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7.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8.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9.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0.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1.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23.xml" ContentType="application/vnd.openxmlformats-officedocument.theme+xml"/>
  <Override PartName="/ppt/theme/theme24.xml" ContentType="application/vnd.openxmlformats-officedocument.theme+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0" r:id="rId4"/>
    <p:sldMasterId id="2147483907" r:id="rId5"/>
    <p:sldMasterId id="2147483900" r:id="rId6"/>
    <p:sldMasterId id="2147483921" r:id="rId7"/>
    <p:sldMasterId id="2147483927" r:id="rId8"/>
    <p:sldMasterId id="2147483933" r:id="rId9"/>
    <p:sldMasterId id="2147483939" r:id="rId10"/>
    <p:sldMasterId id="2147483945" r:id="rId11"/>
    <p:sldMasterId id="2147483951" r:id="rId12"/>
    <p:sldMasterId id="2147483957" r:id="rId13"/>
    <p:sldMasterId id="2147483963" r:id="rId14"/>
    <p:sldMasterId id="2147483968" r:id="rId15"/>
    <p:sldMasterId id="2147483974" r:id="rId16"/>
    <p:sldMasterId id="2147483980" r:id="rId17"/>
    <p:sldMasterId id="2147483986" r:id="rId18"/>
    <p:sldMasterId id="2147483992" r:id="rId19"/>
    <p:sldMasterId id="2147483997" r:id="rId20"/>
    <p:sldMasterId id="2147484003" r:id="rId21"/>
    <p:sldMasterId id="2147484009" r:id="rId22"/>
    <p:sldMasterId id="2147484015" r:id="rId23"/>
    <p:sldMasterId id="2147484020" r:id="rId24"/>
    <p:sldMasterId id="2147484026" r:id="rId25"/>
  </p:sldMasterIdLst>
  <p:notesMasterIdLst>
    <p:notesMasterId r:id="rId172"/>
  </p:notesMasterIdLst>
  <p:handoutMasterIdLst>
    <p:handoutMasterId r:id="rId173"/>
  </p:handoutMasterIdLst>
  <p:sldIdLst>
    <p:sldId id="427" r:id="rId26"/>
    <p:sldId id="447" r:id="rId27"/>
    <p:sldId id="714" r:id="rId28"/>
    <p:sldId id="715" r:id="rId29"/>
    <p:sldId id="716" r:id="rId30"/>
    <p:sldId id="717" r:id="rId31"/>
    <p:sldId id="718" r:id="rId32"/>
    <p:sldId id="719" r:id="rId33"/>
    <p:sldId id="720" r:id="rId34"/>
    <p:sldId id="721" r:id="rId35"/>
    <p:sldId id="722" r:id="rId36"/>
    <p:sldId id="723" r:id="rId37"/>
    <p:sldId id="724" r:id="rId38"/>
    <p:sldId id="725" r:id="rId39"/>
    <p:sldId id="726" r:id="rId40"/>
    <p:sldId id="727" r:id="rId41"/>
    <p:sldId id="728" r:id="rId42"/>
    <p:sldId id="729" r:id="rId43"/>
    <p:sldId id="730" r:id="rId44"/>
    <p:sldId id="731" r:id="rId45"/>
    <p:sldId id="732" r:id="rId46"/>
    <p:sldId id="733" r:id="rId47"/>
    <p:sldId id="734" r:id="rId48"/>
    <p:sldId id="80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11" r:id="rId63"/>
    <p:sldId id="512" r:id="rId64"/>
    <p:sldId id="513" r:id="rId65"/>
    <p:sldId id="514" r:id="rId66"/>
    <p:sldId id="515" r:id="rId67"/>
    <p:sldId id="516" r:id="rId68"/>
    <p:sldId id="517" r:id="rId69"/>
    <p:sldId id="518" r:id="rId70"/>
    <p:sldId id="519" r:id="rId71"/>
    <p:sldId id="520" r:id="rId72"/>
    <p:sldId id="521" r:id="rId73"/>
    <p:sldId id="522" r:id="rId74"/>
    <p:sldId id="523" r:id="rId75"/>
    <p:sldId id="524" r:id="rId76"/>
    <p:sldId id="525" r:id="rId77"/>
    <p:sldId id="526" r:id="rId78"/>
    <p:sldId id="527" r:id="rId79"/>
    <p:sldId id="528" r:id="rId80"/>
    <p:sldId id="529" r:id="rId81"/>
    <p:sldId id="530" r:id="rId82"/>
    <p:sldId id="531" r:id="rId83"/>
    <p:sldId id="532" r:id="rId84"/>
    <p:sldId id="533" r:id="rId85"/>
    <p:sldId id="534" r:id="rId86"/>
    <p:sldId id="535" r:id="rId87"/>
    <p:sldId id="536" r:id="rId88"/>
    <p:sldId id="537"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550" r:id="rId102"/>
    <p:sldId id="551" r:id="rId103"/>
    <p:sldId id="867" r:id="rId104"/>
    <p:sldId id="808" r:id="rId105"/>
    <p:sldId id="809" r:id="rId106"/>
    <p:sldId id="810" r:id="rId107"/>
    <p:sldId id="811" r:id="rId108"/>
    <p:sldId id="812" r:id="rId109"/>
    <p:sldId id="813" r:id="rId110"/>
    <p:sldId id="814" r:id="rId111"/>
    <p:sldId id="815" r:id="rId112"/>
    <p:sldId id="816" r:id="rId113"/>
    <p:sldId id="817" r:id="rId114"/>
    <p:sldId id="818" r:id="rId115"/>
    <p:sldId id="819" r:id="rId116"/>
    <p:sldId id="820" r:id="rId117"/>
    <p:sldId id="821" r:id="rId118"/>
    <p:sldId id="822" r:id="rId119"/>
    <p:sldId id="823" r:id="rId120"/>
    <p:sldId id="824" r:id="rId121"/>
    <p:sldId id="825" r:id="rId122"/>
    <p:sldId id="826" r:id="rId123"/>
    <p:sldId id="827" r:id="rId124"/>
    <p:sldId id="828" r:id="rId125"/>
    <p:sldId id="829" r:id="rId126"/>
    <p:sldId id="830" r:id="rId127"/>
    <p:sldId id="831" r:id="rId128"/>
    <p:sldId id="832" r:id="rId129"/>
    <p:sldId id="833" r:id="rId130"/>
    <p:sldId id="834" r:id="rId131"/>
    <p:sldId id="835" r:id="rId132"/>
    <p:sldId id="836" r:id="rId133"/>
    <p:sldId id="837" r:id="rId134"/>
    <p:sldId id="838" r:id="rId135"/>
    <p:sldId id="839" r:id="rId136"/>
    <p:sldId id="840" r:id="rId137"/>
    <p:sldId id="841" r:id="rId138"/>
    <p:sldId id="842" r:id="rId139"/>
    <p:sldId id="843" r:id="rId140"/>
    <p:sldId id="844" r:id="rId141"/>
    <p:sldId id="845" r:id="rId142"/>
    <p:sldId id="846" r:id="rId143"/>
    <p:sldId id="847" r:id="rId144"/>
    <p:sldId id="848" r:id="rId145"/>
    <p:sldId id="849" r:id="rId146"/>
    <p:sldId id="850" r:id="rId147"/>
    <p:sldId id="851" r:id="rId148"/>
    <p:sldId id="852" r:id="rId149"/>
    <p:sldId id="853" r:id="rId150"/>
    <p:sldId id="854" r:id="rId151"/>
    <p:sldId id="855" r:id="rId152"/>
    <p:sldId id="856" r:id="rId153"/>
    <p:sldId id="857" r:id="rId154"/>
    <p:sldId id="858" r:id="rId155"/>
    <p:sldId id="859" r:id="rId156"/>
    <p:sldId id="860" r:id="rId157"/>
    <p:sldId id="861" r:id="rId158"/>
    <p:sldId id="862" r:id="rId159"/>
    <p:sldId id="863" r:id="rId160"/>
    <p:sldId id="864" r:id="rId161"/>
    <p:sldId id="865" r:id="rId162"/>
    <p:sldId id="866" r:id="rId163"/>
    <p:sldId id="868" r:id="rId164"/>
    <p:sldId id="743" r:id="rId165"/>
    <p:sldId id="737" r:id="rId166"/>
    <p:sldId id="738" r:id="rId167"/>
    <p:sldId id="739" r:id="rId168"/>
    <p:sldId id="740" r:id="rId169"/>
    <p:sldId id="741" r:id="rId170"/>
    <p:sldId id="742" r:id="rId171"/>
  </p:sldIdLst>
  <p:sldSz cx="9906000" cy="6858000" type="A4"/>
  <p:notesSz cx="6807200" cy="9939338"/>
  <p:custDataLst>
    <p:tags r:id="rId174"/>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96">
          <p15:clr>
            <a:srgbClr val="A4A3A4"/>
          </p15:clr>
        </p15:guide>
        <p15:guide id="2" orient="horz" pos="1865" userDrawn="1">
          <p15:clr>
            <a:srgbClr val="A4A3A4"/>
          </p15:clr>
        </p15:guide>
        <p15:guide id="4" orient="horz" pos="3884" userDrawn="1">
          <p15:clr>
            <a:srgbClr val="A4A3A4"/>
          </p15:clr>
        </p15:guide>
        <p15:guide id="6" orient="horz" pos="4156">
          <p15:clr>
            <a:srgbClr val="A4A3A4"/>
          </p15:clr>
        </p15:guide>
        <p15:guide id="7" orient="horz" pos="4269">
          <p15:clr>
            <a:srgbClr val="A4A3A4"/>
          </p15:clr>
        </p15:guide>
        <p15:guide id="8" pos="739" userDrawn="1">
          <p15:clr>
            <a:srgbClr val="A4A3A4"/>
          </p15:clr>
        </p15:guide>
        <p15:guide id="9" pos="217" userDrawn="1">
          <p15:clr>
            <a:srgbClr val="A4A3A4"/>
          </p15:clr>
        </p15:guide>
        <p15:guide id="10" pos="6000" userDrawn="1">
          <p15:clr>
            <a:srgbClr val="A4A3A4"/>
          </p15:clr>
        </p15:guide>
        <p15:guide id="11" pos="3143" userDrawn="1">
          <p15:clr>
            <a:srgbClr val="A4A3A4"/>
          </p15:clr>
        </p15:guide>
        <p15:guide id="12" pos="3211" userDrawn="1">
          <p15:clr>
            <a:srgbClr val="A4A3A4"/>
          </p15:clr>
        </p15:guide>
        <p15:guide id="13" orient="horz" pos="572" userDrawn="1">
          <p15:clr>
            <a:srgbClr val="A4A3A4"/>
          </p15:clr>
        </p15:guide>
        <p15:guide id="14" orient="horz" pos="190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575757"/>
    <a:srgbClr val="DCDCDC"/>
    <a:srgbClr val="B4B4B4"/>
    <a:srgbClr val="787878"/>
    <a:srgbClr val="646464"/>
    <a:srgbClr val="A0A0A0"/>
    <a:srgbClr val="002776"/>
    <a:srgbClr val="81BC00"/>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162" autoAdjust="0"/>
    <p:restoredTop sz="89971" autoAdjust="0"/>
  </p:normalViewPr>
  <p:slideViewPr>
    <p:cSldViewPr snapToGrid="0" showGuides="1">
      <p:cViewPr>
        <p:scale>
          <a:sx n="100" d="100"/>
          <a:sy n="100" d="100"/>
        </p:scale>
        <p:origin x="42" y="1080"/>
      </p:cViewPr>
      <p:guideLst>
        <p:guide orient="horz" pos="96"/>
        <p:guide orient="horz" pos="1865"/>
        <p:guide orient="horz" pos="3884"/>
        <p:guide orient="horz" pos="4156"/>
        <p:guide orient="horz" pos="4269"/>
        <p:guide orient="horz" pos="572"/>
        <p:guide orient="horz" pos="1908"/>
        <p:guide pos="739"/>
        <p:guide pos="217"/>
        <p:guide pos="6000"/>
        <p:guide pos="3143"/>
        <p:guide pos="3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122"/>
    </p:cViewPr>
  </p:sorterViewPr>
  <p:notesViewPr>
    <p:cSldViewPr snapToGrid="0" showGuides="1">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18.xml"/><Relationship Id="rId42" Type="http://schemas.openxmlformats.org/officeDocument/2006/relationships/slide" Target="slides/slide17.xml"/><Relationship Id="rId63" Type="http://schemas.openxmlformats.org/officeDocument/2006/relationships/slide" Target="slides/slide38.xml"/><Relationship Id="rId84" Type="http://schemas.openxmlformats.org/officeDocument/2006/relationships/slide" Target="slides/slide59.xml"/><Relationship Id="rId138" Type="http://schemas.openxmlformats.org/officeDocument/2006/relationships/slide" Target="slides/slide113.xml"/><Relationship Id="rId159" Type="http://schemas.openxmlformats.org/officeDocument/2006/relationships/slide" Target="slides/slide134.xml"/><Relationship Id="rId170" Type="http://schemas.openxmlformats.org/officeDocument/2006/relationships/slide" Target="slides/slide145.xml"/><Relationship Id="rId107" Type="http://schemas.openxmlformats.org/officeDocument/2006/relationships/slide" Target="slides/slide82.xml"/><Relationship Id="rId11" Type="http://schemas.openxmlformats.org/officeDocument/2006/relationships/slideMaster" Target="slideMasters/slideMaster8.xml"/><Relationship Id="rId32" Type="http://schemas.openxmlformats.org/officeDocument/2006/relationships/slide" Target="slides/slide7.xml"/><Relationship Id="rId53" Type="http://schemas.openxmlformats.org/officeDocument/2006/relationships/slide" Target="slides/slide28.xml"/><Relationship Id="rId74" Type="http://schemas.openxmlformats.org/officeDocument/2006/relationships/slide" Target="slides/slide49.xml"/><Relationship Id="rId128" Type="http://schemas.openxmlformats.org/officeDocument/2006/relationships/slide" Target="slides/slide103.xml"/><Relationship Id="rId149" Type="http://schemas.openxmlformats.org/officeDocument/2006/relationships/slide" Target="slides/slide124.xml"/><Relationship Id="rId5" Type="http://schemas.openxmlformats.org/officeDocument/2006/relationships/slideMaster" Target="slideMasters/slideMaster2.xml"/><Relationship Id="rId95" Type="http://schemas.openxmlformats.org/officeDocument/2006/relationships/slide" Target="slides/slide70.xml"/><Relationship Id="rId160" Type="http://schemas.openxmlformats.org/officeDocument/2006/relationships/slide" Target="slides/slide135.xml"/><Relationship Id="rId22" Type="http://schemas.openxmlformats.org/officeDocument/2006/relationships/slideMaster" Target="slideMasters/slideMaster19.xml"/><Relationship Id="rId43" Type="http://schemas.openxmlformats.org/officeDocument/2006/relationships/slide" Target="slides/slide18.xml"/><Relationship Id="rId64" Type="http://schemas.openxmlformats.org/officeDocument/2006/relationships/slide" Target="slides/slide39.xml"/><Relationship Id="rId118" Type="http://schemas.openxmlformats.org/officeDocument/2006/relationships/slide" Target="slides/slide93.xml"/><Relationship Id="rId139" Type="http://schemas.openxmlformats.org/officeDocument/2006/relationships/slide" Target="slides/slide114.xml"/><Relationship Id="rId85" Type="http://schemas.openxmlformats.org/officeDocument/2006/relationships/slide" Target="slides/slide60.xml"/><Relationship Id="rId150" Type="http://schemas.openxmlformats.org/officeDocument/2006/relationships/slide" Target="slides/slide125.xml"/><Relationship Id="rId171" Type="http://schemas.openxmlformats.org/officeDocument/2006/relationships/slide" Target="slides/slide146.xml"/><Relationship Id="rId12" Type="http://schemas.openxmlformats.org/officeDocument/2006/relationships/slideMaster" Target="slideMasters/slideMaster9.xml"/><Relationship Id="rId33" Type="http://schemas.openxmlformats.org/officeDocument/2006/relationships/slide" Target="slides/slide8.xml"/><Relationship Id="rId108" Type="http://schemas.openxmlformats.org/officeDocument/2006/relationships/slide" Target="slides/slide83.xml"/><Relationship Id="rId129" Type="http://schemas.openxmlformats.org/officeDocument/2006/relationships/slide" Target="slides/slide104.xml"/><Relationship Id="rId54" Type="http://schemas.openxmlformats.org/officeDocument/2006/relationships/slide" Target="slides/slide29.xml"/><Relationship Id="rId75" Type="http://schemas.openxmlformats.org/officeDocument/2006/relationships/slide" Target="slides/slide50.xml"/><Relationship Id="rId96" Type="http://schemas.openxmlformats.org/officeDocument/2006/relationships/slide" Target="slides/slide71.xml"/><Relationship Id="rId140" Type="http://schemas.openxmlformats.org/officeDocument/2006/relationships/slide" Target="slides/slide115.xml"/><Relationship Id="rId161" Type="http://schemas.openxmlformats.org/officeDocument/2006/relationships/slide" Target="slides/slide136.xml"/><Relationship Id="rId6" Type="http://schemas.openxmlformats.org/officeDocument/2006/relationships/slideMaster" Target="slideMasters/slideMaster3.xml"/><Relationship Id="rId23" Type="http://schemas.openxmlformats.org/officeDocument/2006/relationships/slideMaster" Target="slideMasters/slideMaster20.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slide" Target="slides/slide105.xml"/><Relationship Id="rId135" Type="http://schemas.openxmlformats.org/officeDocument/2006/relationships/slide" Target="slides/slide110.xml"/><Relationship Id="rId151" Type="http://schemas.openxmlformats.org/officeDocument/2006/relationships/slide" Target="slides/slide126.xml"/><Relationship Id="rId156" Type="http://schemas.openxmlformats.org/officeDocument/2006/relationships/slide" Target="slides/slide131.xml"/><Relationship Id="rId177" Type="http://schemas.openxmlformats.org/officeDocument/2006/relationships/viewProps" Target="viewProps.xml"/><Relationship Id="rId172" Type="http://schemas.openxmlformats.org/officeDocument/2006/relationships/notesMaster" Target="notesMasters/notesMaster1.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141" Type="http://schemas.openxmlformats.org/officeDocument/2006/relationships/slide" Target="slides/slide116.xml"/><Relationship Id="rId146" Type="http://schemas.openxmlformats.org/officeDocument/2006/relationships/slide" Target="slides/slide121.xml"/><Relationship Id="rId167" Type="http://schemas.openxmlformats.org/officeDocument/2006/relationships/slide" Target="slides/slide142.xml"/><Relationship Id="rId7" Type="http://schemas.openxmlformats.org/officeDocument/2006/relationships/slideMaster" Target="slideMasters/slideMaster4.xml"/><Relationship Id="rId71" Type="http://schemas.openxmlformats.org/officeDocument/2006/relationships/slide" Target="slides/slide46.xml"/><Relationship Id="rId92" Type="http://schemas.openxmlformats.org/officeDocument/2006/relationships/slide" Target="slides/slide67.xml"/><Relationship Id="rId162" Type="http://schemas.openxmlformats.org/officeDocument/2006/relationships/slide" Target="slides/slide137.xml"/><Relationship Id="rId2" Type="http://schemas.openxmlformats.org/officeDocument/2006/relationships/customXml" Target="../customXml/item2.xml"/><Relationship Id="rId29" Type="http://schemas.openxmlformats.org/officeDocument/2006/relationships/slide" Target="slides/slide4.xml"/><Relationship Id="rId24" Type="http://schemas.openxmlformats.org/officeDocument/2006/relationships/slideMaster" Target="slideMasters/slideMaster21.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slide" Target="slides/slide111.xml"/><Relationship Id="rId157" Type="http://schemas.openxmlformats.org/officeDocument/2006/relationships/slide" Target="slides/slide132.xml"/><Relationship Id="rId178" Type="http://schemas.openxmlformats.org/officeDocument/2006/relationships/theme" Target="theme/theme1.xml"/><Relationship Id="rId61" Type="http://schemas.openxmlformats.org/officeDocument/2006/relationships/slide" Target="slides/slide36.xml"/><Relationship Id="rId82" Type="http://schemas.openxmlformats.org/officeDocument/2006/relationships/slide" Target="slides/slide57.xml"/><Relationship Id="rId152" Type="http://schemas.openxmlformats.org/officeDocument/2006/relationships/slide" Target="slides/slide127.xml"/><Relationship Id="rId173" Type="http://schemas.openxmlformats.org/officeDocument/2006/relationships/handoutMaster" Target="handoutMasters/handout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147" Type="http://schemas.openxmlformats.org/officeDocument/2006/relationships/slide" Target="slides/slide122.xml"/><Relationship Id="rId168" Type="http://schemas.openxmlformats.org/officeDocument/2006/relationships/slide" Target="slides/slide143.xml"/><Relationship Id="rId8" Type="http://schemas.openxmlformats.org/officeDocument/2006/relationships/slideMaster" Target="slideMasters/slideMaster5.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slide" Target="slides/slide117.xml"/><Relationship Id="rId163"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137" Type="http://schemas.openxmlformats.org/officeDocument/2006/relationships/slide" Target="slides/slide112.xml"/><Relationship Id="rId158" Type="http://schemas.openxmlformats.org/officeDocument/2006/relationships/slide" Target="slides/slide133.xml"/><Relationship Id="rId20" Type="http://schemas.openxmlformats.org/officeDocument/2006/relationships/slideMaster" Target="slideMasters/slideMaster17.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3" Type="http://schemas.openxmlformats.org/officeDocument/2006/relationships/slide" Target="slides/slide128.xml"/><Relationship Id="rId174" Type="http://schemas.openxmlformats.org/officeDocument/2006/relationships/tags" Target="tags/tag1.xml"/><Relationship Id="rId179" Type="http://schemas.openxmlformats.org/officeDocument/2006/relationships/tableStyles" Target="tableStyles.xml"/><Relationship Id="rId15" Type="http://schemas.openxmlformats.org/officeDocument/2006/relationships/slideMaster" Target="slideMasters/slideMaster12.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7.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143" Type="http://schemas.openxmlformats.org/officeDocument/2006/relationships/slide" Target="slides/slide118.xml"/><Relationship Id="rId148" Type="http://schemas.openxmlformats.org/officeDocument/2006/relationships/slide" Target="slides/slide123.xml"/><Relationship Id="rId164" Type="http://schemas.openxmlformats.org/officeDocument/2006/relationships/slide" Target="slides/slide139.xml"/><Relationship Id="rId169"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xml"/><Relationship Id="rId47" Type="http://schemas.openxmlformats.org/officeDocument/2006/relationships/slide" Target="slides/slide22.xml"/><Relationship Id="rId68" Type="http://schemas.openxmlformats.org/officeDocument/2006/relationships/slide" Target="slides/slide43.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54" Type="http://schemas.openxmlformats.org/officeDocument/2006/relationships/slide" Target="slides/slide129.xml"/><Relationship Id="rId175" Type="http://schemas.openxmlformats.org/officeDocument/2006/relationships/commentAuthors" Target="commentAuthors.xml"/><Relationship Id="rId16" Type="http://schemas.openxmlformats.org/officeDocument/2006/relationships/slideMaster" Target="slideMasters/slideMaster13.xml"/><Relationship Id="rId37" Type="http://schemas.openxmlformats.org/officeDocument/2006/relationships/slide" Target="slides/slide12.xml"/><Relationship Id="rId58" Type="http://schemas.openxmlformats.org/officeDocument/2006/relationships/slide" Target="slides/slide33.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44" Type="http://schemas.openxmlformats.org/officeDocument/2006/relationships/slide" Target="slides/slide119.xml"/><Relationship Id="rId90" Type="http://schemas.openxmlformats.org/officeDocument/2006/relationships/slide" Target="slides/slide65.xml"/><Relationship Id="rId165" Type="http://schemas.openxmlformats.org/officeDocument/2006/relationships/slide" Target="slides/slide140.xml"/><Relationship Id="rId27" Type="http://schemas.openxmlformats.org/officeDocument/2006/relationships/slide" Target="slides/slide2.xml"/><Relationship Id="rId48" Type="http://schemas.openxmlformats.org/officeDocument/2006/relationships/slide" Target="slides/slide23.xml"/><Relationship Id="rId69" Type="http://schemas.openxmlformats.org/officeDocument/2006/relationships/slide" Target="slides/slide44.xml"/><Relationship Id="rId113" Type="http://schemas.openxmlformats.org/officeDocument/2006/relationships/slide" Target="slides/slide88.xml"/><Relationship Id="rId134" Type="http://schemas.openxmlformats.org/officeDocument/2006/relationships/slide" Target="slides/slide109.xml"/><Relationship Id="rId80" Type="http://schemas.openxmlformats.org/officeDocument/2006/relationships/slide" Target="slides/slide55.xml"/><Relationship Id="rId155" Type="http://schemas.openxmlformats.org/officeDocument/2006/relationships/slide" Target="slides/slide130.xml"/><Relationship Id="rId176" Type="http://schemas.openxmlformats.org/officeDocument/2006/relationships/presProps" Target="presProps.xml"/><Relationship Id="rId17" Type="http://schemas.openxmlformats.org/officeDocument/2006/relationships/slideMaster" Target="slideMasters/slideMaster14.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24" Type="http://schemas.openxmlformats.org/officeDocument/2006/relationships/slide" Target="slides/slide99.xml"/><Relationship Id="rId70" Type="http://schemas.openxmlformats.org/officeDocument/2006/relationships/slide" Target="slides/slide45.xml"/><Relationship Id="rId91" Type="http://schemas.openxmlformats.org/officeDocument/2006/relationships/slide" Target="slides/slide66.xml"/><Relationship Id="rId145" Type="http://schemas.openxmlformats.org/officeDocument/2006/relationships/slide" Target="slides/slide120.xml"/><Relationship Id="rId166" Type="http://schemas.openxmlformats.org/officeDocument/2006/relationships/slide" Target="slides/slide141.xml"/><Relationship Id="rId1"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5" y="4"/>
            <a:ext cx="2950727" cy="496967"/>
          </a:xfrm>
          <a:prstGeom prst="rect">
            <a:avLst/>
          </a:prstGeom>
          <a:noFill/>
          <a:ln w="9525">
            <a:noFill/>
            <a:miter lim="800000"/>
            <a:headEnd/>
            <a:tailEnd/>
          </a:ln>
        </p:spPr>
        <p:txBody>
          <a:bodyPr vert="horz" wrap="square" lIns="62731" tIns="31366" rIns="62731" bIns="31366" numCol="1" anchor="t" anchorCtr="0" compatLnSpc="1">
            <a:prstTxWarp prst="textNoShape">
              <a:avLst/>
            </a:prstTxWarp>
          </a:bodyPr>
          <a:lstStyle>
            <a:lvl1pPr defTabSz="627882">
              <a:defRPr sz="800"/>
            </a:lvl1pPr>
          </a:lstStyle>
          <a:p>
            <a:endParaRPr lang="en-GB" dirty="0"/>
          </a:p>
        </p:txBody>
      </p:sp>
      <p:sp>
        <p:nvSpPr>
          <p:cNvPr id="3" name="Date Placeholder 2"/>
          <p:cNvSpPr>
            <a:spLocks noGrp="1"/>
          </p:cNvSpPr>
          <p:nvPr>
            <p:ph type="dt" sz="quarter" idx="1"/>
          </p:nvPr>
        </p:nvSpPr>
        <p:spPr bwMode="auto">
          <a:xfrm>
            <a:off x="3856475" y="4"/>
            <a:ext cx="2949159" cy="496967"/>
          </a:xfrm>
          <a:prstGeom prst="rect">
            <a:avLst/>
          </a:prstGeom>
          <a:noFill/>
          <a:ln w="9525">
            <a:noFill/>
            <a:miter lim="800000"/>
            <a:headEnd/>
            <a:tailEnd/>
          </a:ln>
        </p:spPr>
        <p:txBody>
          <a:bodyPr vert="horz" wrap="square" lIns="62731" tIns="31366" rIns="62731" bIns="31366" numCol="1" anchor="t" anchorCtr="0" compatLnSpc="1">
            <a:prstTxWarp prst="textNoShape">
              <a:avLst/>
            </a:prstTxWarp>
          </a:bodyPr>
          <a:lstStyle>
            <a:lvl1pPr algn="r" defTabSz="627882">
              <a:defRPr sz="800"/>
            </a:lvl1pPr>
          </a:lstStyle>
          <a:p>
            <a:fld id="{39D7E852-17AA-4CB6-8273-0685DB7F9B51}" type="datetimeFigureOut">
              <a:rPr lang="en-US"/>
              <a:pPr/>
              <a:t>2/7/2017</a:t>
            </a:fld>
            <a:endParaRPr lang="en-GB" dirty="0"/>
          </a:p>
        </p:txBody>
      </p:sp>
      <p:sp>
        <p:nvSpPr>
          <p:cNvPr id="4" name="Footer Placeholder 3"/>
          <p:cNvSpPr>
            <a:spLocks noGrp="1"/>
          </p:cNvSpPr>
          <p:nvPr>
            <p:ph type="ftr" sz="quarter" idx="2"/>
          </p:nvPr>
        </p:nvSpPr>
        <p:spPr bwMode="auto">
          <a:xfrm>
            <a:off x="5" y="9440803"/>
            <a:ext cx="2950727" cy="496967"/>
          </a:xfrm>
          <a:prstGeom prst="rect">
            <a:avLst/>
          </a:prstGeom>
          <a:noFill/>
          <a:ln w="9525">
            <a:noFill/>
            <a:miter lim="800000"/>
            <a:headEnd/>
            <a:tailEnd/>
          </a:ln>
        </p:spPr>
        <p:txBody>
          <a:bodyPr vert="horz" wrap="square" lIns="62731" tIns="31366" rIns="62731" bIns="31366" numCol="1" anchor="b" anchorCtr="0" compatLnSpc="1">
            <a:prstTxWarp prst="textNoShape">
              <a:avLst/>
            </a:prstTxWarp>
          </a:bodyPr>
          <a:lstStyle>
            <a:lvl1pPr defTabSz="627882">
              <a:defRPr sz="800"/>
            </a:lvl1pPr>
          </a:lstStyle>
          <a:p>
            <a:endParaRPr lang="en-GB" dirty="0"/>
          </a:p>
        </p:txBody>
      </p:sp>
      <p:sp>
        <p:nvSpPr>
          <p:cNvPr id="5" name="Slide Number Placeholder 4"/>
          <p:cNvSpPr>
            <a:spLocks noGrp="1"/>
          </p:cNvSpPr>
          <p:nvPr>
            <p:ph type="sldNum" sz="quarter" idx="3"/>
          </p:nvPr>
        </p:nvSpPr>
        <p:spPr bwMode="auto">
          <a:xfrm>
            <a:off x="3856475" y="9440803"/>
            <a:ext cx="2949159" cy="496967"/>
          </a:xfrm>
          <a:prstGeom prst="rect">
            <a:avLst/>
          </a:prstGeom>
          <a:noFill/>
          <a:ln w="9525">
            <a:noFill/>
            <a:miter lim="800000"/>
            <a:headEnd/>
            <a:tailEnd/>
          </a:ln>
        </p:spPr>
        <p:txBody>
          <a:bodyPr vert="horz" wrap="square" lIns="62731" tIns="31366" rIns="62731" bIns="31366" numCol="1" anchor="b" anchorCtr="0" compatLnSpc="1">
            <a:prstTxWarp prst="textNoShape">
              <a:avLst/>
            </a:prstTxWarp>
          </a:bodyPr>
          <a:lstStyle>
            <a:lvl1pPr algn="r" defTabSz="627882">
              <a:defRPr sz="800"/>
            </a:lvl1pPr>
          </a:lstStyle>
          <a:p>
            <a:fld id="{61B1335B-9C73-459E-8F94-9ADB241FD5FC}" type="slidenum">
              <a:rPr lang="en-GB"/>
              <a:pPr/>
              <a:t>‹#›</a:t>
            </a:fld>
            <a:endParaRPr lang="en-GB" dirty="0"/>
          </a:p>
        </p:txBody>
      </p:sp>
    </p:spTree>
    <p:extLst>
      <p:ext uri="{BB962C8B-B14F-4D97-AF65-F5344CB8AC3E}">
        <p14:creationId xmlns:p14="http://schemas.microsoft.com/office/powerpoint/2010/main" val="174419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5" y="4"/>
            <a:ext cx="2950727" cy="496967"/>
          </a:xfrm>
          <a:prstGeom prst="rect">
            <a:avLst/>
          </a:prstGeom>
          <a:noFill/>
          <a:ln w="9525">
            <a:noFill/>
            <a:miter lim="800000"/>
            <a:headEnd/>
            <a:tailEnd/>
          </a:ln>
        </p:spPr>
        <p:txBody>
          <a:bodyPr vert="horz" wrap="square" lIns="95639" tIns="47821" rIns="95639" bIns="47821" numCol="1" anchor="t" anchorCtr="0" compatLnSpc="1">
            <a:prstTxWarp prst="textNoShape">
              <a:avLst/>
            </a:prstTxWarp>
          </a:bodyPr>
          <a:lstStyle>
            <a:lvl1pPr defTabSz="627882">
              <a:defRPr sz="1200">
                <a:latin typeface="Calibri" pitchFamily="34" charset="0"/>
              </a:defRPr>
            </a:lvl1pPr>
          </a:lstStyle>
          <a:p>
            <a:endParaRPr lang="en-GB" dirty="0">
              <a:latin typeface="Arial"/>
            </a:endParaRPr>
          </a:p>
        </p:txBody>
      </p:sp>
      <p:sp>
        <p:nvSpPr>
          <p:cNvPr id="3" name="Date Placeholder 2"/>
          <p:cNvSpPr>
            <a:spLocks noGrp="1"/>
          </p:cNvSpPr>
          <p:nvPr>
            <p:ph type="dt" idx="1"/>
          </p:nvPr>
        </p:nvSpPr>
        <p:spPr bwMode="auto">
          <a:xfrm>
            <a:off x="3856475" y="4"/>
            <a:ext cx="2949159" cy="496967"/>
          </a:xfrm>
          <a:prstGeom prst="rect">
            <a:avLst/>
          </a:prstGeom>
          <a:noFill/>
          <a:ln w="9525">
            <a:noFill/>
            <a:miter lim="800000"/>
            <a:headEnd/>
            <a:tailEnd/>
          </a:ln>
        </p:spPr>
        <p:txBody>
          <a:bodyPr vert="horz" wrap="square" lIns="95639" tIns="47821" rIns="95639" bIns="47821" numCol="1" anchor="t" anchorCtr="0" compatLnSpc="1">
            <a:prstTxWarp prst="textNoShape">
              <a:avLst/>
            </a:prstTxWarp>
          </a:bodyPr>
          <a:lstStyle>
            <a:lvl1pPr algn="r" defTabSz="627882">
              <a:defRPr sz="1200">
                <a:latin typeface="Calibri" pitchFamily="34" charset="0"/>
              </a:defRPr>
            </a:lvl1pPr>
          </a:lstStyle>
          <a:p>
            <a:fld id="{B76C7504-6E39-4454-ABF9-7D8634367105}" type="datetimeFigureOut">
              <a:rPr lang="en-US">
                <a:latin typeface="Arial"/>
              </a:rPr>
              <a:pPr/>
              <a:t>2/7/2017</a:t>
            </a:fld>
            <a:endParaRPr lang="en-GB" dirty="0">
              <a:latin typeface="Arial"/>
            </a:endParaRPr>
          </a:p>
        </p:txBody>
      </p:sp>
      <p:sp>
        <p:nvSpPr>
          <p:cNvPr id="4" name="Slide Image Placeholder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137830" tIns="68915" rIns="137830" bIns="68915" rtlCol="0" anchor="ctr"/>
          <a:lstStyle/>
          <a:p>
            <a:pPr lvl="0"/>
            <a:endParaRPr lang="en-GB" noProof="0" dirty="0">
              <a:latin typeface="Arial"/>
            </a:endParaRPr>
          </a:p>
        </p:txBody>
      </p:sp>
      <p:sp>
        <p:nvSpPr>
          <p:cNvPr id="5" name="Notes Placeholder 4"/>
          <p:cNvSpPr>
            <a:spLocks noGrp="1"/>
          </p:cNvSpPr>
          <p:nvPr>
            <p:ph type="body" sz="quarter" idx="3"/>
          </p:nvPr>
        </p:nvSpPr>
        <p:spPr bwMode="auto">
          <a:xfrm>
            <a:off x="680094" y="4721187"/>
            <a:ext cx="5447014" cy="4472702"/>
          </a:xfrm>
          <a:prstGeom prst="rect">
            <a:avLst/>
          </a:prstGeom>
          <a:noFill/>
          <a:ln w="9525">
            <a:noFill/>
            <a:miter lim="800000"/>
            <a:headEnd/>
            <a:tailEnd/>
          </a:ln>
        </p:spPr>
        <p:txBody>
          <a:bodyPr vert="horz" wrap="square" lIns="95639" tIns="47821" rIns="95639" bIns="47821"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5" y="9440803"/>
            <a:ext cx="2950727" cy="496967"/>
          </a:xfrm>
          <a:prstGeom prst="rect">
            <a:avLst/>
          </a:prstGeom>
          <a:noFill/>
          <a:ln w="9525">
            <a:noFill/>
            <a:miter lim="800000"/>
            <a:headEnd/>
            <a:tailEnd/>
          </a:ln>
        </p:spPr>
        <p:txBody>
          <a:bodyPr vert="horz" wrap="square" lIns="95639" tIns="47821" rIns="95639" bIns="47821" numCol="1" anchor="b" anchorCtr="0" compatLnSpc="1">
            <a:prstTxWarp prst="textNoShape">
              <a:avLst/>
            </a:prstTxWarp>
          </a:bodyPr>
          <a:lstStyle>
            <a:lvl1pPr defTabSz="627882">
              <a:defRPr sz="1200">
                <a:latin typeface="Calibri" pitchFamily="34" charset="0"/>
              </a:defRPr>
            </a:lvl1pPr>
          </a:lstStyle>
          <a:p>
            <a:endParaRPr lang="en-GB" dirty="0">
              <a:latin typeface="Arial"/>
            </a:endParaRPr>
          </a:p>
        </p:txBody>
      </p:sp>
      <p:sp>
        <p:nvSpPr>
          <p:cNvPr id="7" name="Slide Number Placeholder 6"/>
          <p:cNvSpPr>
            <a:spLocks noGrp="1"/>
          </p:cNvSpPr>
          <p:nvPr>
            <p:ph type="sldNum" sz="quarter" idx="5"/>
          </p:nvPr>
        </p:nvSpPr>
        <p:spPr bwMode="auto">
          <a:xfrm>
            <a:off x="3856475" y="9440803"/>
            <a:ext cx="2949159" cy="496967"/>
          </a:xfrm>
          <a:prstGeom prst="rect">
            <a:avLst/>
          </a:prstGeom>
          <a:noFill/>
          <a:ln w="9525">
            <a:noFill/>
            <a:miter lim="800000"/>
            <a:headEnd/>
            <a:tailEnd/>
          </a:ln>
        </p:spPr>
        <p:txBody>
          <a:bodyPr vert="horz" wrap="square" lIns="95639" tIns="47821" rIns="95639" bIns="47821" numCol="1" anchor="b" anchorCtr="0" compatLnSpc="1">
            <a:prstTxWarp prst="textNoShape">
              <a:avLst/>
            </a:prstTxWarp>
          </a:bodyPr>
          <a:lstStyle>
            <a:lvl1pPr algn="r" defTabSz="627882">
              <a:defRPr sz="1200">
                <a:latin typeface="Calibri" pitchFamily="34" charset="0"/>
              </a:defRPr>
            </a:lvl1pPr>
          </a:lstStyle>
          <a:p>
            <a:fld id="{DFA6DC0F-00C0-48CB-BFD3-E923E37ECD77}" type="slidenum">
              <a:rPr lang="en-GB">
                <a:latin typeface="Arial"/>
              </a:rPr>
              <a:pPr/>
              <a:t>‹#›</a:t>
            </a:fld>
            <a:endParaRPr lang="en-GB" dirty="0">
              <a:latin typeface="Arial"/>
            </a:endParaRPr>
          </a:p>
        </p:txBody>
      </p:sp>
    </p:spTree>
    <p:extLst>
      <p:ext uri="{BB962C8B-B14F-4D97-AF65-F5344CB8AC3E}">
        <p14:creationId xmlns:p14="http://schemas.microsoft.com/office/powerpoint/2010/main" val="3479711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a:ea typeface="+mn-ea"/>
        <a:cs typeface="+mn-cs"/>
        <a:sym typeface="Arial"/>
      </a:defRPr>
    </a:lvl1pPr>
    <a:lvl2pPr marL="698373" indent="-268605" algn="l" rtl="0" eaLnBrk="0" fontAlgn="base" hangingPunct="0">
      <a:spcBef>
        <a:spcPct val="30000"/>
      </a:spcBef>
      <a:spcAft>
        <a:spcPct val="0"/>
      </a:spcAft>
      <a:defRPr sz="1100" kern="1200">
        <a:solidFill>
          <a:schemeClr val="tx1"/>
        </a:solidFill>
        <a:latin typeface="+mn-lt"/>
        <a:ea typeface="+mn-ea"/>
        <a:cs typeface="+mn-cs"/>
      </a:defRPr>
    </a:lvl2pPr>
    <a:lvl3pPr marL="1074420" indent="-214884" algn="l" rtl="0" eaLnBrk="0" fontAlgn="base" hangingPunct="0">
      <a:spcBef>
        <a:spcPct val="30000"/>
      </a:spcBef>
      <a:spcAft>
        <a:spcPct val="0"/>
      </a:spcAft>
      <a:defRPr sz="1100" kern="1200">
        <a:solidFill>
          <a:schemeClr val="tx1"/>
        </a:solidFill>
        <a:latin typeface="+mn-lt"/>
        <a:ea typeface="+mn-ea"/>
        <a:cs typeface="+mn-cs"/>
      </a:defRPr>
    </a:lvl3pPr>
    <a:lvl4pPr marL="1504188" indent="-214884" algn="l" rtl="0" eaLnBrk="0" fontAlgn="base" hangingPunct="0">
      <a:spcBef>
        <a:spcPct val="30000"/>
      </a:spcBef>
      <a:spcAft>
        <a:spcPct val="0"/>
      </a:spcAft>
      <a:defRPr sz="1100" kern="1200">
        <a:solidFill>
          <a:schemeClr val="tx1"/>
        </a:solidFill>
        <a:latin typeface="+mn-lt"/>
        <a:ea typeface="+mn-ea"/>
        <a:cs typeface="+mn-cs"/>
      </a:defRPr>
    </a:lvl4pPr>
    <a:lvl5pPr marL="1933956" indent="-214884" algn="l" rtl="0" eaLnBrk="0" fontAlgn="base" hangingPunct="0">
      <a:spcBef>
        <a:spcPct val="30000"/>
      </a:spcBef>
      <a:spcAft>
        <a:spcPct val="0"/>
      </a:spcAft>
      <a:defRPr sz="1100" kern="1200">
        <a:solidFill>
          <a:schemeClr val="tx1"/>
        </a:solidFill>
        <a:latin typeface="+mn-lt"/>
        <a:ea typeface="+mn-ea"/>
        <a:cs typeface="+mn-cs"/>
      </a:defRPr>
    </a:lvl5pPr>
    <a:lvl6pPr marL="2148840" algn="l" defTabSz="859536" rtl="0" eaLnBrk="1" latinLnBrk="0" hangingPunct="1">
      <a:defRPr sz="1100" kern="1200">
        <a:solidFill>
          <a:schemeClr val="tx1"/>
        </a:solidFill>
        <a:latin typeface="+mn-lt"/>
        <a:ea typeface="+mn-ea"/>
        <a:cs typeface="+mn-cs"/>
      </a:defRPr>
    </a:lvl6pPr>
    <a:lvl7pPr marL="2578608" algn="l" defTabSz="859536" rtl="0" eaLnBrk="1" latinLnBrk="0" hangingPunct="1">
      <a:defRPr sz="1100" kern="1200">
        <a:solidFill>
          <a:schemeClr val="tx1"/>
        </a:solidFill>
        <a:latin typeface="+mn-lt"/>
        <a:ea typeface="+mn-ea"/>
        <a:cs typeface="+mn-cs"/>
      </a:defRPr>
    </a:lvl7pPr>
    <a:lvl8pPr marL="3008376" algn="l" defTabSz="859536" rtl="0" eaLnBrk="1" latinLnBrk="0" hangingPunct="1">
      <a:defRPr sz="1100" kern="1200">
        <a:solidFill>
          <a:schemeClr val="tx1"/>
        </a:solidFill>
        <a:latin typeface="+mn-lt"/>
        <a:ea typeface="+mn-ea"/>
        <a:cs typeface="+mn-cs"/>
      </a:defRPr>
    </a:lvl8pPr>
    <a:lvl9pPr marL="3438144" algn="l" defTabSz="85953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8B299-FBEB-47AA-8879-672851374028}" type="slidenum">
              <a:rPr lang="ja-JP" altLang="en-US">
                <a:solidFill>
                  <a:prstClr val="black"/>
                </a:solidFill>
                <a:latin typeface="Arial"/>
              </a:rPr>
              <a:pPr/>
              <a:t>1</a:t>
            </a:fld>
            <a:endParaRPr lang="en-US" altLang="ja-JP" dirty="0">
              <a:solidFill>
                <a:prstClr val="black"/>
              </a:solidFill>
              <a:latin typeface="Arial"/>
            </a:endParaRPr>
          </a:p>
        </p:txBody>
      </p:sp>
      <p:sp>
        <p:nvSpPr>
          <p:cNvPr id="3243010" name="Rectangle 2"/>
          <p:cNvSpPr>
            <a:spLocks noGrp="1" noRot="1" noChangeAspect="1" noChangeArrowheads="1" noTextEdit="1"/>
          </p:cNvSpPr>
          <p:nvPr>
            <p:ph type="sldImg"/>
          </p:nvPr>
        </p:nvSpPr>
        <p:spPr>
          <a:xfrm>
            <a:off x="717550" y="757238"/>
            <a:ext cx="5381625" cy="3727450"/>
          </a:xfrm>
          <a:ln/>
        </p:spPr>
      </p:sp>
      <p:sp>
        <p:nvSpPr>
          <p:cNvPr id="3243011" name="Rectangle 3"/>
          <p:cNvSpPr>
            <a:spLocks noGrp="1" noChangeArrowheads="1"/>
          </p:cNvSpPr>
          <p:nvPr>
            <p:ph type="body" idx="1"/>
          </p:nvPr>
        </p:nvSpPr>
        <p:spPr/>
        <p:txBody>
          <a:bodyPr/>
          <a:lstStyle/>
          <a:p>
            <a:pPr>
              <a:buFontTx/>
              <a:buNone/>
            </a:pPr>
            <a:endParaRPr lang="en-GB" dirty="0">
              <a:latin typeface="Arial"/>
            </a:endParaRPr>
          </a:p>
        </p:txBody>
      </p:sp>
    </p:spTree>
    <p:extLst>
      <p:ext uri="{BB962C8B-B14F-4D97-AF65-F5344CB8AC3E}">
        <p14:creationId xmlns:p14="http://schemas.microsoft.com/office/powerpoint/2010/main" val="194548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54</a:t>
            </a:fld>
            <a:endParaRPr lang="en-GB" dirty="0">
              <a:latin typeface="Arial"/>
            </a:endParaRPr>
          </a:p>
        </p:txBody>
      </p:sp>
    </p:spTree>
    <p:extLst>
      <p:ext uri="{BB962C8B-B14F-4D97-AF65-F5344CB8AC3E}">
        <p14:creationId xmlns:p14="http://schemas.microsoft.com/office/powerpoint/2010/main" val="334723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58</a:t>
            </a:fld>
            <a:endParaRPr lang="en-GB" dirty="0">
              <a:latin typeface="Arial"/>
            </a:endParaRPr>
          </a:p>
        </p:txBody>
      </p:sp>
    </p:spTree>
    <p:extLst>
      <p:ext uri="{BB962C8B-B14F-4D97-AF65-F5344CB8AC3E}">
        <p14:creationId xmlns:p14="http://schemas.microsoft.com/office/powerpoint/2010/main" val="251375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62</a:t>
            </a:fld>
            <a:endParaRPr lang="en-GB" dirty="0">
              <a:latin typeface="Arial"/>
            </a:endParaRPr>
          </a:p>
        </p:txBody>
      </p:sp>
    </p:spTree>
    <p:extLst>
      <p:ext uri="{BB962C8B-B14F-4D97-AF65-F5344CB8AC3E}">
        <p14:creationId xmlns:p14="http://schemas.microsoft.com/office/powerpoint/2010/main" val="134317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63</a:t>
            </a:fld>
            <a:endParaRPr lang="en-GB" dirty="0">
              <a:latin typeface="Arial"/>
            </a:endParaRPr>
          </a:p>
        </p:txBody>
      </p:sp>
    </p:spTree>
    <p:extLst>
      <p:ext uri="{BB962C8B-B14F-4D97-AF65-F5344CB8AC3E}">
        <p14:creationId xmlns:p14="http://schemas.microsoft.com/office/powerpoint/2010/main" val="428218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64</a:t>
            </a:fld>
            <a:endParaRPr lang="en-GB" dirty="0">
              <a:latin typeface="Arial"/>
            </a:endParaRPr>
          </a:p>
        </p:txBody>
      </p:sp>
    </p:spTree>
    <p:extLst>
      <p:ext uri="{BB962C8B-B14F-4D97-AF65-F5344CB8AC3E}">
        <p14:creationId xmlns:p14="http://schemas.microsoft.com/office/powerpoint/2010/main" val="428218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69</a:t>
            </a:fld>
            <a:endParaRPr lang="en-GB" dirty="0">
              <a:latin typeface="Arial"/>
            </a:endParaRPr>
          </a:p>
        </p:txBody>
      </p:sp>
    </p:spTree>
    <p:extLst>
      <p:ext uri="{BB962C8B-B14F-4D97-AF65-F5344CB8AC3E}">
        <p14:creationId xmlns:p14="http://schemas.microsoft.com/office/powerpoint/2010/main" val="72657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70</a:t>
            </a:fld>
            <a:endParaRPr lang="en-GB" dirty="0">
              <a:latin typeface="Arial"/>
            </a:endParaRPr>
          </a:p>
        </p:txBody>
      </p:sp>
    </p:spTree>
    <p:extLst>
      <p:ext uri="{BB962C8B-B14F-4D97-AF65-F5344CB8AC3E}">
        <p14:creationId xmlns:p14="http://schemas.microsoft.com/office/powerpoint/2010/main" val="390608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71</a:t>
            </a:fld>
            <a:endParaRPr lang="en-GB" dirty="0">
              <a:latin typeface="Arial"/>
            </a:endParaRPr>
          </a:p>
        </p:txBody>
      </p:sp>
    </p:spTree>
    <p:extLst>
      <p:ext uri="{BB962C8B-B14F-4D97-AF65-F5344CB8AC3E}">
        <p14:creationId xmlns:p14="http://schemas.microsoft.com/office/powerpoint/2010/main" val="160870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72</a:t>
            </a:fld>
            <a:endParaRPr lang="en-GB" dirty="0">
              <a:latin typeface="Arial"/>
            </a:endParaRPr>
          </a:p>
        </p:txBody>
      </p:sp>
    </p:spTree>
    <p:extLst>
      <p:ext uri="{BB962C8B-B14F-4D97-AF65-F5344CB8AC3E}">
        <p14:creationId xmlns:p14="http://schemas.microsoft.com/office/powerpoint/2010/main" val="136084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73</a:t>
            </a:fld>
            <a:endParaRPr lang="en-GB" dirty="0">
              <a:latin typeface="Arial"/>
            </a:endParaRPr>
          </a:p>
        </p:txBody>
      </p:sp>
    </p:spTree>
    <p:extLst>
      <p:ext uri="{BB962C8B-B14F-4D97-AF65-F5344CB8AC3E}">
        <p14:creationId xmlns:p14="http://schemas.microsoft.com/office/powerpoint/2010/main" val="257996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D4D8FC6-EDD3-4E73-99E3-35BB58419F14}" type="slidenum">
              <a:rPr lang="ja-JP" altLang="en-US">
                <a:solidFill>
                  <a:prstClr val="black"/>
                </a:solidFill>
                <a:latin typeface="Arial"/>
              </a:rPr>
              <a:pPr/>
              <a:t>27</a:t>
            </a:fld>
            <a:endParaRPr lang="en-US" altLang="ja-JP" dirty="0">
              <a:solidFill>
                <a:prstClr val="black"/>
              </a:solidFill>
              <a:latin typeface="Arial"/>
            </a:endParaRPr>
          </a:p>
        </p:txBody>
      </p:sp>
      <p:sp>
        <p:nvSpPr>
          <p:cNvPr id="121859" name="Rectangle 2"/>
          <p:cNvSpPr>
            <a:spLocks noGrp="1" noRot="1" noChangeAspect="1" noChangeArrowheads="1" noTextEdit="1"/>
          </p:cNvSpPr>
          <p:nvPr>
            <p:ph type="sldImg"/>
          </p:nvPr>
        </p:nvSpPr>
        <p:spPr>
          <a:xfrm>
            <a:off x="784225" y="779463"/>
            <a:ext cx="5545138" cy="3840162"/>
          </a:xfrm>
          <a:ln/>
        </p:spPr>
      </p:sp>
      <p:sp>
        <p:nvSpPr>
          <p:cNvPr id="121860" name="Rectangle 3"/>
          <p:cNvSpPr>
            <a:spLocks noGrp="1" noChangeArrowheads="1"/>
          </p:cNvSpPr>
          <p:nvPr>
            <p:ph type="body" idx="1"/>
          </p:nvPr>
        </p:nvSpPr>
        <p:spPr>
          <a:noFill/>
          <a:ln/>
        </p:spPr>
        <p:txBody>
          <a:bodyPr/>
          <a:lstStyle/>
          <a:p>
            <a:pPr eaLnBrk="1" hangingPunct="1"/>
            <a:endParaRPr lang="en-GB" altLang="ja-JP" dirty="0" smtClean="0">
              <a:latin typeface="Arial"/>
            </a:endParaRPr>
          </a:p>
        </p:txBody>
      </p:sp>
    </p:spTree>
    <p:extLst>
      <p:ext uri="{BB962C8B-B14F-4D97-AF65-F5344CB8AC3E}">
        <p14:creationId xmlns:p14="http://schemas.microsoft.com/office/powerpoint/2010/main" val="1212287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75</a:t>
            </a:fld>
            <a:endParaRPr lang="en-GB" dirty="0">
              <a:latin typeface="Arial"/>
            </a:endParaRPr>
          </a:p>
        </p:txBody>
      </p:sp>
    </p:spTree>
    <p:extLst>
      <p:ext uri="{BB962C8B-B14F-4D97-AF65-F5344CB8AC3E}">
        <p14:creationId xmlns:p14="http://schemas.microsoft.com/office/powerpoint/2010/main" val="406141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solidFill>
                  <a:prstClr val="black"/>
                </a:solidFill>
                <a:latin typeface="Arial"/>
              </a:rPr>
              <a:pPr/>
              <a:t>88</a:t>
            </a:fld>
            <a:endParaRPr lang="en-GB" dirty="0">
              <a:solidFill>
                <a:prstClr val="black"/>
              </a:solidFill>
              <a:latin typeface="Arial"/>
            </a:endParaRPr>
          </a:p>
        </p:txBody>
      </p:sp>
    </p:spTree>
    <p:extLst>
      <p:ext uri="{BB962C8B-B14F-4D97-AF65-F5344CB8AC3E}">
        <p14:creationId xmlns:p14="http://schemas.microsoft.com/office/powerpoint/2010/main" val="1203952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p>
            <a:pPr>
              <a:defRPr/>
            </a:pPr>
            <a:fld id="{4842740B-2D52-4E5F-A3CC-7EF99A2A5026}" type="slidenum">
              <a:rPr lang="ja-JP" altLang="en-US" smtClean="0">
                <a:solidFill>
                  <a:prstClr val="black"/>
                </a:solidFill>
                <a:latin typeface="Arial"/>
              </a:rPr>
              <a:pPr>
                <a:defRPr/>
              </a:pPr>
              <a:t>92</a:t>
            </a:fld>
            <a:endParaRPr lang="en-US" altLang="ja-JP" dirty="0" smtClean="0">
              <a:solidFill>
                <a:prstClr val="black"/>
              </a:solidFill>
              <a:latin typeface="Arial"/>
            </a:endParaRPr>
          </a:p>
        </p:txBody>
      </p:sp>
      <p:sp>
        <p:nvSpPr>
          <p:cNvPr id="176131" name="Rectangle 2"/>
          <p:cNvSpPr>
            <a:spLocks noGrp="1" noRot="1" noChangeAspect="1" noChangeArrowheads="1" noTextEdit="1"/>
          </p:cNvSpPr>
          <p:nvPr>
            <p:ph type="sldImg"/>
          </p:nvPr>
        </p:nvSpPr>
        <p:spPr>
          <a:xfrm>
            <a:off x="701675" y="742950"/>
            <a:ext cx="5338763" cy="3697288"/>
          </a:xfrm>
          <a:ln/>
        </p:spPr>
      </p:sp>
      <p:sp>
        <p:nvSpPr>
          <p:cNvPr id="176132" name="Rectangle 3"/>
          <p:cNvSpPr>
            <a:spLocks noGrp="1" noChangeArrowheads="1"/>
          </p:cNvSpPr>
          <p:nvPr>
            <p:ph type="body" idx="1"/>
          </p:nvPr>
        </p:nvSpPr>
        <p:spPr>
          <a:xfrm>
            <a:off x="673102" y="4684713"/>
            <a:ext cx="5389563" cy="4438650"/>
          </a:xfrm>
          <a:noFill/>
          <a:ln/>
        </p:spPr>
        <p:txBody>
          <a:bodyPr/>
          <a:lstStyle/>
          <a:p>
            <a:pPr eaLnBrk="1" hangingPunct="1"/>
            <a:endParaRPr lang="de-DE" altLang="ja-JP" dirty="0" smtClean="0"/>
          </a:p>
        </p:txBody>
      </p:sp>
    </p:spTree>
    <p:extLst>
      <p:ext uri="{BB962C8B-B14F-4D97-AF65-F5344CB8AC3E}">
        <p14:creationId xmlns:p14="http://schemas.microsoft.com/office/powerpoint/2010/main" val="3844429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solidFill>
                  <a:prstClr val="black"/>
                </a:solidFill>
                <a:latin typeface="Arial"/>
              </a:rPr>
              <a:pPr/>
              <a:t>94</a:t>
            </a:fld>
            <a:endParaRPr lang="en-GB" dirty="0">
              <a:solidFill>
                <a:prstClr val="black"/>
              </a:solidFill>
              <a:latin typeface="Arial"/>
            </a:endParaRPr>
          </a:p>
        </p:txBody>
      </p:sp>
    </p:spTree>
    <p:extLst>
      <p:ext uri="{BB962C8B-B14F-4D97-AF65-F5344CB8AC3E}">
        <p14:creationId xmlns:p14="http://schemas.microsoft.com/office/powerpoint/2010/main" val="245620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solidFill>
                  <a:prstClr val="black"/>
                </a:solidFill>
                <a:latin typeface="Arial"/>
              </a:rPr>
              <a:pPr/>
              <a:t>95</a:t>
            </a:fld>
            <a:endParaRPr lang="en-GB" dirty="0">
              <a:solidFill>
                <a:prstClr val="black"/>
              </a:solidFill>
              <a:latin typeface="Arial"/>
            </a:endParaRPr>
          </a:p>
        </p:txBody>
      </p:sp>
    </p:spTree>
    <p:extLst>
      <p:ext uri="{BB962C8B-B14F-4D97-AF65-F5344CB8AC3E}">
        <p14:creationId xmlns:p14="http://schemas.microsoft.com/office/powerpoint/2010/main" val="110320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141</a:t>
            </a:fld>
            <a:endParaRPr lang="en-GB" dirty="0">
              <a:latin typeface="Arial"/>
            </a:endParaRPr>
          </a:p>
        </p:txBody>
      </p:sp>
    </p:spTree>
    <p:extLst>
      <p:ext uri="{BB962C8B-B14F-4D97-AF65-F5344CB8AC3E}">
        <p14:creationId xmlns:p14="http://schemas.microsoft.com/office/powerpoint/2010/main" val="22656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A8237-0FA1-491B-86C8-CA5F2911D0BE}" type="slidenum">
              <a:rPr lang="ja-JP" altLang="en-US">
                <a:latin typeface="Arial"/>
              </a:rPr>
              <a:pPr/>
              <a:t>142</a:t>
            </a:fld>
            <a:endParaRPr lang="en-US" altLang="ja-JP" dirty="0">
              <a:latin typeface="Arial"/>
            </a:endParaRPr>
          </a:p>
        </p:txBody>
      </p:sp>
      <p:sp>
        <p:nvSpPr>
          <p:cNvPr id="3818498" name="Rectangle 2"/>
          <p:cNvSpPr>
            <a:spLocks noGrp="1" noRot="1" noChangeAspect="1" noChangeArrowheads="1" noTextEdit="1"/>
          </p:cNvSpPr>
          <p:nvPr>
            <p:ph type="sldImg"/>
          </p:nvPr>
        </p:nvSpPr>
        <p:spPr>
          <a:ln/>
        </p:spPr>
      </p:sp>
      <p:sp>
        <p:nvSpPr>
          <p:cNvPr id="3818499"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val="329267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144</a:t>
            </a:fld>
            <a:endParaRPr lang="en-GB" dirty="0">
              <a:latin typeface="Arial"/>
            </a:endParaRPr>
          </a:p>
        </p:txBody>
      </p:sp>
    </p:spTree>
    <p:extLst>
      <p:ext uri="{BB962C8B-B14F-4D97-AF65-F5344CB8AC3E}">
        <p14:creationId xmlns:p14="http://schemas.microsoft.com/office/powerpoint/2010/main" val="3194459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145</a:t>
            </a:fld>
            <a:endParaRPr lang="en-GB" dirty="0">
              <a:latin typeface="Arial"/>
            </a:endParaRPr>
          </a:p>
        </p:txBody>
      </p:sp>
    </p:spTree>
    <p:extLst>
      <p:ext uri="{BB962C8B-B14F-4D97-AF65-F5344CB8AC3E}">
        <p14:creationId xmlns:p14="http://schemas.microsoft.com/office/powerpoint/2010/main" val="384848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146</a:t>
            </a:fld>
            <a:endParaRPr kumimoji="1" lang="ja-JP" altLang="en-US"/>
          </a:p>
        </p:txBody>
      </p:sp>
    </p:spTree>
    <p:extLst>
      <p:ext uri="{BB962C8B-B14F-4D97-AF65-F5344CB8AC3E}">
        <p14:creationId xmlns:p14="http://schemas.microsoft.com/office/powerpoint/2010/main" val="348744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30</a:t>
            </a:fld>
            <a:endParaRPr lang="en-GB" dirty="0">
              <a:latin typeface="Arial"/>
            </a:endParaRPr>
          </a:p>
        </p:txBody>
      </p:sp>
    </p:spTree>
    <p:extLst>
      <p:ext uri="{BB962C8B-B14F-4D97-AF65-F5344CB8AC3E}">
        <p14:creationId xmlns:p14="http://schemas.microsoft.com/office/powerpoint/2010/main" val="261152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33</a:t>
            </a:fld>
            <a:endParaRPr lang="en-GB" dirty="0">
              <a:latin typeface="Arial"/>
            </a:endParaRPr>
          </a:p>
        </p:txBody>
      </p:sp>
    </p:spTree>
    <p:extLst>
      <p:ext uri="{BB962C8B-B14F-4D97-AF65-F5344CB8AC3E}">
        <p14:creationId xmlns:p14="http://schemas.microsoft.com/office/powerpoint/2010/main" val="132398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37</a:t>
            </a:fld>
            <a:endParaRPr lang="en-GB" dirty="0">
              <a:latin typeface="Arial"/>
            </a:endParaRPr>
          </a:p>
        </p:txBody>
      </p:sp>
    </p:spTree>
    <p:extLst>
      <p:ext uri="{BB962C8B-B14F-4D97-AF65-F5344CB8AC3E}">
        <p14:creationId xmlns:p14="http://schemas.microsoft.com/office/powerpoint/2010/main" val="326546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38</a:t>
            </a:fld>
            <a:endParaRPr lang="en-GB" dirty="0">
              <a:latin typeface="Arial"/>
            </a:endParaRPr>
          </a:p>
        </p:txBody>
      </p:sp>
    </p:spTree>
    <p:extLst>
      <p:ext uri="{BB962C8B-B14F-4D97-AF65-F5344CB8AC3E}">
        <p14:creationId xmlns:p14="http://schemas.microsoft.com/office/powerpoint/2010/main" val="292677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39</a:t>
            </a:fld>
            <a:endParaRPr lang="en-GB" dirty="0">
              <a:latin typeface="Arial"/>
            </a:endParaRPr>
          </a:p>
        </p:txBody>
      </p:sp>
    </p:spTree>
    <p:extLst>
      <p:ext uri="{BB962C8B-B14F-4D97-AF65-F5344CB8AC3E}">
        <p14:creationId xmlns:p14="http://schemas.microsoft.com/office/powerpoint/2010/main" val="420223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40</a:t>
            </a:fld>
            <a:endParaRPr lang="en-GB" dirty="0">
              <a:latin typeface="Arial"/>
            </a:endParaRPr>
          </a:p>
        </p:txBody>
      </p:sp>
    </p:spTree>
    <p:extLst>
      <p:ext uri="{BB962C8B-B14F-4D97-AF65-F5344CB8AC3E}">
        <p14:creationId xmlns:p14="http://schemas.microsoft.com/office/powerpoint/2010/main" val="61976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A6DC0F-00C0-48CB-BFD3-E923E37ECD77}" type="slidenum">
              <a:rPr lang="en-GB" smtClean="0">
                <a:latin typeface="Arial"/>
              </a:rPr>
              <a:pPr/>
              <a:t>41</a:t>
            </a:fld>
            <a:endParaRPr lang="en-GB" dirty="0">
              <a:latin typeface="Arial"/>
            </a:endParaRPr>
          </a:p>
        </p:txBody>
      </p:sp>
    </p:spTree>
    <p:extLst>
      <p:ext uri="{BB962C8B-B14F-4D97-AF65-F5344CB8AC3E}">
        <p14:creationId xmlns:p14="http://schemas.microsoft.com/office/powerpoint/2010/main" val="356877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bg bwMode="gray">
      <p:bgPr>
        <a:solidFill>
          <a:schemeClr val="bg1"/>
        </a:solidFill>
        <a:effectLst/>
      </p:bgPr>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extLst>
              <p:ext uri="{D42A27DB-BD31-4B8C-83A1-F6EECF244321}">
                <p14:modId xmlns:p14="http://schemas.microsoft.com/office/powerpoint/2010/main" val="3027360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99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kumimoji="1"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97941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基本版） タイトルのみ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33704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a:latin typeface="+mn-lt"/>
              </a:defRPr>
            </a:lvl1pPr>
          </a:lstStyle>
          <a:p>
            <a:r>
              <a:rPr kumimoji="1" lang="ja-JP" altLang="en-US" dirty="0" smtClean="0"/>
              <a:t>キーメッセージ（スライドで一番伝えたいこと＜名詞・体言止め不可＞）</a:t>
            </a:r>
            <a:endParaRPr kumimoji="1" lang="ja-JP" altLang="en-US" dirty="0"/>
          </a:p>
        </p:txBody>
      </p:sp>
      <p:sp>
        <p:nvSpPr>
          <p:cNvPr id="3" name="フッター プレースホルダ 2"/>
          <p:cNvSpPr>
            <a:spLocks noGrp="1"/>
          </p:cNvSpPr>
          <p:nvPr>
            <p:ph type="ftr" sz="quarter" idx="10"/>
          </p:nvPr>
        </p:nvSpPr>
        <p:spPr>
          <a:xfrm>
            <a:off x="684002" y="6588002"/>
            <a:ext cx="4377600" cy="169200"/>
          </a:xfrm>
          <a:prstGeom prst="rect">
            <a:avLst/>
          </a:prstGeom>
        </p:spPr>
        <p:txBody>
          <a:bodyPr/>
          <a:lstStyle>
            <a:lvl1pPr>
              <a:defRPr>
                <a:solidFill>
                  <a:schemeClr val="tx2"/>
                </a:solidFill>
              </a:defRPr>
            </a:lvl1pPr>
          </a:lstStyle>
          <a:p>
            <a:r>
              <a:rPr lang="en-US" altLang="ja-JP" dirty="0" smtClean="0">
                <a:solidFill>
                  <a:srgbClr val="313131"/>
                </a:solidFill>
              </a:rPr>
              <a:t>Seminar Template </a:t>
            </a:r>
            <a:r>
              <a:rPr lang="ja-JP" altLang="en-US" dirty="0" smtClean="0">
                <a:solidFill>
                  <a:srgbClr val="313131"/>
                </a:solidFill>
              </a:rPr>
              <a:t>（</a:t>
            </a:r>
            <a:r>
              <a:rPr lang="en-US" altLang="ja-JP" dirty="0" smtClean="0">
                <a:solidFill>
                  <a:srgbClr val="313131"/>
                </a:solidFill>
              </a:rPr>
              <a:t>Small</a:t>
            </a:r>
            <a:r>
              <a:rPr lang="ja-JP" altLang="en-US" dirty="0" smtClean="0">
                <a:solidFill>
                  <a:srgbClr val="313131"/>
                </a:solidFill>
              </a:rPr>
              <a:t>）</a:t>
            </a:r>
            <a:endParaRPr lang="en-GB" altLang="ja-JP" dirty="0">
              <a:solidFill>
                <a:srgbClr val="313131"/>
              </a:solidFill>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solidFill>
                  <a:srgbClr val="313131"/>
                </a:solidFill>
              </a:rPr>
              <a:pPr/>
              <a:t>‹#›</a:t>
            </a:fld>
            <a:endParaRPr lang="ja-JP" altLang="en-US" dirty="0">
              <a:solidFill>
                <a:srgbClr val="313131"/>
              </a:solidFill>
            </a:endParaRPr>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9865705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640856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965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773836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2036692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7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936438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204285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72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639770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626009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74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1152580264"/>
      </p:ext>
    </p:extLst>
  </p:cSld>
  <p:clrMapOvr>
    <a:masterClrMapping/>
  </p:clrMapOvr>
  <p:extLst mod="1">
    <p:ext uri="{DCECCB84-F9BA-43D5-87BE-67443E8EF086}">
      <p15:sldGuideLst xmlns:p15="http://schemas.microsoft.com/office/powerpoint/2012/main" xmlns=""/>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136234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477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2080724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0797973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579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4043310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585199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886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567691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380984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988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681117328"/>
      </p:ext>
    </p:extLst>
  </p:cSld>
  <p:clrMapOvr>
    <a:masterClrMapping/>
  </p:clrMapOvr>
  <p:extLst mod="1">
    <p:ext uri="{DCECCB84-F9BA-43D5-87BE-67443E8EF086}">
      <p15:sldGuideLst xmlns:p15="http://schemas.microsoft.com/office/powerpoint/2012/main" xmlns=""/>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993061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91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2829339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2520387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93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74542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補足版） タイトルのみ_Proposal">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07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a:xfrm>
            <a:off x="684000" y="6588000"/>
            <a:ext cx="4068000" cy="169200"/>
          </a:xfrm>
          <a:prstGeom prst="rect">
            <a:avLst/>
          </a:prstGeom>
        </p:spPr>
        <p:txBody>
          <a:bodyPr/>
          <a:lstStyle>
            <a:lvl1pPr>
              <a:defRPr>
                <a:solidFill>
                  <a:schemeClr val="tx2"/>
                </a:solidFill>
              </a:defRPr>
            </a:lvl1pPr>
          </a:lstStyle>
          <a:p>
            <a:r>
              <a:rPr lang="en-GB" altLang="en-GB" dirty="0" smtClean="0"/>
              <a:t>Proposal Template</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7" name="タイトル プレースホルダ 6"/>
          <p:cNvSpPr>
            <a:spLocks noGrp="1"/>
          </p:cNvSpPr>
          <p:nvPr>
            <p:ph type="title" hasCustomPrompt="1"/>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キーメッセージを入力（本スライドで一番伝えたいこと＜名詞止め・体言止め不可＞）</a:t>
            </a:r>
            <a:endParaRPr kumimoji="1" lang="ja-JP" altLang="en-US" dirty="0"/>
          </a:p>
        </p:txBody>
      </p:sp>
      <p:sp>
        <p:nvSpPr>
          <p:cNvPr id="8" name="テキスト プレースホルダー 7"/>
          <p:cNvSpPr>
            <a:spLocks noGrp="1"/>
          </p:cNvSpPr>
          <p:nvPr>
            <p:ph type="body" sz="quarter" idx="15" hasCustomPrompt="1"/>
          </p:nvPr>
        </p:nvSpPr>
        <p:spPr>
          <a:xfrm>
            <a:off x="417000" y="1484313"/>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40287389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301922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9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7594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補足版） コンテンツ全面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497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スライド番号プレースホルダ 8"/>
          <p:cNvSpPr>
            <a:spLocks noGrp="1"/>
          </p:cNvSpPr>
          <p:nvPr>
            <p:ph type="sldNum" sz="quarter" idx="10"/>
          </p:nvPr>
        </p:nvSpPr>
        <p:spPr/>
        <p:txBody>
          <a:bodyPr/>
          <a:lstStyle>
            <a:lvl1pPr>
              <a:defRPr>
                <a:solidFill>
                  <a:schemeClr val="tx2"/>
                </a:solidFill>
              </a:defRPr>
            </a:lvl1pPr>
          </a:lstStyle>
          <a:p>
            <a:fld id="{4D9FACC8-259C-46ED-9283-8CCF027B3826}" type="slidenum">
              <a:rPr lang="ja-JP" altLang="en-US" smtClean="0"/>
              <a:pPr/>
              <a:t>‹#›</a:t>
            </a:fld>
            <a:endParaRPr lang="ja-JP" altLang="en-US" dirty="0"/>
          </a:p>
        </p:txBody>
      </p:sp>
      <p:sp>
        <p:nvSpPr>
          <p:cNvPr id="7" name="タイトル 1"/>
          <p:cNvSpPr>
            <a:spLocks noGrp="1"/>
          </p:cNvSpPr>
          <p:nvPr>
            <p:ph type="title" hasCustomPrompt="1"/>
          </p:nvPr>
        </p:nvSpPr>
        <p:spPr bwMode="gray">
          <a:xfrm>
            <a:off x="417000" y="136800"/>
            <a:ext cx="9072000" cy="651600"/>
          </a:xfrm>
          <a:prstGeom prst="rect">
            <a:avLst/>
          </a:prstGeo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1" name="コンテンツ プレースホルダ 2"/>
          <p:cNvSpPr>
            <a:spLocks noGrp="1"/>
          </p:cNvSpPr>
          <p:nvPr>
            <p:ph idx="1"/>
          </p:nvPr>
        </p:nvSpPr>
        <p:spPr bwMode="gray">
          <a:xfrm>
            <a:off x="417600" y="1926000"/>
            <a:ext cx="9066013"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a:xfrm>
            <a:off x="417600" y="1484313"/>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677640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004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98588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241753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242464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221671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1131972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352147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14739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937626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01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183491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360574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761720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3431990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2651612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137582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補足版） タイトルのみ_Proposal">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4112904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20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7" name="タイトル プレースホルダ 6"/>
          <p:cNvSpPr>
            <a:spLocks noGrp="1"/>
          </p:cNvSpPr>
          <p:nvPr>
            <p:ph type="title" hasCustomPrompt="1"/>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キーメッセージを入力（本スライドで一番伝えたいこと＜名詞止め・体言止め不可＞）</a:t>
            </a:r>
            <a:endParaRPr kumimoji="1" lang="ja-JP" altLang="en-US" dirty="0"/>
          </a:p>
        </p:txBody>
      </p:sp>
      <p:sp>
        <p:nvSpPr>
          <p:cNvPr id="8" name="テキスト プレースホルダー 7"/>
          <p:cNvSpPr>
            <a:spLocks noGrp="1"/>
          </p:cNvSpPr>
          <p:nvPr>
            <p:ph type="body" sz="quarter" idx="15" hasCustomPrompt="1"/>
          </p:nvPr>
        </p:nvSpPr>
        <p:spPr>
          <a:xfrm>
            <a:off x="417000" y="1484313"/>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5151291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補足版） コンテンツ左サイド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177280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23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スライド番号プレースホルダ 5"/>
          <p:cNvSpPr>
            <a:spLocks noGrp="1"/>
          </p:cNvSpPr>
          <p:nvPr>
            <p:ph type="sldNum" sz="quarter" idx="10"/>
          </p:nvPr>
        </p:nvSpPr>
        <p:spPr/>
        <p:txBody>
          <a:bodyPr/>
          <a:lstStyle>
            <a:lvl1pPr>
              <a:defRPr>
                <a:solidFill>
                  <a:schemeClr val="tx2"/>
                </a:solidFill>
              </a:defRPr>
            </a:lvl1pPr>
          </a:lstStyle>
          <a:p>
            <a:fld id="{E01102E1-88D9-4790-8615-AC810340BF51}" type="slidenum">
              <a:rPr lang="ja-JP" altLang="en-US" smtClean="0"/>
              <a:pPr/>
              <a:t>‹#›</a:t>
            </a:fld>
            <a:endParaRPr lang="ja-JP" altLang="en-US" dirty="0"/>
          </a:p>
        </p:txBody>
      </p:sp>
      <p:sp>
        <p:nvSpPr>
          <p:cNvPr id="9" name="タイトル 1"/>
          <p:cNvSpPr>
            <a:spLocks noGrp="1"/>
          </p:cNvSpPr>
          <p:nvPr>
            <p:ph type="title" hasCustomPrompt="1"/>
          </p:nvPr>
        </p:nvSpPr>
        <p:spPr bwMode="gray">
          <a:xfrm>
            <a:off x="417600" y="136800"/>
            <a:ext cx="9072000" cy="651600"/>
          </a:xfrm>
          <a:prstGeom prst="rect">
            <a:avLst/>
          </a:prstGeo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10" name="テキスト プレースホルダ 5"/>
          <p:cNvSpPr>
            <a:spLocks noGrp="1"/>
          </p:cNvSpPr>
          <p:nvPr>
            <p:ph type="body" sz="quarter" idx="14" hasCustomPrompt="1"/>
          </p:nvPr>
        </p:nvSpPr>
        <p:spPr bwMode="gray">
          <a:xfrm>
            <a:off x="417600" y="1009580"/>
            <a:ext cx="9072000" cy="439200"/>
          </a:xfrm>
        </p:spPr>
        <p:txBody>
          <a:bodyPr lIns="72000" tIns="0" rIns="7200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1" name="コンテンツ プレースホルダ 2"/>
          <p:cNvSpPr>
            <a:spLocks noGrp="1"/>
          </p:cNvSpPr>
          <p:nvPr>
            <p:ph idx="1"/>
          </p:nvPr>
        </p:nvSpPr>
        <p:spPr bwMode="gray">
          <a:xfrm>
            <a:off x="4176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a:xfrm>
            <a:off x="417600" y="1484313"/>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218444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163751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25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pPr/>
              <a:t>‹#›</a:t>
            </a:fld>
            <a:endParaRPr lang="ja-JP" altLang="en-US" dirty="0"/>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97172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補足版） コンテンツ全面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114479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27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スライド番号プレースホルダ 8"/>
          <p:cNvSpPr>
            <a:spLocks noGrp="1"/>
          </p:cNvSpPr>
          <p:nvPr>
            <p:ph type="sldNum" sz="quarter" idx="10"/>
          </p:nvPr>
        </p:nvSpPr>
        <p:spPr/>
        <p:txBody>
          <a:bodyPr/>
          <a:lstStyle>
            <a:lvl1pPr>
              <a:defRPr>
                <a:solidFill>
                  <a:schemeClr val="tx2"/>
                </a:solidFill>
              </a:defRPr>
            </a:lvl1pPr>
          </a:lstStyle>
          <a:p>
            <a:fld id="{4D9FACC8-259C-46ED-9283-8CCF027B3826}" type="slidenum">
              <a:rPr lang="ja-JP" altLang="en-US" smtClean="0"/>
              <a:pPr/>
              <a:t>‹#›</a:t>
            </a:fld>
            <a:endParaRPr lang="ja-JP" altLang="en-US" dirty="0"/>
          </a:p>
        </p:txBody>
      </p:sp>
      <p:sp>
        <p:nvSpPr>
          <p:cNvPr id="7" name="タイトル 1"/>
          <p:cNvSpPr>
            <a:spLocks noGrp="1"/>
          </p:cNvSpPr>
          <p:nvPr>
            <p:ph type="title" hasCustomPrompt="1"/>
          </p:nvPr>
        </p:nvSpPr>
        <p:spPr bwMode="gray">
          <a:xfrm>
            <a:off x="417000" y="136800"/>
            <a:ext cx="9072000" cy="651600"/>
          </a:xfrm>
          <a:prstGeom prst="rect">
            <a:avLst/>
          </a:prstGeo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1" name="コンテンツ プレースホルダ 2"/>
          <p:cNvSpPr>
            <a:spLocks noGrp="1"/>
          </p:cNvSpPr>
          <p:nvPr>
            <p:ph idx="1"/>
          </p:nvPr>
        </p:nvSpPr>
        <p:spPr bwMode="gray">
          <a:xfrm>
            <a:off x="417600" y="1926000"/>
            <a:ext cx="9066013"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a:xfrm>
            <a:off x="417600" y="1484313"/>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0087703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1599339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16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94862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extLst>
              <p:ext uri="{D42A27DB-BD31-4B8C-83A1-F6EECF244321}">
                <p14:modId xmlns:p14="http://schemas.microsoft.com/office/powerpoint/2010/main" val="1022277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03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aseline="0">
                <a:latin typeface="Arial" pitchFamily="34" charset="0"/>
                <a:cs typeface="Arial" pitchFamily="34" charset="0"/>
              </a:defRPr>
            </a:lvl1pPr>
          </a:lstStyle>
          <a:p>
            <a:r>
              <a:rPr lang="en-US" altLang="ja-JP" dirty="0" smtClean="0"/>
              <a:t/>
            </a:r>
            <a:br>
              <a:rPr lang="en-US" altLang="ja-JP" dirty="0" smtClean="0"/>
            </a:br>
            <a:r>
              <a:rPr lang="ja-JP" altLang="en-US" dirty="0" smtClean="0"/>
              <a:t>マスター タイトルの書式設定</a:t>
            </a:r>
            <a:endParaRPr lang="ja-JP" altLang="en-US" dirty="0"/>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Tree>
    <p:extLst>
      <p:ext uri="{BB962C8B-B14F-4D97-AF65-F5344CB8AC3E}">
        <p14:creationId xmlns:p14="http://schemas.microsoft.com/office/powerpoint/2010/main" val="948916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27317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319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3849394641"/>
      </p:ext>
    </p:extLst>
  </p:cSld>
  <p:clrMapOvr>
    <a:masterClrMapping/>
  </p:clrMapOvr>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4226967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421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478939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266123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523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15162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600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smtClean="0"/>
              <a:t>キーメッセージを入力（本スライドで一番伝えたいこと＜名詞止め・体言止め不可＞）</a:t>
            </a:r>
            <a:endParaRPr lang="ja-JP" altLang="en-US" dirty="0"/>
          </a:p>
        </p:txBody>
      </p:sp>
      <p:sp>
        <p:nvSpPr>
          <p:cNvPr id="6" name="コンテンツ プレースホルダ 2"/>
          <p:cNvSpPr>
            <a:spLocks noGrp="1"/>
          </p:cNvSpPr>
          <p:nvPr>
            <p:ph idx="1"/>
          </p:nvPr>
        </p:nvSpPr>
        <p:spPr bwMode="gray">
          <a:xfrm>
            <a:off x="417000" y="1479600"/>
            <a:ext cx="9066013"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684000" y="6588000"/>
            <a:ext cx="4068000" cy="169200"/>
          </a:xfrm>
          <a:prstGeom prst="rect">
            <a:avLst/>
          </a:prstGeom>
        </p:spPr>
        <p:txBody>
          <a:bodyPr/>
          <a:lstStyle>
            <a:lvl1pPr>
              <a:defRPr>
                <a:solidFill>
                  <a:schemeClr val="tx2"/>
                </a:solidFill>
              </a:defRPr>
            </a:lvl1pPr>
          </a:lstStyle>
          <a:p>
            <a:r>
              <a:rPr lang="en-GB" altLang="en-GB" dirty="0" smtClean="0"/>
              <a:t>Proposal Template</a:t>
            </a: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9390352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9022357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1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892360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90900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33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51384758"/>
      </p:ext>
    </p:extLst>
  </p:cSld>
  <p:clrMapOvr>
    <a:masterClrMapping/>
  </p:clrMapOvr>
  <p:extLst mod="1">
    <p:ext uri="{DCECCB84-F9BA-43D5-87BE-67443E8EF086}">
      <p15:sldGuideLst xmlns:p15="http://schemas.microsoft.com/office/powerpoint/2012/main" xmlns=""/>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815946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35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238456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0170096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38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110094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2686162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40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253376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2862218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45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42387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2049596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6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bwMode="gray">
          <a:xfrm>
            <a:off x="1900800" y="2368296"/>
            <a:ext cx="6102096" cy="2487168"/>
          </a:xfrm>
          <a:prstGeom prst="rect">
            <a:avLst/>
          </a:prstGeom>
        </p:spPr>
        <p:txBody>
          <a:bodyPr tIns="0" bIns="0"/>
          <a:lstStyle>
            <a:lvl1pPr marL="0" indent="0" eaLnBrk="1" hangingPunct="1">
              <a:spcBef>
                <a:spcPts val="0"/>
              </a:spcBef>
              <a:buClr>
                <a:schemeClr val="tx1"/>
              </a:buClr>
              <a:buSzPct val="80000"/>
              <a:buFont typeface="Wingdings" pitchFamily="2" charset="2"/>
              <a:buNone/>
              <a:defRPr sz="1200" baseline="0">
                <a:latin typeface="+mn-ea"/>
                <a:ea typeface="+mn-ea"/>
              </a:defRPr>
            </a:lvl1pPr>
            <a:lvl5pPr>
              <a:buNone/>
              <a:defRPr/>
            </a:lvl5pPr>
          </a:lstStyle>
          <a:p>
            <a:pPr lvl="0"/>
            <a:r>
              <a:rPr lang="ja-JP" altLang="en-US" dirty="0" smtClean="0"/>
              <a:t>マスター テキストの書式設定</a:t>
            </a:r>
          </a:p>
        </p:txBody>
      </p:sp>
      <p:sp>
        <p:nvSpPr>
          <p:cNvPr id="6" name="スライド番号プレースホルダ 5"/>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0645378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2313167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47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478481386"/>
      </p:ext>
    </p:extLst>
  </p:cSld>
  <p:clrMapOvr>
    <a:masterClrMapping/>
  </p:clrMapOvr>
  <p:extLst mod="1">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562260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650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804243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2930478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752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002632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373537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5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651997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1658603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62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189138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83983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264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85820295"/>
      </p:ext>
    </p:extLst>
  </p:cSld>
  <p:clrMapOvr>
    <a:masterClrMapping/>
  </p:clrMapOvr>
  <p:extLst mod="1">
    <p:ext uri="{DCECCB84-F9BA-43D5-87BE-67443E8EF086}">
      <p15:sldGuideLst xmlns:p15="http://schemas.microsoft.com/office/powerpoint/2012/main" xmlns=""/>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89933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366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101546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328069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9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65005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984688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571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657629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1208734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76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133679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9857101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08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05868706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5315788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78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1965295636"/>
      </p:ext>
    </p:extLst>
  </p:cSld>
  <p:clrMapOvr>
    <a:masterClrMapping/>
  </p:clrMapOvr>
  <p:extLst mod="1">
    <p:ext uri="{DCECCB84-F9BA-43D5-87BE-67443E8EF086}">
      <p15:sldGuideLst xmlns:p15="http://schemas.microsoft.com/office/powerpoint/2012/main" xmlns=""/>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167113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81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025239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4054116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83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846002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865209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86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p:txBody>
          <a:bodyPr/>
          <a:lstStyle>
            <a:lvl1pPr>
              <a:defRPr>
                <a:solidFill>
                  <a:schemeClr val="tx2"/>
                </a:solidFill>
              </a:defRPr>
            </a:lvl1pPr>
          </a:lstStyle>
          <a:p>
            <a:fld id="{2917B94E-3120-478C-8085-A9F2B368A1AE}" type="slidenum">
              <a:rPr lang="ja-JP" altLang="en-US" smtClean="0">
                <a:solidFill>
                  <a:srgbClr val="313131"/>
                </a:solidFill>
              </a:rPr>
              <a:pPr/>
              <a:t>‹#›</a:t>
            </a:fld>
            <a:endParaRPr lang="ja-JP" altLang="en-US" dirty="0">
              <a:solidFill>
                <a:srgbClr val="313131"/>
              </a:solidFill>
            </a:endParaRPr>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aseline="0">
                <a:latin typeface="Arial" pitchFamily="34" charset="0"/>
                <a:ea typeface="+mn-ea"/>
                <a:cs typeface="Arial" pitchFamily="34" charset="0"/>
              </a:defRPr>
            </a:lvl1pPr>
          </a:lstStyle>
          <a:p>
            <a:pPr lvl="0"/>
            <a:r>
              <a:rPr kumimoji="1" lang="ja-JP" altLang="en-US" dirty="0" smtClean="0"/>
              <a:t>本文を入力（キーメッセージを補足する内容＜</a:t>
            </a:r>
            <a:r>
              <a:rPr kumimoji="1" lang="en-US" altLang="ja-JP" dirty="0" smtClean="0"/>
              <a:t>2</a:t>
            </a:r>
            <a:r>
              <a:rPr kumimoji="1" lang="ja-JP" altLang="en-US" dirty="0" smtClean="0"/>
              <a:t>行以内＞）</a:t>
            </a:r>
            <a:endParaRPr kumimoji="1" lang="en-US" altLang="ja-JP" dirty="0" smtClean="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9218916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214388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06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519500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4514554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208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3363952248"/>
      </p:ext>
    </p:extLst>
  </p:cSld>
  <p:clrMapOvr>
    <a:masterClrMapping/>
  </p:clrMapOvr>
  <p:extLst mod="1">
    <p:ext uri="{DCECCB84-F9BA-43D5-87BE-67443E8EF086}">
      <p15:sldGuideLst xmlns:p15="http://schemas.microsoft.com/office/powerpoint/2012/main" xmlns=""/>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815249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10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08976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083567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413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612000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80349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822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302719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0087834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4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1056660045"/>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900513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11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5586995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294701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27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71349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24530838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2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879834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2666128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436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4030100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806995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539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111972637"/>
      </p:ext>
    </p:extLst>
  </p:cSld>
  <p:clrMapOvr>
    <a:masterClrMapping/>
  </p:clrMapOvr>
  <p:extLst mod="1">
    <p:ext uri="{DCECCB84-F9BA-43D5-87BE-67443E8EF086}">
      <p15:sldGuideLst xmlns:p15="http://schemas.microsoft.com/office/powerpoint/2012/main" xmlns=""/>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291726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641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189010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796493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744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7745709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72994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8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3274122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20818024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50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596674739"/>
      </p:ext>
    </p:extLst>
  </p:cSld>
  <p:clrMapOvr>
    <a:masterClrMapping/>
  </p:clrMapOvr>
  <p:extLst mod="1">
    <p:ext uri="{DCECCB84-F9BA-43D5-87BE-67443E8EF086}">
      <p15:sldGuideLst xmlns:p15="http://schemas.microsoft.com/office/powerpoint/2012/main" xmlns=""/>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486495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53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821781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180326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255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89548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4294176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113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62453398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432881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62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3359780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753122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65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881084992"/>
      </p:ext>
    </p:extLst>
  </p:cSld>
  <p:clrMapOvr>
    <a:masterClrMapping/>
  </p:clrMapOvr>
  <p:extLst mod="1">
    <p:ext uri="{DCECCB84-F9BA-43D5-87BE-67443E8EF086}">
      <p15:sldGuideLst xmlns:p15="http://schemas.microsoft.com/office/powerpoint/2012/main" xmlns=""/>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16305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67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8190931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40902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70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707413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289903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77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887193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057003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7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096281105"/>
      </p:ext>
    </p:extLst>
  </p:cSld>
  <p:clrMapOvr>
    <a:masterClrMapping/>
  </p:clrMapOvr>
  <p:extLst mod="1">
    <p:ext uri="{DCECCB84-F9BA-43D5-87BE-67443E8EF086}">
      <p15:sldGuideLst xmlns:p15="http://schemas.microsoft.com/office/powerpoint/2012/main" xmlns=""/>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494974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82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104387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500513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84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035611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334931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91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3034985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2225917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93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989517748"/>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350841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1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72974397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655316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50013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414422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98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262788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942949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05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935117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2972238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07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3613327999"/>
      </p:ext>
    </p:extLst>
  </p:cSld>
  <p:clrMapOvr>
    <a:masterClrMapping/>
  </p:clrMapOvr>
  <p:extLst mod="1">
    <p:ext uri="{DCECCB84-F9BA-43D5-87BE-67443E8EF086}">
      <p15:sldGuideLst xmlns:p15="http://schemas.microsoft.com/office/powerpoint/2012/main" xmlns=""/>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02145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610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558143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854957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12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448508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164837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917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5830608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195726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9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2806373476"/>
      </p:ext>
    </p:extLst>
  </p:cSld>
  <p:clrMapOvr>
    <a:masterClrMapping/>
  </p:clrMapOvr>
  <p:extLst mod="1">
    <p:ext uri="{DCECCB84-F9BA-43D5-87BE-67443E8EF086}">
      <p15:sldGuideLst xmlns:p15="http://schemas.microsoft.com/office/powerpoint/2012/main" xmlns=""/>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574966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22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717129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1797240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24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9691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855205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18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aseline="0">
                <a:latin typeface="Arial" pitchFamily="34" charset="0"/>
                <a:ea typeface="+mn-ea"/>
                <a:cs typeface="Arial" pitchFamily="34" charset="0"/>
              </a:defRPr>
            </a:lvl1pPr>
          </a:lstStyle>
          <a:p>
            <a:r>
              <a:rPr lang="ja-JP" altLang="en-US" dirty="0" smtClean="0"/>
              <a:t>キーメッセージを入力（本スライドで一番伝えたいこと＜名詞止め・体言止め不可＞）</a:t>
            </a:r>
            <a:endParaRPr lang="ja-JP" altLang="en-US" dirty="0"/>
          </a:p>
        </p:txBody>
      </p:sp>
      <p:sp>
        <p:nvSpPr>
          <p:cNvPr id="6" name="コンテンツ プレースホルダ 2"/>
          <p:cNvSpPr>
            <a:spLocks noGrp="1"/>
          </p:cNvSpPr>
          <p:nvPr>
            <p:ph idx="1"/>
          </p:nvPr>
        </p:nvSpPr>
        <p:spPr bwMode="gray">
          <a:xfrm>
            <a:off x="417000" y="1479600"/>
            <a:ext cx="9066013" cy="48168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690140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702122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531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3883973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447497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634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1318543181"/>
      </p:ext>
    </p:extLst>
  </p:cSld>
  <p:clrMapOvr>
    <a:masterClrMapping/>
  </p:clrMapOvr>
  <p:extLst mod="1">
    <p:ext uri="{DCECCB84-F9BA-43D5-87BE-67443E8EF086}">
      <p15:sldGuideLst xmlns:p15="http://schemas.microsoft.com/office/powerpoint/2012/main" xmlns=""/>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470255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36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35653899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291073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839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2212481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713154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46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318400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39785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248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832370259"/>
      </p:ext>
    </p:extLst>
  </p:cSld>
  <p:clrMapOvr>
    <a:masterClrMapping/>
  </p:clrMapOvr>
  <p:extLst mod="1">
    <p:ext uri="{DCECCB84-F9BA-43D5-87BE-67443E8EF086}">
      <p15:sldGuideLst xmlns:p15="http://schemas.microsoft.com/office/powerpoint/2012/main" xmlns=""/>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632819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51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smtClean="0"/>
              <a:t>キーメッセージを入力（本スライドで一番伝えたいこと＜名詞止め・体言止め不可＞）</a:t>
            </a:r>
            <a:endParaRPr kumimoji="1" lang="ja-JP" altLang="en-US" dirty="0"/>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6074295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Proposal">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2"/>
            </p:custDataLst>
            <p:extLst>
              <p:ext uri="{D42A27DB-BD31-4B8C-83A1-F6EECF244321}">
                <p14:modId xmlns:p14="http://schemas.microsoft.com/office/powerpoint/2010/main" val="3748088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53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r>
              <a:rPr lang="en-US" altLang="ja-JP" dirty="0" smtClean="0"/>
              <a:t/>
            </a:r>
            <a:br>
              <a:rPr lang="en-US" altLang="ja-JP" dirty="0" smtClean="0"/>
            </a:br>
            <a:r>
              <a:rPr lang="ja-JP" altLang="en-US" dirty="0" smtClean="0"/>
              <a:t>キーメッセージを入力（本スライドで一番伝えたいこと＜名詞止め・体言止め不可＞）</a:t>
            </a:r>
            <a:endParaRPr lang="ja-JP" altLang="en-US" dirty="0"/>
          </a:p>
        </p:txBody>
      </p:sp>
      <p:sp>
        <p:nvSpPr>
          <p:cNvPr id="8"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9" name="コンテンツ プレースホルダ 2"/>
          <p:cNvSpPr>
            <a:spLocks noGrp="1"/>
          </p:cNvSpPr>
          <p:nvPr>
            <p:ph idx="12"/>
          </p:nvPr>
        </p:nvSpPr>
        <p:spPr bwMode="gray">
          <a:xfrm>
            <a:off x="5132388" y="1479600"/>
            <a:ext cx="4320000" cy="4816800"/>
          </a:xfrm>
          <a:prstGeom prst="rect">
            <a:avLst/>
          </a:prstGeom>
        </p:spPr>
        <p:txBody>
          <a:bodyPr/>
          <a:lstStyle>
            <a:lvl1pPr>
              <a:buNone/>
              <a:defRPr sz="1200" baseline="0">
                <a:latin typeface="Arial" pitchFamily="34" charset="0"/>
                <a:ea typeface="+mn-ea"/>
                <a:cs typeface="Arial" pitchFamily="34" charset="0"/>
              </a:defRPr>
            </a:lvl1pPr>
            <a:lvl2pPr marL="169200" indent="-1692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0" name="スライド番号プレースホルダ 9"/>
          <p:cNvSpPr>
            <a:spLocks noGrp="1"/>
          </p:cNvSpPr>
          <p:nvPr>
            <p:ph type="sldNum" sz="quarter" idx="13"/>
          </p:nvPr>
        </p:nvSpPr>
        <p:spPr bwMode="gray"/>
        <p:txBody>
          <a:bodyPr/>
          <a:lstStyle>
            <a:lvl1pPr>
              <a:defRPr>
                <a:solidFill>
                  <a:schemeClr val="tx2"/>
                </a:solidFill>
              </a:defRPr>
            </a:lvl1pPr>
          </a:lstStyle>
          <a:p>
            <a:fld id="{A3EB1B23-9AF8-425B-BAD7-B9FA00F18833}"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a:xfrm>
            <a:off x="5132388" y="1016000"/>
            <a:ext cx="4320000" cy="432000"/>
          </a:xfrm>
        </p:spPr>
        <p:txBody>
          <a:bodyPr wrap="none" anchor="ctr">
            <a:noAutofit/>
          </a:bodyPr>
          <a:lstStyle>
            <a:lvl1pPr>
              <a:defRPr sz="1400" b="1">
                <a:solidFill>
                  <a:schemeClr val="accent2"/>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Tree>
    <p:extLst>
      <p:ext uri="{BB962C8B-B14F-4D97-AF65-F5344CB8AC3E}">
        <p14:creationId xmlns:p14="http://schemas.microsoft.com/office/powerpoint/2010/main" val="17193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Proposal">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023541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760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39" name="Rectangle 3"/>
          <p:cNvSpPr>
            <a:spLocks noGrp="1" noChangeArrowheads="1"/>
          </p:cNvSpPr>
          <p:nvPr>
            <p:ph type="ctrTitle" sz="quarter" hasCustomPrompt="1"/>
          </p:nvPr>
        </p:nvSpPr>
        <p:spPr bwMode="gray">
          <a:xfrm>
            <a:off x="966530" y="2581321"/>
            <a:ext cx="4680000" cy="564257"/>
          </a:xfrm>
          <a:prstGeom prst="rect">
            <a:avLst/>
          </a:prstGeom>
        </p:spPr>
        <p:txBody>
          <a:bodyPr wrap="none" anchor="b" anchorCtr="0"/>
          <a:lstStyle>
            <a:lvl1pPr>
              <a:lnSpc>
                <a:spcPct val="100000"/>
              </a:lnSpc>
              <a:spcBef>
                <a:spcPts val="0"/>
              </a:spcBef>
              <a:buClr>
                <a:schemeClr val="tx2"/>
              </a:buClr>
              <a:buSzPct val="85000"/>
              <a:buFont typeface="Wingdings" pitchFamily="2" charset="2"/>
              <a:buNone/>
              <a:defRPr sz="2400" baseline="0">
                <a:solidFill>
                  <a:schemeClr val="tx1"/>
                </a:solidFill>
                <a:latin typeface="+mn-lt"/>
                <a:ea typeface="+mn-ea"/>
                <a:cs typeface="Arial" pitchFamily="34" charset="0"/>
              </a:defRPr>
            </a:lvl1pPr>
          </a:lstStyle>
          <a:p>
            <a:r>
              <a:rPr lang="ja-JP" altLang="en-US" dirty="0" smtClean="0"/>
              <a:t>表紙タイトル</a:t>
            </a:r>
            <a:endParaRPr lang="en-US" altLang="ja-JP" dirty="0"/>
          </a:p>
        </p:txBody>
      </p:sp>
      <p:sp>
        <p:nvSpPr>
          <p:cNvPr id="14" name="テキスト プレースホルダ 13"/>
          <p:cNvSpPr>
            <a:spLocks noGrp="1"/>
          </p:cNvSpPr>
          <p:nvPr>
            <p:ph type="body" sz="quarter" idx="10" hasCustomPrompt="1"/>
          </p:nvPr>
        </p:nvSpPr>
        <p:spPr bwMode="gray">
          <a:xfrm>
            <a:off x="966788" y="3402000"/>
            <a:ext cx="4680000" cy="439200"/>
          </a:xfrm>
        </p:spPr>
        <p:txBody>
          <a:bodyPr wrap="none" lIns="0" tIns="0" rIns="0" bIns="0">
            <a:noAutofit/>
          </a:bodyPr>
          <a:lstStyle>
            <a:lvl1pPr marL="0" indent="0">
              <a:lnSpc>
                <a:spcPct val="100000"/>
              </a:lnSpc>
              <a:spcBef>
                <a:spcPts val="0"/>
              </a:spcBef>
              <a:defRPr sz="1800" b="1">
                <a:solidFill>
                  <a:schemeClr val="accent2"/>
                </a:solidFill>
              </a:defRPr>
            </a:lvl1pPr>
          </a:lstStyle>
          <a:p>
            <a:pPr lvl="0"/>
            <a:r>
              <a:rPr kumimoji="1" lang="ja-JP" altLang="en-US" dirty="0" smtClean="0"/>
              <a:t>表紙サブタイトル</a:t>
            </a:r>
          </a:p>
        </p:txBody>
      </p:sp>
    </p:spTree>
    <p:extLst>
      <p:ext uri="{BB962C8B-B14F-4D97-AF65-F5344CB8AC3E}">
        <p14:creationId xmlns:p14="http://schemas.microsoft.com/office/powerpoint/2010/main" val="2595526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基本版） 中表紙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1106954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862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solidFill>
                  <a:srgbClr val="313131"/>
                </a:solidFill>
              </a:rPr>
              <a:pPr/>
              <a:t>‹#›</a:t>
            </a:fld>
            <a:endParaRPr lang="ja-JP" altLang="en-US" dirty="0">
              <a:solidFill>
                <a:srgbClr val="313131"/>
              </a:solidFill>
            </a:endParaRPr>
          </a:p>
        </p:txBody>
      </p:sp>
    </p:spTree>
    <p:extLst>
      <p:ext uri="{BB962C8B-B14F-4D97-AF65-F5344CB8AC3E}">
        <p14:creationId xmlns:p14="http://schemas.microsoft.com/office/powerpoint/2010/main" val="315605512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slideLayout" Target="../slideLayouts/slideLayout60.xml"/><Relationship Id="rId7" Type="http://schemas.openxmlformats.org/officeDocument/2006/relationships/tags" Target="../tags/tag5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vmlDrawing" Target="../drawings/vmlDrawing55.vml"/><Relationship Id="rId5" Type="http://schemas.openxmlformats.org/officeDocument/2006/relationships/theme" Target="../theme/theme10.xml"/><Relationship Id="rId4" Type="http://schemas.openxmlformats.org/officeDocument/2006/relationships/slideLayout" Target="../slideLayouts/slideLayout61.xml"/><Relationship Id="rId9"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slideLayout" Target="../slideLayouts/slideLayout64.xml"/><Relationship Id="rId7" Type="http://schemas.openxmlformats.org/officeDocument/2006/relationships/tags" Target="../tags/tag6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vmlDrawing" Target="../drawings/vmlDrawing60.vml"/><Relationship Id="rId5" Type="http://schemas.openxmlformats.org/officeDocument/2006/relationships/theme" Target="../theme/theme11.xml"/><Relationship Id="rId4" Type="http://schemas.openxmlformats.org/officeDocument/2006/relationships/slideLayout" Target="../slideLayouts/slideLayout65.xml"/><Relationship Id="rId9"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slideLayout" Target="../slideLayouts/slideLayout68.xml"/><Relationship Id="rId7" Type="http://schemas.openxmlformats.org/officeDocument/2006/relationships/tags" Target="../tags/tag6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vmlDrawing" Target="../drawings/vmlDrawing65.vml"/><Relationship Id="rId5" Type="http://schemas.openxmlformats.org/officeDocument/2006/relationships/theme" Target="../theme/theme12.xml"/><Relationship Id="rId4" Type="http://schemas.openxmlformats.org/officeDocument/2006/relationships/slideLayout" Target="../slideLayouts/slideLayout69.xml"/><Relationship Id="rId9"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slideLayout" Target="../slideLayouts/slideLayout72.xml"/><Relationship Id="rId7" Type="http://schemas.openxmlformats.org/officeDocument/2006/relationships/tags" Target="../tags/tag7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vmlDrawing" Target="../drawings/vmlDrawing70.vml"/><Relationship Id="rId5" Type="http://schemas.openxmlformats.org/officeDocument/2006/relationships/theme" Target="../theme/theme13.xml"/><Relationship Id="rId4" Type="http://schemas.openxmlformats.org/officeDocument/2006/relationships/slideLayout" Target="../slideLayouts/slideLayout73.xml"/><Relationship Id="rId9"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76.xml"/><Relationship Id="rId7" Type="http://schemas.openxmlformats.org/officeDocument/2006/relationships/tags" Target="../tags/tag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vmlDrawing" Target="../drawings/vmlDrawing75.vml"/><Relationship Id="rId5" Type="http://schemas.openxmlformats.org/officeDocument/2006/relationships/theme" Target="../theme/theme14.xml"/><Relationship Id="rId4" Type="http://schemas.openxmlformats.org/officeDocument/2006/relationships/slideLayout" Target="../slideLayouts/slideLayout77.xml"/><Relationship Id="rId9"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slideLayout" Target="../slideLayouts/slideLayout80.xml"/><Relationship Id="rId7" Type="http://schemas.openxmlformats.org/officeDocument/2006/relationships/tags" Target="../tags/tag81.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vmlDrawing" Target="../drawings/vmlDrawing80.vml"/><Relationship Id="rId5" Type="http://schemas.openxmlformats.org/officeDocument/2006/relationships/theme" Target="../theme/theme15.xml"/><Relationship Id="rId4" Type="http://schemas.openxmlformats.org/officeDocument/2006/relationships/slideLayout" Target="../slideLayouts/slideLayout81.xml"/><Relationship Id="rId9"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slideLayout" Target="../slideLayouts/slideLayout84.xml"/><Relationship Id="rId7" Type="http://schemas.openxmlformats.org/officeDocument/2006/relationships/tags" Target="../tags/tag8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vmlDrawing" Target="../drawings/vmlDrawing85.vml"/><Relationship Id="rId5" Type="http://schemas.openxmlformats.org/officeDocument/2006/relationships/theme" Target="../theme/theme16.xml"/><Relationship Id="rId4" Type="http://schemas.openxmlformats.org/officeDocument/2006/relationships/slideLayout" Target="../slideLayouts/slideLayout85.xml"/><Relationship Id="rId9"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slideLayout" Target="../slideLayouts/slideLayout88.xml"/><Relationship Id="rId7" Type="http://schemas.openxmlformats.org/officeDocument/2006/relationships/tags" Target="../tags/tag91.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90.vml"/><Relationship Id="rId5" Type="http://schemas.openxmlformats.org/officeDocument/2006/relationships/theme" Target="../theme/theme17.xml"/><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slideLayout" Target="../slideLayouts/slideLayout92.xml"/><Relationship Id="rId7" Type="http://schemas.openxmlformats.org/officeDocument/2006/relationships/tags" Target="../tags/tag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vmlDrawing" Target="../drawings/vmlDrawing95.vml"/><Relationship Id="rId5" Type="http://schemas.openxmlformats.org/officeDocument/2006/relationships/theme" Target="../theme/theme18.xml"/><Relationship Id="rId4" Type="http://schemas.openxmlformats.org/officeDocument/2006/relationships/slideLayout" Target="../slideLayouts/slideLayout93.xml"/><Relationship Id="rId9"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slideLayout" Target="../slideLayouts/slideLayout96.xml"/><Relationship Id="rId7" Type="http://schemas.openxmlformats.org/officeDocument/2006/relationships/tags" Target="../tags/tag10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vmlDrawing" Target="../drawings/vmlDrawing100.vml"/><Relationship Id="rId5" Type="http://schemas.openxmlformats.org/officeDocument/2006/relationships/theme" Target="../theme/theme19.xml"/><Relationship Id="rId4" Type="http://schemas.openxmlformats.org/officeDocument/2006/relationships/slideLayout" Target="../slideLayouts/slideLayout97.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slideLayout" Target="../slideLayouts/slideLayout100.xml"/><Relationship Id="rId7" Type="http://schemas.openxmlformats.org/officeDocument/2006/relationships/tags" Target="../tags/tag106.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vmlDrawing" Target="../drawings/vmlDrawing105.vml"/><Relationship Id="rId5" Type="http://schemas.openxmlformats.org/officeDocument/2006/relationships/theme" Target="../theme/theme20.xml"/><Relationship Id="rId4" Type="http://schemas.openxmlformats.org/officeDocument/2006/relationships/slideLayout" Target="../slideLayouts/slideLayout101.xml"/><Relationship Id="rId9" Type="http://schemas.openxmlformats.org/officeDocument/2006/relationships/image" Target="../media/image1.emf"/></Relationships>
</file>

<file path=ppt/slideMasters/_rels/slideMaster21.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slideLayout" Target="../slideLayouts/slideLayout104.xml"/><Relationship Id="rId7" Type="http://schemas.openxmlformats.org/officeDocument/2006/relationships/tags" Target="../tags/tag1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vmlDrawing" Target="../drawings/vmlDrawing110.vml"/><Relationship Id="rId5" Type="http://schemas.openxmlformats.org/officeDocument/2006/relationships/theme" Target="../theme/theme21.xml"/><Relationship Id="rId4" Type="http://schemas.openxmlformats.org/officeDocument/2006/relationships/slideLayout" Target="../slideLayouts/slideLayout105.xml"/><Relationship Id="rId9" Type="http://schemas.openxmlformats.org/officeDocument/2006/relationships/image" Target="../media/image1.emf"/></Relationships>
</file>

<file path=ppt/slideMasters/_rels/slideMaster22.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slideLayout" Target="../slideLayouts/slideLayout108.xml"/><Relationship Id="rId7" Type="http://schemas.openxmlformats.org/officeDocument/2006/relationships/vmlDrawing" Target="../drawings/vmlDrawing115.v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theme" Target="../theme/theme22.xml"/><Relationship Id="rId5" Type="http://schemas.openxmlformats.org/officeDocument/2006/relationships/slideLayout" Target="../slideLayouts/slideLayout110.xml"/><Relationship Id="rId10" Type="http://schemas.openxmlformats.org/officeDocument/2006/relationships/image" Target="../media/image1.emf"/><Relationship Id="rId4" Type="http://schemas.openxmlformats.org/officeDocument/2006/relationships/slideLayout" Target="../slideLayouts/slideLayout109.xml"/><Relationship Id="rId9" Type="http://schemas.openxmlformats.org/officeDocument/2006/relationships/oleObject" Target="../embeddings/oleObject115.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27.xml"/><Relationship Id="rId7" Type="http://schemas.openxmlformats.org/officeDocument/2006/relationships/tags" Target="../tags/tag1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vmlDrawing" Target="../drawings/vmlDrawing15.vml"/><Relationship Id="rId5"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31.xml"/><Relationship Id="rId7" Type="http://schemas.openxmlformats.org/officeDocument/2006/relationships/vmlDrawing" Target="../drawings/vmlDrawing20.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20.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slideLayout" Target="../slideLayouts/slideLayout36.xml"/><Relationship Id="rId7" Type="http://schemas.openxmlformats.org/officeDocument/2006/relationships/vmlDrawing" Target="../drawings/vmlDrawing26.v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oleObject" Target="../embeddings/oleObject26.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41.xml"/><Relationship Id="rId7" Type="http://schemas.openxmlformats.org/officeDocument/2006/relationships/vmlDrawing" Target="../drawings/vmlDrawing32.v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image" Target="../media/image1.emf"/><Relationship Id="rId4" Type="http://schemas.openxmlformats.org/officeDocument/2006/relationships/slideLayout" Target="../slideLayouts/slideLayout42.xml"/><Relationship Id="rId9" Type="http://schemas.openxmlformats.org/officeDocument/2006/relationships/oleObject" Target="../embeddings/oleObject32.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46.xml"/><Relationship Id="rId7" Type="http://schemas.openxmlformats.org/officeDocument/2006/relationships/vmlDrawing" Target="../drawings/vmlDrawing38.v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image" Target="../media/image1.emf"/><Relationship Id="rId4" Type="http://schemas.openxmlformats.org/officeDocument/2006/relationships/slideLayout" Target="../slideLayouts/slideLayout47.xml"/><Relationship Id="rId9" Type="http://schemas.openxmlformats.org/officeDocument/2006/relationships/oleObject" Target="../embeddings/oleObject38.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51.xml"/><Relationship Id="rId7" Type="http://schemas.openxmlformats.org/officeDocument/2006/relationships/vmlDrawing" Target="../drawings/vmlDrawing44.v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8.xml"/><Relationship Id="rId5" Type="http://schemas.openxmlformats.org/officeDocument/2006/relationships/slideLayout" Target="../slideLayouts/slideLayout53.xml"/><Relationship Id="rId10"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oleObject" Target="../embeddings/oleObject44.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Layout" Target="../slideLayouts/slideLayout56.xml"/><Relationship Id="rId7" Type="http://schemas.openxmlformats.org/officeDocument/2006/relationships/tags" Target="../tags/tag51.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vmlDrawing" Target="../drawings/vmlDrawing50.vml"/><Relationship Id="rId5" Type="http://schemas.openxmlformats.org/officeDocument/2006/relationships/theme" Target="../theme/theme9.xml"/><Relationship Id="rId4" Type="http://schemas.openxmlformats.org/officeDocument/2006/relationships/slideLayout" Target="../slideLayouts/slideLayout5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6"/>
            </p:custDataLst>
            <p:extLst>
              <p:ext uri="{D42A27DB-BD31-4B8C-83A1-F6EECF244321}">
                <p14:modId xmlns:p14="http://schemas.microsoft.com/office/powerpoint/2010/main" val="290970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47" name="think-cell Slide" r:id="rId17" imgW="270" imgH="270" progId="TCLayout.ActiveDocument.1">
                  <p:embed/>
                </p:oleObj>
              </mc:Choice>
              <mc:Fallback>
                <p:oleObj name="think-cell Slide" r:id="rId17" imgW="270" imgH="27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Tree>
    <p:extLst>
      <p:ext uri="{BB962C8B-B14F-4D97-AF65-F5344CB8AC3E}">
        <p14:creationId xmlns:p14="http://schemas.microsoft.com/office/powerpoint/2010/main" val="347997475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19" r:id="rId10"/>
    <p:sldLayoutId id="2147483920" r:id="rId11"/>
    <p:sldLayoutId id="2147484032" r:id="rId12"/>
    <p:sldLayoutId id="2147484034" r:id="rId13"/>
  </p:sldLayoutIdLst>
  <p:timing>
    <p:tnLst>
      <p:par>
        <p:cTn id="1" dur="indefinite" restart="never" nodeType="tmRoot"/>
      </p:par>
    </p:tnLst>
  </p:timing>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26318057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7200"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09475449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3799956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3344"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162491486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2812894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846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28238095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42761524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4605"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3056272170"/>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806524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48"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15525488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3365313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887"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295057494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717197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303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2848642087"/>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485907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815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1559079424"/>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24506273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294"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2995672831"/>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531899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38"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152513199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9FE7C-DCC4-49AB-B3B9-25A5B6C46884}" type="datetimeFigureOut">
              <a:rPr kumimoji="1" lang="ja-JP" altLang="en-US" smtClean="0"/>
              <a:t>2017/2/7</a:t>
            </a:fld>
            <a:endParaRPr kumimoji="1" lang="ja-JP" altLang="en-US" dirty="0"/>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8002B-2D55-4488-933D-B591AD617C55}" type="slidenum">
              <a:rPr kumimoji="1" lang="ja-JP" altLang="en-US" smtClean="0"/>
              <a:t>‹#›</a:t>
            </a:fld>
            <a:endParaRPr kumimoji="1" lang="ja-JP" altLang="en-US" dirty="0"/>
          </a:p>
        </p:txBody>
      </p:sp>
    </p:spTree>
    <p:extLst>
      <p:ext uri="{BB962C8B-B14F-4D97-AF65-F5344CB8AC3E}">
        <p14:creationId xmlns:p14="http://schemas.microsoft.com/office/powerpoint/2010/main" val="176133792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4029176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58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68445860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36058237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70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12011793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1195595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7839"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135149795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892215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968"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56E56C22-CD92-4A50-AAD1-E2171E0619BD}" type="slidenum">
              <a:rPr kumimoji="1" lang="ja-JP" altLang="en-US" smtClean="0"/>
              <a:pPr fontAlgn="auto">
                <a:spcBef>
                  <a:spcPts val="0"/>
                </a:spcBef>
                <a:spcAft>
                  <a:spcPts val="0"/>
                </a:spcAft>
              </a:pPr>
              <a:t>‹#›</a:t>
            </a:fld>
            <a:endParaRPr kumimoji="1" lang="ja-JP" altLang="en-US" dirty="0"/>
          </a:p>
        </p:txBody>
      </p:sp>
    </p:spTree>
    <p:extLst>
      <p:ext uri="{BB962C8B-B14F-4D97-AF65-F5344CB8AC3E}">
        <p14:creationId xmlns:p14="http://schemas.microsoft.com/office/powerpoint/2010/main" val="11478838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timing>
    <p:tnLst>
      <p:par>
        <p:cTn id="1" dur="indefinite" restart="never" nodeType="tmRoot"/>
      </p:par>
    </p:tnLst>
  </p:timing>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21482046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142"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01681893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4033"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240265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7286"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09357037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4805498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430"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309388950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887494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97"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4039827281"/>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8"/>
            </p:custDataLst>
            <p:extLst>
              <p:ext uri="{D42A27DB-BD31-4B8C-83A1-F6EECF244321}">
                <p14:modId xmlns:p14="http://schemas.microsoft.com/office/powerpoint/2010/main" val="3791306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741"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360998625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7"/>
            </p:custDataLst>
            <p:extLst>
              <p:ext uri="{D42A27DB-BD31-4B8C-83A1-F6EECF244321}">
                <p14:modId xmlns:p14="http://schemas.microsoft.com/office/powerpoint/2010/main" val="424796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037"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smtClean="0"/>
              <a:t>マスター タイトルの書式設定</a:t>
            </a:r>
            <a:endParaRPr kumimoji="1" lang="ja-JP" altLang="en-US" dirty="0"/>
          </a:p>
        </p:txBody>
      </p:sp>
      <p:sp>
        <p:nvSpPr>
          <p:cNvPr id="8" name="テキスト プレースホルダ 7"/>
          <p:cNvSpPr>
            <a:spLocks noGrp="1"/>
          </p:cNvSpPr>
          <p:nvPr>
            <p:ph type="body" idx="1"/>
          </p:nvPr>
        </p:nvSpPr>
        <p:spPr>
          <a:xfrm>
            <a:off x="417000" y="1479600"/>
            <a:ext cx="4320000" cy="4816800"/>
          </a:xfrm>
          <a:prstGeom prst="rect">
            <a:avLst/>
          </a:prstGeom>
        </p:spPr>
        <p:txBody>
          <a:bodyPr vert="horz" lIns="72000" tIns="72000" rIns="72000" bIns="72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
        <p:nvSpPr>
          <p:cNvPr id="10" name="スライド番号プレースホルダ 9"/>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a:solidFill>
                  <a:schemeClr val="tx2"/>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solidFill>
                  <a:srgbClr val="313131"/>
                </a:solidFill>
              </a:rPr>
              <a:pPr fontAlgn="auto">
                <a:spcBef>
                  <a:spcPts val="0"/>
                </a:spcBef>
                <a:spcAft>
                  <a:spcPts val="0"/>
                </a:spcAft>
              </a:pPr>
              <a:t>‹#›</a:t>
            </a:fld>
            <a:endParaRPr kumimoji="1" lang="ja-JP" altLang="en-US" dirty="0">
              <a:solidFill>
                <a:srgbClr val="313131"/>
              </a:solidFill>
            </a:endParaRPr>
          </a:p>
        </p:txBody>
      </p:sp>
    </p:spTree>
    <p:extLst>
      <p:ext uri="{BB962C8B-B14F-4D97-AF65-F5344CB8AC3E}">
        <p14:creationId xmlns:p14="http://schemas.microsoft.com/office/powerpoint/2010/main" val="221937284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Lst>
  <p:hf hdr="0" dt="0"/>
  <p:txStyles>
    <p:titleStyle>
      <a:lvl1pPr algn="l" eaLnBrk="1" hangingPunct="1">
        <a:defRPr kumimoji="1" sz="2000" b="1">
          <a:solidFill>
            <a:schemeClr val="tx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2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notesSlide" Target="../notesSlides/notesSlide2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122.bin"/><Relationship Id="rId4"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123.bin"/><Relationship Id="rId4" Type="http://schemas.openxmlformats.org/officeDocument/2006/relationships/notesSlide" Target="../notesSlides/notesSlide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37939774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3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21879" name="Rectangle 55"/>
          <p:cNvSpPr>
            <a:spLocks noGrp="1" noChangeArrowheads="1"/>
          </p:cNvSpPr>
          <p:nvPr>
            <p:ph type="ctrTitle" sz="quarter"/>
          </p:nvPr>
        </p:nvSpPr>
        <p:spPr/>
        <p:txBody>
          <a:bodyPr/>
          <a:lstStyle/>
          <a:p>
            <a:r>
              <a:rPr lang="ja-JP" altLang="en-US" dirty="0">
                <a:solidFill>
                  <a:schemeClr val="tx1"/>
                </a:solidFill>
              </a:rPr>
              <a:t>統合型</a:t>
            </a:r>
            <a:r>
              <a:rPr lang="ja-JP" altLang="en-US" dirty="0" smtClean="0">
                <a:solidFill>
                  <a:schemeClr val="tx1"/>
                </a:solidFill>
              </a:rPr>
              <a:t>リゾート（</a:t>
            </a:r>
            <a:r>
              <a:rPr lang="en-US" altLang="ja-JP" dirty="0" smtClean="0">
                <a:solidFill>
                  <a:schemeClr val="tx1"/>
                </a:solidFill>
              </a:rPr>
              <a:t>IR</a:t>
            </a:r>
            <a:r>
              <a:rPr lang="ja-JP" altLang="en-US" dirty="0" smtClean="0">
                <a:solidFill>
                  <a:schemeClr val="tx1"/>
                </a:solidFill>
              </a:rPr>
              <a:t>）立地</a:t>
            </a:r>
            <a:r>
              <a:rPr lang="ja-JP" altLang="en-US" dirty="0">
                <a:solidFill>
                  <a:schemeClr val="tx1"/>
                </a:solidFill>
              </a:rPr>
              <a:t>による影響</a:t>
            </a:r>
            <a:r>
              <a:rPr lang="ja-JP" altLang="en-US" dirty="0" smtClean="0">
                <a:solidFill>
                  <a:schemeClr val="tx1"/>
                </a:solidFill>
              </a:rPr>
              <a:t>調査</a:t>
            </a:r>
            <a:endParaRPr lang="en-US" altLang="ja-JP" dirty="0">
              <a:solidFill>
                <a:schemeClr val="tx1"/>
              </a:solidFill>
            </a:endParaRPr>
          </a:p>
        </p:txBody>
      </p:sp>
      <p:sp>
        <p:nvSpPr>
          <p:cNvPr id="3021880" name="Rectangle 56"/>
          <p:cNvSpPr>
            <a:spLocks noGrp="1" noChangeArrowheads="1"/>
          </p:cNvSpPr>
          <p:nvPr>
            <p:ph type="body" sz="quarter" idx="10"/>
          </p:nvPr>
        </p:nvSpPr>
        <p:spPr/>
        <p:txBody>
          <a:bodyPr/>
          <a:lstStyle/>
          <a:p>
            <a:r>
              <a:rPr lang="ja-JP" altLang="en-US" dirty="0">
                <a:solidFill>
                  <a:schemeClr val="tx1"/>
                </a:solidFill>
              </a:rPr>
              <a:t>調査</a:t>
            </a:r>
            <a:r>
              <a:rPr lang="ja-JP" altLang="en-US" dirty="0" smtClean="0">
                <a:solidFill>
                  <a:schemeClr val="tx1"/>
                </a:solidFill>
              </a:rPr>
              <a:t>報告書　本編</a:t>
            </a:r>
            <a:endParaRPr lang="zh-TW" altLang="en-US" dirty="0">
              <a:solidFill>
                <a:schemeClr val="tx1"/>
              </a:solidFill>
            </a:endParaRPr>
          </a:p>
        </p:txBody>
      </p:sp>
      <p:sp>
        <p:nvSpPr>
          <p:cNvPr id="3021848" name="Rectangle 24"/>
          <p:cNvSpPr>
            <a:spLocks noChangeArrowheads="1"/>
          </p:cNvSpPr>
          <p:nvPr/>
        </p:nvSpPr>
        <p:spPr bwMode="gray">
          <a:xfrm>
            <a:off x="1025900" y="5138862"/>
            <a:ext cx="1296000" cy="205184"/>
          </a:xfrm>
          <a:prstGeom prst="rect">
            <a:avLst/>
          </a:prstGeom>
          <a:noFill/>
          <a:ln w="9525">
            <a:noFill/>
            <a:miter lim="800000"/>
            <a:headEnd/>
            <a:tailEnd/>
          </a:ln>
          <a:effectLst/>
        </p:spPr>
        <p:txBody>
          <a:bodyPr wrap="none" lIns="0" tIns="0" rIns="0" bIns="0">
            <a:noAutofit/>
          </a:bodyPr>
          <a:lstStyle/>
          <a:p>
            <a:pPr fontAlgn="auto">
              <a:lnSpc>
                <a:spcPts val="1600"/>
              </a:lnSpc>
              <a:spcBef>
                <a:spcPct val="15000"/>
              </a:spcBef>
              <a:spcAft>
                <a:spcPts val="0"/>
              </a:spcAft>
              <a:buSzPct val="80000"/>
              <a:buFont typeface="Wingdings" pitchFamily="2" charset="2"/>
              <a:buNone/>
            </a:pPr>
            <a:endParaRPr kumimoji="1" lang="en-US" altLang="ja-JP" sz="1400" dirty="0" smtClean="0">
              <a:latin typeface="Arial"/>
              <a:cs typeface="+mn-cs"/>
            </a:endParaRPr>
          </a:p>
          <a:p>
            <a:pPr fontAlgn="auto">
              <a:lnSpc>
                <a:spcPts val="1600"/>
              </a:lnSpc>
              <a:spcBef>
                <a:spcPct val="15000"/>
              </a:spcBef>
              <a:spcAft>
                <a:spcPts val="0"/>
              </a:spcAft>
              <a:buSzPct val="80000"/>
              <a:buFont typeface="Wingdings" pitchFamily="2" charset="2"/>
              <a:buNone/>
            </a:pPr>
            <a:r>
              <a:rPr kumimoji="1" lang="ja-JP" altLang="en-US" sz="1400" dirty="0" smtClean="0">
                <a:latin typeface="Arial"/>
                <a:cs typeface="+mn-cs"/>
              </a:rPr>
              <a:t>大阪府</a:t>
            </a:r>
            <a:endParaRPr kumimoji="1" lang="ja-JP" altLang="en-US" sz="1400" dirty="0">
              <a:latin typeface="Arial"/>
              <a:cs typeface="+mn-cs"/>
            </a:endParaRPr>
          </a:p>
        </p:txBody>
      </p:sp>
    </p:spTree>
    <p:extLst>
      <p:ext uri="{BB962C8B-B14F-4D97-AF65-F5344CB8AC3E}">
        <p14:creationId xmlns:p14="http://schemas.microsoft.com/office/powerpoint/2010/main" val="154867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A3EB1B23-9AF8-425B-BAD7-B9FA00F18833}" type="slidenum">
              <a:rPr lang="ja-JP" altLang="en-US" smtClean="0"/>
              <a:pPr/>
              <a:t>10</a:t>
            </a:fld>
            <a:endParaRPr lang="ja-JP" altLang="en-US" dirty="0"/>
          </a:p>
        </p:txBody>
      </p:sp>
      <p:sp>
        <p:nvSpPr>
          <p:cNvPr id="2" name="タイトル 1"/>
          <p:cNvSpPr>
            <a:spLocks noGrp="1"/>
          </p:cNvSpPr>
          <p:nvPr>
            <p:ph type="title"/>
          </p:nvPr>
        </p:nvSpPr>
        <p:spPr/>
        <p:txBody>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ja-JP" altLang="en-US" dirty="0"/>
              <a:t/>
            </a:r>
            <a:br>
              <a:rPr lang="ja-JP" altLang="en-US" dirty="0"/>
            </a:br>
            <a:r>
              <a:rPr lang="en-US" altLang="ja-JP" dirty="0" smtClean="0"/>
              <a:t>Summary</a:t>
            </a:r>
            <a:endParaRPr lang="ja-JP" altLang="en-US" dirty="0"/>
          </a:p>
        </p:txBody>
      </p:sp>
      <p:sp>
        <p:nvSpPr>
          <p:cNvPr id="29" name="テキスト プレースホルダー 28"/>
          <p:cNvSpPr>
            <a:spLocks noGrp="1"/>
          </p:cNvSpPr>
          <p:nvPr>
            <p:ph type="body" sz="quarter" idx="14"/>
          </p:nvPr>
        </p:nvSpPr>
        <p:spPr>
          <a:xfrm>
            <a:off x="417000" y="1009580"/>
            <a:ext cx="9072000" cy="3813317"/>
          </a:xfrm>
          <a:ln>
            <a:solidFill>
              <a:schemeClr val="tx1"/>
            </a:solidFill>
          </a:ln>
        </p:spPr>
        <p:txBody>
          <a:bodyPr tIns="72000" bIns="72000">
            <a:noAutofit/>
          </a:bodyPr>
          <a:lstStyle/>
          <a:p>
            <a:pPr marL="285750" indent="-285750" algn="just">
              <a:spcBef>
                <a:spcPts val="600"/>
              </a:spcBef>
              <a:buFont typeface="Wingdings" panose="05000000000000000000" pitchFamily="2" charset="2"/>
              <a:buChar char="n"/>
            </a:pPr>
            <a:r>
              <a:rPr lang="ja-JP" altLang="en-US" dirty="0"/>
              <a:t>本章では、夢洲地区に</a:t>
            </a:r>
            <a:r>
              <a:rPr lang="en-US" altLang="ja-JP" dirty="0"/>
              <a:t>IR</a:t>
            </a:r>
            <a:r>
              <a:rPr lang="ja-JP" altLang="en-US" dirty="0"/>
              <a:t>を立地した場合の経済効果を試算する。</a:t>
            </a:r>
          </a:p>
          <a:p>
            <a:pPr marL="285750" indent="-285750" algn="just">
              <a:spcBef>
                <a:spcPts val="600"/>
              </a:spcBef>
              <a:buFont typeface="Wingdings" panose="05000000000000000000" pitchFamily="2" charset="2"/>
              <a:buChar char="n"/>
            </a:pPr>
            <a:r>
              <a:rPr lang="ja-JP" altLang="en-US" dirty="0" smtClean="0"/>
              <a:t>本調査</a:t>
            </a:r>
            <a:r>
              <a:rPr lang="ja-JP" altLang="en-US" dirty="0"/>
              <a:t>においては</a:t>
            </a:r>
            <a:r>
              <a:rPr lang="ja-JP" altLang="en-US" dirty="0" smtClean="0"/>
              <a:t>、各種前提条件を</a:t>
            </a:r>
            <a:r>
              <a:rPr lang="ja-JP" altLang="en-US" dirty="0"/>
              <a:t>ベースに、夢洲地区への</a:t>
            </a:r>
            <a:r>
              <a:rPr lang="en-US" altLang="ja-JP" dirty="0"/>
              <a:t>IR</a:t>
            </a:r>
            <a:r>
              <a:rPr lang="ja-JP" altLang="en-US" dirty="0"/>
              <a:t>立地が起点となり創出される</a:t>
            </a:r>
            <a:r>
              <a:rPr lang="en-US" altLang="ja-JP" dirty="0"/>
              <a:t>2024</a:t>
            </a:r>
            <a:r>
              <a:rPr lang="ja-JP" altLang="en-US" dirty="0"/>
              <a:t>年</a:t>
            </a:r>
            <a:r>
              <a:rPr lang="ja-JP" altLang="en-US" dirty="0" smtClean="0"/>
              <a:t>及び</a:t>
            </a:r>
            <a:r>
              <a:rPr lang="en-US" altLang="ja-JP" dirty="0" smtClean="0"/>
              <a:t>2030</a:t>
            </a:r>
            <a:r>
              <a:rPr lang="ja-JP" altLang="en-US" dirty="0"/>
              <a:t>年における新たな</a:t>
            </a:r>
            <a:r>
              <a:rPr lang="ja-JP" altLang="en-US" dirty="0" smtClean="0"/>
              <a:t>生産増加額や雇用創出を</a:t>
            </a:r>
            <a:r>
              <a:rPr lang="ja-JP" altLang="en-US" dirty="0"/>
              <a:t>”経済効果”と捉えて試算</a:t>
            </a:r>
            <a:r>
              <a:rPr lang="ja-JP" altLang="en-US" dirty="0" smtClean="0"/>
              <a:t>した。</a:t>
            </a:r>
            <a:endParaRPr lang="en-US" altLang="ja-JP" dirty="0" smtClean="0"/>
          </a:p>
        </p:txBody>
      </p:sp>
      <p:sp>
        <p:nvSpPr>
          <p:cNvPr id="7" name="コンテンツ プレースホルダー 6"/>
          <p:cNvSpPr>
            <a:spLocks noGrp="1"/>
          </p:cNvSpPr>
          <p:nvPr>
            <p:ph idx="1"/>
          </p:nvPr>
        </p:nvSpPr>
        <p:spPr>
          <a:xfrm>
            <a:off x="417600" y="5156023"/>
            <a:ext cx="9066013" cy="1595162"/>
          </a:xfrm>
        </p:spPr>
        <p:txBody>
          <a:bodyPr>
            <a:spAutoFit/>
          </a:bodyPr>
          <a:lstStyle/>
          <a:p>
            <a:pPr>
              <a:spcBef>
                <a:spcPts val="600"/>
              </a:spcBef>
            </a:pPr>
            <a:r>
              <a:rPr lang="ja-JP" altLang="en-US" dirty="0"/>
              <a:t>　</a:t>
            </a:r>
            <a:r>
              <a:rPr lang="ja-JP" altLang="en-US" sz="1400" dirty="0"/>
              <a:t>　本章で</a:t>
            </a:r>
            <a:r>
              <a:rPr lang="ja-JP" altLang="en-US" sz="1400" dirty="0" smtClean="0"/>
              <a:t>は以下</a:t>
            </a:r>
            <a:r>
              <a:rPr lang="ja-JP" altLang="en-US" sz="1400" dirty="0"/>
              <a:t>の</a:t>
            </a:r>
            <a:r>
              <a:rPr lang="ja-JP" altLang="en-US" sz="1400" dirty="0" smtClean="0"/>
              <a:t>観点によ</a:t>
            </a:r>
            <a:r>
              <a:rPr lang="ja-JP" altLang="en-US" sz="1400" dirty="0"/>
              <a:t>り</a:t>
            </a:r>
            <a:r>
              <a:rPr lang="ja-JP" altLang="en-US" sz="1400" dirty="0" smtClean="0"/>
              <a:t>、</a:t>
            </a:r>
            <a:r>
              <a:rPr lang="en-US" altLang="ja-JP" sz="1400" dirty="0" smtClean="0"/>
              <a:t>IR</a:t>
            </a:r>
            <a:r>
              <a:rPr lang="ja-JP" altLang="en-US" sz="1400" dirty="0"/>
              <a:t>立地</a:t>
            </a:r>
            <a:r>
              <a:rPr lang="ja-JP" altLang="en-US" sz="1400" dirty="0" smtClean="0"/>
              <a:t>によって影響が及ぶ関連地域の立地効果（大阪</a:t>
            </a:r>
            <a:r>
              <a:rPr lang="ja-JP" altLang="en-US" sz="1400" dirty="0"/>
              <a:t>市域、府域、</a:t>
            </a:r>
            <a:r>
              <a:rPr lang="ja-JP" altLang="en-US" sz="1400" dirty="0" smtClean="0"/>
              <a:t>近畿圏）を</a:t>
            </a:r>
            <a:r>
              <a:rPr lang="ja-JP" altLang="en-US" sz="1400" dirty="0"/>
              <a:t>整理した。</a:t>
            </a:r>
            <a:endParaRPr lang="en-US" altLang="ja-JP" sz="1400" dirty="0"/>
          </a:p>
          <a:p>
            <a:pPr>
              <a:spcBef>
                <a:spcPts val="600"/>
              </a:spcBef>
            </a:pPr>
            <a:r>
              <a:rPr lang="ja-JP" altLang="en-US" sz="1400" dirty="0" smtClean="0"/>
              <a:t>（</a:t>
            </a:r>
            <a:r>
              <a:rPr lang="ja-JP" altLang="ja-JP" sz="1400" dirty="0" smtClean="0"/>
              <a:t>２</a:t>
            </a:r>
            <a:r>
              <a:rPr lang="ja-JP" altLang="en-US" sz="1400" dirty="0" smtClean="0"/>
              <a:t>）</a:t>
            </a:r>
            <a:r>
              <a:rPr lang="ja-JP" altLang="ja-JP" sz="1400" dirty="0" smtClean="0"/>
              <a:t>立地効果</a:t>
            </a:r>
            <a:r>
              <a:rPr lang="ja-JP" altLang="en-US" sz="1400" dirty="0" smtClean="0"/>
              <a:t>（</a:t>
            </a:r>
            <a:r>
              <a:rPr lang="ja-JP" altLang="ja-JP" sz="1400" dirty="0" smtClean="0"/>
              <a:t>大阪</a:t>
            </a:r>
            <a:r>
              <a:rPr lang="ja-JP" altLang="ja-JP" sz="1400" dirty="0"/>
              <a:t>市域、府域、</a:t>
            </a:r>
            <a:r>
              <a:rPr lang="ja-JP" altLang="ja-JP" sz="1400" dirty="0" smtClean="0"/>
              <a:t>近畿圏</a:t>
            </a:r>
            <a:r>
              <a:rPr lang="ja-JP" altLang="en-US" sz="1400" dirty="0" smtClean="0"/>
              <a:t>）に係る観点</a:t>
            </a:r>
            <a:endParaRPr lang="ja-JP" altLang="ja-JP" sz="1400" dirty="0"/>
          </a:p>
          <a:p>
            <a:pPr algn="l" rtl="0">
              <a:spcBef>
                <a:spcPts val="600"/>
              </a:spcBef>
            </a:pPr>
            <a:r>
              <a:rPr lang="ja-JP" altLang="ja-JP" sz="1400" dirty="0"/>
              <a:t>　</a:t>
            </a:r>
            <a:r>
              <a:rPr lang="ja-JP" altLang="en-US" sz="1400" dirty="0" smtClean="0"/>
              <a:t>　</a:t>
            </a:r>
            <a:r>
              <a:rPr lang="ja-JP" altLang="ja-JP" sz="1400" dirty="0" smtClean="0"/>
              <a:t>ア</a:t>
            </a:r>
            <a:r>
              <a:rPr lang="ja-JP" altLang="ja-JP" sz="1400" dirty="0"/>
              <a:t>　</a:t>
            </a:r>
            <a:r>
              <a:rPr kumimoji="0" lang="ja-JP" altLang="en-US" sz="1400" dirty="0">
                <a:latin typeface="Arial" charset="0"/>
                <a:ea typeface="ＭＳ Ｐゴシック" pitchFamily="50" charset="-128"/>
              </a:rPr>
              <a:t>直接効果の試算結果</a:t>
            </a:r>
            <a:endParaRPr lang="ja-JP" altLang="ja-JP" sz="1400" dirty="0"/>
          </a:p>
          <a:p>
            <a:pPr marL="355600" indent="-355600">
              <a:spcBef>
                <a:spcPts val="600"/>
              </a:spcBef>
              <a:tabLst>
                <a:tab pos="273050" algn="l"/>
              </a:tabLst>
            </a:pPr>
            <a:r>
              <a:rPr lang="ja-JP" altLang="ja-JP" sz="1400" dirty="0"/>
              <a:t>　</a:t>
            </a:r>
            <a:r>
              <a:rPr lang="ja-JP" altLang="en-US" sz="1400" dirty="0" smtClean="0"/>
              <a:t>　</a:t>
            </a:r>
            <a:r>
              <a:rPr lang="ja-JP" altLang="ja-JP" sz="1400" dirty="0" smtClean="0"/>
              <a:t>イ</a:t>
            </a:r>
            <a:r>
              <a:rPr lang="ja-JP" altLang="en-US" sz="1400" dirty="0"/>
              <a:t>　</a:t>
            </a:r>
            <a:r>
              <a:rPr kumimoji="0" lang="ja-JP" altLang="en-US" sz="1400" dirty="0" smtClean="0">
                <a:latin typeface="Arial" charset="0"/>
                <a:ea typeface="ＭＳ Ｐゴシック" pitchFamily="50" charset="-128"/>
              </a:rPr>
              <a:t>経済効果の</a:t>
            </a:r>
            <a:r>
              <a:rPr kumimoji="0" lang="ja-JP" altLang="en-US" sz="1400" dirty="0">
                <a:latin typeface="Arial" charset="0"/>
                <a:ea typeface="ＭＳ Ｐゴシック" pitchFamily="50" charset="-128"/>
              </a:rPr>
              <a:t>試算</a:t>
            </a:r>
            <a:r>
              <a:rPr kumimoji="0" lang="ja-JP" altLang="en-US" sz="1400" dirty="0" smtClean="0">
                <a:latin typeface="Arial" charset="0"/>
                <a:ea typeface="ＭＳ Ｐゴシック" pitchFamily="50" charset="-128"/>
              </a:rPr>
              <a:t>結果</a:t>
            </a:r>
            <a:endParaRPr kumimoji="0" lang="en-US" altLang="ja-JP" sz="1400" dirty="0" smtClean="0">
              <a:latin typeface="Arial" charset="0"/>
              <a:ea typeface="ＭＳ Ｐゴシック" pitchFamily="50" charset="-128"/>
            </a:endParaRPr>
          </a:p>
          <a:p>
            <a:pPr marL="355600" indent="-355600">
              <a:spcBef>
                <a:spcPts val="600"/>
              </a:spcBef>
              <a:tabLst>
                <a:tab pos="273050" algn="l"/>
              </a:tabLst>
            </a:pPr>
            <a:r>
              <a:rPr lang="ja-JP" altLang="en-US" sz="1400" dirty="0"/>
              <a:t>　</a:t>
            </a:r>
            <a:r>
              <a:rPr lang="ja-JP" altLang="en-US" sz="1400" dirty="0" smtClean="0"/>
              <a:t>　</a:t>
            </a:r>
            <a:r>
              <a:rPr lang="ja-JP" altLang="ja-JP" sz="1400" dirty="0" smtClean="0"/>
              <a:t>ウ</a:t>
            </a:r>
            <a:r>
              <a:rPr lang="ja-JP" altLang="ja-JP" sz="1400" dirty="0"/>
              <a:t>　</a:t>
            </a:r>
            <a:r>
              <a:rPr lang="ja-JP" altLang="en-US" sz="1400" dirty="0"/>
              <a:t>税収効果の試算結果</a:t>
            </a:r>
            <a:endParaRPr lang="en-US" altLang="ja-JP" sz="1400" dirty="0"/>
          </a:p>
        </p:txBody>
      </p:sp>
      <p:sp>
        <p:nvSpPr>
          <p:cNvPr id="9" name="テキスト プレースホルダー 8"/>
          <p:cNvSpPr>
            <a:spLocks noGrp="1"/>
          </p:cNvSpPr>
          <p:nvPr>
            <p:ph type="body" sz="quarter" idx="15"/>
          </p:nvPr>
        </p:nvSpPr>
        <p:spPr>
          <a:xfrm>
            <a:off x="417600" y="4822897"/>
            <a:ext cx="4320000" cy="432000"/>
          </a:xfrm>
        </p:spPr>
        <p:txBody>
          <a:bodyPr lIns="36000" tIns="36000" rIns="36000" bIns="36000"/>
          <a:lstStyle/>
          <a:p>
            <a:r>
              <a:rPr kumimoji="1" lang="ja-JP" altLang="en-US" dirty="0" smtClean="0"/>
              <a:t>調査内容</a:t>
            </a:r>
            <a:endParaRPr kumimoji="1" lang="ja-JP" altLang="en-US" dirty="0"/>
          </a:p>
        </p:txBody>
      </p:sp>
      <p:sp>
        <p:nvSpPr>
          <p:cNvPr id="8" name="テキスト プレースホルダー 28"/>
          <p:cNvSpPr txBox="1">
            <a:spLocks/>
          </p:cNvSpPr>
          <p:nvPr/>
        </p:nvSpPr>
        <p:spPr bwMode="gray">
          <a:xfrm>
            <a:off x="986118" y="1911117"/>
            <a:ext cx="8364070" cy="884070"/>
          </a:xfrm>
          <a:prstGeom prst="rect">
            <a:avLst/>
          </a:prstGeom>
          <a:solidFill>
            <a:schemeClr val="bg1"/>
          </a:solidFill>
          <a:ln>
            <a:solidFill>
              <a:schemeClr val="tx1"/>
            </a:solidFill>
          </a:ln>
        </p:spPr>
        <p:txBody>
          <a:bodyPr vert="horz" wrap="square" lIns="72000" tIns="72000" rIns="72000" bIns="72000" rtlCol="0" anchor="ctr">
            <a:noAutofit/>
          </a:bodyPr>
          <a:lstStyle>
            <a:lvl1pPr marL="0" indent="0" eaLnBrk="1" hangingPunct="1">
              <a:lnSpc>
                <a:spcPct val="106000"/>
              </a:lnSpc>
              <a:spcBef>
                <a:spcPts val="0"/>
              </a:spcBef>
              <a:defRPr kumimoji="1" sz="14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285750" indent="-285750" algn="just" fontAlgn="auto">
              <a:spcBef>
                <a:spcPts val="600"/>
              </a:spcBef>
              <a:spcAft>
                <a:spcPts val="0"/>
              </a:spcAft>
              <a:buFont typeface="Wingdings" pitchFamily="2" charset="2"/>
              <a:buChar char="Ø"/>
            </a:pPr>
            <a:r>
              <a:rPr lang="ja-JP" altLang="en-US" sz="1200" kern="0" dirty="0" smtClean="0"/>
              <a:t>直接効果（</a:t>
            </a:r>
            <a:r>
              <a:rPr lang="en-US" altLang="ja-JP" sz="1200" kern="0" dirty="0" smtClean="0"/>
              <a:t>IR</a:t>
            </a:r>
            <a:r>
              <a:rPr lang="ja-JP" altLang="en-US" sz="1200" kern="0" dirty="0" smtClean="0"/>
              <a:t>立地が契機となり、関連地域の既存産業が活性化されることによる直接的な生産増）を試算した結果、</a:t>
            </a:r>
            <a:r>
              <a:rPr lang="ja-JP" altLang="en-US" sz="1200" u="sng" kern="0" dirty="0" smtClean="0"/>
              <a:t>開発による直接効果</a:t>
            </a:r>
            <a:r>
              <a:rPr lang="ja-JP" altLang="en-US" sz="1200" u="sng" kern="0" dirty="0"/>
              <a:t>（開業前までの累計）</a:t>
            </a:r>
            <a:r>
              <a:rPr lang="ja-JP" altLang="en-US" sz="1200" u="sng" kern="0" dirty="0" smtClean="0"/>
              <a:t>は、</a:t>
            </a:r>
            <a:r>
              <a:rPr lang="en-US" altLang="ja-JP" sz="1200" u="sng" kern="0" dirty="0" smtClean="0"/>
              <a:t>2024</a:t>
            </a:r>
            <a:r>
              <a:rPr lang="ja-JP" altLang="en-US" sz="1200" u="sng" kern="0" dirty="0" smtClean="0"/>
              <a:t>年が約</a:t>
            </a:r>
            <a:r>
              <a:rPr lang="en-US" altLang="ja-JP" sz="1200" u="sng" kern="0" dirty="0" smtClean="0"/>
              <a:t>3,500</a:t>
            </a:r>
            <a:r>
              <a:rPr lang="ja-JP" altLang="en-US" sz="1200" u="sng" kern="0" dirty="0" smtClean="0"/>
              <a:t>億円、</a:t>
            </a:r>
            <a:r>
              <a:rPr lang="en-US" altLang="ja-JP" sz="1200" u="sng" kern="0" dirty="0" smtClean="0"/>
              <a:t>2030</a:t>
            </a:r>
            <a:r>
              <a:rPr lang="ja-JP" altLang="en-US" sz="1200" u="sng" kern="0" dirty="0" smtClean="0"/>
              <a:t>年が約</a:t>
            </a:r>
            <a:r>
              <a:rPr lang="en-US" altLang="ja-JP" sz="1200" u="sng" kern="0" dirty="0" smtClean="0"/>
              <a:t>8,200</a:t>
            </a:r>
            <a:r>
              <a:rPr lang="ja-JP" altLang="en-US" sz="1200" u="sng" kern="0" dirty="0" smtClean="0"/>
              <a:t>億円</a:t>
            </a:r>
            <a:r>
              <a:rPr lang="ja-JP" altLang="en-US" sz="1200" kern="0" dirty="0" smtClean="0"/>
              <a:t>となった。</a:t>
            </a:r>
            <a:endParaRPr lang="en-US" altLang="ja-JP" sz="1200" kern="0" dirty="0" smtClean="0"/>
          </a:p>
          <a:p>
            <a:pPr marL="285750" indent="-285750" algn="just" fontAlgn="auto">
              <a:spcBef>
                <a:spcPts val="600"/>
              </a:spcBef>
              <a:spcAft>
                <a:spcPts val="0"/>
              </a:spcAft>
              <a:buFont typeface="Wingdings" pitchFamily="2" charset="2"/>
              <a:buChar char="Ø"/>
            </a:pPr>
            <a:r>
              <a:rPr lang="ja-JP" altLang="en-US" sz="1200" kern="0" dirty="0" smtClean="0"/>
              <a:t>また、</a:t>
            </a:r>
            <a:r>
              <a:rPr lang="ja-JP" altLang="en-US" sz="1200" u="sng" kern="0" dirty="0" smtClean="0"/>
              <a:t>事業運営による直接効果</a:t>
            </a:r>
            <a:r>
              <a:rPr lang="ja-JP" altLang="en-US" sz="1200" u="sng" kern="0" dirty="0"/>
              <a:t>（開業後 毎年）</a:t>
            </a:r>
            <a:r>
              <a:rPr lang="ja-JP" altLang="en-US" sz="1200" u="sng" kern="0" dirty="0" smtClean="0"/>
              <a:t>は、</a:t>
            </a:r>
            <a:r>
              <a:rPr lang="en-US" altLang="ja-JP" sz="1200" u="sng" kern="0" dirty="0" smtClean="0"/>
              <a:t>2024</a:t>
            </a:r>
            <a:r>
              <a:rPr lang="ja-JP" altLang="en-US" sz="1200" u="sng" kern="0" dirty="0" smtClean="0"/>
              <a:t>年が約</a:t>
            </a:r>
            <a:r>
              <a:rPr lang="en-US" altLang="ja-JP" sz="1200" u="sng" kern="0" dirty="0" smtClean="0"/>
              <a:t>2,000</a:t>
            </a:r>
            <a:r>
              <a:rPr lang="ja-JP" altLang="en-US" sz="1200" u="sng" kern="0" dirty="0" smtClean="0"/>
              <a:t>億円、</a:t>
            </a:r>
            <a:r>
              <a:rPr lang="en-US" altLang="ja-JP" sz="1200" u="sng" kern="0" dirty="0" smtClean="0"/>
              <a:t>2030</a:t>
            </a:r>
            <a:r>
              <a:rPr lang="ja-JP" altLang="en-US" sz="1200" u="sng" kern="0" dirty="0" smtClean="0"/>
              <a:t>年が約</a:t>
            </a:r>
            <a:r>
              <a:rPr lang="en-US" altLang="ja-JP" sz="1200" u="sng" kern="0" dirty="0" smtClean="0"/>
              <a:t>4,100</a:t>
            </a:r>
            <a:r>
              <a:rPr lang="ja-JP" altLang="en-US" sz="1200" u="sng" kern="0" dirty="0" smtClean="0"/>
              <a:t>億円</a:t>
            </a:r>
            <a:r>
              <a:rPr lang="ja-JP" altLang="en-US" sz="1200" kern="0" dirty="0" smtClean="0"/>
              <a:t>となった。</a:t>
            </a:r>
            <a:endParaRPr lang="ja-JP" altLang="en-US" sz="1200" kern="0" dirty="0"/>
          </a:p>
        </p:txBody>
      </p:sp>
      <p:sp>
        <p:nvSpPr>
          <p:cNvPr id="10" name="テキスト プレースホルダー 28"/>
          <p:cNvSpPr txBox="1">
            <a:spLocks/>
          </p:cNvSpPr>
          <p:nvPr/>
        </p:nvSpPr>
        <p:spPr bwMode="gray">
          <a:xfrm>
            <a:off x="986118" y="2824440"/>
            <a:ext cx="8364070" cy="1005385"/>
          </a:xfrm>
          <a:prstGeom prst="rect">
            <a:avLst/>
          </a:prstGeom>
          <a:solidFill>
            <a:schemeClr val="bg1"/>
          </a:solidFill>
          <a:ln>
            <a:solidFill>
              <a:schemeClr val="tx1"/>
            </a:solidFill>
          </a:ln>
        </p:spPr>
        <p:txBody>
          <a:bodyPr vert="horz" wrap="square" lIns="72000" tIns="72000" rIns="72000" bIns="72000" rtlCol="0">
            <a:spAutoFit/>
          </a:bodyPr>
          <a:lstStyle>
            <a:lvl1pPr marL="0" indent="0" eaLnBrk="1" hangingPunct="1">
              <a:lnSpc>
                <a:spcPct val="106000"/>
              </a:lnSpc>
              <a:spcBef>
                <a:spcPts val="0"/>
              </a:spcBef>
              <a:defRPr kumimoji="1" sz="14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285750" indent="-285750" algn="just" fontAlgn="auto">
              <a:spcBef>
                <a:spcPts val="600"/>
              </a:spcBef>
              <a:spcAft>
                <a:spcPts val="0"/>
              </a:spcAft>
              <a:buFont typeface="Wingdings" pitchFamily="2" charset="2"/>
              <a:buChar char="Ø"/>
            </a:pPr>
            <a:r>
              <a:rPr lang="ja-JP" altLang="en-US" sz="1200" kern="0" dirty="0" smtClean="0"/>
              <a:t>大阪府の経済効果を試算した結果、</a:t>
            </a:r>
            <a:r>
              <a:rPr lang="ja-JP" altLang="en-US" sz="1200" u="sng" kern="0" dirty="0" smtClean="0"/>
              <a:t>開発による経済効果</a:t>
            </a:r>
            <a:r>
              <a:rPr lang="ja-JP" altLang="en-US" sz="1200" u="sng" kern="0" dirty="0"/>
              <a:t>（開業前までの累計）</a:t>
            </a:r>
            <a:r>
              <a:rPr lang="ja-JP" altLang="en-US" sz="1200" u="sng" kern="0" dirty="0" smtClean="0"/>
              <a:t>は、 </a:t>
            </a:r>
            <a:r>
              <a:rPr lang="en-US" altLang="ja-JP" sz="1200" u="sng" kern="0" dirty="0" smtClean="0"/>
              <a:t>2024</a:t>
            </a:r>
            <a:r>
              <a:rPr lang="ja-JP" altLang="en-US" sz="1200" u="sng" kern="0" dirty="0" smtClean="0"/>
              <a:t>年が約</a:t>
            </a:r>
            <a:r>
              <a:rPr lang="en-US" altLang="ja-JP" sz="1200" u="sng" kern="0" dirty="0" smtClean="0"/>
              <a:t>5,600</a:t>
            </a:r>
            <a:r>
              <a:rPr lang="ja-JP" altLang="en-US" sz="1200" u="sng" kern="0" dirty="0" smtClean="0"/>
              <a:t>億円の生産増加額と約</a:t>
            </a:r>
            <a:r>
              <a:rPr lang="en-US" altLang="ja-JP" sz="1200" u="sng" kern="0" dirty="0" smtClean="0"/>
              <a:t>4.1</a:t>
            </a:r>
            <a:r>
              <a:rPr lang="ja-JP" altLang="en-US" sz="1200" u="sng" kern="0" dirty="0" smtClean="0"/>
              <a:t>万人の雇用創出、</a:t>
            </a:r>
            <a:r>
              <a:rPr lang="en-US" altLang="ja-JP" sz="1200" u="sng" kern="0" dirty="0" smtClean="0"/>
              <a:t>2030</a:t>
            </a:r>
            <a:r>
              <a:rPr lang="ja-JP" altLang="en-US" sz="1200" u="sng" kern="0" dirty="0" smtClean="0"/>
              <a:t>年が約</a:t>
            </a:r>
            <a:r>
              <a:rPr lang="en-US" altLang="ja-JP" sz="1200" u="sng" kern="0" dirty="0" smtClean="0"/>
              <a:t>1</a:t>
            </a:r>
            <a:r>
              <a:rPr lang="ja-JP" altLang="en-US" sz="1200" u="sng" kern="0" dirty="0" smtClean="0"/>
              <a:t>兆</a:t>
            </a:r>
            <a:r>
              <a:rPr lang="en-US" altLang="ja-JP" sz="1200" u="sng" kern="0" dirty="0" smtClean="0"/>
              <a:t>3,300</a:t>
            </a:r>
            <a:r>
              <a:rPr lang="ja-JP" altLang="en-US" sz="1200" u="sng" kern="0" dirty="0" smtClean="0"/>
              <a:t>億円の生産増加額と約</a:t>
            </a:r>
            <a:r>
              <a:rPr lang="en-US" altLang="ja-JP" sz="1200" u="sng" kern="0" dirty="0" smtClean="0"/>
              <a:t>9.7</a:t>
            </a:r>
            <a:r>
              <a:rPr lang="ja-JP" altLang="en-US" sz="1200" u="sng" kern="0" dirty="0" smtClean="0"/>
              <a:t>万人の雇用創出</a:t>
            </a:r>
            <a:r>
              <a:rPr lang="ja-JP" altLang="en-US" sz="1200" kern="0" dirty="0" smtClean="0"/>
              <a:t>となった。</a:t>
            </a:r>
            <a:endParaRPr lang="en-US" altLang="ja-JP" sz="1200" kern="0" dirty="0" smtClean="0"/>
          </a:p>
          <a:p>
            <a:pPr marL="285750" indent="-285750" algn="just" fontAlgn="auto">
              <a:spcBef>
                <a:spcPts val="600"/>
              </a:spcBef>
              <a:spcAft>
                <a:spcPts val="0"/>
              </a:spcAft>
              <a:buFont typeface="Wingdings" pitchFamily="2" charset="2"/>
              <a:buChar char="Ø"/>
            </a:pPr>
            <a:r>
              <a:rPr lang="ja-JP" altLang="en-US" sz="1200" kern="0" dirty="0" smtClean="0"/>
              <a:t>また、</a:t>
            </a:r>
            <a:r>
              <a:rPr lang="ja-JP" altLang="en-US" sz="1200" u="sng" kern="0" dirty="0" smtClean="0"/>
              <a:t>事業運営による経済効果</a:t>
            </a:r>
            <a:r>
              <a:rPr lang="ja-JP" altLang="en-US" sz="1200" u="sng" kern="0" dirty="0"/>
              <a:t>（開業後 毎年）</a:t>
            </a:r>
            <a:r>
              <a:rPr lang="ja-JP" altLang="en-US" sz="1200" u="sng" kern="0" dirty="0" smtClean="0"/>
              <a:t>は、</a:t>
            </a:r>
            <a:r>
              <a:rPr lang="en-US" altLang="ja-JP" sz="1200" u="sng" kern="0" dirty="0" smtClean="0"/>
              <a:t>2024</a:t>
            </a:r>
            <a:r>
              <a:rPr lang="ja-JP" altLang="en-US" sz="1200" u="sng" kern="0" dirty="0" smtClean="0"/>
              <a:t>年が約</a:t>
            </a:r>
            <a:r>
              <a:rPr lang="en-US" altLang="ja-JP" sz="1200" u="sng" kern="0" dirty="0" smtClean="0"/>
              <a:t>3,000</a:t>
            </a:r>
            <a:r>
              <a:rPr lang="ja-JP" altLang="en-US" sz="1200" u="sng" kern="0" dirty="0" smtClean="0"/>
              <a:t>億円の生産増加額と約</a:t>
            </a:r>
            <a:r>
              <a:rPr lang="en-US" altLang="ja-JP" sz="1200" u="sng" kern="0" dirty="0" smtClean="0"/>
              <a:t>3.2</a:t>
            </a:r>
            <a:r>
              <a:rPr lang="ja-JP" altLang="en-US" sz="1200" u="sng" kern="0" dirty="0" smtClean="0"/>
              <a:t>万人の雇用創出、</a:t>
            </a:r>
            <a:r>
              <a:rPr lang="en-US" altLang="ja-JP" sz="1200" u="sng" kern="0" dirty="0" smtClean="0"/>
              <a:t>2030</a:t>
            </a:r>
            <a:r>
              <a:rPr lang="ja-JP" altLang="en-US" sz="1200" u="sng" kern="0" dirty="0" smtClean="0"/>
              <a:t>年が約</a:t>
            </a:r>
            <a:r>
              <a:rPr lang="en-US" altLang="ja-JP" sz="1200" u="sng" kern="0" dirty="0" smtClean="0"/>
              <a:t>6,300</a:t>
            </a:r>
            <a:r>
              <a:rPr lang="ja-JP" altLang="en-US" sz="1200" u="sng" kern="0" dirty="0" smtClean="0"/>
              <a:t>億円の生産増加額と約</a:t>
            </a:r>
            <a:r>
              <a:rPr lang="en-US" altLang="ja-JP" sz="1200" u="sng" kern="0" dirty="0" smtClean="0"/>
              <a:t>7.0</a:t>
            </a:r>
            <a:r>
              <a:rPr lang="ja-JP" altLang="en-US" sz="1200" u="sng" kern="0" dirty="0" smtClean="0"/>
              <a:t>万人の雇用創出</a:t>
            </a:r>
            <a:r>
              <a:rPr lang="ja-JP" altLang="en-US" sz="1200" kern="0" dirty="0" smtClean="0"/>
              <a:t>となった。</a:t>
            </a:r>
            <a:endParaRPr lang="ja-JP" altLang="en-US" sz="1200" kern="0" dirty="0"/>
          </a:p>
        </p:txBody>
      </p:sp>
      <p:sp>
        <p:nvSpPr>
          <p:cNvPr id="11" name="テキスト プレースホルダー 28"/>
          <p:cNvSpPr txBox="1">
            <a:spLocks/>
          </p:cNvSpPr>
          <p:nvPr/>
        </p:nvSpPr>
        <p:spPr bwMode="gray">
          <a:xfrm>
            <a:off x="986118" y="3861801"/>
            <a:ext cx="8364070" cy="889946"/>
          </a:xfrm>
          <a:prstGeom prst="rect">
            <a:avLst/>
          </a:prstGeom>
          <a:solidFill>
            <a:schemeClr val="bg1"/>
          </a:solidFill>
          <a:ln>
            <a:solidFill>
              <a:schemeClr val="tx1"/>
            </a:solidFill>
          </a:ln>
        </p:spPr>
        <p:txBody>
          <a:bodyPr vert="horz" wrap="square" lIns="72000" tIns="72000" rIns="72000" bIns="72000" rtlCol="0" anchor="ctr">
            <a:noAutofit/>
          </a:bodyPr>
          <a:lstStyle>
            <a:lvl1pPr marL="0" indent="0" eaLnBrk="1" hangingPunct="1">
              <a:lnSpc>
                <a:spcPct val="106000"/>
              </a:lnSpc>
              <a:spcBef>
                <a:spcPts val="0"/>
              </a:spcBef>
              <a:defRPr kumimoji="1" sz="14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285750" indent="-285750" algn="just" fontAlgn="auto">
              <a:spcBef>
                <a:spcPts val="600"/>
              </a:spcBef>
              <a:spcAft>
                <a:spcPts val="0"/>
              </a:spcAft>
              <a:buFont typeface="Wingdings" pitchFamily="2" charset="2"/>
              <a:buChar char="Ø"/>
            </a:pPr>
            <a:r>
              <a:rPr lang="ja-JP" altLang="en-US" sz="1200" kern="0" dirty="0" smtClean="0"/>
              <a:t>税収効果は、カジノ事業運営による直接効果から試算されるカジノ納付金・カジノ入場料と、</a:t>
            </a:r>
            <a:r>
              <a:rPr lang="en-US" altLang="ja-JP" sz="1200" kern="0" dirty="0" smtClean="0"/>
              <a:t>IR</a:t>
            </a:r>
            <a:r>
              <a:rPr lang="ja-JP" altLang="en-US" sz="1200" kern="0" dirty="0" smtClean="0"/>
              <a:t>全事業の大阪府の経済効果から試算される国税・府税・市税を加算している。この税収効果を試算した結果、</a:t>
            </a:r>
            <a:r>
              <a:rPr lang="en-US" altLang="ja-JP" sz="1200" u="sng" kern="0" dirty="0" smtClean="0"/>
              <a:t>2024</a:t>
            </a:r>
            <a:r>
              <a:rPr lang="ja-JP" altLang="en-US" sz="1200" u="sng" kern="0" dirty="0" smtClean="0"/>
              <a:t>年の税収効果は</a:t>
            </a:r>
            <a:r>
              <a:rPr lang="en-US" altLang="ja-JP" sz="1200" u="sng" kern="0" dirty="0" smtClean="0"/>
              <a:t>1,200</a:t>
            </a:r>
            <a:r>
              <a:rPr lang="ja-JP" altLang="en-US" sz="1200" u="sng" kern="0" dirty="0" smtClean="0"/>
              <a:t>億円程度、</a:t>
            </a:r>
            <a:r>
              <a:rPr lang="en-US" altLang="ja-JP" sz="1200" u="sng" kern="0" dirty="0" smtClean="0"/>
              <a:t>2030</a:t>
            </a:r>
            <a:r>
              <a:rPr lang="ja-JP" altLang="en-US" sz="1200" u="sng" kern="0" dirty="0" smtClean="0"/>
              <a:t>年の税収効果は</a:t>
            </a:r>
            <a:r>
              <a:rPr lang="en-US" altLang="ja-JP" sz="1200" u="sng" kern="0" dirty="0" smtClean="0"/>
              <a:t>2,500</a:t>
            </a:r>
            <a:r>
              <a:rPr lang="ja-JP" altLang="en-US" sz="1200" u="sng" kern="0" dirty="0" smtClean="0"/>
              <a:t>億円程度</a:t>
            </a:r>
            <a:r>
              <a:rPr lang="ja-JP" altLang="en-US" sz="1200" kern="0" dirty="0" smtClean="0"/>
              <a:t>となった。</a:t>
            </a:r>
            <a:endParaRPr lang="ja-JP" altLang="en-US" sz="1200" kern="0" dirty="0"/>
          </a:p>
        </p:txBody>
      </p:sp>
      <p:sp>
        <p:nvSpPr>
          <p:cNvPr id="12" name="正方形/長方形 11"/>
          <p:cNvSpPr/>
          <p:nvPr/>
        </p:nvSpPr>
        <p:spPr>
          <a:xfrm>
            <a:off x="640829" y="1911117"/>
            <a:ext cx="318689" cy="884070"/>
          </a:xfrm>
          <a:prstGeom prst="rect">
            <a:avLst/>
          </a:prstGeom>
          <a:solidFill>
            <a:schemeClr val="tx2">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spAutoFit/>
          </a:bodyPr>
          <a:lstStyle/>
          <a:p>
            <a:pPr algn="ctr"/>
            <a:r>
              <a:rPr kumimoji="1" lang="ja-JP" altLang="en-US" sz="1200" b="1" dirty="0" smtClean="0">
                <a:solidFill>
                  <a:schemeClr val="tx1"/>
                </a:solidFill>
              </a:rPr>
              <a:t>直接効果</a:t>
            </a:r>
          </a:p>
        </p:txBody>
      </p:sp>
      <p:sp>
        <p:nvSpPr>
          <p:cNvPr id="13" name="正方形/長方形 12"/>
          <p:cNvSpPr/>
          <p:nvPr/>
        </p:nvSpPr>
        <p:spPr>
          <a:xfrm>
            <a:off x="640829" y="3867677"/>
            <a:ext cx="318689" cy="884070"/>
          </a:xfrm>
          <a:prstGeom prst="rect">
            <a:avLst/>
          </a:prstGeom>
          <a:solidFill>
            <a:schemeClr val="tx2">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spAutoFit/>
          </a:bodyPr>
          <a:lstStyle/>
          <a:p>
            <a:pPr algn="ctr"/>
            <a:r>
              <a:rPr kumimoji="1" lang="ja-JP" altLang="en-US" sz="1200" b="1" dirty="0">
                <a:solidFill>
                  <a:schemeClr val="tx1"/>
                </a:solidFill>
              </a:rPr>
              <a:t>税収</a:t>
            </a:r>
            <a:r>
              <a:rPr kumimoji="1" lang="ja-JP" altLang="en-US" sz="1200" b="1" dirty="0" smtClean="0">
                <a:solidFill>
                  <a:schemeClr val="tx1"/>
                </a:solidFill>
              </a:rPr>
              <a:t>効果</a:t>
            </a:r>
          </a:p>
        </p:txBody>
      </p:sp>
      <p:sp>
        <p:nvSpPr>
          <p:cNvPr id="14" name="正方形/長方形 13"/>
          <p:cNvSpPr/>
          <p:nvPr/>
        </p:nvSpPr>
        <p:spPr>
          <a:xfrm>
            <a:off x="640829" y="2824439"/>
            <a:ext cx="318689" cy="1005385"/>
          </a:xfrm>
          <a:prstGeom prst="rect">
            <a:avLst/>
          </a:prstGeom>
          <a:solidFill>
            <a:schemeClr val="tx2">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pPr algn="ctr"/>
            <a:r>
              <a:rPr kumimoji="1" lang="ja-JP" altLang="en-US" sz="1200" b="1" dirty="0" smtClean="0">
                <a:solidFill>
                  <a:schemeClr val="tx1"/>
                </a:solidFill>
              </a:rPr>
              <a:t>経済効果</a:t>
            </a:r>
          </a:p>
        </p:txBody>
      </p:sp>
    </p:spTree>
    <p:extLst>
      <p:ext uri="{BB962C8B-B14F-4D97-AF65-F5344CB8AC3E}">
        <p14:creationId xmlns:p14="http://schemas.microsoft.com/office/powerpoint/2010/main" val="15363536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日本・大阪</a:t>
            </a:r>
            <a:r>
              <a:rPr lang="ja-JP" altLang="en-US"/>
              <a:t>市内</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100</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a:t>
            </a:r>
            <a:r>
              <a:rPr lang="ja-JP" altLang="en-US" smtClean="0"/>
              <a:t>都市の</a:t>
            </a:r>
            <a:r>
              <a:rPr lang="en-US" altLang="ja-JP" smtClean="0"/>
              <a:t>MICE</a:t>
            </a:r>
            <a:r>
              <a:rPr lang="ja-JP" altLang="en-US" smtClean="0"/>
              <a:t>戦略</a:t>
            </a:r>
            <a:r>
              <a:rPr lang="ja-JP" altLang="en-US" dirty="0" smtClean="0"/>
              <a:t>　</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0" name="正方形/長方形 9"/>
          <p:cNvSpPr/>
          <p:nvPr/>
        </p:nvSpPr>
        <p:spPr>
          <a:xfrm>
            <a:off x="416496" y="1483732"/>
            <a:ext cx="2422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大項目</a:t>
            </a:r>
          </a:p>
        </p:txBody>
      </p:sp>
      <p:grpSp>
        <p:nvGrpSpPr>
          <p:cNvPr id="3" name="グループ化 2"/>
          <p:cNvGrpSpPr/>
          <p:nvPr/>
        </p:nvGrpSpPr>
        <p:grpSpPr>
          <a:xfrm>
            <a:off x="416496" y="1783652"/>
            <a:ext cx="9060336" cy="792000"/>
            <a:chOff x="416496" y="1783652"/>
            <a:chExt cx="9060336" cy="874488"/>
          </a:xfrm>
        </p:grpSpPr>
        <p:sp>
          <p:nvSpPr>
            <p:cNvPr id="31" name="正方形/長方形 30"/>
            <p:cNvSpPr/>
            <p:nvPr/>
          </p:nvSpPr>
          <p:spPr>
            <a:xfrm>
              <a:off x="2924832" y="1783652"/>
              <a:ext cx="6552000" cy="87448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全ての自治体において</a:t>
              </a: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に注力している。</a:t>
              </a:r>
              <a:r>
                <a:rPr kumimoji="1" lang="en-US" altLang="ja-JP" sz="1200" dirty="0" smtClean="0">
                  <a:solidFill>
                    <a:prstClr val="black"/>
                  </a:solidFill>
                </a:rPr>
                <a:t>E</a:t>
              </a:r>
              <a:r>
                <a:rPr kumimoji="1" lang="ja-JP" altLang="en-US" sz="1200" dirty="0" smtClean="0">
                  <a:solidFill>
                    <a:prstClr val="black"/>
                  </a:solidFill>
                </a:rPr>
                <a:t>については横浜市、福岡市、北九州市が注力　する姿勢を示している。</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a:solidFill>
                    <a:prstClr val="black"/>
                  </a:solidFill>
                </a:rPr>
                <a:t>催事</a:t>
              </a:r>
              <a:r>
                <a:rPr kumimoji="1" lang="ja-JP" altLang="en-US" sz="1200" dirty="0" smtClean="0">
                  <a:solidFill>
                    <a:prstClr val="black"/>
                  </a:solidFill>
                </a:rPr>
                <a:t>規模については、経済合理性の観点から全ての自治体で大規模案件の獲得を目指している。</a:t>
              </a:r>
              <a:endParaRPr kumimoji="1" lang="en-US" altLang="ja-JP" sz="1200" dirty="0" smtClean="0">
                <a:solidFill>
                  <a:prstClr val="black"/>
                </a:solidFill>
              </a:endParaRPr>
            </a:p>
          </p:txBody>
        </p:sp>
        <p:sp>
          <p:nvSpPr>
            <p:cNvPr id="32" name="正方形/長方形 31"/>
            <p:cNvSpPr/>
            <p:nvPr/>
          </p:nvSpPr>
          <p:spPr>
            <a:xfrm>
              <a:off x="416496" y="1783652"/>
              <a:ext cx="2422800" cy="87448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ターゲットとするイベント</a:t>
              </a:r>
              <a:endParaRPr kumimoji="1" lang="en-US" altLang="ja-JP" sz="1200" dirty="0" smtClean="0">
                <a:solidFill>
                  <a:prstClr val="black"/>
                </a:solidFill>
              </a:endParaRPr>
            </a:p>
            <a:p>
              <a:pPr algn="ctr"/>
              <a:r>
                <a:rPr kumimoji="1" lang="ja-JP" altLang="en-US" sz="1200" dirty="0" smtClean="0">
                  <a:solidFill>
                    <a:prstClr val="black"/>
                  </a:solidFill>
                </a:rPr>
                <a:t>（</a:t>
              </a: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a:t>
              </a:r>
              <a:r>
                <a:rPr kumimoji="1" lang="ja-JP" altLang="en-US" sz="1200" dirty="0" smtClean="0">
                  <a:solidFill>
                    <a:prstClr val="black"/>
                  </a:solidFill>
                </a:rPr>
                <a:t>）、及び催事規模</a:t>
              </a:r>
            </a:p>
          </p:txBody>
        </p:sp>
      </p:grpSp>
      <p:grpSp>
        <p:nvGrpSpPr>
          <p:cNvPr id="34" name="グループ化 33"/>
          <p:cNvGrpSpPr/>
          <p:nvPr/>
        </p:nvGrpSpPr>
        <p:grpSpPr>
          <a:xfrm>
            <a:off x="416496" y="2632794"/>
            <a:ext cx="9060336" cy="792000"/>
            <a:chOff x="416496" y="1779827"/>
            <a:chExt cx="9060336" cy="234000"/>
          </a:xfrm>
        </p:grpSpPr>
        <p:sp>
          <p:nvSpPr>
            <p:cNvPr id="35" name="正方形/長方形 34"/>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a:t>
              </a:r>
              <a:r>
                <a:rPr kumimoji="1" lang="ja-JP" altLang="en-US" sz="1200" dirty="0">
                  <a:solidFill>
                    <a:prstClr val="black"/>
                  </a:solidFill>
                </a:rPr>
                <a:t>医学</a:t>
              </a:r>
              <a:r>
                <a:rPr kumimoji="1" lang="ja-JP" altLang="en-US" sz="1200" dirty="0" smtClean="0">
                  <a:solidFill>
                    <a:prstClr val="black"/>
                  </a:solidFill>
                </a:rPr>
                <a:t>」を</a:t>
              </a:r>
              <a:r>
                <a:rPr kumimoji="1" lang="ja-JP" altLang="en-US" sz="1200" dirty="0">
                  <a:solidFill>
                    <a:prstClr val="black"/>
                  </a:solidFill>
                </a:rPr>
                <a:t>学術の重点分野としている自治体が</a:t>
              </a:r>
              <a:r>
                <a:rPr kumimoji="1" lang="ja-JP" altLang="en-US" sz="1200" dirty="0" smtClean="0">
                  <a:solidFill>
                    <a:prstClr val="black"/>
                  </a:solidFill>
                </a:rPr>
                <a:t>多い（東京都</a:t>
              </a:r>
              <a:r>
                <a:rPr kumimoji="1" lang="en-US" altLang="ja-JP" sz="1200" dirty="0" smtClean="0">
                  <a:solidFill>
                    <a:prstClr val="black"/>
                  </a:solidFill>
                </a:rPr>
                <a:t>23</a:t>
              </a:r>
              <a:r>
                <a:rPr kumimoji="1" lang="ja-JP" altLang="en-US" sz="1200" dirty="0" smtClean="0">
                  <a:solidFill>
                    <a:prstClr val="black"/>
                  </a:solidFill>
                </a:rPr>
                <a:t>区、横浜市、神戸市、福岡市、北九州市）</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 医学に加え、東京都</a:t>
              </a:r>
              <a:r>
                <a:rPr kumimoji="1" lang="en-US" altLang="ja-JP" sz="1200" dirty="0" smtClean="0">
                  <a:solidFill>
                    <a:prstClr val="black"/>
                  </a:solidFill>
                </a:rPr>
                <a:t>23</a:t>
              </a:r>
              <a:r>
                <a:rPr kumimoji="1" lang="ja-JP" altLang="en-US" sz="1200" dirty="0" smtClean="0">
                  <a:solidFill>
                    <a:prstClr val="black"/>
                  </a:solidFill>
                </a:rPr>
                <a:t>区では「理工学」、福岡市では「エネルギー」、北九州市では「工学」「環境」を重点分野に挙げている。</a:t>
              </a:r>
              <a:endParaRPr kumimoji="1" lang="ja-JP" altLang="en-US" sz="1200" dirty="0">
                <a:solidFill>
                  <a:prstClr val="black"/>
                </a:solidFill>
              </a:endParaRPr>
            </a:p>
          </p:txBody>
        </p:sp>
        <p:sp>
          <p:nvSpPr>
            <p:cNvPr id="36" name="正方形/長方形 35"/>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重点分野（学術）</a:t>
              </a:r>
            </a:p>
          </p:txBody>
        </p:sp>
      </p:grpSp>
      <p:grpSp>
        <p:nvGrpSpPr>
          <p:cNvPr id="37" name="グループ化 36"/>
          <p:cNvGrpSpPr/>
          <p:nvPr/>
        </p:nvGrpSpPr>
        <p:grpSpPr>
          <a:xfrm>
            <a:off x="416496" y="3481936"/>
            <a:ext cx="9060336" cy="1260000"/>
            <a:chOff x="416496" y="1779827"/>
            <a:chExt cx="9060336" cy="234000"/>
          </a:xfrm>
        </p:grpSpPr>
        <p:sp>
          <p:nvSpPr>
            <p:cNvPr id="38" name="正方形/長方形 37"/>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産業</a:t>
              </a:r>
              <a:r>
                <a:rPr kumimoji="1" lang="ja-JP" altLang="en-US" sz="1200" dirty="0">
                  <a:solidFill>
                    <a:prstClr val="black"/>
                  </a:solidFill>
                </a:rPr>
                <a:t>に関しては、自治体ごとに重点分野は特に</a:t>
              </a:r>
              <a:r>
                <a:rPr kumimoji="1" lang="ja-JP" altLang="en-US" sz="1200" dirty="0" smtClean="0">
                  <a:solidFill>
                    <a:prstClr val="black"/>
                  </a:solidFill>
                </a:rPr>
                <a:t>重なっておらず、それぞれの自治体の特性に合わせた産業が重点分野として選択されている。</a:t>
              </a:r>
              <a:endParaRPr kumimoji="1" lang="en-US" altLang="ja-JP" sz="1200" dirty="0" smtClean="0">
                <a:solidFill>
                  <a:prstClr val="black"/>
                </a:solidFill>
              </a:endParaRPr>
            </a:p>
            <a:p>
              <a:r>
                <a:rPr kumimoji="1" lang="ja-JP" altLang="en-US" sz="1200" dirty="0" smtClean="0">
                  <a:solidFill>
                    <a:prstClr val="black"/>
                  </a:solidFill>
                </a:rPr>
                <a:t>　例）東京都</a:t>
              </a:r>
              <a:r>
                <a:rPr kumimoji="1" lang="en-US" altLang="ja-JP" sz="1200" dirty="0" smtClean="0">
                  <a:solidFill>
                    <a:prstClr val="black"/>
                  </a:solidFill>
                </a:rPr>
                <a:t>23</a:t>
              </a:r>
              <a:r>
                <a:rPr kumimoji="1" lang="ja-JP" altLang="en-US" sz="1200" dirty="0" smtClean="0">
                  <a:solidFill>
                    <a:prstClr val="black"/>
                  </a:solidFill>
                </a:rPr>
                <a:t>区：「情報通信」、「金融」</a:t>
              </a:r>
              <a:endParaRPr kumimoji="1" lang="en-US" altLang="ja-JP" sz="1200" dirty="0" smtClean="0">
                <a:solidFill>
                  <a:prstClr val="black"/>
                </a:solidFill>
              </a:endParaRPr>
            </a:p>
            <a:p>
              <a:r>
                <a:rPr kumimoji="1" lang="ja-JP" altLang="en-US" sz="1200" dirty="0">
                  <a:solidFill>
                    <a:prstClr val="black"/>
                  </a:solidFill>
                </a:rPr>
                <a:t>　</a:t>
              </a:r>
              <a:r>
                <a:rPr kumimoji="1" lang="ja-JP" altLang="en-US" sz="1200" dirty="0" smtClean="0">
                  <a:solidFill>
                    <a:prstClr val="black"/>
                  </a:solidFill>
                </a:rPr>
                <a:t>　　 横浜市：「バイオ」「ＩＴ関連」</a:t>
              </a:r>
              <a:endParaRPr kumimoji="1" lang="en-US" altLang="ja-JP" sz="1200" dirty="0" smtClean="0">
                <a:solidFill>
                  <a:prstClr val="black"/>
                </a:solidFill>
              </a:endParaRPr>
            </a:p>
            <a:p>
              <a:r>
                <a:rPr kumimoji="1" lang="ja-JP" altLang="en-US" sz="1200" dirty="0">
                  <a:solidFill>
                    <a:prstClr val="black"/>
                  </a:solidFill>
                </a:rPr>
                <a:t>　</a:t>
              </a:r>
              <a:r>
                <a:rPr kumimoji="1" lang="ja-JP" altLang="en-US" sz="1200" dirty="0" smtClean="0">
                  <a:solidFill>
                    <a:prstClr val="black"/>
                  </a:solidFill>
                </a:rPr>
                <a:t>　　 神戸市：「医療」</a:t>
              </a:r>
              <a:endParaRPr kumimoji="1" lang="en-US" altLang="ja-JP" sz="1200" dirty="0" smtClean="0">
                <a:solidFill>
                  <a:prstClr val="black"/>
                </a:solidFill>
              </a:endParaRPr>
            </a:p>
            <a:p>
              <a:r>
                <a:rPr kumimoji="1" lang="ja-JP" altLang="en-US" sz="1200" dirty="0">
                  <a:solidFill>
                    <a:prstClr val="black"/>
                  </a:solidFill>
                </a:rPr>
                <a:t>　</a:t>
              </a:r>
              <a:r>
                <a:rPr kumimoji="1" lang="ja-JP" altLang="en-US" sz="1200" dirty="0" smtClean="0">
                  <a:solidFill>
                    <a:prstClr val="black"/>
                  </a:solidFill>
                </a:rPr>
                <a:t>　　 福岡市：「食」「自動車関連」</a:t>
              </a:r>
              <a:endParaRPr kumimoji="1" lang="ja-JP" altLang="en-US" sz="1200" dirty="0">
                <a:solidFill>
                  <a:prstClr val="black"/>
                </a:solidFill>
              </a:endParaRPr>
            </a:p>
          </p:txBody>
        </p:sp>
        <p:sp>
          <p:nvSpPr>
            <p:cNvPr id="39" name="正方形/長方形 38"/>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重点</a:t>
              </a:r>
              <a:r>
                <a:rPr kumimoji="1" lang="ja-JP" altLang="en-US" sz="1200" dirty="0" smtClean="0">
                  <a:solidFill>
                    <a:prstClr val="black"/>
                  </a:solidFill>
                </a:rPr>
                <a:t>分野（産業）</a:t>
              </a:r>
            </a:p>
          </p:txBody>
        </p:sp>
      </p:grpSp>
      <p:grpSp>
        <p:nvGrpSpPr>
          <p:cNvPr id="40" name="グループ化 39"/>
          <p:cNvGrpSpPr/>
          <p:nvPr/>
        </p:nvGrpSpPr>
        <p:grpSpPr>
          <a:xfrm>
            <a:off x="416496" y="5396219"/>
            <a:ext cx="9060336" cy="720000"/>
            <a:chOff x="416496" y="1835123"/>
            <a:chExt cx="9060336" cy="234000"/>
          </a:xfrm>
        </p:grpSpPr>
        <p:sp>
          <p:nvSpPr>
            <p:cNvPr id="41" name="正方形/長方形 40"/>
            <p:cNvSpPr/>
            <p:nvPr/>
          </p:nvSpPr>
          <p:spPr>
            <a:xfrm>
              <a:off x="2924832" y="1835123"/>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a:solidFill>
                    <a:prstClr val="black"/>
                  </a:solidFill>
                </a:rPr>
                <a:t>全て</a:t>
              </a:r>
              <a:r>
                <a:rPr kumimoji="1" lang="ja-JP" altLang="en-US" sz="1200" dirty="0" smtClean="0">
                  <a:solidFill>
                    <a:prstClr val="black"/>
                  </a:solidFill>
                </a:rPr>
                <a:t>の自治体で「</a:t>
              </a:r>
              <a:r>
                <a:rPr kumimoji="1" lang="ja-JP" altLang="en-US" sz="1200" dirty="0">
                  <a:solidFill>
                    <a:prstClr val="black"/>
                  </a:solidFill>
                </a:rPr>
                <a:t>観光資源活用」</a:t>
              </a:r>
              <a:r>
                <a:rPr kumimoji="1" lang="ja-JP" altLang="en-US" sz="1200" dirty="0" smtClean="0">
                  <a:solidFill>
                    <a:prstClr val="black"/>
                  </a:solidFill>
                </a:rPr>
                <a:t>を活用したアフターコンベンションやユニークベニューを掲げた　戦略</a:t>
              </a:r>
              <a:r>
                <a:rPr kumimoji="1" lang="ja-JP" altLang="en-US" sz="1200" dirty="0">
                  <a:solidFill>
                    <a:prstClr val="black"/>
                  </a:solidFill>
                </a:rPr>
                <a:t>となっている</a:t>
              </a:r>
              <a:r>
                <a:rPr kumimoji="1" lang="ja-JP" altLang="en-US" sz="1200" dirty="0" smtClean="0">
                  <a:solidFill>
                    <a:prstClr val="black"/>
                  </a:solidFill>
                </a:rPr>
                <a:t>。</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特に、京都市と福岡市</a:t>
              </a:r>
              <a:r>
                <a:rPr kumimoji="1" lang="ja-JP" altLang="en-US" sz="1200" dirty="0">
                  <a:solidFill>
                    <a:prstClr val="black"/>
                  </a:solidFill>
                </a:rPr>
                <a:t>は観光</a:t>
              </a:r>
              <a:r>
                <a:rPr kumimoji="1" lang="ja-JP" altLang="en-US" sz="1200" dirty="0" smtClean="0">
                  <a:solidFill>
                    <a:prstClr val="black"/>
                  </a:solidFill>
                </a:rPr>
                <a:t>資源を活かした</a:t>
              </a:r>
              <a:r>
                <a:rPr kumimoji="1" lang="en-US" altLang="ja-JP" sz="1200" dirty="0" smtClean="0">
                  <a:solidFill>
                    <a:prstClr val="black"/>
                  </a:solidFill>
                </a:rPr>
                <a:t>MICE</a:t>
              </a:r>
              <a:r>
                <a:rPr kumimoji="1" lang="ja-JP" altLang="en-US" sz="1200" dirty="0" smtClean="0">
                  <a:solidFill>
                    <a:prstClr val="black"/>
                  </a:solidFill>
                </a:rPr>
                <a:t>戦略</a:t>
              </a:r>
              <a:r>
                <a:rPr kumimoji="1" lang="ja-JP" altLang="en-US" sz="1200" dirty="0">
                  <a:solidFill>
                    <a:prstClr val="black"/>
                  </a:solidFill>
                </a:rPr>
                <a:t>となっている</a:t>
              </a:r>
              <a:r>
                <a:rPr kumimoji="1" lang="ja-JP" altLang="en-US" sz="1200" dirty="0" smtClean="0">
                  <a:solidFill>
                    <a:prstClr val="black"/>
                  </a:solidFill>
                </a:rPr>
                <a:t>。</a:t>
              </a:r>
              <a:endParaRPr kumimoji="1" lang="en-US" altLang="ja-JP" sz="1200" dirty="0" smtClean="0">
                <a:solidFill>
                  <a:prstClr val="black"/>
                </a:solidFill>
              </a:endParaRPr>
            </a:p>
          </p:txBody>
        </p:sp>
        <p:sp>
          <p:nvSpPr>
            <p:cNvPr id="42" name="正方形/長方形 41"/>
            <p:cNvSpPr/>
            <p:nvPr/>
          </p:nvSpPr>
          <p:spPr>
            <a:xfrm>
              <a:off x="416496" y="1835123"/>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観光資源活用</a:t>
              </a:r>
            </a:p>
          </p:txBody>
        </p:sp>
      </p:grpSp>
      <p:sp>
        <p:nvSpPr>
          <p:cNvPr id="43" name="正方形/長方形 42"/>
          <p:cNvSpPr/>
          <p:nvPr/>
        </p:nvSpPr>
        <p:spPr>
          <a:xfrm>
            <a:off x="416496" y="6154210"/>
            <a:ext cx="9072000" cy="432000"/>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000" dirty="0" smtClean="0">
                <a:solidFill>
                  <a:prstClr val="black"/>
                </a:solidFill>
              </a:rPr>
              <a:t>※</a:t>
            </a:r>
            <a:r>
              <a:rPr kumimoji="1" lang="ja-JP" altLang="en-US" sz="1000" dirty="0" smtClean="0">
                <a:solidFill>
                  <a:prstClr val="black"/>
                </a:solidFill>
              </a:rPr>
              <a:t>いずれ</a:t>
            </a:r>
            <a:r>
              <a:rPr kumimoji="1" lang="ja-JP" altLang="en-US" sz="1000" dirty="0">
                <a:solidFill>
                  <a:prstClr val="black"/>
                </a:solidFill>
              </a:rPr>
              <a:t>の自治体も「ターゲットとするイベント」「重点分野（少なくとも、学術か産業のいずれか）」</a:t>
            </a:r>
            <a:r>
              <a:rPr kumimoji="1" lang="ja-JP" altLang="en-US" sz="1000" dirty="0" smtClean="0">
                <a:solidFill>
                  <a:prstClr val="black"/>
                </a:solidFill>
              </a:rPr>
              <a:t>は</a:t>
            </a:r>
            <a:r>
              <a:rPr kumimoji="1" lang="en-US" altLang="ja-JP" sz="1000" dirty="0" smtClean="0">
                <a:solidFill>
                  <a:prstClr val="black"/>
                </a:solidFill>
              </a:rPr>
              <a:t>MICE</a:t>
            </a:r>
            <a:r>
              <a:rPr kumimoji="1" lang="ja-JP" altLang="en-US" sz="1000" dirty="0" smtClean="0">
                <a:solidFill>
                  <a:prstClr val="black"/>
                </a:solidFill>
              </a:rPr>
              <a:t>戦略のカテゴリーとして掲げて</a:t>
            </a:r>
            <a:r>
              <a:rPr kumimoji="1" lang="ja-JP" altLang="en-US" sz="1000" dirty="0">
                <a:solidFill>
                  <a:prstClr val="black"/>
                </a:solidFill>
              </a:rPr>
              <a:t>いる</a:t>
            </a:r>
            <a:r>
              <a:rPr kumimoji="1" lang="ja-JP" altLang="en-US" sz="1000" dirty="0" smtClean="0">
                <a:solidFill>
                  <a:prstClr val="black"/>
                </a:solidFill>
              </a:rPr>
              <a:t>。</a:t>
            </a:r>
            <a:endParaRPr kumimoji="1" lang="ja-JP" altLang="en-US" sz="1000" dirty="0">
              <a:solidFill>
                <a:prstClr val="black"/>
              </a:solidFill>
            </a:endParaRPr>
          </a:p>
        </p:txBody>
      </p:sp>
      <p:grpSp>
        <p:nvGrpSpPr>
          <p:cNvPr id="20" name="グループ化 19"/>
          <p:cNvGrpSpPr/>
          <p:nvPr/>
        </p:nvGrpSpPr>
        <p:grpSpPr>
          <a:xfrm>
            <a:off x="416496" y="4799078"/>
            <a:ext cx="9060336" cy="540000"/>
            <a:chOff x="416496" y="1779827"/>
            <a:chExt cx="9060336" cy="234000"/>
          </a:xfrm>
        </p:grpSpPr>
        <p:sp>
          <p:nvSpPr>
            <p:cNvPr id="21" name="正方形/長方形 20"/>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a:solidFill>
                    <a:prstClr val="black"/>
                  </a:solidFill>
                </a:rPr>
                <a:t>文化</a:t>
              </a:r>
              <a:r>
                <a:rPr kumimoji="1" lang="ja-JP" altLang="en-US" sz="1200" dirty="0" smtClean="0">
                  <a:solidFill>
                    <a:prstClr val="black"/>
                  </a:solidFill>
                </a:rPr>
                <a:t>に関して</a:t>
              </a:r>
              <a:r>
                <a:rPr kumimoji="1" lang="ja-JP" altLang="en-US" sz="1200" smtClean="0">
                  <a:solidFill>
                    <a:prstClr val="black"/>
                  </a:solidFill>
                </a:rPr>
                <a:t>は、</a:t>
              </a:r>
              <a:r>
                <a:rPr kumimoji="1" lang="en-US" altLang="ja-JP" sz="1200" smtClean="0">
                  <a:solidFill>
                    <a:prstClr val="black"/>
                  </a:solidFill>
                </a:rPr>
                <a:t>MICE</a:t>
              </a:r>
              <a:r>
                <a:rPr kumimoji="1" lang="ja-JP" altLang="en-US" sz="1200" smtClean="0">
                  <a:solidFill>
                    <a:prstClr val="black"/>
                  </a:solidFill>
                </a:rPr>
                <a:t>戦略</a:t>
              </a:r>
              <a:r>
                <a:rPr kumimoji="1" lang="ja-JP" altLang="en-US" sz="1200" dirty="0" smtClean="0">
                  <a:solidFill>
                    <a:prstClr val="black"/>
                  </a:solidFill>
                </a:rPr>
                <a:t>として直接明言しているのは京都市のみである。</a:t>
              </a:r>
              <a:endParaRPr kumimoji="1" lang="en-US" altLang="ja-JP" sz="1200" dirty="0" smtClean="0">
                <a:solidFill>
                  <a:prstClr val="black"/>
                </a:solidFill>
              </a:endParaRPr>
            </a:p>
          </p:txBody>
        </p:sp>
        <p:sp>
          <p:nvSpPr>
            <p:cNvPr id="22" name="正方形/長方形 21"/>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重点分野（</a:t>
              </a:r>
              <a:r>
                <a:rPr kumimoji="1" lang="ja-JP" altLang="en-US" sz="1200" dirty="0">
                  <a:solidFill>
                    <a:prstClr val="black"/>
                  </a:solidFill>
                </a:rPr>
                <a:t>文化</a:t>
              </a:r>
              <a:r>
                <a:rPr kumimoji="1" lang="ja-JP" altLang="en-US" sz="1200" dirty="0" smtClean="0">
                  <a:solidFill>
                    <a:prstClr val="black"/>
                  </a:solidFill>
                </a:rPr>
                <a:t>）</a:t>
              </a:r>
            </a:p>
          </p:txBody>
        </p:sp>
      </p:grpSp>
    </p:spTree>
    <p:extLst>
      <p:ext uri="{BB962C8B-B14F-4D97-AF65-F5344CB8AC3E}">
        <p14:creationId xmlns:p14="http://schemas.microsoft.com/office/powerpoint/2010/main" val="32104621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日本・大阪</a:t>
            </a:r>
            <a:r>
              <a:rPr lang="ja-JP" altLang="en-US"/>
              <a:t>市内</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101</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国内都市の誘致施策　</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31" name="正方形/長方形 30"/>
          <p:cNvSpPr/>
          <p:nvPr/>
        </p:nvSpPr>
        <p:spPr>
          <a:xfrm>
            <a:off x="2924832" y="1783649"/>
            <a:ext cx="6552000" cy="1003093"/>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多く</a:t>
            </a:r>
            <a:r>
              <a:rPr kumimoji="1" lang="ja-JP" altLang="en-US" sz="1200" dirty="0">
                <a:solidFill>
                  <a:prstClr val="black"/>
                </a:solidFill>
              </a:rPr>
              <a:t>の自治体は</a:t>
            </a:r>
            <a:r>
              <a:rPr kumimoji="1" lang="ja-JP" altLang="en-US" sz="1200" dirty="0" smtClean="0">
                <a:solidFill>
                  <a:prstClr val="black"/>
                </a:solidFill>
              </a:rPr>
              <a:t>、独力で誘致を</a:t>
            </a:r>
            <a:r>
              <a:rPr kumimoji="1" lang="ja-JP" altLang="en-US" sz="1200" dirty="0">
                <a:solidFill>
                  <a:prstClr val="black"/>
                </a:solidFill>
              </a:rPr>
              <a:t>推進</a:t>
            </a:r>
            <a:r>
              <a:rPr kumimoji="1" lang="ja-JP" altLang="en-US" sz="1200" dirty="0" smtClean="0">
                <a:solidFill>
                  <a:prstClr val="black"/>
                </a:solidFill>
              </a:rPr>
              <a:t>するのではなく、その</a:t>
            </a:r>
            <a:r>
              <a:rPr kumimoji="1" lang="ja-JP" altLang="en-US" sz="1200" dirty="0">
                <a:solidFill>
                  <a:prstClr val="black"/>
                </a:solidFill>
              </a:rPr>
              <a:t>地域の民間企業、大学、研究所などとの</a:t>
            </a:r>
            <a:r>
              <a:rPr kumimoji="1" lang="ja-JP" altLang="en-US" sz="1200" dirty="0" smtClean="0">
                <a:solidFill>
                  <a:prstClr val="black"/>
                </a:solidFill>
              </a:rPr>
              <a:t>連携を</a:t>
            </a:r>
            <a:r>
              <a:rPr kumimoji="1" lang="ja-JP" altLang="en-US" sz="1200" dirty="0">
                <a:solidFill>
                  <a:prstClr val="black"/>
                </a:solidFill>
              </a:rPr>
              <a:t>試みている</a:t>
            </a:r>
            <a:r>
              <a:rPr kumimoji="1" lang="ja-JP" altLang="en-US" sz="1200" dirty="0" smtClean="0">
                <a:solidFill>
                  <a:prstClr val="black"/>
                </a:solidFill>
              </a:rPr>
              <a:t>。</a:t>
            </a:r>
            <a:endParaRPr kumimoji="1" lang="en-US" altLang="ja-JP" sz="1200" dirty="0">
              <a:solidFill>
                <a:prstClr val="black"/>
              </a:solidFill>
            </a:endParaRPr>
          </a:p>
          <a:p>
            <a:pPr marL="171450" indent="-171450">
              <a:buFont typeface="Wingdings" panose="05000000000000000000" pitchFamily="2" charset="2"/>
              <a:buChar char="n"/>
            </a:pPr>
            <a:r>
              <a:rPr kumimoji="1" lang="ja-JP" altLang="en-US" sz="1200" dirty="0">
                <a:solidFill>
                  <a:prstClr val="black"/>
                </a:solidFill>
              </a:rPr>
              <a:t>特</a:t>
            </a:r>
            <a:r>
              <a:rPr kumimoji="1" lang="ja-JP" altLang="en-US" sz="1200" dirty="0" smtClean="0">
                <a:solidFill>
                  <a:prstClr val="black"/>
                </a:solidFill>
              </a:rPr>
              <a:t>に、東京都</a:t>
            </a:r>
            <a:r>
              <a:rPr kumimoji="1" lang="en-US" altLang="ja-JP" sz="1200" dirty="0" smtClean="0">
                <a:solidFill>
                  <a:prstClr val="black"/>
                </a:solidFill>
              </a:rPr>
              <a:t>23</a:t>
            </a:r>
            <a:r>
              <a:rPr kumimoji="1" lang="ja-JP" altLang="en-US" sz="1200" dirty="0">
                <a:solidFill>
                  <a:prstClr val="black"/>
                </a:solidFill>
              </a:rPr>
              <a:t>区</a:t>
            </a:r>
            <a:r>
              <a:rPr kumimoji="1" lang="ja-JP" altLang="en-US" sz="1200" dirty="0" smtClean="0">
                <a:solidFill>
                  <a:prstClr val="black"/>
                </a:solidFill>
              </a:rPr>
              <a:t>に</a:t>
            </a:r>
            <a:r>
              <a:rPr kumimoji="1" lang="ja-JP" altLang="en-US" sz="1200" dirty="0">
                <a:solidFill>
                  <a:prstClr val="black"/>
                </a:solidFill>
              </a:rPr>
              <a:t>関しては、国内他都市との連携に積極的である</a:t>
            </a:r>
            <a:r>
              <a:rPr kumimoji="1" lang="ja-JP" altLang="en-US" sz="1200" dirty="0" smtClean="0">
                <a:solidFill>
                  <a:prstClr val="black"/>
                </a:solidFill>
              </a:rPr>
              <a:t>。（国際会議等</a:t>
            </a:r>
            <a:r>
              <a:rPr kumimoji="1" lang="ja-JP" altLang="en-US" sz="1200" dirty="0">
                <a:solidFill>
                  <a:prstClr val="black"/>
                </a:solidFill>
              </a:rPr>
              <a:t>の</a:t>
            </a:r>
            <a:r>
              <a:rPr kumimoji="1" lang="ja-JP" altLang="en-US" sz="1200" dirty="0" smtClean="0">
                <a:solidFill>
                  <a:prstClr val="black"/>
                </a:solidFill>
              </a:rPr>
              <a:t>開催に</a:t>
            </a:r>
            <a:r>
              <a:rPr kumimoji="1" lang="ja-JP" altLang="en-US" sz="1200" dirty="0">
                <a:solidFill>
                  <a:prstClr val="black"/>
                </a:solidFill>
              </a:rPr>
              <a:t>おいて、主催者に対して参加者が</a:t>
            </a:r>
            <a:r>
              <a:rPr kumimoji="1" lang="ja-JP" altLang="en-US" sz="1200" dirty="0" smtClean="0">
                <a:solidFill>
                  <a:prstClr val="black"/>
                </a:solidFill>
              </a:rPr>
              <a:t>東京都</a:t>
            </a:r>
            <a:r>
              <a:rPr kumimoji="1" lang="en-US" altLang="ja-JP" sz="1200" dirty="0" smtClean="0">
                <a:solidFill>
                  <a:prstClr val="black"/>
                </a:solidFill>
              </a:rPr>
              <a:t>23</a:t>
            </a:r>
            <a:r>
              <a:rPr kumimoji="1" lang="ja-JP" altLang="en-US" sz="1200" dirty="0" smtClean="0">
                <a:solidFill>
                  <a:prstClr val="black"/>
                </a:solidFill>
              </a:rPr>
              <a:t>区は</a:t>
            </a:r>
            <a:r>
              <a:rPr kumimoji="1" lang="ja-JP" altLang="en-US" sz="1200" dirty="0">
                <a:solidFill>
                  <a:prstClr val="black"/>
                </a:solidFill>
              </a:rPr>
              <a:t>異なる魅力を有する国内他都市を訪れるプログラムを提案</a:t>
            </a:r>
            <a:r>
              <a:rPr kumimoji="1" lang="ja-JP" altLang="en-US" sz="1200" dirty="0" smtClean="0">
                <a:solidFill>
                  <a:prstClr val="black"/>
                </a:solidFill>
              </a:rPr>
              <a:t>する取組を行なっていることが背景にある）</a:t>
            </a:r>
            <a:endParaRPr kumimoji="1" lang="ja-JP" altLang="en-US" sz="1200" dirty="0">
              <a:solidFill>
                <a:prstClr val="black"/>
              </a:solidFill>
            </a:endParaRPr>
          </a:p>
        </p:txBody>
      </p:sp>
      <p:sp>
        <p:nvSpPr>
          <p:cNvPr id="24" name="正方形/長方形 23"/>
          <p:cNvSpPr/>
          <p:nvPr/>
        </p:nvSpPr>
        <p:spPr>
          <a:xfrm>
            <a:off x="2924832" y="2862943"/>
            <a:ext cx="6552000" cy="7202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開催</a:t>
            </a:r>
            <a:r>
              <a:rPr kumimoji="1" lang="ja-JP" altLang="en-US" sz="1200" dirty="0">
                <a:solidFill>
                  <a:prstClr val="black"/>
                </a:solidFill>
              </a:rPr>
              <a:t>支援として</a:t>
            </a:r>
            <a:r>
              <a:rPr kumimoji="1" lang="ja-JP" altLang="en-US" sz="1200" dirty="0" smtClean="0">
                <a:solidFill>
                  <a:prstClr val="black"/>
                </a:solidFill>
              </a:rPr>
              <a:t>はアフターコンベンション、ユニークベニューが一般的。行政</a:t>
            </a:r>
            <a:r>
              <a:rPr kumimoji="1" lang="ja-JP" altLang="en-US" sz="1200" dirty="0">
                <a:solidFill>
                  <a:prstClr val="black"/>
                </a:solidFill>
              </a:rPr>
              <a:t>が周辺施設（水族館・ドーム）や各管理者（道路・公園・文化施設）等と連携</a:t>
            </a:r>
            <a:r>
              <a:rPr kumimoji="1" lang="ja-JP" altLang="en-US" sz="1200" dirty="0" smtClean="0">
                <a:solidFill>
                  <a:prstClr val="black"/>
                </a:solidFill>
              </a:rPr>
              <a:t>するなどの</a:t>
            </a:r>
            <a:r>
              <a:rPr kumimoji="1" lang="ja-JP" altLang="en-US" sz="1200" dirty="0">
                <a:solidFill>
                  <a:prstClr val="black"/>
                </a:solidFill>
              </a:rPr>
              <a:t>サポートを</a:t>
            </a:r>
            <a:r>
              <a:rPr kumimoji="1" lang="ja-JP" altLang="en-US" sz="1200" dirty="0" smtClean="0">
                <a:solidFill>
                  <a:prstClr val="black"/>
                </a:solidFill>
              </a:rPr>
              <a:t>行なう形で、多く</a:t>
            </a:r>
            <a:r>
              <a:rPr kumimoji="1" lang="ja-JP" altLang="en-US" sz="1200" dirty="0">
                <a:solidFill>
                  <a:prstClr val="black"/>
                </a:solidFill>
              </a:rPr>
              <a:t>の自治体で実施されている</a:t>
            </a:r>
            <a:r>
              <a:rPr kumimoji="1" lang="ja-JP" altLang="en-US" sz="1200" dirty="0" smtClean="0">
                <a:solidFill>
                  <a:prstClr val="black"/>
                </a:solidFill>
              </a:rPr>
              <a:t>。</a:t>
            </a:r>
            <a:endParaRPr kumimoji="1" lang="en-US" altLang="ja-JP" sz="1200" dirty="0" smtClean="0">
              <a:solidFill>
                <a:prstClr val="black"/>
              </a:solidFill>
            </a:endParaRPr>
          </a:p>
        </p:txBody>
      </p:sp>
      <p:sp>
        <p:nvSpPr>
          <p:cNvPr id="29" name="正方形/長方形 28"/>
          <p:cNvSpPr/>
          <p:nvPr/>
        </p:nvSpPr>
        <p:spPr>
          <a:xfrm>
            <a:off x="2924832" y="3657600"/>
            <a:ext cx="6552000" cy="457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助成</a:t>
            </a:r>
            <a:r>
              <a:rPr kumimoji="1" lang="ja-JP" altLang="en-US" sz="1200" dirty="0">
                <a:solidFill>
                  <a:prstClr val="black"/>
                </a:solidFill>
              </a:rPr>
              <a:t>支援としては</a:t>
            </a:r>
            <a:r>
              <a:rPr kumimoji="1" lang="ja-JP" altLang="en-US" sz="1200" dirty="0" smtClean="0">
                <a:solidFill>
                  <a:prstClr val="black"/>
                </a:solidFill>
              </a:rPr>
              <a:t>、</a:t>
            </a:r>
            <a:r>
              <a:rPr kumimoji="1" lang="ja-JP" altLang="en-US" sz="1200" dirty="0">
                <a:solidFill>
                  <a:prstClr val="black"/>
                </a:solidFill>
              </a:rPr>
              <a:t>金銭的支援</a:t>
            </a:r>
            <a:r>
              <a:rPr kumimoji="1" lang="ja-JP" altLang="en-US" sz="1200" dirty="0" smtClean="0">
                <a:solidFill>
                  <a:prstClr val="black"/>
                </a:solidFill>
              </a:rPr>
              <a:t>が</a:t>
            </a:r>
            <a:r>
              <a:rPr kumimoji="1" lang="ja-JP" altLang="en-US" sz="1200" dirty="0">
                <a:solidFill>
                  <a:prstClr val="black"/>
                </a:solidFill>
              </a:rPr>
              <a:t>一般的であり、多くの自治体で実施されている</a:t>
            </a:r>
            <a:r>
              <a:rPr kumimoji="1" lang="ja-JP" altLang="en-US" sz="1200" dirty="0" smtClean="0">
                <a:solidFill>
                  <a:prstClr val="black"/>
                </a:solidFill>
              </a:rPr>
              <a:t>。</a:t>
            </a:r>
            <a:endParaRPr kumimoji="1" lang="ja-JP" altLang="en-US" sz="1200" dirty="0">
              <a:solidFill>
                <a:prstClr val="black"/>
              </a:solidFill>
            </a:endParaRPr>
          </a:p>
        </p:txBody>
      </p:sp>
      <p:sp>
        <p:nvSpPr>
          <p:cNvPr id="46" name="正方形/長方形 45"/>
          <p:cNvSpPr/>
          <p:nvPr/>
        </p:nvSpPr>
        <p:spPr>
          <a:xfrm>
            <a:off x="2924832" y="4199860"/>
            <a:ext cx="6552000" cy="86642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海外調査、競合調査、データ</a:t>
            </a:r>
            <a:r>
              <a:rPr kumimoji="1" lang="ja-JP" altLang="en-US" sz="1200" dirty="0">
                <a:solidFill>
                  <a:prstClr val="black"/>
                </a:solidFill>
              </a:rPr>
              <a:t>分析・プロモーション等、マーケティングの高度化を試みている自治体は複数存在する</a:t>
            </a:r>
            <a:r>
              <a:rPr kumimoji="1" lang="ja-JP" altLang="en-US" sz="1200" dirty="0" smtClean="0">
                <a:solidFill>
                  <a:prstClr val="black"/>
                </a:solidFill>
              </a:rPr>
              <a:t>。</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一方、自治体に蓄積</a:t>
            </a:r>
            <a:r>
              <a:rPr kumimoji="1" lang="ja-JP" altLang="en-US" sz="1200" dirty="0">
                <a:solidFill>
                  <a:prstClr val="black"/>
                </a:solidFill>
              </a:rPr>
              <a:t>されているマーケティング知見だけでは満足な誘致には至らないと</a:t>
            </a:r>
            <a:r>
              <a:rPr kumimoji="1" lang="ja-JP" altLang="en-US" sz="1200" dirty="0" smtClean="0">
                <a:solidFill>
                  <a:prstClr val="black"/>
                </a:solidFill>
              </a:rPr>
              <a:t>いう危機</a:t>
            </a:r>
            <a:r>
              <a:rPr kumimoji="1" lang="ja-JP" altLang="en-US" sz="1200" dirty="0">
                <a:solidFill>
                  <a:prstClr val="black"/>
                </a:solidFill>
              </a:rPr>
              <a:t>意識を持っている</a:t>
            </a:r>
            <a:r>
              <a:rPr kumimoji="1" lang="ja-JP" altLang="en-US" sz="1200" dirty="0" smtClean="0">
                <a:solidFill>
                  <a:prstClr val="black"/>
                </a:solidFill>
              </a:rPr>
              <a:t>自治体も多く、民間、海外との連携を検討している（横浜市、千葉市、京都市）</a:t>
            </a:r>
            <a:endParaRPr kumimoji="1" lang="ja-JP" altLang="en-US" sz="1200" dirty="0">
              <a:solidFill>
                <a:prstClr val="black"/>
              </a:solidFill>
            </a:endParaRPr>
          </a:p>
        </p:txBody>
      </p:sp>
      <p:sp>
        <p:nvSpPr>
          <p:cNvPr id="49" name="正方形/長方形 48"/>
          <p:cNvSpPr/>
          <p:nvPr/>
        </p:nvSpPr>
        <p:spPr>
          <a:xfrm>
            <a:off x="2924832" y="5143254"/>
            <a:ext cx="6552000" cy="648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稼働率が高く顧客</a:t>
            </a:r>
            <a:r>
              <a:rPr kumimoji="1" lang="ja-JP" altLang="en-US" sz="1200" dirty="0">
                <a:solidFill>
                  <a:prstClr val="black"/>
                </a:solidFill>
              </a:rPr>
              <a:t>からの注文を断ることで生じる機会損失が発生している施設を有する</a:t>
            </a:r>
            <a:r>
              <a:rPr kumimoji="1" lang="ja-JP" altLang="en-US" sz="1200" dirty="0" smtClean="0">
                <a:solidFill>
                  <a:prstClr val="black"/>
                </a:solidFill>
              </a:rPr>
              <a:t>自治体では、</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の拡張・新設を計画・実施している</a:t>
            </a:r>
            <a:r>
              <a:rPr kumimoji="1" lang="ja-JP" altLang="en-US" sz="1200" dirty="0" smtClean="0">
                <a:solidFill>
                  <a:prstClr val="black"/>
                </a:solidFill>
              </a:rPr>
              <a:t>。（</a:t>
            </a:r>
            <a:r>
              <a:rPr kumimoji="1" lang="ja-JP" altLang="en-US" sz="1200" dirty="0">
                <a:solidFill>
                  <a:prstClr val="black"/>
                </a:solidFill>
              </a:rPr>
              <a:t>横浜市</a:t>
            </a:r>
            <a:r>
              <a:rPr kumimoji="1" lang="ja-JP" altLang="en-US" sz="1200" dirty="0" smtClean="0">
                <a:solidFill>
                  <a:prstClr val="black"/>
                </a:solidFill>
              </a:rPr>
              <a:t>等）</a:t>
            </a:r>
            <a:endParaRPr kumimoji="1" lang="ja-JP" altLang="en-US" sz="1200" dirty="0">
              <a:solidFill>
                <a:prstClr val="black"/>
              </a:solidFill>
            </a:endParaRPr>
          </a:p>
        </p:txBody>
      </p:sp>
      <p:sp>
        <p:nvSpPr>
          <p:cNvPr id="52" name="正方形/長方形 51"/>
          <p:cNvSpPr/>
          <p:nvPr/>
        </p:nvSpPr>
        <p:spPr>
          <a:xfrm>
            <a:off x="2924832" y="5866574"/>
            <a:ext cx="6552000" cy="648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の機能が顧客ニーズに即して</a:t>
            </a:r>
            <a:r>
              <a:rPr kumimoji="1" lang="ja-JP" altLang="en-US" sz="1200" dirty="0" smtClean="0">
                <a:solidFill>
                  <a:prstClr val="black"/>
                </a:solidFill>
              </a:rPr>
              <a:t>いない（スペース分割の限界等）では</a:t>
            </a:r>
            <a:r>
              <a:rPr kumimoji="1" lang="ja-JP" altLang="en-US" sz="1200" dirty="0">
                <a:solidFill>
                  <a:prstClr val="black"/>
                </a:solidFill>
              </a:rPr>
              <a:t>、機能を強化</a:t>
            </a:r>
            <a:r>
              <a:rPr kumimoji="1" lang="ja-JP" altLang="en-US" sz="1200" dirty="0" smtClean="0">
                <a:solidFill>
                  <a:prstClr val="black"/>
                </a:solidFill>
              </a:rPr>
              <a:t>する　ため</a:t>
            </a:r>
            <a:r>
              <a:rPr kumimoji="1" lang="ja-JP" altLang="en-US" sz="1200" dirty="0">
                <a:solidFill>
                  <a:prstClr val="black"/>
                </a:solidFill>
              </a:rPr>
              <a:t>の工事</a:t>
            </a:r>
            <a:r>
              <a:rPr kumimoji="1" lang="ja-JP" altLang="en-US" sz="1200" dirty="0" smtClean="0">
                <a:solidFill>
                  <a:prstClr val="black"/>
                </a:solidFill>
              </a:rPr>
              <a:t>も計画</a:t>
            </a:r>
            <a:r>
              <a:rPr kumimoji="1" lang="ja-JP" altLang="en-US" sz="1200" dirty="0">
                <a:solidFill>
                  <a:prstClr val="black"/>
                </a:solidFill>
              </a:rPr>
              <a:t>・実施している</a:t>
            </a:r>
            <a:r>
              <a:rPr kumimoji="1" lang="ja-JP" altLang="en-US" sz="1200" dirty="0" smtClean="0">
                <a:solidFill>
                  <a:prstClr val="black"/>
                </a:solidFill>
              </a:rPr>
              <a:t>。（京都国際会館、神戸コンベンションセンター等）</a:t>
            </a:r>
            <a:endParaRPr kumimoji="1" lang="en-US" altLang="ja-JP" sz="1200" dirty="0" smtClean="0">
              <a:solidFill>
                <a:prstClr val="black"/>
              </a:solidFill>
            </a:endParaRPr>
          </a:p>
        </p:txBody>
      </p:sp>
      <p:sp>
        <p:nvSpPr>
          <p:cNvPr id="10" name="正方形/長方形 9"/>
          <p:cNvSpPr/>
          <p:nvPr/>
        </p:nvSpPr>
        <p:spPr>
          <a:xfrm>
            <a:off x="1688664" y="1483732"/>
            <a:ext cx="11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white"/>
                </a:solidFill>
              </a:rPr>
              <a:t>中</a:t>
            </a:r>
            <a:r>
              <a:rPr kumimoji="1" lang="ja-JP" altLang="en-US" sz="1200" dirty="0" smtClean="0">
                <a:solidFill>
                  <a:prstClr val="white"/>
                </a:solidFill>
              </a:rPr>
              <a:t>項目</a:t>
            </a:r>
          </a:p>
        </p:txBody>
      </p:sp>
      <p:sp>
        <p:nvSpPr>
          <p:cNvPr id="32" name="正方形/長方形 31"/>
          <p:cNvSpPr/>
          <p:nvPr/>
        </p:nvSpPr>
        <p:spPr>
          <a:xfrm>
            <a:off x="1688664" y="1783649"/>
            <a:ext cx="1152000" cy="100309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連携促進</a:t>
            </a:r>
            <a:endParaRPr kumimoji="1" lang="en-US" altLang="ja-JP" sz="1200" dirty="0" smtClean="0">
              <a:solidFill>
                <a:prstClr val="black"/>
              </a:solidFill>
            </a:endParaRPr>
          </a:p>
        </p:txBody>
      </p:sp>
      <p:sp>
        <p:nvSpPr>
          <p:cNvPr id="27" name="正方形/長方形 26"/>
          <p:cNvSpPr/>
          <p:nvPr/>
        </p:nvSpPr>
        <p:spPr>
          <a:xfrm>
            <a:off x="1688664" y="2862943"/>
            <a:ext cx="1152000" cy="7202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開催支援</a:t>
            </a:r>
            <a:endParaRPr kumimoji="1" lang="en-US" altLang="ja-JP" sz="1200" dirty="0" smtClean="0">
              <a:solidFill>
                <a:prstClr val="black"/>
              </a:solidFill>
            </a:endParaRPr>
          </a:p>
        </p:txBody>
      </p:sp>
      <p:sp>
        <p:nvSpPr>
          <p:cNvPr id="44" name="正方形/長方形 43"/>
          <p:cNvSpPr/>
          <p:nvPr/>
        </p:nvSpPr>
        <p:spPr>
          <a:xfrm>
            <a:off x="1688664" y="3657600"/>
            <a:ext cx="115200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助成支援</a:t>
            </a:r>
            <a:endParaRPr kumimoji="1" lang="en-US" altLang="ja-JP" sz="1200" dirty="0" smtClean="0">
              <a:solidFill>
                <a:prstClr val="black"/>
              </a:solidFill>
            </a:endParaRPr>
          </a:p>
        </p:txBody>
      </p:sp>
      <p:sp>
        <p:nvSpPr>
          <p:cNvPr id="47" name="正方形/長方形 46"/>
          <p:cNvSpPr/>
          <p:nvPr/>
        </p:nvSpPr>
        <p:spPr>
          <a:xfrm>
            <a:off x="1688664" y="4199860"/>
            <a:ext cx="1152000" cy="8664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マーケティング</a:t>
            </a:r>
            <a:endParaRPr kumimoji="1" lang="en-US" altLang="ja-JP" sz="1200" dirty="0" smtClean="0">
              <a:solidFill>
                <a:prstClr val="black"/>
              </a:solidFill>
            </a:endParaRPr>
          </a:p>
        </p:txBody>
      </p:sp>
      <p:sp>
        <p:nvSpPr>
          <p:cNvPr id="50" name="正方形/長方形 49"/>
          <p:cNvSpPr/>
          <p:nvPr/>
        </p:nvSpPr>
        <p:spPr>
          <a:xfrm>
            <a:off x="1688664" y="5143254"/>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施設拡張・新設</a:t>
            </a:r>
            <a:endParaRPr kumimoji="1" lang="en-US" altLang="ja-JP" sz="1200" dirty="0" smtClean="0">
              <a:solidFill>
                <a:prstClr val="black"/>
              </a:solidFill>
            </a:endParaRPr>
          </a:p>
        </p:txBody>
      </p:sp>
      <p:sp>
        <p:nvSpPr>
          <p:cNvPr id="53" name="正方形/長方形 52"/>
          <p:cNvSpPr/>
          <p:nvPr/>
        </p:nvSpPr>
        <p:spPr>
          <a:xfrm>
            <a:off x="1688664" y="5866574"/>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施設機能強化</a:t>
            </a:r>
            <a:endParaRPr kumimoji="1" lang="en-US" altLang="ja-JP" sz="1200" dirty="0" smtClean="0">
              <a:solidFill>
                <a:prstClr val="black"/>
              </a:solidFill>
            </a:endParaRPr>
          </a:p>
        </p:txBody>
      </p:sp>
      <p:sp>
        <p:nvSpPr>
          <p:cNvPr id="54" name="正方形/長方形 53"/>
          <p:cNvSpPr/>
          <p:nvPr/>
        </p:nvSpPr>
        <p:spPr>
          <a:xfrm>
            <a:off x="416496" y="1483732"/>
            <a:ext cx="1188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大項目</a:t>
            </a:r>
          </a:p>
        </p:txBody>
      </p:sp>
      <p:sp>
        <p:nvSpPr>
          <p:cNvPr id="55" name="正方形/長方形 54"/>
          <p:cNvSpPr/>
          <p:nvPr/>
        </p:nvSpPr>
        <p:spPr>
          <a:xfrm>
            <a:off x="416496" y="1783652"/>
            <a:ext cx="1188000" cy="328263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ソフト施策</a:t>
            </a:r>
            <a:endParaRPr kumimoji="1" lang="en-US" altLang="ja-JP" sz="1200" dirty="0" smtClean="0">
              <a:solidFill>
                <a:prstClr val="black"/>
              </a:solidFill>
            </a:endParaRPr>
          </a:p>
        </p:txBody>
      </p:sp>
      <p:sp>
        <p:nvSpPr>
          <p:cNvPr id="56" name="正方形/長方形 55"/>
          <p:cNvSpPr/>
          <p:nvPr/>
        </p:nvSpPr>
        <p:spPr>
          <a:xfrm>
            <a:off x="416496" y="5143254"/>
            <a:ext cx="1188000" cy="1371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ハード施策</a:t>
            </a:r>
            <a:endParaRPr kumimoji="1" lang="en-US" altLang="ja-JP" sz="1200" dirty="0" smtClean="0">
              <a:solidFill>
                <a:prstClr val="black"/>
              </a:solidFill>
            </a:endParaRPr>
          </a:p>
        </p:txBody>
      </p:sp>
    </p:spTree>
    <p:extLst>
      <p:ext uri="{BB962C8B-B14F-4D97-AF65-F5344CB8AC3E}">
        <p14:creationId xmlns:p14="http://schemas.microsoft.com/office/powerpoint/2010/main" val="19381257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日本・大阪</a:t>
            </a:r>
            <a:r>
              <a:rPr lang="ja-JP" altLang="en-US"/>
              <a:t>市内</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102</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国内施設　</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0" name="正方形/長方形 9"/>
          <p:cNvSpPr/>
          <p:nvPr/>
        </p:nvSpPr>
        <p:spPr>
          <a:xfrm>
            <a:off x="416496" y="1483732"/>
            <a:ext cx="2422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大項目</a:t>
            </a:r>
          </a:p>
        </p:txBody>
      </p:sp>
      <p:grpSp>
        <p:nvGrpSpPr>
          <p:cNvPr id="21" name="グループ化 20"/>
          <p:cNvGrpSpPr/>
          <p:nvPr/>
        </p:nvGrpSpPr>
        <p:grpSpPr>
          <a:xfrm>
            <a:off x="416496" y="4082902"/>
            <a:ext cx="9060336" cy="882004"/>
            <a:chOff x="416496" y="1779827"/>
            <a:chExt cx="9060336" cy="234000"/>
          </a:xfrm>
        </p:grpSpPr>
        <p:sp>
          <p:nvSpPr>
            <p:cNvPr id="22" name="正方形/長方形 21"/>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立地・キャパシティ・機能が揃って充実している施設は誘致に成功しており、その結果</a:t>
              </a:r>
              <a:r>
                <a:rPr kumimoji="1" lang="en-US" altLang="ja-JP" sz="1200" dirty="0" smtClean="0">
                  <a:solidFill>
                    <a:prstClr val="black"/>
                  </a:solidFill>
                </a:rPr>
                <a:t>MICE</a:t>
              </a:r>
              <a:r>
                <a:rPr kumimoji="1" lang="ja-JP" altLang="en-US" sz="1200" dirty="0" smtClean="0">
                  <a:solidFill>
                    <a:prstClr val="black"/>
                  </a:solidFill>
                </a:rPr>
                <a:t>施設の稼働率</a:t>
              </a:r>
              <a:r>
                <a:rPr kumimoji="1" lang="ja-JP" altLang="en-US" sz="1200" dirty="0">
                  <a:solidFill>
                    <a:prstClr val="black"/>
                  </a:solidFill>
                </a:rPr>
                <a:t>が</a:t>
              </a:r>
              <a:r>
                <a:rPr kumimoji="1" lang="ja-JP" altLang="en-US" sz="1200" dirty="0" smtClean="0">
                  <a:solidFill>
                    <a:prstClr val="black"/>
                  </a:solidFill>
                </a:rPr>
                <a:t>高くなっている。</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一方、その</a:t>
              </a:r>
              <a:r>
                <a:rPr kumimoji="1" lang="ja-JP" altLang="en-US" sz="1200" dirty="0">
                  <a:solidFill>
                    <a:prstClr val="black"/>
                  </a:solidFill>
                </a:rPr>
                <a:t>ために顧客からの注文を断ることで生じる機会損失が発生して</a:t>
              </a:r>
              <a:r>
                <a:rPr kumimoji="1" lang="ja-JP" altLang="en-US" sz="1200" dirty="0" smtClean="0">
                  <a:solidFill>
                    <a:prstClr val="black"/>
                  </a:solidFill>
                </a:rPr>
                <a:t>いるケースも散見される。（マリンメッセ福岡、</a:t>
              </a:r>
              <a:r>
                <a:rPr kumimoji="1" lang="zh-CN" altLang="en-US" sz="1200" dirty="0" smtClean="0">
                  <a:solidFill>
                    <a:prstClr val="black"/>
                  </a:solidFill>
                </a:rPr>
                <a:t>横浜国際平和会議場</a:t>
              </a:r>
              <a:r>
                <a:rPr kumimoji="1" lang="ja-JP" altLang="en-US" sz="1200" dirty="0" smtClean="0">
                  <a:solidFill>
                    <a:prstClr val="black"/>
                  </a:solidFill>
                </a:rPr>
                <a:t>等）</a:t>
              </a:r>
            </a:p>
          </p:txBody>
        </p:sp>
        <p:sp>
          <p:nvSpPr>
            <p:cNvPr id="23" name="正方形/長方形 22"/>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主要施設の稼働率</a:t>
              </a:r>
            </a:p>
          </p:txBody>
        </p:sp>
      </p:grpSp>
      <p:grpSp>
        <p:nvGrpSpPr>
          <p:cNvPr id="27" name="グループ化 26"/>
          <p:cNvGrpSpPr/>
          <p:nvPr/>
        </p:nvGrpSpPr>
        <p:grpSpPr>
          <a:xfrm>
            <a:off x="416496" y="5816660"/>
            <a:ext cx="9060336" cy="720000"/>
            <a:chOff x="416496" y="1779827"/>
            <a:chExt cx="9060336" cy="234000"/>
          </a:xfrm>
        </p:grpSpPr>
        <p:sp>
          <p:nvSpPr>
            <p:cNvPr id="28" name="正方形/長方形 27"/>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稼働率が高く機会損失が生じている</a:t>
              </a:r>
              <a:r>
                <a:rPr kumimoji="1" lang="en-US" altLang="ja-JP" sz="1200" dirty="0" smtClean="0">
                  <a:solidFill>
                    <a:prstClr val="black"/>
                  </a:solidFill>
                </a:rPr>
                <a:t>MICE</a:t>
              </a:r>
              <a:r>
                <a:rPr kumimoji="1" lang="ja-JP" altLang="en-US" sz="1200" dirty="0" smtClean="0">
                  <a:solidFill>
                    <a:prstClr val="black"/>
                  </a:solidFill>
                </a:rPr>
                <a:t>施設（</a:t>
              </a:r>
              <a:r>
                <a:rPr kumimoji="1" lang="zh-CN" altLang="en-US" sz="1200" dirty="0" smtClean="0">
                  <a:solidFill>
                    <a:prstClr val="black"/>
                  </a:solidFill>
                </a:rPr>
                <a:t>横浜国際平和会議場</a:t>
              </a:r>
              <a:r>
                <a:rPr kumimoji="1" lang="ja-JP" altLang="en-US" sz="1200" dirty="0" smtClean="0">
                  <a:solidFill>
                    <a:prstClr val="black"/>
                  </a:solidFill>
                </a:rPr>
                <a:t>等）、キャパシティや機能の面で顧客のニーズに応えられていない</a:t>
              </a:r>
              <a:r>
                <a:rPr kumimoji="1" lang="en-US" altLang="ja-JP" sz="1200" dirty="0" smtClean="0">
                  <a:solidFill>
                    <a:prstClr val="black"/>
                  </a:solidFill>
                </a:rPr>
                <a:t>MICE</a:t>
              </a:r>
              <a:r>
                <a:rPr kumimoji="1" lang="ja-JP" altLang="en-US" sz="1200" dirty="0" smtClean="0">
                  <a:solidFill>
                    <a:prstClr val="black"/>
                  </a:solidFill>
                </a:rPr>
                <a:t>施設（京都国際会館等）は拡張の工事が計画・実行中である場合が多い。</a:t>
              </a:r>
            </a:p>
          </p:txBody>
        </p:sp>
        <p:sp>
          <p:nvSpPr>
            <p:cNvPr id="29" name="正方形/長方形 28"/>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拡張計画</a:t>
              </a:r>
              <a:endParaRPr kumimoji="1" lang="en-US" altLang="ja-JP" sz="1200" dirty="0" smtClean="0">
                <a:solidFill>
                  <a:prstClr val="black"/>
                </a:solidFill>
              </a:endParaRPr>
            </a:p>
          </p:txBody>
        </p:sp>
      </p:grpSp>
      <p:grpSp>
        <p:nvGrpSpPr>
          <p:cNvPr id="30" name="グループ化 29"/>
          <p:cNvGrpSpPr/>
          <p:nvPr/>
        </p:nvGrpSpPr>
        <p:grpSpPr>
          <a:xfrm>
            <a:off x="416496" y="1783652"/>
            <a:ext cx="9060336" cy="612000"/>
            <a:chOff x="416496" y="1779827"/>
            <a:chExt cx="9060336" cy="248625"/>
          </a:xfrm>
        </p:grpSpPr>
        <p:sp>
          <p:nvSpPr>
            <p:cNvPr id="31" name="正方形/長方形 30"/>
            <p:cNvSpPr/>
            <p:nvPr/>
          </p:nvSpPr>
          <p:spPr>
            <a:xfrm>
              <a:off x="2924832" y="1779827"/>
              <a:ext cx="6552000" cy="24862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指定管理者制度が採用されているケースが</a:t>
              </a:r>
              <a:r>
                <a:rPr kumimoji="1" lang="ja-JP" altLang="en-US" sz="1200" dirty="0">
                  <a:solidFill>
                    <a:prstClr val="black"/>
                  </a:solidFill>
                </a:rPr>
                <a:t>多く</a:t>
              </a:r>
              <a:r>
                <a:rPr kumimoji="1" lang="ja-JP" altLang="en-US" sz="1200" dirty="0" smtClean="0">
                  <a:solidFill>
                    <a:prstClr val="black"/>
                  </a:solidFill>
                </a:rPr>
                <a:t>見受けられる。</a:t>
              </a:r>
              <a:endParaRPr kumimoji="1" lang="en-US" altLang="ja-JP" sz="1200" dirty="0" smtClean="0">
                <a:solidFill>
                  <a:prstClr val="black"/>
                </a:solidFill>
              </a:endParaRPr>
            </a:p>
            <a:p>
              <a:r>
                <a:rPr kumimoji="1" lang="ja-JP" altLang="en-US" sz="1200" dirty="0">
                  <a:solidFill>
                    <a:prstClr val="black"/>
                  </a:solidFill>
                </a:rPr>
                <a:t>　</a:t>
              </a:r>
              <a:r>
                <a:rPr kumimoji="1" lang="ja-JP" altLang="en-US" sz="1200" dirty="0" smtClean="0">
                  <a:solidFill>
                    <a:prstClr val="black"/>
                  </a:solidFill>
                </a:rPr>
                <a:t>　例）札幌コンベンションセンター、幕張メッセ、名古屋国際会議場、神戸国際会議場</a:t>
              </a:r>
              <a:endParaRPr kumimoji="1" lang="en-US" altLang="ja-JP" sz="1200" dirty="0" smtClean="0">
                <a:solidFill>
                  <a:prstClr val="black"/>
                </a:solidFill>
              </a:endParaRPr>
            </a:p>
          </p:txBody>
        </p:sp>
        <p:sp>
          <p:nvSpPr>
            <p:cNvPr id="32" name="正方形/長方形 31"/>
            <p:cNvSpPr/>
            <p:nvPr/>
          </p:nvSpPr>
          <p:spPr>
            <a:xfrm>
              <a:off x="416496" y="1779827"/>
              <a:ext cx="2422800" cy="24862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施設所有者・運営</a:t>
              </a:r>
              <a:r>
                <a:rPr kumimoji="1" lang="ja-JP" altLang="en-US" sz="1200" dirty="0">
                  <a:solidFill>
                    <a:prstClr val="black"/>
                  </a:solidFill>
                </a:rPr>
                <a:t>主体</a:t>
              </a:r>
              <a:endParaRPr kumimoji="1" lang="ja-JP" altLang="en-US" sz="1200" dirty="0" smtClean="0">
                <a:solidFill>
                  <a:prstClr val="black"/>
                </a:solidFill>
              </a:endParaRPr>
            </a:p>
          </p:txBody>
        </p:sp>
      </p:grpSp>
      <p:grpSp>
        <p:nvGrpSpPr>
          <p:cNvPr id="45" name="グループ化 44"/>
          <p:cNvGrpSpPr/>
          <p:nvPr/>
        </p:nvGrpSpPr>
        <p:grpSpPr>
          <a:xfrm>
            <a:off x="416496" y="3141846"/>
            <a:ext cx="9060336" cy="864000"/>
            <a:chOff x="416496" y="1799987"/>
            <a:chExt cx="9060336" cy="234000"/>
          </a:xfrm>
        </p:grpSpPr>
        <p:sp>
          <p:nvSpPr>
            <p:cNvPr id="46" name="正方形/長方形 45"/>
            <p:cNvSpPr/>
            <p:nvPr/>
          </p:nvSpPr>
          <p:spPr>
            <a:xfrm>
              <a:off x="2924832" y="179998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en-US" altLang="ja-JP" sz="1200" dirty="0" smtClean="0">
                  <a:solidFill>
                    <a:prstClr val="black"/>
                  </a:solidFill>
                </a:rPr>
                <a:t>MICE</a:t>
              </a:r>
              <a:r>
                <a:rPr kumimoji="1" lang="ja-JP" altLang="en-US" sz="1200" dirty="0" smtClean="0">
                  <a:solidFill>
                    <a:prstClr val="black"/>
                  </a:solidFill>
                </a:rPr>
                <a:t>施設の基本的な機能（スペース分割、同時通訳設備、ケータリングサービス、インターネット環境、ビジネスセンター）は殆どの</a:t>
              </a:r>
              <a:r>
                <a:rPr kumimoji="1" lang="en-US" altLang="ja-JP" sz="1200" dirty="0" smtClean="0">
                  <a:solidFill>
                    <a:prstClr val="black"/>
                  </a:solidFill>
                </a:rPr>
                <a:t>MICE</a:t>
              </a:r>
              <a:r>
                <a:rPr kumimoji="1" lang="ja-JP" altLang="en-US" sz="1200" dirty="0" smtClean="0">
                  <a:solidFill>
                    <a:prstClr val="black"/>
                  </a:solidFill>
                </a:rPr>
                <a:t>施設に存在する。</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スペース分割のバリュエーション（何分割に対応可能か）と同時通訳の対応言語数（何ヶ国語対応可能か）は差別化のポイントになっている。</a:t>
              </a:r>
            </a:p>
          </p:txBody>
        </p:sp>
        <p:sp>
          <p:nvSpPr>
            <p:cNvPr id="47" name="正方形/長方形 46"/>
            <p:cNvSpPr/>
            <p:nvPr/>
          </p:nvSpPr>
          <p:spPr>
            <a:xfrm>
              <a:off x="416496" y="179998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機能</a:t>
              </a:r>
            </a:p>
          </p:txBody>
        </p:sp>
      </p:grpSp>
      <p:grpSp>
        <p:nvGrpSpPr>
          <p:cNvPr id="51" name="グループ化 50"/>
          <p:cNvGrpSpPr/>
          <p:nvPr/>
        </p:nvGrpSpPr>
        <p:grpSpPr>
          <a:xfrm>
            <a:off x="416496" y="5030784"/>
            <a:ext cx="9060336" cy="720000"/>
            <a:chOff x="416496" y="1779827"/>
            <a:chExt cx="9060336" cy="234000"/>
          </a:xfrm>
        </p:grpSpPr>
        <p:sp>
          <p:nvSpPr>
            <p:cNvPr id="52" name="正方形/長方形 51"/>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今回の調査対象の</a:t>
              </a:r>
              <a:r>
                <a:rPr kumimoji="1" lang="en-US" altLang="ja-JP" sz="1200" dirty="0" smtClean="0">
                  <a:solidFill>
                    <a:prstClr val="black"/>
                  </a:solidFill>
                </a:rPr>
                <a:t>MICE</a:t>
              </a:r>
              <a:r>
                <a:rPr kumimoji="1" lang="ja-JP" altLang="en-US" sz="1200" dirty="0" smtClean="0">
                  <a:solidFill>
                    <a:prstClr val="black"/>
                  </a:solidFill>
                </a:rPr>
                <a:t>施設は全て黒字である。ただし、事業収益に補助金が含まれている可能性もあり、補助金なしでは赤字経営となる</a:t>
              </a:r>
              <a:r>
                <a:rPr kumimoji="1" lang="en-US" altLang="ja-JP" sz="1200" dirty="0" smtClean="0">
                  <a:solidFill>
                    <a:prstClr val="black"/>
                  </a:solidFill>
                </a:rPr>
                <a:t>MICE</a:t>
              </a:r>
              <a:r>
                <a:rPr kumimoji="1" lang="ja-JP" altLang="en-US" sz="1200" dirty="0" smtClean="0">
                  <a:solidFill>
                    <a:prstClr val="black"/>
                  </a:solidFill>
                </a:rPr>
                <a:t>施設も存在する可能性がある。</a:t>
              </a:r>
            </a:p>
          </p:txBody>
        </p:sp>
        <p:sp>
          <p:nvSpPr>
            <p:cNvPr id="53" name="正方形/長方形 52"/>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事業収益・コスト</a:t>
              </a:r>
            </a:p>
          </p:txBody>
        </p:sp>
      </p:grpSp>
      <p:grpSp>
        <p:nvGrpSpPr>
          <p:cNvPr id="57" name="グループ化 56"/>
          <p:cNvGrpSpPr/>
          <p:nvPr/>
        </p:nvGrpSpPr>
        <p:grpSpPr>
          <a:xfrm>
            <a:off x="416496" y="2457432"/>
            <a:ext cx="9060336" cy="612000"/>
            <a:chOff x="416496" y="1792787"/>
            <a:chExt cx="9060336" cy="248625"/>
          </a:xfrm>
        </p:grpSpPr>
        <p:sp>
          <p:nvSpPr>
            <p:cNvPr id="58" name="正方形/長方形 57"/>
            <p:cNvSpPr/>
            <p:nvPr/>
          </p:nvSpPr>
          <p:spPr>
            <a:xfrm>
              <a:off x="2924832" y="1792787"/>
              <a:ext cx="6552000" cy="24862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都心で収容人数</a:t>
              </a:r>
              <a:r>
                <a:rPr kumimoji="1" lang="en-US" altLang="ja-JP" sz="1200" dirty="0" smtClean="0">
                  <a:solidFill>
                    <a:prstClr val="black"/>
                  </a:solidFill>
                </a:rPr>
                <a:t>5,000</a:t>
              </a:r>
              <a:r>
                <a:rPr kumimoji="1" lang="ja-JP" altLang="en-US" sz="1200" dirty="0" smtClean="0">
                  <a:solidFill>
                    <a:prstClr val="black"/>
                  </a:solidFill>
                </a:rPr>
                <a:t>人を超える大規模な展示場・会議室を有する</a:t>
              </a:r>
              <a:r>
                <a:rPr kumimoji="1" lang="en-US" altLang="ja-JP" sz="1200" dirty="0" smtClean="0">
                  <a:solidFill>
                    <a:prstClr val="black"/>
                  </a:solidFill>
                </a:rPr>
                <a:t>MICE</a:t>
              </a:r>
              <a:r>
                <a:rPr kumimoji="1" lang="ja-JP" altLang="en-US" sz="1200" dirty="0" smtClean="0">
                  <a:solidFill>
                    <a:prstClr val="black"/>
                  </a:solidFill>
                </a:rPr>
                <a:t>施設は開催可能なイベントが幅広いため、稼働率が高い傾向にある</a:t>
              </a:r>
              <a:r>
                <a:rPr kumimoji="1" lang="ja-JP" altLang="en-US" sz="1200" dirty="0">
                  <a:solidFill>
                    <a:prstClr val="black"/>
                  </a:solidFill>
                </a:rPr>
                <a:t>（</a:t>
              </a:r>
              <a:r>
                <a:rPr kumimoji="1" lang="ja-JP" altLang="en-US" sz="1200" dirty="0" smtClean="0">
                  <a:solidFill>
                    <a:prstClr val="black"/>
                  </a:solidFill>
                </a:rPr>
                <a:t>東京国際フォーラム：</a:t>
              </a:r>
              <a:r>
                <a:rPr kumimoji="1" lang="en-US" altLang="ja-JP" sz="1200" dirty="0" smtClean="0">
                  <a:solidFill>
                    <a:prstClr val="black"/>
                  </a:solidFill>
                </a:rPr>
                <a:t>69.8%</a:t>
              </a:r>
              <a:r>
                <a:rPr kumimoji="1" lang="ja-JP" altLang="en-US" sz="1200" dirty="0" err="1" smtClean="0">
                  <a:solidFill>
                    <a:prstClr val="black"/>
                  </a:solidFill>
                </a:rPr>
                <a:t>、</a:t>
              </a:r>
              <a:r>
                <a:rPr kumimoji="1" lang="ja-JP" altLang="en-US" sz="1200" dirty="0" smtClean="0">
                  <a:solidFill>
                    <a:prstClr val="black"/>
                  </a:solidFill>
                </a:rPr>
                <a:t>東京国際展示場：</a:t>
              </a:r>
              <a:r>
                <a:rPr kumimoji="1" lang="en-US" altLang="ja-JP" sz="1200" dirty="0" smtClean="0">
                  <a:solidFill>
                    <a:prstClr val="black"/>
                  </a:solidFill>
                </a:rPr>
                <a:t>74%</a:t>
              </a:r>
              <a:r>
                <a:rPr kumimoji="1" lang="ja-JP" altLang="en-US" sz="1200" dirty="0" err="1" smtClean="0">
                  <a:solidFill>
                    <a:prstClr val="black"/>
                  </a:solidFill>
                </a:rPr>
                <a:t>、</a:t>
              </a:r>
              <a:r>
                <a:rPr kumimoji="1" lang="zh-CN" altLang="en-US" sz="1200" dirty="0" smtClean="0">
                  <a:solidFill>
                    <a:prstClr val="black"/>
                  </a:solidFill>
                </a:rPr>
                <a:t>横浜国際平和会議場</a:t>
              </a:r>
              <a:r>
                <a:rPr kumimoji="1" lang="ja-JP" altLang="en-US" sz="1200" dirty="0" smtClean="0">
                  <a:solidFill>
                    <a:prstClr val="black"/>
                  </a:solidFill>
                </a:rPr>
                <a:t>：</a:t>
              </a:r>
              <a:r>
                <a:rPr kumimoji="1" lang="en-US" altLang="ja-JP" sz="1200" dirty="0" smtClean="0">
                  <a:solidFill>
                    <a:prstClr val="black"/>
                  </a:solidFill>
                </a:rPr>
                <a:t>79%</a:t>
              </a:r>
              <a:r>
                <a:rPr kumimoji="1" lang="ja-JP" altLang="en-US" sz="1200" dirty="0" smtClean="0">
                  <a:solidFill>
                    <a:prstClr val="black"/>
                  </a:solidFill>
                </a:rPr>
                <a:t>）</a:t>
              </a:r>
            </a:p>
          </p:txBody>
        </p:sp>
        <p:sp>
          <p:nvSpPr>
            <p:cNvPr id="59" name="正方形/長方形 58"/>
            <p:cNvSpPr/>
            <p:nvPr/>
          </p:nvSpPr>
          <p:spPr>
            <a:xfrm>
              <a:off x="416496" y="1792787"/>
              <a:ext cx="2422800" cy="24862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規模</a:t>
              </a:r>
              <a:endParaRPr kumimoji="1" lang="ja-JP" altLang="en-US" sz="1200" dirty="0" smtClean="0">
                <a:solidFill>
                  <a:prstClr val="black"/>
                </a:solidFill>
              </a:endParaRPr>
            </a:p>
          </p:txBody>
        </p:sp>
      </p:grpSp>
    </p:spTree>
    <p:extLst>
      <p:ext uri="{BB962C8B-B14F-4D97-AF65-F5344CB8AC3E}">
        <p14:creationId xmlns:p14="http://schemas.microsoft.com/office/powerpoint/2010/main" val="15346420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endParaRPr lang="en-US" altLang="ja-JP" dirty="0" smtClean="0"/>
          </a:p>
          <a:p>
            <a:r>
              <a:rPr lang="ja-JP" altLang="en-US" dirty="0" smtClean="0"/>
              <a:t>ウ</a:t>
            </a:r>
            <a:r>
              <a:rPr lang="ja-JP" altLang="en-US" smtClean="0"/>
              <a:t>　大阪</a:t>
            </a:r>
            <a:r>
              <a:rPr lang="en-US" altLang="ja-JP" smtClean="0"/>
              <a:t>MICE</a:t>
            </a:r>
            <a:r>
              <a:rPr lang="ja-JP" altLang="en-US" smtClean="0"/>
              <a:t>の</a:t>
            </a:r>
            <a:r>
              <a:rPr lang="ja-JP" altLang="en-US" dirty="0" smtClean="0"/>
              <a:t>目標</a:t>
            </a:r>
            <a:endParaRPr kumimoji="1"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103</a:t>
            </a:fld>
            <a:endParaRPr lang="ja-JP" altLang="en-US" dirty="0">
              <a:solidFill>
                <a:srgbClr val="313131"/>
              </a:solidFill>
            </a:endParaRPr>
          </a:p>
        </p:txBody>
      </p:sp>
    </p:spTree>
    <p:extLst>
      <p:ext uri="{BB962C8B-B14F-4D97-AF65-F5344CB8AC3E}">
        <p14:creationId xmlns:p14="http://schemas.microsoft.com/office/powerpoint/2010/main" val="5610954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104</a:t>
            </a:fld>
            <a:endParaRPr lang="ja-JP" altLang="en-US" dirty="0">
              <a:solidFill>
                <a:srgbClr val="313131"/>
              </a:solidFill>
            </a:endParaRPr>
          </a:p>
        </p:txBody>
      </p:sp>
      <p:sp>
        <p:nvSpPr>
          <p:cNvPr id="10"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大阪</a:t>
            </a:r>
            <a:r>
              <a:rPr lang="en-US" altLang="ja-JP" sz="1050" dirty="0" smtClean="0"/>
              <a:t>MICE</a:t>
            </a:r>
            <a:r>
              <a:rPr lang="ja-JP" altLang="en-US" sz="1050" dirty="0" smtClean="0"/>
              <a:t>の定量目標の項目として、</a:t>
            </a:r>
            <a:r>
              <a:rPr lang="en-US" altLang="ja-JP" sz="1050" dirty="0"/>
              <a:t>M</a:t>
            </a:r>
            <a:r>
              <a:rPr lang="ja-JP" altLang="en-US" sz="1050" dirty="0"/>
              <a:t>・</a:t>
            </a:r>
            <a:r>
              <a:rPr lang="en-US" altLang="ja-JP" sz="1050" dirty="0"/>
              <a:t>I</a:t>
            </a:r>
            <a:r>
              <a:rPr lang="ja-JP" altLang="en-US" sz="1050" dirty="0"/>
              <a:t>・</a:t>
            </a:r>
            <a:r>
              <a:rPr lang="en-US" altLang="ja-JP" sz="1050" dirty="0"/>
              <a:t>C</a:t>
            </a:r>
            <a:r>
              <a:rPr lang="ja-JP" altLang="en-US" sz="1050" dirty="0"/>
              <a:t>・</a:t>
            </a:r>
            <a:r>
              <a:rPr lang="en-US" altLang="ja-JP" sz="1050" dirty="0"/>
              <a:t>Ex</a:t>
            </a:r>
            <a:r>
              <a:rPr lang="ja-JP" altLang="en-US" sz="1050" dirty="0"/>
              <a:t>・</a:t>
            </a:r>
            <a:r>
              <a:rPr lang="en-US" altLang="ja-JP" sz="1050" dirty="0" err="1"/>
              <a:t>Ev</a:t>
            </a:r>
            <a:r>
              <a:rPr lang="ja-JP" altLang="en-US" sz="1050" dirty="0" smtClean="0"/>
              <a:t>別の開催件数、来場者数、経済波及効果、国際ランキングなどが</a:t>
            </a:r>
            <a:r>
              <a:rPr lang="ja-JP" altLang="en-US" sz="1050" dirty="0"/>
              <a:t>選択肢と</a:t>
            </a:r>
            <a:r>
              <a:rPr lang="ja-JP" altLang="en-US" sz="1050" dirty="0" smtClean="0"/>
              <a:t>して挙げられる。</a:t>
            </a:r>
            <a:endParaRPr lang="en-US" altLang="ja-JP" sz="1050" dirty="0" smtClean="0"/>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ウ</a:t>
            </a:r>
            <a:r>
              <a:rPr lang="ja-JP" altLang="en-US" smtClean="0"/>
              <a:t>　大阪</a:t>
            </a:r>
            <a:r>
              <a:rPr lang="en-US" altLang="ja-JP" smtClean="0"/>
              <a:t>MICE</a:t>
            </a:r>
            <a:r>
              <a:rPr lang="ja-JP" altLang="en-US" smtClean="0"/>
              <a:t>の</a:t>
            </a:r>
            <a:r>
              <a:rPr lang="ja-JP" altLang="en-US" dirty="0" smtClean="0"/>
              <a:t>目標</a:t>
            </a:r>
            <a:endParaRPr kumimoji="1" lang="ja-JP" altLang="en-US" dirty="0"/>
          </a:p>
        </p:txBody>
      </p:sp>
      <p:sp>
        <p:nvSpPr>
          <p:cNvPr id="54" name="コンテンツ プレースホルダー 11"/>
          <p:cNvSpPr txBox="1">
            <a:spLocks/>
          </p:cNvSpPr>
          <p:nvPr/>
        </p:nvSpPr>
        <p:spPr bwMode="gray">
          <a:xfrm>
            <a:off x="416496" y="827685"/>
            <a:ext cx="1761233"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smtClean="0">
                <a:solidFill>
                  <a:srgbClr val="002776"/>
                </a:solidFill>
              </a:rPr>
              <a:t>目標（定量）</a:t>
            </a:r>
            <a:endParaRPr lang="en-US" altLang="ja-JP" b="1" u="sng" kern="0" dirty="0" smtClean="0">
              <a:solidFill>
                <a:srgbClr val="002776"/>
              </a:solidFill>
            </a:endParaRPr>
          </a:p>
        </p:txBody>
      </p:sp>
      <p:sp>
        <p:nvSpPr>
          <p:cNvPr id="5" name="正方形/長方形 4"/>
          <p:cNvSpPr/>
          <p:nvPr/>
        </p:nvSpPr>
        <p:spPr>
          <a:xfrm>
            <a:off x="417000" y="2146343"/>
            <a:ext cx="2160000" cy="1152000"/>
          </a:xfrm>
          <a:prstGeom prst="rect">
            <a:avLst/>
          </a:prstGeom>
          <a:solidFill>
            <a:schemeClr val="bg1">
              <a:lumMod val="85000"/>
            </a:schemeClr>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prstClr val="black"/>
                </a:solidFill>
              </a:rPr>
              <a:t>開催</a:t>
            </a:r>
            <a:r>
              <a:rPr kumimoji="1" lang="ja-JP" altLang="en-US" sz="1400" b="1" dirty="0" smtClean="0">
                <a:solidFill>
                  <a:prstClr val="black"/>
                </a:solidFill>
              </a:rPr>
              <a:t>件数</a:t>
            </a:r>
            <a:endParaRPr kumimoji="1" lang="en-US" altLang="ja-JP" sz="1400" b="1" dirty="0" smtClean="0">
              <a:solidFill>
                <a:prstClr val="black"/>
              </a:solidFill>
            </a:endParaRPr>
          </a:p>
          <a:p>
            <a:pPr algn="ctr"/>
            <a:r>
              <a:rPr kumimoji="1" lang="ja-JP" altLang="en-US" sz="1400" b="1" dirty="0" smtClean="0">
                <a:solidFill>
                  <a:prstClr val="black"/>
                </a:solidFill>
              </a:rPr>
              <a:t>（</a:t>
            </a:r>
            <a:r>
              <a:rPr kumimoji="1" lang="en-US" altLang="ja-JP" sz="1400" b="1" dirty="0" smtClean="0">
                <a:solidFill>
                  <a:prstClr val="black"/>
                </a:solidFill>
              </a:rPr>
              <a:t>M</a:t>
            </a:r>
            <a:r>
              <a:rPr kumimoji="1" lang="ja-JP" altLang="en-US" sz="1400" b="1" dirty="0" smtClean="0">
                <a:solidFill>
                  <a:prstClr val="black"/>
                </a:solidFill>
              </a:rPr>
              <a:t>・</a:t>
            </a:r>
            <a:r>
              <a:rPr kumimoji="1" lang="en-US" altLang="ja-JP" sz="1400" b="1" dirty="0" smtClean="0">
                <a:solidFill>
                  <a:prstClr val="black"/>
                </a:solidFill>
              </a:rPr>
              <a:t>I</a:t>
            </a:r>
            <a:r>
              <a:rPr kumimoji="1" lang="ja-JP" altLang="en-US" sz="1400" b="1" dirty="0" smtClean="0">
                <a:solidFill>
                  <a:prstClr val="black"/>
                </a:solidFill>
              </a:rPr>
              <a:t>・</a:t>
            </a:r>
            <a:r>
              <a:rPr kumimoji="1" lang="en-US" altLang="ja-JP" sz="1400" b="1" dirty="0" smtClean="0">
                <a:solidFill>
                  <a:prstClr val="black"/>
                </a:solidFill>
              </a:rPr>
              <a:t>C</a:t>
            </a:r>
            <a:r>
              <a:rPr kumimoji="1" lang="ja-JP" altLang="en-US" sz="1400" b="1" dirty="0" smtClean="0">
                <a:solidFill>
                  <a:prstClr val="black"/>
                </a:solidFill>
              </a:rPr>
              <a:t>・</a:t>
            </a:r>
            <a:r>
              <a:rPr kumimoji="1" lang="en-US" altLang="ja-JP" sz="1400" b="1" dirty="0" smtClean="0">
                <a:solidFill>
                  <a:prstClr val="black"/>
                </a:solidFill>
              </a:rPr>
              <a:t>Ex</a:t>
            </a:r>
            <a:r>
              <a:rPr kumimoji="1" lang="ja-JP" altLang="en-US" sz="1400" b="1" dirty="0" smtClean="0">
                <a:solidFill>
                  <a:prstClr val="black"/>
                </a:solidFill>
              </a:rPr>
              <a:t>・</a:t>
            </a:r>
            <a:r>
              <a:rPr kumimoji="1" lang="en-US" altLang="ja-JP" sz="1400" b="1" dirty="0" err="1" smtClean="0">
                <a:solidFill>
                  <a:prstClr val="black"/>
                </a:solidFill>
              </a:rPr>
              <a:t>Ev</a:t>
            </a:r>
            <a:r>
              <a:rPr kumimoji="1" lang="ja-JP" altLang="en-US" sz="1400" b="1" dirty="0" smtClean="0">
                <a:solidFill>
                  <a:prstClr val="black"/>
                </a:solidFill>
              </a:rPr>
              <a:t>別）</a:t>
            </a:r>
            <a:endParaRPr kumimoji="1" lang="en-US" altLang="ja-JP" sz="1400" b="1" dirty="0" smtClean="0">
              <a:solidFill>
                <a:prstClr val="black"/>
              </a:solidFill>
            </a:endParaRPr>
          </a:p>
        </p:txBody>
      </p:sp>
      <p:sp>
        <p:nvSpPr>
          <p:cNvPr id="60" name="正方形/長方形 59"/>
          <p:cNvSpPr/>
          <p:nvPr/>
        </p:nvSpPr>
        <p:spPr>
          <a:xfrm>
            <a:off x="2649000" y="2146343"/>
            <a:ext cx="6840000" cy="11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M</a:t>
            </a:r>
            <a:r>
              <a:rPr kumimoji="1" lang="ja-JP" altLang="en-US" sz="1200" dirty="0" smtClean="0">
                <a:solidFill>
                  <a:prstClr val="black"/>
                </a:solidFill>
              </a:rPr>
              <a:t>開催件数</a:t>
            </a:r>
            <a:endParaRPr kumimoji="1" lang="en-US" altLang="ja-JP" sz="1200" dirty="0" smtClean="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I</a:t>
            </a:r>
            <a:r>
              <a:rPr kumimoji="1" lang="ja-JP" altLang="en-US" sz="1200" dirty="0" smtClean="0">
                <a:solidFill>
                  <a:prstClr val="black"/>
                </a:solidFill>
              </a:rPr>
              <a:t>開催件数</a:t>
            </a:r>
            <a:endParaRPr kumimoji="1" lang="en-US" altLang="ja-JP" sz="1200" dirty="0" smtClean="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C</a:t>
            </a:r>
            <a:r>
              <a:rPr kumimoji="1" lang="ja-JP" altLang="en-US" sz="1200" dirty="0" smtClean="0">
                <a:solidFill>
                  <a:prstClr val="black"/>
                </a:solidFill>
              </a:rPr>
              <a:t>開催件数</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Ex</a:t>
            </a:r>
            <a:r>
              <a:rPr kumimoji="1" lang="ja-JP" altLang="en-US" sz="1200" dirty="0" smtClean="0">
                <a:solidFill>
                  <a:prstClr val="black"/>
                </a:solidFill>
              </a:rPr>
              <a:t>開催件数</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err="1" smtClean="0">
                <a:solidFill>
                  <a:prstClr val="black"/>
                </a:solidFill>
              </a:rPr>
              <a:t>Ev</a:t>
            </a:r>
            <a:r>
              <a:rPr kumimoji="1" lang="ja-JP" altLang="en-US" sz="1200" dirty="0" smtClean="0">
                <a:solidFill>
                  <a:prstClr val="black"/>
                </a:solidFill>
              </a:rPr>
              <a:t>開催件数</a:t>
            </a:r>
            <a:endParaRPr kumimoji="1" lang="en-US" altLang="ja-JP" sz="1200" dirty="0">
              <a:solidFill>
                <a:prstClr val="black"/>
              </a:solidFill>
            </a:endParaRPr>
          </a:p>
        </p:txBody>
      </p:sp>
      <p:sp>
        <p:nvSpPr>
          <p:cNvPr id="62" name="正方形/長方形 61"/>
          <p:cNvSpPr/>
          <p:nvPr/>
        </p:nvSpPr>
        <p:spPr>
          <a:xfrm>
            <a:off x="417000" y="3383448"/>
            <a:ext cx="2160000" cy="1152000"/>
          </a:xfrm>
          <a:prstGeom prst="rect">
            <a:avLst/>
          </a:prstGeom>
          <a:solidFill>
            <a:schemeClr val="bg1">
              <a:lumMod val="85000"/>
            </a:schemeClr>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prstClr val="black"/>
                </a:solidFill>
              </a:rPr>
              <a:t>来場者数</a:t>
            </a:r>
            <a:endParaRPr kumimoji="1" lang="en-US" altLang="ja-JP" sz="1400" b="1" dirty="0" smtClean="0">
              <a:solidFill>
                <a:prstClr val="black"/>
              </a:solidFill>
            </a:endParaRPr>
          </a:p>
          <a:p>
            <a:pPr algn="ctr"/>
            <a:r>
              <a:rPr kumimoji="1" lang="ja-JP" altLang="en-US" sz="1400" b="1" dirty="0" smtClean="0">
                <a:solidFill>
                  <a:prstClr val="black"/>
                </a:solidFill>
              </a:rPr>
              <a:t>（</a:t>
            </a:r>
            <a:r>
              <a:rPr kumimoji="1" lang="en-US" altLang="ja-JP" sz="1400" b="1" dirty="0" smtClean="0">
                <a:solidFill>
                  <a:prstClr val="black"/>
                </a:solidFill>
              </a:rPr>
              <a:t>M</a:t>
            </a:r>
            <a:r>
              <a:rPr kumimoji="1" lang="ja-JP" altLang="en-US" sz="1400" b="1" dirty="0" smtClean="0">
                <a:solidFill>
                  <a:prstClr val="black"/>
                </a:solidFill>
              </a:rPr>
              <a:t>・</a:t>
            </a:r>
            <a:r>
              <a:rPr kumimoji="1" lang="en-US" altLang="ja-JP" sz="1400" b="1" dirty="0" smtClean="0">
                <a:solidFill>
                  <a:prstClr val="black"/>
                </a:solidFill>
              </a:rPr>
              <a:t>I</a:t>
            </a:r>
            <a:r>
              <a:rPr kumimoji="1" lang="ja-JP" altLang="en-US" sz="1400" b="1" dirty="0" smtClean="0">
                <a:solidFill>
                  <a:prstClr val="black"/>
                </a:solidFill>
              </a:rPr>
              <a:t>・</a:t>
            </a:r>
            <a:r>
              <a:rPr kumimoji="1" lang="en-US" altLang="ja-JP" sz="1400" b="1" dirty="0" smtClean="0">
                <a:solidFill>
                  <a:prstClr val="black"/>
                </a:solidFill>
              </a:rPr>
              <a:t>C</a:t>
            </a:r>
            <a:r>
              <a:rPr kumimoji="1" lang="ja-JP" altLang="en-US" sz="1400" b="1" dirty="0" smtClean="0">
                <a:solidFill>
                  <a:prstClr val="black"/>
                </a:solidFill>
              </a:rPr>
              <a:t>・</a:t>
            </a:r>
            <a:r>
              <a:rPr kumimoji="1" lang="en-US" altLang="ja-JP" sz="1400" b="1" dirty="0" smtClean="0">
                <a:solidFill>
                  <a:prstClr val="black"/>
                </a:solidFill>
              </a:rPr>
              <a:t>Ex</a:t>
            </a:r>
            <a:r>
              <a:rPr kumimoji="1" lang="ja-JP" altLang="en-US" sz="1400" b="1" dirty="0" smtClean="0">
                <a:solidFill>
                  <a:prstClr val="black"/>
                </a:solidFill>
              </a:rPr>
              <a:t>・</a:t>
            </a:r>
            <a:r>
              <a:rPr kumimoji="1" lang="en-US" altLang="ja-JP" sz="1400" b="1" dirty="0" err="1" smtClean="0">
                <a:solidFill>
                  <a:prstClr val="black"/>
                </a:solidFill>
              </a:rPr>
              <a:t>Ev</a:t>
            </a:r>
            <a:r>
              <a:rPr kumimoji="1" lang="ja-JP" altLang="en-US" sz="1400" b="1" dirty="0" smtClean="0">
                <a:solidFill>
                  <a:prstClr val="black"/>
                </a:solidFill>
              </a:rPr>
              <a:t>別）</a:t>
            </a:r>
            <a:endParaRPr kumimoji="1" lang="en-US" altLang="ja-JP" sz="1400" b="1" dirty="0" smtClean="0">
              <a:solidFill>
                <a:prstClr val="black"/>
              </a:solidFill>
            </a:endParaRPr>
          </a:p>
        </p:txBody>
      </p:sp>
      <p:sp>
        <p:nvSpPr>
          <p:cNvPr id="63" name="正方形/長方形 62"/>
          <p:cNvSpPr/>
          <p:nvPr/>
        </p:nvSpPr>
        <p:spPr>
          <a:xfrm>
            <a:off x="2649000" y="3383448"/>
            <a:ext cx="6840000" cy="11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M</a:t>
            </a:r>
            <a:r>
              <a:rPr kumimoji="1" lang="ja-JP" altLang="en-US" sz="1200" dirty="0" smtClean="0">
                <a:solidFill>
                  <a:prstClr val="black"/>
                </a:solidFill>
              </a:rPr>
              <a:t>来場者数合計</a:t>
            </a:r>
            <a:endParaRPr kumimoji="1" lang="en-US" altLang="ja-JP" sz="1200" dirty="0" smtClean="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I</a:t>
            </a:r>
            <a:r>
              <a:rPr kumimoji="1" lang="ja-JP" altLang="en-US" sz="1200" dirty="0" smtClean="0">
                <a:solidFill>
                  <a:prstClr val="black"/>
                </a:solidFill>
              </a:rPr>
              <a:t>来場者数合計</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C</a:t>
            </a:r>
            <a:r>
              <a:rPr kumimoji="1" lang="ja-JP" altLang="en-US" sz="1200" dirty="0" smtClean="0">
                <a:solidFill>
                  <a:prstClr val="black"/>
                </a:solidFill>
              </a:rPr>
              <a:t>来場者数合計</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Ex</a:t>
            </a:r>
            <a:r>
              <a:rPr kumimoji="1" lang="ja-JP" altLang="en-US" sz="1200" dirty="0" smtClean="0">
                <a:solidFill>
                  <a:prstClr val="black"/>
                </a:solidFill>
              </a:rPr>
              <a:t>来場者数合計</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err="1" smtClean="0">
                <a:solidFill>
                  <a:prstClr val="black"/>
                </a:solidFill>
              </a:rPr>
              <a:t>Ev</a:t>
            </a:r>
            <a:r>
              <a:rPr kumimoji="1" lang="ja-JP" altLang="en-US" sz="1200" dirty="0" smtClean="0">
                <a:solidFill>
                  <a:prstClr val="black"/>
                </a:solidFill>
              </a:rPr>
              <a:t>来場者数合計</a:t>
            </a:r>
            <a:endParaRPr kumimoji="1" lang="en-US" altLang="ja-JP" sz="1200" dirty="0">
              <a:solidFill>
                <a:prstClr val="black"/>
              </a:solidFill>
            </a:endParaRPr>
          </a:p>
        </p:txBody>
      </p:sp>
      <p:sp>
        <p:nvSpPr>
          <p:cNvPr id="70" name="正方形/長方形 69"/>
          <p:cNvSpPr/>
          <p:nvPr/>
        </p:nvSpPr>
        <p:spPr>
          <a:xfrm>
            <a:off x="417000" y="4620553"/>
            <a:ext cx="2160000" cy="1152000"/>
          </a:xfrm>
          <a:prstGeom prst="rect">
            <a:avLst/>
          </a:prstGeom>
          <a:solidFill>
            <a:schemeClr val="bg1">
              <a:lumMod val="85000"/>
            </a:schemeClr>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prstClr val="black"/>
                </a:solidFill>
              </a:rPr>
              <a:t>経済波及効果</a:t>
            </a:r>
            <a:endParaRPr kumimoji="1" lang="en-US" altLang="ja-JP" sz="1400" b="1" dirty="0" smtClean="0">
              <a:solidFill>
                <a:prstClr val="black"/>
              </a:solidFill>
            </a:endParaRPr>
          </a:p>
          <a:p>
            <a:pPr algn="ctr"/>
            <a:r>
              <a:rPr kumimoji="1" lang="ja-JP" altLang="en-US" sz="1400" b="1" dirty="0" smtClean="0">
                <a:solidFill>
                  <a:prstClr val="black"/>
                </a:solidFill>
              </a:rPr>
              <a:t>（</a:t>
            </a:r>
            <a:r>
              <a:rPr kumimoji="1" lang="en-US" altLang="ja-JP" sz="1400" b="1" dirty="0" smtClean="0">
                <a:solidFill>
                  <a:prstClr val="black"/>
                </a:solidFill>
              </a:rPr>
              <a:t>M</a:t>
            </a:r>
            <a:r>
              <a:rPr kumimoji="1" lang="ja-JP" altLang="en-US" sz="1400" b="1" dirty="0" smtClean="0">
                <a:solidFill>
                  <a:prstClr val="black"/>
                </a:solidFill>
              </a:rPr>
              <a:t>・</a:t>
            </a:r>
            <a:r>
              <a:rPr kumimoji="1" lang="en-US" altLang="ja-JP" sz="1400" b="1" dirty="0" smtClean="0">
                <a:solidFill>
                  <a:prstClr val="black"/>
                </a:solidFill>
              </a:rPr>
              <a:t>I</a:t>
            </a:r>
            <a:r>
              <a:rPr kumimoji="1" lang="ja-JP" altLang="en-US" sz="1400" b="1" dirty="0" smtClean="0">
                <a:solidFill>
                  <a:prstClr val="black"/>
                </a:solidFill>
              </a:rPr>
              <a:t>・</a:t>
            </a:r>
            <a:r>
              <a:rPr kumimoji="1" lang="en-US" altLang="ja-JP" sz="1400" b="1" dirty="0" smtClean="0">
                <a:solidFill>
                  <a:prstClr val="black"/>
                </a:solidFill>
              </a:rPr>
              <a:t>C</a:t>
            </a:r>
            <a:r>
              <a:rPr kumimoji="1" lang="ja-JP" altLang="en-US" sz="1400" b="1" dirty="0" smtClean="0">
                <a:solidFill>
                  <a:prstClr val="black"/>
                </a:solidFill>
              </a:rPr>
              <a:t>・</a:t>
            </a:r>
            <a:r>
              <a:rPr kumimoji="1" lang="en-US" altLang="ja-JP" sz="1400" b="1" dirty="0" smtClean="0">
                <a:solidFill>
                  <a:prstClr val="black"/>
                </a:solidFill>
              </a:rPr>
              <a:t>Ex</a:t>
            </a:r>
            <a:r>
              <a:rPr kumimoji="1" lang="ja-JP" altLang="en-US" sz="1400" b="1" dirty="0" smtClean="0">
                <a:solidFill>
                  <a:prstClr val="black"/>
                </a:solidFill>
              </a:rPr>
              <a:t>・</a:t>
            </a:r>
            <a:r>
              <a:rPr kumimoji="1" lang="en-US" altLang="ja-JP" sz="1400" b="1" dirty="0" err="1" smtClean="0">
                <a:solidFill>
                  <a:prstClr val="black"/>
                </a:solidFill>
              </a:rPr>
              <a:t>Ev</a:t>
            </a:r>
            <a:r>
              <a:rPr kumimoji="1" lang="ja-JP" altLang="en-US" sz="1400" b="1" dirty="0" smtClean="0">
                <a:solidFill>
                  <a:prstClr val="black"/>
                </a:solidFill>
              </a:rPr>
              <a:t>別）</a:t>
            </a:r>
            <a:endParaRPr kumimoji="1" lang="en-US" altLang="ja-JP" sz="1400" b="1" dirty="0" smtClean="0">
              <a:solidFill>
                <a:prstClr val="black"/>
              </a:solidFill>
            </a:endParaRPr>
          </a:p>
        </p:txBody>
      </p:sp>
      <p:sp>
        <p:nvSpPr>
          <p:cNvPr id="71" name="正方形/長方形 70"/>
          <p:cNvSpPr/>
          <p:nvPr/>
        </p:nvSpPr>
        <p:spPr>
          <a:xfrm>
            <a:off x="2649000" y="4620553"/>
            <a:ext cx="6840000" cy="11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M</a:t>
            </a:r>
            <a:r>
              <a:rPr kumimoji="1" lang="ja-JP" altLang="en-US" sz="1200" dirty="0" smtClean="0">
                <a:solidFill>
                  <a:prstClr val="black"/>
                </a:solidFill>
              </a:rPr>
              <a:t>に係る経済波及効果</a:t>
            </a:r>
            <a:endParaRPr kumimoji="1" lang="en-US" altLang="ja-JP" sz="1200" dirty="0" smtClean="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I</a:t>
            </a:r>
            <a:r>
              <a:rPr kumimoji="1" lang="ja-JP" altLang="en-US" sz="1200" dirty="0" smtClean="0">
                <a:solidFill>
                  <a:prstClr val="black"/>
                </a:solidFill>
              </a:rPr>
              <a:t>に</a:t>
            </a:r>
            <a:r>
              <a:rPr kumimoji="1" lang="ja-JP" altLang="en-US" sz="1200" dirty="0">
                <a:solidFill>
                  <a:prstClr val="black"/>
                </a:solidFill>
              </a:rPr>
              <a:t>係る経済波及</a:t>
            </a:r>
            <a:r>
              <a:rPr kumimoji="1" lang="ja-JP" altLang="en-US" sz="1200" dirty="0" smtClean="0">
                <a:solidFill>
                  <a:prstClr val="black"/>
                </a:solidFill>
              </a:rPr>
              <a:t>効果</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C</a:t>
            </a:r>
            <a:r>
              <a:rPr kumimoji="1" lang="ja-JP" altLang="en-US" sz="1200" dirty="0" smtClean="0">
                <a:solidFill>
                  <a:prstClr val="black"/>
                </a:solidFill>
              </a:rPr>
              <a:t>に</a:t>
            </a:r>
            <a:r>
              <a:rPr kumimoji="1" lang="ja-JP" altLang="en-US" sz="1200" dirty="0">
                <a:solidFill>
                  <a:prstClr val="black"/>
                </a:solidFill>
              </a:rPr>
              <a:t>係る経済波及</a:t>
            </a:r>
            <a:r>
              <a:rPr kumimoji="1" lang="ja-JP" altLang="en-US" sz="1200" dirty="0" smtClean="0">
                <a:solidFill>
                  <a:prstClr val="black"/>
                </a:solidFill>
              </a:rPr>
              <a:t>効果</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Ex</a:t>
            </a:r>
            <a:r>
              <a:rPr kumimoji="1" lang="ja-JP" altLang="en-US" sz="1200" dirty="0" smtClean="0">
                <a:solidFill>
                  <a:prstClr val="black"/>
                </a:solidFill>
              </a:rPr>
              <a:t>に</a:t>
            </a:r>
            <a:r>
              <a:rPr kumimoji="1" lang="ja-JP" altLang="en-US" sz="1200" dirty="0">
                <a:solidFill>
                  <a:prstClr val="black"/>
                </a:solidFill>
              </a:rPr>
              <a:t>係る経済波及</a:t>
            </a:r>
            <a:r>
              <a:rPr kumimoji="1" lang="ja-JP" altLang="en-US" sz="1200" dirty="0" smtClean="0">
                <a:solidFill>
                  <a:prstClr val="black"/>
                </a:solidFill>
              </a:rPr>
              <a:t>効果</a:t>
            </a:r>
            <a:endParaRPr kumimoji="1" lang="en-US" altLang="ja-JP" sz="1200" dirty="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err="1" smtClean="0">
                <a:solidFill>
                  <a:prstClr val="black"/>
                </a:solidFill>
              </a:rPr>
              <a:t>Ev</a:t>
            </a:r>
            <a:r>
              <a:rPr kumimoji="1" lang="ja-JP" altLang="en-US" sz="1200" dirty="0" smtClean="0">
                <a:solidFill>
                  <a:prstClr val="black"/>
                </a:solidFill>
              </a:rPr>
              <a:t>に</a:t>
            </a:r>
            <a:r>
              <a:rPr kumimoji="1" lang="ja-JP" altLang="en-US" sz="1200" dirty="0">
                <a:solidFill>
                  <a:prstClr val="black"/>
                </a:solidFill>
              </a:rPr>
              <a:t>係る経済波及</a:t>
            </a:r>
            <a:r>
              <a:rPr kumimoji="1" lang="ja-JP" altLang="en-US" sz="1200" dirty="0" smtClean="0">
                <a:solidFill>
                  <a:prstClr val="black"/>
                </a:solidFill>
              </a:rPr>
              <a:t>効果</a:t>
            </a:r>
            <a:endParaRPr kumimoji="1" lang="en-US" altLang="ja-JP" sz="1200" dirty="0">
              <a:solidFill>
                <a:prstClr val="black"/>
              </a:solidFill>
            </a:endParaRPr>
          </a:p>
        </p:txBody>
      </p:sp>
      <p:sp>
        <p:nvSpPr>
          <p:cNvPr id="75" name="正方形/長方形 74"/>
          <p:cNvSpPr/>
          <p:nvPr/>
        </p:nvSpPr>
        <p:spPr>
          <a:xfrm>
            <a:off x="417000" y="5857660"/>
            <a:ext cx="2160000" cy="540000"/>
          </a:xfrm>
          <a:prstGeom prst="rect">
            <a:avLst/>
          </a:prstGeom>
          <a:solidFill>
            <a:schemeClr val="bg1">
              <a:lumMod val="85000"/>
            </a:schemeClr>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prstClr val="black"/>
                </a:solidFill>
              </a:rPr>
              <a:t>国際ランキング</a:t>
            </a:r>
            <a:endParaRPr kumimoji="1" lang="en-US" altLang="ja-JP" sz="1400" b="1" dirty="0" smtClean="0">
              <a:solidFill>
                <a:prstClr val="black"/>
              </a:solidFill>
            </a:endParaRPr>
          </a:p>
        </p:txBody>
      </p:sp>
      <p:sp>
        <p:nvSpPr>
          <p:cNvPr id="78" name="正方形/長方形 77"/>
          <p:cNvSpPr/>
          <p:nvPr/>
        </p:nvSpPr>
        <p:spPr>
          <a:xfrm>
            <a:off x="2649000" y="5857660"/>
            <a:ext cx="6840000" cy="5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ICCA</a:t>
            </a:r>
            <a:r>
              <a:rPr kumimoji="1" lang="ja-JP" altLang="en-US" sz="1200" dirty="0" smtClean="0">
                <a:solidFill>
                  <a:prstClr val="black"/>
                </a:solidFill>
              </a:rPr>
              <a:t>（国際会議協会）基準の世界ランキング</a:t>
            </a:r>
            <a:endParaRPr kumimoji="1" lang="en-US" altLang="ja-JP" sz="1200" dirty="0" smtClean="0">
              <a:solidFill>
                <a:prstClr val="black"/>
              </a:solidFill>
            </a:endParaRPr>
          </a:p>
          <a:p>
            <a:pPr marL="171450" indent="-171450">
              <a:buFont typeface="Wingdings" panose="05000000000000000000" pitchFamily="2" charset="2"/>
              <a:buChar char="n"/>
            </a:pPr>
            <a:r>
              <a:rPr kumimoji="1" lang="en-US" altLang="ja-JP" sz="1200" dirty="0" smtClean="0">
                <a:solidFill>
                  <a:prstClr val="black"/>
                </a:solidFill>
              </a:rPr>
              <a:t>2024</a:t>
            </a:r>
            <a:r>
              <a:rPr kumimoji="1" lang="ja-JP" altLang="en-US" sz="1200" dirty="0" smtClean="0">
                <a:solidFill>
                  <a:prstClr val="black"/>
                </a:solidFill>
              </a:rPr>
              <a:t>年 </a:t>
            </a:r>
            <a:r>
              <a:rPr kumimoji="1" lang="en-US" altLang="ja-JP" sz="1200" dirty="0" smtClean="0">
                <a:solidFill>
                  <a:prstClr val="black"/>
                </a:solidFill>
              </a:rPr>
              <a:t>UIA</a:t>
            </a:r>
            <a:r>
              <a:rPr kumimoji="1" lang="ja-JP" altLang="en-US" sz="1200" dirty="0" smtClean="0">
                <a:solidFill>
                  <a:prstClr val="black"/>
                </a:solidFill>
              </a:rPr>
              <a:t>（国際団体連合）基準の世界ランキング</a:t>
            </a:r>
            <a:endParaRPr kumimoji="1" lang="en-US" altLang="ja-JP" sz="1200" dirty="0" smtClean="0">
              <a:solidFill>
                <a:prstClr val="black"/>
              </a:solidFill>
            </a:endParaRPr>
          </a:p>
        </p:txBody>
      </p:sp>
      <p:sp>
        <p:nvSpPr>
          <p:cNvPr id="82" name="正方形/長方形 81"/>
          <p:cNvSpPr/>
          <p:nvPr/>
        </p:nvSpPr>
        <p:spPr>
          <a:xfrm>
            <a:off x="417000" y="1773238"/>
            <a:ext cx="9072000" cy="28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prstClr val="white"/>
                </a:solidFill>
              </a:rPr>
              <a:t>定量</a:t>
            </a:r>
            <a:r>
              <a:rPr kumimoji="1" lang="ja-JP" altLang="en-US" sz="1400" b="1" dirty="0" smtClean="0">
                <a:solidFill>
                  <a:prstClr val="white"/>
                </a:solidFill>
              </a:rPr>
              <a:t>目標（案）</a:t>
            </a:r>
            <a:endParaRPr kumimoji="1" lang="en-US" altLang="ja-JP" sz="1400" b="1" dirty="0" smtClean="0">
              <a:solidFill>
                <a:prstClr val="white"/>
              </a:solidFill>
            </a:endParaRPr>
          </a:p>
        </p:txBody>
      </p:sp>
    </p:spTree>
    <p:extLst>
      <p:ext uri="{BB962C8B-B14F-4D97-AF65-F5344CB8AC3E}">
        <p14:creationId xmlns:p14="http://schemas.microsoft.com/office/powerpoint/2010/main" val="26348620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105</a:t>
            </a:fld>
            <a:endParaRPr lang="ja-JP" altLang="en-US" dirty="0">
              <a:solidFill>
                <a:srgbClr val="313131"/>
              </a:solidFill>
            </a:endParaRPr>
          </a:p>
        </p:txBody>
      </p:sp>
      <p:sp>
        <p:nvSpPr>
          <p:cNvPr id="10"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観光庁は</a:t>
            </a:r>
            <a:r>
              <a:rPr lang="en-US" altLang="ja-JP" sz="1050" dirty="0" smtClean="0"/>
              <a:t>MICE</a:t>
            </a:r>
            <a:r>
              <a:rPr lang="ja-JP" altLang="en-US" sz="1050" dirty="0" smtClean="0"/>
              <a:t>の意義の一つとして「ビジネス・イノベーションの機会の創造」を挙げており、大阪としては</a:t>
            </a:r>
            <a:r>
              <a:rPr lang="en-US" altLang="ja-JP" sz="1050" dirty="0" smtClean="0"/>
              <a:t>MICE</a:t>
            </a:r>
            <a:r>
              <a:rPr lang="ja-JP" altLang="en-US" sz="1050" dirty="0" smtClean="0"/>
              <a:t>を</a:t>
            </a:r>
            <a:r>
              <a:rPr lang="ja-JP" altLang="en-US" sz="1050" dirty="0"/>
              <a:t>通じた産業振興を行っていく。</a:t>
            </a:r>
            <a:endParaRPr lang="en-US" altLang="ja-JP" sz="1050" dirty="0" smtClean="0"/>
          </a:p>
          <a:p>
            <a:pPr marL="171450" indent="-171450" algn="just">
              <a:spcBef>
                <a:spcPts val="600"/>
              </a:spcBef>
              <a:buFont typeface="Arial" panose="020B0604020202020204" pitchFamily="34" charset="0"/>
              <a:buChar char="•"/>
            </a:pPr>
            <a:r>
              <a:rPr lang="ja-JP" altLang="en-US" sz="1050" dirty="0" smtClean="0"/>
              <a:t>大阪府・大阪市</a:t>
            </a:r>
            <a:r>
              <a:rPr lang="ja-JP" altLang="en-US" sz="1050" dirty="0"/>
              <a:t>にて設定</a:t>
            </a:r>
            <a:r>
              <a:rPr lang="ja-JP" altLang="en-US" sz="1050" dirty="0" smtClean="0"/>
              <a:t>された戦略</a:t>
            </a:r>
            <a:r>
              <a:rPr lang="ja-JP" altLang="en-US" sz="1050" dirty="0"/>
              <a:t>（「大阪の成長戦略（</a:t>
            </a:r>
            <a:r>
              <a:rPr lang="en-US" altLang="ja-JP" sz="1050" dirty="0"/>
              <a:t>2015</a:t>
            </a:r>
            <a:r>
              <a:rPr lang="ja-JP" altLang="en-US" sz="1050" dirty="0"/>
              <a:t>年</a:t>
            </a:r>
            <a:r>
              <a:rPr lang="en-US" altLang="ja-JP" sz="1050" dirty="0"/>
              <a:t>2</a:t>
            </a:r>
            <a:r>
              <a:rPr lang="ja-JP" altLang="en-US" sz="1050" dirty="0"/>
              <a:t>月版）</a:t>
            </a:r>
            <a:r>
              <a:rPr lang="ja-JP" altLang="en-US" sz="1050" dirty="0" smtClean="0"/>
              <a:t>」）</a:t>
            </a:r>
            <a:r>
              <a:rPr lang="ja-JP" altLang="en-US" sz="1050" dirty="0"/>
              <a:t>で</a:t>
            </a:r>
            <a:r>
              <a:rPr lang="ja-JP" altLang="en-US" sz="1050" dirty="0" smtClean="0"/>
              <a:t>は、「ライフサイエンス」「環境」「新エネルギー」「生活支援」「クリエイティブ」の</a:t>
            </a:r>
            <a:r>
              <a:rPr lang="en-US" altLang="ja-JP" sz="1050" dirty="0" smtClean="0"/>
              <a:t>5</a:t>
            </a:r>
            <a:r>
              <a:rPr lang="ja-JP" altLang="en-US" sz="1050" dirty="0" err="1" smtClean="0"/>
              <a:t>つの</a:t>
            </a:r>
            <a:r>
              <a:rPr lang="ja-JP" altLang="en-US" sz="1050" dirty="0" smtClean="0"/>
              <a:t>産業が抽出されたため、本調査では産業振興をするべき重要産業と設定し</a:t>
            </a:r>
            <a:r>
              <a:rPr lang="ja-JP" altLang="en-US" sz="1050" dirty="0"/>
              <a:t>た</a:t>
            </a:r>
            <a:r>
              <a:rPr lang="ja-JP" altLang="en-US" sz="1050" dirty="0" smtClean="0"/>
              <a:t>。</a:t>
            </a:r>
            <a:endParaRPr lang="en-US" altLang="ja-JP" sz="1050" dirty="0" smtClean="0"/>
          </a:p>
        </p:txBody>
      </p:sp>
      <p:sp>
        <p:nvSpPr>
          <p:cNvPr id="8" name="タイトル 7"/>
          <p:cNvSpPr>
            <a:spLocks noGrp="1"/>
          </p:cNvSpPr>
          <p:nvPr>
            <p:ph type="title"/>
          </p:nvPr>
        </p:nvSpPr>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ウ　大阪</a:t>
            </a:r>
            <a:r>
              <a:rPr lang="en-US" altLang="ja-JP" dirty="0" smtClean="0"/>
              <a:t>MICE</a:t>
            </a:r>
            <a:r>
              <a:rPr lang="ja-JP" altLang="en-US" dirty="0" smtClean="0"/>
              <a:t>の目標</a:t>
            </a:r>
            <a:endParaRPr kumimoji="1" lang="ja-JP" altLang="en-US" dirty="0"/>
          </a:p>
        </p:txBody>
      </p:sp>
      <p:grpSp>
        <p:nvGrpSpPr>
          <p:cNvPr id="40" name="グループ化 39"/>
          <p:cNvGrpSpPr/>
          <p:nvPr/>
        </p:nvGrpSpPr>
        <p:grpSpPr>
          <a:xfrm>
            <a:off x="3009000" y="1857338"/>
            <a:ext cx="6480000" cy="1584000"/>
            <a:chOff x="2316713" y="1899870"/>
            <a:chExt cx="6480000" cy="1584000"/>
          </a:xfrm>
        </p:grpSpPr>
        <p:grpSp>
          <p:nvGrpSpPr>
            <p:cNvPr id="41" name="グループ化 40"/>
            <p:cNvGrpSpPr/>
            <p:nvPr/>
          </p:nvGrpSpPr>
          <p:grpSpPr>
            <a:xfrm>
              <a:off x="2316713" y="1899870"/>
              <a:ext cx="6480000" cy="1584000"/>
              <a:chOff x="2316713" y="1899870"/>
              <a:chExt cx="6480000" cy="1584000"/>
            </a:xfrm>
          </p:grpSpPr>
          <p:sp>
            <p:nvSpPr>
              <p:cNvPr id="46" name="正方形/長方形 45"/>
              <p:cNvSpPr/>
              <p:nvPr/>
            </p:nvSpPr>
            <p:spPr>
              <a:xfrm>
                <a:off x="2316713" y="1899870"/>
                <a:ext cx="6480000" cy="1584000"/>
              </a:xfrm>
              <a:prstGeom prst="rect">
                <a:avLst/>
              </a:prstGeom>
              <a:solidFill>
                <a:schemeClr val="bg1">
                  <a:lumMod val="50000"/>
                </a:schemeClr>
              </a:solidFill>
              <a:ln w="12700" cap="flat" cmpd="sng" algn="ctr">
                <a:noFill/>
                <a:prstDash val="solid"/>
              </a:ln>
              <a:effectLst/>
            </p:spPr>
            <p:txBody>
              <a:bodyPr lIns="72000" tIns="72000" rIns="72000" bIns="72000" rtlCol="0" anchor="ctr" anchorCtr="0"/>
              <a:lstStyle/>
              <a:p>
                <a:pPr algn="ctr" fontAlgn="auto">
                  <a:spcBef>
                    <a:spcPts val="0"/>
                  </a:spcBef>
                  <a:spcAft>
                    <a:spcPts val="0"/>
                  </a:spcAft>
                </a:pPr>
                <a:r>
                  <a:rPr kumimoji="1" lang="ja-JP" altLang="en-US" sz="1200" b="1" kern="0" dirty="0">
                    <a:solidFill>
                      <a:prstClr val="white"/>
                    </a:solidFill>
                    <a:latin typeface="Arial"/>
                  </a:rPr>
                  <a:t>大阪</a:t>
                </a:r>
                <a:r>
                  <a:rPr kumimoji="1" lang="ja-JP" altLang="en-US" sz="1200" b="1" kern="0" dirty="0" smtClean="0">
                    <a:solidFill>
                      <a:prstClr val="white"/>
                    </a:solidFill>
                    <a:latin typeface="Arial"/>
                  </a:rPr>
                  <a:t>の成長戦略（</a:t>
                </a:r>
                <a:r>
                  <a:rPr kumimoji="1" lang="en-US" altLang="ja-JP" sz="1200" b="1" kern="0" dirty="0" smtClean="0">
                    <a:solidFill>
                      <a:prstClr val="white"/>
                    </a:solidFill>
                    <a:latin typeface="Arial"/>
                  </a:rPr>
                  <a:t>2015</a:t>
                </a:r>
                <a:r>
                  <a:rPr kumimoji="1" lang="ja-JP" altLang="en-US" sz="1200" b="1" kern="0" dirty="0" smtClean="0">
                    <a:solidFill>
                      <a:prstClr val="white"/>
                    </a:solidFill>
                    <a:latin typeface="Arial"/>
                  </a:rPr>
                  <a:t>年</a:t>
                </a:r>
                <a:r>
                  <a:rPr kumimoji="1" lang="en-US" altLang="ja-JP" sz="1200" b="1" kern="0" dirty="0" smtClean="0">
                    <a:solidFill>
                      <a:prstClr val="white"/>
                    </a:solidFill>
                    <a:latin typeface="Arial"/>
                  </a:rPr>
                  <a:t>2</a:t>
                </a:r>
                <a:r>
                  <a:rPr kumimoji="1" lang="ja-JP" altLang="en-US" sz="1200" b="1" kern="0" dirty="0" smtClean="0">
                    <a:solidFill>
                      <a:prstClr val="white"/>
                    </a:solidFill>
                    <a:latin typeface="Arial"/>
                  </a:rPr>
                  <a:t>月版）</a:t>
                </a:r>
                <a:r>
                  <a:rPr kumimoji="1" lang="en-US" altLang="ja-JP" sz="1200" b="1" kern="0" dirty="0" smtClean="0">
                    <a:solidFill>
                      <a:prstClr val="white"/>
                    </a:solidFill>
                    <a:latin typeface="Arial"/>
                  </a:rPr>
                  <a:t>**</a:t>
                </a:r>
              </a:p>
              <a:p>
                <a:pPr algn="ctr" fontAlgn="auto">
                  <a:spcBef>
                    <a:spcPts val="0"/>
                  </a:spcBef>
                  <a:spcAft>
                    <a:spcPts val="0"/>
                  </a:spcAft>
                </a:pPr>
                <a:endParaRPr kumimoji="1" lang="en-US" altLang="ja-JP" sz="1200" b="1" kern="0" dirty="0" smtClean="0">
                  <a:solidFill>
                    <a:prstClr val="black"/>
                  </a:solidFill>
                  <a:latin typeface="Arial"/>
                </a:endParaRPr>
              </a:p>
              <a:p>
                <a:pPr algn="ctr" fontAlgn="auto">
                  <a:spcBef>
                    <a:spcPts val="0"/>
                  </a:spcBef>
                  <a:spcAft>
                    <a:spcPts val="0"/>
                  </a:spcAft>
                </a:pPr>
                <a:endParaRPr kumimoji="1" lang="en-US" altLang="ja-JP" sz="1200" b="1" kern="0" dirty="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a:p>
                <a:pPr algn="ctr" fontAlgn="auto">
                  <a:spcBef>
                    <a:spcPts val="0"/>
                  </a:spcBef>
                  <a:spcAft>
                    <a:spcPts val="0"/>
                  </a:spcAft>
                </a:pPr>
                <a:endParaRPr kumimoji="1" lang="en-US" altLang="ja-JP" sz="1200" b="1" kern="0" dirty="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p:txBody>
          </p:sp>
          <p:sp>
            <p:nvSpPr>
              <p:cNvPr id="47" name="正方形/長方形 46"/>
              <p:cNvSpPr/>
              <p:nvPr/>
            </p:nvSpPr>
            <p:spPr>
              <a:xfrm>
                <a:off x="5115098" y="2210600"/>
                <a:ext cx="1116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内外の集客力　強化</a:t>
                </a:r>
              </a:p>
            </p:txBody>
          </p:sp>
          <p:sp>
            <p:nvSpPr>
              <p:cNvPr id="48" name="正方形/長方形 47"/>
              <p:cNvSpPr/>
              <p:nvPr/>
            </p:nvSpPr>
            <p:spPr>
              <a:xfrm>
                <a:off x="6350064" y="2210600"/>
                <a:ext cx="1116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人材力強化・活躍の場づくり</a:t>
                </a:r>
              </a:p>
            </p:txBody>
          </p:sp>
          <p:sp>
            <p:nvSpPr>
              <p:cNvPr id="49" name="正方形/長方形 48"/>
              <p:cNvSpPr/>
              <p:nvPr/>
            </p:nvSpPr>
            <p:spPr>
              <a:xfrm>
                <a:off x="7585032" y="2210600"/>
                <a:ext cx="1116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強みを活かす　　産業・技術の強化</a:t>
                </a:r>
              </a:p>
            </p:txBody>
          </p:sp>
          <p:sp>
            <p:nvSpPr>
              <p:cNvPr id="50" name="正方形/長方形 49"/>
              <p:cNvSpPr/>
              <p:nvPr/>
            </p:nvSpPr>
            <p:spPr>
              <a:xfrm>
                <a:off x="5732581" y="2801693"/>
                <a:ext cx="1116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アジア活力の取り込み強化・物流人流インフラの活用</a:t>
                </a:r>
              </a:p>
            </p:txBody>
          </p:sp>
          <p:sp>
            <p:nvSpPr>
              <p:cNvPr id="51" name="正方形/長方形 50"/>
              <p:cNvSpPr/>
              <p:nvPr/>
            </p:nvSpPr>
            <p:spPr>
              <a:xfrm>
                <a:off x="6967547" y="2801693"/>
                <a:ext cx="1116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都市の再生</a:t>
                </a:r>
              </a:p>
            </p:txBody>
          </p:sp>
        </p:grpSp>
        <p:grpSp>
          <p:nvGrpSpPr>
            <p:cNvPr id="42" name="グループ化 41"/>
            <p:cNvGrpSpPr/>
            <p:nvPr/>
          </p:nvGrpSpPr>
          <p:grpSpPr>
            <a:xfrm>
              <a:off x="2316713" y="2493870"/>
              <a:ext cx="2592000" cy="990000"/>
              <a:chOff x="1409680" y="4154505"/>
              <a:chExt cx="2592000" cy="990000"/>
            </a:xfrm>
          </p:grpSpPr>
          <p:sp>
            <p:nvSpPr>
              <p:cNvPr id="43" name="正方形/長方形 42"/>
              <p:cNvSpPr/>
              <p:nvPr/>
            </p:nvSpPr>
            <p:spPr>
              <a:xfrm>
                <a:off x="1409680" y="4154505"/>
                <a:ext cx="2592000" cy="990000"/>
              </a:xfrm>
              <a:prstGeom prst="rect">
                <a:avLst/>
              </a:prstGeom>
              <a:solidFill>
                <a:schemeClr val="bg1">
                  <a:lumMod val="85000"/>
                </a:schemeClr>
              </a:solidFill>
              <a:ln w="12700" cap="flat" cmpd="sng" algn="ctr">
                <a:noFill/>
                <a:prstDash val="solid"/>
              </a:ln>
              <a:effectLst/>
            </p:spPr>
            <p:txBody>
              <a:bodyPr lIns="72000" tIns="72000" rIns="72000" bIns="72000" rtlCol="0" anchor="ctr" anchorCtr="0"/>
              <a:lstStyle/>
              <a:p>
                <a:pPr algn="ctr" fontAlgn="auto">
                  <a:spcBef>
                    <a:spcPts val="0"/>
                  </a:spcBef>
                  <a:spcAft>
                    <a:spcPts val="0"/>
                  </a:spcAft>
                </a:pPr>
                <a:r>
                  <a:rPr kumimoji="1" lang="ja-JP" altLang="en-US" sz="1200" b="1" kern="0" dirty="0" smtClean="0">
                    <a:solidFill>
                      <a:prstClr val="black"/>
                    </a:solidFill>
                    <a:latin typeface="Arial"/>
                  </a:rPr>
                  <a:t>大阪</a:t>
                </a:r>
                <a:r>
                  <a:rPr kumimoji="1" lang="zh-TW" altLang="en-US" sz="1200" b="1" kern="0" dirty="0" smtClean="0">
                    <a:solidFill>
                      <a:prstClr val="black"/>
                    </a:solidFill>
                    <a:latin typeface="Arial"/>
                  </a:rPr>
                  <a:t>都市魅力創造戦略</a:t>
                </a:r>
                <a:r>
                  <a:rPr kumimoji="1" lang="en-US" altLang="zh-TW" sz="1200" b="1" kern="0" dirty="0" smtClean="0">
                    <a:solidFill>
                      <a:prstClr val="black"/>
                    </a:solidFill>
                    <a:latin typeface="Arial"/>
                  </a:rPr>
                  <a:t>2020</a:t>
                </a:r>
                <a:r>
                  <a:rPr kumimoji="1" lang="en-US" altLang="ja-JP" sz="1200" b="1" kern="0" dirty="0" smtClean="0">
                    <a:solidFill>
                      <a:prstClr val="black"/>
                    </a:solidFill>
                    <a:latin typeface="Arial"/>
                  </a:rPr>
                  <a:t>***</a:t>
                </a:r>
              </a:p>
              <a:p>
                <a:pPr algn="ctr" fontAlgn="auto">
                  <a:spcBef>
                    <a:spcPts val="0"/>
                  </a:spcBef>
                  <a:spcAft>
                    <a:spcPts val="0"/>
                  </a:spcAft>
                </a:pPr>
                <a:endParaRPr kumimoji="1" lang="en-US" altLang="ja-JP" sz="1200" b="1" kern="0" dirty="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a:p>
                <a:pPr algn="ctr" fontAlgn="auto">
                  <a:spcBef>
                    <a:spcPts val="0"/>
                  </a:spcBef>
                  <a:spcAft>
                    <a:spcPts val="0"/>
                  </a:spcAft>
                </a:pPr>
                <a:endParaRPr kumimoji="1" lang="en-US" altLang="ja-JP" sz="1200" b="1" kern="0" dirty="0" smtClean="0">
                  <a:solidFill>
                    <a:prstClr val="black"/>
                  </a:solidFill>
                  <a:latin typeface="Arial"/>
                </a:endParaRPr>
              </a:p>
            </p:txBody>
          </p:sp>
          <p:sp>
            <p:nvSpPr>
              <p:cNvPr id="44" name="正方形/長方形 43"/>
              <p:cNvSpPr/>
              <p:nvPr/>
            </p:nvSpPr>
            <p:spPr>
              <a:xfrm>
                <a:off x="1480210" y="4534835"/>
                <a:ext cx="1188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内外から人、モノ、投資等を呼び込む「強い大阪」の実現</a:t>
                </a:r>
                <a:endParaRPr lang="en-US" altLang="ja-JP" sz="1000" b="1" kern="0" dirty="0" smtClean="0">
                  <a:solidFill>
                    <a:prstClr val="black"/>
                  </a:solidFill>
                  <a:latin typeface="Arial"/>
                </a:endParaRPr>
              </a:p>
            </p:txBody>
          </p:sp>
          <p:sp>
            <p:nvSpPr>
              <p:cNvPr id="45" name="正方形/長方形 44"/>
              <p:cNvSpPr/>
              <p:nvPr/>
            </p:nvSpPr>
            <p:spPr>
              <a:xfrm>
                <a:off x="2743151" y="4534835"/>
                <a:ext cx="1188000" cy="504000"/>
              </a:xfrm>
              <a:prstGeom prst="rect">
                <a:avLst/>
              </a:prstGeom>
              <a:solidFill>
                <a:schemeClr val="bg1"/>
              </a:solidFill>
              <a:ln w="19050" cap="flat" cmpd="sng" algn="ctr">
                <a:solidFill>
                  <a:schemeClr val="accent1"/>
                </a:solidFill>
                <a:prstDash val="solid"/>
              </a:ln>
              <a:effectLst/>
            </p:spPr>
            <p:txBody>
              <a:bodyPr lIns="72000" tIns="72000" rIns="72000" bIns="72000" rtlCol="0" anchor="ctr" anchorCtr="0"/>
              <a:lstStyle/>
              <a:p>
                <a:pPr fontAlgn="auto">
                  <a:spcBef>
                    <a:spcPts val="0"/>
                  </a:spcBef>
                  <a:spcAft>
                    <a:spcPts val="0"/>
                  </a:spcAft>
                </a:pPr>
                <a:r>
                  <a:rPr lang="ja-JP" altLang="en-US" sz="1000" b="1" kern="0" dirty="0" smtClean="0">
                    <a:solidFill>
                      <a:prstClr val="black"/>
                    </a:solidFill>
                    <a:latin typeface="Arial"/>
                  </a:rPr>
                  <a:t>世界に存在感を　示す「大阪の実現」</a:t>
                </a:r>
              </a:p>
            </p:txBody>
          </p:sp>
        </p:grpSp>
      </p:grpSp>
      <p:grpSp>
        <p:nvGrpSpPr>
          <p:cNvPr id="53" name="グループ化 52"/>
          <p:cNvGrpSpPr/>
          <p:nvPr/>
        </p:nvGrpSpPr>
        <p:grpSpPr>
          <a:xfrm>
            <a:off x="406490" y="3564677"/>
            <a:ext cx="1512000" cy="1800000"/>
            <a:chOff x="501080" y="2042830"/>
            <a:chExt cx="1512000" cy="1800000"/>
          </a:xfrm>
          <a:solidFill>
            <a:schemeClr val="bg1">
              <a:lumMod val="50000"/>
            </a:schemeClr>
          </a:solidFill>
        </p:grpSpPr>
        <p:sp>
          <p:nvSpPr>
            <p:cNvPr id="55" name="正方形/長方形 54"/>
            <p:cNvSpPr/>
            <p:nvPr/>
          </p:nvSpPr>
          <p:spPr>
            <a:xfrm>
              <a:off x="501080" y="2042830"/>
              <a:ext cx="1512000" cy="1800000"/>
            </a:xfrm>
            <a:prstGeom prst="rect">
              <a:avLst/>
            </a:prstGeom>
            <a:grpFill/>
            <a:ln w="12700" cap="flat" cmpd="sng" algn="ctr">
              <a:noFill/>
              <a:prstDash val="solid"/>
            </a:ln>
            <a:effectLst/>
          </p:spPr>
          <p:txBody>
            <a:bodyPr lIns="72000" tIns="72000" rIns="72000" bIns="72000" rtlCol="0" anchor="ctr" anchorCtr="0"/>
            <a:lstStyle/>
            <a:p>
              <a:pPr algn="ctr" fontAlgn="auto">
                <a:spcBef>
                  <a:spcPts val="0"/>
                </a:spcBef>
                <a:spcAft>
                  <a:spcPts val="0"/>
                </a:spcAft>
                <a:defRPr/>
              </a:pPr>
              <a:r>
                <a:rPr kumimoji="1" lang="en-US" altLang="ja-JP" sz="1200" b="1" kern="0" smtClean="0">
                  <a:solidFill>
                    <a:prstClr val="white"/>
                  </a:solidFill>
                  <a:latin typeface="Arial"/>
                </a:rPr>
                <a:t>MICE</a:t>
              </a:r>
              <a:r>
                <a:rPr kumimoji="1" lang="ja-JP" altLang="en-US" sz="1200" b="1" kern="0" smtClean="0">
                  <a:solidFill>
                    <a:prstClr val="white"/>
                  </a:solidFill>
                  <a:latin typeface="Arial"/>
                </a:rPr>
                <a:t>の</a:t>
              </a:r>
              <a:r>
                <a:rPr kumimoji="1" lang="ja-JP" altLang="en-US" sz="1200" b="1" kern="0" dirty="0" smtClean="0">
                  <a:solidFill>
                    <a:prstClr val="white"/>
                  </a:solidFill>
                  <a:latin typeface="Arial"/>
                </a:rPr>
                <a:t>意義</a:t>
              </a:r>
              <a:r>
                <a:rPr kumimoji="1" lang="en-US" altLang="ja-JP" sz="1200" b="1" kern="0" dirty="0" smtClean="0">
                  <a:solidFill>
                    <a:prstClr val="white"/>
                  </a:solidFill>
                  <a:latin typeface="Arial"/>
                </a:rPr>
                <a:t>*</a:t>
              </a:r>
            </a:p>
            <a:p>
              <a:pPr algn="ctr" fontAlgn="auto">
                <a:spcBef>
                  <a:spcPts val="0"/>
                </a:spcBef>
                <a:spcAft>
                  <a:spcPts val="0"/>
                </a:spcAft>
                <a:defRPr/>
              </a:pPr>
              <a:endParaRPr kumimoji="1" lang="en-US" altLang="ja-JP" sz="1200" b="1" kern="0" dirty="0">
                <a:solidFill>
                  <a:prstClr val="white"/>
                </a:solidFill>
                <a:latin typeface="Arial"/>
              </a:endParaRPr>
            </a:p>
            <a:p>
              <a:pPr algn="ctr" fontAlgn="auto">
                <a:spcBef>
                  <a:spcPts val="0"/>
                </a:spcBef>
                <a:spcAft>
                  <a:spcPts val="0"/>
                </a:spcAft>
                <a:defRPr/>
              </a:pPr>
              <a:endParaRPr kumimoji="1" lang="en-US" altLang="ja-JP" sz="1200" b="1" kern="0" dirty="0" smtClean="0">
                <a:solidFill>
                  <a:prstClr val="white"/>
                </a:solidFill>
                <a:latin typeface="Arial"/>
              </a:endParaRPr>
            </a:p>
            <a:p>
              <a:pPr algn="ctr" fontAlgn="auto">
                <a:spcBef>
                  <a:spcPts val="0"/>
                </a:spcBef>
                <a:spcAft>
                  <a:spcPts val="0"/>
                </a:spcAft>
                <a:defRPr/>
              </a:pPr>
              <a:endParaRPr kumimoji="1" lang="en-US" altLang="ja-JP" sz="1200" b="1" kern="0" dirty="0">
                <a:solidFill>
                  <a:prstClr val="white"/>
                </a:solidFill>
                <a:latin typeface="Arial"/>
              </a:endParaRPr>
            </a:p>
            <a:p>
              <a:pPr algn="ctr" fontAlgn="auto">
                <a:spcBef>
                  <a:spcPts val="0"/>
                </a:spcBef>
                <a:spcAft>
                  <a:spcPts val="0"/>
                </a:spcAft>
                <a:defRPr/>
              </a:pPr>
              <a:endParaRPr kumimoji="1" lang="en-US" altLang="ja-JP" sz="1200" b="1" kern="0" dirty="0" smtClean="0">
                <a:solidFill>
                  <a:prstClr val="white"/>
                </a:solidFill>
                <a:latin typeface="Arial"/>
              </a:endParaRPr>
            </a:p>
            <a:p>
              <a:pPr algn="ctr" fontAlgn="auto">
                <a:spcBef>
                  <a:spcPts val="0"/>
                </a:spcBef>
                <a:spcAft>
                  <a:spcPts val="0"/>
                </a:spcAft>
                <a:defRPr/>
              </a:pPr>
              <a:endParaRPr kumimoji="1" lang="en-US" altLang="ja-JP" sz="1200" b="1" kern="0" dirty="0">
                <a:solidFill>
                  <a:prstClr val="white"/>
                </a:solidFill>
                <a:latin typeface="Arial"/>
              </a:endParaRPr>
            </a:p>
            <a:p>
              <a:pPr algn="ctr" fontAlgn="auto">
                <a:spcBef>
                  <a:spcPts val="0"/>
                </a:spcBef>
                <a:spcAft>
                  <a:spcPts val="0"/>
                </a:spcAft>
                <a:defRPr/>
              </a:pPr>
              <a:endParaRPr kumimoji="1" lang="en-US" altLang="ja-JP" sz="1200" b="1" kern="0" dirty="0" smtClean="0">
                <a:solidFill>
                  <a:prstClr val="white"/>
                </a:solidFill>
                <a:latin typeface="Arial"/>
              </a:endParaRPr>
            </a:p>
            <a:p>
              <a:pPr algn="ctr" fontAlgn="auto">
                <a:spcBef>
                  <a:spcPts val="0"/>
                </a:spcBef>
                <a:spcAft>
                  <a:spcPts val="0"/>
                </a:spcAft>
                <a:defRPr/>
              </a:pPr>
              <a:endParaRPr kumimoji="1" lang="en-US" altLang="ja-JP" sz="1200" b="1" kern="0" dirty="0" smtClean="0">
                <a:solidFill>
                  <a:prstClr val="white"/>
                </a:solidFill>
                <a:latin typeface="Arial"/>
              </a:endParaRPr>
            </a:p>
            <a:p>
              <a:pPr algn="ctr" fontAlgn="auto">
                <a:spcBef>
                  <a:spcPts val="0"/>
                </a:spcBef>
                <a:spcAft>
                  <a:spcPts val="0"/>
                </a:spcAft>
                <a:defRPr/>
              </a:pPr>
              <a:endParaRPr kumimoji="1" lang="ja-JP" altLang="en-US" sz="1200" b="1" kern="0" dirty="0" smtClean="0">
                <a:solidFill>
                  <a:prstClr val="white"/>
                </a:solidFill>
                <a:latin typeface="Arial"/>
              </a:endParaRPr>
            </a:p>
          </p:txBody>
        </p:sp>
        <p:grpSp>
          <p:nvGrpSpPr>
            <p:cNvPr id="56" name="グループ化 55"/>
            <p:cNvGrpSpPr/>
            <p:nvPr/>
          </p:nvGrpSpPr>
          <p:grpSpPr>
            <a:xfrm>
              <a:off x="627080" y="2316402"/>
              <a:ext cx="1260000" cy="1484388"/>
              <a:chOff x="627080" y="4081837"/>
              <a:chExt cx="1260000" cy="1484388"/>
            </a:xfrm>
            <a:grpFill/>
          </p:grpSpPr>
          <p:sp>
            <p:nvSpPr>
              <p:cNvPr id="57" name="正方形/長方形 56"/>
              <p:cNvSpPr/>
              <p:nvPr/>
            </p:nvSpPr>
            <p:spPr>
              <a:xfrm>
                <a:off x="627080" y="4081837"/>
                <a:ext cx="1260000" cy="468000"/>
              </a:xfrm>
              <a:prstGeom prst="rect">
                <a:avLst/>
              </a:prstGeom>
              <a:solidFill>
                <a:schemeClr val="bg1">
                  <a:lumMod val="95000"/>
                </a:schemeClr>
              </a:solidFill>
              <a:ln w="19050" cap="flat" cmpd="sng" algn="ctr">
                <a:solidFill>
                  <a:srgbClr val="002776"/>
                </a:solidFill>
                <a:prstDash val="solid"/>
              </a:ln>
              <a:effectLst/>
            </p:spPr>
            <p:txBody>
              <a:bodyPr lIns="72000" tIns="72000" rIns="72000" bIns="72000" rtlCol="0" anchor="ctr" anchorCtr="0"/>
              <a:lstStyle/>
              <a:p>
                <a:pPr algn="ctr" fontAlgn="auto">
                  <a:spcBef>
                    <a:spcPts val="0"/>
                  </a:spcBef>
                  <a:spcAft>
                    <a:spcPts val="0"/>
                  </a:spcAft>
                  <a:defRPr/>
                </a:pPr>
                <a:r>
                  <a:rPr lang="ja-JP" altLang="en-US" sz="1000" b="1" kern="0" dirty="0" smtClean="0">
                    <a:solidFill>
                      <a:prstClr val="black"/>
                    </a:solidFill>
                    <a:latin typeface="Arial"/>
                  </a:rPr>
                  <a:t>ビジネス・イノベーションの機会の創造</a:t>
                </a:r>
                <a:endParaRPr kumimoji="1" lang="en-US" altLang="ja-JP" sz="1000" kern="0" dirty="0" smtClean="0">
                  <a:solidFill>
                    <a:prstClr val="black"/>
                  </a:solidFill>
                  <a:latin typeface="Arial"/>
                </a:endParaRPr>
              </a:p>
            </p:txBody>
          </p:sp>
          <p:sp>
            <p:nvSpPr>
              <p:cNvPr id="58" name="正方形/長方形 57"/>
              <p:cNvSpPr/>
              <p:nvPr/>
            </p:nvSpPr>
            <p:spPr>
              <a:xfrm>
                <a:off x="627080" y="4590031"/>
                <a:ext cx="1260000" cy="468000"/>
              </a:xfrm>
              <a:prstGeom prst="rect">
                <a:avLst/>
              </a:prstGeom>
              <a:solidFill>
                <a:schemeClr val="bg1"/>
              </a:solidFill>
              <a:ln w="19050" cap="flat" cmpd="sng" algn="ctr">
                <a:solidFill>
                  <a:srgbClr val="002776"/>
                </a:solidFill>
                <a:prstDash val="solid"/>
              </a:ln>
              <a:effectLst/>
            </p:spPr>
            <p:txBody>
              <a:bodyPr lIns="72000" tIns="72000" rIns="72000" bIns="72000" rtlCol="0" anchor="ctr" anchorCtr="0"/>
              <a:lstStyle/>
              <a:p>
                <a:pPr algn="ctr" fontAlgn="auto">
                  <a:spcBef>
                    <a:spcPts val="0"/>
                  </a:spcBef>
                  <a:spcAft>
                    <a:spcPts val="0"/>
                  </a:spcAft>
                  <a:defRPr/>
                </a:pPr>
                <a:r>
                  <a:rPr lang="ja-JP" altLang="en-US" sz="1000" b="1" kern="0" dirty="0" smtClean="0">
                    <a:solidFill>
                      <a:prstClr val="black"/>
                    </a:solidFill>
                    <a:latin typeface="Arial"/>
                  </a:rPr>
                  <a:t>地域への経済効果</a:t>
                </a:r>
                <a:endParaRPr kumimoji="1" lang="en-US" altLang="ja-JP" sz="1000" kern="0" dirty="0" smtClean="0">
                  <a:solidFill>
                    <a:prstClr val="black"/>
                  </a:solidFill>
                  <a:latin typeface="Arial"/>
                </a:endParaRPr>
              </a:p>
            </p:txBody>
          </p:sp>
          <p:sp>
            <p:nvSpPr>
              <p:cNvPr id="59" name="正方形/長方形 58"/>
              <p:cNvSpPr/>
              <p:nvPr/>
            </p:nvSpPr>
            <p:spPr>
              <a:xfrm>
                <a:off x="627080" y="5098225"/>
                <a:ext cx="1260000" cy="468000"/>
              </a:xfrm>
              <a:prstGeom prst="rect">
                <a:avLst/>
              </a:prstGeom>
              <a:solidFill>
                <a:schemeClr val="bg1"/>
              </a:solidFill>
              <a:ln w="19050" cap="flat" cmpd="sng" algn="ctr">
                <a:solidFill>
                  <a:srgbClr val="002776"/>
                </a:solidFill>
                <a:prstDash val="solid"/>
              </a:ln>
              <a:effectLst/>
            </p:spPr>
            <p:txBody>
              <a:bodyPr lIns="72000" tIns="72000" rIns="72000" bIns="72000" rtlCol="0" anchor="ctr" anchorCtr="0"/>
              <a:lstStyle/>
              <a:p>
                <a:pPr algn="ctr" fontAlgn="auto">
                  <a:spcBef>
                    <a:spcPts val="0"/>
                  </a:spcBef>
                  <a:spcAft>
                    <a:spcPts val="0"/>
                  </a:spcAft>
                  <a:defRPr/>
                </a:pPr>
                <a:r>
                  <a:rPr lang="ja-JP" altLang="en-US" sz="1000" b="1" kern="0" dirty="0" smtClean="0">
                    <a:solidFill>
                      <a:prstClr val="black"/>
                    </a:solidFill>
                    <a:latin typeface="Arial"/>
                  </a:rPr>
                  <a:t>国・都市の</a:t>
                </a:r>
                <a:endParaRPr lang="en-US" altLang="ja-JP" sz="1000" b="1" kern="0" dirty="0" smtClean="0">
                  <a:solidFill>
                    <a:prstClr val="black"/>
                  </a:solidFill>
                  <a:latin typeface="Arial"/>
                </a:endParaRPr>
              </a:p>
              <a:p>
                <a:pPr algn="ctr" fontAlgn="auto">
                  <a:spcBef>
                    <a:spcPts val="0"/>
                  </a:spcBef>
                  <a:spcAft>
                    <a:spcPts val="0"/>
                  </a:spcAft>
                  <a:defRPr/>
                </a:pPr>
                <a:r>
                  <a:rPr lang="ja-JP" altLang="en-US" sz="1000" b="1" kern="0" dirty="0" smtClean="0">
                    <a:solidFill>
                      <a:prstClr val="black"/>
                    </a:solidFill>
                    <a:latin typeface="Arial"/>
                  </a:rPr>
                  <a:t>競争力向上</a:t>
                </a:r>
                <a:endParaRPr kumimoji="1" lang="en-US" altLang="ja-JP" sz="1000" kern="0" dirty="0" smtClean="0">
                  <a:solidFill>
                    <a:prstClr val="black"/>
                  </a:solidFill>
                  <a:latin typeface="Arial"/>
                </a:endParaRPr>
              </a:p>
            </p:txBody>
          </p:sp>
        </p:grpSp>
      </p:grpSp>
      <p:sp>
        <p:nvSpPr>
          <p:cNvPr id="64" name="正方形/長方形 63"/>
          <p:cNvSpPr/>
          <p:nvPr/>
        </p:nvSpPr>
        <p:spPr>
          <a:xfrm>
            <a:off x="3009000" y="5085865"/>
            <a:ext cx="1008000" cy="36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white"/>
                </a:solidFill>
                <a:latin typeface="Arial"/>
              </a:rPr>
              <a:t>ライフ</a:t>
            </a:r>
            <a:endParaRPr lang="en-US" altLang="ja-JP" sz="1200" b="1" kern="0" dirty="0" smtClean="0">
              <a:solidFill>
                <a:prstClr val="white"/>
              </a:solidFill>
              <a:latin typeface="Arial"/>
            </a:endParaRPr>
          </a:p>
          <a:p>
            <a:pPr algn="ctr" fontAlgn="auto">
              <a:spcBef>
                <a:spcPts val="0"/>
              </a:spcBef>
              <a:spcAft>
                <a:spcPts val="0"/>
              </a:spcAft>
            </a:pPr>
            <a:r>
              <a:rPr lang="ja-JP" altLang="en-US" sz="1200" b="1" kern="0" dirty="0" smtClean="0">
                <a:solidFill>
                  <a:prstClr val="white"/>
                </a:solidFill>
                <a:latin typeface="Arial"/>
              </a:rPr>
              <a:t>サイエンス</a:t>
            </a:r>
          </a:p>
        </p:txBody>
      </p:sp>
      <p:cxnSp>
        <p:nvCxnSpPr>
          <p:cNvPr id="65" name="直線矢印コネクタ 64"/>
          <p:cNvCxnSpPr/>
          <p:nvPr/>
        </p:nvCxnSpPr>
        <p:spPr>
          <a:xfrm>
            <a:off x="3513000" y="3533656"/>
            <a:ext cx="0" cy="1440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4377000" y="5085865"/>
            <a:ext cx="1008000" cy="36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a:solidFill>
                  <a:prstClr val="white"/>
                </a:solidFill>
                <a:latin typeface="Arial"/>
              </a:rPr>
              <a:t>環境</a:t>
            </a:r>
            <a:endParaRPr lang="ja-JP" altLang="en-US" sz="1200" b="1" kern="0" dirty="0" smtClean="0">
              <a:solidFill>
                <a:prstClr val="white"/>
              </a:solidFill>
              <a:latin typeface="Arial"/>
            </a:endParaRPr>
          </a:p>
        </p:txBody>
      </p:sp>
      <p:cxnSp>
        <p:nvCxnSpPr>
          <p:cNvPr id="69" name="直線矢印コネクタ 68"/>
          <p:cNvCxnSpPr/>
          <p:nvPr/>
        </p:nvCxnSpPr>
        <p:spPr>
          <a:xfrm>
            <a:off x="4881000" y="3533656"/>
            <a:ext cx="0" cy="1440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5745000" y="5085865"/>
            <a:ext cx="1008000" cy="36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white"/>
                </a:solidFill>
                <a:latin typeface="Arial"/>
              </a:rPr>
              <a:t>新</a:t>
            </a:r>
            <a:endParaRPr lang="en-US" altLang="ja-JP" sz="1200" b="1" kern="0" dirty="0" smtClean="0">
              <a:solidFill>
                <a:prstClr val="white"/>
              </a:solidFill>
              <a:latin typeface="Arial"/>
            </a:endParaRPr>
          </a:p>
          <a:p>
            <a:pPr algn="ctr" fontAlgn="auto">
              <a:spcBef>
                <a:spcPts val="0"/>
              </a:spcBef>
              <a:spcAft>
                <a:spcPts val="0"/>
              </a:spcAft>
            </a:pPr>
            <a:r>
              <a:rPr lang="ja-JP" altLang="en-US" sz="1200" b="1" kern="0" dirty="0" smtClean="0">
                <a:solidFill>
                  <a:prstClr val="white"/>
                </a:solidFill>
                <a:latin typeface="Arial"/>
              </a:rPr>
              <a:t>エネルギー</a:t>
            </a:r>
          </a:p>
        </p:txBody>
      </p:sp>
      <p:cxnSp>
        <p:nvCxnSpPr>
          <p:cNvPr id="73" name="直線矢印コネクタ 72"/>
          <p:cNvCxnSpPr/>
          <p:nvPr/>
        </p:nvCxnSpPr>
        <p:spPr>
          <a:xfrm>
            <a:off x="6249000" y="3533656"/>
            <a:ext cx="0" cy="1440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7113000" y="5085865"/>
            <a:ext cx="1008000" cy="36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a:solidFill>
                  <a:prstClr val="white"/>
                </a:solidFill>
                <a:latin typeface="Arial"/>
              </a:rPr>
              <a:t>生活支援</a:t>
            </a:r>
            <a:endParaRPr lang="ja-JP" altLang="en-US" sz="1200" b="1" kern="0" dirty="0" smtClean="0">
              <a:solidFill>
                <a:prstClr val="white"/>
              </a:solidFill>
              <a:latin typeface="Arial"/>
            </a:endParaRPr>
          </a:p>
        </p:txBody>
      </p:sp>
      <p:cxnSp>
        <p:nvCxnSpPr>
          <p:cNvPr id="77" name="直線矢印コネクタ 76"/>
          <p:cNvCxnSpPr/>
          <p:nvPr/>
        </p:nvCxnSpPr>
        <p:spPr>
          <a:xfrm>
            <a:off x="7617000" y="3533656"/>
            <a:ext cx="0" cy="1440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8481000" y="5085865"/>
            <a:ext cx="1008000" cy="36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white"/>
                </a:solidFill>
                <a:latin typeface="Arial"/>
              </a:rPr>
              <a:t>クリエイ</a:t>
            </a:r>
            <a:endParaRPr lang="en-US" altLang="ja-JP" sz="1200" b="1" kern="0" dirty="0" smtClean="0">
              <a:solidFill>
                <a:prstClr val="white"/>
              </a:solidFill>
              <a:latin typeface="Arial"/>
            </a:endParaRPr>
          </a:p>
          <a:p>
            <a:pPr algn="ctr" fontAlgn="auto">
              <a:spcBef>
                <a:spcPts val="0"/>
              </a:spcBef>
              <a:spcAft>
                <a:spcPts val="0"/>
              </a:spcAft>
            </a:pPr>
            <a:r>
              <a:rPr lang="ja-JP" altLang="en-US" sz="1200" b="1" kern="0" dirty="0" smtClean="0">
                <a:solidFill>
                  <a:prstClr val="white"/>
                </a:solidFill>
                <a:latin typeface="Arial"/>
              </a:rPr>
              <a:t>ティブ</a:t>
            </a:r>
          </a:p>
        </p:txBody>
      </p:sp>
      <p:cxnSp>
        <p:nvCxnSpPr>
          <p:cNvPr id="81" name="直線矢印コネクタ 80"/>
          <p:cNvCxnSpPr/>
          <p:nvPr/>
        </p:nvCxnSpPr>
        <p:spPr>
          <a:xfrm>
            <a:off x="8985000" y="3533656"/>
            <a:ext cx="0" cy="1440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17000" y="6252481"/>
            <a:ext cx="9072000" cy="306989"/>
          </a:xfrm>
          <a:prstGeom prst="rect">
            <a:avLst/>
          </a:prstGeom>
          <a:noFill/>
        </p:spPr>
        <p:txBody>
          <a:bodyPr wrap="square" lIns="72000" tIns="72000" rIns="72000" bIns="72000" rtlCol="0" anchor="t" anchorCtr="0">
            <a:spAutoFit/>
          </a:bodyPr>
          <a:lstStyle/>
          <a:p>
            <a:pPr marL="446088" indent="-446088"/>
            <a:r>
              <a:rPr kumimoji="1" lang="ja-JP" altLang="en-US" sz="1000" dirty="0" smtClean="0">
                <a:solidFill>
                  <a:prstClr val="black"/>
                </a:solidFill>
                <a:latin typeface="Arial"/>
              </a:rPr>
              <a:t>出所　</a:t>
            </a:r>
            <a:r>
              <a:rPr kumimoji="1" lang="en-US" altLang="ja-JP" sz="1000" dirty="0" smtClean="0">
                <a:solidFill>
                  <a:prstClr val="black"/>
                </a:solidFill>
                <a:latin typeface="Arial"/>
              </a:rPr>
              <a:t>*</a:t>
            </a:r>
            <a:r>
              <a:rPr kumimoji="1" lang="ja-JP" altLang="en-US" sz="1000" dirty="0" smtClean="0">
                <a:solidFill>
                  <a:prstClr val="black"/>
                </a:solidFill>
                <a:latin typeface="Arial"/>
              </a:rPr>
              <a:t>：</a:t>
            </a:r>
            <a:r>
              <a:rPr kumimoji="1" lang="en-US" altLang="ja-JP" sz="1000" dirty="0" smtClean="0">
                <a:solidFill>
                  <a:prstClr val="black"/>
                </a:solidFill>
                <a:latin typeface="Arial"/>
              </a:rPr>
              <a:t>MICE</a:t>
            </a:r>
            <a:r>
              <a:rPr kumimoji="1" lang="ja-JP" altLang="en-US" sz="1000" dirty="0" smtClean="0">
                <a:solidFill>
                  <a:prstClr val="black"/>
                </a:solidFill>
                <a:latin typeface="Arial"/>
              </a:rPr>
              <a:t>の</a:t>
            </a:r>
            <a:r>
              <a:rPr kumimoji="1" lang="ja-JP" altLang="en-US" sz="1000" dirty="0">
                <a:solidFill>
                  <a:prstClr val="black"/>
                </a:solidFill>
                <a:latin typeface="Arial"/>
              </a:rPr>
              <a:t>開催・誘致の推進（</a:t>
            </a:r>
            <a:r>
              <a:rPr kumimoji="1" lang="ja-JP" altLang="en-US" sz="1000" dirty="0" smtClean="0">
                <a:solidFill>
                  <a:prstClr val="black"/>
                </a:solidFill>
                <a:latin typeface="Arial"/>
              </a:rPr>
              <a:t>観光庁）、</a:t>
            </a:r>
            <a:r>
              <a:rPr kumimoji="1" lang="en-US" altLang="ja-JP" sz="1000" dirty="0" smtClean="0">
                <a:solidFill>
                  <a:prstClr val="black"/>
                </a:solidFill>
                <a:latin typeface="Arial"/>
              </a:rPr>
              <a:t>**</a:t>
            </a:r>
            <a:r>
              <a:rPr kumimoji="1" lang="ja-JP" altLang="en-US" sz="1000" dirty="0">
                <a:solidFill>
                  <a:prstClr val="black"/>
                </a:solidFill>
                <a:latin typeface="Arial"/>
              </a:rPr>
              <a:t>：大阪の成長戦略（</a:t>
            </a:r>
            <a:r>
              <a:rPr kumimoji="1" lang="en-US" altLang="ja-JP" sz="1000" dirty="0">
                <a:solidFill>
                  <a:prstClr val="black"/>
                </a:solidFill>
                <a:latin typeface="Arial"/>
              </a:rPr>
              <a:t>2015</a:t>
            </a:r>
            <a:r>
              <a:rPr kumimoji="1" lang="ja-JP" altLang="en-US" sz="1000" dirty="0">
                <a:solidFill>
                  <a:prstClr val="black"/>
                </a:solidFill>
                <a:latin typeface="Arial"/>
              </a:rPr>
              <a:t>年</a:t>
            </a:r>
            <a:r>
              <a:rPr kumimoji="1" lang="en-US" altLang="ja-JP" sz="1000" dirty="0">
                <a:solidFill>
                  <a:prstClr val="black"/>
                </a:solidFill>
                <a:latin typeface="Arial"/>
              </a:rPr>
              <a:t>2</a:t>
            </a:r>
            <a:r>
              <a:rPr kumimoji="1" lang="ja-JP" altLang="en-US" sz="1000" dirty="0">
                <a:solidFill>
                  <a:prstClr val="black"/>
                </a:solidFill>
                <a:latin typeface="Arial"/>
              </a:rPr>
              <a:t>月版</a:t>
            </a:r>
            <a:r>
              <a:rPr kumimoji="1" lang="ja-JP" altLang="en-US" sz="1000" dirty="0" smtClean="0">
                <a:solidFill>
                  <a:prstClr val="black"/>
                </a:solidFill>
                <a:latin typeface="Arial"/>
              </a:rPr>
              <a:t>）（大阪府・大阪市）、</a:t>
            </a:r>
            <a:r>
              <a:rPr kumimoji="1" lang="en-US" altLang="ja-JP" sz="1000" dirty="0" smtClean="0">
                <a:solidFill>
                  <a:prstClr val="black"/>
                </a:solidFill>
                <a:latin typeface="Arial"/>
              </a:rPr>
              <a:t>***</a:t>
            </a:r>
            <a:r>
              <a:rPr kumimoji="1" lang="ja-JP" altLang="en-US" sz="1000" dirty="0" smtClean="0">
                <a:solidFill>
                  <a:prstClr val="black"/>
                </a:solidFill>
                <a:latin typeface="Arial"/>
              </a:rPr>
              <a:t>：大阪都市魅力創造戦略</a:t>
            </a:r>
            <a:r>
              <a:rPr kumimoji="1" lang="en-US" altLang="ja-JP" sz="1000" dirty="0" smtClean="0">
                <a:solidFill>
                  <a:prstClr val="black"/>
                </a:solidFill>
                <a:latin typeface="Arial"/>
              </a:rPr>
              <a:t>2020</a:t>
            </a:r>
            <a:r>
              <a:rPr kumimoji="1" lang="ja-JP" altLang="en-US" sz="1000" dirty="0" smtClean="0">
                <a:solidFill>
                  <a:prstClr val="black"/>
                </a:solidFill>
                <a:latin typeface="Arial"/>
              </a:rPr>
              <a:t>（大阪府・大阪市）</a:t>
            </a:r>
            <a:endParaRPr kumimoji="1" lang="en-US" altLang="ja-JP" sz="1000" dirty="0" smtClean="0">
              <a:solidFill>
                <a:prstClr val="black"/>
              </a:solidFill>
              <a:latin typeface="Arial"/>
            </a:endParaRPr>
          </a:p>
        </p:txBody>
      </p:sp>
      <p:sp>
        <p:nvSpPr>
          <p:cNvPr id="66" name="角丸四角形 65"/>
          <p:cNvSpPr/>
          <p:nvPr/>
        </p:nvSpPr>
        <p:spPr>
          <a:xfrm>
            <a:off x="3009000" y="4073656"/>
            <a:ext cx="6480000" cy="360000"/>
          </a:xfrm>
          <a:prstGeom prst="round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prstClr val="black"/>
                </a:solidFill>
              </a:rPr>
              <a:t>重点産業の抽出</a:t>
            </a:r>
          </a:p>
        </p:txBody>
      </p:sp>
      <p:sp>
        <p:nvSpPr>
          <p:cNvPr id="3" name="正方形/長方形 2"/>
          <p:cNvSpPr/>
          <p:nvPr/>
        </p:nvSpPr>
        <p:spPr>
          <a:xfrm>
            <a:off x="2860157" y="5017358"/>
            <a:ext cx="6804837"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cxnSp>
        <p:nvCxnSpPr>
          <p:cNvPr id="21" name="直線コネクタ 20"/>
          <p:cNvCxnSpPr>
            <a:stCxn id="57" idx="3"/>
          </p:cNvCxnSpPr>
          <p:nvPr/>
        </p:nvCxnSpPr>
        <p:spPr>
          <a:xfrm>
            <a:off x="1792490" y="4072249"/>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endCxn id="3" idx="1"/>
          </p:cNvCxnSpPr>
          <p:nvPr/>
        </p:nvCxnSpPr>
        <p:spPr>
          <a:xfrm>
            <a:off x="2296490" y="5269358"/>
            <a:ext cx="563667"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296490" y="4073656"/>
            <a:ext cx="0" cy="11922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1924157" y="4489760"/>
            <a:ext cx="936000" cy="360000"/>
          </a:xfrm>
          <a:prstGeom prst="rect">
            <a:avLst/>
          </a:prstGeom>
          <a:solidFill>
            <a:schemeClr val="bg1"/>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en-US" altLang="ja-JP" sz="1000" b="1" kern="0" smtClean="0">
                <a:solidFill>
                  <a:prstClr val="black"/>
                </a:solidFill>
                <a:latin typeface="Arial"/>
              </a:rPr>
              <a:t>MICE</a:t>
            </a:r>
            <a:r>
              <a:rPr lang="ja-JP" altLang="en-US" sz="1000" b="1" kern="0" smtClean="0">
                <a:solidFill>
                  <a:prstClr val="black"/>
                </a:solidFill>
                <a:latin typeface="Arial"/>
              </a:rPr>
              <a:t>を</a:t>
            </a:r>
            <a:r>
              <a:rPr lang="ja-JP" altLang="en-US" sz="1000" b="1" kern="0" dirty="0" smtClean="0">
                <a:solidFill>
                  <a:prstClr val="black"/>
                </a:solidFill>
                <a:latin typeface="Arial"/>
              </a:rPr>
              <a:t>通じた</a:t>
            </a:r>
            <a:endParaRPr lang="en-US" altLang="ja-JP" sz="1000" b="1" kern="0" dirty="0" smtClean="0">
              <a:solidFill>
                <a:prstClr val="black"/>
              </a:solidFill>
              <a:latin typeface="Arial"/>
            </a:endParaRPr>
          </a:p>
          <a:p>
            <a:pPr algn="ctr" fontAlgn="auto">
              <a:spcBef>
                <a:spcPts val="0"/>
              </a:spcBef>
              <a:spcAft>
                <a:spcPts val="0"/>
              </a:spcAft>
            </a:pPr>
            <a:r>
              <a:rPr lang="ja-JP" altLang="en-US" sz="1000" b="1" kern="0" dirty="0">
                <a:solidFill>
                  <a:prstClr val="black"/>
                </a:solidFill>
                <a:latin typeface="Arial"/>
              </a:rPr>
              <a:t>産業振興</a:t>
            </a:r>
            <a:endParaRPr lang="ja-JP" altLang="en-US" sz="1000" b="1" kern="0" dirty="0" smtClean="0">
              <a:solidFill>
                <a:prstClr val="black"/>
              </a:solidFill>
              <a:latin typeface="Arial"/>
            </a:endParaRPr>
          </a:p>
        </p:txBody>
      </p:sp>
      <p:sp>
        <p:nvSpPr>
          <p:cNvPr id="15" name="正方形/長方形 14"/>
          <p:cNvSpPr/>
          <p:nvPr/>
        </p:nvSpPr>
        <p:spPr>
          <a:xfrm>
            <a:off x="3079601" y="5540276"/>
            <a:ext cx="6480000" cy="432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black"/>
                </a:solidFill>
              </a:rPr>
              <a:t>大阪の重要産業振興</a:t>
            </a:r>
            <a:r>
              <a:rPr kumimoji="1" lang="ja-JP" altLang="en-US" sz="1200" b="1" smtClean="0">
                <a:solidFill>
                  <a:prstClr val="black"/>
                </a:solidFill>
              </a:rPr>
              <a:t>につなげる</a:t>
            </a:r>
            <a:r>
              <a:rPr kumimoji="1" lang="en-US" altLang="ja-JP" sz="1200" b="1" smtClean="0">
                <a:solidFill>
                  <a:prstClr val="black"/>
                </a:solidFill>
              </a:rPr>
              <a:t>MICE</a:t>
            </a:r>
            <a:r>
              <a:rPr kumimoji="1" lang="ja-JP" altLang="en-US" sz="1200" b="1" smtClean="0">
                <a:solidFill>
                  <a:prstClr val="black"/>
                </a:solidFill>
              </a:rPr>
              <a:t>を</a:t>
            </a:r>
            <a:r>
              <a:rPr kumimoji="1" lang="ja-JP" altLang="en-US" sz="1200" b="1" dirty="0" smtClean="0">
                <a:solidFill>
                  <a:prstClr val="black"/>
                </a:solidFill>
              </a:rPr>
              <a:t>目指す</a:t>
            </a:r>
          </a:p>
        </p:txBody>
      </p:sp>
      <p:sp>
        <p:nvSpPr>
          <p:cNvPr id="54" name="コンテンツ プレースホルダー 11"/>
          <p:cNvSpPr txBox="1">
            <a:spLocks/>
          </p:cNvSpPr>
          <p:nvPr/>
        </p:nvSpPr>
        <p:spPr bwMode="gray">
          <a:xfrm>
            <a:off x="416496" y="827685"/>
            <a:ext cx="2384802"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smtClean="0">
                <a:solidFill>
                  <a:srgbClr val="002776"/>
                </a:solidFill>
              </a:rPr>
              <a:t>目標（産業振興　</a:t>
            </a:r>
            <a:r>
              <a:rPr lang="en-US" altLang="ja-JP" b="1" u="sng" kern="0" dirty="0" smtClean="0">
                <a:solidFill>
                  <a:srgbClr val="002776"/>
                </a:solidFill>
              </a:rPr>
              <a:t>1/2</a:t>
            </a:r>
            <a:r>
              <a:rPr lang="ja-JP" altLang="en-US" b="1" u="sng" kern="0" dirty="0" smtClean="0">
                <a:solidFill>
                  <a:srgbClr val="002776"/>
                </a:solidFill>
              </a:rPr>
              <a:t>）</a:t>
            </a:r>
            <a:endParaRPr lang="en-US" altLang="ja-JP" b="1" u="sng" kern="0" dirty="0" smtClean="0">
              <a:solidFill>
                <a:srgbClr val="002776"/>
              </a:solidFill>
            </a:endParaRPr>
          </a:p>
        </p:txBody>
      </p:sp>
    </p:spTree>
    <p:extLst>
      <p:ext uri="{BB962C8B-B14F-4D97-AF65-F5344CB8AC3E}">
        <p14:creationId xmlns:p14="http://schemas.microsoft.com/office/powerpoint/2010/main" val="39386311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106</a:t>
            </a:fld>
            <a:endParaRPr lang="ja-JP" altLang="en-US" dirty="0">
              <a:solidFill>
                <a:srgbClr val="313131"/>
              </a:solidFill>
            </a:endParaRPr>
          </a:p>
        </p:txBody>
      </p:sp>
      <p:sp>
        <p:nvSpPr>
          <p:cNvPr id="108"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a:t>大阪</a:t>
            </a:r>
            <a:r>
              <a:rPr lang="ja-JP" altLang="en-US" sz="1050" dirty="0" smtClean="0"/>
              <a:t>の重点産業（ライフサイエンス・環境・新エネルギー・生活支援・クリエイティブ）の具体例は、総務省・</a:t>
            </a:r>
            <a:r>
              <a:rPr lang="en-US" altLang="ja-JP" sz="1050" dirty="0" smtClean="0"/>
              <a:t>JETRO</a:t>
            </a:r>
            <a:r>
              <a:rPr lang="ja-JP" altLang="en-US" sz="1050" dirty="0" smtClean="0"/>
              <a:t>の定義を用いて以下のとおり設定した。</a:t>
            </a:r>
            <a:endParaRPr lang="en-US" altLang="ja-JP" sz="1050" dirty="0" smtClean="0"/>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ウ</a:t>
            </a:r>
            <a:r>
              <a:rPr lang="ja-JP" altLang="en-US" smtClean="0"/>
              <a:t>　大阪</a:t>
            </a:r>
            <a:r>
              <a:rPr lang="en-US" altLang="ja-JP" smtClean="0"/>
              <a:t>MICE</a:t>
            </a:r>
            <a:r>
              <a:rPr lang="ja-JP" altLang="en-US" smtClean="0"/>
              <a:t>の</a:t>
            </a:r>
            <a:r>
              <a:rPr lang="ja-JP" altLang="en-US" dirty="0" smtClean="0"/>
              <a:t>目標</a:t>
            </a:r>
            <a:endParaRPr kumimoji="1" lang="ja-JP" altLang="en-US" dirty="0"/>
          </a:p>
        </p:txBody>
      </p:sp>
      <p:sp>
        <p:nvSpPr>
          <p:cNvPr id="109" name="テキスト プレースホルダー 15"/>
          <p:cNvSpPr>
            <a:spLocks noGrp="1"/>
          </p:cNvSpPr>
          <p:nvPr>
            <p:ph type="body" sz="quarter" idx="18"/>
          </p:nvPr>
        </p:nvSpPr>
        <p:spPr>
          <a:xfrm>
            <a:off x="417000" y="1614944"/>
            <a:ext cx="4320000" cy="432000"/>
          </a:xfrm>
        </p:spPr>
        <p:txBody>
          <a:bodyPr/>
          <a:lstStyle/>
          <a:p>
            <a:r>
              <a:rPr lang="ja-JP" altLang="en-US" dirty="0" smtClean="0"/>
              <a:t>大阪の重点産業</a:t>
            </a:r>
            <a:endParaRPr lang="en-US" altLang="ja-JP" dirty="0" smtClean="0"/>
          </a:p>
        </p:txBody>
      </p:sp>
      <p:grpSp>
        <p:nvGrpSpPr>
          <p:cNvPr id="13" name="グループ化 12"/>
          <p:cNvGrpSpPr/>
          <p:nvPr/>
        </p:nvGrpSpPr>
        <p:grpSpPr>
          <a:xfrm>
            <a:off x="1923745" y="1879911"/>
            <a:ext cx="7565255" cy="360000"/>
            <a:chOff x="1923745" y="1773581"/>
            <a:chExt cx="7565255" cy="360000"/>
          </a:xfrm>
        </p:grpSpPr>
        <p:sp>
          <p:nvSpPr>
            <p:cNvPr id="82" name="正方形/長方形 81"/>
            <p:cNvSpPr/>
            <p:nvPr/>
          </p:nvSpPr>
          <p:spPr>
            <a:xfrm>
              <a:off x="1923745" y="1773581"/>
              <a:ext cx="3744000" cy="360000"/>
            </a:xfrm>
            <a:prstGeom prst="rect">
              <a:avLst/>
            </a:prstGeom>
            <a:solidFill>
              <a:schemeClr val="bg1">
                <a:lumMod val="85000"/>
              </a:schemeClr>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black"/>
                  </a:solidFill>
                  <a:latin typeface="Arial"/>
                </a:rPr>
                <a:t>総務省定義</a:t>
              </a:r>
              <a:r>
                <a:rPr lang="en-US" altLang="ja-JP" sz="800" b="1" kern="0" dirty="0" smtClean="0">
                  <a:solidFill>
                    <a:prstClr val="black"/>
                  </a:solidFill>
                  <a:latin typeface="Arial"/>
                </a:rPr>
                <a:t>*1</a:t>
              </a:r>
              <a:r>
                <a:rPr lang="ja-JP" altLang="en-US" sz="1200" b="1" kern="0" dirty="0" smtClean="0">
                  <a:solidFill>
                    <a:prstClr val="black"/>
                  </a:solidFill>
                  <a:latin typeface="Arial"/>
                </a:rPr>
                <a:t>（</a:t>
              </a:r>
              <a:r>
                <a:rPr lang="en-US" altLang="ja-JP" sz="1200" b="1" kern="0" dirty="0" smtClean="0">
                  <a:solidFill>
                    <a:prstClr val="black"/>
                  </a:solidFill>
                  <a:latin typeface="Arial"/>
                </a:rPr>
                <a:t>C</a:t>
              </a:r>
              <a:r>
                <a:rPr lang="ja-JP" altLang="en-US" sz="1200" b="1" kern="0" dirty="0" err="1" smtClean="0">
                  <a:solidFill>
                    <a:prstClr val="black"/>
                  </a:solidFill>
                  <a:latin typeface="Arial"/>
                </a:rPr>
                <a:t>にて</a:t>
              </a:r>
              <a:r>
                <a:rPr lang="ja-JP" altLang="en-US" sz="1200" b="1" kern="0" dirty="0">
                  <a:solidFill>
                    <a:prstClr val="black"/>
                  </a:solidFill>
                  <a:latin typeface="Arial"/>
                </a:rPr>
                <a:t>使用</a:t>
              </a:r>
              <a:r>
                <a:rPr lang="ja-JP" altLang="en-US" sz="1200" b="1" kern="0" dirty="0" smtClean="0">
                  <a:solidFill>
                    <a:prstClr val="black"/>
                  </a:solidFill>
                  <a:latin typeface="Arial"/>
                </a:rPr>
                <a:t>）</a:t>
              </a:r>
              <a:endParaRPr lang="en-US" altLang="ja-JP" sz="1200" b="1" kern="0" dirty="0" smtClean="0">
                <a:solidFill>
                  <a:prstClr val="black"/>
                </a:solidFill>
                <a:latin typeface="Arial"/>
              </a:endParaRPr>
            </a:p>
          </p:txBody>
        </p:sp>
        <p:sp>
          <p:nvSpPr>
            <p:cNvPr id="84" name="正方形/長方形 83"/>
            <p:cNvSpPr/>
            <p:nvPr/>
          </p:nvSpPr>
          <p:spPr>
            <a:xfrm>
              <a:off x="5745000" y="1773581"/>
              <a:ext cx="3744000" cy="360000"/>
            </a:xfrm>
            <a:prstGeom prst="rect">
              <a:avLst/>
            </a:prstGeom>
            <a:solidFill>
              <a:schemeClr val="bg1">
                <a:lumMod val="85000"/>
              </a:schemeClr>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en-US" altLang="ja-JP" sz="1200" b="1" kern="0" dirty="0" smtClean="0">
                  <a:solidFill>
                    <a:prstClr val="black"/>
                  </a:solidFill>
                  <a:latin typeface="Arial"/>
                </a:rPr>
                <a:t>JETRO</a:t>
              </a:r>
              <a:r>
                <a:rPr lang="ja-JP" altLang="en-US" sz="1200" b="1" kern="0" dirty="0" smtClean="0">
                  <a:solidFill>
                    <a:prstClr val="black"/>
                  </a:solidFill>
                  <a:latin typeface="Arial"/>
                </a:rPr>
                <a:t>定義</a:t>
              </a:r>
              <a:r>
                <a:rPr lang="en-US" altLang="ja-JP" sz="800" b="1" kern="0" dirty="0" smtClean="0">
                  <a:solidFill>
                    <a:prstClr val="black"/>
                  </a:solidFill>
                  <a:latin typeface="Arial"/>
                </a:rPr>
                <a:t>*2</a:t>
              </a:r>
              <a:r>
                <a:rPr lang="ja-JP" altLang="en-US" sz="1200" b="1" kern="0" dirty="0" smtClean="0">
                  <a:solidFill>
                    <a:prstClr val="black"/>
                  </a:solidFill>
                  <a:latin typeface="Arial"/>
                </a:rPr>
                <a:t>（</a:t>
              </a:r>
              <a:r>
                <a:rPr lang="en-US" altLang="ja-JP" sz="1200" b="1" kern="0" dirty="0" smtClean="0">
                  <a:solidFill>
                    <a:prstClr val="black"/>
                  </a:solidFill>
                  <a:latin typeface="Arial"/>
                </a:rPr>
                <a:t>Ex</a:t>
              </a:r>
              <a:r>
                <a:rPr lang="ja-JP" altLang="en-US" sz="1200" b="1" kern="0" dirty="0" err="1" smtClean="0">
                  <a:solidFill>
                    <a:prstClr val="black"/>
                  </a:solidFill>
                  <a:latin typeface="Arial"/>
                </a:rPr>
                <a:t>にて</a:t>
              </a:r>
              <a:r>
                <a:rPr lang="ja-JP" altLang="en-US" sz="1200" b="1" kern="0" dirty="0" smtClean="0">
                  <a:solidFill>
                    <a:prstClr val="black"/>
                  </a:solidFill>
                  <a:latin typeface="Arial"/>
                </a:rPr>
                <a:t>使用）</a:t>
              </a:r>
              <a:endParaRPr lang="en-US" altLang="ja-JP" sz="2400" b="1" kern="0" dirty="0" smtClean="0">
                <a:solidFill>
                  <a:prstClr val="black"/>
                </a:solidFill>
                <a:latin typeface="Arial"/>
              </a:endParaRPr>
            </a:p>
          </p:txBody>
        </p:sp>
      </p:grpSp>
      <p:grpSp>
        <p:nvGrpSpPr>
          <p:cNvPr id="16" name="グループ化 15"/>
          <p:cNvGrpSpPr/>
          <p:nvPr/>
        </p:nvGrpSpPr>
        <p:grpSpPr>
          <a:xfrm>
            <a:off x="406490" y="2321394"/>
            <a:ext cx="9082510" cy="792000"/>
            <a:chOff x="406490" y="2202609"/>
            <a:chExt cx="9082510" cy="720000"/>
          </a:xfrm>
        </p:grpSpPr>
        <p:sp>
          <p:nvSpPr>
            <p:cNvPr id="70" name="正方形/長方形 69"/>
            <p:cNvSpPr/>
            <p:nvPr/>
          </p:nvSpPr>
          <p:spPr>
            <a:xfrm>
              <a:off x="406490" y="2202609"/>
              <a:ext cx="1440000" cy="72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white"/>
                  </a:solidFill>
                  <a:latin typeface="Arial"/>
                </a:rPr>
                <a:t>ライフサイエンス</a:t>
              </a:r>
            </a:p>
          </p:txBody>
        </p:sp>
        <p:sp>
          <p:nvSpPr>
            <p:cNvPr id="87" name="正方形/長方形 86"/>
            <p:cNvSpPr/>
            <p:nvPr/>
          </p:nvSpPr>
          <p:spPr>
            <a:xfrm>
              <a:off x="1923745" y="2202609"/>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医</a:t>
              </a:r>
              <a:r>
                <a:rPr lang="ja-JP" altLang="en-US" sz="1200" kern="0" dirty="0" smtClean="0">
                  <a:solidFill>
                    <a:prstClr val="black"/>
                  </a:solidFill>
                  <a:latin typeface="Arial"/>
                </a:rPr>
                <a:t>薬品製造業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医療用機械器具・医療用品製造業</a:t>
              </a:r>
              <a:endParaRPr lang="en-US" altLang="ja-JP" sz="1200" kern="0" dirty="0" smtClean="0">
                <a:solidFill>
                  <a:prstClr val="black"/>
                </a:solidFill>
                <a:latin typeface="Arial"/>
              </a:endParaRPr>
            </a:p>
          </p:txBody>
        </p:sp>
        <p:sp>
          <p:nvSpPr>
            <p:cNvPr id="88" name="正方形/長方形 87"/>
            <p:cNvSpPr/>
            <p:nvPr/>
          </p:nvSpPr>
          <p:spPr>
            <a:xfrm>
              <a:off x="5745000" y="2202609"/>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医薬品、製薬・製剤、薬学</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医療・病院用機器、医療技術</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歯科用・眼科用機器・用品</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ヘルスケア、保健産業、保健用品 </a:t>
              </a:r>
              <a:r>
                <a:rPr lang="en-US" altLang="ja-JP" sz="1200" kern="0" dirty="0" err="1" smtClean="0">
                  <a:solidFill>
                    <a:prstClr val="black"/>
                  </a:solidFill>
                  <a:latin typeface="Arial"/>
                </a:rPr>
                <a:t>etc</a:t>
              </a:r>
              <a:endParaRPr lang="en-US" altLang="ja-JP" sz="1200" kern="0" dirty="0" smtClean="0">
                <a:solidFill>
                  <a:prstClr val="black"/>
                </a:solidFill>
                <a:latin typeface="Arial"/>
              </a:endParaRPr>
            </a:p>
          </p:txBody>
        </p:sp>
      </p:grpSp>
      <p:grpSp>
        <p:nvGrpSpPr>
          <p:cNvPr id="17" name="グループ化 16"/>
          <p:cNvGrpSpPr/>
          <p:nvPr/>
        </p:nvGrpSpPr>
        <p:grpSpPr>
          <a:xfrm>
            <a:off x="406490" y="3194877"/>
            <a:ext cx="9082510" cy="576000"/>
            <a:chOff x="406490" y="2991637"/>
            <a:chExt cx="9082510" cy="720000"/>
          </a:xfrm>
        </p:grpSpPr>
        <p:sp>
          <p:nvSpPr>
            <p:cNvPr id="71" name="正方形/長方形 70"/>
            <p:cNvSpPr/>
            <p:nvPr/>
          </p:nvSpPr>
          <p:spPr>
            <a:xfrm>
              <a:off x="406490" y="2991637"/>
              <a:ext cx="1440000" cy="72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a:solidFill>
                    <a:prstClr val="white"/>
                  </a:solidFill>
                  <a:latin typeface="Arial"/>
                </a:rPr>
                <a:t>環境</a:t>
              </a:r>
              <a:endParaRPr lang="ja-JP" altLang="en-US" sz="1200" b="1" kern="0" dirty="0" smtClean="0">
                <a:solidFill>
                  <a:prstClr val="white"/>
                </a:solidFill>
                <a:latin typeface="Arial"/>
              </a:endParaRPr>
            </a:p>
          </p:txBody>
        </p:sp>
        <p:sp>
          <p:nvSpPr>
            <p:cNvPr id="91" name="正方形/長方形 90"/>
            <p:cNvSpPr/>
            <p:nvPr/>
          </p:nvSpPr>
          <p:spPr>
            <a:xfrm>
              <a:off x="1923745" y="2991637"/>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一般廃棄物処理業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産業</a:t>
              </a:r>
              <a:r>
                <a:rPr lang="ja-JP" altLang="en-US" sz="1200" kern="0" dirty="0" smtClean="0">
                  <a:solidFill>
                    <a:prstClr val="black"/>
                  </a:solidFill>
                  <a:latin typeface="Arial"/>
                </a:rPr>
                <a:t>廃棄物処理業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その他</a:t>
              </a:r>
              <a:r>
                <a:rPr lang="ja-JP" altLang="en-US" sz="1200" kern="0" dirty="0" smtClean="0">
                  <a:solidFill>
                    <a:prstClr val="black"/>
                  </a:solidFill>
                  <a:latin typeface="Arial"/>
                </a:rPr>
                <a:t>の廃棄物処理業</a:t>
              </a:r>
              <a:endParaRPr lang="en-US" altLang="ja-JP" sz="1200" kern="0" dirty="0" smtClean="0">
                <a:solidFill>
                  <a:prstClr val="black"/>
                </a:solidFill>
                <a:latin typeface="Arial"/>
              </a:endParaRPr>
            </a:p>
          </p:txBody>
        </p:sp>
        <p:sp>
          <p:nvSpPr>
            <p:cNvPr id="92" name="正方形/長方形 91"/>
            <p:cNvSpPr/>
            <p:nvPr/>
          </p:nvSpPr>
          <p:spPr>
            <a:xfrm>
              <a:off x="5745000" y="2991637"/>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環境、廃棄物処理、リサイクリング</a:t>
              </a:r>
              <a:endParaRPr lang="en-US" altLang="ja-JP" sz="1200" kern="0" dirty="0" smtClean="0">
                <a:solidFill>
                  <a:prstClr val="black"/>
                </a:solidFill>
                <a:latin typeface="Arial"/>
              </a:endParaRPr>
            </a:p>
          </p:txBody>
        </p:sp>
      </p:grpSp>
      <p:grpSp>
        <p:nvGrpSpPr>
          <p:cNvPr id="18" name="グループ化 17"/>
          <p:cNvGrpSpPr/>
          <p:nvPr/>
        </p:nvGrpSpPr>
        <p:grpSpPr>
          <a:xfrm>
            <a:off x="406490" y="3852360"/>
            <a:ext cx="9082510" cy="576000"/>
            <a:chOff x="406490" y="3780665"/>
            <a:chExt cx="9082510" cy="720000"/>
          </a:xfrm>
        </p:grpSpPr>
        <p:sp>
          <p:nvSpPr>
            <p:cNvPr id="74" name="正方形/長方形 73"/>
            <p:cNvSpPr/>
            <p:nvPr/>
          </p:nvSpPr>
          <p:spPr>
            <a:xfrm>
              <a:off x="406490" y="3780665"/>
              <a:ext cx="1440000" cy="72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smtClean="0">
                  <a:solidFill>
                    <a:prstClr val="white"/>
                  </a:solidFill>
                  <a:latin typeface="Arial"/>
                </a:rPr>
                <a:t>新エネルギー</a:t>
              </a:r>
            </a:p>
          </p:txBody>
        </p:sp>
        <p:sp>
          <p:nvSpPr>
            <p:cNvPr id="95" name="正方形/長方形 94"/>
            <p:cNvSpPr/>
            <p:nvPr/>
          </p:nvSpPr>
          <p:spPr>
            <a:xfrm>
              <a:off x="1923745" y="3780665"/>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電池製造業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自動車・同附属品製造業（</a:t>
              </a:r>
              <a:r>
                <a:rPr lang="en-US" altLang="ja-JP" sz="1200" kern="0" dirty="0" smtClean="0">
                  <a:solidFill>
                    <a:prstClr val="black"/>
                  </a:solidFill>
                  <a:latin typeface="Arial"/>
                </a:rPr>
                <a:t>※</a:t>
              </a:r>
              <a:r>
                <a:rPr lang="ja-JP" altLang="en-US" sz="1200" kern="0" dirty="0" smtClean="0">
                  <a:solidFill>
                    <a:prstClr val="black"/>
                  </a:solidFill>
                  <a:latin typeface="Arial"/>
                </a:rPr>
                <a:t>）</a:t>
              </a:r>
              <a:endParaRPr lang="en-US" altLang="ja-JP" sz="1200" kern="0" dirty="0" smtClean="0">
                <a:solidFill>
                  <a:prstClr val="black"/>
                </a:solidFill>
                <a:latin typeface="Arial"/>
              </a:endParaRPr>
            </a:p>
          </p:txBody>
        </p:sp>
        <p:sp>
          <p:nvSpPr>
            <p:cNvPr id="96" name="正方形/長方形 95"/>
            <p:cNvSpPr/>
            <p:nvPr/>
          </p:nvSpPr>
          <p:spPr>
            <a:xfrm>
              <a:off x="5745000" y="3780665"/>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鉱業、エネルギー</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自動車（部品・製造関連機器含む）（</a:t>
              </a:r>
              <a:r>
                <a:rPr lang="en-US" altLang="ja-JP" sz="1200" kern="0" dirty="0" smtClean="0">
                  <a:solidFill>
                    <a:prstClr val="black"/>
                  </a:solidFill>
                  <a:latin typeface="Arial"/>
                </a:rPr>
                <a:t>※</a:t>
              </a:r>
              <a:r>
                <a:rPr lang="ja-JP" altLang="en-US" sz="1200" kern="0" dirty="0" smtClean="0">
                  <a:solidFill>
                    <a:prstClr val="black"/>
                  </a:solidFill>
                  <a:latin typeface="Arial"/>
                </a:rPr>
                <a:t>）</a:t>
              </a:r>
              <a:endParaRPr lang="en-US" altLang="ja-JP" sz="1200" kern="0" dirty="0" smtClean="0">
                <a:solidFill>
                  <a:prstClr val="black"/>
                </a:solidFill>
                <a:latin typeface="Arial"/>
              </a:endParaRPr>
            </a:p>
          </p:txBody>
        </p:sp>
      </p:grpSp>
      <p:grpSp>
        <p:nvGrpSpPr>
          <p:cNvPr id="19" name="グループ化 18"/>
          <p:cNvGrpSpPr/>
          <p:nvPr/>
        </p:nvGrpSpPr>
        <p:grpSpPr>
          <a:xfrm>
            <a:off x="406490" y="4509843"/>
            <a:ext cx="9082510" cy="576000"/>
            <a:chOff x="406490" y="4569693"/>
            <a:chExt cx="9082510" cy="720000"/>
          </a:xfrm>
        </p:grpSpPr>
        <p:sp>
          <p:nvSpPr>
            <p:cNvPr id="75" name="正方形/長方形 74"/>
            <p:cNvSpPr/>
            <p:nvPr/>
          </p:nvSpPr>
          <p:spPr>
            <a:xfrm>
              <a:off x="406490" y="4569693"/>
              <a:ext cx="1440000" cy="72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a:solidFill>
                    <a:prstClr val="white"/>
                  </a:solidFill>
                  <a:latin typeface="Arial"/>
                </a:rPr>
                <a:t>生活支援</a:t>
              </a:r>
              <a:endParaRPr lang="ja-JP" altLang="en-US" sz="1200" b="1" kern="0" dirty="0" smtClean="0">
                <a:solidFill>
                  <a:prstClr val="white"/>
                </a:solidFill>
                <a:latin typeface="Arial"/>
              </a:endParaRPr>
            </a:p>
          </p:txBody>
        </p:sp>
        <p:sp>
          <p:nvSpPr>
            <p:cNvPr id="99" name="正方形/長方形 98"/>
            <p:cNvSpPr/>
            <p:nvPr/>
          </p:nvSpPr>
          <p:spPr>
            <a:xfrm>
              <a:off x="1923745" y="4569693"/>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サービス用・娯楽用機械器具製造業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老人</a:t>
              </a:r>
              <a:r>
                <a:rPr lang="ja-JP" altLang="en-US" sz="1200" kern="0" dirty="0" smtClean="0">
                  <a:solidFill>
                    <a:prstClr val="black"/>
                  </a:solidFill>
                  <a:latin typeface="Arial"/>
                </a:rPr>
                <a:t>福祉・介護事業</a:t>
              </a:r>
              <a:endParaRPr lang="en-US" altLang="ja-JP" sz="1200" kern="0" dirty="0" smtClean="0">
                <a:solidFill>
                  <a:prstClr val="black"/>
                </a:solidFill>
                <a:latin typeface="Arial"/>
              </a:endParaRPr>
            </a:p>
          </p:txBody>
        </p:sp>
        <p:sp>
          <p:nvSpPr>
            <p:cNvPr id="100" name="正方形/長方形 99"/>
            <p:cNvSpPr/>
            <p:nvPr/>
          </p:nvSpPr>
          <p:spPr>
            <a:xfrm>
              <a:off x="5745000" y="4569693"/>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福祉・介護・リハビリ用機器・用具</a:t>
              </a:r>
              <a:endParaRPr lang="en-US" altLang="ja-JP" sz="1200" kern="0" dirty="0" smtClean="0">
                <a:solidFill>
                  <a:prstClr val="black"/>
                </a:solidFill>
                <a:latin typeface="Arial"/>
              </a:endParaRPr>
            </a:p>
          </p:txBody>
        </p:sp>
      </p:grpSp>
      <p:grpSp>
        <p:nvGrpSpPr>
          <p:cNvPr id="20" name="グループ化 19"/>
          <p:cNvGrpSpPr/>
          <p:nvPr/>
        </p:nvGrpSpPr>
        <p:grpSpPr>
          <a:xfrm>
            <a:off x="406490" y="5167326"/>
            <a:ext cx="9082510" cy="792000"/>
            <a:chOff x="406490" y="5358720"/>
            <a:chExt cx="9082510" cy="720000"/>
          </a:xfrm>
        </p:grpSpPr>
        <p:sp>
          <p:nvSpPr>
            <p:cNvPr id="78" name="正方形/長方形 77"/>
            <p:cNvSpPr/>
            <p:nvPr/>
          </p:nvSpPr>
          <p:spPr>
            <a:xfrm>
              <a:off x="406490" y="5358720"/>
              <a:ext cx="1440000" cy="720000"/>
            </a:xfrm>
            <a:prstGeom prst="rect">
              <a:avLst/>
            </a:prstGeom>
            <a:solidFill>
              <a:schemeClr val="accent2"/>
            </a:solidFill>
            <a:ln w="19050" cap="flat" cmpd="sng" algn="ctr">
              <a:noFill/>
              <a:prstDash val="solid"/>
            </a:ln>
            <a:effectLst/>
          </p:spPr>
          <p:txBody>
            <a:bodyPr lIns="72000" tIns="72000" rIns="72000" bIns="72000" rtlCol="0" anchor="ctr" anchorCtr="0"/>
            <a:lstStyle/>
            <a:p>
              <a:pPr algn="ctr" fontAlgn="auto">
                <a:spcBef>
                  <a:spcPts val="0"/>
                </a:spcBef>
                <a:spcAft>
                  <a:spcPts val="0"/>
                </a:spcAft>
              </a:pPr>
              <a:r>
                <a:rPr lang="ja-JP" altLang="en-US" sz="1200" b="1" kern="0" dirty="0">
                  <a:solidFill>
                    <a:prstClr val="white"/>
                  </a:solidFill>
                  <a:latin typeface="Arial"/>
                </a:rPr>
                <a:t>クリエイティブ</a:t>
              </a:r>
              <a:endParaRPr lang="ja-JP" altLang="en-US" sz="1200" b="1" kern="0" dirty="0" smtClean="0">
                <a:solidFill>
                  <a:prstClr val="white"/>
                </a:solidFill>
                <a:latin typeface="Arial"/>
              </a:endParaRPr>
            </a:p>
          </p:txBody>
        </p:sp>
        <p:sp>
          <p:nvSpPr>
            <p:cNvPr id="103" name="正方形/長方形 102"/>
            <p:cNvSpPr/>
            <p:nvPr/>
          </p:nvSpPr>
          <p:spPr>
            <a:xfrm>
              <a:off x="1923745" y="5358720"/>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家具製造業</a:t>
              </a:r>
              <a:endParaRPr lang="en-US" altLang="ja-JP" sz="1200" kern="0" dirty="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玩具</a:t>
              </a:r>
              <a:r>
                <a:rPr lang="ja-JP" altLang="en-US" sz="1200" kern="0" dirty="0" smtClean="0">
                  <a:solidFill>
                    <a:prstClr val="black"/>
                  </a:solidFill>
                  <a:latin typeface="Arial"/>
                </a:rPr>
                <a:t>・運動用具製造業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a:solidFill>
                    <a:prstClr val="black"/>
                  </a:solidFill>
                  <a:latin typeface="Arial"/>
                </a:rPr>
                <a:t>音声</a:t>
              </a:r>
              <a:r>
                <a:rPr lang="ja-JP" altLang="en-US" sz="1200" kern="0" dirty="0" smtClean="0">
                  <a:solidFill>
                    <a:prstClr val="black"/>
                  </a:solidFill>
                  <a:latin typeface="Arial"/>
                </a:rPr>
                <a:t>情報制作業</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デザイン業 </a:t>
              </a:r>
              <a:r>
                <a:rPr lang="en-US" altLang="ja-JP" sz="1200" kern="0" dirty="0" err="1" smtClean="0">
                  <a:solidFill>
                    <a:prstClr val="black"/>
                  </a:solidFill>
                  <a:latin typeface="Arial"/>
                </a:rPr>
                <a:t>etc</a:t>
              </a:r>
              <a:endParaRPr lang="en-US" altLang="ja-JP" sz="1200" kern="0" dirty="0" smtClean="0">
                <a:solidFill>
                  <a:prstClr val="black"/>
                </a:solidFill>
                <a:latin typeface="Arial"/>
              </a:endParaRPr>
            </a:p>
          </p:txBody>
        </p:sp>
        <p:sp>
          <p:nvSpPr>
            <p:cNvPr id="104" name="正方形/長方形 103"/>
            <p:cNvSpPr/>
            <p:nvPr/>
          </p:nvSpPr>
          <p:spPr>
            <a:xfrm>
              <a:off x="5745000" y="5358720"/>
              <a:ext cx="3744000" cy="720000"/>
            </a:xfrm>
            <a:prstGeom prst="rect">
              <a:avLst/>
            </a:prstGeom>
            <a:noFill/>
            <a:ln w="19050" cap="flat" cmpd="sng" algn="ctr">
              <a:solidFill>
                <a:schemeClr val="accent1"/>
              </a:solidFill>
              <a:prstDash val="solid"/>
            </a:ln>
            <a:effectLst/>
          </p:spPr>
          <p:txBody>
            <a:bodyPr lIns="72000" tIns="72000" rIns="72000" bIns="72000" rtlCol="0" anchor="ctr" anchorCtr="0"/>
            <a:lstStyle/>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家具・インテリア用品</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玩具、遊戯用具、ゲーム用品</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音楽</a:t>
              </a:r>
              <a:endParaRPr lang="en-US" altLang="ja-JP" sz="1200" kern="0" dirty="0" smtClean="0">
                <a:solidFill>
                  <a:prstClr val="black"/>
                </a:solidFill>
                <a:latin typeface="Arial"/>
              </a:endParaRPr>
            </a:p>
            <a:p>
              <a:pPr marL="171450" indent="-171450" fontAlgn="auto">
                <a:spcBef>
                  <a:spcPts val="0"/>
                </a:spcBef>
                <a:spcAft>
                  <a:spcPts val="0"/>
                </a:spcAft>
                <a:buFont typeface="Arial" panose="020B0604020202020204" pitchFamily="34" charset="0"/>
                <a:buChar char="•"/>
              </a:pPr>
              <a:r>
                <a:rPr lang="ja-JP" altLang="en-US" sz="1200" kern="0" dirty="0" smtClean="0">
                  <a:solidFill>
                    <a:prstClr val="black"/>
                  </a:solidFill>
                  <a:latin typeface="Arial"/>
                </a:rPr>
                <a:t>デザイン </a:t>
              </a:r>
              <a:r>
                <a:rPr lang="en-US" altLang="ja-JP" sz="1200" kern="0" dirty="0" err="1" smtClean="0">
                  <a:solidFill>
                    <a:prstClr val="black"/>
                  </a:solidFill>
                  <a:latin typeface="Arial"/>
                </a:rPr>
                <a:t>etc</a:t>
              </a:r>
              <a:endParaRPr lang="en-US" altLang="ja-JP" sz="1200" kern="0" dirty="0" smtClean="0">
                <a:solidFill>
                  <a:prstClr val="black"/>
                </a:solidFill>
                <a:latin typeface="Arial"/>
              </a:endParaRPr>
            </a:p>
          </p:txBody>
        </p:sp>
      </p:grpSp>
      <p:sp>
        <p:nvSpPr>
          <p:cNvPr id="106" name="テキスト ボックス 105"/>
          <p:cNvSpPr txBox="1"/>
          <p:nvPr/>
        </p:nvSpPr>
        <p:spPr>
          <a:xfrm>
            <a:off x="417000" y="6252481"/>
            <a:ext cx="9072000" cy="299295"/>
          </a:xfrm>
          <a:prstGeom prst="rect">
            <a:avLst/>
          </a:prstGeom>
          <a:noFill/>
        </p:spPr>
        <p:txBody>
          <a:bodyPr wrap="square" lIns="72000" tIns="72000" rIns="72000" bIns="72000" rtlCol="0" anchor="t" anchorCtr="0">
            <a:spAutoFit/>
          </a:bodyPr>
          <a:lstStyle/>
          <a:p>
            <a:pPr marL="446088" indent="-446088"/>
            <a:r>
              <a:rPr kumimoji="1" lang="ja-JP" altLang="en-US" sz="1000" dirty="0" smtClean="0">
                <a:solidFill>
                  <a:prstClr val="black"/>
                </a:solidFill>
                <a:latin typeface="Arial"/>
              </a:rPr>
              <a:t>出所：</a:t>
            </a:r>
            <a:r>
              <a:rPr kumimoji="1" lang="en-US" altLang="ja-JP" sz="1000" dirty="0" smtClean="0">
                <a:solidFill>
                  <a:prstClr val="black"/>
                </a:solidFill>
                <a:latin typeface="Arial"/>
              </a:rPr>
              <a:t>*1</a:t>
            </a:r>
            <a:r>
              <a:rPr kumimoji="1" lang="ja-JP" altLang="en-US" sz="1000" dirty="0" smtClean="0">
                <a:solidFill>
                  <a:prstClr val="black"/>
                </a:solidFill>
                <a:latin typeface="Arial"/>
              </a:rPr>
              <a:t>：「日本標準産業分類（総務省）」、</a:t>
            </a:r>
            <a:r>
              <a:rPr kumimoji="1" lang="en-US" altLang="ja-JP" sz="1000" dirty="0" smtClean="0">
                <a:solidFill>
                  <a:prstClr val="black"/>
                </a:solidFill>
                <a:latin typeface="Arial"/>
              </a:rPr>
              <a:t>*2</a:t>
            </a:r>
            <a:r>
              <a:rPr kumimoji="1" lang="ja-JP" altLang="en-US" sz="1000" dirty="0">
                <a:solidFill>
                  <a:prstClr val="black"/>
                </a:solidFill>
                <a:latin typeface="Arial"/>
              </a:rPr>
              <a:t>：「世界の見本市・展示会</a:t>
            </a:r>
            <a:r>
              <a:rPr kumimoji="1" lang="ja-JP" altLang="en-US" sz="1000" dirty="0" smtClean="0">
                <a:solidFill>
                  <a:prstClr val="black"/>
                </a:solidFill>
                <a:latin typeface="Arial"/>
              </a:rPr>
              <a:t>情報（</a:t>
            </a:r>
            <a:r>
              <a:rPr kumimoji="1" lang="en-US" altLang="ja-JP" sz="1000" dirty="0" smtClean="0">
                <a:solidFill>
                  <a:prstClr val="black"/>
                </a:solidFill>
                <a:latin typeface="Arial"/>
              </a:rPr>
              <a:t>JETRO</a:t>
            </a:r>
            <a:r>
              <a:rPr kumimoji="1" lang="ja-JP" altLang="en-US" sz="1000" dirty="0" smtClean="0">
                <a:solidFill>
                  <a:prstClr val="black"/>
                </a:solidFill>
                <a:latin typeface="Arial"/>
              </a:rPr>
              <a:t>）」</a:t>
            </a:r>
            <a:endParaRPr kumimoji="1" lang="en-US" altLang="ja-JP" sz="1000" dirty="0" smtClean="0">
              <a:solidFill>
                <a:prstClr val="black"/>
              </a:solidFill>
              <a:latin typeface="Arial"/>
            </a:endParaRPr>
          </a:p>
        </p:txBody>
      </p:sp>
      <p:sp>
        <p:nvSpPr>
          <p:cNvPr id="107" name="テキスト ボックス 106"/>
          <p:cNvSpPr txBox="1"/>
          <p:nvPr/>
        </p:nvSpPr>
        <p:spPr>
          <a:xfrm>
            <a:off x="7581000" y="5964941"/>
            <a:ext cx="1908000" cy="330072"/>
          </a:xfrm>
          <a:prstGeom prst="rect">
            <a:avLst/>
          </a:prstGeom>
          <a:noFill/>
        </p:spPr>
        <p:txBody>
          <a:bodyPr wrap="square" lIns="72000" tIns="72000" rIns="72000" bIns="72000" rtlCol="0" anchor="t" anchorCtr="0">
            <a:spAutoFit/>
          </a:bodyPr>
          <a:lstStyle/>
          <a:p>
            <a:pPr marL="446088" indent="-446088" algn="r"/>
            <a:r>
              <a:rPr kumimoji="1" lang="ja-JP" altLang="en-US" sz="1200" dirty="0" smtClean="0">
                <a:solidFill>
                  <a:prstClr val="black"/>
                </a:solidFill>
                <a:latin typeface="Arial"/>
              </a:rPr>
              <a:t>（</a:t>
            </a:r>
            <a:r>
              <a:rPr kumimoji="1" lang="en-US" altLang="ja-JP" sz="1200" dirty="0" smtClean="0">
                <a:solidFill>
                  <a:prstClr val="black"/>
                </a:solidFill>
                <a:latin typeface="Arial"/>
              </a:rPr>
              <a:t>※</a:t>
            </a:r>
            <a:r>
              <a:rPr kumimoji="1" lang="ja-JP" altLang="en-US" sz="1200" dirty="0" smtClean="0">
                <a:solidFill>
                  <a:prstClr val="black"/>
                </a:solidFill>
                <a:latin typeface="Arial"/>
              </a:rPr>
              <a:t>）電気自動車関連のみ</a:t>
            </a:r>
            <a:endParaRPr kumimoji="1" lang="en-US" altLang="ja-JP" sz="1200" dirty="0" smtClean="0">
              <a:solidFill>
                <a:prstClr val="black"/>
              </a:solidFill>
              <a:latin typeface="Arial"/>
            </a:endParaRPr>
          </a:p>
        </p:txBody>
      </p:sp>
      <p:sp>
        <p:nvSpPr>
          <p:cNvPr id="31" name="コンテンツ プレースホルダー 11"/>
          <p:cNvSpPr txBox="1">
            <a:spLocks/>
          </p:cNvSpPr>
          <p:nvPr/>
        </p:nvSpPr>
        <p:spPr bwMode="gray">
          <a:xfrm>
            <a:off x="416496" y="827685"/>
            <a:ext cx="2384802"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smtClean="0">
                <a:solidFill>
                  <a:srgbClr val="002776"/>
                </a:solidFill>
              </a:rPr>
              <a:t>目標（産業振興　</a:t>
            </a:r>
            <a:r>
              <a:rPr lang="en-US" altLang="ja-JP" b="1" u="sng" kern="0" dirty="0">
                <a:solidFill>
                  <a:srgbClr val="002776"/>
                </a:solidFill>
              </a:rPr>
              <a:t>2</a:t>
            </a:r>
            <a:r>
              <a:rPr lang="en-US" altLang="ja-JP" b="1" u="sng" kern="0" dirty="0" smtClean="0">
                <a:solidFill>
                  <a:srgbClr val="002776"/>
                </a:solidFill>
              </a:rPr>
              <a:t>/2</a:t>
            </a:r>
            <a:r>
              <a:rPr lang="ja-JP" altLang="en-US" b="1" u="sng" kern="0" dirty="0" smtClean="0">
                <a:solidFill>
                  <a:srgbClr val="002776"/>
                </a:solidFill>
              </a:rPr>
              <a:t>）</a:t>
            </a:r>
            <a:endParaRPr lang="en-US" altLang="ja-JP" b="1" u="sng" kern="0" dirty="0" smtClean="0">
              <a:solidFill>
                <a:srgbClr val="002776"/>
              </a:solidFill>
            </a:endParaRPr>
          </a:p>
        </p:txBody>
      </p:sp>
    </p:spTree>
    <p:extLst>
      <p:ext uri="{BB962C8B-B14F-4D97-AF65-F5344CB8AC3E}">
        <p14:creationId xmlns:p14="http://schemas.microsoft.com/office/powerpoint/2010/main" val="4100699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endParaRPr lang="en-US" altLang="ja-JP" dirty="0" smtClean="0"/>
          </a:p>
          <a:p>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107</a:t>
            </a:fld>
            <a:endParaRPr lang="ja-JP" altLang="en-US" dirty="0">
              <a:solidFill>
                <a:srgbClr val="313131"/>
              </a:solidFill>
            </a:endParaRPr>
          </a:p>
        </p:txBody>
      </p:sp>
      <p:sp>
        <p:nvSpPr>
          <p:cNvPr id="6" name="正方形/長方形 5"/>
          <p:cNvSpPr/>
          <p:nvPr/>
        </p:nvSpPr>
        <p:spPr>
          <a:xfrm>
            <a:off x="414900" y="5758678"/>
            <a:ext cx="9072000" cy="5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Arial" panose="020B0604020202020204" pitchFamily="34" charset="0"/>
              <a:buChar char="•"/>
            </a:pPr>
            <a:r>
              <a:rPr kumimoji="1" lang="ja-JP" altLang="en-US" sz="1200" b="1" dirty="0" smtClean="0">
                <a:solidFill>
                  <a:prstClr val="black"/>
                </a:solidFill>
              </a:rPr>
              <a:t>本調査の</a:t>
            </a:r>
            <a:r>
              <a:rPr kumimoji="1" lang="en-US" altLang="ja-JP" sz="1200" b="1" dirty="0" smtClean="0">
                <a:solidFill>
                  <a:prstClr val="black"/>
                </a:solidFill>
              </a:rPr>
              <a:t>M</a:t>
            </a:r>
            <a:r>
              <a:rPr kumimoji="1" lang="ja-JP" altLang="en-US" sz="1200" b="1" dirty="0">
                <a:solidFill>
                  <a:prstClr val="black"/>
                </a:solidFill>
              </a:rPr>
              <a:t>・</a:t>
            </a:r>
            <a:r>
              <a:rPr kumimoji="1" lang="en-US" altLang="ja-JP" sz="1200" b="1" dirty="0">
                <a:solidFill>
                  <a:prstClr val="black"/>
                </a:solidFill>
              </a:rPr>
              <a:t>I</a:t>
            </a:r>
            <a:r>
              <a:rPr kumimoji="1" lang="ja-JP" altLang="en-US" sz="1200" b="1" dirty="0">
                <a:solidFill>
                  <a:prstClr val="black"/>
                </a:solidFill>
              </a:rPr>
              <a:t>・</a:t>
            </a:r>
            <a:r>
              <a:rPr kumimoji="1" lang="en-US" altLang="ja-JP" sz="1200" b="1" dirty="0">
                <a:solidFill>
                  <a:prstClr val="black"/>
                </a:solidFill>
              </a:rPr>
              <a:t>C</a:t>
            </a:r>
            <a:r>
              <a:rPr kumimoji="1" lang="ja-JP" altLang="en-US" sz="1200" b="1" dirty="0">
                <a:solidFill>
                  <a:prstClr val="black"/>
                </a:solidFill>
              </a:rPr>
              <a:t>・</a:t>
            </a:r>
            <a:r>
              <a:rPr kumimoji="1" lang="en-US" altLang="ja-JP" sz="1200" b="1" dirty="0">
                <a:solidFill>
                  <a:prstClr val="black"/>
                </a:solidFill>
              </a:rPr>
              <a:t>Ex</a:t>
            </a:r>
            <a:r>
              <a:rPr kumimoji="1" lang="ja-JP" altLang="en-US" sz="1200" b="1" dirty="0">
                <a:solidFill>
                  <a:prstClr val="black"/>
                </a:solidFill>
              </a:rPr>
              <a:t>・</a:t>
            </a:r>
            <a:r>
              <a:rPr kumimoji="1" lang="en-US" altLang="ja-JP" sz="1200" b="1" dirty="0" err="1">
                <a:solidFill>
                  <a:prstClr val="black"/>
                </a:solidFill>
              </a:rPr>
              <a:t>Ev</a:t>
            </a:r>
            <a:r>
              <a:rPr kumimoji="1" lang="ja-JP" altLang="en-US" sz="1200" b="1" dirty="0">
                <a:solidFill>
                  <a:prstClr val="black"/>
                </a:solidFill>
              </a:rPr>
              <a:t>別の需要</a:t>
            </a:r>
            <a:r>
              <a:rPr kumimoji="1" lang="ja-JP" altLang="en-US" sz="1200" b="1" dirty="0" smtClean="0">
                <a:solidFill>
                  <a:prstClr val="black"/>
                </a:solidFill>
              </a:rPr>
              <a:t>予測は、</a:t>
            </a:r>
            <a:r>
              <a:rPr kumimoji="1" lang="ja-JP" altLang="en-US" sz="1200" b="1" dirty="0">
                <a:solidFill>
                  <a:prstClr val="black"/>
                </a:solidFill>
              </a:rPr>
              <a:t>過去数年間（約</a:t>
            </a:r>
            <a:r>
              <a:rPr kumimoji="1" lang="en-US" altLang="ja-JP" sz="1200" b="1" dirty="0">
                <a:solidFill>
                  <a:prstClr val="black"/>
                </a:solidFill>
              </a:rPr>
              <a:t>5</a:t>
            </a:r>
            <a:r>
              <a:rPr kumimoji="1" lang="ja-JP" altLang="en-US" sz="1200" b="1" dirty="0">
                <a:solidFill>
                  <a:prstClr val="black"/>
                </a:solidFill>
              </a:rPr>
              <a:t>年間）の実績値と、数年間の年平均成長率</a:t>
            </a:r>
            <a:r>
              <a:rPr kumimoji="1" lang="ja-JP" altLang="en-US" sz="1200" b="1" dirty="0" smtClean="0">
                <a:solidFill>
                  <a:prstClr val="black"/>
                </a:solidFill>
              </a:rPr>
              <a:t>をベースに行う。</a:t>
            </a:r>
            <a:endParaRPr kumimoji="1" lang="ja-JP" altLang="en-US" sz="1200" b="1" dirty="0">
              <a:solidFill>
                <a:prstClr val="black"/>
              </a:solidFill>
            </a:endParaRPr>
          </a:p>
        </p:txBody>
      </p:sp>
      <p:graphicFrame>
        <p:nvGraphicFramePr>
          <p:cNvPr id="7" name="Group 155"/>
          <p:cNvGraphicFramePr>
            <a:graphicFrameLocks/>
          </p:cNvGraphicFramePr>
          <p:nvPr>
            <p:extLst/>
          </p:nvPr>
        </p:nvGraphicFramePr>
        <p:xfrm>
          <a:off x="4525282" y="3417014"/>
          <a:ext cx="4961618" cy="2160000"/>
        </p:xfrm>
        <a:graphic>
          <a:graphicData uri="http://schemas.openxmlformats.org/drawingml/2006/table">
            <a:tbl>
              <a:tblPr/>
              <a:tblGrid>
                <a:gridCol w="4097107"/>
                <a:gridCol w="864511"/>
              </a:tblGrid>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mn-lt"/>
                          <a:ea typeface="+mn-ea"/>
                        </a:rPr>
                        <a:t>M</a:t>
                      </a:r>
                      <a:r>
                        <a:rPr kumimoji="0" lang="ja-JP" altLang="en-US" sz="1200" b="0" i="0" u="none" strike="noStrike" cap="none" normalizeH="0" baseline="0" dirty="0" smtClean="0">
                          <a:ln>
                            <a:noFill/>
                          </a:ln>
                          <a:solidFill>
                            <a:schemeClr val="tx1"/>
                          </a:solidFill>
                          <a:effectLst/>
                          <a:latin typeface="+mn-lt"/>
                          <a:ea typeface="+mn-ea"/>
                        </a:rPr>
                        <a:t>の需要予測</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108</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I</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の需要予測</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C</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の需要予測</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110</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Ex</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の需要予測</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112</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err="1" smtClean="0">
                          <a:ln>
                            <a:noFill/>
                          </a:ln>
                          <a:solidFill>
                            <a:schemeClr val="tx1"/>
                          </a:solidFill>
                          <a:effectLst/>
                          <a:latin typeface="Arial" charset="0"/>
                          <a:ea typeface="ＭＳ Ｐゴシック" pitchFamily="50" charset="-128"/>
                        </a:rPr>
                        <a:t>Ev</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の需要予測</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114</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8252234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108</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12" name="AutoShape 8"/>
          <p:cNvSpPr>
            <a:spLocks noChangeArrowheads="1"/>
          </p:cNvSpPr>
          <p:nvPr/>
        </p:nvSpPr>
        <p:spPr bwMode="gray">
          <a:xfrm>
            <a:off x="902982" y="1483415"/>
            <a:ext cx="2916000" cy="496800"/>
          </a:xfrm>
          <a:prstGeom prst="chevron">
            <a:avLst>
              <a:gd name="adj" fmla="val 32411"/>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smtClean="0">
                <a:solidFill>
                  <a:srgbClr val="FFFFFF"/>
                </a:solidFill>
              </a:rPr>
              <a:t>国内開催件数</a:t>
            </a:r>
            <a:endParaRPr lang="en-US" altLang="ja-JP" sz="1200" b="1" kern="0" dirty="0" smtClean="0">
              <a:solidFill>
                <a:srgbClr val="FFFFFF"/>
              </a:solidFill>
            </a:endParaRPr>
          </a:p>
        </p:txBody>
      </p:sp>
      <p:sp>
        <p:nvSpPr>
          <p:cNvPr id="13" name="AutoShape 9"/>
          <p:cNvSpPr>
            <a:spLocks noChangeArrowheads="1"/>
          </p:cNvSpPr>
          <p:nvPr/>
        </p:nvSpPr>
        <p:spPr bwMode="gray">
          <a:xfrm>
            <a:off x="3737991" y="1483415"/>
            <a:ext cx="2916000" cy="496800"/>
          </a:xfrm>
          <a:prstGeom prst="chevron">
            <a:avLst>
              <a:gd name="adj" fmla="val 32554"/>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smtClean="0">
                <a:solidFill>
                  <a:srgbClr val="FFFFFF"/>
                </a:solidFill>
              </a:rPr>
              <a:t>大阪開催件数</a:t>
            </a:r>
            <a:endParaRPr lang="en-US" altLang="ja-JP" sz="1200" b="1" kern="0" dirty="0" smtClean="0">
              <a:solidFill>
                <a:srgbClr val="FFFFFF"/>
              </a:solidFill>
            </a:endParaRPr>
          </a:p>
        </p:txBody>
      </p:sp>
      <p:sp>
        <p:nvSpPr>
          <p:cNvPr id="14" name="AutoShape 10"/>
          <p:cNvSpPr>
            <a:spLocks noChangeArrowheads="1"/>
          </p:cNvSpPr>
          <p:nvPr/>
        </p:nvSpPr>
        <p:spPr bwMode="gray">
          <a:xfrm>
            <a:off x="6573000" y="1483415"/>
            <a:ext cx="2916000" cy="496800"/>
          </a:xfrm>
          <a:prstGeom prst="chevron">
            <a:avLst>
              <a:gd name="adj" fmla="val 32406"/>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a:solidFill>
                  <a:srgbClr val="FFFFFF"/>
                </a:solidFill>
              </a:rPr>
              <a:t>ベイエリア</a:t>
            </a:r>
            <a:r>
              <a:rPr lang="ja-JP" altLang="en-US" sz="1200" b="1" kern="0" dirty="0" smtClean="0">
                <a:solidFill>
                  <a:srgbClr val="FFFFFF"/>
                </a:solidFill>
              </a:rPr>
              <a:t>開催件数</a:t>
            </a:r>
            <a:endParaRPr lang="en-US" altLang="ja-JP" sz="1200" b="1" kern="0" dirty="0" smtClean="0">
              <a:solidFill>
                <a:srgbClr val="FFFFFF"/>
              </a:solidFill>
            </a:endParaRPr>
          </a:p>
        </p:txBody>
      </p:sp>
      <p:sp>
        <p:nvSpPr>
          <p:cNvPr id="15" name="正方形/長方形 14"/>
          <p:cNvSpPr/>
          <p:nvPr/>
        </p:nvSpPr>
        <p:spPr>
          <a:xfrm>
            <a:off x="400845" y="2060948"/>
            <a:ext cx="468000" cy="1360800"/>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en-US" altLang="ja-JP" sz="1200" b="1" dirty="0" smtClean="0">
                <a:solidFill>
                  <a:prstClr val="white"/>
                </a:solidFill>
              </a:rPr>
              <a:t>M</a:t>
            </a:r>
            <a:endParaRPr kumimoji="1" lang="ja-JP" altLang="en-US" sz="1200" b="1" dirty="0" smtClean="0">
              <a:solidFill>
                <a:prstClr val="white"/>
              </a:solidFill>
            </a:endParaRPr>
          </a:p>
        </p:txBody>
      </p:sp>
      <p:sp>
        <p:nvSpPr>
          <p:cNvPr id="16" name="正方形/長方形 15"/>
          <p:cNvSpPr/>
          <p:nvPr/>
        </p:nvSpPr>
        <p:spPr>
          <a:xfrm>
            <a:off x="1010982"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smtClean="0">
                <a:solidFill>
                  <a:prstClr val="black"/>
                </a:solidFill>
              </a:rPr>
              <a:t>参考</a:t>
            </a:r>
            <a:r>
              <a:rPr lang="en-US" altLang="ja-JP" sz="800" u="sng" kern="0" dirty="0" smtClean="0">
                <a:solidFill>
                  <a:prstClr val="black"/>
                </a:solidFill>
              </a:rPr>
              <a:t>】</a:t>
            </a:r>
            <a:r>
              <a:rPr lang="ja-JP" altLang="en-US" sz="800" u="sng" kern="0" dirty="0" smtClean="0">
                <a:solidFill>
                  <a:prstClr val="black"/>
                </a:solidFill>
              </a:rPr>
              <a:t>日本国内</a:t>
            </a:r>
            <a:r>
              <a:rPr lang="en-US" altLang="ja-JP" sz="800" u="sng" kern="0" dirty="0">
                <a:solidFill>
                  <a:prstClr val="black"/>
                </a:solidFill>
              </a:rPr>
              <a:t>C</a:t>
            </a:r>
            <a:r>
              <a:rPr lang="ja-JP" altLang="en-US" sz="800" u="sng" kern="0" dirty="0" smtClean="0">
                <a:solidFill>
                  <a:prstClr val="black"/>
                </a:solidFill>
              </a:rPr>
              <a:t>開催件数</a:t>
            </a:r>
            <a:endParaRPr lang="en-US" altLang="ja-JP" sz="800" u="sng"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2024</a:t>
            </a:r>
            <a:r>
              <a:rPr lang="ja-JP" altLang="en-US" sz="800" kern="0" dirty="0" smtClean="0">
                <a:solidFill>
                  <a:prstClr val="black"/>
                </a:solidFill>
              </a:rPr>
              <a:t>年国内</a:t>
            </a:r>
            <a:r>
              <a:rPr lang="en-US" altLang="ja-JP" sz="800" kern="0" dirty="0">
                <a:solidFill>
                  <a:prstClr val="black"/>
                </a:solidFill>
              </a:rPr>
              <a:t>C</a:t>
            </a:r>
            <a:r>
              <a:rPr lang="ja-JP" altLang="en-US" sz="800" kern="0" dirty="0" smtClean="0">
                <a:solidFill>
                  <a:prstClr val="black"/>
                </a:solidFill>
              </a:rPr>
              <a:t>開催件数</a:t>
            </a:r>
            <a:r>
              <a:rPr lang="ja-JP" altLang="en-US" sz="800" kern="0" dirty="0">
                <a:solidFill>
                  <a:prstClr val="black"/>
                </a:solidFill>
              </a:rPr>
              <a:t>予測</a:t>
            </a:r>
            <a:r>
              <a:rPr lang="ja-JP" altLang="en-US" sz="800" kern="0" dirty="0" smtClean="0">
                <a:solidFill>
                  <a:prstClr val="black"/>
                </a:solidFill>
              </a:rPr>
              <a:t>値：</a:t>
            </a:r>
            <a:r>
              <a:rPr lang="en-US" altLang="ja-JP" sz="800" kern="0" dirty="0" smtClean="0">
                <a:solidFill>
                  <a:prstClr val="black"/>
                </a:solidFill>
              </a:rPr>
              <a:t>3,711</a:t>
            </a:r>
            <a:r>
              <a:rPr lang="ja-JP" altLang="en-US" sz="800" kern="0" dirty="0" smtClean="0">
                <a:solidFill>
                  <a:prstClr val="black"/>
                </a:solidFill>
              </a:rPr>
              <a:t>件</a:t>
            </a:r>
            <a:endParaRPr lang="en-US" altLang="zh-CN" sz="800"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2004</a:t>
            </a:r>
            <a:r>
              <a:rPr lang="ja-JP" altLang="en-US" sz="800" kern="0" dirty="0" smtClean="0">
                <a:solidFill>
                  <a:prstClr val="black"/>
                </a:solidFill>
              </a:rPr>
              <a:t>～</a:t>
            </a:r>
            <a:r>
              <a:rPr lang="en-US" altLang="ja-JP" sz="800" kern="0" dirty="0" smtClean="0">
                <a:solidFill>
                  <a:prstClr val="black"/>
                </a:solidFill>
              </a:rPr>
              <a:t>2009</a:t>
            </a:r>
            <a:r>
              <a:rPr lang="ja-JP" altLang="en-US" sz="800" kern="0" dirty="0" smtClean="0">
                <a:solidFill>
                  <a:prstClr val="black"/>
                </a:solidFill>
              </a:rPr>
              <a:t>年国内</a:t>
            </a:r>
            <a:r>
              <a:rPr lang="en-US" altLang="ja-JP" sz="800" kern="0" dirty="0" smtClean="0">
                <a:solidFill>
                  <a:prstClr val="black"/>
                </a:solidFill>
              </a:rPr>
              <a:t>C</a:t>
            </a:r>
            <a:r>
              <a:rPr lang="ja-JP" altLang="en-US" sz="800" kern="0" dirty="0" smtClean="0">
                <a:solidFill>
                  <a:prstClr val="black"/>
                </a:solidFill>
              </a:rPr>
              <a:t>：</a:t>
            </a:r>
            <a:r>
              <a:rPr lang="en-US" altLang="ja-JP" sz="800" kern="0" dirty="0" smtClean="0">
                <a:solidFill>
                  <a:prstClr val="black"/>
                </a:solidFill>
              </a:rPr>
              <a:t>M</a:t>
            </a:r>
            <a:r>
              <a:rPr lang="ja-JP" altLang="en-US" sz="800" kern="0" dirty="0" smtClean="0">
                <a:solidFill>
                  <a:prstClr val="black"/>
                </a:solidFill>
              </a:rPr>
              <a:t>実績の平均値：</a:t>
            </a:r>
            <a:r>
              <a:rPr lang="en-US" altLang="ja-JP" sz="800" kern="0" dirty="0" smtClean="0">
                <a:solidFill>
                  <a:prstClr val="black"/>
                </a:solidFill>
              </a:rPr>
              <a:t>1</a:t>
            </a:r>
            <a:r>
              <a:rPr lang="ja-JP" altLang="en-US" sz="800" kern="0" dirty="0" smtClean="0">
                <a:solidFill>
                  <a:prstClr val="black"/>
                </a:solidFill>
              </a:rPr>
              <a:t>：</a:t>
            </a:r>
            <a:r>
              <a:rPr lang="en-US" altLang="ja-JP" sz="800" kern="0" dirty="0" smtClean="0">
                <a:solidFill>
                  <a:prstClr val="black"/>
                </a:solidFill>
              </a:rPr>
              <a:t>8.724</a:t>
            </a:r>
            <a:endParaRPr lang="en-US" altLang="ja-JP" sz="800" kern="0" dirty="0">
              <a:solidFill>
                <a:prstClr val="black"/>
              </a:solidFill>
            </a:endParaRPr>
          </a:p>
          <a:p>
            <a:pPr algn="just" fontAlgn="auto">
              <a:spcBef>
                <a:spcPts val="0"/>
              </a:spcBef>
              <a:spcAft>
                <a:spcPts val="0"/>
              </a:spcAft>
              <a:defRPr/>
            </a:pPr>
            <a:r>
              <a:rPr lang="ja-JP" altLang="en-US" sz="800" kern="0" dirty="0">
                <a:solidFill>
                  <a:prstClr val="black"/>
                </a:solidFill>
              </a:rPr>
              <a:t>日本イベント</a:t>
            </a:r>
            <a:r>
              <a:rPr lang="ja-JP" altLang="en-US" sz="800" kern="0" dirty="0" smtClean="0">
                <a:solidFill>
                  <a:prstClr val="black"/>
                </a:solidFill>
              </a:rPr>
              <a:t>産業振興協会「平成</a:t>
            </a:r>
            <a:r>
              <a:rPr lang="en-US" altLang="ja-JP" sz="800" kern="0" dirty="0" smtClean="0">
                <a:solidFill>
                  <a:prstClr val="black"/>
                </a:solidFill>
              </a:rPr>
              <a:t>21</a:t>
            </a:r>
            <a:r>
              <a:rPr lang="ja-JP" altLang="en-US" sz="800" kern="0" dirty="0" smtClean="0">
                <a:solidFill>
                  <a:prstClr val="black"/>
                </a:solidFill>
              </a:rPr>
              <a:t>年国内イベント市場規模推計結果報告書」</a:t>
            </a:r>
            <a:endParaRPr lang="en-US" altLang="ja-JP" sz="800" kern="0" dirty="0" smtClean="0">
              <a:solidFill>
                <a:prstClr val="black"/>
              </a:solidFill>
            </a:endParaRPr>
          </a:p>
        </p:txBody>
      </p:sp>
      <p:sp>
        <p:nvSpPr>
          <p:cNvPr id="18" name="正方形/長方形 17"/>
          <p:cNvSpPr/>
          <p:nvPr/>
        </p:nvSpPr>
        <p:spPr>
          <a:xfrm>
            <a:off x="1010983"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19" name="正方形/長方形 18"/>
          <p:cNvSpPr/>
          <p:nvPr/>
        </p:nvSpPr>
        <p:spPr>
          <a:xfrm>
            <a:off x="1010983"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32,373</a:t>
            </a:r>
            <a:r>
              <a:rPr lang="ja-JP" altLang="en-US" sz="1200" kern="0" dirty="0" smtClean="0">
                <a:solidFill>
                  <a:prstClr val="black"/>
                </a:solidFill>
              </a:rPr>
              <a:t>件</a:t>
            </a:r>
          </a:p>
        </p:txBody>
      </p:sp>
      <p:grpSp>
        <p:nvGrpSpPr>
          <p:cNvPr id="20" name="グループ化 19"/>
          <p:cNvGrpSpPr/>
          <p:nvPr/>
        </p:nvGrpSpPr>
        <p:grpSpPr>
          <a:xfrm>
            <a:off x="2018982" y="2060948"/>
            <a:ext cx="1692000" cy="607748"/>
            <a:chOff x="2355713" y="2538198"/>
            <a:chExt cx="1692000" cy="607748"/>
          </a:xfrm>
        </p:grpSpPr>
        <p:sp>
          <p:nvSpPr>
            <p:cNvPr id="21" name="正方形/長方形 20"/>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22" name="正方形/長方形 21"/>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3,711×8.724</a:t>
              </a:r>
              <a:r>
                <a:rPr lang="ja-JP" altLang="en-US" sz="900" kern="0" dirty="0" smtClean="0">
                  <a:solidFill>
                    <a:prstClr val="black"/>
                  </a:solidFill>
                </a:rPr>
                <a:t>≒</a:t>
              </a:r>
              <a:r>
                <a:rPr lang="en-US" altLang="ja-JP" sz="900" kern="0" dirty="0" smtClean="0">
                  <a:solidFill>
                    <a:prstClr val="black"/>
                  </a:solidFill>
                </a:rPr>
                <a:t>32,373</a:t>
              </a:r>
              <a:endParaRPr lang="ja-JP" altLang="en-US" sz="900" kern="0" dirty="0" smtClean="0">
                <a:solidFill>
                  <a:prstClr val="black"/>
                </a:solidFill>
              </a:endParaRPr>
            </a:p>
          </p:txBody>
        </p:sp>
      </p:grpSp>
      <p:sp>
        <p:nvSpPr>
          <p:cNvPr id="23" name="正方形/長方形 22"/>
          <p:cNvSpPr/>
          <p:nvPr/>
        </p:nvSpPr>
        <p:spPr>
          <a:xfrm>
            <a:off x="3845991"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smtClean="0"/>
              <a:t>】</a:t>
            </a:r>
            <a:r>
              <a:rPr lang="ja-JP" altLang="en-US" sz="800" b="1" u="sng" kern="0" dirty="0" smtClean="0"/>
              <a:t>国内・大阪府の東証一部上場企業数</a:t>
            </a:r>
            <a:endParaRPr lang="en-US" altLang="ja-JP" sz="800" b="1" u="sng" kern="0" dirty="0" smtClean="0"/>
          </a:p>
          <a:p>
            <a:pPr algn="just" fontAlgn="auto">
              <a:spcBef>
                <a:spcPts val="0"/>
              </a:spcBef>
              <a:spcAft>
                <a:spcPts val="0"/>
              </a:spcAft>
              <a:defRPr/>
            </a:pPr>
            <a:r>
              <a:rPr lang="en-US" altLang="ja-JP" sz="800" kern="0" dirty="0" smtClean="0">
                <a:solidFill>
                  <a:prstClr val="black"/>
                </a:solidFill>
              </a:rPr>
              <a:t>2024</a:t>
            </a:r>
            <a:r>
              <a:rPr lang="ja-JP" altLang="en-US" sz="800" kern="0" dirty="0" smtClean="0">
                <a:solidFill>
                  <a:prstClr val="black"/>
                </a:solidFill>
              </a:rPr>
              <a:t>年国内</a:t>
            </a:r>
            <a:r>
              <a:rPr lang="en-US" altLang="ja-JP" sz="800" kern="0" dirty="0" smtClean="0">
                <a:solidFill>
                  <a:prstClr val="black"/>
                </a:solidFill>
              </a:rPr>
              <a:t>M</a:t>
            </a:r>
            <a:r>
              <a:rPr lang="ja-JP" altLang="en-US" sz="800" kern="0" dirty="0" smtClean="0">
                <a:solidFill>
                  <a:prstClr val="black"/>
                </a:solidFill>
              </a:rPr>
              <a:t>開催件数予測値：</a:t>
            </a:r>
            <a:r>
              <a:rPr lang="en-US" altLang="ja-JP" sz="800" kern="0" dirty="0" smtClean="0">
                <a:solidFill>
                  <a:prstClr val="black"/>
                </a:solidFill>
              </a:rPr>
              <a:t>32,373</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smtClean="0">
                <a:solidFill>
                  <a:prstClr val="black"/>
                </a:solidFill>
              </a:rPr>
              <a:t>2024</a:t>
            </a:r>
            <a:r>
              <a:rPr lang="ja-JP" altLang="en-US" sz="800" kern="0" dirty="0" smtClean="0">
                <a:solidFill>
                  <a:prstClr val="black"/>
                </a:solidFill>
              </a:rPr>
              <a:t>年国内</a:t>
            </a:r>
            <a:r>
              <a:rPr lang="ja-JP" altLang="en-US" sz="800" kern="0" dirty="0">
                <a:solidFill>
                  <a:prstClr val="black"/>
                </a:solidFill>
              </a:rPr>
              <a:t>における大阪府</a:t>
            </a:r>
            <a:r>
              <a:rPr lang="ja-JP" altLang="en-US" sz="800" kern="0" dirty="0" smtClean="0">
                <a:solidFill>
                  <a:prstClr val="black"/>
                </a:solidFill>
              </a:rPr>
              <a:t>の</a:t>
            </a:r>
            <a:r>
              <a:rPr lang="ja-JP" altLang="en-US" sz="800" kern="0" dirty="0">
                <a:solidFill>
                  <a:prstClr val="black"/>
                </a:solidFill>
              </a:rPr>
              <a:t>東証</a:t>
            </a:r>
            <a:r>
              <a:rPr lang="ja-JP" altLang="en-US" sz="800" kern="0" dirty="0" smtClean="0">
                <a:solidFill>
                  <a:prstClr val="black"/>
                </a:solidFill>
              </a:rPr>
              <a:t>一部上場企業の比率推計値：</a:t>
            </a:r>
            <a:r>
              <a:rPr lang="en-US" altLang="ja-JP" sz="800" kern="0" dirty="0" smtClean="0">
                <a:solidFill>
                  <a:prstClr val="black"/>
                </a:solidFill>
              </a:rPr>
              <a:t>13.27%</a:t>
            </a:r>
            <a:endParaRPr lang="en-US" altLang="ja-JP" sz="800" kern="0" dirty="0">
              <a:solidFill>
                <a:prstClr val="black"/>
              </a:solidFill>
            </a:endParaRPr>
          </a:p>
        </p:txBody>
      </p:sp>
      <p:sp>
        <p:nvSpPr>
          <p:cNvPr id="24" name="正方形/長方形 23"/>
          <p:cNvSpPr/>
          <p:nvPr/>
        </p:nvSpPr>
        <p:spPr>
          <a:xfrm>
            <a:off x="3845992"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25" name="正方形/長方形 24"/>
          <p:cNvSpPr/>
          <p:nvPr/>
        </p:nvSpPr>
        <p:spPr>
          <a:xfrm>
            <a:off x="3845992"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4,295</a:t>
            </a:r>
            <a:r>
              <a:rPr lang="ja-JP" altLang="en-US" sz="1200" kern="0" dirty="0" smtClean="0">
                <a:solidFill>
                  <a:prstClr val="black"/>
                </a:solidFill>
              </a:rPr>
              <a:t>件</a:t>
            </a:r>
          </a:p>
        </p:txBody>
      </p:sp>
      <p:grpSp>
        <p:nvGrpSpPr>
          <p:cNvPr id="26" name="グループ化 25"/>
          <p:cNvGrpSpPr/>
          <p:nvPr/>
        </p:nvGrpSpPr>
        <p:grpSpPr>
          <a:xfrm>
            <a:off x="4853991" y="2060948"/>
            <a:ext cx="1692000" cy="607748"/>
            <a:chOff x="2355713" y="2538198"/>
            <a:chExt cx="1692000" cy="607748"/>
          </a:xfrm>
        </p:grpSpPr>
        <p:sp>
          <p:nvSpPr>
            <p:cNvPr id="27" name="正方形/長方形 26"/>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28" name="正方形/長方形 27"/>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32,373×13.27%</a:t>
              </a:r>
              <a:r>
                <a:rPr lang="ja-JP" altLang="en-US" sz="900" kern="0" dirty="0" smtClean="0">
                  <a:solidFill>
                    <a:prstClr val="black"/>
                  </a:solidFill>
                </a:rPr>
                <a:t>≒</a:t>
              </a:r>
              <a:r>
                <a:rPr lang="en-US" altLang="ja-JP" sz="900" kern="0" dirty="0" smtClean="0">
                  <a:solidFill>
                    <a:prstClr val="black"/>
                  </a:solidFill>
                </a:rPr>
                <a:t>4,295</a:t>
              </a:r>
              <a:endParaRPr lang="ja-JP" altLang="en-US" sz="900" kern="0" dirty="0" smtClean="0">
                <a:solidFill>
                  <a:prstClr val="black"/>
                </a:solidFill>
              </a:endParaRPr>
            </a:p>
          </p:txBody>
        </p:sp>
      </p:grpSp>
      <p:sp>
        <p:nvSpPr>
          <p:cNvPr id="29" name="正方形/長方形 28"/>
          <p:cNvSpPr/>
          <p:nvPr/>
        </p:nvSpPr>
        <p:spPr>
          <a:xfrm>
            <a:off x="6681000"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smtClean="0">
                <a:solidFill>
                  <a:prstClr val="black"/>
                </a:solidFill>
              </a:rPr>
              <a:t>】</a:t>
            </a:r>
            <a:r>
              <a:rPr lang="ja-JP" altLang="en-US" sz="800" u="sng" kern="0" dirty="0" smtClean="0">
                <a:solidFill>
                  <a:prstClr val="black"/>
                </a:solidFill>
              </a:rPr>
              <a:t>大阪</a:t>
            </a:r>
            <a:r>
              <a:rPr lang="en-US" altLang="ja-JP" sz="800" u="sng" kern="0" dirty="0">
                <a:solidFill>
                  <a:prstClr val="black"/>
                </a:solidFill>
              </a:rPr>
              <a:t>M</a:t>
            </a:r>
            <a:r>
              <a:rPr lang="ja-JP" altLang="en-US" sz="800" u="sng" kern="0" dirty="0" smtClean="0">
                <a:solidFill>
                  <a:prstClr val="black"/>
                </a:solidFill>
              </a:rPr>
              <a:t>開催件数予測値</a:t>
            </a:r>
            <a:endParaRPr lang="ja-JP" altLang="en-US" sz="800" u="sng" kern="0" dirty="0">
              <a:solidFill>
                <a:prstClr val="black"/>
              </a:solidFill>
            </a:endParaRPr>
          </a:p>
          <a:p>
            <a:pPr algn="just" fontAlgn="auto">
              <a:spcBef>
                <a:spcPts val="0"/>
              </a:spcBef>
              <a:spcAft>
                <a:spcPts val="0"/>
              </a:spcAft>
              <a:defRPr/>
            </a:pPr>
            <a:r>
              <a:rPr lang="en-US" altLang="ja-JP" sz="800" u="sng" kern="0" dirty="0" smtClean="0">
                <a:solidFill>
                  <a:prstClr val="black"/>
                </a:solidFill>
              </a:rPr>
              <a:t>2024</a:t>
            </a:r>
            <a:r>
              <a:rPr lang="ja-JP" altLang="en-US" sz="800" u="sng" kern="0" dirty="0" smtClean="0">
                <a:solidFill>
                  <a:prstClr val="black"/>
                </a:solidFill>
              </a:rPr>
              <a:t>年大阪</a:t>
            </a:r>
            <a:r>
              <a:rPr lang="en-US" altLang="ja-JP" sz="800" u="sng" kern="0" dirty="0">
                <a:solidFill>
                  <a:prstClr val="black"/>
                </a:solidFill>
              </a:rPr>
              <a:t>M</a:t>
            </a:r>
            <a:r>
              <a:rPr lang="ja-JP" altLang="en-US" sz="800" u="sng" kern="0" dirty="0" smtClean="0">
                <a:solidFill>
                  <a:prstClr val="black"/>
                </a:solidFill>
              </a:rPr>
              <a:t>開催件数予測値：</a:t>
            </a:r>
            <a:r>
              <a:rPr lang="en-US" altLang="ja-JP" sz="800" u="sng" kern="0" dirty="0" smtClean="0">
                <a:solidFill>
                  <a:prstClr val="black"/>
                </a:solidFill>
              </a:rPr>
              <a:t>4,295</a:t>
            </a:r>
            <a:r>
              <a:rPr lang="ja-JP" altLang="en-US" sz="800" u="sng" kern="0" dirty="0" smtClean="0">
                <a:solidFill>
                  <a:prstClr val="black"/>
                </a:solidFill>
              </a:rPr>
              <a:t>件</a:t>
            </a:r>
            <a:endParaRPr lang="ja-JP" altLang="en-US" sz="800" u="sng" kern="0" dirty="0">
              <a:solidFill>
                <a:prstClr val="black"/>
              </a:solidFill>
            </a:endParaRPr>
          </a:p>
          <a:p>
            <a:pPr algn="just" fontAlgn="auto">
              <a:spcBef>
                <a:spcPts val="0"/>
              </a:spcBef>
              <a:spcAft>
                <a:spcPts val="0"/>
              </a:spcAft>
              <a:defRPr/>
            </a:pPr>
            <a:r>
              <a:rPr lang="en-US" altLang="ja-JP" sz="800" u="sng" kern="0" dirty="0" smtClean="0">
                <a:solidFill>
                  <a:prstClr val="black"/>
                </a:solidFill>
              </a:rPr>
              <a:t>2014</a:t>
            </a:r>
            <a:r>
              <a:rPr lang="ja-JP" altLang="en-US" sz="800" u="sng" kern="0" dirty="0">
                <a:solidFill>
                  <a:prstClr val="black"/>
                </a:solidFill>
              </a:rPr>
              <a:t>年大阪府内におけるベイエリアでの</a:t>
            </a:r>
            <a:r>
              <a:rPr lang="en-US" altLang="ja-JP" sz="800" u="sng" kern="0" dirty="0">
                <a:solidFill>
                  <a:prstClr val="black"/>
                </a:solidFill>
              </a:rPr>
              <a:t>C</a:t>
            </a:r>
            <a:r>
              <a:rPr lang="ja-JP" altLang="en-US" sz="800" u="sng" kern="0" dirty="0">
                <a:solidFill>
                  <a:prstClr val="black"/>
                </a:solidFill>
              </a:rPr>
              <a:t>開催件数比率：</a:t>
            </a:r>
            <a:r>
              <a:rPr lang="en-US" altLang="ja-JP" sz="800" u="sng" kern="0" dirty="0">
                <a:solidFill>
                  <a:prstClr val="black"/>
                </a:solidFill>
              </a:rPr>
              <a:t>1.05%</a:t>
            </a:r>
          </a:p>
          <a:p>
            <a:pPr algn="just" fontAlgn="auto">
              <a:spcBef>
                <a:spcPts val="0"/>
              </a:spcBef>
              <a:spcAft>
                <a:spcPts val="0"/>
              </a:spcAft>
              <a:defRPr/>
            </a:pPr>
            <a:r>
              <a:rPr lang="en-US" altLang="ja-JP" sz="800" u="sng" kern="0" dirty="0">
                <a:solidFill>
                  <a:prstClr val="black"/>
                </a:solidFill>
              </a:rPr>
              <a:t>JNTO</a:t>
            </a:r>
            <a:r>
              <a:rPr lang="ja-JP" altLang="en-US" sz="800" u="sng" kern="0" dirty="0">
                <a:solidFill>
                  <a:prstClr val="black"/>
                </a:solidFill>
              </a:rPr>
              <a:t>「国際会議統計</a:t>
            </a:r>
            <a:r>
              <a:rPr lang="ja-JP" altLang="en-US" sz="800" u="sng" kern="0" dirty="0" smtClean="0">
                <a:solidFill>
                  <a:prstClr val="black"/>
                </a:solidFill>
              </a:rPr>
              <a:t>」</a:t>
            </a:r>
            <a:endParaRPr lang="ja-JP" altLang="en-US" sz="800" u="sng" kern="0" dirty="0">
              <a:solidFill>
                <a:prstClr val="black"/>
              </a:solidFill>
            </a:endParaRPr>
          </a:p>
        </p:txBody>
      </p:sp>
      <p:sp>
        <p:nvSpPr>
          <p:cNvPr id="30" name="正方形/長方形 29"/>
          <p:cNvSpPr/>
          <p:nvPr/>
        </p:nvSpPr>
        <p:spPr>
          <a:xfrm>
            <a:off x="6681001"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31" name="正方形/長方形 30"/>
          <p:cNvSpPr/>
          <p:nvPr/>
        </p:nvSpPr>
        <p:spPr>
          <a:xfrm>
            <a:off x="6681001"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45</a:t>
            </a:r>
            <a:r>
              <a:rPr lang="ja-JP" altLang="en-US" sz="1200" kern="0" dirty="0" smtClean="0">
                <a:solidFill>
                  <a:prstClr val="black"/>
                </a:solidFill>
              </a:rPr>
              <a:t>件</a:t>
            </a:r>
          </a:p>
        </p:txBody>
      </p:sp>
      <p:grpSp>
        <p:nvGrpSpPr>
          <p:cNvPr id="32" name="グループ化 31"/>
          <p:cNvGrpSpPr/>
          <p:nvPr/>
        </p:nvGrpSpPr>
        <p:grpSpPr>
          <a:xfrm>
            <a:off x="7689000" y="2060948"/>
            <a:ext cx="1692000" cy="607748"/>
            <a:chOff x="2355713" y="2538198"/>
            <a:chExt cx="1692000" cy="607748"/>
          </a:xfrm>
        </p:grpSpPr>
        <p:sp>
          <p:nvSpPr>
            <p:cNvPr id="33" name="正方形/長方形 32"/>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34" name="正方形/長方形 33"/>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4,295×1.05</a:t>
              </a:r>
              <a:r>
                <a:rPr lang="en-US" altLang="ja-JP" sz="900" kern="0" dirty="0">
                  <a:solidFill>
                    <a:prstClr val="black"/>
                  </a:solidFill>
                </a:rPr>
                <a:t>%≒</a:t>
              </a:r>
              <a:r>
                <a:rPr lang="en-US" altLang="ja-JP" sz="900" kern="0" dirty="0" smtClean="0">
                  <a:solidFill>
                    <a:prstClr val="black"/>
                  </a:solidFill>
                </a:rPr>
                <a:t>45</a:t>
              </a:r>
              <a:endParaRPr lang="en-US" altLang="ja-JP" sz="900" kern="0" dirty="0">
                <a:solidFill>
                  <a:prstClr val="black"/>
                </a:solidFill>
              </a:endParaRPr>
            </a:p>
          </p:txBody>
        </p:sp>
      </p:grpSp>
      <p:sp>
        <p:nvSpPr>
          <p:cNvPr id="60"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defRPr/>
            </a:pPr>
            <a:r>
              <a:rPr lang="en-US" altLang="ja-JP" kern="0" dirty="0" smtClean="0">
                <a:solidFill>
                  <a:srgbClr val="81BC00"/>
                </a:solidFill>
              </a:rPr>
              <a:t>M</a:t>
            </a:r>
            <a:r>
              <a:rPr lang="ja-JP" altLang="en-US" kern="0" dirty="0" smtClean="0">
                <a:solidFill>
                  <a:srgbClr val="81BC00"/>
                </a:solidFill>
              </a:rPr>
              <a:t>の需要予測</a:t>
            </a:r>
            <a:endParaRPr lang="ja-JP" altLang="en-US" kern="0" dirty="0">
              <a:solidFill>
                <a:srgbClr val="81BC00"/>
              </a:solidFill>
            </a:endParaRPr>
          </a:p>
        </p:txBody>
      </p:sp>
      <p:sp>
        <p:nvSpPr>
          <p:cNvPr id="61" name="コンテンツ プレースホルダー 6"/>
          <p:cNvSpPr txBox="1">
            <a:spLocks/>
          </p:cNvSpPr>
          <p:nvPr/>
        </p:nvSpPr>
        <p:spPr bwMode="gray">
          <a:xfrm>
            <a:off x="416496" y="3517557"/>
            <a:ext cx="4320000" cy="288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国内・大阪・ベイエリアで</a:t>
            </a:r>
            <a:r>
              <a:rPr lang="en-US" altLang="ja-JP" kern="0" dirty="0" smtClean="0">
                <a:solidFill>
                  <a:sysClr val="windowText" lastClr="000000"/>
                </a:solidFill>
              </a:rPr>
              <a:t>M</a:t>
            </a:r>
            <a:r>
              <a:rPr lang="ja-JP" altLang="en-US" kern="0" dirty="0" smtClean="0">
                <a:solidFill>
                  <a:sysClr val="windowText" lastClr="000000"/>
                </a:solidFill>
              </a:rPr>
              <a:t>開催件数は増加</a:t>
            </a:r>
            <a:r>
              <a:rPr lang="ja-JP" altLang="en-US" kern="0" dirty="0">
                <a:solidFill>
                  <a:sysClr val="windowText" lastClr="000000"/>
                </a:solidFill>
              </a:rPr>
              <a:t>傾向</a:t>
            </a:r>
            <a:r>
              <a:rPr lang="ja-JP" altLang="en-US" kern="0" dirty="0" smtClean="0">
                <a:solidFill>
                  <a:sysClr val="windowText" lastClr="000000"/>
                </a:solidFill>
              </a:rPr>
              <a:t>にあると推計される。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大阪の開催件数は、</a:t>
            </a:r>
            <a:r>
              <a:rPr lang="en-US" altLang="ja-JP" kern="0" dirty="0" smtClean="0">
                <a:solidFill>
                  <a:sysClr val="windowText" lastClr="000000"/>
                </a:solidFill>
              </a:rPr>
              <a:t>2024</a:t>
            </a:r>
            <a:r>
              <a:rPr lang="ja-JP" altLang="en-US" kern="0" dirty="0" smtClean="0">
                <a:solidFill>
                  <a:sysClr val="windowText" lastClr="000000"/>
                </a:solidFill>
              </a:rPr>
              <a:t>年</a:t>
            </a:r>
            <a:r>
              <a:rPr lang="ja-JP" altLang="en-US" kern="0" dirty="0">
                <a:solidFill>
                  <a:sysClr val="windowText" lastClr="000000"/>
                </a:solidFill>
              </a:rPr>
              <a:t>に</a:t>
            </a:r>
            <a:r>
              <a:rPr lang="ja-JP" altLang="en-US" kern="0" dirty="0" smtClean="0">
                <a:solidFill>
                  <a:sysClr val="windowText" lastClr="000000"/>
                </a:solidFill>
              </a:rPr>
              <a:t>は</a:t>
            </a:r>
            <a:r>
              <a:rPr lang="en-US" altLang="ja-JP" kern="0" dirty="0" smtClean="0">
                <a:solidFill>
                  <a:sysClr val="windowText" lastClr="000000"/>
                </a:solidFill>
              </a:rPr>
              <a:t>4,295</a:t>
            </a:r>
            <a:r>
              <a:rPr lang="ja-JP" altLang="en-US" kern="0" dirty="0" smtClean="0">
                <a:solidFill>
                  <a:sysClr val="windowText" lastClr="000000"/>
                </a:solidFill>
              </a:rPr>
              <a:t>件と、</a:t>
            </a:r>
            <a:r>
              <a:rPr lang="en-US" altLang="ja-JP" kern="0" dirty="0" smtClean="0">
                <a:solidFill>
                  <a:sysClr val="windowText" lastClr="000000"/>
                </a:solidFill>
              </a:rPr>
              <a:t>2014</a:t>
            </a:r>
            <a:r>
              <a:rPr lang="ja-JP" altLang="en-US" kern="0" dirty="0" smtClean="0">
                <a:solidFill>
                  <a:sysClr val="windowText" lastClr="000000"/>
                </a:solidFill>
              </a:rPr>
              <a:t>年の約</a:t>
            </a:r>
            <a:r>
              <a:rPr lang="en-US" altLang="ja-JP" kern="0" dirty="0" smtClean="0">
                <a:solidFill>
                  <a:sysClr val="windowText" lastClr="000000"/>
                </a:solidFill>
              </a:rPr>
              <a:t>1.42</a:t>
            </a:r>
            <a:r>
              <a:rPr lang="ja-JP" altLang="en-US" kern="0" dirty="0" smtClean="0">
                <a:solidFill>
                  <a:sysClr val="windowText" lastClr="000000"/>
                </a:solidFill>
              </a:rPr>
              <a:t>倍（≒</a:t>
            </a:r>
            <a:r>
              <a:rPr lang="en-US" altLang="ja-JP" kern="0" dirty="0" smtClean="0">
                <a:solidFill>
                  <a:sysClr val="windowText" lastClr="000000"/>
                </a:solidFill>
              </a:rPr>
              <a:t>4,295÷3,020</a:t>
            </a:r>
            <a:r>
              <a:rPr lang="ja-JP" altLang="en-US" kern="0" dirty="0" smtClean="0">
                <a:solidFill>
                  <a:sysClr val="windowText" lastClr="000000"/>
                </a:solidFill>
              </a:rPr>
              <a:t>）に成長すると推定される。</a:t>
            </a:r>
            <a:endParaRPr lang="ja-JP" altLang="en-US" kern="0" dirty="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需要増加に</a:t>
            </a:r>
            <a:r>
              <a:rPr lang="ja-JP" altLang="en-US" kern="0" dirty="0" smtClean="0">
                <a:solidFill>
                  <a:sysClr val="windowText" lastClr="000000"/>
                </a:solidFill>
              </a:rPr>
              <a:t>伴い、将来的</a:t>
            </a:r>
            <a:r>
              <a:rPr lang="ja-JP" altLang="en-US" kern="0" dirty="0">
                <a:solidFill>
                  <a:sysClr val="windowText" lastClr="000000"/>
                </a:solidFill>
              </a:rPr>
              <a:t>に、大阪府立国際</a:t>
            </a:r>
            <a:r>
              <a:rPr lang="ja-JP" altLang="en-US" kern="0" dirty="0" smtClean="0">
                <a:solidFill>
                  <a:sysClr val="windowText" lastClr="000000"/>
                </a:solidFill>
              </a:rPr>
              <a:t>会議場、コングレコンベンションセンターなど</a:t>
            </a:r>
            <a:r>
              <a:rPr lang="ja-JP" altLang="en-US" kern="0">
                <a:solidFill>
                  <a:sysClr val="windowText" lastClr="000000"/>
                </a:solidFill>
              </a:rPr>
              <a:t>既存</a:t>
            </a:r>
            <a:r>
              <a:rPr lang="ja-JP" altLang="en-US" kern="0" smtClean="0">
                <a:solidFill>
                  <a:sysClr val="windowText" lastClr="000000"/>
                </a:solidFill>
              </a:rPr>
              <a:t>の</a:t>
            </a:r>
            <a:r>
              <a:rPr lang="en-US" altLang="ja-JP" kern="0" smtClean="0">
                <a:solidFill>
                  <a:sysClr val="windowText" lastClr="000000"/>
                </a:solidFill>
              </a:rPr>
              <a:t>MICE</a:t>
            </a:r>
            <a:r>
              <a:rPr lang="ja-JP" altLang="en-US" kern="0" smtClean="0">
                <a:solidFill>
                  <a:sysClr val="windowText" lastClr="000000"/>
                </a:solidFill>
              </a:rPr>
              <a:t>施設</a:t>
            </a:r>
            <a:r>
              <a:rPr lang="ja-JP" altLang="en-US" kern="0" dirty="0" smtClean="0">
                <a:solidFill>
                  <a:sysClr val="windowText" lastClr="000000"/>
                </a:solidFill>
              </a:rPr>
              <a:t>だけでは受け入れ</a:t>
            </a:r>
            <a:r>
              <a:rPr lang="ja-JP" altLang="en-US" kern="0" dirty="0">
                <a:solidFill>
                  <a:sysClr val="windowText" lastClr="000000"/>
                </a:solidFill>
              </a:rPr>
              <a:t>が難しく</a:t>
            </a:r>
            <a:r>
              <a:rPr lang="ja-JP" altLang="en-US" kern="0" dirty="0" smtClean="0">
                <a:solidFill>
                  <a:sysClr val="windowText" lastClr="000000"/>
                </a:solidFill>
              </a:rPr>
              <a:t>なることも想定される</a:t>
            </a:r>
            <a:r>
              <a:rPr lang="ja-JP" altLang="en-US" kern="0" dirty="0">
                <a:solidFill>
                  <a:sysClr val="windowText" lastClr="000000"/>
                </a:solidFill>
              </a:rPr>
              <a:t>。</a:t>
            </a:r>
            <a:endParaRPr lang="en-US" altLang="ja-JP" kern="0" dirty="0" smtClean="0">
              <a:solidFill>
                <a:sysClr val="windowText" lastClr="000000"/>
              </a:solidFill>
            </a:endParaRPr>
          </a:p>
        </p:txBody>
      </p:sp>
      <p:sp>
        <p:nvSpPr>
          <p:cNvPr id="63" name="正方形/長方形 62"/>
          <p:cNvSpPr/>
          <p:nvPr/>
        </p:nvSpPr>
        <p:spPr>
          <a:xfrm>
            <a:off x="4836037" y="3890893"/>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35" name="コンテンツ プレースホルダー 11"/>
          <p:cNvSpPr txBox="1">
            <a:spLocks/>
          </p:cNvSpPr>
          <p:nvPr/>
        </p:nvSpPr>
        <p:spPr bwMode="gray">
          <a:xfrm>
            <a:off x="6736578" y="3436518"/>
            <a:ext cx="930878" cy="30314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smtClean="0">
                <a:solidFill>
                  <a:srgbClr val="002776"/>
                </a:solidFill>
              </a:rPr>
              <a:t>M</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pic>
        <p:nvPicPr>
          <p:cNvPr id="372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392" y="3612632"/>
            <a:ext cx="449897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5589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109</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13" name="AutoShape 9"/>
          <p:cNvSpPr>
            <a:spLocks noChangeArrowheads="1"/>
          </p:cNvSpPr>
          <p:nvPr/>
        </p:nvSpPr>
        <p:spPr bwMode="gray">
          <a:xfrm>
            <a:off x="3737991" y="1483415"/>
            <a:ext cx="2916000" cy="496800"/>
          </a:xfrm>
          <a:prstGeom prst="chevron">
            <a:avLst>
              <a:gd name="adj" fmla="val 32554"/>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smtClean="0">
                <a:solidFill>
                  <a:srgbClr val="FFFFFF"/>
                </a:solidFill>
              </a:rPr>
              <a:t>大阪開催件数</a:t>
            </a:r>
            <a:endParaRPr lang="en-US" altLang="ja-JP" sz="1200" b="1" kern="0" dirty="0" smtClean="0">
              <a:solidFill>
                <a:srgbClr val="FFFFFF"/>
              </a:solidFill>
            </a:endParaRPr>
          </a:p>
        </p:txBody>
      </p:sp>
      <p:sp>
        <p:nvSpPr>
          <p:cNvPr id="15" name="正方形/長方形 14"/>
          <p:cNvSpPr/>
          <p:nvPr/>
        </p:nvSpPr>
        <p:spPr>
          <a:xfrm>
            <a:off x="400845" y="2060948"/>
            <a:ext cx="468000" cy="1360800"/>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en-US" altLang="ja-JP" sz="1200" b="1" dirty="0" smtClean="0">
                <a:solidFill>
                  <a:prstClr val="white"/>
                </a:solidFill>
              </a:rPr>
              <a:t>I</a:t>
            </a:r>
          </a:p>
        </p:txBody>
      </p:sp>
      <p:grpSp>
        <p:nvGrpSpPr>
          <p:cNvPr id="3" name="グループ化 2"/>
          <p:cNvGrpSpPr/>
          <p:nvPr/>
        </p:nvGrpSpPr>
        <p:grpSpPr>
          <a:xfrm>
            <a:off x="3845991" y="2060948"/>
            <a:ext cx="2700000" cy="1359496"/>
            <a:chOff x="3845991" y="3522969"/>
            <a:chExt cx="2700000" cy="1359496"/>
          </a:xfrm>
        </p:grpSpPr>
        <p:sp>
          <p:nvSpPr>
            <p:cNvPr id="35" name="正方形/長方形 34"/>
            <p:cNvSpPr/>
            <p:nvPr/>
          </p:nvSpPr>
          <p:spPr>
            <a:xfrm>
              <a:off x="3845991" y="4162465"/>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a:solidFill>
                    <a:prstClr val="black"/>
                  </a:solidFill>
                </a:rPr>
                <a:t>】</a:t>
              </a:r>
              <a:r>
                <a:rPr lang="ja-JP" altLang="en-US" sz="800" u="sng" kern="0" dirty="0">
                  <a:solidFill>
                    <a:prstClr val="black"/>
                  </a:solidFill>
                </a:rPr>
                <a:t>大阪府内</a:t>
              </a:r>
              <a:r>
                <a:rPr lang="en-US" altLang="ja-JP" sz="800" u="sng" kern="0" dirty="0">
                  <a:solidFill>
                    <a:prstClr val="black"/>
                  </a:solidFill>
                </a:rPr>
                <a:t>I</a:t>
              </a:r>
              <a:r>
                <a:rPr lang="ja-JP" altLang="en-US" sz="800" u="sng" kern="0" dirty="0">
                  <a:solidFill>
                    <a:prstClr val="black"/>
                  </a:solidFill>
                </a:rPr>
                <a:t>開催</a:t>
              </a:r>
              <a:r>
                <a:rPr lang="ja-JP" altLang="en-US" sz="800" u="sng" kern="0" dirty="0" smtClean="0">
                  <a:solidFill>
                    <a:prstClr val="black"/>
                  </a:solidFill>
                </a:rPr>
                <a:t>件数</a:t>
              </a:r>
              <a:endParaRPr lang="en-US" altLang="ja-JP" sz="800" u="sng"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2015</a:t>
              </a:r>
              <a:r>
                <a:rPr lang="ja-JP" altLang="en-US" sz="800" kern="0" dirty="0" smtClean="0">
                  <a:solidFill>
                    <a:prstClr val="black"/>
                  </a:solidFill>
                </a:rPr>
                <a:t>年大阪</a:t>
              </a:r>
              <a:r>
                <a:rPr lang="en-US" altLang="ja-JP" sz="800" kern="0" dirty="0" smtClean="0">
                  <a:solidFill>
                    <a:prstClr val="black"/>
                  </a:solidFill>
                </a:rPr>
                <a:t>I</a:t>
              </a:r>
              <a:r>
                <a:rPr lang="ja-JP" altLang="en-US" sz="800" kern="0" dirty="0" smtClean="0">
                  <a:solidFill>
                    <a:prstClr val="black"/>
                  </a:solidFill>
                </a:rPr>
                <a:t>誘致実績：</a:t>
              </a:r>
              <a:r>
                <a:rPr lang="en-US" altLang="ja-JP" sz="800" kern="0" dirty="0" smtClean="0">
                  <a:solidFill>
                    <a:prstClr val="black"/>
                  </a:solidFill>
                </a:rPr>
                <a:t>51</a:t>
              </a:r>
              <a:r>
                <a:rPr lang="ja-JP" altLang="en-US" sz="800" kern="0" dirty="0" smtClean="0">
                  <a:solidFill>
                    <a:prstClr val="black"/>
                  </a:solidFill>
                </a:rPr>
                <a:t>件</a:t>
              </a:r>
              <a:endParaRPr lang="en-US" altLang="ja-JP" sz="800"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2020</a:t>
              </a:r>
              <a:r>
                <a:rPr lang="ja-JP" altLang="en-US" sz="800" kern="0" dirty="0" smtClean="0">
                  <a:solidFill>
                    <a:prstClr val="black"/>
                  </a:solidFill>
                </a:rPr>
                <a:t>年大阪</a:t>
              </a:r>
              <a:r>
                <a:rPr lang="en-US" altLang="ja-JP" sz="800" kern="0" dirty="0" smtClean="0">
                  <a:solidFill>
                    <a:prstClr val="black"/>
                  </a:solidFill>
                </a:rPr>
                <a:t>I</a:t>
              </a:r>
              <a:r>
                <a:rPr lang="ja-JP" altLang="en-US" sz="800" kern="0" dirty="0" smtClean="0">
                  <a:solidFill>
                    <a:prstClr val="black"/>
                  </a:solidFill>
                </a:rPr>
                <a:t>誘致件数予測値：</a:t>
              </a:r>
              <a:r>
                <a:rPr lang="en-US" altLang="ja-JP" sz="800" kern="0" dirty="0" smtClean="0">
                  <a:solidFill>
                    <a:prstClr val="black"/>
                  </a:solidFill>
                </a:rPr>
                <a:t>117</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a:solidFill>
                    <a:prstClr val="black"/>
                  </a:solidFill>
                </a:rPr>
                <a:t>2012</a:t>
              </a:r>
              <a:r>
                <a:rPr lang="ja-JP" altLang="en-US"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年大阪</a:t>
              </a:r>
              <a:r>
                <a:rPr lang="en-US" altLang="ja-JP" sz="800" kern="0" dirty="0" smtClean="0">
                  <a:solidFill>
                    <a:prstClr val="black"/>
                  </a:solidFill>
                </a:rPr>
                <a:t>I</a:t>
              </a:r>
              <a:r>
                <a:rPr lang="ja-JP" altLang="en-US" sz="800" kern="0" dirty="0" smtClean="0">
                  <a:solidFill>
                    <a:prstClr val="black"/>
                  </a:solidFill>
                </a:rPr>
                <a:t>実績</a:t>
              </a:r>
              <a:r>
                <a:rPr lang="ja-JP" altLang="en-US" sz="800" kern="0" dirty="0">
                  <a:solidFill>
                    <a:prstClr val="black"/>
                  </a:solidFill>
                </a:rPr>
                <a:t>の年平均</a:t>
              </a:r>
              <a:r>
                <a:rPr lang="ja-JP" altLang="en-US" sz="800" kern="0" dirty="0" smtClean="0">
                  <a:solidFill>
                    <a:prstClr val="black"/>
                  </a:solidFill>
                </a:rPr>
                <a:t>成長率予測値：</a:t>
              </a:r>
              <a:r>
                <a:rPr lang="en-US" altLang="ja-JP" sz="800" kern="0" dirty="0" smtClean="0">
                  <a:solidFill>
                    <a:prstClr val="black"/>
                  </a:solidFill>
                </a:rPr>
                <a:t>18.06%</a:t>
              </a:r>
              <a:endParaRPr lang="en-US" altLang="ja-JP" sz="800" kern="0" dirty="0">
                <a:solidFill>
                  <a:prstClr val="black"/>
                </a:solidFill>
              </a:endParaRPr>
            </a:p>
            <a:p>
              <a:pPr algn="just" fontAlgn="auto">
                <a:spcBef>
                  <a:spcPts val="0"/>
                </a:spcBef>
                <a:spcAft>
                  <a:spcPts val="0"/>
                </a:spcAft>
                <a:defRPr/>
              </a:pPr>
              <a:r>
                <a:rPr lang="ja-JP" altLang="en-US" sz="800" kern="0" dirty="0">
                  <a:solidFill>
                    <a:prstClr val="black"/>
                  </a:solidFill>
                </a:rPr>
                <a:t>大阪観光局「事業報告</a:t>
              </a:r>
              <a:r>
                <a:rPr lang="ja-JP" altLang="en-US" sz="800" kern="0" dirty="0" smtClean="0">
                  <a:solidFill>
                    <a:prstClr val="black"/>
                  </a:solidFill>
                </a:rPr>
                <a:t>」</a:t>
              </a:r>
              <a:endParaRPr lang="ja-JP" altLang="en-US" sz="800" kern="0" dirty="0">
                <a:solidFill>
                  <a:prstClr val="black"/>
                </a:solidFill>
              </a:endParaRPr>
            </a:p>
          </p:txBody>
        </p:sp>
        <p:sp>
          <p:nvSpPr>
            <p:cNvPr id="36" name="正方形/長方形 35"/>
            <p:cNvSpPr/>
            <p:nvPr/>
          </p:nvSpPr>
          <p:spPr>
            <a:xfrm>
              <a:off x="3845992" y="3522969"/>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37" name="正方形/長方形 36"/>
            <p:cNvSpPr/>
            <p:nvPr/>
          </p:nvSpPr>
          <p:spPr>
            <a:xfrm>
              <a:off x="3845992" y="3842717"/>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227</a:t>
              </a:r>
              <a:r>
                <a:rPr lang="ja-JP" altLang="en-US" sz="1200" kern="0" dirty="0" smtClean="0">
                  <a:solidFill>
                    <a:prstClr val="black"/>
                  </a:solidFill>
                </a:rPr>
                <a:t>件</a:t>
              </a:r>
            </a:p>
          </p:txBody>
        </p:sp>
        <p:grpSp>
          <p:nvGrpSpPr>
            <p:cNvPr id="38" name="グループ化 37"/>
            <p:cNvGrpSpPr/>
            <p:nvPr/>
          </p:nvGrpSpPr>
          <p:grpSpPr>
            <a:xfrm>
              <a:off x="4853991" y="3522969"/>
              <a:ext cx="1692000" cy="607748"/>
              <a:chOff x="2355713" y="2538198"/>
              <a:chExt cx="1692000" cy="607748"/>
            </a:xfrm>
          </p:grpSpPr>
          <p:sp>
            <p:nvSpPr>
              <p:cNvPr id="39" name="正方形/長方形 38"/>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40" name="正方形/長方形 39"/>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51×(118.06%)^9</a:t>
                </a:r>
                <a:r>
                  <a:rPr lang="ja-JP" altLang="en-US" sz="900" kern="0" dirty="0" smtClean="0">
                    <a:solidFill>
                      <a:prstClr val="black"/>
                    </a:solidFill>
                  </a:rPr>
                  <a:t>≒</a:t>
                </a:r>
                <a:r>
                  <a:rPr lang="en-US" altLang="ja-JP" sz="900" kern="0" dirty="0" smtClean="0">
                    <a:solidFill>
                      <a:prstClr val="black"/>
                    </a:solidFill>
                  </a:rPr>
                  <a:t>227</a:t>
                </a:r>
                <a:endParaRPr lang="ja-JP" altLang="en-US" sz="900" kern="0" dirty="0" smtClean="0">
                  <a:solidFill>
                    <a:prstClr val="black"/>
                  </a:solidFill>
                </a:endParaRPr>
              </a:p>
            </p:txBody>
          </p:sp>
        </p:grpSp>
      </p:grpSp>
      <p:sp>
        <p:nvSpPr>
          <p:cNvPr id="60"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smtClean="0">
                <a:solidFill>
                  <a:srgbClr val="81BC00"/>
                </a:solidFill>
              </a:rPr>
              <a:t>I</a:t>
            </a:r>
            <a:r>
              <a:rPr lang="ja-JP" altLang="en-US" kern="0" dirty="0" smtClean="0">
                <a:solidFill>
                  <a:srgbClr val="81BC00"/>
                </a:solidFill>
              </a:rPr>
              <a:t>の需要予測</a:t>
            </a:r>
            <a:endParaRPr lang="ja-JP" altLang="en-US" kern="0" dirty="0">
              <a:solidFill>
                <a:srgbClr val="81BC00"/>
              </a:solidFill>
            </a:endParaRPr>
          </a:p>
        </p:txBody>
      </p:sp>
      <p:sp>
        <p:nvSpPr>
          <p:cNvPr id="61" name="コンテンツ プレースホルダー 6"/>
          <p:cNvSpPr txBox="1">
            <a:spLocks/>
          </p:cNvSpPr>
          <p:nvPr/>
        </p:nvSpPr>
        <p:spPr bwMode="gray">
          <a:xfrm>
            <a:off x="416496" y="3528296"/>
            <a:ext cx="4320000" cy="216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大阪の</a:t>
            </a:r>
            <a:r>
              <a:rPr lang="en-US" altLang="ja-JP" kern="0" dirty="0" smtClean="0">
                <a:solidFill>
                  <a:sysClr val="windowText" lastClr="000000"/>
                </a:solidFill>
              </a:rPr>
              <a:t>I</a:t>
            </a:r>
            <a:r>
              <a:rPr lang="ja-JP" altLang="en-US" kern="0" dirty="0" smtClean="0">
                <a:solidFill>
                  <a:sysClr val="windowText" lastClr="000000"/>
                </a:solidFill>
              </a:rPr>
              <a:t>は</a:t>
            </a:r>
            <a:r>
              <a:rPr lang="ja-JP" altLang="en-US" kern="0" dirty="0">
                <a:solidFill>
                  <a:sysClr val="windowText" lastClr="000000"/>
                </a:solidFill>
              </a:rPr>
              <a:t>、</a:t>
            </a:r>
            <a:r>
              <a:rPr lang="en-US" altLang="ja-JP" kern="0" dirty="0" smtClean="0">
                <a:solidFill>
                  <a:sysClr val="windowText" lastClr="000000"/>
                </a:solidFill>
              </a:rPr>
              <a:t>2024</a:t>
            </a:r>
            <a:r>
              <a:rPr lang="ja-JP" altLang="en-US" kern="0" dirty="0" smtClean="0">
                <a:solidFill>
                  <a:sysClr val="windowText" lastClr="000000"/>
                </a:solidFill>
              </a:rPr>
              <a:t>年</a:t>
            </a:r>
            <a:r>
              <a:rPr lang="ja-JP" altLang="en-US" kern="0" dirty="0">
                <a:solidFill>
                  <a:sysClr val="windowText" lastClr="000000"/>
                </a:solidFill>
              </a:rPr>
              <a:t>に</a:t>
            </a:r>
            <a:r>
              <a:rPr lang="ja-JP" altLang="en-US" kern="0" dirty="0" smtClean="0">
                <a:solidFill>
                  <a:sysClr val="windowText" lastClr="000000"/>
                </a:solidFill>
              </a:rPr>
              <a:t>は</a:t>
            </a:r>
            <a:r>
              <a:rPr lang="en-US" altLang="ja-JP" kern="0" dirty="0" smtClean="0">
                <a:solidFill>
                  <a:sysClr val="windowText" lastClr="000000"/>
                </a:solidFill>
              </a:rPr>
              <a:t>227</a:t>
            </a:r>
            <a:r>
              <a:rPr lang="ja-JP" altLang="en-US" kern="0" dirty="0" smtClean="0">
                <a:solidFill>
                  <a:sysClr val="windowText" lastClr="000000"/>
                </a:solidFill>
              </a:rPr>
              <a:t>件と</a:t>
            </a:r>
            <a:r>
              <a:rPr lang="en-US" altLang="ja-JP" kern="0" dirty="0" smtClean="0">
                <a:solidFill>
                  <a:sysClr val="windowText" lastClr="000000"/>
                </a:solidFill>
              </a:rPr>
              <a:t>2015</a:t>
            </a:r>
            <a:r>
              <a:rPr lang="ja-JP" altLang="en-US" kern="0" dirty="0" smtClean="0">
                <a:solidFill>
                  <a:sysClr val="windowText" lastClr="000000"/>
                </a:solidFill>
              </a:rPr>
              <a:t>年比の約</a:t>
            </a:r>
            <a:r>
              <a:rPr lang="en-US" altLang="ja-JP" kern="0" dirty="0" smtClean="0">
                <a:solidFill>
                  <a:sysClr val="windowText" lastClr="000000"/>
                </a:solidFill>
              </a:rPr>
              <a:t>4.45</a:t>
            </a:r>
            <a:r>
              <a:rPr lang="ja-JP" altLang="en-US" kern="0" dirty="0" smtClean="0">
                <a:solidFill>
                  <a:sysClr val="windowText" lastClr="000000"/>
                </a:solidFill>
              </a:rPr>
              <a:t>倍（≒</a:t>
            </a:r>
            <a:r>
              <a:rPr lang="en-US" altLang="ja-JP" kern="0" dirty="0" smtClean="0">
                <a:solidFill>
                  <a:sysClr val="windowText" lastClr="000000"/>
                </a:solidFill>
              </a:rPr>
              <a:t>227÷51</a:t>
            </a:r>
            <a:r>
              <a:rPr lang="ja-JP" altLang="en-US" kern="0" dirty="0" smtClean="0">
                <a:solidFill>
                  <a:sysClr val="windowText" lastClr="000000"/>
                </a:solidFill>
              </a:rPr>
              <a:t>）に</a:t>
            </a:r>
            <a:r>
              <a:rPr lang="ja-JP" altLang="en-US" kern="0" dirty="0">
                <a:solidFill>
                  <a:sysClr val="windowText" lastClr="000000"/>
                </a:solidFill>
              </a:rPr>
              <a:t>なる見込みである</a:t>
            </a:r>
            <a:r>
              <a:rPr lang="ja-JP" altLang="en-US" kern="0" dirty="0" smtClean="0">
                <a:solidFill>
                  <a:sysClr val="windowText" lastClr="000000"/>
                </a:solidFill>
              </a:rPr>
              <a:t>。</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需要</a:t>
            </a:r>
            <a:r>
              <a:rPr lang="ja-JP" altLang="en-US" kern="0" dirty="0">
                <a:solidFill>
                  <a:sysClr val="windowText" lastClr="000000"/>
                </a:solidFill>
              </a:rPr>
              <a:t>増加にあたって、</a:t>
            </a:r>
            <a:r>
              <a:rPr lang="ja-JP" altLang="en-US" kern="0" dirty="0" smtClean="0">
                <a:solidFill>
                  <a:sysClr val="windowText" lastClr="000000"/>
                </a:solidFill>
              </a:rPr>
              <a:t>ホテル・鉄道・飛行機など</a:t>
            </a:r>
            <a:r>
              <a:rPr lang="ja-JP" altLang="en-US" kern="0" dirty="0">
                <a:solidFill>
                  <a:sysClr val="windowText" lastClr="000000"/>
                </a:solidFill>
              </a:rPr>
              <a:t>、周辺施設の受け入れ状況を整備し直す必要があると考えられる</a:t>
            </a:r>
            <a:r>
              <a:rPr lang="ja-JP" altLang="en-US" kern="0" dirty="0" smtClean="0">
                <a:solidFill>
                  <a:sysClr val="windowText" lastClr="000000"/>
                </a:solidFill>
              </a:rPr>
              <a:t>。</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特</a:t>
            </a:r>
            <a:r>
              <a:rPr lang="ja-JP" altLang="en-US" kern="0" dirty="0" smtClean="0">
                <a:solidFill>
                  <a:sysClr val="windowText" lastClr="000000"/>
                </a:solidFill>
              </a:rPr>
              <a:t>に大阪の主要ホテルは、現時点でも年間稼働率が</a:t>
            </a:r>
            <a:r>
              <a:rPr lang="en-US" altLang="ja-JP" kern="0" dirty="0" smtClean="0">
                <a:solidFill>
                  <a:sysClr val="windowText" lastClr="000000"/>
                </a:solidFill>
              </a:rPr>
              <a:t>80%</a:t>
            </a:r>
            <a:r>
              <a:rPr lang="ja-JP" altLang="en-US" kern="0" dirty="0" smtClean="0">
                <a:solidFill>
                  <a:sysClr val="windowText" lastClr="000000"/>
                </a:solidFill>
              </a:rPr>
              <a:t>を　越えており、</a:t>
            </a:r>
            <a:r>
              <a:rPr lang="ja-JP" altLang="en-US" kern="0" dirty="0" smtClean="0">
                <a:solidFill>
                  <a:prstClr val="black"/>
                </a:solidFill>
              </a:rPr>
              <a:t>このペースで</a:t>
            </a:r>
            <a:r>
              <a:rPr lang="en-US" altLang="ja-JP" kern="0" dirty="0" smtClean="0">
                <a:solidFill>
                  <a:prstClr val="black"/>
                </a:solidFill>
              </a:rPr>
              <a:t>I</a:t>
            </a:r>
            <a:r>
              <a:rPr lang="ja-JP" altLang="en-US" kern="0" dirty="0" smtClean="0">
                <a:solidFill>
                  <a:prstClr val="black"/>
                </a:solidFill>
              </a:rPr>
              <a:t>が増加し続けると、旅行者の受入が難しくなり、機会損失につながる懸念がある。</a:t>
            </a:r>
            <a:endParaRPr lang="ja-JP" altLang="en-US" kern="0" dirty="0">
              <a:solidFill>
                <a:prstClr val="black"/>
              </a:solidFill>
            </a:endParaRPr>
          </a:p>
        </p:txBody>
      </p:sp>
      <p:sp>
        <p:nvSpPr>
          <p:cNvPr id="62" name="正方形/長方形 61"/>
          <p:cNvSpPr/>
          <p:nvPr/>
        </p:nvSpPr>
        <p:spPr>
          <a:xfrm>
            <a:off x="4836037" y="3890893"/>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18" name="コンテンツ プレースホルダー 11"/>
          <p:cNvSpPr txBox="1">
            <a:spLocks/>
          </p:cNvSpPr>
          <p:nvPr/>
        </p:nvSpPr>
        <p:spPr bwMode="gray">
          <a:xfrm>
            <a:off x="6736578" y="3436518"/>
            <a:ext cx="855537"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a:solidFill>
                  <a:srgbClr val="002776"/>
                </a:solidFill>
              </a:rPr>
              <a:t>I</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pic>
        <p:nvPicPr>
          <p:cNvPr id="4" name="図 3"/>
          <p:cNvPicPr>
            <a:picLocks noChangeAspect="1"/>
          </p:cNvPicPr>
          <p:nvPr/>
        </p:nvPicPr>
        <p:blipFill>
          <a:blip r:embed="rId2"/>
          <a:stretch>
            <a:fillRect/>
          </a:stretch>
        </p:blipFill>
        <p:spPr>
          <a:xfrm>
            <a:off x="5000399" y="3605724"/>
            <a:ext cx="4505334" cy="3249450"/>
          </a:xfrm>
          <a:prstGeom prst="rect">
            <a:avLst/>
          </a:prstGeom>
        </p:spPr>
      </p:pic>
      <p:sp>
        <p:nvSpPr>
          <p:cNvPr id="19" name="AutoShape 10"/>
          <p:cNvSpPr>
            <a:spLocks noChangeArrowheads="1"/>
          </p:cNvSpPr>
          <p:nvPr/>
        </p:nvSpPr>
        <p:spPr bwMode="gray">
          <a:xfrm>
            <a:off x="6573000" y="1483415"/>
            <a:ext cx="2916000" cy="496800"/>
          </a:xfrm>
          <a:prstGeom prst="chevron">
            <a:avLst>
              <a:gd name="adj" fmla="val 32406"/>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a:solidFill>
                  <a:srgbClr val="FFFFFF"/>
                </a:solidFill>
              </a:rPr>
              <a:t>ベイエリア</a:t>
            </a:r>
            <a:r>
              <a:rPr lang="ja-JP" altLang="en-US" sz="1200" b="1" kern="0" dirty="0" smtClean="0">
                <a:solidFill>
                  <a:srgbClr val="FFFFFF"/>
                </a:solidFill>
              </a:rPr>
              <a:t>開催件数</a:t>
            </a:r>
            <a:endParaRPr lang="en-US" altLang="ja-JP" sz="1200" b="1" kern="0" dirty="0" smtClean="0">
              <a:solidFill>
                <a:srgbClr val="FFFFFF"/>
              </a:solidFill>
            </a:endParaRPr>
          </a:p>
        </p:txBody>
      </p:sp>
      <p:sp>
        <p:nvSpPr>
          <p:cNvPr id="20" name="正方形/長方形 19"/>
          <p:cNvSpPr/>
          <p:nvPr/>
        </p:nvSpPr>
        <p:spPr>
          <a:xfrm>
            <a:off x="6681000"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a:solidFill>
                  <a:prstClr val="black"/>
                </a:solidFill>
              </a:rPr>
              <a:t>】</a:t>
            </a:r>
            <a:r>
              <a:rPr lang="ja-JP" altLang="en-US" sz="800" u="sng" kern="0" dirty="0">
                <a:solidFill>
                  <a:prstClr val="black"/>
                </a:solidFill>
              </a:rPr>
              <a:t>大阪府内</a:t>
            </a:r>
            <a:r>
              <a:rPr lang="en-US" altLang="ja-JP" sz="800" u="sng" kern="0" dirty="0">
                <a:solidFill>
                  <a:prstClr val="black"/>
                </a:solidFill>
              </a:rPr>
              <a:t>I</a:t>
            </a:r>
            <a:r>
              <a:rPr lang="ja-JP" altLang="en-US" sz="800" u="sng" kern="0" dirty="0">
                <a:solidFill>
                  <a:prstClr val="black"/>
                </a:solidFill>
              </a:rPr>
              <a:t>開催件数</a:t>
            </a:r>
          </a:p>
          <a:p>
            <a:pPr algn="just" fontAlgn="auto">
              <a:spcBef>
                <a:spcPts val="0"/>
              </a:spcBef>
              <a:spcAft>
                <a:spcPts val="0"/>
              </a:spcAft>
              <a:defRPr/>
            </a:pPr>
            <a:r>
              <a:rPr lang="en-US" altLang="ja-JP" sz="800" kern="0" dirty="0">
                <a:solidFill>
                  <a:prstClr val="black"/>
                </a:solidFill>
              </a:rPr>
              <a:t>2015</a:t>
            </a:r>
            <a:r>
              <a:rPr lang="ja-JP" altLang="en-US" sz="800" kern="0" dirty="0" smtClean="0">
                <a:solidFill>
                  <a:prstClr val="black"/>
                </a:solidFill>
              </a:rPr>
              <a:t>年ベイ</a:t>
            </a:r>
            <a:r>
              <a:rPr lang="ja-JP" altLang="en-US" sz="800" kern="0" dirty="0">
                <a:solidFill>
                  <a:prstClr val="black"/>
                </a:solidFill>
              </a:rPr>
              <a:t>エリア</a:t>
            </a:r>
            <a:r>
              <a:rPr lang="en-US" altLang="ja-JP" sz="800" kern="0" dirty="0" smtClean="0">
                <a:solidFill>
                  <a:prstClr val="black"/>
                </a:solidFill>
              </a:rPr>
              <a:t>I</a:t>
            </a:r>
            <a:r>
              <a:rPr lang="ja-JP" altLang="en-US" sz="800" kern="0" dirty="0">
                <a:solidFill>
                  <a:prstClr val="black"/>
                </a:solidFill>
              </a:rPr>
              <a:t>誘致実績</a:t>
            </a:r>
            <a:r>
              <a:rPr lang="ja-JP" altLang="en-US" sz="800" kern="0" dirty="0" smtClean="0">
                <a:solidFill>
                  <a:prstClr val="black"/>
                </a:solidFill>
              </a:rPr>
              <a:t>：</a:t>
            </a:r>
            <a:r>
              <a:rPr lang="en-US" altLang="ja-JP" sz="800" kern="0" dirty="0" smtClean="0">
                <a:solidFill>
                  <a:prstClr val="black"/>
                </a:solidFill>
              </a:rPr>
              <a:t>14</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a:solidFill>
                  <a:prstClr val="black"/>
                </a:solidFill>
              </a:rPr>
              <a:t>2020</a:t>
            </a:r>
            <a:r>
              <a:rPr lang="ja-JP" altLang="en-US" sz="800" kern="0" dirty="0">
                <a:solidFill>
                  <a:prstClr val="black"/>
                </a:solidFill>
              </a:rPr>
              <a:t>年大阪</a:t>
            </a:r>
            <a:r>
              <a:rPr lang="en-US" altLang="ja-JP" sz="800" kern="0" dirty="0">
                <a:solidFill>
                  <a:prstClr val="black"/>
                </a:solidFill>
              </a:rPr>
              <a:t>I</a:t>
            </a:r>
            <a:r>
              <a:rPr lang="ja-JP" altLang="en-US" sz="800" kern="0" dirty="0">
                <a:solidFill>
                  <a:prstClr val="black"/>
                </a:solidFill>
              </a:rPr>
              <a:t>誘致件数予測値</a:t>
            </a:r>
            <a:r>
              <a:rPr lang="ja-JP" altLang="en-US" sz="800" kern="0" dirty="0" smtClean="0">
                <a:solidFill>
                  <a:prstClr val="black"/>
                </a:solidFill>
              </a:rPr>
              <a:t>：</a:t>
            </a:r>
            <a:r>
              <a:rPr lang="en-US" altLang="ja-JP" sz="800" kern="0" dirty="0" smtClean="0">
                <a:solidFill>
                  <a:prstClr val="black"/>
                </a:solidFill>
              </a:rPr>
              <a:t>37</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smtClean="0">
                <a:solidFill>
                  <a:prstClr val="black"/>
                </a:solidFill>
              </a:rPr>
              <a:t>2015</a:t>
            </a:r>
            <a:r>
              <a:rPr lang="ja-JP" altLang="en-US" sz="800" kern="0" dirty="0" smtClean="0">
                <a:solidFill>
                  <a:prstClr val="black"/>
                </a:solidFill>
              </a:rPr>
              <a:t>～</a:t>
            </a:r>
            <a:r>
              <a:rPr lang="en-US" altLang="ja-JP" sz="800" kern="0" dirty="0">
                <a:solidFill>
                  <a:prstClr val="black"/>
                </a:solidFill>
              </a:rPr>
              <a:t>2020</a:t>
            </a:r>
            <a:r>
              <a:rPr lang="ja-JP" altLang="en-US" sz="800" kern="0" dirty="0">
                <a:solidFill>
                  <a:prstClr val="black"/>
                </a:solidFill>
              </a:rPr>
              <a:t>年大阪</a:t>
            </a:r>
            <a:r>
              <a:rPr lang="en-US" altLang="ja-JP" sz="800" kern="0" dirty="0">
                <a:solidFill>
                  <a:prstClr val="black"/>
                </a:solidFill>
              </a:rPr>
              <a:t>I</a:t>
            </a:r>
            <a:r>
              <a:rPr lang="ja-JP" altLang="en-US" sz="800" kern="0" dirty="0">
                <a:solidFill>
                  <a:prstClr val="black"/>
                </a:solidFill>
              </a:rPr>
              <a:t>実績の年平均成長率予測値</a:t>
            </a:r>
            <a:r>
              <a:rPr lang="ja-JP" altLang="en-US" sz="800" kern="0" dirty="0" smtClean="0">
                <a:solidFill>
                  <a:prstClr val="black"/>
                </a:solidFill>
              </a:rPr>
              <a:t>：</a:t>
            </a:r>
            <a:r>
              <a:rPr lang="en-US" altLang="ja-JP" sz="800" kern="0" dirty="0" smtClean="0">
                <a:solidFill>
                  <a:prstClr val="black"/>
                </a:solidFill>
              </a:rPr>
              <a:t>21.67%</a:t>
            </a:r>
            <a:endParaRPr lang="en-US" altLang="ja-JP" sz="800" kern="0" dirty="0">
              <a:solidFill>
                <a:prstClr val="black"/>
              </a:solidFill>
            </a:endParaRPr>
          </a:p>
          <a:p>
            <a:pPr algn="just" fontAlgn="auto">
              <a:spcBef>
                <a:spcPts val="0"/>
              </a:spcBef>
              <a:spcAft>
                <a:spcPts val="0"/>
              </a:spcAft>
              <a:defRPr/>
            </a:pPr>
            <a:r>
              <a:rPr lang="ja-JP" altLang="en-US" sz="800" kern="0" dirty="0">
                <a:solidFill>
                  <a:prstClr val="black"/>
                </a:solidFill>
              </a:rPr>
              <a:t>大阪観光局「事業報告」</a:t>
            </a:r>
          </a:p>
          <a:p>
            <a:pPr algn="just" fontAlgn="auto">
              <a:spcBef>
                <a:spcPts val="0"/>
              </a:spcBef>
              <a:spcAft>
                <a:spcPts val="0"/>
              </a:spcAft>
              <a:defRPr/>
            </a:pPr>
            <a:endParaRPr lang="ja-JP" altLang="en-US" sz="800" u="sng" kern="0" dirty="0">
              <a:solidFill>
                <a:prstClr val="black"/>
              </a:solidFill>
            </a:endParaRPr>
          </a:p>
        </p:txBody>
      </p:sp>
      <p:sp>
        <p:nvSpPr>
          <p:cNvPr id="21" name="正方形/長方形 20"/>
          <p:cNvSpPr/>
          <p:nvPr/>
        </p:nvSpPr>
        <p:spPr>
          <a:xfrm>
            <a:off x="6681001"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22" name="正方形/長方形 21"/>
          <p:cNvSpPr/>
          <p:nvPr/>
        </p:nvSpPr>
        <p:spPr>
          <a:xfrm>
            <a:off x="6681001"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82</a:t>
            </a:r>
            <a:r>
              <a:rPr lang="ja-JP" altLang="en-US" sz="1200" kern="0" dirty="0" smtClean="0">
                <a:solidFill>
                  <a:prstClr val="black"/>
                </a:solidFill>
              </a:rPr>
              <a:t>件</a:t>
            </a:r>
          </a:p>
        </p:txBody>
      </p:sp>
      <p:grpSp>
        <p:nvGrpSpPr>
          <p:cNvPr id="23" name="グループ化 22"/>
          <p:cNvGrpSpPr/>
          <p:nvPr/>
        </p:nvGrpSpPr>
        <p:grpSpPr>
          <a:xfrm>
            <a:off x="7689000" y="2060948"/>
            <a:ext cx="1692000" cy="607748"/>
            <a:chOff x="2355713" y="2538198"/>
            <a:chExt cx="1692000" cy="607748"/>
          </a:xfrm>
        </p:grpSpPr>
        <p:sp>
          <p:nvSpPr>
            <p:cNvPr id="24" name="正方形/長方形 23"/>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25" name="正方形/長方形 24"/>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14×(121.67%)^9≒82</a:t>
              </a:r>
              <a:endParaRPr lang="en-US" altLang="ja-JP" sz="900" kern="0" dirty="0">
                <a:solidFill>
                  <a:prstClr val="black"/>
                </a:solidFill>
              </a:endParaRPr>
            </a:p>
          </p:txBody>
        </p:sp>
      </p:grpSp>
    </p:spTree>
    <p:extLst>
      <p:ext uri="{BB962C8B-B14F-4D97-AF65-F5344CB8AC3E}">
        <p14:creationId xmlns:p14="http://schemas.microsoft.com/office/powerpoint/2010/main" val="284706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384353" y="1954113"/>
            <a:ext cx="6287674" cy="1007181"/>
          </a:xfrm>
        </p:spPr>
        <p:txBody>
          <a:bodyPr>
            <a:spAutoFit/>
          </a:bodyPr>
          <a:lstStyle/>
          <a:p>
            <a:r>
              <a:rPr lang="ja-JP" altLang="en-US" dirty="0" smtClean="0"/>
              <a:t>（２）立地効果（大阪</a:t>
            </a:r>
            <a:r>
              <a:rPr lang="ja-JP" altLang="en-US" dirty="0"/>
              <a:t>市域、府域、</a:t>
            </a:r>
            <a:r>
              <a:rPr lang="ja-JP" altLang="en-US" dirty="0" smtClean="0"/>
              <a:t>近畿圏）</a:t>
            </a:r>
            <a:endParaRPr lang="en-US" altLang="ja-JP" dirty="0" smtClean="0"/>
          </a:p>
          <a:p>
            <a:r>
              <a:rPr lang="ja-JP" altLang="en-US" dirty="0" smtClean="0"/>
              <a:t>試算の基本的</a:t>
            </a:r>
            <a:r>
              <a:rPr lang="ja-JP" altLang="en-US" dirty="0"/>
              <a:t>な考え方</a:t>
            </a:r>
            <a:endParaRPr lang="en-US" altLang="ja-JP"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pPr/>
              <a:t>11</a:t>
            </a:fld>
            <a:endParaRPr lang="ja-JP" altLang="en-US" dirty="0"/>
          </a:p>
        </p:txBody>
      </p:sp>
    </p:spTree>
    <p:extLst>
      <p:ext uri="{BB962C8B-B14F-4D97-AF65-F5344CB8AC3E}">
        <p14:creationId xmlns:p14="http://schemas.microsoft.com/office/powerpoint/2010/main" val="15984397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110</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12" name="AutoShape 8"/>
          <p:cNvSpPr>
            <a:spLocks noChangeArrowheads="1"/>
          </p:cNvSpPr>
          <p:nvPr/>
        </p:nvSpPr>
        <p:spPr bwMode="gray">
          <a:xfrm>
            <a:off x="902982" y="1483415"/>
            <a:ext cx="2916000" cy="496800"/>
          </a:xfrm>
          <a:prstGeom prst="chevron">
            <a:avLst>
              <a:gd name="adj" fmla="val 32411"/>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smtClean="0">
                <a:solidFill>
                  <a:srgbClr val="FFFFFF"/>
                </a:solidFill>
              </a:rPr>
              <a:t>国内開催件数</a:t>
            </a:r>
            <a:endParaRPr lang="en-US" altLang="ja-JP" sz="1200" b="1" kern="0" dirty="0" smtClean="0">
              <a:solidFill>
                <a:srgbClr val="FFFFFF"/>
              </a:solidFill>
            </a:endParaRPr>
          </a:p>
        </p:txBody>
      </p:sp>
      <p:sp>
        <p:nvSpPr>
          <p:cNvPr id="13" name="AutoShape 9"/>
          <p:cNvSpPr>
            <a:spLocks noChangeArrowheads="1"/>
          </p:cNvSpPr>
          <p:nvPr/>
        </p:nvSpPr>
        <p:spPr bwMode="gray">
          <a:xfrm>
            <a:off x="3737991" y="1483415"/>
            <a:ext cx="2916000" cy="496800"/>
          </a:xfrm>
          <a:prstGeom prst="chevron">
            <a:avLst>
              <a:gd name="adj" fmla="val 32554"/>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smtClean="0">
                <a:solidFill>
                  <a:srgbClr val="FFFFFF"/>
                </a:solidFill>
              </a:rPr>
              <a:t>大阪開催件数</a:t>
            </a:r>
            <a:endParaRPr lang="en-US" altLang="ja-JP" sz="1200" b="1" kern="0" dirty="0" smtClean="0">
              <a:solidFill>
                <a:srgbClr val="FFFFFF"/>
              </a:solidFill>
            </a:endParaRPr>
          </a:p>
        </p:txBody>
      </p:sp>
      <p:sp>
        <p:nvSpPr>
          <p:cNvPr id="14" name="AutoShape 10"/>
          <p:cNvSpPr>
            <a:spLocks noChangeArrowheads="1"/>
          </p:cNvSpPr>
          <p:nvPr/>
        </p:nvSpPr>
        <p:spPr bwMode="gray">
          <a:xfrm>
            <a:off x="6573000" y="1483415"/>
            <a:ext cx="2916000" cy="496800"/>
          </a:xfrm>
          <a:prstGeom prst="chevron">
            <a:avLst>
              <a:gd name="adj" fmla="val 32406"/>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defRPr/>
            </a:pPr>
            <a:r>
              <a:rPr lang="ja-JP" altLang="en-US" sz="1200" b="1" kern="0" dirty="0">
                <a:solidFill>
                  <a:srgbClr val="FFFFFF"/>
                </a:solidFill>
              </a:rPr>
              <a:t>ベイエリア</a:t>
            </a:r>
            <a:r>
              <a:rPr lang="ja-JP" altLang="en-US" sz="1200" b="1" kern="0" dirty="0" smtClean="0">
                <a:solidFill>
                  <a:srgbClr val="FFFFFF"/>
                </a:solidFill>
              </a:rPr>
              <a:t>開催件数</a:t>
            </a:r>
            <a:endParaRPr lang="en-US" altLang="ja-JP" sz="1200" b="1" kern="0" dirty="0" smtClean="0">
              <a:solidFill>
                <a:srgbClr val="FFFFFF"/>
              </a:solidFill>
            </a:endParaRPr>
          </a:p>
        </p:txBody>
      </p:sp>
      <p:sp>
        <p:nvSpPr>
          <p:cNvPr id="15" name="正方形/長方形 14"/>
          <p:cNvSpPr/>
          <p:nvPr/>
        </p:nvSpPr>
        <p:spPr>
          <a:xfrm>
            <a:off x="400845" y="2060948"/>
            <a:ext cx="468000" cy="1360800"/>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en-US" altLang="ja-JP" sz="1200" b="1" dirty="0" smtClean="0">
                <a:solidFill>
                  <a:prstClr val="white"/>
                </a:solidFill>
              </a:rPr>
              <a:t>C</a:t>
            </a:r>
          </a:p>
        </p:txBody>
      </p:sp>
      <p:grpSp>
        <p:nvGrpSpPr>
          <p:cNvPr id="3" name="グループ化 2"/>
          <p:cNvGrpSpPr/>
          <p:nvPr/>
        </p:nvGrpSpPr>
        <p:grpSpPr>
          <a:xfrm>
            <a:off x="1010982" y="2060948"/>
            <a:ext cx="8370018" cy="1359496"/>
            <a:chOff x="1010982" y="4984990"/>
            <a:chExt cx="8370018" cy="1359496"/>
          </a:xfrm>
        </p:grpSpPr>
        <p:sp>
          <p:nvSpPr>
            <p:cNvPr id="41" name="正方形/長方形 40"/>
            <p:cNvSpPr/>
            <p:nvPr/>
          </p:nvSpPr>
          <p:spPr>
            <a:xfrm>
              <a:off x="1010982" y="5624486"/>
              <a:ext cx="2700000" cy="720000"/>
            </a:xfrm>
            <a:prstGeom prst="rect">
              <a:avLst/>
            </a:prstGeom>
            <a:solidFill>
              <a:schemeClr val="bg1">
                <a:lumMod val="95000"/>
              </a:schemeClr>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white">
                      <a:lumMod val="75000"/>
                    </a:prstClr>
                  </a:solidFill>
                </a:rPr>
                <a:t>【</a:t>
              </a:r>
              <a:r>
                <a:rPr lang="ja-JP" altLang="en-US" sz="800" u="sng" kern="0" dirty="0">
                  <a:solidFill>
                    <a:prstClr val="white">
                      <a:lumMod val="75000"/>
                    </a:prstClr>
                  </a:solidFill>
                </a:rPr>
                <a:t>参考</a:t>
              </a:r>
              <a:r>
                <a:rPr lang="en-US" altLang="ja-JP" sz="800" u="sng" kern="0" dirty="0">
                  <a:solidFill>
                    <a:prstClr val="white">
                      <a:lumMod val="75000"/>
                    </a:prstClr>
                  </a:solidFill>
                </a:rPr>
                <a:t>】</a:t>
              </a:r>
              <a:r>
                <a:rPr lang="ja-JP" altLang="en-US" sz="800" u="sng" kern="0" dirty="0">
                  <a:solidFill>
                    <a:prstClr val="white">
                      <a:lumMod val="75000"/>
                    </a:prstClr>
                  </a:solidFill>
                </a:rPr>
                <a:t>日本国内</a:t>
              </a:r>
              <a:r>
                <a:rPr lang="en-US" altLang="ja-JP" sz="800" u="sng" kern="0" dirty="0">
                  <a:solidFill>
                    <a:prstClr val="white">
                      <a:lumMod val="75000"/>
                    </a:prstClr>
                  </a:solidFill>
                </a:rPr>
                <a:t>C</a:t>
              </a:r>
              <a:r>
                <a:rPr lang="ja-JP" altLang="en-US" sz="800" u="sng" kern="0" dirty="0">
                  <a:solidFill>
                    <a:prstClr val="white">
                      <a:lumMod val="75000"/>
                    </a:prstClr>
                  </a:solidFill>
                </a:rPr>
                <a:t>開催</a:t>
              </a:r>
              <a:r>
                <a:rPr lang="ja-JP" altLang="en-US" sz="800" u="sng" kern="0" dirty="0" smtClean="0">
                  <a:solidFill>
                    <a:prstClr val="white">
                      <a:lumMod val="75000"/>
                    </a:prstClr>
                  </a:solidFill>
                </a:rPr>
                <a:t>件数</a:t>
              </a:r>
              <a:endParaRPr lang="en-US" altLang="ja-JP" sz="800" u="sng" kern="0" dirty="0" smtClean="0">
                <a:solidFill>
                  <a:prstClr val="white">
                    <a:lumMod val="75000"/>
                  </a:prstClr>
                </a:solidFill>
              </a:endParaRPr>
            </a:p>
            <a:p>
              <a:pPr algn="just" fontAlgn="auto">
                <a:spcBef>
                  <a:spcPts val="0"/>
                </a:spcBef>
                <a:spcAft>
                  <a:spcPts val="0"/>
                </a:spcAft>
                <a:defRPr/>
              </a:pPr>
              <a:r>
                <a:rPr lang="en-US" altLang="ja-JP" sz="800" kern="0" dirty="0" smtClean="0">
                  <a:solidFill>
                    <a:prstClr val="white">
                      <a:lumMod val="75000"/>
                    </a:prstClr>
                  </a:solidFill>
                </a:rPr>
                <a:t>2014</a:t>
              </a:r>
              <a:r>
                <a:rPr lang="ja-JP" altLang="en-US" sz="800" kern="0" dirty="0" smtClean="0">
                  <a:solidFill>
                    <a:prstClr val="white">
                      <a:lumMod val="75000"/>
                    </a:prstClr>
                  </a:solidFill>
                </a:rPr>
                <a:t>年国内</a:t>
              </a:r>
              <a:r>
                <a:rPr lang="en-US" altLang="ja-JP" sz="800" kern="0" dirty="0" smtClean="0">
                  <a:solidFill>
                    <a:prstClr val="white">
                      <a:lumMod val="75000"/>
                    </a:prstClr>
                  </a:solidFill>
                </a:rPr>
                <a:t>C</a:t>
              </a:r>
              <a:r>
                <a:rPr lang="ja-JP" altLang="en-US" sz="800" kern="0" dirty="0" smtClean="0">
                  <a:solidFill>
                    <a:prstClr val="white">
                      <a:lumMod val="75000"/>
                    </a:prstClr>
                  </a:solidFill>
                </a:rPr>
                <a:t>開催実績：</a:t>
              </a:r>
              <a:r>
                <a:rPr lang="en-US" altLang="ja-JP" sz="800" kern="0" dirty="0" smtClean="0">
                  <a:solidFill>
                    <a:prstClr val="white">
                      <a:lumMod val="75000"/>
                    </a:prstClr>
                  </a:solidFill>
                </a:rPr>
                <a:t>2,590</a:t>
              </a:r>
              <a:r>
                <a:rPr lang="ja-JP" altLang="en-US" sz="800" kern="0" dirty="0" smtClean="0">
                  <a:solidFill>
                    <a:prstClr val="white">
                      <a:lumMod val="75000"/>
                    </a:prstClr>
                  </a:solidFill>
                </a:rPr>
                <a:t>件</a:t>
              </a:r>
              <a:endParaRPr lang="en-US" altLang="ja-JP" sz="800" kern="0" dirty="0" smtClean="0">
                <a:solidFill>
                  <a:prstClr val="white">
                    <a:lumMod val="75000"/>
                  </a:prstClr>
                </a:solidFill>
              </a:endParaRPr>
            </a:p>
            <a:p>
              <a:pPr algn="just" fontAlgn="auto">
                <a:spcBef>
                  <a:spcPts val="0"/>
                </a:spcBef>
                <a:spcAft>
                  <a:spcPts val="0"/>
                </a:spcAft>
                <a:defRPr/>
              </a:pPr>
              <a:r>
                <a:rPr lang="en-US" altLang="ja-JP" sz="800" kern="0" dirty="0" smtClean="0">
                  <a:solidFill>
                    <a:prstClr val="white">
                      <a:lumMod val="75000"/>
                    </a:prstClr>
                  </a:solidFill>
                </a:rPr>
                <a:t>2020</a:t>
              </a:r>
              <a:r>
                <a:rPr lang="ja-JP" altLang="en-US" sz="800" kern="0" dirty="0" smtClean="0">
                  <a:solidFill>
                    <a:prstClr val="white">
                      <a:lumMod val="75000"/>
                    </a:prstClr>
                  </a:solidFill>
                </a:rPr>
                <a:t>年国内</a:t>
              </a:r>
              <a:r>
                <a:rPr lang="en-US" altLang="ja-JP" sz="800" kern="0" dirty="0" smtClean="0">
                  <a:solidFill>
                    <a:prstClr val="white">
                      <a:lumMod val="75000"/>
                    </a:prstClr>
                  </a:solidFill>
                </a:rPr>
                <a:t>C</a:t>
              </a:r>
              <a:r>
                <a:rPr lang="ja-JP" altLang="en-US" sz="800" kern="0" dirty="0" smtClean="0">
                  <a:solidFill>
                    <a:prstClr val="white">
                      <a:lumMod val="75000"/>
                    </a:prstClr>
                  </a:solidFill>
                </a:rPr>
                <a:t>開催件数予測値：</a:t>
              </a:r>
              <a:r>
                <a:rPr lang="en-US" altLang="ja-JP" sz="800" kern="0" dirty="0" smtClean="0">
                  <a:solidFill>
                    <a:prstClr val="white">
                      <a:lumMod val="75000"/>
                    </a:prstClr>
                  </a:solidFill>
                </a:rPr>
                <a:t>3,214</a:t>
              </a:r>
              <a:r>
                <a:rPr lang="ja-JP" altLang="en-US" sz="800" kern="0" dirty="0" smtClean="0">
                  <a:solidFill>
                    <a:prstClr val="white">
                      <a:lumMod val="75000"/>
                    </a:prstClr>
                  </a:solidFill>
                </a:rPr>
                <a:t>件</a:t>
              </a:r>
              <a:endParaRPr lang="ja-JP" altLang="en-US" sz="800" kern="0" dirty="0">
                <a:solidFill>
                  <a:prstClr val="white">
                    <a:lumMod val="75000"/>
                  </a:prstClr>
                </a:solidFill>
              </a:endParaRPr>
            </a:p>
            <a:p>
              <a:pPr algn="just" fontAlgn="auto">
                <a:spcBef>
                  <a:spcPts val="0"/>
                </a:spcBef>
                <a:spcAft>
                  <a:spcPts val="0"/>
                </a:spcAft>
                <a:defRPr/>
              </a:pPr>
              <a:r>
                <a:rPr lang="en-US" altLang="ja-JP" sz="800" kern="0" dirty="0" smtClean="0">
                  <a:solidFill>
                    <a:prstClr val="white">
                      <a:lumMod val="75000"/>
                    </a:prstClr>
                  </a:solidFill>
                </a:rPr>
                <a:t>2009</a:t>
              </a:r>
              <a:r>
                <a:rPr lang="ja-JP" altLang="en-US" sz="800" kern="0" dirty="0" smtClean="0">
                  <a:solidFill>
                    <a:prstClr val="white">
                      <a:lumMod val="75000"/>
                    </a:prstClr>
                  </a:solidFill>
                </a:rPr>
                <a:t>～</a:t>
              </a:r>
              <a:r>
                <a:rPr lang="en-US" altLang="ja-JP" sz="800" kern="0" dirty="0" smtClean="0">
                  <a:solidFill>
                    <a:prstClr val="white">
                      <a:lumMod val="75000"/>
                    </a:prstClr>
                  </a:solidFill>
                </a:rPr>
                <a:t>2020</a:t>
              </a:r>
              <a:r>
                <a:rPr lang="ja-JP" altLang="en-US" sz="800" kern="0" dirty="0" smtClean="0">
                  <a:solidFill>
                    <a:prstClr val="white">
                      <a:lumMod val="75000"/>
                    </a:prstClr>
                  </a:solidFill>
                </a:rPr>
                <a:t>年国内</a:t>
              </a:r>
              <a:r>
                <a:rPr lang="en-US" altLang="ja-JP" sz="800" kern="0" dirty="0" smtClean="0">
                  <a:solidFill>
                    <a:prstClr val="white">
                      <a:lumMod val="75000"/>
                    </a:prstClr>
                  </a:solidFill>
                </a:rPr>
                <a:t>C</a:t>
              </a:r>
              <a:r>
                <a:rPr lang="ja-JP" altLang="en-US" sz="800" kern="0" dirty="0" smtClean="0">
                  <a:solidFill>
                    <a:prstClr val="white">
                      <a:lumMod val="75000"/>
                    </a:prstClr>
                  </a:solidFill>
                </a:rPr>
                <a:t>実績</a:t>
              </a:r>
              <a:r>
                <a:rPr lang="ja-JP" altLang="en-US" sz="800" kern="0" dirty="0">
                  <a:solidFill>
                    <a:prstClr val="white">
                      <a:lumMod val="75000"/>
                    </a:prstClr>
                  </a:solidFill>
                </a:rPr>
                <a:t>の年平均</a:t>
              </a:r>
              <a:r>
                <a:rPr lang="ja-JP" altLang="en-US" sz="800" kern="0" dirty="0" smtClean="0">
                  <a:solidFill>
                    <a:prstClr val="white">
                      <a:lumMod val="75000"/>
                    </a:prstClr>
                  </a:solidFill>
                </a:rPr>
                <a:t>成長率予測値：</a:t>
              </a:r>
              <a:r>
                <a:rPr lang="en-US" altLang="ja-JP" sz="800" kern="0" dirty="0">
                  <a:solidFill>
                    <a:prstClr val="white">
                      <a:lumMod val="75000"/>
                    </a:prstClr>
                  </a:solidFill>
                </a:rPr>
                <a:t>3</a:t>
              </a:r>
              <a:r>
                <a:rPr lang="en-US" altLang="ja-JP" sz="800" kern="0" dirty="0" smtClean="0">
                  <a:solidFill>
                    <a:prstClr val="white">
                      <a:lumMod val="75000"/>
                    </a:prstClr>
                  </a:solidFill>
                </a:rPr>
                <a:t>.66</a:t>
              </a:r>
              <a:r>
                <a:rPr lang="en-US" altLang="ja-JP" sz="800" kern="0" dirty="0">
                  <a:solidFill>
                    <a:prstClr val="white">
                      <a:lumMod val="75000"/>
                    </a:prstClr>
                  </a:solidFill>
                </a:rPr>
                <a:t>%</a:t>
              </a:r>
            </a:p>
            <a:p>
              <a:pPr algn="just" fontAlgn="auto">
                <a:spcBef>
                  <a:spcPts val="0"/>
                </a:spcBef>
                <a:spcAft>
                  <a:spcPts val="0"/>
                </a:spcAft>
                <a:defRPr/>
              </a:pPr>
              <a:r>
                <a:rPr lang="en-US" altLang="ja-JP" sz="800" kern="0" dirty="0">
                  <a:solidFill>
                    <a:prstClr val="white">
                      <a:lumMod val="75000"/>
                    </a:prstClr>
                  </a:solidFill>
                </a:rPr>
                <a:t>JNTO</a:t>
              </a:r>
              <a:r>
                <a:rPr lang="ja-JP" altLang="en-US" sz="800" kern="0" dirty="0">
                  <a:solidFill>
                    <a:prstClr val="white">
                      <a:lumMod val="75000"/>
                    </a:prstClr>
                  </a:solidFill>
                </a:rPr>
                <a:t>「国際会議統計」</a:t>
              </a:r>
            </a:p>
            <a:p>
              <a:pPr algn="just" fontAlgn="auto">
                <a:spcBef>
                  <a:spcPts val="0"/>
                </a:spcBef>
                <a:spcAft>
                  <a:spcPts val="0"/>
                </a:spcAft>
                <a:defRPr/>
              </a:pPr>
              <a:endParaRPr lang="ja-JP" altLang="en-US" sz="800" u="sng" kern="0" dirty="0">
                <a:solidFill>
                  <a:prstClr val="black"/>
                </a:solidFill>
              </a:endParaRPr>
            </a:p>
          </p:txBody>
        </p:sp>
        <p:sp>
          <p:nvSpPr>
            <p:cNvPr id="42" name="正方形/長方形 41"/>
            <p:cNvSpPr/>
            <p:nvPr/>
          </p:nvSpPr>
          <p:spPr>
            <a:xfrm>
              <a:off x="1010983" y="4984990"/>
              <a:ext cx="972000" cy="288000"/>
            </a:xfrm>
            <a:prstGeom prst="rect">
              <a:avLst/>
            </a:prstGeom>
            <a:solidFill>
              <a:schemeClr val="accent5">
                <a:lumMod val="20000"/>
                <a:lumOff val="80000"/>
              </a:schemeClr>
            </a:solidFill>
            <a:ln>
              <a:noFill/>
            </a:ln>
          </p:spPr>
          <p:txBody>
            <a:bodyPr wrap="none" lIns="72000" tIns="72000" rIns="72000" bIns="72000" anchor="ctr">
              <a:noAutofit/>
            </a:bodyPr>
            <a:lstStyle/>
            <a:p>
              <a:pPr algn="ctr" fontAlgn="auto">
                <a:spcBef>
                  <a:spcPts val="0"/>
                </a:spcBef>
                <a:spcAft>
                  <a:spcPts val="0"/>
                </a:spcAft>
                <a:defRPr/>
              </a:pPr>
              <a:r>
                <a:rPr lang="en-US" altLang="ja-JP" sz="1000" kern="0" dirty="0" smtClean="0">
                  <a:solidFill>
                    <a:prstClr val="black"/>
                  </a:solidFill>
                </a:rPr>
                <a:t>2024</a:t>
              </a:r>
              <a:r>
                <a:rPr lang="ja-JP" altLang="en-US" sz="1000" kern="0" dirty="0" smtClean="0">
                  <a:solidFill>
                    <a:prstClr val="black"/>
                  </a:solidFill>
                </a:rPr>
                <a:t>年推計値</a:t>
              </a:r>
            </a:p>
          </p:txBody>
        </p:sp>
        <p:sp>
          <p:nvSpPr>
            <p:cNvPr id="43" name="正方形/長方形 42"/>
            <p:cNvSpPr/>
            <p:nvPr/>
          </p:nvSpPr>
          <p:spPr>
            <a:xfrm>
              <a:off x="1010983" y="5304738"/>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white">
                      <a:lumMod val="75000"/>
                    </a:prstClr>
                  </a:solidFill>
                </a:rPr>
                <a:t>3,711</a:t>
              </a:r>
              <a:r>
                <a:rPr lang="ja-JP" altLang="en-US" sz="1200" kern="0" dirty="0" smtClean="0">
                  <a:solidFill>
                    <a:prstClr val="white">
                      <a:lumMod val="75000"/>
                    </a:prstClr>
                  </a:solidFill>
                </a:rPr>
                <a:t>件</a:t>
              </a:r>
            </a:p>
          </p:txBody>
        </p:sp>
        <p:sp>
          <p:nvSpPr>
            <p:cNvPr id="44" name="正方形/長方形 43"/>
            <p:cNvSpPr/>
            <p:nvPr/>
          </p:nvSpPr>
          <p:spPr>
            <a:xfrm>
              <a:off x="2018982" y="4984990"/>
              <a:ext cx="1692000" cy="288000"/>
            </a:xfrm>
            <a:prstGeom prst="rect">
              <a:avLst/>
            </a:prstGeom>
            <a:solidFill>
              <a:schemeClr val="accent5">
                <a:lumMod val="20000"/>
                <a:lumOff val="80000"/>
              </a:schemeClr>
            </a:solidFill>
            <a:ln>
              <a:noFill/>
            </a:ln>
          </p:spPr>
          <p:txBody>
            <a:bodyPr wrap="none" lIns="72000" tIns="72000" rIns="72000" bIns="72000" anchor="ctr">
              <a:noAutofit/>
            </a:bodyPr>
            <a:lstStyle/>
            <a:p>
              <a:pPr algn="ctr" fontAlgn="auto">
                <a:spcBef>
                  <a:spcPts val="0"/>
                </a:spcBef>
                <a:spcAft>
                  <a:spcPts val="0"/>
                </a:spcAft>
                <a:defRPr/>
              </a:pPr>
              <a:r>
                <a:rPr lang="ja-JP" altLang="en-US" sz="900" kern="0" dirty="0">
                  <a:solidFill>
                    <a:prstClr val="black"/>
                  </a:solidFill>
                </a:rPr>
                <a:t>考え方</a:t>
              </a:r>
              <a:endParaRPr lang="ja-JP" altLang="en-US" sz="900" kern="0" dirty="0" smtClean="0">
                <a:solidFill>
                  <a:prstClr val="black"/>
                </a:solidFill>
              </a:endParaRPr>
            </a:p>
          </p:txBody>
        </p:sp>
        <p:sp>
          <p:nvSpPr>
            <p:cNvPr id="45" name="正方形/長方形 44"/>
            <p:cNvSpPr/>
            <p:nvPr/>
          </p:nvSpPr>
          <p:spPr>
            <a:xfrm>
              <a:off x="2018982" y="5304738"/>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white">
                      <a:lumMod val="75000"/>
                    </a:prstClr>
                  </a:solidFill>
                </a:rPr>
                <a:t>2,590×(103.66%)^10</a:t>
              </a:r>
              <a:r>
                <a:rPr lang="ja-JP" altLang="en-US" sz="900" kern="0" dirty="0" smtClean="0">
                  <a:solidFill>
                    <a:prstClr val="white">
                      <a:lumMod val="75000"/>
                    </a:prstClr>
                  </a:solidFill>
                </a:rPr>
                <a:t>≒</a:t>
              </a:r>
              <a:r>
                <a:rPr lang="en-US" altLang="ja-JP" sz="900" kern="0" dirty="0" smtClean="0">
                  <a:solidFill>
                    <a:prstClr val="white">
                      <a:lumMod val="75000"/>
                    </a:prstClr>
                  </a:solidFill>
                </a:rPr>
                <a:t>3,711</a:t>
              </a:r>
              <a:endParaRPr lang="ja-JP" altLang="en-US" sz="900" kern="0" dirty="0" smtClean="0">
                <a:solidFill>
                  <a:prstClr val="white">
                    <a:lumMod val="75000"/>
                  </a:prstClr>
                </a:solidFill>
              </a:endParaRPr>
            </a:p>
          </p:txBody>
        </p:sp>
        <p:sp>
          <p:nvSpPr>
            <p:cNvPr id="46" name="正方形/長方形 45"/>
            <p:cNvSpPr/>
            <p:nvPr/>
          </p:nvSpPr>
          <p:spPr>
            <a:xfrm>
              <a:off x="3845991" y="5624486"/>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a:solidFill>
                    <a:prstClr val="black"/>
                  </a:solidFill>
                </a:rPr>
                <a:t>】</a:t>
              </a:r>
              <a:r>
                <a:rPr lang="ja-JP" altLang="en-US" sz="800" u="sng" kern="0" dirty="0">
                  <a:solidFill>
                    <a:prstClr val="black"/>
                  </a:solidFill>
                </a:rPr>
                <a:t>日本国内</a:t>
              </a:r>
              <a:r>
                <a:rPr lang="en-US" altLang="ja-JP" sz="800" u="sng" kern="0" dirty="0">
                  <a:solidFill>
                    <a:prstClr val="black"/>
                  </a:solidFill>
                </a:rPr>
                <a:t>C</a:t>
              </a:r>
              <a:r>
                <a:rPr lang="ja-JP" altLang="en-US" sz="800" u="sng" kern="0" dirty="0">
                  <a:solidFill>
                    <a:prstClr val="black"/>
                  </a:solidFill>
                </a:rPr>
                <a:t>開催</a:t>
              </a:r>
              <a:r>
                <a:rPr lang="ja-JP" altLang="en-US" sz="800" u="sng" kern="0" dirty="0" smtClean="0">
                  <a:solidFill>
                    <a:prstClr val="black"/>
                  </a:solidFill>
                </a:rPr>
                <a:t>件数</a:t>
              </a:r>
              <a:endParaRPr lang="en-US" altLang="ja-JP" sz="800" u="sng"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2014</a:t>
              </a:r>
              <a:r>
                <a:rPr lang="ja-JP" altLang="en-US" sz="800" kern="0" dirty="0" smtClean="0">
                  <a:solidFill>
                    <a:prstClr val="black"/>
                  </a:solidFill>
                </a:rPr>
                <a:t>年大阪</a:t>
              </a:r>
              <a:r>
                <a:rPr lang="en-US" altLang="ja-JP" sz="800" kern="0" dirty="0" smtClean="0">
                  <a:solidFill>
                    <a:prstClr val="black"/>
                  </a:solidFill>
                </a:rPr>
                <a:t>C</a:t>
              </a:r>
              <a:r>
                <a:rPr lang="ja-JP" altLang="en-US" sz="800" kern="0" dirty="0" smtClean="0">
                  <a:solidFill>
                    <a:prstClr val="black"/>
                  </a:solidFill>
                </a:rPr>
                <a:t>開催実績：</a:t>
              </a:r>
              <a:r>
                <a:rPr lang="en-US" altLang="ja-JP" sz="800" kern="0" dirty="0" smtClean="0">
                  <a:solidFill>
                    <a:prstClr val="black"/>
                  </a:solidFill>
                </a:rPr>
                <a:t>253</a:t>
              </a:r>
              <a:r>
                <a:rPr lang="ja-JP" altLang="en-US" sz="800" kern="0" dirty="0" smtClean="0">
                  <a:solidFill>
                    <a:prstClr val="black"/>
                  </a:solidFill>
                </a:rPr>
                <a:t>件</a:t>
              </a:r>
              <a:endParaRPr lang="en-US" altLang="ja-JP" sz="800"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2020</a:t>
              </a:r>
              <a:r>
                <a:rPr lang="ja-JP" altLang="en-US" sz="800" kern="0" dirty="0" smtClean="0">
                  <a:solidFill>
                    <a:prstClr val="black"/>
                  </a:solidFill>
                </a:rPr>
                <a:t>年大阪</a:t>
              </a:r>
              <a:r>
                <a:rPr lang="en-US" altLang="ja-JP" sz="800" kern="0" dirty="0" smtClean="0">
                  <a:solidFill>
                    <a:prstClr val="black"/>
                  </a:solidFill>
                </a:rPr>
                <a:t>C</a:t>
              </a:r>
              <a:r>
                <a:rPr lang="ja-JP" altLang="en-US" sz="800" kern="0" dirty="0" smtClean="0">
                  <a:solidFill>
                    <a:prstClr val="black"/>
                  </a:solidFill>
                </a:rPr>
                <a:t>開催件数予測値：</a:t>
              </a:r>
              <a:r>
                <a:rPr lang="en-US" altLang="ja-JP" sz="800" kern="0" dirty="0" smtClean="0">
                  <a:solidFill>
                    <a:prstClr val="black"/>
                  </a:solidFill>
                </a:rPr>
                <a:t>353</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smtClean="0">
                  <a:solidFill>
                    <a:prstClr val="black"/>
                  </a:solidFill>
                </a:rPr>
                <a:t>2009</a:t>
              </a:r>
              <a:r>
                <a:rPr lang="ja-JP" altLang="en-US" sz="800" kern="0" dirty="0" smtClean="0">
                  <a:solidFill>
                    <a:prstClr val="black"/>
                  </a:solidFill>
                </a:rPr>
                <a:t>～</a:t>
              </a:r>
              <a:r>
                <a:rPr lang="en-US" altLang="ja-JP" sz="800" kern="0" dirty="0" smtClean="0">
                  <a:solidFill>
                    <a:prstClr val="black"/>
                  </a:solidFill>
                </a:rPr>
                <a:t>2020</a:t>
              </a:r>
              <a:r>
                <a:rPr lang="ja-JP" altLang="en-US" sz="800" kern="0" dirty="0" smtClean="0">
                  <a:solidFill>
                    <a:prstClr val="black"/>
                  </a:solidFill>
                </a:rPr>
                <a:t>年大阪</a:t>
              </a:r>
              <a:r>
                <a:rPr lang="en-US" altLang="ja-JP" sz="800" kern="0" dirty="0" smtClean="0">
                  <a:solidFill>
                    <a:prstClr val="black"/>
                  </a:solidFill>
                </a:rPr>
                <a:t>C</a:t>
              </a:r>
              <a:r>
                <a:rPr lang="ja-JP" altLang="en-US" sz="800" kern="0" dirty="0" smtClean="0">
                  <a:solidFill>
                    <a:prstClr val="black"/>
                  </a:solidFill>
                </a:rPr>
                <a:t>実績</a:t>
              </a:r>
              <a:r>
                <a:rPr lang="ja-JP" altLang="en-US" sz="800" kern="0" dirty="0">
                  <a:solidFill>
                    <a:prstClr val="black"/>
                  </a:solidFill>
                </a:rPr>
                <a:t>の年平均</a:t>
              </a:r>
              <a:r>
                <a:rPr lang="ja-JP" altLang="en-US" sz="800" kern="0" dirty="0" smtClean="0">
                  <a:solidFill>
                    <a:prstClr val="black"/>
                  </a:solidFill>
                </a:rPr>
                <a:t>成長率予測値：</a:t>
              </a:r>
              <a:r>
                <a:rPr lang="en-US" altLang="ja-JP" sz="800" kern="0" dirty="0" smtClean="0">
                  <a:solidFill>
                    <a:prstClr val="black"/>
                  </a:solidFill>
                </a:rPr>
                <a:t>5.71%</a:t>
              </a:r>
              <a:endParaRPr lang="en-US" altLang="ja-JP" sz="800" kern="0" dirty="0">
                <a:solidFill>
                  <a:prstClr val="black"/>
                </a:solidFill>
              </a:endParaRPr>
            </a:p>
            <a:p>
              <a:pPr algn="just" fontAlgn="auto">
                <a:spcBef>
                  <a:spcPts val="0"/>
                </a:spcBef>
                <a:spcAft>
                  <a:spcPts val="0"/>
                </a:spcAft>
                <a:defRPr/>
              </a:pPr>
              <a:r>
                <a:rPr lang="en-US" altLang="ja-JP" sz="800" kern="0" dirty="0">
                  <a:solidFill>
                    <a:prstClr val="black"/>
                  </a:solidFill>
                </a:rPr>
                <a:t>JNTO</a:t>
              </a:r>
              <a:r>
                <a:rPr lang="ja-JP" altLang="en-US" sz="800" kern="0" dirty="0">
                  <a:solidFill>
                    <a:prstClr val="black"/>
                  </a:solidFill>
                </a:rPr>
                <a:t>「国際会議統計」</a:t>
              </a:r>
            </a:p>
            <a:p>
              <a:pPr algn="just" fontAlgn="auto">
                <a:spcBef>
                  <a:spcPts val="0"/>
                </a:spcBef>
                <a:spcAft>
                  <a:spcPts val="0"/>
                </a:spcAft>
                <a:defRPr/>
              </a:pPr>
              <a:endParaRPr lang="ja-JP" altLang="en-US" sz="800" u="sng" kern="0" dirty="0">
                <a:solidFill>
                  <a:prstClr val="black"/>
                </a:solidFill>
              </a:endParaRPr>
            </a:p>
          </p:txBody>
        </p:sp>
        <p:sp>
          <p:nvSpPr>
            <p:cNvPr id="47" name="正方形/長方形 46"/>
            <p:cNvSpPr/>
            <p:nvPr/>
          </p:nvSpPr>
          <p:spPr>
            <a:xfrm>
              <a:off x="3845992" y="4984990"/>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48" name="正方形/長方形 47"/>
            <p:cNvSpPr/>
            <p:nvPr/>
          </p:nvSpPr>
          <p:spPr>
            <a:xfrm>
              <a:off x="3845992" y="5304738"/>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441</a:t>
              </a:r>
              <a:r>
                <a:rPr lang="ja-JP" altLang="en-US" sz="1200" kern="0" dirty="0" smtClean="0">
                  <a:solidFill>
                    <a:prstClr val="black"/>
                  </a:solidFill>
                </a:rPr>
                <a:t>件</a:t>
              </a:r>
            </a:p>
          </p:txBody>
        </p:sp>
        <p:grpSp>
          <p:nvGrpSpPr>
            <p:cNvPr id="49" name="グループ化 48"/>
            <p:cNvGrpSpPr/>
            <p:nvPr/>
          </p:nvGrpSpPr>
          <p:grpSpPr>
            <a:xfrm>
              <a:off x="4853991" y="4984990"/>
              <a:ext cx="1692000" cy="607748"/>
              <a:chOff x="2355713" y="2538198"/>
              <a:chExt cx="1692000" cy="607748"/>
            </a:xfrm>
          </p:grpSpPr>
          <p:sp>
            <p:nvSpPr>
              <p:cNvPr id="50" name="正方形/長方形 49"/>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51" name="正方形/長方形 50"/>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253×(105.71%)^10</a:t>
                </a:r>
                <a:r>
                  <a:rPr lang="ja-JP" altLang="en-US" sz="900" kern="0" dirty="0" smtClean="0">
                    <a:solidFill>
                      <a:prstClr val="black"/>
                    </a:solidFill>
                  </a:rPr>
                  <a:t>≒</a:t>
                </a:r>
                <a:r>
                  <a:rPr lang="en-US" altLang="ja-JP" sz="900" kern="0" dirty="0" smtClean="0">
                    <a:solidFill>
                      <a:prstClr val="black"/>
                    </a:solidFill>
                  </a:rPr>
                  <a:t>441</a:t>
                </a:r>
                <a:endParaRPr lang="ja-JP" altLang="en-US" sz="900" kern="0" dirty="0" smtClean="0">
                  <a:solidFill>
                    <a:prstClr val="black"/>
                  </a:solidFill>
                </a:endParaRPr>
              </a:p>
            </p:txBody>
          </p:sp>
        </p:grpSp>
        <p:sp>
          <p:nvSpPr>
            <p:cNvPr id="52" name="正方形/長方形 51"/>
            <p:cNvSpPr/>
            <p:nvPr/>
          </p:nvSpPr>
          <p:spPr>
            <a:xfrm>
              <a:off x="6681000" y="5624486"/>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smtClean="0">
                  <a:solidFill>
                    <a:prstClr val="black"/>
                  </a:solidFill>
                </a:rPr>
                <a:t>】</a:t>
              </a:r>
              <a:r>
                <a:rPr lang="ja-JP" altLang="en-US" sz="800" u="sng" kern="0" dirty="0">
                  <a:solidFill>
                    <a:prstClr val="black"/>
                  </a:solidFill>
                </a:rPr>
                <a:t>ベイエリア</a:t>
              </a:r>
              <a:r>
                <a:rPr lang="ja-JP" altLang="en-US" sz="800" u="sng" kern="0" dirty="0" smtClean="0">
                  <a:solidFill>
                    <a:prstClr val="black"/>
                  </a:solidFill>
                </a:rPr>
                <a:t>内</a:t>
              </a:r>
              <a:r>
                <a:rPr lang="en-US" altLang="ja-JP" sz="800" u="sng" kern="0" dirty="0" smtClean="0">
                  <a:solidFill>
                    <a:prstClr val="black"/>
                  </a:solidFill>
                </a:rPr>
                <a:t>C</a:t>
              </a:r>
              <a:r>
                <a:rPr lang="ja-JP" altLang="en-US" sz="800" u="sng" kern="0" dirty="0">
                  <a:solidFill>
                    <a:prstClr val="black"/>
                  </a:solidFill>
                </a:rPr>
                <a:t>開催</a:t>
              </a:r>
              <a:r>
                <a:rPr lang="ja-JP" altLang="en-US" sz="800" u="sng" kern="0" dirty="0" smtClean="0">
                  <a:solidFill>
                    <a:prstClr val="black"/>
                  </a:solidFill>
                </a:rPr>
                <a:t>件数</a:t>
              </a:r>
              <a:endParaRPr lang="en-US" altLang="ja-JP" sz="800" u="sng" kern="0" dirty="0" smtClean="0">
                <a:solidFill>
                  <a:prstClr val="black"/>
                </a:solidFill>
              </a:endParaRPr>
            </a:p>
            <a:p>
              <a:pPr algn="just" fontAlgn="auto">
                <a:spcBef>
                  <a:spcPts val="0"/>
                </a:spcBef>
                <a:spcAft>
                  <a:spcPts val="0"/>
                </a:spcAft>
                <a:defRPr/>
              </a:pPr>
              <a:r>
                <a:rPr lang="en-US" altLang="ja-JP" sz="800" kern="0" dirty="0" smtClean="0">
                  <a:solidFill>
                    <a:prstClr val="black"/>
                  </a:solidFill>
                </a:rPr>
                <a:t>2024</a:t>
              </a:r>
              <a:r>
                <a:rPr lang="ja-JP" altLang="en-US" sz="800" kern="0" dirty="0" smtClean="0">
                  <a:solidFill>
                    <a:prstClr val="black"/>
                  </a:solidFill>
                </a:rPr>
                <a:t>年大阪</a:t>
              </a:r>
              <a:r>
                <a:rPr lang="en-US" altLang="ja-JP" sz="800" kern="0" dirty="0" smtClean="0">
                  <a:solidFill>
                    <a:prstClr val="black"/>
                  </a:solidFill>
                </a:rPr>
                <a:t>C</a:t>
              </a:r>
              <a:r>
                <a:rPr lang="ja-JP" altLang="en-US" sz="800" kern="0" dirty="0" smtClean="0">
                  <a:solidFill>
                    <a:prstClr val="black"/>
                  </a:solidFill>
                </a:rPr>
                <a:t>開催件数予測値：</a:t>
              </a:r>
              <a:r>
                <a:rPr lang="en-US" altLang="ja-JP" sz="800" kern="0" dirty="0" smtClean="0">
                  <a:solidFill>
                    <a:prstClr val="black"/>
                  </a:solidFill>
                </a:rPr>
                <a:t>441</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defRPr/>
              </a:pPr>
              <a:r>
                <a:rPr lang="en-US" altLang="ja-JP" sz="800" kern="0" dirty="0">
                  <a:solidFill>
                    <a:prstClr val="black"/>
                  </a:solidFill>
                </a:rPr>
                <a:t>2014</a:t>
              </a:r>
              <a:r>
                <a:rPr lang="ja-JP" altLang="en-US" sz="800" kern="0" dirty="0" smtClean="0">
                  <a:solidFill>
                    <a:prstClr val="black"/>
                  </a:solidFill>
                </a:rPr>
                <a:t>年大阪</a:t>
              </a:r>
              <a:r>
                <a:rPr lang="ja-JP" altLang="en-US" sz="800" kern="0" dirty="0">
                  <a:solidFill>
                    <a:prstClr val="black"/>
                  </a:solidFill>
                </a:rPr>
                <a:t>府内に</a:t>
              </a:r>
              <a:r>
                <a:rPr lang="ja-JP" altLang="en-US" sz="800" kern="0" dirty="0" smtClean="0">
                  <a:solidFill>
                    <a:prstClr val="black"/>
                  </a:solidFill>
                </a:rPr>
                <a:t>おける</a:t>
              </a:r>
              <a:r>
                <a:rPr lang="ja-JP" altLang="en-US" sz="800" kern="0" dirty="0">
                  <a:solidFill>
                    <a:prstClr val="black"/>
                  </a:solidFill>
                </a:rPr>
                <a:t>ベイエリア</a:t>
              </a:r>
              <a:r>
                <a:rPr lang="ja-JP" altLang="en-US" sz="800" kern="0" dirty="0" smtClean="0">
                  <a:solidFill>
                    <a:prstClr val="black"/>
                  </a:solidFill>
                </a:rPr>
                <a:t>での</a:t>
              </a:r>
              <a:r>
                <a:rPr lang="en-US" altLang="ja-JP" sz="800" kern="0" dirty="0">
                  <a:solidFill>
                    <a:prstClr val="black"/>
                  </a:solidFill>
                </a:rPr>
                <a:t>C</a:t>
              </a:r>
              <a:r>
                <a:rPr lang="ja-JP" altLang="en-US" sz="800" kern="0" dirty="0">
                  <a:solidFill>
                    <a:prstClr val="black"/>
                  </a:solidFill>
                </a:rPr>
                <a:t>開催件数比率：</a:t>
              </a:r>
              <a:r>
                <a:rPr lang="en-US" altLang="ja-JP" sz="800" kern="0" dirty="0">
                  <a:solidFill>
                    <a:prstClr val="black"/>
                  </a:solidFill>
                </a:rPr>
                <a:t>1.05%</a:t>
              </a:r>
            </a:p>
            <a:p>
              <a:pPr algn="just" fontAlgn="auto">
                <a:spcBef>
                  <a:spcPts val="0"/>
                </a:spcBef>
                <a:spcAft>
                  <a:spcPts val="0"/>
                </a:spcAft>
                <a:defRPr/>
              </a:pPr>
              <a:r>
                <a:rPr lang="en-US" altLang="ja-JP" sz="800" kern="0" dirty="0">
                  <a:solidFill>
                    <a:prstClr val="black"/>
                  </a:solidFill>
                </a:rPr>
                <a:t>JNTO</a:t>
              </a:r>
              <a:r>
                <a:rPr lang="ja-JP" altLang="en-US" sz="800" kern="0" dirty="0">
                  <a:solidFill>
                    <a:prstClr val="black"/>
                  </a:solidFill>
                </a:rPr>
                <a:t>「国際会議統計</a:t>
              </a:r>
              <a:r>
                <a:rPr lang="ja-JP" altLang="en-US" sz="800" kern="0" dirty="0" smtClean="0">
                  <a:solidFill>
                    <a:prstClr val="black"/>
                  </a:solidFill>
                </a:rPr>
                <a:t>」</a:t>
              </a:r>
              <a:endParaRPr lang="ja-JP" altLang="en-US" sz="800" kern="0" dirty="0">
                <a:solidFill>
                  <a:prstClr val="black"/>
                </a:solidFill>
              </a:endParaRPr>
            </a:p>
          </p:txBody>
        </p:sp>
        <p:sp>
          <p:nvSpPr>
            <p:cNvPr id="53" name="正方形/長方形 52"/>
            <p:cNvSpPr/>
            <p:nvPr/>
          </p:nvSpPr>
          <p:spPr>
            <a:xfrm>
              <a:off x="6681001" y="4984990"/>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54" name="正方形/長方形 53"/>
            <p:cNvSpPr/>
            <p:nvPr/>
          </p:nvSpPr>
          <p:spPr>
            <a:xfrm>
              <a:off x="6681001" y="5304738"/>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a:solidFill>
                    <a:prstClr val="black"/>
                  </a:solidFill>
                </a:rPr>
                <a:t>4</a:t>
              </a:r>
              <a:r>
                <a:rPr lang="ja-JP" altLang="en-US" sz="1200" kern="0" dirty="0" smtClean="0">
                  <a:solidFill>
                    <a:prstClr val="black"/>
                  </a:solidFill>
                </a:rPr>
                <a:t>件</a:t>
              </a:r>
            </a:p>
          </p:txBody>
        </p:sp>
        <p:grpSp>
          <p:nvGrpSpPr>
            <p:cNvPr id="55" name="グループ化 54"/>
            <p:cNvGrpSpPr/>
            <p:nvPr/>
          </p:nvGrpSpPr>
          <p:grpSpPr>
            <a:xfrm>
              <a:off x="7689000" y="4984990"/>
              <a:ext cx="1692000" cy="607748"/>
              <a:chOff x="2355713" y="2538198"/>
              <a:chExt cx="1692000" cy="607748"/>
            </a:xfrm>
          </p:grpSpPr>
          <p:sp>
            <p:nvSpPr>
              <p:cNvPr id="56" name="正方形/長方形 55"/>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57" name="正方形/長方形 56"/>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a:solidFill>
                      <a:prstClr val="black"/>
                    </a:solidFill>
                  </a:rPr>
                  <a:t>441</a:t>
                </a:r>
                <a:r>
                  <a:rPr lang="en-US" altLang="ja-JP" sz="900" kern="0" dirty="0" smtClean="0">
                    <a:solidFill>
                      <a:prstClr val="black"/>
                    </a:solidFill>
                  </a:rPr>
                  <a:t>×1.05%</a:t>
                </a:r>
                <a:r>
                  <a:rPr lang="ja-JP" altLang="en-US" sz="900" kern="0" dirty="0" smtClean="0">
                    <a:solidFill>
                      <a:prstClr val="black"/>
                    </a:solidFill>
                  </a:rPr>
                  <a:t>≒</a:t>
                </a:r>
                <a:r>
                  <a:rPr lang="en-US" altLang="ja-JP" sz="900" kern="0" dirty="0">
                    <a:solidFill>
                      <a:prstClr val="black"/>
                    </a:solidFill>
                  </a:rPr>
                  <a:t>4</a:t>
                </a:r>
                <a:endParaRPr lang="ja-JP" altLang="en-US" sz="900" kern="0" dirty="0" smtClean="0">
                  <a:solidFill>
                    <a:prstClr val="black"/>
                  </a:solidFill>
                </a:endParaRPr>
              </a:p>
            </p:txBody>
          </p:sp>
        </p:grpSp>
      </p:grpSp>
      <p:sp>
        <p:nvSpPr>
          <p:cNvPr id="60"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smtClean="0">
                <a:solidFill>
                  <a:srgbClr val="81BC00"/>
                </a:solidFill>
              </a:rPr>
              <a:t>C</a:t>
            </a:r>
            <a:r>
              <a:rPr lang="ja-JP" altLang="en-US" kern="0" dirty="0" smtClean="0">
                <a:solidFill>
                  <a:srgbClr val="81BC00"/>
                </a:solidFill>
              </a:rPr>
              <a:t>の需要予測</a:t>
            </a:r>
            <a:endParaRPr lang="ja-JP" altLang="en-US" kern="0" dirty="0">
              <a:solidFill>
                <a:srgbClr val="81BC00"/>
              </a:solidFill>
            </a:endParaRPr>
          </a:p>
        </p:txBody>
      </p:sp>
      <p:sp>
        <p:nvSpPr>
          <p:cNvPr id="61" name="コンテンツ プレースホルダー 6"/>
          <p:cNvSpPr txBox="1">
            <a:spLocks/>
          </p:cNvSpPr>
          <p:nvPr/>
        </p:nvSpPr>
        <p:spPr bwMode="gray">
          <a:xfrm>
            <a:off x="416496" y="3518442"/>
            <a:ext cx="4320000" cy="3024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国内・大阪・ベイエリアで</a:t>
            </a:r>
            <a:r>
              <a:rPr lang="en-US" altLang="ja-JP" kern="0" dirty="0">
                <a:solidFill>
                  <a:sysClr val="windowText" lastClr="000000"/>
                </a:solidFill>
              </a:rPr>
              <a:t>C</a:t>
            </a:r>
            <a:r>
              <a:rPr lang="ja-JP" altLang="en-US" kern="0" dirty="0" smtClean="0">
                <a:solidFill>
                  <a:sysClr val="windowText" lastClr="000000"/>
                </a:solidFill>
              </a:rPr>
              <a:t>開催件数は増加</a:t>
            </a:r>
            <a:r>
              <a:rPr lang="ja-JP" altLang="en-US" kern="0" dirty="0">
                <a:solidFill>
                  <a:sysClr val="windowText" lastClr="000000"/>
                </a:solidFill>
              </a:rPr>
              <a:t>傾向</a:t>
            </a:r>
            <a:r>
              <a:rPr lang="ja-JP" altLang="en-US" kern="0" dirty="0" smtClean="0">
                <a:solidFill>
                  <a:sysClr val="windowText" lastClr="000000"/>
                </a:solidFill>
              </a:rPr>
              <a:t>にあると推計　される。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大阪での</a:t>
            </a:r>
            <a:r>
              <a:rPr lang="en-US" altLang="ja-JP" kern="0" dirty="0" smtClean="0">
                <a:solidFill>
                  <a:sysClr val="windowText" lastClr="000000"/>
                </a:solidFill>
              </a:rPr>
              <a:t>C</a:t>
            </a:r>
            <a:r>
              <a:rPr lang="ja-JP" altLang="en-US" kern="0" dirty="0" smtClean="0">
                <a:solidFill>
                  <a:sysClr val="windowText" lastClr="000000"/>
                </a:solidFill>
              </a:rPr>
              <a:t>開催件数は</a:t>
            </a:r>
            <a:r>
              <a:rPr lang="en-US" altLang="ja-JP" kern="0" dirty="0" smtClean="0">
                <a:solidFill>
                  <a:sysClr val="windowText" lastClr="000000"/>
                </a:solidFill>
              </a:rPr>
              <a:t>2024</a:t>
            </a:r>
            <a:r>
              <a:rPr lang="ja-JP" altLang="en-US" kern="0" dirty="0" smtClean="0">
                <a:solidFill>
                  <a:sysClr val="windowText" lastClr="000000"/>
                </a:solidFill>
              </a:rPr>
              <a:t>年</a:t>
            </a:r>
            <a:r>
              <a:rPr lang="ja-JP" altLang="en-US" kern="0" dirty="0">
                <a:solidFill>
                  <a:sysClr val="windowText" lastClr="000000"/>
                </a:solidFill>
              </a:rPr>
              <a:t>に</a:t>
            </a:r>
            <a:r>
              <a:rPr lang="ja-JP" altLang="en-US" kern="0" dirty="0" smtClean="0">
                <a:solidFill>
                  <a:sysClr val="windowText" lastClr="000000"/>
                </a:solidFill>
              </a:rPr>
              <a:t>は</a:t>
            </a:r>
            <a:r>
              <a:rPr lang="en-US" altLang="ja-JP" kern="0" dirty="0" smtClean="0">
                <a:solidFill>
                  <a:sysClr val="windowText" lastClr="000000"/>
                </a:solidFill>
              </a:rPr>
              <a:t>441</a:t>
            </a:r>
            <a:r>
              <a:rPr lang="ja-JP" altLang="en-US" kern="0" dirty="0" smtClean="0">
                <a:solidFill>
                  <a:sysClr val="windowText" lastClr="000000"/>
                </a:solidFill>
              </a:rPr>
              <a:t>件と、</a:t>
            </a:r>
            <a:r>
              <a:rPr lang="en-US" altLang="ja-JP" kern="0" dirty="0" smtClean="0">
                <a:solidFill>
                  <a:sysClr val="windowText" lastClr="000000"/>
                </a:solidFill>
              </a:rPr>
              <a:t>2014</a:t>
            </a:r>
            <a:r>
              <a:rPr lang="ja-JP" altLang="en-US" kern="0" dirty="0" smtClean="0">
                <a:solidFill>
                  <a:sysClr val="windowText" lastClr="000000"/>
                </a:solidFill>
              </a:rPr>
              <a:t>年比の約</a:t>
            </a:r>
            <a:r>
              <a:rPr lang="en-US" altLang="ja-JP" kern="0" dirty="0" smtClean="0">
                <a:solidFill>
                  <a:sysClr val="windowText" lastClr="000000"/>
                </a:solidFill>
              </a:rPr>
              <a:t>1.74</a:t>
            </a:r>
            <a:r>
              <a:rPr lang="ja-JP" altLang="en-US" kern="0" dirty="0" smtClean="0">
                <a:solidFill>
                  <a:sysClr val="windowText" lastClr="000000"/>
                </a:solidFill>
              </a:rPr>
              <a:t>倍（≒</a:t>
            </a:r>
            <a:r>
              <a:rPr lang="en-US" altLang="ja-JP" kern="0" dirty="0" smtClean="0">
                <a:solidFill>
                  <a:sysClr val="windowText" lastClr="000000"/>
                </a:solidFill>
              </a:rPr>
              <a:t>441÷253</a:t>
            </a:r>
            <a:r>
              <a:rPr lang="ja-JP" altLang="en-US" kern="0" dirty="0" smtClean="0">
                <a:solidFill>
                  <a:sysClr val="windowText" lastClr="000000"/>
                </a:solidFill>
              </a:rPr>
              <a:t>）に</a:t>
            </a:r>
            <a:r>
              <a:rPr lang="ja-JP" altLang="en-US" kern="0" dirty="0">
                <a:solidFill>
                  <a:sysClr val="windowText" lastClr="000000"/>
                </a:solidFill>
              </a:rPr>
              <a:t>なる見込みである。需要増加に</a:t>
            </a:r>
            <a:r>
              <a:rPr lang="ja-JP" altLang="en-US" kern="0" dirty="0" smtClean="0">
                <a:solidFill>
                  <a:sysClr val="windowText" lastClr="000000"/>
                </a:solidFill>
              </a:rPr>
              <a:t>伴う　失注</a:t>
            </a:r>
            <a:r>
              <a:rPr lang="ja-JP" altLang="en-US" kern="0" dirty="0">
                <a:solidFill>
                  <a:sysClr val="windowText" lastClr="000000"/>
                </a:solidFill>
              </a:rPr>
              <a:t>等の機会損失を発生させないための施策が必要で</a:t>
            </a:r>
            <a:r>
              <a:rPr lang="ja-JP" altLang="en-US" kern="0" dirty="0" smtClean="0">
                <a:solidFill>
                  <a:sysClr val="windowText" lastClr="000000"/>
                </a:solidFill>
              </a:rPr>
              <a:t>あると考えられる。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ベイエリアにはコンベンション専用</a:t>
            </a:r>
            <a:r>
              <a:rPr lang="ja-JP" altLang="en-US" kern="0" dirty="0" smtClean="0">
                <a:solidFill>
                  <a:sysClr val="windowText" lastClr="000000"/>
                </a:solidFill>
              </a:rPr>
              <a:t>の</a:t>
            </a:r>
            <a:r>
              <a:rPr lang="en-US" altLang="ja-JP" kern="0" dirty="0" smtClean="0">
                <a:solidFill>
                  <a:sysClr val="windowText" lastClr="000000"/>
                </a:solidFill>
              </a:rPr>
              <a:t>MICE</a:t>
            </a:r>
            <a:r>
              <a:rPr lang="ja-JP" altLang="en-US" kern="0" dirty="0" smtClean="0">
                <a:solidFill>
                  <a:sysClr val="windowText" lastClr="000000"/>
                </a:solidFill>
              </a:rPr>
              <a:t>施設</a:t>
            </a:r>
            <a:r>
              <a:rPr lang="ja-JP" altLang="en-US" kern="0" dirty="0">
                <a:solidFill>
                  <a:sysClr val="windowText" lastClr="000000"/>
                </a:solidFill>
              </a:rPr>
              <a:t>が存在</a:t>
            </a:r>
            <a:r>
              <a:rPr lang="ja-JP" altLang="en-US" kern="0" dirty="0" smtClean="0">
                <a:solidFill>
                  <a:sysClr val="windowText" lastClr="000000"/>
                </a:solidFill>
              </a:rPr>
              <a:t>しない</a:t>
            </a:r>
            <a:r>
              <a:rPr lang="ja-JP" altLang="en-US" kern="0" dirty="0">
                <a:solidFill>
                  <a:sysClr val="windowText" lastClr="000000"/>
                </a:solidFill>
              </a:rPr>
              <a:t>ため</a:t>
            </a:r>
            <a:r>
              <a:rPr lang="ja-JP" altLang="en-US" kern="0" dirty="0" smtClean="0">
                <a:solidFill>
                  <a:sysClr val="windowText" lastClr="000000"/>
                </a:solidFill>
              </a:rPr>
              <a:t>、</a:t>
            </a:r>
            <a:r>
              <a:rPr lang="en-US" altLang="ja-JP" kern="0" dirty="0">
                <a:solidFill>
                  <a:sysClr val="windowText" lastClr="000000"/>
                </a:solidFill>
              </a:rPr>
              <a:t>C</a:t>
            </a:r>
            <a:r>
              <a:rPr lang="ja-JP" altLang="en-US" kern="0" dirty="0">
                <a:solidFill>
                  <a:sysClr val="windowText" lastClr="000000"/>
                </a:solidFill>
              </a:rPr>
              <a:t>の開催件数は数件のまま、殆ど増加しない見通しである</a:t>
            </a:r>
            <a:r>
              <a:rPr lang="ja-JP" altLang="en-US" kern="0" dirty="0" smtClean="0">
                <a:solidFill>
                  <a:sysClr val="windowText" lastClr="000000"/>
                </a:solidFill>
              </a:rPr>
              <a:t>。</a:t>
            </a:r>
            <a:endParaRPr lang="ja-JP" altLang="en-US" kern="0" dirty="0">
              <a:solidFill>
                <a:sysClr val="windowText" lastClr="000000"/>
              </a:solidFill>
            </a:endParaRPr>
          </a:p>
        </p:txBody>
      </p:sp>
      <p:sp>
        <p:nvSpPr>
          <p:cNvPr id="62" name="正方形/長方形 61"/>
          <p:cNvSpPr/>
          <p:nvPr/>
        </p:nvSpPr>
        <p:spPr>
          <a:xfrm>
            <a:off x="4836037" y="3890893"/>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30" name="コンテンツ プレースホルダー 11"/>
          <p:cNvSpPr txBox="1">
            <a:spLocks/>
          </p:cNvSpPr>
          <p:nvPr/>
        </p:nvSpPr>
        <p:spPr bwMode="gray">
          <a:xfrm>
            <a:off x="6736578" y="3436518"/>
            <a:ext cx="916451"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a:solidFill>
                  <a:srgbClr val="002776"/>
                </a:solidFill>
              </a:rPr>
              <a:t>C</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pic>
        <p:nvPicPr>
          <p:cNvPr id="374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740" y="3624760"/>
            <a:ext cx="449897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775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111</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大阪</a:t>
            </a:r>
            <a:r>
              <a:rPr lang="ja-JP" altLang="en-US" kern="0" dirty="0">
                <a:solidFill>
                  <a:srgbClr val="81BC00"/>
                </a:solidFill>
              </a:rPr>
              <a:t>重点</a:t>
            </a:r>
            <a:r>
              <a:rPr lang="ja-JP" altLang="en-US" kern="0" dirty="0" smtClean="0">
                <a:solidFill>
                  <a:srgbClr val="81BC00"/>
                </a:solidFill>
              </a:rPr>
              <a:t>産業</a:t>
            </a:r>
            <a:r>
              <a:rPr lang="en-US" altLang="ja-JP" kern="0" dirty="0" smtClean="0">
                <a:solidFill>
                  <a:srgbClr val="81BC00"/>
                </a:solidFill>
              </a:rPr>
              <a:t>C</a:t>
            </a:r>
            <a:r>
              <a:rPr lang="ja-JP" altLang="en-US" kern="0" dirty="0" smtClean="0">
                <a:solidFill>
                  <a:srgbClr val="81BC00"/>
                </a:solidFill>
              </a:rPr>
              <a:t>の</a:t>
            </a:r>
            <a:r>
              <a:rPr lang="ja-JP" altLang="en-US" kern="0" dirty="0">
                <a:solidFill>
                  <a:srgbClr val="81BC00"/>
                </a:solidFill>
              </a:rPr>
              <a:t>需要</a:t>
            </a:r>
            <a:r>
              <a:rPr lang="ja-JP" altLang="en-US" kern="0" dirty="0" smtClean="0">
                <a:solidFill>
                  <a:srgbClr val="81BC00"/>
                </a:solidFill>
              </a:rPr>
              <a:t>予測</a:t>
            </a:r>
            <a:endParaRPr lang="ja-JP" altLang="en-US" kern="0" dirty="0">
              <a:solidFill>
                <a:srgbClr val="81BC00"/>
              </a:solidFill>
            </a:endParaRPr>
          </a:p>
        </p:txBody>
      </p:sp>
      <p:sp>
        <p:nvSpPr>
          <p:cNvPr id="50" name="コンテンツ プレースホルダー 6"/>
          <p:cNvSpPr txBox="1">
            <a:spLocks/>
          </p:cNvSpPr>
          <p:nvPr/>
        </p:nvSpPr>
        <p:spPr bwMode="gray">
          <a:xfrm>
            <a:off x="416496" y="4240324"/>
            <a:ext cx="4320000" cy="1872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大阪</a:t>
            </a:r>
            <a:r>
              <a:rPr lang="ja-JP" altLang="en-US" kern="0" dirty="0">
                <a:solidFill>
                  <a:sysClr val="windowText" lastClr="000000"/>
                </a:solidFill>
              </a:rPr>
              <a:t>の重点分野（ライフサイエンス・環境・新エネルギー・生活支援・</a:t>
            </a:r>
            <a:r>
              <a:rPr lang="ja-JP" altLang="en-US" kern="0" dirty="0" smtClean="0">
                <a:solidFill>
                  <a:sysClr val="windowText" lastClr="000000"/>
                </a:solidFill>
              </a:rPr>
              <a:t>クリエイティブ</a:t>
            </a:r>
            <a:r>
              <a:rPr lang="ja-JP" altLang="en-US" kern="0" dirty="0">
                <a:solidFill>
                  <a:sysClr val="windowText" lastClr="000000"/>
                </a:solidFill>
              </a:rPr>
              <a:t>）に関する</a:t>
            </a:r>
            <a:r>
              <a:rPr lang="en-US" altLang="ja-JP" kern="0" dirty="0" smtClean="0">
                <a:solidFill>
                  <a:sysClr val="windowText" lastClr="000000"/>
                </a:solidFill>
              </a:rPr>
              <a:t>C</a:t>
            </a:r>
            <a:r>
              <a:rPr lang="ja-JP" altLang="en-US" kern="0" dirty="0" smtClean="0">
                <a:solidFill>
                  <a:sysClr val="windowText" lastClr="000000"/>
                </a:solidFill>
              </a:rPr>
              <a:t>は</a:t>
            </a:r>
            <a:r>
              <a:rPr lang="ja-JP" altLang="en-US" kern="0" dirty="0">
                <a:solidFill>
                  <a:sysClr val="windowText" lastClr="000000"/>
                </a:solidFill>
              </a:rPr>
              <a:t>増加傾向に</a:t>
            </a:r>
            <a:r>
              <a:rPr lang="ja-JP" altLang="en-US" kern="0" dirty="0" smtClean="0">
                <a:solidFill>
                  <a:sysClr val="windowText" lastClr="000000"/>
                </a:solidFill>
              </a:rPr>
              <a:t>あると推計され、</a:t>
            </a:r>
            <a:r>
              <a:rPr lang="en-US" altLang="ja-JP" kern="0" dirty="0" smtClean="0">
                <a:solidFill>
                  <a:sysClr val="windowText" lastClr="000000"/>
                </a:solidFill>
              </a:rPr>
              <a:t>MICE</a:t>
            </a:r>
            <a:r>
              <a:rPr lang="ja-JP" altLang="en-US" kern="0" dirty="0" smtClean="0">
                <a:solidFill>
                  <a:sysClr val="windowText" lastClr="000000"/>
                </a:solidFill>
              </a:rPr>
              <a:t>は</a:t>
            </a:r>
            <a:r>
              <a:rPr lang="ja-JP" altLang="en-US" kern="0" dirty="0">
                <a:solidFill>
                  <a:sysClr val="windowText" lastClr="000000"/>
                </a:solidFill>
              </a:rPr>
              <a:t>大阪の産業振興に資すると考えられる</a:t>
            </a:r>
            <a:r>
              <a:rPr lang="ja-JP" altLang="en-US" kern="0" dirty="0" smtClean="0">
                <a:solidFill>
                  <a:sysClr val="windowText" lastClr="000000"/>
                </a:solidFill>
              </a:rPr>
              <a:t>。</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特</a:t>
            </a:r>
            <a:r>
              <a:rPr lang="ja-JP" altLang="en-US" kern="0" dirty="0" smtClean="0">
                <a:solidFill>
                  <a:sysClr val="windowText" lastClr="000000"/>
                </a:solidFill>
              </a:rPr>
              <a:t>に、新エネルギー分野の</a:t>
            </a:r>
            <a:r>
              <a:rPr lang="en-US" altLang="ja-JP" kern="0" dirty="0" smtClean="0">
                <a:solidFill>
                  <a:sysClr val="windowText" lastClr="000000"/>
                </a:solidFill>
              </a:rPr>
              <a:t>C</a:t>
            </a:r>
            <a:r>
              <a:rPr lang="ja-JP" altLang="en-US" kern="0" dirty="0" smtClean="0">
                <a:solidFill>
                  <a:sysClr val="windowText" lastClr="000000"/>
                </a:solidFill>
              </a:rPr>
              <a:t>は増加率が高い傾向にあると　　推計される。</a:t>
            </a:r>
            <a:endParaRPr lang="en-US" altLang="ja-JP" kern="0" dirty="0" smtClean="0">
              <a:solidFill>
                <a:sysClr val="windowText" lastClr="000000"/>
              </a:solidFill>
            </a:endParaRPr>
          </a:p>
        </p:txBody>
      </p:sp>
      <p:grpSp>
        <p:nvGrpSpPr>
          <p:cNvPr id="3" name="グループ化 2"/>
          <p:cNvGrpSpPr/>
          <p:nvPr/>
        </p:nvGrpSpPr>
        <p:grpSpPr>
          <a:xfrm>
            <a:off x="400845" y="1571830"/>
            <a:ext cx="9088155" cy="2551632"/>
            <a:chOff x="400845" y="1571830"/>
            <a:chExt cx="9088155" cy="2551632"/>
          </a:xfrm>
        </p:grpSpPr>
        <p:sp>
          <p:nvSpPr>
            <p:cNvPr id="53" name="正方形/長方形 52"/>
            <p:cNvSpPr/>
            <p:nvPr/>
          </p:nvSpPr>
          <p:spPr>
            <a:xfrm>
              <a:off x="1354230" y="1571830"/>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56" name="正方形/長方形 55"/>
            <p:cNvSpPr/>
            <p:nvPr/>
          </p:nvSpPr>
          <p:spPr>
            <a:xfrm>
              <a:off x="2379615" y="1571830"/>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52" name="正方形/長方形 51"/>
            <p:cNvSpPr/>
            <p:nvPr/>
          </p:nvSpPr>
          <p:spPr>
            <a:xfrm>
              <a:off x="4125000" y="1891578"/>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smtClean="0">
                  <a:solidFill>
                    <a:prstClr val="black"/>
                  </a:solidFill>
                </a:rPr>
                <a:t>参考</a:t>
              </a:r>
              <a:r>
                <a:rPr lang="en-US" altLang="ja-JP" sz="800" kern="0" dirty="0" smtClean="0">
                  <a:solidFill>
                    <a:prstClr val="black"/>
                  </a:solidFill>
                </a:rPr>
                <a:t>】</a:t>
              </a:r>
              <a:r>
                <a:rPr lang="ja-JP" altLang="en-US" sz="800" kern="0" dirty="0" smtClean="0">
                  <a:solidFill>
                    <a:prstClr val="black"/>
                  </a:solidFill>
                </a:rPr>
                <a:t>大阪</a:t>
              </a:r>
              <a:r>
                <a:rPr lang="en-US" altLang="ja-JP" sz="800" kern="0" dirty="0" smtClean="0">
                  <a:solidFill>
                    <a:prstClr val="black"/>
                  </a:solidFill>
                </a:rPr>
                <a:t>C</a:t>
              </a:r>
              <a:r>
                <a:rPr lang="ja-JP" altLang="en-US" sz="800" kern="0" dirty="0" smtClean="0">
                  <a:solidFill>
                    <a:prstClr val="black"/>
                  </a:solidFill>
                </a:rPr>
                <a:t>（ライフサイエンス分野）開催件数</a:t>
              </a:r>
              <a:r>
                <a:rPr lang="ja-JP" altLang="en-US" sz="800" kern="0" dirty="0">
                  <a:solidFill>
                    <a:prstClr val="black"/>
                  </a:solidFill>
                </a:rPr>
                <a:t>　</a:t>
              </a:r>
              <a:r>
                <a:rPr lang="en-US" altLang="ja-JP" sz="800" kern="0" dirty="0" smtClean="0">
                  <a:solidFill>
                    <a:prstClr val="black"/>
                  </a:solidFill>
                </a:rPr>
                <a:t>2014</a:t>
              </a:r>
              <a:r>
                <a:rPr lang="ja-JP" altLang="en-US" sz="800" kern="0" dirty="0" smtClean="0">
                  <a:solidFill>
                    <a:prstClr val="black"/>
                  </a:solidFill>
                </a:rPr>
                <a:t>年同開催実績：</a:t>
              </a:r>
              <a:r>
                <a:rPr lang="en-US" altLang="ja-JP" sz="800" kern="0" dirty="0" smtClean="0">
                  <a:solidFill>
                    <a:prstClr val="black"/>
                  </a:solidFill>
                </a:rPr>
                <a:t>60</a:t>
              </a:r>
              <a:r>
                <a:rPr lang="ja-JP" altLang="en-US" sz="800" kern="0" dirty="0" smtClean="0">
                  <a:solidFill>
                    <a:prstClr val="black"/>
                  </a:solidFill>
                </a:rPr>
                <a:t>件、</a:t>
              </a:r>
              <a:r>
                <a:rPr lang="en-US" altLang="ja-JP" sz="800" kern="0" dirty="0" smtClean="0">
                  <a:solidFill>
                    <a:prstClr val="black"/>
                  </a:solidFill>
                </a:rPr>
                <a:t>2020</a:t>
              </a:r>
              <a:r>
                <a:rPr lang="ja-JP" altLang="en-US" sz="800" kern="0" dirty="0" smtClean="0">
                  <a:solidFill>
                    <a:prstClr val="black"/>
                  </a:solidFill>
                </a:rPr>
                <a:t>年同開催件数予測値：</a:t>
              </a:r>
              <a:r>
                <a:rPr lang="en-US" altLang="ja-JP" sz="800" kern="0" dirty="0" smtClean="0">
                  <a:solidFill>
                    <a:prstClr val="black"/>
                  </a:solidFill>
                </a:rPr>
                <a:t>78</a:t>
              </a:r>
              <a:r>
                <a:rPr lang="ja-JP" altLang="en-US" sz="800" kern="0" dirty="0" smtClean="0">
                  <a:solidFill>
                    <a:prstClr val="black"/>
                  </a:solidFill>
                </a:rPr>
                <a:t>件、</a:t>
              </a:r>
              <a:r>
                <a:rPr lang="en-US" altLang="ja-JP" sz="800" kern="0" dirty="0" smtClean="0">
                  <a:solidFill>
                    <a:prstClr val="black"/>
                  </a:solidFill>
                </a:rPr>
                <a:t>2010</a:t>
              </a:r>
              <a:r>
                <a:rPr lang="ja-JP" altLang="en-US" sz="800" kern="0" dirty="0" smtClean="0">
                  <a:solidFill>
                    <a:prstClr val="black"/>
                  </a:solidFill>
                </a:rPr>
                <a:t>年</a:t>
              </a:r>
              <a:r>
                <a:rPr lang="en-US" altLang="ja-JP" sz="800" kern="0" dirty="0" smtClean="0">
                  <a:solidFill>
                    <a:prstClr val="black"/>
                  </a:solidFill>
                </a:rPr>
                <a:t>~2020</a:t>
              </a:r>
              <a:r>
                <a:rPr lang="ja-JP" altLang="en-US" sz="800" kern="0" dirty="0" smtClean="0">
                  <a:solidFill>
                    <a:prstClr val="black"/>
                  </a:solidFill>
                </a:rPr>
                <a:t>年同年平均成長率予測値：</a:t>
              </a:r>
              <a:r>
                <a:rPr lang="en-US" altLang="ja-JP" sz="800" kern="0" dirty="0" smtClean="0">
                  <a:solidFill>
                    <a:prstClr val="black"/>
                  </a:solidFill>
                </a:rPr>
                <a:t>4.40%</a:t>
              </a:r>
              <a:r>
                <a:rPr lang="ja-JP" altLang="en-US" sz="800" kern="0" dirty="0" smtClean="0">
                  <a:solidFill>
                    <a:prstClr val="black"/>
                  </a:solidFill>
                </a:rPr>
                <a:t>　　</a:t>
              </a:r>
              <a:r>
                <a:rPr lang="en-US" altLang="ja-JP" sz="800" kern="0" dirty="0" smtClean="0">
                  <a:solidFill>
                    <a:prstClr val="black"/>
                  </a:solidFill>
                </a:rPr>
                <a:t>JNTO</a:t>
              </a:r>
              <a:r>
                <a:rPr lang="ja-JP" altLang="en-US" sz="800" kern="0" dirty="0" smtClean="0">
                  <a:solidFill>
                    <a:prstClr val="black"/>
                  </a:solidFill>
                </a:rPr>
                <a:t>「国際会議統計」</a:t>
              </a:r>
              <a:endParaRPr lang="en-US" altLang="ja-JP" sz="800" kern="0" dirty="0" smtClean="0">
                <a:solidFill>
                  <a:prstClr val="black"/>
                </a:solidFill>
              </a:endParaRPr>
            </a:p>
          </p:txBody>
        </p:sp>
        <p:sp>
          <p:nvSpPr>
            <p:cNvPr id="54" name="正方形/長方形 53"/>
            <p:cNvSpPr/>
            <p:nvPr/>
          </p:nvSpPr>
          <p:spPr>
            <a:xfrm>
              <a:off x="1354230" y="1891578"/>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92</a:t>
              </a:r>
              <a:r>
                <a:rPr lang="ja-JP" altLang="en-US" sz="1200" kern="0" dirty="0" smtClean="0">
                  <a:solidFill>
                    <a:prstClr val="black"/>
                  </a:solidFill>
                </a:rPr>
                <a:t>件</a:t>
              </a:r>
            </a:p>
          </p:txBody>
        </p:sp>
        <p:sp>
          <p:nvSpPr>
            <p:cNvPr id="57" name="正方形/長方形 56"/>
            <p:cNvSpPr/>
            <p:nvPr/>
          </p:nvSpPr>
          <p:spPr>
            <a:xfrm>
              <a:off x="2379615" y="1891578"/>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60×(104.40%)^10</a:t>
              </a:r>
              <a:r>
                <a:rPr lang="ja-JP" altLang="en-US" sz="900" kern="0" dirty="0" smtClean="0">
                  <a:solidFill>
                    <a:prstClr val="black"/>
                  </a:solidFill>
                </a:rPr>
                <a:t>≒</a:t>
              </a:r>
              <a:r>
                <a:rPr lang="en-US" altLang="ja-JP" sz="900" kern="0" dirty="0" smtClean="0">
                  <a:solidFill>
                    <a:prstClr val="black"/>
                  </a:solidFill>
                </a:rPr>
                <a:t>92</a:t>
              </a:r>
              <a:endParaRPr lang="ja-JP" altLang="en-US" sz="900" kern="0" dirty="0" smtClean="0">
                <a:solidFill>
                  <a:prstClr val="black"/>
                </a:solidFill>
              </a:endParaRPr>
            </a:p>
          </p:txBody>
        </p:sp>
        <p:sp>
          <p:nvSpPr>
            <p:cNvPr id="58" name="正方形/長方形 57"/>
            <p:cNvSpPr/>
            <p:nvPr/>
          </p:nvSpPr>
          <p:spPr>
            <a:xfrm>
              <a:off x="400845" y="1891578"/>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ライフ</a:t>
              </a:r>
              <a:endParaRPr kumimoji="1" lang="en-US" altLang="ja-JP" sz="1050" b="1" dirty="0" smtClean="0">
                <a:solidFill>
                  <a:prstClr val="black"/>
                </a:solidFill>
              </a:endParaRPr>
            </a:p>
            <a:p>
              <a:pPr algn="ctr"/>
              <a:r>
                <a:rPr kumimoji="1" lang="ja-JP" altLang="en-US" sz="1050" b="1" dirty="0" smtClean="0">
                  <a:solidFill>
                    <a:prstClr val="black"/>
                  </a:solidFill>
                </a:rPr>
                <a:t>サイエンス</a:t>
              </a:r>
            </a:p>
          </p:txBody>
        </p:sp>
        <p:sp>
          <p:nvSpPr>
            <p:cNvPr id="59" name="正方形/長方形 58"/>
            <p:cNvSpPr/>
            <p:nvPr/>
          </p:nvSpPr>
          <p:spPr>
            <a:xfrm>
              <a:off x="400845" y="2273155"/>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環境</a:t>
              </a:r>
              <a:endParaRPr kumimoji="1" lang="en-US" altLang="ja-JP" sz="1050" b="1" dirty="0" smtClean="0">
                <a:solidFill>
                  <a:prstClr val="black"/>
                </a:solidFill>
              </a:endParaRPr>
            </a:p>
          </p:txBody>
        </p:sp>
        <p:sp>
          <p:nvSpPr>
            <p:cNvPr id="60" name="正方形/長方形 59"/>
            <p:cNvSpPr/>
            <p:nvPr/>
          </p:nvSpPr>
          <p:spPr>
            <a:xfrm>
              <a:off x="400845" y="2654732"/>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新</a:t>
              </a:r>
              <a:endParaRPr kumimoji="1" lang="en-US" altLang="ja-JP" sz="1050" b="1" dirty="0" smtClean="0">
                <a:solidFill>
                  <a:prstClr val="black"/>
                </a:solidFill>
              </a:endParaRPr>
            </a:p>
            <a:p>
              <a:pPr algn="ctr"/>
              <a:r>
                <a:rPr kumimoji="1" lang="ja-JP" altLang="en-US" sz="1050" b="1" dirty="0">
                  <a:solidFill>
                    <a:prstClr val="black"/>
                  </a:solidFill>
                </a:rPr>
                <a:t>エネルギー</a:t>
              </a:r>
              <a:endParaRPr kumimoji="1" lang="en-US" altLang="ja-JP" sz="1050" b="1" dirty="0" smtClean="0">
                <a:solidFill>
                  <a:prstClr val="black"/>
                </a:solidFill>
              </a:endParaRPr>
            </a:p>
          </p:txBody>
        </p:sp>
        <p:sp>
          <p:nvSpPr>
            <p:cNvPr id="61" name="正方形/長方形 60"/>
            <p:cNvSpPr/>
            <p:nvPr/>
          </p:nvSpPr>
          <p:spPr>
            <a:xfrm>
              <a:off x="400845" y="3036309"/>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生活支援</a:t>
              </a:r>
              <a:endParaRPr kumimoji="1" lang="en-US" altLang="ja-JP" sz="1050" b="1" dirty="0" smtClean="0">
                <a:solidFill>
                  <a:prstClr val="black"/>
                </a:solidFill>
              </a:endParaRPr>
            </a:p>
          </p:txBody>
        </p:sp>
        <p:sp>
          <p:nvSpPr>
            <p:cNvPr id="62" name="正方形/長方形 61"/>
            <p:cNvSpPr/>
            <p:nvPr/>
          </p:nvSpPr>
          <p:spPr>
            <a:xfrm>
              <a:off x="400845" y="3417886"/>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クリエイ</a:t>
              </a:r>
              <a:endParaRPr kumimoji="1" lang="en-US" altLang="ja-JP" sz="1050" b="1" dirty="0" smtClean="0">
                <a:solidFill>
                  <a:prstClr val="black"/>
                </a:solidFill>
              </a:endParaRPr>
            </a:p>
            <a:p>
              <a:pPr algn="ctr"/>
              <a:r>
                <a:rPr kumimoji="1" lang="ja-JP" altLang="en-US" sz="1050" b="1" dirty="0" smtClean="0">
                  <a:solidFill>
                    <a:prstClr val="black"/>
                  </a:solidFill>
                </a:rPr>
                <a:t>ティブ</a:t>
              </a:r>
              <a:endParaRPr kumimoji="1" lang="en-US" altLang="ja-JP" sz="1050" b="1" dirty="0" smtClean="0">
                <a:solidFill>
                  <a:prstClr val="black"/>
                </a:solidFill>
              </a:endParaRPr>
            </a:p>
          </p:txBody>
        </p:sp>
        <p:sp>
          <p:nvSpPr>
            <p:cNvPr id="64" name="正方形/長方形 63"/>
            <p:cNvSpPr/>
            <p:nvPr/>
          </p:nvSpPr>
          <p:spPr>
            <a:xfrm>
              <a:off x="400845" y="3799462"/>
              <a:ext cx="900000" cy="324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合計</a:t>
              </a:r>
              <a:endParaRPr kumimoji="1" lang="en-US" altLang="ja-JP" sz="1050" b="1" dirty="0" smtClean="0">
                <a:solidFill>
                  <a:prstClr val="black"/>
                </a:solidFill>
              </a:endParaRPr>
            </a:p>
          </p:txBody>
        </p:sp>
        <p:sp>
          <p:nvSpPr>
            <p:cNvPr id="66" name="正方形/長方形 65"/>
            <p:cNvSpPr/>
            <p:nvPr/>
          </p:nvSpPr>
          <p:spPr>
            <a:xfrm>
              <a:off x="4125000" y="2273155"/>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C</a:t>
              </a:r>
              <a:r>
                <a:rPr lang="ja-JP" altLang="en-US" sz="800" kern="0" dirty="0" smtClean="0">
                  <a:solidFill>
                    <a:prstClr val="black"/>
                  </a:solidFill>
                </a:rPr>
                <a:t>（</a:t>
              </a:r>
              <a:r>
                <a:rPr lang="ja-JP" altLang="en-US" sz="800" kern="0" dirty="0">
                  <a:solidFill>
                    <a:prstClr val="black"/>
                  </a:solidFill>
                </a:rPr>
                <a:t>環境</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a:solidFill>
                    <a:prstClr val="black"/>
                  </a:solidFill>
                </a:rPr>
                <a:t>2</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smtClean="0">
                  <a:solidFill>
                    <a:prstClr val="black"/>
                  </a:solidFill>
                </a:rPr>
                <a:t>年</a:t>
              </a:r>
              <a:r>
                <a:rPr lang="ja-JP" altLang="en-US" sz="800" kern="0" dirty="0" smtClean="0">
                  <a:solidFill>
                    <a:prstClr val="black"/>
                  </a:solidFill>
                </a:rPr>
                <a:t>同</a:t>
              </a:r>
              <a:r>
                <a:rPr lang="zh-TW" altLang="en-US" sz="800" kern="0" dirty="0" smtClean="0">
                  <a:solidFill>
                    <a:prstClr val="black"/>
                  </a:solidFill>
                </a:rPr>
                <a:t>開催</a:t>
              </a:r>
              <a:r>
                <a:rPr lang="zh-TW" altLang="en-US" sz="800" kern="0" dirty="0">
                  <a:solidFill>
                    <a:prstClr val="black"/>
                  </a:solidFill>
                </a:rPr>
                <a:t>件数予測値</a:t>
              </a:r>
              <a:r>
                <a:rPr lang="zh-TW" altLang="en-US" sz="800" kern="0" dirty="0" smtClean="0">
                  <a:solidFill>
                    <a:prstClr val="black"/>
                  </a:solidFill>
                </a:rPr>
                <a:t>：</a:t>
              </a:r>
              <a:r>
                <a:rPr lang="en-US" altLang="zh-TW" sz="800" kern="0" dirty="0">
                  <a:solidFill>
                    <a:prstClr val="black"/>
                  </a:solidFill>
                </a:rPr>
                <a:t>1</a:t>
              </a:r>
              <a:r>
                <a:rPr lang="zh-TW" altLang="en-US" sz="800" kern="0" dirty="0" smtClean="0">
                  <a:solidFill>
                    <a:prstClr val="black"/>
                  </a:solidFill>
                </a:rPr>
                <a:t>件</a:t>
              </a:r>
              <a:r>
                <a:rPr lang="zh-TW" altLang="en-US" sz="800" kern="0" dirty="0">
                  <a:solidFill>
                    <a:prstClr val="black"/>
                  </a:solidFill>
                </a:rPr>
                <a:t>、</a:t>
              </a:r>
              <a:r>
                <a:rPr lang="en-US" altLang="ja-JP" sz="800" kern="0" dirty="0" smtClean="0">
                  <a:solidFill>
                    <a:prstClr val="black"/>
                  </a:solidFill>
                </a:rPr>
                <a:t>2010</a:t>
              </a:r>
              <a:r>
                <a:rPr lang="ja-JP" altLang="en-US" sz="800" kern="0" dirty="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-11.77%</a:t>
              </a:r>
              <a:r>
                <a:rPr lang="ja-JP" altLang="en-US" sz="800" kern="0" dirty="0">
                  <a:solidFill>
                    <a:prstClr val="black"/>
                  </a:solidFill>
                </a:rPr>
                <a:t>　　</a:t>
              </a:r>
              <a:r>
                <a:rPr lang="en-US" altLang="ja-JP" sz="800" kern="0" dirty="0">
                  <a:solidFill>
                    <a:prstClr val="black"/>
                  </a:solidFill>
                </a:rPr>
                <a:t>JNTO</a:t>
              </a:r>
              <a:r>
                <a:rPr lang="ja-JP" altLang="en-US" sz="800" kern="0" dirty="0">
                  <a:solidFill>
                    <a:prstClr val="black"/>
                  </a:solidFill>
                </a:rPr>
                <a:t>「国際会議統計</a:t>
              </a:r>
              <a:r>
                <a:rPr lang="ja-JP" altLang="en-US" sz="800" kern="0" dirty="0" smtClean="0">
                  <a:solidFill>
                    <a:prstClr val="black"/>
                  </a:solidFill>
                </a:rPr>
                <a:t>」</a:t>
              </a:r>
              <a:endParaRPr lang="ja-JP" altLang="en-US" sz="800" kern="0" dirty="0">
                <a:solidFill>
                  <a:prstClr val="black"/>
                </a:solidFill>
              </a:endParaRPr>
            </a:p>
          </p:txBody>
        </p:sp>
        <p:sp>
          <p:nvSpPr>
            <p:cNvPr id="67" name="正方形/長方形 66"/>
            <p:cNvSpPr/>
            <p:nvPr/>
          </p:nvSpPr>
          <p:spPr>
            <a:xfrm>
              <a:off x="1354230" y="2273155"/>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a:solidFill>
                    <a:prstClr val="black"/>
                  </a:solidFill>
                </a:rPr>
                <a:t>0</a:t>
              </a:r>
              <a:r>
                <a:rPr lang="ja-JP" altLang="en-US" sz="1200" kern="0" dirty="0" smtClean="0">
                  <a:solidFill>
                    <a:prstClr val="black"/>
                  </a:solidFill>
                </a:rPr>
                <a:t>件</a:t>
              </a:r>
            </a:p>
          </p:txBody>
        </p:sp>
        <p:sp>
          <p:nvSpPr>
            <p:cNvPr id="68" name="正方形/長方形 67"/>
            <p:cNvSpPr/>
            <p:nvPr/>
          </p:nvSpPr>
          <p:spPr>
            <a:xfrm>
              <a:off x="2379615" y="2273155"/>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a:solidFill>
                    <a:prstClr val="black"/>
                  </a:solidFill>
                </a:rPr>
                <a:t>2</a:t>
              </a:r>
              <a:r>
                <a:rPr lang="en-US" altLang="ja-JP" sz="900" kern="0" dirty="0" smtClean="0">
                  <a:solidFill>
                    <a:prstClr val="black"/>
                  </a:solidFill>
                </a:rPr>
                <a:t>×(88.23%)^10</a:t>
              </a:r>
              <a:r>
                <a:rPr lang="ja-JP" altLang="en-US" sz="900" kern="0" dirty="0" smtClean="0">
                  <a:solidFill>
                    <a:prstClr val="black"/>
                  </a:solidFill>
                </a:rPr>
                <a:t>＝</a:t>
              </a:r>
              <a:r>
                <a:rPr lang="en-US" altLang="ja-JP" sz="900" kern="0" dirty="0">
                  <a:solidFill>
                    <a:prstClr val="black"/>
                  </a:solidFill>
                </a:rPr>
                <a:t>0</a:t>
              </a:r>
              <a:endParaRPr lang="ja-JP" altLang="en-US" sz="900" kern="0" dirty="0" smtClean="0">
                <a:solidFill>
                  <a:prstClr val="black"/>
                </a:solidFill>
              </a:endParaRPr>
            </a:p>
          </p:txBody>
        </p:sp>
        <p:sp>
          <p:nvSpPr>
            <p:cNvPr id="70" name="正方形/長方形 69"/>
            <p:cNvSpPr/>
            <p:nvPr/>
          </p:nvSpPr>
          <p:spPr>
            <a:xfrm>
              <a:off x="4125000" y="2654732"/>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C</a:t>
              </a:r>
              <a:r>
                <a:rPr lang="ja-JP" altLang="en-US" sz="800" kern="0" dirty="0" smtClean="0">
                  <a:solidFill>
                    <a:prstClr val="black"/>
                  </a:solidFill>
                </a:rPr>
                <a:t>（</a:t>
              </a:r>
              <a:r>
                <a:rPr lang="ja-JP" altLang="en-US" sz="800" kern="0" dirty="0">
                  <a:solidFill>
                    <a:prstClr val="black"/>
                  </a:solidFill>
                </a:rPr>
                <a:t>新エネルギー</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2013</a:t>
              </a:r>
              <a:r>
                <a:rPr lang="ja-JP" altLang="en-US" sz="800" kern="0" dirty="0" smtClean="0">
                  <a:solidFill>
                    <a:prstClr val="black"/>
                  </a:solidFill>
                </a:rPr>
                <a:t>年</a:t>
              </a:r>
              <a:r>
                <a:rPr lang="ja-JP" altLang="en-US" sz="800" kern="0" dirty="0">
                  <a:solidFill>
                    <a:prstClr val="black"/>
                  </a:solidFill>
                </a:rPr>
                <a:t>同開催実績</a:t>
              </a:r>
              <a:r>
                <a:rPr lang="ja-JP" altLang="en-US" sz="800" kern="0" dirty="0" smtClean="0">
                  <a:solidFill>
                    <a:prstClr val="black"/>
                  </a:solidFill>
                </a:rPr>
                <a:t>：</a:t>
              </a:r>
              <a:r>
                <a:rPr lang="en-US" altLang="ja-JP" sz="800" kern="0" dirty="0">
                  <a:solidFill>
                    <a:prstClr val="black"/>
                  </a:solidFill>
                </a:rPr>
                <a:t>1</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smtClean="0">
                  <a:solidFill>
                    <a:prstClr val="black"/>
                  </a:solidFill>
                </a:rPr>
                <a:t>年</a:t>
              </a:r>
              <a:r>
                <a:rPr lang="ja-JP" altLang="en-US" sz="800" kern="0" dirty="0" smtClean="0">
                  <a:solidFill>
                    <a:prstClr val="black"/>
                  </a:solidFill>
                </a:rPr>
                <a:t>同</a:t>
              </a:r>
              <a:r>
                <a:rPr lang="zh-TW" altLang="en-US" sz="800" kern="0" dirty="0" smtClean="0">
                  <a:solidFill>
                    <a:prstClr val="black"/>
                  </a:solidFill>
                </a:rPr>
                <a:t>開催</a:t>
              </a:r>
              <a:r>
                <a:rPr lang="zh-TW" altLang="en-US" sz="800" kern="0" dirty="0">
                  <a:solidFill>
                    <a:prstClr val="black"/>
                  </a:solidFill>
                </a:rPr>
                <a:t>件数予測値</a:t>
              </a:r>
              <a:r>
                <a:rPr lang="zh-TW" altLang="en-US" sz="800" kern="0" dirty="0" smtClean="0">
                  <a:solidFill>
                    <a:prstClr val="black"/>
                  </a:solidFill>
                </a:rPr>
                <a:t>：</a:t>
              </a:r>
              <a:r>
                <a:rPr lang="en-US" altLang="ja-JP" sz="800" kern="0" dirty="0">
                  <a:solidFill>
                    <a:prstClr val="black"/>
                  </a:solidFill>
                </a:rPr>
                <a:t>6</a:t>
              </a:r>
              <a:r>
                <a:rPr lang="zh-TW" altLang="en-US" sz="800" kern="0" dirty="0" smtClean="0">
                  <a:solidFill>
                    <a:prstClr val="black"/>
                  </a:solidFill>
                </a:rPr>
                <a:t>件</a:t>
              </a:r>
              <a:r>
                <a:rPr lang="zh-TW" altLang="en-US" sz="800" kern="0" dirty="0">
                  <a:solidFill>
                    <a:prstClr val="black"/>
                  </a:solidFill>
                </a:rPr>
                <a:t>、</a:t>
              </a:r>
              <a:r>
                <a:rPr lang="en-US" altLang="ja-JP" sz="800" kern="0" dirty="0" smtClean="0">
                  <a:solidFill>
                    <a:prstClr val="black"/>
                  </a:solidFill>
                </a:rPr>
                <a:t>2011</a:t>
              </a:r>
              <a:r>
                <a:rPr lang="ja-JP" altLang="en-US" sz="800" kern="0" dirty="0" smtClean="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22.03%</a:t>
              </a:r>
              <a:r>
                <a:rPr lang="ja-JP" altLang="en-US" sz="800" kern="0" dirty="0">
                  <a:solidFill>
                    <a:prstClr val="black"/>
                  </a:solidFill>
                </a:rPr>
                <a:t>　　</a:t>
              </a:r>
              <a:r>
                <a:rPr lang="en-US" altLang="ja-JP" sz="800" kern="0" dirty="0">
                  <a:solidFill>
                    <a:prstClr val="black"/>
                  </a:solidFill>
                </a:rPr>
                <a:t>JNTO</a:t>
              </a:r>
              <a:r>
                <a:rPr lang="ja-JP" altLang="en-US" sz="800" kern="0" dirty="0">
                  <a:solidFill>
                    <a:prstClr val="black"/>
                  </a:solidFill>
                </a:rPr>
                <a:t>「国際会議統計</a:t>
              </a:r>
              <a:r>
                <a:rPr lang="ja-JP" altLang="en-US" sz="800" kern="0" dirty="0" smtClean="0">
                  <a:solidFill>
                    <a:prstClr val="black"/>
                  </a:solidFill>
                </a:rPr>
                <a:t>」</a:t>
              </a:r>
              <a:endParaRPr lang="ja-JP" altLang="en-US" sz="800" kern="0" dirty="0">
                <a:solidFill>
                  <a:prstClr val="black"/>
                </a:solidFill>
              </a:endParaRPr>
            </a:p>
          </p:txBody>
        </p:sp>
        <p:sp>
          <p:nvSpPr>
            <p:cNvPr id="71" name="正方形/長方形 70"/>
            <p:cNvSpPr/>
            <p:nvPr/>
          </p:nvSpPr>
          <p:spPr>
            <a:xfrm>
              <a:off x="1354230" y="2654732"/>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13</a:t>
              </a:r>
              <a:r>
                <a:rPr lang="ja-JP" altLang="en-US" sz="1200" kern="0" dirty="0" smtClean="0">
                  <a:solidFill>
                    <a:prstClr val="black"/>
                  </a:solidFill>
                </a:rPr>
                <a:t>件</a:t>
              </a:r>
            </a:p>
          </p:txBody>
        </p:sp>
        <p:sp>
          <p:nvSpPr>
            <p:cNvPr id="72" name="正方形/長方形 71"/>
            <p:cNvSpPr/>
            <p:nvPr/>
          </p:nvSpPr>
          <p:spPr>
            <a:xfrm>
              <a:off x="2379615" y="2654732"/>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1×(122.03%)^11</a:t>
              </a:r>
              <a:r>
                <a:rPr lang="ja-JP" altLang="en-US" sz="900" kern="0" dirty="0" smtClean="0">
                  <a:solidFill>
                    <a:prstClr val="black"/>
                  </a:solidFill>
                </a:rPr>
                <a:t>≒</a:t>
              </a:r>
              <a:r>
                <a:rPr lang="en-US" altLang="ja-JP" sz="900" kern="0" dirty="0" smtClean="0">
                  <a:solidFill>
                    <a:prstClr val="black"/>
                  </a:solidFill>
                </a:rPr>
                <a:t>13</a:t>
              </a:r>
              <a:endParaRPr lang="ja-JP" altLang="en-US" sz="900" kern="0" dirty="0" smtClean="0">
                <a:solidFill>
                  <a:prstClr val="black"/>
                </a:solidFill>
              </a:endParaRPr>
            </a:p>
          </p:txBody>
        </p:sp>
        <p:sp>
          <p:nvSpPr>
            <p:cNvPr id="74" name="正方形/長方形 73"/>
            <p:cNvSpPr/>
            <p:nvPr/>
          </p:nvSpPr>
          <p:spPr>
            <a:xfrm>
              <a:off x="4125000" y="3036309"/>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C</a:t>
              </a:r>
              <a:r>
                <a:rPr lang="ja-JP" altLang="en-US" sz="800" kern="0" dirty="0" smtClean="0">
                  <a:solidFill>
                    <a:prstClr val="black"/>
                  </a:solidFill>
                </a:rPr>
                <a:t>（</a:t>
              </a:r>
              <a:r>
                <a:rPr lang="ja-JP" altLang="en-US" sz="800" kern="0" dirty="0">
                  <a:solidFill>
                    <a:prstClr val="black"/>
                  </a:solidFill>
                </a:rPr>
                <a:t>生活支援</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a:solidFill>
                    <a:prstClr val="black"/>
                  </a:solidFill>
                </a:rPr>
                <a:t>0</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smtClean="0">
                  <a:solidFill>
                    <a:prstClr val="black"/>
                  </a:solidFill>
                </a:rPr>
                <a:t>年</a:t>
              </a:r>
              <a:r>
                <a:rPr lang="ja-JP" altLang="en-US" sz="800" kern="0" dirty="0" smtClean="0">
                  <a:solidFill>
                    <a:prstClr val="black"/>
                  </a:solidFill>
                </a:rPr>
                <a:t>同</a:t>
              </a:r>
              <a:r>
                <a:rPr lang="zh-TW" altLang="en-US" sz="800" kern="0" dirty="0" smtClean="0">
                  <a:solidFill>
                    <a:prstClr val="black"/>
                  </a:solidFill>
                </a:rPr>
                <a:t>開催</a:t>
              </a:r>
              <a:r>
                <a:rPr lang="zh-TW" altLang="en-US" sz="800" kern="0" dirty="0">
                  <a:solidFill>
                    <a:prstClr val="black"/>
                  </a:solidFill>
                </a:rPr>
                <a:t>件数予測値</a:t>
              </a:r>
              <a:r>
                <a:rPr lang="zh-TW" altLang="en-US" sz="800" kern="0" dirty="0" smtClean="0">
                  <a:solidFill>
                    <a:prstClr val="black"/>
                  </a:solidFill>
                </a:rPr>
                <a:t>：</a:t>
              </a:r>
              <a:r>
                <a:rPr lang="en-US" altLang="zh-TW" sz="800" kern="0" dirty="0" smtClean="0">
                  <a:solidFill>
                    <a:prstClr val="black"/>
                  </a:solidFill>
                </a:rPr>
                <a:t>0</a:t>
              </a:r>
              <a:r>
                <a:rPr lang="zh-TW" altLang="en-US" sz="800" kern="0" dirty="0" smtClean="0">
                  <a:solidFill>
                    <a:prstClr val="black"/>
                  </a:solidFill>
                </a:rPr>
                <a:t>件、</a:t>
              </a:r>
              <a:r>
                <a:rPr lang="en-US" altLang="zh-TW" sz="800" kern="0" dirty="0" smtClean="0">
                  <a:solidFill>
                    <a:prstClr val="black"/>
                  </a:solidFill>
                </a:rPr>
                <a:t>2</a:t>
              </a:r>
              <a:r>
                <a:rPr lang="en-US" altLang="ja-JP" sz="800" kern="0" dirty="0" smtClean="0">
                  <a:solidFill>
                    <a:prstClr val="black"/>
                  </a:solidFill>
                </a:rPr>
                <a:t>010</a:t>
              </a:r>
              <a:r>
                <a:rPr lang="ja-JP" altLang="en-US" sz="800" kern="0" dirty="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0.00%</a:t>
              </a:r>
              <a:r>
                <a:rPr lang="ja-JP" altLang="en-US" sz="800" kern="0" dirty="0">
                  <a:solidFill>
                    <a:prstClr val="black"/>
                  </a:solidFill>
                </a:rPr>
                <a:t>　　</a:t>
              </a:r>
              <a:r>
                <a:rPr lang="en-US" altLang="ja-JP" sz="800" kern="0" dirty="0">
                  <a:solidFill>
                    <a:prstClr val="black"/>
                  </a:solidFill>
                </a:rPr>
                <a:t>JNTO</a:t>
              </a:r>
              <a:r>
                <a:rPr lang="ja-JP" altLang="en-US" sz="800" kern="0" dirty="0">
                  <a:solidFill>
                    <a:prstClr val="black"/>
                  </a:solidFill>
                </a:rPr>
                <a:t>「国際会議統計</a:t>
              </a:r>
              <a:r>
                <a:rPr lang="ja-JP" altLang="en-US" sz="800" kern="0" dirty="0" smtClean="0">
                  <a:solidFill>
                    <a:prstClr val="black"/>
                  </a:solidFill>
                </a:rPr>
                <a:t>」</a:t>
              </a:r>
              <a:endParaRPr lang="ja-JP" altLang="en-US" sz="800" kern="0" dirty="0">
                <a:solidFill>
                  <a:prstClr val="black"/>
                </a:solidFill>
              </a:endParaRPr>
            </a:p>
          </p:txBody>
        </p:sp>
        <p:sp>
          <p:nvSpPr>
            <p:cNvPr id="75" name="正方形/長方形 74"/>
            <p:cNvSpPr/>
            <p:nvPr/>
          </p:nvSpPr>
          <p:spPr>
            <a:xfrm>
              <a:off x="1354230" y="3036309"/>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0</a:t>
              </a:r>
              <a:r>
                <a:rPr lang="ja-JP" altLang="en-US" sz="1200" kern="0" dirty="0" smtClean="0">
                  <a:solidFill>
                    <a:prstClr val="black"/>
                  </a:solidFill>
                </a:rPr>
                <a:t>件</a:t>
              </a:r>
            </a:p>
          </p:txBody>
        </p:sp>
        <p:sp>
          <p:nvSpPr>
            <p:cNvPr id="76" name="正方形/長方形 75"/>
            <p:cNvSpPr/>
            <p:nvPr/>
          </p:nvSpPr>
          <p:spPr>
            <a:xfrm>
              <a:off x="2379615" y="3036309"/>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0×(0.0%)^10</a:t>
              </a:r>
              <a:r>
                <a:rPr lang="ja-JP" altLang="en-US" sz="900" kern="0" dirty="0" smtClean="0">
                  <a:solidFill>
                    <a:prstClr val="black"/>
                  </a:solidFill>
                </a:rPr>
                <a:t>＝</a:t>
              </a:r>
              <a:r>
                <a:rPr lang="en-US" altLang="ja-JP" sz="900" kern="0" dirty="0" smtClean="0">
                  <a:solidFill>
                    <a:prstClr val="black"/>
                  </a:solidFill>
                </a:rPr>
                <a:t>0</a:t>
              </a:r>
              <a:endParaRPr lang="ja-JP" altLang="en-US" sz="900" kern="0" dirty="0" smtClean="0">
                <a:solidFill>
                  <a:prstClr val="black"/>
                </a:solidFill>
              </a:endParaRPr>
            </a:p>
          </p:txBody>
        </p:sp>
        <p:sp>
          <p:nvSpPr>
            <p:cNvPr id="78" name="正方形/長方形 77"/>
            <p:cNvSpPr/>
            <p:nvPr/>
          </p:nvSpPr>
          <p:spPr>
            <a:xfrm>
              <a:off x="4125000" y="3417886"/>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C</a:t>
              </a:r>
              <a:r>
                <a:rPr lang="ja-JP" altLang="en-US" sz="800" kern="0" dirty="0" smtClean="0">
                  <a:solidFill>
                    <a:prstClr val="black"/>
                  </a:solidFill>
                </a:rPr>
                <a:t>（</a:t>
              </a:r>
              <a:r>
                <a:rPr lang="ja-JP" altLang="en-US" sz="800" kern="0" dirty="0">
                  <a:solidFill>
                    <a:prstClr val="black"/>
                  </a:solidFill>
                </a:rPr>
                <a:t>クリエイティブ</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a:solidFill>
                    <a:prstClr val="black"/>
                  </a:solidFill>
                </a:rPr>
                <a:t>4</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smtClean="0">
                  <a:solidFill>
                    <a:prstClr val="black"/>
                  </a:solidFill>
                </a:rPr>
                <a:t>年</a:t>
              </a:r>
              <a:r>
                <a:rPr lang="ja-JP" altLang="en-US" sz="800" kern="0" dirty="0" smtClean="0">
                  <a:solidFill>
                    <a:prstClr val="black"/>
                  </a:solidFill>
                </a:rPr>
                <a:t>同</a:t>
              </a:r>
              <a:r>
                <a:rPr lang="zh-TW" altLang="en-US" sz="800" kern="0" dirty="0" smtClean="0">
                  <a:solidFill>
                    <a:prstClr val="black"/>
                  </a:solidFill>
                </a:rPr>
                <a:t>開催</a:t>
              </a:r>
              <a:r>
                <a:rPr lang="zh-TW" altLang="en-US" sz="800" kern="0" dirty="0">
                  <a:solidFill>
                    <a:prstClr val="black"/>
                  </a:solidFill>
                </a:rPr>
                <a:t>件数予測値</a:t>
              </a:r>
              <a:r>
                <a:rPr lang="zh-TW" altLang="en-US" sz="800" kern="0" dirty="0" smtClean="0">
                  <a:solidFill>
                    <a:prstClr val="black"/>
                  </a:solidFill>
                </a:rPr>
                <a:t>：</a:t>
              </a:r>
              <a:r>
                <a:rPr lang="en-US" altLang="zh-TW" sz="800" kern="0" dirty="0" smtClean="0">
                  <a:solidFill>
                    <a:prstClr val="black"/>
                  </a:solidFill>
                </a:rPr>
                <a:t>10</a:t>
              </a:r>
              <a:r>
                <a:rPr lang="zh-TW" altLang="en-US" sz="800" kern="0" dirty="0" smtClean="0">
                  <a:solidFill>
                    <a:prstClr val="black"/>
                  </a:solidFill>
                </a:rPr>
                <a:t>件</a:t>
              </a:r>
              <a:r>
                <a:rPr lang="zh-TW" altLang="en-US" sz="800" kern="0" dirty="0">
                  <a:solidFill>
                    <a:prstClr val="black"/>
                  </a:solidFill>
                </a:rPr>
                <a:t>、</a:t>
              </a:r>
              <a:r>
                <a:rPr lang="en-US" altLang="ja-JP" sz="800" kern="0" dirty="0" smtClean="0">
                  <a:solidFill>
                    <a:prstClr val="black"/>
                  </a:solidFill>
                </a:rPr>
                <a:t>2011</a:t>
              </a:r>
              <a:r>
                <a:rPr lang="ja-JP" altLang="en-US" sz="800" kern="0" dirty="0" smtClean="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16.65%</a:t>
              </a:r>
              <a:r>
                <a:rPr lang="ja-JP" altLang="en-US" sz="800" kern="0" dirty="0">
                  <a:solidFill>
                    <a:prstClr val="black"/>
                  </a:solidFill>
                </a:rPr>
                <a:t>　　</a:t>
              </a:r>
              <a:r>
                <a:rPr lang="en-US" altLang="ja-JP" sz="800" kern="0" dirty="0">
                  <a:solidFill>
                    <a:prstClr val="black"/>
                  </a:solidFill>
                </a:rPr>
                <a:t>JNTO</a:t>
              </a:r>
              <a:r>
                <a:rPr lang="ja-JP" altLang="en-US" sz="800" kern="0" dirty="0">
                  <a:solidFill>
                    <a:prstClr val="black"/>
                  </a:solidFill>
                </a:rPr>
                <a:t>「国際会議統計</a:t>
              </a:r>
              <a:r>
                <a:rPr lang="ja-JP" altLang="en-US" sz="800" kern="0" dirty="0" smtClean="0">
                  <a:solidFill>
                    <a:prstClr val="black"/>
                  </a:solidFill>
                </a:rPr>
                <a:t>」</a:t>
              </a:r>
              <a:endParaRPr lang="ja-JP" altLang="en-US" sz="800" kern="0" dirty="0">
                <a:solidFill>
                  <a:prstClr val="black"/>
                </a:solidFill>
              </a:endParaRPr>
            </a:p>
          </p:txBody>
        </p:sp>
        <p:sp>
          <p:nvSpPr>
            <p:cNvPr id="79" name="正方形/長方形 78"/>
            <p:cNvSpPr/>
            <p:nvPr/>
          </p:nvSpPr>
          <p:spPr>
            <a:xfrm>
              <a:off x="1354230" y="3417886"/>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19</a:t>
              </a:r>
              <a:r>
                <a:rPr lang="ja-JP" altLang="en-US" sz="1200" kern="0" dirty="0" smtClean="0">
                  <a:solidFill>
                    <a:prstClr val="black"/>
                  </a:solidFill>
                </a:rPr>
                <a:t>件</a:t>
              </a:r>
            </a:p>
          </p:txBody>
        </p:sp>
        <p:sp>
          <p:nvSpPr>
            <p:cNvPr id="80" name="正方形/長方形 79"/>
            <p:cNvSpPr/>
            <p:nvPr/>
          </p:nvSpPr>
          <p:spPr>
            <a:xfrm>
              <a:off x="2379615" y="3417886"/>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4×(116.65%)^10</a:t>
              </a:r>
              <a:r>
                <a:rPr lang="ja-JP" altLang="en-US" sz="900" kern="0" dirty="0" smtClean="0">
                  <a:solidFill>
                    <a:prstClr val="black"/>
                  </a:solidFill>
                </a:rPr>
                <a:t>≒</a:t>
              </a:r>
              <a:r>
                <a:rPr lang="en-US" altLang="ja-JP" sz="900" kern="0" dirty="0" smtClean="0">
                  <a:solidFill>
                    <a:prstClr val="black"/>
                  </a:solidFill>
                </a:rPr>
                <a:t>19</a:t>
              </a:r>
              <a:endParaRPr lang="en-US" altLang="ja-JP" sz="900" kern="0" dirty="0">
                <a:solidFill>
                  <a:prstClr val="black"/>
                </a:solidFill>
              </a:endParaRPr>
            </a:p>
          </p:txBody>
        </p:sp>
        <p:sp>
          <p:nvSpPr>
            <p:cNvPr id="82" name="正方形/長方形 81"/>
            <p:cNvSpPr/>
            <p:nvPr/>
          </p:nvSpPr>
          <p:spPr>
            <a:xfrm>
              <a:off x="4125000" y="3799462"/>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ja-JP" altLang="en-US" sz="800" kern="0" dirty="0" smtClean="0">
                  <a:solidFill>
                    <a:prstClr val="black"/>
                  </a:solidFill>
                </a:rPr>
                <a:t>各分野の</a:t>
              </a:r>
              <a:r>
                <a:rPr lang="en-US" altLang="ja-JP" sz="800" kern="0" dirty="0" smtClean="0">
                  <a:solidFill>
                    <a:prstClr val="black"/>
                  </a:solidFill>
                </a:rPr>
                <a:t>2024</a:t>
              </a:r>
              <a:r>
                <a:rPr lang="ja-JP" altLang="en-US" sz="800" kern="0" dirty="0" smtClean="0">
                  <a:solidFill>
                    <a:prstClr val="black"/>
                  </a:solidFill>
                </a:rPr>
                <a:t>年推計値の総和</a:t>
              </a:r>
              <a:endParaRPr lang="en-US" altLang="ja-JP" sz="800" kern="0" dirty="0" smtClean="0">
                <a:solidFill>
                  <a:prstClr val="black"/>
                </a:solidFill>
              </a:endParaRPr>
            </a:p>
          </p:txBody>
        </p:sp>
        <p:sp>
          <p:nvSpPr>
            <p:cNvPr id="83" name="正方形/長方形 82"/>
            <p:cNvSpPr/>
            <p:nvPr/>
          </p:nvSpPr>
          <p:spPr>
            <a:xfrm>
              <a:off x="1354230" y="3799462"/>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125</a:t>
              </a:r>
              <a:r>
                <a:rPr lang="ja-JP" altLang="en-US" sz="1200" kern="0" dirty="0" smtClean="0">
                  <a:solidFill>
                    <a:prstClr val="black"/>
                  </a:solidFill>
                </a:rPr>
                <a:t>件</a:t>
              </a:r>
            </a:p>
          </p:txBody>
        </p:sp>
        <p:sp>
          <p:nvSpPr>
            <p:cNvPr id="84" name="正方形/長方形 83"/>
            <p:cNvSpPr/>
            <p:nvPr/>
          </p:nvSpPr>
          <p:spPr>
            <a:xfrm>
              <a:off x="2379615" y="3799462"/>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92+0+13+0+19</a:t>
              </a:r>
              <a:r>
                <a:rPr lang="ja-JP" altLang="en-US" sz="900" kern="0" dirty="0">
                  <a:solidFill>
                    <a:prstClr val="black"/>
                  </a:solidFill>
                </a:rPr>
                <a:t>≒</a:t>
              </a:r>
              <a:r>
                <a:rPr lang="en-US" altLang="ja-JP" sz="900" kern="0" dirty="0" smtClean="0">
                  <a:solidFill>
                    <a:prstClr val="black"/>
                  </a:solidFill>
                </a:rPr>
                <a:t>125</a:t>
              </a:r>
              <a:endParaRPr lang="ja-JP" altLang="en-US" sz="900" kern="0" dirty="0" smtClean="0">
                <a:solidFill>
                  <a:prstClr val="black"/>
                </a:solidFill>
              </a:endParaRPr>
            </a:p>
          </p:txBody>
        </p:sp>
      </p:grpSp>
      <p:sp>
        <p:nvSpPr>
          <p:cNvPr id="85" name="正方形/長方形 84"/>
          <p:cNvSpPr/>
          <p:nvPr/>
        </p:nvSpPr>
        <p:spPr>
          <a:xfrm>
            <a:off x="4836037" y="4273681"/>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40" name="コンテンツ プレースホルダー 11"/>
          <p:cNvSpPr txBox="1">
            <a:spLocks/>
          </p:cNvSpPr>
          <p:nvPr/>
        </p:nvSpPr>
        <p:spPr bwMode="gray">
          <a:xfrm>
            <a:off x="6312861" y="4149018"/>
            <a:ext cx="1724365" cy="30314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sz="1050" b="1" u="sng" kern="0" dirty="0">
                <a:solidFill>
                  <a:srgbClr val="002776"/>
                </a:solidFill>
              </a:rPr>
              <a:t>大阪重点</a:t>
            </a:r>
            <a:r>
              <a:rPr lang="ja-JP" altLang="en-US" sz="1050" b="1" u="sng" kern="0" dirty="0" smtClean="0">
                <a:solidFill>
                  <a:srgbClr val="002776"/>
                </a:solidFill>
              </a:rPr>
              <a:t>産業</a:t>
            </a:r>
            <a:r>
              <a:rPr lang="en-US" altLang="ja-JP" sz="1050" b="1" u="sng" kern="0" dirty="0" smtClean="0">
                <a:solidFill>
                  <a:srgbClr val="002776"/>
                </a:solidFill>
              </a:rPr>
              <a:t>C</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pic>
        <p:nvPicPr>
          <p:cNvPr id="375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998" y="4336021"/>
            <a:ext cx="44989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2798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112</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6" name="AutoShape 8"/>
          <p:cNvSpPr>
            <a:spLocks noChangeArrowheads="1"/>
          </p:cNvSpPr>
          <p:nvPr/>
        </p:nvSpPr>
        <p:spPr bwMode="gray">
          <a:xfrm>
            <a:off x="902982" y="1483415"/>
            <a:ext cx="2916000" cy="496800"/>
          </a:xfrm>
          <a:prstGeom prst="chevron">
            <a:avLst>
              <a:gd name="adj" fmla="val 32411"/>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smtClean="0">
                <a:solidFill>
                  <a:srgbClr val="FFFFFF"/>
                </a:solidFill>
              </a:rPr>
              <a:t>国内開催件数</a:t>
            </a:r>
            <a:endParaRPr lang="en-US" altLang="ja-JP" sz="1200" b="1" kern="0" dirty="0" smtClean="0">
              <a:solidFill>
                <a:srgbClr val="FFFFFF"/>
              </a:solidFill>
            </a:endParaRPr>
          </a:p>
        </p:txBody>
      </p:sp>
      <p:sp>
        <p:nvSpPr>
          <p:cNvPr id="7" name="AutoShape 9"/>
          <p:cNvSpPr>
            <a:spLocks noChangeArrowheads="1"/>
          </p:cNvSpPr>
          <p:nvPr/>
        </p:nvSpPr>
        <p:spPr bwMode="gray">
          <a:xfrm>
            <a:off x="3737991" y="1483415"/>
            <a:ext cx="2916000" cy="496800"/>
          </a:xfrm>
          <a:prstGeom prst="chevron">
            <a:avLst>
              <a:gd name="adj" fmla="val 32554"/>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smtClean="0">
                <a:solidFill>
                  <a:srgbClr val="FFFFFF"/>
                </a:solidFill>
              </a:rPr>
              <a:t>大阪開催件数</a:t>
            </a:r>
            <a:endParaRPr lang="en-US" altLang="ja-JP" sz="1200" b="1" kern="0" dirty="0" smtClean="0">
              <a:solidFill>
                <a:srgbClr val="FFFFFF"/>
              </a:solidFill>
            </a:endParaRPr>
          </a:p>
        </p:txBody>
      </p:sp>
      <p:sp>
        <p:nvSpPr>
          <p:cNvPr id="11" name="AutoShape 10"/>
          <p:cNvSpPr>
            <a:spLocks noChangeArrowheads="1"/>
          </p:cNvSpPr>
          <p:nvPr/>
        </p:nvSpPr>
        <p:spPr bwMode="gray">
          <a:xfrm>
            <a:off x="6573000" y="1483415"/>
            <a:ext cx="2916000" cy="496800"/>
          </a:xfrm>
          <a:prstGeom prst="chevron">
            <a:avLst>
              <a:gd name="adj" fmla="val 32406"/>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a:solidFill>
                  <a:srgbClr val="FFFFFF"/>
                </a:solidFill>
              </a:rPr>
              <a:t>ベイエリア</a:t>
            </a:r>
            <a:r>
              <a:rPr lang="ja-JP" altLang="en-US" sz="1200" b="1" kern="0" dirty="0" smtClean="0">
                <a:solidFill>
                  <a:srgbClr val="FFFFFF"/>
                </a:solidFill>
              </a:rPr>
              <a:t>開催件数</a:t>
            </a:r>
            <a:endParaRPr lang="en-US" altLang="ja-JP" sz="1200" b="1" kern="0" dirty="0" smtClean="0">
              <a:solidFill>
                <a:srgbClr val="FFFFFF"/>
              </a:solidFill>
            </a:endParaRPr>
          </a:p>
        </p:txBody>
      </p:sp>
      <p:sp>
        <p:nvSpPr>
          <p:cNvPr id="12" name="正方形/長方形 11"/>
          <p:cNvSpPr/>
          <p:nvPr/>
        </p:nvSpPr>
        <p:spPr>
          <a:xfrm>
            <a:off x="400845" y="2060948"/>
            <a:ext cx="468000" cy="1360800"/>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en-US" altLang="ja-JP" sz="1200" b="1" dirty="0" smtClean="0">
                <a:solidFill>
                  <a:prstClr val="white"/>
                </a:solidFill>
              </a:rPr>
              <a:t>Ex</a:t>
            </a:r>
            <a:endParaRPr kumimoji="1" lang="ja-JP" altLang="en-US" sz="1200" b="1" dirty="0" smtClean="0">
              <a:solidFill>
                <a:prstClr val="white"/>
              </a:solidFill>
            </a:endParaRPr>
          </a:p>
        </p:txBody>
      </p:sp>
      <p:grpSp>
        <p:nvGrpSpPr>
          <p:cNvPr id="3" name="グループ化 2"/>
          <p:cNvGrpSpPr/>
          <p:nvPr/>
        </p:nvGrpSpPr>
        <p:grpSpPr>
          <a:xfrm>
            <a:off x="1010982" y="2060948"/>
            <a:ext cx="8370018" cy="1359496"/>
            <a:chOff x="1010982" y="2060948"/>
            <a:chExt cx="8370018" cy="1359496"/>
          </a:xfrm>
        </p:grpSpPr>
        <p:sp>
          <p:nvSpPr>
            <p:cNvPr id="13" name="正方形/長方形 12"/>
            <p:cNvSpPr/>
            <p:nvPr/>
          </p:nvSpPr>
          <p:spPr>
            <a:xfrm>
              <a:off x="1010982" y="2700444"/>
              <a:ext cx="2700000" cy="720000"/>
            </a:xfrm>
            <a:prstGeom prst="rect">
              <a:avLst/>
            </a:prstGeom>
            <a:solidFill>
              <a:schemeClr val="bg1">
                <a:lumMod val="95000"/>
              </a:schemeClr>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u="sng" kern="0" dirty="0" smtClean="0">
                  <a:solidFill>
                    <a:prstClr val="white">
                      <a:lumMod val="75000"/>
                    </a:prstClr>
                  </a:solidFill>
                </a:rPr>
                <a:t>【</a:t>
              </a:r>
              <a:r>
                <a:rPr lang="ja-JP" altLang="en-US" sz="800" u="sng" kern="0" dirty="0">
                  <a:solidFill>
                    <a:prstClr val="white">
                      <a:lumMod val="75000"/>
                    </a:prstClr>
                  </a:solidFill>
                </a:rPr>
                <a:t>参考</a:t>
              </a:r>
              <a:r>
                <a:rPr lang="en-US" altLang="ja-JP" sz="800" u="sng" kern="0" dirty="0">
                  <a:solidFill>
                    <a:prstClr val="white">
                      <a:lumMod val="75000"/>
                    </a:prstClr>
                  </a:solidFill>
                </a:rPr>
                <a:t>】</a:t>
              </a:r>
              <a:r>
                <a:rPr lang="ja-JP" altLang="en-US" sz="800" u="sng" kern="0" dirty="0">
                  <a:solidFill>
                    <a:prstClr val="white">
                      <a:lumMod val="75000"/>
                    </a:prstClr>
                  </a:solidFill>
                </a:rPr>
                <a:t>日本国内</a:t>
              </a:r>
              <a:r>
                <a:rPr lang="en-US" altLang="ja-JP" sz="800" u="sng" kern="0" dirty="0">
                  <a:solidFill>
                    <a:prstClr val="white">
                      <a:lumMod val="75000"/>
                    </a:prstClr>
                  </a:solidFill>
                </a:rPr>
                <a:t>Ex</a:t>
              </a:r>
              <a:r>
                <a:rPr lang="ja-JP" altLang="en-US" sz="800" u="sng" kern="0" dirty="0">
                  <a:solidFill>
                    <a:prstClr val="white">
                      <a:lumMod val="75000"/>
                    </a:prstClr>
                  </a:solidFill>
                </a:rPr>
                <a:t>開催</a:t>
              </a:r>
              <a:r>
                <a:rPr lang="ja-JP" altLang="en-US" sz="800" u="sng" kern="0" dirty="0" smtClean="0">
                  <a:solidFill>
                    <a:prstClr val="white">
                      <a:lumMod val="75000"/>
                    </a:prstClr>
                  </a:solidFill>
                </a:rPr>
                <a:t>件数</a:t>
              </a:r>
              <a:endParaRPr lang="en-US" altLang="ja-JP" sz="800" u="sng" kern="0" dirty="0" smtClean="0">
                <a:solidFill>
                  <a:prstClr val="white">
                    <a:lumMod val="75000"/>
                  </a:prstClr>
                </a:solidFill>
              </a:endParaRPr>
            </a:p>
            <a:p>
              <a:pPr algn="just" fontAlgn="auto">
                <a:spcBef>
                  <a:spcPts val="0"/>
                </a:spcBef>
                <a:spcAft>
                  <a:spcPts val="0"/>
                </a:spcAft>
              </a:pPr>
              <a:r>
                <a:rPr lang="en-US" altLang="ja-JP" sz="800" kern="0" dirty="0" smtClean="0">
                  <a:solidFill>
                    <a:prstClr val="white">
                      <a:lumMod val="75000"/>
                    </a:prstClr>
                  </a:solidFill>
                </a:rPr>
                <a:t>2014</a:t>
              </a:r>
              <a:r>
                <a:rPr lang="ja-JP" altLang="en-US" sz="800" kern="0" dirty="0" smtClean="0">
                  <a:solidFill>
                    <a:prstClr val="white">
                      <a:lumMod val="75000"/>
                    </a:prstClr>
                  </a:solidFill>
                </a:rPr>
                <a:t>年の国内</a:t>
              </a:r>
              <a:r>
                <a:rPr lang="en-US" altLang="ja-JP" sz="800" kern="0" dirty="0" smtClean="0">
                  <a:solidFill>
                    <a:prstClr val="white">
                      <a:lumMod val="75000"/>
                    </a:prstClr>
                  </a:solidFill>
                </a:rPr>
                <a:t>Ex</a:t>
              </a:r>
              <a:r>
                <a:rPr lang="ja-JP" altLang="en-US" sz="800" kern="0" dirty="0" smtClean="0">
                  <a:solidFill>
                    <a:prstClr val="white">
                      <a:lumMod val="75000"/>
                    </a:prstClr>
                  </a:solidFill>
                </a:rPr>
                <a:t>開催実績：</a:t>
              </a:r>
              <a:r>
                <a:rPr lang="en-US" altLang="ja-JP" sz="800" kern="0" dirty="0" smtClean="0">
                  <a:solidFill>
                    <a:prstClr val="white">
                      <a:lumMod val="75000"/>
                    </a:prstClr>
                  </a:solidFill>
                </a:rPr>
                <a:t>443</a:t>
              </a:r>
              <a:r>
                <a:rPr lang="ja-JP" altLang="en-US" sz="800" kern="0" dirty="0" smtClean="0">
                  <a:solidFill>
                    <a:prstClr val="white">
                      <a:lumMod val="75000"/>
                    </a:prstClr>
                  </a:solidFill>
                </a:rPr>
                <a:t>件</a:t>
              </a:r>
              <a:endParaRPr lang="en-US" altLang="ja-JP" sz="800" kern="0" dirty="0" smtClean="0">
                <a:solidFill>
                  <a:prstClr val="white">
                    <a:lumMod val="75000"/>
                  </a:prstClr>
                </a:solidFill>
              </a:endParaRPr>
            </a:p>
            <a:p>
              <a:pPr algn="just" fontAlgn="auto">
                <a:spcBef>
                  <a:spcPts val="0"/>
                </a:spcBef>
                <a:spcAft>
                  <a:spcPts val="0"/>
                </a:spcAft>
              </a:pPr>
              <a:r>
                <a:rPr lang="en-US" altLang="ja-JP" sz="800" kern="0" dirty="0" smtClean="0">
                  <a:solidFill>
                    <a:prstClr val="white">
                      <a:lumMod val="75000"/>
                    </a:prstClr>
                  </a:solidFill>
                </a:rPr>
                <a:t>2020</a:t>
              </a:r>
              <a:r>
                <a:rPr lang="ja-JP" altLang="en-US" sz="800" kern="0" dirty="0" smtClean="0">
                  <a:solidFill>
                    <a:prstClr val="white">
                      <a:lumMod val="75000"/>
                    </a:prstClr>
                  </a:solidFill>
                </a:rPr>
                <a:t>年の国内</a:t>
              </a:r>
              <a:r>
                <a:rPr lang="en-US" altLang="ja-JP" sz="800" kern="0" dirty="0" smtClean="0">
                  <a:solidFill>
                    <a:prstClr val="white">
                      <a:lumMod val="75000"/>
                    </a:prstClr>
                  </a:solidFill>
                </a:rPr>
                <a:t>Ex</a:t>
              </a:r>
              <a:r>
                <a:rPr lang="ja-JP" altLang="en-US" sz="800" kern="0" dirty="0" smtClean="0">
                  <a:solidFill>
                    <a:prstClr val="white">
                      <a:lumMod val="75000"/>
                    </a:prstClr>
                  </a:solidFill>
                </a:rPr>
                <a:t>開催件数予測値：</a:t>
              </a:r>
              <a:r>
                <a:rPr lang="en-US" altLang="ja-JP" sz="800" kern="0" dirty="0" smtClean="0">
                  <a:solidFill>
                    <a:prstClr val="white">
                      <a:lumMod val="75000"/>
                    </a:prstClr>
                  </a:solidFill>
                </a:rPr>
                <a:t>514</a:t>
              </a:r>
              <a:r>
                <a:rPr lang="ja-JP" altLang="en-US" sz="800" kern="0" dirty="0" smtClean="0">
                  <a:solidFill>
                    <a:prstClr val="white">
                      <a:lumMod val="75000"/>
                    </a:prstClr>
                  </a:solidFill>
                </a:rPr>
                <a:t>件</a:t>
              </a:r>
              <a:endParaRPr lang="ja-JP" altLang="en-US" sz="800" kern="0" dirty="0">
                <a:solidFill>
                  <a:prstClr val="white">
                    <a:lumMod val="75000"/>
                  </a:prstClr>
                </a:solidFill>
              </a:endParaRPr>
            </a:p>
            <a:p>
              <a:pPr algn="just" fontAlgn="auto">
                <a:spcBef>
                  <a:spcPts val="0"/>
                </a:spcBef>
                <a:spcAft>
                  <a:spcPts val="0"/>
                </a:spcAft>
              </a:pPr>
              <a:r>
                <a:rPr lang="en-US" altLang="ja-JP" sz="800" kern="0" dirty="0">
                  <a:solidFill>
                    <a:prstClr val="white">
                      <a:lumMod val="75000"/>
                    </a:prstClr>
                  </a:solidFill>
                </a:rPr>
                <a:t>2010</a:t>
              </a:r>
              <a:r>
                <a:rPr lang="ja-JP" altLang="en-US" sz="800" kern="0" dirty="0">
                  <a:solidFill>
                    <a:prstClr val="white">
                      <a:lumMod val="75000"/>
                    </a:prstClr>
                  </a:solidFill>
                </a:rPr>
                <a:t>～</a:t>
              </a:r>
              <a:r>
                <a:rPr lang="en-US" altLang="ja-JP" sz="800" kern="0" dirty="0" smtClean="0">
                  <a:solidFill>
                    <a:prstClr val="white">
                      <a:lumMod val="75000"/>
                    </a:prstClr>
                  </a:solidFill>
                </a:rPr>
                <a:t>2020</a:t>
              </a:r>
              <a:r>
                <a:rPr lang="ja-JP" altLang="en-US" sz="800" kern="0" dirty="0" smtClean="0">
                  <a:solidFill>
                    <a:prstClr val="white">
                      <a:lumMod val="75000"/>
                    </a:prstClr>
                  </a:solidFill>
                </a:rPr>
                <a:t>年国内</a:t>
              </a:r>
              <a:r>
                <a:rPr lang="en-US" altLang="ja-JP" sz="800" kern="0" dirty="0" smtClean="0">
                  <a:solidFill>
                    <a:prstClr val="white">
                      <a:lumMod val="75000"/>
                    </a:prstClr>
                  </a:solidFill>
                </a:rPr>
                <a:t>Ex</a:t>
              </a:r>
              <a:r>
                <a:rPr lang="ja-JP" altLang="en-US" sz="800" kern="0" dirty="0" smtClean="0">
                  <a:solidFill>
                    <a:prstClr val="white">
                      <a:lumMod val="75000"/>
                    </a:prstClr>
                  </a:solidFill>
                </a:rPr>
                <a:t>実績</a:t>
              </a:r>
              <a:r>
                <a:rPr lang="ja-JP" altLang="en-US" sz="800" kern="0" dirty="0">
                  <a:solidFill>
                    <a:prstClr val="white">
                      <a:lumMod val="75000"/>
                    </a:prstClr>
                  </a:solidFill>
                </a:rPr>
                <a:t>の年平均</a:t>
              </a:r>
              <a:r>
                <a:rPr lang="ja-JP" altLang="en-US" sz="800" kern="0" dirty="0" smtClean="0">
                  <a:solidFill>
                    <a:prstClr val="white">
                      <a:lumMod val="75000"/>
                    </a:prstClr>
                  </a:solidFill>
                </a:rPr>
                <a:t>成長率予測値：</a:t>
              </a:r>
              <a:r>
                <a:rPr lang="en-US" altLang="ja-JP" sz="800" kern="0" dirty="0" smtClean="0">
                  <a:solidFill>
                    <a:prstClr val="white">
                      <a:lumMod val="75000"/>
                    </a:prstClr>
                  </a:solidFill>
                </a:rPr>
                <a:t>2.52%</a:t>
              </a:r>
              <a:endParaRPr lang="en-US" altLang="ja-JP" sz="800" kern="0" dirty="0">
                <a:solidFill>
                  <a:prstClr val="white">
                    <a:lumMod val="75000"/>
                  </a:prstClr>
                </a:solidFill>
              </a:endParaRPr>
            </a:p>
            <a:p>
              <a:pPr algn="just" fontAlgn="auto">
                <a:spcBef>
                  <a:spcPts val="0"/>
                </a:spcBef>
                <a:spcAft>
                  <a:spcPts val="0"/>
                </a:spcAft>
              </a:pPr>
              <a:r>
                <a:rPr lang="en-US" altLang="ja-JP" sz="800" kern="0" dirty="0">
                  <a:solidFill>
                    <a:prstClr val="white">
                      <a:lumMod val="75000"/>
                    </a:prstClr>
                  </a:solidFill>
                </a:rPr>
                <a:t>JETRO</a:t>
              </a:r>
              <a:r>
                <a:rPr lang="ja-JP" altLang="en-US" sz="800" kern="0" dirty="0">
                  <a:solidFill>
                    <a:prstClr val="white">
                      <a:lumMod val="75000"/>
                    </a:prstClr>
                  </a:solidFill>
                </a:rPr>
                <a:t>「世界の見本市・展示会情報</a:t>
              </a:r>
              <a:r>
                <a:rPr lang="ja-JP" altLang="en-US" sz="800" kern="0" dirty="0" smtClean="0">
                  <a:solidFill>
                    <a:prstClr val="white">
                      <a:lumMod val="75000"/>
                    </a:prstClr>
                  </a:solidFill>
                </a:rPr>
                <a:t>」</a:t>
              </a:r>
              <a:endParaRPr lang="ja-JP" altLang="en-US" sz="800" kern="0" dirty="0">
                <a:solidFill>
                  <a:prstClr val="white">
                    <a:lumMod val="75000"/>
                  </a:prstClr>
                </a:solidFill>
              </a:endParaRPr>
            </a:p>
          </p:txBody>
        </p:sp>
        <p:sp>
          <p:nvSpPr>
            <p:cNvPr id="14" name="正方形/長方形 13"/>
            <p:cNvSpPr/>
            <p:nvPr/>
          </p:nvSpPr>
          <p:spPr>
            <a:xfrm>
              <a:off x="1010983" y="2060948"/>
              <a:ext cx="972000" cy="288000"/>
            </a:xfrm>
            <a:prstGeom prst="rect">
              <a:avLst/>
            </a:prstGeom>
            <a:solidFill>
              <a:schemeClr val="accent5">
                <a:lumMod val="20000"/>
                <a:lumOff val="80000"/>
              </a:schemeClr>
            </a:solidFill>
            <a:ln>
              <a:noFill/>
            </a:ln>
          </p:spPr>
          <p:txBody>
            <a:bodyPr wrap="none" lIns="72000" tIns="72000" rIns="72000" bIns="72000" anchor="ctr">
              <a:noAutofit/>
            </a:bodyPr>
            <a:lstStyle/>
            <a:p>
              <a:pPr algn="ctr" fontAlgn="auto">
                <a:spcBef>
                  <a:spcPts val="0"/>
                </a:spcBef>
                <a:spcAft>
                  <a:spcPts val="0"/>
                </a:spcAft>
              </a:pPr>
              <a:r>
                <a:rPr lang="en-US" altLang="ja-JP" sz="1000" kern="0" dirty="0" smtClean="0">
                  <a:solidFill>
                    <a:prstClr val="black"/>
                  </a:solidFill>
                </a:rPr>
                <a:t>2024</a:t>
              </a:r>
              <a:r>
                <a:rPr lang="ja-JP" altLang="en-US" sz="1000" kern="0" dirty="0" smtClean="0">
                  <a:solidFill>
                    <a:prstClr val="black"/>
                  </a:solidFill>
                </a:rPr>
                <a:t>年推計値</a:t>
              </a:r>
            </a:p>
          </p:txBody>
        </p:sp>
        <p:sp>
          <p:nvSpPr>
            <p:cNvPr id="15" name="正方形/長方形 14"/>
            <p:cNvSpPr/>
            <p:nvPr/>
          </p:nvSpPr>
          <p:spPr>
            <a:xfrm>
              <a:off x="1010983"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white">
                      <a:lumMod val="75000"/>
                    </a:prstClr>
                  </a:solidFill>
                </a:rPr>
                <a:t>568</a:t>
              </a:r>
              <a:r>
                <a:rPr lang="ja-JP" altLang="en-US" sz="1200" kern="0" dirty="0" smtClean="0">
                  <a:solidFill>
                    <a:prstClr val="white">
                      <a:lumMod val="75000"/>
                    </a:prstClr>
                  </a:solidFill>
                </a:rPr>
                <a:t>件</a:t>
              </a:r>
            </a:p>
          </p:txBody>
        </p:sp>
        <p:sp>
          <p:nvSpPr>
            <p:cNvPr id="16" name="正方形/長方形 15"/>
            <p:cNvSpPr/>
            <p:nvPr/>
          </p:nvSpPr>
          <p:spPr>
            <a:xfrm>
              <a:off x="2018982" y="2060948"/>
              <a:ext cx="1692000" cy="288000"/>
            </a:xfrm>
            <a:prstGeom prst="rect">
              <a:avLst/>
            </a:prstGeom>
            <a:solidFill>
              <a:schemeClr val="accent5">
                <a:lumMod val="20000"/>
                <a:lumOff val="80000"/>
              </a:schemeClr>
            </a:solidFill>
            <a:ln>
              <a:noFill/>
            </a:ln>
          </p:spPr>
          <p:txBody>
            <a:bodyPr wrap="none" lIns="72000" tIns="72000" rIns="72000" bIns="72000" anchor="ctr">
              <a:noAutofit/>
            </a:bodyPr>
            <a:lstStyle/>
            <a:p>
              <a:pPr algn="ctr" fontAlgn="auto">
                <a:spcBef>
                  <a:spcPts val="0"/>
                </a:spcBef>
                <a:spcAft>
                  <a:spcPts val="0"/>
                </a:spcAft>
              </a:pPr>
              <a:r>
                <a:rPr lang="ja-JP" altLang="en-US" sz="900" kern="0" dirty="0">
                  <a:solidFill>
                    <a:prstClr val="black"/>
                  </a:solidFill>
                </a:rPr>
                <a:t>考え方</a:t>
              </a:r>
              <a:endParaRPr lang="ja-JP" altLang="en-US" sz="900" kern="0" dirty="0" smtClean="0">
                <a:solidFill>
                  <a:prstClr val="black"/>
                </a:solidFill>
              </a:endParaRPr>
            </a:p>
          </p:txBody>
        </p:sp>
        <p:sp>
          <p:nvSpPr>
            <p:cNvPr id="17" name="正方形/長方形 16"/>
            <p:cNvSpPr/>
            <p:nvPr/>
          </p:nvSpPr>
          <p:spPr>
            <a:xfrm>
              <a:off x="2018982" y="238069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900" kern="0" dirty="0" smtClean="0">
                  <a:solidFill>
                    <a:prstClr val="white">
                      <a:lumMod val="75000"/>
                    </a:prstClr>
                  </a:solidFill>
                </a:rPr>
                <a:t>443×(102.52%)^10</a:t>
              </a:r>
              <a:r>
                <a:rPr lang="ja-JP" altLang="en-US" sz="900" kern="0" dirty="0" smtClean="0">
                  <a:solidFill>
                    <a:prstClr val="white">
                      <a:lumMod val="75000"/>
                    </a:prstClr>
                  </a:solidFill>
                </a:rPr>
                <a:t>≒</a:t>
              </a:r>
              <a:r>
                <a:rPr lang="en-US" altLang="ja-JP" sz="900" kern="0" dirty="0" smtClean="0">
                  <a:solidFill>
                    <a:prstClr val="white">
                      <a:lumMod val="75000"/>
                    </a:prstClr>
                  </a:solidFill>
                </a:rPr>
                <a:t>568</a:t>
              </a:r>
              <a:endParaRPr lang="ja-JP" altLang="en-US" sz="900" kern="0" dirty="0" smtClean="0">
                <a:solidFill>
                  <a:prstClr val="white">
                    <a:lumMod val="75000"/>
                  </a:prstClr>
                </a:solidFill>
              </a:endParaRPr>
            </a:p>
          </p:txBody>
        </p:sp>
        <p:sp>
          <p:nvSpPr>
            <p:cNvPr id="18" name="正方形/長方形 17"/>
            <p:cNvSpPr/>
            <p:nvPr/>
          </p:nvSpPr>
          <p:spPr>
            <a:xfrm>
              <a:off x="3845991"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smtClean="0">
                  <a:solidFill>
                    <a:prstClr val="black"/>
                  </a:solidFill>
                </a:rPr>
                <a:t>】</a:t>
              </a:r>
              <a:r>
                <a:rPr lang="ja-JP" altLang="en-US" sz="800" u="sng" kern="0" dirty="0">
                  <a:solidFill>
                    <a:prstClr val="black"/>
                  </a:solidFill>
                </a:rPr>
                <a:t>大阪</a:t>
              </a:r>
              <a:r>
                <a:rPr lang="en-US" altLang="ja-JP" sz="800" u="sng" kern="0" dirty="0" smtClean="0">
                  <a:solidFill>
                    <a:prstClr val="black"/>
                  </a:solidFill>
                </a:rPr>
                <a:t>Ex</a:t>
              </a:r>
              <a:r>
                <a:rPr lang="ja-JP" altLang="en-US" sz="800" u="sng" kern="0" dirty="0">
                  <a:solidFill>
                    <a:prstClr val="black"/>
                  </a:solidFill>
                </a:rPr>
                <a:t>開催件数</a:t>
              </a:r>
            </a:p>
            <a:p>
              <a:pPr algn="just" fontAlgn="auto">
                <a:spcBef>
                  <a:spcPts val="0"/>
                </a:spcBef>
                <a:spcAft>
                  <a:spcPts val="0"/>
                </a:spcAft>
              </a:pPr>
              <a:r>
                <a:rPr lang="en-US" altLang="ja-JP" sz="800" kern="0" dirty="0">
                  <a:solidFill>
                    <a:prstClr val="black"/>
                  </a:solidFill>
                </a:rPr>
                <a:t>2014</a:t>
              </a:r>
              <a:r>
                <a:rPr lang="ja-JP" altLang="en-US" sz="800" kern="0" dirty="0">
                  <a:solidFill>
                    <a:prstClr val="black"/>
                  </a:solidFill>
                </a:rPr>
                <a:t>年</a:t>
              </a:r>
              <a:r>
                <a:rPr lang="ja-JP" altLang="en-US" sz="800" kern="0" dirty="0" smtClean="0">
                  <a:solidFill>
                    <a:prstClr val="black"/>
                  </a:solidFill>
                </a:rPr>
                <a:t>の</a:t>
              </a:r>
              <a:r>
                <a:rPr lang="ja-JP" altLang="en-US" sz="800" kern="0" dirty="0">
                  <a:solidFill>
                    <a:prstClr val="black"/>
                  </a:solidFill>
                </a:rPr>
                <a:t>大阪</a:t>
              </a:r>
              <a:r>
                <a:rPr lang="en-US" altLang="ja-JP" sz="800" kern="0" dirty="0" smtClean="0">
                  <a:solidFill>
                    <a:prstClr val="black"/>
                  </a:solidFill>
                </a:rPr>
                <a:t>Ex</a:t>
              </a:r>
              <a:r>
                <a:rPr lang="ja-JP" altLang="en-US" sz="800" kern="0" dirty="0" smtClean="0">
                  <a:solidFill>
                    <a:prstClr val="black"/>
                  </a:solidFill>
                </a:rPr>
                <a:t>開催実績</a:t>
              </a:r>
              <a:r>
                <a:rPr lang="ja-JP" altLang="en-US" sz="800" kern="0" dirty="0">
                  <a:solidFill>
                    <a:prstClr val="black"/>
                  </a:solidFill>
                </a:rPr>
                <a:t>：</a:t>
              </a:r>
              <a:r>
                <a:rPr lang="en-US" altLang="ja-JP" sz="800" kern="0" dirty="0" smtClean="0">
                  <a:solidFill>
                    <a:prstClr val="black"/>
                  </a:solidFill>
                </a:rPr>
                <a:t>49</a:t>
              </a:r>
              <a:r>
                <a:rPr lang="ja-JP" altLang="en-US" sz="800" kern="0" dirty="0" smtClean="0">
                  <a:solidFill>
                    <a:prstClr val="black"/>
                  </a:solidFill>
                </a:rPr>
                <a:t>件</a:t>
              </a:r>
              <a:endParaRPr lang="en-US" altLang="ja-JP" sz="800" kern="0" dirty="0" smtClean="0">
                <a:solidFill>
                  <a:prstClr val="black"/>
                </a:solidFill>
              </a:endParaRPr>
            </a:p>
            <a:p>
              <a:pPr algn="just" fontAlgn="auto">
                <a:spcBef>
                  <a:spcPts val="0"/>
                </a:spcBef>
                <a:spcAft>
                  <a:spcPts val="0"/>
                </a:spcAft>
              </a:pPr>
              <a:r>
                <a:rPr lang="en-US" altLang="ja-JP" sz="800" kern="0" dirty="0" smtClean="0">
                  <a:solidFill>
                    <a:prstClr val="black"/>
                  </a:solidFill>
                </a:rPr>
                <a:t>2020</a:t>
              </a:r>
              <a:r>
                <a:rPr lang="ja-JP" altLang="en-US" sz="800" kern="0" dirty="0" smtClean="0">
                  <a:solidFill>
                    <a:prstClr val="black"/>
                  </a:solidFill>
                </a:rPr>
                <a:t>年の大阪</a:t>
              </a:r>
              <a:r>
                <a:rPr lang="en-US" altLang="ja-JP" sz="800" kern="0" dirty="0" smtClean="0">
                  <a:solidFill>
                    <a:prstClr val="black"/>
                  </a:solidFill>
                </a:rPr>
                <a:t>Ex</a:t>
              </a:r>
              <a:r>
                <a:rPr lang="ja-JP" altLang="en-US" sz="800" kern="0" dirty="0" smtClean="0">
                  <a:solidFill>
                    <a:prstClr val="black"/>
                  </a:solidFill>
                </a:rPr>
                <a:t>開催件数予測値：</a:t>
              </a:r>
              <a:r>
                <a:rPr lang="en-US" altLang="ja-JP" sz="800" kern="0" dirty="0" smtClean="0">
                  <a:solidFill>
                    <a:prstClr val="black"/>
                  </a:solidFill>
                </a:rPr>
                <a:t>62</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pPr>
              <a:r>
                <a:rPr lang="en-US" altLang="ja-JP" sz="800" kern="0" dirty="0">
                  <a:solidFill>
                    <a:prstClr val="black"/>
                  </a:solidFill>
                </a:rPr>
                <a:t>2010</a:t>
              </a:r>
              <a:r>
                <a:rPr lang="ja-JP" altLang="en-US"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年国内</a:t>
              </a:r>
              <a:r>
                <a:rPr lang="en-US" altLang="ja-JP" sz="800" kern="0" dirty="0" smtClean="0">
                  <a:solidFill>
                    <a:prstClr val="black"/>
                  </a:solidFill>
                </a:rPr>
                <a:t>Ex</a:t>
              </a:r>
              <a:r>
                <a:rPr lang="ja-JP" altLang="en-US" sz="800" kern="0" dirty="0" smtClean="0">
                  <a:solidFill>
                    <a:prstClr val="black"/>
                  </a:solidFill>
                </a:rPr>
                <a:t>実績</a:t>
              </a:r>
              <a:r>
                <a:rPr lang="ja-JP" altLang="en-US" sz="800" kern="0" dirty="0">
                  <a:solidFill>
                    <a:prstClr val="black"/>
                  </a:solidFill>
                </a:rPr>
                <a:t>の年平均</a:t>
              </a:r>
              <a:r>
                <a:rPr lang="ja-JP" altLang="en-US" sz="800" kern="0" dirty="0" smtClean="0">
                  <a:solidFill>
                    <a:prstClr val="black"/>
                  </a:solidFill>
                </a:rPr>
                <a:t>成長率予測値：</a:t>
              </a:r>
              <a:r>
                <a:rPr lang="en-US" altLang="ja-JP" sz="800" kern="0" dirty="0" smtClean="0">
                  <a:solidFill>
                    <a:prstClr val="black"/>
                  </a:solidFill>
                </a:rPr>
                <a:t>4.05%</a:t>
              </a:r>
              <a:endParaRPr lang="en-US" altLang="ja-JP" sz="800" kern="0" dirty="0">
                <a:solidFill>
                  <a:prstClr val="black"/>
                </a:solidFill>
              </a:endParaRPr>
            </a:p>
            <a:p>
              <a:pPr algn="just" fontAlgn="auto">
                <a:spcBef>
                  <a:spcPts val="0"/>
                </a:spcBef>
                <a:spcAft>
                  <a:spcPts val="0"/>
                </a:spcAft>
              </a:pP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19" name="正方形/長方形 18"/>
            <p:cNvSpPr/>
            <p:nvPr/>
          </p:nvSpPr>
          <p:spPr>
            <a:xfrm>
              <a:off x="3845992"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20" name="正方形/長方形 19"/>
            <p:cNvSpPr/>
            <p:nvPr/>
          </p:nvSpPr>
          <p:spPr>
            <a:xfrm>
              <a:off x="3845992"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black"/>
                  </a:solidFill>
                </a:rPr>
                <a:t>73</a:t>
              </a:r>
              <a:r>
                <a:rPr lang="ja-JP" altLang="en-US" sz="1200" kern="0" dirty="0" smtClean="0">
                  <a:solidFill>
                    <a:prstClr val="black"/>
                  </a:solidFill>
                </a:rPr>
                <a:t>件</a:t>
              </a:r>
            </a:p>
          </p:txBody>
        </p:sp>
        <p:grpSp>
          <p:nvGrpSpPr>
            <p:cNvPr id="21" name="グループ化 20"/>
            <p:cNvGrpSpPr/>
            <p:nvPr/>
          </p:nvGrpSpPr>
          <p:grpSpPr>
            <a:xfrm>
              <a:off x="4853991" y="2060948"/>
              <a:ext cx="1692000" cy="607748"/>
              <a:chOff x="2355713" y="2538198"/>
              <a:chExt cx="1692000" cy="607748"/>
            </a:xfrm>
          </p:grpSpPr>
          <p:sp>
            <p:nvSpPr>
              <p:cNvPr id="22" name="正方形/長方形 21"/>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ja-JP" altLang="en-US" sz="900" b="1" kern="0" dirty="0">
                    <a:solidFill>
                      <a:prstClr val="white"/>
                    </a:solidFill>
                  </a:rPr>
                  <a:t>考え方</a:t>
                </a:r>
                <a:endParaRPr lang="ja-JP" altLang="en-US" sz="900" b="1" kern="0" dirty="0" smtClean="0">
                  <a:solidFill>
                    <a:prstClr val="white"/>
                  </a:solidFill>
                </a:endParaRPr>
              </a:p>
            </p:txBody>
          </p:sp>
          <p:sp>
            <p:nvSpPr>
              <p:cNvPr id="23" name="正方形/長方形 22"/>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900" kern="0" dirty="0" smtClean="0">
                    <a:solidFill>
                      <a:prstClr val="black"/>
                    </a:solidFill>
                  </a:rPr>
                  <a:t>49×(104.05%)^10≒73</a:t>
                </a:r>
                <a:endParaRPr lang="en-US" altLang="ja-JP" sz="900" kern="0" dirty="0">
                  <a:solidFill>
                    <a:prstClr val="black"/>
                  </a:solidFill>
                </a:endParaRPr>
              </a:p>
            </p:txBody>
          </p:sp>
        </p:grpSp>
        <p:sp>
          <p:nvSpPr>
            <p:cNvPr id="24" name="正方形/長方形 23"/>
            <p:cNvSpPr/>
            <p:nvPr/>
          </p:nvSpPr>
          <p:spPr>
            <a:xfrm>
              <a:off x="6681000" y="2700444"/>
              <a:ext cx="2700000" cy="720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a:solidFill>
                    <a:prstClr val="black"/>
                  </a:solidFill>
                </a:rPr>
                <a:t>】</a:t>
              </a:r>
              <a:r>
                <a:rPr lang="ja-JP" altLang="en-US" sz="800" u="sng" kern="0" dirty="0">
                  <a:solidFill>
                    <a:prstClr val="black"/>
                  </a:solidFill>
                </a:rPr>
                <a:t>ベイエリア</a:t>
              </a:r>
              <a:r>
                <a:rPr lang="en-US" altLang="ja-JP" sz="800" u="sng" kern="0" dirty="0">
                  <a:solidFill>
                    <a:prstClr val="black"/>
                  </a:solidFill>
                </a:rPr>
                <a:t>Ex</a:t>
              </a:r>
              <a:r>
                <a:rPr lang="ja-JP" altLang="en-US" sz="800" u="sng" kern="0" dirty="0">
                  <a:solidFill>
                    <a:prstClr val="black"/>
                  </a:solidFill>
                </a:rPr>
                <a:t>開催</a:t>
              </a:r>
              <a:r>
                <a:rPr lang="ja-JP" altLang="en-US" sz="800" u="sng" kern="0" dirty="0" smtClean="0">
                  <a:solidFill>
                    <a:prstClr val="black"/>
                  </a:solidFill>
                </a:rPr>
                <a:t>件数</a:t>
              </a:r>
              <a:endParaRPr lang="en-US" altLang="ja-JP" sz="800" u="sng" kern="0" dirty="0" smtClean="0">
                <a:solidFill>
                  <a:prstClr val="black"/>
                </a:solidFill>
              </a:endParaRPr>
            </a:p>
            <a:p>
              <a:pPr algn="just" fontAlgn="auto">
                <a:spcBef>
                  <a:spcPts val="0"/>
                </a:spcBef>
                <a:spcAft>
                  <a:spcPts val="0"/>
                </a:spcAft>
              </a:pPr>
              <a:r>
                <a:rPr lang="en-US" altLang="ja-JP" sz="800" kern="0" dirty="0" smtClean="0">
                  <a:solidFill>
                    <a:prstClr val="black"/>
                  </a:solidFill>
                </a:rPr>
                <a:t>2024</a:t>
              </a:r>
              <a:r>
                <a:rPr lang="ja-JP" altLang="en-US" sz="800" kern="0" dirty="0" smtClean="0">
                  <a:solidFill>
                    <a:prstClr val="black"/>
                  </a:solidFill>
                </a:rPr>
                <a:t>年の大阪</a:t>
              </a:r>
              <a:r>
                <a:rPr lang="en-US" altLang="ja-JP" sz="800" kern="0" dirty="0" smtClean="0">
                  <a:solidFill>
                    <a:prstClr val="black"/>
                  </a:solidFill>
                </a:rPr>
                <a:t>Ex</a:t>
              </a:r>
              <a:r>
                <a:rPr lang="ja-JP" altLang="en-US" sz="800" kern="0" dirty="0" smtClean="0">
                  <a:solidFill>
                    <a:prstClr val="black"/>
                  </a:solidFill>
                </a:rPr>
                <a:t>開催件数予測値：</a:t>
              </a:r>
              <a:r>
                <a:rPr lang="en-US" altLang="ja-JP" sz="800" kern="0" dirty="0" smtClean="0">
                  <a:solidFill>
                    <a:prstClr val="black"/>
                  </a:solidFill>
                </a:rPr>
                <a:t>73</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pPr>
              <a:r>
                <a:rPr lang="en-US" altLang="ja-JP" sz="800" kern="0" dirty="0">
                  <a:solidFill>
                    <a:prstClr val="black"/>
                  </a:solidFill>
                </a:rPr>
                <a:t>2014</a:t>
              </a:r>
              <a:r>
                <a:rPr lang="ja-JP" altLang="en-US" sz="800" kern="0" dirty="0" smtClean="0">
                  <a:solidFill>
                    <a:prstClr val="black"/>
                  </a:solidFill>
                </a:rPr>
                <a:t>年大阪府内ベイエリアでの</a:t>
              </a:r>
              <a:r>
                <a:rPr lang="en-US" altLang="ja-JP" sz="800" kern="0" dirty="0" smtClean="0">
                  <a:solidFill>
                    <a:prstClr val="black"/>
                  </a:solidFill>
                </a:rPr>
                <a:t>Ex</a:t>
              </a:r>
              <a:r>
                <a:rPr lang="ja-JP" altLang="en-US" sz="800" kern="0" dirty="0" smtClean="0">
                  <a:solidFill>
                    <a:prstClr val="black"/>
                  </a:solidFill>
                </a:rPr>
                <a:t>開催</a:t>
              </a:r>
              <a:r>
                <a:rPr lang="ja-JP" altLang="en-US" sz="800" kern="0" dirty="0">
                  <a:solidFill>
                    <a:prstClr val="black"/>
                  </a:solidFill>
                </a:rPr>
                <a:t>件数比率</a:t>
              </a:r>
              <a:r>
                <a:rPr lang="ja-JP" altLang="en-US" sz="800" kern="0" dirty="0" smtClean="0">
                  <a:solidFill>
                    <a:prstClr val="black"/>
                  </a:solidFill>
                </a:rPr>
                <a:t>：</a:t>
              </a:r>
              <a:r>
                <a:rPr lang="en-US" altLang="ja-JP" sz="800" kern="0" dirty="0" smtClean="0">
                  <a:solidFill>
                    <a:prstClr val="black"/>
                  </a:solidFill>
                </a:rPr>
                <a:t>48.98%</a:t>
              </a:r>
              <a:endParaRPr lang="en-US" altLang="ja-JP" sz="800" kern="0" dirty="0">
                <a:solidFill>
                  <a:prstClr val="black"/>
                </a:solidFill>
              </a:endParaRPr>
            </a:p>
            <a:p>
              <a:pPr algn="just" fontAlgn="auto">
                <a:spcBef>
                  <a:spcPts val="0"/>
                </a:spcBef>
                <a:spcAft>
                  <a:spcPts val="0"/>
                </a:spcAft>
              </a:pP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25" name="正方形/長方形 24"/>
            <p:cNvSpPr/>
            <p:nvPr/>
          </p:nvSpPr>
          <p:spPr>
            <a:xfrm>
              <a:off x="6681001" y="2060948"/>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26" name="正方形/長方形 25"/>
            <p:cNvSpPr/>
            <p:nvPr/>
          </p:nvSpPr>
          <p:spPr>
            <a:xfrm>
              <a:off x="6681001" y="2380696"/>
              <a:ext cx="97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black"/>
                  </a:solidFill>
                </a:rPr>
                <a:t>36</a:t>
              </a:r>
              <a:r>
                <a:rPr lang="ja-JP" altLang="en-US" sz="1200" kern="0" dirty="0" smtClean="0">
                  <a:solidFill>
                    <a:prstClr val="black"/>
                  </a:solidFill>
                </a:rPr>
                <a:t>件</a:t>
              </a:r>
            </a:p>
          </p:txBody>
        </p:sp>
        <p:grpSp>
          <p:nvGrpSpPr>
            <p:cNvPr id="27" name="グループ化 26"/>
            <p:cNvGrpSpPr/>
            <p:nvPr/>
          </p:nvGrpSpPr>
          <p:grpSpPr>
            <a:xfrm>
              <a:off x="7689000" y="2060948"/>
              <a:ext cx="1692000" cy="607748"/>
              <a:chOff x="2355713" y="2538198"/>
              <a:chExt cx="1692000" cy="607748"/>
            </a:xfrm>
          </p:grpSpPr>
          <p:sp>
            <p:nvSpPr>
              <p:cNvPr id="28" name="正方形/長方形 27"/>
              <p:cNvSpPr/>
              <p:nvPr/>
            </p:nvSpPr>
            <p:spPr>
              <a:xfrm>
                <a:off x="2355713" y="2538198"/>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ja-JP" altLang="en-US" sz="900" b="1" kern="0" dirty="0">
                    <a:solidFill>
                      <a:prstClr val="white"/>
                    </a:solidFill>
                  </a:rPr>
                  <a:t>考え方</a:t>
                </a:r>
                <a:endParaRPr lang="ja-JP" altLang="en-US" sz="900" b="1" kern="0" dirty="0" smtClean="0">
                  <a:solidFill>
                    <a:prstClr val="white"/>
                  </a:solidFill>
                </a:endParaRPr>
              </a:p>
            </p:txBody>
          </p:sp>
          <p:sp>
            <p:nvSpPr>
              <p:cNvPr id="29" name="正方形/長方形 28"/>
              <p:cNvSpPr/>
              <p:nvPr/>
            </p:nvSpPr>
            <p:spPr>
              <a:xfrm>
                <a:off x="2355713" y="2857946"/>
                <a:ext cx="1692000" cy="288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900" kern="0" dirty="0" smtClean="0">
                    <a:solidFill>
                      <a:prstClr val="black"/>
                    </a:solidFill>
                  </a:rPr>
                  <a:t>73×48.98%</a:t>
                </a:r>
                <a:r>
                  <a:rPr lang="ja-JP" altLang="en-US" sz="900" kern="0" dirty="0" smtClean="0">
                    <a:solidFill>
                      <a:prstClr val="black"/>
                    </a:solidFill>
                  </a:rPr>
                  <a:t>≒</a:t>
                </a:r>
                <a:r>
                  <a:rPr lang="en-US" altLang="ja-JP" sz="900" kern="0" dirty="0" smtClean="0">
                    <a:solidFill>
                      <a:prstClr val="black"/>
                    </a:solidFill>
                  </a:rPr>
                  <a:t>36</a:t>
                </a:r>
                <a:endParaRPr lang="ja-JP" altLang="en-US" sz="900" kern="0" dirty="0" smtClean="0">
                  <a:solidFill>
                    <a:prstClr val="black"/>
                  </a:solidFill>
                </a:endParaRPr>
              </a:p>
            </p:txBody>
          </p:sp>
        </p:grpSp>
      </p:gr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smtClean="0">
                <a:solidFill>
                  <a:srgbClr val="81BC00"/>
                </a:solidFill>
              </a:rPr>
              <a:t>Ex</a:t>
            </a:r>
            <a:r>
              <a:rPr lang="ja-JP" altLang="en-US" kern="0" dirty="0" smtClean="0">
                <a:solidFill>
                  <a:srgbClr val="81BC00"/>
                </a:solidFill>
              </a:rPr>
              <a:t>の需要予測</a:t>
            </a:r>
            <a:endParaRPr lang="ja-JP" altLang="en-US" kern="0" dirty="0">
              <a:solidFill>
                <a:srgbClr val="81BC00"/>
              </a:solidFill>
            </a:endParaRPr>
          </a:p>
        </p:txBody>
      </p:sp>
      <p:sp>
        <p:nvSpPr>
          <p:cNvPr id="30" name="コンテンツ プレースホルダー 6"/>
          <p:cNvSpPr txBox="1">
            <a:spLocks/>
          </p:cNvSpPr>
          <p:nvPr/>
        </p:nvSpPr>
        <p:spPr bwMode="gray">
          <a:xfrm>
            <a:off x="416496" y="3521617"/>
            <a:ext cx="4320000" cy="288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国内・大阪・ベイエリア</a:t>
            </a:r>
            <a:r>
              <a:rPr lang="ja-JP" altLang="en-US" kern="0" dirty="0" smtClean="0">
                <a:solidFill>
                  <a:sysClr val="windowText" lastClr="000000"/>
                </a:solidFill>
              </a:rPr>
              <a:t>で</a:t>
            </a:r>
            <a:r>
              <a:rPr lang="en-US" altLang="ja-JP" kern="0" dirty="0" smtClean="0">
                <a:solidFill>
                  <a:sysClr val="windowText" lastClr="000000"/>
                </a:solidFill>
              </a:rPr>
              <a:t>Ex</a:t>
            </a:r>
            <a:r>
              <a:rPr lang="ja-JP" altLang="en-US" kern="0" dirty="0" smtClean="0">
                <a:solidFill>
                  <a:sysClr val="windowText" lastClr="000000"/>
                </a:solidFill>
              </a:rPr>
              <a:t>開催</a:t>
            </a:r>
            <a:r>
              <a:rPr lang="ja-JP" altLang="en-US" kern="0" dirty="0">
                <a:solidFill>
                  <a:sysClr val="windowText" lastClr="000000"/>
                </a:solidFill>
              </a:rPr>
              <a:t>件数は増加傾向</a:t>
            </a:r>
            <a:r>
              <a:rPr lang="ja-JP" altLang="en-US" kern="0" dirty="0" smtClean="0">
                <a:solidFill>
                  <a:sysClr val="windowText" lastClr="000000"/>
                </a:solidFill>
              </a:rPr>
              <a:t>にあると推計される。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ベイエリアには、日本で</a:t>
            </a:r>
            <a:r>
              <a:rPr lang="en-US" altLang="ja-JP" kern="0" dirty="0" smtClean="0">
                <a:solidFill>
                  <a:sysClr val="windowText" lastClr="000000"/>
                </a:solidFill>
              </a:rPr>
              <a:t>3</a:t>
            </a:r>
            <a:r>
              <a:rPr lang="ja-JP" altLang="en-US" kern="0" dirty="0" smtClean="0">
                <a:solidFill>
                  <a:sysClr val="windowText" lastClr="000000"/>
                </a:solidFill>
              </a:rPr>
              <a:t>番目に展示面積が大きいインテックス大阪が立地しているにも関わらず、国内</a:t>
            </a:r>
            <a:r>
              <a:rPr lang="en-US" altLang="ja-JP" kern="0" dirty="0" smtClean="0">
                <a:solidFill>
                  <a:sysClr val="windowText" lastClr="000000"/>
                </a:solidFill>
              </a:rPr>
              <a:t>Ex</a:t>
            </a:r>
            <a:r>
              <a:rPr lang="ja-JP" altLang="en-US" kern="0" dirty="0" smtClean="0">
                <a:solidFill>
                  <a:sysClr val="windowText" lastClr="000000"/>
                </a:solidFill>
              </a:rPr>
              <a:t>の</a:t>
            </a:r>
            <a:r>
              <a:rPr lang="en-US" altLang="ja-JP" kern="0" dirty="0" smtClean="0">
                <a:solidFill>
                  <a:sysClr val="windowText" lastClr="000000"/>
                </a:solidFill>
              </a:rPr>
              <a:t>10%</a:t>
            </a:r>
            <a:r>
              <a:rPr lang="ja-JP" altLang="en-US" kern="0" dirty="0" smtClean="0">
                <a:solidFill>
                  <a:sysClr val="windowText" lastClr="000000"/>
                </a:solidFill>
              </a:rPr>
              <a:t>程度の</a:t>
            </a:r>
            <a:r>
              <a:rPr lang="en-US" altLang="ja-JP" kern="0" dirty="0" smtClean="0">
                <a:solidFill>
                  <a:sysClr val="windowText" lastClr="000000"/>
                </a:solidFill>
              </a:rPr>
              <a:t>Ex</a:t>
            </a:r>
            <a:r>
              <a:rPr lang="ja-JP" altLang="en-US" kern="0" dirty="0" smtClean="0">
                <a:solidFill>
                  <a:sysClr val="windowText" lastClr="000000"/>
                </a:solidFill>
              </a:rPr>
              <a:t>しか開催できていないのが現状である。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世界の展示場では、展示面積</a:t>
            </a:r>
            <a:r>
              <a:rPr lang="en-US" altLang="ja-JP" kern="0" dirty="0" smtClean="0">
                <a:solidFill>
                  <a:sysClr val="windowText" lastClr="000000"/>
                </a:solidFill>
              </a:rPr>
              <a:t>100,000-200,000</a:t>
            </a:r>
            <a:r>
              <a:rPr lang="ja-JP" altLang="en-US" kern="0" dirty="0" smtClean="0">
                <a:solidFill>
                  <a:sysClr val="windowText" lastClr="000000"/>
                </a:solidFill>
              </a:rPr>
              <a:t>㎡の巨大</a:t>
            </a:r>
            <a:r>
              <a:rPr lang="en-US" altLang="ja-JP" kern="0" dirty="0" smtClean="0">
                <a:solidFill>
                  <a:sysClr val="windowText" lastClr="000000"/>
                </a:solidFill>
              </a:rPr>
              <a:t>Ex</a:t>
            </a:r>
            <a:r>
              <a:rPr lang="ja-JP" altLang="en-US" kern="0" dirty="0" smtClean="0">
                <a:solidFill>
                  <a:sysClr val="windowText" lastClr="000000"/>
                </a:solidFill>
              </a:rPr>
              <a:t>が毎年数十件開催されている（</a:t>
            </a:r>
            <a:r>
              <a:rPr lang="en-US" altLang="ja-JP" kern="0" dirty="0" smtClean="0">
                <a:solidFill>
                  <a:sysClr val="windowText" lastClr="000000"/>
                </a:solidFill>
              </a:rPr>
              <a:t>JETRO</a:t>
            </a:r>
            <a:r>
              <a:rPr lang="ja-JP" altLang="en-US" kern="0" dirty="0" smtClean="0">
                <a:solidFill>
                  <a:sysClr val="windowText" lastClr="000000"/>
                </a:solidFill>
              </a:rPr>
              <a:t>調査「世界の見本市・展示会情報」では、</a:t>
            </a:r>
            <a:r>
              <a:rPr lang="en-US" altLang="ja-JP" kern="0" dirty="0" smtClean="0">
                <a:solidFill>
                  <a:sysClr val="windowText" lastClr="000000"/>
                </a:solidFill>
              </a:rPr>
              <a:t>2013</a:t>
            </a:r>
            <a:r>
              <a:rPr lang="ja-JP" altLang="en-US" kern="0" dirty="0" smtClean="0">
                <a:solidFill>
                  <a:sysClr val="windowText" lastClr="000000"/>
                </a:solidFill>
              </a:rPr>
              <a:t>年</a:t>
            </a:r>
            <a:r>
              <a:rPr lang="en-US" altLang="ja-JP" kern="0" dirty="0" smtClean="0">
                <a:solidFill>
                  <a:sysClr val="windowText" lastClr="000000"/>
                </a:solidFill>
              </a:rPr>
              <a:t>60</a:t>
            </a:r>
            <a:r>
              <a:rPr lang="ja-JP" altLang="en-US" kern="0" dirty="0" smtClean="0">
                <a:solidFill>
                  <a:sysClr val="windowText" lastClr="000000"/>
                </a:solidFill>
              </a:rPr>
              <a:t>件、</a:t>
            </a:r>
            <a:r>
              <a:rPr lang="en-US" altLang="ja-JP" kern="0" dirty="0" smtClean="0">
                <a:solidFill>
                  <a:sysClr val="windowText" lastClr="000000"/>
                </a:solidFill>
              </a:rPr>
              <a:t>2014</a:t>
            </a:r>
            <a:r>
              <a:rPr lang="ja-JP" altLang="en-US" kern="0" dirty="0" smtClean="0">
                <a:solidFill>
                  <a:sysClr val="windowText" lastClr="000000"/>
                </a:solidFill>
              </a:rPr>
              <a:t>年</a:t>
            </a:r>
            <a:r>
              <a:rPr lang="en-US" altLang="ja-JP" kern="0" dirty="0" smtClean="0">
                <a:solidFill>
                  <a:sysClr val="windowText" lastClr="000000"/>
                </a:solidFill>
              </a:rPr>
              <a:t>47</a:t>
            </a:r>
            <a:r>
              <a:rPr lang="ja-JP" altLang="en-US" kern="0" dirty="0" smtClean="0">
                <a:solidFill>
                  <a:sysClr val="windowText" lastClr="000000"/>
                </a:solidFill>
              </a:rPr>
              <a:t>件）。ただし、国内の　展示場では規模の問題から、そのような巨大</a:t>
            </a:r>
            <a:r>
              <a:rPr lang="en-US" altLang="ja-JP" kern="0" dirty="0" smtClean="0">
                <a:solidFill>
                  <a:sysClr val="windowText" lastClr="000000"/>
                </a:solidFill>
              </a:rPr>
              <a:t>Ex</a:t>
            </a:r>
            <a:r>
              <a:rPr lang="ja-JP" altLang="en-US" kern="0" dirty="0" smtClean="0">
                <a:solidFill>
                  <a:sysClr val="windowText" lastClr="000000"/>
                </a:solidFill>
              </a:rPr>
              <a:t>は開催できていない。</a:t>
            </a:r>
            <a:endParaRPr lang="ja-JP" altLang="en-US" kern="0" dirty="0">
              <a:solidFill>
                <a:sysClr val="windowText" lastClr="000000"/>
              </a:solidFill>
            </a:endParaRPr>
          </a:p>
        </p:txBody>
      </p:sp>
      <p:sp>
        <p:nvSpPr>
          <p:cNvPr id="31" name="正方形/長方形 30"/>
          <p:cNvSpPr/>
          <p:nvPr/>
        </p:nvSpPr>
        <p:spPr>
          <a:xfrm>
            <a:off x="4836037" y="3890893"/>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33" name="コンテンツ プレースホルダー 11"/>
          <p:cNvSpPr txBox="1">
            <a:spLocks/>
          </p:cNvSpPr>
          <p:nvPr/>
        </p:nvSpPr>
        <p:spPr bwMode="gray">
          <a:xfrm>
            <a:off x="6736578" y="3436518"/>
            <a:ext cx="983777"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smtClean="0">
                <a:solidFill>
                  <a:srgbClr val="002776"/>
                </a:solidFill>
              </a:rPr>
              <a:t>Ex</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pic>
        <p:nvPicPr>
          <p:cNvPr id="377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740" y="3617304"/>
            <a:ext cx="4498975"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308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113</a:t>
            </a:fld>
            <a:endParaRPr lang="ja-JP" altLang="en-US" dirty="0">
              <a:solidFill>
                <a:srgbClr val="313131"/>
              </a:solidFill>
            </a:endParaRPr>
          </a:p>
        </p:txBody>
      </p:sp>
      <p:sp>
        <p:nvSpPr>
          <p:cNvPr id="8" name="タイトル 7"/>
          <p:cNvSpPr>
            <a:spLocks noGrp="1"/>
          </p:cNvSpPr>
          <p:nvPr>
            <p:ph type="title"/>
          </p:nvPr>
        </p:nvSpPr>
        <p:spPr>
          <a:xfrm>
            <a:off x="400845"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大阪</a:t>
            </a:r>
            <a:r>
              <a:rPr lang="ja-JP" altLang="en-US" kern="0" dirty="0">
                <a:solidFill>
                  <a:srgbClr val="81BC00"/>
                </a:solidFill>
              </a:rPr>
              <a:t>重点</a:t>
            </a:r>
            <a:r>
              <a:rPr lang="ja-JP" altLang="en-US" kern="0" dirty="0" smtClean="0">
                <a:solidFill>
                  <a:srgbClr val="81BC00"/>
                </a:solidFill>
              </a:rPr>
              <a:t>産業</a:t>
            </a:r>
            <a:r>
              <a:rPr lang="en-US" altLang="ja-JP" kern="0" dirty="0" smtClean="0">
                <a:solidFill>
                  <a:srgbClr val="81BC00"/>
                </a:solidFill>
              </a:rPr>
              <a:t>Ex</a:t>
            </a:r>
            <a:r>
              <a:rPr lang="ja-JP" altLang="en-US" kern="0" dirty="0" smtClean="0">
                <a:solidFill>
                  <a:srgbClr val="81BC00"/>
                </a:solidFill>
              </a:rPr>
              <a:t>の</a:t>
            </a:r>
            <a:r>
              <a:rPr lang="ja-JP" altLang="en-US" kern="0" dirty="0">
                <a:solidFill>
                  <a:srgbClr val="81BC00"/>
                </a:solidFill>
              </a:rPr>
              <a:t>需要</a:t>
            </a:r>
            <a:r>
              <a:rPr lang="ja-JP" altLang="en-US" kern="0" dirty="0" smtClean="0">
                <a:solidFill>
                  <a:srgbClr val="81BC00"/>
                </a:solidFill>
              </a:rPr>
              <a:t>予測</a:t>
            </a:r>
            <a:endParaRPr lang="ja-JP" altLang="en-US" kern="0" dirty="0">
              <a:solidFill>
                <a:srgbClr val="81BC00"/>
              </a:solidFill>
            </a:endParaRPr>
          </a:p>
        </p:txBody>
      </p:sp>
      <p:sp>
        <p:nvSpPr>
          <p:cNvPr id="50" name="コンテンツ プレースホルダー 6"/>
          <p:cNvSpPr txBox="1">
            <a:spLocks/>
          </p:cNvSpPr>
          <p:nvPr/>
        </p:nvSpPr>
        <p:spPr bwMode="gray">
          <a:xfrm>
            <a:off x="416496" y="4240340"/>
            <a:ext cx="4320000" cy="1872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大阪</a:t>
            </a:r>
            <a:r>
              <a:rPr lang="ja-JP" altLang="en-US" kern="0" dirty="0">
                <a:solidFill>
                  <a:sysClr val="windowText" lastClr="000000"/>
                </a:solidFill>
              </a:rPr>
              <a:t>の重点分野（ライフサイエンス・環境・新エネルギー・生活支援・クリエイティブ）に</a:t>
            </a:r>
            <a:r>
              <a:rPr lang="ja-JP" altLang="en-US" kern="0" dirty="0" smtClean="0">
                <a:solidFill>
                  <a:sysClr val="windowText" lastClr="000000"/>
                </a:solidFill>
              </a:rPr>
              <a:t>関する</a:t>
            </a:r>
            <a:r>
              <a:rPr lang="en-US" altLang="ja-JP" kern="0" dirty="0" smtClean="0">
                <a:solidFill>
                  <a:sysClr val="windowText" lastClr="000000"/>
                </a:solidFill>
              </a:rPr>
              <a:t>Ex</a:t>
            </a:r>
            <a:r>
              <a:rPr lang="ja-JP" altLang="en-US" kern="0" dirty="0" smtClean="0">
                <a:solidFill>
                  <a:sysClr val="windowText" lastClr="000000"/>
                </a:solidFill>
              </a:rPr>
              <a:t>は</a:t>
            </a:r>
            <a:r>
              <a:rPr lang="ja-JP" altLang="en-US" kern="0" dirty="0">
                <a:solidFill>
                  <a:sysClr val="windowText" lastClr="000000"/>
                </a:solidFill>
              </a:rPr>
              <a:t>増加傾向に</a:t>
            </a:r>
            <a:r>
              <a:rPr lang="ja-JP" altLang="en-US" kern="0" dirty="0" smtClean="0">
                <a:solidFill>
                  <a:sysClr val="windowText" lastClr="000000"/>
                </a:solidFill>
              </a:rPr>
              <a:t>あると推計され、</a:t>
            </a:r>
            <a:r>
              <a:rPr lang="en-US" altLang="ja-JP" kern="0" dirty="0" smtClean="0">
                <a:solidFill>
                  <a:sysClr val="windowText" lastClr="000000"/>
                </a:solidFill>
              </a:rPr>
              <a:t>MICE</a:t>
            </a:r>
            <a:r>
              <a:rPr lang="ja-JP" altLang="en-US" kern="0" dirty="0" smtClean="0">
                <a:solidFill>
                  <a:sysClr val="windowText" lastClr="000000"/>
                </a:solidFill>
              </a:rPr>
              <a:t>は</a:t>
            </a:r>
            <a:r>
              <a:rPr lang="ja-JP" altLang="en-US" kern="0" dirty="0">
                <a:solidFill>
                  <a:sysClr val="windowText" lastClr="000000"/>
                </a:solidFill>
              </a:rPr>
              <a:t>大阪の産業振興に資すると考えられる</a:t>
            </a:r>
            <a:r>
              <a:rPr lang="ja-JP" altLang="en-US" kern="0" dirty="0" smtClean="0">
                <a:solidFill>
                  <a:sysClr val="windowText" lastClr="000000"/>
                </a:solidFill>
              </a:rPr>
              <a:t>。</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a:solidFill>
                  <a:sysClr val="windowText" lastClr="000000"/>
                </a:solidFill>
              </a:rPr>
              <a:t>特</a:t>
            </a:r>
            <a:r>
              <a:rPr lang="ja-JP" altLang="en-US" kern="0" dirty="0" smtClean="0">
                <a:solidFill>
                  <a:sysClr val="windowText" lastClr="000000"/>
                </a:solidFill>
              </a:rPr>
              <a:t>に、</a:t>
            </a:r>
            <a:r>
              <a:rPr lang="ja-JP" altLang="en-US" kern="0" dirty="0">
                <a:solidFill>
                  <a:sysClr val="windowText" lastClr="000000"/>
                </a:solidFill>
              </a:rPr>
              <a:t>新エネルギー</a:t>
            </a:r>
            <a:r>
              <a:rPr lang="ja-JP" altLang="en-US" kern="0" dirty="0" smtClean="0">
                <a:solidFill>
                  <a:sysClr val="windowText" lastClr="000000"/>
                </a:solidFill>
              </a:rPr>
              <a:t>分野の</a:t>
            </a:r>
            <a:r>
              <a:rPr lang="en-US" altLang="ja-JP" kern="0" dirty="0" smtClean="0">
                <a:solidFill>
                  <a:sysClr val="windowText" lastClr="000000"/>
                </a:solidFill>
              </a:rPr>
              <a:t>Ex</a:t>
            </a:r>
            <a:r>
              <a:rPr lang="ja-JP" altLang="en-US" kern="0" dirty="0" smtClean="0">
                <a:solidFill>
                  <a:sysClr val="windowText" lastClr="000000"/>
                </a:solidFill>
              </a:rPr>
              <a:t>は増加率が高い傾向にあると　推計される。</a:t>
            </a:r>
            <a:endParaRPr lang="ja-JP" altLang="en-US" kern="0" dirty="0">
              <a:solidFill>
                <a:sysClr val="windowText" lastClr="000000"/>
              </a:solidFill>
            </a:endParaRPr>
          </a:p>
        </p:txBody>
      </p:sp>
      <p:grpSp>
        <p:nvGrpSpPr>
          <p:cNvPr id="3" name="グループ化 2"/>
          <p:cNvGrpSpPr/>
          <p:nvPr/>
        </p:nvGrpSpPr>
        <p:grpSpPr>
          <a:xfrm>
            <a:off x="400845" y="1571830"/>
            <a:ext cx="9088155" cy="2551632"/>
            <a:chOff x="400845" y="1571830"/>
            <a:chExt cx="9088155" cy="2551632"/>
          </a:xfrm>
        </p:grpSpPr>
        <p:sp>
          <p:nvSpPr>
            <p:cNvPr id="9" name="正方形/長方形 8"/>
            <p:cNvSpPr/>
            <p:nvPr/>
          </p:nvSpPr>
          <p:spPr>
            <a:xfrm>
              <a:off x="1354230" y="1571830"/>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10" name="正方形/長方形 9"/>
            <p:cNvSpPr/>
            <p:nvPr/>
          </p:nvSpPr>
          <p:spPr>
            <a:xfrm>
              <a:off x="2379615" y="1571830"/>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12" name="正方形/長方形 11"/>
            <p:cNvSpPr/>
            <p:nvPr/>
          </p:nvSpPr>
          <p:spPr>
            <a:xfrm>
              <a:off x="4125000" y="1891578"/>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smtClean="0">
                  <a:solidFill>
                    <a:prstClr val="black"/>
                  </a:solidFill>
                </a:rPr>
                <a:t>大阪</a:t>
              </a:r>
              <a:r>
                <a:rPr lang="en-US" altLang="ja-JP" sz="800" kern="0" dirty="0" smtClean="0">
                  <a:solidFill>
                    <a:prstClr val="black"/>
                  </a:solidFill>
                </a:rPr>
                <a:t>Ex</a:t>
              </a:r>
              <a:r>
                <a:rPr lang="ja-JP" altLang="en-US" sz="800" kern="0" dirty="0" smtClean="0">
                  <a:solidFill>
                    <a:prstClr val="black"/>
                  </a:solidFill>
                </a:rPr>
                <a:t>（</a:t>
              </a:r>
              <a:r>
                <a:rPr lang="ja-JP" altLang="en-US" sz="800" kern="0" dirty="0">
                  <a:solidFill>
                    <a:prstClr val="black"/>
                  </a:solidFill>
                </a:rPr>
                <a:t>ライフサイエンス分野）開催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smtClean="0">
                  <a:solidFill>
                    <a:prstClr val="black"/>
                  </a:solidFill>
                </a:rPr>
                <a:t>年同開催実績：</a:t>
              </a:r>
              <a:r>
                <a:rPr lang="en-US" altLang="ja-JP" sz="800" kern="0" dirty="0" smtClean="0">
                  <a:solidFill>
                    <a:prstClr val="black"/>
                  </a:solidFill>
                </a:rPr>
                <a:t>2</a:t>
              </a:r>
              <a:r>
                <a:rPr lang="ja-JP" altLang="en-US" sz="800" kern="0" dirty="0" smtClean="0">
                  <a:solidFill>
                    <a:prstClr val="black"/>
                  </a:solidFill>
                </a:rPr>
                <a:t>件、</a:t>
              </a:r>
              <a:r>
                <a:rPr lang="en-US" altLang="ja-JP" sz="800" kern="0" dirty="0" smtClean="0">
                  <a:solidFill>
                    <a:prstClr val="black"/>
                  </a:solidFill>
                </a:rPr>
                <a:t>2020</a:t>
              </a:r>
              <a:r>
                <a:rPr lang="ja-JP" altLang="en-US" sz="800" kern="0" dirty="0" smtClean="0">
                  <a:solidFill>
                    <a:prstClr val="black"/>
                  </a:solidFill>
                </a:rPr>
                <a:t>年同開催予測</a:t>
              </a:r>
              <a:r>
                <a:rPr lang="ja-JP" altLang="en-US" sz="800" kern="0" dirty="0">
                  <a:solidFill>
                    <a:prstClr val="black"/>
                  </a:solidFill>
                </a:rPr>
                <a:t>値</a:t>
              </a:r>
              <a:r>
                <a:rPr lang="ja-JP" altLang="en-US" sz="800" kern="0" dirty="0" smtClean="0">
                  <a:solidFill>
                    <a:prstClr val="black"/>
                  </a:solidFill>
                </a:rPr>
                <a:t>：</a:t>
              </a:r>
              <a:r>
                <a:rPr lang="en-US" altLang="ja-JP" sz="800" kern="0" dirty="0" smtClean="0">
                  <a:solidFill>
                    <a:prstClr val="black"/>
                  </a:solidFill>
                </a:rPr>
                <a:t>1</a:t>
              </a:r>
              <a:r>
                <a:rPr lang="ja-JP" altLang="en-US" sz="800" kern="0" dirty="0" smtClean="0">
                  <a:solidFill>
                    <a:prstClr val="black"/>
                  </a:solidFill>
                </a:rPr>
                <a:t>件、</a:t>
              </a:r>
              <a:r>
                <a:rPr lang="en-US" altLang="ja-JP" sz="800" kern="0" dirty="0" smtClean="0">
                  <a:solidFill>
                    <a:prstClr val="black"/>
                  </a:solidFill>
                </a:rPr>
                <a:t>2010</a:t>
              </a:r>
              <a:r>
                <a:rPr lang="ja-JP" altLang="en-US" sz="800" kern="0" dirty="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-6.70%</a:t>
              </a:r>
              <a:r>
                <a:rPr lang="ja-JP" altLang="en-US" sz="800" kern="0" dirty="0">
                  <a:solidFill>
                    <a:prstClr val="black"/>
                  </a:solidFill>
                </a:rPr>
                <a:t>　　</a:t>
              </a:r>
              <a:r>
                <a:rPr lang="en-US" altLang="ja-JP" sz="800" kern="0" dirty="0" smtClean="0">
                  <a:solidFill>
                    <a:prstClr val="black"/>
                  </a:solidFill>
                </a:rPr>
                <a:t>JETRO</a:t>
              </a:r>
              <a:r>
                <a:rPr lang="ja-JP" altLang="en-US" sz="800" kern="0" dirty="0" smtClean="0">
                  <a:solidFill>
                    <a:prstClr val="black"/>
                  </a:solidFill>
                </a:rPr>
                <a:t>「世界の見本市・展示会情報」</a:t>
              </a:r>
              <a:endParaRPr lang="ja-JP" altLang="en-US" sz="800" kern="0" dirty="0">
                <a:solidFill>
                  <a:prstClr val="black"/>
                </a:solidFill>
              </a:endParaRPr>
            </a:p>
          </p:txBody>
        </p:sp>
        <p:sp>
          <p:nvSpPr>
            <p:cNvPr id="13" name="正方形/長方形 12"/>
            <p:cNvSpPr/>
            <p:nvPr/>
          </p:nvSpPr>
          <p:spPr>
            <a:xfrm>
              <a:off x="1354230" y="1891578"/>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a:solidFill>
                    <a:prstClr val="black"/>
                  </a:solidFill>
                </a:rPr>
                <a:t>1</a:t>
              </a:r>
              <a:r>
                <a:rPr lang="ja-JP" altLang="en-US" sz="1200" kern="0" dirty="0" smtClean="0">
                  <a:solidFill>
                    <a:prstClr val="black"/>
                  </a:solidFill>
                </a:rPr>
                <a:t>件</a:t>
              </a:r>
            </a:p>
          </p:txBody>
        </p:sp>
        <p:sp>
          <p:nvSpPr>
            <p:cNvPr id="14" name="正方形/長方形 13"/>
            <p:cNvSpPr/>
            <p:nvPr/>
          </p:nvSpPr>
          <p:spPr>
            <a:xfrm>
              <a:off x="2379615" y="1891578"/>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2×(93.30%)^10</a:t>
              </a:r>
              <a:r>
                <a:rPr lang="ja-JP" altLang="en-US" sz="900" kern="0" dirty="0" smtClean="0">
                  <a:solidFill>
                    <a:prstClr val="black"/>
                  </a:solidFill>
                </a:rPr>
                <a:t>≒</a:t>
              </a:r>
              <a:r>
                <a:rPr lang="en-US" altLang="ja-JP" sz="900" kern="0" dirty="0">
                  <a:solidFill>
                    <a:prstClr val="black"/>
                  </a:solidFill>
                </a:rPr>
                <a:t>1</a:t>
              </a:r>
              <a:endParaRPr lang="ja-JP" altLang="en-US" sz="900" kern="0" dirty="0" smtClean="0">
                <a:solidFill>
                  <a:prstClr val="black"/>
                </a:solidFill>
              </a:endParaRPr>
            </a:p>
          </p:txBody>
        </p:sp>
        <p:sp>
          <p:nvSpPr>
            <p:cNvPr id="15" name="正方形/長方形 14"/>
            <p:cNvSpPr/>
            <p:nvPr/>
          </p:nvSpPr>
          <p:spPr>
            <a:xfrm>
              <a:off x="400845" y="1891578"/>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ライフ</a:t>
              </a:r>
              <a:endParaRPr kumimoji="1" lang="en-US" altLang="ja-JP" sz="1050" b="1" dirty="0" smtClean="0">
                <a:solidFill>
                  <a:prstClr val="black"/>
                </a:solidFill>
              </a:endParaRPr>
            </a:p>
            <a:p>
              <a:pPr algn="ctr"/>
              <a:r>
                <a:rPr kumimoji="1" lang="ja-JP" altLang="en-US" sz="1050" b="1" dirty="0" smtClean="0">
                  <a:solidFill>
                    <a:prstClr val="black"/>
                  </a:solidFill>
                </a:rPr>
                <a:t>サイエンス</a:t>
              </a:r>
            </a:p>
          </p:txBody>
        </p:sp>
        <p:sp>
          <p:nvSpPr>
            <p:cNvPr id="16" name="正方形/長方形 15"/>
            <p:cNvSpPr/>
            <p:nvPr/>
          </p:nvSpPr>
          <p:spPr>
            <a:xfrm>
              <a:off x="400845" y="2273155"/>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環境</a:t>
              </a:r>
              <a:endParaRPr kumimoji="1" lang="en-US" altLang="ja-JP" sz="1050" b="1" dirty="0" smtClean="0">
                <a:solidFill>
                  <a:prstClr val="black"/>
                </a:solidFill>
              </a:endParaRPr>
            </a:p>
          </p:txBody>
        </p:sp>
        <p:sp>
          <p:nvSpPr>
            <p:cNvPr id="17" name="正方形/長方形 16"/>
            <p:cNvSpPr/>
            <p:nvPr/>
          </p:nvSpPr>
          <p:spPr>
            <a:xfrm>
              <a:off x="400845" y="2654732"/>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新</a:t>
              </a:r>
              <a:endParaRPr kumimoji="1" lang="en-US" altLang="ja-JP" sz="1050" b="1" dirty="0" smtClean="0">
                <a:solidFill>
                  <a:prstClr val="black"/>
                </a:solidFill>
              </a:endParaRPr>
            </a:p>
            <a:p>
              <a:pPr algn="ctr"/>
              <a:r>
                <a:rPr kumimoji="1" lang="ja-JP" altLang="en-US" sz="1050" b="1" dirty="0">
                  <a:solidFill>
                    <a:prstClr val="black"/>
                  </a:solidFill>
                </a:rPr>
                <a:t>エネルギー</a:t>
              </a:r>
              <a:endParaRPr kumimoji="1" lang="en-US" altLang="ja-JP" sz="1050" b="1" dirty="0" smtClean="0">
                <a:solidFill>
                  <a:prstClr val="black"/>
                </a:solidFill>
              </a:endParaRPr>
            </a:p>
          </p:txBody>
        </p:sp>
        <p:sp>
          <p:nvSpPr>
            <p:cNvPr id="18" name="正方形/長方形 17"/>
            <p:cNvSpPr/>
            <p:nvPr/>
          </p:nvSpPr>
          <p:spPr>
            <a:xfrm>
              <a:off x="400845" y="3036309"/>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生活支援</a:t>
              </a:r>
              <a:endParaRPr kumimoji="1" lang="en-US" altLang="ja-JP" sz="1050" b="1" dirty="0" smtClean="0">
                <a:solidFill>
                  <a:prstClr val="black"/>
                </a:solidFill>
              </a:endParaRPr>
            </a:p>
          </p:txBody>
        </p:sp>
        <p:sp>
          <p:nvSpPr>
            <p:cNvPr id="19" name="正方形/長方形 18"/>
            <p:cNvSpPr/>
            <p:nvPr/>
          </p:nvSpPr>
          <p:spPr>
            <a:xfrm>
              <a:off x="400845" y="3417886"/>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クリエイ</a:t>
              </a:r>
              <a:endParaRPr kumimoji="1" lang="en-US" altLang="ja-JP" sz="1050" b="1" dirty="0" smtClean="0">
                <a:solidFill>
                  <a:prstClr val="black"/>
                </a:solidFill>
              </a:endParaRPr>
            </a:p>
            <a:p>
              <a:pPr algn="ctr"/>
              <a:r>
                <a:rPr kumimoji="1" lang="ja-JP" altLang="en-US" sz="1050" b="1" dirty="0" smtClean="0">
                  <a:solidFill>
                    <a:prstClr val="black"/>
                  </a:solidFill>
                </a:rPr>
                <a:t>ティブ</a:t>
              </a:r>
              <a:endParaRPr kumimoji="1" lang="en-US" altLang="ja-JP" sz="1050" b="1" dirty="0" smtClean="0">
                <a:solidFill>
                  <a:prstClr val="black"/>
                </a:solidFill>
              </a:endParaRPr>
            </a:p>
          </p:txBody>
        </p:sp>
        <p:sp>
          <p:nvSpPr>
            <p:cNvPr id="20" name="正方形/長方形 19"/>
            <p:cNvSpPr/>
            <p:nvPr/>
          </p:nvSpPr>
          <p:spPr>
            <a:xfrm>
              <a:off x="400845" y="3799462"/>
              <a:ext cx="900000" cy="324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合計</a:t>
              </a:r>
              <a:endParaRPr kumimoji="1" lang="en-US" altLang="ja-JP" sz="1050" b="1" dirty="0" smtClean="0">
                <a:solidFill>
                  <a:prstClr val="black"/>
                </a:solidFill>
              </a:endParaRPr>
            </a:p>
          </p:txBody>
        </p:sp>
        <p:sp>
          <p:nvSpPr>
            <p:cNvPr id="22" name="正方形/長方形 21"/>
            <p:cNvSpPr/>
            <p:nvPr/>
          </p:nvSpPr>
          <p:spPr>
            <a:xfrm>
              <a:off x="4125000" y="2273155"/>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Ex</a:t>
              </a:r>
              <a:r>
                <a:rPr lang="ja-JP" altLang="en-US" sz="800" kern="0" dirty="0" smtClean="0">
                  <a:solidFill>
                    <a:prstClr val="black"/>
                  </a:solidFill>
                </a:rPr>
                <a:t>（</a:t>
              </a:r>
              <a:r>
                <a:rPr lang="ja-JP" altLang="en-US" sz="800" kern="0" dirty="0">
                  <a:solidFill>
                    <a:prstClr val="black"/>
                  </a:solidFill>
                </a:rPr>
                <a:t>環境</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smtClean="0">
                  <a:solidFill>
                    <a:prstClr val="black"/>
                  </a:solidFill>
                </a:rPr>
                <a:t>7</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a:solidFill>
                    <a:prstClr val="black"/>
                  </a:solidFill>
                </a:rPr>
                <a:t>年同開催</a:t>
              </a:r>
              <a:r>
                <a:rPr lang="zh-TW" altLang="en-US" sz="800" kern="0" dirty="0" smtClean="0">
                  <a:solidFill>
                    <a:prstClr val="black"/>
                  </a:solidFill>
                </a:rPr>
                <a:t>予測</a:t>
              </a:r>
              <a:r>
                <a:rPr lang="ja-JP" altLang="en-US" sz="800" kern="0" dirty="0">
                  <a:solidFill>
                    <a:prstClr val="black"/>
                  </a:solidFill>
                </a:rPr>
                <a:t>値</a:t>
              </a:r>
              <a:r>
                <a:rPr lang="zh-TW" altLang="en-US" sz="800" kern="0" dirty="0" smtClean="0">
                  <a:solidFill>
                    <a:prstClr val="black"/>
                  </a:solidFill>
                </a:rPr>
                <a:t>：</a:t>
              </a:r>
              <a:r>
                <a:rPr lang="en-US" altLang="zh-TW" sz="800" kern="0" dirty="0" smtClean="0">
                  <a:solidFill>
                    <a:prstClr val="black"/>
                  </a:solidFill>
                </a:rPr>
                <a:t>17</a:t>
              </a:r>
              <a:r>
                <a:rPr lang="zh-TW" altLang="en-US" sz="800" kern="0" dirty="0" smtClean="0">
                  <a:solidFill>
                    <a:prstClr val="black"/>
                  </a:solidFill>
                </a:rPr>
                <a:t>件</a:t>
              </a:r>
              <a:r>
                <a:rPr lang="ja-JP" altLang="en-US" sz="800" kern="0" dirty="0" err="1" smtClean="0">
                  <a:solidFill>
                    <a:prstClr val="black"/>
                  </a:solidFill>
                </a:rPr>
                <a:t>、</a:t>
              </a:r>
              <a:r>
                <a:rPr lang="en-US" altLang="ja-JP" sz="800" kern="0" dirty="0" smtClean="0">
                  <a:solidFill>
                    <a:prstClr val="black"/>
                  </a:solidFill>
                </a:rPr>
                <a:t>2010</a:t>
              </a:r>
              <a:r>
                <a:rPr lang="ja-JP" altLang="en-US" sz="800" kern="0" dirty="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15.79%</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23" name="正方形/長方形 22"/>
            <p:cNvSpPr/>
            <p:nvPr/>
          </p:nvSpPr>
          <p:spPr>
            <a:xfrm>
              <a:off x="1354230" y="2273155"/>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30</a:t>
              </a:r>
              <a:r>
                <a:rPr lang="ja-JP" altLang="en-US" sz="1200" kern="0" dirty="0" smtClean="0">
                  <a:solidFill>
                    <a:prstClr val="black"/>
                  </a:solidFill>
                </a:rPr>
                <a:t>件</a:t>
              </a:r>
            </a:p>
          </p:txBody>
        </p:sp>
        <p:sp>
          <p:nvSpPr>
            <p:cNvPr id="24" name="正方形/長方形 23"/>
            <p:cNvSpPr/>
            <p:nvPr/>
          </p:nvSpPr>
          <p:spPr>
            <a:xfrm>
              <a:off x="2379615" y="2273155"/>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7×(115.79%)^10</a:t>
              </a:r>
              <a:r>
                <a:rPr lang="ja-JP" altLang="en-US" sz="900" kern="0" dirty="0" smtClean="0">
                  <a:solidFill>
                    <a:prstClr val="black"/>
                  </a:solidFill>
                </a:rPr>
                <a:t>≒</a:t>
              </a:r>
              <a:r>
                <a:rPr lang="en-US" altLang="ja-JP" sz="900" kern="0" dirty="0" smtClean="0">
                  <a:solidFill>
                    <a:prstClr val="black"/>
                  </a:solidFill>
                </a:rPr>
                <a:t>30</a:t>
              </a:r>
              <a:endParaRPr lang="ja-JP" altLang="en-US" sz="900" kern="0" dirty="0" smtClean="0">
                <a:solidFill>
                  <a:prstClr val="black"/>
                </a:solidFill>
              </a:endParaRPr>
            </a:p>
          </p:txBody>
        </p:sp>
        <p:sp>
          <p:nvSpPr>
            <p:cNvPr id="26" name="正方形/長方形 25"/>
            <p:cNvSpPr/>
            <p:nvPr/>
          </p:nvSpPr>
          <p:spPr>
            <a:xfrm>
              <a:off x="4125000" y="2654732"/>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Ex</a:t>
              </a:r>
              <a:r>
                <a:rPr lang="ja-JP" altLang="en-US" sz="800" kern="0" dirty="0" smtClean="0">
                  <a:solidFill>
                    <a:prstClr val="black"/>
                  </a:solidFill>
                </a:rPr>
                <a:t>（新エネルギー分野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smtClean="0">
                  <a:solidFill>
                    <a:prstClr val="black"/>
                  </a:solidFill>
                </a:rPr>
                <a:t>4</a:t>
              </a:r>
              <a:r>
                <a:rPr lang="ja-JP" altLang="en-US" sz="800" kern="0" dirty="0" smtClean="0">
                  <a:solidFill>
                    <a:prstClr val="black"/>
                  </a:solidFill>
                </a:rPr>
                <a:t>件、</a:t>
              </a:r>
              <a:r>
                <a:rPr lang="en-US" altLang="zh-TW" sz="800" kern="0" dirty="0" smtClean="0">
                  <a:solidFill>
                    <a:prstClr val="black"/>
                  </a:solidFill>
                </a:rPr>
                <a:t>2020</a:t>
              </a:r>
              <a:r>
                <a:rPr lang="zh-TW" altLang="en-US" sz="800" kern="0" dirty="0">
                  <a:solidFill>
                    <a:prstClr val="black"/>
                  </a:solidFill>
                </a:rPr>
                <a:t>年同開催</a:t>
              </a:r>
              <a:r>
                <a:rPr lang="zh-TW" altLang="en-US" sz="800" kern="0" dirty="0" smtClean="0">
                  <a:solidFill>
                    <a:prstClr val="black"/>
                  </a:solidFill>
                </a:rPr>
                <a:t>予測</a:t>
              </a:r>
              <a:r>
                <a:rPr lang="ja-JP" altLang="en-US" sz="800" kern="0" dirty="0">
                  <a:solidFill>
                    <a:prstClr val="black"/>
                  </a:solidFill>
                </a:rPr>
                <a:t>値</a:t>
              </a:r>
              <a:r>
                <a:rPr lang="zh-TW" altLang="en-US" sz="800" kern="0" dirty="0" smtClean="0">
                  <a:solidFill>
                    <a:prstClr val="black"/>
                  </a:solidFill>
                </a:rPr>
                <a:t>：</a:t>
              </a:r>
              <a:r>
                <a:rPr lang="en-US" altLang="zh-TW" sz="800" kern="0" dirty="0" smtClean="0">
                  <a:solidFill>
                    <a:prstClr val="black"/>
                  </a:solidFill>
                </a:rPr>
                <a:t>19</a:t>
              </a:r>
              <a:r>
                <a:rPr lang="zh-TW" altLang="en-US" sz="800" kern="0" dirty="0" smtClean="0">
                  <a:solidFill>
                    <a:prstClr val="black"/>
                  </a:solidFill>
                </a:rPr>
                <a:t>件</a:t>
              </a:r>
              <a:r>
                <a:rPr lang="ja-JP" altLang="en-US" sz="800" kern="0" dirty="0" err="1" smtClean="0">
                  <a:solidFill>
                    <a:prstClr val="black"/>
                  </a:solidFill>
                </a:rPr>
                <a:t>、</a:t>
              </a:r>
              <a:r>
                <a:rPr lang="en-US" altLang="ja-JP" sz="800" kern="0" dirty="0" smtClean="0">
                  <a:solidFill>
                    <a:prstClr val="black"/>
                  </a:solidFill>
                </a:rPr>
                <a:t>2011</a:t>
              </a:r>
              <a:r>
                <a:rPr lang="ja-JP" altLang="en-US" sz="800" kern="0" dirty="0" smtClean="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29.15%</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27" name="正方形/長方形 26"/>
            <p:cNvSpPr/>
            <p:nvPr/>
          </p:nvSpPr>
          <p:spPr>
            <a:xfrm>
              <a:off x="1354230" y="2654732"/>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52</a:t>
              </a:r>
              <a:r>
                <a:rPr lang="ja-JP" altLang="en-US" sz="1200" kern="0" dirty="0" smtClean="0">
                  <a:solidFill>
                    <a:prstClr val="black"/>
                  </a:solidFill>
                </a:rPr>
                <a:t>件</a:t>
              </a:r>
            </a:p>
          </p:txBody>
        </p:sp>
        <p:sp>
          <p:nvSpPr>
            <p:cNvPr id="28" name="正方形/長方形 27"/>
            <p:cNvSpPr/>
            <p:nvPr/>
          </p:nvSpPr>
          <p:spPr>
            <a:xfrm>
              <a:off x="2379615" y="2654732"/>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4×(129.15%)^10=52</a:t>
              </a:r>
              <a:endParaRPr lang="ja-JP" altLang="en-US" sz="900" kern="0" dirty="0" smtClean="0">
                <a:solidFill>
                  <a:prstClr val="black"/>
                </a:solidFill>
              </a:endParaRPr>
            </a:p>
          </p:txBody>
        </p:sp>
        <p:sp>
          <p:nvSpPr>
            <p:cNvPr id="30" name="正方形/長方形 29"/>
            <p:cNvSpPr/>
            <p:nvPr/>
          </p:nvSpPr>
          <p:spPr>
            <a:xfrm>
              <a:off x="4125000" y="3036309"/>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Ex</a:t>
              </a:r>
              <a:r>
                <a:rPr lang="ja-JP" altLang="en-US" sz="800" kern="0" dirty="0" smtClean="0">
                  <a:solidFill>
                    <a:prstClr val="black"/>
                  </a:solidFill>
                </a:rPr>
                <a:t>（</a:t>
              </a:r>
              <a:r>
                <a:rPr lang="ja-JP" altLang="en-US" sz="800" kern="0" dirty="0">
                  <a:solidFill>
                    <a:prstClr val="black"/>
                  </a:solidFill>
                </a:rPr>
                <a:t>生活</a:t>
              </a:r>
              <a:r>
                <a:rPr lang="ja-JP" altLang="en-US" sz="800" kern="0" dirty="0" smtClean="0">
                  <a:solidFill>
                    <a:prstClr val="black"/>
                  </a:solidFill>
                </a:rPr>
                <a:t>支援</a:t>
              </a:r>
              <a:r>
                <a:rPr lang="ja-JP" altLang="en-US" sz="800" kern="0" dirty="0">
                  <a:solidFill>
                    <a:prstClr val="black"/>
                  </a:solidFill>
                </a:rPr>
                <a:t>分野）開催件数　</a:t>
              </a:r>
              <a:r>
                <a:rPr lang="en-US" altLang="ja-JP" sz="800" kern="0" dirty="0">
                  <a:solidFill>
                    <a:prstClr val="black"/>
                  </a:solidFill>
                </a:rPr>
                <a:t>2014</a:t>
              </a:r>
              <a:r>
                <a:rPr lang="ja-JP" altLang="en-US" sz="800" kern="0" dirty="0">
                  <a:solidFill>
                    <a:prstClr val="black"/>
                  </a:solidFill>
                </a:rPr>
                <a:t>年同開催実績</a:t>
              </a:r>
              <a:r>
                <a:rPr lang="ja-JP" altLang="en-US" sz="800" kern="0" dirty="0" smtClean="0">
                  <a:solidFill>
                    <a:prstClr val="black"/>
                  </a:solidFill>
                </a:rPr>
                <a:t>：</a:t>
              </a:r>
              <a:r>
                <a:rPr lang="en-US" altLang="ja-JP" sz="800" kern="0" dirty="0" smtClean="0">
                  <a:solidFill>
                    <a:prstClr val="black"/>
                  </a:solidFill>
                </a:rPr>
                <a:t>2</a:t>
              </a:r>
              <a:r>
                <a:rPr lang="ja-JP" altLang="en-US" sz="800" kern="0" dirty="0" smtClean="0">
                  <a:solidFill>
                    <a:prstClr val="black"/>
                  </a:solidFill>
                </a:rPr>
                <a:t>件</a:t>
              </a:r>
              <a:r>
                <a:rPr lang="ja-JP" altLang="en-US" sz="800" kern="0" dirty="0">
                  <a:solidFill>
                    <a:prstClr val="black"/>
                  </a:solidFill>
                </a:rPr>
                <a:t>、</a:t>
              </a:r>
              <a:r>
                <a:rPr lang="en-US" altLang="ja-JP" sz="800" kern="0" dirty="0">
                  <a:solidFill>
                    <a:prstClr val="black"/>
                  </a:solidFill>
                </a:rPr>
                <a:t>2020</a:t>
              </a:r>
              <a:r>
                <a:rPr lang="ja-JP" altLang="en-US" sz="800" kern="0" dirty="0">
                  <a:solidFill>
                    <a:prstClr val="black"/>
                  </a:solidFill>
                </a:rPr>
                <a:t>年同開催</a:t>
              </a:r>
              <a:r>
                <a:rPr lang="ja-JP" altLang="en-US" sz="800" kern="0" dirty="0" smtClean="0">
                  <a:solidFill>
                    <a:prstClr val="black"/>
                  </a:solidFill>
                </a:rPr>
                <a:t>予測</a:t>
              </a:r>
              <a:r>
                <a:rPr lang="ja-JP" altLang="en-US" sz="800" kern="0" dirty="0">
                  <a:solidFill>
                    <a:prstClr val="black"/>
                  </a:solidFill>
                </a:rPr>
                <a:t>値</a:t>
              </a:r>
              <a:r>
                <a:rPr lang="ja-JP" altLang="en-US" sz="800" kern="0" dirty="0" smtClean="0">
                  <a:solidFill>
                    <a:prstClr val="black"/>
                  </a:solidFill>
                </a:rPr>
                <a:t>：</a:t>
              </a:r>
              <a:r>
                <a:rPr lang="en-US" altLang="ja-JP" sz="800" kern="0" dirty="0" smtClean="0">
                  <a:solidFill>
                    <a:prstClr val="black"/>
                  </a:solidFill>
                </a:rPr>
                <a:t>1</a:t>
              </a:r>
              <a:r>
                <a:rPr lang="ja-JP" altLang="en-US" sz="800" kern="0" dirty="0" smtClean="0">
                  <a:solidFill>
                    <a:prstClr val="black"/>
                  </a:solidFill>
                </a:rPr>
                <a:t>件</a:t>
              </a:r>
              <a:r>
                <a:rPr lang="ja-JP" altLang="en-US" sz="800" kern="0" dirty="0">
                  <a:solidFill>
                    <a:prstClr val="black"/>
                  </a:solidFill>
                </a:rPr>
                <a:t>、</a:t>
              </a:r>
              <a:r>
                <a:rPr lang="en-US" altLang="ja-JP" sz="800" kern="0" dirty="0" smtClean="0">
                  <a:solidFill>
                    <a:prstClr val="black"/>
                  </a:solidFill>
                </a:rPr>
                <a:t>2010</a:t>
              </a:r>
              <a:r>
                <a:rPr lang="ja-JP" altLang="en-US" sz="800" kern="0" dirty="0" smtClean="0">
                  <a:solidFill>
                    <a:prstClr val="black"/>
                  </a:solidFill>
                </a:rPr>
                <a:t>年</a:t>
              </a:r>
              <a:r>
                <a:rPr lang="en-US" altLang="ja-JP" sz="800" kern="0" dirty="0">
                  <a:solidFill>
                    <a:prstClr val="black"/>
                  </a:solidFill>
                </a:rPr>
                <a:t>~2020</a:t>
              </a:r>
              <a:r>
                <a:rPr lang="ja-JP" altLang="en-US" sz="800" kern="0" dirty="0">
                  <a:solidFill>
                    <a:prstClr val="black"/>
                  </a:solidFill>
                </a:rPr>
                <a:t>年同年平均</a:t>
              </a:r>
              <a:r>
                <a:rPr lang="ja-JP" altLang="en-US" sz="800" kern="0" dirty="0" smtClean="0">
                  <a:solidFill>
                    <a:prstClr val="black"/>
                  </a:solidFill>
                </a:rPr>
                <a:t>成長率予測値：</a:t>
              </a:r>
              <a:r>
                <a:rPr lang="en-US" altLang="ja-JP" sz="800" kern="0" dirty="0" smtClean="0">
                  <a:solidFill>
                    <a:prstClr val="black"/>
                  </a:solidFill>
                </a:rPr>
                <a:t>-16.40%</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31" name="正方形/長方形 30"/>
            <p:cNvSpPr/>
            <p:nvPr/>
          </p:nvSpPr>
          <p:spPr>
            <a:xfrm>
              <a:off x="1354230" y="3036309"/>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a:solidFill>
                    <a:prstClr val="black"/>
                  </a:solidFill>
                </a:rPr>
                <a:t>0</a:t>
              </a:r>
              <a:r>
                <a:rPr lang="ja-JP" altLang="en-US" sz="1200" kern="0" dirty="0" smtClean="0">
                  <a:solidFill>
                    <a:prstClr val="black"/>
                  </a:solidFill>
                </a:rPr>
                <a:t>件</a:t>
              </a:r>
            </a:p>
          </p:txBody>
        </p:sp>
        <p:sp>
          <p:nvSpPr>
            <p:cNvPr id="32" name="正方形/長方形 31"/>
            <p:cNvSpPr/>
            <p:nvPr/>
          </p:nvSpPr>
          <p:spPr>
            <a:xfrm>
              <a:off x="2379615" y="3036309"/>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2×(83.60%)^10</a:t>
              </a:r>
              <a:r>
                <a:rPr lang="ja-JP" altLang="en-US" sz="900" kern="0" dirty="0" smtClean="0">
                  <a:solidFill>
                    <a:prstClr val="black"/>
                  </a:solidFill>
                </a:rPr>
                <a:t>≒</a:t>
              </a:r>
              <a:r>
                <a:rPr lang="en-US" altLang="ja-JP" sz="900" kern="0" dirty="0">
                  <a:solidFill>
                    <a:prstClr val="black"/>
                  </a:solidFill>
                </a:rPr>
                <a:t>0</a:t>
              </a:r>
              <a:endParaRPr lang="ja-JP" altLang="en-US" sz="900" kern="0" dirty="0" smtClean="0">
                <a:solidFill>
                  <a:prstClr val="black"/>
                </a:solidFill>
              </a:endParaRPr>
            </a:p>
          </p:txBody>
        </p:sp>
        <p:sp>
          <p:nvSpPr>
            <p:cNvPr id="34" name="正方形/長方形 33"/>
            <p:cNvSpPr/>
            <p:nvPr/>
          </p:nvSpPr>
          <p:spPr>
            <a:xfrm>
              <a:off x="4125000" y="3417886"/>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a:solidFill>
                    <a:prstClr val="black"/>
                  </a:solidFill>
                </a:rPr>
                <a:t>Ex</a:t>
              </a:r>
              <a:r>
                <a:rPr lang="ja-JP" altLang="en-US" sz="800" kern="0" dirty="0" smtClean="0">
                  <a:solidFill>
                    <a:prstClr val="black"/>
                  </a:solidFill>
                </a:rPr>
                <a:t>（</a:t>
              </a:r>
              <a:r>
                <a:rPr lang="ja-JP" altLang="en-US" sz="800" kern="0" dirty="0">
                  <a:solidFill>
                    <a:prstClr val="black"/>
                  </a:solidFill>
                </a:rPr>
                <a:t>クリエイティブ</a:t>
              </a:r>
              <a:r>
                <a:rPr lang="ja-JP" altLang="en-US" sz="800" kern="0" dirty="0" smtClean="0">
                  <a:solidFill>
                    <a:prstClr val="black"/>
                  </a:solidFill>
                </a:rPr>
                <a:t>分野</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2014</a:t>
              </a:r>
              <a:r>
                <a:rPr lang="ja-JP" altLang="en-US" sz="800" kern="0" dirty="0">
                  <a:solidFill>
                    <a:prstClr val="black"/>
                  </a:solidFill>
                </a:rPr>
                <a:t>年同開催実績：</a:t>
              </a:r>
              <a:r>
                <a:rPr lang="en-US" altLang="ja-JP" sz="800" kern="0" dirty="0" smtClean="0">
                  <a:solidFill>
                    <a:prstClr val="black"/>
                  </a:solidFill>
                </a:rPr>
                <a:t>27</a:t>
              </a:r>
              <a:r>
                <a:rPr lang="ja-JP" altLang="en-US" sz="800" kern="0" dirty="0" smtClean="0">
                  <a:solidFill>
                    <a:prstClr val="black"/>
                  </a:solidFill>
                </a:rPr>
                <a:t>件</a:t>
              </a:r>
              <a:r>
                <a:rPr lang="zh-TW" altLang="en-US" sz="800" kern="0" dirty="0" smtClean="0">
                  <a:solidFill>
                    <a:prstClr val="black"/>
                  </a:solidFill>
                </a:rPr>
                <a:t>、</a:t>
              </a:r>
              <a:r>
                <a:rPr lang="en-US" altLang="zh-TW" sz="800" kern="0" dirty="0">
                  <a:solidFill>
                    <a:prstClr val="black"/>
                  </a:solidFill>
                </a:rPr>
                <a:t>2020</a:t>
              </a:r>
              <a:r>
                <a:rPr lang="zh-TW" altLang="en-US" sz="800" kern="0" dirty="0">
                  <a:solidFill>
                    <a:prstClr val="black"/>
                  </a:solidFill>
                </a:rPr>
                <a:t>年同開催</a:t>
              </a:r>
              <a:r>
                <a:rPr lang="zh-TW" altLang="en-US" sz="800" kern="0" dirty="0" smtClean="0">
                  <a:solidFill>
                    <a:prstClr val="black"/>
                  </a:solidFill>
                </a:rPr>
                <a:t>予測</a:t>
              </a:r>
              <a:r>
                <a:rPr lang="ja-JP" altLang="en-US" sz="800" kern="0" dirty="0">
                  <a:solidFill>
                    <a:prstClr val="black"/>
                  </a:solidFill>
                </a:rPr>
                <a:t>値</a:t>
              </a:r>
              <a:r>
                <a:rPr lang="zh-TW" altLang="en-US" sz="800" kern="0" dirty="0" smtClean="0">
                  <a:solidFill>
                    <a:prstClr val="black"/>
                  </a:solidFill>
                </a:rPr>
                <a:t>：</a:t>
              </a:r>
              <a:r>
                <a:rPr lang="en-US" altLang="zh-TW" sz="800" kern="0" dirty="0" smtClean="0">
                  <a:solidFill>
                    <a:prstClr val="black"/>
                  </a:solidFill>
                </a:rPr>
                <a:t>26</a:t>
              </a:r>
              <a:r>
                <a:rPr lang="zh-TW" altLang="en-US" sz="800" kern="0" dirty="0" smtClean="0">
                  <a:solidFill>
                    <a:prstClr val="black"/>
                  </a:solidFill>
                </a:rPr>
                <a:t>件</a:t>
              </a:r>
              <a:r>
                <a:rPr lang="ja-JP" altLang="en-US" sz="800" kern="0" dirty="0" err="1" smtClean="0">
                  <a:solidFill>
                    <a:prstClr val="black"/>
                  </a:solidFill>
                </a:rPr>
                <a:t>、</a:t>
              </a:r>
              <a:r>
                <a:rPr lang="en-US" altLang="ja-JP" sz="800" kern="0" dirty="0" smtClean="0">
                  <a:solidFill>
                    <a:prstClr val="black"/>
                  </a:solidFill>
                </a:rPr>
                <a:t>2010</a:t>
              </a:r>
              <a:r>
                <a:rPr lang="ja-JP" altLang="en-US" sz="800" kern="0" dirty="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-0.93%</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35" name="正方形/長方形 34"/>
            <p:cNvSpPr/>
            <p:nvPr/>
          </p:nvSpPr>
          <p:spPr>
            <a:xfrm>
              <a:off x="1354230" y="3417886"/>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25</a:t>
              </a:r>
              <a:r>
                <a:rPr lang="ja-JP" altLang="en-US" sz="1200" kern="0" dirty="0" smtClean="0">
                  <a:solidFill>
                    <a:prstClr val="black"/>
                  </a:solidFill>
                </a:rPr>
                <a:t>件</a:t>
              </a:r>
            </a:p>
          </p:txBody>
        </p:sp>
        <p:sp>
          <p:nvSpPr>
            <p:cNvPr id="36" name="正方形/長方形 35"/>
            <p:cNvSpPr/>
            <p:nvPr/>
          </p:nvSpPr>
          <p:spPr>
            <a:xfrm>
              <a:off x="2379615" y="3417886"/>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27×(99.07%)^10</a:t>
              </a:r>
              <a:r>
                <a:rPr lang="ja-JP" altLang="en-US" sz="900" kern="0" dirty="0" smtClean="0">
                  <a:solidFill>
                    <a:prstClr val="black"/>
                  </a:solidFill>
                </a:rPr>
                <a:t>≒</a:t>
              </a:r>
              <a:r>
                <a:rPr lang="en-US" altLang="ja-JP" sz="900" kern="0" dirty="0" smtClean="0">
                  <a:solidFill>
                    <a:prstClr val="black"/>
                  </a:solidFill>
                </a:rPr>
                <a:t>25</a:t>
              </a:r>
              <a:endParaRPr lang="ja-JP" altLang="en-US" sz="900" kern="0" dirty="0" smtClean="0">
                <a:solidFill>
                  <a:prstClr val="black"/>
                </a:solidFill>
              </a:endParaRPr>
            </a:p>
          </p:txBody>
        </p:sp>
        <p:sp>
          <p:nvSpPr>
            <p:cNvPr id="38" name="正方形/長方形 37"/>
            <p:cNvSpPr/>
            <p:nvPr/>
          </p:nvSpPr>
          <p:spPr>
            <a:xfrm>
              <a:off x="4125000" y="3799462"/>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ja-JP" altLang="en-US" sz="800" kern="0" dirty="0" smtClean="0">
                  <a:solidFill>
                    <a:prstClr val="black"/>
                  </a:solidFill>
                </a:rPr>
                <a:t>各分野の</a:t>
              </a:r>
              <a:r>
                <a:rPr lang="en-US" altLang="ja-JP" sz="800" kern="0" dirty="0" smtClean="0">
                  <a:solidFill>
                    <a:prstClr val="black"/>
                  </a:solidFill>
                </a:rPr>
                <a:t>2024</a:t>
              </a:r>
              <a:r>
                <a:rPr lang="ja-JP" altLang="en-US" sz="800" kern="0" dirty="0" smtClean="0">
                  <a:solidFill>
                    <a:prstClr val="black"/>
                  </a:solidFill>
                </a:rPr>
                <a:t>年推計値の総和</a:t>
              </a:r>
              <a:endParaRPr lang="ja-JP" altLang="en-US" sz="800" kern="0" dirty="0">
                <a:solidFill>
                  <a:prstClr val="black"/>
                </a:solidFill>
              </a:endParaRPr>
            </a:p>
          </p:txBody>
        </p:sp>
        <p:sp>
          <p:nvSpPr>
            <p:cNvPr id="39" name="正方形/長方形 38"/>
            <p:cNvSpPr/>
            <p:nvPr/>
          </p:nvSpPr>
          <p:spPr>
            <a:xfrm>
              <a:off x="1354230" y="3799462"/>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108</a:t>
              </a:r>
              <a:r>
                <a:rPr lang="ja-JP" altLang="en-US" sz="1200" kern="0" dirty="0" smtClean="0">
                  <a:solidFill>
                    <a:prstClr val="black"/>
                  </a:solidFill>
                </a:rPr>
                <a:t>件</a:t>
              </a:r>
            </a:p>
          </p:txBody>
        </p:sp>
        <p:sp>
          <p:nvSpPr>
            <p:cNvPr id="40" name="正方形/長方形 39"/>
            <p:cNvSpPr/>
            <p:nvPr/>
          </p:nvSpPr>
          <p:spPr>
            <a:xfrm>
              <a:off x="2379615" y="3799462"/>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1+30+52+0+25</a:t>
              </a:r>
              <a:r>
                <a:rPr lang="ja-JP" altLang="en-US" sz="900" kern="0" dirty="0" smtClean="0">
                  <a:solidFill>
                    <a:prstClr val="black"/>
                  </a:solidFill>
                </a:rPr>
                <a:t>≒</a:t>
              </a:r>
              <a:r>
                <a:rPr lang="en-US" altLang="ja-JP" sz="900" kern="0" dirty="0" smtClean="0">
                  <a:solidFill>
                    <a:prstClr val="black"/>
                  </a:solidFill>
                </a:rPr>
                <a:t>108</a:t>
              </a:r>
              <a:endParaRPr lang="ja-JP" altLang="en-US" sz="900" kern="0" dirty="0" smtClean="0">
                <a:solidFill>
                  <a:prstClr val="black"/>
                </a:solidFill>
              </a:endParaRPr>
            </a:p>
          </p:txBody>
        </p:sp>
      </p:grpSp>
      <p:sp>
        <p:nvSpPr>
          <p:cNvPr id="41" name="正方形/長方形 40"/>
          <p:cNvSpPr/>
          <p:nvPr/>
        </p:nvSpPr>
        <p:spPr>
          <a:xfrm>
            <a:off x="4836037" y="4273681"/>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42" name="コンテンツ プレースホルダー 11"/>
          <p:cNvSpPr txBox="1">
            <a:spLocks/>
          </p:cNvSpPr>
          <p:nvPr/>
        </p:nvSpPr>
        <p:spPr bwMode="gray">
          <a:xfrm>
            <a:off x="6312861" y="4149018"/>
            <a:ext cx="1791691"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sz="1050" b="1" u="sng" kern="0" dirty="0">
                <a:solidFill>
                  <a:srgbClr val="002776"/>
                </a:solidFill>
              </a:rPr>
              <a:t>大阪重点</a:t>
            </a:r>
            <a:r>
              <a:rPr lang="ja-JP" altLang="en-US" sz="1050" b="1" u="sng" kern="0" dirty="0" smtClean="0">
                <a:solidFill>
                  <a:srgbClr val="002776"/>
                </a:solidFill>
              </a:rPr>
              <a:t>産業</a:t>
            </a:r>
            <a:r>
              <a:rPr lang="en-US" altLang="ja-JP" sz="1050" b="1" u="sng" kern="0" dirty="0" smtClean="0">
                <a:solidFill>
                  <a:srgbClr val="002776"/>
                </a:solidFill>
              </a:rPr>
              <a:t>Ex</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sp>
        <p:nvSpPr>
          <p:cNvPr id="4" name="正方形/長方形 3"/>
          <p:cNvSpPr/>
          <p:nvPr/>
        </p:nvSpPr>
        <p:spPr>
          <a:xfrm>
            <a:off x="400845" y="6229648"/>
            <a:ext cx="4680000" cy="3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000" dirty="0" smtClean="0">
                <a:solidFill>
                  <a:schemeClr val="tx1"/>
                </a:solidFill>
              </a:rPr>
              <a:t>※</a:t>
            </a:r>
          </a:p>
          <a:p>
            <a:r>
              <a:rPr kumimoji="1" lang="ja-JP" altLang="en-US" sz="1000" dirty="0" smtClean="0">
                <a:solidFill>
                  <a:schemeClr val="tx1"/>
                </a:solidFill>
              </a:rPr>
              <a:t>複数の</a:t>
            </a:r>
            <a:r>
              <a:rPr kumimoji="1" lang="ja-JP" altLang="en-US" sz="1000" dirty="0">
                <a:solidFill>
                  <a:schemeClr val="tx1"/>
                </a:solidFill>
              </a:rPr>
              <a:t>分野</a:t>
            </a:r>
            <a:r>
              <a:rPr kumimoji="1" lang="ja-JP" altLang="en-US" sz="1000" dirty="0" smtClean="0">
                <a:solidFill>
                  <a:schemeClr val="tx1"/>
                </a:solidFill>
              </a:rPr>
              <a:t>（環境と新エネルギー等）がテーマである</a:t>
            </a:r>
            <a:r>
              <a:rPr kumimoji="1" lang="en-US" altLang="ja-JP" sz="1000" dirty="0" smtClean="0">
                <a:solidFill>
                  <a:schemeClr val="tx1"/>
                </a:solidFill>
              </a:rPr>
              <a:t>Ex</a:t>
            </a:r>
            <a:r>
              <a:rPr kumimoji="1" lang="ja-JP" altLang="en-US" sz="1000" dirty="0" smtClean="0">
                <a:solidFill>
                  <a:schemeClr val="tx1"/>
                </a:solidFill>
              </a:rPr>
              <a:t>はダブルカウントしている。</a:t>
            </a:r>
          </a:p>
        </p:txBody>
      </p:sp>
      <p:pic>
        <p:nvPicPr>
          <p:cNvPr id="376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961" y="4336629"/>
            <a:ext cx="44989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2666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a:xfrm>
            <a:off x="410400" y="7052032"/>
            <a:ext cx="180000" cy="169200"/>
          </a:xfrm>
        </p:spPr>
        <p:txBody>
          <a:bodyPr/>
          <a:lstStyle/>
          <a:p>
            <a:fld id="{4D9FACC8-259C-46ED-9283-8CCF027B3826}" type="slidenum">
              <a:rPr lang="ja-JP" altLang="en-US" smtClean="0">
                <a:solidFill>
                  <a:srgbClr val="313131"/>
                </a:solidFill>
              </a:rPr>
              <a:pPr/>
              <a:t>114</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6" name="AutoShape 8"/>
          <p:cNvSpPr>
            <a:spLocks noChangeArrowheads="1"/>
          </p:cNvSpPr>
          <p:nvPr/>
        </p:nvSpPr>
        <p:spPr bwMode="gray">
          <a:xfrm>
            <a:off x="902982" y="1483415"/>
            <a:ext cx="2916000" cy="496800"/>
          </a:xfrm>
          <a:prstGeom prst="chevron">
            <a:avLst>
              <a:gd name="adj" fmla="val 32411"/>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smtClean="0">
                <a:solidFill>
                  <a:srgbClr val="FFFFFF"/>
                </a:solidFill>
              </a:rPr>
              <a:t>国内開催件数</a:t>
            </a:r>
            <a:endParaRPr lang="en-US" altLang="ja-JP" sz="1200" b="1" kern="0" dirty="0" smtClean="0">
              <a:solidFill>
                <a:srgbClr val="FFFFFF"/>
              </a:solidFill>
            </a:endParaRPr>
          </a:p>
        </p:txBody>
      </p:sp>
      <p:sp>
        <p:nvSpPr>
          <p:cNvPr id="7" name="AutoShape 9"/>
          <p:cNvSpPr>
            <a:spLocks noChangeArrowheads="1"/>
          </p:cNvSpPr>
          <p:nvPr/>
        </p:nvSpPr>
        <p:spPr bwMode="gray">
          <a:xfrm>
            <a:off x="3737991" y="1483415"/>
            <a:ext cx="2916000" cy="496800"/>
          </a:xfrm>
          <a:prstGeom prst="chevron">
            <a:avLst>
              <a:gd name="adj" fmla="val 32554"/>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smtClean="0">
                <a:solidFill>
                  <a:srgbClr val="FFFFFF"/>
                </a:solidFill>
              </a:rPr>
              <a:t>大阪開催件数</a:t>
            </a:r>
            <a:endParaRPr lang="en-US" altLang="ja-JP" sz="1200" b="1" kern="0" dirty="0" smtClean="0">
              <a:solidFill>
                <a:srgbClr val="FFFFFF"/>
              </a:solidFill>
            </a:endParaRPr>
          </a:p>
        </p:txBody>
      </p:sp>
      <p:sp>
        <p:nvSpPr>
          <p:cNvPr id="11" name="AutoShape 10"/>
          <p:cNvSpPr>
            <a:spLocks noChangeArrowheads="1"/>
          </p:cNvSpPr>
          <p:nvPr/>
        </p:nvSpPr>
        <p:spPr bwMode="gray">
          <a:xfrm>
            <a:off x="6573000" y="1483415"/>
            <a:ext cx="2916000" cy="496800"/>
          </a:xfrm>
          <a:prstGeom prst="chevron">
            <a:avLst>
              <a:gd name="adj" fmla="val 32406"/>
            </a:avLst>
          </a:prstGeom>
          <a:solidFill>
            <a:srgbClr val="646464"/>
          </a:solidFill>
          <a:ln w="12700" cap="rnd" algn="ctr">
            <a:solidFill>
              <a:sysClr val="window" lastClr="FFFFFF"/>
            </a:solidFill>
            <a:miter lim="800000"/>
            <a:headEnd/>
            <a:tailEnd/>
          </a:ln>
          <a:effectLst/>
        </p:spPr>
        <p:txBody>
          <a:bodyPr wrap="none" lIns="72000" tIns="72000" rIns="72000" bIns="72000" anchor="ctr"/>
          <a:lstStyle/>
          <a:p>
            <a:pPr algn="ctr" fontAlgn="auto">
              <a:lnSpc>
                <a:spcPct val="110000"/>
              </a:lnSpc>
              <a:spcBef>
                <a:spcPts val="0"/>
              </a:spcBef>
              <a:spcAft>
                <a:spcPts val="0"/>
              </a:spcAft>
            </a:pPr>
            <a:r>
              <a:rPr lang="ja-JP" altLang="en-US" sz="1200" b="1" kern="0" dirty="0">
                <a:solidFill>
                  <a:srgbClr val="FFFFFF"/>
                </a:solidFill>
              </a:rPr>
              <a:t>ベイエリア</a:t>
            </a:r>
            <a:r>
              <a:rPr lang="ja-JP" altLang="en-US" sz="1200" b="1" kern="0" dirty="0" smtClean="0">
                <a:solidFill>
                  <a:srgbClr val="FFFFFF"/>
                </a:solidFill>
              </a:rPr>
              <a:t>開催件数</a:t>
            </a:r>
            <a:endParaRPr lang="en-US" altLang="ja-JP" sz="1200" b="1" kern="0" dirty="0" smtClean="0">
              <a:solidFill>
                <a:srgbClr val="FFFFFF"/>
              </a:solidFill>
            </a:endParaRPr>
          </a:p>
        </p:txBody>
      </p:sp>
      <p:sp>
        <p:nvSpPr>
          <p:cNvPr id="12" name="正方形/長方形 11"/>
          <p:cNvSpPr/>
          <p:nvPr/>
        </p:nvSpPr>
        <p:spPr>
          <a:xfrm>
            <a:off x="400845" y="2060948"/>
            <a:ext cx="468000" cy="2433600"/>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en-US" altLang="ja-JP" sz="1200" b="1" dirty="0" smtClean="0">
                <a:solidFill>
                  <a:prstClr val="white"/>
                </a:solidFill>
              </a:rPr>
              <a:t>E</a:t>
            </a:r>
            <a:r>
              <a:rPr kumimoji="1" lang="ja-JP" altLang="en-US" sz="1200" b="1" dirty="0" smtClean="0">
                <a:solidFill>
                  <a:prstClr val="white"/>
                </a:solidFill>
              </a:rPr>
              <a:t>ｖ</a:t>
            </a:r>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defRPr/>
            </a:pPr>
            <a:r>
              <a:rPr lang="en-US" altLang="ja-JP" kern="0" dirty="0" err="1" smtClean="0">
                <a:solidFill>
                  <a:srgbClr val="81BC00"/>
                </a:solidFill>
              </a:rPr>
              <a:t>Ev</a:t>
            </a:r>
            <a:r>
              <a:rPr lang="ja-JP" altLang="en-US" kern="0" dirty="0" smtClean="0">
                <a:solidFill>
                  <a:srgbClr val="81BC00"/>
                </a:solidFill>
              </a:rPr>
              <a:t>の需要予測</a:t>
            </a:r>
            <a:endParaRPr lang="ja-JP" altLang="en-US" kern="0" dirty="0">
              <a:solidFill>
                <a:srgbClr val="81BC00"/>
              </a:solidFill>
            </a:endParaRPr>
          </a:p>
        </p:txBody>
      </p:sp>
      <p:sp>
        <p:nvSpPr>
          <p:cNvPr id="51" name="コンテンツ プレースホルダー 6"/>
          <p:cNvSpPr txBox="1">
            <a:spLocks/>
          </p:cNvSpPr>
          <p:nvPr/>
        </p:nvSpPr>
        <p:spPr bwMode="gray">
          <a:xfrm>
            <a:off x="416496" y="4607921"/>
            <a:ext cx="4320000" cy="198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国内</a:t>
            </a:r>
            <a:r>
              <a:rPr lang="ja-JP" altLang="en-US" kern="0" dirty="0">
                <a:solidFill>
                  <a:sysClr val="windowText" lastClr="000000"/>
                </a:solidFill>
              </a:rPr>
              <a:t>・大阪・ベイエリアで</a:t>
            </a:r>
            <a:r>
              <a:rPr lang="en-US" altLang="ja-JP" kern="0" dirty="0" err="1" smtClean="0">
                <a:solidFill>
                  <a:sysClr val="windowText" lastClr="000000"/>
                </a:solidFill>
              </a:rPr>
              <a:t>Ev</a:t>
            </a:r>
            <a:r>
              <a:rPr lang="ja-JP" altLang="en-US" kern="0" dirty="0" smtClean="0">
                <a:solidFill>
                  <a:sysClr val="windowText" lastClr="000000"/>
                </a:solidFill>
              </a:rPr>
              <a:t>開催</a:t>
            </a:r>
            <a:r>
              <a:rPr lang="ja-JP" altLang="en-US" kern="0" dirty="0">
                <a:solidFill>
                  <a:sysClr val="windowText" lastClr="000000"/>
                </a:solidFill>
              </a:rPr>
              <a:t>件数は増加傾向にあると推計される</a:t>
            </a:r>
            <a:r>
              <a:rPr lang="ja-JP" altLang="en-US" kern="0" dirty="0" smtClean="0">
                <a:solidFill>
                  <a:sysClr val="windowText" lastClr="000000"/>
                </a:solidFill>
              </a:rPr>
              <a:t>。</a:t>
            </a:r>
            <a:endParaRPr lang="en-US" altLang="ja-JP" kern="0" dirty="0" smtClean="0">
              <a:solidFill>
                <a:sysClr val="windowText" lastClr="000000"/>
              </a:solidFill>
            </a:endParaRPr>
          </a:p>
        </p:txBody>
      </p:sp>
      <p:sp>
        <p:nvSpPr>
          <p:cNvPr id="53" name="正方形/長方形 52"/>
          <p:cNvSpPr/>
          <p:nvPr/>
        </p:nvSpPr>
        <p:spPr>
          <a:xfrm>
            <a:off x="4836037" y="4737713"/>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48" name="コンテンツ プレースホルダー 11"/>
          <p:cNvSpPr txBox="1">
            <a:spLocks/>
          </p:cNvSpPr>
          <p:nvPr/>
        </p:nvSpPr>
        <p:spPr bwMode="gray">
          <a:xfrm>
            <a:off x="6736578" y="4412102"/>
            <a:ext cx="983777"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err="1" smtClean="0">
                <a:solidFill>
                  <a:srgbClr val="002776"/>
                </a:solidFill>
              </a:rPr>
              <a:t>Ev</a:t>
            </a:r>
            <a:r>
              <a:rPr lang="ja-JP" altLang="en-US" sz="1050" b="1" u="sng" kern="0" dirty="0" smtClean="0">
                <a:solidFill>
                  <a:srgbClr val="002776"/>
                </a:solidFill>
              </a:rPr>
              <a:t>の需要予測</a:t>
            </a:r>
            <a:endParaRPr lang="en-US" altLang="ja-JP" sz="1050" b="1" u="sng" kern="0" dirty="0" smtClean="0">
              <a:solidFill>
                <a:srgbClr val="002776"/>
              </a:solidFill>
            </a:endParaRPr>
          </a:p>
        </p:txBody>
      </p:sp>
      <p:grpSp>
        <p:nvGrpSpPr>
          <p:cNvPr id="3" name="グループ化 2"/>
          <p:cNvGrpSpPr/>
          <p:nvPr/>
        </p:nvGrpSpPr>
        <p:grpSpPr>
          <a:xfrm>
            <a:off x="1010982" y="2060948"/>
            <a:ext cx="8370018" cy="2434665"/>
            <a:chOff x="1010982" y="2060948"/>
            <a:chExt cx="8370018" cy="2434665"/>
          </a:xfrm>
        </p:grpSpPr>
        <p:sp>
          <p:nvSpPr>
            <p:cNvPr id="52" name="正方形/長方形 51"/>
            <p:cNvSpPr/>
            <p:nvPr/>
          </p:nvSpPr>
          <p:spPr>
            <a:xfrm>
              <a:off x="1010982" y="2947613"/>
              <a:ext cx="2700000" cy="1548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日本国内</a:t>
              </a:r>
              <a:r>
                <a:rPr lang="en-US" altLang="ja-JP" sz="800" kern="0" dirty="0" err="1">
                  <a:solidFill>
                    <a:prstClr val="black"/>
                  </a:solidFill>
                </a:rPr>
                <a:t>Ev</a:t>
              </a:r>
              <a:r>
                <a:rPr lang="ja-JP" altLang="en-US" sz="800" kern="0" dirty="0">
                  <a:solidFill>
                    <a:prstClr val="black"/>
                  </a:solidFill>
                </a:rPr>
                <a:t>開催件数</a:t>
              </a:r>
            </a:p>
            <a:p>
              <a:pPr algn="just" fontAlgn="auto">
                <a:spcBef>
                  <a:spcPts val="0"/>
                </a:spcBef>
                <a:spcAft>
                  <a:spcPts val="0"/>
                </a:spcAft>
              </a:pPr>
              <a:r>
                <a:rPr lang="en-US" altLang="ja-JP" sz="800" kern="0" dirty="0">
                  <a:solidFill>
                    <a:prstClr val="black"/>
                  </a:solidFill>
                </a:rPr>
                <a:t>2015</a:t>
              </a:r>
              <a:r>
                <a:rPr lang="ja-JP" altLang="en-US" sz="800" kern="0" dirty="0">
                  <a:solidFill>
                    <a:prstClr val="black"/>
                  </a:solidFill>
                </a:rPr>
                <a:t>年の国内</a:t>
              </a:r>
              <a:r>
                <a:rPr lang="en-US" altLang="ja-JP" sz="800" kern="0" dirty="0" err="1">
                  <a:solidFill>
                    <a:prstClr val="black"/>
                  </a:solidFill>
                </a:rPr>
                <a:t>Ev</a:t>
              </a:r>
              <a:r>
                <a:rPr lang="ja-JP" altLang="en-US" sz="800" kern="0" dirty="0">
                  <a:solidFill>
                    <a:prstClr val="black"/>
                  </a:solidFill>
                </a:rPr>
                <a:t>開催実績予測値：</a:t>
              </a:r>
              <a:r>
                <a:rPr lang="ja-JP" altLang="en-US" sz="800" kern="0" dirty="0" smtClean="0">
                  <a:solidFill>
                    <a:prstClr val="black"/>
                  </a:solidFill>
                </a:rPr>
                <a:t>文化イベント</a:t>
              </a:r>
              <a:r>
                <a:rPr lang="en-US" altLang="ja-JP" sz="800" kern="0" dirty="0" smtClean="0">
                  <a:solidFill>
                    <a:prstClr val="black"/>
                  </a:solidFill>
                </a:rPr>
                <a:t>31,485</a:t>
              </a:r>
              <a:r>
                <a:rPr lang="ja-JP" altLang="en-US" sz="800" kern="0" dirty="0">
                  <a:solidFill>
                    <a:prstClr val="black"/>
                  </a:solidFill>
                </a:rPr>
                <a:t>件、</a:t>
              </a:r>
              <a:r>
                <a:rPr lang="ja-JP" altLang="en-US" sz="800" kern="0" dirty="0" smtClean="0">
                  <a:solidFill>
                    <a:prstClr val="black"/>
                  </a:solidFill>
                </a:rPr>
                <a:t>スポーツイベント</a:t>
              </a:r>
              <a:r>
                <a:rPr lang="en-US" altLang="ja-JP" sz="800" kern="0" dirty="0" smtClean="0">
                  <a:solidFill>
                    <a:prstClr val="black"/>
                  </a:solidFill>
                </a:rPr>
                <a:t>23,453</a:t>
              </a:r>
              <a:r>
                <a:rPr lang="ja-JP" altLang="en-US" sz="800" kern="0" dirty="0">
                  <a:solidFill>
                    <a:prstClr val="black"/>
                  </a:solidFill>
                </a:rPr>
                <a:t>件、フェスティバル</a:t>
              </a:r>
              <a:r>
                <a:rPr lang="en-US" altLang="ja-JP" sz="800" kern="0" dirty="0">
                  <a:solidFill>
                    <a:prstClr val="black"/>
                  </a:solidFill>
                </a:rPr>
                <a:t>22,253</a:t>
              </a:r>
              <a:r>
                <a:rPr lang="ja-JP" altLang="en-US" sz="800" kern="0" dirty="0">
                  <a:solidFill>
                    <a:prstClr val="black"/>
                  </a:solidFill>
                </a:rPr>
                <a:t>件、博覧会</a:t>
              </a:r>
              <a:r>
                <a:rPr lang="en-US" altLang="ja-JP" sz="800" kern="0" dirty="0">
                  <a:solidFill>
                    <a:prstClr val="black"/>
                  </a:solidFill>
                </a:rPr>
                <a:t>0</a:t>
              </a:r>
              <a:r>
                <a:rPr lang="ja-JP" altLang="en-US" sz="800" kern="0" dirty="0">
                  <a:solidFill>
                    <a:prstClr val="black"/>
                  </a:solidFill>
                </a:rPr>
                <a:t>件、合計</a:t>
              </a:r>
              <a:r>
                <a:rPr lang="en-US" altLang="ja-JP" sz="800" kern="0" dirty="0">
                  <a:solidFill>
                    <a:prstClr val="black"/>
                  </a:solidFill>
                </a:rPr>
                <a:t>77,192</a:t>
              </a:r>
              <a:r>
                <a:rPr lang="ja-JP" altLang="en-US" sz="800" kern="0" dirty="0">
                  <a:solidFill>
                    <a:prstClr val="black"/>
                  </a:solidFill>
                </a:rPr>
                <a:t>件</a:t>
              </a:r>
            </a:p>
            <a:p>
              <a:pPr algn="just" fontAlgn="auto">
                <a:spcBef>
                  <a:spcPts val="0"/>
                </a:spcBef>
                <a:spcAft>
                  <a:spcPts val="0"/>
                </a:spcAft>
              </a:pPr>
              <a:r>
                <a:rPr lang="en-US" altLang="ja-JP" sz="800" kern="0" dirty="0">
                  <a:solidFill>
                    <a:prstClr val="black"/>
                  </a:solidFill>
                </a:rPr>
                <a:t>2020</a:t>
              </a:r>
              <a:r>
                <a:rPr lang="ja-JP" altLang="en-US" sz="800" kern="0" dirty="0">
                  <a:solidFill>
                    <a:prstClr val="black"/>
                  </a:solidFill>
                </a:rPr>
                <a:t>年の国内</a:t>
              </a:r>
              <a:r>
                <a:rPr lang="en-US" altLang="ja-JP" sz="800" kern="0" dirty="0">
                  <a:solidFill>
                    <a:prstClr val="black"/>
                  </a:solidFill>
                </a:rPr>
                <a:t>Ex</a:t>
              </a:r>
              <a:r>
                <a:rPr lang="ja-JP" altLang="en-US" sz="800" kern="0" dirty="0">
                  <a:solidFill>
                    <a:prstClr val="black"/>
                  </a:solidFill>
                </a:rPr>
                <a:t>開催件数予測値：文化イベント</a:t>
              </a:r>
              <a:r>
                <a:rPr lang="en-US" altLang="ja-JP" sz="800" kern="0" dirty="0">
                  <a:solidFill>
                    <a:prstClr val="black"/>
                  </a:solidFill>
                </a:rPr>
                <a:t>32,820</a:t>
              </a:r>
              <a:r>
                <a:rPr lang="ja-JP" altLang="en-US" sz="800" kern="0" dirty="0">
                  <a:solidFill>
                    <a:prstClr val="black"/>
                  </a:solidFill>
                </a:rPr>
                <a:t>件、スポーツイベント</a:t>
              </a:r>
              <a:r>
                <a:rPr lang="en-US" altLang="ja-JP" sz="800" kern="0" dirty="0">
                  <a:solidFill>
                    <a:prstClr val="black"/>
                  </a:solidFill>
                </a:rPr>
                <a:t>35,175</a:t>
              </a:r>
              <a:r>
                <a:rPr lang="ja-JP" altLang="en-US" sz="800" kern="0" dirty="0">
                  <a:solidFill>
                    <a:prstClr val="black"/>
                  </a:solidFill>
                </a:rPr>
                <a:t>件、フェスティバル</a:t>
              </a:r>
              <a:r>
                <a:rPr lang="en-US" altLang="ja-JP" sz="800" kern="0" dirty="0">
                  <a:solidFill>
                    <a:prstClr val="black"/>
                  </a:solidFill>
                </a:rPr>
                <a:t>36,137</a:t>
              </a:r>
              <a:r>
                <a:rPr lang="ja-JP" altLang="en-US" sz="800" kern="0" dirty="0">
                  <a:solidFill>
                    <a:prstClr val="black"/>
                  </a:solidFill>
                </a:rPr>
                <a:t>件、博覧会</a:t>
              </a:r>
              <a:r>
                <a:rPr lang="en-US" altLang="ja-JP" sz="800" kern="0" dirty="0">
                  <a:solidFill>
                    <a:prstClr val="black"/>
                  </a:solidFill>
                </a:rPr>
                <a:t>0</a:t>
              </a:r>
              <a:r>
                <a:rPr lang="ja-JP" altLang="en-US" sz="800" kern="0" dirty="0">
                  <a:solidFill>
                    <a:prstClr val="black"/>
                  </a:solidFill>
                </a:rPr>
                <a:t>件、合計</a:t>
              </a:r>
              <a:r>
                <a:rPr lang="en-US" altLang="ja-JP" sz="800" kern="0" dirty="0">
                  <a:solidFill>
                    <a:prstClr val="black"/>
                  </a:solidFill>
                </a:rPr>
                <a:t>104,133</a:t>
              </a:r>
              <a:r>
                <a:rPr lang="ja-JP" altLang="en-US" sz="800" kern="0" dirty="0">
                  <a:solidFill>
                    <a:prstClr val="black"/>
                  </a:solidFill>
                </a:rPr>
                <a:t>件</a:t>
              </a:r>
            </a:p>
            <a:p>
              <a:pPr algn="just" fontAlgn="auto">
                <a:spcBef>
                  <a:spcPts val="0"/>
                </a:spcBef>
                <a:spcAft>
                  <a:spcPts val="0"/>
                </a:spcAft>
              </a:pPr>
              <a:r>
                <a:rPr lang="en-US" altLang="ja-JP" sz="800" kern="0" dirty="0">
                  <a:solidFill>
                    <a:prstClr val="black"/>
                  </a:solidFill>
                </a:rPr>
                <a:t>2012</a:t>
              </a:r>
              <a:r>
                <a:rPr lang="ja-JP" altLang="en-US" sz="800" kern="0" dirty="0">
                  <a:solidFill>
                    <a:prstClr val="black"/>
                  </a:solidFill>
                </a:rPr>
                <a:t>～</a:t>
              </a:r>
              <a:r>
                <a:rPr lang="en-US" altLang="ja-JP" sz="800" kern="0" dirty="0">
                  <a:solidFill>
                    <a:prstClr val="black"/>
                  </a:solidFill>
                </a:rPr>
                <a:t>2020</a:t>
              </a:r>
              <a:r>
                <a:rPr lang="ja-JP" altLang="en-US" sz="800" kern="0" dirty="0">
                  <a:solidFill>
                    <a:prstClr val="black"/>
                  </a:solidFill>
                </a:rPr>
                <a:t>年国内</a:t>
              </a:r>
              <a:r>
                <a:rPr lang="en-US" altLang="ja-JP" sz="800" kern="0" dirty="0">
                  <a:solidFill>
                    <a:prstClr val="black"/>
                  </a:solidFill>
                </a:rPr>
                <a:t>Ex</a:t>
              </a:r>
              <a:r>
                <a:rPr lang="ja-JP" altLang="en-US" sz="800" kern="0" dirty="0">
                  <a:solidFill>
                    <a:prstClr val="black"/>
                  </a:solidFill>
                </a:rPr>
                <a:t>実績の年平均成長率予測値：文化イベント</a:t>
              </a:r>
              <a:r>
                <a:rPr lang="en-US" altLang="ja-JP" sz="800" kern="0" dirty="0">
                  <a:solidFill>
                    <a:prstClr val="black"/>
                  </a:solidFill>
                </a:rPr>
                <a:t>0.83%</a:t>
              </a:r>
              <a:r>
                <a:rPr lang="ja-JP" altLang="en-US" sz="800" kern="0" dirty="0" err="1">
                  <a:solidFill>
                    <a:prstClr val="black"/>
                  </a:solidFill>
                </a:rPr>
                <a:t>、</a:t>
              </a:r>
              <a:r>
                <a:rPr lang="ja-JP" altLang="en-US" sz="800" kern="0" dirty="0">
                  <a:solidFill>
                    <a:prstClr val="black"/>
                  </a:solidFill>
                </a:rPr>
                <a:t>スポーツイベント</a:t>
              </a:r>
              <a:r>
                <a:rPr lang="en-US" altLang="ja-JP" sz="800" kern="0" dirty="0">
                  <a:solidFill>
                    <a:prstClr val="black"/>
                  </a:solidFill>
                </a:rPr>
                <a:t>8.44%</a:t>
              </a:r>
              <a:r>
                <a:rPr lang="ja-JP" altLang="en-US" sz="800" kern="0" dirty="0" err="1">
                  <a:solidFill>
                    <a:prstClr val="black"/>
                  </a:solidFill>
                </a:rPr>
                <a:t>、</a:t>
              </a:r>
              <a:r>
                <a:rPr lang="ja-JP" altLang="en-US" sz="800" kern="0" dirty="0">
                  <a:solidFill>
                    <a:prstClr val="black"/>
                  </a:solidFill>
                </a:rPr>
                <a:t>フェスティバル</a:t>
              </a:r>
              <a:r>
                <a:rPr lang="en-US" altLang="ja-JP" sz="800" kern="0" dirty="0">
                  <a:solidFill>
                    <a:prstClr val="black"/>
                  </a:solidFill>
                </a:rPr>
                <a:t>10.18%</a:t>
              </a:r>
              <a:r>
                <a:rPr lang="ja-JP" altLang="en-US" sz="800" kern="0" dirty="0" err="1">
                  <a:solidFill>
                    <a:prstClr val="black"/>
                  </a:solidFill>
                </a:rPr>
                <a:t>、</a:t>
              </a:r>
              <a:r>
                <a:rPr lang="ja-JP" altLang="en-US" sz="800" kern="0" dirty="0">
                  <a:solidFill>
                    <a:prstClr val="black"/>
                  </a:solidFill>
                </a:rPr>
                <a:t>博覧会</a:t>
              </a:r>
              <a:r>
                <a:rPr lang="en-US" altLang="ja-JP" sz="800" kern="0" dirty="0">
                  <a:solidFill>
                    <a:prstClr val="black"/>
                  </a:solidFill>
                </a:rPr>
                <a:t>-49.29%</a:t>
              </a:r>
            </a:p>
            <a:p>
              <a:pPr algn="just" fontAlgn="auto">
                <a:spcBef>
                  <a:spcPts val="0"/>
                </a:spcBef>
                <a:spcAft>
                  <a:spcPts val="0"/>
                </a:spcAft>
              </a:pPr>
              <a:r>
                <a:rPr lang="ja-JP" altLang="en-US" sz="800" kern="0" dirty="0">
                  <a:solidFill>
                    <a:prstClr val="black"/>
                  </a:solidFill>
                </a:rPr>
                <a:t>日本イベント産業振興協会「平成</a:t>
              </a:r>
              <a:r>
                <a:rPr lang="en-US" altLang="ja-JP" sz="800" kern="0" dirty="0">
                  <a:solidFill>
                    <a:prstClr val="black"/>
                  </a:solidFill>
                </a:rPr>
                <a:t>21</a:t>
              </a:r>
              <a:r>
                <a:rPr lang="ja-JP" altLang="en-US" sz="800" kern="0" dirty="0">
                  <a:solidFill>
                    <a:prstClr val="black"/>
                  </a:solidFill>
                </a:rPr>
                <a:t>年</a:t>
              </a:r>
              <a:r>
                <a:rPr lang="en-US" altLang="ja-JP" sz="800" kern="0" dirty="0">
                  <a:solidFill>
                    <a:prstClr val="black"/>
                  </a:solidFill>
                </a:rPr>
                <a:t>, 27</a:t>
              </a:r>
              <a:r>
                <a:rPr lang="ja-JP" altLang="en-US" sz="800" kern="0" dirty="0">
                  <a:solidFill>
                    <a:prstClr val="black"/>
                  </a:solidFill>
                </a:rPr>
                <a:t>年　国内イベント市場規模推計結果報告書」</a:t>
              </a:r>
            </a:p>
            <a:p>
              <a:pPr algn="just" fontAlgn="auto">
                <a:spcBef>
                  <a:spcPts val="0"/>
                </a:spcBef>
                <a:spcAft>
                  <a:spcPts val="0"/>
                </a:spcAft>
              </a:pPr>
              <a:endParaRPr lang="ja-JP" altLang="en-US" sz="800" kern="0" dirty="0" smtClean="0">
                <a:solidFill>
                  <a:prstClr val="black"/>
                </a:solidFill>
              </a:endParaRPr>
            </a:p>
            <a:p>
              <a:pPr algn="just" fontAlgn="auto">
                <a:spcBef>
                  <a:spcPts val="0"/>
                </a:spcBef>
                <a:spcAft>
                  <a:spcPts val="0"/>
                </a:spcAft>
              </a:pPr>
              <a:endParaRPr lang="ja-JP" altLang="en-US" sz="800" u="sng" kern="0" dirty="0">
                <a:solidFill>
                  <a:prstClr val="black"/>
                </a:solidFill>
              </a:endParaRPr>
            </a:p>
            <a:p>
              <a:pPr algn="just" fontAlgn="auto">
                <a:spcBef>
                  <a:spcPts val="0"/>
                </a:spcBef>
                <a:spcAft>
                  <a:spcPts val="0"/>
                </a:spcAft>
              </a:pPr>
              <a:endParaRPr lang="ja-JP" altLang="en-US" sz="800" u="sng" kern="0" dirty="0">
                <a:solidFill>
                  <a:prstClr val="black"/>
                </a:solidFill>
              </a:endParaRPr>
            </a:p>
          </p:txBody>
        </p:sp>
        <p:sp>
          <p:nvSpPr>
            <p:cNvPr id="54" name="正方形/長方形 53"/>
            <p:cNvSpPr/>
            <p:nvPr/>
          </p:nvSpPr>
          <p:spPr>
            <a:xfrm>
              <a:off x="1010983" y="2060948"/>
              <a:ext cx="97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55" name="正方形/長方形 54"/>
            <p:cNvSpPr/>
            <p:nvPr/>
          </p:nvSpPr>
          <p:spPr>
            <a:xfrm>
              <a:off x="1010983" y="2404892"/>
              <a:ext cx="972000" cy="50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black"/>
                  </a:solidFill>
                </a:rPr>
                <a:t>135,838</a:t>
              </a:r>
              <a:r>
                <a:rPr lang="ja-JP" altLang="en-US" sz="1200" kern="0" dirty="0" smtClean="0">
                  <a:solidFill>
                    <a:prstClr val="black"/>
                  </a:solidFill>
                </a:rPr>
                <a:t>件</a:t>
              </a:r>
            </a:p>
          </p:txBody>
        </p:sp>
        <p:sp>
          <p:nvSpPr>
            <p:cNvPr id="69" name="正方形/長方形 68"/>
            <p:cNvSpPr/>
            <p:nvPr/>
          </p:nvSpPr>
          <p:spPr>
            <a:xfrm>
              <a:off x="2018982" y="2060948"/>
              <a:ext cx="169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ja-JP" altLang="en-US" sz="900" b="1" kern="0" dirty="0">
                  <a:solidFill>
                    <a:prstClr val="white"/>
                  </a:solidFill>
                </a:rPr>
                <a:t>考え方</a:t>
              </a:r>
              <a:endParaRPr lang="ja-JP" altLang="en-US" sz="900" b="1" kern="0" dirty="0" smtClean="0">
                <a:solidFill>
                  <a:prstClr val="white"/>
                </a:solidFill>
              </a:endParaRPr>
            </a:p>
          </p:txBody>
        </p:sp>
        <p:sp>
          <p:nvSpPr>
            <p:cNvPr id="70" name="正方形/長方形 69"/>
            <p:cNvSpPr/>
            <p:nvPr/>
          </p:nvSpPr>
          <p:spPr>
            <a:xfrm>
              <a:off x="2018982" y="2404892"/>
              <a:ext cx="1692000" cy="504000"/>
            </a:xfrm>
            <a:prstGeom prst="rect">
              <a:avLst/>
            </a:prstGeom>
            <a:solidFill>
              <a:sysClr val="window" lastClr="FFFFFF"/>
            </a:solidFill>
            <a:ln>
              <a:solidFill>
                <a:srgbClr val="B4B4B4"/>
              </a:solidFill>
            </a:ln>
          </p:spPr>
          <p:txBody>
            <a:bodyPr wrap="square" lIns="72000" tIns="72000" rIns="72000" bIns="72000" anchor="ctr">
              <a:noAutofit/>
            </a:bodyPr>
            <a:lstStyle/>
            <a:p>
              <a:pPr fontAlgn="auto">
                <a:spcBef>
                  <a:spcPts val="0"/>
                </a:spcBef>
                <a:spcAft>
                  <a:spcPts val="0"/>
                </a:spcAft>
              </a:pPr>
              <a:r>
                <a:rPr lang="en-US" altLang="ja-JP" sz="900" kern="0" dirty="0" smtClean="0">
                  <a:solidFill>
                    <a:prstClr val="black"/>
                  </a:solidFill>
                </a:rPr>
                <a:t>31,485×(100.83%)^9+23,453×(108.44%)^9+22,253×(110.18%)^9+0</a:t>
              </a:r>
              <a:r>
                <a:rPr lang="ja-JP" altLang="en-US" sz="900" kern="0" dirty="0" smtClean="0">
                  <a:solidFill>
                    <a:prstClr val="black"/>
                  </a:solidFill>
                </a:rPr>
                <a:t>≒</a:t>
              </a:r>
              <a:r>
                <a:rPr lang="en-US" altLang="ja-JP" sz="900" kern="0" dirty="0" smtClean="0">
                  <a:solidFill>
                    <a:prstClr val="black"/>
                  </a:solidFill>
                </a:rPr>
                <a:t>135,838</a:t>
              </a:r>
              <a:endParaRPr lang="en-US" altLang="ja-JP" sz="900" kern="0" dirty="0">
                <a:solidFill>
                  <a:prstClr val="black"/>
                </a:solidFill>
              </a:endParaRPr>
            </a:p>
          </p:txBody>
        </p:sp>
        <p:sp>
          <p:nvSpPr>
            <p:cNvPr id="57" name="正方形/長方形 56"/>
            <p:cNvSpPr/>
            <p:nvPr/>
          </p:nvSpPr>
          <p:spPr>
            <a:xfrm>
              <a:off x="3845991" y="2947613"/>
              <a:ext cx="2700000" cy="1548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a:solidFill>
                    <a:prstClr val="black"/>
                  </a:solidFill>
                </a:rPr>
                <a:t>】</a:t>
              </a:r>
              <a:r>
                <a:rPr lang="ja-JP" altLang="en-US" sz="800" u="sng" kern="0" dirty="0">
                  <a:solidFill>
                    <a:prstClr val="black"/>
                  </a:solidFill>
                </a:rPr>
                <a:t>国内の全人口・大阪府の人口</a:t>
              </a:r>
            </a:p>
            <a:p>
              <a:pPr algn="just" fontAlgn="auto">
                <a:spcBef>
                  <a:spcPts val="0"/>
                </a:spcBef>
                <a:spcAft>
                  <a:spcPts val="0"/>
                </a:spcAft>
              </a:pPr>
              <a:r>
                <a:rPr lang="en-US" altLang="ja-JP" sz="800" kern="0" dirty="0" smtClean="0">
                  <a:solidFill>
                    <a:prstClr val="black"/>
                  </a:solidFill>
                </a:rPr>
                <a:t>2024</a:t>
              </a:r>
              <a:r>
                <a:rPr lang="ja-JP" altLang="en-US" sz="800" kern="0" dirty="0" smtClean="0">
                  <a:solidFill>
                    <a:prstClr val="black"/>
                  </a:solidFill>
                </a:rPr>
                <a:t>年国内</a:t>
              </a:r>
              <a:r>
                <a:rPr lang="en-US" altLang="ja-JP" sz="800" kern="0" dirty="0" err="1" smtClean="0">
                  <a:solidFill>
                    <a:prstClr val="black"/>
                  </a:solidFill>
                </a:rPr>
                <a:t>Ev</a:t>
              </a:r>
              <a:r>
                <a:rPr lang="ja-JP" altLang="en-US" sz="800" kern="0" dirty="0" smtClean="0">
                  <a:solidFill>
                    <a:prstClr val="black"/>
                  </a:solidFill>
                </a:rPr>
                <a:t>開催件数予測値：</a:t>
              </a:r>
              <a:r>
                <a:rPr lang="en-US" altLang="ja-JP" sz="800" kern="0" dirty="0" smtClean="0">
                  <a:solidFill>
                    <a:prstClr val="black"/>
                  </a:solidFill>
                </a:rPr>
                <a:t>135,838</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pPr>
              <a:r>
                <a:rPr lang="en-US" altLang="ja-JP" sz="800" kern="0" dirty="0" smtClean="0">
                  <a:solidFill>
                    <a:prstClr val="black"/>
                  </a:solidFill>
                </a:rPr>
                <a:t>2024</a:t>
              </a:r>
              <a:r>
                <a:rPr lang="ja-JP" altLang="en-US" sz="800" kern="0" dirty="0" smtClean="0">
                  <a:solidFill>
                    <a:prstClr val="black"/>
                  </a:solidFill>
                </a:rPr>
                <a:t>年</a:t>
              </a:r>
              <a:r>
                <a:rPr lang="ja-JP" altLang="en-US" sz="800" kern="0" dirty="0">
                  <a:solidFill>
                    <a:prstClr val="black"/>
                  </a:solidFill>
                </a:rPr>
                <a:t>国内における大阪府の人口比率</a:t>
              </a:r>
              <a:r>
                <a:rPr lang="ja-JP" altLang="en-US" sz="800" kern="0" dirty="0" smtClean="0">
                  <a:solidFill>
                    <a:prstClr val="black"/>
                  </a:solidFill>
                </a:rPr>
                <a:t>：</a:t>
              </a:r>
              <a:r>
                <a:rPr lang="en-US" altLang="ja-JP" sz="800" kern="0" dirty="0" smtClean="0">
                  <a:solidFill>
                    <a:prstClr val="black"/>
                  </a:solidFill>
                </a:rPr>
                <a:t>7.03%</a:t>
              </a:r>
              <a:endParaRPr lang="en-US" altLang="ja-JP" sz="800" kern="0" dirty="0">
                <a:solidFill>
                  <a:prstClr val="black"/>
                </a:solidFill>
              </a:endParaRPr>
            </a:p>
            <a:p>
              <a:pPr algn="just" fontAlgn="auto">
                <a:spcBef>
                  <a:spcPts val="0"/>
                </a:spcBef>
                <a:spcAft>
                  <a:spcPts val="0"/>
                </a:spcAft>
              </a:pPr>
              <a:r>
                <a:rPr lang="ja-JP" altLang="en-US" sz="800" kern="0" dirty="0">
                  <a:solidFill>
                    <a:prstClr val="black"/>
                  </a:solidFill>
                </a:rPr>
                <a:t>総務省統計局「平成</a:t>
              </a:r>
              <a:r>
                <a:rPr lang="en-US" altLang="ja-JP" sz="800" kern="0" dirty="0">
                  <a:solidFill>
                    <a:prstClr val="black"/>
                  </a:solidFill>
                </a:rPr>
                <a:t>27</a:t>
              </a:r>
              <a:r>
                <a:rPr lang="ja-JP" altLang="en-US" sz="800" kern="0" dirty="0">
                  <a:solidFill>
                    <a:prstClr val="black"/>
                  </a:solidFill>
                </a:rPr>
                <a:t>年国勢調査</a:t>
              </a:r>
              <a:r>
                <a:rPr lang="ja-JP" altLang="en-US" sz="800" kern="0" dirty="0" smtClean="0">
                  <a:solidFill>
                    <a:prstClr val="black"/>
                  </a:solidFill>
                </a:rPr>
                <a:t>」</a:t>
              </a:r>
              <a:endParaRPr lang="ja-JP" altLang="en-US" sz="800" kern="0" dirty="0">
                <a:solidFill>
                  <a:prstClr val="black"/>
                </a:solidFill>
              </a:endParaRPr>
            </a:p>
            <a:p>
              <a:pPr algn="just" fontAlgn="auto">
                <a:spcBef>
                  <a:spcPts val="0"/>
                </a:spcBef>
                <a:spcAft>
                  <a:spcPts val="0"/>
                </a:spcAft>
              </a:pPr>
              <a:endParaRPr lang="ja-JP" altLang="en-US" sz="800" u="sng" kern="0" dirty="0">
                <a:solidFill>
                  <a:prstClr val="black"/>
                </a:solidFill>
              </a:endParaRPr>
            </a:p>
          </p:txBody>
        </p:sp>
        <p:sp>
          <p:nvSpPr>
            <p:cNvPr id="58" name="正方形/長方形 57"/>
            <p:cNvSpPr/>
            <p:nvPr/>
          </p:nvSpPr>
          <p:spPr>
            <a:xfrm>
              <a:off x="3845992" y="2060948"/>
              <a:ext cx="97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59" name="正方形/長方形 58"/>
            <p:cNvSpPr/>
            <p:nvPr/>
          </p:nvSpPr>
          <p:spPr>
            <a:xfrm>
              <a:off x="3845992" y="2404892"/>
              <a:ext cx="972000" cy="50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black"/>
                  </a:solidFill>
                </a:rPr>
                <a:t>9,548</a:t>
              </a:r>
              <a:r>
                <a:rPr lang="ja-JP" altLang="en-US" sz="1200" kern="0" dirty="0" smtClean="0">
                  <a:solidFill>
                    <a:prstClr val="black"/>
                  </a:solidFill>
                </a:rPr>
                <a:t>件</a:t>
              </a:r>
            </a:p>
          </p:txBody>
        </p:sp>
        <p:sp>
          <p:nvSpPr>
            <p:cNvPr id="67" name="正方形/長方形 66"/>
            <p:cNvSpPr/>
            <p:nvPr/>
          </p:nvSpPr>
          <p:spPr>
            <a:xfrm>
              <a:off x="4853991" y="2060948"/>
              <a:ext cx="169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ja-JP" altLang="en-US" sz="900" b="1" kern="0" dirty="0">
                  <a:solidFill>
                    <a:prstClr val="white"/>
                  </a:solidFill>
                </a:rPr>
                <a:t>考え方</a:t>
              </a:r>
              <a:endParaRPr lang="ja-JP" altLang="en-US" sz="900" b="1" kern="0" dirty="0" smtClean="0">
                <a:solidFill>
                  <a:prstClr val="white"/>
                </a:solidFill>
              </a:endParaRPr>
            </a:p>
          </p:txBody>
        </p:sp>
        <p:sp>
          <p:nvSpPr>
            <p:cNvPr id="68" name="正方形/長方形 67"/>
            <p:cNvSpPr/>
            <p:nvPr/>
          </p:nvSpPr>
          <p:spPr>
            <a:xfrm>
              <a:off x="4853991" y="2404892"/>
              <a:ext cx="1692000" cy="50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900" kern="0" dirty="0" smtClean="0">
                  <a:solidFill>
                    <a:prstClr val="black"/>
                  </a:solidFill>
                </a:rPr>
                <a:t>135,838×7.03%</a:t>
              </a:r>
              <a:r>
                <a:rPr lang="ja-JP" altLang="en-US" sz="900" kern="0" dirty="0" smtClean="0">
                  <a:solidFill>
                    <a:prstClr val="black"/>
                  </a:solidFill>
                </a:rPr>
                <a:t>≒</a:t>
              </a:r>
              <a:r>
                <a:rPr lang="en-US" altLang="ja-JP" sz="900" kern="0" dirty="0" smtClean="0">
                  <a:solidFill>
                    <a:prstClr val="black"/>
                  </a:solidFill>
                </a:rPr>
                <a:t>9,548</a:t>
              </a:r>
              <a:endParaRPr lang="ja-JP" altLang="en-US" sz="900" kern="0" dirty="0" smtClean="0">
                <a:solidFill>
                  <a:prstClr val="black"/>
                </a:solidFill>
              </a:endParaRPr>
            </a:p>
          </p:txBody>
        </p:sp>
        <p:sp>
          <p:nvSpPr>
            <p:cNvPr id="61" name="正方形/長方形 60"/>
            <p:cNvSpPr/>
            <p:nvPr/>
          </p:nvSpPr>
          <p:spPr>
            <a:xfrm>
              <a:off x="6681000" y="2947613"/>
              <a:ext cx="2700000" cy="1548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pPr>
              <a:r>
                <a:rPr lang="en-US" altLang="ja-JP" sz="800" u="sng" kern="0" dirty="0" smtClean="0">
                  <a:solidFill>
                    <a:prstClr val="black"/>
                  </a:solidFill>
                </a:rPr>
                <a:t>【</a:t>
              </a:r>
              <a:r>
                <a:rPr lang="ja-JP" altLang="en-US" sz="800" u="sng" kern="0" dirty="0">
                  <a:solidFill>
                    <a:prstClr val="black"/>
                  </a:solidFill>
                </a:rPr>
                <a:t>参考</a:t>
              </a:r>
              <a:r>
                <a:rPr lang="en-US" altLang="ja-JP" sz="800" u="sng" kern="0" dirty="0" smtClean="0">
                  <a:solidFill>
                    <a:prstClr val="black"/>
                  </a:solidFill>
                </a:rPr>
                <a:t>】</a:t>
              </a:r>
              <a:r>
                <a:rPr lang="ja-JP" altLang="en-US" sz="800" u="sng" kern="0" dirty="0" smtClean="0">
                  <a:solidFill>
                    <a:prstClr val="black"/>
                  </a:solidFill>
                </a:rPr>
                <a:t>ベイエリア</a:t>
              </a:r>
              <a:r>
                <a:rPr lang="en-US" altLang="ja-JP" sz="800" u="sng" kern="0" dirty="0" err="1" smtClean="0">
                  <a:solidFill>
                    <a:prstClr val="black"/>
                  </a:solidFill>
                </a:rPr>
                <a:t>Ev</a:t>
              </a:r>
              <a:r>
                <a:rPr lang="ja-JP" altLang="en-US" sz="800" u="sng" kern="0" dirty="0" smtClean="0">
                  <a:solidFill>
                    <a:prstClr val="black"/>
                  </a:solidFill>
                </a:rPr>
                <a:t>開催件数</a:t>
              </a:r>
              <a:endParaRPr lang="en-US" altLang="ja-JP" sz="800" u="sng" kern="0" dirty="0" smtClean="0">
                <a:solidFill>
                  <a:prstClr val="black"/>
                </a:solidFill>
              </a:endParaRPr>
            </a:p>
            <a:p>
              <a:pPr algn="just" fontAlgn="auto">
                <a:spcBef>
                  <a:spcPts val="0"/>
                </a:spcBef>
                <a:spcAft>
                  <a:spcPts val="0"/>
                </a:spcAft>
              </a:pPr>
              <a:r>
                <a:rPr lang="en-US" altLang="ja-JP" sz="800" kern="0" dirty="0" smtClean="0">
                  <a:solidFill>
                    <a:prstClr val="black"/>
                  </a:solidFill>
                </a:rPr>
                <a:t>2015</a:t>
              </a:r>
              <a:r>
                <a:rPr lang="ja-JP" altLang="en-US" sz="800" kern="0" dirty="0" smtClean="0">
                  <a:solidFill>
                    <a:prstClr val="black"/>
                  </a:solidFill>
                </a:rPr>
                <a:t>年</a:t>
              </a:r>
              <a:r>
                <a:rPr lang="ja-JP" altLang="en-US" sz="800" kern="0" dirty="0">
                  <a:solidFill>
                    <a:prstClr val="black"/>
                  </a:solidFill>
                </a:rPr>
                <a:t>大阪</a:t>
              </a:r>
              <a:r>
                <a:rPr lang="ja-JP" altLang="en-US" sz="800" kern="0" dirty="0" smtClean="0">
                  <a:solidFill>
                    <a:prstClr val="black"/>
                  </a:solidFill>
                </a:rPr>
                <a:t>府内ベイエリアでの</a:t>
              </a:r>
              <a:r>
                <a:rPr lang="en-US" altLang="ja-JP" sz="800" kern="0" dirty="0" smtClean="0">
                  <a:solidFill>
                    <a:prstClr val="black"/>
                  </a:solidFill>
                </a:rPr>
                <a:t>E</a:t>
              </a:r>
              <a:r>
                <a:rPr lang="ja-JP" altLang="en-US" sz="800" kern="0" dirty="0" err="1" smtClean="0">
                  <a:solidFill>
                    <a:prstClr val="black"/>
                  </a:solidFill>
                </a:rPr>
                <a:t>ｖ</a:t>
              </a:r>
              <a:r>
                <a:rPr lang="ja-JP" altLang="en-US" sz="800" kern="0" dirty="0" smtClean="0">
                  <a:solidFill>
                    <a:prstClr val="black"/>
                  </a:solidFill>
                </a:rPr>
                <a:t>開催実績：</a:t>
              </a:r>
              <a:r>
                <a:rPr lang="en-US" altLang="ja-JP" sz="800" kern="0" dirty="0" smtClean="0">
                  <a:solidFill>
                    <a:prstClr val="black"/>
                  </a:solidFill>
                </a:rPr>
                <a:t>152</a:t>
              </a:r>
              <a:r>
                <a:rPr lang="ja-JP" altLang="en-US" sz="800" kern="0" dirty="0" smtClean="0">
                  <a:solidFill>
                    <a:prstClr val="black"/>
                  </a:solidFill>
                </a:rPr>
                <a:t>件</a:t>
              </a:r>
              <a:endParaRPr lang="en-US" altLang="ja-JP" sz="800" kern="0" dirty="0" smtClean="0">
                <a:solidFill>
                  <a:prstClr val="black"/>
                </a:solidFill>
              </a:endParaRPr>
            </a:p>
            <a:p>
              <a:pPr algn="just" fontAlgn="auto">
                <a:spcBef>
                  <a:spcPts val="0"/>
                </a:spcBef>
                <a:spcAft>
                  <a:spcPts val="0"/>
                </a:spcAft>
              </a:pPr>
              <a:r>
                <a:rPr lang="en-US" altLang="ja-JP" sz="800" kern="0" dirty="0" smtClean="0">
                  <a:solidFill>
                    <a:prstClr val="black"/>
                  </a:solidFill>
                </a:rPr>
                <a:t>2020</a:t>
              </a:r>
              <a:r>
                <a:rPr lang="ja-JP" altLang="en-US" sz="800" kern="0" dirty="0">
                  <a:solidFill>
                    <a:prstClr val="black"/>
                  </a:solidFill>
                </a:rPr>
                <a:t>年大阪府内ベイエリアでの</a:t>
              </a:r>
              <a:r>
                <a:rPr lang="en-US" altLang="ja-JP" sz="800" kern="0" dirty="0">
                  <a:solidFill>
                    <a:prstClr val="black"/>
                  </a:solidFill>
                </a:rPr>
                <a:t>E</a:t>
              </a:r>
              <a:r>
                <a:rPr lang="ja-JP" altLang="en-US" sz="800" kern="0" dirty="0" err="1">
                  <a:solidFill>
                    <a:prstClr val="black"/>
                  </a:solidFill>
                </a:rPr>
                <a:t>ｖ</a:t>
              </a:r>
              <a:r>
                <a:rPr lang="ja-JP" altLang="en-US" sz="800" kern="0" dirty="0" smtClean="0">
                  <a:solidFill>
                    <a:prstClr val="black"/>
                  </a:solidFill>
                </a:rPr>
                <a:t>開催開催予測値：</a:t>
              </a:r>
              <a:r>
                <a:rPr lang="en-US" altLang="ja-JP" sz="800" kern="0" dirty="0" smtClean="0">
                  <a:solidFill>
                    <a:prstClr val="black"/>
                  </a:solidFill>
                </a:rPr>
                <a:t>214</a:t>
              </a:r>
              <a:r>
                <a:rPr lang="ja-JP" altLang="en-US" sz="800" kern="0" dirty="0" smtClean="0">
                  <a:solidFill>
                    <a:prstClr val="black"/>
                  </a:solidFill>
                </a:rPr>
                <a:t>件</a:t>
              </a:r>
              <a:endParaRPr lang="ja-JP" altLang="en-US" sz="800" kern="0" dirty="0">
                <a:solidFill>
                  <a:prstClr val="black"/>
                </a:solidFill>
              </a:endParaRPr>
            </a:p>
            <a:p>
              <a:pPr algn="just" fontAlgn="auto">
                <a:spcBef>
                  <a:spcPts val="0"/>
                </a:spcBef>
                <a:spcAft>
                  <a:spcPts val="0"/>
                </a:spcAft>
              </a:pPr>
              <a:r>
                <a:rPr lang="en-US" altLang="ja-JP" sz="800" kern="0" dirty="0" smtClean="0">
                  <a:solidFill>
                    <a:prstClr val="black"/>
                  </a:solidFill>
                </a:rPr>
                <a:t>2013</a:t>
              </a:r>
              <a:r>
                <a:rPr lang="ja-JP" altLang="en-US" sz="800" kern="0" dirty="0" smtClean="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大阪</a:t>
              </a:r>
              <a:r>
                <a:rPr lang="ja-JP" altLang="en-US" sz="800" kern="0" dirty="0" smtClean="0">
                  <a:solidFill>
                    <a:prstClr val="black"/>
                  </a:solidFill>
                </a:rPr>
                <a:t>府内ベイエリアでの</a:t>
              </a:r>
              <a:r>
                <a:rPr lang="en-US" altLang="ja-JP" sz="800" kern="0" dirty="0" err="1" smtClean="0">
                  <a:solidFill>
                    <a:prstClr val="black"/>
                  </a:solidFill>
                </a:rPr>
                <a:t>Ev</a:t>
              </a:r>
              <a:r>
                <a:rPr lang="ja-JP" altLang="en-US" sz="800" kern="0" dirty="0" smtClean="0">
                  <a:solidFill>
                    <a:prstClr val="black"/>
                  </a:solidFill>
                </a:rPr>
                <a:t>実績の年平均成長率予測値：</a:t>
              </a:r>
              <a:r>
                <a:rPr lang="en-US" altLang="ja-JP" sz="800" kern="0" dirty="0" smtClean="0">
                  <a:solidFill>
                    <a:prstClr val="black"/>
                  </a:solidFill>
                </a:rPr>
                <a:t>7.11%</a:t>
              </a:r>
            </a:p>
            <a:p>
              <a:pPr algn="just" fontAlgn="auto">
                <a:spcBef>
                  <a:spcPts val="0"/>
                </a:spcBef>
                <a:spcAft>
                  <a:spcPts val="0"/>
                </a:spcAft>
              </a:pPr>
              <a:r>
                <a:rPr lang="ja-JP" altLang="en-US" sz="800" kern="0" dirty="0">
                  <a:solidFill>
                    <a:prstClr val="black"/>
                  </a:solidFill>
                </a:rPr>
                <a:t>インテックス</a:t>
              </a:r>
              <a:r>
                <a:rPr lang="ja-JP" altLang="en-US" sz="800" kern="0" dirty="0" smtClean="0">
                  <a:solidFill>
                    <a:prstClr val="black"/>
                  </a:solidFill>
                </a:rPr>
                <a:t>大阪ホームページ・アジア</a:t>
              </a:r>
              <a:r>
                <a:rPr lang="ja-JP" altLang="en-US" sz="800" kern="0" dirty="0">
                  <a:solidFill>
                    <a:prstClr val="black"/>
                  </a:solidFill>
                </a:rPr>
                <a:t>太平洋</a:t>
              </a:r>
              <a:r>
                <a:rPr lang="ja-JP" altLang="en-US" sz="800" kern="0" dirty="0" smtClean="0">
                  <a:solidFill>
                    <a:prstClr val="black"/>
                  </a:solidFill>
                </a:rPr>
                <a:t>トレードセンターからの入手資料</a:t>
              </a:r>
              <a:endParaRPr lang="en-US" altLang="ja-JP" sz="800" kern="0" dirty="0" smtClean="0">
                <a:solidFill>
                  <a:prstClr val="black"/>
                </a:solidFill>
              </a:endParaRPr>
            </a:p>
          </p:txBody>
        </p:sp>
        <p:sp>
          <p:nvSpPr>
            <p:cNvPr id="62" name="正方形/長方形 61"/>
            <p:cNvSpPr/>
            <p:nvPr/>
          </p:nvSpPr>
          <p:spPr>
            <a:xfrm>
              <a:off x="6681001" y="2060948"/>
              <a:ext cx="97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63" name="正方形/長方形 62"/>
            <p:cNvSpPr/>
            <p:nvPr/>
          </p:nvSpPr>
          <p:spPr>
            <a:xfrm>
              <a:off x="6681001" y="2404892"/>
              <a:ext cx="972000" cy="50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1200" kern="0" dirty="0" smtClean="0">
                  <a:solidFill>
                    <a:prstClr val="black"/>
                  </a:solidFill>
                </a:rPr>
                <a:t>282</a:t>
              </a:r>
              <a:r>
                <a:rPr lang="ja-JP" altLang="en-US" sz="1200" kern="0" dirty="0" smtClean="0">
                  <a:solidFill>
                    <a:prstClr val="black"/>
                  </a:solidFill>
                </a:rPr>
                <a:t>件</a:t>
              </a:r>
            </a:p>
          </p:txBody>
        </p:sp>
        <p:sp>
          <p:nvSpPr>
            <p:cNvPr id="65" name="正方形/長方形 64"/>
            <p:cNvSpPr/>
            <p:nvPr/>
          </p:nvSpPr>
          <p:spPr>
            <a:xfrm>
              <a:off x="7689000" y="2060948"/>
              <a:ext cx="1692000" cy="309795"/>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pPr>
              <a:r>
                <a:rPr lang="ja-JP" altLang="en-US" sz="900" b="1" kern="0" dirty="0">
                  <a:solidFill>
                    <a:prstClr val="white"/>
                  </a:solidFill>
                </a:rPr>
                <a:t>考え方</a:t>
              </a:r>
              <a:endParaRPr lang="ja-JP" altLang="en-US" sz="900" b="1" kern="0" dirty="0" smtClean="0">
                <a:solidFill>
                  <a:prstClr val="white"/>
                </a:solidFill>
              </a:endParaRPr>
            </a:p>
          </p:txBody>
        </p:sp>
        <p:sp>
          <p:nvSpPr>
            <p:cNvPr id="66" name="正方形/長方形 65"/>
            <p:cNvSpPr/>
            <p:nvPr/>
          </p:nvSpPr>
          <p:spPr>
            <a:xfrm>
              <a:off x="7689000" y="2404892"/>
              <a:ext cx="1692000" cy="50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pPr>
              <a:r>
                <a:rPr lang="en-US" altLang="ja-JP" sz="900" kern="0" dirty="0" smtClean="0">
                  <a:solidFill>
                    <a:prstClr val="black"/>
                  </a:solidFill>
                </a:rPr>
                <a:t>152×(107.11%)^9≒282</a:t>
              </a:r>
              <a:endParaRPr lang="en-US" altLang="ja-JP" sz="900" kern="0" dirty="0">
                <a:solidFill>
                  <a:prstClr val="black"/>
                </a:solidFill>
              </a:endParaRPr>
            </a:p>
          </p:txBody>
        </p:sp>
      </p:grpSp>
      <p:sp>
        <p:nvSpPr>
          <p:cNvPr id="33" name="スライド番号プレースホルダー 1"/>
          <p:cNvSpPr txBox="1">
            <a:spLocks/>
          </p:cNvSpPr>
          <p:nvPr/>
        </p:nvSpPr>
        <p:spPr>
          <a:xfrm>
            <a:off x="4104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1100" kern="1200">
                <a:solidFill>
                  <a:schemeClr val="tx2"/>
                </a:solidFill>
                <a:latin typeface="Arial" pitchFamily="34" charset="0"/>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fld id="{4D9FACC8-259C-46ED-9283-8CCF027B3826}" type="slidenum">
              <a:rPr lang="ja-JP" altLang="en-US" smtClean="0">
                <a:solidFill>
                  <a:srgbClr val="313131"/>
                </a:solidFill>
              </a:rPr>
              <a:pPr/>
              <a:t>114</a:t>
            </a:fld>
            <a:endParaRPr lang="ja-JP" altLang="en-US" dirty="0">
              <a:solidFill>
                <a:srgbClr val="313131"/>
              </a:solidFill>
            </a:endParaRPr>
          </a:p>
        </p:txBody>
      </p:sp>
      <p:pic>
        <p:nvPicPr>
          <p:cNvPr id="378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798" y="4521156"/>
            <a:ext cx="4498975"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6890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115</a:t>
            </a:fld>
            <a:endParaRPr lang="ja-JP" altLang="en-US" dirty="0">
              <a:solidFill>
                <a:srgbClr val="313131"/>
              </a:solidFill>
            </a:endParaRPr>
          </a:p>
        </p:txBody>
      </p:sp>
      <p:sp>
        <p:nvSpPr>
          <p:cNvPr id="8" name="タイトル 7"/>
          <p:cNvSpPr>
            <a:spLocks noGrp="1"/>
          </p:cNvSpPr>
          <p:nvPr>
            <p:ph type="title"/>
          </p:nvPr>
        </p:nvSpPr>
        <p:spPr>
          <a:xfrm>
            <a:off x="400845"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エ</a:t>
            </a:r>
            <a:r>
              <a:rPr lang="ja-JP" altLang="en-US" smtClean="0"/>
              <a:t>　</a:t>
            </a:r>
            <a:r>
              <a:rPr lang="en-US" altLang="ja-JP" smtClean="0"/>
              <a:t>MICE</a:t>
            </a:r>
            <a:r>
              <a:rPr lang="ja-JP" altLang="en-US" smtClean="0"/>
              <a:t>別</a:t>
            </a:r>
            <a:r>
              <a:rPr lang="ja-JP" altLang="en-US" dirty="0" smtClean="0"/>
              <a:t>の需要</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err="1" smtClean="0">
                <a:solidFill>
                  <a:srgbClr val="81BC00"/>
                </a:solidFill>
              </a:rPr>
              <a:t>Ev</a:t>
            </a:r>
            <a:r>
              <a:rPr lang="ja-JP" altLang="en-US" kern="0" dirty="0" smtClean="0">
                <a:solidFill>
                  <a:srgbClr val="81BC00"/>
                </a:solidFill>
              </a:rPr>
              <a:t>の</a:t>
            </a:r>
            <a:r>
              <a:rPr lang="ja-JP" altLang="en-US" kern="0" dirty="0">
                <a:solidFill>
                  <a:srgbClr val="81BC00"/>
                </a:solidFill>
              </a:rPr>
              <a:t>需要</a:t>
            </a:r>
            <a:r>
              <a:rPr lang="ja-JP" altLang="en-US" kern="0" dirty="0" smtClean="0">
                <a:solidFill>
                  <a:srgbClr val="81BC00"/>
                </a:solidFill>
              </a:rPr>
              <a:t>予測（カテゴリー別）</a:t>
            </a:r>
            <a:endParaRPr lang="ja-JP" altLang="en-US" kern="0" dirty="0">
              <a:solidFill>
                <a:srgbClr val="81BC00"/>
              </a:solidFill>
            </a:endParaRPr>
          </a:p>
        </p:txBody>
      </p:sp>
      <p:sp>
        <p:nvSpPr>
          <p:cNvPr id="9" name="正方形/長方形 8"/>
          <p:cNvSpPr/>
          <p:nvPr/>
        </p:nvSpPr>
        <p:spPr>
          <a:xfrm>
            <a:off x="1354230" y="1571830"/>
            <a:ext cx="97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000" b="1" kern="0" dirty="0" smtClean="0">
                <a:solidFill>
                  <a:prstClr val="white"/>
                </a:solidFill>
              </a:rPr>
              <a:t>2024</a:t>
            </a:r>
            <a:r>
              <a:rPr lang="ja-JP" altLang="en-US" sz="1000" b="1" kern="0" dirty="0" smtClean="0">
                <a:solidFill>
                  <a:prstClr val="white"/>
                </a:solidFill>
              </a:rPr>
              <a:t>年推計値</a:t>
            </a:r>
          </a:p>
        </p:txBody>
      </p:sp>
      <p:sp>
        <p:nvSpPr>
          <p:cNvPr id="10" name="正方形/長方形 9"/>
          <p:cNvSpPr/>
          <p:nvPr/>
        </p:nvSpPr>
        <p:spPr>
          <a:xfrm>
            <a:off x="2379615" y="1571830"/>
            <a:ext cx="1692000" cy="288000"/>
          </a:xfrm>
          <a:prstGeom prst="rect">
            <a:avLst/>
          </a:prstGeom>
          <a:solidFill>
            <a:srgbClr val="002776"/>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ja-JP" altLang="en-US" sz="900" b="1" kern="0" dirty="0">
                <a:solidFill>
                  <a:prstClr val="white"/>
                </a:solidFill>
              </a:rPr>
              <a:t>考え方</a:t>
            </a:r>
            <a:endParaRPr lang="ja-JP" altLang="en-US" sz="900" b="1" kern="0" dirty="0" smtClean="0">
              <a:solidFill>
                <a:prstClr val="white"/>
              </a:solidFill>
            </a:endParaRPr>
          </a:p>
        </p:txBody>
      </p:sp>
      <p:sp>
        <p:nvSpPr>
          <p:cNvPr id="12" name="正方形/長方形 11"/>
          <p:cNvSpPr/>
          <p:nvPr/>
        </p:nvSpPr>
        <p:spPr>
          <a:xfrm>
            <a:off x="4125000" y="1891578"/>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smtClean="0">
                <a:solidFill>
                  <a:prstClr val="black"/>
                </a:solidFill>
              </a:rPr>
              <a:t>大阪</a:t>
            </a:r>
            <a:r>
              <a:rPr lang="en-US" altLang="ja-JP" sz="800" kern="0" dirty="0" err="1" smtClean="0">
                <a:solidFill>
                  <a:prstClr val="black"/>
                </a:solidFill>
              </a:rPr>
              <a:t>Ev</a:t>
            </a:r>
            <a:r>
              <a:rPr lang="ja-JP" altLang="en-US" sz="800" kern="0" dirty="0" smtClean="0">
                <a:solidFill>
                  <a:prstClr val="black"/>
                </a:solidFill>
              </a:rPr>
              <a:t>（文化イベント）</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2015</a:t>
            </a:r>
            <a:r>
              <a:rPr lang="ja-JP" altLang="en-US" sz="800" kern="0" dirty="0" smtClean="0">
                <a:solidFill>
                  <a:prstClr val="black"/>
                </a:solidFill>
              </a:rPr>
              <a:t>年同開催予測値：</a:t>
            </a:r>
            <a:r>
              <a:rPr lang="en-US" altLang="ja-JP" sz="800" kern="0" dirty="0" smtClean="0">
                <a:solidFill>
                  <a:prstClr val="black"/>
                </a:solidFill>
              </a:rPr>
              <a:t>2,189</a:t>
            </a:r>
            <a:r>
              <a:rPr lang="ja-JP" altLang="en-US" sz="800" kern="0" dirty="0" smtClean="0">
                <a:solidFill>
                  <a:prstClr val="black"/>
                </a:solidFill>
              </a:rPr>
              <a:t>件、</a:t>
            </a:r>
            <a:r>
              <a:rPr lang="en-US" altLang="ja-JP" sz="800" kern="0" dirty="0" smtClean="0">
                <a:solidFill>
                  <a:prstClr val="black"/>
                </a:solidFill>
              </a:rPr>
              <a:t>2020</a:t>
            </a:r>
            <a:r>
              <a:rPr lang="ja-JP" altLang="en-US" sz="800" kern="0" dirty="0" smtClean="0">
                <a:solidFill>
                  <a:prstClr val="black"/>
                </a:solidFill>
              </a:rPr>
              <a:t>同年開催予測値：</a:t>
            </a:r>
            <a:r>
              <a:rPr lang="en-US" altLang="ja-JP" sz="800" kern="0" dirty="0" smtClean="0">
                <a:solidFill>
                  <a:prstClr val="black"/>
                </a:solidFill>
              </a:rPr>
              <a:t>2,296</a:t>
            </a:r>
            <a:r>
              <a:rPr lang="ja-JP" altLang="en-US" sz="800" kern="0" dirty="0" smtClean="0">
                <a:solidFill>
                  <a:prstClr val="black"/>
                </a:solidFill>
              </a:rPr>
              <a:t>件、</a:t>
            </a:r>
            <a:r>
              <a:rPr lang="en-US" altLang="ja-JP" sz="800" kern="0" dirty="0" smtClean="0">
                <a:solidFill>
                  <a:prstClr val="black"/>
                </a:solidFill>
              </a:rPr>
              <a:t>2012</a:t>
            </a:r>
            <a:r>
              <a:rPr lang="ja-JP" altLang="en-US" sz="800" kern="0" dirty="0" smtClean="0">
                <a:solidFill>
                  <a:prstClr val="black"/>
                </a:solidFill>
              </a:rPr>
              <a:t>年</a:t>
            </a:r>
            <a:r>
              <a:rPr lang="en-US" altLang="ja-JP" sz="800" kern="0" dirty="0">
                <a:solidFill>
                  <a:prstClr val="black"/>
                </a:solidFill>
              </a:rPr>
              <a:t>~</a:t>
            </a:r>
            <a:r>
              <a:rPr lang="en-US" altLang="ja-JP" sz="800" kern="0" dirty="0" smtClean="0">
                <a:solidFill>
                  <a:prstClr val="black"/>
                </a:solidFill>
              </a:rPr>
              <a:t>2020</a:t>
            </a:r>
            <a:r>
              <a:rPr lang="ja-JP" altLang="en-US" sz="800" kern="0" dirty="0" smtClean="0">
                <a:solidFill>
                  <a:prstClr val="black"/>
                </a:solidFill>
              </a:rPr>
              <a:t>年</a:t>
            </a:r>
            <a:r>
              <a:rPr lang="ja-JP" altLang="en-US" sz="800" kern="0" dirty="0">
                <a:solidFill>
                  <a:prstClr val="black"/>
                </a:solidFill>
              </a:rPr>
              <a:t>同年平均</a:t>
            </a:r>
            <a:r>
              <a:rPr lang="ja-JP" altLang="en-US" sz="800" kern="0" dirty="0" smtClean="0">
                <a:solidFill>
                  <a:prstClr val="black"/>
                </a:solidFill>
              </a:rPr>
              <a:t>成長率予測値：</a:t>
            </a:r>
            <a:r>
              <a:rPr lang="en-US" altLang="ja-JP" sz="800" kern="0" dirty="0" smtClean="0">
                <a:solidFill>
                  <a:prstClr val="black"/>
                </a:solidFill>
              </a:rPr>
              <a:t>0.83%</a:t>
            </a:r>
            <a:r>
              <a:rPr lang="ja-JP" altLang="en-US" sz="800" kern="0" dirty="0">
                <a:solidFill>
                  <a:prstClr val="black"/>
                </a:solidFill>
              </a:rPr>
              <a:t>　　</a:t>
            </a:r>
            <a:r>
              <a:rPr lang="en-US" altLang="ja-JP" sz="800" kern="0" dirty="0" smtClean="0">
                <a:solidFill>
                  <a:prstClr val="black"/>
                </a:solidFill>
              </a:rPr>
              <a:t>JETRO</a:t>
            </a:r>
            <a:r>
              <a:rPr lang="ja-JP" altLang="en-US" sz="800" kern="0" dirty="0" smtClean="0">
                <a:solidFill>
                  <a:prstClr val="black"/>
                </a:solidFill>
              </a:rPr>
              <a:t>「世界の見本市・展示会情報」</a:t>
            </a:r>
            <a:endParaRPr lang="ja-JP" altLang="en-US" sz="800" kern="0" dirty="0">
              <a:solidFill>
                <a:prstClr val="black"/>
              </a:solidFill>
            </a:endParaRPr>
          </a:p>
        </p:txBody>
      </p:sp>
      <p:sp>
        <p:nvSpPr>
          <p:cNvPr id="13" name="正方形/長方形 12"/>
          <p:cNvSpPr/>
          <p:nvPr/>
        </p:nvSpPr>
        <p:spPr>
          <a:xfrm>
            <a:off x="1354230" y="1891578"/>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2,385</a:t>
            </a:r>
            <a:r>
              <a:rPr lang="ja-JP" altLang="en-US" sz="1200" kern="0" dirty="0" smtClean="0">
                <a:solidFill>
                  <a:prstClr val="black"/>
                </a:solidFill>
              </a:rPr>
              <a:t>件</a:t>
            </a:r>
          </a:p>
        </p:txBody>
      </p:sp>
      <p:sp>
        <p:nvSpPr>
          <p:cNvPr id="14" name="正方形/長方形 13"/>
          <p:cNvSpPr/>
          <p:nvPr/>
        </p:nvSpPr>
        <p:spPr>
          <a:xfrm>
            <a:off x="2379615" y="1891578"/>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2,189×(100.83%)^9</a:t>
            </a:r>
            <a:r>
              <a:rPr lang="ja-JP" altLang="en-US" sz="900" kern="0" dirty="0" smtClean="0">
                <a:solidFill>
                  <a:prstClr val="black"/>
                </a:solidFill>
              </a:rPr>
              <a:t>≒</a:t>
            </a:r>
            <a:r>
              <a:rPr lang="en-US" altLang="ja-JP" sz="900" kern="0" dirty="0" smtClean="0">
                <a:solidFill>
                  <a:prstClr val="black"/>
                </a:solidFill>
              </a:rPr>
              <a:t>2,385</a:t>
            </a:r>
            <a:endParaRPr lang="ja-JP" altLang="en-US" sz="900" kern="0" dirty="0" smtClean="0">
              <a:solidFill>
                <a:prstClr val="black"/>
              </a:solidFill>
            </a:endParaRPr>
          </a:p>
        </p:txBody>
      </p:sp>
      <p:sp>
        <p:nvSpPr>
          <p:cNvPr id="15" name="正方形/長方形 14"/>
          <p:cNvSpPr/>
          <p:nvPr/>
        </p:nvSpPr>
        <p:spPr>
          <a:xfrm>
            <a:off x="400845" y="1891578"/>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文化イベント</a:t>
            </a:r>
            <a:endParaRPr kumimoji="1" lang="en-US" altLang="ja-JP" sz="1050" b="1" dirty="0" smtClean="0">
              <a:solidFill>
                <a:prstClr val="black"/>
              </a:solidFill>
            </a:endParaRPr>
          </a:p>
        </p:txBody>
      </p:sp>
      <p:sp>
        <p:nvSpPr>
          <p:cNvPr id="16" name="正方形/長方形 15"/>
          <p:cNvSpPr/>
          <p:nvPr/>
        </p:nvSpPr>
        <p:spPr>
          <a:xfrm>
            <a:off x="400845" y="2273155"/>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スポーツ</a:t>
            </a:r>
            <a:endParaRPr kumimoji="1" lang="en-US" altLang="ja-JP" sz="1050" b="1" dirty="0" smtClean="0">
              <a:solidFill>
                <a:prstClr val="black"/>
              </a:solidFill>
            </a:endParaRPr>
          </a:p>
          <a:p>
            <a:pPr algn="ctr"/>
            <a:r>
              <a:rPr kumimoji="1" lang="ja-JP" altLang="en-US" sz="1050" b="1" dirty="0">
                <a:solidFill>
                  <a:prstClr val="black"/>
                </a:solidFill>
              </a:rPr>
              <a:t>イベント</a:t>
            </a:r>
            <a:endParaRPr kumimoji="1" lang="en-US" altLang="ja-JP" sz="1050" b="1" dirty="0" smtClean="0">
              <a:solidFill>
                <a:prstClr val="black"/>
              </a:solidFill>
            </a:endParaRPr>
          </a:p>
        </p:txBody>
      </p:sp>
      <p:sp>
        <p:nvSpPr>
          <p:cNvPr id="17" name="正方形/長方形 16"/>
          <p:cNvSpPr/>
          <p:nvPr/>
        </p:nvSpPr>
        <p:spPr>
          <a:xfrm>
            <a:off x="400845" y="2654732"/>
            <a:ext cx="900000" cy="3240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smtClean="0">
                <a:solidFill>
                  <a:prstClr val="black"/>
                </a:solidFill>
              </a:rPr>
              <a:t>フェス</a:t>
            </a:r>
            <a:endParaRPr kumimoji="1" lang="en-US" altLang="ja-JP" sz="1050" b="1" dirty="0" smtClean="0">
              <a:solidFill>
                <a:prstClr val="black"/>
              </a:solidFill>
            </a:endParaRPr>
          </a:p>
          <a:p>
            <a:pPr algn="ctr"/>
            <a:r>
              <a:rPr kumimoji="1" lang="ja-JP" altLang="en-US" sz="1050" b="1" dirty="0" smtClean="0">
                <a:solidFill>
                  <a:prstClr val="black"/>
                </a:solidFill>
              </a:rPr>
              <a:t>ティバル</a:t>
            </a:r>
            <a:endParaRPr kumimoji="1" lang="en-US" altLang="ja-JP" sz="1050" b="1" dirty="0" smtClean="0">
              <a:solidFill>
                <a:prstClr val="black"/>
              </a:solidFill>
            </a:endParaRPr>
          </a:p>
        </p:txBody>
      </p:sp>
      <p:sp>
        <p:nvSpPr>
          <p:cNvPr id="20" name="正方形/長方形 19"/>
          <p:cNvSpPr/>
          <p:nvPr/>
        </p:nvSpPr>
        <p:spPr>
          <a:xfrm>
            <a:off x="400845" y="3036309"/>
            <a:ext cx="900000" cy="324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050" b="1" dirty="0">
                <a:solidFill>
                  <a:prstClr val="black"/>
                </a:solidFill>
              </a:rPr>
              <a:t>合計</a:t>
            </a:r>
            <a:endParaRPr kumimoji="1" lang="en-US" altLang="ja-JP" sz="1050" b="1" dirty="0" smtClean="0">
              <a:solidFill>
                <a:prstClr val="black"/>
              </a:solidFill>
            </a:endParaRPr>
          </a:p>
        </p:txBody>
      </p:sp>
      <p:sp>
        <p:nvSpPr>
          <p:cNvPr id="22" name="正方形/長方形 21"/>
          <p:cNvSpPr/>
          <p:nvPr/>
        </p:nvSpPr>
        <p:spPr>
          <a:xfrm>
            <a:off x="4125000" y="2273155"/>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err="1" smtClean="0">
                <a:solidFill>
                  <a:prstClr val="black"/>
                </a:solidFill>
              </a:rPr>
              <a:t>Ev</a:t>
            </a:r>
            <a:r>
              <a:rPr lang="ja-JP" altLang="en-US" sz="800" kern="0" dirty="0" smtClean="0">
                <a:solidFill>
                  <a:prstClr val="black"/>
                </a:solidFill>
              </a:rPr>
              <a:t>（スポーツイベント）</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2015</a:t>
            </a:r>
            <a:r>
              <a:rPr lang="ja-JP" altLang="en-US" sz="800" kern="0" dirty="0" smtClean="0">
                <a:solidFill>
                  <a:prstClr val="black"/>
                </a:solidFill>
              </a:rPr>
              <a:t>年同開催予測値：</a:t>
            </a:r>
            <a:r>
              <a:rPr lang="en-US" altLang="ja-JP" sz="800" kern="0" dirty="0" smtClean="0">
                <a:solidFill>
                  <a:prstClr val="black"/>
                </a:solidFill>
              </a:rPr>
              <a:t>1,631</a:t>
            </a:r>
            <a:r>
              <a:rPr lang="ja-JP" altLang="en-US" sz="800" kern="0" dirty="0" smtClean="0">
                <a:solidFill>
                  <a:prstClr val="black"/>
                </a:solidFill>
              </a:rPr>
              <a:t>件、</a:t>
            </a:r>
            <a:r>
              <a:rPr lang="en-US" altLang="zh-TW" sz="800" kern="0" dirty="0">
                <a:solidFill>
                  <a:prstClr val="black"/>
                </a:solidFill>
              </a:rPr>
              <a:t>2020</a:t>
            </a:r>
            <a:r>
              <a:rPr lang="zh-TW" altLang="en-US" sz="800" kern="0" dirty="0">
                <a:solidFill>
                  <a:prstClr val="black"/>
                </a:solidFill>
              </a:rPr>
              <a:t>同年開催予測値：</a:t>
            </a:r>
            <a:r>
              <a:rPr lang="en-US" altLang="zh-TW" sz="800" kern="0" dirty="0" smtClean="0">
                <a:solidFill>
                  <a:prstClr val="black"/>
                </a:solidFill>
              </a:rPr>
              <a:t>2,</a:t>
            </a:r>
            <a:r>
              <a:rPr lang="en-US" altLang="ja-JP" sz="800" kern="0" dirty="0" smtClean="0">
                <a:solidFill>
                  <a:prstClr val="black"/>
                </a:solidFill>
              </a:rPr>
              <a:t>461</a:t>
            </a:r>
            <a:r>
              <a:rPr lang="zh-TW" altLang="en-US" sz="800" kern="0" dirty="0">
                <a:solidFill>
                  <a:prstClr val="black"/>
                </a:solidFill>
              </a:rPr>
              <a:t>件</a:t>
            </a:r>
            <a:r>
              <a:rPr lang="zh-TW" altLang="en-US" sz="800" kern="0" dirty="0" smtClean="0">
                <a:solidFill>
                  <a:prstClr val="black"/>
                </a:solidFill>
              </a:rPr>
              <a:t>、</a:t>
            </a:r>
            <a:r>
              <a:rPr lang="en-US" altLang="zh-TW" sz="800" kern="0" dirty="0" smtClean="0">
                <a:solidFill>
                  <a:prstClr val="black"/>
                </a:solidFill>
              </a:rPr>
              <a:t>2012</a:t>
            </a:r>
            <a:r>
              <a:rPr lang="zh-TW" altLang="en-US" sz="800" kern="0" dirty="0" smtClean="0">
                <a:solidFill>
                  <a:prstClr val="black"/>
                </a:solidFill>
              </a:rPr>
              <a:t>年</a:t>
            </a:r>
            <a:r>
              <a:rPr lang="en-US" altLang="zh-TW" sz="800" kern="0" dirty="0">
                <a:solidFill>
                  <a:prstClr val="black"/>
                </a:solidFill>
              </a:rPr>
              <a:t>~2020</a:t>
            </a:r>
            <a:r>
              <a:rPr lang="zh-TW" altLang="en-US" sz="800" kern="0" dirty="0">
                <a:solidFill>
                  <a:prstClr val="black"/>
                </a:solidFill>
              </a:rPr>
              <a:t>年同年平均成長率予測値</a:t>
            </a:r>
            <a:r>
              <a:rPr lang="zh-TW" altLang="en-US" sz="800" kern="0" dirty="0" smtClean="0">
                <a:solidFill>
                  <a:prstClr val="black"/>
                </a:solidFill>
              </a:rPr>
              <a:t>：</a:t>
            </a:r>
            <a:r>
              <a:rPr lang="en-US" altLang="zh-TW" sz="800" kern="0" dirty="0" smtClean="0">
                <a:solidFill>
                  <a:prstClr val="black"/>
                </a:solidFill>
              </a:rPr>
              <a:t>8.44%</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23" name="正方形/長方形 22"/>
          <p:cNvSpPr/>
          <p:nvPr/>
        </p:nvSpPr>
        <p:spPr>
          <a:xfrm>
            <a:off x="1354230" y="2273155"/>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3,420</a:t>
            </a:r>
            <a:r>
              <a:rPr lang="ja-JP" altLang="en-US" sz="1200" kern="0" dirty="0" smtClean="0">
                <a:solidFill>
                  <a:prstClr val="black"/>
                </a:solidFill>
              </a:rPr>
              <a:t>件</a:t>
            </a:r>
          </a:p>
        </p:txBody>
      </p:sp>
      <p:sp>
        <p:nvSpPr>
          <p:cNvPr id="24" name="正方形/長方形 23"/>
          <p:cNvSpPr/>
          <p:nvPr/>
        </p:nvSpPr>
        <p:spPr>
          <a:xfrm>
            <a:off x="2379615" y="2273155"/>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1,631×(108.44%)^9</a:t>
            </a:r>
            <a:r>
              <a:rPr lang="ja-JP" altLang="en-US" sz="900" kern="0" dirty="0" smtClean="0">
                <a:solidFill>
                  <a:prstClr val="black"/>
                </a:solidFill>
              </a:rPr>
              <a:t>≒</a:t>
            </a:r>
            <a:r>
              <a:rPr lang="en-US" altLang="ja-JP" sz="900" kern="0" dirty="0" smtClean="0">
                <a:solidFill>
                  <a:prstClr val="black"/>
                </a:solidFill>
              </a:rPr>
              <a:t>3,420</a:t>
            </a:r>
            <a:endParaRPr lang="ja-JP" altLang="en-US" sz="900" kern="0" dirty="0" smtClean="0">
              <a:solidFill>
                <a:prstClr val="black"/>
              </a:solidFill>
            </a:endParaRPr>
          </a:p>
        </p:txBody>
      </p:sp>
      <p:sp>
        <p:nvSpPr>
          <p:cNvPr id="26" name="正方形/長方形 25"/>
          <p:cNvSpPr/>
          <p:nvPr/>
        </p:nvSpPr>
        <p:spPr>
          <a:xfrm>
            <a:off x="4125000" y="2654732"/>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en-US" altLang="ja-JP" sz="800" kern="0" dirty="0" smtClean="0">
                <a:solidFill>
                  <a:prstClr val="black"/>
                </a:solidFill>
              </a:rPr>
              <a:t>【</a:t>
            </a:r>
            <a:r>
              <a:rPr lang="ja-JP" altLang="en-US" sz="800" kern="0" dirty="0">
                <a:solidFill>
                  <a:prstClr val="black"/>
                </a:solidFill>
              </a:rPr>
              <a:t>参考</a:t>
            </a:r>
            <a:r>
              <a:rPr lang="en-US" altLang="ja-JP" sz="800" kern="0" dirty="0">
                <a:solidFill>
                  <a:prstClr val="black"/>
                </a:solidFill>
              </a:rPr>
              <a:t>】</a:t>
            </a:r>
            <a:r>
              <a:rPr lang="ja-JP" altLang="en-US" sz="800" kern="0" dirty="0">
                <a:solidFill>
                  <a:prstClr val="black"/>
                </a:solidFill>
              </a:rPr>
              <a:t>大阪</a:t>
            </a:r>
            <a:r>
              <a:rPr lang="en-US" altLang="ja-JP" sz="800" kern="0" dirty="0" err="1" smtClean="0">
                <a:solidFill>
                  <a:prstClr val="black"/>
                </a:solidFill>
              </a:rPr>
              <a:t>Ev</a:t>
            </a:r>
            <a:r>
              <a:rPr lang="ja-JP" altLang="en-US" sz="800" kern="0" dirty="0" smtClean="0">
                <a:solidFill>
                  <a:prstClr val="black"/>
                </a:solidFill>
              </a:rPr>
              <a:t>（フェスティバル）</a:t>
            </a:r>
            <a:r>
              <a:rPr lang="ja-JP" altLang="en-US" sz="800" kern="0" dirty="0">
                <a:solidFill>
                  <a:prstClr val="black"/>
                </a:solidFill>
              </a:rPr>
              <a:t>開催</a:t>
            </a:r>
            <a:r>
              <a:rPr lang="ja-JP" altLang="en-US" sz="800" kern="0" dirty="0" smtClean="0">
                <a:solidFill>
                  <a:prstClr val="black"/>
                </a:solidFill>
              </a:rPr>
              <a:t>件数　</a:t>
            </a:r>
            <a:r>
              <a:rPr lang="en-US" altLang="ja-JP" sz="800" kern="0" dirty="0" smtClean="0">
                <a:solidFill>
                  <a:prstClr val="black"/>
                </a:solidFill>
              </a:rPr>
              <a:t>2015</a:t>
            </a:r>
            <a:r>
              <a:rPr lang="ja-JP" altLang="en-US" sz="800" kern="0" dirty="0" smtClean="0">
                <a:solidFill>
                  <a:prstClr val="black"/>
                </a:solidFill>
              </a:rPr>
              <a:t>年同開催予測値：</a:t>
            </a:r>
            <a:r>
              <a:rPr lang="en-US" altLang="ja-JP" sz="800" kern="0" dirty="0" smtClean="0">
                <a:solidFill>
                  <a:prstClr val="black"/>
                </a:solidFill>
              </a:rPr>
              <a:t>1,547</a:t>
            </a:r>
            <a:r>
              <a:rPr lang="ja-JP" altLang="en-US" sz="800" kern="0" dirty="0" smtClean="0">
                <a:solidFill>
                  <a:prstClr val="black"/>
                </a:solidFill>
              </a:rPr>
              <a:t>件、</a:t>
            </a:r>
            <a:r>
              <a:rPr lang="en-US" altLang="zh-TW" sz="800" kern="0" dirty="0">
                <a:solidFill>
                  <a:prstClr val="black"/>
                </a:solidFill>
              </a:rPr>
              <a:t>2020</a:t>
            </a:r>
            <a:r>
              <a:rPr lang="zh-TW" altLang="en-US" sz="800" kern="0" dirty="0">
                <a:solidFill>
                  <a:prstClr val="black"/>
                </a:solidFill>
              </a:rPr>
              <a:t>同年開催予測値：</a:t>
            </a:r>
            <a:r>
              <a:rPr lang="en-US" altLang="zh-TW" sz="800" kern="0" dirty="0" smtClean="0">
                <a:solidFill>
                  <a:prstClr val="black"/>
                </a:solidFill>
              </a:rPr>
              <a:t>2,528</a:t>
            </a:r>
            <a:r>
              <a:rPr lang="zh-TW" altLang="en-US" sz="800" kern="0" dirty="0">
                <a:solidFill>
                  <a:prstClr val="black"/>
                </a:solidFill>
              </a:rPr>
              <a:t>件</a:t>
            </a:r>
            <a:r>
              <a:rPr lang="zh-TW" altLang="en-US" sz="800" kern="0" dirty="0" smtClean="0">
                <a:solidFill>
                  <a:prstClr val="black"/>
                </a:solidFill>
              </a:rPr>
              <a:t>、</a:t>
            </a:r>
            <a:r>
              <a:rPr lang="en-US" altLang="zh-TW" sz="800" kern="0" dirty="0" smtClean="0">
                <a:solidFill>
                  <a:prstClr val="black"/>
                </a:solidFill>
              </a:rPr>
              <a:t>2012</a:t>
            </a:r>
            <a:r>
              <a:rPr lang="zh-TW" altLang="en-US" sz="800" kern="0" dirty="0" smtClean="0">
                <a:solidFill>
                  <a:prstClr val="black"/>
                </a:solidFill>
              </a:rPr>
              <a:t>年</a:t>
            </a:r>
            <a:r>
              <a:rPr lang="en-US" altLang="zh-TW" sz="800" kern="0" dirty="0">
                <a:solidFill>
                  <a:prstClr val="black"/>
                </a:solidFill>
              </a:rPr>
              <a:t>~2020</a:t>
            </a:r>
            <a:r>
              <a:rPr lang="zh-TW" altLang="en-US" sz="800" kern="0" dirty="0">
                <a:solidFill>
                  <a:prstClr val="black"/>
                </a:solidFill>
              </a:rPr>
              <a:t>年同年平均成長率予測値</a:t>
            </a:r>
            <a:r>
              <a:rPr lang="zh-TW" altLang="en-US" sz="800" kern="0" dirty="0" smtClean="0">
                <a:solidFill>
                  <a:prstClr val="black"/>
                </a:solidFill>
              </a:rPr>
              <a:t>：</a:t>
            </a:r>
            <a:r>
              <a:rPr lang="en-US" altLang="zh-TW" sz="800" kern="0" dirty="0" smtClean="0">
                <a:solidFill>
                  <a:prstClr val="black"/>
                </a:solidFill>
              </a:rPr>
              <a:t>10.18%</a:t>
            </a:r>
            <a:r>
              <a:rPr lang="ja-JP" altLang="en-US" sz="800" kern="0" dirty="0">
                <a:solidFill>
                  <a:prstClr val="black"/>
                </a:solidFill>
              </a:rPr>
              <a:t>　　</a:t>
            </a:r>
            <a:r>
              <a:rPr lang="en-US" altLang="ja-JP" sz="800" kern="0" dirty="0">
                <a:solidFill>
                  <a:prstClr val="black"/>
                </a:solidFill>
              </a:rPr>
              <a:t>JETRO</a:t>
            </a:r>
            <a:r>
              <a:rPr lang="ja-JP" altLang="en-US" sz="800" kern="0" dirty="0">
                <a:solidFill>
                  <a:prstClr val="black"/>
                </a:solidFill>
              </a:rPr>
              <a:t>「世界の見本市・展示会情報</a:t>
            </a:r>
            <a:r>
              <a:rPr lang="ja-JP" altLang="en-US" sz="800" kern="0" dirty="0" smtClean="0">
                <a:solidFill>
                  <a:prstClr val="black"/>
                </a:solidFill>
              </a:rPr>
              <a:t>」</a:t>
            </a:r>
            <a:endParaRPr lang="ja-JP" altLang="en-US" sz="800" kern="0" dirty="0">
              <a:solidFill>
                <a:prstClr val="black"/>
              </a:solidFill>
            </a:endParaRPr>
          </a:p>
        </p:txBody>
      </p:sp>
      <p:sp>
        <p:nvSpPr>
          <p:cNvPr id="27" name="正方形/長方形 26"/>
          <p:cNvSpPr/>
          <p:nvPr/>
        </p:nvSpPr>
        <p:spPr>
          <a:xfrm>
            <a:off x="1354230" y="2654732"/>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3,744</a:t>
            </a:r>
            <a:r>
              <a:rPr lang="ja-JP" altLang="en-US" sz="1200" kern="0" dirty="0" smtClean="0">
                <a:solidFill>
                  <a:prstClr val="black"/>
                </a:solidFill>
              </a:rPr>
              <a:t>件</a:t>
            </a:r>
          </a:p>
        </p:txBody>
      </p:sp>
      <p:sp>
        <p:nvSpPr>
          <p:cNvPr id="28" name="正方形/長方形 27"/>
          <p:cNvSpPr/>
          <p:nvPr/>
        </p:nvSpPr>
        <p:spPr>
          <a:xfrm>
            <a:off x="2379615" y="2654732"/>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1,547×(110.18%)^9=3,744</a:t>
            </a:r>
            <a:endParaRPr lang="ja-JP" altLang="en-US" sz="900" kern="0" dirty="0" smtClean="0">
              <a:solidFill>
                <a:prstClr val="black"/>
              </a:solidFill>
            </a:endParaRPr>
          </a:p>
        </p:txBody>
      </p:sp>
      <p:sp>
        <p:nvSpPr>
          <p:cNvPr id="35" name="正方形/長方形 34"/>
          <p:cNvSpPr/>
          <p:nvPr/>
        </p:nvSpPr>
        <p:spPr>
          <a:xfrm>
            <a:off x="1354230" y="3036309"/>
            <a:ext cx="97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1200" kern="0" dirty="0" smtClean="0">
                <a:solidFill>
                  <a:prstClr val="black"/>
                </a:solidFill>
              </a:rPr>
              <a:t>9,548</a:t>
            </a:r>
            <a:r>
              <a:rPr lang="ja-JP" altLang="en-US" sz="1200" kern="0" dirty="0" smtClean="0">
                <a:solidFill>
                  <a:prstClr val="black"/>
                </a:solidFill>
              </a:rPr>
              <a:t>件</a:t>
            </a:r>
          </a:p>
        </p:txBody>
      </p:sp>
      <p:sp>
        <p:nvSpPr>
          <p:cNvPr id="38" name="正方形/長方形 37"/>
          <p:cNvSpPr/>
          <p:nvPr/>
        </p:nvSpPr>
        <p:spPr>
          <a:xfrm>
            <a:off x="4125000" y="3036309"/>
            <a:ext cx="5364000" cy="324000"/>
          </a:xfrm>
          <a:prstGeom prst="rect">
            <a:avLst/>
          </a:prstGeom>
          <a:solidFill>
            <a:srgbClr val="DCDCDC"/>
          </a:solidFill>
          <a:ln>
            <a:solidFill>
              <a:srgbClr val="B4B4B4"/>
            </a:solidFill>
          </a:ln>
        </p:spPr>
        <p:txBody>
          <a:bodyPr wrap="square" lIns="72000" tIns="72000" rIns="72000" bIns="72000">
            <a:noAutofit/>
          </a:bodyPr>
          <a:lstStyle/>
          <a:p>
            <a:pPr algn="just" fontAlgn="auto">
              <a:spcBef>
                <a:spcPts val="0"/>
              </a:spcBef>
              <a:spcAft>
                <a:spcPts val="0"/>
              </a:spcAft>
              <a:defRPr/>
            </a:pPr>
            <a:r>
              <a:rPr lang="ja-JP" altLang="en-US" sz="800" kern="0" dirty="0" smtClean="0">
                <a:solidFill>
                  <a:prstClr val="black"/>
                </a:solidFill>
              </a:rPr>
              <a:t>各分野の</a:t>
            </a:r>
            <a:r>
              <a:rPr lang="en-US" altLang="ja-JP" sz="800" kern="0" dirty="0" smtClean="0">
                <a:solidFill>
                  <a:prstClr val="black"/>
                </a:solidFill>
              </a:rPr>
              <a:t>2024</a:t>
            </a:r>
            <a:r>
              <a:rPr lang="ja-JP" altLang="en-US" sz="800" kern="0" dirty="0" smtClean="0">
                <a:solidFill>
                  <a:prstClr val="black"/>
                </a:solidFill>
              </a:rPr>
              <a:t>年推計値の総和</a:t>
            </a:r>
            <a:endParaRPr lang="ja-JP" altLang="en-US" sz="800" kern="0" dirty="0">
              <a:solidFill>
                <a:prstClr val="black"/>
              </a:solidFill>
            </a:endParaRPr>
          </a:p>
        </p:txBody>
      </p:sp>
      <p:sp>
        <p:nvSpPr>
          <p:cNvPr id="40" name="正方形/長方形 39"/>
          <p:cNvSpPr/>
          <p:nvPr/>
        </p:nvSpPr>
        <p:spPr>
          <a:xfrm>
            <a:off x="2379615" y="3036309"/>
            <a:ext cx="1692000" cy="324000"/>
          </a:xfrm>
          <a:prstGeom prst="rect">
            <a:avLst/>
          </a:prstGeom>
          <a:solidFill>
            <a:sysClr val="window" lastClr="FFFFFF"/>
          </a:solidFill>
          <a:ln>
            <a:solidFill>
              <a:srgbClr val="B4B4B4"/>
            </a:solidFill>
          </a:ln>
        </p:spPr>
        <p:txBody>
          <a:bodyPr wrap="none" lIns="72000" tIns="72000" rIns="72000" bIns="72000" anchor="ctr">
            <a:noAutofit/>
          </a:bodyPr>
          <a:lstStyle/>
          <a:p>
            <a:pPr algn="ctr" fontAlgn="auto">
              <a:spcBef>
                <a:spcPts val="0"/>
              </a:spcBef>
              <a:spcAft>
                <a:spcPts val="0"/>
              </a:spcAft>
              <a:defRPr/>
            </a:pPr>
            <a:r>
              <a:rPr lang="en-US" altLang="ja-JP" sz="900" kern="0" dirty="0" smtClean="0">
                <a:solidFill>
                  <a:prstClr val="black"/>
                </a:solidFill>
              </a:rPr>
              <a:t>2,385+3,420+3,744</a:t>
            </a:r>
            <a:r>
              <a:rPr lang="ja-JP" altLang="en-US" sz="900" kern="0" dirty="0" smtClean="0">
                <a:solidFill>
                  <a:prstClr val="black"/>
                </a:solidFill>
              </a:rPr>
              <a:t>≒</a:t>
            </a:r>
            <a:r>
              <a:rPr lang="en-US" altLang="ja-JP" sz="900" kern="0" dirty="0" smtClean="0">
                <a:solidFill>
                  <a:prstClr val="black"/>
                </a:solidFill>
              </a:rPr>
              <a:t>9,548</a:t>
            </a:r>
            <a:endParaRPr lang="ja-JP" altLang="en-US" sz="900" kern="0" dirty="0" smtClean="0">
              <a:solidFill>
                <a:prstClr val="black"/>
              </a:solidFill>
            </a:endParaRPr>
          </a:p>
        </p:txBody>
      </p:sp>
      <p:sp>
        <p:nvSpPr>
          <p:cNvPr id="43" name="コンテンツ プレースホルダー 6"/>
          <p:cNvSpPr txBox="1">
            <a:spLocks/>
          </p:cNvSpPr>
          <p:nvPr/>
        </p:nvSpPr>
        <p:spPr bwMode="gray">
          <a:xfrm>
            <a:off x="416496" y="3851240"/>
            <a:ext cx="4320000" cy="216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algn="just" fontAlgn="auto">
              <a:spcAft>
                <a:spcPts val="0"/>
              </a:spcAft>
              <a:buFont typeface="Wingdings" panose="05000000000000000000" pitchFamily="2" charset="2"/>
              <a:buChar char="n"/>
            </a:pPr>
            <a:r>
              <a:rPr lang="en-US" altLang="ja-JP" kern="0" dirty="0" err="1" smtClean="0">
                <a:solidFill>
                  <a:sysClr val="windowText" lastClr="000000"/>
                </a:solidFill>
              </a:rPr>
              <a:t>Ev</a:t>
            </a:r>
            <a:r>
              <a:rPr lang="ja-JP" altLang="en-US" kern="0" dirty="0" smtClean="0">
                <a:solidFill>
                  <a:sysClr val="windowText" lastClr="000000"/>
                </a:solidFill>
              </a:rPr>
              <a:t>において、主に屋内で実施されるのは文化イベントである。</a:t>
            </a:r>
            <a:endParaRPr lang="en-US" altLang="ja-JP" kern="0" dirty="0" smtClean="0">
              <a:solidFill>
                <a:sysClr val="windowText" lastClr="000000"/>
              </a:solidFill>
            </a:endParaRPr>
          </a:p>
          <a:p>
            <a:pPr marL="171450" indent="-171450" algn="just" fontAlgn="auto">
              <a:spcAft>
                <a:spcPts val="0"/>
              </a:spcAft>
              <a:buFont typeface="Wingdings" panose="05000000000000000000" pitchFamily="2" charset="2"/>
              <a:buChar char="n"/>
            </a:pPr>
            <a:r>
              <a:rPr lang="ja-JP" altLang="en-US" kern="0" dirty="0" smtClean="0">
                <a:solidFill>
                  <a:sysClr val="windowText" lastClr="000000"/>
                </a:solidFill>
              </a:rPr>
              <a:t>文化イベントは増加傾向にはあるが、年平均成長率</a:t>
            </a:r>
            <a:r>
              <a:rPr lang="ja-JP" altLang="en-US" kern="0" dirty="0">
                <a:solidFill>
                  <a:sysClr val="windowText" lastClr="000000"/>
                </a:solidFill>
              </a:rPr>
              <a:t>は</a:t>
            </a:r>
            <a:r>
              <a:rPr lang="en-US" altLang="ja-JP" kern="0" dirty="0" smtClean="0">
                <a:solidFill>
                  <a:sysClr val="windowText" lastClr="000000"/>
                </a:solidFill>
              </a:rPr>
              <a:t>0.83%</a:t>
            </a:r>
            <a:r>
              <a:rPr lang="ja-JP" altLang="en-US" kern="0" dirty="0" smtClean="0">
                <a:solidFill>
                  <a:sysClr val="windowText" lastClr="000000"/>
                </a:solidFill>
              </a:rPr>
              <a:t>と、スポーツイベント（同</a:t>
            </a:r>
            <a:r>
              <a:rPr lang="en-US" altLang="ja-JP" kern="0" dirty="0" smtClean="0">
                <a:solidFill>
                  <a:sysClr val="windowText" lastClr="000000"/>
                </a:solidFill>
              </a:rPr>
              <a:t>8.44%</a:t>
            </a:r>
            <a:r>
              <a:rPr lang="ja-JP" altLang="en-US" kern="0" dirty="0" smtClean="0">
                <a:solidFill>
                  <a:sysClr val="windowText" lastClr="000000"/>
                </a:solidFill>
              </a:rPr>
              <a:t>）・フェスティバル（同</a:t>
            </a:r>
            <a:r>
              <a:rPr lang="en-US" altLang="ja-JP" kern="0" dirty="0" smtClean="0">
                <a:solidFill>
                  <a:sysClr val="windowText" lastClr="000000"/>
                </a:solidFill>
              </a:rPr>
              <a:t>10.18%</a:t>
            </a:r>
            <a:r>
              <a:rPr lang="ja-JP" altLang="en-US" kern="0" dirty="0" smtClean="0">
                <a:solidFill>
                  <a:sysClr val="windowText" lastClr="000000"/>
                </a:solidFill>
              </a:rPr>
              <a:t>）と比較すると低い。</a:t>
            </a:r>
            <a:endParaRPr lang="ja-JP" altLang="en-US" kern="0" dirty="0">
              <a:solidFill>
                <a:sysClr val="windowText" lastClr="000000"/>
              </a:solidFill>
            </a:endParaRPr>
          </a:p>
        </p:txBody>
      </p:sp>
      <p:sp>
        <p:nvSpPr>
          <p:cNvPr id="44" name="正方形/長方形 43"/>
          <p:cNvSpPr/>
          <p:nvPr/>
        </p:nvSpPr>
        <p:spPr>
          <a:xfrm>
            <a:off x="4836037" y="4220516"/>
            <a:ext cx="180000" cy="54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solidFill>
                  <a:prstClr val="black"/>
                </a:solidFill>
              </a:rPr>
              <a:t>単位：件</a:t>
            </a:r>
          </a:p>
        </p:txBody>
      </p:sp>
      <p:sp>
        <p:nvSpPr>
          <p:cNvPr id="45" name="コンテンツ プレースホルダー 11"/>
          <p:cNvSpPr txBox="1">
            <a:spLocks/>
          </p:cNvSpPr>
          <p:nvPr/>
        </p:nvSpPr>
        <p:spPr bwMode="gray">
          <a:xfrm>
            <a:off x="6194295" y="3766141"/>
            <a:ext cx="1836575" cy="316672"/>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50" b="1" u="sng" kern="0" dirty="0" err="1" smtClean="0">
                <a:solidFill>
                  <a:srgbClr val="002776"/>
                </a:solidFill>
              </a:rPr>
              <a:t>Ev</a:t>
            </a:r>
            <a:r>
              <a:rPr lang="ja-JP" altLang="en-US" sz="1050" b="1" u="sng" kern="0" dirty="0" smtClean="0">
                <a:solidFill>
                  <a:srgbClr val="002776"/>
                </a:solidFill>
              </a:rPr>
              <a:t>の需要予測（カテゴリー別）</a:t>
            </a:r>
            <a:endParaRPr lang="en-US" altLang="ja-JP" sz="1050" b="1" u="sng" kern="0" dirty="0" smtClean="0">
              <a:solidFill>
                <a:srgbClr val="002776"/>
              </a:solidFill>
            </a:endParaRPr>
          </a:p>
        </p:txBody>
      </p:sp>
      <p:pic>
        <p:nvPicPr>
          <p:cNvPr id="3" name="図 2"/>
          <p:cNvPicPr>
            <a:picLocks noChangeAspect="1"/>
          </p:cNvPicPr>
          <p:nvPr/>
        </p:nvPicPr>
        <p:blipFill>
          <a:blip r:embed="rId2"/>
          <a:stretch>
            <a:fillRect/>
          </a:stretch>
        </p:blipFill>
        <p:spPr>
          <a:xfrm>
            <a:off x="4956229" y="3973060"/>
            <a:ext cx="4572396" cy="2889754"/>
          </a:xfrm>
          <a:prstGeom prst="rect">
            <a:avLst/>
          </a:prstGeom>
        </p:spPr>
      </p:pic>
    </p:spTree>
    <p:extLst>
      <p:ext uri="{BB962C8B-B14F-4D97-AF65-F5344CB8AC3E}">
        <p14:creationId xmlns:p14="http://schemas.microsoft.com/office/powerpoint/2010/main" val="89528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endParaRPr lang="en-US" altLang="ja-JP" dirty="0" smtClean="0"/>
          </a:p>
          <a:p>
            <a:r>
              <a:rPr lang="ja-JP" altLang="en-US" dirty="0" smtClean="0"/>
              <a:t>オ　具体的な施策等の検討</a:t>
            </a:r>
            <a:endParaRPr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116</a:t>
            </a:fld>
            <a:endParaRPr lang="ja-JP" altLang="en-US" dirty="0">
              <a:solidFill>
                <a:srgbClr val="313131"/>
              </a:solidFill>
            </a:endParaRPr>
          </a:p>
        </p:txBody>
      </p:sp>
      <p:graphicFrame>
        <p:nvGraphicFramePr>
          <p:cNvPr id="4" name="Group 155"/>
          <p:cNvGraphicFramePr>
            <a:graphicFrameLocks/>
          </p:cNvGraphicFramePr>
          <p:nvPr>
            <p:extLst/>
          </p:nvPr>
        </p:nvGraphicFramePr>
        <p:xfrm>
          <a:off x="4525282" y="3427647"/>
          <a:ext cx="4961618" cy="1296000"/>
        </p:xfrm>
        <a:graphic>
          <a:graphicData uri="http://schemas.openxmlformats.org/drawingml/2006/table">
            <a:tbl>
              <a:tblPr/>
              <a:tblGrid>
                <a:gridCol w="4097107"/>
                <a:gridCol w="864511"/>
              </a:tblGrid>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mn-lt"/>
                          <a:ea typeface="+mn-ea"/>
                        </a:rPr>
                        <a:t>Summary</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117</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smtClean="0">
                          <a:ln>
                            <a:noFill/>
                          </a:ln>
                          <a:solidFill>
                            <a:schemeClr val="tx1"/>
                          </a:solidFill>
                          <a:effectLst/>
                          <a:latin typeface="+mn-lt"/>
                          <a:ea typeface="+mn-ea"/>
                        </a:rPr>
                        <a:t>大阪</a:t>
                      </a:r>
                      <a:r>
                        <a:rPr kumimoji="0" lang="en-US" altLang="ja-JP" sz="1200" b="0" i="0" u="none" strike="noStrike" cap="none" normalizeH="0" baseline="0" smtClean="0">
                          <a:ln>
                            <a:noFill/>
                          </a:ln>
                          <a:solidFill>
                            <a:schemeClr val="tx1"/>
                          </a:solidFill>
                          <a:effectLst/>
                          <a:latin typeface="+mn-lt"/>
                          <a:ea typeface="+mn-ea"/>
                        </a:rPr>
                        <a:t>MICE</a:t>
                      </a:r>
                      <a:r>
                        <a:rPr kumimoji="0" lang="ja-JP" altLang="en-US" sz="1200" b="0" i="0" u="none" strike="noStrike" cap="none" normalizeH="0" baseline="0" smtClean="0">
                          <a:ln>
                            <a:noFill/>
                          </a:ln>
                          <a:solidFill>
                            <a:schemeClr val="tx1"/>
                          </a:solidFill>
                          <a:effectLst/>
                          <a:latin typeface="+mn-lt"/>
                          <a:ea typeface="+mn-ea"/>
                        </a:rPr>
                        <a:t>の</a:t>
                      </a:r>
                      <a:r>
                        <a:rPr kumimoji="0" lang="ja-JP" altLang="en-US" sz="1200" b="0" i="0" u="none" strike="noStrike" cap="none" normalizeH="0" baseline="0" dirty="0" smtClean="0">
                          <a:ln>
                            <a:noFill/>
                          </a:ln>
                          <a:solidFill>
                            <a:schemeClr val="tx1"/>
                          </a:solidFill>
                          <a:effectLst/>
                          <a:latin typeface="+mn-lt"/>
                          <a:ea typeface="+mn-ea"/>
                        </a:rPr>
                        <a:t>課題と具体的な施策</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大阪</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施設</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の課題と具体的な施策</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126</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607078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117</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オ　具体的な施策等の検討</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smtClean="0">
                <a:solidFill>
                  <a:srgbClr val="81BC00"/>
                </a:solidFill>
              </a:rPr>
              <a:t>Summary</a:t>
            </a:r>
            <a:r>
              <a:rPr lang="ja-JP" altLang="en-US" kern="0" dirty="0" smtClean="0">
                <a:solidFill>
                  <a:srgbClr val="81BC00"/>
                </a:solidFill>
              </a:rPr>
              <a:t>　</a:t>
            </a:r>
            <a:r>
              <a:rPr lang="en-US" altLang="ja-JP" kern="0" dirty="0" smtClean="0">
                <a:solidFill>
                  <a:srgbClr val="81BC00"/>
                </a:solidFill>
              </a:rPr>
              <a:t>1/2</a:t>
            </a:r>
            <a:endParaRPr lang="ja-JP" altLang="en-US" kern="0" dirty="0">
              <a:solidFill>
                <a:srgbClr val="81BC00"/>
              </a:solidFill>
            </a:endParaRPr>
          </a:p>
        </p:txBody>
      </p:sp>
      <p:sp>
        <p:nvSpPr>
          <p:cNvPr id="50" name="コンテンツ プレースホルダー 6"/>
          <p:cNvSpPr txBox="1">
            <a:spLocks/>
          </p:cNvSpPr>
          <p:nvPr/>
        </p:nvSpPr>
        <p:spPr bwMode="gray">
          <a:xfrm>
            <a:off x="416496" y="1479600"/>
            <a:ext cx="9072000" cy="4680000"/>
          </a:xfrm>
          <a:prstGeom prst="rect">
            <a:avLst/>
          </a:prstGeom>
          <a:ln>
            <a:solidFill>
              <a:schemeClr val="accent1"/>
            </a:solidFill>
          </a:ln>
        </p:spPr>
        <p:txBody>
          <a:bodyPr vert="horz" lIns="72000" tIns="72000" rIns="72000" bIns="72000" rtlCol="0">
            <a:no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fontAlgn="auto">
              <a:spcBef>
                <a:spcPts val="600"/>
              </a:spcBef>
              <a:spcAft>
                <a:spcPts val="0"/>
              </a:spcAft>
              <a:buFont typeface="Wingdings" panose="05000000000000000000" pitchFamily="2" charset="2"/>
              <a:buChar char="n"/>
            </a:pPr>
            <a:r>
              <a:rPr lang="ja-JP" altLang="en-US" kern="0" dirty="0">
                <a:solidFill>
                  <a:sysClr val="windowText" lastClr="000000"/>
                </a:solidFill>
              </a:rPr>
              <a:t>具体的</a:t>
            </a:r>
            <a:r>
              <a:rPr lang="ja-JP" altLang="en-US" kern="0" dirty="0" smtClean="0">
                <a:solidFill>
                  <a:sysClr val="windowText" lastClr="000000"/>
                </a:solidFill>
              </a:rPr>
              <a:t>な施策等を検討するにあたって、以下の</a:t>
            </a:r>
            <a:r>
              <a:rPr lang="en-US" altLang="ja-JP" kern="0" dirty="0" smtClean="0">
                <a:solidFill>
                  <a:sysClr val="windowText" lastClr="000000"/>
                </a:solidFill>
              </a:rPr>
              <a:t>2</a:t>
            </a:r>
            <a:r>
              <a:rPr lang="ja-JP" altLang="en-US" kern="0" smtClean="0">
                <a:solidFill>
                  <a:sysClr val="windowText" lastClr="000000"/>
                </a:solidFill>
              </a:rPr>
              <a:t>つ</a:t>
            </a:r>
            <a:r>
              <a:rPr lang="ja-JP" altLang="en-US" kern="0">
                <a:solidFill>
                  <a:sysClr val="windowText" lastClr="000000"/>
                </a:solidFill>
              </a:rPr>
              <a:t>の</a:t>
            </a:r>
            <a:r>
              <a:rPr lang="ja-JP" altLang="en-US" kern="0" smtClean="0">
                <a:solidFill>
                  <a:sysClr val="windowText" lastClr="000000"/>
                </a:solidFill>
              </a:rPr>
              <a:t>アプローチ</a:t>
            </a:r>
            <a:r>
              <a:rPr lang="ja-JP" altLang="en-US" kern="0" dirty="0" smtClean="0">
                <a:solidFill>
                  <a:sysClr val="windowText" lastClr="000000"/>
                </a:solidFill>
              </a:rPr>
              <a:t>をとる。</a:t>
            </a:r>
            <a:endParaRPr lang="en-US" altLang="ja-JP" kern="0" dirty="0" smtClean="0">
              <a:solidFill>
                <a:sysClr val="windowText" lastClr="000000"/>
              </a:solidFill>
            </a:endParaRPr>
          </a:p>
          <a:p>
            <a:pPr marL="361950" indent="-180975" fontAlgn="auto">
              <a:spcBef>
                <a:spcPts val="600"/>
              </a:spcBef>
              <a:spcAft>
                <a:spcPts val="0"/>
              </a:spcAft>
              <a:buFont typeface="Wingdings" panose="05000000000000000000" pitchFamily="2" charset="2"/>
              <a:buChar char="Ø"/>
            </a:pPr>
            <a:r>
              <a:rPr lang="en-US" altLang="ja-JP" kern="0" dirty="0" smtClean="0">
                <a:solidFill>
                  <a:sysClr val="windowText" lastClr="000000"/>
                </a:solidFill>
              </a:rPr>
              <a:t>【</a:t>
            </a:r>
            <a:r>
              <a:rPr lang="ja-JP" altLang="en-US" kern="0" dirty="0" smtClean="0">
                <a:solidFill>
                  <a:sysClr val="windowText" lastClr="000000"/>
                </a:solidFill>
              </a:rPr>
              <a:t>アプローチ①</a:t>
            </a:r>
            <a:r>
              <a:rPr lang="en-US" altLang="ja-JP" kern="0" dirty="0" smtClean="0">
                <a:solidFill>
                  <a:sysClr val="windowText" lastClr="000000"/>
                </a:solidFill>
              </a:rPr>
              <a:t>】MICE</a:t>
            </a:r>
            <a:r>
              <a:rPr lang="ja-JP" altLang="en-US" kern="0" dirty="0" smtClean="0">
                <a:solidFill>
                  <a:sysClr val="windowText" lastClr="000000"/>
                </a:solidFill>
              </a:rPr>
              <a:t>の知見者へのインタビュー</a:t>
            </a:r>
            <a:endParaRPr lang="en-US" altLang="ja-JP" kern="0" dirty="0" smtClean="0">
              <a:solidFill>
                <a:sysClr val="windowText" lastClr="000000"/>
              </a:solidFill>
            </a:endParaRPr>
          </a:p>
          <a:p>
            <a:pPr marL="542925" indent="-180975" fontAlgn="auto">
              <a:spcBef>
                <a:spcPts val="600"/>
              </a:spcBef>
              <a:spcAft>
                <a:spcPts val="0"/>
              </a:spcAft>
              <a:buFont typeface="Arial" panose="020B0604020202020204" pitchFamily="34" charset="0"/>
              <a:buChar char="•"/>
            </a:pPr>
            <a:r>
              <a:rPr lang="ja-JP" altLang="en-US" kern="0" dirty="0" smtClean="0">
                <a:solidFill>
                  <a:sysClr val="windowText" lastClr="000000"/>
                </a:solidFill>
              </a:rPr>
              <a:t>政府</a:t>
            </a:r>
            <a:r>
              <a:rPr lang="ja-JP" altLang="en-US" kern="0" dirty="0">
                <a:solidFill>
                  <a:sysClr val="windowText" lastClr="000000"/>
                </a:solidFill>
              </a:rPr>
              <a:t>外郭団体、地方</a:t>
            </a:r>
            <a:r>
              <a:rPr lang="ja-JP" altLang="en-US" kern="0" dirty="0" smtClean="0">
                <a:solidFill>
                  <a:sysClr val="windowText" lastClr="000000"/>
                </a:solidFill>
              </a:rPr>
              <a:t>自治体、コンベンションビューロー、</a:t>
            </a:r>
            <a:r>
              <a:rPr lang="en-US" altLang="ja-JP" kern="0" dirty="0" smtClean="0">
                <a:solidFill>
                  <a:sysClr val="windowText" lastClr="000000"/>
                </a:solidFill>
              </a:rPr>
              <a:t>MICE</a:t>
            </a:r>
            <a:r>
              <a:rPr lang="ja-JP" altLang="en-US" kern="0" dirty="0" smtClean="0">
                <a:solidFill>
                  <a:sysClr val="windowText" lastClr="000000"/>
                </a:solidFill>
              </a:rPr>
              <a:t>施設、</a:t>
            </a:r>
            <a:r>
              <a:rPr lang="en-US" altLang="ja-JP" kern="0" dirty="0" smtClean="0">
                <a:solidFill>
                  <a:sysClr val="windowText" lastClr="000000"/>
                </a:solidFill>
              </a:rPr>
              <a:t>PCO</a:t>
            </a:r>
            <a:r>
              <a:rPr lang="ja-JP" altLang="en-US" kern="0" dirty="0" err="1" smtClean="0">
                <a:solidFill>
                  <a:sysClr val="windowText" lastClr="000000"/>
                </a:solidFill>
              </a:rPr>
              <a:t>、</a:t>
            </a:r>
            <a:r>
              <a:rPr lang="en-US" altLang="ja-JP" kern="0" dirty="0" smtClean="0">
                <a:solidFill>
                  <a:sysClr val="windowText" lastClr="000000"/>
                </a:solidFill>
              </a:rPr>
              <a:t>DMC</a:t>
            </a:r>
            <a:r>
              <a:rPr lang="ja-JP" altLang="en-US" kern="0" dirty="0" smtClean="0">
                <a:solidFill>
                  <a:sysClr val="windowText" lastClr="000000"/>
                </a:solidFill>
              </a:rPr>
              <a:t>の担当者等へのインタビューをベースとして大阪</a:t>
            </a:r>
            <a:r>
              <a:rPr lang="en-US" altLang="ja-JP" kern="0" dirty="0" smtClean="0">
                <a:solidFill>
                  <a:sysClr val="windowText" lastClr="000000"/>
                </a:solidFill>
              </a:rPr>
              <a:t>MICE</a:t>
            </a:r>
            <a:r>
              <a:rPr lang="ja-JP" altLang="en-US" kern="0" dirty="0" smtClean="0">
                <a:solidFill>
                  <a:sysClr val="windowText" lastClr="000000"/>
                </a:solidFill>
              </a:rPr>
              <a:t>の課題と認識された事項を解決するための施策を検討する。</a:t>
            </a:r>
            <a:endParaRPr lang="en-US" altLang="ja-JP" kern="0" dirty="0" smtClean="0">
              <a:solidFill>
                <a:sysClr val="windowText" lastClr="000000"/>
              </a:solidFill>
            </a:endParaRPr>
          </a:p>
          <a:p>
            <a:pPr marL="361950" indent="-180975" fontAlgn="auto">
              <a:spcBef>
                <a:spcPts val="600"/>
              </a:spcBef>
              <a:spcAft>
                <a:spcPts val="0"/>
              </a:spcAft>
              <a:buFont typeface="Wingdings" panose="05000000000000000000" pitchFamily="2" charset="2"/>
              <a:buChar char="Ø"/>
            </a:pPr>
            <a:r>
              <a:rPr lang="en-US" altLang="ja-JP" kern="0" dirty="0" smtClean="0">
                <a:solidFill>
                  <a:sysClr val="windowText" lastClr="000000"/>
                </a:solidFill>
              </a:rPr>
              <a:t>【</a:t>
            </a:r>
            <a:r>
              <a:rPr lang="ja-JP" altLang="en-US" kern="0" dirty="0" smtClean="0">
                <a:solidFill>
                  <a:sysClr val="windowText" lastClr="000000"/>
                </a:solidFill>
              </a:rPr>
              <a:t>アプローチ②</a:t>
            </a:r>
            <a:r>
              <a:rPr lang="en-US" altLang="ja-JP" kern="0" dirty="0" smtClean="0">
                <a:solidFill>
                  <a:sysClr val="windowText" lastClr="000000"/>
                </a:solidFill>
              </a:rPr>
              <a:t>】</a:t>
            </a:r>
            <a:r>
              <a:rPr lang="ja-JP" altLang="en-US" kern="0" dirty="0" smtClean="0">
                <a:solidFill>
                  <a:sysClr val="windowText" lastClr="000000"/>
                </a:solidFill>
              </a:rPr>
              <a:t>ベンチマーク都市との</a:t>
            </a:r>
            <a:r>
              <a:rPr lang="en-US" altLang="ja-JP" kern="0" dirty="0" smtClean="0">
                <a:solidFill>
                  <a:sysClr val="windowText" lastClr="000000"/>
                </a:solidFill>
              </a:rPr>
              <a:t>MICE</a:t>
            </a:r>
            <a:r>
              <a:rPr lang="ja-JP" altLang="en-US" kern="0" dirty="0" smtClean="0">
                <a:solidFill>
                  <a:sysClr val="windowText" lastClr="000000"/>
                </a:solidFill>
              </a:rPr>
              <a:t>施設の比較検討</a:t>
            </a:r>
            <a:endParaRPr lang="en-US" altLang="ja-JP" kern="0" dirty="0" smtClean="0">
              <a:solidFill>
                <a:sysClr val="windowText" lastClr="000000"/>
              </a:solidFill>
            </a:endParaRPr>
          </a:p>
          <a:p>
            <a:pPr marL="542925" indent="-180975" fontAlgn="auto">
              <a:spcBef>
                <a:spcPts val="600"/>
              </a:spcBef>
              <a:spcAft>
                <a:spcPts val="0"/>
              </a:spcAft>
              <a:buFont typeface="Arial" panose="020B0604020202020204" pitchFamily="34" charset="0"/>
              <a:buChar char="•"/>
            </a:pPr>
            <a:r>
              <a:rPr lang="ja-JP" altLang="en-US" kern="0" dirty="0" smtClean="0">
                <a:solidFill>
                  <a:sysClr val="windowText" lastClr="000000"/>
                </a:solidFill>
              </a:rPr>
              <a:t>大阪で最も収容人数が多い会議場である大阪府立国際会議場と、大阪で最も展示面積が大きいインテックス大阪と、ベンチマークとして設定した</a:t>
            </a:r>
            <a:r>
              <a:rPr lang="ja-JP" altLang="en-US" kern="0" dirty="0">
                <a:solidFill>
                  <a:sysClr val="windowText" lastClr="000000"/>
                </a:solidFill>
              </a:rPr>
              <a:t>国内の</a:t>
            </a:r>
            <a:r>
              <a:rPr lang="ja-JP" altLang="en-US" kern="0" dirty="0" smtClean="0">
                <a:solidFill>
                  <a:sysClr val="windowText" lastClr="000000"/>
                </a:solidFill>
              </a:rPr>
              <a:t>主要展示場・会議場とを「</a:t>
            </a:r>
            <a:r>
              <a:rPr lang="ja-JP" altLang="en-US" kern="0" dirty="0">
                <a:solidFill>
                  <a:sysClr val="windowText" lastClr="000000"/>
                </a:solidFill>
              </a:rPr>
              <a:t>主催者が会議場・展示場選択で重視する</a:t>
            </a:r>
            <a:r>
              <a:rPr lang="ja-JP" altLang="en-US" kern="0" dirty="0" smtClean="0">
                <a:solidFill>
                  <a:sysClr val="windowText" lastClr="000000"/>
                </a:solidFill>
              </a:rPr>
              <a:t>条件」</a:t>
            </a:r>
            <a:r>
              <a:rPr lang="ja-JP" altLang="en-US" kern="0" dirty="0">
                <a:solidFill>
                  <a:sysClr val="windowText" lastClr="000000"/>
                </a:solidFill>
              </a:rPr>
              <a:t>をベースとして比較し、大阪</a:t>
            </a:r>
            <a:r>
              <a:rPr lang="ja-JP" altLang="en-US" kern="0" dirty="0" smtClean="0">
                <a:solidFill>
                  <a:sysClr val="windowText" lastClr="000000"/>
                </a:solidFill>
              </a:rPr>
              <a:t>の</a:t>
            </a:r>
            <a:r>
              <a:rPr lang="en-US" altLang="ja-JP" kern="0" dirty="0" smtClean="0">
                <a:solidFill>
                  <a:sysClr val="windowText" lastClr="000000"/>
                </a:solidFill>
              </a:rPr>
              <a:t>MICE</a:t>
            </a:r>
            <a:r>
              <a:rPr lang="ja-JP" altLang="en-US" kern="0" dirty="0" smtClean="0">
                <a:solidFill>
                  <a:sysClr val="windowText" lastClr="000000"/>
                </a:solidFill>
              </a:rPr>
              <a:t>　施設の課題</a:t>
            </a:r>
            <a:r>
              <a:rPr lang="ja-JP" altLang="en-US" kern="0" dirty="0">
                <a:solidFill>
                  <a:sysClr val="windowText" lastClr="000000"/>
                </a:solidFill>
              </a:rPr>
              <a:t>を</a:t>
            </a:r>
            <a:r>
              <a:rPr lang="ja-JP" altLang="en-US" kern="0" dirty="0" smtClean="0">
                <a:solidFill>
                  <a:sysClr val="windowText" lastClr="000000"/>
                </a:solidFill>
              </a:rPr>
              <a:t>把握し、それらを解決するための施策を検討する。</a:t>
            </a:r>
            <a:endParaRPr lang="en-US" altLang="ja-JP" kern="0" dirty="0" smtClean="0">
              <a:solidFill>
                <a:sysClr val="windowText" lastClr="000000"/>
              </a:solidFill>
            </a:endParaRPr>
          </a:p>
          <a:p>
            <a:pPr marL="180975" indent="-180975" fontAlgn="auto">
              <a:spcBef>
                <a:spcPts val="600"/>
              </a:spcBef>
              <a:spcAft>
                <a:spcPts val="0"/>
              </a:spcAft>
              <a:buFont typeface="Wingdings" panose="05000000000000000000" pitchFamily="2" charset="2"/>
              <a:buChar char="n"/>
            </a:pPr>
            <a:r>
              <a:rPr lang="ja-JP" altLang="en-US" kern="0" dirty="0">
                <a:solidFill>
                  <a:sysClr val="windowText" lastClr="000000"/>
                </a:solidFill>
              </a:rPr>
              <a:t>アプローチ①の結果</a:t>
            </a:r>
            <a:r>
              <a:rPr lang="ja-JP" altLang="en-US" kern="0" dirty="0" smtClean="0">
                <a:solidFill>
                  <a:sysClr val="windowText" lastClr="000000"/>
                </a:solidFill>
              </a:rPr>
              <a:t>、大阪</a:t>
            </a:r>
            <a:r>
              <a:rPr lang="en-US" altLang="ja-JP" kern="0" dirty="0" smtClean="0">
                <a:solidFill>
                  <a:sysClr val="windowText" lastClr="000000"/>
                </a:solidFill>
              </a:rPr>
              <a:t>MICE</a:t>
            </a:r>
            <a:r>
              <a:rPr lang="ja-JP" altLang="en-US" kern="0" dirty="0" smtClean="0">
                <a:solidFill>
                  <a:sysClr val="windowText" lastClr="000000"/>
                </a:solidFill>
              </a:rPr>
              <a:t>に</a:t>
            </a:r>
            <a:r>
              <a:rPr lang="ja-JP" altLang="en-US" kern="0" dirty="0">
                <a:solidFill>
                  <a:sysClr val="windowText" lastClr="000000"/>
                </a:solidFill>
              </a:rPr>
              <a:t>係る課題</a:t>
            </a:r>
            <a:r>
              <a:rPr lang="ja-JP" altLang="en-US" kern="0" dirty="0" smtClean="0">
                <a:solidFill>
                  <a:sysClr val="windowText" lastClr="000000"/>
                </a:solidFill>
              </a:rPr>
              <a:t>が</a:t>
            </a:r>
            <a:r>
              <a:rPr lang="en-US" altLang="ja-JP" kern="0" dirty="0">
                <a:solidFill>
                  <a:sysClr val="windowText" lastClr="000000"/>
                </a:solidFill>
              </a:rPr>
              <a:t>3</a:t>
            </a:r>
            <a:r>
              <a:rPr lang="ja-JP" altLang="en-US" kern="0" dirty="0" smtClean="0">
                <a:solidFill>
                  <a:sysClr val="windowText" lastClr="000000"/>
                </a:solidFill>
              </a:rPr>
              <a:t>点</a:t>
            </a:r>
            <a:r>
              <a:rPr lang="ja-JP" altLang="en-US" kern="0" dirty="0">
                <a:solidFill>
                  <a:sysClr val="windowText" lastClr="000000"/>
                </a:solidFill>
              </a:rPr>
              <a:t>抽出された。それらを解決するため、以下の</a:t>
            </a:r>
            <a:r>
              <a:rPr lang="ja-JP" altLang="en-US" kern="0" dirty="0" smtClean="0">
                <a:solidFill>
                  <a:sysClr val="windowText" lastClr="000000"/>
                </a:solidFill>
              </a:rPr>
              <a:t>施策も選択肢として検討可能と思慮する。</a:t>
            </a:r>
            <a:endParaRPr lang="ja-JP" altLang="en-US" kern="0" dirty="0">
              <a:solidFill>
                <a:sysClr val="windowText" lastClr="000000"/>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sysClr val="windowText" lastClr="000000"/>
                </a:solidFill>
              </a:rPr>
              <a:t>課題</a:t>
            </a:r>
            <a:r>
              <a:rPr lang="ja-JP" altLang="en-US" kern="0" dirty="0">
                <a:solidFill>
                  <a:sysClr val="windowText" lastClr="000000"/>
                </a:solidFill>
              </a:rPr>
              <a:t>①：近隣都市との役割分担・連携が不十分で</a:t>
            </a:r>
            <a:r>
              <a:rPr lang="ja-JP" altLang="en-US" kern="0" dirty="0" smtClean="0">
                <a:solidFill>
                  <a:sysClr val="windowText" lastClr="000000"/>
                </a:solidFill>
              </a:rPr>
              <a:t>ある</a:t>
            </a:r>
            <a:endParaRPr lang="en-US" altLang="ja-JP" kern="0" dirty="0" smtClean="0">
              <a:solidFill>
                <a:sysClr val="windowText" lastClr="000000"/>
              </a:solidFill>
            </a:endParaRPr>
          </a:p>
          <a:p>
            <a:pPr marL="180975" fontAlgn="auto">
              <a:spcBef>
                <a:spcPts val="600"/>
              </a:spcBef>
              <a:spcAft>
                <a:spcPts val="0"/>
              </a:spcAft>
            </a:pPr>
            <a:r>
              <a:rPr lang="ja-JP" altLang="en-US" kern="0" dirty="0" smtClean="0">
                <a:solidFill>
                  <a:sysClr val="windowText" lastClr="000000"/>
                </a:solidFill>
              </a:rPr>
              <a:t>　　⇒施策</a:t>
            </a:r>
            <a:r>
              <a:rPr lang="ja-JP" altLang="en-US" kern="0" dirty="0">
                <a:solidFill>
                  <a:sysClr val="windowText" lastClr="000000"/>
                </a:solidFill>
              </a:rPr>
              <a:t>①：関西全域</a:t>
            </a:r>
            <a:r>
              <a:rPr lang="ja-JP" altLang="en-US" kern="0" dirty="0" smtClean="0">
                <a:solidFill>
                  <a:sysClr val="windowText" lastClr="000000"/>
                </a:solidFill>
              </a:rPr>
              <a:t>の</a:t>
            </a:r>
            <a:r>
              <a:rPr lang="en-US" altLang="ja-JP" kern="0" dirty="0" smtClean="0">
                <a:solidFill>
                  <a:sysClr val="windowText" lastClr="000000"/>
                </a:solidFill>
              </a:rPr>
              <a:t>MICE</a:t>
            </a:r>
            <a:r>
              <a:rPr lang="ja-JP" altLang="en-US" kern="0" dirty="0" smtClean="0">
                <a:solidFill>
                  <a:sysClr val="windowText" lastClr="000000"/>
                </a:solidFill>
              </a:rPr>
              <a:t>誘致</a:t>
            </a:r>
            <a:r>
              <a:rPr lang="ja-JP" altLang="en-US" kern="0" dirty="0">
                <a:solidFill>
                  <a:sysClr val="windowText" lastClr="000000"/>
                </a:solidFill>
              </a:rPr>
              <a:t>の競争力向上に向けて、関西広域での連携組織を設立</a:t>
            </a:r>
            <a:r>
              <a:rPr lang="ja-JP" altLang="en-US" kern="0" dirty="0" smtClean="0">
                <a:solidFill>
                  <a:sysClr val="windowText" lastClr="000000"/>
                </a:solidFill>
              </a:rPr>
              <a:t>する</a:t>
            </a:r>
            <a:endParaRPr lang="ja-JP" altLang="en-US" kern="0" dirty="0">
              <a:solidFill>
                <a:sysClr val="windowText" lastClr="000000"/>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sysClr val="windowText" lastClr="000000"/>
                </a:solidFill>
              </a:rPr>
              <a:t>課題</a:t>
            </a:r>
            <a:r>
              <a:rPr lang="ja-JP" altLang="en-US" kern="0" dirty="0">
                <a:solidFill>
                  <a:sysClr val="windowText" lastClr="000000"/>
                </a:solidFill>
              </a:rPr>
              <a:t>②：大阪</a:t>
            </a:r>
            <a:r>
              <a:rPr lang="ja-JP" altLang="en-US" kern="0" dirty="0" smtClean="0">
                <a:solidFill>
                  <a:sysClr val="windowText" lastClr="000000"/>
                </a:solidFill>
              </a:rPr>
              <a:t>既存</a:t>
            </a:r>
            <a:r>
              <a:rPr lang="en-US" altLang="ja-JP" kern="0" dirty="0" smtClean="0">
                <a:solidFill>
                  <a:sysClr val="windowText" lastClr="000000"/>
                </a:solidFill>
              </a:rPr>
              <a:t>MICE</a:t>
            </a:r>
            <a:r>
              <a:rPr lang="ja-JP" altLang="en-US" kern="0" dirty="0" smtClean="0">
                <a:solidFill>
                  <a:sysClr val="windowText" lastClr="000000"/>
                </a:solidFill>
              </a:rPr>
              <a:t>施設</a:t>
            </a:r>
            <a:r>
              <a:rPr lang="ja-JP" altLang="en-US" kern="0" dirty="0">
                <a:solidFill>
                  <a:sysClr val="windowText" lastClr="000000"/>
                </a:solidFill>
              </a:rPr>
              <a:t>との役割分担・連携が不十分で</a:t>
            </a:r>
            <a:r>
              <a:rPr lang="ja-JP" altLang="en-US" kern="0" dirty="0" smtClean="0">
                <a:solidFill>
                  <a:sysClr val="windowText" lastClr="000000"/>
                </a:solidFill>
              </a:rPr>
              <a:t>ある</a:t>
            </a:r>
            <a:endParaRPr lang="en-US" altLang="ja-JP" kern="0" dirty="0">
              <a:solidFill>
                <a:sysClr val="windowText" lastClr="000000"/>
              </a:solidFill>
            </a:endParaRPr>
          </a:p>
          <a:p>
            <a:pPr marL="542925" indent="-361950" fontAlgn="auto">
              <a:spcBef>
                <a:spcPts val="600"/>
              </a:spcBef>
              <a:spcAft>
                <a:spcPts val="0"/>
              </a:spcAft>
            </a:pPr>
            <a:r>
              <a:rPr lang="ja-JP" altLang="en-US" kern="0" dirty="0" smtClean="0">
                <a:solidFill>
                  <a:sysClr val="windowText" lastClr="000000"/>
                </a:solidFill>
              </a:rPr>
              <a:t>　　⇒施策</a:t>
            </a:r>
            <a:r>
              <a:rPr lang="ja-JP" altLang="en-US" kern="0" dirty="0">
                <a:solidFill>
                  <a:sysClr val="windowText" lastClr="000000"/>
                </a:solidFill>
              </a:rPr>
              <a:t>②：大阪の</a:t>
            </a:r>
            <a:r>
              <a:rPr lang="en-US" altLang="ja-JP" kern="0" dirty="0">
                <a:solidFill>
                  <a:sysClr val="windowText" lastClr="000000"/>
                </a:solidFill>
              </a:rPr>
              <a:t>DMO</a:t>
            </a:r>
            <a:r>
              <a:rPr lang="ja-JP" altLang="en-US" kern="0" dirty="0">
                <a:solidFill>
                  <a:sysClr val="windowText" lastClr="000000"/>
                </a:solidFill>
              </a:rPr>
              <a:t>である大阪観光局が主体となり、</a:t>
            </a:r>
            <a:r>
              <a:rPr lang="ja-JP" altLang="en-US" kern="0" dirty="0" smtClean="0">
                <a:solidFill>
                  <a:sysClr val="windowText" lastClr="000000"/>
                </a:solidFill>
              </a:rPr>
              <a:t>大阪</a:t>
            </a:r>
            <a:r>
              <a:rPr lang="en-US" altLang="ja-JP" kern="0" dirty="0" smtClean="0">
                <a:solidFill>
                  <a:sysClr val="windowText" lastClr="000000"/>
                </a:solidFill>
              </a:rPr>
              <a:t>MICE</a:t>
            </a:r>
            <a:r>
              <a:rPr lang="ja-JP" altLang="en-US" kern="0" dirty="0" smtClean="0">
                <a:solidFill>
                  <a:sysClr val="windowText" lastClr="000000"/>
                </a:solidFill>
              </a:rPr>
              <a:t>プレイヤー</a:t>
            </a:r>
            <a:r>
              <a:rPr lang="ja-JP" altLang="en-US" kern="0" dirty="0">
                <a:solidFill>
                  <a:sysClr val="windowText" lastClr="000000"/>
                </a:solidFill>
              </a:rPr>
              <a:t>（自治体、大阪観光局</a:t>
            </a:r>
            <a:r>
              <a:rPr lang="ja-JP" altLang="en-US" kern="0" dirty="0" smtClean="0">
                <a:solidFill>
                  <a:sysClr val="windowText" lastClr="000000"/>
                </a:solidFill>
              </a:rPr>
              <a:t>、</a:t>
            </a:r>
            <a:r>
              <a:rPr lang="en-US" altLang="ja-JP" kern="0" dirty="0" smtClean="0">
                <a:solidFill>
                  <a:sysClr val="windowText" lastClr="000000"/>
                </a:solidFill>
              </a:rPr>
              <a:t>MICE</a:t>
            </a:r>
            <a:r>
              <a:rPr lang="ja-JP" altLang="en-US" kern="0" dirty="0" smtClean="0">
                <a:solidFill>
                  <a:sysClr val="windowText" lastClr="000000"/>
                </a:solidFill>
              </a:rPr>
              <a:t>施設</a:t>
            </a:r>
            <a:r>
              <a:rPr lang="ja-JP" altLang="en-US" kern="0" dirty="0">
                <a:solidFill>
                  <a:sysClr val="windowText" lastClr="000000"/>
                </a:solidFill>
              </a:rPr>
              <a:t>、</a:t>
            </a:r>
            <a:r>
              <a:rPr lang="en-US" altLang="ja-JP" kern="0" dirty="0">
                <a:solidFill>
                  <a:sysClr val="windowText" lastClr="000000"/>
                </a:solidFill>
              </a:rPr>
              <a:t>IR</a:t>
            </a:r>
            <a:r>
              <a:rPr lang="ja-JP" altLang="en-US" kern="0" dirty="0" smtClean="0">
                <a:solidFill>
                  <a:sysClr val="windowText" lastClr="000000"/>
                </a:solidFill>
              </a:rPr>
              <a:t>オペレーター</a:t>
            </a:r>
            <a:r>
              <a:rPr lang="en-US" altLang="ja-JP" kern="0" dirty="0" smtClean="0">
                <a:solidFill>
                  <a:sysClr val="windowText" lastClr="000000"/>
                </a:solidFill>
              </a:rPr>
              <a:t/>
            </a:r>
            <a:br>
              <a:rPr lang="en-US" altLang="ja-JP" kern="0" dirty="0" smtClean="0">
                <a:solidFill>
                  <a:sysClr val="windowText" lastClr="000000"/>
                </a:solidFill>
              </a:rPr>
            </a:br>
            <a:r>
              <a:rPr lang="ja-JP" altLang="en-US" kern="0" dirty="0" smtClean="0">
                <a:solidFill>
                  <a:sysClr val="windowText" lastClr="000000"/>
                </a:solidFill>
              </a:rPr>
              <a:t>　　　　　　など</a:t>
            </a:r>
            <a:r>
              <a:rPr lang="ja-JP" altLang="en-US" kern="0" dirty="0">
                <a:solidFill>
                  <a:sysClr val="windowText" lastClr="000000"/>
                </a:solidFill>
              </a:rPr>
              <a:t>）で連携体制を</a:t>
            </a:r>
            <a:r>
              <a:rPr lang="ja-JP" altLang="en-US" kern="0" dirty="0" smtClean="0">
                <a:solidFill>
                  <a:sysClr val="windowText" lastClr="000000"/>
                </a:solidFill>
              </a:rPr>
              <a:t>構築</a:t>
            </a:r>
            <a:r>
              <a:rPr lang="ja-JP" altLang="en-US" kern="0" dirty="0">
                <a:solidFill>
                  <a:prstClr val="black"/>
                </a:solidFill>
              </a:rPr>
              <a:t>する</a:t>
            </a:r>
          </a:p>
          <a:p>
            <a:pPr marL="361950" indent="-180975" fontAlgn="auto">
              <a:spcBef>
                <a:spcPts val="600"/>
              </a:spcBef>
              <a:spcAft>
                <a:spcPts val="0"/>
              </a:spcAft>
              <a:buFont typeface="Wingdings" panose="05000000000000000000" pitchFamily="2" charset="2"/>
              <a:buChar char="Ø"/>
            </a:pPr>
            <a:r>
              <a:rPr lang="ja-JP" altLang="en-US" kern="0" dirty="0" smtClean="0">
                <a:solidFill>
                  <a:sysClr val="windowText" lastClr="000000"/>
                </a:solidFill>
              </a:rPr>
              <a:t>課題</a:t>
            </a:r>
            <a:r>
              <a:rPr lang="ja-JP" altLang="en-US" kern="0" dirty="0">
                <a:solidFill>
                  <a:sysClr val="windowText" lastClr="000000"/>
                </a:solidFill>
              </a:rPr>
              <a:t>③：他都市との差別化が不十分で</a:t>
            </a:r>
            <a:r>
              <a:rPr lang="ja-JP" altLang="en-US" kern="0" dirty="0" smtClean="0">
                <a:solidFill>
                  <a:sysClr val="windowText" lastClr="000000"/>
                </a:solidFill>
              </a:rPr>
              <a:t>ある</a:t>
            </a:r>
            <a:endParaRPr lang="en-US" altLang="ja-JP" kern="0" dirty="0" smtClean="0">
              <a:solidFill>
                <a:sysClr val="windowText" lastClr="000000"/>
              </a:solidFill>
            </a:endParaRPr>
          </a:p>
          <a:p>
            <a:pPr marL="446088" indent="-265113" fontAlgn="auto">
              <a:spcBef>
                <a:spcPts val="600"/>
              </a:spcBef>
              <a:spcAft>
                <a:spcPts val="0"/>
              </a:spcAft>
            </a:pPr>
            <a:r>
              <a:rPr lang="ja-JP" altLang="en-US" kern="0" dirty="0">
                <a:solidFill>
                  <a:sysClr val="windowText" lastClr="000000"/>
                </a:solidFill>
              </a:rPr>
              <a:t>　</a:t>
            </a:r>
            <a:r>
              <a:rPr lang="ja-JP" altLang="en-US" kern="0" dirty="0" smtClean="0">
                <a:solidFill>
                  <a:sysClr val="windowText" lastClr="000000"/>
                </a:solidFill>
              </a:rPr>
              <a:t>　⇒施策</a:t>
            </a:r>
            <a:r>
              <a:rPr lang="ja-JP" altLang="en-US" kern="0" dirty="0">
                <a:solidFill>
                  <a:sysClr val="windowText" lastClr="000000"/>
                </a:solidFill>
              </a:rPr>
              <a:t>③</a:t>
            </a:r>
            <a:r>
              <a:rPr lang="en-US" altLang="ja-JP" kern="0" dirty="0">
                <a:solidFill>
                  <a:sysClr val="windowText" lastClr="000000"/>
                </a:solidFill>
              </a:rPr>
              <a:t>-1</a:t>
            </a:r>
            <a:r>
              <a:rPr lang="ja-JP" altLang="en-US" kern="0" dirty="0" smtClean="0">
                <a:solidFill>
                  <a:sysClr val="windowText" lastClr="000000"/>
                </a:solidFill>
              </a:rPr>
              <a:t>：</a:t>
            </a:r>
            <a:r>
              <a:rPr lang="en-US" altLang="ja-JP" kern="0" dirty="0" smtClean="0">
                <a:solidFill>
                  <a:sysClr val="windowText" lastClr="000000"/>
                </a:solidFill>
              </a:rPr>
              <a:t>MICE</a:t>
            </a:r>
            <a:r>
              <a:rPr lang="ja-JP" altLang="en-US" kern="0" dirty="0" smtClean="0">
                <a:solidFill>
                  <a:sysClr val="windowText" lastClr="000000"/>
                </a:solidFill>
              </a:rPr>
              <a:t>誘致</a:t>
            </a:r>
            <a:r>
              <a:rPr lang="ja-JP" altLang="en-US" kern="0" dirty="0">
                <a:solidFill>
                  <a:sysClr val="windowText" lastClr="000000"/>
                </a:solidFill>
              </a:rPr>
              <a:t>に向けたマーケティング戦略を策定し、実行</a:t>
            </a:r>
            <a:r>
              <a:rPr lang="ja-JP" altLang="en-US" kern="0" dirty="0" smtClean="0">
                <a:solidFill>
                  <a:sysClr val="windowText" lastClr="000000"/>
                </a:solidFill>
              </a:rPr>
              <a:t>する</a:t>
            </a:r>
            <a:endParaRPr lang="en-US" altLang="ja-JP" kern="0" dirty="0">
              <a:solidFill>
                <a:sysClr val="windowText" lastClr="000000"/>
              </a:solidFill>
            </a:endParaRPr>
          </a:p>
          <a:p>
            <a:pPr marL="446088" indent="-265113" fontAlgn="auto">
              <a:spcBef>
                <a:spcPts val="600"/>
              </a:spcBef>
              <a:spcAft>
                <a:spcPts val="0"/>
              </a:spcAft>
            </a:pPr>
            <a:r>
              <a:rPr lang="ja-JP" altLang="en-US" kern="0" dirty="0" smtClean="0">
                <a:solidFill>
                  <a:sysClr val="windowText" lastClr="000000"/>
                </a:solidFill>
              </a:rPr>
              <a:t>　　⇒施策</a:t>
            </a:r>
            <a:r>
              <a:rPr lang="ja-JP" altLang="en-US" kern="0" dirty="0">
                <a:solidFill>
                  <a:sysClr val="windowText" lastClr="000000"/>
                </a:solidFill>
              </a:rPr>
              <a:t>③</a:t>
            </a:r>
            <a:r>
              <a:rPr lang="en-US" altLang="ja-JP" kern="0" dirty="0">
                <a:solidFill>
                  <a:sysClr val="windowText" lastClr="000000"/>
                </a:solidFill>
              </a:rPr>
              <a:t>-2</a:t>
            </a:r>
            <a:r>
              <a:rPr lang="ja-JP" altLang="en-US" kern="0" dirty="0">
                <a:solidFill>
                  <a:sysClr val="windowText" lastClr="000000"/>
                </a:solidFill>
              </a:rPr>
              <a:t>：国内競合都市</a:t>
            </a:r>
            <a:r>
              <a:rPr lang="ja-JP" altLang="en-US" kern="0" dirty="0" smtClean="0">
                <a:solidFill>
                  <a:sysClr val="windowText" lastClr="000000"/>
                </a:solidFill>
              </a:rPr>
              <a:t>のように</a:t>
            </a:r>
            <a:r>
              <a:rPr lang="en-US" altLang="ja-JP" kern="0" dirty="0" smtClean="0">
                <a:solidFill>
                  <a:sysClr val="windowText" lastClr="000000"/>
                </a:solidFill>
              </a:rPr>
              <a:t>C</a:t>
            </a:r>
            <a:r>
              <a:rPr lang="ja-JP" altLang="en-US" kern="0" dirty="0">
                <a:solidFill>
                  <a:sysClr val="windowText" lastClr="000000"/>
                </a:solidFill>
              </a:rPr>
              <a:t>の開催件数のみでなく、大阪では</a:t>
            </a:r>
            <a:r>
              <a:rPr lang="en-US" altLang="ja-JP" kern="0" dirty="0">
                <a:solidFill>
                  <a:sysClr val="windowText" lastClr="000000"/>
                </a:solidFill>
              </a:rPr>
              <a:t>M</a:t>
            </a:r>
            <a:r>
              <a:rPr lang="ja-JP" altLang="en-US" kern="0" dirty="0">
                <a:solidFill>
                  <a:sysClr val="windowText" lastClr="000000"/>
                </a:solidFill>
              </a:rPr>
              <a:t>・</a:t>
            </a:r>
            <a:r>
              <a:rPr lang="en-US" altLang="ja-JP" kern="0" dirty="0">
                <a:solidFill>
                  <a:sysClr val="windowText" lastClr="000000"/>
                </a:solidFill>
              </a:rPr>
              <a:t>I</a:t>
            </a:r>
            <a:r>
              <a:rPr lang="ja-JP" altLang="en-US" kern="0" dirty="0">
                <a:solidFill>
                  <a:sysClr val="windowText" lastClr="000000"/>
                </a:solidFill>
              </a:rPr>
              <a:t>・</a:t>
            </a:r>
            <a:r>
              <a:rPr lang="en-US" altLang="ja-JP" kern="0" dirty="0">
                <a:solidFill>
                  <a:sysClr val="windowText" lastClr="000000"/>
                </a:solidFill>
              </a:rPr>
              <a:t>Ex</a:t>
            </a:r>
            <a:r>
              <a:rPr lang="ja-JP" altLang="en-US" kern="0" dirty="0">
                <a:solidFill>
                  <a:sysClr val="windowText" lastClr="000000"/>
                </a:solidFill>
              </a:rPr>
              <a:t>・</a:t>
            </a:r>
            <a:r>
              <a:rPr lang="en-US" altLang="ja-JP" kern="0" dirty="0" err="1">
                <a:solidFill>
                  <a:sysClr val="windowText" lastClr="000000"/>
                </a:solidFill>
              </a:rPr>
              <a:t>Ev</a:t>
            </a:r>
            <a:r>
              <a:rPr lang="ja-JP" altLang="en-US" kern="0" dirty="0">
                <a:solidFill>
                  <a:sysClr val="windowText" lastClr="000000"/>
                </a:solidFill>
              </a:rPr>
              <a:t>の開催に関しても、具体的な数値目標を設定</a:t>
            </a:r>
            <a:r>
              <a:rPr lang="ja-JP" altLang="en-US" kern="0" dirty="0" smtClean="0">
                <a:solidFill>
                  <a:sysClr val="windowText" lastClr="000000"/>
                </a:solidFill>
              </a:rPr>
              <a:t>する</a:t>
            </a:r>
            <a:endParaRPr lang="en-US" altLang="ja-JP" kern="0" dirty="0" smtClean="0">
              <a:solidFill>
                <a:sysClr val="windowText" lastClr="000000"/>
              </a:solidFill>
            </a:endParaRPr>
          </a:p>
        </p:txBody>
      </p:sp>
    </p:spTree>
    <p:extLst>
      <p:ext uri="{BB962C8B-B14F-4D97-AF65-F5344CB8AC3E}">
        <p14:creationId xmlns:p14="http://schemas.microsoft.com/office/powerpoint/2010/main" val="10972498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118</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オ　具体的な施策等の検討</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dirty="0" smtClean="0">
                <a:solidFill>
                  <a:srgbClr val="81BC00"/>
                </a:solidFill>
              </a:rPr>
              <a:t>Summary</a:t>
            </a:r>
            <a:r>
              <a:rPr lang="ja-JP" altLang="en-US" kern="0" dirty="0" smtClean="0">
                <a:solidFill>
                  <a:srgbClr val="81BC00"/>
                </a:solidFill>
              </a:rPr>
              <a:t>　</a:t>
            </a:r>
            <a:r>
              <a:rPr lang="en-US" altLang="ja-JP" kern="0" dirty="0" smtClean="0">
                <a:solidFill>
                  <a:srgbClr val="81BC00"/>
                </a:solidFill>
              </a:rPr>
              <a:t>2/2</a:t>
            </a:r>
            <a:endParaRPr lang="ja-JP" altLang="en-US" kern="0" dirty="0">
              <a:solidFill>
                <a:srgbClr val="81BC00"/>
              </a:solidFill>
            </a:endParaRPr>
          </a:p>
        </p:txBody>
      </p:sp>
      <p:sp>
        <p:nvSpPr>
          <p:cNvPr id="50" name="コンテンツ プレースホルダー 6"/>
          <p:cNvSpPr txBox="1">
            <a:spLocks/>
          </p:cNvSpPr>
          <p:nvPr/>
        </p:nvSpPr>
        <p:spPr bwMode="gray">
          <a:xfrm>
            <a:off x="416496" y="1479600"/>
            <a:ext cx="9072000" cy="2520000"/>
          </a:xfrm>
          <a:prstGeom prst="rect">
            <a:avLst/>
          </a:prstGeom>
          <a:ln>
            <a:solidFill>
              <a:schemeClr val="accent1"/>
            </a:solidFill>
          </a:ln>
        </p:spPr>
        <p:txBody>
          <a:bodyPr vert="horz" lIns="72000" tIns="72000" rIns="72000" bIns="72000" rtlCol="0">
            <a:no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80975" indent="-180975" fontAlgn="auto">
              <a:spcBef>
                <a:spcPts val="600"/>
              </a:spcBef>
              <a:spcAft>
                <a:spcPts val="0"/>
              </a:spcAft>
              <a:buFont typeface="Wingdings" panose="05000000000000000000" pitchFamily="2" charset="2"/>
              <a:buChar char="n"/>
            </a:pPr>
            <a:r>
              <a:rPr lang="ja-JP" altLang="en-US" kern="0" dirty="0" smtClean="0"/>
              <a:t>アプローチ</a:t>
            </a:r>
            <a:r>
              <a:rPr lang="ja-JP" altLang="en-US" kern="0" dirty="0"/>
              <a:t>②の結果</a:t>
            </a:r>
            <a:r>
              <a:rPr lang="ja-JP" altLang="en-US" kern="0" dirty="0" smtClean="0"/>
              <a:t>、「インテックス大阪」を</a:t>
            </a:r>
            <a:r>
              <a:rPr lang="en-US" altLang="ja-JP" kern="0" dirty="0" smtClean="0"/>
              <a:t>MICE</a:t>
            </a:r>
            <a:r>
              <a:rPr lang="ja-JP" altLang="en-US" kern="0" dirty="0" smtClean="0"/>
              <a:t>誘致に</a:t>
            </a:r>
            <a:r>
              <a:rPr lang="ja-JP" altLang="en-US" kern="0" dirty="0"/>
              <a:t>あたって主催者が重視する</a:t>
            </a:r>
            <a:r>
              <a:rPr lang="ja-JP" altLang="en-US" kern="0" dirty="0" smtClean="0"/>
              <a:t>条件</a:t>
            </a:r>
            <a:r>
              <a:rPr lang="ja-JP" altLang="en-US" kern="0" dirty="0"/>
              <a:t>で</a:t>
            </a:r>
            <a:r>
              <a:rPr lang="ja-JP" altLang="en-US" kern="0" dirty="0" smtClean="0"/>
              <a:t>国内の主要展示場と比較すると、必ずしも優位ではないことが判明した。また、施設の老朽化、展示場として必要な機能（無柱の展示場・可動壁など）が不足しているといった課題も存在する。</a:t>
            </a:r>
            <a:endParaRPr lang="ja-JP" altLang="en-US" kern="0" dirty="0"/>
          </a:p>
          <a:p>
            <a:pPr marL="180975" indent="-180975" fontAlgn="auto">
              <a:spcBef>
                <a:spcPts val="600"/>
              </a:spcBef>
              <a:spcAft>
                <a:spcPts val="0"/>
              </a:spcAft>
              <a:buFont typeface="Wingdings" panose="05000000000000000000" pitchFamily="2" charset="2"/>
              <a:buChar char="n"/>
            </a:pPr>
            <a:r>
              <a:rPr lang="ja-JP" altLang="en-US" kern="0" dirty="0"/>
              <a:t>アプローチ②の結果</a:t>
            </a:r>
            <a:r>
              <a:rPr lang="ja-JP" altLang="en-US" kern="0" dirty="0" smtClean="0"/>
              <a:t>、「大阪府</a:t>
            </a:r>
            <a:r>
              <a:rPr lang="ja-JP" altLang="en-US" kern="0" dirty="0"/>
              <a:t>立国際</a:t>
            </a:r>
            <a:r>
              <a:rPr lang="ja-JP" altLang="en-US" kern="0" dirty="0" smtClean="0"/>
              <a:t>会議場」を</a:t>
            </a:r>
            <a:r>
              <a:rPr lang="en-US" altLang="ja-JP" kern="0" dirty="0" smtClean="0"/>
              <a:t>MICE</a:t>
            </a:r>
            <a:r>
              <a:rPr lang="ja-JP" altLang="en-US" kern="0" dirty="0" smtClean="0"/>
              <a:t>誘致に</a:t>
            </a:r>
            <a:r>
              <a:rPr lang="ja-JP" altLang="en-US" kern="0" dirty="0"/>
              <a:t>あたって主催者が重視する</a:t>
            </a:r>
            <a:r>
              <a:rPr lang="ja-JP" altLang="en-US" kern="0" dirty="0" smtClean="0"/>
              <a:t>条件で国内</a:t>
            </a:r>
            <a:r>
              <a:rPr lang="ja-JP" altLang="en-US" kern="0" dirty="0"/>
              <a:t>の</a:t>
            </a:r>
            <a:r>
              <a:rPr lang="ja-JP" altLang="en-US" kern="0" dirty="0" smtClean="0"/>
              <a:t>主要会議場</a:t>
            </a:r>
            <a:r>
              <a:rPr lang="ja-JP" altLang="en-US" kern="0" dirty="0"/>
              <a:t>と比較すると、必ず</a:t>
            </a:r>
            <a:r>
              <a:rPr lang="ja-JP" altLang="en-US" kern="0" dirty="0" smtClean="0"/>
              <a:t>しも　優位</a:t>
            </a:r>
            <a:r>
              <a:rPr lang="ja-JP" altLang="en-US" kern="0" dirty="0"/>
              <a:t>ではないことが判明した。また</a:t>
            </a:r>
            <a:r>
              <a:rPr lang="ja-JP" altLang="en-US" kern="0" dirty="0" smtClean="0"/>
              <a:t>、年間約</a:t>
            </a:r>
            <a:r>
              <a:rPr lang="en-US" altLang="ja-JP" kern="0" dirty="0" smtClean="0"/>
              <a:t>2,800</a:t>
            </a:r>
            <a:r>
              <a:rPr lang="ja-JP" altLang="en-US" kern="0" dirty="0" smtClean="0"/>
              <a:t>件の予約に係る問い合わせのうち、予約が重なることを理由とした失注が年間約</a:t>
            </a:r>
            <a:r>
              <a:rPr lang="en-US" altLang="ja-JP" kern="0" dirty="0" smtClean="0"/>
              <a:t>400</a:t>
            </a:r>
            <a:r>
              <a:rPr lang="ja-JP" altLang="en-US" kern="0" dirty="0" smtClean="0"/>
              <a:t>件発生しており、機会損失につながっている等の課題も存在する。</a:t>
            </a:r>
            <a:endParaRPr lang="en-US" altLang="ja-JP" kern="0" dirty="0" smtClean="0"/>
          </a:p>
          <a:p>
            <a:pPr marL="180975" indent="-180975" fontAlgn="auto">
              <a:spcBef>
                <a:spcPts val="600"/>
              </a:spcBef>
              <a:spcAft>
                <a:spcPts val="0"/>
              </a:spcAft>
              <a:buFont typeface="Wingdings" panose="05000000000000000000" pitchFamily="2" charset="2"/>
              <a:buChar char="n"/>
            </a:pPr>
            <a:r>
              <a:rPr lang="ja-JP" altLang="en-US" kern="0" dirty="0" smtClean="0"/>
              <a:t>さらに</a:t>
            </a:r>
            <a:r>
              <a:rPr lang="ja-JP" altLang="en-US" kern="0" dirty="0"/>
              <a:t>、世界の</a:t>
            </a:r>
            <a:r>
              <a:rPr lang="en-US" altLang="ja-JP" kern="0" dirty="0"/>
              <a:t>MICE</a:t>
            </a:r>
            <a:r>
              <a:rPr lang="ja-JP" altLang="en-US" kern="0" dirty="0"/>
              <a:t>施設では「オールインワン型</a:t>
            </a:r>
            <a:r>
              <a:rPr lang="en-US" altLang="ja-JP" kern="0" dirty="0"/>
              <a:t>MICE</a:t>
            </a:r>
            <a:r>
              <a:rPr lang="ja-JP" altLang="en-US" kern="0" dirty="0"/>
              <a:t>施設」「隣接する会議場・展示場で</a:t>
            </a:r>
            <a:r>
              <a:rPr lang="en-US" altLang="ja-JP" kern="0" dirty="0"/>
              <a:t>MICE</a:t>
            </a:r>
            <a:r>
              <a:rPr lang="ja-JP" altLang="en-US" kern="0" dirty="0"/>
              <a:t>を一体的に運用する連携」がトレンドになっているが、大阪の既存の</a:t>
            </a:r>
            <a:r>
              <a:rPr lang="en-US" altLang="ja-JP" kern="0" dirty="0"/>
              <a:t>MICE</a:t>
            </a:r>
            <a:r>
              <a:rPr lang="ja-JP" altLang="en-US" kern="0" dirty="0"/>
              <a:t>施設ではこれらの実現は難しい。世界のトレンド</a:t>
            </a:r>
            <a:r>
              <a:rPr lang="ja-JP" altLang="en-US" kern="0" dirty="0" smtClean="0"/>
              <a:t>に</a:t>
            </a:r>
            <a:r>
              <a:rPr lang="ja-JP" altLang="en-US" kern="0" dirty="0"/>
              <a:t>対応</a:t>
            </a:r>
            <a:r>
              <a:rPr lang="ja-JP" altLang="en-US" kern="0" dirty="0" smtClean="0"/>
              <a:t>するためも、</a:t>
            </a:r>
            <a:r>
              <a:rPr lang="ja-JP" altLang="en-US" kern="0" dirty="0"/>
              <a:t>会議場・展示場の新設も検討</a:t>
            </a:r>
            <a:r>
              <a:rPr lang="ja-JP" altLang="en-US" kern="0" dirty="0" smtClean="0"/>
              <a:t>の　余地</a:t>
            </a:r>
            <a:r>
              <a:rPr lang="ja-JP" altLang="en-US" kern="0" dirty="0"/>
              <a:t>があると考えられる</a:t>
            </a:r>
            <a:r>
              <a:rPr lang="ja-JP" altLang="en-US" kern="0" dirty="0" smtClean="0"/>
              <a:t>。</a:t>
            </a:r>
            <a:endParaRPr lang="ja-JP" altLang="en-US" kern="0" dirty="0"/>
          </a:p>
        </p:txBody>
      </p:sp>
    </p:spTree>
    <p:extLst>
      <p:ext uri="{BB962C8B-B14F-4D97-AF65-F5344CB8AC3E}">
        <p14:creationId xmlns:p14="http://schemas.microsoft.com/office/powerpoint/2010/main" val="16314883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119</a:t>
            </a:fld>
            <a:endParaRPr lang="ja-JP" altLang="en-US" dirty="0">
              <a:solidFill>
                <a:srgbClr val="313131"/>
              </a:solidFill>
            </a:endParaRPr>
          </a:p>
        </p:txBody>
      </p:sp>
      <p:sp>
        <p:nvSpPr>
          <p:cNvPr id="47"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en-US" altLang="ja-JP" sz="1050" dirty="0" smtClean="0"/>
              <a:t>MICE</a:t>
            </a:r>
            <a:r>
              <a:rPr lang="ja-JP" altLang="en-US" sz="1050" dirty="0" smtClean="0"/>
              <a:t>知見者へのインタビュー等の結果、以下が大阪</a:t>
            </a:r>
            <a:r>
              <a:rPr lang="en-US" altLang="ja-JP" sz="1050" dirty="0" smtClean="0"/>
              <a:t>MICE</a:t>
            </a:r>
            <a:r>
              <a:rPr lang="ja-JP" altLang="en-US" sz="1050" dirty="0" smtClean="0"/>
              <a:t>の課題として抽出された。これらの課題を解決するための施策を検討する必要があると思慮する。</a:t>
            </a:r>
            <a:endParaRPr lang="ja-JP" altLang="en-US" sz="1050" dirty="0"/>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48" name="テキスト プレースホルダー 15"/>
          <p:cNvSpPr>
            <a:spLocks noGrp="1"/>
          </p:cNvSpPr>
          <p:nvPr>
            <p:ph type="body" sz="quarter" idx="18"/>
          </p:nvPr>
        </p:nvSpPr>
        <p:spPr>
          <a:xfrm>
            <a:off x="417000" y="1614944"/>
            <a:ext cx="4320000" cy="432000"/>
          </a:xfrm>
        </p:spPr>
        <p:txBody>
          <a:bodyPr/>
          <a:lstStyle/>
          <a:p>
            <a:r>
              <a:rPr lang="ja-JP" altLang="en-US" smtClean="0"/>
              <a:t>大阪</a:t>
            </a:r>
            <a:r>
              <a:rPr lang="en-US" altLang="ja-JP" smtClean="0"/>
              <a:t>MICE</a:t>
            </a:r>
            <a:r>
              <a:rPr lang="ja-JP" altLang="en-US" smtClean="0"/>
              <a:t>の</a:t>
            </a:r>
            <a:r>
              <a:rPr lang="ja-JP" altLang="en-US" dirty="0" smtClean="0"/>
              <a:t>課題一覧</a:t>
            </a:r>
            <a:endParaRPr lang="ja-JP" altLang="en-US" dirty="0"/>
          </a:p>
        </p:txBody>
      </p:sp>
      <p:sp>
        <p:nvSpPr>
          <p:cNvPr id="25"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sp>
        <p:nvSpPr>
          <p:cNvPr id="27" name="正方形/長方形 26"/>
          <p:cNvSpPr/>
          <p:nvPr/>
        </p:nvSpPr>
        <p:spPr>
          <a:xfrm>
            <a:off x="417000" y="2150936"/>
            <a:ext cx="7236000" cy="36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mtClean="0">
                <a:solidFill>
                  <a:prstClr val="white"/>
                </a:solidFill>
              </a:rPr>
              <a:t>大阪</a:t>
            </a:r>
            <a:r>
              <a:rPr kumimoji="1" lang="en-US" altLang="ja-JP" sz="1200" b="1" smtClean="0">
                <a:solidFill>
                  <a:prstClr val="white"/>
                </a:solidFill>
              </a:rPr>
              <a:t>MICE</a:t>
            </a:r>
            <a:r>
              <a:rPr kumimoji="1" lang="ja-JP" altLang="en-US" sz="1200" b="1" smtClean="0">
                <a:solidFill>
                  <a:prstClr val="white"/>
                </a:solidFill>
              </a:rPr>
              <a:t>の</a:t>
            </a:r>
            <a:r>
              <a:rPr kumimoji="1" lang="ja-JP" altLang="en-US" sz="1200" b="1" dirty="0" smtClean="0">
                <a:solidFill>
                  <a:prstClr val="white"/>
                </a:solidFill>
              </a:rPr>
              <a:t>課題</a:t>
            </a:r>
            <a:endParaRPr kumimoji="1" lang="ja-JP" altLang="en-US" sz="1200" b="1" dirty="0">
              <a:solidFill>
                <a:prstClr val="white"/>
              </a:solidFill>
            </a:endParaRPr>
          </a:p>
        </p:txBody>
      </p:sp>
      <p:sp>
        <p:nvSpPr>
          <p:cNvPr id="34" name="正方形/長方形 33"/>
          <p:cNvSpPr/>
          <p:nvPr/>
        </p:nvSpPr>
        <p:spPr>
          <a:xfrm>
            <a:off x="2505000" y="3705142"/>
            <a:ext cx="5148000" cy="10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大阪既存</a:t>
            </a:r>
            <a:r>
              <a:rPr kumimoji="1" lang="en-US" altLang="ja-JP" sz="1200" dirty="0" smtClean="0">
                <a:solidFill>
                  <a:prstClr val="black"/>
                </a:solidFill>
              </a:rPr>
              <a:t>MICE</a:t>
            </a:r>
            <a:r>
              <a:rPr kumimoji="1" lang="ja-JP" altLang="en-US" sz="1200" dirty="0" smtClean="0">
                <a:solidFill>
                  <a:prstClr val="black"/>
                </a:solidFill>
              </a:rPr>
              <a:t>施設間と</a:t>
            </a:r>
            <a:r>
              <a:rPr kumimoji="1" lang="ja-JP" altLang="en-US" sz="1200" dirty="0">
                <a:solidFill>
                  <a:prstClr val="black"/>
                </a:solidFill>
              </a:rPr>
              <a:t>の役割分担・</a:t>
            </a:r>
            <a:r>
              <a:rPr kumimoji="1" lang="ja-JP" altLang="en-US" sz="1200" dirty="0" smtClean="0">
                <a:solidFill>
                  <a:prstClr val="black"/>
                </a:solidFill>
              </a:rPr>
              <a:t>連携が不十分</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dirty="0">
                <a:solidFill>
                  <a:prstClr val="black"/>
                </a:solidFill>
              </a:rPr>
              <a:t>大阪</a:t>
            </a:r>
            <a:r>
              <a:rPr kumimoji="1" lang="ja-JP" altLang="en-US" sz="1200" dirty="0" smtClean="0">
                <a:solidFill>
                  <a:prstClr val="black"/>
                </a:solidFill>
              </a:rPr>
              <a:t>既存</a:t>
            </a:r>
            <a:r>
              <a:rPr kumimoji="1" lang="en-US" altLang="ja-JP" sz="1200" dirty="0" smtClean="0">
                <a:solidFill>
                  <a:prstClr val="black"/>
                </a:solidFill>
              </a:rPr>
              <a:t>MICE</a:t>
            </a:r>
            <a:r>
              <a:rPr kumimoji="1" lang="ja-JP" altLang="en-US" sz="1200" dirty="0" smtClean="0">
                <a:solidFill>
                  <a:prstClr val="black"/>
                </a:solidFill>
              </a:rPr>
              <a:t>施設間での</a:t>
            </a:r>
            <a:r>
              <a:rPr kumimoji="1" lang="ja-JP" altLang="en-US" sz="1200" dirty="0">
                <a:solidFill>
                  <a:prstClr val="black"/>
                </a:solidFill>
              </a:rPr>
              <a:t>役割分担・連携が不十分で</a:t>
            </a:r>
            <a:r>
              <a:rPr kumimoji="1" lang="ja-JP" altLang="en-US" sz="1200" dirty="0" smtClean="0">
                <a:solidFill>
                  <a:prstClr val="black"/>
                </a:solidFill>
              </a:rPr>
              <a:t>あるため、本来は大阪府内の</a:t>
            </a:r>
            <a:r>
              <a:rPr kumimoji="1" lang="en-US" altLang="ja-JP" sz="1200" dirty="0" smtClean="0">
                <a:solidFill>
                  <a:prstClr val="black"/>
                </a:solidFill>
              </a:rPr>
              <a:t>MICE</a:t>
            </a:r>
            <a:r>
              <a:rPr kumimoji="1" lang="ja-JP" altLang="en-US" sz="1200" dirty="0" smtClean="0">
                <a:solidFill>
                  <a:prstClr val="black"/>
                </a:solidFill>
              </a:rPr>
              <a:t>施設で開催できる案件が他都道府県に流れている恐れがある。</a:t>
            </a:r>
            <a:endParaRPr kumimoji="1" lang="ja-JP" altLang="en-US" sz="1200" dirty="0">
              <a:solidFill>
                <a:prstClr val="black"/>
              </a:solidFill>
            </a:endParaRPr>
          </a:p>
        </p:txBody>
      </p:sp>
      <p:sp>
        <p:nvSpPr>
          <p:cNvPr id="37" name="正方形/長方形 36"/>
          <p:cNvSpPr/>
          <p:nvPr/>
        </p:nvSpPr>
        <p:spPr>
          <a:xfrm>
            <a:off x="2505000" y="4824244"/>
            <a:ext cx="5148000" cy="176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en-US" altLang="ja-JP" sz="1200" smtClean="0">
                <a:solidFill>
                  <a:prstClr val="black"/>
                </a:solidFill>
              </a:rPr>
              <a:t>MICE</a:t>
            </a:r>
            <a:r>
              <a:rPr kumimoji="1" lang="ja-JP" altLang="en-US" sz="1200" smtClean="0">
                <a:solidFill>
                  <a:prstClr val="black"/>
                </a:solidFill>
              </a:rPr>
              <a:t>誘致</a:t>
            </a:r>
            <a:r>
              <a:rPr kumimoji="1" lang="ja-JP" altLang="en-US" sz="1200" dirty="0">
                <a:solidFill>
                  <a:prstClr val="black"/>
                </a:solidFill>
              </a:rPr>
              <a:t>に係るマーケティング</a:t>
            </a:r>
            <a:r>
              <a:rPr kumimoji="1" lang="ja-JP" altLang="en-US" sz="1200" dirty="0" smtClean="0">
                <a:solidFill>
                  <a:prstClr val="black"/>
                </a:solidFill>
              </a:rPr>
              <a:t>戦略が不在</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en-US" altLang="ja-JP" sz="1200" smtClean="0">
                <a:solidFill>
                  <a:prstClr val="black"/>
                </a:solidFill>
              </a:rPr>
              <a:t>MICE</a:t>
            </a:r>
            <a:r>
              <a:rPr kumimoji="1" lang="ja-JP" altLang="en-US" sz="1200" smtClean="0">
                <a:solidFill>
                  <a:prstClr val="black"/>
                </a:solidFill>
              </a:rPr>
              <a:t>誘致</a:t>
            </a:r>
            <a:r>
              <a:rPr kumimoji="1" lang="ja-JP" altLang="en-US" sz="1200" dirty="0" smtClean="0">
                <a:solidFill>
                  <a:prstClr val="black"/>
                </a:solidFill>
              </a:rPr>
              <a:t>に係るマーケティング</a:t>
            </a:r>
            <a:r>
              <a:rPr kumimoji="1" lang="ja-JP" altLang="en-US" sz="1200" dirty="0">
                <a:solidFill>
                  <a:prstClr val="black"/>
                </a:solidFill>
              </a:rPr>
              <a:t>戦略の策定・実行が不十分で</a:t>
            </a:r>
            <a:r>
              <a:rPr kumimoji="1" lang="ja-JP" altLang="en-US" sz="1200" dirty="0" smtClean="0">
                <a:solidFill>
                  <a:prstClr val="black"/>
                </a:solidFill>
              </a:rPr>
              <a:t>あるため、</a:t>
            </a:r>
            <a:r>
              <a:rPr kumimoji="1" lang="ja-JP" altLang="en-US" sz="1200" smtClean="0">
                <a:solidFill>
                  <a:prstClr val="black"/>
                </a:solidFill>
              </a:rPr>
              <a:t>大阪の</a:t>
            </a:r>
            <a:r>
              <a:rPr kumimoji="1" lang="en-US" altLang="ja-JP" sz="1200" smtClean="0">
                <a:solidFill>
                  <a:prstClr val="black"/>
                </a:solidFill>
              </a:rPr>
              <a:t>MICE</a:t>
            </a:r>
            <a:r>
              <a:rPr kumimoji="1" lang="ja-JP" altLang="en-US" sz="1200" smtClean="0">
                <a:solidFill>
                  <a:prstClr val="black"/>
                </a:solidFill>
              </a:rPr>
              <a:t>の</a:t>
            </a:r>
            <a:r>
              <a:rPr kumimoji="1" lang="ja-JP" altLang="en-US" sz="1200" dirty="0" smtClean="0">
                <a:solidFill>
                  <a:prstClr val="black"/>
                </a:solidFill>
              </a:rPr>
              <a:t>開催件数が伸び悩んで</a:t>
            </a:r>
            <a:r>
              <a:rPr kumimoji="1" lang="ja-JP" altLang="en-US" sz="1200" dirty="0">
                <a:solidFill>
                  <a:prstClr val="black"/>
                </a:solidFill>
              </a:rPr>
              <a:t>いる</a:t>
            </a:r>
            <a:r>
              <a:rPr kumimoji="1" lang="ja-JP" altLang="en-US" sz="1200" dirty="0" smtClean="0">
                <a:solidFill>
                  <a:prstClr val="black"/>
                </a:solidFill>
              </a:rPr>
              <a:t>。</a:t>
            </a:r>
            <a:endParaRPr kumimoji="1" lang="en-US" altLang="ja-JP" sz="1200" dirty="0" smtClean="0">
              <a:solidFill>
                <a:prstClr val="black"/>
              </a:solidFill>
            </a:endParaRPr>
          </a:p>
          <a:p>
            <a:pPr marL="171450" indent="-171450">
              <a:spcBef>
                <a:spcPts val="600"/>
              </a:spcBef>
              <a:buFont typeface="Wingdings" panose="05000000000000000000" pitchFamily="2" charset="2"/>
              <a:buChar char="n"/>
            </a:pP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別の</a:t>
            </a:r>
            <a:r>
              <a:rPr kumimoji="1" lang="ja-JP" altLang="en-US" sz="1200" dirty="0" smtClean="0">
                <a:solidFill>
                  <a:prstClr val="black"/>
                </a:solidFill>
              </a:rPr>
              <a:t>目標が未設定</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en-US" altLang="ja-JP" sz="1200" smtClean="0">
                <a:solidFill>
                  <a:prstClr val="black"/>
                </a:solidFill>
              </a:rPr>
              <a:t>MICE</a:t>
            </a:r>
            <a:r>
              <a:rPr kumimoji="1" lang="ja-JP" altLang="en-US" sz="1200" smtClean="0">
                <a:solidFill>
                  <a:prstClr val="black"/>
                </a:solidFill>
              </a:rPr>
              <a:t>を</a:t>
            </a:r>
            <a:r>
              <a:rPr kumimoji="1" lang="ja-JP" altLang="en-US" sz="1200" dirty="0" smtClean="0">
                <a:solidFill>
                  <a:prstClr val="black"/>
                </a:solidFill>
              </a:rPr>
              <a:t>誘致</a:t>
            </a:r>
            <a:r>
              <a:rPr kumimoji="1" lang="ja-JP" altLang="en-US" sz="1200" dirty="0">
                <a:solidFill>
                  <a:prstClr val="black"/>
                </a:solidFill>
              </a:rPr>
              <a:t>するにあたっての定量目標を設定できておらず</a:t>
            </a:r>
            <a:r>
              <a:rPr kumimoji="1" lang="ja-JP" altLang="en-US" sz="1200">
                <a:solidFill>
                  <a:prstClr val="black"/>
                </a:solidFill>
              </a:rPr>
              <a:t>、</a:t>
            </a:r>
            <a:r>
              <a:rPr kumimoji="1" lang="ja-JP" altLang="en-US" sz="1200" smtClean="0">
                <a:solidFill>
                  <a:prstClr val="black"/>
                </a:solidFill>
              </a:rPr>
              <a:t>大阪</a:t>
            </a:r>
            <a:r>
              <a:rPr kumimoji="1" lang="en-US" altLang="ja-JP" sz="1200" smtClean="0">
                <a:solidFill>
                  <a:prstClr val="black"/>
                </a:solidFill>
              </a:rPr>
              <a:t>MICE</a:t>
            </a:r>
            <a:r>
              <a:rPr kumimoji="1" lang="ja-JP" altLang="en-US" sz="1200" smtClean="0">
                <a:solidFill>
                  <a:prstClr val="black"/>
                </a:solidFill>
              </a:rPr>
              <a:t>の</a:t>
            </a:r>
            <a:r>
              <a:rPr kumimoji="1" lang="ja-JP" altLang="en-US" sz="1200" dirty="0">
                <a:solidFill>
                  <a:prstClr val="black"/>
                </a:solidFill>
              </a:rPr>
              <a:t>現状や課題、成果などを客観的な指標で把握できていない</a:t>
            </a:r>
            <a:r>
              <a:rPr kumimoji="1" lang="ja-JP" altLang="en-US" sz="1200" dirty="0" smtClean="0">
                <a:solidFill>
                  <a:prstClr val="black"/>
                </a:solidFill>
              </a:rPr>
              <a:t>。</a:t>
            </a:r>
            <a:endParaRPr kumimoji="1" lang="ja-JP" altLang="en-US" sz="1200" dirty="0">
              <a:solidFill>
                <a:prstClr val="black"/>
              </a:solidFill>
            </a:endParaRPr>
          </a:p>
        </p:txBody>
      </p:sp>
      <p:grpSp>
        <p:nvGrpSpPr>
          <p:cNvPr id="12" name="グループ化 11"/>
          <p:cNvGrpSpPr/>
          <p:nvPr/>
        </p:nvGrpSpPr>
        <p:grpSpPr>
          <a:xfrm>
            <a:off x="7761000" y="2150936"/>
            <a:ext cx="1728000" cy="4437308"/>
            <a:chOff x="7761000" y="2150936"/>
            <a:chExt cx="1728000" cy="4437308"/>
          </a:xfrm>
        </p:grpSpPr>
        <p:sp>
          <p:nvSpPr>
            <p:cNvPr id="26" name="正方形/長方形 25"/>
            <p:cNvSpPr/>
            <p:nvPr/>
          </p:nvSpPr>
          <p:spPr>
            <a:xfrm>
              <a:off x="7761000" y="2150936"/>
              <a:ext cx="1728000" cy="36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課題提示者</a:t>
              </a:r>
              <a:endParaRPr kumimoji="1" lang="ja-JP" altLang="en-US" sz="1200" b="1" dirty="0">
                <a:solidFill>
                  <a:prstClr val="white"/>
                </a:solidFill>
              </a:endParaRPr>
            </a:p>
          </p:txBody>
        </p:sp>
        <p:sp>
          <p:nvSpPr>
            <p:cNvPr id="31" name="正方形/長方形 30"/>
            <p:cNvSpPr/>
            <p:nvPr/>
          </p:nvSpPr>
          <p:spPr>
            <a:xfrm>
              <a:off x="7761000" y="2586039"/>
              <a:ext cx="1728000" cy="10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Arial" panose="020B0604020202020204" pitchFamily="34" charset="0"/>
                <a:buChar char="•"/>
              </a:pPr>
              <a:r>
                <a:rPr kumimoji="1" lang="ja-JP" altLang="en-US" sz="1200" dirty="0" smtClean="0">
                  <a:solidFill>
                    <a:prstClr val="black"/>
                  </a:solidFill>
                </a:rPr>
                <a:t>大阪府</a:t>
              </a:r>
              <a:endParaRPr kumimoji="1" lang="en-US" altLang="ja-JP" sz="1200" dirty="0" smtClean="0">
                <a:solidFill>
                  <a:prstClr val="black"/>
                </a:solidFill>
              </a:endParaRPr>
            </a:p>
            <a:p>
              <a:pPr marL="171450" indent="-171450">
                <a:spcBef>
                  <a:spcPts val="600"/>
                </a:spcBef>
                <a:buFont typeface="Arial" panose="020B0604020202020204" pitchFamily="34" charset="0"/>
                <a:buChar char="•"/>
              </a:pPr>
              <a:r>
                <a:rPr kumimoji="1" lang="ja-JP" altLang="en-US" sz="1200" dirty="0">
                  <a:solidFill>
                    <a:prstClr val="black"/>
                  </a:solidFill>
                </a:rPr>
                <a:t>大阪観光局</a:t>
              </a:r>
            </a:p>
          </p:txBody>
        </p:sp>
        <p:sp>
          <p:nvSpPr>
            <p:cNvPr id="35" name="正方形/長方形 34"/>
            <p:cNvSpPr/>
            <p:nvPr/>
          </p:nvSpPr>
          <p:spPr>
            <a:xfrm>
              <a:off x="7761000" y="3705142"/>
              <a:ext cx="1728000" cy="10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Arial" panose="020B0604020202020204" pitchFamily="34" charset="0"/>
                <a:buChar char="•"/>
              </a:pPr>
              <a:r>
                <a:rPr kumimoji="1" lang="ja-JP" altLang="en-US" sz="1200" dirty="0" smtClean="0">
                  <a:solidFill>
                    <a:prstClr val="black"/>
                  </a:solidFill>
                </a:rPr>
                <a:t>大阪府</a:t>
              </a:r>
              <a:endParaRPr kumimoji="1" lang="en-US" altLang="ja-JP" sz="1200" dirty="0" smtClean="0">
                <a:solidFill>
                  <a:prstClr val="black"/>
                </a:solidFill>
              </a:endParaRPr>
            </a:p>
            <a:p>
              <a:pPr marL="171450" indent="-171450">
                <a:spcBef>
                  <a:spcPts val="600"/>
                </a:spcBef>
                <a:buFont typeface="Arial" panose="020B0604020202020204" pitchFamily="34" charset="0"/>
                <a:buChar char="•"/>
              </a:pPr>
              <a:r>
                <a:rPr kumimoji="1" lang="ja-JP" altLang="en-US" sz="1200" dirty="0">
                  <a:solidFill>
                    <a:prstClr val="black"/>
                  </a:solidFill>
                </a:rPr>
                <a:t>大阪</a:t>
              </a:r>
              <a:r>
                <a:rPr kumimoji="1" lang="ja-JP" altLang="en-US" sz="1200" dirty="0" smtClean="0">
                  <a:solidFill>
                    <a:prstClr val="black"/>
                  </a:solidFill>
                </a:rPr>
                <a:t>府立国際会議場</a:t>
              </a:r>
              <a:endParaRPr kumimoji="1" lang="en-US" altLang="ja-JP" sz="1200" dirty="0" smtClean="0">
                <a:solidFill>
                  <a:prstClr val="black"/>
                </a:solidFill>
              </a:endParaRPr>
            </a:p>
            <a:p>
              <a:pPr marL="171450" indent="-171450">
                <a:spcBef>
                  <a:spcPts val="600"/>
                </a:spcBef>
                <a:buFont typeface="Arial" panose="020B0604020202020204" pitchFamily="34" charset="0"/>
                <a:buChar char="•"/>
              </a:pPr>
              <a:r>
                <a:rPr kumimoji="1" lang="ja-JP" altLang="en-US" sz="1200" dirty="0">
                  <a:solidFill>
                    <a:prstClr val="black"/>
                  </a:solidFill>
                </a:rPr>
                <a:t>インテックス大阪</a:t>
              </a:r>
            </a:p>
          </p:txBody>
        </p:sp>
        <p:sp>
          <p:nvSpPr>
            <p:cNvPr id="38" name="正方形/長方形 37"/>
            <p:cNvSpPr/>
            <p:nvPr/>
          </p:nvSpPr>
          <p:spPr>
            <a:xfrm>
              <a:off x="7761000" y="4824244"/>
              <a:ext cx="1728000" cy="176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Arial" panose="020B0604020202020204" pitchFamily="34" charset="0"/>
                <a:buChar char="•"/>
              </a:pPr>
              <a:r>
                <a:rPr kumimoji="1" lang="ja-JP" altLang="en-US" sz="1200" dirty="0" smtClean="0">
                  <a:solidFill>
                    <a:prstClr val="black"/>
                  </a:solidFill>
                </a:rPr>
                <a:t>大阪府</a:t>
              </a:r>
              <a:endParaRPr kumimoji="1" lang="en-US" altLang="ja-JP" sz="1200" dirty="0" smtClean="0">
                <a:solidFill>
                  <a:prstClr val="black"/>
                </a:solidFill>
              </a:endParaRPr>
            </a:p>
            <a:p>
              <a:pPr marL="171450" indent="-171450">
                <a:spcBef>
                  <a:spcPts val="600"/>
                </a:spcBef>
                <a:buFont typeface="Arial" panose="020B0604020202020204" pitchFamily="34" charset="0"/>
                <a:buChar char="•"/>
              </a:pPr>
              <a:r>
                <a:rPr kumimoji="1" lang="ja-JP" altLang="en-US" sz="1200" dirty="0" smtClean="0">
                  <a:solidFill>
                    <a:prstClr val="black"/>
                  </a:solidFill>
                </a:rPr>
                <a:t>大阪観光局</a:t>
              </a:r>
              <a:endParaRPr kumimoji="1" lang="ja-JP" altLang="en-US" sz="1200" dirty="0">
                <a:solidFill>
                  <a:prstClr val="black"/>
                </a:solidFill>
              </a:endParaRPr>
            </a:p>
          </p:txBody>
        </p:sp>
      </p:grpSp>
      <p:grpSp>
        <p:nvGrpSpPr>
          <p:cNvPr id="15" name="グループ化 14"/>
          <p:cNvGrpSpPr/>
          <p:nvPr/>
        </p:nvGrpSpPr>
        <p:grpSpPr>
          <a:xfrm>
            <a:off x="417000" y="2586039"/>
            <a:ext cx="7236000" cy="1054633"/>
            <a:chOff x="417000" y="2586039"/>
            <a:chExt cx="7236000" cy="1054633"/>
          </a:xfrm>
        </p:grpSpPr>
        <p:sp>
          <p:nvSpPr>
            <p:cNvPr id="29" name="正方形/長方形 28"/>
            <p:cNvSpPr/>
            <p:nvPr/>
          </p:nvSpPr>
          <p:spPr>
            <a:xfrm>
              <a:off x="2505000" y="2586039"/>
              <a:ext cx="5148000" cy="10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近隣</a:t>
              </a:r>
              <a:r>
                <a:rPr kumimoji="1" lang="ja-JP" altLang="en-US" sz="1200" dirty="0">
                  <a:solidFill>
                    <a:prstClr val="black"/>
                  </a:solidFill>
                </a:rPr>
                <a:t>都市との役割分担・</a:t>
              </a:r>
              <a:r>
                <a:rPr kumimoji="1" lang="ja-JP" altLang="en-US" sz="1200" dirty="0" smtClean="0">
                  <a:solidFill>
                    <a:prstClr val="black"/>
                  </a:solidFill>
                </a:rPr>
                <a:t>連携が不十分</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dirty="0" smtClean="0">
                  <a:solidFill>
                    <a:prstClr val="black"/>
                  </a:solidFill>
                </a:rPr>
                <a:t>近隣</a:t>
              </a:r>
              <a:r>
                <a:rPr kumimoji="1" lang="ja-JP" altLang="en-US" sz="1200" dirty="0">
                  <a:solidFill>
                    <a:prstClr val="black"/>
                  </a:solidFill>
                </a:rPr>
                <a:t>都市</a:t>
              </a:r>
              <a:r>
                <a:rPr kumimoji="1" lang="ja-JP" altLang="en-US" sz="1200" dirty="0" smtClean="0">
                  <a:solidFill>
                    <a:prstClr val="black"/>
                  </a:solidFill>
                </a:rPr>
                <a:t>の自治体・民間企業・学術機関などと</a:t>
              </a:r>
              <a:r>
                <a:rPr kumimoji="1" lang="ja-JP" altLang="en-US" sz="1200" dirty="0">
                  <a:solidFill>
                    <a:prstClr val="black"/>
                  </a:solidFill>
                </a:rPr>
                <a:t>の役割分担・連携が不十分で</a:t>
              </a:r>
              <a:r>
                <a:rPr kumimoji="1" lang="ja-JP" altLang="en-US" sz="1200" dirty="0" smtClean="0">
                  <a:solidFill>
                    <a:prstClr val="black"/>
                  </a:solidFill>
                </a:rPr>
                <a:t>あるため、関西全域で産業を振興する、観光資源を活用するなど、関西全域での</a:t>
              </a:r>
              <a:r>
                <a:rPr kumimoji="1" lang="en-US" altLang="ja-JP" sz="1200" dirty="0" smtClean="0">
                  <a:solidFill>
                    <a:prstClr val="black"/>
                  </a:solidFill>
                </a:rPr>
                <a:t>MICE</a:t>
              </a:r>
              <a:r>
                <a:rPr kumimoji="1" lang="ja-JP" altLang="en-US" sz="1200" dirty="0" smtClean="0">
                  <a:solidFill>
                    <a:prstClr val="black"/>
                  </a:solidFill>
                </a:rPr>
                <a:t>誘致の競争力を高める機会に乏しい。</a:t>
              </a:r>
              <a:endParaRPr kumimoji="1" lang="ja-JP" altLang="en-US" sz="1200" dirty="0">
                <a:solidFill>
                  <a:prstClr val="black"/>
                </a:solidFill>
              </a:endParaRPr>
            </a:p>
          </p:txBody>
        </p:sp>
        <p:sp>
          <p:nvSpPr>
            <p:cNvPr id="33" name="正方形/長方形 32"/>
            <p:cNvSpPr/>
            <p:nvPr/>
          </p:nvSpPr>
          <p:spPr>
            <a:xfrm>
              <a:off x="417000" y="2596672"/>
              <a:ext cx="1980000" cy="1044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prstClr val="black"/>
                  </a:solidFill>
                </a:rPr>
                <a:t>近隣都市との</a:t>
              </a:r>
              <a:endParaRPr kumimoji="1" lang="en-US" altLang="ja-JP" sz="1200" b="1" dirty="0" smtClean="0">
                <a:solidFill>
                  <a:prstClr val="black"/>
                </a:solidFill>
              </a:endParaRPr>
            </a:p>
            <a:p>
              <a:pPr algn="ctr">
                <a:spcBef>
                  <a:spcPts val="0"/>
                </a:spcBef>
              </a:pPr>
              <a:r>
                <a:rPr kumimoji="1" lang="ja-JP" altLang="en-US" sz="1200" b="1" dirty="0" smtClean="0">
                  <a:solidFill>
                    <a:prstClr val="black"/>
                  </a:solidFill>
                </a:rPr>
                <a:t>役割分担・連携</a:t>
              </a:r>
              <a:endParaRPr kumimoji="1" lang="ja-JP" altLang="en-US" sz="1200" b="1" dirty="0">
                <a:solidFill>
                  <a:prstClr val="black"/>
                </a:solidFill>
              </a:endParaRPr>
            </a:p>
          </p:txBody>
        </p:sp>
      </p:grpSp>
      <p:sp>
        <p:nvSpPr>
          <p:cNvPr id="40" name="正方形/長方形 39"/>
          <p:cNvSpPr/>
          <p:nvPr/>
        </p:nvSpPr>
        <p:spPr>
          <a:xfrm>
            <a:off x="417000" y="3715775"/>
            <a:ext cx="1980000" cy="1044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smtClean="0">
                <a:solidFill>
                  <a:prstClr val="black"/>
                </a:solidFill>
              </a:rPr>
              <a:t>大阪既存</a:t>
            </a:r>
            <a:r>
              <a:rPr kumimoji="1" lang="en-US" altLang="ja-JP" sz="1200" b="1" smtClean="0">
                <a:solidFill>
                  <a:prstClr val="black"/>
                </a:solidFill>
              </a:rPr>
              <a:t>MICE</a:t>
            </a:r>
            <a:r>
              <a:rPr kumimoji="1" lang="ja-JP" altLang="en-US" sz="1200" b="1" smtClean="0">
                <a:solidFill>
                  <a:prstClr val="black"/>
                </a:solidFill>
              </a:rPr>
              <a:t>施設間</a:t>
            </a:r>
            <a:r>
              <a:rPr kumimoji="1" lang="ja-JP" altLang="en-US" sz="1200" b="1" dirty="0" smtClean="0">
                <a:solidFill>
                  <a:prstClr val="black"/>
                </a:solidFill>
              </a:rPr>
              <a:t>との</a:t>
            </a:r>
            <a:endParaRPr kumimoji="1" lang="en-US" altLang="ja-JP" sz="1200" b="1" dirty="0" smtClean="0">
              <a:solidFill>
                <a:prstClr val="black"/>
              </a:solidFill>
            </a:endParaRPr>
          </a:p>
          <a:p>
            <a:pPr algn="ctr">
              <a:spcBef>
                <a:spcPts val="0"/>
              </a:spcBef>
            </a:pPr>
            <a:r>
              <a:rPr kumimoji="1" lang="ja-JP" altLang="en-US" sz="1200" b="1" dirty="0" smtClean="0">
                <a:solidFill>
                  <a:prstClr val="black"/>
                </a:solidFill>
              </a:rPr>
              <a:t>役割分担・連携</a:t>
            </a:r>
            <a:endParaRPr kumimoji="1" lang="ja-JP" altLang="en-US" sz="1200" b="1" dirty="0">
              <a:solidFill>
                <a:prstClr val="black"/>
              </a:solidFill>
            </a:endParaRPr>
          </a:p>
        </p:txBody>
      </p:sp>
      <p:sp>
        <p:nvSpPr>
          <p:cNvPr id="46" name="正方形/長方形 45"/>
          <p:cNvSpPr/>
          <p:nvPr/>
        </p:nvSpPr>
        <p:spPr>
          <a:xfrm>
            <a:off x="417000" y="4834877"/>
            <a:ext cx="1980000" cy="1764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a:solidFill>
                  <a:prstClr val="black"/>
                </a:solidFill>
              </a:rPr>
              <a:t>他</a:t>
            </a:r>
            <a:r>
              <a:rPr kumimoji="1" lang="ja-JP" altLang="en-US" sz="1200" b="1" dirty="0" smtClean="0">
                <a:solidFill>
                  <a:prstClr val="black"/>
                </a:solidFill>
              </a:rPr>
              <a:t>都市との差別化</a:t>
            </a:r>
            <a:endParaRPr kumimoji="1" lang="ja-JP" altLang="en-US" sz="1200" b="1" dirty="0">
              <a:solidFill>
                <a:prstClr val="black"/>
              </a:solidFill>
            </a:endParaRPr>
          </a:p>
        </p:txBody>
      </p:sp>
    </p:spTree>
    <p:extLst>
      <p:ext uri="{BB962C8B-B14F-4D97-AF65-F5344CB8AC3E}">
        <p14:creationId xmlns:p14="http://schemas.microsoft.com/office/powerpoint/2010/main" val="116259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角丸四角形 112"/>
          <p:cNvSpPr/>
          <p:nvPr/>
        </p:nvSpPr>
        <p:spPr>
          <a:xfrm>
            <a:off x="2953632" y="5888888"/>
            <a:ext cx="4685929" cy="654383"/>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kumimoji="1" lang="ja-JP" altLang="en-US" sz="1200" b="1" dirty="0" smtClean="0">
              <a:solidFill>
                <a:schemeClr val="accent1"/>
              </a:solidFill>
            </a:endParaRPr>
          </a:p>
        </p:txBody>
      </p:sp>
      <p:sp>
        <p:nvSpPr>
          <p:cNvPr id="149" name="角丸四角形 148"/>
          <p:cNvSpPr/>
          <p:nvPr/>
        </p:nvSpPr>
        <p:spPr>
          <a:xfrm>
            <a:off x="2953632" y="2621564"/>
            <a:ext cx="4685929" cy="3187285"/>
          </a:xfrm>
          <a:prstGeom prst="roundRect">
            <a:avLst>
              <a:gd name="adj" fmla="val 5471"/>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endParaRPr kumimoji="1" lang="ja-JP" altLang="en-US" sz="1200" b="1" dirty="0" smtClean="0">
              <a:solidFill>
                <a:schemeClr val="accent1"/>
              </a:solidFill>
            </a:endParaRPr>
          </a:p>
        </p:txBody>
      </p:sp>
      <p:sp>
        <p:nvSpPr>
          <p:cNvPr id="6" name="正方形/長方形 5"/>
          <p:cNvSpPr/>
          <p:nvPr/>
        </p:nvSpPr>
        <p:spPr>
          <a:xfrm>
            <a:off x="417000" y="1955439"/>
            <a:ext cx="2232000" cy="518932"/>
          </a:xfrm>
          <a:prstGeom prst="rect">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ja-JP" altLang="en-US" sz="1200" b="1" dirty="0" smtClean="0">
                <a:solidFill>
                  <a:schemeClr val="bg1"/>
                </a:solidFill>
              </a:rPr>
              <a:t>前提条件</a:t>
            </a:r>
            <a:endParaRPr lang="ja-JP" altLang="en-US" sz="1200" b="1" dirty="0">
              <a:solidFill>
                <a:schemeClr val="bg1"/>
              </a:solidFill>
            </a:endParaRPr>
          </a:p>
        </p:txBody>
      </p:sp>
      <p:sp>
        <p:nvSpPr>
          <p:cNvPr id="7" name="正方形/長方形 6"/>
          <p:cNvSpPr/>
          <p:nvPr/>
        </p:nvSpPr>
        <p:spPr>
          <a:xfrm>
            <a:off x="2954549" y="1949174"/>
            <a:ext cx="4675502" cy="508006"/>
          </a:xfrm>
          <a:prstGeom prst="rect">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ja-JP" altLang="en-US" sz="1200" b="1" dirty="0" smtClean="0">
                <a:solidFill>
                  <a:schemeClr val="bg1"/>
                </a:solidFill>
              </a:rPr>
              <a:t>経済効果</a:t>
            </a:r>
            <a:endParaRPr lang="en-US" altLang="ja-JP" sz="1200" b="1" dirty="0" smtClean="0">
              <a:solidFill>
                <a:schemeClr val="bg1"/>
              </a:solidFill>
            </a:endParaRPr>
          </a:p>
          <a:p>
            <a:pPr algn="ctr"/>
            <a:r>
              <a:rPr lang="ja-JP" altLang="en-US" sz="1200" b="1" dirty="0">
                <a:solidFill>
                  <a:schemeClr val="bg1"/>
                </a:solidFill>
              </a:rPr>
              <a:t>（</a:t>
            </a:r>
            <a:r>
              <a:rPr lang="zh-TW" altLang="en-US" sz="1200" b="1" dirty="0" smtClean="0">
                <a:solidFill>
                  <a:schemeClr val="bg1"/>
                </a:solidFill>
              </a:rPr>
              <a:t>生産増加額</a:t>
            </a:r>
            <a:r>
              <a:rPr lang="ja-JP" altLang="en-US" sz="1200" b="1" dirty="0" smtClean="0">
                <a:solidFill>
                  <a:schemeClr val="bg1"/>
                </a:solidFill>
              </a:rPr>
              <a:t>および雇用創出）</a:t>
            </a:r>
            <a:endParaRPr lang="ja-JP" altLang="en-US" sz="1200" b="1" dirty="0">
              <a:solidFill>
                <a:schemeClr val="bg1"/>
              </a:solidFill>
            </a:endParaRPr>
          </a:p>
        </p:txBody>
      </p:sp>
      <p:sp>
        <p:nvSpPr>
          <p:cNvPr id="8" name="正方形/長方形 7"/>
          <p:cNvSpPr/>
          <p:nvPr/>
        </p:nvSpPr>
        <p:spPr>
          <a:xfrm>
            <a:off x="7867942" y="1949174"/>
            <a:ext cx="1440000" cy="508006"/>
          </a:xfrm>
          <a:prstGeom prst="rect">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ja-JP" altLang="en-US" sz="1200" b="1" dirty="0">
                <a:solidFill>
                  <a:schemeClr val="bg1"/>
                </a:solidFill>
              </a:rPr>
              <a:t>税収</a:t>
            </a:r>
            <a:r>
              <a:rPr lang="ja-JP" altLang="en-US" sz="1200" b="1" dirty="0" smtClean="0">
                <a:solidFill>
                  <a:schemeClr val="bg1"/>
                </a:solidFill>
              </a:rPr>
              <a:t>効果</a:t>
            </a:r>
            <a:endParaRPr lang="ja-JP" altLang="en-US" sz="1200" b="1" dirty="0">
              <a:solidFill>
                <a:schemeClr val="bg1"/>
              </a:solidFill>
            </a:endParaRPr>
          </a:p>
        </p:txBody>
      </p:sp>
      <p:sp>
        <p:nvSpPr>
          <p:cNvPr id="391" name="スライド番号プレースホルダー 4"/>
          <p:cNvSpPr>
            <a:spLocks noGrp="1"/>
          </p:cNvSpPr>
          <p:nvPr>
            <p:ph type="sldNum" sz="quarter" idx="10"/>
          </p:nvPr>
        </p:nvSpPr>
        <p:spPr/>
        <p:txBody>
          <a:bodyPr/>
          <a:lstStyle/>
          <a:p>
            <a:fld id="{AA5FCFE5-FE56-4EF1-80A8-07776887C2A1}" type="slidenum">
              <a:rPr lang="ja-JP" altLang="en-US" smtClean="0"/>
              <a:pPr/>
              <a:t>12</a:t>
            </a:fld>
            <a:endParaRPr lang="ja-JP" altLang="en-US" dirty="0"/>
          </a:p>
        </p:txBody>
      </p:sp>
      <p:sp>
        <p:nvSpPr>
          <p:cNvPr id="177" name="タイトル 1"/>
          <p:cNvSpPr>
            <a:spLocks noGrp="1"/>
          </p:cNvSpPr>
          <p:nvPr>
            <p:ph type="title"/>
          </p:nvPr>
        </p:nvSpPr>
        <p:spPr/>
        <p:txBody>
          <a:bodyPr/>
          <a:lstStyle/>
          <a:p>
            <a:r>
              <a:rPr lang="en-US" altLang="ja-JP" dirty="0" smtClean="0"/>
              <a:t/>
            </a:r>
            <a:br>
              <a:rPr lang="en-US" altLang="ja-JP" dirty="0" smtClean="0"/>
            </a:br>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a:t>試算の基本的な考え方</a:t>
            </a:r>
            <a:endParaRPr kumimoji="1" lang="ja-JP" altLang="en-US" dirty="0"/>
          </a:p>
        </p:txBody>
      </p:sp>
      <p:sp>
        <p:nvSpPr>
          <p:cNvPr id="9" name="テキスト プレースホルダー 8"/>
          <p:cNvSpPr>
            <a:spLocks noGrp="1"/>
          </p:cNvSpPr>
          <p:nvPr>
            <p:ph type="body" sz="quarter" idx="14"/>
          </p:nvPr>
        </p:nvSpPr>
        <p:spPr/>
        <p:txBody>
          <a:bodyPr anchor="ctr"/>
          <a:lstStyle/>
          <a:p>
            <a:r>
              <a:rPr lang="ja-JP" altLang="en-US" sz="1200" dirty="0" smtClean="0"/>
              <a:t>経済効果は、夢</a:t>
            </a:r>
            <a:r>
              <a:rPr lang="ja-JP" altLang="en-US" sz="1200" dirty="0"/>
              <a:t>洲地区への</a:t>
            </a:r>
            <a:r>
              <a:rPr lang="en-US" altLang="ja-JP" sz="1200" dirty="0"/>
              <a:t>IR</a:t>
            </a:r>
            <a:r>
              <a:rPr lang="ja-JP" altLang="en-US" sz="1200" dirty="0"/>
              <a:t>立地が起点となり創出される</a:t>
            </a:r>
            <a:r>
              <a:rPr lang="en-US" altLang="ja-JP" sz="1200" dirty="0"/>
              <a:t>2024</a:t>
            </a:r>
            <a:r>
              <a:rPr lang="ja-JP" altLang="en-US" sz="1200" dirty="0"/>
              <a:t>年及び</a:t>
            </a:r>
            <a:r>
              <a:rPr lang="en-US" altLang="ja-JP" sz="1200" dirty="0"/>
              <a:t>2030</a:t>
            </a:r>
            <a:r>
              <a:rPr lang="ja-JP" altLang="en-US" sz="1200" dirty="0"/>
              <a:t>年における新たな生産や雇用を”経済効果”と捉えて試算</a:t>
            </a:r>
            <a:r>
              <a:rPr lang="ja-JP" altLang="en-US" sz="1200" dirty="0" smtClean="0"/>
              <a:t>した。</a:t>
            </a:r>
            <a:r>
              <a:rPr lang="ja-JP" altLang="en-US" sz="1200" dirty="0" smtClean="0">
                <a:latin typeface="+mn-ea"/>
              </a:rPr>
              <a:t>税収効果は</a:t>
            </a:r>
            <a:r>
              <a:rPr lang="ja-JP" altLang="en-US" sz="1200" dirty="0">
                <a:latin typeface="+mn-ea"/>
              </a:rPr>
              <a:t>、カジノ事業売上（直接効果）から試算されるカジノ納付金・カジノ入場料</a:t>
            </a:r>
            <a:r>
              <a:rPr lang="ja-JP" altLang="en-US" sz="1200" dirty="0" smtClean="0">
                <a:latin typeface="+mn-ea"/>
              </a:rPr>
              <a:t>と、経済効果から試算される国税</a:t>
            </a:r>
            <a:r>
              <a:rPr lang="ja-JP" altLang="en-US" sz="1200" dirty="0">
                <a:latin typeface="+mn-ea"/>
              </a:rPr>
              <a:t>・府税・</a:t>
            </a:r>
            <a:r>
              <a:rPr lang="ja-JP" altLang="en-US" sz="1200" dirty="0" smtClean="0">
                <a:latin typeface="+mn-ea"/>
              </a:rPr>
              <a:t>市税を加算した。</a:t>
            </a:r>
            <a:endParaRPr lang="ja-JP" altLang="en-US" sz="1200" dirty="0">
              <a:latin typeface="+mn-ea"/>
            </a:endParaRPr>
          </a:p>
        </p:txBody>
      </p:sp>
      <p:sp>
        <p:nvSpPr>
          <p:cNvPr id="12" name="テキスト プレースホルダー 11"/>
          <p:cNvSpPr>
            <a:spLocks noGrp="1"/>
          </p:cNvSpPr>
          <p:nvPr>
            <p:ph type="body" sz="quarter" idx="15"/>
          </p:nvPr>
        </p:nvSpPr>
        <p:spPr/>
        <p:txBody>
          <a:bodyPr/>
          <a:lstStyle/>
          <a:p>
            <a:r>
              <a:rPr lang="en-US" altLang="ja-JP" dirty="0"/>
              <a:t>IR</a:t>
            </a:r>
            <a:r>
              <a:rPr lang="ja-JP" altLang="en-US" dirty="0"/>
              <a:t>立地を起点に発生</a:t>
            </a:r>
            <a:r>
              <a:rPr lang="ja-JP" altLang="en-US" dirty="0" smtClean="0"/>
              <a:t>する経済効果、</a:t>
            </a:r>
            <a:r>
              <a:rPr lang="ja-JP" altLang="en-US" dirty="0"/>
              <a:t>税収</a:t>
            </a:r>
            <a:r>
              <a:rPr lang="ja-JP" altLang="en-US" dirty="0" smtClean="0"/>
              <a:t>効果の試算</a:t>
            </a:r>
            <a:r>
              <a:rPr lang="ja-JP" altLang="en-US" dirty="0"/>
              <a:t>イメージ</a:t>
            </a:r>
            <a:r>
              <a:rPr lang="ja-JP" altLang="en-US" dirty="0" smtClean="0"/>
              <a:t>図</a:t>
            </a:r>
            <a:endParaRPr lang="ja-JP" altLang="en-US" dirty="0"/>
          </a:p>
        </p:txBody>
      </p:sp>
      <p:sp>
        <p:nvSpPr>
          <p:cNvPr id="189" name="角丸四角形 188"/>
          <p:cNvSpPr/>
          <p:nvPr/>
        </p:nvSpPr>
        <p:spPr>
          <a:xfrm>
            <a:off x="7867942" y="4439106"/>
            <a:ext cx="1440000" cy="569498"/>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spAutoFit/>
          </a:bodyPr>
          <a:lstStyle/>
          <a:p>
            <a:pPr algn="ctr"/>
            <a:r>
              <a:rPr kumimoji="1" lang="ja-JP" altLang="en-US" sz="1200" b="1" dirty="0" smtClean="0">
                <a:solidFill>
                  <a:schemeClr val="bg1"/>
                </a:solidFill>
              </a:rPr>
              <a:t>経済効果</a:t>
            </a:r>
            <a:endParaRPr kumimoji="1" lang="en-US" altLang="ja-JP" sz="1200" b="1" dirty="0" smtClean="0">
              <a:solidFill>
                <a:schemeClr val="bg1"/>
              </a:solidFill>
            </a:endParaRPr>
          </a:p>
          <a:p>
            <a:pPr algn="ctr"/>
            <a:r>
              <a:rPr kumimoji="1" lang="ja-JP" altLang="en-US" sz="1200" b="1" dirty="0" smtClean="0">
                <a:solidFill>
                  <a:schemeClr val="bg1"/>
                </a:solidFill>
              </a:rPr>
              <a:t>からの府税</a:t>
            </a:r>
          </a:p>
        </p:txBody>
      </p:sp>
      <p:sp>
        <p:nvSpPr>
          <p:cNvPr id="190" name="角丸四角形 189"/>
          <p:cNvSpPr/>
          <p:nvPr/>
        </p:nvSpPr>
        <p:spPr>
          <a:xfrm>
            <a:off x="7867942" y="5115962"/>
            <a:ext cx="1440000" cy="569498"/>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spAutoFit/>
          </a:bodyPr>
          <a:lstStyle/>
          <a:p>
            <a:pPr algn="ctr"/>
            <a:r>
              <a:rPr kumimoji="1" lang="ja-JP" altLang="en-US" sz="1200" b="1" dirty="0" smtClean="0">
                <a:solidFill>
                  <a:schemeClr val="bg1"/>
                </a:solidFill>
              </a:rPr>
              <a:t>経済効果</a:t>
            </a:r>
            <a:endParaRPr kumimoji="1" lang="en-US" altLang="ja-JP" sz="1200" b="1" dirty="0" smtClean="0">
              <a:solidFill>
                <a:schemeClr val="bg1"/>
              </a:solidFill>
            </a:endParaRPr>
          </a:p>
          <a:p>
            <a:pPr algn="ctr"/>
            <a:r>
              <a:rPr kumimoji="1" lang="ja-JP" altLang="en-US" sz="1200" b="1" dirty="0" smtClean="0">
                <a:solidFill>
                  <a:schemeClr val="bg1"/>
                </a:solidFill>
              </a:rPr>
              <a:t>からの市税</a:t>
            </a:r>
          </a:p>
        </p:txBody>
      </p:sp>
      <p:sp>
        <p:nvSpPr>
          <p:cNvPr id="193" name="角丸四角形 192"/>
          <p:cNvSpPr/>
          <p:nvPr/>
        </p:nvSpPr>
        <p:spPr>
          <a:xfrm>
            <a:off x="7867942" y="3085396"/>
            <a:ext cx="1440000" cy="569498"/>
          </a:xfrm>
          <a:prstGeom prst="roundRect">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spAutoFit/>
          </a:bodyPr>
          <a:lstStyle/>
          <a:p>
            <a:pPr algn="ctr"/>
            <a:r>
              <a:rPr kumimoji="1" lang="ja-JP" altLang="en-US" sz="1200" b="1" dirty="0">
                <a:solidFill>
                  <a:schemeClr val="bg1"/>
                </a:solidFill>
              </a:rPr>
              <a:t>カジノ</a:t>
            </a:r>
            <a:r>
              <a:rPr kumimoji="1" lang="ja-JP" altLang="en-US" sz="1200" b="1" dirty="0" smtClean="0">
                <a:solidFill>
                  <a:schemeClr val="bg1"/>
                </a:solidFill>
              </a:rPr>
              <a:t>納付金</a:t>
            </a:r>
            <a:endParaRPr kumimoji="1" lang="en-US" altLang="ja-JP" sz="900" b="1" dirty="0" smtClean="0">
              <a:solidFill>
                <a:schemeClr val="bg1"/>
              </a:solidFill>
            </a:endParaRPr>
          </a:p>
          <a:p>
            <a:pPr algn="ctr"/>
            <a:r>
              <a:rPr kumimoji="1" lang="ja-JP" altLang="en-US" sz="1200" b="1" dirty="0">
                <a:solidFill>
                  <a:schemeClr val="bg1"/>
                </a:solidFill>
              </a:rPr>
              <a:t>カジノ入場料</a:t>
            </a:r>
            <a:r>
              <a:rPr kumimoji="1" lang="en-US" altLang="ja-JP" sz="900" b="1" dirty="0" smtClean="0">
                <a:solidFill>
                  <a:schemeClr val="bg1"/>
                </a:solidFill>
              </a:rPr>
              <a:t>※</a:t>
            </a:r>
            <a:endParaRPr kumimoji="1" lang="en-US" altLang="ja-JP" sz="900" b="1" dirty="0">
              <a:solidFill>
                <a:schemeClr val="bg1"/>
              </a:solidFill>
            </a:endParaRPr>
          </a:p>
        </p:txBody>
      </p:sp>
      <p:sp>
        <p:nvSpPr>
          <p:cNvPr id="206" name="角丸四角形 205"/>
          <p:cNvSpPr/>
          <p:nvPr/>
        </p:nvSpPr>
        <p:spPr>
          <a:xfrm>
            <a:off x="7867942" y="3762251"/>
            <a:ext cx="1440000" cy="569498"/>
          </a:xfrm>
          <a:prstGeom prst="round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spAutoFit/>
          </a:bodyPr>
          <a:lstStyle/>
          <a:p>
            <a:pPr algn="ctr"/>
            <a:r>
              <a:rPr kumimoji="1" lang="ja-JP" altLang="en-US" sz="1200" b="1" dirty="0" smtClean="0">
                <a:solidFill>
                  <a:schemeClr val="bg1"/>
                </a:solidFill>
              </a:rPr>
              <a:t>経済効果</a:t>
            </a:r>
            <a:endParaRPr kumimoji="1" lang="en-US" altLang="ja-JP" sz="1200" b="1" dirty="0">
              <a:solidFill>
                <a:schemeClr val="bg1"/>
              </a:solidFill>
            </a:endParaRPr>
          </a:p>
          <a:p>
            <a:pPr algn="ctr"/>
            <a:r>
              <a:rPr kumimoji="1" lang="ja-JP" altLang="en-US" sz="1200" b="1" dirty="0" smtClean="0">
                <a:solidFill>
                  <a:schemeClr val="bg1"/>
                </a:solidFill>
              </a:rPr>
              <a:t>から</a:t>
            </a:r>
            <a:r>
              <a:rPr kumimoji="1" lang="ja-JP" altLang="en-US" sz="1200" b="1" dirty="0">
                <a:solidFill>
                  <a:schemeClr val="bg1"/>
                </a:solidFill>
              </a:rPr>
              <a:t>の国税</a:t>
            </a:r>
          </a:p>
        </p:txBody>
      </p:sp>
      <p:sp>
        <p:nvSpPr>
          <p:cNvPr id="305" name="テキスト ボックス 304"/>
          <p:cNvSpPr txBox="1"/>
          <p:nvPr/>
        </p:nvSpPr>
        <p:spPr>
          <a:xfrm>
            <a:off x="-3397048" y="1707441"/>
            <a:ext cx="268517" cy="247998"/>
          </a:xfrm>
          <a:prstGeom prst="rect">
            <a:avLst/>
          </a:prstGeom>
          <a:noFill/>
        </p:spPr>
        <p:txBody>
          <a:bodyPr vert="eaVert" wrap="none" lIns="72000" tIns="72000" rIns="72000" bIns="72000" rtlCol="0" anchor="ctr" anchorCtr="0">
            <a:spAutoFit/>
          </a:bodyPr>
          <a:lstStyle/>
          <a:p>
            <a:r>
              <a:rPr kumimoji="1" lang="ja-JP" altLang="en-US" sz="800" dirty="0" smtClean="0">
                <a:solidFill>
                  <a:schemeClr val="bg1"/>
                </a:solidFill>
                <a:latin typeface="+mj-lt"/>
                <a:ea typeface="+mj-ea"/>
              </a:rPr>
              <a:t>→</a:t>
            </a:r>
          </a:p>
        </p:txBody>
      </p:sp>
      <p:sp>
        <p:nvSpPr>
          <p:cNvPr id="375" name="テキスト ボックス 374"/>
          <p:cNvSpPr txBox="1"/>
          <p:nvPr/>
        </p:nvSpPr>
        <p:spPr>
          <a:xfrm>
            <a:off x="3286746" y="6083276"/>
            <a:ext cx="4203525" cy="500743"/>
          </a:xfrm>
          <a:prstGeom prst="rect">
            <a:avLst/>
          </a:prstGeom>
          <a:noFill/>
        </p:spPr>
        <p:txBody>
          <a:bodyPr wrap="square" lIns="72000" tIns="72000" rIns="72000" bIns="72000" rtlCol="0" anchor="ctr" anchorCtr="0">
            <a:noAutofit/>
          </a:bodyPr>
          <a:lstStyle/>
          <a:p>
            <a:r>
              <a:rPr kumimoji="1" lang="en-US" altLang="ja-JP" sz="1200" dirty="0" smtClean="0"/>
              <a:t>IR</a:t>
            </a:r>
            <a:r>
              <a:rPr kumimoji="1" lang="ja-JP" altLang="en-US" sz="1200" dirty="0" smtClean="0"/>
              <a:t>立地</a:t>
            </a:r>
            <a:r>
              <a:rPr kumimoji="1" lang="ja-JP" altLang="en-US" sz="1200" dirty="0"/>
              <a:t>に伴い</a:t>
            </a:r>
            <a:r>
              <a:rPr kumimoji="1" lang="ja-JP" altLang="en-US" sz="1200" dirty="0" smtClean="0">
                <a:latin typeface="+mj-lt"/>
                <a:ea typeface="+mj-ea"/>
              </a:rPr>
              <a:t>上記の関連産業と</a:t>
            </a:r>
            <a:r>
              <a:rPr kumimoji="1" lang="ja-JP" altLang="en-US" sz="1200" dirty="0"/>
              <a:t>一般消費者の購買行動に</a:t>
            </a:r>
            <a:r>
              <a:rPr kumimoji="1" lang="ja-JP" altLang="en-US" sz="1200" dirty="0" smtClean="0"/>
              <a:t>よる</a:t>
            </a:r>
            <a:endParaRPr kumimoji="1" lang="en-US" altLang="ja-JP" sz="1200" dirty="0" smtClean="0"/>
          </a:p>
          <a:p>
            <a:r>
              <a:rPr kumimoji="1" lang="ja-JP" altLang="en-US" sz="1200" dirty="0" smtClean="0"/>
              <a:t>第三次</a:t>
            </a:r>
            <a:r>
              <a:rPr kumimoji="1" lang="ja-JP" altLang="en-US" sz="1200" dirty="0"/>
              <a:t>産業を中心</a:t>
            </a:r>
            <a:r>
              <a:rPr kumimoji="1" lang="ja-JP" altLang="en-US" sz="1200" dirty="0" smtClean="0"/>
              <a:t>に新規</a:t>
            </a:r>
            <a:r>
              <a:rPr kumimoji="1" lang="ja-JP" altLang="en-US" sz="1200" dirty="0"/>
              <a:t>雇用を</a:t>
            </a:r>
            <a:r>
              <a:rPr kumimoji="1" lang="ja-JP" altLang="en-US" sz="1200" dirty="0" smtClean="0"/>
              <a:t>創出</a:t>
            </a:r>
            <a:endParaRPr kumimoji="1" lang="ja-JP" altLang="en-US" sz="1200" dirty="0" smtClean="0">
              <a:latin typeface="+mj-lt"/>
              <a:ea typeface="+mj-ea"/>
            </a:endParaRPr>
          </a:p>
        </p:txBody>
      </p:sp>
      <p:sp>
        <p:nvSpPr>
          <p:cNvPr id="130" name="右矢印 129"/>
          <p:cNvSpPr/>
          <p:nvPr/>
        </p:nvSpPr>
        <p:spPr>
          <a:xfrm>
            <a:off x="7452513" y="3922643"/>
            <a:ext cx="418168" cy="252699"/>
          </a:xfrm>
          <a:prstGeom prst="rightArrow">
            <a:avLst/>
          </a:prstGeom>
          <a:solidFill>
            <a:srgbClr val="FFC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33" name="右矢印 132"/>
          <p:cNvSpPr/>
          <p:nvPr/>
        </p:nvSpPr>
        <p:spPr>
          <a:xfrm>
            <a:off x="7452513" y="4605532"/>
            <a:ext cx="418168" cy="252699"/>
          </a:xfrm>
          <a:prstGeom prst="rightArrow">
            <a:avLst/>
          </a:prstGeom>
          <a:solidFill>
            <a:srgbClr val="FFC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34" name="右矢印 133"/>
          <p:cNvSpPr/>
          <p:nvPr/>
        </p:nvSpPr>
        <p:spPr>
          <a:xfrm>
            <a:off x="7451441" y="5275468"/>
            <a:ext cx="416501" cy="234159"/>
          </a:xfrm>
          <a:prstGeom prst="rightArrow">
            <a:avLst/>
          </a:prstGeom>
          <a:solidFill>
            <a:srgbClr val="FFC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211" name="AutoShape 6"/>
          <p:cNvSpPr>
            <a:spLocks noChangeArrowheads="1"/>
          </p:cNvSpPr>
          <p:nvPr/>
        </p:nvSpPr>
        <p:spPr bwMode="gray">
          <a:xfrm rot="5400000">
            <a:off x="1919684" y="4169050"/>
            <a:ext cx="1780730" cy="163488"/>
          </a:xfrm>
          <a:prstGeom prst="triangle">
            <a:avLst>
              <a:gd name="adj" fmla="val 50000"/>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ja-JP" altLang="en-US" sz="1200" b="1">
              <a:solidFill>
                <a:schemeClr val="bg1"/>
              </a:solidFill>
              <a:latin typeface="+mn-lt"/>
              <a:cs typeface="+mn-cs"/>
            </a:endParaRPr>
          </a:p>
        </p:txBody>
      </p:sp>
      <p:sp>
        <p:nvSpPr>
          <p:cNvPr id="108" name="角丸四角形 107"/>
          <p:cNvSpPr/>
          <p:nvPr/>
        </p:nvSpPr>
        <p:spPr>
          <a:xfrm>
            <a:off x="3196310" y="5869623"/>
            <a:ext cx="790397" cy="36518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spAutoFit/>
          </a:bodyPr>
          <a:lstStyle/>
          <a:p>
            <a:pPr algn="ctr"/>
            <a:r>
              <a:rPr kumimoji="1" lang="ja-JP" altLang="en-US" sz="1200" b="1" dirty="0" smtClean="0">
                <a:solidFill>
                  <a:schemeClr val="bg1"/>
                </a:solidFill>
              </a:rPr>
              <a:t>雇用創出</a:t>
            </a:r>
            <a:endParaRPr kumimoji="1" lang="en-US" altLang="ja-JP" sz="1200" b="1" dirty="0" smtClean="0">
              <a:solidFill>
                <a:schemeClr val="bg1"/>
              </a:solidFill>
            </a:endParaRPr>
          </a:p>
        </p:txBody>
      </p:sp>
      <p:sp>
        <p:nvSpPr>
          <p:cNvPr id="74" name="角丸四角形 73"/>
          <p:cNvSpPr/>
          <p:nvPr/>
        </p:nvSpPr>
        <p:spPr>
          <a:xfrm>
            <a:off x="7130620" y="2081299"/>
            <a:ext cx="641644" cy="41342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詳細</a:t>
            </a:r>
            <a:endParaRPr kumimoji="1" lang="en-US" altLang="ja-JP" sz="900" dirty="0" smtClean="0">
              <a:solidFill>
                <a:schemeClr val="bg1"/>
              </a:solidFill>
            </a:endParaRPr>
          </a:p>
          <a:p>
            <a:pPr algn="ctr"/>
            <a:r>
              <a:rPr kumimoji="1" lang="en-US" altLang="ja-JP" sz="900" dirty="0" smtClean="0">
                <a:solidFill>
                  <a:schemeClr val="bg1"/>
                </a:solidFill>
              </a:rPr>
              <a:t>p.13</a:t>
            </a:r>
          </a:p>
        </p:txBody>
      </p:sp>
      <p:sp>
        <p:nvSpPr>
          <p:cNvPr id="75" name="角丸四角形 74"/>
          <p:cNvSpPr/>
          <p:nvPr/>
        </p:nvSpPr>
        <p:spPr>
          <a:xfrm>
            <a:off x="8837105" y="2084876"/>
            <a:ext cx="641644" cy="41342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詳細</a:t>
            </a:r>
            <a:endParaRPr kumimoji="1" lang="en-US" altLang="ja-JP" sz="900" dirty="0" smtClean="0">
              <a:solidFill>
                <a:schemeClr val="bg1"/>
              </a:solidFill>
            </a:endParaRPr>
          </a:p>
          <a:p>
            <a:pPr algn="ctr"/>
            <a:r>
              <a:rPr kumimoji="1" lang="en-US" altLang="ja-JP" sz="900" dirty="0" smtClean="0">
                <a:solidFill>
                  <a:schemeClr val="bg1"/>
                </a:solidFill>
              </a:rPr>
              <a:t>p.15</a:t>
            </a:r>
          </a:p>
        </p:txBody>
      </p:sp>
      <p:sp>
        <p:nvSpPr>
          <p:cNvPr id="95" name="角丸四角形 94"/>
          <p:cNvSpPr/>
          <p:nvPr/>
        </p:nvSpPr>
        <p:spPr>
          <a:xfrm>
            <a:off x="6388339" y="3129460"/>
            <a:ext cx="900000" cy="2556000"/>
          </a:xfrm>
          <a:prstGeom prst="roundRect">
            <a:avLst/>
          </a:prstGeom>
          <a:solidFill>
            <a:schemeClr val="tx2">
              <a:lumMod val="25000"/>
              <a:lumOff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b="1" dirty="0" smtClean="0">
              <a:solidFill>
                <a:schemeClr val="tx1">
                  <a:lumMod val="65000"/>
                  <a:lumOff val="35000"/>
                </a:schemeClr>
              </a:solidFill>
            </a:endParaRPr>
          </a:p>
        </p:txBody>
      </p:sp>
      <p:sp>
        <p:nvSpPr>
          <p:cNvPr id="93" name="角丸四角形 92"/>
          <p:cNvSpPr/>
          <p:nvPr/>
        </p:nvSpPr>
        <p:spPr>
          <a:xfrm>
            <a:off x="6343339" y="3015022"/>
            <a:ext cx="990000" cy="4554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schemeClr val="tx1"/>
                </a:solidFill>
              </a:rPr>
              <a:t>二</a:t>
            </a:r>
            <a:r>
              <a:rPr kumimoji="1" lang="ja-JP" altLang="en-US" sz="1200" dirty="0" smtClean="0">
                <a:solidFill>
                  <a:schemeClr val="tx1"/>
                </a:solidFill>
              </a:rPr>
              <a:t>次効果</a:t>
            </a:r>
            <a:endParaRPr kumimoji="1" lang="en-US" altLang="ja-JP" sz="1200" dirty="0" smtClean="0">
              <a:solidFill>
                <a:schemeClr val="tx1"/>
              </a:solidFill>
            </a:endParaRPr>
          </a:p>
        </p:txBody>
      </p:sp>
      <p:sp>
        <p:nvSpPr>
          <p:cNvPr id="277" name="テキスト ボックス 276"/>
          <p:cNvSpPr txBox="1"/>
          <p:nvPr/>
        </p:nvSpPr>
        <p:spPr>
          <a:xfrm>
            <a:off x="6235889" y="3758576"/>
            <a:ext cx="932400" cy="210809"/>
          </a:xfrm>
          <a:prstGeom prst="rect">
            <a:avLst/>
          </a:prstGeom>
          <a:noFill/>
        </p:spPr>
        <p:txBody>
          <a:bodyPr wrap="square" lIns="72000" tIns="72000" rIns="72000" bIns="72000" rtlCol="0" anchor="ctr" anchorCtr="0">
            <a:noAutofit/>
          </a:bodyPr>
          <a:lstStyle/>
          <a:p>
            <a:pPr algn="ctr"/>
            <a:endParaRPr kumimoji="1" lang="ja-JP" altLang="en-US" sz="1100" dirty="0" smtClean="0">
              <a:latin typeface="+mj-lt"/>
              <a:ea typeface="+mj-ea"/>
            </a:endParaRPr>
          </a:p>
        </p:txBody>
      </p:sp>
      <p:sp>
        <p:nvSpPr>
          <p:cNvPr id="204" name="角丸四角形 203"/>
          <p:cNvSpPr/>
          <p:nvPr/>
        </p:nvSpPr>
        <p:spPr>
          <a:xfrm>
            <a:off x="5089449" y="3129460"/>
            <a:ext cx="900000" cy="2556000"/>
          </a:xfrm>
          <a:prstGeom prst="roundRect">
            <a:avLst/>
          </a:prstGeom>
          <a:solidFill>
            <a:schemeClr val="tx2">
              <a:lumMod val="25000"/>
              <a:lumOff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b="1" dirty="0" smtClean="0">
              <a:solidFill>
                <a:schemeClr val="tx1">
                  <a:lumMod val="65000"/>
                  <a:lumOff val="35000"/>
                </a:schemeClr>
              </a:solidFill>
            </a:endParaRPr>
          </a:p>
        </p:txBody>
      </p:sp>
      <p:sp>
        <p:nvSpPr>
          <p:cNvPr id="205" name="角丸四角形 204"/>
          <p:cNvSpPr/>
          <p:nvPr/>
        </p:nvSpPr>
        <p:spPr>
          <a:xfrm>
            <a:off x="5044449" y="3015022"/>
            <a:ext cx="990000" cy="4554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schemeClr val="tx1"/>
                </a:solidFill>
              </a:rPr>
              <a:t>一</a:t>
            </a:r>
            <a:r>
              <a:rPr kumimoji="1" lang="ja-JP" altLang="en-US" sz="1200" dirty="0" smtClean="0">
                <a:solidFill>
                  <a:schemeClr val="tx1"/>
                </a:solidFill>
              </a:rPr>
              <a:t>次効果</a:t>
            </a:r>
            <a:endParaRPr kumimoji="1" lang="en-US" altLang="ja-JP" sz="1200" dirty="0" smtClean="0">
              <a:solidFill>
                <a:schemeClr val="tx1"/>
              </a:solidFill>
            </a:endParaRPr>
          </a:p>
        </p:txBody>
      </p:sp>
      <p:sp>
        <p:nvSpPr>
          <p:cNvPr id="107" name="AutoShape 6"/>
          <p:cNvSpPr>
            <a:spLocks noChangeArrowheads="1"/>
          </p:cNvSpPr>
          <p:nvPr/>
        </p:nvSpPr>
        <p:spPr bwMode="gray">
          <a:xfrm rot="5400000">
            <a:off x="5258008" y="4203120"/>
            <a:ext cx="1764000" cy="180000"/>
          </a:xfrm>
          <a:prstGeom prst="triangle">
            <a:avLst>
              <a:gd name="adj" fmla="val 50000"/>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ja-JP" altLang="en-US" sz="1200" b="1">
              <a:solidFill>
                <a:schemeClr val="bg1"/>
              </a:solidFill>
              <a:latin typeface="+mn-lt"/>
              <a:cs typeface="+mn-cs"/>
            </a:endParaRPr>
          </a:p>
        </p:txBody>
      </p:sp>
      <p:sp>
        <p:nvSpPr>
          <p:cNvPr id="276" name="直方体 275"/>
          <p:cNvSpPr/>
          <p:nvPr/>
        </p:nvSpPr>
        <p:spPr>
          <a:xfrm>
            <a:off x="6550339" y="3959651"/>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278" name="直方体 277"/>
          <p:cNvSpPr/>
          <p:nvPr/>
        </p:nvSpPr>
        <p:spPr>
          <a:xfrm>
            <a:off x="6550339" y="4554592"/>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279" name="テキスト ボックス 278"/>
          <p:cNvSpPr txBox="1"/>
          <p:nvPr/>
        </p:nvSpPr>
        <p:spPr>
          <a:xfrm>
            <a:off x="6530196" y="4183502"/>
            <a:ext cx="486983" cy="240963"/>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dirty="0"/>
              <a:t>繊維</a:t>
            </a:r>
          </a:p>
        </p:txBody>
      </p:sp>
      <p:sp>
        <p:nvSpPr>
          <p:cNvPr id="287" name="テキスト ボックス 286"/>
          <p:cNvSpPr txBox="1"/>
          <p:nvPr/>
        </p:nvSpPr>
        <p:spPr>
          <a:xfrm>
            <a:off x="6372547" y="5375643"/>
            <a:ext cx="931584" cy="210129"/>
          </a:xfrm>
          <a:prstGeom prst="rect">
            <a:avLst/>
          </a:prstGeom>
          <a:noFill/>
        </p:spPr>
        <p:txBody>
          <a:bodyPr wrap="square" lIns="72000" tIns="72000" rIns="72000" bIns="72000" rtlCol="0" anchor="ctr" anchorCtr="0">
            <a:noAutofit/>
          </a:bodyPr>
          <a:lstStyle/>
          <a:p>
            <a:pPr algn="ctr"/>
            <a:r>
              <a:rPr kumimoji="1" lang="ja-JP" altLang="en-US" sz="900" b="1" dirty="0" smtClean="0">
                <a:latin typeface="+mj-lt"/>
                <a:ea typeface="+mj-ea"/>
              </a:rPr>
              <a:t>・</a:t>
            </a:r>
            <a:endParaRPr kumimoji="1" lang="en-US" altLang="ja-JP" sz="900" b="1" dirty="0" smtClean="0">
              <a:latin typeface="+mj-lt"/>
              <a:ea typeface="+mj-ea"/>
            </a:endParaRPr>
          </a:p>
          <a:p>
            <a:pPr algn="ctr"/>
            <a:r>
              <a:rPr kumimoji="1" lang="ja-JP" altLang="en-US" sz="900" b="1" dirty="0" smtClean="0">
                <a:latin typeface="+mj-lt"/>
                <a:ea typeface="+mj-ea"/>
              </a:rPr>
              <a:t>・</a:t>
            </a:r>
            <a:endParaRPr kumimoji="1" lang="en-US" altLang="ja-JP" sz="900" b="1" dirty="0" smtClean="0">
              <a:latin typeface="+mj-lt"/>
              <a:ea typeface="+mj-ea"/>
            </a:endParaRPr>
          </a:p>
          <a:p>
            <a:pPr algn="ctr"/>
            <a:r>
              <a:rPr kumimoji="1" lang="ja-JP" altLang="en-US" sz="900" b="1" dirty="0">
                <a:latin typeface="+mj-lt"/>
                <a:ea typeface="+mj-ea"/>
              </a:rPr>
              <a:t>・</a:t>
            </a:r>
            <a:endParaRPr kumimoji="1" lang="en-US" altLang="ja-JP" sz="900" b="1" dirty="0" smtClean="0">
              <a:latin typeface="+mj-lt"/>
              <a:ea typeface="+mj-ea"/>
            </a:endParaRPr>
          </a:p>
          <a:p>
            <a:pPr algn="ctr"/>
            <a:endParaRPr kumimoji="1" lang="ja-JP" altLang="en-US" sz="900" b="1" dirty="0" smtClean="0">
              <a:latin typeface="+mj-lt"/>
              <a:ea typeface="+mj-ea"/>
            </a:endParaRPr>
          </a:p>
        </p:txBody>
      </p:sp>
      <p:sp>
        <p:nvSpPr>
          <p:cNvPr id="78" name="直方体 77"/>
          <p:cNvSpPr/>
          <p:nvPr/>
        </p:nvSpPr>
        <p:spPr>
          <a:xfrm>
            <a:off x="6550339" y="3364710"/>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79" name="テキスト ボックス 78"/>
          <p:cNvSpPr txBox="1"/>
          <p:nvPr/>
        </p:nvSpPr>
        <p:spPr>
          <a:xfrm>
            <a:off x="6474112" y="3577493"/>
            <a:ext cx="617623" cy="234499"/>
          </a:xfrm>
          <a:prstGeom prst="rect">
            <a:avLst/>
          </a:prstGeom>
          <a:noFill/>
        </p:spPr>
        <p:txBody>
          <a:bodyPr wrap="square" lIns="72000" tIns="72000" rIns="72000" bIns="72000" rtlCol="0" anchor="ctr" anchorCtr="0">
            <a:noAutofit/>
          </a:bodyPr>
          <a:lstStyle/>
          <a:p>
            <a:pPr algn="ctr"/>
            <a:r>
              <a:rPr kumimoji="1" lang="ja-JP" altLang="en-US" sz="1100" dirty="0" smtClean="0">
                <a:solidFill>
                  <a:schemeClr val="bg1"/>
                </a:solidFill>
                <a:latin typeface="+mj-lt"/>
                <a:ea typeface="+mj-ea"/>
              </a:rPr>
              <a:t>飲食料</a:t>
            </a:r>
          </a:p>
        </p:txBody>
      </p:sp>
      <p:sp>
        <p:nvSpPr>
          <p:cNvPr id="82" name="テキスト ボックス 81"/>
          <p:cNvSpPr txBox="1"/>
          <p:nvPr/>
        </p:nvSpPr>
        <p:spPr>
          <a:xfrm>
            <a:off x="6498184" y="4780950"/>
            <a:ext cx="569477" cy="265818"/>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defRPr>
            </a:lvl1pPr>
          </a:lstStyle>
          <a:p>
            <a:r>
              <a:rPr lang="ja-JP" altLang="en-US" dirty="0"/>
              <a:t>電気</a:t>
            </a:r>
            <a:endParaRPr lang="en-US" altLang="ja-JP" dirty="0"/>
          </a:p>
          <a:p>
            <a:r>
              <a:rPr lang="ja-JP" altLang="en-US" dirty="0"/>
              <a:t>ガス</a:t>
            </a:r>
          </a:p>
        </p:txBody>
      </p:sp>
      <p:sp>
        <p:nvSpPr>
          <p:cNvPr id="289" name="直方体 288"/>
          <p:cNvSpPr/>
          <p:nvPr/>
        </p:nvSpPr>
        <p:spPr bwMode="gray">
          <a:xfrm>
            <a:off x="5266384" y="4892979"/>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303" name="テキスト ボックス 302"/>
          <p:cNvSpPr txBox="1"/>
          <p:nvPr/>
        </p:nvSpPr>
        <p:spPr bwMode="gray">
          <a:xfrm>
            <a:off x="5082485" y="5135825"/>
            <a:ext cx="932400" cy="230679"/>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dirty="0"/>
              <a:t>製造工業</a:t>
            </a:r>
            <a:endParaRPr lang="en-US" altLang="ja-JP" dirty="0"/>
          </a:p>
          <a:p>
            <a:r>
              <a:rPr lang="ja-JP" altLang="en-US" dirty="0"/>
              <a:t>製品</a:t>
            </a:r>
          </a:p>
        </p:txBody>
      </p:sp>
      <p:sp>
        <p:nvSpPr>
          <p:cNvPr id="271" name="直方体 270"/>
          <p:cNvSpPr/>
          <p:nvPr/>
        </p:nvSpPr>
        <p:spPr bwMode="gray">
          <a:xfrm>
            <a:off x="5251449" y="4383556"/>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302" name="テキスト ボックス 301"/>
          <p:cNvSpPr txBox="1"/>
          <p:nvPr/>
        </p:nvSpPr>
        <p:spPr bwMode="gray">
          <a:xfrm>
            <a:off x="5017833" y="4602815"/>
            <a:ext cx="932400" cy="218193"/>
          </a:xfrm>
          <a:prstGeom prst="rect">
            <a:avLst/>
          </a:prstGeom>
          <a:noFill/>
        </p:spPr>
        <p:txBody>
          <a:bodyPr wrap="square" lIns="72000" tIns="72000" rIns="72000" bIns="72000" rtlCol="0" anchor="ctr" anchorCtr="0">
            <a:noAutofit/>
          </a:bodyPr>
          <a:lstStyle/>
          <a:p>
            <a:pPr algn="ctr"/>
            <a:r>
              <a:rPr kumimoji="1" lang="ja-JP" altLang="en-US" sz="1100" dirty="0" smtClean="0">
                <a:solidFill>
                  <a:schemeClr val="bg1"/>
                </a:solidFill>
                <a:latin typeface="+mj-lt"/>
                <a:ea typeface="+mj-ea"/>
              </a:rPr>
              <a:t>鉄鋼</a:t>
            </a:r>
          </a:p>
        </p:txBody>
      </p:sp>
      <p:sp>
        <p:nvSpPr>
          <p:cNvPr id="87" name="直方体 86"/>
          <p:cNvSpPr/>
          <p:nvPr/>
        </p:nvSpPr>
        <p:spPr bwMode="gray">
          <a:xfrm>
            <a:off x="5251449" y="3874133"/>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76" name="テキスト ボックス 75"/>
          <p:cNvSpPr txBox="1"/>
          <p:nvPr/>
        </p:nvSpPr>
        <p:spPr bwMode="gray">
          <a:xfrm>
            <a:off x="5017833" y="4089011"/>
            <a:ext cx="932400" cy="218193"/>
          </a:xfrm>
          <a:prstGeom prst="rect">
            <a:avLst/>
          </a:prstGeom>
          <a:noFill/>
        </p:spPr>
        <p:txBody>
          <a:bodyPr wrap="square" lIns="72000" tIns="72000" rIns="72000" bIns="72000" rtlCol="0" anchor="ctr" anchorCtr="0">
            <a:noAutofit/>
          </a:bodyPr>
          <a:lstStyle/>
          <a:p>
            <a:pPr algn="ctr"/>
            <a:r>
              <a:rPr kumimoji="1" lang="ja-JP" altLang="en-US" sz="1100" dirty="0" smtClean="0">
                <a:solidFill>
                  <a:schemeClr val="bg1"/>
                </a:solidFill>
                <a:latin typeface="+mj-lt"/>
                <a:ea typeface="+mj-ea"/>
              </a:rPr>
              <a:t>電子</a:t>
            </a:r>
            <a:endParaRPr kumimoji="1" lang="en-US" altLang="ja-JP" sz="1100" dirty="0" smtClean="0">
              <a:solidFill>
                <a:schemeClr val="bg1"/>
              </a:solidFill>
              <a:latin typeface="+mj-lt"/>
              <a:ea typeface="+mj-ea"/>
            </a:endParaRPr>
          </a:p>
          <a:p>
            <a:pPr algn="ctr"/>
            <a:r>
              <a:rPr kumimoji="1" lang="ja-JP" altLang="en-US" sz="1100" dirty="0" smtClean="0">
                <a:solidFill>
                  <a:schemeClr val="bg1"/>
                </a:solidFill>
                <a:latin typeface="+mj-lt"/>
                <a:ea typeface="+mj-ea"/>
              </a:rPr>
              <a:t>部品</a:t>
            </a:r>
          </a:p>
        </p:txBody>
      </p:sp>
      <p:sp>
        <p:nvSpPr>
          <p:cNvPr id="272" name="直方体 271"/>
          <p:cNvSpPr/>
          <p:nvPr/>
        </p:nvSpPr>
        <p:spPr bwMode="gray">
          <a:xfrm>
            <a:off x="5251449" y="3364710"/>
            <a:ext cx="576000" cy="5400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301" name="テキスト ボックス 300"/>
          <p:cNvSpPr txBox="1"/>
          <p:nvPr/>
        </p:nvSpPr>
        <p:spPr bwMode="gray">
          <a:xfrm>
            <a:off x="5018966" y="3577217"/>
            <a:ext cx="932400" cy="210809"/>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dirty="0"/>
              <a:t>情報</a:t>
            </a:r>
            <a:endParaRPr lang="en-US" altLang="ja-JP" dirty="0"/>
          </a:p>
          <a:p>
            <a:r>
              <a:rPr lang="ja-JP" altLang="en-US" dirty="0"/>
              <a:t>機器</a:t>
            </a:r>
          </a:p>
        </p:txBody>
      </p:sp>
      <p:sp>
        <p:nvSpPr>
          <p:cNvPr id="84" name="テキスト ボックス 83"/>
          <p:cNvSpPr txBox="1"/>
          <p:nvPr/>
        </p:nvSpPr>
        <p:spPr>
          <a:xfrm>
            <a:off x="5073657" y="5447159"/>
            <a:ext cx="931584" cy="210129"/>
          </a:xfrm>
          <a:prstGeom prst="rect">
            <a:avLst/>
          </a:prstGeom>
          <a:noFill/>
        </p:spPr>
        <p:txBody>
          <a:bodyPr wrap="square" lIns="72000" tIns="72000" rIns="72000" bIns="72000" rtlCol="0" anchor="ctr" anchorCtr="0">
            <a:noAutofit/>
          </a:bodyPr>
          <a:lstStyle/>
          <a:p>
            <a:pPr algn="ctr"/>
            <a:r>
              <a:rPr kumimoji="1" lang="ja-JP" altLang="en-US" sz="900" b="1" dirty="0" smtClean="0">
                <a:latin typeface="+mj-lt"/>
                <a:ea typeface="+mj-ea"/>
              </a:rPr>
              <a:t>・</a:t>
            </a:r>
            <a:endParaRPr kumimoji="1" lang="en-US" altLang="ja-JP" sz="900" b="1" dirty="0" smtClean="0">
              <a:latin typeface="+mj-lt"/>
              <a:ea typeface="+mj-ea"/>
            </a:endParaRPr>
          </a:p>
          <a:p>
            <a:pPr algn="ctr"/>
            <a:r>
              <a:rPr kumimoji="1" lang="ja-JP" altLang="en-US" sz="900" b="1" dirty="0" smtClean="0">
                <a:latin typeface="+mj-lt"/>
                <a:ea typeface="+mj-ea"/>
              </a:rPr>
              <a:t>・</a:t>
            </a:r>
            <a:endParaRPr kumimoji="1" lang="en-US" altLang="ja-JP" sz="900" b="1" dirty="0" smtClean="0">
              <a:latin typeface="+mj-lt"/>
              <a:ea typeface="+mj-ea"/>
            </a:endParaRPr>
          </a:p>
          <a:p>
            <a:pPr algn="ctr"/>
            <a:r>
              <a:rPr kumimoji="1" lang="ja-JP" altLang="en-US" sz="900" b="1" dirty="0">
                <a:latin typeface="+mj-lt"/>
                <a:ea typeface="+mj-ea"/>
              </a:rPr>
              <a:t>・</a:t>
            </a:r>
            <a:endParaRPr kumimoji="1" lang="en-US" altLang="ja-JP" sz="900" b="1" dirty="0" smtClean="0">
              <a:latin typeface="+mj-lt"/>
              <a:ea typeface="+mj-ea"/>
            </a:endParaRPr>
          </a:p>
          <a:p>
            <a:pPr algn="ctr"/>
            <a:endParaRPr kumimoji="1" lang="ja-JP" altLang="en-US" sz="900" b="1" dirty="0" smtClean="0">
              <a:latin typeface="+mj-lt"/>
              <a:ea typeface="+mj-ea"/>
            </a:endParaRPr>
          </a:p>
        </p:txBody>
      </p:sp>
      <p:sp>
        <p:nvSpPr>
          <p:cNvPr id="92" name="角丸四角形 91"/>
          <p:cNvSpPr/>
          <p:nvPr/>
        </p:nvSpPr>
        <p:spPr>
          <a:xfrm>
            <a:off x="3092688" y="3129460"/>
            <a:ext cx="1562158" cy="2556000"/>
          </a:xfrm>
          <a:prstGeom prst="roundRect">
            <a:avLst/>
          </a:prstGeom>
          <a:solidFill>
            <a:schemeClr val="tx2">
              <a:lumMod val="25000"/>
              <a:lumOff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b="1" dirty="0" smtClean="0">
              <a:solidFill>
                <a:schemeClr val="tx1">
                  <a:lumMod val="65000"/>
                  <a:lumOff val="35000"/>
                </a:schemeClr>
              </a:solidFill>
            </a:endParaRPr>
          </a:p>
        </p:txBody>
      </p:sp>
      <p:sp>
        <p:nvSpPr>
          <p:cNvPr id="96" name="角丸四角形 95"/>
          <p:cNvSpPr/>
          <p:nvPr/>
        </p:nvSpPr>
        <p:spPr>
          <a:xfrm>
            <a:off x="3163271" y="3091334"/>
            <a:ext cx="823436" cy="306467"/>
          </a:xfrm>
          <a:prstGeom prst="roundRect">
            <a:avLst/>
          </a:prstGeom>
        </p:spPr>
        <p:txBody>
          <a:bodyPr wrap="none">
            <a:spAutoFit/>
          </a:bodyPr>
          <a:lstStyle/>
          <a:p>
            <a:pPr>
              <a:spcBef>
                <a:spcPts val="3600"/>
              </a:spcBef>
            </a:pPr>
            <a:r>
              <a:rPr lang="ja-JP" altLang="en-US" sz="1200" dirty="0">
                <a:latin typeface="Arial" charset="0"/>
                <a:cs typeface="Arial" charset="0"/>
              </a:rPr>
              <a:t>直接効果</a:t>
            </a:r>
            <a:endParaRPr lang="en-US" altLang="ja-JP" sz="1200" dirty="0">
              <a:latin typeface="Arial" charset="0"/>
              <a:cs typeface="Arial" charset="0"/>
            </a:endParaRPr>
          </a:p>
        </p:txBody>
      </p:sp>
      <p:sp>
        <p:nvSpPr>
          <p:cNvPr id="106" name="AutoShape 6"/>
          <p:cNvSpPr>
            <a:spLocks noChangeArrowheads="1"/>
          </p:cNvSpPr>
          <p:nvPr/>
        </p:nvSpPr>
        <p:spPr bwMode="gray">
          <a:xfrm rot="5400000">
            <a:off x="3982310" y="4203120"/>
            <a:ext cx="1764000" cy="180000"/>
          </a:xfrm>
          <a:prstGeom prst="triangle">
            <a:avLst>
              <a:gd name="adj" fmla="val 50000"/>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ja-JP" altLang="en-US" sz="1200" b="1">
              <a:solidFill>
                <a:schemeClr val="bg1"/>
              </a:solidFill>
              <a:latin typeface="+mn-lt"/>
              <a:cs typeface="+mn-cs"/>
            </a:endParaRPr>
          </a:p>
        </p:txBody>
      </p:sp>
      <p:sp>
        <p:nvSpPr>
          <p:cNvPr id="77" name="角丸四角形 76"/>
          <p:cNvSpPr/>
          <p:nvPr/>
        </p:nvSpPr>
        <p:spPr>
          <a:xfrm>
            <a:off x="3848069" y="3013742"/>
            <a:ext cx="641644" cy="41342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tx1"/>
                </a:solidFill>
              </a:rPr>
              <a:t>詳細</a:t>
            </a:r>
            <a:r>
              <a:rPr kumimoji="1" lang="en-US" altLang="ja-JP" sz="900" dirty="0" smtClean="0">
                <a:solidFill>
                  <a:schemeClr val="tx1"/>
                </a:solidFill>
              </a:rPr>
              <a:t>p.14</a:t>
            </a:r>
          </a:p>
        </p:txBody>
      </p:sp>
      <p:sp>
        <p:nvSpPr>
          <p:cNvPr id="85" name="正方形/長方形 84"/>
          <p:cNvSpPr/>
          <p:nvPr/>
        </p:nvSpPr>
        <p:spPr>
          <a:xfrm>
            <a:off x="3196310" y="2727069"/>
            <a:ext cx="954107" cy="276999"/>
          </a:xfrm>
          <a:prstGeom prst="rect">
            <a:avLst/>
          </a:prstGeom>
        </p:spPr>
        <p:txBody>
          <a:bodyPr wrap="none">
            <a:spAutoFit/>
          </a:bodyPr>
          <a:lstStyle/>
          <a:p>
            <a:pPr>
              <a:spcBef>
                <a:spcPts val="3600"/>
              </a:spcBef>
            </a:pPr>
            <a:r>
              <a:rPr lang="zh-TW" altLang="en-US" sz="1200" b="1" dirty="0" smtClean="0">
                <a:solidFill>
                  <a:schemeClr val="bg1"/>
                </a:solidFill>
              </a:rPr>
              <a:t>生産増加額</a:t>
            </a:r>
            <a:endParaRPr lang="ja-JP" altLang="en-US" sz="1200" b="1" dirty="0">
              <a:solidFill>
                <a:schemeClr val="bg1"/>
              </a:solidFill>
            </a:endParaRPr>
          </a:p>
        </p:txBody>
      </p:sp>
      <p:sp>
        <p:nvSpPr>
          <p:cNvPr id="80" name="角丸四角形 79"/>
          <p:cNvSpPr/>
          <p:nvPr/>
        </p:nvSpPr>
        <p:spPr>
          <a:xfrm>
            <a:off x="3294505" y="3364710"/>
            <a:ext cx="1116723" cy="113494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100" b="1" dirty="0" smtClean="0">
              <a:solidFill>
                <a:schemeClr val="tx1">
                  <a:lumMod val="65000"/>
                  <a:lumOff val="35000"/>
                </a:schemeClr>
              </a:solidFill>
            </a:endParaRPr>
          </a:p>
        </p:txBody>
      </p:sp>
      <p:sp>
        <p:nvSpPr>
          <p:cNvPr id="89" name="角丸四角形 88"/>
          <p:cNvSpPr/>
          <p:nvPr/>
        </p:nvSpPr>
        <p:spPr>
          <a:xfrm>
            <a:off x="3290555" y="4593570"/>
            <a:ext cx="1100657" cy="1015857"/>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b="1" dirty="0" smtClean="0">
              <a:solidFill>
                <a:schemeClr val="tx1">
                  <a:lumMod val="65000"/>
                  <a:lumOff val="35000"/>
                </a:schemeClr>
              </a:solidFill>
            </a:endParaRPr>
          </a:p>
        </p:txBody>
      </p:sp>
      <p:sp>
        <p:nvSpPr>
          <p:cNvPr id="90" name="角丸四角形 89"/>
          <p:cNvSpPr/>
          <p:nvPr/>
        </p:nvSpPr>
        <p:spPr>
          <a:xfrm>
            <a:off x="3235418" y="3407990"/>
            <a:ext cx="1199733" cy="12535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100" dirty="0">
                <a:solidFill>
                  <a:schemeClr val="tx1"/>
                </a:solidFill>
              </a:rPr>
              <a:t>事業</a:t>
            </a:r>
            <a:r>
              <a:rPr kumimoji="1" lang="ja-JP" altLang="en-US" sz="1100" dirty="0" smtClean="0">
                <a:solidFill>
                  <a:schemeClr val="tx1"/>
                </a:solidFill>
              </a:rPr>
              <a:t>運営</a:t>
            </a:r>
            <a:endParaRPr kumimoji="1" lang="en-US" altLang="ja-JP" sz="1100" dirty="0" smtClean="0">
              <a:solidFill>
                <a:schemeClr val="tx1"/>
              </a:solidFill>
            </a:endParaRPr>
          </a:p>
        </p:txBody>
      </p:sp>
      <p:sp>
        <p:nvSpPr>
          <p:cNvPr id="265" name="直方体 264"/>
          <p:cNvSpPr/>
          <p:nvPr/>
        </p:nvSpPr>
        <p:spPr>
          <a:xfrm>
            <a:off x="3449791" y="3613049"/>
            <a:ext cx="793517" cy="337843"/>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effectLst>
                <a:outerShdw blurRad="38100" dist="19050" dir="2700000" algn="tl" rotWithShape="0">
                  <a:schemeClr val="dk1">
                    <a:alpha val="40000"/>
                  </a:schemeClr>
                </a:outerShdw>
              </a:effectLst>
              <a:latin typeface="+mn-lt"/>
              <a:cs typeface="+mn-cs"/>
            </a:endParaRPr>
          </a:p>
        </p:txBody>
      </p:sp>
      <p:sp>
        <p:nvSpPr>
          <p:cNvPr id="266" name="テキスト ボックス 265"/>
          <p:cNvSpPr txBox="1"/>
          <p:nvPr/>
        </p:nvSpPr>
        <p:spPr>
          <a:xfrm>
            <a:off x="3437738" y="3674429"/>
            <a:ext cx="774235" cy="285513"/>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defRPr>
            </a:lvl1pPr>
          </a:lstStyle>
          <a:p>
            <a:r>
              <a:rPr lang="ja-JP" altLang="en-US" dirty="0" smtClean="0"/>
              <a:t>カジノ</a:t>
            </a:r>
            <a:endParaRPr lang="en-US" altLang="ja-JP" dirty="0"/>
          </a:p>
        </p:txBody>
      </p:sp>
      <p:sp>
        <p:nvSpPr>
          <p:cNvPr id="267" name="直方体 266"/>
          <p:cNvSpPr/>
          <p:nvPr/>
        </p:nvSpPr>
        <p:spPr>
          <a:xfrm>
            <a:off x="3450549" y="3990726"/>
            <a:ext cx="792000" cy="3384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effectLst>
                <a:outerShdw blurRad="38100" dist="19050" dir="2700000" algn="tl" rotWithShape="0">
                  <a:schemeClr val="dk1">
                    <a:alpha val="40000"/>
                  </a:schemeClr>
                </a:outerShdw>
              </a:effectLst>
            </a:endParaRPr>
          </a:p>
        </p:txBody>
      </p:sp>
      <p:sp>
        <p:nvSpPr>
          <p:cNvPr id="268" name="テキスト ボックス 267"/>
          <p:cNvSpPr txBox="1"/>
          <p:nvPr/>
        </p:nvSpPr>
        <p:spPr>
          <a:xfrm>
            <a:off x="3404456" y="4114503"/>
            <a:ext cx="849149" cy="208983"/>
          </a:xfrm>
          <a:prstGeom prst="rect">
            <a:avLst/>
          </a:prstGeom>
          <a:noFill/>
        </p:spPr>
        <p:txBody>
          <a:bodyPr wrap="square" lIns="72000" tIns="72000" rIns="72000" bIns="72000" rtlCol="0" anchor="ctr" anchorCtr="0">
            <a:noAutofit/>
          </a:bodyPr>
          <a:lstStyle/>
          <a:p>
            <a:pPr algn="ctr"/>
            <a:r>
              <a:rPr kumimoji="1" lang="ja-JP" altLang="en-US" sz="1100" dirty="0" smtClean="0">
                <a:solidFill>
                  <a:schemeClr val="bg1"/>
                </a:solidFill>
                <a:latin typeface="+mj-lt"/>
                <a:ea typeface="+mj-ea"/>
              </a:rPr>
              <a:t>ホテル</a:t>
            </a:r>
          </a:p>
        </p:txBody>
      </p:sp>
      <p:sp>
        <p:nvSpPr>
          <p:cNvPr id="172" name="直方体 171"/>
          <p:cNvSpPr/>
          <p:nvPr/>
        </p:nvSpPr>
        <p:spPr>
          <a:xfrm>
            <a:off x="3450549" y="4822044"/>
            <a:ext cx="792001" cy="3384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173" name="テキスト ボックス 172"/>
          <p:cNvSpPr txBox="1"/>
          <p:nvPr/>
        </p:nvSpPr>
        <p:spPr>
          <a:xfrm>
            <a:off x="3317594" y="4933190"/>
            <a:ext cx="1018801" cy="218368"/>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dirty="0" smtClean="0"/>
              <a:t>ホテル</a:t>
            </a:r>
            <a:endParaRPr lang="ja-JP" altLang="en-US" dirty="0"/>
          </a:p>
        </p:txBody>
      </p:sp>
      <p:sp>
        <p:nvSpPr>
          <p:cNvPr id="91" name="直方体 90"/>
          <p:cNvSpPr/>
          <p:nvPr/>
        </p:nvSpPr>
        <p:spPr>
          <a:xfrm>
            <a:off x="3450549" y="5173773"/>
            <a:ext cx="792000" cy="338400"/>
          </a:xfrm>
          <a:prstGeom prst="cube">
            <a:avLst/>
          </a:prstGeom>
          <a:solidFill>
            <a:srgbClr val="575757"/>
          </a:solidFill>
          <a:ln w="1270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
        <p:nvSpPr>
          <p:cNvPr id="94" name="テキスト ボックス 93"/>
          <p:cNvSpPr txBox="1"/>
          <p:nvPr/>
        </p:nvSpPr>
        <p:spPr>
          <a:xfrm>
            <a:off x="3340683" y="5275468"/>
            <a:ext cx="925654" cy="234159"/>
          </a:xfrm>
          <a:prstGeom prst="rect">
            <a:avLst/>
          </a:prstGeom>
          <a:noFill/>
        </p:spPr>
        <p:txBody>
          <a:bodyPr wrap="square" lIns="72000" tIns="72000" rIns="72000" bIns="72000" rtlCol="0" anchor="ctr" anchorCtr="0">
            <a:noAutofit/>
          </a:bodyPr>
          <a:lstStyle>
            <a:defPPr>
              <a:defRPr lang="en-US"/>
            </a:defPPr>
            <a:lvl1pPr algn="ctr">
              <a:defRPr kumimoji="1" sz="1100">
                <a:solidFill>
                  <a:schemeClr val="bg1"/>
                </a:solidFill>
                <a:latin typeface="+mj-lt"/>
                <a:ea typeface="+mj-ea"/>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dirty="0"/>
              <a:t>ＭＩＣＥ</a:t>
            </a:r>
          </a:p>
        </p:txBody>
      </p:sp>
      <p:sp>
        <p:nvSpPr>
          <p:cNvPr id="88" name="角丸四角形 87"/>
          <p:cNvSpPr/>
          <p:nvPr/>
        </p:nvSpPr>
        <p:spPr>
          <a:xfrm>
            <a:off x="3394855" y="4619836"/>
            <a:ext cx="888698" cy="16300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100" dirty="0" smtClean="0">
                <a:solidFill>
                  <a:schemeClr val="tx1"/>
                </a:solidFill>
              </a:rPr>
              <a:t>開発</a:t>
            </a:r>
            <a:endParaRPr kumimoji="1" lang="en-US" altLang="ja-JP" sz="1100" dirty="0" smtClean="0">
              <a:solidFill>
                <a:schemeClr val="tx1"/>
              </a:solidFill>
            </a:endParaRPr>
          </a:p>
        </p:txBody>
      </p:sp>
      <p:sp>
        <p:nvSpPr>
          <p:cNvPr id="83" name="テキスト ボックス 82"/>
          <p:cNvSpPr txBox="1"/>
          <p:nvPr/>
        </p:nvSpPr>
        <p:spPr>
          <a:xfrm>
            <a:off x="3638875" y="5449352"/>
            <a:ext cx="392820" cy="383783"/>
          </a:xfrm>
          <a:prstGeom prst="rect">
            <a:avLst/>
          </a:prstGeom>
          <a:noFill/>
        </p:spPr>
        <p:txBody>
          <a:bodyPr wrap="square" lIns="72000" tIns="72000" rIns="72000" bIns="72000" rtlCol="0" anchor="ctr" anchorCtr="0">
            <a:noAutofit/>
          </a:bodyPr>
          <a:lstStyle/>
          <a:p>
            <a:pPr algn="ctr"/>
            <a:r>
              <a:rPr kumimoji="1" lang="ja-JP" altLang="en-US" sz="900" b="1" dirty="0" smtClean="0">
                <a:latin typeface="+mj-lt"/>
                <a:ea typeface="+mj-ea"/>
              </a:rPr>
              <a:t>・</a:t>
            </a:r>
            <a:endParaRPr kumimoji="1" lang="en-US" altLang="ja-JP" sz="900" b="1" dirty="0" smtClean="0">
              <a:latin typeface="+mj-lt"/>
              <a:ea typeface="+mj-ea"/>
            </a:endParaRPr>
          </a:p>
          <a:p>
            <a:pPr algn="ctr"/>
            <a:r>
              <a:rPr kumimoji="1" lang="ja-JP" altLang="en-US" sz="900" b="1" dirty="0" smtClean="0">
                <a:latin typeface="+mj-lt"/>
                <a:ea typeface="+mj-ea"/>
              </a:rPr>
              <a:t>・</a:t>
            </a:r>
          </a:p>
        </p:txBody>
      </p:sp>
      <p:sp>
        <p:nvSpPr>
          <p:cNvPr id="110" name="テキスト ボックス 109"/>
          <p:cNvSpPr txBox="1"/>
          <p:nvPr/>
        </p:nvSpPr>
        <p:spPr>
          <a:xfrm>
            <a:off x="3698014" y="4289880"/>
            <a:ext cx="392820" cy="383783"/>
          </a:xfrm>
          <a:prstGeom prst="rect">
            <a:avLst/>
          </a:prstGeom>
          <a:noFill/>
        </p:spPr>
        <p:txBody>
          <a:bodyPr wrap="square" lIns="72000" tIns="72000" rIns="72000" bIns="72000" rtlCol="0" anchor="ctr" anchorCtr="0">
            <a:noAutofit/>
          </a:bodyPr>
          <a:lstStyle/>
          <a:p>
            <a:pPr algn="ctr"/>
            <a:r>
              <a:rPr kumimoji="1" lang="ja-JP" altLang="en-US" sz="900" b="1" dirty="0" smtClean="0">
                <a:latin typeface="+mj-lt"/>
                <a:ea typeface="+mj-ea"/>
              </a:rPr>
              <a:t>・</a:t>
            </a:r>
            <a:r>
              <a:rPr kumimoji="1" lang="en-US" altLang="ja-JP" sz="900" b="1" dirty="0" smtClean="0">
                <a:latin typeface="+mj-lt"/>
                <a:ea typeface="+mj-ea"/>
              </a:rPr>
              <a:t/>
            </a:r>
            <a:br>
              <a:rPr kumimoji="1" lang="en-US" altLang="ja-JP" sz="900" b="1" dirty="0" smtClean="0">
                <a:latin typeface="+mj-lt"/>
                <a:ea typeface="+mj-ea"/>
              </a:rPr>
            </a:br>
            <a:r>
              <a:rPr kumimoji="1" lang="ja-JP" altLang="en-US" sz="900" b="1" dirty="0" smtClean="0">
                <a:latin typeface="+mj-lt"/>
                <a:ea typeface="+mj-ea"/>
              </a:rPr>
              <a:t>・</a:t>
            </a:r>
          </a:p>
        </p:txBody>
      </p:sp>
      <p:sp>
        <p:nvSpPr>
          <p:cNvPr id="36" name="下カーブ矢印 35"/>
          <p:cNvSpPr/>
          <p:nvPr/>
        </p:nvSpPr>
        <p:spPr>
          <a:xfrm rot="21100824">
            <a:off x="4062736" y="2788567"/>
            <a:ext cx="3986121" cy="564654"/>
          </a:xfrm>
          <a:prstGeom prst="curvedDownArrow">
            <a:avLst>
              <a:gd name="adj1" fmla="val 27970"/>
              <a:gd name="adj2" fmla="val 57664"/>
              <a:gd name="adj3" fmla="val 21570"/>
            </a:avLst>
          </a:prstGeom>
          <a:solidFill>
            <a:srgbClr val="FFC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endParaRPr>
          </a:p>
        </p:txBody>
      </p:sp>
      <p:sp>
        <p:nvSpPr>
          <p:cNvPr id="86" name="正方形/長方形 85"/>
          <p:cNvSpPr/>
          <p:nvPr/>
        </p:nvSpPr>
        <p:spPr>
          <a:xfrm>
            <a:off x="7661597" y="5869623"/>
            <a:ext cx="1646345" cy="626701"/>
          </a:xfrm>
          <a:prstGeom prst="rect">
            <a:avLst/>
          </a:prstGeom>
        </p:spPr>
        <p:txBody>
          <a:bodyPr wrap="square" lIns="72000" tIns="36000" rIns="72000" bIns="36000">
            <a:spAutoFit/>
          </a:bodyPr>
          <a:lstStyle/>
          <a:p>
            <a:pPr algn="just">
              <a:spcBef>
                <a:spcPts val="3600"/>
              </a:spcBef>
            </a:pPr>
            <a:r>
              <a:rPr lang="en-US" altLang="ja-JP" sz="900" dirty="0" smtClean="0"/>
              <a:t>※</a:t>
            </a:r>
            <a:r>
              <a:rPr lang="ja-JP" altLang="en-US" sz="900" dirty="0"/>
              <a:t>本調査では、カジノ特有の税収効果としてカジノ納付金及びカジノ入場料を別途試算し、税収</a:t>
            </a:r>
            <a:r>
              <a:rPr lang="ja-JP" altLang="en-US" sz="900" dirty="0" smtClean="0"/>
              <a:t>効果に</a:t>
            </a:r>
            <a:r>
              <a:rPr lang="ja-JP" altLang="en-US" sz="900" dirty="0"/>
              <a:t>加算している。</a:t>
            </a:r>
            <a:endParaRPr lang="en-US" altLang="ja-JP" sz="900" dirty="0"/>
          </a:p>
        </p:txBody>
      </p:sp>
      <p:graphicFrame>
        <p:nvGraphicFramePr>
          <p:cNvPr id="111" name="表 110"/>
          <p:cNvGraphicFramePr>
            <a:graphicFrameLocks noGrp="1"/>
          </p:cNvGraphicFramePr>
          <p:nvPr>
            <p:extLst/>
          </p:nvPr>
        </p:nvGraphicFramePr>
        <p:xfrm>
          <a:off x="417000" y="2579390"/>
          <a:ext cx="2232000" cy="3252698"/>
        </p:xfrm>
        <a:graphic>
          <a:graphicData uri="http://schemas.openxmlformats.org/drawingml/2006/table">
            <a:tbl>
              <a:tblPr firstRow="1" bandRow="1">
                <a:tableStyleId>{5C22544A-7EE6-4342-B048-85BDC9FD1C3A}</a:tableStyleId>
              </a:tblPr>
              <a:tblGrid>
                <a:gridCol w="1116000"/>
                <a:gridCol w="1116000"/>
              </a:tblGrid>
              <a:tr h="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mn-lt"/>
                        </a:rPr>
                        <a:t>パターン①</a:t>
                      </a:r>
                    </a:p>
                  </a:txBody>
                  <a:tcPr marL="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mn-lt"/>
                        </a:rPr>
                        <a:t>パターン②</a:t>
                      </a:r>
                    </a:p>
                  </a:txBody>
                  <a:tcPr marL="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3028298">
                <a:tc>
                  <a:txBody>
                    <a:bodyPr/>
                    <a:lstStyle/>
                    <a:p>
                      <a:pPr marL="85725" algn="just">
                        <a:spcBef>
                          <a:spcPts val="600"/>
                        </a:spcBef>
                      </a:pPr>
                      <a:r>
                        <a:rPr lang="en-US" altLang="ja-JP" sz="1000" dirty="0" smtClean="0"/>
                        <a:t>2024</a:t>
                      </a:r>
                      <a:r>
                        <a:rPr lang="ja-JP" altLang="en-US" sz="1000" dirty="0" smtClean="0"/>
                        <a:t>年の開業を想定する施設規模</a:t>
                      </a:r>
                      <a:endParaRPr lang="en-US" altLang="ja-JP" sz="1000" dirty="0" smtClean="0"/>
                    </a:p>
                    <a:p>
                      <a:pPr marL="177800" indent="0" algn="l">
                        <a:lnSpc>
                          <a:spcPts val="800"/>
                        </a:lnSpc>
                        <a:spcBef>
                          <a:spcPts val="600"/>
                        </a:spcBef>
                        <a:buFont typeface="Arial" panose="020B0604020202020204" pitchFamily="34" charset="0"/>
                        <a:buChar char="•"/>
                      </a:pPr>
                      <a:r>
                        <a:rPr lang="en-US" altLang="ja-JP" sz="1000" dirty="0" smtClean="0"/>
                        <a:t>Marina Bay Sands / </a:t>
                      </a:r>
                    </a:p>
                    <a:p>
                      <a:pPr marL="92075" indent="0" algn="l">
                        <a:lnSpc>
                          <a:spcPts val="600"/>
                        </a:lnSpc>
                        <a:spcBef>
                          <a:spcPts val="600"/>
                        </a:spcBef>
                        <a:buFont typeface="Arial" panose="020B0604020202020204" pitchFamily="34" charset="0"/>
                        <a:buNone/>
                      </a:pPr>
                      <a:r>
                        <a:rPr lang="ja-JP" altLang="en-US" sz="1000" dirty="0" smtClean="0"/>
                        <a:t>　シンガポール</a:t>
                      </a:r>
                      <a:endParaRPr lang="en-US" altLang="ja-JP" sz="1000" dirty="0" smtClean="0"/>
                    </a:p>
                    <a:p>
                      <a:pPr marL="92075" indent="0" algn="l">
                        <a:lnSpc>
                          <a:spcPts val="600"/>
                        </a:lnSpc>
                        <a:spcBef>
                          <a:spcPts val="600"/>
                        </a:spcBef>
                        <a:buFont typeface="Arial" panose="020B0604020202020204" pitchFamily="34" charset="0"/>
                        <a:buNone/>
                      </a:pPr>
                      <a:r>
                        <a:rPr lang="ja-JP" altLang="en-US" sz="1000" dirty="0" smtClean="0"/>
                        <a:t>　</a:t>
                      </a:r>
                      <a:r>
                        <a:rPr lang="en-US" altLang="ja-JP" sz="1000" dirty="0" smtClean="0"/>
                        <a:t>(</a:t>
                      </a:r>
                      <a:r>
                        <a:rPr lang="ja-JP" altLang="en-US" sz="1000" dirty="0" smtClean="0"/>
                        <a:t>約</a:t>
                      </a:r>
                      <a:r>
                        <a:rPr lang="en-US" altLang="ja-JP" sz="1000" dirty="0" smtClean="0"/>
                        <a:t>16ha)</a:t>
                      </a:r>
                    </a:p>
                    <a:p>
                      <a:pPr marL="85725" algn="just">
                        <a:spcBef>
                          <a:spcPts val="600"/>
                        </a:spcBef>
                      </a:pPr>
                      <a:r>
                        <a:rPr lang="ja-JP" altLang="en-US" sz="1000" dirty="0" smtClean="0"/>
                        <a:t>●早期利用可能エリア内への立地を想定</a:t>
                      </a:r>
                      <a:endParaRPr lang="en-US" altLang="ja-JP" sz="1000" dirty="0" smtClean="0"/>
                    </a:p>
                  </a:txBody>
                  <a:tcPr marL="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algn="just">
                        <a:spcBef>
                          <a:spcPts val="600"/>
                        </a:spcBef>
                      </a:pPr>
                      <a:r>
                        <a:rPr lang="ja-JP" altLang="en-US" sz="1000" dirty="0" smtClean="0"/>
                        <a:t>パターン①の開業済施設に加え、</a:t>
                      </a:r>
                      <a:r>
                        <a:rPr lang="en-US" altLang="ja-JP" sz="1000" dirty="0" smtClean="0"/>
                        <a:t>2030</a:t>
                      </a:r>
                      <a:r>
                        <a:rPr lang="ja-JP" altLang="en-US" sz="1000" dirty="0" smtClean="0"/>
                        <a:t>年の新たな開業を想定する施設規模</a:t>
                      </a:r>
                      <a:endParaRPr lang="en-US" altLang="ja-JP" sz="1000" dirty="0" smtClean="0"/>
                    </a:p>
                    <a:p>
                      <a:pPr marL="177800" indent="-85725" algn="l">
                        <a:spcBef>
                          <a:spcPts val="600"/>
                        </a:spcBef>
                        <a:buFont typeface="Arial" panose="020B0604020202020204" pitchFamily="34" charset="0"/>
                        <a:buChar char="•"/>
                      </a:pPr>
                      <a:r>
                        <a:rPr lang="en-US" altLang="ja-JP" sz="1000" dirty="0" smtClean="0"/>
                        <a:t>MGM Grand / </a:t>
                      </a:r>
                      <a:r>
                        <a:rPr lang="ja-JP" altLang="en-US" sz="1000" dirty="0" smtClean="0"/>
                        <a:t>アメリカ</a:t>
                      </a:r>
                      <a:r>
                        <a:rPr lang="en-US" altLang="ja-JP" sz="1000" dirty="0" smtClean="0"/>
                        <a:t>(</a:t>
                      </a:r>
                      <a:r>
                        <a:rPr lang="ja-JP" altLang="en-US" sz="1000" dirty="0" smtClean="0"/>
                        <a:t>約</a:t>
                      </a:r>
                      <a:r>
                        <a:rPr lang="en-US" altLang="ja-JP" sz="1000" dirty="0" smtClean="0"/>
                        <a:t>50ha)</a:t>
                      </a:r>
                    </a:p>
                    <a:p>
                      <a:pPr marL="177800" indent="-85725" algn="l">
                        <a:spcBef>
                          <a:spcPts val="600"/>
                        </a:spcBef>
                        <a:buFont typeface="Arial" panose="020B0604020202020204" pitchFamily="34" charset="0"/>
                        <a:buChar char="•"/>
                      </a:pPr>
                      <a:r>
                        <a:rPr lang="en-US" altLang="ja-JP" sz="1000" dirty="0" smtClean="0"/>
                        <a:t>Wynn &amp; Encore</a:t>
                      </a:r>
                      <a:r>
                        <a:rPr lang="ja-JP" altLang="en-US" sz="1000" dirty="0" smtClean="0"/>
                        <a:t>アメリカ</a:t>
                      </a:r>
                      <a:r>
                        <a:rPr lang="en-US" altLang="ja-JP" sz="1000" dirty="0" smtClean="0"/>
                        <a:t>(</a:t>
                      </a:r>
                      <a:r>
                        <a:rPr lang="ja-JP" altLang="en-US" sz="1000" dirty="0" smtClean="0"/>
                        <a:t>約</a:t>
                      </a:r>
                      <a:r>
                        <a:rPr lang="en-US" altLang="ja-JP" sz="1000" dirty="0" smtClean="0"/>
                        <a:t>87ha)</a:t>
                      </a:r>
                    </a:p>
                    <a:p>
                      <a:pPr marL="85725" algn="just">
                        <a:spcBef>
                          <a:spcPts val="600"/>
                        </a:spcBef>
                      </a:pPr>
                      <a:r>
                        <a:rPr lang="ja-JP" altLang="en-US" sz="1000" dirty="0" smtClean="0"/>
                        <a:t>●全体利用可能エリア内への立地を想定</a:t>
                      </a:r>
                      <a:endParaRPr lang="en-US" altLang="ja-JP" sz="1000" dirty="0"/>
                    </a:p>
                  </a:txBody>
                  <a:tcPr marL="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4" name="角丸四角形 113"/>
          <p:cNvSpPr/>
          <p:nvPr/>
        </p:nvSpPr>
        <p:spPr>
          <a:xfrm>
            <a:off x="2049044" y="2081299"/>
            <a:ext cx="641644" cy="41342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詳細</a:t>
            </a:r>
            <a:endParaRPr kumimoji="1" lang="en-US" altLang="ja-JP" sz="900" dirty="0" smtClean="0">
              <a:solidFill>
                <a:schemeClr val="bg1"/>
              </a:solidFill>
            </a:endParaRPr>
          </a:p>
          <a:p>
            <a:pPr algn="ctr"/>
            <a:r>
              <a:rPr kumimoji="1" lang="en-US" altLang="ja-JP" sz="900" dirty="0" smtClean="0">
                <a:solidFill>
                  <a:schemeClr val="bg1"/>
                </a:solidFill>
              </a:rPr>
              <a:t>p.4</a:t>
            </a:r>
          </a:p>
        </p:txBody>
      </p:sp>
    </p:spTree>
    <p:extLst>
      <p:ext uri="{BB962C8B-B14F-4D97-AF65-F5344CB8AC3E}">
        <p14:creationId xmlns:p14="http://schemas.microsoft.com/office/powerpoint/2010/main" val="2041666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120</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25"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sp>
        <p:nvSpPr>
          <p:cNvPr id="7" name="スライド番号プレースホルダー 1"/>
          <p:cNvSpPr txBox="1">
            <a:spLocks/>
          </p:cNvSpPr>
          <p:nvPr/>
        </p:nvSpPr>
        <p:spPr>
          <a:xfrm>
            <a:off x="4104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1100" kern="1200">
                <a:solidFill>
                  <a:schemeClr val="tx2"/>
                </a:solidFill>
                <a:latin typeface="Arial" pitchFamily="34" charset="0"/>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fld id="{4D9FACC8-259C-46ED-9283-8CCF027B3826}" type="slidenum">
              <a:rPr lang="ja-JP" altLang="en-US" smtClean="0">
                <a:solidFill>
                  <a:srgbClr val="313131"/>
                </a:solidFill>
              </a:rPr>
              <a:pPr/>
              <a:t>120</a:t>
            </a:fld>
            <a:endParaRPr lang="ja-JP" altLang="en-US" dirty="0">
              <a:solidFill>
                <a:srgbClr val="313131"/>
              </a:solidFill>
            </a:endParaRPr>
          </a:p>
        </p:txBody>
      </p:sp>
      <p:sp>
        <p:nvSpPr>
          <p:cNvPr id="9" name="正方形/長方形 8"/>
          <p:cNvSpPr/>
          <p:nvPr/>
        </p:nvSpPr>
        <p:spPr>
          <a:xfrm>
            <a:off x="417000" y="1491690"/>
            <a:ext cx="9072000" cy="36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mtClean="0">
                <a:solidFill>
                  <a:prstClr val="white"/>
                </a:solidFill>
              </a:rPr>
              <a:t>大阪</a:t>
            </a:r>
            <a:r>
              <a:rPr kumimoji="1" lang="en-US" altLang="ja-JP" sz="1200" b="1" smtClean="0">
                <a:solidFill>
                  <a:prstClr val="white"/>
                </a:solidFill>
              </a:rPr>
              <a:t>MICE</a:t>
            </a:r>
            <a:r>
              <a:rPr kumimoji="1" lang="ja-JP" altLang="en-US" sz="1200" b="1" smtClean="0">
                <a:solidFill>
                  <a:prstClr val="white"/>
                </a:solidFill>
              </a:rPr>
              <a:t>の</a:t>
            </a:r>
            <a:r>
              <a:rPr kumimoji="1" lang="ja-JP" altLang="en-US" sz="1200" b="1" dirty="0" smtClean="0">
                <a:solidFill>
                  <a:prstClr val="white"/>
                </a:solidFill>
              </a:rPr>
              <a:t>課題解決に向けた施策</a:t>
            </a:r>
            <a:endParaRPr kumimoji="1" lang="ja-JP" altLang="en-US" sz="1200" b="1" dirty="0">
              <a:solidFill>
                <a:prstClr val="white"/>
              </a:solidFill>
            </a:endParaRPr>
          </a:p>
        </p:txBody>
      </p:sp>
      <p:sp>
        <p:nvSpPr>
          <p:cNvPr id="13" name="正方形/長方形 12"/>
          <p:cNvSpPr/>
          <p:nvPr/>
        </p:nvSpPr>
        <p:spPr>
          <a:xfrm>
            <a:off x="2505000" y="1904413"/>
            <a:ext cx="6981900" cy="10601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b="1" dirty="0">
                <a:solidFill>
                  <a:srgbClr val="002776"/>
                </a:solidFill>
              </a:rPr>
              <a:t>関西全域</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誘致</a:t>
            </a:r>
            <a:r>
              <a:rPr kumimoji="1" lang="ja-JP" altLang="en-US" sz="1200" b="1" dirty="0">
                <a:solidFill>
                  <a:srgbClr val="002776"/>
                </a:solidFill>
              </a:rPr>
              <a:t>の競争力向上</a:t>
            </a:r>
            <a:r>
              <a:rPr kumimoji="1" lang="ja-JP" altLang="en-US" sz="1200" b="1" dirty="0">
                <a:solidFill>
                  <a:schemeClr val="accent1"/>
                </a:solidFill>
              </a:rPr>
              <a:t>に向けて、関西広域での連携組織を設立</a:t>
            </a:r>
            <a:r>
              <a:rPr kumimoji="1" lang="ja-JP" altLang="en-US" sz="1200" b="1" dirty="0" smtClean="0">
                <a:solidFill>
                  <a:schemeClr val="accent1"/>
                </a:solidFill>
              </a:rPr>
              <a:t>することを検討す</a:t>
            </a:r>
            <a:r>
              <a:rPr kumimoji="1" lang="ja-JP" altLang="en-US" sz="1200" b="1" dirty="0" smtClean="0">
                <a:solidFill>
                  <a:srgbClr val="002776"/>
                </a:solidFill>
              </a:rPr>
              <a:t>る。</a:t>
            </a:r>
            <a:endParaRPr kumimoji="1" lang="en-US" altLang="ja-JP" sz="1200" b="1" dirty="0">
              <a:solidFill>
                <a:srgbClr val="002776"/>
              </a:solidFill>
            </a:endParaRPr>
          </a:p>
          <a:p>
            <a:pPr marL="361950" indent="-180975">
              <a:spcBef>
                <a:spcPts val="600"/>
              </a:spcBef>
              <a:buFont typeface="Wingdings" panose="05000000000000000000" pitchFamily="2" charset="2"/>
              <a:buChar char="Ø"/>
            </a:pPr>
            <a:r>
              <a:rPr kumimoji="1" lang="ja-JP" altLang="en-US" sz="1200" dirty="0">
                <a:solidFill>
                  <a:prstClr val="black"/>
                </a:solidFill>
              </a:rPr>
              <a:t>自治体との連携（実現可能性：高）</a:t>
            </a:r>
            <a:endParaRPr kumimoji="1" lang="en-US" altLang="ja-JP" sz="1200" dirty="0">
              <a:solidFill>
                <a:prstClr val="black"/>
              </a:solidFill>
            </a:endParaRPr>
          </a:p>
          <a:p>
            <a:pPr marL="361950" indent="-180975">
              <a:spcBef>
                <a:spcPts val="600"/>
              </a:spcBef>
              <a:buFont typeface="Wingdings" panose="05000000000000000000" pitchFamily="2" charset="2"/>
              <a:buChar char="Ø"/>
            </a:pPr>
            <a:r>
              <a:rPr kumimoji="1" lang="ja-JP" altLang="en-US" sz="1200" dirty="0" smtClean="0">
                <a:solidFill>
                  <a:prstClr val="black"/>
                </a:solidFill>
              </a:rPr>
              <a:t>学術</a:t>
            </a:r>
            <a:r>
              <a:rPr kumimoji="1" lang="ja-JP" altLang="en-US" sz="1200" dirty="0">
                <a:solidFill>
                  <a:prstClr val="black"/>
                </a:solidFill>
              </a:rPr>
              <a:t>機関・民間企業との連携（実現可能性：中）</a:t>
            </a:r>
            <a:endParaRPr kumimoji="1" lang="en-US" altLang="ja-JP" sz="1200" dirty="0">
              <a:solidFill>
                <a:prstClr val="black"/>
              </a:solidFill>
            </a:endParaRPr>
          </a:p>
          <a:p>
            <a:pPr marL="361950" indent="-180975">
              <a:spcBef>
                <a:spcPts val="600"/>
              </a:spcBef>
              <a:buFont typeface="Wingdings" panose="05000000000000000000" pitchFamily="2" charset="2"/>
              <a:buChar char="Ø"/>
            </a:pPr>
            <a:r>
              <a:rPr kumimoji="1" lang="ja-JP" altLang="en-US" sz="1200" dirty="0" smtClean="0">
                <a:solidFill>
                  <a:prstClr val="black"/>
                </a:solidFill>
              </a:rPr>
              <a:t>出資者</a:t>
            </a:r>
            <a:r>
              <a:rPr kumimoji="1" lang="ja-JP" altLang="en-US" sz="1200" dirty="0">
                <a:solidFill>
                  <a:prstClr val="black"/>
                </a:solidFill>
              </a:rPr>
              <a:t>との</a:t>
            </a:r>
            <a:r>
              <a:rPr kumimoji="1" lang="ja-JP" altLang="en-US" sz="1200" dirty="0" smtClean="0">
                <a:solidFill>
                  <a:prstClr val="black"/>
                </a:solidFill>
              </a:rPr>
              <a:t>連携（実現可能性：低）</a:t>
            </a:r>
            <a:endParaRPr kumimoji="1" lang="en-US" altLang="ja-JP" sz="1200" dirty="0">
              <a:solidFill>
                <a:prstClr val="black"/>
              </a:solidFill>
            </a:endParaRPr>
          </a:p>
        </p:txBody>
      </p:sp>
      <p:sp>
        <p:nvSpPr>
          <p:cNvPr id="14" name="正方形/長方形 13"/>
          <p:cNvSpPr/>
          <p:nvPr/>
        </p:nvSpPr>
        <p:spPr>
          <a:xfrm>
            <a:off x="417000" y="1915046"/>
            <a:ext cx="1980000" cy="10601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prstClr val="black"/>
                </a:solidFill>
              </a:rPr>
              <a:t>近隣都市との</a:t>
            </a:r>
            <a:endParaRPr kumimoji="1" lang="en-US" altLang="ja-JP" sz="1200" b="1" dirty="0" smtClean="0">
              <a:solidFill>
                <a:prstClr val="black"/>
              </a:solidFill>
            </a:endParaRPr>
          </a:p>
          <a:p>
            <a:pPr algn="ctr">
              <a:spcBef>
                <a:spcPts val="0"/>
              </a:spcBef>
            </a:pPr>
            <a:r>
              <a:rPr kumimoji="1" lang="ja-JP" altLang="en-US" sz="1200" b="1" dirty="0" smtClean="0">
                <a:solidFill>
                  <a:prstClr val="black"/>
                </a:solidFill>
              </a:rPr>
              <a:t>役割分担・連携</a:t>
            </a:r>
            <a:endParaRPr kumimoji="1" lang="ja-JP" altLang="en-US" sz="1200" b="1" dirty="0">
              <a:solidFill>
                <a:prstClr val="black"/>
              </a:solidFill>
            </a:endParaRPr>
          </a:p>
        </p:txBody>
      </p:sp>
      <p:sp>
        <p:nvSpPr>
          <p:cNvPr id="10" name="正方形/長方形 9"/>
          <p:cNvSpPr/>
          <p:nvPr/>
        </p:nvSpPr>
        <p:spPr>
          <a:xfrm>
            <a:off x="2505000" y="3027871"/>
            <a:ext cx="6981900" cy="77637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b="1" dirty="0">
                <a:solidFill>
                  <a:srgbClr val="002776"/>
                </a:solidFill>
              </a:rPr>
              <a:t>大阪の</a:t>
            </a:r>
            <a:r>
              <a:rPr kumimoji="1" lang="en-US" altLang="ja-JP" sz="1200" b="1" dirty="0">
                <a:solidFill>
                  <a:srgbClr val="002776"/>
                </a:solidFill>
              </a:rPr>
              <a:t>DMO</a:t>
            </a:r>
            <a:r>
              <a:rPr kumimoji="1" lang="ja-JP" altLang="en-US" sz="1200" b="1" dirty="0">
                <a:solidFill>
                  <a:srgbClr val="002776"/>
                </a:solidFill>
              </a:rPr>
              <a:t>である大阪観光局が主体となり、</a:t>
            </a:r>
            <a:r>
              <a:rPr kumimoji="1" lang="ja-JP" altLang="en-US" sz="1200" b="1" dirty="0" smtClean="0">
                <a:solidFill>
                  <a:srgbClr val="002776"/>
                </a:solidFill>
              </a:rPr>
              <a:t>大阪</a:t>
            </a:r>
            <a:r>
              <a:rPr kumimoji="1" lang="en-US" altLang="ja-JP" sz="1200" b="1" dirty="0" smtClean="0">
                <a:solidFill>
                  <a:srgbClr val="002776"/>
                </a:solidFill>
              </a:rPr>
              <a:t>MICE</a:t>
            </a:r>
            <a:r>
              <a:rPr kumimoji="1" lang="ja-JP" altLang="en-US" sz="1200" b="1" dirty="0" smtClean="0">
                <a:solidFill>
                  <a:srgbClr val="002776"/>
                </a:solidFill>
              </a:rPr>
              <a:t>プレイヤー</a:t>
            </a:r>
            <a:r>
              <a:rPr kumimoji="1" lang="ja-JP" altLang="en-US" sz="1200" b="1" dirty="0">
                <a:solidFill>
                  <a:srgbClr val="002776"/>
                </a:solidFill>
              </a:rPr>
              <a:t>で連携体制を構築し、</a:t>
            </a:r>
            <a:r>
              <a:rPr kumimoji="1" lang="ja-JP" altLang="en-US" sz="1200" b="1" dirty="0" smtClean="0">
                <a:solidFill>
                  <a:srgbClr val="002776"/>
                </a:solidFill>
              </a:rPr>
              <a:t>大阪</a:t>
            </a:r>
            <a:r>
              <a:rPr kumimoji="1" lang="en-US" altLang="ja-JP" sz="1200" b="1" dirty="0" smtClean="0">
                <a:solidFill>
                  <a:srgbClr val="002776"/>
                </a:solidFill>
              </a:rPr>
              <a:t>MICE</a:t>
            </a:r>
            <a:r>
              <a:rPr kumimoji="1" lang="ja-JP" altLang="en-US" sz="1200" b="1" dirty="0" smtClean="0">
                <a:solidFill>
                  <a:srgbClr val="002776"/>
                </a:solidFill>
              </a:rPr>
              <a:t>の</a:t>
            </a:r>
            <a:r>
              <a:rPr kumimoji="1" lang="ja-JP" altLang="en-US" sz="1200" b="1" dirty="0">
                <a:solidFill>
                  <a:srgbClr val="002776"/>
                </a:solidFill>
              </a:rPr>
              <a:t>開催件数を増加させるため、以下</a:t>
            </a:r>
            <a:r>
              <a:rPr kumimoji="1" lang="ja-JP" altLang="en-US" sz="1200" b="1" dirty="0" smtClean="0">
                <a:solidFill>
                  <a:srgbClr val="002776"/>
                </a:solidFill>
              </a:rPr>
              <a:t>のような提携</a:t>
            </a:r>
            <a:r>
              <a:rPr kumimoji="1" lang="ja-JP" altLang="en-US" sz="1200" b="1" dirty="0">
                <a:solidFill>
                  <a:srgbClr val="002776"/>
                </a:solidFill>
              </a:rPr>
              <a:t>を</a:t>
            </a:r>
            <a:r>
              <a:rPr kumimoji="1" lang="ja-JP" altLang="en-US" sz="1200" b="1" dirty="0" smtClean="0">
                <a:solidFill>
                  <a:srgbClr val="002776"/>
                </a:solidFill>
              </a:rPr>
              <a:t>行うことを検討する。</a:t>
            </a:r>
            <a:endParaRPr kumimoji="1" lang="en-US" altLang="ja-JP" sz="1200" b="1" dirty="0">
              <a:solidFill>
                <a:srgbClr val="002776"/>
              </a:solidFill>
            </a:endParaRPr>
          </a:p>
          <a:p>
            <a:pPr marL="361950" indent="-180975">
              <a:spcBef>
                <a:spcPts val="600"/>
              </a:spcBef>
              <a:buFont typeface="Wingdings" panose="05000000000000000000" pitchFamily="2" charset="2"/>
              <a:buChar char="Ø"/>
            </a:pP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の企画、マーケティング</a:t>
            </a:r>
            <a:r>
              <a:rPr kumimoji="1" lang="ja-JP" altLang="en-US" sz="1200" dirty="0">
                <a:solidFill>
                  <a:prstClr val="black"/>
                </a:solidFill>
              </a:rPr>
              <a:t>活動の</a:t>
            </a:r>
            <a:r>
              <a:rPr kumimoji="1" lang="ja-JP" altLang="en-US" sz="1200" dirty="0" smtClean="0">
                <a:solidFill>
                  <a:prstClr val="black"/>
                </a:solidFill>
              </a:rPr>
              <a:t>協働、案件</a:t>
            </a:r>
            <a:r>
              <a:rPr kumimoji="1" lang="ja-JP" altLang="en-US" sz="1200" dirty="0">
                <a:solidFill>
                  <a:prstClr val="black"/>
                </a:solidFill>
              </a:rPr>
              <a:t>の</a:t>
            </a:r>
            <a:r>
              <a:rPr kumimoji="1" lang="ja-JP" altLang="en-US" sz="1200" dirty="0" smtClean="0">
                <a:solidFill>
                  <a:prstClr val="black"/>
                </a:solidFill>
              </a:rPr>
              <a:t>共有、共同開催</a:t>
            </a:r>
            <a:endParaRPr kumimoji="1" lang="en-US" altLang="ja-JP" sz="1200" dirty="0">
              <a:solidFill>
                <a:prstClr val="black"/>
              </a:solidFill>
            </a:endParaRPr>
          </a:p>
        </p:txBody>
      </p:sp>
      <p:sp>
        <p:nvSpPr>
          <p:cNvPr id="15" name="正方形/長方形 14"/>
          <p:cNvSpPr/>
          <p:nvPr/>
        </p:nvSpPr>
        <p:spPr>
          <a:xfrm>
            <a:off x="417000" y="3038504"/>
            <a:ext cx="1980000" cy="77637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prstClr val="black"/>
                </a:solidFill>
              </a:rPr>
              <a:t>大阪既存</a:t>
            </a:r>
            <a:r>
              <a:rPr kumimoji="1" lang="en-US" altLang="ja-JP" sz="1200" b="1" dirty="0" smtClean="0">
                <a:solidFill>
                  <a:prstClr val="black"/>
                </a:solidFill>
              </a:rPr>
              <a:t>MICE</a:t>
            </a:r>
            <a:r>
              <a:rPr kumimoji="1" lang="ja-JP" altLang="en-US" sz="1200" b="1" dirty="0" smtClean="0">
                <a:solidFill>
                  <a:prstClr val="black"/>
                </a:solidFill>
              </a:rPr>
              <a:t>施設間との</a:t>
            </a:r>
            <a:endParaRPr kumimoji="1" lang="en-US" altLang="ja-JP" sz="1200" b="1" dirty="0" smtClean="0">
              <a:solidFill>
                <a:prstClr val="black"/>
              </a:solidFill>
            </a:endParaRPr>
          </a:p>
          <a:p>
            <a:pPr algn="ctr">
              <a:spcBef>
                <a:spcPts val="0"/>
              </a:spcBef>
            </a:pPr>
            <a:r>
              <a:rPr kumimoji="1" lang="ja-JP" altLang="en-US" sz="1200" b="1" dirty="0" smtClean="0">
                <a:solidFill>
                  <a:prstClr val="black"/>
                </a:solidFill>
              </a:rPr>
              <a:t>役割分担・連携</a:t>
            </a:r>
            <a:endParaRPr kumimoji="1" lang="ja-JP" altLang="en-US" sz="1200" b="1" dirty="0">
              <a:solidFill>
                <a:prstClr val="black"/>
              </a:solidFill>
            </a:endParaRPr>
          </a:p>
        </p:txBody>
      </p:sp>
      <p:sp>
        <p:nvSpPr>
          <p:cNvPr id="11" name="正方形/長方形 10"/>
          <p:cNvSpPr/>
          <p:nvPr/>
        </p:nvSpPr>
        <p:spPr>
          <a:xfrm>
            <a:off x="2505000" y="3856009"/>
            <a:ext cx="6981900" cy="27126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200"/>
              </a:spcBef>
              <a:spcAft>
                <a:spcPts val="200"/>
              </a:spcAft>
              <a:buFont typeface="Wingdings" panose="05000000000000000000" pitchFamily="2" charset="2"/>
              <a:buChar char="n"/>
            </a:pPr>
            <a:r>
              <a:rPr kumimoji="1" lang="ja-JP" altLang="en-US" sz="1200" b="1" dirty="0">
                <a:solidFill>
                  <a:srgbClr val="002776"/>
                </a:solidFill>
              </a:rPr>
              <a:t>大阪</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件数</a:t>
            </a:r>
            <a:r>
              <a:rPr kumimoji="1" lang="ja-JP" altLang="en-US" sz="1200" b="1" dirty="0">
                <a:solidFill>
                  <a:srgbClr val="002776"/>
                </a:solidFill>
              </a:rPr>
              <a:t>を増加させるため、</a:t>
            </a:r>
            <a:r>
              <a:rPr kumimoji="1" lang="ja-JP" altLang="en-US" sz="1200" b="1" dirty="0" smtClean="0">
                <a:solidFill>
                  <a:srgbClr val="002776"/>
                </a:solidFill>
              </a:rPr>
              <a:t>大阪</a:t>
            </a:r>
            <a:r>
              <a:rPr kumimoji="1" lang="en-US" altLang="ja-JP" sz="1200" b="1" dirty="0" smtClean="0">
                <a:solidFill>
                  <a:srgbClr val="002776"/>
                </a:solidFill>
              </a:rPr>
              <a:t>MICE</a:t>
            </a:r>
            <a:r>
              <a:rPr kumimoji="1" lang="ja-JP" altLang="en-US" sz="1200" b="1" dirty="0" smtClean="0">
                <a:solidFill>
                  <a:srgbClr val="002776"/>
                </a:solidFill>
              </a:rPr>
              <a:t>の</a:t>
            </a:r>
            <a:r>
              <a:rPr kumimoji="1" lang="ja-JP" altLang="en-US" sz="1200" b="1" dirty="0">
                <a:solidFill>
                  <a:srgbClr val="002776"/>
                </a:solidFill>
              </a:rPr>
              <a:t>マーケティング戦略を「</a:t>
            </a:r>
            <a:r>
              <a:rPr kumimoji="1" lang="en-US" altLang="ja-JP" sz="1200" b="1" dirty="0">
                <a:solidFill>
                  <a:srgbClr val="002776"/>
                </a:solidFill>
              </a:rPr>
              <a:t>Product</a:t>
            </a:r>
            <a:r>
              <a:rPr kumimoji="1" lang="ja-JP" altLang="en-US" sz="1200" b="1" dirty="0">
                <a:solidFill>
                  <a:srgbClr val="002776"/>
                </a:solidFill>
              </a:rPr>
              <a:t>」「</a:t>
            </a:r>
            <a:r>
              <a:rPr kumimoji="1" lang="en-US" altLang="ja-JP" sz="1200" b="1" dirty="0">
                <a:solidFill>
                  <a:srgbClr val="002776"/>
                </a:solidFill>
              </a:rPr>
              <a:t>Price</a:t>
            </a:r>
            <a:r>
              <a:rPr kumimoji="1" lang="ja-JP" altLang="en-US" sz="1200" b="1" dirty="0">
                <a:solidFill>
                  <a:srgbClr val="002776"/>
                </a:solidFill>
              </a:rPr>
              <a:t>」「</a:t>
            </a:r>
            <a:r>
              <a:rPr kumimoji="1" lang="en-US" altLang="ja-JP" sz="1200" b="1" dirty="0">
                <a:solidFill>
                  <a:srgbClr val="002776"/>
                </a:solidFill>
              </a:rPr>
              <a:t>Place</a:t>
            </a:r>
            <a:r>
              <a:rPr kumimoji="1" lang="ja-JP" altLang="en-US" sz="1200" b="1" dirty="0">
                <a:solidFill>
                  <a:srgbClr val="002776"/>
                </a:solidFill>
              </a:rPr>
              <a:t>」「</a:t>
            </a:r>
            <a:r>
              <a:rPr kumimoji="1" lang="en-US" altLang="ja-JP" sz="1200" b="1" dirty="0">
                <a:solidFill>
                  <a:srgbClr val="002776"/>
                </a:solidFill>
              </a:rPr>
              <a:t>Promotion</a:t>
            </a:r>
            <a:r>
              <a:rPr kumimoji="1" lang="ja-JP" altLang="en-US" sz="1200" b="1" dirty="0">
                <a:solidFill>
                  <a:srgbClr val="002776"/>
                </a:solidFill>
              </a:rPr>
              <a:t>」の観点から策定</a:t>
            </a:r>
            <a:r>
              <a:rPr kumimoji="1" lang="ja-JP" altLang="en-US" sz="1200" b="1" dirty="0" smtClean="0">
                <a:solidFill>
                  <a:srgbClr val="002776"/>
                </a:solidFill>
              </a:rPr>
              <a:t>することを検討する。</a:t>
            </a:r>
            <a:endParaRPr kumimoji="1" lang="en-US" altLang="ja-JP" sz="1200" dirty="0" smtClean="0">
              <a:solidFill>
                <a:prstClr val="black"/>
              </a:solidFill>
            </a:endParaRPr>
          </a:p>
          <a:p>
            <a:pPr marL="361950" indent="-180975">
              <a:spcBef>
                <a:spcPts val="200"/>
              </a:spcBef>
              <a:spcAft>
                <a:spcPts val="200"/>
              </a:spcAft>
              <a:buFont typeface="Wingdings" panose="05000000000000000000" pitchFamily="2" charset="2"/>
              <a:buChar char="Ø"/>
            </a:pPr>
            <a:r>
              <a:rPr kumimoji="1" lang="ja-JP" altLang="en-US" sz="1200" dirty="0" smtClean="0">
                <a:solidFill>
                  <a:prstClr val="black"/>
                </a:solidFill>
              </a:rPr>
              <a:t>「</a:t>
            </a:r>
            <a:r>
              <a:rPr kumimoji="1" lang="en-US" altLang="ja-JP" sz="1200" dirty="0">
                <a:solidFill>
                  <a:prstClr val="black"/>
                </a:solidFill>
              </a:rPr>
              <a:t>Product</a:t>
            </a:r>
            <a:r>
              <a:rPr kumimoji="1" lang="ja-JP" altLang="en-US" sz="1200" dirty="0">
                <a:solidFill>
                  <a:prstClr val="black"/>
                </a:solidFill>
              </a:rPr>
              <a:t>」：産業・学術以外の観点で、大阪が他都市と差別化できる要素</a:t>
            </a:r>
            <a:r>
              <a:rPr kumimoji="1" lang="ja-JP" altLang="en-US" sz="1200" dirty="0" smtClean="0">
                <a:solidFill>
                  <a:prstClr val="black"/>
                </a:solidFill>
              </a:rPr>
              <a:t>を</a:t>
            </a:r>
            <a:r>
              <a:rPr kumimoji="1" lang="en-US" altLang="ja-JP" sz="1200" dirty="0" smtClean="0">
                <a:solidFill>
                  <a:prstClr val="black"/>
                </a:solidFill>
              </a:rPr>
              <a:t>MICE</a:t>
            </a:r>
            <a:r>
              <a:rPr kumimoji="1" lang="ja-JP" altLang="en-US" sz="1200" dirty="0" smtClean="0">
                <a:solidFill>
                  <a:prstClr val="black"/>
                </a:solidFill>
              </a:rPr>
              <a:t>に</a:t>
            </a:r>
            <a:r>
              <a:rPr kumimoji="1" lang="ja-JP" altLang="en-US" sz="1200" dirty="0">
                <a:solidFill>
                  <a:prstClr val="black"/>
                </a:solidFill>
              </a:rPr>
              <a:t>付与</a:t>
            </a:r>
          </a:p>
          <a:p>
            <a:pPr marL="361950" indent="-180975">
              <a:spcBef>
                <a:spcPts val="200"/>
              </a:spcBef>
              <a:spcAft>
                <a:spcPts val="200"/>
              </a:spcAft>
              <a:buFont typeface="Wingdings" panose="05000000000000000000" pitchFamily="2" charset="2"/>
              <a:buChar char="Ø"/>
            </a:pPr>
            <a:r>
              <a:rPr kumimoji="1" lang="ja-JP" altLang="en-US" sz="1200" dirty="0" smtClean="0">
                <a:solidFill>
                  <a:prstClr val="black"/>
                </a:solidFill>
              </a:rPr>
              <a:t>「</a:t>
            </a:r>
            <a:r>
              <a:rPr kumimoji="1" lang="en-US" altLang="ja-JP" sz="1200" dirty="0">
                <a:solidFill>
                  <a:prstClr val="black"/>
                </a:solidFill>
              </a:rPr>
              <a:t>Price</a:t>
            </a:r>
            <a:r>
              <a:rPr kumimoji="1" lang="ja-JP" altLang="en-US" sz="1200" dirty="0">
                <a:solidFill>
                  <a:prstClr val="black"/>
                </a:solidFill>
              </a:rPr>
              <a:t>」：開催費のフレキシブルな料金体系の</a:t>
            </a:r>
            <a:r>
              <a:rPr kumimoji="1" lang="ja-JP" altLang="en-US" sz="1200" dirty="0" smtClean="0">
                <a:solidFill>
                  <a:prstClr val="black"/>
                </a:solidFill>
              </a:rPr>
              <a:t>設定</a:t>
            </a:r>
            <a:endParaRPr kumimoji="1" lang="ja-JP" altLang="en-US" sz="1200" dirty="0">
              <a:solidFill>
                <a:prstClr val="black"/>
              </a:solidFill>
            </a:endParaRPr>
          </a:p>
          <a:p>
            <a:pPr marL="361950" indent="-180975">
              <a:spcBef>
                <a:spcPts val="200"/>
              </a:spcBef>
              <a:spcAft>
                <a:spcPts val="200"/>
              </a:spcAft>
              <a:buFont typeface="Wingdings" panose="05000000000000000000" pitchFamily="2" charset="2"/>
              <a:buChar char="Ø"/>
            </a:pPr>
            <a:r>
              <a:rPr kumimoji="1" lang="ja-JP" altLang="en-US" sz="1200" dirty="0" smtClean="0">
                <a:solidFill>
                  <a:prstClr val="black"/>
                </a:solidFill>
              </a:rPr>
              <a:t>「</a:t>
            </a:r>
            <a:r>
              <a:rPr kumimoji="1" lang="en-US" altLang="ja-JP" sz="1200" dirty="0">
                <a:solidFill>
                  <a:prstClr val="black"/>
                </a:solidFill>
              </a:rPr>
              <a:t>Place</a:t>
            </a:r>
            <a:r>
              <a:rPr kumimoji="1" lang="ja-JP" altLang="en-US" sz="1200" dirty="0">
                <a:solidFill>
                  <a:prstClr val="black"/>
                </a:solidFill>
              </a:rPr>
              <a:t>」：他都市との差別化が可能なテーマを検討し、そのテーマに即する大阪のエリアを成長戦略拠点特区として</a:t>
            </a:r>
            <a:r>
              <a:rPr kumimoji="1" lang="ja-JP" altLang="en-US" sz="1200" dirty="0" smtClean="0">
                <a:solidFill>
                  <a:prstClr val="black"/>
                </a:solidFill>
              </a:rPr>
              <a:t>選択</a:t>
            </a:r>
            <a:endParaRPr kumimoji="1" lang="en-US" altLang="ja-JP" sz="1200" dirty="0" smtClean="0">
              <a:solidFill>
                <a:prstClr val="black"/>
              </a:solidFill>
            </a:endParaRPr>
          </a:p>
          <a:p>
            <a:pPr marL="361950" indent="-180975">
              <a:spcBef>
                <a:spcPts val="200"/>
              </a:spcBef>
              <a:spcAft>
                <a:spcPts val="200"/>
              </a:spcAft>
              <a:buFont typeface="Wingdings" panose="05000000000000000000" pitchFamily="2" charset="2"/>
              <a:buChar char="Ø"/>
            </a:pPr>
            <a:r>
              <a:rPr kumimoji="1" lang="ja-JP" altLang="en-US" sz="1200" dirty="0" smtClean="0">
                <a:solidFill>
                  <a:prstClr val="black"/>
                </a:solidFill>
              </a:rPr>
              <a:t>「</a:t>
            </a:r>
            <a:r>
              <a:rPr kumimoji="1" lang="en-US" altLang="ja-JP" sz="1200" dirty="0">
                <a:solidFill>
                  <a:prstClr val="black"/>
                </a:solidFill>
              </a:rPr>
              <a:t>Promotion</a:t>
            </a:r>
            <a:r>
              <a:rPr kumimoji="1" lang="ja-JP" altLang="en-US" sz="1200" dirty="0">
                <a:solidFill>
                  <a:prstClr val="black"/>
                </a:solidFill>
              </a:rPr>
              <a:t>」：</a:t>
            </a:r>
            <a:r>
              <a:rPr kumimoji="1" lang="en-US" altLang="ja-JP" sz="1200" dirty="0">
                <a:solidFill>
                  <a:prstClr val="black"/>
                </a:solidFill>
              </a:rPr>
              <a:t>M</a:t>
            </a:r>
            <a:r>
              <a:rPr kumimoji="1" lang="ja-JP" altLang="en-US" sz="1200" dirty="0">
                <a:solidFill>
                  <a:prstClr val="black"/>
                </a:solidFill>
              </a:rPr>
              <a:t>・</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別のプロモーションの</a:t>
            </a:r>
            <a:r>
              <a:rPr kumimoji="1" lang="ja-JP" altLang="en-US" sz="1200" dirty="0" smtClean="0">
                <a:solidFill>
                  <a:prstClr val="black"/>
                </a:solidFill>
              </a:rPr>
              <a:t>実行</a:t>
            </a:r>
            <a:endParaRPr kumimoji="1" lang="en-US" altLang="ja-JP" sz="1200" dirty="0" smtClean="0">
              <a:solidFill>
                <a:prstClr val="black"/>
              </a:solidFill>
            </a:endParaRPr>
          </a:p>
          <a:p>
            <a:pPr marL="171450" indent="-171450">
              <a:spcBef>
                <a:spcPts val="200"/>
              </a:spcBef>
              <a:spcAft>
                <a:spcPts val="200"/>
              </a:spcAft>
              <a:buFont typeface="Wingdings" panose="05000000000000000000" pitchFamily="2" charset="2"/>
              <a:buChar char="n"/>
            </a:pPr>
            <a:r>
              <a:rPr kumimoji="1" lang="en-US" altLang="ja-JP" sz="1200" b="1" dirty="0" smtClean="0">
                <a:solidFill>
                  <a:srgbClr val="002776"/>
                </a:solidFill>
              </a:rPr>
              <a:t>C</a:t>
            </a:r>
            <a:r>
              <a:rPr kumimoji="1" lang="ja-JP" altLang="en-US" sz="1200" b="1" dirty="0">
                <a:solidFill>
                  <a:srgbClr val="002776"/>
                </a:solidFill>
              </a:rPr>
              <a:t>の開催件数のみでなく、大阪では</a:t>
            </a:r>
            <a:r>
              <a:rPr kumimoji="1" lang="en-US" altLang="ja-JP" sz="1200" b="1" dirty="0">
                <a:solidFill>
                  <a:srgbClr val="002776"/>
                </a:solidFill>
              </a:rPr>
              <a:t>M</a:t>
            </a:r>
            <a:r>
              <a:rPr kumimoji="1" lang="ja-JP" altLang="en-US" sz="1200" b="1" dirty="0">
                <a:solidFill>
                  <a:srgbClr val="002776"/>
                </a:solidFill>
              </a:rPr>
              <a:t>・</a:t>
            </a:r>
            <a:r>
              <a:rPr kumimoji="1" lang="en-US" altLang="ja-JP" sz="1200" b="1" dirty="0">
                <a:solidFill>
                  <a:srgbClr val="002776"/>
                </a:solidFill>
              </a:rPr>
              <a:t>I</a:t>
            </a:r>
            <a:r>
              <a:rPr kumimoji="1" lang="ja-JP" altLang="en-US" sz="1200" b="1" dirty="0">
                <a:solidFill>
                  <a:srgbClr val="002776"/>
                </a:solidFill>
              </a:rPr>
              <a:t>・</a:t>
            </a:r>
            <a:r>
              <a:rPr kumimoji="1" lang="en-US" altLang="ja-JP" sz="1200" b="1" dirty="0">
                <a:solidFill>
                  <a:srgbClr val="002776"/>
                </a:solidFill>
              </a:rPr>
              <a:t>Ex</a:t>
            </a:r>
            <a:r>
              <a:rPr kumimoji="1" lang="ja-JP" altLang="en-US" sz="1200" b="1" dirty="0">
                <a:solidFill>
                  <a:srgbClr val="002776"/>
                </a:solidFill>
              </a:rPr>
              <a:t>・</a:t>
            </a:r>
            <a:r>
              <a:rPr kumimoji="1" lang="en-US" altLang="ja-JP" sz="1200" b="1" dirty="0" err="1">
                <a:solidFill>
                  <a:srgbClr val="002776"/>
                </a:solidFill>
              </a:rPr>
              <a:t>Ev</a:t>
            </a:r>
            <a:r>
              <a:rPr kumimoji="1" lang="ja-JP" altLang="en-US" sz="1200" b="1" dirty="0">
                <a:solidFill>
                  <a:srgbClr val="002776"/>
                </a:solidFill>
              </a:rPr>
              <a:t>の開催に関しても、具体的な数値目標を設定</a:t>
            </a:r>
            <a:r>
              <a:rPr kumimoji="1" lang="ja-JP" altLang="en-US" sz="1200" b="1" dirty="0" smtClean="0">
                <a:solidFill>
                  <a:srgbClr val="002776"/>
                </a:solidFill>
              </a:rPr>
              <a:t>することを検討する。</a:t>
            </a:r>
            <a:endParaRPr kumimoji="1" lang="en-US" altLang="ja-JP" sz="1200" b="1" dirty="0">
              <a:solidFill>
                <a:srgbClr val="002776"/>
              </a:solidFill>
            </a:endParaRPr>
          </a:p>
          <a:p>
            <a:pPr marL="361950" indent="-180975">
              <a:spcBef>
                <a:spcPts val="200"/>
              </a:spcBef>
              <a:spcAft>
                <a:spcPts val="200"/>
              </a:spcAft>
              <a:buFont typeface="Wingdings" panose="05000000000000000000" pitchFamily="2" charset="2"/>
              <a:buChar char="Ø"/>
            </a:pPr>
            <a:r>
              <a:rPr kumimoji="1" lang="en-US" altLang="ja-JP" sz="1200" dirty="0">
                <a:solidFill>
                  <a:prstClr val="black"/>
                </a:solidFill>
              </a:rPr>
              <a:t>M</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の基準の</a:t>
            </a:r>
            <a:r>
              <a:rPr kumimoji="1" lang="ja-JP" altLang="en-US" sz="1200" dirty="0" smtClean="0">
                <a:solidFill>
                  <a:prstClr val="black"/>
                </a:solidFill>
              </a:rPr>
              <a:t>設定</a:t>
            </a:r>
            <a:endParaRPr kumimoji="1" lang="en-US" altLang="ja-JP" sz="1200" dirty="0" smtClean="0">
              <a:solidFill>
                <a:prstClr val="black"/>
              </a:solidFill>
            </a:endParaRPr>
          </a:p>
          <a:p>
            <a:pPr marL="361950" indent="-180975">
              <a:spcBef>
                <a:spcPts val="200"/>
              </a:spcBef>
              <a:spcAft>
                <a:spcPts val="200"/>
              </a:spcAft>
              <a:buFont typeface="Wingdings" panose="05000000000000000000" pitchFamily="2" charset="2"/>
              <a:buChar char="Ø"/>
            </a:pPr>
            <a:r>
              <a:rPr kumimoji="1" lang="en-US" altLang="ja-JP" sz="1200" dirty="0">
                <a:solidFill>
                  <a:prstClr val="black"/>
                </a:solidFill>
              </a:rPr>
              <a:t>M</a:t>
            </a:r>
            <a:r>
              <a:rPr kumimoji="1" lang="ja-JP" altLang="en-US" sz="1200" dirty="0">
                <a:solidFill>
                  <a:prstClr val="black"/>
                </a:solidFill>
              </a:rPr>
              <a:t>・</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の開催の定量目標の</a:t>
            </a:r>
            <a:r>
              <a:rPr kumimoji="1" lang="ja-JP" altLang="en-US" sz="1200" dirty="0" smtClean="0">
                <a:solidFill>
                  <a:prstClr val="black"/>
                </a:solidFill>
              </a:rPr>
              <a:t>設定</a:t>
            </a:r>
            <a:endParaRPr kumimoji="1" lang="en-US" altLang="ja-JP" sz="1200" dirty="0" smtClean="0">
              <a:solidFill>
                <a:prstClr val="black"/>
              </a:solidFill>
            </a:endParaRPr>
          </a:p>
          <a:p>
            <a:pPr marL="361950" indent="-180975">
              <a:spcBef>
                <a:spcPts val="200"/>
              </a:spcBef>
              <a:spcAft>
                <a:spcPts val="200"/>
              </a:spcAft>
              <a:buFont typeface="Wingdings" panose="05000000000000000000" pitchFamily="2" charset="2"/>
              <a:buChar char="Ø"/>
            </a:pPr>
            <a:r>
              <a:rPr kumimoji="1" lang="ja-JP" altLang="en-US" sz="1200" dirty="0">
                <a:solidFill>
                  <a:prstClr val="black"/>
                </a:solidFill>
              </a:rPr>
              <a:t>大阪重点産業に係る</a:t>
            </a:r>
            <a:r>
              <a:rPr kumimoji="1" lang="en-US" altLang="ja-JP" sz="1200" dirty="0">
                <a:solidFill>
                  <a:prstClr val="black"/>
                </a:solidFill>
              </a:rPr>
              <a:t>M</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開催の定量目標の</a:t>
            </a:r>
            <a:r>
              <a:rPr kumimoji="1" lang="ja-JP" altLang="en-US" sz="1200" dirty="0" smtClean="0">
                <a:solidFill>
                  <a:prstClr val="black"/>
                </a:solidFill>
              </a:rPr>
              <a:t>設定</a:t>
            </a:r>
            <a:endParaRPr kumimoji="1" lang="en-US" altLang="ja-JP" sz="1200" dirty="0">
              <a:solidFill>
                <a:prstClr val="black"/>
              </a:solidFill>
            </a:endParaRPr>
          </a:p>
        </p:txBody>
      </p:sp>
      <p:sp>
        <p:nvSpPr>
          <p:cNvPr id="16" name="正方形/長方形 15"/>
          <p:cNvSpPr/>
          <p:nvPr/>
        </p:nvSpPr>
        <p:spPr>
          <a:xfrm>
            <a:off x="410400" y="3856009"/>
            <a:ext cx="1980000" cy="271261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kumimoji="1" lang="ja-JP" altLang="en-US" sz="1200" b="1" dirty="0">
                <a:solidFill>
                  <a:prstClr val="black"/>
                </a:solidFill>
              </a:rPr>
              <a:t>他</a:t>
            </a:r>
            <a:r>
              <a:rPr kumimoji="1" lang="ja-JP" altLang="en-US" sz="1200" b="1" dirty="0" smtClean="0">
                <a:solidFill>
                  <a:prstClr val="black"/>
                </a:solidFill>
              </a:rPr>
              <a:t>都市との差別化</a:t>
            </a:r>
            <a:endParaRPr kumimoji="1" lang="ja-JP" altLang="en-US" sz="1200" b="1" dirty="0">
              <a:solidFill>
                <a:prstClr val="black"/>
              </a:solidFill>
            </a:endParaRPr>
          </a:p>
        </p:txBody>
      </p:sp>
      <p:sp>
        <p:nvSpPr>
          <p:cNvPr id="20"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smtClean="0">
                <a:solidFill>
                  <a:srgbClr val="81BC00"/>
                </a:solidFill>
              </a:rPr>
              <a:t>大阪</a:t>
            </a:r>
            <a:r>
              <a:rPr lang="en-US" altLang="ja-JP" kern="0" smtClean="0">
                <a:solidFill>
                  <a:srgbClr val="81BC00"/>
                </a:solidFill>
              </a:rPr>
              <a:t>MICE</a:t>
            </a:r>
            <a:r>
              <a:rPr lang="ja-JP" altLang="en-US" kern="0" smtClean="0">
                <a:solidFill>
                  <a:srgbClr val="81BC00"/>
                </a:solidFill>
              </a:rPr>
              <a:t>の</a:t>
            </a:r>
            <a:r>
              <a:rPr lang="ja-JP" altLang="en-US" kern="0" dirty="0" smtClean="0">
                <a:solidFill>
                  <a:srgbClr val="81BC00"/>
                </a:solidFill>
              </a:rPr>
              <a:t>課題解決に向けた施策</a:t>
            </a:r>
            <a:endParaRPr lang="ja-JP" altLang="en-US" kern="0" dirty="0">
              <a:solidFill>
                <a:srgbClr val="81BC00"/>
              </a:solidFill>
            </a:endParaRPr>
          </a:p>
        </p:txBody>
      </p:sp>
    </p:spTree>
    <p:extLst>
      <p:ext uri="{BB962C8B-B14F-4D97-AF65-F5344CB8AC3E}">
        <p14:creationId xmlns:p14="http://schemas.microsoft.com/office/powerpoint/2010/main" val="38162181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121</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33"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a:solidFill>
                  <a:srgbClr val="81BC00"/>
                </a:solidFill>
              </a:rPr>
              <a:t>近隣</a:t>
            </a:r>
            <a:r>
              <a:rPr lang="ja-JP" altLang="en-US" kern="0" dirty="0" smtClean="0">
                <a:solidFill>
                  <a:srgbClr val="81BC00"/>
                </a:solidFill>
              </a:rPr>
              <a:t>都市との役割分担・連携施策</a:t>
            </a:r>
            <a:endParaRPr lang="ja-JP" altLang="en-US" kern="0" dirty="0">
              <a:solidFill>
                <a:srgbClr val="81BC00"/>
              </a:solidFill>
            </a:endParaRPr>
          </a:p>
        </p:txBody>
      </p:sp>
      <p:sp>
        <p:nvSpPr>
          <p:cNvPr id="25"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grpSp>
        <p:nvGrpSpPr>
          <p:cNvPr id="3" name="グループ化 2"/>
          <p:cNvGrpSpPr/>
          <p:nvPr/>
        </p:nvGrpSpPr>
        <p:grpSpPr>
          <a:xfrm>
            <a:off x="417000" y="1481057"/>
            <a:ext cx="9072000" cy="540000"/>
            <a:chOff x="417000" y="1481057"/>
            <a:chExt cx="9072000" cy="810000"/>
          </a:xfrm>
        </p:grpSpPr>
        <p:sp>
          <p:nvSpPr>
            <p:cNvPr id="29" name="正方形/長方形 28"/>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a:t>
              </a:r>
              <a:endParaRPr kumimoji="1" lang="ja-JP" altLang="en-US" sz="1200" b="1" dirty="0">
                <a:solidFill>
                  <a:prstClr val="white"/>
                </a:solidFill>
              </a:endParaRPr>
            </a:p>
          </p:txBody>
        </p:sp>
        <p:sp>
          <p:nvSpPr>
            <p:cNvPr id="32" name="正方形/長方形 31"/>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近隣都市</a:t>
              </a:r>
              <a:r>
                <a:rPr kumimoji="1" lang="ja-JP" altLang="en-US" sz="1200" dirty="0">
                  <a:solidFill>
                    <a:prstClr val="black"/>
                  </a:solidFill>
                </a:rPr>
                <a:t>の</a:t>
              </a:r>
              <a:r>
                <a:rPr kumimoji="1" lang="ja-JP" altLang="en-US" sz="1200" dirty="0" smtClean="0">
                  <a:solidFill>
                    <a:prstClr val="black"/>
                  </a:solidFill>
                </a:rPr>
                <a:t>自治体・民間企業・学術機関などと</a:t>
              </a:r>
              <a:r>
                <a:rPr kumimoji="1" lang="ja-JP" altLang="en-US" sz="1200" dirty="0">
                  <a:solidFill>
                    <a:prstClr val="black"/>
                  </a:solidFill>
                </a:rPr>
                <a:t>の役割分担・連携が不十分で</a:t>
              </a:r>
              <a:r>
                <a:rPr kumimoji="1" lang="ja-JP" altLang="en-US" sz="1200" dirty="0" smtClean="0">
                  <a:solidFill>
                    <a:prstClr val="black"/>
                  </a:solidFill>
                </a:rPr>
                <a:t>あるため、関西全域で産業を振興する、　観光資源を活用するなど、</a:t>
              </a:r>
              <a:r>
                <a:rPr kumimoji="1" lang="en-US" altLang="ja-JP" sz="1200" dirty="0" smtClean="0">
                  <a:solidFill>
                    <a:prstClr val="black"/>
                  </a:solidFill>
                </a:rPr>
                <a:t>MICE</a:t>
              </a:r>
              <a:r>
                <a:rPr kumimoji="1" lang="ja-JP" altLang="en-US" sz="1200" dirty="0" smtClean="0">
                  <a:solidFill>
                    <a:prstClr val="black"/>
                  </a:solidFill>
                </a:rPr>
                <a:t>誘致の競争力を高める機会に乏しい。</a:t>
              </a:r>
              <a:endParaRPr kumimoji="1" lang="ja-JP" altLang="en-US" sz="1200" dirty="0">
                <a:solidFill>
                  <a:prstClr val="black"/>
                </a:solidFill>
              </a:endParaRPr>
            </a:p>
          </p:txBody>
        </p:sp>
      </p:grpSp>
      <p:sp>
        <p:nvSpPr>
          <p:cNvPr id="4" name="二等辺三角形 3"/>
          <p:cNvSpPr/>
          <p:nvPr/>
        </p:nvSpPr>
        <p:spPr>
          <a:xfrm flipV="1">
            <a:off x="3153000" y="2278661"/>
            <a:ext cx="3600000" cy="28800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grpSp>
        <p:nvGrpSpPr>
          <p:cNvPr id="34" name="グループ化 33"/>
          <p:cNvGrpSpPr/>
          <p:nvPr/>
        </p:nvGrpSpPr>
        <p:grpSpPr>
          <a:xfrm>
            <a:off x="417000" y="2824266"/>
            <a:ext cx="9072000" cy="3348000"/>
            <a:chOff x="417000" y="1481057"/>
            <a:chExt cx="9072000" cy="810000"/>
          </a:xfrm>
        </p:grpSpPr>
        <p:sp>
          <p:nvSpPr>
            <p:cNvPr id="35" name="正方形/長方形 34"/>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prstClr val="white"/>
                  </a:solidFill>
                </a:rPr>
                <a:t>施策</a:t>
              </a:r>
            </a:p>
          </p:txBody>
        </p:sp>
        <p:sp>
          <p:nvSpPr>
            <p:cNvPr id="36" name="正方形/長方形 35"/>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関西</a:t>
              </a:r>
              <a:r>
                <a:rPr kumimoji="1" lang="ja-JP" altLang="en-US" sz="1200" b="1" dirty="0">
                  <a:solidFill>
                    <a:srgbClr val="002776"/>
                  </a:solidFill>
                </a:rPr>
                <a:t>全域</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誘致</a:t>
              </a:r>
              <a:r>
                <a:rPr kumimoji="1" lang="ja-JP" altLang="en-US" sz="1200" b="1" dirty="0">
                  <a:solidFill>
                    <a:srgbClr val="002776"/>
                  </a:solidFill>
                </a:rPr>
                <a:t>の競争力向上に向けて、関西広域での連携組織を設立</a:t>
              </a:r>
              <a:r>
                <a:rPr kumimoji="1" lang="ja-JP" altLang="en-US" sz="1200" b="1" dirty="0" smtClean="0">
                  <a:solidFill>
                    <a:srgbClr val="002776"/>
                  </a:solidFill>
                </a:rPr>
                <a:t>することを検討する。</a:t>
              </a:r>
              <a:endParaRPr kumimoji="1" lang="en-US" altLang="ja-JP" sz="1200" b="1" dirty="0" smtClean="0">
                <a:solidFill>
                  <a:srgbClr val="002776"/>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自治体</a:t>
              </a:r>
              <a:r>
                <a:rPr kumimoji="1" lang="ja-JP" altLang="en-US" sz="1200" b="1" dirty="0">
                  <a:solidFill>
                    <a:prstClr val="black"/>
                  </a:solidFill>
                </a:rPr>
                <a:t>との</a:t>
              </a:r>
              <a:r>
                <a:rPr kumimoji="1" lang="ja-JP" altLang="en-US" sz="1200" b="1" dirty="0" smtClean="0">
                  <a:solidFill>
                    <a:prstClr val="black"/>
                  </a:solidFill>
                </a:rPr>
                <a:t>連携（実現可能性：高）</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他</a:t>
              </a:r>
              <a:r>
                <a:rPr kumimoji="1" lang="ja-JP" altLang="en-US" sz="1200" dirty="0">
                  <a:solidFill>
                    <a:prstClr val="black"/>
                  </a:solidFill>
                </a:rPr>
                <a:t>の自治体（神戸市、京都市など）と観光資源</a:t>
              </a:r>
              <a:r>
                <a:rPr kumimoji="1" lang="ja-JP" altLang="en-US" sz="1200" dirty="0" smtClean="0">
                  <a:solidFill>
                    <a:prstClr val="black"/>
                  </a:solidFill>
                </a:rPr>
                <a:t>を共同で</a:t>
              </a:r>
              <a:r>
                <a:rPr kumimoji="1" lang="ja-JP" altLang="en-US" sz="1200" dirty="0">
                  <a:solidFill>
                    <a:prstClr val="black"/>
                  </a:solidFill>
                </a:rPr>
                <a:t>活用することで、大阪で</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を</a:t>
              </a:r>
              <a:r>
                <a:rPr kumimoji="1" lang="ja-JP" altLang="en-US" sz="1200" dirty="0">
                  <a:solidFill>
                    <a:prstClr val="black"/>
                  </a:solidFill>
                </a:rPr>
                <a:t>誘致</a:t>
              </a:r>
              <a:r>
                <a:rPr kumimoji="1" lang="ja-JP" altLang="en-US" sz="1200" dirty="0" smtClean="0">
                  <a:solidFill>
                    <a:prstClr val="black"/>
                  </a:solidFill>
                </a:rPr>
                <a:t>するに</a:t>
              </a:r>
              <a:r>
                <a:rPr kumimoji="1" lang="ja-JP" altLang="en-US" sz="1200" dirty="0">
                  <a:solidFill>
                    <a:prstClr val="black"/>
                  </a:solidFill>
                </a:rPr>
                <a:t>あたっての優位性を高める（例：大阪で実施される</a:t>
              </a:r>
              <a:r>
                <a:rPr kumimoji="1" lang="en-US" altLang="ja-JP" sz="1200" dirty="0">
                  <a:solidFill>
                    <a:prstClr val="black"/>
                  </a:solidFill>
                </a:rPr>
                <a:t>C</a:t>
              </a:r>
              <a:r>
                <a:rPr kumimoji="1" lang="ja-JP" altLang="en-US" sz="1200" dirty="0">
                  <a:solidFill>
                    <a:prstClr val="black"/>
                  </a:solidFill>
                </a:rPr>
                <a:t>のアフターコンベンションの訪問先を大阪府内に限定せず、神戸市や京都市などの近隣都市の</a:t>
              </a:r>
              <a:r>
                <a:rPr kumimoji="1" lang="ja-JP" altLang="en-US" sz="1200" dirty="0" smtClean="0">
                  <a:solidFill>
                    <a:prstClr val="black"/>
                  </a:solidFill>
                </a:rPr>
                <a:t>観光地も選択肢に加える）</a:t>
              </a:r>
              <a:r>
                <a:rPr kumimoji="1" lang="ja-JP" altLang="en-US" sz="1200" dirty="0">
                  <a:solidFill>
                    <a:prstClr val="black"/>
                  </a:solidFill>
                </a:rPr>
                <a:t>。</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学術</a:t>
              </a:r>
              <a:r>
                <a:rPr kumimoji="1" lang="ja-JP" altLang="en-US" sz="1200" b="1" dirty="0">
                  <a:solidFill>
                    <a:prstClr val="black"/>
                  </a:solidFill>
                </a:rPr>
                <a:t>機関・民間企業との</a:t>
              </a:r>
              <a:r>
                <a:rPr kumimoji="1" lang="ja-JP" altLang="en-US" sz="1200" b="1" dirty="0" smtClean="0">
                  <a:solidFill>
                    <a:prstClr val="black"/>
                  </a:solidFill>
                </a:rPr>
                <a:t>連携（実現可能性：中）</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学術</a:t>
              </a:r>
              <a:r>
                <a:rPr kumimoji="1" lang="ja-JP" altLang="en-US" sz="1200" dirty="0">
                  <a:solidFill>
                    <a:prstClr val="black"/>
                  </a:solidFill>
                </a:rPr>
                <a:t>機関・民間企業（関西全域</a:t>
              </a:r>
              <a:r>
                <a:rPr kumimoji="1" lang="ja-JP" altLang="en-US" sz="1200" dirty="0" smtClean="0">
                  <a:solidFill>
                    <a:prstClr val="black"/>
                  </a:solidFill>
                </a:rPr>
                <a:t>の</a:t>
              </a:r>
              <a:r>
                <a:rPr kumimoji="1" lang="en-US" altLang="ja-JP" sz="1200" dirty="0" smtClean="0">
                  <a:solidFill>
                    <a:prstClr val="black"/>
                  </a:solidFill>
                </a:rPr>
                <a:t>MICE</a:t>
              </a:r>
              <a:r>
                <a:rPr kumimoji="1" lang="ja-JP" altLang="en-US" sz="1200" dirty="0" smtClean="0">
                  <a:solidFill>
                    <a:prstClr val="black"/>
                  </a:solidFill>
                </a:rPr>
                <a:t>が</a:t>
              </a:r>
              <a:r>
                <a:rPr kumimoji="1" lang="ja-JP" altLang="en-US" sz="1200" dirty="0">
                  <a:solidFill>
                    <a:prstClr val="black"/>
                  </a:solidFill>
                </a:rPr>
                <a:t>活性化することで恩恵がある企業が中心）のメンバーそれぞれ</a:t>
              </a:r>
              <a:r>
                <a:rPr kumimoji="1" lang="ja-JP" altLang="en-US" sz="1200" dirty="0" smtClean="0">
                  <a:solidFill>
                    <a:prstClr val="black"/>
                  </a:solidFill>
                </a:rPr>
                <a:t>が出向元</a:t>
              </a:r>
              <a:r>
                <a:rPr kumimoji="1" lang="ja-JP" altLang="en-US" sz="1200" dirty="0">
                  <a:solidFill>
                    <a:prstClr val="black"/>
                  </a:solidFill>
                </a:rPr>
                <a:t>組織のレバレッジを活用し、事業者の発掘（例：ビジネスパートナーの開拓）、参画者間の協働（例：大阪</a:t>
              </a:r>
              <a:r>
                <a:rPr kumimoji="1" lang="ja-JP" altLang="en-US" sz="1200" dirty="0" smtClean="0">
                  <a:solidFill>
                    <a:prstClr val="black"/>
                  </a:solidFill>
                </a:rPr>
                <a:t>重点　産業</a:t>
              </a:r>
              <a:r>
                <a:rPr kumimoji="1" lang="ja-JP" altLang="en-US" sz="1200" dirty="0">
                  <a:solidFill>
                    <a:prstClr val="black"/>
                  </a:solidFill>
                </a:rPr>
                <a:t>に係る企業間の共同開発）などを通じて、産業振興・観光事業の促進につなげていくことを</a:t>
              </a:r>
              <a:r>
                <a:rPr kumimoji="1" lang="ja-JP" altLang="en-US" sz="1200" dirty="0" smtClean="0">
                  <a:solidFill>
                    <a:prstClr val="black"/>
                  </a:solidFill>
                </a:rPr>
                <a:t>目指すことを検討する。</a:t>
              </a:r>
              <a:endParaRPr kumimoji="1" lang="ja-JP" altLang="en-US" sz="1200" dirty="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出資者との連携（実現可能性：低）</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公的</a:t>
              </a:r>
              <a:r>
                <a:rPr kumimoji="1" lang="ja-JP" altLang="en-US" sz="1200" dirty="0">
                  <a:solidFill>
                    <a:prstClr val="black"/>
                  </a:solidFill>
                </a:rPr>
                <a:t>資金を用いるだけではなく、出資者（地方銀行・信用金庫・関西に本社がある企業など）の投資を元に</a:t>
              </a:r>
              <a:r>
                <a:rPr kumimoji="1" lang="ja-JP" altLang="en-US" sz="1200" dirty="0" smtClean="0">
                  <a:solidFill>
                    <a:prstClr val="black"/>
                  </a:solidFill>
                </a:rPr>
                <a:t>した　　プロジェクト</a:t>
              </a:r>
              <a:r>
                <a:rPr kumimoji="1" lang="ja-JP" altLang="en-US" sz="1200" dirty="0">
                  <a:solidFill>
                    <a:prstClr val="black"/>
                  </a:solidFill>
                </a:rPr>
                <a:t>（例：出資者からの資金提供を通じた、大阪重点産業に係る民間企業の研究開発の促進）の実行</a:t>
              </a:r>
              <a:r>
                <a:rPr kumimoji="1" lang="ja-JP" altLang="en-US" sz="1200" dirty="0" smtClean="0">
                  <a:solidFill>
                    <a:prstClr val="black"/>
                  </a:solidFill>
                </a:rPr>
                <a:t>⇒　成功</a:t>
              </a:r>
              <a:r>
                <a:rPr kumimoji="1" lang="ja-JP" altLang="en-US" sz="1200" dirty="0">
                  <a:solidFill>
                    <a:prstClr val="black"/>
                  </a:solidFill>
                </a:rPr>
                <a:t>によるリターンの獲得⇒リターンを元にした新たなプロジェクトの実行⇒成功という好循環を生み出し、関西全域の利潤の獲得を</a:t>
              </a:r>
              <a:r>
                <a:rPr kumimoji="1" lang="ja-JP" altLang="en-US" sz="1200" dirty="0" smtClean="0">
                  <a:solidFill>
                    <a:prstClr val="black"/>
                  </a:solidFill>
                </a:rPr>
                <a:t>目指すことを検討する。</a:t>
              </a:r>
              <a:endParaRPr kumimoji="1" lang="ja-JP" altLang="en-US" sz="1200" dirty="0">
                <a:solidFill>
                  <a:prstClr val="black"/>
                </a:solidFill>
              </a:endParaRPr>
            </a:p>
          </p:txBody>
        </p:sp>
      </p:grpSp>
    </p:spTree>
    <p:extLst>
      <p:ext uri="{BB962C8B-B14F-4D97-AF65-F5344CB8AC3E}">
        <p14:creationId xmlns:p14="http://schemas.microsoft.com/office/powerpoint/2010/main" val="37101270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122</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33"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smtClean="0">
                <a:solidFill>
                  <a:srgbClr val="81BC00"/>
                </a:solidFill>
              </a:rPr>
              <a:t>大阪既存</a:t>
            </a:r>
            <a:r>
              <a:rPr lang="en-US" altLang="ja-JP" kern="0" smtClean="0">
                <a:solidFill>
                  <a:srgbClr val="81BC00"/>
                </a:solidFill>
              </a:rPr>
              <a:t>MICE</a:t>
            </a:r>
            <a:r>
              <a:rPr lang="ja-JP" altLang="en-US" kern="0" smtClean="0">
                <a:solidFill>
                  <a:srgbClr val="81BC00"/>
                </a:solidFill>
              </a:rPr>
              <a:t>施設</a:t>
            </a:r>
            <a:r>
              <a:rPr lang="ja-JP" altLang="en-US" kern="0" dirty="0" smtClean="0">
                <a:solidFill>
                  <a:srgbClr val="81BC00"/>
                </a:solidFill>
              </a:rPr>
              <a:t>との役割分担・連携施策</a:t>
            </a:r>
            <a:endParaRPr lang="ja-JP" altLang="en-US" kern="0" dirty="0">
              <a:solidFill>
                <a:srgbClr val="81BC00"/>
              </a:solidFill>
            </a:endParaRPr>
          </a:p>
        </p:txBody>
      </p:sp>
      <p:sp>
        <p:nvSpPr>
          <p:cNvPr id="23"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grpSp>
        <p:nvGrpSpPr>
          <p:cNvPr id="25" name="グループ化 24"/>
          <p:cNvGrpSpPr/>
          <p:nvPr/>
        </p:nvGrpSpPr>
        <p:grpSpPr>
          <a:xfrm>
            <a:off x="417000" y="1481057"/>
            <a:ext cx="9072000" cy="540000"/>
            <a:chOff x="417000" y="1481057"/>
            <a:chExt cx="9072000" cy="810000"/>
          </a:xfrm>
        </p:grpSpPr>
        <p:sp>
          <p:nvSpPr>
            <p:cNvPr id="29" name="正方形/長方形 28"/>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a:t>
              </a:r>
              <a:endParaRPr kumimoji="1" lang="ja-JP" altLang="en-US" sz="1200" b="1" dirty="0">
                <a:solidFill>
                  <a:prstClr val="white"/>
                </a:solidFill>
              </a:endParaRPr>
            </a:p>
          </p:txBody>
        </p:sp>
        <p:sp>
          <p:nvSpPr>
            <p:cNvPr id="30" name="正方形/長方形 29"/>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大阪既存</a:t>
              </a:r>
              <a:r>
                <a:rPr kumimoji="1" lang="en-US" altLang="ja-JP" sz="1200" dirty="0" smtClean="0">
                  <a:solidFill>
                    <a:prstClr val="black"/>
                  </a:solidFill>
                </a:rPr>
                <a:t>MICE</a:t>
              </a:r>
              <a:r>
                <a:rPr kumimoji="1" lang="ja-JP" altLang="en-US" sz="1200" dirty="0" smtClean="0">
                  <a:solidFill>
                    <a:prstClr val="black"/>
                  </a:solidFill>
                </a:rPr>
                <a:t>施設間</a:t>
              </a:r>
              <a:r>
                <a:rPr kumimoji="1" lang="ja-JP" altLang="en-US" sz="1200" dirty="0">
                  <a:solidFill>
                    <a:prstClr val="black"/>
                  </a:solidFill>
                </a:rPr>
                <a:t>での役割分担・連携が不十分であるため、本来は</a:t>
              </a:r>
              <a:r>
                <a:rPr kumimoji="1" lang="ja-JP" altLang="en-US" sz="1200" dirty="0" smtClean="0">
                  <a:solidFill>
                    <a:prstClr val="black"/>
                  </a:solidFill>
                </a:rPr>
                <a:t>大阪府内の</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で開催できる案件</a:t>
              </a:r>
              <a:r>
                <a:rPr kumimoji="1" lang="ja-JP" altLang="en-US" sz="1200" dirty="0" smtClean="0">
                  <a:solidFill>
                    <a:prstClr val="black"/>
                  </a:solidFill>
                </a:rPr>
                <a:t>が　他</a:t>
              </a:r>
              <a:r>
                <a:rPr kumimoji="1" lang="ja-JP" altLang="en-US" sz="1200" dirty="0">
                  <a:solidFill>
                    <a:prstClr val="black"/>
                  </a:solidFill>
                </a:rPr>
                <a:t>都道府県に流れて</a:t>
              </a:r>
              <a:r>
                <a:rPr kumimoji="1" lang="ja-JP" altLang="en-US" sz="1200" dirty="0" smtClean="0">
                  <a:solidFill>
                    <a:prstClr val="black"/>
                  </a:solidFill>
                </a:rPr>
                <a:t>いる恐れが</a:t>
              </a:r>
              <a:r>
                <a:rPr kumimoji="1" lang="ja-JP" altLang="en-US" sz="1200" dirty="0">
                  <a:solidFill>
                    <a:prstClr val="black"/>
                  </a:solidFill>
                </a:rPr>
                <a:t>ある</a:t>
              </a:r>
              <a:r>
                <a:rPr kumimoji="1" lang="ja-JP" altLang="en-US" sz="1200" dirty="0" smtClean="0">
                  <a:solidFill>
                    <a:prstClr val="black"/>
                  </a:solidFill>
                </a:rPr>
                <a:t>。</a:t>
              </a:r>
              <a:endParaRPr kumimoji="1" lang="ja-JP" altLang="en-US" sz="1200" dirty="0">
                <a:solidFill>
                  <a:prstClr val="black"/>
                </a:solidFill>
              </a:endParaRPr>
            </a:p>
          </p:txBody>
        </p:sp>
      </p:grpSp>
      <p:sp>
        <p:nvSpPr>
          <p:cNvPr id="31" name="二等辺三角形 30"/>
          <p:cNvSpPr/>
          <p:nvPr/>
        </p:nvSpPr>
        <p:spPr>
          <a:xfrm flipV="1">
            <a:off x="3153000" y="2113850"/>
            <a:ext cx="3600000" cy="28800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grpSp>
        <p:nvGrpSpPr>
          <p:cNvPr id="32" name="グループ化 31"/>
          <p:cNvGrpSpPr/>
          <p:nvPr/>
        </p:nvGrpSpPr>
        <p:grpSpPr>
          <a:xfrm>
            <a:off x="417000" y="2494643"/>
            <a:ext cx="9072000" cy="4104000"/>
            <a:chOff x="417000" y="1481057"/>
            <a:chExt cx="9072000" cy="810000"/>
          </a:xfrm>
        </p:grpSpPr>
        <p:sp>
          <p:nvSpPr>
            <p:cNvPr id="34" name="正方形/長方形 33"/>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prstClr val="white"/>
                  </a:solidFill>
                </a:rPr>
                <a:t>施策</a:t>
              </a:r>
            </a:p>
          </p:txBody>
        </p:sp>
        <p:sp>
          <p:nvSpPr>
            <p:cNvPr id="35" name="正方形/長方形 34"/>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en-US" altLang="ja-JP" sz="1200" b="1" dirty="0" smtClean="0">
                  <a:solidFill>
                    <a:srgbClr val="002776"/>
                  </a:solidFill>
                </a:rPr>
                <a:t>DMO</a:t>
              </a:r>
              <a:r>
                <a:rPr kumimoji="1" lang="ja-JP" altLang="en-US" sz="1200" b="1" dirty="0" smtClean="0">
                  <a:solidFill>
                    <a:srgbClr val="002776"/>
                  </a:solidFill>
                </a:rPr>
                <a:t>が</a:t>
              </a:r>
              <a:r>
                <a:rPr kumimoji="1" lang="ja-JP" altLang="en-US" sz="1200" b="1" dirty="0">
                  <a:solidFill>
                    <a:srgbClr val="002776"/>
                  </a:solidFill>
                </a:rPr>
                <a:t>主体となり、</a:t>
              </a:r>
              <a:r>
                <a:rPr kumimoji="1" lang="ja-JP" altLang="en-US" sz="1200" b="1" dirty="0" smtClean="0">
                  <a:solidFill>
                    <a:srgbClr val="002776"/>
                  </a:solidFill>
                </a:rPr>
                <a:t>大阪</a:t>
              </a:r>
              <a:r>
                <a:rPr kumimoji="1" lang="en-US" altLang="ja-JP" sz="1200" b="1" dirty="0" smtClean="0">
                  <a:solidFill>
                    <a:srgbClr val="002776"/>
                  </a:solidFill>
                </a:rPr>
                <a:t>MICE</a:t>
              </a:r>
              <a:r>
                <a:rPr kumimoji="1" lang="ja-JP" altLang="en-US" sz="1200" b="1" dirty="0" smtClean="0">
                  <a:solidFill>
                    <a:srgbClr val="002776"/>
                  </a:solidFill>
                </a:rPr>
                <a:t>プレイヤー</a:t>
              </a:r>
              <a:r>
                <a:rPr kumimoji="1" lang="ja-JP" altLang="en-US" sz="1200" b="1" dirty="0">
                  <a:solidFill>
                    <a:srgbClr val="002776"/>
                  </a:solidFill>
                </a:rPr>
                <a:t>（自治体、大阪観光局</a:t>
              </a:r>
              <a:r>
                <a:rPr kumimoji="1" lang="ja-JP" altLang="en-US" sz="1200" b="1" dirty="0" smtClean="0">
                  <a:solidFill>
                    <a:srgbClr val="002776"/>
                  </a:solidFill>
                </a:rPr>
                <a:t>、</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で連携体制を構築し、</a:t>
              </a:r>
              <a:r>
                <a:rPr kumimoji="1" lang="ja-JP" altLang="en-US" sz="1200" b="1" dirty="0" smtClean="0">
                  <a:solidFill>
                    <a:srgbClr val="002776"/>
                  </a:solidFill>
                </a:rPr>
                <a:t>大阪</a:t>
              </a:r>
              <a:r>
                <a:rPr kumimoji="1" lang="en-US" altLang="ja-JP" sz="1200" b="1" dirty="0" smtClean="0">
                  <a:solidFill>
                    <a:srgbClr val="002776"/>
                  </a:solidFill>
                </a:rPr>
                <a:t>MICE</a:t>
              </a:r>
              <a:r>
                <a:rPr kumimoji="1" lang="ja-JP" altLang="en-US" sz="1200" b="1" dirty="0" smtClean="0">
                  <a:solidFill>
                    <a:srgbClr val="002776"/>
                  </a:solidFill>
                </a:rPr>
                <a:t>の</a:t>
              </a:r>
              <a:r>
                <a:rPr kumimoji="1" lang="ja-JP" altLang="en-US" sz="1200" b="1" dirty="0">
                  <a:solidFill>
                    <a:srgbClr val="002776"/>
                  </a:solidFill>
                </a:rPr>
                <a:t>開催件数を増加させるため、以下</a:t>
              </a:r>
              <a:r>
                <a:rPr kumimoji="1" lang="ja-JP" altLang="en-US" sz="1200" b="1" dirty="0" smtClean="0">
                  <a:solidFill>
                    <a:srgbClr val="002776"/>
                  </a:solidFill>
                </a:rPr>
                <a:t>のような提携</a:t>
              </a:r>
              <a:r>
                <a:rPr kumimoji="1" lang="ja-JP" altLang="en-US" sz="1200" b="1" dirty="0">
                  <a:solidFill>
                    <a:srgbClr val="002776"/>
                  </a:solidFill>
                </a:rPr>
                <a:t>を</a:t>
              </a:r>
              <a:r>
                <a:rPr kumimoji="1" lang="ja-JP" altLang="en-US" sz="1200" b="1" dirty="0" smtClean="0">
                  <a:solidFill>
                    <a:srgbClr val="002776"/>
                  </a:solidFill>
                </a:rPr>
                <a:t>行うことを検討する（知見者へのヒアリングを基に作成）。</a:t>
              </a:r>
              <a:endParaRPr kumimoji="1" lang="en-US" altLang="ja-JP" sz="1200" b="1" dirty="0" smtClean="0">
                <a:solidFill>
                  <a:srgbClr val="002776"/>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大阪</a:t>
              </a:r>
              <a:r>
                <a:rPr kumimoji="1" lang="en-US" altLang="ja-JP" sz="1200" b="1" dirty="0" smtClean="0">
                  <a:solidFill>
                    <a:prstClr val="black"/>
                  </a:solidFill>
                </a:rPr>
                <a:t>MICE</a:t>
              </a:r>
              <a:r>
                <a:rPr kumimoji="1" lang="ja-JP" altLang="en-US" sz="1200" b="1" dirty="0" smtClean="0">
                  <a:solidFill>
                    <a:prstClr val="black"/>
                  </a:solidFill>
                </a:rPr>
                <a:t>プレイヤー間の情報・ノウハウの共有と、それを活用した企画立案</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各</a:t>
              </a:r>
              <a:r>
                <a:rPr kumimoji="1" lang="en-US" altLang="ja-JP" sz="1200" dirty="0" smtClean="0">
                  <a:solidFill>
                    <a:prstClr val="black"/>
                  </a:solidFill>
                </a:rPr>
                <a:t>MICE</a:t>
              </a:r>
              <a:r>
                <a:rPr kumimoji="1" lang="ja-JP" altLang="en-US" sz="1200" dirty="0" smtClean="0">
                  <a:solidFill>
                    <a:prstClr val="black"/>
                  </a:solidFill>
                </a:rPr>
                <a:t>プレイヤー</a:t>
              </a:r>
              <a:r>
                <a:rPr kumimoji="1" lang="ja-JP" altLang="en-US" sz="1200" dirty="0">
                  <a:solidFill>
                    <a:prstClr val="black"/>
                  </a:solidFill>
                </a:rPr>
                <a:t>が内部でクローズして</a:t>
              </a:r>
              <a:r>
                <a:rPr kumimoji="1" lang="ja-JP" altLang="en-US" sz="1200" dirty="0" smtClean="0">
                  <a:solidFill>
                    <a:prstClr val="black"/>
                  </a:solidFill>
                </a:rPr>
                <a:t>きた</a:t>
              </a:r>
              <a:r>
                <a:rPr kumimoji="1" lang="en-US" altLang="ja-JP" sz="1200" dirty="0" smtClean="0">
                  <a:solidFill>
                    <a:prstClr val="black"/>
                  </a:solidFill>
                </a:rPr>
                <a:t>MICE</a:t>
              </a:r>
              <a:r>
                <a:rPr kumimoji="1" lang="ja-JP" altLang="en-US" sz="1200" dirty="0" smtClean="0">
                  <a:solidFill>
                    <a:prstClr val="black"/>
                  </a:solidFill>
                </a:rPr>
                <a:t>誘致</a:t>
              </a:r>
              <a:r>
                <a:rPr kumimoji="1" lang="ja-JP" altLang="en-US" sz="1200" dirty="0">
                  <a:solidFill>
                    <a:prstClr val="black"/>
                  </a:solidFill>
                </a:rPr>
                <a:t>に向けた情報・ノウハウ（例：各学術分野・産業分野</a:t>
              </a:r>
              <a:r>
                <a:rPr kumimoji="1" lang="ja-JP" altLang="en-US" sz="1200" dirty="0" smtClean="0">
                  <a:solidFill>
                    <a:prstClr val="black"/>
                  </a:solidFill>
                </a:rPr>
                <a:t>の　動向</a:t>
              </a:r>
              <a:r>
                <a:rPr kumimoji="1" lang="ja-JP" altLang="en-US" sz="1200" dirty="0">
                  <a:solidFill>
                    <a:prstClr val="black"/>
                  </a:solidFill>
                </a:rPr>
                <a:t>、ソリューションセールスの手法</a:t>
              </a:r>
              <a:r>
                <a:rPr kumimoji="1" lang="ja-JP" altLang="en-US" sz="1200" dirty="0" smtClean="0">
                  <a:solidFill>
                    <a:prstClr val="black"/>
                  </a:solidFill>
                </a:rPr>
                <a:t>、</a:t>
              </a:r>
              <a:r>
                <a:rPr kumimoji="1" lang="en-US" altLang="ja-JP" sz="1200" dirty="0" smtClean="0">
                  <a:solidFill>
                    <a:prstClr val="black"/>
                  </a:solidFill>
                </a:rPr>
                <a:t>MICE</a:t>
              </a:r>
              <a:r>
                <a:rPr kumimoji="1" lang="ja-JP" altLang="en-US" sz="1200" dirty="0" smtClean="0">
                  <a:solidFill>
                    <a:prstClr val="black"/>
                  </a:solidFill>
                </a:rPr>
                <a:t>専門</a:t>
              </a:r>
              <a:r>
                <a:rPr kumimoji="1" lang="ja-JP" altLang="en-US" sz="1200" dirty="0">
                  <a:solidFill>
                    <a:prstClr val="black"/>
                  </a:solidFill>
                </a:rPr>
                <a:t>人材の育成方法）をオープンにし、</a:t>
              </a: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プレイヤー間で　共有</a:t>
              </a:r>
              <a:r>
                <a:rPr kumimoji="1" lang="ja-JP" altLang="en-US" sz="1200" dirty="0">
                  <a:solidFill>
                    <a:prstClr val="black"/>
                  </a:solidFill>
                </a:rPr>
                <a:t>し、大阪全体</a:t>
              </a:r>
              <a:r>
                <a:rPr kumimoji="1" lang="ja-JP" altLang="en-US" sz="1200" dirty="0" smtClean="0">
                  <a:solidFill>
                    <a:prstClr val="black"/>
                  </a:solidFill>
                </a:rPr>
                <a:t>に</a:t>
              </a:r>
              <a:r>
                <a:rPr kumimoji="1" lang="en-US" altLang="ja-JP" sz="1200" dirty="0" smtClean="0">
                  <a:solidFill>
                    <a:prstClr val="black"/>
                  </a:solidFill>
                </a:rPr>
                <a:t>MICE</a:t>
              </a:r>
              <a:r>
                <a:rPr kumimoji="1" lang="ja-JP" altLang="en-US" sz="1200" dirty="0" smtClean="0">
                  <a:solidFill>
                    <a:prstClr val="black"/>
                  </a:solidFill>
                </a:rPr>
                <a:t>知見</a:t>
              </a:r>
              <a:r>
                <a:rPr kumimoji="1" lang="ja-JP" altLang="en-US" sz="1200" dirty="0">
                  <a:solidFill>
                    <a:prstClr val="black"/>
                  </a:solidFill>
                </a:rPr>
                <a:t>を蓄積させる</a:t>
              </a:r>
              <a:r>
                <a:rPr kumimoji="1" lang="ja-JP" altLang="en-US" sz="1200" dirty="0" smtClean="0">
                  <a:solidFill>
                    <a:prstClr val="black"/>
                  </a:solidFill>
                </a:rPr>
                <a:t>。蓄積</a:t>
              </a:r>
              <a:r>
                <a:rPr kumimoji="1" lang="ja-JP" altLang="en-US" sz="1200" dirty="0">
                  <a:solidFill>
                    <a:prstClr val="black"/>
                  </a:solidFill>
                </a:rPr>
                <a:t>された知見を元に、大阪で開催する</a:t>
              </a:r>
              <a:r>
                <a:rPr kumimoji="1" lang="ja-JP" altLang="en-US" sz="1200" dirty="0" smtClean="0">
                  <a:solidFill>
                    <a:prstClr val="black"/>
                  </a:solidFill>
                </a:rPr>
                <a:t>べき</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企画を</a:t>
              </a:r>
              <a:r>
                <a:rPr kumimoji="1" lang="ja-JP" altLang="en-US" sz="1200" dirty="0" smtClean="0">
                  <a:solidFill>
                    <a:prstClr val="black"/>
                  </a:solidFill>
                </a:rPr>
                <a:t>行う　ことを検討する（</a:t>
              </a:r>
              <a:r>
                <a:rPr kumimoji="1" lang="ja-JP" altLang="en-US" sz="1200" dirty="0">
                  <a:solidFill>
                    <a:prstClr val="black"/>
                  </a:solidFill>
                </a:rPr>
                <a:t>例：主催者</a:t>
              </a:r>
              <a:r>
                <a:rPr kumimoji="1" lang="ja-JP" altLang="en-US" sz="1200" dirty="0" smtClean="0">
                  <a:solidFill>
                    <a:prstClr val="black"/>
                  </a:solidFill>
                </a:rPr>
                <a:t>の</a:t>
              </a:r>
              <a:r>
                <a:rPr kumimoji="1" lang="ja-JP" altLang="en-US" sz="1200" dirty="0">
                  <a:solidFill>
                    <a:prstClr val="black"/>
                  </a:solidFill>
                </a:rPr>
                <a:t>ニーズ</a:t>
              </a:r>
              <a:r>
                <a:rPr kumimoji="1" lang="ja-JP" altLang="en-US" sz="1200" dirty="0" smtClean="0">
                  <a:solidFill>
                    <a:prstClr val="black"/>
                  </a:solidFill>
                </a:rPr>
                <a:t>に即した</a:t>
              </a:r>
              <a:r>
                <a:rPr kumimoji="1" lang="en-US" altLang="ja-JP" sz="1200" dirty="0" smtClean="0">
                  <a:solidFill>
                    <a:prstClr val="black"/>
                  </a:solidFill>
                </a:rPr>
                <a:t>MICE</a:t>
              </a:r>
              <a:r>
                <a:rPr kumimoji="1" lang="ja-JP" altLang="en-US" sz="1200" dirty="0" smtClean="0">
                  <a:solidFill>
                    <a:prstClr val="black"/>
                  </a:solidFill>
                </a:rPr>
                <a:t>機能の</a:t>
              </a:r>
              <a:r>
                <a:rPr kumimoji="1" lang="ja-JP" altLang="en-US" sz="1200" dirty="0">
                  <a:solidFill>
                    <a:prstClr val="black"/>
                  </a:solidFill>
                </a:rPr>
                <a:t>特定</a:t>
              </a:r>
              <a:r>
                <a:rPr kumimoji="1" lang="ja-JP" altLang="en-US" sz="1200" dirty="0" smtClean="0">
                  <a:solidFill>
                    <a:prstClr val="black"/>
                  </a:solidFill>
                </a:rPr>
                <a:t>、</a:t>
              </a:r>
              <a:r>
                <a:rPr kumimoji="1" lang="ja-JP" altLang="en-US" sz="1200" dirty="0">
                  <a:solidFill>
                    <a:prstClr val="black"/>
                  </a:solidFill>
                </a:rPr>
                <a:t>大阪の優位性が高く他都市との競争が</a:t>
              </a:r>
              <a:r>
                <a:rPr kumimoji="1" lang="ja-JP" altLang="en-US" sz="1200" dirty="0" smtClean="0">
                  <a:solidFill>
                    <a:prstClr val="black"/>
                  </a:solidFill>
                </a:rPr>
                <a:t>厳しく　　ない</a:t>
              </a:r>
              <a:r>
                <a:rPr kumimoji="1" lang="ja-JP" altLang="en-US" sz="1200" dirty="0">
                  <a:solidFill>
                    <a:prstClr val="black"/>
                  </a:solidFill>
                </a:rPr>
                <a:t>分野関連</a:t>
              </a:r>
              <a:r>
                <a:rPr kumimoji="1" lang="ja-JP" altLang="en-US" sz="1200" dirty="0" smtClean="0">
                  <a:solidFill>
                    <a:prstClr val="black"/>
                  </a:solidFill>
                </a:rPr>
                <a:t>の</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立案）。</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大阪</a:t>
              </a:r>
              <a:r>
                <a:rPr kumimoji="1" lang="en-US" altLang="ja-JP" sz="1200" b="1" dirty="0" smtClean="0">
                  <a:solidFill>
                    <a:prstClr val="black"/>
                  </a:solidFill>
                </a:rPr>
                <a:t>MICE</a:t>
              </a:r>
              <a:r>
                <a:rPr kumimoji="1" lang="ja-JP" altLang="en-US" sz="1200" b="1" dirty="0" smtClean="0">
                  <a:solidFill>
                    <a:prstClr val="black"/>
                  </a:solidFill>
                </a:rPr>
                <a:t>の</a:t>
              </a:r>
              <a:r>
                <a:rPr kumimoji="1" lang="ja-JP" altLang="en-US" sz="1200" b="1" dirty="0">
                  <a:solidFill>
                    <a:prstClr val="black"/>
                  </a:solidFill>
                </a:rPr>
                <a:t>マーケティング活動の協働</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各</a:t>
              </a:r>
              <a:r>
                <a:rPr kumimoji="1" lang="en-US" altLang="ja-JP" sz="1200" dirty="0" smtClean="0">
                  <a:solidFill>
                    <a:prstClr val="black"/>
                  </a:solidFill>
                </a:rPr>
                <a:t>MICE</a:t>
              </a:r>
              <a:r>
                <a:rPr kumimoji="1" lang="ja-JP" altLang="en-US" sz="1200" dirty="0" smtClean="0">
                  <a:solidFill>
                    <a:prstClr val="black"/>
                  </a:solidFill>
                </a:rPr>
                <a:t>プレイヤー</a:t>
              </a:r>
              <a:r>
                <a:rPr kumimoji="1" lang="ja-JP" altLang="en-US" sz="1200" dirty="0">
                  <a:solidFill>
                    <a:prstClr val="black"/>
                  </a:solidFill>
                </a:rPr>
                <a:t>で、大阪</a:t>
              </a:r>
              <a:r>
                <a:rPr kumimoji="1" lang="ja-JP" altLang="en-US" sz="1200" dirty="0" smtClean="0">
                  <a:solidFill>
                    <a:prstClr val="black"/>
                  </a:solidFill>
                </a:rPr>
                <a:t>に</a:t>
              </a:r>
              <a:r>
                <a:rPr kumimoji="1" lang="en-US" altLang="ja-JP" sz="1200" dirty="0" smtClean="0">
                  <a:solidFill>
                    <a:prstClr val="black"/>
                  </a:solidFill>
                </a:rPr>
                <a:t>MICE</a:t>
              </a:r>
              <a:r>
                <a:rPr kumimoji="1" lang="ja-JP" altLang="en-US" sz="1200" dirty="0" smtClean="0">
                  <a:solidFill>
                    <a:prstClr val="black"/>
                  </a:solidFill>
                </a:rPr>
                <a:t>を</a:t>
              </a:r>
              <a:r>
                <a:rPr kumimoji="1" lang="ja-JP" altLang="en-US" sz="1200" dirty="0">
                  <a:solidFill>
                    <a:prstClr val="black"/>
                  </a:solidFill>
                </a:rPr>
                <a:t>誘致するためのマーケティング活動（例</a:t>
              </a:r>
              <a:r>
                <a:rPr kumimoji="1" lang="ja-JP" altLang="en-US" sz="1200" dirty="0" smtClean="0">
                  <a:solidFill>
                    <a:prstClr val="black"/>
                  </a:solidFill>
                </a:rPr>
                <a:t>：大阪重点産業に係る</a:t>
              </a:r>
              <a:r>
                <a:rPr kumimoji="1" lang="en-US" altLang="ja-JP" sz="1200" dirty="0" smtClean="0">
                  <a:solidFill>
                    <a:prstClr val="black"/>
                  </a:solidFill>
                </a:rPr>
                <a:t>MICE</a:t>
              </a:r>
              <a:r>
                <a:rPr kumimoji="1" lang="ja-JP" altLang="en-US" sz="1200" dirty="0" smtClean="0">
                  <a:solidFill>
                    <a:prstClr val="black"/>
                  </a:solidFill>
                </a:rPr>
                <a:t>の市場調査、ブランディング、</a:t>
              </a:r>
              <a:r>
                <a:rPr kumimoji="1" lang="en-US" altLang="ja-JP" sz="1200" dirty="0" smtClean="0">
                  <a:solidFill>
                    <a:prstClr val="black"/>
                  </a:solidFill>
                </a:rPr>
                <a:t>MICE</a:t>
              </a:r>
              <a:r>
                <a:rPr kumimoji="1" lang="ja-JP" altLang="en-US" sz="1200" dirty="0" smtClean="0">
                  <a:solidFill>
                    <a:prstClr val="black"/>
                  </a:solidFill>
                </a:rPr>
                <a:t>主催者へ</a:t>
              </a:r>
              <a:r>
                <a:rPr kumimoji="1" lang="ja-JP" altLang="en-US" sz="1200" dirty="0">
                  <a:solidFill>
                    <a:prstClr val="black"/>
                  </a:solidFill>
                </a:rPr>
                <a:t>のプロモーション（広告・宣伝・</a:t>
              </a:r>
              <a:r>
                <a:rPr kumimoji="1" lang="ja-JP" altLang="en-US" sz="1200" dirty="0" smtClean="0">
                  <a:solidFill>
                    <a:prstClr val="black"/>
                  </a:solidFill>
                </a:rPr>
                <a:t>広報・集客）</a:t>
              </a:r>
              <a:r>
                <a:rPr kumimoji="1" lang="ja-JP" altLang="en-US" sz="1200" dirty="0">
                  <a:solidFill>
                    <a:prstClr val="black"/>
                  </a:solidFill>
                </a:rPr>
                <a:t>など</a:t>
              </a:r>
              <a:r>
                <a:rPr kumimoji="1" lang="ja-JP" altLang="en-US" sz="1200" dirty="0" smtClean="0">
                  <a:solidFill>
                    <a:prstClr val="black"/>
                  </a:solidFill>
                </a:rPr>
                <a:t>）</a:t>
              </a:r>
              <a:r>
                <a:rPr kumimoji="1" lang="ja-JP" altLang="en-US" sz="1200" dirty="0">
                  <a:solidFill>
                    <a:prstClr val="black"/>
                  </a:solidFill>
                </a:rPr>
                <a:t>を協働</a:t>
              </a:r>
              <a:r>
                <a:rPr kumimoji="1" lang="ja-JP" altLang="en-US" sz="1200" dirty="0" smtClean="0">
                  <a:solidFill>
                    <a:prstClr val="black"/>
                  </a:solidFill>
                </a:rPr>
                <a:t>することを検討する。</a:t>
              </a:r>
            </a:p>
            <a:p>
              <a:pPr marL="361950" indent="-180975">
                <a:spcBef>
                  <a:spcPts val="600"/>
                </a:spcBef>
                <a:buFont typeface="Wingdings" panose="05000000000000000000" pitchFamily="2" charset="2"/>
                <a:buChar char="Ø"/>
              </a:pPr>
              <a:r>
                <a:rPr kumimoji="1" lang="ja-JP" altLang="en-US" sz="1200" b="1" dirty="0" smtClean="0">
                  <a:solidFill>
                    <a:prstClr val="black"/>
                  </a:solidFill>
                </a:rPr>
                <a:t>大阪</a:t>
              </a:r>
              <a:r>
                <a:rPr kumimoji="1" lang="en-US" altLang="ja-JP" sz="1200" b="1" dirty="0" smtClean="0">
                  <a:solidFill>
                    <a:prstClr val="black"/>
                  </a:solidFill>
                </a:rPr>
                <a:t>MICE</a:t>
              </a:r>
              <a:r>
                <a:rPr kumimoji="1" lang="ja-JP" altLang="en-US" sz="1200" b="1" dirty="0" smtClean="0">
                  <a:solidFill>
                    <a:prstClr val="black"/>
                  </a:solidFill>
                </a:rPr>
                <a:t>の案件の</a:t>
              </a:r>
              <a:r>
                <a:rPr kumimoji="1" lang="ja-JP" altLang="en-US" sz="1200" b="1" dirty="0">
                  <a:solidFill>
                    <a:prstClr val="black"/>
                  </a:solidFill>
                </a:rPr>
                <a:t>共有</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ja-JP" altLang="en-US" sz="1200" dirty="0">
                  <a:solidFill>
                    <a:prstClr val="black"/>
                  </a:solidFill>
                </a:rPr>
                <a:t>受託</a:t>
              </a:r>
              <a:r>
                <a:rPr kumimoji="1" lang="ja-JP" altLang="en-US" sz="1200" dirty="0" smtClean="0">
                  <a:solidFill>
                    <a:prstClr val="black"/>
                  </a:solidFill>
                </a:rPr>
                <a:t>できない案件（規模・機能などの条件面の不一致）が発生し、その案件が大阪の別の</a:t>
              </a:r>
              <a:r>
                <a:rPr kumimoji="1" lang="en-US" altLang="ja-JP" sz="1200" dirty="0" smtClean="0">
                  <a:solidFill>
                    <a:prstClr val="black"/>
                  </a:solidFill>
                </a:rPr>
                <a:t>MICE</a:t>
              </a:r>
              <a:r>
                <a:rPr kumimoji="1" lang="ja-JP" altLang="en-US" sz="1200" dirty="0" smtClean="0">
                  <a:solidFill>
                    <a:prstClr val="black"/>
                  </a:solidFill>
                </a:rPr>
                <a:t>施設で受け入れられる場合は紹介し、他都道府県に案件を逃さないようにする。紹介元</a:t>
              </a:r>
              <a:r>
                <a:rPr kumimoji="1" lang="ja-JP" altLang="en-US" sz="1200" dirty="0">
                  <a:solidFill>
                    <a:prstClr val="black"/>
                  </a:solidFill>
                </a:rPr>
                <a:t>・紹介先の双方にメリットがあるように</a:t>
              </a:r>
              <a:r>
                <a:rPr kumimoji="1" lang="ja-JP" altLang="en-US" sz="1200" dirty="0" smtClean="0">
                  <a:solidFill>
                    <a:prstClr val="black"/>
                  </a:solidFill>
                </a:rPr>
                <a:t>、　紹介先</a:t>
              </a:r>
              <a:r>
                <a:rPr kumimoji="1" lang="ja-JP" altLang="en-US" sz="1200" dirty="0">
                  <a:solidFill>
                    <a:prstClr val="black"/>
                  </a:solidFill>
                </a:rPr>
                <a:t>から紹介</a:t>
              </a:r>
              <a:r>
                <a:rPr kumimoji="1" lang="ja-JP" altLang="en-US" sz="1200" dirty="0" smtClean="0">
                  <a:solidFill>
                    <a:prstClr val="black"/>
                  </a:solidFill>
                </a:rPr>
                <a:t>元へ</a:t>
              </a:r>
              <a:r>
                <a:rPr kumimoji="1" lang="en-US" altLang="ja-JP" sz="1200" dirty="0" smtClean="0">
                  <a:solidFill>
                    <a:prstClr val="black"/>
                  </a:solidFill>
                </a:rPr>
                <a:t>MICE</a:t>
              </a:r>
              <a:r>
                <a:rPr kumimoji="1" lang="ja-JP" altLang="en-US" sz="1200" dirty="0" smtClean="0">
                  <a:solidFill>
                    <a:prstClr val="black"/>
                  </a:solidFill>
                </a:rPr>
                <a:t>開催</a:t>
              </a:r>
              <a:r>
                <a:rPr kumimoji="1" lang="ja-JP" altLang="en-US" sz="1200" dirty="0">
                  <a:solidFill>
                    <a:prstClr val="black"/>
                  </a:solidFill>
                </a:rPr>
                <a:t>に係る売上の一部を</a:t>
              </a:r>
              <a:r>
                <a:rPr kumimoji="1" lang="ja-JP" altLang="en-US" sz="1200" dirty="0" smtClean="0">
                  <a:solidFill>
                    <a:prstClr val="black"/>
                  </a:solidFill>
                </a:rPr>
                <a:t>支払うことなどを検討する。</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大阪</a:t>
              </a:r>
              <a:r>
                <a:rPr kumimoji="1" lang="en-US" altLang="ja-JP" sz="1200" b="1" dirty="0" smtClean="0">
                  <a:solidFill>
                    <a:prstClr val="black"/>
                  </a:solidFill>
                </a:rPr>
                <a:t>MICE</a:t>
              </a:r>
              <a:r>
                <a:rPr kumimoji="1" lang="ja-JP" altLang="en-US" sz="1200" b="1" dirty="0" smtClean="0">
                  <a:solidFill>
                    <a:prstClr val="black"/>
                  </a:solidFill>
                </a:rPr>
                <a:t>の</a:t>
              </a:r>
              <a:r>
                <a:rPr kumimoji="1" lang="ja-JP" altLang="en-US" sz="1200" b="1" dirty="0">
                  <a:solidFill>
                    <a:prstClr val="black"/>
                  </a:solidFill>
                </a:rPr>
                <a:t>共同開催</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機能</a:t>
              </a:r>
              <a:r>
                <a:rPr kumimoji="1" lang="ja-JP" altLang="en-US" sz="1200" dirty="0">
                  <a:solidFill>
                    <a:prstClr val="black"/>
                  </a:solidFill>
                </a:rPr>
                <a:t>・規模</a:t>
              </a:r>
              <a:r>
                <a:rPr kumimoji="1" lang="ja-JP" altLang="en-US" sz="1200" dirty="0" smtClean="0">
                  <a:solidFill>
                    <a:prstClr val="black"/>
                  </a:solidFill>
                </a:rPr>
                <a:t>などが異なる施設が</a:t>
              </a:r>
              <a:r>
                <a:rPr kumimoji="1" lang="en-US" altLang="ja-JP" sz="1200" dirty="0" smtClean="0">
                  <a:solidFill>
                    <a:prstClr val="black"/>
                  </a:solidFill>
                </a:rPr>
                <a:t>MICE</a:t>
              </a:r>
              <a:r>
                <a:rPr kumimoji="1" lang="ja-JP" altLang="en-US" sz="1200" dirty="0" smtClean="0">
                  <a:solidFill>
                    <a:prstClr val="black"/>
                  </a:solidFill>
                </a:rPr>
                <a:t>を共同で開催</a:t>
              </a:r>
              <a:r>
                <a:rPr kumimoji="1" lang="ja-JP" altLang="en-US" sz="1200" dirty="0">
                  <a:solidFill>
                    <a:prstClr val="black"/>
                  </a:solidFill>
                </a:rPr>
                <a:t>し、互いの施設</a:t>
              </a:r>
              <a:r>
                <a:rPr kumimoji="1" lang="ja-JP" altLang="en-US" sz="1200" dirty="0" smtClean="0">
                  <a:solidFill>
                    <a:prstClr val="black"/>
                  </a:solidFill>
                </a:rPr>
                <a:t>の</a:t>
              </a:r>
              <a:r>
                <a:rPr kumimoji="1" lang="ja-JP" altLang="en-US" sz="1200" dirty="0">
                  <a:solidFill>
                    <a:prstClr val="black"/>
                  </a:solidFill>
                </a:rPr>
                <a:t>強み</a:t>
              </a:r>
              <a:r>
                <a:rPr kumimoji="1" lang="ja-JP" altLang="en-US" sz="1200" dirty="0" smtClean="0">
                  <a:solidFill>
                    <a:prstClr val="black"/>
                  </a:solidFill>
                </a:rPr>
                <a:t>を活かし合い、</a:t>
              </a:r>
              <a:r>
                <a:rPr kumimoji="1" lang="ja-JP" altLang="en-US" sz="1200" dirty="0">
                  <a:solidFill>
                    <a:prstClr val="black"/>
                  </a:solidFill>
                </a:rPr>
                <a:t>受託可能な案件を</a:t>
              </a:r>
              <a:r>
                <a:rPr kumimoji="1" lang="ja-JP" altLang="en-US" sz="1200" dirty="0" smtClean="0">
                  <a:solidFill>
                    <a:prstClr val="black"/>
                  </a:solidFill>
                </a:rPr>
                <a:t>増やすことを検討する（</a:t>
              </a:r>
              <a:r>
                <a:rPr kumimoji="1" lang="ja-JP" altLang="en-US" sz="1200" dirty="0">
                  <a:solidFill>
                    <a:prstClr val="black"/>
                  </a:solidFill>
                </a:rPr>
                <a:t>例：会議場と展示場の共同開催）。</a:t>
              </a:r>
            </a:p>
          </p:txBody>
        </p:sp>
      </p:grpSp>
    </p:spTree>
    <p:extLst>
      <p:ext uri="{BB962C8B-B14F-4D97-AF65-F5344CB8AC3E}">
        <p14:creationId xmlns:p14="http://schemas.microsoft.com/office/powerpoint/2010/main" val="21368987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123</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33"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smtClean="0">
                <a:solidFill>
                  <a:srgbClr val="81BC00"/>
                </a:solidFill>
              </a:rPr>
              <a:t>MICE</a:t>
            </a:r>
            <a:r>
              <a:rPr lang="ja-JP" altLang="en-US" kern="0" smtClean="0">
                <a:solidFill>
                  <a:srgbClr val="81BC00"/>
                </a:solidFill>
              </a:rPr>
              <a:t>誘致</a:t>
            </a:r>
            <a:r>
              <a:rPr lang="ja-JP" altLang="en-US" kern="0" dirty="0" smtClean="0">
                <a:solidFill>
                  <a:srgbClr val="81BC00"/>
                </a:solidFill>
              </a:rPr>
              <a:t>に係るマーケティング戦略に関する施策　</a:t>
            </a:r>
            <a:r>
              <a:rPr lang="en-US" altLang="ja-JP" kern="0" dirty="0" smtClean="0">
                <a:solidFill>
                  <a:srgbClr val="81BC00"/>
                </a:solidFill>
              </a:rPr>
              <a:t>1/2</a:t>
            </a:r>
            <a:endParaRPr lang="ja-JP" altLang="en-US" kern="0" dirty="0">
              <a:solidFill>
                <a:srgbClr val="81BC00"/>
              </a:solidFill>
            </a:endParaRPr>
          </a:p>
        </p:txBody>
      </p:sp>
      <p:sp>
        <p:nvSpPr>
          <p:cNvPr id="9"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grpSp>
        <p:nvGrpSpPr>
          <p:cNvPr id="11" name="グループ化 10"/>
          <p:cNvGrpSpPr/>
          <p:nvPr/>
        </p:nvGrpSpPr>
        <p:grpSpPr>
          <a:xfrm>
            <a:off x="417000" y="1481057"/>
            <a:ext cx="9072000" cy="540000"/>
            <a:chOff x="417000" y="1481057"/>
            <a:chExt cx="9072000" cy="810000"/>
          </a:xfrm>
        </p:grpSpPr>
        <p:sp>
          <p:nvSpPr>
            <p:cNvPr id="12" name="正方形/長方形 11"/>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a:t>
              </a:r>
              <a:endParaRPr kumimoji="1" lang="ja-JP" altLang="en-US" sz="1200" b="1" dirty="0">
                <a:solidFill>
                  <a:prstClr val="white"/>
                </a:solidFill>
              </a:endParaRPr>
            </a:p>
          </p:txBody>
        </p:sp>
        <p:sp>
          <p:nvSpPr>
            <p:cNvPr id="13" name="正方形/長方形 12"/>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マーケティング</a:t>
              </a:r>
              <a:r>
                <a:rPr kumimoji="1" lang="ja-JP" altLang="en-US" sz="1200" dirty="0">
                  <a:solidFill>
                    <a:prstClr val="black"/>
                  </a:solidFill>
                </a:rPr>
                <a:t>戦略の策定・実行が不十分であるため、</a:t>
              </a:r>
              <a:r>
                <a:rPr kumimoji="1" lang="ja-JP" altLang="en-US" sz="1200" smtClean="0">
                  <a:solidFill>
                    <a:prstClr val="black"/>
                  </a:solidFill>
                </a:rPr>
                <a:t>大阪の</a:t>
              </a:r>
              <a:r>
                <a:rPr kumimoji="1" lang="en-US" altLang="ja-JP" sz="1200" smtClean="0">
                  <a:solidFill>
                    <a:prstClr val="black"/>
                  </a:solidFill>
                </a:rPr>
                <a:t>MICE</a:t>
              </a:r>
              <a:r>
                <a:rPr kumimoji="1" lang="ja-JP" altLang="en-US" sz="1200" smtClean="0">
                  <a:solidFill>
                    <a:prstClr val="black"/>
                  </a:solidFill>
                </a:rPr>
                <a:t>の</a:t>
              </a:r>
              <a:r>
                <a:rPr kumimoji="1" lang="ja-JP" altLang="en-US" sz="1200" dirty="0">
                  <a:solidFill>
                    <a:prstClr val="black"/>
                  </a:solidFill>
                </a:rPr>
                <a:t>開催件数が伸び悩んでいる</a:t>
              </a:r>
              <a:r>
                <a:rPr kumimoji="1" lang="ja-JP" altLang="en-US" sz="1200" dirty="0" smtClean="0">
                  <a:solidFill>
                    <a:prstClr val="black"/>
                  </a:solidFill>
                </a:rPr>
                <a:t>。</a:t>
              </a:r>
              <a:endParaRPr kumimoji="1" lang="ja-JP" altLang="en-US" sz="1200" dirty="0">
                <a:solidFill>
                  <a:prstClr val="black"/>
                </a:solidFill>
              </a:endParaRPr>
            </a:p>
          </p:txBody>
        </p:sp>
      </p:grpSp>
      <p:sp>
        <p:nvSpPr>
          <p:cNvPr id="15" name="二等辺三角形 14"/>
          <p:cNvSpPr/>
          <p:nvPr/>
        </p:nvSpPr>
        <p:spPr>
          <a:xfrm flipV="1">
            <a:off x="3153000" y="2214864"/>
            <a:ext cx="3600000" cy="28800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grpSp>
        <p:nvGrpSpPr>
          <p:cNvPr id="3" name="グループ化 2"/>
          <p:cNvGrpSpPr/>
          <p:nvPr/>
        </p:nvGrpSpPr>
        <p:grpSpPr>
          <a:xfrm>
            <a:off x="417000" y="2696670"/>
            <a:ext cx="9072000" cy="3528000"/>
            <a:chOff x="417000" y="2643505"/>
            <a:chExt cx="9072000" cy="3960000"/>
          </a:xfrm>
        </p:grpSpPr>
        <p:sp>
          <p:nvSpPr>
            <p:cNvPr id="17" name="正方形/長方形 16"/>
            <p:cNvSpPr/>
            <p:nvPr/>
          </p:nvSpPr>
          <p:spPr>
            <a:xfrm>
              <a:off x="417000" y="2643505"/>
              <a:ext cx="1080000" cy="396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prstClr val="white"/>
                  </a:solidFill>
                </a:rPr>
                <a:t>施策</a:t>
              </a:r>
            </a:p>
          </p:txBody>
        </p:sp>
        <p:sp>
          <p:nvSpPr>
            <p:cNvPr id="18" name="正方形/長方形 17"/>
            <p:cNvSpPr/>
            <p:nvPr/>
          </p:nvSpPr>
          <p:spPr>
            <a:xfrm>
              <a:off x="1569000" y="2643505"/>
              <a:ext cx="7920000" cy="396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0"/>
                </a:spcBef>
                <a:buFont typeface="Wingdings" panose="05000000000000000000" pitchFamily="2" charset="2"/>
                <a:buChar char="n"/>
              </a:pPr>
              <a:r>
                <a:rPr kumimoji="1" lang="ja-JP" altLang="en-US" sz="1200" b="1" dirty="0">
                  <a:solidFill>
                    <a:srgbClr val="002776"/>
                  </a:solidFill>
                </a:rPr>
                <a:t>大阪</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件数を増加させるため、大阪</a:t>
              </a:r>
              <a:r>
                <a:rPr kumimoji="1" lang="en-US" altLang="ja-JP" sz="1200" b="1" dirty="0" smtClean="0">
                  <a:solidFill>
                    <a:srgbClr val="002776"/>
                  </a:solidFill>
                </a:rPr>
                <a:t>MICE</a:t>
              </a:r>
              <a:r>
                <a:rPr kumimoji="1" lang="ja-JP" altLang="en-US" sz="1200" b="1" dirty="0" smtClean="0">
                  <a:solidFill>
                    <a:srgbClr val="002776"/>
                  </a:solidFill>
                </a:rPr>
                <a:t>のマーケティング戦略を「</a:t>
              </a:r>
              <a:r>
                <a:rPr kumimoji="1" lang="en-US" altLang="ja-JP" sz="1200" b="1" dirty="0" smtClean="0">
                  <a:solidFill>
                    <a:srgbClr val="002776"/>
                  </a:solidFill>
                </a:rPr>
                <a:t>Product</a:t>
              </a:r>
              <a:r>
                <a:rPr kumimoji="1" lang="ja-JP" altLang="en-US" sz="1200" b="1" dirty="0" smtClean="0">
                  <a:solidFill>
                    <a:srgbClr val="002776"/>
                  </a:solidFill>
                </a:rPr>
                <a:t>」「</a:t>
              </a:r>
              <a:r>
                <a:rPr kumimoji="1" lang="en-US" altLang="ja-JP" sz="1200" b="1" dirty="0" smtClean="0">
                  <a:solidFill>
                    <a:srgbClr val="002776"/>
                  </a:solidFill>
                </a:rPr>
                <a:t>Price</a:t>
              </a:r>
              <a:r>
                <a:rPr kumimoji="1" lang="ja-JP" altLang="en-US" sz="1200" b="1" dirty="0" smtClean="0">
                  <a:solidFill>
                    <a:srgbClr val="002776"/>
                  </a:solidFill>
                </a:rPr>
                <a:t>」「</a:t>
              </a:r>
              <a:r>
                <a:rPr kumimoji="1" lang="en-US" altLang="ja-JP" sz="1200" b="1" dirty="0" smtClean="0">
                  <a:solidFill>
                    <a:srgbClr val="002776"/>
                  </a:solidFill>
                </a:rPr>
                <a:t>Place</a:t>
              </a:r>
              <a:r>
                <a:rPr kumimoji="1" lang="ja-JP" altLang="en-US" sz="1200" b="1" dirty="0" smtClean="0">
                  <a:solidFill>
                    <a:srgbClr val="002776"/>
                  </a:solidFill>
                </a:rPr>
                <a:t>」「</a:t>
              </a:r>
              <a:r>
                <a:rPr kumimoji="1" lang="en-US" altLang="ja-JP" sz="1200" b="1" dirty="0" smtClean="0">
                  <a:solidFill>
                    <a:srgbClr val="002776"/>
                  </a:solidFill>
                </a:rPr>
                <a:t>Promotion</a:t>
              </a:r>
              <a:r>
                <a:rPr kumimoji="1" lang="ja-JP" altLang="en-US" sz="1200" b="1" dirty="0" smtClean="0">
                  <a:solidFill>
                    <a:srgbClr val="002776"/>
                  </a:solidFill>
                </a:rPr>
                <a:t>」の観点から策定することを検討する（知見者へのヒアリングを基に作成）。</a:t>
              </a:r>
              <a:endParaRPr kumimoji="1" lang="en-US" altLang="ja-JP" sz="1200" b="1" dirty="0" smtClean="0">
                <a:solidFill>
                  <a:srgbClr val="002776"/>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a:t>
              </a:r>
              <a:r>
                <a:rPr kumimoji="1" lang="en-US" altLang="ja-JP" sz="1200" b="1" dirty="0" smtClean="0">
                  <a:solidFill>
                    <a:prstClr val="black"/>
                  </a:solidFill>
                </a:rPr>
                <a:t>Product</a:t>
              </a:r>
              <a:r>
                <a:rPr kumimoji="1" lang="ja-JP" altLang="en-US" sz="1200" b="1" dirty="0" smtClean="0">
                  <a:solidFill>
                    <a:prstClr val="black"/>
                  </a:solidFill>
                </a:rPr>
                <a:t>」：産業・学術以外の観点で、大阪が他都市と差別化できる要素を</a:t>
              </a:r>
              <a:r>
                <a:rPr kumimoji="1" lang="en-US" altLang="ja-JP" sz="1200" b="1" dirty="0" smtClean="0">
                  <a:solidFill>
                    <a:prstClr val="black"/>
                  </a:solidFill>
                </a:rPr>
                <a:t>MICE</a:t>
              </a:r>
              <a:r>
                <a:rPr kumimoji="1" lang="ja-JP" altLang="en-US" sz="1200" b="1" dirty="0" smtClean="0">
                  <a:solidFill>
                    <a:prstClr val="black"/>
                  </a:solidFill>
                </a:rPr>
                <a:t>に</a:t>
              </a:r>
              <a:r>
                <a:rPr kumimoji="1" lang="ja-JP" altLang="en-US" sz="1200" b="1" dirty="0">
                  <a:solidFill>
                    <a:prstClr val="black"/>
                  </a:solidFill>
                </a:rPr>
                <a:t>付与</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大阪は産業</a:t>
              </a:r>
              <a:r>
                <a:rPr kumimoji="1" lang="ja-JP" altLang="en-US" sz="1200" dirty="0">
                  <a:solidFill>
                    <a:prstClr val="black"/>
                  </a:solidFill>
                </a:rPr>
                <a:t>・</a:t>
              </a:r>
              <a:r>
                <a:rPr kumimoji="1" lang="ja-JP" altLang="en-US" sz="1200" dirty="0" smtClean="0">
                  <a:solidFill>
                    <a:prstClr val="black"/>
                  </a:solidFill>
                </a:rPr>
                <a:t>学術において、他都市よりも圧倒的に優位にある分野が存在しない（強いて言えば、再生医療は　学術機関も集積しており、大阪の優位性は高い）ため、それらの優位性を敢えて強調せず、大阪が他都市と差別化できる要素（食事・文化など）を</a:t>
              </a:r>
              <a:r>
                <a:rPr kumimoji="1" lang="ja-JP" altLang="en-US" sz="1200" dirty="0">
                  <a:solidFill>
                    <a:prstClr val="black"/>
                  </a:solidFill>
                </a:rPr>
                <a:t>訴求</a:t>
              </a:r>
              <a:r>
                <a:rPr kumimoji="1" lang="ja-JP" altLang="en-US" sz="1200" dirty="0" smtClean="0">
                  <a:solidFill>
                    <a:prstClr val="black"/>
                  </a:solidFill>
                </a:rPr>
                <a:t>した</a:t>
              </a:r>
              <a:r>
                <a:rPr kumimoji="1" lang="en-US" altLang="ja-JP" sz="1200" dirty="0" smtClean="0">
                  <a:solidFill>
                    <a:prstClr val="black"/>
                  </a:solidFill>
                </a:rPr>
                <a:t>MICE</a:t>
              </a:r>
              <a:r>
                <a:rPr kumimoji="1" lang="ja-JP" altLang="en-US" sz="1200" dirty="0" smtClean="0">
                  <a:solidFill>
                    <a:prstClr val="black"/>
                  </a:solidFill>
                </a:rPr>
                <a:t>とすることを検討する。</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a:t>
              </a:r>
              <a:r>
                <a:rPr kumimoji="1" lang="en-US" altLang="ja-JP" sz="1200" b="1" dirty="0" smtClean="0">
                  <a:solidFill>
                    <a:prstClr val="black"/>
                  </a:solidFill>
                </a:rPr>
                <a:t>Price</a:t>
              </a:r>
              <a:r>
                <a:rPr kumimoji="1" lang="ja-JP" altLang="en-US" sz="1200" b="1" dirty="0" smtClean="0">
                  <a:solidFill>
                    <a:prstClr val="black"/>
                  </a:solidFill>
                </a:rPr>
                <a:t>」：開催費のフレキシブルな料金体系の設定</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ja-JP" altLang="en-US" sz="1200" dirty="0">
                  <a:solidFill>
                    <a:prstClr val="black"/>
                  </a:solidFill>
                </a:rPr>
                <a:t>大阪</a:t>
              </a:r>
              <a:r>
                <a:rPr kumimoji="1" lang="ja-JP" altLang="en-US" sz="1200" dirty="0" smtClean="0">
                  <a:solidFill>
                    <a:prstClr val="black"/>
                  </a:solidFill>
                </a:rPr>
                <a:t>の</a:t>
              </a:r>
              <a:r>
                <a:rPr kumimoji="1" lang="en-US" altLang="ja-JP" sz="1200" dirty="0" smtClean="0">
                  <a:solidFill>
                    <a:prstClr val="black"/>
                  </a:solidFill>
                </a:rPr>
                <a:t>MICE</a:t>
              </a:r>
              <a:r>
                <a:rPr kumimoji="1" lang="ja-JP" altLang="en-US" sz="1200" dirty="0" smtClean="0">
                  <a:solidFill>
                    <a:prstClr val="black"/>
                  </a:solidFill>
                </a:rPr>
                <a:t>施設の開催費の料金体系は多くの場合一律であるが、シンガポール等、世界の都市では案件の　内容・規模・開催期間などによってフレキシブルに料金体系を設定することが主流である。大阪の</a:t>
              </a:r>
              <a:r>
                <a:rPr kumimoji="1" lang="en-US" altLang="ja-JP" sz="1200" dirty="0" smtClean="0">
                  <a:solidFill>
                    <a:prstClr val="black"/>
                  </a:solidFill>
                </a:rPr>
                <a:t>MICE</a:t>
              </a:r>
              <a:r>
                <a:rPr kumimoji="1" lang="ja-JP" altLang="en-US" sz="1200" dirty="0" smtClean="0">
                  <a:solidFill>
                    <a:prstClr val="black"/>
                  </a:solidFill>
                </a:rPr>
                <a:t>施設も　　それに倣い、重要性の高い</a:t>
              </a:r>
              <a:r>
                <a:rPr kumimoji="1" lang="en-US" altLang="ja-JP" sz="1200" dirty="0" smtClean="0">
                  <a:solidFill>
                    <a:prstClr val="black"/>
                  </a:solidFill>
                </a:rPr>
                <a:t>MICE</a:t>
              </a:r>
              <a:r>
                <a:rPr kumimoji="1" lang="ja-JP" altLang="en-US" sz="1200" dirty="0" smtClean="0">
                  <a:solidFill>
                    <a:prstClr val="black"/>
                  </a:solidFill>
                </a:rPr>
                <a:t>開催に関しては、開催費を下げる等の対応も一つの選択肢と考えられる。</a:t>
              </a:r>
              <a:endParaRPr kumimoji="1" lang="ja-JP" altLang="en-US" sz="1200" dirty="0">
                <a:solidFill>
                  <a:prstClr val="black"/>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a:t>
              </a:r>
              <a:r>
                <a:rPr kumimoji="1" lang="en-US" altLang="ja-JP" sz="1200" b="1" dirty="0">
                  <a:solidFill>
                    <a:prstClr val="black"/>
                  </a:solidFill>
                </a:rPr>
                <a:t>Place</a:t>
              </a:r>
              <a:r>
                <a:rPr kumimoji="1" lang="ja-JP" altLang="en-US" sz="1200" b="1" dirty="0">
                  <a:solidFill>
                    <a:prstClr val="black"/>
                  </a:solidFill>
                </a:rPr>
                <a:t>」：他都市との差別化が可能なテーマを検討し、そのテーマに即する大阪のエリアにおいて</a:t>
              </a:r>
              <a:r>
                <a:rPr kumimoji="1" lang="en-US" altLang="ja-JP" sz="1200" b="1" dirty="0">
                  <a:solidFill>
                    <a:prstClr val="black"/>
                  </a:solidFill>
                </a:rPr>
                <a:t>MICE</a:t>
              </a:r>
              <a:r>
                <a:rPr kumimoji="1" lang="ja-JP" altLang="en-US" sz="1200" b="1" dirty="0">
                  <a:solidFill>
                    <a:prstClr val="black"/>
                  </a:solidFill>
                </a:rPr>
                <a:t>を誘致</a:t>
              </a:r>
              <a:r>
                <a:rPr kumimoji="1" lang="ja-JP" altLang="en-US" sz="1200" b="1" dirty="0" smtClean="0">
                  <a:solidFill>
                    <a:prstClr val="black"/>
                  </a:solidFill>
                </a:rPr>
                <a:t>、　　成長</a:t>
              </a:r>
              <a:r>
                <a:rPr kumimoji="1" lang="ja-JP" altLang="en-US" sz="1200" b="1" dirty="0">
                  <a:solidFill>
                    <a:prstClr val="black"/>
                  </a:solidFill>
                </a:rPr>
                <a:t>戦略の</a:t>
              </a:r>
              <a:r>
                <a:rPr kumimoji="1" lang="ja-JP" altLang="en-US" sz="1200" b="1" dirty="0" smtClean="0">
                  <a:solidFill>
                    <a:prstClr val="black"/>
                  </a:solidFill>
                </a:rPr>
                <a:t>テーマと</a:t>
              </a:r>
              <a:r>
                <a:rPr kumimoji="1" lang="ja-JP" altLang="en-US" sz="1200" b="1" dirty="0">
                  <a:solidFill>
                    <a:prstClr val="black"/>
                  </a:solidFill>
                </a:rPr>
                <a:t>することも検討</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ja-JP" altLang="en-US" sz="1200" dirty="0" smtClean="0">
                  <a:solidFill>
                    <a:prstClr val="black"/>
                  </a:solidFill>
                </a:rPr>
                <a:t>他都市との差別化が可能なエッジの利いたテーマ（例：クリエイティブ（ゲーム、アニメ等））を検討する。そのテーマと親和性が高いと考えられる大阪のエリアにおいて</a:t>
              </a:r>
              <a:r>
                <a:rPr kumimoji="1" lang="en-US" altLang="ja-JP" sz="1200" dirty="0" smtClean="0">
                  <a:solidFill>
                    <a:prstClr val="black"/>
                  </a:solidFill>
                </a:rPr>
                <a:t>MICE</a:t>
              </a:r>
              <a:r>
                <a:rPr kumimoji="1" lang="ja-JP" altLang="en-US" sz="1200" dirty="0" err="1" smtClean="0">
                  <a:solidFill>
                    <a:prstClr val="black"/>
                  </a:solidFill>
                </a:rPr>
                <a:t>を誘</a:t>
              </a:r>
              <a:r>
                <a:rPr kumimoji="1" lang="ja-JP" altLang="en-US" sz="1200" dirty="0" smtClean="0">
                  <a:solidFill>
                    <a:prstClr val="black"/>
                  </a:solidFill>
                </a:rPr>
                <a:t>致し、成長戦略のテーマとすることも検討する。</a:t>
              </a:r>
              <a:endParaRPr kumimoji="1" lang="en-US" altLang="ja-JP" sz="1200" dirty="0" smtClean="0">
                <a:solidFill>
                  <a:prstClr val="black"/>
                </a:solidFill>
              </a:endParaRPr>
            </a:p>
          </p:txBody>
        </p:sp>
      </p:grpSp>
    </p:spTree>
    <p:extLst>
      <p:ext uri="{BB962C8B-B14F-4D97-AF65-F5344CB8AC3E}">
        <p14:creationId xmlns:p14="http://schemas.microsoft.com/office/powerpoint/2010/main" val="26136251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124</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33"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en-US" altLang="ja-JP" kern="0" smtClean="0">
                <a:solidFill>
                  <a:srgbClr val="81BC00"/>
                </a:solidFill>
              </a:rPr>
              <a:t>MICE</a:t>
            </a:r>
            <a:r>
              <a:rPr lang="ja-JP" altLang="en-US" kern="0" smtClean="0">
                <a:solidFill>
                  <a:srgbClr val="81BC00"/>
                </a:solidFill>
              </a:rPr>
              <a:t>誘致</a:t>
            </a:r>
            <a:r>
              <a:rPr lang="ja-JP" altLang="en-US" kern="0" dirty="0" smtClean="0">
                <a:solidFill>
                  <a:srgbClr val="81BC00"/>
                </a:solidFill>
              </a:rPr>
              <a:t>に係るマーケティング戦略に関する施策 　</a:t>
            </a:r>
            <a:r>
              <a:rPr lang="en-US" altLang="ja-JP" kern="0" dirty="0" smtClean="0">
                <a:solidFill>
                  <a:srgbClr val="81BC00"/>
                </a:solidFill>
              </a:rPr>
              <a:t>2/2</a:t>
            </a:r>
            <a:endParaRPr lang="ja-JP" altLang="en-US" kern="0" dirty="0">
              <a:solidFill>
                <a:srgbClr val="81BC00"/>
              </a:solidFill>
            </a:endParaRPr>
          </a:p>
        </p:txBody>
      </p:sp>
      <p:sp>
        <p:nvSpPr>
          <p:cNvPr id="9"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grpSp>
        <p:nvGrpSpPr>
          <p:cNvPr id="11" name="グループ化 10"/>
          <p:cNvGrpSpPr/>
          <p:nvPr/>
        </p:nvGrpSpPr>
        <p:grpSpPr>
          <a:xfrm>
            <a:off x="417000" y="1481057"/>
            <a:ext cx="9072000" cy="540000"/>
            <a:chOff x="417000" y="1481057"/>
            <a:chExt cx="9072000" cy="810000"/>
          </a:xfrm>
        </p:grpSpPr>
        <p:sp>
          <p:nvSpPr>
            <p:cNvPr id="12" name="正方形/長方形 11"/>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a:t>
              </a:r>
              <a:endParaRPr kumimoji="1" lang="ja-JP" altLang="en-US" sz="1200" b="1" dirty="0">
                <a:solidFill>
                  <a:prstClr val="white"/>
                </a:solidFill>
              </a:endParaRPr>
            </a:p>
          </p:txBody>
        </p:sp>
        <p:sp>
          <p:nvSpPr>
            <p:cNvPr id="13" name="正方形/長方形 12"/>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dirty="0" smtClean="0">
                  <a:solidFill>
                    <a:prstClr val="black"/>
                  </a:solidFill>
                </a:rPr>
                <a:t>マーケティング</a:t>
              </a:r>
              <a:r>
                <a:rPr kumimoji="1" lang="ja-JP" altLang="en-US" sz="1200" dirty="0">
                  <a:solidFill>
                    <a:prstClr val="black"/>
                  </a:solidFill>
                </a:rPr>
                <a:t>戦略の策定・実行が不十分であるため、</a:t>
              </a:r>
              <a:r>
                <a:rPr kumimoji="1" lang="ja-JP" altLang="en-US" sz="1200" smtClean="0">
                  <a:solidFill>
                    <a:prstClr val="black"/>
                  </a:solidFill>
                </a:rPr>
                <a:t>大阪の</a:t>
              </a:r>
              <a:r>
                <a:rPr kumimoji="1" lang="en-US" altLang="ja-JP" sz="1200" smtClean="0">
                  <a:solidFill>
                    <a:prstClr val="black"/>
                  </a:solidFill>
                </a:rPr>
                <a:t>MICE</a:t>
              </a:r>
              <a:r>
                <a:rPr kumimoji="1" lang="ja-JP" altLang="en-US" sz="1200" smtClean="0">
                  <a:solidFill>
                    <a:prstClr val="black"/>
                  </a:solidFill>
                </a:rPr>
                <a:t>の</a:t>
              </a:r>
              <a:r>
                <a:rPr kumimoji="1" lang="ja-JP" altLang="en-US" sz="1200" dirty="0">
                  <a:solidFill>
                    <a:prstClr val="black"/>
                  </a:solidFill>
                </a:rPr>
                <a:t>開催件数が伸び悩んでいる</a:t>
              </a:r>
              <a:r>
                <a:rPr kumimoji="1" lang="ja-JP" altLang="en-US" sz="1200" dirty="0" smtClean="0">
                  <a:solidFill>
                    <a:prstClr val="black"/>
                  </a:solidFill>
                </a:rPr>
                <a:t>。</a:t>
              </a:r>
              <a:endParaRPr kumimoji="1" lang="ja-JP" altLang="en-US" sz="1200" dirty="0">
                <a:solidFill>
                  <a:prstClr val="black"/>
                </a:solidFill>
              </a:endParaRPr>
            </a:p>
          </p:txBody>
        </p:sp>
      </p:grpSp>
      <p:sp>
        <p:nvSpPr>
          <p:cNvPr id="15" name="二等辺三角形 14"/>
          <p:cNvSpPr/>
          <p:nvPr/>
        </p:nvSpPr>
        <p:spPr>
          <a:xfrm flipV="1">
            <a:off x="3153000" y="2214864"/>
            <a:ext cx="3600000" cy="28800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grpSp>
        <p:nvGrpSpPr>
          <p:cNvPr id="3" name="グループ化 2"/>
          <p:cNvGrpSpPr/>
          <p:nvPr/>
        </p:nvGrpSpPr>
        <p:grpSpPr>
          <a:xfrm>
            <a:off x="417000" y="2696670"/>
            <a:ext cx="9072000" cy="2700000"/>
            <a:chOff x="417000" y="2643505"/>
            <a:chExt cx="9072000" cy="3960000"/>
          </a:xfrm>
        </p:grpSpPr>
        <p:sp>
          <p:nvSpPr>
            <p:cNvPr id="17" name="正方形/長方形 16"/>
            <p:cNvSpPr/>
            <p:nvPr/>
          </p:nvSpPr>
          <p:spPr>
            <a:xfrm>
              <a:off x="417000" y="2643505"/>
              <a:ext cx="1080000" cy="396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prstClr val="white"/>
                  </a:solidFill>
                </a:rPr>
                <a:t>施策</a:t>
              </a:r>
            </a:p>
          </p:txBody>
        </p:sp>
        <p:sp>
          <p:nvSpPr>
            <p:cNvPr id="18" name="正方形/長方形 17"/>
            <p:cNvSpPr/>
            <p:nvPr/>
          </p:nvSpPr>
          <p:spPr>
            <a:xfrm>
              <a:off x="1569000" y="2643505"/>
              <a:ext cx="7920000" cy="396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0"/>
                </a:spcBef>
                <a:buFont typeface="Wingdings" panose="05000000000000000000" pitchFamily="2" charset="2"/>
                <a:buChar char="n"/>
              </a:pPr>
              <a:r>
                <a:rPr kumimoji="1" lang="ja-JP" altLang="en-US" sz="1200" b="1" dirty="0">
                  <a:solidFill>
                    <a:srgbClr val="002776"/>
                  </a:solidFill>
                </a:rPr>
                <a:t>大阪</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件数を増加させるため、大阪</a:t>
              </a:r>
              <a:r>
                <a:rPr kumimoji="1" lang="en-US" altLang="ja-JP" sz="1200" b="1" dirty="0" smtClean="0">
                  <a:solidFill>
                    <a:srgbClr val="002776"/>
                  </a:solidFill>
                </a:rPr>
                <a:t>MICE</a:t>
              </a:r>
              <a:r>
                <a:rPr kumimoji="1" lang="ja-JP" altLang="en-US" sz="1200" b="1" dirty="0" smtClean="0">
                  <a:solidFill>
                    <a:srgbClr val="002776"/>
                  </a:solidFill>
                </a:rPr>
                <a:t>のマーケティング戦略を「</a:t>
              </a:r>
              <a:r>
                <a:rPr kumimoji="1" lang="en-US" altLang="ja-JP" sz="1200" b="1" dirty="0" smtClean="0">
                  <a:solidFill>
                    <a:srgbClr val="002776"/>
                  </a:solidFill>
                </a:rPr>
                <a:t>Product</a:t>
              </a:r>
              <a:r>
                <a:rPr kumimoji="1" lang="ja-JP" altLang="en-US" sz="1200" b="1" dirty="0" smtClean="0">
                  <a:solidFill>
                    <a:srgbClr val="002776"/>
                  </a:solidFill>
                </a:rPr>
                <a:t>」「</a:t>
              </a:r>
              <a:r>
                <a:rPr kumimoji="1" lang="en-US" altLang="ja-JP" sz="1200" b="1" dirty="0" smtClean="0">
                  <a:solidFill>
                    <a:srgbClr val="002776"/>
                  </a:solidFill>
                </a:rPr>
                <a:t>Price</a:t>
              </a:r>
              <a:r>
                <a:rPr kumimoji="1" lang="ja-JP" altLang="en-US" sz="1200" b="1" dirty="0" smtClean="0">
                  <a:solidFill>
                    <a:srgbClr val="002776"/>
                  </a:solidFill>
                </a:rPr>
                <a:t>」「</a:t>
              </a:r>
              <a:r>
                <a:rPr kumimoji="1" lang="en-US" altLang="ja-JP" sz="1200" b="1" dirty="0" smtClean="0">
                  <a:solidFill>
                    <a:srgbClr val="002776"/>
                  </a:solidFill>
                </a:rPr>
                <a:t>Place</a:t>
              </a:r>
              <a:r>
                <a:rPr kumimoji="1" lang="ja-JP" altLang="en-US" sz="1200" b="1" dirty="0" smtClean="0">
                  <a:solidFill>
                    <a:srgbClr val="002776"/>
                  </a:solidFill>
                </a:rPr>
                <a:t>」「</a:t>
              </a:r>
              <a:r>
                <a:rPr kumimoji="1" lang="en-US" altLang="ja-JP" sz="1200" b="1" dirty="0" smtClean="0">
                  <a:solidFill>
                    <a:srgbClr val="002776"/>
                  </a:solidFill>
                </a:rPr>
                <a:t>Promotion</a:t>
              </a:r>
              <a:r>
                <a:rPr kumimoji="1" lang="ja-JP" altLang="en-US" sz="1200" b="1" dirty="0" smtClean="0">
                  <a:solidFill>
                    <a:srgbClr val="002776"/>
                  </a:solidFill>
                </a:rPr>
                <a:t>」の観点から策定することを検討する（知見者へのヒアリングを基に作成）。</a:t>
              </a:r>
              <a:endParaRPr kumimoji="1" lang="en-US" altLang="ja-JP" sz="1200" b="1" dirty="0" smtClean="0">
                <a:solidFill>
                  <a:srgbClr val="002776"/>
                </a:solidFill>
              </a:endParaRPr>
            </a:p>
            <a:p>
              <a:pPr marL="361950" indent="-180975">
                <a:spcBef>
                  <a:spcPts val="600"/>
                </a:spcBef>
                <a:buFont typeface="Wingdings" panose="05000000000000000000" pitchFamily="2" charset="2"/>
                <a:buChar char="Ø"/>
              </a:pPr>
              <a:r>
                <a:rPr kumimoji="1" lang="ja-JP" altLang="en-US" sz="1200" b="1" dirty="0" smtClean="0">
                  <a:solidFill>
                    <a:prstClr val="black"/>
                  </a:solidFill>
                </a:rPr>
                <a:t>「</a:t>
              </a:r>
              <a:r>
                <a:rPr kumimoji="1" lang="en-US" altLang="ja-JP" sz="1200" b="1" dirty="0" smtClean="0">
                  <a:solidFill>
                    <a:prstClr val="black"/>
                  </a:solidFill>
                </a:rPr>
                <a:t>Promotion</a:t>
              </a:r>
              <a:r>
                <a:rPr kumimoji="1" lang="ja-JP" altLang="en-US" sz="1200" b="1" dirty="0" smtClean="0">
                  <a:solidFill>
                    <a:prstClr val="black"/>
                  </a:solidFill>
                </a:rPr>
                <a:t>」：</a:t>
              </a:r>
              <a:r>
                <a:rPr kumimoji="1" lang="en-US" altLang="ja-JP" sz="1200" b="1" dirty="0" smtClean="0">
                  <a:solidFill>
                    <a:prstClr val="black"/>
                  </a:solidFill>
                </a:rPr>
                <a:t>M</a:t>
              </a:r>
              <a:r>
                <a:rPr kumimoji="1" lang="ja-JP" altLang="en-US" sz="1200" b="1" dirty="0">
                  <a:solidFill>
                    <a:prstClr val="black"/>
                  </a:solidFill>
                </a:rPr>
                <a:t>・</a:t>
              </a:r>
              <a:r>
                <a:rPr kumimoji="1" lang="en-US" altLang="ja-JP" sz="1200" b="1" dirty="0">
                  <a:solidFill>
                    <a:prstClr val="black"/>
                  </a:solidFill>
                </a:rPr>
                <a:t>I</a:t>
              </a:r>
              <a:r>
                <a:rPr kumimoji="1" lang="ja-JP" altLang="en-US" sz="1200" b="1" dirty="0">
                  <a:solidFill>
                    <a:prstClr val="black"/>
                  </a:solidFill>
                </a:rPr>
                <a:t>・</a:t>
              </a:r>
              <a:r>
                <a:rPr kumimoji="1" lang="en-US" altLang="ja-JP" sz="1200" b="1" dirty="0">
                  <a:solidFill>
                    <a:prstClr val="black"/>
                  </a:solidFill>
                </a:rPr>
                <a:t>C</a:t>
              </a:r>
              <a:r>
                <a:rPr kumimoji="1" lang="ja-JP" altLang="en-US" sz="1200" b="1" dirty="0">
                  <a:solidFill>
                    <a:prstClr val="black"/>
                  </a:solidFill>
                </a:rPr>
                <a:t>・</a:t>
              </a:r>
              <a:r>
                <a:rPr kumimoji="1" lang="en-US" altLang="ja-JP" sz="1200" b="1" dirty="0">
                  <a:solidFill>
                    <a:prstClr val="black"/>
                  </a:solidFill>
                </a:rPr>
                <a:t>Ex</a:t>
              </a:r>
              <a:r>
                <a:rPr kumimoji="1" lang="ja-JP" altLang="en-US" sz="1200" b="1" dirty="0">
                  <a:solidFill>
                    <a:prstClr val="black"/>
                  </a:solidFill>
                </a:rPr>
                <a:t>・</a:t>
              </a:r>
              <a:r>
                <a:rPr kumimoji="1" lang="en-US" altLang="ja-JP" sz="1200" b="1" dirty="0" err="1" smtClean="0">
                  <a:solidFill>
                    <a:prstClr val="black"/>
                  </a:solidFill>
                </a:rPr>
                <a:t>Ev</a:t>
              </a:r>
              <a:r>
                <a:rPr kumimoji="1" lang="ja-JP" altLang="en-US" sz="1200" b="1" dirty="0" smtClean="0">
                  <a:solidFill>
                    <a:prstClr val="black"/>
                  </a:solidFill>
                </a:rPr>
                <a:t>別のプロモーションの実行（</a:t>
              </a:r>
              <a:r>
                <a:rPr kumimoji="1" lang="en-US" altLang="ja-JP" sz="1200" b="1" dirty="0" smtClean="0">
                  <a:solidFill>
                    <a:prstClr val="black"/>
                  </a:solidFill>
                </a:rPr>
                <a:t>I</a:t>
              </a:r>
              <a:r>
                <a:rPr kumimoji="1" lang="ja-JP" altLang="en-US" sz="1200" b="1" dirty="0" smtClean="0">
                  <a:solidFill>
                    <a:prstClr val="black"/>
                  </a:solidFill>
                </a:rPr>
                <a:t>・</a:t>
              </a:r>
              <a:r>
                <a:rPr kumimoji="1" lang="en-US" altLang="ja-JP" sz="1200" b="1" dirty="0" smtClean="0">
                  <a:solidFill>
                    <a:prstClr val="black"/>
                  </a:solidFill>
                </a:rPr>
                <a:t>C</a:t>
              </a:r>
              <a:r>
                <a:rPr kumimoji="1" lang="ja-JP" altLang="en-US" sz="1200" b="1" dirty="0" smtClean="0">
                  <a:solidFill>
                    <a:prstClr val="black"/>
                  </a:solidFill>
                </a:rPr>
                <a:t>・</a:t>
              </a:r>
              <a:r>
                <a:rPr kumimoji="1" lang="en-US" altLang="ja-JP" sz="1200" b="1" dirty="0" smtClean="0">
                  <a:solidFill>
                    <a:prstClr val="black"/>
                  </a:solidFill>
                </a:rPr>
                <a:t>Ex</a:t>
              </a:r>
              <a:r>
                <a:rPr kumimoji="1" lang="ja-JP" altLang="en-US" sz="1200" b="1" dirty="0" smtClean="0">
                  <a:solidFill>
                    <a:prstClr val="black"/>
                  </a:solidFill>
                </a:rPr>
                <a:t>・</a:t>
              </a:r>
              <a:r>
                <a:rPr kumimoji="1" lang="en-US" altLang="ja-JP" sz="1200" b="1" dirty="0" err="1" smtClean="0">
                  <a:solidFill>
                    <a:prstClr val="black"/>
                  </a:solidFill>
                </a:rPr>
                <a:t>Ev</a:t>
              </a:r>
              <a:r>
                <a:rPr kumimoji="1" lang="ja-JP" altLang="en-US" sz="1200" b="1" dirty="0" smtClean="0">
                  <a:solidFill>
                    <a:prstClr val="black"/>
                  </a:solidFill>
                </a:rPr>
                <a:t>を重視）</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en-US" altLang="ja-JP" sz="1200" dirty="0" smtClean="0">
                  <a:solidFill>
                    <a:prstClr val="black"/>
                  </a:solidFill>
                </a:rPr>
                <a:t>M</a:t>
              </a:r>
              <a:r>
                <a:rPr kumimoji="1" lang="ja-JP" altLang="en-US" sz="1200" dirty="0" smtClean="0">
                  <a:solidFill>
                    <a:prstClr val="black"/>
                  </a:solidFill>
                </a:rPr>
                <a:t>開催は企業の所在地からの距離によってほぼ決定され、プロモーションを通じた誘致は効果が非常に薄いため、</a:t>
              </a:r>
              <a:r>
                <a:rPr kumimoji="1" lang="en-US" altLang="ja-JP" sz="1200" dirty="0" smtClean="0">
                  <a:solidFill>
                    <a:prstClr val="black"/>
                  </a:solidFill>
                </a:rPr>
                <a:t>M</a:t>
              </a:r>
              <a:r>
                <a:rPr kumimoji="1" lang="ja-JP" altLang="en-US" sz="1200" dirty="0" smtClean="0">
                  <a:solidFill>
                    <a:prstClr val="black"/>
                  </a:solidFill>
                </a:rPr>
                <a:t>誘致に向けたプロモーションは注力しない</a:t>
              </a:r>
              <a:r>
                <a:rPr kumimoji="1" lang="ja-JP" altLang="en-US" sz="1200" dirty="0">
                  <a:solidFill>
                    <a:prstClr val="black"/>
                  </a:solidFill>
                </a:rPr>
                <a:t>こと</a:t>
              </a:r>
              <a:r>
                <a:rPr kumimoji="1" lang="ja-JP" altLang="en-US" sz="1200" dirty="0" smtClean="0">
                  <a:solidFill>
                    <a:prstClr val="black"/>
                  </a:solidFill>
                </a:rPr>
                <a:t>を検討する。</a:t>
              </a:r>
              <a:endParaRPr kumimoji="1" lang="en-US" altLang="ja-JP" sz="1200" dirty="0" smtClean="0">
                <a:solidFill>
                  <a:prstClr val="black"/>
                </a:solidFill>
              </a:endParaRPr>
            </a:p>
            <a:p>
              <a:pPr marL="542925" indent="-180975">
                <a:spcBef>
                  <a:spcPts val="600"/>
                </a:spcBef>
                <a:buFont typeface="Arial" panose="020B0604020202020204" pitchFamily="34" charset="0"/>
                <a:buChar char="•"/>
              </a:pPr>
              <a:r>
                <a:rPr kumimoji="1" lang="en-US" altLang="ja-JP" sz="1200" dirty="0" smtClean="0">
                  <a:solidFill>
                    <a:prstClr val="black"/>
                  </a:solidFill>
                </a:rPr>
                <a:t>I</a:t>
              </a:r>
              <a:r>
                <a:rPr kumimoji="1" lang="ja-JP" altLang="en-US" sz="1200" dirty="0">
                  <a:solidFill>
                    <a:prstClr val="black"/>
                  </a:solidFill>
                </a:rPr>
                <a:t>開催は海外の旅行</a:t>
              </a:r>
              <a:r>
                <a:rPr kumimoji="1" lang="ja-JP" altLang="en-US" sz="1200" dirty="0" smtClean="0">
                  <a:solidFill>
                    <a:prstClr val="black"/>
                  </a:solidFill>
                </a:rPr>
                <a:t>代理店</a:t>
              </a:r>
              <a:r>
                <a:rPr kumimoji="1" lang="ja-JP" altLang="en-US" sz="1200" dirty="0">
                  <a:solidFill>
                    <a:prstClr val="black"/>
                  </a:solidFill>
                </a:rPr>
                <a:t>に</a:t>
              </a:r>
              <a:r>
                <a:rPr kumimoji="1" lang="ja-JP" altLang="en-US" sz="1200" dirty="0" smtClean="0">
                  <a:solidFill>
                    <a:prstClr val="black"/>
                  </a:solidFill>
                </a:rPr>
                <a:t>働きかければ</a:t>
              </a:r>
              <a:r>
                <a:rPr kumimoji="1" lang="ja-JP" altLang="en-US" sz="1200" dirty="0">
                  <a:solidFill>
                    <a:prstClr val="black"/>
                  </a:solidFill>
                </a:rPr>
                <a:t>誘致に直結</a:t>
              </a:r>
              <a:r>
                <a:rPr kumimoji="1" lang="ja-JP" altLang="en-US" sz="1200" dirty="0" smtClean="0">
                  <a:solidFill>
                    <a:prstClr val="black"/>
                  </a:solidFill>
                </a:rPr>
                <a:t>する。また、</a:t>
              </a:r>
              <a:r>
                <a:rPr kumimoji="1" lang="ja-JP" altLang="en-US" sz="1200" dirty="0">
                  <a:solidFill>
                    <a:prstClr val="black"/>
                  </a:solidFill>
                </a:rPr>
                <a:t>大阪</a:t>
              </a:r>
              <a:r>
                <a:rPr kumimoji="1" lang="ja-JP" altLang="en-US" sz="1200" dirty="0" smtClean="0">
                  <a:solidFill>
                    <a:prstClr val="black"/>
                  </a:solidFill>
                </a:rPr>
                <a:t>の</a:t>
              </a:r>
              <a:r>
                <a:rPr kumimoji="1" lang="en-US" altLang="ja-JP" sz="1200" dirty="0" smtClean="0">
                  <a:solidFill>
                    <a:prstClr val="black"/>
                  </a:solidFill>
                </a:rPr>
                <a:t>I</a:t>
              </a:r>
              <a:r>
                <a:rPr kumimoji="1" lang="ja-JP" altLang="en-US" sz="1200" dirty="0" smtClean="0">
                  <a:solidFill>
                    <a:prstClr val="black"/>
                  </a:solidFill>
                </a:rPr>
                <a:t>は東京の</a:t>
              </a:r>
              <a:r>
                <a:rPr kumimoji="1" lang="en-US" altLang="ja-JP" sz="1200" dirty="0" smtClean="0">
                  <a:solidFill>
                    <a:prstClr val="black"/>
                  </a:solidFill>
                </a:rPr>
                <a:t>I</a:t>
              </a:r>
              <a:r>
                <a:rPr kumimoji="1" lang="ja-JP" altLang="en-US" sz="1200" dirty="0" smtClean="0">
                  <a:solidFill>
                    <a:prstClr val="black"/>
                  </a:solidFill>
                </a:rPr>
                <a:t>と比肩するほど強みとなっているため、</a:t>
              </a:r>
              <a:r>
                <a:rPr kumimoji="1" lang="en-US" altLang="ja-JP" sz="1200" dirty="0" smtClean="0">
                  <a:solidFill>
                    <a:prstClr val="black"/>
                  </a:solidFill>
                </a:rPr>
                <a:t>I</a:t>
              </a:r>
              <a:r>
                <a:rPr kumimoji="1" lang="ja-JP" altLang="en-US" sz="1200" dirty="0" smtClean="0">
                  <a:solidFill>
                    <a:prstClr val="black"/>
                  </a:solidFill>
                </a:rPr>
                <a:t>の</a:t>
              </a:r>
              <a:r>
                <a:rPr kumimoji="1" lang="ja-JP" altLang="en-US" sz="1200" dirty="0">
                  <a:solidFill>
                    <a:prstClr val="black"/>
                  </a:solidFill>
                </a:rPr>
                <a:t>誘致に向けたプロモーションは積極的に</a:t>
              </a:r>
              <a:r>
                <a:rPr kumimoji="1" lang="ja-JP" altLang="en-US" sz="1200" dirty="0" smtClean="0">
                  <a:solidFill>
                    <a:prstClr val="black"/>
                  </a:solidFill>
                </a:rPr>
                <a:t>行う</a:t>
              </a:r>
              <a:r>
                <a:rPr kumimoji="1" lang="ja-JP" altLang="en-US" sz="1200" dirty="0">
                  <a:solidFill>
                    <a:prstClr val="black"/>
                  </a:solidFill>
                </a:rPr>
                <a:t>こと</a:t>
              </a:r>
              <a:r>
                <a:rPr kumimoji="1" lang="ja-JP" altLang="en-US" sz="1200" dirty="0" smtClean="0">
                  <a:solidFill>
                    <a:prstClr val="black"/>
                  </a:solidFill>
                </a:rPr>
                <a:t>を検討する。</a:t>
              </a:r>
              <a:endParaRPr kumimoji="1" lang="en-US" altLang="ja-JP" sz="1200" dirty="0" smtClean="0">
                <a:solidFill>
                  <a:prstClr val="black"/>
                </a:solidFill>
              </a:endParaRPr>
            </a:p>
            <a:p>
              <a:pPr marL="542925" indent="-180975">
                <a:spcBef>
                  <a:spcPts val="600"/>
                </a:spcBef>
                <a:buFont typeface="Arial" panose="020B0604020202020204" pitchFamily="34" charset="0"/>
                <a:buChar char="•"/>
              </a:pPr>
              <a:r>
                <a:rPr kumimoji="1" lang="en-US" altLang="ja-JP" sz="1200" dirty="0">
                  <a:solidFill>
                    <a:prstClr val="black"/>
                  </a:solidFill>
                </a:rPr>
                <a:t>C</a:t>
              </a:r>
              <a:r>
                <a:rPr kumimoji="1" lang="ja-JP" altLang="en-US" sz="1200" dirty="0">
                  <a:solidFill>
                    <a:prstClr val="black"/>
                  </a:solidFill>
                </a:rPr>
                <a:t>開催は大学等の学術機関に働きかければ誘致に直結する。また、</a:t>
              </a:r>
              <a:r>
                <a:rPr kumimoji="1" lang="en-US" altLang="ja-JP" sz="1200" dirty="0">
                  <a:solidFill>
                    <a:prstClr val="black"/>
                  </a:solidFill>
                </a:rPr>
                <a:t>C</a:t>
              </a:r>
              <a:r>
                <a:rPr kumimoji="1" lang="ja-JP" altLang="en-US" sz="1200" dirty="0">
                  <a:solidFill>
                    <a:prstClr val="black"/>
                  </a:solidFill>
                </a:rPr>
                <a:t>は大型医学会議を中心に経済波及効果が高い。従って、</a:t>
              </a:r>
              <a:r>
                <a:rPr kumimoji="1" lang="en-US" altLang="ja-JP" sz="1200" dirty="0">
                  <a:solidFill>
                    <a:prstClr val="black"/>
                  </a:solidFill>
                </a:rPr>
                <a:t>C</a:t>
              </a:r>
              <a:r>
                <a:rPr kumimoji="1" lang="ja-JP" altLang="en-US" sz="1200" dirty="0">
                  <a:solidFill>
                    <a:prstClr val="black"/>
                  </a:solidFill>
                </a:rPr>
                <a:t>誘致に向けたプロモーションは積極的に行うことを検討する。</a:t>
              </a:r>
              <a:endParaRPr kumimoji="1" lang="en-US" altLang="ja-JP" sz="1200" dirty="0" smtClean="0">
                <a:solidFill>
                  <a:prstClr val="black"/>
                </a:solidFill>
              </a:endParaRPr>
            </a:p>
            <a:p>
              <a:pPr marL="542925" indent="-180975">
                <a:spcBef>
                  <a:spcPts val="600"/>
                </a:spcBef>
                <a:buFont typeface="Arial" panose="020B0604020202020204" pitchFamily="34" charset="0"/>
                <a:buChar char="•"/>
              </a:pP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は民間企業への提案次第で新規の</a:t>
              </a:r>
              <a:r>
                <a:rPr kumimoji="1" lang="en-US" altLang="ja-JP" sz="1200" dirty="0">
                  <a:solidFill>
                    <a:prstClr val="black"/>
                  </a:solidFill>
                </a:rPr>
                <a:t>Ex</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を生み出すことが可能であり、案件獲得のコストパフォーマンスが高い傾向にある。従って、</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の誘致に向けたプロモーションは積極的に行うことを検討する。</a:t>
              </a:r>
            </a:p>
          </p:txBody>
        </p:sp>
      </p:grpSp>
    </p:spTree>
    <p:extLst>
      <p:ext uri="{BB962C8B-B14F-4D97-AF65-F5344CB8AC3E}">
        <p14:creationId xmlns:p14="http://schemas.microsoft.com/office/powerpoint/2010/main" val="6415360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125</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33"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a:solidFill>
                  <a:srgbClr val="81BC00"/>
                </a:solidFill>
              </a:rPr>
              <a:t>他都市</a:t>
            </a:r>
            <a:r>
              <a:rPr lang="ja-JP" altLang="en-US" kern="0" dirty="0" smtClean="0">
                <a:solidFill>
                  <a:srgbClr val="81BC00"/>
                </a:solidFill>
              </a:rPr>
              <a:t>との差別化に向けた具体的な施策（</a:t>
            </a:r>
            <a:r>
              <a:rPr lang="en-US" altLang="ja-JP" kern="0" dirty="0">
                <a:solidFill>
                  <a:srgbClr val="81BC00"/>
                </a:solidFill>
              </a:rPr>
              <a:t>M</a:t>
            </a:r>
            <a:r>
              <a:rPr lang="ja-JP" altLang="en-US" kern="0" dirty="0">
                <a:solidFill>
                  <a:srgbClr val="81BC00"/>
                </a:solidFill>
              </a:rPr>
              <a:t>・</a:t>
            </a:r>
            <a:r>
              <a:rPr lang="en-US" altLang="ja-JP" kern="0" dirty="0">
                <a:solidFill>
                  <a:srgbClr val="81BC00"/>
                </a:solidFill>
              </a:rPr>
              <a:t>I</a:t>
            </a:r>
            <a:r>
              <a:rPr lang="ja-JP" altLang="en-US" kern="0" dirty="0">
                <a:solidFill>
                  <a:srgbClr val="81BC00"/>
                </a:solidFill>
              </a:rPr>
              <a:t>・</a:t>
            </a:r>
            <a:r>
              <a:rPr lang="en-US" altLang="ja-JP" kern="0" dirty="0">
                <a:solidFill>
                  <a:srgbClr val="81BC00"/>
                </a:solidFill>
              </a:rPr>
              <a:t>C</a:t>
            </a:r>
            <a:r>
              <a:rPr lang="ja-JP" altLang="en-US" kern="0" dirty="0">
                <a:solidFill>
                  <a:srgbClr val="81BC00"/>
                </a:solidFill>
              </a:rPr>
              <a:t>・</a:t>
            </a:r>
            <a:r>
              <a:rPr lang="en-US" altLang="ja-JP" kern="0" dirty="0">
                <a:solidFill>
                  <a:srgbClr val="81BC00"/>
                </a:solidFill>
              </a:rPr>
              <a:t>Ex</a:t>
            </a:r>
            <a:r>
              <a:rPr lang="ja-JP" altLang="en-US" kern="0" dirty="0">
                <a:solidFill>
                  <a:srgbClr val="81BC00"/>
                </a:solidFill>
              </a:rPr>
              <a:t>・</a:t>
            </a:r>
            <a:r>
              <a:rPr lang="en-US" altLang="ja-JP" kern="0" dirty="0" err="1" smtClean="0">
                <a:solidFill>
                  <a:srgbClr val="81BC00"/>
                </a:solidFill>
              </a:rPr>
              <a:t>Ev</a:t>
            </a:r>
            <a:r>
              <a:rPr lang="ja-JP" altLang="en-US" kern="0" dirty="0" smtClean="0">
                <a:solidFill>
                  <a:srgbClr val="81BC00"/>
                </a:solidFill>
              </a:rPr>
              <a:t>別の目標の設定）</a:t>
            </a:r>
            <a:endParaRPr lang="ja-JP" altLang="en-US" kern="0" dirty="0">
              <a:solidFill>
                <a:srgbClr val="81BC00"/>
              </a:solidFill>
            </a:endParaRPr>
          </a:p>
        </p:txBody>
      </p:sp>
      <p:sp>
        <p:nvSpPr>
          <p:cNvPr id="21" name="コンテンツ プレースホルダー 11"/>
          <p:cNvSpPr txBox="1">
            <a:spLocks/>
          </p:cNvSpPr>
          <p:nvPr/>
        </p:nvSpPr>
        <p:spPr bwMode="gray">
          <a:xfrm>
            <a:off x="416496" y="827685"/>
            <a:ext cx="2327094"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endParaRPr lang="ja-JP" altLang="en-US" b="1" u="sng" kern="0" dirty="0">
              <a:solidFill>
                <a:srgbClr val="002776"/>
              </a:solidFill>
            </a:endParaRPr>
          </a:p>
        </p:txBody>
      </p:sp>
      <p:grpSp>
        <p:nvGrpSpPr>
          <p:cNvPr id="22" name="グループ化 21"/>
          <p:cNvGrpSpPr/>
          <p:nvPr/>
        </p:nvGrpSpPr>
        <p:grpSpPr>
          <a:xfrm>
            <a:off x="417000" y="1481057"/>
            <a:ext cx="9072000" cy="540000"/>
            <a:chOff x="417000" y="1481057"/>
            <a:chExt cx="9072000" cy="810000"/>
          </a:xfrm>
        </p:grpSpPr>
        <p:sp>
          <p:nvSpPr>
            <p:cNvPr id="30" name="正方形/長方形 29"/>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prstClr val="white"/>
                  </a:solidFill>
                </a:rPr>
                <a:t>課題</a:t>
              </a:r>
              <a:endParaRPr kumimoji="1" lang="ja-JP" altLang="en-US" sz="1200" b="1" dirty="0">
                <a:solidFill>
                  <a:prstClr val="white"/>
                </a:solidFill>
              </a:endParaRPr>
            </a:p>
          </p:txBody>
        </p:sp>
        <p:sp>
          <p:nvSpPr>
            <p:cNvPr id="32" name="正方形/長方形 31"/>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en-US" altLang="ja-JP" sz="1200" dirty="0" smtClean="0">
                  <a:solidFill>
                    <a:prstClr val="black"/>
                  </a:solidFill>
                </a:rPr>
                <a:t>MICE</a:t>
              </a:r>
              <a:r>
                <a:rPr kumimoji="1" lang="ja-JP" altLang="en-US" sz="1200" dirty="0" smtClean="0">
                  <a:solidFill>
                    <a:prstClr val="black"/>
                  </a:solidFill>
                </a:rPr>
                <a:t>を</a:t>
              </a:r>
              <a:r>
                <a:rPr kumimoji="1" lang="ja-JP" altLang="en-US" sz="1200" dirty="0">
                  <a:solidFill>
                    <a:prstClr val="black"/>
                  </a:solidFill>
                </a:rPr>
                <a:t>誘致するにあたっての定量目標を設定できておらず、</a:t>
              </a: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現状や課題、成果などを客観的な指標</a:t>
              </a:r>
              <a:r>
                <a:rPr kumimoji="1" lang="ja-JP" altLang="en-US" sz="1200" dirty="0" smtClean="0">
                  <a:solidFill>
                    <a:prstClr val="black"/>
                  </a:solidFill>
                </a:rPr>
                <a:t>で　把握</a:t>
              </a:r>
              <a:r>
                <a:rPr kumimoji="1" lang="ja-JP" altLang="en-US" sz="1200" dirty="0">
                  <a:solidFill>
                    <a:prstClr val="black"/>
                  </a:solidFill>
                </a:rPr>
                <a:t>できていない</a:t>
              </a:r>
              <a:r>
                <a:rPr kumimoji="1" lang="ja-JP" altLang="en-US" sz="1200" dirty="0" smtClean="0">
                  <a:solidFill>
                    <a:prstClr val="black"/>
                  </a:solidFill>
                </a:rPr>
                <a:t>。</a:t>
              </a:r>
              <a:endParaRPr kumimoji="1" lang="ja-JP" altLang="en-US" sz="1200" dirty="0">
                <a:solidFill>
                  <a:prstClr val="black"/>
                </a:solidFill>
              </a:endParaRPr>
            </a:p>
          </p:txBody>
        </p:sp>
      </p:grpSp>
      <p:sp>
        <p:nvSpPr>
          <p:cNvPr id="35" name="二等辺三角形 34"/>
          <p:cNvSpPr/>
          <p:nvPr/>
        </p:nvSpPr>
        <p:spPr>
          <a:xfrm flipV="1">
            <a:off x="3153000" y="2278661"/>
            <a:ext cx="3600000" cy="28800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err="1" smtClean="0">
              <a:solidFill>
                <a:prstClr val="black"/>
              </a:solidFill>
            </a:endParaRPr>
          </a:p>
        </p:txBody>
      </p:sp>
      <p:grpSp>
        <p:nvGrpSpPr>
          <p:cNvPr id="36" name="グループ化 35"/>
          <p:cNvGrpSpPr/>
          <p:nvPr/>
        </p:nvGrpSpPr>
        <p:grpSpPr>
          <a:xfrm>
            <a:off x="417000" y="2824266"/>
            <a:ext cx="9072000" cy="3240000"/>
            <a:chOff x="417000" y="1481057"/>
            <a:chExt cx="9072000" cy="810000"/>
          </a:xfrm>
        </p:grpSpPr>
        <p:sp>
          <p:nvSpPr>
            <p:cNvPr id="37" name="正方形/長方形 36"/>
            <p:cNvSpPr/>
            <p:nvPr/>
          </p:nvSpPr>
          <p:spPr>
            <a:xfrm>
              <a:off x="417000" y="1481057"/>
              <a:ext cx="1080000" cy="81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prstClr val="white"/>
                  </a:solidFill>
                </a:rPr>
                <a:t>施策</a:t>
              </a:r>
            </a:p>
          </p:txBody>
        </p:sp>
        <p:sp>
          <p:nvSpPr>
            <p:cNvPr id="38" name="正方形/長方形 37"/>
            <p:cNvSpPr/>
            <p:nvPr/>
          </p:nvSpPr>
          <p:spPr>
            <a:xfrm>
              <a:off x="1569000" y="1481057"/>
              <a:ext cx="7920000" cy="81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国内</a:t>
              </a:r>
              <a:r>
                <a:rPr kumimoji="1" lang="ja-JP" altLang="en-US" sz="1200" b="1" dirty="0">
                  <a:solidFill>
                    <a:srgbClr val="002776"/>
                  </a:solidFill>
                </a:rPr>
                <a:t>競合都市</a:t>
              </a:r>
              <a:r>
                <a:rPr kumimoji="1" lang="ja-JP" altLang="en-US" sz="1200" b="1" dirty="0" smtClean="0">
                  <a:solidFill>
                    <a:srgbClr val="002776"/>
                  </a:solidFill>
                </a:rPr>
                <a:t>のように</a:t>
              </a:r>
              <a:r>
                <a:rPr kumimoji="1" lang="en-US" altLang="ja-JP" sz="1200" b="1" dirty="0" smtClean="0">
                  <a:solidFill>
                    <a:srgbClr val="002776"/>
                  </a:solidFill>
                </a:rPr>
                <a:t>C</a:t>
              </a:r>
              <a:r>
                <a:rPr kumimoji="1" lang="ja-JP" altLang="en-US" sz="1200" b="1" dirty="0">
                  <a:solidFill>
                    <a:srgbClr val="002776"/>
                  </a:solidFill>
                </a:rPr>
                <a:t>の開催件数のみでなく</a:t>
              </a:r>
              <a:r>
                <a:rPr kumimoji="1" lang="ja-JP" altLang="en-US" sz="1200" b="1" dirty="0" smtClean="0">
                  <a:solidFill>
                    <a:srgbClr val="002776"/>
                  </a:solidFill>
                </a:rPr>
                <a:t>、大阪では</a:t>
              </a:r>
              <a:r>
                <a:rPr kumimoji="1" lang="en-US" altLang="ja-JP" sz="1200" b="1" dirty="0" smtClean="0">
                  <a:solidFill>
                    <a:srgbClr val="002776"/>
                  </a:solidFill>
                </a:rPr>
                <a:t>M</a:t>
              </a:r>
              <a:r>
                <a:rPr kumimoji="1" lang="ja-JP" altLang="en-US" sz="1200" b="1" dirty="0">
                  <a:solidFill>
                    <a:srgbClr val="002776"/>
                  </a:solidFill>
                </a:rPr>
                <a:t>・</a:t>
              </a:r>
              <a:r>
                <a:rPr kumimoji="1" lang="en-US" altLang="ja-JP" sz="1200" b="1" dirty="0">
                  <a:solidFill>
                    <a:srgbClr val="002776"/>
                  </a:solidFill>
                </a:rPr>
                <a:t>I</a:t>
              </a:r>
              <a:r>
                <a:rPr kumimoji="1" lang="ja-JP" altLang="en-US" sz="1200" b="1" dirty="0">
                  <a:solidFill>
                    <a:srgbClr val="002776"/>
                  </a:solidFill>
                </a:rPr>
                <a:t>・</a:t>
              </a:r>
              <a:r>
                <a:rPr kumimoji="1" lang="en-US" altLang="ja-JP" sz="1200" b="1" dirty="0">
                  <a:solidFill>
                    <a:srgbClr val="002776"/>
                  </a:solidFill>
                </a:rPr>
                <a:t>Ex</a:t>
              </a:r>
              <a:r>
                <a:rPr kumimoji="1" lang="ja-JP" altLang="en-US" sz="1200" b="1" dirty="0">
                  <a:solidFill>
                    <a:srgbClr val="002776"/>
                  </a:solidFill>
                </a:rPr>
                <a:t>・</a:t>
              </a:r>
              <a:r>
                <a:rPr kumimoji="1" lang="en-US" altLang="ja-JP" sz="1200" b="1" dirty="0" err="1">
                  <a:solidFill>
                    <a:srgbClr val="002776"/>
                  </a:solidFill>
                </a:rPr>
                <a:t>Ev</a:t>
              </a:r>
              <a:r>
                <a:rPr kumimoji="1" lang="ja-JP" altLang="en-US" sz="1200" b="1" dirty="0">
                  <a:solidFill>
                    <a:srgbClr val="002776"/>
                  </a:solidFill>
                </a:rPr>
                <a:t>の</a:t>
              </a:r>
              <a:r>
                <a:rPr kumimoji="1" lang="ja-JP" altLang="en-US" sz="1200" b="1" dirty="0" smtClean="0">
                  <a:solidFill>
                    <a:srgbClr val="002776"/>
                  </a:solidFill>
                </a:rPr>
                <a:t>開催に</a:t>
              </a:r>
              <a:r>
                <a:rPr kumimoji="1" lang="ja-JP" altLang="en-US" sz="1200" b="1" dirty="0">
                  <a:solidFill>
                    <a:srgbClr val="002776"/>
                  </a:solidFill>
                </a:rPr>
                <a:t>関しても、具体的な数値目標を設定</a:t>
              </a:r>
              <a:r>
                <a:rPr kumimoji="1" lang="ja-JP" altLang="en-US" sz="1200" b="1" dirty="0" smtClean="0">
                  <a:solidFill>
                    <a:srgbClr val="002776"/>
                  </a:solidFill>
                </a:rPr>
                <a:t>することを検討する（知見者へのヒアリングを基に作成）。</a:t>
              </a:r>
              <a:endParaRPr kumimoji="1" lang="en-US" altLang="ja-JP" sz="1200" b="1" dirty="0" smtClean="0">
                <a:solidFill>
                  <a:srgbClr val="002776"/>
                </a:solidFill>
              </a:endParaRPr>
            </a:p>
            <a:p>
              <a:pPr marL="361950" indent="-180975">
                <a:spcBef>
                  <a:spcPts val="600"/>
                </a:spcBef>
                <a:buFont typeface="Wingdings" panose="05000000000000000000" pitchFamily="2" charset="2"/>
                <a:buChar char="Ø"/>
              </a:pPr>
              <a:r>
                <a:rPr kumimoji="1" lang="en-US" altLang="ja-JP" sz="1200" b="1" dirty="0" smtClean="0">
                  <a:solidFill>
                    <a:prstClr val="black"/>
                  </a:solidFill>
                </a:rPr>
                <a:t>M</a:t>
              </a:r>
              <a:r>
                <a:rPr kumimoji="1" lang="ja-JP" altLang="en-US" sz="1200" b="1" dirty="0" smtClean="0">
                  <a:solidFill>
                    <a:prstClr val="black"/>
                  </a:solidFill>
                </a:rPr>
                <a:t>・</a:t>
              </a:r>
              <a:r>
                <a:rPr kumimoji="1" lang="en-US" altLang="ja-JP" sz="1200" b="1" dirty="0" err="1" smtClean="0">
                  <a:solidFill>
                    <a:prstClr val="black"/>
                  </a:solidFill>
                </a:rPr>
                <a:t>Ev</a:t>
              </a:r>
              <a:r>
                <a:rPr kumimoji="1" lang="ja-JP" altLang="en-US" sz="1200" b="1" dirty="0" smtClean="0">
                  <a:solidFill>
                    <a:prstClr val="black"/>
                  </a:solidFill>
                </a:rPr>
                <a:t>の基準の設定</a:t>
              </a:r>
              <a:endParaRPr kumimoji="1" lang="en-US" altLang="ja-JP" sz="1200" b="1" dirty="0" smtClean="0">
                <a:solidFill>
                  <a:prstClr val="black"/>
                </a:solidFill>
              </a:endParaRPr>
            </a:p>
            <a:p>
              <a:pPr marL="542925" indent="-180975">
                <a:spcBef>
                  <a:spcPts val="600"/>
                </a:spcBef>
                <a:buFont typeface="Arial" panose="020B0604020202020204" pitchFamily="34" charset="0"/>
                <a:buChar char="•"/>
              </a:pPr>
              <a:r>
                <a:rPr kumimoji="1" lang="en-US" altLang="ja-JP" sz="1200" dirty="0" smtClean="0">
                  <a:solidFill>
                    <a:prstClr val="black"/>
                  </a:solidFill>
                </a:rPr>
                <a:t>M</a:t>
              </a:r>
              <a:r>
                <a:rPr kumimoji="1" lang="ja-JP" altLang="en-US" sz="1200" dirty="0" smtClean="0">
                  <a:solidFill>
                    <a:prstClr val="black"/>
                  </a:solidFill>
                </a:rPr>
                <a:t>の明確</a:t>
              </a:r>
              <a:r>
                <a:rPr kumimoji="1" lang="ja-JP" altLang="en-US" sz="1200" dirty="0">
                  <a:solidFill>
                    <a:prstClr val="black"/>
                  </a:solidFill>
                </a:rPr>
                <a:t>な基準が存在</a:t>
              </a:r>
              <a:r>
                <a:rPr kumimoji="1" lang="ja-JP" altLang="en-US" sz="1200" dirty="0" smtClean="0">
                  <a:solidFill>
                    <a:prstClr val="black"/>
                  </a:solidFill>
                </a:rPr>
                <a:t>しないため、「会議参加者数」「会議開催地」「会議主催者」などの観点から基準を設定　　することを検討する。</a:t>
              </a:r>
              <a:endParaRPr kumimoji="1" lang="en-US" altLang="ja-JP" sz="1200" dirty="0" smtClean="0">
                <a:solidFill>
                  <a:prstClr val="black"/>
                </a:solidFill>
              </a:endParaRPr>
            </a:p>
            <a:p>
              <a:pPr marL="542925" indent="-180975">
                <a:spcBef>
                  <a:spcPts val="600"/>
                </a:spcBef>
                <a:buFont typeface="Arial" panose="020B0604020202020204" pitchFamily="34" charset="0"/>
                <a:buChar char="•"/>
              </a:pPr>
              <a:r>
                <a:rPr kumimoji="1" lang="en-US" altLang="ja-JP" sz="1200" dirty="0" err="1" smtClean="0">
                  <a:solidFill>
                    <a:prstClr val="black"/>
                  </a:solidFill>
                </a:rPr>
                <a:t>Ev</a:t>
              </a:r>
              <a:r>
                <a:rPr kumimoji="1" lang="ja-JP" altLang="en-US" sz="1200" dirty="0" smtClean="0">
                  <a:solidFill>
                    <a:prstClr val="black"/>
                  </a:solidFill>
                </a:rPr>
                <a:t>の明確な基準が存在しないため、「カテゴリー（スポーツイベント、フェスティバル、販促イベント、興行イベント　など）」「イベント開催地」「イベント参加者数」などの観点から基準を設定することを検討する。</a:t>
              </a:r>
              <a:endParaRPr kumimoji="1" lang="ja-JP" altLang="en-US" sz="1200" dirty="0">
                <a:solidFill>
                  <a:prstClr val="black"/>
                </a:solidFill>
              </a:endParaRPr>
            </a:p>
            <a:p>
              <a:pPr marL="361950" indent="-180975">
                <a:spcBef>
                  <a:spcPts val="600"/>
                </a:spcBef>
                <a:buFont typeface="Wingdings" panose="05000000000000000000" pitchFamily="2" charset="2"/>
                <a:buChar char="Ø"/>
              </a:pPr>
              <a:r>
                <a:rPr kumimoji="1" lang="en-US" altLang="ja-JP" sz="1200" b="1" dirty="0" smtClean="0">
                  <a:solidFill>
                    <a:prstClr val="black"/>
                  </a:solidFill>
                </a:rPr>
                <a:t>M</a:t>
              </a:r>
              <a:r>
                <a:rPr kumimoji="1" lang="ja-JP" altLang="en-US" sz="1200" b="1" dirty="0" smtClean="0">
                  <a:solidFill>
                    <a:prstClr val="black"/>
                  </a:solidFill>
                </a:rPr>
                <a:t>・</a:t>
              </a:r>
              <a:r>
                <a:rPr kumimoji="1" lang="en-US" altLang="ja-JP" sz="1200" b="1" dirty="0" smtClean="0">
                  <a:solidFill>
                    <a:prstClr val="black"/>
                  </a:solidFill>
                </a:rPr>
                <a:t>I</a:t>
              </a:r>
              <a:r>
                <a:rPr kumimoji="1" lang="ja-JP" altLang="en-US" sz="1200" b="1" dirty="0" smtClean="0">
                  <a:solidFill>
                    <a:prstClr val="black"/>
                  </a:solidFill>
                </a:rPr>
                <a:t>・</a:t>
              </a:r>
              <a:r>
                <a:rPr kumimoji="1" lang="en-US" altLang="ja-JP" sz="1200" b="1" dirty="0" smtClean="0">
                  <a:solidFill>
                    <a:prstClr val="black"/>
                  </a:solidFill>
                </a:rPr>
                <a:t>C</a:t>
              </a:r>
              <a:r>
                <a:rPr kumimoji="1" lang="ja-JP" altLang="en-US" sz="1200" b="1" dirty="0" smtClean="0">
                  <a:solidFill>
                    <a:prstClr val="black"/>
                  </a:solidFill>
                </a:rPr>
                <a:t>・</a:t>
              </a:r>
              <a:r>
                <a:rPr kumimoji="1" lang="en-US" altLang="ja-JP" sz="1200" b="1" dirty="0" smtClean="0">
                  <a:solidFill>
                    <a:prstClr val="black"/>
                  </a:solidFill>
                </a:rPr>
                <a:t>Ex</a:t>
              </a:r>
              <a:r>
                <a:rPr kumimoji="1" lang="ja-JP" altLang="en-US" sz="1200" b="1" dirty="0" smtClean="0">
                  <a:solidFill>
                    <a:prstClr val="black"/>
                  </a:solidFill>
                </a:rPr>
                <a:t>・</a:t>
              </a:r>
              <a:r>
                <a:rPr kumimoji="1" lang="en-US" altLang="ja-JP" sz="1200" b="1" dirty="0" err="1" smtClean="0">
                  <a:solidFill>
                    <a:prstClr val="black"/>
                  </a:solidFill>
                </a:rPr>
                <a:t>Ev</a:t>
              </a:r>
              <a:r>
                <a:rPr kumimoji="1" lang="ja-JP" altLang="en-US" sz="1200" b="1" dirty="0" smtClean="0">
                  <a:solidFill>
                    <a:prstClr val="black"/>
                  </a:solidFill>
                </a:rPr>
                <a:t>の開催の定量目標の設定</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en-US" altLang="ja-JP" sz="1200" dirty="0">
                  <a:solidFill>
                    <a:prstClr val="black"/>
                  </a:solidFill>
                </a:rPr>
                <a:t>M</a:t>
              </a:r>
              <a:r>
                <a:rPr kumimoji="1" lang="ja-JP" altLang="en-US" sz="1200" dirty="0">
                  <a:solidFill>
                    <a:prstClr val="black"/>
                  </a:solidFill>
                </a:rPr>
                <a:t>・</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の全てに関して、定量</a:t>
              </a:r>
              <a:r>
                <a:rPr kumimoji="1" lang="ja-JP" altLang="en-US" sz="1200" dirty="0">
                  <a:solidFill>
                    <a:prstClr val="black"/>
                  </a:solidFill>
                </a:rPr>
                <a:t>目標（開催件数、開催に係る売上、開催に係る経済波及効果</a:t>
              </a:r>
              <a:r>
                <a:rPr kumimoji="1" lang="ja-JP" altLang="en-US" sz="1200" dirty="0" smtClean="0">
                  <a:solidFill>
                    <a:prstClr val="black"/>
                  </a:solidFill>
                </a:rPr>
                <a:t>などがベース</a:t>
              </a:r>
              <a:r>
                <a:rPr kumimoji="1" lang="ja-JP" altLang="en-US" sz="1200" dirty="0">
                  <a:solidFill>
                    <a:prstClr val="black"/>
                  </a:solidFill>
                </a:rPr>
                <a:t>）</a:t>
              </a:r>
              <a:r>
                <a:rPr kumimoji="1" lang="ja-JP" altLang="en-US" sz="1200" dirty="0" smtClean="0">
                  <a:solidFill>
                    <a:prstClr val="black"/>
                  </a:solidFill>
                </a:rPr>
                <a:t>を設定し、モニタリングを実施することを検討する。</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b="1" dirty="0">
                  <a:solidFill>
                    <a:prstClr val="black"/>
                  </a:solidFill>
                </a:rPr>
                <a:t>大阪重点</a:t>
              </a:r>
              <a:r>
                <a:rPr kumimoji="1" lang="ja-JP" altLang="en-US" sz="1200" b="1" dirty="0" smtClean="0">
                  <a:solidFill>
                    <a:prstClr val="black"/>
                  </a:solidFill>
                </a:rPr>
                <a:t>産業に係る</a:t>
              </a:r>
              <a:r>
                <a:rPr kumimoji="1" lang="en-US" altLang="ja-JP" sz="1200" b="1" dirty="0" smtClean="0">
                  <a:solidFill>
                    <a:prstClr val="black"/>
                  </a:solidFill>
                </a:rPr>
                <a:t>M</a:t>
              </a:r>
              <a:r>
                <a:rPr kumimoji="1" lang="ja-JP" altLang="en-US" sz="1200" b="1" dirty="0" smtClean="0">
                  <a:solidFill>
                    <a:prstClr val="black"/>
                  </a:solidFill>
                </a:rPr>
                <a:t>・</a:t>
              </a:r>
              <a:r>
                <a:rPr kumimoji="1" lang="en-US" altLang="ja-JP" sz="1200" b="1" dirty="0" smtClean="0">
                  <a:solidFill>
                    <a:prstClr val="black"/>
                  </a:solidFill>
                </a:rPr>
                <a:t>C</a:t>
              </a:r>
              <a:r>
                <a:rPr kumimoji="1" lang="ja-JP" altLang="en-US" sz="1200" b="1" dirty="0" smtClean="0">
                  <a:solidFill>
                    <a:prstClr val="black"/>
                  </a:solidFill>
                </a:rPr>
                <a:t>・</a:t>
              </a:r>
              <a:r>
                <a:rPr kumimoji="1" lang="en-US" altLang="ja-JP" sz="1200" b="1" dirty="0" smtClean="0">
                  <a:solidFill>
                    <a:prstClr val="black"/>
                  </a:solidFill>
                </a:rPr>
                <a:t>Ex</a:t>
              </a:r>
              <a:r>
                <a:rPr kumimoji="1" lang="ja-JP" altLang="en-US" sz="1200" b="1" dirty="0" smtClean="0">
                  <a:solidFill>
                    <a:prstClr val="black"/>
                  </a:solidFill>
                </a:rPr>
                <a:t>・</a:t>
              </a:r>
              <a:r>
                <a:rPr kumimoji="1" lang="en-US" altLang="ja-JP" sz="1200" b="1" dirty="0" err="1" smtClean="0">
                  <a:solidFill>
                    <a:prstClr val="black"/>
                  </a:solidFill>
                </a:rPr>
                <a:t>Ev</a:t>
              </a:r>
              <a:r>
                <a:rPr kumimoji="1" lang="ja-JP" altLang="en-US" sz="1200" b="1" dirty="0">
                  <a:solidFill>
                    <a:prstClr val="black"/>
                  </a:solidFill>
                </a:rPr>
                <a:t>開催</a:t>
              </a:r>
              <a:r>
                <a:rPr kumimoji="1" lang="ja-JP" altLang="en-US" sz="1200" b="1" dirty="0" smtClean="0">
                  <a:solidFill>
                    <a:prstClr val="black"/>
                  </a:solidFill>
                </a:rPr>
                <a:t>の定量目標の設定</a:t>
              </a:r>
              <a:endParaRPr kumimoji="1" lang="en-US" altLang="ja-JP" sz="1200" b="1" dirty="0">
                <a:solidFill>
                  <a:prstClr val="black"/>
                </a:solidFill>
              </a:endParaRPr>
            </a:p>
            <a:p>
              <a:pPr marL="542925" indent="-180975">
                <a:spcBef>
                  <a:spcPts val="600"/>
                </a:spcBef>
                <a:buFont typeface="Arial" panose="020B0604020202020204" pitchFamily="34" charset="0"/>
                <a:buChar char="•"/>
              </a:pPr>
              <a:r>
                <a:rPr kumimoji="1" lang="en-US" altLang="ja-JP" sz="1200" dirty="0" smtClean="0">
                  <a:solidFill>
                    <a:prstClr val="black"/>
                  </a:solidFill>
                </a:rPr>
                <a:t>MICE</a:t>
              </a:r>
              <a:r>
                <a:rPr kumimoji="1" lang="ja-JP" altLang="en-US" sz="1200" dirty="0" smtClean="0">
                  <a:solidFill>
                    <a:prstClr val="black"/>
                  </a:solidFill>
                </a:rPr>
                <a:t>が</a:t>
              </a:r>
              <a:r>
                <a:rPr kumimoji="1" lang="ja-JP" altLang="en-US" sz="1200" dirty="0">
                  <a:solidFill>
                    <a:prstClr val="black"/>
                  </a:solidFill>
                </a:rPr>
                <a:t>どの程度産業振興に貢献したかを定量的に評価できるよう</a:t>
              </a:r>
              <a:r>
                <a:rPr kumimoji="1" lang="ja-JP" altLang="en-US" sz="1200" dirty="0" smtClean="0">
                  <a:solidFill>
                    <a:prstClr val="black"/>
                  </a:solidFill>
                </a:rPr>
                <a:t>にするため、</a:t>
              </a:r>
              <a:r>
                <a:rPr kumimoji="1" lang="en-US" altLang="ja-JP" sz="1200" dirty="0" smtClean="0">
                  <a:solidFill>
                    <a:prstClr val="black"/>
                  </a:solidFill>
                </a:rPr>
                <a:t>M</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a:solidFill>
                    <a:prstClr val="black"/>
                  </a:solidFill>
                </a:rPr>
                <a:t>Ev</a:t>
              </a:r>
              <a:r>
                <a:rPr kumimoji="1" lang="ja-JP" altLang="en-US" sz="1200" dirty="0">
                  <a:solidFill>
                    <a:prstClr val="black"/>
                  </a:solidFill>
                </a:rPr>
                <a:t>を産業と結びつけ、</a:t>
              </a:r>
              <a:r>
                <a:rPr kumimoji="1" lang="ja-JP" altLang="en-US" sz="1200" dirty="0" smtClean="0">
                  <a:solidFill>
                    <a:prstClr val="black"/>
                  </a:solidFill>
                </a:rPr>
                <a:t>大阪の重点産業（ライフサイエンス、環境、新エネルギー、生活支援、クリエイティブ）に</a:t>
              </a:r>
              <a:r>
                <a:rPr kumimoji="1" lang="ja-JP" altLang="en-US" sz="1200" dirty="0">
                  <a:solidFill>
                    <a:prstClr val="black"/>
                  </a:solidFill>
                </a:rPr>
                <a:t>係る</a:t>
              </a:r>
              <a:r>
                <a:rPr kumimoji="1" lang="en-US" altLang="ja-JP" sz="1200" dirty="0" smtClean="0">
                  <a:solidFill>
                    <a:prstClr val="black"/>
                  </a:solidFill>
                </a:rPr>
                <a:t>M</a:t>
              </a:r>
              <a:r>
                <a:rPr kumimoji="1" lang="ja-JP" altLang="en-US" sz="1200" dirty="0">
                  <a:solidFill>
                    <a:prstClr val="black"/>
                  </a:solidFill>
                </a:rPr>
                <a:t>・</a:t>
              </a:r>
              <a:r>
                <a:rPr kumimoji="1" lang="en-US" altLang="ja-JP" sz="1200" dirty="0">
                  <a:solidFill>
                    <a:prstClr val="black"/>
                  </a:solidFill>
                </a:rPr>
                <a:t>C</a:t>
              </a:r>
              <a:r>
                <a:rPr kumimoji="1" lang="ja-JP" altLang="en-US" sz="1200" dirty="0">
                  <a:solidFill>
                    <a:prstClr val="black"/>
                  </a:solidFill>
                </a:rPr>
                <a:t>・</a:t>
              </a:r>
              <a:r>
                <a:rPr kumimoji="1" lang="en-US" altLang="ja-JP" sz="1200" dirty="0">
                  <a:solidFill>
                    <a:prstClr val="black"/>
                  </a:solidFill>
                </a:rPr>
                <a:t>Ex</a:t>
              </a:r>
              <a:r>
                <a:rPr kumimoji="1" lang="ja-JP" altLang="en-US" sz="1200" dirty="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に</a:t>
              </a:r>
              <a:r>
                <a:rPr kumimoji="1" lang="ja-JP" altLang="en-US" sz="1200" dirty="0">
                  <a:solidFill>
                    <a:prstClr val="black"/>
                  </a:solidFill>
                </a:rPr>
                <a:t>関しても</a:t>
              </a:r>
              <a:r>
                <a:rPr kumimoji="1" lang="ja-JP" altLang="en-US" sz="1200" dirty="0" smtClean="0">
                  <a:solidFill>
                    <a:prstClr val="black"/>
                  </a:solidFill>
                </a:rPr>
                <a:t>、個別に具体的</a:t>
              </a:r>
              <a:r>
                <a:rPr kumimoji="1" lang="ja-JP" altLang="en-US" sz="1200" dirty="0">
                  <a:solidFill>
                    <a:prstClr val="black"/>
                  </a:solidFill>
                </a:rPr>
                <a:t>な数値目標を</a:t>
              </a:r>
              <a:r>
                <a:rPr kumimoji="1" lang="ja-JP" altLang="en-US" sz="1200" dirty="0" smtClean="0">
                  <a:solidFill>
                    <a:prstClr val="black"/>
                  </a:solidFill>
                </a:rPr>
                <a:t>設定し、モニタリングを実施することを検討する。</a:t>
              </a:r>
              <a:endParaRPr kumimoji="1" lang="ja-JP" altLang="en-US" sz="1200" dirty="0">
                <a:solidFill>
                  <a:prstClr val="black"/>
                </a:solidFill>
              </a:endParaRPr>
            </a:p>
          </p:txBody>
        </p:sp>
      </p:grpSp>
    </p:spTree>
    <p:extLst>
      <p:ext uri="{BB962C8B-B14F-4D97-AF65-F5344CB8AC3E}">
        <p14:creationId xmlns:p14="http://schemas.microsoft.com/office/powerpoint/2010/main" val="21926518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126</a:t>
            </a:fld>
            <a:endParaRPr lang="ja-JP" altLang="en-US" dirty="0">
              <a:solidFill>
                <a:srgbClr val="313131"/>
              </a:solidFill>
            </a:endParaRPr>
          </a:p>
        </p:txBody>
      </p:sp>
      <p:sp>
        <p:nvSpPr>
          <p:cNvPr id="10"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国内ベンチマーク都市に立地する以下の主要</a:t>
            </a:r>
            <a:r>
              <a:rPr lang="en-US" altLang="ja-JP" sz="1050" dirty="0" smtClean="0"/>
              <a:t>MICE</a:t>
            </a:r>
            <a:r>
              <a:rPr lang="ja-JP" altLang="en-US" sz="1050" dirty="0" smtClean="0"/>
              <a:t>施設</a:t>
            </a:r>
            <a:r>
              <a:rPr lang="ja-JP" altLang="en-US" sz="1050" dirty="0"/>
              <a:t>と、大阪の</a:t>
            </a:r>
            <a:r>
              <a:rPr lang="ja-JP" altLang="en-US" sz="1050" dirty="0" smtClean="0"/>
              <a:t>主要</a:t>
            </a:r>
            <a:r>
              <a:rPr lang="en-US" altLang="ja-JP" sz="1050" dirty="0" smtClean="0"/>
              <a:t>MICE</a:t>
            </a:r>
            <a:r>
              <a:rPr lang="ja-JP" altLang="en-US" sz="1050" dirty="0" smtClean="0"/>
              <a:t>施設</a:t>
            </a:r>
            <a:r>
              <a:rPr lang="ja-JP" altLang="en-US" sz="1050" dirty="0"/>
              <a:t>（大阪府立国際会議場・インテックス大阪）</a:t>
            </a:r>
            <a:r>
              <a:rPr lang="ja-JP" altLang="en-US" sz="1050" dirty="0" smtClean="0"/>
              <a:t>を「主催者</a:t>
            </a:r>
            <a:r>
              <a:rPr lang="ja-JP" altLang="en-US" sz="1050" dirty="0"/>
              <a:t>が会議場・</a:t>
            </a:r>
            <a:r>
              <a:rPr lang="ja-JP" altLang="en-US" sz="1050" dirty="0" smtClean="0"/>
              <a:t>展示場　　選択</a:t>
            </a:r>
            <a:r>
              <a:rPr lang="ja-JP" altLang="en-US" sz="1050" dirty="0"/>
              <a:t>で重視する</a:t>
            </a:r>
            <a:r>
              <a:rPr lang="ja-JP" altLang="en-US" sz="1050" dirty="0" smtClean="0"/>
              <a:t>条件（詳細は次スライド）」で比較した上で、大阪府立国際会議場・インテックス大阪の現状と課題を把握する。</a:t>
            </a:r>
            <a:endParaRPr lang="ja-JP" altLang="en-US" sz="1050" dirty="0"/>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11" name="テキスト プレースホルダー 15"/>
          <p:cNvSpPr>
            <a:spLocks noGrp="1"/>
          </p:cNvSpPr>
          <p:nvPr>
            <p:ph type="body" sz="quarter" idx="18"/>
          </p:nvPr>
        </p:nvSpPr>
        <p:spPr>
          <a:xfrm>
            <a:off x="417000" y="1614944"/>
            <a:ext cx="4320000" cy="432000"/>
          </a:xfrm>
        </p:spPr>
        <p:txBody>
          <a:bodyPr/>
          <a:lstStyle/>
          <a:p>
            <a:r>
              <a:rPr lang="ja-JP" altLang="en-US" dirty="0" smtClean="0"/>
              <a:t>国内ベンチマーク施設</a:t>
            </a:r>
            <a:endParaRPr lang="ja-JP" altLang="en-US" dirty="0"/>
          </a:p>
        </p:txBody>
      </p:sp>
      <p:sp>
        <p:nvSpPr>
          <p:cNvPr id="25" name="コンテンツ プレースホルダー 11"/>
          <p:cNvSpPr txBox="1">
            <a:spLocks/>
          </p:cNvSpPr>
          <p:nvPr/>
        </p:nvSpPr>
        <p:spPr bwMode="gray">
          <a:xfrm>
            <a:off x="416496" y="827685"/>
            <a:ext cx="4776482"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a:solidFill>
                  <a:srgbClr val="002776"/>
                </a:solidFill>
              </a:rPr>
              <a:t>の課題と具体的な</a:t>
            </a:r>
            <a:r>
              <a:rPr lang="ja-JP" altLang="en-US" b="1" u="sng" kern="0" dirty="0" smtClean="0">
                <a:solidFill>
                  <a:srgbClr val="002776"/>
                </a:solidFill>
              </a:rPr>
              <a:t>施策</a:t>
            </a:r>
            <a:r>
              <a:rPr lang="ja-JP" altLang="en-US" b="1" u="sng" kern="0" smtClean="0">
                <a:solidFill>
                  <a:srgbClr val="002776"/>
                </a:solidFill>
              </a:rPr>
              <a:t>（ベンチマーク</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smtClean="0">
                <a:solidFill>
                  <a:srgbClr val="002776"/>
                </a:solidFill>
              </a:rPr>
              <a:t>の設定）</a:t>
            </a:r>
            <a:endParaRPr lang="en-US" altLang="ja-JP" b="1" u="sng" kern="0" dirty="0" smtClean="0">
              <a:solidFill>
                <a:srgbClr val="002776"/>
              </a:solidFill>
            </a:endParaRPr>
          </a:p>
        </p:txBody>
      </p:sp>
      <p:sp>
        <p:nvSpPr>
          <p:cNvPr id="3" name="正方形/長方形 2"/>
          <p:cNvSpPr/>
          <p:nvPr/>
        </p:nvSpPr>
        <p:spPr>
          <a:xfrm>
            <a:off x="2613000" y="2378356"/>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東京都</a:t>
            </a:r>
          </a:p>
        </p:txBody>
      </p:sp>
      <p:sp>
        <p:nvSpPr>
          <p:cNvPr id="13" name="正方形/長方形 12"/>
          <p:cNvSpPr/>
          <p:nvPr/>
        </p:nvSpPr>
        <p:spPr>
          <a:xfrm>
            <a:off x="1077838" y="2378356"/>
            <a:ext cx="1440000" cy="17136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bg1"/>
                </a:solidFill>
              </a:rPr>
              <a:t>展示場</a:t>
            </a:r>
            <a:endParaRPr kumimoji="1" lang="en-US" altLang="ja-JP" sz="1200" b="1" dirty="0" smtClean="0">
              <a:solidFill>
                <a:schemeClr val="bg1"/>
              </a:solidFill>
            </a:endParaRPr>
          </a:p>
        </p:txBody>
      </p:sp>
      <p:sp>
        <p:nvSpPr>
          <p:cNvPr id="16" name="正方形/長方形 15"/>
          <p:cNvSpPr/>
          <p:nvPr/>
        </p:nvSpPr>
        <p:spPr>
          <a:xfrm>
            <a:off x="2613000" y="2734901"/>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千葉市</a:t>
            </a:r>
          </a:p>
        </p:txBody>
      </p:sp>
      <p:sp>
        <p:nvSpPr>
          <p:cNvPr id="21" name="正方形/長方形 20"/>
          <p:cNvSpPr/>
          <p:nvPr/>
        </p:nvSpPr>
        <p:spPr>
          <a:xfrm>
            <a:off x="2613000" y="3091446"/>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神戸市</a:t>
            </a:r>
          </a:p>
        </p:txBody>
      </p:sp>
      <p:sp>
        <p:nvSpPr>
          <p:cNvPr id="26" name="正方形/長方形 25"/>
          <p:cNvSpPr/>
          <p:nvPr/>
        </p:nvSpPr>
        <p:spPr>
          <a:xfrm>
            <a:off x="2613000" y="3447991"/>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福岡市</a:t>
            </a:r>
          </a:p>
        </p:txBody>
      </p:sp>
      <p:sp>
        <p:nvSpPr>
          <p:cNvPr id="30" name="正方形/長方形 29"/>
          <p:cNvSpPr/>
          <p:nvPr/>
        </p:nvSpPr>
        <p:spPr>
          <a:xfrm>
            <a:off x="2613000" y="3804536"/>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北九州市</a:t>
            </a:r>
          </a:p>
        </p:txBody>
      </p:sp>
      <p:grpSp>
        <p:nvGrpSpPr>
          <p:cNvPr id="53" name="グループ化 52"/>
          <p:cNvGrpSpPr/>
          <p:nvPr/>
        </p:nvGrpSpPr>
        <p:grpSpPr>
          <a:xfrm>
            <a:off x="4148162" y="2378356"/>
            <a:ext cx="4680000" cy="1714180"/>
            <a:chOff x="4148162" y="2378356"/>
            <a:chExt cx="4680000" cy="1714180"/>
          </a:xfrm>
        </p:grpSpPr>
        <p:sp>
          <p:nvSpPr>
            <p:cNvPr id="12" name="正方形/長方形 11"/>
            <p:cNvSpPr/>
            <p:nvPr/>
          </p:nvSpPr>
          <p:spPr>
            <a:xfrm>
              <a:off x="4148162" y="237835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smtClean="0">
                  <a:solidFill>
                    <a:schemeClr val="tx1"/>
                  </a:solidFill>
                </a:rPr>
                <a:t>東京国際展示場</a:t>
              </a:r>
              <a:endParaRPr kumimoji="1" lang="ja-JP" altLang="en-US" sz="1200" dirty="0">
                <a:solidFill>
                  <a:schemeClr val="tx1"/>
                </a:solidFill>
              </a:endParaRPr>
            </a:p>
          </p:txBody>
        </p:sp>
        <p:sp>
          <p:nvSpPr>
            <p:cNvPr id="17" name="正方形/長方形 16"/>
            <p:cNvSpPr/>
            <p:nvPr/>
          </p:nvSpPr>
          <p:spPr>
            <a:xfrm>
              <a:off x="4148162" y="2734901"/>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smtClean="0">
                  <a:solidFill>
                    <a:schemeClr val="tx1"/>
                  </a:solidFill>
                </a:rPr>
                <a:t>幕</a:t>
              </a:r>
              <a:r>
                <a:rPr kumimoji="1" lang="ja-JP" altLang="en-US" sz="1200" dirty="0">
                  <a:solidFill>
                    <a:schemeClr val="tx1"/>
                  </a:solidFill>
                </a:rPr>
                <a:t>張</a:t>
              </a:r>
              <a:r>
                <a:rPr kumimoji="1" lang="ja-JP" altLang="en-US" sz="1200" dirty="0" smtClean="0">
                  <a:solidFill>
                    <a:schemeClr val="tx1"/>
                  </a:solidFill>
                </a:rPr>
                <a:t>メッセ</a:t>
              </a:r>
              <a:endParaRPr kumimoji="1" lang="ja-JP" altLang="en-US" sz="1200" dirty="0">
                <a:solidFill>
                  <a:schemeClr val="tx1"/>
                </a:solidFill>
              </a:endParaRPr>
            </a:p>
          </p:txBody>
        </p:sp>
        <p:sp>
          <p:nvSpPr>
            <p:cNvPr id="22" name="正方形/長方形 21"/>
            <p:cNvSpPr/>
            <p:nvPr/>
          </p:nvSpPr>
          <p:spPr>
            <a:xfrm>
              <a:off x="4148162" y="309144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smtClean="0">
                  <a:solidFill>
                    <a:schemeClr val="tx1"/>
                  </a:solidFill>
                </a:rPr>
                <a:t>神戸国際展示場</a:t>
              </a:r>
            </a:p>
          </p:txBody>
        </p:sp>
        <p:sp>
          <p:nvSpPr>
            <p:cNvPr id="27" name="正方形/長方形 26"/>
            <p:cNvSpPr/>
            <p:nvPr/>
          </p:nvSpPr>
          <p:spPr>
            <a:xfrm>
              <a:off x="4148162" y="3447991"/>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a:solidFill>
                    <a:schemeClr val="tx1"/>
                  </a:solidFill>
                </a:rPr>
                <a:t>マリンメッセ福岡</a:t>
              </a:r>
              <a:endParaRPr kumimoji="1" lang="ja-JP" altLang="en-US" sz="1200" dirty="0" smtClean="0">
                <a:solidFill>
                  <a:schemeClr val="tx1"/>
                </a:solidFill>
              </a:endParaRPr>
            </a:p>
          </p:txBody>
        </p:sp>
        <p:sp>
          <p:nvSpPr>
            <p:cNvPr id="31" name="正方形/長方形 30"/>
            <p:cNvSpPr/>
            <p:nvPr/>
          </p:nvSpPr>
          <p:spPr>
            <a:xfrm>
              <a:off x="4148162" y="380453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a:solidFill>
                    <a:schemeClr val="tx1"/>
                  </a:solidFill>
                </a:rPr>
                <a:t>西日本総合展示場</a:t>
              </a:r>
              <a:endParaRPr kumimoji="1" lang="ja-JP" altLang="en-US" sz="1200" dirty="0" smtClean="0">
                <a:solidFill>
                  <a:schemeClr val="tx1"/>
                </a:solidFill>
              </a:endParaRPr>
            </a:p>
          </p:txBody>
        </p:sp>
      </p:grpSp>
      <p:sp>
        <p:nvSpPr>
          <p:cNvPr id="51" name="正方形/長方形 50"/>
          <p:cNvSpPr/>
          <p:nvPr/>
        </p:nvSpPr>
        <p:spPr>
          <a:xfrm>
            <a:off x="2613000" y="2019269"/>
            <a:ext cx="1440000" cy="28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bg1"/>
                </a:solidFill>
              </a:rPr>
              <a:t>エリア</a:t>
            </a:r>
          </a:p>
        </p:txBody>
      </p:sp>
      <p:sp>
        <p:nvSpPr>
          <p:cNvPr id="52" name="正方形/長方形 51"/>
          <p:cNvSpPr/>
          <p:nvPr/>
        </p:nvSpPr>
        <p:spPr>
          <a:xfrm>
            <a:off x="4148162" y="2019269"/>
            <a:ext cx="4680000" cy="28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smtClean="0">
                <a:solidFill>
                  <a:schemeClr val="bg1"/>
                </a:solidFill>
              </a:rPr>
              <a:t>ベンチマーク</a:t>
            </a:r>
            <a:r>
              <a:rPr kumimoji="1" lang="en-US" altLang="ja-JP" sz="1200" b="1" smtClean="0">
                <a:solidFill>
                  <a:schemeClr val="bg1"/>
                </a:solidFill>
              </a:rPr>
              <a:t>MICE</a:t>
            </a:r>
            <a:r>
              <a:rPr kumimoji="1" lang="ja-JP" altLang="en-US" sz="1200" b="1" smtClean="0">
                <a:solidFill>
                  <a:schemeClr val="bg1"/>
                </a:solidFill>
              </a:rPr>
              <a:t>施設</a:t>
            </a:r>
            <a:endParaRPr kumimoji="1" lang="ja-JP" altLang="en-US" sz="1200" b="1" dirty="0" smtClean="0">
              <a:solidFill>
                <a:schemeClr val="bg1"/>
              </a:solidFill>
            </a:endParaRPr>
          </a:p>
        </p:txBody>
      </p:sp>
      <p:sp>
        <p:nvSpPr>
          <p:cNvPr id="56" name="正方形/長方形 55"/>
          <p:cNvSpPr/>
          <p:nvPr/>
        </p:nvSpPr>
        <p:spPr>
          <a:xfrm>
            <a:off x="2613000" y="4186000"/>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東京都</a:t>
            </a:r>
          </a:p>
        </p:txBody>
      </p:sp>
      <p:sp>
        <p:nvSpPr>
          <p:cNvPr id="57" name="正方形/長方形 56"/>
          <p:cNvSpPr/>
          <p:nvPr/>
        </p:nvSpPr>
        <p:spPr>
          <a:xfrm>
            <a:off x="1077838" y="4186000"/>
            <a:ext cx="1440000" cy="17136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a:solidFill>
                  <a:schemeClr val="bg1"/>
                </a:solidFill>
              </a:rPr>
              <a:t>会議</a:t>
            </a:r>
            <a:r>
              <a:rPr kumimoji="1" lang="ja-JP" altLang="en-US" sz="1200" b="1" dirty="0" smtClean="0">
                <a:solidFill>
                  <a:schemeClr val="bg1"/>
                </a:solidFill>
              </a:rPr>
              <a:t>場</a:t>
            </a:r>
            <a:endParaRPr kumimoji="1" lang="en-US" altLang="ja-JP" sz="1200" b="1" dirty="0" smtClean="0">
              <a:solidFill>
                <a:schemeClr val="bg1"/>
              </a:solidFill>
            </a:endParaRPr>
          </a:p>
        </p:txBody>
      </p:sp>
      <p:sp>
        <p:nvSpPr>
          <p:cNvPr id="58" name="正方形/長方形 57"/>
          <p:cNvSpPr/>
          <p:nvPr/>
        </p:nvSpPr>
        <p:spPr>
          <a:xfrm>
            <a:off x="2613000" y="4542545"/>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横浜市</a:t>
            </a:r>
          </a:p>
        </p:txBody>
      </p:sp>
      <p:sp>
        <p:nvSpPr>
          <p:cNvPr id="59" name="正方形/長方形 58"/>
          <p:cNvSpPr/>
          <p:nvPr/>
        </p:nvSpPr>
        <p:spPr>
          <a:xfrm>
            <a:off x="2613000" y="4899090"/>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京都市</a:t>
            </a:r>
          </a:p>
        </p:txBody>
      </p:sp>
      <p:sp>
        <p:nvSpPr>
          <p:cNvPr id="60" name="正方形/長方形 59"/>
          <p:cNvSpPr/>
          <p:nvPr/>
        </p:nvSpPr>
        <p:spPr>
          <a:xfrm>
            <a:off x="2613000" y="5255635"/>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神戸市</a:t>
            </a:r>
          </a:p>
        </p:txBody>
      </p:sp>
      <p:sp>
        <p:nvSpPr>
          <p:cNvPr id="61" name="正方形/長方形 60"/>
          <p:cNvSpPr/>
          <p:nvPr/>
        </p:nvSpPr>
        <p:spPr>
          <a:xfrm>
            <a:off x="2613000" y="5612180"/>
            <a:ext cx="1440000" cy="2880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tx1"/>
                </a:solidFill>
              </a:rPr>
              <a:t>福岡市</a:t>
            </a:r>
          </a:p>
        </p:txBody>
      </p:sp>
      <p:grpSp>
        <p:nvGrpSpPr>
          <p:cNvPr id="62" name="グループ化 61"/>
          <p:cNvGrpSpPr/>
          <p:nvPr/>
        </p:nvGrpSpPr>
        <p:grpSpPr>
          <a:xfrm>
            <a:off x="4148162" y="4186000"/>
            <a:ext cx="4680000" cy="1714180"/>
            <a:chOff x="4148162" y="2378356"/>
            <a:chExt cx="4680000" cy="1714180"/>
          </a:xfrm>
        </p:grpSpPr>
        <p:sp>
          <p:nvSpPr>
            <p:cNvPr id="63" name="正方形/長方形 62"/>
            <p:cNvSpPr/>
            <p:nvPr/>
          </p:nvSpPr>
          <p:spPr>
            <a:xfrm>
              <a:off x="4148162" y="237835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smtClean="0">
                  <a:solidFill>
                    <a:schemeClr val="tx1"/>
                  </a:solidFill>
                </a:rPr>
                <a:t>東京国際フォーラム</a:t>
              </a:r>
              <a:endParaRPr kumimoji="1" lang="ja-JP" altLang="en-US" sz="1200" dirty="0">
                <a:solidFill>
                  <a:schemeClr val="tx1"/>
                </a:solidFill>
              </a:endParaRPr>
            </a:p>
          </p:txBody>
        </p:sp>
        <p:sp>
          <p:nvSpPr>
            <p:cNvPr id="64" name="正方形/長方形 63"/>
            <p:cNvSpPr/>
            <p:nvPr/>
          </p:nvSpPr>
          <p:spPr>
            <a:xfrm>
              <a:off x="4148162" y="2734901"/>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zh-CN" altLang="en-US" sz="1200" dirty="0" smtClean="0">
                  <a:solidFill>
                    <a:schemeClr val="tx1"/>
                  </a:solidFill>
                </a:rPr>
                <a:t>横浜</a:t>
              </a:r>
              <a:r>
                <a:rPr kumimoji="1" lang="zh-CN" altLang="en-US" sz="1200" dirty="0">
                  <a:solidFill>
                    <a:schemeClr val="tx1"/>
                  </a:solidFill>
                </a:rPr>
                <a:t>国際平和</a:t>
              </a:r>
              <a:r>
                <a:rPr kumimoji="1" lang="zh-CN" altLang="en-US" sz="1200" dirty="0" smtClean="0">
                  <a:solidFill>
                    <a:schemeClr val="tx1"/>
                  </a:solidFill>
                </a:rPr>
                <a:t>会議場</a:t>
              </a:r>
              <a:endParaRPr kumimoji="1" lang="zh-CN" altLang="en-US" sz="1200" dirty="0">
                <a:solidFill>
                  <a:schemeClr val="tx1"/>
                </a:solidFill>
              </a:endParaRPr>
            </a:p>
          </p:txBody>
        </p:sp>
        <p:sp>
          <p:nvSpPr>
            <p:cNvPr id="65" name="正方形/長方形 64"/>
            <p:cNvSpPr/>
            <p:nvPr/>
          </p:nvSpPr>
          <p:spPr>
            <a:xfrm>
              <a:off x="4148162" y="309144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zh-CN" altLang="en-US" sz="1200" dirty="0" smtClean="0">
                  <a:solidFill>
                    <a:schemeClr val="tx1"/>
                  </a:solidFill>
                </a:rPr>
                <a:t>国立</a:t>
              </a:r>
              <a:r>
                <a:rPr kumimoji="1" lang="zh-CN" altLang="en-US" sz="1200" dirty="0">
                  <a:solidFill>
                    <a:schemeClr val="tx1"/>
                  </a:solidFill>
                </a:rPr>
                <a:t>京都国際</a:t>
              </a:r>
              <a:r>
                <a:rPr kumimoji="1" lang="zh-CN" altLang="en-US" sz="1200" dirty="0" smtClean="0">
                  <a:solidFill>
                    <a:schemeClr val="tx1"/>
                  </a:solidFill>
                </a:rPr>
                <a:t>会館</a:t>
              </a:r>
              <a:endParaRPr kumimoji="1" lang="zh-CN" altLang="en-US" sz="1200" dirty="0">
                <a:solidFill>
                  <a:schemeClr val="tx1"/>
                </a:solidFill>
              </a:endParaRPr>
            </a:p>
          </p:txBody>
        </p:sp>
        <p:sp>
          <p:nvSpPr>
            <p:cNvPr id="66" name="正方形/長方形 65"/>
            <p:cNvSpPr/>
            <p:nvPr/>
          </p:nvSpPr>
          <p:spPr>
            <a:xfrm>
              <a:off x="4148162" y="3447991"/>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smtClean="0">
                  <a:solidFill>
                    <a:schemeClr val="tx1"/>
                  </a:solidFill>
                </a:rPr>
                <a:t>神戸国際会議場</a:t>
              </a:r>
            </a:p>
          </p:txBody>
        </p:sp>
        <p:sp>
          <p:nvSpPr>
            <p:cNvPr id="67" name="正方形/長方形 66"/>
            <p:cNvSpPr/>
            <p:nvPr/>
          </p:nvSpPr>
          <p:spPr>
            <a:xfrm>
              <a:off x="4148162" y="3804536"/>
              <a:ext cx="4680000" cy="2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Arial" panose="020B0604020202020204" pitchFamily="34" charset="0"/>
                <a:buChar char="•"/>
              </a:pPr>
              <a:r>
                <a:rPr kumimoji="1" lang="ja-JP" altLang="en-US" sz="1200" dirty="0">
                  <a:solidFill>
                    <a:schemeClr val="tx1"/>
                  </a:solidFill>
                </a:rPr>
                <a:t>福岡国際会議場</a:t>
              </a:r>
              <a:endParaRPr kumimoji="1" lang="ja-JP" altLang="en-US" sz="1200" dirty="0" smtClean="0">
                <a:solidFill>
                  <a:schemeClr val="tx1"/>
                </a:solidFill>
              </a:endParaRPr>
            </a:p>
          </p:txBody>
        </p:sp>
      </p:grpSp>
    </p:spTree>
    <p:extLst>
      <p:ext uri="{BB962C8B-B14F-4D97-AF65-F5344CB8AC3E}">
        <p14:creationId xmlns:p14="http://schemas.microsoft.com/office/powerpoint/2010/main" val="6531090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127</a:t>
            </a:fld>
            <a:endParaRPr lang="ja-JP" altLang="en-US" dirty="0">
              <a:solidFill>
                <a:srgbClr val="313131"/>
              </a:solidFill>
            </a:endParaRPr>
          </a:p>
        </p:txBody>
      </p:sp>
      <p:sp>
        <p:nvSpPr>
          <p:cNvPr id="10"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大阪</a:t>
            </a:r>
            <a:r>
              <a:rPr lang="ja-JP" altLang="en-US" sz="1050" smtClean="0"/>
              <a:t>の主要</a:t>
            </a:r>
            <a:r>
              <a:rPr lang="en-US" altLang="ja-JP" sz="1050" smtClean="0"/>
              <a:t>MICE</a:t>
            </a:r>
            <a:r>
              <a:rPr lang="ja-JP" altLang="en-US" sz="1050" smtClean="0"/>
              <a:t>施設</a:t>
            </a:r>
            <a:r>
              <a:rPr lang="ja-JP" altLang="en-US" sz="1050" dirty="0" smtClean="0"/>
              <a:t>（大阪府立国際会議場・インテックス大阪）と、国内ベンチマーク施設を、「主催者が会議場・展示場選択で重視する条件（主催者の</a:t>
            </a:r>
            <a:r>
              <a:rPr lang="en-US" altLang="ja-JP" sz="1050" dirty="0"/>
              <a:t>25</a:t>
            </a:r>
            <a:r>
              <a:rPr lang="en-US" altLang="ja-JP" sz="1050" dirty="0" smtClean="0"/>
              <a:t>%</a:t>
            </a:r>
            <a:r>
              <a:rPr lang="ja-JP" altLang="en-US" sz="1050" dirty="0" smtClean="0"/>
              <a:t>以上が重要と回答した項目）」をベースとして比較し、</a:t>
            </a:r>
            <a:r>
              <a:rPr lang="ja-JP" altLang="en-US" sz="1050" smtClean="0"/>
              <a:t>大阪の</a:t>
            </a:r>
            <a:r>
              <a:rPr lang="en-US" altLang="ja-JP" sz="1050" smtClean="0"/>
              <a:t>MICE</a:t>
            </a:r>
            <a:r>
              <a:rPr lang="ja-JP" altLang="en-US" sz="1050" smtClean="0"/>
              <a:t>施設</a:t>
            </a:r>
            <a:r>
              <a:rPr lang="ja-JP" altLang="en-US" sz="1050" dirty="0" smtClean="0"/>
              <a:t>の現状と課題を把握する。</a:t>
            </a:r>
            <a:endParaRPr lang="en-US" altLang="ja-JP" sz="1050" dirty="0" smtClean="0"/>
          </a:p>
        </p:txBody>
      </p:sp>
      <p:sp>
        <p:nvSpPr>
          <p:cNvPr id="8" name="タイトル 7"/>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11" name="テキスト プレースホルダー 15"/>
          <p:cNvSpPr>
            <a:spLocks noGrp="1"/>
          </p:cNvSpPr>
          <p:nvPr>
            <p:ph type="body" sz="quarter" idx="18"/>
          </p:nvPr>
        </p:nvSpPr>
        <p:spPr>
          <a:xfrm>
            <a:off x="417000" y="1614944"/>
            <a:ext cx="4320000" cy="432000"/>
          </a:xfrm>
        </p:spPr>
        <p:txBody>
          <a:bodyPr/>
          <a:lstStyle/>
          <a:p>
            <a:r>
              <a:rPr lang="ja-JP" altLang="en-US" dirty="0" smtClean="0"/>
              <a:t>主催者が会議場・展示場選択で重視する条件（主催者のニーズ）</a:t>
            </a:r>
            <a:endParaRPr lang="ja-JP" altLang="en-US" dirty="0"/>
          </a:p>
        </p:txBody>
      </p:sp>
      <p:sp>
        <p:nvSpPr>
          <p:cNvPr id="13" name="コンテンツ プレースホルダー 11"/>
          <p:cNvSpPr txBox="1">
            <a:spLocks/>
          </p:cNvSpPr>
          <p:nvPr/>
        </p:nvSpPr>
        <p:spPr bwMode="gray">
          <a:xfrm>
            <a:off x="416496" y="827685"/>
            <a:ext cx="3865977"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a:solidFill>
                  <a:srgbClr val="002776"/>
                </a:solidFill>
              </a:rPr>
              <a:t>の課題と具体的な施策（</a:t>
            </a:r>
            <a:r>
              <a:rPr lang="ja-JP" altLang="en-US" b="1" u="sng" kern="0" dirty="0" smtClean="0">
                <a:solidFill>
                  <a:srgbClr val="002776"/>
                </a:solidFill>
              </a:rPr>
              <a:t>調査項目の選定）</a:t>
            </a:r>
            <a:endParaRPr lang="en-US" altLang="ja-JP" b="1" u="sng" kern="0" dirty="0" smtClean="0">
              <a:solidFill>
                <a:srgbClr val="002776"/>
              </a:solidFill>
            </a:endParaRPr>
          </a:p>
        </p:txBody>
      </p:sp>
      <p:pic>
        <p:nvPicPr>
          <p:cNvPr id="481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59" y="2028845"/>
            <a:ext cx="8280000" cy="39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417000" y="6252481"/>
            <a:ext cx="9072000" cy="299295"/>
          </a:xfrm>
          <a:prstGeom prst="rect">
            <a:avLst/>
          </a:prstGeom>
          <a:noFill/>
        </p:spPr>
        <p:txBody>
          <a:bodyPr wrap="square" lIns="72000" tIns="72000" rIns="72000" bIns="72000" rtlCol="0" anchor="t" anchorCtr="0">
            <a:spAutoFit/>
          </a:bodyPr>
          <a:lstStyle/>
          <a:p>
            <a:pPr marL="446088" indent="-446088"/>
            <a:r>
              <a:rPr kumimoji="1" lang="ja-JP" altLang="en-US" sz="1000" dirty="0" smtClean="0">
                <a:solidFill>
                  <a:prstClr val="black"/>
                </a:solidFill>
                <a:latin typeface="Arial"/>
              </a:rPr>
              <a:t>出所</a:t>
            </a:r>
            <a:r>
              <a:rPr kumimoji="1" lang="ja-JP" altLang="en-US" sz="1000" dirty="0">
                <a:solidFill>
                  <a:prstClr val="black"/>
                </a:solidFill>
                <a:latin typeface="Arial"/>
              </a:rPr>
              <a:t>：</a:t>
            </a:r>
            <a:r>
              <a:rPr kumimoji="1" lang="ja-JP" altLang="en-US" sz="1000" dirty="0" smtClean="0">
                <a:solidFill>
                  <a:prstClr val="black"/>
                </a:solidFill>
                <a:latin typeface="Arial"/>
              </a:rPr>
              <a:t>「</a:t>
            </a:r>
            <a:r>
              <a:rPr kumimoji="1" lang="ja-JP" altLang="en-US" sz="1000" dirty="0">
                <a:solidFill>
                  <a:prstClr val="black"/>
                </a:solidFill>
                <a:latin typeface="Arial"/>
              </a:rPr>
              <a:t>官民連携</a:t>
            </a:r>
            <a:r>
              <a:rPr kumimoji="1" lang="ja-JP" altLang="en-US" sz="1000" dirty="0" smtClean="0">
                <a:solidFill>
                  <a:prstClr val="black"/>
                </a:solidFill>
                <a:latin typeface="Arial"/>
              </a:rPr>
              <a:t>による展示場の整備・運営業務における展示会、見本市主催者へのアンケート結果（国土交通省）」</a:t>
            </a:r>
          </a:p>
        </p:txBody>
      </p:sp>
      <p:sp>
        <p:nvSpPr>
          <p:cNvPr id="12" name="正方形/長方形 11"/>
          <p:cNvSpPr/>
          <p:nvPr/>
        </p:nvSpPr>
        <p:spPr>
          <a:xfrm>
            <a:off x="842012" y="2370200"/>
            <a:ext cx="2808000" cy="1368000"/>
          </a:xfrm>
          <a:prstGeom prst="rect">
            <a:avLst/>
          </a:prstGeom>
          <a:noFill/>
          <a:ln w="19050" cap="flat" cmpd="sng" algn="ctr">
            <a:solidFill>
              <a:srgbClr val="FF0000"/>
            </a:solidFill>
            <a:prstDash val="solid"/>
          </a:ln>
          <a:effectLst/>
        </p:spPr>
        <p:txBody>
          <a:bodyPr lIns="72000" tIns="72000" rIns="72000" bIns="72000" rtlCol="0" anchor="ctr" anchorCtr="0"/>
          <a:lstStyle/>
          <a:p>
            <a:pPr algn="ctr" fontAlgn="auto">
              <a:spcBef>
                <a:spcPts val="0"/>
              </a:spcBef>
              <a:spcAft>
                <a:spcPts val="0"/>
              </a:spcAft>
              <a:defRPr/>
            </a:pPr>
            <a:endParaRPr kumimoji="1" lang="ja-JP" altLang="en-US" sz="1200" kern="0" dirty="0" smtClean="0">
              <a:solidFill>
                <a:prstClr val="black"/>
              </a:solidFill>
              <a:latin typeface="Arial"/>
            </a:endParaRPr>
          </a:p>
        </p:txBody>
      </p:sp>
    </p:spTree>
    <p:extLst>
      <p:ext uri="{BB962C8B-B14F-4D97-AF65-F5344CB8AC3E}">
        <p14:creationId xmlns:p14="http://schemas.microsoft.com/office/powerpoint/2010/main" val="26336773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128</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25" name="コンテンツ プレースホルダー 11"/>
          <p:cNvSpPr txBox="1">
            <a:spLocks/>
          </p:cNvSpPr>
          <p:nvPr/>
        </p:nvSpPr>
        <p:spPr bwMode="gray">
          <a:xfrm>
            <a:off x="416496" y="827685"/>
            <a:ext cx="4762055"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施策（インテックス大阪の現状と課題）</a:t>
            </a:r>
            <a:endParaRPr lang="ja-JP" altLang="en-US" b="1" u="sng" kern="0" dirty="0">
              <a:solidFill>
                <a:srgbClr val="002776"/>
              </a:solidFill>
            </a:endParaRPr>
          </a:p>
        </p:txBody>
      </p:sp>
      <p:sp>
        <p:nvSpPr>
          <p:cNvPr id="20" name="正方形/長方形 19"/>
          <p:cNvSpPr/>
          <p:nvPr/>
        </p:nvSpPr>
        <p:spPr>
          <a:xfrm>
            <a:off x="417000" y="6093311"/>
            <a:ext cx="9072000" cy="504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prstClr val="black"/>
                </a:solidFill>
              </a:rPr>
              <a:t>*1</a:t>
            </a:r>
            <a:r>
              <a:rPr kumimoji="1" lang="ja-JP" altLang="en-US" sz="1000" dirty="0" smtClean="0">
                <a:solidFill>
                  <a:prstClr val="black"/>
                </a:solidFill>
              </a:rPr>
              <a:t>　海外から開催都市の最寄の空港への就航数。多いほど上位に設定している。</a:t>
            </a:r>
            <a:endParaRPr kumimoji="1" lang="en-US" altLang="ja-JP" sz="1000" dirty="0" smtClean="0">
              <a:solidFill>
                <a:prstClr val="black"/>
              </a:solidFill>
            </a:endParaRPr>
          </a:p>
          <a:p>
            <a:r>
              <a:rPr kumimoji="1" lang="en-US" altLang="ja-JP" sz="1000" dirty="0" smtClean="0">
                <a:solidFill>
                  <a:prstClr val="black"/>
                </a:solidFill>
              </a:rPr>
              <a:t>*2</a:t>
            </a:r>
            <a:r>
              <a:rPr kumimoji="1" lang="ja-JP" altLang="en-US" sz="1000" dirty="0" smtClean="0">
                <a:solidFill>
                  <a:prstClr val="black"/>
                </a:solidFill>
              </a:rPr>
              <a:t>　各施設の最も展示面積が大きい展示会場で、土日祝日に</a:t>
            </a:r>
            <a:r>
              <a:rPr kumimoji="1" lang="en-US" altLang="ja-JP" sz="1000" dirty="0" smtClean="0">
                <a:solidFill>
                  <a:prstClr val="black"/>
                </a:solidFill>
              </a:rPr>
              <a:t>1</a:t>
            </a:r>
            <a:r>
              <a:rPr kumimoji="1" lang="ja-JP" altLang="en-US" sz="1000" dirty="0" smtClean="0">
                <a:solidFill>
                  <a:prstClr val="black"/>
                </a:solidFill>
              </a:rPr>
              <a:t>㎡</a:t>
            </a:r>
            <a:r>
              <a:rPr kumimoji="1" lang="en-US" altLang="ja-JP" sz="1000" dirty="0" smtClean="0">
                <a:solidFill>
                  <a:prstClr val="black"/>
                </a:solidFill>
              </a:rPr>
              <a:t>/1</a:t>
            </a:r>
            <a:r>
              <a:rPr kumimoji="1" lang="ja-JP" altLang="en-US" sz="1000" dirty="0" smtClean="0">
                <a:solidFill>
                  <a:prstClr val="black"/>
                </a:solidFill>
              </a:rPr>
              <a:t>時間利用するのに必要な金額。少ないほど上位に設定している。</a:t>
            </a:r>
            <a:endParaRPr kumimoji="1" lang="en-US" altLang="ja-JP" sz="1000" dirty="0" smtClean="0">
              <a:solidFill>
                <a:prstClr val="black"/>
              </a:solidFill>
            </a:endParaRPr>
          </a:p>
          <a:p>
            <a:r>
              <a:rPr kumimoji="1" lang="en-US" altLang="ja-JP" sz="1000" dirty="0" smtClean="0">
                <a:solidFill>
                  <a:prstClr val="black"/>
                </a:solidFill>
              </a:rPr>
              <a:t>*3</a:t>
            </a:r>
            <a:r>
              <a:rPr kumimoji="1" lang="ja-JP" altLang="en-US" sz="1000" dirty="0" smtClean="0">
                <a:solidFill>
                  <a:prstClr val="black"/>
                </a:solidFill>
              </a:rPr>
              <a:t>　稼働率が低いほど「予約が取りやすい」と定義し、上位に設定している（ただし、稼働率の低さ自体は良いことではない）。</a:t>
            </a:r>
            <a:endParaRPr kumimoji="1" lang="en-US" altLang="ja-JP" sz="1000" dirty="0" smtClean="0">
              <a:solidFill>
                <a:prstClr val="black"/>
              </a:solidFill>
            </a:endParaRPr>
          </a:p>
        </p:txBody>
      </p:sp>
      <p:grpSp>
        <p:nvGrpSpPr>
          <p:cNvPr id="4" name="グループ化 3"/>
          <p:cNvGrpSpPr/>
          <p:nvPr/>
        </p:nvGrpSpPr>
        <p:grpSpPr>
          <a:xfrm>
            <a:off x="417000" y="1668109"/>
            <a:ext cx="9072000" cy="4068000"/>
            <a:chOff x="417000" y="1987074"/>
            <a:chExt cx="9072000" cy="4068000"/>
          </a:xfrm>
        </p:grpSpPr>
        <p:sp>
          <p:nvSpPr>
            <p:cNvPr id="5" name="正方形/長方形 4"/>
            <p:cNvSpPr/>
            <p:nvPr/>
          </p:nvSpPr>
          <p:spPr>
            <a:xfrm>
              <a:off x="417000" y="1987074"/>
              <a:ext cx="1692000" cy="4068000"/>
            </a:xfrm>
            <a:prstGeom prst="rect">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a:solidFill>
                    <a:schemeClr val="tx1"/>
                  </a:solidFill>
                </a:rPr>
                <a:t>インテックス大阪</a:t>
              </a:r>
              <a:r>
                <a:rPr kumimoji="1" lang="ja-JP" altLang="en-US" sz="1200" b="1" dirty="0" smtClean="0">
                  <a:solidFill>
                    <a:schemeClr val="tx1"/>
                  </a:solidFill>
                </a:rPr>
                <a:t>の</a:t>
              </a:r>
              <a:endParaRPr kumimoji="1" lang="en-US" altLang="ja-JP" sz="1200" b="1" dirty="0" smtClean="0">
                <a:solidFill>
                  <a:schemeClr val="tx1"/>
                </a:solidFill>
              </a:endParaRPr>
            </a:p>
            <a:p>
              <a:pPr algn="ctr"/>
              <a:r>
                <a:rPr kumimoji="1" lang="ja-JP" altLang="en-US" sz="1200" b="1" dirty="0">
                  <a:solidFill>
                    <a:schemeClr val="tx1"/>
                  </a:solidFill>
                </a:rPr>
                <a:t>現状と</a:t>
              </a:r>
              <a:r>
                <a:rPr kumimoji="1" lang="ja-JP" altLang="en-US" sz="1200" b="1" dirty="0" smtClean="0">
                  <a:solidFill>
                    <a:schemeClr val="tx1"/>
                  </a:solidFill>
                </a:rPr>
                <a:t>課題</a:t>
              </a:r>
              <a:endParaRPr kumimoji="1" lang="en-US" altLang="ja-JP" sz="1200" b="1" dirty="0" smtClean="0">
                <a:solidFill>
                  <a:schemeClr val="tx1"/>
                </a:solidFill>
              </a:endParaRPr>
            </a:p>
          </p:txBody>
        </p:sp>
        <p:sp>
          <p:nvSpPr>
            <p:cNvPr id="77" name="正方形/長方形 76"/>
            <p:cNvSpPr/>
            <p:nvPr/>
          </p:nvSpPr>
          <p:spPr>
            <a:xfrm>
              <a:off x="2181000" y="1987074"/>
              <a:ext cx="7308000" cy="406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600"/>
                </a:spcBef>
                <a:buFont typeface="Wingdings" panose="05000000000000000000" pitchFamily="2" charset="2"/>
                <a:buChar char="n"/>
              </a:pPr>
              <a:r>
                <a:rPr kumimoji="1" lang="ja-JP" altLang="en-US" sz="1200" dirty="0" smtClean="0">
                  <a:solidFill>
                    <a:schemeClr val="tx1"/>
                  </a:solidFill>
                </a:rPr>
                <a:t>インテックス大阪と、</a:t>
              </a:r>
              <a:r>
                <a:rPr kumimoji="1" lang="ja-JP" altLang="en-US" sz="1200" dirty="0">
                  <a:solidFill>
                    <a:schemeClr val="tx1"/>
                  </a:solidFill>
                </a:rPr>
                <a:t>国内ベンチマーク都市の主要</a:t>
              </a:r>
              <a:r>
                <a:rPr kumimoji="1" lang="ja-JP" altLang="en-US" sz="1200" dirty="0" smtClean="0">
                  <a:solidFill>
                    <a:schemeClr val="tx1"/>
                  </a:solidFill>
                </a:rPr>
                <a:t>展示場</a:t>
              </a:r>
              <a:r>
                <a:rPr kumimoji="1" lang="ja-JP" altLang="en-US" sz="1200" dirty="0">
                  <a:solidFill>
                    <a:schemeClr val="tx1"/>
                  </a:solidFill>
                </a:rPr>
                <a:t>とを「主催者が展示場選択で重視する条件」で比較した結果は以下</a:t>
              </a:r>
              <a:r>
                <a:rPr kumimoji="1" lang="ja-JP" altLang="en-US" sz="1200" dirty="0" smtClean="0">
                  <a:solidFill>
                    <a:schemeClr val="tx1"/>
                  </a:solidFill>
                </a:rPr>
                <a:t>のとおりで</a:t>
              </a:r>
              <a:r>
                <a:rPr kumimoji="1" lang="ja-JP" altLang="en-US" sz="1200" dirty="0">
                  <a:solidFill>
                    <a:schemeClr val="tx1"/>
                  </a:solidFill>
                </a:rPr>
                <a:t>ある</a:t>
              </a:r>
              <a:r>
                <a:rPr kumimoji="1" lang="ja-JP" altLang="en-US" sz="1200" dirty="0" smtClean="0">
                  <a:solidFill>
                    <a:schemeClr val="tx1"/>
                  </a:solidFill>
                </a:rPr>
                <a:t>。</a:t>
              </a:r>
              <a:endParaRPr kumimoji="1" lang="en-US" altLang="ja-JP" sz="1200" dirty="0">
                <a:solidFill>
                  <a:schemeClr val="tx1"/>
                </a:solidFill>
              </a:endParaRPr>
            </a:p>
            <a:p>
              <a:pPr marL="361950" indent="-180975">
                <a:spcBef>
                  <a:spcPts val="600"/>
                </a:spcBef>
                <a:buFont typeface="Wingdings" panose="05000000000000000000" pitchFamily="2" charset="2"/>
                <a:buChar char="Ø"/>
              </a:pPr>
              <a:r>
                <a:rPr kumimoji="1" lang="ja-JP" altLang="en-US" sz="1200" dirty="0" smtClean="0">
                  <a:solidFill>
                    <a:schemeClr val="tx1"/>
                  </a:solidFill>
                </a:rPr>
                <a:t>海外</a:t>
              </a:r>
              <a:r>
                <a:rPr kumimoji="1" lang="ja-JP" altLang="en-US" sz="1200" dirty="0">
                  <a:solidFill>
                    <a:schemeClr val="tx1"/>
                  </a:solidFill>
                </a:rPr>
                <a:t>からのアクセスの良さ</a:t>
              </a:r>
              <a:r>
                <a:rPr kumimoji="1" lang="ja-JP" altLang="en-US" sz="800" dirty="0">
                  <a:solidFill>
                    <a:schemeClr val="tx1"/>
                  </a:solidFill>
                </a:rPr>
                <a:t>*</a:t>
              </a:r>
              <a:r>
                <a:rPr kumimoji="1" lang="en-US" altLang="ja-JP" sz="800" dirty="0">
                  <a:solidFill>
                    <a:schemeClr val="tx1"/>
                  </a:solidFill>
                </a:rPr>
                <a:t>1</a:t>
              </a:r>
              <a:r>
                <a:rPr kumimoji="1" lang="ja-JP" altLang="en-US" sz="1200" dirty="0" smtClean="0">
                  <a:solidFill>
                    <a:schemeClr val="tx1"/>
                  </a:solidFill>
                </a:rPr>
                <a:t>： </a:t>
              </a:r>
              <a:r>
                <a:rPr kumimoji="1" lang="en-US" altLang="ja-JP" sz="1200" dirty="0" smtClean="0">
                  <a:solidFill>
                    <a:schemeClr val="tx1"/>
                  </a:solidFill>
                </a:rPr>
                <a:t>3</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a:solidFill>
                    <a:schemeClr val="tx1"/>
                  </a:solidFill>
                </a:rPr>
                <a:t>施設</a:t>
              </a:r>
            </a:p>
            <a:p>
              <a:pPr marL="361950" indent="-180975">
                <a:spcBef>
                  <a:spcPts val="600"/>
                </a:spcBef>
                <a:buFont typeface="Wingdings" panose="05000000000000000000" pitchFamily="2" charset="2"/>
                <a:buChar char="Ø"/>
              </a:pPr>
              <a:r>
                <a:rPr kumimoji="1" lang="ja-JP" altLang="en-US" sz="1200" dirty="0">
                  <a:solidFill>
                    <a:schemeClr val="tx1"/>
                  </a:solidFill>
                </a:rPr>
                <a:t>展示スペースの広さ</a:t>
              </a:r>
              <a:r>
                <a:rPr kumimoji="1" lang="ja-JP" altLang="en-US" sz="1200" dirty="0" smtClean="0">
                  <a:solidFill>
                    <a:schemeClr val="tx1"/>
                  </a:solidFill>
                </a:rPr>
                <a:t>： </a:t>
              </a:r>
              <a:r>
                <a:rPr kumimoji="1" lang="en-US" altLang="ja-JP" sz="1200" dirty="0" smtClean="0">
                  <a:solidFill>
                    <a:schemeClr val="tx1"/>
                  </a:solidFill>
                </a:rPr>
                <a:t>3</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a:solidFill>
                    <a:schemeClr val="tx1"/>
                  </a:solidFill>
                </a:rPr>
                <a:t>施設</a:t>
              </a:r>
            </a:p>
            <a:p>
              <a:pPr marL="361950" indent="-180975">
                <a:spcBef>
                  <a:spcPts val="600"/>
                </a:spcBef>
                <a:buFont typeface="Wingdings" panose="05000000000000000000" pitchFamily="2" charset="2"/>
                <a:buChar char="Ø"/>
              </a:pPr>
              <a:r>
                <a:rPr kumimoji="1" lang="ja-JP" altLang="en-US" sz="1200" dirty="0">
                  <a:solidFill>
                    <a:schemeClr val="tx1"/>
                  </a:solidFill>
                </a:rPr>
                <a:t>利用料金の安さ</a:t>
              </a:r>
              <a:r>
                <a:rPr kumimoji="1" lang="ja-JP" altLang="en-US" sz="800" dirty="0">
                  <a:solidFill>
                    <a:schemeClr val="tx1"/>
                  </a:solidFill>
                </a:rPr>
                <a:t>*</a:t>
              </a:r>
              <a:r>
                <a:rPr kumimoji="1" lang="en-US" altLang="ja-JP" sz="800" dirty="0">
                  <a:solidFill>
                    <a:schemeClr val="tx1"/>
                  </a:solidFill>
                </a:rPr>
                <a:t>2</a:t>
              </a:r>
              <a:r>
                <a:rPr kumimoji="1" lang="ja-JP" altLang="en-US" sz="1200" dirty="0" smtClean="0">
                  <a:solidFill>
                    <a:schemeClr val="tx1"/>
                  </a:solidFill>
                </a:rPr>
                <a:t>： </a:t>
              </a:r>
              <a:r>
                <a:rPr kumimoji="1" lang="en-US" altLang="ja-JP" sz="1200" dirty="0" smtClean="0">
                  <a:solidFill>
                    <a:schemeClr val="tx1"/>
                  </a:solidFill>
                </a:rPr>
                <a:t>6</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a:solidFill>
                    <a:schemeClr val="tx1"/>
                  </a:solidFill>
                </a:rPr>
                <a:t>施設</a:t>
              </a:r>
            </a:p>
            <a:p>
              <a:pPr marL="361950" indent="-180975">
                <a:spcBef>
                  <a:spcPts val="600"/>
                </a:spcBef>
                <a:buFont typeface="Wingdings" panose="05000000000000000000" pitchFamily="2" charset="2"/>
                <a:buChar char="Ø"/>
              </a:pPr>
              <a:r>
                <a:rPr kumimoji="1" lang="ja-JP" altLang="en-US" sz="1200" dirty="0">
                  <a:solidFill>
                    <a:schemeClr val="tx1"/>
                  </a:solidFill>
                </a:rPr>
                <a:t>市場顧客の集積（そのエリアの上場企業数）</a:t>
              </a:r>
              <a:r>
                <a:rPr kumimoji="1" lang="ja-JP" altLang="en-US" sz="1200" dirty="0" smtClean="0">
                  <a:solidFill>
                    <a:schemeClr val="tx1"/>
                  </a:solidFill>
                </a:rPr>
                <a:t>： </a:t>
              </a:r>
              <a:r>
                <a:rPr kumimoji="1" lang="en-US" altLang="ja-JP" sz="1200" dirty="0" smtClean="0">
                  <a:solidFill>
                    <a:schemeClr val="tx1"/>
                  </a:solidFill>
                </a:rPr>
                <a:t>2</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a:solidFill>
                    <a:schemeClr val="tx1"/>
                  </a:solidFill>
                </a:rPr>
                <a:t>施設</a:t>
              </a:r>
            </a:p>
            <a:p>
              <a:pPr marL="361950" indent="-180975">
                <a:spcBef>
                  <a:spcPts val="600"/>
                </a:spcBef>
                <a:buFont typeface="Wingdings" panose="05000000000000000000" pitchFamily="2" charset="2"/>
                <a:buChar char="Ø"/>
              </a:pPr>
              <a:r>
                <a:rPr kumimoji="1" lang="ja-JP" altLang="en-US" sz="1200" dirty="0">
                  <a:solidFill>
                    <a:schemeClr val="tx1"/>
                  </a:solidFill>
                </a:rPr>
                <a:t>会議施設数</a:t>
              </a:r>
              <a:r>
                <a:rPr kumimoji="1" lang="ja-JP" altLang="en-US" sz="1200" dirty="0" smtClean="0">
                  <a:solidFill>
                    <a:schemeClr val="tx1"/>
                  </a:solidFill>
                </a:rPr>
                <a:t>： </a:t>
              </a:r>
              <a:r>
                <a:rPr kumimoji="1" lang="en-US" altLang="ja-JP" sz="1200" dirty="0" smtClean="0">
                  <a:solidFill>
                    <a:schemeClr val="tx1"/>
                  </a:solidFill>
                </a:rPr>
                <a:t>1</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a:solidFill>
                    <a:schemeClr val="tx1"/>
                  </a:solidFill>
                </a:rPr>
                <a:t>施設</a:t>
              </a:r>
            </a:p>
            <a:p>
              <a:pPr marL="361950" indent="-180975">
                <a:spcBef>
                  <a:spcPts val="600"/>
                </a:spcBef>
                <a:buFont typeface="Wingdings" panose="05000000000000000000" pitchFamily="2" charset="2"/>
                <a:buChar char="Ø"/>
              </a:pPr>
              <a:r>
                <a:rPr kumimoji="1" lang="ja-JP" altLang="en-US" sz="1200" dirty="0">
                  <a:solidFill>
                    <a:schemeClr val="tx1"/>
                  </a:solidFill>
                </a:rPr>
                <a:t>予約の取りやすさ</a:t>
              </a:r>
              <a:r>
                <a:rPr kumimoji="1" lang="ja-JP" altLang="en-US" sz="800" dirty="0">
                  <a:solidFill>
                    <a:schemeClr val="tx1"/>
                  </a:solidFill>
                </a:rPr>
                <a:t>*</a:t>
              </a:r>
              <a:r>
                <a:rPr kumimoji="1" lang="en-US" altLang="ja-JP" sz="800" dirty="0">
                  <a:solidFill>
                    <a:schemeClr val="tx1"/>
                  </a:solidFill>
                </a:rPr>
                <a:t>3</a:t>
              </a:r>
              <a:r>
                <a:rPr kumimoji="1" lang="ja-JP" altLang="en-US" sz="1200" dirty="0" smtClean="0">
                  <a:solidFill>
                    <a:schemeClr val="tx1"/>
                  </a:solidFill>
                </a:rPr>
                <a:t>： </a:t>
              </a:r>
              <a:r>
                <a:rPr kumimoji="1" lang="en-US" altLang="ja-JP" sz="1200" dirty="0" smtClean="0">
                  <a:solidFill>
                    <a:schemeClr val="tx1"/>
                  </a:solidFill>
                </a:rPr>
                <a:t>1</a:t>
              </a:r>
              <a:r>
                <a:rPr kumimoji="1" lang="ja-JP" altLang="en-US" sz="1200" dirty="0">
                  <a:solidFill>
                    <a:schemeClr val="tx1"/>
                  </a:solidFill>
                </a:rPr>
                <a:t>位</a:t>
              </a:r>
              <a:r>
                <a:rPr kumimoji="1" lang="en-US" altLang="ja-JP" sz="1200" dirty="0" smtClean="0">
                  <a:solidFill>
                    <a:schemeClr val="tx1"/>
                  </a:solidFill>
                </a:rPr>
                <a:t>/6</a:t>
              </a:r>
              <a:r>
                <a:rPr kumimoji="1" lang="ja-JP" altLang="en-US" sz="1200" dirty="0" smtClean="0">
                  <a:solidFill>
                    <a:schemeClr val="tx1"/>
                  </a:solidFill>
                </a:rPr>
                <a:t>施設</a:t>
              </a:r>
              <a:endParaRPr kumimoji="1" lang="en-US" altLang="ja-JP" sz="1200" dirty="0" smtClean="0">
                <a:solidFill>
                  <a:schemeClr val="tx1"/>
                </a:solidFill>
              </a:endParaRPr>
            </a:p>
            <a:p>
              <a:pPr marL="171450" indent="-171450">
                <a:spcBef>
                  <a:spcPts val="600"/>
                </a:spcBef>
                <a:buFont typeface="Wingdings" panose="05000000000000000000" pitchFamily="2" charset="2"/>
                <a:buChar char="n"/>
              </a:pPr>
              <a:r>
                <a:rPr kumimoji="1" lang="ja-JP" altLang="en-US" sz="1200" smtClean="0">
                  <a:solidFill>
                    <a:schemeClr val="tx1"/>
                  </a:solidFill>
                </a:rPr>
                <a:t>上記の</a:t>
              </a:r>
              <a:r>
                <a:rPr kumimoji="1" lang="ja-JP" altLang="en-US" sz="1200">
                  <a:solidFill>
                    <a:schemeClr val="tx1"/>
                  </a:solidFill>
                </a:rPr>
                <a:t>とおり</a:t>
              </a:r>
              <a:r>
                <a:rPr kumimoji="1" lang="ja-JP" altLang="en-US" sz="1200" smtClean="0">
                  <a:solidFill>
                    <a:schemeClr val="tx1"/>
                  </a:solidFill>
                </a:rPr>
                <a:t>、</a:t>
              </a:r>
              <a:r>
                <a:rPr kumimoji="1" lang="ja-JP" altLang="en-US" sz="1200" b="1" dirty="0">
                  <a:solidFill>
                    <a:schemeClr val="accent1"/>
                  </a:solidFill>
                </a:rPr>
                <a:t>国内他都市の展示場と比較すると、インテックス大阪は必ずしも条件面で優位では</a:t>
              </a:r>
              <a:r>
                <a:rPr kumimoji="1" lang="ja-JP" altLang="en-US" sz="1200" b="1" dirty="0" smtClean="0">
                  <a:solidFill>
                    <a:schemeClr val="accent1"/>
                  </a:solidFill>
                </a:rPr>
                <a:t>ない。</a:t>
              </a:r>
              <a:endParaRPr kumimoji="1" lang="ja-JP" altLang="en-US" sz="1200" b="1" dirty="0">
                <a:solidFill>
                  <a:schemeClr val="accent1"/>
                </a:solidFill>
              </a:endParaRPr>
            </a:p>
            <a:p>
              <a:pPr marL="171450" indent="-171450">
                <a:spcBef>
                  <a:spcPts val="600"/>
                </a:spcBef>
                <a:buFont typeface="Wingdings" panose="05000000000000000000" pitchFamily="2" charset="2"/>
                <a:buChar char="n"/>
              </a:pPr>
              <a:r>
                <a:rPr kumimoji="1" lang="ja-JP" altLang="en-US" sz="1200" dirty="0" smtClean="0">
                  <a:solidFill>
                    <a:schemeClr val="tx1"/>
                  </a:solidFill>
                </a:rPr>
                <a:t>また、上記に加えて、以下の課題も存在</a:t>
              </a:r>
              <a:r>
                <a:rPr kumimoji="1" lang="ja-JP" altLang="en-US" sz="1200" dirty="0">
                  <a:solidFill>
                    <a:schemeClr val="tx1"/>
                  </a:solidFill>
                </a:rPr>
                <a:t>する（知見者へのヒアリングを基に作成</a:t>
              </a:r>
              <a:r>
                <a:rPr kumimoji="1" lang="ja-JP" altLang="en-US" sz="1200" dirty="0" smtClean="0">
                  <a:solidFill>
                    <a:schemeClr val="tx1"/>
                  </a:solidFill>
                </a:rPr>
                <a:t>）。</a:t>
              </a:r>
              <a:endParaRPr kumimoji="1" lang="en-US" altLang="ja-JP" sz="1200" dirty="0" smtClean="0">
                <a:solidFill>
                  <a:schemeClr val="tx1"/>
                </a:solidFill>
              </a:endParaRPr>
            </a:p>
            <a:p>
              <a:pPr marL="361950" indent="-180975">
                <a:spcBef>
                  <a:spcPts val="600"/>
                </a:spcBef>
                <a:buFont typeface="Wingdings" panose="05000000000000000000" pitchFamily="2" charset="2"/>
                <a:buChar char="Ø"/>
              </a:pPr>
              <a:r>
                <a:rPr kumimoji="1" lang="en-US" altLang="ja-JP" sz="1200" b="1" dirty="0" smtClean="0">
                  <a:solidFill>
                    <a:schemeClr val="accent1"/>
                  </a:solidFill>
                </a:rPr>
                <a:t>1985</a:t>
              </a:r>
              <a:r>
                <a:rPr kumimoji="1" lang="ja-JP" altLang="en-US" sz="1200" b="1" dirty="0">
                  <a:solidFill>
                    <a:schemeClr val="accent1"/>
                  </a:solidFill>
                </a:rPr>
                <a:t>年の開業から</a:t>
              </a:r>
              <a:r>
                <a:rPr kumimoji="1" lang="en-US" altLang="ja-JP" sz="1200" b="1" dirty="0">
                  <a:solidFill>
                    <a:schemeClr val="accent1"/>
                  </a:solidFill>
                </a:rPr>
                <a:t>30</a:t>
              </a:r>
              <a:r>
                <a:rPr kumimoji="1" lang="ja-JP" altLang="en-US" sz="1200" b="1" dirty="0">
                  <a:solidFill>
                    <a:schemeClr val="accent1"/>
                  </a:solidFill>
                </a:rPr>
                <a:t>年以上が経過しており、施設が老朽化して</a:t>
              </a:r>
              <a:r>
                <a:rPr kumimoji="1" lang="ja-JP" altLang="en-US" sz="1200" b="1" dirty="0" smtClean="0">
                  <a:solidFill>
                    <a:schemeClr val="accent1"/>
                  </a:solidFill>
                </a:rPr>
                <a:t>いる。</a:t>
              </a:r>
              <a:endParaRPr kumimoji="1" lang="en-US" altLang="ja-JP" sz="1200" b="1" dirty="0" smtClean="0">
                <a:solidFill>
                  <a:schemeClr val="accent1"/>
                </a:solidFill>
              </a:endParaRPr>
            </a:p>
            <a:p>
              <a:pPr marL="361950" indent="-180975">
                <a:spcBef>
                  <a:spcPts val="600"/>
                </a:spcBef>
                <a:buFont typeface="Wingdings" panose="05000000000000000000" pitchFamily="2" charset="2"/>
                <a:buChar char="Ø"/>
              </a:pPr>
              <a:r>
                <a:rPr kumimoji="1" lang="ja-JP" altLang="en-US" sz="1200" dirty="0" smtClean="0">
                  <a:solidFill>
                    <a:schemeClr val="tx1"/>
                  </a:solidFill>
                </a:rPr>
                <a:t>現在</a:t>
              </a:r>
              <a:r>
                <a:rPr kumimoji="1" lang="ja-JP" altLang="en-US" sz="1200" dirty="0">
                  <a:solidFill>
                    <a:schemeClr val="tx1"/>
                  </a:solidFill>
                </a:rPr>
                <a:t>の会議施設は</a:t>
              </a:r>
              <a:r>
                <a:rPr kumimoji="1" lang="en-US" altLang="ja-JP" sz="1200" dirty="0">
                  <a:solidFill>
                    <a:schemeClr val="tx1"/>
                  </a:solidFill>
                </a:rPr>
                <a:t>300</a:t>
              </a:r>
              <a:r>
                <a:rPr kumimoji="1" lang="ja-JP" altLang="en-US" sz="1200" dirty="0">
                  <a:solidFill>
                    <a:schemeClr val="tx1"/>
                  </a:solidFill>
                </a:rPr>
                <a:t>人収容が最大であり、会議施設が不足して</a:t>
              </a:r>
              <a:r>
                <a:rPr kumimoji="1" lang="ja-JP" altLang="en-US" sz="1200" dirty="0" smtClean="0">
                  <a:solidFill>
                    <a:schemeClr val="tx1"/>
                  </a:solidFill>
                </a:rPr>
                <a:t>いる（上記の国内ベンチマーク都市の　主要展示場との比較では「会議施設数」は</a:t>
              </a:r>
              <a:r>
                <a:rPr kumimoji="1" lang="en-US" altLang="ja-JP" sz="1200" dirty="0" smtClean="0">
                  <a:solidFill>
                    <a:schemeClr val="tx1"/>
                  </a:solidFill>
                </a:rPr>
                <a:t>6</a:t>
              </a:r>
              <a:r>
                <a:rPr kumimoji="1" lang="ja-JP" altLang="en-US" sz="1200" dirty="0" smtClean="0">
                  <a:solidFill>
                    <a:schemeClr val="tx1"/>
                  </a:solidFill>
                </a:rPr>
                <a:t>施設中</a:t>
              </a:r>
              <a:r>
                <a:rPr kumimoji="1" lang="en-US" altLang="ja-JP" sz="1200" dirty="0" smtClean="0">
                  <a:solidFill>
                    <a:schemeClr val="tx1"/>
                  </a:solidFill>
                </a:rPr>
                <a:t>1</a:t>
              </a:r>
              <a:r>
                <a:rPr kumimoji="1" lang="ja-JP" altLang="en-US" sz="1200" dirty="0" smtClean="0">
                  <a:solidFill>
                    <a:schemeClr val="tx1"/>
                  </a:solidFill>
                </a:rPr>
                <a:t>位となっているが、</a:t>
              </a:r>
              <a:r>
                <a:rPr kumimoji="1" lang="en-US" altLang="ja-JP" sz="1200" dirty="0" smtClean="0">
                  <a:solidFill>
                    <a:schemeClr val="tx1"/>
                  </a:solidFill>
                </a:rPr>
                <a:t>1</a:t>
              </a:r>
              <a:r>
                <a:rPr kumimoji="1" lang="ja-JP" altLang="en-US" sz="1200" dirty="0" smtClean="0">
                  <a:solidFill>
                    <a:schemeClr val="tx1"/>
                  </a:solidFill>
                </a:rPr>
                <a:t>位である現状においても課題を　残している）。</a:t>
              </a:r>
              <a:endParaRPr kumimoji="1" lang="en-US" altLang="ja-JP" sz="1200" dirty="0" smtClean="0">
                <a:solidFill>
                  <a:schemeClr val="tx1"/>
                </a:solidFill>
              </a:endParaRPr>
            </a:p>
            <a:p>
              <a:pPr marL="361950" indent="-180975">
                <a:spcBef>
                  <a:spcPts val="600"/>
                </a:spcBef>
                <a:buFont typeface="Wingdings" panose="05000000000000000000" pitchFamily="2" charset="2"/>
                <a:buChar char="Ø"/>
              </a:pPr>
              <a:r>
                <a:rPr kumimoji="1" lang="en-US" altLang="ja-JP" sz="1200" dirty="0" smtClean="0">
                  <a:solidFill>
                    <a:schemeClr val="tx1"/>
                  </a:solidFill>
                </a:rPr>
                <a:t>3</a:t>
              </a:r>
              <a:r>
                <a:rPr kumimoji="1" lang="ja-JP" altLang="en-US" sz="1200" dirty="0">
                  <a:solidFill>
                    <a:schemeClr val="tx1"/>
                  </a:solidFill>
                </a:rPr>
                <a:t>号館・</a:t>
              </a:r>
              <a:r>
                <a:rPr kumimoji="1" lang="en-US" altLang="ja-JP" sz="1200" dirty="0">
                  <a:solidFill>
                    <a:schemeClr val="tx1"/>
                  </a:solidFill>
                </a:rPr>
                <a:t>5</a:t>
              </a:r>
              <a:r>
                <a:rPr kumimoji="1" lang="ja-JP" altLang="en-US" sz="1200" dirty="0">
                  <a:solidFill>
                    <a:schemeClr val="tx1"/>
                  </a:solidFill>
                </a:rPr>
                <a:t>号館以外の展示場内に柱が</a:t>
              </a:r>
              <a:r>
                <a:rPr kumimoji="1" lang="ja-JP" altLang="en-US" sz="1200" dirty="0" smtClean="0">
                  <a:solidFill>
                    <a:schemeClr val="tx1"/>
                  </a:solidFill>
                </a:rPr>
                <a:t>ある（一般には無柱の施設の方が好ましい）。</a:t>
              </a:r>
              <a:endParaRPr kumimoji="1" lang="en-US" altLang="ja-JP" sz="1200" dirty="0" smtClean="0">
                <a:solidFill>
                  <a:schemeClr val="tx1"/>
                </a:solidFill>
              </a:endParaRPr>
            </a:p>
            <a:p>
              <a:pPr marL="361950" indent="-180975">
                <a:spcBef>
                  <a:spcPts val="600"/>
                </a:spcBef>
                <a:buFont typeface="Wingdings" panose="05000000000000000000" pitchFamily="2" charset="2"/>
                <a:buChar char="Ø"/>
              </a:pPr>
              <a:r>
                <a:rPr kumimoji="1" lang="ja-JP" altLang="en-US" sz="1200" dirty="0" smtClean="0">
                  <a:solidFill>
                    <a:schemeClr val="tx1"/>
                  </a:solidFill>
                </a:rPr>
                <a:t>可動壁</a:t>
              </a:r>
              <a:r>
                <a:rPr kumimoji="1" lang="ja-JP" altLang="en-US" sz="1200" dirty="0">
                  <a:solidFill>
                    <a:schemeClr val="tx1"/>
                  </a:solidFill>
                </a:rPr>
                <a:t>による展示面積の変更が</a:t>
              </a:r>
              <a:r>
                <a:rPr kumimoji="1" lang="ja-JP" altLang="en-US" sz="1200" dirty="0" smtClean="0">
                  <a:solidFill>
                    <a:schemeClr val="tx1"/>
                  </a:solidFill>
                </a:rPr>
                <a:t>できない。</a:t>
              </a:r>
              <a:endParaRPr kumimoji="1" lang="ja-JP" altLang="en-US" sz="1200" dirty="0">
                <a:solidFill>
                  <a:schemeClr val="tx1"/>
                </a:solidFill>
              </a:endParaRPr>
            </a:p>
          </p:txBody>
        </p:sp>
      </p:grpSp>
      <p:sp>
        <p:nvSpPr>
          <p:cNvPr id="21"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a:t>インテックス</a:t>
            </a:r>
            <a:r>
              <a:rPr lang="ja-JP" altLang="en-US" sz="1050" dirty="0" smtClean="0"/>
              <a:t>大阪と、国内ベンチマーク都市の主要展示場とを比較した結果、インテックス</a:t>
            </a:r>
            <a:r>
              <a:rPr lang="ja-JP" altLang="en-US" sz="1050" dirty="0"/>
              <a:t>大阪は「主催者</a:t>
            </a:r>
            <a:r>
              <a:rPr lang="ja-JP" altLang="en-US" sz="1050" dirty="0" smtClean="0"/>
              <a:t>が展示場</a:t>
            </a:r>
            <a:r>
              <a:rPr lang="ja-JP" altLang="en-US" sz="1050" dirty="0"/>
              <a:t>選択で重視する</a:t>
            </a:r>
            <a:r>
              <a:rPr lang="ja-JP" altLang="en-US" sz="1050" dirty="0" smtClean="0"/>
              <a:t>条件」において、必ずしも　優位ではない。また、施設の老朽化、展示場として必要な機能が不足している（無柱の展示場・可動壁など）といった課題も存在する。</a:t>
            </a:r>
            <a:endParaRPr lang="en-US" altLang="ja-JP" sz="1050" dirty="0" smtClean="0"/>
          </a:p>
        </p:txBody>
      </p:sp>
    </p:spTree>
    <p:extLst>
      <p:ext uri="{BB962C8B-B14F-4D97-AF65-F5344CB8AC3E}">
        <p14:creationId xmlns:p14="http://schemas.microsoft.com/office/powerpoint/2010/main" val="38186370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129</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25" name="コンテンツ プレースホルダー 11"/>
          <p:cNvSpPr txBox="1">
            <a:spLocks/>
          </p:cNvSpPr>
          <p:nvPr/>
        </p:nvSpPr>
        <p:spPr bwMode="gray">
          <a:xfrm>
            <a:off x="416496" y="827685"/>
            <a:ext cx="5061817"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施策（大阪府立国際会議場の現状と課題）</a:t>
            </a:r>
            <a:endParaRPr lang="ja-JP" altLang="en-US" b="1" u="sng" kern="0" dirty="0">
              <a:solidFill>
                <a:srgbClr val="002776"/>
              </a:solidFill>
            </a:endParaRPr>
          </a:p>
        </p:txBody>
      </p:sp>
      <p:grpSp>
        <p:nvGrpSpPr>
          <p:cNvPr id="3" name="グループ化 2"/>
          <p:cNvGrpSpPr/>
          <p:nvPr/>
        </p:nvGrpSpPr>
        <p:grpSpPr>
          <a:xfrm>
            <a:off x="417000" y="1668109"/>
            <a:ext cx="9072000" cy="4068000"/>
            <a:chOff x="417000" y="1987074"/>
            <a:chExt cx="9072000" cy="3420000"/>
          </a:xfrm>
        </p:grpSpPr>
        <p:sp>
          <p:nvSpPr>
            <p:cNvPr id="5" name="正方形/長方形 4"/>
            <p:cNvSpPr/>
            <p:nvPr/>
          </p:nvSpPr>
          <p:spPr>
            <a:xfrm>
              <a:off x="417000" y="1987074"/>
              <a:ext cx="1692000" cy="3420000"/>
            </a:xfrm>
            <a:prstGeom prst="rect">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a:solidFill>
                    <a:prstClr val="black"/>
                  </a:solidFill>
                </a:rPr>
                <a:t>大阪府立国際会議場</a:t>
              </a:r>
              <a:r>
                <a:rPr kumimoji="1" lang="ja-JP" altLang="en-US" sz="1200" b="1" dirty="0" smtClean="0">
                  <a:solidFill>
                    <a:prstClr val="black"/>
                  </a:solidFill>
                </a:rPr>
                <a:t>の</a:t>
              </a:r>
              <a:endParaRPr kumimoji="1" lang="en-US" altLang="ja-JP" sz="1200" b="1" dirty="0" smtClean="0">
                <a:solidFill>
                  <a:prstClr val="black"/>
                </a:solidFill>
              </a:endParaRPr>
            </a:p>
            <a:p>
              <a:pPr algn="ctr"/>
              <a:r>
                <a:rPr kumimoji="1" lang="ja-JP" altLang="en-US" sz="1200" b="1" dirty="0">
                  <a:solidFill>
                    <a:prstClr val="black"/>
                  </a:solidFill>
                </a:rPr>
                <a:t>現状と</a:t>
              </a:r>
              <a:r>
                <a:rPr kumimoji="1" lang="ja-JP" altLang="en-US" sz="1200" b="1" dirty="0" smtClean="0">
                  <a:solidFill>
                    <a:prstClr val="black"/>
                  </a:solidFill>
                </a:rPr>
                <a:t>課題</a:t>
              </a:r>
              <a:endParaRPr kumimoji="1" lang="en-US" altLang="ja-JP" sz="1200" b="1" dirty="0" smtClean="0">
                <a:solidFill>
                  <a:prstClr val="black"/>
                </a:solidFill>
              </a:endParaRPr>
            </a:p>
          </p:txBody>
        </p:sp>
        <p:sp>
          <p:nvSpPr>
            <p:cNvPr id="77" name="正方形/長方形 76"/>
            <p:cNvSpPr/>
            <p:nvPr/>
          </p:nvSpPr>
          <p:spPr>
            <a:xfrm>
              <a:off x="2181000" y="1987074"/>
              <a:ext cx="7308000" cy="34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600"/>
                </a:spcBef>
                <a:buFont typeface="Wingdings" panose="05000000000000000000" pitchFamily="2" charset="2"/>
                <a:buChar char="n"/>
              </a:pPr>
              <a:r>
                <a:rPr kumimoji="1" lang="ja-JP" altLang="en-US" sz="1200" dirty="0">
                  <a:solidFill>
                    <a:prstClr val="black"/>
                  </a:solidFill>
                </a:rPr>
                <a:t>大阪府立国際会議場</a:t>
              </a:r>
              <a:r>
                <a:rPr kumimoji="1" lang="ja-JP" altLang="en-US" sz="1200" dirty="0" smtClean="0">
                  <a:solidFill>
                    <a:prstClr val="black"/>
                  </a:solidFill>
                </a:rPr>
                <a:t>と、</a:t>
              </a:r>
              <a:r>
                <a:rPr kumimoji="1" lang="ja-JP" altLang="en-US" sz="1200" dirty="0">
                  <a:solidFill>
                    <a:prstClr val="black"/>
                  </a:solidFill>
                </a:rPr>
                <a:t>国内ベンチマーク都市の</a:t>
              </a:r>
              <a:r>
                <a:rPr kumimoji="1" lang="ja-JP" altLang="en-US" sz="1200" dirty="0" smtClean="0">
                  <a:solidFill>
                    <a:prstClr val="black"/>
                  </a:solidFill>
                </a:rPr>
                <a:t>主要会議場</a:t>
              </a:r>
              <a:r>
                <a:rPr kumimoji="1" lang="ja-JP" altLang="en-US" sz="1200" dirty="0">
                  <a:solidFill>
                    <a:prstClr val="black"/>
                  </a:solidFill>
                </a:rPr>
                <a:t>とを「主催者</a:t>
              </a:r>
              <a:r>
                <a:rPr kumimoji="1" lang="ja-JP" altLang="en-US" sz="1200" dirty="0" smtClean="0">
                  <a:solidFill>
                    <a:prstClr val="black"/>
                  </a:solidFill>
                </a:rPr>
                <a:t>が</a:t>
              </a:r>
              <a:r>
                <a:rPr kumimoji="1" lang="ja-JP" altLang="en-US" sz="1200" dirty="0">
                  <a:solidFill>
                    <a:prstClr val="black"/>
                  </a:solidFill>
                </a:rPr>
                <a:t>会議</a:t>
              </a:r>
              <a:r>
                <a:rPr kumimoji="1" lang="ja-JP" altLang="en-US" sz="1200" dirty="0" smtClean="0">
                  <a:solidFill>
                    <a:prstClr val="black"/>
                  </a:solidFill>
                </a:rPr>
                <a:t>場</a:t>
              </a:r>
              <a:r>
                <a:rPr kumimoji="1" lang="ja-JP" altLang="en-US" sz="1200" dirty="0">
                  <a:solidFill>
                    <a:prstClr val="black"/>
                  </a:solidFill>
                </a:rPr>
                <a:t>選択で重視する条件」で比較した結果は以下</a:t>
              </a:r>
              <a:r>
                <a:rPr kumimoji="1" lang="ja-JP" altLang="en-US" sz="1200" dirty="0" smtClean="0">
                  <a:solidFill>
                    <a:prstClr val="black"/>
                  </a:solidFill>
                </a:rPr>
                <a:t>の</a:t>
              </a:r>
              <a:r>
                <a:rPr kumimoji="1" lang="ja-JP" altLang="en-US" sz="1200" dirty="0">
                  <a:solidFill>
                    <a:prstClr val="black"/>
                  </a:solidFill>
                </a:rPr>
                <a:t>とおり</a:t>
              </a:r>
              <a:r>
                <a:rPr kumimoji="1" lang="ja-JP" altLang="en-US" sz="1200" dirty="0" smtClean="0">
                  <a:solidFill>
                    <a:prstClr val="black"/>
                  </a:solidFill>
                </a:rPr>
                <a:t>で</a:t>
              </a:r>
              <a:r>
                <a:rPr kumimoji="1" lang="ja-JP" altLang="en-US" sz="1200" dirty="0">
                  <a:solidFill>
                    <a:prstClr val="black"/>
                  </a:solidFill>
                </a:rPr>
                <a:t>ある</a:t>
              </a:r>
              <a:r>
                <a:rPr kumimoji="1" lang="ja-JP" altLang="en-US" sz="1200" dirty="0" smtClean="0">
                  <a:solidFill>
                    <a:prstClr val="black"/>
                  </a:solidFill>
                </a:rPr>
                <a:t>。</a:t>
              </a:r>
              <a:endParaRPr kumimoji="1" lang="en-US" altLang="ja-JP" sz="1200" dirty="0">
                <a:solidFill>
                  <a:prstClr val="black"/>
                </a:solidFill>
              </a:endParaRPr>
            </a:p>
            <a:p>
              <a:pPr marL="361950" indent="-180975">
                <a:spcBef>
                  <a:spcPts val="600"/>
                </a:spcBef>
                <a:buFont typeface="Wingdings" panose="05000000000000000000" pitchFamily="2" charset="2"/>
                <a:buChar char="Ø"/>
              </a:pPr>
              <a:r>
                <a:rPr kumimoji="1" lang="ja-JP" altLang="en-US" sz="1200" dirty="0" smtClean="0">
                  <a:solidFill>
                    <a:prstClr val="black"/>
                  </a:solidFill>
                </a:rPr>
                <a:t>海外</a:t>
              </a:r>
              <a:r>
                <a:rPr kumimoji="1" lang="ja-JP" altLang="en-US" sz="1200" dirty="0">
                  <a:solidFill>
                    <a:prstClr val="black"/>
                  </a:solidFill>
                </a:rPr>
                <a:t>からのアクセスの良さ</a:t>
              </a:r>
              <a:r>
                <a:rPr kumimoji="1" lang="ja-JP" altLang="en-US" sz="800" dirty="0">
                  <a:solidFill>
                    <a:prstClr val="black"/>
                  </a:solidFill>
                </a:rPr>
                <a:t>*</a:t>
              </a:r>
              <a:r>
                <a:rPr kumimoji="1" lang="en-US" altLang="ja-JP" sz="800" dirty="0">
                  <a:solidFill>
                    <a:prstClr val="black"/>
                  </a:solidFill>
                </a:rPr>
                <a:t>1</a:t>
              </a:r>
              <a:r>
                <a:rPr kumimoji="1" lang="ja-JP" altLang="en-US" sz="1200" dirty="0" smtClean="0">
                  <a:solidFill>
                    <a:prstClr val="black"/>
                  </a:solidFill>
                </a:rPr>
                <a:t>： </a:t>
              </a:r>
              <a:r>
                <a:rPr kumimoji="1" lang="en-US" altLang="ja-JP" sz="1200" dirty="0" smtClean="0">
                  <a:solidFill>
                    <a:prstClr val="black"/>
                  </a:solidFill>
                </a:rPr>
                <a:t>3</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a:solidFill>
                    <a:prstClr val="black"/>
                  </a:solidFill>
                </a:rPr>
                <a:t>施設</a:t>
              </a:r>
            </a:p>
            <a:p>
              <a:pPr marL="361950" indent="-180975">
                <a:spcBef>
                  <a:spcPts val="600"/>
                </a:spcBef>
                <a:buFont typeface="Wingdings" panose="05000000000000000000" pitchFamily="2" charset="2"/>
                <a:buChar char="Ø"/>
              </a:pPr>
              <a:r>
                <a:rPr kumimoji="1" lang="ja-JP" altLang="en-US" sz="1200" dirty="0">
                  <a:solidFill>
                    <a:prstClr val="black"/>
                  </a:solidFill>
                </a:rPr>
                <a:t>展示スペースの広さ</a:t>
              </a:r>
              <a:r>
                <a:rPr kumimoji="1" lang="ja-JP" altLang="en-US" sz="1200" dirty="0" smtClean="0">
                  <a:solidFill>
                    <a:prstClr val="black"/>
                  </a:solidFill>
                </a:rPr>
                <a:t>： </a:t>
              </a:r>
              <a:r>
                <a:rPr kumimoji="1" lang="en-US" altLang="ja-JP" sz="1200" dirty="0" smtClean="0">
                  <a:solidFill>
                    <a:prstClr val="black"/>
                  </a:solidFill>
                </a:rPr>
                <a:t>5</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a:solidFill>
                    <a:prstClr val="black"/>
                  </a:solidFill>
                </a:rPr>
                <a:t>施設</a:t>
              </a:r>
            </a:p>
            <a:p>
              <a:pPr marL="361950" indent="-180975">
                <a:spcBef>
                  <a:spcPts val="600"/>
                </a:spcBef>
                <a:buFont typeface="Wingdings" panose="05000000000000000000" pitchFamily="2" charset="2"/>
                <a:buChar char="Ø"/>
              </a:pPr>
              <a:r>
                <a:rPr kumimoji="1" lang="ja-JP" altLang="en-US" sz="1200" dirty="0">
                  <a:solidFill>
                    <a:prstClr val="black"/>
                  </a:solidFill>
                </a:rPr>
                <a:t>利用料金の安さ</a:t>
              </a:r>
              <a:r>
                <a:rPr kumimoji="1" lang="ja-JP" altLang="en-US" sz="800" dirty="0" smtClean="0">
                  <a:solidFill>
                    <a:prstClr val="black"/>
                  </a:solidFill>
                </a:rPr>
                <a:t>*</a:t>
              </a:r>
              <a:r>
                <a:rPr kumimoji="1" lang="en-US" altLang="ja-JP" sz="800" dirty="0" smtClean="0">
                  <a:solidFill>
                    <a:prstClr val="black"/>
                  </a:solidFill>
                </a:rPr>
                <a:t>2</a:t>
              </a:r>
              <a:r>
                <a:rPr kumimoji="1" lang="ja-JP" altLang="en-US" sz="1200" dirty="0" smtClean="0">
                  <a:solidFill>
                    <a:prstClr val="black"/>
                  </a:solidFill>
                </a:rPr>
                <a:t>： </a:t>
              </a:r>
              <a:r>
                <a:rPr kumimoji="1" lang="en-US" altLang="ja-JP" sz="1200" dirty="0" smtClean="0">
                  <a:solidFill>
                    <a:prstClr val="black"/>
                  </a:solidFill>
                </a:rPr>
                <a:t>3</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a:solidFill>
                    <a:prstClr val="black"/>
                  </a:solidFill>
                </a:rPr>
                <a:t>施設</a:t>
              </a:r>
            </a:p>
            <a:p>
              <a:pPr marL="361950" indent="-180975">
                <a:spcBef>
                  <a:spcPts val="600"/>
                </a:spcBef>
                <a:buFont typeface="Wingdings" panose="05000000000000000000" pitchFamily="2" charset="2"/>
                <a:buChar char="Ø"/>
              </a:pPr>
              <a:r>
                <a:rPr kumimoji="1" lang="ja-JP" altLang="en-US" sz="1200" dirty="0" smtClean="0">
                  <a:solidFill>
                    <a:prstClr val="black"/>
                  </a:solidFill>
                </a:rPr>
                <a:t>市場</a:t>
              </a:r>
              <a:r>
                <a:rPr kumimoji="1" lang="ja-JP" altLang="en-US" sz="1200" dirty="0">
                  <a:solidFill>
                    <a:prstClr val="black"/>
                  </a:solidFill>
                </a:rPr>
                <a:t>顧客の集積（そのエリアの上場企業数</a:t>
              </a:r>
              <a:r>
                <a:rPr kumimoji="1" lang="ja-JP" altLang="en-US" sz="1200" dirty="0" smtClean="0">
                  <a:solidFill>
                    <a:prstClr val="black"/>
                  </a:solidFill>
                </a:rPr>
                <a:t>）： </a:t>
              </a:r>
              <a:r>
                <a:rPr kumimoji="1" lang="en-US" altLang="ja-JP" sz="1200" dirty="0" smtClean="0">
                  <a:solidFill>
                    <a:prstClr val="black"/>
                  </a:solidFill>
                </a:rPr>
                <a:t>2</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a:solidFill>
                    <a:prstClr val="black"/>
                  </a:solidFill>
                </a:rPr>
                <a:t>施設</a:t>
              </a:r>
            </a:p>
            <a:p>
              <a:pPr marL="361950" indent="-180975">
                <a:spcBef>
                  <a:spcPts val="600"/>
                </a:spcBef>
                <a:buFont typeface="Wingdings" panose="05000000000000000000" pitchFamily="2" charset="2"/>
                <a:buChar char="Ø"/>
              </a:pPr>
              <a:r>
                <a:rPr kumimoji="1" lang="ja-JP" altLang="en-US" sz="1200" dirty="0">
                  <a:solidFill>
                    <a:prstClr val="black"/>
                  </a:solidFill>
                </a:rPr>
                <a:t>会議場の最大収容人数</a:t>
              </a:r>
              <a:r>
                <a:rPr kumimoji="1" lang="ja-JP" altLang="en-US" sz="1200" dirty="0" smtClean="0">
                  <a:solidFill>
                    <a:prstClr val="black"/>
                  </a:solidFill>
                </a:rPr>
                <a:t>： </a:t>
              </a:r>
              <a:r>
                <a:rPr kumimoji="1" lang="en-US" altLang="ja-JP" sz="1200" dirty="0" smtClean="0">
                  <a:solidFill>
                    <a:prstClr val="black"/>
                  </a:solidFill>
                </a:rPr>
                <a:t>4</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a:solidFill>
                    <a:prstClr val="black"/>
                  </a:solidFill>
                </a:rPr>
                <a:t>施設</a:t>
              </a:r>
            </a:p>
            <a:p>
              <a:pPr marL="361950" indent="-180975">
                <a:spcBef>
                  <a:spcPts val="600"/>
                </a:spcBef>
                <a:buFont typeface="Wingdings" panose="05000000000000000000" pitchFamily="2" charset="2"/>
                <a:buChar char="Ø"/>
              </a:pPr>
              <a:r>
                <a:rPr kumimoji="1" lang="ja-JP" altLang="en-US" sz="1200" dirty="0">
                  <a:solidFill>
                    <a:prstClr val="black"/>
                  </a:solidFill>
                </a:rPr>
                <a:t>予約の取りやすさ</a:t>
              </a:r>
              <a:r>
                <a:rPr kumimoji="1" lang="ja-JP" altLang="en-US" sz="800" dirty="0">
                  <a:solidFill>
                    <a:prstClr val="black"/>
                  </a:solidFill>
                </a:rPr>
                <a:t>*</a:t>
              </a:r>
              <a:r>
                <a:rPr kumimoji="1" lang="en-US" altLang="ja-JP" sz="800" dirty="0">
                  <a:solidFill>
                    <a:prstClr val="black"/>
                  </a:solidFill>
                </a:rPr>
                <a:t>3</a:t>
              </a:r>
              <a:r>
                <a:rPr kumimoji="1" lang="ja-JP" altLang="en-US" sz="1200" dirty="0" smtClean="0">
                  <a:solidFill>
                    <a:prstClr val="black"/>
                  </a:solidFill>
                </a:rPr>
                <a:t>： </a:t>
              </a:r>
              <a:r>
                <a:rPr kumimoji="1" lang="en-US" altLang="ja-JP" sz="1200" dirty="0" smtClean="0">
                  <a:solidFill>
                    <a:prstClr val="black"/>
                  </a:solidFill>
                </a:rPr>
                <a:t>6</a:t>
              </a:r>
              <a:r>
                <a:rPr kumimoji="1" lang="ja-JP" altLang="en-US" sz="1200" dirty="0">
                  <a:solidFill>
                    <a:prstClr val="black"/>
                  </a:solidFill>
                </a:rPr>
                <a:t>位</a:t>
              </a:r>
              <a:r>
                <a:rPr kumimoji="1" lang="en-US" altLang="ja-JP" sz="1200" dirty="0" smtClean="0">
                  <a:solidFill>
                    <a:prstClr val="black"/>
                  </a:solidFill>
                </a:rPr>
                <a:t>/6</a:t>
              </a:r>
              <a:r>
                <a:rPr kumimoji="1" lang="ja-JP" altLang="en-US" sz="1200" dirty="0" smtClean="0">
                  <a:solidFill>
                    <a:prstClr val="black"/>
                  </a:solidFill>
                </a:rPr>
                <a:t>施設</a:t>
              </a:r>
              <a:endParaRPr kumimoji="1" lang="en-US" altLang="ja-JP" sz="1200" dirty="0" smtClean="0">
                <a:solidFill>
                  <a:prstClr val="black"/>
                </a:solidFill>
              </a:endParaRPr>
            </a:p>
            <a:p>
              <a:pPr marL="171450" indent="-171450">
                <a:spcBef>
                  <a:spcPts val="600"/>
                </a:spcBef>
                <a:buFont typeface="Wingdings" panose="05000000000000000000" pitchFamily="2" charset="2"/>
                <a:buChar char="n"/>
              </a:pPr>
              <a:r>
                <a:rPr kumimoji="1" lang="ja-JP" altLang="en-US" sz="1200" smtClean="0">
                  <a:solidFill>
                    <a:prstClr val="black"/>
                  </a:solidFill>
                </a:rPr>
                <a:t>上記のとおり、</a:t>
              </a:r>
              <a:r>
                <a:rPr kumimoji="1" lang="ja-JP" altLang="en-US" sz="1200" b="1" dirty="0">
                  <a:solidFill>
                    <a:srgbClr val="002776"/>
                  </a:solidFill>
                </a:rPr>
                <a:t>国内他都市</a:t>
              </a:r>
              <a:r>
                <a:rPr kumimoji="1" lang="ja-JP" altLang="en-US" sz="1200" b="1" dirty="0" smtClean="0">
                  <a:solidFill>
                    <a:srgbClr val="002776"/>
                  </a:solidFill>
                </a:rPr>
                <a:t>の</a:t>
              </a:r>
              <a:r>
                <a:rPr kumimoji="1" lang="ja-JP" altLang="en-US" sz="1200" b="1" dirty="0">
                  <a:solidFill>
                    <a:srgbClr val="002776"/>
                  </a:solidFill>
                </a:rPr>
                <a:t>会議</a:t>
              </a:r>
              <a:r>
                <a:rPr kumimoji="1" lang="ja-JP" altLang="en-US" sz="1200" b="1" dirty="0" smtClean="0">
                  <a:solidFill>
                    <a:srgbClr val="002776"/>
                  </a:solidFill>
                </a:rPr>
                <a:t>場</a:t>
              </a:r>
              <a:r>
                <a:rPr kumimoji="1" lang="ja-JP" altLang="en-US" sz="1200" b="1" dirty="0">
                  <a:solidFill>
                    <a:srgbClr val="002776"/>
                  </a:solidFill>
                </a:rPr>
                <a:t>と比較すると</a:t>
              </a:r>
              <a:r>
                <a:rPr kumimoji="1" lang="ja-JP" altLang="en-US" sz="1200" b="1" dirty="0" smtClean="0">
                  <a:solidFill>
                    <a:srgbClr val="002776"/>
                  </a:solidFill>
                </a:rPr>
                <a:t>、</a:t>
              </a:r>
              <a:r>
                <a:rPr kumimoji="1" lang="ja-JP" altLang="en-US" sz="1200" b="1" dirty="0">
                  <a:solidFill>
                    <a:srgbClr val="002776"/>
                  </a:solidFill>
                </a:rPr>
                <a:t>大阪府立国際会議場</a:t>
              </a:r>
              <a:r>
                <a:rPr kumimoji="1" lang="ja-JP" altLang="en-US" sz="1200" b="1" dirty="0" smtClean="0">
                  <a:solidFill>
                    <a:srgbClr val="002776"/>
                  </a:solidFill>
                </a:rPr>
                <a:t>は</a:t>
              </a:r>
              <a:r>
                <a:rPr kumimoji="1" lang="ja-JP" altLang="en-US" sz="1200" b="1" dirty="0">
                  <a:solidFill>
                    <a:srgbClr val="002776"/>
                  </a:solidFill>
                </a:rPr>
                <a:t>必ずしも条件面で優位では</a:t>
              </a:r>
              <a:r>
                <a:rPr kumimoji="1" lang="ja-JP" altLang="en-US" sz="1200" b="1" dirty="0" smtClean="0">
                  <a:solidFill>
                    <a:srgbClr val="002776"/>
                  </a:solidFill>
                </a:rPr>
                <a:t>ない。</a:t>
              </a:r>
              <a:endParaRPr kumimoji="1" lang="ja-JP" altLang="en-US" sz="1200" b="1" dirty="0">
                <a:solidFill>
                  <a:srgbClr val="002776"/>
                </a:solidFill>
              </a:endParaRPr>
            </a:p>
            <a:p>
              <a:pPr marL="171450" indent="-171450">
                <a:spcBef>
                  <a:spcPts val="600"/>
                </a:spcBef>
                <a:buFont typeface="Wingdings" panose="05000000000000000000" pitchFamily="2" charset="2"/>
                <a:buChar char="n"/>
              </a:pPr>
              <a:r>
                <a:rPr kumimoji="1" lang="ja-JP" altLang="en-US" sz="1200" dirty="0" smtClean="0">
                  <a:solidFill>
                    <a:prstClr val="black"/>
                  </a:solidFill>
                </a:rPr>
                <a:t>また、上記に加えて、以下の課題も存在</a:t>
              </a:r>
              <a:r>
                <a:rPr kumimoji="1" lang="ja-JP" altLang="en-US" sz="1200" dirty="0">
                  <a:solidFill>
                    <a:prstClr val="black"/>
                  </a:solidFill>
                </a:rPr>
                <a:t>する（知見者へのヒアリングを基に作成</a:t>
              </a:r>
              <a:r>
                <a:rPr kumimoji="1" lang="ja-JP" altLang="en-US" sz="1200" dirty="0" smtClean="0">
                  <a:solidFill>
                    <a:prstClr val="black"/>
                  </a:solidFill>
                </a:rPr>
                <a:t>）。</a:t>
              </a:r>
              <a:endParaRPr kumimoji="1" lang="en-US" altLang="ja-JP" sz="1200" dirty="0" smtClean="0">
                <a:solidFill>
                  <a:prstClr val="black"/>
                </a:solidFill>
              </a:endParaRPr>
            </a:p>
            <a:p>
              <a:pPr marL="361950" indent="-180975">
                <a:spcBef>
                  <a:spcPts val="600"/>
                </a:spcBef>
                <a:buFont typeface="Wingdings" panose="05000000000000000000" pitchFamily="2" charset="2"/>
                <a:buChar char="Ø"/>
              </a:pPr>
              <a:r>
                <a:rPr kumimoji="1" lang="ja-JP" altLang="en-US" sz="1200" dirty="0" smtClean="0">
                  <a:solidFill>
                    <a:schemeClr val="tx1"/>
                  </a:solidFill>
                </a:rPr>
                <a:t>現施設</a:t>
              </a:r>
              <a:r>
                <a:rPr kumimoji="1" lang="ja-JP" altLang="en-US" sz="1200" dirty="0">
                  <a:solidFill>
                    <a:schemeClr val="tx1"/>
                  </a:solidFill>
                </a:rPr>
                <a:t>規模のキャパシティを超える大規模催事（特に展示スペース）に対応できて</a:t>
              </a:r>
              <a:r>
                <a:rPr kumimoji="1" lang="ja-JP" altLang="en-US" sz="1200" dirty="0" smtClean="0">
                  <a:solidFill>
                    <a:schemeClr val="tx1"/>
                  </a:solidFill>
                </a:rPr>
                <a:t>いない。</a:t>
              </a:r>
              <a:endParaRPr kumimoji="1" lang="en-US" altLang="ja-JP" sz="1200" dirty="0" smtClean="0">
                <a:solidFill>
                  <a:schemeClr val="tx1"/>
                </a:solidFill>
              </a:endParaRPr>
            </a:p>
            <a:p>
              <a:pPr marL="361950" indent="-180975">
                <a:spcBef>
                  <a:spcPts val="600"/>
                </a:spcBef>
                <a:buFont typeface="Wingdings" panose="05000000000000000000" pitchFamily="2" charset="2"/>
                <a:buChar char="Ø"/>
              </a:pPr>
              <a:r>
                <a:rPr kumimoji="1" lang="ja-JP" altLang="en-US" sz="1200" b="1" dirty="0" smtClean="0">
                  <a:solidFill>
                    <a:srgbClr val="002776"/>
                  </a:solidFill>
                </a:rPr>
                <a:t>稼働率</a:t>
              </a:r>
              <a:r>
                <a:rPr kumimoji="1" lang="ja-JP" altLang="en-US" sz="1200" b="1" dirty="0">
                  <a:solidFill>
                    <a:srgbClr val="002776"/>
                  </a:solidFill>
                </a:rPr>
                <a:t>は限界に</a:t>
              </a:r>
              <a:r>
                <a:rPr kumimoji="1" lang="ja-JP" altLang="en-US" sz="1200" b="1" dirty="0" smtClean="0">
                  <a:solidFill>
                    <a:srgbClr val="002776"/>
                  </a:solidFill>
                </a:rPr>
                <a:t>近く（上記の国内ベンチマーク都市の会議場の中で、大阪府立国際会議場は最も稼働率が高い）、</a:t>
              </a:r>
              <a:r>
                <a:rPr kumimoji="1" lang="ja-JP" altLang="en-US" sz="1200" b="1" dirty="0">
                  <a:solidFill>
                    <a:srgbClr val="002776"/>
                  </a:solidFill>
                </a:rPr>
                <a:t>予約が重なることを理由</a:t>
              </a:r>
              <a:r>
                <a:rPr kumimoji="1" lang="ja-JP" altLang="en-US" sz="1200" b="1" dirty="0" smtClean="0">
                  <a:solidFill>
                    <a:srgbClr val="002776"/>
                  </a:solidFill>
                </a:rPr>
                <a:t>に、年間の問い合わせ約</a:t>
              </a:r>
              <a:r>
                <a:rPr kumimoji="1" lang="en-US" altLang="ja-JP" sz="1200" b="1" dirty="0" smtClean="0">
                  <a:solidFill>
                    <a:srgbClr val="002776"/>
                  </a:solidFill>
                </a:rPr>
                <a:t>2,800</a:t>
              </a:r>
              <a:r>
                <a:rPr kumimoji="1" lang="ja-JP" altLang="en-US" sz="1200" b="1" dirty="0" smtClean="0">
                  <a:solidFill>
                    <a:srgbClr val="002776"/>
                  </a:solidFill>
                </a:rPr>
                <a:t>件中、</a:t>
              </a:r>
              <a:r>
                <a:rPr kumimoji="1" lang="en-US" altLang="ja-JP" sz="1200" b="1" dirty="0" smtClean="0">
                  <a:solidFill>
                    <a:srgbClr val="002776"/>
                  </a:solidFill>
                </a:rPr>
                <a:t>400</a:t>
              </a:r>
              <a:r>
                <a:rPr kumimoji="1" lang="ja-JP" altLang="en-US" sz="1200" b="1" dirty="0">
                  <a:solidFill>
                    <a:srgbClr val="002776"/>
                  </a:solidFill>
                </a:rPr>
                <a:t>件程度の失注が発生し、機会</a:t>
              </a:r>
              <a:r>
                <a:rPr kumimoji="1" lang="ja-JP" altLang="en-US" sz="1200" b="1" dirty="0" smtClean="0">
                  <a:solidFill>
                    <a:srgbClr val="002776"/>
                  </a:solidFill>
                </a:rPr>
                <a:t>損失となっている。</a:t>
              </a:r>
              <a:endParaRPr kumimoji="1" lang="en-US" altLang="ja-JP" sz="1200" b="1" dirty="0" smtClean="0">
                <a:solidFill>
                  <a:srgbClr val="002776"/>
                </a:solidFill>
              </a:endParaRPr>
            </a:p>
          </p:txBody>
        </p:sp>
      </p:grpSp>
      <p:sp>
        <p:nvSpPr>
          <p:cNvPr id="21"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大阪府立国際会議場と、国内ベンチマーク都市の主要会議場とを比較した結果、大阪府立国際会議場は「主催者が会議場選択で重視する条件」において、必ずしも優位ではない。また、予約が重なることを理由とした失注が年間</a:t>
            </a:r>
            <a:r>
              <a:rPr lang="en-US" altLang="ja-JP" sz="1050" dirty="0" smtClean="0"/>
              <a:t>400</a:t>
            </a:r>
            <a:r>
              <a:rPr lang="ja-JP" altLang="en-US" sz="1050" dirty="0" smtClean="0"/>
              <a:t>件程度発生し、機会損失につながっている等の課題も存在する。</a:t>
            </a:r>
            <a:endParaRPr lang="en-US" altLang="ja-JP" sz="1050" dirty="0" smtClean="0"/>
          </a:p>
        </p:txBody>
      </p:sp>
      <p:sp>
        <p:nvSpPr>
          <p:cNvPr id="10" name="正方形/長方形 9"/>
          <p:cNvSpPr/>
          <p:nvPr/>
        </p:nvSpPr>
        <p:spPr>
          <a:xfrm>
            <a:off x="417000" y="6093311"/>
            <a:ext cx="9072000" cy="504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prstClr val="black"/>
                </a:solidFill>
              </a:rPr>
              <a:t>*1</a:t>
            </a:r>
            <a:r>
              <a:rPr kumimoji="1" lang="ja-JP" altLang="en-US" sz="1000" dirty="0" smtClean="0">
                <a:solidFill>
                  <a:prstClr val="black"/>
                </a:solidFill>
              </a:rPr>
              <a:t>　海外から開催都市の最寄の空港への就航数。多いほど上位に設定している。</a:t>
            </a:r>
            <a:endParaRPr kumimoji="1" lang="en-US" altLang="ja-JP" sz="1000" dirty="0" smtClean="0">
              <a:solidFill>
                <a:prstClr val="black"/>
              </a:solidFill>
            </a:endParaRPr>
          </a:p>
          <a:p>
            <a:r>
              <a:rPr kumimoji="1" lang="en-US" altLang="ja-JP" sz="1000" dirty="0" smtClean="0">
                <a:solidFill>
                  <a:prstClr val="black"/>
                </a:solidFill>
              </a:rPr>
              <a:t>*2</a:t>
            </a:r>
            <a:r>
              <a:rPr kumimoji="1" lang="ja-JP" altLang="en-US" sz="1000" dirty="0" smtClean="0">
                <a:solidFill>
                  <a:prstClr val="black"/>
                </a:solidFill>
              </a:rPr>
              <a:t>　</a:t>
            </a:r>
            <a:r>
              <a:rPr kumimoji="1" lang="ja-JP" altLang="en-US" sz="1000" dirty="0">
                <a:solidFill>
                  <a:prstClr val="black"/>
                </a:solidFill>
              </a:rPr>
              <a:t>各施設の最も収容人数が大きい会議場で、土日祝日に</a:t>
            </a:r>
            <a:r>
              <a:rPr kumimoji="1" lang="en-US" altLang="ja-JP" sz="1000" dirty="0">
                <a:solidFill>
                  <a:prstClr val="black"/>
                </a:solidFill>
              </a:rPr>
              <a:t>1</a:t>
            </a:r>
            <a:r>
              <a:rPr kumimoji="1" lang="ja-JP" altLang="en-US" sz="1000" dirty="0">
                <a:solidFill>
                  <a:prstClr val="black"/>
                </a:solidFill>
              </a:rPr>
              <a:t>人</a:t>
            </a:r>
            <a:r>
              <a:rPr kumimoji="1" lang="en-US" altLang="ja-JP" sz="1000" dirty="0">
                <a:solidFill>
                  <a:prstClr val="black"/>
                </a:solidFill>
              </a:rPr>
              <a:t>/1</a:t>
            </a:r>
            <a:r>
              <a:rPr kumimoji="1" lang="ja-JP" altLang="en-US" sz="1000" dirty="0">
                <a:solidFill>
                  <a:prstClr val="black"/>
                </a:solidFill>
              </a:rPr>
              <a:t>時間利用するのに必要な金額。少ないほど上位に設定して</a:t>
            </a:r>
            <a:r>
              <a:rPr kumimoji="1" lang="ja-JP" altLang="en-US" sz="1000" dirty="0" smtClean="0">
                <a:solidFill>
                  <a:prstClr val="black"/>
                </a:solidFill>
              </a:rPr>
              <a:t>いる</a:t>
            </a:r>
            <a:r>
              <a:rPr kumimoji="1" lang="ja-JP" altLang="en-US" sz="1000" dirty="0">
                <a:solidFill>
                  <a:prstClr val="black"/>
                </a:solidFill>
              </a:rPr>
              <a:t>。</a:t>
            </a:r>
            <a:endParaRPr kumimoji="1" lang="en-US" altLang="ja-JP" sz="1000" dirty="0" smtClean="0">
              <a:solidFill>
                <a:prstClr val="black"/>
              </a:solidFill>
            </a:endParaRPr>
          </a:p>
          <a:p>
            <a:r>
              <a:rPr kumimoji="1" lang="en-US" altLang="ja-JP" sz="1000" dirty="0" smtClean="0">
                <a:solidFill>
                  <a:prstClr val="black"/>
                </a:solidFill>
              </a:rPr>
              <a:t>*3</a:t>
            </a:r>
            <a:r>
              <a:rPr kumimoji="1" lang="ja-JP" altLang="en-US" sz="1000" dirty="0" smtClean="0">
                <a:solidFill>
                  <a:prstClr val="black"/>
                </a:solidFill>
              </a:rPr>
              <a:t>　稼働率が低いほど「予約が取りやすい」と定義し、上位に設定している（ただし、稼働率の低さ自体は良いことではない）。</a:t>
            </a:r>
            <a:endParaRPr kumimoji="1" lang="en-US" altLang="ja-JP" sz="1000" dirty="0" smtClean="0">
              <a:solidFill>
                <a:prstClr val="black"/>
              </a:solidFill>
            </a:endParaRPr>
          </a:p>
        </p:txBody>
      </p:sp>
    </p:spTree>
    <p:extLst>
      <p:ext uri="{BB962C8B-B14F-4D97-AF65-F5344CB8AC3E}">
        <p14:creationId xmlns:p14="http://schemas.microsoft.com/office/powerpoint/2010/main" val="423413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smtClean="0"/>
              <a:t>試算の基本的な考え方</a:t>
            </a:r>
            <a:endParaRPr kumimoji="1" lang="ja-JP" altLang="en-US" dirty="0"/>
          </a:p>
        </p:txBody>
      </p:sp>
      <p:sp>
        <p:nvSpPr>
          <p:cNvPr id="4" name="スライド番号プレースホルダー 3"/>
          <p:cNvSpPr>
            <a:spLocks noGrp="1"/>
          </p:cNvSpPr>
          <p:nvPr>
            <p:ph type="sldNum" sz="quarter" idx="10"/>
          </p:nvPr>
        </p:nvSpPr>
        <p:spPr/>
        <p:txBody>
          <a:bodyPr/>
          <a:lstStyle/>
          <a:p>
            <a:fld id="{A3EB1B23-9AF8-425B-BAD7-B9FA00F18833}" type="slidenum">
              <a:rPr lang="ja-JP" altLang="en-US" smtClean="0"/>
              <a:pPr/>
              <a:t>13</a:t>
            </a:fld>
            <a:endParaRPr lang="ja-JP" altLang="en-US" dirty="0"/>
          </a:p>
        </p:txBody>
      </p:sp>
      <p:sp>
        <p:nvSpPr>
          <p:cNvPr id="22" name="テキスト プレースホルダー 19"/>
          <p:cNvSpPr>
            <a:spLocks noGrp="1"/>
          </p:cNvSpPr>
          <p:nvPr>
            <p:ph type="body" sz="quarter" idx="15"/>
          </p:nvPr>
        </p:nvSpPr>
        <p:spPr/>
        <p:txBody>
          <a:bodyPr/>
          <a:lstStyle/>
          <a:p>
            <a:r>
              <a:rPr lang="ja-JP" altLang="en-US" dirty="0" smtClean="0"/>
              <a:t>経済効果の試算に</a:t>
            </a:r>
            <a:r>
              <a:rPr lang="ja-JP" altLang="en-US" dirty="0"/>
              <a:t>あたっての基本的な考え方　</a:t>
            </a:r>
            <a:endParaRPr lang="en-US" altLang="ja-JP" dirty="0" smtClean="0"/>
          </a:p>
        </p:txBody>
      </p:sp>
      <p:sp>
        <p:nvSpPr>
          <p:cNvPr id="49" name="テキスト ボックス 48"/>
          <p:cNvSpPr txBox="1"/>
          <p:nvPr/>
        </p:nvSpPr>
        <p:spPr>
          <a:xfrm>
            <a:off x="518204" y="5078460"/>
            <a:ext cx="7065937" cy="1512847"/>
          </a:xfrm>
          <a:prstGeom prst="rect">
            <a:avLst/>
          </a:prstGeom>
          <a:noFill/>
        </p:spPr>
        <p:txBody>
          <a:bodyPr wrap="square" lIns="72000" tIns="72000" rIns="72000" bIns="72000" numCol="1" rtlCol="0" anchor="t" anchorCtr="0">
            <a:noAutofit/>
          </a:bodyPr>
          <a:lstStyle/>
          <a:p>
            <a:pPr marL="171450" indent="-171450">
              <a:spcBef>
                <a:spcPts val="1200"/>
              </a:spcBef>
              <a:buFont typeface="Wingdings" panose="05000000000000000000" pitchFamily="2" charset="2"/>
              <a:buChar char="n"/>
            </a:pPr>
            <a:r>
              <a:rPr kumimoji="1" lang="ja-JP" altLang="en-US" sz="1200" dirty="0" smtClean="0">
                <a:latin typeface="+mn-ea"/>
              </a:rPr>
              <a:t>本試算において、経済効果試算に当たり、以下項目</a:t>
            </a:r>
            <a:r>
              <a:rPr kumimoji="1" lang="ja-JP" altLang="en-US" sz="1200" dirty="0">
                <a:latin typeface="+mn-ea"/>
              </a:rPr>
              <a:t>について</a:t>
            </a:r>
            <a:r>
              <a:rPr kumimoji="1" lang="ja-JP" altLang="en-US" sz="1200" dirty="0" smtClean="0">
                <a:latin typeface="+mn-ea"/>
              </a:rPr>
              <a:t>は試算条件に加味していない。</a:t>
            </a:r>
            <a:endParaRPr kumimoji="1" lang="en-US" altLang="ja-JP" sz="1200" dirty="0" smtClean="0">
              <a:latin typeface="+mn-ea"/>
            </a:endParaRPr>
          </a:p>
          <a:p>
            <a:pPr marL="360363" lvl="1" indent="-171450">
              <a:spcBef>
                <a:spcPts val="1200"/>
              </a:spcBef>
              <a:buFont typeface="Wingdings" panose="05000000000000000000" pitchFamily="2" charset="2"/>
              <a:buChar char="Ø"/>
            </a:pPr>
            <a:r>
              <a:rPr kumimoji="1" lang="en-US" altLang="ja-JP" sz="1200" dirty="0" smtClean="0">
                <a:latin typeface="+mn-ea"/>
              </a:rPr>
              <a:t>IR</a:t>
            </a:r>
            <a:r>
              <a:rPr kumimoji="1" lang="ja-JP" altLang="en-US" sz="1200" dirty="0" smtClean="0">
                <a:latin typeface="+mn-ea"/>
              </a:rPr>
              <a:t>開発時点からの人口動態の変化</a:t>
            </a:r>
            <a:endParaRPr kumimoji="1" lang="ja-JP" altLang="en-US" sz="1200" dirty="0">
              <a:latin typeface="+mn-ea"/>
            </a:endParaRPr>
          </a:p>
          <a:p>
            <a:pPr marL="360363" lvl="1" indent="-171450">
              <a:spcBef>
                <a:spcPts val="600"/>
              </a:spcBef>
              <a:buFont typeface="Wingdings" panose="05000000000000000000" pitchFamily="2" charset="2"/>
              <a:buChar char="Ø"/>
            </a:pPr>
            <a:r>
              <a:rPr kumimoji="1" lang="en-US" altLang="ja-JP" sz="1200" dirty="0" smtClean="0">
                <a:latin typeface="+mn-ea"/>
              </a:rPr>
              <a:t>IR</a:t>
            </a:r>
            <a:r>
              <a:rPr kumimoji="1" lang="ja-JP" altLang="en-US" sz="1200" dirty="0" smtClean="0">
                <a:latin typeface="+mn-ea"/>
              </a:rPr>
              <a:t>開発</a:t>
            </a:r>
            <a:r>
              <a:rPr lang="ja-JP" altLang="en-US" sz="1200" kern="0" dirty="0" smtClean="0">
                <a:latin typeface="+mn-ea"/>
              </a:rPr>
              <a:t>時点からの投入</a:t>
            </a:r>
            <a:r>
              <a:rPr lang="ja-JP" altLang="en-US" sz="1200" kern="0" dirty="0">
                <a:latin typeface="+mn-ea"/>
              </a:rPr>
              <a:t>・算出の技術的</a:t>
            </a:r>
            <a:r>
              <a:rPr lang="ja-JP" altLang="en-US" sz="1200" kern="0" dirty="0" smtClean="0">
                <a:latin typeface="+mn-ea"/>
              </a:rPr>
              <a:t>構造の変化</a:t>
            </a:r>
            <a:endParaRPr lang="en-US" altLang="ja-JP" sz="1200" kern="0" dirty="0" smtClean="0">
              <a:latin typeface="+mn-ea"/>
            </a:endParaRPr>
          </a:p>
          <a:p>
            <a:pPr marL="360363" lvl="1" indent="-171450">
              <a:spcBef>
                <a:spcPts val="600"/>
              </a:spcBef>
              <a:buFont typeface="Wingdings" panose="05000000000000000000" pitchFamily="2" charset="2"/>
              <a:buChar char="Ø"/>
            </a:pPr>
            <a:r>
              <a:rPr kumimoji="1" lang="en-US" altLang="ja-JP" sz="1200" dirty="0" smtClean="0">
                <a:latin typeface="+mn-ea"/>
              </a:rPr>
              <a:t>IR</a:t>
            </a:r>
            <a:r>
              <a:rPr kumimoji="1" lang="ja-JP" altLang="en-US" sz="1200" dirty="0" smtClean="0">
                <a:latin typeface="+mn-ea"/>
              </a:rPr>
              <a:t>開発</a:t>
            </a:r>
            <a:r>
              <a:rPr kumimoji="1" lang="ja-JP" altLang="en-US" sz="1200" kern="0" dirty="0" smtClean="0">
                <a:latin typeface="+mn-ea"/>
              </a:rPr>
              <a:t>時点</a:t>
            </a:r>
            <a:r>
              <a:rPr kumimoji="1" lang="ja-JP" altLang="en-US" sz="1200" kern="0" dirty="0">
                <a:latin typeface="+mn-ea"/>
              </a:rPr>
              <a:t>から</a:t>
            </a:r>
            <a:r>
              <a:rPr kumimoji="1" lang="ja-JP" altLang="en-US" sz="1200" kern="0" dirty="0" smtClean="0">
                <a:latin typeface="+mn-ea"/>
              </a:rPr>
              <a:t>の名目・実質インフレ率の変動</a:t>
            </a:r>
            <a:endParaRPr kumimoji="1" lang="en-US" altLang="ja-JP" sz="1200" kern="0" dirty="0" smtClean="0">
              <a:latin typeface="+mn-ea"/>
            </a:endParaRPr>
          </a:p>
          <a:p>
            <a:pPr marL="360363" lvl="1" indent="-171450">
              <a:spcBef>
                <a:spcPts val="600"/>
              </a:spcBef>
              <a:buFont typeface="Wingdings" panose="05000000000000000000" pitchFamily="2" charset="2"/>
              <a:buChar char="Ø"/>
            </a:pPr>
            <a:r>
              <a:rPr kumimoji="1" lang="ja-JP" altLang="en-US" sz="1200" kern="0" dirty="0" smtClean="0">
                <a:latin typeface="+mn-ea"/>
              </a:rPr>
              <a:t>土地売買・賃貸借による取引の発生　</a:t>
            </a:r>
            <a:r>
              <a:rPr kumimoji="1" lang="ja-JP" altLang="en-US" sz="1200" dirty="0" smtClean="0">
                <a:latin typeface="+mn-ea"/>
              </a:rPr>
              <a:t>　　　　　　　　　　　　　　　　　　　　　　　　　　　　　　　　　　　　　　　等</a:t>
            </a:r>
            <a:endParaRPr kumimoji="1" lang="en-US" altLang="ja-JP" sz="1200" dirty="0" smtClean="0">
              <a:latin typeface="+mn-ea"/>
            </a:endParaRPr>
          </a:p>
        </p:txBody>
      </p:sp>
      <p:sp>
        <p:nvSpPr>
          <p:cNvPr id="14" name="テキスト ボックス 13"/>
          <p:cNvSpPr txBox="1"/>
          <p:nvPr/>
        </p:nvSpPr>
        <p:spPr>
          <a:xfrm>
            <a:off x="598170" y="4715402"/>
            <a:ext cx="2341520" cy="283906"/>
          </a:xfrm>
          <a:prstGeom prst="rect">
            <a:avLst/>
          </a:prstGeom>
          <a:noFill/>
        </p:spPr>
        <p:txBody>
          <a:bodyPr wrap="none" lIns="72000" tIns="72000" rIns="72000" bIns="72000" rtlCol="0" anchor="ctr" anchorCtr="0">
            <a:spAutoFit/>
          </a:bodyPr>
          <a:lstStyle/>
          <a:p>
            <a:r>
              <a:rPr kumimoji="1" lang="en-US" altLang="ja-JP" sz="900" dirty="0" smtClean="0">
                <a:latin typeface="+mj-lt"/>
                <a:ea typeface="+mj-ea"/>
              </a:rPr>
              <a:t>※</a:t>
            </a:r>
            <a:r>
              <a:rPr kumimoji="1" lang="ja-JP" altLang="en-US" sz="900" dirty="0" smtClean="0">
                <a:latin typeface="+mj-lt"/>
                <a:ea typeface="+mj-ea"/>
              </a:rPr>
              <a:t>：総務省、地方自治体の統計数値を利用等</a:t>
            </a:r>
          </a:p>
        </p:txBody>
      </p:sp>
      <p:sp>
        <p:nvSpPr>
          <p:cNvPr id="76" name="正方形/長方形 75"/>
          <p:cNvSpPr/>
          <p:nvPr/>
        </p:nvSpPr>
        <p:spPr>
          <a:xfrm>
            <a:off x="517652" y="1679701"/>
            <a:ext cx="2431887" cy="346248"/>
          </a:xfrm>
          <a:prstGeom prst="rect">
            <a:avLst/>
          </a:prstGeom>
          <a:solidFill>
            <a:schemeClr val="tx2">
              <a:lumMod val="25000"/>
              <a:lumOff val="75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dirty="0" smtClean="0">
                <a:solidFill>
                  <a:schemeClr val="tx1"/>
                </a:solidFill>
              </a:rPr>
              <a:t>直接効果</a:t>
            </a:r>
          </a:p>
        </p:txBody>
      </p:sp>
      <p:sp>
        <p:nvSpPr>
          <p:cNvPr id="77" name="二等辺三角形 76"/>
          <p:cNvSpPr/>
          <p:nvPr/>
        </p:nvSpPr>
        <p:spPr>
          <a:xfrm rot="10800000">
            <a:off x="598983" y="2112861"/>
            <a:ext cx="1125685" cy="136864"/>
          </a:xfrm>
          <a:prstGeom prst="triangle">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ja-JP" altLang="en-US" sz="1200" b="1" dirty="0">
              <a:solidFill>
                <a:schemeClr val="bg1"/>
              </a:solidFill>
            </a:endParaRPr>
          </a:p>
        </p:txBody>
      </p:sp>
      <p:sp>
        <p:nvSpPr>
          <p:cNvPr id="78" name="正方形/長方形 77"/>
          <p:cNvSpPr/>
          <p:nvPr/>
        </p:nvSpPr>
        <p:spPr>
          <a:xfrm>
            <a:off x="517653" y="2352660"/>
            <a:ext cx="1290897" cy="885747"/>
          </a:xfrm>
          <a:prstGeom prst="rect">
            <a:avLst/>
          </a:prstGeom>
          <a:solidFill>
            <a:schemeClr val="tx2">
              <a:lumMod val="25000"/>
              <a:lumOff val="75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dirty="0" smtClean="0">
                <a:solidFill>
                  <a:schemeClr val="tx1"/>
                </a:solidFill>
              </a:rPr>
              <a:t>一次</a:t>
            </a:r>
            <a:endParaRPr kumimoji="1" lang="en-US" altLang="ja-JP" sz="1400" dirty="0" smtClean="0">
              <a:solidFill>
                <a:schemeClr val="tx1"/>
              </a:solidFill>
            </a:endParaRPr>
          </a:p>
          <a:p>
            <a:pPr algn="ctr"/>
            <a:r>
              <a:rPr kumimoji="1" lang="ja-JP" altLang="en-US" sz="1400" dirty="0" smtClean="0">
                <a:solidFill>
                  <a:schemeClr val="tx1"/>
                </a:solidFill>
              </a:rPr>
              <a:t>波及効果</a:t>
            </a:r>
          </a:p>
        </p:txBody>
      </p:sp>
      <p:sp>
        <p:nvSpPr>
          <p:cNvPr id="79" name="テキスト ボックス 78"/>
          <p:cNvSpPr txBox="1"/>
          <p:nvPr/>
        </p:nvSpPr>
        <p:spPr>
          <a:xfrm>
            <a:off x="3116128" y="2320119"/>
            <a:ext cx="5342071" cy="923330"/>
          </a:xfrm>
          <a:prstGeom prst="rect">
            <a:avLst/>
          </a:prstGeom>
          <a:noFill/>
        </p:spPr>
        <p:txBody>
          <a:bodyPr wrap="square" lIns="72000" tIns="0" rIns="72000" bIns="0" rtlCol="0" anchor="t" anchorCtr="0">
            <a:spAutoFit/>
          </a:bodyPr>
          <a:lstStyle/>
          <a:p>
            <a:pPr marL="85725" indent="-85725">
              <a:spcBef>
                <a:spcPts val="0"/>
              </a:spcBef>
              <a:buFont typeface="Arial" panose="020B0604020202020204" pitchFamily="34" charset="0"/>
              <a:buChar char="•"/>
            </a:pPr>
            <a:r>
              <a:rPr lang="en-US" altLang="ja-JP" sz="1200" dirty="0"/>
              <a:t>IR</a:t>
            </a:r>
            <a:r>
              <a:rPr lang="ja-JP" altLang="en-US" sz="1200" dirty="0" smtClean="0"/>
              <a:t>立地に</a:t>
            </a:r>
            <a:r>
              <a:rPr kumimoji="1" lang="ja-JP" altLang="en-US" sz="1200" dirty="0" smtClean="0">
                <a:latin typeface="+mj-lt"/>
                <a:ea typeface="+mj-ea"/>
              </a:rPr>
              <a:t>よって生まれた影響が他の産業にもたらす“生産増”を、</a:t>
            </a:r>
            <a:r>
              <a:rPr kumimoji="1" lang="ja-JP" altLang="en-US" sz="1200" u="sng" dirty="0" smtClean="0">
                <a:latin typeface="+mj-lt"/>
                <a:ea typeface="+mj-ea"/>
              </a:rPr>
              <a:t>逆行列表</a:t>
            </a:r>
            <a:r>
              <a:rPr kumimoji="1" lang="en-US" altLang="ja-JP" sz="1200" u="sng" baseline="30000" dirty="0" smtClean="0">
                <a:latin typeface="+mj-lt"/>
                <a:ea typeface="+mj-ea"/>
              </a:rPr>
              <a:t>※</a:t>
            </a:r>
            <a:r>
              <a:rPr kumimoji="1" lang="ja-JP" altLang="en-US" sz="1200" dirty="0" smtClean="0">
                <a:latin typeface="+mj-lt"/>
                <a:ea typeface="+mj-ea"/>
              </a:rPr>
              <a:t>を用いて</a:t>
            </a:r>
            <a:r>
              <a:rPr kumimoji="1" lang="ja-JP" altLang="en-US" sz="1200" dirty="0">
                <a:latin typeface="+mj-lt"/>
                <a:ea typeface="+mj-ea"/>
              </a:rPr>
              <a:t>試算</a:t>
            </a:r>
            <a:r>
              <a:rPr kumimoji="1" lang="ja-JP" altLang="en-US" sz="1200" dirty="0" smtClean="0">
                <a:latin typeface="+mj-lt"/>
                <a:ea typeface="+mj-ea"/>
              </a:rPr>
              <a:t>したものが、一次波及効果</a:t>
            </a:r>
            <a:endParaRPr kumimoji="1" lang="en-US" altLang="ja-JP" sz="1200" dirty="0" smtClean="0">
              <a:latin typeface="+mj-lt"/>
              <a:ea typeface="+mj-ea"/>
            </a:endParaRPr>
          </a:p>
          <a:p>
            <a:pPr marL="85725" indent="-85725">
              <a:spcBef>
                <a:spcPts val="0"/>
              </a:spcBef>
              <a:buFont typeface="Arial" panose="020B0604020202020204" pitchFamily="34" charset="0"/>
              <a:buChar char="•"/>
            </a:pPr>
            <a:r>
              <a:rPr kumimoji="1" lang="ja-JP" altLang="en-US" sz="1200" dirty="0" smtClean="0"/>
              <a:t>一次波及効果から、雇用者に給与として配分</a:t>
            </a:r>
            <a:r>
              <a:rPr kumimoji="1" lang="ja-JP" altLang="en-US" sz="1200" dirty="0"/>
              <a:t>される金額を</a:t>
            </a:r>
            <a:r>
              <a:rPr kumimoji="1" lang="ja-JP" altLang="en-US" sz="1200" dirty="0" smtClean="0"/>
              <a:t>、</a:t>
            </a:r>
            <a:r>
              <a:rPr kumimoji="1" lang="ja-JP" altLang="en-US" sz="1200" u="sng" dirty="0" smtClean="0"/>
              <a:t>雇用者</a:t>
            </a:r>
            <a:r>
              <a:rPr kumimoji="1" lang="ja-JP" altLang="en-US" sz="1200" u="sng" dirty="0"/>
              <a:t>所得係数</a:t>
            </a:r>
            <a:r>
              <a:rPr kumimoji="1" lang="en-US" altLang="ja-JP" sz="1200" u="sng" baseline="30000" dirty="0"/>
              <a:t>※</a:t>
            </a:r>
            <a:r>
              <a:rPr kumimoji="1" lang="ja-JP" altLang="en-US" sz="1200" dirty="0"/>
              <a:t>を</a:t>
            </a:r>
            <a:r>
              <a:rPr kumimoji="1" lang="ja-JP" altLang="en-US" sz="1200" dirty="0" smtClean="0"/>
              <a:t>用いて試算</a:t>
            </a:r>
            <a:endParaRPr kumimoji="1" lang="en-US" altLang="ja-JP" sz="1200" dirty="0" smtClean="0"/>
          </a:p>
          <a:p>
            <a:pPr marL="85725" indent="-85725">
              <a:spcBef>
                <a:spcPts val="0"/>
              </a:spcBef>
              <a:buFont typeface="Arial" panose="020B0604020202020204" pitchFamily="34" charset="0"/>
              <a:buChar char="•"/>
            </a:pPr>
            <a:r>
              <a:rPr kumimoji="1" lang="ja-JP" altLang="en-US" sz="1200" dirty="0"/>
              <a:t>一次波及効果にともなう新規の雇用は、</a:t>
            </a:r>
            <a:r>
              <a:rPr kumimoji="1" lang="ja-JP" altLang="en-US" sz="1200" u="sng" dirty="0"/>
              <a:t>雇用誘発係数</a:t>
            </a:r>
            <a:r>
              <a:rPr kumimoji="1" lang="en-US" altLang="ja-JP" sz="1200" u="sng" baseline="30000" dirty="0"/>
              <a:t>※</a:t>
            </a:r>
            <a:r>
              <a:rPr kumimoji="1" lang="ja-JP" altLang="en-US" sz="1200" dirty="0"/>
              <a:t>を用いて</a:t>
            </a:r>
            <a:r>
              <a:rPr kumimoji="1" lang="ja-JP" altLang="en-US" sz="1200" dirty="0" smtClean="0"/>
              <a:t>試算</a:t>
            </a:r>
            <a:endParaRPr kumimoji="1" lang="en-US" altLang="ja-JP" sz="1200" dirty="0"/>
          </a:p>
        </p:txBody>
      </p:sp>
      <p:sp>
        <p:nvSpPr>
          <p:cNvPr id="80" name="正方形/長方形 79"/>
          <p:cNvSpPr/>
          <p:nvPr/>
        </p:nvSpPr>
        <p:spPr>
          <a:xfrm>
            <a:off x="1905644" y="2356998"/>
            <a:ext cx="1043896" cy="550608"/>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nchorCtr="0"/>
          <a:lstStyle/>
          <a:p>
            <a:pPr algn="ctr"/>
            <a:r>
              <a:rPr lang="ja-JP" altLang="en-US" sz="1200" dirty="0" smtClean="0">
                <a:solidFill>
                  <a:schemeClr val="bg1"/>
                </a:solidFill>
              </a:rPr>
              <a:t>生産増加額</a:t>
            </a:r>
            <a:endParaRPr lang="ja-JP" altLang="en-US" sz="1200" dirty="0">
              <a:solidFill>
                <a:schemeClr val="bg1"/>
              </a:solidFill>
            </a:endParaRPr>
          </a:p>
        </p:txBody>
      </p:sp>
      <p:sp>
        <p:nvSpPr>
          <p:cNvPr id="81" name="正方形/長方形 80"/>
          <p:cNvSpPr/>
          <p:nvPr/>
        </p:nvSpPr>
        <p:spPr>
          <a:xfrm>
            <a:off x="1905643" y="2976882"/>
            <a:ext cx="1043896" cy="26152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nchorCtr="0"/>
          <a:lstStyle/>
          <a:p>
            <a:pPr algn="ctr"/>
            <a:r>
              <a:rPr lang="ja-JP" altLang="en-US" sz="1200" dirty="0" smtClean="0">
                <a:solidFill>
                  <a:schemeClr val="bg1"/>
                </a:solidFill>
              </a:rPr>
              <a:t>雇用創出</a:t>
            </a:r>
            <a:endParaRPr lang="ja-JP" altLang="en-US" sz="1200" dirty="0">
              <a:solidFill>
                <a:schemeClr val="bg1"/>
              </a:solidFill>
            </a:endParaRPr>
          </a:p>
        </p:txBody>
      </p:sp>
      <p:sp>
        <p:nvSpPr>
          <p:cNvPr id="85" name="正方形/長方形 84"/>
          <p:cNvSpPr/>
          <p:nvPr/>
        </p:nvSpPr>
        <p:spPr>
          <a:xfrm>
            <a:off x="517652" y="3623570"/>
            <a:ext cx="1290897" cy="975739"/>
          </a:xfrm>
          <a:prstGeom prst="rect">
            <a:avLst/>
          </a:prstGeom>
          <a:solidFill>
            <a:schemeClr val="tx2">
              <a:lumMod val="25000"/>
              <a:lumOff val="75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dirty="0" smtClean="0">
                <a:solidFill>
                  <a:schemeClr val="tx1"/>
                </a:solidFill>
              </a:rPr>
              <a:t>二次</a:t>
            </a:r>
            <a:endParaRPr kumimoji="1" lang="en-US" altLang="ja-JP" sz="1400" dirty="0" smtClean="0">
              <a:solidFill>
                <a:schemeClr val="tx1"/>
              </a:solidFill>
            </a:endParaRPr>
          </a:p>
          <a:p>
            <a:pPr algn="ctr"/>
            <a:r>
              <a:rPr kumimoji="1" lang="ja-JP" altLang="en-US" sz="1400" dirty="0" smtClean="0">
                <a:solidFill>
                  <a:schemeClr val="tx1"/>
                </a:solidFill>
              </a:rPr>
              <a:t>波及効果</a:t>
            </a:r>
          </a:p>
        </p:txBody>
      </p:sp>
      <p:sp>
        <p:nvSpPr>
          <p:cNvPr id="86" name="テキスト ボックス 85"/>
          <p:cNvSpPr txBox="1"/>
          <p:nvPr/>
        </p:nvSpPr>
        <p:spPr>
          <a:xfrm>
            <a:off x="3116128" y="3555354"/>
            <a:ext cx="5342071" cy="738664"/>
          </a:xfrm>
          <a:prstGeom prst="rect">
            <a:avLst/>
          </a:prstGeom>
          <a:noFill/>
        </p:spPr>
        <p:txBody>
          <a:bodyPr wrap="square" lIns="72000" tIns="0" rIns="72000" bIns="0" rtlCol="0" anchor="t" anchorCtr="0">
            <a:spAutoFit/>
          </a:bodyPr>
          <a:lstStyle/>
          <a:p>
            <a:pPr marL="85725" indent="-85725">
              <a:buFont typeface="Arial" panose="020B0604020202020204" pitchFamily="34" charset="0"/>
              <a:buChar char="•"/>
            </a:pPr>
            <a:r>
              <a:rPr kumimoji="1" lang="ja-JP" altLang="en-US" sz="1200" dirty="0"/>
              <a:t>増加した雇用者所得のうち、どれだけが</a:t>
            </a:r>
            <a:r>
              <a:rPr kumimoji="1" lang="ja-JP" altLang="en-US" sz="1200" dirty="0" smtClean="0"/>
              <a:t>消費に回されるのかを</a:t>
            </a:r>
            <a:r>
              <a:rPr kumimoji="1" lang="ja-JP" altLang="en-US" sz="1200" dirty="0"/>
              <a:t>、</a:t>
            </a:r>
            <a:r>
              <a:rPr kumimoji="1" lang="ja-JP" altLang="en-US" sz="1200" u="sng" dirty="0"/>
              <a:t>消費転換係数</a:t>
            </a:r>
            <a:r>
              <a:rPr kumimoji="1" lang="en-US" altLang="ja-JP" sz="1200" u="sng" baseline="30000" dirty="0"/>
              <a:t>※</a:t>
            </a:r>
            <a:r>
              <a:rPr kumimoji="1" lang="ja-JP" altLang="en-US" sz="1200" dirty="0"/>
              <a:t>を</a:t>
            </a:r>
            <a:r>
              <a:rPr kumimoji="1" lang="ja-JP" altLang="en-US" sz="1200" dirty="0" smtClean="0"/>
              <a:t>用いて</a:t>
            </a:r>
            <a:r>
              <a:rPr kumimoji="1" lang="ja-JP" altLang="en-US" sz="1200" dirty="0"/>
              <a:t>試算</a:t>
            </a:r>
            <a:endParaRPr kumimoji="1" lang="en-US" altLang="ja-JP" sz="1200" dirty="0"/>
          </a:p>
          <a:p>
            <a:pPr marL="85725" indent="-85725">
              <a:buFont typeface="Arial" panose="020B0604020202020204" pitchFamily="34" charset="0"/>
              <a:buChar char="•"/>
            </a:pPr>
            <a:r>
              <a:rPr kumimoji="1" lang="ja-JP" altLang="en-US" sz="1200" dirty="0" smtClean="0">
                <a:latin typeface="+mj-lt"/>
                <a:ea typeface="+mj-ea"/>
              </a:rPr>
              <a:t>この消費増が、各産業に与える影響（二次的な生産増）を算出するため、</a:t>
            </a:r>
            <a:r>
              <a:rPr kumimoji="1" lang="zh-TW" altLang="en-US" sz="1200" u="sng" dirty="0" smtClean="0">
                <a:latin typeface="+mj-lt"/>
                <a:ea typeface="+mj-ea"/>
              </a:rPr>
              <a:t>民間</a:t>
            </a:r>
            <a:r>
              <a:rPr kumimoji="1" lang="ja-JP" altLang="en-US" sz="1200" u="sng" dirty="0" smtClean="0">
                <a:latin typeface="+mj-lt"/>
                <a:ea typeface="+mj-ea"/>
              </a:rPr>
              <a:t>　</a:t>
            </a:r>
            <a:r>
              <a:rPr kumimoji="1" lang="zh-TW" altLang="en-US" sz="1200" u="sng" dirty="0" smtClean="0">
                <a:latin typeface="+mj-lt"/>
                <a:ea typeface="+mj-ea"/>
              </a:rPr>
              <a:t>消費支出生産誘発係数</a:t>
            </a:r>
            <a:r>
              <a:rPr kumimoji="1" lang="en-US" altLang="ja-JP" sz="1200" u="sng" baseline="30000" dirty="0" smtClean="0">
                <a:latin typeface="+mj-lt"/>
                <a:ea typeface="+mj-ea"/>
              </a:rPr>
              <a:t>※</a:t>
            </a:r>
            <a:r>
              <a:rPr kumimoji="1" lang="ja-JP" altLang="en-US" sz="1200" dirty="0" smtClean="0">
                <a:latin typeface="+mj-lt"/>
                <a:ea typeface="+mj-ea"/>
              </a:rPr>
              <a:t>を用いて</a:t>
            </a:r>
            <a:r>
              <a:rPr kumimoji="1" lang="ja-JP" altLang="en-US" sz="1200" dirty="0">
                <a:latin typeface="+mj-lt"/>
                <a:ea typeface="+mj-ea"/>
              </a:rPr>
              <a:t>試算</a:t>
            </a:r>
            <a:endParaRPr kumimoji="1" lang="en-US" altLang="ja-JP" sz="1200" dirty="0" smtClean="0">
              <a:latin typeface="+mj-lt"/>
              <a:ea typeface="+mj-ea"/>
            </a:endParaRPr>
          </a:p>
        </p:txBody>
      </p:sp>
      <p:sp>
        <p:nvSpPr>
          <p:cNvPr id="89" name="テキスト ボックス 88"/>
          <p:cNvSpPr txBox="1"/>
          <p:nvPr/>
        </p:nvSpPr>
        <p:spPr>
          <a:xfrm>
            <a:off x="3116128" y="4329947"/>
            <a:ext cx="5256751" cy="369332"/>
          </a:xfrm>
          <a:prstGeom prst="rect">
            <a:avLst/>
          </a:prstGeom>
          <a:noFill/>
        </p:spPr>
        <p:txBody>
          <a:bodyPr wrap="square" lIns="72000" tIns="0" rIns="72000" bIns="0" rtlCol="0" anchor="t" anchorCtr="0">
            <a:spAutoFit/>
          </a:bodyPr>
          <a:lstStyle/>
          <a:p>
            <a:pPr marL="85725" indent="-85725">
              <a:buFont typeface="Arial" panose="020B0604020202020204" pitchFamily="34" charset="0"/>
              <a:buChar char="•"/>
            </a:pPr>
            <a:r>
              <a:rPr kumimoji="1" lang="ja-JP" altLang="en-US" sz="1200" dirty="0" smtClean="0"/>
              <a:t>消費増</a:t>
            </a:r>
            <a:r>
              <a:rPr kumimoji="1" lang="ja-JP" altLang="en-US" sz="1200" dirty="0"/>
              <a:t>に</a:t>
            </a:r>
            <a:r>
              <a:rPr kumimoji="1" lang="ja-JP" altLang="en-US" sz="1200" dirty="0" smtClean="0"/>
              <a:t>よって生み出された</a:t>
            </a:r>
            <a:r>
              <a:rPr kumimoji="1" lang="ja-JP" altLang="en-US" sz="1200" dirty="0"/>
              <a:t>二次的な</a:t>
            </a:r>
            <a:r>
              <a:rPr kumimoji="1" lang="ja-JP" altLang="en-US" sz="1200" dirty="0" smtClean="0"/>
              <a:t>生産活動により、</a:t>
            </a:r>
            <a:r>
              <a:rPr kumimoji="1" lang="ja-JP" altLang="en-US" sz="1200" dirty="0"/>
              <a:t>どれだけ新規の雇用が生み出されるのか</a:t>
            </a:r>
            <a:r>
              <a:rPr kumimoji="1" lang="ja-JP" altLang="en-US" sz="1200" dirty="0" smtClean="0"/>
              <a:t>を</a:t>
            </a:r>
            <a:r>
              <a:rPr kumimoji="1" lang="ja-JP" altLang="en-US" sz="1200" dirty="0"/>
              <a:t>試算</a:t>
            </a:r>
            <a:r>
              <a:rPr kumimoji="1" lang="ja-JP" altLang="en-US" sz="1200" dirty="0" smtClean="0"/>
              <a:t>する</a:t>
            </a:r>
            <a:r>
              <a:rPr kumimoji="1" lang="ja-JP" altLang="en-US" sz="1200" dirty="0"/>
              <a:t>ため、</a:t>
            </a:r>
            <a:r>
              <a:rPr kumimoji="1" lang="ja-JP" altLang="en-US" sz="1200" u="sng" dirty="0"/>
              <a:t>雇用</a:t>
            </a:r>
            <a:r>
              <a:rPr kumimoji="1" lang="ja-JP" altLang="en-US" sz="1200" u="sng" dirty="0" smtClean="0"/>
              <a:t>誘発係数</a:t>
            </a:r>
            <a:r>
              <a:rPr kumimoji="1" lang="en-US" altLang="ja-JP" sz="1200" u="sng" baseline="30000" dirty="0" smtClean="0"/>
              <a:t>※</a:t>
            </a:r>
            <a:r>
              <a:rPr kumimoji="1" lang="en-US" altLang="ja-JP" sz="1200" u="sng" dirty="0" smtClean="0"/>
              <a:t> </a:t>
            </a:r>
            <a:r>
              <a:rPr kumimoji="1" lang="ja-JP" altLang="en-US" sz="1200" dirty="0" smtClean="0"/>
              <a:t>を用いて試算</a:t>
            </a:r>
            <a:endParaRPr kumimoji="1" lang="en-US" altLang="ja-JP" sz="1200" dirty="0"/>
          </a:p>
        </p:txBody>
      </p:sp>
      <p:sp>
        <p:nvSpPr>
          <p:cNvPr id="92" name="テキスト ボックス 91"/>
          <p:cNvSpPr txBox="1"/>
          <p:nvPr/>
        </p:nvSpPr>
        <p:spPr>
          <a:xfrm>
            <a:off x="4680767" y="5386568"/>
            <a:ext cx="4525049" cy="752918"/>
          </a:xfrm>
          <a:prstGeom prst="rect">
            <a:avLst/>
          </a:prstGeom>
          <a:noFill/>
        </p:spPr>
        <p:txBody>
          <a:bodyPr wrap="square" lIns="72000" tIns="72000" rIns="72000" bIns="72000" numCol="1" spcCol="1152000" rtlCol="0" anchor="t" anchorCtr="0">
            <a:noAutofit/>
          </a:bodyPr>
          <a:lstStyle/>
          <a:p>
            <a:pPr marL="360363" lvl="1" indent="-171450">
              <a:spcBef>
                <a:spcPts val="1200"/>
              </a:spcBef>
              <a:buFont typeface="Wingdings" panose="05000000000000000000" pitchFamily="2" charset="2"/>
              <a:buChar char="Ø"/>
            </a:pPr>
            <a:r>
              <a:rPr kumimoji="1" lang="ja-JP" altLang="en-US" sz="1200" dirty="0" smtClean="0">
                <a:latin typeface="+mn-ea"/>
              </a:rPr>
              <a:t>法律や制度の新たな制定や改定</a:t>
            </a:r>
            <a:endParaRPr kumimoji="1" lang="en-US" altLang="ja-JP" sz="1200" dirty="0" smtClean="0">
              <a:latin typeface="+mn-ea"/>
            </a:endParaRPr>
          </a:p>
          <a:p>
            <a:pPr marL="360363" lvl="1" indent="-171450">
              <a:spcBef>
                <a:spcPts val="600"/>
              </a:spcBef>
              <a:buFont typeface="Wingdings" panose="05000000000000000000" pitchFamily="2" charset="2"/>
              <a:buChar char="Ø"/>
            </a:pPr>
            <a:r>
              <a:rPr kumimoji="1" lang="ja-JP" altLang="en-US" sz="1200" dirty="0" smtClean="0">
                <a:latin typeface="+mn-ea"/>
              </a:rPr>
              <a:t>近畿外の地域の経済効果の発生</a:t>
            </a:r>
            <a:endParaRPr kumimoji="1" lang="en-US" altLang="ja-JP" sz="1200" dirty="0" smtClean="0">
              <a:latin typeface="+mn-ea"/>
            </a:endParaRPr>
          </a:p>
          <a:p>
            <a:pPr marL="360363" lvl="1" indent="-171450">
              <a:spcBef>
                <a:spcPts val="600"/>
              </a:spcBef>
              <a:buFont typeface="Wingdings" panose="05000000000000000000" pitchFamily="2" charset="2"/>
              <a:buChar char="Ø"/>
            </a:pPr>
            <a:r>
              <a:rPr kumimoji="1" lang="en-US" altLang="ja-JP" sz="1200" dirty="0" smtClean="0">
                <a:latin typeface="+mn-ea"/>
              </a:rPr>
              <a:t>IR</a:t>
            </a:r>
            <a:r>
              <a:rPr kumimoji="1" lang="ja-JP" altLang="en-US" sz="1200" dirty="0" smtClean="0">
                <a:latin typeface="+mn-ea"/>
              </a:rPr>
              <a:t>開発以前の経済効果の発生</a:t>
            </a:r>
            <a:endParaRPr kumimoji="1" lang="en-US" altLang="ja-JP" sz="1200" dirty="0" smtClean="0">
              <a:latin typeface="+mn-ea"/>
            </a:endParaRPr>
          </a:p>
        </p:txBody>
      </p:sp>
      <p:sp>
        <p:nvSpPr>
          <p:cNvPr id="34" name="二等辺三角形 33"/>
          <p:cNvSpPr/>
          <p:nvPr/>
        </p:nvSpPr>
        <p:spPr>
          <a:xfrm rot="10800000">
            <a:off x="598983" y="3332061"/>
            <a:ext cx="1125685" cy="136864"/>
          </a:xfrm>
          <a:prstGeom prst="triangle">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lang="ja-JP" altLang="en-US" sz="1200" b="1" dirty="0">
              <a:solidFill>
                <a:schemeClr val="bg1"/>
              </a:solidFill>
            </a:endParaRPr>
          </a:p>
        </p:txBody>
      </p:sp>
      <p:sp>
        <p:nvSpPr>
          <p:cNvPr id="35" name="正方形/長方形 34"/>
          <p:cNvSpPr/>
          <p:nvPr/>
        </p:nvSpPr>
        <p:spPr>
          <a:xfrm>
            <a:off x="1905645" y="3642618"/>
            <a:ext cx="1043896" cy="57536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nchorCtr="0"/>
          <a:lstStyle/>
          <a:p>
            <a:pPr algn="ctr"/>
            <a:r>
              <a:rPr lang="ja-JP" altLang="en-US" sz="1200" dirty="0" smtClean="0">
                <a:solidFill>
                  <a:schemeClr val="bg1"/>
                </a:solidFill>
              </a:rPr>
              <a:t>生産増加額</a:t>
            </a:r>
            <a:endParaRPr lang="ja-JP" altLang="en-US" sz="1200" dirty="0">
              <a:solidFill>
                <a:schemeClr val="bg1"/>
              </a:solidFill>
            </a:endParaRPr>
          </a:p>
        </p:txBody>
      </p:sp>
      <p:sp>
        <p:nvSpPr>
          <p:cNvPr id="36" name="正方形/長方形 35"/>
          <p:cNvSpPr/>
          <p:nvPr/>
        </p:nvSpPr>
        <p:spPr>
          <a:xfrm>
            <a:off x="1905643" y="4288235"/>
            <a:ext cx="1043896" cy="31107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nchorCtr="0"/>
          <a:lstStyle/>
          <a:p>
            <a:pPr algn="ctr"/>
            <a:r>
              <a:rPr lang="ja-JP" altLang="en-US" sz="1200" dirty="0" smtClean="0">
                <a:solidFill>
                  <a:schemeClr val="bg1"/>
                </a:solidFill>
              </a:rPr>
              <a:t>雇用創出</a:t>
            </a:r>
            <a:endParaRPr lang="ja-JP" altLang="en-US" sz="1200" dirty="0">
              <a:solidFill>
                <a:schemeClr val="bg1"/>
              </a:solidFill>
            </a:endParaRPr>
          </a:p>
        </p:txBody>
      </p:sp>
      <p:sp>
        <p:nvSpPr>
          <p:cNvPr id="21" name="テキスト プレースホルダー 7"/>
          <p:cNvSpPr txBox="1">
            <a:spLocks/>
          </p:cNvSpPr>
          <p:nvPr/>
        </p:nvSpPr>
        <p:spPr>
          <a:xfrm>
            <a:off x="417000" y="1339294"/>
            <a:ext cx="501400" cy="354104"/>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sz="1200" b="0" kern="0" dirty="0" smtClean="0">
                <a:solidFill>
                  <a:schemeClr val="tx1"/>
                </a:solidFill>
                <a:latin typeface="+mn-ea"/>
              </a:rPr>
              <a:t>経済効果は直接効果から発生する、一次波及効果、二次波及効果の生産増加額合算値で試算した。また、雇用創出も試算した。</a:t>
            </a:r>
            <a:endParaRPr lang="ja-JP" altLang="en-US" sz="1200" b="0" kern="0" dirty="0">
              <a:solidFill>
                <a:schemeClr val="tx1"/>
              </a:solidFill>
              <a:latin typeface="+mn-ea"/>
            </a:endParaRPr>
          </a:p>
        </p:txBody>
      </p:sp>
    </p:spTree>
    <p:extLst>
      <p:ext uri="{BB962C8B-B14F-4D97-AF65-F5344CB8AC3E}">
        <p14:creationId xmlns:p14="http://schemas.microsoft.com/office/powerpoint/2010/main" val="15442476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130</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オ　具体的な施策等の検討</a:t>
            </a:r>
            <a:endParaRPr kumimoji="1" lang="ja-JP" altLang="en-US" dirty="0"/>
          </a:p>
        </p:txBody>
      </p:sp>
      <p:sp>
        <p:nvSpPr>
          <p:cNvPr id="25" name="コンテンツ プレースホルダー 11"/>
          <p:cNvSpPr txBox="1">
            <a:spLocks/>
          </p:cNvSpPr>
          <p:nvPr/>
        </p:nvSpPr>
        <p:spPr bwMode="gray">
          <a:xfrm>
            <a:off x="416496" y="827685"/>
            <a:ext cx="7544868" cy="341165"/>
          </a:xfrm>
          <a:prstGeom prst="rect">
            <a:avLst/>
          </a:prstGeom>
        </p:spPr>
        <p:txBody>
          <a:bodyPr vert="horz" wrap="none" lIns="72000" tIns="72000" rIns="72000" bIns="72000" rtlCol="0">
            <a:spAutoFit/>
          </a:bodyPr>
          <a:lstStyle>
            <a:lvl1pPr marL="0" indent="0" eaLnBrk="1" hangingPunct="1">
              <a:lnSpc>
                <a:spcPct val="106000"/>
              </a:lnSpc>
              <a:spcBef>
                <a:spcPts val="1056"/>
              </a:spcBef>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b="1" u="sng" kern="0" smtClean="0">
                <a:solidFill>
                  <a:srgbClr val="002776"/>
                </a:solidFill>
              </a:rPr>
              <a:t>大阪</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smtClean="0">
                <a:solidFill>
                  <a:srgbClr val="002776"/>
                </a:solidFill>
              </a:rPr>
              <a:t>の</a:t>
            </a:r>
            <a:r>
              <a:rPr lang="ja-JP" altLang="en-US" b="1" u="sng" kern="0" dirty="0">
                <a:solidFill>
                  <a:srgbClr val="002776"/>
                </a:solidFill>
              </a:rPr>
              <a:t>課題と具体的な</a:t>
            </a:r>
            <a:r>
              <a:rPr lang="ja-JP" altLang="en-US" b="1" u="sng" kern="0" dirty="0" smtClean="0">
                <a:solidFill>
                  <a:srgbClr val="002776"/>
                </a:solidFill>
              </a:rPr>
              <a:t>施策</a:t>
            </a:r>
            <a:r>
              <a:rPr lang="ja-JP" altLang="en-US" b="1" u="sng" kern="0" dirty="0">
                <a:solidFill>
                  <a:srgbClr val="002776"/>
                </a:solidFill>
              </a:rPr>
              <a:t>（インテックス大阪・大阪府立国際会議場と</a:t>
            </a:r>
            <a:r>
              <a:rPr lang="ja-JP" altLang="en-US" b="1" u="sng" kern="0">
                <a:solidFill>
                  <a:srgbClr val="002776"/>
                </a:solidFill>
              </a:rPr>
              <a:t>世界</a:t>
            </a:r>
            <a:r>
              <a:rPr lang="ja-JP" altLang="en-US" b="1" u="sng" kern="0" smtClean="0">
                <a:solidFill>
                  <a:srgbClr val="002776"/>
                </a:solidFill>
              </a:rPr>
              <a:t>の</a:t>
            </a:r>
            <a:r>
              <a:rPr lang="en-US" altLang="ja-JP" b="1" u="sng" kern="0" smtClean="0">
                <a:solidFill>
                  <a:srgbClr val="002776"/>
                </a:solidFill>
              </a:rPr>
              <a:t>MICE</a:t>
            </a:r>
            <a:r>
              <a:rPr lang="ja-JP" altLang="en-US" b="1" u="sng" kern="0" smtClean="0">
                <a:solidFill>
                  <a:srgbClr val="002776"/>
                </a:solidFill>
              </a:rPr>
              <a:t>施設</a:t>
            </a:r>
            <a:r>
              <a:rPr lang="ja-JP" altLang="en-US" b="1" u="sng" kern="0" dirty="0">
                <a:solidFill>
                  <a:srgbClr val="002776"/>
                </a:solidFill>
              </a:rPr>
              <a:t>トレンドの比較）</a:t>
            </a:r>
          </a:p>
        </p:txBody>
      </p:sp>
      <p:sp>
        <p:nvSpPr>
          <p:cNvPr id="21" name="テキスト プレースホルダー 9"/>
          <p:cNvSpPr>
            <a:spLocks noGrp="1"/>
          </p:cNvSpPr>
          <p:nvPr>
            <p:ph type="body" sz="quarter" idx="15"/>
          </p:nvPr>
        </p:nvSpPr>
        <p:spPr>
          <a:xfrm>
            <a:off x="417000" y="1172870"/>
            <a:ext cx="9072000" cy="439200"/>
          </a:xfrm>
        </p:spPr>
        <p:txBody>
          <a:bodyPr anchor="ctr"/>
          <a:lstStyle/>
          <a:p>
            <a:pPr marL="171450" indent="-171450" algn="just">
              <a:spcBef>
                <a:spcPts val="600"/>
              </a:spcBef>
              <a:buFont typeface="Arial" panose="020B0604020202020204" pitchFamily="34" charset="0"/>
              <a:buChar char="•"/>
            </a:pPr>
            <a:r>
              <a:rPr lang="ja-JP" altLang="en-US" sz="1050" dirty="0" smtClean="0"/>
              <a:t>世界の</a:t>
            </a:r>
            <a:r>
              <a:rPr lang="en-US" altLang="ja-JP" sz="1050" dirty="0" smtClean="0"/>
              <a:t>MICE</a:t>
            </a:r>
            <a:r>
              <a:rPr lang="ja-JP" altLang="en-US" sz="1050" dirty="0" smtClean="0"/>
              <a:t>施設では「オールインワン型</a:t>
            </a:r>
            <a:r>
              <a:rPr lang="en-US" altLang="ja-JP" sz="1050" dirty="0" smtClean="0"/>
              <a:t>MICE</a:t>
            </a:r>
            <a:r>
              <a:rPr lang="ja-JP" altLang="en-US" sz="1050" dirty="0" smtClean="0"/>
              <a:t>施設</a:t>
            </a:r>
            <a:r>
              <a:rPr lang="ja-JP" altLang="en-US" sz="1050" dirty="0"/>
              <a:t>」「隣接する会議場・展示場</a:t>
            </a:r>
            <a:r>
              <a:rPr lang="ja-JP" altLang="en-US" sz="1050" dirty="0" smtClean="0"/>
              <a:t>で</a:t>
            </a:r>
            <a:r>
              <a:rPr lang="en-US" altLang="ja-JP" sz="1050" dirty="0" smtClean="0"/>
              <a:t>MICE</a:t>
            </a:r>
            <a:r>
              <a:rPr lang="ja-JP" altLang="en-US" sz="1050" dirty="0" smtClean="0"/>
              <a:t>を一体的</a:t>
            </a:r>
            <a:r>
              <a:rPr lang="ja-JP" altLang="en-US" sz="1050" dirty="0"/>
              <a:t>に運用する連携」</a:t>
            </a:r>
            <a:r>
              <a:rPr lang="ja-JP" altLang="en-US" sz="1050" dirty="0" smtClean="0"/>
              <a:t>がトレンドになっているが、大阪の既存の</a:t>
            </a:r>
            <a:r>
              <a:rPr lang="en-US" altLang="ja-JP" sz="1050" dirty="0" smtClean="0"/>
              <a:t>MICE</a:t>
            </a:r>
            <a:r>
              <a:rPr lang="ja-JP" altLang="en-US" sz="1050" dirty="0" smtClean="0"/>
              <a:t>施設ではこれらの実現は難しい。世界のトレンドに即応する</a:t>
            </a:r>
            <a:r>
              <a:rPr lang="ja-JP" altLang="en-US" sz="1050" dirty="0"/>
              <a:t>ため、会議場・展示場の新設も検討の余地があると考えられる</a:t>
            </a:r>
            <a:r>
              <a:rPr lang="ja-JP" altLang="en-US" sz="1050" dirty="0" smtClean="0"/>
              <a:t>。</a:t>
            </a:r>
            <a:endParaRPr lang="ja-JP" altLang="en-US" sz="1050" dirty="0"/>
          </a:p>
        </p:txBody>
      </p:sp>
      <p:sp>
        <p:nvSpPr>
          <p:cNvPr id="11" name="正方形/長方形 10"/>
          <p:cNvSpPr/>
          <p:nvPr/>
        </p:nvSpPr>
        <p:spPr>
          <a:xfrm>
            <a:off x="416496" y="1668109"/>
            <a:ext cx="9072000" cy="154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dirty="0" smtClean="0">
                <a:solidFill>
                  <a:schemeClr val="tx1"/>
                </a:solidFill>
              </a:rPr>
              <a:t>前頁・前々頁にて記載した課題に加え、大阪の</a:t>
            </a:r>
            <a:r>
              <a:rPr kumimoji="1" lang="en-US" altLang="ja-JP" sz="1200" dirty="0" smtClean="0">
                <a:solidFill>
                  <a:schemeClr val="tx1"/>
                </a:solidFill>
              </a:rPr>
              <a:t>MICE</a:t>
            </a:r>
            <a:r>
              <a:rPr kumimoji="1" lang="ja-JP" altLang="en-US" sz="1200" dirty="0" smtClean="0">
                <a:solidFill>
                  <a:schemeClr val="tx1"/>
                </a:solidFill>
              </a:rPr>
              <a:t>施設では「オールインワン型</a:t>
            </a:r>
            <a:r>
              <a:rPr kumimoji="1" lang="en-US" altLang="ja-JP" sz="1200" dirty="0" smtClean="0">
                <a:solidFill>
                  <a:schemeClr val="tx1"/>
                </a:solidFill>
              </a:rPr>
              <a:t>MICE</a:t>
            </a:r>
            <a:r>
              <a:rPr kumimoji="1" lang="ja-JP" altLang="en-US" sz="1200" dirty="0" smtClean="0">
                <a:solidFill>
                  <a:schemeClr val="tx1"/>
                </a:solidFill>
              </a:rPr>
              <a:t>施設</a:t>
            </a:r>
            <a:r>
              <a:rPr kumimoji="1" lang="ja-JP" altLang="en-US" sz="1200" dirty="0">
                <a:solidFill>
                  <a:schemeClr val="tx1"/>
                </a:solidFill>
              </a:rPr>
              <a:t>（ホテル、飲食・物販</a:t>
            </a:r>
            <a:r>
              <a:rPr kumimoji="1" lang="ja-JP" altLang="en-US" sz="1200" dirty="0" smtClean="0">
                <a:solidFill>
                  <a:schemeClr val="tx1"/>
                </a:solidFill>
              </a:rPr>
              <a:t>、リゾート等、</a:t>
            </a:r>
            <a:r>
              <a:rPr kumimoji="1" lang="en-US" altLang="ja-JP" sz="1200" dirty="0" smtClean="0">
                <a:solidFill>
                  <a:schemeClr val="tx1"/>
                </a:solidFill>
              </a:rPr>
              <a:t>MICE</a:t>
            </a:r>
            <a:r>
              <a:rPr kumimoji="1" lang="ja-JP" altLang="en-US" sz="1200" dirty="0" smtClean="0">
                <a:solidFill>
                  <a:schemeClr val="tx1"/>
                </a:solidFill>
              </a:rPr>
              <a:t>開催</a:t>
            </a:r>
            <a:r>
              <a:rPr kumimoji="1" lang="ja-JP" altLang="en-US" sz="1200" dirty="0">
                <a:solidFill>
                  <a:schemeClr val="tx1"/>
                </a:solidFill>
              </a:rPr>
              <a:t>に必要な各種施設が</a:t>
            </a:r>
            <a:r>
              <a:rPr kumimoji="1" lang="ja-JP" altLang="en-US" sz="1200" dirty="0" smtClean="0">
                <a:solidFill>
                  <a:schemeClr val="tx1"/>
                </a:solidFill>
              </a:rPr>
              <a:t>一体</a:t>
            </a:r>
            <a:r>
              <a:rPr kumimoji="1" lang="ja-JP" altLang="en-US" sz="1200" dirty="0">
                <a:solidFill>
                  <a:schemeClr val="tx1"/>
                </a:solidFill>
              </a:rPr>
              <a:t>的に</a:t>
            </a:r>
            <a:r>
              <a:rPr kumimoji="1" lang="ja-JP" altLang="en-US" sz="1200" dirty="0" smtClean="0">
                <a:solidFill>
                  <a:schemeClr val="tx1"/>
                </a:solidFill>
              </a:rPr>
              <a:t>周囲</a:t>
            </a:r>
            <a:r>
              <a:rPr kumimoji="1" lang="ja-JP" altLang="en-US" sz="1200" dirty="0">
                <a:solidFill>
                  <a:schemeClr val="tx1"/>
                </a:solidFill>
              </a:rPr>
              <a:t>に立地して</a:t>
            </a:r>
            <a:r>
              <a:rPr kumimoji="1" lang="ja-JP" altLang="en-US" sz="1200" dirty="0" smtClean="0">
                <a:solidFill>
                  <a:schemeClr val="tx1"/>
                </a:solidFill>
              </a:rPr>
              <a:t>いる</a:t>
            </a:r>
            <a:r>
              <a:rPr kumimoji="1" lang="en-US" altLang="ja-JP" sz="1200" dirty="0" smtClean="0">
                <a:solidFill>
                  <a:schemeClr val="tx1"/>
                </a:solidFill>
              </a:rPr>
              <a:t>MICE</a:t>
            </a:r>
            <a:r>
              <a:rPr kumimoji="1" lang="ja-JP" altLang="en-US" sz="1200" dirty="0" smtClean="0">
                <a:solidFill>
                  <a:schemeClr val="tx1"/>
                </a:solidFill>
              </a:rPr>
              <a:t>施設）」「隣接する会議場</a:t>
            </a:r>
            <a:r>
              <a:rPr kumimoji="1" lang="ja-JP" altLang="en-US" sz="1200" dirty="0">
                <a:solidFill>
                  <a:schemeClr val="tx1"/>
                </a:solidFill>
              </a:rPr>
              <a:t>・</a:t>
            </a:r>
            <a:r>
              <a:rPr kumimoji="1" lang="ja-JP" altLang="en-US" sz="1200" dirty="0" smtClean="0">
                <a:solidFill>
                  <a:schemeClr val="tx1"/>
                </a:solidFill>
              </a:rPr>
              <a:t>展示場</a:t>
            </a:r>
            <a:r>
              <a:rPr kumimoji="1" lang="ja-JP" altLang="en-US" sz="1200" dirty="0">
                <a:solidFill>
                  <a:schemeClr val="tx1"/>
                </a:solidFill>
              </a:rPr>
              <a:t>で</a:t>
            </a:r>
            <a:r>
              <a:rPr kumimoji="1" lang="ja-JP" altLang="en-US" sz="1200" dirty="0" smtClean="0">
                <a:solidFill>
                  <a:schemeClr val="tx1"/>
                </a:solidFill>
              </a:rPr>
              <a:t>の</a:t>
            </a:r>
            <a:r>
              <a:rPr kumimoji="1" lang="en-US" altLang="ja-JP" sz="1200" dirty="0" smtClean="0">
                <a:solidFill>
                  <a:schemeClr val="tx1"/>
                </a:solidFill>
              </a:rPr>
              <a:t>MICE</a:t>
            </a:r>
            <a:r>
              <a:rPr kumimoji="1" lang="ja-JP" altLang="en-US" sz="1200" dirty="0">
                <a:solidFill>
                  <a:schemeClr val="tx1"/>
                </a:solidFill>
              </a:rPr>
              <a:t>を</a:t>
            </a:r>
            <a:r>
              <a:rPr kumimoji="1" lang="ja-JP" altLang="en-US" sz="1200" dirty="0" smtClean="0">
                <a:solidFill>
                  <a:schemeClr val="tx1"/>
                </a:solidFill>
              </a:rPr>
              <a:t>一体的に運用する連携」が実現出来ていないことも課題と</a:t>
            </a:r>
            <a:r>
              <a:rPr kumimoji="1" lang="ja-JP" altLang="en-US" sz="1200" dirty="0">
                <a:solidFill>
                  <a:schemeClr val="tx1"/>
                </a:solidFill>
              </a:rPr>
              <a:t>してあげられる（知見者へのヒアリングを基に</a:t>
            </a:r>
            <a:r>
              <a:rPr kumimoji="1" lang="ja-JP" altLang="en-US" sz="1200" dirty="0" smtClean="0">
                <a:solidFill>
                  <a:schemeClr val="tx1"/>
                </a:solidFill>
              </a:rPr>
              <a:t>作成）。</a:t>
            </a:r>
            <a:endParaRPr kumimoji="1" lang="en-US" altLang="ja-JP" sz="1200" dirty="0" smtClean="0">
              <a:solidFill>
                <a:schemeClr val="tx1"/>
              </a:solidFill>
            </a:endParaRPr>
          </a:p>
          <a:p>
            <a:pPr marL="171450" indent="-171450">
              <a:spcBef>
                <a:spcPts val="600"/>
              </a:spcBef>
              <a:buFont typeface="Wingdings" panose="05000000000000000000" pitchFamily="2" charset="2"/>
              <a:buChar char="n"/>
            </a:pPr>
            <a:r>
              <a:rPr kumimoji="1" lang="ja-JP" altLang="en-US" sz="1200" b="1" dirty="0" smtClean="0">
                <a:solidFill>
                  <a:schemeClr val="accent1"/>
                </a:solidFill>
              </a:rPr>
              <a:t>「オールインワン型</a:t>
            </a:r>
            <a:r>
              <a:rPr kumimoji="1" lang="en-US" altLang="ja-JP" sz="1200" b="1" dirty="0" smtClean="0">
                <a:solidFill>
                  <a:schemeClr val="accent1"/>
                </a:solidFill>
              </a:rPr>
              <a:t>MICE</a:t>
            </a:r>
            <a:r>
              <a:rPr kumimoji="1" lang="ja-JP" altLang="en-US" sz="1200" b="1" dirty="0" smtClean="0">
                <a:solidFill>
                  <a:schemeClr val="accent1"/>
                </a:solidFill>
              </a:rPr>
              <a:t>施設</a:t>
            </a:r>
            <a:r>
              <a:rPr kumimoji="1" lang="ja-JP" altLang="en-US" sz="1200" b="1" dirty="0">
                <a:solidFill>
                  <a:schemeClr val="accent1"/>
                </a:solidFill>
              </a:rPr>
              <a:t>」「隣接する会議場・展示場</a:t>
            </a:r>
            <a:r>
              <a:rPr kumimoji="1" lang="ja-JP" altLang="en-US" sz="1200" b="1" dirty="0" smtClean="0">
                <a:solidFill>
                  <a:schemeClr val="accent1"/>
                </a:solidFill>
              </a:rPr>
              <a:t>で</a:t>
            </a:r>
            <a:r>
              <a:rPr kumimoji="1" lang="en-US" altLang="ja-JP" sz="1200" b="1" dirty="0" smtClean="0">
                <a:solidFill>
                  <a:schemeClr val="accent1"/>
                </a:solidFill>
              </a:rPr>
              <a:t>MICE</a:t>
            </a:r>
            <a:r>
              <a:rPr kumimoji="1" lang="ja-JP" altLang="en-US" sz="1200" b="1" dirty="0" smtClean="0">
                <a:solidFill>
                  <a:schemeClr val="accent1"/>
                </a:solidFill>
              </a:rPr>
              <a:t>を一体的</a:t>
            </a:r>
            <a:r>
              <a:rPr kumimoji="1" lang="ja-JP" altLang="en-US" sz="1200" b="1" dirty="0">
                <a:solidFill>
                  <a:schemeClr val="accent1"/>
                </a:solidFill>
              </a:rPr>
              <a:t>に運用する連携」は</a:t>
            </a:r>
            <a:r>
              <a:rPr kumimoji="1" lang="ja-JP" altLang="en-US" sz="1200" b="1" dirty="0" smtClean="0">
                <a:solidFill>
                  <a:schemeClr val="accent1"/>
                </a:solidFill>
              </a:rPr>
              <a:t>世界のトレンドであり、大阪は世界のトレンドから遅れていると考えられる。</a:t>
            </a:r>
            <a:endParaRPr kumimoji="1" lang="en-US" altLang="ja-JP" sz="1200" b="1" dirty="0">
              <a:solidFill>
                <a:schemeClr val="accent1"/>
              </a:solidFill>
            </a:endParaRPr>
          </a:p>
          <a:p>
            <a:pPr marL="171450" indent="-171450">
              <a:spcBef>
                <a:spcPts val="600"/>
              </a:spcBef>
              <a:buFont typeface="Wingdings" panose="05000000000000000000" pitchFamily="2" charset="2"/>
              <a:buChar char="n"/>
            </a:pP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が</a:t>
            </a:r>
            <a:r>
              <a:rPr kumimoji="1" lang="ja-JP" altLang="en-US" sz="1200" dirty="0">
                <a:solidFill>
                  <a:prstClr val="black"/>
                </a:solidFill>
              </a:rPr>
              <a:t>これらを実現させるには、既存</a:t>
            </a:r>
            <a:r>
              <a:rPr kumimoji="1" lang="ja-JP" altLang="en-US" sz="1200" dirty="0" smtClean="0">
                <a:solidFill>
                  <a:prstClr val="black"/>
                </a:solidFill>
              </a:rPr>
              <a:t>の</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では難しいことが想定</a:t>
            </a:r>
            <a:r>
              <a:rPr kumimoji="1" lang="ja-JP" altLang="en-US" sz="1200" dirty="0" smtClean="0">
                <a:solidFill>
                  <a:prstClr val="black"/>
                </a:solidFill>
              </a:rPr>
              <a:t>される</a:t>
            </a:r>
            <a:r>
              <a:rPr kumimoji="1" lang="ja-JP" altLang="en-US" sz="1200" dirty="0">
                <a:solidFill>
                  <a:prstClr val="black"/>
                </a:solidFill>
              </a:rPr>
              <a:t>。</a:t>
            </a:r>
            <a:r>
              <a:rPr kumimoji="1" lang="ja-JP" altLang="en-US" sz="1200" b="1" dirty="0" smtClean="0">
                <a:solidFill>
                  <a:srgbClr val="002776"/>
                </a:solidFill>
              </a:rPr>
              <a:t>世界</a:t>
            </a:r>
            <a:r>
              <a:rPr kumimoji="1" lang="ja-JP" altLang="en-US" sz="1200" b="1" dirty="0">
                <a:solidFill>
                  <a:srgbClr val="002776"/>
                </a:solidFill>
              </a:rPr>
              <a:t>のトレンド</a:t>
            </a:r>
            <a:r>
              <a:rPr kumimoji="1" lang="ja-JP" altLang="en-US" sz="1200" b="1" dirty="0" smtClean="0">
                <a:solidFill>
                  <a:srgbClr val="002776"/>
                </a:solidFill>
              </a:rPr>
              <a:t>に</a:t>
            </a:r>
            <a:r>
              <a:rPr kumimoji="1" lang="ja-JP" altLang="en-US" sz="1200" b="1" dirty="0">
                <a:solidFill>
                  <a:srgbClr val="002776"/>
                </a:solidFill>
              </a:rPr>
              <a:t>対応</a:t>
            </a:r>
            <a:r>
              <a:rPr kumimoji="1" lang="ja-JP" altLang="en-US" sz="1200" b="1" dirty="0" smtClean="0">
                <a:solidFill>
                  <a:srgbClr val="002776"/>
                </a:solidFill>
              </a:rPr>
              <a:t>する</a:t>
            </a:r>
            <a:r>
              <a:rPr kumimoji="1" lang="ja-JP" altLang="en-US" sz="1200" b="1" dirty="0">
                <a:solidFill>
                  <a:srgbClr val="002776"/>
                </a:solidFill>
              </a:rPr>
              <a:t>ため</a:t>
            </a:r>
            <a:r>
              <a:rPr kumimoji="1" lang="ja-JP" altLang="en-US" sz="1200" b="1" dirty="0" smtClean="0">
                <a:solidFill>
                  <a:srgbClr val="002776"/>
                </a:solidFill>
              </a:rPr>
              <a:t>、</a:t>
            </a:r>
            <a:r>
              <a:rPr kumimoji="1" lang="ja-JP" altLang="en-US" sz="1200" b="1" dirty="0">
                <a:solidFill>
                  <a:srgbClr val="002776"/>
                </a:solidFill>
              </a:rPr>
              <a:t>また現状のインテックス大阪・大阪府立国際会議場の解決可能な課題を解決</a:t>
            </a:r>
            <a:r>
              <a:rPr kumimoji="1" lang="ja-JP" altLang="en-US" sz="1200" b="1" dirty="0" smtClean="0">
                <a:solidFill>
                  <a:srgbClr val="002776"/>
                </a:solidFill>
              </a:rPr>
              <a:t>する</a:t>
            </a:r>
            <a:r>
              <a:rPr kumimoji="1" lang="ja-JP" altLang="en-US" sz="1200" b="1" dirty="0">
                <a:solidFill>
                  <a:srgbClr val="002776"/>
                </a:solidFill>
              </a:rPr>
              <a:t>ために</a:t>
            </a:r>
            <a:r>
              <a:rPr kumimoji="1" lang="ja-JP" altLang="en-US" sz="1200" b="1" dirty="0" smtClean="0">
                <a:solidFill>
                  <a:srgbClr val="002776"/>
                </a:solidFill>
              </a:rPr>
              <a:t>も「会議場</a:t>
            </a:r>
            <a:r>
              <a:rPr kumimoji="1" lang="ja-JP" altLang="en-US" sz="1200" b="1" dirty="0">
                <a:solidFill>
                  <a:srgbClr val="002776"/>
                </a:solidFill>
              </a:rPr>
              <a:t>・展示場の</a:t>
            </a:r>
            <a:r>
              <a:rPr kumimoji="1" lang="ja-JP" altLang="en-US" sz="1200" b="1" dirty="0" smtClean="0">
                <a:solidFill>
                  <a:srgbClr val="002776"/>
                </a:solidFill>
              </a:rPr>
              <a:t>新設」は検討</a:t>
            </a:r>
            <a:r>
              <a:rPr kumimoji="1" lang="ja-JP" altLang="en-US" sz="1200" b="1" dirty="0">
                <a:solidFill>
                  <a:srgbClr val="002776"/>
                </a:solidFill>
              </a:rPr>
              <a:t>の余地があると考えられる。</a:t>
            </a:r>
            <a:endParaRPr kumimoji="1" lang="ja-JP" altLang="en-US" sz="1200" b="1" dirty="0" smtClean="0">
              <a:solidFill>
                <a:srgbClr val="002776"/>
              </a:solidFill>
            </a:endParaRPr>
          </a:p>
        </p:txBody>
      </p:sp>
      <p:grpSp>
        <p:nvGrpSpPr>
          <p:cNvPr id="9" name="グループ化 8"/>
          <p:cNvGrpSpPr/>
          <p:nvPr/>
        </p:nvGrpSpPr>
        <p:grpSpPr>
          <a:xfrm>
            <a:off x="5056395" y="3699015"/>
            <a:ext cx="4464000" cy="2565880"/>
            <a:chOff x="5024496" y="3433190"/>
            <a:chExt cx="4464000" cy="2565880"/>
          </a:xfrm>
        </p:grpSpPr>
        <p:pic>
          <p:nvPicPr>
            <p:cNvPr id="416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96" y="3433190"/>
              <a:ext cx="4464000" cy="256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7180396" y="3899217"/>
              <a:ext cx="468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ホテル</a:t>
              </a:r>
            </a:p>
          </p:txBody>
        </p:sp>
        <p:sp>
          <p:nvSpPr>
            <p:cNvPr id="24" name="正方形/長方形 23"/>
            <p:cNvSpPr/>
            <p:nvPr/>
          </p:nvSpPr>
          <p:spPr>
            <a:xfrm>
              <a:off x="7840331" y="3899217"/>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カジノ</a:t>
              </a:r>
              <a:endParaRPr kumimoji="1" lang="ja-JP" altLang="en-US" sz="900" dirty="0" smtClean="0">
                <a:solidFill>
                  <a:schemeClr val="bg1"/>
                </a:solidFill>
              </a:endParaRPr>
            </a:p>
          </p:txBody>
        </p:sp>
        <p:sp>
          <p:nvSpPr>
            <p:cNvPr id="26" name="正方形/長方形 25"/>
            <p:cNvSpPr/>
            <p:nvPr/>
          </p:nvSpPr>
          <p:spPr>
            <a:xfrm>
              <a:off x="8556256" y="3957658"/>
              <a:ext cx="576000" cy="432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ショッ</a:t>
              </a:r>
              <a:endParaRPr kumimoji="1" lang="en-US" altLang="ja-JP" sz="900" dirty="0" smtClean="0">
                <a:solidFill>
                  <a:schemeClr val="bg1"/>
                </a:solidFill>
              </a:endParaRPr>
            </a:p>
            <a:p>
              <a:pPr algn="ctr"/>
              <a:r>
                <a:rPr kumimoji="1" lang="ja-JP" altLang="en-US" sz="900" dirty="0" smtClean="0">
                  <a:solidFill>
                    <a:schemeClr val="bg1"/>
                  </a:solidFill>
                </a:rPr>
                <a:t>ピング</a:t>
              </a:r>
              <a:endParaRPr kumimoji="1" lang="en-US" altLang="ja-JP" sz="900" dirty="0" smtClean="0">
                <a:solidFill>
                  <a:schemeClr val="bg1"/>
                </a:solidFill>
              </a:endParaRPr>
            </a:p>
            <a:p>
              <a:pPr algn="ctr"/>
              <a:r>
                <a:rPr kumimoji="1" lang="ja-JP" altLang="en-US" sz="900" dirty="0" smtClean="0">
                  <a:solidFill>
                    <a:schemeClr val="bg1"/>
                  </a:solidFill>
                </a:rPr>
                <a:t>センター</a:t>
              </a:r>
            </a:p>
          </p:txBody>
        </p:sp>
        <p:sp>
          <p:nvSpPr>
            <p:cNvPr id="27" name="正方形/長方形 26"/>
            <p:cNvSpPr/>
            <p:nvPr/>
          </p:nvSpPr>
          <p:spPr>
            <a:xfrm>
              <a:off x="7141410" y="4553247"/>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展示場</a:t>
              </a:r>
              <a:endParaRPr kumimoji="1" lang="ja-JP" altLang="en-US" sz="900" dirty="0" smtClean="0">
                <a:solidFill>
                  <a:schemeClr val="bg1"/>
                </a:solidFill>
              </a:endParaRPr>
            </a:p>
          </p:txBody>
        </p:sp>
        <p:sp>
          <p:nvSpPr>
            <p:cNvPr id="28" name="正方形/長方形 27"/>
            <p:cNvSpPr/>
            <p:nvPr/>
          </p:nvSpPr>
          <p:spPr>
            <a:xfrm>
              <a:off x="7823177" y="4738550"/>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展示場</a:t>
              </a:r>
              <a:endParaRPr kumimoji="1" lang="ja-JP" altLang="en-US" sz="900" dirty="0" smtClean="0">
                <a:solidFill>
                  <a:schemeClr val="bg1"/>
                </a:solidFill>
              </a:endParaRPr>
            </a:p>
          </p:txBody>
        </p:sp>
        <p:sp>
          <p:nvSpPr>
            <p:cNvPr id="29" name="正方形/長方形 28"/>
            <p:cNvSpPr/>
            <p:nvPr/>
          </p:nvSpPr>
          <p:spPr>
            <a:xfrm>
              <a:off x="8411510" y="4738550"/>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会議場</a:t>
              </a:r>
              <a:endParaRPr kumimoji="1" lang="ja-JP" altLang="en-US" sz="900" dirty="0" smtClean="0">
                <a:solidFill>
                  <a:schemeClr val="bg1"/>
                </a:solidFill>
              </a:endParaRPr>
            </a:p>
          </p:txBody>
        </p:sp>
      </p:grpSp>
      <p:grpSp>
        <p:nvGrpSpPr>
          <p:cNvPr id="7" name="グループ化 6"/>
          <p:cNvGrpSpPr/>
          <p:nvPr/>
        </p:nvGrpSpPr>
        <p:grpSpPr>
          <a:xfrm>
            <a:off x="374468" y="3699015"/>
            <a:ext cx="4464000" cy="2604000"/>
            <a:chOff x="374468" y="3433190"/>
            <a:chExt cx="4464000" cy="2604000"/>
          </a:xfrm>
        </p:grpSpPr>
        <p:pic>
          <p:nvPicPr>
            <p:cNvPr id="416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68" y="3433190"/>
              <a:ext cx="4464000" cy="26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27052" y="4380614"/>
              <a:ext cx="648000" cy="252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会議場</a:t>
              </a:r>
              <a:endParaRPr kumimoji="1" lang="ja-JP" altLang="en-US" sz="900" dirty="0" smtClean="0">
                <a:solidFill>
                  <a:schemeClr val="bg1"/>
                </a:solidFill>
              </a:endParaRPr>
            </a:p>
          </p:txBody>
        </p:sp>
        <p:sp>
          <p:nvSpPr>
            <p:cNvPr id="13" name="正方形/長方形 12"/>
            <p:cNvSpPr/>
            <p:nvPr/>
          </p:nvSpPr>
          <p:spPr>
            <a:xfrm>
              <a:off x="2403548" y="5393861"/>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ホテル</a:t>
              </a:r>
            </a:p>
          </p:txBody>
        </p:sp>
        <p:sp>
          <p:nvSpPr>
            <p:cNvPr id="14" name="正方形/長方形 13"/>
            <p:cNvSpPr/>
            <p:nvPr/>
          </p:nvSpPr>
          <p:spPr>
            <a:xfrm>
              <a:off x="2208872" y="3940743"/>
              <a:ext cx="540000" cy="252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イベント</a:t>
              </a:r>
              <a:endParaRPr kumimoji="1" lang="en-US" altLang="ja-JP" sz="900" dirty="0" smtClean="0">
                <a:solidFill>
                  <a:schemeClr val="bg1"/>
                </a:solidFill>
              </a:endParaRPr>
            </a:p>
            <a:p>
              <a:pPr algn="ctr"/>
              <a:r>
                <a:rPr kumimoji="1" lang="ja-JP" altLang="en-US" sz="900" dirty="0">
                  <a:solidFill>
                    <a:schemeClr val="bg1"/>
                  </a:solidFill>
                </a:rPr>
                <a:t>プラザ</a:t>
              </a:r>
              <a:endParaRPr kumimoji="1" lang="ja-JP" altLang="en-US" sz="900" dirty="0" smtClean="0">
                <a:solidFill>
                  <a:schemeClr val="bg1"/>
                </a:solidFill>
              </a:endParaRPr>
            </a:p>
          </p:txBody>
        </p:sp>
        <p:sp>
          <p:nvSpPr>
            <p:cNvPr id="15" name="正方形/長方形 14"/>
            <p:cNvSpPr/>
            <p:nvPr/>
          </p:nvSpPr>
          <p:spPr>
            <a:xfrm>
              <a:off x="3521334" y="4269348"/>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展示場</a:t>
              </a:r>
              <a:endParaRPr kumimoji="1" lang="ja-JP" altLang="en-US" sz="900" dirty="0" smtClean="0">
                <a:solidFill>
                  <a:schemeClr val="bg1"/>
                </a:solidFill>
              </a:endParaRPr>
            </a:p>
          </p:txBody>
        </p:sp>
        <p:sp>
          <p:nvSpPr>
            <p:cNvPr id="16" name="正方形/長方形 15"/>
            <p:cNvSpPr/>
            <p:nvPr/>
          </p:nvSpPr>
          <p:spPr>
            <a:xfrm>
              <a:off x="3770068" y="3452196"/>
              <a:ext cx="540000" cy="252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smtClean="0">
                  <a:solidFill>
                    <a:schemeClr val="bg1"/>
                  </a:solidFill>
                </a:rPr>
                <a:t>ミュー</a:t>
              </a:r>
              <a:endParaRPr kumimoji="1" lang="en-US" altLang="ja-JP" sz="900" dirty="0" smtClean="0">
                <a:solidFill>
                  <a:schemeClr val="bg1"/>
                </a:solidFill>
              </a:endParaRPr>
            </a:p>
            <a:p>
              <a:pPr algn="ctr"/>
              <a:r>
                <a:rPr kumimoji="1" lang="ja-JP" altLang="en-US" sz="900" dirty="0" smtClean="0">
                  <a:solidFill>
                    <a:schemeClr val="bg1"/>
                  </a:solidFill>
                </a:rPr>
                <a:t>ジアム</a:t>
              </a:r>
              <a:endParaRPr kumimoji="1" lang="en-US" altLang="ja-JP" sz="900" dirty="0" smtClean="0">
                <a:solidFill>
                  <a:schemeClr val="bg1"/>
                </a:solidFill>
              </a:endParaRPr>
            </a:p>
          </p:txBody>
        </p:sp>
        <p:sp>
          <p:nvSpPr>
            <p:cNvPr id="30" name="正方形/長方形 29"/>
            <p:cNvSpPr/>
            <p:nvPr/>
          </p:nvSpPr>
          <p:spPr>
            <a:xfrm>
              <a:off x="2586359" y="4380614"/>
              <a:ext cx="540000" cy="18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900" dirty="0">
                  <a:solidFill>
                    <a:schemeClr val="bg1"/>
                  </a:solidFill>
                </a:rPr>
                <a:t>カジノ</a:t>
              </a:r>
              <a:endParaRPr kumimoji="1" lang="ja-JP" altLang="en-US" sz="900" dirty="0" smtClean="0">
                <a:solidFill>
                  <a:schemeClr val="bg1"/>
                </a:solidFill>
              </a:endParaRPr>
            </a:p>
          </p:txBody>
        </p:sp>
      </p:grpSp>
      <p:sp>
        <p:nvSpPr>
          <p:cNvPr id="32" name="テキスト ボックス 31"/>
          <p:cNvSpPr txBox="1"/>
          <p:nvPr/>
        </p:nvSpPr>
        <p:spPr>
          <a:xfrm>
            <a:off x="417000" y="6285139"/>
            <a:ext cx="9072000" cy="299295"/>
          </a:xfrm>
          <a:prstGeom prst="rect">
            <a:avLst/>
          </a:prstGeom>
          <a:noFill/>
        </p:spPr>
        <p:txBody>
          <a:bodyPr wrap="square" lIns="72000" tIns="72000" rIns="72000" bIns="72000" rtlCol="0" anchor="t" anchorCtr="0">
            <a:spAutoFit/>
          </a:bodyPr>
          <a:lstStyle/>
          <a:p>
            <a:pPr marL="446088" indent="-446088"/>
            <a:r>
              <a:rPr kumimoji="1" lang="ja-JP" altLang="en-US" sz="1000" dirty="0" smtClean="0">
                <a:solidFill>
                  <a:prstClr val="black"/>
                </a:solidFill>
                <a:latin typeface="Arial"/>
              </a:rPr>
              <a:t>出所：</a:t>
            </a:r>
            <a:r>
              <a:rPr kumimoji="1" lang="ja-JP" altLang="en-US" sz="1000" dirty="0">
                <a:solidFill>
                  <a:prstClr val="black"/>
                </a:solidFill>
                <a:latin typeface="Arial"/>
              </a:rPr>
              <a:t>マリーナベイ・サンズ・</a:t>
            </a:r>
            <a:r>
              <a:rPr kumimoji="1" lang="ja-JP" altLang="en-US" sz="1000" dirty="0" smtClean="0">
                <a:solidFill>
                  <a:prstClr val="black"/>
                </a:solidFill>
                <a:latin typeface="Arial"/>
              </a:rPr>
              <a:t>サンズ、</a:t>
            </a:r>
            <a:r>
              <a:rPr kumimoji="1" lang="en-US" altLang="ja-JP" sz="1000" dirty="0" err="1" smtClean="0">
                <a:solidFill>
                  <a:prstClr val="black"/>
                </a:solidFill>
                <a:latin typeface="Arial"/>
              </a:rPr>
              <a:t>Coex</a:t>
            </a:r>
            <a:r>
              <a:rPr kumimoji="1" lang="ja-JP" altLang="en-US" sz="1000" dirty="0" smtClean="0">
                <a:solidFill>
                  <a:prstClr val="black"/>
                </a:solidFill>
                <a:latin typeface="Arial"/>
              </a:rPr>
              <a:t>ウェブサイト</a:t>
            </a:r>
            <a:endParaRPr kumimoji="1" lang="en-US" altLang="ja-JP" sz="1000" dirty="0" smtClean="0">
              <a:solidFill>
                <a:prstClr val="black"/>
              </a:solidFill>
              <a:latin typeface="Arial"/>
            </a:endParaRPr>
          </a:p>
        </p:txBody>
      </p:sp>
      <p:sp>
        <p:nvSpPr>
          <p:cNvPr id="35" name="正方形/長方形 34"/>
          <p:cNvSpPr/>
          <p:nvPr/>
        </p:nvSpPr>
        <p:spPr>
          <a:xfrm>
            <a:off x="374468" y="3296430"/>
            <a:ext cx="4320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b="1" u="sng" dirty="0" smtClean="0">
                <a:solidFill>
                  <a:schemeClr val="tx1"/>
                </a:solidFill>
              </a:rPr>
              <a:t>「オールインワン型</a:t>
            </a:r>
            <a:r>
              <a:rPr kumimoji="1" lang="en-US" altLang="ja-JP" sz="1200" b="1" u="sng" dirty="0" smtClean="0">
                <a:solidFill>
                  <a:schemeClr val="tx1"/>
                </a:solidFill>
              </a:rPr>
              <a:t>MICE</a:t>
            </a:r>
            <a:r>
              <a:rPr kumimoji="1" lang="ja-JP" altLang="en-US" sz="1200" b="1" u="sng" dirty="0" smtClean="0">
                <a:solidFill>
                  <a:schemeClr val="tx1"/>
                </a:solidFill>
              </a:rPr>
              <a:t>施設」「会議場・展示場隣接」の事例①</a:t>
            </a:r>
            <a:endParaRPr kumimoji="1" lang="en-US" altLang="ja-JP" sz="1200" b="1" u="sng" dirty="0" smtClean="0">
              <a:solidFill>
                <a:schemeClr val="tx1"/>
              </a:solidFill>
            </a:endParaRPr>
          </a:p>
          <a:p>
            <a:r>
              <a:rPr kumimoji="1" lang="ja-JP" altLang="en-US" sz="1200" b="1" u="sng" dirty="0">
                <a:solidFill>
                  <a:schemeClr val="tx1"/>
                </a:solidFill>
              </a:rPr>
              <a:t>マリーナベイ・サンズ・</a:t>
            </a:r>
            <a:r>
              <a:rPr kumimoji="1" lang="ja-JP" altLang="en-US" sz="1200" b="1" u="sng" dirty="0" smtClean="0">
                <a:solidFill>
                  <a:schemeClr val="tx1"/>
                </a:solidFill>
              </a:rPr>
              <a:t>サンズ（シンガポール）</a:t>
            </a:r>
            <a:endParaRPr kumimoji="1" lang="en-US" altLang="ja-JP" sz="1200" b="1" u="sng" dirty="0" smtClean="0">
              <a:solidFill>
                <a:schemeClr val="tx1"/>
              </a:solidFill>
            </a:endParaRPr>
          </a:p>
        </p:txBody>
      </p:sp>
      <p:sp>
        <p:nvSpPr>
          <p:cNvPr id="36" name="正方形/長方形 35"/>
          <p:cNvSpPr/>
          <p:nvPr/>
        </p:nvSpPr>
        <p:spPr>
          <a:xfrm>
            <a:off x="5056395" y="3296430"/>
            <a:ext cx="4320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200" b="1" u="sng" dirty="0" smtClean="0">
                <a:solidFill>
                  <a:schemeClr val="tx1"/>
                </a:solidFill>
              </a:rPr>
              <a:t>「オールインワン型</a:t>
            </a:r>
            <a:r>
              <a:rPr kumimoji="1" lang="en-US" altLang="ja-JP" sz="1200" b="1" u="sng" dirty="0" smtClean="0">
                <a:solidFill>
                  <a:schemeClr val="tx1"/>
                </a:solidFill>
              </a:rPr>
              <a:t>MICE</a:t>
            </a:r>
            <a:r>
              <a:rPr kumimoji="1" lang="ja-JP" altLang="en-US" sz="1200" b="1" u="sng" dirty="0" smtClean="0">
                <a:solidFill>
                  <a:schemeClr val="tx1"/>
                </a:solidFill>
              </a:rPr>
              <a:t>施設」「会議場・展示場隣接」の事例②</a:t>
            </a:r>
            <a:endParaRPr kumimoji="1" lang="en-US" altLang="ja-JP" sz="1200" b="1" u="sng" dirty="0" smtClean="0">
              <a:solidFill>
                <a:schemeClr val="tx1"/>
              </a:solidFill>
            </a:endParaRPr>
          </a:p>
          <a:p>
            <a:r>
              <a:rPr kumimoji="1" lang="en-US" altLang="ja-JP" sz="1200" b="1" u="sng" dirty="0" err="1" smtClean="0">
                <a:solidFill>
                  <a:schemeClr val="tx1"/>
                </a:solidFill>
              </a:rPr>
              <a:t>Coex</a:t>
            </a:r>
            <a:r>
              <a:rPr kumimoji="1" lang="ja-JP" altLang="en-US" sz="1200" b="1" u="sng" dirty="0" smtClean="0">
                <a:solidFill>
                  <a:schemeClr val="tx1"/>
                </a:solidFill>
              </a:rPr>
              <a:t>（ソウル）</a:t>
            </a:r>
            <a:endParaRPr kumimoji="1" lang="en-US" altLang="ja-JP" sz="1200" b="1" u="sng" dirty="0" smtClean="0">
              <a:solidFill>
                <a:schemeClr val="tx1"/>
              </a:solidFill>
            </a:endParaRPr>
          </a:p>
        </p:txBody>
      </p:sp>
    </p:spTree>
    <p:extLst>
      <p:ext uri="{BB962C8B-B14F-4D97-AF65-F5344CB8AC3E}">
        <p14:creationId xmlns:p14="http://schemas.microsoft.com/office/powerpoint/2010/main" val="15229047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endParaRPr lang="en-US" altLang="ja-JP" dirty="0" smtClean="0"/>
          </a:p>
          <a:p>
            <a:r>
              <a:rPr lang="ja-JP" altLang="en-US" dirty="0" smtClean="0"/>
              <a:t>カ　ベイエリア（夢洲）における</a:t>
            </a:r>
            <a:endParaRPr lang="en-US" altLang="ja-JP" dirty="0" smtClean="0"/>
          </a:p>
          <a:p>
            <a:r>
              <a:rPr lang="en-US" altLang="ja-JP" dirty="0" smtClean="0"/>
              <a:t>MICE</a:t>
            </a:r>
            <a:r>
              <a:rPr lang="ja-JP" altLang="en-US" dirty="0" smtClean="0"/>
              <a:t>のあり方についての検討</a:t>
            </a:r>
            <a:endParaRPr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131</a:t>
            </a:fld>
            <a:endParaRPr lang="ja-JP" altLang="en-US" dirty="0">
              <a:solidFill>
                <a:srgbClr val="313131"/>
              </a:solidFill>
            </a:endParaRPr>
          </a:p>
        </p:txBody>
      </p:sp>
      <p:graphicFrame>
        <p:nvGraphicFramePr>
          <p:cNvPr id="4" name="Group 155"/>
          <p:cNvGraphicFramePr>
            <a:graphicFrameLocks/>
          </p:cNvGraphicFramePr>
          <p:nvPr>
            <p:extLst>
              <p:ext uri="{D42A27DB-BD31-4B8C-83A1-F6EECF244321}">
                <p14:modId xmlns:p14="http://schemas.microsoft.com/office/powerpoint/2010/main" val="38526641"/>
              </p:ext>
            </p:extLst>
          </p:nvPr>
        </p:nvGraphicFramePr>
        <p:xfrm>
          <a:off x="4525282" y="3438280"/>
          <a:ext cx="4961618" cy="2259731"/>
        </p:xfrm>
        <a:graphic>
          <a:graphicData uri="http://schemas.openxmlformats.org/drawingml/2006/table">
            <a:tbl>
              <a:tblPr/>
              <a:tblGrid>
                <a:gridCol w="4097107"/>
                <a:gridCol w="864511"/>
              </a:tblGrid>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ベイエリア（夢洲）の新展示場・会議場設立に向けた検討</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132</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　機能・サービス</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133</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　規模</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134</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　整備・運営形態</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136</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　ベイエリア（夢洲）の役割と、</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　他エリア（梅田・中之島）との連携</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138</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233358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132</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a:t>
            </a:r>
            <a:r>
              <a:rPr lang="ja-JP" altLang="en-US" dirty="0"/>
              <a:t>夢洲</a:t>
            </a:r>
            <a:r>
              <a:rPr lang="ja-JP" altLang="en-US" dirty="0" smtClean="0"/>
              <a:t>）における</a:t>
            </a:r>
            <a:r>
              <a:rPr lang="en-US" altLang="ja-JP" dirty="0" smtClean="0"/>
              <a:t>MICE</a:t>
            </a:r>
            <a:r>
              <a:rPr lang="ja-JP" altLang="en-US" dirty="0" smtClean="0"/>
              <a:t>のあり方についての検討</a:t>
            </a:r>
            <a:endParaRPr kumimoji="1" lang="ja-JP" altLang="en-US" dirty="0"/>
          </a:p>
        </p:txBody>
      </p:sp>
      <p:sp>
        <p:nvSpPr>
          <p:cNvPr id="49" name="テキスト プレースホルダー 28"/>
          <p:cNvSpPr txBox="1">
            <a:spLocks/>
          </p:cNvSpPr>
          <p:nvPr/>
        </p:nvSpPr>
        <p:spPr>
          <a:xfrm>
            <a:off x="416496" y="899037"/>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ベイエリア（夢洲）</a:t>
            </a:r>
            <a:r>
              <a:rPr lang="ja-JP" altLang="en-US" kern="0" dirty="0">
                <a:solidFill>
                  <a:srgbClr val="81BC00"/>
                </a:solidFill>
              </a:rPr>
              <a:t>の新展示場・会議場設立に向けた</a:t>
            </a:r>
            <a:r>
              <a:rPr lang="ja-JP" altLang="en-US" kern="0" dirty="0" smtClean="0">
                <a:solidFill>
                  <a:srgbClr val="81BC00"/>
                </a:solidFill>
              </a:rPr>
              <a:t>検討</a:t>
            </a:r>
            <a:endParaRPr lang="ja-JP" altLang="en-US" kern="0" dirty="0">
              <a:solidFill>
                <a:srgbClr val="81BC00"/>
              </a:solidFill>
            </a:endParaRPr>
          </a:p>
        </p:txBody>
      </p:sp>
      <p:sp>
        <p:nvSpPr>
          <p:cNvPr id="50" name="コンテンツ プレースホルダー 6"/>
          <p:cNvSpPr txBox="1">
            <a:spLocks/>
          </p:cNvSpPr>
          <p:nvPr/>
        </p:nvSpPr>
        <p:spPr bwMode="gray">
          <a:xfrm>
            <a:off x="416496" y="1479600"/>
            <a:ext cx="9072000" cy="3080526"/>
          </a:xfrm>
          <a:prstGeom prst="rect">
            <a:avLst/>
          </a:prstGeom>
          <a:ln w="19050">
            <a:solidFill>
              <a:schemeClr val="accent1"/>
            </a:solidFill>
          </a:ln>
        </p:spPr>
        <p:txBody>
          <a:bodyPr vert="horz" lIns="72000" tIns="72000" rIns="72000" bIns="72000" rtlCol="0" anchor="t">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fontAlgn="auto">
              <a:spcBef>
                <a:spcPts val="600"/>
              </a:spcBef>
              <a:spcAft>
                <a:spcPts val="0"/>
              </a:spcAft>
              <a:buFont typeface="Wingdings" panose="05000000000000000000" pitchFamily="2" charset="2"/>
              <a:buChar char="n"/>
            </a:pPr>
            <a:r>
              <a:rPr lang="ja-JP" altLang="en-US" kern="0" dirty="0" smtClean="0">
                <a:solidFill>
                  <a:prstClr val="black"/>
                </a:solidFill>
              </a:rPr>
              <a:t>調査オの結果、大阪の</a:t>
            </a:r>
            <a:r>
              <a:rPr lang="en-US" altLang="ja-JP" kern="0" dirty="0" smtClean="0">
                <a:solidFill>
                  <a:prstClr val="black"/>
                </a:solidFill>
              </a:rPr>
              <a:t>MICE</a:t>
            </a:r>
            <a:r>
              <a:rPr lang="ja-JP" altLang="en-US" kern="0" dirty="0" smtClean="0">
                <a:solidFill>
                  <a:prstClr val="black"/>
                </a:solidFill>
              </a:rPr>
              <a:t>施設には「オールインワン型</a:t>
            </a:r>
            <a:r>
              <a:rPr lang="en-US" altLang="ja-JP" kern="0" dirty="0" smtClean="0">
                <a:solidFill>
                  <a:prstClr val="black"/>
                </a:solidFill>
              </a:rPr>
              <a:t>MICE</a:t>
            </a:r>
            <a:r>
              <a:rPr lang="ja-JP" altLang="en-US" kern="0" dirty="0" smtClean="0">
                <a:solidFill>
                  <a:prstClr val="black"/>
                </a:solidFill>
              </a:rPr>
              <a:t>施設ではない」「会議場</a:t>
            </a:r>
            <a:r>
              <a:rPr lang="ja-JP" altLang="en-US" kern="0" dirty="0">
                <a:solidFill>
                  <a:prstClr val="black"/>
                </a:solidFill>
              </a:rPr>
              <a:t>・</a:t>
            </a:r>
            <a:r>
              <a:rPr lang="ja-JP" altLang="en-US" kern="0" dirty="0" smtClean="0">
                <a:solidFill>
                  <a:prstClr val="black"/>
                </a:solidFill>
              </a:rPr>
              <a:t>展示場が隣接しておらず、</a:t>
            </a:r>
            <a:r>
              <a:rPr lang="en-US" altLang="ja-JP" kern="0" dirty="0" smtClean="0">
                <a:solidFill>
                  <a:prstClr val="black"/>
                </a:solidFill>
              </a:rPr>
              <a:t>MICE</a:t>
            </a:r>
            <a:r>
              <a:rPr lang="ja-JP" altLang="en-US" kern="0" dirty="0" smtClean="0">
                <a:solidFill>
                  <a:prstClr val="black"/>
                </a:solidFill>
              </a:rPr>
              <a:t>を</a:t>
            </a:r>
            <a:r>
              <a:rPr lang="ja-JP" altLang="en-US" kern="0" dirty="0">
                <a:solidFill>
                  <a:prstClr val="black"/>
                </a:solidFill>
              </a:rPr>
              <a:t>一体的</a:t>
            </a:r>
            <a:r>
              <a:rPr lang="ja-JP" altLang="en-US" kern="0" dirty="0" smtClean="0">
                <a:solidFill>
                  <a:prstClr val="black"/>
                </a:solidFill>
              </a:rPr>
              <a:t>に　　　運用</a:t>
            </a:r>
            <a:r>
              <a:rPr lang="ja-JP" altLang="en-US" kern="0" dirty="0">
                <a:solidFill>
                  <a:prstClr val="black"/>
                </a:solidFill>
              </a:rPr>
              <a:t>・</a:t>
            </a:r>
            <a:r>
              <a:rPr lang="ja-JP" altLang="en-US" kern="0" dirty="0" smtClean="0">
                <a:solidFill>
                  <a:prstClr val="black"/>
                </a:solidFill>
              </a:rPr>
              <a:t>連携できていない」という課題が判明した。この課題は</a:t>
            </a:r>
            <a:r>
              <a:rPr lang="ja-JP" altLang="en-US" b="1" kern="0" dirty="0" smtClean="0">
                <a:solidFill>
                  <a:schemeClr val="accent1"/>
                </a:solidFill>
              </a:rPr>
              <a:t>既存の</a:t>
            </a:r>
            <a:r>
              <a:rPr lang="en-US" altLang="ja-JP" b="1" kern="0" dirty="0" smtClean="0">
                <a:solidFill>
                  <a:schemeClr val="accent1"/>
                </a:solidFill>
              </a:rPr>
              <a:t>MICE</a:t>
            </a:r>
            <a:r>
              <a:rPr lang="ja-JP" altLang="en-US" b="1" kern="0" dirty="0" smtClean="0">
                <a:solidFill>
                  <a:schemeClr val="accent1"/>
                </a:solidFill>
              </a:rPr>
              <a:t>施設では解決が困難であると考えられるため、展示場・会議場の新設を検討する必要があると考えられる。</a:t>
            </a:r>
            <a:endParaRPr lang="en-US" altLang="ja-JP" b="1" kern="0" dirty="0" smtClean="0">
              <a:solidFill>
                <a:schemeClr val="accent1"/>
              </a:solidFill>
            </a:endParaRPr>
          </a:p>
          <a:p>
            <a:pPr marL="171450" indent="-171450" fontAlgn="auto">
              <a:spcBef>
                <a:spcPts val="600"/>
              </a:spcBef>
              <a:spcAft>
                <a:spcPts val="0"/>
              </a:spcAft>
              <a:buFont typeface="Wingdings" panose="05000000000000000000" pitchFamily="2" charset="2"/>
              <a:buChar char="n"/>
            </a:pPr>
            <a:r>
              <a:rPr lang="ja-JP" altLang="en-US" kern="0" dirty="0" smtClean="0"/>
              <a:t>以下</a:t>
            </a:r>
            <a:r>
              <a:rPr lang="en-US" altLang="ja-JP" kern="0" dirty="0" smtClean="0"/>
              <a:t>2</a:t>
            </a:r>
            <a:r>
              <a:rPr lang="ja-JP" altLang="en-US" kern="0" dirty="0" smtClean="0"/>
              <a:t>点の理由により、</a:t>
            </a:r>
            <a:r>
              <a:rPr lang="ja-JP" altLang="en-US" b="1" kern="0" dirty="0" smtClean="0">
                <a:solidFill>
                  <a:schemeClr val="accent1"/>
                </a:solidFill>
              </a:rPr>
              <a:t>新展示場・会議場は、ベイエリア（夢洲）への設立が</a:t>
            </a:r>
            <a:r>
              <a:rPr lang="ja-JP" altLang="en-US" b="1" kern="0" dirty="0">
                <a:solidFill>
                  <a:schemeClr val="accent1"/>
                </a:solidFill>
              </a:rPr>
              <a:t>望ましい</a:t>
            </a:r>
            <a:r>
              <a:rPr lang="ja-JP" altLang="en-US" b="1" kern="0" dirty="0" smtClean="0">
                <a:solidFill>
                  <a:schemeClr val="accent1"/>
                </a:solidFill>
              </a:rPr>
              <a:t>と思慮する。</a:t>
            </a:r>
            <a:endParaRPr lang="en-US" altLang="ja-JP" b="1" kern="0" dirty="0" smtClean="0">
              <a:solidFill>
                <a:schemeClr val="accent1"/>
              </a:solidFill>
            </a:endParaRPr>
          </a:p>
          <a:p>
            <a:pPr marL="361950" indent="-180975" fontAlgn="auto">
              <a:spcBef>
                <a:spcPts val="600"/>
              </a:spcBef>
              <a:spcAft>
                <a:spcPts val="0"/>
              </a:spcAft>
              <a:buFont typeface="Wingdings" panose="05000000000000000000" pitchFamily="2" charset="2"/>
              <a:buChar char="Ø"/>
            </a:pPr>
            <a:r>
              <a:rPr lang="ja-JP" altLang="en-US" kern="0" dirty="0">
                <a:solidFill>
                  <a:prstClr val="black"/>
                </a:solidFill>
              </a:rPr>
              <a:t>敷地面積</a:t>
            </a:r>
            <a:r>
              <a:rPr lang="ja-JP" altLang="en-US" kern="0" dirty="0" smtClean="0">
                <a:solidFill>
                  <a:prstClr val="black"/>
                </a:solidFill>
              </a:rPr>
              <a:t>を確保できるため</a:t>
            </a:r>
            <a:endParaRPr lang="en-US" altLang="ja-JP" kern="0" dirty="0" smtClean="0">
              <a:solidFill>
                <a:prstClr val="black"/>
              </a:solidFill>
            </a:endParaRPr>
          </a:p>
          <a:p>
            <a:pPr marL="361950" indent="-180975" fontAlgn="auto">
              <a:spcBef>
                <a:spcPts val="600"/>
              </a:spcBef>
              <a:spcAft>
                <a:spcPts val="0"/>
              </a:spcAft>
              <a:buFont typeface="Wingdings" panose="05000000000000000000" pitchFamily="2" charset="2"/>
              <a:buChar char="Ø"/>
            </a:pPr>
            <a:r>
              <a:rPr lang="en-US" altLang="ja-JP" kern="0" dirty="0" smtClean="0">
                <a:solidFill>
                  <a:prstClr val="black"/>
                </a:solidFill>
              </a:rPr>
              <a:t>IR</a:t>
            </a:r>
            <a:r>
              <a:rPr lang="ja-JP" altLang="en-US" kern="0" dirty="0" smtClean="0">
                <a:solidFill>
                  <a:prstClr val="black"/>
                </a:solidFill>
              </a:rPr>
              <a:t>による集客が見込めるため</a:t>
            </a:r>
            <a:endParaRPr lang="en-US" altLang="ja-JP" kern="0" dirty="0" smtClean="0">
              <a:solidFill>
                <a:prstClr val="black"/>
              </a:solidFill>
            </a:endParaRPr>
          </a:p>
          <a:p>
            <a:pPr marL="171450" indent="-171450" fontAlgn="auto">
              <a:spcBef>
                <a:spcPts val="600"/>
              </a:spcBef>
              <a:spcAft>
                <a:spcPts val="0"/>
              </a:spcAft>
              <a:buFont typeface="Wingdings" panose="05000000000000000000" pitchFamily="2" charset="2"/>
              <a:buChar char="n"/>
            </a:pPr>
            <a:r>
              <a:rPr lang="ja-JP" altLang="en-US" kern="0" dirty="0" smtClean="0">
                <a:solidFill>
                  <a:prstClr val="black"/>
                </a:solidFill>
              </a:rPr>
              <a:t>新展示場・会議場設立の際には、以下のあり方について検討する必要があると考えられる。</a:t>
            </a:r>
            <a:endParaRPr lang="en-US" altLang="ja-JP" kern="0" dirty="0" smtClean="0">
              <a:solidFill>
                <a:prstClr val="black"/>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prstClr val="black"/>
                </a:solidFill>
              </a:rPr>
              <a:t>機能・サービス</a:t>
            </a:r>
            <a:endParaRPr lang="en-US" altLang="ja-JP" kern="0" dirty="0" smtClean="0">
              <a:solidFill>
                <a:prstClr val="black"/>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prstClr val="black"/>
                </a:solidFill>
              </a:rPr>
              <a:t>規模</a:t>
            </a:r>
            <a:endParaRPr lang="en-US" altLang="ja-JP" kern="0" dirty="0" smtClean="0">
              <a:solidFill>
                <a:prstClr val="black"/>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prstClr val="black"/>
                </a:solidFill>
              </a:rPr>
              <a:t>整備・運営形態／担う役割</a:t>
            </a:r>
            <a:endParaRPr lang="en-US" altLang="ja-JP" kern="0" dirty="0">
              <a:solidFill>
                <a:prstClr val="black"/>
              </a:solidFill>
            </a:endParaRPr>
          </a:p>
          <a:p>
            <a:pPr marL="361950" indent="-180975" fontAlgn="auto">
              <a:spcBef>
                <a:spcPts val="600"/>
              </a:spcBef>
              <a:spcAft>
                <a:spcPts val="0"/>
              </a:spcAft>
              <a:buFont typeface="Wingdings" panose="05000000000000000000" pitchFamily="2" charset="2"/>
              <a:buChar char="Ø"/>
            </a:pPr>
            <a:r>
              <a:rPr lang="ja-JP" altLang="en-US" kern="0" dirty="0" smtClean="0">
                <a:solidFill>
                  <a:prstClr val="black"/>
                </a:solidFill>
              </a:rPr>
              <a:t>大阪</a:t>
            </a:r>
            <a:r>
              <a:rPr lang="en-US" altLang="ja-JP" kern="0" dirty="0" smtClean="0">
                <a:solidFill>
                  <a:prstClr val="black"/>
                </a:solidFill>
              </a:rPr>
              <a:t>MICE</a:t>
            </a:r>
            <a:r>
              <a:rPr lang="ja-JP" altLang="en-US" kern="0" dirty="0" smtClean="0">
                <a:solidFill>
                  <a:prstClr val="black"/>
                </a:solidFill>
              </a:rPr>
              <a:t>の目標の実現に向けて、ベイエリア（</a:t>
            </a:r>
            <a:r>
              <a:rPr lang="ja-JP" altLang="en-US" kern="0" dirty="0" smtClean="0"/>
              <a:t>夢洲</a:t>
            </a:r>
            <a:r>
              <a:rPr lang="ja-JP" altLang="en-US" kern="0" dirty="0" smtClean="0">
                <a:solidFill>
                  <a:prstClr val="black"/>
                </a:solidFill>
              </a:rPr>
              <a:t>）の役割と、他エリア（梅田・中之島）との連携</a:t>
            </a:r>
            <a:endParaRPr lang="en-US" altLang="ja-JP" kern="0" dirty="0" smtClean="0">
              <a:solidFill>
                <a:prstClr val="black"/>
              </a:solidFill>
            </a:endParaRPr>
          </a:p>
        </p:txBody>
      </p:sp>
    </p:spTree>
    <p:extLst>
      <p:ext uri="{BB962C8B-B14F-4D97-AF65-F5344CB8AC3E}">
        <p14:creationId xmlns:p14="http://schemas.microsoft.com/office/powerpoint/2010/main" val="3538197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133</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ベイエリア（夢洲）における</a:t>
            </a:r>
            <a:r>
              <a:rPr lang="en-US" altLang="ja-JP" dirty="0" smtClean="0"/>
              <a:t>MICE</a:t>
            </a:r>
            <a:r>
              <a:rPr lang="ja-JP" altLang="en-US" dirty="0" smtClean="0"/>
              <a:t>のあり方についての検討</a:t>
            </a:r>
            <a:endParaRPr kumimoji="1" lang="ja-JP" altLang="en-US" dirty="0"/>
          </a:p>
        </p:txBody>
      </p:sp>
      <p:sp>
        <p:nvSpPr>
          <p:cNvPr id="49" name="テキスト プレースホルダー 28"/>
          <p:cNvSpPr txBox="1">
            <a:spLocks/>
          </p:cNvSpPr>
          <p:nvPr/>
        </p:nvSpPr>
        <p:spPr>
          <a:xfrm>
            <a:off x="416496" y="899037"/>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機能・サービス</a:t>
            </a:r>
            <a:endParaRPr lang="ja-JP" altLang="en-US" kern="0" dirty="0">
              <a:solidFill>
                <a:srgbClr val="81BC00"/>
              </a:solidFill>
            </a:endParaRPr>
          </a:p>
        </p:txBody>
      </p:sp>
      <p:grpSp>
        <p:nvGrpSpPr>
          <p:cNvPr id="5" name="グループ化 4"/>
          <p:cNvGrpSpPr/>
          <p:nvPr/>
        </p:nvGrpSpPr>
        <p:grpSpPr>
          <a:xfrm>
            <a:off x="417000" y="1490382"/>
            <a:ext cx="9072000" cy="4782436"/>
            <a:chOff x="1833300" y="1490382"/>
            <a:chExt cx="7655700" cy="4782436"/>
          </a:xfrm>
        </p:grpSpPr>
        <p:sp>
          <p:nvSpPr>
            <p:cNvPr id="28" name="正方形/長方形 27"/>
            <p:cNvSpPr/>
            <p:nvPr/>
          </p:nvSpPr>
          <p:spPr>
            <a:xfrm>
              <a:off x="1833300" y="1844818"/>
              <a:ext cx="7653600" cy="442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主催者・</a:t>
              </a:r>
              <a:r>
                <a:rPr kumimoji="1" lang="en-US" altLang="ja-JP" sz="1200" b="1" dirty="0" smtClean="0">
                  <a:solidFill>
                    <a:srgbClr val="002776"/>
                  </a:solidFill>
                </a:rPr>
                <a:t>MICE</a:t>
              </a:r>
              <a:r>
                <a:rPr kumimoji="1" lang="ja-JP" altLang="en-US" sz="1200" b="1" dirty="0" smtClean="0">
                  <a:solidFill>
                    <a:srgbClr val="002776"/>
                  </a:solidFill>
                </a:rPr>
                <a:t>関連施設（</a:t>
              </a:r>
              <a:r>
                <a:rPr kumimoji="1" lang="zh-TW" altLang="en-US" sz="1200" b="1" dirty="0">
                  <a:solidFill>
                    <a:srgbClr val="002776"/>
                  </a:solidFill>
                </a:rPr>
                <a:t>宿泊施設、会議場施設、展示場施設</a:t>
              </a:r>
              <a:r>
                <a:rPr kumimoji="1" lang="ja-JP" altLang="en-US" sz="1200" b="1" dirty="0" smtClean="0">
                  <a:solidFill>
                    <a:srgbClr val="002776"/>
                  </a:solidFill>
                </a:rPr>
                <a:t>）・参加者のニーズを満たすべく、ベイエリア（夢洲）の新展示場・新会議場とその周辺には、以下の機能・サービスを盛り込むことが望ましいと思慮する。（知見者へのヒアリングを基に作成）</a:t>
              </a:r>
              <a:endParaRPr kumimoji="1" lang="ja-JP" altLang="en-US" sz="1200" b="1" dirty="0">
                <a:solidFill>
                  <a:srgbClr val="002776"/>
                </a:solidFill>
              </a:endParaRPr>
            </a:p>
            <a:p>
              <a:pPr marL="265113" indent="-179388">
                <a:spcBef>
                  <a:spcPts val="600"/>
                </a:spcBef>
                <a:buFont typeface="Wingdings" panose="05000000000000000000" pitchFamily="2" charset="2"/>
                <a:buChar char="Ø"/>
              </a:pPr>
              <a:r>
                <a:rPr kumimoji="1" lang="ja-JP" altLang="en-US" sz="1200" b="1" dirty="0" smtClean="0">
                  <a:solidFill>
                    <a:prstClr val="black"/>
                  </a:solidFill>
                </a:rPr>
                <a:t>新展示場・新会議場に求められる機能</a:t>
              </a:r>
              <a:endParaRPr kumimoji="1" lang="en-US" altLang="ja-JP" sz="1200" b="1" dirty="0" smtClean="0">
                <a:solidFill>
                  <a:prstClr val="black"/>
                </a:solidFill>
              </a:endParaRPr>
            </a:p>
            <a:p>
              <a:pPr marL="361950" indent="-180975">
                <a:spcBef>
                  <a:spcPts val="600"/>
                </a:spcBef>
                <a:buFont typeface="Arial" panose="020B0604020202020204" pitchFamily="34" charset="0"/>
                <a:buChar char="•"/>
              </a:pPr>
              <a:r>
                <a:rPr kumimoji="1" lang="ja-JP" altLang="en-US" sz="1200" dirty="0" smtClean="0">
                  <a:solidFill>
                    <a:prstClr val="black"/>
                  </a:solidFill>
                </a:rPr>
                <a:t>全館</a:t>
              </a:r>
              <a:r>
                <a:rPr kumimoji="1" lang="en-US" altLang="ja-JP" sz="1200" dirty="0" smtClean="0">
                  <a:solidFill>
                    <a:prstClr val="black"/>
                  </a:solidFill>
                </a:rPr>
                <a:t>Wi-Fi</a:t>
              </a:r>
              <a:endParaRPr kumimoji="1" lang="en-US" altLang="ja-JP" sz="1200" dirty="0">
                <a:solidFill>
                  <a:prstClr val="black"/>
                </a:solidFill>
              </a:endParaRPr>
            </a:p>
            <a:p>
              <a:pPr marL="361950" indent="-180975">
                <a:spcBef>
                  <a:spcPts val="600"/>
                </a:spcBef>
                <a:buFont typeface="Arial" panose="020B0604020202020204" pitchFamily="34" charset="0"/>
                <a:buChar char="•"/>
              </a:pPr>
              <a:r>
                <a:rPr kumimoji="1" lang="ja-JP" altLang="en-US" sz="1200" dirty="0">
                  <a:solidFill>
                    <a:prstClr val="black"/>
                  </a:solidFill>
                </a:rPr>
                <a:t>分割可能な会議室</a:t>
              </a:r>
            </a:p>
            <a:p>
              <a:pPr marL="361950" indent="-180975">
                <a:spcBef>
                  <a:spcPts val="600"/>
                </a:spcBef>
                <a:buFont typeface="Arial" panose="020B0604020202020204" pitchFamily="34" charset="0"/>
                <a:buChar char="•"/>
              </a:pPr>
              <a:r>
                <a:rPr kumimoji="1" lang="ja-JP" altLang="en-US" sz="1200" dirty="0">
                  <a:solidFill>
                    <a:prstClr val="black"/>
                  </a:solidFill>
                </a:rPr>
                <a:t>複数のエレベーター</a:t>
              </a:r>
            </a:p>
            <a:p>
              <a:pPr marL="361950" indent="-180975">
                <a:spcBef>
                  <a:spcPts val="600"/>
                </a:spcBef>
                <a:buFont typeface="Arial" panose="020B0604020202020204" pitchFamily="34" charset="0"/>
                <a:buChar char="•"/>
              </a:pPr>
              <a:r>
                <a:rPr kumimoji="1" lang="ja-JP" altLang="en-US" sz="1200" dirty="0">
                  <a:solidFill>
                    <a:prstClr val="black"/>
                  </a:solidFill>
                </a:rPr>
                <a:t>コンビニエンスストア</a:t>
              </a:r>
            </a:p>
            <a:p>
              <a:pPr marL="361950" indent="-180975">
                <a:spcBef>
                  <a:spcPts val="600"/>
                </a:spcBef>
                <a:buFont typeface="Arial" panose="020B0604020202020204" pitchFamily="34" charset="0"/>
                <a:buChar char="•"/>
              </a:pPr>
              <a:r>
                <a:rPr kumimoji="1" lang="ja-JP" altLang="en-US" sz="1200" dirty="0">
                  <a:solidFill>
                    <a:prstClr val="black"/>
                  </a:solidFill>
                </a:rPr>
                <a:t>両替所・</a:t>
              </a:r>
              <a:r>
                <a:rPr kumimoji="1" lang="en-US" altLang="ja-JP" sz="1200" dirty="0">
                  <a:solidFill>
                    <a:prstClr val="black"/>
                  </a:solidFill>
                </a:rPr>
                <a:t>ATM</a:t>
              </a:r>
            </a:p>
            <a:p>
              <a:pPr marL="361950" indent="-180975">
                <a:spcBef>
                  <a:spcPts val="600"/>
                </a:spcBef>
                <a:buFont typeface="Arial" panose="020B0604020202020204" pitchFamily="34" charset="0"/>
                <a:buChar char="•"/>
              </a:pPr>
              <a:r>
                <a:rPr kumimoji="1" lang="ja-JP" altLang="en-US" sz="1200" dirty="0">
                  <a:solidFill>
                    <a:prstClr val="black"/>
                  </a:solidFill>
                </a:rPr>
                <a:t>無柱の施設</a:t>
              </a:r>
            </a:p>
            <a:p>
              <a:pPr marL="361950" indent="-180975">
                <a:spcBef>
                  <a:spcPts val="600"/>
                </a:spcBef>
                <a:buFont typeface="Arial" panose="020B0604020202020204" pitchFamily="34" charset="0"/>
                <a:buChar char="•"/>
              </a:pPr>
              <a:r>
                <a:rPr kumimoji="1" lang="ja-JP" altLang="en-US" sz="1200" dirty="0">
                  <a:solidFill>
                    <a:prstClr val="black"/>
                  </a:solidFill>
                </a:rPr>
                <a:t>（コンクリートではなく）絨毯敷が敷かれた床</a:t>
              </a:r>
            </a:p>
            <a:p>
              <a:pPr marL="361950" indent="-180975">
                <a:spcBef>
                  <a:spcPts val="600"/>
                </a:spcBef>
                <a:buFont typeface="Arial" panose="020B0604020202020204" pitchFamily="34" charset="0"/>
                <a:buChar char="•"/>
              </a:pPr>
              <a:r>
                <a:rPr kumimoji="1" lang="ja-JP" altLang="en-US" sz="1200" dirty="0">
                  <a:solidFill>
                    <a:prstClr val="black"/>
                  </a:solidFill>
                </a:rPr>
                <a:t>裏動線・</a:t>
              </a:r>
              <a:r>
                <a:rPr kumimoji="1" lang="en-US" altLang="ja-JP" sz="1200" dirty="0">
                  <a:solidFill>
                    <a:prstClr val="black"/>
                  </a:solidFill>
                </a:rPr>
                <a:t>VIP</a:t>
              </a:r>
              <a:r>
                <a:rPr kumimoji="1" lang="ja-JP" altLang="en-US" sz="1200" dirty="0">
                  <a:solidFill>
                    <a:prstClr val="black"/>
                  </a:solidFill>
                </a:rPr>
                <a:t>動線</a:t>
              </a:r>
            </a:p>
            <a:p>
              <a:pPr marL="361950" indent="-180975">
                <a:spcBef>
                  <a:spcPts val="600"/>
                </a:spcBef>
                <a:buFont typeface="Arial" panose="020B0604020202020204" pitchFamily="34" charset="0"/>
                <a:buChar char="•"/>
              </a:pPr>
              <a:r>
                <a:rPr kumimoji="1" lang="ja-JP" altLang="en-US" sz="1200" dirty="0">
                  <a:solidFill>
                    <a:prstClr val="black"/>
                  </a:solidFill>
                </a:rPr>
                <a:t>搬入搬出経路</a:t>
              </a:r>
            </a:p>
            <a:p>
              <a:pPr marL="265113" indent="-179388">
                <a:spcBef>
                  <a:spcPts val="600"/>
                </a:spcBef>
                <a:buFont typeface="Wingdings" panose="05000000000000000000" pitchFamily="2" charset="2"/>
                <a:buChar char="Ø"/>
              </a:pPr>
              <a:r>
                <a:rPr kumimoji="1" lang="ja-JP" altLang="en-US" sz="1200" b="1" dirty="0" smtClean="0">
                  <a:solidFill>
                    <a:prstClr val="black"/>
                  </a:solidFill>
                </a:rPr>
                <a:t>新展示場・新会議場に求められるサービス</a:t>
              </a:r>
              <a:endParaRPr kumimoji="1" lang="ja-JP" altLang="en-US" sz="1200" b="1" dirty="0">
                <a:solidFill>
                  <a:prstClr val="black"/>
                </a:solidFill>
              </a:endParaRPr>
            </a:p>
            <a:p>
              <a:pPr marL="361950" indent="-180975">
                <a:spcBef>
                  <a:spcPts val="600"/>
                </a:spcBef>
                <a:buFont typeface="Arial" panose="020B0604020202020204" pitchFamily="34" charset="0"/>
                <a:buChar char="•"/>
              </a:pPr>
              <a:r>
                <a:rPr kumimoji="1" lang="ja-JP" altLang="en-US" sz="1200" dirty="0">
                  <a:solidFill>
                    <a:prstClr val="black"/>
                  </a:solidFill>
                </a:rPr>
                <a:t>フレキシブルな料金設定</a:t>
              </a:r>
            </a:p>
            <a:p>
              <a:pPr marL="361950" indent="-180975">
                <a:spcBef>
                  <a:spcPts val="600"/>
                </a:spcBef>
                <a:buFont typeface="Arial" panose="020B0604020202020204" pitchFamily="34" charset="0"/>
                <a:buChar char="•"/>
              </a:pPr>
              <a:r>
                <a:rPr kumimoji="1" lang="ja-JP" altLang="en-US" sz="1200" dirty="0">
                  <a:solidFill>
                    <a:prstClr val="black"/>
                  </a:solidFill>
                </a:rPr>
                <a:t>世界中の食習慣に即応したケータリングサービス</a:t>
              </a:r>
            </a:p>
            <a:p>
              <a:pPr marL="361950" indent="-180975">
                <a:spcBef>
                  <a:spcPts val="600"/>
                </a:spcBef>
                <a:buFont typeface="Arial" panose="020B0604020202020204" pitchFamily="34" charset="0"/>
                <a:buChar char="•"/>
              </a:pPr>
              <a:r>
                <a:rPr kumimoji="1" lang="ja-JP" altLang="en-US" sz="1200" dirty="0">
                  <a:solidFill>
                    <a:prstClr val="black"/>
                  </a:solidFill>
                </a:rPr>
                <a:t>宿泊施設の量（室数）・質（多様性）の担保</a:t>
              </a:r>
            </a:p>
            <a:p>
              <a:pPr marL="361950" indent="-180975">
                <a:spcBef>
                  <a:spcPts val="600"/>
                </a:spcBef>
                <a:buFont typeface="Arial" panose="020B0604020202020204" pitchFamily="34" charset="0"/>
                <a:buChar char="•"/>
              </a:pPr>
              <a:r>
                <a:rPr kumimoji="1" lang="en-US" altLang="ja-JP" sz="1200" dirty="0">
                  <a:solidFill>
                    <a:prstClr val="black"/>
                  </a:solidFill>
                </a:rPr>
                <a:t>24</a:t>
              </a:r>
              <a:r>
                <a:rPr kumimoji="1" lang="ja-JP" altLang="en-US" sz="1200" dirty="0">
                  <a:solidFill>
                    <a:prstClr val="black"/>
                  </a:solidFill>
                </a:rPr>
                <a:t>時間体制の</a:t>
              </a:r>
              <a:r>
                <a:rPr kumimoji="1" lang="ja-JP" altLang="en-US" sz="1200" dirty="0" smtClean="0">
                  <a:solidFill>
                    <a:prstClr val="black"/>
                  </a:solidFill>
                </a:rPr>
                <a:t>設営</a:t>
              </a:r>
              <a:endParaRPr kumimoji="1" lang="ja-JP" altLang="en-US" sz="1200" dirty="0">
                <a:solidFill>
                  <a:prstClr val="black"/>
                </a:solidFill>
              </a:endParaRPr>
            </a:p>
          </p:txBody>
        </p:sp>
        <p:grpSp>
          <p:nvGrpSpPr>
            <p:cNvPr id="7" name="グループ化 6"/>
            <p:cNvGrpSpPr/>
            <p:nvPr/>
          </p:nvGrpSpPr>
          <p:grpSpPr>
            <a:xfrm>
              <a:off x="1836875" y="1490382"/>
              <a:ext cx="7652125" cy="288000"/>
              <a:chOff x="1834775" y="1627188"/>
              <a:chExt cx="7652125" cy="288000"/>
            </a:xfrm>
          </p:grpSpPr>
          <p:sp>
            <p:nvSpPr>
              <p:cNvPr id="32" name="正方形/長方形 31"/>
              <p:cNvSpPr/>
              <p:nvPr/>
            </p:nvSpPr>
            <p:spPr>
              <a:xfrm>
                <a:off x="1834775" y="1627188"/>
                <a:ext cx="3780000" cy="28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b="1" dirty="0">
                    <a:solidFill>
                      <a:prstClr val="white"/>
                    </a:solidFill>
                  </a:rPr>
                  <a:t>新展示場</a:t>
                </a:r>
                <a:endParaRPr kumimoji="1" lang="en-US" altLang="ja-JP" sz="1200" b="1" dirty="0" smtClean="0">
                  <a:solidFill>
                    <a:prstClr val="white"/>
                  </a:solidFill>
                </a:endParaRPr>
              </a:p>
            </p:txBody>
          </p:sp>
          <p:sp>
            <p:nvSpPr>
              <p:cNvPr id="34" name="正方形/長方形 33"/>
              <p:cNvSpPr/>
              <p:nvPr/>
            </p:nvSpPr>
            <p:spPr>
              <a:xfrm>
                <a:off x="5706900" y="1627188"/>
                <a:ext cx="3780000" cy="28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b="1" dirty="0">
                    <a:solidFill>
                      <a:prstClr val="white"/>
                    </a:solidFill>
                  </a:rPr>
                  <a:t>新会議場</a:t>
                </a:r>
                <a:endParaRPr kumimoji="1" lang="en-US" altLang="ja-JP" sz="1200" b="1" dirty="0" smtClean="0">
                  <a:solidFill>
                    <a:prstClr val="white"/>
                  </a:solidFill>
                </a:endParaRPr>
              </a:p>
            </p:txBody>
          </p:sp>
        </p:grpSp>
      </p:grpSp>
    </p:spTree>
    <p:extLst>
      <p:ext uri="{BB962C8B-B14F-4D97-AF65-F5344CB8AC3E}">
        <p14:creationId xmlns:p14="http://schemas.microsoft.com/office/powerpoint/2010/main" val="20687172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134</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ベイエリア（夢洲）における</a:t>
            </a:r>
            <a:r>
              <a:rPr lang="en-US" altLang="ja-JP" dirty="0" smtClean="0"/>
              <a:t>MICE</a:t>
            </a:r>
            <a:r>
              <a:rPr lang="ja-JP" altLang="en-US" dirty="0" smtClean="0"/>
              <a:t>のあり方についての検討</a:t>
            </a:r>
            <a:endParaRPr kumimoji="1" lang="ja-JP" altLang="en-US" dirty="0"/>
          </a:p>
        </p:txBody>
      </p:sp>
      <p:sp>
        <p:nvSpPr>
          <p:cNvPr id="49" name="テキスト プレースホルダー 28"/>
          <p:cNvSpPr txBox="1">
            <a:spLocks/>
          </p:cNvSpPr>
          <p:nvPr/>
        </p:nvSpPr>
        <p:spPr>
          <a:xfrm>
            <a:off x="416496" y="899037"/>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規模　</a:t>
            </a:r>
            <a:r>
              <a:rPr lang="en-US" altLang="ja-JP" kern="0" dirty="0" smtClean="0">
                <a:solidFill>
                  <a:srgbClr val="81BC00"/>
                </a:solidFill>
              </a:rPr>
              <a:t>1/2</a:t>
            </a:r>
            <a:endParaRPr lang="ja-JP" altLang="en-US" kern="0" dirty="0">
              <a:solidFill>
                <a:srgbClr val="81BC00"/>
              </a:solidFill>
            </a:endParaRPr>
          </a:p>
        </p:txBody>
      </p:sp>
      <p:grpSp>
        <p:nvGrpSpPr>
          <p:cNvPr id="7" name="グループ化 6"/>
          <p:cNvGrpSpPr/>
          <p:nvPr/>
        </p:nvGrpSpPr>
        <p:grpSpPr>
          <a:xfrm>
            <a:off x="417000" y="1490382"/>
            <a:ext cx="9072000" cy="288000"/>
            <a:chOff x="1834775" y="1627188"/>
            <a:chExt cx="7652125" cy="288000"/>
          </a:xfrm>
        </p:grpSpPr>
        <p:sp>
          <p:nvSpPr>
            <p:cNvPr id="32" name="正方形/長方形 31"/>
            <p:cNvSpPr/>
            <p:nvPr/>
          </p:nvSpPr>
          <p:spPr>
            <a:xfrm>
              <a:off x="1834775" y="1627188"/>
              <a:ext cx="3780000" cy="28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b="1" dirty="0">
                  <a:solidFill>
                    <a:prstClr val="white"/>
                  </a:solidFill>
                </a:rPr>
                <a:t>新展示場</a:t>
              </a:r>
              <a:endParaRPr kumimoji="1" lang="en-US" altLang="ja-JP" sz="1200" b="1" dirty="0" smtClean="0">
                <a:solidFill>
                  <a:prstClr val="white"/>
                </a:solidFill>
              </a:endParaRPr>
            </a:p>
          </p:txBody>
        </p:sp>
        <p:sp>
          <p:nvSpPr>
            <p:cNvPr id="34" name="正方形/長方形 33"/>
            <p:cNvSpPr/>
            <p:nvPr/>
          </p:nvSpPr>
          <p:spPr>
            <a:xfrm>
              <a:off x="5706900" y="1627188"/>
              <a:ext cx="3780000" cy="28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b="1" dirty="0">
                  <a:solidFill>
                    <a:prstClr val="white"/>
                  </a:solidFill>
                </a:rPr>
                <a:t>新会議場</a:t>
              </a:r>
              <a:endParaRPr kumimoji="1" lang="en-US" altLang="ja-JP" sz="1200" b="1" dirty="0" smtClean="0">
                <a:solidFill>
                  <a:prstClr val="white"/>
                </a:solidFill>
              </a:endParaRPr>
            </a:p>
          </p:txBody>
        </p:sp>
      </p:grpSp>
      <p:grpSp>
        <p:nvGrpSpPr>
          <p:cNvPr id="5" name="グループ化 4"/>
          <p:cNvGrpSpPr/>
          <p:nvPr/>
        </p:nvGrpSpPr>
        <p:grpSpPr>
          <a:xfrm>
            <a:off x="417000" y="1844818"/>
            <a:ext cx="9072000" cy="4464000"/>
            <a:chOff x="1836875" y="1949209"/>
            <a:chExt cx="7652125" cy="3456000"/>
          </a:xfrm>
        </p:grpSpPr>
        <p:sp>
          <p:nvSpPr>
            <p:cNvPr id="16" name="正方形/長方形 15"/>
            <p:cNvSpPr/>
            <p:nvPr/>
          </p:nvSpPr>
          <p:spPr>
            <a:xfrm>
              <a:off x="1836875" y="1949209"/>
              <a:ext cx="3780000" cy="3456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新展示場</a:t>
              </a:r>
              <a:r>
                <a:rPr kumimoji="1" lang="ja-JP" altLang="en-US" sz="1200" b="1" dirty="0">
                  <a:solidFill>
                    <a:srgbClr val="002776"/>
                  </a:solidFill>
                </a:rPr>
                <a:t>の</a:t>
              </a:r>
              <a:r>
                <a:rPr kumimoji="1" lang="ja-JP" altLang="en-US" sz="1200" b="1" dirty="0" smtClean="0">
                  <a:solidFill>
                    <a:srgbClr val="002776"/>
                  </a:solidFill>
                </a:rPr>
                <a:t>規模の上限は</a:t>
              </a:r>
              <a:r>
                <a:rPr kumimoji="1" lang="ja-JP" altLang="en-US" sz="1200" b="1" dirty="0">
                  <a:solidFill>
                    <a:srgbClr val="002776"/>
                  </a:solidFill>
                </a:rPr>
                <a:t>、大阪の目的に応じて「</a:t>
              </a:r>
              <a:r>
                <a:rPr kumimoji="1" lang="en-US" altLang="ja-JP" sz="1200" b="1" dirty="0">
                  <a:solidFill>
                    <a:srgbClr val="002776"/>
                  </a:solidFill>
                </a:rPr>
                <a:t>200,000㎡</a:t>
              </a:r>
              <a:r>
                <a:rPr kumimoji="1" lang="ja-JP" altLang="en-US" sz="1200" b="1" dirty="0">
                  <a:solidFill>
                    <a:srgbClr val="002776"/>
                  </a:solidFill>
                </a:rPr>
                <a:t>」「</a:t>
              </a:r>
              <a:r>
                <a:rPr kumimoji="1" lang="en-US" altLang="ja-JP" sz="1200" b="1" dirty="0" smtClean="0">
                  <a:solidFill>
                    <a:srgbClr val="002776"/>
                  </a:solidFill>
                </a:rPr>
                <a:t>120,000</a:t>
              </a:r>
              <a:r>
                <a:rPr kumimoji="1" lang="en-US" altLang="ja-JP" sz="1200" b="1" dirty="0">
                  <a:solidFill>
                    <a:srgbClr val="002776"/>
                  </a:solidFill>
                </a:rPr>
                <a:t>㎡</a:t>
              </a:r>
              <a:r>
                <a:rPr kumimoji="1" lang="ja-JP" altLang="en-US" sz="1200" b="1" dirty="0">
                  <a:solidFill>
                    <a:srgbClr val="002776"/>
                  </a:solidFill>
                </a:rPr>
                <a:t>」「</a:t>
              </a:r>
              <a:r>
                <a:rPr kumimoji="1" lang="en-US" altLang="ja-JP" sz="1200" b="1" dirty="0" smtClean="0">
                  <a:solidFill>
                    <a:srgbClr val="002776"/>
                  </a:solidFill>
                </a:rPr>
                <a:t>30,000~50,000㎡</a:t>
              </a:r>
              <a:r>
                <a:rPr kumimoji="1" lang="ja-JP" altLang="en-US" sz="1200" b="1" dirty="0">
                  <a:solidFill>
                    <a:srgbClr val="002776"/>
                  </a:solidFill>
                </a:rPr>
                <a:t>」が選択肢として想定</a:t>
              </a:r>
              <a:r>
                <a:rPr kumimoji="1" lang="ja-JP" altLang="en-US" sz="1200" b="1" dirty="0" smtClean="0">
                  <a:solidFill>
                    <a:srgbClr val="002776"/>
                  </a:solidFill>
                </a:rPr>
                <a:t>される　（</a:t>
              </a:r>
              <a:r>
                <a:rPr kumimoji="1" lang="ja-JP" altLang="en-US" sz="1200" b="1" dirty="0">
                  <a:solidFill>
                    <a:srgbClr val="002776"/>
                  </a:solidFill>
                </a:rPr>
                <a:t>知見者へのヒアリングを基に作成</a:t>
              </a:r>
              <a:r>
                <a:rPr kumimoji="1" lang="ja-JP" altLang="en-US" sz="1200" b="1" dirty="0" smtClean="0">
                  <a:solidFill>
                    <a:srgbClr val="002776"/>
                  </a:solidFill>
                </a:rPr>
                <a:t>）</a:t>
              </a:r>
              <a:endParaRPr kumimoji="1" lang="en-US" altLang="ja-JP" sz="1200" b="1" dirty="0" smtClean="0">
                <a:solidFill>
                  <a:srgbClr val="002776"/>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案①：</a:t>
              </a:r>
              <a:r>
                <a:rPr kumimoji="1" lang="en-US" altLang="ja-JP" sz="1200" b="1" dirty="0" smtClean="0">
                  <a:solidFill>
                    <a:prstClr val="black"/>
                  </a:solidFill>
                </a:rPr>
                <a:t>200,000</a:t>
              </a:r>
              <a:r>
                <a:rPr kumimoji="1" lang="ja-JP" altLang="en-US" sz="1200" b="1" dirty="0" smtClean="0">
                  <a:solidFill>
                    <a:prstClr val="black"/>
                  </a:solidFill>
                </a:rPr>
                <a:t>㎡</a:t>
              </a:r>
              <a:r>
                <a:rPr kumimoji="1" lang="en-US" altLang="ja-JP" sz="1200" b="1" dirty="0" smtClean="0">
                  <a:solidFill>
                    <a:prstClr val="black"/>
                  </a:solidFill>
                </a:rPr>
                <a:t>】</a:t>
              </a:r>
              <a:r>
                <a:rPr kumimoji="1" lang="ja-JP" altLang="en-US" sz="1200" dirty="0" smtClean="0">
                  <a:solidFill>
                    <a:prstClr val="black"/>
                  </a:solidFill>
                </a:rPr>
                <a:t>これまで日本が「展示場の規模」を理由に開催出来なかった世界</a:t>
              </a:r>
              <a:r>
                <a:rPr kumimoji="1" lang="ja-JP" altLang="en-US" sz="1200" dirty="0">
                  <a:solidFill>
                    <a:prstClr val="black"/>
                  </a:solidFill>
                </a:rPr>
                <a:t>第一級の巨大</a:t>
              </a:r>
              <a:r>
                <a:rPr kumimoji="1" lang="en-US" altLang="ja-JP" sz="1200" dirty="0" smtClean="0">
                  <a:solidFill>
                    <a:prstClr val="black"/>
                  </a:solidFill>
                </a:rPr>
                <a:t>Ex</a:t>
              </a:r>
              <a:r>
                <a:rPr kumimoji="1" lang="ja-JP" altLang="en-US" sz="1200" dirty="0">
                  <a:solidFill>
                    <a:prstClr val="black"/>
                  </a:solidFill>
                </a:rPr>
                <a:t>（「</a:t>
              </a:r>
              <a:r>
                <a:rPr kumimoji="1" lang="en-US" altLang="ja-JP" sz="1200" dirty="0">
                  <a:solidFill>
                    <a:prstClr val="black"/>
                  </a:solidFill>
                </a:rPr>
                <a:t>Consumer Electronics Show</a:t>
              </a:r>
              <a:r>
                <a:rPr kumimoji="1" lang="ja-JP" altLang="en-US" sz="1200" dirty="0">
                  <a:solidFill>
                    <a:prstClr val="black"/>
                  </a:solidFill>
                </a:rPr>
                <a:t>」「</a:t>
              </a:r>
              <a:r>
                <a:rPr kumimoji="1" lang="en-US" altLang="ja-JP" sz="1200" dirty="0" err="1">
                  <a:solidFill>
                    <a:prstClr val="black"/>
                  </a:solidFill>
                </a:rPr>
                <a:t>Paperworld</a:t>
              </a:r>
              <a:r>
                <a:rPr kumimoji="1" lang="en-US" altLang="ja-JP" sz="1200" dirty="0">
                  <a:solidFill>
                    <a:prstClr val="black"/>
                  </a:solidFill>
                </a:rPr>
                <a:t> Frankfurt</a:t>
              </a:r>
              <a:r>
                <a:rPr kumimoji="1" lang="ja-JP" altLang="en-US" sz="1200" dirty="0">
                  <a:solidFill>
                    <a:prstClr val="black"/>
                  </a:solidFill>
                </a:rPr>
                <a:t>」「</a:t>
              </a:r>
              <a:r>
                <a:rPr kumimoji="1" lang="en-US" altLang="ja-JP" sz="1200" dirty="0">
                  <a:solidFill>
                    <a:prstClr val="black"/>
                  </a:solidFill>
                </a:rPr>
                <a:t>Mobile World Congress</a:t>
              </a:r>
              <a:r>
                <a:rPr kumimoji="1" lang="ja-JP" altLang="en-US" sz="1200" dirty="0">
                  <a:solidFill>
                    <a:prstClr val="black"/>
                  </a:solidFill>
                </a:rPr>
                <a:t>」</a:t>
              </a:r>
              <a:r>
                <a:rPr kumimoji="1" lang="ja-JP" altLang="en-US" sz="1200" dirty="0" smtClean="0">
                  <a:solidFill>
                    <a:prstClr val="black"/>
                  </a:solidFill>
                </a:rPr>
                <a:t>レベル）の</a:t>
              </a:r>
              <a:r>
                <a:rPr kumimoji="1" lang="ja-JP" altLang="en-US" sz="1200" dirty="0">
                  <a:solidFill>
                    <a:prstClr val="black"/>
                  </a:solidFill>
                </a:rPr>
                <a:t>開催</a:t>
              </a:r>
              <a:r>
                <a:rPr kumimoji="1" lang="ja-JP" altLang="en-US" sz="1200" dirty="0" smtClean="0">
                  <a:solidFill>
                    <a:prstClr val="black"/>
                  </a:solidFill>
                </a:rPr>
                <a:t>を狙う場合</a:t>
              </a:r>
              <a:r>
                <a:rPr kumimoji="1" lang="ja-JP" altLang="en-US" sz="1200" dirty="0">
                  <a:solidFill>
                    <a:prstClr val="black"/>
                  </a:solidFill>
                </a:rPr>
                <a:t>、新展示場の規模は</a:t>
              </a:r>
              <a:r>
                <a:rPr kumimoji="1" lang="en-US" altLang="ja-JP" sz="1200" dirty="0">
                  <a:solidFill>
                    <a:prstClr val="black"/>
                  </a:solidFill>
                </a:rPr>
                <a:t>200,000㎡</a:t>
              </a:r>
              <a:r>
                <a:rPr kumimoji="1" lang="ja-JP" altLang="en-US" sz="1200" dirty="0">
                  <a:solidFill>
                    <a:prstClr val="black"/>
                  </a:solidFill>
                </a:rPr>
                <a:t>程度</a:t>
              </a:r>
              <a:r>
                <a:rPr kumimoji="1" lang="ja-JP" altLang="en-US" sz="1200" dirty="0" smtClean="0">
                  <a:solidFill>
                    <a:prstClr val="black"/>
                  </a:solidFill>
                </a:rPr>
                <a:t>が必要</a:t>
              </a:r>
              <a:r>
                <a:rPr kumimoji="1" lang="ja-JP" altLang="en-US" sz="1200" dirty="0">
                  <a:solidFill>
                    <a:prstClr val="black"/>
                  </a:solidFill>
                </a:rPr>
                <a:t>であると思慮する。ただし</a:t>
              </a:r>
              <a:r>
                <a:rPr kumimoji="1" lang="ja-JP" altLang="en-US" sz="1200" dirty="0" smtClean="0">
                  <a:solidFill>
                    <a:prstClr val="black"/>
                  </a:solidFill>
                </a:rPr>
                <a:t>、従来の</a:t>
              </a:r>
              <a:r>
                <a:rPr kumimoji="1" lang="ja-JP" altLang="en-US" sz="1200" dirty="0">
                  <a:solidFill>
                    <a:prstClr val="black"/>
                  </a:solidFill>
                </a:rPr>
                <a:t>延長線上</a:t>
              </a:r>
              <a:r>
                <a:rPr kumimoji="1" lang="ja-JP" altLang="en-US" sz="1200" dirty="0" smtClean="0">
                  <a:solidFill>
                    <a:prstClr val="black"/>
                  </a:solidFill>
                </a:rPr>
                <a:t>での営業活動</a:t>
              </a:r>
              <a:r>
                <a:rPr kumimoji="1" lang="ja-JP" altLang="en-US" sz="1200" dirty="0">
                  <a:solidFill>
                    <a:prstClr val="black"/>
                  </a:solidFill>
                </a:rPr>
                <a:t>が必要と</a:t>
              </a:r>
              <a:r>
                <a:rPr kumimoji="1" lang="ja-JP" altLang="en-US" sz="1200" dirty="0" smtClean="0">
                  <a:solidFill>
                    <a:prstClr val="black"/>
                  </a:solidFill>
                </a:rPr>
                <a:t>なると共に、</a:t>
              </a:r>
              <a:r>
                <a:rPr kumimoji="1" lang="ja-JP" altLang="en-US" sz="1200" dirty="0">
                  <a:solidFill>
                    <a:prstClr val="black"/>
                  </a:solidFill>
                </a:rPr>
                <a:t>稼働率よりも行政目的（産業育成、経済波及）を重視した</a:t>
              </a:r>
              <a:r>
                <a:rPr kumimoji="1" lang="en-US" altLang="ja-JP" sz="1200" dirty="0">
                  <a:solidFill>
                    <a:prstClr val="black"/>
                  </a:solidFill>
                </a:rPr>
                <a:t>KPI</a:t>
              </a:r>
              <a:r>
                <a:rPr kumimoji="1" lang="ja-JP" altLang="en-US" sz="1200" dirty="0">
                  <a:solidFill>
                    <a:prstClr val="black"/>
                  </a:solidFill>
                </a:rPr>
                <a:t>管理が必要となる。</a:t>
              </a:r>
              <a:endParaRPr kumimoji="1" lang="en-US" altLang="ja-JP" sz="1200" dirty="0" smtClean="0">
                <a:solidFill>
                  <a:prstClr val="black"/>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案②：</a:t>
              </a:r>
              <a:r>
                <a:rPr kumimoji="1" lang="en-US" altLang="ja-JP" sz="1200" b="1" dirty="0" smtClean="0">
                  <a:solidFill>
                    <a:prstClr val="black"/>
                  </a:solidFill>
                </a:rPr>
                <a:t>120,000</a:t>
              </a:r>
              <a:r>
                <a:rPr kumimoji="1" lang="ja-JP" altLang="en-US" sz="1200" b="1" dirty="0" smtClean="0">
                  <a:solidFill>
                    <a:prstClr val="black"/>
                  </a:solidFill>
                </a:rPr>
                <a:t>㎡</a:t>
              </a:r>
              <a:r>
                <a:rPr kumimoji="1" lang="en-US" altLang="ja-JP" sz="1200" b="1" dirty="0" smtClean="0">
                  <a:solidFill>
                    <a:prstClr val="black"/>
                  </a:solidFill>
                </a:rPr>
                <a:t>】</a:t>
              </a:r>
              <a:r>
                <a:rPr kumimoji="1" lang="ja-JP" altLang="en-US" sz="1200" dirty="0">
                  <a:solidFill>
                    <a:prstClr val="black"/>
                  </a:solidFill>
                </a:rPr>
                <a:t>東京で実施された</a:t>
              </a:r>
              <a:r>
                <a:rPr kumimoji="1" lang="en-US" altLang="ja-JP" sz="1200" dirty="0">
                  <a:solidFill>
                    <a:prstClr val="black"/>
                  </a:solidFill>
                </a:rPr>
                <a:t>Ex</a:t>
              </a:r>
              <a:r>
                <a:rPr kumimoji="1" lang="ja-JP" altLang="en-US" sz="1200" dirty="0">
                  <a:solidFill>
                    <a:prstClr val="black"/>
                  </a:solidFill>
                </a:rPr>
                <a:t>を大阪で横展開でき、かつ機能面での充実を図ることによりアジアを代表</a:t>
              </a:r>
              <a:r>
                <a:rPr kumimoji="1" lang="ja-JP" altLang="en-US" sz="1200" dirty="0" smtClean="0">
                  <a:solidFill>
                    <a:prstClr val="black"/>
                  </a:solidFill>
                </a:rPr>
                <a:t>する</a:t>
              </a:r>
              <a:r>
                <a:rPr kumimoji="1" lang="en-US" altLang="ja-JP" sz="1200" dirty="0" smtClean="0">
                  <a:solidFill>
                    <a:prstClr val="black"/>
                  </a:solidFill>
                </a:rPr>
                <a:t>MICE</a:t>
              </a:r>
              <a:r>
                <a:rPr kumimoji="1" lang="ja-JP" altLang="en-US" sz="1200" dirty="0" smtClean="0">
                  <a:solidFill>
                    <a:prstClr val="black"/>
                  </a:solidFill>
                </a:rPr>
                <a:t>を</a:t>
              </a:r>
              <a:r>
                <a:rPr kumimoji="1" lang="ja-JP" altLang="en-US" sz="1200" dirty="0">
                  <a:solidFill>
                    <a:prstClr val="black"/>
                  </a:solidFill>
                </a:rPr>
                <a:t>目指す場合、新展示場の規模は東京ビッグサイト（拡張後）</a:t>
              </a:r>
              <a:r>
                <a:rPr kumimoji="1" lang="ja-JP" altLang="en-US" sz="1200" dirty="0" smtClean="0">
                  <a:solidFill>
                    <a:prstClr val="black"/>
                  </a:solidFill>
                </a:rPr>
                <a:t>と　同規模</a:t>
              </a:r>
              <a:r>
                <a:rPr kumimoji="1" lang="ja-JP" altLang="en-US" sz="1200" dirty="0">
                  <a:solidFill>
                    <a:prstClr val="black"/>
                  </a:solidFill>
                </a:rPr>
                <a:t>の</a:t>
              </a:r>
              <a:r>
                <a:rPr kumimoji="1" lang="en-US" altLang="ja-JP" sz="1200" dirty="0" smtClean="0">
                  <a:solidFill>
                    <a:prstClr val="black"/>
                  </a:solidFill>
                </a:rPr>
                <a:t>120,000</a:t>
              </a:r>
              <a:r>
                <a:rPr kumimoji="1" lang="en-US" altLang="ja-JP" sz="1200" dirty="0">
                  <a:solidFill>
                    <a:prstClr val="black"/>
                  </a:solidFill>
                </a:rPr>
                <a:t>㎡</a:t>
              </a:r>
              <a:r>
                <a:rPr kumimoji="1" lang="ja-JP" altLang="en-US" sz="1200" dirty="0">
                  <a:solidFill>
                    <a:prstClr val="black"/>
                  </a:solidFill>
                </a:rPr>
                <a:t>程度</a:t>
              </a:r>
              <a:r>
                <a:rPr kumimoji="1" lang="ja-JP" altLang="en-US" sz="1200" dirty="0" smtClean="0">
                  <a:solidFill>
                    <a:prstClr val="black"/>
                  </a:solidFill>
                </a:rPr>
                <a:t>が必要</a:t>
              </a:r>
              <a:r>
                <a:rPr kumimoji="1" lang="ja-JP" altLang="en-US" sz="1200" dirty="0">
                  <a:solidFill>
                    <a:prstClr val="black"/>
                  </a:solidFill>
                </a:rPr>
                <a:t>であると思慮する。</a:t>
              </a:r>
              <a:endParaRPr kumimoji="1" lang="en-US" altLang="ja-JP" sz="1200" dirty="0" smtClean="0">
                <a:solidFill>
                  <a:prstClr val="black"/>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案③：</a:t>
              </a:r>
              <a:r>
                <a:rPr kumimoji="1" lang="en-US" altLang="ja-JP" sz="1200" b="1" dirty="0">
                  <a:solidFill>
                    <a:prstClr val="black"/>
                  </a:solidFill>
                </a:rPr>
                <a:t>30,000~50,000</a:t>
              </a:r>
              <a:r>
                <a:rPr kumimoji="1" lang="ja-JP" altLang="en-US" sz="1200" b="1" dirty="0" smtClean="0">
                  <a:solidFill>
                    <a:prstClr val="black"/>
                  </a:solidFill>
                </a:rPr>
                <a:t>㎡</a:t>
              </a:r>
              <a:r>
                <a:rPr kumimoji="1" lang="en-US" altLang="ja-JP" sz="1200" b="1" dirty="0" smtClean="0">
                  <a:solidFill>
                    <a:prstClr val="black"/>
                  </a:solidFill>
                </a:rPr>
                <a:t>】</a:t>
              </a:r>
              <a:r>
                <a:rPr kumimoji="1" lang="ja-JP" altLang="en-US" sz="1200" dirty="0" smtClean="0">
                  <a:solidFill>
                    <a:prstClr val="black"/>
                  </a:solidFill>
                </a:rPr>
                <a:t>現状通り</a:t>
              </a:r>
              <a:r>
                <a:rPr kumimoji="1" lang="ja-JP" altLang="en-US" sz="1200" dirty="0">
                  <a:solidFill>
                    <a:prstClr val="black"/>
                  </a:solidFill>
                </a:rPr>
                <a:t>、中小規模の</a:t>
              </a:r>
              <a:r>
                <a:rPr kumimoji="1" lang="en-US" altLang="ja-JP" sz="1200" dirty="0">
                  <a:solidFill>
                    <a:prstClr val="black"/>
                  </a:solidFill>
                </a:rPr>
                <a:t>Ex</a:t>
              </a:r>
              <a:r>
                <a:rPr kumimoji="1" lang="ja-JP" altLang="en-US" sz="1200" dirty="0">
                  <a:solidFill>
                    <a:prstClr val="black"/>
                  </a:solidFill>
                </a:rPr>
                <a:t>を中心</a:t>
              </a:r>
              <a:r>
                <a:rPr kumimoji="1" lang="ja-JP" altLang="en-US" sz="1200" dirty="0" smtClean="0">
                  <a:solidFill>
                    <a:prstClr val="black"/>
                  </a:solidFill>
                </a:rPr>
                <a:t>に</a:t>
              </a:r>
              <a:r>
                <a:rPr kumimoji="1" lang="ja-JP" altLang="en-US" sz="1200" dirty="0">
                  <a:solidFill>
                    <a:prstClr val="black"/>
                  </a:solidFill>
                </a:rPr>
                <a:t>開催</a:t>
              </a:r>
              <a:r>
                <a:rPr kumimoji="1" lang="ja-JP" altLang="en-US" sz="1200" dirty="0" smtClean="0">
                  <a:solidFill>
                    <a:prstClr val="black"/>
                  </a:solidFill>
                </a:rPr>
                <a:t>し</a:t>
              </a:r>
              <a:r>
                <a:rPr kumimoji="1" lang="ja-JP" altLang="en-US" sz="1200" dirty="0">
                  <a:solidFill>
                    <a:prstClr val="black"/>
                  </a:solidFill>
                </a:rPr>
                <a:t>、規模以外の面（機能・</a:t>
              </a:r>
              <a:r>
                <a:rPr kumimoji="1" lang="ja-JP" altLang="en-US" sz="1200" dirty="0" smtClean="0">
                  <a:solidFill>
                    <a:prstClr val="black"/>
                  </a:solidFill>
                </a:rPr>
                <a:t>サービス等</a:t>
              </a:r>
              <a:r>
                <a:rPr kumimoji="1" lang="ja-JP" altLang="en-US" sz="1200" dirty="0">
                  <a:solidFill>
                    <a:prstClr val="black"/>
                  </a:solidFill>
                </a:rPr>
                <a:t>）で差別化</a:t>
              </a:r>
              <a:r>
                <a:rPr kumimoji="1" lang="ja-JP" altLang="en-US" sz="1200" dirty="0" smtClean="0">
                  <a:solidFill>
                    <a:prstClr val="black"/>
                  </a:solidFill>
                </a:rPr>
                <a:t>する</a:t>
              </a:r>
              <a:r>
                <a:rPr kumimoji="1" lang="ja-JP" altLang="en-US" sz="1200" dirty="0">
                  <a:solidFill>
                    <a:prstClr val="black"/>
                  </a:solidFill>
                </a:rPr>
                <a:t>場合</a:t>
              </a:r>
              <a:r>
                <a:rPr kumimoji="1" lang="ja-JP" altLang="en-US" sz="1200" dirty="0" smtClean="0">
                  <a:solidFill>
                    <a:prstClr val="black"/>
                  </a:solidFill>
                </a:rPr>
                <a:t>、</a:t>
              </a:r>
              <a:r>
                <a:rPr kumimoji="1" lang="ja-JP" altLang="en-US" sz="1200" dirty="0">
                  <a:solidFill>
                    <a:prstClr val="black"/>
                  </a:solidFill>
                </a:rPr>
                <a:t>新展示場の規模はマリーナベイ・サンズ・サンズ・エキスポ</a:t>
              </a:r>
              <a:r>
                <a:rPr kumimoji="1" lang="ja-JP" altLang="en-US" sz="1200" dirty="0" smtClean="0">
                  <a:solidFill>
                    <a:prstClr val="black"/>
                  </a:solidFill>
                </a:rPr>
                <a:t>＆　コンベンションセンター</a:t>
              </a:r>
              <a:r>
                <a:rPr kumimoji="1" lang="ja-JP" altLang="en-US" sz="1200" dirty="0">
                  <a:solidFill>
                    <a:prstClr val="black"/>
                  </a:solidFill>
                </a:rPr>
                <a:t>等と同程度の</a:t>
              </a:r>
              <a:r>
                <a:rPr kumimoji="1" lang="en-US" altLang="ja-JP" sz="1200" dirty="0">
                  <a:solidFill>
                    <a:prstClr val="black"/>
                  </a:solidFill>
                </a:rPr>
                <a:t>30,000~50,000㎡</a:t>
              </a:r>
              <a:r>
                <a:rPr kumimoji="1" lang="ja-JP" altLang="en-US" sz="1200" dirty="0">
                  <a:solidFill>
                    <a:prstClr val="black"/>
                  </a:solidFill>
                </a:rPr>
                <a:t>程度</a:t>
              </a:r>
              <a:r>
                <a:rPr kumimoji="1" lang="ja-JP" altLang="en-US" sz="1200" dirty="0" smtClean="0">
                  <a:solidFill>
                    <a:prstClr val="black"/>
                  </a:solidFill>
                </a:rPr>
                <a:t>が必要</a:t>
              </a:r>
              <a:r>
                <a:rPr kumimoji="1" lang="ja-JP" altLang="en-US" sz="1200" dirty="0">
                  <a:solidFill>
                    <a:prstClr val="black"/>
                  </a:solidFill>
                </a:rPr>
                <a:t>であると思慮</a:t>
              </a:r>
              <a:r>
                <a:rPr kumimoji="1" lang="ja-JP" altLang="en-US" sz="1200" dirty="0" smtClean="0">
                  <a:solidFill>
                    <a:prstClr val="black"/>
                  </a:solidFill>
                </a:rPr>
                <a:t>する（</a:t>
              </a:r>
              <a:r>
                <a:rPr kumimoji="1" lang="ja-JP" altLang="en-US" sz="1200" dirty="0">
                  <a:solidFill>
                    <a:prstClr val="black"/>
                  </a:solidFill>
                </a:rPr>
                <a:t>この場合</a:t>
              </a:r>
              <a:r>
                <a:rPr kumimoji="1" lang="ja-JP" altLang="en-US" sz="1200" dirty="0" smtClean="0">
                  <a:solidFill>
                    <a:prstClr val="black"/>
                  </a:solidFill>
                </a:rPr>
                <a:t>、</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規模ではなく</a:t>
              </a:r>
              <a:r>
                <a:rPr kumimoji="1" lang="ja-JP" altLang="en-US" sz="1200">
                  <a:solidFill>
                    <a:prstClr val="black"/>
                  </a:solidFill>
                </a:rPr>
                <a:t>質</a:t>
              </a:r>
              <a:r>
                <a:rPr kumimoji="1" lang="ja-JP" altLang="en-US" sz="1200" smtClean="0">
                  <a:solidFill>
                    <a:prstClr val="black"/>
                  </a:solidFill>
                </a:rPr>
                <a:t>で　世界</a:t>
              </a:r>
              <a:r>
                <a:rPr kumimoji="1" lang="ja-JP" altLang="en-US" sz="1200" dirty="0">
                  <a:solidFill>
                    <a:prstClr val="black"/>
                  </a:solidFill>
                </a:rPr>
                <a:t>第一級を目指すことと</a:t>
              </a:r>
              <a:r>
                <a:rPr kumimoji="1" lang="ja-JP" altLang="en-US" sz="1200" dirty="0" smtClean="0">
                  <a:solidFill>
                    <a:prstClr val="black"/>
                  </a:solidFill>
                </a:rPr>
                <a:t>なる）。</a:t>
              </a:r>
              <a:endParaRPr kumimoji="1" lang="ja-JP" altLang="en-US" sz="1200" dirty="0">
                <a:solidFill>
                  <a:prstClr val="black"/>
                </a:solidFill>
              </a:endParaRPr>
            </a:p>
          </p:txBody>
        </p:sp>
        <p:sp>
          <p:nvSpPr>
            <p:cNvPr id="18" name="正方形/長方形 17"/>
            <p:cNvSpPr/>
            <p:nvPr/>
          </p:nvSpPr>
          <p:spPr>
            <a:xfrm>
              <a:off x="5709000" y="1949209"/>
              <a:ext cx="3780000" cy="3456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新展示場</a:t>
              </a:r>
              <a:r>
                <a:rPr kumimoji="1" lang="ja-JP" altLang="en-US" sz="1200" b="1" dirty="0">
                  <a:solidFill>
                    <a:srgbClr val="002776"/>
                  </a:solidFill>
                </a:rPr>
                <a:t>の規模に即して新会議場の規模を検討する必要があり、新会議場の最大収容</a:t>
              </a:r>
              <a:r>
                <a:rPr kumimoji="1" lang="ja-JP" altLang="en-US" sz="1200" b="1" dirty="0" smtClean="0">
                  <a:solidFill>
                    <a:srgbClr val="002776"/>
                  </a:solidFill>
                </a:rPr>
                <a:t>人数の上限は「</a:t>
              </a:r>
              <a:r>
                <a:rPr kumimoji="1" lang="en-US" altLang="ja-JP" sz="1200" b="1" dirty="0">
                  <a:solidFill>
                    <a:srgbClr val="002776"/>
                  </a:solidFill>
                </a:rPr>
                <a:t>12,000</a:t>
              </a:r>
              <a:r>
                <a:rPr kumimoji="1" lang="ja-JP" altLang="en-US" sz="1200" b="1" dirty="0">
                  <a:solidFill>
                    <a:srgbClr val="002776"/>
                  </a:solidFill>
                </a:rPr>
                <a:t>人」「</a:t>
              </a:r>
              <a:r>
                <a:rPr kumimoji="1" lang="en-US" altLang="ja-JP" sz="1200" b="1" dirty="0">
                  <a:solidFill>
                    <a:srgbClr val="002776"/>
                  </a:solidFill>
                </a:rPr>
                <a:t>5,000</a:t>
              </a:r>
              <a:r>
                <a:rPr kumimoji="1" lang="ja-JP" altLang="en-US" sz="1200" b="1" dirty="0">
                  <a:solidFill>
                    <a:srgbClr val="002776"/>
                  </a:solidFill>
                </a:rPr>
                <a:t>人」「</a:t>
              </a:r>
              <a:r>
                <a:rPr kumimoji="1" lang="en-US" altLang="ja-JP" sz="1200" b="1" dirty="0">
                  <a:solidFill>
                    <a:srgbClr val="002776"/>
                  </a:solidFill>
                </a:rPr>
                <a:t>2,500</a:t>
              </a:r>
              <a:r>
                <a:rPr kumimoji="1" lang="ja-JP" altLang="en-US" sz="1200" b="1" dirty="0">
                  <a:solidFill>
                    <a:srgbClr val="002776"/>
                  </a:solidFill>
                </a:rPr>
                <a:t>人」が選択肢として想定</a:t>
              </a:r>
              <a:r>
                <a:rPr kumimoji="1" lang="ja-JP" altLang="en-US" sz="1200" b="1" dirty="0" smtClean="0">
                  <a:solidFill>
                    <a:srgbClr val="002776"/>
                  </a:solidFill>
                </a:rPr>
                <a:t>される。</a:t>
              </a:r>
              <a:endParaRPr kumimoji="1" lang="en-US" altLang="ja-JP" sz="1200" b="1" dirty="0" smtClean="0">
                <a:solidFill>
                  <a:srgbClr val="002776"/>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案①：</a:t>
              </a:r>
              <a:r>
                <a:rPr kumimoji="1" lang="en-US" altLang="ja-JP" sz="1200" b="1" dirty="0" smtClean="0">
                  <a:solidFill>
                    <a:prstClr val="black"/>
                  </a:solidFill>
                </a:rPr>
                <a:t>12,000</a:t>
              </a:r>
              <a:r>
                <a:rPr kumimoji="1" lang="ja-JP" altLang="en-US" sz="1200" b="1" dirty="0">
                  <a:solidFill>
                    <a:prstClr val="black"/>
                  </a:solidFill>
                </a:rPr>
                <a:t>人</a:t>
              </a:r>
              <a:r>
                <a:rPr kumimoji="1" lang="en-US" altLang="ja-JP" sz="1200" b="1" dirty="0" smtClean="0">
                  <a:solidFill>
                    <a:prstClr val="black"/>
                  </a:solidFill>
                </a:rPr>
                <a:t>】</a:t>
              </a:r>
              <a:r>
                <a:rPr kumimoji="1" lang="ja-JP" altLang="en-US" sz="1200" dirty="0" smtClean="0">
                  <a:solidFill>
                    <a:prstClr val="black"/>
                  </a:solidFill>
                </a:rPr>
                <a:t>新展示場</a:t>
              </a:r>
              <a:r>
                <a:rPr kumimoji="1" lang="ja-JP" altLang="en-US" sz="1200" dirty="0">
                  <a:solidFill>
                    <a:prstClr val="black"/>
                  </a:solidFill>
                </a:rPr>
                <a:t>の</a:t>
              </a:r>
              <a:r>
                <a:rPr kumimoji="1" lang="ja-JP" altLang="en-US" sz="1200" dirty="0" smtClean="0">
                  <a:solidFill>
                    <a:prstClr val="black"/>
                  </a:solidFill>
                </a:rPr>
                <a:t>規模の上限が</a:t>
              </a:r>
              <a:r>
                <a:rPr kumimoji="1" lang="en-US" altLang="ja-JP" sz="1200" dirty="0">
                  <a:solidFill>
                    <a:prstClr val="black"/>
                  </a:solidFill>
                </a:rPr>
                <a:t>200,000㎡</a:t>
              </a:r>
              <a:r>
                <a:rPr kumimoji="1" lang="ja-JP" altLang="en-US" sz="1200" dirty="0">
                  <a:solidFill>
                    <a:prstClr val="black"/>
                  </a:solidFill>
                </a:rPr>
                <a:t>である場合は、</a:t>
              </a:r>
              <a:r>
                <a:rPr kumimoji="1" lang="en-US" altLang="ja-JP" sz="1200" dirty="0">
                  <a:solidFill>
                    <a:prstClr val="black"/>
                  </a:solidFill>
                </a:rPr>
                <a:t>C</a:t>
              </a:r>
              <a:r>
                <a:rPr kumimoji="1" lang="ja-JP" altLang="en-US" sz="1200" dirty="0">
                  <a:solidFill>
                    <a:prstClr val="black"/>
                  </a:solidFill>
                </a:rPr>
                <a:t>でも世界第一級の案件を狙うため、新会議場の最大収容人数は</a:t>
              </a:r>
              <a:r>
                <a:rPr kumimoji="1" lang="en-US" altLang="ja-JP" sz="1200" dirty="0">
                  <a:solidFill>
                    <a:prstClr val="black"/>
                  </a:solidFill>
                </a:rPr>
                <a:t>12,000</a:t>
              </a:r>
              <a:r>
                <a:rPr kumimoji="1" lang="ja-JP" altLang="en-US" sz="1200" dirty="0">
                  <a:solidFill>
                    <a:prstClr val="black"/>
                  </a:solidFill>
                </a:rPr>
                <a:t>人程度（本調査のベンチマーク</a:t>
              </a:r>
              <a:r>
                <a:rPr kumimoji="1" lang="ja-JP" altLang="en-US" sz="1200" dirty="0" smtClean="0">
                  <a:solidFill>
                    <a:prstClr val="black"/>
                  </a:solidFill>
                </a:rPr>
                <a:t>都市・シンガポールの</a:t>
              </a:r>
              <a:r>
                <a:rPr kumimoji="1" lang="ja-JP" altLang="en-US" sz="1200" dirty="0">
                  <a:solidFill>
                    <a:prstClr val="black"/>
                  </a:solidFill>
                </a:rPr>
                <a:t>会議場で最大級の収容</a:t>
              </a:r>
              <a:r>
                <a:rPr kumimoji="1" lang="ja-JP" altLang="en-US" sz="1200" dirty="0" smtClean="0">
                  <a:solidFill>
                    <a:prstClr val="black"/>
                  </a:solidFill>
                </a:rPr>
                <a:t>人数。</a:t>
              </a:r>
              <a:r>
                <a:rPr kumimoji="1" lang="en-US" altLang="ja-JP" sz="1200" dirty="0" err="1" smtClean="0">
                  <a:solidFill>
                    <a:prstClr val="black"/>
                  </a:solidFill>
                </a:rPr>
                <a:t>Suntec</a:t>
              </a:r>
              <a:r>
                <a:rPr kumimoji="1" lang="en-US" altLang="ja-JP" sz="1200" dirty="0" smtClean="0">
                  <a:solidFill>
                    <a:prstClr val="black"/>
                  </a:solidFill>
                </a:rPr>
                <a:t> </a:t>
              </a:r>
              <a:r>
                <a:rPr kumimoji="1" lang="en-US" altLang="ja-JP" sz="1200" dirty="0">
                  <a:solidFill>
                    <a:prstClr val="black"/>
                  </a:solidFill>
                </a:rPr>
                <a:t>Singapore Convention &amp; Exhibition Centre</a:t>
              </a:r>
              <a:r>
                <a:rPr kumimoji="1" lang="ja-JP" altLang="en-US" sz="1200" dirty="0">
                  <a:solidFill>
                    <a:prstClr val="black"/>
                  </a:solidFill>
                </a:rPr>
                <a:t>・</a:t>
              </a:r>
              <a:r>
                <a:rPr kumimoji="1" lang="en-US" altLang="ja-JP" sz="1200" dirty="0">
                  <a:solidFill>
                    <a:prstClr val="black"/>
                  </a:solidFill>
                </a:rPr>
                <a:t>Mandalay Bay Convention Center</a:t>
              </a:r>
              <a:r>
                <a:rPr kumimoji="1" lang="ja-JP" altLang="en-US" sz="1200" dirty="0">
                  <a:solidFill>
                    <a:prstClr val="black"/>
                  </a:solidFill>
                </a:rPr>
                <a:t>の</a:t>
              </a:r>
              <a:r>
                <a:rPr kumimoji="1" lang="en-US" altLang="ja-JP" sz="1200" dirty="0">
                  <a:solidFill>
                    <a:prstClr val="black"/>
                  </a:solidFill>
                </a:rPr>
                <a:t>2</a:t>
              </a:r>
              <a:r>
                <a:rPr kumimoji="1" lang="ja-JP" altLang="en-US" sz="1200" dirty="0">
                  <a:solidFill>
                    <a:prstClr val="black"/>
                  </a:solidFill>
                </a:rPr>
                <a:t>施設と同程度）</a:t>
              </a:r>
              <a:r>
                <a:rPr kumimoji="1" lang="ja-JP" altLang="en-US" sz="1200" dirty="0" smtClean="0">
                  <a:solidFill>
                    <a:prstClr val="black"/>
                  </a:solidFill>
                </a:rPr>
                <a:t>が必要である</a:t>
              </a:r>
              <a:r>
                <a:rPr kumimoji="1" lang="ja-JP" altLang="en-US" sz="1200" dirty="0">
                  <a:solidFill>
                    <a:prstClr val="black"/>
                  </a:solidFill>
                </a:rPr>
                <a:t>と思慮する。</a:t>
              </a:r>
              <a:endParaRPr kumimoji="1" lang="en-US" altLang="ja-JP" sz="1200" dirty="0" smtClean="0">
                <a:solidFill>
                  <a:prstClr val="black"/>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案②：</a:t>
              </a:r>
              <a:r>
                <a:rPr kumimoji="1" lang="en-US" altLang="ja-JP" sz="1200" b="1" dirty="0" smtClean="0">
                  <a:solidFill>
                    <a:prstClr val="black"/>
                  </a:solidFill>
                </a:rPr>
                <a:t>5,000</a:t>
              </a:r>
              <a:r>
                <a:rPr kumimoji="1" lang="ja-JP" altLang="en-US" sz="1200" b="1" dirty="0" smtClean="0">
                  <a:solidFill>
                    <a:prstClr val="black"/>
                  </a:solidFill>
                </a:rPr>
                <a:t>人</a:t>
              </a:r>
              <a:r>
                <a:rPr kumimoji="1" lang="en-US" altLang="ja-JP" sz="1200" b="1" dirty="0" smtClean="0">
                  <a:solidFill>
                    <a:prstClr val="black"/>
                  </a:solidFill>
                </a:rPr>
                <a:t>】</a:t>
              </a:r>
              <a:r>
                <a:rPr kumimoji="1" lang="ja-JP" altLang="en-US" sz="1200" dirty="0">
                  <a:solidFill>
                    <a:prstClr val="black"/>
                  </a:solidFill>
                </a:rPr>
                <a:t>新展示場の規模が</a:t>
              </a:r>
              <a:r>
                <a:rPr kumimoji="1" lang="en-US" altLang="ja-JP" sz="1200" dirty="0" smtClean="0">
                  <a:solidFill>
                    <a:prstClr val="black"/>
                  </a:solidFill>
                </a:rPr>
                <a:t>120,000</a:t>
              </a:r>
              <a:r>
                <a:rPr kumimoji="1" lang="en-US" altLang="ja-JP" sz="1200" dirty="0">
                  <a:solidFill>
                    <a:prstClr val="black"/>
                  </a:solidFill>
                </a:rPr>
                <a:t>㎡</a:t>
              </a:r>
              <a:r>
                <a:rPr kumimoji="1" lang="ja-JP" altLang="en-US" sz="1200" dirty="0">
                  <a:solidFill>
                    <a:prstClr val="black"/>
                  </a:solidFill>
                </a:rPr>
                <a:t>である場合は、新会議場の規模は東京国際フォーラムと同規模の</a:t>
              </a:r>
              <a:r>
                <a:rPr kumimoji="1" lang="en-US" altLang="ja-JP" sz="1200" dirty="0">
                  <a:solidFill>
                    <a:prstClr val="black"/>
                  </a:solidFill>
                </a:rPr>
                <a:t>5,000</a:t>
              </a:r>
              <a:r>
                <a:rPr kumimoji="1" lang="ja-JP" altLang="en-US" sz="1200" dirty="0" smtClean="0">
                  <a:solidFill>
                    <a:prstClr val="black"/>
                  </a:solidFill>
                </a:rPr>
                <a:t>人　　程度が必要</a:t>
              </a:r>
              <a:r>
                <a:rPr kumimoji="1" lang="ja-JP" altLang="en-US" sz="1200" dirty="0">
                  <a:solidFill>
                    <a:prstClr val="black"/>
                  </a:solidFill>
                </a:rPr>
                <a:t>であると思慮する。</a:t>
              </a:r>
              <a:endParaRPr kumimoji="1" lang="en-US" altLang="ja-JP" sz="1200" dirty="0" smtClean="0">
                <a:solidFill>
                  <a:prstClr val="black"/>
                </a:solidFill>
              </a:endParaRPr>
            </a:p>
            <a:p>
              <a:pPr marL="265113" indent="-179388">
                <a:spcBef>
                  <a:spcPts val="600"/>
                </a:spcBef>
                <a:buFont typeface="Wingdings" panose="05000000000000000000" pitchFamily="2" charset="2"/>
                <a:buChar char="Ø"/>
              </a:pPr>
              <a:r>
                <a:rPr kumimoji="1" lang="en-US" altLang="ja-JP" sz="1200" b="1" dirty="0" smtClean="0">
                  <a:solidFill>
                    <a:prstClr val="black"/>
                  </a:solidFill>
                </a:rPr>
                <a:t>【</a:t>
              </a:r>
              <a:r>
                <a:rPr kumimoji="1" lang="ja-JP" altLang="en-US" sz="1200" b="1" dirty="0" smtClean="0">
                  <a:solidFill>
                    <a:prstClr val="black"/>
                  </a:solidFill>
                </a:rPr>
                <a:t>案③：</a:t>
              </a:r>
              <a:r>
                <a:rPr kumimoji="1" lang="en-US" altLang="ja-JP" sz="1200" b="1" dirty="0" smtClean="0">
                  <a:solidFill>
                    <a:prstClr val="black"/>
                  </a:solidFill>
                </a:rPr>
                <a:t>2,500</a:t>
              </a:r>
              <a:r>
                <a:rPr kumimoji="1" lang="ja-JP" altLang="en-US" sz="1200" b="1" dirty="0" smtClean="0">
                  <a:solidFill>
                    <a:prstClr val="black"/>
                  </a:solidFill>
                </a:rPr>
                <a:t>人</a:t>
              </a:r>
              <a:r>
                <a:rPr kumimoji="1" lang="en-US" altLang="ja-JP" sz="1200" b="1" dirty="0" smtClean="0">
                  <a:solidFill>
                    <a:prstClr val="black"/>
                  </a:solidFill>
                </a:rPr>
                <a:t>】</a:t>
              </a:r>
              <a:r>
                <a:rPr kumimoji="1" lang="ja-JP" altLang="en-US" sz="1200" dirty="0">
                  <a:solidFill>
                    <a:prstClr val="black"/>
                  </a:solidFill>
                </a:rPr>
                <a:t>新展示場の規模が</a:t>
              </a:r>
              <a:r>
                <a:rPr kumimoji="1" lang="en-US" altLang="ja-JP" sz="1200" dirty="0">
                  <a:solidFill>
                    <a:prstClr val="black"/>
                  </a:solidFill>
                </a:rPr>
                <a:t>30,000~50,000㎡</a:t>
              </a:r>
              <a:r>
                <a:rPr kumimoji="1" lang="ja-JP" altLang="en-US" sz="1200" dirty="0">
                  <a:solidFill>
                    <a:prstClr val="black"/>
                  </a:solidFill>
                </a:rPr>
                <a:t>で</a:t>
              </a:r>
              <a:r>
                <a:rPr kumimoji="1" lang="ja-JP" altLang="en-US" sz="1200" dirty="0" smtClean="0">
                  <a:solidFill>
                    <a:prstClr val="black"/>
                  </a:solidFill>
                </a:rPr>
                <a:t>ある　場合</a:t>
              </a:r>
              <a:r>
                <a:rPr kumimoji="1" lang="ja-JP" altLang="en-US" sz="1200" dirty="0">
                  <a:solidFill>
                    <a:prstClr val="black"/>
                  </a:solidFill>
                </a:rPr>
                <a:t>は、新会議場の規模は、大阪府立国際会議場と同程度の</a:t>
              </a:r>
              <a:r>
                <a:rPr kumimoji="1" lang="en-US" altLang="ja-JP" sz="1200" dirty="0">
                  <a:solidFill>
                    <a:prstClr val="black"/>
                  </a:solidFill>
                </a:rPr>
                <a:t>2,500</a:t>
              </a:r>
              <a:r>
                <a:rPr kumimoji="1" lang="ja-JP" altLang="en-US" sz="1200" dirty="0">
                  <a:solidFill>
                    <a:prstClr val="black"/>
                  </a:solidFill>
                </a:rPr>
                <a:t>人程度</a:t>
              </a:r>
              <a:r>
                <a:rPr kumimoji="1" lang="ja-JP" altLang="en-US" sz="1200" dirty="0" smtClean="0">
                  <a:solidFill>
                    <a:prstClr val="black"/>
                  </a:solidFill>
                </a:rPr>
                <a:t>が必要</a:t>
              </a:r>
              <a:r>
                <a:rPr kumimoji="1" lang="ja-JP" altLang="en-US" sz="1200" dirty="0">
                  <a:solidFill>
                    <a:prstClr val="black"/>
                  </a:solidFill>
                </a:rPr>
                <a:t>であると思慮する</a:t>
              </a:r>
              <a:r>
                <a:rPr kumimoji="1" lang="ja-JP" altLang="en-US" sz="1200" dirty="0" smtClean="0">
                  <a:solidFill>
                    <a:prstClr val="black"/>
                  </a:solidFill>
                </a:rPr>
                <a:t>。</a:t>
              </a:r>
              <a:endParaRPr kumimoji="1" lang="en-US" altLang="ja-JP" sz="1200" dirty="0" smtClean="0">
                <a:solidFill>
                  <a:prstClr val="black"/>
                </a:solidFill>
              </a:endParaRPr>
            </a:p>
            <a:p>
              <a:pPr marL="85725">
                <a:spcBef>
                  <a:spcPts val="600"/>
                </a:spcBef>
              </a:pPr>
              <a:r>
                <a:rPr kumimoji="1" lang="ja-JP" altLang="en-US" sz="1200" dirty="0" smtClean="0">
                  <a:solidFill>
                    <a:prstClr val="black"/>
                  </a:solidFill>
                </a:rPr>
                <a:t>（</a:t>
              </a:r>
              <a:r>
                <a:rPr kumimoji="1" lang="en-US" altLang="ja-JP" sz="1200" dirty="0" smtClean="0">
                  <a:solidFill>
                    <a:prstClr val="black"/>
                  </a:solidFill>
                </a:rPr>
                <a:t>※</a:t>
              </a:r>
              <a:r>
                <a:rPr kumimoji="1" lang="ja-JP" altLang="en-US" sz="1200" dirty="0" smtClean="0">
                  <a:solidFill>
                    <a:prstClr val="black"/>
                  </a:solidFill>
                </a:rPr>
                <a:t>）案</a:t>
              </a:r>
              <a:r>
                <a:rPr kumimoji="1" lang="ja-JP" altLang="en-US" sz="1200" dirty="0">
                  <a:solidFill>
                    <a:prstClr val="black"/>
                  </a:solidFill>
                </a:rPr>
                <a:t>②案③の場合は、規模の面では世界第一級の実現が難しいため、誘致</a:t>
              </a:r>
              <a:r>
                <a:rPr kumimoji="1" lang="ja-JP" altLang="en-US" sz="1200" dirty="0" smtClean="0">
                  <a:solidFill>
                    <a:prstClr val="black"/>
                  </a:solidFill>
                </a:rPr>
                <a:t>する</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質や経済波及等の規模以外の面での差別化が必要であると思われる。</a:t>
              </a:r>
            </a:p>
            <a:p>
              <a:pPr marL="85725">
                <a:spcBef>
                  <a:spcPts val="600"/>
                </a:spcBef>
              </a:pPr>
              <a:endParaRPr kumimoji="1" lang="en-US" altLang="ja-JP" sz="1200" dirty="0">
                <a:solidFill>
                  <a:prstClr val="black"/>
                </a:solidFill>
              </a:endParaRPr>
            </a:p>
          </p:txBody>
        </p:sp>
      </p:grpSp>
    </p:spTree>
    <p:extLst>
      <p:ext uri="{BB962C8B-B14F-4D97-AF65-F5344CB8AC3E}">
        <p14:creationId xmlns:p14="http://schemas.microsoft.com/office/powerpoint/2010/main" val="8950522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135</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ベイエリア（夢洲）における</a:t>
            </a:r>
            <a:r>
              <a:rPr lang="en-US" altLang="ja-JP" dirty="0" smtClean="0"/>
              <a:t>MICE</a:t>
            </a:r>
            <a:r>
              <a:rPr lang="ja-JP" altLang="en-US" dirty="0" smtClean="0"/>
              <a:t>のあり方についての検討</a:t>
            </a:r>
            <a:endParaRPr kumimoji="1" lang="ja-JP" altLang="en-US" dirty="0"/>
          </a:p>
        </p:txBody>
      </p:sp>
      <p:sp>
        <p:nvSpPr>
          <p:cNvPr id="6" name="テキスト プレースホルダー 15"/>
          <p:cNvSpPr>
            <a:spLocks noGrp="1"/>
          </p:cNvSpPr>
          <p:nvPr>
            <p:ph type="body" sz="quarter" idx="18"/>
          </p:nvPr>
        </p:nvSpPr>
        <p:spPr>
          <a:xfrm>
            <a:off x="417000" y="902533"/>
            <a:ext cx="4320000" cy="432000"/>
          </a:xfrm>
          <a:ln>
            <a:noFill/>
          </a:ln>
        </p:spPr>
        <p:txBody>
          <a:bodyPr/>
          <a:lstStyle/>
          <a:p>
            <a:r>
              <a:rPr lang="ja-JP" altLang="en-US" dirty="0" smtClean="0"/>
              <a:t>規模　</a:t>
            </a:r>
            <a:r>
              <a:rPr lang="en-US" altLang="ja-JP" dirty="0" smtClean="0"/>
              <a:t>2/2</a:t>
            </a:r>
            <a:r>
              <a:rPr lang="ja-JP" altLang="en-US" dirty="0"/>
              <a:t>　</a:t>
            </a:r>
            <a:r>
              <a:rPr lang="ja-JP" altLang="en-US" dirty="0" smtClean="0"/>
              <a:t>大阪</a:t>
            </a:r>
            <a:r>
              <a:rPr lang="ja-JP" altLang="en-US" dirty="0"/>
              <a:t>で開催の可能性がある世界有数の展示会（一例</a:t>
            </a:r>
            <a:r>
              <a:rPr lang="ja-JP" altLang="en-US" dirty="0" smtClean="0"/>
              <a:t>）</a:t>
            </a:r>
            <a:endParaRPr lang="ja-JP" altLang="en-US" dirty="0"/>
          </a:p>
        </p:txBody>
      </p:sp>
      <p:sp>
        <p:nvSpPr>
          <p:cNvPr id="7" name="正方形/長方形 6"/>
          <p:cNvSpPr/>
          <p:nvPr/>
        </p:nvSpPr>
        <p:spPr bwMode="gray">
          <a:xfrm>
            <a:off x="417000" y="6351257"/>
            <a:ext cx="9072000" cy="288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 typeface="Wingdings 2" pitchFamily="18" charset="2"/>
              <a:buNone/>
              <a:tabLst/>
              <a:defRPr/>
            </a:pPr>
            <a:r>
              <a:rPr kumimoji="1" lang="ja-JP" altLang="en-US" sz="1000" b="0" i="0" u="none" strike="noStrike" kern="0" cap="none" spc="0" normalizeH="0" baseline="0" noProof="0" dirty="0" smtClean="0">
                <a:ln>
                  <a:noFill/>
                </a:ln>
                <a:solidFill>
                  <a:prstClr val="black"/>
                </a:solidFill>
                <a:effectLst/>
                <a:uLnTx/>
                <a:uFillTx/>
              </a:rPr>
              <a:t>出所：業界知見者へのインタビュー、上記展示会のウェブサイト、</a:t>
            </a:r>
            <a:r>
              <a:rPr kumimoji="1" lang="en-US" altLang="ja-JP" sz="1000" b="0" i="0" u="none" strike="noStrike" kern="0" cap="none" spc="0" normalizeH="0" baseline="0" noProof="0" dirty="0" smtClean="0">
                <a:ln>
                  <a:noFill/>
                </a:ln>
                <a:solidFill>
                  <a:prstClr val="black"/>
                </a:solidFill>
                <a:effectLst/>
                <a:uLnTx/>
                <a:uFillTx/>
              </a:rPr>
              <a:t>JETRO</a:t>
            </a:r>
            <a:r>
              <a:rPr kumimoji="1" lang="ja-JP" altLang="en-US" sz="1000" b="0" i="0" u="none" strike="noStrike" kern="0" cap="none" spc="0" normalizeH="0" baseline="0" noProof="0" dirty="0" smtClean="0">
                <a:ln>
                  <a:noFill/>
                </a:ln>
                <a:solidFill>
                  <a:prstClr val="black"/>
                </a:solidFill>
                <a:effectLst/>
                <a:uLnTx/>
                <a:uFillTx/>
              </a:rPr>
              <a:t>世界の見本市・展示会情報（</a:t>
            </a:r>
            <a:r>
              <a:rPr kumimoji="1" lang="en-US" altLang="ja-JP" sz="1000" b="0" i="0" u="none" strike="noStrike" kern="0" cap="none" spc="0" normalizeH="0" baseline="0" noProof="0" dirty="0" smtClean="0">
                <a:ln>
                  <a:noFill/>
                </a:ln>
                <a:solidFill>
                  <a:prstClr val="black"/>
                </a:solidFill>
                <a:effectLst/>
                <a:uLnTx/>
                <a:uFillTx/>
              </a:rPr>
              <a:t>J-</a:t>
            </a:r>
            <a:r>
              <a:rPr kumimoji="1" lang="en-US" altLang="ja-JP" sz="1000" b="0" i="0" u="none" strike="noStrike" kern="0" cap="none" spc="0" normalizeH="0" baseline="0" noProof="0" dirty="0" err="1" smtClean="0">
                <a:ln>
                  <a:noFill/>
                </a:ln>
                <a:solidFill>
                  <a:prstClr val="black"/>
                </a:solidFill>
                <a:effectLst/>
                <a:uLnTx/>
                <a:uFillTx/>
              </a:rPr>
              <a:t>messe</a:t>
            </a:r>
            <a:r>
              <a:rPr kumimoji="1" lang="ja-JP" altLang="en-US" sz="1000" b="0" i="0" u="none" strike="noStrike" kern="0" cap="none" spc="0" normalizeH="0" baseline="0" noProof="0" dirty="0" smtClean="0">
                <a:ln>
                  <a:noFill/>
                </a:ln>
                <a:solidFill>
                  <a:prstClr val="black"/>
                </a:solidFill>
                <a:effectLst/>
                <a:uLnTx/>
                <a:uFillTx/>
              </a:rPr>
              <a:t>） </a:t>
            </a:r>
          </a:p>
        </p:txBody>
      </p:sp>
      <p:grpSp>
        <p:nvGrpSpPr>
          <p:cNvPr id="3" name="グループ化 2"/>
          <p:cNvGrpSpPr/>
          <p:nvPr/>
        </p:nvGrpSpPr>
        <p:grpSpPr>
          <a:xfrm>
            <a:off x="417000" y="1350318"/>
            <a:ext cx="9072000" cy="1368000"/>
            <a:chOff x="417000" y="1467281"/>
            <a:chExt cx="9072000" cy="1548000"/>
          </a:xfrm>
        </p:grpSpPr>
        <p:sp>
          <p:nvSpPr>
            <p:cNvPr id="9" name="正方形/長方形 8"/>
            <p:cNvSpPr/>
            <p:nvPr/>
          </p:nvSpPr>
          <p:spPr bwMode="gray">
            <a:xfrm>
              <a:off x="417000" y="1467281"/>
              <a:ext cx="1800000" cy="1548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smtClean="0">
                  <a:ln>
                    <a:noFill/>
                  </a:ln>
                  <a:solidFill>
                    <a:prstClr val="black"/>
                  </a:solidFill>
                  <a:effectLst/>
                  <a:uLnTx/>
                  <a:uFillTx/>
                </a:rPr>
                <a:t>Consumer</a:t>
              </a:r>
            </a:p>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smtClean="0">
                  <a:ln>
                    <a:noFill/>
                  </a:ln>
                  <a:solidFill>
                    <a:prstClr val="black"/>
                  </a:solidFill>
                  <a:effectLst/>
                  <a:uLnTx/>
                  <a:uFillTx/>
                </a:rPr>
                <a:t>Electronics Show</a:t>
              </a:r>
              <a:endParaRPr kumimoji="1" lang="ja-JP" altLang="en-US" sz="1200" b="1" i="0" u="none" strike="noStrike" kern="0" cap="none" spc="0" normalizeH="0" baseline="0" noProof="0" dirty="0" smtClean="0">
                <a:ln>
                  <a:noFill/>
                </a:ln>
                <a:solidFill>
                  <a:prstClr val="black"/>
                </a:solidFill>
                <a:effectLst/>
                <a:uLnTx/>
                <a:uFillTx/>
              </a:endParaRPr>
            </a:p>
          </p:txBody>
        </p:sp>
        <p:sp>
          <p:nvSpPr>
            <p:cNvPr id="10" name="正方形/長方形 9"/>
            <p:cNvSpPr/>
            <p:nvPr/>
          </p:nvSpPr>
          <p:spPr bwMode="gray">
            <a:xfrm>
              <a:off x="2289000" y="1467281"/>
              <a:ext cx="4608000" cy="1548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65113" marR="0" lvl="0" indent="-179388" defTabSz="9144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1" i="0" u="none" strike="noStrike" kern="0" cap="none" spc="0" normalizeH="0" baseline="0" noProof="0" dirty="0" smtClean="0">
                  <a:ln>
                    <a:noFill/>
                  </a:ln>
                  <a:solidFill>
                    <a:prstClr val="black"/>
                  </a:solidFill>
                  <a:effectLst/>
                  <a:uLnTx/>
                  <a:uFillTx/>
                </a:rPr>
                <a:t>コンシューマ・エレクトロニクス分野で世界最大の展示会</a:t>
              </a:r>
              <a:endParaRPr kumimoji="1" lang="en-US" altLang="ja-JP" sz="1200" b="1"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開催地：ラスベガス</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来場者数（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170,000</a:t>
              </a:r>
              <a:r>
                <a:rPr kumimoji="1" lang="ja-JP" altLang="en-US" sz="1200" b="0" i="0" u="none" strike="noStrike" kern="0" cap="none" spc="0" normalizeH="0" baseline="0" noProof="0" dirty="0" smtClean="0">
                  <a:ln>
                    <a:noFill/>
                  </a:ln>
                  <a:solidFill>
                    <a:prstClr val="black"/>
                  </a:solidFill>
                  <a:effectLst/>
                  <a:uLnTx/>
                  <a:uFillTx/>
                </a:rPr>
                <a:t>人（うち海外から</a:t>
              </a:r>
              <a:r>
                <a:rPr kumimoji="1" lang="en-US" altLang="ja-JP" sz="1200" b="0" i="0" u="none" strike="noStrike" kern="0" cap="none" spc="0" normalizeH="0" baseline="0" noProof="0" dirty="0" smtClean="0">
                  <a:ln>
                    <a:noFill/>
                  </a:ln>
                  <a:solidFill>
                    <a:prstClr val="black"/>
                  </a:solidFill>
                  <a:effectLst/>
                  <a:uLnTx/>
                  <a:uFillTx/>
                </a:rPr>
                <a:t>45,000</a:t>
              </a:r>
              <a:r>
                <a:rPr kumimoji="1" lang="ja-JP" altLang="en-US" sz="1200" b="0" i="0" u="none" strike="noStrike" kern="0" cap="none" spc="0" normalizeH="0" baseline="0" noProof="0" dirty="0" smtClean="0">
                  <a:ln>
                    <a:noFill/>
                  </a:ln>
                  <a:solidFill>
                    <a:prstClr val="black"/>
                  </a:solidFill>
                  <a:effectLst/>
                  <a:uLnTx/>
                  <a:uFillTx/>
                </a:rPr>
                <a:t>人）</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出展社数（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3,600</a:t>
              </a:r>
              <a:r>
                <a:rPr kumimoji="1" lang="ja-JP" altLang="en-US" sz="1200" b="0" i="0" u="none" strike="noStrike" kern="0" cap="none" spc="0" normalizeH="0" baseline="0" noProof="0" dirty="0" smtClean="0">
                  <a:ln>
                    <a:noFill/>
                  </a:ln>
                  <a:solidFill>
                    <a:prstClr val="black"/>
                  </a:solidFill>
                  <a:effectLst/>
                  <a:uLnTx/>
                  <a:uFillTx/>
                </a:rPr>
                <a:t>社</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約</a:t>
              </a:r>
              <a:r>
                <a:rPr kumimoji="1" lang="en-US" altLang="ja-JP" sz="1200" b="0" i="0" u="none" strike="noStrike" kern="0" cap="none" spc="0" normalizeH="0" baseline="0" noProof="0" dirty="0" smtClean="0">
                  <a:ln>
                    <a:noFill/>
                  </a:ln>
                  <a:solidFill>
                    <a:prstClr val="black"/>
                  </a:solidFill>
                  <a:effectLst/>
                  <a:uLnTx/>
                  <a:uFillTx/>
                </a:rPr>
                <a:t>50</a:t>
              </a:r>
              <a:r>
                <a:rPr kumimoji="1" lang="ja-JP" altLang="en-US" sz="1200" b="0" i="0" u="none" strike="noStrike" kern="0" cap="none" spc="0" normalizeH="0" baseline="0" noProof="0" dirty="0" smtClean="0">
                  <a:ln>
                    <a:noFill/>
                  </a:ln>
                  <a:solidFill>
                    <a:prstClr val="black"/>
                  </a:solidFill>
                  <a:effectLst/>
                  <a:uLnTx/>
                  <a:uFillTx/>
                </a:rPr>
                <a:t>年に渡り世界中の企業リーダーと先駆的なアイデアを持つ人々が集まり、次世代の革新技術が市場に導入される可能性を見極めるためのグローバルな舞台として機能してきた。</a:t>
              </a:r>
            </a:p>
          </p:txBody>
        </p:sp>
        <p:sp>
          <p:nvSpPr>
            <p:cNvPr id="11" name="正方形/長方形 10"/>
            <p:cNvSpPr/>
            <p:nvPr/>
          </p:nvSpPr>
          <p:spPr bwMode="gray">
            <a:xfrm>
              <a:off x="2289000" y="1467281"/>
              <a:ext cx="7200000" cy="1548000"/>
            </a:xfrm>
            <a:prstGeom prst="rect">
              <a:avLst/>
            </a:prstGeom>
            <a:noFill/>
            <a:ln w="19050" algn="ctr">
              <a:solidFill>
                <a:srgbClr val="012169"/>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smtClean="0">
                <a:ln>
                  <a:noFill/>
                </a:ln>
                <a:solidFill>
                  <a:prstClr val="black"/>
                </a:solidFill>
                <a:effectLst/>
                <a:uLnTx/>
                <a:uFillTx/>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000" y="1634457"/>
              <a:ext cx="2160000" cy="121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a:off x="417000" y="2810535"/>
            <a:ext cx="9072000" cy="1368000"/>
            <a:chOff x="417000" y="3108259"/>
            <a:chExt cx="9072000" cy="1548000"/>
          </a:xfrm>
        </p:grpSpPr>
        <p:sp>
          <p:nvSpPr>
            <p:cNvPr id="12" name="正方形/長方形 11"/>
            <p:cNvSpPr/>
            <p:nvPr/>
          </p:nvSpPr>
          <p:spPr bwMode="gray">
            <a:xfrm>
              <a:off x="417000" y="3108259"/>
              <a:ext cx="1800000" cy="1548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err="1" smtClean="0">
                  <a:ln>
                    <a:noFill/>
                  </a:ln>
                  <a:solidFill>
                    <a:prstClr val="black"/>
                  </a:solidFill>
                  <a:effectLst/>
                  <a:uLnTx/>
                  <a:uFillTx/>
                </a:rPr>
                <a:t>Paperworld</a:t>
              </a:r>
              <a:endParaRPr kumimoji="1" lang="en-US" altLang="ja-JP" sz="1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smtClean="0">
                  <a:ln>
                    <a:noFill/>
                  </a:ln>
                  <a:solidFill>
                    <a:prstClr val="black"/>
                  </a:solidFill>
                  <a:effectLst/>
                  <a:uLnTx/>
                  <a:uFillTx/>
                </a:rPr>
                <a:t>Frankfurt</a:t>
              </a:r>
            </a:p>
          </p:txBody>
        </p:sp>
        <p:sp>
          <p:nvSpPr>
            <p:cNvPr id="13" name="正方形/長方形 12"/>
            <p:cNvSpPr/>
            <p:nvPr/>
          </p:nvSpPr>
          <p:spPr bwMode="gray">
            <a:xfrm>
              <a:off x="2289000" y="3108259"/>
              <a:ext cx="4608000" cy="1548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65113" marR="0" lvl="0" indent="-179388" defTabSz="9144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1" i="0" u="none" strike="noStrike" kern="0" cap="none" spc="0" normalizeH="0" baseline="0" noProof="0" dirty="0" smtClean="0">
                  <a:ln>
                    <a:noFill/>
                  </a:ln>
                  <a:solidFill>
                    <a:prstClr val="black"/>
                  </a:solidFill>
                  <a:effectLst/>
                  <a:uLnTx/>
                  <a:uFillTx/>
                </a:rPr>
                <a:t>オフィスサプライ＆ステーショナリー分野で世界最大の展示会</a:t>
              </a:r>
              <a:endParaRPr kumimoji="1" lang="en-US" altLang="ja-JP" sz="1200" b="1"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開催地：フランクフルト</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来場者数（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42,152</a:t>
              </a:r>
              <a:r>
                <a:rPr kumimoji="1" lang="ja-JP" altLang="en-US" sz="1200" b="0" i="0" u="none" strike="noStrike" kern="0" cap="none" spc="0" normalizeH="0" baseline="0" noProof="0" dirty="0" smtClean="0">
                  <a:ln>
                    <a:noFill/>
                  </a:ln>
                  <a:solidFill>
                    <a:prstClr val="black"/>
                  </a:solidFill>
                  <a:effectLst/>
                  <a:uLnTx/>
                  <a:uFillTx/>
                </a:rPr>
                <a:t>人（うち海外から</a:t>
              </a:r>
              <a:r>
                <a:rPr kumimoji="1" lang="en-US" altLang="ja-JP" sz="1200" b="0" i="0" u="none" strike="noStrike" kern="0" cap="none" spc="0" normalizeH="0" baseline="0" noProof="0" dirty="0" smtClean="0">
                  <a:ln>
                    <a:noFill/>
                  </a:ln>
                  <a:solidFill>
                    <a:prstClr val="black"/>
                  </a:solidFill>
                  <a:effectLst/>
                  <a:uLnTx/>
                  <a:uFillTx/>
                </a:rPr>
                <a:t>27,820</a:t>
              </a:r>
              <a:r>
                <a:rPr kumimoji="1" lang="ja-JP" altLang="en-US" sz="1200" b="0" i="0" u="none" strike="noStrike" kern="0" cap="none" spc="0" normalizeH="0" baseline="0" noProof="0" dirty="0" smtClean="0">
                  <a:ln>
                    <a:noFill/>
                  </a:ln>
                  <a:solidFill>
                    <a:prstClr val="black"/>
                  </a:solidFill>
                  <a:effectLst/>
                  <a:uLnTx/>
                  <a:uFillTx/>
                </a:rPr>
                <a:t>人）</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出展社数（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1,641</a:t>
              </a:r>
              <a:r>
                <a:rPr kumimoji="1" lang="ja-JP" altLang="en-US" sz="1200" b="0" i="0" u="none" strike="noStrike" kern="0" cap="none" spc="0" normalizeH="0" baseline="0" noProof="0" dirty="0" smtClean="0">
                  <a:ln>
                    <a:noFill/>
                  </a:ln>
                  <a:solidFill>
                    <a:prstClr val="black"/>
                  </a:solidFill>
                  <a:effectLst/>
                  <a:uLnTx/>
                  <a:uFillTx/>
                </a:rPr>
                <a:t>社（うち海外から</a:t>
              </a:r>
              <a:r>
                <a:rPr kumimoji="1" lang="en-US" altLang="ja-JP" sz="1200" b="0" i="0" u="none" strike="noStrike" kern="0" cap="none" spc="0" normalizeH="0" baseline="0" noProof="0" dirty="0" smtClean="0">
                  <a:ln>
                    <a:noFill/>
                  </a:ln>
                  <a:solidFill>
                    <a:prstClr val="black"/>
                  </a:solidFill>
                  <a:effectLst/>
                  <a:uLnTx/>
                  <a:uFillTx/>
                </a:rPr>
                <a:t>1,352</a:t>
              </a:r>
              <a:r>
                <a:rPr kumimoji="1" lang="ja-JP" altLang="en-US" sz="1200" b="0" i="0" u="none" strike="noStrike" kern="0" cap="none" spc="0" normalizeH="0" baseline="0" noProof="0" dirty="0" smtClean="0">
                  <a:ln>
                    <a:noFill/>
                  </a:ln>
                  <a:solidFill>
                    <a:prstClr val="black"/>
                  </a:solidFill>
                  <a:effectLst/>
                  <a:uLnTx/>
                  <a:uFillTx/>
                </a:rPr>
                <a:t>社）</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紙、文房具、オフィスサプライ、筆記用具を取り扱う。有名メーカーの多様なプロダクトを求めて、ドイツ内外から多くの人が来場する。バイヤー・卸売・小売にとって、アイデア創造の場になっている。</a:t>
              </a:r>
            </a:p>
          </p:txBody>
        </p:sp>
        <p:sp>
          <p:nvSpPr>
            <p:cNvPr id="14" name="正方形/長方形 13"/>
            <p:cNvSpPr/>
            <p:nvPr/>
          </p:nvSpPr>
          <p:spPr bwMode="gray">
            <a:xfrm>
              <a:off x="2289000" y="3108259"/>
              <a:ext cx="7200000" cy="1548000"/>
            </a:xfrm>
            <a:prstGeom prst="rect">
              <a:avLst/>
            </a:prstGeom>
            <a:noFill/>
            <a:ln w="19050" algn="ctr">
              <a:solidFill>
                <a:srgbClr val="012169"/>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smtClean="0">
                <a:ln>
                  <a:noFill/>
                </a:ln>
                <a:solidFill>
                  <a:prstClr val="black"/>
                </a:solidFill>
                <a:effectLst/>
                <a:uLnTx/>
                <a:uFillTx/>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000" y="3234259"/>
              <a:ext cx="2160000"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グループ化 20"/>
          <p:cNvGrpSpPr/>
          <p:nvPr/>
        </p:nvGrpSpPr>
        <p:grpSpPr>
          <a:xfrm>
            <a:off x="417000" y="4270752"/>
            <a:ext cx="9072000" cy="1368000"/>
            <a:chOff x="417000" y="4749237"/>
            <a:chExt cx="9072000" cy="1548000"/>
          </a:xfrm>
        </p:grpSpPr>
        <p:sp>
          <p:nvSpPr>
            <p:cNvPr id="15" name="正方形/長方形 14"/>
            <p:cNvSpPr/>
            <p:nvPr/>
          </p:nvSpPr>
          <p:spPr bwMode="gray">
            <a:xfrm>
              <a:off x="417000" y="4749237"/>
              <a:ext cx="1800000" cy="1548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smtClean="0">
                  <a:ln>
                    <a:noFill/>
                  </a:ln>
                  <a:solidFill>
                    <a:prstClr val="black"/>
                  </a:solidFill>
                  <a:effectLst/>
                  <a:uLnTx/>
                  <a:uFillTx/>
                </a:rPr>
                <a:t>Mobile World</a:t>
              </a:r>
            </a:p>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1" lang="en-US" altLang="ja-JP" sz="1200" b="1" i="0" u="none" strike="noStrike" kern="0" cap="none" spc="0" normalizeH="0" baseline="0" noProof="0" dirty="0" smtClean="0">
                  <a:ln>
                    <a:noFill/>
                  </a:ln>
                  <a:solidFill>
                    <a:prstClr val="black"/>
                  </a:solidFill>
                  <a:effectLst/>
                  <a:uLnTx/>
                  <a:uFillTx/>
                </a:rPr>
                <a:t>Congress</a:t>
              </a:r>
            </a:p>
          </p:txBody>
        </p:sp>
        <p:sp>
          <p:nvSpPr>
            <p:cNvPr id="16" name="正方形/長方形 15"/>
            <p:cNvSpPr/>
            <p:nvPr/>
          </p:nvSpPr>
          <p:spPr bwMode="gray">
            <a:xfrm>
              <a:off x="2289000" y="4749237"/>
              <a:ext cx="4608000" cy="154800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265113" marR="0" lvl="0" indent="-179388" defTabSz="9144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1" i="0" u="none" strike="noStrike" kern="0" cap="none" spc="0" normalizeH="0" baseline="0" noProof="0" dirty="0" smtClean="0">
                  <a:ln>
                    <a:noFill/>
                  </a:ln>
                  <a:solidFill>
                    <a:prstClr val="black"/>
                  </a:solidFill>
                  <a:effectLst/>
                  <a:uLnTx/>
                  <a:uFillTx/>
                </a:rPr>
                <a:t>世界最大規模の携帯通信関連の展示会</a:t>
              </a:r>
              <a:endParaRPr kumimoji="1" lang="en-US" altLang="ja-JP" sz="1200" b="1"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開催地：バルセロナ</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来場者数（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94,000</a:t>
              </a:r>
              <a:r>
                <a:rPr kumimoji="1" lang="ja-JP" altLang="en-US" sz="1200" b="0" i="0" u="none" strike="noStrike" kern="0" cap="none" spc="0" normalizeH="0" baseline="0" noProof="0" dirty="0" smtClean="0">
                  <a:ln>
                    <a:noFill/>
                  </a:ln>
                  <a:solidFill>
                    <a:prstClr val="black"/>
                  </a:solidFill>
                  <a:effectLst/>
                  <a:uLnTx/>
                  <a:uFillTx/>
                </a:rPr>
                <a:t>人</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出展社数（</a:t>
              </a:r>
              <a:r>
                <a:rPr kumimoji="1" lang="en-US" altLang="ja-JP" sz="1200" b="0" i="0" u="none" strike="noStrike" kern="0" cap="none" spc="0" normalizeH="0" baseline="0" noProof="0" dirty="0" smtClean="0">
                  <a:ln>
                    <a:noFill/>
                  </a:ln>
                  <a:solidFill>
                    <a:prstClr val="black"/>
                  </a:solidFill>
                  <a:effectLst/>
                  <a:uLnTx/>
                  <a:uFillTx/>
                </a:rPr>
                <a:t>2015</a:t>
              </a:r>
              <a:r>
                <a:rPr kumimoji="1" lang="ja-JP" altLang="en-US" sz="1200" b="0" i="0" u="none" strike="noStrike" kern="0" cap="none" spc="0" normalizeH="0" baseline="0" noProof="0" dirty="0" smtClean="0">
                  <a:ln>
                    <a:noFill/>
                  </a:ln>
                  <a:solidFill>
                    <a:prstClr val="black"/>
                  </a:solidFill>
                  <a:effectLst/>
                  <a:uLnTx/>
                  <a:uFillTx/>
                </a:rPr>
                <a:t>年実績）：</a:t>
              </a:r>
              <a:r>
                <a:rPr kumimoji="1" lang="en-US" altLang="ja-JP" sz="1200" b="0" i="0" u="none" strike="noStrike" kern="0" cap="none" spc="0" normalizeH="0" baseline="0" noProof="0" dirty="0" smtClean="0">
                  <a:ln>
                    <a:noFill/>
                  </a:ln>
                  <a:solidFill>
                    <a:prstClr val="black"/>
                  </a:solidFill>
                  <a:effectLst/>
                  <a:uLnTx/>
                  <a:uFillTx/>
                </a:rPr>
                <a:t>2,199</a:t>
              </a:r>
              <a:r>
                <a:rPr kumimoji="1" lang="ja-JP" altLang="en-US" sz="1200" b="0" i="0" u="none" strike="noStrike" kern="0" cap="none" spc="0" normalizeH="0" baseline="0" noProof="0" dirty="0" smtClean="0">
                  <a:ln>
                    <a:noFill/>
                  </a:ln>
                  <a:solidFill>
                    <a:prstClr val="black"/>
                  </a:solidFill>
                  <a:effectLst/>
                  <a:uLnTx/>
                  <a:uFillTx/>
                </a:rPr>
                <a:t>社</a:t>
              </a:r>
              <a:endParaRPr kumimoji="1" lang="en-US" altLang="ja-JP" sz="1200" b="0" i="0" u="none" strike="noStrike" kern="0" cap="none" spc="0" normalizeH="0" baseline="0" noProof="0" dirty="0" smtClean="0">
                <a:ln>
                  <a:noFill/>
                </a:ln>
                <a:solidFill>
                  <a:prstClr val="black"/>
                </a:solidFill>
                <a:effectLst/>
                <a:uLnTx/>
                <a:uFillTx/>
              </a:endParaRPr>
            </a:p>
            <a:p>
              <a:pPr marL="361950" marR="0" lvl="0" indent="-180975"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0" cap="none" spc="0" normalizeH="0" baseline="0" noProof="0" dirty="0" smtClean="0">
                  <a:ln>
                    <a:noFill/>
                  </a:ln>
                  <a:solidFill>
                    <a:prstClr val="black"/>
                  </a:solidFill>
                  <a:effectLst/>
                  <a:uLnTx/>
                  <a:uFillTx/>
                </a:rPr>
                <a:t>モバイルに関する展示会と、世界中の携帯電話メーカー、端末製造メーカー、テクノロジープロバイダー、販売会社、コンテンツ会社の上層部が出席する会議が複合されたイベントである。</a:t>
              </a:r>
            </a:p>
          </p:txBody>
        </p:sp>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000" y="4749237"/>
              <a:ext cx="2160000" cy="152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bwMode="gray">
            <a:xfrm>
              <a:off x="2289000" y="4749237"/>
              <a:ext cx="7200000" cy="1548000"/>
            </a:xfrm>
            <a:prstGeom prst="rect">
              <a:avLst/>
            </a:prstGeom>
            <a:noFill/>
            <a:ln w="19050" algn="ctr">
              <a:solidFill>
                <a:srgbClr val="012169"/>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smtClean="0">
                <a:ln>
                  <a:noFill/>
                </a:ln>
                <a:solidFill>
                  <a:prstClr val="black"/>
                </a:solidFill>
                <a:effectLst/>
                <a:uLnTx/>
                <a:uFillTx/>
              </a:endParaRPr>
            </a:p>
          </p:txBody>
        </p:sp>
      </p:grpSp>
      <p:sp>
        <p:nvSpPr>
          <p:cNvPr id="23" name="正方形/長方形 22"/>
          <p:cNvSpPr/>
          <p:nvPr/>
        </p:nvSpPr>
        <p:spPr>
          <a:xfrm>
            <a:off x="417000" y="5862764"/>
            <a:ext cx="9072000" cy="43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lang="ja-JP" altLang="en-US" sz="1200" b="1" dirty="0" smtClean="0">
                <a:solidFill>
                  <a:schemeClr val="tx1"/>
                </a:solidFill>
              </a:rPr>
              <a:t>巨大</a:t>
            </a:r>
            <a:r>
              <a:rPr lang="ja-JP" altLang="en-US" sz="1200" b="1" dirty="0">
                <a:solidFill>
                  <a:schemeClr val="tx1"/>
                </a:solidFill>
              </a:rPr>
              <a:t>展示場（展示</a:t>
            </a:r>
            <a:r>
              <a:rPr lang="ja-JP" altLang="en-US" sz="1200" b="1" dirty="0" smtClean="0">
                <a:solidFill>
                  <a:schemeClr val="tx1"/>
                </a:solidFill>
              </a:rPr>
              <a:t>面積</a:t>
            </a:r>
            <a:r>
              <a:rPr lang="en-US" altLang="ja-JP" sz="1200" b="1" dirty="0" smtClean="0">
                <a:solidFill>
                  <a:schemeClr val="tx1"/>
                </a:solidFill>
              </a:rPr>
              <a:t>200,000㎡</a:t>
            </a:r>
            <a:r>
              <a:rPr lang="ja-JP" altLang="en-US" sz="1200" b="1" dirty="0" smtClean="0">
                <a:solidFill>
                  <a:schemeClr val="tx1"/>
                </a:solidFill>
              </a:rPr>
              <a:t>程度</a:t>
            </a:r>
            <a:r>
              <a:rPr lang="ja-JP" altLang="en-US" sz="1200" b="1" dirty="0">
                <a:solidFill>
                  <a:schemeClr val="tx1"/>
                </a:solidFill>
              </a:rPr>
              <a:t>）を新設すれば、世界有数の展示会開催を通じ、大阪の産業振興・集客力向上に貢献する可能性があると考えられる</a:t>
            </a:r>
            <a:r>
              <a:rPr lang="ja-JP" altLang="en-US" sz="1200" b="1" dirty="0" smtClean="0">
                <a:solidFill>
                  <a:schemeClr val="tx1"/>
                </a:solidFill>
              </a:rPr>
              <a:t>。</a:t>
            </a:r>
            <a:endParaRPr lang="ja-JP" altLang="en-US" sz="1200" b="1" dirty="0">
              <a:solidFill>
                <a:schemeClr val="tx1"/>
              </a:solidFill>
            </a:endParaRPr>
          </a:p>
        </p:txBody>
      </p:sp>
    </p:spTree>
    <p:extLst>
      <p:ext uri="{BB962C8B-B14F-4D97-AF65-F5344CB8AC3E}">
        <p14:creationId xmlns:p14="http://schemas.microsoft.com/office/powerpoint/2010/main" val="10134102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136</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ベイエリア（夢洲）における</a:t>
            </a:r>
            <a:r>
              <a:rPr lang="en-US" altLang="ja-JP" dirty="0" smtClean="0"/>
              <a:t>MICE</a:t>
            </a:r>
            <a:r>
              <a:rPr lang="ja-JP" altLang="en-US" dirty="0" smtClean="0"/>
              <a:t>のあり方についての検討</a:t>
            </a:r>
            <a:endParaRPr kumimoji="1" lang="ja-JP" altLang="en-US" dirty="0"/>
          </a:p>
        </p:txBody>
      </p:sp>
      <p:sp>
        <p:nvSpPr>
          <p:cNvPr id="6" name="テキスト プレースホルダー 15"/>
          <p:cNvSpPr>
            <a:spLocks noGrp="1"/>
          </p:cNvSpPr>
          <p:nvPr>
            <p:ph type="body" sz="quarter" idx="18"/>
          </p:nvPr>
        </p:nvSpPr>
        <p:spPr>
          <a:xfrm>
            <a:off x="417000" y="902533"/>
            <a:ext cx="4320000" cy="432000"/>
          </a:xfrm>
          <a:ln>
            <a:noFill/>
          </a:ln>
        </p:spPr>
        <p:txBody>
          <a:bodyPr/>
          <a:lstStyle/>
          <a:p>
            <a:r>
              <a:rPr lang="ja-JP" altLang="en-US" dirty="0" smtClean="0"/>
              <a:t>整備・運営形態　</a:t>
            </a:r>
            <a:r>
              <a:rPr lang="en-US" altLang="ja-JP" dirty="0"/>
              <a:t>1</a:t>
            </a:r>
            <a:r>
              <a:rPr lang="en-US" altLang="ja-JP" dirty="0" smtClean="0"/>
              <a:t>/2</a:t>
            </a:r>
            <a:r>
              <a:rPr lang="ja-JP" altLang="en-US" dirty="0" smtClean="0"/>
              <a:t>　（官民連携手法のパターン）</a:t>
            </a:r>
            <a:endParaRPr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282612006"/>
              </p:ext>
            </p:extLst>
          </p:nvPr>
        </p:nvGraphicFramePr>
        <p:xfrm>
          <a:off x="609598" y="1262793"/>
          <a:ext cx="8796871" cy="4793088"/>
        </p:xfrm>
        <a:graphic>
          <a:graphicData uri="http://schemas.openxmlformats.org/drawingml/2006/table">
            <a:tbl>
              <a:tblPr firstRow="1" bandRow="1">
                <a:tableStyleId>{5C22544A-7EE6-4342-B048-85BDC9FD1C3A}</a:tableStyleId>
              </a:tblPr>
              <a:tblGrid>
                <a:gridCol w="645987"/>
                <a:gridCol w="2037721"/>
                <a:gridCol w="2037721"/>
                <a:gridCol w="2037721"/>
                <a:gridCol w="2037721"/>
              </a:tblGrid>
              <a:tr h="383532">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000" spc="0" dirty="0" smtClean="0">
                          <a:solidFill>
                            <a:schemeClr val="bg1"/>
                          </a:solidFill>
                        </a:rPr>
                        <a:t>コンセッション</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en-US" altLang="ja-JP" sz="1000" spc="0" dirty="0" smtClean="0">
                          <a:solidFill>
                            <a:schemeClr val="bg1"/>
                          </a:solidFill>
                        </a:rPr>
                        <a:t>PFI</a:t>
                      </a:r>
                    </a:p>
                    <a:p>
                      <a:pPr algn="ctr"/>
                      <a:r>
                        <a:rPr kumimoji="1" lang="ja-JP" altLang="en-US" sz="1000" spc="0" dirty="0" smtClean="0">
                          <a:solidFill>
                            <a:schemeClr val="bg1"/>
                          </a:solidFill>
                        </a:rPr>
                        <a:t>（サービス購入型ほか）</a:t>
                      </a:r>
                      <a:endParaRPr kumimoji="1" lang="ja-JP" altLang="en-US" sz="1000" spc="0" dirty="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en-US" altLang="ja-JP" sz="1000" spc="0" dirty="0" smtClean="0">
                          <a:solidFill>
                            <a:schemeClr val="bg1"/>
                          </a:solidFill>
                        </a:rPr>
                        <a:t>DBO</a:t>
                      </a:r>
                    </a:p>
                    <a:p>
                      <a:pPr algn="ctr"/>
                      <a:r>
                        <a:rPr kumimoji="1" lang="ja-JP" altLang="en-US" sz="1000" spc="0" dirty="0" smtClean="0">
                          <a:solidFill>
                            <a:schemeClr val="bg1"/>
                          </a:solidFill>
                        </a:rPr>
                        <a:t>（</a:t>
                      </a:r>
                      <a:r>
                        <a:rPr kumimoji="1" lang="en-US" altLang="ja-JP" sz="1000" spc="0" dirty="0" smtClean="0">
                          <a:solidFill>
                            <a:schemeClr val="bg1"/>
                          </a:solidFill>
                        </a:rPr>
                        <a:t>Design Build Operate</a:t>
                      </a:r>
                      <a:r>
                        <a:rPr kumimoji="1" lang="ja-JP" altLang="en-US" sz="1000" spc="0" dirty="0" smtClean="0">
                          <a:solidFill>
                            <a:schemeClr val="bg1"/>
                          </a:solidFill>
                        </a:rPr>
                        <a:t>）</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000" spc="0" dirty="0" smtClean="0">
                          <a:solidFill>
                            <a:schemeClr val="bg1"/>
                          </a:solidFill>
                        </a:rPr>
                        <a:t>指定管理者制度</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2728848">
                <a:tc>
                  <a:txBody>
                    <a:bodyPr/>
                    <a:lstStyle/>
                    <a:p>
                      <a:r>
                        <a:rPr kumimoji="1" lang="ja-JP" altLang="en-US" sz="1000" b="1" dirty="0" smtClean="0"/>
                        <a:t>民間の</a:t>
                      </a:r>
                      <a:endParaRPr kumimoji="1" lang="en-US" altLang="ja-JP" sz="1000" b="1" dirty="0" smtClean="0"/>
                    </a:p>
                    <a:p>
                      <a:r>
                        <a:rPr kumimoji="1" lang="ja-JP" altLang="en-US" sz="1000" b="1" dirty="0" smtClean="0"/>
                        <a:t>業務領域</a:t>
                      </a:r>
                      <a:endParaRPr kumimoji="1" lang="en-US" altLang="ja-JP" sz="1000" b="1" dirty="0" smtClean="0"/>
                    </a:p>
                    <a:p>
                      <a:r>
                        <a:rPr kumimoji="1" lang="ja-JP" altLang="en-US" sz="1000" b="1" dirty="0" smtClean="0"/>
                        <a:t>（想定例）</a:t>
                      </a:r>
                      <a:endParaRPr kumimoji="1" lang="ja-JP" altLang="en-US" sz="1000" b="1"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0400">
                <a:tc>
                  <a:txBody>
                    <a:bodyPr/>
                    <a:lstStyle/>
                    <a:p>
                      <a:r>
                        <a:rPr kumimoji="1" lang="ja-JP" altLang="en-US" sz="1000" b="1" dirty="0" smtClean="0"/>
                        <a:t>民間ノウハウの活用余地</a:t>
                      </a:r>
                      <a:endParaRPr kumimoji="1" lang="ja-JP" altLang="en-US" sz="1000" b="1"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kumimoji="1" lang="ja-JP" altLang="en-US" sz="1000" dirty="0" smtClean="0"/>
                        <a:t>公共施設の位置づけを維持しながら、長期にわたる経営全般について、民間事業者のノウハウの活用が期待できる。</a:t>
                      </a:r>
                      <a:endParaRPr kumimoji="1" lang="en-US" altLang="ja-JP" sz="1000" dirty="0" smtClean="0"/>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lt"/>
                          <a:ea typeface="+mn-ea"/>
                          <a:cs typeface="+mn-cs"/>
                        </a:rPr>
                        <a:t>資金調達を民間に担わせるため、財政負担の平準化が期待できる</a:t>
                      </a:r>
                      <a:endParaRPr kumimoji="1" lang="en-US" altLang="ja-JP" sz="1000" dirty="0" smtClean="0"/>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kumimoji="1" lang="ja-JP" altLang="en-US" sz="1000" dirty="0" smtClean="0"/>
                        <a:t>設計・施工・運営を一体で民間事業者に行わせることで、運営コストの削減を期待した施設の整備・運営が期待できる。</a:t>
                      </a: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lt"/>
                          <a:ea typeface="+mn-ea"/>
                          <a:cs typeface="+mn-cs"/>
                        </a:rPr>
                        <a:t>施設利用料が充当されることから、運営にあたって、コスト削減のみならず、収益向上についても民間事業者のノウハウが期待できる。</a:t>
                      </a:r>
                      <a:endParaRPr kumimoji="1" lang="en-US" altLang="ja-JP" sz="1000" dirty="0" smtClean="0">
                        <a:solidFill>
                          <a:schemeClr val="dk1"/>
                        </a:solidFill>
                        <a:latin typeface="+mn-lt"/>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0">
                <a:tc>
                  <a:txBody>
                    <a:bodyPr/>
                    <a:lstStyle/>
                    <a:p>
                      <a:r>
                        <a:rPr kumimoji="1" lang="ja-JP" altLang="en-US" sz="1000" b="1" dirty="0" smtClean="0"/>
                        <a:t>本事業への適用</a:t>
                      </a:r>
                      <a:endParaRPr kumimoji="1" lang="en-US" altLang="ja-JP" sz="1000" b="1" dirty="0" smtClean="0"/>
                    </a:p>
                    <a:p>
                      <a:r>
                        <a:rPr kumimoji="1" lang="ja-JP" altLang="en-US" sz="1000" b="1" dirty="0" smtClean="0"/>
                        <a:t>（概要）</a:t>
                      </a:r>
                      <a:endParaRPr kumimoji="1" lang="ja-JP" altLang="en-US" sz="1000" b="1"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kumimoji="1" lang="en-US" altLang="ja-JP" sz="1000" dirty="0" smtClean="0">
                          <a:latin typeface="+mn-ea"/>
                          <a:ea typeface="+mn-ea"/>
                        </a:rPr>
                        <a:t>IR</a:t>
                      </a:r>
                      <a:r>
                        <a:rPr kumimoji="1" lang="ja-JP" altLang="en-US" sz="1000" dirty="0" smtClean="0">
                          <a:latin typeface="+mn-ea"/>
                          <a:ea typeface="+mn-ea"/>
                        </a:rPr>
                        <a:t>事業部分の運営方法や、連携方策によっては、コンセッション方式の導入ではなく、他の事業手法が望ましい可能性もある。（</a:t>
                      </a:r>
                      <a:r>
                        <a:rPr kumimoji="1" lang="en-US" altLang="ja-JP" sz="1000" dirty="0" smtClean="0">
                          <a:latin typeface="+mn-ea"/>
                          <a:ea typeface="+mn-ea"/>
                        </a:rPr>
                        <a:t>PFI</a:t>
                      </a:r>
                      <a:r>
                        <a:rPr kumimoji="1" lang="ja-JP" altLang="en-US" sz="1000" dirty="0" smtClean="0">
                          <a:latin typeface="+mn-ea"/>
                          <a:ea typeface="+mn-ea"/>
                        </a:rPr>
                        <a:t>方式、サービス購入型、</a:t>
                      </a:r>
                      <a:r>
                        <a:rPr kumimoji="1" lang="en-US" altLang="ja-JP" sz="1000" dirty="0" smtClean="0">
                          <a:latin typeface="+mn-ea"/>
                          <a:ea typeface="+mn-ea"/>
                        </a:rPr>
                        <a:t>DBO</a:t>
                      </a:r>
                      <a:r>
                        <a:rPr kumimoji="1" lang="ja-JP" altLang="en-US" sz="1000" dirty="0" smtClean="0">
                          <a:latin typeface="+mn-ea"/>
                          <a:ea typeface="+mn-ea"/>
                        </a:rPr>
                        <a:t>方式など）</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latin typeface="+mn-ea"/>
                          <a:ea typeface="+mn-ea"/>
                        </a:rPr>
                        <a:t>運営については、</a:t>
                      </a:r>
                      <a:r>
                        <a:rPr kumimoji="1" lang="en-US" altLang="ja-JP" sz="1000" dirty="0" smtClean="0">
                          <a:latin typeface="+mn-ea"/>
                          <a:ea typeface="+mn-ea"/>
                        </a:rPr>
                        <a:t>IR</a:t>
                      </a:r>
                      <a:r>
                        <a:rPr kumimoji="1" lang="ja-JP" altLang="en-US" sz="1000" dirty="0" smtClean="0">
                          <a:latin typeface="+mn-ea"/>
                          <a:ea typeface="+mn-ea"/>
                        </a:rPr>
                        <a:t>事業部分との連携を前提として、施設整備を効率的に進めることなどでの適用が考えられる。</a:t>
                      </a:r>
                      <a:endParaRPr kumimoji="1" lang="en-US" altLang="ja-JP" sz="1000" dirty="0" smtClean="0">
                        <a:latin typeface="+mn-ea"/>
                        <a:ea typeface="+mn-ea"/>
                      </a:endParaRPr>
                    </a:p>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smtClean="0">
                          <a:latin typeface="+mn-ea"/>
                          <a:ea typeface="+mn-ea"/>
                        </a:rPr>
                        <a:t>　</a:t>
                      </a:r>
                      <a:r>
                        <a:rPr kumimoji="1" lang="en-US" altLang="ja-JP" sz="1000" dirty="0" smtClean="0">
                          <a:latin typeface="+mn-ea"/>
                          <a:ea typeface="+mn-ea"/>
                        </a:rPr>
                        <a:t>※</a:t>
                      </a:r>
                      <a:r>
                        <a:rPr kumimoji="1" lang="ja-JP" altLang="en-US" sz="1000" dirty="0" smtClean="0">
                          <a:latin typeface="+mn-ea"/>
                          <a:ea typeface="+mn-ea"/>
                        </a:rPr>
                        <a:t>施設整備ののちに、</a:t>
                      </a:r>
                      <a:r>
                        <a:rPr kumimoji="1" lang="en-US" altLang="ja-JP" sz="1000" dirty="0" smtClean="0">
                          <a:latin typeface="+mn-ea"/>
                          <a:ea typeface="+mn-ea"/>
                        </a:rPr>
                        <a:t>IR</a:t>
                      </a:r>
                      <a:r>
                        <a:rPr kumimoji="1" lang="ja-JP" altLang="en-US" sz="1000" dirty="0" smtClean="0">
                          <a:latin typeface="+mn-ea"/>
                          <a:ea typeface="+mn-ea"/>
                        </a:rPr>
                        <a:t>事業部分</a:t>
                      </a:r>
                      <a:endParaRPr kumimoji="1" lang="en-US" altLang="ja-JP" sz="1000" dirty="0" smtClean="0">
                        <a:latin typeface="+mn-ea"/>
                        <a:ea typeface="+mn-ea"/>
                      </a:endParaRPr>
                    </a:p>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smtClean="0">
                          <a:latin typeface="+mn-ea"/>
                          <a:ea typeface="+mn-ea"/>
                        </a:rPr>
                        <a:t>　　</a:t>
                      </a:r>
                      <a:r>
                        <a:rPr kumimoji="1" lang="ja-JP" altLang="en-US" sz="1000" baseline="0" dirty="0" smtClean="0">
                          <a:latin typeface="+mn-ea"/>
                          <a:ea typeface="+mn-ea"/>
                        </a:rPr>
                        <a:t> </a:t>
                      </a:r>
                      <a:r>
                        <a:rPr kumimoji="1" lang="ja-JP" altLang="en-US" sz="1000" dirty="0" smtClean="0">
                          <a:latin typeface="+mn-ea"/>
                          <a:ea typeface="+mn-ea"/>
                        </a:rPr>
                        <a:t>の運営者に運営を委託</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kumimoji="1" lang="ja-JP" altLang="en-US" sz="1000" dirty="0" smtClean="0">
                          <a:latin typeface="+mn-ea"/>
                          <a:ea typeface="+mn-ea"/>
                        </a:rPr>
                        <a:t>事業実施の手続きが簡素、スケジュールも短期間ですむ可能性画高く、</a:t>
                      </a:r>
                      <a:r>
                        <a:rPr kumimoji="1" lang="en-US" altLang="ja-JP" sz="1000" dirty="0" smtClean="0">
                          <a:latin typeface="+mn-ea"/>
                          <a:ea typeface="+mn-ea"/>
                        </a:rPr>
                        <a:t>PFI</a:t>
                      </a:r>
                      <a:r>
                        <a:rPr kumimoji="1" lang="ja-JP" altLang="en-US" sz="1000" dirty="0" smtClean="0">
                          <a:latin typeface="+mn-ea"/>
                          <a:ea typeface="+mn-ea"/>
                        </a:rPr>
                        <a:t>手法よりもメリットが大きい可能性がある。</a:t>
                      </a:r>
                      <a:endParaRPr kumimoji="1" lang="en-US" altLang="ja-JP" sz="1000" dirty="0" smtClean="0">
                        <a:latin typeface="+mn-ea"/>
                        <a:ea typeface="+mn-ea"/>
                      </a:endParaRPr>
                    </a:p>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smtClean="0">
                          <a:latin typeface="+mn-ea"/>
                          <a:ea typeface="+mn-ea"/>
                        </a:rPr>
                        <a:t>　</a:t>
                      </a:r>
                      <a:r>
                        <a:rPr kumimoji="1" lang="en-US" altLang="ja-JP" sz="1000" dirty="0" smtClean="0">
                          <a:latin typeface="+mn-ea"/>
                          <a:ea typeface="+mn-ea"/>
                        </a:rPr>
                        <a:t>※</a:t>
                      </a:r>
                      <a:r>
                        <a:rPr kumimoji="1" lang="ja-JP" altLang="en-US" sz="1000" dirty="0" smtClean="0">
                          <a:latin typeface="+mn-ea"/>
                          <a:ea typeface="+mn-ea"/>
                        </a:rPr>
                        <a:t>施設整備ののちに、</a:t>
                      </a:r>
                      <a:r>
                        <a:rPr kumimoji="1" lang="en-US" altLang="ja-JP" sz="1000" dirty="0" smtClean="0">
                          <a:latin typeface="+mn-ea"/>
                          <a:ea typeface="+mn-ea"/>
                        </a:rPr>
                        <a:t>IR</a:t>
                      </a:r>
                      <a:r>
                        <a:rPr kumimoji="1" lang="ja-JP" altLang="en-US" sz="1000" dirty="0" smtClean="0">
                          <a:latin typeface="+mn-ea"/>
                          <a:ea typeface="+mn-ea"/>
                        </a:rPr>
                        <a:t>事業部分</a:t>
                      </a:r>
                      <a:endParaRPr kumimoji="1" lang="en-US" altLang="ja-JP" sz="1000" dirty="0" smtClean="0">
                        <a:latin typeface="+mn-ea"/>
                        <a:ea typeface="+mn-ea"/>
                      </a:endParaRPr>
                    </a:p>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smtClean="0">
                          <a:latin typeface="+mn-ea"/>
                          <a:ea typeface="+mn-ea"/>
                        </a:rPr>
                        <a:t>　　</a:t>
                      </a:r>
                      <a:r>
                        <a:rPr kumimoji="1" lang="ja-JP" altLang="en-US" sz="1000" baseline="0" dirty="0" smtClean="0">
                          <a:latin typeface="+mn-ea"/>
                          <a:ea typeface="+mn-ea"/>
                        </a:rPr>
                        <a:t> </a:t>
                      </a:r>
                      <a:r>
                        <a:rPr kumimoji="1" lang="ja-JP" altLang="en-US" sz="1000" dirty="0" smtClean="0">
                          <a:latin typeface="+mn-ea"/>
                          <a:ea typeface="+mn-ea"/>
                        </a:rPr>
                        <a:t>の運営者に運営を委託</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ea"/>
                          <a:ea typeface="+mn-ea"/>
                          <a:cs typeface="+mn-cs"/>
                        </a:rPr>
                        <a:t>事業手法としての可能性はあるが、事業期間が短期であることや、事業の運営度が比較的低い可能性が高いことから、民間事業者の　参画意欲が低くなる可能性があり得る。</a:t>
                      </a:r>
                      <a:endParaRPr kumimoji="1" lang="en-US" altLang="ja-JP" sz="1000" dirty="0" smtClean="0">
                        <a:solidFill>
                          <a:schemeClr val="dk1"/>
                        </a:solidFill>
                        <a:latin typeface="+mn-ea"/>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角丸四角形 11"/>
          <p:cNvSpPr/>
          <p:nvPr/>
        </p:nvSpPr>
        <p:spPr>
          <a:xfrm>
            <a:off x="1314450" y="3211476"/>
            <a:ext cx="1870708"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利用料収受</a:t>
            </a:r>
          </a:p>
        </p:txBody>
      </p:sp>
      <p:sp>
        <p:nvSpPr>
          <p:cNvPr id="13" name="角丸四角形 12"/>
          <p:cNvSpPr/>
          <p:nvPr/>
        </p:nvSpPr>
        <p:spPr>
          <a:xfrm>
            <a:off x="1314443" y="2031456"/>
            <a:ext cx="1870709"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施設維持管理</a:t>
            </a:r>
          </a:p>
        </p:txBody>
      </p:sp>
      <p:sp>
        <p:nvSpPr>
          <p:cNvPr id="14" name="角丸四角形 13"/>
          <p:cNvSpPr/>
          <p:nvPr/>
        </p:nvSpPr>
        <p:spPr>
          <a:xfrm>
            <a:off x="1314449" y="2632324"/>
            <a:ext cx="1870709"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施設の改築更新</a:t>
            </a:r>
          </a:p>
        </p:txBody>
      </p:sp>
      <p:sp>
        <p:nvSpPr>
          <p:cNvPr id="15" name="角丸四角形 14"/>
          <p:cNvSpPr/>
          <p:nvPr/>
        </p:nvSpPr>
        <p:spPr>
          <a:xfrm>
            <a:off x="1313803" y="2332630"/>
            <a:ext cx="1871355"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収益施設整備運営</a:t>
            </a:r>
          </a:p>
        </p:txBody>
      </p:sp>
      <p:sp>
        <p:nvSpPr>
          <p:cNvPr id="16" name="角丸四角形 15"/>
          <p:cNvSpPr/>
          <p:nvPr/>
        </p:nvSpPr>
        <p:spPr>
          <a:xfrm>
            <a:off x="1314449" y="3788574"/>
            <a:ext cx="1870709"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人材確保・育成</a:t>
            </a:r>
          </a:p>
        </p:txBody>
      </p:sp>
      <p:sp>
        <p:nvSpPr>
          <p:cNvPr id="17" name="角丸四角形 16"/>
          <p:cNvSpPr/>
          <p:nvPr/>
        </p:nvSpPr>
        <p:spPr>
          <a:xfrm>
            <a:off x="1314450" y="3500422"/>
            <a:ext cx="1870708"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prstClr val="white"/>
                </a:solidFill>
              </a:rPr>
              <a:t>マーケ、経営戦略</a:t>
            </a:r>
          </a:p>
        </p:txBody>
      </p:sp>
      <p:sp>
        <p:nvSpPr>
          <p:cNvPr id="18" name="角丸四角形 17"/>
          <p:cNvSpPr/>
          <p:nvPr/>
        </p:nvSpPr>
        <p:spPr>
          <a:xfrm>
            <a:off x="1313480" y="2923270"/>
            <a:ext cx="1871678"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資金</a:t>
            </a:r>
            <a:r>
              <a:rPr kumimoji="1" lang="ja-JP" altLang="en-US" sz="1000" b="1" dirty="0">
                <a:solidFill>
                  <a:prstClr val="white"/>
                </a:solidFill>
              </a:rPr>
              <a:t>調達</a:t>
            </a:r>
            <a:endParaRPr kumimoji="1" lang="ja-JP" altLang="en-US" sz="1000" b="1" dirty="0" smtClean="0">
              <a:solidFill>
                <a:prstClr val="white"/>
              </a:solidFill>
            </a:endParaRPr>
          </a:p>
        </p:txBody>
      </p:sp>
      <p:sp>
        <p:nvSpPr>
          <p:cNvPr id="19" name="角丸四角形 18"/>
          <p:cNvSpPr/>
          <p:nvPr/>
        </p:nvSpPr>
        <p:spPr>
          <a:xfrm>
            <a:off x="3359209" y="3211476"/>
            <a:ext cx="1871919" cy="240230"/>
          </a:xfrm>
          <a:prstGeom prst="roundRect">
            <a:avLst>
              <a:gd name="adj" fmla="val 9918"/>
            </a:avLst>
          </a:prstGeom>
          <a:solidFill>
            <a:schemeClr val="accent3"/>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prstClr val="white"/>
                </a:solidFill>
              </a:rPr>
              <a:t>利用料</a:t>
            </a:r>
            <a:r>
              <a:rPr kumimoji="1" lang="ja-JP" altLang="en-US" sz="1000" b="1" dirty="0" smtClean="0">
                <a:solidFill>
                  <a:prstClr val="white"/>
                </a:solidFill>
              </a:rPr>
              <a:t>収受（指定管理者など）</a:t>
            </a:r>
            <a:endParaRPr kumimoji="1" lang="ja-JP" altLang="en-US" sz="1000" b="1" dirty="0">
              <a:solidFill>
                <a:prstClr val="white"/>
              </a:solidFill>
            </a:endParaRPr>
          </a:p>
        </p:txBody>
      </p:sp>
      <p:sp>
        <p:nvSpPr>
          <p:cNvPr id="20" name="角丸四角形 19"/>
          <p:cNvSpPr/>
          <p:nvPr/>
        </p:nvSpPr>
        <p:spPr>
          <a:xfrm>
            <a:off x="3342261" y="2028011"/>
            <a:ext cx="1871920"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施設維持管理</a:t>
            </a:r>
          </a:p>
        </p:txBody>
      </p:sp>
      <p:sp>
        <p:nvSpPr>
          <p:cNvPr id="21" name="角丸四角形 20"/>
          <p:cNvSpPr/>
          <p:nvPr/>
        </p:nvSpPr>
        <p:spPr>
          <a:xfrm>
            <a:off x="3359209" y="2632324"/>
            <a:ext cx="1871920"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施設の改築更新</a:t>
            </a:r>
          </a:p>
        </p:txBody>
      </p:sp>
      <p:sp>
        <p:nvSpPr>
          <p:cNvPr id="22" name="角丸四角形 21"/>
          <p:cNvSpPr/>
          <p:nvPr/>
        </p:nvSpPr>
        <p:spPr>
          <a:xfrm>
            <a:off x="3359209" y="2332629"/>
            <a:ext cx="1871920" cy="237685"/>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収益施設整備運営</a:t>
            </a:r>
          </a:p>
        </p:txBody>
      </p:sp>
      <p:sp>
        <p:nvSpPr>
          <p:cNvPr id="23" name="角丸四角形 22"/>
          <p:cNvSpPr/>
          <p:nvPr/>
        </p:nvSpPr>
        <p:spPr>
          <a:xfrm>
            <a:off x="3359209" y="3780954"/>
            <a:ext cx="1871920" cy="25166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人材確保・育成</a:t>
            </a:r>
          </a:p>
        </p:txBody>
      </p:sp>
      <p:sp>
        <p:nvSpPr>
          <p:cNvPr id="24" name="角丸四角形 23"/>
          <p:cNvSpPr/>
          <p:nvPr/>
        </p:nvSpPr>
        <p:spPr>
          <a:xfrm>
            <a:off x="3359169" y="3496612"/>
            <a:ext cx="1871960" cy="24023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マーケ、経営戦略</a:t>
            </a:r>
          </a:p>
        </p:txBody>
      </p:sp>
      <p:sp>
        <p:nvSpPr>
          <p:cNvPr id="25" name="角丸四角形 24"/>
          <p:cNvSpPr/>
          <p:nvPr/>
        </p:nvSpPr>
        <p:spPr>
          <a:xfrm>
            <a:off x="3359209" y="2923270"/>
            <a:ext cx="1871920"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資金</a:t>
            </a:r>
            <a:r>
              <a:rPr kumimoji="1" lang="ja-JP" altLang="en-US" sz="1000" b="1" dirty="0">
                <a:solidFill>
                  <a:prstClr val="white"/>
                </a:solidFill>
              </a:rPr>
              <a:t>調達</a:t>
            </a:r>
            <a:endParaRPr kumimoji="1" lang="ja-JP" altLang="en-US" sz="1000" b="1" dirty="0" smtClean="0">
              <a:solidFill>
                <a:prstClr val="white"/>
              </a:solidFill>
            </a:endParaRPr>
          </a:p>
        </p:txBody>
      </p:sp>
      <p:sp>
        <p:nvSpPr>
          <p:cNvPr id="26" name="角丸四角形 25"/>
          <p:cNvSpPr/>
          <p:nvPr/>
        </p:nvSpPr>
        <p:spPr>
          <a:xfrm>
            <a:off x="7454877" y="3211476"/>
            <a:ext cx="1872000"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prstClr val="white"/>
                </a:solidFill>
              </a:rPr>
              <a:t>利用料収受</a:t>
            </a:r>
          </a:p>
        </p:txBody>
      </p:sp>
      <p:sp>
        <p:nvSpPr>
          <p:cNvPr id="27" name="角丸四角形 26"/>
          <p:cNvSpPr/>
          <p:nvPr/>
        </p:nvSpPr>
        <p:spPr>
          <a:xfrm>
            <a:off x="7454863" y="2021296"/>
            <a:ext cx="1872000" cy="246945"/>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施設維持管理</a:t>
            </a:r>
          </a:p>
        </p:txBody>
      </p:sp>
      <p:sp>
        <p:nvSpPr>
          <p:cNvPr id="28" name="角丸四角形 27"/>
          <p:cNvSpPr/>
          <p:nvPr/>
        </p:nvSpPr>
        <p:spPr>
          <a:xfrm>
            <a:off x="7454877" y="2632324"/>
            <a:ext cx="1872000" cy="24023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施設の改築更新</a:t>
            </a:r>
          </a:p>
        </p:txBody>
      </p:sp>
      <p:sp>
        <p:nvSpPr>
          <p:cNvPr id="29" name="角丸四角形 28"/>
          <p:cNvSpPr/>
          <p:nvPr/>
        </p:nvSpPr>
        <p:spPr>
          <a:xfrm>
            <a:off x="7454877" y="2340249"/>
            <a:ext cx="1872000" cy="237576"/>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収益施設整備運営</a:t>
            </a:r>
          </a:p>
        </p:txBody>
      </p:sp>
      <p:sp>
        <p:nvSpPr>
          <p:cNvPr id="30" name="角丸四角形 29"/>
          <p:cNvSpPr/>
          <p:nvPr/>
        </p:nvSpPr>
        <p:spPr>
          <a:xfrm>
            <a:off x="7454877" y="3770118"/>
            <a:ext cx="1872000" cy="253268"/>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人材確保・育成</a:t>
            </a:r>
          </a:p>
        </p:txBody>
      </p:sp>
      <p:sp>
        <p:nvSpPr>
          <p:cNvPr id="31" name="角丸四角形 30"/>
          <p:cNvSpPr/>
          <p:nvPr/>
        </p:nvSpPr>
        <p:spPr>
          <a:xfrm>
            <a:off x="7454877" y="3496612"/>
            <a:ext cx="1872000" cy="23261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マーケ、経営戦略</a:t>
            </a:r>
          </a:p>
        </p:txBody>
      </p:sp>
      <p:sp>
        <p:nvSpPr>
          <p:cNvPr id="32" name="角丸四角形 31"/>
          <p:cNvSpPr/>
          <p:nvPr/>
        </p:nvSpPr>
        <p:spPr>
          <a:xfrm>
            <a:off x="7454877" y="2923270"/>
            <a:ext cx="1872000" cy="24023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資金調達</a:t>
            </a:r>
          </a:p>
        </p:txBody>
      </p:sp>
      <p:sp>
        <p:nvSpPr>
          <p:cNvPr id="33" name="角丸四角形 32"/>
          <p:cNvSpPr/>
          <p:nvPr/>
        </p:nvSpPr>
        <p:spPr>
          <a:xfrm>
            <a:off x="5405177" y="3211476"/>
            <a:ext cx="1871919" cy="240230"/>
          </a:xfrm>
          <a:prstGeom prst="roundRect">
            <a:avLst>
              <a:gd name="adj" fmla="val 9918"/>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prstClr val="white"/>
                </a:solidFill>
              </a:rPr>
              <a:t>利用料収受（指定管理者など）</a:t>
            </a:r>
          </a:p>
        </p:txBody>
      </p:sp>
      <p:sp>
        <p:nvSpPr>
          <p:cNvPr id="34" name="角丸四角形 33"/>
          <p:cNvSpPr/>
          <p:nvPr/>
        </p:nvSpPr>
        <p:spPr>
          <a:xfrm>
            <a:off x="5396697" y="2024741"/>
            <a:ext cx="1871919" cy="246945"/>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施設維持管理</a:t>
            </a:r>
          </a:p>
        </p:txBody>
      </p:sp>
      <p:sp>
        <p:nvSpPr>
          <p:cNvPr id="35" name="角丸四角形 34"/>
          <p:cNvSpPr/>
          <p:nvPr/>
        </p:nvSpPr>
        <p:spPr>
          <a:xfrm>
            <a:off x="5405099" y="2632324"/>
            <a:ext cx="1871996" cy="24023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施設の改築更新</a:t>
            </a:r>
          </a:p>
        </p:txBody>
      </p:sp>
      <p:sp>
        <p:nvSpPr>
          <p:cNvPr id="36" name="角丸四角形 35"/>
          <p:cNvSpPr/>
          <p:nvPr/>
        </p:nvSpPr>
        <p:spPr>
          <a:xfrm>
            <a:off x="5405177" y="2332738"/>
            <a:ext cx="1871919" cy="240121"/>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収益施設整備運営</a:t>
            </a:r>
          </a:p>
        </p:txBody>
      </p:sp>
      <p:sp>
        <p:nvSpPr>
          <p:cNvPr id="37" name="角丸四角形 36"/>
          <p:cNvSpPr/>
          <p:nvPr/>
        </p:nvSpPr>
        <p:spPr>
          <a:xfrm>
            <a:off x="5405136" y="3777144"/>
            <a:ext cx="1871960" cy="25166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人材確保・育成</a:t>
            </a:r>
          </a:p>
        </p:txBody>
      </p:sp>
      <p:sp>
        <p:nvSpPr>
          <p:cNvPr id="38" name="角丸四角形 37"/>
          <p:cNvSpPr/>
          <p:nvPr/>
        </p:nvSpPr>
        <p:spPr>
          <a:xfrm>
            <a:off x="5405115" y="3496612"/>
            <a:ext cx="1871981" cy="23642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マーケ、経営戦略</a:t>
            </a:r>
          </a:p>
        </p:txBody>
      </p:sp>
      <p:sp>
        <p:nvSpPr>
          <p:cNvPr id="39" name="角丸四角形 38"/>
          <p:cNvSpPr/>
          <p:nvPr/>
        </p:nvSpPr>
        <p:spPr>
          <a:xfrm>
            <a:off x="5405104" y="2923270"/>
            <a:ext cx="1871991" cy="24023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資金調達</a:t>
            </a:r>
          </a:p>
        </p:txBody>
      </p:sp>
      <p:sp>
        <p:nvSpPr>
          <p:cNvPr id="40" name="角丸四角形 39"/>
          <p:cNvSpPr/>
          <p:nvPr/>
        </p:nvSpPr>
        <p:spPr>
          <a:xfrm>
            <a:off x="1313319" y="4075500"/>
            <a:ext cx="1871840" cy="245333"/>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srgbClr val="00A1DE"/>
                </a:solidFill>
              </a:rPr>
              <a:t>施設</a:t>
            </a:r>
            <a:r>
              <a:rPr kumimoji="1" lang="ja-JP" altLang="en-US" sz="1000" b="1" dirty="0">
                <a:solidFill>
                  <a:srgbClr val="00A1DE"/>
                </a:solidFill>
              </a:rPr>
              <a:t>の所有</a:t>
            </a:r>
          </a:p>
        </p:txBody>
      </p:sp>
      <p:sp>
        <p:nvSpPr>
          <p:cNvPr id="41" name="角丸四角形 40"/>
          <p:cNvSpPr/>
          <p:nvPr/>
        </p:nvSpPr>
        <p:spPr>
          <a:xfrm>
            <a:off x="3359209" y="4071689"/>
            <a:ext cx="1871920" cy="245333"/>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srgbClr val="00A1DE"/>
                </a:solidFill>
              </a:rPr>
              <a:t>施設</a:t>
            </a:r>
            <a:r>
              <a:rPr kumimoji="1" lang="ja-JP" altLang="en-US" sz="1000" b="1" dirty="0">
                <a:solidFill>
                  <a:srgbClr val="00A1DE"/>
                </a:solidFill>
              </a:rPr>
              <a:t>の所有</a:t>
            </a:r>
          </a:p>
        </p:txBody>
      </p:sp>
      <p:sp>
        <p:nvSpPr>
          <p:cNvPr id="42" name="角丸四角形 41"/>
          <p:cNvSpPr/>
          <p:nvPr/>
        </p:nvSpPr>
        <p:spPr>
          <a:xfrm>
            <a:off x="7454877" y="4071689"/>
            <a:ext cx="1872000" cy="241522"/>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srgbClr val="00A1DE"/>
                </a:solidFill>
              </a:rPr>
              <a:t>施設</a:t>
            </a:r>
            <a:r>
              <a:rPr kumimoji="1" lang="ja-JP" altLang="en-US" sz="1000" b="1" dirty="0">
                <a:solidFill>
                  <a:srgbClr val="00A1DE"/>
                </a:solidFill>
              </a:rPr>
              <a:t>の所有</a:t>
            </a:r>
          </a:p>
        </p:txBody>
      </p:sp>
      <p:sp>
        <p:nvSpPr>
          <p:cNvPr id="43" name="角丸四角形 42"/>
          <p:cNvSpPr/>
          <p:nvPr/>
        </p:nvSpPr>
        <p:spPr>
          <a:xfrm>
            <a:off x="5405178" y="4071689"/>
            <a:ext cx="1871918" cy="241522"/>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srgbClr val="00A1DE"/>
                </a:solidFill>
              </a:rPr>
              <a:t>施設</a:t>
            </a:r>
            <a:r>
              <a:rPr kumimoji="1" lang="ja-JP" altLang="en-US" sz="1000" b="1" dirty="0">
                <a:solidFill>
                  <a:srgbClr val="00A1DE"/>
                </a:solidFill>
              </a:rPr>
              <a:t>の所有</a:t>
            </a:r>
          </a:p>
        </p:txBody>
      </p:sp>
      <p:sp>
        <p:nvSpPr>
          <p:cNvPr id="44" name="テキスト ボックス 43"/>
          <p:cNvSpPr txBox="1"/>
          <p:nvPr/>
        </p:nvSpPr>
        <p:spPr>
          <a:xfrm>
            <a:off x="5837826" y="6556787"/>
            <a:ext cx="3476446" cy="299295"/>
          </a:xfrm>
          <a:prstGeom prst="rect">
            <a:avLst/>
          </a:prstGeom>
          <a:noFill/>
        </p:spPr>
        <p:txBody>
          <a:bodyPr wrap="none" lIns="72000" tIns="72000" rIns="72000" bIns="72000" rtlCol="0" anchor="ctr" anchorCtr="0">
            <a:spAutoFit/>
          </a:bodyPr>
          <a:lstStyle/>
          <a:p>
            <a:r>
              <a:rPr kumimoji="1" lang="en-US" altLang="ja-JP" sz="1000" dirty="0" smtClean="0">
                <a:solidFill>
                  <a:prstClr val="black"/>
                </a:solidFill>
                <a:latin typeface="Arial"/>
              </a:rPr>
              <a:t>※</a:t>
            </a:r>
            <a:r>
              <a:rPr kumimoji="1" lang="ja-JP" altLang="en-US" sz="1000" dirty="0">
                <a:solidFill>
                  <a:prstClr val="black"/>
                </a:solidFill>
                <a:latin typeface="Arial"/>
              </a:rPr>
              <a:t>事業</a:t>
            </a:r>
            <a:r>
              <a:rPr kumimoji="1" lang="ja-JP" altLang="en-US" sz="1000" dirty="0" smtClean="0">
                <a:solidFill>
                  <a:prstClr val="black"/>
                </a:solidFill>
                <a:latin typeface="Arial"/>
              </a:rPr>
              <a:t>条件の設定によっては、より詳細な検討が求められる。</a:t>
            </a:r>
          </a:p>
        </p:txBody>
      </p:sp>
      <p:sp>
        <p:nvSpPr>
          <p:cNvPr id="45" name="角丸四角形 44"/>
          <p:cNvSpPr/>
          <p:nvPr/>
        </p:nvSpPr>
        <p:spPr>
          <a:xfrm>
            <a:off x="1313797" y="1723000"/>
            <a:ext cx="1871355" cy="240230"/>
          </a:xfrm>
          <a:prstGeom prst="roundRect">
            <a:avLst>
              <a:gd name="adj" fmla="val 9918"/>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srgbClr val="00A1DE"/>
                </a:solidFill>
              </a:rPr>
              <a:t>収益施設整備（</a:t>
            </a:r>
            <a:r>
              <a:rPr kumimoji="1" lang="en-US" altLang="ja-JP" sz="1000" b="1" dirty="0" smtClean="0">
                <a:solidFill>
                  <a:srgbClr val="00A1DE"/>
                </a:solidFill>
              </a:rPr>
              <a:t>※</a:t>
            </a:r>
            <a:r>
              <a:rPr kumimoji="1" lang="ja-JP" altLang="en-US" sz="1000" b="1" dirty="0" smtClean="0">
                <a:solidFill>
                  <a:srgbClr val="00A1DE"/>
                </a:solidFill>
              </a:rPr>
              <a:t>ケースによる）</a:t>
            </a:r>
          </a:p>
        </p:txBody>
      </p:sp>
      <p:sp>
        <p:nvSpPr>
          <p:cNvPr id="46" name="角丸四角形 45"/>
          <p:cNvSpPr/>
          <p:nvPr/>
        </p:nvSpPr>
        <p:spPr>
          <a:xfrm>
            <a:off x="3359203" y="1722999"/>
            <a:ext cx="1871920" cy="237685"/>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収益施設整備</a:t>
            </a:r>
          </a:p>
        </p:txBody>
      </p:sp>
      <p:sp>
        <p:nvSpPr>
          <p:cNvPr id="47" name="角丸四角形 46"/>
          <p:cNvSpPr/>
          <p:nvPr/>
        </p:nvSpPr>
        <p:spPr>
          <a:xfrm>
            <a:off x="7454871" y="1730619"/>
            <a:ext cx="1872000" cy="237576"/>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a:solidFill>
                  <a:srgbClr val="00A1DE"/>
                </a:solidFill>
              </a:rPr>
              <a:t>収益施設</a:t>
            </a:r>
            <a:r>
              <a:rPr kumimoji="1" lang="ja-JP" altLang="en-US" sz="1000" b="1" dirty="0" smtClean="0">
                <a:solidFill>
                  <a:srgbClr val="00A1DE"/>
                </a:solidFill>
              </a:rPr>
              <a:t>整備</a:t>
            </a:r>
            <a:endParaRPr kumimoji="1" lang="ja-JP" altLang="en-US" sz="1000" b="1" dirty="0">
              <a:solidFill>
                <a:srgbClr val="00A1DE"/>
              </a:solidFill>
            </a:endParaRPr>
          </a:p>
        </p:txBody>
      </p:sp>
      <p:sp>
        <p:nvSpPr>
          <p:cNvPr id="48" name="角丸四角形 47"/>
          <p:cNvSpPr/>
          <p:nvPr/>
        </p:nvSpPr>
        <p:spPr>
          <a:xfrm>
            <a:off x="5405171" y="1723108"/>
            <a:ext cx="1871919" cy="240121"/>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1000" b="1" dirty="0" smtClean="0">
                <a:solidFill>
                  <a:prstClr val="white"/>
                </a:solidFill>
              </a:rPr>
              <a:t>収益施設整備</a:t>
            </a:r>
          </a:p>
        </p:txBody>
      </p:sp>
      <p:sp>
        <p:nvSpPr>
          <p:cNvPr id="49" name="角丸四角形 48"/>
          <p:cNvSpPr/>
          <p:nvPr/>
        </p:nvSpPr>
        <p:spPr>
          <a:xfrm>
            <a:off x="7424839" y="1004804"/>
            <a:ext cx="936000" cy="180000"/>
          </a:xfrm>
          <a:prstGeom prst="roundRect">
            <a:avLst>
              <a:gd name="adj" fmla="val 9918"/>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900" b="1" dirty="0" smtClean="0">
                <a:solidFill>
                  <a:prstClr val="white"/>
                </a:solidFill>
              </a:rPr>
              <a:t>民の役割</a:t>
            </a:r>
          </a:p>
        </p:txBody>
      </p:sp>
      <p:sp>
        <p:nvSpPr>
          <p:cNvPr id="50" name="角丸四角形 49"/>
          <p:cNvSpPr/>
          <p:nvPr/>
        </p:nvSpPr>
        <p:spPr>
          <a:xfrm>
            <a:off x="8544979" y="1004804"/>
            <a:ext cx="936000" cy="180000"/>
          </a:xfrm>
          <a:prstGeom prst="roundRect">
            <a:avLst>
              <a:gd name="adj" fmla="val 9918"/>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chorCtr="0"/>
          <a:lstStyle/>
          <a:p>
            <a:pPr algn="ctr"/>
            <a:r>
              <a:rPr kumimoji="1" lang="ja-JP" altLang="en-US" sz="900" b="1" dirty="0" smtClean="0">
                <a:solidFill>
                  <a:srgbClr val="00A1DE"/>
                </a:solidFill>
              </a:rPr>
              <a:t>官の役割</a:t>
            </a:r>
            <a:endParaRPr kumimoji="1" lang="ja-JP" altLang="en-US" sz="900" b="1" dirty="0">
              <a:solidFill>
                <a:srgbClr val="00A1DE"/>
              </a:solidFill>
            </a:endParaRPr>
          </a:p>
        </p:txBody>
      </p:sp>
      <p:sp>
        <p:nvSpPr>
          <p:cNvPr id="51" name="正方形/長方形 50"/>
          <p:cNvSpPr/>
          <p:nvPr/>
        </p:nvSpPr>
        <p:spPr>
          <a:xfrm>
            <a:off x="417000" y="6159153"/>
            <a:ext cx="9072000" cy="43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lang="ja-JP" altLang="en-US" sz="1200" b="1" dirty="0">
                <a:solidFill>
                  <a:schemeClr val="tx1"/>
                </a:solidFill>
              </a:rPr>
              <a:t>民間に任せる業務範囲の違いにより、以下に示すような官民連携手法の活用が想定される。</a:t>
            </a:r>
          </a:p>
          <a:p>
            <a:pPr marL="171450" indent="-171450">
              <a:buFont typeface="Wingdings" panose="05000000000000000000" pitchFamily="2" charset="2"/>
              <a:buChar char="n"/>
            </a:pPr>
            <a:r>
              <a:rPr lang="ja-JP" altLang="en-US" sz="1200" b="1" dirty="0">
                <a:solidFill>
                  <a:schemeClr val="tx1"/>
                </a:solidFill>
              </a:rPr>
              <a:t>本事業の特性を踏まえると、民設民営となる</a:t>
            </a:r>
            <a:r>
              <a:rPr lang="en-US" altLang="ja-JP" sz="1200" b="1" dirty="0">
                <a:solidFill>
                  <a:schemeClr val="tx1"/>
                </a:solidFill>
              </a:rPr>
              <a:t>IR</a:t>
            </a:r>
            <a:r>
              <a:rPr lang="ja-JP" altLang="en-US" sz="1200" b="1" dirty="0">
                <a:solidFill>
                  <a:schemeClr val="tx1"/>
                </a:solidFill>
              </a:rPr>
              <a:t>域内との連携方策を踏まえたメリット・デメリットの精査が重要となる</a:t>
            </a:r>
            <a:r>
              <a:rPr lang="ja-JP" altLang="en-US" sz="1200" b="1" dirty="0" smtClean="0">
                <a:solidFill>
                  <a:schemeClr val="tx1"/>
                </a:solidFill>
              </a:rPr>
              <a:t>。</a:t>
            </a:r>
            <a:endParaRPr lang="ja-JP" altLang="en-US" sz="1200" b="1" dirty="0">
              <a:solidFill>
                <a:schemeClr val="tx1"/>
              </a:solidFill>
            </a:endParaRPr>
          </a:p>
        </p:txBody>
      </p:sp>
    </p:spTree>
    <p:extLst>
      <p:ext uri="{BB962C8B-B14F-4D97-AF65-F5344CB8AC3E}">
        <p14:creationId xmlns:p14="http://schemas.microsoft.com/office/powerpoint/2010/main" val="381399691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137</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ベイエリア（夢洲）における</a:t>
            </a:r>
            <a:r>
              <a:rPr lang="en-US" altLang="ja-JP" dirty="0" smtClean="0"/>
              <a:t>MICE</a:t>
            </a:r>
            <a:r>
              <a:rPr lang="ja-JP" altLang="en-US" dirty="0" smtClean="0"/>
              <a:t>のあり方についての検討</a:t>
            </a:r>
            <a:endParaRPr kumimoji="1" lang="ja-JP" altLang="en-US" dirty="0"/>
          </a:p>
        </p:txBody>
      </p:sp>
      <p:graphicFrame>
        <p:nvGraphicFramePr>
          <p:cNvPr id="7" name="表 6"/>
          <p:cNvGraphicFramePr>
            <a:graphicFrameLocks noGrp="1"/>
          </p:cNvGraphicFramePr>
          <p:nvPr>
            <p:extLst/>
          </p:nvPr>
        </p:nvGraphicFramePr>
        <p:xfrm>
          <a:off x="609598" y="1252161"/>
          <a:ext cx="8796871" cy="4862698"/>
        </p:xfrm>
        <a:graphic>
          <a:graphicData uri="http://schemas.openxmlformats.org/drawingml/2006/table">
            <a:tbl>
              <a:tblPr firstRow="1" bandRow="1">
                <a:tableStyleId>{5C22544A-7EE6-4342-B048-85BDC9FD1C3A}</a:tableStyleId>
              </a:tblPr>
              <a:tblGrid>
                <a:gridCol w="645987"/>
                <a:gridCol w="2037721"/>
                <a:gridCol w="2037721"/>
                <a:gridCol w="2037721"/>
                <a:gridCol w="2037721"/>
              </a:tblGrid>
              <a:tr h="392001">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000" spc="0" dirty="0" smtClean="0">
                          <a:solidFill>
                            <a:schemeClr val="bg1"/>
                          </a:solidFill>
                        </a:rPr>
                        <a:t>コンセッション</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en-US" altLang="ja-JP" sz="1000" spc="0" dirty="0" smtClean="0">
                          <a:solidFill>
                            <a:schemeClr val="bg1"/>
                          </a:solidFill>
                        </a:rPr>
                        <a:t>PFI</a:t>
                      </a:r>
                    </a:p>
                    <a:p>
                      <a:pPr algn="ctr"/>
                      <a:r>
                        <a:rPr kumimoji="1" lang="ja-JP" altLang="en-US" sz="1000" spc="0" dirty="0" smtClean="0">
                          <a:solidFill>
                            <a:schemeClr val="bg1"/>
                          </a:solidFill>
                        </a:rPr>
                        <a:t>（サービス購入型ほか）</a:t>
                      </a:r>
                      <a:endParaRPr kumimoji="1" lang="ja-JP" altLang="en-US" sz="1000" spc="0" dirty="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en-US" altLang="ja-JP" sz="1000" spc="0" dirty="0" smtClean="0">
                          <a:solidFill>
                            <a:schemeClr val="bg1"/>
                          </a:solidFill>
                        </a:rPr>
                        <a:t>DBO</a:t>
                      </a:r>
                    </a:p>
                    <a:p>
                      <a:pPr algn="ctr"/>
                      <a:r>
                        <a:rPr kumimoji="1" lang="ja-JP" altLang="en-US" sz="1000" spc="0" dirty="0" smtClean="0">
                          <a:solidFill>
                            <a:schemeClr val="bg1"/>
                          </a:solidFill>
                        </a:rPr>
                        <a:t>（</a:t>
                      </a:r>
                      <a:r>
                        <a:rPr kumimoji="1" lang="en-US" altLang="ja-JP" sz="1000" spc="0" dirty="0" smtClean="0">
                          <a:solidFill>
                            <a:schemeClr val="bg1"/>
                          </a:solidFill>
                        </a:rPr>
                        <a:t>Design Build Operate</a:t>
                      </a:r>
                      <a:r>
                        <a:rPr kumimoji="1" lang="ja-JP" altLang="en-US" sz="1000" spc="0" dirty="0" smtClean="0">
                          <a:solidFill>
                            <a:schemeClr val="bg1"/>
                          </a:solidFill>
                        </a:rPr>
                        <a:t>）</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000" spc="0" dirty="0" smtClean="0">
                          <a:solidFill>
                            <a:schemeClr val="bg1"/>
                          </a:solidFill>
                        </a:rPr>
                        <a:t>指定管理者制度</a:t>
                      </a:r>
                      <a:endParaRPr kumimoji="1" lang="en-US" altLang="ja-JP" sz="1000" spc="0" dirty="0" smtClean="0">
                        <a:solidFill>
                          <a:schemeClr val="bg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2304303">
                <a:tc>
                  <a:txBody>
                    <a:bodyPr/>
                    <a:lstStyle/>
                    <a:p>
                      <a:r>
                        <a:rPr kumimoji="1" lang="ja-JP" altLang="en-US" sz="1000" b="1" dirty="0" smtClean="0"/>
                        <a:t>適用</a:t>
                      </a:r>
                      <a:endParaRPr kumimoji="1" lang="en-US" altLang="ja-JP" sz="1000" b="1" dirty="0" smtClean="0"/>
                    </a:p>
                    <a:p>
                      <a:r>
                        <a:rPr kumimoji="1" lang="ja-JP" altLang="en-US" sz="1000" b="1" dirty="0" smtClean="0"/>
                        <a:t>イメージ</a:t>
                      </a:r>
                      <a:endParaRPr kumimoji="1" lang="en-US" altLang="ja-JP" sz="1000" b="1" dirty="0" smtClean="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88900" indent="-88900" algn="l">
                        <a:buFont typeface="Arial" panose="020B0604020202020204" pitchFamily="34" charset="0"/>
                        <a:buChar char="•"/>
                      </a:pPr>
                      <a:endParaRPr kumimoji="1" lang="en-US" altLang="ja-JP" sz="1000" dirty="0" smtClean="0"/>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dirty="0" smtClean="0"/>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88900" indent="-88900" algn="just">
                        <a:buFont typeface="Arial" panose="020B0604020202020204" pitchFamily="34" charset="0"/>
                        <a:buChar char="•"/>
                      </a:pPr>
                      <a:endParaRPr kumimoji="1" lang="ja-JP" altLang="en-US" sz="1000" dirty="0" smtClean="0"/>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dirty="0" smtClean="0">
                        <a:solidFill>
                          <a:schemeClr val="dk1"/>
                        </a:solidFill>
                        <a:latin typeface="+mn-lt"/>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4310">
                <a:tc>
                  <a:txBody>
                    <a:bodyPr/>
                    <a:lstStyle/>
                    <a:p>
                      <a:r>
                        <a:rPr kumimoji="1" lang="ja-JP" altLang="en-US" sz="1000" b="1" dirty="0" smtClean="0"/>
                        <a:t>メリット・</a:t>
                      </a:r>
                      <a:endParaRPr kumimoji="1" lang="en-US" altLang="ja-JP" sz="1000" b="1" dirty="0" smtClean="0"/>
                    </a:p>
                    <a:p>
                      <a:r>
                        <a:rPr kumimoji="1" lang="ja-JP" altLang="en-US" sz="1000" b="1" dirty="0" smtClean="0"/>
                        <a:t>デメリット</a:t>
                      </a:r>
                      <a:endParaRPr kumimoji="1" lang="en-US" altLang="ja-JP" sz="1000" b="1" dirty="0" smtClean="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・民間ノウハウの活用領域は最も大きい。</a:t>
                      </a:r>
                      <a:endParaRPr kumimoji="1" lang="en-US" altLang="ja-JP" sz="1000" dirty="0" smtClean="0">
                        <a:latin typeface="+mn-ea"/>
                        <a:ea typeface="+mn-ea"/>
                      </a:endParaRPr>
                    </a:p>
                    <a:p>
                      <a:pPr marL="0" indent="0"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デメリット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・導入に向けた負担（コスト、期間など）も勘案すると、他の手法で類似の効果が得られる可能性もある。</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・民間資金を活用して、財政負担の平準化を図ることが可能となる。</a:t>
                      </a:r>
                      <a:r>
                        <a:rPr kumimoji="1" lang="en-US" altLang="ja-JP" sz="1000" dirty="0" smtClean="0">
                          <a:latin typeface="+mn-ea"/>
                          <a:ea typeface="+mn-ea"/>
                        </a:rPr>
                        <a:t>(</a:t>
                      </a:r>
                      <a:r>
                        <a:rPr kumimoji="1" lang="ja-JP" altLang="en-US" sz="1000" dirty="0" smtClean="0">
                          <a:latin typeface="+mn-ea"/>
                          <a:ea typeface="+mn-ea"/>
                        </a:rPr>
                        <a:t>施設整備）</a:t>
                      </a:r>
                      <a:endParaRPr kumimoji="1" lang="en-US" altLang="ja-JP" sz="1000" dirty="0" smtClean="0">
                        <a:latin typeface="+mn-ea"/>
                        <a:ea typeface="+mn-ea"/>
                      </a:endParaRPr>
                    </a:p>
                    <a:p>
                      <a:pPr marL="92075" indent="-92075"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デメリット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・導入に向けた負担（コスト、期間など）が大きい。</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a:t>
                      </a:r>
                      <a:r>
                        <a:rPr kumimoji="1" lang="en-US" altLang="ja-JP" sz="1000" dirty="0" smtClean="0">
                          <a:latin typeface="+mn-ea"/>
                          <a:ea typeface="+mn-ea"/>
                        </a:rPr>
                        <a:t>PFI</a:t>
                      </a:r>
                      <a:r>
                        <a:rPr kumimoji="1" lang="ja-JP" altLang="en-US" sz="1000" dirty="0" smtClean="0">
                          <a:latin typeface="+mn-ea"/>
                          <a:ea typeface="+mn-ea"/>
                        </a:rPr>
                        <a:t>手法にのっとることなく進められるため、導入が簡便となる。</a:t>
                      </a:r>
                      <a:endParaRPr kumimoji="1" lang="en-US" altLang="ja-JP" sz="1000" dirty="0" smtClean="0">
                        <a:latin typeface="+mn-ea"/>
                        <a:ea typeface="+mn-ea"/>
                      </a:endParaRPr>
                    </a:p>
                    <a:p>
                      <a:pPr marL="92075" indent="-92075"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デメリット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・財政負担を行政の既存手法に頼る必要がある。（</a:t>
                      </a:r>
                      <a:r>
                        <a:rPr kumimoji="1" lang="en-US" altLang="ja-JP" sz="1000" dirty="0" smtClean="0">
                          <a:latin typeface="+mn-ea"/>
                          <a:ea typeface="+mn-ea"/>
                        </a:rPr>
                        <a:t>※</a:t>
                      </a:r>
                      <a:r>
                        <a:rPr kumimoji="1" lang="ja-JP" altLang="en-US" sz="1000" dirty="0" smtClean="0">
                          <a:latin typeface="+mn-ea"/>
                          <a:ea typeface="+mn-ea"/>
                        </a:rPr>
                        <a:t>カジノによる収益の充当は想定していない）</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・導入事例も多く、非常に簡易に導入を行うことが可能となる。</a:t>
                      </a:r>
                      <a:endParaRPr kumimoji="1" lang="en-US" altLang="ja-JP" sz="1000" dirty="0" smtClean="0">
                        <a:latin typeface="+mn-ea"/>
                        <a:ea typeface="+mn-ea"/>
                      </a:endParaRPr>
                    </a:p>
                    <a:p>
                      <a:pPr marL="92075" indent="-92075" algn="just">
                        <a:spcBef>
                          <a:spcPts val="100"/>
                        </a:spcBef>
                        <a:buFont typeface="Arial" panose="020B0604020202020204" pitchFamily="34" charset="0"/>
                        <a:buNone/>
                      </a:pPr>
                      <a:r>
                        <a:rPr kumimoji="1" lang="en-US" altLang="ja-JP" sz="1000" dirty="0" smtClean="0">
                          <a:latin typeface="+mn-ea"/>
                          <a:ea typeface="+mn-ea"/>
                        </a:rPr>
                        <a:t>【</a:t>
                      </a:r>
                      <a:r>
                        <a:rPr kumimoji="1" lang="ja-JP" altLang="en-US" sz="1000" dirty="0" smtClean="0">
                          <a:latin typeface="+mn-ea"/>
                          <a:ea typeface="+mn-ea"/>
                        </a:rPr>
                        <a:t>デメリット</a:t>
                      </a:r>
                      <a:r>
                        <a:rPr kumimoji="1" lang="en-US" altLang="ja-JP" sz="1000" dirty="0" smtClean="0">
                          <a:latin typeface="+mn-ea"/>
                          <a:ea typeface="+mn-ea"/>
                        </a:rPr>
                        <a:t>】</a:t>
                      </a:r>
                    </a:p>
                    <a:p>
                      <a:pPr marL="92075" indent="-92075" algn="just">
                        <a:spcBef>
                          <a:spcPts val="100"/>
                        </a:spcBef>
                        <a:buFont typeface="Arial" panose="020B0604020202020204" pitchFamily="34" charset="0"/>
                        <a:buNone/>
                      </a:pPr>
                      <a:r>
                        <a:rPr kumimoji="1" lang="ja-JP" altLang="en-US" sz="1000" dirty="0" smtClean="0">
                          <a:latin typeface="+mn-ea"/>
                          <a:ea typeface="+mn-ea"/>
                        </a:rPr>
                        <a:t>・民間の創意工夫の領域は制度上小さいものとなる。</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001">
                <a:tc>
                  <a:txBody>
                    <a:bodyPr/>
                    <a:lstStyle/>
                    <a:p>
                      <a:r>
                        <a:rPr kumimoji="1" lang="ja-JP" altLang="en-US" sz="1000" b="1" dirty="0" smtClean="0"/>
                        <a:t>スジュール（目安）</a:t>
                      </a:r>
                      <a:endParaRPr kumimoji="1" lang="ja-JP" altLang="en-US" sz="1000" b="1"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ea"/>
                          <a:ea typeface="+mn-ea"/>
                          <a:cs typeface="+mn-cs"/>
                        </a:rPr>
                        <a:t>公募準備～事業者決定までおよそ、</a:t>
                      </a:r>
                      <a:r>
                        <a:rPr kumimoji="1" lang="en-US" altLang="ja-JP" sz="1000" dirty="0" smtClean="0">
                          <a:solidFill>
                            <a:schemeClr val="dk1"/>
                          </a:solidFill>
                          <a:latin typeface="+mn-ea"/>
                          <a:ea typeface="+mn-ea"/>
                          <a:cs typeface="+mn-cs"/>
                        </a:rPr>
                        <a:t>2</a:t>
                      </a:r>
                      <a:r>
                        <a:rPr kumimoji="1" lang="ja-JP" altLang="en-US" sz="1000" dirty="0" smtClean="0">
                          <a:solidFill>
                            <a:schemeClr val="dk1"/>
                          </a:solidFill>
                          <a:latin typeface="+mn-ea"/>
                          <a:ea typeface="+mn-ea"/>
                          <a:cs typeface="+mn-cs"/>
                        </a:rPr>
                        <a:t>年程度</a:t>
                      </a:r>
                      <a:r>
                        <a:rPr kumimoji="1" lang="en-US" altLang="ja-JP" sz="1000" dirty="0" smtClean="0">
                          <a:solidFill>
                            <a:schemeClr val="dk1"/>
                          </a:solidFill>
                          <a:latin typeface="+mn-ea"/>
                          <a:ea typeface="+mn-ea"/>
                          <a:cs typeface="+mn-cs"/>
                        </a:rPr>
                        <a:t>(</a:t>
                      </a:r>
                      <a:r>
                        <a:rPr kumimoji="1" lang="ja-JP" altLang="en-US" sz="1000" dirty="0" smtClean="0">
                          <a:solidFill>
                            <a:schemeClr val="dk1"/>
                          </a:solidFill>
                          <a:latin typeface="+mn-ea"/>
                          <a:ea typeface="+mn-ea"/>
                          <a:cs typeface="+mn-cs"/>
                        </a:rPr>
                        <a:t>もしくはそれ以上）</a:t>
                      </a:r>
                      <a:endParaRPr kumimoji="1" lang="en-US" altLang="ja-JP" sz="1000" dirty="0" smtClean="0">
                        <a:solidFill>
                          <a:schemeClr val="dk1"/>
                        </a:solidFill>
                        <a:latin typeface="+mn-ea"/>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ea"/>
                          <a:ea typeface="+mn-ea"/>
                          <a:cs typeface="+mn-cs"/>
                        </a:rPr>
                        <a:t>公募準備～事業者決定までおよそ、</a:t>
                      </a:r>
                      <a:r>
                        <a:rPr kumimoji="1" lang="en-US" altLang="ja-JP" sz="1000" dirty="0" smtClean="0">
                          <a:solidFill>
                            <a:schemeClr val="dk1"/>
                          </a:solidFill>
                          <a:latin typeface="+mn-ea"/>
                          <a:ea typeface="+mn-ea"/>
                          <a:cs typeface="+mn-cs"/>
                        </a:rPr>
                        <a:t>2</a:t>
                      </a:r>
                      <a:r>
                        <a:rPr kumimoji="1" lang="ja-JP" altLang="en-US" sz="1000" dirty="0" smtClean="0">
                          <a:solidFill>
                            <a:schemeClr val="dk1"/>
                          </a:solidFill>
                          <a:latin typeface="+mn-ea"/>
                          <a:ea typeface="+mn-ea"/>
                          <a:cs typeface="+mn-cs"/>
                        </a:rPr>
                        <a:t>年程度（もしくはそれ以上）</a:t>
                      </a:r>
                      <a:endParaRPr kumimoji="1" lang="en-US" altLang="ja-JP" sz="1000" dirty="0" smtClean="0">
                        <a:solidFill>
                          <a:schemeClr val="dk1"/>
                        </a:solidFill>
                        <a:latin typeface="+mn-ea"/>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ea"/>
                          <a:ea typeface="+mn-ea"/>
                          <a:cs typeface="+mn-cs"/>
                        </a:rPr>
                        <a:t>公募準備～事業者決定までおよそ、</a:t>
                      </a:r>
                      <a:r>
                        <a:rPr kumimoji="1" lang="en-US" altLang="ja-JP" sz="1000" dirty="0" smtClean="0">
                          <a:solidFill>
                            <a:schemeClr val="dk1"/>
                          </a:solidFill>
                          <a:latin typeface="+mn-ea"/>
                          <a:ea typeface="+mn-ea"/>
                          <a:cs typeface="+mn-cs"/>
                        </a:rPr>
                        <a:t>1</a:t>
                      </a:r>
                      <a:r>
                        <a:rPr kumimoji="1" lang="ja-JP" altLang="en-US" sz="1000" dirty="0" smtClean="0">
                          <a:solidFill>
                            <a:schemeClr val="dk1"/>
                          </a:solidFill>
                          <a:latin typeface="+mn-ea"/>
                          <a:ea typeface="+mn-ea"/>
                          <a:cs typeface="+mn-cs"/>
                        </a:rPr>
                        <a:t>年半～</a:t>
                      </a:r>
                      <a:r>
                        <a:rPr kumimoji="1" lang="en-US" altLang="ja-JP" sz="1000" dirty="0" smtClean="0">
                          <a:solidFill>
                            <a:schemeClr val="dk1"/>
                          </a:solidFill>
                          <a:latin typeface="+mn-ea"/>
                          <a:ea typeface="+mn-ea"/>
                          <a:cs typeface="+mn-cs"/>
                        </a:rPr>
                        <a:t>2</a:t>
                      </a:r>
                      <a:r>
                        <a:rPr kumimoji="1" lang="ja-JP" altLang="en-US" sz="1000" dirty="0" smtClean="0">
                          <a:solidFill>
                            <a:schemeClr val="dk1"/>
                          </a:solidFill>
                          <a:latin typeface="+mn-ea"/>
                          <a:ea typeface="+mn-ea"/>
                          <a:cs typeface="+mn-cs"/>
                        </a:rPr>
                        <a:t>年</a:t>
                      </a:r>
                      <a:endParaRPr kumimoji="1" lang="en-US" altLang="ja-JP" sz="1000" dirty="0" smtClean="0">
                        <a:solidFill>
                          <a:schemeClr val="dk1"/>
                        </a:solidFill>
                        <a:latin typeface="+mn-ea"/>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indent="-88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dk1"/>
                          </a:solidFill>
                          <a:latin typeface="+mn-ea"/>
                          <a:ea typeface="+mn-ea"/>
                          <a:cs typeface="+mn-cs"/>
                        </a:rPr>
                        <a:t>公募準備～事業者決定までおよそ、半年から</a:t>
                      </a:r>
                      <a:r>
                        <a:rPr kumimoji="1" lang="en-US" altLang="ja-JP" sz="1000" dirty="0" smtClean="0">
                          <a:solidFill>
                            <a:schemeClr val="dk1"/>
                          </a:solidFill>
                          <a:latin typeface="+mn-ea"/>
                          <a:ea typeface="+mn-ea"/>
                          <a:cs typeface="+mn-cs"/>
                        </a:rPr>
                        <a:t>1</a:t>
                      </a:r>
                      <a:r>
                        <a:rPr kumimoji="1" lang="ja-JP" altLang="en-US" sz="1000" dirty="0" smtClean="0">
                          <a:solidFill>
                            <a:schemeClr val="dk1"/>
                          </a:solidFill>
                          <a:latin typeface="+mn-ea"/>
                          <a:ea typeface="+mn-ea"/>
                          <a:cs typeface="+mn-cs"/>
                        </a:rPr>
                        <a:t>年</a:t>
                      </a:r>
                      <a:endParaRPr kumimoji="1" lang="en-US" altLang="ja-JP" sz="1000" dirty="0" smtClean="0">
                        <a:solidFill>
                          <a:schemeClr val="dk1"/>
                        </a:solidFill>
                        <a:latin typeface="+mn-ea"/>
                        <a:ea typeface="+mn-ea"/>
                        <a:cs typeface="+mn-cs"/>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9015">
                <a:tc>
                  <a:txBody>
                    <a:bodyPr/>
                    <a:lstStyle/>
                    <a:p>
                      <a:r>
                        <a:rPr kumimoji="1" lang="ja-JP" altLang="en-US" sz="1000" b="1" dirty="0" smtClean="0"/>
                        <a:t>適用事例</a:t>
                      </a:r>
                      <a:endParaRPr kumimoji="1" lang="ja-JP" altLang="en-US" sz="1000" b="1"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buFont typeface="Arial" panose="020B0604020202020204" pitchFamily="34" charset="0"/>
                        <a:buChar char="•"/>
                      </a:pPr>
                      <a:r>
                        <a:rPr lang="ja-JP" altLang="en-US" sz="1000" b="0" dirty="0" smtClean="0">
                          <a:solidFill>
                            <a:schemeClr val="dk1"/>
                          </a:solidFill>
                          <a:effectLst/>
                          <a:latin typeface="+mn-ea"/>
                          <a:ea typeface="+mn-ea"/>
                          <a:cs typeface="+mn-cs"/>
                        </a:rPr>
                        <a:t>みなとみらい</a:t>
                      </a:r>
                      <a:r>
                        <a:rPr lang="en-US" altLang="ja-JP" sz="1000" b="0" dirty="0" smtClean="0">
                          <a:solidFill>
                            <a:schemeClr val="dk1"/>
                          </a:solidFill>
                          <a:effectLst/>
                          <a:latin typeface="+mn-ea"/>
                          <a:ea typeface="+mn-ea"/>
                          <a:cs typeface="+mn-cs"/>
                        </a:rPr>
                        <a:t>21</a:t>
                      </a:r>
                      <a:r>
                        <a:rPr lang="ja-JP" altLang="en-US" sz="1000" b="0" dirty="0" smtClean="0">
                          <a:solidFill>
                            <a:schemeClr val="dk1"/>
                          </a:solidFill>
                          <a:effectLst/>
                          <a:latin typeface="+mn-ea"/>
                          <a:ea typeface="+mn-ea"/>
                          <a:cs typeface="+mn-cs"/>
                        </a:rPr>
                        <a:t>中央地区</a:t>
                      </a:r>
                      <a:r>
                        <a:rPr lang="en-US" altLang="ja-JP" sz="1000" b="0" smtClean="0">
                          <a:solidFill>
                            <a:schemeClr val="dk1"/>
                          </a:solidFill>
                          <a:effectLst/>
                          <a:latin typeface="+mn-ea"/>
                          <a:ea typeface="+mn-ea"/>
                          <a:cs typeface="+mn-cs"/>
                        </a:rPr>
                        <a:t>20</a:t>
                      </a:r>
                      <a:r>
                        <a:rPr lang="ja-JP" altLang="en-US" sz="1000" b="0" smtClean="0">
                          <a:solidFill>
                            <a:schemeClr val="dk1"/>
                          </a:solidFill>
                          <a:effectLst/>
                          <a:latin typeface="+mn-ea"/>
                          <a:ea typeface="+mn-ea"/>
                          <a:cs typeface="+mn-cs"/>
                        </a:rPr>
                        <a:t>街区</a:t>
                      </a:r>
                      <a:r>
                        <a:rPr lang="en-US" altLang="ja-JP" sz="1000" b="0" smtClean="0">
                          <a:solidFill>
                            <a:schemeClr val="dk1"/>
                          </a:solidFill>
                          <a:effectLst/>
                          <a:latin typeface="+mn-ea"/>
                          <a:ea typeface="+mn-ea"/>
                          <a:cs typeface="+mn-cs"/>
                        </a:rPr>
                        <a:t>MICE</a:t>
                      </a:r>
                      <a:r>
                        <a:rPr lang="ja-JP" altLang="en-US" sz="1000" b="0" smtClean="0">
                          <a:solidFill>
                            <a:schemeClr val="dk1"/>
                          </a:solidFill>
                          <a:effectLst/>
                          <a:latin typeface="+mn-ea"/>
                          <a:ea typeface="+mn-ea"/>
                          <a:cs typeface="+mn-cs"/>
                        </a:rPr>
                        <a:t>事業</a:t>
                      </a:r>
                      <a:r>
                        <a:rPr lang="ja-JP" altLang="en-US" sz="1000" b="0" dirty="0" smtClean="0">
                          <a:solidFill>
                            <a:schemeClr val="dk1"/>
                          </a:solidFill>
                          <a:effectLst/>
                          <a:latin typeface="+mn-ea"/>
                          <a:ea typeface="+mn-ea"/>
                          <a:cs typeface="+mn-cs"/>
                        </a:rPr>
                        <a:t>（運営）　</a:t>
                      </a:r>
                      <a:r>
                        <a:rPr lang="en-US" altLang="ja-JP" sz="1000" b="0" dirty="0" smtClean="0">
                          <a:solidFill>
                            <a:schemeClr val="dk1"/>
                          </a:solidFill>
                          <a:effectLst/>
                          <a:latin typeface="+mn-ea"/>
                          <a:ea typeface="+mn-ea"/>
                          <a:cs typeface="+mn-cs"/>
                        </a:rPr>
                        <a:t>[</a:t>
                      </a:r>
                      <a:r>
                        <a:rPr lang="ja-JP" altLang="en-US" sz="1000" b="0" dirty="0" smtClean="0">
                          <a:solidFill>
                            <a:schemeClr val="dk1"/>
                          </a:solidFill>
                          <a:effectLst/>
                          <a:latin typeface="+mn-ea"/>
                          <a:ea typeface="+mn-ea"/>
                          <a:cs typeface="+mn-cs"/>
                        </a:rPr>
                        <a:t>横浜市</a:t>
                      </a:r>
                      <a:r>
                        <a:rPr lang="en-US" altLang="ja-JP" sz="1000" b="0" dirty="0" smtClean="0">
                          <a:solidFill>
                            <a:schemeClr val="dk1"/>
                          </a:solidFill>
                          <a:effectLst/>
                          <a:latin typeface="+mn-ea"/>
                          <a:ea typeface="+mn-ea"/>
                          <a:cs typeface="+mn-cs"/>
                        </a:rPr>
                        <a:t>]</a:t>
                      </a:r>
                      <a:endParaRPr kumimoji="1" lang="en-US" altLang="ja-JP" sz="100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dirty="0" smtClean="0">
                          <a:solidFill>
                            <a:schemeClr val="dk1"/>
                          </a:solidFill>
                          <a:effectLst/>
                          <a:latin typeface="+mn-ea"/>
                          <a:ea typeface="+mn-ea"/>
                          <a:cs typeface="+mn-cs"/>
                        </a:rPr>
                        <a:t>みなとみらい</a:t>
                      </a:r>
                      <a:r>
                        <a:rPr lang="en-US" altLang="ja-JP" sz="1000" b="0" dirty="0" smtClean="0">
                          <a:solidFill>
                            <a:schemeClr val="dk1"/>
                          </a:solidFill>
                          <a:effectLst/>
                          <a:latin typeface="+mn-ea"/>
                          <a:ea typeface="+mn-ea"/>
                          <a:cs typeface="+mn-cs"/>
                        </a:rPr>
                        <a:t>21</a:t>
                      </a:r>
                      <a:r>
                        <a:rPr lang="ja-JP" altLang="en-US" sz="1000" b="0" dirty="0" smtClean="0">
                          <a:solidFill>
                            <a:schemeClr val="dk1"/>
                          </a:solidFill>
                          <a:effectLst/>
                          <a:latin typeface="+mn-ea"/>
                          <a:ea typeface="+mn-ea"/>
                          <a:cs typeface="+mn-cs"/>
                        </a:rPr>
                        <a:t>中央地区</a:t>
                      </a:r>
                      <a:r>
                        <a:rPr lang="en-US" altLang="ja-JP" sz="1000" b="0" smtClean="0">
                          <a:solidFill>
                            <a:schemeClr val="dk1"/>
                          </a:solidFill>
                          <a:effectLst/>
                          <a:latin typeface="+mn-ea"/>
                          <a:ea typeface="+mn-ea"/>
                          <a:cs typeface="+mn-cs"/>
                        </a:rPr>
                        <a:t>20</a:t>
                      </a:r>
                      <a:r>
                        <a:rPr lang="ja-JP" altLang="en-US" sz="1000" b="0" smtClean="0">
                          <a:solidFill>
                            <a:schemeClr val="dk1"/>
                          </a:solidFill>
                          <a:effectLst/>
                          <a:latin typeface="+mn-ea"/>
                          <a:ea typeface="+mn-ea"/>
                          <a:cs typeface="+mn-cs"/>
                        </a:rPr>
                        <a:t>街区</a:t>
                      </a:r>
                      <a:r>
                        <a:rPr lang="en-US" altLang="ja-JP" sz="1000" b="0" smtClean="0">
                          <a:solidFill>
                            <a:schemeClr val="dk1"/>
                          </a:solidFill>
                          <a:effectLst/>
                          <a:latin typeface="+mn-ea"/>
                          <a:ea typeface="+mn-ea"/>
                          <a:cs typeface="+mn-cs"/>
                        </a:rPr>
                        <a:t>MICE</a:t>
                      </a:r>
                      <a:r>
                        <a:rPr lang="ja-JP" altLang="en-US" sz="1000" b="0" smtClean="0">
                          <a:solidFill>
                            <a:schemeClr val="dk1"/>
                          </a:solidFill>
                          <a:effectLst/>
                          <a:latin typeface="+mn-ea"/>
                          <a:ea typeface="+mn-ea"/>
                          <a:cs typeface="+mn-cs"/>
                        </a:rPr>
                        <a:t>事業</a:t>
                      </a:r>
                      <a:r>
                        <a:rPr lang="ja-JP" altLang="en-US" sz="1000" b="0" dirty="0" smtClean="0">
                          <a:solidFill>
                            <a:schemeClr val="dk1"/>
                          </a:solidFill>
                          <a:effectLst/>
                          <a:latin typeface="+mn-ea"/>
                          <a:ea typeface="+mn-ea"/>
                          <a:cs typeface="+mn-cs"/>
                        </a:rPr>
                        <a:t>（施設整備）　</a:t>
                      </a:r>
                      <a:r>
                        <a:rPr lang="en-US" altLang="ja-JP" sz="1000" b="0" dirty="0" smtClean="0">
                          <a:solidFill>
                            <a:schemeClr val="dk1"/>
                          </a:solidFill>
                          <a:effectLst/>
                          <a:latin typeface="+mn-ea"/>
                          <a:ea typeface="+mn-ea"/>
                          <a:cs typeface="+mn-cs"/>
                        </a:rPr>
                        <a:t>[</a:t>
                      </a:r>
                      <a:r>
                        <a:rPr lang="ja-JP" altLang="en-US" sz="1000" b="0" dirty="0" smtClean="0">
                          <a:solidFill>
                            <a:schemeClr val="dk1"/>
                          </a:solidFill>
                          <a:effectLst/>
                          <a:latin typeface="+mn-ea"/>
                          <a:ea typeface="+mn-ea"/>
                          <a:cs typeface="+mn-cs"/>
                        </a:rPr>
                        <a:t>横浜市</a:t>
                      </a:r>
                      <a:r>
                        <a:rPr lang="en-US" altLang="ja-JP" sz="1000" b="0" dirty="0" smtClean="0">
                          <a:solidFill>
                            <a:schemeClr val="dk1"/>
                          </a:solidFill>
                          <a:effectLst/>
                          <a:latin typeface="+mn-ea"/>
                          <a:ea typeface="+mn-ea"/>
                          <a:cs typeface="+mn-cs"/>
                        </a:rPr>
                        <a:t>]</a:t>
                      </a:r>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00" b="0" dirty="0" smtClean="0">
                          <a:solidFill>
                            <a:schemeClr val="dk1"/>
                          </a:solidFill>
                          <a:effectLst/>
                          <a:latin typeface="+mn-lt"/>
                          <a:ea typeface="+mn-ea"/>
                          <a:cs typeface="+mn-cs"/>
                        </a:rPr>
                        <a:t>交流拠点施設整備</a:t>
                      </a:r>
                      <a:r>
                        <a:rPr lang="en-US" altLang="ja-JP" sz="1000" b="0" dirty="0" smtClean="0">
                          <a:solidFill>
                            <a:schemeClr val="dk1"/>
                          </a:solidFill>
                          <a:effectLst/>
                          <a:latin typeface="+mn-ea"/>
                          <a:ea typeface="+mn-ea"/>
                          <a:cs typeface="+mn-cs"/>
                        </a:rPr>
                        <a:t>[</a:t>
                      </a:r>
                      <a:r>
                        <a:rPr lang="ja-JP" altLang="en-US" sz="1000" b="0" dirty="0" smtClean="0">
                          <a:solidFill>
                            <a:schemeClr val="dk1"/>
                          </a:solidFill>
                          <a:effectLst/>
                          <a:latin typeface="+mn-lt"/>
                          <a:ea typeface="+mn-ea"/>
                          <a:cs typeface="+mn-cs"/>
                        </a:rPr>
                        <a:t>長崎市</a:t>
                      </a:r>
                      <a:r>
                        <a:rPr lang="en-US" altLang="ja-JP" sz="1000" b="0" dirty="0" smtClean="0">
                          <a:solidFill>
                            <a:schemeClr val="dk1"/>
                          </a:solidFill>
                          <a:effectLst/>
                          <a:latin typeface="+mn-ea"/>
                          <a:ea typeface="+mn-ea"/>
                          <a:cs typeface="+mn-cs"/>
                        </a:rPr>
                        <a:t>]</a:t>
                      </a: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i="0" smtClean="0">
                          <a:solidFill>
                            <a:schemeClr val="dk1"/>
                          </a:solidFill>
                          <a:effectLst/>
                          <a:latin typeface="+mn-lt"/>
                          <a:ea typeface="+mn-ea"/>
                          <a:cs typeface="+mn-cs"/>
                        </a:rPr>
                        <a:t>大型</a:t>
                      </a:r>
                      <a:r>
                        <a:rPr lang="en-US" altLang="ja-JP" sz="1000" b="0" i="0" smtClean="0">
                          <a:solidFill>
                            <a:schemeClr val="dk1"/>
                          </a:solidFill>
                          <a:effectLst/>
                          <a:latin typeface="+mn-lt"/>
                          <a:ea typeface="+mn-ea"/>
                          <a:cs typeface="+mn-cs"/>
                        </a:rPr>
                        <a:t>MICE</a:t>
                      </a:r>
                      <a:r>
                        <a:rPr lang="ja-JP" altLang="en-US" sz="1000" b="0" i="0" smtClean="0">
                          <a:solidFill>
                            <a:schemeClr val="dk1"/>
                          </a:solidFill>
                          <a:effectLst/>
                          <a:latin typeface="+mn-lt"/>
                          <a:ea typeface="+mn-ea"/>
                          <a:cs typeface="+mn-cs"/>
                        </a:rPr>
                        <a:t>（</a:t>
                      </a:r>
                      <a:r>
                        <a:rPr lang="ja-JP" altLang="en-US" sz="1000" b="0" i="0" dirty="0" smtClean="0">
                          <a:solidFill>
                            <a:schemeClr val="dk1"/>
                          </a:solidFill>
                          <a:effectLst/>
                          <a:latin typeface="+mn-lt"/>
                          <a:ea typeface="+mn-ea"/>
                          <a:cs typeface="+mn-cs"/>
                        </a:rPr>
                        <a:t>国際的イベント）施設整備運営事業</a:t>
                      </a:r>
                      <a:r>
                        <a:rPr lang="ja-JP" altLang="en-US" sz="1000" b="0" dirty="0" smtClean="0">
                          <a:solidFill>
                            <a:schemeClr val="dk1"/>
                          </a:solidFill>
                          <a:effectLst/>
                          <a:latin typeface="+mn-ea"/>
                          <a:ea typeface="+mn-ea"/>
                          <a:cs typeface="+mn-cs"/>
                        </a:rPr>
                        <a:t>　</a:t>
                      </a:r>
                      <a:r>
                        <a:rPr lang="en-US" altLang="ja-JP" sz="1000" b="0" dirty="0" smtClean="0">
                          <a:solidFill>
                            <a:schemeClr val="dk1"/>
                          </a:solidFill>
                          <a:effectLst/>
                          <a:latin typeface="+mn-ea"/>
                          <a:ea typeface="+mn-ea"/>
                          <a:cs typeface="+mn-cs"/>
                        </a:rPr>
                        <a:t>[</a:t>
                      </a:r>
                      <a:r>
                        <a:rPr lang="ja-JP" altLang="en-US" sz="1000" b="0" dirty="0" smtClean="0">
                          <a:solidFill>
                            <a:schemeClr val="dk1"/>
                          </a:solidFill>
                          <a:effectLst/>
                          <a:latin typeface="+mn-ea"/>
                          <a:ea typeface="+mn-ea"/>
                          <a:cs typeface="+mn-cs"/>
                        </a:rPr>
                        <a:t>沖縄県</a:t>
                      </a:r>
                      <a:r>
                        <a:rPr lang="en-US" altLang="ja-JP" sz="1000" b="0" dirty="0" smtClean="0">
                          <a:solidFill>
                            <a:schemeClr val="dk1"/>
                          </a:solidFill>
                          <a:effectLst/>
                          <a:latin typeface="+mn-ea"/>
                          <a:ea typeface="+mn-ea"/>
                          <a:cs typeface="+mn-cs"/>
                        </a:rPr>
                        <a:t>]</a:t>
                      </a:r>
                      <a:endParaRPr kumimoji="1" lang="en-US" altLang="ja-JP" sz="1000" i="0" dirty="0" smtClean="0">
                        <a:latin typeface="+mn-ea"/>
                        <a:ea typeface="+mn-ea"/>
                      </a:endParaRP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chemeClr val="dk1"/>
                          </a:solidFill>
                          <a:latin typeface="+mn-ea"/>
                          <a:ea typeface="+mn-ea"/>
                          <a:cs typeface="+mn-cs"/>
                        </a:rPr>
                        <a:t>-</a:t>
                      </a:r>
                    </a:p>
                  </a:txBody>
                  <a:tcPr marL="36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5418668" y="6582910"/>
            <a:ext cx="4326466" cy="306989"/>
          </a:xfrm>
          <a:prstGeom prst="rect">
            <a:avLst/>
          </a:prstGeom>
          <a:noFill/>
        </p:spPr>
        <p:txBody>
          <a:bodyPr wrap="square" lIns="72000" tIns="72000" rIns="72000" bIns="72000" rtlCol="0" anchor="ctr" anchorCtr="0">
            <a:spAutoFit/>
          </a:bodyPr>
          <a:lstStyle/>
          <a:p>
            <a:r>
              <a:rPr kumimoji="1" lang="en-US" altLang="ja-JP" sz="1000" dirty="0" smtClean="0">
                <a:solidFill>
                  <a:prstClr val="black"/>
                </a:solidFill>
                <a:latin typeface="ＭＳ Ｐゴシック"/>
              </a:rPr>
              <a:t>※</a:t>
            </a:r>
            <a:r>
              <a:rPr kumimoji="1" lang="ja-JP" altLang="en-US" sz="1000" dirty="0" smtClean="0">
                <a:solidFill>
                  <a:prstClr val="black"/>
                </a:solidFill>
                <a:latin typeface="ＭＳ Ｐゴシック"/>
              </a:rPr>
              <a:t>適用事例については、今後整備が進められる</a:t>
            </a:r>
            <a:r>
              <a:rPr kumimoji="1" lang="en-US" altLang="ja-JP" sz="1000" dirty="0" smtClean="0">
                <a:solidFill>
                  <a:prstClr val="black"/>
                </a:solidFill>
                <a:latin typeface="ＭＳ Ｐゴシック"/>
              </a:rPr>
              <a:t>MICE</a:t>
            </a:r>
            <a:r>
              <a:rPr kumimoji="1" lang="ja-JP" altLang="en-US" sz="1000" dirty="0" smtClean="0">
                <a:solidFill>
                  <a:prstClr val="black"/>
                </a:solidFill>
                <a:latin typeface="ＭＳ Ｐゴシック"/>
              </a:rPr>
              <a:t>施設事例を対象</a:t>
            </a:r>
          </a:p>
        </p:txBody>
      </p:sp>
      <p:grpSp>
        <p:nvGrpSpPr>
          <p:cNvPr id="4" name="グループ化 3"/>
          <p:cNvGrpSpPr/>
          <p:nvPr/>
        </p:nvGrpSpPr>
        <p:grpSpPr>
          <a:xfrm>
            <a:off x="2500429" y="2023952"/>
            <a:ext cx="5669280" cy="1892709"/>
            <a:chOff x="2362200" y="2023952"/>
            <a:chExt cx="5669280" cy="1892709"/>
          </a:xfrm>
        </p:grpSpPr>
        <p:sp>
          <p:nvSpPr>
            <p:cNvPr id="10" name="正方形/長方形 9"/>
            <p:cNvSpPr/>
            <p:nvPr/>
          </p:nvSpPr>
          <p:spPr>
            <a:xfrm>
              <a:off x="3025141" y="2030098"/>
              <a:ext cx="2151846" cy="339703"/>
            </a:xfrm>
            <a:prstGeom prst="rect">
              <a:avLst/>
            </a:prstGeom>
            <a:solidFill>
              <a:schemeClr val="bg1">
                <a:lumMod val="95000"/>
              </a:schemeClr>
            </a:solidFill>
            <a:ln w="127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smtClean="0">
                  <a:solidFill>
                    <a:prstClr val="black"/>
                  </a:solidFill>
                  <a:latin typeface="ＭＳ Ｐゴシック"/>
                </a:rPr>
                <a:t>【</a:t>
              </a:r>
              <a:r>
                <a:rPr kumimoji="1" lang="ja-JP" altLang="en-US" sz="1000" dirty="0" smtClean="0">
                  <a:solidFill>
                    <a:prstClr val="black"/>
                  </a:solidFill>
                  <a:latin typeface="ＭＳ Ｐゴシック"/>
                </a:rPr>
                <a:t>整備</a:t>
              </a:r>
              <a:r>
                <a:rPr kumimoji="1" lang="en-US" altLang="ja-JP" sz="1000" dirty="0" smtClean="0">
                  <a:solidFill>
                    <a:prstClr val="black"/>
                  </a:solidFill>
                  <a:latin typeface="ＭＳ Ｐゴシック"/>
                </a:rPr>
                <a:t>】</a:t>
              </a:r>
            </a:p>
            <a:p>
              <a:pPr algn="ctr"/>
              <a:r>
                <a:rPr kumimoji="1" lang="ja-JP" altLang="en-US" sz="1000" dirty="0" smtClean="0">
                  <a:solidFill>
                    <a:prstClr val="black"/>
                  </a:solidFill>
                  <a:latin typeface="ＭＳ Ｐゴシック"/>
                </a:rPr>
                <a:t>民設（</a:t>
              </a:r>
              <a:r>
                <a:rPr kumimoji="1" lang="en-US" altLang="ja-JP" sz="1000" dirty="0" smtClean="0">
                  <a:solidFill>
                    <a:prstClr val="black"/>
                  </a:solidFill>
                  <a:latin typeface="ＭＳ Ｐゴシック"/>
                </a:rPr>
                <a:t>IR</a:t>
              </a:r>
              <a:r>
                <a:rPr kumimoji="1" lang="ja-JP" altLang="en-US" sz="1000" dirty="0" smtClean="0">
                  <a:solidFill>
                    <a:prstClr val="black"/>
                  </a:solidFill>
                  <a:latin typeface="ＭＳ Ｐゴシック"/>
                </a:rPr>
                <a:t>事業者）</a:t>
              </a:r>
            </a:p>
          </p:txBody>
        </p:sp>
        <p:sp>
          <p:nvSpPr>
            <p:cNvPr id="11" name="正方形/長方形 10"/>
            <p:cNvSpPr/>
            <p:nvPr/>
          </p:nvSpPr>
          <p:spPr>
            <a:xfrm>
              <a:off x="5273041" y="2023952"/>
              <a:ext cx="2151846" cy="345849"/>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smtClean="0">
                  <a:solidFill>
                    <a:prstClr val="black"/>
                  </a:solidFill>
                  <a:latin typeface="ＭＳ Ｐゴシック"/>
                </a:rPr>
                <a:t>【</a:t>
              </a:r>
              <a:r>
                <a:rPr kumimoji="1" lang="ja-JP" altLang="en-US" sz="1000" dirty="0" smtClean="0">
                  <a:solidFill>
                    <a:prstClr val="black"/>
                  </a:solidFill>
                  <a:latin typeface="ＭＳ Ｐゴシック"/>
                </a:rPr>
                <a:t>整備</a:t>
              </a:r>
              <a:r>
                <a:rPr kumimoji="1" lang="en-US" altLang="ja-JP" sz="1000" dirty="0" smtClean="0">
                  <a:solidFill>
                    <a:prstClr val="black"/>
                  </a:solidFill>
                  <a:latin typeface="ＭＳ Ｐゴシック"/>
                </a:rPr>
                <a:t>】</a:t>
              </a:r>
            </a:p>
            <a:p>
              <a:pPr algn="ctr"/>
              <a:r>
                <a:rPr kumimoji="1" lang="ja-JP" altLang="en-US" sz="1000" dirty="0" smtClean="0">
                  <a:solidFill>
                    <a:schemeClr val="tx1"/>
                  </a:solidFill>
                  <a:latin typeface="ＭＳ Ｐゴシック"/>
                </a:rPr>
                <a:t>公設</a:t>
              </a:r>
              <a:r>
                <a:rPr kumimoji="1" lang="ja-JP" altLang="en-US" sz="1000" dirty="0" smtClean="0">
                  <a:solidFill>
                    <a:prstClr val="black"/>
                  </a:solidFill>
                  <a:latin typeface="ＭＳ Ｐゴシック"/>
                </a:rPr>
                <a:t>（官民連携手法は活用）</a:t>
              </a:r>
            </a:p>
          </p:txBody>
        </p:sp>
        <p:sp>
          <p:nvSpPr>
            <p:cNvPr id="12" name="正方形/長方形 11"/>
            <p:cNvSpPr/>
            <p:nvPr/>
          </p:nvSpPr>
          <p:spPr>
            <a:xfrm>
              <a:off x="2362200" y="2392660"/>
              <a:ext cx="5669280" cy="31750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000" dirty="0" smtClean="0">
                  <a:solidFill>
                    <a:prstClr val="black"/>
                  </a:solidFill>
                  <a:latin typeface="ＭＳ Ｐゴシック"/>
                </a:rPr>
                <a:t>　施設の整備手法</a:t>
              </a:r>
              <a:r>
                <a:rPr kumimoji="1" lang="ja-JP" altLang="en-US" sz="1000" dirty="0">
                  <a:solidFill>
                    <a:prstClr val="black"/>
                  </a:solidFill>
                  <a:latin typeface="ＭＳ Ｐゴシック"/>
                </a:rPr>
                <a:t>としては</a:t>
              </a:r>
              <a:r>
                <a:rPr kumimoji="1" lang="ja-JP" altLang="en-US" sz="1000" dirty="0" smtClean="0">
                  <a:solidFill>
                    <a:prstClr val="black"/>
                  </a:solidFill>
                  <a:latin typeface="ＭＳ Ｐゴシック"/>
                </a:rPr>
                <a:t>、</a:t>
              </a:r>
              <a:r>
                <a:rPr kumimoji="1" lang="en-US" altLang="ja-JP" sz="1000" dirty="0" smtClean="0">
                  <a:solidFill>
                    <a:prstClr val="black"/>
                  </a:solidFill>
                  <a:latin typeface="ＭＳ Ｐゴシック"/>
                </a:rPr>
                <a:t>PFI</a:t>
              </a:r>
              <a:r>
                <a:rPr kumimoji="1" lang="ja-JP" altLang="en-US" sz="1000" dirty="0" smtClean="0">
                  <a:solidFill>
                    <a:prstClr val="black"/>
                  </a:solidFill>
                  <a:latin typeface="ＭＳ Ｐゴシック"/>
                </a:rPr>
                <a:t>手法や</a:t>
              </a:r>
              <a:r>
                <a:rPr kumimoji="1" lang="en-US" altLang="ja-JP" sz="1000" dirty="0" smtClean="0">
                  <a:solidFill>
                    <a:prstClr val="black"/>
                  </a:solidFill>
                  <a:latin typeface="ＭＳ Ｐゴシック"/>
                </a:rPr>
                <a:t>DB</a:t>
              </a:r>
              <a:r>
                <a:rPr kumimoji="1" lang="ja-JP" altLang="en-US" sz="1000" dirty="0" smtClean="0">
                  <a:solidFill>
                    <a:prstClr val="black"/>
                  </a:solidFill>
                  <a:latin typeface="ＭＳ Ｐゴシック"/>
                </a:rPr>
                <a:t>手法、ほかに</a:t>
              </a:r>
              <a:r>
                <a:rPr kumimoji="1" lang="en-US" altLang="ja-JP" sz="1000" dirty="0" smtClean="0">
                  <a:solidFill>
                    <a:prstClr val="black"/>
                  </a:solidFill>
                  <a:latin typeface="ＭＳ Ｐゴシック"/>
                </a:rPr>
                <a:t>IR</a:t>
              </a:r>
              <a:r>
                <a:rPr kumimoji="1" lang="ja-JP" altLang="en-US" sz="1000" dirty="0" smtClean="0">
                  <a:solidFill>
                    <a:prstClr val="black"/>
                  </a:solidFill>
                  <a:latin typeface="ＭＳ Ｐゴシック"/>
                </a:rPr>
                <a:t>域内の</a:t>
              </a:r>
              <a:r>
                <a:rPr kumimoji="1" lang="en-US" altLang="ja-JP" sz="1000" dirty="0" smtClean="0">
                  <a:solidFill>
                    <a:prstClr val="black"/>
                  </a:solidFill>
                  <a:latin typeface="ＭＳ Ｐゴシック"/>
                </a:rPr>
                <a:t>MICE</a:t>
              </a:r>
              <a:r>
                <a:rPr kumimoji="1" lang="ja-JP" altLang="en-US" sz="1000" dirty="0" smtClean="0">
                  <a:solidFill>
                    <a:prstClr val="black"/>
                  </a:solidFill>
                  <a:latin typeface="ＭＳ Ｐゴシック"/>
                </a:rPr>
                <a:t>施設との一括発注などの手段も　</a:t>
              </a:r>
              <a:r>
                <a:rPr kumimoji="1" lang="ja-JP" altLang="en-US" sz="1000" dirty="0">
                  <a:solidFill>
                    <a:prstClr val="black"/>
                  </a:solidFill>
                  <a:latin typeface="ＭＳ Ｐゴシック"/>
                </a:rPr>
                <a:t>考えられ</a:t>
              </a:r>
              <a:r>
                <a:rPr kumimoji="1" lang="ja-JP" altLang="en-US" sz="1000" dirty="0" smtClean="0">
                  <a:solidFill>
                    <a:prstClr val="black"/>
                  </a:solidFill>
                  <a:latin typeface="ＭＳ Ｐゴシック"/>
                </a:rPr>
                <a:t>、施設計画・規模などによっても最適な手段が異なると考えられる。</a:t>
              </a:r>
            </a:p>
          </p:txBody>
        </p:sp>
        <p:sp>
          <p:nvSpPr>
            <p:cNvPr id="15" name="正方形/長方形 14"/>
            <p:cNvSpPr/>
            <p:nvPr/>
          </p:nvSpPr>
          <p:spPr>
            <a:xfrm>
              <a:off x="2362200" y="3212003"/>
              <a:ext cx="5669280" cy="7046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000" dirty="0" smtClean="0">
                  <a:solidFill>
                    <a:prstClr val="black"/>
                  </a:solidFill>
                  <a:latin typeface="ＭＳ Ｐゴシック"/>
                </a:rPr>
                <a:t>　施設運営</a:t>
              </a:r>
              <a:r>
                <a:rPr kumimoji="1" lang="ja-JP" altLang="en-US" sz="1000" dirty="0">
                  <a:solidFill>
                    <a:prstClr val="black"/>
                  </a:solidFill>
                  <a:latin typeface="ＭＳ Ｐゴシック"/>
                </a:rPr>
                <a:t>について、</a:t>
              </a:r>
              <a:r>
                <a:rPr kumimoji="1" lang="en-US" altLang="ja-JP" sz="1000" dirty="0" smtClean="0">
                  <a:solidFill>
                    <a:prstClr val="black"/>
                  </a:solidFill>
                  <a:latin typeface="ＭＳ Ｐゴシック"/>
                </a:rPr>
                <a:t>IR</a:t>
              </a:r>
              <a:r>
                <a:rPr kumimoji="1" lang="ja-JP" altLang="en-US" sz="1000" dirty="0" smtClean="0">
                  <a:solidFill>
                    <a:prstClr val="black"/>
                  </a:solidFill>
                  <a:latin typeface="ＭＳ Ｐゴシック"/>
                </a:rPr>
                <a:t>事業者との一体的運営を前提とすると、公募は成立しづらい可能性が高い。</a:t>
              </a:r>
              <a:endParaRPr kumimoji="1" lang="en-US" altLang="ja-JP" sz="1000" dirty="0" smtClean="0">
                <a:solidFill>
                  <a:prstClr val="black"/>
                </a:solidFill>
                <a:latin typeface="ＭＳ Ｐゴシック"/>
              </a:endParaRPr>
            </a:p>
            <a:p>
              <a:r>
                <a:rPr kumimoji="1" lang="ja-JP" altLang="en-US" sz="1000" dirty="0" smtClean="0">
                  <a:solidFill>
                    <a:prstClr val="black"/>
                  </a:solidFill>
                  <a:latin typeface="ＭＳ Ｐゴシック"/>
                </a:rPr>
                <a:t>（</a:t>
              </a:r>
              <a:r>
                <a:rPr kumimoji="1" lang="en-US" altLang="ja-JP" sz="1000" dirty="0" smtClean="0">
                  <a:solidFill>
                    <a:prstClr val="black"/>
                  </a:solidFill>
                  <a:latin typeface="ＭＳ Ｐゴシック"/>
                </a:rPr>
                <a:t>IR</a:t>
              </a:r>
              <a:r>
                <a:rPr kumimoji="1" lang="ja-JP" altLang="en-US" sz="1000" smtClean="0">
                  <a:solidFill>
                    <a:prstClr val="black"/>
                  </a:solidFill>
                  <a:latin typeface="ＭＳ Ｐゴシック"/>
                </a:rPr>
                <a:t>域内の</a:t>
              </a:r>
              <a:r>
                <a:rPr kumimoji="1" lang="en-US" altLang="ja-JP" sz="1000" smtClean="0">
                  <a:solidFill>
                    <a:prstClr val="black"/>
                  </a:solidFill>
                  <a:latin typeface="ＭＳ Ｐゴシック"/>
                </a:rPr>
                <a:t>MICE</a:t>
              </a:r>
              <a:r>
                <a:rPr kumimoji="1" lang="ja-JP" altLang="en-US" sz="1000" smtClean="0">
                  <a:solidFill>
                    <a:prstClr val="black"/>
                  </a:solidFill>
                  <a:latin typeface="ＭＳ Ｐゴシック"/>
                </a:rPr>
                <a:t>施設</a:t>
              </a:r>
              <a:r>
                <a:rPr kumimoji="1" lang="ja-JP" altLang="en-US" sz="1000" dirty="0" smtClean="0">
                  <a:solidFill>
                    <a:prstClr val="black"/>
                  </a:solidFill>
                  <a:latin typeface="ＭＳ Ｐゴシック"/>
                </a:rPr>
                <a:t>が、国内事業者に委託されるなどであれば、一括公募なども考えられる）</a:t>
              </a:r>
              <a:endParaRPr kumimoji="1" lang="en-US" altLang="ja-JP" sz="1000" dirty="0" smtClean="0">
                <a:solidFill>
                  <a:prstClr val="black"/>
                </a:solidFill>
                <a:latin typeface="ＭＳ Ｐゴシック"/>
              </a:endParaRPr>
            </a:p>
            <a:p>
              <a:r>
                <a:rPr kumimoji="1" lang="ja-JP" altLang="en-US" sz="1000" dirty="0" smtClean="0">
                  <a:solidFill>
                    <a:prstClr val="black"/>
                  </a:solidFill>
                  <a:latin typeface="ＭＳ Ｐゴシック"/>
                </a:rPr>
                <a:t>　コンセッション方式だけでなく、</a:t>
              </a:r>
              <a:r>
                <a:rPr kumimoji="1" lang="en-US" altLang="ja-JP" sz="1000" dirty="0" smtClean="0">
                  <a:solidFill>
                    <a:prstClr val="black"/>
                  </a:solidFill>
                  <a:latin typeface="ＭＳ Ｐゴシック"/>
                </a:rPr>
                <a:t>PFI</a:t>
              </a:r>
              <a:r>
                <a:rPr kumimoji="1" lang="ja-JP" altLang="en-US" sz="1000" dirty="0" smtClean="0">
                  <a:solidFill>
                    <a:prstClr val="black"/>
                  </a:solidFill>
                  <a:latin typeface="ＭＳ Ｐゴシック"/>
                </a:rPr>
                <a:t>（</a:t>
              </a:r>
              <a:r>
                <a:rPr kumimoji="1" lang="en-US" altLang="ja-JP" sz="1000" dirty="0" smtClean="0">
                  <a:solidFill>
                    <a:prstClr val="black"/>
                  </a:solidFill>
                  <a:latin typeface="ＭＳ Ｐゴシック"/>
                </a:rPr>
                <a:t>BTO</a:t>
              </a:r>
              <a:r>
                <a:rPr kumimoji="1" lang="ja-JP" altLang="en-US" sz="1000" dirty="0" smtClean="0">
                  <a:solidFill>
                    <a:prstClr val="black"/>
                  </a:solidFill>
                  <a:latin typeface="ＭＳ Ｐゴシック"/>
                </a:rPr>
                <a:t>）、指定管理者制度なども選択肢となりえるが、包括的な運営委託などでも同様の効果を期待できる可能性もある。</a:t>
              </a:r>
              <a:endParaRPr kumimoji="1" lang="en-US" altLang="ja-JP" sz="1000" dirty="0" smtClean="0">
                <a:solidFill>
                  <a:prstClr val="black"/>
                </a:solidFill>
                <a:latin typeface="ＭＳ Ｐゴシック"/>
              </a:endParaRPr>
            </a:p>
          </p:txBody>
        </p:sp>
        <p:sp>
          <p:nvSpPr>
            <p:cNvPr id="16" name="正方形/長方形 15"/>
            <p:cNvSpPr/>
            <p:nvPr/>
          </p:nvSpPr>
          <p:spPr>
            <a:xfrm>
              <a:off x="3025141" y="2768578"/>
              <a:ext cx="2151846" cy="439423"/>
            </a:xfrm>
            <a:prstGeom prst="rect">
              <a:avLst/>
            </a:prstGeom>
            <a:solidFill>
              <a:schemeClr val="bg1">
                <a:lumMod val="95000"/>
              </a:schemeClr>
            </a:solidFill>
            <a:ln w="127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smtClean="0">
                  <a:solidFill>
                    <a:prstClr val="black"/>
                  </a:solidFill>
                  <a:latin typeface="ＭＳ Ｐゴシック"/>
                </a:rPr>
                <a:t>【</a:t>
              </a:r>
              <a:r>
                <a:rPr kumimoji="1" lang="ja-JP" altLang="en-US" sz="1000" dirty="0">
                  <a:solidFill>
                    <a:prstClr val="black"/>
                  </a:solidFill>
                  <a:latin typeface="ＭＳ Ｐゴシック"/>
                </a:rPr>
                <a:t>運営</a:t>
              </a:r>
              <a:r>
                <a:rPr kumimoji="1" lang="en-US" altLang="ja-JP" sz="1000" dirty="0" smtClean="0">
                  <a:solidFill>
                    <a:prstClr val="black"/>
                  </a:solidFill>
                  <a:latin typeface="ＭＳ Ｐゴシック"/>
                </a:rPr>
                <a:t>】</a:t>
              </a:r>
            </a:p>
            <a:p>
              <a:pPr algn="ctr"/>
              <a:r>
                <a:rPr kumimoji="1" lang="ja-JP" altLang="en-US" sz="1000" dirty="0" smtClean="0">
                  <a:solidFill>
                    <a:prstClr val="black"/>
                  </a:solidFill>
                  <a:latin typeface="ＭＳ Ｐゴシック"/>
                </a:rPr>
                <a:t>民営（</a:t>
              </a:r>
              <a:r>
                <a:rPr kumimoji="1" lang="en-US" altLang="ja-JP" sz="1000" dirty="0" smtClean="0">
                  <a:solidFill>
                    <a:prstClr val="black"/>
                  </a:solidFill>
                  <a:latin typeface="ＭＳ Ｐゴシック"/>
                </a:rPr>
                <a:t>IR</a:t>
              </a:r>
              <a:r>
                <a:rPr kumimoji="1" lang="ja-JP" altLang="en-US" sz="1000" dirty="0" smtClean="0">
                  <a:solidFill>
                    <a:prstClr val="black"/>
                  </a:solidFill>
                  <a:latin typeface="ＭＳ Ｐゴシック"/>
                </a:rPr>
                <a:t>事業者）</a:t>
              </a:r>
              <a:endParaRPr kumimoji="1" lang="en-US" altLang="ja-JP" sz="1000" dirty="0" smtClean="0">
                <a:solidFill>
                  <a:prstClr val="black"/>
                </a:solidFill>
                <a:latin typeface="ＭＳ Ｐゴシック"/>
              </a:endParaRPr>
            </a:p>
            <a:p>
              <a:pPr algn="ctr"/>
              <a:r>
                <a:rPr kumimoji="1" lang="en-US" altLang="ja-JP" sz="1000" dirty="0" smtClean="0">
                  <a:solidFill>
                    <a:prstClr val="black"/>
                  </a:solidFill>
                  <a:latin typeface="ＭＳ Ｐゴシック"/>
                </a:rPr>
                <a:t>※</a:t>
              </a:r>
              <a:r>
                <a:rPr kumimoji="1" lang="ja-JP" altLang="en-US" sz="1000" dirty="0" smtClean="0">
                  <a:solidFill>
                    <a:prstClr val="black"/>
                  </a:solidFill>
                  <a:latin typeface="ＭＳ Ｐゴシック"/>
                </a:rPr>
                <a:t>ただし詳細スキームは不明</a:t>
              </a:r>
            </a:p>
          </p:txBody>
        </p:sp>
        <p:sp>
          <p:nvSpPr>
            <p:cNvPr id="17" name="正方形/長方形 16"/>
            <p:cNvSpPr/>
            <p:nvPr/>
          </p:nvSpPr>
          <p:spPr>
            <a:xfrm>
              <a:off x="5273041" y="2762432"/>
              <a:ext cx="2151846" cy="445569"/>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smtClean="0">
                  <a:solidFill>
                    <a:prstClr val="black"/>
                  </a:solidFill>
                  <a:latin typeface="ＭＳ Ｐゴシック"/>
                </a:rPr>
                <a:t>【</a:t>
              </a:r>
              <a:r>
                <a:rPr kumimoji="1" lang="ja-JP" altLang="en-US" sz="1000" dirty="0" smtClean="0">
                  <a:solidFill>
                    <a:prstClr val="black"/>
                  </a:solidFill>
                  <a:latin typeface="ＭＳ Ｐゴシック"/>
                </a:rPr>
                <a:t>運営</a:t>
              </a:r>
              <a:r>
                <a:rPr kumimoji="1" lang="en-US" altLang="ja-JP" sz="1000" dirty="0" smtClean="0">
                  <a:solidFill>
                    <a:prstClr val="black"/>
                  </a:solidFill>
                  <a:latin typeface="ＭＳ Ｐゴシック"/>
                </a:rPr>
                <a:t>】</a:t>
              </a:r>
            </a:p>
            <a:p>
              <a:pPr algn="ctr"/>
              <a:r>
                <a:rPr kumimoji="1" lang="ja-JP" altLang="en-US" sz="1000" dirty="0" smtClean="0">
                  <a:solidFill>
                    <a:prstClr val="black"/>
                  </a:solidFill>
                  <a:latin typeface="ＭＳ Ｐゴシック"/>
                </a:rPr>
                <a:t>民間（手法は未決定）</a:t>
              </a:r>
            </a:p>
          </p:txBody>
        </p:sp>
      </p:grpSp>
      <p:sp>
        <p:nvSpPr>
          <p:cNvPr id="3" name="正方形/長方形 2"/>
          <p:cNvSpPr/>
          <p:nvPr/>
        </p:nvSpPr>
        <p:spPr>
          <a:xfrm>
            <a:off x="417000" y="6227542"/>
            <a:ext cx="9072000" cy="36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lang="ja-JP" altLang="en-US" sz="1200" b="1" dirty="0">
                <a:solidFill>
                  <a:schemeClr val="tx1"/>
                </a:solidFill>
              </a:rPr>
              <a:t>想定される官民連携手法ごとのメリット・デメリット等を整理する</a:t>
            </a:r>
            <a:r>
              <a:rPr lang="ja-JP" altLang="en-US" sz="1200" b="1" dirty="0" smtClean="0">
                <a:solidFill>
                  <a:schemeClr val="tx1"/>
                </a:solidFill>
              </a:rPr>
              <a:t>と</a:t>
            </a:r>
            <a:r>
              <a:rPr lang="ja-JP" altLang="en-US" sz="1200" b="1">
                <a:solidFill>
                  <a:schemeClr val="tx1"/>
                </a:solidFill>
              </a:rPr>
              <a:t>上記</a:t>
            </a:r>
            <a:r>
              <a:rPr lang="ja-JP" altLang="en-US" sz="1200" b="1" smtClean="0">
                <a:solidFill>
                  <a:schemeClr val="tx1"/>
                </a:solidFill>
              </a:rPr>
              <a:t>の</a:t>
            </a:r>
            <a:r>
              <a:rPr lang="ja-JP" altLang="en-US" sz="1200" b="1">
                <a:solidFill>
                  <a:schemeClr val="tx1"/>
                </a:solidFill>
              </a:rPr>
              <a:t>とおり</a:t>
            </a:r>
            <a:r>
              <a:rPr lang="ja-JP" altLang="en-US" sz="1200" b="1" smtClean="0">
                <a:solidFill>
                  <a:schemeClr val="tx1"/>
                </a:solidFill>
              </a:rPr>
              <a:t>と</a:t>
            </a:r>
            <a:r>
              <a:rPr lang="ja-JP" altLang="en-US" sz="1200" b="1" dirty="0">
                <a:solidFill>
                  <a:schemeClr val="tx1"/>
                </a:solidFill>
              </a:rPr>
              <a:t>なる</a:t>
            </a:r>
            <a:r>
              <a:rPr lang="ja-JP" altLang="en-US" sz="1200" b="1" dirty="0" smtClean="0">
                <a:solidFill>
                  <a:schemeClr val="tx1"/>
                </a:solidFill>
              </a:rPr>
              <a:t>。</a:t>
            </a:r>
            <a:endParaRPr lang="ja-JP" altLang="en-US" sz="1200" b="1" dirty="0">
              <a:solidFill>
                <a:schemeClr val="tx1"/>
              </a:solidFill>
            </a:endParaRPr>
          </a:p>
        </p:txBody>
      </p:sp>
      <p:sp>
        <p:nvSpPr>
          <p:cNvPr id="18" name="テキスト プレースホルダー 28"/>
          <p:cNvSpPr txBox="1">
            <a:spLocks/>
          </p:cNvSpPr>
          <p:nvPr/>
        </p:nvSpPr>
        <p:spPr>
          <a:xfrm>
            <a:off x="416496" y="899037"/>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整備</a:t>
            </a:r>
            <a:r>
              <a:rPr lang="ja-JP" altLang="en-US" kern="0" dirty="0">
                <a:solidFill>
                  <a:srgbClr val="81BC00"/>
                </a:solidFill>
              </a:rPr>
              <a:t>・運営</a:t>
            </a:r>
            <a:r>
              <a:rPr lang="ja-JP" altLang="en-US" kern="0" dirty="0" smtClean="0">
                <a:solidFill>
                  <a:srgbClr val="81BC00"/>
                </a:solidFill>
              </a:rPr>
              <a:t>形態　</a:t>
            </a:r>
            <a:r>
              <a:rPr lang="en-US" altLang="ja-JP" kern="0" dirty="0">
                <a:solidFill>
                  <a:srgbClr val="81BC00"/>
                </a:solidFill>
              </a:rPr>
              <a:t>2</a:t>
            </a:r>
            <a:r>
              <a:rPr lang="en-US" altLang="ja-JP" kern="0" dirty="0" smtClean="0">
                <a:solidFill>
                  <a:srgbClr val="81BC00"/>
                </a:solidFill>
              </a:rPr>
              <a:t>/2</a:t>
            </a:r>
            <a:r>
              <a:rPr lang="ja-JP" altLang="en-US" kern="0" dirty="0" smtClean="0">
                <a:solidFill>
                  <a:srgbClr val="81BC00"/>
                </a:solidFill>
              </a:rPr>
              <a:t>　（</a:t>
            </a:r>
            <a:r>
              <a:rPr lang="ja-JP" altLang="en-US" kern="0" dirty="0">
                <a:solidFill>
                  <a:srgbClr val="81BC00"/>
                </a:solidFill>
              </a:rPr>
              <a:t>官民連携</a:t>
            </a:r>
            <a:r>
              <a:rPr lang="ja-JP" altLang="en-US" kern="0" dirty="0" smtClean="0">
                <a:solidFill>
                  <a:srgbClr val="81BC00"/>
                </a:solidFill>
              </a:rPr>
              <a:t>手法</a:t>
            </a:r>
            <a:r>
              <a:rPr lang="ja-JP" altLang="en-US" kern="0" dirty="0">
                <a:solidFill>
                  <a:srgbClr val="81BC00"/>
                </a:solidFill>
              </a:rPr>
              <a:t>の</a:t>
            </a:r>
            <a:r>
              <a:rPr lang="ja-JP" altLang="en-US" kern="0" dirty="0" smtClean="0">
                <a:solidFill>
                  <a:srgbClr val="81BC00"/>
                </a:solidFill>
              </a:rPr>
              <a:t>パターン</a:t>
            </a:r>
            <a:r>
              <a:rPr lang="ja-JP" altLang="en-US" kern="0" dirty="0">
                <a:solidFill>
                  <a:srgbClr val="81BC00"/>
                </a:solidFill>
              </a:rPr>
              <a:t>ごとのメリット・</a:t>
            </a:r>
            <a:r>
              <a:rPr lang="ja-JP" altLang="en-US" kern="0" dirty="0" smtClean="0">
                <a:solidFill>
                  <a:srgbClr val="81BC00"/>
                </a:solidFill>
              </a:rPr>
              <a:t>デメリット）</a:t>
            </a:r>
            <a:endParaRPr lang="ja-JP" altLang="en-US" kern="0" dirty="0">
              <a:solidFill>
                <a:srgbClr val="81BC00"/>
              </a:solidFill>
            </a:endParaRPr>
          </a:p>
        </p:txBody>
      </p:sp>
    </p:spTree>
    <p:extLst>
      <p:ext uri="{BB962C8B-B14F-4D97-AF65-F5344CB8AC3E}">
        <p14:creationId xmlns:p14="http://schemas.microsoft.com/office/powerpoint/2010/main" val="11118758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138</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a:t/>
            </a:r>
            <a:br>
              <a:rPr lang="en-US" altLang="ja-JP" dirty="0"/>
            </a:br>
            <a:r>
              <a:rPr lang="ja-JP" altLang="en-US" dirty="0" smtClean="0"/>
              <a:t>カ　ベイエリア（</a:t>
            </a:r>
            <a:r>
              <a:rPr lang="ja-JP" altLang="en-US" dirty="0"/>
              <a:t>夢洲</a:t>
            </a:r>
            <a:r>
              <a:rPr lang="ja-JP" altLang="en-US" dirty="0" smtClean="0"/>
              <a:t>）における</a:t>
            </a:r>
            <a:r>
              <a:rPr lang="en-US" altLang="ja-JP" dirty="0" smtClean="0"/>
              <a:t>MICE</a:t>
            </a:r>
            <a:r>
              <a:rPr lang="ja-JP" altLang="en-US" dirty="0" smtClean="0"/>
              <a:t>のあり方についての検討</a:t>
            </a:r>
            <a:endParaRPr kumimoji="1" lang="ja-JP" altLang="en-US" dirty="0"/>
          </a:p>
        </p:txBody>
      </p:sp>
      <p:sp>
        <p:nvSpPr>
          <p:cNvPr id="49" name="テキスト プレースホルダー 28"/>
          <p:cNvSpPr txBox="1">
            <a:spLocks/>
          </p:cNvSpPr>
          <p:nvPr/>
        </p:nvSpPr>
        <p:spPr>
          <a:xfrm>
            <a:off x="416496" y="899037"/>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ベイエリア（夢洲）</a:t>
            </a:r>
            <a:r>
              <a:rPr lang="ja-JP" altLang="en-US" kern="0" dirty="0">
                <a:solidFill>
                  <a:srgbClr val="81BC00"/>
                </a:solidFill>
              </a:rPr>
              <a:t>の役割と、他エリア（梅田・中之島）との</a:t>
            </a:r>
            <a:r>
              <a:rPr lang="ja-JP" altLang="en-US" kern="0" dirty="0" smtClean="0">
                <a:solidFill>
                  <a:srgbClr val="81BC00"/>
                </a:solidFill>
              </a:rPr>
              <a:t>連携（知見者へのヒアリングを基に作成）</a:t>
            </a:r>
            <a:endParaRPr lang="ja-JP" altLang="en-US" kern="0" dirty="0">
              <a:solidFill>
                <a:srgbClr val="81BC00"/>
              </a:solidFill>
            </a:endParaRPr>
          </a:p>
        </p:txBody>
      </p:sp>
      <p:grpSp>
        <p:nvGrpSpPr>
          <p:cNvPr id="13" name="グループ化 12"/>
          <p:cNvGrpSpPr/>
          <p:nvPr/>
        </p:nvGrpSpPr>
        <p:grpSpPr>
          <a:xfrm>
            <a:off x="417000" y="1373419"/>
            <a:ext cx="9072000" cy="1008000"/>
            <a:chOff x="417000" y="1490382"/>
            <a:chExt cx="9072000" cy="1197000"/>
          </a:xfrm>
        </p:grpSpPr>
        <p:sp>
          <p:nvSpPr>
            <p:cNvPr id="22" name="正方形/長方形 21"/>
            <p:cNvSpPr/>
            <p:nvPr/>
          </p:nvSpPr>
          <p:spPr>
            <a:xfrm>
              <a:off x="417000" y="1490382"/>
              <a:ext cx="1188000" cy="1197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schemeClr val="tx1"/>
                  </a:solidFill>
                </a:rPr>
                <a:t>夢洲の</a:t>
              </a:r>
              <a:endParaRPr kumimoji="1" lang="en-US" altLang="ja-JP" sz="1200" b="1" dirty="0" smtClean="0">
                <a:solidFill>
                  <a:schemeClr val="tx1"/>
                </a:solidFill>
              </a:endParaRPr>
            </a:p>
            <a:p>
              <a:pPr algn="ctr">
                <a:spcBef>
                  <a:spcPts val="0"/>
                </a:spcBef>
              </a:pPr>
              <a:r>
                <a:rPr kumimoji="1" lang="ja-JP" altLang="en-US" sz="1200" b="1" dirty="0" smtClean="0">
                  <a:solidFill>
                    <a:schemeClr val="tx1"/>
                  </a:solidFill>
                </a:rPr>
                <a:t>役割</a:t>
              </a:r>
              <a:endParaRPr kumimoji="1" lang="en-US" altLang="ja-JP" sz="1200" b="1" dirty="0" smtClean="0">
                <a:solidFill>
                  <a:schemeClr val="tx1"/>
                </a:solidFill>
              </a:endParaRPr>
            </a:p>
          </p:txBody>
        </p:sp>
        <p:sp>
          <p:nvSpPr>
            <p:cNvPr id="23" name="正方形/長方形 22"/>
            <p:cNvSpPr/>
            <p:nvPr/>
          </p:nvSpPr>
          <p:spPr>
            <a:xfrm>
              <a:off x="1677000" y="1490382"/>
              <a:ext cx="7812000" cy="1197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0"/>
                </a:spcBef>
                <a:buFont typeface="Wingdings" panose="05000000000000000000" pitchFamily="2" charset="2"/>
                <a:buChar char="n"/>
              </a:pPr>
              <a:r>
                <a:rPr kumimoji="1" lang="ja-JP" altLang="en-US" sz="1200" b="1" dirty="0" smtClean="0">
                  <a:solidFill>
                    <a:srgbClr val="002776"/>
                  </a:solidFill>
                </a:rPr>
                <a:t>国内</a:t>
              </a:r>
              <a:r>
                <a:rPr kumimoji="1" lang="ja-JP" altLang="en-US" sz="1200" b="1" dirty="0">
                  <a:solidFill>
                    <a:srgbClr val="002776"/>
                  </a:solidFill>
                </a:rPr>
                <a:t>最先端のオールインワン型</a:t>
              </a:r>
              <a:r>
                <a:rPr kumimoji="1" lang="ja-JP" altLang="en-US" sz="1200" b="1" dirty="0" smtClean="0">
                  <a:solidFill>
                    <a:srgbClr val="002776"/>
                  </a:solidFill>
                </a:rPr>
                <a:t>の</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と</a:t>
              </a:r>
              <a:r>
                <a:rPr kumimoji="1" lang="ja-JP" altLang="en-US" sz="1200" b="1" dirty="0" smtClean="0">
                  <a:solidFill>
                    <a:srgbClr val="002776"/>
                  </a:solidFill>
                </a:rPr>
                <a:t>して大阪</a:t>
              </a:r>
              <a:r>
                <a:rPr kumimoji="1" lang="en-US" altLang="ja-JP" sz="1200" b="1" dirty="0" smtClean="0">
                  <a:solidFill>
                    <a:srgbClr val="002776"/>
                  </a:solidFill>
                </a:rPr>
                <a:t>MICE</a:t>
              </a:r>
              <a:r>
                <a:rPr kumimoji="1" lang="ja-JP" altLang="en-US" sz="1200" b="1" dirty="0" smtClean="0">
                  <a:solidFill>
                    <a:srgbClr val="002776"/>
                  </a:solidFill>
                </a:rPr>
                <a:t>の競争力を高め、</a:t>
              </a:r>
              <a:r>
                <a:rPr kumimoji="1" lang="en-US" altLang="ja-JP" sz="1200" b="1" dirty="0" smtClean="0">
                  <a:solidFill>
                    <a:srgbClr val="002776"/>
                  </a:solidFill>
                </a:rPr>
                <a:t>C</a:t>
              </a:r>
              <a:r>
                <a:rPr kumimoji="1" lang="ja-JP" altLang="en-US" sz="1200" b="1" dirty="0" smtClean="0">
                  <a:solidFill>
                    <a:srgbClr val="002776"/>
                  </a:solidFill>
                </a:rPr>
                <a:t>・</a:t>
              </a:r>
              <a:r>
                <a:rPr kumimoji="1" lang="en-US" altLang="ja-JP" sz="1200" b="1" dirty="0" smtClean="0">
                  <a:solidFill>
                    <a:srgbClr val="002776"/>
                  </a:solidFill>
                </a:rPr>
                <a:t>Ex</a:t>
              </a:r>
              <a:r>
                <a:rPr kumimoji="1" lang="ja-JP" altLang="en-US" sz="1200" b="1" dirty="0" smtClean="0">
                  <a:solidFill>
                    <a:srgbClr val="002776"/>
                  </a:solidFill>
                </a:rPr>
                <a:t>・</a:t>
              </a:r>
              <a:r>
                <a:rPr kumimoji="1" lang="en-US" altLang="ja-JP" sz="1200" b="1" dirty="0" err="1" smtClean="0">
                  <a:solidFill>
                    <a:srgbClr val="002776"/>
                  </a:solidFill>
                </a:rPr>
                <a:t>Ev</a:t>
              </a:r>
              <a:r>
                <a:rPr kumimoji="1" lang="ja-JP" altLang="en-US" sz="1200" b="1" dirty="0" smtClean="0">
                  <a:solidFill>
                    <a:srgbClr val="002776"/>
                  </a:solidFill>
                </a:rPr>
                <a:t>を中心に誘致する</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ベイエリアの新展示場・新会議場は、</a:t>
              </a:r>
              <a:r>
                <a:rPr kumimoji="1" lang="ja-JP" altLang="en-US" sz="1200" dirty="0">
                  <a:solidFill>
                    <a:prstClr val="black"/>
                  </a:solidFill>
                </a:rPr>
                <a:t>先述の機能・サービスを盛り込んだ国内最先端</a:t>
              </a:r>
              <a:r>
                <a:rPr kumimoji="1" lang="ja-JP" altLang="en-US" sz="1200" dirty="0" smtClean="0">
                  <a:solidFill>
                    <a:prstClr val="black"/>
                  </a:solidFill>
                </a:rPr>
                <a:t>の</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とする</a:t>
              </a:r>
              <a:r>
                <a:rPr kumimoji="1" lang="ja-JP" altLang="en-US" sz="1200" dirty="0" smtClean="0">
                  <a:solidFill>
                    <a:prstClr val="black"/>
                  </a:solidFill>
                </a:rPr>
                <a:t>。　　　　　　また</a:t>
              </a:r>
              <a:r>
                <a:rPr kumimoji="1" lang="ja-JP" altLang="en-US" sz="1200" dirty="0">
                  <a:solidFill>
                    <a:prstClr val="black"/>
                  </a:solidFill>
                </a:rPr>
                <a:t>、展示場・会議場の機能のみならず</a:t>
              </a:r>
              <a:r>
                <a:rPr kumimoji="1" lang="ja-JP" altLang="en-US" sz="1200" dirty="0" smtClean="0">
                  <a:solidFill>
                    <a:prstClr val="black"/>
                  </a:solidFill>
                </a:rPr>
                <a:t>、国内</a:t>
              </a:r>
              <a:r>
                <a:rPr kumimoji="1" lang="ja-JP" altLang="en-US" sz="1200" dirty="0">
                  <a:solidFill>
                    <a:prstClr val="black"/>
                  </a:solidFill>
                </a:rPr>
                <a:t>初の</a:t>
              </a:r>
              <a:r>
                <a:rPr kumimoji="1" lang="ja-JP" altLang="en-US" sz="1200" dirty="0" smtClean="0">
                  <a:solidFill>
                    <a:prstClr val="black"/>
                  </a:solidFill>
                </a:rPr>
                <a:t>オールインワン型</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をベイエリアで実現させ、国内</a:t>
              </a:r>
              <a:r>
                <a:rPr kumimoji="1" lang="ja-JP" altLang="en-US" sz="1200" dirty="0" smtClean="0">
                  <a:solidFill>
                    <a:prstClr val="black"/>
                  </a:solidFill>
                </a:rPr>
                <a:t>他　都市</a:t>
              </a:r>
              <a:r>
                <a:rPr kumimoji="1" lang="ja-JP" altLang="en-US" sz="1200" dirty="0">
                  <a:solidFill>
                    <a:prstClr val="black"/>
                  </a:solidFill>
                </a:rPr>
                <a:t>との差別化を図ることで、</a:t>
              </a: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競争力を高める</a:t>
              </a:r>
              <a:r>
                <a:rPr kumimoji="1" lang="ja-JP" altLang="en-US" sz="1200" dirty="0" smtClean="0">
                  <a:solidFill>
                    <a:prstClr val="black"/>
                  </a:solidFill>
                </a:rPr>
                <a:t>ことが新展示場</a:t>
              </a:r>
              <a:r>
                <a:rPr kumimoji="1" lang="ja-JP" altLang="en-US" sz="1200" dirty="0">
                  <a:solidFill>
                    <a:prstClr val="black"/>
                  </a:solidFill>
                </a:rPr>
                <a:t>・新会議場の役割として</a:t>
              </a:r>
              <a:r>
                <a:rPr kumimoji="1" lang="ja-JP" altLang="en-US" sz="1200" dirty="0" smtClean="0">
                  <a:solidFill>
                    <a:prstClr val="black"/>
                  </a:solidFill>
                </a:rPr>
                <a:t>期待</a:t>
              </a:r>
              <a:r>
                <a:rPr kumimoji="1" lang="ja-JP" altLang="en-US" sz="1200" dirty="0">
                  <a:solidFill>
                    <a:prstClr val="black"/>
                  </a:solidFill>
                </a:rPr>
                <a:t>される</a:t>
              </a:r>
              <a:r>
                <a:rPr kumimoji="1" lang="ja-JP" altLang="en-US" sz="1200" dirty="0" smtClean="0">
                  <a:solidFill>
                    <a:prstClr val="black"/>
                  </a:solidFill>
                </a:rPr>
                <a:t>。</a:t>
              </a:r>
              <a:endParaRPr kumimoji="1" lang="en-US" altLang="ja-JP" sz="1200" dirty="0" smtClean="0">
                <a:solidFill>
                  <a:prstClr val="black"/>
                </a:solidFill>
              </a:endParaRPr>
            </a:p>
            <a:p>
              <a:pPr marL="265113" indent="-179388">
                <a:spcBef>
                  <a:spcPts val="0"/>
                </a:spcBef>
                <a:buFont typeface="Wingdings" panose="05000000000000000000" pitchFamily="2" charset="2"/>
                <a:buChar char="Ø"/>
              </a:pP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Ex</a:t>
              </a:r>
              <a:r>
                <a:rPr kumimoji="1" lang="ja-JP" altLang="en-US" sz="1200" dirty="0" smtClean="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の誘致が期待される。どのような</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Ex</a:t>
              </a:r>
              <a:r>
                <a:rPr kumimoji="1" lang="ja-JP" altLang="en-US" sz="1200" dirty="0" smtClean="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を狙うかは、新展示場・新会議場の規模によって異なる。</a:t>
              </a:r>
              <a:endParaRPr kumimoji="1" lang="ja-JP" altLang="en-US" sz="1200" dirty="0">
                <a:solidFill>
                  <a:prstClr val="black"/>
                </a:solidFill>
              </a:endParaRPr>
            </a:p>
          </p:txBody>
        </p:sp>
      </p:grpSp>
      <p:grpSp>
        <p:nvGrpSpPr>
          <p:cNvPr id="14" name="グループ化 13"/>
          <p:cNvGrpSpPr/>
          <p:nvPr/>
        </p:nvGrpSpPr>
        <p:grpSpPr>
          <a:xfrm>
            <a:off x="417000" y="2535404"/>
            <a:ext cx="9072000" cy="1008000"/>
            <a:chOff x="417000" y="2970977"/>
            <a:chExt cx="9072000" cy="1008000"/>
          </a:xfrm>
        </p:grpSpPr>
        <p:sp>
          <p:nvSpPr>
            <p:cNvPr id="26" name="正方形/長方形 25"/>
            <p:cNvSpPr/>
            <p:nvPr/>
          </p:nvSpPr>
          <p:spPr>
            <a:xfrm>
              <a:off x="417000" y="2970977"/>
              <a:ext cx="1188000" cy="1008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schemeClr val="tx1"/>
                  </a:solidFill>
                </a:rPr>
                <a:t>梅田の</a:t>
              </a:r>
              <a:endParaRPr kumimoji="1" lang="en-US" altLang="ja-JP" sz="1200" b="1" dirty="0" smtClean="0">
                <a:solidFill>
                  <a:schemeClr val="tx1"/>
                </a:solidFill>
              </a:endParaRPr>
            </a:p>
            <a:p>
              <a:pPr algn="ctr">
                <a:spcBef>
                  <a:spcPts val="0"/>
                </a:spcBef>
              </a:pPr>
              <a:r>
                <a:rPr kumimoji="1" lang="ja-JP" altLang="en-US" sz="1200" b="1" dirty="0" smtClean="0">
                  <a:solidFill>
                    <a:schemeClr val="tx1"/>
                  </a:solidFill>
                </a:rPr>
                <a:t>役割</a:t>
              </a:r>
              <a:endParaRPr kumimoji="1" lang="en-US" altLang="ja-JP" sz="1200" b="1" dirty="0" smtClean="0">
                <a:solidFill>
                  <a:schemeClr val="tx1"/>
                </a:solidFill>
              </a:endParaRPr>
            </a:p>
          </p:txBody>
        </p:sp>
        <p:sp>
          <p:nvSpPr>
            <p:cNvPr id="28" name="正方形/長方形 27"/>
            <p:cNvSpPr/>
            <p:nvPr/>
          </p:nvSpPr>
          <p:spPr>
            <a:xfrm>
              <a:off x="1677000" y="2970977"/>
              <a:ext cx="78120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0"/>
                </a:spcBef>
                <a:buFont typeface="Wingdings" panose="05000000000000000000" pitchFamily="2" charset="2"/>
                <a:buChar char="n"/>
              </a:pPr>
              <a:r>
                <a:rPr kumimoji="1" lang="ja-JP" altLang="en-US" sz="1200" b="1" dirty="0" smtClean="0">
                  <a:solidFill>
                    <a:srgbClr val="002776"/>
                  </a:solidFill>
                </a:rPr>
                <a:t>大阪の中心地に位置する好立地を活かし、</a:t>
              </a:r>
              <a:r>
                <a:rPr kumimoji="1" lang="ja-JP" altLang="en-US" sz="1200" b="1" dirty="0">
                  <a:solidFill>
                    <a:srgbClr val="002776"/>
                  </a:solidFill>
                </a:rPr>
                <a:t>企業系の</a:t>
              </a:r>
              <a:r>
                <a:rPr kumimoji="1" lang="en-US" altLang="ja-JP" sz="1200" b="1" dirty="0" smtClean="0">
                  <a:solidFill>
                    <a:srgbClr val="002776"/>
                  </a:solidFill>
                </a:rPr>
                <a:t>M</a:t>
              </a:r>
              <a:r>
                <a:rPr kumimoji="1" lang="ja-JP" altLang="en-US" sz="1200" b="1" dirty="0" smtClean="0">
                  <a:solidFill>
                    <a:srgbClr val="002776"/>
                  </a:solidFill>
                </a:rPr>
                <a:t>を中心に誘致する</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梅田には企業の本社・支社が集積してお</a:t>
              </a:r>
              <a:r>
                <a:rPr kumimoji="1" lang="ja-JP" altLang="en-US" sz="1200" dirty="0">
                  <a:solidFill>
                    <a:prstClr val="black"/>
                  </a:solidFill>
                </a:rPr>
                <a:t>り</a:t>
              </a:r>
              <a:r>
                <a:rPr kumimoji="1" lang="ja-JP" altLang="en-US" sz="1200" dirty="0" smtClean="0">
                  <a:solidFill>
                    <a:prstClr val="black"/>
                  </a:solidFill>
                </a:rPr>
                <a:t>、企業からのアクセスに優れているた</a:t>
              </a:r>
              <a:r>
                <a:rPr kumimoji="1" lang="ja-JP" altLang="en-US" sz="1200" dirty="0">
                  <a:solidFill>
                    <a:prstClr val="black"/>
                  </a:solidFill>
                </a:rPr>
                <a:t>め</a:t>
              </a:r>
              <a:r>
                <a:rPr kumimoji="1" lang="ja-JP" altLang="en-US" sz="1200" dirty="0" smtClean="0">
                  <a:solidFill>
                    <a:prstClr val="black"/>
                  </a:solidFill>
                </a:rPr>
                <a:t>、梅田に立地するコングレコンベンションセンターは、企業系の</a:t>
              </a:r>
              <a:r>
                <a:rPr kumimoji="1" lang="en-US" altLang="ja-JP" sz="1200" dirty="0" smtClean="0">
                  <a:solidFill>
                    <a:prstClr val="black"/>
                  </a:solidFill>
                </a:rPr>
                <a:t>M</a:t>
              </a:r>
              <a:r>
                <a:rPr kumimoji="1" lang="ja-JP" altLang="en-US" sz="1200" dirty="0" smtClean="0">
                  <a:solidFill>
                    <a:prstClr val="black"/>
                  </a:solidFill>
                </a:rPr>
                <a:t>を開催するのに最も適した</a:t>
              </a:r>
              <a:r>
                <a:rPr kumimoji="1" lang="en-US" altLang="ja-JP" sz="1200" dirty="0" smtClean="0">
                  <a:solidFill>
                    <a:prstClr val="black"/>
                  </a:solidFill>
                </a:rPr>
                <a:t>MICE</a:t>
              </a:r>
              <a:r>
                <a:rPr kumimoji="1" lang="ja-JP" altLang="en-US" sz="1200" dirty="0" smtClean="0">
                  <a:solidFill>
                    <a:prstClr val="black"/>
                  </a:solidFill>
                </a:rPr>
                <a:t>施設であり、</a:t>
              </a:r>
              <a:r>
                <a:rPr kumimoji="1" lang="ja-JP" altLang="en-US" sz="1200" dirty="0">
                  <a:solidFill>
                    <a:prstClr val="black"/>
                  </a:solidFill>
                </a:rPr>
                <a:t>その</a:t>
              </a:r>
              <a:r>
                <a:rPr kumimoji="1" lang="ja-JP" altLang="en-US" sz="1200" dirty="0" smtClean="0">
                  <a:solidFill>
                    <a:prstClr val="black"/>
                  </a:solidFill>
                </a:rPr>
                <a:t>誘致が役割として期待される。</a:t>
              </a:r>
              <a:endParaRPr kumimoji="1" lang="en-US" altLang="ja-JP" sz="1200" dirty="0" smtClean="0">
                <a:solidFill>
                  <a:prstClr val="black"/>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今後は、うめきた</a:t>
              </a:r>
              <a:r>
                <a:rPr kumimoji="1" lang="en-US" altLang="ja-JP" sz="1200" dirty="0" smtClean="0">
                  <a:solidFill>
                    <a:prstClr val="black"/>
                  </a:solidFill>
                </a:rPr>
                <a:t>2</a:t>
              </a:r>
              <a:r>
                <a:rPr kumimoji="1" lang="ja-JP" altLang="en-US" sz="1200" dirty="0" smtClean="0">
                  <a:solidFill>
                    <a:prstClr val="black"/>
                  </a:solidFill>
                </a:rPr>
                <a:t>期に開設される施設と、大阪駅周辺の施設（国際水準のホテル、アフターコンベンションに適した飲食・物販施設など）との相互連携を通じ、現状で開催されているよりも大きな規模の</a:t>
              </a: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の開催が期待される。</a:t>
              </a:r>
              <a:endParaRPr kumimoji="1" lang="en-US" altLang="ja-JP" sz="1200" dirty="0" smtClean="0">
                <a:solidFill>
                  <a:prstClr val="black"/>
                </a:solidFill>
              </a:endParaRPr>
            </a:p>
          </p:txBody>
        </p:sp>
      </p:grpSp>
      <p:grpSp>
        <p:nvGrpSpPr>
          <p:cNvPr id="15" name="グループ化 14"/>
          <p:cNvGrpSpPr/>
          <p:nvPr/>
        </p:nvGrpSpPr>
        <p:grpSpPr>
          <a:xfrm>
            <a:off x="417000" y="3697390"/>
            <a:ext cx="9072000" cy="1188000"/>
            <a:chOff x="417000" y="4005747"/>
            <a:chExt cx="9072000" cy="1188000"/>
          </a:xfrm>
        </p:grpSpPr>
        <p:sp>
          <p:nvSpPr>
            <p:cNvPr id="35" name="正方形/長方形 34"/>
            <p:cNvSpPr/>
            <p:nvPr/>
          </p:nvSpPr>
          <p:spPr>
            <a:xfrm>
              <a:off x="417000" y="4005747"/>
              <a:ext cx="1188000" cy="118800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200" b="1" dirty="0" smtClean="0">
                  <a:solidFill>
                    <a:schemeClr val="tx1"/>
                  </a:solidFill>
                </a:rPr>
                <a:t>中之島の</a:t>
              </a:r>
              <a:endParaRPr kumimoji="1" lang="en-US" altLang="ja-JP" sz="1200" b="1" dirty="0" smtClean="0">
                <a:solidFill>
                  <a:schemeClr val="tx1"/>
                </a:solidFill>
              </a:endParaRPr>
            </a:p>
            <a:p>
              <a:pPr algn="ctr">
                <a:spcBef>
                  <a:spcPts val="0"/>
                </a:spcBef>
              </a:pPr>
              <a:r>
                <a:rPr kumimoji="1" lang="ja-JP" altLang="en-US" sz="1200" b="1" dirty="0" smtClean="0">
                  <a:solidFill>
                    <a:schemeClr val="tx1"/>
                  </a:solidFill>
                </a:rPr>
                <a:t>役割</a:t>
              </a:r>
              <a:endParaRPr kumimoji="1" lang="en-US" altLang="ja-JP" sz="1200" b="1" dirty="0" smtClean="0">
                <a:solidFill>
                  <a:schemeClr val="tx1"/>
                </a:solidFill>
              </a:endParaRPr>
            </a:p>
          </p:txBody>
        </p:sp>
        <p:sp>
          <p:nvSpPr>
            <p:cNvPr id="36" name="正方形/長方形 35"/>
            <p:cNvSpPr/>
            <p:nvPr/>
          </p:nvSpPr>
          <p:spPr>
            <a:xfrm>
              <a:off x="1677000" y="4005747"/>
              <a:ext cx="7812000" cy="11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0"/>
                </a:spcBef>
                <a:buFont typeface="Wingdings" panose="05000000000000000000" pitchFamily="2" charset="2"/>
                <a:buChar char="n"/>
              </a:pPr>
              <a:r>
                <a:rPr kumimoji="1" lang="ja-JP" altLang="en-US" sz="1200" b="1" dirty="0" smtClean="0">
                  <a:solidFill>
                    <a:srgbClr val="002776"/>
                  </a:solidFill>
                </a:rPr>
                <a:t>会議場としてのステータスを活かし、ライフサイエンス</a:t>
              </a:r>
              <a:r>
                <a:rPr kumimoji="1" lang="ja-JP" altLang="en-US" sz="1200" b="1" dirty="0">
                  <a:solidFill>
                    <a:srgbClr val="002776"/>
                  </a:solidFill>
                </a:rPr>
                <a:t>等の</a:t>
              </a:r>
              <a:r>
                <a:rPr kumimoji="1" lang="en-US" altLang="ja-JP" sz="1200" b="1" dirty="0" smtClean="0">
                  <a:solidFill>
                    <a:srgbClr val="002776"/>
                  </a:solidFill>
                </a:rPr>
                <a:t>C</a:t>
              </a:r>
              <a:r>
                <a:rPr kumimoji="1" lang="ja-JP" altLang="en-US" sz="1200" b="1" dirty="0" smtClean="0">
                  <a:solidFill>
                    <a:srgbClr val="002776"/>
                  </a:solidFill>
                </a:rPr>
                <a:t>を中心に誘致する</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大阪府立国際会議場は、公立</a:t>
              </a:r>
              <a:r>
                <a:rPr kumimoji="1" lang="ja-JP" altLang="en-US" sz="1200" dirty="0">
                  <a:solidFill>
                    <a:prstClr val="black"/>
                  </a:solidFill>
                </a:rPr>
                <a:t>施設として、公平公正な利用が確保されており、これまで</a:t>
              </a:r>
              <a:r>
                <a:rPr kumimoji="1" lang="ja-JP" altLang="en-US" sz="1200" dirty="0" smtClean="0">
                  <a:solidFill>
                    <a:prstClr val="black"/>
                  </a:solidFill>
                </a:rPr>
                <a:t>の</a:t>
              </a:r>
              <a:r>
                <a:rPr kumimoji="1" lang="ja-JP" altLang="en-US" sz="1200" dirty="0">
                  <a:solidFill>
                    <a:prstClr val="black"/>
                  </a:solidFill>
                </a:rPr>
                <a:t>十</a:t>
              </a:r>
              <a:r>
                <a:rPr kumimoji="1" lang="ja-JP" altLang="en-US" sz="1200" dirty="0" smtClean="0">
                  <a:solidFill>
                    <a:prstClr val="black"/>
                  </a:solidFill>
                </a:rPr>
                <a:t>数年</a:t>
              </a:r>
              <a:r>
                <a:rPr kumimoji="1" lang="ja-JP" altLang="en-US" sz="1200" dirty="0">
                  <a:solidFill>
                    <a:prstClr val="black"/>
                  </a:solidFill>
                </a:rPr>
                <a:t>に及ぶ開催実績と併せ、信頼感とともに一定のステータスを有して</a:t>
              </a:r>
              <a:r>
                <a:rPr kumimoji="1" lang="ja-JP" altLang="en-US" sz="1200" dirty="0" smtClean="0">
                  <a:solidFill>
                    <a:prstClr val="black"/>
                  </a:solidFill>
                </a:rPr>
                <a:t>いる。</a:t>
              </a:r>
              <a:endParaRPr kumimoji="1" lang="en-US" altLang="ja-JP" sz="1200" dirty="0" smtClean="0">
                <a:solidFill>
                  <a:prstClr val="black"/>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また、</a:t>
              </a:r>
              <a:r>
                <a:rPr kumimoji="1" lang="ja-JP" altLang="en-US" sz="1200" dirty="0">
                  <a:solidFill>
                    <a:prstClr val="black"/>
                  </a:solidFill>
                </a:rPr>
                <a:t>大阪府立国際会議場は</a:t>
              </a:r>
              <a:r>
                <a:rPr kumimoji="1" lang="ja-JP" altLang="en-US" sz="1200" dirty="0" smtClean="0">
                  <a:solidFill>
                    <a:prstClr val="black"/>
                  </a:solidFill>
                </a:rPr>
                <a:t>大阪大学医学部を中心とした医学系学術会議の誘致を重点的に行ってきた結果、　大学の医学部関係者とのリレーションを有しているため、大阪重点産業の一つであるライフサイエンスの</a:t>
              </a:r>
              <a:r>
                <a:rPr kumimoji="1" lang="en-US" altLang="ja-JP" sz="1200" dirty="0" smtClean="0">
                  <a:solidFill>
                    <a:prstClr val="black"/>
                  </a:solidFill>
                </a:rPr>
                <a:t>C</a:t>
              </a:r>
              <a:r>
                <a:rPr kumimoji="1" lang="ja-JP" altLang="en-US" sz="1200" dirty="0" smtClean="0">
                  <a:solidFill>
                    <a:prstClr val="black"/>
                  </a:solidFill>
                </a:rPr>
                <a:t>誘致に　関して強みを有している。今後もそれらの強みを活用し、ライフサイエンスを中心とした</a:t>
              </a:r>
              <a:r>
                <a:rPr kumimoji="1" lang="en-US" altLang="ja-JP" sz="1200" dirty="0" smtClean="0">
                  <a:solidFill>
                    <a:prstClr val="black"/>
                  </a:solidFill>
                </a:rPr>
                <a:t>C</a:t>
              </a:r>
              <a:r>
                <a:rPr kumimoji="1" lang="ja-JP" altLang="en-US" sz="1200" dirty="0" smtClean="0">
                  <a:solidFill>
                    <a:prstClr val="black"/>
                  </a:solidFill>
                </a:rPr>
                <a:t>の誘致が期待される。</a:t>
              </a:r>
              <a:endParaRPr kumimoji="1" lang="en-US" altLang="ja-JP" sz="1200" dirty="0" smtClean="0">
                <a:solidFill>
                  <a:prstClr val="black"/>
                </a:solidFill>
              </a:endParaRPr>
            </a:p>
          </p:txBody>
        </p:sp>
      </p:grpSp>
      <p:grpSp>
        <p:nvGrpSpPr>
          <p:cNvPr id="17" name="グループ化 16"/>
          <p:cNvGrpSpPr/>
          <p:nvPr/>
        </p:nvGrpSpPr>
        <p:grpSpPr>
          <a:xfrm>
            <a:off x="417000" y="5408431"/>
            <a:ext cx="9072000" cy="1080000"/>
            <a:chOff x="417000" y="5684889"/>
            <a:chExt cx="9072000" cy="1080000"/>
          </a:xfrm>
        </p:grpSpPr>
        <p:sp>
          <p:nvSpPr>
            <p:cNvPr id="19" name="正方形/長方形 18"/>
            <p:cNvSpPr/>
            <p:nvPr/>
          </p:nvSpPr>
          <p:spPr>
            <a:xfrm>
              <a:off x="1677000" y="5684889"/>
              <a:ext cx="7812000" cy="108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n"/>
              </a:pPr>
              <a:r>
                <a:rPr kumimoji="1" lang="ja-JP" altLang="en-US" sz="1200" b="1" dirty="0" smtClean="0">
                  <a:solidFill>
                    <a:srgbClr val="002776"/>
                  </a:solidFill>
                </a:rPr>
                <a:t>会議場・展示場が一体となった</a:t>
              </a:r>
              <a:r>
                <a:rPr kumimoji="1" lang="ja-JP" altLang="en-US" sz="1200" b="1" dirty="0">
                  <a:solidFill>
                    <a:srgbClr val="002776"/>
                  </a:solidFill>
                </a:rPr>
                <a:t>案件</a:t>
              </a:r>
              <a:r>
                <a:rPr kumimoji="1" lang="ja-JP" altLang="en-US" sz="1200" b="1" dirty="0" smtClean="0">
                  <a:solidFill>
                    <a:srgbClr val="002776"/>
                  </a:solidFill>
                </a:rPr>
                <a:t>の誘致</a:t>
              </a:r>
              <a:endParaRPr kumimoji="1" lang="en-US" altLang="ja-JP" sz="1200" b="1" dirty="0" smtClean="0">
                <a:solidFill>
                  <a:srgbClr val="002776"/>
                </a:solidFill>
              </a:endParaRPr>
            </a:p>
            <a:p>
              <a:pPr marL="265113" indent="-179388">
                <a:spcBef>
                  <a:spcPts val="600"/>
                </a:spcBef>
                <a:buFont typeface="Wingdings" panose="05000000000000000000" pitchFamily="2" charset="2"/>
                <a:buChar char="Ø"/>
              </a:pPr>
              <a:r>
                <a:rPr kumimoji="1" lang="ja-JP" altLang="en-US" sz="1200" dirty="0">
                  <a:solidFill>
                    <a:prstClr val="black"/>
                  </a:solidFill>
                </a:rPr>
                <a:t>近隣の</a:t>
              </a:r>
              <a:r>
                <a:rPr kumimoji="1" lang="ja-JP" altLang="en-US" sz="1200" dirty="0" smtClean="0">
                  <a:solidFill>
                    <a:prstClr val="black"/>
                  </a:solidFill>
                </a:rPr>
                <a:t>会議場・展示場が連携</a:t>
              </a:r>
              <a:r>
                <a:rPr kumimoji="1" lang="ja-JP" altLang="en-US" sz="1200" dirty="0">
                  <a:solidFill>
                    <a:prstClr val="black"/>
                  </a:solidFill>
                </a:rPr>
                <a:t>し、互いの施設の強みを活かし合い、受託可能な案件を</a:t>
              </a:r>
              <a:r>
                <a:rPr kumimoji="1" lang="ja-JP" altLang="en-US" sz="1200" dirty="0" smtClean="0">
                  <a:solidFill>
                    <a:prstClr val="black"/>
                  </a:solidFill>
                </a:rPr>
                <a:t>増やすことが望まれる。</a:t>
              </a:r>
              <a:endParaRPr kumimoji="1" lang="en-US" altLang="ja-JP" sz="1200" dirty="0" smtClean="0">
                <a:solidFill>
                  <a:prstClr val="black"/>
                </a:solidFill>
              </a:endParaRPr>
            </a:p>
            <a:p>
              <a:pPr marL="171450" indent="-171450">
                <a:spcBef>
                  <a:spcPts val="600"/>
                </a:spcBef>
                <a:buFont typeface="Wingdings" panose="05000000000000000000" pitchFamily="2" charset="2"/>
                <a:buChar char="n"/>
              </a:pPr>
              <a:r>
                <a:rPr kumimoji="1" lang="ja-JP" altLang="en-US" sz="1200" b="1" dirty="0" smtClean="0">
                  <a:solidFill>
                    <a:srgbClr val="002776"/>
                  </a:solidFill>
                </a:rPr>
                <a:t>大阪全体の</a:t>
              </a:r>
              <a:r>
                <a:rPr kumimoji="1" lang="en-US" altLang="ja-JP" sz="1200" b="1" dirty="0" smtClean="0">
                  <a:solidFill>
                    <a:srgbClr val="002776"/>
                  </a:solidFill>
                </a:rPr>
                <a:t>MICE</a:t>
              </a:r>
              <a:r>
                <a:rPr kumimoji="1" lang="ja-JP" altLang="en-US" sz="1200" b="1" dirty="0" smtClean="0">
                  <a:solidFill>
                    <a:srgbClr val="002776"/>
                  </a:solidFill>
                </a:rPr>
                <a:t>開催件数増加に向けた、展示場間・会議場間の協働</a:t>
              </a:r>
              <a:endParaRPr kumimoji="1" lang="en-US" altLang="ja-JP" sz="1200" b="1" dirty="0">
                <a:solidFill>
                  <a:srgbClr val="002776"/>
                </a:solidFill>
              </a:endParaRPr>
            </a:p>
            <a:p>
              <a:pPr marL="265113" indent="-179388">
                <a:spcBef>
                  <a:spcPts val="600"/>
                </a:spcBef>
                <a:buFont typeface="Wingdings" panose="05000000000000000000" pitchFamily="2" charset="2"/>
                <a:buChar char="Ø"/>
              </a:pPr>
              <a:r>
                <a:rPr kumimoji="1" lang="ja-JP" altLang="en-US" sz="1200" dirty="0" smtClean="0">
                  <a:solidFill>
                    <a:prstClr val="black"/>
                  </a:solidFill>
                </a:rPr>
                <a:t>大阪内の</a:t>
              </a:r>
              <a:r>
                <a:rPr kumimoji="1" lang="en-US" altLang="ja-JP" sz="1200" dirty="0" smtClean="0">
                  <a:solidFill>
                    <a:prstClr val="black"/>
                  </a:solidFill>
                </a:rPr>
                <a:t>MICE</a:t>
              </a:r>
              <a:r>
                <a:rPr kumimoji="1" lang="ja-JP" altLang="en-US" sz="1200" dirty="0" smtClean="0">
                  <a:solidFill>
                    <a:prstClr val="black"/>
                  </a:solidFill>
                </a:rPr>
                <a:t>施設間で連携</a:t>
              </a:r>
              <a:r>
                <a:rPr kumimoji="1" lang="ja-JP" altLang="en-US" sz="1200" dirty="0">
                  <a:solidFill>
                    <a:prstClr val="black"/>
                  </a:solidFill>
                </a:rPr>
                <a:t>し、</a:t>
              </a:r>
              <a:r>
                <a:rPr kumimoji="1" lang="ja-JP" altLang="en-US" sz="1200" dirty="0" smtClean="0">
                  <a:solidFill>
                    <a:prstClr val="black"/>
                  </a:solidFill>
                </a:rPr>
                <a:t>大阪</a:t>
              </a:r>
              <a:r>
                <a:rPr kumimoji="1" lang="en-US" altLang="ja-JP" sz="1200" dirty="0" smtClean="0">
                  <a:solidFill>
                    <a:prstClr val="black"/>
                  </a:solidFill>
                </a:rPr>
                <a:t>MICE</a:t>
              </a:r>
              <a:r>
                <a:rPr kumimoji="1" lang="ja-JP" altLang="en-US" sz="1200" dirty="0" smtClean="0">
                  <a:solidFill>
                    <a:prstClr val="black"/>
                  </a:solidFill>
                </a:rPr>
                <a:t>の</a:t>
              </a:r>
              <a:r>
                <a:rPr kumimoji="1" lang="ja-JP" altLang="en-US" sz="1200" dirty="0">
                  <a:solidFill>
                    <a:prstClr val="black"/>
                  </a:solidFill>
                </a:rPr>
                <a:t>企画・マーケティング活動の協働</a:t>
              </a:r>
              <a:r>
                <a:rPr kumimoji="1" lang="ja-JP" altLang="en-US" sz="1200" dirty="0" smtClean="0">
                  <a:solidFill>
                    <a:prstClr val="black"/>
                  </a:solidFill>
                </a:rPr>
                <a:t>、</a:t>
              </a:r>
              <a:r>
                <a:rPr kumimoji="1" lang="en-US" altLang="ja-JP" sz="1200" dirty="0" smtClean="0">
                  <a:solidFill>
                    <a:prstClr val="black"/>
                  </a:solidFill>
                </a:rPr>
                <a:t>MICE</a:t>
              </a:r>
              <a:r>
                <a:rPr kumimoji="1" lang="ja-JP" altLang="en-US" sz="1200" dirty="0" smtClean="0">
                  <a:solidFill>
                    <a:prstClr val="black"/>
                  </a:solidFill>
                </a:rPr>
                <a:t>案件</a:t>
              </a:r>
              <a:r>
                <a:rPr kumimoji="1" lang="ja-JP" altLang="en-US" sz="1200" dirty="0">
                  <a:solidFill>
                    <a:prstClr val="black"/>
                  </a:solidFill>
                </a:rPr>
                <a:t>の</a:t>
              </a:r>
              <a:r>
                <a:rPr kumimoji="1" lang="ja-JP" altLang="en-US" sz="1200" dirty="0" smtClean="0">
                  <a:solidFill>
                    <a:prstClr val="black"/>
                  </a:solidFill>
                </a:rPr>
                <a:t>共有</a:t>
              </a:r>
              <a:r>
                <a:rPr kumimoji="1" lang="ja-JP" altLang="en-US" sz="1200" dirty="0">
                  <a:solidFill>
                    <a:prstClr val="black"/>
                  </a:solidFill>
                </a:rPr>
                <a:t>等</a:t>
              </a:r>
              <a:r>
                <a:rPr kumimoji="1" lang="ja-JP" altLang="en-US" sz="1200" dirty="0" smtClean="0">
                  <a:solidFill>
                    <a:prstClr val="black"/>
                  </a:solidFill>
                </a:rPr>
                <a:t>が望まれる。</a:t>
              </a:r>
              <a:endParaRPr kumimoji="1" lang="ja-JP" altLang="en-US" sz="1200" dirty="0">
                <a:solidFill>
                  <a:prstClr val="black"/>
                </a:solidFill>
              </a:endParaRPr>
            </a:p>
          </p:txBody>
        </p:sp>
        <p:sp>
          <p:nvSpPr>
            <p:cNvPr id="24" name="正方形/長方形 23"/>
            <p:cNvSpPr/>
            <p:nvPr/>
          </p:nvSpPr>
          <p:spPr>
            <a:xfrm>
              <a:off x="417000" y="5684889"/>
              <a:ext cx="1188000" cy="1080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en-US" altLang="ja-JP" sz="1200" b="1" dirty="0" smtClean="0">
                  <a:solidFill>
                    <a:schemeClr val="bg1"/>
                  </a:solidFill>
                </a:rPr>
                <a:t>MICE</a:t>
              </a:r>
              <a:r>
                <a:rPr kumimoji="1" lang="ja-JP" altLang="en-US" sz="1200" b="1" dirty="0" smtClean="0">
                  <a:solidFill>
                    <a:schemeClr val="bg1"/>
                  </a:solidFill>
                </a:rPr>
                <a:t>施設間の</a:t>
              </a:r>
              <a:endParaRPr kumimoji="1" lang="en-US" altLang="ja-JP" sz="1200" b="1" dirty="0" smtClean="0">
                <a:solidFill>
                  <a:schemeClr val="bg1"/>
                </a:solidFill>
              </a:endParaRPr>
            </a:p>
            <a:p>
              <a:pPr algn="ctr">
                <a:spcBef>
                  <a:spcPts val="0"/>
                </a:spcBef>
              </a:pPr>
              <a:r>
                <a:rPr kumimoji="1" lang="ja-JP" altLang="en-US" sz="1200" b="1" dirty="0" smtClean="0">
                  <a:solidFill>
                    <a:schemeClr val="bg1"/>
                  </a:solidFill>
                </a:rPr>
                <a:t>連携</a:t>
              </a:r>
              <a:endParaRPr kumimoji="1" lang="en-US" altLang="ja-JP" sz="1200" b="1" dirty="0" smtClean="0">
                <a:solidFill>
                  <a:schemeClr val="bg1"/>
                </a:solidFill>
              </a:endParaRPr>
            </a:p>
          </p:txBody>
        </p:sp>
      </p:grpSp>
      <p:sp>
        <p:nvSpPr>
          <p:cNvPr id="16" name="二等辺三角形 15"/>
          <p:cNvSpPr/>
          <p:nvPr/>
        </p:nvSpPr>
        <p:spPr>
          <a:xfrm flipV="1">
            <a:off x="2793000" y="5002910"/>
            <a:ext cx="4320000" cy="288000"/>
          </a:xfrm>
          <a:prstGeom prst="triangl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Tree>
    <p:extLst>
      <p:ext uri="{BB962C8B-B14F-4D97-AF65-F5344CB8AC3E}">
        <p14:creationId xmlns:p14="http://schemas.microsoft.com/office/powerpoint/2010/main" val="28743507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（５）夢洲地区の候補地・候補圏域としての</a:t>
            </a:r>
            <a:r>
              <a:rPr lang="ja-JP" altLang="en-US" dirty="0" smtClean="0"/>
              <a:t>優位性</a:t>
            </a:r>
            <a:endParaRPr lang="en-US" altLang="ja-JP"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solidFill>
                  <a:srgbClr val="313131"/>
                </a:solidFill>
              </a:rPr>
              <a:pPr/>
              <a:t>139</a:t>
            </a:fld>
            <a:endParaRPr lang="ja-JP" altLang="en-US" dirty="0">
              <a:solidFill>
                <a:srgbClr val="313131"/>
              </a:solidFill>
            </a:endParaRPr>
          </a:p>
        </p:txBody>
      </p:sp>
      <p:graphicFrame>
        <p:nvGraphicFramePr>
          <p:cNvPr id="4" name="Group 155"/>
          <p:cNvGraphicFramePr>
            <a:graphicFrameLocks/>
          </p:cNvGraphicFramePr>
          <p:nvPr>
            <p:extLst>
              <p:ext uri="{D42A27DB-BD31-4B8C-83A1-F6EECF244321}">
                <p14:modId xmlns:p14="http://schemas.microsoft.com/office/powerpoint/2010/main" val="478591306"/>
              </p:ext>
            </p:extLst>
          </p:nvPr>
        </p:nvGraphicFramePr>
        <p:xfrm>
          <a:off x="4462529" y="3672000"/>
          <a:ext cx="4961618" cy="972000"/>
        </p:xfrm>
        <a:graphic>
          <a:graphicData uri="http://schemas.openxmlformats.org/drawingml/2006/table">
            <a:tbl>
              <a:tblPr/>
              <a:tblGrid>
                <a:gridCol w="4097107"/>
                <a:gridCol w="864511"/>
              </a:tblGrid>
              <a:tr h="486000">
                <a:tc>
                  <a:txBody>
                    <a:bodyPr/>
                    <a:lstStyle/>
                    <a:p>
                      <a:r>
                        <a:rPr lang="ja-JP" altLang="en-US" sz="1200" dirty="0" smtClean="0"/>
                        <a:t>ア　日本国内における競合他地域との比較</a:t>
                      </a:r>
                      <a:endParaRPr lang="ja-JP" altLang="en-US" sz="1200" dirty="0"/>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P.140</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r>
                        <a:rPr lang="ja-JP" altLang="en-US" sz="1200" dirty="0" smtClean="0"/>
                        <a:t>イ　想定される国の区域指定基準への合致性</a:t>
                      </a:r>
                      <a:endParaRPr kumimoji="1" lang="ja-JP" altLang="en-US" sz="1200" dirty="0"/>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P.143</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0514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rtl="0"/>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smtClean="0"/>
              <a:t>試算の基本的</a:t>
            </a:r>
            <a:r>
              <a:rPr lang="ja-JP" altLang="en-US" dirty="0"/>
              <a:t>な考え方</a:t>
            </a:r>
          </a:p>
        </p:txBody>
      </p:sp>
      <p:sp>
        <p:nvSpPr>
          <p:cNvPr id="3" name="コンテンツ プレースホルダー 2"/>
          <p:cNvSpPr>
            <a:spLocks noGrp="1"/>
          </p:cNvSpPr>
          <p:nvPr>
            <p:ph idx="1"/>
          </p:nvPr>
        </p:nvSpPr>
        <p:spPr/>
        <p:txBody>
          <a:bodyPr>
            <a:normAutofit/>
          </a:bodyPr>
          <a:lstStyle/>
          <a:p>
            <a:r>
              <a:rPr lang="ja-JP" altLang="en-US" b="1" dirty="0" smtClean="0"/>
              <a:t>１．直接効果の試算方法</a:t>
            </a:r>
            <a:endParaRPr lang="en-US" altLang="ja-JP" b="1" dirty="0" smtClean="0"/>
          </a:p>
          <a:p>
            <a:pPr marL="285750" indent="-285750">
              <a:buFont typeface="Wingdings" panose="05000000000000000000" pitchFamily="2" charset="2"/>
              <a:buChar char="Ø"/>
            </a:pPr>
            <a:r>
              <a:rPr lang="ja-JP" altLang="en-US" dirty="0" smtClean="0"/>
              <a:t>直接効果は、</a:t>
            </a:r>
            <a:r>
              <a:rPr lang="en-US" altLang="ja-JP" dirty="0" smtClean="0"/>
              <a:t>｢</a:t>
            </a:r>
            <a:r>
              <a:rPr lang="ja-JP" altLang="en-US" dirty="0" smtClean="0"/>
              <a:t>単位あたり直接効果額</a:t>
            </a:r>
            <a:r>
              <a:rPr lang="en-US" altLang="ja-JP" dirty="0" smtClean="0"/>
              <a:t>｣</a:t>
            </a:r>
            <a:r>
              <a:rPr lang="ja-JP" altLang="en-US" dirty="0" smtClean="0"/>
              <a:t>に</a:t>
            </a:r>
            <a:r>
              <a:rPr lang="en-US" altLang="ja-JP" dirty="0" smtClean="0"/>
              <a:t>｢</a:t>
            </a:r>
            <a:r>
              <a:rPr lang="ja-JP" altLang="en-US" dirty="0" smtClean="0"/>
              <a:t>施設規模</a:t>
            </a:r>
            <a:r>
              <a:rPr lang="en-US" altLang="ja-JP" dirty="0" smtClean="0"/>
              <a:t>｣</a:t>
            </a:r>
            <a:r>
              <a:rPr lang="ja-JP" altLang="en-US" dirty="0" smtClean="0"/>
              <a:t>（カジノについては</a:t>
            </a:r>
            <a:r>
              <a:rPr lang="en-US" altLang="ja-JP" dirty="0" smtClean="0"/>
              <a:t>｢</a:t>
            </a:r>
            <a:r>
              <a:rPr lang="ja-JP" altLang="en-US" dirty="0" smtClean="0"/>
              <a:t>来訪者数</a:t>
            </a:r>
            <a:r>
              <a:rPr lang="en-US" altLang="ja-JP" dirty="0" smtClean="0"/>
              <a:t>｣</a:t>
            </a:r>
            <a:r>
              <a:rPr lang="ja-JP" altLang="en-US" dirty="0" smtClean="0"/>
              <a:t>）を乗じて試算</a:t>
            </a:r>
            <a:endParaRPr lang="en-US" altLang="ja-JP" sz="1400" dirty="0"/>
          </a:p>
          <a:p>
            <a:pPr marL="454950" lvl="1" indent="-285750">
              <a:buFont typeface="Wingdings" panose="05000000000000000000" pitchFamily="2" charset="2"/>
              <a:buChar char="Ø"/>
            </a:pPr>
            <a:endParaRPr kumimoji="1" lang="ja-JP" altLang="en-US" sz="1400" dirty="0"/>
          </a:p>
        </p:txBody>
      </p:sp>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14</a:t>
            </a:fld>
            <a:endParaRPr lang="ja-JP" altLang="en-US" dirty="0"/>
          </a:p>
        </p:txBody>
      </p:sp>
      <p:sp>
        <p:nvSpPr>
          <p:cNvPr id="7" name="テキスト プレースホルダー 19"/>
          <p:cNvSpPr>
            <a:spLocks noGrp="1"/>
          </p:cNvSpPr>
          <p:nvPr>
            <p:ph type="body" sz="quarter" idx="15"/>
          </p:nvPr>
        </p:nvSpPr>
        <p:spPr/>
        <p:txBody>
          <a:bodyPr/>
          <a:lstStyle/>
          <a:p>
            <a:r>
              <a:rPr lang="ja-JP" altLang="en-US" dirty="0"/>
              <a:t>直接効果</a:t>
            </a:r>
            <a:r>
              <a:rPr lang="ja-JP" altLang="en-US" dirty="0" smtClean="0"/>
              <a:t>の試算に</a:t>
            </a:r>
            <a:r>
              <a:rPr lang="ja-JP" altLang="en-US" dirty="0"/>
              <a:t>あたっての基本的な考え方　</a:t>
            </a:r>
            <a:endParaRPr lang="en-US" altLang="ja-JP" dirty="0" smtClean="0"/>
          </a:p>
        </p:txBody>
      </p:sp>
      <p:graphicFrame>
        <p:nvGraphicFramePr>
          <p:cNvPr id="9" name="表 8"/>
          <p:cNvGraphicFramePr>
            <a:graphicFrameLocks noGrp="1"/>
          </p:cNvGraphicFramePr>
          <p:nvPr>
            <p:extLst>
              <p:ext uri="{D42A27DB-BD31-4B8C-83A1-F6EECF244321}">
                <p14:modId xmlns:p14="http://schemas.microsoft.com/office/powerpoint/2010/main" val="1754426321"/>
              </p:ext>
            </p:extLst>
          </p:nvPr>
        </p:nvGraphicFramePr>
        <p:xfrm>
          <a:off x="501697" y="2224061"/>
          <a:ext cx="3893566" cy="3482475"/>
        </p:xfrm>
        <a:graphic>
          <a:graphicData uri="http://schemas.openxmlformats.org/drawingml/2006/table">
            <a:tbl>
              <a:tblPr firstRow="1" bandRow="1">
                <a:tableStyleId>{5C22544A-7EE6-4342-B048-85BDC9FD1C3A}</a:tableStyleId>
              </a:tblPr>
              <a:tblGrid>
                <a:gridCol w="3893566"/>
              </a:tblGrid>
              <a:tr h="258225">
                <a:tc>
                  <a:txBody>
                    <a:bodyPr/>
                    <a:lstStyle/>
                    <a:p>
                      <a:pPr algn="ctr"/>
                      <a:r>
                        <a:rPr kumimoji="1" lang="ja-JP" altLang="en-US" sz="1200" dirty="0" smtClean="0"/>
                        <a:t>単位あたり直接効果額</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320815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t>■「単位あたり直接効果額」は、開業想定年ごとの</a:t>
                      </a:r>
                      <a:r>
                        <a:rPr lang="ja-JP" altLang="en-US" sz="1200" dirty="0" smtClean="0"/>
                        <a:t>各仮想施設（</a:t>
                      </a:r>
                      <a:r>
                        <a:rPr lang="en-US" altLang="ja-JP" sz="1200" dirty="0" err="1" smtClean="0"/>
                        <a:t>MBS,MGM,Wynn</a:t>
                      </a:r>
                      <a:r>
                        <a:rPr lang="en-US" altLang="ja-JP" sz="900" dirty="0" smtClean="0"/>
                        <a:t>※</a:t>
                      </a:r>
                      <a:r>
                        <a:rPr lang="ja-JP" altLang="en-US" sz="1200" dirty="0" smtClean="0"/>
                        <a:t>）</a:t>
                      </a:r>
                      <a:r>
                        <a:rPr lang="ja-JP" altLang="en-US" sz="1200" dirty="0" smtClean="0">
                          <a:solidFill>
                            <a:schemeClr val="tx1"/>
                          </a:solidFill>
                        </a:rPr>
                        <a:t>の条件を受けた</a:t>
                      </a:r>
                      <a:r>
                        <a:rPr lang="en-US" altLang="ja-JP" sz="1200" dirty="0" smtClean="0"/>
                        <a:t>｢</a:t>
                      </a:r>
                      <a:r>
                        <a:rPr lang="ja-JP" altLang="en-US" sz="1200" dirty="0" smtClean="0"/>
                        <a:t>単位あたり　直接効果額</a:t>
                      </a:r>
                      <a:r>
                        <a:rPr lang="en-US" altLang="ja-JP" sz="1200" dirty="0" smtClean="0"/>
                        <a:t>｣ </a:t>
                      </a:r>
                      <a:r>
                        <a:rPr lang="ja-JP" altLang="en-US" sz="1200" dirty="0" smtClean="0"/>
                        <a:t>実績を利用し試算</a:t>
                      </a:r>
                      <a:endParaRPr lang="en-US" altLang="ja-JP" sz="1200" dirty="0" smtClean="0"/>
                    </a:p>
                    <a:p>
                      <a:endParaRPr kumimoji="1" lang="en-US" altLang="zh-TW" sz="1200" dirty="0" smtClean="0"/>
                    </a:p>
                    <a:p>
                      <a:endParaRPr kumimoji="1" lang="en-US" altLang="zh-TW" sz="1200" dirty="0" smtClean="0"/>
                    </a:p>
                    <a:p>
                      <a:endParaRPr kumimoji="1" lang="en-US" altLang="zh-TW" sz="1200" dirty="0" smtClean="0"/>
                    </a:p>
                    <a:p>
                      <a:endParaRPr kumimoji="1" lang="en-US" altLang="zh-TW" sz="1200" dirty="0" smtClean="0"/>
                    </a:p>
                    <a:p>
                      <a:endParaRPr kumimoji="1" lang="en-US" altLang="zh-TW"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smtClean="0"/>
                        <a:t>■現地における</a:t>
                      </a:r>
                      <a:r>
                        <a:rPr lang="en-US" altLang="ja-JP" sz="1200" dirty="0" smtClean="0"/>
                        <a:t>｢</a:t>
                      </a:r>
                      <a:r>
                        <a:rPr lang="ja-JP" altLang="en-US" sz="1200" dirty="0" smtClean="0"/>
                        <a:t>単位あたり直接効果額</a:t>
                      </a:r>
                      <a:r>
                        <a:rPr lang="en-US" altLang="ja-JP" sz="1200" dirty="0" smtClean="0"/>
                        <a:t>｣</a:t>
                      </a:r>
                      <a:r>
                        <a:rPr lang="ja-JP" altLang="en-US" sz="1200" dirty="0" smtClean="0"/>
                        <a:t>実績が公開されておらず、大阪府（市）の実績が活用できる場合は、当該実績を利用し試算</a:t>
                      </a:r>
                      <a:endParaRPr lang="en-US" altLang="ja-JP" sz="1200" dirty="0" smtClean="0"/>
                    </a:p>
                    <a:p>
                      <a:endParaRPr kumimoji="1" lang="zh-TW"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乗算記号 10"/>
          <p:cNvSpPr/>
          <p:nvPr/>
        </p:nvSpPr>
        <p:spPr>
          <a:xfrm>
            <a:off x="4432339" y="3652637"/>
            <a:ext cx="356260" cy="279071"/>
          </a:xfrm>
          <a:prstGeom prst="mathMultiply">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2" name="等号 11"/>
          <p:cNvSpPr/>
          <p:nvPr/>
        </p:nvSpPr>
        <p:spPr>
          <a:xfrm>
            <a:off x="7676146" y="3581389"/>
            <a:ext cx="320634" cy="350319"/>
          </a:xfrm>
          <a:prstGeom prst="mathEqual">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3" name="角丸四角形 12"/>
          <p:cNvSpPr/>
          <p:nvPr/>
        </p:nvSpPr>
        <p:spPr>
          <a:xfrm>
            <a:off x="630682" y="3249784"/>
            <a:ext cx="3492000" cy="627587"/>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a:solidFill>
                  <a:schemeClr val="tx1"/>
                </a:solidFill>
              </a:rPr>
              <a:t>例：ホテル売上</a:t>
            </a:r>
            <a:endParaRPr lang="en-US" altLang="ja-JP" sz="1200" dirty="0">
              <a:solidFill>
                <a:schemeClr val="tx1"/>
              </a:solidFill>
            </a:endParaRPr>
          </a:p>
          <a:p>
            <a:r>
              <a:rPr lang="ja-JP" altLang="en-US" sz="1200" dirty="0">
                <a:solidFill>
                  <a:schemeClr val="tx1"/>
                </a:solidFill>
              </a:rPr>
              <a:t>稼動客室数あたり平均客室単価・・・各仮想</a:t>
            </a:r>
            <a:r>
              <a:rPr lang="ja-JP" altLang="en-US" sz="1200" dirty="0" smtClean="0">
                <a:solidFill>
                  <a:schemeClr val="tx1"/>
                </a:solidFill>
              </a:rPr>
              <a:t>施設（</a:t>
            </a:r>
            <a:r>
              <a:rPr lang="en-US" altLang="ja-JP" sz="1200" dirty="0" err="1" smtClean="0">
                <a:solidFill>
                  <a:schemeClr val="tx1"/>
                </a:solidFill>
              </a:rPr>
              <a:t>MBS,MGM,Wynn</a:t>
            </a:r>
            <a:r>
              <a:rPr lang="ja-JP" altLang="en-US" sz="1200" dirty="0" smtClean="0">
                <a:solidFill>
                  <a:schemeClr val="tx1"/>
                </a:solidFill>
              </a:rPr>
              <a:t>）と</a:t>
            </a:r>
            <a:r>
              <a:rPr lang="ja-JP" altLang="en-US" sz="1200" dirty="0">
                <a:solidFill>
                  <a:schemeClr val="tx1"/>
                </a:solidFill>
              </a:rPr>
              <a:t>同じ客室単価とした。</a:t>
            </a:r>
            <a:endParaRPr lang="en-US" altLang="ja-JP" sz="1200"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46251243"/>
              </p:ext>
            </p:extLst>
          </p:nvPr>
        </p:nvGraphicFramePr>
        <p:xfrm>
          <a:off x="4900287" y="2224061"/>
          <a:ext cx="2617175" cy="2330446"/>
        </p:xfrm>
        <a:graphic>
          <a:graphicData uri="http://schemas.openxmlformats.org/drawingml/2006/table">
            <a:tbl>
              <a:tblPr firstRow="1" bandRow="1">
                <a:tableStyleId>{5C22544A-7EE6-4342-B048-85BDC9FD1C3A}</a:tableStyleId>
              </a:tblPr>
              <a:tblGrid>
                <a:gridCol w="2617175"/>
              </a:tblGrid>
              <a:tr h="271439">
                <a:tc>
                  <a:txBody>
                    <a:bodyPr/>
                    <a:lstStyle/>
                    <a:p>
                      <a:pPr algn="ctr"/>
                      <a:r>
                        <a:rPr kumimoji="1" lang="ja-JP" altLang="en-US" sz="1200" dirty="0" smtClean="0">
                          <a:solidFill>
                            <a:schemeClr val="bg1"/>
                          </a:solidFill>
                        </a:rPr>
                        <a:t>施設規模</a:t>
                      </a:r>
                      <a:endParaRPr kumimoji="1" lang="zh-CN" altLang="en-US" sz="12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205612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■「施設規模」は、開業想定年ごとの</a:t>
                      </a:r>
                      <a:r>
                        <a:rPr lang="ja-JP" altLang="en-US" sz="1200" dirty="0" smtClean="0">
                          <a:solidFill>
                            <a:schemeClr val="tx1"/>
                          </a:solidFill>
                        </a:rPr>
                        <a:t>各仮想施設（</a:t>
                      </a:r>
                      <a:r>
                        <a:rPr lang="en-US" altLang="ja-JP" sz="1200" dirty="0" err="1" smtClean="0">
                          <a:solidFill>
                            <a:schemeClr val="tx1"/>
                          </a:solidFill>
                        </a:rPr>
                        <a:t>MBS,MGM,Wynn</a:t>
                      </a:r>
                      <a:r>
                        <a:rPr lang="ja-JP" altLang="en-US" sz="1200" dirty="0" smtClean="0">
                          <a:solidFill>
                            <a:schemeClr val="tx1"/>
                          </a:solidFill>
                        </a:rPr>
                        <a:t>）の　条件を受けた</a:t>
                      </a:r>
                      <a:r>
                        <a:rPr lang="en-US" altLang="ja-JP" sz="1200" dirty="0" smtClean="0">
                          <a:solidFill>
                            <a:schemeClr val="tx1"/>
                          </a:solidFill>
                        </a:rPr>
                        <a:t>｢</a:t>
                      </a:r>
                      <a:r>
                        <a:rPr lang="ja-JP" altLang="en-US" sz="1200" dirty="0" smtClean="0">
                          <a:solidFill>
                            <a:schemeClr val="tx1"/>
                          </a:solidFill>
                        </a:rPr>
                        <a:t>施設規模</a:t>
                      </a:r>
                      <a:r>
                        <a:rPr lang="en-US" altLang="ja-JP" sz="1200" dirty="0" smtClean="0">
                          <a:solidFill>
                            <a:schemeClr val="tx1"/>
                          </a:solidFill>
                        </a:rPr>
                        <a:t>｣ </a:t>
                      </a:r>
                      <a:r>
                        <a:rPr lang="ja-JP" altLang="en-US" sz="1200" dirty="0" smtClean="0">
                          <a:solidFill>
                            <a:schemeClr val="tx1"/>
                          </a:solidFill>
                        </a:rPr>
                        <a:t>を利用し　試算</a:t>
                      </a:r>
                      <a:endParaRPr lang="en-US" altLang="ja-JP" sz="1200" dirty="0" smtClean="0">
                        <a:solidFill>
                          <a:schemeClr val="tx1"/>
                        </a:solidFill>
                      </a:endParaRPr>
                    </a:p>
                    <a:p>
                      <a:endParaRPr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角丸四角形 14"/>
          <p:cNvSpPr/>
          <p:nvPr/>
        </p:nvSpPr>
        <p:spPr>
          <a:xfrm>
            <a:off x="630682" y="4796262"/>
            <a:ext cx="3492000" cy="605112"/>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smtClean="0">
                <a:solidFill>
                  <a:schemeClr val="tx1"/>
                </a:solidFill>
              </a:rPr>
              <a:t>例：商業</a:t>
            </a:r>
            <a:r>
              <a:rPr lang="ja-JP" altLang="en-US" sz="1200" dirty="0">
                <a:solidFill>
                  <a:schemeClr val="tx1"/>
                </a:solidFill>
              </a:rPr>
              <a:t>施設売上</a:t>
            </a:r>
            <a:r>
              <a:rPr lang="en-US" altLang="ja-JP" sz="1200" dirty="0">
                <a:solidFill>
                  <a:schemeClr val="tx1"/>
                </a:solidFill>
              </a:rPr>
              <a:t/>
            </a:r>
            <a:br>
              <a:rPr lang="en-US" altLang="ja-JP" sz="1200" dirty="0">
                <a:solidFill>
                  <a:schemeClr val="tx1"/>
                </a:solidFill>
              </a:rPr>
            </a:br>
            <a:r>
              <a:rPr lang="ja-JP" altLang="en-US" sz="1200" dirty="0">
                <a:solidFill>
                  <a:schemeClr val="tx1"/>
                </a:solidFill>
              </a:rPr>
              <a:t>月坪効率・・・大阪市における</a:t>
            </a:r>
            <a:r>
              <a:rPr lang="en-US" altLang="ja-JP" sz="1200" dirty="0">
                <a:solidFill>
                  <a:schemeClr val="tx1"/>
                </a:solidFill>
              </a:rPr>
              <a:t>6,000㎡</a:t>
            </a:r>
            <a:r>
              <a:rPr lang="ja-JP" altLang="en-US" sz="1200" dirty="0">
                <a:solidFill>
                  <a:schemeClr val="tx1"/>
                </a:solidFill>
              </a:rPr>
              <a:t>以上の各種商品小売業と同じ月坪効率とした。</a:t>
            </a:r>
          </a:p>
        </p:txBody>
      </p:sp>
      <p:sp>
        <p:nvSpPr>
          <p:cNvPr id="16" name="角丸四角形 15"/>
          <p:cNvSpPr/>
          <p:nvPr/>
        </p:nvSpPr>
        <p:spPr>
          <a:xfrm>
            <a:off x="5058971" y="3346724"/>
            <a:ext cx="2221632" cy="812799"/>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smtClean="0">
                <a:solidFill>
                  <a:schemeClr val="tx1"/>
                </a:solidFill>
              </a:rPr>
              <a:t>例：商業</a:t>
            </a:r>
            <a:r>
              <a:rPr lang="ja-JP" altLang="en-US" sz="1200" dirty="0">
                <a:solidFill>
                  <a:schemeClr val="tx1"/>
                </a:solidFill>
              </a:rPr>
              <a:t>施設売上</a:t>
            </a:r>
            <a:r>
              <a:rPr lang="en-US" altLang="ja-JP" sz="1200" dirty="0">
                <a:solidFill>
                  <a:schemeClr val="tx1"/>
                </a:solidFill>
              </a:rPr>
              <a:t/>
            </a:r>
            <a:br>
              <a:rPr lang="en-US" altLang="ja-JP" sz="1200" dirty="0">
                <a:solidFill>
                  <a:schemeClr val="tx1"/>
                </a:solidFill>
              </a:rPr>
            </a:br>
            <a:r>
              <a:rPr lang="ja-JP" altLang="en-US" sz="1200" dirty="0">
                <a:solidFill>
                  <a:schemeClr val="tx1"/>
                </a:solidFill>
              </a:rPr>
              <a:t>坪数・・・各仮想</a:t>
            </a:r>
            <a:r>
              <a:rPr lang="ja-JP" altLang="en-US" sz="1200" dirty="0" smtClean="0">
                <a:solidFill>
                  <a:schemeClr val="tx1"/>
                </a:solidFill>
              </a:rPr>
              <a:t>施設（</a:t>
            </a:r>
            <a:r>
              <a:rPr lang="en-US" altLang="ja-JP" sz="1200" dirty="0" err="1" smtClean="0">
                <a:solidFill>
                  <a:schemeClr val="tx1"/>
                </a:solidFill>
              </a:rPr>
              <a:t>MBS,MGM,Wynn</a:t>
            </a:r>
            <a:r>
              <a:rPr lang="ja-JP" altLang="en-US" sz="1200" dirty="0" smtClean="0">
                <a:solidFill>
                  <a:schemeClr val="tx1"/>
                </a:solidFill>
              </a:rPr>
              <a:t>）内</a:t>
            </a:r>
            <a:r>
              <a:rPr lang="ja-JP" altLang="en-US" sz="1200" dirty="0">
                <a:solidFill>
                  <a:schemeClr val="tx1"/>
                </a:solidFill>
              </a:rPr>
              <a:t>の商業施設と同じ坪数と</a:t>
            </a:r>
            <a:r>
              <a:rPr lang="ja-JP" altLang="en-US" sz="1200" dirty="0" smtClean="0">
                <a:solidFill>
                  <a:schemeClr val="tx1"/>
                </a:solidFill>
              </a:rPr>
              <a:t>した。</a:t>
            </a:r>
            <a:endParaRPr lang="ja-JP" altLang="en-US" sz="1200" dirty="0">
              <a:solidFill>
                <a:schemeClr val="tx1"/>
              </a:solidFill>
            </a:endParaRPr>
          </a:p>
        </p:txBody>
      </p:sp>
      <p:sp>
        <p:nvSpPr>
          <p:cNvPr id="17" name="正方形/長方形 16"/>
          <p:cNvSpPr/>
          <p:nvPr/>
        </p:nvSpPr>
        <p:spPr>
          <a:xfrm>
            <a:off x="8279491" y="2224061"/>
            <a:ext cx="502024" cy="2330446"/>
          </a:xfrm>
          <a:prstGeom prst="rect">
            <a:avLst/>
          </a:prstGeom>
          <a:solidFill>
            <a:schemeClr val="tx2">
              <a:lumMod val="25000"/>
              <a:lumOff val="75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dirty="0" smtClean="0">
                <a:solidFill>
                  <a:schemeClr val="tx1"/>
                </a:solidFill>
              </a:rPr>
              <a:t>直</a:t>
            </a:r>
            <a:endParaRPr kumimoji="1" lang="en-US" altLang="ja-JP" sz="1400" dirty="0" smtClean="0">
              <a:solidFill>
                <a:schemeClr val="tx1"/>
              </a:solidFill>
            </a:endParaRPr>
          </a:p>
          <a:p>
            <a:pPr algn="ctr"/>
            <a:r>
              <a:rPr kumimoji="1" lang="ja-JP" altLang="en-US" sz="1400" dirty="0" smtClean="0">
                <a:solidFill>
                  <a:schemeClr val="tx1"/>
                </a:solidFill>
              </a:rPr>
              <a:t>接</a:t>
            </a:r>
            <a:endParaRPr kumimoji="1" lang="en-US" altLang="ja-JP" sz="1400" dirty="0" smtClean="0">
              <a:solidFill>
                <a:schemeClr val="tx1"/>
              </a:solidFill>
            </a:endParaRPr>
          </a:p>
          <a:p>
            <a:pPr algn="ctr"/>
            <a:r>
              <a:rPr kumimoji="1" lang="ja-JP" altLang="en-US" sz="1400" dirty="0" smtClean="0">
                <a:solidFill>
                  <a:schemeClr val="tx1"/>
                </a:solidFill>
              </a:rPr>
              <a:t>効</a:t>
            </a:r>
            <a:endParaRPr kumimoji="1" lang="en-US" altLang="ja-JP" sz="1400" dirty="0" smtClean="0">
              <a:solidFill>
                <a:schemeClr val="tx1"/>
              </a:solidFill>
            </a:endParaRPr>
          </a:p>
          <a:p>
            <a:pPr algn="ctr"/>
            <a:r>
              <a:rPr kumimoji="1" lang="ja-JP" altLang="en-US" sz="1400" dirty="0" smtClean="0">
                <a:solidFill>
                  <a:schemeClr val="tx1"/>
                </a:solidFill>
              </a:rPr>
              <a:t>果</a:t>
            </a:r>
            <a:endParaRPr kumimoji="1" lang="ja-JP" altLang="en-US" sz="1400" dirty="0">
              <a:solidFill>
                <a:schemeClr val="tx1"/>
              </a:solidFill>
            </a:endParaRPr>
          </a:p>
        </p:txBody>
      </p:sp>
      <p:sp>
        <p:nvSpPr>
          <p:cNvPr id="19" name="テキスト ボックス 18"/>
          <p:cNvSpPr txBox="1"/>
          <p:nvPr/>
        </p:nvSpPr>
        <p:spPr>
          <a:xfrm>
            <a:off x="5035896" y="5050149"/>
            <a:ext cx="2267782" cy="699404"/>
          </a:xfrm>
          <a:prstGeom prst="rect">
            <a:avLst/>
          </a:prstGeom>
          <a:noFill/>
        </p:spPr>
        <p:txBody>
          <a:bodyPr wrap="none" lIns="72000" tIns="72000" rIns="72000" bIns="72000" rtlCol="0" anchor="ctr" anchorCtr="0">
            <a:spAutoFit/>
          </a:bodyPr>
          <a:lstStyle/>
          <a:p>
            <a:r>
              <a:rPr kumimoji="1" lang="en-US" altLang="ja-JP" sz="900" dirty="0" smtClean="0">
                <a:latin typeface="+mj-lt"/>
                <a:ea typeface="+mj-ea"/>
              </a:rPr>
              <a:t>※</a:t>
            </a:r>
            <a:r>
              <a:rPr kumimoji="1" lang="en-US" altLang="ja-JP" sz="900" dirty="0" smtClean="0"/>
              <a:t>MBS</a:t>
            </a:r>
            <a:r>
              <a:rPr kumimoji="1" lang="ja-JP" altLang="en-US" sz="900" dirty="0"/>
              <a:t>・・・</a:t>
            </a:r>
            <a:r>
              <a:rPr kumimoji="1" lang="en-US" altLang="ja-JP" sz="900" dirty="0" smtClean="0"/>
              <a:t>Marina Bay Sands</a:t>
            </a:r>
            <a:endParaRPr kumimoji="1" lang="ja-JP" altLang="en-US" sz="900" dirty="0"/>
          </a:p>
          <a:p>
            <a:r>
              <a:rPr kumimoji="1" lang="ja-JP" altLang="en-US" sz="900" dirty="0">
                <a:latin typeface="+mj-lt"/>
                <a:ea typeface="+mj-ea"/>
              </a:rPr>
              <a:t>　</a:t>
            </a:r>
            <a:r>
              <a:rPr kumimoji="1" lang="en-US" altLang="ja-JP" sz="900" dirty="0" smtClean="0">
                <a:latin typeface="+mj-lt"/>
                <a:ea typeface="+mj-ea"/>
              </a:rPr>
              <a:t>MGM</a:t>
            </a:r>
            <a:r>
              <a:rPr kumimoji="1" lang="ja-JP" altLang="en-US" sz="900" dirty="0" smtClean="0">
                <a:latin typeface="+mj-lt"/>
                <a:ea typeface="+mj-ea"/>
              </a:rPr>
              <a:t>・・・</a:t>
            </a:r>
            <a:r>
              <a:rPr kumimoji="1" lang="en-US" altLang="ja-JP" sz="900" dirty="0" smtClean="0">
                <a:latin typeface="+mj-lt"/>
                <a:ea typeface="+mj-ea"/>
              </a:rPr>
              <a:t>MGM </a:t>
            </a:r>
            <a:r>
              <a:rPr kumimoji="1" lang="en-US" altLang="ja-JP" sz="900" dirty="0">
                <a:latin typeface="+mj-lt"/>
                <a:ea typeface="+mj-ea"/>
              </a:rPr>
              <a:t>Grand Hotel and </a:t>
            </a:r>
            <a:r>
              <a:rPr kumimoji="1" lang="en-US" altLang="ja-JP" sz="900" dirty="0" smtClean="0">
                <a:latin typeface="+mj-lt"/>
                <a:ea typeface="+mj-ea"/>
              </a:rPr>
              <a:t>Casino</a:t>
            </a:r>
          </a:p>
          <a:p>
            <a:r>
              <a:rPr kumimoji="1" lang="ja-JP" altLang="en-US" sz="900" dirty="0">
                <a:latin typeface="+mj-lt"/>
                <a:ea typeface="+mj-ea"/>
              </a:rPr>
              <a:t>　</a:t>
            </a:r>
            <a:r>
              <a:rPr kumimoji="1" lang="en-US" altLang="ja-JP" sz="900" dirty="0" smtClean="0">
                <a:latin typeface="+mj-lt"/>
                <a:ea typeface="+mj-ea"/>
              </a:rPr>
              <a:t>Wynn</a:t>
            </a:r>
            <a:r>
              <a:rPr kumimoji="1" lang="ja-JP" altLang="en-US" sz="900" dirty="0" smtClean="0">
                <a:latin typeface="+mj-lt"/>
                <a:ea typeface="+mj-ea"/>
              </a:rPr>
              <a:t>・・・</a:t>
            </a:r>
            <a:r>
              <a:rPr kumimoji="1" lang="en-US" altLang="ja-JP" sz="900" dirty="0" smtClean="0">
                <a:latin typeface="+mj-lt"/>
                <a:ea typeface="+mj-ea"/>
              </a:rPr>
              <a:t>Wynn </a:t>
            </a:r>
            <a:r>
              <a:rPr kumimoji="1" lang="en-US" altLang="ja-JP" sz="900" dirty="0">
                <a:latin typeface="+mj-lt"/>
                <a:ea typeface="+mj-ea"/>
              </a:rPr>
              <a:t>Las </a:t>
            </a:r>
            <a:r>
              <a:rPr kumimoji="1" lang="en-US" altLang="ja-JP" sz="900" dirty="0" smtClean="0">
                <a:latin typeface="+mj-lt"/>
                <a:ea typeface="+mj-ea"/>
              </a:rPr>
              <a:t>Vegas</a:t>
            </a:r>
          </a:p>
          <a:p>
            <a:r>
              <a:rPr kumimoji="1" lang="ja-JP" altLang="en-US" sz="900" dirty="0">
                <a:latin typeface="+mj-lt"/>
                <a:ea typeface="+mj-ea"/>
              </a:rPr>
              <a:t>　</a:t>
            </a:r>
            <a:endParaRPr kumimoji="1" lang="ja-JP" altLang="en-US" sz="900" dirty="0" smtClean="0">
              <a:latin typeface="+mj-lt"/>
              <a:ea typeface="+mj-ea"/>
            </a:endParaRPr>
          </a:p>
        </p:txBody>
      </p:sp>
    </p:spTree>
    <p:extLst>
      <p:ext uri="{BB962C8B-B14F-4D97-AF65-F5344CB8AC3E}">
        <p14:creationId xmlns:p14="http://schemas.microsoft.com/office/powerpoint/2010/main" val="6195004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（５）夢洲地区の候補地・候補圏域としての優位性</a:t>
            </a:r>
          </a:p>
          <a:p>
            <a:r>
              <a:rPr lang="ja-JP" altLang="en-US" dirty="0" smtClean="0"/>
              <a:t>ア</a:t>
            </a:r>
            <a:r>
              <a:rPr lang="ja-JP" altLang="en-US" dirty="0"/>
              <a:t>　日本国内における競合他地域との比較</a:t>
            </a:r>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solidFill>
                  <a:schemeClr val="bg1"/>
                </a:solidFill>
              </a:rPr>
              <a:pPr/>
              <a:t>140</a:t>
            </a:fld>
            <a:endParaRPr lang="ja-JP" altLang="en-US" dirty="0">
              <a:solidFill>
                <a:schemeClr val="bg1"/>
              </a:solidFill>
            </a:endParaRPr>
          </a:p>
        </p:txBody>
      </p:sp>
    </p:spTree>
    <p:extLst>
      <p:ext uri="{BB962C8B-B14F-4D97-AF65-F5344CB8AC3E}">
        <p14:creationId xmlns:p14="http://schemas.microsoft.com/office/powerpoint/2010/main" val="208757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20"/>
          <p:cNvSpPr>
            <a:spLocks noGrp="1"/>
          </p:cNvSpPr>
          <p:nvPr>
            <p:ph type="title"/>
          </p:nvPr>
        </p:nvSpPr>
        <p:spPr/>
        <p:txBody>
          <a:bodyPr/>
          <a:lstStyle/>
          <a:p>
            <a:r>
              <a:rPr lang="ja-JP" altLang="en-US" dirty="0"/>
              <a:t>（５）夢洲地区の候補地・候補圏域としての</a:t>
            </a:r>
            <a:r>
              <a:rPr lang="ja-JP" altLang="en-US" dirty="0" smtClean="0"/>
              <a:t>優位性</a:t>
            </a:r>
            <a:r>
              <a:rPr lang="en-US" altLang="ja-JP" dirty="0" smtClean="0"/>
              <a:t/>
            </a:r>
            <a:br>
              <a:rPr lang="en-US" altLang="ja-JP" dirty="0" smtClean="0"/>
            </a:br>
            <a:r>
              <a:rPr lang="ja-JP" altLang="en-US" dirty="0" smtClean="0"/>
              <a:t>ア</a:t>
            </a:r>
            <a:r>
              <a:rPr lang="ja-JP" altLang="en-US" dirty="0"/>
              <a:t>　日本国内における競合他地域との比較</a:t>
            </a:r>
          </a:p>
        </p:txBody>
      </p:sp>
      <p:sp>
        <p:nvSpPr>
          <p:cNvPr id="25" name="コンテンツ プレースホルダー 2"/>
          <p:cNvSpPr>
            <a:spLocks noGrp="1"/>
          </p:cNvSpPr>
          <p:nvPr>
            <p:ph idx="1"/>
          </p:nvPr>
        </p:nvSpPr>
        <p:spPr>
          <a:prstGeom prst="rect">
            <a:avLst/>
          </a:prstGeom>
        </p:spPr>
        <p:txBody>
          <a:bodyPr lIns="36000" tIns="36000" rIns="36000" bIns="36000">
            <a:noAutofit/>
          </a:bodyPr>
          <a:lstStyle/>
          <a:p>
            <a:r>
              <a:rPr lang="ja-JP" altLang="en-US" dirty="0" smtClean="0"/>
              <a:t>本章では、</a:t>
            </a:r>
            <a:r>
              <a:rPr lang="en-US" altLang="ja-JP" dirty="0" smtClean="0"/>
              <a:t>IR</a:t>
            </a:r>
            <a:r>
              <a:rPr lang="ja-JP" altLang="en-US" dirty="0" smtClean="0"/>
              <a:t>導入を進めている主要な競合</a:t>
            </a:r>
            <a:r>
              <a:rPr lang="ja-JP" altLang="en-US" dirty="0"/>
              <a:t>他地域との比較</a:t>
            </a:r>
            <a:r>
              <a:rPr lang="ja-JP" altLang="en-US" dirty="0" smtClean="0"/>
              <a:t>を、他</a:t>
            </a:r>
            <a:r>
              <a:rPr lang="ja-JP" altLang="en-US" dirty="0"/>
              <a:t>団体の公表情報及び各種報道</a:t>
            </a:r>
            <a:r>
              <a:rPr lang="ja-JP" altLang="en-US" dirty="0" smtClean="0"/>
              <a:t>等をもとに行い、</a:t>
            </a:r>
            <a:r>
              <a:rPr lang="ja-JP" altLang="en-US" dirty="0"/>
              <a:t>夢洲地区の候補地・候補圏域としての優位性を検討した</a:t>
            </a:r>
            <a:r>
              <a:rPr lang="ja-JP" altLang="en-US" dirty="0" smtClean="0"/>
              <a:t>。</a:t>
            </a:r>
            <a:endParaRPr lang="en-US" altLang="ja-JP" dirty="0" smtClean="0"/>
          </a:p>
          <a:p>
            <a:r>
              <a:rPr lang="ja-JP" altLang="en-US" dirty="0" smtClean="0"/>
              <a:t>①イニシャルコスト、②</a:t>
            </a:r>
            <a:r>
              <a:rPr kumimoji="0" lang="ja-JP" altLang="en-US" dirty="0">
                <a:latin typeface="Arial" charset="0"/>
                <a:ea typeface="ＭＳ Ｐゴシック" charset="-128"/>
              </a:rPr>
              <a:t>開発拡張</a:t>
            </a:r>
            <a:r>
              <a:rPr kumimoji="0" lang="ja-JP" altLang="en-US" dirty="0" smtClean="0">
                <a:latin typeface="Arial" charset="0"/>
                <a:ea typeface="ＭＳ Ｐゴシック" charset="-128"/>
              </a:rPr>
              <a:t>可能性、③</a:t>
            </a:r>
            <a:r>
              <a:rPr kumimoji="0" lang="ja-JP" altLang="en-US" dirty="0">
                <a:latin typeface="Arial" charset="0"/>
                <a:ea typeface="ＭＳ Ｐゴシック" charset="-128"/>
              </a:rPr>
              <a:t>近隣の市場性</a:t>
            </a:r>
            <a:r>
              <a:rPr kumimoji="0" lang="ja-JP" altLang="en-US" dirty="0" smtClean="0">
                <a:latin typeface="Arial" charset="0"/>
                <a:ea typeface="ＭＳ Ｐゴシック" charset="-128"/>
              </a:rPr>
              <a:t>、④</a:t>
            </a:r>
            <a:r>
              <a:rPr kumimoji="0" lang="ja-JP" altLang="en-US" dirty="0">
                <a:latin typeface="Arial" charset="0"/>
                <a:ea typeface="ＭＳ Ｐゴシック" charset="-128"/>
              </a:rPr>
              <a:t>周辺観光資源</a:t>
            </a:r>
            <a:r>
              <a:rPr kumimoji="0" lang="ja-JP" altLang="en-US" dirty="0" smtClean="0">
                <a:latin typeface="Arial" charset="0"/>
                <a:ea typeface="ＭＳ Ｐゴシック" charset="-128"/>
              </a:rPr>
              <a:t>、⑤交通</a:t>
            </a:r>
            <a:r>
              <a:rPr kumimoji="0" lang="ja-JP" altLang="en-US" dirty="0">
                <a:latin typeface="Arial" charset="0"/>
                <a:ea typeface="ＭＳ Ｐゴシック" charset="-128"/>
              </a:rPr>
              <a:t>アクセス</a:t>
            </a:r>
            <a:r>
              <a:rPr kumimoji="0" lang="ja-JP" altLang="en-US" dirty="0" smtClean="0">
                <a:latin typeface="Arial" charset="0"/>
                <a:ea typeface="ＭＳ Ｐゴシック" charset="-128"/>
              </a:rPr>
              <a:t>、⑥</a:t>
            </a:r>
            <a:r>
              <a:rPr kumimoji="0" lang="ja-JP" altLang="en-US" dirty="0">
                <a:latin typeface="Arial" charset="0"/>
                <a:ea typeface="ＭＳ Ｐゴシック" charset="-128"/>
              </a:rPr>
              <a:t>雇用供給</a:t>
            </a:r>
            <a:r>
              <a:rPr kumimoji="0" lang="ja-JP" altLang="en-US" dirty="0" smtClean="0">
                <a:latin typeface="Arial" charset="0"/>
                <a:ea typeface="ＭＳ Ｐゴシック" charset="-128"/>
              </a:rPr>
              <a:t>可能性の</a:t>
            </a:r>
            <a:r>
              <a:rPr kumimoji="0" lang="en-US" altLang="ja-JP" dirty="0" smtClean="0">
                <a:latin typeface="Arial" charset="0"/>
                <a:ea typeface="ＭＳ Ｐゴシック" charset="-128"/>
              </a:rPr>
              <a:t>5</a:t>
            </a:r>
            <a:r>
              <a:rPr kumimoji="0" lang="ja-JP" altLang="en-US" dirty="0" err="1" smtClean="0">
                <a:latin typeface="Arial" charset="0"/>
                <a:ea typeface="ＭＳ Ｐゴシック" charset="-128"/>
              </a:rPr>
              <a:t>つの</a:t>
            </a:r>
            <a:r>
              <a:rPr kumimoji="0" lang="ja-JP" altLang="en-US" dirty="0" smtClean="0">
                <a:latin typeface="Arial" charset="0"/>
                <a:ea typeface="ＭＳ Ｐゴシック" charset="-128"/>
              </a:rPr>
              <a:t>観点より大阪及び</a:t>
            </a:r>
            <a:r>
              <a:rPr lang="ja-JP" altLang="en-US" dirty="0" smtClean="0"/>
              <a:t>夢</a:t>
            </a:r>
            <a:r>
              <a:rPr lang="ja-JP" altLang="en-US" dirty="0"/>
              <a:t>洲地区</a:t>
            </a:r>
            <a:r>
              <a:rPr lang="ja-JP" altLang="en-US" dirty="0" smtClean="0"/>
              <a:t>の特定複合観光施設区域としての候補地</a:t>
            </a:r>
            <a:r>
              <a:rPr lang="ja-JP" altLang="en-US" dirty="0"/>
              <a:t>・候補圏域としての</a:t>
            </a:r>
            <a:r>
              <a:rPr lang="ja-JP" altLang="en-US" dirty="0" smtClean="0"/>
              <a:t>優位性について国内における主要な候補地である長崎県（佐世保市）、北海道（苫小牧市）、東京都（江東区）、神奈川県（横浜市）と比較し、夢洲の特定複合観光施設区域の候補地としての特性を抽出した。</a:t>
            </a:r>
            <a:endParaRPr lang="en-US" altLang="ja-JP" dirty="0" smtClean="0">
              <a:solidFill>
                <a:srgbClr val="FF0000"/>
              </a:solidFill>
            </a:endParaRPr>
          </a:p>
          <a:p>
            <a:pPr marL="174625" indent="-174625">
              <a:buFont typeface="Wingdings" panose="05000000000000000000" pitchFamily="2" charset="2"/>
              <a:buChar char="n"/>
            </a:pPr>
            <a:r>
              <a:rPr lang="ja-JP" altLang="en-US" dirty="0"/>
              <a:t>夢</a:t>
            </a:r>
            <a:r>
              <a:rPr lang="ja-JP" altLang="en-US" dirty="0" smtClean="0"/>
              <a:t>洲の候補地としての特性</a:t>
            </a:r>
            <a:endParaRPr lang="en-US" altLang="ja-JP" dirty="0"/>
          </a:p>
          <a:p>
            <a:pPr marL="446088" lvl="0" indent="-271463" algn="l" rtl="0">
              <a:spcBef>
                <a:spcPts val="600"/>
              </a:spcBef>
              <a:buFont typeface="+mj-ea"/>
              <a:buAutoNum type="circleNumDbPlain"/>
            </a:pPr>
            <a:r>
              <a:rPr lang="ja-JP" altLang="en-US" dirty="0" smtClean="0"/>
              <a:t>イニシャルコスト：用地の取得</a:t>
            </a:r>
            <a:r>
              <a:rPr lang="ja-JP" altLang="en-US" dirty="0"/>
              <a:t>費用（</a:t>
            </a:r>
            <a:r>
              <a:rPr lang="en-US" altLang="ja-JP" dirty="0"/>
              <a:t>1</a:t>
            </a:r>
            <a:r>
              <a:rPr kumimoji="0" lang="ja-JP" altLang="en-US" dirty="0">
                <a:latin typeface="Arial" charset="0"/>
                <a:ea typeface="ＭＳ Ｐゴシック" charset="-128"/>
              </a:rPr>
              <a:t>㎡当たり地価</a:t>
            </a:r>
            <a:r>
              <a:rPr kumimoji="0" lang="ja-JP" altLang="en-US" dirty="0" smtClean="0">
                <a:latin typeface="Arial" charset="0"/>
                <a:ea typeface="ＭＳ Ｐゴシック" charset="-128"/>
              </a:rPr>
              <a:t>）</a:t>
            </a:r>
            <a:r>
              <a:rPr lang="ja-JP" altLang="en-US" dirty="0"/>
              <a:t>は</a:t>
            </a:r>
            <a:r>
              <a:rPr lang="en-US" altLang="ja-JP" dirty="0" smtClean="0"/>
              <a:t>15</a:t>
            </a:r>
            <a:r>
              <a:rPr lang="ja-JP" altLang="en-US" dirty="0" smtClean="0"/>
              <a:t>万円であり、本調査では北海道、長崎県に次ぐ低い取得費用である。</a:t>
            </a:r>
            <a:endParaRPr lang="en-US" altLang="ja-JP" dirty="0" smtClean="0"/>
          </a:p>
          <a:p>
            <a:pPr marL="446088" indent="-271463">
              <a:spcBef>
                <a:spcPts val="600"/>
              </a:spcBef>
              <a:buFont typeface="+mj-ea"/>
              <a:buAutoNum type="circleNumDbPlain"/>
            </a:pPr>
            <a:r>
              <a:rPr lang="ja-JP" altLang="en-US" dirty="0" smtClean="0"/>
              <a:t>開発拡張可能性：</a:t>
            </a:r>
            <a:r>
              <a:rPr lang="ja-JP" altLang="en-US" dirty="0"/>
              <a:t>夢洲地区</a:t>
            </a:r>
            <a:r>
              <a:rPr lang="ja-JP" altLang="en-US" dirty="0" smtClean="0"/>
              <a:t>は広大な用地</a:t>
            </a:r>
            <a:r>
              <a:rPr lang="ja-JP" altLang="en-US" dirty="0"/>
              <a:t>であり</a:t>
            </a:r>
            <a:r>
              <a:rPr lang="ja-JP" altLang="en-US" dirty="0" smtClean="0"/>
              <a:t>、北海道に次ぐ敷地面積を有する地区である。そのため、</a:t>
            </a:r>
            <a:r>
              <a:rPr lang="en-US" altLang="ja-JP" dirty="0" smtClean="0"/>
              <a:t>IR</a:t>
            </a:r>
            <a:r>
              <a:rPr lang="ja-JP" altLang="en-US" dirty="0"/>
              <a:t>の拡張、または</a:t>
            </a:r>
            <a:r>
              <a:rPr lang="ja-JP" altLang="en-US" dirty="0" smtClean="0"/>
              <a:t>複数</a:t>
            </a:r>
            <a:r>
              <a:rPr lang="en-US" altLang="ja-JP" dirty="0" smtClean="0"/>
              <a:t>IR</a:t>
            </a:r>
            <a:r>
              <a:rPr lang="ja-JP" altLang="en-US" dirty="0"/>
              <a:t>の</a:t>
            </a:r>
            <a:r>
              <a:rPr lang="ja-JP" altLang="en-US" dirty="0" smtClean="0"/>
              <a:t>設置の可能性</a:t>
            </a:r>
            <a:r>
              <a:rPr lang="ja-JP" altLang="en-US" dirty="0"/>
              <a:t>を有する</a:t>
            </a:r>
            <a:r>
              <a:rPr lang="ja-JP" altLang="en-US" dirty="0" smtClean="0"/>
              <a:t>。</a:t>
            </a:r>
            <a:r>
              <a:rPr lang="en-US" altLang="ja-JP" dirty="0"/>
              <a:t/>
            </a:r>
            <a:br>
              <a:rPr lang="en-US" altLang="ja-JP" dirty="0"/>
            </a:br>
            <a:r>
              <a:rPr lang="ja-JP" altLang="en-US" dirty="0"/>
              <a:t>（参考：マリーナベイ・サンズの敷地</a:t>
            </a:r>
            <a:r>
              <a:rPr lang="ja-JP" altLang="en-US" dirty="0" smtClean="0"/>
              <a:t>面積は約</a:t>
            </a:r>
            <a:r>
              <a:rPr lang="en-US" altLang="ja-JP" dirty="0"/>
              <a:t>16ha</a:t>
            </a:r>
            <a:r>
              <a:rPr lang="ja-JP" altLang="en-US" dirty="0"/>
              <a:t>である。）</a:t>
            </a:r>
            <a:endParaRPr lang="en-US" altLang="ja-JP" dirty="0" smtClean="0"/>
          </a:p>
          <a:p>
            <a:pPr marL="446088" indent="-271463">
              <a:spcBef>
                <a:spcPts val="600"/>
              </a:spcBef>
              <a:buFont typeface="+mj-ea"/>
              <a:buAutoNum type="circleNumDbPlain"/>
            </a:pPr>
            <a:r>
              <a:rPr lang="ja-JP" altLang="en-US" dirty="0" smtClean="0"/>
              <a:t>近隣の市場性：夢洲の</a:t>
            </a:r>
            <a:r>
              <a:rPr kumimoji="0" lang="en-US" altLang="ja-JP" dirty="0" smtClean="0">
                <a:latin typeface="Arial" charset="0"/>
                <a:ea typeface="ＭＳ Ｐゴシック" charset="-128"/>
              </a:rPr>
              <a:t>80km</a:t>
            </a:r>
            <a:r>
              <a:rPr kumimoji="0" lang="ja-JP" altLang="en-US" dirty="0">
                <a:latin typeface="Arial" charset="0"/>
                <a:ea typeface="ＭＳ Ｐゴシック" charset="-128"/>
              </a:rPr>
              <a:t>圏内</a:t>
            </a:r>
            <a:r>
              <a:rPr kumimoji="0" lang="ja-JP" altLang="en-US" dirty="0" smtClean="0">
                <a:latin typeface="Arial" charset="0"/>
                <a:ea typeface="ＭＳ Ｐゴシック" charset="-128"/>
              </a:rPr>
              <a:t>成年人口は</a:t>
            </a:r>
            <a:r>
              <a:rPr kumimoji="0" lang="ja-JP" altLang="en-US" dirty="0">
                <a:latin typeface="Arial" charset="0"/>
                <a:ea typeface="ＭＳ Ｐゴシック" charset="-128"/>
              </a:rPr>
              <a:t>約</a:t>
            </a:r>
            <a:r>
              <a:rPr kumimoji="0" lang="en-US" altLang="ja-JP" dirty="0" smtClean="0">
                <a:latin typeface="Arial" charset="0"/>
                <a:ea typeface="ＭＳ Ｐゴシック" charset="-128"/>
              </a:rPr>
              <a:t>1,800</a:t>
            </a:r>
            <a:r>
              <a:rPr kumimoji="0" lang="ja-JP" altLang="en-US" dirty="0" smtClean="0">
                <a:latin typeface="Arial" charset="0"/>
                <a:ea typeface="ＭＳ Ｐゴシック" charset="-128"/>
              </a:rPr>
              <a:t>万人であり、東京都・神奈川県に次ぐ統合型リゾートの市場性を有する</a:t>
            </a:r>
            <a:r>
              <a:rPr kumimoji="0" lang="ja-JP" altLang="en-US" dirty="0">
                <a:latin typeface="Arial" charset="0"/>
                <a:ea typeface="ＭＳ Ｐゴシック" charset="-128"/>
              </a:rPr>
              <a:t>。</a:t>
            </a:r>
            <a:endParaRPr lang="en-US" altLang="ja-JP" dirty="0" smtClean="0"/>
          </a:p>
          <a:p>
            <a:pPr marL="446088" indent="-271463">
              <a:spcBef>
                <a:spcPts val="600"/>
              </a:spcBef>
              <a:buFont typeface="+mj-ea"/>
              <a:buAutoNum type="circleNumDbPlain"/>
            </a:pPr>
            <a:r>
              <a:rPr lang="ja-JP" altLang="en-US" dirty="0" smtClean="0"/>
              <a:t>周辺観光資源：</a:t>
            </a:r>
            <a:r>
              <a:rPr kumimoji="0" lang="zh-CN" altLang="en-US" dirty="0" smtClean="0">
                <a:latin typeface="Arial" charset="0"/>
                <a:ea typeface="ＭＳ Ｐゴシック" charset="-128"/>
              </a:rPr>
              <a:t>京都市</a:t>
            </a:r>
            <a:r>
              <a:rPr kumimoji="0" lang="zh-CN" altLang="en-US" dirty="0">
                <a:latin typeface="Arial" charset="0"/>
                <a:ea typeface="ＭＳ Ｐゴシック" charset="-128"/>
              </a:rPr>
              <a:t>、奈良市、芦屋市、神戸市、</a:t>
            </a:r>
            <a:r>
              <a:rPr kumimoji="0" lang="zh-CN" altLang="en-US" dirty="0" smtClean="0">
                <a:latin typeface="Arial" charset="0"/>
                <a:ea typeface="ＭＳ Ｐゴシック" charset="-128"/>
              </a:rPr>
              <a:t>姫路市</a:t>
            </a:r>
            <a:r>
              <a:rPr kumimoji="0" lang="ja-JP" altLang="en-US" dirty="0" smtClean="0">
                <a:latin typeface="Arial" charset="0"/>
                <a:ea typeface="ＭＳ Ｐゴシック" charset="-128"/>
              </a:rPr>
              <a:t>と区域以外の</a:t>
            </a:r>
            <a:r>
              <a:rPr lang="ja-JP" altLang="en-US" dirty="0"/>
              <a:t>国際観光文化都市及び国際観光会議</a:t>
            </a:r>
            <a:r>
              <a:rPr lang="ja-JP" altLang="en-US" dirty="0" smtClean="0"/>
              <a:t>都市が集中しており、　　首都圏都市（東京都、神奈川県）に次ぐ観光資源が豊富である。</a:t>
            </a:r>
            <a:endParaRPr lang="en-US" altLang="ja-JP" dirty="0" smtClean="0">
              <a:solidFill>
                <a:srgbClr val="FF0000"/>
              </a:solidFill>
            </a:endParaRPr>
          </a:p>
          <a:p>
            <a:pPr marL="446088" indent="-271463">
              <a:spcBef>
                <a:spcPts val="600"/>
              </a:spcBef>
              <a:buFont typeface="+mj-ea"/>
              <a:buAutoNum type="circleNumDbPlain"/>
            </a:pPr>
            <a:r>
              <a:rPr lang="ja-JP" altLang="en-US" dirty="0"/>
              <a:t>交通アクセス</a:t>
            </a:r>
            <a:r>
              <a:rPr lang="ja-JP" altLang="en-US" dirty="0" smtClean="0"/>
              <a:t>：夢洲は大阪</a:t>
            </a:r>
            <a:r>
              <a:rPr lang="ja-JP" altLang="en-US" dirty="0"/>
              <a:t>国際</a:t>
            </a:r>
            <a:r>
              <a:rPr lang="ja-JP" altLang="en-US" dirty="0" smtClean="0"/>
              <a:t>空港</a:t>
            </a:r>
            <a:r>
              <a:rPr lang="ja-JP" altLang="en-US" dirty="0"/>
              <a:t>、</a:t>
            </a:r>
            <a:r>
              <a:rPr lang="ja-JP" altLang="en-US" dirty="0" smtClean="0"/>
              <a:t>関西</a:t>
            </a:r>
            <a:r>
              <a:rPr lang="ja-JP" altLang="en-US" dirty="0"/>
              <a:t>国際</a:t>
            </a:r>
            <a:r>
              <a:rPr lang="ja-JP" altLang="en-US" dirty="0" smtClean="0"/>
              <a:t>空港と</a:t>
            </a:r>
            <a:r>
              <a:rPr lang="en-US" altLang="ja-JP" dirty="0" smtClean="0"/>
              <a:t>2</a:t>
            </a:r>
            <a:r>
              <a:rPr lang="ja-JP" altLang="en-US" dirty="0" err="1" smtClean="0"/>
              <a:t>つの</a:t>
            </a:r>
            <a:r>
              <a:rPr lang="ja-JP" altLang="en-US" dirty="0" smtClean="0"/>
              <a:t>国際空港から</a:t>
            </a:r>
            <a:r>
              <a:rPr lang="en-US" altLang="ja-JP" dirty="0" smtClean="0"/>
              <a:t>1</a:t>
            </a:r>
            <a:r>
              <a:rPr lang="ja-JP" altLang="en-US" dirty="0" smtClean="0"/>
              <a:t>時間以内であり、市街地（梅田、天王寺）からも</a:t>
            </a:r>
            <a:r>
              <a:rPr lang="en-US" altLang="ja-JP" dirty="0" smtClean="0"/>
              <a:t>30</a:t>
            </a:r>
            <a:r>
              <a:rPr lang="ja-JP" altLang="en-US" dirty="0" smtClean="0"/>
              <a:t>分以内。</a:t>
            </a:r>
            <a:endParaRPr lang="en-US" altLang="ja-JP" dirty="0" smtClean="0"/>
          </a:p>
          <a:p>
            <a:pPr marL="446088" indent="-271463">
              <a:spcBef>
                <a:spcPts val="600"/>
              </a:spcBef>
              <a:buFont typeface="+mj-ea"/>
              <a:buAutoNum type="circleNumDbPlain"/>
            </a:pPr>
            <a:r>
              <a:rPr lang="ja-JP" altLang="en-US" dirty="0" smtClean="0"/>
              <a:t>雇用供給可能性：</a:t>
            </a:r>
            <a:r>
              <a:rPr kumimoji="0" lang="ja-JP" altLang="en-US" dirty="0" smtClean="0">
                <a:latin typeface="Arial" charset="0"/>
                <a:ea typeface="ＭＳ Ｐゴシック" charset="-128"/>
              </a:rPr>
              <a:t>夢洲</a:t>
            </a:r>
            <a:r>
              <a:rPr kumimoji="0" lang="ja-JP" altLang="en-US" dirty="0">
                <a:latin typeface="Arial" charset="0"/>
                <a:ea typeface="ＭＳ Ｐゴシック" charset="-128"/>
              </a:rPr>
              <a:t>から</a:t>
            </a:r>
            <a:r>
              <a:rPr kumimoji="0" lang="en-US" altLang="ja-JP" dirty="0" smtClean="0">
                <a:latin typeface="Arial" charset="0"/>
                <a:ea typeface="ＭＳ Ｐゴシック" charset="-128"/>
              </a:rPr>
              <a:t>80km</a:t>
            </a:r>
            <a:r>
              <a:rPr kumimoji="0" lang="ja-JP" altLang="en-US" dirty="0" smtClean="0">
                <a:latin typeface="Arial" charset="0"/>
                <a:ea typeface="ＭＳ Ｐゴシック" charset="-128"/>
              </a:rPr>
              <a:t>圏内の生産</a:t>
            </a:r>
            <a:r>
              <a:rPr kumimoji="0" lang="ja-JP" altLang="en-US" dirty="0">
                <a:latin typeface="Arial" charset="0"/>
                <a:ea typeface="ＭＳ Ｐゴシック" charset="-128"/>
              </a:rPr>
              <a:t>労働</a:t>
            </a:r>
            <a:r>
              <a:rPr kumimoji="0" lang="ja-JP" altLang="en-US" dirty="0" smtClean="0">
                <a:latin typeface="Arial" charset="0"/>
                <a:ea typeface="ＭＳ Ｐゴシック" charset="-128"/>
              </a:rPr>
              <a:t>人口は約</a:t>
            </a:r>
            <a:r>
              <a:rPr kumimoji="0" lang="en-US" altLang="ja-JP" dirty="0" smtClean="0">
                <a:latin typeface="Arial" charset="0"/>
                <a:ea typeface="ＭＳ Ｐゴシック" charset="-128"/>
              </a:rPr>
              <a:t>140</a:t>
            </a:r>
            <a:r>
              <a:rPr kumimoji="0" lang="ja-JP" altLang="en-US" dirty="0">
                <a:latin typeface="Arial" charset="0"/>
                <a:ea typeface="ＭＳ Ｐゴシック" charset="-128"/>
              </a:rPr>
              <a:t>万</a:t>
            </a:r>
            <a:r>
              <a:rPr kumimoji="0" lang="ja-JP" altLang="en-US" dirty="0" smtClean="0">
                <a:latin typeface="Arial" charset="0"/>
                <a:ea typeface="ＭＳ Ｐゴシック" charset="-128"/>
              </a:rPr>
              <a:t>人と東京都、神奈川県に次ぐ規模を有しており、</a:t>
            </a:r>
            <a:r>
              <a:rPr kumimoji="0" lang="en-US" altLang="ja-JP" dirty="0" smtClean="0">
                <a:latin typeface="Arial" charset="0"/>
                <a:ea typeface="ＭＳ Ｐゴシック" charset="-128"/>
              </a:rPr>
              <a:t>IR</a:t>
            </a:r>
            <a:r>
              <a:rPr kumimoji="0" lang="ja-JP" altLang="en-US" dirty="0" smtClean="0">
                <a:latin typeface="Arial" charset="0"/>
                <a:ea typeface="ＭＳ Ｐゴシック" charset="-128"/>
              </a:rPr>
              <a:t>施設での雇用者の供給及び</a:t>
            </a:r>
            <a:r>
              <a:rPr kumimoji="0" lang="en-US" altLang="ja-JP" dirty="0" smtClean="0">
                <a:latin typeface="Arial" charset="0"/>
                <a:ea typeface="ＭＳ Ｐゴシック" charset="-128"/>
              </a:rPr>
              <a:t>IR</a:t>
            </a:r>
            <a:r>
              <a:rPr kumimoji="0" lang="ja-JP" altLang="en-US" dirty="0" smtClean="0">
                <a:latin typeface="Arial" charset="0"/>
                <a:ea typeface="ＭＳ Ｐゴシック" charset="-128"/>
              </a:rPr>
              <a:t>施設立地により創出される間接的な雇用への対応は他の候補地同様に可能だと考えられる。</a:t>
            </a:r>
            <a:r>
              <a:rPr kumimoji="0" lang="en-US" altLang="ja-JP" dirty="0" smtClean="0">
                <a:latin typeface="Arial" charset="0"/>
                <a:ea typeface="ＭＳ Ｐゴシック" charset="-128"/>
              </a:rPr>
              <a:t/>
            </a:r>
            <a:br>
              <a:rPr kumimoji="0" lang="en-US" altLang="ja-JP" dirty="0" smtClean="0">
                <a:latin typeface="Arial" charset="0"/>
                <a:ea typeface="ＭＳ Ｐゴシック" charset="-128"/>
              </a:rPr>
            </a:br>
            <a:r>
              <a:rPr kumimoji="0" lang="ja-JP" altLang="en-US" dirty="0" smtClean="0">
                <a:latin typeface="Arial" charset="0"/>
                <a:ea typeface="ＭＳ Ｐゴシック" charset="-128"/>
              </a:rPr>
              <a:t>（参考：マリーナベイ・サンズの</a:t>
            </a:r>
            <a:r>
              <a:rPr kumimoji="0" lang="en-US" altLang="ja-JP" dirty="0" smtClean="0">
                <a:latin typeface="Arial" charset="0"/>
                <a:ea typeface="ＭＳ Ｐゴシック" charset="-128"/>
              </a:rPr>
              <a:t>IR</a:t>
            </a:r>
            <a:r>
              <a:rPr kumimoji="0" lang="ja-JP" altLang="en-US" dirty="0" smtClean="0">
                <a:latin typeface="Arial" charset="0"/>
                <a:ea typeface="ＭＳ Ｐゴシック" charset="-128"/>
              </a:rPr>
              <a:t>雇用者数</a:t>
            </a:r>
            <a:r>
              <a:rPr lang="ja-JP" altLang="en-US" dirty="0" smtClean="0"/>
              <a:t>：</a:t>
            </a:r>
            <a:r>
              <a:rPr lang="ja-JP" altLang="en-US" dirty="0"/>
              <a:t>直接雇用者数</a:t>
            </a:r>
            <a:r>
              <a:rPr lang="en-US" altLang="ja-JP" dirty="0"/>
              <a:t>9,400</a:t>
            </a:r>
            <a:r>
              <a:rPr lang="ja-JP" altLang="en-US" dirty="0"/>
              <a:t>名、間接雇用者数</a:t>
            </a:r>
            <a:r>
              <a:rPr lang="en-US" altLang="ja-JP" dirty="0"/>
              <a:t>3,000</a:t>
            </a:r>
            <a:r>
              <a:rPr lang="ja-JP" altLang="en-US" dirty="0"/>
              <a:t>名</a:t>
            </a:r>
            <a:r>
              <a:rPr kumimoji="0" lang="ja-JP" altLang="en-US" dirty="0" smtClean="0">
                <a:latin typeface="Arial" charset="0"/>
                <a:ea typeface="ＭＳ Ｐゴシック" charset="-128"/>
              </a:rPr>
              <a:t>）</a:t>
            </a:r>
            <a:endParaRPr lang="en-US" altLang="ja-JP" dirty="0" smtClean="0"/>
          </a:p>
        </p:txBody>
      </p:sp>
      <p:sp>
        <p:nvSpPr>
          <p:cNvPr id="4" name="スライド番号プレースホルダー 3"/>
          <p:cNvSpPr>
            <a:spLocks noGrp="1"/>
          </p:cNvSpPr>
          <p:nvPr>
            <p:ph type="sldNum" sz="quarter" idx="10"/>
          </p:nvPr>
        </p:nvSpPr>
        <p:spPr/>
        <p:txBody>
          <a:bodyPr/>
          <a:lstStyle/>
          <a:p>
            <a:fld id="{00CF35F9-5879-42A9-8B76-81836FFCFE60}" type="slidenum">
              <a:rPr lang="ja-JP" altLang="en-US" smtClean="0"/>
              <a:pPr/>
              <a:t>141</a:t>
            </a:fld>
            <a:endParaRPr lang="ja-JP" altLang="en-US" dirty="0"/>
          </a:p>
        </p:txBody>
      </p:sp>
      <p:sp>
        <p:nvSpPr>
          <p:cNvPr id="23" name="テキスト プレースホルダー 22"/>
          <p:cNvSpPr>
            <a:spLocks noGrp="1"/>
          </p:cNvSpPr>
          <p:nvPr>
            <p:ph type="body" sz="quarter" idx="15"/>
          </p:nvPr>
        </p:nvSpPr>
        <p:spPr/>
        <p:txBody>
          <a:bodyPr/>
          <a:lstStyle/>
          <a:p>
            <a:r>
              <a:rPr lang="ja-JP" altLang="en-US" dirty="0"/>
              <a:t>国内における主要競合候補地との比較</a:t>
            </a:r>
            <a:r>
              <a:rPr lang="ja-JP" altLang="en-US" dirty="0" smtClean="0"/>
              <a:t>（</a:t>
            </a:r>
            <a:r>
              <a:rPr lang="en-US" altLang="ja-JP" dirty="0" smtClean="0"/>
              <a:t>1/2</a:t>
            </a:r>
            <a:r>
              <a:rPr lang="ja-JP" altLang="en-US" dirty="0"/>
              <a:t>）</a:t>
            </a:r>
            <a:endParaRPr lang="en-US" altLang="ja-JP" dirty="0"/>
          </a:p>
        </p:txBody>
      </p:sp>
      <p:sp>
        <p:nvSpPr>
          <p:cNvPr id="2" name="テキスト ボックス 1"/>
          <p:cNvSpPr txBox="1"/>
          <p:nvPr/>
        </p:nvSpPr>
        <p:spPr>
          <a:xfrm>
            <a:off x="434975" y="5979624"/>
            <a:ext cx="9036050" cy="330072"/>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a:t>
            </a:r>
            <a:r>
              <a:rPr kumimoji="1" lang="en-US" altLang="ja-JP" sz="1000" dirty="0" smtClean="0">
                <a:latin typeface="+mj-lt"/>
                <a:ea typeface="+mj-ea"/>
              </a:rPr>
              <a:t>Marina Bay Sands </a:t>
            </a:r>
            <a:r>
              <a:rPr kumimoji="1" lang="ja-JP" altLang="en-US" sz="1000" dirty="0" smtClean="0">
                <a:latin typeface="+mj-lt"/>
                <a:ea typeface="+mj-ea"/>
              </a:rPr>
              <a:t>「</a:t>
            </a:r>
            <a:r>
              <a:rPr kumimoji="1" lang="en-US" altLang="ja-JP" sz="1000" dirty="0" smtClean="0">
                <a:latin typeface="+mj-lt"/>
                <a:ea typeface="+mj-ea"/>
              </a:rPr>
              <a:t>Fun Facts</a:t>
            </a:r>
            <a:r>
              <a:rPr kumimoji="1" lang="ja-JP" altLang="en-US" sz="1000" dirty="0" smtClean="0">
                <a:latin typeface="+mj-lt"/>
                <a:ea typeface="+mj-ea"/>
              </a:rPr>
              <a:t>」、</a:t>
            </a:r>
            <a:r>
              <a:rPr kumimoji="1" lang="en-US" altLang="ja-JP" sz="1000" dirty="0" smtClean="0">
                <a:latin typeface="+mj-lt"/>
                <a:ea typeface="+mj-ea"/>
              </a:rPr>
              <a:t>Las Vegas Sands Japan </a:t>
            </a:r>
            <a:r>
              <a:rPr kumimoji="1" lang="ja-JP" altLang="en-US" sz="1000" dirty="0" smtClean="0">
                <a:latin typeface="+mj-lt"/>
                <a:ea typeface="+mj-ea"/>
              </a:rPr>
              <a:t>ホームページ</a:t>
            </a:r>
          </a:p>
        </p:txBody>
      </p:sp>
    </p:spTree>
    <p:extLst>
      <p:ext uri="{BB962C8B-B14F-4D97-AF65-F5344CB8AC3E}">
        <p14:creationId xmlns:p14="http://schemas.microsoft.com/office/powerpoint/2010/main" val="275024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70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817474" name="Rectangle 2"/>
          <p:cNvSpPr>
            <a:spLocks noGrp="1" noChangeArrowheads="1"/>
          </p:cNvSpPr>
          <p:nvPr>
            <p:ph type="title"/>
          </p:nvPr>
        </p:nvSpPr>
        <p:spPr/>
        <p:txBody>
          <a:bodyPr/>
          <a:lstStyle/>
          <a:p>
            <a:r>
              <a:rPr lang="ja-JP" altLang="en-US" dirty="0" smtClean="0"/>
              <a:t>（５）夢洲地区の候補地・候補圏域としての優位性</a:t>
            </a:r>
            <a:r>
              <a:rPr lang="en-US" altLang="ja-JP" dirty="0" smtClean="0"/>
              <a:t/>
            </a:r>
            <a:br>
              <a:rPr lang="en-US" altLang="ja-JP" dirty="0" smtClean="0"/>
            </a:br>
            <a:r>
              <a:rPr lang="ja-JP" altLang="en-US" dirty="0" smtClean="0"/>
              <a:t>ア　日本国内における競合他地域との比較</a:t>
            </a:r>
            <a:endParaRPr lang="en-US" altLang="ja-JP" dirty="0"/>
          </a:p>
        </p:txBody>
      </p:sp>
      <p:sp>
        <p:nvSpPr>
          <p:cNvPr id="9" name="スライド番号プレースホルダ 8"/>
          <p:cNvSpPr>
            <a:spLocks noGrp="1"/>
          </p:cNvSpPr>
          <p:nvPr>
            <p:ph type="sldNum" sz="quarter" idx="11"/>
          </p:nvPr>
        </p:nvSpPr>
        <p:spPr/>
        <p:txBody>
          <a:bodyPr/>
          <a:lstStyle/>
          <a:p>
            <a:fld id="{2D5C521C-FF79-4B18-A827-A0B66727F89C}" type="slidenum">
              <a:rPr lang="en-GB" altLang="en-GB" smtClean="0"/>
              <a:pPr/>
              <a:t>142</a:t>
            </a:fld>
            <a:endParaRPr lang="en-GB" altLang="en-GB" dirty="0"/>
          </a:p>
        </p:txBody>
      </p:sp>
      <p:sp>
        <p:nvSpPr>
          <p:cNvPr id="15" name="テキスト プレースホルダー 2"/>
          <p:cNvSpPr>
            <a:spLocks noGrp="1"/>
          </p:cNvSpPr>
          <p:nvPr>
            <p:ph type="body" sz="quarter" idx="15"/>
          </p:nvPr>
        </p:nvSpPr>
        <p:spPr/>
        <p:txBody>
          <a:bodyPr/>
          <a:lstStyle/>
          <a:p>
            <a:r>
              <a:rPr lang="ja-JP" altLang="en-US" dirty="0" smtClean="0"/>
              <a:t>国内における主要競合候補地との比較（</a:t>
            </a:r>
            <a:r>
              <a:rPr lang="en-US" altLang="ja-JP" dirty="0" smtClean="0"/>
              <a:t>2/2</a:t>
            </a:r>
            <a:r>
              <a:rPr lang="ja-JP" altLang="en-US" dirty="0" smtClean="0"/>
              <a:t>）</a:t>
            </a:r>
            <a:endParaRPr lang="en-US" altLang="ja-JP" dirty="0" smtClean="0"/>
          </a:p>
        </p:txBody>
      </p:sp>
      <p:graphicFrame>
        <p:nvGraphicFramePr>
          <p:cNvPr id="12" name="Group 3"/>
          <p:cNvGraphicFramePr>
            <a:graphicFrameLocks/>
          </p:cNvGraphicFramePr>
          <p:nvPr>
            <p:extLst>
              <p:ext uri="{D42A27DB-BD31-4B8C-83A1-F6EECF244321}">
                <p14:modId xmlns:p14="http://schemas.microsoft.com/office/powerpoint/2010/main" val="3842206359"/>
              </p:ext>
            </p:extLst>
          </p:nvPr>
        </p:nvGraphicFramePr>
        <p:xfrm>
          <a:off x="362758" y="1449386"/>
          <a:ext cx="9180630" cy="4348516"/>
        </p:xfrm>
        <a:graphic>
          <a:graphicData uri="http://schemas.openxmlformats.org/drawingml/2006/table">
            <a:tbl>
              <a:tblPr/>
              <a:tblGrid>
                <a:gridCol w="900000"/>
                <a:gridCol w="504825"/>
                <a:gridCol w="885825"/>
                <a:gridCol w="1362495"/>
                <a:gridCol w="1362495"/>
                <a:gridCol w="1440000"/>
                <a:gridCol w="1362495"/>
                <a:gridCol w="1362495"/>
              </a:tblGrid>
              <a:tr h="347628">
                <a:tc gridSpan="3">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1"/>
                          </a:solidFill>
                          <a:effectLst/>
                          <a:latin typeface="Arial" charset="0"/>
                          <a:ea typeface="ＭＳ Ｐゴシック" charset="-128"/>
                        </a:rPr>
                        <a:t>比較項目</a:t>
                      </a:r>
                      <a:endParaRPr kumimoji="0" lang="en-US" altLang="ja-JP" sz="800" b="1" i="0" u="none" strike="noStrike" cap="none" normalizeH="0" baseline="0" dirty="0" smtClean="0">
                        <a:ln>
                          <a:noFill/>
                        </a:ln>
                        <a:solidFill>
                          <a:schemeClr val="bg1"/>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endParaRPr kumimoji="0" lang="en-US" altLang="ja-JP" sz="900" b="1" i="0" u="none" strike="noStrike" cap="none" normalizeH="0" baseline="0" dirty="0" smtClean="0">
                        <a:ln>
                          <a:noFill/>
                        </a:ln>
                        <a:solidFill>
                          <a:schemeClr val="tx1"/>
                        </a:solidFill>
                        <a:effectLst/>
                        <a:latin typeface="Arial" charset="0"/>
                        <a:ea typeface="ＭＳ Ｐゴシック" charset="-128"/>
                      </a:endParaRPr>
                    </a:p>
                  </a:txBody>
                  <a:tcPr marL="72000" marR="72000" marT="73152" marB="73152"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Pct val="80000"/>
                        <a:buFont typeface="Wingdings" pitchFamily="2" charset="2"/>
                        <a:buNone/>
                        <a:tabLst/>
                        <a:defRPr/>
                      </a:pPr>
                      <a:endParaRPr kumimoji="0" lang="en-US" altLang="ja-JP" sz="1200" b="1" i="0" u="none" strike="noStrike" cap="none" normalizeH="0" baseline="0" dirty="0" smtClean="0">
                        <a:ln>
                          <a:noFill/>
                        </a:ln>
                        <a:solidFill>
                          <a:schemeClr val="bg2"/>
                        </a:solidFill>
                        <a:effectLst/>
                        <a:latin typeface="Arial" charset="0"/>
                        <a:ea typeface="ＭＳ Ｐゴシック" charset="-128"/>
                      </a:endParaRPr>
                    </a:p>
                  </a:txBody>
                  <a:tcPr marL="72000" marR="72000" marT="73152" marB="73152"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4B4B4"/>
                    </a:solid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大阪府</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（大阪市）</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長崎県</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（佐世保市）</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4B4B4"/>
                    </a:solid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北海道</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（苫小牧市）</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4B4B4"/>
                    </a:solid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東京都</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（江東区）</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4B4B4"/>
                    </a:solid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神奈川県</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1" i="0" u="none" strike="noStrike" cap="none" normalizeH="0" baseline="0" dirty="0" smtClean="0">
                          <a:ln>
                            <a:noFill/>
                          </a:ln>
                          <a:solidFill>
                            <a:schemeClr val="bg2"/>
                          </a:solidFill>
                          <a:effectLst/>
                          <a:latin typeface="Arial" charset="0"/>
                          <a:ea typeface="ＭＳ Ｐゴシック" charset="-128"/>
                        </a:rPr>
                        <a:t>（横浜市）</a:t>
                      </a:r>
                      <a:endParaRPr kumimoji="0" lang="en-US" altLang="ja-JP" sz="800" b="1" i="0" u="none" strike="noStrike" cap="none" normalizeH="0" baseline="0" dirty="0" smtClean="0">
                        <a:ln>
                          <a:noFill/>
                        </a:ln>
                        <a:solidFill>
                          <a:schemeClr val="bg2"/>
                        </a:solidFill>
                        <a:effectLst/>
                        <a:latin typeface="Arial" charset="0"/>
                        <a:ea typeface="ＭＳ Ｐゴシック"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4B4B4"/>
                    </a:solidFill>
                  </a:tcPr>
                </a:tc>
              </a:tr>
              <a:tr h="213437">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①ｲﾆｼｬﾙｺｽﾄ</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用地取得費用</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㎡当たり地価</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150,000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円</a:t>
                      </a:r>
                      <a:r>
                        <a:rPr kumimoji="1" lang="en-US" altLang="ja-JP" sz="800" baseline="30000" dirty="0" smtClean="0"/>
                        <a:t>*1</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4,000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570,000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円</a:t>
                      </a:r>
                      <a:r>
                        <a:rPr kumimoji="1" lang="en-US" altLang="ja-JP" sz="800" baseline="30000" dirty="0" smtClean="0"/>
                        <a:t>*2</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63,000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円</a:t>
                      </a:r>
                      <a:r>
                        <a:rPr kumimoji="1" lang="en-US" altLang="ja-JP" sz="800" baseline="30000" dirty="0" smtClean="0"/>
                        <a:t>*2</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227,000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1,410,000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円</a:t>
                      </a:r>
                      <a:r>
                        <a:rPr kumimoji="1" lang="en-US" altLang="ja-JP" sz="800" baseline="30000" dirty="0" smtClean="0"/>
                        <a:t>*2</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520,000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2,500,000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円</a:t>
                      </a:r>
                      <a:r>
                        <a:rPr kumimoji="1" lang="en-US" altLang="ja-JP" sz="800" baseline="30000" dirty="0" smtClean="0"/>
                        <a:t>*2</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343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基準地</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夢洲</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佐世保市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苫小牧市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江東区</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横浜市中区</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47628">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②開発拡張可能性</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候補地域予定敷地面積</a:t>
                      </a:r>
                      <a:r>
                        <a:rPr kumimoji="1" lang="en-US" altLang="ja-JP" sz="800" baseline="30000" dirty="0" smtClean="0">
                          <a:solidFill>
                            <a:schemeClr val="tx1"/>
                          </a:solidFill>
                          <a:latin typeface="+mn-lt"/>
                          <a:ea typeface="+mn-ea"/>
                          <a:cs typeface="+mn-cs"/>
                        </a:rPr>
                        <a:t>*3</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6000"/>
                        </a:lnSpc>
                        <a:spcBef>
                          <a:spcPts val="0"/>
                        </a:spcBef>
                        <a:spcAft>
                          <a:spcPct val="0"/>
                        </a:spcAft>
                        <a:buClr>
                          <a:schemeClr val="tx1"/>
                        </a:buClr>
                        <a:buSzPct val="80000"/>
                        <a:buFont typeface="Wingdings" pitchFamily="2" charset="2"/>
                        <a:buNone/>
                        <a:tabLst/>
                      </a:pPr>
                      <a:endParaRPr kumimoji="0" lang="en-US" altLang="ja-JP" sz="1200" b="0" i="0" u="none" strike="noStrike" cap="none" normalizeH="0" baseline="0" dirty="0" smtClean="0">
                        <a:ln>
                          <a:noFill/>
                        </a:ln>
                        <a:solidFill>
                          <a:schemeClr val="tx1"/>
                        </a:solidFill>
                        <a:effectLst/>
                        <a:latin typeface="Arial" charset="0"/>
                        <a:ea typeface="ＭＳ Ｐゴシック" charset="-128"/>
                      </a:endParaRPr>
                    </a:p>
                  </a:txBody>
                  <a:tcPr marL="72000" marR="72000" marT="73152" marB="73152"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rPr>
                        <a:t>190ha</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20ha</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・新千歳空港隣接地域</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1,000ha</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　</a:t>
                      </a: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・苫東区域</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100ha</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60ha</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13ha</a:t>
                      </a:r>
                    </a:p>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（最大</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47ha</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0532">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③近隣の市場性</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候補地</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80km</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圏内成年人口</a:t>
                      </a:r>
                      <a:r>
                        <a:rPr kumimoji="1" lang="en-US" altLang="ja-JP" sz="800" baseline="30000" dirty="0" smtClean="0">
                          <a:solidFill>
                            <a:schemeClr val="tx1"/>
                          </a:solidFill>
                          <a:latin typeface="+mn-lt"/>
                          <a:ea typeface="+mn-ea"/>
                          <a:cs typeface="+mn-cs"/>
                        </a:rPr>
                        <a:t>*4,5</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6000"/>
                        </a:lnSpc>
                        <a:spcBef>
                          <a:spcPts val="0"/>
                        </a:spcBef>
                        <a:spcAft>
                          <a:spcPct val="0"/>
                        </a:spcAft>
                        <a:buClr>
                          <a:schemeClr val="tx1"/>
                        </a:buClr>
                        <a:buSzPct val="80000"/>
                        <a:buFont typeface="Wingdings" pitchFamily="2" charset="2"/>
                        <a:buNone/>
                        <a:tabLst/>
                      </a:pPr>
                      <a:endParaRPr kumimoji="0" lang="en-US" altLang="ja-JP" sz="1200" b="0" i="0" u="none" strike="noStrike" cap="none" normalizeH="0" baseline="0" dirty="0" smtClean="0">
                        <a:ln>
                          <a:noFill/>
                        </a:ln>
                        <a:solidFill>
                          <a:schemeClr val="tx1"/>
                        </a:solidFill>
                        <a:effectLst/>
                        <a:latin typeface="Arial" charset="0"/>
                        <a:ea typeface="ＭＳ Ｐゴシック" charset="-128"/>
                        <a:cs typeface="+mn-cs"/>
                      </a:endParaRPr>
                    </a:p>
                  </a:txBody>
                  <a:tcPr marL="72000" marR="72000" marT="73152" marB="73152"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60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18,000,000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60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7,000,000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60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60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39,000,000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60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35,000,000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16009">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④周辺観光資源</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主な観光資源（</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80km</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a:t>
                      </a:r>
                      <a:r>
                        <a:rPr kumimoji="0" lang="en-US" altLang="ja-JP" sz="800" b="0" i="0" u="none" strike="noStrike" cap="none" normalizeH="0" baseline="30000" dirty="0" smtClean="0">
                          <a:ln>
                            <a:noFill/>
                          </a:ln>
                          <a:solidFill>
                            <a:schemeClr val="tx1"/>
                          </a:solidFill>
                          <a:effectLst/>
                          <a:latin typeface="Arial" charset="0"/>
                          <a:ea typeface="ＭＳ Ｐゴシック" charset="-128"/>
                          <a:cs typeface="+mn-cs"/>
                        </a:rPr>
                        <a:t>*6</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6000"/>
                        </a:lnSpc>
                        <a:spcBef>
                          <a:spcPts val="0"/>
                        </a:spcBef>
                        <a:spcAft>
                          <a:spcPct val="0"/>
                        </a:spcAft>
                        <a:buClr>
                          <a:schemeClr val="tx1"/>
                        </a:buClr>
                        <a:buSzPct val="80000"/>
                        <a:buFont typeface="Wingdings" pitchFamily="2" charset="2"/>
                        <a:buNone/>
                        <a:tabLst/>
                      </a:pPr>
                      <a:endParaRPr kumimoji="0" lang="en-US" altLang="ja-JP" sz="1200" b="0" i="0" u="none" strike="noStrike" cap="none" normalizeH="0" baseline="0" dirty="0" smtClean="0">
                        <a:ln>
                          <a:noFill/>
                        </a:ln>
                        <a:solidFill>
                          <a:schemeClr val="tx1"/>
                        </a:solidFill>
                        <a:effectLst/>
                        <a:latin typeface="Arial" charset="0"/>
                        <a:ea typeface="ＭＳ Ｐゴシック" charset="-128"/>
                        <a:cs typeface="+mn-cs"/>
                      </a:endParaRPr>
                    </a:p>
                  </a:txBody>
                  <a:tcPr marL="72000" marR="72000" marT="73152" marB="73152"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zh-CN" altLang="en-US" sz="800" b="0" i="0" u="none" strike="noStrike" cap="none" normalizeH="0" baseline="0" dirty="0" smtClean="0">
                          <a:ln>
                            <a:noFill/>
                          </a:ln>
                          <a:solidFill>
                            <a:schemeClr val="tx1"/>
                          </a:solidFill>
                          <a:effectLst/>
                          <a:latin typeface="Arial" charset="0"/>
                          <a:ea typeface="ＭＳ Ｐゴシック" charset="-128"/>
                          <a:cs typeface="+mn-cs"/>
                        </a:rPr>
                        <a:t>京都市、奈良市、芦屋市、</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　　</a:t>
                      </a:r>
                      <a:r>
                        <a:rPr kumimoji="0" lang="zh-CN" altLang="en-US" sz="800" b="0" i="0" u="none" strike="noStrike" cap="none" normalizeH="0" baseline="0" dirty="0" smtClean="0">
                          <a:ln>
                            <a:noFill/>
                          </a:ln>
                          <a:solidFill>
                            <a:schemeClr val="tx1"/>
                          </a:solidFill>
                          <a:effectLst/>
                          <a:latin typeface="Arial" charset="0"/>
                          <a:ea typeface="ＭＳ Ｐゴシック" charset="-128"/>
                          <a:cs typeface="+mn-cs"/>
                        </a:rPr>
                        <a:t>神戸市、姫路市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長崎市、福岡市、熊本市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札幌市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横浜市、箱根町、さいたま市、つくば市・土浦市、浦安市、　成田市、千葉市、木更津市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熱海市、伊東市、さいたま市、つくば市・土浦市、浦安市、　成田市、千葉市、木更津市、富士吉田市</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4762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⑤交通ｱｸｾｽ</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a:lnSpc>
                          <a:spcPct val="100000"/>
                        </a:lnSpc>
                      </a:pPr>
                      <a:endParaRPr kumimoji="1" lang="ja-JP" altLang="en-US" sz="800" dirty="0"/>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候補地</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80km</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圏内にある国際空港</a:t>
                      </a:r>
                      <a:r>
                        <a:rPr kumimoji="1" lang="en-US" altLang="ja-JP" sz="800" baseline="30000" dirty="0" smtClean="0">
                          <a:solidFill>
                            <a:schemeClr val="tx1"/>
                          </a:solidFill>
                          <a:latin typeface="+mn-lt"/>
                          <a:ea typeface="+mn-ea"/>
                          <a:cs typeface="+mn-cs"/>
                        </a:rPr>
                        <a:t>*7</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大阪国際空港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関西国際空港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なし</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なし</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東京国際空港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成田国際空港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東京国際空港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成田国際空港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750199">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主要な空港からの所要時間</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大阪国際空港：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*8</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関西国際空港：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長崎空港：</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車又は船で約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新千歳空港：</a:t>
                      </a:r>
                      <a:r>
                        <a:rPr kumimoji="1" lang="en-US" altLang="ja-JP" sz="800" baseline="30000" dirty="0" smtClean="0">
                          <a:solidFill>
                            <a:schemeClr val="tx1"/>
                          </a:solidFill>
                          <a:latin typeface="+mn-lt"/>
                          <a:ea typeface="+mn-ea"/>
                          <a:cs typeface="+mn-cs"/>
                        </a:rPr>
                        <a:t>*</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10-20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東京国際空港：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車又は電車等で約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20-30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endParaRPr kumimoji="0" lang="ja-JP" altLang="en-US"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成田国際空港：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車又は電車で約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90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東京国際空港：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15</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*3</a:t>
                      </a:r>
                      <a:endParaRPr kumimoji="0" lang="ja-JP" altLang="en-US"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成田国際空港：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r>
                        <a:rPr kumimoji="1" lang="en-US" altLang="ja-JP" sz="800" baseline="30000" dirty="0" smtClean="0">
                          <a:solidFill>
                            <a:schemeClr val="tx1"/>
                          </a:solidFill>
                          <a:latin typeface="+mn-lt"/>
                          <a:ea typeface="+mn-ea"/>
                          <a:cs typeface="+mn-cs"/>
                        </a:rPr>
                        <a:t>*8</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88439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市街地からの所要時間</a:t>
                      </a:r>
                      <a:r>
                        <a:rPr kumimoji="1" lang="en-US" altLang="ja-JP" sz="800" baseline="30000" dirty="0" smtClean="0">
                          <a:solidFill>
                            <a:schemeClr val="tx1"/>
                          </a:solidFill>
                          <a:latin typeface="+mn-lt"/>
                          <a:ea typeface="+mn-ea"/>
                          <a:cs typeface="+mn-cs"/>
                        </a:rPr>
                        <a:t>*3</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梅田：</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25</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天王寺：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長崎市街：</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90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87313"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新千歳空港隣接地域・苫東区域共通</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札幌中心街：</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60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苫小牧市街・港：</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品川：</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渋谷：</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25</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横浜：</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渋谷：</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40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p>
                    <a:p>
                      <a:pPr marL="85725" marR="0" lvl="0" indent="-85725" algn="l" defTabSz="914400" rtl="0" eaLnBrk="1" fontAlgn="base" latinLnBrk="0" hangingPunct="1">
                        <a:lnSpc>
                          <a:spcPct val="100000"/>
                        </a:lnSpc>
                        <a:spcBef>
                          <a:spcPts val="0"/>
                        </a:spcBef>
                        <a:spcAft>
                          <a:spcPct val="0"/>
                        </a:spcAft>
                        <a:buClr>
                          <a:schemeClr val="tx1"/>
                        </a:buClr>
                        <a:buSzPct val="80000"/>
                        <a:buFont typeface="Arial" panose="020B0604020202020204" pitchFamily="34" charset="0"/>
                        <a:buChar char="•"/>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東京：</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r>
                      <a:b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b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電車で約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50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分</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47628">
                <a:tc>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⑥雇用供給可能性</a:t>
                      </a:r>
                      <a:endParaRPr kumimoji="0" lang="en-US" altLang="ja-JP" sz="800" b="0" i="0" u="none" strike="noStrike" cap="none" normalizeH="0" baseline="0" dirty="0" smtClean="0">
                        <a:ln>
                          <a:noFill/>
                        </a:ln>
                        <a:solidFill>
                          <a:schemeClr val="tx1"/>
                        </a:solidFill>
                        <a:effectLst/>
                        <a:latin typeface="Arial" charset="0"/>
                        <a:ea typeface="ＭＳ Ｐゴシック" charset="-128"/>
                        <a:cs typeface="+mn-cs"/>
                      </a:endParaRP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defRPr/>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候補地</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80km</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圏内生産労働　人口</a:t>
                      </a:r>
                      <a:r>
                        <a:rPr kumimoji="1" lang="en-US" altLang="ja-JP" sz="800" baseline="30000" dirty="0" smtClean="0">
                          <a:solidFill>
                            <a:schemeClr val="tx1"/>
                          </a:solidFill>
                          <a:latin typeface="+mn-lt"/>
                          <a:ea typeface="+mn-ea"/>
                          <a:cs typeface="+mn-cs"/>
                        </a:rPr>
                        <a:t>*4,5</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r" defTabSz="914400" rtl="0" eaLnBrk="1" fontAlgn="base" latinLnBrk="0" hangingPunct="1">
                        <a:lnSpc>
                          <a:spcPct val="15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14,000,000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6,000,000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31,000,000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ts val="0"/>
                        </a:spcBef>
                        <a:spcAft>
                          <a:spcPct val="0"/>
                        </a:spcAft>
                        <a:buClr>
                          <a:schemeClr val="tx1"/>
                        </a:buClr>
                        <a:buSzPct val="80000"/>
                        <a:buFont typeface="Wingdings" pitchFamily="2" charset="2"/>
                        <a:buNone/>
                        <a:tabLst/>
                      </a:pP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約</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28,000,0000</a:t>
                      </a:r>
                      <a:r>
                        <a:rPr kumimoji="0" lang="ja-JP" altLang="en-US" sz="800" b="0" i="0" u="none" strike="noStrike" cap="none" normalizeH="0" baseline="0" dirty="0" smtClean="0">
                          <a:ln>
                            <a:noFill/>
                          </a:ln>
                          <a:solidFill>
                            <a:schemeClr val="tx1"/>
                          </a:solidFill>
                          <a:effectLst/>
                          <a:latin typeface="Arial" charset="0"/>
                          <a:ea typeface="ＭＳ Ｐゴシック" charset="-128"/>
                          <a:cs typeface="+mn-cs"/>
                        </a:rPr>
                        <a:t>人</a:t>
                      </a:r>
                      <a:r>
                        <a:rPr kumimoji="0" lang="en-US" altLang="ja-JP" sz="800" b="0" i="0" u="none" strike="noStrike" cap="none" normalizeH="0" baseline="0" dirty="0" smtClean="0">
                          <a:ln>
                            <a:noFill/>
                          </a:ln>
                          <a:solidFill>
                            <a:schemeClr val="tx1"/>
                          </a:solidFill>
                          <a:effectLst/>
                          <a:latin typeface="Arial" charset="0"/>
                          <a:ea typeface="ＭＳ Ｐゴシック" charset="-128"/>
                          <a:cs typeface="+mn-cs"/>
                        </a:rPr>
                        <a:t> </a:t>
                      </a:r>
                      <a:endParaRPr kumimoji="0" lang="en-US" altLang="ja-JP" sz="800" b="0" i="0" u="none" strike="noStrike" cap="none" normalizeH="0" baseline="0" dirty="0">
                        <a:ln>
                          <a:noFill/>
                        </a:ln>
                        <a:solidFill>
                          <a:schemeClr val="tx1"/>
                        </a:solidFill>
                        <a:effectLst/>
                        <a:latin typeface="Arial" charset="0"/>
                        <a:ea typeface="ＭＳ Ｐゴシック" charset="-128"/>
                        <a:cs typeface="+mn-cs"/>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テキスト ボックス 12"/>
          <p:cNvSpPr txBox="1"/>
          <p:nvPr/>
        </p:nvSpPr>
        <p:spPr>
          <a:xfrm>
            <a:off x="670374" y="5853799"/>
            <a:ext cx="4282626" cy="873572"/>
          </a:xfrm>
          <a:prstGeom prst="rect">
            <a:avLst/>
          </a:prstGeom>
          <a:noFill/>
        </p:spPr>
        <p:txBody>
          <a:bodyPr wrap="square" lIns="36000" tIns="36000" rIns="36000" bIns="36000" rtlCol="0" anchor="ctr" anchorCtr="0">
            <a:noAutofit/>
          </a:bodyPr>
          <a:lstStyle/>
          <a:p>
            <a:r>
              <a:rPr kumimoji="1" lang="en-US" altLang="ja-JP" sz="800" dirty="0" smtClean="0">
                <a:latin typeface="+mj-lt"/>
                <a:ea typeface="+mj-ea"/>
              </a:rPr>
              <a:t>*1</a:t>
            </a:r>
            <a:r>
              <a:rPr kumimoji="1" lang="ja-JP" altLang="en-US" sz="800" dirty="0" smtClean="0">
                <a:latin typeface="+mj-lt"/>
                <a:ea typeface="+mj-ea"/>
              </a:rPr>
              <a:t>　大阪市「</a:t>
            </a:r>
            <a:r>
              <a:rPr lang="ja-JP" altLang="en-US" sz="800" dirty="0"/>
              <a:t>夢洲における国際観光拠点形成に</a:t>
            </a:r>
            <a:r>
              <a:rPr lang="ja-JP" altLang="en-US" sz="800" dirty="0" smtClean="0"/>
              <a:t>向けた</a:t>
            </a:r>
            <a:r>
              <a:rPr lang="ja-JP" altLang="en-US" sz="800" dirty="0"/>
              <a:t>アイデア募集</a:t>
            </a:r>
            <a:r>
              <a:rPr lang="ja-JP" altLang="en-US" sz="800" dirty="0" smtClean="0"/>
              <a:t>要項 求める提案」</a:t>
            </a:r>
            <a:endParaRPr kumimoji="1" lang="en-US" altLang="ja-JP" sz="800" dirty="0" smtClean="0">
              <a:latin typeface="+mj-lt"/>
              <a:ea typeface="+mj-ea"/>
            </a:endParaRPr>
          </a:p>
          <a:p>
            <a:r>
              <a:rPr kumimoji="1" lang="en-US" altLang="ja-JP" sz="800" dirty="0" smtClean="0">
                <a:latin typeface="+mj-lt"/>
                <a:ea typeface="+mj-ea"/>
              </a:rPr>
              <a:t>*2</a:t>
            </a:r>
            <a:r>
              <a:rPr kumimoji="1" lang="ja-JP" altLang="en-US" sz="800" dirty="0" smtClean="0">
                <a:latin typeface="+mj-lt"/>
                <a:ea typeface="+mj-ea"/>
              </a:rPr>
              <a:t>　</a:t>
            </a:r>
            <a:r>
              <a:rPr kumimoji="1" lang="ja-JP" altLang="en-US" sz="800" dirty="0" smtClean="0"/>
              <a:t>地価</a:t>
            </a:r>
            <a:r>
              <a:rPr kumimoji="1" lang="ja-JP" altLang="en-US" sz="800" dirty="0"/>
              <a:t>公示・都道府県地価調査（平成</a:t>
            </a:r>
            <a:r>
              <a:rPr kumimoji="1" lang="en-US" altLang="ja-JP" sz="800" dirty="0"/>
              <a:t>27</a:t>
            </a:r>
            <a:r>
              <a:rPr kumimoji="1" lang="ja-JP" altLang="en-US" sz="800" dirty="0"/>
              <a:t>年～平成</a:t>
            </a:r>
            <a:r>
              <a:rPr kumimoji="1" lang="en-US" altLang="ja-JP" sz="800" dirty="0"/>
              <a:t>28</a:t>
            </a:r>
            <a:r>
              <a:rPr kumimoji="1" lang="ja-JP" altLang="en-US" sz="800" dirty="0"/>
              <a:t>年）</a:t>
            </a:r>
            <a:endParaRPr kumimoji="1" lang="en-US" altLang="ja-JP" sz="800" dirty="0"/>
          </a:p>
          <a:p>
            <a:r>
              <a:rPr kumimoji="1" lang="en-US" altLang="ja-JP" sz="800" dirty="0" smtClean="0">
                <a:latin typeface="+mj-lt"/>
                <a:ea typeface="+mj-ea"/>
              </a:rPr>
              <a:t>*3</a:t>
            </a:r>
            <a:r>
              <a:rPr kumimoji="1" lang="ja-JP" altLang="en-US" sz="800" dirty="0" smtClean="0">
                <a:latin typeface="+mj-lt"/>
                <a:ea typeface="+mj-ea"/>
              </a:rPr>
              <a:t>　</a:t>
            </a:r>
            <a:r>
              <a:rPr kumimoji="1" lang="ja-JP" altLang="en-US" sz="800" dirty="0" smtClean="0"/>
              <a:t>各団体</a:t>
            </a:r>
            <a:r>
              <a:rPr kumimoji="1" lang="ja-JP" altLang="en-US" sz="800" dirty="0"/>
              <a:t>公表資料をもと</a:t>
            </a:r>
            <a:r>
              <a:rPr kumimoji="1" lang="ja-JP" altLang="en-US" sz="800" dirty="0" smtClean="0"/>
              <a:t>に作成、現代ビジネス「候補地</a:t>
            </a:r>
            <a:r>
              <a:rPr kumimoji="1" lang="ja-JP" altLang="en-US" sz="800" dirty="0"/>
              <a:t>はお台場だけじゃない！「統合型リゾート推進法」成立確実で思惑入り乱れる</a:t>
            </a:r>
            <a:r>
              <a:rPr kumimoji="1" lang="en-US" altLang="ja-JP" sz="800" dirty="0"/>
              <a:t>〝</a:t>
            </a:r>
            <a:r>
              <a:rPr kumimoji="1" lang="ja-JP" altLang="en-US" sz="800" dirty="0"/>
              <a:t>東京カジノ事情</a:t>
            </a:r>
            <a:r>
              <a:rPr kumimoji="1" lang="en-US" altLang="ja-JP" sz="800" dirty="0"/>
              <a:t>〟</a:t>
            </a:r>
            <a:r>
              <a:rPr kumimoji="1" lang="ja-JP" altLang="en-US" sz="800" dirty="0"/>
              <a:t>（伊藤 博敏） </a:t>
            </a:r>
            <a:r>
              <a:rPr kumimoji="1" lang="en-US" altLang="ja-JP" sz="800" dirty="0"/>
              <a:t>| </a:t>
            </a:r>
            <a:r>
              <a:rPr kumimoji="1" lang="ja-JP" altLang="en-US" sz="800" dirty="0"/>
              <a:t>現代ビジネス </a:t>
            </a:r>
            <a:r>
              <a:rPr kumimoji="1" lang="en-US" altLang="ja-JP" sz="800" dirty="0"/>
              <a:t>| </a:t>
            </a:r>
            <a:r>
              <a:rPr kumimoji="1" lang="ja-JP" altLang="en-US" sz="800" dirty="0" smtClean="0"/>
              <a:t>講談社</a:t>
            </a:r>
            <a:r>
              <a:rPr kumimoji="1" lang="ja-JP" altLang="en-US" sz="800" dirty="0"/>
              <a:t>」</a:t>
            </a:r>
            <a:endParaRPr kumimoji="1" lang="en-US" altLang="ja-JP" sz="800" dirty="0" smtClean="0"/>
          </a:p>
          <a:p>
            <a:r>
              <a:rPr kumimoji="1" lang="en-US" altLang="ja-JP" sz="800" dirty="0"/>
              <a:t>*</a:t>
            </a:r>
            <a:r>
              <a:rPr kumimoji="1" lang="en-US" altLang="ja-JP" sz="800" dirty="0" smtClean="0"/>
              <a:t>4</a:t>
            </a:r>
            <a:r>
              <a:rPr kumimoji="1" lang="ja-JP" altLang="en-US" sz="800" dirty="0" smtClean="0"/>
              <a:t>　政府統計（地図</a:t>
            </a:r>
            <a:r>
              <a:rPr kumimoji="1" lang="ja-JP" altLang="en-US" sz="800" dirty="0"/>
              <a:t>で見る</a:t>
            </a:r>
            <a:r>
              <a:rPr kumimoji="1" lang="ja-JP" altLang="en-US" sz="800" dirty="0" smtClean="0"/>
              <a:t>統計）をもとに作成</a:t>
            </a:r>
            <a:endParaRPr kumimoji="1" lang="en-US" altLang="ja-JP" sz="800" dirty="0" smtClean="0"/>
          </a:p>
          <a:p>
            <a:r>
              <a:rPr kumimoji="1" lang="en-US" altLang="ja-JP" sz="800" dirty="0"/>
              <a:t>*</a:t>
            </a:r>
            <a:r>
              <a:rPr kumimoji="1" lang="en-US" altLang="ja-JP" sz="800" dirty="0" smtClean="0"/>
              <a:t>5</a:t>
            </a:r>
            <a:r>
              <a:rPr kumimoji="1" lang="ja-JP" altLang="en-US" sz="800" dirty="0" smtClean="0"/>
              <a:t>　平成２２年国勢調査</a:t>
            </a:r>
            <a:endParaRPr kumimoji="1" lang="en-US" altLang="ja-JP" sz="800" dirty="0" smtClean="0"/>
          </a:p>
        </p:txBody>
      </p:sp>
      <p:sp>
        <p:nvSpPr>
          <p:cNvPr id="8" name="テキスト ボックス 7"/>
          <p:cNvSpPr txBox="1"/>
          <p:nvPr/>
        </p:nvSpPr>
        <p:spPr>
          <a:xfrm>
            <a:off x="5122863" y="5853799"/>
            <a:ext cx="4282626" cy="730549"/>
          </a:xfrm>
          <a:prstGeom prst="rect">
            <a:avLst/>
          </a:prstGeom>
          <a:noFill/>
        </p:spPr>
        <p:txBody>
          <a:bodyPr wrap="square" lIns="36000" tIns="36000" rIns="36000" bIns="36000" rtlCol="0" anchor="ctr" anchorCtr="0">
            <a:noAutofit/>
          </a:bodyPr>
          <a:lstStyle/>
          <a:p>
            <a:pPr marL="176213" indent="-176213"/>
            <a:r>
              <a:rPr kumimoji="1" lang="en-US" altLang="ja-JP" sz="800" dirty="0"/>
              <a:t>*6</a:t>
            </a:r>
            <a:r>
              <a:rPr kumimoji="1" lang="ja-JP" altLang="en-US" sz="800" dirty="0"/>
              <a:t>　国際観光文化都市の整備のための財政上の措置等に関する法律及び同法律施行令上の「国際観光文化都市」又は国際会議等の誘致の促進及び開催の円滑化等による国際観光の振興に関する法律（コンベンション法）上の「国際観光会議都市」に該当する都市（ただし、候補地を含む都市は除く）</a:t>
            </a:r>
            <a:endParaRPr kumimoji="1" lang="en-US" altLang="ja-JP" sz="800" dirty="0"/>
          </a:p>
          <a:p>
            <a:r>
              <a:rPr kumimoji="1" lang="en-US" altLang="ja-JP" sz="800" dirty="0"/>
              <a:t>*7</a:t>
            </a:r>
            <a:r>
              <a:rPr kumimoji="1" lang="ja-JP" altLang="en-US" sz="800" dirty="0"/>
              <a:t>　空港法第</a:t>
            </a:r>
            <a:r>
              <a:rPr kumimoji="1" lang="en-US" altLang="ja-JP" sz="800" dirty="0"/>
              <a:t>4</a:t>
            </a:r>
            <a:r>
              <a:rPr kumimoji="1" lang="ja-JP" altLang="en-US" sz="800" dirty="0"/>
              <a:t>条の「国際航空輸送網又は国内航空輸送網の拠点となる空港」に該当する空港</a:t>
            </a:r>
            <a:endParaRPr kumimoji="1" lang="en-US" altLang="ja-JP" sz="800" dirty="0"/>
          </a:p>
          <a:p>
            <a:r>
              <a:rPr kumimoji="1" lang="en-US" altLang="ja-JP" sz="800" dirty="0"/>
              <a:t>*</a:t>
            </a:r>
            <a:r>
              <a:rPr kumimoji="1" lang="en-US" altLang="ja-JP" sz="800" dirty="0" smtClean="0"/>
              <a:t>8</a:t>
            </a:r>
            <a:r>
              <a:rPr kumimoji="1" lang="ja-JP" altLang="en-US" sz="800" dirty="0"/>
              <a:t>　</a:t>
            </a:r>
            <a:r>
              <a:rPr kumimoji="1" lang="en-US" altLang="ja-JP" sz="800" dirty="0" smtClean="0"/>
              <a:t>Google </a:t>
            </a:r>
            <a:r>
              <a:rPr kumimoji="1" lang="en-US" altLang="ja-JP" sz="800" dirty="0"/>
              <a:t>map</a:t>
            </a:r>
            <a:r>
              <a:rPr kumimoji="1" lang="ja-JP" altLang="en-US" sz="800" dirty="0"/>
              <a:t>使用</a:t>
            </a:r>
            <a:endParaRPr kumimoji="1" lang="en-US" altLang="ja-JP" sz="800" dirty="0"/>
          </a:p>
        </p:txBody>
      </p:sp>
    </p:spTree>
    <p:extLst>
      <p:ext uri="{BB962C8B-B14F-4D97-AF65-F5344CB8AC3E}">
        <p14:creationId xmlns:p14="http://schemas.microsoft.com/office/powerpoint/2010/main" val="18711327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（５）夢洲地区の候補地・候補圏域としての優位性</a:t>
            </a:r>
          </a:p>
          <a:p>
            <a:r>
              <a:rPr lang="ja-JP" altLang="en-US" dirty="0" smtClean="0"/>
              <a:t>イ</a:t>
            </a:r>
            <a:r>
              <a:rPr lang="ja-JP" altLang="en-US" dirty="0"/>
              <a:t>　想定される国の区域指定基準への合致性</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solidFill>
                  <a:schemeClr val="bg1"/>
                </a:solidFill>
              </a:rPr>
              <a:pPr/>
              <a:t>143</a:t>
            </a:fld>
            <a:endParaRPr lang="ja-JP" altLang="en-US" dirty="0">
              <a:solidFill>
                <a:schemeClr val="bg1"/>
              </a:solidFill>
            </a:endParaRPr>
          </a:p>
        </p:txBody>
      </p:sp>
    </p:spTree>
    <p:extLst>
      <p:ext uri="{BB962C8B-B14F-4D97-AF65-F5344CB8AC3E}">
        <p14:creationId xmlns:p14="http://schemas.microsoft.com/office/powerpoint/2010/main" val="71067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2"/>
          <p:cNvSpPr>
            <a:spLocks noGrp="1"/>
          </p:cNvSpPr>
          <p:nvPr>
            <p:ph idx="1"/>
          </p:nvPr>
        </p:nvSpPr>
        <p:spPr>
          <a:xfrm>
            <a:off x="417001" y="1479600"/>
            <a:ext cx="8912530" cy="4816800"/>
          </a:xfrm>
          <a:prstGeom prst="rect">
            <a:avLst/>
          </a:prstGeom>
        </p:spPr>
        <p:txBody>
          <a:bodyPr>
            <a:noAutofit/>
          </a:bodyPr>
          <a:lstStyle/>
          <a:p>
            <a:r>
              <a:rPr lang="en-US" altLang="ja-JP" sz="1400" dirty="0" smtClean="0"/>
              <a:t>IR</a:t>
            </a:r>
            <a:r>
              <a:rPr lang="ja-JP" altLang="en-US" sz="1400" dirty="0" smtClean="0"/>
              <a:t>推進法第</a:t>
            </a:r>
            <a:r>
              <a:rPr lang="en-US" altLang="ja-JP" sz="1400" dirty="0" smtClean="0"/>
              <a:t>2</a:t>
            </a:r>
            <a:r>
              <a:rPr lang="ja-JP" altLang="en-US" sz="1400" dirty="0" smtClean="0"/>
              <a:t>条第</a:t>
            </a:r>
            <a:r>
              <a:rPr lang="en-US" altLang="ja-JP" sz="1400" dirty="0" smtClean="0"/>
              <a:t>2</a:t>
            </a:r>
            <a:r>
              <a:rPr lang="ja-JP" altLang="en-US" sz="1400" dirty="0" smtClean="0"/>
              <a:t>項において、「「特定複合観光施設区域」とは、特定複合観光施設を設置することができる区域として、別に法律で定めるところにより地方公共団体の申請に基づき国の認定を受けた区域をいう。」と規定されており、</a:t>
            </a:r>
            <a:r>
              <a:rPr lang="en-US" altLang="ja-JP" sz="1400" dirty="0" smtClean="0"/>
              <a:t>IR</a:t>
            </a:r>
            <a:r>
              <a:rPr lang="ja-JP" altLang="en-US" sz="1400" dirty="0" smtClean="0"/>
              <a:t>区域は、地方公共団体による申請及び国による認定の</a:t>
            </a:r>
            <a:r>
              <a:rPr lang="en-US" altLang="ja-JP" sz="1400" dirty="0" smtClean="0"/>
              <a:t>2</a:t>
            </a:r>
            <a:r>
              <a:rPr lang="ja-JP" altLang="en-US" sz="1400" dirty="0"/>
              <a:t>段階</a:t>
            </a:r>
            <a:r>
              <a:rPr lang="ja-JP" altLang="en-US" sz="1400" dirty="0" smtClean="0"/>
              <a:t>のプロセスを経て決定されることが想定されている。</a:t>
            </a:r>
            <a:endParaRPr lang="en-US" altLang="ja-JP" sz="1400" dirty="0"/>
          </a:p>
          <a:p>
            <a:r>
              <a:rPr lang="ja-JP" altLang="en-US" sz="1400" dirty="0" smtClean="0"/>
              <a:t>区域数については、</a:t>
            </a:r>
            <a:r>
              <a:rPr lang="en-US" altLang="ja-JP" sz="1400" dirty="0" smtClean="0"/>
              <a:t>IR</a:t>
            </a:r>
            <a:r>
              <a:rPr lang="ja-JP" altLang="en-US" sz="1400" dirty="0" smtClean="0"/>
              <a:t>議連が公表した基本的考え方によれば、「実施法制定後の最初の認定区域は</a:t>
            </a:r>
            <a:r>
              <a:rPr lang="en-US" altLang="ja-JP" sz="1400" dirty="0" smtClean="0"/>
              <a:t>2,3</a:t>
            </a:r>
            <a:r>
              <a:rPr lang="ja-JP" altLang="en-US" sz="1400" dirty="0" smtClean="0"/>
              <a:t>箇所程度」と明記されており、また、</a:t>
            </a:r>
            <a:r>
              <a:rPr lang="en-US" altLang="ja-JP" sz="1400" dirty="0" smtClean="0"/>
              <a:t>IR</a:t>
            </a:r>
            <a:r>
              <a:rPr lang="ja-JP" altLang="en-US" sz="1400" dirty="0" smtClean="0"/>
              <a:t>推進法第</a:t>
            </a:r>
            <a:r>
              <a:rPr lang="en-US" altLang="ja-JP" sz="1400" dirty="0" smtClean="0"/>
              <a:t>8</a:t>
            </a:r>
            <a:r>
              <a:rPr lang="ja-JP" altLang="en-US" sz="1400" dirty="0" smtClean="0"/>
              <a:t>条において、「地方公共団体による特定複合観光施設区域の整備に係る構想の うち優れたものを、特定複合観光施設区域の整備の推進に反映するため必要な措置を講ずるものとする。」と規定されていることから、地方公共団体より申請を受けた区域構想のうち、優れた区域構想と認められる区域のみが認定を   受けることになると想定される。</a:t>
            </a:r>
            <a:endParaRPr lang="en-US" altLang="ja-JP" sz="1400" dirty="0"/>
          </a:p>
          <a:p>
            <a:r>
              <a:rPr lang="ja-JP" altLang="en-US" sz="1400" dirty="0" smtClean="0"/>
              <a:t>したがって、区域の認定プロセスは、主として区域構想の優位性を評価するプロセスと</a:t>
            </a:r>
            <a:r>
              <a:rPr lang="ja-JP" altLang="en-US" sz="1400" dirty="0"/>
              <a:t>捉える</a:t>
            </a:r>
            <a:r>
              <a:rPr lang="ja-JP" altLang="en-US" sz="1400" dirty="0" smtClean="0"/>
              <a:t>ことができる。</a:t>
            </a:r>
            <a:endParaRPr lang="en-US" altLang="ja-JP" sz="1400" dirty="0" smtClean="0"/>
          </a:p>
          <a:p>
            <a:r>
              <a:rPr lang="ja-JP" altLang="en-US" sz="1400" dirty="0" smtClean="0"/>
              <a:t>なお、その際の評価指標については、法案通過前の現時点においては具体化されていないが、</a:t>
            </a:r>
            <a:r>
              <a:rPr lang="en-US" altLang="ja-JP" sz="1400" dirty="0" smtClean="0"/>
              <a:t>IR</a:t>
            </a:r>
            <a:r>
              <a:rPr lang="ja-JP" altLang="en-US" sz="1400" dirty="0" smtClean="0"/>
              <a:t>推進の目的（</a:t>
            </a:r>
            <a:r>
              <a:rPr lang="en-US" altLang="ja-JP" sz="1400" dirty="0" smtClean="0"/>
              <a:t>IR</a:t>
            </a:r>
            <a:r>
              <a:rPr lang="ja-JP" altLang="en-US" sz="1400" dirty="0" smtClean="0"/>
              <a:t>推進法第</a:t>
            </a:r>
            <a:r>
              <a:rPr lang="en-US" altLang="ja-JP" sz="1400" dirty="0" smtClean="0"/>
              <a:t>1</a:t>
            </a:r>
            <a:r>
              <a:rPr lang="ja-JP" altLang="en-US" sz="1400" dirty="0" smtClean="0"/>
              <a:t>条）及び基本</a:t>
            </a:r>
            <a:r>
              <a:rPr lang="ja-JP" altLang="en-US" sz="1400" dirty="0"/>
              <a:t>理念（</a:t>
            </a:r>
            <a:r>
              <a:rPr lang="en-US" altLang="ja-JP" sz="1400" dirty="0"/>
              <a:t>IR</a:t>
            </a:r>
            <a:r>
              <a:rPr lang="ja-JP" altLang="en-US" sz="1400" dirty="0" smtClean="0"/>
              <a:t>推進法第</a:t>
            </a:r>
            <a:r>
              <a:rPr lang="en-US" altLang="ja-JP" sz="1400" dirty="0" smtClean="0"/>
              <a:t>3</a:t>
            </a:r>
            <a:r>
              <a:rPr lang="ja-JP" altLang="en-US" sz="1400" dirty="0" smtClean="0"/>
              <a:t>条）との合致性が主たる評価軸になるものと考察される。</a:t>
            </a:r>
            <a:endParaRPr lang="en-US" altLang="ja-JP" sz="1400" dirty="0" smtClean="0"/>
          </a:p>
          <a:p>
            <a:r>
              <a:rPr lang="ja-JP" altLang="en-US" sz="1400" dirty="0" smtClean="0"/>
              <a:t>以上</a:t>
            </a:r>
            <a:r>
              <a:rPr lang="ja-JP" altLang="en-US" sz="1400" dirty="0"/>
              <a:t>より</a:t>
            </a:r>
            <a:r>
              <a:rPr lang="ja-JP" altLang="en-US" sz="1400" dirty="0" smtClean="0"/>
              <a:t>、本章では、</a:t>
            </a:r>
            <a:r>
              <a:rPr lang="en-US" altLang="ja-JP" sz="1400" dirty="0" smtClean="0"/>
              <a:t>IR</a:t>
            </a:r>
            <a:r>
              <a:rPr lang="ja-JP" altLang="en-US" sz="1400" dirty="0" smtClean="0"/>
              <a:t>推進の目的及び基本理念の規定内容の整理を行い、その後、大阪における</a:t>
            </a:r>
            <a:r>
              <a:rPr lang="en-US" altLang="ja-JP" sz="1400" dirty="0" smtClean="0"/>
              <a:t>IR</a:t>
            </a:r>
            <a:r>
              <a:rPr lang="ja-JP" altLang="en-US" sz="1400" dirty="0" smtClean="0"/>
              <a:t>とそれら規定　内容との合致性を検討することとする。</a:t>
            </a:r>
            <a:endParaRPr lang="en-US" altLang="ja-JP" sz="1400" dirty="0" smtClean="0"/>
          </a:p>
        </p:txBody>
      </p:sp>
      <p:sp>
        <p:nvSpPr>
          <p:cNvPr id="4" name="スライド番号プレースホルダー 3"/>
          <p:cNvSpPr>
            <a:spLocks noGrp="1"/>
          </p:cNvSpPr>
          <p:nvPr>
            <p:ph type="sldNum" sz="quarter" idx="10"/>
          </p:nvPr>
        </p:nvSpPr>
        <p:spPr/>
        <p:txBody>
          <a:bodyPr/>
          <a:lstStyle/>
          <a:p>
            <a:fld id="{00CF35F9-5879-42A9-8B76-81836FFCFE60}" type="slidenum">
              <a:rPr lang="ja-JP" altLang="en-US" smtClean="0"/>
              <a:pPr/>
              <a:t>144</a:t>
            </a:fld>
            <a:endParaRPr lang="ja-JP" altLang="en-US" dirty="0"/>
          </a:p>
        </p:txBody>
      </p:sp>
      <p:sp>
        <p:nvSpPr>
          <p:cNvPr id="23" name="テキスト プレースホルダー 22"/>
          <p:cNvSpPr>
            <a:spLocks noGrp="1"/>
          </p:cNvSpPr>
          <p:nvPr>
            <p:ph type="body" sz="quarter" idx="15"/>
          </p:nvPr>
        </p:nvSpPr>
        <p:spPr/>
        <p:txBody>
          <a:bodyPr/>
          <a:lstStyle/>
          <a:p>
            <a:r>
              <a:rPr lang="ja-JP" altLang="en-US" dirty="0" smtClean="0"/>
              <a:t>想定される区域認定プロセス</a:t>
            </a:r>
            <a:endParaRPr lang="ja-JP" altLang="en-US" dirty="0"/>
          </a:p>
        </p:txBody>
      </p:sp>
      <p:sp>
        <p:nvSpPr>
          <p:cNvPr id="21" name="タイトル 20"/>
          <p:cNvSpPr>
            <a:spLocks noGrp="1"/>
          </p:cNvSpPr>
          <p:nvPr>
            <p:ph type="title"/>
          </p:nvPr>
        </p:nvSpPr>
        <p:spPr/>
        <p:txBody>
          <a:bodyPr/>
          <a:lstStyle/>
          <a:p>
            <a:r>
              <a:rPr lang="ja-JP" altLang="en-US" dirty="0"/>
              <a:t>（５）夢洲地区の候補地・候補圏域としての</a:t>
            </a:r>
            <a:r>
              <a:rPr lang="ja-JP" altLang="en-US" dirty="0" smtClean="0"/>
              <a:t>優位性</a:t>
            </a:r>
            <a:r>
              <a:rPr lang="en-US" altLang="ja-JP" dirty="0" smtClean="0"/>
              <a:t/>
            </a:r>
            <a:br>
              <a:rPr lang="en-US" altLang="ja-JP" dirty="0" smtClean="0"/>
            </a:br>
            <a:r>
              <a:rPr lang="ja-JP" altLang="en-US" dirty="0"/>
              <a:t>イ　想定される国の区域指定基準への合致性</a:t>
            </a:r>
            <a:endParaRPr kumimoji="1" lang="ja-JP" altLang="en-US" dirty="0"/>
          </a:p>
        </p:txBody>
      </p:sp>
      <p:sp>
        <p:nvSpPr>
          <p:cNvPr id="7" name="コンテンツ プレースホルダー 2"/>
          <p:cNvSpPr txBox="1">
            <a:spLocks/>
          </p:cNvSpPr>
          <p:nvPr/>
        </p:nvSpPr>
        <p:spPr>
          <a:xfrm>
            <a:off x="410400" y="1357962"/>
            <a:ext cx="9041988" cy="2089753"/>
          </a:xfrm>
          <a:prstGeom prst="rect">
            <a:avLst/>
          </a:prstGeom>
        </p:spPr>
        <p:txBody>
          <a:bodyPr>
            <a:noAutofit/>
          </a:bodyPr>
          <a:lst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sz="1400" kern="0" dirty="0" smtClean="0"/>
              <a:t>　</a:t>
            </a:r>
          </a:p>
        </p:txBody>
      </p:sp>
    </p:spTree>
    <p:extLst>
      <p:ext uri="{BB962C8B-B14F-4D97-AF65-F5344CB8AC3E}">
        <p14:creationId xmlns:p14="http://schemas.microsoft.com/office/powerpoint/2010/main" val="4226480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7000" y="1447701"/>
            <a:ext cx="9066013" cy="700074"/>
          </a:xfrm>
        </p:spPr>
        <p:txBody>
          <a:bodyPr lIns="36000" tIns="36000" rIns="36000" bIns="36000">
            <a:normAutofit/>
          </a:bodyPr>
          <a:lstStyle/>
          <a:p>
            <a:r>
              <a:rPr kumimoji="1" lang="en-US" altLang="ja-JP" sz="1400" dirty="0" smtClean="0"/>
              <a:t>IR</a:t>
            </a:r>
            <a:r>
              <a:rPr kumimoji="1" lang="ja-JP" altLang="en-US" sz="1400" dirty="0" smtClean="0"/>
              <a:t>推進法に規定されている</a:t>
            </a:r>
            <a:r>
              <a:rPr kumimoji="1" lang="en-US" altLang="ja-JP" sz="1400" dirty="0" smtClean="0"/>
              <a:t>IR</a:t>
            </a:r>
            <a:r>
              <a:rPr lang="ja-JP" altLang="en-US" sz="1400" dirty="0" smtClean="0"/>
              <a:t>推進の目的及び基本理念の規定内容を整理すると、「観光振興」「地域振興」「財政改善」「</a:t>
            </a:r>
            <a:r>
              <a:rPr lang="ja-JP" altLang="en-US" sz="1400" dirty="0"/>
              <a:t>国際競争力</a:t>
            </a:r>
            <a:r>
              <a:rPr lang="ja-JP" altLang="en-US" sz="1400" dirty="0" smtClean="0"/>
              <a:t>」の</a:t>
            </a:r>
            <a:r>
              <a:rPr lang="en-US" altLang="ja-JP" sz="1400" dirty="0" smtClean="0"/>
              <a:t>4</a:t>
            </a:r>
            <a:r>
              <a:rPr lang="ja-JP" altLang="en-US" sz="1400" dirty="0" smtClean="0"/>
              <a:t>要素に分解され、これら</a:t>
            </a:r>
            <a:r>
              <a:rPr lang="ja-JP" altLang="en-US" sz="1400" dirty="0" smtClean="0">
                <a:latin typeface="+mn-ea"/>
              </a:rPr>
              <a:t>が</a:t>
            </a:r>
            <a:r>
              <a:rPr lang="ja-JP" altLang="en-US" sz="1400" dirty="0">
                <a:latin typeface="+mn-ea"/>
              </a:rPr>
              <a:t>区域構想の優位性を評価する際</a:t>
            </a:r>
            <a:r>
              <a:rPr lang="ja-JP" altLang="en-US" sz="1400" dirty="0" smtClean="0">
                <a:latin typeface="+mn-ea"/>
              </a:rPr>
              <a:t>の評価基準の基礎になるものと考えられる。</a:t>
            </a:r>
            <a:endParaRPr lang="en-US" altLang="ja-JP" sz="1400" dirty="0" smtClean="0"/>
          </a:p>
        </p:txBody>
      </p:sp>
      <p:sp>
        <p:nvSpPr>
          <p:cNvPr id="4" name="スライド番号プレースホルダー 3"/>
          <p:cNvSpPr>
            <a:spLocks noGrp="1"/>
          </p:cNvSpPr>
          <p:nvPr>
            <p:ph type="sldNum" sz="quarter" idx="10"/>
          </p:nvPr>
        </p:nvSpPr>
        <p:spPr/>
        <p:txBody>
          <a:bodyPr/>
          <a:lstStyle/>
          <a:p>
            <a:fld id="{00CF35F9-5879-42A9-8B76-81836FFCFE60}" type="slidenum">
              <a:rPr lang="ja-JP" altLang="en-US" smtClean="0"/>
              <a:pPr/>
              <a:t>145</a:t>
            </a:fld>
            <a:endParaRPr lang="ja-JP" altLang="en-US" dirty="0"/>
          </a:p>
        </p:txBody>
      </p:sp>
      <p:sp>
        <p:nvSpPr>
          <p:cNvPr id="12" name="テキスト プレースホルダー 11"/>
          <p:cNvSpPr>
            <a:spLocks noGrp="1"/>
          </p:cNvSpPr>
          <p:nvPr>
            <p:ph type="body" sz="quarter" idx="15"/>
          </p:nvPr>
        </p:nvSpPr>
        <p:spPr/>
        <p:txBody>
          <a:bodyPr/>
          <a:lstStyle/>
          <a:p>
            <a:r>
              <a:rPr lang="en-US" altLang="ja-JP" kern="0" dirty="0" smtClean="0"/>
              <a:t>IR</a:t>
            </a:r>
            <a:r>
              <a:rPr lang="ja-JP" altLang="en-US" kern="0" dirty="0" smtClean="0"/>
              <a:t>推進の目的及び基本理念の整理</a:t>
            </a:r>
            <a:endParaRPr lang="ja-JP" altLang="en-US" kern="0" dirty="0"/>
          </a:p>
        </p:txBody>
      </p:sp>
      <p:sp>
        <p:nvSpPr>
          <p:cNvPr id="2" name="タイトル 1"/>
          <p:cNvSpPr>
            <a:spLocks noGrp="1"/>
          </p:cNvSpPr>
          <p:nvPr>
            <p:ph type="title"/>
          </p:nvPr>
        </p:nvSpPr>
        <p:spPr/>
        <p:txBody>
          <a:bodyPr/>
          <a:lstStyle/>
          <a:p>
            <a:r>
              <a:rPr lang="ja-JP" altLang="en-US" dirty="0"/>
              <a:t>（５）夢洲地区の候補地・候補圏域としての</a:t>
            </a:r>
            <a:r>
              <a:rPr lang="ja-JP" altLang="en-US" dirty="0" smtClean="0"/>
              <a:t>優位性</a:t>
            </a:r>
            <a:r>
              <a:rPr lang="en-US" altLang="ja-JP" dirty="0" smtClean="0"/>
              <a:t/>
            </a:r>
            <a:br>
              <a:rPr lang="en-US" altLang="ja-JP" dirty="0" smtClean="0"/>
            </a:br>
            <a:r>
              <a:rPr lang="ja-JP" altLang="en-US" dirty="0"/>
              <a:t>イ　想定される国の区域指定基準への合致性</a:t>
            </a:r>
            <a:r>
              <a:rPr lang="en-US" altLang="ja-JP" dirty="0" smtClean="0"/>
              <a:t>		</a:t>
            </a:r>
            <a:endParaRPr kumimoji="1" lang="ja-JP" altLang="en-US" dirty="0"/>
          </a:p>
        </p:txBody>
      </p:sp>
      <p:sp>
        <p:nvSpPr>
          <p:cNvPr id="97" name="正方形/長方形 96"/>
          <p:cNvSpPr/>
          <p:nvPr/>
        </p:nvSpPr>
        <p:spPr>
          <a:xfrm>
            <a:off x="414667" y="2144822"/>
            <a:ext cx="5443873" cy="28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pPr lvl="0" algn="ctr"/>
            <a:r>
              <a:rPr lang="en-US" altLang="ja-JP" sz="1400" b="1" dirty="0" smtClean="0"/>
              <a:t>IR</a:t>
            </a:r>
            <a:r>
              <a:rPr lang="ja-JP" altLang="en-US" sz="1400" b="1" dirty="0" smtClean="0"/>
              <a:t>推進法案</a:t>
            </a:r>
            <a:endParaRPr lang="en-US" altLang="ja-JP" sz="1400" dirty="0">
              <a:solidFill>
                <a:schemeClr val="tx1"/>
              </a:solidFill>
              <a:latin typeface="Arial" charset="0"/>
              <a:ea typeface="ＭＳ Ｐゴシック" charset="-128"/>
            </a:endParaRPr>
          </a:p>
        </p:txBody>
      </p:sp>
      <p:sp>
        <p:nvSpPr>
          <p:cNvPr id="98" name="正方形/長方形 97"/>
          <p:cNvSpPr/>
          <p:nvPr/>
        </p:nvSpPr>
        <p:spPr>
          <a:xfrm>
            <a:off x="1765005" y="2557745"/>
            <a:ext cx="4092652" cy="13298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r>
              <a:rPr kumimoji="1" lang="ja-JP" altLang="en-US" sz="1200" dirty="0" smtClean="0">
                <a:solidFill>
                  <a:schemeClr val="tx1"/>
                </a:solidFill>
              </a:rPr>
              <a:t>この</a:t>
            </a:r>
            <a:r>
              <a:rPr kumimoji="1" lang="ja-JP" altLang="en-US" sz="1200" dirty="0">
                <a:solidFill>
                  <a:schemeClr val="tx1"/>
                </a:solidFill>
              </a:rPr>
              <a:t>法律は、特定複合観光施設区域の整備の推進が、</a:t>
            </a:r>
            <a:r>
              <a:rPr kumimoji="1" lang="ja-JP" altLang="en-US" sz="1200" b="1" dirty="0">
                <a:solidFill>
                  <a:srgbClr val="FF0000"/>
                </a:solidFill>
              </a:rPr>
              <a:t>観光</a:t>
            </a:r>
            <a:r>
              <a:rPr kumimoji="1" lang="ja-JP" altLang="en-US" sz="1200" dirty="0">
                <a:solidFill>
                  <a:schemeClr val="tx1"/>
                </a:solidFill>
              </a:rPr>
              <a:t>及び</a:t>
            </a:r>
            <a:r>
              <a:rPr kumimoji="1" lang="ja-JP" altLang="en-US" sz="1200" b="1" dirty="0">
                <a:solidFill>
                  <a:srgbClr val="FF0000"/>
                </a:solidFill>
              </a:rPr>
              <a:t>地域経済の振興に寄与</a:t>
            </a:r>
            <a:r>
              <a:rPr kumimoji="1" lang="ja-JP" altLang="en-US" sz="1200" dirty="0">
                <a:solidFill>
                  <a:schemeClr val="tx1"/>
                </a:solidFill>
              </a:rPr>
              <a:t>するとともに、</a:t>
            </a:r>
            <a:r>
              <a:rPr kumimoji="1" lang="ja-JP" altLang="en-US" sz="1200" b="1" dirty="0">
                <a:solidFill>
                  <a:srgbClr val="FF0000"/>
                </a:solidFill>
              </a:rPr>
              <a:t>財政の改善に</a:t>
            </a:r>
            <a:r>
              <a:rPr kumimoji="1" lang="ja-JP" altLang="en-US" sz="1200" b="1" dirty="0" smtClean="0">
                <a:solidFill>
                  <a:srgbClr val="FF0000"/>
                </a:solidFill>
              </a:rPr>
              <a:t>資する　もの</a:t>
            </a:r>
            <a:r>
              <a:rPr kumimoji="1" lang="ja-JP" altLang="en-US" sz="1200" dirty="0">
                <a:solidFill>
                  <a:schemeClr val="tx1"/>
                </a:solidFill>
              </a:rPr>
              <a:t>であることに鑑み、特定複合観光施設区域の整備の推進に関する基本理念及び基本方針その他の基本となる事項</a:t>
            </a:r>
            <a:r>
              <a:rPr kumimoji="1" lang="ja-JP" altLang="en-US" sz="1200" dirty="0" smtClean="0">
                <a:solidFill>
                  <a:schemeClr val="tx1"/>
                </a:solidFill>
              </a:rPr>
              <a:t>を　定める</a:t>
            </a:r>
            <a:r>
              <a:rPr kumimoji="1" lang="ja-JP" altLang="en-US" sz="1200" dirty="0">
                <a:solidFill>
                  <a:schemeClr val="tx1"/>
                </a:solidFill>
              </a:rPr>
              <a:t>とともに、特定複合観光施設区域整備推進本部を設置することにより、これを総合的かつ集中的に行うことを目的とする。</a:t>
            </a:r>
          </a:p>
        </p:txBody>
      </p:sp>
      <p:sp>
        <p:nvSpPr>
          <p:cNvPr id="100" name="正方形/長方形 99"/>
          <p:cNvSpPr/>
          <p:nvPr/>
        </p:nvSpPr>
        <p:spPr>
          <a:xfrm>
            <a:off x="1768603" y="4012623"/>
            <a:ext cx="4089937" cy="23011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r>
              <a:rPr kumimoji="1" lang="ja-JP" altLang="en-US" sz="1200" dirty="0" smtClean="0">
                <a:solidFill>
                  <a:schemeClr val="tx1"/>
                </a:solidFill>
              </a:rPr>
              <a:t>特定</a:t>
            </a:r>
            <a:r>
              <a:rPr kumimoji="1" lang="ja-JP" altLang="en-US" sz="1200" dirty="0">
                <a:solidFill>
                  <a:schemeClr val="tx1"/>
                </a:solidFill>
              </a:rPr>
              <a:t>複合観光施設区域の整備の推進は、</a:t>
            </a:r>
            <a:r>
              <a:rPr kumimoji="1" lang="ja-JP" altLang="en-US" sz="1200" b="1" dirty="0">
                <a:solidFill>
                  <a:srgbClr val="FF0000"/>
                </a:solidFill>
              </a:rPr>
              <a:t>地域の創意工夫</a:t>
            </a:r>
            <a:r>
              <a:rPr kumimoji="1" lang="ja-JP" altLang="en-US" sz="1200" dirty="0">
                <a:solidFill>
                  <a:schemeClr val="tx1"/>
                </a:solidFill>
              </a:rPr>
              <a:t>及び</a:t>
            </a:r>
            <a:r>
              <a:rPr kumimoji="1" lang="ja-JP" altLang="en-US" sz="1200" b="1" dirty="0">
                <a:solidFill>
                  <a:srgbClr val="FF0000"/>
                </a:solidFill>
              </a:rPr>
              <a:t>民間の活力を生かした国際競争力の高い魅力ある</a:t>
            </a:r>
            <a:r>
              <a:rPr kumimoji="1" lang="ja-JP" altLang="en-US" sz="1200" b="1" dirty="0" smtClean="0">
                <a:solidFill>
                  <a:srgbClr val="FF0000"/>
                </a:solidFill>
              </a:rPr>
              <a:t>滞在型　観光</a:t>
            </a:r>
            <a:r>
              <a:rPr kumimoji="1" lang="ja-JP" altLang="en-US" sz="1200" b="1" dirty="0">
                <a:solidFill>
                  <a:srgbClr val="FF0000"/>
                </a:solidFill>
              </a:rPr>
              <a:t>を実現</a:t>
            </a:r>
            <a:r>
              <a:rPr kumimoji="1" lang="ja-JP" altLang="en-US" sz="1200" dirty="0">
                <a:solidFill>
                  <a:schemeClr val="tx1"/>
                </a:solidFill>
              </a:rPr>
              <a:t>し、</a:t>
            </a:r>
            <a:r>
              <a:rPr kumimoji="1" lang="ja-JP" altLang="en-US" sz="1200" b="1" dirty="0">
                <a:solidFill>
                  <a:srgbClr val="FF0000"/>
                </a:solidFill>
              </a:rPr>
              <a:t>地域経済の振興に寄与</a:t>
            </a:r>
            <a:r>
              <a:rPr kumimoji="1" lang="ja-JP" altLang="en-US" sz="1200" dirty="0">
                <a:solidFill>
                  <a:schemeClr val="tx1"/>
                </a:solidFill>
              </a:rPr>
              <a:t>するとともに、適切な国の監視及び管理の下で運営される健全な</a:t>
            </a:r>
            <a:r>
              <a:rPr kumimoji="1" lang="ja-JP" altLang="en-US" sz="1200" b="1" dirty="0">
                <a:solidFill>
                  <a:srgbClr val="FF0000"/>
                </a:solidFill>
              </a:rPr>
              <a:t>カジノ施設の収益が社会に還元</a:t>
            </a:r>
            <a:r>
              <a:rPr kumimoji="1" lang="ja-JP" altLang="en-US" sz="1200" dirty="0">
                <a:solidFill>
                  <a:schemeClr val="tx1"/>
                </a:solidFill>
              </a:rPr>
              <a:t>されることを基本として行われるものとする。</a:t>
            </a:r>
          </a:p>
        </p:txBody>
      </p:sp>
      <p:sp>
        <p:nvSpPr>
          <p:cNvPr id="104" name="正方形/長方形 103"/>
          <p:cNvSpPr/>
          <p:nvPr/>
        </p:nvSpPr>
        <p:spPr>
          <a:xfrm>
            <a:off x="826671" y="2557746"/>
            <a:ext cx="835200" cy="13298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r>
              <a:rPr kumimoji="1" lang="ja-JP" altLang="en-US" sz="1200" dirty="0" smtClean="0">
                <a:solidFill>
                  <a:schemeClr val="tx1"/>
                </a:solidFill>
              </a:rPr>
              <a:t>（目的）</a:t>
            </a:r>
            <a:endParaRPr kumimoji="1" lang="en-US" altLang="ja-JP" sz="1200" dirty="0" smtClean="0">
              <a:solidFill>
                <a:schemeClr val="tx1"/>
              </a:solidFill>
            </a:endParaRPr>
          </a:p>
          <a:p>
            <a:r>
              <a:rPr kumimoji="1" lang="ja-JP" altLang="en-US" sz="1200" dirty="0" smtClean="0">
                <a:solidFill>
                  <a:schemeClr val="tx1"/>
                </a:solidFill>
              </a:rPr>
              <a:t>第１条　</a:t>
            </a:r>
            <a:endParaRPr kumimoji="1" lang="ja-JP" altLang="en-US" sz="1200" dirty="0">
              <a:solidFill>
                <a:schemeClr val="tx1"/>
              </a:solidFill>
            </a:endParaRPr>
          </a:p>
        </p:txBody>
      </p:sp>
      <p:sp>
        <p:nvSpPr>
          <p:cNvPr id="105" name="正方形/長方形 104"/>
          <p:cNvSpPr/>
          <p:nvPr/>
        </p:nvSpPr>
        <p:spPr>
          <a:xfrm>
            <a:off x="827554" y="4012622"/>
            <a:ext cx="835200" cy="230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r>
              <a:rPr kumimoji="1" lang="ja-JP" altLang="en-US" sz="1200" dirty="0" smtClean="0">
                <a:solidFill>
                  <a:schemeClr val="tx1"/>
                </a:solidFill>
              </a:rPr>
              <a:t>（基本理念）</a:t>
            </a:r>
            <a:endParaRPr kumimoji="1" lang="en-US" altLang="ja-JP" sz="1200" dirty="0" smtClean="0">
              <a:solidFill>
                <a:schemeClr val="tx1"/>
              </a:solidFill>
            </a:endParaRPr>
          </a:p>
          <a:p>
            <a:r>
              <a:rPr kumimoji="1" lang="ja-JP" altLang="en-US" sz="1200" dirty="0" smtClean="0">
                <a:solidFill>
                  <a:schemeClr val="tx1"/>
                </a:solidFill>
              </a:rPr>
              <a:t>第３条</a:t>
            </a:r>
            <a:endParaRPr kumimoji="1" lang="ja-JP" altLang="en-US" sz="1200" dirty="0">
              <a:solidFill>
                <a:schemeClr val="tx1"/>
              </a:solidFill>
            </a:endParaRPr>
          </a:p>
        </p:txBody>
      </p:sp>
      <p:sp>
        <p:nvSpPr>
          <p:cNvPr id="107" name="正方形/長方形 106"/>
          <p:cNvSpPr/>
          <p:nvPr/>
        </p:nvSpPr>
        <p:spPr>
          <a:xfrm>
            <a:off x="414668" y="2557747"/>
            <a:ext cx="301354" cy="37545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nchorCtr="0">
            <a:noAutofit/>
          </a:bodyPr>
          <a:lstStyle/>
          <a:p>
            <a:r>
              <a:rPr kumimoji="1" lang="zh-TW" altLang="en-US" sz="1200" dirty="0" smtClean="0">
                <a:solidFill>
                  <a:schemeClr val="tx1"/>
                </a:solidFill>
              </a:rPr>
              <a:t>総則</a:t>
            </a:r>
            <a:r>
              <a:rPr kumimoji="1" lang="zh-TW" altLang="en-US" sz="1200" dirty="0">
                <a:solidFill>
                  <a:schemeClr val="tx1"/>
                </a:solidFill>
              </a:rPr>
              <a:t>　（抜粋）</a:t>
            </a:r>
          </a:p>
        </p:txBody>
      </p:sp>
      <p:cxnSp>
        <p:nvCxnSpPr>
          <p:cNvPr id="117" name="AutoShape 13"/>
          <p:cNvCxnSpPr>
            <a:cxnSpLocks noChangeShapeType="1"/>
            <a:stCxn id="152" idx="1"/>
            <a:endCxn id="100" idx="3"/>
          </p:cNvCxnSpPr>
          <p:nvPr/>
        </p:nvCxnSpPr>
        <p:spPr bwMode="gray">
          <a:xfrm rot="10800000" flipV="1">
            <a:off x="5858541" y="4192621"/>
            <a:ext cx="287089" cy="970557"/>
          </a:xfrm>
          <a:prstGeom prst="bentConnector3">
            <a:avLst>
              <a:gd name="adj1" fmla="val 50000"/>
            </a:avLst>
          </a:prstGeom>
          <a:noFill/>
          <a:ln w="6350">
            <a:solidFill>
              <a:schemeClr val="tx1"/>
            </a:solidFill>
            <a:miter lim="800000"/>
            <a:headEnd/>
            <a:tailEnd/>
          </a:ln>
        </p:spPr>
      </p:cxnSp>
      <p:cxnSp>
        <p:nvCxnSpPr>
          <p:cNvPr id="124" name="AutoShape 13"/>
          <p:cNvCxnSpPr>
            <a:cxnSpLocks noChangeShapeType="1"/>
            <a:stCxn id="160" idx="1"/>
            <a:endCxn id="100" idx="3"/>
          </p:cNvCxnSpPr>
          <p:nvPr/>
        </p:nvCxnSpPr>
        <p:spPr bwMode="gray">
          <a:xfrm rot="10800000">
            <a:off x="5858541" y="5163180"/>
            <a:ext cx="287089" cy="969133"/>
          </a:xfrm>
          <a:prstGeom prst="bentConnector3">
            <a:avLst>
              <a:gd name="adj1" fmla="val 50000"/>
            </a:avLst>
          </a:prstGeom>
          <a:noFill/>
          <a:ln w="6350">
            <a:solidFill>
              <a:schemeClr val="tx1"/>
            </a:solidFill>
            <a:miter lim="800000"/>
            <a:headEnd/>
            <a:tailEnd/>
          </a:ln>
        </p:spPr>
      </p:cxnSp>
      <p:cxnSp>
        <p:nvCxnSpPr>
          <p:cNvPr id="168" name="AutoShape 13"/>
          <p:cNvCxnSpPr>
            <a:cxnSpLocks noChangeShapeType="1"/>
            <a:stCxn id="149" idx="1"/>
            <a:endCxn id="98" idx="3"/>
          </p:cNvCxnSpPr>
          <p:nvPr/>
        </p:nvCxnSpPr>
        <p:spPr bwMode="gray">
          <a:xfrm rot="10800000" flipV="1">
            <a:off x="5857657" y="2737744"/>
            <a:ext cx="287972" cy="484923"/>
          </a:xfrm>
          <a:prstGeom prst="bentConnector3">
            <a:avLst>
              <a:gd name="adj1" fmla="val 50000"/>
            </a:avLst>
          </a:prstGeom>
          <a:noFill/>
          <a:ln w="6350">
            <a:solidFill>
              <a:schemeClr val="tx1"/>
            </a:solidFill>
            <a:miter lim="800000"/>
            <a:headEnd/>
            <a:tailEnd/>
          </a:ln>
        </p:spPr>
      </p:cxnSp>
      <p:cxnSp>
        <p:nvCxnSpPr>
          <p:cNvPr id="169" name="AutoShape 13"/>
          <p:cNvCxnSpPr>
            <a:cxnSpLocks noChangeShapeType="1"/>
            <a:stCxn id="150" idx="1"/>
            <a:endCxn id="98" idx="3"/>
          </p:cNvCxnSpPr>
          <p:nvPr/>
        </p:nvCxnSpPr>
        <p:spPr bwMode="gray">
          <a:xfrm rot="10800000">
            <a:off x="5857657" y="3222669"/>
            <a:ext cx="287972" cy="484923"/>
          </a:xfrm>
          <a:prstGeom prst="bentConnector3">
            <a:avLst>
              <a:gd name="adj1" fmla="val 50000"/>
            </a:avLst>
          </a:prstGeom>
          <a:noFill/>
          <a:ln w="6350">
            <a:solidFill>
              <a:schemeClr val="tx1"/>
            </a:solidFill>
            <a:miter lim="800000"/>
            <a:headEnd/>
            <a:tailEnd/>
          </a:ln>
        </p:spPr>
      </p:cxnSp>
      <p:grpSp>
        <p:nvGrpSpPr>
          <p:cNvPr id="44" name="グループ化 43"/>
          <p:cNvGrpSpPr/>
          <p:nvPr/>
        </p:nvGrpSpPr>
        <p:grpSpPr>
          <a:xfrm>
            <a:off x="8706062" y="2557745"/>
            <a:ext cx="360000" cy="3754567"/>
            <a:chOff x="8697989" y="2557745"/>
            <a:chExt cx="360000" cy="3754567"/>
          </a:xfrm>
        </p:grpSpPr>
        <p:sp>
          <p:nvSpPr>
            <p:cNvPr id="128" name="正方形/長方形 127"/>
            <p:cNvSpPr/>
            <p:nvPr/>
          </p:nvSpPr>
          <p:spPr bwMode="gray">
            <a:xfrm>
              <a:off x="8697989" y="2557745"/>
              <a:ext cx="360000" cy="360000"/>
            </a:xfrm>
            <a:prstGeom prst="rect">
              <a:avLst/>
            </a:prstGeom>
            <a:solidFill>
              <a:schemeClr val="accent1">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solidFill>
                    <a:schemeClr val="bg1"/>
                  </a:solidFill>
                </a:rPr>
                <a:t>観光</a:t>
              </a:r>
              <a:endParaRPr kumimoji="1" lang="en-US" altLang="ja-JP" sz="800" dirty="0" smtClean="0">
                <a:solidFill>
                  <a:schemeClr val="bg1"/>
                </a:solidFill>
              </a:endParaRPr>
            </a:p>
            <a:p>
              <a:pPr algn="ctr">
                <a:buFont typeface="Wingdings 2" pitchFamily="18" charset="2"/>
                <a:buNone/>
              </a:pPr>
              <a:r>
                <a:rPr kumimoji="1" lang="ja-JP" altLang="en-US" sz="800" dirty="0">
                  <a:solidFill>
                    <a:schemeClr val="bg1"/>
                  </a:solidFill>
                </a:rPr>
                <a:t>振興</a:t>
              </a:r>
              <a:endParaRPr kumimoji="1" lang="ja-JP" altLang="en-US" sz="800" dirty="0" smtClean="0">
                <a:solidFill>
                  <a:schemeClr val="bg1"/>
                </a:solidFill>
              </a:endParaRPr>
            </a:p>
          </p:txBody>
        </p:sp>
        <p:sp>
          <p:nvSpPr>
            <p:cNvPr id="138" name="正方形/長方形 137"/>
            <p:cNvSpPr/>
            <p:nvPr/>
          </p:nvSpPr>
          <p:spPr bwMode="gray">
            <a:xfrm>
              <a:off x="8697989" y="3527591"/>
              <a:ext cx="360000" cy="360000"/>
            </a:xfrm>
            <a:prstGeom prst="rect">
              <a:avLst/>
            </a:prstGeom>
            <a:solidFill>
              <a:schemeClr val="accent5">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財政</a:t>
              </a:r>
              <a:endParaRPr kumimoji="1" lang="en-US" altLang="ja-JP" sz="800" dirty="0" smtClean="0"/>
            </a:p>
            <a:p>
              <a:pPr algn="ctr">
                <a:buFont typeface="Wingdings 2" pitchFamily="18" charset="2"/>
                <a:buNone/>
              </a:pPr>
              <a:r>
                <a:rPr kumimoji="1" lang="ja-JP" altLang="en-US" sz="800" dirty="0"/>
                <a:t>改善</a:t>
              </a:r>
              <a:endParaRPr kumimoji="1" lang="en-US" altLang="ja-JP" sz="800" dirty="0" smtClean="0"/>
            </a:p>
          </p:txBody>
        </p:sp>
        <p:sp>
          <p:nvSpPr>
            <p:cNvPr id="139" name="正方形/長方形 138"/>
            <p:cNvSpPr/>
            <p:nvPr/>
          </p:nvSpPr>
          <p:spPr bwMode="gray">
            <a:xfrm>
              <a:off x="8697989" y="4012514"/>
              <a:ext cx="360000" cy="360000"/>
            </a:xfrm>
            <a:prstGeom prst="rect">
              <a:avLst/>
            </a:prstGeom>
            <a:solidFill>
              <a:schemeClr val="accent4">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地域</a:t>
              </a:r>
              <a:endParaRPr kumimoji="1" lang="en-US" altLang="ja-JP" sz="800" dirty="0" smtClean="0"/>
            </a:p>
            <a:p>
              <a:pPr algn="ctr">
                <a:buFont typeface="Wingdings 2" pitchFamily="18" charset="2"/>
                <a:buNone/>
              </a:pPr>
              <a:r>
                <a:rPr kumimoji="1" lang="ja-JP" altLang="en-US" sz="800" dirty="0"/>
                <a:t>振興</a:t>
              </a:r>
              <a:endParaRPr kumimoji="1" lang="ja-JP" altLang="en-US" sz="800" dirty="0" smtClean="0"/>
            </a:p>
          </p:txBody>
        </p:sp>
        <p:sp>
          <p:nvSpPr>
            <p:cNvPr id="141" name="正方形/長方形 140"/>
            <p:cNvSpPr/>
            <p:nvPr/>
          </p:nvSpPr>
          <p:spPr bwMode="gray">
            <a:xfrm>
              <a:off x="8697989" y="4982468"/>
              <a:ext cx="360000" cy="360000"/>
            </a:xfrm>
            <a:prstGeom prst="rect">
              <a:avLst/>
            </a:prstGeom>
            <a:solidFill>
              <a:schemeClr val="accent1">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solidFill>
                    <a:schemeClr val="bg1"/>
                  </a:solidFill>
                </a:rPr>
                <a:t>観光</a:t>
              </a:r>
              <a:endParaRPr kumimoji="1" lang="en-US" altLang="ja-JP" sz="800" dirty="0" smtClean="0">
                <a:solidFill>
                  <a:schemeClr val="bg1"/>
                </a:solidFill>
              </a:endParaRPr>
            </a:p>
            <a:p>
              <a:pPr algn="ctr">
                <a:buFont typeface="Wingdings 2" pitchFamily="18" charset="2"/>
                <a:buNone/>
              </a:pPr>
              <a:r>
                <a:rPr kumimoji="1" lang="ja-JP" altLang="en-US" sz="800" dirty="0">
                  <a:solidFill>
                    <a:schemeClr val="bg1"/>
                  </a:solidFill>
                </a:rPr>
                <a:t>振興</a:t>
              </a:r>
              <a:endParaRPr kumimoji="1" lang="ja-JP" altLang="en-US" sz="800" dirty="0" smtClean="0">
                <a:solidFill>
                  <a:schemeClr val="bg1"/>
                </a:solidFill>
              </a:endParaRPr>
            </a:p>
          </p:txBody>
        </p:sp>
        <p:sp>
          <p:nvSpPr>
            <p:cNvPr id="143" name="正方形/長方形 142"/>
            <p:cNvSpPr/>
            <p:nvPr/>
          </p:nvSpPr>
          <p:spPr bwMode="gray">
            <a:xfrm>
              <a:off x="8697989" y="5467391"/>
              <a:ext cx="360000" cy="360000"/>
            </a:xfrm>
            <a:prstGeom prst="rect">
              <a:avLst/>
            </a:prstGeom>
            <a:solidFill>
              <a:schemeClr val="accent4">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地域</a:t>
              </a:r>
              <a:endParaRPr kumimoji="1" lang="en-US" altLang="ja-JP" sz="800" dirty="0" smtClean="0"/>
            </a:p>
            <a:p>
              <a:pPr algn="ctr">
                <a:buFont typeface="Wingdings 2" pitchFamily="18" charset="2"/>
                <a:buNone/>
              </a:pPr>
              <a:r>
                <a:rPr kumimoji="1" lang="ja-JP" altLang="en-US" sz="800" dirty="0"/>
                <a:t>振興</a:t>
              </a:r>
              <a:endParaRPr kumimoji="1" lang="ja-JP" altLang="en-US" sz="800" dirty="0" smtClean="0"/>
            </a:p>
          </p:txBody>
        </p:sp>
        <p:sp>
          <p:nvSpPr>
            <p:cNvPr id="135" name="正方形/長方形 134"/>
            <p:cNvSpPr/>
            <p:nvPr/>
          </p:nvSpPr>
          <p:spPr bwMode="gray">
            <a:xfrm>
              <a:off x="8697989" y="3042668"/>
              <a:ext cx="360000" cy="360000"/>
            </a:xfrm>
            <a:prstGeom prst="rect">
              <a:avLst/>
            </a:prstGeom>
            <a:solidFill>
              <a:schemeClr val="accent4">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地域</a:t>
              </a:r>
              <a:endParaRPr kumimoji="1" lang="en-US" altLang="ja-JP" sz="800" dirty="0" smtClean="0"/>
            </a:p>
            <a:p>
              <a:pPr algn="ctr">
                <a:buFont typeface="Wingdings 2" pitchFamily="18" charset="2"/>
                <a:buNone/>
              </a:pPr>
              <a:r>
                <a:rPr kumimoji="1" lang="ja-JP" altLang="en-US" sz="800" dirty="0"/>
                <a:t>振興</a:t>
              </a:r>
              <a:endParaRPr kumimoji="1" lang="ja-JP" altLang="en-US" sz="800" dirty="0" smtClean="0"/>
            </a:p>
          </p:txBody>
        </p:sp>
        <p:sp>
          <p:nvSpPr>
            <p:cNvPr id="140" name="正方形/長方形 139"/>
            <p:cNvSpPr/>
            <p:nvPr/>
          </p:nvSpPr>
          <p:spPr bwMode="gray">
            <a:xfrm>
              <a:off x="8697989" y="4497545"/>
              <a:ext cx="360000" cy="360000"/>
            </a:xfrm>
            <a:prstGeom prst="rect">
              <a:avLst/>
            </a:prstGeom>
            <a:solidFill>
              <a:schemeClr val="accent5">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財政</a:t>
              </a:r>
              <a:endParaRPr kumimoji="1" lang="en-US" altLang="ja-JP" sz="800" dirty="0" smtClean="0"/>
            </a:p>
            <a:p>
              <a:pPr algn="ctr">
                <a:buFont typeface="Wingdings 2" pitchFamily="18" charset="2"/>
                <a:buNone/>
              </a:pPr>
              <a:r>
                <a:rPr kumimoji="1" lang="ja-JP" altLang="en-US" sz="800" dirty="0"/>
                <a:t>改善</a:t>
              </a:r>
              <a:endParaRPr kumimoji="1" lang="en-US" altLang="ja-JP" sz="800" dirty="0" smtClean="0"/>
            </a:p>
          </p:txBody>
        </p:sp>
        <p:sp>
          <p:nvSpPr>
            <p:cNvPr id="145" name="正方形/長方形 144"/>
            <p:cNvSpPr/>
            <p:nvPr/>
          </p:nvSpPr>
          <p:spPr bwMode="gray">
            <a:xfrm>
              <a:off x="8697989" y="5952312"/>
              <a:ext cx="360000" cy="360000"/>
            </a:xfrm>
            <a:prstGeom prst="rect">
              <a:avLst/>
            </a:prstGeom>
            <a:solidFill>
              <a:schemeClr val="accent5">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財政</a:t>
              </a:r>
              <a:endParaRPr kumimoji="1" lang="en-US" altLang="ja-JP" sz="800" dirty="0" smtClean="0"/>
            </a:p>
            <a:p>
              <a:pPr algn="ctr">
                <a:buFont typeface="Wingdings 2" pitchFamily="18" charset="2"/>
                <a:buNone/>
              </a:pPr>
              <a:r>
                <a:rPr kumimoji="1" lang="ja-JP" altLang="en-US" sz="800" dirty="0"/>
                <a:t>改善</a:t>
              </a:r>
              <a:endParaRPr kumimoji="1" lang="en-US" altLang="ja-JP" sz="800" dirty="0" smtClean="0"/>
            </a:p>
          </p:txBody>
        </p:sp>
      </p:grpSp>
      <p:grpSp>
        <p:nvGrpSpPr>
          <p:cNvPr id="43" name="グループ化 42"/>
          <p:cNvGrpSpPr/>
          <p:nvPr/>
        </p:nvGrpSpPr>
        <p:grpSpPr>
          <a:xfrm>
            <a:off x="9099294" y="4982468"/>
            <a:ext cx="360000" cy="1329844"/>
            <a:chOff x="9099294" y="4982468"/>
            <a:chExt cx="360000" cy="1329844"/>
          </a:xfrm>
        </p:grpSpPr>
        <p:sp>
          <p:nvSpPr>
            <p:cNvPr id="142" name="正方形/長方形 141"/>
            <p:cNvSpPr/>
            <p:nvPr/>
          </p:nvSpPr>
          <p:spPr bwMode="gray">
            <a:xfrm>
              <a:off x="9099294" y="4982468"/>
              <a:ext cx="360000" cy="360000"/>
            </a:xfrm>
            <a:prstGeom prst="rect">
              <a:avLst/>
            </a:prstGeom>
            <a:solidFill>
              <a:srgbClr val="FFC000"/>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a:t>国際</a:t>
              </a:r>
              <a:endParaRPr kumimoji="1" lang="en-US" altLang="ja-JP" sz="800" dirty="0" smtClean="0"/>
            </a:p>
            <a:p>
              <a:pPr algn="ctr">
                <a:buFont typeface="Wingdings 2" pitchFamily="18" charset="2"/>
                <a:buNone/>
              </a:pPr>
              <a:r>
                <a:rPr kumimoji="1" lang="ja-JP" altLang="en-US" sz="800" dirty="0"/>
                <a:t>競争力</a:t>
              </a:r>
              <a:endParaRPr kumimoji="1" lang="en-US" altLang="ja-JP" sz="800" dirty="0" smtClean="0"/>
            </a:p>
          </p:txBody>
        </p:sp>
        <p:sp>
          <p:nvSpPr>
            <p:cNvPr id="146" name="正方形/長方形 145"/>
            <p:cNvSpPr/>
            <p:nvPr/>
          </p:nvSpPr>
          <p:spPr bwMode="gray">
            <a:xfrm>
              <a:off x="9099294" y="5952312"/>
              <a:ext cx="360000" cy="360000"/>
            </a:xfrm>
            <a:prstGeom prst="rect">
              <a:avLst/>
            </a:prstGeom>
            <a:solidFill>
              <a:schemeClr val="accent4">
                <a:lumMod val="60000"/>
                <a:lumOff val="4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800" dirty="0" smtClean="0"/>
                <a:t>地域</a:t>
              </a:r>
              <a:endParaRPr kumimoji="1" lang="en-US" altLang="ja-JP" sz="800" dirty="0" smtClean="0"/>
            </a:p>
            <a:p>
              <a:pPr algn="ctr">
                <a:buFont typeface="Wingdings 2" pitchFamily="18" charset="2"/>
                <a:buNone/>
              </a:pPr>
              <a:r>
                <a:rPr kumimoji="1" lang="ja-JP" altLang="en-US" sz="800" dirty="0"/>
                <a:t>振興</a:t>
              </a:r>
              <a:endParaRPr kumimoji="1" lang="ja-JP" altLang="en-US" sz="800" dirty="0" smtClean="0"/>
            </a:p>
          </p:txBody>
        </p:sp>
      </p:grpSp>
      <p:sp>
        <p:nvSpPr>
          <p:cNvPr id="148" name="正方形/長方形 147"/>
          <p:cNvSpPr/>
          <p:nvPr/>
        </p:nvSpPr>
        <p:spPr>
          <a:xfrm>
            <a:off x="6145629" y="2144822"/>
            <a:ext cx="2527200" cy="28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pPr lvl="0" algn="ctr"/>
            <a:r>
              <a:rPr lang="ja-JP" altLang="en-US" sz="1400" b="1" dirty="0">
                <a:solidFill>
                  <a:schemeClr val="bg1"/>
                </a:solidFill>
                <a:latin typeface="Arial" charset="0"/>
                <a:ea typeface="ＭＳ Ｐゴシック" charset="-128"/>
              </a:rPr>
              <a:t>規定</a:t>
            </a:r>
            <a:r>
              <a:rPr lang="ja-JP" altLang="en-US" sz="1400" b="1" dirty="0" smtClean="0">
                <a:solidFill>
                  <a:schemeClr val="bg1"/>
                </a:solidFill>
                <a:latin typeface="Arial" charset="0"/>
                <a:ea typeface="ＭＳ Ｐゴシック" charset="-128"/>
              </a:rPr>
              <a:t>内容の要旨</a:t>
            </a:r>
            <a:endParaRPr lang="en-US" altLang="ja-JP" sz="1400" b="1" dirty="0">
              <a:solidFill>
                <a:schemeClr val="bg1"/>
              </a:solidFill>
              <a:latin typeface="Arial" charset="0"/>
              <a:ea typeface="ＭＳ Ｐゴシック" charset="-128"/>
            </a:endParaRPr>
          </a:p>
        </p:txBody>
      </p:sp>
      <p:sp>
        <p:nvSpPr>
          <p:cNvPr id="149" name="正方形/長方形 148"/>
          <p:cNvSpPr/>
          <p:nvPr/>
        </p:nvSpPr>
        <p:spPr>
          <a:xfrm>
            <a:off x="6145629" y="2557745"/>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観光振興</a:t>
            </a:r>
          </a:p>
        </p:txBody>
      </p:sp>
      <p:sp>
        <p:nvSpPr>
          <p:cNvPr id="150" name="正方形/長方形 149"/>
          <p:cNvSpPr/>
          <p:nvPr/>
        </p:nvSpPr>
        <p:spPr>
          <a:xfrm>
            <a:off x="6145629" y="3527591"/>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財政改善に資すること</a:t>
            </a:r>
            <a:endParaRPr kumimoji="1" lang="en-US" altLang="ja-JP" sz="900" b="1" dirty="0" smtClean="0">
              <a:solidFill>
                <a:schemeClr val="tx1"/>
              </a:solidFill>
            </a:endParaRPr>
          </a:p>
        </p:txBody>
      </p:sp>
      <p:sp>
        <p:nvSpPr>
          <p:cNvPr id="152" name="正方形/長方形 151"/>
          <p:cNvSpPr/>
          <p:nvPr/>
        </p:nvSpPr>
        <p:spPr>
          <a:xfrm>
            <a:off x="6145629" y="4012622"/>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地域</a:t>
            </a:r>
            <a:r>
              <a:rPr kumimoji="1" lang="ja-JP" altLang="en-US" sz="900" b="1" dirty="0">
                <a:solidFill>
                  <a:schemeClr val="tx1"/>
                </a:solidFill>
              </a:rPr>
              <a:t>の創意</a:t>
            </a:r>
            <a:r>
              <a:rPr kumimoji="1" lang="ja-JP" altLang="en-US" sz="900" b="1" dirty="0" smtClean="0">
                <a:solidFill>
                  <a:schemeClr val="tx1"/>
                </a:solidFill>
              </a:rPr>
              <a:t>工夫／地域特性の活用</a:t>
            </a:r>
            <a:r>
              <a:rPr kumimoji="1" lang="ja-JP" altLang="en-US" sz="900" b="1" dirty="0">
                <a:solidFill>
                  <a:schemeClr val="tx1"/>
                </a:solidFill>
              </a:rPr>
              <a:t>　</a:t>
            </a:r>
            <a:endParaRPr kumimoji="1" lang="ja-JP" altLang="en-US" sz="900" b="1" dirty="0" smtClean="0">
              <a:solidFill>
                <a:schemeClr val="tx1"/>
              </a:solidFill>
            </a:endParaRPr>
          </a:p>
        </p:txBody>
      </p:sp>
      <p:sp>
        <p:nvSpPr>
          <p:cNvPr id="153" name="正方形/長方形 152"/>
          <p:cNvSpPr/>
          <p:nvPr/>
        </p:nvSpPr>
        <p:spPr>
          <a:xfrm>
            <a:off x="6145629" y="4982466"/>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国際競争力の高い魅力ある滞在型観光の実現</a:t>
            </a:r>
          </a:p>
        </p:txBody>
      </p:sp>
      <p:sp>
        <p:nvSpPr>
          <p:cNvPr id="155" name="正方形/長方形 154"/>
          <p:cNvSpPr/>
          <p:nvPr/>
        </p:nvSpPr>
        <p:spPr>
          <a:xfrm>
            <a:off x="6145629" y="5467388"/>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地域経済の振興</a:t>
            </a:r>
            <a:r>
              <a:rPr kumimoji="1" lang="ja-JP" altLang="en-US" sz="900" b="1" dirty="0">
                <a:solidFill>
                  <a:schemeClr val="tx1"/>
                </a:solidFill>
              </a:rPr>
              <a:t>　</a:t>
            </a:r>
          </a:p>
        </p:txBody>
      </p:sp>
      <p:sp>
        <p:nvSpPr>
          <p:cNvPr id="156" name="正方形/長方形 155"/>
          <p:cNvSpPr/>
          <p:nvPr/>
        </p:nvSpPr>
        <p:spPr>
          <a:xfrm>
            <a:off x="6145629" y="3042668"/>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地域経済の振興</a:t>
            </a:r>
            <a:r>
              <a:rPr kumimoji="1" lang="ja-JP" altLang="en-US" sz="900" b="1" dirty="0">
                <a:solidFill>
                  <a:schemeClr val="tx1"/>
                </a:solidFill>
              </a:rPr>
              <a:t>　</a:t>
            </a:r>
            <a:endParaRPr kumimoji="1" lang="ja-JP" altLang="en-US" sz="900" b="1" dirty="0" smtClean="0">
              <a:solidFill>
                <a:schemeClr val="tx1"/>
              </a:solidFill>
            </a:endParaRPr>
          </a:p>
        </p:txBody>
      </p:sp>
      <p:sp>
        <p:nvSpPr>
          <p:cNvPr id="159" name="正方形/長方形 158"/>
          <p:cNvSpPr/>
          <p:nvPr/>
        </p:nvSpPr>
        <p:spPr>
          <a:xfrm>
            <a:off x="6145629" y="4497544"/>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民間活力の活用</a:t>
            </a:r>
            <a:r>
              <a:rPr kumimoji="1" lang="ja-JP" altLang="en-US" sz="900" b="1" dirty="0">
                <a:solidFill>
                  <a:schemeClr val="tx1"/>
                </a:solidFill>
              </a:rPr>
              <a:t>　</a:t>
            </a:r>
            <a:endParaRPr kumimoji="1" lang="ja-JP" altLang="en-US" sz="900" b="1" dirty="0" smtClean="0">
              <a:solidFill>
                <a:schemeClr val="tx1"/>
              </a:solidFill>
            </a:endParaRPr>
          </a:p>
        </p:txBody>
      </p:sp>
      <p:sp>
        <p:nvSpPr>
          <p:cNvPr id="160" name="正方形/長方形 159"/>
          <p:cNvSpPr/>
          <p:nvPr/>
        </p:nvSpPr>
        <p:spPr>
          <a:xfrm>
            <a:off x="6145629" y="5952312"/>
            <a:ext cx="25272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r>
              <a:rPr kumimoji="1" lang="ja-JP" altLang="en-US" sz="900" b="1" dirty="0" smtClean="0">
                <a:solidFill>
                  <a:schemeClr val="tx1"/>
                </a:solidFill>
              </a:rPr>
              <a:t>　カジノ施設収益の社会還元</a:t>
            </a:r>
            <a:r>
              <a:rPr kumimoji="1" lang="ja-JP" altLang="en-US" sz="900" b="1" dirty="0">
                <a:solidFill>
                  <a:schemeClr val="tx1"/>
                </a:solidFill>
              </a:rPr>
              <a:t>　</a:t>
            </a:r>
          </a:p>
        </p:txBody>
      </p:sp>
      <p:cxnSp>
        <p:nvCxnSpPr>
          <p:cNvPr id="15" name="カギ線コネクタ 14"/>
          <p:cNvCxnSpPr>
            <a:stCxn id="159" idx="1"/>
            <a:endCxn id="100" idx="3"/>
          </p:cNvCxnSpPr>
          <p:nvPr/>
        </p:nvCxnSpPr>
        <p:spPr>
          <a:xfrm rot="10800000" flipV="1">
            <a:off x="5858541" y="4677543"/>
            <a:ext cx="287089" cy="485635"/>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55" idx="1"/>
            <a:endCxn id="100" idx="3"/>
          </p:cNvCxnSpPr>
          <p:nvPr/>
        </p:nvCxnSpPr>
        <p:spPr>
          <a:xfrm rot="10800000">
            <a:off x="5858541" y="5163180"/>
            <a:ext cx="287089" cy="48420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98" idx="3"/>
            <a:endCxn id="156" idx="1"/>
          </p:cNvCxnSpPr>
          <p:nvPr/>
        </p:nvCxnSpPr>
        <p:spPr>
          <a:xfrm>
            <a:off x="5857657" y="3222668"/>
            <a:ext cx="2879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00" idx="3"/>
            <a:endCxn id="153" idx="1"/>
          </p:cNvCxnSpPr>
          <p:nvPr/>
        </p:nvCxnSpPr>
        <p:spPr>
          <a:xfrm flipV="1">
            <a:off x="5858540" y="5162466"/>
            <a:ext cx="287089" cy="7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5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コンテンツ プレースホルダー 8"/>
          <p:cNvSpPr>
            <a:spLocks noGrp="1"/>
          </p:cNvSpPr>
          <p:nvPr>
            <p:ph idx="1"/>
          </p:nvPr>
        </p:nvSpPr>
        <p:spPr>
          <a:xfrm>
            <a:off x="417000" y="1479600"/>
            <a:ext cx="9066013" cy="1887068"/>
          </a:xfrm>
        </p:spPr>
        <p:txBody>
          <a:bodyPr lIns="36000" tIns="36000" rIns="36000" bIns="36000" anchor="t">
            <a:normAutofit/>
          </a:bodyPr>
          <a:lstStyle/>
          <a:p>
            <a:r>
              <a:rPr lang="ja-JP" altLang="en-US" sz="1400" dirty="0" smtClean="0">
                <a:latin typeface="+mn-lt"/>
              </a:rPr>
              <a:t>先に示した</a:t>
            </a:r>
            <a:r>
              <a:rPr lang="en-US" altLang="ja-JP" sz="1400" dirty="0" smtClean="0">
                <a:latin typeface="+mn-lt"/>
              </a:rPr>
              <a:t>IR</a:t>
            </a:r>
            <a:r>
              <a:rPr lang="ja-JP" altLang="en-US" sz="1400" dirty="0" smtClean="0">
                <a:latin typeface="+mn-ea"/>
              </a:rPr>
              <a:t>推進目的及び基本理念の</a:t>
            </a:r>
            <a:r>
              <a:rPr lang="en-US" altLang="ja-JP" sz="1400" dirty="0" smtClean="0">
                <a:latin typeface="+mn-lt"/>
              </a:rPr>
              <a:t>4</a:t>
            </a:r>
            <a:r>
              <a:rPr lang="ja-JP" altLang="en-US" sz="1400" dirty="0" smtClean="0">
                <a:latin typeface="+mn-ea"/>
              </a:rPr>
              <a:t>要素は、それぞれ独立したものではなく、相互に関連する関係にある。そのため、国が</a:t>
            </a:r>
            <a:r>
              <a:rPr lang="ja-JP" altLang="en-US" sz="1400" dirty="0" smtClean="0"/>
              <a:t>区域</a:t>
            </a:r>
            <a:r>
              <a:rPr lang="ja-JP" altLang="en-US" sz="1400" dirty="0"/>
              <a:t>構想の優位性を評価する</a:t>
            </a:r>
            <a:r>
              <a:rPr lang="ja-JP" altLang="en-US" sz="1400" dirty="0" smtClean="0"/>
              <a:t>際は、これら要素それぞれを満たしているか総合的に評価・判断されることになるものと推察される。</a:t>
            </a:r>
            <a:endParaRPr lang="en-US" altLang="ja-JP" sz="1400" dirty="0" smtClean="0"/>
          </a:p>
          <a:p>
            <a:r>
              <a:rPr lang="ja-JP" altLang="en-US" sz="1400" dirty="0">
                <a:latin typeface="+mn-ea"/>
              </a:rPr>
              <a:t>この</a:t>
            </a:r>
            <a:r>
              <a:rPr lang="ja-JP" altLang="en-US" sz="1400" dirty="0" smtClean="0">
                <a:latin typeface="+mn-ea"/>
              </a:rPr>
              <a:t>点、これ</a:t>
            </a:r>
            <a:r>
              <a:rPr lang="ja-JP" altLang="en-US" sz="1400" dirty="0">
                <a:latin typeface="+mn-ea"/>
              </a:rPr>
              <a:t>までの調査を踏まえ</a:t>
            </a:r>
            <a:r>
              <a:rPr lang="ja-JP" altLang="en-US" sz="1400" dirty="0" smtClean="0">
                <a:latin typeface="+mn-ea"/>
              </a:rPr>
              <a:t>、</a:t>
            </a:r>
            <a:r>
              <a:rPr lang="ja-JP" altLang="en-US" sz="1400" dirty="0" smtClean="0"/>
              <a:t>現状の大阪府の検討状況を当該</a:t>
            </a:r>
            <a:r>
              <a:rPr lang="en-US" altLang="ja-JP" sz="1400" dirty="0" smtClean="0"/>
              <a:t>4</a:t>
            </a:r>
            <a:r>
              <a:rPr lang="ja-JP" altLang="en-US" sz="1400" dirty="0" smtClean="0"/>
              <a:t>要素別に整理すると以下の</a:t>
            </a:r>
            <a:r>
              <a:rPr lang="ja-JP" altLang="en-US" sz="1400" dirty="0"/>
              <a:t>とおり</a:t>
            </a:r>
            <a:r>
              <a:rPr lang="ja-JP" altLang="en-US" sz="1400" dirty="0" smtClean="0"/>
              <a:t>になる。</a:t>
            </a:r>
            <a:endParaRPr lang="en-US" altLang="ja-JP" sz="1400" dirty="0" smtClean="0">
              <a:latin typeface="+mn-lt"/>
            </a:endParaRPr>
          </a:p>
        </p:txBody>
      </p:sp>
      <p:sp>
        <p:nvSpPr>
          <p:cNvPr id="11" name="テキスト プレースホルダー 10"/>
          <p:cNvSpPr>
            <a:spLocks noGrp="1"/>
          </p:cNvSpPr>
          <p:nvPr>
            <p:ph type="body" sz="quarter" idx="15"/>
          </p:nvPr>
        </p:nvSpPr>
        <p:spPr/>
        <p:txBody>
          <a:bodyPr/>
          <a:lstStyle/>
          <a:p>
            <a:r>
              <a:rPr kumimoji="1" lang="ja-JP" altLang="en-US" dirty="0" smtClean="0"/>
              <a:t>大阪</a:t>
            </a:r>
            <a:r>
              <a:rPr kumimoji="1" lang="en-US" altLang="ja-JP" dirty="0" smtClean="0"/>
              <a:t>IR</a:t>
            </a:r>
            <a:r>
              <a:rPr lang="ja-JP" altLang="en-US" dirty="0" smtClean="0"/>
              <a:t>と区域評価基準</a:t>
            </a:r>
            <a:r>
              <a:rPr kumimoji="1" lang="ja-JP" altLang="en-US" dirty="0" smtClean="0"/>
              <a:t>との合致性</a:t>
            </a:r>
            <a:endParaRPr kumimoji="1" lang="ja-JP" altLang="en-US" dirty="0"/>
          </a:p>
        </p:txBody>
      </p:sp>
      <p:sp>
        <p:nvSpPr>
          <p:cNvPr id="2" name="タイトル 1"/>
          <p:cNvSpPr>
            <a:spLocks noGrp="1"/>
          </p:cNvSpPr>
          <p:nvPr>
            <p:ph type="title"/>
          </p:nvPr>
        </p:nvSpPr>
        <p:spPr/>
        <p:txBody>
          <a:bodyPr/>
          <a:lstStyle/>
          <a:p>
            <a:r>
              <a:rPr lang="ja-JP" altLang="en-US" dirty="0"/>
              <a:t>（５）夢洲地区の候補地・候補圏域としての</a:t>
            </a:r>
            <a:r>
              <a:rPr lang="ja-JP" altLang="en-US" dirty="0" smtClean="0"/>
              <a:t>優位性</a:t>
            </a:r>
            <a:r>
              <a:rPr lang="en-US" altLang="ja-JP" dirty="0" smtClean="0"/>
              <a:t/>
            </a:r>
            <a:br>
              <a:rPr lang="en-US" altLang="ja-JP" dirty="0" smtClean="0"/>
            </a:br>
            <a:r>
              <a:rPr lang="ja-JP" altLang="en-US" dirty="0"/>
              <a:t>イ　想定される国の区域指定基準への合致性</a:t>
            </a:r>
            <a:r>
              <a:rPr lang="en-US" altLang="ja-JP" dirty="0" smtClean="0"/>
              <a:t>		</a:t>
            </a:r>
            <a:endParaRPr kumimoji="1" lang="ja-JP" altLang="en-US" dirty="0"/>
          </a:p>
        </p:txBody>
      </p:sp>
      <p:sp>
        <p:nvSpPr>
          <p:cNvPr id="7" name="スライド番号プレースホルダー 6"/>
          <p:cNvSpPr>
            <a:spLocks noGrp="1"/>
          </p:cNvSpPr>
          <p:nvPr>
            <p:ph type="sldNum" sz="quarter" idx="10"/>
          </p:nvPr>
        </p:nvSpPr>
        <p:spPr/>
        <p:txBody>
          <a:bodyPr/>
          <a:lstStyle/>
          <a:p>
            <a:fld id="{543A0986-838B-4D2A-A95C-8CB1738263FE}" type="slidenum">
              <a:rPr lang="ja-JP" altLang="en-US" smtClean="0"/>
              <a:pPr/>
              <a:t>146</a:t>
            </a:fld>
            <a:endParaRPr lang="ja-JP" altLang="en-US" dirty="0"/>
          </a:p>
        </p:txBody>
      </p:sp>
      <p:grpSp>
        <p:nvGrpSpPr>
          <p:cNvPr id="3" name="グループ化 2"/>
          <p:cNvGrpSpPr/>
          <p:nvPr/>
        </p:nvGrpSpPr>
        <p:grpSpPr>
          <a:xfrm>
            <a:off x="907457" y="2714271"/>
            <a:ext cx="8156580" cy="3065938"/>
            <a:chOff x="907457" y="2714271"/>
            <a:chExt cx="8156580" cy="3065938"/>
          </a:xfrm>
        </p:grpSpPr>
        <p:sp>
          <p:nvSpPr>
            <p:cNvPr id="13" name="Rectangle 3"/>
            <p:cNvSpPr>
              <a:spLocks noChangeAspect="1" noChangeArrowheads="1"/>
            </p:cNvSpPr>
            <p:nvPr/>
          </p:nvSpPr>
          <p:spPr bwMode="gray">
            <a:xfrm>
              <a:off x="907457" y="2724435"/>
              <a:ext cx="3990254" cy="1463574"/>
            </a:xfrm>
            <a:prstGeom prst="rect">
              <a:avLst/>
            </a:prstGeom>
            <a:solidFill>
              <a:schemeClr val="bg1"/>
            </a:solidFill>
            <a:ln w="12700" algn="ctr">
              <a:solidFill>
                <a:schemeClr val="bg1">
                  <a:lumMod val="75000"/>
                </a:schemeClr>
              </a:solidFill>
              <a:miter lim="800000"/>
              <a:headEnd/>
              <a:tailEnd/>
            </a:ln>
          </p:spPr>
          <p:txBody>
            <a:bodyPr wrap="none" lIns="36000" tIns="36000" rIns="36000" bIns="36000" anchor="ctr"/>
            <a:lstStyle/>
            <a:p>
              <a:pPr defTabSz="762000" eaLnBrk="0" hangingPunct="0"/>
              <a:endParaRPr kumimoji="0" lang="en-US" altLang="ja-JP" sz="1200" b="1" dirty="0" smtClean="0"/>
            </a:p>
            <a:p>
              <a:pPr lvl="0" algn="r" defTabSz="762000" eaLnBrk="0" hangingPunct="0"/>
              <a:endParaRPr kumimoji="1" lang="en-US" altLang="ja-JP" sz="900" dirty="0"/>
            </a:p>
            <a:p>
              <a:pPr defTabSz="762000" eaLnBrk="0" hangingPunct="0"/>
              <a:endParaRPr lang="en-US" altLang="ja-JP" sz="900" b="1" dirty="0"/>
            </a:p>
            <a:p>
              <a:pPr defTabSz="762000" eaLnBrk="0" hangingPunct="0"/>
              <a:endParaRPr kumimoji="0" lang="en-US" altLang="ja-JP" sz="1200" b="1" dirty="0" smtClean="0"/>
            </a:p>
            <a:p>
              <a:pPr defTabSz="762000" eaLnBrk="0" hangingPunct="0"/>
              <a:endParaRPr lang="en-US" altLang="ja-JP" sz="1200" b="1" dirty="0"/>
            </a:p>
            <a:p>
              <a:pPr defTabSz="762000" eaLnBrk="0" hangingPunct="0"/>
              <a:endParaRPr kumimoji="0" lang="en-US" altLang="ja-JP" sz="1200" b="1" dirty="0" smtClean="0"/>
            </a:p>
            <a:p>
              <a:pPr algn="r" defTabSz="762000" eaLnBrk="0" hangingPunct="0"/>
              <a:endParaRPr kumimoji="0" lang="en-US" altLang="ja-JP" sz="1200" b="1" dirty="0" smtClean="0"/>
            </a:p>
          </p:txBody>
        </p:sp>
        <p:sp>
          <p:nvSpPr>
            <p:cNvPr id="14" name="Rectangle 4"/>
            <p:cNvSpPr>
              <a:spLocks noChangeArrowheads="1"/>
            </p:cNvSpPr>
            <p:nvPr/>
          </p:nvSpPr>
          <p:spPr bwMode="gray">
            <a:xfrm>
              <a:off x="907457" y="2714271"/>
              <a:ext cx="3990254" cy="325238"/>
            </a:xfrm>
            <a:prstGeom prst="rect">
              <a:avLst/>
            </a:prstGeom>
            <a:solidFill>
              <a:schemeClr val="accent5">
                <a:lumMod val="60000"/>
                <a:lumOff val="40000"/>
              </a:schemeClr>
            </a:solidFill>
            <a:ln w="12700">
              <a:solidFill>
                <a:schemeClr val="bg1">
                  <a:lumMod val="75000"/>
                </a:schemeClr>
              </a:solidFill>
              <a:miter lim="800000"/>
              <a:headEnd/>
              <a:tailEnd/>
            </a:ln>
          </p:spPr>
          <p:txBody>
            <a:bodyPr wrap="none" lIns="36000" tIns="36000" rIns="36000" bIns="36000" anchor="ctr"/>
            <a:lstStyle/>
            <a:p>
              <a:pPr algn="ctr" defTabSz="762000" eaLnBrk="0" hangingPunct="0"/>
              <a:r>
                <a:rPr lang="ja-JP" altLang="en-US" sz="1200" b="1" dirty="0" smtClean="0"/>
                <a:t>財政改善</a:t>
              </a:r>
              <a:endParaRPr lang="ja-JP" altLang="en-US" sz="1200" b="1" dirty="0"/>
            </a:p>
          </p:txBody>
        </p:sp>
        <p:sp>
          <p:nvSpPr>
            <p:cNvPr id="16" name="Rectangle 9"/>
            <p:cNvSpPr>
              <a:spLocks noChangeArrowheads="1"/>
            </p:cNvSpPr>
            <p:nvPr/>
          </p:nvSpPr>
          <p:spPr bwMode="gray">
            <a:xfrm>
              <a:off x="907457" y="4316635"/>
              <a:ext cx="3990254" cy="1463574"/>
            </a:xfrm>
            <a:prstGeom prst="rect">
              <a:avLst/>
            </a:prstGeom>
            <a:noFill/>
            <a:ln w="12700" algn="ctr">
              <a:solidFill>
                <a:schemeClr val="bg1">
                  <a:lumMod val="75000"/>
                </a:schemeClr>
              </a:solidFill>
              <a:miter lim="800000"/>
              <a:headEnd/>
              <a:tailEnd/>
            </a:ln>
          </p:spPr>
          <p:txBody>
            <a:bodyPr wrap="square" lIns="36000" tIns="36000" rIns="36000" bIns="36000" anchor="ctr"/>
            <a:lstStyle/>
            <a:p>
              <a:pPr>
                <a:buFont typeface="Wingdings 2" pitchFamily="18" charset="2"/>
                <a:buNone/>
              </a:pPr>
              <a:endParaRPr kumimoji="1" lang="en-US" altLang="ja-JP" sz="1200" b="1" dirty="0" smtClean="0"/>
            </a:p>
            <a:p>
              <a:pPr>
                <a:buFont typeface="Wingdings 2" pitchFamily="18" charset="2"/>
                <a:buNone/>
              </a:pPr>
              <a:endParaRPr kumimoji="1" lang="en-US" altLang="ja-JP" sz="1200" b="1" dirty="0"/>
            </a:p>
            <a:p>
              <a:pPr>
                <a:buFont typeface="Wingdings 2" pitchFamily="18" charset="2"/>
                <a:buNone/>
              </a:pPr>
              <a:endParaRPr kumimoji="1" lang="en-US" altLang="ja-JP" sz="1200" b="1" dirty="0" smtClean="0"/>
            </a:p>
            <a:p>
              <a:pPr>
                <a:buFont typeface="Wingdings 2" pitchFamily="18" charset="2"/>
                <a:buNone/>
              </a:pPr>
              <a:endParaRPr kumimoji="1" lang="en-US" altLang="ja-JP" sz="1200" b="1" dirty="0" smtClean="0"/>
            </a:p>
            <a:p>
              <a:pPr>
                <a:buFont typeface="Wingdings 2" pitchFamily="18" charset="2"/>
                <a:buNone/>
              </a:pPr>
              <a:endParaRPr kumimoji="1" lang="en-US" altLang="ja-JP" sz="1200" b="1" dirty="0" smtClean="0"/>
            </a:p>
            <a:p>
              <a:pPr>
                <a:buFont typeface="Wingdings 2" pitchFamily="18" charset="2"/>
                <a:buNone/>
              </a:pPr>
              <a:endParaRPr kumimoji="1" lang="en-US" altLang="ja-JP" sz="1200" b="1" dirty="0"/>
            </a:p>
            <a:p>
              <a:pPr>
                <a:buFont typeface="Wingdings 2" pitchFamily="18" charset="2"/>
                <a:buNone/>
              </a:pPr>
              <a:endParaRPr kumimoji="1" lang="en-US" altLang="ja-JP" sz="1200" b="1" dirty="0" smtClean="0"/>
            </a:p>
          </p:txBody>
        </p:sp>
        <p:sp>
          <p:nvSpPr>
            <p:cNvPr id="17" name="Rectangle 10"/>
            <p:cNvSpPr>
              <a:spLocks noChangeArrowheads="1"/>
            </p:cNvSpPr>
            <p:nvPr/>
          </p:nvSpPr>
          <p:spPr bwMode="gray">
            <a:xfrm>
              <a:off x="907457" y="4296420"/>
              <a:ext cx="3990254" cy="325238"/>
            </a:xfrm>
            <a:prstGeom prst="rect">
              <a:avLst/>
            </a:prstGeom>
            <a:solidFill>
              <a:schemeClr val="accent1">
                <a:lumMod val="60000"/>
                <a:lumOff val="40000"/>
              </a:schemeClr>
            </a:solidFill>
            <a:ln w="12700">
              <a:solidFill>
                <a:schemeClr val="bg1">
                  <a:lumMod val="75000"/>
                </a:schemeClr>
              </a:solidFill>
              <a:miter lim="800000"/>
              <a:headEnd/>
              <a:tailEnd/>
            </a:ln>
          </p:spPr>
          <p:txBody>
            <a:bodyPr wrap="none" lIns="36000" tIns="36000" rIns="36000" bIns="36000" anchor="ctr"/>
            <a:lstStyle/>
            <a:p>
              <a:pPr algn="ctr" defTabSz="762000" eaLnBrk="0" hangingPunct="0"/>
              <a:r>
                <a:rPr kumimoji="0" lang="ja-JP" altLang="en-US" sz="1200" b="1" dirty="0" smtClean="0">
                  <a:solidFill>
                    <a:schemeClr val="bg1"/>
                  </a:solidFill>
                </a:rPr>
                <a:t>観光振興</a:t>
              </a:r>
              <a:endParaRPr kumimoji="0" lang="ja-JP" altLang="en-US" sz="1200" b="1" dirty="0">
                <a:solidFill>
                  <a:schemeClr val="bg1"/>
                </a:solidFill>
              </a:endParaRPr>
            </a:p>
          </p:txBody>
        </p:sp>
        <p:sp>
          <p:nvSpPr>
            <p:cNvPr id="22" name="Rectangle 12"/>
            <p:cNvSpPr>
              <a:spLocks noChangeArrowheads="1"/>
            </p:cNvSpPr>
            <p:nvPr/>
          </p:nvSpPr>
          <p:spPr bwMode="gray">
            <a:xfrm>
              <a:off x="5073797" y="4300461"/>
              <a:ext cx="3990240" cy="1463574"/>
            </a:xfrm>
            <a:prstGeom prst="rect">
              <a:avLst/>
            </a:prstGeom>
            <a:solidFill>
              <a:schemeClr val="bg1"/>
            </a:solidFill>
            <a:ln w="12700" algn="ctr">
              <a:solidFill>
                <a:schemeClr val="bg1">
                  <a:lumMod val="75000"/>
                </a:schemeClr>
              </a:solidFill>
              <a:miter lim="800000"/>
              <a:headEnd/>
              <a:tailEnd/>
            </a:ln>
          </p:spPr>
          <p:txBody>
            <a:bodyPr wrap="none" lIns="36000" tIns="36000" rIns="36000" bIns="36000" anchor="ctr"/>
            <a:lstStyle/>
            <a:p>
              <a:pPr lvl="0" defTabSz="762000" eaLnBrk="0" hangingPunct="0"/>
              <a:endParaRPr kumimoji="1" lang="en-US" altLang="ja-JP" sz="900" dirty="0"/>
            </a:p>
          </p:txBody>
        </p:sp>
        <p:sp>
          <p:nvSpPr>
            <p:cNvPr id="24" name="Rectangle 13"/>
            <p:cNvSpPr>
              <a:spLocks noChangeArrowheads="1"/>
            </p:cNvSpPr>
            <p:nvPr/>
          </p:nvSpPr>
          <p:spPr bwMode="gray">
            <a:xfrm>
              <a:off x="5013972" y="4296420"/>
              <a:ext cx="3990240" cy="325238"/>
            </a:xfrm>
            <a:prstGeom prst="rect">
              <a:avLst/>
            </a:prstGeom>
            <a:solidFill>
              <a:srgbClr val="FFC000"/>
            </a:solidFill>
            <a:ln w="12700">
              <a:solidFill>
                <a:schemeClr val="bg1">
                  <a:lumMod val="75000"/>
                </a:schemeClr>
              </a:solidFill>
              <a:miter lim="800000"/>
              <a:headEnd/>
              <a:tailEnd/>
            </a:ln>
          </p:spPr>
          <p:txBody>
            <a:bodyPr wrap="none" lIns="36000" tIns="36000" rIns="36000" bIns="36000" anchor="ctr"/>
            <a:lstStyle/>
            <a:p>
              <a:pPr algn="ctr" defTabSz="762000" eaLnBrk="0" hangingPunct="0"/>
              <a:r>
                <a:rPr kumimoji="0" lang="ja-JP" altLang="en-US" sz="1200" b="1" dirty="0" smtClean="0"/>
                <a:t>国際競争力</a:t>
              </a:r>
              <a:endParaRPr kumimoji="0" lang="ja-JP" altLang="en-US" sz="1200" b="1" dirty="0"/>
            </a:p>
          </p:txBody>
        </p:sp>
        <p:sp>
          <p:nvSpPr>
            <p:cNvPr id="26" name="Rectangle 6"/>
            <p:cNvSpPr>
              <a:spLocks noChangeArrowheads="1"/>
            </p:cNvSpPr>
            <p:nvPr/>
          </p:nvSpPr>
          <p:spPr bwMode="gray">
            <a:xfrm>
              <a:off x="5003864" y="2724435"/>
              <a:ext cx="3990240" cy="1463574"/>
            </a:xfrm>
            <a:prstGeom prst="rect">
              <a:avLst/>
            </a:prstGeom>
            <a:noFill/>
            <a:ln w="12700" algn="ctr">
              <a:solidFill>
                <a:schemeClr val="bg1">
                  <a:lumMod val="75000"/>
                </a:schemeClr>
              </a:solidFill>
              <a:miter lim="800000"/>
              <a:headEnd/>
              <a:tailEnd/>
            </a:ln>
          </p:spPr>
          <p:txBody>
            <a:bodyPr wrap="none" lIns="36000" tIns="36000" rIns="36000" bIns="36000" anchor="ctr"/>
            <a:lstStyle/>
            <a:p>
              <a:pPr defTabSz="762000" eaLnBrk="0" hangingPunct="0"/>
              <a:endParaRPr kumimoji="0" lang="en-US" altLang="ja-JP" sz="900" b="1" dirty="0" smtClean="0"/>
            </a:p>
          </p:txBody>
        </p:sp>
        <p:sp>
          <p:nvSpPr>
            <p:cNvPr id="27" name="Rectangle 23"/>
            <p:cNvSpPr>
              <a:spLocks noChangeArrowheads="1"/>
            </p:cNvSpPr>
            <p:nvPr/>
          </p:nvSpPr>
          <p:spPr bwMode="gray">
            <a:xfrm>
              <a:off x="5003864" y="2714271"/>
              <a:ext cx="3990240" cy="325238"/>
            </a:xfrm>
            <a:prstGeom prst="rect">
              <a:avLst/>
            </a:prstGeom>
            <a:solidFill>
              <a:schemeClr val="accent4">
                <a:lumMod val="60000"/>
                <a:lumOff val="40000"/>
              </a:schemeClr>
            </a:solidFill>
            <a:ln w="12700">
              <a:solidFill>
                <a:schemeClr val="bg1">
                  <a:lumMod val="75000"/>
                </a:schemeClr>
              </a:solidFill>
              <a:miter lim="800000"/>
              <a:headEnd/>
              <a:tailEnd/>
            </a:ln>
          </p:spPr>
          <p:txBody>
            <a:bodyPr wrap="none" lIns="36000" tIns="36000" rIns="36000" bIns="36000" anchor="ctr"/>
            <a:lstStyle/>
            <a:p>
              <a:pPr algn="ctr" defTabSz="762000" eaLnBrk="0" hangingPunct="0"/>
              <a:r>
                <a:rPr kumimoji="0" lang="ja-JP" altLang="en-US" sz="1200" b="1" dirty="0" smtClean="0"/>
                <a:t>地域振興</a:t>
              </a:r>
              <a:endParaRPr kumimoji="0" lang="ja-JP" altLang="en-US" sz="1200" b="1" dirty="0"/>
            </a:p>
          </p:txBody>
        </p:sp>
        <p:grpSp>
          <p:nvGrpSpPr>
            <p:cNvPr id="28" name="グループ化 27"/>
            <p:cNvGrpSpPr/>
            <p:nvPr/>
          </p:nvGrpSpPr>
          <p:grpSpPr bwMode="gray">
            <a:xfrm>
              <a:off x="4506547" y="3819794"/>
              <a:ext cx="868155" cy="867302"/>
              <a:chOff x="4344668" y="3297238"/>
              <a:chExt cx="1220400" cy="1219200"/>
            </a:xfrm>
          </p:grpSpPr>
          <p:sp>
            <p:nvSpPr>
              <p:cNvPr id="29" name="Oval 15"/>
              <p:cNvSpPr>
                <a:spLocks noChangeArrowheads="1"/>
              </p:cNvSpPr>
              <p:nvPr/>
            </p:nvSpPr>
            <p:spPr bwMode="gray">
              <a:xfrm>
                <a:off x="4344668" y="3297238"/>
                <a:ext cx="1220400" cy="1219200"/>
              </a:xfrm>
              <a:prstGeom prst="ellipse">
                <a:avLst/>
              </a:prstGeom>
              <a:solidFill>
                <a:schemeClr val="bg1"/>
              </a:solidFill>
              <a:ln w="12700">
                <a:solidFill>
                  <a:schemeClr val="tx1"/>
                </a:solidFill>
                <a:round/>
                <a:headEnd/>
                <a:tailEnd/>
              </a:ln>
            </p:spPr>
            <p:txBody>
              <a:bodyPr wrap="none" lIns="36000" tIns="36000" rIns="36000" bIns="36000" anchor="ctr"/>
              <a:lstStyle/>
              <a:p>
                <a:pPr algn="ctr" eaLnBrk="0" hangingPunct="0"/>
                <a:r>
                  <a:rPr kumimoji="0" lang="ja-JP" altLang="en-US" sz="1200" b="1" dirty="0" smtClean="0"/>
                  <a:t>Ｌｌ</a:t>
                </a:r>
                <a:endParaRPr kumimoji="0" lang="ja-JP" altLang="en-US" sz="1200" b="1" dirty="0"/>
              </a:p>
            </p:txBody>
          </p:sp>
          <p:sp>
            <p:nvSpPr>
              <p:cNvPr id="30" name="Oval 16"/>
              <p:cNvSpPr>
                <a:spLocks noChangeArrowheads="1"/>
              </p:cNvSpPr>
              <p:nvPr/>
            </p:nvSpPr>
            <p:spPr bwMode="gray">
              <a:xfrm>
                <a:off x="4454468" y="3405982"/>
                <a:ext cx="1000800" cy="1001713"/>
              </a:xfrm>
              <a:prstGeom prst="ellipse">
                <a:avLst/>
              </a:prstGeom>
              <a:solidFill>
                <a:schemeClr val="tx1"/>
              </a:solidFill>
              <a:ln w="12700">
                <a:solidFill>
                  <a:schemeClr val="tx1"/>
                </a:solidFill>
                <a:round/>
                <a:headEnd/>
                <a:tailEnd/>
              </a:ln>
            </p:spPr>
            <p:txBody>
              <a:bodyPr wrap="none" lIns="36000" tIns="36000" rIns="36000" bIns="36000" anchor="ctr"/>
              <a:lstStyle/>
              <a:p>
                <a:pPr algn="ctr" eaLnBrk="0" hangingPunct="0"/>
                <a:r>
                  <a:rPr kumimoji="0" lang="ja-JP" altLang="en-US" sz="1200" b="1" dirty="0" smtClean="0">
                    <a:solidFill>
                      <a:schemeClr val="bg1"/>
                    </a:solidFill>
                  </a:rPr>
                  <a:t>区域の</a:t>
                </a:r>
                <a:endParaRPr kumimoji="0" lang="en-US" altLang="ja-JP" sz="1200" b="1" dirty="0" smtClean="0">
                  <a:solidFill>
                    <a:schemeClr val="bg1"/>
                  </a:solidFill>
                </a:endParaRPr>
              </a:p>
              <a:p>
                <a:pPr algn="ctr" eaLnBrk="0" hangingPunct="0"/>
                <a:r>
                  <a:rPr lang="ja-JP" altLang="en-US" sz="1200" b="1" dirty="0" smtClean="0">
                    <a:solidFill>
                      <a:schemeClr val="bg1"/>
                    </a:solidFill>
                  </a:rPr>
                  <a:t>優位性</a:t>
                </a:r>
                <a:endParaRPr kumimoji="0" lang="ja-JP" altLang="en-US" sz="1200" b="1" dirty="0">
                  <a:solidFill>
                    <a:schemeClr val="bg1"/>
                  </a:solidFill>
                </a:endParaRPr>
              </a:p>
            </p:txBody>
          </p:sp>
        </p:grpSp>
        <p:sp>
          <p:nvSpPr>
            <p:cNvPr id="9" name="角丸四角形 8"/>
            <p:cNvSpPr/>
            <p:nvPr/>
          </p:nvSpPr>
          <p:spPr>
            <a:xfrm>
              <a:off x="965609" y="5442839"/>
              <a:ext cx="1596955" cy="273773"/>
            </a:xfrm>
            <a:prstGeom prst="round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tx1"/>
                  </a:solidFill>
                </a:rPr>
                <a:t>集客</a:t>
              </a:r>
              <a:r>
                <a:rPr kumimoji="1" lang="ja-JP" altLang="en-US" sz="1200" b="1" dirty="0">
                  <a:solidFill>
                    <a:schemeClr val="tx1"/>
                  </a:solidFill>
                </a:rPr>
                <a:t>見込数</a:t>
              </a:r>
            </a:p>
          </p:txBody>
        </p:sp>
        <p:sp>
          <p:nvSpPr>
            <p:cNvPr id="48" name="角丸四角形 47"/>
            <p:cNvSpPr/>
            <p:nvPr/>
          </p:nvSpPr>
          <p:spPr>
            <a:xfrm>
              <a:off x="7336503" y="5442839"/>
              <a:ext cx="1596955" cy="273773"/>
            </a:xfrm>
            <a:prstGeom prst="roundRect">
              <a:avLst/>
            </a:prstGeom>
            <a:solidFill>
              <a:srgbClr val="FFE0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tx1"/>
                  </a:solidFill>
                </a:rPr>
                <a:t>外国人集客</a:t>
              </a:r>
              <a:r>
                <a:rPr kumimoji="1" lang="ja-JP" altLang="en-US" sz="1200" b="1" dirty="0">
                  <a:solidFill>
                    <a:schemeClr val="tx1"/>
                  </a:solidFill>
                </a:rPr>
                <a:t>見込数</a:t>
              </a:r>
            </a:p>
          </p:txBody>
        </p:sp>
        <p:sp>
          <p:nvSpPr>
            <p:cNvPr id="49" name="正方形/長方形 48"/>
            <p:cNvSpPr/>
            <p:nvPr/>
          </p:nvSpPr>
          <p:spPr>
            <a:xfrm>
              <a:off x="2046744" y="4654827"/>
              <a:ext cx="2556000" cy="75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en-US" altLang="ja-JP" sz="1100" dirty="0" smtClean="0">
                  <a:solidFill>
                    <a:schemeClr val="tx1"/>
                  </a:solidFill>
                </a:rPr>
                <a:t>2030</a:t>
              </a:r>
              <a:r>
                <a:rPr kumimoji="1" lang="ja-JP" altLang="en-US" sz="1100" dirty="0" smtClean="0">
                  <a:solidFill>
                    <a:schemeClr val="tx1"/>
                  </a:solidFill>
                </a:rPr>
                <a:t>年の集客見込数は約</a:t>
              </a:r>
              <a:r>
                <a:rPr kumimoji="1" lang="en-US" altLang="ja-JP" sz="1100" dirty="0" smtClean="0">
                  <a:solidFill>
                    <a:schemeClr val="tx1"/>
                  </a:solidFill>
                </a:rPr>
                <a:t>2,200</a:t>
              </a:r>
              <a:r>
                <a:rPr kumimoji="1" lang="ja-JP" altLang="en-US" sz="1100" dirty="0" smtClean="0">
                  <a:solidFill>
                    <a:schemeClr val="tx1"/>
                  </a:solidFill>
                </a:rPr>
                <a:t>万人であり、観光振興に寄与することが見込まれる。</a:t>
              </a:r>
              <a:endParaRPr kumimoji="1" lang="en-US" altLang="ja-JP" sz="1100" dirty="0" smtClean="0">
                <a:solidFill>
                  <a:schemeClr val="tx1"/>
                </a:solidFill>
              </a:endParaRPr>
            </a:p>
          </p:txBody>
        </p:sp>
        <p:sp>
          <p:nvSpPr>
            <p:cNvPr id="53" name="正方形/長方形 52"/>
            <p:cNvSpPr/>
            <p:nvPr/>
          </p:nvSpPr>
          <p:spPr>
            <a:xfrm>
              <a:off x="965608" y="4655811"/>
              <a:ext cx="1026648" cy="752875"/>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a:solidFill>
                    <a:schemeClr val="tx1"/>
                  </a:solidFill>
                </a:rPr>
                <a:t>約</a:t>
              </a:r>
              <a:r>
                <a:rPr kumimoji="1" lang="en-US" altLang="ja-JP" sz="1200" b="1" dirty="0">
                  <a:solidFill>
                    <a:schemeClr val="tx1"/>
                  </a:solidFill>
                </a:rPr>
                <a:t>2,200</a:t>
              </a:r>
              <a:r>
                <a:rPr kumimoji="1" lang="ja-JP" altLang="en-US" sz="1200" b="1" dirty="0">
                  <a:solidFill>
                    <a:schemeClr val="tx1"/>
                  </a:solidFill>
                </a:rPr>
                <a:t>万人</a:t>
              </a:r>
              <a:endParaRPr kumimoji="1" lang="en-US" altLang="ja-JP" sz="1200" b="1" dirty="0" smtClean="0">
                <a:solidFill>
                  <a:schemeClr val="tx1"/>
                </a:solidFill>
              </a:endParaRPr>
            </a:p>
          </p:txBody>
        </p:sp>
        <p:sp>
          <p:nvSpPr>
            <p:cNvPr id="55" name="角丸四角形 54"/>
            <p:cNvSpPr/>
            <p:nvPr/>
          </p:nvSpPr>
          <p:spPr>
            <a:xfrm>
              <a:off x="965609" y="3075602"/>
              <a:ext cx="1596955" cy="273773"/>
            </a:xfrm>
            <a:prstGeom prst="round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tx1"/>
                  </a:solidFill>
                </a:rPr>
                <a:t>税収</a:t>
              </a:r>
              <a:r>
                <a:rPr kumimoji="1" lang="ja-JP" altLang="en-US" sz="1200" b="1" dirty="0">
                  <a:solidFill>
                    <a:schemeClr val="tx1"/>
                  </a:solidFill>
                </a:rPr>
                <a:t>効果</a:t>
              </a:r>
            </a:p>
          </p:txBody>
        </p:sp>
        <p:sp>
          <p:nvSpPr>
            <p:cNvPr id="56" name="正方形/長方形 55"/>
            <p:cNvSpPr/>
            <p:nvPr/>
          </p:nvSpPr>
          <p:spPr>
            <a:xfrm>
              <a:off x="965609" y="3385467"/>
              <a:ext cx="1026648" cy="752875"/>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a:solidFill>
                    <a:schemeClr val="tx1"/>
                  </a:solidFill>
                </a:rPr>
                <a:t>約</a:t>
              </a:r>
              <a:r>
                <a:rPr kumimoji="1" lang="en-US" altLang="ja-JP" sz="1200" b="1" dirty="0">
                  <a:solidFill>
                    <a:schemeClr val="tx1"/>
                  </a:solidFill>
                </a:rPr>
                <a:t>2,500</a:t>
              </a:r>
              <a:r>
                <a:rPr kumimoji="1" lang="ja-JP" altLang="en-US" sz="1200" b="1" dirty="0">
                  <a:solidFill>
                    <a:schemeClr val="tx1"/>
                  </a:solidFill>
                </a:rPr>
                <a:t>億円</a:t>
              </a:r>
              <a:endParaRPr kumimoji="1" lang="ja-JP" altLang="en-US" sz="1200" b="1" dirty="0" smtClean="0">
                <a:solidFill>
                  <a:schemeClr val="tx1"/>
                </a:solidFill>
              </a:endParaRPr>
            </a:p>
          </p:txBody>
        </p:sp>
        <p:sp>
          <p:nvSpPr>
            <p:cNvPr id="57" name="正方形/長方形 56"/>
            <p:cNvSpPr/>
            <p:nvPr/>
          </p:nvSpPr>
          <p:spPr>
            <a:xfrm>
              <a:off x="7906811" y="4654827"/>
              <a:ext cx="1026648" cy="752875"/>
            </a:xfrm>
            <a:prstGeom prst="rect">
              <a:avLst/>
            </a:prstGeom>
            <a:solidFill>
              <a:srgbClr val="FFF4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a:solidFill>
                    <a:schemeClr val="tx1"/>
                  </a:solidFill>
                </a:rPr>
                <a:t>約</a:t>
              </a:r>
              <a:r>
                <a:rPr kumimoji="1" lang="en-US" altLang="ja-JP" sz="1200" b="1" dirty="0">
                  <a:solidFill>
                    <a:schemeClr val="tx1"/>
                  </a:solidFill>
                </a:rPr>
                <a:t>700</a:t>
              </a:r>
              <a:r>
                <a:rPr kumimoji="1" lang="ja-JP" altLang="en-US" sz="1200" b="1" dirty="0">
                  <a:solidFill>
                    <a:schemeClr val="tx1"/>
                  </a:solidFill>
                </a:rPr>
                <a:t>万人</a:t>
              </a:r>
              <a:endParaRPr kumimoji="1" lang="en-US" altLang="ja-JP" sz="1200" b="1" dirty="0">
                <a:solidFill>
                  <a:schemeClr val="tx1"/>
                </a:solidFill>
              </a:endParaRPr>
            </a:p>
          </p:txBody>
        </p:sp>
        <p:sp>
          <p:nvSpPr>
            <p:cNvPr id="58" name="角丸四角形 57"/>
            <p:cNvSpPr/>
            <p:nvPr/>
          </p:nvSpPr>
          <p:spPr>
            <a:xfrm>
              <a:off x="7336503" y="3075602"/>
              <a:ext cx="1596955" cy="273773"/>
            </a:xfrm>
            <a:prstGeom prst="roundRect">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tx1"/>
                  </a:solidFill>
                </a:rPr>
                <a:t>経済波及効果</a:t>
              </a:r>
              <a:endParaRPr kumimoji="1" lang="ja-JP" altLang="en-US" sz="1200" b="1" dirty="0">
                <a:solidFill>
                  <a:schemeClr val="tx1"/>
                </a:solidFill>
              </a:endParaRPr>
            </a:p>
          </p:txBody>
        </p:sp>
        <p:sp>
          <p:nvSpPr>
            <p:cNvPr id="59" name="正方形/長方形 58"/>
            <p:cNvSpPr/>
            <p:nvPr/>
          </p:nvSpPr>
          <p:spPr>
            <a:xfrm>
              <a:off x="7906811" y="3385467"/>
              <a:ext cx="1026648" cy="752875"/>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200" b="1" dirty="0">
                  <a:solidFill>
                    <a:schemeClr val="tx1"/>
                  </a:solidFill>
                </a:rPr>
                <a:t>19,600</a:t>
              </a:r>
              <a:r>
                <a:rPr kumimoji="1" lang="ja-JP" altLang="en-US" sz="1200" b="1" dirty="0">
                  <a:solidFill>
                    <a:schemeClr val="tx1"/>
                  </a:solidFill>
                </a:rPr>
                <a:t>億円</a:t>
              </a:r>
              <a:endParaRPr kumimoji="1" lang="en-US" altLang="ja-JP" sz="1200" b="1" dirty="0" smtClean="0">
                <a:solidFill>
                  <a:schemeClr val="tx1"/>
                </a:solidFill>
              </a:endParaRPr>
            </a:p>
          </p:txBody>
        </p:sp>
        <p:sp>
          <p:nvSpPr>
            <p:cNvPr id="60" name="テキスト ボックス 59"/>
            <p:cNvSpPr txBox="1"/>
            <p:nvPr/>
          </p:nvSpPr>
          <p:spPr>
            <a:xfrm>
              <a:off x="2881366" y="5516172"/>
              <a:ext cx="1858620" cy="195814"/>
            </a:xfrm>
            <a:prstGeom prst="rect">
              <a:avLst/>
            </a:prstGeom>
            <a:noFill/>
          </p:spPr>
          <p:txBody>
            <a:bodyPr wrap="square" lIns="36000" tIns="36000" rIns="36000" bIns="36000" rtlCol="0" anchor="ctr" anchorCtr="0">
              <a:spAutoFit/>
            </a:bodyPr>
            <a:lstStyle/>
            <a:p>
              <a:pPr lvl="0" algn="r"/>
              <a:r>
                <a:rPr lang="ja-JP" altLang="en-US" sz="800" dirty="0">
                  <a:latin typeface="Arial" pitchFamily="34" charset="0"/>
                  <a:ea typeface="ＭＳ Ｐゴシック" pitchFamily="50" charset="-128"/>
                </a:rPr>
                <a:t>（本調査　（１）集客</a:t>
              </a:r>
              <a:r>
                <a:rPr lang="ja-JP" altLang="en-US" sz="800" dirty="0" smtClean="0">
                  <a:latin typeface="Arial" pitchFamily="34" charset="0"/>
                  <a:ea typeface="ＭＳ Ｐゴシック" pitchFamily="50" charset="-128"/>
                </a:rPr>
                <a:t>見込数</a:t>
              </a:r>
              <a:r>
                <a:rPr kumimoji="1" lang="ja-JP" altLang="en-US" sz="800" dirty="0" smtClean="0"/>
                <a:t>より）</a:t>
              </a:r>
              <a:endParaRPr kumimoji="1" lang="en-US" altLang="ja-JP" sz="800" dirty="0"/>
            </a:p>
          </p:txBody>
        </p:sp>
        <p:sp>
          <p:nvSpPr>
            <p:cNvPr id="62" name="テキスト ボックス 61"/>
            <p:cNvSpPr txBox="1"/>
            <p:nvPr/>
          </p:nvSpPr>
          <p:spPr>
            <a:xfrm>
              <a:off x="3062550" y="3113258"/>
              <a:ext cx="1677435" cy="206823"/>
            </a:xfrm>
            <a:prstGeom prst="rect">
              <a:avLst/>
            </a:prstGeom>
            <a:noFill/>
          </p:spPr>
          <p:txBody>
            <a:bodyPr wrap="square" lIns="36000" tIns="36000" rIns="36000" bIns="36000" rtlCol="0" anchor="ctr" anchorCtr="0">
              <a:spAutoFit/>
            </a:bodyPr>
            <a:lstStyle/>
            <a:p>
              <a:pPr lvl="0" algn="r"/>
              <a:r>
                <a:rPr lang="ja-JP" altLang="en-US" sz="800" dirty="0">
                  <a:latin typeface="Arial" pitchFamily="34" charset="0"/>
                  <a:ea typeface="ＭＳ Ｐゴシック" pitchFamily="50" charset="-128"/>
                </a:rPr>
                <a:t>（本調査　（２）</a:t>
              </a:r>
              <a:r>
                <a:rPr lang="ja-JP" altLang="en-US" sz="800" dirty="0" smtClean="0">
                  <a:latin typeface="Arial" pitchFamily="34" charset="0"/>
                  <a:ea typeface="ＭＳ Ｐゴシック" pitchFamily="50" charset="-128"/>
                </a:rPr>
                <a:t>立地効果</a:t>
              </a:r>
              <a:r>
                <a:rPr kumimoji="1" lang="ja-JP" altLang="en-US" sz="800" dirty="0" smtClean="0"/>
                <a:t>より）</a:t>
              </a:r>
              <a:endParaRPr kumimoji="1" lang="en-US" altLang="ja-JP" sz="800" dirty="0"/>
            </a:p>
          </p:txBody>
        </p:sp>
        <p:sp>
          <p:nvSpPr>
            <p:cNvPr id="64" name="テキスト ボックス 63"/>
            <p:cNvSpPr txBox="1"/>
            <p:nvPr/>
          </p:nvSpPr>
          <p:spPr>
            <a:xfrm>
              <a:off x="5212034" y="5522249"/>
              <a:ext cx="1858620" cy="195814"/>
            </a:xfrm>
            <a:prstGeom prst="rect">
              <a:avLst/>
            </a:prstGeom>
            <a:noFill/>
          </p:spPr>
          <p:txBody>
            <a:bodyPr wrap="square" lIns="36000" tIns="36000" rIns="36000" bIns="36000" rtlCol="0" anchor="ctr" anchorCtr="0">
              <a:spAutoFit/>
            </a:bodyPr>
            <a:lstStyle/>
            <a:p>
              <a:pPr lvl="0"/>
              <a:r>
                <a:rPr lang="ja-JP" altLang="en-US" sz="800" dirty="0">
                  <a:latin typeface="Arial" pitchFamily="34" charset="0"/>
                  <a:ea typeface="ＭＳ Ｐゴシック" pitchFamily="50" charset="-128"/>
                </a:rPr>
                <a:t>（本調査　（１）集客</a:t>
              </a:r>
              <a:r>
                <a:rPr lang="ja-JP" altLang="en-US" sz="800" dirty="0" smtClean="0">
                  <a:latin typeface="Arial" pitchFamily="34" charset="0"/>
                  <a:ea typeface="ＭＳ Ｐゴシック" pitchFamily="50" charset="-128"/>
                </a:rPr>
                <a:t>見込数</a:t>
              </a:r>
              <a:r>
                <a:rPr kumimoji="1" lang="ja-JP" altLang="en-US" sz="800" dirty="0" smtClean="0"/>
                <a:t>より）</a:t>
              </a:r>
              <a:endParaRPr kumimoji="1" lang="en-US" altLang="ja-JP" sz="800" dirty="0"/>
            </a:p>
          </p:txBody>
        </p:sp>
        <p:sp>
          <p:nvSpPr>
            <p:cNvPr id="67" name="正方形/長方形 66"/>
            <p:cNvSpPr/>
            <p:nvPr/>
          </p:nvSpPr>
          <p:spPr>
            <a:xfrm>
              <a:off x="5350263" y="4654827"/>
              <a:ext cx="2556000" cy="75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just"/>
              <a:r>
                <a:rPr kumimoji="1" lang="en-US" altLang="ja-JP" sz="1100" dirty="0" smtClean="0">
                  <a:solidFill>
                    <a:schemeClr val="tx1"/>
                  </a:solidFill>
                </a:rPr>
                <a:t>2030</a:t>
              </a:r>
              <a:r>
                <a:rPr kumimoji="1" lang="ja-JP" altLang="en-US" sz="1100" dirty="0" smtClean="0">
                  <a:solidFill>
                    <a:schemeClr val="tx1"/>
                  </a:solidFill>
                </a:rPr>
                <a:t>年の外国人観光客の集客見込数は約</a:t>
              </a:r>
              <a:r>
                <a:rPr kumimoji="1" lang="en-US" altLang="ja-JP" sz="1100" dirty="0" smtClean="0">
                  <a:solidFill>
                    <a:schemeClr val="tx1"/>
                  </a:solidFill>
                </a:rPr>
                <a:t>700</a:t>
              </a:r>
              <a:r>
                <a:rPr kumimoji="1" lang="ja-JP" altLang="en-US" sz="1100" dirty="0" smtClean="0">
                  <a:solidFill>
                    <a:schemeClr val="tx1"/>
                  </a:solidFill>
                </a:rPr>
                <a:t>万人であり、国際競争力の高い区域になることが見込まれる。</a:t>
              </a:r>
              <a:endParaRPr kumimoji="1" lang="en-US" altLang="ja-JP" sz="1100" dirty="0" smtClean="0">
                <a:solidFill>
                  <a:schemeClr val="tx1"/>
                </a:solidFill>
              </a:endParaRPr>
            </a:p>
          </p:txBody>
        </p:sp>
        <p:sp>
          <p:nvSpPr>
            <p:cNvPr id="69" name="正方形/長方形 68"/>
            <p:cNvSpPr/>
            <p:nvPr/>
          </p:nvSpPr>
          <p:spPr>
            <a:xfrm>
              <a:off x="2046743" y="3385467"/>
              <a:ext cx="2556000" cy="75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en-US" altLang="ja-JP" sz="1100" dirty="0" smtClean="0">
                  <a:solidFill>
                    <a:schemeClr val="tx1"/>
                  </a:solidFill>
                </a:rPr>
                <a:t>2030</a:t>
              </a:r>
              <a:r>
                <a:rPr kumimoji="1" lang="ja-JP" altLang="en-US" sz="1100" dirty="0" smtClean="0">
                  <a:solidFill>
                    <a:schemeClr val="tx1"/>
                  </a:solidFill>
                </a:rPr>
                <a:t>年における</a:t>
              </a:r>
              <a:r>
                <a:rPr kumimoji="1" lang="en-US" altLang="ja-JP" sz="1100" dirty="0" smtClean="0">
                  <a:solidFill>
                    <a:schemeClr val="tx1"/>
                  </a:solidFill>
                </a:rPr>
                <a:t>IR</a:t>
              </a:r>
              <a:r>
                <a:rPr kumimoji="1" lang="ja-JP" altLang="en-US" sz="1100" dirty="0" smtClean="0">
                  <a:solidFill>
                    <a:schemeClr val="tx1"/>
                  </a:solidFill>
                </a:rPr>
                <a:t>開業に伴う税収効果はカジノ特有の納付金等含め、約</a:t>
              </a:r>
              <a:r>
                <a:rPr kumimoji="1" lang="en-US" altLang="ja-JP" sz="1100" dirty="0" smtClean="0">
                  <a:solidFill>
                    <a:schemeClr val="tx1"/>
                  </a:solidFill>
                </a:rPr>
                <a:t>2,500</a:t>
              </a:r>
              <a:r>
                <a:rPr kumimoji="1" lang="ja-JP" altLang="en-US" sz="1100" dirty="0" smtClean="0">
                  <a:solidFill>
                    <a:schemeClr val="tx1"/>
                  </a:solidFill>
                </a:rPr>
                <a:t>億円になる見込みであり、財政改善に資することが想定される。</a:t>
              </a:r>
              <a:endParaRPr kumimoji="1" lang="ja-JP" altLang="en-US" sz="1100" dirty="0">
                <a:solidFill>
                  <a:schemeClr val="tx1"/>
                </a:solidFill>
              </a:endParaRPr>
            </a:p>
          </p:txBody>
        </p:sp>
        <p:sp>
          <p:nvSpPr>
            <p:cNvPr id="63" name="テキスト ボックス 62"/>
            <p:cNvSpPr txBox="1"/>
            <p:nvPr/>
          </p:nvSpPr>
          <p:spPr>
            <a:xfrm>
              <a:off x="5210684" y="3113258"/>
              <a:ext cx="1858233" cy="206823"/>
            </a:xfrm>
            <a:prstGeom prst="rect">
              <a:avLst/>
            </a:prstGeom>
            <a:noFill/>
          </p:spPr>
          <p:txBody>
            <a:bodyPr wrap="square" lIns="36000" tIns="36000" rIns="36000" bIns="36000" rtlCol="0" anchor="ctr" anchorCtr="0">
              <a:spAutoFit/>
            </a:bodyPr>
            <a:lstStyle/>
            <a:p>
              <a:pPr lvl="0"/>
              <a:r>
                <a:rPr lang="ja-JP" altLang="en-US" sz="800" dirty="0">
                  <a:latin typeface="Arial" pitchFamily="34" charset="0"/>
                  <a:ea typeface="ＭＳ Ｐゴシック" pitchFamily="50" charset="-128"/>
                </a:rPr>
                <a:t>（本調査　 （２）立地</a:t>
              </a:r>
              <a:r>
                <a:rPr lang="ja-JP" altLang="en-US" sz="800" dirty="0" smtClean="0">
                  <a:latin typeface="Arial" pitchFamily="34" charset="0"/>
                  <a:ea typeface="ＭＳ Ｐゴシック" pitchFamily="50" charset="-128"/>
                </a:rPr>
                <a:t>効果</a:t>
              </a:r>
              <a:r>
                <a:rPr kumimoji="1" lang="ja-JP" altLang="en-US" sz="800" dirty="0" smtClean="0"/>
                <a:t>より）</a:t>
              </a:r>
              <a:endParaRPr kumimoji="1" lang="en-US" altLang="ja-JP" sz="800" dirty="0"/>
            </a:p>
          </p:txBody>
        </p:sp>
        <p:sp>
          <p:nvSpPr>
            <p:cNvPr id="70" name="正方形/長方形 69"/>
            <p:cNvSpPr/>
            <p:nvPr/>
          </p:nvSpPr>
          <p:spPr>
            <a:xfrm>
              <a:off x="5348913" y="3385467"/>
              <a:ext cx="2556000" cy="75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just"/>
              <a:r>
                <a:rPr kumimoji="1" lang="en-US" altLang="ja-JP" sz="1100" dirty="0" smtClean="0">
                  <a:solidFill>
                    <a:schemeClr val="tx1"/>
                  </a:solidFill>
                </a:rPr>
                <a:t>2030</a:t>
              </a:r>
              <a:r>
                <a:rPr kumimoji="1" lang="ja-JP" altLang="en-US" sz="1100" dirty="0" smtClean="0">
                  <a:solidFill>
                    <a:schemeClr val="tx1"/>
                  </a:solidFill>
                </a:rPr>
                <a:t>年における</a:t>
              </a:r>
              <a:r>
                <a:rPr kumimoji="1" lang="en-US" altLang="ja-JP" sz="1100" dirty="0" smtClean="0">
                  <a:solidFill>
                    <a:schemeClr val="tx1"/>
                  </a:solidFill>
                </a:rPr>
                <a:t>IR</a:t>
              </a:r>
              <a:r>
                <a:rPr kumimoji="1" lang="ja-JP" altLang="en-US" sz="1100" dirty="0" smtClean="0">
                  <a:solidFill>
                    <a:schemeClr val="tx1"/>
                  </a:solidFill>
                </a:rPr>
                <a:t>開業に伴う経済波及　効果は約</a:t>
              </a:r>
              <a:r>
                <a:rPr kumimoji="1" lang="en-US" altLang="ja-JP" sz="1100" dirty="0" smtClean="0">
                  <a:solidFill>
                    <a:schemeClr val="tx1"/>
                  </a:solidFill>
                </a:rPr>
                <a:t>19,600</a:t>
              </a:r>
              <a:r>
                <a:rPr kumimoji="1" lang="ja-JP" altLang="en-US" sz="1100" dirty="0" smtClean="0">
                  <a:solidFill>
                    <a:schemeClr val="tx1"/>
                  </a:solidFill>
                </a:rPr>
                <a:t>億円になる見込みであり、地域経済の振興に寄与することが想定される。</a:t>
              </a:r>
              <a:endParaRPr kumimoji="1" lang="en-US" altLang="ja-JP" sz="1100" dirty="0" smtClean="0">
                <a:solidFill>
                  <a:schemeClr val="tx1"/>
                </a:solidFill>
              </a:endParaRPr>
            </a:p>
          </p:txBody>
        </p:sp>
      </p:grpSp>
      <p:sp>
        <p:nvSpPr>
          <p:cNvPr id="34" name="コンテンツ プレースホルダー 8"/>
          <p:cNvSpPr txBox="1">
            <a:spLocks/>
          </p:cNvSpPr>
          <p:nvPr/>
        </p:nvSpPr>
        <p:spPr bwMode="gray">
          <a:xfrm>
            <a:off x="712519" y="5865273"/>
            <a:ext cx="8704614" cy="725438"/>
          </a:xfrm>
          <a:prstGeom prst="rect">
            <a:avLst/>
          </a:prstGeom>
        </p:spPr>
        <p:txBody>
          <a:bodyPr vert="horz" lIns="36000" tIns="36000" rIns="36000" bIns="36000" rtlCol="0" anchor="t">
            <a:normAutofit lnSpcReduction="10000"/>
          </a:bodyPr>
          <a:lstStyle>
            <a:lvl1pPr marL="0" indent="0" eaLnBrk="1" hangingPunct="1">
              <a:lnSpc>
                <a:spcPct val="106000"/>
              </a:lnSpc>
              <a:spcBef>
                <a:spcPts val="1056"/>
              </a:spcBef>
              <a:buFont typeface="Arial" pitchFamily="34" charset="0"/>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sz="1400" dirty="0" smtClean="0"/>
              <a:t>上記のとおり、当該</a:t>
            </a:r>
            <a:r>
              <a:rPr lang="en-US" altLang="ja-JP" sz="1400" dirty="0"/>
              <a:t>4</a:t>
            </a:r>
            <a:r>
              <a:rPr lang="ja-JP" altLang="en-US" sz="1400" dirty="0"/>
              <a:t>要素を満たす</a:t>
            </a:r>
            <a:r>
              <a:rPr lang="ja-JP" altLang="en-US" sz="1400" dirty="0" smtClean="0"/>
              <a:t>ことから、大阪</a:t>
            </a:r>
            <a:r>
              <a:rPr lang="en-US" altLang="ja-JP" sz="1400" dirty="0" smtClean="0"/>
              <a:t>IR</a:t>
            </a:r>
            <a:r>
              <a:rPr lang="ja-JP" altLang="en-US" sz="1400" dirty="0" smtClean="0"/>
              <a:t>は</a:t>
            </a:r>
            <a:r>
              <a:rPr lang="en-US" altLang="ja-JP" sz="1400" dirty="0" smtClean="0"/>
              <a:t>IR</a:t>
            </a:r>
            <a:r>
              <a:rPr lang="ja-JP" altLang="en-US" sz="1400" dirty="0" smtClean="0"/>
              <a:t>推進目的及び基本理念に沿った区域構想であることが考察   される。一方</a:t>
            </a:r>
            <a:r>
              <a:rPr lang="ja-JP" altLang="en-US" sz="1400" dirty="0"/>
              <a:t>で</a:t>
            </a:r>
            <a:r>
              <a:rPr lang="ja-JP" altLang="en-US" sz="1400" dirty="0">
                <a:latin typeface="+mn-ea"/>
              </a:rPr>
              <a:t>、本結果はあくまで</a:t>
            </a:r>
            <a:r>
              <a:rPr lang="ja-JP" altLang="en-US" sz="1400" dirty="0" smtClean="0">
                <a:latin typeface="+mn-ea"/>
              </a:rPr>
              <a:t>も現時点</a:t>
            </a:r>
            <a:r>
              <a:rPr lang="ja-JP" altLang="en-US" sz="1400" dirty="0">
                <a:latin typeface="+mn-ea"/>
              </a:rPr>
              <a:t>に</a:t>
            </a:r>
            <a:r>
              <a:rPr lang="ja-JP" altLang="en-US" sz="1400" dirty="0" smtClean="0">
                <a:latin typeface="+mn-ea"/>
              </a:rPr>
              <a:t>おける考察に過ぎず、今後、国として</a:t>
            </a:r>
            <a:r>
              <a:rPr lang="en-US" altLang="ja-JP" sz="1400" dirty="0" smtClean="0"/>
              <a:t>IR</a:t>
            </a:r>
            <a:r>
              <a:rPr lang="ja-JP" altLang="en-US" sz="1400" dirty="0" smtClean="0">
                <a:latin typeface="+mn-ea"/>
              </a:rPr>
              <a:t>の検討が進み、評価基準が具体化される中で適宜、再整理・検討が必要になると考える。</a:t>
            </a:r>
            <a:endParaRPr lang="en-US" altLang="ja-JP" sz="1400" kern="0" dirty="0" smtClean="0">
              <a:latin typeface="+mn-lt"/>
            </a:endParaRPr>
          </a:p>
        </p:txBody>
      </p:sp>
    </p:spTree>
    <p:extLst>
      <p:ext uri="{BB962C8B-B14F-4D97-AF65-F5344CB8AC3E}">
        <p14:creationId xmlns:p14="http://schemas.microsoft.com/office/powerpoint/2010/main" val="2904591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smtClean="0"/>
              <a:t/>
            </a:r>
            <a:br>
              <a:rPr lang="en-US" altLang="ja-JP" dirty="0" smtClean="0"/>
            </a:br>
            <a:r>
              <a:rPr lang="ja-JP" altLang="en-US" dirty="0" smtClean="0"/>
              <a:t>試算の基本的</a:t>
            </a:r>
            <a:r>
              <a:rPr lang="ja-JP" altLang="en-US" dirty="0"/>
              <a:t>な考え方</a:t>
            </a:r>
          </a:p>
        </p:txBody>
      </p:sp>
      <p:sp>
        <p:nvSpPr>
          <p:cNvPr id="3" name="コンテンツ プレースホルダー 2"/>
          <p:cNvSpPr>
            <a:spLocks noGrp="1"/>
          </p:cNvSpPr>
          <p:nvPr>
            <p:ph idx="1"/>
          </p:nvPr>
        </p:nvSpPr>
        <p:spPr>
          <a:xfrm>
            <a:off x="417000" y="1094112"/>
            <a:ext cx="9066013" cy="4816800"/>
          </a:xfrm>
        </p:spPr>
        <p:txBody>
          <a:bodyPr>
            <a:normAutofit/>
          </a:bodyPr>
          <a:lstStyle/>
          <a:p>
            <a:r>
              <a:rPr lang="ja-JP" altLang="en-US" b="1" dirty="0" smtClean="0"/>
              <a:t>１．</a:t>
            </a:r>
            <a:r>
              <a:rPr lang="ja-JP" altLang="en-US" b="1" dirty="0"/>
              <a:t>税収</a:t>
            </a:r>
            <a:r>
              <a:rPr lang="ja-JP" altLang="en-US" b="1" dirty="0" smtClean="0"/>
              <a:t>効果の試算方法</a:t>
            </a:r>
            <a:endParaRPr lang="en-US" altLang="ja-JP" b="1" dirty="0" smtClean="0"/>
          </a:p>
          <a:p>
            <a:pPr marL="285750" indent="-285750">
              <a:buFont typeface="Wingdings" panose="05000000000000000000" pitchFamily="2" charset="2"/>
              <a:buChar char="Ø"/>
            </a:pPr>
            <a:r>
              <a:rPr lang="ja-JP" altLang="en-US" dirty="0" smtClean="0"/>
              <a:t>経済効果から生じる税収効果は、</a:t>
            </a:r>
            <a:r>
              <a:rPr lang="en-US" altLang="ja-JP" dirty="0" smtClean="0"/>
              <a:t>｢</a:t>
            </a:r>
            <a:r>
              <a:rPr lang="ja-JP" altLang="en-US" dirty="0" smtClean="0"/>
              <a:t>経済効果</a:t>
            </a:r>
            <a:r>
              <a:rPr lang="en-US" altLang="ja-JP" dirty="0"/>
              <a:t>｣</a:t>
            </a:r>
            <a:r>
              <a:rPr lang="ja-JP" altLang="en-US" dirty="0" smtClean="0"/>
              <a:t>の試算結果をもと</a:t>
            </a:r>
            <a:r>
              <a:rPr lang="ja-JP" altLang="en-US" dirty="0"/>
              <a:t>に</a:t>
            </a:r>
            <a:r>
              <a:rPr lang="ja-JP" altLang="en-US" dirty="0" smtClean="0"/>
              <a:t>、「</a:t>
            </a:r>
            <a:r>
              <a:rPr lang="ja-JP" altLang="en-US" dirty="0"/>
              <a:t>直接税（法人）」、「直接税（個人）」、「間接税」</a:t>
            </a:r>
            <a:r>
              <a:rPr lang="ja-JP" altLang="en-US" dirty="0" smtClean="0"/>
              <a:t>ごとに、</a:t>
            </a:r>
            <a:r>
              <a:rPr lang="en-US" altLang="ja-JP" dirty="0" smtClean="0"/>
              <a:t>｢</a:t>
            </a:r>
            <a:r>
              <a:rPr lang="ja-JP" altLang="en-US" dirty="0" smtClean="0"/>
              <a:t>税額基礎の割合</a:t>
            </a:r>
            <a:r>
              <a:rPr lang="en-US" altLang="ja-JP" dirty="0" smtClean="0"/>
              <a:t>｣</a:t>
            </a:r>
            <a:r>
              <a:rPr lang="ja-JP" altLang="en-US" dirty="0" smtClean="0"/>
              <a:t>及び</a:t>
            </a:r>
            <a:r>
              <a:rPr lang="en-US" altLang="ja-JP" dirty="0" smtClean="0"/>
              <a:t>｢</a:t>
            </a:r>
            <a:r>
              <a:rPr lang="ja-JP" altLang="en-US" dirty="0" smtClean="0"/>
              <a:t>税率</a:t>
            </a:r>
            <a:r>
              <a:rPr lang="en-US" altLang="ja-JP" dirty="0" smtClean="0"/>
              <a:t>｣</a:t>
            </a:r>
            <a:r>
              <a:rPr lang="ja-JP" altLang="en-US" dirty="0" smtClean="0"/>
              <a:t>を乗じ試算</a:t>
            </a:r>
            <a:endParaRPr lang="en-US" altLang="ja-JP" dirty="0" smtClean="0"/>
          </a:p>
          <a:p>
            <a:pPr marL="285750" indent="-285750">
              <a:buFont typeface="Wingdings" panose="05000000000000000000" pitchFamily="2" charset="2"/>
              <a:buChar char="Ø"/>
            </a:pPr>
            <a:r>
              <a:rPr lang="ja-JP" altLang="en-US" dirty="0" smtClean="0"/>
              <a:t>カジノ特有の税収効果として、</a:t>
            </a:r>
            <a:r>
              <a:rPr lang="en-US" altLang="ja-JP" dirty="0" smtClean="0"/>
              <a:t>｢</a:t>
            </a:r>
            <a:r>
              <a:rPr lang="ja-JP" altLang="en-US" dirty="0" smtClean="0"/>
              <a:t>カジノ納付金</a:t>
            </a:r>
            <a:r>
              <a:rPr lang="en-US" altLang="ja-JP" dirty="0" smtClean="0"/>
              <a:t>｣</a:t>
            </a:r>
            <a:r>
              <a:rPr lang="ja-JP" altLang="en-US" dirty="0" err="1"/>
              <a:t>及び</a:t>
            </a:r>
            <a:r>
              <a:rPr lang="en-US" altLang="ja-JP" dirty="0" smtClean="0"/>
              <a:t>｢</a:t>
            </a:r>
            <a:r>
              <a:rPr lang="ja-JP" altLang="en-US" dirty="0" smtClean="0"/>
              <a:t>カジノ入場料</a:t>
            </a:r>
            <a:r>
              <a:rPr lang="en-US" altLang="ja-JP" dirty="0" smtClean="0"/>
              <a:t>｣</a:t>
            </a:r>
            <a:r>
              <a:rPr lang="ja-JP" altLang="en-US" dirty="0" smtClean="0"/>
              <a:t>を税収</a:t>
            </a:r>
            <a:r>
              <a:rPr lang="ja-JP" altLang="en-US" dirty="0"/>
              <a:t>効果</a:t>
            </a:r>
            <a:r>
              <a:rPr lang="ja-JP" altLang="en-US" dirty="0" smtClean="0"/>
              <a:t>に加算</a:t>
            </a:r>
            <a:endParaRPr lang="en-US" altLang="ja-JP" dirty="0" smtClean="0"/>
          </a:p>
        </p:txBody>
      </p:sp>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15</a:t>
            </a:fld>
            <a:endParaRPr lang="ja-JP" altLang="en-US" dirty="0"/>
          </a:p>
        </p:txBody>
      </p:sp>
      <p:sp>
        <p:nvSpPr>
          <p:cNvPr id="9" name="テキスト プレースホルダー 19"/>
          <p:cNvSpPr>
            <a:spLocks noGrp="1"/>
          </p:cNvSpPr>
          <p:nvPr>
            <p:ph type="body" sz="quarter" idx="15"/>
          </p:nvPr>
        </p:nvSpPr>
        <p:spPr>
          <a:xfrm>
            <a:off x="416496" y="773947"/>
            <a:ext cx="4320000" cy="432000"/>
          </a:xfrm>
        </p:spPr>
        <p:txBody>
          <a:bodyPr/>
          <a:lstStyle/>
          <a:p>
            <a:r>
              <a:rPr lang="ja-JP" altLang="en-US" dirty="0"/>
              <a:t>税収</a:t>
            </a:r>
            <a:r>
              <a:rPr lang="ja-JP" altLang="en-US" dirty="0" smtClean="0"/>
              <a:t>効果の試算に</a:t>
            </a:r>
            <a:r>
              <a:rPr lang="ja-JP" altLang="en-US" dirty="0"/>
              <a:t>あたっての基本的な</a:t>
            </a:r>
            <a:r>
              <a:rPr lang="ja-JP" altLang="en-US" dirty="0" smtClean="0"/>
              <a:t>考え方（</a:t>
            </a:r>
            <a:r>
              <a:rPr lang="en-US" altLang="ja-JP" dirty="0" smtClean="0"/>
              <a:t>1/2</a:t>
            </a:r>
            <a:r>
              <a:rPr lang="ja-JP" altLang="en-US" dirty="0" smtClean="0"/>
              <a:t>）</a:t>
            </a:r>
            <a:r>
              <a:rPr lang="ja-JP" altLang="en-US" dirty="0"/>
              <a:t>　</a:t>
            </a:r>
            <a:endParaRPr lang="en-US" altLang="ja-JP" dirty="0" smtClean="0"/>
          </a:p>
        </p:txBody>
      </p:sp>
      <p:sp>
        <p:nvSpPr>
          <p:cNvPr id="11" name="乗算記号 10"/>
          <p:cNvSpPr/>
          <p:nvPr/>
        </p:nvSpPr>
        <p:spPr>
          <a:xfrm>
            <a:off x="3210035" y="3453043"/>
            <a:ext cx="356260" cy="279071"/>
          </a:xfrm>
          <a:prstGeom prst="mathMultiply">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2" name="等号 11"/>
          <p:cNvSpPr/>
          <p:nvPr/>
        </p:nvSpPr>
        <p:spPr>
          <a:xfrm>
            <a:off x="8133365" y="3960278"/>
            <a:ext cx="320634" cy="350319"/>
          </a:xfrm>
          <a:prstGeom prst="mathEqual">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38420273"/>
              </p:ext>
            </p:extLst>
          </p:nvPr>
        </p:nvGraphicFramePr>
        <p:xfrm>
          <a:off x="3612950" y="2640274"/>
          <a:ext cx="2160000" cy="2011584"/>
        </p:xfrm>
        <a:graphic>
          <a:graphicData uri="http://schemas.openxmlformats.org/drawingml/2006/table">
            <a:tbl>
              <a:tblPr firstRow="1" bandRow="1">
                <a:tableStyleId>{5C22544A-7EE6-4342-B048-85BDC9FD1C3A}</a:tableStyleId>
              </a:tblPr>
              <a:tblGrid>
                <a:gridCol w="2160000"/>
              </a:tblGrid>
              <a:tr h="231779">
                <a:tc>
                  <a:txBody>
                    <a:bodyPr/>
                    <a:lstStyle/>
                    <a:p>
                      <a:pPr algn="ctr"/>
                      <a:r>
                        <a:rPr kumimoji="1" lang="ja-JP" altLang="en-US" sz="1200" dirty="0" smtClean="0"/>
                        <a:t>税額基礎の割合</a:t>
                      </a:r>
                      <a:endParaRPr kumimoji="1" lang="zh-CN"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173726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t>■大阪府における実績割合を利用し試算</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角丸四角形 15"/>
          <p:cNvSpPr/>
          <p:nvPr/>
        </p:nvSpPr>
        <p:spPr>
          <a:xfrm>
            <a:off x="3715371" y="3610944"/>
            <a:ext cx="1969812" cy="933060"/>
          </a:xfrm>
          <a:prstGeom prst="roundRect">
            <a:avLst/>
          </a:prstGeom>
          <a:solidFill>
            <a:schemeClr val="bg1">
              <a:alpha val="69804"/>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smtClean="0">
                <a:solidFill>
                  <a:schemeClr val="tx1"/>
                </a:solidFill>
              </a:rPr>
              <a:t>例：直接税（</a:t>
            </a:r>
            <a:r>
              <a:rPr lang="ja-JP" altLang="en-US" sz="1200" dirty="0">
                <a:solidFill>
                  <a:schemeClr val="tx1"/>
                </a:solidFill>
              </a:rPr>
              <a:t>法人） ・・</a:t>
            </a:r>
            <a:r>
              <a:rPr lang="ja-JP" altLang="en-US" sz="1200" dirty="0" smtClean="0">
                <a:solidFill>
                  <a:schemeClr val="tx1"/>
                </a:solidFill>
              </a:rPr>
              <a:t>・</a:t>
            </a:r>
            <a:endParaRPr lang="en-US" altLang="ja-JP" sz="1200" dirty="0" smtClean="0">
              <a:solidFill>
                <a:schemeClr val="tx1"/>
              </a:solidFill>
            </a:endParaRPr>
          </a:p>
          <a:p>
            <a:r>
              <a:rPr lang="en-US" altLang="ja-JP" sz="1200" dirty="0" smtClean="0">
                <a:solidFill>
                  <a:schemeClr val="tx1"/>
                </a:solidFill>
              </a:rPr>
              <a:t>2005</a:t>
            </a:r>
            <a:r>
              <a:rPr lang="ja-JP" altLang="en-US" sz="1200" dirty="0" smtClean="0">
                <a:solidFill>
                  <a:schemeClr val="tx1"/>
                </a:solidFill>
              </a:rPr>
              <a:t>年度の大阪府における営業余剰率（</a:t>
            </a:r>
            <a:r>
              <a:rPr lang="en-US" altLang="ja-JP" sz="1200" dirty="0" smtClean="0">
                <a:solidFill>
                  <a:schemeClr val="tx1"/>
                </a:solidFill>
              </a:rPr>
              <a:t>※</a:t>
            </a:r>
            <a:r>
              <a:rPr lang="ja-JP" altLang="en-US" sz="1200" dirty="0" smtClean="0">
                <a:solidFill>
                  <a:schemeClr val="tx1"/>
                </a:solidFill>
              </a:rPr>
              <a:t>）を利用した。</a:t>
            </a:r>
            <a:endParaRPr lang="ja-JP" altLang="en-US" sz="1200" dirty="0">
              <a:solidFill>
                <a:schemeClr val="tx1"/>
              </a:solidFill>
            </a:endParaRPr>
          </a:p>
        </p:txBody>
      </p:sp>
      <p:sp>
        <p:nvSpPr>
          <p:cNvPr id="17" name="正方形/長方形 16"/>
          <p:cNvSpPr/>
          <p:nvPr/>
        </p:nvSpPr>
        <p:spPr>
          <a:xfrm>
            <a:off x="8811091" y="2659232"/>
            <a:ext cx="519519" cy="3601617"/>
          </a:xfrm>
          <a:prstGeom prst="rect">
            <a:avLst/>
          </a:prstGeom>
          <a:solidFill>
            <a:srgbClr val="8C8C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ja-JP" altLang="en-US" sz="1200" b="1" dirty="0">
                <a:solidFill>
                  <a:schemeClr val="bg1"/>
                </a:solidFill>
              </a:rPr>
              <a:t>税</a:t>
            </a:r>
            <a:endParaRPr lang="en-US" altLang="ja-JP" sz="1200" b="1" dirty="0">
              <a:solidFill>
                <a:schemeClr val="bg1"/>
              </a:solidFill>
            </a:endParaRPr>
          </a:p>
          <a:p>
            <a:pPr algn="ctr"/>
            <a:r>
              <a:rPr lang="ja-JP" altLang="en-US" sz="1200" b="1" dirty="0">
                <a:solidFill>
                  <a:schemeClr val="bg1"/>
                </a:solidFill>
              </a:rPr>
              <a:t>収</a:t>
            </a:r>
            <a:endParaRPr lang="en-US" altLang="ja-JP" sz="1200" b="1" dirty="0">
              <a:solidFill>
                <a:schemeClr val="bg1"/>
              </a:solidFill>
            </a:endParaRPr>
          </a:p>
          <a:p>
            <a:pPr algn="ctr"/>
            <a:r>
              <a:rPr lang="ja-JP" altLang="en-US" sz="1200" b="1" dirty="0">
                <a:solidFill>
                  <a:schemeClr val="bg1"/>
                </a:solidFill>
              </a:rPr>
              <a:t>効</a:t>
            </a:r>
            <a:endParaRPr lang="en-US" altLang="ja-JP" sz="1200" b="1" dirty="0">
              <a:solidFill>
                <a:schemeClr val="bg1"/>
              </a:solidFill>
            </a:endParaRPr>
          </a:p>
          <a:p>
            <a:pPr algn="ctr"/>
            <a:r>
              <a:rPr lang="ja-JP" altLang="en-US" sz="1200" b="1" dirty="0">
                <a:solidFill>
                  <a:schemeClr val="bg1"/>
                </a:solidFill>
              </a:rPr>
              <a:t>果</a:t>
            </a:r>
          </a:p>
        </p:txBody>
      </p:sp>
      <p:sp>
        <p:nvSpPr>
          <p:cNvPr id="19" name="乗算記号 18"/>
          <p:cNvSpPr/>
          <p:nvPr/>
        </p:nvSpPr>
        <p:spPr>
          <a:xfrm>
            <a:off x="5844361" y="3480841"/>
            <a:ext cx="356260" cy="279071"/>
          </a:xfrm>
          <a:prstGeom prst="mathMultiply">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158100478"/>
              </p:ext>
            </p:extLst>
          </p:nvPr>
        </p:nvGraphicFramePr>
        <p:xfrm>
          <a:off x="6275269" y="2668072"/>
          <a:ext cx="2160000" cy="1988502"/>
        </p:xfrm>
        <a:graphic>
          <a:graphicData uri="http://schemas.openxmlformats.org/drawingml/2006/table">
            <a:tbl>
              <a:tblPr firstRow="1" bandRow="1">
                <a:tableStyleId>{5C22544A-7EE6-4342-B048-85BDC9FD1C3A}</a:tableStyleId>
              </a:tblPr>
              <a:tblGrid>
                <a:gridCol w="2160000"/>
              </a:tblGrid>
              <a:tr h="264385">
                <a:tc>
                  <a:txBody>
                    <a:bodyPr/>
                    <a:lstStyle/>
                    <a:p>
                      <a:pPr algn="ctr"/>
                      <a:r>
                        <a:rPr kumimoji="1" lang="ja-JP" altLang="en-US" sz="1200" dirty="0" smtClean="0"/>
                        <a:t>税率</a:t>
                      </a:r>
                      <a:endParaRPr kumimoji="1" lang="zh-CN"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171418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t>■大阪府における実績を利用し試算</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等号 20"/>
          <p:cNvSpPr/>
          <p:nvPr/>
        </p:nvSpPr>
        <p:spPr>
          <a:xfrm>
            <a:off x="8446082" y="3426139"/>
            <a:ext cx="320634" cy="350319"/>
          </a:xfrm>
          <a:prstGeom prst="mathEqual">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22" name="正方形/長方形 21"/>
          <p:cNvSpPr/>
          <p:nvPr/>
        </p:nvSpPr>
        <p:spPr>
          <a:xfrm>
            <a:off x="982779" y="6416419"/>
            <a:ext cx="6116002" cy="230832"/>
          </a:xfrm>
          <a:prstGeom prst="rect">
            <a:avLst/>
          </a:prstGeom>
        </p:spPr>
        <p:txBody>
          <a:bodyPr wrap="square">
            <a:spAutoFit/>
          </a:bodyPr>
          <a:lstStyle/>
          <a:p>
            <a:pPr>
              <a:spcBef>
                <a:spcPts val="3600"/>
              </a:spcBef>
            </a:pPr>
            <a:r>
              <a:rPr lang="en-US" altLang="ja-JP" sz="900" dirty="0" smtClean="0"/>
              <a:t>※</a:t>
            </a:r>
            <a:r>
              <a:rPr lang="ja-JP" altLang="en-US" sz="900" dirty="0" smtClean="0"/>
              <a:t>営業</a:t>
            </a:r>
            <a:r>
              <a:rPr lang="ja-JP" altLang="en-US" sz="900" dirty="0"/>
              <a:t>余剰率：営業</a:t>
            </a:r>
            <a:r>
              <a:rPr lang="ja-JP" altLang="en-US" sz="900" dirty="0" smtClean="0"/>
              <a:t>余剰（</a:t>
            </a:r>
            <a:r>
              <a:rPr lang="ja-JP" altLang="en-US" sz="900" dirty="0"/>
              <a:t>企業の利潤にあたる</a:t>
            </a:r>
            <a:r>
              <a:rPr lang="ja-JP" altLang="en-US" sz="900" dirty="0" smtClean="0"/>
              <a:t>もの）を</a:t>
            </a:r>
            <a:r>
              <a:rPr lang="ja-JP" altLang="en-US" sz="900" dirty="0"/>
              <a:t>その産業</a:t>
            </a:r>
            <a:r>
              <a:rPr lang="ja-JP" altLang="en-US" sz="900" dirty="0" smtClean="0"/>
              <a:t>の府内生</a:t>
            </a:r>
            <a:r>
              <a:rPr lang="ja-JP" altLang="en-US" sz="900" dirty="0"/>
              <a:t>産額で除した</a:t>
            </a:r>
            <a:r>
              <a:rPr lang="ja-JP" altLang="en-US" sz="900" dirty="0" smtClean="0"/>
              <a:t>割合</a:t>
            </a:r>
            <a:endParaRPr lang="en-US" altLang="ja-JP" sz="900" dirty="0"/>
          </a:p>
        </p:txBody>
      </p:sp>
      <p:sp>
        <p:nvSpPr>
          <p:cNvPr id="23" name="角丸四角形 22"/>
          <p:cNvSpPr/>
          <p:nvPr/>
        </p:nvSpPr>
        <p:spPr>
          <a:xfrm>
            <a:off x="6429328" y="3610943"/>
            <a:ext cx="1864354" cy="964163"/>
          </a:xfrm>
          <a:prstGeom prst="roundRect">
            <a:avLst/>
          </a:prstGeom>
          <a:solidFill>
            <a:schemeClr val="bg1">
              <a:alpha val="69804"/>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ja-JP" altLang="en-US" sz="1200" dirty="0" smtClean="0">
                <a:solidFill>
                  <a:schemeClr val="tx1"/>
                </a:solidFill>
              </a:rPr>
              <a:t>例：直接税（</a:t>
            </a:r>
            <a:r>
              <a:rPr lang="ja-JP" altLang="en-US" sz="1200" dirty="0">
                <a:solidFill>
                  <a:schemeClr val="tx1"/>
                </a:solidFill>
              </a:rPr>
              <a:t>法人） ・・</a:t>
            </a:r>
            <a:r>
              <a:rPr lang="ja-JP" altLang="en-US" sz="1200" dirty="0" smtClean="0">
                <a:solidFill>
                  <a:schemeClr val="tx1"/>
                </a:solidFill>
              </a:rPr>
              <a:t>・</a:t>
            </a:r>
            <a:endParaRPr lang="en-US" altLang="ja-JP" sz="1200" dirty="0" smtClean="0">
              <a:solidFill>
                <a:schemeClr val="tx1"/>
              </a:solidFill>
            </a:endParaRPr>
          </a:p>
          <a:p>
            <a:r>
              <a:rPr lang="en-US" altLang="ja-JP" sz="1200" dirty="0" smtClean="0">
                <a:solidFill>
                  <a:schemeClr val="tx1"/>
                </a:solidFill>
              </a:rPr>
              <a:t>2013</a:t>
            </a:r>
            <a:r>
              <a:rPr lang="ja-JP" altLang="en-US" sz="1200" dirty="0" smtClean="0">
                <a:solidFill>
                  <a:schemeClr val="tx1"/>
                </a:solidFill>
              </a:rPr>
              <a:t>年度の大阪府における実効税率（直接税収入</a:t>
            </a:r>
            <a:r>
              <a:rPr lang="en-US" altLang="ja-JP" sz="1200" dirty="0" smtClean="0">
                <a:solidFill>
                  <a:schemeClr val="tx1"/>
                </a:solidFill>
              </a:rPr>
              <a:t>÷</a:t>
            </a:r>
            <a:r>
              <a:rPr lang="ja-JP" altLang="en-US" sz="1200" dirty="0" smtClean="0">
                <a:solidFill>
                  <a:schemeClr val="tx1"/>
                </a:solidFill>
              </a:rPr>
              <a:t>営業余剰総額）を  利用した。</a:t>
            </a:r>
            <a:endParaRPr lang="ja-JP" altLang="en-US" sz="1200" dirty="0">
              <a:solidFill>
                <a:schemeClr val="tx1"/>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4225454452"/>
              </p:ext>
            </p:extLst>
          </p:nvPr>
        </p:nvGraphicFramePr>
        <p:xfrm>
          <a:off x="977578" y="2640273"/>
          <a:ext cx="2160000" cy="2030187"/>
        </p:xfrm>
        <a:graphic>
          <a:graphicData uri="http://schemas.openxmlformats.org/drawingml/2006/table">
            <a:tbl>
              <a:tblPr firstRow="1" bandRow="1">
                <a:tableStyleId>{5C22544A-7EE6-4342-B048-85BDC9FD1C3A}</a:tableStyleId>
              </a:tblPr>
              <a:tblGrid>
                <a:gridCol w="2160000"/>
              </a:tblGrid>
              <a:tr h="2030187">
                <a:tc>
                  <a:txBody>
                    <a:bodyPr/>
                    <a:lstStyle/>
                    <a:p>
                      <a:pPr algn="ctr"/>
                      <a:r>
                        <a:rPr kumimoji="1" lang="ja-JP" altLang="en-US" sz="1200" dirty="0" smtClean="0"/>
                        <a:t>経済効果</a:t>
                      </a:r>
                      <a:endParaRPr kumimoji="1" lang="zh-CN" altLang="en-US" sz="12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C8C8C"/>
                    </a:solidFill>
                  </a:tcPr>
                </a:tc>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3091114631"/>
              </p:ext>
            </p:extLst>
          </p:nvPr>
        </p:nvGraphicFramePr>
        <p:xfrm>
          <a:off x="971357" y="5088008"/>
          <a:ext cx="3510000" cy="1164843"/>
        </p:xfrm>
        <a:graphic>
          <a:graphicData uri="http://schemas.openxmlformats.org/drawingml/2006/table">
            <a:tbl>
              <a:tblPr firstRow="1" bandRow="1">
                <a:tableStyleId>{5C22544A-7EE6-4342-B048-85BDC9FD1C3A}</a:tableStyleId>
              </a:tblPr>
              <a:tblGrid>
                <a:gridCol w="3510000"/>
              </a:tblGrid>
              <a:tr h="291211">
                <a:tc>
                  <a:txBody>
                    <a:bodyPr/>
                    <a:lstStyle/>
                    <a:p>
                      <a:pPr algn="ctr"/>
                      <a:r>
                        <a:rPr kumimoji="1" lang="ja-JP" altLang="en-US" sz="1200" dirty="0" smtClean="0"/>
                        <a:t>カジノ納付金</a:t>
                      </a:r>
                      <a:endParaRPr kumimoji="1" lang="zh-CN"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8736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a:t>
                      </a:r>
                      <a:r>
                        <a:rPr kumimoji="1" lang="ja-JP" altLang="en-US" sz="1200" dirty="0" smtClean="0"/>
                        <a:t>カジノ納付金</a:t>
                      </a:r>
                      <a:r>
                        <a:rPr kumimoji="1" lang="en-US" altLang="ja-JP" sz="1200" dirty="0" smtClean="0"/>
                        <a:t>｣</a:t>
                      </a:r>
                      <a:r>
                        <a:rPr kumimoji="1" lang="ja-JP" altLang="en-US" sz="1200" dirty="0" smtClean="0"/>
                        <a:t>は、</a:t>
                      </a:r>
                      <a:r>
                        <a:rPr kumimoji="1" lang="en-US" altLang="ja-JP" sz="1200" dirty="0" smtClean="0"/>
                        <a:t>｢</a:t>
                      </a:r>
                      <a:r>
                        <a:rPr kumimoji="1" lang="ja-JP" altLang="en-US" sz="1200" dirty="0" smtClean="0"/>
                        <a:t>（２）立地効果（大阪市域、府域、近畿圏）</a:t>
                      </a:r>
                      <a:r>
                        <a:rPr kumimoji="1" lang="en-US" altLang="ja-JP" sz="1200" dirty="0" smtClean="0"/>
                        <a:t>｣</a:t>
                      </a:r>
                      <a:r>
                        <a:rPr kumimoji="1" lang="ja-JP" altLang="en-US" sz="1200" dirty="0" smtClean="0"/>
                        <a:t>における</a:t>
                      </a:r>
                      <a:r>
                        <a:rPr kumimoji="1" lang="ja-JP" altLang="en-US" sz="1200" b="1" u="sng" dirty="0" smtClean="0"/>
                        <a:t>カジノ売上</a:t>
                      </a:r>
                      <a:r>
                        <a:rPr kumimoji="1" lang="ja-JP" altLang="en-US" sz="1200" dirty="0" smtClean="0"/>
                        <a:t>の試算結果に、  諸外国における実績を参考に仮定した</a:t>
                      </a:r>
                      <a:r>
                        <a:rPr kumimoji="1" lang="ja-JP" altLang="en-US" sz="1200" b="1" u="sng" dirty="0" smtClean="0"/>
                        <a:t>税率を乗じ</a:t>
                      </a:r>
                      <a:r>
                        <a:rPr kumimoji="1" lang="ja-JP" altLang="en-US" sz="1200" dirty="0" smtClean="0"/>
                        <a:t>、</a:t>
                      </a:r>
                      <a:r>
                        <a:rPr lang="ja-JP" altLang="en-US" sz="1200" dirty="0" smtClean="0"/>
                        <a:t>試算</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79903993"/>
              </p:ext>
            </p:extLst>
          </p:nvPr>
        </p:nvGraphicFramePr>
        <p:xfrm>
          <a:off x="4870580" y="5096005"/>
          <a:ext cx="3510583" cy="1164843"/>
        </p:xfrm>
        <a:graphic>
          <a:graphicData uri="http://schemas.openxmlformats.org/drawingml/2006/table">
            <a:tbl>
              <a:tblPr firstRow="1" bandRow="1">
                <a:tableStyleId>{5C22544A-7EE6-4342-B048-85BDC9FD1C3A}</a:tableStyleId>
              </a:tblPr>
              <a:tblGrid>
                <a:gridCol w="3510583"/>
              </a:tblGrid>
              <a:tr h="291211">
                <a:tc>
                  <a:txBody>
                    <a:bodyPr/>
                    <a:lstStyle/>
                    <a:p>
                      <a:pPr algn="ctr"/>
                      <a:r>
                        <a:rPr kumimoji="1" lang="ja-JP" altLang="en-US" sz="1200" dirty="0" smtClean="0"/>
                        <a:t>カジノ入場料</a:t>
                      </a:r>
                      <a:endParaRPr kumimoji="1" lang="zh-CN"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8736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dirty="0" smtClean="0"/>
                        <a:t>■「カジノ入場料」は、</a:t>
                      </a:r>
                      <a:r>
                        <a:rPr kumimoji="1" lang="en-US" altLang="ja-JP" sz="1200" dirty="0" smtClean="0"/>
                        <a:t>｢</a:t>
                      </a:r>
                      <a:r>
                        <a:rPr kumimoji="1" lang="ja-JP" altLang="en-US" sz="1200" dirty="0" smtClean="0"/>
                        <a:t>（１）集客見込数</a:t>
                      </a:r>
                      <a:r>
                        <a:rPr kumimoji="1" lang="en-US" altLang="ja-JP" sz="1200" dirty="0" smtClean="0"/>
                        <a:t>｣</a:t>
                      </a:r>
                      <a:r>
                        <a:rPr kumimoji="1" lang="ja-JP" altLang="en-US" sz="1200" dirty="0" smtClean="0"/>
                        <a:t>における  </a:t>
                      </a:r>
                      <a:r>
                        <a:rPr kumimoji="1" lang="ja-JP" altLang="en-US" sz="1200" b="1" u="sng" dirty="0" smtClean="0"/>
                        <a:t>内国人来場者数</a:t>
                      </a:r>
                      <a:r>
                        <a:rPr kumimoji="1" lang="ja-JP" altLang="en-US" sz="1200" dirty="0" smtClean="0"/>
                        <a:t>の試算結果に、諸外国における  実績を参考に仮定した</a:t>
                      </a:r>
                      <a:r>
                        <a:rPr kumimoji="1" lang="ja-JP" altLang="en-US" sz="1200" b="1" u="sng" dirty="0" smtClean="0"/>
                        <a:t>一人当たり入場料を乗じ</a:t>
                      </a:r>
                      <a:r>
                        <a:rPr kumimoji="1" lang="ja-JP" altLang="en-US" sz="1200" dirty="0" smtClean="0"/>
                        <a:t>、  試算</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加算記号 5"/>
          <p:cNvSpPr/>
          <p:nvPr/>
        </p:nvSpPr>
        <p:spPr>
          <a:xfrm>
            <a:off x="4538021" y="5583524"/>
            <a:ext cx="285851" cy="288000"/>
          </a:xfrm>
          <a:prstGeom prst="mathPlus">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30" name="等号 29"/>
          <p:cNvSpPr/>
          <p:nvPr/>
        </p:nvSpPr>
        <p:spPr>
          <a:xfrm>
            <a:off x="8446082" y="5521205"/>
            <a:ext cx="320634" cy="350319"/>
          </a:xfrm>
          <a:prstGeom prst="mathEqual">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7" name="正方形/長方形 6"/>
          <p:cNvSpPr/>
          <p:nvPr/>
        </p:nvSpPr>
        <p:spPr>
          <a:xfrm>
            <a:off x="578515" y="4707413"/>
            <a:ext cx="1987420" cy="520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200" dirty="0" smtClean="0">
                <a:solidFill>
                  <a:schemeClr val="tx1"/>
                </a:solidFill>
              </a:rPr>
              <a:t>《</a:t>
            </a:r>
            <a:r>
              <a:rPr kumimoji="1" lang="ja-JP" altLang="en-US" sz="1200" dirty="0" smtClean="0">
                <a:solidFill>
                  <a:schemeClr val="tx1"/>
                </a:solidFill>
              </a:rPr>
              <a:t>カジノ特有の税収効果</a:t>
            </a:r>
            <a:r>
              <a:rPr kumimoji="1" lang="en-US" altLang="ja-JP" sz="1200" dirty="0">
                <a:solidFill>
                  <a:schemeClr val="tx1"/>
                </a:solidFill>
              </a:rPr>
              <a:t>》</a:t>
            </a:r>
            <a:endParaRPr kumimoji="1" lang="ja-JP" altLang="en-US" sz="1200" dirty="0" smtClean="0">
              <a:solidFill>
                <a:schemeClr val="tx1"/>
              </a:solidFill>
            </a:endParaRPr>
          </a:p>
        </p:txBody>
      </p:sp>
      <p:sp>
        <p:nvSpPr>
          <p:cNvPr id="32" name="正方形/長方形 31"/>
          <p:cNvSpPr/>
          <p:nvPr/>
        </p:nvSpPr>
        <p:spPr>
          <a:xfrm>
            <a:off x="578514" y="2267339"/>
            <a:ext cx="2705871" cy="520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200" dirty="0" smtClean="0">
                <a:solidFill>
                  <a:schemeClr val="tx1"/>
                </a:solidFill>
              </a:rPr>
              <a:t>《</a:t>
            </a:r>
            <a:r>
              <a:rPr kumimoji="1" lang="ja-JP" altLang="en-US" sz="1200" dirty="0" smtClean="0">
                <a:solidFill>
                  <a:schemeClr val="tx1"/>
                </a:solidFill>
              </a:rPr>
              <a:t>経済効果から生じる税収効果</a:t>
            </a:r>
            <a:r>
              <a:rPr kumimoji="1" lang="en-US" altLang="ja-JP" sz="1200" dirty="0">
                <a:solidFill>
                  <a:schemeClr val="tx1"/>
                </a:solidFill>
              </a:rPr>
              <a:t>》</a:t>
            </a:r>
            <a:endParaRPr kumimoji="1" lang="ja-JP" altLang="en-US" sz="1200" dirty="0" smtClean="0">
              <a:solidFill>
                <a:schemeClr val="tx1"/>
              </a:solidFill>
            </a:endParaRPr>
          </a:p>
        </p:txBody>
      </p:sp>
    </p:spTree>
    <p:extLst>
      <p:ext uri="{BB962C8B-B14F-4D97-AF65-F5344CB8AC3E}">
        <p14:creationId xmlns:p14="http://schemas.microsoft.com/office/powerpoint/2010/main" val="119356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smtClean="0"/>
              <a:t/>
            </a:r>
            <a:br>
              <a:rPr lang="en-US" altLang="ja-JP" dirty="0" smtClean="0"/>
            </a:br>
            <a:r>
              <a:rPr lang="ja-JP" altLang="en-US" dirty="0" smtClean="0"/>
              <a:t>試算の基本的</a:t>
            </a:r>
            <a:r>
              <a:rPr lang="ja-JP" altLang="en-US" dirty="0"/>
              <a:t>な考え方</a:t>
            </a:r>
          </a:p>
        </p:txBody>
      </p:sp>
      <p:sp>
        <p:nvSpPr>
          <p:cNvPr id="3" name="コンテンツ プレースホルダー 2"/>
          <p:cNvSpPr>
            <a:spLocks noGrp="1"/>
          </p:cNvSpPr>
          <p:nvPr>
            <p:ph idx="1"/>
          </p:nvPr>
        </p:nvSpPr>
        <p:spPr>
          <a:xfrm>
            <a:off x="417000" y="1094112"/>
            <a:ext cx="9066013" cy="4816800"/>
          </a:xfrm>
        </p:spPr>
        <p:txBody>
          <a:bodyPr>
            <a:normAutofit/>
          </a:bodyPr>
          <a:lstStyle/>
          <a:p>
            <a:r>
              <a:rPr lang="ja-JP" altLang="en-US" b="1" dirty="0" smtClean="0"/>
              <a:t>２．</a:t>
            </a:r>
            <a:r>
              <a:rPr lang="ja-JP" altLang="en-US" b="1" dirty="0"/>
              <a:t>税収</a:t>
            </a:r>
            <a:r>
              <a:rPr lang="ja-JP" altLang="en-US" b="1" dirty="0" smtClean="0"/>
              <a:t>効果の区分</a:t>
            </a:r>
            <a:endParaRPr lang="en-US" altLang="ja-JP" b="1" dirty="0" smtClean="0"/>
          </a:p>
          <a:p>
            <a:pPr marL="285750" indent="-285750">
              <a:buFont typeface="Wingdings" panose="05000000000000000000" pitchFamily="2" charset="2"/>
              <a:buChar char="Ø"/>
            </a:pPr>
            <a:r>
              <a:rPr lang="ja-JP" altLang="en-US" dirty="0" smtClean="0"/>
              <a:t>経済効果から生じる税収効果は、</a:t>
            </a:r>
            <a:r>
              <a:rPr lang="en-US" altLang="ja-JP" dirty="0" smtClean="0"/>
              <a:t>2013</a:t>
            </a:r>
            <a:r>
              <a:rPr lang="ja-JP" altLang="en-US" dirty="0" smtClean="0"/>
              <a:t>年度における実績割合をもとに、国税・地方税（道府県税</a:t>
            </a:r>
            <a:r>
              <a:rPr lang="ja-JP" altLang="en-US" dirty="0"/>
              <a:t>） ・地方税</a:t>
            </a:r>
            <a:r>
              <a:rPr lang="ja-JP" altLang="en-US" dirty="0" smtClean="0"/>
              <a:t>（市町村税）に按分している。</a:t>
            </a:r>
            <a:endParaRPr lang="en-US" altLang="ja-JP" dirty="0" smtClean="0"/>
          </a:p>
          <a:p>
            <a:pPr marL="285750" indent="-285750">
              <a:buFont typeface="Wingdings" panose="05000000000000000000" pitchFamily="2" charset="2"/>
              <a:buChar char="Ø"/>
            </a:pPr>
            <a:r>
              <a:rPr lang="ja-JP" altLang="en-US" dirty="0" smtClean="0"/>
              <a:t>カジノ特有の税収効果は、その全額を国税（間接税）に含めている。</a:t>
            </a:r>
            <a:endParaRPr lang="en-US" altLang="ja-JP" dirty="0" smtClean="0"/>
          </a:p>
          <a:p>
            <a:pPr marL="285750" indent="-285750">
              <a:buFont typeface="Wingdings" panose="05000000000000000000" pitchFamily="2" charset="2"/>
              <a:buChar char="Ø"/>
            </a:pPr>
            <a:endParaRPr lang="en-US" altLang="ja-JP" dirty="0" smtClean="0"/>
          </a:p>
          <a:p>
            <a:r>
              <a:rPr lang="ja-JP" altLang="en-US" b="1" dirty="0" smtClean="0"/>
              <a:t>３．各種課税項目の区分方法</a:t>
            </a:r>
            <a:endParaRPr lang="en-US" altLang="ja-JP" b="1" dirty="0" smtClean="0"/>
          </a:p>
          <a:p>
            <a:pPr marL="171450" indent="-171450">
              <a:buFont typeface="Wingdings" panose="05000000000000000000" pitchFamily="2" charset="2"/>
              <a:buChar char="Ø"/>
            </a:pPr>
            <a:r>
              <a:rPr lang="ja-JP" altLang="en-US" dirty="0" smtClean="0"/>
              <a:t>本推計においては各種課税項目を以下の表の通り区分した。（</a:t>
            </a:r>
            <a:r>
              <a:rPr lang="en-US" altLang="ja-JP" dirty="0" smtClean="0"/>
              <a:t>※</a:t>
            </a:r>
            <a:r>
              <a:rPr lang="ja-JP" altLang="en-US" dirty="0" smtClean="0"/>
              <a:t>印は特定不可のため均等配分）</a:t>
            </a:r>
            <a:endParaRPr lang="en-US" altLang="ja-JP" dirty="0" smtClean="0"/>
          </a:p>
          <a:p>
            <a:r>
              <a:rPr lang="ja-JP" altLang="en-US" dirty="0"/>
              <a:t>　</a:t>
            </a:r>
            <a:r>
              <a:rPr lang="ja-JP" altLang="en-US" dirty="0" smtClean="0"/>
              <a:t>　</a:t>
            </a:r>
            <a:endParaRPr lang="en-US" altLang="ja-JP" dirty="0"/>
          </a:p>
        </p:txBody>
      </p:sp>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16</a:t>
            </a:fld>
            <a:endParaRPr lang="ja-JP" altLang="en-US" dirty="0"/>
          </a:p>
        </p:txBody>
      </p:sp>
      <p:sp>
        <p:nvSpPr>
          <p:cNvPr id="9" name="テキスト プレースホルダー 19"/>
          <p:cNvSpPr>
            <a:spLocks noGrp="1"/>
          </p:cNvSpPr>
          <p:nvPr>
            <p:ph type="body" sz="quarter" idx="15"/>
          </p:nvPr>
        </p:nvSpPr>
        <p:spPr>
          <a:xfrm>
            <a:off x="416496" y="773947"/>
            <a:ext cx="4320000" cy="432000"/>
          </a:xfrm>
        </p:spPr>
        <p:txBody>
          <a:bodyPr/>
          <a:lstStyle/>
          <a:p>
            <a:r>
              <a:rPr lang="ja-JP" altLang="en-US" dirty="0"/>
              <a:t>税収</a:t>
            </a:r>
            <a:r>
              <a:rPr lang="ja-JP" altLang="en-US" dirty="0" smtClean="0"/>
              <a:t>効果の試算に</a:t>
            </a:r>
            <a:r>
              <a:rPr lang="ja-JP" altLang="en-US" dirty="0"/>
              <a:t>あたっての基本的な</a:t>
            </a:r>
            <a:r>
              <a:rPr lang="ja-JP" altLang="en-US" dirty="0" smtClean="0"/>
              <a:t>考え方（</a:t>
            </a:r>
            <a:r>
              <a:rPr lang="en-US" altLang="ja-JP" dirty="0" smtClean="0"/>
              <a:t>2/2</a:t>
            </a:r>
            <a:r>
              <a:rPr lang="ja-JP" altLang="en-US" dirty="0" smtClean="0"/>
              <a:t>）</a:t>
            </a:r>
            <a:r>
              <a:rPr lang="ja-JP" altLang="en-US" dirty="0"/>
              <a:t>　</a:t>
            </a:r>
            <a:endParaRPr lang="en-US" altLang="ja-JP" dirty="0" smtClean="0"/>
          </a:p>
        </p:txBody>
      </p:sp>
      <p:graphicFrame>
        <p:nvGraphicFramePr>
          <p:cNvPr id="5" name="表 4"/>
          <p:cNvGraphicFramePr>
            <a:graphicFrameLocks noGrp="1"/>
          </p:cNvGraphicFramePr>
          <p:nvPr>
            <p:extLst>
              <p:ext uri="{D42A27DB-BD31-4B8C-83A1-F6EECF244321}">
                <p14:modId xmlns:p14="http://schemas.microsoft.com/office/powerpoint/2010/main" val="548687699"/>
              </p:ext>
            </p:extLst>
          </p:nvPr>
        </p:nvGraphicFramePr>
        <p:xfrm>
          <a:off x="680048" y="3186769"/>
          <a:ext cx="8625317" cy="2194560"/>
        </p:xfrm>
        <a:graphic>
          <a:graphicData uri="http://schemas.openxmlformats.org/drawingml/2006/table">
            <a:tbl>
              <a:tblPr firstRow="1" bandRow="1">
                <a:tableStyleId>{5C22544A-7EE6-4342-B048-85BDC9FD1C3A}</a:tableStyleId>
              </a:tblPr>
              <a:tblGrid>
                <a:gridCol w="705136"/>
                <a:gridCol w="541442"/>
                <a:gridCol w="2052449"/>
                <a:gridCol w="2883499"/>
                <a:gridCol w="2442791"/>
              </a:tblGrid>
              <a:tr h="204450">
                <a:tc gridSpan="2">
                  <a:txBody>
                    <a:bodyPr/>
                    <a:lstStyle/>
                    <a:p>
                      <a:pPr algn="ctr"/>
                      <a:r>
                        <a:rPr kumimoji="1" lang="ja-JP" altLang="en-US" sz="1000" dirty="0" smtClean="0"/>
                        <a:t>課税対象</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c hMerge="1">
                  <a:txBody>
                    <a:bodyPr/>
                    <a:lstStyle/>
                    <a:p>
                      <a:endParaRPr kumimoji="1" lang="ja-JP" altLang="en-US"/>
                    </a:p>
                  </a:txBody>
                  <a:tcPr/>
                </a:tc>
                <a:tc>
                  <a:txBody>
                    <a:bodyPr/>
                    <a:lstStyle/>
                    <a:p>
                      <a:pPr algn="ctr"/>
                      <a:r>
                        <a:rPr kumimoji="1" lang="ja-JP" altLang="en-US" sz="1000" dirty="0" smtClean="0"/>
                        <a:t>国税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c>
                  <a:txBody>
                    <a:bodyPr/>
                    <a:lstStyle/>
                    <a:p>
                      <a:pPr algn="ctr"/>
                      <a:r>
                        <a:rPr kumimoji="1" lang="ja-JP" altLang="en-US" sz="1000" dirty="0" smtClean="0"/>
                        <a:t>都道府県税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c>
                  <a:txBody>
                    <a:bodyPr/>
                    <a:lstStyle/>
                    <a:p>
                      <a:pPr algn="ctr"/>
                      <a:r>
                        <a:rPr kumimoji="1" lang="ja-JP" altLang="en-US" sz="1000" dirty="0" smtClean="0"/>
                        <a:t>市町村税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C8C"/>
                    </a:solidFill>
                  </a:tcPr>
                </a:tc>
              </a:tr>
              <a:tr h="460014">
                <a:tc rowSpan="2">
                  <a:txBody>
                    <a:bodyPr/>
                    <a:lstStyle/>
                    <a:p>
                      <a:r>
                        <a:rPr kumimoji="1" lang="ja-JP" altLang="en-US" sz="1000" dirty="0" smtClean="0"/>
                        <a:t>直接税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smtClean="0"/>
                        <a:t>個人</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000" dirty="0" smtClean="0"/>
                        <a:t>所得税</a:t>
                      </a:r>
                      <a:r>
                        <a:rPr kumimoji="1" lang="ja-JP" altLang="en-US" sz="1000" dirty="0" err="1" smtClean="0"/>
                        <a:t>、</a:t>
                      </a:r>
                      <a:r>
                        <a:rPr kumimoji="1" lang="ja-JP" altLang="en-US" sz="1000" dirty="0" smtClean="0"/>
                        <a:t>復興特別所得税、</a:t>
                      </a:r>
                      <a:endParaRPr kumimoji="1" lang="en-US" altLang="ja-JP" sz="1000" dirty="0" smtClean="0"/>
                    </a:p>
                    <a:p>
                      <a:r>
                        <a:rPr kumimoji="1" lang="zh-CN" altLang="en-US" sz="1000" dirty="0" smtClean="0"/>
                        <a:t>相続税</a:t>
                      </a:r>
                      <a:endParaRPr kumimoji="1"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1000" dirty="0" smtClean="0"/>
                        <a:t>道府県民税（個人）</a:t>
                      </a:r>
                      <a:r>
                        <a:rPr kumimoji="1" lang="ja-JP" altLang="en-US" sz="1000" dirty="0" err="1" smtClean="0"/>
                        <a:t>、</a:t>
                      </a:r>
                      <a:r>
                        <a:rPr kumimoji="1" lang="zh-TW" altLang="en-US" sz="1000" dirty="0" smtClean="0"/>
                        <a:t>道府県民税（利子割）</a:t>
                      </a:r>
                      <a:r>
                        <a:rPr kumimoji="1" lang="en-US" altLang="ja-JP" sz="1000" dirty="0" smtClean="0"/>
                        <a:t>※</a:t>
                      </a:r>
                      <a:endParaRPr kumimoji="1" lang="zh-TW" altLang="en-US" sz="1000" dirty="0" smtClean="0"/>
                    </a:p>
                    <a:p>
                      <a:r>
                        <a:rPr kumimoji="1" lang="zh-TW" altLang="en-US" sz="1000" dirty="0" smtClean="0"/>
                        <a:t>事業税（個人）</a:t>
                      </a:r>
                      <a:r>
                        <a:rPr kumimoji="1" lang="ja-JP" altLang="en-US" sz="1000" dirty="0" err="1" smtClean="0"/>
                        <a:t>、</a:t>
                      </a:r>
                      <a:r>
                        <a:rPr kumimoji="1" lang="zh-TW" altLang="en-US" sz="1000" dirty="0" smtClean="0"/>
                        <a:t>自動車税</a:t>
                      </a:r>
                      <a:r>
                        <a:rPr kumimoji="1" lang="en-US" altLang="ja-JP" sz="1000" dirty="0" smtClean="0"/>
                        <a:t>※</a:t>
                      </a:r>
                      <a:r>
                        <a:rPr kumimoji="1" lang="ja-JP" altLang="en-US" sz="1000" dirty="0" err="1" smtClean="0"/>
                        <a:t>、</a:t>
                      </a:r>
                      <a:r>
                        <a:rPr kumimoji="1" lang="zh-TW" altLang="en-US" sz="1000" dirty="0" smtClean="0"/>
                        <a:t>狩猟税</a:t>
                      </a:r>
                    </a:p>
                    <a:p>
                      <a:r>
                        <a:rPr kumimoji="1" lang="zh-TW" altLang="en-US" sz="1000" dirty="0" smtClean="0"/>
                        <a:t>自動車取得税</a:t>
                      </a:r>
                      <a:r>
                        <a:rPr kumimoji="1" lang="en-US" altLang="ja-JP" sz="1000" dirty="0" smtClean="0"/>
                        <a:t>※</a:t>
                      </a:r>
                      <a:r>
                        <a:rPr kumimoji="1" lang="ja-JP" altLang="en-US" sz="1000" dirty="0" err="1" smtClean="0"/>
                        <a:t>、</a:t>
                      </a:r>
                      <a:r>
                        <a:rPr kumimoji="1" lang="ja-JP" altLang="en-US" sz="1000" dirty="0" smtClean="0"/>
                        <a:t>不動産取得税</a:t>
                      </a:r>
                      <a:r>
                        <a:rPr kumimoji="1" lang="en-US" altLang="ja-JP" sz="1000" dirty="0" smtClean="0"/>
                        <a:t>※</a:t>
                      </a:r>
                      <a:endParaRPr kumimoji="1" lang="zh-TW"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000" dirty="0" smtClean="0"/>
                        <a:t>市町村民税（個人）</a:t>
                      </a:r>
                      <a:r>
                        <a:rPr kumimoji="1" lang="ja-JP" altLang="en-US" sz="1000" dirty="0" err="1" smtClean="0"/>
                        <a:t>、</a:t>
                      </a:r>
                      <a:r>
                        <a:rPr kumimoji="1" lang="zh-CN" altLang="en-US" sz="1000" dirty="0" smtClean="0"/>
                        <a:t>固定資産税</a:t>
                      </a:r>
                      <a:r>
                        <a:rPr kumimoji="1" lang="en-US" altLang="ja-JP" sz="1000" dirty="0" smtClean="0"/>
                        <a:t>※</a:t>
                      </a:r>
                      <a:endParaRPr kumimoji="1" lang="zh-CN" altLang="en-US" sz="1000" dirty="0" smtClean="0"/>
                    </a:p>
                    <a:p>
                      <a:r>
                        <a:rPr kumimoji="1" lang="zh-CN" altLang="en-US" sz="1000" dirty="0" smtClean="0"/>
                        <a:t>軽自動車税</a:t>
                      </a:r>
                      <a:r>
                        <a:rPr kumimoji="1" lang="en-US" altLang="ja-JP" sz="1000" dirty="0" smtClean="0"/>
                        <a:t>※</a:t>
                      </a:r>
                      <a:r>
                        <a:rPr kumimoji="1" lang="ja-JP" altLang="en-US" sz="1000" dirty="0" err="1" smtClean="0"/>
                        <a:t>、</a:t>
                      </a:r>
                      <a:r>
                        <a:rPr kumimoji="1" lang="zh-CN" altLang="en-US" sz="1000" dirty="0" smtClean="0"/>
                        <a:t>特別土地保有税</a:t>
                      </a:r>
                      <a:r>
                        <a:rPr kumimoji="1" lang="en-US" altLang="ja-JP" sz="1000" dirty="0" smtClean="0"/>
                        <a:t>※</a:t>
                      </a:r>
                      <a:endParaRPr kumimoji="1" lang="zh-CN" altLang="en-US" sz="1000" dirty="0" smtClean="0"/>
                    </a:p>
                    <a:p>
                      <a:r>
                        <a:rPr kumimoji="1" lang="zh-CN" altLang="en-US" sz="1000" dirty="0" smtClean="0"/>
                        <a:t>法定外普通税</a:t>
                      </a:r>
                      <a:r>
                        <a:rPr kumimoji="1" lang="en-US" altLang="ja-JP" sz="1000" dirty="0" smtClean="0"/>
                        <a:t>※</a:t>
                      </a:r>
                      <a:r>
                        <a:rPr kumimoji="1" lang="ja-JP" altLang="en-US" sz="1000" dirty="0" err="1" smtClean="0"/>
                        <a:t>、</a:t>
                      </a:r>
                      <a:r>
                        <a:rPr kumimoji="1" lang="zh-CN" altLang="en-US" sz="1000" dirty="0" smtClean="0"/>
                        <a:t>都市計画税</a:t>
                      </a:r>
                      <a:r>
                        <a:rPr kumimoji="1" lang="en-US" altLang="ja-JP" sz="1000" dirty="0" smtClean="0"/>
                        <a:t>※</a:t>
                      </a:r>
                      <a:endParaRPr kumimoji="1" lang="zh-CN"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795">
                <a:tc vMerge="1">
                  <a:txBody>
                    <a:bodyPr/>
                    <a:lstStyle/>
                    <a:p>
                      <a:endParaRPr kumimoji="1" lang="ja-JP" altLang="en-US"/>
                    </a:p>
                  </a:txBody>
                  <a:tcPr/>
                </a:tc>
                <a:tc>
                  <a:txBody>
                    <a:bodyPr/>
                    <a:lstStyle/>
                    <a:p>
                      <a:r>
                        <a:rPr kumimoji="1" lang="ja-JP" altLang="en-US" sz="1000" smtClean="0"/>
                        <a:t>法人</a:t>
                      </a:r>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000" smtClean="0"/>
                        <a:t>法人税</a:t>
                      </a:r>
                      <a:r>
                        <a:rPr kumimoji="1" lang="ja-JP" altLang="en-US" sz="1000" smtClean="0"/>
                        <a:t>、復興特別法人税</a:t>
                      </a:r>
                      <a:endParaRPr kumimoji="1" lang="zh-CN" altLang="en-US" sz="1000" smtClean="0"/>
                    </a:p>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000" dirty="0" smtClean="0"/>
                        <a:t>道府県民税（法人）</a:t>
                      </a:r>
                      <a:r>
                        <a:rPr kumimoji="1" lang="ja-JP" altLang="en-US" sz="1000" dirty="0" err="1" smtClean="0"/>
                        <a:t>、</a:t>
                      </a:r>
                      <a:r>
                        <a:rPr kumimoji="1" lang="zh-CN" altLang="en-US" sz="1000" dirty="0" smtClean="0"/>
                        <a:t>道府県民税（利子割）</a:t>
                      </a:r>
                      <a:r>
                        <a:rPr kumimoji="1" lang="en-US" altLang="ja-JP" sz="1000" dirty="0" smtClean="0"/>
                        <a:t>※</a:t>
                      </a:r>
                      <a:endParaRPr kumimoji="1" lang="zh-CN" altLang="en-US" sz="1000" dirty="0" smtClean="0"/>
                    </a:p>
                    <a:p>
                      <a:r>
                        <a:rPr kumimoji="1" lang="zh-CN" altLang="en-US" sz="1000" dirty="0" smtClean="0"/>
                        <a:t>事業税（法人）</a:t>
                      </a:r>
                      <a:r>
                        <a:rPr kumimoji="1" lang="ja-JP" altLang="en-US" sz="1000" dirty="0" err="1" smtClean="0"/>
                        <a:t>、</a:t>
                      </a:r>
                      <a:r>
                        <a:rPr kumimoji="1" lang="zh-CN" altLang="en-US" sz="1000" dirty="0" smtClean="0"/>
                        <a:t>自動車税</a:t>
                      </a:r>
                      <a:r>
                        <a:rPr kumimoji="1" lang="en-US" altLang="ja-JP" sz="1000" dirty="0" smtClean="0"/>
                        <a:t>※</a:t>
                      </a:r>
                      <a:r>
                        <a:rPr kumimoji="1" lang="ja-JP" altLang="en-US" sz="1000" dirty="0" err="1" smtClean="0"/>
                        <a:t>、</a:t>
                      </a:r>
                      <a:r>
                        <a:rPr kumimoji="1" lang="zh-CN" altLang="en-US" sz="1000" dirty="0" smtClean="0"/>
                        <a:t>鉱区税</a:t>
                      </a:r>
                    </a:p>
                    <a:p>
                      <a:r>
                        <a:rPr kumimoji="1" lang="zh-CN" altLang="en-US" sz="1000" dirty="0" smtClean="0"/>
                        <a:t>固定資産税（特例分）</a:t>
                      </a:r>
                      <a:r>
                        <a:rPr kumimoji="1" lang="ja-JP" altLang="en-US" sz="1000" dirty="0" err="1" smtClean="0"/>
                        <a:t>、</a:t>
                      </a:r>
                      <a:r>
                        <a:rPr kumimoji="1" lang="zh-CN" altLang="en-US" sz="1000" dirty="0" smtClean="0"/>
                        <a:t>法定外普通税</a:t>
                      </a:r>
                    </a:p>
                    <a:p>
                      <a:r>
                        <a:rPr kumimoji="1" lang="zh-CN" altLang="en-US" sz="1000" dirty="0" smtClean="0"/>
                        <a:t>自動車取得税</a:t>
                      </a:r>
                      <a:r>
                        <a:rPr kumimoji="1" lang="en-US" altLang="ja-JP" sz="1000" dirty="0" smtClean="0"/>
                        <a:t>※</a:t>
                      </a:r>
                      <a:r>
                        <a:rPr kumimoji="1" lang="ja-JP" altLang="en-US" sz="1000" dirty="0" err="1" smtClean="0"/>
                        <a:t>、</a:t>
                      </a:r>
                      <a:r>
                        <a:rPr kumimoji="1" lang="ja-JP" altLang="en-US" sz="1000" dirty="0" smtClean="0"/>
                        <a:t>不動産取得税</a:t>
                      </a:r>
                      <a:r>
                        <a:rPr kumimoji="1" lang="en-US" altLang="ja-JP" sz="1000" dirty="0" smtClean="0"/>
                        <a:t>※</a:t>
                      </a:r>
                      <a:endParaRPr kumimoji="1" lang="zh-CN"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000" dirty="0" smtClean="0"/>
                        <a:t>市町村民税（</a:t>
                      </a:r>
                      <a:r>
                        <a:rPr kumimoji="1" lang="ja-JP" altLang="en-US" sz="1000" dirty="0" smtClean="0"/>
                        <a:t>法人</a:t>
                      </a:r>
                      <a:r>
                        <a:rPr kumimoji="1" lang="zh-CN" altLang="en-US" sz="1000" dirty="0" smtClean="0"/>
                        <a:t>）</a:t>
                      </a:r>
                      <a:r>
                        <a:rPr kumimoji="1" lang="ja-JP" altLang="en-US" sz="1000" dirty="0" err="1" smtClean="0"/>
                        <a:t>、</a:t>
                      </a:r>
                      <a:r>
                        <a:rPr kumimoji="1" lang="zh-CN" altLang="en-US" sz="1000" dirty="0" smtClean="0"/>
                        <a:t>固定資産税</a:t>
                      </a:r>
                      <a:r>
                        <a:rPr kumimoji="1" lang="en-US" altLang="ja-JP" sz="1000" dirty="0" smtClean="0"/>
                        <a:t>※</a:t>
                      </a:r>
                      <a:endParaRPr kumimoji="1" lang="zh-CN" altLang="en-US" sz="1000" dirty="0" smtClean="0"/>
                    </a:p>
                    <a:p>
                      <a:r>
                        <a:rPr kumimoji="1" lang="zh-CN" altLang="en-US" sz="1000" dirty="0" smtClean="0"/>
                        <a:t>軽自動車税</a:t>
                      </a:r>
                      <a:r>
                        <a:rPr kumimoji="1" lang="en-US" altLang="ja-JP" sz="1000" dirty="0" smtClean="0"/>
                        <a:t>※</a:t>
                      </a:r>
                      <a:r>
                        <a:rPr kumimoji="1" lang="ja-JP" altLang="en-US" sz="1000" dirty="0" err="1" smtClean="0"/>
                        <a:t>、</a:t>
                      </a:r>
                      <a:r>
                        <a:rPr kumimoji="1" lang="zh-CN" altLang="en-US" sz="1000" dirty="0" smtClean="0"/>
                        <a:t>特別土地保有税</a:t>
                      </a:r>
                      <a:r>
                        <a:rPr kumimoji="1" lang="en-US" altLang="ja-JP" sz="1000" dirty="0" smtClean="0"/>
                        <a:t>※</a:t>
                      </a:r>
                      <a:endParaRPr kumimoji="1" lang="zh-CN" altLang="en-US" sz="1000" dirty="0" smtClean="0"/>
                    </a:p>
                    <a:p>
                      <a:r>
                        <a:rPr kumimoji="1" lang="zh-CN" altLang="en-US" sz="1000" dirty="0" smtClean="0"/>
                        <a:t>法定外普通税</a:t>
                      </a:r>
                      <a:r>
                        <a:rPr kumimoji="1" lang="en-US" altLang="ja-JP" sz="1000" dirty="0" smtClean="0"/>
                        <a:t>※</a:t>
                      </a:r>
                      <a:r>
                        <a:rPr kumimoji="1" lang="ja-JP" altLang="en-US" sz="1000" dirty="0" err="1" smtClean="0"/>
                        <a:t>、</a:t>
                      </a:r>
                      <a:r>
                        <a:rPr kumimoji="1" lang="ja-JP" altLang="en-US" sz="1000" dirty="0" smtClean="0"/>
                        <a:t>事務所税</a:t>
                      </a:r>
                      <a:endParaRPr kumimoji="1" lang="en-US" altLang="ja-JP" sz="1000" dirty="0" smtClean="0"/>
                    </a:p>
                    <a:p>
                      <a:r>
                        <a:rPr kumimoji="1" lang="ja-JP" altLang="en-US" sz="1000" dirty="0" smtClean="0"/>
                        <a:t>都市計画税</a:t>
                      </a:r>
                      <a:r>
                        <a:rPr kumimoji="1" lang="en-US" altLang="ja-JP" sz="1000" dirty="0" smtClean="0"/>
                        <a:t>※</a:t>
                      </a:r>
                      <a:r>
                        <a:rPr kumimoji="1" lang="ja-JP" altLang="en-US" sz="1000" dirty="0" err="1" smtClean="0"/>
                        <a:t>、</a:t>
                      </a:r>
                      <a:r>
                        <a:rPr kumimoji="1" lang="ja-JP" altLang="en-US" sz="1000" dirty="0" smtClean="0"/>
                        <a:t>法定外目的税</a:t>
                      </a:r>
                      <a:r>
                        <a:rPr kumimoji="1" lang="en-US" altLang="ja-JP" sz="1000" dirty="0" smtClean="0"/>
                        <a:t>※</a:t>
                      </a:r>
                      <a:endParaRPr kumimoji="1" lang="zh-CN"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795">
                <a:tc gridSpan="2">
                  <a:txBody>
                    <a:bodyPr/>
                    <a:lstStyle/>
                    <a:p>
                      <a:r>
                        <a:rPr kumimoji="1" lang="ja-JP" altLang="en-US" sz="1000" dirty="0" smtClean="0"/>
                        <a:t>間接税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900"/>
                    </a:p>
                  </a:txBody>
                  <a:tcPr/>
                </a:tc>
                <a:tc>
                  <a:txBody>
                    <a:bodyPr/>
                    <a:lstStyle/>
                    <a:p>
                      <a:r>
                        <a:rPr kumimoji="1" lang="ja-JP" altLang="en-US" sz="1000" dirty="0" smtClean="0"/>
                        <a:t>消費税、酒税、たばこ税</a:t>
                      </a:r>
                      <a:endParaRPr kumimoji="1" lang="en-US" altLang="ja-JP" sz="1000" dirty="0" smtClean="0"/>
                    </a:p>
                    <a:p>
                      <a:r>
                        <a:rPr kumimoji="1" lang="ja-JP" altLang="en-US" sz="1000" dirty="0" smtClean="0"/>
                        <a:t>たばこ特別税（特）</a:t>
                      </a:r>
                      <a:endParaRPr kumimoji="1" lang="en-US" altLang="ja-JP" sz="1000" dirty="0" smtClean="0"/>
                    </a:p>
                    <a:p>
                      <a:r>
                        <a:rPr kumimoji="1" lang="ja-JP" altLang="en-US" sz="1000" dirty="0" smtClean="0"/>
                        <a:t>揮発油税</a:t>
                      </a:r>
                    </a:p>
                    <a:p>
                      <a:r>
                        <a:rPr kumimoji="1" lang="ja-JP" altLang="en-US" sz="1000" dirty="0" smtClean="0"/>
                        <a:t>その他</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smtClean="0"/>
                        <a:t>地方消費税、</a:t>
                      </a:r>
                      <a:endParaRPr kumimoji="1" lang="en-US" altLang="ja-JP" sz="1000" dirty="0" smtClean="0"/>
                    </a:p>
                    <a:p>
                      <a:r>
                        <a:rPr kumimoji="1" lang="ja-JP" altLang="en-US" sz="1000" dirty="0" smtClean="0"/>
                        <a:t>道府県たばこ税、ゴルフ場利用税</a:t>
                      </a:r>
                      <a:endParaRPr kumimoji="1" lang="en-US" altLang="ja-JP" sz="1000" dirty="0" smtClean="0"/>
                    </a:p>
                    <a:p>
                      <a:r>
                        <a:rPr kumimoji="1" lang="ja-JP" altLang="en-US" sz="1000" dirty="0" smtClean="0"/>
                        <a:t>軽油取引税</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smtClean="0"/>
                        <a:t>市町村たばこ税</a:t>
                      </a:r>
                      <a:endParaRPr kumimoji="1" lang="en-US" altLang="ja-JP" sz="1000" dirty="0" smtClean="0"/>
                    </a:p>
                    <a:p>
                      <a:r>
                        <a:rPr kumimoji="1" lang="ja-JP" altLang="en-US" sz="1000" dirty="0" smtClean="0"/>
                        <a:t>入湯税</a:t>
                      </a:r>
                      <a:endParaRPr kumimoji="1" lang="en-US" altLang="ja-JP" sz="1000" dirty="0" smtClean="0"/>
                    </a:p>
                    <a:p>
                      <a:r>
                        <a:rPr kumimoji="1" lang="ja-JP" altLang="en-US" sz="1000" dirty="0" smtClean="0"/>
                        <a:t>法定外目的税</a:t>
                      </a:r>
                      <a:r>
                        <a:rPr kumimoji="1" lang="en-US" altLang="ja-JP" sz="1000" dirty="0" smtClean="0"/>
                        <a:t>※</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78767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384353" y="1954113"/>
            <a:ext cx="6287674" cy="1007181"/>
          </a:xfrm>
        </p:spPr>
        <p:txBody>
          <a:bodyPr>
            <a:spAutoFit/>
          </a:bodyPr>
          <a:lstStyle/>
          <a:p>
            <a:r>
              <a:rPr lang="ja-JP" altLang="en-US" dirty="0" smtClean="0"/>
              <a:t>（２）立地効果（大阪</a:t>
            </a:r>
            <a:r>
              <a:rPr lang="ja-JP" altLang="en-US" dirty="0"/>
              <a:t>市域、府域、</a:t>
            </a:r>
            <a:r>
              <a:rPr lang="ja-JP" altLang="en-US" dirty="0" smtClean="0"/>
              <a:t>近畿圏）</a:t>
            </a:r>
            <a:endParaRPr lang="en-US" altLang="ja-JP" dirty="0" smtClean="0"/>
          </a:p>
          <a:p>
            <a:r>
              <a:rPr lang="ja-JP" altLang="en-US" dirty="0" smtClean="0"/>
              <a:t>ア　直接</a:t>
            </a:r>
            <a:r>
              <a:rPr lang="ja-JP" altLang="en-US" dirty="0"/>
              <a:t>効果</a:t>
            </a:r>
            <a:r>
              <a:rPr lang="ja-JP" altLang="en-US" dirty="0" smtClean="0"/>
              <a:t>の試算結果</a:t>
            </a:r>
            <a:endParaRPr lang="en-US" altLang="ja-JP"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pPr/>
              <a:t>17</a:t>
            </a:fld>
            <a:endParaRPr lang="ja-JP" altLang="en-US" dirty="0"/>
          </a:p>
        </p:txBody>
      </p:sp>
    </p:spTree>
    <p:extLst>
      <p:ext uri="{BB962C8B-B14F-4D97-AF65-F5344CB8AC3E}">
        <p14:creationId xmlns:p14="http://schemas.microsoft.com/office/powerpoint/2010/main" val="317213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0550" y="5549964"/>
            <a:ext cx="7950428" cy="330072"/>
          </a:xfrm>
          <a:prstGeom prst="rect">
            <a:avLst/>
          </a:prstGeom>
          <a:noFill/>
        </p:spPr>
        <p:txBody>
          <a:bodyPr wrap="none" lIns="72000" tIns="72000" rIns="72000" bIns="72000" rtlCol="0" anchor="ctr" anchorCtr="0">
            <a:spAutoFit/>
          </a:bodyPr>
          <a:lstStyle/>
          <a:p>
            <a:r>
              <a:rPr kumimoji="1" lang="ja-JP" altLang="en-US" sz="1200" dirty="0" smtClean="0">
                <a:latin typeface="+mj-lt"/>
                <a:ea typeface="+mj-ea"/>
              </a:rPr>
              <a:t>なお、鉄道敷設等の夢洲の基盤整備コストについては別途詳細な技術的検討が必要であり、本試算の対象外としている。</a:t>
            </a:r>
          </a:p>
        </p:txBody>
      </p:sp>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18</a:t>
            </a:fld>
            <a:endParaRPr lang="ja-JP" altLang="en-US" dirty="0"/>
          </a:p>
        </p:txBody>
      </p:sp>
      <p:sp>
        <p:nvSpPr>
          <p:cNvPr id="8" name="タイトル 7"/>
          <p:cNvSpPr>
            <a:spLocks noGrp="1"/>
          </p:cNvSpPr>
          <p:nvPr>
            <p:ph type="title"/>
          </p:nvPr>
        </p:nvSpPr>
        <p:spPr/>
        <p:txBody>
          <a:bodyPr/>
          <a:lstStyle/>
          <a:p>
            <a:pPr rtl="0"/>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a:t>ア</a:t>
            </a:r>
            <a:r>
              <a:rPr lang="ja-JP" altLang="en-US" dirty="0" smtClean="0"/>
              <a:t>　直接</a:t>
            </a:r>
            <a:r>
              <a:rPr lang="ja-JP" altLang="en-US" dirty="0"/>
              <a:t>効果</a:t>
            </a:r>
            <a:r>
              <a:rPr lang="ja-JP" altLang="en-US" dirty="0" smtClean="0"/>
              <a:t>の試算結果</a:t>
            </a:r>
            <a:endParaRPr lang="ja-JP" altLang="en-US" dirty="0"/>
          </a:p>
        </p:txBody>
      </p:sp>
      <p:sp>
        <p:nvSpPr>
          <p:cNvPr id="9" name="テキスト プレースホルダー 19"/>
          <p:cNvSpPr>
            <a:spLocks noGrp="1"/>
          </p:cNvSpPr>
          <p:nvPr>
            <p:ph type="body" sz="quarter" idx="14"/>
          </p:nvPr>
        </p:nvSpPr>
        <p:spPr>
          <a:xfrm>
            <a:off x="417000" y="1009580"/>
            <a:ext cx="9072000" cy="1752659"/>
          </a:xfrm>
        </p:spPr>
        <p:txBody>
          <a:bodyPr>
            <a:spAutoFit/>
          </a:bodyPr>
          <a:lstStyle/>
          <a:p>
            <a:pPr marL="171450" indent="-171450" algn="just" fontAlgn="auto">
              <a:spcBef>
                <a:spcPts val="600"/>
              </a:spcBef>
              <a:spcAft>
                <a:spcPts val="0"/>
              </a:spcAft>
              <a:buFont typeface="Wingdings" panose="05000000000000000000" pitchFamily="2" charset="2"/>
              <a:buChar char="n"/>
            </a:pPr>
            <a:r>
              <a:rPr lang="ja-JP" altLang="en-US" dirty="0" smtClean="0">
                <a:latin typeface="+mn-ea"/>
              </a:rPr>
              <a:t>直接効果</a:t>
            </a:r>
            <a:r>
              <a:rPr lang="ja-JP" altLang="en-US" dirty="0"/>
              <a:t>（</a:t>
            </a:r>
            <a:r>
              <a:rPr lang="en-US" altLang="ja-JP" dirty="0"/>
              <a:t>IR</a:t>
            </a:r>
            <a:r>
              <a:rPr lang="ja-JP" altLang="en-US" dirty="0"/>
              <a:t>立地が契機となり、地場の既存産業が活性化されることによる直接的な生産増）</a:t>
            </a:r>
            <a:r>
              <a:rPr lang="ja-JP" altLang="en-US" dirty="0" smtClean="0">
                <a:latin typeface="+mn-ea"/>
              </a:rPr>
              <a:t>は、前提条件の既存   施設を参考に、施設に属する産業（カジノ、商業</a:t>
            </a:r>
            <a:r>
              <a:rPr lang="ja-JP" altLang="en-US" dirty="0">
                <a:latin typeface="+mn-ea"/>
              </a:rPr>
              <a:t>施設、ホテル、</a:t>
            </a:r>
            <a:r>
              <a:rPr lang="en-US" altLang="ja-JP" dirty="0">
                <a:latin typeface="+mj-lt"/>
              </a:rPr>
              <a:t>MICE</a:t>
            </a:r>
            <a:r>
              <a:rPr lang="ja-JP" altLang="en-US" dirty="0" err="1">
                <a:latin typeface="+mn-ea"/>
              </a:rPr>
              <a:t>、</a:t>
            </a:r>
            <a:r>
              <a:rPr lang="ja-JP" altLang="en-US" dirty="0">
                <a:latin typeface="+mn-ea"/>
              </a:rPr>
              <a:t>エンターテイメント施設</a:t>
            </a:r>
            <a:r>
              <a:rPr lang="ja-JP" altLang="en-US" dirty="0" smtClean="0">
                <a:latin typeface="+mn-ea"/>
              </a:rPr>
              <a:t>、</a:t>
            </a:r>
            <a:r>
              <a:rPr lang="ja-JP" altLang="en-US" dirty="0">
                <a:latin typeface="+mn-ea"/>
              </a:rPr>
              <a:t>レストラン</a:t>
            </a:r>
            <a:r>
              <a:rPr lang="ja-JP" altLang="en-US" dirty="0" smtClean="0">
                <a:latin typeface="+mn-ea"/>
              </a:rPr>
              <a:t>等）から構成されると想定し、直接</a:t>
            </a:r>
            <a:r>
              <a:rPr lang="ja-JP" altLang="en-US" dirty="0">
                <a:latin typeface="+mn-ea"/>
              </a:rPr>
              <a:t>効果（売上高）を試算した</a:t>
            </a:r>
            <a:r>
              <a:rPr lang="ja-JP" altLang="en-US" dirty="0" smtClean="0">
                <a:latin typeface="+mn-ea"/>
              </a:rPr>
              <a:t>。</a:t>
            </a:r>
            <a:endParaRPr lang="en-US" altLang="ja-JP" sz="1400" dirty="0" smtClean="0">
              <a:latin typeface="+mn-ea"/>
            </a:endParaRPr>
          </a:p>
          <a:p>
            <a:pPr marL="454950" lvl="1" indent="-285750" algn="just">
              <a:spcBef>
                <a:spcPts val="600"/>
              </a:spcBef>
              <a:buFont typeface="Wingdings" panose="05000000000000000000" pitchFamily="2" charset="2"/>
              <a:buChar char="Ø"/>
            </a:pPr>
            <a:r>
              <a:rPr lang="ja-JP" altLang="en-US" sz="1400" dirty="0"/>
              <a:t>パターン①の直接</a:t>
            </a:r>
            <a:r>
              <a:rPr lang="ja-JP" altLang="en-US" sz="1400" dirty="0" smtClean="0"/>
              <a:t>効果を</a:t>
            </a:r>
            <a:r>
              <a:rPr lang="ja-JP" altLang="en-US" sz="1400" dirty="0"/>
              <a:t>試算した結果</a:t>
            </a:r>
            <a:r>
              <a:rPr lang="ja-JP" altLang="en-US" sz="1400" dirty="0" smtClean="0"/>
              <a:t>、</a:t>
            </a:r>
            <a:r>
              <a:rPr lang="ja-JP" altLang="en-US" sz="1400" u="sng" dirty="0" smtClean="0"/>
              <a:t>開発による開業までの直接効果</a:t>
            </a:r>
            <a:r>
              <a:rPr lang="ja-JP" altLang="en-US" sz="1400" u="sng" dirty="0">
                <a:latin typeface="+mn-ea"/>
              </a:rPr>
              <a:t>（詳細：</a:t>
            </a:r>
            <a:r>
              <a:rPr lang="en-US" altLang="ja-JP" sz="1400" u="sng" dirty="0"/>
              <a:t>P.19</a:t>
            </a:r>
            <a:r>
              <a:rPr lang="ja-JP" altLang="en-US" sz="1400" u="sng" dirty="0">
                <a:latin typeface="+mn-ea"/>
              </a:rPr>
              <a:t>）</a:t>
            </a:r>
            <a:r>
              <a:rPr lang="ja-JP" altLang="en-US" sz="1400" u="sng" dirty="0" smtClean="0"/>
              <a:t>は</a:t>
            </a:r>
            <a:r>
              <a:rPr lang="ja-JP" altLang="en-US" sz="1400" u="sng" dirty="0"/>
              <a:t>累計</a:t>
            </a:r>
            <a:r>
              <a:rPr lang="en-US" altLang="ja-JP" sz="1400" u="sng" dirty="0" smtClean="0"/>
              <a:t>3,500</a:t>
            </a:r>
            <a:r>
              <a:rPr lang="ja-JP" altLang="en-US" sz="1400" u="sng" dirty="0"/>
              <a:t>億</a:t>
            </a:r>
            <a:r>
              <a:rPr lang="ja-JP" altLang="en-US" sz="1400" u="sng" dirty="0" smtClean="0"/>
              <a:t>円程度となった。また、事業運営</a:t>
            </a:r>
            <a:r>
              <a:rPr lang="ja-JP" altLang="en-US" sz="1400" u="sng" dirty="0">
                <a:latin typeface="+mn-ea"/>
              </a:rPr>
              <a:t>（詳細：</a:t>
            </a:r>
            <a:r>
              <a:rPr lang="en-US" altLang="ja-JP" sz="1400" u="sng" dirty="0" smtClean="0"/>
              <a:t>P.20</a:t>
            </a:r>
            <a:r>
              <a:rPr lang="ja-JP" altLang="en-US" sz="1400" u="sng" dirty="0" smtClean="0">
                <a:latin typeface="+mn-ea"/>
              </a:rPr>
              <a:t>）</a:t>
            </a:r>
            <a:r>
              <a:rPr lang="ja-JP" altLang="en-US" sz="1400" u="sng" dirty="0" smtClean="0"/>
              <a:t>による開業後の直接効果は毎年</a:t>
            </a:r>
            <a:r>
              <a:rPr lang="en-US" altLang="ja-JP" sz="1400" u="sng" dirty="0" smtClean="0"/>
              <a:t>2,000</a:t>
            </a:r>
            <a:r>
              <a:rPr lang="ja-JP" altLang="en-US" sz="1400" u="sng" dirty="0"/>
              <a:t>億</a:t>
            </a:r>
            <a:r>
              <a:rPr lang="ja-JP" altLang="en-US" sz="1400" u="sng" dirty="0" smtClean="0"/>
              <a:t>円</a:t>
            </a:r>
            <a:r>
              <a:rPr lang="ja-JP" altLang="en-US" sz="1400" u="sng" dirty="0"/>
              <a:t>程度</a:t>
            </a:r>
            <a:r>
              <a:rPr lang="ja-JP" altLang="en-US" sz="1400" u="sng" dirty="0" smtClean="0"/>
              <a:t>となった。</a:t>
            </a:r>
            <a:endParaRPr lang="en-US" altLang="ja-JP" sz="1400" u="sng" dirty="0" smtClean="0"/>
          </a:p>
          <a:p>
            <a:pPr marL="454950" lvl="1" indent="-285750" algn="just">
              <a:spcBef>
                <a:spcPts val="600"/>
              </a:spcBef>
              <a:buFont typeface="Wingdings" panose="05000000000000000000" pitchFamily="2" charset="2"/>
              <a:buChar char="Ø"/>
            </a:pPr>
            <a:r>
              <a:rPr lang="ja-JP" altLang="en-US" sz="1400" dirty="0" smtClean="0"/>
              <a:t>パターン②の</a:t>
            </a:r>
            <a:r>
              <a:rPr lang="ja-JP" altLang="en-US" sz="1400" dirty="0"/>
              <a:t>直接効果を試算した結果、</a:t>
            </a:r>
            <a:r>
              <a:rPr lang="ja-JP" altLang="en-US" sz="1400" u="sng" dirty="0"/>
              <a:t>開発による開業までの直接効果</a:t>
            </a:r>
            <a:r>
              <a:rPr lang="ja-JP" altLang="en-US" sz="1400" u="sng" dirty="0">
                <a:latin typeface="+mn-ea"/>
              </a:rPr>
              <a:t>（詳細：</a:t>
            </a:r>
            <a:r>
              <a:rPr lang="en-US" altLang="ja-JP" sz="1400" u="sng" dirty="0"/>
              <a:t>P.19</a:t>
            </a:r>
            <a:r>
              <a:rPr lang="ja-JP" altLang="en-US" sz="1400" u="sng" dirty="0">
                <a:latin typeface="+mn-ea"/>
              </a:rPr>
              <a:t>）</a:t>
            </a:r>
            <a:r>
              <a:rPr lang="ja-JP" altLang="en-US" sz="1400" u="sng" dirty="0" smtClean="0"/>
              <a:t>は累計</a:t>
            </a:r>
            <a:r>
              <a:rPr lang="en-US" altLang="ja-JP" sz="1400" u="sng" dirty="0" smtClean="0"/>
              <a:t>8,200</a:t>
            </a:r>
            <a:r>
              <a:rPr lang="ja-JP" altLang="en-US" sz="1400" u="sng" dirty="0"/>
              <a:t>億円程度となった。また、事業運営</a:t>
            </a:r>
            <a:r>
              <a:rPr lang="ja-JP" altLang="en-US" sz="1400" u="sng" dirty="0">
                <a:latin typeface="+mn-ea"/>
              </a:rPr>
              <a:t>（詳細：</a:t>
            </a:r>
            <a:r>
              <a:rPr lang="en-US" altLang="ja-JP" sz="1400" u="sng" dirty="0"/>
              <a:t>P.20</a:t>
            </a:r>
            <a:r>
              <a:rPr lang="ja-JP" altLang="en-US" sz="1400" u="sng" dirty="0">
                <a:latin typeface="+mn-ea"/>
              </a:rPr>
              <a:t>）</a:t>
            </a:r>
            <a:r>
              <a:rPr lang="ja-JP" altLang="en-US" sz="1400" u="sng" dirty="0"/>
              <a:t>による開業後の直接効果</a:t>
            </a:r>
            <a:r>
              <a:rPr lang="ja-JP" altLang="en-US" sz="1400" u="sng" dirty="0" smtClean="0"/>
              <a:t>は毎年</a:t>
            </a:r>
            <a:r>
              <a:rPr lang="en-US" altLang="ja-JP" sz="1400" u="sng" dirty="0" smtClean="0"/>
              <a:t>4,100</a:t>
            </a:r>
            <a:r>
              <a:rPr lang="ja-JP" altLang="en-US" sz="1400" u="sng" dirty="0"/>
              <a:t>億</a:t>
            </a:r>
            <a:r>
              <a:rPr lang="ja-JP" altLang="en-US" sz="1400" u="sng" dirty="0" smtClean="0"/>
              <a:t>円程度</a:t>
            </a:r>
            <a:r>
              <a:rPr lang="ja-JP" altLang="en-US" sz="1400" u="sng" dirty="0"/>
              <a:t>となった</a:t>
            </a:r>
            <a:r>
              <a:rPr lang="ja-JP" altLang="en-US" sz="1400" u="sng" dirty="0" smtClean="0"/>
              <a:t>。</a:t>
            </a:r>
            <a:endParaRPr lang="en-US" altLang="ja-JP" sz="1400" u="sng"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23109624"/>
              </p:ext>
            </p:extLst>
          </p:nvPr>
        </p:nvGraphicFramePr>
        <p:xfrm>
          <a:off x="417513" y="3753799"/>
          <a:ext cx="9067104" cy="1454640"/>
        </p:xfrm>
        <a:graphic>
          <a:graphicData uri="http://schemas.openxmlformats.org/drawingml/2006/table">
            <a:tbl>
              <a:tblPr firstRow="1" bandRow="1">
                <a:tableStyleId>{5C22544A-7EE6-4342-B048-85BDC9FD1C3A}</a:tableStyleId>
              </a:tblPr>
              <a:tblGrid>
                <a:gridCol w="2732734"/>
                <a:gridCol w="3167185"/>
                <a:gridCol w="3167185"/>
              </a:tblGrid>
              <a:tr h="321582">
                <a:tc>
                  <a:txBody>
                    <a:bodyPr/>
                    <a:lstStyle/>
                    <a:p>
                      <a:pPr algn="ctr"/>
                      <a:r>
                        <a:rPr kumimoji="1" lang="ja-JP" altLang="en-US" sz="1600" b="1" dirty="0" smtClean="0">
                          <a:solidFill>
                            <a:schemeClr val="tx1"/>
                          </a:solidFill>
                        </a:rPr>
                        <a:t>直接効果</a:t>
                      </a:r>
                      <a:endParaRPr kumimoji="1" lang="ja-JP" altLang="en-US" sz="1600" b="1" dirty="0">
                        <a:solidFill>
                          <a:schemeClr val="tx1"/>
                        </a:solidFill>
                      </a:endParaRPr>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a:r>
                        <a:rPr kumimoji="1" lang="ja-JP" altLang="en-US" sz="1600" dirty="0" smtClean="0"/>
                        <a:t>パターン①</a:t>
                      </a:r>
                      <a:endParaRPr kumimoji="1" lang="ja-JP" altLang="en-US" sz="1600" dirty="0"/>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ja-JP" altLang="en-US" sz="1600" dirty="0" smtClean="0"/>
                        <a:t>パターン②</a:t>
                      </a:r>
                      <a:endParaRPr kumimoji="1" lang="ja-JP" altLang="en-US" sz="1600" dirty="0"/>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321582">
                <a:tc>
                  <a:txBody>
                    <a:bodyPr/>
                    <a:lstStyle/>
                    <a:p>
                      <a:r>
                        <a:rPr kumimoji="1" lang="ja-JP" altLang="en-US" sz="1600" dirty="0" smtClean="0">
                          <a:solidFill>
                            <a:schemeClr val="tx1"/>
                          </a:solidFill>
                          <a:latin typeface="+mn-lt"/>
                        </a:rPr>
                        <a:t>開発</a:t>
                      </a:r>
                      <a:endParaRPr kumimoji="1" lang="en-US" altLang="ja-JP" sz="1600" dirty="0" smtClean="0">
                        <a:solidFill>
                          <a:schemeClr val="tx1"/>
                        </a:solidFill>
                        <a:latin typeface="+mn-lt"/>
                      </a:endParaRPr>
                    </a:p>
                    <a:p>
                      <a:r>
                        <a:rPr kumimoji="1" lang="ja-JP" altLang="en-US" sz="1600" dirty="0" smtClean="0">
                          <a:solidFill>
                            <a:schemeClr val="tx1"/>
                          </a:solidFill>
                          <a:latin typeface="+mn-lt"/>
                        </a:rPr>
                        <a:t>（開業前までの累計）</a:t>
                      </a:r>
                      <a:endParaRPr kumimoji="1" lang="en-US" altLang="ja-JP" sz="1600" dirty="0" smtClean="0">
                        <a:solidFill>
                          <a:schemeClr val="tx1"/>
                        </a:solidFill>
                        <a:latin typeface="+mn-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rPr>
                        <a:t>3,500</a:t>
                      </a:r>
                      <a:r>
                        <a:rPr kumimoji="1" lang="ja-JP" altLang="en-US" sz="1600" dirty="0" smtClean="0">
                          <a:solidFill>
                            <a:schemeClr val="tx1"/>
                          </a:solidFill>
                        </a:rPr>
                        <a:t>億円程度</a:t>
                      </a:r>
                      <a:endParaRPr kumimoji="1" lang="ja-JP" altLang="en-US" sz="1600" dirty="0">
                        <a:solidFill>
                          <a:schemeClr val="tx1"/>
                        </a:solidFill>
                      </a:endParaRPr>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rPr>
                        <a:t>8,200</a:t>
                      </a:r>
                      <a:r>
                        <a:rPr kumimoji="1" lang="ja-JP" altLang="en-US" sz="1600" dirty="0" smtClean="0">
                          <a:solidFill>
                            <a:schemeClr val="tx1"/>
                          </a:solidFill>
                        </a:rPr>
                        <a:t>億円程度</a:t>
                      </a:r>
                      <a:endParaRPr kumimoji="1" lang="ja-JP" altLang="en-US" sz="1600" dirty="0">
                        <a:solidFill>
                          <a:schemeClr val="tx1"/>
                        </a:solidFill>
                      </a:endParaRPr>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a:txBody>
                    <a:bodyPr/>
                    <a:lstStyle/>
                    <a:p>
                      <a:r>
                        <a:rPr kumimoji="1" lang="ja-JP" altLang="en-US" sz="1600" dirty="0" smtClean="0">
                          <a:solidFill>
                            <a:schemeClr val="tx1"/>
                          </a:solidFill>
                          <a:latin typeface="+mn-lt"/>
                        </a:rPr>
                        <a:t>事業運営</a:t>
                      </a:r>
                      <a:endParaRPr kumimoji="1" lang="en-US" altLang="ja-JP" sz="1600" dirty="0" smtClean="0">
                        <a:solidFill>
                          <a:schemeClr val="tx1"/>
                        </a:solidFill>
                        <a:latin typeface="+mn-lt"/>
                      </a:endParaRPr>
                    </a:p>
                    <a:p>
                      <a:r>
                        <a:rPr kumimoji="1" lang="ja-JP" altLang="en-US" sz="1600" dirty="0" smtClean="0">
                          <a:solidFill>
                            <a:schemeClr val="tx1"/>
                          </a:solidFill>
                          <a:latin typeface="+mn-lt"/>
                        </a:rPr>
                        <a:t>（開業後</a:t>
                      </a:r>
                      <a:r>
                        <a:rPr kumimoji="1" lang="en-US" altLang="ja-JP" sz="1600" baseline="0" dirty="0" smtClean="0">
                          <a:solidFill>
                            <a:schemeClr val="tx1"/>
                          </a:solidFill>
                          <a:latin typeface="+mn-lt"/>
                        </a:rPr>
                        <a:t> </a:t>
                      </a:r>
                      <a:r>
                        <a:rPr kumimoji="1" lang="ja-JP" altLang="en-US" sz="1600" dirty="0" smtClean="0">
                          <a:solidFill>
                            <a:schemeClr val="tx1"/>
                          </a:solidFill>
                          <a:latin typeface="+mn-lt"/>
                        </a:rPr>
                        <a:t>毎年）</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2,000</a:t>
                      </a:r>
                      <a:r>
                        <a:rPr kumimoji="1" lang="ja-JP" altLang="en-US" sz="1600" dirty="0" smtClean="0">
                          <a:solidFill>
                            <a:schemeClr val="tx1"/>
                          </a:solidFill>
                        </a:rPr>
                        <a:t>億円程度</a:t>
                      </a:r>
                      <a:endParaRPr kumimoji="1" lang="ja-JP" altLang="en-US" sz="1600" dirty="0">
                        <a:solidFill>
                          <a:schemeClr val="tx1"/>
                        </a:solidFill>
                      </a:endParaRPr>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4,100</a:t>
                      </a:r>
                      <a:r>
                        <a:rPr kumimoji="1" lang="ja-JP" altLang="en-US" sz="1600" dirty="0" smtClean="0">
                          <a:solidFill>
                            <a:schemeClr val="tx1"/>
                          </a:solidFill>
                        </a:rPr>
                        <a:t>億円程度</a:t>
                      </a:r>
                      <a:endParaRPr kumimoji="1" lang="ja-JP" altLang="en-US" sz="1600" dirty="0">
                        <a:solidFill>
                          <a:schemeClr val="tx1"/>
                        </a:solidFill>
                      </a:endParaRPr>
                    </a:p>
                  </a:txBody>
                  <a:tcPr marL="135570" marR="13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テキスト プレースホルダー 4"/>
          <p:cNvSpPr>
            <a:spLocks noGrp="1"/>
          </p:cNvSpPr>
          <p:nvPr>
            <p:ph type="body" sz="quarter" idx="15"/>
          </p:nvPr>
        </p:nvSpPr>
        <p:spPr>
          <a:xfrm>
            <a:off x="417600" y="3300389"/>
            <a:ext cx="4320000" cy="432000"/>
          </a:xfrm>
        </p:spPr>
        <p:txBody>
          <a:bodyPr/>
          <a:lstStyle/>
          <a:p>
            <a:r>
              <a:rPr lang="ja-JP" altLang="en-US" dirty="0"/>
              <a:t>直接効果の試算</a:t>
            </a:r>
            <a:r>
              <a:rPr lang="ja-JP" altLang="en-US" dirty="0" smtClean="0"/>
              <a:t>結果</a:t>
            </a:r>
            <a:endParaRPr lang="en-US" altLang="ja-JP" dirty="0"/>
          </a:p>
        </p:txBody>
      </p:sp>
    </p:spTree>
    <p:extLst>
      <p:ext uri="{BB962C8B-B14F-4D97-AF65-F5344CB8AC3E}">
        <p14:creationId xmlns:p14="http://schemas.microsoft.com/office/powerpoint/2010/main" val="201019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rtl="0"/>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smtClean="0"/>
              <a:t/>
            </a:r>
            <a:br>
              <a:rPr lang="en-US" altLang="ja-JP" dirty="0" smtClean="0"/>
            </a:br>
            <a:r>
              <a:rPr lang="ja-JP" altLang="en-US" dirty="0"/>
              <a:t>ア　直接効果</a:t>
            </a:r>
            <a:r>
              <a:rPr lang="ja-JP" altLang="en-US" dirty="0" smtClean="0"/>
              <a:t>の試算結果</a:t>
            </a:r>
            <a:endParaRPr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6822463"/>
              </p:ext>
            </p:extLst>
          </p:nvPr>
        </p:nvGraphicFramePr>
        <p:xfrm>
          <a:off x="417513" y="2239894"/>
          <a:ext cx="9130320" cy="3779677"/>
        </p:xfrm>
        <a:graphic>
          <a:graphicData uri="http://schemas.openxmlformats.org/drawingml/2006/table">
            <a:tbl>
              <a:tblPr firstRow="1" bandRow="1">
                <a:tableStyleId>{5C22544A-7EE6-4342-B048-85BDC9FD1C3A}</a:tableStyleId>
              </a:tblPr>
              <a:tblGrid>
                <a:gridCol w="1812960"/>
                <a:gridCol w="1812960"/>
                <a:gridCol w="1812960"/>
                <a:gridCol w="1812960"/>
                <a:gridCol w="1878480"/>
              </a:tblGrid>
              <a:tr h="343607">
                <a:tc rowSpan="2">
                  <a:txBody>
                    <a:bodyPr/>
                    <a:lstStyle/>
                    <a:p>
                      <a:pPr algn="ctr"/>
                      <a:r>
                        <a:rPr kumimoji="1" lang="ja-JP" altLang="en-US" sz="1400" dirty="0" smtClean="0">
                          <a:solidFill>
                            <a:schemeClr val="tx1"/>
                          </a:solidFill>
                          <a:latin typeface="+mn-lt"/>
                        </a:rPr>
                        <a:t>施設（産業）</a:t>
                      </a:r>
                      <a:endParaRPr kumimoji="1" lang="en-US" altLang="ja-JP" sz="14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rowSpan="2">
                  <a:txBody>
                    <a:bodyPr/>
                    <a:lstStyle/>
                    <a:p>
                      <a:pPr algn="ctr"/>
                      <a:r>
                        <a:rPr kumimoji="1" lang="ja-JP" altLang="en-US" sz="1400" b="1" dirty="0" smtClean="0">
                          <a:solidFill>
                            <a:schemeClr val="bg1"/>
                          </a:solidFill>
                        </a:rPr>
                        <a:t>パターン①</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rowSpan="2">
                  <a:txBody>
                    <a:bodyPr/>
                    <a:lstStyle/>
                    <a:p>
                      <a:pPr algn="ctr"/>
                      <a:r>
                        <a:rPr kumimoji="1" lang="ja-JP" altLang="en-US" sz="1400" b="1" dirty="0" smtClean="0">
                          <a:solidFill>
                            <a:schemeClr val="bg1"/>
                          </a:solidFill>
                        </a:rPr>
                        <a:t>パターン②</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gridSpan="2">
                  <a:txBody>
                    <a:bodyPr/>
                    <a:lstStyle/>
                    <a:p>
                      <a:pPr algn="ctr"/>
                      <a:endParaRPr kumimoji="1" lang="ja-JP" altLang="en-US" sz="14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6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343607">
                <a:tc vMerge="1">
                  <a:txBody>
                    <a:bodyPr/>
                    <a:lstStyle/>
                    <a:p>
                      <a:pPr algn="ctr"/>
                      <a:endParaRPr kumimoji="1" lang="en-US" altLang="ja-JP" sz="16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vMerge="1">
                  <a:txBody>
                    <a:bodyPr/>
                    <a:lstStyle/>
                    <a:p>
                      <a:pPr algn="ctr"/>
                      <a:endParaRPr kumimoji="1" lang="ja-JP" altLang="en-US" sz="16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vMerge="1">
                  <a:txBody>
                    <a:bodyPr/>
                    <a:lstStyle/>
                    <a:p>
                      <a:pPr algn="ctr"/>
                      <a:endParaRPr kumimoji="1" lang="ja-JP" altLang="en-US" sz="16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400" b="1" dirty="0" smtClean="0">
                          <a:solidFill>
                            <a:schemeClr val="bg1"/>
                          </a:solidFill>
                        </a:rPr>
                        <a:t>MBS</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400" b="1" dirty="0" smtClean="0">
                          <a:solidFill>
                            <a:schemeClr val="bg1"/>
                          </a:solidFill>
                        </a:rPr>
                        <a:t>MGM</a:t>
                      </a:r>
                      <a:r>
                        <a:rPr kumimoji="1" lang="en-US" altLang="ja-JP" sz="1400" b="1" baseline="0" dirty="0" smtClean="0">
                          <a:solidFill>
                            <a:schemeClr val="bg1"/>
                          </a:solidFill>
                        </a:rPr>
                        <a:t> &amp; Wynn</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343607">
                <a:tc>
                  <a:txBody>
                    <a:bodyPr/>
                    <a:lstStyle/>
                    <a:p>
                      <a:r>
                        <a:rPr kumimoji="1" lang="ja-JP" altLang="en-US" sz="1400" dirty="0" smtClean="0"/>
                        <a:t>ＭＩＣＥ</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2,070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3,410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2,070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1,330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ホテル</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750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3,560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750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2,810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商業施設</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320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480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320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劇場</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340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180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カジノ</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180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60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120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ナイトクラブ</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50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100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50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50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レストラン</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40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70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40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r>
                        <a:rPr kumimoji="1" lang="ja-JP" altLang="en-US" sz="1400" dirty="0" smtClean="0"/>
                        <a:t>ゴルフ場</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smtClean="0"/>
                        <a:t>－</a:t>
                      </a:r>
                      <a:endParaRPr kumimoji="1" lang="en-US" altLang="ja-JP" sz="1400" dirty="0" smtClean="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40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smtClean="0"/>
                        <a:t>－</a:t>
                      </a:r>
                      <a:endParaRPr kumimoji="1" lang="en-US" altLang="ja-JP" sz="1400" dirty="0" smtClean="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40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pPr algn="ctr"/>
                      <a:r>
                        <a:rPr kumimoji="1" lang="ja-JP" altLang="en-US" sz="1400" dirty="0" smtClean="0"/>
                        <a:t>合計</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3,500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dirty="0" smtClean="0"/>
                        <a:t>8,200</a:t>
                      </a:r>
                      <a:r>
                        <a:rPr kumimoji="1" lang="ja-JP" altLang="en-US" sz="1400" dirty="0" smtClean="0"/>
                        <a:t>億円程度</a:t>
                      </a:r>
                      <a:endParaRPr kumimoji="1" lang="ja-JP" altLang="en-US" sz="1400" dirty="0"/>
                    </a:p>
                  </a:txBody>
                  <a:tcPr marL="94621" marR="946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400" i="0" dirty="0" smtClean="0">
                          <a:solidFill>
                            <a:schemeClr val="tx1"/>
                          </a:solidFill>
                        </a:rPr>
                        <a:t>-</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400" i="0" dirty="0" smtClean="0">
                          <a:solidFill>
                            <a:schemeClr val="tx1"/>
                          </a:solidFill>
                        </a:rPr>
                        <a:t>-</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19</a:t>
            </a:fld>
            <a:endParaRPr lang="ja-JP" altLang="en-US" dirty="0"/>
          </a:p>
        </p:txBody>
      </p:sp>
      <p:sp>
        <p:nvSpPr>
          <p:cNvPr id="7" name="テキスト プレースホルダー 19"/>
          <p:cNvSpPr>
            <a:spLocks noGrp="1"/>
          </p:cNvSpPr>
          <p:nvPr>
            <p:ph type="body" sz="quarter" idx="15"/>
          </p:nvPr>
        </p:nvSpPr>
        <p:spPr/>
        <p:txBody>
          <a:bodyPr/>
          <a:lstStyle/>
          <a:p>
            <a:r>
              <a:rPr lang="en-US" altLang="ja-JP" dirty="0" smtClean="0"/>
              <a:t>【</a:t>
            </a:r>
            <a:r>
              <a:rPr lang="ja-JP" altLang="en-US" dirty="0"/>
              <a:t>参考</a:t>
            </a:r>
            <a:r>
              <a:rPr lang="en-US" altLang="ja-JP" dirty="0" smtClean="0"/>
              <a:t>】</a:t>
            </a:r>
            <a:r>
              <a:rPr lang="ja-JP" altLang="en-US" dirty="0" smtClean="0"/>
              <a:t>直接効果の試算結果（開発のみ）</a:t>
            </a:r>
            <a:endParaRPr lang="en-US" altLang="ja-JP" dirty="0" smtClean="0"/>
          </a:p>
        </p:txBody>
      </p:sp>
      <p:sp>
        <p:nvSpPr>
          <p:cNvPr id="10" name="テキスト プレースホルダー 7"/>
          <p:cNvSpPr txBox="1">
            <a:spLocks/>
          </p:cNvSpPr>
          <p:nvPr/>
        </p:nvSpPr>
        <p:spPr>
          <a:xfrm>
            <a:off x="417000" y="1350502"/>
            <a:ext cx="9064800" cy="907538"/>
          </a:xfrm>
          <a:prstGeom prst="rect">
            <a:avLst/>
          </a:prstGeom>
        </p:spPr>
        <p:txBody>
          <a:bodyPr vert="horz" wrap="square" lIns="72000" tIns="72000" rIns="72000" bIns="72000" rtlCol="0" anchor="t">
            <a:sp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454950" lvl="1" indent="-285750" algn="just">
              <a:spcBef>
                <a:spcPts val="600"/>
              </a:spcBef>
              <a:buFont typeface="Wingdings" panose="05000000000000000000" pitchFamily="2" charset="2"/>
              <a:buChar char="Ø"/>
            </a:pPr>
            <a:r>
              <a:rPr lang="ja-JP" altLang="en-US" sz="1400" dirty="0"/>
              <a:t>パターン①の直接効果を試算した結果、</a:t>
            </a:r>
            <a:r>
              <a:rPr lang="ja-JP" altLang="en-US" sz="1400" u="sng" dirty="0"/>
              <a:t>開発による開業までの直接</a:t>
            </a:r>
            <a:r>
              <a:rPr lang="ja-JP" altLang="en-US" sz="1400" u="sng" dirty="0" smtClean="0"/>
              <a:t>効果は累計</a:t>
            </a:r>
            <a:r>
              <a:rPr lang="en-US" altLang="ja-JP" sz="1400" u="sng" dirty="0" smtClean="0"/>
              <a:t>3,500</a:t>
            </a:r>
            <a:r>
              <a:rPr lang="ja-JP" altLang="en-US" sz="1400" u="sng" dirty="0"/>
              <a:t>億円程度となった</a:t>
            </a:r>
            <a:r>
              <a:rPr lang="ja-JP" altLang="en-US" sz="1400" u="sng" dirty="0" smtClean="0"/>
              <a:t>。</a:t>
            </a:r>
            <a:r>
              <a:rPr lang="en-US" altLang="ja-JP" sz="1400" u="sng" dirty="0" smtClean="0"/>
              <a:t/>
            </a:r>
            <a:br>
              <a:rPr lang="en-US" altLang="ja-JP" sz="1400" u="sng" dirty="0" smtClean="0"/>
            </a:br>
            <a:r>
              <a:rPr lang="ja-JP" altLang="en-US" sz="1400" dirty="0" smtClean="0"/>
              <a:t>また、パターン</a:t>
            </a:r>
            <a:r>
              <a:rPr lang="ja-JP" altLang="en-US" sz="1400" dirty="0"/>
              <a:t>②の直接効果を試算した結果、</a:t>
            </a:r>
            <a:r>
              <a:rPr lang="ja-JP" altLang="en-US" sz="1400" u="sng" dirty="0"/>
              <a:t>開発による開業までの直接</a:t>
            </a:r>
            <a:r>
              <a:rPr lang="ja-JP" altLang="en-US" sz="1400" u="sng" dirty="0" smtClean="0"/>
              <a:t>効果は累計</a:t>
            </a:r>
            <a:r>
              <a:rPr lang="en-US" altLang="ja-JP" sz="1400" u="sng" dirty="0" smtClean="0"/>
              <a:t>8,200</a:t>
            </a:r>
            <a:r>
              <a:rPr lang="ja-JP" altLang="en-US" sz="1400" u="sng" dirty="0"/>
              <a:t>億円程度となった</a:t>
            </a:r>
            <a:r>
              <a:rPr lang="ja-JP" altLang="en-US" sz="1400" u="sng" dirty="0" smtClean="0"/>
              <a:t>。</a:t>
            </a:r>
            <a:endParaRPr lang="en-US" altLang="ja-JP" sz="1400" u="sng" dirty="0"/>
          </a:p>
          <a:p>
            <a:pPr marL="454950" lvl="1" indent="-285750" algn="just">
              <a:spcBef>
                <a:spcPts val="600"/>
              </a:spcBef>
              <a:buFont typeface="Wingdings" panose="05000000000000000000" pitchFamily="2" charset="2"/>
              <a:buChar char="Ø"/>
            </a:pPr>
            <a:r>
              <a:rPr lang="ja-JP" altLang="en-US" sz="1400" dirty="0"/>
              <a:t>施設（産業）別の直接効果は、以下のとおり</a:t>
            </a:r>
            <a:r>
              <a:rPr lang="ja-JP" altLang="en-US" sz="1400" dirty="0" smtClean="0"/>
              <a:t>。（ソート：パターン① 直接効果 昇順）</a:t>
            </a:r>
            <a:endParaRPr lang="en-US" altLang="ja-JP" sz="1400" dirty="0"/>
          </a:p>
        </p:txBody>
      </p:sp>
    </p:spTree>
    <p:extLst>
      <p:ext uri="{BB962C8B-B14F-4D97-AF65-F5344CB8AC3E}">
        <p14:creationId xmlns:p14="http://schemas.microsoft.com/office/powerpoint/2010/main" val="407006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416496" y="136800"/>
            <a:ext cx="9072000" cy="651600"/>
          </a:xfrm>
          <a:prstGeom prst="rect">
            <a:avLst/>
          </a:prstGeom>
        </p:spPr>
        <p:txBody>
          <a:bodyPr vert="horz" wrap="none" lIns="0" tIns="0" rIns="0" bIns="0" rtlCol="0" anchor="b" anchorCtr="0">
            <a:noAutofit/>
          </a:bodyPr>
          <a:lstStyle>
            <a:lvl1pPr algn="l" eaLnBrk="1" hangingPunct="1">
              <a:lnSpc>
                <a:spcPct val="100000"/>
              </a:lnSpc>
              <a:spcBef>
                <a:spcPts val="0"/>
              </a:spcBef>
              <a:buClr>
                <a:schemeClr val="tx2"/>
              </a:buClr>
              <a:buSzPct val="85000"/>
              <a:buFont typeface="Wingdings" pitchFamily="2" charset="2"/>
              <a:buNone/>
              <a:defRPr kumimoji="1" sz="2400" b="1" baseline="0">
                <a:solidFill>
                  <a:schemeClr val="accent1"/>
                </a:solidFill>
                <a:latin typeface="+mn-lt"/>
                <a:ea typeface="+mn-ea"/>
                <a:cs typeface="Arial" pitchFamily="34" charset="0"/>
              </a:defRPr>
            </a:lvl1pPr>
          </a:lstStyle>
          <a:p>
            <a:pPr fontAlgn="auto">
              <a:spcAft>
                <a:spcPts val="0"/>
              </a:spcAft>
            </a:pPr>
            <a:r>
              <a:rPr lang="ja-JP" altLang="en-US" kern="0" dirty="0" smtClean="0"/>
              <a:t>目次</a:t>
            </a:r>
            <a:endParaRPr lang="ja-JP" altLang="en-US" kern="0" dirty="0"/>
          </a:p>
        </p:txBody>
      </p:sp>
      <p:graphicFrame>
        <p:nvGraphicFramePr>
          <p:cNvPr id="5" name="Group 155"/>
          <p:cNvGraphicFramePr>
            <a:graphicFrameLocks/>
          </p:cNvGraphicFramePr>
          <p:nvPr>
            <p:extLst>
              <p:ext uri="{D42A27DB-BD31-4B8C-83A1-F6EECF244321}">
                <p14:modId xmlns:p14="http://schemas.microsoft.com/office/powerpoint/2010/main" val="1890000363"/>
              </p:ext>
            </p:extLst>
          </p:nvPr>
        </p:nvGraphicFramePr>
        <p:xfrm>
          <a:off x="439271" y="1484313"/>
          <a:ext cx="4450432" cy="2916000"/>
        </p:xfrm>
        <a:graphic>
          <a:graphicData uri="http://schemas.openxmlformats.org/drawingml/2006/table">
            <a:tbl>
              <a:tblPr/>
              <a:tblGrid>
                <a:gridCol w="3910432"/>
                <a:gridCol w="540000"/>
              </a:tblGrid>
              <a:tr h="486000">
                <a:tc>
                  <a:txBody>
                    <a:bodyPr/>
                    <a:lstStyle/>
                    <a:p>
                      <a:pPr marL="0" marR="0" indent="0" defTabSz="914400" eaLnBrk="1" fontAlgn="auto" latinLnBrk="0" hangingPunct="1">
                        <a:lnSpc>
                          <a:spcPct val="100000"/>
                        </a:lnSpc>
                        <a:spcBef>
                          <a:spcPts val="0"/>
                        </a:spcBef>
                        <a:spcAft>
                          <a:spcPts val="300"/>
                        </a:spcAft>
                        <a:buClrTx/>
                        <a:buSzTx/>
                        <a:buFont typeface="+mj-ea"/>
                        <a:buNone/>
                        <a:tabLst/>
                        <a:defRPr/>
                      </a:pPr>
                      <a:r>
                        <a:rPr kumimoji="1" lang="ja-JP" altLang="en-US" sz="1200" b="0" dirty="0" smtClean="0">
                          <a:solidFill>
                            <a:schemeClr val="tx1"/>
                          </a:solidFill>
                          <a:latin typeface="+mn-lt"/>
                          <a:ea typeface="+mn-ea"/>
                          <a:cs typeface="+mn-cs"/>
                        </a:rPr>
                        <a:t>はじめに</a:t>
                      </a:r>
                    </a:p>
                  </a:txBody>
                  <a:tcPr marL="90036" marR="90036" anchor="ctr">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P.3</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defTabSz="914400" eaLnBrk="1" fontAlgn="auto" latinLnBrk="0" hangingPunct="1">
                        <a:lnSpc>
                          <a:spcPct val="100000"/>
                        </a:lnSpc>
                        <a:spcBef>
                          <a:spcPts val="0"/>
                        </a:spcBef>
                        <a:spcAft>
                          <a:spcPts val="300"/>
                        </a:spcAft>
                        <a:buClrTx/>
                        <a:buSzTx/>
                        <a:buFont typeface="+mj-ea"/>
                        <a:buNone/>
                        <a:tabLst/>
                        <a:defRPr/>
                      </a:pPr>
                      <a:r>
                        <a:rPr kumimoji="1" lang="ja-JP" altLang="en-US" sz="1200" b="0" dirty="0" smtClean="0">
                          <a:solidFill>
                            <a:schemeClr val="tx1"/>
                          </a:solidFill>
                          <a:latin typeface="+mn-lt"/>
                          <a:ea typeface="+mn-ea"/>
                          <a:cs typeface="+mn-cs"/>
                        </a:rPr>
                        <a:t>（１）集客見込数</a:t>
                      </a:r>
                      <a:endParaRPr kumimoji="1" lang="en-US" altLang="ja-JP" sz="1200" b="0" dirty="0" smtClean="0">
                        <a:solidFill>
                          <a:schemeClr val="tx1"/>
                        </a:solidFill>
                        <a:latin typeface="+mn-lt"/>
                        <a:ea typeface="+mn-ea"/>
                        <a:cs typeface="+mn-cs"/>
                      </a:endParaRPr>
                    </a:p>
                  </a:txBody>
                  <a:tcPr marL="90036" marR="90036" anchor="ctr">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P.5</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indent="0" defTabSz="914400" eaLnBrk="1" fontAlgn="auto" latinLnBrk="0" hangingPunct="1">
                        <a:lnSpc>
                          <a:spcPct val="100000"/>
                        </a:lnSpc>
                        <a:spcBef>
                          <a:spcPts val="0"/>
                        </a:spcBef>
                        <a:spcAft>
                          <a:spcPts val="300"/>
                        </a:spcAft>
                        <a:buClrTx/>
                        <a:buSzTx/>
                        <a:buFont typeface="+mj-ea"/>
                        <a:buNone/>
                        <a:tabLst/>
                        <a:defRPr/>
                      </a:pPr>
                      <a:r>
                        <a:rPr kumimoji="1" lang="ja-JP" altLang="en-US" sz="1200" b="0" dirty="0" smtClean="0">
                          <a:solidFill>
                            <a:schemeClr val="tx1"/>
                          </a:solidFill>
                          <a:latin typeface="+mn-lt"/>
                          <a:ea typeface="+mn-ea"/>
                          <a:cs typeface="+mn-cs"/>
                        </a:rPr>
                        <a:t>（２）立地効果（大阪市域、府域、近畿圏）</a:t>
                      </a:r>
                      <a:endParaRPr kumimoji="1" lang="en-US" altLang="ja-JP" sz="1200" b="0" dirty="0" smtClean="0">
                        <a:solidFill>
                          <a:schemeClr val="tx1"/>
                        </a:solidFill>
                        <a:latin typeface="+mn-lt"/>
                        <a:ea typeface="+mn-ea"/>
                        <a:cs typeface="+mn-cs"/>
                      </a:endParaRPr>
                    </a:p>
                  </a:txBody>
                  <a:tcPr marL="90036" marR="90036" anchor="ctr">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indent="0" defTabSz="914400" eaLnBrk="1" fontAlgn="auto" latinLnBrk="0" hangingPunct="1">
                        <a:lnSpc>
                          <a:spcPct val="100000"/>
                        </a:lnSpc>
                        <a:spcBef>
                          <a:spcPts val="0"/>
                        </a:spcBef>
                        <a:spcAft>
                          <a:spcPts val="300"/>
                        </a:spcAft>
                        <a:buClrTx/>
                        <a:buSzTx/>
                        <a:buFont typeface="+mj-ea"/>
                        <a:buNone/>
                        <a:tabLst/>
                        <a:defRPr/>
                      </a:pPr>
                      <a:r>
                        <a:rPr lang="ja-JP" altLang="en-US" sz="1200" kern="0" dirty="0" smtClean="0">
                          <a:solidFill>
                            <a:schemeClr val="tx1"/>
                          </a:solidFill>
                        </a:rPr>
                        <a:t>（３）課題と対策</a:t>
                      </a:r>
                      <a:r>
                        <a:rPr kumimoji="1" lang="ja-JP" altLang="en-US" sz="1200" b="0" dirty="0" smtClean="0">
                          <a:solidFill>
                            <a:schemeClr val="tx1"/>
                          </a:solidFill>
                          <a:latin typeface="+mn-lt"/>
                          <a:ea typeface="+mn-ea"/>
                          <a:cs typeface="+mn-cs"/>
                        </a:rPr>
                        <a:t>　</a:t>
                      </a:r>
                      <a:endParaRPr kumimoji="1" lang="en-US" altLang="ja-JP" sz="1200" b="0" dirty="0" smtClean="0">
                        <a:solidFill>
                          <a:schemeClr val="tx1"/>
                        </a:solidFill>
                        <a:latin typeface="+mn-lt"/>
                        <a:ea typeface="+mn-ea"/>
                        <a:cs typeface="+mn-cs"/>
                      </a:endParaRPr>
                    </a:p>
                  </a:txBody>
                  <a:tcPr marL="90036" marR="90036" anchor="ctr">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P.25</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indent="0" defTabSz="914400" eaLnBrk="1" fontAlgn="auto" latinLnBrk="0" hangingPunct="1">
                        <a:lnSpc>
                          <a:spcPct val="100000"/>
                        </a:lnSpc>
                        <a:spcBef>
                          <a:spcPts val="0"/>
                        </a:spcBef>
                        <a:spcAft>
                          <a:spcPts val="300"/>
                        </a:spcAft>
                        <a:buClrTx/>
                        <a:buSzTx/>
                        <a:buFont typeface="+mj-ea"/>
                        <a:buNone/>
                        <a:tabLst/>
                        <a:defRPr/>
                      </a:pPr>
                      <a:r>
                        <a:rPr lang="ja-JP" altLang="en-US" sz="1200" kern="0" dirty="0" smtClean="0">
                          <a:solidFill>
                            <a:schemeClr val="tx1"/>
                          </a:solidFill>
                        </a:rPr>
                        <a:t>（４）</a:t>
                      </a:r>
                      <a:r>
                        <a:rPr lang="en-US" altLang="ja-JP" sz="1200" kern="0" dirty="0" smtClean="0">
                          <a:solidFill>
                            <a:schemeClr val="tx1"/>
                          </a:solidFill>
                        </a:rPr>
                        <a:t>MICE</a:t>
                      </a:r>
                      <a:r>
                        <a:rPr lang="ja-JP" altLang="en-US" sz="1200" kern="0" dirty="0" smtClean="0">
                          <a:solidFill>
                            <a:schemeClr val="tx1"/>
                          </a:solidFill>
                        </a:rPr>
                        <a:t>施設の需要調査・整備検討</a:t>
                      </a:r>
                    </a:p>
                  </a:txBody>
                  <a:tcPr marL="90036" marR="90036" anchor="ctr">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P.79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indent="0" defTabSz="914400" eaLnBrk="1" fontAlgn="auto" latinLnBrk="0" hangingPunct="1">
                        <a:lnSpc>
                          <a:spcPct val="100000"/>
                        </a:lnSpc>
                        <a:spcBef>
                          <a:spcPts val="0"/>
                        </a:spcBef>
                        <a:spcAft>
                          <a:spcPts val="300"/>
                        </a:spcAft>
                        <a:buClrTx/>
                        <a:buSzTx/>
                        <a:buFont typeface="+mj-ea"/>
                        <a:buNone/>
                        <a:tabLst/>
                        <a:defRPr/>
                      </a:pPr>
                      <a:r>
                        <a:rPr lang="ja-JP" altLang="en-US" sz="1200" kern="0" dirty="0" smtClean="0">
                          <a:solidFill>
                            <a:schemeClr val="tx1"/>
                          </a:solidFill>
                        </a:rPr>
                        <a:t>（５）夢洲地区の候補地・候補圏域としての優位性</a:t>
                      </a:r>
                    </a:p>
                  </a:txBody>
                  <a:tcPr marL="90036" marR="90036" anchor="ctr">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050" b="0" i="0" u="none" strike="noStrike" cap="none" normalizeH="0" baseline="0" dirty="0" smtClean="0">
                          <a:ln>
                            <a:noFill/>
                          </a:ln>
                          <a:solidFill>
                            <a:schemeClr val="tx1"/>
                          </a:solidFill>
                          <a:effectLst/>
                          <a:latin typeface="Arial" charset="0"/>
                          <a:ea typeface="ＭＳ Ｐゴシック" pitchFamily="50" charset="-128"/>
                        </a:rPr>
                        <a:t>P.139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4126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rtl="0"/>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a:t>ア</a:t>
            </a:r>
            <a:r>
              <a:rPr lang="ja-JP" altLang="en-US" dirty="0" smtClean="0"/>
              <a:t>　直接</a:t>
            </a:r>
            <a:r>
              <a:rPr lang="ja-JP" altLang="en-US" dirty="0"/>
              <a:t>効果</a:t>
            </a:r>
            <a:r>
              <a:rPr lang="ja-JP" altLang="en-US" dirty="0" smtClean="0"/>
              <a:t>の試算結果</a:t>
            </a:r>
            <a:endParaRPr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91374100"/>
              </p:ext>
            </p:extLst>
          </p:nvPr>
        </p:nvGraphicFramePr>
        <p:xfrm>
          <a:off x="417513" y="2241818"/>
          <a:ext cx="9064800" cy="3762000"/>
        </p:xfrm>
        <a:graphic>
          <a:graphicData uri="http://schemas.openxmlformats.org/drawingml/2006/table">
            <a:tbl>
              <a:tblPr firstRow="1" bandRow="1">
                <a:tableStyleId>{5C22544A-7EE6-4342-B048-85BDC9FD1C3A}</a:tableStyleId>
              </a:tblPr>
              <a:tblGrid>
                <a:gridCol w="1812960"/>
                <a:gridCol w="1812960"/>
                <a:gridCol w="1812960"/>
                <a:gridCol w="1812960"/>
                <a:gridCol w="1812960"/>
              </a:tblGrid>
              <a:tr h="342000">
                <a:tc rowSpan="2">
                  <a:txBody>
                    <a:bodyPr/>
                    <a:lstStyle/>
                    <a:p>
                      <a:pPr algn="ctr"/>
                      <a:r>
                        <a:rPr lang="ja-JP" altLang="en-US" sz="1400" dirty="0" smtClean="0">
                          <a:solidFill>
                            <a:schemeClr val="tx1"/>
                          </a:solidFill>
                        </a:rPr>
                        <a:t>施設（産業）</a:t>
                      </a:r>
                      <a:endParaRPr kumimoji="1" lang="ja-JP" altLang="en-US" sz="14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rowSpan="2">
                  <a:txBody>
                    <a:bodyPr/>
                    <a:lstStyle/>
                    <a:p>
                      <a:pPr algn="ctr"/>
                      <a:r>
                        <a:rPr kumimoji="1" lang="ja-JP" altLang="en-US" sz="1400" b="1" dirty="0" smtClean="0">
                          <a:solidFill>
                            <a:schemeClr val="bg1"/>
                          </a:solidFill>
                        </a:rPr>
                        <a:t>パターン①</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rowSpan="2">
                  <a:txBody>
                    <a:bodyPr/>
                    <a:lstStyle/>
                    <a:p>
                      <a:pPr algn="ctr"/>
                      <a:r>
                        <a:rPr kumimoji="1" lang="ja-JP" altLang="en-US" sz="1400" b="1" dirty="0" smtClean="0">
                          <a:solidFill>
                            <a:schemeClr val="bg1"/>
                          </a:solidFill>
                        </a:rPr>
                        <a:t>パターン②</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gridSpan="2">
                  <a:txBody>
                    <a:bodyPr/>
                    <a:lstStyle/>
                    <a:p>
                      <a:pPr algn="ctr"/>
                      <a:endParaRPr kumimoji="1" lang="ja-JP" altLang="en-US" sz="14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342000">
                <a:tc vMerge="1">
                  <a:txBody>
                    <a:bodyPr/>
                    <a:lstStyle/>
                    <a:p>
                      <a:pPr algn="ctr"/>
                      <a:endParaRPr kumimoji="1" lang="ja-JP" altLang="en-US" sz="14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vMerge="1">
                  <a:txBody>
                    <a:bodyPr/>
                    <a:lstStyle/>
                    <a:p>
                      <a:pPr algn="ct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vMerge="1">
                  <a:txBody>
                    <a:bodyPr/>
                    <a:lstStyle/>
                    <a:p>
                      <a:pPr algn="ct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400" b="1" dirty="0" smtClean="0">
                          <a:solidFill>
                            <a:schemeClr val="bg1"/>
                          </a:solidFill>
                        </a:rPr>
                        <a:t>MBS</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400" b="1" dirty="0" smtClean="0">
                          <a:solidFill>
                            <a:schemeClr val="bg1"/>
                          </a:solidFill>
                        </a:rPr>
                        <a:t>MGM</a:t>
                      </a:r>
                      <a:r>
                        <a:rPr kumimoji="1" lang="en-US" altLang="ja-JP" sz="1400" b="1" baseline="0" dirty="0" smtClean="0">
                          <a:solidFill>
                            <a:schemeClr val="bg1"/>
                          </a:solidFill>
                        </a:rPr>
                        <a:t> &amp; Wynn</a:t>
                      </a: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342000">
                <a:tc>
                  <a:txBody>
                    <a:bodyPr/>
                    <a:lstStyle/>
                    <a:p>
                      <a:r>
                        <a:rPr kumimoji="1" lang="ja-JP" altLang="en-US" sz="1400" dirty="0" smtClean="0"/>
                        <a:t>ＭＩＣＥ</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110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200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110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90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r>
                        <a:rPr kumimoji="1" lang="ja-JP" altLang="en-US" sz="1400" dirty="0" smtClean="0"/>
                        <a:t>ホテル</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340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1,050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340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710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r>
                        <a:rPr kumimoji="1" lang="ja-JP" altLang="en-US" sz="1400" dirty="0" smtClean="0"/>
                        <a:t>商業施設</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600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910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610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310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r>
                        <a:rPr kumimoji="1" lang="ja-JP" altLang="en-US" sz="1400" dirty="0" smtClean="0"/>
                        <a:t>劇場</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170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320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170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150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r>
                        <a:rPr kumimoji="1" lang="ja-JP" altLang="en-US" sz="1400" dirty="0" smtClean="0"/>
                        <a:t>カジノ</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530</a:t>
                      </a:r>
                      <a:r>
                        <a:rPr kumimoji="1" lang="ja-JP" altLang="en-US" sz="1400" dirty="0" smtClean="0">
                          <a:solidFill>
                            <a:schemeClr val="tx1"/>
                          </a:solidFill>
                        </a:rPr>
                        <a:t>億円程度</a:t>
                      </a: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900</a:t>
                      </a:r>
                      <a:r>
                        <a:rPr kumimoji="1" lang="ja-JP" altLang="en-US" sz="1400" dirty="0" smtClean="0">
                          <a:solidFill>
                            <a:schemeClr val="tx1"/>
                          </a:solidFill>
                        </a:rPr>
                        <a:t>億円程度</a:t>
                      </a: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400" i="0" dirty="0" smtClean="0">
                          <a:solidFill>
                            <a:schemeClr val="tx1"/>
                          </a:solidFill>
                        </a:rPr>
                        <a:t>900</a:t>
                      </a:r>
                      <a:r>
                        <a:rPr kumimoji="1" lang="ja-JP" altLang="en-US" sz="1400" i="0" dirty="0" smtClean="0">
                          <a:solidFill>
                            <a:schemeClr val="tx1"/>
                          </a:solidFill>
                        </a:rPr>
                        <a:t>億円程度</a:t>
                      </a: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1200" i="0" dirty="0" smtClean="0">
                        <a:solidFill>
                          <a:srgbClr val="FF0000"/>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000">
                <a:tc>
                  <a:txBody>
                    <a:bodyPr/>
                    <a:lstStyle/>
                    <a:p>
                      <a:r>
                        <a:rPr kumimoji="1" lang="ja-JP" altLang="en-US" sz="1400" dirty="0" smtClean="0"/>
                        <a:t>ナイトクラブ</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150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570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150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420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400" dirty="0" smtClean="0"/>
                        <a:t>レストラン</a:t>
                      </a: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60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120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60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60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r>
                        <a:rPr kumimoji="1" lang="ja-JP" altLang="en-US" sz="1400" dirty="0" smtClean="0"/>
                        <a:t>ゴルフ場</a:t>
                      </a:r>
                      <a:endParaRPr kumimoji="1" lang="ja-JP" altLang="en-US" sz="14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solidFill>
                            <a:schemeClr val="tx1"/>
                          </a:solidFill>
                        </a:rPr>
                        <a:t>-</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solidFill>
                            <a:schemeClr val="tx1"/>
                          </a:solidFill>
                        </a:rPr>
                        <a:t>10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0" dirty="0" smtClean="0">
                          <a:solidFill>
                            <a:schemeClr val="tx1"/>
                          </a:solidFill>
                        </a:rPr>
                        <a:t>-</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i="0" dirty="0" smtClean="0">
                          <a:solidFill>
                            <a:schemeClr val="tx1"/>
                          </a:solidFill>
                        </a:rPr>
                        <a:t>10</a:t>
                      </a:r>
                      <a:r>
                        <a:rPr kumimoji="1" lang="ja-JP" altLang="en-US" sz="1400" i="0" dirty="0" smtClean="0">
                          <a:solidFill>
                            <a:schemeClr val="tx1"/>
                          </a:solidFill>
                        </a:rPr>
                        <a:t>億円程度</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000">
                <a:tc>
                  <a:txBody>
                    <a:bodyPr/>
                    <a:lstStyle/>
                    <a:p>
                      <a:pPr algn="ctr"/>
                      <a:r>
                        <a:rPr kumimoji="1" lang="ja-JP" altLang="en-US" sz="1400" dirty="0" smtClean="0"/>
                        <a:t>合計</a:t>
                      </a:r>
                      <a:endParaRPr kumimoji="1" lang="ja-JP" altLang="en-US" sz="1400" dirty="0"/>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2,000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4,100</a:t>
                      </a:r>
                      <a:r>
                        <a:rPr kumimoji="1" lang="ja-JP" altLang="en-US" sz="1400" dirty="0" smtClean="0">
                          <a:solidFill>
                            <a:schemeClr val="tx1"/>
                          </a:solidFill>
                        </a:rPr>
                        <a:t>億円程度</a:t>
                      </a:r>
                      <a:endParaRPr kumimoji="1" lang="ja-JP" altLang="en-US" sz="140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400" i="0" dirty="0" smtClean="0">
                          <a:solidFill>
                            <a:schemeClr val="tx1"/>
                          </a:solidFill>
                        </a:rPr>
                        <a:t>-</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400" i="0" dirty="0" smtClean="0">
                          <a:solidFill>
                            <a:schemeClr val="tx1"/>
                          </a:solidFill>
                        </a:rPr>
                        <a:t>-</a:t>
                      </a:r>
                      <a:endParaRPr kumimoji="1" lang="ja-JP" altLang="en-US" sz="1400" i="0" dirty="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スライド番号プレースホルダー 1"/>
          <p:cNvSpPr>
            <a:spLocks noGrp="1"/>
          </p:cNvSpPr>
          <p:nvPr>
            <p:ph type="sldNum" sz="quarter" idx="10"/>
          </p:nvPr>
        </p:nvSpPr>
        <p:spPr/>
        <p:txBody>
          <a:bodyPr/>
          <a:lstStyle/>
          <a:p>
            <a:fld id="{4D9FACC8-259C-46ED-9283-8CCF027B3826}" type="slidenum">
              <a:rPr lang="ja-JP" altLang="en-US" smtClean="0"/>
              <a:pPr/>
              <a:t>20</a:t>
            </a:fld>
            <a:endParaRPr lang="ja-JP" altLang="en-US" dirty="0"/>
          </a:p>
        </p:txBody>
      </p:sp>
      <p:sp>
        <p:nvSpPr>
          <p:cNvPr id="9" name="テキスト プレースホルダー 19"/>
          <p:cNvSpPr>
            <a:spLocks noGrp="1"/>
          </p:cNvSpPr>
          <p:nvPr>
            <p:ph type="body" sz="quarter" idx="15"/>
          </p:nvPr>
        </p:nvSpPr>
        <p:spPr/>
        <p:txBody>
          <a:bodyPr/>
          <a:lstStyle/>
          <a:p>
            <a:r>
              <a:rPr lang="en-US" altLang="ja-JP" dirty="0" smtClean="0"/>
              <a:t>【</a:t>
            </a:r>
            <a:r>
              <a:rPr lang="ja-JP" altLang="en-US" dirty="0" smtClean="0"/>
              <a:t>参考</a:t>
            </a:r>
            <a:r>
              <a:rPr lang="en-US" altLang="ja-JP" dirty="0" smtClean="0"/>
              <a:t>】</a:t>
            </a:r>
            <a:r>
              <a:rPr lang="ja-JP" altLang="en-US" dirty="0" smtClean="0"/>
              <a:t>直接効果の試算結果（事業運営のみ）</a:t>
            </a:r>
            <a:endParaRPr lang="en-US" altLang="ja-JP" dirty="0" smtClean="0"/>
          </a:p>
        </p:txBody>
      </p:sp>
      <p:sp>
        <p:nvSpPr>
          <p:cNvPr id="22" name="テキスト プレースホルダー 7"/>
          <p:cNvSpPr txBox="1">
            <a:spLocks/>
          </p:cNvSpPr>
          <p:nvPr/>
        </p:nvSpPr>
        <p:spPr>
          <a:xfrm>
            <a:off x="417000" y="1350502"/>
            <a:ext cx="9064800" cy="1212878"/>
          </a:xfrm>
          <a:prstGeom prst="rect">
            <a:avLst/>
          </a:prstGeom>
        </p:spPr>
        <p:txBody>
          <a:bodyPr vert="horz" wrap="square" lIns="72000" tIns="72000" rIns="72000" bIns="72000" rtlCol="0" anchor="t">
            <a:sp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454950" lvl="1" indent="-285750" algn="just">
              <a:spcBef>
                <a:spcPts val="600"/>
              </a:spcBef>
              <a:buFont typeface="Wingdings" panose="05000000000000000000" pitchFamily="2" charset="2"/>
              <a:buChar char="Ø"/>
            </a:pPr>
            <a:r>
              <a:rPr lang="ja-JP" altLang="en-US" sz="1400" dirty="0"/>
              <a:t>パターン①の直接効果を試算した結果</a:t>
            </a:r>
            <a:r>
              <a:rPr lang="ja-JP" altLang="en-US" sz="1400" dirty="0" smtClean="0"/>
              <a:t>、</a:t>
            </a:r>
            <a:r>
              <a:rPr lang="ja-JP" altLang="en-US" sz="1400" u="sng" dirty="0"/>
              <a:t>事業</a:t>
            </a:r>
            <a:r>
              <a:rPr lang="ja-JP" altLang="en-US" sz="1400" u="sng" dirty="0" smtClean="0"/>
              <a:t>運営に</a:t>
            </a:r>
            <a:r>
              <a:rPr lang="ja-JP" altLang="en-US" sz="1400" u="sng" dirty="0"/>
              <a:t>よる開業後の直接効果</a:t>
            </a:r>
            <a:r>
              <a:rPr lang="ja-JP" altLang="en-US" sz="1400" u="sng" dirty="0" smtClean="0"/>
              <a:t>は毎年</a:t>
            </a:r>
            <a:r>
              <a:rPr lang="en-US" altLang="ja-JP" sz="1400" u="sng" dirty="0" smtClean="0"/>
              <a:t>2,000</a:t>
            </a:r>
            <a:r>
              <a:rPr lang="ja-JP" altLang="en-US" sz="1400" u="sng" dirty="0"/>
              <a:t>億</a:t>
            </a:r>
            <a:r>
              <a:rPr lang="ja-JP" altLang="en-US" sz="1400" u="sng" dirty="0" smtClean="0"/>
              <a:t>円程度と</a:t>
            </a:r>
            <a:r>
              <a:rPr lang="ja-JP" altLang="en-US" sz="1400" u="sng" dirty="0"/>
              <a:t>なった</a:t>
            </a:r>
            <a:r>
              <a:rPr lang="ja-JP" altLang="en-US" sz="1400" u="sng" dirty="0" smtClean="0"/>
              <a:t>。</a:t>
            </a:r>
            <a:r>
              <a:rPr lang="en-US" altLang="ja-JP" sz="1400" u="sng" dirty="0" smtClean="0"/>
              <a:t/>
            </a:r>
            <a:br>
              <a:rPr lang="en-US" altLang="ja-JP" sz="1400" u="sng" dirty="0" smtClean="0"/>
            </a:br>
            <a:r>
              <a:rPr lang="ja-JP" altLang="en-US" sz="1400" dirty="0" smtClean="0"/>
              <a:t>また、パターン</a:t>
            </a:r>
            <a:r>
              <a:rPr lang="ja-JP" altLang="en-US" sz="1400" dirty="0"/>
              <a:t>②の直接効果を試算した結果</a:t>
            </a:r>
            <a:r>
              <a:rPr lang="ja-JP" altLang="en-US" sz="1400" dirty="0" smtClean="0"/>
              <a:t>、</a:t>
            </a:r>
            <a:r>
              <a:rPr lang="ja-JP" altLang="en-US" sz="1400" u="sng" dirty="0"/>
              <a:t>事業</a:t>
            </a:r>
            <a:r>
              <a:rPr lang="ja-JP" altLang="en-US" sz="1400" u="sng" dirty="0" smtClean="0"/>
              <a:t>運営に</a:t>
            </a:r>
            <a:r>
              <a:rPr lang="ja-JP" altLang="en-US" sz="1400" u="sng" dirty="0"/>
              <a:t>よる開業後の直接効果</a:t>
            </a:r>
            <a:r>
              <a:rPr lang="ja-JP" altLang="en-US" sz="1400" u="sng" dirty="0" smtClean="0"/>
              <a:t>は毎年</a:t>
            </a:r>
            <a:r>
              <a:rPr lang="en-US" altLang="ja-JP" sz="1400" u="sng" dirty="0" smtClean="0"/>
              <a:t>4,100</a:t>
            </a:r>
            <a:r>
              <a:rPr lang="ja-JP" altLang="en-US" sz="1400" u="sng" dirty="0"/>
              <a:t>億円程度となった</a:t>
            </a:r>
            <a:r>
              <a:rPr lang="ja-JP" altLang="en-US" sz="1400" u="sng" dirty="0" smtClean="0"/>
              <a:t>。</a:t>
            </a:r>
            <a:endParaRPr lang="en-US" altLang="ja-JP" sz="1400" u="sng" dirty="0" smtClean="0"/>
          </a:p>
          <a:p>
            <a:pPr marL="454950" lvl="1" indent="-285750" algn="just">
              <a:spcBef>
                <a:spcPts val="600"/>
              </a:spcBef>
              <a:buFont typeface="Wingdings" panose="05000000000000000000" pitchFamily="2" charset="2"/>
              <a:buChar char="Ø"/>
            </a:pPr>
            <a:r>
              <a:rPr lang="ja-JP" altLang="en-US" sz="1400" dirty="0" smtClean="0"/>
              <a:t>施設（産業）別の直接効果は、以下のとおり</a:t>
            </a:r>
            <a:r>
              <a:rPr lang="ja-JP" altLang="en-US" sz="1400" dirty="0"/>
              <a:t>。（ソート</a:t>
            </a:r>
            <a:r>
              <a:rPr lang="ja-JP" altLang="en-US" sz="1400" dirty="0" smtClean="0"/>
              <a:t>：</a:t>
            </a:r>
            <a:r>
              <a:rPr lang="en-US" altLang="ja-JP" sz="1400" dirty="0" smtClean="0"/>
              <a:t>P.19 </a:t>
            </a:r>
            <a:r>
              <a:rPr lang="ja-JP" altLang="en-US" sz="1400" dirty="0" smtClean="0"/>
              <a:t>パターン</a:t>
            </a:r>
            <a:r>
              <a:rPr lang="ja-JP" altLang="en-US" sz="1400" dirty="0"/>
              <a:t>① 直接</a:t>
            </a:r>
            <a:r>
              <a:rPr lang="ja-JP" altLang="en-US" sz="1400" dirty="0" smtClean="0"/>
              <a:t>効果（開発） </a:t>
            </a:r>
            <a:r>
              <a:rPr lang="ja-JP" altLang="en-US" sz="1400" dirty="0"/>
              <a:t>昇順）</a:t>
            </a:r>
            <a:endParaRPr lang="en-US" altLang="ja-JP" sz="1400" dirty="0"/>
          </a:p>
          <a:p>
            <a:pPr marL="454950" lvl="1" indent="-285750" algn="just">
              <a:spcBef>
                <a:spcPts val="600"/>
              </a:spcBef>
              <a:buFont typeface="Wingdings" panose="05000000000000000000" pitchFamily="2" charset="2"/>
              <a:buChar char="Ø"/>
            </a:pPr>
            <a:endParaRPr lang="en-US" altLang="ja-JP" sz="1400" dirty="0"/>
          </a:p>
        </p:txBody>
      </p:sp>
    </p:spTree>
    <p:extLst>
      <p:ext uri="{BB962C8B-B14F-4D97-AF65-F5344CB8AC3E}">
        <p14:creationId xmlns:p14="http://schemas.microsoft.com/office/powerpoint/2010/main" val="1704549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384353" y="1954113"/>
            <a:ext cx="6241187" cy="1007181"/>
          </a:xfrm>
        </p:spPr>
        <p:txBody>
          <a:bodyPr>
            <a:spAutoFit/>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endParaRPr lang="en-US" altLang="ja-JP" dirty="0" smtClean="0"/>
          </a:p>
          <a:p>
            <a:r>
              <a:rPr lang="ja-JP" altLang="en-US" dirty="0" smtClean="0"/>
              <a:t>イ　経済効果の試算結果</a:t>
            </a:r>
            <a:endParaRPr lang="en-US" altLang="ja-JP"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pPr/>
              <a:t>21</a:t>
            </a:fld>
            <a:endParaRPr lang="ja-JP" altLang="en-US" dirty="0"/>
          </a:p>
        </p:txBody>
      </p:sp>
    </p:spTree>
    <p:extLst>
      <p:ext uri="{BB962C8B-B14F-4D97-AF65-F5344CB8AC3E}">
        <p14:creationId xmlns:p14="http://schemas.microsoft.com/office/powerpoint/2010/main" val="378238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a:t>イ</a:t>
            </a:r>
            <a:r>
              <a:rPr lang="ja-JP" altLang="en-US" dirty="0" smtClean="0"/>
              <a:t>　経済効果の試算結果</a:t>
            </a:r>
            <a:endParaRPr kumimoji="1" lang="ja-JP" altLang="en-US" dirty="0"/>
          </a:p>
        </p:txBody>
      </p:sp>
      <p:sp>
        <p:nvSpPr>
          <p:cNvPr id="4" name="スライド番号プレースホルダー 3"/>
          <p:cNvSpPr>
            <a:spLocks noGrp="1"/>
          </p:cNvSpPr>
          <p:nvPr>
            <p:ph type="sldNum" sz="quarter" idx="10"/>
          </p:nvPr>
        </p:nvSpPr>
        <p:spPr/>
        <p:txBody>
          <a:bodyPr/>
          <a:lstStyle/>
          <a:p>
            <a:fld id="{A3EB1B23-9AF8-425B-BAD7-B9FA00F18833}" type="slidenum">
              <a:rPr lang="ja-JP" altLang="en-US" smtClean="0"/>
              <a:pPr/>
              <a:t>22</a:t>
            </a:fld>
            <a:endParaRPr lang="ja-JP" altLang="en-US" dirty="0"/>
          </a:p>
        </p:txBody>
      </p:sp>
      <p:sp>
        <p:nvSpPr>
          <p:cNvPr id="58" name="テキスト プレースホルダー 19"/>
          <p:cNvSpPr>
            <a:spLocks noGrp="1"/>
          </p:cNvSpPr>
          <p:nvPr>
            <p:ph type="body" sz="quarter" idx="15"/>
          </p:nvPr>
        </p:nvSpPr>
        <p:spPr/>
        <p:txBody>
          <a:bodyPr/>
          <a:lstStyle/>
          <a:p>
            <a:r>
              <a:rPr lang="ja-JP" altLang="en-US" dirty="0" smtClean="0"/>
              <a:t>経済効果</a:t>
            </a:r>
            <a:r>
              <a:rPr lang="ja-JP" altLang="ja-JP" dirty="0" smtClean="0"/>
              <a:t>の</a:t>
            </a:r>
            <a:r>
              <a:rPr lang="ja-JP" altLang="en-US" dirty="0" smtClean="0"/>
              <a:t>試算</a:t>
            </a:r>
            <a:r>
              <a:rPr lang="ja-JP" altLang="ja-JP" dirty="0" smtClean="0"/>
              <a:t>結果</a:t>
            </a:r>
            <a:endParaRPr lang="en-US" altLang="ja-JP" dirty="0" smtClean="0"/>
          </a:p>
        </p:txBody>
      </p:sp>
      <p:sp>
        <p:nvSpPr>
          <p:cNvPr id="102" name="テキスト プレースホルダー 7"/>
          <p:cNvSpPr txBox="1">
            <a:spLocks/>
          </p:cNvSpPr>
          <p:nvPr/>
        </p:nvSpPr>
        <p:spPr>
          <a:xfrm>
            <a:off x="417000" y="1350502"/>
            <a:ext cx="9064800" cy="373802"/>
          </a:xfrm>
          <a:prstGeom prst="rect">
            <a:avLst/>
          </a:prstGeom>
        </p:spPr>
        <p:txBody>
          <a:bodyPr vert="horz" wrap="square" lIns="72000" tIns="72000" rIns="72000" bIns="72000" rtlCol="0" anchor="t">
            <a:sp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marL="277813" indent="-171450" algn="just">
              <a:spcBef>
                <a:spcPts val="300"/>
              </a:spcBef>
              <a:buFont typeface="Wingdings" panose="05000000000000000000" pitchFamily="2" charset="2"/>
              <a:buChar char="Ø"/>
            </a:pPr>
            <a:r>
              <a:rPr lang="ja-JP" altLang="en-US" b="0" dirty="0" smtClean="0">
                <a:solidFill>
                  <a:schemeClr val="tx1"/>
                </a:solidFill>
              </a:rPr>
              <a:t>大阪市域、大阪府域、近畿圏別の経済効果の試算結果は以下のとおり。</a:t>
            </a:r>
            <a:endParaRPr lang="en-US" altLang="ja-JP" b="0" dirty="0">
              <a:solidFill>
                <a:schemeClr val="tx1"/>
              </a:solidFill>
            </a:endParaRPr>
          </a:p>
        </p:txBody>
      </p:sp>
      <p:graphicFrame>
        <p:nvGraphicFramePr>
          <p:cNvPr id="16" name="コンテンツ プレースホルダー 3"/>
          <p:cNvGraphicFramePr>
            <a:graphicFrameLocks/>
          </p:cNvGraphicFramePr>
          <p:nvPr>
            <p:extLst>
              <p:ext uri="{D42A27DB-BD31-4B8C-83A1-F6EECF244321}">
                <p14:modId xmlns:p14="http://schemas.microsoft.com/office/powerpoint/2010/main" val="2629232577"/>
              </p:ext>
            </p:extLst>
          </p:nvPr>
        </p:nvGraphicFramePr>
        <p:xfrm>
          <a:off x="417513" y="1882449"/>
          <a:ext cx="9064796" cy="3706368"/>
        </p:xfrm>
        <a:graphic>
          <a:graphicData uri="http://schemas.openxmlformats.org/drawingml/2006/table">
            <a:tbl>
              <a:tblPr firstRow="1" bandRow="1">
                <a:tableStyleId>{5C22544A-7EE6-4342-B048-85BDC9FD1C3A}</a:tableStyleId>
              </a:tblPr>
              <a:tblGrid>
                <a:gridCol w="611570"/>
                <a:gridCol w="835522"/>
                <a:gridCol w="952213"/>
                <a:gridCol w="952213"/>
                <a:gridCol w="952213"/>
                <a:gridCol w="952213"/>
                <a:gridCol w="952213"/>
                <a:gridCol w="952213"/>
                <a:gridCol w="952213"/>
                <a:gridCol w="952213"/>
              </a:tblGrid>
              <a:tr h="216000">
                <a:tc rowSpan="3" gridSpan="2">
                  <a:txBody>
                    <a:bodyPr/>
                    <a:lstStyle/>
                    <a:p>
                      <a:pPr algn="ctr"/>
                      <a:endParaRPr kumimoji="1" lang="ja-JP" altLang="en-US" sz="1100" dirty="0" smtClean="0">
                        <a:solidFill>
                          <a:schemeClr val="tx1"/>
                        </a:solidFill>
                        <a:latin typeface="+mn-lt"/>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pPr algn="ctr"/>
                      <a:endParaRPr kumimoji="1" lang="ja-JP" altLang="en-US" sz="12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1"/>
                          </a:solidFill>
                        </a:rPr>
                        <a:t>パターン①</a:t>
                      </a: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gridSpan="6">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1"/>
                          </a:solidFill>
                        </a:rPr>
                        <a:t>パターン②</a:t>
                      </a: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216000">
                <a:tc gridSpan="2" vMerge="1">
                  <a:txBody>
                    <a:bodyPr/>
                    <a:lstStyle/>
                    <a:p>
                      <a:pPr algn="ctr"/>
                      <a:endParaRPr kumimoji="1" lang="ja-JP" altLang="en-US" sz="14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vMerge="1">
                  <a:txBody>
                    <a:bodyPr/>
                    <a:lstStyle/>
                    <a:p>
                      <a:endParaRPr kumimoji="1" lang="ja-JP" altLang="en-US"/>
                    </a:p>
                  </a:txBody>
                  <a:tcPr/>
                </a:tc>
                <a:tc rowSpan="2">
                  <a:txBody>
                    <a:bodyPr/>
                    <a:lstStyle/>
                    <a:p>
                      <a:pPr algn="ctr"/>
                      <a:r>
                        <a:rPr kumimoji="1" lang="ja-JP" altLang="en-US" sz="1100" b="1" dirty="0" smtClean="0">
                          <a:solidFill>
                            <a:schemeClr val="bg1"/>
                          </a:solidFill>
                        </a:rPr>
                        <a:t>開発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rowSpan="2">
                  <a:txBody>
                    <a:bodyPr/>
                    <a:lstStyle/>
                    <a:p>
                      <a:pPr algn="ctr"/>
                      <a:r>
                        <a:rPr kumimoji="1" lang="ja-JP" altLang="en-US" sz="1100" b="1" dirty="0" smtClean="0">
                          <a:solidFill>
                            <a:schemeClr val="bg1"/>
                          </a:solidFill>
                        </a:rPr>
                        <a:t>事業運営</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rowSpan="2">
                  <a:txBody>
                    <a:bodyPr/>
                    <a:lstStyle/>
                    <a:p>
                      <a:pPr algn="ctr"/>
                      <a:r>
                        <a:rPr kumimoji="1" lang="ja-JP" altLang="en-US" sz="1100" b="1" dirty="0" smtClean="0">
                          <a:solidFill>
                            <a:schemeClr val="bg1"/>
                          </a:solidFill>
                        </a:rPr>
                        <a:t>開発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gridSpan="2">
                  <a:txBody>
                    <a:bodyPr/>
                    <a:lstStyle/>
                    <a:p>
                      <a:pPr algn="ctr"/>
                      <a:endParaRPr kumimoji="1" lang="ja-JP" altLang="en-US" sz="6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rowSpan="2">
                  <a:txBody>
                    <a:bodyPr/>
                    <a:lstStyle/>
                    <a:p>
                      <a:pPr algn="ctr"/>
                      <a:r>
                        <a:rPr kumimoji="1" lang="ja-JP" altLang="en-US" sz="1100" b="1" dirty="0" smtClean="0">
                          <a:solidFill>
                            <a:schemeClr val="bg1"/>
                          </a:solidFill>
                        </a:rPr>
                        <a:t>事業運営</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gridSpan="2">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321582">
                <a:tc gridSpan="2" vMerge="1">
                  <a:txBody>
                    <a:bodyPr/>
                    <a:lstStyle/>
                    <a:p>
                      <a:pPr algn="ctr"/>
                      <a:endParaRPr kumimoji="1" lang="ja-JP" altLang="en-US" sz="1100" dirty="0" smtClean="0">
                        <a:solidFill>
                          <a:schemeClr val="tx1"/>
                        </a:solidFill>
                        <a:latin typeface="+mn-lt"/>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100" b="1" dirty="0" smtClean="0">
                          <a:solidFill>
                            <a:schemeClr val="bg1"/>
                          </a:solidFill>
                        </a:rPr>
                        <a:t>MBS</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100" b="1" dirty="0" smtClean="0">
                          <a:solidFill>
                            <a:schemeClr val="bg1"/>
                          </a:solidFill>
                        </a:rPr>
                        <a:t>MGM</a:t>
                      </a:r>
                      <a:r>
                        <a:rPr kumimoji="1" lang="en-US" altLang="ja-JP" sz="1100" b="1" baseline="0" dirty="0" smtClean="0">
                          <a:solidFill>
                            <a:schemeClr val="bg1"/>
                          </a:solidFill>
                        </a:rPr>
                        <a:t> &amp; Wynn</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100" b="1" dirty="0" smtClean="0">
                          <a:solidFill>
                            <a:schemeClr val="bg1"/>
                          </a:solidFill>
                        </a:rPr>
                        <a:t>MBS</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pPr algn="ctr"/>
                      <a:r>
                        <a:rPr kumimoji="1" lang="en-US" altLang="ja-JP" sz="1100" b="1" dirty="0" smtClean="0">
                          <a:solidFill>
                            <a:schemeClr val="bg1"/>
                          </a:solidFill>
                        </a:rPr>
                        <a:t>MGM</a:t>
                      </a:r>
                      <a:r>
                        <a:rPr kumimoji="1" lang="en-US" altLang="ja-JP" sz="1100" b="1" baseline="0" dirty="0" smtClean="0">
                          <a:solidFill>
                            <a:schemeClr val="bg1"/>
                          </a:solidFill>
                        </a:rPr>
                        <a:t> &amp; Wynn</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r>
              <a:tr h="321582">
                <a:tc rowSpan="2">
                  <a:txBody>
                    <a:bodyPr/>
                    <a:lstStyle/>
                    <a:p>
                      <a:r>
                        <a:rPr kumimoji="1" lang="ja-JP" altLang="en-US" sz="1100" b="1" dirty="0" smtClean="0">
                          <a:solidFill>
                            <a:schemeClr val="bg1"/>
                          </a:solidFill>
                        </a:rPr>
                        <a:t>大阪</a:t>
                      </a:r>
                      <a:endParaRPr kumimoji="1" lang="en-US" altLang="ja-JP" sz="1100" b="1" dirty="0" smtClean="0">
                        <a:solidFill>
                          <a:schemeClr val="bg1"/>
                        </a:solidFill>
                      </a:endParaRPr>
                    </a:p>
                    <a:p>
                      <a:r>
                        <a:rPr kumimoji="1" lang="ja-JP" altLang="en-US" sz="1100" b="1" dirty="0" smtClean="0">
                          <a:solidFill>
                            <a:schemeClr val="bg1"/>
                          </a:solidFill>
                        </a:rPr>
                        <a:t>市域</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r>
                        <a:rPr kumimoji="1" lang="ja-JP" altLang="en-US" sz="1100" b="1" dirty="0" smtClean="0">
                          <a:solidFill>
                            <a:schemeClr val="bg1"/>
                          </a:solidFill>
                        </a:rPr>
                        <a:t>生産</a:t>
                      </a:r>
                      <a:endParaRPr kumimoji="1" lang="en-US" altLang="ja-JP" sz="1100" b="1" dirty="0" smtClean="0">
                        <a:solidFill>
                          <a:schemeClr val="bg1"/>
                        </a:solidFill>
                      </a:endParaRPr>
                    </a:p>
                    <a:p>
                      <a:r>
                        <a:rPr kumimoji="1" lang="ja-JP" altLang="en-US" sz="1100" b="1" dirty="0" smtClean="0">
                          <a:solidFill>
                            <a:schemeClr val="bg1"/>
                          </a:solidFill>
                        </a:rPr>
                        <a:t>増加額</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2700" indent="-12700" algn="ctr" eaLnBrk="0" hangingPunct="0">
                        <a:lnSpc>
                          <a:spcPct val="110000"/>
                        </a:lnSpc>
                      </a:pPr>
                      <a:r>
                        <a:rPr lang="en-US" altLang="ja-JP" sz="1100" b="1" i="0" dirty="0" smtClean="0"/>
                        <a:t>5,200</a:t>
                      </a:r>
                      <a:r>
                        <a:rPr lang="ja-JP" altLang="en-US" sz="1100" b="1" i="0" dirty="0" smtClean="0"/>
                        <a:t>億円程度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2,900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1</a:t>
                      </a:r>
                      <a:r>
                        <a:rPr lang="ja-JP" altLang="en-US" sz="1100" b="1" i="0" dirty="0" smtClean="0">
                          <a:solidFill>
                            <a:schemeClr val="tx1"/>
                          </a:solidFill>
                        </a:rPr>
                        <a:t>兆</a:t>
                      </a:r>
                      <a:r>
                        <a:rPr lang="en-US" altLang="ja-JP" sz="1100" b="1" i="0" dirty="0" smtClean="0">
                          <a:solidFill>
                            <a:schemeClr val="tx1"/>
                          </a:solidFill>
                        </a:rPr>
                        <a:t>2,300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5,200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7,100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6,100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3,500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2,600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vMerge="1">
                  <a:txBody>
                    <a:bodyPr/>
                    <a:lstStyle/>
                    <a:p>
                      <a:endParaRPr kumimoji="1" lang="ja-JP" altLang="en-US" sz="12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smtClean="0">
                          <a:solidFill>
                            <a:schemeClr val="bg1"/>
                          </a:solidFill>
                        </a:rPr>
                        <a:t>雇用</a:t>
                      </a:r>
                      <a:endParaRPr kumimoji="1" lang="en-US" altLang="ja-JP" sz="1100" b="1" dirty="0" smtClean="0">
                        <a:solidFill>
                          <a:schemeClr val="bg1"/>
                        </a:solidFill>
                      </a:endParaRPr>
                    </a:p>
                    <a:p>
                      <a:r>
                        <a:rPr kumimoji="1" lang="ja-JP" altLang="en-US" sz="1100" b="1" dirty="0" smtClean="0">
                          <a:solidFill>
                            <a:schemeClr val="bg1"/>
                          </a:solidFill>
                        </a:rPr>
                        <a:t>創出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2700" indent="-12700" algn="ctr" eaLnBrk="0" hangingPunct="0">
                        <a:lnSpc>
                          <a:spcPct val="110000"/>
                        </a:lnSpc>
                      </a:pPr>
                      <a:r>
                        <a:rPr lang="en-US" altLang="ja-JP" sz="1100" b="1" i="0" dirty="0" smtClean="0"/>
                        <a:t>44,100</a:t>
                      </a:r>
                      <a:r>
                        <a:rPr lang="ja-JP" altLang="en-US" sz="1100" b="1" i="0" dirty="0" smtClean="0"/>
                        <a:t>人</a:t>
                      </a:r>
                      <a:endParaRPr lang="en-US" altLang="ja-JP" sz="1100" b="1" i="0" dirty="0" smtClean="0"/>
                    </a:p>
                    <a:p>
                      <a:pPr marL="12700" indent="-12700" algn="ctr" eaLnBrk="0" hangingPunct="0">
                        <a:lnSpc>
                          <a:spcPct val="110000"/>
                        </a:lnSpc>
                      </a:pPr>
                      <a:r>
                        <a:rPr lang="ja-JP" altLang="en-US" sz="1100" b="1" i="0" dirty="0" smtClean="0"/>
                        <a:t>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28,000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104,600</a:t>
                      </a:r>
                      <a:r>
                        <a:rPr lang="ja-JP" altLang="en-US" sz="1100" b="1" i="0" dirty="0" smtClean="0">
                          <a:solidFill>
                            <a:schemeClr val="tx1"/>
                          </a:solidFill>
                        </a:rPr>
                        <a:t>人程度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44,100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60,500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61,100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34,700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27,400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rowSpan="2">
                  <a:txBody>
                    <a:bodyPr/>
                    <a:lstStyle/>
                    <a:p>
                      <a:r>
                        <a:rPr kumimoji="1" lang="ja-JP" altLang="en-US" sz="1100" b="1" dirty="0" smtClean="0">
                          <a:solidFill>
                            <a:schemeClr val="bg1"/>
                          </a:solidFill>
                        </a:rPr>
                        <a:t>大阪</a:t>
                      </a:r>
                      <a:endParaRPr kumimoji="1" lang="en-US" altLang="ja-JP" sz="1100" b="1" dirty="0" smtClean="0">
                        <a:solidFill>
                          <a:schemeClr val="bg1"/>
                        </a:solidFill>
                      </a:endParaRPr>
                    </a:p>
                    <a:p>
                      <a:r>
                        <a:rPr kumimoji="1" lang="ja-JP" altLang="en-US" sz="1100" b="1" dirty="0" smtClean="0">
                          <a:solidFill>
                            <a:schemeClr val="bg1"/>
                          </a:solidFill>
                        </a:rPr>
                        <a:t>府域</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r>
                        <a:rPr kumimoji="1" lang="ja-JP" altLang="en-US" sz="1100" b="1" dirty="0" smtClean="0">
                          <a:solidFill>
                            <a:schemeClr val="bg1"/>
                          </a:solidFill>
                        </a:rPr>
                        <a:t>生産</a:t>
                      </a:r>
                      <a:endParaRPr kumimoji="1" lang="en-US" altLang="ja-JP" sz="1100" b="1" dirty="0" smtClean="0">
                        <a:solidFill>
                          <a:schemeClr val="bg1"/>
                        </a:solidFill>
                      </a:endParaRPr>
                    </a:p>
                    <a:p>
                      <a:r>
                        <a:rPr kumimoji="1" lang="ja-JP" altLang="en-US" sz="1100" b="1" dirty="0" smtClean="0">
                          <a:solidFill>
                            <a:schemeClr val="bg1"/>
                          </a:solidFill>
                        </a:rPr>
                        <a:t>増加額</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2700" indent="-12700" algn="ctr" eaLnBrk="0" hangingPunct="0">
                        <a:lnSpc>
                          <a:spcPct val="110000"/>
                        </a:lnSpc>
                      </a:pPr>
                      <a:r>
                        <a:rPr lang="en-US" altLang="ja-JP" sz="1100" b="1" i="0" dirty="0" smtClean="0"/>
                        <a:t>5,600</a:t>
                      </a:r>
                      <a:r>
                        <a:rPr lang="ja-JP" altLang="en-US" sz="1100" b="1" i="0" dirty="0" smtClean="0"/>
                        <a:t>億円程度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3,000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1</a:t>
                      </a:r>
                      <a:r>
                        <a:rPr lang="ja-JP" altLang="en-US" sz="1100" b="1" i="0" dirty="0" smtClean="0">
                          <a:solidFill>
                            <a:schemeClr val="tx1"/>
                          </a:solidFill>
                        </a:rPr>
                        <a:t>兆</a:t>
                      </a:r>
                      <a:r>
                        <a:rPr lang="en-US" altLang="ja-JP" sz="1100" b="1" i="0" dirty="0" smtClean="0">
                          <a:solidFill>
                            <a:schemeClr val="tx1"/>
                          </a:solidFill>
                        </a:rPr>
                        <a:t>3,300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5,600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7,700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6,300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3,600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2,700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vMerge="1">
                  <a:txBody>
                    <a:bodyPr/>
                    <a:lstStyle/>
                    <a:p>
                      <a:endParaRPr kumimoji="1" lang="ja-JP" altLang="en-US" sz="12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smtClean="0">
                          <a:solidFill>
                            <a:schemeClr val="bg1"/>
                          </a:solidFill>
                        </a:rPr>
                        <a:t>雇用</a:t>
                      </a:r>
                      <a:endParaRPr kumimoji="1" lang="en-US" altLang="ja-JP" sz="1100" b="1" dirty="0" smtClean="0">
                        <a:solidFill>
                          <a:schemeClr val="bg1"/>
                        </a:solidFill>
                      </a:endParaRPr>
                    </a:p>
                    <a:p>
                      <a:r>
                        <a:rPr kumimoji="1" lang="ja-JP" altLang="en-US" sz="1100" b="1" dirty="0" smtClean="0">
                          <a:solidFill>
                            <a:schemeClr val="bg1"/>
                          </a:solidFill>
                        </a:rPr>
                        <a:t>創出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2700" indent="-12700" algn="ctr" eaLnBrk="0" hangingPunct="0">
                        <a:lnSpc>
                          <a:spcPct val="110000"/>
                        </a:lnSpc>
                      </a:pPr>
                      <a:r>
                        <a:rPr lang="en-US" altLang="ja-JP" sz="1100" b="1" i="0" dirty="0" smtClean="0"/>
                        <a:t>41,000</a:t>
                      </a:r>
                      <a:r>
                        <a:rPr lang="ja-JP" altLang="en-US" sz="1100" b="1" i="0" dirty="0" smtClean="0"/>
                        <a:t>人</a:t>
                      </a:r>
                      <a:endParaRPr lang="en-US" altLang="ja-JP" sz="1100" b="1" i="0" dirty="0" smtClean="0"/>
                    </a:p>
                    <a:p>
                      <a:pPr marL="12700" indent="-12700" algn="ctr" eaLnBrk="0" hangingPunct="0">
                        <a:lnSpc>
                          <a:spcPct val="110000"/>
                        </a:lnSpc>
                      </a:pPr>
                      <a:r>
                        <a:rPr lang="ja-JP" altLang="en-US" sz="1100" b="1" i="0" dirty="0" smtClean="0"/>
                        <a:t>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32,100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97,200</a:t>
                      </a:r>
                      <a:r>
                        <a:rPr lang="ja-JP" altLang="en-US" sz="1100" b="1" i="0" dirty="0" smtClean="0">
                          <a:solidFill>
                            <a:schemeClr val="tx1"/>
                          </a:solidFill>
                        </a:rPr>
                        <a:t>人程度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41,000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56,200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70,300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39,500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30,800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rowSpan="2">
                  <a:txBody>
                    <a:bodyPr/>
                    <a:lstStyle/>
                    <a:p>
                      <a:r>
                        <a:rPr kumimoji="1" lang="ja-JP" altLang="en-US" sz="1100" b="1" dirty="0" smtClean="0">
                          <a:solidFill>
                            <a:schemeClr val="bg1"/>
                          </a:solidFill>
                        </a:rPr>
                        <a:t>近畿</a:t>
                      </a:r>
                      <a:endParaRPr kumimoji="1" lang="en-US" altLang="ja-JP" sz="1100" b="1" dirty="0" smtClean="0">
                        <a:solidFill>
                          <a:schemeClr val="bg1"/>
                        </a:solidFill>
                      </a:endParaRPr>
                    </a:p>
                    <a:p>
                      <a:r>
                        <a:rPr kumimoji="1" lang="ja-JP" altLang="en-US" sz="1100" b="1" dirty="0" smtClean="0">
                          <a:solidFill>
                            <a:schemeClr val="bg1"/>
                          </a:solidFill>
                        </a:rPr>
                        <a:t>圏</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7F7F"/>
                    </a:solidFill>
                  </a:tcPr>
                </a:tc>
                <a:tc>
                  <a:txBody>
                    <a:bodyPr/>
                    <a:lstStyle/>
                    <a:p>
                      <a:r>
                        <a:rPr kumimoji="1" lang="ja-JP" altLang="en-US" sz="1100" b="1" dirty="0" smtClean="0">
                          <a:solidFill>
                            <a:schemeClr val="bg1"/>
                          </a:solidFill>
                        </a:rPr>
                        <a:t>生産</a:t>
                      </a:r>
                      <a:endParaRPr kumimoji="1" lang="en-US" altLang="ja-JP" sz="1100" b="1" dirty="0" smtClean="0">
                        <a:solidFill>
                          <a:schemeClr val="bg1"/>
                        </a:solidFill>
                      </a:endParaRPr>
                    </a:p>
                    <a:p>
                      <a:r>
                        <a:rPr kumimoji="1" lang="ja-JP" altLang="en-US" sz="1100" b="1" dirty="0" smtClean="0">
                          <a:solidFill>
                            <a:schemeClr val="bg1"/>
                          </a:solidFill>
                        </a:rPr>
                        <a:t>増加額</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2700" indent="-12700" algn="ctr" eaLnBrk="0" hangingPunct="0">
                        <a:lnSpc>
                          <a:spcPct val="110000"/>
                        </a:lnSpc>
                      </a:pPr>
                      <a:r>
                        <a:rPr lang="en-US" altLang="ja-JP" sz="1100" b="1" i="0" dirty="0" smtClean="0"/>
                        <a:t>6,100</a:t>
                      </a:r>
                      <a:r>
                        <a:rPr lang="ja-JP" altLang="en-US" sz="1100" b="1" i="0" dirty="0" smtClean="0"/>
                        <a:t>億円程度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3,200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1</a:t>
                      </a:r>
                      <a:r>
                        <a:rPr lang="ja-JP" altLang="en-US" sz="1100" b="1" i="0" dirty="0" smtClean="0">
                          <a:solidFill>
                            <a:schemeClr val="tx1"/>
                          </a:solidFill>
                        </a:rPr>
                        <a:t>兆</a:t>
                      </a:r>
                      <a:r>
                        <a:rPr lang="en-US" altLang="ja-JP" sz="1100" b="1" i="0" dirty="0" smtClean="0">
                          <a:solidFill>
                            <a:schemeClr val="tx1"/>
                          </a:solidFill>
                        </a:rPr>
                        <a:t>4,500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6,100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8,400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6,700</a:t>
                      </a:r>
                      <a:r>
                        <a:rPr lang="ja-JP" altLang="en-US" sz="1100" b="1" i="0" dirty="0" smtClean="0">
                          <a:solidFill>
                            <a:schemeClr val="tx1"/>
                          </a:solidFill>
                        </a:rPr>
                        <a:t>億円程度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3,800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2,900</a:t>
                      </a:r>
                      <a:r>
                        <a:rPr lang="ja-JP" altLang="en-US" sz="1100" i="0" dirty="0" smtClean="0">
                          <a:solidFill>
                            <a:schemeClr val="tx1"/>
                          </a:solidFill>
                        </a:rPr>
                        <a:t>億円程度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582">
                <a:tc vMerge="1">
                  <a:txBody>
                    <a:bodyPr/>
                    <a:lstStyle/>
                    <a:p>
                      <a:endParaRPr kumimoji="1" lang="ja-JP" altLang="en-US" sz="1200" dirty="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smtClean="0">
                          <a:solidFill>
                            <a:schemeClr val="bg1"/>
                          </a:solidFill>
                        </a:rPr>
                        <a:t>雇用</a:t>
                      </a:r>
                      <a:endParaRPr kumimoji="1" lang="en-US" altLang="ja-JP" sz="1100" b="1" dirty="0" smtClean="0">
                        <a:solidFill>
                          <a:schemeClr val="bg1"/>
                        </a:solidFill>
                      </a:endParaRPr>
                    </a:p>
                    <a:p>
                      <a:r>
                        <a:rPr kumimoji="1" lang="ja-JP" altLang="en-US" sz="1100" b="1" dirty="0" smtClean="0">
                          <a:solidFill>
                            <a:schemeClr val="bg1"/>
                          </a:solidFill>
                        </a:rPr>
                        <a:t>創出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12700" indent="-12700" algn="ctr" eaLnBrk="0" hangingPunct="0">
                        <a:lnSpc>
                          <a:spcPct val="110000"/>
                        </a:lnSpc>
                      </a:pPr>
                      <a:r>
                        <a:rPr lang="en-US" altLang="ja-JP" sz="1100" b="1" i="0" dirty="0" smtClean="0"/>
                        <a:t>41,500</a:t>
                      </a:r>
                      <a:r>
                        <a:rPr lang="ja-JP" altLang="en-US" sz="1100" b="1" i="0" dirty="0" smtClean="0"/>
                        <a:t>人</a:t>
                      </a:r>
                      <a:endParaRPr lang="en-US" altLang="ja-JP" sz="1100" b="1" i="0" dirty="0" smtClean="0"/>
                    </a:p>
                    <a:p>
                      <a:pPr marL="12700" indent="-12700" algn="ctr" eaLnBrk="0" hangingPunct="0">
                        <a:lnSpc>
                          <a:spcPct val="110000"/>
                        </a:lnSpc>
                      </a:pPr>
                      <a:r>
                        <a:rPr lang="ja-JP" altLang="en-US" sz="1100" b="1" i="0" dirty="0" smtClean="0"/>
                        <a:t>程度</a:t>
                      </a:r>
                      <a:endParaRPr lang="en-GB" altLang="ja-JP" sz="1100" b="1" i="0" dirty="0" smtClean="0"/>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33,700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b="1" i="0" dirty="0" smtClean="0">
                          <a:solidFill>
                            <a:schemeClr val="tx1"/>
                          </a:solidFill>
                        </a:rPr>
                        <a:t>98,400</a:t>
                      </a:r>
                      <a:r>
                        <a:rPr lang="ja-JP" altLang="en-US" sz="1100" b="1" i="0" dirty="0" smtClean="0">
                          <a:solidFill>
                            <a:schemeClr val="tx1"/>
                          </a:solidFill>
                        </a:rPr>
                        <a:t>人程度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41,500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i="0" dirty="0" smtClean="0">
                          <a:solidFill>
                            <a:schemeClr val="tx1"/>
                          </a:solidFill>
                        </a:rPr>
                        <a:t>56,900</a:t>
                      </a:r>
                      <a:r>
                        <a:rPr lang="ja-JP" altLang="en-US" sz="1100" i="0" dirty="0" smtClean="0">
                          <a:solidFill>
                            <a:schemeClr val="tx1"/>
                          </a:solidFill>
                        </a:rPr>
                        <a:t>人</a:t>
                      </a:r>
                      <a:endParaRPr lang="en-US" altLang="ja-JP" sz="1100" i="0" dirty="0" smtClean="0">
                        <a:solidFill>
                          <a:schemeClr val="tx1"/>
                        </a:solidFill>
                      </a:endParaRPr>
                    </a:p>
                    <a:p>
                      <a:pPr marL="12700" indent="-12700" algn="ctr" eaLnBrk="0" hangingPunct="0">
                        <a:lnSpc>
                          <a:spcPct val="110000"/>
                        </a:lnSpc>
                      </a:pPr>
                      <a:r>
                        <a:rPr lang="ja-JP" altLang="en-US" sz="1100" i="0" dirty="0" smtClean="0">
                          <a:solidFill>
                            <a:schemeClr val="tx1"/>
                          </a:solidFill>
                        </a:rPr>
                        <a:t>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indent="-12700" algn="ctr" eaLnBrk="0" hangingPunct="0">
                        <a:lnSpc>
                          <a:spcPct val="110000"/>
                        </a:lnSpc>
                      </a:pPr>
                      <a:r>
                        <a:rPr lang="en-US" altLang="ja-JP" sz="1100" b="1" i="0" dirty="0" smtClean="0">
                          <a:solidFill>
                            <a:schemeClr val="tx1"/>
                          </a:solidFill>
                        </a:rPr>
                        <a:t>72,500</a:t>
                      </a:r>
                      <a:r>
                        <a:rPr lang="ja-JP" altLang="en-US" sz="1100" b="1" i="0" dirty="0" smtClean="0">
                          <a:solidFill>
                            <a:schemeClr val="tx1"/>
                          </a:solidFill>
                        </a:rPr>
                        <a:t>人</a:t>
                      </a:r>
                      <a:endParaRPr lang="en-US" altLang="ja-JP" sz="1100" b="1" i="0" dirty="0" smtClean="0">
                        <a:solidFill>
                          <a:schemeClr val="tx1"/>
                        </a:solidFill>
                      </a:endParaRPr>
                    </a:p>
                    <a:p>
                      <a:pPr marL="12700" indent="-12700" algn="ctr" eaLnBrk="0" hangingPunct="0">
                        <a:lnSpc>
                          <a:spcPct val="110000"/>
                        </a:lnSpc>
                      </a:pPr>
                      <a:r>
                        <a:rPr lang="ja-JP" altLang="en-US" sz="1100" b="1" i="0" dirty="0" smtClean="0">
                          <a:solidFill>
                            <a:schemeClr val="tx1"/>
                          </a:solidFill>
                        </a:rPr>
                        <a:t>程度</a:t>
                      </a:r>
                      <a:endParaRPr lang="en-GB" altLang="ja-JP" sz="1100" b="1"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41,000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indent="-12700" algn="ctr" defTabSz="914400" eaLnBrk="0" fontAlgn="auto" latinLnBrk="0" hangingPunct="0">
                        <a:lnSpc>
                          <a:spcPct val="110000"/>
                        </a:lnSpc>
                        <a:spcBef>
                          <a:spcPts val="0"/>
                        </a:spcBef>
                        <a:spcAft>
                          <a:spcPts val="0"/>
                        </a:spcAft>
                        <a:buClrTx/>
                        <a:buSzTx/>
                        <a:buFontTx/>
                        <a:buNone/>
                        <a:tabLst/>
                        <a:defRPr/>
                      </a:pPr>
                      <a:r>
                        <a:rPr lang="en-US" altLang="ja-JP" sz="1100" i="0" dirty="0" smtClean="0">
                          <a:solidFill>
                            <a:schemeClr val="tx1"/>
                          </a:solidFill>
                        </a:rPr>
                        <a:t>31,500</a:t>
                      </a:r>
                      <a:r>
                        <a:rPr lang="ja-JP" altLang="en-US" sz="1100" i="0" dirty="0" smtClean="0">
                          <a:solidFill>
                            <a:schemeClr val="tx1"/>
                          </a:solidFill>
                        </a:rPr>
                        <a:t>人  程度</a:t>
                      </a:r>
                      <a:endParaRPr lang="en-GB" altLang="ja-JP" sz="1100" i="0" dirty="0" smtClean="0">
                        <a:solidFill>
                          <a:schemeClr val="tx1"/>
                        </a:solidFill>
                      </a:endParaRPr>
                    </a:p>
                  </a:txBody>
                  <a:tcPr marL="94690" marR="946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70085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384353" y="1954114"/>
            <a:ext cx="6241187" cy="1007181"/>
          </a:xfrm>
        </p:spPr>
        <p:txBody>
          <a:bodyPr>
            <a:spAutoFit/>
          </a:bodyPr>
          <a:lstStyle/>
          <a:p>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endParaRPr lang="en-US" altLang="ja-JP" dirty="0" smtClean="0"/>
          </a:p>
          <a:p>
            <a:pPr rtl="0"/>
            <a:r>
              <a:rPr lang="ja-JP" altLang="en-US" dirty="0" smtClean="0"/>
              <a:t>ウ　税収</a:t>
            </a:r>
            <a:r>
              <a:rPr lang="ja-JP" altLang="en-US" dirty="0"/>
              <a:t>効果</a:t>
            </a:r>
            <a:r>
              <a:rPr lang="ja-JP" altLang="en-US" dirty="0" smtClean="0"/>
              <a:t>の試算結果</a:t>
            </a:r>
            <a:endParaRPr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pPr/>
              <a:t>23</a:t>
            </a:fld>
            <a:endParaRPr lang="ja-JP" altLang="en-US" dirty="0"/>
          </a:p>
        </p:txBody>
      </p:sp>
    </p:spTree>
    <p:extLst>
      <p:ext uri="{BB962C8B-B14F-4D97-AF65-F5344CB8AC3E}">
        <p14:creationId xmlns:p14="http://schemas.microsoft.com/office/powerpoint/2010/main" val="176333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rtl="0"/>
            <a:r>
              <a:rPr lang="ja-JP" altLang="en-US" dirty="0" smtClean="0"/>
              <a:t>（</a:t>
            </a:r>
            <a:r>
              <a:rPr lang="en-US" altLang="ja-JP" dirty="0" smtClean="0"/>
              <a:t>2</a:t>
            </a:r>
            <a:r>
              <a:rPr lang="ja-JP" altLang="en-US" dirty="0" smtClean="0"/>
              <a:t>）立地効果（大阪</a:t>
            </a:r>
            <a:r>
              <a:rPr lang="ja-JP" altLang="en-US" dirty="0"/>
              <a:t>市域、府域、</a:t>
            </a:r>
            <a:r>
              <a:rPr lang="ja-JP" altLang="en-US" dirty="0" smtClean="0"/>
              <a:t>近畿圏）</a:t>
            </a:r>
            <a:r>
              <a:rPr lang="en-US" altLang="ja-JP" dirty="0"/>
              <a:t/>
            </a:r>
            <a:br>
              <a:rPr lang="en-US" altLang="ja-JP" dirty="0"/>
            </a:br>
            <a:r>
              <a:rPr lang="ja-JP" altLang="en-US" dirty="0" smtClean="0"/>
              <a:t>ウ　税収</a:t>
            </a:r>
            <a:r>
              <a:rPr lang="ja-JP" altLang="en-US" dirty="0"/>
              <a:t>効果</a:t>
            </a:r>
            <a:r>
              <a:rPr lang="ja-JP" altLang="en-US" dirty="0" smtClean="0"/>
              <a:t>の試算結果</a:t>
            </a:r>
            <a:endParaRPr kumimoji="1" lang="ja-JP" altLang="en-US" dirty="0"/>
          </a:p>
        </p:txBody>
      </p:sp>
      <p:sp>
        <p:nvSpPr>
          <p:cNvPr id="4" name="スライド番号プレースホルダー 3"/>
          <p:cNvSpPr>
            <a:spLocks noGrp="1"/>
          </p:cNvSpPr>
          <p:nvPr>
            <p:ph type="sldNum" sz="quarter" idx="10"/>
          </p:nvPr>
        </p:nvSpPr>
        <p:spPr/>
        <p:txBody>
          <a:bodyPr/>
          <a:lstStyle/>
          <a:p>
            <a:fld id="{A3EB1B23-9AF8-425B-BAD7-B9FA00F18833}" type="slidenum">
              <a:rPr lang="ja-JP" altLang="en-US" smtClean="0"/>
              <a:pPr/>
              <a:t>24</a:t>
            </a:fld>
            <a:endParaRPr lang="ja-JP" altLang="en-US" dirty="0"/>
          </a:p>
        </p:txBody>
      </p:sp>
      <p:sp>
        <p:nvSpPr>
          <p:cNvPr id="26" name="テキスト プレースホルダー 19"/>
          <p:cNvSpPr>
            <a:spLocks noGrp="1"/>
          </p:cNvSpPr>
          <p:nvPr>
            <p:ph type="body" sz="quarter" idx="15"/>
          </p:nvPr>
        </p:nvSpPr>
        <p:spPr/>
        <p:txBody>
          <a:bodyPr/>
          <a:lstStyle/>
          <a:p>
            <a:r>
              <a:rPr lang="ja-JP" altLang="en-US" dirty="0"/>
              <a:t>税収効果</a:t>
            </a:r>
            <a:r>
              <a:rPr lang="ja-JP" altLang="en-US" dirty="0" smtClean="0"/>
              <a:t>の試算結果</a:t>
            </a:r>
            <a:endParaRPr lang="en-US" altLang="ja-JP" dirty="0" smtClean="0"/>
          </a:p>
        </p:txBody>
      </p:sp>
      <p:graphicFrame>
        <p:nvGraphicFramePr>
          <p:cNvPr id="49" name="コンテンツ プレースホルダー 3"/>
          <p:cNvGraphicFramePr>
            <a:graphicFrameLocks noGrp="1"/>
          </p:cNvGraphicFramePr>
          <p:nvPr>
            <p:ph idx="1"/>
            <p:extLst>
              <p:ext uri="{D42A27DB-BD31-4B8C-83A1-F6EECF244321}">
                <p14:modId xmlns:p14="http://schemas.microsoft.com/office/powerpoint/2010/main" val="3877018356"/>
              </p:ext>
            </p:extLst>
          </p:nvPr>
        </p:nvGraphicFramePr>
        <p:xfrm>
          <a:off x="417513" y="1448000"/>
          <a:ext cx="8920982" cy="3291840"/>
        </p:xfrm>
        <a:graphic>
          <a:graphicData uri="http://schemas.openxmlformats.org/drawingml/2006/table">
            <a:tbl>
              <a:tblPr firstRow="1" bandRow="1">
                <a:tableStyleId>{5C22544A-7EE6-4342-B048-85BDC9FD1C3A}</a:tableStyleId>
              </a:tblPr>
              <a:tblGrid>
                <a:gridCol w="1144982"/>
                <a:gridCol w="972000"/>
                <a:gridCol w="972000"/>
                <a:gridCol w="972000"/>
                <a:gridCol w="972000"/>
                <a:gridCol w="972000"/>
                <a:gridCol w="972000"/>
                <a:gridCol w="972000"/>
                <a:gridCol w="972000"/>
              </a:tblGrid>
              <a:tr h="171804">
                <a:tc rowSpan="3">
                  <a:txBody>
                    <a:bodyPr/>
                    <a:lstStyle/>
                    <a:p>
                      <a:pPr algn="ctr"/>
                      <a:endParaRPr kumimoji="1" lang="en-US" altLang="ja-JP" sz="1100" dirty="0" smtClean="0">
                        <a:solidFill>
                          <a:schemeClr val="tx1"/>
                        </a:solidFill>
                        <a:latin typeface="+mn-lt"/>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sz="1100" b="1" dirty="0" smtClean="0">
                          <a:solidFill>
                            <a:schemeClr val="bg1"/>
                          </a:solidFill>
                        </a:rPr>
                        <a:t>パターン①</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endParaRPr kumimoji="1" lang="ja-JP" altLang="en-US"/>
                    </a:p>
                  </a:txBody>
                  <a:tcPr/>
                </a:tc>
                <a:tc gridSpan="6">
                  <a:txBody>
                    <a:bodyPr/>
                    <a:lstStyle/>
                    <a:p>
                      <a:pPr algn="ctr"/>
                      <a:r>
                        <a:rPr kumimoji="1" lang="ja-JP" altLang="en-US" sz="1100" b="1" dirty="0" smtClean="0">
                          <a:solidFill>
                            <a:schemeClr val="bg1"/>
                          </a:solidFill>
                        </a:rPr>
                        <a:t>パターン②</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6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171804">
                <a:tc vMerge="1">
                  <a:txBody>
                    <a:bodyPr/>
                    <a:lstStyle/>
                    <a:p>
                      <a:endParaRPr kumimoji="1" lang="ja-JP" altLang="en-US"/>
                    </a:p>
                  </a:txBody>
                  <a:tcPr/>
                </a:tc>
                <a:tc rowSpan="2">
                  <a:txBody>
                    <a:bodyPr/>
                    <a:lstStyle/>
                    <a:p>
                      <a:pPr algn="ctr"/>
                      <a:r>
                        <a:rPr kumimoji="1" lang="ja-JP" altLang="en-US" sz="1100" b="1" dirty="0" smtClean="0">
                          <a:solidFill>
                            <a:schemeClr val="bg1"/>
                          </a:solidFill>
                        </a:rPr>
                        <a:t>開発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rowSpan="2">
                  <a:txBody>
                    <a:bodyPr/>
                    <a:lstStyle/>
                    <a:p>
                      <a:pPr algn="ctr"/>
                      <a:r>
                        <a:rPr kumimoji="1" lang="ja-JP" altLang="en-US" sz="1100" b="1" dirty="0" smtClean="0">
                          <a:solidFill>
                            <a:schemeClr val="bg1"/>
                          </a:solidFill>
                        </a:rPr>
                        <a:t>事業運営</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rowSpan="2">
                  <a:txBody>
                    <a:bodyPr/>
                    <a:lstStyle/>
                    <a:p>
                      <a:pPr algn="ctr"/>
                      <a:r>
                        <a:rPr kumimoji="1" lang="ja-JP" altLang="en-US" sz="1100" b="1" dirty="0" smtClean="0">
                          <a:solidFill>
                            <a:schemeClr val="bg1"/>
                          </a:solidFill>
                        </a:rPr>
                        <a:t>開発</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gridSpan="2">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endParaRPr kumimoji="1" lang="ja-JP" altLang="en-US"/>
                    </a:p>
                  </a:txBody>
                  <a:tcPr/>
                </a:tc>
                <a:tc rowSpan="2">
                  <a:txBody>
                    <a:bodyPr/>
                    <a:lstStyle/>
                    <a:p>
                      <a:pPr algn="ctr"/>
                      <a:r>
                        <a:rPr kumimoji="1" lang="ja-JP" altLang="en-US" sz="1100" b="1" dirty="0" smtClean="0">
                          <a:solidFill>
                            <a:schemeClr val="bg1"/>
                          </a:solidFill>
                        </a:rPr>
                        <a:t>事業運営</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gridSpan="2">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pPr algn="ctr"/>
                      <a:endParaRPr kumimoji="1" lang="ja-JP" altLang="en-US" sz="1100" b="1" dirty="0">
                        <a:solidFill>
                          <a:schemeClr val="bg1"/>
                        </a:solidFill>
                      </a:endParaRPr>
                    </a:p>
                  </a:txBody>
                  <a:tcPr marL="94690" marR="946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343607">
                <a:tc vMerge="1">
                  <a:txBody>
                    <a:bodyPr/>
                    <a:lstStyle/>
                    <a:p>
                      <a:pPr algn="ctr"/>
                      <a:endParaRPr kumimoji="1" lang="en-US" altLang="ja-JP" sz="1600" dirty="0" smtClean="0">
                        <a:solidFill>
                          <a:schemeClr val="tx1"/>
                        </a:solidFill>
                        <a:latin typeface="+mn-lt"/>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vMerge="1">
                  <a:txBody>
                    <a:bodyPr/>
                    <a:lstStyle/>
                    <a:p>
                      <a:pPr algn="ctr"/>
                      <a:endParaRPr kumimoji="1" lang="ja-JP" altLang="en-US" sz="16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100" b="1" dirty="0" smtClean="0">
                          <a:solidFill>
                            <a:schemeClr val="bg1"/>
                          </a:solidFill>
                        </a:rPr>
                        <a:t>MBS</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100" b="1" dirty="0" smtClean="0">
                          <a:solidFill>
                            <a:schemeClr val="bg1"/>
                          </a:solidFill>
                        </a:rPr>
                        <a:t>MGM</a:t>
                      </a:r>
                      <a:r>
                        <a:rPr kumimoji="1" lang="en-US" altLang="ja-JP" sz="1100" b="1" baseline="0" dirty="0" smtClean="0">
                          <a:solidFill>
                            <a:schemeClr val="bg1"/>
                          </a:solidFill>
                        </a:rPr>
                        <a:t> &amp; Wynn</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vMerge="1">
                  <a:txBody>
                    <a:bodyPr/>
                    <a:lstStyle/>
                    <a:p>
                      <a:pPr algn="ct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100" b="1" dirty="0" smtClean="0">
                          <a:solidFill>
                            <a:schemeClr val="bg1"/>
                          </a:solidFill>
                        </a:rPr>
                        <a:t>MBS</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a:r>
                        <a:rPr kumimoji="1" lang="en-US" altLang="ja-JP" sz="1100" b="1" dirty="0" smtClean="0">
                          <a:solidFill>
                            <a:schemeClr val="bg1"/>
                          </a:solidFill>
                        </a:rPr>
                        <a:t>MGM</a:t>
                      </a:r>
                      <a:r>
                        <a:rPr kumimoji="1" lang="en-US" altLang="ja-JP" sz="1100" b="1" baseline="0" dirty="0" smtClean="0">
                          <a:solidFill>
                            <a:schemeClr val="bg1"/>
                          </a:solidFill>
                        </a:rPr>
                        <a:t> &amp; Wynn</a:t>
                      </a:r>
                      <a:endParaRPr kumimoji="1" lang="ja-JP" altLang="en-US" sz="1100" b="1" dirty="0">
                        <a:solidFill>
                          <a:schemeClr val="bg1"/>
                        </a:solidFill>
                      </a:endParaRPr>
                    </a:p>
                  </a:txBody>
                  <a:tcPr marL="94690" marR="9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343607">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rPr>
                        <a:t>国税</a:t>
                      </a: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400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200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900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0" i="0" dirty="0" smtClean="0">
                          <a:solidFill>
                            <a:schemeClr val="tx1"/>
                          </a:solidFill>
                        </a:rPr>
                        <a:t>400</a:t>
                      </a:r>
                      <a:r>
                        <a:rPr lang="ja-JP" altLang="en-US" sz="1100" b="0" i="0" dirty="0" smtClean="0">
                          <a:solidFill>
                            <a:schemeClr val="tx1"/>
                          </a:solidFill>
                        </a:rPr>
                        <a:t>億円</a:t>
                      </a:r>
                      <a:endParaRPr lang="en-US" altLang="ja-JP" sz="1100" b="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0" i="0" dirty="0" smtClean="0">
                          <a:solidFill>
                            <a:schemeClr val="tx1"/>
                          </a:solidFill>
                        </a:rPr>
                        <a:t>程度</a:t>
                      </a:r>
                      <a:endParaRPr lang="en-GB" altLang="ja-JP" sz="1100" b="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500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500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300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200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pPr algn="ctr"/>
                      <a:r>
                        <a:rPr lang="ja-JP" altLang="en-US" sz="1100" b="0" dirty="0" smtClean="0">
                          <a:solidFill>
                            <a:schemeClr val="tx1"/>
                          </a:solidFill>
                        </a:rPr>
                        <a:t>地方税（府税）</a:t>
                      </a:r>
                      <a:endParaRPr lang="ja-JP" altLang="en-US" sz="1100" b="0" dirty="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50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200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0" i="0" dirty="0" smtClean="0">
                          <a:solidFill>
                            <a:schemeClr val="tx1"/>
                          </a:solidFill>
                        </a:rPr>
                        <a:t>100</a:t>
                      </a:r>
                      <a:r>
                        <a:rPr lang="ja-JP" altLang="en-US" sz="1100" b="0" i="0" dirty="0" smtClean="0">
                          <a:solidFill>
                            <a:schemeClr val="tx1"/>
                          </a:solidFill>
                        </a:rPr>
                        <a:t>億円</a:t>
                      </a:r>
                      <a:endParaRPr lang="en-US" altLang="ja-JP" sz="1100" b="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0" i="0" dirty="0" smtClean="0">
                          <a:solidFill>
                            <a:schemeClr val="tx1"/>
                          </a:solidFill>
                        </a:rPr>
                        <a:t>程度</a:t>
                      </a:r>
                      <a:endParaRPr lang="en-GB" altLang="ja-JP" sz="1100" b="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100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50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50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pPr algn="ctr"/>
                      <a:r>
                        <a:rPr lang="ja-JP" altLang="en-US" sz="1100" b="0" dirty="0" smtClean="0">
                          <a:solidFill>
                            <a:schemeClr val="tx1"/>
                          </a:solidFill>
                        </a:rPr>
                        <a:t>地方税（市税）</a:t>
                      </a:r>
                      <a:endParaRPr lang="ja-JP" altLang="en-US" sz="1100" b="0" dirty="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200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0" i="0" dirty="0" smtClean="0">
                          <a:solidFill>
                            <a:schemeClr val="tx1"/>
                          </a:solidFill>
                        </a:rPr>
                        <a:t>100</a:t>
                      </a:r>
                      <a:r>
                        <a:rPr lang="ja-JP" altLang="en-US" sz="1100" b="0" i="0" dirty="0" smtClean="0">
                          <a:solidFill>
                            <a:schemeClr val="tx1"/>
                          </a:solidFill>
                        </a:rPr>
                        <a:t>億円</a:t>
                      </a:r>
                      <a:endParaRPr lang="en-US" altLang="ja-JP" sz="1100" b="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0" i="0" dirty="0" smtClean="0">
                          <a:solidFill>
                            <a:schemeClr val="tx1"/>
                          </a:solidFill>
                        </a:rPr>
                        <a:t>程度</a:t>
                      </a:r>
                      <a:endParaRPr lang="en-GB" altLang="ja-JP" sz="1100" b="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100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200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100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100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pPr algn="ctr"/>
                      <a:r>
                        <a:rPr lang="ja-JP" altLang="en-US" sz="1100" b="0" dirty="0" smtClean="0">
                          <a:solidFill>
                            <a:schemeClr val="tx1"/>
                          </a:solidFill>
                        </a:rPr>
                        <a:t>カジノ納付金</a:t>
                      </a:r>
                      <a:endParaRPr lang="en-US" altLang="ja-JP" sz="1100" b="0" dirty="0" smtClean="0">
                        <a:solidFill>
                          <a:schemeClr val="tx1"/>
                        </a:solidFill>
                      </a:endParaRPr>
                    </a:p>
                    <a:p>
                      <a:pPr algn="ctr"/>
                      <a:r>
                        <a:rPr lang="ja-JP" altLang="en-US" sz="1100" b="0" dirty="0" smtClean="0">
                          <a:solidFill>
                            <a:schemeClr val="tx1"/>
                          </a:solidFill>
                        </a:rPr>
                        <a:t>カジノ入場料</a:t>
                      </a:r>
                      <a:endParaRPr lang="ja-JP" altLang="en-US" sz="1100" b="0" dirty="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250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en-GB" altLang="ja-JP" sz="1400" i="0" dirty="0" smtClean="0"/>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400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400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en-GB" altLang="ja-JP" sz="1400" i="0" dirty="0" smtClean="0"/>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3607">
                <a:tc>
                  <a:txBody>
                    <a:bodyPr/>
                    <a:lstStyle/>
                    <a:p>
                      <a:pPr algn="ctr"/>
                      <a:r>
                        <a:rPr kumimoji="1" lang="ja-JP" altLang="en-US" sz="1100" dirty="0" smtClean="0"/>
                        <a:t>合計</a:t>
                      </a:r>
                      <a:endParaRPr kumimoji="1" lang="ja-JP" altLang="en-US" sz="1100" dirty="0"/>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600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600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1,300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600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700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GB" altLang="ja-JP" sz="1100"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b="1" i="0" dirty="0" smtClean="0">
                          <a:solidFill>
                            <a:schemeClr val="tx1"/>
                          </a:solidFill>
                        </a:rPr>
                        <a:t>1,200</a:t>
                      </a:r>
                      <a:r>
                        <a:rPr lang="ja-JP" altLang="en-US" sz="1100" b="1" i="0" dirty="0" smtClean="0">
                          <a:solidFill>
                            <a:schemeClr val="tx1"/>
                          </a:solidFill>
                        </a:rPr>
                        <a:t>億円</a:t>
                      </a:r>
                      <a:endParaRPr lang="en-US" altLang="ja-JP" sz="1100" b="1"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b="1" i="0" dirty="0" smtClean="0">
                          <a:solidFill>
                            <a:schemeClr val="tx1"/>
                          </a:solidFill>
                        </a:rPr>
                        <a:t>程度</a:t>
                      </a:r>
                      <a:endParaRPr lang="en-GB" altLang="ja-JP" sz="1100" b="1" i="0" dirty="0" smtClean="0">
                        <a:solidFill>
                          <a:schemeClr val="tx1"/>
                        </a:solidFill>
                      </a:endParaRPr>
                    </a:p>
                  </a:txBody>
                  <a:tcPr marL="94621" marR="946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650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US" altLang="ja-JP" sz="7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700" i="0" dirty="0" smtClean="0">
                          <a:solidFill>
                            <a:schemeClr val="tx1"/>
                          </a:solidFill>
                        </a:rPr>
                        <a:t>（カジノ納付金・</a:t>
                      </a:r>
                      <a:endParaRPr lang="en-US" altLang="ja-JP" sz="7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700" i="0" dirty="0" smtClean="0">
                          <a:solidFill>
                            <a:schemeClr val="tx1"/>
                          </a:solidFill>
                        </a:rPr>
                        <a:t>カジノ入場料は等分）</a:t>
                      </a:r>
                      <a:endParaRPr lang="en-GB" altLang="ja-JP" sz="1100" i="0" dirty="0" smtClean="0">
                        <a:solidFill>
                          <a:schemeClr val="tx1"/>
                        </a:solidFill>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ja-JP" sz="1100" i="0" dirty="0" smtClean="0">
                          <a:solidFill>
                            <a:schemeClr val="tx1"/>
                          </a:solidFill>
                        </a:rPr>
                        <a:t>550</a:t>
                      </a:r>
                      <a:r>
                        <a:rPr lang="ja-JP" altLang="en-US" sz="1100" i="0" dirty="0" smtClean="0">
                          <a:solidFill>
                            <a:schemeClr val="tx1"/>
                          </a:solidFill>
                        </a:rPr>
                        <a:t>億円</a:t>
                      </a:r>
                      <a:endParaRPr lang="en-US" altLang="ja-JP" sz="11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1100" i="0" dirty="0" smtClean="0">
                          <a:solidFill>
                            <a:schemeClr val="tx1"/>
                          </a:solidFill>
                        </a:rPr>
                        <a:t>程度</a:t>
                      </a:r>
                      <a:endParaRPr lang="en-US" altLang="ja-JP" sz="8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700" i="0" dirty="0" smtClean="0">
                          <a:solidFill>
                            <a:schemeClr val="tx1"/>
                          </a:solidFill>
                        </a:rPr>
                        <a:t>（カジノ納付金・</a:t>
                      </a:r>
                      <a:endParaRPr lang="en-US" altLang="ja-JP" sz="700" i="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ja-JP" altLang="en-US" sz="700" i="0" dirty="0" smtClean="0">
                          <a:solidFill>
                            <a:schemeClr val="tx1"/>
                          </a:solidFill>
                        </a:rPr>
                        <a:t>カジノ入場料は等分）</a:t>
                      </a:r>
                      <a:endParaRPr lang="en-GB" altLang="ja-JP" sz="1050" i="0" dirty="0" smtClean="0">
                        <a:solidFill>
                          <a:schemeClr val="tx1"/>
                        </a:solidFill>
                      </a:endParaRPr>
                    </a:p>
                  </a:txBody>
                  <a:tcPr marL="7200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5" name="カギ線コネクタ 4"/>
          <p:cNvCxnSpPr>
            <a:endCxn id="8" idx="0"/>
          </p:cNvCxnSpPr>
          <p:nvPr/>
        </p:nvCxnSpPr>
        <p:spPr>
          <a:xfrm rot="16200000" flipH="1">
            <a:off x="1966510" y="4871066"/>
            <a:ext cx="692770" cy="44823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695668" y="5441568"/>
            <a:ext cx="1682687" cy="514738"/>
          </a:xfrm>
          <a:prstGeom prst="rect">
            <a:avLst/>
          </a:prstGeom>
          <a:noFill/>
        </p:spPr>
        <p:txBody>
          <a:bodyPr wrap="none" lIns="72000" tIns="72000" rIns="72000" bIns="72000" rtlCol="0" anchor="ctr" anchorCtr="0">
            <a:spAutoFit/>
          </a:bodyPr>
          <a:lstStyle/>
          <a:p>
            <a:pPr algn="ctr"/>
            <a:r>
              <a:rPr kumimoji="1" lang="ja-JP" altLang="en-US" sz="1200" dirty="0" smtClean="0">
                <a:latin typeface="+mj-lt"/>
                <a:ea typeface="+mj-ea"/>
              </a:rPr>
              <a:t>パターン①</a:t>
            </a:r>
            <a:endParaRPr kumimoji="1" lang="en-US" altLang="ja-JP" sz="1200" dirty="0" smtClean="0">
              <a:latin typeface="+mj-lt"/>
              <a:ea typeface="+mj-ea"/>
            </a:endParaRPr>
          </a:p>
          <a:p>
            <a:pPr algn="ctr"/>
            <a:r>
              <a:rPr kumimoji="1" lang="ja-JP" altLang="en-US" sz="1200" dirty="0" smtClean="0">
                <a:latin typeface="+mj-lt"/>
                <a:ea typeface="+mj-ea"/>
              </a:rPr>
              <a:t>総合計：</a:t>
            </a:r>
            <a:r>
              <a:rPr kumimoji="1" lang="en-US" altLang="ja-JP" sz="1200" dirty="0" smtClean="0">
                <a:latin typeface="+mj-lt"/>
                <a:ea typeface="+mj-ea"/>
              </a:rPr>
              <a:t>1,200</a:t>
            </a:r>
            <a:r>
              <a:rPr kumimoji="1" lang="ja-JP" altLang="en-US" sz="1200" dirty="0" smtClean="0">
                <a:latin typeface="+mj-lt"/>
                <a:ea typeface="+mj-ea"/>
              </a:rPr>
              <a:t>億円程度</a:t>
            </a:r>
          </a:p>
        </p:txBody>
      </p:sp>
      <p:cxnSp>
        <p:nvCxnSpPr>
          <p:cNvPr id="11" name="カギ線コネクタ 10"/>
          <p:cNvCxnSpPr>
            <a:endCxn id="8" idx="0"/>
          </p:cNvCxnSpPr>
          <p:nvPr/>
        </p:nvCxnSpPr>
        <p:spPr>
          <a:xfrm rot="5400000">
            <a:off x="2441638" y="4844171"/>
            <a:ext cx="692772" cy="502023"/>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p:nvPr/>
        </p:nvCxnSpPr>
        <p:spPr>
          <a:xfrm rot="16200000" flipH="1">
            <a:off x="4852660" y="3889183"/>
            <a:ext cx="692770" cy="2412000"/>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561945" y="5441568"/>
            <a:ext cx="1682687" cy="514738"/>
          </a:xfrm>
          <a:prstGeom prst="rect">
            <a:avLst/>
          </a:prstGeom>
          <a:noFill/>
        </p:spPr>
        <p:txBody>
          <a:bodyPr wrap="none" lIns="72000" tIns="72000" rIns="72000" bIns="72000" rtlCol="0" anchor="ctr" anchorCtr="0">
            <a:spAutoFit/>
          </a:bodyPr>
          <a:lstStyle/>
          <a:p>
            <a:pPr algn="ctr"/>
            <a:r>
              <a:rPr kumimoji="1" lang="ja-JP" altLang="en-US" sz="1200" dirty="0" smtClean="0">
                <a:latin typeface="+mj-lt"/>
                <a:ea typeface="+mj-ea"/>
              </a:rPr>
              <a:t>パターン②</a:t>
            </a:r>
            <a:endParaRPr kumimoji="1" lang="en-US" altLang="ja-JP" sz="1200" dirty="0" smtClean="0">
              <a:latin typeface="+mj-lt"/>
              <a:ea typeface="+mj-ea"/>
            </a:endParaRPr>
          </a:p>
          <a:p>
            <a:pPr algn="ctr"/>
            <a:r>
              <a:rPr kumimoji="1" lang="ja-JP" altLang="en-US" sz="1200" dirty="0" smtClean="0">
                <a:latin typeface="+mj-lt"/>
                <a:ea typeface="+mj-ea"/>
              </a:rPr>
              <a:t>総合計：</a:t>
            </a:r>
            <a:r>
              <a:rPr kumimoji="1" lang="en-US" altLang="ja-JP" sz="1200" dirty="0" smtClean="0">
                <a:latin typeface="+mj-lt"/>
                <a:ea typeface="+mj-ea"/>
              </a:rPr>
              <a:t>2,500</a:t>
            </a:r>
            <a:r>
              <a:rPr kumimoji="1" lang="ja-JP" altLang="en-US" sz="1200" dirty="0" smtClean="0">
                <a:latin typeface="+mj-lt"/>
                <a:ea typeface="+mj-ea"/>
              </a:rPr>
              <a:t>億円程度</a:t>
            </a:r>
          </a:p>
        </p:txBody>
      </p:sp>
      <p:cxnSp>
        <p:nvCxnSpPr>
          <p:cNvPr id="17" name="カギ線コネクタ 16"/>
          <p:cNvCxnSpPr>
            <a:endCxn id="16" idx="0"/>
          </p:cNvCxnSpPr>
          <p:nvPr/>
        </p:nvCxnSpPr>
        <p:spPr>
          <a:xfrm rot="5400000">
            <a:off x="6307917" y="4844169"/>
            <a:ext cx="692772" cy="502027"/>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339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（３）課題と対策</a:t>
            </a:r>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25</a:t>
            </a:fld>
            <a:endParaRPr lang="ja-JP" altLang="en-US" dirty="0"/>
          </a:p>
        </p:txBody>
      </p:sp>
      <p:graphicFrame>
        <p:nvGraphicFramePr>
          <p:cNvPr id="5" name="Group 155"/>
          <p:cNvGraphicFramePr>
            <a:graphicFrameLocks/>
          </p:cNvGraphicFramePr>
          <p:nvPr>
            <p:extLst>
              <p:ext uri="{D42A27DB-BD31-4B8C-83A1-F6EECF244321}">
                <p14:modId xmlns:p14="http://schemas.microsoft.com/office/powerpoint/2010/main" val="2018525296"/>
              </p:ext>
            </p:extLst>
          </p:nvPr>
        </p:nvGraphicFramePr>
        <p:xfrm>
          <a:off x="4462529" y="3672000"/>
          <a:ext cx="4961618" cy="2916000"/>
        </p:xfrm>
        <a:graphic>
          <a:graphicData uri="http://schemas.openxmlformats.org/drawingml/2006/table">
            <a:tbl>
              <a:tblPr/>
              <a:tblGrid>
                <a:gridCol w="4097107"/>
                <a:gridCol w="864511"/>
              </a:tblGrid>
              <a:tr h="486000">
                <a:tc>
                  <a:txBody>
                    <a:bodyPr/>
                    <a:lstStyle/>
                    <a:p>
                      <a:r>
                        <a:rPr lang="ja-JP" altLang="en-US" sz="1200" dirty="0" smtClean="0"/>
                        <a:t>ア　ＩＲ立地による懸念事項・課題</a:t>
                      </a:r>
                      <a:endParaRPr kumimoji="1" lang="ja-JP" altLang="en-US" sz="1200" dirty="0"/>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P.26</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r>
                        <a:rPr lang="ja-JP" altLang="en-US" sz="1200" dirty="0" smtClean="0"/>
                        <a:t>イ　懸念事項・課題対策の現状・実態</a:t>
                      </a:r>
                      <a:endParaRPr kumimoji="1" lang="ja-JP" altLang="en-US" sz="1200" dirty="0"/>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P.28</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r>
                        <a:rPr lang="ja-JP" altLang="en-US" sz="1200" dirty="0" smtClean="0"/>
                        <a:t>ウ　諸外国の懸念事項・課題対策事例調査</a:t>
                      </a:r>
                      <a:endParaRPr kumimoji="1" lang="ja-JP" altLang="en-US" sz="1200" dirty="0"/>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P.32</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lang="ja-JP" altLang="en-US" sz="1200" dirty="0" smtClean="0"/>
                        <a:t>エ　諸外国の事例を大阪で採用した場合の有効性と課題</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P.65</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ja-JP" altLang="en-US" sz="1200" dirty="0" smtClean="0"/>
                        <a:t>オ　今後実施が想定される対策</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P.67</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lang="ja-JP" altLang="en-US" sz="1200" dirty="0" smtClean="0"/>
                        <a:t>キ　既存の公営競技（競艇・競輪）への影響</a:t>
                      </a:r>
                      <a:endParaRPr kumimoji="1" lang="ja-JP" altLang="en-US" sz="1200" dirty="0" smtClean="0"/>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P.74</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1814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（３）課題と対策</a:t>
            </a:r>
          </a:p>
          <a:p>
            <a:r>
              <a:rPr lang="ja-JP" altLang="en-US" dirty="0" smtClean="0"/>
              <a:t>ア　ＩＲ立地による懸念事項・課題	</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26</a:t>
            </a:fld>
            <a:endParaRPr lang="ja-JP" altLang="en-US" dirty="0"/>
          </a:p>
        </p:txBody>
      </p:sp>
    </p:spTree>
    <p:extLst>
      <p:ext uri="{BB962C8B-B14F-4D97-AF65-F5344CB8AC3E}">
        <p14:creationId xmlns:p14="http://schemas.microsoft.com/office/powerpoint/2010/main" val="1253461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0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スライド番号プレースホルダー 4"/>
          <p:cNvSpPr>
            <a:spLocks noGrp="1"/>
          </p:cNvSpPr>
          <p:nvPr>
            <p:ph type="sldNum" sz="quarter" idx="11"/>
          </p:nvPr>
        </p:nvSpPr>
        <p:spPr bwMode="gray"/>
        <p:txBody>
          <a:bodyPr/>
          <a:lstStyle/>
          <a:p>
            <a:fld id="{00CF35F9-5879-42A9-8B76-81836FFCFE60}" type="slidenum">
              <a:rPr lang="ja-JP" altLang="en-US" smtClean="0"/>
              <a:pPr/>
              <a:t>27</a:t>
            </a:fld>
            <a:endParaRPr lang="ja-JP" altLang="en-US" dirty="0"/>
          </a:p>
        </p:txBody>
      </p:sp>
      <p:sp>
        <p:nvSpPr>
          <p:cNvPr id="15" name="テキスト プレースホルダー 14"/>
          <p:cNvSpPr>
            <a:spLocks noGrp="1"/>
          </p:cNvSpPr>
          <p:nvPr>
            <p:ph type="body" sz="quarter" idx="12"/>
          </p:nvPr>
        </p:nvSpPr>
        <p:spPr bwMode="gray"/>
        <p:txBody>
          <a:bodyPr>
            <a:normAutofit/>
          </a:bodyPr>
          <a:lstStyle/>
          <a:p>
            <a:r>
              <a:rPr lang="ja-JP" altLang="en-US" sz="1400" dirty="0" smtClean="0"/>
              <a:t>我が国における</a:t>
            </a:r>
            <a:r>
              <a:rPr lang="en-US" altLang="ja-JP" sz="1400" dirty="0" smtClean="0"/>
              <a:t>IR</a:t>
            </a:r>
            <a:r>
              <a:rPr lang="ja-JP" altLang="en-US" sz="1400" dirty="0" smtClean="0"/>
              <a:t>導入によって懸念される事項</a:t>
            </a:r>
            <a:endParaRPr lang="en-US" altLang="ja-JP" sz="1400" dirty="0" smtClean="0"/>
          </a:p>
        </p:txBody>
      </p:sp>
      <p:sp>
        <p:nvSpPr>
          <p:cNvPr id="14" name="テキスト プレースホルダー 14"/>
          <p:cNvSpPr txBox="1">
            <a:spLocks/>
          </p:cNvSpPr>
          <p:nvPr/>
        </p:nvSpPr>
        <p:spPr bwMode="gray">
          <a:xfrm>
            <a:off x="417000" y="1453746"/>
            <a:ext cx="9063550" cy="1024758"/>
          </a:xfrm>
          <a:prstGeom prst="rect">
            <a:avLst/>
          </a:prstGeom>
        </p:spPr>
        <p:txBody>
          <a:bodyPr vert="horz" wrap="square" lIns="36000" tIns="36000" rIns="36000" bIns="36000" rtlCol="0" anchor="t">
            <a:noAutofit/>
          </a:bodyPr>
          <a:lstStyle>
            <a:lvl1pPr marL="0" indent="0" algn="l" defTabSz="914349" rtl="0" eaLnBrk="1" latinLnBrk="0" hangingPunct="1">
              <a:lnSpc>
                <a:spcPct val="100000"/>
              </a:lnSpc>
              <a:spcBef>
                <a:spcPts val="864"/>
              </a:spcBef>
              <a:buFont typeface="Arial" pitchFamily="34" charset="0"/>
              <a:buNone/>
              <a:defRPr kumimoji="1" sz="1800" b="1" kern="1200">
                <a:solidFill>
                  <a:schemeClr val="accent2"/>
                </a:solidFill>
                <a:latin typeface="+mj-lt"/>
                <a:ea typeface="+mn-ea"/>
                <a:cs typeface="+mn-cs"/>
              </a:defRPr>
            </a:lvl1pPr>
            <a:lvl2pPr marL="226787" indent="-226787" algn="l" defTabSz="914349" rtl="0" eaLnBrk="1" latinLnBrk="0" hangingPunct="1">
              <a:lnSpc>
                <a:spcPct val="106000"/>
              </a:lnSpc>
              <a:spcBef>
                <a:spcPts val="864"/>
              </a:spcBef>
              <a:buFont typeface="Wingdings" pitchFamily="2" charset="2"/>
              <a:buChar char="n"/>
              <a:defRPr kumimoji="1" sz="1600" kern="1200">
                <a:solidFill>
                  <a:schemeClr val="tx1"/>
                </a:solidFill>
                <a:latin typeface="+mj-lt"/>
                <a:ea typeface="+mn-ea"/>
                <a:cs typeface="Arial" pitchFamily="34" charset="0"/>
              </a:defRPr>
            </a:lvl2pPr>
            <a:lvl3pPr marL="457175" indent="-228587" algn="l" defTabSz="914349" rtl="0" eaLnBrk="1" latinLnBrk="0" hangingPunct="1">
              <a:lnSpc>
                <a:spcPct val="106000"/>
              </a:lnSpc>
              <a:spcBef>
                <a:spcPts val="384"/>
              </a:spcBef>
              <a:buFont typeface="Wingdings" pitchFamily="2" charset="2"/>
              <a:buChar char="Ø"/>
              <a:defRPr kumimoji="1" sz="1600" kern="1200">
                <a:solidFill>
                  <a:schemeClr val="tx1"/>
                </a:solidFill>
                <a:latin typeface="+mj-lt"/>
                <a:ea typeface="+mn-ea"/>
                <a:cs typeface="Arial" pitchFamily="34" charset="0"/>
              </a:defRPr>
            </a:lvl3pPr>
            <a:lvl4pPr marL="680362" indent="-223188" algn="l" defTabSz="914349" rtl="0" eaLnBrk="1" latinLnBrk="0" hangingPunct="1">
              <a:lnSpc>
                <a:spcPct val="106000"/>
              </a:lnSpc>
              <a:spcBef>
                <a:spcPts val="24"/>
              </a:spcBef>
              <a:buFont typeface="Arial" pitchFamily="34" charset="0"/>
              <a:buChar char="•"/>
              <a:defRPr kumimoji="1" sz="1600" kern="1200">
                <a:solidFill>
                  <a:schemeClr val="tx1"/>
                </a:solidFill>
                <a:latin typeface="+mj-lt"/>
                <a:ea typeface="+mn-ea"/>
                <a:cs typeface="Arial" pitchFamily="34" charset="0"/>
              </a:defRPr>
            </a:lvl4pPr>
            <a:lvl5pPr marL="20572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59"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3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08"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r>
              <a:rPr lang="en-US" altLang="ja-JP" sz="1400" b="0" dirty="0" smtClean="0">
                <a:solidFill>
                  <a:schemeClr val="tx1"/>
                </a:solidFill>
              </a:rPr>
              <a:t>IR</a:t>
            </a:r>
            <a:r>
              <a:rPr lang="ja-JP" altLang="en-US" sz="1400" b="0" dirty="0" smtClean="0">
                <a:solidFill>
                  <a:schemeClr val="tx1"/>
                </a:solidFill>
              </a:rPr>
              <a:t>推進法の次に施行</a:t>
            </a:r>
            <a:r>
              <a:rPr lang="ja-JP" altLang="en-US" sz="1400" b="0" dirty="0">
                <a:solidFill>
                  <a:schemeClr val="tx1"/>
                </a:solidFill>
              </a:rPr>
              <a:t>が想定</a:t>
            </a:r>
            <a:r>
              <a:rPr lang="ja-JP" altLang="en-US" sz="1400" b="0" dirty="0" smtClean="0">
                <a:solidFill>
                  <a:schemeClr val="tx1"/>
                </a:solidFill>
              </a:rPr>
              <a:t>される</a:t>
            </a:r>
            <a:r>
              <a:rPr lang="en-US" altLang="ja-JP" sz="1400" b="0" dirty="0" smtClean="0">
                <a:solidFill>
                  <a:schemeClr val="tx1"/>
                </a:solidFill>
              </a:rPr>
              <a:t>IR</a:t>
            </a:r>
            <a:r>
              <a:rPr lang="ja-JP" altLang="en-US" sz="1400" b="0" dirty="0" smtClean="0">
                <a:solidFill>
                  <a:schemeClr val="tx1"/>
                </a:solidFill>
              </a:rPr>
              <a:t>整備法案に関する基本的な考え方について</a:t>
            </a:r>
            <a:r>
              <a:rPr lang="ja-JP" altLang="en-US" sz="1400" b="0" dirty="0">
                <a:solidFill>
                  <a:schemeClr val="tx1"/>
                </a:solidFill>
              </a:rPr>
              <a:t>、</a:t>
            </a:r>
            <a:r>
              <a:rPr lang="en-US" altLang="ja-JP" sz="1400" b="0" dirty="0" smtClean="0">
                <a:solidFill>
                  <a:schemeClr val="tx1"/>
                </a:solidFill>
              </a:rPr>
              <a:t>IR</a:t>
            </a:r>
            <a:r>
              <a:rPr lang="ja-JP" altLang="en-US" sz="1400" b="0" dirty="0" smtClean="0">
                <a:solidFill>
                  <a:schemeClr val="tx1"/>
                </a:solidFill>
              </a:rPr>
              <a:t>議連は特定</a:t>
            </a:r>
            <a:r>
              <a:rPr lang="ja-JP" altLang="en-US" sz="1400" b="0" dirty="0">
                <a:solidFill>
                  <a:schemeClr val="tx1"/>
                </a:solidFill>
              </a:rPr>
              <a:t>複合観光施設区域整備法案（仮称</a:t>
            </a:r>
            <a:r>
              <a:rPr lang="ja-JP" altLang="en-US" sz="1400" b="0" dirty="0" smtClean="0">
                <a:solidFill>
                  <a:schemeClr val="tx1"/>
                </a:solidFill>
              </a:rPr>
              <a:t>）～</a:t>
            </a:r>
            <a:r>
              <a:rPr lang="en-US" altLang="ja-JP" sz="1400" b="0" dirty="0">
                <a:solidFill>
                  <a:schemeClr val="tx1"/>
                </a:solidFill>
              </a:rPr>
              <a:t>IR</a:t>
            </a:r>
            <a:r>
              <a:rPr lang="ja-JP" altLang="en-US" sz="1400" b="0" dirty="0">
                <a:solidFill>
                  <a:schemeClr val="tx1"/>
                </a:solidFill>
              </a:rPr>
              <a:t>実施法案～に関する基本的な</a:t>
            </a:r>
            <a:r>
              <a:rPr lang="ja-JP" altLang="en-US" sz="1400" b="0" dirty="0" smtClean="0">
                <a:solidFill>
                  <a:schemeClr val="tx1"/>
                </a:solidFill>
              </a:rPr>
              <a:t>考え方（以下「基本的な考え方」という。）を</a:t>
            </a:r>
            <a:r>
              <a:rPr lang="en-US" altLang="ja-JP" sz="1400" b="0" dirty="0" smtClean="0">
                <a:solidFill>
                  <a:schemeClr val="tx1"/>
                </a:solidFill>
              </a:rPr>
              <a:t>IR</a:t>
            </a:r>
            <a:r>
              <a:rPr lang="ja-JP" altLang="en-US" sz="1400" b="0" dirty="0" smtClean="0">
                <a:solidFill>
                  <a:schemeClr val="tx1"/>
                </a:solidFill>
              </a:rPr>
              <a:t>議連総会にて発表している。</a:t>
            </a:r>
            <a:endParaRPr lang="en-US" altLang="ja-JP" sz="1400" b="0" dirty="0" smtClean="0">
              <a:solidFill>
                <a:schemeClr val="tx1"/>
              </a:solidFill>
            </a:endParaRPr>
          </a:p>
          <a:p>
            <a:pPr fontAlgn="auto">
              <a:spcAft>
                <a:spcPts val="0"/>
              </a:spcAft>
            </a:pPr>
            <a:r>
              <a:rPr lang="ja-JP" altLang="en-US" sz="1400" b="0" dirty="0" smtClean="0">
                <a:solidFill>
                  <a:schemeClr val="tx1"/>
                </a:solidFill>
              </a:rPr>
              <a:t>この基本的な考え方において、</a:t>
            </a:r>
            <a:r>
              <a:rPr lang="en-US" altLang="ja-JP" sz="1400" b="0" dirty="0" smtClean="0">
                <a:solidFill>
                  <a:schemeClr val="tx1"/>
                </a:solidFill>
              </a:rPr>
              <a:t>IR</a:t>
            </a:r>
            <a:r>
              <a:rPr lang="ja-JP" altLang="en-US" sz="1400" b="0" dirty="0" smtClean="0">
                <a:solidFill>
                  <a:schemeClr val="tx1"/>
                </a:solidFill>
              </a:rPr>
              <a:t>議連は以下の</a:t>
            </a:r>
            <a:r>
              <a:rPr lang="en-US" altLang="ja-JP" sz="1400" b="0" dirty="0" smtClean="0">
                <a:solidFill>
                  <a:schemeClr val="tx1"/>
                </a:solidFill>
              </a:rPr>
              <a:t>5</a:t>
            </a:r>
            <a:r>
              <a:rPr lang="ja-JP" altLang="en-US" sz="1400" b="0" dirty="0" smtClean="0">
                <a:solidFill>
                  <a:schemeClr val="tx1"/>
                </a:solidFill>
              </a:rPr>
              <a:t>つの懸念事項・課題を「社会的関心事」として</a:t>
            </a:r>
            <a:r>
              <a:rPr lang="ja-JP" altLang="en-US" sz="1400" b="0" dirty="0">
                <a:solidFill>
                  <a:schemeClr val="tx1"/>
                </a:solidFill>
              </a:rPr>
              <a:t>挙</a:t>
            </a:r>
            <a:r>
              <a:rPr lang="ja-JP" altLang="en-US" sz="1400" b="0" dirty="0" smtClean="0">
                <a:solidFill>
                  <a:schemeClr val="tx1"/>
                </a:solidFill>
              </a:rPr>
              <a:t>げてお</a:t>
            </a:r>
            <a:r>
              <a:rPr lang="ja-JP" altLang="en-US" sz="1400" b="0" dirty="0">
                <a:solidFill>
                  <a:schemeClr val="tx1"/>
                </a:solidFill>
              </a:rPr>
              <a:t>り</a:t>
            </a:r>
            <a:r>
              <a:rPr lang="ja-JP" altLang="en-US" sz="1400" b="0" dirty="0" smtClean="0">
                <a:solidFill>
                  <a:schemeClr val="tx1"/>
                </a:solidFill>
              </a:rPr>
              <a:t>、</a:t>
            </a:r>
            <a:r>
              <a:rPr lang="en-US" altLang="ja-JP" sz="1400" b="0" dirty="0" smtClean="0">
                <a:solidFill>
                  <a:schemeClr val="tx1"/>
                </a:solidFill>
              </a:rPr>
              <a:t>IR</a:t>
            </a:r>
            <a:r>
              <a:rPr lang="ja-JP" altLang="en-US" sz="1400" b="0" dirty="0" smtClean="0">
                <a:solidFill>
                  <a:schemeClr val="tx1"/>
                </a:solidFill>
              </a:rPr>
              <a:t>区域整備に伴う社会的関心事に対する必要な措置義務について整理</a:t>
            </a:r>
            <a:r>
              <a:rPr lang="ja-JP" altLang="en-US" sz="1400" b="0" dirty="0">
                <a:solidFill>
                  <a:schemeClr val="tx1"/>
                </a:solidFill>
              </a:rPr>
              <a:t>し</a:t>
            </a:r>
            <a:r>
              <a:rPr lang="ja-JP" altLang="en-US" sz="1400" b="0" dirty="0" smtClean="0">
                <a:solidFill>
                  <a:schemeClr val="tx1"/>
                </a:solidFill>
              </a:rPr>
              <a:t>ている。</a:t>
            </a:r>
            <a:endParaRPr lang="ja-JP" altLang="en-US" sz="1400" b="0" dirty="0">
              <a:solidFill>
                <a:schemeClr val="tx1"/>
              </a:solidFill>
            </a:endParaRPr>
          </a:p>
        </p:txBody>
      </p:sp>
      <p:sp>
        <p:nvSpPr>
          <p:cNvPr id="2" name="タイトル 1"/>
          <p:cNvSpPr>
            <a:spLocks noGrp="1"/>
          </p:cNvSpPr>
          <p:nvPr>
            <p:ph type="title"/>
          </p:nvPr>
        </p:nvSpPr>
        <p:spPr/>
        <p:txBody>
          <a:bodyPr/>
          <a:lstStyle/>
          <a:p>
            <a:r>
              <a:rPr lang="ja-JP" altLang="en-US" dirty="0"/>
              <a:t>（３）課題と対策</a:t>
            </a:r>
            <a:r>
              <a:rPr lang="en-US" altLang="ja-JP" dirty="0"/>
              <a:t>		</a:t>
            </a:r>
            <a:br>
              <a:rPr lang="en-US" altLang="ja-JP" dirty="0"/>
            </a:br>
            <a:r>
              <a:rPr lang="ja-JP" altLang="en-US" dirty="0" smtClean="0"/>
              <a:t>（ア）　ＩＲ立地による懸念事項・課題	</a:t>
            </a:r>
            <a:endParaRPr kumimoji="1" lang="ja-JP" altLang="en-US" dirty="0"/>
          </a:p>
        </p:txBody>
      </p:sp>
      <p:sp>
        <p:nvSpPr>
          <p:cNvPr id="7" name="テキスト ボックス 6"/>
          <p:cNvSpPr txBox="1"/>
          <p:nvPr/>
        </p:nvSpPr>
        <p:spPr>
          <a:xfrm>
            <a:off x="415925" y="5969128"/>
            <a:ext cx="9064625" cy="360000"/>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出所：国際観光産業振興議員連盟「</a:t>
            </a:r>
            <a:r>
              <a:rPr lang="ja-JP" altLang="en-US" sz="1000" dirty="0" smtClean="0"/>
              <a:t>特定</a:t>
            </a:r>
            <a:r>
              <a:rPr lang="ja-JP" altLang="en-US" sz="1000" dirty="0"/>
              <a:t>複合観光施設区域整備法案（仮称）～</a:t>
            </a:r>
            <a:r>
              <a:rPr lang="en-US" altLang="ja-JP" sz="1000" dirty="0"/>
              <a:t>IR</a:t>
            </a:r>
            <a:r>
              <a:rPr lang="ja-JP" altLang="en-US" sz="1000" dirty="0"/>
              <a:t>実施法案～に関する基本的な</a:t>
            </a:r>
            <a:r>
              <a:rPr lang="ja-JP" altLang="en-US" sz="1000" dirty="0" smtClean="0"/>
              <a:t>考え方」をもとに作成</a:t>
            </a:r>
            <a:endParaRPr kumimoji="1" lang="ja-JP" altLang="en-US" sz="1000" dirty="0" smtClean="0">
              <a:latin typeface="+mj-lt"/>
              <a:ea typeface="+mj-ea"/>
            </a:endParaRPr>
          </a:p>
        </p:txBody>
      </p:sp>
      <p:cxnSp>
        <p:nvCxnSpPr>
          <p:cNvPr id="10" name="直線コネクタ 9"/>
          <p:cNvCxnSpPr/>
          <p:nvPr/>
        </p:nvCxnSpPr>
        <p:spPr>
          <a:xfrm>
            <a:off x="775867" y="2952890"/>
            <a:ext cx="8594165"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796414" y="3234364"/>
            <a:ext cx="4506102" cy="2469260"/>
            <a:chOff x="796414" y="3234364"/>
            <a:chExt cx="4506102" cy="2469260"/>
          </a:xfrm>
        </p:grpSpPr>
        <p:sp>
          <p:nvSpPr>
            <p:cNvPr id="20" name="Rectangle 3"/>
            <p:cNvSpPr>
              <a:spLocks noChangeArrowheads="1"/>
            </p:cNvSpPr>
            <p:nvPr/>
          </p:nvSpPr>
          <p:spPr bwMode="gray">
            <a:xfrm>
              <a:off x="796414" y="3234364"/>
              <a:ext cx="4506101" cy="342000"/>
            </a:xfrm>
            <a:prstGeom prst="rect">
              <a:avLst/>
            </a:prstGeom>
            <a:solidFill>
              <a:schemeClr val="accent1"/>
            </a:solidFill>
            <a:ln w="19050" algn="ctr">
              <a:noFill/>
              <a:miter lim="800000"/>
              <a:headEnd/>
              <a:tailEnd/>
            </a:ln>
          </p:spPr>
          <p:txBody>
            <a:bodyPr lIns="36000" tIns="36000" rIns="36000" bIns="36000" anchor="ctr" anchorCtr="1"/>
            <a:lstStyle/>
            <a:p>
              <a:pPr algn="ctr" defTabSz="914349" fontAlgn="auto">
                <a:spcBef>
                  <a:spcPts val="0"/>
                </a:spcBef>
                <a:spcAft>
                  <a:spcPts val="0"/>
                </a:spcAft>
              </a:pPr>
              <a:r>
                <a:rPr kumimoji="1" lang="ja-JP" altLang="en-US" sz="1800" b="1" dirty="0" smtClean="0">
                  <a:solidFill>
                    <a:schemeClr val="bg1"/>
                  </a:solidFill>
                  <a:latin typeface="Arial"/>
                  <a:cs typeface="+mn-cs"/>
                </a:rPr>
                <a:t>懸念事項・課題（</a:t>
              </a:r>
              <a:r>
                <a:rPr kumimoji="1" lang="ja-JP" altLang="en-US" sz="1800" b="1" dirty="0" smtClean="0">
                  <a:solidFill>
                    <a:schemeClr val="bg1"/>
                  </a:solidFill>
                  <a:latin typeface="Arial"/>
                </a:rPr>
                <a:t>社会的関心事</a:t>
              </a:r>
              <a:r>
                <a:rPr kumimoji="1" lang="ja-JP" altLang="en-US" sz="1800" b="1" dirty="0" smtClean="0">
                  <a:solidFill>
                    <a:schemeClr val="bg1"/>
                  </a:solidFill>
                  <a:latin typeface="Arial"/>
                  <a:cs typeface="+mn-cs"/>
                </a:rPr>
                <a:t>）</a:t>
              </a:r>
              <a:endParaRPr kumimoji="1" lang="en-US" altLang="ja-JP" sz="1800" b="1" dirty="0">
                <a:solidFill>
                  <a:schemeClr val="bg1"/>
                </a:solidFill>
                <a:latin typeface="Arial"/>
                <a:cs typeface="+mn-cs"/>
              </a:endParaRPr>
            </a:p>
          </p:txBody>
        </p:sp>
        <p:sp>
          <p:nvSpPr>
            <p:cNvPr id="3" name="テキスト ボックス 2"/>
            <p:cNvSpPr txBox="1"/>
            <p:nvPr/>
          </p:nvSpPr>
          <p:spPr>
            <a:xfrm>
              <a:off x="796415" y="3659816"/>
              <a:ext cx="4506101"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暴力団組織の介入や犯罪の温床になる</a:t>
              </a:r>
              <a:r>
                <a:rPr kumimoji="1" lang="ja-JP" altLang="en-US" sz="1800" b="1" dirty="0" smtClean="0">
                  <a:latin typeface="+mj-lt"/>
                  <a:ea typeface="+mj-ea"/>
                </a:rPr>
                <a:t>こと</a:t>
              </a:r>
              <a:endParaRPr kumimoji="1" lang="ja-JP" altLang="en-US" sz="1800" b="1" dirty="0">
                <a:latin typeface="+mj-lt"/>
                <a:ea typeface="+mj-ea"/>
              </a:endParaRPr>
            </a:p>
          </p:txBody>
        </p:sp>
        <p:sp>
          <p:nvSpPr>
            <p:cNvPr id="18" name="テキスト ボックス 17"/>
            <p:cNvSpPr txBox="1"/>
            <p:nvPr/>
          </p:nvSpPr>
          <p:spPr>
            <a:xfrm>
              <a:off x="796415" y="4085268"/>
              <a:ext cx="4506101"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マネー・</a:t>
              </a:r>
              <a:r>
                <a:rPr kumimoji="1" lang="ja-JP" altLang="en-US" sz="1800" b="1" dirty="0" smtClean="0">
                  <a:latin typeface="+mj-lt"/>
                  <a:ea typeface="+mj-ea"/>
                </a:rPr>
                <a:t>ローンダリング</a:t>
              </a:r>
              <a:endParaRPr kumimoji="1" lang="ja-JP" altLang="en-US" sz="1800" b="1" dirty="0">
                <a:latin typeface="+mj-lt"/>
                <a:ea typeface="+mj-ea"/>
              </a:endParaRPr>
            </a:p>
          </p:txBody>
        </p:sp>
        <p:sp>
          <p:nvSpPr>
            <p:cNvPr id="21" name="テキスト ボックス 20"/>
            <p:cNvSpPr txBox="1"/>
            <p:nvPr/>
          </p:nvSpPr>
          <p:spPr>
            <a:xfrm>
              <a:off x="796415" y="4510720"/>
              <a:ext cx="4506101"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地域風俗環境悪化、公序良俗の</a:t>
              </a:r>
              <a:r>
                <a:rPr kumimoji="1" lang="ja-JP" altLang="en-US" sz="1800" b="1" dirty="0" smtClean="0">
                  <a:latin typeface="+mj-lt"/>
                  <a:ea typeface="+mj-ea"/>
                </a:rPr>
                <a:t>乱れ</a:t>
              </a:r>
              <a:endParaRPr kumimoji="1" lang="ja-JP" altLang="en-US" sz="1800" b="1" dirty="0">
                <a:latin typeface="+mj-lt"/>
                <a:ea typeface="+mj-ea"/>
              </a:endParaRPr>
            </a:p>
          </p:txBody>
        </p:sp>
        <p:sp>
          <p:nvSpPr>
            <p:cNvPr id="22" name="テキスト ボックス 21"/>
            <p:cNvSpPr txBox="1"/>
            <p:nvPr/>
          </p:nvSpPr>
          <p:spPr>
            <a:xfrm>
              <a:off x="796415" y="4936172"/>
              <a:ext cx="4506101"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青少年への悪</a:t>
              </a:r>
              <a:r>
                <a:rPr kumimoji="1" lang="ja-JP" altLang="en-US" sz="1800" b="1" dirty="0" smtClean="0">
                  <a:latin typeface="+mj-lt"/>
                  <a:ea typeface="+mj-ea"/>
                </a:rPr>
                <a:t>影響</a:t>
              </a:r>
              <a:endParaRPr kumimoji="1" lang="ja-JP" altLang="en-US" sz="1800" b="1" dirty="0">
                <a:latin typeface="+mj-lt"/>
                <a:ea typeface="+mj-ea"/>
              </a:endParaRPr>
            </a:p>
          </p:txBody>
        </p:sp>
        <p:sp>
          <p:nvSpPr>
            <p:cNvPr id="23" name="テキスト ボックス 22"/>
            <p:cNvSpPr txBox="1"/>
            <p:nvPr/>
          </p:nvSpPr>
          <p:spPr>
            <a:xfrm>
              <a:off x="796415" y="5361624"/>
              <a:ext cx="4506101"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smtClean="0">
                  <a:latin typeface="+mj-lt"/>
                  <a:ea typeface="+mj-ea"/>
                </a:rPr>
                <a:t>賭博依存症</a:t>
              </a:r>
              <a:r>
                <a:rPr kumimoji="1" lang="ja-JP" altLang="en-US" sz="1800" b="1" dirty="0">
                  <a:latin typeface="+mj-lt"/>
                  <a:ea typeface="+mj-ea"/>
                </a:rPr>
                <a:t>患者の増大</a:t>
              </a:r>
            </a:p>
          </p:txBody>
        </p:sp>
      </p:grpSp>
      <p:grpSp>
        <p:nvGrpSpPr>
          <p:cNvPr id="16" name="グループ化 15"/>
          <p:cNvGrpSpPr/>
          <p:nvPr/>
        </p:nvGrpSpPr>
        <p:grpSpPr>
          <a:xfrm>
            <a:off x="5879819" y="3234364"/>
            <a:ext cx="3336099" cy="2469260"/>
            <a:chOff x="5879820" y="3234364"/>
            <a:chExt cx="3207950" cy="2469260"/>
          </a:xfrm>
        </p:grpSpPr>
        <p:sp>
          <p:nvSpPr>
            <p:cNvPr id="28" name="Rectangle 3"/>
            <p:cNvSpPr>
              <a:spLocks noChangeArrowheads="1"/>
            </p:cNvSpPr>
            <p:nvPr/>
          </p:nvSpPr>
          <p:spPr bwMode="gray">
            <a:xfrm>
              <a:off x="5879820" y="3234364"/>
              <a:ext cx="3207949" cy="342000"/>
            </a:xfrm>
            <a:prstGeom prst="rect">
              <a:avLst/>
            </a:prstGeom>
            <a:solidFill>
              <a:schemeClr val="accent2"/>
            </a:solidFill>
            <a:ln w="19050" algn="ctr">
              <a:noFill/>
              <a:miter lim="800000"/>
              <a:headEnd/>
              <a:tailEnd/>
            </a:ln>
          </p:spPr>
          <p:txBody>
            <a:bodyPr lIns="36000" tIns="36000" rIns="36000" bIns="36000" anchor="ctr" anchorCtr="1"/>
            <a:lstStyle/>
            <a:p>
              <a:pPr algn="ctr" defTabSz="914349" fontAlgn="auto">
                <a:spcBef>
                  <a:spcPts val="0"/>
                </a:spcBef>
                <a:spcAft>
                  <a:spcPts val="0"/>
                </a:spcAft>
              </a:pPr>
              <a:r>
                <a:rPr kumimoji="1" lang="ja-JP" altLang="en-US" sz="1800" b="1" dirty="0" smtClean="0">
                  <a:solidFill>
                    <a:schemeClr val="bg1"/>
                  </a:solidFill>
                  <a:latin typeface="Arial"/>
                  <a:cs typeface="+mn-cs"/>
                </a:rPr>
                <a:t>対策（社会的関心事への対応）</a:t>
              </a:r>
              <a:endParaRPr kumimoji="1" lang="en-US" altLang="ja-JP" sz="1800" b="1" dirty="0">
                <a:solidFill>
                  <a:schemeClr val="bg1"/>
                </a:solidFill>
                <a:latin typeface="Arial"/>
                <a:cs typeface="+mn-cs"/>
              </a:endParaRPr>
            </a:p>
          </p:txBody>
        </p:sp>
        <p:sp>
          <p:nvSpPr>
            <p:cNvPr id="30" name="テキスト ボックス 29"/>
            <p:cNvSpPr txBox="1"/>
            <p:nvPr/>
          </p:nvSpPr>
          <p:spPr>
            <a:xfrm>
              <a:off x="5879821" y="3659816"/>
              <a:ext cx="3207949"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smtClean="0">
                  <a:latin typeface="+mj-lt"/>
                  <a:ea typeface="+mj-ea"/>
                </a:rPr>
                <a:t>反社会的組織の関与対策</a:t>
              </a:r>
              <a:endParaRPr kumimoji="1" lang="ja-JP" altLang="en-US" sz="1800" b="1" dirty="0">
                <a:latin typeface="+mj-lt"/>
                <a:ea typeface="+mj-ea"/>
              </a:endParaRPr>
            </a:p>
          </p:txBody>
        </p:sp>
        <p:sp>
          <p:nvSpPr>
            <p:cNvPr id="31" name="テキスト ボックス 30"/>
            <p:cNvSpPr txBox="1"/>
            <p:nvPr/>
          </p:nvSpPr>
          <p:spPr>
            <a:xfrm>
              <a:off x="5879821" y="4085268"/>
              <a:ext cx="3207949"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マネー・</a:t>
              </a:r>
              <a:r>
                <a:rPr kumimoji="1" lang="ja-JP" altLang="en-US" sz="1800" b="1" dirty="0" smtClean="0">
                  <a:latin typeface="+mj-lt"/>
                  <a:ea typeface="+mj-ea"/>
                </a:rPr>
                <a:t>ローンダリング対策</a:t>
              </a:r>
              <a:endParaRPr kumimoji="1" lang="ja-JP" altLang="en-US" sz="1800" b="1" dirty="0">
                <a:latin typeface="+mj-lt"/>
                <a:ea typeface="+mj-ea"/>
              </a:endParaRPr>
            </a:p>
          </p:txBody>
        </p:sp>
        <p:sp>
          <p:nvSpPr>
            <p:cNvPr id="32" name="テキスト ボックス 31"/>
            <p:cNvSpPr txBox="1"/>
            <p:nvPr/>
          </p:nvSpPr>
          <p:spPr>
            <a:xfrm>
              <a:off x="5879821" y="4510720"/>
              <a:ext cx="3207949"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smtClean="0">
                  <a:latin typeface="+mj-lt"/>
                  <a:ea typeface="+mj-ea"/>
                </a:rPr>
                <a:t>地域風俗環境の悪化対策</a:t>
              </a:r>
              <a:endParaRPr kumimoji="1" lang="ja-JP" altLang="en-US" sz="1800" b="1" dirty="0">
                <a:latin typeface="+mj-lt"/>
                <a:ea typeface="+mj-ea"/>
              </a:endParaRPr>
            </a:p>
          </p:txBody>
        </p:sp>
        <p:sp>
          <p:nvSpPr>
            <p:cNvPr id="33" name="テキスト ボックス 32"/>
            <p:cNvSpPr txBox="1"/>
            <p:nvPr/>
          </p:nvSpPr>
          <p:spPr>
            <a:xfrm>
              <a:off x="5879821" y="4936172"/>
              <a:ext cx="3207949"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a:latin typeface="+mj-lt"/>
                  <a:ea typeface="+mj-ea"/>
                </a:rPr>
                <a:t>青少年への悪</a:t>
              </a:r>
              <a:r>
                <a:rPr kumimoji="1" lang="ja-JP" altLang="en-US" sz="1800" b="1" dirty="0" smtClean="0">
                  <a:latin typeface="+mj-lt"/>
                  <a:ea typeface="+mj-ea"/>
                </a:rPr>
                <a:t>影響対策</a:t>
              </a:r>
              <a:endParaRPr kumimoji="1" lang="ja-JP" altLang="en-US" sz="1800" b="1" dirty="0">
                <a:latin typeface="+mj-lt"/>
                <a:ea typeface="+mj-ea"/>
              </a:endParaRPr>
            </a:p>
          </p:txBody>
        </p:sp>
        <p:sp>
          <p:nvSpPr>
            <p:cNvPr id="34" name="テキスト ボックス 33"/>
            <p:cNvSpPr txBox="1"/>
            <p:nvPr/>
          </p:nvSpPr>
          <p:spPr>
            <a:xfrm>
              <a:off x="5879821" y="5361624"/>
              <a:ext cx="3207949" cy="342000"/>
            </a:xfrm>
            <a:prstGeom prst="rect">
              <a:avLst/>
            </a:prstGeom>
            <a:solidFill>
              <a:schemeClr val="bg1">
                <a:lumMod val="95000"/>
              </a:schemeClr>
            </a:solidFill>
          </p:spPr>
          <p:txBody>
            <a:bodyPr wrap="square" lIns="36000" tIns="36000" rIns="36000" bIns="36000" rtlCol="0" anchor="ctr" anchorCtr="0">
              <a:noAutofit/>
            </a:bodyPr>
            <a:lstStyle/>
            <a:p>
              <a:pPr marL="87313" indent="-87313">
                <a:buFont typeface="Arial" panose="020B0604020202020204" pitchFamily="34" charset="0"/>
                <a:buChar char="•"/>
              </a:pPr>
              <a:r>
                <a:rPr kumimoji="1" lang="ja-JP" altLang="en-US" sz="1800" b="1" dirty="0" smtClean="0">
                  <a:latin typeface="+mj-lt"/>
                  <a:ea typeface="+mj-ea"/>
                </a:rPr>
                <a:t>ギャンブル依存症対策</a:t>
              </a:r>
              <a:endParaRPr kumimoji="1" lang="ja-JP" altLang="en-US" sz="1800" b="1" dirty="0">
                <a:latin typeface="+mj-lt"/>
                <a:ea typeface="+mj-ea"/>
              </a:endParaRPr>
            </a:p>
          </p:txBody>
        </p:sp>
      </p:grpSp>
      <p:sp>
        <p:nvSpPr>
          <p:cNvPr id="35" name="右矢印 34"/>
          <p:cNvSpPr/>
          <p:nvPr/>
        </p:nvSpPr>
        <p:spPr>
          <a:xfrm>
            <a:off x="5472097" y="3769563"/>
            <a:ext cx="244655" cy="1398863"/>
          </a:xfrm>
          <a:prstGeom prst="rightArrow">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Tree>
    <p:extLst>
      <p:ext uri="{BB962C8B-B14F-4D97-AF65-F5344CB8AC3E}">
        <p14:creationId xmlns:p14="http://schemas.microsoft.com/office/powerpoint/2010/main" val="308220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（３）課題と対策</a:t>
            </a:r>
            <a:br>
              <a:rPr lang="ja-JP" altLang="en-US" dirty="0"/>
            </a:br>
            <a:r>
              <a:rPr lang="ja-JP" altLang="en-US" dirty="0" smtClean="0"/>
              <a:t>イ　懸念事項・課題対策の現状・実態</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28</a:t>
            </a:fld>
            <a:endParaRPr lang="ja-JP" altLang="en-US" dirty="0"/>
          </a:p>
        </p:txBody>
      </p:sp>
    </p:spTree>
    <p:extLst>
      <p:ext uri="{BB962C8B-B14F-4D97-AF65-F5344CB8AC3E}">
        <p14:creationId xmlns:p14="http://schemas.microsoft.com/office/powerpoint/2010/main" val="6644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（３）課題と対策</a:t>
            </a:r>
            <a:r>
              <a:rPr lang="en-US" altLang="ja-JP" dirty="0" smtClean="0"/>
              <a:t>		</a:t>
            </a:r>
            <a:br>
              <a:rPr lang="en-US" altLang="ja-JP" dirty="0" smtClean="0"/>
            </a:br>
            <a:r>
              <a:rPr lang="ja-JP" altLang="en-US" dirty="0" smtClean="0"/>
              <a:t>（イ）　懸念事項・課題対策の現状・実態</a:t>
            </a:r>
            <a:endParaRPr lang="ja-JP" altLang="en-US" dirty="0"/>
          </a:p>
        </p:txBody>
      </p:sp>
      <p:sp>
        <p:nvSpPr>
          <p:cNvPr id="4" name="スライド番号プレースホルダー 3"/>
          <p:cNvSpPr>
            <a:spLocks noGrp="1"/>
          </p:cNvSpPr>
          <p:nvPr>
            <p:ph type="sldNum" sz="quarter" idx="11"/>
          </p:nvPr>
        </p:nvSpPr>
        <p:spPr/>
        <p:txBody>
          <a:bodyPr/>
          <a:lstStyle/>
          <a:p>
            <a:fld id="{00CF35F9-5879-42A9-8B76-81836FFCFE60}" type="slidenum">
              <a:rPr lang="ja-JP" altLang="en-US" smtClean="0"/>
              <a:pPr/>
              <a:t>29</a:t>
            </a:fld>
            <a:endParaRPr lang="ja-JP" altLang="en-US" dirty="0"/>
          </a:p>
        </p:txBody>
      </p:sp>
      <p:sp>
        <p:nvSpPr>
          <p:cNvPr id="5" name="テキスト プレースホルダー 4"/>
          <p:cNvSpPr>
            <a:spLocks noGrp="1"/>
          </p:cNvSpPr>
          <p:nvPr>
            <p:ph type="body" sz="quarter" idx="12"/>
          </p:nvPr>
        </p:nvSpPr>
        <p:spPr/>
        <p:txBody>
          <a:bodyPr/>
          <a:lstStyle/>
          <a:p>
            <a:r>
              <a:rPr lang="ja-JP" altLang="en-US" dirty="0" smtClean="0"/>
              <a:t>調査方針</a:t>
            </a:r>
            <a:endParaRPr lang="ja-JP" altLang="en-US" dirty="0"/>
          </a:p>
        </p:txBody>
      </p:sp>
      <p:sp>
        <p:nvSpPr>
          <p:cNvPr id="8" name="テキスト ボックス 7"/>
          <p:cNvSpPr txBox="1"/>
          <p:nvPr/>
        </p:nvSpPr>
        <p:spPr>
          <a:xfrm>
            <a:off x="412750" y="1458218"/>
            <a:ext cx="9094788" cy="5059540"/>
          </a:xfrm>
          <a:prstGeom prst="rect">
            <a:avLst/>
          </a:prstGeom>
          <a:noFill/>
        </p:spPr>
        <p:txBody>
          <a:bodyPr wrap="square" lIns="36000" tIns="36000" rIns="36000" bIns="36000" rtlCol="0" anchor="t" anchorCtr="0">
            <a:noAutofit/>
          </a:bodyPr>
          <a:lstStyle/>
          <a:p>
            <a:r>
              <a:rPr kumimoji="1" lang="ja-JP" altLang="en-US" sz="1400" dirty="0" smtClean="0">
                <a:latin typeface="+mj-lt"/>
                <a:ea typeface="+mj-ea"/>
              </a:rPr>
              <a:t>我が国では、原則として、刑法第</a:t>
            </a:r>
            <a:r>
              <a:rPr kumimoji="1" lang="en-US" altLang="ja-JP" sz="1400" dirty="0" smtClean="0">
                <a:latin typeface="+mj-lt"/>
                <a:ea typeface="+mj-ea"/>
              </a:rPr>
              <a:t>185</a:t>
            </a:r>
            <a:r>
              <a:rPr kumimoji="1" lang="ja-JP" altLang="en-US" sz="1400" dirty="0" smtClean="0">
                <a:latin typeface="+mj-lt"/>
                <a:ea typeface="+mj-ea"/>
              </a:rPr>
              <a:t>条（賭博）及び第</a:t>
            </a:r>
            <a:r>
              <a:rPr kumimoji="1" lang="en-US" altLang="ja-JP" sz="1400" dirty="0" smtClean="0">
                <a:latin typeface="+mj-lt"/>
                <a:ea typeface="+mj-ea"/>
              </a:rPr>
              <a:t>186</a:t>
            </a:r>
            <a:r>
              <a:rPr kumimoji="1" lang="ja-JP" altLang="en-US" sz="1400" dirty="0">
                <a:latin typeface="+mj-lt"/>
                <a:ea typeface="+mj-ea"/>
              </a:rPr>
              <a:t>条（常習賭博及び賭博場開張等図利）</a:t>
            </a:r>
            <a:r>
              <a:rPr kumimoji="1" lang="ja-JP" altLang="en-US" sz="1400" dirty="0" smtClean="0">
                <a:latin typeface="+mj-lt"/>
                <a:ea typeface="+mj-ea"/>
              </a:rPr>
              <a:t>にてギャンブル行為に　興じること及びその運営が禁止</a:t>
            </a:r>
            <a:r>
              <a:rPr kumimoji="1" lang="ja-JP" altLang="en-US" sz="1400" dirty="0" smtClean="0"/>
              <a:t>されている一方で、個別の法律により規定されている競馬や競輪等の公営競技については、</a:t>
            </a:r>
            <a:r>
              <a:rPr kumimoji="1" lang="ja-JP" altLang="en-US" sz="1400" dirty="0"/>
              <a:t>特例的に</a:t>
            </a:r>
            <a:r>
              <a:rPr kumimoji="1" lang="ja-JP" altLang="en-US" sz="1400" dirty="0" smtClean="0"/>
              <a:t>認められている。</a:t>
            </a:r>
            <a:endParaRPr kumimoji="1" lang="en-US" altLang="ja-JP" sz="1400" dirty="0" smtClean="0"/>
          </a:p>
          <a:p>
            <a:pPr>
              <a:spcBef>
                <a:spcPts val="864"/>
              </a:spcBef>
            </a:pPr>
            <a:r>
              <a:rPr kumimoji="1" lang="ja-JP" altLang="en-US" sz="1400" dirty="0" smtClean="0">
                <a:latin typeface="+mj-lt"/>
                <a:ea typeface="+mj-ea"/>
              </a:rPr>
              <a:t>そこで、本章では公営競技に係る対策を中心に、前章にて整理した</a:t>
            </a:r>
            <a:r>
              <a:rPr kumimoji="1" lang="en-US" altLang="ja-JP" sz="1400" dirty="0" smtClean="0">
                <a:latin typeface="+mj-lt"/>
                <a:ea typeface="+mj-ea"/>
              </a:rPr>
              <a:t>5</a:t>
            </a:r>
            <a:r>
              <a:rPr kumimoji="1" lang="ja-JP" altLang="en-US" sz="1400" dirty="0" smtClean="0">
                <a:latin typeface="+mj-lt"/>
                <a:ea typeface="+mj-ea"/>
              </a:rPr>
              <a:t>つの懸念事項・課題対策別に我が国における現状・実態を調査することとする。</a:t>
            </a:r>
            <a:endParaRPr kumimoji="1" lang="en-US" altLang="ja-JP" sz="1400" dirty="0" smtClean="0">
              <a:latin typeface="+mj-lt"/>
              <a:ea typeface="+mj-ea"/>
            </a:endParaRPr>
          </a:p>
          <a:p>
            <a:pPr marL="180975" indent="-180975">
              <a:spcBef>
                <a:spcPts val="864"/>
              </a:spcBef>
              <a:buFont typeface="Arial" panose="020B0604020202020204" pitchFamily="34" charset="0"/>
              <a:buChar char="•"/>
            </a:pPr>
            <a:r>
              <a:rPr kumimoji="1" lang="ja-JP" altLang="en-US" sz="1400" dirty="0" smtClean="0">
                <a:latin typeface="+mj-lt"/>
                <a:ea typeface="+mj-ea"/>
              </a:rPr>
              <a:t>対象とする公営競技：モータボート、競輪</a:t>
            </a:r>
            <a:endParaRPr kumimoji="1" lang="en-US" altLang="ja-JP" sz="1400" dirty="0" smtClean="0">
              <a:latin typeface="+mj-lt"/>
              <a:ea typeface="+mj-ea"/>
            </a:endParaRPr>
          </a:p>
          <a:p>
            <a:pPr marL="180975" indent="-180975">
              <a:spcBef>
                <a:spcPts val="864"/>
              </a:spcBef>
              <a:buFont typeface="Arial" panose="020B0604020202020204" pitchFamily="34" charset="0"/>
              <a:buChar char="•"/>
            </a:pPr>
            <a:r>
              <a:rPr kumimoji="1" lang="ja-JP" altLang="en-US" sz="1400" dirty="0">
                <a:latin typeface="+mj-lt"/>
                <a:ea typeface="+mj-ea"/>
              </a:rPr>
              <a:t>事例</a:t>
            </a:r>
            <a:r>
              <a:rPr kumimoji="1" lang="ja-JP" altLang="en-US" sz="1400" dirty="0" smtClean="0">
                <a:latin typeface="+mj-lt"/>
                <a:ea typeface="+mj-ea"/>
              </a:rPr>
              <a:t>の対象</a:t>
            </a:r>
            <a:endParaRPr kumimoji="1" lang="en-US" altLang="ja-JP" sz="1400" dirty="0" smtClean="0">
              <a:latin typeface="+mj-lt"/>
              <a:ea typeface="+mj-ea"/>
            </a:endParaRPr>
          </a:p>
          <a:p>
            <a:pPr marL="466725" lvl="1" indent="-285750">
              <a:spcBef>
                <a:spcPts val="864"/>
              </a:spcBef>
              <a:buFont typeface="Wingdings" panose="05000000000000000000" pitchFamily="2" charset="2"/>
              <a:buChar char="Ø"/>
            </a:pPr>
            <a:r>
              <a:rPr lang="ja-JP" altLang="en-US" sz="1400" dirty="0" smtClean="0"/>
              <a:t>箕面市及び</a:t>
            </a:r>
            <a:r>
              <a:rPr kumimoji="1" lang="zh-TW" altLang="en-US" sz="1400" dirty="0" smtClean="0">
                <a:latin typeface="+mj-lt"/>
                <a:ea typeface="+mj-ea"/>
              </a:rPr>
              <a:t>大阪府</a:t>
            </a:r>
            <a:r>
              <a:rPr kumimoji="1" lang="zh-TW" altLang="en-US" sz="1400" dirty="0">
                <a:latin typeface="+mj-lt"/>
                <a:ea typeface="+mj-ea"/>
              </a:rPr>
              <a:t>都市競艇</a:t>
            </a:r>
            <a:r>
              <a:rPr kumimoji="1" lang="zh-TW" altLang="en-US" sz="1400" dirty="0" smtClean="0">
                <a:latin typeface="+mj-lt"/>
                <a:ea typeface="+mj-ea"/>
              </a:rPr>
              <a:t>組合</a:t>
            </a:r>
            <a:endParaRPr kumimoji="1" lang="en-US" altLang="ja-JP" sz="1400" dirty="0" smtClean="0">
              <a:latin typeface="+mj-lt"/>
              <a:ea typeface="+mj-ea"/>
            </a:endParaRPr>
          </a:p>
          <a:p>
            <a:pPr marL="466725" lvl="1" indent="-285750">
              <a:spcBef>
                <a:spcPts val="864"/>
              </a:spcBef>
              <a:buFont typeface="Wingdings" panose="05000000000000000000" pitchFamily="2" charset="2"/>
              <a:buChar char="Ø"/>
            </a:pPr>
            <a:r>
              <a:rPr kumimoji="1" lang="ja-JP" altLang="en-US" sz="1400" dirty="0" smtClean="0">
                <a:latin typeface="+mj-lt"/>
                <a:ea typeface="+mj-ea"/>
              </a:rPr>
              <a:t>岸和田市</a:t>
            </a:r>
            <a:endParaRPr kumimoji="1" lang="en-US" altLang="ja-JP" sz="1400" dirty="0" smtClean="0">
              <a:latin typeface="+mj-lt"/>
              <a:ea typeface="+mj-ea"/>
            </a:endParaRPr>
          </a:p>
          <a:p>
            <a:pPr marL="285750" indent="-285750">
              <a:spcBef>
                <a:spcPts val="864"/>
              </a:spcBef>
              <a:buFont typeface="Wingdings" panose="05000000000000000000" pitchFamily="2" charset="2"/>
              <a:buChar char="n"/>
            </a:pPr>
            <a:endParaRPr kumimoji="1" lang="en-US" altLang="ja-JP" sz="1400" dirty="0" smtClean="0">
              <a:latin typeface="+mj-lt"/>
              <a:ea typeface="+mj-ea"/>
            </a:endParaRPr>
          </a:p>
        </p:txBody>
      </p:sp>
    </p:spTree>
    <p:extLst>
      <p:ext uri="{BB962C8B-B14F-4D97-AF65-F5344CB8AC3E}">
        <p14:creationId xmlns:p14="http://schemas.microsoft.com/office/powerpoint/2010/main" val="31401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はじめに（</a:t>
            </a:r>
            <a:r>
              <a:rPr lang="en-US" altLang="ja-JP" dirty="0" smtClean="0"/>
              <a:t>1/2</a:t>
            </a:r>
            <a:r>
              <a:rPr lang="ja-JP" altLang="en-US" dirty="0" smtClean="0"/>
              <a:t>）</a:t>
            </a:r>
            <a:endParaRPr lang="ja-JP" altLang="en-US" dirty="0"/>
          </a:p>
        </p:txBody>
      </p:sp>
      <p:sp>
        <p:nvSpPr>
          <p:cNvPr id="7" name="コンテンツ プレースホルダー 6"/>
          <p:cNvSpPr>
            <a:spLocks noGrp="1"/>
          </p:cNvSpPr>
          <p:nvPr>
            <p:ph idx="1"/>
          </p:nvPr>
        </p:nvSpPr>
        <p:spPr/>
        <p:txBody>
          <a:bodyPr>
            <a:normAutofit/>
          </a:bodyPr>
          <a:lstStyle/>
          <a:p>
            <a:pPr algn="just"/>
            <a:r>
              <a:rPr lang="ja-JP" altLang="en-US" sz="1400" dirty="0" smtClean="0"/>
              <a:t>統合型リゾート（以下</a:t>
            </a:r>
            <a:r>
              <a:rPr lang="ja-JP" altLang="en-US" sz="1400" dirty="0"/>
              <a:t>、「</a:t>
            </a:r>
            <a:r>
              <a:rPr lang="en-US" altLang="ja-JP" sz="1400" dirty="0"/>
              <a:t>IR</a:t>
            </a:r>
            <a:r>
              <a:rPr lang="ja-JP" altLang="en-US" sz="1400" dirty="0"/>
              <a:t>」という</a:t>
            </a:r>
            <a:r>
              <a:rPr lang="ja-JP" altLang="en-US" sz="1400" dirty="0" smtClean="0"/>
              <a:t>。）は</a:t>
            </a:r>
            <a:r>
              <a:rPr lang="ja-JP" altLang="en-US" sz="1400" dirty="0"/>
              <a:t>、観光振興、地域振興、産業振興等に</a:t>
            </a:r>
            <a:r>
              <a:rPr lang="ja-JP" altLang="en-US" sz="1400" dirty="0" smtClean="0"/>
              <a:t>資する</a:t>
            </a:r>
            <a:r>
              <a:rPr lang="ja-JP" altLang="en-US" sz="1400" dirty="0"/>
              <a:t>ことが期待できるとして</a:t>
            </a:r>
            <a:r>
              <a:rPr lang="ja-JP" altLang="en-US" sz="1400" dirty="0" smtClean="0"/>
              <a:t>、</a:t>
            </a:r>
            <a:r>
              <a:rPr lang="ja-JP" altLang="en-US" sz="1400" dirty="0"/>
              <a:t>政府</a:t>
            </a:r>
            <a:r>
              <a:rPr lang="ja-JP" altLang="en-US" sz="1400" dirty="0" smtClean="0"/>
              <a:t>が発表した「</a:t>
            </a:r>
            <a:r>
              <a:rPr lang="ja-JP" altLang="en-US" sz="1400" dirty="0"/>
              <a:t>日本再興戦略</a:t>
            </a:r>
            <a:r>
              <a:rPr lang="ja-JP" altLang="en-US" sz="1400" dirty="0" smtClean="0"/>
              <a:t>」（</a:t>
            </a:r>
            <a:r>
              <a:rPr lang="en-US" altLang="ja-JP" sz="1400" dirty="0" smtClean="0"/>
              <a:t>2016</a:t>
            </a:r>
            <a:r>
              <a:rPr lang="ja-JP" altLang="en-US" sz="1400" dirty="0" smtClean="0"/>
              <a:t>年</a:t>
            </a:r>
            <a:r>
              <a:rPr lang="en-US" altLang="ja-JP" sz="1400" dirty="0" smtClean="0"/>
              <a:t>6</a:t>
            </a:r>
            <a:r>
              <a:rPr lang="ja-JP" altLang="en-US" sz="1400" dirty="0" smtClean="0"/>
              <a:t>月）の</a:t>
            </a:r>
            <a:r>
              <a:rPr lang="ja-JP" altLang="en-US" sz="1400" dirty="0"/>
              <a:t>一つに位置付けられている。</a:t>
            </a:r>
            <a:r>
              <a:rPr lang="ja-JP" altLang="en-US" sz="1400" dirty="0" smtClean="0"/>
              <a:t>その一方</a:t>
            </a:r>
            <a:r>
              <a:rPr lang="ja-JP" altLang="en-US" sz="1400" dirty="0"/>
              <a:t>で、</a:t>
            </a:r>
            <a:r>
              <a:rPr lang="en-US" altLang="ja-JP" sz="1400" dirty="0"/>
              <a:t>IR</a:t>
            </a:r>
            <a:r>
              <a:rPr lang="ja-JP" altLang="en-US" sz="1400" dirty="0"/>
              <a:t>立地によるギャンブル依存症の増加や治安・犯罪面の影響等も懸念</a:t>
            </a:r>
            <a:r>
              <a:rPr lang="ja-JP" altLang="en-US" sz="1400" dirty="0" smtClean="0"/>
              <a:t>されている。</a:t>
            </a:r>
            <a:endParaRPr lang="en-US" altLang="ja-JP" sz="1400" dirty="0" smtClean="0"/>
          </a:p>
          <a:p>
            <a:pPr algn="just"/>
            <a:r>
              <a:rPr lang="ja-JP" altLang="en-US" sz="1400" dirty="0" smtClean="0"/>
              <a:t>この</a:t>
            </a:r>
            <a:r>
              <a:rPr lang="ja-JP" altLang="en-US" sz="1400" dirty="0"/>
              <a:t>ことから大阪府では、大阪市・夢洲地区に</a:t>
            </a:r>
            <a:r>
              <a:rPr lang="en-US" altLang="ja-JP" sz="1400" dirty="0"/>
              <a:t>IR</a:t>
            </a:r>
            <a:r>
              <a:rPr lang="ja-JP" altLang="en-US" sz="1400" dirty="0"/>
              <a:t>を立地した場合の経済効果や懸念</a:t>
            </a:r>
            <a:r>
              <a:rPr lang="ja-JP" altLang="en-US" sz="1400" dirty="0" smtClean="0"/>
              <a:t>される</a:t>
            </a:r>
            <a:r>
              <a:rPr lang="ja-JP" altLang="en-US" sz="1400" dirty="0"/>
              <a:t>課題と対策等について、具体的な情報やデータを整理・分析することを目的と</a:t>
            </a:r>
            <a:r>
              <a:rPr lang="ja-JP" altLang="en-US" sz="1400" dirty="0" smtClean="0"/>
              <a:t>して本調査・検討業務</a:t>
            </a:r>
            <a:r>
              <a:rPr lang="ja-JP" altLang="en-US" sz="1400" dirty="0"/>
              <a:t>を実施する。</a:t>
            </a:r>
            <a:endParaRPr lang="en-US" altLang="ja-JP" sz="1400" dirty="0"/>
          </a:p>
        </p:txBody>
      </p:sp>
      <p:sp>
        <p:nvSpPr>
          <p:cNvPr id="5" name="スライド番号プレースホルダー 4"/>
          <p:cNvSpPr>
            <a:spLocks noGrp="1"/>
          </p:cNvSpPr>
          <p:nvPr>
            <p:ph type="sldNum" sz="quarter" idx="10"/>
          </p:nvPr>
        </p:nvSpPr>
        <p:spPr/>
        <p:txBody>
          <a:bodyPr/>
          <a:lstStyle/>
          <a:p>
            <a:fld id="{A3EB1B23-9AF8-425B-BAD7-B9FA00F18833}" type="slidenum">
              <a:rPr lang="ja-JP" altLang="en-US" smtClean="0"/>
              <a:pPr/>
              <a:t>3</a:t>
            </a:fld>
            <a:endParaRPr lang="ja-JP" altLang="en-US" dirty="0"/>
          </a:p>
        </p:txBody>
      </p:sp>
      <p:sp>
        <p:nvSpPr>
          <p:cNvPr id="3" name="テキスト プレースホルダー 2"/>
          <p:cNvSpPr>
            <a:spLocks noGrp="1"/>
          </p:cNvSpPr>
          <p:nvPr>
            <p:ph type="body" sz="quarter" idx="15"/>
          </p:nvPr>
        </p:nvSpPr>
        <p:spPr/>
        <p:txBody>
          <a:bodyPr/>
          <a:lstStyle/>
          <a:p>
            <a:r>
              <a:rPr lang="en-US" altLang="ja-JP" dirty="0"/>
              <a:t>Ⅰ</a:t>
            </a:r>
            <a:r>
              <a:rPr lang="ja-JP" altLang="en-US" dirty="0"/>
              <a:t>調査の目的</a:t>
            </a:r>
            <a:endParaRPr kumimoji="1" lang="ja-JP" altLang="en-US" dirty="0"/>
          </a:p>
        </p:txBody>
      </p:sp>
    </p:spTree>
    <p:extLst>
      <p:ext uri="{BB962C8B-B14F-4D97-AF65-F5344CB8AC3E}">
        <p14:creationId xmlns:p14="http://schemas.microsoft.com/office/powerpoint/2010/main" val="3296103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410400" y="6620658"/>
            <a:ext cx="180000" cy="169200"/>
          </a:xfrm>
        </p:spPr>
        <p:txBody>
          <a:bodyPr/>
          <a:lstStyle/>
          <a:p>
            <a:fld id="{56E56C22-CD92-4A50-AAD1-E2171E0619BD}" type="slidenum">
              <a:rPr lang="ja-JP" altLang="en-US" smtClean="0"/>
              <a:pPr/>
              <a:t>30</a:t>
            </a:fld>
            <a:endParaRPr lang="ja-JP" altLang="en-US" dirty="0"/>
          </a:p>
        </p:txBody>
      </p:sp>
      <p:sp>
        <p:nvSpPr>
          <p:cNvPr id="5" name="タイトル 4"/>
          <p:cNvSpPr>
            <a:spLocks noGrp="1"/>
          </p:cNvSpPr>
          <p:nvPr>
            <p:ph type="title"/>
          </p:nvPr>
        </p:nvSpPr>
        <p:spPr>
          <a:xfrm>
            <a:off x="417000" y="136800"/>
            <a:ext cx="9061644" cy="651600"/>
          </a:xfrm>
        </p:spPr>
        <p:txBody>
          <a:bodyPr/>
          <a:lstStyle/>
          <a:p>
            <a:r>
              <a:rPr lang="ja-JP" altLang="en-US" dirty="0"/>
              <a:t>（３）課題と対策</a:t>
            </a:r>
            <a:br>
              <a:rPr lang="ja-JP" altLang="en-US" dirty="0"/>
            </a:br>
            <a:r>
              <a:rPr lang="ja-JP" altLang="en-US" dirty="0" smtClean="0"/>
              <a:t>（イ）　懸念事項・課題対策の現状・実態</a:t>
            </a:r>
            <a:endParaRPr lang="ja-JP" altLang="en-US" dirty="0"/>
          </a:p>
        </p:txBody>
      </p:sp>
      <p:sp>
        <p:nvSpPr>
          <p:cNvPr id="66" name="正方形/長方形 65"/>
          <p:cNvSpPr/>
          <p:nvPr/>
        </p:nvSpPr>
        <p:spPr>
          <a:xfrm>
            <a:off x="4733722" y="1402104"/>
            <a:ext cx="2367722" cy="1384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a:solidFill>
                  <a:schemeClr val="tx1"/>
                </a:solidFill>
              </a:rPr>
              <a:t>-</a:t>
            </a:r>
            <a:endParaRPr kumimoji="1" lang="ja-JP" altLang="en-US" sz="1200" dirty="0">
              <a:solidFill>
                <a:schemeClr val="tx1"/>
              </a:solidFill>
            </a:endParaRPr>
          </a:p>
          <a:p>
            <a:endParaRPr kumimoji="1" lang="en-US" altLang="ja-JP" sz="1200" dirty="0" smtClean="0">
              <a:solidFill>
                <a:schemeClr val="tx1"/>
              </a:solidFill>
            </a:endParaRPr>
          </a:p>
          <a:p>
            <a:r>
              <a:rPr kumimoji="1" lang="en-US" altLang="ja-JP" sz="1200" dirty="0" smtClean="0">
                <a:solidFill>
                  <a:schemeClr val="tx1"/>
                </a:solidFill>
              </a:rPr>
              <a:t>※</a:t>
            </a:r>
            <a:r>
              <a:rPr kumimoji="1" lang="ja-JP" altLang="en-US" sz="1200" dirty="0" smtClean="0">
                <a:solidFill>
                  <a:schemeClr val="tx1"/>
                </a:solidFill>
              </a:rPr>
              <a:t>事</a:t>
            </a:r>
            <a:r>
              <a:rPr kumimoji="1" lang="ja-JP" altLang="en-US" sz="1200" dirty="0">
                <a:solidFill>
                  <a:schemeClr val="tx1"/>
                </a:solidFill>
              </a:rPr>
              <a:t>業者が犯罪収益移転</a:t>
            </a:r>
            <a:r>
              <a:rPr kumimoji="1" lang="ja-JP" altLang="en-US" sz="1200" dirty="0" smtClean="0">
                <a:solidFill>
                  <a:schemeClr val="tx1"/>
                </a:solidFill>
              </a:rPr>
              <a:t>防止法</a:t>
            </a:r>
            <a:endParaRPr kumimoji="1" lang="en-US" altLang="ja-JP" sz="1200" dirty="0" smtClean="0">
              <a:solidFill>
                <a:schemeClr val="tx1"/>
              </a:solidFill>
            </a:endParaRPr>
          </a:p>
          <a:p>
            <a:r>
              <a:rPr kumimoji="1" lang="en-US" altLang="ja-JP" sz="1200" dirty="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に</a:t>
            </a:r>
            <a:r>
              <a:rPr kumimoji="1" lang="ja-JP" altLang="en-US" sz="1200" dirty="0">
                <a:solidFill>
                  <a:schemeClr val="tx1"/>
                </a:solidFill>
              </a:rPr>
              <a:t>定められている「特定事業者</a:t>
            </a:r>
            <a:r>
              <a:rPr kumimoji="1" lang="ja-JP" altLang="en-US" sz="1200" dirty="0" smtClean="0">
                <a:solidFill>
                  <a:schemeClr val="tx1"/>
                </a:solidFill>
              </a:rPr>
              <a:t>」</a:t>
            </a:r>
            <a:endParaRPr kumimoji="1" lang="en-US" altLang="ja-JP" sz="1200" dirty="0" smtClean="0">
              <a:solidFill>
                <a:schemeClr val="tx1"/>
              </a:solidFill>
            </a:endParaRPr>
          </a:p>
          <a:p>
            <a:r>
              <a:rPr kumimoji="1" lang="en-US" altLang="ja-JP" sz="1200" dirty="0">
                <a:solidFill>
                  <a:schemeClr val="tx1"/>
                </a:solidFill>
              </a:rPr>
              <a:t>  </a:t>
            </a:r>
            <a:r>
              <a:rPr kumimoji="1" lang="ja-JP" altLang="en-US" sz="1200" dirty="0" smtClean="0">
                <a:solidFill>
                  <a:schemeClr val="tx1"/>
                </a:solidFill>
              </a:rPr>
              <a:t>　に該当しないため取締は行われ</a:t>
            </a:r>
            <a:endParaRPr kumimoji="1" lang="en-US" altLang="ja-JP" sz="1200" dirty="0" smtClean="0">
              <a:solidFill>
                <a:schemeClr val="tx1"/>
              </a:solidFill>
            </a:endParaRPr>
          </a:p>
          <a:p>
            <a:r>
              <a:rPr kumimoji="1" lang="en-US" altLang="ja-JP" sz="1200" dirty="0">
                <a:solidFill>
                  <a:schemeClr val="tx1"/>
                </a:solidFill>
              </a:rPr>
              <a:t> </a:t>
            </a:r>
            <a:r>
              <a:rPr kumimoji="1" lang="ja-JP" altLang="en-US" sz="1200" dirty="0" smtClean="0">
                <a:solidFill>
                  <a:schemeClr val="tx1"/>
                </a:solidFill>
              </a:rPr>
              <a:t>   ていない。</a:t>
            </a:r>
            <a:endParaRPr kumimoji="1" lang="ja-JP" altLang="en-US" sz="1200" dirty="0">
              <a:solidFill>
                <a:schemeClr val="tx1"/>
              </a:solidFill>
            </a:endParaRPr>
          </a:p>
        </p:txBody>
      </p:sp>
      <p:sp>
        <p:nvSpPr>
          <p:cNvPr id="26" name="正方形/長方形 25"/>
          <p:cNvSpPr/>
          <p:nvPr/>
        </p:nvSpPr>
        <p:spPr>
          <a:xfrm>
            <a:off x="2154613" y="1402104"/>
            <a:ext cx="2314343" cy="13584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ja-JP" altLang="en-US" sz="1200" dirty="0">
                <a:solidFill>
                  <a:schemeClr val="tx1"/>
                </a:solidFill>
              </a:rPr>
              <a:t>暴力団員による不当な行為</a:t>
            </a:r>
            <a:r>
              <a:rPr kumimoji="1" lang="ja-JP" altLang="en-US" sz="1200" dirty="0" smtClean="0">
                <a:solidFill>
                  <a:schemeClr val="tx1"/>
                </a:solidFill>
              </a:rPr>
              <a:t>の　防止</a:t>
            </a:r>
            <a:r>
              <a:rPr kumimoji="1" lang="ja-JP" altLang="en-US" sz="1200" dirty="0">
                <a:solidFill>
                  <a:schemeClr val="tx1"/>
                </a:solidFill>
              </a:rPr>
              <a:t>等に関する法律等の制定により、事業活動に対する反社会的組織の関与を排除するため</a:t>
            </a:r>
            <a:r>
              <a:rPr kumimoji="1" lang="ja-JP" altLang="en-US" sz="1200" dirty="0" smtClean="0">
                <a:solidFill>
                  <a:schemeClr val="tx1"/>
                </a:solidFill>
              </a:rPr>
              <a:t>、    一定</a:t>
            </a:r>
            <a:r>
              <a:rPr kumimoji="1" lang="ja-JP" altLang="en-US" sz="1200" dirty="0">
                <a:solidFill>
                  <a:schemeClr val="tx1"/>
                </a:solidFill>
              </a:rPr>
              <a:t>の法整備が行われている。 </a:t>
            </a:r>
          </a:p>
        </p:txBody>
      </p:sp>
      <p:cxnSp>
        <p:nvCxnSpPr>
          <p:cNvPr id="37" name="直線コネクタ 36"/>
          <p:cNvCxnSpPr/>
          <p:nvPr/>
        </p:nvCxnSpPr>
        <p:spPr>
          <a:xfrm>
            <a:off x="4739165" y="1317598"/>
            <a:ext cx="224007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191426" y="1317598"/>
            <a:ext cx="22392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228878" y="1317598"/>
            <a:ext cx="224007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4733722" y="1016001"/>
            <a:ext cx="2240078" cy="252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b">
            <a:noAutofit/>
          </a:bodyPr>
          <a:lstStyle/>
          <a:p>
            <a:pPr algn="ctr"/>
            <a:r>
              <a:rPr kumimoji="1" lang="ja-JP" altLang="en-US" sz="1400" dirty="0" smtClean="0">
                <a:solidFill>
                  <a:schemeClr val="tx1"/>
                </a:solidFill>
              </a:rPr>
              <a:t>マネー・ローンダリング対策</a:t>
            </a:r>
          </a:p>
        </p:txBody>
      </p:sp>
      <p:sp>
        <p:nvSpPr>
          <p:cNvPr id="39" name="正方形/長方形 38"/>
          <p:cNvSpPr/>
          <p:nvPr/>
        </p:nvSpPr>
        <p:spPr>
          <a:xfrm>
            <a:off x="2228878" y="1016001"/>
            <a:ext cx="2240078" cy="252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b">
            <a:noAutofit/>
          </a:bodyPr>
          <a:lstStyle/>
          <a:p>
            <a:pPr algn="ctr"/>
            <a:r>
              <a:rPr kumimoji="1" lang="ja-JP" altLang="en-US" sz="1400" dirty="0" smtClean="0">
                <a:solidFill>
                  <a:schemeClr val="tx1"/>
                </a:solidFill>
              </a:rPr>
              <a:t>反社会的</a:t>
            </a:r>
            <a:r>
              <a:rPr kumimoji="1" lang="ja-JP" altLang="en-US" sz="1400" dirty="0">
                <a:solidFill>
                  <a:schemeClr val="tx1"/>
                </a:solidFill>
              </a:rPr>
              <a:t>組織</a:t>
            </a:r>
            <a:r>
              <a:rPr kumimoji="1" lang="ja-JP" altLang="en-US" sz="1400" dirty="0" smtClean="0">
                <a:solidFill>
                  <a:schemeClr val="tx1"/>
                </a:solidFill>
              </a:rPr>
              <a:t>の関与対策</a:t>
            </a:r>
          </a:p>
        </p:txBody>
      </p:sp>
      <p:sp>
        <p:nvSpPr>
          <p:cNvPr id="35" name="正方形/長方形 34"/>
          <p:cNvSpPr/>
          <p:nvPr/>
        </p:nvSpPr>
        <p:spPr>
          <a:xfrm>
            <a:off x="7238566" y="1016001"/>
            <a:ext cx="2240078" cy="252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b">
            <a:noAutofit/>
          </a:bodyPr>
          <a:lstStyle/>
          <a:p>
            <a:pPr algn="ctr"/>
            <a:r>
              <a:rPr kumimoji="1" lang="ja-JP" altLang="en-US" sz="1400" dirty="0" smtClean="0">
                <a:solidFill>
                  <a:schemeClr val="tx1"/>
                </a:solidFill>
              </a:rPr>
              <a:t>地域風俗環境の悪化</a:t>
            </a:r>
            <a:r>
              <a:rPr kumimoji="1" lang="ja-JP" altLang="en-US" sz="1400" dirty="0">
                <a:solidFill>
                  <a:schemeClr val="tx1"/>
                </a:solidFill>
              </a:rPr>
              <a:t>対策</a:t>
            </a:r>
            <a:endParaRPr kumimoji="1" lang="ja-JP" altLang="en-US" sz="1400" dirty="0" smtClean="0">
              <a:solidFill>
                <a:schemeClr val="tx1"/>
              </a:solidFill>
            </a:endParaRPr>
          </a:p>
        </p:txBody>
      </p:sp>
      <p:sp>
        <p:nvSpPr>
          <p:cNvPr id="67" name="正方形/長方形 66"/>
          <p:cNvSpPr/>
          <p:nvPr/>
        </p:nvSpPr>
        <p:spPr>
          <a:xfrm>
            <a:off x="7191426" y="1402102"/>
            <a:ext cx="2239200" cy="1358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smtClean="0">
                <a:solidFill>
                  <a:schemeClr val="tx1"/>
                </a:solidFill>
              </a:rPr>
              <a:t>-</a:t>
            </a:r>
            <a:endParaRPr kumimoji="1" lang="ja-JP" altLang="en-US" sz="1200" dirty="0">
              <a:solidFill>
                <a:schemeClr val="tx1"/>
              </a:solidFill>
            </a:endParaRPr>
          </a:p>
        </p:txBody>
      </p:sp>
      <p:cxnSp>
        <p:nvCxnSpPr>
          <p:cNvPr id="97" name="直線コネクタ 96"/>
          <p:cNvCxnSpPr/>
          <p:nvPr/>
        </p:nvCxnSpPr>
        <p:spPr>
          <a:xfrm>
            <a:off x="2247900" y="2743667"/>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4722836" y="3500595"/>
            <a:ext cx="2240078" cy="10706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050" dirty="0" smtClean="0">
              <a:solidFill>
                <a:schemeClr val="tx1"/>
              </a:solidFill>
            </a:endParaRPr>
          </a:p>
        </p:txBody>
      </p:sp>
      <p:sp>
        <p:nvSpPr>
          <p:cNvPr id="28" name="正方形/長方形 27"/>
          <p:cNvSpPr/>
          <p:nvPr/>
        </p:nvSpPr>
        <p:spPr>
          <a:xfrm>
            <a:off x="2239764" y="2764126"/>
            <a:ext cx="2240078" cy="13125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ja-JP" altLang="en-US" sz="1200" dirty="0" smtClean="0">
                <a:solidFill>
                  <a:schemeClr val="tx1"/>
                </a:solidFill>
              </a:rPr>
              <a:t>同上</a:t>
            </a:r>
          </a:p>
        </p:txBody>
      </p:sp>
      <p:sp>
        <p:nvSpPr>
          <p:cNvPr id="73" name="正方形/長方形 72"/>
          <p:cNvSpPr/>
          <p:nvPr/>
        </p:nvSpPr>
        <p:spPr>
          <a:xfrm>
            <a:off x="7191426" y="2764126"/>
            <a:ext cx="2239200" cy="13125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smtClean="0">
                <a:solidFill>
                  <a:schemeClr val="tx1"/>
                </a:solidFill>
              </a:rPr>
              <a:t>-</a:t>
            </a:r>
            <a:endParaRPr kumimoji="1" lang="ja-JP" altLang="en-US" sz="1200" dirty="0">
              <a:solidFill>
                <a:schemeClr val="tx1"/>
              </a:solidFill>
            </a:endParaRPr>
          </a:p>
        </p:txBody>
      </p:sp>
      <p:sp>
        <p:nvSpPr>
          <p:cNvPr id="78" name="正方形/長方形 77"/>
          <p:cNvSpPr/>
          <p:nvPr/>
        </p:nvSpPr>
        <p:spPr>
          <a:xfrm>
            <a:off x="4733722" y="4151939"/>
            <a:ext cx="2240078" cy="1933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smtClean="0">
                <a:solidFill>
                  <a:schemeClr val="tx1"/>
                </a:solidFill>
              </a:rPr>
              <a:t>-</a:t>
            </a:r>
            <a:br>
              <a:rPr kumimoji="1" lang="en-US" altLang="ja-JP" sz="1200" dirty="0" smtClean="0">
                <a:solidFill>
                  <a:schemeClr val="tx1"/>
                </a:solidFill>
              </a:rPr>
            </a:br>
            <a:endParaRPr kumimoji="1" lang="ja-JP" altLang="en-US" sz="1200" dirty="0">
              <a:solidFill>
                <a:schemeClr val="tx1"/>
              </a:solidFill>
            </a:endParaRPr>
          </a:p>
          <a:p>
            <a:r>
              <a:rPr kumimoji="1" lang="en-US" altLang="ja-JP" sz="1200" dirty="0" smtClean="0">
                <a:solidFill>
                  <a:schemeClr val="tx1"/>
                </a:solidFill>
              </a:rPr>
              <a:t>※</a:t>
            </a:r>
            <a:r>
              <a:rPr kumimoji="1" lang="ja-JP" altLang="en-US" sz="1200" dirty="0" smtClean="0">
                <a:solidFill>
                  <a:schemeClr val="tx1"/>
                </a:solidFill>
              </a:rPr>
              <a:t>犯罪</a:t>
            </a:r>
            <a:r>
              <a:rPr kumimoji="1" lang="ja-JP" altLang="en-US" sz="1200" dirty="0">
                <a:solidFill>
                  <a:schemeClr val="tx1"/>
                </a:solidFill>
              </a:rPr>
              <a:t>収益移転防止法に定め</a:t>
            </a:r>
            <a:r>
              <a:rPr kumimoji="1" lang="ja-JP" altLang="en-US" sz="1200" dirty="0" smtClean="0">
                <a:solidFill>
                  <a:schemeClr val="tx1"/>
                </a:solidFill>
              </a:rPr>
              <a:t>ら</a:t>
            </a:r>
            <a:endParaRPr kumimoji="1" lang="en-US" altLang="ja-JP" sz="1200" dirty="0" smtClean="0">
              <a:solidFill>
                <a:schemeClr val="tx1"/>
              </a:solidFill>
            </a:endParaRPr>
          </a:p>
          <a:p>
            <a:r>
              <a:rPr kumimoji="1" lang="en-US" altLang="ja-JP" sz="1200" dirty="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れて</a:t>
            </a:r>
            <a:r>
              <a:rPr kumimoji="1" lang="ja-JP" altLang="en-US" sz="1200" dirty="0">
                <a:solidFill>
                  <a:schemeClr val="tx1"/>
                </a:solidFill>
              </a:rPr>
              <a:t>いる「特定事業者」に</a:t>
            </a:r>
            <a:r>
              <a:rPr kumimoji="1" lang="ja-JP" altLang="en-US" sz="1200" dirty="0" smtClean="0">
                <a:solidFill>
                  <a:schemeClr val="tx1"/>
                </a:solidFill>
              </a:rPr>
              <a:t>地方</a:t>
            </a:r>
            <a:endParaRPr kumimoji="1" lang="en-US" altLang="ja-JP" sz="1200" dirty="0" smtClean="0">
              <a:solidFill>
                <a:schemeClr val="tx1"/>
              </a:solidFill>
            </a:endParaRPr>
          </a:p>
          <a:p>
            <a:r>
              <a:rPr kumimoji="1" lang="en-US" altLang="ja-JP" sz="1200" dirty="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  公共</a:t>
            </a:r>
            <a:r>
              <a:rPr kumimoji="1" lang="ja-JP" altLang="en-US" sz="1200" dirty="0">
                <a:solidFill>
                  <a:schemeClr val="tx1"/>
                </a:solidFill>
              </a:rPr>
              <a:t>団体</a:t>
            </a:r>
            <a:r>
              <a:rPr kumimoji="1" lang="ja-JP" altLang="en-US" sz="1200" dirty="0" smtClean="0">
                <a:solidFill>
                  <a:schemeClr val="tx1"/>
                </a:solidFill>
              </a:rPr>
              <a:t>は該当しない</a:t>
            </a:r>
            <a:r>
              <a:rPr kumimoji="1" lang="ja-JP" altLang="en-US" sz="1200" dirty="0">
                <a:solidFill>
                  <a:schemeClr val="tx1"/>
                </a:solidFill>
              </a:rPr>
              <a:t>。</a:t>
            </a:r>
          </a:p>
        </p:txBody>
      </p:sp>
      <p:sp>
        <p:nvSpPr>
          <p:cNvPr id="29" name="正方形/長方形 28"/>
          <p:cNvSpPr/>
          <p:nvPr/>
        </p:nvSpPr>
        <p:spPr>
          <a:xfrm>
            <a:off x="2228878" y="4151939"/>
            <a:ext cx="2240078" cy="1933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ja-JP" altLang="en-US" sz="1200" dirty="0" smtClean="0">
                <a:solidFill>
                  <a:schemeClr val="tx1"/>
                </a:solidFill>
              </a:rPr>
              <a:t>同上</a:t>
            </a:r>
            <a:r>
              <a:rPr kumimoji="1" lang="en-US" altLang="ja-JP" sz="1200" dirty="0" smtClean="0">
                <a:solidFill>
                  <a:schemeClr val="tx1"/>
                </a:solidFill>
              </a:rPr>
              <a:t/>
            </a:r>
            <a:br>
              <a:rPr kumimoji="1" lang="en-US" altLang="ja-JP" sz="1200" dirty="0" smtClean="0">
                <a:solidFill>
                  <a:schemeClr val="tx1"/>
                </a:solidFill>
              </a:rPr>
            </a:br>
            <a:endParaRPr kumimoji="1" lang="ja-JP" altLang="en-US" sz="1200" dirty="0">
              <a:solidFill>
                <a:schemeClr val="tx1"/>
              </a:solidFill>
            </a:endParaRPr>
          </a:p>
          <a:p>
            <a:r>
              <a:rPr kumimoji="1" lang="en-US" altLang="ja-JP" sz="1200" dirty="0" smtClean="0">
                <a:solidFill>
                  <a:schemeClr val="tx1"/>
                </a:solidFill>
              </a:rPr>
              <a:t>※</a:t>
            </a:r>
            <a:r>
              <a:rPr kumimoji="1" lang="ja-JP" altLang="en-US" sz="1200" dirty="0" smtClean="0">
                <a:solidFill>
                  <a:schemeClr val="tx1"/>
                </a:solidFill>
              </a:rPr>
              <a:t>公営</a:t>
            </a:r>
            <a:r>
              <a:rPr kumimoji="1" lang="ja-JP" altLang="en-US" sz="1200" dirty="0">
                <a:solidFill>
                  <a:schemeClr val="tx1"/>
                </a:solidFill>
              </a:rPr>
              <a:t>競技の場合、運営主体</a:t>
            </a:r>
            <a:r>
              <a:rPr kumimoji="1" lang="ja-JP" altLang="en-US" sz="1200" dirty="0" smtClean="0">
                <a:solidFill>
                  <a:schemeClr val="tx1"/>
                </a:solidFill>
              </a:rPr>
              <a:t>が</a:t>
            </a:r>
            <a:endParaRPr kumimoji="1" lang="en-US" altLang="ja-JP" sz="1200" dirty="0" smtClean="0">
              <a:solidFill>
                <a:schemeClr val="tx1"/>
              </a:solidFill>
            </a:endParaRPr>
          </a:p>
          <a:p>
            <a:r>
              <a:rPr kumimoji="1" lang="ja-JP" altLang="en-US" sz="1200" dirty="0" smtClean="0">
                <a:solidFill>
                  <a:schemeClr val="tx1"/>
                </a:solidFill>
              </a:rPr>
              <a:t> 　公的</a:t>
            </a:r>
            <a:r>
              <a:rPr kumimoji="1" lang="ja-JP" altLang="en-US" sz="1200" dirty="0">
                <a:solidFill>
                  <a:schemeClr val="tx1"/>
                </a:solidFill>
              </a:rPr>
              <a:t>主体に限定されるため</a:t>
            </a:r>
            <a:r>
              <a:rPr kumimoji="1" lang="ja-JP" altLang="en-US" sz="1200" dirty="0" smtClean="0">
                <a:solidFill>
                  <a:schemeClr val="tx1"/>
                </a:solidFill>
              </a:rPr>
              <a:t>、</a:t>
            </a:r>
            <a:endParaRPr kumimoji="1" lang="en-US" altLang="ja-JP" sz="1200" dirty="0" smtClean="0">
              <a:solidFill>
                <a:schemeClr val="tx1"/>
              </a:solidFill>
            </a:endParaRPr>
          </a:p>
          <a:p>
            <a:r>
              <a:rPr kumimoji="1" lang="en-US" altLang="ja-JP" sz="1200" dirty="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反社会的</a:t>
            </a:r>
            <a:r>
              <a:rPr kumimoji="1" lang="ja-JP" altLang="en-US" sz="1200" dirty="0">
                <a:solidFill>
                  <a:schemeClr val="tx1"/>
                </a:solidFill>
              </a:rPr>
              <a:t>組織が運営主体</a:t>
            </a:r>
            <a:r>
              <a:rPr kumimoji="1" lang="ja-JP" altLang="en-US" sz="1200" dirty="0" smtClean="0">
                <a:solidFill>
                  <a:schemeClr val="tx1"/>
                </a:solidFill>
              </a:rPr>
              <a:t>に</a:t>
            </a:r>
            <a:endParaRPr kumimoji="1" lang="en-US" altLang="ja-JP" sz="1200" dirty="0" smtClean="0">
              <a:solidFill>
                <a:schemeClr val="tx1"/>
              </a:solidFill>
            </a:endParaRPr>
          </a:p>
          <a:p>
            <a:r>
              <a:rPr kumimoji="1" lang="en-US" altLang="ja-JP" sz="1200" dirty="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含まれる</a:t>
            </a:r>
            <a:r>
              <a:rPr kumimoji="1" lang="ja-JP" altLang="en-US" sz="1200" dirty="0">
                <a:solidFill>
                  <a:schemeClr val="tx1"/>
                </a:solidFill>
              </a:rPr>
              <a:t>ことは想定されない。</a:t>
            </a:r>
          </a:p>
        </p:txBody>
      </p:sp>
      <p:sp>
        <p:nvSpPr>
          <p:cNvPr id="79" name="正方形/長方形 78"/>
          <p:cNvSpPr/>
          <p:nvPr/>
        </p:nvSpPr>
        <p:spPr>
          <a:xfrm>
            <a:off x="7191426" y="4151939"/>
            <a:ext cx="2239200" cy="1933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tabLst>
                <a:tab pos="361950" algn="l"/>
              </a:tabLst>
            </a:pPr>
            <a:r>
              <a:rPr kumimoji="1" lang="ja-JP" altLang="en-US" sz="1200" dirty="0">
                <a:solidFill>
                  <a:schemeClr val="tx1"/>
                </a:solidFill>
              </a:rPr>
              <a:t>場内の秩序の維持、競走</a:t>
            </a:r>
            <a:r>
              <a:rPr kumimoji="1" lang="ja-JP" altLang="en-US" sz="1200" dirty="0" smtClean="0">
                <a:solidFill>
                  <a:schemeClr val="tx1"/>
                </a:solidFill>
              </a:rPr>
              <a:t>の    公正</a:t>
            </a:r>
            <a:r>
              <a:rPr kumimoji="1" lang="ja-JP" altLang="en-US" sz="1200" dirty="0">
                <a:solidFill>
                  <a:schemeClr val="tx1"/>
                </a:solidFill>
              </a:rPr>
              <a:t>・安全を確保</a:t>
            </a:r>
          </a:p>
          <a:p>
            <a:pPr marL="87313" indent="-87313">
              <a:buFont typeface="Arial" panose="020B0604020202020204" pitchFamily="34" charset="0"/>
              <a:buChar char="•"/>
              <a:tabLst>
                <a:tab pos="361950" algn="l"/>
              </a:tabLst>
            </a:pPr>
            <a:r>
              <a:rPr kumimoji="1" lang="ja-JP" altLang="en-US" sz="1200" dirty="0">
                <a:solidFill>
                  <a:schemeClr val="tx1"/>
                </a:solidFill>
              </a:rPr>
              <a:t>入場者の整理</a:t>
            </a:r>
          </a:p>
          <a:p>
            <a:pPr marL="87313" indent="-87313">
              <a:buFont typeface="Arial" panose="020B0604020202020204" pitchFamily="34" charset="0"/>
              <a:buChar char="•"/>
              <a:tabLst>
                <a:tab pos="361950" algn="l"/>
              </a:tabLst>
            </a:pPr>
            <a:r>
              <a:rPr kumimoji="1" lang="ja-JP" altLang="en-US" sz="1200" dirty="0">
                <a:solidFill>
                  <a:schemeClr val="tx1"/>
                </a:solidFill>
              </a:rPr>
              <a:t>選手出場に関する適正な条件の確保</a:t>
            </a:r>
          </a:p>
          <a:p>
            <a:pPr marL="87313" indent="-87313">
              <a:buFont typeface="Arial" panose="020B0604020202020204" pitchFamily="34" charset="0"/>
              <a:buChar char="•"/>
              <a:tabLst>
                <a:tab pos="361950" algn="l"/>
              </a:tabLst>
            </a:pPr>
            <a:r>
              <a:rPr kumimoji="1" lang="ja-JP" altLang="en-US" sz="1200" dirty="0">
                <a:solidFill>
                  <a:schemeClr val="tx1"/>
                </a:solidFill>
              </a:rPr>
              <a:t>競走・競輪に関する犯罪</a:t>
            </a:r>
            <a:r>
              <a:rPr kumimoji="1" lang="ja-JP" altLang="en-US" sz="1200" dirty="0" smtClean="0">
                <a:solidFill>
                  <a:schemeClr val="tx1"/>
                </a:solidFill>
              </a:rPr>
              <a:t>及び   不正</a:t>
            </a:r>
            <a:r>
              <a:rPr kumimoji="1" lang="ja-JP" altLang="en-US" sz="1200" dirty="0">
                <a:solidFill>
                  <a:schemeClr val="tx1"/>
                </a:solidFill>
              </a:rPr>
              <a:t>の防止</a:t>
            </a:r>
          </a:p>
          <a:p>
            <a:pPr marL="87313" indent="-87313">
              <a:buFont typeface="Arial" panose="020B0604020202020204" pitchFamily="34" charset="0"/>
              <a:buChar char="•"/>
              <a:tabLst>
                <a:tab pos="361950" algn="l"/>
              </a:tabLst>
            </a:pPr>
            <a:r>
              <a:rPr kumimoji="1" lang="ja-JP" altLang="en-US" sz="1200" dirty="0">
                <a:solidFill>
                  <a:schemeClr val="tx1"/>
                </a:solidFill>
              </a:rPr>
              <a:t>競走場内における品位・衛生の保持</a:t>
            </a:r>
          </a:p>
          <a:p>
            <a:pPr>
              <a:spcBef>
                <a:spcPts val="600"/>
              </a:spcBef>
              <a:tabLst>
                <a:tab pos="361950" algn="l"/>
              </a:tabLst>
            </a:pPr>
            <a:r>
              <a:rPr kumimoji="1" lang="en-US" altLang="ja-JP" sz="1200" dirty="0" smtClean="0">
                <a:solidFill>
                  <a:schemeClr val="tx1"/>
                </a:solidFill>
              </a:rPr>
              <a:t>※</a:t>
            </a:r>
            <a:r>
              <a:rPr kumimoji="1" lang="ja-JP" altLang="en-US" sz="1200" dirty="0" smtClean="0">
                <a:solidFill>
                  <a:schemeClr val="tx1"/>
                </a:solidFill>
              </a:rPr>
              <a:t>場外販売場等の秩序も含む。</a:t>
            </a:r>
            <a:endParaRPr kumimoji="1" lang="ja-JP" altLang="en-US" sz="1200" dirty="0">
              <a:solidFill>
                <a:schemeClr val="tx1"/>
              </a:solidFill>
            </a:endParaRPr>
          </a:p>
        </p:txBody>
      </p:sp>
      <p:cxnSp>
        <p:nvCxnSpPr>
          <p:cNvPr id="100" name="直線コネクタ 99"/>
          <p:cNvCxnSpPr/>
          <p:nvPr/>
        </p:nvCxnSpPr>
        <p:spPr>
          <a:xfrm>
            <a:off x="2247900" y="4101574"/>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7126" y="4151939"/>
            <a:ext cx="1727485" cy="193288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smtClean="0">
                <a:solidFill>
                  <a:schemeClr val="tx1"/>
                </a:solidFill>
              </a:rPr>
              <a:t>事業者</a:t>
            </a:r>
            <a:endParaRPr kumimoji="1" lang="en-US" altLang="ja-JP" sz="1200" dirty="0" smtClean="0">
              <a:solidFill>
                <a:schemeClr val="tx1"/>
              </a:solidFill>
            </a:endParaRPr>
          </a:p>
        </p:txBody>
      </p:sp>
      <p:sp>
        <p:nvSpPr>
          <p:cNvPr id="42" name="正方形/長方形 41"/>
          <p:cNvSpPr/>
          <p:nvPr/>
        </p:nvSpPr>
        <p:spPr>
          <a:xfrm>
            <a:off x="427127" y="1449389"/>
            <a:ext cx="1727486" cy="1269148"/>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smtClean="0">
                <a:solidFill>
                  <a:schemeClr val="tx1"/>
                </a:solidFill>
              </a:rPr>
              <a:t>国</a:t>
            </a:r>
          </a:p>
        </p:txBody>
      </p:sp>
      <p:grpSp>
        <p:nvGrpSpPr>
          <p:cNvPr id="4" name="グループ化 3"/>
          <p:cNvGrpSpPr/>
          <p:nvPr/>
        </p:nvGrpSpPr>
        <p:grpSpPr>
          <a:xfrm>
            <a:off x="427127" y="2779388"/>
            <a:ext cx="1727485" cy="1311701"/>
            <a:chOff x="427127" y="2764126"/>
            <a:chExt cx="1727485" cy="1311701"/>
          </a:xfrm>
        </p:grpSpPr>
        <p:sp>
          <p:nvSpPr>
            <p:cNvPr id="45" name="正方形/長方形 44"/>
            <p:cNvSpPr/>
            <p:nvPr/>
          </p:nvSpPr>
          <p:spPr>
            <a:xfrm>
              <a:off x="1436913" y="2764126"/>
              <a:ext cx="717699" cy="131109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b="1" dirty="0" smtClean="0">
                  <a:solidFill>
                    <a:schemeClr val="bg1"/>
                  </a:solidFill>
                </a:rPr>
                <a:t>大阪府・市</a:t>
              </a:r>
            </a:p>
          </p:txBody>
        </p:sp>
        <p:sp>
          <p:nvSpPr>
            <p:cNvPr id="52" name="正方形/長方形 51"/>
            <p:cNvSpPr/>
            <p:nvPr/>
          </p:nvSpPr>
          <p:spPr>
            <a:xfrm>
              <a:off x="427127" y="2764127"/>
              <a:ext cx="938270" cy="13117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rPr>
                <a:t>地方</a:t>
              </a:r>
              <a:r>
                <a:rPr kumimoji="1" lang="ja-JP" altLang="en-US" sz="1200" dirty="0" smtClean="0">
                  <a:solidFill>
                    <a:schemeClr val="tx1"/>
                  </a:solidFill>
                </a:rPr>
                <a:t>公共　　団体</a:t>
              </a:r>
            </a:p>
          </p:txBody>
        </p:sp>
      </p:grpSp>
      <p:sp>
        <p:nvSpPr>
          <p:cNvPr id="53" name="正方形/長方形 52"/>
          <p:cNvSpPr/>
          <p:nvPr/>
        </p:nvSpPr>
        <p:spPr>
          <a:xfrm>
            <a:off x="4733722" y="2764126"/>
            <a:ext cx="2240078" cy="13125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smtClean="0">
                <a:solidFill>
                  <a:schemeClr val="tx1"/>
                </a:solidFill>
              </a:rPr>
              <a:t>-</a:t>
            </a:r>
            <a:endParaRPr kumimoji="1" lang="ja-JP" altLang="en-US" sz="1200" dirty="0">
              <a:solidFill>
                <a:schemeClr val="tx1"/>
              </a:solidFill>
            </a:endParaRPr>
          </a:p>
        </p:txBody>
      </p:sp>
      <p:sp>
        <p:nvSpPr>
          <p:cNvPr id="30" name="テキスト ボックス 29"/>
          <p:cNvSpPr txBox="1"/>
          <p:nvPr/>
        </p:nvSpPr>
        <p:spPr>
          <a:xfrm>
            <a:off x="423488" y="6349001"/>
            <a:ext cx="9041640" cy="226591"/>
          </a:xfrm>
          <a:prstGeom prst="rect">
            <a:avLst/>
          </a:prstGeom>
          <a:noFill/>
        </p:spPr>
        <p:txBody>
          <a:bodyPr wrap="square" lIns="36000" tIns="36000" rIns="36000" bIns="36000" rtlCol="0" anchor="ctr" anchorCtr="0">
            <a:noAutofit/>
          </a:bodyPr>
          <a:lstStyle/>
          <a:p>
            <a:r>
              <a:rPr kumimoji="1" lang="ja-JP" altLang="en-US" sz="1000" dirty="0">
                <a:latin typeface="+mj-lt"/>
                <a:ea typeface="+mj-ea"/>
              </a:rPr>
              <a:t>出所：モーターボート競走法、モーターボート競走法施行</a:t>
            </a:r>
            <a:r>
              <a:rPr kumimoji="1" lang="ja-JP" altLang="en-US" sz="1000" dirty="0" smtClean="0">
                <a:latin typeface="+mj-lt"/>
                <a:ea typeface="+mj-ea"/>
              </a:rPr>
              <a:t>規則、</a:t>
            </a:r>
            <a:r>
              <a:rPr kumimoji="1" lang="zh-TW" altLang="en-US" sz="1000" dirty="0">
                <a:latin typeface="+mj-lt"/>
                <a:ea typeface="+mj-ea"/>
              </a:rPr>
              <a:t>自転車競</a:t>
            </a:r>
            <a:r>
              <a:rPr kumimoji="1" lang="zh-TW" altLang="en-US" sz="1000" dirty="0" smtClean="0">
                <a:latin typeface="+mj-lt"/>
                <a:ea typeface="+mj-ea"/>
              </a:rPr>
              <a:t>技法</a:t>
            </a:r>
            <a:r>
              <a:rPr kumimoji="1" lang="ja-JP" altLang="en-US" sz="1000" dirty="0" smtClean="0">
                <a:latin typeface="+mj-lt"/>
                <a:ea typeface="+mj-ea"/>
              </a:rPr>
              <a:t>、</a:t>
            </a:r>
            <a:r>
              <a:rPr kumimoji="1" lang="zh-TW" altLang="en-US" sz="1000" dirty="0">
                <a:latin typeface="+mj-lt"/>
                <a:ea typeface="+mj-ea"/>
              </a:rPr>
              <a:t>自転車競技法施行</a:t>
            </a:r>
            <a:r>
              <a:rPr kumimoji="1" lang="zh-TW" altLang="en-US" sz="1000" dirty="0" smtClean="0">
                <a:latin typeface="+mj-lt"/>
                <a:ea typeface="+mj-ea"/>
              </a:rPr>
              <a:t>規則</a:t>
            </a:r>
            <a:r>
              <a:rPr kumimoji="1" lang="ja-JP" altLang="en-US" sz="1000" dirty="0" smtClean="0">
                <a:latin typeface="+mj-lt"/>
                <a:ea typeface="+mj-ea"/>
              </a:rPr>
              <a:t>をもとに作成</a:t>
            </a:r>
          </a:p>
        </p:txBody>
      </p:sp>
    </p:spTree>
    <p:extLst>
      <p:ext uri="{BB962C8B-B14F-4D97-AF65-F5344CB8AC3E}">
        <p14:creationId xmlns:p14="http://schemas.microsoft.com/office/powerpoint/2010/main" val="310878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415925" y="6597650"/>
            <a:ext cx="180000" cy="169200"/>
          </a:xfrm>
        </p:spPr>
        <p:txBody>
          <a:bodyPr/>
          <a:lstStyle/>
          <a:p>
            <a:fld id="{56E56C22-CD92-4A50-AAD1-E2171E0619BD}" type="slidenum">
              <a:rPr lang="ja-JP" altLang="en-US" smtClean="0"/>
              <a:pPr/>
              <a:t>31</a:t>
            </a:fld>
            <a:endParaRPr lang="ja-JP" altLang="en-US" dirty="0"/>
          </a:p>
        </p:txBody>
      </p:sp>
      <p:sp>
        <p:nvSpPr>
          <p:cNvPr id="5" name="タイトル 4"/>
          <p:cNvSpPr>
            <a:spLocks noGrp="1"/>
          </p:cNvSpPr>
          <p:nvPr>
            <p:ph type="title"/>
          </p:nvPr>
        </p:nvSpPr>
        <p:spPr>
          <a:xfrm>
            <a:off x="416999" y="136800"/>
            <a:ext cx="9073075" cy="651600"/>
          </a:xfrm>
        </p:spPr>
        <p:txBody>
          <a:bodyPr/>
          <a:lstStyle/>
          <a:p>
            <a:r>
              <a:rPr lang="ja-JP" altLang="en-US" dirty="0"/>
              <a:t>（３）課題と対策</a:t>
            </a:r>
            <a:br>
              <a:rPr lang="ja-JP" altLang="en-US" dirty="0"/>
            </a:br>
            <a:r>
              <a:rPr lang="ja-JP" altLang="en-US" dirty="0" smtClean="0"/>
              <a:t>（イ）　懸念事項・課題対策の現状・実態</a:t>
            </a:r>
            <a:endParaRPr lang="ja-JP" altLang="en-US" dirty="0"/>
          </a:p>
        </p:txBody>
      </p:sp>
      <p:cxnSp>
        <p:nvCxnSpPr>
          <p:cNvPr id="26" name="直線コネクタ 25"/>
          <p:cNvCxnSpPr/>
          <p:nvPr/>
        </p:nvCxnSpPr>
        <p:spPr>
          <a:xfrm>
            <a:off x="2258894" y="1293319"/>
            <a:ext cx="35217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863159" y="957943"/>
            <a:ext cx="3521752" cy="280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b">
            <a:noAutofit/>
          </a:bodyPr>
          <a:lstStyle/>
          <a:p>
            <a:pPr algn="ctr"/>
            <a:r>
              <a:rPr kumimoji="1" lang="ja-JP" altLang="en-US" sz="1400" dirty="0" smtClean="0">
                <a:solidFill>
                  <a:schemeClr val="tx1"/>
                </a:solidFill>
              </a:rPr>
              <a:t>ギャンブル依存症対策</a:t>
            </a:r>
          </a:p>
        </p:txBody>
      </p:sp>
      <p:cxnSp>
        <p:nvCxnSpPr>
          <p:cNvPr id="30" name="直線コネクタ 29"/>
          <p:cNvCxnSpPr/>
          <p:nvPr/>
        </p:nvCxnSpPr>
        <p:spPr>
          <a:xfrm>
            <a:off x="5863159" y="1293319"/>
            <a:ext cx="35217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247905" y="957943"/>
            <a:ext cx="3521752" cy="280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b">
            <a:noAutofit/>
          </a:bodyPr>
          <a:lstStyle/>
          <a:p>
            <a:pPr algn="ctr"/>
            <a:r>
              <a:rPr kumimoji="1" lang="ja-JP" altLang="en-US" sz="1400" dirty="0" smtClean="0">
                <a:solidFill>
                  <a:schemeClr val="tx1"/>
                </a:solidFill>
              </a:rPr>
              <a:t>青少年への悪影響対策</a:t>
            </a:r>
          </a:p>
        </p:txBody>
      </p:sp>
      <p:sp>
        <p:nvSpPr>
          <p:cNvPr id="66" name="正方形/長方形 65"/>
          <p:cNvSpPr/>
          <p:nvPr/>
        </p:nvSpPr>
        <p:spPr>
          <a:xfrm>
            <a:off x="5863159" y="1449387"/>
            <a:ext cx="3521752" cy="15589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ja-JP" altLang="en-US" sz="1200" dirty="0">
                <a:solidFill>
                  <a:schemeClr val="tx1"/>
                </a:solidFill>
              </a:rPr>
              <a:t>厚生労働省によるギャンブル依存症に関する研究</a:t>
            </a:r>
          </a:p>
          <a:p>
            <a:pPr marL="87313" indent="-87313">
              <a:buFont typeface="Arial" panose="020B0604020202020204" pitchFamily="34" charset="0"/>
              <a:buChar char="•"/>
            </a:pPr>
            <a:r>
              <a:rPr kumimoji="1" lang="ja-JP" altLang="en-US" sz="1200" dirty="0">
                <a:solidFill>
                  <a:schemeClr val="tx1"/>
                </a:solidFill>
              </a:rPr>
              <a:t>厚生労働省の「依存症治療拠点機関設置運営事業</a:t>
            </a:r>
            <a:r>
              <a:rPr kumimoji="1" lang="ja-JP" altLang="en-US" sz="1200" dirty="0" smtClean="0">
                <a:solidFill>
                  <a:schemeClr val="tx1"/>
                </a:solidFill>
              </a:rPr>
              <a:t>」に基づき、</a:t>
            </a:r>
            <a:r>
              <a:rPr kumimoji="1" lang="ja-JP" altLang="en-US" sz="1200" dirty="0">
                <a:solidFill>
                  <a:schemeClr val="tx1"/>
                </a:solidFill>
              </a:rPr>
              <a:t>全国拠点機関・治療拠点</a:t>
            </a:r>
            <a:r>
              <a:rPr kumimoji="1" lang="ja-JP" altLang="en-US" sz="1200" dirty="0" smtClean="0">
                <a:solidFill>
                  <a:schemeClr val="tx1"/>
                </a:solidFill>
              </a:rPr>
              <a:t>機関の採択実施</a:t>
            </a:r>
            <a:endParaRPr kumimoji="1" lang="ja-JP" altLang="en-US" sz="1200" dirty="0">
              <a:solidFill>
                <a:schemeClr val="tx1"/>
              </a:solidFill>
            </a:endParaRPr>
          </a:p>
          <a:p>
            <a:pPr marL="87313" indent="-87313">
              <a:buFont typeface="Arial" panose="020B0604020202020204" pitchFamily="34" charset="0"/>
              <a:buChar char="•"/>
            </a:pPr>
            <a:r>
              <a:rPr kumimoji="1" lang="ja-JP" altLang="en-US" sz="1200" dirty="0">
                <a:solidFill>
                  <a:schemeClr val="tx1"/>
                </a:solidFill>
              </a:rPr>
              <a:t>厚生労働省による「依存症治療拠点機関設置運営事業」の実施</a:t>
            </a:r>
          </a:p>
          <a:p>
            <a:pPr marL="87313" indent="-87313">
              <a:buFont typeface="Arial" panose="020B0604020202020204" pitchFamily="34" charset="0"/>
              <a:buChar char="•"/>
            </a:pPr>
            <a:r>
              <a:rPr kumimoji="1" lang="ja-JP" altLang="en-US" sz="1200" dirty="0">
                <a:solidFill>
                  <a:schemeClr val="tx1"/>
                </a:solidFill>
              </a:rPr>
              <a:t>全国治療拠点機関は依存所治療・回復プログラム、支援ガイドラインの開発</a:t>
            </a:r>
          </a:p>
          <a:p>
            <a:pPr marL="87313" indent="-87313">
              <a:buFont typeface="Arial" panose="020B0604020202020204" pitchFamily="34" charset="0"/>
              <a:buChar char="•"/>
            </a:pPr>
            <a:r>
              <a:rPr kumimoji="1" lang="ja-JP" altLang="en-US" sz="1200" dirty="0">
                <a:solidFill>
                  <a:schemeClr val="tx1"/>
                </a:solidFill>
              </a:rPr>
              <a:t>厚生労働省による人材育成・地域体制</a:t>
            </a:r>
            <a:r>
              <a:rPr kumimoji="1" lang="ja-JP" altLang="en-US" sz="1200" dirty="0" smtClean="0">
                <a:solidFill>
                  <a:schemeClr val="tx1"/>
                </a:solidFill>
              </a:rPr>
              <a:t>整備</a:t>
            </a:r>
            <a:endParaRPr kumimoji="1" lang="ja-JP" altLang="en-US" sz="1200" dirty="0">
              <a:solidFill>
                <a:schemeClr val="tx1"/>
              </a:solidFill>
            </a:endParaRPr>
          </a:p>
        </p:txBody>
      </p:sp>
      <p:sp>
        <p:nvSpPr>
          <p:cNvPr id="67" name="正方形/長方形 66"/>
          <p:cNvSpPr/>
          <p:nvPr/>
        </p:nvSpPr>
        <p:spPr>
          <a:xfrm>
            <a:off x="2247899" y="1449388"/>
            <a:ext cx="3521757" cy="15589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a:solidFill>
                  <a:schemeClr val="tx1"/>
                </a:solidFill>
              </a:rPr>
              <a:t>-</a:t>
            </a:r>
            <a:endParaRPr kumimoji="1" lang="ja-JP" altLang="en-US" sz="1200" dirty="0" smtClean="0">
              <a:solidFill>
                <a:schemeClr val="tx1"/>
              </a:solidFill>
            </a:endParaRPr>
          </a:p>
        </p:txBody>
      </p:sp>
      <p:cxnSp>
        <p:nvCxnSpPr>
          <p:cNvPr id="47" name="直線コネクタ 46"/>
          <p:cNvCxnSpPr/>
          <p:nvPr/>
        </p:nvCxnSpPr>
        <p:spPr>
          <a:xfrm>
            <a:off x="2247900" y="5133995"/>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5863159" y="5189774"/>
            <a:ext cx="3521752" cy="8681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a:solidFill>
                  <a:schemeClr val="tx1"/>
                </a:solidFill>
              </a:rPr>
              <a:t>-</a:t>
            </a:r>
            <a:r>
              <a:rPr kumimoji="1" lang="en-US" altLang="ja-JP" sz="1200" dirty="0" smtClean="0">
                <a:solidFill>
                  <a:schemeClr val="tx1"/>
                </a:solidFill>
              </a:rPr>
              <a:t/>
            </a:r>
            <a:br>
              <a:rPr kumimoji="1" lang="en-US" altLang="ja-JP" sz="1200" dirty="0" smtClean="0">
                <a:solidFill>
                  <a:schemeClr val="tx1"/>
                </a:solidFill>
              </a:rPr>
            </a:br>
            <a:r>
              <a:rPr kumimoji="1" lang="en-US" altLang="ja-JP" sz="1200" dirty="0" smtClean="0">
                <a:solidFill>
                  <a:schemeClr val="tx1"/>
                </a:solidFill>
              </a:rPr>
              <a:t/>
            </a:r>
            <a:br>
              <a:rPr kumimoji="1" lang="en-US" altLang="ja-JP" sz="1200" dirty="0" smtClean="0">
                <a:solidFill>
                  <a:schemeClr val="tx1"/>
                </a:solidFill>
              </a:rPr>
            </a:br>
            <a:r>
              <a:rPr kumimoji="1" lang="en-US" altLang="ja-JP" sz="1200" dirty="0" smtClean="0">
                <a:solidFill>
                  <a:schemeClr val="tx1"/>
                </a:solidFill>
              </a:rPr>
              <a:t>※</a:t>
            </a:r>
            <a:r>
              <a:rPr kumimoji="1" lang="ja-JP" altLang="en-US" sz="1200" dirty="0" smtClean="0">
                <a:solidFill>
                  <a:schemeClr val="tx1"/>
                </a:solidFill>
              </a:rPr>
              <a:t>場内</a:t>
            </a:r>
            <a:r>
              <a:rPr kumimoji="1" lang="ja-JP" altLang="en-US" sz="1200" dirty="0">
                <a:solidFill>
                  <a:schemeClr val="tx1"/>
                </a:solidFill>
              </a:rPr>
              <a:t>入場時に入場者</a:t>
            </a:r>
            <a:r>
              <a:rPr kumimoji="1" lang="ja-JP" altLang="en-US" sz="1200" dirty="0" smtClean="0">
                <a:solidFill>
                  <a:schemeClr val="tx1"/>
                </a:solidFill>
              </a:rPr>
              <a:t>より入場料（</a:t>
            </a:r>
            <a:r>
              <a:rPr kumimoji="1" lang="en-US" altLang="ja-JP" sz="1200" dirty="0" smtClean="0">
                <a:solidFill>
                  <a:schemeClr val="tx1"/>
                </a:solidFill>
              </a:rPr>
              <a:t>50</a:t>
            </a:r>
            <a:r>
              <a:rPr kumimoji="1" lang="ja-JP" altLang="en-US" sz="1200" dirty="0" smtClean="0">
                <a:solidFill>
                  <a:schemeClr val="tx1"/>
                </a:solidFill>
              </a:rPr>
              <a:t>円～</a:t>
            </a:r>
            <a:r>
              <a:rPr kumimoji="1" lang="en-US" altLang="ja-JP" sz="1200" dirty="0" smtClean="0">
                <a:solidFill>
                  <a:schemeClr val="tx1"/>
                </a:solidFill>
              </a:rPr>
              <a:t>100</a:t>
            </a:r>
            <a:r>
              <a:rPr kumimoji="1" lang="ja-JP" altLang="en-US" sz="1200" dirty="0" smtClean="0">
                <a:solidFill>
                  <a:schemeClr val="tx1"/>
                </a:solidFill>
              </a:rPr>
              <a:t>円）を</a:t>
            </a:r>
            <a:endParaRPr kumimoji="1" lang="en-US" altLang="ja-JP" sz="1200" dirty="0" smtClean="0">
              <a:solidFill>
                <a:schemeClr val="tx1"/>
              </a:solidFill>
            </a:endParaRPr>
          </a:p>
          <a:p>
            <a:r>
              <a:rPr kumimoji="1" lang="ja-JP" altLang="en-US" sz="1200" dirty="0">
                <a:solidFill>
                  <a:schemeClr val="tx1"/>
                </a:solidFill>
              </a:rPr>
              <a:t>　</a:t>
            </a:r>
            <a:r>
              <a:rPr kumimoji="1" lang="ja-JP" altLang="en-US" sz="1200" dirty="0" smtClean="0">
                <a:solidFill>
                  <a:schemeClr val="tx1"/>
                </a:solidFill>
              </a:rPr>
              <a:t>　徴収</a:t>
            </a:r>
            <a:endParaRPr kumimoji="1" lang="ja-JP" altLang="en-US" sz="1200" dirty="0">
              <a:solidFill>
                <a:schemeClr val="tx1"/>
              </a:solidFill>
            </a:endParaRPr>
          </a:p>
        </p:txBody>
      </p:sp>
      <p:sp>
        <p:nvSpPr>
          <p:cNvPr id="79" name="正方形/長方形 78"/>
          <p:cNvSpPr/>
          <p:nvPr/>
        </p:nvSpPr>
        <p:spPr>
          <a:xfrm>
            <a:off x="2247900" y="5189774"/>
            <a:ext cx="3521757" cy="8681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tabLst>
                <a:tab pos="361950" algn="l"/>
              </a:tabLst>
            </a:pPr>
            <a:r>
              <a:rPr kumimoji="1" lang="ja-JP" altLang="en-US" sz="1200" dirty="0" smtClean="0">
                <a:solidFill>
                  <a:schemeClr val="tx1"/>
                </a:solidFill>
              </a:rPr>
              <a:t>未成年者に</a:t>
            </a:r>
            <a:r>
              <a:rPr kumimoji="1" lang="ja-JP" altLang="en-US" sz="1200" dirty="0">
                <a:solidFill>
                  <a:schemeClr val="tx1"/>
                </a:solidFill>
              </a:rPr>
              <a:t>よる購入禁止</a:t>
            </a:r>
          </a:p>
          <a:p>
            <a:pPr marL="87313" indent="-87313">
              <a:buFont typeface="Arial" panose="020B0604020202020204" pitchFamily="34" charset="0"/>
              <a:buChar char="•"/>
              <a:tabLst>
                <a:tab pos="361950" algn="l"/>
              </a:tabLst>
            </a:pPr>
            <a:r>
              <a:rPr kumimoji="1" lang="ja-JP" altLang="en-US" sz="1200" dirty="0" smtClean="0">
                <a:solidFill>
                  <a:schemeClr val="tx1"/>
                </a:solidFill>
              </a:rPr>
              <a:t>船券</a:t>
            </a:r>
            <a:r>
              <a:rPr kumimoji="1" lang="ja-JP" altLang="en-US" sz="1200" dirty="0">
                <a:solidFill>
                  <a:schemeClr val="tx1"/>
                </a:solidFill>
              </a:rPr>
              <a:t>・車券の譲受禁止</a:t>
            </a:r>
          </a:p>
        </p:txBody>
      </p:sp>
      <p:sp>
        <p:nvSpPr>
          <p:cNvPr id="35" name="正方形/長方形 34"/>
          <p:cNvSpPr/>
          <p:nvPr/>
        </p:nvSpPr>
        <p:spPr>
          <a:xfrm>
            <a:off x="427126" y="5187160"/>
            <a:ext cx="1727485" cy="897766"/>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smtClean="0">
                <a:solidFill>
                  <a:schemeClr val="tx1"/>
                </a:solidFill>
              </a:rPr>
              <a:t>事業者</a:t>
            </a:r>
            <a:endParaRPr kumimoji="1" lang="ja-JP" altLang="en-US" sz="1200" dirty="0">
              <a:solidFill>
                <a:schemeClr val="tx1"/>
              </a:solidFill>
            </a:endParaRPr>
          </a:p>
        </p:txBody>
      </p:sp>
      <p:sp>
        <p:nvSpPr>
          <p:cNvPr id="37" name="正方形/長方形 36"/>
          <p:cNvSpPr/>
          <p:nvPr/>
        </p:nvSpPr>
        <p:spPr>
          <a:xfrm>
            <a:off x="427127" y="1449388"/>
            <a:ext cx="1727486" cy="1596581"/>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smtClean="0">
                <a:solidFill>
                  <a:schemeClr val="tx1"/>
                </a:solidFill>
              </a:rPr>
              <a:t>国</a:t>
            </a:r>
          </a:p>
        </p:txBody>
      </p:sp>
      <p:grpSp>
        <p:nvGrpSpPr>
          <p:cNvPr id="7" name="グループ化 6"/>
          <p:cNvGrpSpPr/>
          <p:nvPr/>
        </p:nvGrpSpPr>
        <p:grpSpPr>
          <a:xfrm>
            <a:off x="427127" y="3072810"/>
            <a:ext cx="8957784" cy="2065860"/>
            <a:chOff x="427127" y="2737862"/>
            <a:chExt cx="8957784" cy="2400807"/>
          </a:xfrm>
        </p:grpSpPr>
        <p:sp>
          <p:nvSpPr>
            <p:cNvPr id="70" name="正方形/長方形 69"/>
            <p:cNvSpPr/>
            <p:nvPr/>
          </p:nvSpPr>
          <p:spPr>
            <a:xfrm>
              <a:off x="5863159" y="2759003"/>
              <a:ext cx="3521752" cy="2378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lang="ja-JP" altLang="ja-JP" sz="1200" dirty="0" smtClean="0">
                  <a:solidFill>
                    <a:schemeClr val="tx1"/>
                  </a:solidFill>
                </a:rPr>
                <a:t>大阪</a:t>
              </a:r>
              <a:r>
                <a:rPr lang="ja-JP" altLang="ja-JP" sz="1200" dirty="0">
                  <a:solidFill>
                    <a:schemeClr val="tx1"/>
                  </a:solidFill>
                </a:rPr>
                <a:t>府立精神医療センターを「依存症治療</a:t>
              </a:r>
              <a:r>
                <a:rPr lang="ja-JP" altLang="ja-JP" sz="1200" dirty="0" smtClean="0">
                  <a:solidFill>
                    <a:schemeClr val="tx1"/>
                  </a:solidFill>
                </a:rPr>
                <a:t>拠点</a:t>
              </a:r>
              <a:r>
                <a:rPr lang="en-US" altLang="ja-JP" sz="1200" dirty="0" smtClean="0">
                  <a:solidFill>
                    <a:schemeClr val="tx1"/>
                  </a:solidFill>
                </a:rPr>
                <a:t>     </a:t>
              </a:r>
              <a:r>
                <a:rPr lang="ja-JP" altLang="ja-JP" sz="1200" dirty="0" smtClean="0">
                  <a:solidFill>
                    <a:schemeClr val="tx1"/>
                  </a:solidFill>
                </a:rPr>
                <a:t>機関</a:t>
              </a:r>
              <a:r>
                <a:rPr lang="ja-JP" altLang="ja-JP" sz="1200" dirty="0">
                  <a:solidFill>
                    <a:schemeClr val="tx1"/>
                  </a:solidFill>
                </a:rPr>
                <a:t>」に指定し、依存症の治療・回復支援事業</a:t>
              </a:r>
              <a:r>
                <a:rPr lang="ja-JP" altLang="ja-JP" sz="1200" dirty="0" smtClean="0">
                  <a:solidFill>
                    <a:schemeClr val="tx1"/>
                  </a:solidFill>
                </a:rPr>
                <a:t>を</a:t>
              </a:r>
              <a:r>
                <a:rPr lang="en-US" altLang="ja-JP" sz="1200" dirty="0" smtClean="0">
                  <a:solidFill>
                    <a:schemeClr val="tx1"/>
                  </a:solidFill>
                </a:rPr>
                <a:t>   </a:t>
              </a:r>
              <a:r>
                <a:rPr lang="ja-JP" altLang="ja-JP" sz="1200" dirty="0" smtClean="0">
                  <a:solidFill>
                    <a:schemeClr val="tx1"/>
                  </a:solidFill>
                </a:rPr>
                <a:t>実施</a:t>
              </a:r>
              <a:r>
                <a:rPr lang="ja-JP" altLang="en-US" sz="1200" dirty="0">
                  <a:solidFill>
                    <a:schemeClr val="tx1"/>
                  </a:solidFill>
                </a:rPr>
                <a:t>（国のモデル事業</a:t>
              </a:r>
              <a:r>
                <a:rPr lang="ja-JP" altLang="en-US" sz="1200" dirty="0" smtClean="0">
                  <a:solidFill>
                    <a:schemeClr val="tx1"/>
                  </a:solidFill>
                </a:rPr>
                <a:t>：</a:t>
              </a:r>
              <a:r>
                <a:rPr lang="en-US" altLang="ja-JP" sz="1200" dirty="0" smtClean="0">
                  <a:solidFill>
                    <a:schemeClr val="tx1"/>
                  </a:solidFill>
                </a:rPr>
                <a:t>2014</a:t>
              </a:r>
              <a:r>
                <a:rPr lang="ja-JP" altLang="en-US" sz="1200" dirty="0" smtClean="0">
                  <a:solidFill>
                    <a:schemeClr val="tx1"/>
                  </a:solidFill>
                </a:rPr>
                <a:t>年～</a:t>
              </a:r>
              <a:r>
                <a:rPr lang="en-US" altLang="ja-JP" sz="1200" dirty="0" smtClean="0">
                  <a:solidFill>
                    <a:schemeClr val="tx1"/>
                  </a:solidFill>
                </a:rPr>
                <a:t>2016</a:t>
              </a:r>
              <a:r>
                <a:rPr lang="ja-JP" altLang="en-US" sz="1200" dirty="0" smtClean="0">
                  <a:solidFill>
                    <a:schemeClr val="tx1"/>
                  </a:solidFill>
                </a:rPr>
                <a:t>年度</a:t>
              </a:r>
              <a:r>
                <a:rPr lang="ja-JP" altLang="en-US" sz="1200" dirty="0">
                  <a:solidFill>
                    <a:schemeClr val="tx1"/>
                  </a:solidFill>
                </a:rPr>
                <a:t>）</a:t>
              </a:r>
              <a:endParaRPr kumimoji="1" lang="en-US" altLang="ja-JP" sz="1200" baseline="30000" dirty="0" smtClean="0">
                <a:solidFill>
                  <a:schemeClr val="tx1"/>
                </a:solidFill>
              </a:endParaRPr>
            </a:p>
            <a:p>
              <a:pPr marL="87313" indent="-87313">
                <a:buFont typeface="Arial" panose="020B0604020202020204" pitchFamily="34" charset="0"/>
                <a:buChar char="•"/>
              </a:pPr>
              <a:r>
                <a:rPr kumimoji="1" lang="ja-JP" altLang="en-US" sz="1200" dirty="0" smtClean="0">
                  <a:solidFill>
                    <a:schemeClr val="tx1"/>
                  </a:solidFill>
                </a:rPr>
                <a:t>府立の保健所</a:t>
              </a:r>
              <a:r>
                <a:rPr kumimoji="1" lang="ja-JP" altLang="en-US" sz="1200" dirty="0">
                  <a:solidFill>
                    <a:schemeClr val="tx1"/>
                  </a:solidFill>
                </a:rPr>
                <a:t>やこころの健康総合センターにて</a:t>
              </a:r>
              <a:r>
                <a:rPr kumimoji="1" lang="ja-JP" altLang="en-US" sz="1200" dirty="0" smtClean="0">
                  <a:solidFill>
                    <a:schemeClr val="tx1"/>
                  </a:solidFill>
                </a:rPr>
                <a:t>、　精神保健福祉</a:t>
              </a:r>
              <a:r>
                <a:rPr kumimoji="1" lang="ja-JP" altLang="en-US" sz="1200" dirty="0">
                  <a:solidFill>
                    <a:schemeClr val="tx1"/>
                  </a:solidFill>
                </a:rPr>
                <a:t>に関する窓口相談を実施</a:t>
              </a:r>
            </a:p>
            <a:p>
              <a:pPr marL="87313" indent="-87313">
                <a:buFont typeface="Arial" panose="020B0604020202020204" pitchFamily="34" charset="0"/>
                <a:buChar char="•"/>
              </a:pPr>
              <a:r>
                <a:rPr lang="ja-JP" altLang="en-US" sz="1200" dirty="0">
                  <a:solidFill>
                    <a:schemeClr val="tx1"/>
                  </a:solidFill>
                </a:rPr>
                <a:t>大阪市内の</a:t>
              </a:r>
              <a:r>
                <a:rPr lang="en-US" altLang="ja-JP" sz="1200" dirty="0">
                  <a:solidFill>
                    <a:schemeClr val="tx1"/>
                  </a:solidFill>
                </a:rPr>
                <a:t>24</a:t>
              </a:r>
              <a:r>
                <a:rPr lang="ja-JP" altLang="en-US" sz="1200" dirty="0">
                  <a:solidFill>
                    <a:schemeClr val="tx1"/>
                  </a:solidFill>
                </a:rPr>
                <a:t>区役所にて精神保健福祉相談を実施</a:t>
              </a:r>
              <a:endParaRPr lang="en-US" altLang="ja-JP" sz="1200" dirty="0" smtClean="0">
                <a:solidFill>
                  <a:schemeClr val="tx1"/>
                </a:solidFill>
              </a:endParaRPr>
            </a:p>
            <a:p>
              <a:pPr marL="87313" indent="-87313">
                <a:buFont typeface="Arial" panose="020B0604020202020204" pitchFamily="34" charset="0"/>
                <a:buChar char="•"/>
              </a:pPr>
              <a:r>
                <a:rPr lang="ja-JP" altLang="ja-JP" sz="1200" dirty="0" smtClean="0">
                  <a:solidFill>
                    <a:schemeClr val="tx1"/>
                  </a:solidFill>
                </a:rPr>
                <a:t>依存症</a:t>
              </a:r>
              <a:r>
                <a:rPr lang="ja-JP" altLang="ja-JP" sz="1200" dirty="0">
                  <a:solidFill>
                    <a:schemeClr val="tx1"/>
                  </a:solidFill>
                </a:rPr>
                <a:t>支援にかかるネットワークである「大阪アディクションセンター」の</a:t>
              </a:r>
              <a:r>
                <a:rPr lang="ja-JP" altLang="ja-JP" sz="1200" dirty="0" smtClean="0">
                  <a:solidFill>
                    <a:schemeClr val="tx1"/>
                  </a:solidFill>
                </a:rPr>
                <a:t>設立</a:t>
              </a:r>
              <a:endParaRPr lang="en-US" altLang="ja-JP" sz="1200" dirty="0">
                <a:solidFill>
                  <a:schemeClr val="tx1"/>
                </a:solidFill>
              </a:endParaRPr>
            </a:p>
            <a:p>
              <a:pPr marL="85725"/>
              <a:endParaRPr kumimoji="1" lang="en-US" altLang="ja-JP" sz="1200" dirty="0">
                <a:solidFill>
                  <a:schemeClr val="tx1"/>
                </a:solidFill>
              </a:endParaRPr>
            </a:p>
            <a:p>
              <a:pPr marL="85725"/>
              <a:r>
                <a:rPr kumimoji="1" lang="en-US" altLang="ja-JP" sz="1200" dirty="0" smtClean="0">
                  <a:solidFill>
                    <a:schemeClr val="tx1"/>
                  </a:solidFill>
                </a:rPr>
                <a:t>※</a:t>
              </a:r>
              <a:r>
                <a:rPr kumimoji="1" lang="ja-JP" altLang="en-US" sz="1200" dirty="0" smtClean="0">
                  <a:solidFill>
                    <a:schemeClr val="tx1"/>
                  </a:solidFill>
                </a:rPr>
                <a:t>上記対策はギャンブル依存症に特化した対策では</a:t>
              </a:r>
              <a:endParaRPr kumimoji="1" lang="en-US" altLang="ja-JP" sz="1200" dirty="0" smtClean="0">
                <a:solidFill>
                  <a:schemeClr val="tx1"/>
                </a:solidFill>
              </a:endParaRPr>
            </a:p>
            <a:p>
              <a:pPr marL="85725"/>
              <a:r>
                <a:rPr kumimoji="1" lang="ja-JP" altLang="en-US" sz="1200" dirty="0">
                  <a:solidFill>
                    <a:schemeClr val="tx1"/>
                  </a:solidFill>
                </a:rPr>
                <a:t>　</a:t>
              </a:r>
              <a:r>
                <a:rPr kumimoji="1" lang="ja-JP" altLang="en-US" sz="1200" dirty="0" smtClean="0">
                  <a:solidFill>
                    <a:schemeClr val="tx1"/>
                  </a:solidFill>
                </a:rPr>
                <a:t>　ない。</a:t>
              </a:r>
              <a:endParaRPr kumimoji="1" lang="en-US" altLang="ja-JP" sz="1200" dirty="0" smtClean="0">
                <a:solidFill>
                  <a:schemeClr val="tx1"/>
                </a:solidFill>
              </a:endParaRPr>
            </a:p>
          </p:txBody>
        </p:sp>
        <p:cxnSp>
          <p:nvCxnSpPr>
            <p:cNvPr id="43" name="直線コネクタ 42"/>
            <p:cNvCxnSpPr/>
            <p:nvPr/>
          </p:nvCxnSpPr>
          <p:spPr>
            <a:xfrm>
              <a:off x="2247900" y="2737862"/>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2247900" y="2759003"/>
              <a:ext cx="3521757" cy="2378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dirty="0">
                  <a:solidFill>
                    <a:schemeClr val="tx1"/>
                  </a:solidFill>
                </a:rPr>
                <a:t>-</a:t>
              </a:r>
            </a:p>
          </p:txBody>
        </p:sp>
        <p:grpSp>
          <p:nvGrpSpPr>
            <p:cNvPr id="4" name="グループ化 3"/>
            <p:cNvGrpSpPr/>
            <p:nvPr/>
          </p:nvGrpSpPr>
          <p:grpSpPr>
            <a:xfrm>
              <a:off x="427127" y="2764125"/>
              <a:ext cx="1727485" cy="2374544"/>
              <a:chOff x="427127" y="2764125"/>
              <a:chExt cx="1727485" cy="2374544"/>
            </a:xfrm>
          </p:grpSpPr>
          <p:sp>
            <p:nvSpPr>
              <p:cNvPr id="38" name="正方形/長方形 37"/>
              <p:cNvSpPr/>
              <p:nvPr/>
            </p:nvSpPr>
            <p:spPr>
              <a:xfrm>
                <a:off x="1436913" y="2764125"/>
                <a:ext cx="717699" cy="237344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b="1" dirty="0" smtClean="0">
                    <a:solidFill>
                      <a:schemeClr val="bg1"/>
                    </a:solidFill>
                  </a:rPr>
                  <a:t>大阪府・市</a:t>
                </a:r>
              </a:p>
            </p:txBody>
          </p:sp>
          <p:sp>
            <p:nvSpPr>
              <p:cNvPr id="39" name="正方形/長方形 38"/>
              <p:cNvSpPr/>
              <p:nvPr/>
            </p:nvSpPr>
            <p:spPr>
              <a:xfrm>
                <a:off x="427127" y="2764126"/>
                <a:ext cx="938270" cy="237454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rPr>
                  <a:t>地方</a:t>
                </a:r>
                <a:r>
                  <a:rPr kumimoji="1" lang="ja-JP" altLang="en-US" sz="1200" dirty="0" smtClean="0">
                    <a:solidFill>
                      <a:schemeClr val="tx1"/>
                    </a:solidFill>
                  </a:rPr>
                  <a:t>公共    団体</a:t>
                </a:r>
              </a:p>
            </p:txBody>
          </p:sp>
        </p:grpSp>
      </p:grpSp>
      <p:sp>
        <p:nvSpPr>
          <p:cNvPr id="25" name="テキスト ボックス 24"/>
          <p:cNvSpPr txBox="1"/>
          <p:nvPr/>
        </p:nvSpPr>
        <p:spPr>
          <a:xfrm>
            <a:off x="423488" y="6349001"/>
            <a:ext cx="9041640" cy="226591"/>
          </a:xfrm>
          <a:prstGeom prst="rect">
            <a:avLst/>
          </a:prstGeom>
          <a:noFill/>
        </p:spPr>
        <p:txBody>
          <a:bodyPr wrap="square" lIns="36000" tIns="36000" rIns="36000" bIns="36000" rtlCol="0" anchor="ctr" anchorCtr="0">
            <a:noAutofit/>
          </a:bodyPr>
          <a:lstStyle/>
          <a:p>
            <a:r>
              <a:rPr kumimoji="1" lang="ja-JP" altLang="en-US" sz="1000" dirty="0">
                <a:latin typeface="+mj-lt"/>
                <a:ea typeface="+mj-ea"/>
              </a:rPr>
              <a:t>出所：モーターボート競走法、モーターボート競走法施行</a:t>
            </a:r>
            <a:r>
              <a:rPr kumimoji="1" lang="ja-JP" altLang="en-US" sz="1000" dirty="0" smtClean="0">
                <a:latin typeface="+mj-lt"/>
                <a:ea typeface="+mj-ea"/>
              </a:rPr>
              <a:t>規則、</a:t>
            </a:r>
            <a:r>
              <a:rPr kumimoji="1" lang="zh-TW" altLang="en-US" sz="1000" dirty="0">
                <a:latin typeface="+mj-lt"/>
                <a:ea typeface="+mj-ea"/>
              </a:rPr>
              <a:t>自転車競</a:t>
            </a:r>
            <a:r>
              <a:rPr kumimoji="1" lang="zh-TW" altLang="en-US" sz="1000" dirty="0" smtClean="0">
                <a:latin typeface="+mj-lt"/>
                <a:ea typeface="+mj-ea"/>
              </a:rPr>
              <a:t>技法</a:t>
            </a:r>
            <a:r>
              <a:rPr kumimoji="1" lang="ja-JP" altLang="en-US" sz="1000" dirty="0" smtClean="0">
                <a:latin typeface="+mj-lt"/>
                <a:ea typeface="+mj-ea"/>
              </a:rPr>
              <a:t>、</a:t>
            </a:r>
            <a:r>
              <a:rPr kumimoji="1" lang="zh-TW" altLang="en-US" sz="1000" dirty="0">
                <a:latin typeface="+mj-lt"/>
                <a:ea typeface="+mj-ea"/>
              </a:rPr>
              <a:t>自転車競技法施行</a:t>
            </a:r>
            <a:r>
              <a:rPr kumimoji="1" lang="zh-TW" altLang="en-US" sz="1000" dirty="0" smtClean="0">
                <a:latin typeface="+mj-lt"/>
                <a:ea typeface="+mj-ea"/>
              </a:rPr>
              <a:t>規則</a:t>
            </a:r>
            <a:r>
              <a:rPr kumimoji="1" lang="ja-JP" altLang="en-US" sz="1000" dirty="0" smtClean="0">
                <a:latin typeface="+mj-lt"/>
                <a:ea typeface="+mj-ea"/>
              </a:rPr>
              <a:t>をもとに作成</a:t>
            </a:r>
          </a:p>
        </p:txBody>
      </p:sp>
    </p:spTree>
    <p:extLst>
      <p:ext uri="{BB962C8B-B14F-4D97-AF65-F5344CB8AC3E}">
        <p14:creationId xmlns:p14="http://schemas.microsoft.com/office/powerpoint/2010/main" val="2891775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r>
              <a:rPr lang="en-US" altLang="ja-JP" dirty="0" smtClean="0"/>
              <a:t/>
            </a:r>
            <a:br>
              <a:rPr lang="en-US" altLang="ja-JP" dirty="0" smtClean="0"/>
            </a:br>
            <a:r>
              <a:rPr lang="ja-JP" altLang="en-US" dirty="0" smtClean="0"/>
              <a:t>ウ　諸外国の懸念事項・課題対策事例調査</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32</a:t>
            </a:fld>
            <a:endParaRPr lang="ja-JP" altLang="en-US" dirty="0"/>
          </a:p>
        </p:txBody>
      </p:sp>
    </p:spTree>
    <p:extLst>
      <p:ext uri="{BB962C8B-B14F-4D97-AF65-F5344CB8AC3E}">
        <p14:creationId xmlns:p14="http://schemas.microsoft.com/office/powerpoint/2010/main" val="142844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33</a:t>
            </a:fld>
            <a:endParaRPr lang="ja-JP" altLang="en-US" dirty="0"/>
          </a:p>
        </p:txBody>
      </p:sp>
      <p:sp>
        <p:nvSpPr>
          <p:cNvPr id="5" name="テキスト プレースホルダー 4"/>
          <p:cNvSpPr>
            <a:spLocks noGrp="1"/>
          </p:cNvSpPr>
          <p:nvPr>
            <p:ph type="body" sz="quarter" idx="15"/>
          </p:nvPr>
        </p:nvSpPr>
        <p:spPr>
          <a:xfrm>
            <a:off x="416496" y="1016000"/>
            <a:ext cx="4320000" cy="432000"/>
          </a:xfrm>
        </p:spPr>
        <p:txBody>
          <a:bodyPr/>
          <a:lstStyle/>
          <a:p>
            <a:r>
              <a:rPr lang="ja-JP" altLang="en-US" dirty="0"/>
              <a:t>調査分析対象国・地域</a:t>
            </a:r>
          </a:p>
        </p:txBody>
      </p:sp>
      <p:sp>
        <p:nvSpPr>
          <p:cNvPr id="6" name="テキスト ボックス 5"/>
          <p:cNvSpPr txBox="1"/>
          <p:nvPr/>
        </p:nvSpPr>
        <p:spPr>
          <a:xfrm>
            <a:off x="499730" y="1426319"/>
            <a:ext cx="8888819" cy="884070"/>
          </a:xfrm>
          <a:prstGeom prst="rect">
            <a:avLst/>
          </a:prstGeom>
          <a:noFill/>
        </p:spPr>
        <p:txBody>
          <a:bodyPr wrap="square" lIns="36000" tIns="36000" rIns="36000" bIns="36000" rtlCol="0" anchor="t" anchorCtr="0">
            <a:noAutofit/>
          </a:bodyPr>
          <a:lstStyle/>
          <a:p>
            <a:r>
              <a:rPr kumimoji="1" lang="ja-JP" altLang="en-US" sz="1400" dirty="0" smtClean="0">
                <a:latin typeface="+mj-lt"/>
                <a:ea typeface="+mj-ea"/>
              </a:rPr>
              <a:t>近年、一定</a:t>
            </a:r>
            <a:r>
              <a:rPr kumimoji="1" lang="ja-JP" altLang="en-US" sz="1400" dirty="0">
                <a:latin typeface="+mj-lt"/>
                <a:ea typeface="+mj-ea"/>
              </a:rPr>
              <a:t>規模の</a:t>
            </a:r>
            <a:r>
              <a:rPr kumimoji="1" lang="en-US" altLang="ja-JP" sz="1400" dirty="0">
                <a:latin typeface="+mj-lt"/>
                <a:ea typeface="+mj-ea"/>
              </a:rPr>
              <a:t>IR </a:t>
            </a:r>
            <a:r>
              <a:rPr kumimoji="1" lang="ja-JP" altLang="en-US" sz="1400" dirty="0" smtClean="0">
                <a:latin typeface="+mj-lt"/>
                <a:ea typeface="+mj-ea"/>
              </a:rPr>
              <a:t>を導入しているシンガポール、ネバダ州、韓国を</a:t>
            </a:r>
            <a:r>
              <a:rPr kumimoji="1" lang="ja-JP" altLang="en-US" sz="1400" dirty="0">
                <a:latin typeface="+mj-lt"/>
                <a:ea typeface="+mj-ea"/>
              </a:rPr>
              <a:t>調査分析の</a:t>
            </a:r>
            <a:r>
              <a:rPr kumimoji="1" lang="ja-JP" altLang="en-US" sz="1400" dirty="0" smtClean="0">
                <a:latin typeface="+mj-lt"/>
                <a:ea typeface="+mj-ea"/>
              </a:rPr>
              <a:t>対象国・地域とし、主要なカジノ事業者を調査分析の対象とする。</a:t>
            </a:r>
            <a:endParaRPr kumimoji="1" lang="en-US" altLang="ja-JP" sz="1400" dirty="0" smtClean="0">
              <a:latin typeface="+mj-lt"/>
              <a:ea typeface="+mj-ea"/>
            </a:endParaRPr>
          </a:p>
          <a:p>
            <a:pPr>
              <a:spcBef>
                <a:spcPts val="864"/>
              </a:spcBef>
            </a:pPr>
            <a:r>
              <a:rPr kumimoji="1" lang="ja-JP" altLang="en-US" sz="1400" dirty="0" smtClean="0">
                <a:latin typeface="+mj-lt"/>
                <a:ea typeface="+mj-ea"/>
              </a:rPr>
              <a:t>なお、外国人専用カジノについては、本調査分析の対象から除外している。</a:t>
            </a:r>
            <a:endParaRPr kumimoji="1" lang="en-US" altLang="ja-JP" sz="1400" dirty="0" smtClean="0">
              <a:latin typeface="+mj-lt"/>
              <a:ea typeface="+mj-ea"/>
            </a:endParaRPr>
          </a:p>
          <a:p>
            <a:endParaRPr kumimoji="1" lang="ja-JP" altLang="en-US" sz="1400" dirty="0" smtClean="0">
              <a:latin typeface="+mj-lt"/>
              <a:ea typeface="+mj-ea"/>
            </a:endParaRPr>
          </a:p>
        </p:txBody>
      </p:sp>
      <p:graphicFrame>
        <p:nvGraphicFramePr>
          <p:cNvPr id="10" name="表 9"/>
          <p:cNvGraphicFramePr>
            <a:graphicFrameLocks noGrp="1"/>
          </p:cNvGraphicFramePr>
          <p:nvPr>
            <p:extLst>
              <p:ext uri="{D42A27DB-BD31-4B8C-83A1-F6EECF244321}">
                <p14:modId xmlns:p14="http://schemas.microsoft.com/office/powerpoint/2010/main" val="1109173496"/>
              </p:ext>
            </p:extLst>
          </p:nvPr>
        </p:nvGraphicFramePr>
        <p:xfrm>
          <a:off x="643777" y="3388040"/>
          <a:ext cx="3025698" cy="1019520"/>
        </p:xfrm>
        <a:graphic>
          <a:graphicData uri="http://schemas.openxmlformats.org/drawingml/2006/table">
            <a:tbl>
              <a:tblPr firstRow="1" bandRow="1">
                <a:tableStyleId>{2D5ABB26-0587-4C30-8999-92F81FD0307C}</a:tableStyleId>
              </a:tblPr>
              <a:tblGrid>
                <a:gridCol w="1991691"/>
                <a:gridCol w="1034007"/>
              </a:tblGrid>
              <a:tr h="142680">
                <a:tc>
                  <a:txBody>
                    <a:bodyPr/>
                    <a:lstStyle/>
                    <a:p>
                      <a:pPr algn="ctr"/>
                      <a:r>
                        <a:rPr kumimoji="1" lang="ja-JP" altLang="en-US" sz="1200" b="1" dirty="0" smtClean="0">
                          <a:solidFill>
                            <a:schemeClr val="bg1"/>
                          </a:solidFill>
                        </a:rPr>
                        <a:t>調査対象地域通貨</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為替レート</a:t>
                      </a:r>
                      <a:r>
                        <a:rPr kumimoji="1" lang="en-US" altLang="ja-JP" sz="1200" b="1" baseline="30000" dirty="0" smtClean="0">
                          <a:solidFill>
                            <a:schemeClr val="bg1"/>
                          </a:solidFill>
                        </a:rPr>
                        <a:t>*1</a:t>
                      </a:r>
                      <a:endParaRPr kumimoji="1" lang="ja-JP" altLang="en-US" sz="1200" b="1" baseline="300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42680">
                <a:tc>
                  <a:txBody>
                    <a:bodyPr/>
                    <a:lstStyle/>
                    <a:p>
                      <a:r>
                        <a:rPr kumimoji="1" lang="en-US" altLang="ja-JP" sz="1200" dirty="0" smtClean="0"/>
                        <a:t>1</a:t>
                      </a:r>
                      <a:r>
                        <a:rPr kumimoji="1" lang="ja-JP" altLang="en-US" sz="1200" dirty="0" smtClean="0"/>
                        <a:t>シンガポールドル（</a:t>
                      </a:r>
                      <a:r>
                        <a:rPr kumimoji="1" lang="en-US" altLang="ja-JP" sz="1200" dirty="0" smtClean="0"/>
                        <a:t>SGD</a:t>
                      </a:r>
                      <a:r>
                        <a:rPr kumimoji="1" lang="ja-JP" altLang="en-US" sz="1200" dirty="0" smtClean="0"/>
                        <a:t>）</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smtClean="0"/>
                        <a:t>76.43</a:t>
                      </a:r>
                      <a:r>
                        <a:rPr kumimoji="1" lang="ja-JP" altLang="en-US" sz="1200" dirty="0" smtClean="0"/>
                        <a:t>円</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680">
                <a:tc>
                  <a:txBody>
                    <a:bodyPr/>
                    <a:lstStyle/>
                    <a:p>
                      <a:r>
                        <a:rPr kumimoji="1" lang="en-US" altLang="ja-JP" sz="1200" dirty="0" smtClean="0"/>
                        <a:t>1</a:t>
                      </a:r>
                      <a:r>
                        <a:rPr kumimoji="1" lang="ja-JP" altLang="en-US" sz="1200" dirty="0" smtClean="0"/>
                        <a:t>アメリカドル（</a:t>
                      </a:r>
                      <a:r>
                        <a:rPr kumimoji="1" lang="en-US" altLang="ja-JP" sz="1200" dirty="0" smtClean="0"/>
                        <a:t>USD</a:t>
                      </a:r>
                      <a:r>
                        <a:rPr kumimoji="1" lang="ja-JP" altLang="en-US" sz="1200" dirty="0" smtClean="0"/>
                        <a:t>）</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200" b="0" i="0" dirty="0" smtClean="0">
                          <a:solidFill>
                            <a:schemeClr val="tx1"/>
                          </a:solidFill>
                          <a:effectLst/>
                          <a:latin typeface="+mn-lt"/>
                          <a:ea typeface="+mn-ea"/>
                          <a:cs typeface="+mn-cs"/>
                        </a:rPr>
                        <a:t>102.45</a:t>
                      </a:r>
                      <a:r>
                        <a:rPr kumimoji="1" lang="ja-JP" altLang="en-US" sz="1200" dirty="0" smtClean="0"/>
                        <a:t>円</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680">
                <a:tc>
                  <a:txBody>
                    <a:bodyPr/>
                    <a:lstStyle/>
                    <a:p>
                      <a:r>
                        <a:rPr kumimoji="1" lang="en-US" altLang="ja-JP" sz="1200" dirty="0" smtClean="0"/>
                        <a:t>1</a:t>
                      </a:r>
                      <a:r>
                        <a:rPr kumimoji="1" lang="ja-JP" altLang="en-US" sz="1200" dirty="0" smtClean="0"/>
                        <a:t>韓国ウォン（</a:t>
                      </a:r>
                      <a:r>
                        <a:rPr kumimoji="1" lang="en-US" altLang="ja-JP" sz="1200" dirty="0" smtClean="0"/>
                        <a:t>KRW</a:t>
                      </a:r>
                      <a:r>
                        <a:rPr kumimoji="1" lang="ja-JP" altLang="en-US" sz="1200" dirty="0" smtClean="0"/>
                        <a:t>）</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smtClean="0"/>
                        <a:t>0.09</a:t>
                      </a:r>
                      <a:r>
                        <a:rPr kumimoji="1" lang="ja-JP" altLang="en-US" sz="1200" dirty="0" smtClean="0"/>
                        <a:t>円</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プレースホルダー 4"/>
          <p:cNvSpPr txBox="1">
            <a:spLocks/>
          </p:cNvSpPr>
          <p:nvPr/>
        </p:nvSpPr>
        <p:spPr>
          <a:xfrm>
            <a:off x="416496" y="2621411"/>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t>為替レート</a:t>
            </a:r>
            <a:endParaRPr lang="ja-JP" altLang="en-US" kern="0" dirty="0"/>
          </a:p>
        </p:txBody>
      </p:sp>
      <p:sp>
        <p:nvSpPr>
          <p:cNvPr id="12" name="テキスト ボックス 11"/>
          <p:cNvSpPr txBox="1"/>
          <p:nvPr/>
        </p:nvSpPr>
        <p:spPr>
          <a:xfrm>
            <a:off x="499730" y="2946005"/>
            <a:ext cx="8888819" cy="442035"/>
          </a:xfrm>
          <a:prstGeom prst="rect">
            <a:avLst/>
          </a:prstGeom>
          <a:noFill/>
        </p:spPr>
        <p:txBody>
          <a:bodyPr wrap="square" lIns="36000" tIns="36000" rIns="36000" bIns="36000" rtlCol="0" anchor="t" anchorCtr="0">
            <a:noAutofit/>
          </a:bodyPr>
          <a:lstStyle/>
          <a:p>
            <a:r>
              <a:rPr kumimoji="1" lang="ja-JP" altLang="en-US" sz="1400" dirty="0" smtClean="0">
                <a:latin typeface="+mj-lt"/>
                <a:ea typeface="+mj-ea"/>
              </a:rPr>
              <a:t>本報告書において、現地通貨を記載した部分については、下記レートで換算した日本円（</a:t>
            </a:r>
            <a:r>
              <a:rPr kumimoji="1" lang="en-US" altLang="ja-JP" sz="1400" dirty="0" smtClean="0">
                <a:latin typeface="+mj-lt"/>
                <a:ea typeface="+mj-ea"/>
              </a:rPr>
              <a:t>JPY</a:t>
            </a:r>
            <a:r>
              <a:rPr kumimoji="1" lang="ja-JP" altLang="en-US" sz="1400" dirty="0" smtClean="0">
                <a:latin typeface="+mj-lt"/>
                <a:ea typeface="+mj-ea"/>
              </a:rPr>
              <a:t>）の金額を併記している。</a:t>
            </a:r>
          </a:p>
        </p:txBody>
      </p:sp>
      <p:sp>
        <p:nvSpPr>
          <p:cNvPr id="13" name="テキスト ボックス 12"/>
          <p:cNvSpPr txBox="1"/>
          <p:nvPr/>
        </p:nvSpPr>
        <p:spPr>
          <a:xfrm>
            <a:off x="627106" y="4439484"/>
            <a:ext cx="3027600" cy="166131"/>
          </a:xfrm>
          <a:prstGeom prst="rect">
            <a:avLst/>
          </a:prstGeom>
          <a:noFill/>
        </p:spPr>
        <p:txBody>
          <a:bodyPr wrap="square" lIns="36000" tIns="36000" rIns="36000" bIns="36000" rtlCol="0" anchor="ctr" anchorCtr="0">
            <a:noAutofit/>
          </a:bodyPr>
          <a:lstStyle/>
          <a:p>
            <a:r>
              <a:rPr kumimoji="1" lang="en-US" altLang="ja-JP" sz="1100" dirty="0" smtClean="0">
                <a:latin typeface="+mj-lt"/>
                <a:ea typeface="+mj-ea"/>
              </a:rPr>
              <a:t>*1 </a:t>
            </a:r>
            <a:r>
              <a:rPr kumimoji="1" lang="ja-JP" altLang="en-US" sz="1100" dirty="0" smtClean="0">
                <a:latin typeface="+mj-lt"/>
                <a:ea typeface="+mj-ea"/>
              </a:rPr>
              <a:t>基準日は平成</a:t>
            </a:r>
            <a:r>
              <a:rPr kumimoji="1" lang="en-US" altLang="ja-JP" sz="1100" dirty="0" smtClean="0">
                <a:latin typeface="+mj-lt"/>
                <a:ea typeface="+mj-ea"/>
              </a:rPr>
              <a:t>28</a:t>
            </a:r>
            <a:r>
              <a:rPr kumimoji="1" lang="ja-JP" altLang="en-US" sz="1100" dirty="0" smtClean="0">
                <a:latin typeface="+mj-lt"/>
                <a:ea typeface="+mj-ea"/>
              </a:rPr>
              <a:t>年</a:t>
            </a:r>
            <a:r>
              <a:rPr kumimoji="1" lang="en-US" altLang="ja-JP" sz="1100" dirty="0">
                <a:latin typeface="+mj-lt"/>
                <a:ea typeface="+mj-ea"/>
              </a:rPr>
              <a:t>8</a:t>
            </a:r>
            <a:r>
              <a:rPr kumimoji="1" lang="ja-JP" altLang="en-US" sz="1100" dirty="0" smtClean="0">
                <a:latin typeface="+mj-lt"/>
                <a:ea typeface="+mj-ea"/>
              </a:rPr>
              <a:t>月</a:t>
            </a:r>
            <a:r>
              <a:rPr kumimoji="1" lang="en-US" altLang="ja-JP" sz="1100" dirty="0" smtClean="0">
                <a:latin typeface="+mj-lt"/>
                <a:ea typeface="+mj-ea"/>
              </a:rPr>
              <a:t>1</a:t>
            </a:r>
            <a:r>
              <a:rPr kumimoji="1" lang="ja-JP" altLang="en-US" sz="1100" dirty="0" smtClean="0">
                <a:latin typeface="+mj-lt"/>
                <a:ea typeface="+mj-ea"/>
              </a:rPr>
              <a:t>日</a:t>
            </a:r>
            <a:endParaRPr kumimoji="1" lang="en-US" altLang="ja-JP" sz="1100" dirty="0" smtClean="0">
              <a:latin typeface="+mj-lt"/>
              <a:ea typeface="+mj-ea"/>
            </a:endParaRPr>
          </a:p>
        </p:txBody>
      </p:sp>
    </p:spTree>
    <p:extLst>
      <p:ext uri="{BB962C8B-B14F-4D97-AF65-F5344CB8AC3E}">
        <p14:creationId xmlns:p14="http://schemas.microsoft.com/office/powerpoint/2010/main" val="1190593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34</a:t>
            </a:fld>
            <a:endParaRPr lang="ja-JP" altLang="en-US" dirty="0"/>
          </a:p>
        </p:txBody>
      </p:sp>
      <p:sp>
        <p:nvSpPr>
          <p:cNvPr id="5" name="テキスト プレースホルダー 4"/>
          <p:cNvSpPr>
            <a:spLocks noGrp="1"/>
          </p:cNvSpPr>
          <p:nvPr>
            <p:ph type="body" sz="quarter" idx="15"/>
          </p:nvPr>
        </p:nvSpPr>
        <p:spPr/>
        <p:txBody>
          <a:bodyPr/>
          <a:lstStyle/>
          <a:p>
            <a:r>
              <a:rPr kumimoji="1" lang="ja-JP" altLang="en-US" dirty="0" smtClean="0"/>
              <a:t>調査方針</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811275624"/>
              </p:ext>
            </p:extLst>
          </p:nvPr>
        </p:nvGraphicFramePr>
        <p:xfrm>
          <a:off x="417001" y="2363226"/>
          <a:ext cx="9065784" cy="3780600"/>
        </p:xfrm>
        <a:graphic>
          <a:graphicData uri="http://schemas.openxmlformats.org/drawingml/2006/table">
            <a:tbl>
              <a:tblPr firstRow="1" bandRow="1">
                <a:tableStyleId>{2D5ABB26-0587-4C30-8999-92F81FD0307C}</a:tableStyleId>
              </a:tblPr>
              <a:tblGrid>
                <a:gridCol w="1535106"/>
                <a:gridCol w="1881423"/>
                <a:gridCol w="5649255"/>
              </a:tblGrid>
              <a:tr h="173417">
                <a:tc rowSpan="2">
                  <a:txBody>
                    <a:bodyPr/>
                    <a:lstStyle/>
                    <a:p>
                      <a:pPr algn="ctr"/>
                      <a:r>
                        <a:rPr kumimoji="1" lang="ja-JP" altLang="en-US" sz="1400" b="1" dirty="0" smtClean="0">
                          <a:solidFill>
                            <a:schemeClr val="bg1"/>
                          </a:solidFill>
                        </a:rPr>
                        <a:t>懸念事項・課題</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r>
                        <a:rPr kumimoji="1" lang="ja-JP" altLang="en-US" sz="1400" b="1" dirty="0" smtClean="0">
                          <a:solidFill>
                            <a:schemeClr val="bg1"/>
                          </a:solidFill>
                        </a:rPr>
                        <a:t>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kumimoji="1" lang="ja-JP" altLang="en-US" sz="14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73417">
                <a:tc vMerge="1">
                  <a:txBody>
                    <a:bodyPr/>
                    <a:lstStyle/>
                    <a:p>
                      <a:pPr algn="ctr"/>
                      <a:endParaRPr kumimoji="1" lang="ja-JP" altLang="en-US" sz="14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400" b="1" dirty="0" smtClean="0">
                          <a:solidFill>
                            <a:schemeClr val="tx1"/>
                          </a:solidFill>
                        </a:rPr>
                        <a:t>対策項目</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smtClean="0">
                          <a:solidFill>
                            <a:schemeClr val="tx1"/>
                          </a:solidFill>
                        </a:rPr>
                        <a:t>対策概要</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67443">
                <a:tc>
                  <a:txBody>
                    <a:bodyPr/>
                    <a:lstStyle/>
                    <a:p>
                      <a:pPr marL="0" indent="0">
                        <a:buFont typeface="+mj-ea"/>
                        <a:buNone/>
                      </a:pPr>
                      <a:r>
                        <a:rPr kumimoji="1" lang="ja-JP" altLang="en-US" sz="1100" dirty="0" smtClean="0"/>
                        <a:t>暴力団組織の介入や</a:t>
                      </a:r>
                      <a:endParaRPr kumimoji="1" lang="en-US" altLang="ja-JP" sz="1100" dirty="0" smtClean="0"/>
                    </a:p>
                    <a:p>
                      <a:pPr marL="0" indent="0">
                        <a:buFont typeface="+mj-ea"/>
                        <a:buNone/>
                      </a:pPr>
                      <a:r>
                        <a:rPr kumimoji="1" lang="ja-JP" altLang="en-US" sz="1100" dirty="0" smtClean="0"/>
                        <a:t>犯罪の温床になること</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buFont typeface="+mj-ea"/>
                        <a:buNone/>
                      </a:pPr>
                      <a:r>
                        <a:rPr kumimoji="1" lang="ja-JP" altLang="en-US" sz="1100" dirty="0" smtClean="0"/>
                        <a:t>①反社会的組織の関与対策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lvl="1" indent="-87313">
                        <a:buFont typeface="+mj-lt"/>
                        <a:buAutoNum type="arabicPeriod"/>
                      </a:pPr>
                      <a:r>
                        <a:rPr kumimoji="1" lang="ja-JP" altLang="en-US" sz="1100" dirty="0" smtClean="0">
                          <a:solidFill>
                            <a:schemeClr val="tx1"/>
                          </a:solidFill>
                        </a:rPr>
                        <a:t>個人・法人の清廉潔癖性と遵法性を厳格に要求</a:t>
                      </a:r>
                      <a:endParaRPr kumimoji="1" lang="en-US" altLang="ja-JP" sz="1100" dirty="0" smtClean="0">
                        <a:solidFill>
                          <a:schemeClr val="tx1"/>
                        </a:solidFill>
                      </a:endParaRPr>
                    </a:p>
                    <a:p>
                      <a:pPr marL="174625" lvl="1" indent="-87313">
                        <a:buFont typeface="+mj-lt"/>
                        <a:buAutoNum type="arabicPeriod"/>
                      </a:pPr>
                      <a:r>
                        <a:rPr kumimoji="1" lang="ja-JP" altLang="en-US" sz="1100" dirty="0" smtClean="0">
                          <a:solidFill>
                            <a:schemeClr val="tx1"/>
                          </a:solidFill>
                        </a:rPr>
                        <a:t>施行に係わる規則等も厳格にその履行と遵守・監視</a:t>
                      </a:r>
                      <a:endParaRPr kumimoji="1" lang="en-US" altLang="ja-JP" sz="1100" dirty="0" smtClean="0">
                        <a:solidFill>
                          <a:schemeClr val="tx1"/>
                        </a:solidFill>
                      </a:endParaRPr>
                    </a:p>
                    <a:p>
                      <a:pPr marL="174625" lvl="1" indent="-87313">
                        <a:buFont typeface="+mj-lt"/>
                        <a:buAutoNum type="arabicPeriod"/>
                      </a:pPr>
                      <a:r>
                        <a:rPr kumimoji="1" lang="ja-JP" altLang="en-US" sz="1100" dirty="0" smtClean="0">
                          <a:solidFill>
                            <a:schemeClr val="tx1"/>
                          </a:solidFill>
                        </a:rPr>
                        <a:t>入場者全員に対する本人確認の実施</a:t>
                      </a:r>
                    </a:p>
                    <a:p>
                      <a:pPr marL="174625" lvl="1" indent="-87313">
                        <a:buFont typeface="+mj-lt"/>
                        <a:buAutoNum type="arabicPeriod"/>
                      </a:pPr>
                      <a:r>
                        <a:rPr kumimoji="1" lang="ja-JP" altLang="en-US" sz="1100" dirty="0" smtClean="0">
                          <a:solidFill>
                            <a:schemeClr val="tx1"/>
                          </a:solidFill>
                        </a:rPr>
                        <a:t>暴力団組織等に関係する者の入場禁止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61">
                <a:tc>
                  <a:txBody>
                    <a:bodyPr/>
                    <a:lstStyle/>
                    <a:p>
                      <a:r>
                        <a:rPr kumimoji="1" lang="ja-JP" altLang="en-US" sz="1100" dirty="0" smtClean="0"/>
                        <a:t>マネー・ローンダリング</a:t>
                      </a:r>
                      <a:endParaRPr kumimoji="1" lang="en-US" altLang="ja-JP" sz="1100" dirty="0" smtClean="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tab pos="182563" algn="l"/>
                        </a:tabLst>
                        <a:defRPr/>
                      </a:pPr>
                      <a:r>
                        <a:rPr kumimoji="1" lang="ja-JP" altLang="en-US" sz="1100" dirty="0" smtClean="0">
                          <a:solidFill>
                            <a:schemeClr val="tx1"/>
                          </a:solidFill>
                        </a:rPr>
                        <a:t>②マネー・ローンダリング対策</a:t>
                      </a:r>
                    </a:p>
                    <a:p>
                      <a:endParaRPr kumimoji="1" lang="ja-JP" altLang="en-US" sz="11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lvl="1" indent="-87313">
                        <a:buFont typeface="+mj-lt"/>
                        <a:buAutoNum type="arabicPeriod"/>
                      </a:pPr>
                      <a:r>
                        <a:rPr kumimoji="1" lang="ja-JP" altLang="en-US" sz="1100" dirty="0" smtClean="0">
                          <a:solidFill>
                            <a:schemeClr val="tx1"/>
                          </a:solidFill>
                        </a:rPr>
                        <a:t>賭け金が一定額以上の個人に対する本人確認の実施</a:t>
                      </a:r>
                    </a:p>
                    <a:p>
                      <a:pPr marL="174625" lvl="1" indent="-87313">
                        <a:buFont typeface="+mj-lt"/>
                        <a:buAutoNum type="arabicPeriod"/>
                      </a:pPr>
                      <a:r>
                        <a:rPr kumimoji="1" lang="ja-JP" altLang="en-US" sz="1100" dirty="0" smtClean="0">
                          <a:solidFill>
                            <a:schemeClr val="tx1"/>
                          </a:solidFill>
                        </a:rPr>
                        <a:t>疑わしい行動等の規制当局に対する報告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61">
                <a:tc>
                  <a:txBody>
                    <a:bodyPr/>
                    <a:lstStyle/>
                    <a:p>
                      <a:r>
                        <a:rPr kumimoji="1" lang="ja-JP" altLang="en-US" sz="1100" dirty="0" smtClean="0"/>
                        <a:t>地域風俗環境悪化、</a:t>
                      </a:r>
                      <a:endParaRPr kumimoji="1" lang="en-US" altLang="ja-JP" sz="1100" dirty="0" smtClean="0"/>
                    </a:p>
                    <a:p>
                      <a:r>
                        <a:rPr kumimoji="1" lang="ja-JP" altLang="en-US" sz="1100" dirty="0" smtClean="0"/>
                        <a:t>公序良俗の乱れ</a:t>
                      </a:r>
                      <a:endParaRPr kumimoji="1" lang="ja-JP" altLang="en-US" sz="11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100" dirty="0" smtClean="0">
                          <a:solidFill>
                            <a:schemeClr val="tx1"/>
                          </a:solidFill>
                        </a:rPr>
                        <a:t>③地域風俗環境の悪化対策</a:t>
                      </a:r>
                    </a:p>
                    <a:p>
                      <a:endParaRPr kumimoji="1" lang="ja-JP" altLang="en-US" sz="11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lvl="1" indent="-87313">
                        <a:buFont typeface="+mj-lt"/>
                        <a:buAutoNum type="arabicPeriod"/>
                      </a:pPr>
                      <a:r>
                        <a:rPr kumimoji="1" lang="ja-JP" altLang="en-US" sz="1100" dirty="0" smtClean="0">
                          <a:solidFill>
                            <a:schemeClr val="tx1"/>
                          </a:solidFill>
                        </a:rPr>
                        <a:t>施設内外の監視・警備</a:t>
                      </a:r>
                    </a:p>
                    <a:p>
                      <a:pPr marL="174625" lvl="1" indent="-87313">
                        <a:buFont typeface="+mj-lt"/>
                        <a:buAutoNum type="arabicPeriod"/>
                      </a:pPr>
                      <a:r>
                        <a:rPr kumimoji="1" lang="ja-JP" altLang="en-US" sz="1100" dirty="0" smtClean="0">
                          <a:solidFill>
                            <a:schemeClr val="tx1"/>
                          </a:solidFill>
                        </a:rPr>
                        <a:t>警察との連携、協力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61">
                <a:tc>
                  <a:txBody>
                    <a:bodyPr/>
                    <a:lstStyle/>
                    <a:p>
                      <a:r>
                        <a:rPr kumimoji="1" lang="ja-JP" altLang="en-US" sz="1100" dirty="0" smtClean="0"/>
                        <a:t>青少年への悪影響</a:t>
                      </a:r>
                      <a:endParaRPr kumimoji="1" lang="ja-JP" altLang="en-US" sz="11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100" dirty="0" smtClean="0">
                          <a:solidFill>
                            <a:schemeClr val="tx1"/>
                          </a:solidFill>
                        </a:rPr>
                        <a:t>④青少年への悪影響対策</a:t>
                      </a:r>
                    </a:p>
                    <a:p>
                      <a:endParaRPr kumimoji="1" lang="ja-JP" altLang="en-US" sz="11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lvl="1" indent="-87313">
                        <a:buFont typeface="+mj-lt"/>
                        <a:buAutoNum type="arabicPeriod"/>
                      </a:pPr>
                      <a:r>
                        <a:rPr kumimoji="1" lang="ja-JP" altLang="en-US" sz="1100" dirty="0" smtClean="0">
                          <a:solidFill>
                            <a:schemeClr val="tx1"/>
                          </a:solidFill>
                        </a:rPr>
                        <a:t>入場者全員の本人確認</a:t>
                      </a:r>
                    </a:p>
                    <a:p>
                      <a:pPr marL="174625" lvl="1" indent="-87313">
                        <a:buFont typeface="+mj-lt"/>
                        <a:buAutoNum type="arabicPeriod"/>
                      </a:pPr>
                      <a:r>
                        <a:rPr kumimoji="1" lang="ja-JP" altLang="en-US" sz="1100" dirty="0" smtClean="0">
                          <a:solidFill>
                            <a:schemeClr val="tx1"/>
                          </a:solidFill>
                        </a:rPr>
                        <a:t>青少年による入場禁止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207">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100" dirty="0" smtClean="0">
                          <a:solidFill>
                            <a:schemeClr val="tx1"/>
                          </a:solidFill>
                        </a:rPr>
                        <a:t>賭博依存症患者の増大</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100" dirty="0" smtClean="0">
                          <a:solidFill>
                            <a:schemeClr val="tx1"/>
                          </a:solidFill>
                        </a:rPr>
                        <a:t>⑤ギャンブル依存症</a:t>
                      </a:r>
                      <a:r>
                        <a:rPr kumimoji="1" lang="ja-JP" altLang="en-US" sz="1100" dirty="0">
                          <a:solidFill>
                            <a:schemeClr val="tx1"/>
                          </a:solidFill>
                        </a:rPr>
                        <a:t>対策</a:t>
                      </a:r>
                      <a:endParaRPr kumimoji="1" lang="ja-JP" altLang="en-US" sz="11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lvl="1" indent="-87313">
                        <a:buFont typeface="+mj-lt"/>
                        <a:buAutoNum type="arabicPeriod"/>
                      </a:pPr>
                      <a:r>
                        <a:rPr kumimoji="1" lang="ja-JP" altLang="en-US" sz="1100" dirty="0" smtClean="0">
                          <a:solidFill>
                            <a:schemeClr val="tx1"/>
                          </a:solidFill>
                        </a:rPr>
                        <a:t>公営賭博分野を含めた調査の実施と実態の把握</a:t>
                      </a:r>
                    </a:p>
                    <a:p>
                      <a:pPr marL="174625" lvl="1" indent="-87313">
                        <a:buFont typeface="+mj-lt"/>
                        <a:buAutoNum type="arabicPeriod"/>
                      </a:pPr>
                      <a:r>
                        <a:rPr kumimoji="1" lang="ja-JP" altLang="en-US" sz="1100" dirty="0" smtClean="0">
                          <a:solidFill>
                            <a:schemeClr val="tx1"/>
                          </a:solidFill>
                        </a:rPr>
                        <a:t>依存症問題対応のための専門機関の創設</a:t>
                      </a:r>
                    </a:p>
                    <a:p>
                      <a:pPr marL="174625" lvl="1" indent="-87313">
                        <a:buFont typeface="+mj-lt"/>
                        <a:buAutoNum type="arabicPeriod"/>
                      </a:pPr>
                      <a:r>
                        <a:rPr kumimoji="1" lang="ja-JP" altLang="en-US" sz="1100" dirty="0" smtClean="0">
                          <a:solidFill>
                            <a:schemeClr val="tx1"/>
                          </a:solidFill>
                        </a:rPr>
                        <a:t>中長期的な対応策や短期的対処プログラムの策定</a:t>
                      </a:r>
                    </a:p>
                    <a:p>
                      <a:pPr marL="174625" lvl="1" indent="-87313">
                        <a:buFont typeface="+mj-lt"/>
                        <a:buAutoNum type="arabicPeriod"/>
                      </a:pPr>
                      <a:r>
                        <a:rPr kumimoji="1" lang="ja-JP" altLang="en-US" sz="1100" dirty="0" smtClean="0">
                          <a:solidFill>
                            <a:schemeClr val="tx1"/>
                          </a:solidFill>
                        </a:rPr>
                        <a:t>調査研究の推奨</a:t>
                      </a:r>
                    </a:p>
                    <a:p>
                      <a:pPr marL="174625" lvl="1" indent="-87313">
                        <a:buFont typeface="+mj-lt"/>
                        <a:buAutoNum type="arabicPeriod"/>
                      </a:pPr>
                      <a:r>
                        <a:rPr kumimoji="1" lang="ja-JP" altLang="en-US" sz="1100" dirty="0" smtClean="0">
                          <a:solidFill>
                            <a:schemeClr val="tx1"/>
                          </a:solidFill>
                        </a:rPr>
                        <a:t>治療やカウンセリング体制構築支援</a:t>
                      </a:r>
                      <a:endParaRPr kumimoji="1" lang="en-US" altLang="ja-JP" sz="1100" dirty="0" smtClean="0">
                        <a:solidFill>
                          <a:schemeClr val="tx1"/>
                        </a:solidFill>
                      </a:endParaRPr>
                    </a:p>
                    <a:p>
                      <a:pPr marL="174625" lvl="1" indent="-87313">
                        <a:buFont typeface="+mj-lt"/>
                        <a:buAutoNum type="arabicPeriod"/>
                      </a:pPr>
                      <a:r>
                        <a:rPr kumimoji="1" lang="ja-JP" altLang="en-US" sz="1100" dirty="0" smtClean="0">
                          <a:solidFill>
                            <a:schemeClr val="tx1"/>
                          </a:solidFill>
                        </a:rPr>
                        <a:t>内国人への入場制限（入場料、排除プログラム、成人等）の設定</a:t>
                      </a:r>
                    </a:p>
                    <a:p>
                      <a:pPr marL="174625" lvl="1" indent="-87313">
                        <a:buFont typeface="+mj-lt"/>
                        <a:buAutoNum type="arabicPeriod"/>
                      </a:pPr>
                      <a:r>
                        <a:rPr kumimoji="1" lang="ja-JP" altLang="en-US" sz="1100" dirty="0" smtClean="0">
                          <a:solidFill>
                            <a:schemeClr val="tx1"/>
                          </a:solidFill>
                        </a:rPr>
                        <a:t>ギャンブル依存症対策等社会的セーフティーネット構築のため、カジノ収益の一部を納付等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
          <p:cNvSpPr txBox="1"/>
          <p:nvPr/>
        </p:nvSpPr>
        <p:spPr>
          <a:xfrm>
            <a:off x="512000" y="1417195"/>
            <a:ext cx="9072000" cy="946031"/>
          </a:xfrm>
          <a:prstGeom prst="rect">
            <a:avLst/>
          </a:prstGeom>
          <a:noFill/>
        </p:spPr>
        <p:txBody>
          <a:bodyPr wrap="square" lIns="36000" tIns="36000" rIns="36000" bIns="36000" rtlCol="0" anchor="t" anchorCtr="0">
            <a:noAutofit/>
          </a:bodyPr>
          <a:lstStyle/>
          <a:p>
            <a:r>
              <a:rPr lang="ja-JP" altLang="en-US" sz="1400" dirty="0" smtClean="0">
                <a:latin typeface="+mj-ea"/>
                <a:ea typeface="+mj-ea"/>
              </a:rPr>
              <a:t>懸念事項・課題対策については、各国・地域とも主としてカジノ関連法令に基づき講じられているところである。</a:t>
            </a:r>
            <a:endParaRPr lang="en-US" altLang="ja-JP" sz="1400" dirty="0" smtClean="0">
              <a:latin typeface="+mj-ea"/>
              <a:ea typeface="+mj-ea"/>
            </a:endParaRPr>
          </a:p>
          <a:p>
            <a:r>
              <a:rPr lang="ja-JP" altLang="en-US" sz="1400" dirty="0" smtClean="0">
                <a:latin typeface="+mj-ea"/>
                <a:ea typeface="+mj-ea"/>
              </a:rPr>
              <a:t>そこで、各国・地域のカジノ関連法令を中心に、各国・地域で講じられている対策事例を調査する</a:t>
            </a:r>
            <a:r>
              <a:rPr lang="ja-JP" altLang="en-US" sz="1400" dirty="0">
                <a:latin typeface="+mj-ea"/>
                <a:ea typeface="+mj-ea"/>
              </a:rPr>
              <a:t>とともに</a:t>
            </a:r>
            <a:r>
              <a:rPr lang="ja-JP" altLang="en-US" sz="1400" dirty="0" smtClean="0">
                <a:latin typeface="+mj-ea"/>
                <a:ea typeface="+mj-ea"/>
              </a:rPr>
              <a:t>、基本的考え方に記載されている、「社会的関心</a:t>
            </a:r>
            <a:r>
              <a:rPr lang="ja-JP" altLang="en-US" sz="1400" dirty="0">
                <a:latin typeface="+mj-ea"/>
                <a:ea typeface="+mj-ea"/>
              </a:rPr>
              <a:t>事へ</a:t>
            </a:r>
            <a:r>
              <a:rPr lang="ja-JP" altLang="en-US" sz="1400" dirty="0" smtClean="0">
                <a:latin typeface="+mj-ea"/>
                <a:ea typeface="+mj-ea"/>
              </a:rPr>
              <a:t>の対応」（下図表参照）を参考に、整理・類型化することとする。</a:t>
            </a:r>
            <a:endParaRPr kumimoji="1" lang="ja-JP" altLang="en-US" sz="1400" dirty="0" smtClean="0">
              <a:solidFill>
                <a:srgbClr val="FF0000"/>
              </a:solidFill>
              <a:latin typeface="+mj-ea"/>
              <a:ea typeface="+mj-ea"/>
            </a:endParaRPr>
          </a:p>
        </p:txBody>
      </p:sp>
      <p:sp>
        <p:nvSpPr>
          <p:cNvPr id="13" name="テキスト ボックス 12"/>
          <p:cNvSpPr txBox="1"/>
          <p:nvPr/>
        </p:nvSpPr>
        <p:spPr>
          <a:xfrm>
            <a:off x="416714" y="6340808"/>
            <a:ext cx="9072571" cy="288000"/>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出所：国際観光産業振興議員連盟「</a:t>
            </a:r>
            <a:r>
              <a:rPr lang="ja-JP" altLang="en-US" sz="1000" dirty="0" smtClean="0"/>
              <a:t>特定</a:t>
            </a:r>
            <a:r>
              <a:rPr lang="ja-JP" altLang="en-US" sz="1000" dirty="0"/>
              <a:t>複合観光施設区域整備法案（仮称）～</a:t>
            </a:r>
            <a:r>
              <a:rPr lang="en-US" altLang="ja-JP" sz="1000" dirty="0"/>
              <a:t>IR</a:t>
            </a:r>
            <a:r>
              <a:rPr lang="ja-JP" altLang="en-US" sz="1000" dirty="0"/>
              <a:t>実施法案～に関する基本的な</a:t>
            </a:r>
            <a:r>
              <a:rPr lang="ja-JP" altLang="en-US" sz="1000" dirty="0" smtClean="0"/>
              <a:t>考え方」をもとに作成</a:t>
            </a:r>
            <a:endParaRPr kumimoji="1" lang="ja-JP" altLang="en-US" sz="1000" dirty="0" smtClean="0">
              <a:latin typeface="+mj-lt"/>
              <a:ea typeface="+mj-ea"/>
            </a:endParaRPr>
          </a:p>
        </p:txBody>
      </p:sp>
    </p:spTree>
    <p:extLst>
      <p:ext uri="{BB962C8B-B14F-4D97-AF65-F5344CB8AC3E}">
        <p14:creationId xmlns:p14="http://schemas.microsoft.com/office/powerpoint/2010/main" val="1674548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35</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各国・地域のカジノ関連事業に関する規制</a:t>
            </a:r>
            <a:r>
              <a:rPr lang="ja-JP" altLang="en-US" dirty="0" smtClean="0"/>
              <a:t>制度</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589675666"/>
              </p:ext>
            </p:extLst>
          </p:nvPr>
        </p:nvGraphicFramePr>
        <p:xfrm>
          <a:off x="415925" y="1484309"/>
          <a:ext cx="9091610" cy="3720420"/>
        </p:xfrm>
        <a:graphic>
          <a:graphicData uri="http://schemas.openxmlformats.org/drawingml/2006/table">
            <a:tbl>
              <a:tblPr firstRow="1" bandRow="1">
                <a:tableStyleId>{2D5ABB26-0587-4C30-8999-92F81FD0307C}</a:tableStyleId>
              </a:tblPr>
              <a:tblGrid>
                <a:gridCol w="724106"/>
                <a:gridCol w="748146"/>
                <a:gridCol w="2539786"/>
                <a:gridCol w="2539786"/>
                <a:gridCol w="2539786"/>
              </a:tblGrid>
              <a:tr h="0">
                <a:tc>
                  <a:txBody>
                    <a:bodyPr/>
                    <a:lstStyle/>
                    <a:p>
                      <a:endParaRPr kumimoji="1"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b="1" dirty="0" smtClean="0">
                          <a:solidFill>
                            <a:schemeClr val="bg1"/>
                          </a:solidFill>
                        </a:rPr>
                        <a:t>シンガポール</a:t>
                      </a:r>
                      <a:endParaRPr kumimoji="1" lang="ja-JP" altLang="en-US" sz="105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ネバダ州</a:t>
                      </a:r>
                      <a:endParaRPr kumimoji="1" lang="ja-JP" altLang="en-US" sz="105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韓国</a:t>
                      </a:r>
                      <a:endParaRPr kumimoji="1" lang="ja-JP" altLang="en-US" sz="105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55554">
                <a:tc rowSpan="2">
                  <a:txBody>
                    <a:bodyPr/>
                    <a:lstStyle/>
                    <a:p>
                      <a:r>
                        <a:rPr kumimoji="1" lang="ja-JP" altLang="en-US" sz="1050" dirty="0" smtClean="0">
                          <a:solidFill>
                            <a:schemeClr val="bg1"/>
                          </a:solidFill>
                        </a:rPr>
                        <a:t>反社会的組織の</a:t>
                      </a:r>
                      <a:endParaRPr kumimoji="1" lang="en-US" altLang="ja-JP" sz="1050" dirty="0" smtClean="0">
                        <a:solidFill>
                          <a:schemeClr val="bg1"/>
                        </a:solidFill>
                      </a:endParaRPr>
                    </a:p>
                    <a:p>
                      <a:r>
                        <a:rPr kumimoji="1" lang="ja-JP" altLang="en-US" sz="1050" dirty="0" smtClean="0">
                          <a:solidFill>
                            <a:schemeClr val="bg1"/>
                          </a:solidFill>
                        </a:rPr>
                        <a:t>関与対策</a:t>
                      </a:r>
                      <a:endParaRPr kumimoji="1" lang="ja-JP" altLang="en-US" sz="105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法令</a:t>
                      </a:r>
                    </a:p>
                    <a:p>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カジノ管理法</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カジノ管理（サーベランス）規則</a:t>
                      </a:r>
                      <a:r>
                        <a:rPr kumimoji="1" lang="en-US" altLang="ja-JP" sz="1050" dirty="0" smtClean="0">
                          <a:solidFill>
                            <a:schemeClr val="tx1"/>
                          </a:solidFill>
                        </a:rPr>
                        <a:t>2009</a:t>
                      </a:r>
                      <a:endParaRPr kumimoji="1" lang="en-US" altLang="ja-JP" sz="1050"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ネバダ州法</a:t>
                      </a:r>
                      <a:endParaRPr kumimoji="1" lang="en-US" altLang="ja-JP" sz="1050" dirty="0" smtClean="0">
                        <a:solidFill>
                          <a:schemeClr val="tx1"/>
                        </a:solidFill>
                      </a:endParaRPr>
                    </a:p>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ネバダ・ゲーミング・コントロール・ボード及びネバダ・ゲーミング・コントロール・コミッション規則</a:t>
                      </a:r>
                      <a:endParaRPr kumimoji="1" lang="en-US" altLang="ja-JP" sz="1050" dirty="0" smtClean="0">
                        <a:solidFill>
                          <a:schemeClr val="tx1"/>
                        </a:solidFill>
                      </a:endParaRPr>
                    </a:p>
                    <a:p>
                      <a:pPr marL="0" indent="0" algn="r">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廃鉱地域開発支援に関する特別法</a:t>
                      </a:r>
                    </a:p>
                    <a:p>
                      <a:pPr marL="87313" indent="-87313">
                        <a:buFont typeface="Arial" panose="020B0604020202020204" pitchFamily="34" charset="0"/>
                        <a:buChar char="•"/>
                      </a:pPr>
                      <a:r>
                        <a:rPr kumimoji="1" lang="ja-JP" altLang="en-US" sz="1050" dirty="0" smtClean="0">
                          <a:solidFill>
                            <a:schemeClr val="tx1"/>
                          </a:solidFill>
                        </a:rPr>
                        <a:t>廃鉱地域開発支援に関する特別法施行令</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カジノ営業準則　</a:t>
                      </a:r>
                      <a:r>
                        <a:rPr kumimoji="1" lang="en-US" altLang="ja-JP" sz="1050" dirty="0" smtClean="0">
                          <a:solidFill>
                            <a:schemeClr val="tx1"/>
                          </a:solidFill>
                        </a:rPr>
                        <a:t/>
                      </a:r>
                      <a:br>
                        <a:rPr kumimoji="1" lang="en-US" altLang="ja-JP" sz="1050" dirty="0" smtClean="0">
                          <a:solidFill>
                            <a:schemeClr val="tx1"/>
                          </a:solidFill>
                        </a:rPr>
                      </a:b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vMerge="1">
                  <a:txBody>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規制機関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カジノ規制機構（</a:t>
                      </a:r>
                      <a:r>
                        <a:rPr kumimoji="1" lang="en-US" altLang="ja-JP" sz="1050" dirty="0" smtClean="0">
                          <a:solidFill>
                            <a:schemeClr val="tx1"/>
                          </a:solidFill>
                        </a:rPr>
                        <a:t>CRA</a:t>
                      </a:r>
                      <a:r>
                        <a:rPr kumimoji="1" lang="ja-JP" altLang="en-US" sz="1050" dirty="0" smtClean="0">
                          <a:solidFill>
                            <a:schemeClr val="tx1"/>
                          </a:solidFill>
                        </a:rPr>
                        <a:t>）</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シンガポール警察（</a:t>
                      </a:r>
                      <a:r>
                        <a:rPr kumimoji="1" lang="en-US" altLang="ja-JP" sz="1050" dirty="0" smtClean="0">
                          <a:solidFill>
                            <a:schemeClr val="tx1"/>
                          </a:solidFill>
                        </a:rPr>
                        <a:t>SPF</a:t>
                      </a:r>
                      <a:r>
                        <a:rPr kumimoji="1" lang="ja-JP" altLang="en-US" sz="1050" dirty="0" smtClean="0">
                          <a:solidFill>
                            <a:schemeClr val="tx1"/>
                          </a:solidFill>
                        </a:rPr>
                        <a:t>）　</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ネバダ・ゲーミング・コミッション（</a:t>
                      </a:r>
                      <a:r>
                        <a:rPr kumimoji="1" lang="en-US" altLang="ja-JP" sz="1050" dirty="0" smtClean="0">
                          <a:solidFill>
                            <a:schemeClr val="tx1"/>
                          </a:solidFill>
                        </a:rPr>
                        <a:t>NGC</a:t>
                      </a:r>
                      <a:r>
                        <a:rPr kumimoji="1" lang="ja-JP" altLang="en-US" sz="1050" dirty="0" smtClean="0">
                          <a:solidFill>
                            <a:schemeClr val="tx1"/>
                          </a:solidFill>
                        </a:rPr>
                        <a:t>）</a:t>
                      </a:r>
                      <a:endParaRPr kumimoji="1" lang="en-US" altLang="ja-JP" sz="1050" dirty="0" smtClean="0">
                        <a:solidFill>
                          <a:schemeClr val="tx1"/>
                        </a:solidFill>
                      </a:endParaRPr>
                    </a:p>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a:t>
                      </a:r>
                      <a:r>
                        <a:rPr kumimoji="1" lang="en-US" altLang="ja-JP" sz="1050" dirty="0" smtClean="0">
                          <a:solidFill>
                            <a:schemeClr val="tx1"/>
                          </a:solidFill>
                        </a:rPr>
                        <a:t>NGCB</a:t>
                      </a:r>
                      <a:r>
                        <a:rPr kumimoji="1" lang="ja-JP" altLang="en-US" sz="1050" dirty="0" smtClean="0">
                          <a:solidFill>
                            <a:schemeClr val="tx1"/>
                          </a:solidFill>
                        </a:rPr>
                        <a:t>）</a:t>
                      </a:r>
                      <a:endParaRPr kumimoji="1" lang="en-US" altLang="ja-JP" sz="1050" dirty="0" smtClean="0">
                        <a:solidFill>
                          <a:schemeClr val="tx1"/>
                        </a:solidFill>
                      </a:endParaRPr>
                    </a:p>
                    <a:p>
                      <a:pPr marL="84138" indent="-84138">
                        <a:buFont typeface="Arial" panose="020B0604020202020204" pitchFamily="34" charset="0"/>
                        <a:buChar char="•"/>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文化体育観光部（</a:t>
                      </a:r>
                      <a:r>
                        <a:rPr kumimoji="1" lang="en-US" altLang="ja-JP" sz="1050" dirty="0" smtClean="0">
                          <a:solidFill>
                            <a:schemeClr val="tx1"/>
                          </a:solidFill>
                        </a:rPr>
                        <a:t>MCST</a:t>
                      </a:r>
                      <a:r>
                        <a:rPr kumimoji="1" lang="ja-JP" altLang="en-US" sz="1050" dirty="0" smtClean="0">
                          <a:solidFill>
                            <a:schemeClr val="tx1"/>
                          </a:solidFill>
                        </a:rPr>
                        <a:t>）</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射幸産業統合監督委員会（</a:t>
                      </a:r>
                      <a:r>
                        <a:rPr kumimoji="1" lang="en-US" altLang="ja-JP" sz="1050" dirty="0" smtClean="0">
                          <a:solidFill>
                            <a:schemeClr val="tx1"/>
                          </a:solidFill>
                        </a:rPr>
                        <a:t>NGCC)</a:t>
                      </a:r>
                    </a:p>
                    <a:p>
                      <a:pPr marL="87313" indent="-87313">
                        <a:buFont typeface="Arial" panose="020B0604020202020204" pitchFamily="34" charset="0"/>
                        <a:buChar char="•"/>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rowSpan="2">
                  <a:txBody>
                    <a:bodyPr/>
                    <a:lstStyle/>
                    <a:p>
                      <a:r>
                        <a:rPr kumimoji="1" lang="ja-JP" altLang="en-US" sz="1050" dirty="0" smtClean="0">
                          <a:solidFill>
                            <a:schemeClr val="bg1"/>
                          </a:solidFill>
                        </a:rPr>
                        <a:t>マネー・ローンダリング対策</a:t>
                      </a:r>
                      <a:endParaRPr kumimoji="1" lang="ja-JP" altLang="en-US" sz="105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法令</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カジノ管理法</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カジノ管理（マネー・ローンダリング及び</a:t>
                      </a:r>
                      <a:endParaRPr kumimoji="1" lang="en-US" altLang="ja-JP" sz="1050" dirty="0" smtClean="0">
                        <a:solidFill>
                          <a:schemeClr val="tx1"/>
                        </a:solidFill>
                      </a:endParaRPr>
                    </a:p>
                    <a:p>
                      <a:pPr marL="0" indent="0">
                        <a:buFont typeface="Arial" panose="020B0604020202020204" pitchFamily="34" charset="0"/>
                        <a:buNone/>
                      </a:pPr>
                      <a:r>
                        <a:rPr kumimoji="1" lang="ja-JP" altLang="en-US" sz="1050" dirty="0" smtClean="0">
                          <a:solidFill>
                            <a:schemeClr val="tx1"/>
                          </a:solidFill>
                        </a:rPr>
                        <a:t>　テロ資金対策）諸規則</a:t>
                      </a:r>
                      <a:r>
                        <a:rPr kumimoji="1" lang="en-US" altLang="ja-JP" sz="1050" dirty="0" smtClean="0">
                          <a:solidFill>
                            <a:schemeClr val="tx1"/>
                          </a:solidFill>
                        </a:rPr>
                        <a:t>2009</a:t>
                      </a:r>
                    </a:p>
                    <a:p>
                      <a:pPr marL="87313" indent="-87313">
                        <a:buFont typeface="Arial" panose="020B0604020202020204" pitchFamily="34" charset="0"/>
                        <a:buChar char="•"/>
                      </a:pPr>
                      <a:r>
                        <a:rPr kumimoji="1" lang="ja-JP" altLang="en-US" sz="1050" dirty="0" smtClean="0">
                          <a:solidFill>
                            <a:schemeClr val="tx1"/>
                          </a:solidFill>
                        </a:rPr>
                        <a:t>汚職・麻薬取引及びその他の重大な犯罪（財産の没収）法</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a:buFont typeface="Arial" panose="020B0604020202020204" pitchFamily="34" charset="0"/>
                        <a:buChar char="•"/>
                      </a:pPr>
                      <a:r>
                        <a:rPr kumimoji="1" lang="ja-JP" altLang="en-US" sz="1050" dirty="0" smtClean="0">
                          <a:solidFill>
                            <a:schemeClr val="tx1"/>
                          </a:solidFill>
                        </a:rPr>
                        <a:t>銀行秘密法</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a:buFont typeface="Arial" panose="020B0604020202020204" pitchFamily="34" charset="0"/>
                        <a:buChar char="•"/>
                      </a:pPr>
                      <a:r>
                        <a:rPr kumimoji="1" lang="ja-JP" altLang="en-US" sz="1050" dirty="0" smtClean="0">
                          <a:solidFill>
                            <a:schemeClr val="tx1"/>
                          </a:solidFill>
                        </a:rPr>
                        <a:t>特定金融取引情報の報告及び利用等に関する法律</a:t>
                      </a:r>
                      <a:endParaRPr kumimoji="1" lang="en-US" altLang="ja-JP" sz="1050" dirty="0" smtClean="0">
                        <a:solidFill>
                          <a:schemeClr val="tx1"/>
                        </a:solidFill>
                      </a:endParaRPr>
                    </a:p>
                    <a:p>
                      <a:pPr marL="85725" indent="-85725" algn="l">
                        <a:buFont typeface="Arial" panose="020B0604020202020204" pitchFamily="34" charset="0"/>
                        <a:buChar char="•"/>
                      </a:pPr>
                      <a:r>
                        <a:rPr kumimoji="1" lang="ja-JP" altLang="en-US" sz="1050" dirty="0" smtClean="0">
                          <a:solidFill>
                            <a:schemeClr val="tx1"/>
                          </a:solidFill>
                        </a:rPr>
                        <a:t>特定金融取引情報の報告及び利用等に関する法律施行令</a:t>
                      </a:r>
                      <a:endParaRPr kumimoji="1" lang="en-US" altLang="ja-JP" sz="1050" dirty="0" smtClean="0">
                        <a:solidFill>
                          <a:schemeClr val="tx1"/>
                        </a:solidFill>
                      </a:endParaRPr>
                    </a:p>
                    <a:p>
                      <a:pPr marL="85725" indent="-85725" algn="l">
                        <a:buFont typeface="Arial" panose="020B0604020202020204" pitchFamily="34" charset="0"/>
                        <a:buChar char="•"/>
                      </a:pPr>
                      <a:r>
                        <a:rPr kumimoji="1" lang="ja-JP" altLang="en-US" sz="1050" dirty="0" smtClean="0">
                          <a:solidFill>
                            <a:schemeClr val="tx1"/>
                          </a:solidFill>
                        </a:rPr>
                        <a:t>マネー・ローンダリング防止と公共の脅迫資金調達禁止に関する業務規程</a:t>
                      </a:r>
                      <a:endParaRPr kumimoji="1" lang="en-US" altLang="ja-JP" sz="1050" dirty="0" smtClean="0">
                        <a:solidFill>
                          <a:srgbClr val="FF0000"/>
                        </a:solidFill>
                      </a:endParaRPr>
                    </a:p>
                    <a:p>
                      <a:pPr marL="85725" indent="-85725" algn="l">
                        <a:buFont typeface="Arial" panose="020B0604020202020204" pitchFamily="34" charset="0"/>
                        <a:buChar char="•"/>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規制機関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カジノ規制機構（</a:t>
                      </a:r>
                      <a:r>
                        <a:rPr kumimoji="1" lang="en-US" altLang="ja-JP" sz="1050" dirty="0" smtClean="0">
                          <a:solidFill>
                            <a:schemeClr val="tx1"/>
                          </a:solidFill>
                        </a:rPr>
                        <a:t>CRA</a:t>
                      </a:r>
                      <a:r>
                        <a:rPr kumimoji="1" lang="ja-JP" altLang="en-US" sz="1050" dirty="0" smtClean="0">
                          <a:solidFill>
                            <a:schemeClr val="tx1"/>
                          </a:solidFill>
                        </a:rPr>
                        <a:t>）</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シンガポール警察　（</a:t>
                      </a:r>
                      <a:r>
                        <a:rPr kumimoji="1" lang="en-US" altLang="ja-JP" sz="1050" dirty="0" smtClean="0">
                          <a:solidFill>
                            <a:schemeClr val="tx1"/>
                          </a:solidFill>
                        </a:rPr>
                        <a:t>SPF)</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indent="-8413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rPr>
                        <a:t>犯罪収益分析ネットワーク（</a:t>
                      </a:r>
                      <a:r>
                        <a:rPr kumimoji="1" lang="en-US" altLang="ja-JP" sz="1050" dirty="0" smtClean="0">
                          <a:solidFill>
                            <a:schemeClr val="tx1"/>
                          </a:solidFill>
                        </a:rPr>
                        <a:t>FinCEN</a:t>
                      </a:r>
                      <a:r>
                        <a:rPr kumimoji="1" lang="ja-JP" altLang="en-US" sz="1050" dirty="0" smtClean="0">
                          <a:solidFill>
                            <a:schemeClr val="tx1"/>
                          </a:solidFill>
                        </a:rPr>
                        <a:t>）</a:t>
                      </a:r>
                      <a:endParaRPr kumimoji="1" lang="en-US" altLang="ja-JP" sz="1050" dirty="0" smtClean="0">
                        <a:solidFill>
                          <a:schemeClr val="tx1"/>
                        </a:solidFill>
                      </a:endParaRPr>
                    </a:p>
                    <a:p>
                      <a:pPr marL="84138" indent="-84138">
                        <a:buFont typeface="Arial" panose="020B0604020202020204" pitchFamily="34" charset="0"/>
                        <a:buChar char="•"/>
                      </a:pPr>
                      <a:r>
                        <a:rPr kumimoji="1" lang="ja-JP" altLang="en-US" sz="1050" dirty="0" smtClean="0">
                          <a:solidFill>
                            <a:schemeClr val="tx1"/>
                          </a:solidFill>
                        </a:rPr>
                        <a:t>歳入庁（</a:t>
                      </a:r>
                      <a:r>
                        <a:rPr kumimoji="1" lang="en-US" altLang="ja-JP" sz="1050" dirty="0" smtClean="0">
                          <a:solidFill>
                            <a:schemeClr val="tx1"/>
                          </a:solidFill>
                        </a:rPr>
                        <a:t>IRS)</a:t>
                      </a:r>
                    </a:p>
                    <a:p>
                      <a:pPr marL="84138" indent="-84138">
                        <a:buFont typeface="Arial" panose="020B0604020202020204" pitchFamily="34" charset="0"/>
                        <a:buChar char="•"/>
                      </a:pPr>
                      <a:r>
                        <a:rPr kumimoji="1" lang="ja-JP" altLang="en-US" sz="1050" dirty="0" smtClean="0">
                          <a:solidFill>
                            <a:schemeClr val="tx1"/>
                          </a:solidFill>
                        </a:rPr>
                        <a:t>連邦捜査局（</a:t>
                      </a:r>
                      <a:r>
                        <a:rPr kumimoji="1" lang="en-US" altLang="ja-JP" sz="1050" dirty="0" smtClean="0">
                          <a:solidFill>
                            <a:schemeClr val="tx1"/>
                          </a:solidFill>
                        </a:rPr>
                        <a:t>FBI</a:t>
                      </a:r>
                      <a:r>
                        <a:rPr kumimoji="1" lang="ja-JP" altLang="en-US" sz="1050" dirty="0" smtClean="0">
                          <a:solidFill>
                            <a:schemeClr val="tx1"/>
                          </a:solidFill>
                        </a:rPr>
                        <a:t>）　等</a:t>
                      </a:r>
                      <a:endParaRPr kumimoji="1" lang="en-US" altLang="ja-JP" sz="1050" dirty="0" smtClean="0">
                        <a:solidFill>
                          <a:schemeClr val="tx1"/>
                        </a:solidFill>
                      </a:endParaRPr>
                    </a:p>
                    <a:p>
                      <a:pPr marL="0" indent="0">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金融情報分析院（</a:t>
                      </a:r>
                      <a:r>
                        <a:rPr kumimoji="1" lang="en-US" altLang="ja-JP" sz="1050" dirty="0" smtClean="0">
                          <a:solidFill>
                            <a:schemeClr val="tx1"/>
                          </a:solidFill>
                        </a:rPr>
                        <a:t>KoFIU)</a:t>
                      </a:r>
                    </a:p>
                    <a:p>
                      <a:pPr marL="87313" indent="-87313">
                        <a:buFont typeface="Arial" panose="020B0604020202020204" pitchFamily="34" charset="0"/>
                        <a:buChar char="•"/>
                      </a:pPr>
                      <a:r>
                        <a:rPr kumimoji="1" lang="ja-JP" altLang="en-US" sz="1050" dirty="0" smtClean="0">
                          <a:solidFill>
                            <a:schemeClr val="tx1"/>
                          </a:solidFill>
                        </a:rPr>
                        <a:t>検察庁（</a:t>
                      </a:r>
                      <a:r>
                        <a:rPr kumimoji="1" lang="en-US" altLang="ja-JP" sz="1050" dirty="0" smtClean="0">
                          <a:solidFill>
                            <a:schemeClr val="tx1"/>
                          </a:solidFill>
                        </a:rPr>
                        <a:t>SPO)</a:t>
                      </a:r>
                    </a:p>
                    <a:p>
                      <a:pPr marL="87313" indent="-87313">
                        <a:buFont typeface="Arial" panose="020B0604020202020204" pitchFamily="34" charset="0"/>
                        <a:buChar char="•"/>
                      </a:pPr>
                      <a:r>
                        <a:rPr kumimoji="1" lang="ja-JP" altLang="en-US" sz="1050" dirty="0" smtClean="0">
                          <a:solidFill>
                            <a:schemeClr val="tx1"/>
                          </a:solidFill>
                        </a:rPr>
                        <a:t>国税庁（</a:t>
                      </a:r>
                      <a:r>
                        <a:rPr kumimoji="1" lang="en-US" altLang="ja-JP" sz="1050" dirty="0" smtClean="0">
                          <a:solidFill>
                            <a:schemeClr val="tx1"/>
                          </a:solidFill>
                        </a:rPr>
                        <a:t>NTS)</a:t>
                      </a:r>
                      <a:r>
                        <a:rPr kumimoji="1" lang="ja-JP" altLang="en-US" sz="1050" dirty="0" smtClean="0">
                          <a:solidFill>
                            <a:schemeClr val="tx1"/>
                          </a:solidFill>
                        </a:rPr>
                        <a:t>　等</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3285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36</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各国・地域のカジノ関連事業に関する規制</a:t>
            </a:r>
            <a:r>
              <a:rPr lang="ja-JP" altLang="en-US" dirty="0" smtClean="0"/>
              <a:t>制度</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27391199"/>
              </p:ext>
            </p:extLst>
          </p:nvPr>
        </p:nvGraphicFramePr>
        <p:xfrm>
          <a:off x="415925" y="1484309"/>
          <a:ext cx="9091608" cy="4184460"/>
        </p:xfrm>
        <a:graphic>
          <a:graphicData uri="http://schemas.openxmlformats.org/drawingml/2006/table">
            <a:tbl>
              <a:tblPr firstRow="1" bandRow="1">
                <a:tableStyleId>{2D5ABB26-0587-4C30-8999-92F81FD0307C}</a:tableStyleId>
              </a:tblPr>
              <a:tblGrid>
                <a:gridCol w="743024"/>
                <a:gridCol w="712381"/>
                <a:gridCol w="2545401"/>
                <a:gridCol w="2545401"/>
                <a:gridCol w="2545401"/>
              </a:tblGrid>
              <a:tr h="0">
                <a:tc>
                  <a:txBody>
                    <a:bodyPr/>
                    <a:lstStyle/>
                    <a:p>
                      <a:endParaRPr kumimoji="1"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b="1" dirty="0" smtClean="0">
                          <a:solidFill>
                            <a:schemeClr val="bg1"/>
                          </a:solidFill>
                        </a:rPr>
                        <a:t>シンガポール</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ネバダ州</a:t>
                      </a:r>
                      <a:endParaRPr kumimoji="1" lang="ja-JP" altLang="en-US" sz="105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韓国</a:t>
                      </a:r>
                      <a:endParaRPr kumimoji="1" lang="ja-JP" altLang="en-US" sz="105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11164">
                <a:tc rowSpan="2">
                  <a:txBody>
                    <a:bodyPr/>
                    <a:lstStyle/>
                    <a:p>
                      <a:r>
                        <a:rPr kumimoji="1" lang="ja-JP" altLang="en-US" sz="1050" dirty="0" smtClean="0">
                          <a:solidFill>
                            <a:schemeClr val="bg1"/>
                          </a:solidFill>
                        </a:rPr>
                        <a:t>地域風俗</a:t>
                      </a:r>
                      <a:endParaRPr kumimoji="1" lang="en-US" altLang="ja-JP" sz="1050" dirty="0" smtClean="0">
                        <a:solidFill>
                          <a:schemeClr val="bg1"/>
                        </a:solidFill>
                      </a:endParaRPr>
                    </a:p>
                    <a:p>
                      <a:r>
                        <a:rPr kumimoji="1" lang="ja-JP" altLang="en-US" sz="1050" dirty="0" smtClean="0">
                          <a:solidFill>
                            <a:schemeClr val="bg1"/>
                          </a:solidFill>
                        </a:rPr>
                        <a:t>環境悪化</a:t>
                      </a:r>
                      <a:endParaRPr kumimoji="1" lang="en-US" altLang="ja-JP" sz="1050" dirty="0" smtClean="0">
                        <a:solidFill>
                          <a:schemeClr val="bg1"/>
                        </a:solidFill>
                      </a:endParaRPr>
                    </a:p>
                    <a:p>
                      <a:r>
                        <a:rPr kumimoji="1" lang="ja-JP" altLang="en-US" sz="1050" dirty="0" smtClean="0">
                          <a:solidFill>
                            <a:schemeClr val="bg1"/>
                          </a:solidFill>
                        </a:rPr>
                        <a:t>対策</a:t>
                      </a:r>
                      <a:endParaRPr kumimoji="1" lang="ja-JP" altLang="en-US" sz="105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法令</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marR="0" indent="-87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rPr>
                        <a:t>カジノ管理法</a:t>
                      </a:r>
                      <a:endParaRPr kumimoji="1" lang="en-US" altLang="ja-JP" sz="1050" dirty="0" smtClean="0">
                        <a:solidFill>
                          <a:schemeClr val="tx1"/>
                        </a:solidFill>
                      </a:endParaRPr>
                    </a:p>
                    <a:p>
                      <a:pPr marL="87313" marR="0" indent="-87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rPr>
                        <a:t>カジノ管理（サーベランス）規則</a:t>
                      </a:r>
                      <a:r>
                        <a:rPr kumimoji="1" lang="en-US" altLang="ja-JP" sz="1050" dirty="0" smtClean="0">
                          <a:solidFill>
                            <a:schemeClr val="tx1"/>
                          </a:solidFill>
                        </a:rPr>
                        <a:t>2009</a:t>
                      </a:r>
                      <a:endParaRPr kumimoji="1" lang="en-US" altLang="ja-JP" sz="1050" dirty="0" smtClean="0">
                        <a:solidFill>
                          <a:srgbClr val="FF0000"/>
                        </a:solidFill>
                      </a:endParaRPr>
                    </a:p>
                    <a:p>
                      <a:pPr marL="87313" indent="-87313">
                        <a:buFont typeface="Arial" panose="020B0604020202020204" pitchFamily="34" charset="0"/>
                        <a:buChar char="•"/>
                      </a:pPr>
                      <a:endParaRPr kumimoji="1" lang="ja-JP" altLang="en-US"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ネバダ・ゲーミング・コントロール・ボード及びネバダ・ゲーミング・コントロール・コミッション規則</a:t>
                      </a:r>
                      <a:endParaRPr kumimoji="1" lang="en-US" altLang="ja-JP" sz="1050" dirty="0" smtClean="0">
                        <a:solidFill>
                          <a:schemeClr val="tx1"/>
                        </a:solidFill>
                      </a:endParaRPr>
                    </a:p>
                    <a:p>
                      <a:pPr marL="0" indent="0">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カジノ営業準則</a:t>
                      </a:r>
                      <a:r>
                        <a:rPr kumimoji="1" lang="en-US" altLang="ja-JP" sz="1050" dirty="0" smtClean="0">
                          <a:solidFill>
                            <a:schemeClr val="tx1"/>
                          </a:solidFill>
                        </a:rPr>
                        <a:t/>
                      </a:r>
                      <a:br>
                        <a:rPr kumimoji="1" lang="en-US" altLang="ja-JP" sz="1050" dirty="0" smtClean="0">
                          <a:solidFill>
                            <a:schemeClr val="tx1"/>
                          </a:solidFill>
                        </a:rPr>
                      </a:b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規制機関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2550" indent="-82550" algn="l">
                        <a:buFont typeface="Arial" panose="020B0604020202020204" pitchFamily="34" charset="0"/>
                        <a:buChar char="•"/>
                      </a:pPr>
                      <a:r>
                        <a:rPr kumimoji="1" lang="ja-JP" altLang="en-US" sz="1050" b="0" i="0" u="none" strike="noStrike" kern="0" cap="none" spc="0" normalizeH="0" baseline="0" noProof="0" dirty="0" smtClean="0">
                          <a:ln>
                            <a:noFill/>
                          </a:ln>
                          <a:solidFill>
                            <a:prstClr val="black"/>
                          </a:solidFill>
                          <a:effectLst/>
                          <a:uLnTx/>
                          <a:uFillTx/>
                          <a:latin typeface="+mn-lt"/>
                          <a:ea typeface="+mn-ea"/>
                          <a:cs typeface="+mn-cs"/>
                        </a:rPr>
                        <a:t>カジノ規制機構（</a:t>
                      </a:r>
                      <a:r>
                        <a:rPr kumimoji="1" lang="en-US" altLang="ja-JP" sz="1050" b="0" i="0" u="none" strike="noStrike" kern="0" cap="none" spc="0" normalizeH="0" baseline="0" noProof="0" dirty="0" smtClean="0">
                          <a:ln>
                            <a:noFill/>
                          </a:ln>
                          <a:solidFill>
                            <a:prstClr val="black"/>
                          </a:solidFill>
                          <a:effectLst/>
                          <a:uLnTx/>
                          <a:uFillTx/>
                          <a:latin typeface="+mn-lt"/>
                          <a:ea typeface="+mn-ea"/>
                          <a:cs typeface="+mn-cs"/>
                        </a:rPr>
                        <a:t>CRA</a:t>
                      </a:r>
                      <a:r>
                        <a:rPr kumimoji="1" lang="ja-JP" altLang="en-US" sz="1050" b="0" i="0" u="none" strike="noStrike" kern="0" cap="none" spc="0" normalizeH="0" baseline="0" noProof="0" dirty="0" smtClean="0">
                          <a:ln>
                            <a:noFill/>
                          </a:ln>
                          <a:solidFill>
                            <a:prstClr val="black"/>
                          </a:solidFill>
                          <a:effectLst/>
                          <a:uLnTx/>
                          <a:uFillTx/>
                          <a:latin typeface="+mn-lt"/>
                          <a:ea typeface="+mn-ea"/>
                          <a:cs typeface="+mn-cs"/>
                        </a:rPr>
                        <a:t>）</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a:t>
                      </a:r>
                      <a:r>
                        <a:rPr kumimoji="1" lang="en-US" altLang="ja-JP" sz="1050" dirty="0" smtClean="0">
                          <a:solidFill>
                            <a:schemeClr val="tx1"/>
                          </a:solidFill>
                        </a:rPr>
                        <a:t>NGCB</a:t>
                      </a:r>
                      <a:r>
                        <a:rPr kumimoji="1" lang="ja-JP" altLang="en-US" sz="1050" dirty="0" smtClean="0">
                          <a:solidFill>
                            <a:schemeClr val="tx1"/>
                          </a:solidFill>
                        </a:rPr>
                        <a:t>）</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射幸産業統合監督委員会（</a:t>
                      </a:r>
                      <a:r>
                        <a:rPr kumimoji="1" lang="en-US" altLang="ja-JP" sz="1050" dirty="0" smtClean="0">
                          <a:solidFill>
                            <a:schemeClr val="tx1"/>
                          </a:solidFill>
                        </a:rPr>
                        <a:t>NGCC)</a:t>
                      </a:r>
                      <a:r>
                        <a:rPr kumimoji="1" lang="ja-JP" altLang="en-US" sz="1050" dirty="0" smtClean="0">
                          <a:solidFill>
                            <a:schemeClr val="tx1"/>
                          </a:solidFill>
                        </a:rPr>
                        <a:t>　</a:t>
                      </a:r>
                      <a:endParaRPr kumimoji="1" lang="en-US" altLang="ja-JP" sz="1050" dirty="0" smtClean="0">
                        <a:solidFill>
                          <a:schemeClr val="tx1"/>
                        </a:solidFill>
                      </a:endParaRPr>
                    </a:p>
                    <a:p>
                      <a:pPr marL="87313" indent="-87313">
                        <a:buFont typeface="Arial" panose="020B0604020202020204" pitchFamily="34" charset="0"/>
                        <a:buChar char="•"/>
                      </a:pPr>
                      <a:r>
                        <a:rPr kumimoji="1" lang="zh-TW" altLang="en-US" sz="1050" dirty="0" smtClean="0">
                          <a:solidFill>
                            <a:schemeClr val="tx1"/>
                          </a:solidFill>
                        </a:rPr>
                        <a:t>金融情報分析院</a:t>
                      </a:r>
                      <a:r>
                        <a:rPr kumimoji="1" lang="ja-JP" altLang="en-US" sz="1050" dirty="0" smtClean="0">
                          <a:solidFill>
                            <a:schemeClr val="tx1"/>
                          </a:solidFill>
                        </a:rPr>
                        <a:t>（</a:t>
                      </a:r>
                      <a:r>
                        <a:rPr kumimoji="1" lang="en-US" altLang="ja-JP" sz="1050" dirty="0" smtClean="0">
                          <a:solidFill>
                            <a:schemeClr val="tx1"/>
                          </a:solidFill>
                        </a:rPr>
                        <a:t>KoFIU</a:t>
                      </a:r>
                      <a:r>
                        <a:rPr kumimoji="1" lang="ja-JP" altLang="en-US" sz="1050" dirty="0" smtClean="0">
                          <a:solidFill>
                            <a:schemeClr val="tx1"/>
                          </a:solidFill>
                        </a:rPr>
                        <a:t>）　等</a:t>
                      </a:r>
                      <a:r>
                        <a:rPr kumimoji="1" lang="en-US" altLang="ja-JP" sz="1050" dirty="0" smtClean="0">
                          <a:solidFill>
                            <a:schemeClr val="tx1"/>
                          </a:solidFill>
                        </a:rPr>
                        <a:t/>
                      </a:r>
                      <a:br>
                        <a:rPr kumimoji="1" lang="en-US" altLang="ja-JP" sz="1050" dirty="0" smtClean="0">
                          <a:solidFill>
                            <a:schemeClr val="tx1"/>
                          </a:solidFill>
                        </a:rPr>
                      </a:b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rowSpan="2">
                  <a:txBody>
                    <a:bodyPr/>
                    <a:lstStyle/>
                    <a:p>
                      <a:r>
                        <a:rPr kumimoji="1" lang="ja-JP" altLang="en-US" sz="1050" dirty="0" smtClean="0">
                          <a:solidFill>
                            <a:schemeClr val="bg1"/>
                          </a:solidFill>
                        </a:rPr>
                        <a:t>青少年への悪影響対策</a:t>
                      </a:r>
                      <a:endParaRPr kumimoji="1" lang="ja-JP" altLang="en-US" sz="105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法令</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カジノ管理法</a:t>
                      </a:r>
                      <a:endParaRPr kumimoji="1" lang="en-US" altLang="ja-JP" sz="1050" dirty="0" smtClean="0">
                        <a:solidFill>
                          <a:schemeClr val="tx1"/>
                        </a:solidFill>
                      </a:endParaRPr>
                    </a:p>
                    <a:p>
                      <a:pPr marL="87313" indent="-87313">
                        <a:buFont typeface="Arial" panose="020B0604020202020204" pitchFamily="34" charset="0"/>
                        <a:buChar char="•"/>
                      </a:pPr>
                      <a:endParaRPr kumimoji="1" lang="en-US" altLang="ja-JP" sz="1050" dirty="0" smtClean="0">
                        <a:solidFill>
                          <a:schemeClr val="tx1"/>
                        </a:solidFill>
                      </a:endParaRPr>
                    </a:p>
                    <a:p>
                      <a:pPr marL="0" indent="0">
                        <a:buFont typeface="Arial" panose="020B0604020202020204" pitchFamily="34" charset="0"/>
                        <a:buNone/>
                      </a:pPr>
                      <a:endParaRPr kumimoji="1" lang="ja-JP" altLang="en-US"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ネバダ州法</a:t>
                      </a:r>
                      <a:endParaRPr kumimoji="1" lang="en-US" altLang="ja-JP" sz="1050" dirty="0" smtClean="0">
                        <a:solidFill>
                          <a:schemeClr val="tx1"/>
                        </a:solidFill>
                      </a:endParaRPr>
                    </a:p>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ネバダ・ゲーミング・コントロール・ボード及びネバダ・ゲーミング・コントロール・コミッション規則</a:t>
                      </a:r>
                      <a:endParaRPr kumimoji="1" lang="en-US" altLang="ja-JP" sz="1050" dirty="0" smtClean="0">
                        <a:solidFill>
                          <a:schemeClr val="tx1"/>
                        </a:solidFill>
                      </a:endParaRPr>
                    </a:p>
                    <a:p>
                      <a:pPr marL="0" indent="0">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indent="-87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rPr>
                        <a:t>廃鉱地域開発支援に関する特別法施行令</a:t>
                      </a:r>
                      <a:endParaRPr kumimoji="1" lang="en-US" altLang="ja-JP" sz="1050" dirty="0" smtClean="0">
                        <a:solidFill>
                          <a:schemeClr val="tx1"/>
                        </a:solidFill>
                      </a:endParaRPr>
                    </a:p>
                    <a:p>
                      <a:pPr marL="87313" marR="0" indent="-87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rPr>
                        <a:t>射幸産業統合監督委員会法　</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カジノ営業準則</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規制機関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カジノ規制機構（</a:t>
                      </a:r>
                      <a:r>
                        <a:rPr kumimoji="1" lang="en-US" altLang="ja-JP" sz="1050" dirty="0" smtClean="0">
                          <a:solidFill>
                            <a:schemeClr val="tx1"/>
                          </a:solidFill>
                        </a:rPr>
                        <a:t>CRA)</a:t>
                      </a:r>
                    </a:p>
                    <a:p>
                      <a:pPr marL="87313" indent="-87313">
                        <a:buFont typeface="Arial" panose="020B0604020202020204" pitchFamily="34" charset="0"/>
                        <a:buChar char="•"/>
                      </a:pPr>
                      <a:r>
                        <a:rPr kumimoji="1" lang="ja-JP" altLang="en-US" sz="1050" dirty="0" smtClean="0">
                          <a:solidFill>
                            <a:schemeClr val="tx1"/>
                          </a:solidFill>
                        </a:rPr>
                        <a:t>問題ギャンブル全国協議会（</a:t>
                      </a:r>
                      <a:r>
                        <a:rPr kumimoji="1" lang="en-US" altLang="ja-JP" sz="1050" dirty="0" smtClean="0">
                          <a:solidFill>
                            <a:schemeClr val="tx1"/>
                          </a:solidFill>
                        </a:rPr>
                        <a:t>NCPG</a:t>
                      </a:r>
                      <a:r>
                        <a:rPr kumimoji="1" lang="ja-JP" altLang="en-US" sz="1050" dirty="0" smtClean="0">
                          <a:solidFill>
                            <a:schemeClr val="tx1"/>
                          </a:solidFill>
                        </a:rPr>
                        <a:t>）</a:t>
                      </a:r>
                      <a:endParaRPr kumimoji="1" lang="en-US" altLang="ja-JP" sz="1050" dirty="0" smtClean="0">
                        <a:solidFill>
                          <a:schemeClr val="tx1"/>
                        </a:solidFill>
                      </a:endParaRPr>
                    </a:p>
                    <a:p>
                      <a:pPr marL="87313" indent="-87313">
                        <a:buFont typeface="Arial" panose="020B0604020202020204" pitchFamily="34" charset="0"/>
                        <a:buChar char="•"/>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a:t>
                      </a:r>
                      <a:r>
                        <a:rPr kumimoji="1" lang="en-US" altLang="ja-JP" sz="1050" dirty="0" smtClean="0">
                          <a:solidFill>
                            <a:schemeClr val="tx1"/>
                          </a:solidFill>
                        </a:rPr>
                        <a:t>NGCB</a:t>
                      </a:r>
                      <a:r>
                        <a:rPr kumimoji="1" lang="ja-JP" altLang="en-US" sz="1050" dirty="0" smtClean="0">
                          <a:solidFill>
                            <a:schemeClr val="tx1"/>
                          </a:solidFill>
                        </a:rPr>
                        <a:t>）</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射幸産業統合監督委員会（</a:t>
                      </a:r>
                      <a:r>
                        <a:rPr kumimoji="1" lang="en-US" altLang="ja-JP" sz="1050" dirty="0" smtClean="0">
                          <a:solidFill>
                            <a:schemeClr val="tx1"/>
                          </a:solidFill>
                        </a:rPr>
                        <a:t>NGCC)</a:t>
                      </a:r>
                      <a:r>
                        <a:rPr kumimoji="1" lang="ja-JP" altLang="en-US" sz="1050" dirty="0" smtClean="0">
                          <a:solidFill>
                            <a:schemeClr val="tx1"/>
                          </a:solidFill>
                        </a:rPr>
                        <a:t>　</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ギャンブル問題管理センター（</a:t>
                      </a:r>
                      <a:r>
                        <a:rPr kumimoji="1" lang="en-US" altLang="ja-JP" sz="1050" dirty="0" smtClean="0">
                          <a:solidFill>
                            <a:schemeClr val="tx1"/>
                          </a:solidFill>
                        </a:rPr>
                        <a:t>KCGP</a:t>
                      </a:r>
                      <a:r>
                        <a:rPr kumimoji="1" lang="ja-JP" altLang="en-US" sz="1050" dirty="0" smtClean="0">
                          <a:solidFill>
                            <a:schemeClr val="tx1"/>
                          </a:solidFill>
                        </a:rPr>
                        <a:t>）</a:t>
                      </a:r>
                      <a:r>
                        <a:rPr kumimoji="1" lang="en-US" altLang="ja-JP" sz="1050" dirty="0" smtClean="0">
                          <a:solidFill>
                            <a:schemeClr val="tx1"/>
                          </a:solidFill>
                        </a:rPr>
                        <a:t/>
                      </a:r>
                      <a:br>
                        <a:rPr kumimoji="1" lang="en-US" altLang="ja-JP" sz="1050" dirty="0" smtClean="0">
                          <a:solidFill>
                            <a:schemeClr val="tx1"/>
                          </a:solidFill>
                        </a:rPr>
                      </a:b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rowSpan="2">
                  <a:txBody>
                    <a:bodyPr/>
                    <a:lstStyle/>
                    <a:p>
                      <a:r>
                        <a:rPr kumimoji="1" lang="ja-JP" altLang="en-US" sz="1050" dirty="0" smtClean="0">
                          <a:solidFill>
                            <a:schemeClr val="bg1"/>
                          </a:solidFill>
                        </a:rPr>
                        <a:t>ギャンブル依存症対策</a:t>
                      </a:r>
                      <a:endParaRPr kumimoji="1" lang="ja-JP" altLang="en-US" sz="105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法令</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solidFill>
                            <a:schemeClr val="tx1"/>
                          </a:solidFill>
                        </a:rPr>
                        <a:t>カジノ管理法</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カジノ管理（入場料）諸規則</a:t>
                      </a:r>
                      <a:r>
                        <a:rPr kumimoji="1" lang="en-US" altLang="ja-JP" sz="1050" dirty="0" smtClean="0">
                          <a:solidFill>
                            <a:schemeClr val="tx1"/>
                          </a:solidFill>
                        </a:rPr>
                        <a:t>2010</a:t>
                      </a:r>
                    </a:p>
                    <a:p>
                      <a:pPr marL="0" indent="0">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ネバダ州法</a:t>
                      </a:r>
                      <a:endParaRPr kumimoji="1" lang="en-US" altLang="ja-JP" sz="1050" dirty="0" smtClean="0">
                        <a:solidFill>
                          <a:schemeClr val="tx1"/>
                        </a:solidFill>
                      </a:endParaRPr>
                    </a:p>
                    <a:p>
                      <a:pPr marL="0" indent="0">
                        <a:buFont typeface="Arial" panose="020B0604020202020204" pitchFamily="34" charset="0"/>
                        <a:buNone/>
                      </a:pP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solidFill>
                            <a:schemeClr val="tx1"/>
                          </a:solidFill>
                        </a:rPr>
                        <a:t>射幸産業統合監督委員会法</a:t>
                      </a:r>
                      <a:endParaRPr kumimoji="1" lang="en-US" altLang="ja-JP" sz="1050" dirty="0" smtClean="0">
                        <a:solidFill>
                          <a:schemeClr val="tx1"/>
                        </a:solidFill>
                      </a:endParaRPr>
                    </a:p>
                    <a:p>
                      <a:pPr marL="87313" indent="-87313">
                        <a:buFont typeface="Arial" panose="020B0604020202020204" pitchFamily="34" charset="0"/>
                        <a:buChar char="•"/>
                      </a:pPr>
                      <a:r>
                        <a:rPr kumimoji="1" lang="ja-JP" altLang="en-US" sz="1050" dirty="0" smtClean="0">
                          <a:solidFill>
                            <a:schemeClr val="tx1"/>
                          </a:solidFill>
                        </a:rPr>
                        <a:t>観光振興法</a:t>
                      </a:r>
                      <a:endParaRPr kumimoji="1" lang="en-US" altLang="ja-JP" sz="105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64">
                <a:tc vMerge="1">
                  <a:txBody>
                    <a:bodyPr/>
                    <a:lstStyle/>
                    <a:p>
                      <a:endParaRPr kumimoji="1" lang="ja-JP" altLang="en-US" sz="105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規制機関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87313" indent="-87313">
                        <a:buFont typeface="Arial" panose="020B0604020202020204" pitchFamily="34" charset="0"/>
                        <a:buChar char="•"/>
                      </a:pPr>
                      <a:r>
                        <a:rPr kumimoji="1" lang="ja-JP" altLang="en-US" sz="1050" dirty="0" smtClean="0"/>
                        <a:t>カジノ規制機構（</a:t>
                      </a:r>
                      <a:r>
                        <a:rPr kumimoji="1" lang="en-US" altLang="ja-JP" sz="1050" dirty="0" smtClean="0"/>
                        <a:t>CRA</a:t>
                      </a:r>
                      <a:r>
                        <a:rPr kumimoji="1" lang="ja-JP" altLang="en-US" sz="1050" dirty="0" smtClean="0"/>
                        <a:t>）</a:t>
                      </a:r>
                      <a:endParaRPr kumimoji="1" lang="en-US" altLang="ja-JP" sz="1050" dirty="0" smtClean="0"/>
                    </a:p>
                    <a:p>
                      <a:pPr marL="87313" indent="-87313">
                        <a:buFont typeface="Arial" panose="020B0604020202020204" pitchFamily="34" charset="0"/>
                        <a:buChar char="•"/>
                      </a:pPr>
                      <a:r>
                        <a:rPr kumimoji="1" lang="ja-JP" altLang="en-US" sz="1050" dirty="0" smtClean="0"/>
                        <a:t>シンガポール警察（</a:t>
                      </a:r>
                      <a:r>
                        <a:rPr kumimoji="1" lang="en-US" altLang="ja-JP" sz="1050" dirty="0" smtClean="0"/>
                        <a:t>SPF)</a:t>
                      </a:r>
                    </a:p>
                    <a:p>
                      <a:pPr marL="87313" indent="-87313">
                        <a:buFont typeface="Arial" panose="020B0604020202020204" pitchFamily="34" charset="0"/>
                        <a:buChar char="•"/>
                      </a:pPr>
                      <a:r>
                        <a:rPr kumimoji="1" lang="ja-JP" altLang="en-US" sz="1050" dirty="0" smtClean="0"/>
                        <a:t>問題ギャンブル全国協議会（</a:t>
                      </a:r>
                      <a:r>
                        <a:rPr kumimoji="1" lang="en-US" altLang="ja-JP" sz="1050" dirty="0" smtClean="0"/>
                        <a:t>NCPG</a:t>
                      </a:r>
                      <a:r>
                        <a:rPr kumimoji="1" lang="ja-JP" altLang="en-US" sz="1050" dirty="0" smtClean="0"/>
                        <a:t>）　</a:t>
                      </a:r>
                      <a:endParaRPr kumimoji="1" lang="en-US" altLang="ja-JP" sz="1050" dirty="0" smtClean="0"/>
                    </a:p>
                    <a:p>
                      <a:pPr marL="0" indent="0">
                        <a:buFont typeface="Arial" panose="020B0604020202020204" pitchFamily="34" charset="0"/>
                        <a:buNone/>
                      </a:pPr>
                      <a:endParaRPr kumimoji="1" lang="en-US" altLang="ja-JP" sz="1050" dirty="0" smtClean="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50" dirty="0" smtClean="0">
                          <a:solidFill>
                            <a:schemeClr val="tx1"/>
                          </a:solidFill>
                        </a:rPr>
                        <a:t>ネバダ・ゲーミング・コントロール・ボード（</a:t>
                      </a:r>
                      <a:r>
                        <a:rPr kumimoji="1" lang="en-US" altLang="ja-JP" sz="1050" dirty="0" smtClean="0">
                          <a:solidFill>
                            <a:schemeClr val="tx1"/>
                          </a:solidFill>
                        </a:rPr>
                        <a:t>NGCB</a:t>
                      </a:r>
                      <a:r>
                        <a:rPr kumimoji="1" lang="ja-JP" altLang="en-US" sz="1050" dirty="0" smtClean="0">
                          <a:solidFill>
                            <a:schemeClr val="tx1"/>
                          </a:solidFill>
                        </a:rPr>
                        <a:t>）</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kumimoji="1" lang="ja-JP" altLang="en-US" sz="1050" dirty="0" smtClean="0"/>
                        <a:t>射幸産業統合監督委員会（</a:t>
                      </a:r>
                      <a:r>
                        <a:rPr kumimoji="1" lang="en-US" altLang="ja-JP" sz="1050" dirty="0" smtClean="0"/>
                        <a:t>NGCC)</a:t>
                      </a:r>
                    </a:p>
                    <a:p>
                      <a:pPr marL="87313" indent="-87313">
                        <a:buFont typeface="Arial" panose="020B0604020202020204" pitchFamily="34" charset="0"/>
                        <a:buChar char="•"/>
                      </a:pPr>
                      <a:r>
                        <a:rPr kumimoji="1" lang="ja-JP" altLang="en-US" sz="1050" dirty="0" smtClean="0"/>
                        <a:t>ギャンブル問題管理センター（</a:t>
                      </a:r>
                      <a:r>
                        <a:rPr kumimoji="1" lang="en-US" altLang="ja-JP" sz="1050" dirty="0" smtClean="0"/>
                        <a:t>KCGP</a:t>
                      </a:r>
                      <a:r>
                        <a:rPr kumimoji="1" lang="ja-JP" altLang="en-US" sz="1050" dirty="0" smtClean="0"/>
                        <a:t>）</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0456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37</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シンガポールの規制機関の体制図</a:t>
            </a:r>
            <a:endParaRPr lang="ja-JP" altLang="en-US" dirty="0"/>
          </a:p>
        </p:txBody>
      </p:sp>
      <p:sp>
        <p:nvSpPr>
          <p:cNvPr id="81" name="テキスト ボックス 80"/>
          <p:cNvSpPr txBox="1"/>
          <p:nvPr/>
        </p:nvSpPr>
        <p:spPr>
          <a:xfrm>
            <a:off x="436472" y="6292635"/>
            <a:ext cx="9050428"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出所：カジノ規制機構ホームページ等、</a:t>
            </a:r>
            <a:r>
              <a:rPr kumimoji="1" lang="ja-JP" altLang="en-US" sz="1000" dirty="0"/>
              <a:t>東京都「平成</a:t>
            </a:r>
            <a:r>
              <a:rPr kumimoji="1" lang="en-US" altLang="ja-JP" sz="1000" dirty="0"/>
              <a:t>26</a:t>
            </a:r>
            <a:r>
              <a:rPr kumimoji="1" lang="ja-JP" altLang="en-US" sz="1000" dirty="0"/>
              <a:t>年度海外における特定複合観光施設に関する調査分析業務委託報告書」</a:t>
            </a:r>
            <a:r>
              <a:rPr kumimoji="1" lang="ja-JP" altLang="en-US" sz="1000" dirty="0" smtClean="0">
                <a:latin typeface="+mj-lt"/>
                <a:ea typeface="+mj-ea"/>
              </a:rPr>
              <a:t>をもとに作成</a:t>
            </a:r>
          </a:p>
        </p:txBody>
      </p:sp>
      <p:graphicFrame>
        <p:nvGraphicFramePr>
          <p:cNvPr id="3" name="表 2"/>
          <p:cNvGraphicFramePr>
            <a:graphicFrameLocks noGrp="1"/>
          </p:cNvGraphicFramePr>
          <p:nvPr>
            <p:extLst>
              <p:ext uri="{D42A27DB-BD31-4B8C-83A1-F6EECF244321}">
                <p14:modId xmlns:p14="http://schemas.microsoft.com/office/powerpoint/2010/main" val="594140015"/>
              </p:ext>
            </p:extLst>
          </p:nvPr>
        </p:nvGraphicFramePr>
        <p:xfrm>
          <a:off x="436472" y="3647746"/>
          <a:ext cx="9090300" cy="2552220"/>
        </p:xfrm>
        <a:graphic>
          <a:graphicData uri="http://schemas.openxmlformats.org/drawingml/2006/table">
            <a:tbl>
              <a:tblPr firstRow="1" bandRow="1">
                <a:tableStyleId>{2D5ABB26-0587-4C30-8999-92F81FD0307C}</a:tableStyleId>
              </a:tblPr>
              <a:tblGrid>
                <a:gridCol w="2853740"/>
                <a:gridCol w="4941867"/>
                <a:gridCol w="1294693"/>
              </a:tblGrid>
              <a:tr h="219087">
                <a:tc>
                  <a:txBody>
                    <a:bodyPr/>
                    <a:lstStyle/>
                    <a:p>
                      <a:pPr algn="ctr"/>
                      <a:r>
                        <a:rPr kumimoji="1" lang="ja-JP" altLang="en-US" sz="1050" b="1" dirty="0" smtClean="0">
                          <a:solidFill>
                            <a:schemeClr val="bg1"/>
                          </a:solidFill>
                        </a:rPr>
                        <a:t>組織の名称</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組織の主な活動内容</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人員</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①ゲーミング技術局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新規ゲーミング機器等の評価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②査察・コンプライアンス局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カジノ事業者の内部統制基準の設定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③調査局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カジノ事業者の監督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④ライセンス局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50" dirty="0" smtClean="0"/>
                        <a:t>ライセンス申請者の適格性の審査　等</a:t>
                      </a:r>
                      <a:endParaRPr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⑤法務局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カジノ規制機構のカジノ管理法に関する助言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⑥政策及び広報局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カジノ規制機構の広報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⑦情報通信技術局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en-US" altLang="ja-JP" sz="1050" dirty="0" smtClean="0">
                          <a:solidFill>
                            <a:sysClr val="windowText" lastClr="000000"/>
                          </a:solidFill>
                        </a:rPr>
                        <a:t>IT</a:t>
                      </a:r>
                      <a:r>
                        <a:rPr kumimoji="1" lang="ja-JP" altLang="en-US" sz="1050" dirty="0" smtClean="0">
                          <a:solidFill>
                            <a:sysClr val="windowText" lastClr="000000"/>
                          </a:solidFill>
                        </a:rPr>
                        <a:t>システムの企画開発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⑧経営企画局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カジノ規制機構の高度化の企画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⑨人事局</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職員の採用・育成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kumimoji="1" lang="ja-JP" altLang="en-US" sz="1050" b="1" dirty="0" smtClean="0">
                        <a:solidFill>
                          <a:srgbClr val="FF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087">
                <a:tc gridSpan="2">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rPr>
                        <a:t>合計</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160</a:t>
                      </a:r>
                      <a:r>
                        <a:rPr kumimoji="1" lang="ja-JP" altLang="en-US" sz="1050" b="0" dirty="0" smtClean="0">
                          <a:solidFill>
                            <a:schemeClr val="tx1"/>
                          </a:solidFill>
                        </a:rPr>
                        <a:t>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4110062" y="2568002"/>
            <a:ext cx="1747963" cy="302801"/>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200" dirty="0" smtClean="0">
                <a:solidFill>
                  <a:schemeClr val="tx1"/>
                </a:solidFill>
              </a:rPr>
              <a:t>CRA</a:t>
            </a:r>
            <a:endParaRPr kumimoji="1" lang="ja-JP" altLang="en-US" sz="1200" dirty="0">
              <a:solidFill>
                <a:schemeClr val="tx1"/>
              </a:solidFill>
            </a:endParaRPr>
          </a:p>
        </p:txBody>
      </p:sp>
      <p:sp>
        <p:nvSpPr>
          <p:cNvPr id="9" name="正方形/長方形 8"/>
          <p:cNvSpPr/>
          <p:nvPr/>
        </p:nvSpPr>
        <p:spPr>
          <a:xfrm>
            <a:off x="5498120"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⑥政策及び</a:t>
            </a:r>
            <a:r>
              <a:rPr kumimoji="1" lang="en-US" altLang="ja-JP" sz="1050" dirty="0" smtClean="0">
                <a:solidFill>
                  <a:sysClr val="windowText" lastClr="000000"/>
                </a:solidFill>
              </a:rPr>
              <a:t/>
            </a:r>
            <a:br>
              <a:rPr kumimoji="1" lang="en-US" altLang="ja-JP" sz="1050" dirty="0" smtClean="0">
                <a:solidFill>
                  <a:sysClr val="windowText" lastClr="000000"/>
                </a:solidFill>
              </a:rPr>
            </a:br>
            <a:r>
              <a:rPr kumimoji="1" lang="ja-JP" altLang="en-US" sz="1050" dirty="0" smtClean="0">
                <a:solidFill>
                  <a:sysClr val="windowText" lastClr="000000"/>
                </a:solidFill>
              </a:rPr>
              <a:t>広報局</a:t>
            </a:r>
            <a:endParaRPr kumimoji="1" lang="ja-JP" altLang="en-US" sz="1050" dirty="0">
              <a:solidFill>
                <a:sysClr val="windowText" lastClr="000000"/>
              </a:solidFill>
            </a:endParaRPr>
          </a:p>
        </p:txBody>
      </p:sp>
      <p:sp>
        <p:nvSpPr>
          <p:cNvPr id="10" name="正方形/長方形 9"/>
          <p:cNvSpPr/>
          <p:nvPr/>
        </p:nvSpPr>
        <p:spPr>
          <a:xfrm>
            <a:off x="6510450"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⑦情報通信</a:t>
            </a:r>
            <a:r>
              <a:rPr kumimoji="1" lang="en-US" altLang="ja-JP" sz="1050" dirty="0" smtClean="0">
                <a:solidFill>
                  <a:sysClr val="windowText" lastClr="000000"/>
                </a:solidFill>
              </a:rPr>
              <a:t/>
            </a:r>
            <a:br>
              <a:rPr kumimoji="1" lang="en-US" altLang="ja-JP" sz="1050" dirty="0" smtClean="0">
                <a:solidFill>
                  <a:sysClr val="windowText" lastClr="000000"/>
                </a:solidFill>
              </a:rPr>
            </a:br>
            <a:r>
              <a:rPr kumimoji="1" lang="ja-JP" altLang="en-US" sz="1050" dirty="0" smtClean="0">
                <a:solidFill>
                  <a:sysClr val="windowText" lastClr="000000"/>
                </a:solidFill>
              </a:rPr>
              <a:t>技術局</a:t>
            </a:r>
            <a:endParaRPr kumimoji="1" lang="ja-JP" altLang="en-US" sz="1050" dirty="0">
              <a:solidFill>
                <a:sysClr val="windowText" lastClr="000000"/>
              </a:solidFill>
            </a:endParaRPr>
          </a:p>
        </p:txBody>
      </p:sp>
      <p:sp>
        <p:nvSpPr>
          <p:cNvPr id="11" name="正方形/長方形 10"/>
          <p:cNvSpPr/>
          <p:nvPr/>
        </p:nvSpPr>
        <p:spPr>
          <a:xfrm>
            <a:off x="7522778"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⑧経営</a:t>
            </a:r>
            <a:r>
              <a:rPr kumimoji="1" lang="ja-JP" altLang="en-US" sz="1050" dirty="0">
                <a:solidFill>
                  <a:sysClr val="windowText" lastClr="000000"/>
                </a:solidFill>
              </a:rPr>
              <a:t>企画</a:t>
            </a:r>
            <a:r>
              <a:rPr kumimoji="1" lang="ja-JP" altLang="en-US" sz="1050" dirty="0" smtClean="0">
                <a:solidFill>
                  <a:sysClr val="windowText" lastClr="000000"/>
                </a:solidFill>
              </a:rPr>
              <a:t>局</a:t>
            </a:r>
            <a:endParaRPr kumimoji="1" lang="ja-JP" altLang="en-US" sz="1050" dirty="0">
              <a:solidFill>
                <a:sysClr val="windowText" lastClr="000000"/>
              </a:solidFill>
            </a:endParaRPr>
          </a:p>
        </p:txBody>
      </p:sp>
      <p:sp>
        <p:nvSpPr>
          <p:cNvPr id="12" name="正方形/長方形 11"/>
          <p:cNvSpPr/>
          <p:nvPr/>
        </p:nvSpPr>
        <p:spPr>
          <a:xfrm>
            <a:off x="8535109"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⑨人事局</a:t>
            </a:r>
            <a:endParaRPr kumimoji="1" lang="ja-JP" altLang="en-US" sz="1050" dirty="0">
              <a:solidFill>
                <a:sysClr val="windowText" lastClr="000000"/>
              </a:solidFill>
            </a:endParaRPr>
          </a:p>
        </p:txBody>
      </p:sp>
      <p:sp>
        <p:nvSpPr>
          <p:cNvPr id="15" name="正方形/長方形 14"/>
          <p:cNvSpPr/>
          <p:nvPr/>
        </p:nvSpPr>
        <p:spPr>
          <a:xfrm>
            <a:off x="436472"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①</a:t>
            </a:r>
            <a:r>
              <a:rPr kumimoji="1" lang="ja-JP" altLang="en-US" sz="1050" dirty="0">
                <a:solidFill>
                  <a:sysClr val="windowText" lastClr="000000"/>
                </a:solidFill>
              </a:rPr>
              <a:t>ゲーミング</a:t>
            </a:r>
            <a:endParaRPr kumimoji="1" lang="en-US" altLang="ja-JP" sz="1050" dirty="0" smtClean="0">
              <a:solidFill>
                <a:sysClr val="windowText" lastClr="000000"/>
              </a:solidFill>
            </a:endParaRPr>
          </a:p>
          <a:p>
            <a:pPr algn="ctr"/>
            <a:r>
              <a:rPr kumimoji="1" lang="ja-JP" altLang="en-US" sz="1050" dirty="0" smtClean="0">
                <a:solidFill>
                  <a:sysClr val="windowText" lastClr="000000"/>
                </a:solidFill>
              </a:rPr>
              <a:t>技術</a:t>
            </a:r>
            <a:r>
              <a:rPr kumimoji="1" lang="ja-JP" altLang="en-US" sz="1050" dirty="0">
                <a:solidFill>
                  <a:sysClr val="windowText" lastClr="000000"/>
                </a:solidFill>
              </a:rPr>
              <a:t>局</a:t>
            </a:r>
          </a:p>
        </p:txBody>
      </p:sp>
      <p:sp>
        <p:nvSpPr>
          <p:cNvPr id="16" name="正方形/長方形 15"/>
          <p:cNvSpPr/>
          <p:nvPr/>
        </p:nvSpPr>
        <p:spPr>
          <a:xfrm>
            <a:off x="1448802"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900" dirty="0" smtClean="0">
                <a:solidFill>
                  <a:sysClr val="windowText" lastClr="000000"/>
                </a:solidFill>
              </a:rPr>
              <a:t>②査察・</a:t>
            </a:r>
            <a:endParaRPr kumimoji="1" lang="en-US" altLang="ja-JP" sz="900" dirty="0" smtClean="0">
              <a:solidFill>
                <a:sysClr val="windowText" lastClr="000000"/>
              </a:solidFill>
            </a:endParaRPr>
          </a:p>
          <a:p>
            <a:pPr algn="ctr"/>
            <a:r>
              <a:rPr kumimoji="1" lang="ja-JP" altLang="en-US" sz="900" dirty="0">
                <a:solidFill>
                  <a:sysClr val="windowText" lastClr="000000"/>
                </a:solidFill>
              </a:rPr>
              <a:t>コンプライアンス</a:t>
            </a:r>
            <a:r>
              <a:rPr kumimoji="1" lang="ja-JP" altLang="en-US" sz="900" dirty="0" smtClean="0">
                <a:solidFill>
                  <a:sysClr val="windowText" lastClr="000000"/>
                </a:solidFill>
              </a:rPr>
              <a:t>局</a:t>
            </a:r>
            <a:endParaRPr kumimoji="1" lang="ja-JP" altLang="en-US" sz="900" dirty="0">
              <a:solidFill>
                <a:sysClr val="windowText" lastClr="000000"/>
              </a:solidFill>
            </a:endParaRPr>
          </a:p>
        </p:txBody>
      </p:sp>
      <p:sp>
        <p:nvSpPr>
          <p:cNvPr id="17" name="正方形/長方形 16"/>
          <p:cNvSpPr/>
          <p:nvPr/>
        </p:nvSpPr>
        <p:spPr>
          <a:xfrm>
            <a:off x="2461131"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③調査局</a:t>
            </a:r>
            <a:endParaRPr kumimoji="1" lang="ja-JP" altLang="en-US" sz="1050" dirty="0">
              <a:solidFill>
                <a:sysClr val="windowText" lastClr="000000"/>
              </a:solidFill>
            </a:endParaRPr>
          </a:p>
        </p:txBody>
      </p:sp>
      <p:sp>
        <p:nvSpPr>
          <p:cNvPr id="18" name="正方形/長方形 17"/>
          <p:cNvSpPr/>
          <p:nvPr/>
        </p:nvSpPr>
        <p:spPr>
          <a:xfrm>
            <a:off x="3473460"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④</a:t>
            </a:r>
            <a:r>
              <a:rPr kumimoji="1" lang="ja-JP" altLang="en-US" sz="1050" dirty="0">
                <a:solidFill>
                  <a:sysClr val="windowText" lastClr="000000"/>
                </a:solidFill>
              </a:rPr>
              <a:t>ライセンス</a:t>
            </a:r>
            <a:r>
              <a:rPr kumimoji="1" lang="ja-JP" altLang="en-US" sz="1050" dirty="0" smtClean="0">
                <a:solidFill>
                  <a:sysClr val="windowText" lastClr="000000"/>
                </a:solidFill>
              </a:rPr>
              <a:t>局</a:t>
            </a:r>
            <a:endParaRPr kumimoji="1" lang="ja-JP" altLang="en-US" sz="1050" dirty="0">
              <a:solidFill>
                <a:sysClr val="windowText" lastClr="000000"/>
              </a:solidFill>
            </a:endParaRPr>
          </a:p>
        </p:txBody>
      </p:sp>
      <p:sp>
        <p:nvSpPr>
          <p:cNvPr id="19" name="正方形/長方形 18"/>
          <p:cNvSpPr/>
          <p:nvPr/>
        </p:nvSpPr>
        <p:spPr>
          <a:xfrm>
            <a:off x="4485789" y="3173652"/>
            <a:ext cx="972428" cy="3399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50" dirty="0" smtClean="0">
                <a:solidFill>
                  <a:sysClr val="windowText" lastClr="000000"/>
                </a:solidFill>
              </a:rPr>
              <a:t>⑤法務局</a:t>
            </a:r>
            <a:endParaRPr kumimoji="1" lang="ja-JP" altLang="en-US" sz="1050" dirty="0">
              <a:solidFill>
                <a:sysClr val="windowText" lastClr="000000"/>
              </a:solidFill>
            </a:endParaRPr>
          </a:p>
        </p:txBody>
      </p:sp>
      <p:cxnSp>
        <p:nvCxnSpPr>
          <p:cNvPr id="21" name="直線コネクタ 20"/>
          <p:cNvCxnSpPr>
            <a:stCxn id="19" idx="0"/>
          </p:cNvCxnSpPr>
          <p:nvPr/>
        </p:nvCxnSpPr>
        <p:spPr>
          <a:xfrm flipH="1" flipV="1">
            <a:off x="4967569" y="3022226"/>
            <a:ext cx="4434" cy="15142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6" idx="2"/>
            <a:endCxn id="9" idx="0"/>
          </p:cNvCxnSpPr>
          <p:nvPr/>
        </p:nvCxnSpPr>
        <p:spPr>
          <a:xfrm rot="16200000" flipH="1">
            <a:off x="5332764" y="2522081"/>
            <a:ext cx="302849" cy="1000291"/>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6" idx="2"/>
            <a:endCxn id="10" idx="0"/>
          </p:cNvCxnSpPr>
          <p:nvPr/>
        </p:nvCxnSpPr>
        <p:spPr>
          <a:xfrm rot="16200000" flipH="1">
            <a:off x="5838929" y="2015916"/>
            <a:ext cx="302849" cy="2012621"/>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6" idx="2"/>
            <a:endCxn id="11" idx="0"/>
          </p:cNvCxnSpPr>
          <p:nvPr/>
        </p:nvCxnSpPr>
        <p:spPr>
          <a:xfrm rot="16200000" flipH="1">
            <a:off x="6345093" y="1509752"/>
            <a:ext cx="302849" cy="302494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6" idx="2"/>
            <a:endCxn id="12" idx="0"/>
          </p:cNvCxnSpPr>
          <p:nvPr/>
        </p:nvCxnSpPr>
        <p:spPr>
          <a:xfrm rot="16200000" flipH="1">
            <a:off x="6851260" y="1003587"/>
            <a:ext cx="302849" cy="4037280"/>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6" idx="2"/>
            <a:endCxn id="15" idx="0"/>
          </p:cNvCxnSpPr>
          <p:nvPr/>
        </p:nvCxnSpPr>
        <p:spPr>
          <a:xfrm rot="5400000">
            <a:off x="2801941" y="991549"/>
            <a:ext cx="302849" cy="4061357"/>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6" idx="2"/>
            <a:endCxn id="16" idx="0"/>
          </p:cNvCxnSpPr>
          <p:nvPr/>
        </p:nvCxnSpPr>
        <p:spPr>
          <a:xfrm rot="5400000">
            <a:off x="3308106" y="1497714"/>
            <a:ext cx="302849" cy="304902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6" idx="2"/>
            <a:endCxn id="17" idx="0"/>
          </p:cNvCxnSpPr>
          <p:nvPr/>
        </p:nvCxnSpPr>
        <p:spPr>
          <a:xfrm rot="5400000">
            <a:off x="3814271" y="2003879"/>
            <a:ext cx="302849" cy="203669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6" idx="2"/>
            <a:endCxn id="18" idx="0"/>
          </p:cNvCxnSpPr>
          <p:nvPr/>
        </p:nvCxnSpPr>
        <p:spPr>
          <a:xfrm rot="5400000">
            <a:off x="4320435" y="2510043"/>
            <a:ext cx="302849" cy="102436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110062" y="1962351"/>
            <a:ext cx="1747963" cy="302801"/>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200" dirty="0" smtClean="0">
                <a:solidFill>
                  <a:schemeClr val="bg1"/>
                </a:solidFill>
              </a:rPr>
              <a:t>MHA</a:t>
            </a:r>
            <a:endParaRPr kumimoji="1" lang="ja-JP" altLang="en-US" sz="1200" dirty="0">
              <a:solidFill>
                <a:schemeClr val="bg1"/>
              </a:solidFill>
            </a:endParaRPr>
          </a:p>
        </p:txBody>
      </p:sp>
      <p:cxnSp>
        <p:nvCxnSpPr>
          <p:cNvPr id="30" name="直線コネクタ 29"/>
          <p:cNvCxnSpPr>
            <a:stCxn id="31" idx="2"/>
            <a:endCxn id="6" idx="0"/>
          </p:cNvCxnSpPr>
          <p:nvPr/>
        </p:nvCxnSpPr>
        <p:spPr>
          <a:xfrm>
            <a:off x="4984043" y="2265152"/>
            <a:ext cx="0" cy="3028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6669" y="1468292"/>
            <a:ext cx="9081013" cy="529134"/>
          </a:xfrm>
          <a:prstGeom prst="rect">
            <a:avLst/>
          </a:prstGeom>
          <a:noFill/>
        </p:spPr>
        <p:txBody>
          <a:bodyPr wrap="square" lIns="36000" tIns="36000" rIns="36000" bIns="36000" rtlCol="0" anchor="t" anchorCtr="0">
            <a:noAutofit/>
          </a:bodyPr>
          <a:lstStyle/>
          <a:p>
            <a:r>
              <a:rPr kumimoji="1" lang="ja-JP" altLang="en-US" sz="1200" dirty="0"/>
              <a:t>シンガポール</a:t>
            </a:r>
            <a:r>
              <a:rPr kumimoji="1" lang="ja-JP" altLang="en-US" sz="1200" dirty="0" smtClean="0"/>
              <a:t>のカジノの規制機関はカジノ規制機構（</a:t>
            </a:r>
            <a:r>
              <a:rPr kumimoji="1" lang="en-US" altLang="ja-JP" sz="1200" dirty="0" smtClean="0"/>
              <a:t>CRA</a:t>
            </a:r>
            <a:r>
              <a:rPr kumimoji="1" lang="ja-JP" altLang="en-US" sz="1200" dirty="0" smtClean="0"/>
              <a:t>）である。</a:t>
            </a:r>
            <a:r>
              <a:rPr kumimoji="1" lang="en-US" altLang="ja-JP" sz="1200" dirty="0" smtClean="0"/>
              <a:t>CRA</a:t>
            </a:r>
            <a:r>
              <a:rPr kumimoji="1" lang="ja-JP" altLang="en-US" sz="1200" dirty="0" smtClean="0"/>
              <a:t>は内務省（</a:t>
            </a:r>
            <a:r>
              <a:rPr kumimoji="1" lang="en-US" altLang="ja-JP" sz="1200" dirty="0" smtClean="0"/>
              <a:t>MHA</a:t>
            </a:r>
            <a:r>
              <a:rPr kumimoji="1" lang="ja-JP" altLang="en-US" sz="1200" dirty="0" smtClean="0"/>
              <a:t>）所管の</a:t>
            </a:r>
            <a:r>
              <a:rPr kumimoji="1" lang="ja-JP" altLang="en-US" sz="1200" dirty="0"/>
              <a:t>カジノを監督する政府</a:t>
            </a:r>
            <a:r>
              <a:rPr kumimoji="1" lang="ja-JP" altLang="en-US" sz="1200" dirty="0" smtClean="0"/>
              <a:t>機関であり、</a:t>
            </a:r>
            <a:r>
              <a:rPr kumimoji="1" lang="en-US" altLang="ja-JP" sz="1200" dirty="0" smtClean="0"/>
              <a:t>2015</a:t>
            </a:r>
            <a:r>
              <a:rPr kumimoji="1" lang="ja-JP" altLang="en-US" sz="1200" dirty="0" smtClean="0"/>
              <a:t>年度における支出（</a:t>
            </a:r>
            <a:r>
              <a:rPr kumimoji="1" lang="en-US" altLang="ja-JP" sz="1200" dirty="0" smtClean="0"/>
              <a:t>expenditure</a:t>
            </a:r>
            <a:r>
              <a:rPr kumimoji="1" lang="ja-JP" altLang="en-US" sz="1200" dirty="0" smtClean="0"/>
              <a:t>）は</a:t>
            </a:r>
            <a:r>
              <a:rPr kumimoji="1" lang="en-US" altLang="ja-JP" sz="1200" dirty="0" smtClean="0"/>
              <a:t>30</a:t>
            </a:r>
            <a:r>
              <a:rPr kumimoji="1" lang="ja-JP" altLang="en-US" sz="1200" dirty="0" smtClean="0"/>
              <a:t>百万</a:t>
            </a:r>
            <a:r>
              <a:rPr kumimoji="1" lang="en-US" altLang="ja-JP" sz="1200" dirty="0" smtClean="0"/>
              <a:t>SGD</a:t>
            </a:r>
            <a:r>
              <a:rPr kumimoji="1" lang="ja-JP" altLang="en-US" sz="1200" dirty="0" smtClean="0"/>
              <a:t>（約</a:t>
            </a:r>
            <a:r>
              <a:rPr kumimoji="1" lang="en-US" altLang="ja-JP" sz="1200" dirty="0" smtClean="0"/>
              <a:t>23</a:t>
            </a:r>
            <a:r>
              <a:rPr kumimoji="1" lang="ja-JP" altLang="en-US" sz="1200" dirty="0" smtClean="0"/>
              <a:t>億円）である。（参考）収入（</a:t>
            </a:r>
            <a:r>
              <a:rPr kumimoji="1" lang="en-US" altLang="ja-JP" sz="1200" dirty="0" smtClean="0"/>
              <a:t>income</a:t>
            </a:r>
            <a:r>
              <a:rPr kumimoji="1" lang="ja-JP" altLang="en-US" sz="1200" dirty="0" smtClean="0"/>
              <a:t>）は</a:t>
            </a:r>
            <a:r>
              <a:rPr kumimoji="1" lang="en-US" altLang="ja-JP" sz="1200" dirty="0" smtClean="0"/>
              <a:t>39</a:t>
            </a:r>
            <a:r>
              <a:rPr kumimoji="1" lang="ja-JP" altLang="en-US" sz="1200" dirty="0" smtClean="0"/>
              <a:t>百万</a:t>
            </a:r>
            <a:r>
              <a:rPr kumimoji="1" lang="en-US" altLang="ja-JP" sz="1200" dirty="0" smtClean="0"/>
              <a:t>SGD</a:t>
            </a:r>
            <a:r>
              <a:rPr kumimoji="1" lang="ja-JP" altLang="en-US" sz="1200" dirty="0" smtClean="0"/>
              <a:t>（約</a:t>
            </a:r>
            <a:r>
              <a:rPr kumimoji="1" lang="en-US" altLang="ja-JP" sz="1200" dirty="0" smtClean="0"/>
              <a:t>30</a:t>
            </a:r>
            <a:r>
              <a:rPr kumimoji="1" lang="ja-JP" altLang="en-US" sz="1200" dirty="0" smtClean="0"/>
              <a:t>億円</a:t>
            </a:r>
            <a:r>
              <a:rPr kumimoji="1" lang="ja-JP" altLang="en-US" sz="1200" dirty="0"/>
              <a:t>）</a:t>
            </a:r>
            <a:r>
              <a:rPr kumimoji="1" lang="ja-JP" altLang="en-US" sz="1200" dirty="0" smtClean="0"/>
              <a:t>である。</a:t>
            </a:r>
          </a:p>
          <a:p>
            <a:endParaRPr kumimoji="1" lang="ja-JP" altLang="en-US" sz="1200" dirty="0" smtClean="0">
              <a:latin typeface="+mj-lt"/>
              <a:ea typeface="+mj-ea"/>
            </a:endParaRPr>
          </a:p>
        </p:txBody>
      </p:sp>
    </p:spTree>
    <p:extLst>
      <p:ext uri="{BB962C8B-B14F-4D97-AF65-F5344CB8AC3E}">
        <p14:creationId xmlns:p14="http://schemas.microsoft.com/office/powerpoint/2010/main" val="1570811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000" y="136800"/>
            <a:ext cx="9072000" cy="651600"/>
          </a:xfrm>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38</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ネバダ州の</a:t>
            </a:r>
            <a:r>
              <a:rPr lang="ja-JP" altLang="en-US" dirty="0"/>
              <a:t>規制機関の体制図</a:t>
            </a:r>
          </a:p>
        </p:txBody>
      </p:sp>
      <p:sp>
        <p:nvSpPr>
          <p:cNvPr id="81" name="テキスト ボックス 80"/>
          <p:cNvSpPr txBox="1"/>
          <p:nvPr/>
        </p:nvSpPr>
        <p:spPr>
          <a:xfrm>
            <a:off x="417000" y="6393045"/>
            <a:ext cx="8796428"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a:t>
            </a:r>
            <a:r>
              <a:rPr kumimoji="1" lang="ja-JP" altLang="en-US" sz="1000" dirty="0">
                <a:latin typeface="+mj-lt"/>
                <a:ea typeface="+mj-ea"/>
              </a:rPr>
              <a:t>：ネバダ・ゲーミング・</a:t>
            </a:r>
            <a:r>
              <a:rPr kumimoji="1" lang="ja-JP" altLang="en-US" sz="1000" dirty="0" smtClean="0">
                <a:latin typeface="+mj-lt"/>
                <a:ea typeface="+mj-ea"/>
              </a:rPr>
              <a:t>コミッション及び</a:t>
            </a:r>
            <a:r>
              <a:rPr kumimoji="1" lang="ja-JP" altLang="en-US" sz="1000" dirty="0">
                <a:latin typeface="+mj-lt"/>
                <a:ea typeface="+mj-ea"/>
              </a:rPr>
              <a:t>ネバダ・ゲーミング・コントロール・</a:t>
            </a:r>
            <a:r>
              <a:rPr kumimoji="1" lang="ja-JP" altLang="en-US" sz="1000" dirty="0" smtClean="0">
                <a:latin typeface="+mj-lt"/>
                <a:ea typeface="+mj-ea"/>
              </a:rPr>
              <a:t>ボードホームページ等をもとに作成</a:t>
            </a:r>
          </a:p>
        </p:txBody>
      </p:sp>
      <p:grpSp>
        <p:nvGrpSpPr>
          <p:cNvPr id="3" name="グループ化 2"/>
          <p:cNvGrpSpPr/>
          <p:nvPr/>
        </p:nvGrpSpPr>
        <p:grpSpPr>
          <a:xfrm>
            <a:off x="426669" y="2318659"/>
            <a:ext cx="9060231" cy="1448332"/>
            <a:chOff x="410702" y="1557616"/>
            <a:chExt cx="9076198" cy="2202687"/>
          </a:xfrm>
        </p:grpSpPr>
        <p:sp>
          <p:nvSpPr>
            <p:cNvPr id="6" name="正方形/長方形 5"/>
            <p:cNvSpPr/>
            <p:nvPr/>
          </p:nvSpPr>
          <p:spPr>
            <a:xfrm>
              <a:off x="4085802" y="1557616"/>
              <a:ext cx="1800000" cy="360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chemeClr val="bg1"/>
                  </a:solidFill>
                </a:rPr>
                <a:t>州知事</a:t>
              </a:r>
              <a:endParaRPr kumimoji="1" lang="ja-JP" altLang="en-US" sz="1000" dirty="0">
                <a:solidFill>
                  <a:schemeClr val="bg1"/>
                </a:solidFill>
              </a:endParaRPr>
            </a:p>
          </p:txBody>
        </p:sp>
        <p:sp>
          <p:nvSpPr>
            <p:cNvPr id="8" name="正方形/長方形 7"/>
            <p:cNvSpPr/>
            <p:nvPr/>
          </p:nvSpPr>
          <p:spPr>
            <a:xfrm>
              <a:off x="1487987" y="2157135"/>
              <a:ext cx="1800000" cy="360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ゲーミングポリシー委員会</a:t>
              </a:r>
              <a:endParaRPr kumimoji="1" lang="ja-JP" altLang="en-US" sz="1000" dirty="0">
                <a:solidFill>
                  <a:sysClr val="windowText" lastClr="000000"/>
                </a:solidFill>
              </a:endParaRPr>
            </a:p>
          </p:txBody>
        </p:sp>
        <p:sp>
          <p:nvSpPr>
            <p:cNvPr id="51" name="正方形/長方形 50"/>
            <p:cNvSpPr/>
            <p:nvPr/>
          </p:nvSpPr>
          <p:spPr>
            <a:xfrm>
              <a:off x="4085802" y="2756654"/>
              <a:ext cx="1800000" cy="360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000" dirty="0" smtClean="0">
                  <a:solidFill>
                    <a:sysClr val="windowText" lastClr="000000"/>
                  </a:solidFill>
                </a:rPr>
                <a:t>NGCB</a:t>
              </a:r>
              <a:endParaRPr kumimoji="1" lang="ja-JP" altLang="en-US" sz="1000" dirty="0">
                <a:solidFill>
                  <a:sysClr val="windowText" lastClr="000000"/>
                </a:solidFill>
              </a:endParaRPr>
            </a:p>
          </p:txBody>
        </p:sp>
        <p:sp>
          <p:nvSpPr>
            <p:cNvPr id="52" name="正方形/長方形 51"/>
            <p:cNvSpPr/>
            <p:nvPr/>
          </p:nvSpPr>
          <p:spPr>
            <a:xfrm>
              <a:off x="4085802" y="2157135"/>
              <a:ext cx="1800000" cy="360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000" dirty="0" smtClean="0">
                  <a:solidFill>
                    <a:sysClr val="windowText" lastClr="000000"/>
                  </a:solidFill>
                </a:rPr>
                <a:t>NGC</a:t>
              </a:r>
              <a:endParaRPr kumimoji="1" lang="ja-JP" altLang="en-US" sz="1000" dirty="0">
                <a:solidFill>
                  <a:sysClr val="windowText" lastClr="000000"/>
                </a:solidFill>
              </a:endParaRPr>
            </a:p>
          </p:txBody>
        </p:sp>
        <p:sp>
          <p:nvSpPr>
            <p:cNvPr id="55" name="正方形/長方形 54"/>
            <p:cNvSpPr/>
            <p:nvPr/>
          </p:nvSpPr>
          <p:spPr>
            <a:xfrm>
              <a:off x="410702"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①総務</a:t>
              </a:r>
              <a:r>
                <a:rPr kumimoji="1" lang="ja-JP" altLang="en-US" sz="1000" dirty="0">
                  <a:solidFill>
                    <a:sysClr val="windowText" lastClr="000000"/>
                  </a:solidFill>
                </a:rPr>
                <a:t>局</a:t>
              </a:r>
              <a:endParaRPr kumimoji="1" lang="en-US" altLang="ja-JP" sz="1000" dirty="0" smtClean="0">
                <a:solidFill>
                  <a:sysClr val="windowText" lastClr="000000"/>
                </a:solidFill>
              </a:endParaRPr>
            </a:p>
          </p:txBody>
        </p:sp>
        <p:sp>
          <p:nvSpPr>
            <p:cNvPr id="56" name="正方形/長方形 55"/>
            <p:cNvSpPr/>
            <p:nvPr/>
          </p:nvSpPr>
          <p:spPr>
            <a:xfrm>
              <a:off x="2031542"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②監査局</a:t>
              </a:r>
              <a:endParaRPr kumimoji="1" lang="en-US" altLang="ja-JP" sz="1000" dirty="0" smtClean="0">
                <a:solidFill>
                  <a:sysClr val="windowText" lastClr="000000"/>
                </a:solidFill>
              </a:endParaRPr>
            </a:p>
          </p:txBody>
        </p:sp>
        <p:sp>
          <p:nvSpPr>
            <p:cNvPr id="59" name="正方形/長方形 58"/>
            <p:cNvSpPr/>
            <p:nvPr/>
          </p:nvSpPr>
          <p:spPr>
            <a:xfrm>
              <a:off x="3652382"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③法執行局</a:t>
              </a:r>
              <a:endParaRPr kumimoji="1" lang="en-US" altLang="ja-JP" sz="1000" dirty="0" smtClean="0">
                <a:solidFill>
                  <a:sysClr val="windowText" lastClr="000000"/>
                </a:solidFill>
              </a:endParaRPr>
            </a:p>
          </p:txBody>
        </p:sp>
        <p:sp>
          <p:nvSpPr>
            <p:cNvPr id="60" name="正方形/長方形 59"/>
            <p:cNvSpPr/>
            <p:nvPr/>
          </p:nvSpPr>
          <p:spPr>
            <a:xfrm>
              <a:off x="5273222"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④調査局</a:t>
              </a:r>
              <a:endParaRPr kumimoji="1" lang="en-US" altLang="ja-JP" sz="1000" dirty="0" smtClean="0">
                <a:solidFill>
                  <a:sysClr val="windowText" lastClr="000000"/>
                </a:solidFill>
              </a:endParaRPr>
            </a:p>
          </p:txBody>
        </p:sp>
        <p:sp>
          <p:nvSpPr>
            <p:cNvPr id="63" name="正方形/長方形 62"/>
            <p:cNvSpPr/>
            <p:nvPr/>
          </p:nvSpPr>
          <p:spPr>
            <a:xfrm>
              <a:off x="6894062"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900" dirty="0" smtClean="0">
                  <a:solidFill>
                    <a:sysClr val="windowText" lastClr="000000"/>
                  </a:solidFill>
                </a:rPr>
                <a:t>⑤税・ライセンス局</a:t>
              </a:r>
              <a:endParaRPr kumimoji="1" lang="en-US" altLang="ja-JP" sz="900" dirty="0" smtClean="0">
                <a:solidFill>
                  <a:sysClr val="windowText" lastClr="000000"/>
                </a:solidFill>
              </a:endParaRPr>
            </a:p>
          </p:txBody>
        </p:sp>
        <p:sp>
          <p:nvSpPr>
            <p:cNvPr id="64" name="正方形/長方形 63"/>
            <p:cNvSpPr/>
            <p:nvPr/>
          </p:nvSpPr>
          <p:spPr>
            <a:xfrm>
              <a:off x="8514900" y="3356172"/>
              <a:ext cx="972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000" dirty="0" smtClean="0">
                  <a:solidFill>
                    <a:sysClr val="windowText" lastClr="000000"/>
                  </a:solidFill>
                </a:rPr>
                <a:t>⑥技術局</a:t>
              </a:r>
              <a:endParaRPr kumimoji="1" lang="en-US" altLang="ja-JP" sz="1000" dirty="0" smtClean="0">
                <a:solidFill>
                  <a:sysClr val="windowText" lastClr="000000"/>
                </a:solidFill>
              </a:endParaRPr>
            </a:p>
          </p:txBody>
        </p:sp>
        <p:cxnSp>
          <p:nvCxnSpPr>
            <p:cNvPr id="22" name="直線コネクタ 21"/>
            <p:cNvCxnSpPr>
              <a:stCxn id="6" idx="2"/>
              <a:endCxn id="52" idx="0"/>
            </p:cNvCxnSpPr>
            <p:nvPr/>
          </p:nvCxnSpPr>
          <p:spPr>
            <a:xfrm>
              <a:off x="4985802" y="1917616"/>
              <a:ext cx="0" cy="2395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52" idx="2"/>
              <a:endCxn id="51" idx="0"/>
            </p:cNvCxnSpPr>
            <p:nvPr/>
          </p:nvCxnSpPr>
          <p:spPr>
            <a:xfrm>
              <a:off x="4985802" y="2517135"/>
              <a:ext cx="0" cy="2395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51" idx="2"/>
              <a:endCxn id="55" idx="0"/>
            </p:cNvCxnSpPr>
            <p:nvPr/>
          </p:nvCxnSpPr>
          <p:spPr>
            <a:xfrm rot="5400000">
              <a:off x="2821493" y="1191863"/>
              <a:ext cx="239518" cy="408910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a:stCxn id="51" idx="2"/>
              <a:endCxn id="56" idx="0"/>
            </p:cNvCxnSpPr>
            <p:nvPr/>
          </p:nvCxnSpPr>
          <p:spPr>
            <a:xfrm rot="5400000">
              <a:off x="3631913" y="2002283"/>
              <a:ext cx="239518" cy="246826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51" idx="2"/>
              <a:endCxn id="59" idx="0"/>
            </p:cNvCxnSpPr>
            <p:nvPr/>
          </p:nvCxnSpPr>
          <p:spPr>
            <a:xfrm rot="5400000">
              <a:off x="4442333" y="2812703"/>
              <a:ext cx="239518" cy="84742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51" idx="2"/>
              <a:endCxn id="60" idx="0"/>
            </p:cNvCxnSpPr>
            <p:nvPr/>
          </p:nvCxnSpPr>
          <p:spPr>
            <a:xfrm rot="16200000" flipH="1">
              <a:off x="5252753" y="2849703"/>
              <a:ext cx="239518" cy="77342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51" idx="2"/>
              <a:endCxn id="63" idx="0"/>
            </p:cNvCxnSpPr>
            <p:nvPr/>
          </p:nvCxnSpPr>
          <p:spPr>
            <a:xfrm rot="16200000" flipH="1">
              <a:off x="6063173" y="2039283"/>
              <a:ext cx="239518" cy="239426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51" idx="2"/>
              <a:endCxn id="64" idx="0"/>
            </p:cNvCxnSpPr>
            <p:nvPr/>
          </p:nvCxnSpPr>
          <p:spPr>
            <a:xfrm rot="16200000" flipH="1">
              <a:off x="6873592" y="1228864"/>
              <a:ext cx="239518" cy="4015098"/>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6" idx="2"/>
              <a:endCxn id="8" idx="0"/>
            </p:cNvCxnSpPr>
            <p:nvPr/>
          </p:nvCxnSpPr>
          <p:spPr>
            <a:xfrm rot="5400000">
              <a:off x="3567136" y="738468"/>
              <a:ext cx="239519" cy="2597815"/>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40" name="表 39"/>
          <p:cNvGraphicFramePr>
            <a:graphicFrameLocks noGrp="1"/>
          </p:cNvGraphicFramePr>
          <p:nvPr>
            <p:extLst>
              <p:ext uri="{D42A27DB-BD31-4B8C-83A1-F6EECF244321}">
                <p14:modId xmlns:p14="http://schemas.microsoft.com/office/powerpoint/2010/main" val="1402565090"/>
              </p:ext>
            </p:extLst>
          </p:nvPr>
        </p:nvGraphicFramePr>
        <p:xfrm>
          <a:off x="426668" y="3924645"/>
          <a:ext cx="9060232" cy="2468400"/>
        </p:xfrm>
        <a:graphic>
          <a:graphicData uri="http://schemas.openxmlformats.org/drawingml/2006/table">
            <a:tbl>
              <a:tblPr firstRow="1" bandRow="1">
                <a:tableStyleId>{2D5ABB26-0587-4C30-8999-92F81FD0307C}</a:tableStyleId>
              </a:tblPr>
              <a:tblGrid>
                <a:gridCol w="2634306"/>
                <a:gridCol w="5581662"/>
                <a:gridCol w="844264"/>
              </a:tblGrid>
              <a:tr h="219087">
                <a:tc>
                  <a:txBody>
                    <a:bodyPr/>
                    <a:lstStyle/>
                    <a:p>
                      <a:pPr algn="ctr"/>
                      <a:r>
                        <a:rPr kumimoji="1" lang="ja-JP" altLang="en-US" sz="1000" b="1" dirty="0" smtClean="0">
                          <a:solidFill>
                            <a:schemeClr val="bg1"/>
                          </a:solidFill>
                        </a:rPr>
                        <a:t>組織の名称</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組織の主な活動内容</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人員</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19087">
                <a:tc>
                  <a:txBody>
                    <a:bodyPr/>
                    <a:lstStyle/>
                    <a:p>
                      <a:pPr algn="l"/>
                      <a:r>
                        <a:rPr kumimoji="1" lang="en-US" altLang="ja-JP" sz="1000" dirty="0" smtClean="0">
                          <a:solidFill>
                            <a:sysClr val="windowText" lastClr="000000"/>
                          </a:solidFill>
                        </a:rPr>
                        <a:t>NGC</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カジノ事業者へライセンスの付与</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5</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en-US" altLang="ja-JP" sz="1000" dirty="0" smtClean="0">
                          <a:solidFill>
                            <a:sysClr val="windowText" lastClr="000000"/>
                          </a:solidFill>
                        </a:rPr>
                        <a:t>NGCB</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chemeClr val="tx1"/>
                          </a:solidFill>
                        </a:rPr>
                        <a:t>カジノ事業者の申請に基づき</a:t>
                      </a:r>
                      <a:r>
                        <a:rPr kumimoji="1" lang="en-US" altLang="ja-JP" sz="1000" dirty="0" smtClean="0">
                          <a:solidFill>
                            <a:schemeClr val="tx1"/>
                          </a:solidFill>
                        </a:rPr>
                        <a:t>NGC</a:t>
                      </a:r>
                      <a:r>
                        <a:rPr kumimoji="1" lang="ja-JP" altLang="en-US" sz="1000" dirty="0" smtClean="0">
                          <a:solidFill>
                            <a:schemeClr val="tx1"/>
                          </a:solidFill>
                        </a:rPr>
                        <a:t>にライセンス承認等の推奨</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3</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ゲーミングポリシー委員会</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chemeClr val="tx1"/>
                          </a:solidFill>
                        </a:rPr>
                        <a:t>ゲーミング政策について</a:t>
                      </a:r>
                      <a:r>
                        <a:rPr kumimoji="1" lang="en-US" altLang="ja-JP" sz="1000" dirty="0" smtClean="0">
                          <a:solidFill>
                            <a:schemeClr val="tx1"/>
                          </a:solidFill>
                        </a:rPr>
                        <a:t>NGC</a:t>
                      </a:r>
                      <a:r>
                        <a:rPr kumimoji="1" lang="ja-JP" altLang="en-US" sz="1000" dirty="0" smtClean="0">
                          <a:solidFill>
                            <a:schemeClr val="tx1"/>
                          </a:solidFill>
                        </a:rPr>
                        <a:t>及び</a:t>
                      </a:r>
                      <a:r>
                        <a:rPr kumimoji="1" lang="en-US" altLang="ja-JP" sz="1000" dirty="0" smtClean="0">
                          <a:solidFill>
                            <a:schemeClr val="tx1"/>
                          </a:solidFill>
                        </a:rPr>
                        <a:t>NGCB</a:t>
                      </a:r>
                      <a:r>
                        <a:rPr kumimoji="1" lang="ja-JP" altLang="en-US" sz="1000" dirty="0" smtClean="0">
                          <a:solidFill>
                            <a:schemeClr val="tx1"/>
                          </a:solidFill>
                        </a:rPr>
                        <a:t>に助言</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12</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①総務局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人事・職員育成等　等</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52</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②監査局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カジノ事業者に対する監査　等</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91</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③法執行局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カジノを含むギャンブルに関わる犯罪捜査　等</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118</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④調査局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ライセンス申請書に関する調査　等</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95</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⑤税・ライセンス局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00" dirty="0" smtClean="0">
                          <a:solidFill>
                            <a:sysClr val="windowText" lastClr="000000"/>
                          </a:solidFill>
                        </a:rPr>
                        <a:t>カジノ関連税・手数料等の徴収　等</a:t>
                      </a:r>
                      <a:endParaRPr kumimoji="1" lang="ja-JP" altLang="en-US"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Tx/>
                        <a:buNone/>
                      </a:pPr>
                      <a:r>
                        <a:rPr kumimoji="1" lang="en-US" altLang="ja-JP" sz="1000" dirty="0" smtClean="0">
                          <a:solidFill>
                            <a:schemeClr val="tx1"/>
                          </a:solidFill>
                        </a:rPr>
                        <a:t>28</a:t>
                      </a:r>
                      <a:r>
                        <a:rPr kumimoji="1" lang="ja-JP" altLang="en-US" sz="1000" dirty="0" smtClean="0">
                          <a:solidFill>
                            <a:schemeClr val="tx1"/>
                          </a:solidFill>
                        </a:rPr>
                        <a:t>名</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algn="l"/>
                      <a:r>
                        <a:rPr kumimoji="1" lang="ja-JP" altLang="en-US" sz="1000" dirty="0" smtClean="0">
                          <a:solidFill>
                            <a:sysClr val="windowText" lastClr="000000"/>
                          </a:solidFill>
                        </a:rPr>
                        <a:t>⑥技術局</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ysClr val="windowText" lastClr="000000"/>
                          </a:solidFill>
                        </a:rPr>
                        <a:t>IT</a:t>
                      </a:r>
                      <a:r>
                        <a:rPr kumimoji="1" lang="ja-JP" altLang="en-US" sz="1000" dirty="0" smtClean="0">
                          <a:solidFill>
                            <a:sysClr val="windowText" lastClr="000000"/>
                          </a:solidFill>
                        </a:rPr>
                        <a:t>システムの企画開発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rPr>
                        <a:t>24</a:t>
                      </a:r>
                      <a:r>
                        <a:rPr kumimoji="1" lang="ja-JP" altLang="en-US" sz="1000" dirty="0" smtClean="0">
                          <a:solidFill>
                            <a:schemeClr val="tx1"/>
                          </a:solidFill>
                        </a:rPr>
                        <a:t>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gridSpan="2">
                  <a:txBody>
                    <a:bodyPr/>
                    <a:lstStyle/>
                    <a:p>
                      <a:pPr algn="r"/>
                      <a:r>
                        <a:rPr kumimoji="1" lang="ja-JP" altLang="en-US" sz="1000" dirty="0" smtClean="0">
                          <a:solidFill>
                            <a:sysClr val="windowText" lastClr="000000"/>
                          </a:solidFill>
                        </a:rPr>
                        <a:t>合計</a:t>
                      </a:r>
                      <a:endParaRPr kumimoji="1" lang="en-US" altLang="ja-JP" sz="1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82550" marR="0" indent="-825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dirty="0" smtClean="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rPr>
                        <a:t>428</a:t>
                      </a:r>
                      <a:r>
                        <a:rPr kumimoji="1" lang="ja-JP" altLang="en-US" sz="1000" dirty="0" smtClean="0">
                          <a:solidFill>
                            <a:schemeClr val="tx1"/>
                          </a:solidFill>
                        </a:rPr>
                        <a:t>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426669" y="1468292"/>
            <a:ext cx="9081013" cy="1354420"/>
          </a:xfrm>
          <a:prstGeom prst="rect">
            <a:avLst/>
          </a:prstGeom>
          <a:noFill/>
        </p:spPr>
        <p:txBody>
          <a:bodyPr wrap="square" lIns="36000" tIns="36000" rIns="36000" bIns="36000" rtlCol="0" anchor="t" anchorCtr="0">
            <a:noAutofit/>
          </a:bodyPr>
          <a:lstStyle/>
          <a:p>
            <a:r>
              <a:rPr kumimoji="1" lang="ja-JP" altLang="en-US" sz="1200" dirty="0" smtClean="0"/>
              <a:t>ネバダ州のカジノの規制機関は</a:t>
            </a:r>
            <a:r>
              <a:rPr kumimoji="1" lang="ja-JP" altLang="en-US" sz="1200" dirty="0"/>
              <a:t>ネバダ・ゲーミング・</a:t>
            </a:r>
            <a:r>
              <a:rPr kumimoji="1" lang="ja-JP" altLang="en-US" sz="1200" dirty="0" smtClean="0"/>
              <a:t>コミッション（</a:t>
            </a:r>
            <a:r>
              <a:rPr kumimoji="1" lang="en-US" altLang="ja-JP" sz="1200" dirty="0" smtClean="0"/>
              <a:t>NGC</a:t>
            </a:r>
            <a:r>
              <a:rPr kumimoji="1" lang="ja-JP" altLang="en-US" sz="1200" dirty="0" smtClean="0"/>
              <a:t>）及び</a:t>
            </a:r>
            <a:r>
              <a:rPr kumimoji="1" lang="ja-JP" altLang="en-US" sz="1200" dirty="0"/>
              <a:t>ネバダ・ゲーミング・コントロール・</a:t>
            </a:r>
            <a:r>
              <a:rPr kumimoji="1" lang="ja-JP" altLang="en-US" sz="1200" dirty="0" smtClean="0"/>
              <a:t>ボード（</a:t>
            </a:r>
            <a:r>
              <a:rPr kumimoji="1" lang="en-US" altLang="ja-JP" sz="1200" dirty="0" smtClean="0"/>
              <a:t>NGCB</a:t>
            </a:r>
            <a:r>
              <a:rPr kumimoji="1" lang="ja-JP" altLang="en-US" sz="1200" dirty="0" smtClean="0"/>
              <a:t>）である。</a:t>
            </a:r>
            <a:endParaRPr kumimoji="1" lang="en-US" altLang="ja-JP" sz="1200" dirty="0" smtClean="0"/>
          </a:p>
          <a:p>
            <a:r>
              <a:rPr kumimoji="1" lang="en-US" altLang="ja-JP" sz="1200" dirty="0" smtClean="0"/>
              <a:t>NGC</a:t>
            </a:r>
            <a:r>
              <a:rPr kumimoji="1" lang="ja-JP" altLang="en-US" sz="1200" dirty="0" smtClean="0"/>
              <a:t>はカジノ事業者のライセンスの付与の最終権限を持</a:t>
            </a:r>
            <a:r>
              <a:rPr kumimoji="1" lang="ja-JP" altLang="en-US" sz="1200" dirty="0"/>
              <a:t>ち</a:t>
            </a:r>
            <a:r>
              <a:rPr kumimoji="1" lang="ja-JP" altLang="en-US" sz="1200" dirty="0" smtClean="0"/>
              <a:t>、</a:t>
            </a:r>
            <a:r>
              <a:rPr kumimoji="1" lang="en-US" altLang="ja-JP" sz="1200" dirty="0" smtClean="0"/>
              <a:t>NGCB</a:t>
            </a:r>
            <a:r>
              <a:rPr kumimoji="1" lang="ja-JP" altLang="en-US" sz="1200" dirty="0" smtClean="0"/>
              <a:t>はカジノ事業者の申請に基づき</a:t>
            </a:r>
            <a:r>
              <a:rPr kumimoji="1" lang="en-US" altLang="ja-JP" sz="1200" dirty="0" smtClean="0"/>
              <a:t>NGC</a:t>
            </a:r>
            <a:r>
              <a:rPr kumimoji="1" lang="ja-JP" altLang="en-US" sz="1200" dirty="0" smtClean="0"/>
              <a:t>にライセンス承認等の推奨を行う。</a:t>
            </a:r>
            <a:r>
              <a:rPr kumimoji="1" lang="en-US" altLang="ja-JP" sz="1200" dirty="0" smtClean="0"/>
              <a:t>NGCB</a:t>
            </a:r>
            <a:r>
              <a:rPr kumimoji="1" lang="ja-JP" altLang="en-US" sz="1200" dirty="0" smtClean="0"/>
              <a:t>の下には事務を担当する事務局が</a:t>
            </a:r>
            <a:r>
              <a:rPr kumimoji="1" lang="en-US" altLang="ja-JP" sz="1200" dirty="0" smtClean="0"/>
              <a:t>6</a:t>
            </a:r>
            <a:r>
              <a:rPr kumimoji="1" lang="ja-JP" altLang="en-US" sz="1200" dirty="0" smtClean="0"/>
              <a:t>つ設置されている。また、ゲーミングポリシー委員会は</a:t>
            </a:r>
            <a:r>
              <a:rPr kumimoji="1" lang="ja-JP" altLang="en-US" sz="1200" dirty="0"/>
              <a:t>ゲーミング</a:t>
            </a:r>
            <a:r>
              <a:rPr kumimoji="1" lang="ja-JP" altLang="en-US" sz="1200" dirty="0" smtClean="0"/>
              <a:t>政策について</a:t>
            </a:r>
            <a:r>
              <a:rPr kumimoji="1" lang="en-US" altLang="ja-JP" sz="1200" dirty="0" smtClean="0"/>
              <a:t>NGC</a:t>
            </a:r>
            <a:r>
              <a:rPr kumimoji="1" lang="ja-JP" altLang="en-US" sz="1200" dirty="0" smtClean="0"/>
              <a:t>及び</a:t>
            </a:r>
            <a:r>
              <a:rPr kumimoji="1" lang="en-US" altLang="ja-JP" sz="1200" dirty="0" smtClean="0"/>
              <a:t>NGCB</a:t>
            </a:r>
            <a:r>
              <a:rPr kumimoji="1" lang="ja-JP" altLang="en-US" sz="1200" dirty="0" smtClean="0"/>
              <a:t>に助言を行う組織である。</a:t>
            </a:r>
            <a:r>
              <a:rPr kumimoji="1" lang="en-US" altLang="ja-JP" sz="1200" dirty="0" smtClean="0"/>
              <a:t>NGC</a:t>
            </a:r>
            <a:r>
              <a:rPr kumimoji="1" lang="ja-JP" altLang="en-US" sz="1200" dirty="0" smtClean="0"/>
              <a:t>及び</a:t>
            </a:r>
            <a:r>
              <a:rPr kumimoji="1" lang="en-US" altLang="ja-JP" sz="1200" dirty="0" smtClean="0"/>
              <a:t>NGCB</a:t>
            </a:r>
            <a:r>
              <a:rPr kumimoji="1" lang="ja-JP" altLang="en-US" sz="1200" dirty="0" smtClean="0"/>
              <a:t>の</a:t>
            </a:r>
            <a:r>
              <a:rPr kumimoji="1" lang="en-US" altLang="ja-JP" sz="1200" dirty="0" smtClean="0"/>
              <a:t>2015</a:t>
            </a:r>
            <a:r>
              <a:rPr kumimoji="1" lang="ja-JP" altLang="en-US" sz="1200" dirty="0" smtClean="0"/>
              <a:t>年度における予算額は</a:t>
            </a:r>
            <a:r>
              <a:rPr kumimoji="1" lang="en-US" altLang="ja-JP" sz="1200" dirty="0" smtClean="0"/>
              <a:t>43</a:t>
            </a:r>
            <a:r>
              <a:rPr kumimoji="1" lang="ja-JP" altLang="en-US" sz="1200" dirty="0" smtClean="0"/>
              <a:t>百万</a:t>
            </a:r>
            <a:r>
              <a:rPr kumimoji="1" lang="en-US" altLang="ja-JP" sz="1200" dirty="0" smtClean="0"/>
              <a:t>USD</a:t>
            </a:r>
            <a:r>
              <a:rPr kumimoji="1" lang="ja-JP" altLang="en-US" sz="1200" dirty="0" smtClean="0"/>
              <a:t>（約</a:t>
            </a:r>
            <a:r>
              <a:rPr kumimoji="1" lang="en-US" altLang="ja-JP" sz="1200" dirty="0" smtClean="0"/>
              <a:t>44</a:t>
            </a:r>
            <a:r>
              <a:rPr kumimoji="1" lang="ja-JP" altLang="en-US" sz="1200" dirty="0" smtClean="0"/>
              <a:t>億円）である。</a:t>
            </a:r>
            <a:endParaRPr kumimoji="1" lang="en-US" altLang="ja-JP" sz="1200" dirty="0"/>
          </a:p>
          <a:p>
            <a:endParaRPr kumimoji="1" lang="ja-JP" altLang="en-US" sz="1200" dirty="0" smtClean="0">
              <a:latin typeface="+mj-lt"/>
              <a:ea typeface="+mj-ea"/>
            </a:endParaRPr>
          </a:p>
        </p:txBody>
      </p:sp>
    </p:spTree>
    <p:extLst>
      <p:ext uri="{BB962C8B-B14F-4D97-AF65-F5344CB8AC3E}">
        <p14:creationId xmlns:p14="http://schemas.microsoft.com/office/powerpoint/2010/main" val="584900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39</a:t>
            </a:fld>
            <a:endParaRPr lang="ja-JP" altLang="en-US" dirty="0"/>
          </a:p>
        </p:txBody>
      </p:sp>
      <p:sp>
        <p:nvSpPr>
          <p:cNvPr id="5" name="テキスト プレースホルダー 4"/>
          <p:cNvSpPr>
            <a:spLocks noGrp="1"/>
          </p:cNvSpPr>
          <p:nvPr>
            <p:ph type="body" sz="quarter" idx="15"/>
          </p:nvPr>
        </p:nvSpPr>
        <p:spPr>
          <a:xfrm>
            <a:off x="416496" y="1016000"/>
            <a:ext cx="4320000" cy="432000"/>
          </a:xfrm>
        </p:spPr>
        <p:txBody>
          <a:bodyPr/>
          <a:lstStyle/>
          <a:p>
            <a:r>
              <a:rPr lang="ja-JP" altLang="en-US" dirty="0"/>
              <a:t>韓国</a:t>
            </a:r>
            <a:r>
              <a:rPr lang="ja-JP" altLang="en-US" dirty="0" smtClean="0"/>
              <a:t>の</a:t>
            </a:r>
            <a:r>
              <a:rPr lang="ja-JP" altLang="en-US" dirty="0"/>
              <a:t>規制機関の体制図</a:t>
            </a:r>
          </a:p>
        </p:txBody>
      </p:sp>
      <p:sp>
        <p:nvSpPr>
          <p:cNvPr id="81" name="テキスト ボックス 80"/>
          <p:cNvSpPr txBox="1"/>
          <p:nvPr/>
        </p:nvSpPr>
        <p:spPr>
          <a:xfrm>
            <a:off x="425780" y="6287094"/>
            <a:ext cx="6344055"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出所：射幸産業統合監督委員会ホームページ等をもとに作成</a:t>
            </a:r>
          </a:p>
        </p:txBody>
      </p:sp>
      <p:graphicFrame>
        <p:nvGraphicFramePr>
          <p:cNvPr id="8" name="表 7"/>
          <p:cNvGraphicFramePr>
            <a:graphicFrameLocks noGrp="1"/>
          </p:cNvGraphicFramePr>
          <p:nvPr>
            <p:extLst>
              <p:ext uri="{D42A27DB-BD31-4B8C-83A1-F6EECF244321}">
                <p14:modId xmlns:p14="http://schemas.microsoft.com/office/powerpoint/2010/main" val="2895354345"/>
              </p:ext>
            </p:extLst>
          </p:nvPr>
        </p:nvGraphicFramePr>
        <p:xfrm>
          <a:off x="1136650" y="3998461"/>
          <a:ext cx="7878764" cy="2039040"/>
        </p:xfrm>
        <a:graphic>
          <a:graphicData uri="http://schemas.openxmlformats.org/drawingml/2006/table">
            <a:tbl>
              <a:tblPr firstRow="1" bandRow="1">
                <a:tableStyleId>{2D5ABB26-0587-4C30-8999-92F81FD0307C}</a:tableStyleId>
              </a:tblPr>
              <a:tblGrid>
                <a:gridCol w="3076914"/>
                <a:gridCol w="3972493"/>
                <a:gridCol w="829357"/>
              </a:tblGrid>
              <a:tr h="219087">
                <a:tc>
                  <a:txBody>
                    <a:bodyPr/>
                    <a:lstStyle/>
                    <a:p>
                      <a:pPr algn="ctr"/>
                      <a:r>
                        <a:rPr kumimoji="1" lang="ja-JP" altLang="en-US" sz="1200" b="1" dirty="0" smtClean="0">
                          <a:solidFill>
                            <a:schemeClr val="bg1"/>
                          </a:solidFill>
                        </a:rPr>
                        <a:t>組織の名称</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組織の主な活動内容</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人員</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19087">
                <a:tc>
                  <a:txBody>
                    <a:bodyPr/>
                    <a:lstStyle/>
                    <a:p>
                      <a:pPr marL="0" indent="0" algn="l">
                        <a:buFontTx/>
                        <a:buNone/>
                      </a:pPr>
                      <a:r>
                        <a:rPr kumimoji="1" lang="en-US" altLang="ja-JP" sz="1200" dirty="0" smtClean="0">
                          <a:solidFill>
                            <a:sysClr val="windowText" lastClr="000000"/>
                          </a:solidFill>
                        </a:rPr>
                        <a:t>NGCC</a:t>
                      </a:r>
                      <a:r>
                        <a:rPr kumimoji="1" lang="ja-JP" altLang="en-US" sz="1200" dirty="0" smtClean="0">
                          <a:solidFill>
                            <a:sysClr val="windowText" lastClr="000000"/>
                          </a:solidFill>
                        </a:rPr>
                        <a:t>の委員</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smtClean="0">
                          <a:solidFill>
                            <a:sysClr val="windowText" lastClr="000000"/>
                          </a:solidFill>
                        </a:rPr>
                        <a:t>射幸産業の管理監督ための計画業務　等</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11</a:t>
                      </a:r>
                      <a:r>
                        <a:rPr kumimoji="1" lang="ja-JP" altLang="en-US" sz="1200" dirty="0" smtClean="0">
                          <a:solidFill>
                            <a:sysClr val="windowText" lastClr="000000"/>
                          </a:solidFill>
                        </a:rPr>
                        <a:t>名</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marL="0" indent="0" algn="l">
                        <a:buFontTx/>
                        <a:buNone/>
                      </a:pPr>
                      <a:r>
                        <a:rPr kumimoji="1" lang="ja-JP" altLang="en-US" sz="1200" dirty="0" smtClean="0">
                          <a:solidFill>
                            <a:sysClr val="windowText" lastClr="000000"/>
                          </a:solidFill>
                        </a:rPr>
                        <a:t>①企画・総務課</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smtClean="0">
                          <a:solidFill>
                            <a:sysClr val="windowText" lastClr="000000"/>
                          </a:solidFill>
                        </a:rPr>
                        <a:t>庶務・経理・人事業務　等</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12</a:t>
                      </a:r>
                      <a:r>
                        <a:rPr kumimoji="1" lang="ja-JP" altLang="en-US" sz="1200" dirty="0" smtClean="0">
                          <a:solidFill>
                            <a:sysClr val="windowText" lastClr="000000"/>
                          </a:solidFill>
                        </a:rPr>
                        <a:t>名</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marL="0" indent="0" algn="l">
                        <a:buFontTx/>
                        <a:buNone/>
                      </a:pPr>
                      <a:r>
                        <a:rPr kumimoji="1" lang="ja-JP" altLang="en-US" sz="1200" dirty="0" smtClean="0">
                          <a:solidFill>
                            <a:sysClr val="windowText" lastClr="000000"/>
                          </a:solidFill>
                        </a:rPr>
                        <a:t>②予防治療課</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ysClr val="windowText" lastClr="000000"/>
                          </a:solidFill>
                        </a:rPr>
                        <a:t>ギャンブル依存症予防・治療・教育関連業務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5</a:t>
                      </a:r>
                      <a:r>
                        <a:rPr kumimoji="1" lang="ja-JP" altLang="en-US" sz="1200" dirty="0" smtClean="0">
                          <a:solidFill>
                            <a:sysClr val="windowText" lastClr="000000"/>
                          </a:solidFill>
                        </a:rPr>
                        <a:t>名</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marL="0" indent="0" algn="l">
                        <a:buFontTx/>
                        <a:buNone/>
                      </a:pPr>
                      <a:r>
                        <a:rPr kumimoji="1" lang="ja-JP" altLang="en-US" sz="1200" dirty="0" smtClean="0">
                          <a:solidFill>
                            <a:sysClr val="windowText" lastClr="000000"/>
                          </a:solidFill>
                        </a:rPr>
                        <a:t>③監督課</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ysClr val="windowText" lastClr="000000"/>
                          </a:solidFill>
                        </a:rPr>
                        <a:t>射幸産業（カジノ等）の監督・指導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5</a:t>
                      </a:r>
                      <a:r>
                        <a:rPr kumimoji="1" lang="ja-JP" altLang="en-US" sz="1200" dirty="0" smtClean="0">
                          <a:solidFill>
                            <a:sysClr val="windowText" lastClr="000000"/>
                          </a:solidFill>
                        </a:rPr>
                        <a:t>名</a:t>
                      </a:r>
                      <a:r>
                        <a:rPr kumimoji="1" lang="en-US" altLang="ja-JP" sz="1200" baseline="30000" dirty="0" smtClean="0">
                          <a:solidFill>
                            <a:sysClr val="windowText" lastClr="000000"/>
                          </a:solidFill>
                        </a:rPr>
                        <a:t>*1</a:t>
                      </a:r>
                      <a:endParaRPr kumimoji="1" lang="ja-JP" altLang="en-US" sz="1200" baseline="30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marL="0" indent="0" algn="l">
                        <a:buFontTx/>
                        <a:buNone/>
                      </a:pPr>
                      <a:r>
                        <a:rPr kumimoji="1" lang="ja-JP" altLang="en-US" sz="1200" dirty="0" smtClean="0">
                          <a:solidFill>
                            <a:sysClr val="windowText" lastClr="000000"/>
                          </a:solidFill>
                        </a:rPr>
                        <a:t>④調査広報課</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ysClr val="windowText" lastClr="000000"/>
                          </a:solidFill>
                        </a:rPr>
                        <a:t>射幸産業関連調査・研究課題の発掘・実行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4</a:t>
                      </a:r>
                      <a:r>
                        <a:rPr kumimoji="1" lang="ja-JP" altLang="en-US" sz="1200" dirty="0" smtClean="0">
                          <a:solidFill>
                            <a:sysClr val="windowText" lastClr="000000"/>
                          </a:solidFill>
                        </a:rPr>
                        <a:t>名</a:t>
                      </a:r>
                      <a:endParaRPr kumimoji="1" lang="ja-JP" altLang="en-US"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a:txBody>
                    <a:bodyPr/>
                    <a:lstStyle/>
                    <a:p>
                      <a:pPr marL="0" indent="0" algn="l">
                        <a:buFontTx/>
                        <a:buNone/>
                      </a:pPr>
                      <a:r>
                        <a:rPr kumimoji="1" lang="ja-JP" altLang="en-US" sz="1200" dirty="0" smtClean="0">
                          <a:solidFill>
                            <a:sysClr val="windowText" lastClr="000000"/>
                          </a:solidFill>
                        </a:rPr>
                        <a:t>⑤違法射幸産業監視申告センター</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ysClr val="windowText" lastClr="000000"/>
                          </a:solidFill>
                        </a:rPr>
                        <a:t>違法射幸産業監視関連政策の策定と調整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dirty="0" smtClean="0">
                          <a:solidFill>
                            <a:sysClr val="windowText" lastClr="000000"/>
                          </a:solidFill>
                        </a:rPr>
                        <a:t>5</a:t>
                      </a:r>
                      <a:r>
                        <a:rPr kumimoji="1" lang="ja-JP" altLang="en-US" sz="1200" dirty="0" smtClean="0">
                          <a:solidFill>
                            <a:sysClr val="windowText" lastClr="000000"/>
                          </a:solidFill>
                        </a:rPr>
                        <a:t>名</a:t>
                      </a:r>
                      <a:r>
                        <a:rPr kumimoji="1" lang="en-US" altLang="ja-JP" sz="1200" baseline="30000" dirty="0" smtClean="0">
                          <a:solidFill>
                            <a:sysClr val="windowText" lastClr="000000"/>
                          </a:solidFill>
                        </a:rPr>
                        <a:t>*1</a:t>
                      </a:r>
                      <a:endParaRPr kumimoji="1" lang="ja-JP" altLang="en-US" sz="1200" baseline="300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87">
                <a:tc gridSpan="2">
                  <a:txBody>
                    <a:bodyPr/>
                    <a:lstStyle/>
                    <a:p>
                      <a:pPr marL="0" indent="0" algn="r">
                        <a:buFontTx/>
                        <a:buNone/>
                      </a:pPr>
                      <a:r>
                        <a:rPr kumimoji="1" lang="ja-JP" altLang="en-US" sz="1200" dirty="0" smtClean="0">
                          <a:solidFill>
                            <a:sysClr val="windowText" lastClr="000000"/>
                          </a:solidFill>
                        </a:rPr>
                        <a:t>合計</a:t>
                      </a:r>
                      <a:endParaRPr kumimoji="1" lang="en-US" altLang="ja-JP" sz="1200" dirty="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dirty="0" smtClean="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en-US" altLang="ja-JP" sz="1200" baseline="0" dirty="0" smtClean="0">
                          <a:solidFill>
                            <a:sysClr val="windowText" lastClr="000000"/>
                          </a:solidFill>
                        </a:rPr>
                        <a:t>42</a:t>
                      </a:r>
                      <a:r>
                        <a:rPr kumimoji="1" lang="ja-JP" altLang="en-US" sz="1200" baseline="0" dirty="0" smtClean="0">
                          <a:solidFill>
                            <a:sysClr val="windowText" lastClr="000000"/>
                          </a:solidFill>
                        </a:rPr>
                        <a:t>名</a:t>
                      </a:r>
                      <a:endParaRPr kumimoji="1" lang="en-US" altLang="ja-JP" sz="1200" baseline="0" dirty="0" smtClean="0">
                        <a:solidFill>
                          <a:sysClr val="windowText" lastClr="000000"/>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グループ化 2"/>
          <p:cNvGrpSpPr/>
          <p:nvPr/>
        </p:nvGrpSpPr>
        <p:grpSpPr>
          <a:xfrm>
            <a:off x="1136650" y="2042886"/>
            <a:ext cx="7878763" cy="1811380"/>
            <a:chOff x="410702" y="1675600"/>
            <a:chExt cx="9081073" cy="2202687"/>
          </a:xfrm>
        </p:grpSpPr>
        <p:sp>
          <p:nvSpPr>
            <p:cNvPr id="9" name="正方形/長方形 8"/>
            <p:cNvSpPr/>
            <p:nvPr/>
          </p:nvSpPr>
          <p:spPr>
            <a:xfrm>
              <a:off x="4058340" y="1675600"/>
              <a:ext cx="1800000" cy="360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200" dirty="0" smtClean="0">
                  <a:solidFill>
                    <a:schemeClr val="bg1"/>
                  </a:solidFill>
                </a:rPr>
                <a:t>MCST</a:t>
              </a:r>
            </a:p>
          </p:txBody>
        </p:sp>
        <p:sp>
          <p:nvSpPr>
            <p:cNvPr id="11" name="正方形/長方形 10"/>
            <p:cNvSpPr/>
            <p:nvPr/>
          </p:nvSpPr>
          <p:spPr>
            <a:xfrm>
              <a:off x="4058340" y="2574878"/>
              <a:ext cx="1800000" cy="360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1200" dirty="0" smtClean="0">
                  <a:solidFill>
                    <a:sysClr val="windowText" lastClr="000000"/>
                  </a:solidFill>
                </a:rPr>
                <a:t>NGCC</a:t>
              </a:r>
              <a:endParaRPr kumimoji="1" lang="ja-JP" altLang="en-US" sz="1200" dirty="0">
                <a:solidFill>
                  <a:sysClr val="windowText" lastClr="000000"/>
                </a:solidFill>
              </a:endParaRPr>
            </a:p>
          </p:txBody>
        </p:sp>
        <p:cxnSp>
          <p:nvCxnSpPr>
            <p:cNvPr id="6" name="直線コネクタ 5"/>
            <p:cNvCxnSpPr>
              <a:stCxn id="9" idx="2"/>
              <a:endCxn id="11" idx="0"/>
            </p:cNvCxnSpPr>
            <p:nvPr/>
          </p:nvCxnSpPr>
          <p:spPr>
            <a:xfrm>
              <a:off x="4958340" y="2035600"/>
              <a:ext cx="0" cy="5392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10702" y="3474156"/>
              <a:ext cx="1440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dirty="0">
                  <a:solidFill>
                    <a:sysClr val="windowText" lastClr="000000"/>
                  </a:solidFill>
                </a:rPr>
                <a:t>①企画・総務課</a:t>
              </a:r>
              <a:endParaRPr kumimoji="1" lang="en-US" altLang="ja-JP" sz="1200" dirty="0">
                <a:solidFill>
                  <a:sysClr val="windowText" lastClr="000000"/>
                </a:solidFill>
              </a:endParaRPr>
            </a:p>
          </p:txBody>
        </p:sp>
        <p:sp>
          <p:nvSpPr>
            <p:cNvPr id="15" name="正方形/長方形 14"/>
            <p:cNvSpPr/>
            <p:nvPr/>
          </p:nvSpPr>
          <p:spPr>
            <a:xfrm>
              <a:off x="2320970" y="3474156"/>
              <a:ext cx="1440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dirty="0">
                  <a:solidFill>
                    <a:sysClr val="windowText" lastClr="000000"/>
                  </a:solidFill>
                </a:rPr>
                <a:t>②予防治療課</a:t>
              </a:r>
              <a:endParaRPr kumimoji="1" lang="en-US" altLang="ja-JP" sz="1200" dirty="0">
                <a:solidFill>
                  <a:sysClr val="windowText" lastClr="000000"/>
                </a:solidFill>
              </a:endParaRPr>
            </a:p>
          </p:txBody>
        </p:sp>
        <p:sp>
          <p:nvSpPr>
            <p:cNvPr id="16" name="正方形/長方形 15"/>
            <p:cNvSpPr/>
            <p:nvPr/>
          </p:nvSpPr>
          <p:spPr>
            <a:xfrm>
              <a:off x="4231238" y="3474156"/>
              <a:ext cx="1440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dirty="0">
                  <a:solidFill>
                    <a:sysClr val="windowText" lastClr="000000"/>
                  </a:solidFill>
                </a:rPr>
                <a:t>③監督課</a:t>
              </a:r>
              <a:endParaRPr kumimoji="1" lang="en-US" altLang="ja-JP" sz="1200" dirty="0">
                <a:solidFill>
                  <a:sysClr val="windowText" lastClr="000000"/>
                </a:solidFill>
              </a:endParaRPr>
            </a:p>
          </p:txBody>
        </p:sp>
        <p:sp>
          <p:nvSpPr>
            <p:cNvPr id="17" name="正方形/長方形 16"/>
            <p:cNvSpPr/>
            <p:nvPr/>
          </p:nvSpPr>
          <p:spPr>
            <a:xfrm>
              <a:off x="6141506" y="3474156"/>
              <a:ext cx="1440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dirty="0">
                  <a:solidFill>
                    <a:sysClr val="windowText" lastClr="000000"/>
                  </a:solidFill>
                </a:rPr>
                <a:t>④調査広報課</a:t>
              </a:r>
              <a:endParaRPr kumimoji="1" lang="en-US" altLang="ja-JP" sz="1200" dirty="0">
                <a:solidFill>
                  <a:sysClr val="windowText" lastClr="000000"/>
                </a:solidFill>
              </a:endParaRPr>
            </a:p>
          </p:txBody>
        </p:sp>
        <p:sp>
          <p:nvSpPr>
            <p:cNvPr id="18" name="正方形/長方形 17"/>
            <p:cNvSpPr/>
            <p:nvPr/>
          </p:nvSpPr>
          <p:spPr>
            <a:xfrm>
              <a:off x="8051775" y="3474156"/>
              <a:ext cx="1440000" cy="40413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dirty="0">
                  <a:solidFill>
                    <a:sysClr val="windowText" lastClr="000000"/>
                  </a:solidFill>
                </a:rPr>
                <a:t>⑤違法射</a:t>
              </a:r>
              <a:r>
                <a:rPr kumimoji="1" lang="ja-JP" altLang="en-US" sz="1200" dirty="0" smtClean="0">
                  <a:solidFill>
                    <a:sysClr val="windowText" lastClr="000000"/>
                  </a:solidFill>
                </a:rPr>
                <a:t>幸産業監視申告センター</a:t>
              </a:r>
              <a:endParaRPr kumimoji="1" lang="en-US" altLang="ja-JP" sz="1200" dirty="0">
                <a:solidFill>
                  <a:sysClr val="windowText" lastClr="000000"/>
                </a:solidFill>
              </a:endParaRPr>
            </a:p>
          </p:txBody>
        </p:sp>
        <p:cxnSp>
          <p:nvCxnSpPr>
            <p:cNvPr id="12" name="カギ線コネクタ 11"/>
            <p:cNvCxnSpPr>
              <a:stCxn id="14" idx="0"/>
              <a:endCxn id="11" idx="2"/>
            </p:cNvCxnSpPr>
            <p:nvPr/>
          </p:nvCxnSpPr>
          <p:spPr>
            <a:xfrm rot="5400000" flipH="1" flipV="1">
              <a:off x="2774882" y="1290698"/>
              <a:ext cx="539278" cy="382763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15" idx="0"/>
              <a:endCxn id="11" idx="2"/>
            </p:cNvCxnSpPr>
            <p:nvPr/>
          </p:nvCxnSpPr>
          <p:spPr>
            <a:xfrm rot="5400000" flipH="1" flipV="1">
              <a:off x="3730016" y="2245832"/>
              <a:ext cx="539278" cy="1917370"/>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16" idx="0"/>
              <a:endCxn id="11" idx="2"/>
            </p:cNvCxnSpPr>
            <p:nvPr/>
          </p:nvCxnSpPr>
          <p:spPr>
            <a:xfrm rot="5400000" flipH="1" flipV="1">
              <a:off x="4685150" y="3200966"/>
              <a:ext cx="539278" cy="71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1" idx="2"/>
              <a:endCxn id="17" idx="0"/>
            </p:cNvCxnSpPr>
            <p:nvPr/>
          </p:nvCxnSpPr>
          <p:spPr>
            <a:xfrm rot="16200000" flipH="1">
              <a:off x="5640284" y="2252934"/>
              <a:ext cx="539278" cy="1903166"/>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1" idx="2"/>
              <a:endCxn id="18" idx="0"/>
            </p:cNvCxnSpPr>
            <p:nvPr/>
          </p:nvCxnSpPr>
          <p:spPr>
            <a:xfrm rot="16200000" flipH="1">
              <a:off x="6595418" y="1297799"/>
              <a:ext cx="539278" cy="3813435"/>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426669" y="1468292"/>
            <a:ext cx="9081013" cy="1354420"/>
          </a:xfrm>
          <a:prstGeom prst="rect">
            <a:avLst/>
          </a:prstGeom>
          <a:noFill/>
        </p:spPr>
        <p:txBody>
          <a:bodyPr wrap="square" lIns="36000" tIns="36000" rIns="36000" bIns="36000" rtlCol="0" anchor="t" anchorCtr="0">
            <a:noAutofit/>
          </a:bodyPr>
          <a:lstStyle/>
          <a:p>
            <a:r>
              <a:rPr kumimoji="1" lang="ja-JP" altLang="en-US" sz="1200" dirty="0" smtClean="0"/>
              <a:t>韓国のカジノの規制機関は文化体育観光部（</a:t>
            </a:r>
            <a:r>
              <a:rPr kumimoji="1" lang="en-US" altLang="ja-JP" sz="1200" dirty="0" smtClean="0"/>
              <a:t>MCST</a:t>
            </a:r>
            <a:r>
              <a:rPr kumimoji="1" lang="ja-JP" altLang="en-US" sz="1200" dirty="0" smtClean="0"/>
              <a:t>）所管の射幸産業統合監督委員会（</a:t>
            </a:r>
            <a:r>
              <a:rPr kumimoji="1" lang="en-US" altLang="ja-JP" sz="1200" dirty="0" smtClean="0"/>
              <a:t>NGCC</a:t>
            </a:r>
            <a:r>
              <a:rPr kumimoji="1" lang="ja-JP" altLang="en-US" sz="1200" dirty="0" smtClean="0"/>
              <a:t>）である。</a:t>
            </a:r>
            <a:r>
              <a:rPr kumimoji="1" lang="en-US" altLang="ja-JP" sz="1200" dirty="0" smtClean="0"/>
              <a:t>NGCC</a:t>
            </a:r>
            <a:r>
              <a:rPr kumimoji="1" lang="ja-JP" altLang="en-US" sz="1200" dirty="0" smtClean="0"/>
              <a:t>は</a:t>
            </a:r>
            <a:r>
              <a:rPr kumimoji="1" lang="en-US" altLang="ja-JP" sz="1200" dirty="0" smtClean="0"/>
              <a:t>5</a:t>
            </a:r>
            <a:r>
              <a:rPr kumimoji="1" lang="ja-JP" altLang="en-US" sz="1200" dirty="0" smtClean="0"/>
              <a:t>つの課で構成されている。</a:t>
            </a:r>
            <a:r>
              <a:rPr kumimoji="1" lang="en-US" altLang="ja-JP" sz="1200" dirty="0" smtClean="0"/>
              <a:t>NGCC</a:t>
            </a:r>
            <a:r>
              <a:rPr kumimoji="1" lang="ja-JP" altLang="en-US" sz="1200" dirty="0" smtClean="0"/>
              <a:t>の</a:t>
            </a:r>
            <a:r>
              <a:rPr kumimoji="1" lang="en-US" altLang="ja-JP" sz="1200" dirty="0" smtClean="0"/>
              <a:t>2015</a:t>
            </a:r>
            <a:r>
              <a:rPr kumimoji="1" lang="ja-JP" altLang="en-US" sz="1200" dirty="0" smtClean="0"/>
              <a:t>年度における予算額は</a:t>
            </a:r>
            <a:r>
              <a:rPr kumimoji="1" lang="en-US" altLang="ja-JP" sz="1200" dirty="0" smtClean="0"/>
              <a:t>2,683</a:t>
            </a:r>
            <a:r>
              <a:rPr kumimoji="1" lang="ja-JP" altLang="en-US" sz="1200" dirty="0" smtClean="0"/>
              <a:t>百万</a:t>
            </a:r>
            <a:r>
              <a:rPr kumimoji="1" lang="en-US" altLang="ja-JP" sz="1200" dirty="0" smtClean="0"/>
              <a:t>KRW</a:t>
            </a:r>
            <a:r>
              <a:rPr kumimoji="1" lang="ja-JP" altLang="en-US" sz="1200" dirty="0" smtClean="0"/>
              <a:t>（約</a:t>
            </a:r>
            <a:r>
              <a:rPr kumimoji="1" lang="en-US" altLang="ja-JP" sz="1200" dirty="0" smtClean="0"/>
              <a:t>2.4</a:t>
            </a:r>
            <a:r>
              <a:rPr kumimoji="1" lang="ja-JP" altLang="en-US" sz="1200" dirty="0" smtClean="0"/>
              <a:t>億円）である。</a:t>
            </a:r>
            <a:endParaRPr kumimoji="1" lang="en-US" altLang="ja-JP" sz="1200" dirty="0"/>
          </a:p>
          <a:p>
            <a:endParaRPr kumimoji="1" lang="ja-JP" altLang="en-US" sz="1200" dirty="0" smtClean="0">
              <a:latin typeface="+mj-lt"/>
              <a:ea typeface="+mj-ea"/>
            </a:endParaRPr>
          </a:p>
        </p:txBody>
      </p:sp>
      <p:sp>
        <p:nvSpPr>
          <p:cNvPr id="23" name="テキスト ボックス 22"/>
          <p:cNvSpPr txBox="1"/>
          <p:nvPr/>
        </p:nvSpPr>
        <p:spPr>
          <a:xfrm>
            <a:off x="1122484" y="6004069"/>
            <a:ext cx="6344055" cy="299295"/>
          </a:xfrm>
          <a:prstGeom prst="rect">
            <a:avLst/>
          </a:prstGeom>
          <a:noFill/>
        </p:spPr>
        <p:txBody>
          <a:bodyPr wrap="square" lIns="36000" tIns="36000" rIns="36000" bIns="36000" rtlCol="0" anchor="ctr" anchorCtr="0">
            <a:noAutofit/>
          </a:bodyPr>
          <a:lstStyle/>
          <a:p>
            <a:r>
              <a:rPr kumimoji="1" lang="en-US" altLang="ja-JP" sz="1000" dirty="0" smtClean="0">
                <a:latin typeface="+mj-lt"/>
                <a:ea typeface="+mj-ea"/>
              </a:rPr>
              <a:t>*1</a:t>
            </a:r>
            <a:r>
              <a:rPr kumimoji="1" lang="ja-JP" altLang="en-US" sz="1000" dirty="0" smtClean="0">
                <a:latin typeface="+mj-lt"/>
                <a:ea typeface="+mj-ea"/>
              </a:rPr>
              <a:t>　現場調査員の人数は含まれない。</a:t>
            </a:r>
          </a:p>
        </p:txBody>
      </p:sp>
    </p:spTree>
    <p:extLst>
      <p:ext uri="{BB962C8B-B14F-4D97-AF65-F5344CB8AC3E}">
        <p14:creationId xmlns:p14="http://schemas.microsoft.com/office/powerpoint/2010/main" val="3858554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E01102E1-88D9-4790-8615-AC810340BF51}" type="slidenum">
              <a:rPr lang="ja-JP" altLang="en-US" smtClean="0"/>
              <a:pPr/>
              <a:t>4</a:t>
            </a:fld>
            <a:endParaRPr lang="ja-JP" altLang="en-US" dirty="0"/>
          </a:p>
        </p:txBody>
      </p:sp>
      <p:sp>
        <p:nvSpPr>
          <p:cNvPr id="19" name="タイトル 18"/>
          <p:cNvSpPr>
            <a:spLocks noGrp="1"/>
          </p:cNvSpPr>
          <p:nvPr>
            <p:ph type="title"/>
          </p:nvPr>
        </p:nvSpPr>
        <p:spPr/>
        <p:txBody>
          <a:bodyPr/>
          <a:lstStyle/>
          <a:p>
            <a:r>
              <a:rPr lang="ja-JP" altLang="en-US" dirty="0" smtClean="0"/>
              <a:t>はじめに（</a:t>
            </a:r>
            <a:r>
              <a:rPr lang="en-US" altLang="ja-JP" dirty="0"/>
              <a:t>2</a:t>
            </a:r>
            <a:r>
              <a:rPr lang="en-US" altLang="ja-JP" dirty="0" smtClean="0"/>
              <a:t>/2</a:t>
            </a:r>
            <a:r>
              <a:rPr lang="ja-JP" altLang="en-US" dirty="0" smtClean="0"/>
              <a:t>）</a:t>
            </a:r>
            <a:endParaRPr kumimoji="1" lang="ja-JP" altLang="en-US" dirty="0"/>
          </a:p>
        </p:txBody>
      </p:sp>
      <p:sp>
        <p:nvSpPr>
          <p:cNvPr id="3" name="テキスト プレースホルダー 2"/>
          <p:cNvSpPr>
            <a:spLocks noGrp="1"/>
          </p:cNvSpPr>
          <p:nvPr>
            <p:ph type="body" sz="quarter" idx="14"/>
          </p:nvPr>
        </p:nvSpPr>
        <p:spPr/>
        <p:txBody>
          <a:bodyPr/>
          <a:lstStyle/>
          <a:p>
            <a:r>
              <a:rPr lang="ja-JP" altLang="en-US" dirty="0"/>
              <a:t>本調査は、夢洲まちづくり</a:t>
            </a:r>
            <a:r>
              <a:rPr lang="ja-JP" altLang="en-US" dirty="0" smtClean="0"/>
              <a:t>構想（案）～</a:t>
            </a:r>
            <a:r>
              <a:rPr lang="ja-JP" altLang="en-US" dirty="0"/>
              <a:t>中間とりまとめ</a:t>
            </a:r>
            <a:r>
              <a:rPr lang="ja-JP" altLang="en-US" dirty="0" smtClean="0"/>
              <a:t>～（</a:t>
            </a:r>
            <a:r>
              <a:rPr lang="en-US" altLang="ja-JP" dirty="0" smtClean="0"/>
              <a:t>2015</a:t>
            </a:r>
            <a:r>
              <a:rPr lang="ja-JP" altLang="en-US" dirty="0" smtClean="0"/>
              <a:t>年</a:t>
            </a:r>
            <a:r>
              <a:rPr lang="en-US" altLang="ja-JP" dirty="0"/>
              <a:t>2</a:t>
            </a:r>
            <a:r>
              <a:rPr lang="ja-JP" altLang="en-US" dirty="0" smtClean="0"/>
              <a:t>月）</a:t>
            </a:r>
            <a:r>
              <a:rPr lang="en-US" altLang="ja-JP" dirty="0" smtClean="0"/>
              <a:t>※1</a:t>
            </a:r>
            <a:r>
              <a:rPr lang="ja-JP" altLang="en-US" dirty="0" smtClean="0"/>
              <a:t>の</a:t>
            </a:r>
            <a:r>
              <a:rPr lang="ja-JP" altLang="en-US" dirty="0"/>
              <a:t>ゾーニング・面積を</a:t>
            </a:r>
            <a:r>
              <a:rPr lang="ja-JP" altLang="en-US" dirty="0" smtClean="0"/>
              <a:t>参考にしながら、</a:t>
            </a:r>
            <a:endParaRPr lang="en-US" altLang="ja-JP" dirty="0" smtClean="0"/>
          </a:p>
          <a:p>
            <a:r>
              <a:rPr lang="ja-JP" altLang="en-US" dirty="0" smtClean="0"/>
              <a:t>以下の既存施設が夢洲地区に立地すると想定し、</a:t>
            </a:r>
            <a:r>
              <a:rPr lang="en-US" altLang="ja-JP" dirty="0" smtClean="0"/>
              <a:t>2</a:t>
            </a:r>
            <a:r>
              <a:rPr lang="ja-JP" altLang="en-US" dirty="0" smtClean="0"/>
              <a:t>パターンの調査</a:t>
            </a:r>
            <a:r>
              <a:rPr lang="ja-JP" altLang="en-US" dirty="0"/>
              <a:t>を実施した。</a:t>
            </a:r>
          </a:p>
        </p:txBody>
      </p:sp>
      <p:graphicFrame>
        <p:nvGraphicFramePr>
          <p:cNvPr id="14" name="コンテンツ プレースホルダー 17"/>
          <p:cNvGraphicFramePr>
            <a:graphicFrameLocks noGrp="1"/>
          </p:cNvGraphicFramePr>
          <p:nvPr>
            <p:ph idx="1"/>
            <p:extLst>
              <p:ext uri="{D42A27DB-BD31-4B8C-83A1-F6EECF244321}">
                <p14:modId xmlns:p14="http://schemas.microsoft.com/office/powerpoint/2010/main" val="777260781"/>
              </p:ext>
            </p:extLst>
          </p:nvPr>
        </p:nvGraphicFramePr>
        <p:xfrm>
          <a:off x="417513" y="1925638"/>
          <a:ext cx="9066388" cy="4412880"/>
        </p:xfrm>
        <a:graphic>
          <a:graphicData uri="http://schemas.openxmlformats.org/drawingml/2006/table">
            <a:tbl>
              <a:tblPr firstRow="1" bandRow="1">
                <a:tableStyleId>{5C22544A-7EE6-4342-B048-85BDC9FD1C3A}</a:tableStyleId>
              </a:tblPr>
              <a:tblGrid>
                <a:gridCol w="1375613"/>
                <a:gridCol w="1908239"/>
                <a:gridCol w="1979852"/>
                <a:gridCol w="930020"/>
                <a:gridCol w="1706856"/>
                <a:gridCol w="1165808"/>
              </a:tblGrid>
              <a:tr h="0">
                <a:tc gridSpan="2">
                  <a:txBody>
                    <a:bodyPr/>
                    <a:lstStyle/>
                    <a:p>
                      <a:pPr algn="ctr"/>
                      <a:r>
                        <a:rPr kumimoji="1" lang="ja-JP" altLang="en-US" sz="1100" b="1" dirty="0" smtClean="0">
                          <a:solidFill>
                            <a:schemeClr val="bg1"/>
                          </a:solidFill>
                        </a:rPr>
                        <a:t>夢洲まちづくり構想（案）</a:t>
                      </a:r>
                      <a:endParaRPr kumimoji="1" lang="en-US" altLang="ja-JP" sz="1100" b="1" dirty="0" smtClean="0">
                        <a:solidFill>
                          <a:schemeClr val="bg1"/>
                        </a:solidFill>
                      </a:endParaRPr>
                    </a:p>
                    <a:p>
                      <a:pPr algn="ctr"/>
                      <a:r>
                        <a:rPr kumimoji="1" lang="ja-JP" altLang="en-US" sz="1100" b="1" dirty="0" smtClean="0">
                          <a:solidFill>
                            <a:schemeClr val="bg1"/>
                          </a:solidFill>
                        </a:rPr>
                        <a:t>～中間とりまとめ～（</a:t>
                      </a:r>
                      <a:r>
                        <a:rPr kumimoji="1" lang="en-US" altLang="ja-JP" sz="1100" b="1" dirty="0" smtClean="0">
                          <a:solidFill>
                            <a:schemeClr val="bg1"/>
                          </a:solidFill>
                        </a:rPr>
                        <a:t>2015</a:t>
                      </a:r>
                      <a:r>
                        <a:rPr kumimoji="1" lang="ja-JP" altLang="en-US" sz="1100" b="1" dirty="0" smtClean="0">
                          <a:solidFill>
                            <a:schemeClr val="bg1"/>
                          </a:solidFill>
                        </a:rPr>
                        <a:t>年</a:t>
                      </a:r>
                      <a:r>
                        <a:rPr kumimoji="1" lang="en-US" altLang="ja-JP" sz="1100" b="1" dirty="0" smtClean="0">
                          <a:solidFill>
                            <a:schemeClr val="bg1"/>
                          </a:solidFill>
                        </a:rPr>
                        <a:t>2</a:t>
                      </a:r>
                      <a:r>
                        <a:rPr kumimoji="1" lang="ja-JP" altLang="en-US" sz="1100" b="1" dirty="0" smtClean="0">
                          <a:solidFill>
                            <a:schemeClr val="bg1"/>
                          </a:solidFill>
                        </a:rPr>
                        <a:t>月）</a:t>
                      </a:r>
                      <a:endParaRPr kumimoji="1" lang="ja-JP" altLang="en-US" sz="1100" b="1" dirty="0">
                        <a:solidFill>
                          <a:schemeClr val="bg1"/>
                        </a:solidFill>
                      </a:endParaRPr>
                    </a:p>
                  </a:txBody>
                  <a:tcPr marL="126241" marR="126241" anchor="ctr">
                    <a:lnL w="12700" cap="flat" cmpd="sng" algn="ctr">
                      <a:solidFill>
                        <a:srgbClr val="8C8C8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kumimoji="1" lang="ja-JP" altLang="en-US"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8C8C"/>
                    </a:solidFill>
                  </a:tcPr>
                </a:tc>
                <a:tc gridSpan="4">
                  <a:txBody>
                    <a:bodyPr/>
                    <a:lstStyle/>
                    <a:p>
                      <a:pPr algn="ctr"/>
                      <a:r>
                        <a:rPr kumimoji="1" lang="ja-JP" altLang="en-US" sz="1200" b="1" dirty="0" smtClean="0">
                          <a:solidFill>
                            <a:schemeClr val="bg1"/>
                          </a:solidFill>
                        </a:rPr>
                        <a:t>本調査の前提条件</a:t>
                      </a:r>
                      <a:endParaRPr kumimoji="1" lang="ja-JP" altLang="en-US" sz="12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kumimoji="1" lang="ja-JP" altLang="en-US"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pPr algn="ctr"/>
                      <a:endParaRPr kumimoji="1" lang="ja-JP" altLang="en-US"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0">
                <a:tc rowSpan="2">
                  <a:txBody>
                    <a:bodyPr/>
                    <a:lstStyle/>
                    <a:p>
                      <a:pPr algn="ctr"/>
                      <a:r>
                        <a:rPr kumimoji="1" lang="ja-JP" altLang="en-US" sz="1100" b="1" dirty="0" smtClean="0">
                          <a:solidFill>
                            <a:schemeClr val="bg1"/>
                          </a:solidFill>
                        </a:rPr>
                        <a:t>ゾーニング</a:t>
                      </a:r>
                      <a:endParaRPr kumimoji="1" lang="ja-JP" altLang="en-US" sz="1100" b="1" dirty="0">
                        <a:solidFill>
                          <a:schemeClr val="bg1"/>
                        </a:solidFill>
                      </a:endParaRPr>
                    </a:p>
                  </a:txBody>
                  <a:tcPr marL="126241" marR="126241" anchor="ctr">
                    <a:lnL w="12700" cap="flat" cmpd="sng" algn="ctr">
                      <a:solidFill>
                        <a:srgbClr val="8C8C8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c rowSpan="2">
                  <a:txBody>
                    <a:bodyPr/>
                    <a:lstStyle/>
                    <a:p>
                      <a:pPr algn="ctr"/>
                      <a:r>
                        <a:rPr kumimoji="1" lang="ja-JP" altLang="en-US" sz="1100" b="1" dirty="0" smtClean="0">
                          <a:solidFill>
                            <a:schemeClr val="bg1"/>
                          </a:solidFill>
                        </a:rPr>
                        <a:t>面積</a:t>
                      </a:r>
                      <a:endParaRPr kumimoji="1" lang="ja-JP" altLang="en-US" sz="11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bg1"/>
                          </a:solidFill>
                        </a:rPr>
                        <a:t>【</a:t>
                      </a:r>
                      <a:r>
                        <a:rPr kumimoji="1" lang="ja-JP" altLang="en-US" sz="1100" b="1" dirty="0" smtClean="0">
                          <a:solidFill>
                            <a:schemeClr val="bg1"/>
                          </a:solidFill>
                        </a:rPr>
                        <a:t>パターン①</a:t>
                      </a:r>
                      <a:r>
                        <a:rPr kumimoji="1" lang="en-US" altLang="ja-JP" sz="1100" b="1" dirty="0" smtClean="0">
                          <a:solidFill>
                            <a:schemeClr val="bg1"/>
                          </a:solidFill>
                        </a:rPr>
                        <a:t>】</a:t>
                      </a:r>
                      <a:endParaRPr kumimoji="1" lang="en-US" altLang="ja-JP" sz="1100" b="1" dirty="0" smtClean="0">
                        <a:solidFill>
                          <a:schemeClr val="bg1"/>
                        </a:solidFill>
                        <a:latin typeface="+mn-lt"/>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bg1"/>
                          </a:solidFill>
                          <a:latin typeface="+mn-lt"/>
                        </a:rPr>
                        <a:t>2024</a:t>
                      </a:r>
                      <a:r>
                        <a:rPr kumimoji="1" lang="ja-JP" altLang="en-US" sz="1100" b="1" dirty="0" smtClean="0">
                          <a:solidFill>
                            <a:schemeClr val="bg1"/>
                          </a:solidFill>
                          <a:latin typeface="+mn-lt"/>
                        </a:rPr>
                        <a:t>年の</a:t>
                      </a:r>
                      <a:r>
                        <a:rPr kumimoji="1" lang="ja-JP" altLang="en-US" sz="1100" b="1" dirty="0" smtClean="0">
                          <a:solidFill>
                            <a:schemeClr val="bg1"/>
                          </a:solidFill>
                        </a:rPr>
                        <a:t>開業を想定する施設規模</a:t>
                      </a:r>
                    </a:p>
                  </a:txBody>
                  <a:tcPr marL="126241" marR="12624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a:endParaRPr kumimoji="1" lang="ja-JP" altLang="en-US" sz="1100" b="1" dirty="0">
                        <a:solidFill>
                          <a:schemeClr val="bg1"/>
                        </a:solidFill>
                      </a:endParaRPr>
                    </a:p>
                  </a:txBody>
                  <a:tcPr marL="123280" marR="123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bg1"/>
                          </a:solidFill>
                        </a:rPr>
                        <a:t>【</a:t>
                      </a:r>
                      <a:r>
                        <a:rPr kumimoji="1" lang="ja-JP" altLang="en-US" sz="1100" b="1" dirty="0" smtClean="0">
                          <a:solidFill>
                            <a:schemeClr val="bg1"/>
                          </a:solidFill>
                        </a:rPr>
                        <a:t>パターン②</a:t>
                      </a:r>
                      <a:r>
                        <a:rPr kumimoji="1" lang="en-US" altLang="ja-JP" sz="1100" b="1" dirty="0" smtClean="0">
                          <a:solidFill>
                            <a:schemeClr val="bg1"/>
                          </a:solidFill>
                        </a:rPr>
                        <a:t>】</a:t>
                      </a:r>
                    </a:p>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1"/>
                          </a:solidFill>
                          <a:latin typeface="+mn-lt"/>
                        </a:rPr>
                        <a:t>パターン①の開業済施設に加え、</a:t>
                      </a:r>
                      <a:endParaRPr kumimoji="1" lang="en-US" altLang="ja-JP" sz="1100" b="1" dirty="0" smtClean="0">
                        <a:solidFill>
                          <a:schemeClr val="bg1"/>
                        </a:solidFill>
                        <a:latin typeface="+mn-lt"/>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bg1"/>
                          </a:solidFill>
                          <a:latin typeface="+mn-lt"/>
                        </a:rPr>
                        <a:t>2030</a:t>
                      </a:r>
                      <a:r>
                        <a:rPr kumimoji="1" lang="ja-JP" altLang="en-US" sz="1100" b="1" dirty="0" smtClean="0">
                          <a:solidFill>
                            <a:schemeClr val="bg1"/>
                          </a:solidFill>
                          <a:latin typeface="+mn-lt"/>
                        </a:rPr>
                        <a:t>年の新たな開業を想定する施設規模</a:t>
                      </a:r>
                      <a:endParaRPr kumimoji="1" lang="ja-JP" altLang="en-US" sz="1100" b="1" u="sng" dirty="0" smtClean="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a:endParaRPr kumimoji="1" lang="ja-JP" altLang="en-US" sz="1100" b="1" dirty="0">
                        <a:solidFill>
                          <a:schemeClr val="bg1"/>
                        </a:solidFill>
                      </a:endParaRPr>
                    </a:p>
                  </a:txBody>
                  <a:tcPr marL="123280" marR="123280" anchor="ctr">
                    <a:lnL w="12700" cap="flat" cmpd="sng" algn="ctr">
                      <a:solidFill>
                        <a:schemeClr val="bg1"/>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0">
                <a:tc vMerge="1">
                  <a:txBody>
                    <a:bodyPr/>
                    <a:lstStyle/>
                    <a:p>
                      <a:pPr algn="ctr"/>
                      <a:endParaRPr kumimoji="1" lang="ja-JP" altLang="en-US" sz="1100" b="1" dirty="0">
                        <a:solidFill>
                          <a:schemeClr val="bg1"/>
                        </a:solidFill>
                      </a:endParaRPr>
                    </a:p>
                  </a:txBody>
                  <a:tcPr marL="123280" marR="123280" anchor="ctr">
                    <a:lnL w="12700" cap="flat" cmpd="sng" algn="ctr">
                      <a:solidFill>
                        <a:srgbClr val="8C8C8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accent1"/>
                    </a:solidFill>
                  </a:tcPr>
                </a:tc>
                <a:tc vMerge="1">
                  <a:txBody>
                    <a:bodyPr/>
                    <a:lstStyle/>
                    <a:p>
                      <a:pPr algn="ctr"/>
                      <a:endParaRPr kumimoji="1" lang="ja-JP" altLang="en-US" sz="1100" b="1" dirty="0">
                        <a:solidFill>
                          <a:schemeClr val="bg1"/>
                        </a:solidFill>
                      </a:endParaRPr>
                    </a:p>
                  </a:txBody>
                  <a:tcPr marL="123280" marR="123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accent1"/>
                    </a:solidFill>
                  </a:tcPr>
                </a:tc>
                <a:tc>
                  <a:txBody>
                    <a:bodyPr/>
                    <a:lstStyle/>
                    <a:p>
                      <a:pPr algn="ctr"/>
                      <a:r>
                        <a:rPr kumimoji="1" lang="ja-JP" altLang="en-US" sz="1100" b="1" dirty="0" smtClean="0">
                          <a:solidFill>
                            <a:schemeClr val="bg1"/>
                          </a:solidFill>
                        </a:rPr>
                        <a:t>施設名</a:t>
                      </a:r>
                      <a:endParaRPr kumimoji="1" lang="ja-JP" altLang="en-US" sz="11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b="1" dirty="0" smtClean="0">
                          <a:solidFill>
                            <a:schemeClr val="bg1"/>
                          </a:solidFill>
                        </a:rPr>
                        <a:t>面積</a:t>
                      </a:r>
                      <a:endParaRPr kumimoji="1" lang="ja-JP" altLang="en-US" sz="11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b="1" dirty="0" smtClean="0">
                          <a:solidFill>
                            <a:schemeClr val="bg1"/>
                          </a:solidFill>
                        </a:rPr>
                        <a:t>施設名</a:t>
                      </a:r>
                      <a:endParaRPr kumimoji="1" lang="ja-JP" altLang="en-US" sz="11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b="1" dirty="0" smtClean="0">
                          <a:solidFill>
                            <a:schemeClr val="bg1"/>
                          </a:solidFill>
                        </a:rPr>
                        <a:t>面積</a:t>
                      </a:r>
                      <a:endParaRPr kumimoji="1" lang="ja-JP" altLang="en-US" sz="1100" b="1" dirty="0">
                        <a:solidFill>
                          <a:schemeClr val="bg1"/>
                        </a:solidFill>
                      </a:endParaRPr>
                    </a:p>
                  </a:txBody>
                  <a:tcPr marL="126241" marR="126241" anchor="ctr">
                    <a:lnL w="12700" cap="flat" cmpd="sng" algn="ctr">
                      <a:solidFill>
                        <a:schemeClr val="bg1"/>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tx1">
                        <a:lumMod val="50000"/>
                        <a:lumOff val="50000"/>
                      </a:schemeClr>
                    </a:solidFill>
                  </a:tcPr>
                </a:tc>
              </a:tr>
              <a:tr h="0">
                <a:tc rowSpan="2">
                  <a:txBody>
                    <a:bodyPr/>
                    <a:lstStyle/>
                    <a:p>
                      <a:pPr algn="ctr"/>
                      <a:r>
                        <a:rPr kumimoji="1" lang="ja-JP" altLang="en-US" sz="1100" dirty="0" smtClean="0"/>
                        <a:t>観光</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ja-JP" altLang="en-US" sz="1100" dirty="0" smtClean="0"/>
                        <a:t>約</a:t>
                      </a:r>
                      <a:r>
                        <a:rPr kumimoji="1" lang="en-US" altLang="ja-JP" sz="1100" dirty="0" smtClean="0"/>
                        <a:t>30ha</a:t>
                      </a:r>
                    </a:p>
                    <a:p>
                      <a:pPr algn="ctr"/>
                      <a:r>
                        <a:rPr kumimoji="1" lang="ja-JP" altLang="en-US" sz="1100" dirty="0" smtClean="0"/>
                        <a:t>（早期利用可能エリア）</a:t>
                      </a:r>
                      <a:endParaRPr kumimoji="1" lang="ja-JP" altLang="en-US" sz="1100" dirty="0"/>
                    </a:p>
                  </a:txBody>
                  <a:tcPr marL="0" marR="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en-US" altLang="ja-JP" sz="1100" dirty="0" smtClean="0"/>
                        <a:t>Marina Bay Sands</a:t>
                      </a:r>
                    </a:p>
                    <a:p>
                      <a:pPr algn="ctr"/>
                      <a:r>
                        <a:rPr kumimoji="1" lang="ja-JP" altLang="en-US" sz="1100" dirty="0" smtClean="0"/>
                        <a:t>　（シンガポール）</a:t>
                      </a:r>
                      <a:endParaRPr kumimoji="1" lang="en-US" altLang="ja-JP" sz="1100" dirty="0" smtClean="0"/>
                    </a:p>
                    <a:p>
                      <a:pPr algn="ctr"/>
                      <a:endParaRPr kumimoji="1" lang="en-US" altLang="ja-JP" sz="1100" dirty="0" smtClean="0"/>
                    </a:p>
                    <a:p>
                      <a:pPr marL="179388" indent="-179388" algn="just"/>
                      <a:r>
                        <a:rPr kumimoji="1" lang="ja-JP" altLang="en-US" sz="1100" dirty="0" smtClean="0"/>
                        <a:t>●早期利用可能エリア内への立地を想定</a:t>
                      </a:r>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ja-JP" altLang="en-US" sz="1100" dirty="0" smtClean="0"/>
                        <a:t>約</a:t>
                      </a:r>
                      <a:r>
                        <a:rPr kumimoji="1" lang="en-US" altLang="ja-JP" sz="1100" dirty="0" smtClean="0"/>
                        <a:t>16ha</a:t>
                      </a:r>
                      <a:endParaRPr kumimoji="1" lang="ja-JP" altLang="en-US" sz="1100" dirty="0"/>
                    </a:p>
                  </a:txBody>
                  <a:tcPr marL="0" marR="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rowSpan="4">
                  <a:txBody>
                    <a:bodyPr/>
                    <a:lstStyle/>
                    <a:p>
                      <a:pPr algn="ctr"/>
                      <a:r>
                        <a:rPr kumimoji="1" lang="en-US" altLang="ja-JP" sz="1100" dirty="0" smtClean="0">
                          <a:solidFill>
                            <a:schemeClr val="tx1"/>
                          </a:solidFill>
                        </a:rPr>
                        <a:t>Marina Bay Sands</a:t>
                      </a:r>
                    </a:p>
                    <a:p>
                      <a:pPr algn="ctr"/>
                      <a:r>
                        <a:rPr kumimoji="1" lang="ja-JP" altLang="en-US" sz="1100" dirty="0" smtClean="0">
                          <a:solidFill>
                            <a:schemeClr val="tx1"/>
                          </a:solidFill>
                        </a:rPr>
                        <a:t>　（シンガポール）</a:t>
                      </a:r>
                    </a:p>
                    <a:p>
                      <a:pPr algn="ctr"/>
                      <a:r>
                        <a:rPr kumimoji="1" lang="ja-JP" altLang="en-US" sz="1100" dirty="0" smtClean="0">
                          <a:solidFill>
                            <a:schemeClr val="tx1"/>
                          </a:solidFill>
                        </a:rPr>
                        <a:t>（開業済施設）</a:t>
                      </a:r>
                      <a:endParaRPr kumimoji="1" lang="en-US" altLang="ja-JP" sz="1100" dirty="0" smtClean="0">
                        <a:solidFill>
                          <a:schemeClr val="tx1"/>
                        </a:solidFill>
                      </a:endParaRPr>
                    </a:p>
                    <a:p>
                      <a:pPr algn="ctr"/>
                      <a:endParaRPr kumimoji="1" lang="en-US" altLang="ja-JP" sz="1100" dirty="0" smtClean="0">
                        <a:solidFill>
                          <a:schemeClr val="tx1"/>
                        </a:solidFill>
                      </a:endParaRPr>
                    </a:p>
                    <a:p>
                      <a:pPr algn="ctr"/>
                      <a:endParaRPr kumimoji="1" lang="en-US" altLang="ja-JP" sz="1100" dirty="0" smtClean="0">
                        <a:solidFill>
                          <a:schemeClr val="tx1"/>
                        </a:solidFill>
                      </a:endParaRPr>
                    </a:p>
                    <a:p>
                      <a:pPr algn="ctr"/>
                      <a:endParaRPr kumimoji="1" lang="en-US" altLang="ja-JP" sz="1100" dirty="0" smtClean="0">
                        <a:solidFill>
                          <a:schemeClr val="tx1"/>
                        </a:solidFill>
                      </a:endParaRPr>
                    </a:p>
                    <a:p>
                      <a:pPr algn="ctr"/>
                      <a:r>
                        <a:rPr kumimoji="1" lang="en-US" altLang="ja-JP" sz="1100" dirty="0" smtClean="0">
                          <a:solidFill>
                            <a:schemeClr val="tx1"/>
                          </a:solidFill>
                        </a:rPr>
                        <a:t>MGM Grand</a:t>
                      </a:r>
                    </a:p>
                    <a:p>
                      <a:pPr algn="ctr"/>
                      <a:r>
                        <a:rPr kumimoji="1" lang="ja-JP" altLang="en-US" sz="1100" dirty="0" smtClean="0">
                          <a:solidFill>
                            <a:schemeClr val="tx1"/>
                          </a:solidFill>
                        </a:rPr>
                        <a:t>　（米・ネバダ州）</a:t>
                      </a:r>
                      <a:endParaRPr kumimoji="1" lang="en-US" altLang="ja-JP" sz="1100" dirty="0" smtClean="0">
                        <a:solidFill>
                          <a:schemeClr val="tx1"/>
                        </a:solidFill>
                      </a:endParaRPr>
                    </a:p>
                    <a:p>
                      <a:pPr algn="ctr"/>
                      <a:r>
                        <a:rPr kumimoji="1" lang="ja-JP" altLang="en-US" sz="1100" dirty="0" smtClean="0">
                          <a:solidFill>
                            <a:schemeClr val="tx1"/>
                          </a:solidFill>
                        </a:rPr>
                        <a:t>（新規開業）</a:t>
                      </a:r>
                      <a:endParaRPr kumimoji="1" lang="en-US" altLang="ja-JP" sz="1100" dirty="0" smtClean="0">
                        <a:solidFill>
                          <a:schemeClr val="tx1"/>
                        </a:solidFill>
                      </a:endParaRPr>
                    </a:p>
                    <a:p>
                      <a:pPr algn="ctr"/>
                      <a:endParaRPr kumimoji="1" lang="en-US" altLang="ja-JP" sz="1100" dirty="0" smtClean="0">
                        <a:solidFill>
                          <a:schemeClr val="tx1"/>
                        </a:solidFill>
                      </a:endParaRPr>
                    </a:p>
                    <a:p>
                      <a:pPr algn="ctr"/>
                      <a:r>
                        <a:rPr kumimoji="1" lang="en-US" altLang="ja-JP" sz="1100" dirty="0" smtClean="0">
                          <a:solidFill>
                            <a:schemeClr val="tx1"/>
                          </a:solidFill>
                        </a:rPr>
                        <a:t>Wynn</a:t>
                      </a:r>
                      <a:r>
                        <a:rPr kumimoji="1" lang="ja-JP" altLang="en-US" sz="1100" dirty="0" smtClean="0">
                          <a:solidFill>
                            <a:schemeClr val="tx1"/>
                          </a:solidFill>
                        </a:rPr>
                        <a:t>・</a:t>
                      </a:r>
                      <a:r>
                        <a:rPr kumimoji="1" lang="en-US" altLang="ja-JP" sz="1100" dirty="0" smtClean="0">
                          <a:solidFill>
                            <a:schemeClr val="tx1"/>
                          </a:solidFill>
                        </a:rPr>
                        <a:t>Encore</a:t>
                      </a:r>
                    </a:p>
                    <a:p>
                      <a:pPr algn="ctr"/>
                      <a:r>
                        <a:rPr kumimoji="1" lang="ja-JP" altLang="en-US" sz="1100" dirty="0" smtClean="0">
                          <a:solidFill>
                            <a:schemeClr val="tx1"/>
                          </a:solidFill>
                        </a:rPr>
                        <a:t>　（米・ネバダ州）</a:t>
                      </a:r>
                      <a:endParaRPr kumimoji="1" lang="en-US" altLang="ja-JP" sz="1100" dirty="0" smtClean="0">
                        <a:solidFill>
                          <a:schemeClr val="tx1"/>
                        </a:solidFill>
                      </a:endParaRPr>
                    </a:p>
                    <a:p>
                      <a:pPr algn="ctr"/>
                      <a:r>
                        <a:rPr kumimoji="1" lang="ja-JP" altLang="en-US" sz="1100" dirty="0" smtClean="0">
                          <a:solidFill>
                            <a:schemeClr val="tx1"/>
                          </a:solidFill>
                        </a:rPr>
                        <a:t>（新規開業）</a:t>
                      </a:r>
                      <a:endParaRPr kumimoji="1" lang="en-US" altLang="ja-JP" sz="1100" dirty="0" smtClean="0">
                        <a:solidFill>
                          <a:schemeClr val="tx1"/>
                        </a:solidFill>
                      </a:endParaRPr>
                    </a:p>
                    <a:p>
                      <a:pPr algn="ctr"/>
                      <a:endParaRPr kumimoji="1" lang="en-US" altLang="ja-JP" sz="1100" dirty="0" smtClean="0">
                        <a:solidFill>
                          <a:schemeClr val="tx1"/>
                        </a:solidFill>
                      </a:endParaRPr>
                    </a:p>
                    <a:p>
                      <a:pPr marL="179388" indent="-179388" algn="just"/>
                      <a:r>
                        <a:rPr kumimoji="1" lang="ja-JP" altLang="en-US" sz="1100" dirty="0" smtClean="0">
                          <a:solidFill>
                            <a:schemeClr val="tx1"/>
                          </a:solidFill>
                        </a:rPr>
                        <a:t>●全体利用可能エリア内への立地を想定</a:t>
                      </a:r>
                    </a:p>
                  </a:txBody>
                  <a:tcPr marL="126241" marR="126241">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row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r>
                      <a:br>
                        <a:rPr kumimoji="1" lang="en-US" altLang="ja-JP" sz="1100" dirty="0" smtClean="0">
                          <a:solidFill>
                            <a:schemeClr val="tx1"/>
                          </a:solidFill>
                        </a:rPr>
                      </a:br>
                      <a:r>
                        <a:rPr kumimoji="1" lang="ja-JP" altLang="en-US" sz="1100" dirty="0" smtClean="0">
                          <a:solidFill>
                            <a:schemeClr val="tx1"/>
                          </a:solidFill>
                        </a:rPr>
                        <a:t>約</a:t>
                      </a:r>
                      <a:r>
                        <a:rPr kumimoji="1" lang="en-US" altLang="ja-JP" sz="1100" dirty="0" smtClean="0">
                          <a:solidFill>
                            <a:schemeClr val="tx1"/>
                          </a:solidFill>
                        </a:rPr>
                        <a:t>16ha</a:t>
                      </a:r>
                    </a:p>
                    <a:p>
                      <a:pPr algn="ctr"/>
                      <a:endParaRPr kumimoji="1" lang="en-US" altLang="ja-JP" sz="1100" dirty="0" smtClean="0">
                        <a:solidFill>
                          <a:schemeClr val="tx1"/>
                        </a:solidFill>
                      </a:endParaRPr>
                    </a:p>
                    <a:p>
                      <a:pPr algn="ctr"/>
                      <a:endParaRPr kumimoji="1" lang="en-US" altLang="ja-JP" sz="1100" dirty="0" smtClean="0">
                        <a:solidFill>
                          <a:schemeClr val="tx1"/>
                        </a:solidFill>
                      </a:endParaRPr>
                    </a:p>
                    <a:p>
                      <a:pPr algn="ctr"/>
                      <a:endParaRPr kumimoji="1" lang="en-US" altLang="ja-JP" sz="1100" dirty="0" smtClean="0">
                        <a:solidFill>
                          <a:schemeClr val="tx1"/>
                        </a:solidFill>
                      </a:endParaRPr>
                    </a:p>
                    <a:p>
                      <a:pPr algn="ctr"/>
                      <a:r>
                        <a:rPr kumimoji="1" lang="en-US" altLang="ja-JP" sz="1100" dirty="0" smtClean="0">
                          <a:solidFill>
                            <a:schemeClr val="tx1"/>
                          </a:solidFill>
                        </a:rPr>
                        <a:t/>
                      </a:r>
                      <a:br>
                        <a:rPr kumimoji="1" lang="en-US" altLang="ja-JP" sz="1100" dirty="0" smtClean="0">
                          <a:solidFill>
                            <a:schemeClr val="tx1"/>
                          </a:solidFill>
                        </a:rPr>
                      </a:br>
                      <a:endParaRPr kumimoji="1" lang="en-US" altLang="ja-JP" sz="1100" dirty="0" smtClean="0">
                        <a:solidFill>
                          <a:schemeClr val="tx1"/>
                        </a:solidFill>
                      </a:endParaRPr>
                    </a:p>
                    <a:p>
                      <a:pPr algn="ctr"/>
                      <a:r>
                        <a:rPr kumimoji="1" lang="ja-JP" altLang="en-US" sz="1100" dirty="0" smtClean="0">
                          <a:solidFill>
                            <a:schemeClr val="tx1"/>
                          </a:solidFill>
                        </a:rPr>
                        <a:t>約</a:t>
                      </a:r>
                      <a:r>
                        <a:rPr kumimoji="1" lang="en-US" altLang="ja-JP" sz="1100" dirty="0" smtClean="0">
                          <a:solidFill>
                            <a:schemeClr val="tx1"/>
                          </a:solidFill>
                        </a:rPr>
                        <a:t>50ha</a:t>
                      </a:r>
                    </a:p>
                    <a:p>
                      <a:pPr algn="ctr"/>
                      <a:endParaRPr kumimoji="1" lang="en-US" altLang="ja-JP" sz="1100" dirty="0" smtClean="0">
                        <a:solidFill>
                          <a:schemeClr val="tx1"/>
                        </a:solidFill>
                      </a:endParaRPr>
                    </a:p>
                    <a:p>
                      <a:pPr algn="ctr"/>
                      <a:r>
                        <a:rPr kumimoji="1" lang="en-US" altLang="ja-JP" sz="1100" dirty="0" smtClean="0">
                          <a:solidFill>
                            <a:schemeClr val="tx1"/>
                          </a:solidFill>
                        </a:rPr>
                        <a:t/>
                      </a:r>
                      <a:br>
                        <a:rPr kumimoji="1" lang="en-US" altLang="ja-JP" sz="1100" dirty="0" smtClean="0">
                          <a:solidFill>
                            <a:schemeClr val="tx1"/>
                          </a:solidFill>
                        </a:rPr>
                      </a:br>
                      <a:endParaRPr kumimoji="1" lang="en-US" altLang="ja-JP" sz="1100" dirty="0" smtClean="0">
                        <a:solidFill>
                          <a:schemeClr val="tx1"/>
                        </a:solidFill>
                      </a:endParaRPr>
                    </a:p>
                    <a:p>
                      <a:pPr algn="ctr"/>
                      <a:r>
                        <a:rPr kumimoji="1" lang="ja-JP" altLang="en-US" sz="1100" dirty="0" smtClean="0">
                          <a:solidFill>
                            <a:schemeClr val="tx1"/>
                          </a:solidFill>
                        </a:rPr>
                        <a:t>約</a:t>
                      </a:r>
                      <a:r>
                        <a:rPr kumimoji="1" lang="en-US" altLang="ja-JP" sz="1100" dirty="0" smtClean="0">
                          <a:solidFill>
                            <a:schemeClr val="tx1"/>
                          </a:solidFill>
                        </a:rPr>
                        <a:t>87ha</a:t>
                      </a:r>
                    </a:p>
                    <a:p>
                      <a:pPr algn="ctr"/>
                      <a:endParaRPr kumimoji="1" lang="en-US" altLang="ja-JP" sz="1100" dirty="0" smtClean="0">
                        <a:solidFill>
                          <a:schemeClr val="tx1"/>
                        </a:solidFill>
                      </a:endParaRPr>
                    </a:p>
                    <a:p>
                      <a:pPr algn="ctr"/>
                      <a:endParaRPr kumimoji="1" lang="en-US" altLang="ja-JP" sz="1100" dirty="0" smtClean="0">
                        <a:solidFill>
                          <a:schemeClr val="tx1"/>
                        </a:solidFill>
                      </a:endParaRPr>
                    </a:p>
                    <a:p>
                      <a:pPr algn="ctr"/>
                      <a:endParaRPr kumimoji="1" lang="ja-JP" altLang="en-US" sz="1100" dirty="0">
                        <a:solidFill>
                          <a:schemeClr val="tx1"/>
                        </a:solidFill>
                      </a:endParaRPr>
                    </a:p>
                  </a:txBody>
                  <a:tcPr marL="0" marR="0">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r>
              <a:tr h="648000">
                <a:tc vMerge="1">
                  <a:txBody>
                    <a:bodyPr/>
                    <a:lstStyle/>
                    <a:p>
                      <a:pPr algn="ctr"/>
                      <a:endParaRPr kumimoji="1" lang="ja-JP" altLang="en-US" sz="1200" dirty="0"/>
                    </a:p>
                  </a:txBody>
                  <a:tcPr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ja-JP" altLang="en-US" sz="1100" dirty="0" smtClean="0"/>
                        <a:t>約</a:t>
                      </a:r>
                      <a:r>
                        <a:rPr kumimoji="1" lang="en-US" altLang="ja-JP" sz="1100" dirty="0" smtClean="0"/>
                        <a:t>50ha</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rowSpan="3">
                  <a:txBody>
                    <a:bodyPr/>
                    <a:lstStyle/>
                    <a:p>
                      <a:pPr marL="174625" indent="-174625" algn="ctr"/>
                      <a:r>
                        <a:rPr kumimoji="1" lang="ja-JP" altLang="en-US" sz="1100" dirty="0" smtClean="0"/>
                        <a:t>－</a:t>
                      </a:r>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rowSpan="3">
                  <a:txBody>
                    <a:bodyPr/>
                    <a:lstStyle/>
                    <a:p>
                      <a:pPr algn="ctr"/>
                      <a:r>
                        <a:rPr kumimoji="1" lang="ja-JP" altLang="en-US" sz="1100" dirty="0" smtClean="0"/>
                        <a:t>－</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marL="174625" indent="-174625" algn="l"/>
                      <a:endParaRPr kumimoji="1" lang="ja-JP" altLang="en-US" sz="1100" dirty="0" smtClean="0"/>
                    </a:p>
                  </a:txBody>
                  <a:tcPr marL="123280" marR="12328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ctr"/>
                      <a:endParaRPr kumimoji="1" lang="ja-JP" altLang="en-US" sz="1100" b="1" dirty="0">
                        <a:solidFill>
                          <a:schemeClr val="bg1"/>
                        </a:solidFill>
                      </a:endParaRPr>
                    </a:p>
                  </a:txBody>
                  <a:tcPr marL="123280" marR="12328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r>
              <a:tr h="648000">
                <a:tc>
                  <a:txBody>
                    <a:bodyPr/>
                    <a:lstStyle/>
                    <a:p>
                      <a:pPr algn="ctr"/>
                      <a:r>
                        <a:rPr kumimoji="1" lang="ja-JP" altLang="en-US" sz="1100" dirty="0" smtClean="0"/>
                        <a:t>リザーブ①</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ja-JP" altLang="en-US" sz="1100" dirty="0" smtClean="0"/>
                        <a:t>約</a:t>
                      </a:r>
                      <a:r>
                        <a:rPr kumimoji="1" lang="en-US" altLang="ja-JP" sz="1100" dirty="0" smtClean="0"/>
                        <a:t>50ha</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tc>
                <a:tc vMerge="1">
                  <a:txBody>
                    <a:bodyPr/>
                    <a:lstStyle/>
                    <a:p>
                      <a:pPr algn="ctr"/>
                      <a:endParaRPr kumimoji="1" lang="ja-JP" altLang="en-US" sz="1100" dirty="0"/>
                    </a:p>
                  </a:txBody>
                  <a:tcPr marL="0" marR="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r>
              <a:tr h="648000">
                <a:tc>
                  <a:txBody>
                    <a:bodyPr/>
                    <a:lstStyle/>
                    <a:p>
                      <a:pPr algn="ctr"/>
                      <a:r>
                        <a:rPr kumimoji="1" lang="ja-JP" altLang="en-US" sz="1100" dirty="0" smtClean="0"/>
                        <a:t>リザーブ②</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a:txBody>
                    <a:bodyPr/>
                    <a:lstStyle/>
                    <a:p>
                      <a:pPr algn="ctr"/>
                      <a:r>
                        <a:rPr kumimoji="1" lang="ja-JP" altLang="en-US" sz="1100" dirty="0" smtClean="0"/>
                        <a:t>約</a:t>
                      </a:r>
                      <a:r>
                        <a:rPr kumimoji="1" lang="en-US" altLang="ja-JP" sz="1100" dirty="0" smtClean="0"/>
                        <a:t>60ha</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tc>
                <a:tc vMerge="1">
                  <a:txBody>
                    <a:bodyPr/>
                    <a:lstStyle/>
                    <a:p>
                      <a:pPr algn="ctr"/>
                      <a:endParaRPr kumimoji="1" lang="ja-JP" altLang="en-US" sz="1100" b="1" dirty="0">
                        <a:solidFill>
                          <a:schemeClr val="bg1"/>
                        </a:solidFill>
                      </a:endParaRPr>
                    </a:p>
                  </a:txBody>
                  <a:tcPr marL="123280" marR="123280"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chemeClr val="bg1"/>
                    </a:solidFill>
                  </a:tcPr>
                </a:tc>
              </a:tr>
              <a:tr h="0">
                <a:tc>
                  <a:txBody>
                    <a:bodyPr/>
                    <a:lstStyle/>
                    <a:p>
                      <a:pPr algn="ctr"/>
                      <a:r>
                        <a:rPr kumimoji="1" lang="ja-JP" altLang="en-US" sz="1100" dirty="0" smtClean="0"/>
                        <a:t>合計</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c>
                  <a:txBody>
                    <a:bodyPr/>
                    <a:lstStyle/>
                    <a:p>
                      <a:pPr algn="ctr"/>
                      <a:r>
                        <a:rPr kumimoji="1" lang="ja-JP" altLang="en-US" sz="1100" dirty="0" smtClean="0"/>
                        <a:t>約</a:t>
                      </a:r>
                      <a:r>
                        <a:rPr kumimoji="1" lang="en-US" altLang="ja-JP" sz="1100" dirty="0" smtClean="0"/>
                        <a:t>190ha</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c>
                  <a:txBody>
                    <a:bodyPr/>
                    <a:lstStyle/>
                    <a:p>
                      <a:pPr algn="ctr"/>
                      <a:r>
                        <a:rPr kumimoji="1" lang="ja-JP" altLang="en-US" sz="1100" dirty="0" smtClean="0"/>
                        <a:t>－</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c>
                  <a:txBody>
                    <a:bodyPr/>
                    <a:lstStyle/>
                    <a:p>
                      <a:pPr algn="ctr"/>
                      <a:r>
                        <a:rPr kumimoji="1" lang="ja-JP" altLang="en-US" sz="1100" dirty="0" smtClean="0"/>
                        <a:t>約</a:t>
                      </a:r>
                      <a:r>
                        <a:rPr kumimoji="1" lang="en-US" altLang="ja-JP" sz="1100" dirty="0" smtClean="0"/>
                        <a:t>16ha</a:t>
                      </a:r>
                      <a:endParaRPr kumimoji="1" lang="ja-JP" altLang="en-US" sz="1100" dirty="0"/>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c>
                  <a:txBody>
                    <a:bodyPr/>
                    <a:lstStyle/>
                    <a:p>
                      <a:pPr algn="ctr"/>
                      <a:r>
                        <a:rPr kumimoji="1" lang="ja-JP" altLang="en-US" sz="1100" dirty="0" smtClean="0">
                          <a:solidFill>
                            <a:schemeClr val="tx1"/>
                          </a:solidFill>
                        </a:rPr>
                        <a:t>－</a:t>
                      </a:r>
                      <a:endParaRPr kumimoji="1" lang="ja-JP" altLang="en-US" sz="1100" dirty="0">
                        <a:solidFill>
                          <a:schemeClr val="tx1"/>
                        </a:solidFill>
                      </a:endParaRPr>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c>
                  <a:txBody>
                    <a:bodyPr/>
                    <a:lstStyle/>
                    <a:p>
                      <a:pPr algn="ctr"/>
                      <a:r>
                        <a:rPr kumimoji="1" lang="ja-JP" altLang="en-US" sz="1100" dirty="0" smtClean="0">
                          <a:solidFill>
                            <a:schemeClr val="tx1"/>
                          </a:solidFill>
                        </a:rPr>
                        <a:t>約</a:t>
                      </a:r>
                      <a:r>
                        <a:rPr kumimoji="1" lang="en-US" altLang="ja-JP" sz="1100" dirty="0" smtClean="0">
                          <a:solidFill>
                            <a:schemeClr val="tx1"/>
                          </a:solidFill>
                        </a:rPr>
                        <a:t>153ha</a:t>
                      </a:r>
                      <a:endParaRPr kumimoji="1" lang="ja-JP" altLang="en-US" sz="1100" dirty="0">
                        <a:solidFill>
                          <a:schemeClr val="tx1"/>
                        </a:solidFill>
                      </a:endParaRPr>
                    </a:p>
                  </a:txBody>
                  <a:tcPr marL="126241" marR="126241" anchor="ctr">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solidFill>
                      <a:srgbClr val="DCDCDC"/>
                    </a:solidFill>
                  </a:tcPr>
                </a:tc>
              </a:tr>
            </a:tbl>
          </a:graphicData>
        </a:graphic>
      </p:graphicFrame>
      <p:sp>
        <p:nvSpPr>
          <p:cNvPr id="4" name="テキスト プレースホルダー 3"/>
          <p:cNvSpPr>
            <a:spLocks noGrp="1"/>
          </p:cNvSpPr>
          <p:nvPr>
            <p:ph type="body" sz="quarter" idx="15"/>
          </p:nvPr>
        </p:nvSpPr>
        <p:spPr/>
        <p:txBody>
          <a:bodyPr/>
          <a:lstStyle/>
          <a:p>
            <a:r>
              <a:rPr lang="en-US" altLang="ja-JP" dirty="0"/>
              <a:t>Ⅱ</a:t>
            </a:r>
            <a:r>
              <a:rPr lang="ja-JP" altLang="en-US" dirty="0"/>
              <a:t>調査の前提条件</a:t>
            </a:r>
            <a:endParaRPr kumimoji="1" lang="ja-JP" altLang="en-US" dirty="0"/>
          </a:p>
        </p:txBody>
      </p:sp>
      <p:sp>
        <p:nvSpPr>
          <p:cNvPr id="7" name="正方形/長方形 6"/>
          <p:cNvSpPr/>
          <p:nvPr/>
        </p:nvSpPr>
        <p:spPr>
          <a:xfrm>
            <a:off x="3367899" y="6416419"/>
            <a:ext cx="6116002" cy="230832"/>
          </a:xfrm>
          <a:prstGeom prst="rect">
            <a:avLst/>
          </a:prstGeom>
        </p:spPr>
        <p:txBody>
          <a:bodyPr wrap="square">
            <a:spAutoFit/>
          </a:bodyPr>
          <a:lstStyle/>
          <a:p>
            <a:pPr algn="r">
              <a:spcBef>
                <a:spcPts val="3600"/>
              </a:spcBef>
            </a:pPr>
            <a:r>
              <a:rPr lang="en-US" altLang="ja-JP" sz="900" dirty="0"/>
              <a:t>※1</a:t>
            </a:r>
            <a:r>
              <a:rPr lang="ja-JP" altLang="en-US" sz="900" dirty="0"/>
              <a:t>大阪市ホームページ「</a:t>
            </a:r>
            <a:r>
              <a:rPr lang="en-US" altLang="ja-JP" sz="900" dirty="0"/>
              <a:t>http://www.city.osaka.lg.jp/keizaisenryaku/page/0000286607.html</a:t>
            </a:r>
            <a:r>
              <a:rPr lang="ja-JP" altLang="en-US" sz="900" dirty="0"/>
              <a:t>」</a:t>
            </a:r>
            <a:endParaRPr lang="en-US" altLang="ja-JP" sz="900" dirty="0"/>
          </a:p>
        </p:txBody>
      </p:sp>
    </p:spTree>
    <p:extLst>
      <p:ext uri="{BB962C8B-B14F-4D97-AF65-F5344CB8AC3E}">
        <p14:creationId xmlns:p14="http://schemas.microsoft.com/office/powerpoint/2010/main" val="268654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40</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カジノ</a:t>
            </a:r>
            <a:r>
              <a:rPr lang="ja-JP" altLang="en-US" dirty="0" smtClean="0"/>
              <a:t>税・ライセンス料の納付先・使途（シンガポール）</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07193860"/>
              </p:ext>
            </p:extLst>
          </p:nvPr>
        </p:nvGraphicFramePr>
        <p:xfrm>
          <a:off x="885825" y="1484313"/>
          <a:ext cx="8525303" cy="3025440"/>
        </p:xfrm>
        <a:graphic>
          <a:graphicData uri="http://schemas.openxmlformats.org/drawingml/2006/table">
            <a:tbl>
              <a:tblPr firstRow="1" bandRow="1">
                <a:tableStyleId>{2D5ABB26-0587-4C30-8999-92F81FD0307C}</a:tableStyleId>
              </a:tblPr>
              <a:tblGrid>
                <a:gridCol w="1251200"/>
                <a:gridCol w="1849348"/>
                <a:gridCol w="1500027"/>
                <a:gridCol w="1869897"/>
                <a:gridCol w="934948"/>
                <a:gridCol w="1119883"/>
              </a:tblGrid>
              <a:tr h="0">
                <a:tc gridSpan="3">
                  <a:txBody>
                    <a:bodyPr/>
                    <a:lstStyle/>
                    <a:p>
                      <a:pPr algn="ctr"/>
                      <a:r>
                        <a:rPr kumimoji="1" lang="ja-JP" altLang="en-US" sz="1200" b="1" dirty="0" smtClean="0">
                          <a:solidFill>
                            <a:schemeClr val="bg1"/>
                          </a:solidFill>
                        </a:rPr>
                        <a:t>種類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smtClean="0">
                          <a:solidFill>
                            <a:schemeClr val="bg1"/>
                          </a:solidFill>
                        </a:rPr>
                        <a:t>金額</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納付先</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使途</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rowSpan="2">
                  <a:txBody>
                    <a:bodyPr/>
                    <a:lstStyle/>
                    <a:p>
                      <a:r>
                        <a:rPr kumimoji="1" lang="ja-JP" altLang="en-US" sz="1200" dirty="0" smtClean="0"/>
                        <a:t>カジノ税（年次）</a:t>
                      </a:r>
                      <a:r>
                        <a:rPr kumimoji="1" lang="en-US" altLang="ja-JP" sz="1200" baseline="30000" dirty="0" smtClean="0"/>
                        <a:t>*1</a:t>
                      </a:r>
                      <a:endParaRPr kumimoji="1" lang="ja-JP" altLang="en-US" sz="1200" baseline="30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smtClean="0"/>
                        <a:t>プレミアムプレーヤー</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dirty="0" smtClean="0"/>
                        <a:t>GGR×5</a:t>
                      </a:r>
                      <a:r>
                        <a:rPr kumimoji="1" lang="ja-JP" altLang="en-US" sz="1200" dirty="0" smtClean="0"/>
                        <a:t>％</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r>
                        <a:rPr kumimoji="1" lang="ja-JP" altLang="en-US" sz="1200" dirty="0" smtClean="0"/>
                        <a:t>国</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r>
                        <a:rPr kumimoji="1" lang="ja-JP" altLang="en-US" sz="1200" dirty="0" smtClean="0"/>
                        <a:t>一般財源</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a:p>
                  </a:txBody>
                  <a:tcPr/>
                </a:tc>
                <a:tc gridSpan="2">
                  <a:txBody>
                    <a:bodyPr/>
                    <a:lstStyle/>
                    <a:p>
                      <a:r>
                        <a:rPr kumimoji="1" lang="ja-JP" altLang="en-US" sz="1200" dirty="0" smtClean="0"/>
                        <a:t>一般プレーヤー</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200" dirty="0" smtClean="0"/>
                        <a:t>GGR×15</a:t>
                      </a:r>
                      <a:r>
                        <a:rPr kumimoji="1" lang="ja-JP" altLang="en-US" sz="1200" dirty="0" smtClean="0"/>
                        <a:t>％</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rowSpan="5">
                  <a:txBody>
                    <a:bodyPr/>
                    <a:lstStyle/>
                    <a:p>
                      <a:r>
                        <a:rPr kumimoji="1" lang="ja-JP" altLang="en-US" sz="1200" dirty="0" smtClean="0"/>
                        <a:t>ライセンス料</a:t>
                      </a:r>
                      <a:r>
                        <a:rPr kumimoji="1" lang="en-US" altLang="ja-JP" sz="1200" baseline="30000" dirty="0" smtClean="0"/>
                        <a:t>*2</a:t>
                      </a:r>
                      <a:endParaRPr kumimoji="1" lang="ja-JP" altLang="en-US" sz="1200" baseline="30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smtClean="0"/>
                        <a:t>申請料</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en-US" altLang="ja-JP" sz="1200" dirty="0" smtClean="0">
                          <a:solidFill>
                            <a:schemeClr val="tx1"/>
                          </a:solidFill>
                        </a:rPr>
                        <a:t>1,100SGD</a:t>
                      </a:r>
                      <a:r>
                        <a:rPr kumimoji="1" lang="ja-JP" altLang="en-US" sz="1200" dirty="0" smtClean="0">
                          <a:solidFill>
                            <a:schemeClr val="tx1"/>
                          </a:solidFill>
                        </a:rPr>
                        <a:t>（約</a:t>
                      </a:r>
                      <a:r>
                        <a:rPr kumimoji="1" lang="en-US" altLang="ja-JP" sz="1200" dirty="0" smtClean="0">
                          <a:solidFill>
                            <a:schemeClr val="tx1"/>
                          </a:solidFill>
                        </a:rPr>
                        <a:t>8.4</a:t>
                      </a:r>
                      <a:r>
                        <a:rPr kumimoji="1" lang="ja-JP" altLang="en-US" sz="1200" dirty="0" smtClean="0">
                          <a:solidFill>
                            <a:schemeClr val="tx1"/>
                          </a:solidFill>
                        </a:rPr>
                        <a:t>万円）</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r>
                        <a:rPr lang="ja-JP" altLang="en-US" sz="1200" dirty="0" smtClean="0"/>
                        <a:t>ライセンス料（年次）</a:t>
                      </a:r>
                      <a:endParaRPr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t>1</a:t>
                      </a:r>
                      <a:r>
                        <a:rPr kumimoji="1" lang="ja-JP" altLang="en-US" sz="1200" dirty="0" smtClean="0"/>
                        <a:t>施設のみ</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22.8</a:t>
                      </a:r>
                      <a:r>
                        <a:rPr kumimoji="1" lang="ja-JP" altLang="en-US" sz="1200" dirty="0" smtClean="0">
                          <a:solidFill>
                            <a:schemeClr val="tx1"/>
                          </a:solidFill>
                        </a:rPr>
                        <a:t>百万</a:t>
                      </a:r>
                      <a:r>
                        <a:rPr kumimoji="1" lang="en-US" altLang="ja-JP" sz="1200" dirty="0" smtClean="0">
                          <a:solidFill>
                            <a:schemeClr val="tx1"/>
                          </a:solidFill>
                        </a:rPr>
                        <a:t>SGD</a:t>
                      </a:r>
                      <a:r>
                        <a:rPr kumimoji="1" lang="ja-JP" altLang="en-US" sz="1200" dirty="0" smtClean="0">
                          <a:solidFill>
                            <a:schemeClr val="tx1"/>
                          </a:solidFill>
                        </a:rPr>
                        <a:t>（約</a:t>
                      </a:r>
                      <a:r>
                        <a:rPr kumimoji="1" lang="en-US" altLang="ja-JP" sz="1200" dirty="0" smtClean="0">
                          <a:solidFill>
                            <a:schemeClr val="tx1"/>
                          </a:solidFill>
                        </a:rPr>
                        <a:t>17</a:t>
                      </a:r>
                      <a:r>
                        <a:rPr kumimoji="1" lang="ja-JP" altLang="en-US" sz="1200" dirty="0" smtClean="0">
                          <a:solidFill>
                            <a:schemeClr val="tx1"/>
                          </a:solidFill>
                        </a:rPr>
                        <a:t>億円）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200" dirty="0" smtClean="0"/>
                        <a:t>2</a:t>
                      </a:r>
                      <a:r>
                        <a:rPr kumimoji="1" lang="ja-JP" altLang="en-US" sz="1200" dirty="0" smtClean="0"/>
                        <a:t>施設（</a:t>
                      </a:r>
                      <a:r>
                        <a:rPr kumimoji="1" lang="en-US" altLang="ja-JP" sz="1200" dirty="0" smtClean="0"/>
                        <a:t>1</a:t>
                      </a:r>
                      <a:r>
                        <a:rPr kumimoji="1" lang="ja-JP" altLang="en-US" sz="1200" dirty="0" smtClean="0"/>
                        <a:t>施設あたり）</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19</a:t>
                      </a:r>
                      <a:r>
                        <a:rPr kumimoji="1" lang="ja-JP" altLang="en-US" sz="1200" dirty="0" smtClean="0">
                          <a:solidFill>
                            <a:schemeClr val="tx1"/>
                          </a:solidFill>
                        </a:rPr>
                        <a:t>百万</a:t>
                      </a:r>
                      <a:r>
                        <a:rPr kumimoji="1" lang="en-US" altLang="ja-JP" sz="1200" dirty="0" smtClean="0">
                          <a:solidFill>
                            <a:schemeClr val="tx1"/>
                          </a:solidFill>
                        </a:rPr>
                        <a:t>SGD</a:t>
                      </a:r>
                      <a:r>
                        <a:rPr kumimoji="1" lang="ja-JP" altLang="en-US" sz="1200" dirty="0" smtClean="0">
                          <a:solidFill>
                            <a:schemeClr val="tx1"/>
                          </a:solidFill>
                        </a:rPr>
                        <a:t>（約</a:t>
                      </a:r>
                      <a:r>
                        <a:rPr kumimoji="1" lang="en-US" altLang="ja-JP" sz="1200" dirty="0" smtClean="0">
                          <a:solidFill>
                            <a:schemeClr val="tx1"/>
                          </a:solidFill>
                        </a:rPr>
                        <a:t>15</a:t>
                      </a:r>
                      <a:r>
                        <a:rPr kumimoji="1" lang="ja-JP" altLang="en-US" sz="1200" dirty="0" smtClean="0">
                          <a:solidFill>
                            <a:schemeClr val="tx1"/>
                          </a:solidFill>
                        </a:rPr>
                        <a:t>億円）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54880">
                <a:tc v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r>
                        <a:rPr kumimoji="1" lang="ja-JP" altLang="en-US" sz="1200" dirty="0" smtClean="0"/>
                        <a:t>更新料（</a:t>
                      </a:r>
                      <a:r>
                        <a:rPr kumimoji="1" lang="en-US" altLang="ja-JP" sz="1200" dirty="0" smtClean="0"/>
                        <a:t>3</a:t>
                      </a:r>
                      <a:r>
                        <a:rPr kumimoji="1" lang="ja-JP" altLang="en-US" sz="1200" dirty="0" smtClean="0"/>
                        <a:t>年ごと）</a:t>
                      </a:r>
                      <a:endParaRPr kumimoji="1" lang="en-US" altLang="ja-JP" sz="1200" dirty="0" smtClean="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850SGD</a:t>
                      </a:r>
                      <a:r>
                        <a:rPr kumimoji="1" lang="ja-JP" altLang="en-US" sz="1200" dirty="0" smtClean="0">
                          <a:solidFill>
                            <a:schemeClr val="tx1"/>
                          </a:solidFill>
                        </a:rPr>
                        <a:t>（約</a:t>
                      </a:r>
                      <a:r>
                        <a:rPr kumimoji="1" lang="en-US" altLang="ja-JP" sz="1200" dirty="0" smtClean="0">
                          <a:solidFill>
                            <a:schemeClr val="tx1"/>
                          </a:solidFill>
                        </a:rPr>
                        <a:t>6.5</a:t>
                      </a:r>
                      <a:r>
                        <a:rPr kumimoji="1" lang="ja-JP" altLang="en-US" sz="1200" dirty="0" smtClean="0">
                          <a:solidFill>
                            <a:schemeClr val="tx1"/>
                          </a:solidFill>
                        </a:rPr>
                        <a:t>万円）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r>
                        <a:rPr kumimoji="1" lang="ja-JP" altLang="en-US" sz="1200" dirty="0" smtClean="0"/>
                        <a:t>カジノ区画境界線変更料</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270SGD</a:t>
                      </a:r>
                      <a:r>
                        <a:rPr kumimoji="1" lang="ja-JP" altLang="en-US" sz="1200" dirty="0" smtClean="0">
                          <a:solidFill>
                            <a:schemeClr val="tx1"/>
                          </a:solidFill>
                        </a:rPr>
                        <a:t>（約</a:t>
                      </a:r>
                      <a:r>
                        <a:rPr kumimoji="1" lang="en-US" altLang="ja-JP" sz="1200" dirty="0" smtClean="0">
                          <a:solidFill>
                            <a:schemeClr val="tx1"/>
                          </a:solidFill>
                        </a:rPr>
                        <a:t>2.1</a:t>
                      </a:r>
                      <a:r>
                        <a:rPr kumimoji="1" lang="ja-JP" altLang="en-US" sz="1200" dirty="0" smtClean="0">
                          <a:solidFill>
                            <a:schemeClr val="tx1"/>
                          </a:solidFill>
                        </a:rPr>
                        <a:t>万円）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rowSpan="2">
                  <a:txBody>
                    <a:bodyPr/>
                    <a:lstStyle/>
                    <a:p>
                      <a:r>
                        <a:rPr kumimoji="1" lang="ja-JP" altLang="en-US" sz="1200" dirty="0" smtClean="0"/>
                        <a:t>入場料</a:t>
                      </a:r>
                      <a:r>
                        <a:rPr kumimoji="1" lang="ja-JP" altLang="en-US" sz="1200" dirty="0" smtClean="0">
                          <a:solidFill>
                            <a:schemeClr val="tx1"/>
                          </a:solidFill>
                        </a:rPr>
                        <a:t>（市民、</a:t>
                      </a:r>
                      <a:endParaRPr kumimoji="1" lang="en-US" altLang="ja-JP" sz="1200" dirty="0" smtClean="0">
                        <a:solidFill>
                          <a:schemeClr val="tx1"/>
                        </a:solidFill>
                      </a:endParaRPr>
                    </a:p>
                    <a:p>
                      <a:r>
                        <a:rPr kumimoji="1" lang="ja-JP" altLang="en-US" sz="1200" dirty="0" smtClean="0">
                          <a:solidFill>
                            <a:schemeClr val="tx1"/>
                          </a:solidFill>
                        </a:rPr>
                        <a:t>永住権保有者）</a:t>
                      </a:r>
                      <a:r>
                        <a:rPr kumimoji="1" lang="en-US" altLang="ja-JP" sz="1200" baseline="30000" dirty="0" smtClean="0">
                          <a:solidFill>
                            <a:schemeClr val="tx1"/>
                          </a:solidFill>
                        </a:rPr>
                        <a:t>*3</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200" dirty="0" smtClean="0"/>
                        <a:t>24</a:t>
                      </a:r>
                      <a:r>
                        <a:rPr kumimoji="1" lang="ja-JP" altLang="en-US" sz="1200" dirty="0" smtClean="0"/>
                        <a:t>時間パス（１回当たり）</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100SGD</a:t>
                      </a:r>
                      <a:r>
                        <a:rPr kumimoji="1" lang="ja-JP" altLang="en-US" sz="1200" dirty="0" smtClean="0">
                          <a:solidFill>
                            <a:schemeClr val="tx1"/>
                          </a:solidFill>
                        </a:rPr>
                        <a:t>（約</a:t>
                      </a:r>
                      <a:r>
                        <a:rPr kumimoji="1" lang="en-US" altLang="ja-JP" sz="1200" dirty="0" smtClean="0">
                          <a:solidFill>
                            <a:schemeClr val="tx1"/>
                          </a:solidFill>
                        </a:rPr>
                        <a:t>7,600</a:t>
                      </a:r>
                      <a:r>
                        <a:rPr kumimoji="1" lang="ja-JP" altLang="en-US" sz="1200" dirty="0" smtClean="0">
                          <a:solidFill>
                            <a:schemeClr val="tx1"/>
                          </a:solidFill>
                        </a:rPr>
                        <a:t>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200" dirty="0" smtClean="0"/>
                        <a:t>（国）トータリゼーター庁</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200" dirty="0" smtClean="0"/>
                        <a:t>芸術・コミュニティーデベロップメント・教育・医療・福祉・</a:t>
                      </a:r>
                      <a:endParaRPr kumimoji="1" lang="en-US" altLang="ja-JP" sz="1200" dirty="0" smtClean="0"/>
                    </a:p>
                    <a:p>
                      <a:pPr algn="l"/>
                      <a:r>
                        <a:rPr kumimoji="1" lang="ja-JP" altLang="en-US" sz="1200" dirty="0" smtClean="0"/>
                        <a:t>スポーツ　等</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r>
                        <a:rPr kumimoji="1" lang="ja-JP" altLang="en-US" sz="1200" dirty="0" smtClean="0"/>
                        <a:t>年間パス（</a:t>
                      </a:r>
                      <a:r>
                        <a:rPr kumimoji="1" lang="en-US" altLang="ja-JP" sz="1200" dirty="0" smtClean="0"/>
                        <a:t>1</a:t>
                      </a:r>
                      <a:r>
                        <a:rPr kumimoji="1" lang="ja-JP" altLang="en-US" sz="1200" dirty="0" smtClean="0"/>
                        <a:t>年当たり）</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2,000SGD</a:t>
                      </a:r>
                      <a:r>
                        <a:rPr kumimoji="1" lang="ja-JP" altLang="en-US" sz="1200" dirty="0" smtClean="0">
                          <a:solidFill>
                            <a:schemeClr val="tx1"/>
                          </a:solidFill>
                        </a:rPr>
                        <a:t>（約</a:t>
                      </a:r>
                      <a:r>
                        <a:rPr kumimoji="1" lang="en-US" altLang="ja-JP" sz="1200" dirty="0" smtClean="0">
                          <a:solidFill>
                            <a:schemeClr val="tx1"/>
                          </a:solidFill>
                        </a:rPr>
                        <a:t>15</a:t>
                      </a:r>
                      <a:r>
                        <a:rPr kumimoji="1" lang="ja-JP" altLang="en-US" sz="1200" dirty="0" smtClean="0">
                          <a:solidFill>
                            <a:schemeClr val="tx1"/>
                          </a:solidFill>
                        </a:rPr>
                        <a:t>万円）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3" name="テキスト ボックス 2"/>
          <p:cNvSpPr txBox="1"/>
          <p:nvPr/>
        </p:nvSpPr>
        <p:spPr>
          <a:xfrm>
            <a:off x="417000" y="5928400"/>
            <a:ext cx="9069899" cy="453350"/>
          </a:xfrm>
          <a:prstGeom prst="rect">
            <a:avLst/>
          </a:prstGeom>
          <a:noFill/>
        </p:spPr>
        <p:txBody>
          <a:bodyPr wrap="square" lIns="36000" tIns="36000" rIns="36000" bIns="36000" rtlCol="0" anchor="ctr" anchorCtr="0">
            <a:noAutofit/>
          </a:bodyPr>
          <a:lstStyle/>
          <a:p>
            <a:r>
              <a:rPr kumimoji="1" lang="en-US" altLang="ja-JP" sz="1000" dirty="0" smtClean="0">
                <a:latin typeface="+mj-lt"/>
                <a:ea typeface="+mj-ea"/>
              </a:rPr>
              <a:t>*1 </a:t>
            </a:r>
            <a:r>
              <a:rPr kumimoji="1" lang="ja-JP" altLang="en-US" sz="1000" dirty="0" smtClean="0">
                <a:latin typeface="+mj-lt"/>
                <a:ea typeface="+mj-ea"/>
              </a:rPr>
              <a:t>カジノ管理法</a:t>
            </a:r>
            <a:r>
              <a:rPr kumimoji="1" lang="en-US" altLang="ja-JP" sz="1000" dirty="0" smtClean="0">
                <a:latin typeface="+mj-lt"/>
                <a:ea typeface="+mj-ea"/>
              </a:rPr>
              <a:t> 146</a:t>
            </a:r>
          </a:p>
          <a:p>
            <a:r>
              <a:rPr kumimoji="1" lang="en-US" altLang="ja-JP" sz="1000" dirty="0" smtClean="0">
                <a:latin typeface="+mj-lt"/>
                <a:ea typeface="+mj-ea"/>
              </a:rPr>
              <a:t>*2 </a:t>
            </a:r>
            <a:r>
              <a:rPr kumimoji="1" lang="ja-JP" altLang="en-US" sz="1000" dirty="0" smtClean="0">
                <a:latin typeface="+mj-lt"/>
                <a:ea typeface="+mj-ea"/>
              </a:rPr>
              <a:t>カジノ管理（カジノライセンス及び費用）規則</a:t>
            </a:r>
            <a:r>
              <a:rPr kumimoji="1" lang="en-US" altLang="ja-JP" sz="1000" dirty="0" smtClean="0">
                <a:latin typeface="+mj-lt"/>
                <a:ea typeface="+mj-ea"/>
              </a:rPr>
              <a:t>2009</a:t>
            </a:r>
            <a:r>
              <a:rPr kumimoji="1" lang="ja-JP" altLang="en-US" sz="1000" dirty="0" smtClean="0">
                <a:latin typeface="+mj-lt"/>
                <a:ea typeface="+mj-ea"/>
              </a:rPr>
              <a:t>　スケジュール</a:t>
            </a:r>
            <a:endParaRPr kumimoji="1" lang="en-US" altLang="ja-JP" sz="1000" dirty="0" smtClean="0">
              <a:latin typeface="+mj-lt"/>
              <a:ea typeface="+mj-ea"/>
            </a:endParaRPr>
          </a:p>
          <a:p>
            <a:r>
              <a:rPr kumimoji="1" lang="en-US" altLang="ja-JP" sz="1000" dirty="0" smtClean="0">
                <a:latin typeface="+mj-lt"/>
                <a:ea typeface="+mj-ea"/>
              </a:rPr>
              <a:t>*3 </a:t>
            </a:r>
            <a:r>
              <a:rPr kumimoji="1" lang="ja-JP" altLang="en-US" sz="1000" dirty="0" smtClean="0">
                <a:latin typeface="+mj-lt"/>
                <a:ea typeface="+mj-ea"/>
              </a:rPr>
              <a:t>カジノ管理法</a:t>
            </a:r>
            <a:r>
              <a:rPr kumimoji="1" lang="en-US" altLang="ja-JP" sz="1000" dirty="0" smtClean="0">
                <a:latin typeface="+mj-lt"/>
                <a:ea typeface="+mj-ea"/>
              </a:rPr>
              <a:t>116</a:t>
            </a:r>
            <a:endParaRPr kumimoji="1" lang="ja-JP" altLang="en-US" sz="1000" dirty="0" smtClean="0">
              <a:latin typeface="+mj-lt"/>
              <a:ea typeface="+mj-ea"/>
            </a:endParaRPr>
          </a:p>
        </p:txBody>
      </p:sp>
      <p:sp>
        <p:nvSpPr>
          <p:cNvPr id="9" name="テキスト ボックス 8"/>
          <p:cNvSpPr txBox="1"/>
          <p:nvPr/>
        </p:nvSpPr>
        <p:spPr>
          <a:xfrm>
            <a:off x="892175" y="4531244"/>
            <a:ext cx="8002443" cy="1016155"/>
          </a:xfrm>
          <a:prstGeom prst="rect">
            <a:avLst/>
          </a:prstGeom>
          <a:noFill/>
        </p:spPr>
        <p:txBody>
          <a:bodyPr wrap="square" lIns="36000" tIns="36000" rIns="36000" bIns="36000" rtlCol="0" anchor="t" anchorCtr="0">
            <a:noAutofit/>
          </a:bodyPr>
          <a:lstStyle/>
          <a:p>
            <a:pPr marL="266700" indent="-266700"/>
            <a:r>
              <a:rPr kumimoji="1" lang="en-US" altLang="ja-JP" sz="1000" dirty="0" smtClean="0">
                <a:latin typeface="+mj-lt"/>
                <a:ea typeface="+mj-ea"/>
              </a:rPr>
              <a:t>※1 </a:t>
            </a:r>
            <a:r>
              <a:rPr kumimoji="1" lang="ja-JP" altLang="en-US" sz="1000" dirty="0">
                <a:latin typeface="+mj-lt"/>
                <a:ea typeface="+mj-ea"/>
              </a:rPr>
              <a:t>　</a:t>
            </a:r>
            <a:r>
              <a:rPr kumimoji="1" lang="ja-JP" altLang="en-US" sz="1000" dirty="0" smtClean="0">
                <a:latin typeface="+mj-lt"/>
                <a:ea typeface="+mj-ea"/>
              </a:rPr>
              <a:t>ここでいう「</a:t>
            </a:r>
            <a:r>
              <a:rPr kumimoji="1" lang="en-US" altLang="ja-JP" sz="1000" dirty="0" smtClean="0">
                <a:latin typeface="+mj-lt"/>
                <a:ea typeface="+mj-ea"/>
              </a:rPr>
              <a:t>GGR</a:t>
            </a:r>
            <a:r>
              <a:rPr kumimoji="1" lang="ja-JP" altLang="en-US" sz="1000" dirty="0" smtClean="0">
                <a:latin typeface="+mj-lt"/>
                <a:ea typeface="+mj-ea"/>
              </a:rPr>
              <a:t>」は総ゲーミング</a:t>
            </a:r>
            <a:r>
              <a:rPr kumimoji="1" lang="ja-JP" altLang="en-US" sz="1000" dirty="0">
                <a:latin typeface="+mj-lt"/>
                <a:ea typeface="+mj-ea"/>
              </a:rPr>
              <a:t>収益のことであり、</a:t>
            </a:r>
            <a:r>
              <a:rPr kumimoji="1" lang="ja-JP" altLang="en-US" sz="1000" dirty="0" smtClean="0">
                <a:latin typeface="+mj-lt"/>
                <a:ea typeface="+mj-ea"/>
              </a:rPr>
              <a:t>カジノ事</a:t>
            </a:r>
            <a:r>
              <a:rPr kumimoji="1" lang="ja-JP" altLang="en-US" sz="1000" dirty="0">
                <a:latin typeface="+mj-lt"/>
                <a:ea typeface="+mj-ea"/>
              </a:rPr>
              <a:t>業者が</a:t>
            </a:r>
            <a:r>
              <a:rPr kumimoji="1" lang="ja-JP" altLang="en-US" sz="1000" dirty="0" smtClean="0">
                <a:latin typeface="+mj-lt"/>
                <a:ea typeface="+mj-ea"/>
              </a:rPr>
              <a:t>カジノ</a:t>
            </a:r>
            <a:r>
              <a:rPr kumimoji="1" lang="ja-JP" altLang="en-US" sz="1000" dirty="0">
                <a:latin typeface="+mj-lt"/>
                <a:ea typeface="+mj-ea"/>
              </a:rPr>
              <a:t>行為</a:t>
            </a:r>
            <a:r>
              <a:rPr kumimoji="1" lang="ja-JP" altLang="en-US" sz="1000" dirty="0" smtClean="0">
                <a:latin typeface="+mj-lt"/>
                <a:ea typeface="+mj-ea"/>
              </a:rPr>
              <a:t>で</a:t>
            </a:r>
            <a:r>
              <a:rPr kumimoji="1" lang="ja-JP" altLang="en-US" sz="1000" dirty="0">
                <a:latin typeface="+mj-lt"/>
                <a:ea typeface="+mj-ea"/>
              </a:rPr>
              <a:t>獲得</a:t>
            </a:r>
            <a:r>
              <a:rPr kumimoji="1" lang="ja-JP" altLang="en-US" sz="1000" dirty="0" smtClean="0">
                <a:latin typeface="+mj-lt"/>
                <a:ea typeface="+mj-ea"/>
              </a:rPr>
              <a:t>した</a:t>
            </a:r>
            <a:r>
              <a:rPr kumimoji="1" lang="ja-JP" altLang="en-US" sz="1000" dirty="0">
                <a:latin typeface="+mj-lt"/>
                <a:ea typeface="+mj-ea"/>
              </a:rPr>
              <a:t>勝ち金の純額（顧客から受け取った賭け金から</a:t>
            </a:r>
            <a:r>
              <a:rPr kumimoji="1" lang="ja-JP" altLang="en-US" sz="1000" dirty="0" smtClean="0">
                <a:latin typeface="+mj-lt"/>
                <a:ea typeface="+mj-ea"/>
              </a:rPr>
              <a:t>顧客に　　支払った</a:t>
            </a:r>
            <a:r>
              <a:rPr kumimoji="1" lang="ja-JP" altLang="en-US" sz="1000" dirty="0">
                <a:latin typeface="+mj-lt"/>
                <a:ea typeface="+mj-ea"/>
              </a:rPr>
              <a:t>賞金を控除した額）から、ゲーミングに関して</a:t>
            </a:r>
            <a:r>
              <a:rPr kumimoji="1" lang="ja-JP" altLang="en-US" sz="1000" dirty="0" smtClean="0">
                <a:latin typeface="+mj-lt"/>
                <a:ea typeface="+mj-ea"/>
              </a:rPr>
              <a:t>課税</a:t>
            </a:r>
            <a:r>
              <a:rPr kumimoji="1" lang="ja-JP" altLang="en-US" sz="1000" dirty="0">
                <a:latin typeface="+mj-lt"/>
                <a:ea typeface="+mj-ea"/>
              </a:rPr>
              <a:t>される物品及びサービス税を除いた金額を意味する</a:t>
            </a:r>
            <a:r>
              <a:rPr kumimoji="1" lang="ja-JP" altLang="en-US" sz="1000" dirty="0" smtClean="0">
                <a:latin typeface="+mj-lt"/>
                <a:ea typeface="+mj-ea"/>
              </a:rPr>
              <a:t>。</a:t>
            </a:r>
            <a:endParaRPr kumimoji="1" lang="en-US" altLang="ja-JP" sz="1000" dirty="0" smtClean="0">
              <a:latin typeface="+mj-lt"/>
              <a:ea typeface="+mj-ea"/>
            </a:endParaRPr>
          </a:p>
          <a:p>
            <a:r>
              <a:rPr kumimoji="1" lang="en-US" altLang="ja-JP" sz="1000" dirty="0" smtClean="0">
                <a:latin typeface="+mj-lt"/>
                <a:ea typeface="+mj-ea"/>
              </a:rPr>
              <a:t>※2   </a:t>
            </a:r>
            <a:r>
              <a:rPr kumimoji="1" lang="ja-JP" altLang="en-US" sz="1000" dirty="0" smtClean="0">
                <a:latin typeface="+mj-lt"/>
                <a:ea typeface="+mj-ea"/>
              </a:rPr>
              <a:t>カジノ事業者は顧客から徴収した「入場料」を全額、</a:t>
            </a:r>
            <a:r>
              <a:rPr kumimoji="1" lang="ja-JP" altLang="en-US" sz="1000" dirty="0">
                <a:latin typeface="+mj-lt"/>
                <a:ea typeface="+mj-ea"/>
              </a:rPr>
              <a:t>国</a:t>
            </a:r>
            <a:r>
              <a:rPr kumimoji="1" lang="ja-JP" altLang="en-US" sz="1000" dirty="0" smtClean="0">
                <a:latin typeface="+mj-lt"/>
                <a:ea typeface="+mj-ea"/>
              </a:rPr>
              <a:t>に納付する。</a:t>
            </a:r>
            <a:endParaRPr kumimoji="1" lang="en-US" altLang="ja-JP" sz="1000" dirty="0" smtClean="0">
              <a:latin typeface="+mj-lt"/>
              <a:ea typeface="+mj-ea"/>
            </a:endParaRPr>
          </a:p>
          <a:p>
            <a:endParaRPr kumimoji="1" lang="ja-JP" altLang="en-US" sz="1000" dirty="0" smtClean="0">
              <a:latin typeface="+mj-lt"/>
              <a:ea typeface="+mj-ea"/>
            </a:endParaRPr>
          </a:p>
        </p:txBody>
      </p:sp>
    </p:spTree>
    <p:extLst>
      <p:ext uri="{BB962C8B-B14F-4D97-AF65-F5344CB8AC3E}">
        <p14:creationId xmlns:p14="http://schemas.microsoft.com/office/powerpoint/2010/main" val="538434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41</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カジノ税・ライセンス料の納付先・使途</a:t>
            </a:r>
            <a:r>
              <a:rPr lang="ja-JP" altLang="en-US" dirty="0" smtClean="0"/>
              <a:t>（ネバダ</a:t>
            </a:r>
            <a:r>
              <a:rPr lang="ja-JP" altLang="en-US" dirty="0"/>
              <a:t>州</a:t>
            </a:r>
            <a:r>
              <a:rPr lang="ja-JP" altLang="en-US" dirty="0" smtClean="0"/>
              <a:t>）</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916812239"/>
              </p:ext>
            </p:extLst>
          </p:nvPr>
        </p:nvGraphicFramePr>
        <p:xfrm>
          <a:off x="914400" y="1484313"/>
          <a:ext cx="8425542" cy="2515680"/>
        </p:xfrm>
        <a:graphic>
          <a:graphicData uri="http://schemas.openxmlformats.org/drawingml/2006/table">
            <a:tbl>
              <a:tblPr firstRow="1" bandRow="1">
                <a:tableStyleId>{2D5ABB26-0587-4C30-8999-92F81FD0307C}</a:tableStyleId>
              </a:tblPr>
              <a:tblGrid>
                <a:gridCol w="1175657"/>
                <a:gridCol w="2873829"/>
                <a:gridCol w="2100943"/>
                <a:gridCol w="947057"/>
                <a:gridCol w="615109"/>
                <a:gridCol w="712947"/>
              </a:tblGrid>
              <a:tr h="0">
                <a:tc>
                  <a:txBody>
                    <a:bodyPr/>
                    <a:lstStyle/>
                    <a:p>
                      <a:pPr algn="ctr"/>
                      <a:r>
                        <a:rPr kumimoji="1" lang="ja-JP" altLang="en-US" sz="1200" b="1" dirty="0" smtClean="0">
                          <a:solidFill>
                            <a:schemeClr val="bg1"/>
                          </a:solidFill>
                        </a:rPr>
                        <a:t>種類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3">
                  <a:txBody>
                    <a:bodyPr/>
                    <a:lstStyle/>
                    <a:p>
                      <a:pPr algn="ctr"/>
                      <a:r>
                        <a:rPr kumimoji="1" lang="ja-JP" altLang="en-US" sz="1200" b="1" dirty="0" smtClean="0">
                          <a:solidFill>
                            <a:schemeClr val="bg1"/>
                          </a:solidFill>
                        </a:rPr>
                        <a:t>金額</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200" b="1" dirty="0" smtClean="0">
                          <a:solidFill>
                            <a:schemeClr val="bg1"/>
                          </a:solidFill>
                        </a:rPr>
                        <a:t>納付先</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使途</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r>
                        <a:rPr kumimoji="1" lang="ja-JP" altLang="en-US" sz="1200" dirty="0" smtClean="0"/>
                        <a:t>カジノ税（年次）</a:t>
                      </a:r>
                      <a:r>
                        <a:rPr kumimoji="1" lang="en-US" altLang="ja-JP" sz="1200" baseline="30000" dirty="0" smtClean="0"/>
                        <a:t>*1</a:t>
                      </a:r>
                      <a:endParaRPr kumimoji="1" lang="ja-JP" altLang="en-US" sz="1200" baseline="30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en-US" altLang="ja-JP" sz="1200" dirty="0" smtClean="0">
                          <a:solidFill>
                            <a:schemeClr val="tx1"/>
                          </a:solidFill>
                        </a:rPr>
                        <a:t>250USD</a:t>
                      </a:r>
                      <a:r>
                        <a:rPr kumimoji="1" lang="ja-JP" altLang="en-US" sz="1200" dirty="0" smtClean="0">
                          <a:solidFill>
                            <a:schemeClr val="tx1"/>
                          </a:solidFill>
                        </a:rPr>
                        <a:t>（約</a:t>
                      </a:r>
                      <a:r>
                        <a:rPr kumimoji="1" lang="en-US" altLang="ja-JP" sz="1200" dirty="0" smtClean="0">
                          <a:solidFill>
                            <a:schemeClr val="tx1"/>
                          </a:solidFill>
                        </a:rPr>
                        <a:t>2.6</a:t>
                      </a:r>
                      <a:r>
                        <a:rPr kumimoji="1" lang="ja-JP" altLang="en-US" sz="1200" dirty="0" smtClean="0">
                          <a:solidFill>
                            <a:schemeClr val="tx1"/>
                          </a:solidFill>
                        </a:rPr>
                        <a:t>万円）</a:t>
                      </a:r>
                      <a:r>
                        <a:rPr kumimoji="1" lang="en-US" altLang="ja-JP" sz="1200" dirty="0" smtClean="0">
                          <a:solidFill>
                            <a:schemeClr val="tx1"/>
                          </a:solidFill>
                        </a:rPr>
                        <a:t>×</a:t>
                      </a:r>
                      <a:r>
                        <a:rPr kumimoji="1" lang="ja-JP" altLang="en-US" sz="1200" dirty="0" smtClean="0">
                          <a:solidFill>
                            <a:schemeClr val="tx1"/>
                          </a:solidFill>
                        </a:rPr>
                        <a:t>スロットマシン</a:t>
                      </a:r>
                      <a:r>
                        <a:rPr kumimoji="1" lang="ja-JP" altLang="en-US" sz="1200" dirty="0">
                          <a:solidFill>
                            <a:schemeClr val="tx1"/>
                          </a:solidFill>
                        </a:rPr>
                        <a:t>台数</a:t>
                      </a:r>
                      <a:endParaRPr kumimoji="1" lang="en-US" altLang="ja-JP" sz="12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rowSpan="6">
                  <a:txBody>
                    <a:bodyPr/>
                    <a:lstStyle/>
                    <a:p>
                      <a:pPr algn="ctr"/>
                      <a:r>
                        <a:rPr kumimoji="1" lang="ja-JP" altLang="en-US" sz="1200" dirty="0" smtClean="0">
                          <a:solidFill>
                            <a:schemeClr val="tx1"/>
                          </a:solidFill>
                        </a:rPr>
                        <a:t>州</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kumimoji="1" lang="ja-JP" altLang="en-US" sz="1200" dirty="0" smtClean="0"/>
                        <a:t>一般財源</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799">
                <a:tc rowSpan="5">
                  <a:txBody>
                    <a:bodyPr/>
                    <a:lstStyle/>
                    <a:p>
                      <a:r>
                        <a:rPr kumimoji="1" lang="ja-JP" altLang="en-US" sz="1200" dirty="0" smtClean="0"/>
                        <a:t>ライセンス料</a:t>
                      </a:r>
                      <a:endParaRPr kumimoji="1" lang="ja-JP" altLang="en-US" sz="1200" baseline="30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スロットマシン台数ベース（</a:t>
                      </a:r>
                      <a:r>
                        <a:rPr kumimoji="1" lang="en-US" altLang="ja-JP" sz="1200" dirty="0" smtClean="0">
                          <a:solidFill>
                            <a:schemeClr val="tx1"/>
                          </a:solidFill>
                        </a:rPr>
                        <a:t>4</a:t>
                      </a:r>
                      <a:r>
                        <a:rPr kumimoji="1" lang="ja-JP" altLang="en-US" sz="1200" dirty="0" smtClean="0">
                          <a:solidFill>
                            <a:schemeClr val="tx1"/>
                          </a:solidFill>
                        </a:rPr>
                        <a:t>半期）</a:t>
                      </a:r>
                      <a:r>
                        <a:rPr kumimoji="1" lang="en-US" altLang="ja-JP" sz="1200" baseline="30000" dirty="0" smtClean="0">
                          <a:solidFill>
                            <a:schemeClr val="tx1"/>
                          </a:solidFill>
                        </a:rPr>
                        <a:t>*2</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200" dirty="0" smtClean="0">
                          <a:solidFill>
                            <a:schemeClr val="tx1"/>
                          </a:solidFill>
                        </a:rPr>
                        <a:t>20USD</a:t>
                      </a:r>
                      <a:r>
                        <a:rPr kumimoji="1" lang="ja-JP" altLang="en-US" sz="1200" dirty="0" smtClean="0">
                          <a:solidFill>
                            <a:schemeClr val="tx1"/>
                          </a:solidFill>
                        </a:rPr>
                        <a:t>（約</a:t>
                      </a:r>
                      <a:r>
                        <a:rPr kumimoji="1" lang="en-US" altLang="ja-JP" sz="1200" dirty="0" smtClean="0">
                          <a:solidFill>
                            <a:schemeClr val="tx1"/>
                          </a:solidFill>
                        </a:rPr>
                        <a:t>2,000</a:t>
                      </a:r>
                      <a:r>
                        <a:rPr kumimoji="1" lang="ja-JP" altLang="en-US" sz="1200" dirty="0" smtClean="0">
                          <a:solidFill>
                            <a:schemeClr val="tx1"/>
                          </a:solidFill>
                        </a:rPr>
                        <a:t>円）</a:t>
                      </a:r>
                      <a:r>
                        <a:rPr kumimoji="1" lang="en-US" altLang="ja-JP" sz="1200" dirty="0" smtClean="0">
                          <a:solidFill>
                            <a:schemeClr val="tx1"/>
                          </a:solidFill>
                        </a:rPr>
                        <a:t>×</a:t>
                      </a:r>
                      <a:r>
                        <a:rPr kumimoji="1" lang="ja-JP" altLang="en-US" sz="1200" dirty="0" smtClean="0">
                          <a:solidFill>
                            <a:schemeClr val="tx1"/>
                          </a:solidFill>
                        </a:rPr>
                        <a:t>スロットマシン台数</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97799">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sz="1200" dirty="0" smtClean="0">
                          <a:solidFill>
                            <a:schemeClr val="tx1"/>
                          </a:solidFill>
                        </a:rPr>
                        <a:t>テーブルゲーム台数ベース（年次・</a:t>
                      </a:r>
                      <a:r>
                        <a:rPr kumimoji="1" lang="en-US" altLang="ja-JP" sz="1200" dirty="0" smtClean="0">
                          <a:solidFill>
                            <a:schemeClr val="tx1"/>
                          </a:solidFill>
                        </a:rPr>
                        <a:t>4</a:t>
                      </a:r>
                      <a:r>
                        <a:rPr kumimoji="1" lang="ja-JP" altLang="en-US" sz="1200" dirty="0" smtClean="0">
                          <a:solidFill>
                            <a:schemeClr val="tx1"/>
                          </a:solidFill>
                        </a:rPr>
                        <a:t>半期）</a:t>
                      </a:r>
                      <a:r>
                        <a:rPr kumimoji="1" lang="en-US" altLang="ja-JP" sz="1200" baseline="30000" dirty="0" smtClean="0">
                          <a:solidFill>
                            <a:schemeClr val="tx1"/>
                          </a:solidFill>
                        </a:rPr>
                        <a:t>*3</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smtClean="0">
                          <a:solidFill>
                            <a:schemeClr val="tx1"/>
                          </a:solidFill>
                        </a:rPr>
                        <a:t>テーブルゲーム台数に応じた金額</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97799">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3">
                  <a:txBody>
                    <a:bodyPr/>
                    <a:lstStyle/>
                    <a:p>
                      <a:r>
                        <a:rPr kumimoji="1" lang="en-US" altLang="ja-JP" sz="1200" dirty="0" smtClean="0">
                          <a:solidFill>
                            <a:schemeClr val="tx1"/>
                          </a:solidFill>
                        </a:rPr>
                        <a:t>GGR</a:t>
                      </a:r>
                      <a:r>
                        <a:rPr kumimoji="1" lang="ja-JP" altLang="en-US" sz="1200" dirty="0" smtClean="0">
                          <a:solidFill>
                            <a:schemeClr val="tx1"/>
                          </a:solidFill>
                        </a:rPr>
                        <a:t>ベース（月次）</a:t>
                      </a:r>
                      <a:r>
                        <a:rPr kumimoji="1" lang="en-US" altLang="ja-JP" sz="1200" baseline="30000" dirty="0" smtClean="0">
                          <a:solidFill>
                            <a:schemeClr val="tx1"/>
                          </a:solidFill>
                        </a:rPr>
                        <a:t>*4</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solidFill>
                            <a:schemeClr val="tx1"/>
                          </a:solidFill>
                        </a:rPr>
                        <a:t>GGR50,000USD</a:t>
                      </a:r>
                      <a:br>
                        <a:rPr kumimoji="1" lang="en-US" altLang="ja-JP" sz="1200" dirty="0" smtClean="0">
                          <a:solidFill>
                            <a:schemeClr val="tx1"/>
                          </a:solidFill>
                        </a:rPr>
                      </a:br>
                      <a:r>
                        <a:rPr kumimoji="1" lang="ja-JP" altLang="en-US" sz="1200" dirty="0" smtClean="0">
                          <a:solidFill>
                            <a:schemeClr val="tx1"/>
                          </a:solidFill>
                        </a:rPr>
                        <a:t>（約</a:t>
                      </a:r>
                      <a:r>
                        <a:rPr kumimoji="1" lang="en-US" altLang="ja-JP" sz="1200" dirty="0" smtClean="0">
                          <a:solidFill>
                            <a:schemeClr val="tx1"/>
                          </a:solidFill>
                        </a:rPr>
                        <a:t>510</a:t>
                      </a:r>
                      <a:r>
                        <a:rPr kumimoji="1" lang="ja-JP" altLang="en-US" sz="1200" dirty="0" smtClean="0">
                          <a:solidFill>
                            <a:schemeClr val="tx1"/>
                          </a:solidFill>
                        </a:rPr>
                        <a:t>万円）以下</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solidFill>
                            <a:schemeClr val="tx1"/>
                          </a:solidFill>
                        </a:rPr>
                        <a:t>GGR×3.5%</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79513">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200" dirty="0" smtClean="0">
                          <a:solidFill>
                            <a:schemeClr val="tx1"/>
                          </a:solidFill>
                        </a:rPr>
                        <a:t>GGR50,000USD</a:t>
                      </a:r>
                      <a:r>
                        <a:rPr kumimoji="1" lang="ja-JP" altLang="en-US" sz="1200" dirty="0" smtClean="0">
                          <a:solidFill>
                            <a:schemeClr val="tx1"/>
                          </a:solidFill>
                        </a:rPr>
                        <a:t>（約</a:t>
                      </a:r>
                      <a:r>
                        <a:rPr kumimoji="1" lang="en-US" altLang="ja-JP" sz="1200" dirty="0" smtClean="0">
                          <a:solidFill>
                            <a:schemeClr val="tx1"/>
                          </a:solidFill>
                        </a:rPr>
                        <a:t>510</a:t>
                      </a:r>
                      <a:r>
                        <a:rPr kumimoji="1" lang="ja-JP" altLang="en-US" sz="1200" dirty="0" smtClean="0">
                          <a:solidFill>
                            <a:schemeClr val="tx1"/>
                          </a:solidFill>
                        </a:rPr>
                        <a:t>万円）超、</a:t>
                      </a:r>
                      <a:r>
                        <a:rPr kumimoji="1" lang="en-US" altLang="ja-JP" sz="1200" dirty="0" smtClean="0">
                          <a:solidFill>
                            <a:schemeClr val="tx1"/>
                          </a:solidFill>
                        </a:rPr>
                        <a:t>134,000USD</a:t>
                      </a:r>
                      <a:br>
                        <a:rPr kumimoji="1" lang="en-US" altLang="ja-JP" sz="1200" dirty="0" smtClean="0">
                          <a:solidFill>
                            <a:schemeClr val="tx1"/>
                          </a:solidFill>
                        </a:rPr>
                      </a:br>
                      <a:r>
                        <a:rPr kumimoji="1" lang="ja-JP" altLang="en-US" sz="1200" dirty="0" smtClean="0">
                          <a:solidFill>
                            <a:schemeClr val="tx1"/>
                          </a:solidFill>
                        </a:rPr>
                        <a:t>（約</a:t>
                      </a:r>
                      <a:r>
                        <a:rPr kumimoji="1" lang="en-US" altLang="ja-JP" sz="1200" dirty="0" smtClean="0">
                          <a:solidFill>
                            <a:schemeClr val="tx1"/>
                          </a:solidFill>
                        </a:rPr>
                        <a:t>1.4</a:t>
                      </a:r>
                      <a:r>
                        <a:rPr kumimoji="1" lang="ja-JP" altLang="en-US" sz="1200" dirty="0" smtClean="0">
                          <a:solidFill>
                            <a:schemeClr val="tx1"/>
                          </a:solidFill>
                        </a:rPr>
                        <a:t>千万円）以下</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solidFill>
                            <a:schemeClr val="tx1"/>
                          </a:solidFill>
                        </a:rPr>
                        <a:t>GGR×4.5%</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97799">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200" dirty="0" smtClean="0">
                          <a:solidFill>
                            <a:schemeClr val="tx1"/>
                          </a:solidFill>
                        </a:rPr>
                        <a:t>GGR134,000USD</a:t>
                      </a:r>
                      <a:br>
                        <a:rPr kumimoji="1" lang="en-US" altLang="ja-JP" sz="1200" dirty="0" smtClean="0">
                          <a:solidFill>
                            <a:schemeClr val="tx1"/>
                          </a:solidFill>
                        </a:rPr>
                      </a:br>
                      <a:r>
                        <a:rPr kumimoji="1" lang="ja-JP" altLang="en-US" sz="1200" dirty="0" smtClean="0">
                          <a:solidFill>
                            <a:schemeClr val="tx1"/>
                          </a:solidFill>
                        </a:rPr>
                        <a:t>（約</a:t>
                      </a:r>
                      <a:r>
                        <a:rPr kumimoji="1" lang="en-US" altLang="ja-JP" sz="1200" dirty="0" smtClean="0">
                          <a:solidFill>
                            <a:schemeClr val="tx1"/>
                          </a:solidFill>
                        </a:rPr>
                        <a:t>1.4</a:t>
                      </a:r>
                      <a:r>
                        <a:rPr kumimoji="1" lang="ja-JP" altLang="en-US" sz="1200" dirty="0" smtClean="0">
                          <a:solidFill>
                            <a:schemeClr val="tx1"/>
                          </a:solidFill>
                        </a:rPr>
                        <a:t>千万円）超</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smtClean="0">
                          <a:solidFill>
                            <a:schemeClr val="tx1"/>
                          </a:solidFill>
                        </a:rPr>
                        <a:t>GGR×6.75%</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4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7" name="テキスト ボックス 6"/>
          <p:cNvSpPr txBox="1"/>
          <p:nvPr/>
        </p:nvSpPr>
        <p:spPr>
          <a:xfrm>
            <a:off x="417000" y="5760768"/>
            <a:ext cx="9069899" cy="664526"/>
          </a:xfrm>
          <a:prstGeom prst="rect">
            <a:avLst/>
          </a:prstGeom>
          <a:noFill/>
        </p:spPr>
        <p:txBody>
          <a:bodyPr wrap="square" lIns="36000" tIns="36000" rIns="36000" bIns="36000" rtlCol="0" anchor="ctr" anchorCtr="0">
            <a:noAutofit/>
          </a:bodyPr>
          <a:lstStyle/>
          <a:p>
            <a:r>
              <a:rPr kumimoji="1" lang="en-US" altLang="ja-JP" sz="1000" dirty="0" smtClean="0">
                <a:latin typeface="+mj-lt"/>
                <a:ea typeface="+mj-ea"/>
              </a:rPr>
              <a:t>*1 </a:t>
            </a:r>
            <a:r>
              <a:rPr kumimoji="1" lang="ja-JP" altLang="en-US" sz="1000" dirty="0" smtClean="0">
                <a:latin typeface="+mj-lt"/>
                <a:ea typeface="+mj-ea"/>
              </a:rPr>
              <a:t>ネバダ州法</a:t>
            </a:r>
            <a:r>
              <a:rPr kumimoji="1" lang="en-US" altLang="ja-JP" sz="1000" dirty="0" smtClean="0">
                <a:latin typeface="+mj-lt"/>
                <a:ea typeface="+mj-ea"/>
              </a:rPr>
              <a:t>463.385</a:t>
            </a:r>
          </a:p>
          <a:p>
            <a:r>
              <a:rPr kumimoji="1" lang="en-US" altLang="ja-JP" sz="1000" dirty="0" smtClean="0">
                <a:latin typeface="+mj-lt"/>
                <a:ea typeface="+mj-ea"/>
              </a:rPr>
              <a:t>*2 </a:t>
            </a:r>
            <a:r>
              <a:rPr kumimoji="1" lang="ja-JP" altLang="en-US" sz="1000" dirty="0" smtClean="0"/>
              <a:t>ネバダ州法</a:t>
            </a:r>
            <a:r>
              <a:rPr kumimoji="1" lang="en-US" altLang="ja-JP" sz="1000" dirty="0" smtClean="0"/>
              <a:t>463.375</a:t>
            </a:r>
            <a:endParaRPr kumimoji="1" lang="en-US" altLang="ja-JP" sz="1000" dirty="0" smtClean="0">
              <a:latin typeface="+mj-lt"/>
              <a:ea typeface="+mj-ea"/>
            </a:endParaRPr>
          </a:p>
          <a:p>
            <a:r>
              <a:rPr kumimoji="1" lang="en-US" altLang="ja-JP" sz="1000" dirty="0" smtClean="0">
                <a:latin typeface="+mj-lt"/>
                <a:ea typeface="+mj-ea"/>
              </a:rPr>
              <a:t>*3 </a:t>
            </a:r>
            <a:r>
              <a:rPr kumimoji="1" lang="ja-JP" altLang="en-US" sz="1000" dirty="0" smtClean="0"/>
              <a:t>ネバダ州法</a:t>
            </a:r>
            <a:r>
              <a:rPr kumimoji="1" lang="en-US" altLang="ja-JP" sz="1000" dirty="0" smtClean="0"/>
              <a:t>463.380</a:t>
            </a:r>
          </a:p>
          <a:p>
            <a:r>
              <a:rPr kumimoji="1" lang="en-US" altLang="ja-JP" sz="1000" dirty="0" smtClean="0">
                <a:latin typeface="+mj-lt"/>
                <a:ea typeface="+mj-ea"/>
              </a:rPr>
              <a:t>*4 </a:t>
            </a:r>
            <a:r>
              <a:rPr kumimoji="1" lang="ja-JP" altLang="en-US" sz="1000" dirty="0" smtClean="0"/>
              <a:t>ネバダ州法</a:t>
            </a:r>
            <a:r>
              <a:rPr kumimoji="1" lang="en-US" altLang="ja-JP" sz="1000" dirty="0" smtClean="0"/>
              <a:t>463.370</a:t>
            </a:r>
            <a:endParaRPr kumimoji="1" lang="ja-JP" altLang="en-US" sz="1000" dirty="0" smtClean="0">
              <a:latin typeface="+mj-lt"/>
              <a:ea typeface="+mj-ea"/>
            </a:endParaRPr>
          </a:p>
        </p:txBody>
      </p:sp>
      <p:sp>
        <p:nvSpPr>
          <p:cNvPr id="9" name="テキスト ボックス 8"/>
          <p:cNvSpPr txBox="1"/>
          <p:nvPr/>
        </p:nvSpPr>
        <p:spPr>
          <a:xfrm>
            <a:off x="898525" y="4005943"/>
            <a:ext cx="8116888" cy="1567543"/>
          </a:xfrm>
          <a:prstGeom prst="rect">
            <a:avLst/>
          </a:prstGeom>
          <a:noFill/>
        </p:spPr>
        <p:txBody>
          <a:bodyPr wrap="square" lIns="36000" tIns="36000" rIns="36000" bIns="36000" rtlCol="0" anchor="t" anchorCtr="0">
            <a:noAutofit/>
          </a:bodyPr>
          <a:lstStyle/>
          <a:p>
            <a:pPr marL="180975" indent="-180975"/>
            <a:r>
              <a:rPr kumimoji="1" lang="en-US" altLang="ja-JP" sz="1000" dirty="0" smtClean="0">
                <a:latin typeface="+mj-lt"/>
                <a:ea typeface="+mj-ea"/>
              </a:rPr>
              <a:t>※</a:t>
            </a:r>
            <a:r>
              <a:rPr kumimoji="1" lang="ja-JP" altLang="en-US" sz="1000" dirty="0" smtClean="0">
                <a:latin typeface="+mj-lt"/>
                <a:ea typeface="+mj-ea"/>
              </a:rPr>
              <a:t>　ここ</a:t>
            </a:r>
            <a:r>
              <a:rPr kumimoji="1" lang="ja-JP" altLang="en-US" sz="1000" dirty="0">
                <a:latin typeface="+mj-lt"/>
                <a:ea typeface="+mj-ea"/>
              </a:rPr>
              <a:t>でいう「</a:t>
            </a:r>
            <a:r>
              <a:rPr kumimoji="1" lang="en-US" altLang="ja-JP" sz="1000" dirty="0">
                <a:latin typeface="+mj-lt"/>
                <a:ea typeface="+mj-ea"/>
              </a:rPr>
              <a:t>GGR</a:t>
            </a:r>
            <a:r>
              <a:rPr kumimoji="1" lang="ja-JP" altLang="en-US" sz="1000" dirty="0">
                <a:latin typeface="+mj-lt"/>
                <a:ea typeface="+mj-ea"/>
              </a:rPr>
              <a:t>」は総ゲーミング収益のことであり、カジノ事業者がカジノ施設</a:t>
            </a:r>
            <a:r>
              <a:rPr kumimoji="1" lang="ja-JP" altLang="en-US" sz="1000" dirty="0" smtClean="0">
                <a:latin typeface="+mj-lt"/>
                <a:ea typeface="+mj-ea"/>
              </a:rPr>
              <a:t>で</a:t>
            </a:r>
            <a:r>
              <a:rPr kumimoji="1" lang="ja-JP" altLang="en-US" sz="1000" dirty="0">
                <a:latin typeface="+mj-lt"/>
                <a:ea typeface="+mj-ea"/>
              </a:rPr>
              <a:t>行為</a:t>
            </a:r>
            <a:r>
              <a:rPr kumimoji="1" lang="ja-JP" altLang="en-US" sz="1000" dirty="0" smtClean="0">
                <a:latin typeface="+mj-lt"/>
                <a:ea typeface="+mj-ea"/>
              </a:rPr>
              <a:t>した</a:t>
            </a:r>
            <a:r>
              <a:rPr kumimoji="1" lang="ja-JP" altLang="en-US" sz="1000" dirty="0">
                <a:latin typeface="+mj-lt"/>
                <a:ea typeface="+mj-ea"/>
              </a:rPr>
              <a:t>勝ち金の純額（顧客から受け取った賭け金から顧客</a:t>
            </a:r>
            <a:r>
              <a:rPr kumimoji="1" lang="ja-JP" altLang="en-US" sz="1000" dirty="0" smtClean="0">
                <a:latin typeface="+mj-lt"/>
                <a:ea typeface="+mj-ea"/>
              </a:rPr>
              <a:t>に</a:t>
            </a:r>
            <a:endParaRPr kumimoji="1" lang="en-US" altLang="ja-JP" sz="1000" dirty="0" smtClean="0">
              <a:latin typeface="+mj-lt"/>
              <a:ea typeface="+mj-ea"/>
            </a:endParaRPr>
          </a:p>
          <a:p>
            <a:pPr marL="180975" indent="-180975"/>
            <a:r>
              <a:rPr kumimoji="1" lang="ja-JP" altLang="en-US" sz="1000" dirty="0">
                <a:latin typeface="+mj-lt"/>
                <a:ea typeface="+mj-ea"/>
              </a:rPr>
              <a:t>　</a:t>
            </a:r>
            <a:r>
              <a:rPr kumimoji="1" lang="ja-JP" altLang="en-US" sz="1000" dirty="0" smtClean="0">
                <a:latin typeface="+mj-lt"/>
                <a:ea typeface="+mj-ea"/>
              </a:rPr>
              <a:t>　　支払った</a:t>
            </a:r>
            <a:r>
              <a:rPr kumimoji="1" lang="ja-JP" altLang="en-US" sz="1000" dirty="0">
                <a:latin typeface="+mj-lt"/>
                <a:ea typeface="+mj-ea"/>
              </a:rPr>
              <a:t>賞金を控除した額）を意味</a:t>
            </a:r>
            <a:r>
              <a:rPr kumimoji="1" lang="ja-JP" altLang="en-US" sz="1000" dirty="0" smtClean="0">
                <a:latin typeface="+mj-lt"/>
                <a:ea typeface="+mj-ea"/>
              </a:rPr>
              <a:t>する。</a:t>
            </a:r>
            <a:endParaRPr kumimoji="1" lang="en-US" altLang="ja-JP" sz="1000" dirty="0" smtClean="0">
              <a:latin typeface="+mj-lt"/>
              <a:ea typeface="+mj-ea"/>
            </a:endParaRPr>
          </a:p>
        </p:txBody>
      </p:sp>
    </p:spTree>
    <p:extLst>
      <p:ext uri="{BB962C8B-B14F-4D97-AF65-F5344CB8AC3E}">
        <p14:creationId xmlns:p14="http://schemas.microsoft.com/office/powerpoint/2010/main" val="3647222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42</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カジノ税・ライセンス料の納付先・使途</a:t>
            </a:r>
            <a:r>
              <a:rPr lang="ja-JP" altLang="en-US" dirty="0" smtClean="0"/>
              <a:t>（</a:t>
            </a:r>
            <a:r>
              <a:rPr lang="ja-JP" altLang="en-US" dirty="0"/>
              <a:t>韓国</a:t>
            </a:r>
            <a:r>
              <a:rPr lang="ja-JP" altLang="en-US" dirty="0" smtClean="0"/>
              <a:t>）</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579950784"/>
              </p:ext>
            </p:extLst>
          </p:nvPr>
        </p:nvGraphicFramePr>
        <p:xfrm>
          <a:off x="898523" y="1494972"/>
          <a:ext cx="8506733" cy="2180400"/>
        </p:xfrm>
        <a:graphic>
          <a:graphicData uri="http://schemas.openxmlformats.org/drawingml/2006/table">
            <a:tbl>
              <a:tblPr firstRow="1" bandRow="1">
                <a:tableStyleId>{2D5ABB26-0587-4C30-8999-92F81FD0307C}</a:tableStyleId>
              </a:tblPr>
              <a:tblGrid>
                <a:gridCol w="1055902"/>
                <a:gridCol w="1801146"/>
                <a:gridCol w="1719943"/>
                <a:gridCol w="2068286"/>
                <a:gridCol w="654710"/>
                <a:gridCol w="1206746"/>
              </a:tblGrid>
              <a:tr h="137631">
                <a:tc gridSpan="3">
                  <a:txBody>
                    <a:bodyPr/>
                    <a:lstStyle/>
                    <a:p>
                      <a:pPr algn="ctr"/>
                      <a:r>
                        <a:rPr kumimoji="1" lang="ja-JP" altLang="en-US" sz="1000" b="1" dirty="0" smtClean="0">
                          <a:solidFill>
                            <a:schemeClr val="bg1"/>
                          </a:solidFill>
                          <a:latin typeface="+mj-lt"/>
                        </a:rPr>
                        <a:t>種類</a:t>
                      </a:r>
                      <a:endParaRPr kumimoji="1" lang="ja-JP" altLang="en-US" sz="1000" b="1" dirty="0">
                        <a:solidFill>
                          <a:schemeClr val="bg1"/>
                        </a:solidFill>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000" b="1" dirty="0" smtClean="0">
                          <a:solidFill>
                            <a:schemeClr val="bg1"/>
                          </a:solidFill>
                          <a:latin typeface="+mj-lt"/>
                        </a:rPr>
                        <a:t>金額</a:t>
                      </a:r>
                      <a:endParaRPr kumimoji="1" lang="ja-JP" altLang="en-US" sz="1000" b="1" dirty="0">
                        <a:solidFill>
                          <a:schemeClr val="bg1"/>
                        </a:solidFill>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latin typeface="+mj-lt"/>
                        </a:rPr>
                        <a:t>納付先</a:t>
                      </a:r>
                      <a:endParaRPr kumimoji="1" lang="ja-JP" altLang="en-US" sz="1000" b="1" dirty="0">
                        <a:solidFill>
                          <a:schemeClr val="bg1"/>
                        </a:solidFill>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latin typeface="+mj-lt"/>
                        </a:rPr>
                        <a:t>使途</a:t>
                      </a:r>
                      <a:endParaRPr kumimoji="1" lang="ja-JP" altLang="en-US" sz="1000" b="1" dirty="0">
                        <a:solidFill>
                          <a:schemeClr val="bg1"/>
                        </a:solidFill>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62467">
                <a:tc rowSpan="4">
                  <a:txBody>
                    <a:bodyPr/>
                    <a:lstStyle/>
                    <a:p>
                      <a:r>
                        <a:rPr kumimoji="1" lang="ja-JP" altLang="en-US" sz="1000" dirty="0" smtClean="0">
                          <a:solidFill>
                            <a:schemeClr val="tx1"/>
                          </a:solidFill>
                          <a:latin typeface="+mj-lt"/>
                        </a:rPr>
                        <a:t>納付金（年次）</a:t>
                      </a:r>
                      <a:endParaRPr kumimoji="1" lang="ja-JP" altLang="en-US" sz="1000" baseline="30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ja-JP" altLang="en-US" sz="1000" dirty="0" smtClean="0">
                          <a:solidFill>
                            <a:schemeClr val="tx1"/>
                          </a:solidFill>
                          <a:latin typeface="+mj-lt"/>
                        </a:rPr>
                        <a:t>観光振興開発基金納付金</a:t>
                      </a:r>
                      <a:r>
                        <a:rPr kumimoji="1" lang="en-US" altLang="ja-JP" sz="1000" baseline="30000" dirty="0" smtClean="0">
                          <a:solidFill>
                            <a:schemeClr val="tx1"/>
                          </a:solidFill>
                          <a:latin typeface="+mj-lt"/>
                        </a:rPr>
                        <a:t>*1</a:t>
                      </a:r>
                      <a:endParaRPr kumimoji="1" lang="ja-JP" altLang="en-US" sz="1000" baseline="30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smtClean="0">
                          <a:solidFill>
                            <a:schemeClr val="tx1"/>
                          </a:solidFill>
                          <a:latin typeface="+mj-lt"/>
                        </a:rPr>
                        <a:t>GGR</a:t>
                      </a:r>
                      <a:r>
                        <a:rPr kumimoji="1" lang="ja-JP" altLang="en-US" sz="1000" dirty="0" smtClean="0">
                          <a:solidFill>
                            <a:schemeClr val="tx1"/>
                          </a:solidFill>
                          <a:latin typeface="+mj-lt"/>
                        </a:rPr>
                        <a:t>が</a:t>
                      </a:r>
                      <a:r>
                        <a:rPr kumimoji="1" lang="en-US" altLang="ja-JP" sz="1000" dirty="0" smtClean="0">
                          <a:solidFill>
                            <a:schemeClr val="tx1"/>
                          </a:solidFill>
                          <a:latin typeface="+mj-lt"/>
                        </a:rPr>
                        <a:t>10</a:t>
                      </a:r>
                      <a:r>
                        <a:rPr kumimoji="1" lang="ja-JP" altLang="en-US" sz="1000" dirty="0" smtClean="0">
                          <a:solidFill>
                            <a:schemeClr val="tx1"/>
                          </a:solidFill>
                          <a:latin typeface="+mj-lt"/>
                        </a:rPr>
                        <a:t>億</a:t>
                      </a:r>
                      <a:r>
                        <a:rPr kumimoji="1" lang="en-US" altLang="ja-JP" sz="1000" dirty="0" smtClean="0">
                          <a:solidFill>
                            <a:schemeClr val="tx1"/>
                          </a:solidFill>
                          <a:latin typeface="+mj-lt"/>
                        </a:rPr>
                        <a:t>KRW</a:t>
                      </a:r>
                      <a:r>
                        <a:rPr kumimoji="1" lang="ja-JP" altLang="en-US" sz="1000" dirty="0" smtClean="0">
                          <a:solidFill>
                            <a:schemeClr val="tx1"/>
                          </a:solidFill>
                          <a:latin typeface="+mj-lt"/>
                        </a:rPr>
                        <a:t>（</a:t>
                      </a:r>
                      <a:r>
                        <a:rPr kumimoji="1" lang="en-US" altLang="ja-JP" sz="1000" dirty="0" smtClean="0">
                          <a:solidFill>
                            <a:schemeClr val="tx1"/>
                          </a:solidFill>
                          <a:latin typeface="+mj-lt"/>
                        </a:rPr>
                        <a:t>9</a:t>
                      </a:r>
                      <a:r>
                        <a:rPr kumimoji="1" lang="ja-JP" altLang="en-US" sz="1000" dirty="0" smtClean="0">
                          <a:solidFill>
                            <a:schemeClr val="tx1"/>
                          </a:solidFill>
                          <a:latin typeface="+mj-lt"/>
                        </a:rPr>
                        <a:t>千万円）以下</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smtClean="0">
                          <a:solidFill>
                            <a:schemeClr val="tx1"/>
                          </a:solidFill>
                          <a:latin typeface="+mn-lt"/>
                          <a:ea typeface="+mn-ea"/>
                          <a:cs typeface="+mn-cs"/>
                        </a:rPr>
                        <a:t>GGR</a:t>
                      </a:r>
                      <a:r>
                        <a:rPr kumimoji="1" lang="en-US" altLang="ja-JP" sz="1000" dirty="0" smtClean="0">
                          <a:solidFill>
                            <a:schemeClr val="tx1"/>
                          </a:solidFill>
                          <a:latin typeface="+mj-lt"/>
                        </a:rPr>
                        <a:t>×1</a:t>
                      </a:r>
                      <a:r>
                        <a:rPr kumimoji="1" lang="ja-JP" altLang="en-US" sz="1000" dirty="0" smtClean="0">
                          <a:solidFill>
                            <a:schemeClr val="tx1"/>
                          </a:solidFill>
                          <a:latin typeface="+mj-lt"/>
                        </a:rPr>
                        <a:t>％</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ja-JP" altLang="en-US" sz="1000" dirty="0" smtClean="0">
                          <a:solidFill>
                            <a:schemeClr val="tx1"/>
                          </a:solidFill>
                          <a:latin typeface="+mj-lt"/>
                        </a:rPr>
                        <a:t>観光振興開発基金</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ja-JP" altLang="en-US" sz="1000" dirty="0" smtClean="0">
                          <a:solidFill>
                            <a:schemeClr val="tx1"/>
                          </a:solidFill>
                          <a:latin typeface="+mj-lt"/>
                        </a:rPr>
                        <a:t>ホテル等の観光施設の建設・改修　等</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339">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000" dirty="0" smtClean="0">
                          <a:solidFill>
                            <a:schemeClr val="tx1"/>
                          </a:solidFill>
                          <a:latin typeface="+mn-lt"/>
                          <a:ea typeface="+mn-ea"/>
                          <a:cs typeface="+mn-cs"/>
                        </a:rPr>
                        <a:t>GGR</a:t>
                      </a:r>
                      <a:r>
                        <a:rPr kumimoji="1" lang="ja-JP" altLang="en-US" sz="1000" dirty="0" smtClean="0">
                          <a:solidFill>
                            <a:schemeClr val="tx1"/>
                          </a:solidFill>
                          <a:latin typeface="+mj-lt"/>
                        </a:rPr>
                        <a:t>が</a:t>
                      </a:r>
                      <a:r>
                        <a:rPr kumimoji="1" lang="en-US" altLang="ja-JP" sz="1000" dirty="0" smtClean="0">
                          <a:solidFill>
                            <a:schemeClr val="tx1"/>
                          </a:solidFill>
                          <a:latin typeface="+mj-lt"/>
                        </a:rPr>
                        <a:t>10</a:t>
                      </a:r>
                      <a:r>
                        <a:rPr kumimoji="1" lang="ja-JP" altLang="en-US" sz="1000" dirty="0" smtClean="0">
                          <a:solidFill>
                            <a:schemeClr val="tx1"/>
                          </a:solidFill>
                          <a:latin typeface="+mj-lt"/>
                        </a:rPr>
                        <a:t>億</a:t>
                      </a:r>
                      <a:r>
                        <a:rPr kumimoji="1" lang="en-US" altLang="ja-JP" sz="1000" dirty="0" smtClean="0">
                          <a:solidFill>
                            <a:schemeClr val="tx1"/>
                          </a:solidFill>
                          <a:latin typeface="+mj-lt"/>
                        </a:rPr>
                        <a:t>KRW</a:t>
                      </a:r>
                      <a:r>
                        <a:rPr kumimoji="1" lang="ja-JP" altLang="en-US" sz="1000" dirty="0" smtClean="0">
                          <a:solidFill>
                            <a:schemeClr val="tx1"/>
                          </a:solidFill>
                          <a:latin typeface="+mj-lt"/>
                        </a:rPr>
                        <a:t>超</a:t>
                      </a:r>
                      <a:r>
                        <a:rPr kumimoji="1" lang="ja-JP" altLang="en-US" sz="1000" dirty="0" smtClean="0">
                          <a:solidFill>
                            <a:schemeClr val="tx1"/>
                          </a:solidFill>
                          <a:latin typeface="+mn-lt"/>
                          <a:ea typeface="+mn-ea"/>
                          <a:cs typeface="+mn-cs"/>
                        </a:rPr>
                        <a:t>（</a:t>
                      </a:r>
                      <a:r>
                        <a:rPr kumimoji="1" lang="en-US" altLang="ja-JP" sz="1000" dirty="0" smtClean="0">
                          <a:solidFill>
                            <a:schemeClr val="tx1"/>
                          </a:solidFill>
                          <a:latin typeface="+mn-lt"/>
                          <a:ea typeface="+mn-ea"/>
                          <a:cs typeface="+mn-cs"/>
                        </a:rPr>
                        <a:t>9</a:t>
                      </a:r>
                      <a:r>
                        <a:rPr kumimoji="1" lang="ja-JP" altLang="en-US" sz="1000" dirty="0" smtClean="0">
                          <a:solidFill>
                            <a:schemeClr val="tx1"/>
                          </a:solidFill>
                          <a:latin typeface="+mn-lt"/>
                          <a:ea typeface="+mn-ea"/>
                          <a:cs typeface="+mn-cs"/>
                        </a:rPr>
                        <a:t>千万円）</a:t>
                      </a:r>
                      <a:r>
                        <a:rPr kumimoji="1" lang="ja-JP" altLang="en-US" sz="1000" dirty="0" smtClean="0">
                          <a:solidFill>
                            <a:schemeClr val="tx1"/>
                          </a:solidFill>
                          <a:latin typeface="+mj-lt"/>
                        </a:rPr>
                        <a:t>、</a:t>
                      </a:r>
                      <a:r>
                        <a:rPr kumimoji="1" lang="en-US" altLang="ja-JP" sz="1000" dirty="0" smtClean="0">
                          <a:solidFill>
                            <a:schemeClr val="tx1"/>
                          </a:solidFill>
                          <a:latin typeface="+mj-lt"/>
                        </a:rPr>
                        <a:t>100</a:t>
                      </a:r>
                      <a:r>
                        <a:rPr kumimoji="1" lang="ja-JP" altLang="en-US" sz="1000" dirty="0" smtClean="0">
                          <a:solidFill>
                            <a:schemeClr val="tx1"/>
                          </a:solidFill>
                          <a:latin typeface="+mj-lt"/>
                        </a:rPr>
                        <a:t>億</a:t>
                      </a:r>
                      <a:r>
                        <a:rPr kumimoji="1" lang="en-US" altLang="ja-JP" sz="1000" dirty="0" smtClean="0">
                          <a:solidFill>
                            <a:schemeClr val="tx1"/>
                          </a:solidFill>
                          <a:latin typeface="+mj-lt"/>
                        </a:rPr>
                        <a:t>KRW</a:t>
                      </a:r>
                      <a:r>
                        <a:rPr kumimoji="1" lang="ja-JP" altLang="en-US" sz="1000" dirty="0" smtClean="0">
                          <a:solidFill>
                            <a:schemeClr val="tx1"/>
                          </a:solidFill>
                          <a:latin typeface="+mn-lt"/>
                          <a:ea typeface="+mn-ea"/>
                          <a:cs typeface="+mn-cs"/>
                        </a:rPr>
                        <a:t>（</a:t>
                      </a:r>
                      <a:r>
                        <a:rPr kumimoji="1" lang="en-US" altLang="ja-JP" sz="1000" dirty="0" smtClean="0">
                          <a:solidFill>
                            <a:schemeClr val="tx1"/>
                          </a:solidFill>
                          <a:latin typeface="+mn-lt"/>
                          <a:ea typeface="+mn-ea"/>
                          <a:cs typeface="+mn-cs"/>
                        </a:rPr>
                        <a:t>9</a:t>
                      </a:r>
                      <a:r>
                        <a:rPr kumimoji="1" lang="ja-JP" altLang="en-US" sz="1000" dirty="0" smtClean="0">
                          <a:solidFill>
                            <a:schemeClr val="tx1"/>
                          </a:solidFill>
                          <a:latin typeface="+mn-lt"/>
                          <a:ea typeface="+mn-ea"/>
                          <a:cs typeface="+mn-cs"/>
                        </a:rPr>
                        <a:t>億円）</a:t>
                      </a:r>
                      <a:r>
                        <a:rPr kumimoji="1" lang="ja-JP" altLang="en-US" sz="1000" dirty="0" smtClean="0">
                          <a:solidFill>
                            <a:schemeClr val="tx1"/>
                          </a:solidFill>
                          <a:latin typeface="+mj-lt"/>
                        </a:rPr>
                        <a:t>以下</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smtClean="0">
                          <a:solidFill>
                            <a:schemeClr val="tx1"/>
                          </a:solidFill>
                          <a:latin typeface="+mj-lt"/>
                        </a:rPr>
                        <a:t>1,000</a:t>
                      </a:r>
                      <a:r>
                        <a:rPr kumimoji="1" lang="ja-JP" altLang="en-US" sz="1000" dirty="0" smtClean="0">
                          <a:solidFill>
                            <a:schemeClr val="tx1"/>
                          </a:solidFill>
                          <a:latin typeface="+mj-lt"/>
                        </a:rPr>
                        <a:t>万</a:t>
                      </a:r>
                      <a:r>
                        <a:rPr kumimoji="1" lang="en-US" altLang="ja-JP" sz="1000" dirty="0" smtClean="0">
                          <a:solidFill>
                            <a:schemeClr val="tx1"/>
                          </a:solidFill>
                          <a:latin typeface="+mj-lt"/>
                        </a:rPr>
                        <a:t>KRW</a:t>
                      </a:r>
                      <a:r>
                        <a:rPr kumimoji="1" lang="ja-JP" altLang="en-US" sz="1000" dirty="0" smtClean="0">
                          <a:solidFill>
                            <a:schemeClr val="tx1"/>
                          </a:solidFill>
                          <a:latin typeface="+mj-lt"/>
                        </a:rPr>
                        <a:t>（</a:t>
                      </a:r>
                      <a:r>
                        <a:rPr kumimoji="1" lang="en-US" altLang="ja-JP" sz="1000" dirty="0" smtClean="0">
                          <a:solidFill>
                            <a:schemeClr val="tx1"/>
                          </a:solidFill>
                          <a:latin typeface="+mj-lt"/>
                        </a:rPr>
                        <a:t>90</a:t>
                      </a:r>
                      <a:r>
                        <a:rPr kumimoji="1" lang="ja-JP" altLang="en-US" sz="1000" dirty="0" smtClean="0">
                          <a:solidFill>
                            <a:schemeClr val="tx1"/>
                          </a:solidFill>
                          <a:latin typeface="+mj-lt"/>
                        </a:rPr>
                        <a:t>万円）</a:t>
                      </a:r>
                      <a:r>
                        <a:rPr kumimoji="1" lang="en-US" altLang="ja-JP" sz="1000" dirty="0" smtClean="0">
                          <a:solidFill>
                            <a:schemeClr val="tx1"/>
                          </a:solidFill>
                          <a:latin typeface="+mj-lt"/>
                        </a:rPr>
                        <a:t>+</a:t>
                      </a:r>
                      <a:r>
                        <a:rPr kumimoji="1" lang="ja-JP" altLang="en-US" sz="1000" dirty="0" smtClean="0">
                          <a:solidFill>
                            <a:schemeClr val="tx1"/>
                          </a:solidFill>
                          <a:latin typeface="+mj-lt"/>
                        </a:rPr>
                        <a:t>（純売上～</a:t>
                      </a:r>
                      <a:r>
                        <a:rPr kumimoji="1" lang="en-US" altLang="ja-JP" sz="1000" dirty="0" smtClean="0">
                          <a:solidFill>
                            <a:schemeClr val="tx1"/>
                          </a:solidFill>
                          <a:latin typeface="+mj-lt"/>
                        </a:rPr>
                        <a:t>10</a:t>
                      </a:r>
                      <a:r>
                        <a:rPr kumimoji="1" lang="ja-JP" altLang="en-US" sz="1000" dirty="0" smtClean="0">
                          <a:solidFill>
                            <a:schemeClr val="tx1"/>
                          </a:solidFill>
                          <a:latin typeface="+mj-lt"/>
                        </a:rPr>
                        <a:t>億</a:t>
                      </a:r>
                      <a:r>
                        <a:rPr kumimoji="1" lang="en-US" altLang="ja-JP" sz="1000" dirty="0" smtClean="0">
                          <a:solidFill>
                            <a:schemeClr val="tx1"/>
                          </a:solidFill>
                          <a:latin typeface="+mj-lt"/>
                        </a:rPr>
                        <a:t>KRW(9</a:t>
                      </a:r>
                      <a:r>
                        <a:rPr kumimoji="1" lang="ja-JP" altLang="en-US" sz="1000" dirty="0" smtClean="0">
                          <a:solidFill>
                            <a:schemeClr val="tx1"/>
                          </a:solidFill>
                          <a:latin typeface="+mj-lt"/>
                        </a:rPr>
                        <a:t>千万円</a:t>
                      </a:r>
                      <a:r>
                        <a:rPr kumimoji="1" lang="en-US" altLang="ja-JP" sz="1000" dirty="0" smtClean="0">
                          <a:solidFill>
                            <a:schemeClr val="tx1"/>
                          </a:solidFill>
                          <a:latin typeface="+mj-lt"/>
                        </a:rPr>
                        <a:t>)</a:t>
                      </a:r>
                      <a:r>
                        <a:rPr kumimoji="1" lang="ja-JP" altLang="en-US" sz="1000" dirty="0" smtClean="0">
                          <a:solidFill>
                            <a:schemeClr val="tx1"/>
                          </a:solidFill>
                          <a:latin typeface="+mj-lt"/>
                        </a:rPr>
                        <a:t>）</a:t>
                      </a:r>
                      <a:r>
                        <a:rPr kumimoji="1" lang="en-US" altLang="ja-JP" sz="1000" dirty="0" smtClean="0">
                          <a:solidFill>
                            <a:schemeClr val="tx1"/>
                          </a:solidFill>
                          <a:latin typeface="+mj-lt"/>
                        </a:rPr>
                        <a:t>×5</a:t>
                      </a:r>
                      <a:r>
                        <a:rPr kumimoji="1" lang="ja-JP" altLang="en-US" sz="1000" dirty="0" smtClean="0">
                          <a:solidFill>
                            <a:schemeClr val="tx1"/>
                          </a:solidFill>
                          <a:latin typeface="+mj-lt"/>
                        </a:rPr>
                        <a:t>％</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30339">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000" dirty="0" smtClean="0">
                          <a:solidFill>
                            <a:schemeClr val="tx1"/>
                          </a:solidFill>
                          <a:latin typeface="+mn-lt"/>
                          <a:ea typeface="+mn-ea"/>
                          <a:cs typeface="+mn-cs"/>
                        </a:rPr>
                        <a:t>GGR</a:t>
                      </a:r>
                      <a:r>
                        <a:rPr kumimoji="1" lang="ja-JP" altLang="en-US" sz="1000" dirty="0" smtClean="0">
                          <a:solidFill>
                            <a:schemeClr val="tx1"/>
                          </a:solidFill>
                          <a:latin typeface="+mj-lt"/>
                        </a:rPr>
                        <a:t>が</a:t>
                      </a:r>
                      <a:r>
                        <a:rPr kumimoji="1" lang="en-US" altLang="ja-JP" sz="1000" dirty="0" smtClean="0">
                          <a:solidFill>
                            <a:schemeClr val="tx1"/>
                          </a:solidFill>
                          <a:latin typeface="+mj-lt"/>
                        </a:rPr>
                        <a:t>100</a:t>
                      </a:r>
                      <a:r>
                        <a:rPr kumimoji="1" lang="ja-JP" altLang="en-US" sz="1000" dirty="0" smtClean="0">
                          <a:solidFill>
                            <a:schemeClr val="tx1"/>
                          </a:solidFill>
                          <a:latin typeface="+mj-lt"/>
                        </a:rPr>
                        <a:t>億</a:t>
                      </a:r>
                      <a:r>
                        <a:rPr kumimoji="1" lang="en-US" altLang="ja-JP" sz="1000" dirty="0" smtClean="0">
                          <a:solidFill>
                            <a:schemeClr val="tx1"/>
                          </a:solidFill>
                          <a:latin typeface="+mj-lt"/>
                        </a:rPr>
                        <a:t>KRW</a:t>
                      </a:r>
                      <a:r>
                        <a:rPr kumimoji="1" lang="ja-JP" altLang="en-US" sz="1000" dirty="0" smtClean="0">
                          <a:solidFill>
                            <a:schemeClr val="tx1"/>
                          </a:solidFill>
                          <a:latin typeface="+mn-lt"/>
                          <a:ea typeface="+mn-ea"/>
                          <a:cs typeface="+mn-cs"/>
                        </a:rPr>
                        <a:t>（</a:t>
                      </a:r>
                      <a:r>
                        <a:rPr kumimoji="1" lang="en-US" altLang="ja-JP" sz="1000" dirty="0" smtClean="0">
                          <a:solidFill>
                            <a:schemeClr val="tx1"/>
                          </a:solidFill>
                          <a:latin typeface="+mn-lt"/>
                          <a:ea typeface="+mn-ea"/>
                          <a:cs typeface="+mn-cs"/>
                        </a:rPr>
                        <a:t>9</a:t>
                      </a:r>
                      <a:r>
                        <a:rPr kumimoji="1" lang="ja-JP" altLang="en-US" sz="1000" dirty="0" smtClean="0">
                          <a:solidFill>
                            <a:schemeClr val="tx1"/>
                          </a:solidFill>
                          <a:latin typeface="+mn-lt"/>
                          <a:ea typeface="+mn-ea"/>
                          <a:cs typeface="+mn-cs"/>
                        </a:rPr>
                        <a:t>億円）</a:t>
                      </a:r>
                      <a:r>
                        <a:rPr kumimoji="1" lang="ja-JP" altLang="en-US" sz="1000" dirty="0" smtClean="0">
                          <a:solidFill>
                            <a:schemeClr val="tx1"/>
                          </a:solidFill>
                          <a:latin typeface="+mj-lt"/>
                        </a:rPr>
                        <a:t>超</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j-lt"/>
                        </a:rPr>
                        <a:t>4</a:t>
                      </a:r>
                      <a:r>
                        <a:rPr kumimoji="1" lang="ja-JP" altLang="en-US" sz="1000" dirty="0" smtClean="0">
                          <a:solidFill>
                            <a:schemeClr val="tx1"/>
                          </a:solidFill>
                          <a:latin typeface="+mj-lt"/>
                        </a:rPr>
                        <a:t>億</a:t>
                      </a:r>
                      <a:r>
                        <a:rPr kumimoji="1" lang="en-US" altLang="ja-JP" sz="1000" dirty="0" smtClean="0">
                          <a:solidFill>
                            <a:schemeClr val="tx1"/>
                          </a:solidFill>
                          <a:latin typeface="+mj-lt"/>
                        </a:rPr>
                        <a:t>6,000</a:t>
                      </a:r>
                      <a:r>
                        <a:rPr kumimoji="1" lang="ja-JP" altLang="en-US" sz="1000" dirty="0" smtClean="0">
                          <a:solidFill>
                            <a:schemeClr val="tx1"/>
                          </a:solidFill>
                          <a:latin typeface="+mj-lt"/>
                        </a:rPr>
                        <a:t>万</a:t>
                      </a:r>
                      <a:r>
                        <a:rPr kumimoji="1" lang="en-US" altLang="ja-JP" sz="1000" dirty="0" smtClean="0">
                          <a:solidFill>
                            <a:schemeClr val="tx1"/>
                          </a:solidFill>
                          <a:latin typeface="+mj-lt"/>
                        </a:rPr>
                        <a:t>KRW</a:t>
                      </a:r>
                      <a:r>
                        <a:rPr kumimoji="1" lang="ja-JP" altLang="en-US" sz="1000" dirty="0" smtClean="0">
                          <a:solidFill>
                            <a:schemeClr val="tx1"/>
                          </a:solidFill>
                          <a:latin typeface="+mn-lt"/>
                          <a:ea typeface="+mn-ea"/>
                          <a:cs typeface="+mn-cs"/>
                        </a:rPr>
                        <a:t>（約</a:t>
                      </a:r>
                      <a:r>
                        <a:rPr kumimoji="1" lang="en-US" altLang="ja-JP" sz="1000" dirty="0" smtClean="0">
                          <a:solidFill>
                            <a:schemeClr val="tx1"/>
                          </a:solidFill>
                          <a:latin typeface="+mn-lt"/>
                          <a:ea typeface="+mn-ea"/>
                          <a:cs typeface="+mn-cs"/>
                        </a:rPr>
                        <a:t>41</a:t>
                      </a:r>
                      <a:r>
                        <a:rPr kumimoji="1" lang="ja-JP" altLang="en-US" sz="1000" dirty="0" smtClean="0">
                          <a:solidFill>
                            <a:schemeClr val="tx1"/>
                          </a:solidFill>
                          <a:latin typeface="+mn-lt"/>
                          <a:ea typeface="+mn-ea"/>
                          <a:cs typeface="+mn-cs"/>
                        </a:rPr>
                        <a:t>百万円）</a:t>
                      </a:r>
                      <a:r>
                        <a:rPr kumimoji="1" lang="en-US" altLang="ja-JP" sz="1000" dirty="0" smtClean="0">
                          <a:solidFill>
                            <a:schemeClr val="tx1"/>
                          </a:solidFill>
                          <a:latin typeface="+mj-lt"/>
                        </a:rPr>
                        <a:t>+</a:t>
                      </a:r>
                      <a:r>
                        <a:rPr kumimoji="1" lang="ja-JP" altLang="en-US" sz="1000" dirty="0" smtClean="0">
                          <a:solidFill>
                            <a:schemeClr val="tx1"/>
                          </a:solidFill>
                          <a:latin typeface="+mj-lt"/>
                        </a:rPr>
                        <a:t>（純売上～</a:t>
                      </a:r>
                      <a:r>
                        <a:rPr kumimoji="1" lang="en-US" altLang="ja-JP" sz="1000" dirty="0" smtClean="0">
                          <a:solidFill>
                            <a:schemeClr val="tx1"/>
                          </a:solidFill>
                          <a:latin typeface="+mj-lt"/>
                        </a:rPr>
                        <a:t>100</a:t>
                      </a:r>
                      <a:r>
                        <a:rPr kumimoji="1" lang="ja-JP" altLang="en-US" sz="1000" dirty="0" smtClean="0">
                          <a:solidFill>
                            <a:schemeClr val="tx1"/>
                          </a:solidFill>
                          <a:latin typeface="+mj-lt"/>
                        </a:rPr>
                        <a:t>億</a:t>
                      </a:r>
                      <a:r>
                        <a:rPr kumimoji="1" lang="en-US" altLang="ja-JP" sz="1000" dirty="0" smtClean="0">
                          <a:solidFill>
                            <a:schemeClr val="tx1"/>
                          </a:solidFill>
                          <a:latin typeface="+mj-lt"/>
                        </a:rPr>
                        <a:t>KRW(9</a:t>
                      </a:r>
                      <a:r>
                        <a:rPr kumimoji="1" lang="ja-JP" altLang="en-US" sz="1000" dirty="0" smtClean="0">
                          <a:solidFill>
                            <a:schemeClr val="tx1"/>
                          </a:solidFill>
                          <a:latin typeface="+mj-lt"/>
                        </a:rPr>
                        <a:t>億円</a:t>
                      </a:r>
                      <a:r>
                        <a:rPr kumimoji="1" lang="en-US" altLang="ja-JP" sz="1000" dirty="0" smtClean="0">
                          <a:solidFill>
                            <a:schemeClr val="tx1"/>
                          </a:solidFill>
                          <a:latin typeface="+mj-lt"/>
                        </a:rPr>
                        <a:t>)</a:t>
                      </a:r>
                      <a:r>
                        <a:rPr kumimoji="1" lang="ja-JP" altLang="en-US" sz="1000" dirty="0" smtClean="0">
                          <a:solidFill>
                            <a:schemeClr val="tx1"/>
                          </a:solidFill>
                          <a:latin typeface="+mj-lt"/>
                        </a:rPr>
                        <a:t>）</a:t>
                      </a:r>
                      <a:r>
                        <a:rPr kumimoji="1" lang="en-US" altLang="ja-JP" sz="1000" dirty="0" smtClean="0">
                          <a:solidFill>
                            <a:schemeClr val="tx1"/>
                          </a:solidFill>
                          <a:latin typeface="+mj-lt"/>
                        </a:rPr>
                        <a:t>×10</a:t>
                      </a:r>
                      <a:r>
                        <a:rPr kumimoji="1" lang="ja-JP" altLang="en-US" sz="1000" dirty="0" smtClean="0">
                          <a:solidFill>
                            <a:schemeClr val="tx1"/>
                          </a:solidFill>
                          <a:latin typeface="+mj-lt"/>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30339">
                <a:tc vMerge="1">
                  <a:txBody>
                    <a:bodyPr/>
                    <a:lstStyle/>
                    <a:p>
                      <a:endParaRPr kumimoji="1" lang="ja-JP" altLang="en-US" sz="1200" baseline="300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r>
                        <a:rPr kumimoji="1" lang="ja-JP" altLang="en-US" sz="1000" dirty="0" smtClean="0">
                          <a:solidFill>
                            <a:schemeClr val="tx1"/>
                          </a:solidFill>
                          <a:latin typeface="+mj-lt"/>
                        </a:rPr>
                        <a:t>廃鉱地域開発基金納付金</a:t>
                      </a:r>
                      <a:r>
                        <a:rPr kumimoji="1" lang="en-US" altLang="ja-JP" sz="1000" baseline="30000" dirty="0" smtClean="0">
                          <a:solidFill>
                            <a:schemeClr val="tx1"/>
                          </a:solidFill>
                          <a:latin typeface="+mj-lt"/>
                        </a:rPr>
                        <a:t>*2</a:t>
                      </a:r>
                      <a:endParaRPr kumimoji="1" lang="ja-JP" altLang="en-US" sz="1000" baseline="30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ja-JP" sz="1000" dirty="0" smtClean="0">
                          <a:solidFill>
                            <a:schemeClr val="tx1"/>
                          </a:solidFill>
                        </a:rPr>
                        <a:t>税引前利益</a:t>
                      </a:r>
                      <a:r>
                        <a:rPr kumimoji="1" lang="en-US" altLang="ja-JP" sz="1000" dirty="0" smtClean="0">
                          <a:solidFill>
                            <a:schemeClr val="tx1"/>
                          </a:solidFill>
                          <a:latin typeface="+mj-lt"/>
                        </a:rPr>
                        <a:t>×25%</a:t>
                      </a:r>
                      <a:endParaRPr kumimoji="1" lang="ja-JP" altLang="en-US" sz="1000" dirty="0" smtClean="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j-lt"/>
                        </a:rPr>
                        <a:t>廃鉱地域開発基金</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mj-lt"/>
                        </a:rPr>
                        <a:t>鉱業に変わる産業</a:t>
                      </a:r>
                      <a:endParaRPr kumimoji="1" lang="en-US" altLang="ja-JP" sz="1000" dirty="0" smtClean="0">
                        <a:solidFill>
                          <a:schemeClr val="tx1"/>
                        </a:solidFill>
                        <a:latin typeface="+mj-lt"/>
                      </a:endParaRPr>
                    </a:p>
                    <a:p>
                      <a:r>
                        <a:rPr kumimoji="1" lang="ja-JP" altLang="en-US" sz="1000" dirty="0" smtClean="0">
                          <a:solidFill>
                            <a:schemeClr val="tx1"/>
                          </a:solidFill>
                          <a:latin typeface="+mj-lt"/>
                        </a:rPr>
                        <a:t>育成支援　等</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631">
                <a:tc gridSpan="3">
                  <a:txBody>
                    <a:bodyPr/>
                    <a:lstStyle/>
                    <a:p>
                      <a:r>
                        <a:rPr kumimoji="1" lang="ja-JP" altLang="en-US" sz="1000" dirty="0" smtClean="0">
                          <a:solidFill>
                            <a:schemeClr val="tx1"/>
                          </a:solidFill>
                          <a:latin typeface="+mj-lt"/>
                        </a:rPr>
                        <a:t>ライセンス料</a:t>
                      </a:r>
                      <a:r>
                        <a:rPr kumimoji="1" lang="en-US" altLang="ja-JP" sz="1000" baseline="30000" dirty="0" smtClean="0">
                          <a:solidFill>
                            <a:schemeClr val="tx1"/>
                          </a:solidFill>
                          <a:latin typeface="+mj-lt"/>
                        </a:rPr>
                        <a:t>*3</a:t>
                      </a:r>
                      <a:endParaRPr kumimoji="1" lang="ja-JP" altLang="en-US" sz="1000" baseline="30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sz="1000" dirty="0" smtClean="0">
                          <a:solidFill>
                            <a:schemeClr val="tx1"/>
                          </a:solidFill>
                          <a:latin typeface="+mj-lt"/>
                        </a:rPr>
                        <a:t>10</a:t>
                      </a:r>
                      <a:r>
                        <a:rPr kumimoji="1" lang="ja-JP" altLang="en-US" sz="1000" dirty="0" smtClean="0">
                          <a:solidFill>
                            <a:schemeClr val="tx1"/>
                          </a:solidFill>
                          <a:latin typeface="+mj-lt"/>
                        </a:rPr>
                        <a:t>万</a:t>
                      </a:r>
                      <a:r>
                        <a:rPr kumimoji="1" lang="en-US" altLang="ja-JP" sz="1000" dirty="0" smtClean="0">
                          <a:solidFill>
                            <a:schemeClr val="tx1"/>
                          </a:solidFill>
                          <a:latin typeface="+mj-lt"/>
                        </a:rPr>
                        <a:t>KRW</a:t>
                      </a:r>
                      <a:r>
                        <a:rPr kumimoji="1" lang="ja-JP" altLang="en-US" sz="1000" dirty="0" smtClean="0">
                          <a:solidFill>
                            <a:schemeClr val="tx1"/>
                          </a:solidFill>
                          <a:latin typeface="+mj-lt"/>
                        </a:rPr>
                        <a:t>（</a:t>
                      </a:r>
                      <a:r>
                        <a:rPr kumimoji="1" lang="en-US" altLang="ja-JP" sz="1000" dirty="0" smtClean="0">
                          <a:solidFill>
                            <a:schemeClr val="tx1"/>
                          </a:solidFill>
                          <a:latin typeface="+mj-lt"/>
                        </a:rPr>
                        <a:t>9000</a:t>
                      </a:r>
                      <a:r>
                        <a:rPr kumimoji="1" lang="ja-JP" altLang="en-US" sz="1000" dirty="0" smtClean="0">
                          <a:solidFill>
                            <a:schemeClr val="tx1"/>
                          </a:solidFill>
                          <a:latin typeface="+mj-lt"/>
                        </a:rPr>
                        <a:t>円）</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000" dirty="0" smtClean="0">
                          <a:solidFill>
                            <a:schemeClr val="tx1"/>
                          </a:solidFill>
                          <a:latin typeface="+mj-lt"/>
                        </a:rPr>
                        <a:t>国</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000" dirty="0" smtClean="0">
                          <a:solidFill>
                            <a:schemeClr val="tx1"/>
                          </a:solidFill>
                          <a:latin typeface="+mj-lt"/>
                        </a:rPr>
                        <a:t>一般財源</a:t>
                      </a:r>
                      <a:endParaRPr kumimoji="1" lang="ja-JP" altLang="en-US" sz="1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643">
                <a:tc gridSpan="3">
                  <a:txBody>
                    <a:bodyPr/>
                    <a:lstStyle/>
                    <a:p>
                      <a:r>
                        <a:rPr kumimoji="1" lang="ja-JP" altLang="en-US" sz="1000" dirty="0" smtClean="0">
                          <a:solidFill>
                            <a:schemeClr val="tx1"/>
                          </a:solidFill>
                          <a:latin typeface="+mj-lt"/>
                        </a:rPr>
                        <a:t>入場料</a:t>
                      </a:r>
                      <a:r>
                        <a:rPr kumimoji="1" lang="ja-JP" altLang="en-US" sz="1000" baseline="0" dirty="0" smtClean="0">
                          <a:solidFill>
                            <a:schemeClr val="tx1"/>
                          </a:solidFill>
                          <a:latin typeface="+mj-lt"/>
                        </a:rPr>
                        <a:t>（</a:t>
                      </a:r>
                      <a:r>
                        <a:rPr kumimoji="1" lang="en-US" altLang="ja-JP" sz="1000" baseline="0" dirty="0" smtClean="0">
                          <a:solidFill>
                            <a:schemeClr val="tx1"/>
                          </a:solidFill>
                          <a:latin typeface="+mj-lt"/>
                        </a:rPr>
                        <a:t>1</a:t>
                      </a:r>
                      <a:r>
                        <a:rPr kumimoji="1" lang="ja-JP" altLang="en-US" sz="1000" baseline="0" dirty="0" smtClean="0">
                          <a:solidFill>
                            <a:schemeClr val="tx1"/>
                          </a:solidFill>
                          <a:latin typeface="+mj-lt"/>
                        </a:rPr>
                        <a:t>回あたり）内国人のみ</a:t>
                      </a:r>
                      <a:r>
                        <a:rPr kumimoji="1" lang="en-US" altLang="ja-JP" sz="1000" baseline="30000" dirty="0" smtClean="0">
                          <a:solidFill>
                            <a:schemeClr val="tx1"/>
                          </a:solidFill>
                          <a:latin typeface="+mj-lt"/>
                        </a:rPr>
                        <a:t>*4</a:t>
                      </a:r>
                      <a:endParaRPr kumimoji="1" lang="ja-JP" altLang="en-US" sz="1000" baseline="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r>
                        <a:rPr kumimoji="1" lang="en-US" altLang="ja-JP" sz="1000" dirty="0" smtClean="0">
                          <a:solidFill>
                            <a:schemeClr val="tx1"/>
                          </a:solidFill>
                          <a:latin typeface="+mj-lt"/>
                        </a:rPr>
                        <a:t>9,000KRW</a:t>
                      </a:r>
                      <a:r>
                        <a:rPr kumimoji="1" lang="ja-JP" altLang="en-US" sz="1000" dirty="0" smtClean="0">
                          <a:solidFill>
                            <a:schemeClr val="tx1"/>
                          </a:solidFill>
                          <a:latin typeface="+mj-lt"/>
                        </a:rPr>
                        <a:t>（</a:t>
                      </a:r>
                      <a:r>
                        <a:rPr kumimoji="1" lang="en-US" altLang="ja-JP" sz="1000" dirty="0" smtClean="0">
                          <a:solidFill>
                            <a:schemeClr val="tx1"/>
                          </a:solidFill>
                          <a:latin typeface="+mj-lt"/>
                        </a:rPr>
                        <a:t>810</a:t>
                      </a:r>
                      <a:r>
                        <a:rPr kumimoji="1" lang="ja-JP" altLang="en-US" sz="1000" dirty="0" smtClean="0">
                          <a:solidFill>
                            <a:schemeClr val="tx1"/>
                          </a:solidFill>
                          <a:latin typeface="+mj-lt"/>
                        </a:rPr>
                        <a:t>円）</a:t>
                      </a:r>
                      <a:endParaRPr kumimoji="1" lang="ja-JP" altLang="en-US" sz="1000" baseline="300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solidFill>
                          <a:schemeClr val="tx1"/>
                        </a:solidFill>
                        <a:latin typeface="+mj-l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200" dirty="0"/>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7" name="テキスト ボックス 6"/>
          <p:cNvSpPr txBox="1"/>
          <p:nvPr/>
        </p:nvSpPr>
        <p:spPr>
          <a:xfrm>
            <a:off x="415925" y="5834928"/>
            <a:ext cx="8588374" cy="665763"/>
          </a:xfrm>
          <a:prstGeom prst="rect">
            <a:avLst/>
          </a:prstGeom>
          <a:noFill/>
        </p:spPr>
        <p:txBody>
          <a:bodyPr wrap="square" lIns="36000" tIns="36000" rIns="36000" bIns="36000" rtlCol="0" anchor="t" anchorCtr="0">
            <a:noAutofit/>
          </a:bodyPr>
          <a:lstStyle/>
          <a:p>
            <a:r>
              <a:rPr kumimoji="1" lang="en-US" altLang="ja-JP" sz="1000" dirty="0" smtClean="0">
                <a:latin typeface="+mj-lt"/>
                <a:ea typeface="+mj-ea"/>
              </a:rPr>
              <a:t>*1 </a:t>
            </a:r>
            <a:r>
              <a:rPr kumimoji="1" lang="zh-TW" altLang="en-US" sz="1000" dirty="0" smtClean="0">
                <a:latin typeface="+mj-lt"/>
                <a:ea typeface="+mj-ea"/>
              </a:rPr>
              <a:t>観光</a:t>
            </a:r>
            <a:r>
              <a:rPr kumimoji="1" lang="zh-TW" altLang="en-US" sz="1000" dirty="0">
                <a:latin typeface="+mj-lt"/>
                <a:ea typeface="+mj-ea"/>
              </a:rPr>
              <a:t>振興法</a:t>
            </a:r>
            <a:r>
              <a:rPr kumimoji="1" lang="zh-TW" altLang="en-US" sz="1000" dirty="0" smtClean="0">
                <a:latin typeface="+mj-lt"/>
                <a:ea typeface="+mj-ea"/>
              </a:rPr>
              <a:t>施行令</a:t>
            </a:r>
            <a:r>
              <a:rPr kumimoji="1" lang="ja-JP" altLang="en-US" sz="1000" dirty="0" smtClean="0">
                <a:latin typeface="+mj-lt"/>
                <a:ea typeface="+mj-ea"/>
              </a:rPr>
              <a:t>第</a:t>
            </a:r>
            <a:r>
              <a:rPr kumimoji="1" lang="en-US" altLang="ja-JP" sz="1000" dirty="0" smtClean="0">
                <a:latin typeface="+mj-lt"/>
                <a:ea typeface="+mj-ea"/>
              </a:rPr>
              <a:t>30</a:t>
            </a:r>
            <a:r>
              <a:rPr kumimoji="1" lang="ja-JP" altLang="en-US" sz="1000" dirty="0" smtClean="0">
                <a:latin typeface="+mj-lt"/>
                <a:ea typeface="+mj-ea"/>
              </a:rPr>
              <a:t>条</a:t>
            </a:r>
            <a:endParaRPr kumimoji="1" lang="en-US" altLang="ja-JP" sz="1000" dirty="0" smtClean="0">
              <a:latin typeface="+mj-lt"/>
              <a:ea typeface="+mj-ea"/>
            </a:endParaRPr>
          </a:p>
          <a:p>
            <a:r>
              <a:rPr kumimoji="1" lang="en-US" altLang="ja-JP" sz="1000" dirty="0" smtClean="0">
                <a:latin typeface="+mj-lt"/>
                <a:ea typeface="+mj-ea"/>
              </a:rPr>
              <a:t>*2 </a:t>
            </a:r>
            <a:r>
              <a:rPr kumimoji="1" lang="ja-JP" altLang="en-US" sz="1000" dirty="0" smtClean="0"/>
              <a:t>廃鉱地域開発支援に関する特別法施行令第</a:t>
            </a:r>
            <a:r>
              <a:rPr kumimoji="1" lang="en-US" altLang="ja-JP" sz="1000" dirty="0" smtClean="0"/>
              <a:t>16</a:t>
            </a:r>
            <a:r>
              <a:rPr kumimoji="1" lang="ja-JP" altLang="en-US" sz="1000" dirty="0"/>
              <a:t>条、株式</a:t>
            </a:r>
            <a:r>
              <a:rPr kumimoji="1" lang="ja-JP" altLang="en-US" sz="1000" dirty="0" smtClean="0"/>
              <a:t>会社</a:t>
            </a:r>
            <a:r>
              <a:rPr kumimoji="1" lang="ja-JP" altLang="en-US" sz="1000" dirty="0"/>
              <a:t>カンウォンランド</a:t>
            </a:r>
            <a:r>
              <a:rPr kumimoji="1" lang="zh-TW" altLang="en-US" sz="1000" dirty="0" smtClean="0"/>
              <a:t>第</a:t>
            </a:r>
            <a:r>
              <a:rPr kumimoji="1" lang="en-US" altLang="zh-TW" sz="1000" dirty="0" smtClean="0"/>
              <a:t>18</a:t>
            </a:r>
            <a:r>
              <a:rPr kumimoji="1" lang="zh-TW" altLang="en-US" sz="1000" dirty="0" smtClean="0"/>
              <a:t>期事業報告書</a:t>
            </a:r>
            <a:endParaRPr kumimoji="1" lang="en-US" altLang="ja-JP" sz="1000" dirty="0" smtClean="0">
              <a:latin typeface="+mj-lt"/>
              <a:ea typeface="+mj-ea"/>
            </a:endParaRPr>
          </a:p>
          <a:p>
            <a:r>
              <a:rPr kumimoji="1" lang="en-US" altLang="ja-JP" sz="1000" dirty="0" smtClean="0">
                <a:latin typeface="+mj-lt"/>
                <a:ea typeface="+mj-ea"/>
              </a:rPr>
              <a:t>*3</a:t>
            </a:r>
            <a:r>
              <a:rPr kumimoji="1" lang="ja-JP" altLang="en-US" sz="1000" dirty="0">
                <a:latin typeface="+mj-lt"/>
                <a:ea typeface="+mj-ea"/>
              </a:rPr>
              <a:t> </a:t>
            </a:r>
            <a:r>
              <a:rPr kumimoji="1" lang="zh-TW" altLang="en-US" sz="1000" dirty="0" smtClean="0"/>
              <a:t>観光振興法</a:t>
            </a:r>
            <a:r>
              <a:rPr kumimoji="1" lang="ja-JP" altLang="en-US" sz="1000" dirty="0" smtClean="0"/>
              <a:t>第</a:t>
            </a:r>
            <a:r>
              <a:rPr kumimoji="1" lang="en-US" altLang="ja-JP" sz="1000" dirty="0" smtClean="0"/>
              <a:t>79</a:t>
            </a:r>
            <a:r>
              <a:rPr kumimoji="1" lang="ja-JP" altLang="en-US" sz="1000" dirty="0" smtClean="0"/>
              <a:t>条、</a:t>
            </a:r>
            <a:r>
              <a:rPr kumimoji="1" lang="zh-TW" altLang="en-US" sz="1000" dirty="0" smtClean="0">
                <a:latin typeface="+mj-lt"/>
                <a:ea typeface="+mj-ea"/>
              </a:rPr>
              <a:t>観光</a:t>
            </a:r>
            <a:r>
              <a:rPr kumimoji="1" lang="zh-TW" altLang="en-US" sz="1000" dirty="0">
                <a:latin typeface="+mj-lt"/>
                <a:ea typeface="+mj-ea"/>
              </a:rPr>
              <a:t>振興法施行</a:t>
            </a:r>
            <a:r>
              <a:rPr kumimoji="1" lang="zh-TW" altLang="en-US" sz="1000" dirty="0" smtClean="0">
                <a:latin typeface="+mj-lt"/>
                <a:ea typeface="+mj-ea"/>
              </a:rPr>
              <a:t>規則</a:t>
            </a:r>
            <a:r>
              <a:rPr kumimoji="1" lang="ja-JP" altLang="en-US" sz="1000" dirty="0"/>
              <a:t>第</a:t>
            </a:r>
            <a:r>
              <a:rPr kumimoji="1" lang="en-US" altLang="zh-TW" sz="1000" dirty="0" smtClean="0">
                <a:latin typeface="+mj-lt"/>
                <a:ea typeface="+mj-ea"/>
              </a:rPr>
              <a:t>69</a:t>
            </a:r>
            <a:r>
              <a:rPr kumimoji="1" lang="ja-JP" altLang="en-US" sz="1000" dirty="0" smtClean="0">
                <a:latin typeface="+mj-lt"/>
                <a:ea typeface="+mj-ea"/>
              </a:rPr>
              <a:t>条　別表</a:t>
            </a:r>
            <a:r>
              <a:rPr kumimoji="1" lang="en-US" altLang="ja-JP" sz="1000" dirty="0" smtClean="0">
                <a:latin typeface="+mj-lt"/>
                <a:ea typeface="+mj-ea"/>
              </a:rPr>
              <a:t>23</a:t>
            </a:r>
          </a:p>
          <a:p>
            <a:r>
              <a:rPr kumimoji="1" lang="en-US" altLang="ja-JP" sz="1000" dirty="0" smtClean="0">
                <a:latin typeface="+mj-lt"/>
                <a:ea typeface="+mj-ea"/>
              </a:rPr>
              <a:t>*4 </a:t>
            </a:r>
            <a:r>
              <a:rPr kumimoji="1" lang="ja-JP" altLang="en-US" sz="1000" dirty="0" smtClean="0">
                <a:latin typeface="+mj-lt"/>
                <a:ea typeface="+mj-ea"/>
              </a:rPr>
              <a:t>ハイ</a:t>
            </a:r>
            <a:r>
              <a:rPr kumimoji="1" lang="en-US" altLang="ja-JP" sz="1000" dirty="0" smtClean="0">
                <a:latin typeface="+mj-lt"/>
                <a:ea typeface="+mj-ea"/>
              </a:rPr>
              <a:t>1</a:t>
            </a:r>
            <a:r>
              <a:rPr kumimoji="1" lang="ja-JP" altLang="en-US" sz="1000" dirty="0" smtClean="0">
                <a:latin typeface="+mj-lt"/>
                <a:ea typeface="+mj-ea"/>
              </a:rPr>
              <a:t>リゾートホームページ</a:t>
            </a:r>
            <a:endParaRPr kumimoji="1" lang="en-US" altLang="ja-JP" sz="1000" dirty="0"/>
          </a:p>
        </p:txBody>
      </p:sp>
      <p:sp>
        <p:nvSpPr>
          <p:cNvPr id="8" name="テキスト ボックス 7"/>
          <p:cNvSpPr txBox="1"/>
          <p:nvPr/>
        </p:nvSpPr>
        <p:spPr>
          <a:xfrm>
            <a:off x="898525" y="3701641"/>
            <a:ext cx="8116888" cy="2026858"/>
          </a:xfrm>
          <a:prstGeom prst="rect">
            <a:avLst/>
          </a:prstGeom>
          <a:noFill/>
        </p:spPr>
        <p:txBody>
          <a:bodyPr wrap="square" lIns="36000" tIns="36000" rIns="36000" bIns="36000" rtlCol="0" anchor="t" anchorCtr="0">
            <a:noAutofit/>
          </a:bodyPr>
          <a:lstStyle/>
          <a:p>
            <a:pPr marL="266700" indent="-266700"/>
            <a:r>
              <a:rPr kumimoji="1" lang="en-US" altLang="ja-JP" sz="1000" dirty="0" smtClean="0">
                <a:latin typeface="+mj-lt"/>
                <a:ea typeface="+mj-ea"/>
              </a:rPr>
              <a:t>※1</a:t>
            </a:r>
            <a:r>
              <a:rPr kumimoji="1" lang="ja-JP" altLang="en-US" sz="1000" dirty="0">
                <a:latin typeface="+mj-lt"/>
                <a:ea typeface="+mj-ea"/>
              </a:rPr>
              <a:t>　</a:t>
            </a:r>
            <a:r>
              <a:rPr kumimoji="1" lang="ja-JP" altLang="en-US" sz="1000" dirty="0" smtClean="0">
                <a:latin typeface="+mj-lt"/>
                <a:ea typeface="+mj-ea"/>
              </a:rPr>
              <a:t>ここでいう「</a:t>
            </a:r>
            <a:r>
              <a:rPr kumimoji="1" lang="en-US" altLang="ja-JP" sz="1000" dirty="0" smtClean="0">
                <a:latin typeface="+mj-lt"/>
                <a:ea typeface="+mj-ea"/>
              </a:rPr>
              <a:t>GGR</a:t>
            </a:r>
            <a:r>
              <a:rPr kumimoji="1" lang="ja-JP" altLang="en-US" sz="1000" dirty="0" smtClean="0">
                <a:latin typeface="+mj-lt"/>
                <a:ea typeface="+mj-ea"/>
              </a:rPr>
              <a:t>」は総売上高のことであり、</a:t>
            </a:r>
            <a:r>
              <a:rPr kumimoji="1" lang="ja-JP" altLang="en-US" sz="1000" dirty="0" smtClean="0"/>
              <a:t>カジノ事</a:t>
            </a:r>
            <a:r>
              <a:rPr kumimoji="1" lang="ja-JP" altLang="en-US" sz="1000" dirty="0"/>
              <a:t>業者が</a:t>
            </a:r>
            <a:r>
              <a:rPr kumimoji="1" lang="ja-JP" altLang="en-US" sz="1000" dirty="0" smtClean="0"/>
              <a:t>カジノ施設で</a:t>
            </a:r>
            <a:r>
              <a:rPr kumimoji="1" lang="ja-JP" altLang="en-US" sz="1000" dirty="0"/>
              <a:t>行為</a:t>
            </a:r>
            <a:r>
              <a:rPr kumimoji="1" lang="ja-JP" altLang="en-US" sz="1000" dirty="0" smtClean="0"/>
              <a:t>した</a:t>
            </a:r>
            <a:r>
              <a:rPr kumimoji="1" lang="ja-JP" altLang="en-US" sz="1000" dirty="0"/>
              <a:t>勝ち金の純額（顧客から受け取った賭け金から顧客に</a:t>
            </a:r>
            <a:r>
              <a:rPr kumimoji="1" lang="ja-JP" altLang="en-US" sz="1000" dirty="0" smtClean="0"/>
              <a:t>支払った</a:t>
            </a:r>
            <a:endParaRPr kumimoji="1" lang="en-US" altLang="ja-JP" sz="1000" dirty="0" smtClean="0"/>
          </a:p>
          <a:p>
            <a:pPr marL="266700" indent="-266700"/>
            <a:r>
              <a:rPr kumimoji="1" lang="ja-JP" altLang="en-US" sz="1000" dirty="0"/>
              <a:t>　</a:t>
            </a:r>
            <a:r>
              <a:rPr kumimoji="1" lang="ja-JP" altLang="en-US" sz="1000" dirty="0" smtClean="0"/>
              <a:t>　　　賞金</a:t>
            </a:r>
            <a:r>
              <a:rPr kumimoji="1" lang="ja-JP" altLang="en-US" sz="1000" dirty="0"/>
              <a:t>を控除した額）を意味</a:t>
            </a:r>
            <a:r>
              <a:rPr kumimoji="1" lang="ja-JP" altLang="en-US" sz="1000" dirty="0" smtClean="0"/>
              <a:t>する。</a:t>
            </a:r>
            <a:endParaRPr kumimoji="1" lang="en-US" altLang="ja-JP" sz="1000" dirty="0" smtClean="0">
              <a:latin typeface="+mj-lt"/>
              <a:ea typeface="+mj-ea"/>
            </a:endParaRPr>
          </a:p>
          <a:p>
            <a:pPr marL="266700" indent="-266700"/>
            <a:r>
              <a:rPr kumimoji="1" lang="en-US" altLang="ja-JP" sz="1000" dirty="0" smtClean="0">
                <a:latin typeface="+mj-lt"/>
                <a:ea typeface="+mj-ea"/>
              </a:rPr>
              <a:t>※2</a:t>
            </a:r>
            <a:r>
              <a:rPr kumimoji="1" lang="ja-JP" altLang="en-US" sz="1000" dirty="0" smtClean="0">
                <a:latin typeface="+mj-lt"/>
                <a:ea typeface="+mj-ea"/>
              </a:rPr>
              <a:t>　観光振興開発基金は観光開発基金法によって設立された基金である。</a:t>
            </a:r>
            <a:r>
              <a:rPr lang="ja-JP" altLang="en-US" sz="1000" dirty="0"/>
              <a:t>基金</a:t>
            </a:r>
            <a:r>
              <a:rPr lang="ja-JP" altLang="en-US" sz="1000" dirty="0" smtClean="0"/>
              <a:t>は文化</a:t>
            </a:r>
            <a:r>
              <a:rPr lang="ja-JP" altLang="en-US" sz="1000" dirty="0"/>
              <a:t>体育観光部長官が</a:t>
            </a:r>
            <a:r>
              <a:rPr lang="ja-JP" altLang="en-US" sz="1000" dirty="0" smtClean="0"/>
              <a:t>管理</a:t>
            </a:r>
            <a:r>
              <a:rPr lang="ja-JP" altLang="en-US" sz="1000" dirty="0"/>
              <a:t>し</a:t>
            </a:r>
            <a:r>
              <a:rPr lang="ja-JP" altLang="en-US" sz="1000" dirty="0" smtClean="0"/>
              <a:t>、次の使用用途が法令で例示として挙げられている。</a:t>
            </a:r>
            <a:endParaRPr lang="en-US" altLang="ja-JP" sz="1000" dirty="0" smtClean="0"/>
          </a:p>
          <a:p>
            <a:pPr marL="266700" indent="-266700"/>
            <a:endParaRPr kumimoji="1" lang="en-US" altLang="ja-JP" sz="1000" dirty="0">
              <a:latin typeface="+mj-lt"/>
              <a:ea typeface="+mj-ea"/>
            </a:endParaRPr>
          </a:p>
          <a:p>
            <a:pPr marL="266700" indent="-266700"/>
            <a:endParaRPr kumimoji="1" lang="en-US" altLang="ja-JP" sz="1000" dirty="0" smtClean="0">
              <a:latin typeface="+mj-lt"/>
              <a:ea typeface="+mj-ea"/>
            </a:endParaRPr>
          </a:p>
          <a:p>
            <a:pPr marL="266700" indent="-266700"/>
            <a:endParaRPr kumimoji="1" lang="en-US" altLang="ja-JP" sz="1000" dirty="0">
              <a:latin typeface="+mj-lt"/>
              <a:ea typeface="+mj-ea"/>
            </a:endParaRPr>
          </a:p>
          <a:p>
            <a:pPr marL="266700" indent="-266700"/>
            <a:endParaRPr kumimoji="1" lang="en-US" altLang="ja-JP" sz="1000" dirty="0" smtClean="0">
              <a:latin typeface="+mj-lt"/>
              <a:ea typeface="+mj-ea"/>
            </a:endParaRPr>
          </a:p>
          <a:p>
            <a:pPr marL="266700" indent="-266700"/>
            <a:r>
              <a:rPr kumimoji="1" lang="en-US" altLang="ja-JP" sz="1000" dirty="0" smtClean="0">
                <a:latin typeface="+mj-lt"/>
                <a:ea typeface="+mj-ea"/>
              </a:rPr>
              <a:t>※3</a:t>
            </a:r>
            <a:r>
              <a:rPr kumimoji="1" lang="ja-JP" altLang="en-US" sz="1000" dirty="0" smtClean="0">
                <a:latin typeface="+mj-lt"/>
                <a:ea typeface="+mj-ea"/>
              </a:rPr>
              <a:t>　廃鉱地域開発基金は</a:t>
            </a:r>
            <a:r>
              <a:rPr kumimoji="1" lang="ja-JP" altLang="en-US" sz="1000" dirty="0" smtClean="0"/>
              <a:t>廃鉱地域開発支援に関する特別法及び廃鉱地域開発支援に関する特別法施行令に基づく基金である。基金は道知事が</a:t>
            </a:r>
            <a:endParaRPr kumimoji="1" lang="en-US" altLang="ja-JP" sz="1000" dirty="0" smtClean="0"/>
          </a:p>
          <a:p>
            <a:pPr marL="266700" indent="-266700"/>
            <a:r>
              <a:rPr kumimoji="1" lang="ja-JP" altLang="en-US" sz="1000" dirty="0"/>
              <a:t>　</a:t>
            </a:r>
            <a:r>
              <a:rPr kumimoji="1" lang="ja-JP" altLang="en-US" sz="1000" dirty="0" smtClean="0"/>
              <a:t>　　　管理する。</a:t>
            </a:r>
            <a:r>
              <a:rPr lang="ja-JP" altLang="en-US" sz="1000" dirty="0" smtClean="0"/>
              <a:t>道</a:t>
            </a:r>
            <a:r>
              <a:rPr lang="ja-JP" altLang="en-US" sz="1000" dirty="0"/>
              <a:t>知事は、毎年、産業通商</a:t>
            </a:r>
            <a:r>
              <a:rPr lang="ja-JP" altLang="en-US" sz="1000" dirty="0" smtClean="0"/>
              <a:t>資源部長官</a:t>
            </a:r>
            <a:r>
              <a:rPr lang="ja-JP" altLang="en-US" sz="1000" dirty="0"/>
              <a:t>と協議して基金の使用計画を</a:t>
            </a:r>
            <a:r>
              <a:rPr lang="ja-JP" altLang="en-US" sz="1000" dirty="0" smtClean="0"/>
              <a:t>策定</a:t>
            </a:r>
            <a:r>
              <a:rPr lang="ja-JP" altLang="en-US" sz="1000" dirty="0"/>
              <a:t>し、</a:t>
            </a:r>
            <a:r>
              <a:rPr kumimoji="1" lang="ja-JP" altLang="en-US" sz="1000" dirty="0" smtClean="0"/>
              <a:t>基金</a:t>
            </a:r>
            <a:r>
              <a:rPr kumimoji="1" lang="ja-JP" altLang="en-US" sz="1000" dirty="0"/>
              <a:t>を</a:t>
            </a:r>
            <a:r>
              <a:rPr kumimoji="1" lang="ja-JP" altLang="en-US" sz="1000" dirty="0" smtClean="0"/>
              <a:t>次の</a:t>
            </a:r>
            <a:r>
              <a:rPr kumimoji="1" lang="en-US" altLang="ja-JP" sz="1000" dirty="0" smtClean="0"/>
              <a:t>6</a:t>
            </a:r>
            <a:r>
              <a:rPr kumimoji="1" lang="ja-JP" altLang="en-US" sz="1000" dirty="0" smtClean="0"/>
              <a:t>つの事業に使用する。</a:t>
            </a:r>
            <a:endParaRPr kumimoji="1" lang="en-US" altLang="ja-JP" sz="1000" dirty="0" smtClean="0"/>
          </a:p>
          <a:p>
            <a:pPr marL="266700" indent="-266700"/>
            <a:r>
              <a:rPr kumimoji="1" lang="ja-JP" altLang="en-US" sz="1000" dirty="0"/>
              <a:t>　</a:t>
            </a:r>
            <a:r>
              <a:rPr kumimoji="1" lang="ja-JP" altLang="en-US" sz="1000" dirty="0" smtClean="0"/>
              <a:t>　</a:t>
            </a:r>
            <a:endParaRPr kumimoji="1" lang="en-US" altLang="ja-JP" sz="1000" dirty="0" smtClean="0">
              <a:solidFill>
                <a:srgbClr val="FF0000"/>
              </a:solidFill>
              <a:latin typeface="+mj-lt"/>
              <a:ea typeface="+mj-ea"/>
            </a:endParaRPr>
          </a:p>
        </p:txBody>
      </p:sp>
      <p:grpSp>
        <p:nvGrpSpPr>
          <p:cNvPr id="13" name="グループ化 12"/>
          <p:cNvGrpSpPr/>
          <p:nvPr/>
        </p:nvGrpSpPr>
        <p:grpSpPr>
          <a:xfrm>
            <a:off x="1241170" y="5294246"/>
            <a:ext cx="3768980" cy="434253"/>
            <a:chOff x="1276350" y="5524500"/>
            <a:chExt cx="4204569" cy="524368"/>
          </a:xfrm>
        </p:grpSpPr>
        <p:grpSp>
          <p:nvGrpSpPr>
            <p:cNvPr id="11" name="グループ化 10"/>
            <p:cNvGrpSpPr/>
            <p:nvPr/>
          </p:nvGrpSpPr>
          <p:grpSpPr>
            <a:xfrm>
              <a:off x="1276350" y="5524500"/>
              <a:ext cx="4204569" cy="524368"/>
              <a:chOff x="1276350" y="5458810"/>
              <a:chExt cx="4204569" cy="609108"/>
            </a:xfrm>
            <a:noFill/>
          </p:grpSpPr>
          <p:sp>
            <p:nvSpPr>
              <p:cNvPr id="3" name="正方形/長方形 2"/>
              <p:cNvSpPr/>
              <p:nvPr/>
            </p:nvSpPr>
            <p:spPr>
              <a:xfrm>
                <a:off x="1276350" y="5458810"/>
                <a:ext cx="1914525" cy="60007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800" dirty="0" smtClean="0">
                    <a:solidFill>
                      <a:schemeClr val="tx1"/>
                    </a:solidFill>
                  </a:rPr>
                  <a:t>1</a:t>
                </a:r>
                <a:r>
                  <a:rPr kumimoji="1" lang="en-US" altLang="ja-JP" sz="800" dirty="0">
                    <a:solidFill>
                      <a:schemeClr val="tx1"/>
                    </a:solidFill>
                  </a:rPr>
                  <a:t>.</a:t>
                </a:r>
                <a:r>
                  <a:rPr kumimoji="1" lang="ja-JP" altLang="en-US" sz="800" dirty="0">
                    <a:solidFill>
                      <a:schemeClr val="tx1"/>
                    </a:solidFill>
                  </a:rPr>
                  <a:t>代替産業育成のための支援</a:t>
                </a:r>
                <a:r>
                  <a:rPr kumimoji="1" lang="ja-JP" altLang="en-US" sz="800" dirty="0" smtClean="0">
                    <a:solidFill>
                      <a:schemeClr val="tx1"/>
                    </a:solidFill>
                  </a:rPr>
                  <a:t>事業</a:t>
                </a:r>
                <a:endParaRPr kumimoji="1" lang="en-US" altLang="ja-JP" sz="800" dirty="0" smtClean="0">
                  <a:solidFill>
                    <a:schemeClr val="tx1"/>
                  </a:solidFill>
                </a:endParaRPr>
              </a:p>
              <a:p>
                <a:r>
                  <a:rPr kumimoji="1" lang="en-US" altLang="ja-JP" sz="800" dirty="0" smtClean="0">
                    <a:solidFill>
                      <a:schemeClr val="tx1"/>
                    </a:solidFill>
                  </a:rPr>
                  <a:t>2</a:t>
                </a:r>
                <a:r>
                  <a:rPr kumimoji="1" lang="en-US" altLang="ja-JP" sz="800" dirty="0">
                    <a:solidFill>
                      <a:schemeClr val="tx1"/>
                    </a:solidFill>
                  </a:rPr>
                  <a:t>.</a:t>
                </a:r>
                <a:r>
                  <a:rPr kumimoji="1" lang="ja-JP" altLang="en-US" sz="800" dirty="0">
                    <a:solidFill>
                      <a:schemeClr val="tx1"/>
                    </a:solidFill>
                  </a:rPr>
                  <a:t>道路などの基盤施設事業</a:t>
                </a:r>
              </a:p>
              <a:p>
                <a:r>
                  <a:rPr kumimoji="1" lang="en-US" altLang="ja-JP" sz="800" dirty="0" smtClean="0">
                    <a:solidFill>
                      <a:schemeClr val="tx1"/>
                    </a:solidFill>
                  </a:rPr>
                  <a:t>3</a:t>
                </a:r>
                <a:r>
                  <a:rPr kumimoji="1" lang="en-US" altLang="ja-JP" sz="800" dirty="0">
                    <a:solidFill>
                      <a:schemeClr val="tx1"/>
                    </a:solidFill>
                  </a:rPr>
                  <a:t>.</a:t>
                </a:r>
                <a:r>
                  <a:rPr kumimoji="1" lang="ja-JP" altLang="en-US" sz="800" dirty="0">
                    <a:solidFill>
                      <a:schemeClr val="tx1"/>
                    </a:solidFill>
                  </a:rPr>
                  <a:t>教育、文化、芸術振興</a:t>
                </a:r>
                <a:r>
                  <a:rPr kumimoji="1" lang="ja-JP" altLang="en-US" sz="800" dirty="0" smtClean="0">
                    <a:solidFill>
                      <a:schemeClr val="tx1"/>
                    </a:solidFill>
                  </a:rPr>
                  <a:t>事業</a:t>
                </a:r>
                <a:endParaRPr kumimoji="1" lang="ja-JP" altLang="en-US" sz="800" dirty="0">
                  <a:solidFill>
                    <a:schemeClr val="tx1"/>
                  </a:solidFill>
                </a:endParaRPr>
              </a:p>
            </p:txBody>
          </p:sp>
          <p:sp>
            <p:nvSpPr>
              <p:cNvPr id="10" name="正方形/長方形 9"/>
              <p:cNvSpPr/>
              <p:nvPr/>
            </p:nvSpPr>
            <p:spPr>
              <a:xfrm>
                <a:off x="3100733" y="5467843"/>
                <a:ext cx="2380186" cy="60007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800" dirty="0">
                    <a:solidFill>
                      <a:schemeClr val="tx1"/>
                    </a:solidFill>
                  </a:rPr>
                  <a:t>4.</a:t>
                </a:r>
                <a:r>
                  <a:rPr kumimoji="1" lang="ja-JP" altLang="en-US" sz="800" dirty="0">
                    <a:solidFill>
                      <a:schemeClr val="tx1"/>
                    </a:solidFill>
                  </a:rPr>
                  <a:t>環境の改善、保健衛生及び厚生福祉</a:t>
                </a:r>
                <a:r>
                  <a:rPr kumimoji="1" lang="ja-JP" altLang="en-US" sz="800" dirty="0" smtClean="0">
                    <a:solidFill>
                      <a:schemeClr val="tx1"/>
                    </a:solidFill>
                  </a:rPr>
                  <a:t>事業</a:t>
                </a:r>
                <a:endParaRPr kumimoji="1" lang="en-US" altLang="ja-JP" sz="800" dirty="0" smtClean="0">
                  <a:solidFill>
                    <a:schemeClr val="tx1"/>
                  </a:solidFill>
                </a:endParaRPr>
              </a:p>
              <a:p>
                <a:r>
                  <a:rPr kumimoji="1" lang="en-US" altLang="ja-JP" sz="800" dirty="0" smtClean="0">
                    <a:solidFill>
                      <a:schemeClr val="tx1"/>
                    </a:solidFill>
                  </a:rPr>
                  <a:t>5</a:t>
                </a:r>
                <a:r>
                  <a:rPr kumimoji="1" lang="en-US" altLang="ja-JP" sz="800" dirty="0">
                    <a:solidFill>
                      <a:schemeClr val="tx1"/>
                    </a:solidFill>
                  </a:rPr>
                  <a:t>.</a:t>
                </a:r>
                <a:r>
                  <a:rPr kumimoji="1" lang="ja-JP" altLang="en-US" sz="800" dirty="0">
                    <a:solidFill>
                      <a:schemeClr val="tx1"/>
                    </a:solidFill>
                  </a:rPr>
                  <a:t>観光振興</a:t>
                </a:r>
                <a:r>
                  <a:rPr kumimoji="1" lang="ja-JP" altLang="en-US" sz="800" dirty="0" smtClean="0">
                    <a:solidFill>
                      <a:schemeClr val="tx1"/>
                    </a:solidFill>
                  </a:rPr>
                  <a:t>事業</a:t>
                </a:r>
                <a:endParaRPr kumimoji="1" lang="en-US" altLang="ja-JP" sz="800" dirty="0" smtClean="0">
                  <a:solidFill>
                    <a:schemeClr val="tx1"/>
                  </a:solidFill>
                </a:endParaRPr>
              </a:p>
              <a:p>
                <a:r>
                  <a:rPr kumimoji="1" lang="en-US" altLang="ja-JP" sz="800" dirty="0" smtClean="0">
                    <a:solidFill>
                      <a:schemeClr val="tx1"/>
                    </a:solidFill>
                  </a:rPr>
                  <a:t>6</a:t>
                </a:r>
                <a:r>
                  <a:rPr kumimoji="1" lang="en-US" altLang="ja-JP" sz="800" dirty="0">
                    <a:solidFill>
                      <a:schemeClr val="tx1"/>
                    </a:solidFill>
                  </a:rPr>
                  <a:t>.</a:t>
                </a:r>
                <a:r>
                  <a:rPr kumimoji="1" lang="ja-JP" altLang="en-US" sz="800" dirty="0">
                    <a:solidFill>
                      <a:schemeClr val="tx1"/>
                    </a:solidFill>
                  </a:rPr>
                  <a:t>その他振興地区に関連する</a:t>
                </a:r>
                <a:r>
                  <a:rPr kumimoji="1" lang="ja-JP" altLang="en-US" sz="800" dirty="0" smtClean="0">
                    <a:solidFill>
                      <a:schemeClr val="tx1"/>
                    </a:solidFill>
                  </a:rPr>
                  <a:t>事業</a:t>
                </a:r>
                <a:endParaRPr kumimoji="1" lang="ja-JP" altLang="en-US" sz="800" dirty="0">
                  <a:solidFill>
                    <a:schemeClr val="tx1"/>
                  </a:solidFill>
                </a:endParaRPr>
              </a:p>
            </p:txBody>
          </p:sp>
        </p:grpSp>
        <p:sp>
          <p:nvSpPr>
            <p:cNvPr id="12" name="正方形/長方形 11"/>
            <p:cNvSpPr/>
            <p:nvPr/>
          </p:nvSpPr>
          <p:spPr>
            <a:xfrm>
              <a:off x="1276350" y="5532276"/>
              <a:ext cx="4034555" cy="5088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100" dirty="0" smtClean="0">
                <a:solidFill>
                  <a:schemeClr val="tx1"/>
                </a:solidFill>
              </a:endParaRPr>
            </a:p>
          </p:txBody>
        </p:sp>
      </p:grpSp>
      <p:grpSp>
        <p:nvGrpSpPr>
          <p:cNvPr id="14" name="グループ化 13"/>
          <p:cNvGrpSpPr/>
          <p:nvPr/>
        </p:nvGrpSpPr>
        <p:grpSpPr>
          <a:xfrm>
            <a:off x="1249030" y="4389322"/>
            <a:ext cx="3618243" cy="520284"/>
            <a:chOff x="1276350" y="5421474"/>
            <a:chExt cx="4191002" cy="619621"/>
          </a:xfrm>
        </p:grpSpPr>
        <p:sp>
          <p:nvSpPr>
            <p:cNvPr id="17" name="正方形/長方形 16"/>
            <p:cNvSpPr/>
            <p:nvPr/>
          </p:nvSpPr>
          <p:spPr>
            <a:xfrm>
              <a:off x="1276350" y="5421474"/>
              <a:ext cx="4191002" cy="6196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800" dirty="0" smtClean="0">
                  <a:solidFill>
                    <a:schemeClr val="tx1"/>
                  </a:solidFill>
                </a:rPr>
                <a:t>1</a:t>
              </a:r>
              <a:r>
                <a:rPr kumimoji="1" lang="en-US" altLang="ja-JP" sz="800" dirty="0">
                  <a:solidFill>
                    <a:schemeClr val="tx1"/>
                  </a:solidFill>
                </a:rPr>
                <a:t>.</a:t>
              </a:r>
              <a:r>
                <a:rPr kumimoji="1" lang="ja-JP" altLang="en-US" sz="800" dirty="0">
                  <a:solidFill>
                    <a:schemeClr val="tx1"/>
                  </a:solidFill>
                </a:rPr>
                <a:t>ホテルをはじめとする各種観光施設の建設や</a:t>
              </a:r>
              <a:r>
                <a:rPr kumimoji="1" lang="ja-JP" altLang="en-US" sz="800" dirty="0" smtClean="0">
                  <a:solidFill>
                    <a:schemeClr val="tx1"/>
                  </a:solidFill>
                </a:rPr>
                <a:t>改修</a:t>
              </a:r>
              <a:endParaRPr kumimoji="1" lang="en-US" altLang="ja-JP" sz="800" dirty="0" smtClean="0">
                <a:solidFill>
                  <a:schemeClr val="tx1"/>
                </a:solidFill>
              </a:endParaRPr>
            </a:p>
            <a:p>
              <a:r>
                <a:rPr kumimoji="1" lang="en-US" altLang="ja-JP" sz="800" dirty="0">
                  <a:solidFill>
                    <a:schemeClr val="tx1"/>
                  </a:solidFill>
                </a:rPr>
                <a:t>2.</a:t>
              </a:r>
              <a:r>
                <a:rPr kumimoji="1" lang="ja-JP" altLang="en-US" sz="800" dirty="0">
                  <a:solidFill>
                    <a:schemeClr val="tx1"/>
                  </a:solidFill>
                </a:rPr>
                <a:t>観光のための交通</a:t>
              </a:r>
              <a:r>
                <a:rPr kumimoji="1" lang="ja-JP" altLang="en-US" sz="800" dirty="0" smtClean="0">
                  <a:solidFill>
                    <a:schemeClr val="tx1"/>
                  </a:solidFill>
                </a:rPr>
                <a:t>手段</a:t>
              </a:r>
              <a:r>
                <a:rPr kumimoji="1" lang="ja-JP" altLang="en-US" sz="800" dirty="0">
                  <a:solidFill>
                    <a:schemeClr val="tx1"/>
                  </a:solidFill>
                </a:rPr>
                <a:t>整備</a:t>
              </a:r>
              <a:endParaRPr kumimoji="1" lang="en-US" altLang="ja-JP" sz="800" dirty="0" smtClean="0">
                <a:solidFill>
                  <a:schemeClr val="tx1"/>
                </a:solidFill>
              </a:endParaRPr>
            </a:p>
            <a:p>
              <a:r>
                <a:rPr kumimoji="1" lang="en-US" altLang="ja-JP" sz="800" dirty="0" smtClean="0">
                  <a:solidFill>
                    <a:schemeClr val="tx1"/>
                  </a:solidFill>
                </a:rPr>
                <a:t>3</a:t>
              </a:r>
              <a:r>
                <a:rPr kumimoji="1" lang="en-US" altLang="ja-JP" sz="800" dirty="0">
                  <a:solidFill>
                    <a:schemeClr val="tx1"/>
                  </a:solidFill>
                </a:rPr>
                <a:t>.</a:t>
              </a:r>
              <a:r>
                <a:rPr kumimoji="1" lang="ja-JP" altLang="en-US" sz="800" dirty="0">
                  <a:solidFill>
                    <a:schemeClr val="tx1"/>
                  </a:solidFill>
                </a:rPr>
                <a:t>観光事業の発展のための基盤施設の建設や</a:t>
              </a:r>
              <a:r>
                <a:rPr kumimoji="1" lang="ja-JP" altLang="en-US" sz="800" dirty="0" smtClean="0">
                  <a:solidFill>
                    <a:schemeClr val="tx1"/>
                  </a:solidFill>
                </a:rPr>
                <a:t>改修</a:t>
              </a:r>
              <a:endParaRPr kumimoji="1" lang="en-US" altLang="ja-JP" sz="800" dirty="0" smtClean="0">
                <a:solidFill>
                  <a:schemeClr val="tx1"/>
                </a:solidFill>
              </a:endParaRPr>
            </a:p>
            <a:p>
              <a:r>
                <a:rPr kumimoji="1" lang="en-US" altLang="ja-JP" sz="800" dirty="0">
                  <a:solidFill>
                    <a:schemeClr val="tx1"/>
                  </a:solidFill>
                </a:rPr>
                <a:t>4.</a:t>
              </a:r>
              <a:r>
                <a:rPr kumimoji="1" lang="ja-JP" altLang="en-US" sz="800" dirty="0" smtClean="0">
                  <a:solidFill>
                    <a:schemeClr val="tx1"/>
                  </a:solidFill>
                </a:rPr>
                <a:t>観光地や</a:t>
              </a:r>
              <a:r>
                <a:rPr kumimoji="1" lang="ja-JP" altLang="en-US" sz="800" dirty="0">
                  <a:solidFill>
                    <a:schemeClr val="tx1"/>
                  </a:solidFill>
                </a:rPr>
                <a:t>観光特</a:t>
              </a:r>
              <a:r>
                <a:rPr kumimoji="1" lang="ja-JP" altLang="en-US" sz="800" dirty="0" smtClean="0">
                  <a:solidFill>
                    <a:schemeClr val="tx1"/>
                  </a:solidFill>
                </a:rPr>
                <a:t>区等における観光</a:t>
              </a:r>
              <a:r>
                <a:rPr kumimoji="1" lang="ja-JP" altLang="en-US" sz="800" dirty="0">
                  <a:solidFill>
                    <a:schemeClr val="tx1"/>
                  </a:solidFill>
                </a:rPr>
                <a:t>施設の建設や改修</a:t>
              </a:r>
            </a:p>
          </p:txBody>
        </p:sp>
        <p:sp>
          <p:nvSpPr>
            <p:cNvPr id="16" name="正方形/長方形 15"/>
            <p:cNvSpPr/>
            <p:nvPr/>
          </p:nvSpPr>
          <p:spPr>
            <a:xfrm>
              <a:off x="1276350" y="5421474"/>
              <a:ext cx="4191001" cy="619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100" dirty="0" smtClean="0">
                <a:solidFill>
                  <a:schemeClr val="tx1"/>
                </a:solidFill>
              </a:endParaRPr>
            </a:p>
          </p:txBody>
        </p:sp>
      </p:grpSp>
    </p:spTree>
    <p:extLst>
      <p:ext uri="{BB962C8B-B14F-4D97-AF65-F5344CB8AC3E}">
        <p14:creationId xmlns:p14="http://schemas.microsoft.com/office/powerpoint/2010/main" val="3327910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endParaRPr kumimoji="1" lang="en-US" altLang="ja-JP" dirty="0" smtClean="0"/>
          </a:p>
          <a:p>
            <a:r>
              <a:rPr lang="ja-JP" altLang="en-US" dirty="0" smtClean="0"/>
              <a:t>ウ　諸外国の懸念事項・課題対策事例調査</a:t>
            </a:r>
            <a:endParaRPr lang="en-US" altLang="ja-JP" dirty="0" smtClean="0"/>
          </a:p>
          <a:p>
            <a:r>
              <a:rPr lang="ja-JP" altLang="en-US" dirty="0" smtClean="0"/>
              <a:t>①反社会的</a:t>
            </a:r>
            <a:r>
              <a:rPr lang="ja-JP" altLang="en-US" dirty="0"/>
              <a:t>組織の関与対策</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43</a:t>
            </a:fld>
            <a:endParaRPr lang="ja-JP" altLang="en-US" dirty="0"/>
          </a:p>
        </p:txBody>
      </p:sp>
    </p:spTree>
    <p:extLst>
      <p:ext uri="{BB962C8B-B14F-4D97-AF65-F5344CB8AC3E}">
        <p14:creationId xmlns:p14="http://schemas.microsoft.com/office/powerpoint/2010/main" val="2307219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44</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①反社会的</a:t>
            </a:r>
            <a:r>
              <a:rPr lang="ja-JP" altLang="en-US" dirty="0"/>
              <a:t>組織の関与対策（国・州における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32207516"/>
              </p:ext>
            </p:extLst>
          </p:nvPr>
        </p:nvGraphicFramePr>
        <p:xfrm>
          <a:off x="410400" y="1448056"/>
          <a:ext cx="9087612" cy="421914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200" b="1" dirty="0" smtClean="0">
                          <a:solidFill>
                            <a:schemeClr val="bg1"/>
                          </a:solidFill>
                        </a:rPr>
                        <a:t>対策概要</a:t>
                      </a:r>
                      <a:endParaRPr kumimoji="1" lang="ja-JP" altLang="en-US" sz="12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個人・法人の清廉潔癖性と遵法性を　厳格に要求</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カジノ規制機構によるカジノ事業者・　従業員の調査（背面調査等）</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ライセンス取得後、カジノ規制機構に　よる定期的な審査</a:t>
                      </a:r>
                      <a:endParaRPr kumimoji="1" lang="en-US" altLang="ja-JP" sz="1200" b="0" i="0" u="none" strike="noStrike" kern="0" cap="none" spc="0" normalizeH="0" baseline="0" noProof="0" dirty="0" smtClean="0">
                        <a:ln>
                          <a:noFill/>
                        </a:ln>
                        <a:solidFill>
                          <a:schemeClr val="tx1"/>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ネバダ・ゲーミング・コミッション、ネバダ・ゲーミング・コントロール・ボードによる事業者の調査（背面調査等）・審問・評価・交付</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marR="0" lvl="0" indent="-952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00" b="0" i="0" u="none" strike="noStrike" kern="1200" cap="none" spc="0" normalizeH="0" baseline="0" noProof="0" dirty="0" smtClean="0">
                          <a:ln>
                            <a:noFill/>
                          </a:ln>
                          <a:solidFill>
                            <a:prstClr val="black"/>
                          </a:solidFill>
                          <a:effectLst/>
                          <a:uLnTx/>
                          <a:uFillTx/>
                          <a:latin typeface="+mn-lt"/>
                          <a:ea typeface="+mn-ea"/>
                          <a:cs typeface="+mn-cs"/>
                        </a:rPr>
                        <a:t>大統領令で定める要件に適した者を　廃鉱地域の経済事情が特に劣悪な　　地域においてカジノ事業を実施することを許可</a:t>
                      </a: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928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startAt="2"/>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施行に係わる規則等の履行と遵守・　監視</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監視システムの承認</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査察官によるカジノ事業者の法令遵守状況の監視</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警備基準の承認</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ネバダ・ゲーミング・コントロール・ボードによるカジノ事業者の法令遵守状況の監督</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射幸産業統合監督委員会によるカジノ事業者の法令遵守状況の監督</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2550" marR="0" lvl="0" indent="-73025" algn="l" defTabSz="914400" rtl="0" eaLnBrk="1" fontAlgn="base" latinLnBrk="0" hangingPunct="1">
                        <a:lnSpc>
                          <a:spcPct val="100000"/>
                        </a:lnSpc>
                        <a:spcBef>
                          <a:spcPct val="0"/>
                        </a:spcBef>
                        <a:spcAft>
                          <a:spcPct val="0"/>
                        </a:spcAft>
                        <a:buClrTx/>
                        <a:buSzTx/>
                        <a:buFont typeface="+mj-lt"/>
                        <a:buAutoNum type="arabicPeriod" startAt="3"/>
                        <a:tabLst>
                          <a:tab pos="82550" algn="l"/>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入場者全員の本人確認の実施</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87313" indent="-87313">
                        <a:buFont typeface="Arial" panose="020B0604020202020204" pitchFamily="34" charset="0"/>
                        <a:buChar char="•"/>
                      </a:pP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882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暴力団組織等に関係する者の入場　　禁止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カジノ規制機構、シンガポール警察に　よるカジノ施設に入場を禁止する者を　カジノ事業者に命令</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査察官によるカジノ事業者の法令遵守状況の監視</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0" cap="none" spc="0" normalizeH="0" baseline="0" noProof="0" dirty="0" smtClean="0">
                          <a:ln>
                            <a:noFill/>
                          </a:ln>
                          <a:solidFill>
                            <a:prstClr val="black"/>
                          </a:solidFill>
                          <a:effectLst/>
                          <a:uLnTx/>
                          <a:uFillTx/>
                          <a:latin typeface="+mn-lt"/>
                          <a:ea typeface="+mn-ea"/>
                          <a:cs typeface="+mn-cs"/>
                        </a:rPr>
                        <a:t>ネバダ・ゲーミング・コントロール・ボード及びネバダ・ゲーミング・コントロール・　コミッションによる入場禁止者リストに　取りまとめ・カジノ事業者へ提供</a:t>
                      </a:r>
                      <a:endParaRPr kumimoji="1" lang="en-US" altLang="ja-JP" sz="1000" b="0" i="0" u="none" strike="noStrike" kern="0" cap="none" spc="0" normalizeH="0" baseline="0" noProof="0" dirty="0" smtClean="0">
                        <a:ln>
                          <a:noFill/>
                        </a:ln>
                        <a:solidFill>
                          <a:prstClr val="black"/>
                        </a:solidFill>
                        <a:effectLst/>
                        <a:uLnTx/>
                        <a:uFillTx/>
                        <a:latin typeface="+mn-lt"/>
                        <a:ea typeface="+mn-ea"/>
                        <a:cs typeface="+mn-cs"/>
                      </a:endParaRP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ネバダ・ゲーミング・コントロール・ボードによる法令遵守状況の監督</a:t>
                      </a:r>
                      <a:endParaRPr kumimoji="1" lang="en-US" altLang="ja-JP" sz="1000" b="0" i="0" u="none" strike="noStrike" kern="0" cap="none" spc="0" normalizeH="0" baseline="0" noProof="0" dirty="0" smtClean="0">
                        <a:ln>
                          <a:noFill/>
                        </a:ln>
                        <a:solidFill>
                          <a:prstClr val="black"/>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prstClr val="black"/>
                          </a:solidFill>
                          <a:effectLst/>
                          <a:uLnTx/>
                          <a:uFillTx/>
                          <a:latin typeface="+mn-lt"/>
                          <a:ea typeface="+mn-ea"/>
                          <a:cs typeface="+mn-cs"/>
                        </a:rPr>
                        <a:t/>
                      </a:r>
                      <a:br>
                        <a:rPr kumimoji="1" lang="en-US" altLang="ja-JP" sz="1000" b="0" i="0" u="none" strike="noStrike" kern="0" cap="none" spc="0" normalizeH="0" baseline="0" noProof="0" dirty="0" smtClean="0">
                          <a:ln>
                            <a:noFill/>
                          </a:ln>
                          <a:solidFill>
                            <a:prstClr val="black"/>
                          </a:solidFill>
                          <a:effectLst/>
                          <a:uLnTx/>
                          <a:uFillTx/>
                          <a:latin typeface="+mn-lt"/>
                          <a:ea typeface="+mn-ea"/>
                          <a:cs typeface="+mn-cs"/>
                        </a:rPr>
                      </a:b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87313" indent="-87313">
                        <a:buFont typeface="Arial" panose="020B0604020202020204" pitchFamily="34" charset="0"/>
                        <a:buChar char="•"/>
                      </a:pPr>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9443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45</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①反社会的</a:t>
            </a:r>
            <a:r>
              <a:rPr lang="ja-JP" altLang="en-US" dirty="0"/>
              <a:t>組織の関与対策（カジノ事業者における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838151327"/>
              </p:ext>
            </p:extLst>
          </p:nvPr>
        </p:nvGraphicFramePr>
        <p:xfrm>
          <a:off x="410400" y="1450225"/>
          <a:ext cx="9078600" cy="3937200"/>
        </p:xfrm>
        <a:graphic>
          <a:graphicData uri="http://schemas.openxmlformats.org/drawingml/2006/table">
            <a:tbl>
              <a:tblPr firstRow="1" bandRow="1">
                <a:tableStyleId>{2D5ABB26-0587-4C30-8999-92F81FD0307C}</a:tableStyleId>
              </a:tblPr>
              <a:tblGrid>
                <a:gridCol w="2269650"/>
                <a:gridCol w="2269650"/>
                <a:gridCol w="2269650"/>
                <a:gridCol w="2269650"/>
              </a:tblGrid>
              <a:tr h="0">
                <a:tc rowSpan="2">
                  <a:txBody>
                    <a:bodyPr/>
                    <a:lstStyle/>
                    <a:p>
                      <a:pPr algn="ctr"/>
                      <a:r>
                        <a:rPr kumimoji="1" lang="ja-JP" altLang="en-US" sz="1200" b="1" dirty="0" smtClean="0">
                          <a:solidFill>
                            <a:schemeClr val="bg1"/>
                          </a:solidFill>
                        </a:rPr>
                        <a:t>対策概要</a:t>
                      </a:r>
                      <a:endParaRPr kumimoji="1" lang="en-US" altLang="ja-JP" sz="1200" b="1" dirty="0" smtClean="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個人・法人の清廉潔癖性と遵法性を　厳格に要求</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ライセンスの申請・取得</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ライセンス保有の適正性につき、定期審査の申請</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ライセンスの申請・取得</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buFont typeface="Arial" panose="020B0604020202020204" pitchFamily="34" charset="0"/>
                        <a:buChar char="•"/>
                      </a:pPr>
                      <a:r>
                        <a:rPr lang="ja-JP" altLang="en-US" sz="1000" dirty="0" smtClean="0">
                          <a:solidFill>
                            <a:schemeClr val="tx1"/>
                          </a:solidFill>
                        </a:rPr>
                        <a:t>文化体育観光部によるカジノ事業を　実施することを許可の取得</a:t>
                      </a:r>
                      <a:endParaRPr kumimoji="1" lang="en-US" altLang="ja-JP" sz="1000" dirty="0" smtClean="0">
                        <a:solidFill>
                          <a:schemeClr val="tx1"/>
                        </a:solidFill>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startAt="2"/>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施行に係わる規則等の履行と遵守・　監視</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カジノ規制機構が求める要件を全て　満たす監視システムの導入及び維持・運営</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GGR</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規模別（カテゴリー</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D</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の</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4</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分類）に定められた監視システムの導入及び維持・運営</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カジノ施設の入場区画、テーブルゲーム等に監視カメラの設置・録画、動画　保管</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2550" marR="0" lvl="0" indent="-73025" algn="l" defTabSz="914400" rtl="0" eaLnBrk="1" fontAlgn="base" latinLnBrk="0" hangingPunct="1">
                        <a:lnSpc>
                          <a:spcPct val="100000"/>
                        </a:lnSpc>
                        <a:spcBef>
                          <a:spcPct val="0"/>
                        </a:spcBef>
                        <a:spcAft>
                          <a:spcPct val="0"/>
                        </a:spcAft>
                        <a:buClrTx/>
                        <a:buSzTx/>
                        <a:buFont typeface="+mj-lt"/>
                        <a:buAutoNum type="arabicPeriod" startAt="3"/>
                        <a:tabLst>
                          <a:tab pos="82550" algn="l"/>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入場者全員の本人確認の実施</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カジノ事業者による顧客の身分証の　確認</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2550" marR="0" lvl="0" indent="-82550"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暴力団組織等に関係する者の入場　　禁止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カジノ施設内での売春行為やその他　モラルに欠けた行為を目的とした勧誘、無免許での資金供与、泥酔、風紀を　乱す行為、違法なギャンブル行為、　　無免許でのジャンケット業務等が行われないよう、適切な対策を講じる義務</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カジノ規制機構、警察からの排除命令を受けた者を入場排除</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ネバダ・ゲーミング・コントロール・ボード及びネバダ・ゲーミング・コントロール・コミッションが作成した入場禁止者リストに基づく、犯罪組織及び前科者等の　　カジノ施設への入場排除</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暴力行為等処罰に関する法律に規定　されている団体・集団・構成員、その　団体・集団に資金を提供した者、国内外のカジノで違法行為を行った者を　　カジノ施設から排除</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2645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46</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①反社会的</a:t>
            </a:r>
            <a:r>
              <a:rPr lang="ja-JP" altLang="en-US" dirty="0"/>
              <a:t>組織の関与</a:t>
            </a:r>
            <a:r>
              <a:rPr lang="ja-JP" altLang="en-US" dirty="0" smtClean="0"/>
              <a:t>対策に係る</a:t>
            </a:r>
            <a:r>
              <a:rPr kumimoji="1" lang="ja-JP" altLang="en-US" dirty="0" smtClean="0"/>
              <a:t>効果・実態</a:t>
            </a:r>
            <a:endParaRPr kumimoji="1" lang="ja-JP" altLang="en-US" dirty="0"/>
          </a:p>
        </p:txBody>
      </p:sp>
      <p:sp>
        <p:nvSpPr>
          <p:cNvPr id="7" name="テキスト ボックス 6"/>
          <p:cNvSpPr txBox="1"/>
          <p:nvPr/>
        </p:nvSpPr>
        <p:spPr>
          <a:xfrm>
            <a:off x="415925" y="1484313"/>
            <a:ext cx="9082087" cy="3455822"/>
          </a:xfrm>
          <a:prstGeom prst="rect">
            <a:avLst/>
          </a:prstGeom>
          <a:noFill/>
        </p:spPr>
        <p:txBody>
          <a:bodyPr wrap="square" lIns="36000" tIns="36000" rIns="36000" bIns="36000" rtlCol="0" anchor="t" anchorCtr="0">
            <a:noAutofit/>
          </a:bodyPr>
          <a:lstStyle/>
          <a:p>
            <a:pPr marL="285750" indent="-285750">
              <a:spcBef>
                <a:spcPts val="600"/>
              </a:spcBef>
              <a:buFont typeface="Wingdings" panose="05000000000000000000" pitchFamily="2" charset="2"/>
              <a:buChar char="n"/>
            </a:pPr>
            <a:r>
              <a:rPr kumimoji="1" lang="ja-JP" altLang="en-US" sz="1400" dirty="0" smtClean="0">
                <a:latin typeface="+mj-lt"/>
                <a:ea typeface="+mj-ea"/>
              </a:rPr>
              <a:t>各国</a:t>
            </a:r>
            <a:r>
              <a:rPr kumimoji="1" lang="ja-JP" altLang="en-US" sz="1400" dirty="0">
                <a:latin typeface="+mj-lt"/>
                <a:ea typeface="+mj-ea"/>
              </a:rPr>
              <a:t>・地域ともにカジノ事業</a:t>
            </a:r>
            <a:r>
              <a:rPr kumimoji="1" lang="ja-JP" altLang="en-US" sz="1400" dirty="0" smtClean="0">
                <a:latin typeface="+mj-lt"/>
                <a:ea typeface="+mj-ea"/>
              </a:rPr>
              <a:t>は許認可制（ライセンス制）であり、運営事</a:t>
            </a:r>
            <a:r>
              <a:rPr kumimoji="1" lang="ja-JP" altLang="en-US" sz="1400" dirty="0">
                <a:latin typeface="+mj-lt"/>
                <a:ea typeface="+mj-ea"/>
              </a:rPr>
              <a:t>業者が廃鉱地域開発支援に関する特別法</a:t>
            </a:r>
            <a:r>
              <a:rPr kumimoji="1" lang="ja-JP" altLang="en-US" sz="1400" dirty="0" smtClean="0">
                <a:latin typeface="+mj-lt"/>
                <a:ea typeface="+mj-ea"/>
              </a:rPr>
              <a:t>で</a:t>
            </a:r>
            <a:r>
              <a:rPr kumimoji="1" lang="ja-JP" altLang="en-US" sz="1400" dirty="0">
                <a:latin typeface="+mj-lt"/>
                <a:ea typeface="+mj-ea"/>
              </a:rPr>
              <a:t>　</a:t>
            </a:r>
            <a:r>
              <a:rPr kumimoji="1" lang="ja-JP" altLang="en-US" sz="1400" dirty="0" smtClean="0">
                <a:latin typeface="+mj-lt"/>
                <a:ea typeface="+mj-ea"/>
              </a:rPr>
              <a:t>定められるカンウォンランドを除き、規制当局による事</a:t>
            </a:r>
            <a:r>
              <a:rPr kumimoji="1" lang="ja-JP" altLang="en-US" sz="1400" dirty="0">
                <a:latin typeface="+mj-lt"/>
                <a:ea typeface="+mj-ea"/>
              </a:rPr>
              <a:t>業者の適格性審査及び</a:t>
            </a:r>
            <a:r>
              <a:rPr kumimoji="1" lang="ja-JP" altLang="en-US" sz="1400" dirty="0" smtClean="0">
                <a:latin typeface="+mj-lt"/>
                <a:ea typeface="+mj-ea"/>
              </a:rPr>
              <a:t>従業員の</a:t>
            </a:r>
            <a:r>
              <a:rPr kumimoji="1" lang="ja-JP" altLang="en-US" sz="1400" dirty="0">
                <a:latin typeface="+mj-lt"/>
                <a:ea typeface="+mj-ea"/>
              </a:rPr>
              <a:t>背面</a:t>
            </a:r>
            <a:r>
              <a:rPr kumimoji="1" lang="ja-JP" altLang="en-US" sz="1400" dirty="0" smtClean="0">
                <a:latin typeface="+mj-lt"/>
                <a:ea typeface="+mj-ea"/>
              </a:rPr>
              <a:t>調査を経てライセンスの付与が行われる。</a:t>
            </a:r>
            <a:endParaRPr kumimoji="1" lang="en-US" altLang="ja-JP" sz="1400" dirty="0" smtClean="0">
              <a:latin typeface="+mj-lt"/>
              <a:ea typeface="+mj-ea"/>
            </a:endParaRPr>
          </a:p>
          <a:p>
            <a:pPr marL="285750" indent="-285750">
              <a:spcBef>
                <a:spcPts val="600"/>
              </a:spcBef>
              <a:buFont typeface="Wingdings" panose="05000000000000000000" pitchFamily="2" charset="2"/>
              <a:buChar char="n"/>
            </a:pPr>
            <a:r>
              <a:rPr kumimoji="1" lang="ja-JP" altLang="en-US" sz="1400" dirty="0" smtClean="0">
                <a:latin typeface="+mj-lt"/>
                <a:ea typeface="+mj-ea"/>
              </a:rPr>
              <a:t>事</a:t>
            </a:r>
            <a:r>
              <a:rPr kumimoji="1" lang="ja-JP" altLang="en-US" sz="1400" dirty="0">
                <a:latin typeface="+mj-lt"/>
                <a:ea typeface="+mj-ea"/>
              </a:rPr>
              <a:t>業者の</a:t>
            </a:r>
            <a:r>
              <a:rPr kumimoji="1" lang="ja-JP" altLang="en-US" sz="1400" dirty="0" smtClean="0">
                <a:latin typeface="+mj-lt"/>
                <a:ea typeface="+mj-ea"/>
              </a:rPr>
              <a:t>適格性審査及び従業員</a:t>
            </a:r>
            <a:r>
              <a:rPr kumimoji="1" lang="ja-JP" altLang="en-US" sz="1400" dirty="0">
                <a:latin typeface="+mj-lt"/>
                <a:ea typeface="+mj-ea"/>
              </a:rPr>
              <a:t>の背面</a:t>
            </a:r>
            <a:r>
              <a:rPr kumimoji="1" lang="ja-JP" altLang="en-US" sz="1400" dirty="0" smtClean="0">
                <a:latin typeface="+mj-lt"/>
                <a:ea typeface="+mj-ea"/>
              </a:rPr>
              <a:t>調査に係る内容・対象</a:t>
            </a:r>
            <a:r>
              <a:rPr kumimoji="1" lang="ja-JP" altLang="en-US" sz="1400" dirty="0">
                <a:latin typeface="+mj-lt"/>
                <a:ea typeface="+mj-ea"/>
              </a:rPr>
              <a:t>範囲</a:t>
            </a:r>
            <a:r>
              <a:rPr kumimoji="1" lang="ja-JP" altLang="en-US" sz="1400" dirty="0" smtClean="0">
                <a:latin typeface="+mj-lt"/>
                <a:ea typeface="+mj-ea"/>
              </a:rPr>
              <a:t>は国</a:t>
            </a:r>
            <a:r>
              <a:rPr kumimoji="1" lang="ja-JP" altLang="en-US" sz="1400" dirty="0">
                <a:latin typeface="+mj-lt"/>
                <a:ea typeface="+mj-ea"/>
              </a:rPr>
              <a:t>・</a:t>
            </a:r>
            <a:r>
              <a:rPr kumimoji="1" lang="ja-JP" altLang="en-US" sz="1400" dirty="0" smtClean="0">
                <a:latin typeface="+mj-lt"/>
                <a:ea typeface="+mj-ea"/>
              </a:rPr>
              <a:t>地域ごとで異なるが</a:t>
            </a:r>
            <a:r>
              <a:rPr kumimoji="1" lang="ja-JP" altLang="en-US" sz="1400" dirty="0">
                <a:latin typeface="+mj-lt"/>
                <a:ea typeface="+mj-ea"/>
              </a:rPr>
              <a:t>、いずれの国・地域において</a:t>
            </a:r>
            <a:r>
              <a:rPr kumimoji="1" lang="ja-JP" altLang="en-US" sz="1400" dirty="0" smtClean="0">
                <a:latin typeface="+mj-lt"/>
                <a:ea typeface="+mj-ea"/>
              </a:rPr>
              <a:t>も、事業者に対し、誠実性・高潔性が要求され、規制当局によりカジノ事業運営の適切性、とりわけ反社会的　組織</a:t>
            </a:r>
            <a:r>
              <a:rPr kumimoji="1" lang="ja-JP" altLang="en-US" sz="1400" dirty="0">
                <a:latin typeface="+mj-lt"/>
                <a:ea typeface="+mj-ea"/>
              </a:rPr>
              <a:t>との</a:t>
            </a:r>
            <a:r>
              <a:rPr kumimoji="1" lang="ja-JP" altLang="en-US" sz="1400" dirty="0" smtClean="0">
                <a:latin typeface="+mj-lt"/>
                <a:ea typeface="+mj-ea"/>
              </a:rPr>
              <a:t>関係性に</a:t>
            </a:r>
            <a:r>
              <a:rPr kumimoji="1" lang="ja-JP" altLang="en-US" sz="1400" dirty="0">
                <a:latin typeface="+mj-lt"/>
                <a:ea typeface="+mj-ea"/>
              </a:rPr>
              <a:t>ついて</a:t>
            </a:r>
            <a:r>
              <a:rPr kumimoji="1" lang="ja-JP" altLang="en-US" sz="1400" dirty="0" smtClean="0">
                <a:latin typeface="+mj-lt"/>
                <a:ea typeface="+mj-ea"/>
              </a:rPr>
              <a:t>調査が</a:t>
            </a:r>
            <a:r>
              <a:rPr kumimoji="1" lang="ja-JP" altLang="en-US" sz="1400" dirty="0">
                <a:latin typeface="+mj-lt"/>
                <a:ea typeface="+mj-ea"/>
              </a:rPr>
              <a:t>行われる</a:t>
            </a:r>
            <a:r>
              <a:rPr kumimoji="1" lang="ja-JP" altLang="en-US" sz="1400" dirty="0" smtClean="0">
                <a:latin typeface="+mj-lt"/>
                <a:ea typeface="+mj-ea"/>
              </a:rPr>
              <a:t>。</a:t>
            </a:r>
            <a:endParaRPr kumimoji="1" lang="en-US" altLang="ja-JP" sz="1400" dirty="0" smtClean="0">
              <a:latin typeface="+mj-lt"/>
              <a:ea typeface="+mj-ea"/>
            </a:endParaRPr>
          </a:p>
          <a:p>
            <a:pPr marL="285750" indent="-285750">
              <a:spcBef>
                <a:spcPts val="600"/>
              </a:spcBef>
              <a:buFont typeface="Wingdings" panose="05000000000000000000" pitchFamily="2" charset="2"/>
              <a:buChar char="n"/>
            </a:pPr>
            <a:r>
              <a:rPr kumimoji="1" lang="ja-JP" altLang="en-US" sz="1400" dirty="0" smtClean="0">
                <a:latin typeface="+mj-lt"/>
                <a:ea typeface="+mj-ea"/>
              </a:rPr>
              <a:t>また、背面</a:t>
            </a:r>
            <a:r>
              <a:rPr kumimoji="1" lang="ja-JP" altLang="en-US" sz="1400" dirty="0">
                <a:latin typeface="+mj-lt"/>
                <a:ea typeface="+mj-ea"/>
              </a:rPr>
              <a:t>調査の対象範囲に</a:t>
            </a:r>
            <a:r>
              <a:rPr kumimoji="1" lang="ja-JP" altLang="en-US" sz="1400" dirty="0" smtClean="0">
                <a:latin typeface="+mj-lt"/>
                <a:ea typeface="+mj-ea"/>
              </a:rPr>
              <a:t>ついて、当事者だけでなく、その</a:t>
            </a:r>
            <a:r>
              <a:rPr kumimoji="1" lang="ja-JP" altLang="en-US" sz="1400" dirty="0">
                <a:latin typeface="+mj-lt"/>
                <a:ea typeface="+mj-ea"/>
              </a:rPr>
              <a:t>家族</a:t>
            </a:r>
            <a:r>
              <a:rPr kumimoji="1" lang="ja-JP" altLang="en-US" sz="1400" dirty="0" smtClean="0">
                <a:latin typeface="+mj-lt"/>
                <a:ea typeface="+mj-ea"/>
              </a:rPr>
              <a:t>も</a:t>
            </a:r>
            <a:r>
              <a:rPr kumimoji="1" lang="ja-JP" altLang="en-US" sz="1400" dirty="0" smtClean="0"/>
              <a:t>法規制の</a:t>
            </a:r>
            <a:r>
              <a:rPr kumimoji="1" lang="ja-JP" altLang="en-US" sz="1400" dirty="0" smtClean="0">
                <a:latin typeface="+mj-lt"/>
                <a:ea typeface="+mj-ea"/>
              </a:rPr>
              <a:t>対象とされており、当事者に加え家族</a:t>
            </a:r>
            <a:r>
              <a:rPr kumimoji="1" lang="ja-JP" altLang="en-US" sz="1400" dirty="0">
                <a:latin typeface="+mj-lt"/>
                <a:ea typeface="+mj-ea"/>
              </a:rPr>
              <a:t>も</a:t>
            </a:r>
            <a:r>
              <a:rPr kumimoji="1" lang="ja-JP" altLang="en-US" sz="1400" dirty="0" smtClean="0">
                <a:latin typeface="+mj-lt"/>
                <a:ea typeface="+mj-ea"/>
              </a:rPr>
              <a:t>含め、背面</a:t>
            </a:r>
            <a:r>
              <a:rPr kumimoji="1" lang="ja-JP" altLang="en-US" sz="1400" dirty="0">
                <a:latin typeface="+mj-lt"/>
                <a:ea typeface="+mj-ea"/>
              </a:rPr>
              <a:t>調査が実施されている</a:t>
            </a:r>
            <a:r>
              <a:rPr kumimoji="1" lang="ja-JP" altLang="en-US" sz="1400" dirty="0" smtClean="0">
                <a:latin typeface="+mj-lt"/>
                <a:ea typeface="+mj-ea"/>
              </a:rPr>
              <a:t>。</a:t>
            </a:r>
            <a:endParaRPr kumimoji="1" lang="en-US" altLang="ja-JP" sz="1400" dirty="0" smtClean="0">
              <a:latin typeface="+mj-lt"/>
              <a:ea typeface="+mj-ea"/>
            </a:endParaRPr>
          </a:p>
          <a:p>
            <a:pPr marL="285750" indent="-285750">
              <a:spcBef>
                <a:spcPts val="600"/>
              </a:spcBef>
              <a:buFont typeface="Wingdings" panose="05000000000000000000" pitchFamily="2" charset="2"/>
              <a:buChar char="n"/>
            </a:pPr>
            <a:r>
              <a:rPr kumimoji="1" lang="ja-JP" altLang="en-US" sz="1400" dirty="0">
                <a:latin typeface="+mj-lt"/>
                <a:ea typeface="+mj-ea"/>
              </a:rPr>
              <a:t>加えて</a:t>
            </a:r>
            <a:r>
              <a:rPr kumimoji="1" lang="ja-JP" altLang="en-US" sz="1400" dirty="0" smtClean="0">
                <a:latin typeface="+mj-lt"/>
                <a:ea typeface="+mj-ea"/>
              </a:rPr>
              <a:t>、シンガポールでは</a:t>
            </a:r>
            <a:r>
              <a:rPr kumimoji="1" lang="ja-JP" altLang="en-US" sz="1400" dirty="0" smtClean="0"/>
              <a:t>カジノライセンス取得後も、</a:t>
            </a:r>
            <a:r>
              <a:rPr kumimoji="1" lang="en-US" altLang="ja-JP" sz="1400" dirty="0" smtClean="0">
                <a:latin typeface="+mj-lt"/>
                <a:ea typeface="+mj-ea"/>
              </a:rPr>
              <a:t>3</a:t>
            </a:r>
            <a:r>
              <a:rPr kumimoji="1" lang="ja-JP" altLang="en-US" sz="1400" dirty="0" smtClean="0">
                <a:latin typeface="+mj-lt"/>
                <a:ea typeface="+mj-ea"/>
              </a:rPr>
              <a:t>年ごとに内務省大臣が組成するカジノライセンス評価委員会による定期的な審査がなされており、継続的に事業者の適格性について確認がなされている。カジノ規制機構はカジノ　ライセンス評価委員会の審査結果をもとにカジノライセンスの更新を審議する。</a:t>
            </a:r>
            <a:r>
              <a:rPr kumimoji="1" lang="en-US" altLang="ja-JP" sz="1400" dirty="0" smtClean="0">
                <a:latin typeface="+mj-lt"/>
                <a:ea typeface="+mj-ea"/>
              </a:rPr>
              <a:t/>
            </a:r>
            <a:br>
              <a:rPr kumimoji="1" lang="en-US" altLang="ja-JP" sz="1400" dirty="0" smtClean="0">
                <a:latin typeface="+mj-lt"/>
                <a:ea typeface="+mj-ea"/>
              </a:rPr>
            </a:br>
            <a:r>
              <a:rPr kumimoji="1" lang="en-US" altLang="ja-JP" sz="1400" dirty="0"/>
              <a:t>※2016</a:t>
            </a:r>
            <a:r>
              <a:rPr kumimoji="1" lang="ja-JP" altLang="en-US" sz="1400" dirty="0"/>
              <a:t>年、カジノ規制機構により、シンガポールの２つのカジノ事業者のライセンス更新が許可された</a:t>
            </a:r>
            <a:r>
              <a:rPr kumimoji="1" lang="ja-JP" altLang="en-US" sz="1400" dirty="0" smtClean="0"/>
              <a:t>。</a:t>
            </a:r>
            <a:endParaRPr kumimoji="1" lang="en-US" altLang="ja-JP" sz="1400" dirty="0" smtClean="0"/>
          </a:p>
          <a:p>
            <a:pPr marL="285750" indent="-285750">
              <a:spcBef>
                <a:spcPts val="600"/>
              </a:spcBef>
              <a:buFont typeface="Wingdings" panose="05000000000000000000" pitchFamily="2" charset="2"/>
              <a:buChar char="n"/>
            </a:pPr>
            <a:r>
              <a:rPr kumimoji="1" lang="ja-JP" altLang="en-US" sz="1400" dirty="0" smtClean="0">
                <a:latin typeface="+mj-lt"/>
                <a:ea typeface="+mj-ea"/>
              </a:rPr>
              <a:t>上記</a:t>
            </a:r>
            <a:r>
              <a:rPr kumimoji="1" lang="ja-JP" altLang="en-US" sz="1400" dirty="0">
                <a:latin typeface="+mj-lt"/>
                <a:ea typeface="+mj-ea"/>
              </a:rPr>
              <a:t>のとおり、各国・地域ともに、事</a:t>
            </a:r>
            <a:r>
              <a:rPr kumimoji="1" lang="ja-JP" altLang="en-US" sz="1400" dirty="0" smtClean="0">
                <a:latin typeface="+mj-lt"/>
                <a:ea typeface="+mj-ea"/>
              </a:rPr>
              <a:t>業者の</a:t>
            </a:r>
            <a:r>
              <a:rPr kumimoji="1" lang="ja-JP" altLang="en-US" sz="1400" dirty="0">
                <a:latin typeface="+mj-lt"/>
                <a:ea typeface="+mj-ea"/>
              </a:rPr>
              <a:t>誠実性・高潔性に</a:t>
            </a:r>
            <a:r>
              <a:rPr kumimoji="1" lang="ja-JP" altLang="en-US" sz="1400" dirty="0" smtClean="0">
                <a:latin typeface="+mj-lt"/>
                <a:ea typeface="+mj-ea"/>
              </a:rPr>
              <a:t>関する</a:t>
            </a:r>
            <a:r>
              <a:rPr kumimoji="1" lang="ja-JP" altLang="en-US" sz="1400" dirty="0">
                <a:latin typeface="+mj-lt"/>
                <a:ea typeface="+mj-ea"/>
              </a:rPr>
              <a:t>厳格な審査を経てライセンスが付与されることから、事</a:t>
            </a:r>
            <a:r>
              <a:rPr kumimoji="1" lang="ja-JP" altLang="en-US" sz="1400" dirty="0" smtClean="0">
                <a:latin typeface="+mj-lt"/>
                <a:ea typeface="+mj-ea"/>
              </a:rPr>
              <a:t>業者が</a:t>
            </a:r>
            <a:r>
              <a:rPr kumimoji="1" lang="ja-JP" altLang="en-US" sz="1400" dirty="0">
                <a:latin typeface="+mj-lt"/>
                <a:ea typeface="+mj-ea"/>
              </a:rPr>
              <a:t>反社会的</a:t>
            </a:r>
            <a:r>
              <a:rPr kumimoji="1" lang="ja-JP" altLang="en-US" sz="1400" dirty="0" smtClean="0">
                <a:latin typeface="+mj-lt"/>
                <a:ea typeface="+mj-ea"/>
              </a:rPr>
              <a:t>組織</a:t>
            </a:r>
            <a:r>
              <a:rPr kumimoji="1" lang="ja-JP" altLang="en-US" sz="1400" dirty="0">
                <a:latin typeface="+mj-lt"/>
                <a:ea typeface="+mj-ea"/>
              </a:rPr>
              <a:t>である</a:t>
            </a:r>
            <a:r>
              <a:rPr kumimoji="1" lang="ja-JP" altLang="en-US" sz="1400" dirty="0" smtClean="0">
                <a:latin typeface="+mj-lt"/>
                <a:ea typeface="+mj-ea"/>
              </a:rPr>
              <a:t>リスクが</a:t>
            </a:r>
            <a:r>
              <a:rPr kumimoji="1" lang="ja-JP" altLang="en-US" sz="1400" dirty="0">
                <a:latin typeface="+mj-lt"/>
                <a:ea typeface="+mj-ea"/>
              </a:rPr>
              <a:t>相当程度低減されているものと考えられる。</a:t>
            </a:r>
            <a:endParaRPr kumimoji="1" lang="ja-JP" altLang="en-US" sz="1400" dirty="0" smtClean="0">
              <a:latin typeface="+mj-lt"/>
              <a:ea typeface="+mj-ea"/>
            </a:endParaRPr>
          </a:p>
        </p:txBody>
      </p:sp>
    </p:spTree>
    <p:extLst>
      <p:ext uri="{BB962C8B-B14F-4D97-AF65-F5344CB8AC3E}">
        <p14:creationId xmlns:p14="http://schemas.microsoft.com/office/powerpoint/2010/main" val="1240445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endParaRPr kumimoji="1" lang="en-US" altLang="ja-JP" dirty="0" smtClean="0"/>
          </a:p>
          <a:p>
            <a:r>
              <a:rPr lang="ja-JP" altLang="en-US" dirty="0" smtClean="0"/>
              <a:t>ウ　諸外国の懸念事項・課題対策事例調査</a:t>
            </a:r>
            <a:endParaRPr lang="en-US" altLang="ja-JP" dirty="0" smtClean="0"/>
          </a:p>
          <a:p>
            <a:r>
              <a:rPr lang="ja-JP" altLang="en-US" dirty="0" smtClean="0"/>
              <a:t>②マネー・ローンダリング対策</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47</a:t>
            </a:fld>
            <a:endParaRPr lang="ja-JP" altLang="en-US" dirty="0"/>
          </a:p>
        </p:txBody>
      </p:sp>
    </p:spTree>
    <p:extLst>
      <p:ext uri="{BB962C8B-B14F-4D97-AF65-F5344CB8AC3E}">
        <p14:creationId xmlns:p14="http://schemas.microsoft.com/office/powerpoint/2010/main" val="3220919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48</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②マネー</a:t>
            </a:r>
            <a:r>
              <a:rPr lang="ja-JP" altLang="en-US" dirty="0"/>
              <a:t>・ローンダリング対策（国・州における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261247380"/>
              </p:ext>
            </p:extLst>
          </p:nvPr>
        </p:nvGraphicFramePr>
        <p:xfrm>
          <a:off x="410400" y="1448056"/>
          <a:ext cx="9087612" cy="439440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200" b="1" dirty="0" smtClean="0">
                          <a:solidFill>
                            <a:schemeClr val="bg1"/>
                          </a:solidFill>
                        </a:rPr>
                        <a:t>対策概要</a:t>
                      </a:r>
                      <a:endParaRPr kumimoji="1" lang="ja-JP" altLang="en-US" sz="12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4138" indent="-84138">
                        <a:buFont typeface="+mj-lt"/>
                        <a:buAutoNum type="arabicPeriod"/>
                      </a:pPr>
                      <a:r>
                        <a:rPr kumimoji="1" lang="ja-JP" altLang="en-US" sz="1000" dirty="0" smtClean="0">
                          <a:solidFill>
                            <a:schemeClr val="tx1"/>
                          </a:solidFill>
                        </a:rPr>
                        <a:t>賭け金が一定額以上の個人に対する本人確認の実施</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indent="-84138">
                        <a:buFont typeface="Arial" panose="020B0604020202020204" pitchFamily="34" charset="0"/>
                        <a:buChar char="•"/>
                      </a:pPr>
                      <a:r>
                        <a:rPr kumimoji="1" lang="ja-JP" altLang="en-US" sz="1000" dirty="0" smtClean="0">
                          <a:solidFill>
                            <a:schemeClr val="tx1"/>
                          </a:solidFill>
                        </a:rPr>
                        <a:t>査察官によるカジノ事業者の法令遵守状況の監視</a:t>
                      </a:r>
                      <a:endParaRPr kumimoji="1" lang="en-US" altLang="ja-JP" sz="1000" dirty="0" smtClean="0">
                        <a:solidFill>
                          <a:schemeClr val="tx1"/>
                        </a:solidFill>
                      </a:endParaRPr>
                    </a:p>
                    <a:p>
                      <a:pPr marL="84138" indent="-84138">
                        <a:buFont typeface="Arial" panose="020B0604020202020204" pitchFamily="34" charset="0"/>
                        <a:buChar cha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IRS</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等による調査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金融情報分析院はカジノ事業者の　　監督・検査</a:t>
                      </a:r>
                      <a:endParaRPr kumimoji="1" lang="en-US" altLang="ja-JP" sz="1000" dirty="0" smtClean="0">
                        <a:solidFill>
                          <a:schemeClr val="tx1"/>
                        </a:solidFill>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SPO</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等による捜査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680">
                <a:tc>
                  <a:txBody>
                    <a:bodyPr/>
                    <a:lstStyle/>
                    <a:p>
                      <a:pPr marL="84138" indent="-84138">
                        <a:buFont typeface="+mj-lt"/>
                        <a:buAutoNum type="arabicPeriod" startAt="2"/>
                      </a:pPr>
                      <a:r>
                        <a:rPr kumimoji="1" lang="ja-JP" altLang="en-US" sz="1000" dirty="0" smtClean="0">
                          <a:solidFill>
                            <a:schemeClr val="tx1"/>
                          </a:solidFill>
                        </a:rPr>
                        <a:t>疑わしい行動等の規制当局に対する　報告</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シンガポール警察疑わしい取引管理　当局による疑わしい取引報告書の分析</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査察官によるカジノ事業者の法令遵守状況の監視</a:t>
                      </a:r>
                      <a:endParaRPr kumimoji="1" lang="en-US" altLang="ja-JP" sz="1000" dirty="0" smtClean="0">
                        <a:solidFill>
                          <a:schemeClr val="tx1"/>
                        </a:solidFill>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FinCEN</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による疑わしい取引報告書の調査・分析</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IRS</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等による調査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金融情報分析院による疑わしい取引　報告書の分析及び法執行機関への　　情報提供</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金融情報分析院はカジノ事業者の　　監督・検査</a:t>
                      </a:r>
                      <a:endParaRPr kumimoji="1" lang="en-US" altLang="ja-JP" sz="1000" dirty="0" smtClean="0">
                        <a:solidFill>
                          <a:schemeClr val="tx1"/>
                        </a:solidFill>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SPO</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等による捜査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7313" indent="-87313">
                        <a:buFont typeface="+mj-lt"/>
                        <a:buAutoNum type="arabicPeriod" startAt="3"/>
                      </a:pPr>
                      <a:r>
                        <a:rPr kumimoji="1" lang="ja-JP" altLang="en-US" sz="1000" dirty="0" smtClean="0">
                          <a:solidFill>
                            <a:schemeClr val="tx1"/>
                          </a:solidFill>
                        </a:rPr>
                        <a:t>現金取引の報告</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査察官によるカジノ事業者の法令遵守状況の監視</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シンガポール警察疑わしい取引管理　当局による現金取引報告書の分析</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FinCEN</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による現金取引報告書の　　　調査・分析</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IRS</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等による調査</a:t>
                      </a: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金融情報分析院による現金取引報告書の分析及び法執行機関への情報　　提供</a:t>
                      </a:r>
                      <a:endParaRPr kumimoji="1" lang="en-US" altLang="ja-JP" sz="1000" dirty="0" smtClean="0">
                        <a:solidFill>
                          <a:schemeClr val="tx1"/>
                        </a:solidFill>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金融情報分析院はカジノ事業者の　　監督・検査</a:t>
                      </a:r>
                      <a:endParaRPr kumimoji="1" lang="en-US" altLang="ja-JP" sz="1000" dirty="0" smtClean="0">
                        <a:solidFill>
                          <a:schemeClr val="tx1"/>
                        </a:solidFill>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SPO</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等による捜査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13680">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内部統制及びその他</a:t>
                      </a:r>
                      <a:endParaRPr kumimoji="1" lang="ja-JP" altLang="en-US" sz="1000" b="0" i="0" u="none" strike="noStrike" kern="1200" cap="none" spc="0" normalizeH="0" baseline="3000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カジノ規制機構によるカジノ事業者の　内部統制の承認</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査察官によるカジノ事業者の法令遵守状況の監視</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sz="12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IRS</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等による調査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金融情報分析院はカジノ事業者の　　監督・検査</a:t>
                      </a:r>
                      <a:endParaRPr kumimoji="1" lang="en-US" altLang="ja-JP" sz="1000" dirty="0" smtClean="0">
                        <a:solidFill>
                          <a:schemeClr val="tx1"/>
                        </a:solidFill>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SPO</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等による捜査</a:t>
                      </a: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7" name="グループ化 6"/>
          <p:cNvGrpSpPr/>
          <p:nvPr/>
        </p:nvGrpSpPr>
        <p:grpSpPr>
          <a:xfrm>
            <a:off x="6694714" y="1070946"/>
            <a:ext cx="2803299" cy="268517"/>
            <a:chOff x="587829" y="6170134"/>
            <a:chExt cx="2528190" cy="268517"/>
          </a:xfrm>
        </p:grpSpPr>
        <p:sp>
          <p:nvSpPr>
            <p:cNvPr id="8" name="正方形/長方形 7"/>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基本的な考え方等に記載のない事項</a:t>
              </a:r>
            </a:p>
          </p:txBody>
        </p:sp>
        <p:sp>
          <p:nvSpPr>
            <p:cNvPr id="9" name="テキスト ボックス 8"/>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3497600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（３）課題と対策</a:t>
            </a:r>
            <a:r>
              <a:rPr lang="en-US" altLang="ja-JP" dirty="0" smtClean="0"/>
              <a:t/>
            </a:r>
            <a:br>
              <a:rPr lang="en-US" altLang="ja-JP" dirty="0" smtClean="0"/>
            </a:br>
            <a:r>
              <a:rPr lang="ja-JP" altLang="en-US" dirty="0" smtClean="0"/>
              <a:t>ウ　諸外国の懸念事項・課題対策事例調査</a:t>
            </a:r>
            <a:endParaRPr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49</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②マネー・ローンダリング対策（カジノ事業者における対策）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872117592"/>
              </p:ext>
            </p:extLst>
          </p:nvPr>
        </p:nvGraphicFramePr>
        <p:xfrm>
          <a:off x="410400" y="1448057"/>
          <a:ext cx="9087612" cy="4584139"/>
        </p:xfrm>
        <a:graphic>
          <a:graphicData uri="http://schemas.openxmlformats.org/drawingml/2006/table">
            <a:tbl>
              <a:tblPr firstRow="1" bandRow="1">
                <a:tableStyleId>{2D5ABB26-0587-4C30-8999-92F81FD0307C}</a:tableStyleId>
              </a:tblPr>
              <a:tblGrid>
                <a:gridCol w="2271903"/>
                <a:gridCol w="2271903"/>
                <a:gridCol w="2271903"/>
                <a:gridCol w="2271903"/>
              </a:tblGrid>
              <a:tr h="217773">
                <a:tc rowSpan="2">
                  <a:txBody>
                    <a:bodyPr/>
                    <a:lstStyle/>
                    <a:p>
                      <a:pPr algn="ctr"/>
                      <a:r>
                        <a:rPr kumimoji="1" lang="ja-JP" altLang="en-US" sz="1000" b="1" dirty="0" smtClean="0">
                          <a:solidFill>
                            <a:schemeClr val="bg1"/>
                          </a:solidFill>
                        </a:rPr>
                        <a:t>対策概要</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773">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smtClean="0">
                          <a:solidFill>
                            <a:schemeClr val="bg1"/>
                          </a:solidFill>
                        </a:rPr>
                        <a:t>シンガポール</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ネバダ州</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韓国</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105167">
                <a:tc>
                  <a:txBody>
                    <a:bodyPr/>
                    <a:lstStyle/>
                    <a:p>
                      <a:pPr marL="84138" indent="-84138">
                        <a:buFont typeface="+mj-lt"/>
                        <a:buAutoNum type="arabicPeriod"/>
                      </a:pPr>
                      <a:r>
                        <a:rPr kumimoji="1" lang="ja-JP" altLang="en-US" sz="1000" dirty="0" smtClean="0">
                          <a:solidFill>
                            <a:schemeClr val="tx1"/>
                          </a:solidFill>
                        </a:rPr>
                        <a:t>賭け金が一定額以上の個人に対する本人確認の実施</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本人確認及び顧客からの入手情報の記録</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96838"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口座を開設する場合　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indent="-8413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tx1"/>
                          </a:solidFill>
                        </a:rPr>
                        <a:t>顧客の本人確認を実施</a:t>
                      </a:r>
                    </a:p>
                    <a:p>
                      <a:pPr marL="174625" indent="-88900">
                        <a:buFont typeface="Wingdings" panose="05000000000000000000" pitchFamily="2" charset="2"/>
                        <a:buChar char="Ø"/>
                      </a:pPr>
                      <a:r>
                        <a:rPr kumimoji="1" lang="en-US" altLang="ja-JP" sz="1000" dirty="0" smtClean="0">
                          <a:solidFill>
                            <a:schemeClr val="tx1"/>
                          </a:solidFill>
                        </a:rPr>
                        <a:t>1</a:t>
                      </a:r>
                      <a:r>
                        <a:rPr kumimoji="1" lang="ja-JP" altLang="en-US" sz="1000" dirty="0" smtClean="0">
                          <a:solidFill>
                            <a:schemeClr val="tx1"/>
                          </a:solidFill>
                        </a:rPr>
                        <a:t>万</a:t>
                      </a:r>
                      <a:r>
                        <a:rPr kumimoji="1" lang="en-US" altLang="ja-JP" sz="1000" dirty="0" smtClean="0">
                          <a:solidFill>
                            <a:schemeClr val="tx1"/>
                          </a:solidFill>
                        </a:rPr>
                        <a:t>USD</a:t>
                      </a:r>
                      <a:r>
                        <a:rPr kumimoji="1" lang="ja-JP" altLang="en-US" sz="1000" dirty="0" smtClean="0">
                          <a:solidFill>
                            <a:schemeClr val="tx1"/>
                          </a:solidFill>
                        </a:rPr>
                        <a:t>（約</a:t>
                      </a:r>
                      <a:r>
                        <a:rPr kumimoji="1" lang="en-US" altLang="ja-JP" sz="1000" dirty="0" smtClean="0">
                          <a:solidFill>
                            <a:schemeClr val="tx1"/>
                          </a:solidFill>
                        </a:rPr>
                        <a:t>100</a:t>
                      </a:r>
                      <a:r>
                        <a:rPr kumimoji="1" lang="ja-JP" altLang="en-US" sz="1000" dirty="0" smtClean="0">
                          <a:solidFill>
                            <a:schemeClr val="tx1"/>
                          </a:solidFill>
                        </a:rPr>
                        <a:t>万円）以上の現金　取引を行う場合、本人確認の実施</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等</a:t>
                      </a:r>
                      <a:endParaRPr kumimoji="1" lang="ja-JP" altLang="en-US"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indent="-84138">
                        <a:buFont typeface="Arial" panose="020B0604020202020204" pitchFamily="34" charset="0"/>
                        <a:buChar char="•"/>
                      </a:pPr>
                      <a:r>
                        <a:rPr kumimoji="1" lang="ja-JP" altLang="en-US" sz="1000" dirty="0" smtClean="0">
                          <a:solidFill>
                            <a:schemeClr val="tx1"/>
                          </a:solidFill>
                        </a:rPr>
                        <a:t>顧客の本人確認を実施</a:t>
                      </a:r>
                    </a:p>
                    <a:p>
                      <a:pPr marL="180975" indent="-98425">
                        <a:buFont typeface="Wingdings" panose="05000000000000000000" pitchFamily="2" charset="2"/>
                        <a:buChar char="Ø"/>
                      </a:pPr>
                      <a:r>
                        <a:rPr kumimoji="1" lang="ja-JP" altLang="en-US" sz="1000" dirty="0" smtClean="0">
                          <a:solidFill>
                            <a:schemeClr val="tx1"/>
                          </a:solidFill>
                        </a:rPr>
                        <a:t>口座を開設する場合　等</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2172">
                <a:tc>
                  <a:txBody>
                    <a:bodyPr/>
                    <a:lstStyle/>
                    <a:p>
                      <a:pPr marL="84138" indent="-84138">
                        <a:buFont typeface="+mj-lt"/>
                        <a:buAutoNum type="arabicPeriod" startAt="2"/>
                      </a:pPr>
                      <a:r>
                        <a:rPr kumimoji="1" lang="ja-JP" altLang="en-US" sz="1000" dirty="0" smtClean="0">
                          <a:solidFill>
                            <a:schemeClr val="tx1"/>
                          </a:solidFill>
                        </a:rPr>
                        <a:t>疑わしい行動等の規制当局に対する　報告</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以下の場合、疑わしい取引の情報及び判断した理由を記載した疑わしい取引報告書を疑わしい取引報告局に提出</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98425"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犯罪から得た資金に関する取引</a:t>
                      </a:r>
                    </a:p>
                    <a:p>
                      <a:pPr marL="180975" marR="0" lvl="0" indent="-98425"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犯罪に使用、もしくは使用を意図した資金であると疑われる、合理的な理由が存在する取引</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5,000USD</a:t>
                      </a:r>
                      <a:r>
                        <a:rPr kumimoji="1" lang="ja-JP" altLang="en-US" sz="1000" dirty="0" smtClean="0">
                          <a:solidFill>
                            <a:schemeClr val="tx1"/>
                          </a:solidFill>
                        </a:rPr>
                        <a:t>（約</a:t>
                      </a:r>
                      <a:r>
                        <a:rPr kumimoji="1" lang="en-US" altLang="ja-JP" sz="1000" dirty="0" smtClean="0">
                          <a:solidFill>
                            <a:schemeClr val="tx1"/>
                          </a:solidFill>
                        </a:rPr>
                        <a:t>51</a:t>
                      </a:r>
                      <a:r>
                        <a:rPr kumimoji="1" lang="ja-JP" altLang="en-US" sz="1000" dirty="0" smtClean="0">
                          <a:solidFill>
                            <a:schemeClr val="tx1"/>
                          </a:solidFill>
                        </a:rPr>
                        <a:t>万円）</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以上の以下取引・行為について、疑わしい取引報告書を金融犯罪取締ネットワークへ提出</a:t>
                      </a:r>
                    </a:p>
                    <a:p>
                      <a:pPr marL="180975" marR="0" lvl="0" indent="-98425"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違法行為によって得た資金に関する取引、違法行為によって資金や資産を隠蔽しようとする取引　等</a:t>
                      </a:r>
                    </a:p>
                    <a:p>
                      <a:r>
                        <a:rPr kumimoji="1" lang="ja-JP" altLang="en-US" sz="1000" dirty="0" smtClean="0">
                          <a:solidFill>
                            <a:schemeClr val="tx1"/>
                          </a:solidFill>
                        </a:rPr>
                        <a:t>　</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以下の場合、疑わしい取引報告書を　金融情報分析院長へ報告</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98425"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現金取引に関連して授受した財産が違法財産と疑われる合理的な根拠がある場合　等</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7268">
                <a:tc>
                  <a:txBody>
                    <a:bodyPr/>
                    <a:lstStyle/>
                    <a:p>
                      <a:pPr marL="87313" indent="-87313">
                        <a:buFont typeface="+mj-lt"/>
                        <a:buAutoNum type="arabicPeriod" startAt="3"/>
                      </a:pPr>
                      <a:r>
                        <a:rPr kumimoji="1" lang="ja-JP" altLang="en-US" sz="1000" dirty="0" smtClean="0">
                          <a:solidFill>
                            <a:schemeClr val="tx1"/>
                          </a:solidFill>
                        </a:rPr>
                        <a:t>現金取引の報告</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 </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回あたり</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SGD</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（約</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76</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万円）以上の現金取引または取引合計金額が</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日　あたり</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SGD</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（約</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76</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万円）以上の現金取引について、現金取引報告書を疑わしい取引報告局へ提出</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USD</a:t>
                      </a:r>
                      <a:r>
                        <a:rPr kumimoji="1" lang="ja-JP" altLang="en-US" sz="1000" dirty="0" smtClean="0">
                          <a:solidFill>
                            <a:schemeClr val="tx1"/>
                          </a:solidFill>
                        </a:rPr>
                        <a:t>（約</a:t>
                      </a:r>
                      <a:r>
                        <a:rPr kumimoji="1" lang="en-US" altLang="ja-JP" sz="1000" dirty="0" smtClean="0">
                          <a:solidFill>
                            <a:schemeClr val="tx1"/>
                          </a:solidFill>
                        </a:rPr>
                        <a:t>100</a:t>
                      </a:r>
                      <a:r>
                        <a:rPr kumimoji="1" lang="ja-JP" altLang="en-US" sz="1000" dirty="0" smtClean="0">
                          <a:solidFill>
                            <a:schemeClr val="tx1"/>
                          </a:solidFill>
                        </a:rPr>
                        <a:t>万円）</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以上の現金取引について、顧客の身元確認及び現金取引報告書を金融犯罪取締ネットワークへ提出</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日あたり取引合計金額が</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2,000</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KRW</a:t>
                      </a:r>
                      <a:r>
                        <a:rPr kumimoji="1" lang="ja-JP" altLang="en-US" sz="1000" dirty="0" smtClean="0">
                          <a:solidFill>
                            <a:schemeClr val="tx1"/>
                          </a:solidFill>
                        </a:rPr>
                        <a:t>（</a:t>
                      </a:r>
                      <a:r>
                        <a:rPr kumimoji="1" lang="en-US" altLang="ja-JP" sz="1000" dirty="0" smtClean="0">
                          <a:solidFill>
                            <a:schemeClr val="tx1"/>
                          </a:solidFill>
                        </a:rPr>
                        <a:t>180</a:t>
                      </a:r>
                      <a:r>
                        <a:rPr kumimoji="1" lang="ja-JP" altLang="en-US" sz="1000" dirty="0" smtClean="0">
                          <a:solidFill>
                            <a:schemeClr val="tx1"/>
                          </a:solidFill>
                        </a:rPr>
                        <a:t>万円）</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以上の現金取引があった場合、その事実を</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30</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日以内に　金融情報分析院に報告</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61470">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内部統制及びその他</a:t>
                      </a:r>
                      <a:endParaRPr kumimoji="1" lang="ja-JP" altLang="en-US" sz="1000" b="0" i="0" u="none" strike="noStrike" kern="1200" cap="none" spc="0" normalizeH="0" baseline="3000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マネー・ローンダリング対策のための　フレームワークの整備・運用</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マネー・ローンダリング対策プログラムの整備・運用</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マネー・ローンダリング行為及びテロ　資金供与行為を防止するための内部　統制整備・運用</a:t>
                      </a:r>
                    </a:p>
                    <a:p>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13" name="グループ化 12"/>
          <p:cNvGrpSpPr/>
          <p:nvPr/>
        </p:nvGrpSpPr>
        <p:grpSpPr>
          <a:xfrm>
            <a:off x="6694714" y="1070946"/>
            <a:ext cx="2803299" cy="268517"/>
            <a:chOff x="587829" y="6170134"/>
            <a:chExt cx="2528190" cy="268517"/>
          </a:xfrm>
        </p:grpSpPr>
        <p:sp>
          <p:nvSpPr>
            <p:cNvPr id="14" name="正方形/長方形 13"/>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基本的な考え方等に記載のない事項</a:t>
              </a:r>
            </a:p>
          </p:txBody>
        </p:sp>
        <p:sp>
          <p:nvSpPr>
            <p:cNvPr id="15" name="テキスト ボックス 14"/>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4103998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smtClean="0"/>
              <a:t>（１）集客見込数</a:t>
            </a:r>
            <a:endParaRPr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5</a:t>
            </a:fld>
            <a:endParaRPr lang="ja-JP" altLang="en-US" dirty="0"/>
          </a:p>
        </p:txBody>
      </p:sp>
      <p:graphicFrame>
        <p:nvGraphicFramePr>
          <p:cNvPr id="5" name="Group 155"/>
          <p:cNvGraphicFramePr>
            <a:graphicFrameLocks/>
          </p:cNvGraphicFramePr>
          <p:nvPr>
            <p:extLst>
              <p:ext uri="{D42A27DB-BD31-4B8C-83A1-F6EECF244321}">
                <p14:modId xmlns:p14="http://schemas.microsoft.com/office/powerpoint/2010/main" val="4050099065"/>
              </p:ext>
            </p:extLst>
          </p:nvPr>
        </p:nvGraphicFramePr>
        <p:xfrm>
          <a:off x="4525282" y="3331950"/>
          <a:ext cx="4961618" cy="1017838"/>
        </p:xfrm>
        <a:graphic>
          <a:graphicData uri="http://schemas.openxmlformats.org/drawingml/2006/table">
            <a:tbl>
              <a:tblPr/>
              <a:tblGrid>
                <a:gridCol w="4097107"/>
                <a:gridCol w="864511"/>
              </a:tblGrid>
              <a:tr h="531838">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Summary</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P.6</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en-US" altLang="ja-JP" sz="1200" dirty="0" smtClean="0"/>
                        <a:t>IR</a:t>
                      </a:r>
                      <a:r>
                        <a:rPr lang="ja-JP" altLang="en-US" sz="1200" dirty="0" smtClean="0"/>
                        <a:t>施設への集客見込数（内国人・外国人別）</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P.7</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30857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50</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a:t>効果・実態</a:t>
            </a:r>
          </a:p>
        </p:txBody>
      </p:sp>
      <p:sp>
        <p:nvSpPr>
          <p:cNvPr id="7" name="テキスト ボックス 6"/>
          <p:cNvSpPr txBox="1"/>
          <p:nvPr/>
        </p:nvSpPr>
        <p:spPr>
          <a:xfrm>
            <a:off x="898524" y="1484314"/>
            <a:ext cx="4184115" cy="3838800"/>
          </a:xfrm>
          <a:prstGeom prst="rect">
            <a:avLst/>
          </a:prstGeom>
          <a:noFill/>
        </p:spPr>
        <p:txBody>
          <a:bodyPr wrap="square" lIns="36000" tIns="36000" rIns="36000" bIns="36000" rtlCol="0" anchor="t" anchorCtr="0">
            <a:noAutofit/>
          </a:bodyPr>
          <a:lstStyle/>
          <a:p>
            <a:r>
              <a:rPr kumimoji="1" lang="ja-JP" altLang="en-US" sz="1400" dirty="0">
                <a:latin typeface="+mj-lt"/>
                <a:ea typeface="+mj-ea"/>
              </a:rPr>
              <a:t>各国・地域のマネー・ローンダリング対策は、</a:t>
            </a:r>
            <a:r>
              <a:rPr kumimoji="1" lang="en-US" altLang="ja-JP" sz="1400" dirty="0" smtClean="0">
                <a:latin typeface="+mj-lt"/>
                <a:ea typeface="+mj-ea"/>
              </a:rPr>
              <a:t>FATF</a:t>
            </a:r>
            <a:r>
              <a:rPr kumimoji="1" lang="en-US" altLang="ja-JP" sz="1400" baseline="30000" dirty="0"/>
              <a:t> </a:t>
            </a:r>
            <a:r>
              <a:rPr kumimoji="1" lang="ja-JP" altLang="en-US" sz="1400" dirty="0" smtClean="0">
                <a:latin typeface="+mj-lt"/>
                <a:ea typeface="+mj-ea"/>
              </a:rPr>
              <a:t>の勧告に</a:t>
            </a:r>
            <a:r>
              <a:rPr kumimoji="1" lang="ja-JP" altLang="en-US" sz="1400" dirty="0">
                <a:latin typeface="+mj-lt"/>
                <a:ea typeface="+mj-ea"/>
              </a:rPr>
              <a:t>基づき</a:t>
            </a:r>
            <a:r>
              <a:rPr kumimoji="1" lang="ja-JP" altLang="en-US" sz="1400" dirty="0" smtClean="0">
                <a:latin typeface="+mj-lt"/>
                <a:ea typeface="+mj-ea"/>
              </a:rPr>
              <a:t>、関連法規制や</a:t>
            </a:r>
            <a:r>
              <a:rPr kumimoji="1" lang="ja-JP" altLang="en-US" sz="1400" dirty="0" smtClean="0"/>
              <a:t>指針</a:t>
            </a:r>
            <a:r>
              <a:rPr kumimoji="1" lang="ja-JP" altLang="en-US" sz="1400" dirty="0" smtClean="0">
                <a:latin typeface="+mj-lt"/>
                <a:ea typeface="+mj-ea"/>
              </a:rPr>
              <a:t>が定められており、カジノ事</a:t>
            </a:r>
            <a:r>
              <a:rPr kumimoji="1" lang="ja-JP" altLang="en-US" sz="1400" dirty="0">
                <a:latin typeface="+mj-lt"/>
                <a:ea typeface="+mj-ea"/>
              </a:rPr>
              <a:t>業者は、擬似金融機関として他の金融機関と</a:t>
            </a:r>
            <a:r>
              <a:rPr kumimoji="1" lang="ja-JP" altLang="en-US" sz="1400" dirty="0" smtClean="0">
                <a:latin typeface="+mj-lt"/>
                <a:ea typeface="+mj-ea"/>
              </a:rPr>
              <a:t>同様、マネー</a:t>
            </a:r>
            <a:r>
              <a:rPr kumimoji="1" lang="ja-JP" altLang="en-US" sz="1400" dirty="0">
                <a:latin typeface="+mj-lt"/>
                <a:ea typeface="+mj-ea"/>
              </a:rPr>
              <a:t>・</a:t>
            </a:r>
            <a:r>
              <a:rPr kumimoji="1" lang="ja-JP" altLang="en-US" sz="1400" dirty="0" smtClean="0">
                <a:latin typeface="+mj-lt"/>
                <a:ea typeface="+mj-ea"/>
              </a:rPr>
              <a:t>ローンダリング対策規制</a:t>
            </a:r>
            <a:r>
              <a:rPr kumimoji="1" lang="ja-JP" altLang="en-US" sz="1400" dirty="0">
                <a:latin typeface="+mj-lt"/>
                <a:ea typeface="+mj-ea"/>
              </a:rPr>
              <a:t>への準拠が</a:t>
            </a:r>
            <a:r>
              <a:rPr kumimoji="1" lang="ja-JP" altLang="en-US" sz="1400" dirty="0" smtClean="0">
                <a:latin typeface="+mj-lt"/>
                <a:ea typeface="+mj-ea"/>
              </a:rPr>
              <a:t>求められて</a:t>
            </a:r>
            <a:r>
              <a:rPr kumimoji="1" lang="ja-JP" altLang="en-US" sz="1400" dirty="0">
                <a:latin typeface="+mj-lt"/>
                <a:ea typeface="+mj-ea"/>
              </a:rPr>
              <a:t>いる</a:t>
            </a:r>
            <a:r>
              <a:rPr kumimoji="1" lang="ja-JP" altLang="en-US" sz="1400" dirty="0" smtClean="0">
                <a:latin typeface="+mj-lt"/>
                <a:ea typeface="+mj-ea"/>
              </a:rPr>
              <a:t>。</a:t>
            </a:r>
            <a:endParaRPr kumimoji="1" lang="en-US" altLang="ja-JP" sz="1400" dirty="0" smtClean="0">
              <a:latin typeface="+mj-lt"/>
              <a:ea typeface="+mj-ea"/>
            </a:endParaRPr>
          </a:p>
          <a:p>
            <a:endParaRPr kumimoji="1" lang="en-US" altLang="ja-JP" sz="1400" dirty="0" smtClean="0">
              <a:latin typeface="+mj-lt"/>
              <a:ea typeface="+mj-ea"/>
            </a:endParaRPr>
          </a:p>
          <a:p>
            <a:r>
              <a:rPr kumimoji="1" lang="ja-JP" altLang="en-US" sz="1400" dirty="0" smtClean="0">
                <a:latin typeface="+mj-lt"/>
                <a:ea typeface="+mj-ea"/>
              </a:rPr>
              <a:t>右図のとおり、シンガポールにおける</a:t>
            </a:r>
            <a:r>
              <a:rPr kumimoji="1" lang="en-US" altLang="ja-JP" sz="1400" dirty="0" smtClean="0"/>
              <a:t> </a:t>
            </a:r>
            <a:r>
              <a:rPr kumimoji="1" lang="en-US" altLang="ja-JP" sz="1400" dirty="0"/>
              <a:t>2014</a:t>
            </a:r>
            <a:r>
              <a:rPr kumimoji="1" lang="ja-JP" altLang="en-US" sz="1400" dirty="0" smtClean="0"/>
              <a:t>年度の</a:t>
            </a:r>
            <a:r>
              <a:rPr kumimoji="1" lang="ja-JP" altLang="en-US" sz="1400" dirty="0" smtClean="0">
                <a:latin typeface="+mj-lt"/>
                <a:ea typeface="+mj-ea"/>
              </a:rPr>
              <a:t>疑わしい取引報告件数は</a:t>
            </a:r>
            <a:r>
              <a:rPr kumimoji="1" lang="en-US" altLang="ja-JP" sz="1400" dirty="0" smtClean="0">
                <a:latin typeface="+mj-lt"/>
                <a:ea typeface="+mj-ea"/>
              </a:rPr>
              <a:t>29,082</a:t>
            </a:r>
            <a:r>
              <a:rPr kumimoji="1" lang="ja-JP" altLang="en-US" sz="1400" dirty="0" smtClean="0">
                <a:latin typeface="+mj-lt"/>
                <a:ea typeface="+mj-ea"/>
              </a:rPr>
              <a:t>件であり、このうちカジノ</a:t>
            </a:r>
            <a:r>
              <a:rPr kumimoji="1" lang="en-US" altLang="ja-JP" sz="1400" dirty="0" smtClean="0">
                <a:latin typeface="+mj-lt"/>
                <a:ea typeface="+mj-ea"/>
              </a:rPr>
              <a:t>2</a:t>
            </a:r>
            <a:r>
              <a:rPr kumimoji="1" lang="ja-JP" altLang="en-US" sz="1400" dirty="0" smtClean="0">
                <a:latin typeface="+mj-lt"/>
                <a:ea typeface="+mj-ea"/>
              </a:rPr>
              <a:t>施設の占める割合は、</a:t>
            </a:r>
            <a:r>
              <a:rPr kumimoji="1" lang="ja-JP" altLang="en-US" sz="1400" dirty="0">
                <a:latin typeface="+mj-lt"/>
                <a:ea typeface="+mj-ea"/>
              </a:rPr>
              <a:t>全体の</a:t>
            </a:r>
            <a:r>
              <a:rPr kumimoji="1" lang="en-US" altLang="ja-JP" sz="1400" dirty="0">
                <a:latin typeface="+mj-lt"/>
                <a:ea typeface="+mj-ea"/>
              </a:rPr>
              <a:t>15</a:t>
            </a:r>
            <a:r>
              <a:rPr kumimoji="1" lang="ja-JP" altLang="en-US" sz="1400" dirty="0">
                <a:latin typeface="+mj-lt"/>
                <a:ea typeface="+mj-ea"/>
              </a:rPr>
              <a:t>％（</a:t>
            </a:r>
            <a:r>
              <a:rPr kumimoji="1" lang="en-US" altLang="ja-JP" sz="1400" dirty="0" smtClean="0">
                <a:latin typeface="+mj-lt"/>
                <a:ea typeface="+mj-ea"/>
              </a:rPr>
              <a:t>4,359</a:t>
            </a:r>
            <a:r>
              <a:rPr kumimoji="1" lang="ja-JP" altLang="en-US" sz="1400" dirty="0" smtClean="0">
                <a:latin typeface="+mj-lt"/>
                <a:ea typeface="+mj-ea"/>
              </a:rPr>
              <a:t>件）である。</a:t>
            </a:r>
          </a:p>
        </p:txBody>
      </p:sp>
      <p:sp>
        <p:nvSpPr>
          <p:cNvPr id="6" name="テキスト ボックス 5"/>
          <p:cNvSpPr txBox="1"/>
          <p:nvPr/>
        </p:nvSpPr>
        <p:spPr>
          <a:xfrm>
            <a:off x="898525" y="4057650"/>
            <a:ext cx="4375150" cy="1832511"/>
          </a:xfrm>
          <a:prstGeom prst="rect">
            <a:avLst/>
          </a:prstGeom>
          <a:noFill/>
        </p:spPr>
        <p:txBody>
          <a:bodyPr wrap="square" lIns="36000" tIns="36000" rIns="36000" bIns="36000" rtlCol="0" anchor="t" anchorCtr="0">
            <a:noAutofit/>
          </a:bodyPr>
          <a:lstStyle/>
          <a:p>
            <a:r>
              <a:rPr kumimoji="1" lang="en-US" altLang="ja-JP" sz="1400" dirty="0">
                <a:latin typeface="+mj-lt"/>
                <a:ea typeface="+mj-ea"/>
              </a:rPr>
              <a:t>※</a:t>
            </a:r>
            <a:r>
              <a:rPr kumimoji="1" lang="en-US" altLang="ja-JP" sz="1400" dirty="0" smtClean="0">
                <a:latin typeface="+mj-lt"/>
                <a:ea typeface="+mj-ea"/>
              </a:rPr>
              <a:t>FATF</a:t>
            </a:r>
            <a:r>
              <a:rPr kumimoji="1" lang="ja-JP" altLang="en-US" sz="1400" dirty="0" smtClean="0">
                <a:latin typeface="+mj-lt"/>
                <a:ea typeface="+mj-ea"/>
              </a:rPr>
              <a:t>：マネー・ローンダリング</a:t>
            </a:r>
            <a:r>
              <a:rPr kumimoji="1" lang="ja-JP" altLang="en-US" sz="1400" dirty="0">
                <a:latin typeface="+mj-lt"/>
                <a:ea typeface="+mj-ea"/>
              </a:rPr>
              <a:t>に関する金融活動</a:t>
            </a:r>
            <a:r>
              <a:rPr kumimoji="1" lang="ja-JP" altLang="en-US" sz="1400" dirty="0" smtClean="0">
                <a:latin typeface="+mj-lt"/>
                <a:ea typeface="+mj-ea"/>
              </a:rPr>
              <a:t>作業</a:t>
            </a:r>
            <a:endParaRPr kumimoji="1" lang="en-US" altLang="ja-JP" sz="1400" dirty="0" smtClean="0">
              <a:latin typeface="+mj-lt"/>
              <a:ea typeface="+mj-ea"/>
            </a:endParaRPr>
          </a:p>
          <a:p>
            <a:r>
              <a:rPr kumimoji="1" lang="ja-JP" altLang="en-US" sz="1400" dirty="0" smtClean="0">
                <a:latin typeface="+mj-lt"/>
                <a:ea typeface="+mj-ea"/>
              </a:rPr>
              <a:t>　部会（以下</a:t>
            </a:r>
            <a:r>
              <a:rPr kumimoji="1" lang="ja-JP" altLang="en-US" sz="1400" dirty="0">
                <a:latin typeface="+mj-lt"/>
                <a:ea typeface="+mj-ea"/>
              </a:rPr>
              <a:t>「</a:t>
            </a:r>
            <a:r>
              <a:rPr kumimoji="1" lang="en-US" altLang="ja-JP" sz="1400" dirty="0" smtClean="0">
                <a:latin typeface="+mj-lt"/>
                <a:ea typeface="+mj-ea"/>
              </a:rPr>
              <a:t>FATF</a:t>
            </a:r>
            <a:r>
              <a:rPr kumimoji="1" lang="ja-JP" altLang="en-US" sz="1400" dirty="0" smtClean="0">
                <a:latin typeface="+mj-lt"/>
                <a:ea typeface="+mj-ea"/>
              </a:rPr>
              <a:t>」という。）</a:t>
            </a:r>
            <a:r>
              <a:rPr lang="ja-JP" altLang="ja-JP" sz="1400" dirty="0" smtClean="0"/>
              <a:t>は</a:t>
            </a:r>
            <a:r>
              <a:rPr lang="ja-JP" altLang="ja-JP" sz="1400" dirty="0"/>
              <a:t>、マネー・</a:t>
            </a:r>
            <a:r>
              <a:rPr lang="ja-JP" altLang="ja-JP" sz="1400" dirty="0" smtClean="0"/>
              <a:t>ロ</a:t>
            </a:r>
            <a:r>
              <a:rPr lang="ja-JP" altLang="en-US" sz="1400" dirty="0" smtClean="0"/>
              <a:t>ー</a:t>
            </a:r>
            <a:r>
              <a:rPr lang="ja-JP" altLang="ja-JP" sz="1400" dirty="0" smtClean="0"/>
              <a:t>ンダリング</a:t>
            </a:r>
            <a:endParaRPr lang="en-US" altLang="ja-JP" sz="1400" dirty="0" smtClean="0"/>
          </a:p>
          <a:p>
            <a:r>
              <a:rPr lang="ja-JP" altLang="en-US" sz="1400" dirty="0"/>
              <a:t>　</a:t>
            </a:r>
            <a:r>
              <a:rPr lang="ja-JP" altLang="en-US" sz="1400" dirty="0" smtClean="0"/>
              <a:t>対策</a:t>
            </a:r>
            <a:r>
              <a:rPr lang="ja-JP" altLang="ja-JP" sz="1400" dirty="0" smtClean="0"/>
              <a:t>の</a:t>
            </a:r>
            <a:r>
              <a:rPr lang="ja-JP" altLang="ja-JP" sz="1400" dirty="0"/>
              <a:t>政府間</a:t>
            </a:r>
            <a:r>
              <a:rPr lang="ja-JP" altLang="ja-JP" sz="1400" dirty="0" smtClean="0"/>
              <a:t>機関</a:t>
            </a:r>
            <a:r>
              <a:rPr lang="ja-JP" altLang="en-US" sz="1400" dirty="0" smtClean="0"/>
              <a:t>。麻薬</a:t>
            </a:r>
            <a:r>
              <a:rPr lang="ja-JP" altLang="en-US" sz="1400" dirty="0"/>
              <a:t>犯罪に関する資金洗浄防止</a:t>
            </a:r>
            <a:r>
              <a:rPr lang="ja-JP" altLang="en-US" sz="1400" dirty="0" smtClean="0"/>
              <a:t>を</a:t>
            </a:r>
            <a:endParaRPr lang="en-US" altLang="ja-JP" sz="1400" dirty="0" smtClean="0"/>
          </a:p>
          <a:p>
            <a:r>
              <a:rPr lang="ja-JP" altLang="en-US" sz="1400" dirty="0" smtClean="0"/>
              <a:t>　目的</a:t>
            </a:r>
            <a:r>
              <a:rPr lang="ja-JP" altLang="en-US" sz="1400" dirty="0"/>
              <a:t>とした金融制度の</a:t>
            </a:r>
            <a:r>
              <a:rPr lang="ja-JP" altLang="en-US" sz="1400" dirty="0" smtClean="0"/>
              <a:t>構築（</a:t>
            </a:r>
            <a:r>
              <a:rPr lang="en-US" altLang="ja-JP" sz="1400" dirty="0" smtClean="0"/>
              <a:t>FATF</a:t>
            </a:r>
            <a:r>
              <a:rPr lang="ja-JP" altLang="en-US" sz="1400" dirty="0"/>
              <a:t>勧告と</a:t>
            </a:r>
            <a:r>
              <a:rPr lang="ja-JP" altLang="en-US" sz="1400" dirty="0" smtClean="0"/>
              <a:t>呼ばれる、</a:t>
            </a:r>
            <a:endParaRPr lang="en-US" altLang="ja-JP" sz="1400" dirty="0" smtClean="0"/>
          </a:p>
          <a:p>
            <a:r>
              <a:rPr lang="ja-JP" altLang="en-US" sz="1400" dirty="0"/>
              <a:t>　</a:t>
            </a:r>
            <a:r>
              <a:rPr lang="ja-JP" altLang="en-US" sz="1400" dirty="0" smtClean="0"/>
              <a:t>マネーロンダリング</a:t>
            </a:r>
            <a:r>
              <a:rPr lang="ja-JP" altLang="en-US" sz="1400" dirty="0"/>
              <a:t>対策及びテロ資金対策に</a:t>
            </a:r>
            <a:r>
              <a:rPr lang="ja-JP" altLang="en-US" sz="1400" dirty="0" smtClean="0"/>
              <a:t>関する</a:t>
            </a:r>
            <a:endParaRPr lang="en-US" altLang="ja-JP" sz="1400" dirty="0" smtClean="0"/>
          </a:p>
          <a:p>
            <a:r>
              <a:rPr lang="ja-JP" altLang="en-US" sz="1400" dirty="0"/>
              <a:t>　</a:t>
            </a:r>
            <a:r>
              <a:rPr lang="ja-JP" altLang="en-US" sz="1400" dirty="0" smtClean="0"/>
              <a:t>国際</a:t>
            </a:r>
            <a:r>
              <a:rPr lang="ja-JP" altLang="en-US" sz="1400" dirty="0"/>
              <a:t>基準の策定と</a:t>
            </a:r>
            <a:r>
              <a:rPr lang="ja-JP" altLang="en-US" sz="1400" dirty="0" smtClean="0"/>
              <a:t>公表）</a:t>
            </a:r>
            <a:r>
              <a:rPr lang="ja-JP" altLang="en-US" sz="1400" dirty="0"/>
              <a:t>等</a:t>
            </a:r>
            <a:r>
              <a:rPr lang="ja-JP" altLang="en-US" sz="1400" dirty="0" smtClean="0"/>
              <a:t>が主な活動である。</a:t>
            </a:r>
            <a:endParaRPr kumimoji="1" lang="ja-JP" altLang="en-US" sz="1400" dirty="0" smtClean="0">
              <a:latin typeface="+mj-lt"/>
              <a:ea typeface="+mj-ea"/>
            </a:endParaRPr>
          </a:p>
        </p:txBody>
      </p:sp>
      <p:sp>
        <p:nvSpPr>
          <p:cNvPr id="9" name="テキスト ボックス 8"/>
          <p:cNvSpPr txBox="1"/>
          <p:nvPr/>
        </p:nvSpPr>
        <p:spPr>
          <a:xfrm>
            <a:off x="5178012" y="1453427"/>
            <a:ext cx="4320000" cy="330072"/>
          </a:xfrm>
          <a:prstGeom prst="rect">
            <a:avLst/>
          </a:prstGeom>
          <a:noFill/>
        </p:spPr>
        <p:txBody>
          <a:bodyPr wrap="square" lIns="36000" tIns="36000" rIns="36000" bIns="36000" rtlCol="0" anchor="ctr" anchorCtr="0">
            <a:noAutofit/>
          </a:bodyPr>
          <a:lstStyle/>
          <a:p>
            <a:pPr algn="ctr"/>
            <a:r>
              <a:rPr kumimoji="1" lang="en-US" altLang="ja-JP" sz="1200" dirty="0" smtClean="0">
                <a:latin typeface="+mj-lt"/>
                <a:ea typeface="+mj-ea"/>
              </a:rPr>
              <a:t>【</a:t>
            </a:r>
            <a:r>
              <a:rPr kumimoji="1" lang="ja-JP" altLang="en-US" sz="1200" dirty="0" smtClean="0">
                <a:latin typeface="+mj-lt"/>
                <a:ea typeface="+mj-ea"/>
              </a:rPr>
              <a:t>図表</a:t>
            </a:r>
            <a:r>
              <a:rPr kumimoji="1" lang="en-US" altLang="ja-JP" sz="1200" dirty="0" smtClean="0">
                <a:latin typeface="+mj-lt"/>
                <a:ea typeface="+mj-ea"/>
              </a:rPr>
              <a:t>】2014</a:t>
            </a:r>
            <a:r>
              <a:rPr kumimoji="1" lang="ja-JP" altLang="en-US" sz="1200" dirty="0" smtClean="0">
                <a:latin typeface="+mj-lt"/>
                <a:ea typeface="+mj-ea"/>
              </a:rPr>
              <a:t>年のシンガポールの疑わしい取引件数</a:t>
            </a:r>
          </a:p>
        </p:txBody>
      </p:sp>
      <p:sp>
        <p:nvSpPr>
          <p:cNvPr id="10" name="テキスト ボックス 9"/>
          <p:cNvSpPr txBox="1"/>
          <p:nvPr/>
        </p:nvSpPr>
        <p:spPr>
          <a:xfrm>
            <a:off x="417000" y="6132120"/>
            <a:ext cx="9069899" cy="166132"/>
          </a:xfrm>
          <a:prstGeom prst="rect">
            <a:avLst/>
          </a:prstGeom>
          <a:noFill/>
        </p:spPr>
        <p:txBody>
          <a:bodyPr wrap="square" lIns="36000" tIns="36000" rIns="36000" bIns="36000" rtlCol="0" anchor="ctr" anchorCtr="0">
            <a:noAutofit/>
          </a:bodyPr>
          <a:lstStyle/>
          <a:p>
            <a:r>
              <a:rPr kumimoji="1" lang="ja-JP" altLang="en-US" sz="1000" dirty="0" smtClean="0"/>
              <a:t>出所：シンガポール警察</a:t>
            </a:r>
            <a:r>
              <a:rPr lang="ja-JP" altLang="en-US" sz="1000" dirty="0" smtClean="0"/>
              <a:t>通商局アニュアルレポート</a:t>
            </a:r>
            <a:endParaRPr kumimoji="1" lang="en-US" altLang="ja-JP" sz="1000" dirty="0"/>
          </a:p>
        </p:txBody>
      </p:sp>
      <p:pic>
        <p:nvPicPr>
          <p:cNvPr id="384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1763712"/>
            <a:ext cx="42243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529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endParaRPr kumimoji="1" lang="en-US" altLang="ja-JP" dirty="0" smtClean="0"/>
          </a:p>
          <a:p>
            <a:r>
              <a:rPr lang="ja-JP" altLang="en-US" dirty="0" smtClean="0"/>
              <a:t>ウ　諸外国の懸念事項・課題対策事例調査</a:t>
            </a:r>
            <a:endParaRPr lang="en-US" altLang="ja-JP" dirty="0" smtClean="0"/>
          </a:p>
          <a:p>
            <a:r>
              <a:rPr lang="ja-JP" altLang="en-US" dirty="0" smtClean="0"/>
              <a:t>③地域</a:t>
            </a:r>
            <a:r>
              <a:rPr lang="ja-JP" altLang="en-US" dirty="0"/>
              <a:t>風俗環境の悪化対策</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51</a:t>
            </a:fld>
            <a:endParaRPr lang="ja-JP" altLang="en-US" dirty="0"/>
          </a:p>
        </p:txBody>
      </p:sp>
    </p:spTree>
    <p:extLst>
      <p:ext uri="{BB962C8B-B14F-4D97-AF65-F5344CB8AC3E}">
        <p14:creationId xmlns:p14="http://schemas.microsoft.com/office/powerpoint/2010/main" val="2676089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52</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③地域</a:t>
            </a:r>
            <a:r>
              <a:rPr lang="ja-JP" altLang="en-US" dirty="0"/>
              <a:t>風俗環境の悪化対策（国・州における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125497596"/>
              </p:ext>
            </p:extLst>
          </p:nvPr>
        </p:nvGraphicFramePr>
        <p:xfrm>
          <a:off x="410400" y="1448056"/>
          <a:ext cx="9087612" cy="176628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200" b="1" dirty="0" smtClean="0">
                          <a:solidFill>
                            <a:schemeClr val="bg1"/>
                          </a:solidFill>
                        </a:rPr>
                        <a:t>対策概要</a:t>
                      </a:r>
                      <a:endParaRPr kumimoji="1" lang="ja-JP" altLang="en-US" sz="12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4138" indent="-84138">
                        <a:buFont typeface="+mj-lt"/>
                        <a:buAutoNum type="arabicPeriod"/>
                      </a:pPr>
                      <a:r>
                        <a:rPr kumimoji="1" lang="ja-JP" altLang="en-US" sz="1000" dirty="0" smtClean="0">
                          <a:solidFill>
                            <a:schemeClr val="tx1"/>
                          </a:solidFill>
                        </a:rPr>
                        <a:t>施設内外の監視・警備</a:t>
                      </a:r>
                      <a:endParaRPr kumimoji="1" lang="ja-JP" altLang="en-US"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査察官によるカジノ事業者の法令遵守状況の監視</a:t>
                      </a: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 </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カジノ施設外の監視・警備については確認できなかった</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ネバダ・ゲーミング・コントロール・ボードによる監督</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カジノ施設外の監視・警備については確認できなかった</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射幸産業統合監督委員会によるカジノの監督</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カジノ施設外の監視・警備については確認できなかった</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4138" indent="-84138">
                        <a:buFont typeface="+mj-lt"/>
                        <a:buAutoNum type="arabicPeriod" startAt="2"/>
                      </a:pPr>
                      <a:r>
                        <a:rPr kumimoji="1" lang="ja-JP" altLang="en-US" sz="1000" dirty="0" smtClean="0">
                          <a:solidFill>
                            <a:schemeClr val="tx1"/>
                          </a:solidFill>
                        </a:rPr>
                        <a:t>警察との連携、協力</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ja-JP" sz="1000" dirty="0" smtClean="0">
                          <a:effectLst/>
                          <a:ea typeface="ＭＳ Ｐゴシック" panose="020B0600070205080204" pitchFamily="50" charset="-128"/>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9169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53</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③地域</a:t>
            </a:r>
            <a:r>
              <a:rPr lang="ja-JP" altLang="en-US" dirty="0"/>
              <a:t>風俗環境の悪化対策</a:t>
            </a:r>
            <a:r>
              <a:rPr lang="ja-JP" altLang="en-US" dirty="0" smtClean="0"/>
              <a:t>（</a:t>
            </a:r>
            <a:r>
              <a:rPr lang="ja-JP" altLang="en-US" dirty="0"/>
              <a:t>カジノ事業者における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012269619"/>
              </p:ext>
            </p:extLst>
          </p:nvPr>
        </p:nvGraphicFramePr>
        <p:xfrm>
          <a:off x="410400" y="1448056"/>
          <a:ext cx="9087612" cy="263496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200" b="1" dirty="0" smtClean="0">
                          <a:solidFill>
                            <a:schemeClr val="bg1"/>
                          </a:solidFill>
                        </a:rPr>
                        <a:t>対策概要</a:t>
                      </a:r>
                      <a:endParaRPr kumimoji="1" lang="en-US" altLang="ja-JP" sz="1200" b="1" dirty="0" smtClean="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4138" indent="-84138">
                        <a:buFont typeface="+mj-lt"/>
                        <a:buAutoNum type="arabicPeriod"/>
                      </a:pPr>
                      <a:r>
                        <a:rPr kumimoji="1" lang="ja-JP" altLang="en-US" sz="1000" dirty="0" smtClean="0">
                          <a:solidFill>
                            <a:schemeClr val="tx1"/>
                          </a:solidFill>
                        </a:rPr>
                        <a:t>施設内外の監視・警備</a:t>
                      </a:r>
                      <a:endParaRPr kumimoji="1" lang="en-US" altLang="ja-JP"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カジノ規制機構が求める要件を全て　満たす監視システムの導入及び維持・運営</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カジノ施設外の監視・警備については確認できなかった。</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GGR</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規模別（カテゴリー</a:t>
                      </a: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A</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D</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の４分類）に定められた監視システムの導入及び維持・運営</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カジノ施設外の監視・警備については確認できなかった。</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カジノ施設の入場区画、両替及び出納、テーブルゲーム等における監視カメラの設置及び録画保管</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自主的な取組として、顧客保護やカジノ施設の秩序維持のため、出入り禁止と判断される者を排除</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680">
                <a:tc>
                  <a:txBody>
                    <a:bodyPr/>
                    <a:lstStyle/>
                    <a:p>
                      <a:pPr marL="84138" indent="-84138">
                        <a:buFont typeface="+mj-lt"/>
                        <a:buAutoNum type="arabicPeriod" startAt="2"/>
                      </a:pPr>
                      <a:r>
                        <a:rPr kumimoji="1" lang="ja-JP" altLang="en-US" sz="1000" dirty="0" smtClean="0">
                          <a:solidFill>
                            <a:schemeClr val="tx1"/>
                          </a:solidFill>
                        </a:rPr>
                        <a:t>警察との連携、協力</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10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ja-JP" sz="1000" dirty="0" smtClean="0">
                          <a:effectLst/>
                          <a:ea typeface="ＭＳ Ｐゴシック" panose="020B0600070205080204" pitchFamily="50" charset="-128"/>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dirty="0" smtClean="0">
                        <a:effectLst/>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ja-JP" sz="1000" dirty="0" smtClean="0">
                          <a:effectLst/>
                          <a:ea typeface="ＭＳ Ｐゴシック" panose="020B0600070205080204" pitchFamily="50" charset="-128"/>
                        </a:rPr>
                        <a:t>※</a:t>
                      </a:r>
                      <a:r>
                        <a:rPr lang="ja-JP" altLang="en-US" sz="1000" dirty="0" smtClean="0">
                          <a:effectLst/>
                          <a:ea typeface="ＭＳ Ｐゴシック" panose="020B0600070205080204" pitchFamily="50" charset="-128"/>
                        </a:rPr>
                        <a:t>自主的な取組として、金融監督院、　　警察署等と共同で、周辺の違法行為の　モニタリング及び摘発を実施</a:t>
                      </a:r>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78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54</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③地域</a:t>
            </a:r>
            <a:r>
              <a:rPr lang="ja-JP" altLang="en-US" dirty="0"/>
              <a:t>風俗環境の悪化対策効果・</a:t>
            </a:r>
            <a:r>
              <a:rPr kumimoji="1" lang="ja-JP" altLang="en-US" dirty="0" smtClean="0"/>
              <a:t>実態</a:t>
            </a:r>
            <a:endParaRPr kumimoji="1" lang="ja-JP" altLang="en-US" dirty="0"/>
          </a:p>
        </p:txBody>
      </p:sp>
      <p:sp>
        <p:nvSpPr>
          <p:cNvPr id="7" name="テキスト ボックス 6"/>
          <p:cNvSpPr txBox="1"/>
          <p:nvPr/>
        </p:nvSpPr>
        <p:spPr>
          <a:xfrm>
            <a:off x="415925" y="1484314"/>
            <a:ext cx="9082087" cy="568275"/>
          </a:xfrm>
          <a:prstGeom prst="rect">
            <a:avLst/>
          </a:prstGeom>
          <a:noFill/>
        </p:spPr>
        <p:txBody>
          <a:bodyPr wrap="square" lIns="36000" tIns="36000" rIns="36000" bIns="36000" rtlCol="0" anchor="t" anchorCtr="0">
            <a:noAutofit/>
          </a:bodyPr>
          <a:lstStyle/>
          <a:p>
            <a:r>
              <a:rPr kumimoji="1" lang="ja-JP" altLang="en-US" sz="1200" dirty="0" smtClean="0">
                <a:solidFill>
                  <a:sysClr val="windowText" lastClr="000000"/>
                </a:solidFill>
                <a:latin typeface="+mj-lt"/>
                <a:ea typeface="+mj-ea"/>
              </a:rPr>
              <a:t>各国・地域における地域風俗</a:t>
            </a:r>
            <a:r>
              <a:rPr kumimoji="1" lang="ja-JP" altLang="en-US" sz="1200" dirty="0">
                <a:solidFill>
                  <a:sysClr val="windowText" lastClr="000000"/>
                </a:solidFill>
                <a:latin typeface="+mj-lt"/>
                <a:ea typeface="+mj-ea"/>
              </a:rPr>
              <a:t>環境悪化</a:t>
            </a:r>
            <a:r>
              <a:rPr kumimoji="1" lang="ja-JP" altLang="en-US" sz="1200" dirty="0" smtClean="0">
                <a:solidFill>
                  <a:sysClr val="windowText" lastClr="000000"/>
                </a:solidFill>
                <a:latin typeface="+mj-lt"/>
                <a:ea typeface="+mj-ea"/>
              </a:rPr>
              <a:t>を</a:t>
            </a:r>
            <a:r>
              <a:rPr kumimoji="1" lang="ja-JP" altLang="en-US" sz="1200" dirty="0">
                <a:solidFill>
                  <a:sysClr val="windowText" lastClr="000000"/>
                </a:solidFill>
                <a:latin typeface="+mj-lt"/>
                <a:ea typeface="+mj-ea"/>
              </a:rPr>
              <a:t>計る</a:t>
            </a:r>
            <a:r>
              <a:rPr kumimoji="1" lang="ja-JP" altLang="en-US" sz="1200" dirty="0" smtClean="0">
                <a:solidFill>
                  <a:sysClr val="windowText" lastClr="000000"/>
                </a:solidFill>
                <a:latin typeface="+mj-lt"/>
                <a:ea typeface="+mj-ea"/>
              </a:rPr>
              <a:t>指標</a:t>
            </a:r>
            <a:r>
              <a:rPr kumimoji="1" lang="ja-JP" altLang="en-US" sz="1200" dirty="0">
                <a:solidFill>
                  <a:sysClr val="windowText" lastClr="000000"/>
                </a:solidFill>
                <a:latin typeface="+mj-lt"/>
                <a:ea typeface="+mj-ea"/>
              </a:rPr>
              <a:t>の一つとして、地域の</a:t>
            </a:r>
            <a:r>
              <a:rPr kumimoji="1" lang="ja-JP" altLang="en-US" sz="1200" dirty="0" smtClean="0">
                <a:solidFill>
                  <a:sysClr val="windowText" lastClr="000000"/>
                </a:solidFill>
                <a:latin typeface="+mj-lt"/>
                <a:ea typeface="+mj-ea"/>
              </a:rPr>
              <a:t>犯罪・</a:t>
            </a:r>
            <a:r>
              <a:rPr kumimoji="1" lang="ja-JP" altLang="en-US" sz="1200" dirty="0">
                <a:solidFill>
                  <a:sysClr val="windowText" lastClr="000000"/>
                </a:solidFill>
              </a:rPr>
              <a:t>逮捕</a:t>
            </a:r>
            <a:r>
              <a:rPr kumimoji="1" lang="ja-JP" altLang="en-US" sz="1200" dirty="0" smtClean="0">
                <a:solidFill>
                  <a:sysClr val="windowText" lastClr="000000"/>
                </a:solidFill>
                <a:latin typeface="+mj-lt"/>
                <a:ea typeface="+mj-ea"/>
              </a:rPr>
              <a:t>件数に</a:t>
            </a:r>
            <a:r>
              <a:rPr kumimoji="1" lang="ja-JP" altLang="en-US" sz="1200" dirty="0">
                <a:solidFill>
                  <a:sysClr val="windowText" lastClr="000000"/>
                </a:solidFill>
                <a:latin typeface="+mj-lt"/>
                <a:ea typeface="+mj-ea"/>
              </a:rPr>
              <a:t>着目した</a:t>
            </a:r>
            <a:r>
              <a:rPr kumimoji="1" lang="ja-JP" altLang="en-US" sz="1200" dirty="0" smtClean="0">
                <a:solidFill>
                  <a:sysClr val="windowText" lastClr="000000"/>
                </a:solidFill>
                <a:latin typeface="+mj-lt"/>
                <a:ea typeface="+mj-ea"/>
              </a:rPr>
              <a:t>。</a:t>
            </a:r>
          </a:p>
          <a:p>
            <a:r>
              <a:rPr kumimoji="1" lang="en-US" altLang="ja-JP" sz="1200" dirty="0" smtClean="0">
                <a:solidFill>
                  <a:sysClr val="windowText" lastClr="000000"/>
                </a:solidFill>
                <a:latin typeface="+mj-lt"/>
                <a:ea typeface="+mj-ea"/>
              </a:rPr>
              <a:t>2010</a:t>
            </a:r>
            <a:r>
              <a:rPr kumimoji="1" lang="ja-JP" altLang="en-US" sz="1200" dirty="0" smtClean="0">
                <a:solidFill>
                  <a:sysClr val="windowText" lastClr="000000"/>
                </a:solidFill>
                <a:latin typeface="+mj-lt"/>
                <a:ea typeface="+mj-ea"/>
              </a:rPr>
              <a:t>年に</a:t>
            </a:r>
            <a:r>
              <a:rPr kumimoji="1" lang="en-US" altLang="ja-JP" sz="1200" dirty="0" smtClean="0">
                <a:solidFill>
                  <a:sysClr val="windowText" lastClr="000000"/>
                </a:solidFill>
                <a:latin typeface="+mj-lt"/>
                <a:ea typeface="+mj-ea"/>
              </a:rPr>
              <a:t>IR</a:t>
            </a:r>
            <a:r>
              <a:rPr kumimoji="1" lang="ja-JP" altLang="en-US" sz="1200" dirty="0" smtClean="0">
                <a:solidFill>
                  <a:sysClr val="windowText" lastClr="000000"/>
                </a:solidFill>
                <a:latin typeface="+mj-lt"/>
                <a:ea typeface="+mj-ea"/>
              </a:rPr>
              <a:t>（カジノ）を</a:t>
            </a:r>
            <a:r>
              <a:rPr kumimoji="1" lang="en-US" altLang="ja-JP" sz="1200" dirty="0" smtClean="0">
                <a:solidFill>
                  <a:sysClr val="windowText" lastClr="000000"/>
                </a:solidFill>
                <a:latin typeface="+mj-lt"/>
                <a:ea typeface="+mj-ea"/>
              </a:rPr>
              <a:t>2</a:t>
            </a:r>
            <a:r>
              <a:rPr kumimoji="1" lang="ja-JP" altLang="en-US" sz="1200" dirty="0" smtClean="0">
                <a:solidFill>
                  <a:sysClr val="windowText" lastClr="000000"/>
                </a:solidFill>
                <a:latin typeface="+mj-lt"/>
                <a:ea typeface="+mj-ea"/>
              </a:rPr>
              <a:t>施設開業したシンガポールについて、</a:t>
            </a:r>
            <a:r>
              <a:rPr kumimoji="1" lang="en-US" altLang="ja-JP" sz="1200" dirty="0" smtClean="0">
                <a:solidFill>
                  <a:sysClr val="windowText" lastClr="000000"/>
                </a:solidFill>
                <a:latin typeface="+mj-lt"/>
                <a:ea typeface="+mj-ea"/>
              </a:rPr>
              <a:t>IR</a:t>
            </a:r>
            <a:r>
              <a:rPr kumimoji="1" lang="ja-JP" altLang="en-US" sz="1200" dirty="0" smtClean="0">
                <a:solidFill>
                  <a:sysClr val="windowText" lastClr="000000"/>
                </a:solidFill>
                <a:latin typeface="+mj-lt"/>
                <a:ea typeface="+mj-ea"/>
              </a:rPr>
              <a:t>開業前後の犯罪件数を比較すると、大きな変化が生じていないことがわかる。</a:t>
            </a:r>
          </a:p>
        </p:txBody>
      </p:sp>
      <p:cxnSp>
        <p:nvCxnSpPr>
          <p:cNvPr id="16" name="直線コネクタ 15"/>
          <p:cNvCxnSpPr/>
          <p:nvPr/>
        </p:nvCxnSpPr>
        <p:spPr>
          <a:xfrm>
            <a:off x="417000" y="2258814"/>
            <a:ext cx="90699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a:stretch>
            <a:fillRect/>
          </a:stretch>
        </p:blipFill>
        <p:spPr>
          <a:xfrm>
            <a:off x="607313" y="2670358"/>
            <a:ext cx="2869478" cy="3502027"/>
          </a:xfrm>
          <a:prstGeom prst="rect">
            <a:avLst/>
          </a:prstGeom>
        </p:spPr>
      </p:pic>
      <p:sp>
        <p:nvSpPr>
          <p:cNvPr id="12" name="正方形/長方形 11"/>
          <p:cNvSpPr/>
          <p:nvPr/>
        </p:nvSpPr>
        <p:spPr>
          <a:xfrm>
            <a:off x="590400" y="2465039"/>
            <a:ext cx="2880000" cy="216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bg2"/>
                </a:solidFill>
              </a:rPr>
              <a:t>シンガポール</a:t>
            </a:r>
          </a:p>
        </p:txBody>
      </p:sp>
      <p:sp>
        <p:nvSpPr>
          <p:cNvPr id="13" name="正方形/長方形 12"/>
          <p:cNvSpPr/>
          <p:nvPr/>
        </p:nvSpPr>
        <p:spPr>
          <a:xfrm>
            <a:off x="3597816" y="2465039"/>
            <a:ext cx="2880000" cy="216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bg2"/>
                </a:solidFill>
              </a:rPr>
              <a:t>ネバダ州</a:t>
            </a:r>
          </a:p>
        </p:txBody>
      </p:sp>
      <p:sp>
        <p:nvSpPr>
          <p:cNvPr id="14" name="正方形/長方形 13"/>
          <p:cNvSpPr/>
          <p:nvPr/>
        </p:nvSpPr>
        <p:spPr>
          <a:xfrm>
            <a:off x="6605231" y="2465039"/>
            <a:ext cx="2880000" cy="216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200" b="1" dirty="0" smtClean="0">
                <a:solidFill>
                  <a:schemeClr val="bg2"/>
                </a:solidFill>
              </a:rPr>
              <a:t>韓国</a:t>
            </a:r>
          </a:p>
        </p:txBody>
      </p:sp>
      <p:cxnSp>
        <p:nvCxnSpPr>
          <p:cNvPr id="15" name="直線コネクタ 14"/>
          <p:cNvCxnSpPr/>
          <p:nvPr/>
        </p:nvCxnSpPr>
        <p:spPr>
          <a:xfrm>
            <a:off x="1348227" y="2863991"/>
            <a:ext cx="0" cy="23263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二等辺三角形 18"/>
          <p:cNvSpPr/>
          <p:nvPr/>
        </p:nvSpPr>
        <p:spPr>
          <a:xfrm rot="10800000">
            <a:off x="1318732" y="2855491"/>
            <a:ext cx="72000" cy="72000"/>
          </a:xfrm>
          <a:prstGeom prst="triangl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20" name="テキスト ボックス 19"/>
          <p:cNvSpPr txBox="1"/>
          <p:nvPr/>
        </p:nvSpPr>
        <p:spPr>
          <a:xfrm>
            <a:off x="1072027" y="2670358"/>
            <a:ext cx="571500" cy="195814"/>
          </a:xfrm>
          <a:prstGeom prst="rect">
            <a:avLst/>
          </a:prstGeom>
          <a:noFill/>
        </p:spPr>
        <p:txBody>
          <a:bodyPr wrap="square" lIns="36000" tIns="36000" rIns="36000" bIns="36000" rtlCol="0" anchor="ctr" anchorCtr="0">
            <a:spAutoFit/>
          </a:bodyPr>
          <a:lstStyle/>
          <a:p>
            <a:pPr algn="ctr"/>
            <a:r>
              <a:rPr kumimoji="1" lang="ja-JP" altLang="en-US" sz="800" b="1" dirty="0" smtClean="0">
                <a:solidFill>
                  <a:srgbClr val="FF0000"/>
                </a:solidFill>
                <a:latin typeface="+mj-lt"/>
                <a:ea typeface="+mj-ea"/>
              </a:rPr>
              <a:t>カジノ開業</a:t>
            </a:r>
          </a:p>
        </p:txBody>
      </p:sp>
      <p:sp>
        <p:nvSpPr>
          <p:cNvPr id="18" name="テキスト ボックス 17"/>
          <p:cNvSpPr txBox="1"/>
          <p:nvPr/>
        </p:nvSpPr>
        <p:spPr>
          <a:xfrm>
            <a:off x="836101" y="6597650"/>
            <a:ext cx="9069899" cy="166132"/>
          </a:xfrm>
          <a:prstGeom prst="rect">
            <a:avLst/>
          </a:prstGeom>
          <a:noFill/>
        </p:spPr>
        <p:txBody>
          <a:bodyPr wrap="square" lIns="36000" tIns="36000" rIns="36000" bIns="36000" rtlCol="0" anchor="ctr" anchorCtr="0">
            <a:noAutofit/>
          </a:bodyPr>
          <a:lstStyle/>
          <a:p>
            <a:r>
              <a:rPr kumimoji="1" lang="ja-JP" altLang="en-US" sz="1000" dirty="0" smtClean="0"/>
              <a:t>出所：各種公表資料をもとに作成</a:t>
            </a:r>
            <a:endParaRPr kumimoji="1" lang="en-US" altLang="ja-JP" sz="1000" dirty="0"/>
          </a:p>
        </p:txBody>
      </p:sp>
      <p:sp>
        <p:nvSpPr>
          <p:cNvPr id="21" name="テキスト ボックス 20"/>
          <p:cNvSpPr txBox="1"/>
          <p:nvPr/>
        </p:nvSpPr>
        <p:spPr>
          <a:xfrm>
            <a:off x="417000" y="6298684"/>
            <a:ext cx="9069899" cy="166132"/>
          </a:xfrm>
          <a:prstGeom prst="rect">
            <a:avLst/>
          </a:prstGeom>
          <a:noFill/>
        </p:spPr>
        <p:txBody>
          <a:bodyPr wrap="square" lIns="36000" tIns="36000" rIns="36000" bIns="36000" rtlCol="0" anchor="ctr" anchorCtr="0">
            <a:noAutofit/>
          </a:bodyPr>
          <a:lstStyle/>
          <a:p>
            <a:r>
              <a:rPr kumimoji="1" lang="en-US" altLang="ja-JP" sz="1000" dirty="0" smtClean="0"/>
              <a:t>*1</a:t>
            </a:r>
            <a:r>
              <a:rPr kumimoji="1" lang="ja-JP" altLang="en-US" sz="1000" dirty="0"/>
              <a:t>　</a:t>
            </a:r>
            <a:r>
              <a:rPr kumimoji="1" lang="ja-JP" altLang="en-US" sz="1000" dirty="0" smtClean="0"/>
              <a:t>韓国江原道の人口</a:t>
            </a:r>
            <a:r>
              <a:rPr kumimoji="1" lang="en-US" altLang="ja-JP" sz="1000" dirty="0" smtClean="0"/>
              <a:t>1</a:t>
            </a:r>
            <a:r>
              <a:rPr kumimoji="1" lang="ja-JP" altLang="en-US" sz="1000" dirty="0" smtClean="0"/>
              <a:t>千人あたりの犯罪発生件数</a:t>
            </a:r>
            <a:endParaRPr kumimoji="1" lang="en-US" altLang="ja-JP" sz="1000" dirty="0" smtClean="0"/>
          </a:p>
          <a:p>
            <a:r>
              <a:rPr kumimoji="1" lang="en-US" altLang="ja-JP" sz="1000" dirty="0" smtClean="0"/>
              <a:t>*2  </a:t>
            </a:r>
            <a:r>
              <a:rPr kumimoji="1" lang="ja-JP" altLang="en-US" sz="1000" dirty="0" smtClean="0"/>
              <a:t>韓国で唯一内国民が利用できるカジノ（カンウォンランド）の売上高</a:t>
            </a:r>
            <a:endParaRPr kumimoji="1" lang="en-US" altLang="ja-JP" sz="1000" dirty="0"/>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618" y="2670360"/>
            <a:ext cx="2868613"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8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816" y="2671947"/>
            <a:ext cx="2867025"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294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endParaRPr kumimoji="1" lang="en-US" altLang="ja-JP" dirty="0" smtClean="0"/>
          </a:p>
          <a:p>
            <a:r>
              <a:rPr lang="ja-JP" altLang="en-US" dirty="0" smtClean="0"/>
              <a:t>ウ　諸外国の懸念事項・課題対策事例調査</a:t>
            </a:r>
            <a:endParaRPr lang="en-US" altLang="ja-JP" dirty="0" smtClean="0"/>
          </a:p>
          <a:p>
            <a:r>
              <a:rPr lang="ja-JP" altLang="en-US" dirty="0" smtClean="0"/>
              <a:t>④青少年</a:t>
            </a:r>
            <a:r>
              <a:rPr lang="ja-JP" altLang="en-US" dirty="0"/>
              <a:t>への悪影響対策</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55</a:t>
            </a:fld>
            <a:endParaRPr lang="ja-JP" altLang="en-US" dirty="0"/>
          </a:p>
        </p:txBody>
      </p:sp>
    </p:spTree>
    <p:extLst>
      <p:ext uri="{BB962C8B-B14F-4D97-AF65-F5344CB8AC3E}">
        <p14:creationId xmlns:p14="http://schemas.microsoft.com/office/powerpoint/2010/main" val="1606676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56</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④青少年</a:t>
            </a:r>
            <a:r>
              <a:rPr lang="ja-JP" altLang="en-US" dirty="0"/>
              <a:t>への悪影響対策（国・州における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78585858"/>
              </p:ext>
            </p:extLst>
          </p:nvPr>
        </p:nvGraphicFramePr>
        <p:xfrm>
          <a:off x="410400" y="1448056"/>
          <a:ext cx="9087612" cy="324378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endParaRPr kumimoji="1" lang="en-US" altLang="ja-JP" sz="1200" b="1" dirty="0" smtClean="0">
                        <a:solidFill>
                          <a:schemeClr val="bg1"/>
                        </a:solidFill>
                      </a:endParaRPr>
                    </a:p>
                    <a:p>
                      <a:pPr algn="ctr"/>
                      <a:r>
                        <a:rPr kumimoji="1" lang="ja-JP" altLang="en-US" sz="1200" b="1" dirty="0" smtClean="0">
                          <a:solidFill>
                            <a:schemeClr val="bg1"/>
                          </a:solidFill>
                        </a:rPr>
                        <a:t>対策概要</a:t>
                      </a:r>
                      <a:endParaRPr kumimoji="1" lang="en-US" altLang="ja-JP" sz="12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84138" indent="-84138">
                        <a:buFont typeface="+mj-lt"/>
                        <a:buAutoNum type="arabicPeriod"/>
                      </a:pPr>
                      <a:r>
                        <a:rPr kumimoji="1" lang="ja-JP" altLang="en-US" sz="1000" dirty="0" smtClean="0">
                          <a:solidFill>
                            <a:schemeClr val="tx1"/>
                          </a:solidFill>
                        </a:rPr>
                        <a:t>青少年による入場禁止</a:t>
                      </a:r>
                      <a:endParaRPr kumimoji="1" lang="en-US" altLang="ja-JP" sz="1000" dirty="0" smtClean="0">
                        <a:solidFill>
                          <a:schemeClr val="tx1"/>
                        </a:solidFill>
                      </a:endParaRPr>
                    </a:p>
                    <a:p>
                      <a:pPr marL="0" indent="0">
                        <a:buFont typeface="+mj-lt"/>
                        <a:buNone/>
                      </a:pPr>
                      <a:endParaRPr kumimoji="1" lang="en-US" altLang="ja-JP"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84138" indent="-84138">
                        <a:buFont typeface="Arial" panose="020B0604020202020204" pitchFamily="34" charset="0"/>
                        <a:buChar char="•"/>
                      </a:pPr>
                      <a:r>
                        <a:rPr kumimoji="1" lang="ja-JP" altLang="en-US" sz="1000" dirty="0" smtClean="0">
                          <a:solidFill>
                            <a:schemeClr val="tx1"/>
                          </a:solidFill>
                        </a:rPr>
                        <a:t>査察官によるカジノ事業者の法令遵守の監視</a:t>
                      </a:r>
                    </a:p>
                    <a:p>
                      <a:pPr marL="0" indent="0">
                        <a:buFont typeface="Arial" panose="020B0604020202020204" pitchFamily="34" charset="0"/>
                        <a:buNone/>
                      </a:pPr>
                      <a:endParaRPr kumimoji="1" lang="en-US" altLang="ja-JP" sz="1000" dirty="0" smtClean="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ネバダ・ゲーミング・コントロール・ボードによる監督</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dirty="0" smtClean="0">
                          <a:solidFill>
                            <a:schemeClr val="tx1"/>
                          </a:solidFill>
                        </a:rPr>
                        <a:t>射幸産業統合監督委員会によるカジノの監督</a:t>
                      </a:r>
                      <a:endParaRPr kumimoji="1" lang="en-US" altLang="ja-JP" sz="1000" dirty="0" smtClean="0">
                        <a:solidFill>
                          <a:schemeClr val="tx1"/>
                        </a:solidFill>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4138" marR="0" indent="-84138" defTabSz="914400" eaLnBrk="1" fontAlgn="auto" latinLnBrk="0" hangingPunct="1">
                        <a:lnSpc>
                          <a:spcPct val="100000"/>
                        </a:lnSpc>
                        <a:spcBef>
                          <a:spcPts val="0"/>
                        </a:spcBef>
                        <a:spcAft>
                          <a:spcPts val="0"/>
                        </a:spcAft>
                        <a:buClrTx/>
                        <a:buSzTx/>
                        <a:buFont typeface="+mj-lt"/>
                        <a:buAutoNum type="arabicPeriod" startAt="2"/>
                        <a:tabLst/>
                        <a:defRPr/>
                      </a:pPr>
                      <a:r>
                        <a:rPr kumimoji="1" lang="ja-JP" altLang="en-US" sz="1000" dirty="0" smtClean="0">
                          <a:solidFill>
                            <a:schemeClr val="tx1"/>
                          </a:solidFill>
                        </a:rPr>
                        <a:t>入場者全員の本人確認</a:t>
                      </a:r>
                    </a:p>
                    <a:p>
                      <a:pPr marL="84138" indent="-84138">
                        <a:buFont typeface="+mj-lt"/>
                        <a:buAutoNum type="arabicPeriod" startAt="2"/>
                      </a:pPr>
                      <a:endParaRPr kumimoji="1" lang="en-US" altLang="ja-JP"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7313" marR="0" indent="-87313" defTabSz="914400" eaLnBrk="1" fontAlgn="auto" latinLnBrk="0" hangingPunct="1">
                        <a:lnSpc>
                          <a:spcPct val="100000"/>
                        </a:lnSpc>
                        <a:spcBef>
                          <a:spcPts val="0"/>
                        </a:spcBef>
                        <a:spcAft>
                          <a:spcPts val="0"/>
                        </a:spcAft>
                        <a:buClrTx/>
                        <a:buSzTx/>
                        <a:buFont typeface="+mj-lt"/>
                        <a:buAutoNum type="arabicPeriod" startAt="3"/>
                        <a:tabLst/>
                        <a:defRPr/>
                      </a:pPr>
                      <a:r>
                        <a:rPr kumimoji="1" lang="ja-JP" altLang="en-US" sz="1000" dirty="0" smtClean="0">
                          <a:solidFill>
                            <a:schemeClr val="tx1"/>
                          </a:solidFill>
                        </a:rPr>
                        <a:t>依存症問題対応の機関を創設</a:t>
                      </a:r>
                      <a:endParaRPr kumimoji="1" lang="en-US" altLang="ja-JP" sz="1000" dirty="0" smtClean="0">
                        <a:solidFill>
                          <a:schemeClr val="tx1"/>
                        </a:solidFill>
                      </a:endParaRPr>
                    </a:p>
                    <a:p>
                      <a:pPr marL="84138" indent="-84138">
                        <a:buFont typeface="+mj-lt"/>
                        <a:buAutoNum type="arabicPeriod" startAt="3"/>
                      </a:pPr>
                      <a:endParaRPr kumimoji="1" lang="en-US" altLang="ja-JP"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indent="-84138">
                        <a:buFont typeface="Arial" panose="020B0604020202020204" pitchFamily="34" charset="0"/>
                        <a:buChar char="•"/>
                      </a:pPr>
                      <a:r>
                        <a:rPr kumimoji="1" lang="ja-JP" altLang="en-US" sz="1000" dirty="0" smtClean="0">
                          <a:solidFill>
                            <a:schemeClr val="tx1"/>
                          </a:solidFill>
                        </a:rPr>
                        <a:t>問題ギャンブル全国協議会による中学生から大学生を対象にしたギャンブルのリスク教育（各学校からの要請に基づき実施）</a:t>
                      </a:r>
                      <a:endParaRPr kumimoji="1" lang="en-US" altLang="ja-JP" sz="1000" dirty="0" smtClean="0">
                        <a:solidFill>
                          <a:schemeClr val="tx1"/>
                        </a:solidFill>
                      </a:endParaRPr>
                    </a:p>
                    <a:p>
                      <a:pPr marL="84138" indent="-84138">
                        <a:buFont typeface="Arial" panose="020B0604020202020204" pitchFamily="34" charset="0"/>
                        <a:buChar char="•"/>
                      </a:pPr>
                      <a:r>
                        <a:rPr kumimoji="1" lang="ja-JP" altLang="en-US" sz="1000" dirty="0" smtClean="0">
                          <a:solidFill>
                            <a:schemeClr val="tx1"/>
                          </a:solidFill>
                        </a:rPr>
                        <a:t>問題ギャンブル全国協議会によるスクールカウンセラーに対するギャンブル依存症予防の知識や生徒への指導方法に関する研修プログラムの提供</a:t>
                      </a:r>
                      <a:endParaRPr kumimoji="1" lang="en-US" altLang="ja-JP" sz="1000" dirty="0" smtClean="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ギャンブル問題管理センター（</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KCGP)</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はギャンブル依存症の予防宣伝</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カジノ広告規制</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indent="-84138">
                        <a:buFont typeface="+mj-lt"/>
                        <a:buAutoNum type="arabicPeriod" startAt="4"/>
                      </a:pPr>
                      <a:endParaRPr kumimoji="1" lang="en-US" altLang="ja-JP" sz="1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査察官によるカジノ事業者の法令遵守の監視</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ネバダ・ゲーミング・コントロール・ボードによる監督</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射幸産業統合監督委員会によるカジノの広告・宣伝行為の審査</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10" name="グループ化 9"/>
          <p:cNvGrpSpPr/>
          <p:nvPr/>
        </p:nvGrpSpPr>
        <p:grpSpPr>
          <a:xfrm>
            <a:off x="6969823" y="1081766"/>
            <a:ext cx="2528190" cy="268517"/>
            <a:chOff x="587829" y="6170134"/>
            <a:chExt cx="2528190" cy="268517"/>
          </a:xfrm>
        </p:grpSpPr>
        <p:sp>
          <p:nvSpPr>
            <p:cNvPr id="11" name="正方形/長方形 10"/>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基本的考え方等に記載のない事項</a:t>
              </a:r>
            </a:p>
          </p:txBody>
        </p:sp>
        <p:sp>
          <p:nvSpPr>
            <p:cNvPr id="12" name="テキスト ボックス 11"/>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3902384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57</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④青少年</a:t>
            </a:r>
            <a:r>
              <a:rPr lang="ja-JP" altLang="en-US" dirty="0"/>
              <a:t>への悪影響対策（カジノ事業者における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898674234"/>
              </p:ext>
            </p:extLst>
          </p:nvPr>
        </p:nvGraphicFramePr>
        <p:xfrm>
          <a:off x="410400" y="1448056"/>
          <a:ext cx="9087612" cy="384576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200" b="1" dirty="0" smtClean="0">
                          <a:solidFill>
                            <a:schemeClr val="bg1"/>
                          </a:solidFill>
                        </a:rPr>
                        <a:t>対策概要</a:t>
                      </a:r>
                      <a:endParaRPr kumimoji="1" lang="ja-JP" altLang="en-US" sz="12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325">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smtClean="0">
                          <a:solidFill>
                            <a:schemeClr val="bg1"/>
                          </a:solidFill>
                        </a:rPr>
                        <a:t>シンガポール</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ネバダ州</a:t>
                      </a:r>
                      <a:endParaRPr kumimoji="1" lang="ja-JP" altLang="en-US" sz="12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smtClean="0">
                          <a:solidFill>
                            <a:schemeClr val="bg1"/>
                          </a:solidFill>
                        </a:rPr>
                        <a:t>韓国</a:t>
                      </a:r>
                      <a:endParaRPr kumimoji="1" lang="en-US" altLang="ja-JP" sz="12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42615">
                <a:tc>
                  <a:txBody>
                    <a:bodyPr/>
                    <a:lstStyle/>
                    <a:p>
                      <a:pPr marL="84138" indent="-84138">
                        <a:buFont typeface="+mj-lt"/>
                        <a:buAutoNum type="arabicPeriod"/>
                      </a:pPr>
                      <a:r>
                        <a:rPr kumimoji="1" lang="ja-JP" altLang="en-US" sz="1000" dirty="0" smtClean="0">
                          <a:solidFill>
                            <a:schemeClr val="tx1"/>
                          </a:solidFill>
                        </a:rPr>
                        <a:t>青少年による入場禁止</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未成年者のカジノ施設への入場を禁止</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発見した場合は査察官への報告</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※21</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歳未満の者がカジノ施設でカジノを</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すること及びカジノ施設内を徘徊</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することを禁止</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未成年者のカジノ施設への入場を禁止</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504">
                <a:tc>
                  <a:txBody>
                    <a:bodyPr/>
                    <a:lstStyle/>
                    <a:p>
                      <a:pPr marL="84138" marR="0" indent="-84138" defTabSz="914400" eaLnBrk="1" fontAlgn="auto" latinLnBrk="0" hangingPunct="1">
                        <a:lnSpc>
                          <a:spcPct val="100000"/>
                        </a:lnSpc>
                        <a:spcBef>
                          <a:spcPts val="0"/>
                        </a:spcBef>
                        <a:spcAft>
                          <a:spcPts val="0"/>
                        </a:spcAft>
                        <a:buClrTx/>
                        <a:buSzTx/>
                        <a:buFont typeface="+mj-lt"/>
                        <a:buAutoNum type="arabicPeriod" startAt="2"/>
                        <a:tabLst/>
                        <a:defRPr/>
                      </a:pPr>
                      <a:r>
                        <a:rPr kumimoji="1" lang="ja-JP" altLang="en-US" sz="1000" dirty="0" smtClean="0">
                          <a:solidFill>
                            <a:schemeClr val="tx1"/>
                          </a:solidFill>
                        </a:rPr>
                        <a:t>入場者全員の本人確認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未成年者のカジノ施設への入場を防止する措置として、従業員は未成年と　　疑わしき者に対し、年齢・氏名・住所の確認を実施</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カジノ事業者は</a:t>
                      </a:r>
                      <a:r>
                        <a:rPr kumimoji="1" lang="en-US" altLang="ja-JP" sz="1050" b="0" i="0" u="none" strike="noStrike" kern="1200" cap="none" spc="0" normalizeH="0" baseline="0" noProof="0" dirty="0" smtClean="0">
                          <a:ln>
                            <a:noFill/>
                          </a:ln>
                          <a:solidFill>
                            <a:prstClr val="black"/>
                          </a:solidFill>
                          <a:effectLst/>
                          <a:uLnTx/>
                          <a:uFillTx/>
                          <a:latin typeface="+mn-lt"/>
                          <a:ea typeface="+mn-ea"/>
                          <a:cs typeface="+mn-cs"/>
                        </a:rPr>
                        <a:t>21</a:t>
                      </a: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歳未満の者のカジノ関与を阻止するための措置を実施</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カジノ事業者による顧客の身分証の　確認</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533">
                <a:tc>
                  <a:txBody>
                    <a:bodyPr/>
                    <a:lstStyle/>
                    <a:p>
                      <a:pPr marL="87313" marR="0" indent="-87313" defTabSz="914400" eaLnBrk="1" fontAlgn="auto" latinLnBrk="0" hangingPunct="1">
                        <a:lnSpc>
                          <a:spcPct val="100000"/>
                        </a:lnSpc>
                        <a:spcBef>
                          <a:spcPts val="0"/>
                        </a:spcBef>
                        <a:spcAft>
                          <a:spcPts val="0"/>
                        </a:spcAft>
                        <a:buClrTx/>
                        <a:buSzTx/>
                        <a:buFont typeface="+mj-lt"/>
                        <a:buAutoNum type="arabicPeriod" startAt="3"/>
                        <a:tabLst/>
                        <a:defRPr/>
                      </a:pPr>
                      <a:r>
                        <a:rPr kumimoji="1" lang="ja-JP" altLang="en-US" sz="1000" dirty="0" smtClean="0">
                          <a:solidFill>
                            <a:schemeClr val="tx1"/>
                          </a:solidFill>
                        </a:rPr>
                        <a:t>依存症問題対応の機関を創設</a:t>
                      </a:r>
                      <a:endParaRPr kumimoji="1" lang="en-US" altLang="ja-JP" sz="10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p>
                    <a:p>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カジノ事業者はギャンブル依存症対策専門機関としてカンウォンランド依存症管理センター（</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KLACC)</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を運営</a:t>
                      </a:r>
                      <a:endParaRPr kumimoji="0" lang="en-US" altLang="ja-JP" sz="1800" b="0" i="0" u="none" strike="noStrike" kern="0" cap="none" spc="0" normalizeH="0" baseline="0" noProof="0" dirty="0" smtClean="0">
                        <a:ln>
                          <a:noFill/>
                        </a:ln>
                        <a:solidFill>
                          <a:schemeClr val="tx1"/>
                        </a:solidFill>
                        <a:effectLst/>
                        <a:uLnTx/>
                        <a:uFillTx/>
                        <a:latin typeface="+mn-lt"/>
                        <a:ea typeface="+mn-ea"/>
                        <a:cs typeface="+mn-cs"/>
                      </a:endParaRPr>
                    </a:p>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1533">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カジノ広告規制</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カジノに関する国内向けのカジノ広告・宣伝の禁止</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品位・尊厳・誠実性を損ない、人に不快感を与える広告活動等の禁止、虚偽　または重大な誤解を招くような広告の　禁止</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射幸産業統合監督委員会によって許可されていないカジノの広告・宣伝行為の禁止</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13" name="グループ化 12"/>
          <p:cNvGrpSpPr/>
          <p:nvPr/>
        </p:nvGrpSpPr>
        <p:grpSpPr>
          <a:xfrm>
            <a:off x="6969823" y="1081766"/>
            <a:ext cx="2528190" cy="268517"/>
            <a:chOff x="587829" y="6170134"/>
            <a:chExt cx="2528190" cy="268517"/>
          </a:xfrm>
        </p:grpSpPr>
        <p:sp>
          <p:nvSpPr>
            <p:cNvPr id="14" name="正方形/長方形 13"/>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基本的考え方等に記載のない事項</a:t>
              </a:r>
            </a:p>
          </p:txBody>
        </p:sp>
        <p:sp>
          <p:nvSpPr>
            <p:cNvPr id="15" name="テキスト ボックス 14"/>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3253536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58</a:t>
            </a:fld>
            <a:endParaRPr lang="ja-JP" altLang="en-US" dirty="0"/>
          </a:p>
        </p:txBody>
      </p:sp>
      <p:sp>
        <p:nvSpPr>
          <p:cNvPr id="5" name="テキスト プレースホルダー 4"/>
          <p:cNvSpPr>
            <a:spLocks noGrp="1"/>
          </p:cNvSpPr>
          <p:nvPr>
            <p:ph type="body" sz="quarter" idx="15"/>
          </p:nvPr>
        </p:nvSpPr>
        <p:spPr/>
        <p:txBody>
          <a:bodyPr/>
          <a:lstStyle/>
          <a:p>
            <a:r>
              <a:rPr kumimoji="1" lang="ja-JP" altLang="en-US" dirty="0" smtClean="0"/>
              <a:t>④青少年への悪影響対策の効果・実態</a:t>
            </a:r>
            <a:endParaRPr kumimoji="1" lang="ja-JP" altLang="en-US" dirty="0"/>
          </a:p>
        </p:txBody>
      </p:sp>
      <p:sp>
        <p:nvSpPr>
          <p:cNvPr id="7" name="テキスト ボックス 6"/>
          <p:cNvSpPr txBox="1"/>
          <p:nvPr/>
        </p:nvSpPr>
        <p:spPr>
          <a:xfrm>
            <a:off x="415925" y="1484314"/>
            <a:ext cx="8842829" cy="4215428"/>
          </a:xfrm>
          <a:prstGeom prst="rect">
            <a:avLst/>
          </a:prstGeom>
          <a:noFill/>
        </p:spPr>
        <p:txBody>
          <a:bodyPr wrap="square" lIns="36000" tIns="36000" rIns="36000" bIns="36000" rtlCol="0" anchor="t" anchorCtr="0">
            <a:noAutofit/>
          </a:bodyPr>
          <a:lstStyle/>
          <a:p>
            <a:r>
              <a:rPr kumimoji="1" lang="ja-JP" altLang="en-US" sz="1200" dirty="0" smtClean="0">
                <a:latin typeface="+mj-lt"/>
                <a:ea typeface="+mj-ea"/>
              </a:rPr>
              <a:t>各国</a:t>
            </a:r>
            <a:r>
              <a:rPr kumimoji="1" lang="ja-JP" altLang="en-US" sz="1200" dirty="0">
                <a:latin typeface="+mj-lt"/>
                <a:ea typeface="+mj-ea"/>
              </a:rPr>
              <a:t>・地域とも</a:t>
            </a:r>
            <a:r>
              <a:rPr kumimoji="1" lang="ja-JP" altLang="en-US" sz="1200" dirty="0" smtClean="0">
                <a:latin typeface="+mj-lt"/>
                <a:ea typeface="+mj-ea"/>
              </a:rPr>
              <a:t>に未成年者</a:t>
            </a:r>
            <a:r>
              <a:rPr kumimoji="1" lang="en-US" altLang="ja-JP" sz="1200" baseline="30000" dirty="0" smtClean="0">
                <a:latin typeface="+mj-lt"/>
                <a:ea typeface="+mj-ea"/>
              </a:rPr>
              <a:t>*1</a:t>
            </a:r>
            <a:r>
              <a:rPr kumimoji="1" lang="ja-JP" altLang="en-US" sz="1200" dirty="0" smtClean="0">
                <a:latin typeface="+mj-lt"/>
                <a:ea typeface="+mj-ea"/>
              </a:rPr>
              <a:t>のカジノ行為を</a:t>
            </a:r>
            <a:r>
              <a:rPr kumimoji="1" lang="ja-JP" altLang="en-US" sz="1200" dirty="0">
                <a:latin typeface="+mj-lt"/>
                <a:ea typeface="+mj-ea"/>
              </a:rPr>
              <a:t>法令で禁止</a:t>
            </a:r>
            <a:r>
              <a:rPr kumimoji="1" lang="ja-JP" altLang="en-US" sz="1200" dirty="0" smtClean="0">
                <a:latin typeface="+mj-lt"/>
                <a:ea typeface="+mj-ea"/>
              </a:rPr>
              <a:t>しており、このうちシンガポールと韓国</a:t>
            </a:r>
            <a:r>
              <a:rPr kumimoji="1" lang="ja-JP" altLang="en-US" sz="1200" dirty="0">
                <a:latin typeface="+mj-lt"/>
                <a:ea typeface="+mj-ea"/>
              </a:rPr>
              <a:t>では</a:t>
            </a:r>
            <a:r>
              <a:rPr kumimoji="1" lang="ja-JP" altLang="en-US" sz="1200" dirty="0" smtClean="0">
                <a:latin typeface="+mj-lt"/>
                <a:ea typeface="+mj-ea"/>
              </a:rPr>
              <a:t>、未成年者の</a:t>
            </a:r>
            <a:r>
              <a:rPr kumimoji="1" lang="ja-JP" altLang="en-US" sz="1200" dirty="0">
                <a:latin typeface="+mj-lt"/>
                <a:ea typeface="+mj-ea"/>
              </a:rPr>
              <a:t>カジノ施設への入場</a:t>
            </a:r>
            <a:r>
              <a:rPr kumimoji="1" lang="ja-JP" altLang="en-US" sz="1200" dirty="0" smtClean="0">
                <a:latin typeface="+mj-lt"/>
                <a:ea typeface="+mj-ea"/>
              </a:rPr>
              <a:t>そのものを法令で禁止している。</a:t>
            </a:r>
            <a:r>
              <a:rPr kumimoji="1" lang="ja-JP" altLang="en-US" sz="1200" dirty="0" smtClean="0"/>
              <a:t>カジノ導入</a:t>
            </a:r>
            <a:r>
              <a:rPr kumimoji="1" lang="ja-JP" altLang="en-US" sz="1200" dirty="0"/>
              <a:t>が青少年の健全育成に悪影響を与えたことを示す事例・定量データについて</a:t>
            </a:r>
            <a:r>
              <a:rPr kumimoji="1" lang="ja-JP" altLang="en-US" sz="1200" dirty="0" smtClean="0"/>
              <a:t>は、各国・地域では確認</a:t>
            </a:r>
            <a:r>
              <a:rPr kumimoji="1" lang="ja-JP" altLang="en-US" sz="1200" dirty="0"/>
              <a:t>できなかった</a:t>
            </a:r>
            <a:r>
              <a:rPr kumimoji="1" lang="ja-JP" altLang="en-US" sz="1200" dirty="0" smtClean="0"/>
              <a:t>。ただし、シンガポール、ネバダ州においては青少年のカジノ関与に</a:t>
            </a:r>
            <a:r>
              <a:rPr kumimoji="1" lang="ja-JP" altLang="en-US" sz="1200" dirty="0"/>
              <a:t>係る</a:t>
            </a:r>
            <a:r>
              <a:rPr kumimoji="1" lang="ja-JP" altLang="en-US" sz="1200" dirty="0" smtClean="0"/>
              <a:t>以下の報告がなされている。</a:t>
            </a:r>
            <a:endParaRPr kumimoji="1" lang="ja-JP" altLang="en-US" sz="1200" dirty="0"/>
          </a:p>
          <a:p>
            <a:endParaRPr kumimoji="1" lang="en-US" altLang="ja-JP" sz="1200" b="1" dirty="0" smtClean="0">
              <a:latin typeface="+mj-lt"/>
              <a:ea typeface="+mj-ea"/>
            </a:endParaRPr>
          </a:p>
          <a:p>
            <a:pPr marL="171450" indent="-171450">
              <a:buFont typeface="Wingdings" panose="05000000000000000000" pitchFamily="2" charset="2"/>
              <a:buChar char="l"/>
            </a:pPr>
            <a:r>
              <a:rPr kumimoji="1" lang="ja-JP" altLang="en-US" sz="1200" b="1" dirty="0">
                <a:latin typeface="+mj-lt"/>
                <a:ea typeface="+mj-ea"/>
              </a:rPr>
              <a:t>シンガポール</a:t>
            </a:r>
          </a:p>
          <a:p>
            <a:pPr marL="180975"/>
            <a:r>
              <a:rPr kumimoji="1" lang="ja-JP" altLang="en-US" sz="1200" dirty="0" smtClean="0">
                <a:latin typeface="+mj-lt"/>
                <a:ea typeface="+mj-ea"/>
              </a:rPr>
              <a:t>シンガポールでは、未成年者</a:t>
            </a:r>
            <a:r>
              <a:rPr kumimoji="1" lang="ja-JP" altLang="en-US" sz="1200" dirty="0">
                <a:latin typeface="+mj-lt"/>
                <a:ea typeface="+mj-ea"/>
              </a:rPr>
              <a:t>による</a:t>
            </a:r>
            <a:r>
              <a:rPr kumimoji="1" lang="ja-JP" altLang="en-US" sz="1200" dirty="0" smtClean="0">
                <a:latin typeface="+mj-lt"/>
                <a:ea typeface="+mj-ea"/>
              </a:rPr>
              <a:t>カジノ施設への入場を防止できなかったカジノ事業者は、カジノ規制機構から処分（罰金）が課せられる。また、</a:t>
            </a:r>
            <a:r>
              <a:rPr kumimoji="1" lang="ja-JP" altLang="en-US" sz="1200" dirty="0" smtClean="0"/>
              <a:t>シンガポールにおけるカジノ</a:t>
            </a:r>
            <a:r>
              <a:rPr kumimoji="1" lang="ja-JP" altLang="en-US" sz="1200" dirty="0"/>
              <a:t>施設</a:t>
            </a:r>
            <a:r>
              <a:rPr kumimoji="1" lang="ja-JP" altLang="en-US" sz="1200" dirty="0" smtClean="0"/>
              <a:t>に</a:t>
            </a:r>
            <a:r>
              <a:rPr kumimoji="1" lang="ja-JP" altLang="en-US" sz="1200" dirty="0"/>
              <a:t>入場した</a:t>
            </a:r>
            <a:r>
              <a:rPr kumimoji="1" lang="ja-JP" altLang="en-US" sz="1200" dirty="0" smtClean="0"/>
              <a:t>青少年</a:t>
            </a:r>
            <a:r>
              <a:rPr kumimoji="1" lang="ja-JP" altLang="en-US" sz="1200" dirty="0"/>
              <a:t>に対しても罰金処分</a:t>
            </a:r>
            <a:r>
              <a:rPr kumimoji="1" lang="ja-JP" altLang="en-US" sz="1200" dirty="0" smtClean="0"/>
              <a:t>が課</a:t>
            </a:r>
            <a:r>
              <a:rPr kumimoji="1" lang="ja-JP" altLang="en-US" sz="1200" dirty="0"/>
              <a:t>せられ</a:t>
            </a:r>
            <a:r>
              <a:rPr kumimoji="1" lang="ja-JP" altLang="en-US" sz="1200" dirty="0" smtClean="0"/>
              <a:t>ている。</a:t>
            </a:r>
            <a:endParaRPr kumimoji="1" lang="en-US" altLang="ja-JP" sz="1200" dirty="0"/>
          </a:p>
          <a:p>
            <a:pPr marL="180975"/>
            <a:r>
              <a:rPr kumimoji="1" lang="ja-JP" altLang="en-US" sz="1200" dirty="0" smtClean="0"/>
              <a:t>下図表のとおり、</a:t>
            </a:r>
            <a:r>
              <a:rPr kumimoji="1" lang="ja-JP" altLang="en-US" sz="1200" dirty="0" smtClean="0">
                <a:latin typeface="+mj-lt"/>
                <a:ea typeface="+mj-ea"/>
              </a:rPr>
              <a:t>シンガポールでは過去に</a:t>
            </a:r>
            <a:r>
              <a:rPr kumimoji="1" lang="en-US" altLang="ja-JP" sz="1200" dirty="0" smtClean="0">
                <a:latin typeface="+mj-lt"/>
                <a:ea typeface="+mj-ea"/>
              </a:rPr>
              <a:t>8</a:t>
            </a:r>
            <a:r>
              <a:rPr kumimoji="1" lang="ja-JP" altLang="en-US" sz="1200" dirty="0" smtClean="0">
                <a:latin typeface="+mj-lt"/>
                <a:ea typeface="+mj-ea"/>
              </a:rPr>
              <a:t>件、未成年者によるカジノ施設への入場に係る事例（カジノ管理法</a:t>
            </a:r>
            <a:r>
              <a:rPr kumimoji="1" lang="en-US" altLang="ja-JP" sz="1200" dirty="0" smtClean="0">
                <a:latin typeface="+mj-lt"/>
                <a:ea typeface="+mj-ea"/>
              </a:rPr>
              <a:t>133</a:t>
            </a:r>
            <a:r>
              <a:rPr kumimoji="1" lang="ja-JP" altLang="en-US" sz="1200" dirty="0" smtClean="0">
                <a:latin typeface="+mj-lt"/>
                <a:ea typeface="+mj-ea"/>
              </a:rPr>
              <a:t>違反）が報告されており、いずれ</a:t>
            </a:r>
            <a:r>
              <a:rPr kumimoji="1" lang="ja-JP" altLang="en-US" sz="1200" dirty="0">
                <a:latin typeface="+mj-lt"/>
                <a:ea typeface="+mj-ea"/>
              </a:rPr>
              <a:t>もカジノ規制機構</a:t>
            </a:r>
            <a:r>
              <a:rPr kumimoji="1" lang="ja-JP" altLang="en-US" sz="1200" dirty="0" smtClean="0">
                <a:latin typeface="+mj-lt"/>
                <a:ea typeface="+mj-ea"/>
              </a:rPr>
              <a:t>より事業者</a:t>
            </a:r>
            <a:r>
              <a:rPr kumimoji="1" lang="ja-JP" altLang="en-US" sz="1200" dirty="0">
                <a:latin typeface="+mj-lt"/>
                <a:ea typeface="+mj-ea"/>
              </a:rPr>
              <a:t>に</a:t>
            </a:r>
            <a:r>
              <a:rPr kumimoji="1" lang="ja-JP" altLang="en-US" sz="1200" dirty="0" smtClean="0">
                <a:latin typeface="+mj-lt"/>
                <a:ea typeface="+mj-ea"/>
              </a:rPr>
              <a:t>罰金が課せられている。</a:t>
            </a:r>
            <a:endParaRPr kumimoji="1" lang="en-US" altLang="ja-JP" sz="1200" dirty="0" smtClean="0"/>
          </a:p>
          <a:p>
            <a:endParaRPr kumimoji="1" lang="en-US" altLang="ja-JP" sz="1200" dirty="0" smtClean="0">
              <a:latin typeface="+mj-lt"/>
              <a:ea typeface="+mj-ea"/>
            </a:endParaRPr>
          </a:p>
          <a:p>
            <a:endParaRPr kumimoji="1" lang="en-US" altLang="ja-JP" sz="1200" dirty="0">
              <a:latin typeface="+mj-lt"/>
              <a:ea typeface="+mj-ea"/>
            </a:endParaRPr>
          </a:p>
          <a:p>
            <a:endParaRPr kumimoji="1" lang="en-US" altLang="ja-JP" sz="1200" dirty="0" smtClean="0">
              <a:latin typeface="+mj-lt"/>
              <a:ea typeface="+mj-ea"/>
            </a:endParaRPr>
          </a:p>
          <a:p>
            <a:endParaRPr kumimoji="1" lang="en-US" altLang="ja-JP" sz="1200" dirty="0">
              <a:latin typeface="+mj-lt"/>
              <a:ea typeface="+mj-ea"/>
            </a:endParaRPr>
          </a:p>
          <a:p>
            <a:endParaRPr kumimoji="1" lang="en-US" altLang="ja-JP" sz="1200" dirty="0" smtClean="0">
              <a:latin typeface="+mj-lt"/>
              <a:ea typeface="+mj-ea"/>
            </a:endParaRPr>
          </a:p>
          <a:p>
            <a:endParaRPr kumimoji="1" lang="en-US" altLang="ja-JP" sz="1200" dirty="0">
              <a:latin typeface="+mj-lt"/>
              <a:ea typeface="+mj-ea"/>
            </a:endParaRPr>
          </a:p>
          <a:p>
            <a:endParaRPr kumimoji="1" lang="en-US" altLang="ja-JP" sz="1200" dirty="0" smtClean="0">
              <a:latin typeface="+mj-lt"/>
              <a:ea typeface="+mj-ea"/>
            </a:endParaRPr>
          </a:p>
          <a:p>
            <a:endParaRPr kumimoji="1" lang="en-US" altLang="ja-JP" sz="1200" dirty="0">
              <a:latin typeface="+mj-lt"/>
              <a:ea typeface="+mj-ea"/>
            </a:endParaRPr>
          </a:p>
          <a:p>
            <a:endParaRPr kumimoji="1" lang="en-US" altLang="ja-JP" sz="1200" dirty="0" smtClean="0">
              <a:latin typeface="+mj-lt"/>
              <a:ea typeface="+mj-ea"/>
            </a:endParaRPr>
          </a:p>
          <a:p>
            <a:endParaRPr kumimoji="1" lang="en-US" altLang="ja-JP" sz="1200" dirty="0" smtClean="0">
              <a:latin typeface="+mj-lt"/>
              <a:ea typeface="+mj-ea"/>
            </a:endParaRPr>
          </a:p>
          <a:p>
            <a:pPr marL="171450" indent="-171450">
              <a:buFont typeface="Wingdings" panose="05000000000000000000" pitchFamily="2" charset="2"/>
              <a:buChar char="l"/>
            </a:pPr>
            <a:r>
              <a:rPr kumimoji="1" lang="ja-JP" altLang="en-US" sz="1200" b="1" dirty="0">
                <a:latin typeface="+mj-lt"/>
                <a:ea typeface="+mj-ea"/>
              </a:rPr>
              <a:t>ネバダ州</a:t>
            </a:r>
            <a:endParaRPr kumimoji="1" lang="en-US" altLang="ja-JP" sz="1200" b="1" dirty="0" smtClean="0">
              <a:latin typeface="+mj-lt"/>
              <a:ea typeface="+mj-ea"/>
            </a:endParaRPr>
          </a:p>
          <a:p>
            <a:pPr marL="180975"/>
            <a:r>
              <a:rPr kumimoji="1" lang="ja-JP" altLang="en-US" sz="1200" dirty="0" smtClean="0">
                <a:latin typeface="+mj-lt"/>
                <a:ea typeface="+mj-ea"/>
              </a:rPr>
              <a:t>ネバダ州</a:t>
            </a:r>
            <a:r>
              <a:rPr kumimoji="1" lang="ja-JP" altLang="en-US" sz="1200" dirty="0">
                <a:latin typeface="+mj-lt"/>
                <a:ea typeface="+mj-ea"/>
              </a:rPr>
              <a:t>で</a:t>
            </a:r>
            <a:r>
              <a:rPr kumimoji="1" lang="ja-JP" altLang="en-US" sz="1200" dirty="0" smtClean="0">
                <a:latin typeface="+mj-lt"/>
                <a:ea typeface="+mj-ea"/>
              </a:rPr>
              <a:t>は</a:t>
            </a:r>
            <a:r>
              <a:rPr kumimoji="1" lang="en-US" altLang="ja-JP" sz="1200" dirty="0" smtClean="0">
                <a:latin typeface="+mj-lt"/>
                <a:ea typeface="+mj-ea"/>
              </a:rPr>
              <a:t>21</a:t>
            </a:r>
            <a:r>
              <a:rPr kumimoji="1" lang="ja-JP" altLang="en-US" sz="1200" dirty="0" smtClean="0">
                <a:latin typeface="+mj-lt"/>
                <a:ea typeface="+mj-ea"/>
              </a:rPr>
              <a:t>歳未満のカジノ行為は</a:t>
            </a:r>
            <a:r>
              <a:rPr kumimoji="1" lang="ja-JP" altLang="en-US" sz="1200" dirty="0">
                <a:latin typeface="+mj-lt"/>
                <a:ea typeface="+mj-ea"/>
              </a:rPr>
              <a:t>禁止されて</a:t>
            </a:r>
            <a:r>
              <a:rPr kumimoji="1" lang="ja-JP" altLang="en-US" sz="1200" dirty="0" smtClean="0">
                <a:latin typeface="+mj-lt"/>
                <a:ea typeface="+mj-ea"/>
              </a:rPr>
              <a:t>いるが、</a:t>
            </a:r>
            <a:r>
              <a:rPr kumimoji="1" lang="ja-JP" altLang="en-US" sz="1200" dirty="0">
                <a:latin typeface="+mj-lt"/>
                <a:ea typeface="+mj-ea"/>
              </a:rPr>
              <a:t>カジノ施設への入場は可能</a:t>
            </a:r>
            <a:r>
              <a:rPr kumimoji="1" lang="ja-JP" altLang="en-US" sz="1200" dirty="0" smtClean="0">
                <a:latin typeface="+mj-lt"/>
                <a:ea typeface="+mj-ea"/>
              </a:rPr>
              <a:t>であり</a:t>
            </a:r>
            <a:r>
              <a:rPr kumimoji="1" lang="en-US" altLang="ja-JP" sz="1200" dirty="0" smtClean="0">
                <a:latin typeface="+mj-lt"/>
                <a:ea typeface="+mj-ea"/>
              </a:rPr>
              <a:t>NPO</a:t>
            </a:r>
            <a:r>
              <a:rPr kumimoji="1" lang="ja-JP" altLang="en-US" sz="1200" dirty="0" smtClean="0">
                <a:latin typeface="+mj-lt"/>
                <a:ea typeface="+mj-ea"/>
              </a:rPr>
              <a:t>法人である</a:t>
            </a:r>
            <a:r>
              <a:rPr kumimoji="1" lang="ja-JP" altLang="en-US" sz="1200" dirty="0"/>
              <a:t>ネバダ州問題ギャンブル</a:t>
            </a:r>
            <a:r>
              <a:rPr kumimoji="1" lang="ja-JP" altLang="en-US" sz="1200" dirty="0" smtClean="0"/>
              <a:t>協議会（</a:t>
            </a:r>
            <a:r>
              <a:rPr kumimoji="1" lang="en-US" altLang="ja-JP" sz="1200" dirty="0" smtClean="0"/>
              <a:t>NCPG</a:t>
            </a:r>
            <a:r>
              <a:rPr kumimoji="1" lang="ja-JP" altLang="en-US" sz="1200" dirty="0" smtClean="0"/>
              <a:t>）の調査によると</a:t>
            </a:r>
            <a:r>
              <a:rPr kumimoji="1" lang="ja-JP" altLang="en-US" sz="1200" dirty="0" smtClean="0">
                <a:latin typeface="+mj-lt"/>
                <a:ea typeface="+mj-ea"/>
              </a:rPr>
              <a:t>青少年（</a:t>
            </a:r>
            <a:r>
              <a:rPr kumimoji="1" lang="en-US" altLang="ja-JP" sz="1200" dirty="0">
                <a:latin typeface="+mj-lt"/>
                <a:ea typeface="+mj-ea"/>
              </a:rPr>
              <a:t>adolescent</a:t>
            </a:r>
            <a:r>
              <a:rPr kumimoji="1" lang="ja-JP" altLang="en-US" sz="1200" dirty="0" smtClean="0">
                <a:latin typeface="+mj-lt"/>
                <a:ea typeface="+mj-ea"/>
              </a:rPr>
              <a:t>）の</a:t>
            </a:r>
            <a:r>
              <a:rPr kumimoji="1" lang="en-US" altLang="ja-JP" sz="1200" dirty="0">
                <a:latin typeface="+mj-lt"/>
                <a:ea typeface="+mj-ea"/>
              </a:rPr>
              <a:t>67</a:t>
            </a:r>
            <a:r>
              <a:rPr kumimoji="1" lang="ja-JP" altLang="en-US" sz="1200" dirty="0">
                <a:latin typeface="+mj-lt"/>
                <a:ea typeface="+mj-ea"/>
              </a:rPr>
              <a:t>％がギャンブルを行ったことがあると</a:t>
            </a:r>
            <a:r>
              <a:rPr kumimoji="1" lang="ja-JP" altLang="en-US" sz="1200" dirty="0" smtClean="0">
                <a:latin typeface="+mj-lt"/>
                <a:ea typeface="+mj-ea"/>
              </a:rPr>
              <a:t>いう調査結果が確認できた。</a:t>
            </a:r>
          </a:p>
        </p:txBody>
      </p:sp>
      <p:sp>
        <p:nvSpPr>
          <p:cNvPr id="3" name="テキスト ボックス 2"/>
          <p:cNvSpPr txBox="1"/>
          <p:nvPr/>
        </p:nvSpPr>
        <p:spPr>
          <a:xfrm>
            <a:off x="415924" y="5725090"/>
            <a:ext cx="8842829" cy="257369"/>
          </a:xfrm>
          <a:prstGeom prst="rect">
            <a:avLst/>
          </a:prstGeom>
          <a:noFill/>
        </p:spPr>
        <p:txBody>
          <a:bodyPr wrap="square" lIns="36000" tIns="36000" rIns="36000" bIns="36000" rtlCol="0" anchor="ctr" anchorCtr="0">
            <a:noAutofit/>
          </a:bodyPr>
          <a:lstStyle/>
          <a:p>
            <a:r>
              <a:rPr kumimoji="1" lang="en-US" altLang="ja-JP" sz="1000" dirty="0" smtClean="0">
                <a:latin typeface="+mj-lt"/>
                <a:ea typeface="+mj-ea"/>
              </a:rPr>
              <a:t>*1 </a:t>
            </a:r>
            <a:r>
              <a:rPr kumimoji="1" lang="ja-JP" altLang="en-US" sz="1000" dirty="0" smtClean="0">
                <a:latin typeface="+mj-lt"/>
                <a:ea typeface="+mj-ea"/>
              </a:rPr>
              <a:t>ネバダ州</a:t>
            </a:r>
            <a:r>
              <a:rPr kumimoji="1" lang="ja-JP" altLang="en-US" sz="1000" dirty="0">
                <a:latin typeface="+mj-lt"/>
                <a:ea typeface="+mj-ea"/>
              </a:rPr>
              <a:t>で</a:t>
            </a:r>
            <a:r>
              <a:rPr kumimoji="1" lang="ja-JP" altLang="en-US" sz="1000" dirty="0" smtClean="0">
                <a:latin typeface="+mj-lt"/>
                <a:ea typeface="+mj-ea"/>
              </a:rPr>
              <a:t>は</a:t>
            </a:r>
            <a:r>
              <a:rPr kumimoji="1" lang="en-US" altLang="ja-JP" sz="1000" dirty="0" smtClean="0">
                <a:latin typeface="+mj-lt"/>
                <a:ea typeface="+mj-ea"/>
              </a:rPr>
              <a:t>21</a:t>
            </a:r>
            <a:r>
              <a:rPr kumimoji="1" lang="ja-JP" altLang="en-US" sz="1000" dirty="0" smtClean="0">
                <a:latin typeface="+mj-lt"/>
                <a:ea typeface="+mj-ea"/>
              </a:rPr>
              <a:t>歳未満の者</a:t>
            </a:r>
          </a:p>
        </p:txBody>
      </p:sp>
      <p:graphicFrame>
        <p:nvGraphicFramePr>
          <p:cNvPr id="6" name="表 5"/>
          <p:cNvGraphicFramePr>
            <a:graphicFrameLocks noGrp="1"/>
          </p:cNvGraphicFramePr>
          <p:nvPr>
            <p:extLst>
              <p:ext uri="{D42A27DB-BD31-4B8C-83A1-F6EECF244321}">
                <p14:modId xmlns:p14="http://schemas.microsoft.com/office/powerpoint/2010/main" val="1391079971"/>
              </p:ext>
            </p:extLst>
          </p:nvPr>
        </p:nvGraphicFramePr>
        <p:xfrm>
          <a:off x="898525" y="3239993"/>
          <a:ext cx="3800475" cy="1703583"/>
        </p:xfrm>
        <a:graphic>
          <a:graphicData uri="http://schemas.openxmlformats.org/drawingml/2006/table">
            <a:tbl>
              <a:tblPr firstRow="1" bandRow="1">
                <a:tableStyleId>{2D5ABB26-0587-4C30-8999-92F81FD0307C}</a:tableStyleId>
              </a:tblPr>
              <a:tblGrid>
                <a:gridCol w="1306413"/>
                <a:gridCol w="831354"/>
                <a:gridCol w="1662708"/>
              </a:tblGrid>
              <a:tr h="243369">
                <a:tc>
                  <a:txBody>
                    <a:bodyPr/>
                    <a:lstStyle/>
                    <a:p>
                      <a:pPr algn="ctr"/>
                      <a:r>
                        <a:rPr kumimoji="1" lang="ja-JP" altLang="en-US" sz="1050" b="1" dirty="0" smtClean="0">
                          <a:solidFill>
                            <a:schemeClr val="bg1"/>
                          </a:solidFill>
                        </a:rPr>
                        <a:t>対象年</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件数</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50" b="1" dirty="0" smtClean="0">
                          <a:solidFill>
                            <a:schemeClr val="bg1"/>
                          </a:solidFill>
                        </a:rPr>
                        <a:t>罰金総額</a:t>
                      </a:r>
                      <a:endParaRPr kumimoji="1" lang="ja-JP" altLang="en-US" sz="105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369">
                <a:tc>
                  <a:txBody>
                    <a:bodyPr/>
                    <a:lstStyle/>
                    <a:p>
                      <a:pPr algn="ctr"/>
                      <a:r>
                        <a:rPr kumimoji="1" lang="en-US" altLang="ja-JP" sz="1050" dirty="0" smtClean="0"/>
                        <a:t>2010</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0</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solidFill>
                            <a:schemeClr val="tx1"/>
                          </a:solidFill>
                        </a:rPr>
                        <a:t>N/A</a:t>
                      </a:r>
                      <a:endParaRPr kumimoji="1" lang="ja-JP" altLang="en-US" sz="105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69">
                <a:tc>
                  <a:txBody>
                    <a:bodyPr/>
                    <a:lstStyle/>
                    <a:p>
                      <a:pPr algn="ctr"/>
                      <a:r>
                        <a:rPr kumimoji="1" lang="en-US" altLang="ja-JP" sz="1050" dirty="0" smtClean="0"/>
                        <a:t>2011</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0</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solidFill>
                            <a:schemeClr val="tx1"/>
                          </a:solidFill>
                        </a:rPr>
                        <a:t>N/A</a:t>
                      </a:r>
                      <a:endParaRPr kumimoji="1" lang="ja-JP" altLang="en-US" sz="105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69">
                <a:tc>
                  <a:txBody>
                    <a:bodyPr/>
                    <a:lstStyle/>
                    <a:p>
                      <a:pPr algn="ctr"/>
                      <a:r>
                        <a:rPr kumimoji="1" lang="en-US" altLang="ja-JP" sz="1050" dirty="0" smtClean="0"/>
                        <a:t>2012</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3</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solidFill>
                            <a:schemeClr val="tx1"/>
                          </a:solidFill>
                        </a:rPr>
                        <a:t>125,000SGD</a:t>
                      </a:r>
                      <a:r>
                        <a:rPr kumimoji="1" lang="ja-JP" altLang="en-US" sz="1050" dirty="0" smtClean="0">
                          <a:solidFill>
                            <a:schemeClr val="tx1"/>
                          </a:solidFill>
                        </a:rPr>
                        <a:t>（約</a:t>
                      </a:r>
                      <a:r>
                        <a:rPr kumimoji="1" lang="en-US" altLang="ja-JP" sz="1050" dirty="0" smtClean="0">
                          <a:solidFill>
                            <a:schemeClr val="tx1"/>
                          </a:solidFill>
                        </a:rPr>
                        <a:t>960</a:t>
                      </a:r>
                      <a:r>
                        <a:rPr kumimoji="1" lang="ja-JP" altLang="en-US" sz="1050" dirty="0" smtClean="0">
                          <a:solidFill>
                            <a:schemeClr val="tx1"/>
                          </a:solidFill>
                        </a:rPr>
                        <a:t>万円）</a:t>
                      </a:r>
                      <a:endParaRPr kumimoji="1" lang="ja-JP" altLang="en-US" sz="105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69">
                <a:tc>
                  <a:txBody>
                    <a:bodyPr/>
                    <a:lstStyle/>
                    <a:p>
                      <a:pPr algn="ctr"/>
                      <a:r>
                        <a:rPr kumimoji="1" lang="en-US" altLang="ja-JP" sz="1050" dirty="0" smtClean="0"/>
                        <a:t>2013</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2</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solidFill>
                            <a:schemeClr val="tx1"/>
                          </a:solidFill>
                        </a:rPr>
                        <a:t>100,000SGD</a:t>
                      </a:r>
                      <a:r>
                        <a:rPr kumimoji="1" lang="ja-JP" altLang="en-US" sz="1050" dirty="0" smtClean="0">
                          <a:solidFill>
                            <a:schemeClr val="tx1"/>
                          </a:solidFill>
                        </a:rPr>
                        <a:t>（約</a:t>
                      </a:r>
                      <a:r>
                        <a:rPr kumimoji="1" lang="en-US" altLang="ja-JP" sz="1050" dirty="0" smtClean="0">
                          <a:solidFill>
                            <a:schemeClr val="tx1"/>
                          </a:solidFill>
                        </a:rPr>
                        <a:t>760</a:t>
                      </a:r>
                      <a:r>
                        <a:rPr kumimoji="1" lang="ja-JP" altLang="en-US" sz="1050" dirty="0" smtClean="0">
                          <a:solidFill>
                            <a:schemeClr val="tx1"/>
                          </a:solidFill>
                        </a:rPr>
                        <a:t>万円）</a:t>
                      </a:r>
                      <a:endParaRPr kumimoji="1" lang="ja-JP" altLang="en-US" sz="105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69">
                <a:tc>
                  <a:txBody>
                    <a:bodyPr/>
                    <a:lstStyle/>
                    <a:p>
                      <a:pPr algn="ctr"/>
                      <a:r>
                        <a:rPr kumimoji="1" lang="en-US" altLang="ja-JP" sz="1050" dirty="0" smtClean="0"/>
                        <a:t>2014</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3</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55,000SGD</a:t>
                      </a:r>
                      <a:r>
                        <a:rPr kumimoji="1" lang="ja-JP" altLang="en-US" sz="1050" dirty="0" smtClean="0">
                          <a:solidFill>
                            <a:schemeClr val="tx1"/>
                          </a:solidFill>
                        </a:rPr>
                        <a:t>（約</a:t>
                      </a:r>
                      <a:r>
                        <a:rPr kumimoji="1" lang="en-US" altLang="ja-JP" sz="1050" dirty="0" smtClean="0">
                          <a:solidFill>
                            <a:schemeClr val="tx1"/>
                          </a:solidFill>
                        </a:rPr>
                        <a:t>420</a:t>
                      </a:r>
                      <a:r>
                        <a:rPr kumimoji="1" lang="ja-JP" altLang="en-US" sz="1050" dirty="0" smtClean="0">
                          <a:solidFill>
                            <a:schemeClr val="tx1"/>
                          </a:solidFill>
                        </a:rPr>
                        <a:t>万円）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69">
                <a:tc>
                  <a:txBody>
                    <a:bodyPr/>
                    <a:lstStyle/>
                    <a:p>
                      <a:pPr algn="ctr"/>
                      <a:r>
                        <a:rPr kumimoji="1" lang="en-US" altLang="ja-JP" sz="1050" dirty="0" smtClean="0"/>
                        <a:t>2015</a:t>
                      </a:r>
                      <a:r>
                        <a:rPr kumimoji="1" lang="ja-JP" altLang="en-US" sz="1050" dirty="0" smtClean="0"/>
                        <a:t>年</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0</a:t>
                      </a:r>
                      <a:r>
                        <a:rPr kumimoji="1" lang="ja-JP" altLang="en-US" sz="1050" dirty="0" smtClean="0"/>
                        <a:t>件</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t>N/A</a:t>
                      </a:r>
                      <a:endParaRPr kumimoji="1"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テキスト ボックス 8"/>
          <p:cNvSpPr txBox="1"/>
          <p:nvPr/>
        </p:nvSpPr>
        <p:spPr>
          <a:xfrm>
            <a:off x="415925" y="6007807"/>
            <a:ext cx="9070975" cy="383788"/>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出所：カジノ規制機構ホームページ、ネバダ州問題ギャンブル協議会ホームページをもとに作成</a:t>
            </a:r>
          </a:p>
        </p:txBody>
      </p:sp>
    </p:spTree>
    <p:extLst>
      <p:ext uri="{BB962C8B-B14F-4D97-AF65-F5344CB8AC3E}">
        <p14:creationId xmlns:p14="http://schemas.microsoft.com/office/powerpoint/2010/main" val="30112446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a:t>
            </a:r>
            <a:r>
              <a:rPr lang="ja-JP" altLang="en-US" dirty="0" smtClean="0"/>
              <a:t>対策</a:t>
            </a:r>
            <a:endParaRPr kumimoji="1" lang="en-US" altLang="ja-JP" dirty="0" smtClean="0"/>
          </a:p>
          <a:p>
            <a:r>
              <a:rPr lang="ja-JP" altLang="en-US" dirty="0" smtClean="0"/>
              <a:t>ウ　諸外国の懸念事項・課題対策事例調査</a:t>
            </a:r>
            <a:endParaRPr lang="en-US" altLang="ja-JP" dirty="0" smtClean="0"/>
          </a:p>
          <a:p>
            <a:r>
              <a:rPr lang="ja-JP" altLang="en-US" dirty="0" smtClean="0"/>
              <a:t>⑤ギャンブル依存症対策</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59</a:t>
            </a:fld>
            <a:endParaRPr lang="ja-JP" altLang="en-US" dirty="0"/>
          </a:p>
        </p:txBody>
      </p:sp>
    </p:spTree>
    <p:extLst>
      <p:ext uri="{BB962C8B-B14F-4D97-AF65-F5344CB8AC3E}">
        <p14:creationId xmlns:p14="http://schemas.microsoft.com/office/powerpoint/2010/main" val="307421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A3EB1B23-9AF8-425B-BAD7-B9FA00F18833}" type="slidenum">
              <a:rPr lang="ja-JP" altLang="en-US" smtClean="0"/>
              <a:pPr/>
              <a:t>6</a:t>
            </a:fld>
            <a:endParaRPr lang="ja-JP" altLang="en-US" dirty="0"/>
          </a:p>
        </p:txBody>
      </p:sp>
      <p:sp>
        <p:nvSpPr>
          <p:cNvPr id="2" name="タイトル 1"/>
          <p:cNvSpPr>
            <a:spLocks noGrp="1"/>
          </p:cNvSpPr>
          <p:nvPr>
            <p:ph type="title"/>
          </p:nvPr>
        </p:nvSpPr>
        <p:spPr/>
        <p:txBody>
          <a:bodyPr/>
          <a:lstStyle/>
          <a:p>
            <a:r>
              <a:rPr lang="ja-JP" altLang="en-US" dirty="0" smtClean="0"/>
              <a:t>（</a:t>
            </a:r>
            <a:r>
              <a:rPr lang="en-US" altLang="ja-JP" dirty="0" smtClean="0"/>
              <a:t>1</a:t>
            </a:r>
            <a:r>
              <a:rPr lang="ja-JP" altLang="en-US" dirty="0" smtClean="0"/>
              <a:t>）集客見込数</a:t>
            </a:r>
            <a:r>
              <a:rPr lang="ja-JP" altLang="en-US" dirty="0"/>
              <a:t/>
            </a:r>
            <a:br>
              <a:rPr lang="ja-JP" altLang="en-US" dirty="0"/>
            </a:br>
            <a:r>
              <a:rPr lang="en-US" altLang="ja-JP" dirty="0" smtClean="0"/>
              <a:t>Summary</a:t>
            </a:r>
            <a:endParaRPr lang="ja-JP" altLang="en-US" dirty="0"/>
          </a:p>
        </p:txBody>
      </p:sp>
      <p:sp>
        <p:nvSpPr>
          <p:cNvPr id="29" name="テキスト プレースホルダー 28"/>
          <p:cNvSpPr>
            <a:spLocks noGrp="1"/>
          </p:cNvSpPr>
          <p:nvPr>
            <p:ph type="body" sz="quarter" idx="14"/>
          </p:nvPr>
        </p:nvSpPr>
        <p:spPr>
          <a:xfrm>
            <a:off x="390105" y="1009580"/>
            <a:ext cx="9072000" cy="1669670"/>
          </a:xfrm>
          <a:ln>
            <a:solidFill>
              <a:schemeClr val="tx1"/>
            </a:solidFill>
          </a:ln>
        </p:spPr>
        <p:txBody>
          <a:bodyPr tIns="72000" bIns="72000">
            <a:spAutoFit/>
          </a:bodyPr>
          <a:lstStyle/>
          <a:p>
            <a:pPr marL="285750" indent="-285750" algn="just">
              <a:spcBef>
                <a:spcPts val="600"/>
              </a:spcBef>
              <a:buFont typeface="Wingdings" panose="05000000000000000000" pitchFamily="2" charset="2"/>
              <a:buChar char="n"/>
            </a:pPr>
            <a:r>
              <a:rPr lang="ja-JP" altLang="en-US" dirty="0"/>
              <a:t>本章では、夢洲地区に</a:t>
            </a:r>
            <a:r>
              <a:rPr lang="en-US" altLang="ja-JP" dirty="0"/>
              <a:t>IR</a:t>
            </a:r>
            <a:r>
              <a:rPr lang="ja-JP" altLang="en-US" dirty="0"/>
              <a:t>を立地した場合の経済効果試算を目的として、夢洲地区</a:t>
            </a:r>
            <a:r>
              <a:rPr lang="ja-JP" altLang="en-US" dirty="0" smtClean="0"/>
              <a:t>への</a:t>
            </a:r>
            <a:r>
              <a:rPr lang="ja-JP" altLang="en-US" dirty="0"/>
              <a:t>集客見込数を</a:t>
            </a:r>
            <a:r>
              <a:rPr lang="ja-JP" altLang="en-US" dirty="0" smtClean="0"/>
              <a:t>推定し</a:t>
            </a:r>
            <a:r>
              <a:rPr lang="ja-JP" altLang="en-US" dirty="0"/>
              <a:t>た</a:t>
            </a:r>
            <a:r>
              <a:rPr lang="ja-JP" altLang="en-US" dirty="0" smtClean="0"/>
              <a:t>。</a:t>
            </a:r>
            <a:endParaRPr lang="en-US" altLang="ja-JP" dirty="0" smtClean="0"/>
          </a:p>
          <a:p>
            <a:pPr marL="285750" indent="-285750" algn="just">
              <a:spcBef>
                <a:spcPts val="600"/>
              </a:spcBef>
              <a:buFont typeface="Wingdings" panose="05000000000000000000" pitchFamily="2" charset="2"/>
              <a:buChar char="n"/>
            </a:pPr>
            <a:r>
              <a:rPr lang="ja-JP" altLang="en-US" dirty="0" smtClean="0"/>
              <a:t>本調査</a:t>
            </a:r>
            <a:r>
              <a:rPr lang="ja-JP" altLang="en-US" dirty="0"/>
              <a:t>においては、政府の</a:t>
            </a:r>
            <a:r>
              <a:rPr lang="en-US" altLang="ja-JP" dirty="0"/>
              <a:t>『</a:t>
            </a:r>
            <a:r>
              <a:rPr lang="ja-JP" altLang="en-US" dirty="0"/>
              <a:t>観光先進国</a:t>
            </a:r>
            <a:r>
              <a:rPr lang="en-US" altLang="ja-JP" dirty="0"/>
              <a:t>』</a:t>
            </a:r>
            <a:r>
              <a:rPr lang="ja-JP" altLang="en-US" dirty="0" err="1"/>
              <a:t>への</a:t>
            </a:r>
            <a:r>
              <a:rPr lang="ja-JP" altLang="en-US" dirty="0"/>
              <a:t>新たな国づくりに向けた「明日の</a:t>
            </a:r>
            <a:r>
              <a:rPr lang="ja-JP" altLang="en-US" dirty="0" smtClean="0"/>
              <a:t>日本</a:t>
            </a:r>
            <a:r>
              <a:rPr lang="ja-JP" altLang="en-US" dirty="0"/>
              <a:t>を支える観光ビジョン</a:t>
            </a:r>
            <a:r>
              <a:rPr lang="ja-JP" altLang="en-US" dirty="0" smtClean="0"/>
              <a:t>」（</a:t>
            </a:r>
            <a:r>
              <a:rPr lang="en-US" altLang="ja-JP" dirty="0" smtClean="0"/>
              <a:t>2016</a:t>
            </a:r>
            <a:r>
              <a:rPr lang="ja-JP" altLang="en-US" dirty="0"/>
              <a:t>年</a:t>
            </a:r>
            <a:r>
              <a:rPr lang="en-US" altLang="ja-JP" dirty="0"/>
              <a:t>3</a:t>
            </a:r>
            <a:r>
              <a:rPr lang="ja-JP" altLang="en-US" dirty="0" smtClean="0"/>
              <a:t>月）、大阪府・大阪市</a:t>
            </a:r>
            <a:r>
              <a:rPr lang="ja-JP" altLang="en-US" dirty="0"/>
              <a:t>の「大阪都市魅力</a:t>
            </a:r>
            <a:r>
              <a:rPr lang="ja-JP" altLang="en-US" dirty="0" smtClean="0"/>
              <a:t>創造</a:t>
            </a:r>
            <a:r>
              <a:rPr lang="ja-JP" altLang="en-US" dirty="0"/>
              <a:t>戦略</a:t>
            </a:r>
            <a:r>
              <a:rPr lang="en-US" altLang="ja-JP" dirty="0"/>
              <a:t>2020</a:t>
            </a:r>
            <a:r>
              <a:rPr lang="ja-JP" altLang="en-US" dirty="0" smtClean="0"/>
              <a:t>」（</a:t>
            </a:r>
            <a:r>
              <a:rPr lang="en-US" altLang="ja-JP" dirty="0" smtClean="0"/>
              <a:t>2016</a:t>
            </a:r>
            <a:r>
              <a:rPr lang="ja-JP" altLang="en-US" dirty="0" smtClean="0"/>
              <a:t>年</a:t>
            </a:r>
            <a:r>
              <a:rPr lang="en-US" altLang="ja-JP" dirty="0" smtClean="0"/>
              <a:t>11</a:t>
            </a:r>
            <a:r>
              <a:rPr lang="ja-JP" altLang="en-US" dirty="0" smtClean="0"/>
              <a:t>月）など</a:t>
            </a:r>
            <a:r>
              <a:rPr lang="ja-JP" altLang="en-US" dirty="0"/>
              <a:t>を前提として、夢洲地区への集客</a:t>
            </a:r>
            <a:r>
              <a:rPr lang="ja-JP" altLang="en-US" dirty="0" smtClean="0"/>
              <a:t>見込数を</a:t>
            </a:r>
            <a:r>
              <a:rPr lang="ja-JP" altLang="en-US" dirty="0"/>
              <a:t>推定している</a:t>
            </a:r>
            <a:r>
              <a:rPr lang="ja-JP" altLang="en-US" dirty="0" smtClean="0"/>
              <a:t>。</a:t>
            </a:r>
            <a:endParaRPr lang="en-US" altLang="ja-JP" dirty="0"/>
          </a:p>
          <a:p>
            <a:pPr marL="454950" lvl="1" indent="-285750" algn="just">
              <a:spcBef>
                <a:spcPts val="600"/>
              </a:spcBef>
              <a:buFont typeface="Wingdings" panose="05000000000000000000" pitchFamily="2" charset="2"/>
              <a:buChar char="Ø"/>
            </a:pPr>
            <a:r>
              <a:rPr lang="ja-JP" altLang="en-US" sz="1400" dirty="0" smtClean="0"/>
              <a:t>集客</a:t>
            </a:r>
            <a:r>
              <a:rPr lang="ja-JP" altLang="en-US" sz="1400" dirty="0"/>
              <a:t>見込数を推定した結果、</a:t>
            </a:r>
            <a:r>
              <a:rPr lang="en-US" altLang="ja-JP" sz="1400" u="sng" dirty="0"/>
              <a:t>2024</a:t>
            </a:r>
            <a:r>
              <a:rPr lang="ja-JP" altLang="en-US" sz="1400" u="sng" dirty="0"/>
              <a:t>年の集客見込数は</a:t>
            </a:r>
            <a:r>
              <a:rPr lang="en-US" altLang="ja-JP" sz="1400" b="1" u="sng" dirty="0" smtClean="0"/>
              <a:t>1,300</a:t>
            </a:r>
            <a:r>
              <a:rPr lang="ja-JP" altLang="en-US" sz="1400" b="1" u="sng" dirty="0" smtClean="0"/>
              <a:t>万人</a:t>
            </a:r>
            <a:r>
              <a:rPr lang="ja-JP" altLang="en-US" sz="1400" b="1" u="sng" dirty="0"/>
              <a:t>程度</a:t>
            </a:r>
            <a:r>
              <a:rPr lang="ja-JP" altLang="en-US" sz="1400" u="sng" dirty="0" smtClean="0"/>
              <a:t>、</a:t>
            </a:r>
            <a:r>
              <a:rPr lang="en-US" altLang="ja-JP" sz="1400" u="sng" dirty="0" smtClean="0"/>
              <a:t>2030</a:t>
            </a:r>
            <a:r>
              <a:rPr lang="ja-JP" altLang="en-US" sz="1400" u="sng" dirty="0"/>
              <a:t>年の集客見込数は</a:t>
            </a:r>
            <a:r>
              <a:rPr lang="en-US" altLang="ja-JP" sz="1400" u="sng" dirty="0" smtClean="0"/>
              <a:t>2,200</a:t>
            </a:r>
            <a:r>
              <a:rPr lang="ja-JP" altLang="en-US" sz="1400" u="sng" dirty="0" smtClean="0"/>
              <a:t>万人程度</a:t>
            </a:r>
            <a:r>
              <a:rPr lang="ja-JP" altLang="en-US" sz="1400" dirty="0"/>
              <a:t>となった</a:t>
            </a:r>
            <a:r>
              <a:rPr lang="ja-JP" altLang="en-US" sz="1400" dirty="0" smtClean="0"/>
              <a:t>。</a:t>
            </a:r>
            <a:endParaRPr lang="en-US" altLang="ja-JP" sz="1400" dirty="0" smtClean="0"/>
          </a:p>
        </p:txBody>
      </p:sp>
      <p:sp>
        <p:nvSpPr>
          <p:cNvPr id="7" name="コンテンツ プレースホルダー 6"/>
          <p:cNvSpPr>
            <a:spLocks noGrp="1"/>
          </p:cNvSpPr>
          <p:nvPr>
            <p:ph idx="1"/>
          </p:nvPr>
        </p:nvSpPr>
        <p:spPr>
          <a:xfrm>
            <a:off x="417600" y="3831000"/>
            <a:ext cx="9066013" cy="1094577"/>
          </a:xfrm>
        </p:spPr>
        <p:txBody>
          <a:bodyPr>
            <a:spAutoFit/>
          </a:bodyPr>
          <a:lstStyle/>
          <a:p>
            <a:pPr>
              <a:spcBef>
                <a:spcPts val="600"/>
              </a:spcBef>
            </a:pPr>
            <a:r>
              <a:rPr lang="ja-JP" altLang="en-US" sz="1400" dirty="0"/>
              <a:t>　本章で</a:t>
            </a:r>
            <a:r>
              <a:rPr lang="ja-JP" altLang="en-US" sz="1400" dirty="0" smtClean="0"/>
              <a:t>は以下</a:t>
            </a:r>
            <a:r>
              <a:rPr lang="ja-JP" altLang="en-US" sz="1400" dirty="0"/>
              <a:t>の観点より、</a:t>
            </a:r>
            <a:r>
              <a:rPr lang="en-US" altLang="ja-JP" sz="1400" dirty="0"/>
              <a:t>IR</a:t>
            </a:r>
            <a:r>
              <a:rPr lang="ja-JP" altLang="en-US" sz="1400" dirty="0"/>
              <a:t>施設導入によって想定</a:t>
            </a:r>
            <a:r>
              <a:rPr lang="ja-JP" altLang="en-US" sz="1400" dirty="0" smtClean="0"/>
              <a:t>される集客見込数を</a:t>
            </a:r>
            <a:r>
              <a:rPr lang="ja-JP" altLang="en-US" sz="1400" dirty="0"/>
              <a:t>整理した。</a:t>
            </a:r>
            <a:endParaRPr lang="en-US" altLang="ja-JP" sz="1400" dirty="0"/>
          </a:p>
          <a:p>
            <a:r>
              <a:rPr lang="ja-JP" altLang="en-US" sz="1400" dirty="0" smtClean="0"/>
              <a:t>（</a:t>
            </a:r>
            <a:r>
              <a:rPr lang="ja-JP" altLang="ja-JP" sz="1400" dirty="0" smtClean="0"/>
              <a:t>１</a:t>
            </a:r>
            <a:r>
              <a:rPr lang="ja-JP" altLang="en-US" sz="1400" dirty="0" smtClean="0"/>
              <a:t>）</a:t>
            </a:r>
            <a:r>
              <a:rPr lang="ja-JP" altLang="ja-JP" sz="1400" dirty="0" smtClean="0"/>
              <a:t>集客見込数</a:t>
            </a:r>
            <a:endParaRPr lang="en-US" altLang="ja-JP" sz="1400" dirty="0" smtClean="0"/>
          </a:p>
          <a:p>
            <a:pPr marL="454950" lvl="1" indent="-285750">
              <a:buFont typeface="Wingdings" panose="05000000000000000000" pitchFamily="2" charset="2"/>
              <a:buChar char="Ø"/>
            </a:pPr>
            <a:r>
              <a:rPr lang="en-US" altLang="ja-JP" sz="1400" dirty="0" smtClean="0"/>
              <a:t>IR</a:t>
            </a:r>
            <a:r>
              <a:rPr lang="ja-JP" altLang="ja-JP" sz="1400" dirty="0"/>
              <a:t>施設への集客</a:t>
            </a:r>
            <a:r>
              <a:rPr lang="ja-JP" altLang="ja-JP" sz="1400" dirty="0" smtClean="0"/>
              <a:t>見込数</a:t>
            </a:r>
            <a:r>
              <a:rPr lang="ja-JP" altLang="en-US" sz="1400" dirty="0" smtClean="0"/>
              <a:t>（</a:t>
            </a:r>
            <a:r>
              <a:rPr lang="ja-JP" altLang="ja-JP" sz="1400" dirty="0" smtClean="0"/>
              <a:t>内国人</a:t>
            </a:r>
            <a:r>
              <a:rPr lang="ja-JP" altLang="ja-JP" sz="1400" dirty="0"/>
              <a:t>・外国人</a:t>
            </a:r>
            <a:r>
              <a:rPr lang="ja-JP" altLang="ja-JP" sz="1400" dirty="0" smtClean="0"/>
              <a:t>別</a:t>
            </a:r>
            <a:r>
              <a:rPr lang="ja-JP" altLang="en-US" dirty="0" smtClean="0"/>
              <a:t>）</a:t>
            </a:r>
            <a:endParaRPr lang="en-US" altLang="ja-JP" dirty="0" smtClean="0"/>
          </a:p>
        </p:txBody>
      </p:sp>
      <p:sp>
        <p:nvSpPr>
          <p:cNvPr id="9" name="テキスト プレースホルダー 8"/>
          <p:cNvSpPr>
            <a:spLocks noGrp="1"/>
          </p:cNvSpPr>
          <p:nvPr>
            <p:ph type="body" sz="quarter" idx="15"/>
          </p:nvPr>
        </p:nvSpPr>
        <p:spPr>
          <a:xfrm>
            <a:off x="417600" y="3453049"/>
            <a:ext cx="4320000" cy="432000"/>
          </a:xfrm>
        </p:spPr>
        <p:txBody>
          <a:bodyPr lIns="36000" tIns="36000" rIns="36000" bIns="36000"/>
          <a:lstStyle/>
          <a:p>
            <a:r>
              <a:rPr kumimoji="1" lang="ja-JP" altLang="en-US" dirty="0" smtClean="0"/>
              <a:t>調査内容</a:t>
            </a:r>
            <a:endParaRPr kumimoji="1" lang="ja-JP" altLang="en-US" dirty="0"/>
          </a:p>
        </p:txBody>
      </p:sp>
    </p:spTree>
    <p:extLst>
      <p:ext uri="{BB962C8B-B14F-4D97-AF65-F5344CB8AC3E}">
        <p14:creationId xmlns:p14="http://schemas.microsoft.com/office/powerpoint/2010/main" val="2974102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60</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⑤ギャンブル</a:t>
            </a:r>
            <a:r>
              <a:rPr lang="ja-JP" altLang="en-US" dirty="0"/>
              <a:t>依存症対策</a:t>
            </a:r>
            <a:r>
              <a:rPr lang="ja-JP" altLang="en-US" dirty="0" smtClean="0"/>
              <a:t>（</a:t>
            </a:r>
            <a:r>
              <a:rPr lang="ja-JP" altLang="en-US" dirty="0"/>
              <a:t>国・州における</a:t>
            </a:r>
            <a:r>
              <a:rPr lang="ja-JP" altLang="en-US" dirty="0" smtClean="0"/>
              <a:t>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56729200"/>
              </p:ext>
            </p:extLst>
          </p:nvPr>
        </p:nvGraphicFramePr>
        <p:xfrm>
          <a:off x="410400" y="1448056"/>
          <a:ext cx="9087612" cy="509388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900" b="1" dirty="0" smtClean="0">
                          <a:solidFill>
                            <a:schemeClr val="bg1"/>
                          </a:solidFill>
                        </a:rPr>
                        <a:t>対策概要</a:t>
                      </a:r>
                      <a:endParaRPr kumimoji="1" lang="ja-JP" altLang="en-US" sz="9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900" b="1" dirty="0" smtClean="0">
                          <a:solidFill>
                            <a:schemeClr val="bg1"/>
                          </a:solidFill>
                        </a:rPr>
                        <a:t>シンガポール</a:t>
                      </a:r>
                      <a:endParaRPr kumimoji="1" lang="ja-JP" altLang="en-US" sz="9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900" b="1" dirty="0" smtClean="0">
                          <a:solidFill>
                            <a:schemeClr val="bg1"/>
                          </a:solidFill>
                        </a:rPr>
                        <a:t>ネバダ州</a:t>
                      </a:r>
                      <a:endParaRPr kumimoji="1" lang="ja-JP" altLang="en-US" sz="9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900" b="1" dirty="0" smtClean="0">
                          <a:solidFill>
                            <a:schemeClr val="bg1"/>
                          </a:solidFill>
                        </a:rPr>
                        <a:t>韓国</a:t>
                      </a:r>
                      <a:endParaRPr kumimoji="1" lang="ja-JP" altLang="en-US" sz="9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2737">
                <a:tc>
                  <a:txBody>
                    <a:bodyPr/>
                    <a:lstStyle/>
                    <a:p>
                      <a:pPr marL="87313" marR="0" lvl="1" indent="-873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公営賭博分野を含めた調査の実施と実態の把握</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1"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問題ギャンブル全国協議会による公営賭博分野を含めた調査の実施及び実態把握のための調査報告の公表</a:t>
                      </a:r>
                    </a:p>
                    <a:p>
                      <a:pPr marL="0" indent="0">
                        <a:buFont typeface="+mj-lt"/>
                        <a:buNone/>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138" marR="0" lvl="1"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射幸産業統合監督委員会によるカジノ・　　公営賭博分野を含めた調査の実施及び　　実態の把握目的のための調査報告の公表</a:t>
                      </a:r>
                    </a:p>
                    <a:p>
                      <a:pPr marL="0" indent="0">
                        <a:buFont typeface="+mj-lt"/>
                        <a:buNone/>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737">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2"/>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調査研究の推奨</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依存症管理サービス機構はギャンブル依存症の効果的な治療方法の発見に資する調査を実施</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ギャンブル問題管理センターによるカジノを含む７つの賭博（競馬等）からの依存症予防治療負担金徴収</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737">
                <a:tc>
                  <a:txBody>
                    <a:bodyPr/>
                    <a:lstStyle/>
                    <a:p>
                      <a:pPr marL="87313" marR="0" lvl="1" indent="-87313" algn="l" defTabSz="914400" rtl="0" eaLnBrk="1" fontAlgn="base" latinLnBrk="0" hangingPunct="1">
                        <a:lnSpc>
                          <a:spcPct val="100000"/>
                        </a:lnSpc>
                        <a:spcBef>
                          <a:spcPct val="0"/>
                        </a:spcBef>
                        <a:spcAft>
                          <a:spcPct val="0"/>
                        </a:spcAft>
                        <a:buClrTx/>
                        <a:buSzTx/>
                        <a:buFont typeface="+mj-lt"/>
                        <a:buAutoNum type="arabicPeriod" startAt="3"/>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依存症問題対応のための専門機関の創設</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1"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社会家族振興省の諮問機関に当たる、問題ギャンブル全国協議会の設置</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ギャンブル問題管理センターによる治療・　リハビリ等のサービス提供</a:t>
                      </a:r>
                    </a:p>
                    <a:p>
                      <a:pPr marL="0" indent="0">
                        <a:buFont typeface="+mj-lt"/>
                        <a:buNone/>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7313" marR="0" lvl="1"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中長期的な対応策や短期的対処プログラムの策定</a:t>
                      </a:r>
                      <a:endParaRPr kumimoji="1" lang="en-US" altLang="ja-JP" sz="900" b="0" i="0" u="none" strike="noStrike" kern="0" cap="none" spc="0" normalizeH="0" baseline="0" noProof="0" dirty="0" smtClean="0">
                        <a:ln>
                          <a:noFill/>
                        </a:ln>
                        <a:solidFill>
                          <a:schemeClr val="tx1"/>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1"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問題ギャンブル全国協議会によるギャンブルの社会的セーフガード（入場制限等）の　開発</a:t>
                      </a: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p>
                      <a:pPr marL="84138" indent="-84138">
                        <a:buFont typeface="+mj-lt"/>
                        <a:buAutoNum type="arabicPeriod" startAt="2"/>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射幸産業統合監督委員会によるギャンブル依存症に係る教育プログラムの開発</a:t>
                      </a:r>
                    </a:p>
                    <a:p>
                      <a:pPr marL="84138" indent="-84138">
                        <a:buFont typeface="+mj-lt"/>
                        <a:buAutoNum type="arabicPeriod" startAt="2"/>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467">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5"/>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治療やカウンセリング体制構築支援</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indent="-84138">
                        <a:buFont typeface="+mj-lt"/>
                        <a:buAutoNum type="arabicPeriod"/>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問題ギャンブル全国協議会によるギャンブル依存症に関連する各種プログラムの支援及び実行</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保健福祉省・問題ギャンブル諮問委員会に　　よるギャンブル依存症の予防・治療補助金　配分</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アルコール・薬物・ギャンブルカウンセラー　審査管ボードのカウンセラー資格の許認可を担当</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ギャンブル問題管理センターによるギャンブル依存症に係る専門家の育成</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407">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6"/>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内国人への入場制限（入場料、排除プログラム、成人等）の設定</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indent="-84138">
                        <a:buFont typeface="+mj-lt"/>
                        <a:buAutoNum type="arabicPeriod"/>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顧客の排除及び入場回数制限の実施、　　排除者リストの作成・管理</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カジノ事業者から排除者通知の受領</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カジノ事業者への排除者リストの配布</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射幸産業統合監督委員会によるカジノの　監督</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407">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7"/>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カジノ広告規制</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査察官によるカジノ事業者の法令遵守の　監視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ネバダ・ゲーミング・コントロール・ボードに　よる監督</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dirty="0" smtClean="0">
                          <a:solidFill>
                            <a:schemeClr val="tx1"/>
                          </a:solidFill>
                        </a:rPr>
                        <a:t>射幸産業統合監督委員会はカジノ事業者の法令遵守状況を監督・指導</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49407">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8"/>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治療</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チャンギ総合病院等による治療</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dirty="0" smtClean="0">
                          <a:solidFill>
                            <a:schemeClr val="tx1"/>
                          </a:solidFill>
                        </a:rPr>
                        <a:t>病院、ネバダ大学等による治療</a:t>
                      </a:r>
                      <a:endParaRPr kumimoji="1" lang="en-US" altLang="ja-JP" sz="9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dirty="0" smtClean="0">
                          <a:solidFill>
                            <a:schemeClr val="tx1"/>
                          </a:solidFill>
                        </a:rPr>
                        <a:t>ギャンブル問題管理センター（</a:t>
                      </a:r>
                      <a:r>
                        <a:rPr kumimoji="1" lang="en-US" altLang="ja-JP" sz="900" dirty="0" smtClean="0">
                          <a:solidFill>
                            <a:schemeClr val="tx1"/>
                          </a:solidFill>
                        </a:rPr>
                        <a:t>KCGP</a:t>
                      </a:r>
                      <a:r>
                        <a:rPr kumimoji="1" lang="ja-JP" altLang="en-US" sz="900" dirty="0" smtClean="0">
                          <a:solidFill>
                            <a:schemeClr val="tx1"/>
                          </a:solidFill>
                        </a:rPr>
                        <a:t>）はギャンブル依存症者に対して治療を実施している。</a:t>
                      </a:r>
                      <a:endParaRPr kumimoji="1" lang="en-US" altLang="ja-JP" sz="9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7" name="グループ化 6"/>
          <p:cNvGrpSpPr/>
          <p:nvPr/>
        </p:nvGrpSpPr>
        <p:grpSpPr>
          <a:xfrm>
            <a:off x="6969823" y="1081766"/>
            <a:ext cx="2528190" cy="268517"/>
            <a:chOff x="587829" y="6170134"/>
            <a:chExt cx="2528190" cy="268517"/>
          </a:xfrm>
        </p:grpSpPr>
        <p:sp>
          <p:nvSpPr>
            <p:cNvPr id="8" name="正方形/長方形 7"/>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基本的考え方等に記載のない事項</a:t>
              </a:r>
            </a:p>
          </p:txBody>
        </p:sp>
        <p:sp>
          <p:nvSpPr>
            <p:cNvPr id="9" name="テキスト ボックス 8"/>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3567685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61</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⑤ギャンブル</a:t>
            </a:r>
            <a:r>
              <a:rPr lang="ja-JP" altLang="en-US" dirty="0"/>
              <a:t>依存症対策</a:t>
            </a:r>
            <a:r>
              <a:rPr lang="ja-JP" altLang="en-US" dirty="0" smtClean="0"/>
              <a:t>（カジノ事業者における対策）</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595779432"/>
              </p:ext>
            </p:extLst>
          </p:nvPr>
        </p:nvGraphicFramePr>
        <p:xfrm>
          <a:off x="410400" y="1448056"/>
          <a:ext cx="9087612" cy="4793280"/>
        </p:xfrm>
        <a:graphic>
          <a:graphicData uri="http://schemas.openxmlformats.org/drawingml/2006/table">
            <a:tbl>
              <a:tblPr firstRow="1" bandRow="1">
                <a:tableStyleId>{2D5ABB26-0587-4C30-8999-92F81FD0307C}</a:tableStyleId>
              </a:tblPr>
              <a:tblGrid>
                <a:gridCol w="2271903"/>
                <a:gridCol w="2271903"/>
                <a:gridCol w="2271903"/>
                <a:gridCol w="2271903"/>
              </a:tblGrid>
              <a:tr h="0">
                <a:tc rowSpan="2">
                  <a:txBody>
                    <a:bodyPr/>
                    <a:lstStyle/>
                    <a:p>
                      <a:pPr algn="ctr"/>
                      <a:r>
                        <a:rPr kumimoji="1" lang="ja-JP" altLang="en-US" sz="1000" b="1" dirty="0" smtClean="0">
                          <a:solidFill>
                            <a:schemeClr val="bg1"/>
                          </a:solidFill>
                        </a:rPr>
                        <a:t>対策概要</a:t>
                      </a:r>
                      <a:endParaRPr kumimoji="1" lang="ja-JP" altLang="en-US" sz="1000" b="1" dirty="0">
                        <a:solidFill>
                          <a:schemeClr val="bg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rPr>
                        <a:t>諸外国における懸念事項・課題対策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smtClean="0">
                          <a:solidFill>
                            <a:schemeClr val="bg1"/>
                          </a:solidFill>
                        </a:rPr>
                        <a:t>シンガポール</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ネバダ州</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韓国</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85892">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2"/>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調査研究の推奨</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依存症予防治療負担金のギャンブル問題管理センターへの納付</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92">
                <a:tc>
                  <a:txBody>
                    <a:bodyPr/>
                    <a:lstStyle/>
                    <a:p>
                      <a:pPr marL="87313" marR="0" lvl="1" indent="-87313" algn="l" defTabSz="914400" rtl="0" eaLnBrk="1" fontAlgn="base" latinLnBrk="0" hangingPunct="1">
                        <a:lnSpc>
                          <a:spcPct val="100000"/>
                        </a:lnSpc>
                        <a:spcBef>
                          <a:spcPct val="0"/>
                        </a:spcBef>
                        <a:spcAft>
                          <a:spcPct val="0"/>
                        </a:spcAft>
                        <a:buClrTx/>
                        <a:buSzTx/>
                        <a:buFont typeface="+mj-lt"/>
                        <a:buAutoNum type="arabicPeriod" startAt="3"/>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依存症問題対応のための専門機関の創設</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カンウォンランド依存症管理センターの</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　設置・運営</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738">
                <a:tc>
                  <a:txBody>
                    <a:bodyPr/>
                    <a:lstStyle/>
                    <a:p>
                      <a:pPr marL="87313" marR="0" lvl="1" indent="-87313" algn="l" defTabSz="914400" rtl="0" eaLnBrk="1" fontAlgn="base" latinLnBrk="0" hangingPunct="1">
                        <a:lnSpc>
                          <a:spcPct val="100000"/>
                        </a:lnSpc>
                        <a:spcBef>
                          <a:spcPct val="0"/>
                        </a:spcBef>
                        <a:spcAft>
                          <a:spcPct val="0"/>
                        </a:spcAft>
                        <a:buClrTx/>
                        <a:buSzTx/>
                        <a:buFont typeface="+mj-lt"/>
                        <a:buAutoNum type="arabicPeriod" startAt="4"/>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中長期的な対応策や短期的対処プログラムの策定</a:t>
                      </a:r>
                      <a:endParaRPr kumimoji="1" lang="en-US" altLang="ja-JP" sz="900" b="0" i="0" u="none" strike="noStrike" kern="0" cap="none" spc="0" normalizeH="0" baseline="0" noProof="0" dirty="0" smtClean="0">
                        <a:ln>
                          <a:noFill/>
                        </a:ln>
                        <a:solidFill>
                          <a:schemeClr val="tx1"/>
                        </a:solidFill>
                        <a:effectLst/>
                        <a:uLnTx/>
                        <a:uFillTx/>
                        <a:latin typeface="+mn-lt"/>
                        <a:ea typeface="+mn-ea"/>
                        <a:cs typeface="+mn-cs"/>
                      </a:endParaRPr>
                    </a:p>
                    <a:p>
                      <a:pPr marL="87313" marR="0" lvl="1" indent="-87313" algn="l" defTabSz="914400" rtl="0" eaLnBrk="1" fontAlgn="base" latinLnBrk="0" hangingPunct="1">
                        <a:lnSpc>
                          <a:spcPct val="100000"/>
                        </a:lnSpc>
                        <a:spcBef>
                          <a:spcPct val="0"/>
                        </a:spcBef>
                        <a:spcAft>
                          <a:spcPct val="0"/>
                        </a:spcAft>
                        <a:buClrTx/>
                        <a:buSzTx/>
                        <a:buFont typeface="+mj-lt"/>
                        <a:buAutoNum type="arabicPeriod" startAt="4"/>
                        <a:tabLst/>
                        <a:defRPr/>
                      </a:pP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marR="0" lvl="0"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カンウォンランド依存症管理センターの運営及び当該センターにおいて治療プログラム等の提供</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738">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5"/>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治療やカウンセリング体制構築支援</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indent="-84138">
                        <a:buFont typeface="+mj-lt"/>
                        <a:buAutoNum type="arabicPeriod"/>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MGM</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リゾーツ・インターナショナル等、一部のカジノ事業者はネバダ州における問題ギャンブルに係る認知向上、教育推進、　　治療品質向上を目的とするネバダ州問題ギャンブル協議会へ毎年寄付</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661">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6"/>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内国人への入場制限（入場料、排除プログラム、成人等）の設定</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indent="-84138">
                        <a:buFont typeface="+mj-lt"/>
                        <a:buAutoNum type="arabicPeriod"/>
                      </a:pPr>
                      <a:endParaRPr kumimoji="1" lang="en-US" altLang="ja-JP" sz="9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入場料：シンガポールの内国人及び永住者よりカジノ施設への入場料を徴収</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排除プログラム：自己排除、家族排除、</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　　　　　　　　　　　　強制排除</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入場回数制限：自己、家族、強制</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成人：未成年者をカジノ施設への入場を</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　　　　　禁止</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入場料：一般的にカジノ事業者は徴収していない</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排除プログラム：</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MGM</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は自己排除</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入場回数制限：確認できなかった</a:t>
                      </a: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成人：</a:t>
                      </a: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21</a:t>
                      </a: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歳未満の者がカジノをすること及びカジノ施設内を徘徊することを禁止</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入場料：内国人から入場料を徴収</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排除プログラム：配偶者・親族</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入場回数制限：地域住民等への日数制限</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7313" marR="0" lvl="1" indent="-87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成人：未成年者の入場禁止</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661">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7"/>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カジノ広告規制</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カジノに関する国内向けのカジノ広告・宣伝の禁止</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品位・尊厳・誠実性を損ない、人に不快感を与える広告活動等の禁止、虚偽または重大な誤解を招くような広告の禁止</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射幸産業統合監督委員会によって許可されていないカジノの広告・宣伝行為の禁止</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84138" marR="0" lvl="0" indent="-841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900" dirty="0" smtClean="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77661">
                <a:tc>
                  <a:txBody>
                    <a:bodyPr/>
                    <a:lstStyle/>
                    <a:p>
                      <a:pPr marL="87313" marR="0" lvl="0" indent="-87313" algn="l" defTabSz="914400" rtl="0" eaLnBrk="1" fontAlgn="base" latinLnBrk="0" hangingPunct="1">
                        <a:lnSpc>
                          <a:spcPct val="100000"/>
                        </a:lnSpc>
                        <a:spcBef>
                          <a:spcPct val="0"/>
                        </a:spcBef>
                        <a:spcAft>
                          <a:spcPct val="0"/>
                        </a:spcAft>
                        <a:buClrTx/>
                        <a:buSzTx/>
                        <a:buFont typeface="+mj-lt"/>
                        <a:buAutoNum type="arabicPeriod" startAt="8"/>
                        <a:tabLst/>
                        <a:defRPr/>
                      </a:pPr>
                      <a:r>
                        <a:rPr kumimoji="1" lang="ja-JP" altLang="en-US" sz="900" b="0" i="0" u="none" strike="noStrike" kern="1200" cap="none" spc="0" normalizeH="0" baseline="0" noProof="0" dirty="0" smtClean="0">
                          <a:ln>
                            <a:noFill/>
                          </a:ln>
                          <a:solidFill>
                            <a:prstClr val="black"/>
                          </a:solidFill>
                          <a:effectLst/>
                          <a:uLnTx/>
                          <a:uFillTx/>
                          <a:latin typeface="+mn-lt"/>
                          <a:ea typeface="+mn-ea"/>
                          <a:cs typeface="+mn-cs"/>
                        </a:rPr>
                        <a:t>治療</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endParaRPr kumimoji="1" lang="ja-JP" alt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900" dirty="0" smtClean="0">
                          <a:solidFill>
                            <a:schemeClr val="tx1"/>
                          </a:solidFill>
                        </a:rPr>
                        <a:t>KLACC</a:t>
                      </a:r>
                      <a:r>
                        <a:rPr kumimoji="1" lang="ja-JP" altLang="en-US" sz="900" dirty="0" smtClean="0">
                          <a:solidFill>
                            <a:schemeClr val="tx1"/>
                          </a:solidFill>
                        </a:rPr>
                        <a:t>による</a:t>
                      </a:r>
                      <a:r>
                        <a:rPr kumimoji="1" lang="ja-JP" altLang="en-US" sz="900" b="0" i="0" u="none" strike="noStrike" kern="1200" cap="none" spc="0" normalizeH="0" baseline="0" noProof="0" dirty="0" smtClean="0">
                          <a:ln>
                            <a:noFill/>
                          </a:ln>
                          <a:solidFill>
                            <a:sysClr val="windowText" lastClr="000000"/>
                          </a:solidFill>
                          <a:effectLst/>
                          <a:uLnTx/>
                          <a:uFillTx/>
                          <a:latin typeface="+mn-lt"/>
                          <a:ea typeface="+mn-ea"/>
                          <a:cs typeface="+mn-cs"/>
                        </a:rPr>
                        <a:t>ギャンブル</a:t>
                      </a:r>
                      <a:r>
                        <a:rPr kumimoji="1" lang="ja-JP" altLang="en-US" sz="900" dirty="0" smtClean="0">
                          <a:solidFill>
                            <a:schemeClr val="tx1"/>
                          </a:solidFill>
                        </a:rPr>
                        <a:t>依存症の予防</a:t>
                      </a:r>
                      <a:endParaRPr kumimoji="1" lang="en-US" altLang="ja-JP" sz="900" dirty="0" smtClean="0">
                        <a:solidFill>
                          <a:schemeClr val="tx1"/>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900" dirty="0" smtClean="0">
                          <a:solidFill>
                            <a:schemeClr val="tx1"/>
                          </a:solidFill>
                        </a:rPr>
                        <a:t>　　活動の実施、治療プログラムの提供</a:t>
                      </a:r>
                      <a:endParaRPr kumimoji="1" lang="en-US" altLang="ja-JP" sz="9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7" name="グループ化 6"/>
          <p:cNvGrpSpPr/>
          <p:nvPr/>
        </p:nvGrpSpPr>
        <p:grpSpPr>
          <a:xfrm>
            <a:off x="6969823" y="1081766"/>
            <a:ext cx="2528190" cy="268517"/>
            <a:chOff x="587829" y="6170134"/>
            <a:chExt cx="2528190" cy="268517"/>
          </a:xfrm>
        </p:grpSpPr>
        <p:sp>
          <p:nvSpPr>
            <p:cNvPr id="8" name="正方形/長方形 7"/>
            <p:cNvSpPr/>
            <p:nvPr/>
          </p:nvSpPr>
          <p:spPr>
            <a:xfrm>
              <a:off x="993310" y="6184964"/>
              <a:ext cx="2122709" cy="25368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000" dirty="0" smtClean="0">
                  <a:solidFill>
                    <a:schemeClr val="tx1"/>
                  </a:solidFill>
                </a:rPr>
                <a:t>基本的考え方等に記載のない事項</a:t>
              </a:r>
            </a:p>
          </p:txBody>
        </p:sp>
        <p:sp>
          <p:nvSpPr>
            <p:cNvPr id="9" name="テキスト ボックス 8"/>
            <p:cNvSpPr txBox="1"/>
            <p:nvPr/>
          </p:nvSpPr>
          <p:spPr>
            <a:xfrm>
              <a:off x="587829" y="6170134"/>
              <a:ext cx="751116" cy="268517"/>
            </a:xfrm>
            <a:prstGeom prst="rect">
              <a:avLst/>
            </a:prstGeom>
            <a:noFill/>
          </p:spPr>
          <p:txBody>
            <a:bodyPr wrap="square" lIns="72000" tIns="72000" rIns="72000" bIns="72000" rtlCol="0" anchor="ctr" anchorCtr="0">
              <a:spAutoFit/>
            </a:bodyPr>
            <a:lstStyle/>
            <a:p>
              <a:r>
                <a:rPr kumimoji="1" lang="ja-JP" altLang="en-US" sz="800" b="1" dirty="0" smtClean="0">
                  <a:latin typeface="+mj-lt"/>
                  <a:ea typeface="+mj-ea"/>
                </a:rPr>
                <a:t>凡例：</a:t>
              </a:r>
            </a:p>
          </p:txBody>
        </p:sp>
      </p:grpSp>
    </p:spTree>
    <p:extLst>
      <p:ext uri="{BB962C8B-B14F-4D97-AF65-F5344CB8AC3E}">
        <p14:creationId xmlns:p14="http://schemas.microsoft.com/office/powerpoint/2010/main" val="2514471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749" y="5284696"/>
            <a:ext cx="2728800" cy="8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62</a:t>
            </a:fld>
            <a:endParaRPr lang="ja-JP" altLang="en-US" dirty="0"/>
          </a:p>
        </p:txBody>
      </p:sp>
      <p:sp>
        <p:nvSpPr>
          <p:cNvPr id="5" name="テキスト プレースホルダー 4"/>
          <p:cNvSpPr>
            <a:spLocks noGrp="1"/>
          </p:cNvSpPr>
          <p:nvPr>
            <p:ph type="body" sz="quarter" idx="15"/>
          </p:nvPr>
        </p:nvSpPr>
        <p:spPr/>
        <p:txBody>
          <a:bodyPr/>
          <a:lstStyle/>
          <a:p>
            <a:r>
              <a:rPr lang="ja-JP" altLang="en-US" dirty="0" smtClean="0"/>
              <a:t>⑤ギャンブル</a:t>
            </a:r>
            <a:r>
              <a:rPr lang="ja-JP" altLang="en-US" dirty="0"/>
              <a:t>依存症</a:t>
            </a:r>
            <a:r>
              <a:rPr lang="ja-JP" altLang="en-US" dirty="0" smtClean="0"/>
              <a:t>対策の効果・実態</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677551307"/>
              </p:ext>
            </p:extLst>
          </p:nvPr>
        </p:nvGraphicFramePr>
        <p:xfrm>
          <a:off x="1437555" y="2713016"/>
          <a:ext cx="7042765" cy="3563775"/>
        </p:xfrm>
        <a:graphic>
          <a:graphicData uri="http://schemas.openxmlformats.org/drawingml/2006/table">
            <a:tbl>
              <a:tblPr firstRow="1" bandRow="1">
                <a:tableStyleId>{2D5ABB26-0587-4C30-8999-92F81FD0307C}</a:tableStyleId>
              </a:tblPr>
              <a:tblGrid>
                <a:gridCol w="864921"/>
                <a:gridCol w="1547193"/>
                <a:gridCol w="1307805"/>
                <a:gridCol w="3322846"/>
              </a:tblGrid>
              <a:tr h="208576">
                <a:tc>
                  <a:txBody>
                    <a:bodyPr/>
                    <a:lstStyle/>
                    <a:p>
                      <a:endParaRPr kumimoji="1" lang="ja-JP" altLang="en-US" sz="1000" dirty="0"/>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bg1"/>
                          </a:solidFill>
                          <a:effectLst/>
                        </a:rPr>
                        <a:t>調査基準</a:t>
                      </a:r>
                      <a:endParaRPr kumimoji="1" lang="ja-JP" altLang="en-US" sz="1200" b="0" dirty="0">
                        <a:solidFill>
                          <a:schemeClr val="bg1"/>
                        </a:solidFill>
                        <a:effectLs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0" dirty="0" smtClean="0">
                          <a:solidFill>
                            <a:schemeClr val="bg1"/>
                          </a:solidFill>
                          <a:effectLst/>
                        </a:rPr>
                        <a:t>サンプル数</a:t>
                      </a:r>
                      <a:endParaRPr kumimoji="1" lang="ja-JP" altLang="en-US" sz="1200" b="0" dirty="0">
                        <a:solidFill>
                          <a:schemeClr val="bg1"/>
                        </a:solidFill>
                        <a:effectLs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0" dirty="0" smtClean="0">
                          <a:solidFill>
                            <a:schemeClr val="bg1"/>
                          </a:solidFill>
                          <a:effectLst/>
                        </a:rPr>
                        <a:t>有病率</a:t>
                      </a:r>
                      <a:endParaRPr kumimoji="1" lang="ja-JP" altLang="en-US" sz="1200" b="0" dirty="0">
                        <a:solidFill>
                          <a:schemeClr val="bg1"/>
                        </a:solidFill>
                        <a:effectLs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102965">
                <a:tc>
                  <a:txBody>
                    <a:bodyPr/>
                    <a:lstStyle/>
                    <a:p>
                      <a:pPr algn="ctr"/>
                      <a:r>
                        <a:rPr kumimoji="1" lang="ja-JP" altLang="en-US" sz="1000" dirty="0" smtClean="0">
                          <a:solidFill>
                            <a:schemeClr val="tx1"/>
                          </a:solidFill>
                        </a:rPr>
                        <a:t>シンガポール</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6838" marR="0" lvl="0" indent="-9683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DSM-IV</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Diagnostic and Statistical Manual of Mental Disorders, fourth edition</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endParaRPr kumimoji="1" lang="ja-JP" altLang="en-US" sz="10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2005</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年：</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2,004</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人</a:t>
                      </a:r>
                      <a:endPar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2008</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年：</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2,300</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人</a:t>
                      </a:r>
                      <a:endPar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2011</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年：</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3,315</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人</a:t>
                      </a:r>
                      <a:endPar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2014</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年：</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3,000</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2965">
                <a:tc>
                  <a:txBody>
                    <a:bodyPr/>
                    <a:lstStyle/>
                    <a:p>
                      <a:pPr algn="ctr"/>
                      <a:r>
                        <a:rPr kumimoji="1" lang="ja-JP" altLang="en-US" sz="1000" dirty="0" smtClean="0">
                          <a:solidFill>
                            <a:schemeClr val="tx1"/>
                          </a:solidFill>
                        </a:rPr>
                        <a:t>ネバダ州</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6838" marR="0" lvl="0" indent="-9683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SOGS</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South Oaks Gambling Screen</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endParaRPr kumimoji="1" lang="ja-JP" altLang="en-US" sz="10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chemeClr val="tx1"/>
                          </a:solidFill>
                          <a:effectLst/>
                          <a:uLnTx/>
                          <a:uFillTx/>
                          <a:latin typeface="+mn-lt"/>
                          <a:ea typeface="+mn-ea"/>
                          <a:cs typeface="+mn-cs"/>
                        </a:rPr>
                        <a:t>2002</a:t>
                      </a:r>
                      <a:r>
                        <a:rPr kumimoji="1" lang="ja-JP" altLang="en-US" sz="1000" b="0" i="0" u="none" strike="noStrike" kern="0" cap="none" spc="0" normalizeH="0" baseline="0" noProof="0" dirty="0" smtClean="0">
                          <a:ln>
                            <a:noFill/>
                          </a:ln>
                          <a:solidFill>
                            <a:schemeClr val="tx1"/>
                          </a:solidFill>
                          <a:effectLst/>
                          <a:uLnTx/>
                          <a:uFillTx/>
                          <a:latin typeface="+mn-lt"/>
                          <a:ea typeface="+mn-ea"/>
                          <a:cs typeface="+mn-cs"/>
                        </a:rPr>
                        <a:t>年：</a:t>
                      </a:r>
                      <a:r>
                        <a:rPr kumimoji="1" lang="en-US" altLang="ja-JP" sz="1000" b="0" i="0" u="none" strike="noStrike" kern="0" cap="none" spc="0" normalizeH="0" baseline="0" noProof="0" dirty="0" smtClean="0">
                          <a:ln>
                            <a:noFill/>
                          </a:ln>
                          <a:solidFill>
                            <a:schemeClr val="tx1"/>
                          </a:solidFill>
                          <a:effectLst/>
                          <a:uLnTx/>
                          <a:uFillTx/>
                          <a:latin typeface="+mn-lt"/>
                          <a:ea typeface="+mn-ea"/>
                          <a:cs typeface="+mn-cs"/>
                        </a:rPr>
                        <a:t>733</a:t>
                      </a:r>
                      <a:r>
                        <a:rPr kumimoji="1" lang="ja-JP" altLang="en-US" sz="1000" b="0" i="0" u="none" strike="noStrike" kern="0" cap="none" spc="0" normalizeH="0" baseline="0" noProof="0" dirty="0" smtClean="0">
                          <a:ln>
                            <a:noFill/>
                          </a:ln>
                          <a:solidFill>
                            <a:schemeClr val="tx1"/>
                          </a:solidFill>
                          <a:effectLst/>
                          <a:uLnTx/>
                          <a:uFillTx/>
                          <a:latin typeface="+mn-lt"/>
                          <a:ea typeface="+mn-ea"/>
                          <a:cs typeface="+mn-cs"/>
                        </a:rPr>
                        <a:t>人</a:t>
                      </a:r>
                      <a:endParaRPr kumimoji="1" lang="en-US" altLang="ja-JP"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b="0" i="0" u="none" strike="noStrike" kern="0" cap="none" spc="0" normalizeH="0" baseline="0" noProof="0" dirty="0" smtClean="0">
                          <a:ln>
                            <a:noFill/>
                          </a:ln>
                          <a:solidFill>
                            <a:schemeClr val="tx1"/>
                          </a:solidFill>
                          <a:effectLst/>
                          <a:uLnTx/>
                          <a:uFillTx/>
                          <a:latin typeface="+mn-lt"/>
                          <a:ea typeface="+mn-ea"/>
                          <a:cs typeface="+mn-cs"/>
                        </a:rPr>
                        <a:t>2009</a:t>
                      </a:r>
                      <a:r>
                        <a:rPr kumimoji="1" lang="ja-JP" altLang="en-US" sz="1000" b="0" i="0" u="none" strike="noStrike" kern="0" cap="none" spc="0" normalizeH="0" baseline="0" noProof="0" dirty="0" smtClean="0">
                          <a:ln>
                            <a:noFill/>
                          </a:ln>
                          <a:solidFill>
                            <a:schemeClr val="tx1"/>
                          </a:solidFill>
                          <a:effectLst/>
                          <a:uLnTx/>
                          <a:uFillTx/>
                          <a:latin typeface="+mn-lt"/>
                          <a:ea typeface="+mn-ea"/>
                          <a:cs typeface="+mn-cs"/>
                        </a:rPr>
                        <a:t>年：非公表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2965">
                <a:tc>
                  <a:txBody>
                    <a:bodyPr/>
                    <a:lstStyle/>
                    <a:p>
                      <a:pPr algn="ctr"/>
                      <a:r>
                        <a:rPr kumimoji="1" lang="ja-JP" altLang="en-US" sz="1000" dirty="0" smtClean="0">
                          <a:solidFill>
                            <a:schemeClr val="tx1"/>
                          </a:solidFill>
                        </a:rPr>
                        <a:t>韓国</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6838" marR="0" lvl="0" indent="-9683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CPGI</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r>
                        <a:rPr kumimoji="1" lang="en-US" altLang="ja-JP" sz="1000" b="0" i="0" u="none" strike="noStrike" kern="0" cap="none" spc="0" normalizeH="0" baseline="0" noProof="0" dirty="0" smtClean="0">
                          <a:ln>
                            <a:noFill/>
                          </a:ln>
                          <a:solidFill>
                            <a:sysClr val="windowText" lastClr="000000"/>
                          </a:solidFill>
                          <a:effectLst/>
                          <a:uLnTx/>
                          <a:uFillTx/>
                          <a:latin typeface="+mn-lt"/>
                          <a:ea typeface="+mn-ea"/>
                          <a:cs typeface="+mn-cs"/>
                        </a:rPr>
                        <a:t>Canadian Problem Gambling Index</a:t>
                      </a:r>
                      <a:r>
                        <a:rPr kumimoji="1" lang="ja-JP" altLang="en-US" sz="1000" b="0" i="0" u="none" strike="noStrike" kern="0" cap="none" spc="0" normalizeH="0" baseline="0" noProof="0" dirty="0" smtClean="0">
                          <a:ln>
                            <a:noFill/>
                          </a:ln>
                          <a:solidFill>
                            <a:sysClr val="windowText" lastClr="000000"/>
                          </a:solidFill>
                          <a:effectLst/>
                          <a:uLnTx/>
                          <a:uFillTx/>
                          <a:latin typeface="+mn-lt"/>
                          <a:ea typeface="+mn-ea"/>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ysClr val="windowText" lastClr="000000"/>
                          </a:solidFill>
                        </a:rPr>
                        <a:t>2008</a:t>
                      </a:r>
                      <a:r>
                        <a:rPr kumimoji="1" lang="ja-JP" altLang="en-US" sz="1000" dirty="0" smtClean="0">
                          <a:solidFill>
                            <a:sysClr val="windowText" lastClr="000000"/>
                          </a:solidFill>
                        </a:rPr>
                        <a:t>年：</a:t>
                      </a:r>
                      <a:r>
                        <a:rPr kumimoji="1" lang="en-US" altLang="ja-JP" sz="1000" dirty="0" smtClean="0">
                          <a:solidFill>
                            <a:sysClr val="windowText" lastClr="000000"/>
                          </a:solidFill>
                        </a:rPr>
                        <a:t>1,000</a:t>
                      </a:r>
                      <a:r>
                        <a:rPr kumimoji="1" lang="ja-JP" altLang="en-US" sz="1000" dirty="0" smtClean="0">
                          <a:solidFill>
                            <a:sysClr val="windowText" lastClr="000000"/>
                          </a:solidFill>
                        </a:rPr>
                        <a:t>人</a:t>
                      </a:r>
                      <a:endParaRPr kumimoji="1" lang="en-US" altLang="ja-JP" sz="1000" dirty="0" smtClean="0">
                        <a:solidFill>
                          <a:sysClr val="windowText" lastClr="000000"/>
                        </a:solidFill>
                      </a:endParaRPr>
                    </a:p>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ysClr val="windowText" lastClr="000000"/>
                          </a:solidFill>
                        </a:rPr>
                        <a:t>2010</a:t>
                      </a:r>
                      <a:r>
                        <a:rPr kumimoji="1" lang="ja-JP" altLang="en-US" sz="1000" dirty="0" smtClean="0">
                          <a:solidFill>
                            <a:sysClr val="windowText" lastClr="000000"/>
                          </a:solidFill>
                        </a:rPr>
                        <a:t>年：</a:t>
                      </a:r>
                      <a:r>
                        <a:rPr kumimoji="1" lang="en-US" altLang="ja-JP" sz="1000" dirty="0" smtClean="0">
                          <a:solidFill>
                            <a:sysClr val="windowText" lastClr="000000"/>
                          </a:solidFill>
                        </a:rPr>
                        <a:t>1,000</a:t>
                      </a:r>
                      <a:r>
                        <a:rPr kumimoji="1" lang="ja-JP" altLang="en-US" sz="1000" dirty="0" smtClean="0">
                          <a:solidFill>
                            <a:sysClr val="windowText" lastClr="000000"/>
                          </a:solidFill>
                        </a:rPr>
                        <a:t>人</a:t>
                      </a:r>
                      <a:endParaRPr kumimoji="1" lang="en-US" altLang="ja-JP" sz="1000" dirty="0" smtClean="0">
                        <a:solidFill>
                          <a:sysClr val="windowText" lastClr="000000"/>
                        </a:solidFill>
                      </a:endParaRPr>
                    </a:p>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ysClr val="windowText" lastClr="000000"/>
                          </a:solidFill>
                        </a:rPr>
                        <a:t>2012</a:t>
                      </a:r>
                      <a:r>
                        <a:rPr kumimoji="1" lang="ja-JP" altLang="en-US" sz="1000" dirty="0" smtClean="0">
                          <a:solidFill>
                            <a:sysClr val="windowText" lastClr="000000"/>
                          </a:solidFill>
                        </a:rPr>
                        <a:t>年：</a:t>
                      </a:r>
                      <a:r>
                        <a:rPr kumimoji="1" lang="en-US" altLang="ja-JP" sz="1000" dirty="0" smtClean="0">
                          <a:solidFill>
                            <a:sysClr val="windowText" lastClr="000000"/>
                          </a:solidFill>
                        </a:rPr>
                        <a:t>3,100</a:t>
                      </a:r>
                      <a:r>
                        <a:rPr kumimoji="1" lang="ja-JP" altLang="en-US" sz="1000" dirty="0" smtClean="0">
                          <a:solidFill>
                            <a:sysClr val="windowText" lastClr="000000"/>
                          </a:solidFill>
                        </a:rPr>
                        <a:t>人</a:t>
                      </a:r>
                      <a:endParaRPr kumimoji="1" lang="en-US" altLang="ja-JP" sz="1000" dirty="0" smtClean="0">
                        <a:solidFill>
                          <a:sysClr val="windowText" lastClr="000000"/>
                        </a:solidFill>
                      </a:endParaRPr>
                    </a:p>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smtClean="0">
                          <a:solidFill>
                            <a:sysClr val="windowText" lastClr="000000"/>
                          </a:solidFill>
                        </a:rPr>
                        <a:t>2014</a:t>
                      </a:r>
                      <a:r>
                        <a:rPr kumimoji="1" lang="ja-JP" altLang="en-US" sz="1000" dirty="0" smtClean="0">
                          <a:solidFill>
                            <a:sysClr val="windowText" lastClr="000000"/>
                          </a:solidFill>
                        </a:rPr>
                        <a:t>年：</a:t>
                      </a:r>
                      <a:r>
                        <a:rPr kumimoji="1" lang="en-US" altLang="ja-JP" sz="1000" dirty="0" smtClean="0">
                          <a:solidFill>
                            <a:sysClr val="windowText" lastClr="000000"/>
                          </a:solidFill>
                        </a:rPr>
                        <a:t>20,000</a:t>
                      </a:r>
                      <a:r>
                        <a:rPr kumimoji="1" lang="ja-JP" altLang="en-US" sz="1000" dirty="0" smtClean="0">
                          <a:solidFill>
                            <a:sysClr val="windowText" lastClr="000000"/>
                          </a:solidFill>
                        </a:rPr>
                        <a:t>人</a:t>
                      </a:r>
                    </a:p>
                    <a:p>
                      <a:pPr marL="171450" indent="-171450" algn="ctr">
                        <a:buFont typeface="Arial" panose="020B0604020202020204" pitchFamily="34" charset="0"/>
                        <a:buChar char="•"/>
                      </a:pPr>
                      <a:endParaRPr kumimoji="1" lang="ja-JP" altLang="en-US" sz="10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テキスト ボックス 2"/>
          <p:cNvSpPr txBox="1"/>
          <p:nvPr/>
        </p:nvSpPr>
        <p:spPr>
          <a:xfrm>
            <a:off x="415925" y="1455737"/>
            <a:ext cx="8906205" cy="1254805"/>
          </a:xfrm>
          <a:prstGeom prst="rect">
            <a:avLst/>
          </a:prstGeom>
          <a:noFill/>
        </p:spPr>
        <p:txBody>
          <a:bodyPr wrap="square" lIns="36000" tIns="36000" rIns="36000" bIns="36000" rtlCol="0" anchor="t" anchorCtr="0">
            <a:noAutofit/>
          </a:bodyPr>
          <a:lstStyle/>
          <a:p>
            <a:r>
              <a:rPr kumimoji="1" lang="ja-JP" altLang="en-US" sz="1400" dirty="0" smtClean="0"/>
              <a:t>シンガポール、ネバダ州、韓国はそれぞれ異なる調査基準（</a:t>
            </a:r>
            <a:r>
              <a:rPr kumimoji="1" lang="en-US" altLang="ja-JP" sz="1400" dirty="0" smtClean="0"/>
              <a:t>DSM-IV</a:t>
            </a:r>
            <a:r>
              <a:rPr kumimoji="1" lang="ja-JP" altLang="en-US" sz="1400" dirty="0" smtClean="0"/>
              <a:t>、</a:t>
            </a:r>
            <a:r>
              <a:rPr kumimoji="1" lang="en-US" altLang="ja-JP" sz="1400" dirty="0" smtClean="0"/>
              <a:t>SOGS</a:t>
            </a:r>
            <a:r>
              <a:rPr kumimoji="1" lang="ja-JP" altLang="en-US" sz="1400" dirty="0" smtClean="0"/>
              <a:t>、</a:t>
            </a:r>
            <a:r>
              <a:rPr kumimoji="1" lang="en-US" altLang="ja-JP" sz="1400" dirty="0" smtClean="0"/>
              <a:t>CPGI</a:t>
            </a:r>
            <a:r>
              <a:rPr kumimoji="1" lang="ja-JP" altLang="en-US" sz="1400" dirty="0" smtClean="0"/>
              <a:t>）でギャンブル依存症の有病率</a:t>
            </a:r>
            <a:r>
              <a:rPr kumimoji="1" lang="ja-JP" altLang="en-US" sz="1400" dirty="0"/>
              <a:t>を調査しており、単純に比較することは</a:t>
            </a:r>
            <a:r>
              <a:rPr kumimoji="1" lang="ja-JP" altLang="en-US" sz="1400" dirty="0" smtClean="0"/>
              <a:t>難しいが</a:t>
            </a:r>
            <a:r>
              <a:rPr kumimoji="1" lang="ja-JP" altLang="en-US" sz="1400" dirty="0"/>
              <a:t>、</a:t>
            </a:r>
            <a:r>
              <a:rPr kumimoji="1" lang="ja-JP" altLang="en-US" sz="1400" dirty="0" smtClean="0"/>
              <a:t>いずれ</a:t>
            </a:r>
            <a:r>
              <a:rPr kumimoji="1" lang="ja-JP" altLang="en-US" sz="1400" dirty="0"/>
              <a:t>の国・地域</a:t>
            </a:r>
            <a:r>
              <a:rPr kumimoji="1" lang="ja-JP" altLang="en-US" sz="1400" dirty="0" smtClean="0"/>
              <a:t>でも国・カジノ事業者によって</a:t>
            </a:r>
            <a:r>
              <a:rPr kumimoji="1" lang="ja-JP" altLang="en-US" sz="1400" dirty="0"/>
              <a:t>ギャンブル</a:t>
            </a:r>
            <a:r>
              <a:rPr kumimoji="1" lang="ja-JP" altLang="en-US" sz="1400" dirty="0" smtClean="0"/>
              <a:t>依存症対策が実施されており、各国・地域とも有病率が減少していることがうかがえる。なお、シンガポール及び韓国では、行政がギャンブル依存症対策について積極的に実施していることに対して、ネバダ州では、民間が主体となり、ギャンブル依存症対策が実施されているという違いがある。</a:t>
            </a:r>
            <a:endParaRPr kumimoji="1" lang="ja-JP" altLang="en-US" sz="1400" dirty="0"/>
          </a:p>
        </p:txBody>
      </p:sp>
      <p:pic>
        <p:nvPicPr>
          <p:cNvPr id="8" name="図 7"/>
          <p:cNvPicPr>
            <a:picLocks noChangeAspect="1"/>
          </p:cNvPicPr>
          <p:nvPr/>
        </p:nvPicPr>
        <p:blipFill>
          <a:blip r:embed="rId4"/>
          <a:stretch>
            <a:fillRect/>
          </a:stretch>
        </p:blipFill>
        <p:spPr>
          <a:xfrm>
            <a:off x="5577151" y="3192460"/>
            <a:ext cx="2721398" cy="588000"/>
          </a:xfrm>
          <a:prstGeom prst="rect">
            <a:avLst/>
          </a:prstGeom>
        </p:spPr>
      </p:pic>
      <p:pic>
        <p:nvPicPr>
          <p:cNvPr id="12" name="図 11"/>
          <p:cNvPicPr>
            <a:picLocks noChangeAspect="1"/>
          </p:cNvPicPr>
          <p:nvPr/>
        </p:nvPicPr>
        <p:blipFill>
          <a:blip r:embed="rId5"/>
          <a:stretch>
            <a:fillRect/>
          </a:stretch>
        </p:blipFill>
        <p:spPr>
          <a:xfrm>
            <a:off x="5330844" y="4214030"/>
            <a:ext cx="2967705" cy="876000"/>
          </a:xfrm>
          <a:prstGeom prst="rect">
            <a:avLst/>
          </a:prstGeom>
        </p:spPr>
      </p:pic>
      <p:cxnSp>
        <p:nvCxnSpPr>
          <p:cNvPr id="14" name="直線コネクタ 13"/>
          <p:cNvCxnSpPr/>
          <p:nvPr/>
        </p:nvCxnSpPr>
        <p:spPr>
          <a:xfrm flipV="1">
            <a:off x="417000" y="2612358"/>
            <a:ext cx="907307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82076" y="6301013"/>
            <a:ext cx="8587299" cy="296637"/>
          </a:xfrm>
          <a:prstGeom prst="rect">
            <a:avLst/>
          </a:prstGeom>
          <a:noFill/>
        </p:spPr>
        <p:txBody>
          <a:bodyPr wrap="square" lIns="36000" tIns="36000" rIns="36000" bIns="36000" rtlCol="0" anchor="ctr" anchorCtr="0">
            <a:noAutofit/>
          </a:bodyPr>
          <a:lstStyle/>
          <a:p>
            <a:r>
              <a:rPr kumimoji="1" lang="ja-JP" altLang="en-US" sz="1000" dirty="0" smtClean="0"/>
              <a:t>出所：各種公表資料をもとに作成</a:t>
            </a:r>
            <a:endParaRPr kumimoji="1" lang="ja-JP" altLang="en-US" sz="1000" dirty="0"/>
          </a:p>
        </p:txBody>
      </p:sp>
      <p:sp>
        <p:nvSpPr>
          <p:cNvPr id="9" name="正方形/長方形 8"/>
          <p:cNvSpPr/>
          <p:nvPr/>
        </p:nvSpPr>
        <p:spPr>
          <a:xfrm>
            <a:off x="7846828" y="3615070"/>
            <a:ext cx="451721" cy="17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3" name="正方形/長方形 12"/>
          <p:cNvSpPr/>
          <p:nvPr/>
        </p:nvSpPr>
        <p:spPr>
          <a:xfrm>
            <a:off x="7846828" y="4636667"/>
            <a:ext cx="451721"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5" name="正方形/長方形 14"/>
          <p:cNvSpPr/>
          <p:nvPr/>
        </p:nvSpPr>
        <p:spPr>
          <a:xfrm>
            <a:off x="7846828" y="4935273"/>
            <a:ext cx="451721"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6" name="正方形/長方形 15"/>
          <p:cNvSpPr/>
          <p:nvPr/>
        </p:nvSpPr>
        <p:spPr>
          <a:xfrm>
            <a:off x="7846828" y="5424371"/>
            <a:ext cx="451721"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Tree>
    <p:extLst>
      <p:ext uri="{BB962C8B-B14F-4D97-AF65-F5344CB8AC3E}">
        <p14:creationId xmlns:p14="http://schemas.microsoft.com/office/powerpoint/2010/main" val="1667913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3" name="コンテンツ プレースホルダー 2"/>
          <p:cNvSpPr>
            <a:spLocks noGrp="1"/>
          </p:cNvSpPr>
          <p:nvPr>
            <p:ph idx="1"/>
          </p:nvPr>
        </p:nvSpPr>
        <p:spPr>
          <a:xfrm>
            <a:off x="417513" y="2243470"/>
            <a:ext cx="9070974" cy="3850764"/>
          </a:xfrm>
        </p:spPr>
        <p:txBody>
          <a:bodyPr wrap="square" lIns="36000" tIns="36000" rIns="36000" bIns="36000">
            <a:noAutofit/>
          </a:bodyPr>
          <a:lstStyle/>
          <a:p>
            <a:pPr>
              <a:spcBef>
                <a:spcPts val="600"/>
              </a:spcBef>
            </a:pPr>
            <a:r>
              <a:rPr kumimoji="1" lang="ja-JP" altLang="en-US" dirty="0" smtClean="0"/>
              <a:t>ラスベガスの事例</a:t>
            </a:r>
            <a:endParaRPr kumimoji="1" lang="en-US" altLang="ja-JP" dirty="0" smtClean="0"/>
          </a:p>
          <a:p>
            <a:pPr marL="87313" indent="-87313">
              <a:spcBef>
                <a:spcPts val="600"/>
              </a:spcBef>
              <a:buFont typeface="Arial" panose="020B0604020202020204" pitchFamily="34" charset="0"/>
              <a:buChar char="•"/>
            </a:pPr>
            <a:r>
              <a:rPr kumimoji="1" lang="ja-JP" altLang="en-US" dirty="0" smtClean="0"/>
              <a:t>環境破壊（</a:t>
            </a:r>
            <a:r>
              <a:rPr kumimoji="1" lang="en-US" altLang="ja-JP" dirty="0" smtClean="0"/>
              <a:t>Pollution</a:t>
            </a:r>
            <a:r>
              <a:rPr kumimoji="1" lang="ja-JP" altLang="en-US" dirty="0" smtClean="0"/>
              <a:t>）</a:t>
            </a:r>
            <a:endParaRPr kumimoji="1" lang="en-US" altLang="ja-JP" dirty="0" smtClean="0"/>
          </a:p>
          <a:p>
            <a:pPr marL="174625" indent="-88900">
              <a:spcBef>
                <a:spcPts val="600"/>
              </a:spcBef>
              <a:buFont typeface="Wingdings" panose="05000000000000000000" pitchFamily="2" charset="2"/>
              <a:buChar char="Ø"/>
            </a:pPr>
            <a:r>
              <a:rPr lang="ja-JP" altLang="en-US" dirty="0" smtClean="0"/>
              <a:t>ラスベガスで行われる</a:t>
            </a:r>
            <a:r>
              <a:rPr kumimoji="1" lang="ja-JP" altLang="en-US" dirty="0" smtClean="0"/>
              <a:t>花火イベントはオゾン汚染（</a:t>
            </a:r>
            <a:r>
              <a:rPr kumimoji="1" lang="en-US" altLang="ja-JP" dirty="0" smtClean="0"/>
              <a:t>ozone pollution</a:t>
            </a:r>
            <a:r>
              <a:rPr kumimoji="1" lang="ja-JP" altLang="en-US" dirty="0" smtClean="0"/>
              <a:t>）</a:t>
            </a:r>
            <a:r>
              <a:rPr lang="ja-JP" altLang="en-US" dirty="0" smtClean="0"/>
              <a:t>破壊の原因と推測されている。</a:t>
            </a:r>
            <a:r>
              <a:rPr lang="en-US" altLang="ja-JP" dirty="0" smtClean="0"/>
              <a:t/>
            </a:r>
            <a:br>
              <a:rPr lang="en-US" altLang="ja-JP" dirty="0" smtClean="0"/>
            </a:br>
            <a:r>
              <a:rPr lang="ja-JP" altLang="en-US" i="1" dirty="0" smtClean="0"/>
              <a:t>（原文）</a:t>
            </a:r>
            <a:r>
              <a:rPr lang="en-US" altLang="ja-JP" i="1" dirty="0" smtClean="0"/>
              <a:t>Officials </a:t>
            </a:r>
            <a:r>
              <a:rPr lang="en-US" altLang="ja-JP" i="1" dirty="0"/>
              <a:t>are warning of possible smoke and ozone pollution in the air ahead of Las Vegas' many fireworks shows set to light up the sky over the holiday weekend.</a:t>
            </a:r>
            <a:endParaRPr kumimoji="1" lang="en-US" altLang="ja-JP" i="1" dirty="0" smtClean="0"/>
          </a:p>
          <a:p>
            <a:pPr marL="87313" indent="-87313">
              <a:spcBef>
                <a:spcPts val="1200"/>
              </a:spcBef>
              <a:buFont typeface="Arial" panose="020B0604020202020204" pitchFamily="34" charset="0"/>
              <a:buChar char="•"/>
            </a:pPr>
            <a:r>
              <a:rPr lang="ja-JP" altLang="en-US" dirty="0" smtClean="0"/>
              <a:t>交通渋滞（</a:t>
            </a:r>
            <a:r>
              <a:rPr lang="en-US" altLang="ja-JP" dirty="0"/>
              <a:t>R</a:t>
            </a:r>
            <a:r>
              <a:rPr lang="en-US" altLang="ja-JP" dirty="0" smtClean="0"/>
              <a:t>oad Congestion</a:t>
            </a:r>
            <a:r>
              <a:rPr lang="ja-JP" altLang="en-US" dirty="0" smtClean="0"/>
              <a:t>）</a:t>
            </a:r>
            <a:endParaRPr lang="en-US" altLang="ja-JP" dirty="0" smtClean="0"/>
          </a:p>
          <a:p>
            <a:pPr marL="174625" indent="-87313">
              <a:spcBef>
                <a:spcPts val="600"/>
              </a:spcBef>
              <a:buFont typeface="Wingdings" panose="05000000000000000000" pitchFamily="2" charset="2"/>
              <a:buChar char="Ø"/>
            </a:pPr>
            <a:r>
              <a:rPr lang="ja-JP" altLang="en-US" dirty="0" smtClean="0"/>
              <a:t>観光客増大に起因する、タクシー渋滞がラスベガスで課題となっている。</a:t>
            </a:r>
            <a:r>
              <a:rPr lang="en-US" altLang="ja-JP" dirty="0" smtClean="0"/>
              <a:t/>
            </a:r>
            <a:br>
              <a:rPr lang="en-US" altLang="ja-JP" dirty="0" smtClean="0"/>
            </a:br>
            <a:r>
              <a:rPr lang="ja-JP" altLang="en-US" sz="1000" i="1" dirty="0"/>
              <a:t>（</a:t>
            </a:r>
            <a:r>
              <a:rPr lang="ja-JP" altLang="en-US" i="1" dirty="0"/>
              <a:t>原文</a:t>
            </a:r>
            <a:r>
              <a:rPr lang="ja-JP" altLang="en-US" i="1" dirty="0" smtClean="0"/>
              <a:t>）</a:t>
            </a:r>
            <a:r>
              <a:rPr lang="en-US" altLang="ja-JP" i="1" dirty="0"/>
              <a:t>Las Vegas has rooms, convention space and airport seats to spare, but surface road congestion is its Achilles’ heel, he said.</a:t>
            </a:r>
            <a:endParaRPr lang="en-US" altLang="ja-JP" dirty="0" smtClean="0"/>
          </a:p>
          <a:p>
            <a:pPr marL="87313" indent="-87313">
              <a:spcBef>
                <a:spcPts val="1200"/>
              </a:spcBef>
              <a:buFont typeface="Arial" panose="020B0604020202020204" pitchFamily="34" charset="0"/>
              <a:buChar char="•"/>
            </a:pPr>
            <a:r>
              <a:rPr lang="ja-JP" altLang="en-US" dirty="0" smtClean="0"/>
              <a:t>歩行者の死亡（</a:t>
            </a:r>
            <a:r>
              <a:rPr lang="en-US" altLang="ja-JP" dirty="0" smtClean="0"/>
              <a:t>Pedestrian</a:t>
            </a:r>
            <a:r>
              <a:rPr lang="ja-JP" altLang="en-US" dirty="0"/>
              <a:t> </a:t>
            </a:r>
            <a:r>
              <a:rPr lang="en-US" altLang="ja-JP" dirty="0" smtClean="0"/>
              <a:t>Death</a:t>
            </a:r>
            <a:r>
              <a:rPr lang="en-US" altLang="ja-JP" dirty="0"/>
              <a:t>s</a:t>
            </a:r>
            <a:r>
              <a:rPr lang="ja-JP" altLang="en-US" dirty="0" smtClean="0"/>
              <a:t>）</a:t>
            </a:r>
            <a:endParaRPr lang="en-US" altLang="ja-JP" dirty="0" smtClean="0"/>
          </a:p>
          <a:p>
            <a:pPr marL="174625" indent="-87313">
              <a:spcBef>
                <a:spcPts val="600"/>
              </a:spcBef>
              <a:buFont typeface="Wingdings" panose="05000000000000000000" pitchFamily="2" charset="2"/>
              <a:buChar char="Ø"/>
              <a:tabLst>
                <a:tab pos="174625" algn="l"/>
              </a:tabLst>
            </a:pPr>
            <a:r>
              <a:rPr lang="ja-JP" altLang="en-US" dirty="0"/>
              <a:t>歩</a:t>
            </a:r>
            <a:r>
              <a:rPr lang="ja-JP" altLang="en-US" dirty="0" smtClean="0"/>
              <a:t>行者の死亡が車事故の中で多い州として全米で</a:t>
            </a:r>
            <a:r>
              <a:rPr lang="en-US" altLang="ja-JP" dirty="0" smtClean="0"/>
              <a:t>9</a:t>
            </a:r>
            <a:r>
              <a:rPr lang="ja-JP" altLang="en-US" dirty="0" smtClean="0"/>
              <a:t>位になっている。</a:t>
            </a:r>
            <a:r>
              <a:rPr lang="en-US" altLang="ja-JP" dirty="0"/>
              <a:t/>
            </a:r>
            <a:br>
              <a:rPr lang="en-US" altLang="ja-JP" dirty="0"/>
            </a:br>
            <a:r>
              <a:rPr lang="ja-JP" altLang="en-US" i="1" dirty="0"/>
              <a:t>（原文） </a:t>
            </a:r>
            <a:r>
              <a:rPr lang="en-US" altLang="ja-JP" i="1" dirty="0" smtClean="0"/>
              <a:t>The </a:t>
            </a:r>
            <a:r>
              <a:rPr lang="en-US" altLang="ja-JP" i="1" dirty="0"/>
              <a:t>metro area ranked ninth in the nation last year for percentage of traffic fatalities that were pedestrians (20.2%).</a:t>
            </a:r>
            <a:endParaRPr lang="en-US" altLang="ja-JP" sz="1000" i="1" dirty="0" smtClean="0"/>
          </a:p>
          <a:p>
            <a:pPr marL="87313" indent="-87313">
              <a:spcBef>
                <a:spcPts val="1200"/>
              </a:spcBef>
              <a:buFont typeface="Arial" panose="020B0604020202020204" pitchFamily="34" charset="0"/>
              <a:buChar char="•"/>
            </a:pPr>
            <a:r>
              <a:rPr kumimoji="1" lang="ja-JP" altLang="en-US" dirty="0" smtClean="0"/>
              <a:t>水不足・</a:t>
            </a:r>
            <a:r>
              <a:rPr lang="ja-JP" altLang="en-US" dirty="0"/>
              <a:t>渇水</a:t>
            </a:r>
            <a:r>
              <a:rPr lang="ja-JP" altLang="en-US" dirty="0" smtClean="0"/>
              <a:t>（</a:t>
            </a:r>
            <a:r>
              <a:rPr lang="en-US" altLang="ja-JP" dirty="0"/>
              <a:t>Water shortage/issues</a:t>
            </a:r>
            <a:r>
              <a:rPr lang="ja-JP" altLang="en-US" dirty="0" smtClean="0"/>
              <a:t>）</a:t>
            </a:r>
            <a:endParaRPr kumimoji="1" lang="en-US" altLang="ja-JP" dirty="0" smtClean="0"/>
          </a:p>
          <a:p>
            <a:pPr marL="182563" indent="-96838">
              <a:spcBef>
                <a:spcPts val="600"/>
              </a:spcBef>
              <a:buFont typeface="Wingdings" panose="05000000000000000000" pitchFamily="2" charset="2"/>
              <a:buChar char="Ø"/>
            </a:pPr>
            <a:r>
              <a:rPr kumimoji="1" lang="ja-JP" altLang="en-US" dirty="0" smtClean="0"/>
              <a:t>ネバダ州の多くは砂漠地帯になるが、ラスベガスは</a:t>
            </a:r>
            <a:r>
              <a:rPr lang="en-US" altLang="ja-JP" dirty="0" smtClean="0"/>
              <a:t>2004</a:t>
            </a:r>
            <a:r>
              <a:rPr lang="ja-JP" altLang="en-US" dirty="0" smtClean="0"/>
              <a:t>年、</a:t>
            </a:r>
            <a:r>
              <a:rPr lang="en-US" altLang="ja-JP" dirty="0" smtClean="0"/>
              <a:t> 2005</a:t>
            </a:r>
            <a:r>
              <a:rPr lang="ja-JP" altLang="en-US" dirty="0"/>
              <a:t>年</a:t>
            </a:r>
            <a:r>
              <a:rPr lang="ja-JP" altLang="en-US" dirty="0" smtClean="0"/>
              <a:t>、</a:t>
            </a:r>
            <a:r>
              <a:rPr lang="en-US" altLang="ja-JP" dirty="0" smtClean="0"/>
              <a:t>2008</a:t>
            </a:r>
            <a:r>
              <a:rPr lang="ja-JP" altLang="en-US" dirty="0"/>
              <a:t>年、 </a:t>
            </a:r>
            <a:r>
              <a:rPr lang="en-US" altLang="ja-JP" dirty="0" smtClean="0"/>
              <a:t>2009</a:t>
            </a:r>
            <a:r>
              <a:rPr lang="ja-JP" altLang="en-US" dirty="0" smtClean="0"/>
              <a:t>年と</a:t>
            </a:r>
            <a:r>
              <a:rPr lang="en-US" altLang="ja-JP" dirty="0" smtClean="0"/>
              <a:t>4</a:t>
            </a:r>
            <a:r>
              <a:rPr lang="ja-JP" altLang="en-US" dirty="0" smtClean="0"/>
              <a:t>回に水不足の危機に陥った</a:t>
            </a:r>
            <a:r>
              <a:rPr lang="en-US" altLang="ja-JP" dirty="0" smtClean="0"/>
              <a:t/>
            </a:r>
            <a:br>
              <a:rPr lang="en-US" altLang="ja-JP" dirty="0" smtClean="0"/>
            </a:br>
            <a:r>
              <a:rPr lang="ja-JP" altLang="en-US" i="1" dirty="0"/>
              <a:t>（原文） </a:t>
            </a:r>
            <a:r>
              <a:rPr lang="en-US" altLang="ja-JP" i="1" dirty="0" smtClean="0"/>
              <a:t>Much </a:t>
            </a:r>
            <a:r>
              <a:rPr lang="en-US" altLang="ja-JP" i="1" dirty="0"/>
              <a:t>of the Southwest was in a drought from 2000 to 2004, at which point concerns over the water shortage dominated the rankings for a few years</a:t>
            </a:r>
            <a:r>
              <a:rPr lang="en-US" altLang="ja-JP" i="1" dirty="0" smtClean="0"/>
              <a:t>.</a:t>
            </a:r>
          </a:p>
        </p:txBody>
      </p:sp>
      <p:sp>
        <p:nvSpPr>
          <p:cNvPr id="4" name="スライド番号プレースホルダー 3"/>
          <p:cNvSpPr>
            <a:spLocks noGrp="1"/>
          </p:cNvSpPr>
          <p:nvPr>
            <p:ph type="sldNum" sz="quarter" idx="10"/>
          </p:nvPr>
        </p:nvSpPr>
        <p:spPr/>
        <p:txBody>
          <a:bodyPr/>
          <a:lstStyle/>
          <a:p>
            <a:fld id="{0822A2BF-4EE5-45F6-88E1-9AA10A8C672A}" type="slidenum">
              <a:rPr lang="ja-JP" altLang="en-US" smtClean="0"/>
              <a:pPr/>
              <a:t>63</a:t>
            </a:fld>
            <a:endParaRPr lang="ja-JP" altLang="en-US" dirty="0"/>
          </a:p>
        </p:txBody>
      </p:sp>
      <p:sp>
        <p:nvSpPr>
          <p:cNvPr id="6" name="テキスト プレースホルダー 5"/>
          <p:cNvSpPr>
            <a:spLocks noGrp="1"/>
          </p:cNvSpPr>
          <p:nvPr>
            <p:ph type="body" sz="quarter" idx="12"/>
          </p:nvPr>
        </p:nvSpPr>
        <p:spPr/>
        <p:txBody>
          <a:bodyPr/>
          <a:lstStyle/>
          <a:p>
            <a:r>
              <a:rPr lang="en-US" altLang="ja-JP" dirty="0" smtClean="0"/>
              <a:t>IR</a:t>
            </a:r>
            <a:r>
              <a:rPr kumimoji="1" lang="ja-JP" altLang="en-US" dirty="0" smtClean="0"/>
              <a:t>整備法案に記載されている懸念事項以外で諸外国において発生している</a:t>
            </a:r>
            <a:r>
              <a:rPr lang="ja-JP" altLang="en-US" dirty="0" smtClean="0"/>
              <a:t>事象（</a:t>
            </a:r>
            <a:r>
              <a:rPr lang="en-US" altLang="ja-JP" dirty="0" smtClean="0"/>
              <a:t>1/2</a:t>
            </a:r>
            <a:r>
              <a:rPr lang="ja-JP" altLang="en-US" dirty="0" smtClean="0"/>
              <a:t>）</a:t>
            </a:r>
            <a:endParaRPr kumimoji="1" lang="ja-JP" altLang="en-US" dirty="0"/>
          </a:p>
        </p:txBody>
      </p:sp>
      <p:sp>
        <p:nvSpPr>
          <p:cNvPr id="7" name="テキスト ボックス 6"/>
          <p:cNvSpPr txBox="1"/>
          <p:nvPr/>
        </p:nvSpPr>
        <p:spPr>
          <a:xfrm>
            <a:off x="415925" y="6098752"/>
            <a:ext cx="9070975"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a:t>
            </a:r>
            <a:r>
              <a:rPr kumimoji="1" lang="en-US" altLang="ja-JP" sz="1000" dirty="0" smtClean="0">
                <a:latin typeface="+mj-lt"/>
                <a:ea typeface="+mj-ea"/>
              </a:rPr>
              <a:t>Las Vegas Sun</a:t>
            </a:r>
            <a:r>
              <a:rPr kumimoji="1" lang="ja-JP" altLang="en-US" sz="1000" dirty="0" smtClean="0">
                <a:latin typeface="+mj-lt"/>
                <a:ea typeface="+mj-ea"/>
              </a:rPr>
              <a:t>「</a:t>
            </a:r>
            <a:r>
              <a:rPr kumimoji="1" lang="en-US" altLang="ja-JP" sz="1000" dirty="0" smtClean="0">
                <a:latin typeface="+mj-lt"/>
                <a:ea typeface="+mj-ea"/>
              </a:rPr>
              <a:t>Officials warn of smoke, ozone pollution from fireworks</a:t>
            </a:r>
            <a:r>
              <a:rPr kumimoji="1" lang="ja-JP" altLang="en-US" sz="1000" dirty="0" smtClean="0">
                <a:latin typeface="+mj-lt"/>
                <a:ea typeface="+mj-ea"/>
              </a:rPr>
              <a:t>」、</a:t>
            </a:r>
            <a:r>
              <a:rPr kumimoji="1" lang="en-US" altLang="ja-JP" sz="1000" dirty="0" smtClean="0">
                <a:latin typeface="+mj-lt"/>
                <a:ea typeface="+mj-ea"/>
              </a:rPr>
              <a:t>Las Vegas Review Journal</a:t>
            </a:r>
            <a:r>
              <a:rPr kumimoji="1" lang="ja-JP" altLang="en-US" sz="1000" dirty="0" smtClean="0">
                <a:latin typeface="+mj-lt"/>
                <a:ea typeface="+mj-ea"/>
              </a:rPr>
              <a:t>「</a:t>
            </a:r>
            <a:r>
              <a:rPr kumimoji="1" lang="en-US" altLang="ja-JP" sz="1000" dirty="0" smtClean="0">
                <a:latin typeface="+mj-lt"/>
                <a:ea typeface="+mj-ea"/>
              </a:rPr>
              <a:t>5 worst problems faced by Las Vegas</a:t>
            </a:r>
            <a:r>
              <a:rPr kumimoji="1" lang="ja-JP" altLang="en-US" sz="1000" dirty="0" smtClean="0">
                <a:latin typeface="+mj-lt"/>
                <a:ea typeface="+mj-ea"/>
              </a:rPr>
              <a:t>」、</a:t>
            </a:r>
            <a:r>
              <a:rPr kumimoji="1" lang="en-US" altLang="ja-JP" sz="1000" dirty="0" smtClean="0">
                <a:latin typeface="+mj-lt"/>
                <a:ea typeface="+mj-ea"/>
              </a:rPr>
              <a:t>SKIFT</a:t>
            </a:r>
            <a:r>
              <a:rPr kumimoji="1" lang="ja-JP" altLang="en-US" sz="1000" dirty="0" smtClean="0">
                <a:latin typeface="+mj-lt"/>
                <a:ea typeface="+mj-ea"/>
              </a:rPr>
              <a:t>「</a:t>
            </a:r>
            <a:r>
              <a:rPr kumimoji="1" lang="en-US" altLang="ja-JP" sz="1000" dirty="0">
                <a:latin typeface="+mj-lt"/>
                <a:ea typeface="+mj-ea"/>
              </a:rPr>
              <a:t>Las Vegas Is Struggling to Deal With Tourist Traffic Issues</a:t>
            </a:r>
            <a:r>
              <a:rPr kumimoji="1" lang="ja-JP" altLang="en-US" sz="1000" dirty="0" smtClean="0">
                <a:latin typeface="+mj-lt"/>
                <a:ea typeface="+mj-ea"/>
              </a:rPr>
              <a:t>」</a:t>
            </a:r>
            <a:r>
              <a:rPr kumimoji="1" lang="en-US" altLang="ja-JP" sz="1000" dirty="0" smtClean="0">
                <a:latin typeface="+mj-lt"/>
                <a:ea typeface="+mj-ea"/>
              </a:rPr>
              <a:t> </a:t>
            </a:r>
            <a:endParaRPr kumimoji="1" lang="ja-JP" altLang="en-US" sz="1000" dirty="0" smtClean="0">
              <a:latin typeface="+mj-lt"/>
              <a:ea typeface="+mj-ea"/>
            </a:endParaRPr>
          </a:p>
        </p:txBody>
      </p:sp>
      <p:sp>
        <p:nvSpPr>
          <p:cNvPr id="8" name="コンテンツ プレースホルダー 2"/>
          <p:cNvSpPr txBox="1">
            <a:spLocks/>
          </p:cNvSpPr>
          <p:nvPr/>
        </p:nvSpPr>
        <p:spPr bwMode="gray">
          <a:xfrm>
            <a:off x="415926" y="1484313"/>
            <a:ext cx="9214962" cy="593869"/>
          </a:xfrm>
          <a:prstGeom prst="rect">
            <a:avLst/>
          </a:prstGeom>
        </p:spPr>
        <p:txBody>
          <a:bodyPr vert="horz" wrap="square" lIns="36000" tIns="36000" rIns="36000" bIns="36000" rtlCol="0">
            <a:no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fontAlgn="auto">
              <a:spcBef>
                <a:spcPts val="600"/>
              </a:spcBef>
              <a:spcAft>
                <a:spcPts val="0"/>
              </a:spcAft>
            </a:pPr>
            <a:r>
              <a:rPr lang="ja-JP" altLang="en-US" sz="1400" kern="0" dirty="0" smtClean="0"/>
              <a:t>本調査を通じ、基本的</a:t>
            </a:r>
            <a:r>
              <a:rPr lang="ja-JP" altLang="en-US" sz="1400" kern="0" dirty="0"/>
              <a:t>な</a:t>
            </a:r>
            <a:r>
              <a:rPr lang="ja-JP" altLang="en-US" sz="1400" kern="0" dirty="0" smtClean="0"/>
              <a:t>考え方に明示されている社会的懸念</a:t>
            </a:r>
            <a:r>
              <a:rPr lang="ja-JP" altLang="en-US" sz="1400" kern="0" dirty="0"/>
              <a:t>事項以外に</a:t>
            </a:r>
            <a:r>
              <a:rPr lang="ja-JP" altLang="en-US" sz="1400" kern="0" dirty="0" smtClean="0"/>
              <a:t>もいくつか懸念となり得る事象が諸外国において、以下の</a:t>
            </a:r>
            <a:r>
              <a:rPr lang="ja-JP" altLang="en-US" sz="1400" kern="0" dirty="0"/>
              <a:t>とおり</a:t>
            </a:r>
            <a:r>
              <a:rPr lang="ja-JP" altLang="en-US" sz="1400" kern="0" dirty="0" smtClean="0"/>
              <a:t>確認された。</a:t>
            </a:r>
            <a:endParaRPr lang="en-US" altLang="ja-JP" sz="1400" kern="0" dirty="0" smtClean="0"/>
          </a:p>
        </p:txBody>
      </p:sp>
      <p:cxnSp>
        <p:nvCxnSpPr>
          <p:cNvPr id="9" name="直線コネクタ 8"/>
          <p:cNvCxnSpPr/>
          <p:nvPr/>
        </p:nvCxnSpPr>
        <p:spPr>
          <a:xfrm flipV="1">
            <a:off x="417000" y="2107533"/>
            <a:ext cx="907307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1378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ウ　諸外国の懸念事項・課題対策事例調査</a:t>
            </a:r>
            <a:endParaRPr kumimoji="1" lang="ja-JP" altLang="en-US" dirty="0"/>
          </a:p>
        </p:txBody>
      </p:sp>
      <p:sp>
        <p:nvSpPr>
          <p:cNvPr id="3" name="コンテンツ プレースホルダー 2"/>
          <p:cNvSpPr>
            <a:spLocks noGrp="1"/>
          </p:cNvSpPr>
          <p:nvPr>
            <p:ph idx="1"/>
          </p:nvPr>
        </p:nvSpPr>
        <p:spPr>
          <a:xfrm>
            <a:off x="415926" y="1627188"/>
            <a:ext cx="9070974" cy="4337677"/>
          </a:xfrm>
        </p:spPr>
        <p:txBody>
          <a:bodyPr wrap="square" lIns="36000" tIns="36000" rIns="36000" bIns="36000">
            <a:noAutofit/>
          </a:bodyPr>
          <a:lstStyle/>
          <a:p>
            <a:pPr marL="87313" indent="-87313">
              <a:spcBef>
                <a:spcPts val="600"/>
              </a:spcBef>
              <a:buFont typeface="Arial" panose="020B0604020202020204" pitchFamily="34" charset="0"/>
              <a:buChar char="•"/>
            </a:pPr>
            <a:r>
              <a:rPr lang="ja-JP" altLang="en-US" dirty="0" smtClean="0"/>
              <a:t>人口</a:t>
            </a:r>
            <a:r>
              <a:rPr lang="ja-JP" altLang="en-US" dirty="0"/>
              <a:t>過剰（</a:t>
            </a:r>
            <a:r>
              <a:rPr lang="en-US" altLang="ja-JP" dirty="0"/>
              <a:t>Growth/overpopulation</a:t>
            </a:r>
            <a:r>
              <a:rPr lang="ja-JP" altLang="en-US" dirty="0"/>
              <a:t>）</a:t>
            </a:r>
            <a:endParaRPr lang="en-US" altLang="ja-JP" dirty="0"/>
          </a:p>
          <a:p>
            <a:pPr marL="182563" indent="-96838">
              <a:spcBef>
                <a:spcPts val="600"/>
              </a:spcBef>
              <a:buFont typeface="Wingdings" panose="05000000000000000000" pitchFamily="2" charset="2"/>
              <a:buChar char="Ø"/>
            </a:pPr>
            <a:r>
              <a:rPr lang="en-US" altLang="ja-JP" dirty="0"/>
              <a:t>1987</a:t>
            </a:r>
            <a:r>
              <a:rPr lang="ja-JP" altLang="en-US" dirty="0"/>
              <a:t>年にはラスベガスが位置するクラーク群の人口は約</a:t>
            </a:r>
            <a:r>
              <a:rPr lang="en-US" altLang="ja-JP" dirty="0"/>
              <a:t>60</a:t>
            </a:r>
            <a:r>
              <a:rPr lang="ja-JP" altLang="en-US" dirty="0"/>
              <a:t>万人（</a:t>
            </a:r>
            <a:r>
              <a:rPr lang="en-US" altLang="ja-JP" dirty="0"/>
              <a:t>616,650</a:t>
            </a:r>
            <a:r>
              <a:rPr lang="ja-JP" altLang="en-US" dirty="0"/>
              <a:t>人）だったのが、</a:t>
            </a:r>
            <a:r>
              <a:rPr lang="en-US" altLang="ja-JP" dirty="0"/>
              <a:t>1997</a:t>
            </a:r>
            <a:r>
              <a:rPr lang="ja-JP" altLang="en-US" dirty="0"/>
              <a:t>年には約</a:t>
            </a:r>
            <a:r>
              <a:rPr lang="en-US" altLang="ja-JP" dirty="0"/>
              <a:t>100</a:t>
            </a:r>
            <a:r>
              <a:rPr lang="ja-JP" altLang="en-US" dirty="0"/>
              <a:t>万人（</a:t>
            </a:r>
            <a:r>
              <a:rPr lang="en-US" altLang="ja-JP" dirty="0"/>
              <a:t>1,173,090</a:t>
            </a:r>
            <a:r>
              <a:rPr lang="ja-JP" altLang="en-US" dirty="0"/>
              <a:t>人）に上昇。</a:t>
            </a:r>
            <a:r>
              <a:rPr lang="en-US" altLang="ja-JP" dirty="0"/>
              <a:t/>
            </a:r>
            <a:br>
              <a:rPr lang="en-US" altLang="ja-JP" dirty="0"/>
            </a:br>
            <a:r>
              <a:rPr lang="ja-JP" altLang="en-US" i="1" dirty="0"/>
              <a:t>（原文） </a:t>
            </a:r>
            <a:r>
              <a:rPr lang="en-US" altLang="ja-JP" i="1" dirty="0"/>
              <a:t>The official population of Clark County in 1997 was 1,173,090. That number represented a near-doubling in population over the course of a decade: In 1987, only 616,650 people called the county home.</a:t>
            </a:r>
          </a:p>
          <a:p>
            <a:pPr>
              <a:spcBef>
                <a:spcPts val="1200"/>
              </a:spcBef>
            </a:pPr>
            <a:r>
              <a:rPr lang="ja-JP" altLang="en-US" dirty="0" smtClean="0"/>
              <a:t>シンガポールの事例</a:t>
            </a:r>
            <a:endParaRPr lang="en-US" altLang="ja-JP" dirty="0" smtClean="0"/>
          </a:p>
          <a:p>
            <a:pPr marL="87313" indent="-87313">
              <a:spcBef>
                <a:spcPts val="1200"/>
              </a:spcBef>
              <a:buFont typeface="Arial" panose="020B0604020202020204" pitchFamily="34" charset="0"/>
              <a:buChar char="•"/>
            </a:pPr>
            <a:r>
              <a:rPr lang="ja-JP" altLang="en-US" dirty="0" smtClean="0"/>
              <a:t>テロの標的</a:t>
            </a:r>
            <a:r>
              <a:rPr kumimoji="1" lang="ja-JP" altLang="en-US" dirty="0" smtClean="0"/>
              <a:t>（</a:t>
            </a:r>
            <a:r>
              <a:rPr lang="en-US" altLang="ja-JP" dirty="0"/>
              <a:t>Terrorism</a:t>
            </a:r>
            <a:r>
              <a:rPr kumimoji="1" lang="ja-JP" altLang="en-US" dirty="0" smtClean="0"/>
              <a:t>）</a:t>
            </a:r>
            <a:endParaRPr kumimoji="1" lang="en-US" altLang="ja-JP" dirty="0" smtClean="0"/>
          </a:p>
          <a:p>
            <a:pPr marL="174625" indent="-88900">
              <a:spcBef>
                <a:spcPts val="600"/>
              </a:spcBef>
              <a:buFont typeface="Wingdings" panose="05000000000000000000" pitchFamily="2" charset="2"/>
              <a:buChar char="Ø"/>
            </a:pPr>
            <a:r>
              <a:rPr lang="ja-JP" altLang="en-US" dirty="0" smtClean="0"/>
              <a:t>シンガポールのマリーナベイ・サンズはインドネシアのテロ組織</a:t>
            </a:r>
            <a:r>
              <a:rPr lang="ja-JP" altLang="en-US" dirty="0"/>
              <a:t>の</a:t>
            </a:r>
            <a:r>
              <a:rPr lang="ja-JP" altLang="en-US" dirty="0" smtClean="0"/>
              <a:t>標的になった。</a:t>
            </a:r>
            <a:r>
              <a:rPr lang="en-US" altLang="ja-JP" dirty="0" smtClean="0"/>
              <a:t/>
            </a:r>
            <a:br>
              <a:rPr lang="en-US" altLang="ja-JP" dirty="0" smtClean="0"/>
            </a:br>
            <a:r>
              <a:rPr lang="ja-JP" altLang="en-US" i="1" dirty="0" smtClean="0"/>
              <a:t>（原文）</a:t>
            </a:r>
            <a:r>
              <a:rPr lang="en-US" altLang="ja-JP" i="1" dirty="0"/>
              <a:t>Terrorist groups are active all around us in South-east Asia. In Indonesia, the arrests of Gigih Rahmat Dewa and his group in Batam caught our attention. They were planning to attack Singapore, to fire a rocket to hit Marina Bay Sands (MBS) from Batam.</a:t>
            </a:r>
            <a:endParaRPr kumimoji="1" lang="en-US" altLang="ja-JP" i="1" dirty="0" smtClean="0"/>
          </a:p>
        </p:txBody>
      </p:sp>
      <p:sp>
        <p:nvSpPr>
          <p:cNvPr id="4" name="スライド番号プレースホルダー 3"/>
          <p:cNvSpPr>
            <a:spLocks noGrp="1"/>
          </p:cNvSpPr>
          <p:nvPr>
            <p:ph type="sldNum" sz="quarter" idx="10"/>
          </p:nvPr>
        </p:nvSpPr>
        <p:spPr/>
        <p:txBody>
          <a:bodyPr/>
          <a:lstStyle/>
          <a:p>
            <a:fld id="{0822A2BF-4EE5-45F6-88E1-9AA10A8C672A}" type="slidenum">
              <a:rPr lang="ja-JP" altLang="en-US" smtClean="0"/>
              <a:pPr/>
              <a:t>64</a:t>
            </a:fld>
            <a:endParaRPr lang="ja-JP" altLang="en-US" dirty="0"/>
          </a:p>
        </p:txBody>
      </p:sp>
      <p:sp>
        <p:nvSpPr>
          <p:cNvPr id="6" name="テキスト プレースホルダー 5"/>
          <p:cNvSpPr>
            <a:spLocks noGrp="1"/>
          </p:cNvSpPr>
          <p:nvPr>
            <p:ph type="body" sz="quarter" idx="12"/>
          </p:nvPr>
        </p:nvSpPr>
        <p:spPr/>
        <p:txBody>
          <a:bodyPr/>
          <a:lstStyle/>
          <a:p>
            <a:r>
              <a:rPr kumimoji="1" lang="en-US" altLang="ja-JP" dirty="0" smtClean="0"/>
              <a:t>IR</a:t>
            </a:r>
            <a:r>
              <a:rPr kumimoji="1" lang="ja-JP" altLang="en-US" dirty="0" smtClean="0"/>
              <a:t>整備法案に記載されている懸念事項以外で諸外国において発生している</a:t>
            </a:r>
            <a:r>
              <a:rPr lang="ja-JP" altLang="en-US" dirty="0" smtClean="0"/>
              <a:t>事象（</a:t>
            </a:r>
            <a:r>
              <a:rPr lang="en-US" altLang="ja-JP" dirty="0" smtClean="0"/>
              <a:t>2/2</a:t>
            </a:r>
            <a:r>
              <a:rPr lang="ja-JP" altLang="en-US" dirty="0" smtClean="0"/>
              <a:t>）</a:t>
            </a:r>
            <a:endParaRPr kumimoji="1" lang="ja-JP" altLang="en-US" dirty="0"/>
          </a:p>
        </p:txBody>
      </p:sp>
      <p:sp>
        <p:nvSpPr>
          <p:cNvPr id="8" name="テキスト ボックス 7"/>
          <p:cNvSpPr txBox="1"/>
          <p:nvPr/>
        </p:nvSpPr>
        <p:spPr>
          <a:xfrm>
            <a:off x="415924" y="6052293"/>
            <a:ext cx="9070975"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a:t>
            </a:r>
            <a:r>
              <a:rPr kumimoji="1" lang="en-US" altLang="ja-JP" sz="1000" dirty="0" smtClean="0">
                <a:latin typeface="+mj-lt"/>
                <a:ea typeface="+mj-ea"/>
              </a:rPr>
              <a:t>Las Vegas Review Journal</a:t>
            </a:r>
            <a:r>
              <a:rPr kumimoji="1" lang="ja-JP" altLang="en-US" sz="1000" dirty="0" smtClean="0">
                <a:latin typeface="+mj-lt"/>
                <a:ea typeface="+mj-ea"/>
              </a:rPr>
              <a:t>「</a:t>
            </a:r>
            <a:r>
              <a:rPr kumimoji="1" lang="en-US" altLang="ja-JP" sz="1000" dirty="0" smtClean="0">
                <a:latin typeface="+mj-lt"/>
                <a:ea typeface="+mj-ea"/>
              </a:rPr>
              <a:t>5 worst problems faced by Las Vegas</a:t>
            </a:r>
            <a:r>
              <a:rPr kumimoji="1" lang="ja-JP" altLang="en-US" sz="1000" dirty="0" smtClean="0">
                <a:latin typeface="+mj-lt"/>
                <a:ea typeface="+mj-ea"/>
              </a:rPr>
              <a:t>」</a:t>
            </a:r>
            <a:r>
              <a:rPr kumimoji="1" lang="en-US" altLang="ja-JP" sz="1000" dirty="0" smtClean="0">
                <a:latin typeface="+mj-lt"/>
                <a:ea typeface="+mj-ea"/>
              </a:rPr>
              <a:t> </a:t>
            </a:r>
            <a:r>
              <a:rPr kumimoji="1" lang="ja-JP" altLang="en-US" sz="1000" dirty="0">
                <a:latin typeface="+mj-lt"/>
                <a:ea typeface="+mj-ea"/>
              </a:rPr>
              <a:t>、</a:t>
            </a:r>
            <a:r>
              <a:rPr kumimoji="1" lang="en-US" altLang="ja-JP" sz="1000" dirty="0" smtClean="0"/>
              <a:t>The </a:t>
            </a:r>
            <a:r>
              <a:rPr kumimoji="1" lang="en-US" altLang="ja-JP" sz="1000" dirty="0"/>
              <a:t>Straits Times</a:t>
            </a:r>
            <a:r>
              <a:rPr kumimoji="1" lang="ja-JP" altLang="en-US" sz="1000" dirty="0"/>
              <a:t>「</a:t>
            </a:r>
            <a:r>
              <a:rPr kumimoji="1" lang="en-US" altLang="ja-JP" sz="1000" dirty="0"/>
              <a:t>Standing together to face down challenges</a:t>
            </a:r>
            <a:r>
              <a:rPr kumimoji="1" lang="ja-JP" altLang="en-US" sz="1000" dirty="0" smtClean="0"/>
              <a:t>」</a:t>
            </a:r>
            <a:endParaRPr kumimoji="1" lang="ja-JP" altLang="en-US" sz="1000" dirty="0"/>
          </a:p>
        </p:txBody>
      </p:sp>
    </p:spTree>
    <p:extLst>
      <p:ext uri="{BB962C8B-B14F-4D97-AF65-F5344CB8AC3E}">
        <p14:creationId xmlns:p14="http://schemas.microsoft.com/office/powerpoint/2010/main" val="453944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（３）課題と対策</a:t>
            </a:r>
            <a:r>
              <a:rPr lang="en-US" altLang="ja-JP" dirty="0"/>
              <a:t/>
            </a:r>
            <a:br>
              <a:rPr lang="en-US" altLang="ja-JP" dirty="0"/>
            </a:br>
            <a:r>
              <a:rPr lang="ja-JP" altLang="en-US" dirty="0" smtClean="0"/>
              <a:t>エ　諸外国の事例を大阪で採用した場合の有効性と課題</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65</a:t>
            </a:fld>
            <a:endParaRPr lang="ja-JP" altLang="en-US" dirty="0"/>
          </a:p>
        </p:txBody>
      </p:sp>
    </p:spTree>
    <p:extLst>
      <p:ext uri="{BB962C8B-B14F-4D97-AF65-F5344CB8AC3E}">
        <p14:creationId xmlns:p14="http://schemas.microsoft.com/office/powerpoint/2010/main" val="1581405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エ　諸外国の事例を大阪で採用した場合の有効性と課題</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pPr/>
              <a:t>66</a:t>
            </a:fld>
            <a:endParaRPr lang="ja-JP" altLang="en-US" dirty="0"/>
          </a:p>
        </p:txBody>
      </p:sp>
      <p:sp>
        <p:nvSpPr>
          <p:cNvPr id="5" name="テキスト プレースホルダー 4"/>
          <p:cNvSpPr>
            <a:spLocks noGrp="1"/>
          </p:cNvSpPr>
          <p:nvPr>
            <p:ph type="body" sz="quarter" idx="15"/>
          </p:nvPr>
        </p:nvSpPr>
        <p:spPr/>
        <p:txBody>
          <a:bodyPr/>
          <a:lstStyle/>
          <a:p>
            <a:r>
              <a:rPr kumimoji="1" lang="ja-JP" altLang="en-US" dirty="0" smtClean="0"/>
              <a:t>有効性</a:t>
            </a:r>
            <a:endParaRPr kumimoji="1" lang="ja-JP" altLang="en-US" dirty="0"/>
          </a:p>
        </p:txBody>
      </p:sp>
      <p:sp>
        <p:nvSpPr>
          <p:cNvPr id="6" name="コンテンツ プレースホルダー 2"/>
          <p:cNvSpPr txBox="1">
            <a:spLocks/>
          </p:cNvSpPr>
          <p:nvPr/>
        </p:nvSpPr>
        <p:spPr>
          <a:xfrm>
            <a:off x="415926" y="1579564"/>
            <a:ext cx="9070974" cy="1058862"/>
          </a:xfrm>
          <a:prstGeom prst="rect">
            <a:avLst/>
          </a:prstGeom>
        </p:spPr>
        <p:txBody>
          <a:bodyPr wrap="square" lIns="36000" tIns="36000" rIns="36000" bIns="36000">
            <a:noAutofit/>
          </a:bodyPr>
          <a:lst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Bef>
                <a:spcPts val="600"/>
              </a:spcBef>
              <a:spcAft>
                <a:spcPts val="0"/>
              </a:spcAft>
            </a:pPr>
            <a:r>
              <a:rPr lang="ja-JP" altLang="en-US" sz="1400" kern="0" dirty="0" smtClean="0"/>
              <a:t>事例</a:t>
            </a:r>
            <a:r>
              <a:rPr lang="ja-JP" altLang="en-US" sz="1400" kern="0" dirty="0"/>
              <a:t>調査の対象とした、シンガポール、ネバダ州及び韓国における</a:t>
            </a:r>
            <a:r>
              <a:rPr lang="ja-JP" altLang="en-US" sz="1400" kern="0" dirty="0" smtClean="0"/>
              <a:t>カジノ規制について、規制の対象</a:t>
            </a:r>
            <a:r>
              <a:rPr lang="ja-JP" altLang="en-US" sz="1400" kern="0" dirty="0"/>
              <a:t>や</a:t>
            </a:r>
            <a:r>
              <a:rPr lang="ja-JP" altLang="en-US" sz="1400" kern="0" dirty="0" smtClean="0"/>
              <a:t>範囲等に差は見られるものの、大きく分けて前述の</a:t>
            </a:r>
            <a:r>
              <a:rPr lang="en-US" altLang="ja-JP" sz="1400" kern="0" dirty="0" smtClean="0"/>
              <a:t>5</a:t>
            </a:r>
            <a:r>
              <a:rPr lang="ja-JP" altLang="en-US" sz="1400" kern="0" dirty="0" smtClean="0"/>
              <a:t>つの懸念事項・課題対策（①反社会的組織の関与対策、②マネー・ローンダリング対策、③地域風俗環境の悪化対策、④青少年への悪影響対策、⑤ギャンブル依存症対策）に整理することができることから、　諸外国におけるカジノ規制は一定程度、我が国においても有効であるものと考えられる。</a:t>
            </a:r>
            <a:endParaRPr lang="en-US" altLang="ja-JP" sz="1400" kern="0" dirty="0" smtClean="0"/>
          </a:p>
        </p:txBody>
      </p:sp>
      <p:sp>
        <p:nvSpPr>
          <p:cNvPr id="7" name="コンテンツ プレースホルダー 2"/>
          <p:cNvSpPr txBox="1">
            <a:spLocks/>
          </p:cNvSpPr>
          <p:nvPr/>
        </p:nvSpPr>
        <p:spPr>
          <a:xfrm>
            <a:off x="464725" y="3294263"/>
            <a:ext cx="9130537" cy="1630161"/>
          </a:xfrm>
          <a:prstGeom prst="rect">
            <a:avLst/>
          </a:prstGeom>
        </p:spPr>
        <p:txBody>
          <a:bodyPr wrap="square" lIns="36000" tIns="36000" rIns="36000" bIns="36000">
            <a:noAutofit/>
          </a:bodyPr>
          <a:lst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Bef>
                <a:spcPts val="600"/>
              </a:spcBef>
              <a:spcAft>
                <a:spcPts val="0"/>
              </a:spcAft>
            </a:pPr>
            <a:r>
              <a:rPr lang="ja-JP" altLang="en-US" sz="1400" kern="0" dirty="0" smtClean="0"/>
              <a:t>各国におけるカジノ</a:t>
            </a:r>
            <a:r>
              <a:rPr lang="ja-JP" altLang="en-US" sz="1400" kern="0" dirty="0"/>
              <a:t>規制は、国及び事業者による取組が主であり、地方公共団体が主体的に行う取組は確認</a:t>
            </a:r>
            <a:r>
              <a:rPr lang="ja-JP" altLang="en-US" sz="1400" kern="0" dirty="0" smtClean="0"/>
              <a:t>されなかった。一方で、</a:t>
            </a:r>
            <a:r>
              <a:rPr lang="en-US" altLang="ja-JP" sz="1400" kern="0" dirty="0" smtClean="0"/>
              <a:t>IR</a:t>
            </a:r>
            <a:r>
              <a:rPr lang="ja-JP" altLang="en-US" sz="1400" kern="0" dirty="0"/>
              <a:t>議連</a:t>
            </a:r>
            <a:r>
              <a:rPr lang="ja-JP" altLang="en-US" sz="1400" kern="0" dirty="0" smtClean="0"/>
              <a:t>が発表している、基本的考え方には、「</a:t>
            </a:r>
            <a:r>
              <a:rPr lang="ja-JP" altLang="en-US" sz="1400" kern="0" dirty="0"/>
              <a:t>地方公共団体</a:t>
            </a:r>
            <a:r>
              <a:rPr lang="ja-JP" altLang="en-US" sz="1400" kern="0" dirty="0" smtClean="0"/>
              <a:t>は、</a:t>
            </a:r>
            <a:r>
              <a:rPr lang="en-US" altLang="ja-JP" sz="1400" kern="0" dirty="0" smtClean="0"/>
              <a:t>IR</a:t>
            </a:r>
            <a:r>
              <a:rPr lang="ja-JP" altLang="en-US" sz="1400" kern="0" dirty="0" smtClean="0"/>
              <a:t>設置後、カジノが社会に与えるマイナスの影響やリスクを最少限に抑制するよう取組んでいくこと」や「カジノ管理委員会は都道府県警察と協力の下、違法行為の摘発等を担うこと」、「都道府県警察との連携、協力により、施設内外の地域の環境悪化を防止し、秩序を維持すること。」が明記　されており、諸外国と異なり、一定程度、地方公共団体の関与が想定される。</a:t>
            </a:r>
            <a:endParaRPr lang="en-US" altLang="ja-JP" sz="1400" kern="0" dirty="0" smtClean="0"/>
          </a:p>
          <a:p>
            <a:pPr fontAlgn="auto">
              <a:spcBef>
                <a:spcPts val="600"/>
              </a:spcBef>
              <a:spcAft>
                <a:spcPts val="0"/>
              </a:spcAft>
            </a:pPr>
            <a:r>
              <a:rPr lang="ja-JP" altLang="en-US" sz="1400" kern="0" dirty="0" smtClean="0"/>
              <a:t>この点、現状の公営競技を前提とする懸念事項・課題対策だけでは不十分と考えられ、</a:t>
            </a:r>
            <a:r>
              <a:rPr lang="en-US" altLang="ja-JP" sz="1400" kern="0" dirty="0" smtClean="0"/>
              <a:t>IR</a:t>
            </a:r>
            <a:r>
              <a:rPr lang="ja-JP" altLang="en-US" sz="1400" kern="0" dirty="0" smtClean="0"/>
              <a:t>導入に際しては、追加措置を　講ずる必要が生じることが想定される。</a:t>
            </a:r>
            <a:endParaRPr lang="en-US" altLang="ja-JP" sz="1400" kern="0" dirty="0" smtClean="0"/>
          </a:p>
        </p:txBody>
      </p:sp>
      <p:sp>
        <p:nvSpPr>
          <p:cNvPr id="8" name="テキスト プレースホルダー 4"/>
          <p:cNvSpPr txBox="1">
            <a:spLocks/>
          </p:cNvSpPr>
          <p:nvPr/>
        </p:nvSpPr>
        <p:spPr>
          <a:xfrm>
            <a:off x="464725" y="2854325"/>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t>課題</a:t>
            </a:r>
            <a:endParaRPr lang="ja-JP" altLang="en-US" kern="0" dirty="0"/>
          </a:p>
        </p:txBody>
      </p:sp>
    </p:spTree>
    <p:extLst>
      <p:ext uri="{BB962C8B-B14F-4D97-AF65-F5344CB8AC3E}">
        <p14:creationId xmlns:p14="http://schemas.microsoft.com/office/powerpoint/2010/main" val="2835470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968400" y="2124000"/>
            <a:ext cx="8529613" cy="667409"/>
          </a:xfrm>
        </p:spPr>
        <p:txBody>
          <a:bodyPr/>
          <a:lstStyle/>
          <a:p>
            <a:r>
              <a:rPr lang="ja-JP" altLang="en-US" dirty="0"/>
              <a:t>（３）課題と対策</a:t>
            </a:r>
            <a:r>
              <a:rPr lang="en-US" altLang="ja-JP" dirty="0"/>
              <a:t/>
            </a:r>
            <a:br>
              <a:rPr lang="en-US" altLang="ja-JP" dirty="0"/>
            </a:br>
            <a:r>
              <a:rPr lang="ja-JP" altLang="en-US" dirty="0" smtClean="0"/>
              <a:t>オ　今後実施が想定される対策</a:t>
            </a:r>
            <a:endParaRPr kumimoji="1" lang="ja-JP" altLang="en-US" sz="2700"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67</a:t>
            </a:fld>
            <a:endParaRPr lang="ja-JP" altLang="en-US" dirty="0"/>
          </a:p>
        </p:txBody>
      </p:sp>
    </p:spTree>
    <p:extLst>
      <p:ext uri="{BB962C8B-B14F-4D97-AF65-F5344CB8AC3E}">
        <p14:creationId xmlns:p14="http://schemas.microsoft.com/office/powerpoint/2010/main" val="722184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オ　今後実施が想定される対策</a:t>
            </a:r>
            <a:endParaRPr kumimoji="1" lang="ja-JP" altLang="en-US" dirty="0"/>
          </a:p>
        </p:txBody>
      </p:sp>
      <p:sp>
        <p:nvSpPr>
          <p:cNvPr id="5" name="スライド番号プレースホルダー 4"/>
          <p:cNvSpPr>
            <a:spLocks noGrp="1"/>
          </p:cNvSpPr>
          <p:nvPr>
            <p:ph type="sldNum" sz="quarter" idx="13"/>
          </p:nvPr>
        </p:nvSpPr>
        <p:spPr/>
        <p:txBody>
          <a:bodyPr/>
          <a:lstStyle/>
          <a:p>
            <a:fld id="{A3EB1B23-9AF8-425B-BAD7-B9FA00F18833}" type="slidenum">
              <a:rPr lang="ja-JP" altLang="en-US" smtClean="0"/>
              <a:pPr/>
              <a:t>68</a:t>
            </a:fld>
            <a:endParaRPr lang="ja-JP" altLang="en-US" dirty="0"/>
          </a:p>
        </p:txBody>
      </p:sp>
      <p:sp>
        <p:nvSpPr>
          <p:cNvPr id="9" name="テキスト プレースホルダー 4"/>
          <p:cNvSpPr>
            <a:spLocks noGrp="1"/>
          </p:cNvSpPr>
          <p:nvPr>
            <p:ph type="body" sz="quarter" idx="15"/>
          </p:nvPr>
        </p:nvSpPr>
        <p:spPr>
          <a:xfrm>
            <a:off x="416496" y="1016000"/>
            <a:ext cx="4320000" cy="432000"/>
          </a:xfrm>
        </p:spPr>
        <p:txBody>
          <a:bodyPr/>
          <a:lstStyle/>
          <a:p>
            <a:r>
              <a:rPr lang="en-US" altLang="ja-JP" dirty="0" smtClean="0"/>
              <a:t>IR</a:t>
            </a:r>
            <a:r>
              <a:rPr lang="ja-JP" altLang="en-US" dirty="0" smtClean="0"/>
              <a:t>導入にあたり必要となる懸念事項・課題対策</a:t>
            </a:r>
            <a:endParaRPr kumimoji="1" lang="ja-JP" altLang="en-US" dirty="0"/>
          </a:p>
        </p:txBody>
      </p:sp>
      <p:sp>
        <p:nvSpPr>
          <p:cNvPr id="10" name="コンテンツ プレースホルダー 2"/>
          <p:cNvSpPr txBox="1">
            <a:spLocks/>
          </p:cNvSpPr>
          <p:nvPr/>
        </p:nvSpPr>
        <p:spPr>
          <a:xfrm>
            <a:off x="415926" y="1460813"/>
            <a:ext cx="9096209" cy="1420811"/>
          </a:xfrm>
          <a:prstGeom prst="rect">
            <a:avLst/>
          </a:prstGeom>
        </p:spPr>
        <p:txBody>
          <a:bodyPr wrap="square" lIns="36000" tIns="36000" rIns="36000" bIns="36000">
            <a:noAutofit/>
          </a:bodyPr>
          <a:lst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Bef>
                <a:spcPts val="600"/>
              </a:spcBef>
              <a:spcAft>
                <a:spcPts val="0"/>
              </a:spcAft>
            </a:pPr>
            <a:r>
              <a:rPr lang="ja-JP" altLang="en-US" sz="1400" kern="0" dirty="0" smtClean="0"/>
              <a:t>前章までにおいて、</a:t>
            </a:r>
            <a:r>
              <a:rPr lang="en-US" altLang="ja-JP" sz="1400" kern="0" dirty="0" smtClean="0"/>
              <a:t>IR</a:t>
            </a:r>
            <a:r>
              <a:rPr lang="ja-JP" altLang="en-US" sz="1400" kern="0" dirty="0" smtClean="0"/>
              <a:t>立地による懸念事項・課題及び現状の我が国における当該懸念事項・課題対策の実態並びに　　　諸外国における懸念事項・課題対策（カジノ規制の内容）等を整理した。</a:t>
            </a:r>
            <a:endParaRPr lang="en-US" altLang="ja-JP" sz="1400" kern="0" dirty="0" smtClean="0"/>
          </a:p>
          <a:p>
            <a:pPr fontAlgn="auto">
              <a:spcBef>
                <a:spcPts val="600"/>
              </a:spcBef>
              <a:spcAft>
                <a:spcPts val="0"/>
              </a:spcAft>
            </a:pPr>
            <a:r>
              <a:rPr lang="ja-JP" altLang="en-US" sz="1400" kern="0" dirty="0" smtClean="0"/>
              <a:t>上記を踏まえ、大阪に</a:t>
            </a:r>
            <a:r>
              <a:rPr lang="en-US" altLang="ja-JP" sz="1400" kern="0" dirty="0" smtClean="0"/>
              <a:t>IR</a:t>
            </a:r>
            <a:r>
              <a:rPr lang="ja-JP" altLang="en-US" sz="1400" kern="0" dirty="0" smtClean="0"/>
              <a:t>が導入された場合に必要となる懸念事項・課題対策を今後整理することとする。なお、懸念事項・課題対策を整理するにあたっては、</a:t>
            </a:r>
            <a:r>
              <a:rPr lang="ja-JP" altLang="en-US" sz="1400" kern="0" dirty="0"/>
              <a:t>前章</a:t>
            </a:r>
            <a:r>
              <a:rPr lang="ja-JP" altLang="en-US" sz="1400" kern="0" dirty="0" smtClean="0"/>
              <a:t>までの内容に加え、</a:t>
            </a:r>
            <a:r>
              <a:rPr lang="en-US" altLang="ja-JP" sz="1400" kern="0" dirty="0" smtClean="0"/>
              <a:t>IR</a:t>
            </a:r>
            <a:r>
              <a:rPr lang="ja-JP" altLang="en-US" sz="1400" kern="0" dirty="0" smtClean="0"/>
              <a:t>議連発表の基本的考え方に記載されている「</a:t>
            </a:r>
            <a:r>
              <a:rPr lang="ja-JP" altLang="en-US" sz="1400" dirty="0" smtClean="0"/>
              <a:t>社会的関心事への対応」（下図表参照）を参考に、主な利害関係者（国、地方公共団体、</a:t>
            </a:r>
            <a:r>
              <a:rPr lang="ja-JP" altLang="en-US" sz="1400" dirty="0"/>
              <a:t>民間</a:t>
            </a:r>
            <a:r>
              <a:rPr lang="ja-JP" altLang="en-US" sz="1400" dirty="0" smtClean="0"/>
              <a:t>事業者）別に「今後実施が想定される　対策」を整理することとする。</a:t>
            </a:r>
            <a:endParaRPr lang="ja-JP" altLang="en-US" sz="1400" kern="0" dirty="0" smtClean="0"/>
          </a:p>
          <a:p>
            <a:pPr fontAlgn="auto">
              <a:spcBef>
                <a:spcPts val="600"/>
              </a:spcBef>
              <a:spcAft>
                <a:spcPts val="0"/>
              </a:spcAft>
            </a:pPr>
            <a:endParaRPr lang="en-US" altLang="ja-JP" sz="1400" kern="0" dirty="0" smtClean="0"/>
          </a:p>
        </p:txBody>
      </p:sp>
      <p:graphicFrame>
        <p:nvGraphicFramePr>
          <p:cNvPr id="12" name="表 11"/>
          <p:cNvGraphicFramePr>
            <a:graphicFrameLocks noGrp="1"/>
          </p:cNvGraphicFramePr>
          <p:nvPr>
            <p:extLst>
              <p:ext uri="{D42A27DB-BD31-4B8C-83A1-F6EECF244321}">
                <p14:modId xmlns:p14="http://schemas.microsoft.com/office/powerpoint/2010/main" val="1651968064"/>
              </p:ext>
            </p:extLst>
          </p:nvPr>
        </p:nvGraphicFramePr>
        <p:xfrm>
          <a:off x="415927" y="3104073"/>
          <a:ext cx="9036036" cy="3430080"/>
        </p:xfrm>
        <a:graphic>
          <a:graphicData uri="http://schemas.openxmlformats.org/drawingml/2006/table">
            <a:tbl>
              <a:tblPr firstRow="1" bandRow="1">
                <a:tableStyleId>{2D5ABB26-0587-4C30-8999-92F81FD0307C}</a:tableStyleId>
              </a:tblPr>
              <a:tblGrid>
                <a:gridCol w="1530069"/>
                <a:gridCol w="1875250"/>
                <a:gridCol w="5630717"/>
              </a:tblGrid>
              <a:tr h="235927">
                <a:tc rowSpan="2">
                  <a:txBody>
                    <a:bodyPr/>
                    <a:lstStyle/>
                    <a:p>
                      <a:pPr algn="ctr"/>
                      <a:r>
                        <a:rPr kumimoji="1" lang="ja-JP" altLang="en-US" sz="1100" b="1" dirty="0" smtClean="0">
                          <a:solidFill>
                            <a:schemeClr val="bg1"/>
                          </a:solidFill>
                        </a:rPr>
                        <a:t>懸念事項・課題</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r>
                        <a:rPr kumimoji="1" lang="ja-JP" altLang="en-US" sz="1100" b="1" dirty="0" smtClean="0">
                          <a:solidFill>
                            <a:schemeClr val="bg1"/>
                          </a:solidFill>
                        </a:rPr>
                        <a:t>懸念事項・課題対策</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kumimoji="1" lang="ja-JP" altLang="en-US" sz="14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35927">
                <a:tc vMerge="1">
                  <a:txBody>
                    <a:bodyPr/>
                    <a:lstStyle/>
                    <a:p>
                      <a:pPr algn="ctr"/>
                      <a:endParaRPr kumimoji="1" lang="ja-JP" altLang="en-US" sz="1400" b="1" dirty="0" smtClean="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100" b="1" dirty="0" smtClean="0">
                          <a:solidFill>
                            <a:schemeClr val="tx1"/>
                          </a:solidFill>
                        </a:rPr>
                        <a:t>対策項目</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smtClean="0">
                          <a:solidFill>
                            <a:schemeClr val="tx1"/>
                          </a:solidFill>
                        </a:rPr>
                        <a:t>対策概要</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accent1">
                        <a:lumMod val="20000"/>
                        <a:lumOff val="80000"/>
                      </a:schemeClr>
                    </a:solidFill>
                  </a:tcPr>
                </a:tc>
              </a:tr>
              <a:tr h="659128">
                <a:tc>
                  <a:txBody>
                    <a:bodyPr/>
                    <a:lstStyle/>
                    <a:p>
                      <a:pPr marL="0" indent="0">
                        <a:buFont typeface="+mj-ea"/>
                        <a:buNone/>
                      </a:pPr>
                      <a:r>
                        <a:rPr kumimoji="1" lang="ja-JP" altLang="en-US" sz="1000" dirty="0" smtClean="0"/>
                        <a:t>暴力団組織の介入や犯罪の温床になること</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buFont typeface="+mj-ea"/>
                        <a:buNone/>
                      </a:pPr>
                      <a:r>
                        <a:rPr kumimoji="1" lang="ja-JP" altLang="en-US" sz="1000" dirty="0" smtClean="0"/>
                        <a:t>①反社会的組織の関与対策</a:t>
                      </a:r>
                    </a:p>
                  </a:txBody>
                  <a:tcPr marL="36000" marR="36000" marT="36000" marB="36000">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lvl="1" indent="82550">
                        <a:buFont typeface="+mj-lt"/>
                        <a:buAutoNum type="arabicPeriod"/>
                      </a:pPr>
                      <a:r>
                        <a:rPr kumimoji="1" lang="ja-JP" altLang="en-US" sz="1000" dirty="0" smtClean="0">
                          <a:solidFill>
                            <a:schemeClr val="tx1"/>
                          </a:solidFill>
                        </a:rPr>
                        <a:t>個人・法人の清廉潔癖性と遵法性を厳格に要求</a:t>
                      </a:r>
                      <a:endParaRPr kumimoji="1" lang="en-US" altLang="ja-JP" sz="1000" dirty="0" smtClean="0">
                        <a:solidFill>
                          <a:schemeClr val="tx1"/>
                        </a:solidFill>
                      </a:endParaRPr>
                    </a:p>
                    <a:p>
                      <a:pPr marL="95250" lvl="1" indent="82550">
                        <a:buFont typeface="+mj-lt"/>
                        <a:buAutoNum type="arabicPeriod"/>
                      </a:pPr>
                      <a:r>
                        <a:rPr kumimoji="1" lang="ja-JP" altLang="en-US" sz="1000" dirty="0" smtClean="0">
                          <a:solidFill>
                            <a:schemeClr val="tx1"/>
                          </a:solidFill>
                        </a:rPr>
                        <a:t>施行に係わる規則等も厳格にその履行と遵守・監視</a:t>
                      </a:r>
                      <a:endParaRPr kumimoji="1" lang="en-US" altLang="ja-JP" sz="1000" dirty="0" smtClean="0">
                        <a:solidFill>
                          <a:schemeClr val="tx1"/>
                        </a:solidFill>
                      </a:endParaRPr>
                    </a:p>
                    <a:p>
                      <a:pPr marL="95250" lvl="1" indent="82550">
                        <a:buFont typeface="+mj-lt"/>
                        <a:buAutoNum type="arabicPeriod"/>
                      </a:pPr>
                      <a:r>
                        <a:rPr kumimoji="1" lang="ja-JP" altLang="en-US" sz="1000" dirty="0" smtClean="0">
                          <a:solidFill>
                            <a:schemeClr val="tx1"/>
                          </a:solidFill>
                        </a:rPr>
                        <a:t>入場者全員に対する本人確認の実施</a:t>
                      </a:r>
                    </a:p>
                    <a:p>
                      <a:pPr marL="95250" lvl="1" indent="82550">
                        <a:buFont typeface="+mj-lt"/>
                        <a:buAutoNum type="arabicPeriod"/>
                      </a:pPr>
                      <a:r>
                        <a:rPr kumimoji="1" lang="ja-JP" altLang="en-US" sz="1000" dirty="0" smtClean="0">
                          <a:solidFill>
                            <a:schemeClr val="tx1"/>
                          </a:solidFill>
                        </a:rPr>
                        <a:t>暴力団組織等に関係する者の入場禁止　等</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887">
                <a:tc>
                  <a:txBody>
                    <a:bodyPr/>
                    <a:lstStyle/>
                    <a:p>
                      <a:r>
                        <a:rPr kumimoji="1" lang="ja-JP" altLang="en-US" sz="1000" dirty="0" smtClean="0"/>
                        <a:t>マネー・ローンダリング</a:t>
                      </a:r>
                      <a:endParaRPr kumimoji="1" lang="en-US" altLang="ja-JP" sz="1000" dirty="0" smtClean="0"/>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tab pos="182563" algn="l"/>
                        </a:tabLst>
                        <a:defRPr/>
                      </a:pPr>
                      <a:r>
                        <a:rPr kumimoji="1" lang="ja-JP" altLang="en-US" sz="1000" dirty="0" smtClean="0">
                          <a:solidFill>
                            <a:schemeClr val="tx1"/>
                          </a:solidFill>
                        </a:rPr>
                        <a:t>②マネー・ローンダリング対策</a:t>
                      </a:r>
                    </a:p>
                    <a:p>
                      <a:endParaRPr kumimoji="1" lang="ja-JP" altLang="en-US" sz="1000" dirty="0"/>
                    </a:p>
                  </a:txBody>
                  <a:tcPr marL="36000" marR="36000" marT="36000" marB="36000">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1" indent="-79375">
                        <a:buFont typeface="+mj-lt"/>
                        <a:buAutoNum type="arabicPeriod"/>
                      </a:pPr>
                      <a:r>
                        <a:rPr kumimoji="1" lang="ja-JP" altLang="en-US" sz="1000" dirty="0" smtClean="0">
                          <a:solidFill>
                            <a:schemeClr val="tx1"/>
                          </a:solidFill>
                        </a:rPr>
                        <a:t>賭け金が一定額以上の個人に対する本人確認の実施</a:t>
                      </a:r>
                    </a:p>
                    <a:p>
                      <a:pPr marL="174625" lvl="1" indent="-79375">
                        <a:buFont typeface="+mj-lt"/>
                        <a:buAutoNum type="arabicPeriod"/>
                      </a:pPr>
                      <a:r>
                        <a:rPr kumimoji="1" lang="ja-JP" altLang="en-US" sz="1000" dirty="0" smtClean="0">
                          <a:solidFill>
                            <a:schemeClr val="tx1"/>
                          </a:solidFill>
                        </a:rPr>
                        <a:t>疑わしい行動等の規制当局に対する報告　等</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887">
                <a:tc>
                  <a:txBody>
                    <a:bodyPr/>
                    <a:lstStyle/>
                    <a:p>
                      <a:r>
                        <a:rPr kumimoji="1" lang="ja-JP" altLang="en-US" sz="1000" dirty="0" smtClean="0"/>
                        <a:t>地域風俗環境悪化、公序良俗の乱れ</a:t>
                      </a:r>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000" dirty="0" smtClean="0">
                          <a:solidFill>
                            <a:schemeClr val="tx1"/>
                          </a:solidFill>
                        </a:rPr>
                        <a:t>③地域風俗環境の悪化対策</a:t>
                      </a:r>
                    </a:p>
                    <a:p>
                      <a:endParaRPr kumimoji="1" lang="ja-JP" altLang="en-US" sz="1000" dirty="0"/>
                    </a:p>
                  </a:txBody>
                  <a:tcPr marL="36000" marR="36000" marT="36000" marB="36000">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1" indent="-87313">
                        <a:buFont typeface="+mj-lt"/>
                        <a:buAutoNum type="arabicPeriod"/>
                      </a:pPr>
                      <a:r>
                        <a:rPr kumimoji="1" lang="ja-JP" altLang="en-US" sz="1000" dirty="0" smtClean="0">
                          <a:solidFill>
                            <a:schemeClr val="tx1"/>
                          </a:solidFill>
                        </a:rPr>
                        <a:t>施設内外の監視・警備</a:t>
                      </a:r>
                    </a:p>
                    <a:p>
                      <a:pPr marL="174625" lvl="1" indent="-87313">
                        <a:buFont typeface="+mj-lt"/>
                        <a:buAutoNum type="arabicPeriod"/>
                      </a:pPr>
                      <a:r>
                        <a:rPr kumimoji="1" lang="ja-JP" altLang="en-US" sz="1000" dirty="0" smtClean="0">
                          <a:solidFill>
                            <a:schemeClr val="tx1"/>
                          </a:solidFill>
                        </a:rPr>
                        <a:t>警察との連携、協力　等</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887">
                <a:tc>
                  <a:txBody>
                    <a:bodyPr/>
                    <a:lstStyle/>
                    <a:p>
                      <a:r>
                        <a:rPr kumimoji="1" lang="ja-JP" altLang="en-US" sz="1000" dirty="0" smtClean="0"/>
                        <a:t>青少年への悪影響</a:t>
                      </a:r>
                      <a:endParaRPr kumimoji="1" lang="ja-JP" altLang="en-US" sz="1000" dirty="0"/>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000" dirty="0" smtClean="0">
                          <a:solidFill>
                            <a:schemeClr val="tx1"/>
                          </a:solidFill>
                        </a:rPr>
                        <a:t>④青少年への悪影響対策</a:t>
                      </a:r>
                    </a:p>
                    <a:p>
                      <a:endParaRPr kumimoji="1" lang="ja-JP" altLang="en-US" sz="1000" dirty="0"/>
                    </a:p>
                  </a:txBody>
                  <a:tcPr marL="36000" marR="36000" marT="36000" marB="36000">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1" indent="-87313">
                        <a:buFont typeface="+mj-lt"/>
                        <a:buAutoNum type="arabicPeriod"/>
                      </a:pPr>
                      <a:r>
                        <a:rPr kumimoji="1" lang="ja-JP" altLang="en-US" sz="1000" dirty="0" smtClean="0">
                          <a:solidFill>
                            <a:schemeClr val="tx1"/>
                          </a:solidFill>
                        </a:rPr>
                        <a:t>入場者全員の本人確認</a:t>
                      </a:r>
                    </a:p>
                    <a:p>
                      <a:pPr marL="174625" lvl="1" indent="-87313">
                        <a:buFont typeface="+mj-lt"/>
                        <a:buAutoNum type="arabicPeriod"/>
                      </a:pPr>
                      <a:r>
                        <a:rPr kumimoji="1" lang="ja-JP" altLang="en-US" sz="1000" dirty="0" smtClean="0">
                          <a:solidFill>
                            <a:schemeClr val="tx1"/>
                          </a:solidFill>
                        </a:rPr>
                        <a:t>青少年による入場禁止　等</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03490">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000" dirty="0" smtClean="0">
                          <a:solidFill>
                            <a:schemeClr val="tx1"/>
                          </a:solidFill>
                        </a:rPr>
                        <a:t>賭博依存症患者の増大</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 typeface="+mj-ea"/>
                        <a:buNone/>
                        <a:tabLst/>
                        <a:defRPr/>
                      </a:pPr>
                      <a:r>
                        <a:rPr kumimoji="1" lang="ja-JP" altLang="en-US" sz="1000" dirty="0" smtClean="0">
                          <a:solidFill>
                            <a:schemeClr val="tx1"/>
                          </a:solidFill>
                        </a:rPr>
                        <a:t>⑤ギャンブル依存症</a:t>
                      </a:r>
                      <a:r>
                        <a:rPr kumimoji="1" lang="ja-JP" altLang="en-US" sz="1000" dirty="0">
                          <a:solidFill>
                            <a:schemeClr val="tx1"/>
                          </a:solidFill>
                        </a:rPr>
                        <a:t>対策</a:t>
                      </a:r>
                      <a:endParaRPr kumimoji="1" lang="ja-JP" altLang="en-US" sz="1000" dirty="0" smtClean="0">
                        <a:solidFill>
                          <a:schemeClr val="tx1"/>
                        </a:solidFill>
                      </a:endParaRPr>
                    </a:p>
                  </a:txBody>
                  <a:tcPr marL="36000" marR="36000" marT="36000" marB="36000">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1" indent="-87313">
                        <a:buFont typeface="+mj-lt"/>
                        <a:buAutoNum type="arabicPeriod"/>
                      </a:pPr>
                      <a:r>
                        <a:rPr kumimoji="1" lang="ja-JP" altLang="en-US" sz="1000" dirty="0" smtClean="0">
                          <a:solidFill>
                            <a:schemeClr val="tx1"/>
                          </a:solidFill>
                        </a:rPr>
                        <a:t>公営賭博分野を含めた調査の実施と実態の把握</a:t>
                      </a:r>
                    </a:p>
                    <a:p>
                      <a:pPr marL="174625" lvl="1" indent="-87313">
                        <a:buFont typeface="+mj-lt"/>
                        <a:buAutoNum type="arabicPeriod"/>
                      </a:pPr>
                      <a:r>
                        <a:rPr kumimoji="1" lang="ja-JP" altLang="en-US" sz="1000" dirty="0" smtClean="0">
                          <a:solidFill>
                            <a:schemeClr val="tx1"/>
                          </a:solidFill>
                        </a:rPr>
                        <a:t>依存症問題対応のための専門機関の創設</a:t>
                      </a:r>
                    </a:p>
                    <a:p>
                      <a:pPr marL="174625" lvl="1" indent="-87313">
                        <a:buFont typeface="+mj-lt"/>
                        <a:buAutoNum type="arabicPeriod"/>
                      </a:pPr>
                      <a:r>
                        <a:rPr kumimoji="1" lang="ja-JP" altLang="en-US" sz="1000" dirty="0" smtClean="0">
                          <a:solidFill>
                            <a:schemeClr val="tx1"/>
                          </a:solidFill>
                        </a:rPr>
                        <a:t>中長期的な対応策や短期的対処プログラムの策定</a:t>
                      </a:r>
                    </a:p>
                    <a:p>
                      <a:pPr marL="174625" lvl="1" indent="-87313">
                        <a:buFont typeface="+mj-lt"/>
                        <a:buAutoNum type="arabicPeriod"/>
                      </a:pPr>
                      <a:r>
                        <a:rPr kumimoji="1" lang="ja-JP" altLang="en-US" sz="1000" dirty="0" smtClean="0">
                          <a:solidFill>
                            <a:schemeClr val="tx1"/>
                          </a:solidFill>
                        </a:rPr>
                        <a:t>調査研究の推奨</a:t>
                      </a:r>
                    </a:p>
                    <a:p>
                      <a:pPr marL="174625" lvl="1" indent="-87313">
                        <a:buFont typeface="+mj-lt"/>
                        <a:buAutoNum type="arabicPeriod"/>
                      </a:pPr>
                      <a:r>
                        <a:rPr kumimoji="1" lang="ja-JP" altLang="en-US" sz="1000" dirty="0" smtClean="0">
                          <a:solidFill>
                            <a:schemeClr val="tx1"/>
                          </a:solidFill>
                        </a:rPr>
                        <a:t>治療やカウンセリング体制構築支援</a:t>
                      </a:r>
                      <a:endParaRPr kumimoji="1" lang="en-US" altLang="ja-JP" sz="1000" dirty="0" smtClean="0">
                        <a:solidFill>
                          <a:schemeClr val="tx1"/>
                        </a:solidFill>
                      </a:endParaRPr>
                    </a:p>
                    <a:p>
                      <a:pPr marL="174625" lvl="1" indent="-87313">
                        <a:buFont typeface="+mj-lt"/>
                        <a:buAutoNum type="arabicPeriod"/>
                      </a:pPr>
                      <a:r>
                        <a:rPr kumimoji="1" lang="ja-JP" altLang="en-US" sz="1000" dirty="0" smtClean="0">
                          <a:solidFill>
                            <a:schemeClr val="tx1"/>
                          </a:solidFill>
                        </a:rPr>
                        <a:t>内国人への入場制限（入場料、排除プログラム、成人等）の設定</a:t>
                      </a:r>
                    </a:p>
                    <a:p>
                      <a:pPr marL="174625" lvl="1" indent="-87313">
                        <a:buFont typeface="+mj-lt"/>
                        <a:buAutoNum type="arabicPeriod"/>
                      </a:pPr>
                      <a:r>
                        <a:rPr kumimoji="1" lang="ja-JP" altLang="en-US" sz="1000" dirty="0" smtClean="0">
                          <a:solidFill>
                            <a:schemeClr val="tx1"/>
                          </a:solidFill>
                        </a:rPr>
                        <a:t>ギャンブル依存症対策等社会的セーフティーネット構築のため、カジノ収益の一部を納付　等</a:t>
                      </a:r>
                    </a:p>
                  </a:txBody>
                  <a:tcPr marL="36000" marR="36000" marT="36000" marB="36000">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円/楕円 12"/>
          <p:cNvSpPr>
            <a:spLocks/>
          </p:cNvSpPr>
          <p:nvPr/>
        </p:nvSpPr>
        <p:spPr>
          <a:xfrm>
            <a:off x="1975033" y="3628417"/>
            <a:ext cx="126000" cy="126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700" b="1" dirty="0">
                <a:solidFill>
                  <a:schemeClr val="bg1"/>
                </a:solidFill>
              </a:rPr>
              <a:t>A</a:t>
            </a:r>
            <a:endParaRPr kumimoji="1" lang="ja-JP" altLang="en-US" sz="700" b="1" dirty="0" smtClean="0">
              <a:solidFill>
                <a:schemeClr val="bg1"/>
              </a:solidFill>
            </a:endParaRPr>
          </a:p>
        </p:txBody>
      </p:sp>
      <p:sp>
        <p:nvSpPr>
          <p:cNvPr id="14" name="円/楕円 13"/>
          <p:cNvSpPr>
            <a:spLocks/>
          </p:cNvSpPr>
          <p:nvPr/>
        </p:nvSpPr>
        <p:spPr>
          <a:xfrm>
            <a:off x="1975033" y="4311394"/>
            <a:ext cx="126000" cy="126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700" b="1" dirty="0" smtClean="0">
                <a:solidFill>
                  <a:schemeClr val="bg1"/>
                </a:solidFill>
              </a:rPr>
              <a:t>B</a:t>
            </a:r>
            <a:endParaRPr kumimoji="1" lang="ja-JP" altLang="en-US" sz="700" b="1" dirty="0" smtClean="0">
              <a:solidFill>
                <a:schemeClr val="bg1"/>
              </a:solidFill>
            </a:endParaRPr>
          </a:p>
        </p:txBody>
      </p:sp>
      <p:sp>
        <p:nvSpPr>
          <p:cNvPr id="15" name="円/楕円 14"/>
          <p:cNvSpPr>
            <a:spLocks/>
          </p:cNvSpPr>
          <p:nvPr/>
        </p:nvSpPr>
        <p:spPr>
          <a:xfrm>
            <a:off x="1975033" y="4683511"/>
            <a:ext cx="126000" cy="126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700" b="1" dirty="0" smtClean="0">
                <a:solidFill>
                  <a:schemeClr val="bg1"/>
                </a:solidFill>
              </a:rPr>
              <a:t>C</a:t>
            </a:r>
            <a:endParaRPr kumimoji="1" lang="ja-JP" altLang="en-US" sz="700" b="1" dirty="0" smtClean="0">
              <a:solidFill>
                <a:schemeClr val="bg1"/>
              </a:solidFill>
            </a:endParaRPr>
          </a:p>
        </p:txBody>
      </p:sp>
      <p:sp>
        <p:nvSpPr>
          <p:cNvPr id="16" name="円/楕円 15"/>
          <p:cNvSpPr>
            <a:spLocks/>
          </p:cNvSpPr>
          <p:nvPr/>
        </p:nvSpPr>
        <p:spPr>
          <a:xfrm>
            <a:off x="1975033" y="5062692"/>
            <a:ext cx="126000" cy="126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700" b="1" dirty="0" smtClean="0">
                <a:solidFill>
                  <a:schemeClr val="bg1"/>
                </a:solidFill>
              </a:rPr>
              <a:t>D</a:t>
            </a:r>
            <a:endParaRPr kumimoji="1" lang="ja-JP" altLang="en-US" sz="700" b="1" dirty="0" smtClean="0">
              <a:solidFill>
                <a:schemeClr val="bg1"/>
              </a:solidFill>
            </a:endParaRPr>
          </a:p>
        </p:txBody>
      </p:sp>
      <p:sp>
        <p:nvSpPr>
          <p:cNvPr id="17" name="円/楕円 16"/>
          <p:cNvSpPr>
            <a:spLocks/>
          </p:cNvSpPr>
          <p:nvPr/>
        </p:nvSpPr>
        <p:spPr>
          <a:xfrm>
            <a:off x="1975033" y="5434728"/>
            <a:ext cx="126000" cy="126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700" b="1" dirty="0" smtClean="0">
                <a:solidFill>
                  <a:schemeClr val="bg1"/>
                </a:solidFill>
              </a:rPr>
              <a:t>E</a:t>
            </a:r>
            <a:endParaRPr kumimoji="1" lang="ja-JP" altLang="en-US" sz="700" b="1" dirty="0" smtClean="0">
              <a:solidFill>
                <a:schemeClr val="bg1"/>
              </a:solidFill>
            </a:endParaRPr>
          </a:p>
        </p:txBody>
      </p:sp>
      <p:sp>
        <p:nvSpPr>
          <p:cNvPr id="18" name="テキスト ボックス 17"/>
          <p:cNvSpPr txBox="1"/>
          <p:nvPr/>
        </p:nvSpPr>
        <p:spPr>
          <a:xfrm>
            <a:off x="659541" y="6528067"/>
            <a:ext cx="9072571" cy="288000"/>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出所：国際観光産業振興議員連盟「</a:t>
            </a:r>
            <a:r>
              <a:rPr lang="ja-JP" altLang="en-US" sz="1000" dirty="0" smtClean="0"/>
              <a:t>特定</a:t>
            </a:r>
            <a:r>
              <a:rPr lang="ja-JP" altLang="en-US" sz="1000" dirty="0"/>
              <a:t>複合観光施設区域整備法案（仮称）～</a:t>
            </a:r>
            <a:r>
              <a:rPr lang="en-US" altLang="ja-JP" sz="1000" dirty="0"/>
              <a:t>IR</a:t>
            </a:r>
            <a:r>
              <a:rPr lang="ja-JP" altLang="en-US" sz="1000" dirty="0"/>
              <a:t>実施法案～に関する基本的な</a:t>
            </a:r>
            <a:r>
              <a:rPr lang="ja-JP" altLang="en-US" sz="1000" dirty="0" smtClean="0"/>
              <a:t>考え方」をもとに作成</a:t>
            </a:r>
            <a:endParaRPr kumimoji="1" lang="ja-JP" altLang="en-US" sz="1000" dirty="0" smtClean="0">
              <a:latin typeface="+mj-lt"/>
              <a:ea typeface="+mj-ea"/>
            </a:endParaRPr>
          </a:p>
        </p:txBody>
      </p:sp>
      <p:grpSp>
        <p:nvGrpSpPr>
          <p:cNvPr id="24" name="グループ化 23"/>
          <p:cNvGrpSpPr/>
          <p:nvPr/>
        </p:nvGrpSpPr>
        <p:grpSpPr>
          <a:xfrm>
            <a:off x="7410688" y="2855086"/>
            <a:ext cx="2220634" cy="268517"/>
            <a:chOff x="7458313" y="2758165"/>
            <a:chExt cx="2220634" cy="268517"/>
          </a:xfrm>
        </p:grpSpPr>
        <p:sp>
          <p:nvSpPr>
            <p:cNvPr id="21" name="テキスト ボックス 20"/>
            <p:cNvSpPr txBox="1"/>
            <p:nvPr/>
          </p:nvSpPr>
          <p:spPr>
            <a:xfrm>
              <a:off x="7458313" y="2758165"/>
              <a:ext cx="751116" cy="268517"/>
            </a:xfrm>
            <a:prstGeom prst="rect">
              <a:avLst/>
            </a:prstGeom>
            <a:noFill/>
          </p:spPr>
          <p:txBody>
            <a:bodyPr wrap="square" lIns="36000" tIns="36000" rIns="36000" bIns="36000" rtlCol="0" anchor="ctr" anchorCtr="0">
              <a:noAutofit/>
            </a:bodyPr>
            <a:lstStyle/>
            <a:p>
              <a:r>
                <a:rPr kumimoji="1" lang="ja-JP" altLang="en-US" sz="800" b="1" dirty="0" smtClean="0">
                  <a:latin typeface="+mj-lt"/>
                  <a:ea typeface="+mj-ea"/>
                </a:rPr>
                <a:t>凡例：</a:t>
              </a:r>
            </a:p>
          </p:txBody>
        </p:sp>
        <p:sp>
          <p:nvSpPr>
            <p:cNvPr id="22" name="正方形/長方形 21"/>
            <p:cNvSpPr/>
            <p:nvPr/>
          </p:nvSpPr>
          <p:spPr>
            <a:xfrm>
              <a:off x="7852921" y="2811684"/>
              <a:ext cx="314325" cy="13425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noAutofit/>
            </a:bodyPr>
            <a:lstStyle/>
            <a:p>
              <a:pPr algn="ctr"/>
              <a:endParaRPr kumimoji="1" lang="ja-JP" altLang="en-US" sz="1200" dirty="0" smtClean="0">
                <a:solidFill>
                  <a:schemeClr val="tx1"/>
                </a:solidFill>
              </a:endParaRPr>
            </a:p>
          </p:txBody>
        </p:sp>
        <p:sp>
          <p:nvSpPr>
            <p:cNvPr id="23" name="テキスト ボックス 22"/>
            <p:cNvSpPr txBox="1"/>
            <p:nvPr/>
          </p:nvSpPr>
          <p:spPr>
            <a:xfrm>
              <a:off x="8152517" y="2758165"/>
              <a:ext cx="1526430" cy="268517"/>
            </a:xfrm>
            <a:prstGeom prst="rect">
              <a:avLst/>
            </a:prstGeom>
            <a:noFill/>
          </p:spPr>
          <p:txBody>
            <a:bodyPr wrap="square" lIns="36000" tIns="36000" rIns="36000" bIns="36000" rtlCol="0" anchor="ctr" anchorCtr="0">
              <a:noAutofit/>
            </a:bodyPr>
            <a:lstStyle/>
            <a:p>
              <a:r>
                <a:rPr kumimoji="1" lang="en-US" altLang="ja-JP" sz="800" dirty="0" smtClean="0">
                  <a:latin typeface="+mj-lt"/>
                  <a:ea typeface="+mj-ea"/>
                </a:rPr>
                <a:t>IR</a:t>
              </a:r>
              <a:r>
                <a:rPr kumimoji="1" lang="ja-JP" altLang="en-US" sz="800" dirty="0" smtClean="0">
                  <a:latin typeface="+mj-lt"/>
                  <a:ea typeface="+mj-ea"/>
                </a:rPr>
                <a:t>法規制等に基づく取組</a:t>
              </a:r>
            </a:p>
          </p:txBody>
        </p:sp>
      </p:grpSp>
    </p:spTree>
    <p:extLst>
      <p:ext uri="{BB962C8B-B14F-4D97-AF65-F5344CB8AC3E}">
        <p14:creationId xmlns:p14="http://schemas.microsoft.com/office/powerpoint/2010/main" val="589586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56E56C22-CD92-4A50-AAD1-E2171E0619BD}" type="slidenum">
              <a:rPr lang="ja-JP" altLang="en-US" smtClean="0"/>
              <a:pPr/>
              <a:t>69</a:t>
            </a:fld>
            <a:endParaRPr lang="ja-JP" altLang="en-US" dirty="0"/>
          </a:p>
        </p:txBody>
      </p:sp>
      <p:sp>
        <p:nvSpPr>
          <p:cNvPr id="5" name="タイトル 4"/>
          <p:cNvSpPr>
            <a:spLocks noGrp="1"/>
          </p:cNvSpPr>
          <p:nvPr>
            <p:ph type="title"/>
          </p:nvPr>
        </p:nvSpPr>
        <p:spPr/>
        <p:txBody>
          <a:bodyPr/>
          <a:lstStyle/>
          <a:p>
            <a:r>
              <a:rPr lang="ja-JP" altLang="en-US" dirty="0" smtClean="0"/>
              <a:t>（３）課題と対策</a:t>
            </a:r>
            <a:r>
              <a:rPr lang="en-US" altLang="ja-JP" dirty="0" smtClean="0"/>
              <a:t/>
            </a:r>
            <a:br>
              <a:rPr lang="en-US" altLang="ja-JP" dirty="0" smtClean="0"/>
            </a:br>
            <a:r>
              <a:rPr lang="ja-JP" altLang="en-US" dirty="0" smtClean="0"/>
              <a:t>オ　今後実施が想定される対策</a:t>
            </a:r>
            <a:endParaRPr lang="ja-JP" altLang="en-US" dirty="0"/>
          </a:p>
        </p:txBody>
      </p:sp>
      <p:sp>
        <p:nvSpPr>
          <p:cNvPr id="9" name="テキスト プレースホルダー 8"/>
          <p:cNvSpPr>
            <a:spLocks noGrp="1"/>
          </p:cNvSpPr>
          <p:nvPr>
            <p:ph type="body" sz="quarter" idx="15"/>
          </p:nvPr>
        </p:nvSpPr>
        <p:spPr>
          <a:xfrm>
            <a:off x="417000" y="1017610"/>
            <a:ext cx="4320000" cy="432000"/>
          </a:xfrm>
        </p:spPr>
        <p:txBody>
          <a:bodyPr/>
          <a:lstStyle/>
          <a:p>
            <a:r>
              <a:rPr kumimoji="1" lang="ja-JP" altLang="en-US" dirty="0" smtClean="0"/>
              <a:t>①反社会的組織の関与対策</a:t>
            </a:r>
            <a:endParaRPr kumimoji="1" lang="ja-JP" altLang="en-US" dirty="0"/>
          </a:p>
        </p:txBody>
      </p:sp>
      <p:sp>
        <p:nvSpPr>
          <p:cNvPr id="29" name="正方形/長方形 28"/>
          <p:cNvSpPr/>
          <p:nvPr/>
        </p:nvSpPr>
        <p:spPr>
          <a:xfrm>
            <a:off x="2228877" y="4714412"/>
            <a:ext cx="7261197" cy="166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法規制等に基づく取組</a:t>
            </a:r>
            <a:endParaRPr kumimoji="1" lang="en-US" altLang="ja-JP" sz="1400" dirty="0" smtClean="0">
              <a:solidFill>
                <a:schemeClr val="tx1"/>
              </a:solidFill>
            </a:endParaRPr>
          </a:p>
          <a:p>
            <a:pPr marL="174625" indent="-88900">
              <a:buFont typeface="Wingdings" panose="05000000000000000000" pitchFamily="2" charset="2"/>
              <a:buChar char="Ø"/>
            </a:pPr>
            <a:r>
              <a:rPr kumimoji="1" lang="ja-JP" altLang="en-US" sz="1400" dirty="0">
                <a:solidFill>
                  <a:schemeClr val="tx1"/>
                </a:solidFill>
              </a:rPr>
              <a:t>個人・法人の清廉潔癖性と遵法性</a:t>
            </a:r>
            <a:r>
              <a:rPr kumimoji="1" lang="ja-JP" altLang="en-US" sz="1400" dirty="0" smtClean="0">
                <a:solidFill>
                  <a:schemeClr val="tx1"/>
                </a:solidFill>
              </a:rPr>
              <a:t>調査</a:t>
            </a:r>
            <a:r>
              <a:rPr kumimoji="1" lang="ja-JP" altLang="en-US" sz="1400" b="1" dirty="0" smtClean="0">
                <a:solidFill>
                  <a:srgbClr val="FF0000"/>
                </a:solidFill>
              </a:rPr>
              <a:t>（免許申請）</a:t>
            </a:r>
            <a:endParaRPr kumimoji="1" lang="en-US" altLang="ja-JP" sz="1400" b="1" dirty="0" smtClean="0">
              <a:solidFill>
                <a:srgbClr val="FF0000"/>
              </a:solidFill>
            </a:endParaRPr>
          </a:p>
          <a:p>
            <a:pPr marL="174625" indent="-88900">
              <a:buFont typeface="Wingdings" panose="05000000000000000000" pitchFamily="2" charset="2"/>
              <a:buChar char="Ø"/>
            </a:pPr>
            <a:r>
              <a:rPr kumimoji="1" lang="ja-JP" altLang="en-US" sz="1400" dirty="0" smtClean="0">
                <a:solidFill>
                  <a:schemeClr val="tx1"/>
                </a:solidFill>
              </a:rPr>
              <a:t>入場者</a:t>
            </a:r>
            <a:r>
              <a:rPr kumimoji="1" lang="ja-JP" altLang="en-US" sz="1400" dirty="0">
                <a:solidFill>
                  <a:schemeClr val="tx1"/>
                </a:solidFill>
              </a:rPr>
              <a:t>全員の</a:t>
            </a:r>
            <a:r>
              <a:rPr kumimoji="1" lang="ja-JP" altLang="en-US" sz="1400" b="1" dirty="0">
                <a:solidFill>
                  <a:srgbClr val="FF0000"/>
                </a:solidFill>
              </a:rPr>
              <a:t>本人確認</a:t>
            </a:r>
            <a:r>
              <a:rPr kumimoji="1" lang="ja-JP" altLang="en-US" sz="1400" dirty="0">
                <a:solidFill>
                  <a:schemeClr val="tx1"/>
                </a:solidFill>
              </a:rPr>
              <a:t>の</a:t>
            </a:r>
            <a:r>
              <a:rPr kumimoji="1" lang="ja-JP" altLang="en-US" sz="1400" dirty="0" smtClean="0">
                <a:solidFill>
                  <a:schemeClr val="tx1"/>
                </a:solidFill>
              </a:rPr>
              <a:t>実施</a:t>
            </a:r>
            <a:endParaRPr kumimoji="1" lang="en-US" altLang="ja-JP" sz="1400" dirty="0" smtClean="0">
              <a:solidFill>
                <a:schemeClr val="tx1"/>
              </a:solidFill>
            </a:endParaRPr>
          </a:p>
          <a:p>
            <a:pPr marL="174625" indent="-88900">
              <a:buFont typeface="Wingdings" panose="05000000000000000000" pitchFamily="2" charset="2"/>
              <a:buChar char="Ø"/>
            </a:pPr>
            <a:r>
              <a:rPr kumimoji="1" lang="ja-JP" altLang="en-US" sz="1400" dirty="0" smtClean="0">
                <a:solidFill>
                  <a:schemeClr val="tx1"/>
                </a:solidFill>
              </a:rPr>
              <a:t>暴力団</a:t>
            </a:r>
            <a:r>
              <a:rPr kumimoji="1" lang="ja-JP" altLang="en-US" sz="1400" dirty="0">
                <a:solidFill>
                  <a:schemeClr val="tx1"/>
                </a:solidFill>
              </a:rPr>
              <a:t>組織等に関係する者の</a:t>
            </a:r>
            <a:r>
              <a:rPr kumimoji="1" lang="ja-JP" altLang="en-US" sz="1400" b="1" dirty="0">
                <a:solidFill>
                  <a:srgbClr val="FF0000"/>
                </a:solidFill>
              </a:rPr>
              <a:t>入場</a:t>
            </a:r>
            <a:r>
              <a:rPr kumimoji="1" lang="ja-JP" altLang="en-US" sz="1400" b="1" dirty="0" smtClean="0">
                <a:solidFill>
                  <a:srgbClr val="FF0000"/>
                </a:solidFill>
              </a:rPr>
              <a:t>禁止</a:t>
            </a:r>
            <a:endParaRPr kumimoji="1" lang="en-US" altLang="ja-JP" sz="1400" b="1" dirty="0" smtClean="0">
              <a:solidFill>
                <a:srgbClr val="FF0000"/>
              </a:solidFill>
            </a:endParaRPr>
          </a:p>
          <a:p>
            <a:pPr marL="174625" indent="-88900">
              <a:buFont typeface="Wingdings" panose="05000000000000000000" pitchFamily="2" charset="2"/>
              <a:buChar char="Ø"/>
            </a:pPr>
            <a:r>
              <a:rPr kumimoji="1" lang="ja-JP" altLang="en-US" sz="1400" dirty="0" smtClean="0">
                <a:solidFill>
                  <a:schemeClr val="tx1"/>
                </a:solidFill>
              </a:rPr>
              <a:t>施行</a:t>
            </a:r>
            <a:r>
              <a:rPr kumimoji="1" lang="ja-JP" altLang="en-US" sz="1400" dirty="0">
                <a:solidFill>
                  <a:schemeClr val="tx1"/>
                </a:solidFill>
              </a:rPr>
              <a:t>に係わる法令等の履行及び</a:t>
            </a:r>
            <a:r>
              <a:rPr kumimoji="1" lang="ja-JP" altLang="en-US" sz="1400" dirty="0" smtClean="0">
                <a:solidFill>
                  <a:schemeClr val="tx1"/>
                </a:solidFill>
              </a:rPr>
              <a:t>遵守</a:t>
            </a:r>
            <a:r>
              <a:rPr kumimoji="1" lang="ja-JP" altLang="en-US" sz="1400" b="1" dirty="0" smtClean="0">
                <a:solidFill>
                  <a:srgbClr val="FF0000"/>
                </a:solidFill>
              </a:rPr>
              <a:t>（法令遵守）</a:t>
            </a:r>
            <a:endParaRPr kumimoji="1" lang="en-US" altLang="ja-JP" sz="1400" b="1" dirty="0">
              <a:solidFill>
                <a:srgbClr val="FF0000"/>
              </a:solidFill>
            </a:endParaRPr>
          </a:p>
          <a:p>
            <a:pPr marL="171450" indent="-84138">
              <a:buFont typeface="Wingdings" panose="05000000000000000000" pitchFamily="2" charset="2"/>
              <a:buChar char="Ø"/>
            </a:pPr>
            <a:endParaRPr kumimoji="1" lang="en-US" altLang="ja-JP" sz="1400" b="1" dirty="0" smtClean="0">
              <a:solidFill>
                <a:schemeClr val="tx1"/>
              </a:solidFill>
            </a:endParaRPr>
          </a:p>
          <a:p>
            <a:endParaRPr kumimoji="1" lang="en-US" altLang="ja-JP" sz="1400" dirty="0" smtClean="0">
              <a:solidFill>
                <a:schemeClr val="tx1"/>
              </a:solidFill>
            </a:endParaRPr>
          </a:p>
          <a:p>
            <a:pPr marL="180975" indent="-180975">
              <a:buFont typeface="Arial" panose="020B0604020202020204" pitchFamily="34" charset="0"/>
              <a:buChar char="•"/>
            </a:pPr>
            <a:endParaRPr kumimoji="1" lang="en-US" altLang="ja-JP" sz="1400" dirty="0" smtClean="0">
              <a:solidFill>
                <a:schemeClr val="tx1"/>
              </a:solidFill>
            </a:endParaRPr>
          </a:p>
          <a:p>
            <a:pPr marL="180975" indent="-180975">
              <a:buFont typeface="Arial" panose="020B0604020202020204" pitchFamily="34" charset="0"/>
              <a:buChar char="•"/>
            </a:pPr>
            <a:endParaRPr kumimoji="1" lang="en-US" altLang="ja-JP" sz="1400" dirty="0" smtClean="0">
              <a:solidFill>
                <a:schemeClr val="tx1"/>
              </a:solidFill>
            </a:endParaRPr>
          </a:p>
        </p:txBody>
      </p:sp>
      <p:sp>
        <p:nvSpPr>
          <p:cNvPr id="26" name="正方形/長方形 25"/>
          <p:cNvSpPr/>
          <p:nvPr/>
        </p:nvSpPr>
        <p:spPr>
          <a:xfrm>
            <a:off x="2228877" y="1474296"/>
            <a:ext cx="7261197" cy="13584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a:t>
            </a:r>
            <a:r>
              <a:rPr kumimoji="1" lang="ja-JP" altLang="en-US" sz="1400" dirty="0">
                <a:solidFill>
                  <a:schemeClr val="tx1"/>
                </a:solidFill>
              </a:rPr>
              <a:t>づ</a:t>
            </a:r>
            <a:r>
              <a:rPr kumimoji="1" lang="ja-JP" altLang="en-US" sz="1400" dirty="0" smtClean="0">
                <a:solidFill>
                  <a:schemeClr val="tx1"/>
                </a:solidFill>
              </a:rPr>
              <a:t>く</a:t>
            </a:r>
            <a:r>
              <a:rPr kumimoji="1" lang="ja-JP" altLang="en-US" sz="1400" dirty="0">
                <a:solidFill>
                  <a:schemeClr val="tx1"/>
                </a:solidFill>
              </a:rPr>
              <a:t>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a:solidFill>
                  <a:schemeClr val="tx1"/>
                </a:solidFill>
              </a:rPr>
              <a:t>個人・法人の清廉潔癖性と</a:t>
            </a:r>
            <a:r>
              <a:rPr kumimoji="1" lang="ja-JP" altLang="en-US" sz="1400" dirty="0" smtClean="0">
                <a:solidFill>
                  <a:schemeClr val="tx1"/>
                </a:solidFill>
              </a:rPr>
              <a:t>遵法性調査</a:t>
            </a:r>
            <a:r>
              <a:rPr kumimoji="1" lang="ja-JP" altLang="en-US" sz="1400" b="1" dirty="0" smtClean="0">
                <a:solidFill>
                  <a:srgbClr val="FF0000"/>
                </a:solidFill>
              </a:rPr>
              <a:t>（審査・免許交付）</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施行に係わる法令等の履行・遵守状況に係る</a:t>
            </a:r>
            <a:r>
              <a:rPr kumimoji="1" lang="ja-JP" altLang="en-US" sz="1400" b="1" dirty="0" smtClean="0">
                <a:solidFill>
                  <a:srgbClr val="FF0000"/>
                </a:solidFill>
              </a:rPr>
              <a:t>監督</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暴力団</a:t>
            </a:r>
            <a:r>
              <a:rPr kumimoji="1" lang="ja-JP" altLang="en-US" sz="1400" dirty="0">
                <a:solidFill>
                  <a:schemeClr val="tx1"/>
                </a:solidFill>
              </a:rPr>
              <a:t>組織等に関係する者の入場</a:t>
            </a:r>
            <a:r>
              <a:rPr kumimoji="1" lang="ja-JP" altLang="en-US" sz="1400" dirty="0" smtClean="0">
                <a:solidFill>
                  <a:schemeClr val="tx1"/>
                </a:solidFill>
              </a:rPr>
              <a:t>禁止</a:t>
            </a:r>
            <a:r>
              <a:rPr kumimoji="1" lang="ja-JP" altLang="en-US" sz="1400" b="1" dirty="0" smtClean="0">
                <a:solidFill>
                  <a:srgbClr val="FF0000"/>
                </a:solidFill>
              </a:rPr>
              <a:t>（排除命令）</a:t>
            </a:r>
            <a:endParaRPr kumimoji="1" lang="en-US" altLang="ja-JP" sz="1400" b="1" dirty="0" smtClean="0">
              <a:solidFill>
                <a:srgbClr val="FF0000"/>
              </a:solidFill>
            </a:endParaRPr>
          </a:p>
          <a:p>
            <a:pPr marL="171450" indent="-84138">
              <a:buFont typeface="Wingdings" panose="05000000000000000000" pitchFamily="2" charset="2"/>
              <a:buChar char="Ø"/>
            </a:pPr>
            <a:endParaRPr kumimoji="1" lang="ja-JP" altLang="en-US" sz="1400" dirty="0">
              <a:solidFill>
                <a:schemeClr val="tx1"/>
              </a:solidFill>
            </a:endParaRPr>
          </a:p>
        </p:txBody>
      </p:sp>
      <p:sp>
        <p:nvSpPr>
          <p:cNvPr id="92" name="正方形/長方形 91"/>
          <p:cNvSpPr/>
          <p:nvPr/>
        </p:nvSpPr>
        <p:spPr>
          <a:xfrm>
            <a:off x="448899" y="4743724"/>
            <a:ext cx="1727486" cy="163719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民間</a:t>
            </a:r>
            <a:r>
              <a:rPr kumimoji="1" lang="ja-JP" altLang="en-US" sz="1400" dirty="0" smtClean="0">
                <a:solidFill>
                  <a:schemeClr val="tx1"/>
                </a:solidFill>
              </a:rPr>
              <a:t>事業者</a:t>
            </a:r>
          </a:p>
        </p:txBody>
      </p:sp>
      <p:sp>
        <p:nvSpPr>
          <p:cNvPr id="95" name="正方形/長方形 94"/>
          <p:cNvSpPr/>
          <p:nvPr/>
        </p:nvSpPr>
        <p:spPr>
          <a:xfrm>
            <a:off x="448899" y="1474294"/>
            <a:ext cx="1727486" cy="1358416"/>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smtClean="0">
                <a:solidFill>
                  <a:schemeClr val="tx1"/>
                </a:solidFill>
              </a:rPr>
              <a:t>国</a:t>
            </a:r>
          </a:p>
        </p:txBody>
      </p:sp>
      <p:sp>
        <p:nvSpPr>
          <p:cNvPr id="94" name="正方形/長方形 93"/>
          <p:cNvSpPr/>
          <p:nvPr/>
        </p:nvSpPr>
        <p:spPr>
          <a:xfrm>
            <a:off x="1281918" y="2881505"/>
            <a:ext cx="894467" cy="183290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smtClean="0">
                <a:solidFill>
                  <a:schemeClr val="bg1"/>
                </a:solidFill>
              </a:rPr>
              <a:t>大阪府・市</a:t>
            </a:r>
          </a:p>
        </p:txBody>
      </p:sp>
      <p:sp>
        <p:nvSpPr>
          <p:cNvPr id="96" name="正方形/長方形 95"/>
          <p:cNvSpPr/>
          <p:nvPr/>
        </p:nvSpPr>
        <p:spPr>
          <a:xfrm>
            <a:off x="448899" y="2881504"/>
            <a:ext cx="792000" cy="183290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地方</a:t>
            </a:r>
            <a:r>
              <a:rPr kumimoji="1" lang="ja-JP" altLang="en-US" sz="1400" dirty="0" smtClean="0">
                <a:solidFill>
                  <a:schemeClr val="tx1"/>
                </a:solidFill>
              </a:rPr>
              <a:t>公共</a:t>
            </a:r>
            <a:r>
              <a:rPr kumimoji="1" lang="ja-JP" altLang="en-US" sz="1400" dirty="0">
                <a:solidFill>
                  <a:schemeClr val="tx1"/>
                </a:solidFill>
              </a:rPr>
              <a:t>団体</a:t>
            </a:r>
            <a:endParaRPr kumimoji="1" lang="ja-JP" altLang="en-US" sz="1400" dirty="0" smtClean="0">
              <a:solidFill>
                <a:schemeClr val="tx1"/>
              </a:solidFill>
            </a:endParaRPr>
          </a:p>
        </p:txBody>
      </p:sp>
      <p:cxnSp>
        <p:nvCxnSpPr>
          <p:cNvPr id="97" name="直線コネクタ 96"/>
          <p:cNvCxnSpPr/>
          <p:nvPr/>
        </p:nvCxnSpPr>
        <p:spPr>
          <a:xfrm>
            <a:off x="2247900" y="28583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239763" y="2886987"/>
            <a:ext cx="7261197" cy="10706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a:solidFill>
                  <a:schemeClr val="tx1"/>
                </a:solidFill>
              </a:rPr>
              <a:t>IR</a:t>
            </a:r>
            <a:r>
              <a:rPr kumimoji="1" lang="ja-JP" altLang="en-US" sz="1400" dirty="0">
                <a:solidFill>
                  <a:schemeClr val="tx1"/>
                </a:solidFill>
              </a:rPr>
              <a:t>法規制等に</a:t>
            </a:r>
            <a:r>
              <a:rPr kumimoji="1" lang="ja-JP" altLang="en-US" sz="1400" dirty="0" smtClean="0">
                <a:solidFill>
                  <a:schemeClr val="tx1"/>
                </a:solidFill>
              </a:rPr>
              <a:t>基づく</a:t>
            </a:r>
            <a:r>
              <a:rPr kumimoji="1" lang="ja-JP" altLang="en-US" sz="1400" dirty="0">
                <a:solidFill>
                  <a:schemeClr val="tx1"/>
                </a:solidFill>
              </a:rPr>
              <a:t>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事業者選定時に反社会的組織（暴力団等）が選定されないための措置</a:t>
            </a:r>
            <a:r>
              <a:rPr kumimoji="1" lang="ja-JP" altLang="en-US" sz="1400" b="1" dirty="0" smtClean="0">
                <a:solidFill>
                  <a:srgbClr val="FF0000"/>
                </a:solidFill>
              </a:rPr>
              <a:t>（公募・選定）</a:t>
            </a:r>
            <a:endParaRPr kumimoji="1" lang="en-US" altLang="ja-JP" sz="1400" b="1" dirty="0" smtClean="0">
              <a:solidFill>
                <a:srgbClr val="FF0000"/>
              </a:solidFill>
            </a:endParaRPr>
          </a:p>
          <a:p>
            <a:pPr marL="87313" indent="-87313">
              <a:buFont typeface="Arial" panose="020B0604020202020204" pitchFamily="34" charset="0"/>
              <a:buChar char="•"/>
            </a:pPr>
            <a:r>
              <a:rPr kumimoji="1" lang="ja-JP" altLang="en-US" sz="1400" dirty="0">
                <a:solidFill>
                  <a:schemeClr val="tx1"/>
                </a:solidFill>
              </a:rPr>
              <a:t>他法令等</a:t>
            </a:r>
            <a:r>
              <a:rPr kumimoji="1" lang="ja-JP" altLang="en-US" sz="1400" dirty="0" smtClean="0">
                <a:solidFill>
                  <a:schemeClr val="tx1"/>
                </a:solidFill>
              </a:rPr>
              <a:t>に基づく取組</a:t>
            </a:r>
            <a:endParaRPr kumimoji="1" lang="en-US" altLang="ja-JP" sz="1400" dirty="0" smtClean="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不当な行為・影響の防止・排除</a:t>
            </a:r>
            <a:r>
              <a:rPr kumimoji="1" lang="ja-JP" altLang="en-US" sz="1400" b="1" dirty="0" smtClean="0">
                <a:solidFill>
                  <a:srgbClr val="FF0000"/>
                </a:solidFill>
              </a:rPr>
              <a:t>（公募・選定）</a:t>
            </a:r>
          </a:p>
        </p:txBody>
      </p:sp>
      <p:cxnSp>
        <p:nvCxnSpPr>
          <p:cNvPr id="100" name="直線コネクタ 99"/>
          <p:cNvCxnSpPr/>
          <p:nvPr/>
        </p:nvCxnSpPr>
        <p:spPr>
          <a:xfrm>
            <a:off x="2247900" y="47190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円/楕円 39"/>
          <p:cNvSpPr>
            <a:spLocks/>
          </p:cNvSpPr>
          <p:nvPr/>
        </p:nvSpPr>
        <p:spPr>
          <a:xfrm>
            <a:off x="2183867" y="4762813"/>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A</a:t>
            </a:r>
            <a:endParaRPr kumimoji="1" lang="ja-JP" altLang="en-US" sz="800" b="1" dirty="0" smtClean="0">
              <a:solidFill>
                <a:schemeClr val="bg1"/>
              </a:solidFill>
            </a:endParaRPr>
          </a:p>
        </p:txBody>
      </p:sp>
      <p:sp>
        <p:nvSpPr>
          <p:cNvPr id="50" name="円/楕円 49"/>
          <p:cNvSpPr>
            <a:spLocks/>
          </p:cNvSpPr>
          <p:nvPr/>
        </p:nvSpPr>
        <p:spPr>
          <a:xfrm>
            <a:off x="2198745" y="2961109"/>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smtClean="0">
                <a:solidFill>
                  <a:schemeClr val="bg1"/>
                </a:solidFill>
              </a:rPr>
              <a:t>A</a:t>
            </a:r>
            <a:endParaRPr kumimoji="1" lang="ja-JP" altLang="en-US" sz="800" b="1" dirty="0" smtClean="0">
              <a:solidFill>
                <a:schemeClr val="bg1"/>
              </a:solidFill>
            </a:endParaRPr>
          </a:p>
        </p:txBody>
      </p:sp>
      <p:sp>
        <p:nvSpPr>
          <p:cNvPr id="16" name="円/楕円 15"/>
          <p:cNvSpPr>
            <a:spLocks/>
          </p:cNvSpPr>
          <p:nvPr/>
        </p:nvSpPr>
        <p:spPr>
          <a:xfrm>
            <a:off x="2198745" y="1522834"/>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smtClean="0">
                <a:solidFill>
                  <a:schemeClr val="bg1"/>
                </a:solidFill>
              </a:rPr>
              <a:t>A</a:t>
            </a:r>
            <a:endParaRPr kumimoji="1" lang="ja-JP" altLang="en-US" sz="800" b="1" dirty="0" smtClean="0">
              <a:solidFill>
                <a:schemeClr val="bg1"/>
              </a:solidFill>
            </a:endParaRPr>
          </a:p>
        </p:txBody>
      </p:sp>
    </p:spTree>
    <p:extLst>
      <p:ext uri="{BB962C8B-B14F-4D97-AF65-F5344CB8AC3E}">
        <p14:creationId xmlns:p14="http://schemas.microsoft.com/office/powerpoint/2010/main" val="166781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6382870" y="2075235"/>
            <a:ext cx="3106130" cy="4281881"/>
          </a:xfrm>
          <a:prstGeom prst="rect">
            <a:avLst/>
          </a:prstGeom>
          <a:ln w="57150"/>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2" name="タイトル 1"/>
          <p:cNvSpPr>
            <a:spLocks noGrp="1"/>
          </p:cNvSpPr>
          <p:nvPr>
            <p:ph type="title"/>
          </p:nvPr>
        </p:nvSpPr>
        <p:spPr/>
        <p:txBody>
          <a:bodyPr/>
          <a:lstStyle/>
          <a:p>
            <a:r>
              <a:rPr lang="ja-JP" altLang="en-US" dirty="0" smtClean="0"/>
              <a:t>（１）集客見込数</a:t>
            </a:r>
            <a:r>
              <a:rPr lang="en-US" altLang="ja-JP" dirty="0" smtClean="0"/>
              <a:t/>
            </a:r>
            <a:br>
              <a:rPr lang="en-US" altLang="ja-JP" dirty="0" smtClean="0"/>
            </a:br>
            <a:r>
              <a:rPr lang="en-US" altLang="ja-JP" dirty="0" smtClean="0"/>
              <a:t>IR</a:t>
            </a:r>
            <a:r>
              <a:rPr lang="ja-JP" altLang="en-US" dirty="0"/>
              <a:t>施設への集客</a:t>
            </a:r>
            <a:r>
              <a:rPr lang="ja-JP" altLang="en-US" dirty="0" smtClean="0"/>
              <a:t>見込数（内国人</a:t>
            </a:r>
            <a:r>
              <a:rPr lang="ja-JP" altLang="en-US" dirty="0"/>
              <a:t>・外国人</a:t>
            </a:r>
            <a:r>
              <a:rPr lang="ja-JP" altLang="en-US" dirty="0" smtClean="0"/>
              <a:t>別）　</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3A0986-838B-4D2A-A95C-8CB1738263FE}" type="slidenum">
              <a:rPr lang="ja-JP" altLang="en-US" smtClean="0"/>
              <a:pPr/>
              <a:t>7</a:t>
            </a:fld>
            <a:endParaRPr lang="ja-JP" altLang="en-US" dirty="0"/>
          </a:p>
        </p:txBody>
      </p:sp>
      <p:sp>
        <p:nvSpPr>
          <p:cNvPr id="6" name="テキスト プレースホルダー 5"/>
          <p:cNvSpPr>
            <a:spLocks noGrp="1"/>
          </p:cNvSpPr>
          <p:nvPr>
            <p:ph type="body" sz="quarter" idx="15"/>
          </p:nvPr>
        </p:nvSpPr>
        <p:spPr>
          <a:xfrm>
            <a:off x="416496" y="1042895"/>
            <a:ext cx="4320000" cy="432000"/>
          </a:xfrm>
        </p:spPr>
        <p:txBody>
          <a:bodyPr/>
          <a:lstStyle/>
          <a:p>
            <a:r>
              <a:rPr lang="en-US" altLang="ja-JP" dirty="0" smtClean="0"/>
              <a:t>2024</a:t>
            </a:r>
            <a:r>
              <a:rPr lang="ja-JP" altLang="en-US" dirty="0" smtClean="0"/>
              <a:t>年 集客見込数の推計結果</a:t>
            </a:r>
            <a:endParaRPr kumimoji="1" lang="ja-JP" altLang="en-US" dirty="0"/>
          </a:p>
        </p:txBody>
      </p:sp>
      <p:sp>
        <p:nvSpPr>
          <p:cNvPr id="8" name="AutoShape 8"/>
          <p:cNvSpPr>
            <a:spLocks noChangeArrowheads="1"/>
          </p:cNvSpPr>
          <p:nvPr/>
        </p:nvSpPr>
        <p:spPr bwMode="gray">
          <a:xfrm>
            <a:off x="386028" y="1479600"/>
            <a:ext cx="2569223" cy="496800"/>
          </a:xfrm>
          <a:prstGeom prst="chevron">
            <a:avLst>
              <a:gd name="adj" fmla="val 32411"/>
            </a:avLst>
          </a:prstGeom>
          <a:solidFill>
            <a:srgbClr val="646464"/>
          </a:solid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smtClean="0">
                <a:solidFill>
                  <a:schemeClr val="bg2"/>
                </a:solidFill>
                <a:ea typeface="ＭＳ Ｐゴシック" charset="-128"/>
              </a:rPr>
              <a:t>国内</a:t>
            </a:r>
            <a:endParaRPr lang="en-US" altLang="ja-JP" sz="1200" b="1" dirty="0" smtClean="0">
              <a:solidFill>
                <a:schemeClr val="bg2"/>
              </a:solidFill>
              <a:ea typeface="ＭＳ Ｐゴシック" charset="-128"/>
            </a:endParaRPr>
          </a:p>
          <a:p>
            <a:pPr algn="ctr">
              <a:lnSpc>
                <a:spcPct val="110000"/>
              </a:lnSpc>
            </a:pPr>
            <a:r>
              <a:rPr lang="ja-JP" altLang="en-US" sz="1200" b="1" dirty="0" smtClean="0">
                <a:solidFill>
                  <a:schemeClr val="bg2"/>
                </a:solidFill>
                <a:ea typeface="ＭＳ Ｐゴシック" charset="-128"/>
              </a:rPr>
              <a:t>延べ旅行者数</a:t>
            </a:r>
            <a:endParaRPr lang="en-US" altLang="ja-JP" sz="1200" b="1" dirty="0" smtClean="0">
              <a:solidFill>
                <a:schemeClr val="bg2"/>
              </a:solidFill>
              <a:ea typeface="ＭＳ Ｐゴシック" charset="-128"/>
            </a:endParaRPr>
          </a:p>
        </p:txBody>
      </p:sp>
      <p:sp>
        <p:nvSpPr>
          <p:cNvPr id="9" name="AutoShape 9"/>
          <p:cNvSpPr>
            <a:spLocks noChangeArrowheads="1"/>
          </p:cNvSpPr>
          <p:nvPr/>
        </p:nvSpPr>
        <p:spPr bwMode="gray">
          <a:xfrm>
            <a:off x="2766124" y="1479600"/>
            <a:ext cx="3727304" cy="496800"/>
          </a:xfrm>
          <a:prstGeom prst="chevron">
            <a:avLst>
              <a:gd name="adj" fmla="val 32554"/>
            </a:avLst>
          </a:prstGeom>
          <a:solidFill>
            <a:srgbClr val="646464"/>
          </a:solid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smtClean="0">
                <a:solidFill>
                  <a:schemeClr val="bg2"/>
                </a:solidFill>
                <a:ea typeface="ＭＳ Ｐゴシック" charset="-128"/>
              </a:rPr>
              <a:t>来阪</a:t>
            </a:r>
            <a:endParaRPr lang="en-US" altLang="ja-JP" sz="1200" b="1" dirty="0" smtClean="0">
              <a:solidFill>
                <a:schemeClr val="bg2"/>
              </a:solidFill>
              <a:ea typeface="ＭＳ Ｐゴシック" charset="-128"/>
            </a:endParaRPr>
          </a:p>
          <a:p>
            <a:pPr algn="ctr">
              <a:lnSpc>
                <a:spcPct val="110000"/>
              </a:lnSpc>
            </a:pPr>
            <a:r>
              <a:rPr lang="ja-JP" altLang="en-US" sz="1200" b="1" dirty="0" smtClean="0">
                <a:solidFill>
                  <a:schemeClr val="bg2"/>
                </a:solidFill>
                <a:ea typeface="ＭＳ Ｐゴシック" charset="-128"/>
              </a:rPr>
              <a:t>延べ旅行者数</a:t>
            </a:r>
            <a:endParaRPr lang="ja-JP" altLang="en-US" sz="1200" b="1" dirty="0">
              <a:solidFill>
                <a:schemeClr val="bg2"/>
              </a:solidFill>
              <a:ea typeface="ＭＳ Ｐゴシック" charset="-128"/>
            </a:endParaRPr>
          </a:p>
        </p:txBody>
      </p:sp>
      <p:sp>
        <p:nvSpPr>
          <p:cNvPr id="10" name="AutoShape 10"/>
          <p:cNvSpPr>
            <a:spLocks noChangeArrowheads="1"/>
          </p:cNvSpPr>
          <p:nvPr/>
        </p:nvSpPr>
        <p:spPr bwMode="gray">
          <a:xfrm>
            <a:off x="6315227" y="1479600"/>
            <a:ext cx="3142800" cy="496800"/>
          </a:xfrm>
          <a:prstGeom prst="chevron">
            <a:avLst>
              <a:gd name="adj" fmla="val 32406"/>
            </a:avLst>
          </a:prstGeom>
          <a:solidFill>
            <a:srgbClr val="646464"/>
          </a:solid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a:solidFill>
                  <a:schemeClr val="bg2"/>
                </a:solidFill>
                <a:ea typeface="ＭＳ Ｐゴシック" charset="-128"/>
              </a:rPr>
              <a:t>夢洲 </a:t>
            </a:r>
            <a:r>
              <a:rPr lang="ja-JP" altLang="en-US" sz="1200" b="1" dirty="0" smtClean="0">
                <a:solidFill>
                  <a:schemeClr val="bg2"/>
                </a:solidFill>
                <a:ea typeface="ＭＳ Ｐゴシック" charset="-128"/>
              </a:rPr>
              <a:t>（</a:t>
            </a:r>
            <a:r>
              <a:rPr lang="en-US" altLang="ja-JP" sz="1200" b="1" dirty="0" smtClean="0">
                <a:solidFill>
                  <a:schemeClr val="bg2"/>
                </a:solidFill>
                <a:ea typeface="ＭＳ Ｐゴシック" charset="-128"/>
              </a:rPr>
              <a:t>IR</a:t>
            </a:r>
            <a:r>
              <a:rPr lang="ja-JP" altLang="en-US" sz="1200" b="1" dirty="0" smtClean="0">
                <a:solidFill>
                  <a:schemeClr val="bg2"/>
                </a:solidFill>
                <a:ea typeface="ＭＳ Ｐゴシック" charset="-128"/>
              </a:rPr>
              <a:t>施設）</a:t>
            </a:r>
            <a:endParaRPr lang="en-US" altLang="ja-JP" sz="1200" b="1" dirty="0" smtClean="0">
              <a:solidFill>
                <a:schemeClr val="bg2"/>
              </a:solidFill>
              <a:ea typeface="ＭＳ Ｐゴシック" charset="-128"/>
            </a:endParaRPr>
          </a:p>
          <a:p>
            <a:pPr algn="ctr">
              <a:lnSpc>
                <a:spcPct val="110000"/>
              </a:lnSpc>
            </a:pPr>
            <a:r>
              <a:rPr lang="ja-JP" altLang="en-US" sz="1200" b="1" dirty="0">
                <a:solidFill>
                  <a:schemeClr val="bg2"/>
                </a:solidFill>
                <a:ea typeface="ＭＳ Ｐゴシック" charset="-128"/>
              </a:rPr>
              <a:t>集客</a:t>
            </a:r>
            <a:r>
              <a:rPr lang="ja-JP" altLang="en-US" sz="1200" b="1" dirty="0" smtClean="0">
                <a:solidFill>
                  <a:schemeClr val="bg2"/>
                </a:solidFill>
                <a:ea typeface="ＭＳ Ｐゴシック" charset="-128"/>
              </a:rPr>
              <a:t>見込数</a:t>
            </a:r>
            <a:endParaRPr lang="ja-JP" altLang="en-US" sz="1200" b="1" dirty="0">
              <a:solidFill>
                <a:schemeClr val="bg2"/>
              </a:solidFill>
              <a:ea typeface="ＭＳ Ｐゴシック" charset="-128"/>
            </a:endParaRPr>
          </a:p>
        </p:txBody>
      </p:sp>
      <p:sp>
        <p:nvSpPr>
          <p:cNvPr id="11" name="正方形/長方形 10"/>
          <p:cNvSpPr/>
          <p:nvPr/>
        </p:nvSpPr>
        <p:spPr>
          <a:xfrm>
            <a:off x="55956" y="2102130"/>
            <a:ext cx="330072" cy="2006659"/>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200" b="1" dirty="0">
                <a:solidFill>
                  <a:schemeClr val="bg1"/>
                </a:solidFill>
              </a:rPr>
              <a:t>内国人</a:t>
            </a:r>
            <a:endParaRPr kumimoji="1" lang="ja-JP" altLang="en-US" sz="1200" b="1" dirty="0" smtClean="0">
              <a:solidFill>
                <a:schemeClr val="bg1"/>
              </a:solidFill>
            </a:endParaRPr>
          </a:p>
        </p:txBody>
      </p:sp>
      <p:sp>
        <p:nvSpPr>
          <p:cNvPr id="12" name="正方形/長方形 11"/>
          <p:cNvSpPr/>
          <p:nvPr/>
        </p:nvSpPr>
        <p:spPr>
          <a:xfrm>
            <a:off x="55956" y="4242986"/>
            <a:ext cx="330072" cy="1911547"/>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200" b="1" dirty="0">
                <a:solidFill>
                  <a:schemeClr val="bg1"/>
                </a:solidFill>
              </a:rPr>
              <a:t>外国人</a:t>
            </a:r>
            <a:endParaRPr kumimoji="1" lang="ja-JP" altLang="en-US" sz="1200" b="1" dirty="0" smtClean="0">
              <a:solidFill>
                <a:schemeClr val="bg1"/>
              </a:solidFill>
            </a:endParaRPr>
          </a:p>
        </p:txBody>
      </p:sp>
      <p:cxnSp>
        <p:nvCxnSpPr>
          <p:cNvPr id="36" name="直線コネクタ 35"/>
          <p:cNvCxnSpPr>
            <a:stCxn id="144" idx="3"/>
            <a:endCxn id="114" idx="1"/>
          </p:cNvCxnSpPr>
          <p:nvPr/>
        </p:nvCxnSpPr>
        <p:spPr>
          <a:xfrm>
            <a:off x="2850776" y="2847710"/>
            <a:ext cx="86546" cy="1"/>
          </a:xfrm>
          <a:prstGeom prst="line">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a:stCxn id="27" idx="3"/>
          </p:cNvCxnSpPr>
          <p:nvPr/>
        </p:nvCxnSpPr>
        <p:spPr>
          <a:xfrm>
            <a:off x="6297297" y="2847711"/>
            <a:ext cx="133379" cy="120249"/>
          </a:xfrm>
          <a:prstGeom prst="bentConnector3">
            <a:avLst>
              <a:gd name="adj1" fmla="val 50000"/>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grpSp>
        <p:nvGrpSpPr>
          <p:cNvPr id="223" name="グループ化 222"/>
          <p:cNvGrpSpPr/>
          <p:nvPr/>
        </p:nvGrpSpPr>
        <p:grpSpPr>
          <a:xfrm>
            <a:off x="6429814" y="2102130"/>
            <a:ext cx="3012403" cy="2005300"/>
            <a:chOff x="6493428" y="2102130"/>
            <a:chExt cx="3142800" cy="2005300"/>
          </a:xfrm>
        </p:grpSpPr>
        <p:grpSp>
          <p:nvGrpSpPr>
            <p:cNvPr id="98" name="グループ化 97"/>
            <p:cNvGrpSpPr/>
            <p:nvPr/>
          </p:nvGrpSpPr>
          <p:grpSpPr>
            <a:xfrm>
              <a:off x="6493428" y="2102130"/>
              <a:ext cx="3142800" cy="1003329"/>
              <a:chOff x="6315227" y="2285642"/>
              <a:chExt cx="3142800" cy="1003329"/>
            </a:xfrm>
          </p:grpSpPr>
          <p:sp>
            <p:nvSpPr>
              <p:cNvPr id="80" name="正方形/長方形 79"/>
              <p:cNvSpPr/>
              <p:nvPr/>
            </p:nvSpPr>
            <p:spPr>
              <a:xfrm>
                <a:off x="6315227" y="2285643"/>
                <a:ext cx="1305513" cy="489600"/>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2024</a:t>
                </a:r>
                <a:r>
                  <a:rPr lang="ja-JP" altLang="en-US" sz="900" b="1" dirty="0" smtClean="0">
                    <a:solidFill>
                      <a:schemeClr val="bg1"/>
                    </a:solidFill>
                  </a:rPr>
                  <a:t>年推計値</a:t>
                </a:r>
              </a:p>
            </p:txBody>
          </p:sp>
          <p:sp>
            <p:nvSpPr>
              <p:cNvPr id="82" name="正方形/長方形 81"/>
              <p:cNvSpPr/>
              <p:nvPr/>
            </p:nvSpPr>
            <p:spPr>
              <a:xfrm>
                <a:off x="7620741" y="2285642"/>
                <a:ext cx="1837286" cy="489600"/>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×IR</a:t>
                </a:r>
                <a:r>
                  <a:rPr lang="ja-JP" altLang="en-US" sz="600" dirty="0">
                    <a:solidFill>
                      <a:schemeClr val="bg1"/>
                    </a:solidFill>
                  </a:rPr>
                  <a:t>関連の旅行</a:t>
                </a:r>
                <a:r>
                  <a:rPr lang="ja-JP" altLang="en-US" sz="600" dirty="0" smtClean="0">
                    <a:solidFill>
                      <a:schemeClr val="bg1"/>
                    </a:solidFill>
                  </a:rPr>
                  <a:t>目的（</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夢</a:t>
                </a:r>
                <a:r>
                  <a:rPr lang="ja-JP" altLang="en-US" sz="600" dirty="0" smtClean="0">
                    <a:solidFill>
                      <a:schemeClr val="bg1"/>
                    </a:solidFill>
                  </a:rPr>
                  <a:t>洲（</a:t>
                </a:r>
                <a:r>
                  <a:rPr lang="en-US" altLang="ja-JP" sz="600" dirty="0" smtClean="0">
                    <a:solidFill>
                      <a:schemeClr val="bg1"/>
                    </a:solidFill>
                  </a:rPr>
                  <a:t>IR</a:t>
                </a:r>
                <a:r>
                  <a:rPr lang="ja-JP" altLang="en-US" sz="600" dirty="0" smtClean="0">
                    <a:solidFill>
                      <a:schemeClr val="bg1"/>
                    </a:solidFill>
                  </a:rPr>
                  <a:t>施設）へ</a:t>
                </a:r>
                <a:r>
                  <a:rPr lang="ja-JP" altLang="en-US" sz="600" dirty="0">
                    <a:solidFill>
                      <a:schemeClr val="bg1"/>
                    </a:solidFill>
                  </a:rPr>
                  <a:t>の集客</a:t>
                </a:r>
                <a:r>
                  <a:rPr lang="ja-JP" altLang="en-US" sz="600" dirty="0" smtClean="0">
                    <a:solidFill>
                      <a:schemeClr val="bg1"/>
                    </a:solidFill>
                  </a:rPr>
                  <a:t>見込数（万人）</a:t>
                </a:r>
                <a:endParaRPr lang="ja-JP" altLang="en-US" sz="600" dirty="0">
                  <a:solidFill>
                    <a:schemeClr val="bg1"/>
                  </a:solidFill>
                </a:endParaRPr>
              </a:p>
            </p:txBody>
          </p:sp>
          <p:sp>
            <p:nvSpPr>
              <p:cNvPr id="96" name="正方形/長方形 95"/>
              <p:cNvSpPr/>
              <p:nvPr/>
            </p:nvSpPr>
            <p:spPr>
              <a:xfrm>
                <a:off x="6315228" y="2773472"/>
                <a:ext cx="1305514" cy="515499"/>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938</a:t>
                </a:r>
                <a:r>
                  <a:rPr lang="ja-JP" altLang="en-US" sz="1200" dirty="0" smtClean="0"/>
                  <a:t>万人程度</a:t>
                </a:r>
                <a:endParaRPr lang="ja-JP" altLang="en-US" sz="1200" dirty="0"/>
              </a:p>
            </p:txBody>
          </p:sp>
          <p:sp>
            <p:nvSpPr>
              <p:cNvPr id="94" name="正方形/長方形 93"/>
              <p:cNvSpPr/>
              <p:nvPr/>
            </p:nvSpPr>
            <p:spPr>
              <a:xfrm>
                <a:off x="7620740" y="2773472"/>
                <a:ext cx="1837287" cy="515499"/>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800" dirty="0" smtClean="0"/>
                  <a:t>3,495</a:t>
                </a:r>
                <a:r>
                  <a:rPr lang="ja-JP" altLang="en-US" sz="800" dirty="0" smtClean="0"/>
                  <a:t>万人</a:t>
                </a:r>
                <a:r>
                  <a:rPr lang="en-US" altLang="ja-JP" sz="800" dirty="0" smtClean="0"/>
                  <a:t>×</a:t>
                </a:r>
                <a:r>
                  <a:rPr lang="en-US" altLang="ja-JP" sz="800" dirty="0"/>
                  <a:t>38.0</a:t>
                </a:r>
                <a:r>
                  <a:rPr lang="en-US" altLang="ja-JP" sz="800" dirty="0" smtClean="0"/>
                  <a:t>%×70.6%=938</a:t>
                </a:r>
                <a:r>
                  <a:rPr lang="ja-JP" altLang="en-US" sz="800" dirty="0" smtClean="0"/>
                  <a:t>万人</a:t>
                </a:r>
              </a:p>
            </p:txBody>
          </p:sp>
        </p:grpSp>
        <p:sp>
          <p:nvSpPr>
            <p:cNvPr id="21" name="正方形/長方形 20"/>
            <p:cNvSpPr/>
            <p:nvPr/>
          </p:nvSpPr>
          <p:spPr>
            <a:xfrm>
              <a:off x="6493428" y="3105459"/>
              <a:ext cx="3142800" cy="1001971"/>
            </a:xfrm>
            <a:prstGeom prst="rect">
              <a:avLst/>
            </a:prstGeom>
            <a:solidFill>
              <a:srgbClr val="DCDCDC"/>
            </a:solidFill>
            <a:ln>
              <a:solidFill>
                <a:srgbClr val="B4B4B4"/>
              </a:solidFill>
            </a:ln>
          </p:spPr>
          <p:txBody>
            <a:bodyPr wrap="square" lIns="0" tIns="0" rIns="0" bIns="0">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日本人旅行者の</a:t>
              </a:r>
              <a:r>
                <a:rPr lang="en-US" altLang="ja-JP" sz="800" u="sng" dirty="0" smtClean="0"/>
                <a:t>IR</a:t>
              </a:r>
              <a:r>
                <a:rPr lang="ja-JP" altLang="en-US" sz="800" u="sng" dirty="0" smtClean="0"/>
                <a:t>に関連する旅行目的</a:t>
              </a:r>
              <a:endParaRPr lang="en-US" altLang="ja-JP" sz="800" u="sng" dirty="0" smtClean="0"/>
            </a:p>
            <a:p>
              <a:pPr algn="just"/>
              <a:r>
                <a:rPr lang="ja-JP" altLang="en-US" sz="800" dirty="0"/>
                <a:t>シンガポール観光客の</a:t>
              </a:r>
              <a:r>
                <a:rPr lang="en-US" altLang="ja-JP" sz="800" dirty="0" smtClean="0"/>
                <a:t>IR</a:t>
              </a:r>
              <a:r>
                <a:rPr lang="ja-JP" altLang="en-US" sz="800" dirty="0" smtClean="0"/>
                <a:t>（</a:t>
              </a:r>
              <a:r>
                <a:rPr lang="en-US" altLang="ja-JP" sz="800" dirty="0" smtClean="0"/>
                <a:t>MBS</a:t>
              </a:r>
              <a:r>
                <a:rPr lang="ja-JP" altLang="en-US" sz="800" dirty="0"/>
                <a:t>・</a:t>
              </a:r>
              <a:r>
                <a:rPr lang="en-US" altLang="ja-JP" sz="800" dirty="0" smtClean="0"/>
                <a:t>RWS</a:t>
              </a:r>
              <a:r>
                <a:rPr lang="ja-JP" altLang="en-US" sz="800" dirty="0" smtClean="0"/>
                <a:t>）</a:t>
              </a:r>
              <a:r>
                <a:rPr lang="ja-JP" altLang="en-US" sz="800" dirty="0"/>
                <a:t>への</a:t>
              </a:r>
              <a:r>
                <a:rPr lang="ja-JP" altLang="en-US" sz="800" dirty="0" smtClean="0"/>
                <a:t>訪問率</a:t>
              </a:r>
              <a:r>
                <a:rPr lang="ja-JP" altLang="en-US" sz="800" dirty="0"/>
                <a:t>：</a:t>
              </a:r>
              <a:r>
                <a:rPr lang="en-US" altLang="ja-JP" sz="800" dirty="0"/>
                <a:t>38.0</a:t>
              </a:r>
              <a:r>
                <a:rPr lang="en-US" altLang="ja-JP" sz="800" dirty="0" smtClean="0"/>
                <a:t>%</a:t>
              </a:r>
              <a:endParaRPr lang="en-US" altLang="ja-JP" sz="800" dirty="0"/>
            </a:p>
            <a:p>
              <a:pPr algn="just"/>
              <a:r>
                <a:rPr lang="ja-JP" altLang="en-US" sz="800" dirty="0"/>
                <a:t>出所：シンガポール観光庁「</a:t>
              </a:r>
              <a:r>
                <a:rPr lang="en-US" altLang="ja-JP" sz="800" dirty="0"/>
                <a:t>ANNUAL</a:t>
              </a:r>
              <a:r>
                <a:rPr lang="ja-JP" altLang="en-US" sz="800" dirty="0"/>
                <a:t>　</a:t>
              </a:r>
              <a:r>
                <a:rPr lang="en-US" altLang="ja-JP" sz="800" dirty="0"/>
                <a:t>REPORT ON TOURISM STATISTICS </a:t>
              </a:r>
              <a:r>
                <a:rPr lang="en-US" altLang="ja-JP" sz="800" dirty="0" smtClean="0"/>
                <a:t>2015</a:t>
              </a:r>
              <a:r>
                <a:rPr lang="ja-JP" altLang="en-US" sz="800" dirty="0" smtClean="0"/>
                <a:t>」（</a:t>
              </a:r>
              <a:r>
                <a:rPr lang="en-US" altLang="ja-JP" sz="800" dirty="0" smtClean="0"/>
                <a:t>2016/10</a:t>
              </a:r>
              <a:r>
                <a:rPr lang="ja-JP" altLang="en-US" sz="800" dirty="0" smtClean="0"/>
                <a:t>）</a:t>
              </a:r>
              <a:endParaRPr lang="en-US" altLang="ja-JP" sz="800" dirty="0" smtClean="0"/>
            </a:p>
            <a:p>
              <a:pPr algn="just"/>
              <a:endParaRPr lang="en-US" altLang="ja-JP" sz="800" dirty="0" smtClean="0"/>
            </a:p>
            <a:p>
              <a:pPr algn="just"/>
              <a:r>
                <a:rPr lang="en-US" altLang="ja-JP" sz="800" dirty="0" smtClean="0"/>
                <a:t>MBS</a:t>
              </a:r>
              <a:r>
                <a:rPr lang="ja-JP" altLang="en-US" sz="800" dirty="0" smtClean="0"/>
                <a:t>・</a:t>
              </a:r>
              <a:r>
                <a:rPr lang="en-US" altLang="ja-JP" sz="800" dirty="0" smtClean="0"/>
                <a:t>RWS</a:t>
              </a:r>
              <a:r>
                <a:rPr lang="ja-JP" altLang="en-US" sz="800" dirty="0" smtClean="0"/>
                <a:t>の来場人数合計に対する、</a:t>
              </a:r>
              <a:r>
                <a:rPr lang="en-US" altLang="ja-JP" sz="800" dirty="0" smtClean="0"/>
                <a:t>MBS</a:t>
              </a:r>
              <a:r>
                <a:rPr lang="ja-JP" altLang="en-US" sz="800" dirty="0" smtClean="0"/>
                <a:t>の来場人数比：</a:t>
              </a:r>
              <a:r>
                <a:rPr lang="en-US" altLang="ja-JP" sz="800" dirty="0" smtClean="0"/>
                <a:t>70.6%</a:t>
              </a:r>
            </a:p>
            <a:p>
              <a:pPr algn="just"/>
              <a:r>
                <a:rPr lang="ja-JP" altLang="en-US" sz="800" dirty="0" smtClean="0"/>
                <a:t>出所：</a:t>
              </a:r>
              <a:r>
                <a:rPr lang="en-US" altLang="ja-JP" sz="800" dirty="0" smtClean="0"/>
                <a:t>Las </a:t>
              </a:r>
              <a:r>
                <a:rPr lang="en-US" altLang="ja-JP" sz="800" dirty="0"/>
                <a:t>Vegas Sands Corp. </a:t>
              </a:r>
              <a:r>
                <a:rPr lang="en-US" altLang="ja-JP" sz="800" dirty="0" smtClean="0"/>
                <a:t>“Fact </a:t>
              </a:r>
              <a:r>
                <a:rPr lang="en-US" altLang="ja-JP" sz="800" dirty="0"/>
                <a:t>Sheet“, Genting Singapore PLC </a:t>
              </a:r>
              <a:r>
                <a:rPr lang="en-US" altLang="ja-JP" sz="800" dirty="0" smtClean="0"/>
                <a:t>”Annual Report”</a:t>
              </a:r>
              <a:r>
                <a:rPr lang="ja-JP" altLang="en-US" sz="800" dirty="0" smtClean="0"/>
                <a:t>より作成</a:t>
              </a:r>
              <a:endParaRPr lang="en-US" altLang="ja-JP" sz="800" dirty="0"/>
            </a:p>
          </p:txBody>
        </p:sp>
      </p:grpSp>
      <p:grpSp>
        <p:nvGrpSpPr>
          <p:cNvPr id="224" name="グループ化 223"/>
          <p:cNvGrpSpPr/>
          <p:nvPr/>
        </p:nvGrpSpPr>
        <p:grpSpPr>
          <a:xfrm>
            <a:off x="2937321" y="2102130"/>
            <a:ext cx="3359976" cy="2005300"/>
            <a:chOff x="3213029" y="2102130"/>
            <a:chExt cx="3159926" cy="2005300"/>
          </a:xfrm>
        </p:grpSpPr>
        <p:grpSp>
          <p:nvGrpSpPr>
            <p:cNvPr id="137" name="グループ化 136"/>
            <p:cNvGrpSpPr/>
            <p:nvPr/>
          </p:nvGrpSpPr>
          <p:grpSpPr>
            <a:xfrm>
              <a:off x="3213029" y="2102130"/>
              <a:ext cx="3159926" cy="1003330"/>
              <a:chOff x="2939142" y="2286342"/>
              <a:chExt cx="3159926" cy="1003330"/>
            </a:xfrm>
          </p:grpSpPr>
          <p:sp>
            <p:nvSpPr>
              <p:cNvPr id="27" name="正方形/長方形 26"/>
              <p:cNvSpPr/>
              <p:nvPr/>
            </p:nvSpPr>
            <p:spPr>
              <a:xfrm>
                <a:off x="4261782" y="2774174"/>
                <a:ext cx="1837286" cy="515498"/>
              </a:xfrm>
              <a:prstGeom prst="rect">
                <a:avLst/>
              </a:prstGeom>
              <a:solidFill>
                <a:schemeClr val="bg1"/>
              </a:solidFill>
              <a:ln>
                <a:solidFill>
                  <a:srgbClr val="B4B4B4"/>
                </a:solidFill>
              </a:ln>
            </p:spPr>
            <p:txBody>
              <a:bodyPr wrap="none" lIns="72000" tIns="72000" rIns="72000" bIns="72000" anchor="ctr">
                <a:noAutofit/>
              </a:bodyPr>
              <a:lstStyle/>
              <a:p>
                <a:pPr algn="just"/>
                <a:r>
                  <a:rPr lang="en-US" altLang="ja-JP" sz="800" dirty="0" smtClean="0"/>
                  <a:t>2,983</a:t>
                </a:r>
                <a:r>
                  <a:rPr lang="ja-JP" altLang="en-US" sz="800" dirty="0"/>
                  <a:t>万人</a:t>
                </a:r>
                <a:r>
                  <a:rPr lang="en-US" altLang="ja-JP" sz="800" dirty="0" smtClean="0"/>
                  <a:t>×</a:t>
                </a:r>
                <a:r>
                  <a:rPr lang="ja-JP" altLang="en-US" sz="800" dirty="0" smtClean="0"/>
                  <a:t>（</a:t>
                </a:r>
                <a:r>
                  <a:rPr lang="en-US" altLang="ja-JP" sz="800" dirty="0" smtClean="0"/>
                  <a:t>101.2%</a:t>
                </a:r>
                <a:r>
                  <a:rPr lang="ja-JP" altLang="en-US" sz="800" dirty="0" smtClean="0"/>
                  <a:t>）</a:t>
                </a:r>
                <a:r>
                  <a:rPr lang="en-US" altLang="ja-JP" sz="800" dirty="0" smtClean="0"/>
                  <a:t>^10=3,495</a:t>
                </a:r>
                <a:r>
                  <a:rPr lang="ja-JP" altLang="en-US" sz="800" dirty="0" smtClean="0"/>
                  <a:t>万人</a:t>
                </a:r>
                <a:endParaRPr lang="ja-JP" altLang="en-US" sz="800" dirty="0"/>
              </a:p>
            </p:txBody>
          </p:sp>
          <p:sp>
            <p:nvSpPr>
              <p:cNvPr id="105" name="正方形/長方形 104"/>
              <p:cNvSpPr/>
              <p:nvPr/>
            </p:nvSpPr>
            <p:spPr>
              <a:xfrm>
                <a:off x="2939142" y="2286342"/>
                <a:ext cx="1322639" cy="488798"/>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2024</a:t>
                </a:r>
                <a:r>
                  <a:rPr lang="ja-JP" altLang="en-US" sz="900" b="1" dirty="0" smtClean="0">
                    <a:solidFill>
                      <a:schemeClr val="bg1"/>
                    </a:solidFill>
                  </a:rPr>
                  <a:t>年推計値</a:t>
                </a:r>
              </a:p>
            </p:txBody>
          </p:sp>
          <p:sp>
            <p:nvSpPr>
              <p:cNvPr id="107" name="正方形/長方形 106"/>
              <p:cNvSpPr/>
              <p:nvPr/>
            </p:nvSpPr>
            <p:spPr>
              <a:xfrm>
                <a:off x="4261782" y="2286342"/>
                <a:ext cx="1837286" cy="488201"/>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起点年次</a:t>
                </a:r>
                <a:r>
                  <a:rPr lang="ja-JP" altLang="en-US" sz="600" dirty="0">
                    <a:solidFill>
                      <a:schemeClr val="bg1"/>
                    </a:solidFill>
                  </a:rPr>
                  <a:t>の</a:t>
                </a: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a:t>
                </a:r>
                <a:r>
                  <a:rPr lang="ja-JP" altLang="en-US" sz="600" dirty="0" smtClean="0">
                    <a:solidFill>
                      <a:schemeClr val="bg1"/>
                    </a:solidFill>
                  </a:rPr>
                  <a:t>伸び率（</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smtClean="0">
                    <a:solidFill>
                      <a:schemeClr val="bg1"/>
                    </a:solidFill>
                  </a:rPr>
                  <a:t>（推計</a:t>
                </a:r>
                <a:r>
                  <a:rPr lang="ja-JP" altLang="en-US" sz="600" dirty="0">
                    <a:solidFill>
                      <a:schemeClr val="bg1"/>
                    </a:solidFill>
                  </a:rPr>
                  <a:t>年次－起点</a:t>
                </a:r>
                <a:r>
                  <a:rPr lang="ja-JP" altLang="en-US" sz="600" dirty="0" smtClean="0">
                    <a:solidFill>
                      <a:schemeClr val="bg1"/>
                    </a:solidFill>
                  </a:rPr>
                  <a:t>年次）</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推計年次の来阪</a:t>
                </a:r>
                <a:r>
                  <a:rPr lang="ja-JP" altLang="en-US" sz="600" dirty="0" smtClean="0">
                    <a:solidFill>
                      <a:schemeClr val="bg1"/>
                    </a:solidFill>
                  </a:rPr>
                  <a:t>延べ旅行者数（万人）</a:t>
                </a:r>
                <a:endParaRPr lang="ja-JP" altLang="en-US" sz="600" dirty="0">
                  <a:solidFill>
                    <a:schemeClr val="bg1"/>
                  </a:solidFill>
                </a:endParaRPr>
              </a:p>
            </p:txBody>
          </p:sp>
          <p:sp>
            <p:nvSpPr>
              <p:cNvPr id="114" name="正方形/長方形 113"/>
              <p:cNvSpPr/>
              <p:nvPr/>
            </p:nvSpPr>
            <p:spPr>
              <a:xfrm>
                <a:off x="2939143" y="2774174"/>
                <a:ext cx="1322640" cy="515498"/>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3,495</a:t>
                </a:r>
                <a:r>
                  <a:rPr lang="ja-JP" altLang="en-US" sz="1200" dirty="0" smtClean="0"/>
                  <a:t>万人程度</a:t>
                </a:r>
                <a:endParaRPr lang="ja-JP" altLang="en-US" sz="1200" dirty="0"/>
              </a:p>
            </p:txBody>
          </p:sp>
        </p:grpSp>
        <p:sp>
          <p:nvSpPr>
            <p:cNvPr id="17" name="正方形/長方形 16"/>
            <p:cNvSpPr/>
            <p:nvPr/>
          </p:nvSpPr>
          <p:spPr>
            <a:xfrm>
              <a:off x="3213030" y="3105459"/>
              <a:ext cx="3159925" cy="1001971"/>
            </a:xfrm>
            <a:prstGeom prst="rect">
              <a:avLst/>
            </a:prstGeom>
            <a:solidFill>
              <a:srgbClr val="DCDCDC"/>
            </a:solidFill>
            <a:ln>
              <a:solidFill>
                <a:srgbClr val="B4B4B4"/>
              </a:solidFill>
            </a:ln>
          </p:spPr>
          <p:txBody>
            <a:bodyPr wrap="square" lIns="72000" tIns="72000" rIns="7200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目的地（大阪）別　延べ旅行者数－国内旅行</a:t>
              </a:r>
              <a:endParaRPr lang="en-US" altLang="zh-CN" sz="800" u="sng" dirty="0"/>
            </a:p>
            <a:p>
              <a:pPr algn="just"/>
              <a:r>
                <a:rPr lang="en-US" altLang="ja-JP" sz="800" dirty="0" smtClean="0"/>
                <a:t>2014</a:t>
              </a:r>
              <a:r>
                <a:rPr lang="ja-JP" altLang="en-US" sz="800" dirty="0" smtClean="0"/>
                <a:t>年</a:t>
              </a:r>
              <a:r>
                <a:rPr lang="ja-JP" altLang="en-US" sz="800" dirty="0"/>
                <a:t>実績</a:t>
              </a:r>
              <a:r>
                <a:rPr lang="ja-JP" altLang="en-US" sz="800" dirty="0" smtClean="0"/>
                <a:t>：</a:t>
              </a:r>
              <a:r>
                <a:rPr lang="en-US" altLang="ja-JP" sz="800" dirty="0" smtClean="0"/>
                <a:t>2,983</a:t>
              </a:r>
              <a:r>
                <a:rPr lang="ja-JP" altLang="en-US" sz="800" dirty="0" smtClean="0"/>
                <a:t>万人</a:t>
              </a:r>
              <a:endParaRPr lang="en-US" altLang="ja-JP" sz="800" dirty="0" smtClean="0"/>
            </a:p>
            <a:p>
              <a:pPr algn="just"/>
              <a:endParaRPr lang="en-US" altLang="ja-JP" sz="800" dirty="0"/>
            </a:p>
            <a:p>
              <a:pPr algn="just"/>
              <a:r>
                <a:rPr lang="ja-JP" altLang="en-US" sz="800" dirty="0"/>
                <a:t>出所：観光庁「旅行・観光消費動向</a:t>
              </a:r>
              <a:r>
                <a:rPr lang="ja-JP" altLang="en-US" sz="800" dirty="0" smtClean="0"/>
                <a:t>調査」「旅行</a:t>
              </a:r>
              <a:r>
                <a:rPr lang="ja-JP" altLang="en-US" sz="800" dirty="0"/>
                <a:t>・観光産業の経済効果に関する調査</a:t>
              </a:r>
              <a:r>
                <a:rPr lang="ja-JP" altLang="en-US" sz="800" dirty="0" smtClean="0"/>
                <a:t>研究（</a:t>
              </a:r>
              <a:r>
                <a:rPr lang="en-US" altLang="ja-JP" sz="800" dirty="0" smtClean="0"/>
                <a:t>2014</a:t>
              </a:r>
              <a:r>
                <a:rPr lang="ja-JP" altLang="en-US" sz="800" dirty="0" smtClean="0"/>
                <a:t>年度版）」（</a:t>
              </a:r>
              <a:r>
                <a:rPr lang="en-US" altLang="ja-JP" sz="800" dirty="0" smtClean="0"/>
                <a:t>2016/3</a:t>
              </a:r>
              <a:r>
                <a:rPr lang="ja-JP" altLang="en-US" sz="800" dirty="0" smtClean="0"/>
                <a:t>）</a:t>
              </a:r>
              <a:r>
                <a:rPr lang="en-US" altLang="ja-JP" sz="800" dirty="0" smtClean="0"/>
                <a:t> </a:t>
              </a:r>
            </a:p>
          </p:txBody>
        </p:sp>
      </p:grpSp>
      <p:grpSp>
        <p:nvGrpSpPr>
          <p:cNvPr id="225" name="グループ化 224"/>
          <p:cNvGrpSpPr/>
          <p:nvPr/>
        </p:nvGrpSpPr>
        <p:grpSpPr>
          <a:xfrm>
            <a:off x="416998" y="2102130"/>
            <a:ext cx="2433778" cy="2006660"/>
            <a:chOff x="416999" y="2102130"/>
            <a:chExt cx="2160000" cy="2006660"/>
          </a:xfrm>
        </p:grpSpPr>
        <p:grpSp>
          <p:nvGrpSpPr>
            <p:cNvPr id="173" name="グループ化 172"/>
            <p:cNvGrpSpPr/>
            <p:nvPr/>
          </p:nvGrpSpPr>
          <p:grpSpPr>
            <a:xfrm>
              <a:off x="417000" y="2102130"/>
              <a:ext cx="2159999" cy="1003330"/>
              <a:chOff x="417000" y="2102130"/>
              <a:chExt cx="2159999" cy="1003330"/>
            </a:xfrm>
          </p:grpSpPr>
          <p:sp>
            <p:nvSpPr>
              <p:cNvPr id="34" name="正方形/長方形 33"/>
              <p:cNvSpPr/>
              <p:nvPr/>
            </p:nvSpPr>
            <p:spPr>
              <a:xfrm>
                <a:off x="417000" y="2589960"/>
                <a:ext cx="1080000" cy="515500"/>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59,522</a:t>
                </a:r>
                <a:r>
                  <a:rPr lang="ja-JP" altLang="en-US" sz="1200" dirty="0" smtClean="0"/>
                  <a:t>万人程度</a:t>
                </a:r>
                <a:endParaRPr lang="ja-JP" altLang="en-US" sz="1200" dirty="0"/>
              </a:p>
            </p:txBody>
          </p:sp>
          <p:sp>
            <p:nvSpPr>
              <p:cNvPr id="139" name="正方形/長方形 138"/>
              <p:cNvSpPr/>
              <p:nvPr/>
            </p:nvSpPr>
            <p:spPr>
              <a:xfrm>
                <a:off x="417000" y="210213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2014</a:t>
                </a:r>
                <a:r>
                  <a:rPr lang="ja-JP" altLang="en-US" sz="900" b="1" dirty="0" smtClean="0">
                    <a:solidFill>
                      <a:schemeClr val="bg1"/>
                    </a:solidFill>
                  </a:rPr>
                  <a:t>年</a:t>
                </a:r>
                <a:r>
                  <a:rPr lang="ja-JP" altLang="en-US" sz="900" b="1" dirty="0">
                    <a:solidFill>
                      <a:schemeClr val="bg1"/>
                    </a:solidFill>
                  </a:rPr>
                  <a:t>実績</a:t>
                </a:r>
                <a:endParaRPr lang="ja-JP" altLang="en-US" sz="900" b="1" dirty="0" smtClean="0">
                  <a:solidFill>
                    <a:schemeClr val="bg1"/>
                  </a:solidFill>
                </a:endParaRPr>
              </a:p>
            </p:txBody>
          </p:sp>
          <p:sp>
            <p:nvSpPr>
              <p:cNvPr id="142" name="正方形/長方形 141"/>
              <p:cNvSpPr/>
              <p:nvPr/>
            </p:nvSpPr>
            <p:spPr>
              <a:xfrm>
                <a:off x="1496999" y="210213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2015</a:t>
                </a:r>
                <a:r>
                  <a:rPr lang="ja-JP" altLang="en-US" sz="900" b="1" dirty="0" smtClean="0">
                    <a:solidFill>
                      <a:schemeClr val="bg1"/>
                    </a:solidFill>
                  </a:rPr>
                  <a:t>年</a:t>
                </a:r>
                <a:r>
                  <a:rPr lang="ja-JP" altLang="en-US" sz="900" b="1" dirty="0">
                    <a:solidFill>
                      <a:schemeClr val="bg1"/>
                    </a:solidFill>
                  </a:rPr>
                  <a:t>実績</a:t>
                </a:r>
                <a:endParaRPr lang="ja-JP" altLang="en-US" sz="900" b="1" dirty="0" smtClean="0">
                  <a:solidFill>
                    <a:schemeClr val="bg1"/>
                  </a:solidFill>
                </a:endParaRPr>
              </a:p>
            </p:txBody>
          </p:sp>
          <p:sp>
            <p:nvSpPr>
              <p:cNvPr id="144" name="正方形/長方形 143"/>
              <p:cNvSpPr/>
              <p:nvPr/>
            </p:nvSpPr>
            <p:spPr>
              <a:xfrm>
                <a:off x="1496999" y="2589960"/>
                <a:ext cx="1080000" cy="515500"/>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60,472</a:t>
                </a:r>
                <a:r>
                  <a:rPr lang="ja-JP" altLang="en-US" sz="1200" dirty="0" smtClean="0"/>
                  <a:t>万人程度</a:t>
                </a:r>
                <a:endParaRPr lang="ja-JP" altLang="en-US" sz="1200" dirty="0"/>
              </a:p>
            </p:txBody>
          </p:sp>
        </p:grpSp>
        <p:sp>
          <p:nvSpPr>
            <p:cNvPr id="16" name="正方形/長方形 15"/>
            <p:cNvSpPr/>
            <p:nvPr/>
          </p:nvSpPr>
          <p:spPr>
            <a:xfrm>
              <a:off x="416999" y="3105460"/>
              <a:ext cx="2160000" cy="1003330"/>
            </a:xfrm>
            <a:prstGeom prst="rect">
              <a:avLst/>
            </a:prstGeom>
            <a:solidFill>
              <a:srgbClr val="DCDCDC"/>
            </a:solidFill>
            <a:ln>
              <a:solidFill>
                <a:srgbClr val="B4B4B4"/>
              </a:solidFill>
            </a:ln>
          </p:spPr>
          <p:txBody>
            <a:bodyPr wrap="square" lIns="72000" tIns="72000" rIns="7200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日本人</a:t>
              </a:r>
              <a:r>
                <a:rPr lang="ja-JP" altLang="en-US" sz="800" u="sng" dirty="0"/>
                <a:t>国内</a:t>
              </a:r>
              <a:r>
                <a:rPr lang="ja-JP" altLang="en-US" sz="800" u="sng" dirty="0" smtClean="0"/>
                <a:t>延べ旅行者数</a:t>
              </a:r>
              <a:endParaRPr lang="en-US" altLang="zh-CN" sz="800" dirty="0"/>
            </a:p>
            <a:p>
              <a:pPr algn="just"/>
              <a:r>
                <a:rPr lang="en-US" altLang="ja-JP" sz="800" dirty="0" smtClean="0"/>
                <a:t>2014</a:t>
              </a:r>
              <a:r>
                <a:rPr lang="ja-JP" altLang="en-US" sz="800" dirty="0" smtClean="0"/>
                <a:t>～</a:t>
              </a:r>
              <a:r>
                <a:rPr lang="en-US" altLang="ja-JP" sz="800" dirty="0" smtClean="0"/>
                <a:t>2015</a:t>
              </a:r>
              <a:r>
                <a:rPr lang="ja-JP" altLang="en-US" sz="800" dirty="0" smtClean="0"/>
                <a:t>年実績の年平均成長率：</a:t>
              </a:r>
              <a:r>
                <a:rPr lang="en-US" altLang="ja-JP" sz="800" dirty="0" smtClean="0"/>
                <a:t>101.2%</a:t>
              </a:r>
            </a:p>
            <a:p>
              <a:pPr marL="446088" indent="-446088" algn="just"/>
              <a:endParaRPr lang="en-US" altLang="ja-JP" sz="800" dirty="0"/>
            </a:p>
            <a:p>
              <a:pPr algn="just"/>
              <a:r>
                <a:rPr lang="ja-JP" altLang="en-US" sz="800" dirty="0" smtClean="0"/>
                <a:t>出所：観光庁「</a:t>
              </a:r>
              <a:r>
                <a:rPr lang="ja-JP" altLang="en-US" sz="800" dirty="0"/>
                <a:t>旅行・観光消費動向</a:t>
              </a:r>
              <a:r>
                <a:rPr lang="ja-JP" altLang="en-US" sz="800" dirty="0" smtClean="0"/>
                <a:t>調査」「</a:t>
              </a:r>
              <a:r>
                <a:rPr lang="zh-TW" altLang="en-US" sz="800" dirty="0" smtClean="0"/>
                <a:t>平成</a:t>
              </a:r>
              <a:r>
                <a:rPr lang="en-US" altLang="zh-TW" sz="800" dirty="0" smtClean="0"/>
                <a:t>27</a:t>
              </a:r>
              <a:r>
                <a:rPr lang="zh-TW" altLang="en-US" sz="800" dirty="0" smtClean="0"/>
                <a:t>年年間値（確報）</a:t>
              </a:r>
              <a:r>
                <a:rPr lang="ja-JP" altLang="en-US" sz="800" dirty="0" smtClean="0"/>
                <a:t>」（</a:t>
              </a:r>
              <a:r>
                <a:rPr lang="en-US" altLang="ja-JP" sz="800" dirty="0" smtClean="0"/>
                <a:t>2016/6</a:t>
              </a:r>
              <a:r>
                <a:rPr lang="ja-JP" altLang="en-US" sz="800" dirty="0" smtClean="0"/>
                <a:t>）</a:t>
              </a:r>
              <a:r>
                <a:rPr lang="en-US" altLang="ja-JP" sz="800" dirty="0" smtClean="0"/>
                <a:t> </a:t>
              </a:r>
            </a:p>
          </p:txBody>
        </p:sp>
      </p:grpSp>
      <p:grpSp>
        <p:nvGrpSpPr>
          <p:cNvPr id="229" name="グループ化 228"/>
          <p:cNvGrpSpPr/>
          <p:nvPr/>
        </p:nvGrpSpPr>
        <p:grpSpPr>
          <a:xfrm>
            <a:off x="416999" y="4242986"/>
            <a:ext cx="2433600" cy="1908539"/>
            <a:chOff x="416999" y="4137135"/>
            <a:chExt cx="2160000" cy="1908539"/>
          </a:xfrm>
        </p:grpSpPr>
        <p:sp>
          <p:nvSpPr>
            <p:cNvPr id="18" name="正方形/長方形 17"/>
            <p:cNvSpPr/>
            <p:nvPr/>
          </p:nvSpPr>
          <p:spPr>
            <a:xfrm>
              <a:off x="416999" y="5047882"/>
              <a:ext cx="2160000" cy="997792"/>
            </a:xfrm>
            <a:prstGeom prst="rect">
              <a:avLst/>
            </a:prstGeom>
            <a:solidFill>
              <a:srgbClr val="DCDCDC"/>
            </a:solidFill>
            <a:ln>
              <a:solidFill>
                <a:srgbClr val="B4B4B4"/>
              </a:solidFill>
            </a:ln>
          </p:spPr>
          <p:txBody>
            <a:bodyPr wrap="none" lIns="72000" tIns="72000" rIns="7200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zh-CN" altLang="en-US" sz="800" u="sng" dirty="0" smtClean="0"/>
                <a:t>訪日</a:t>
              </a:r>
              <a:r>
                <a:rPr lang="zh-CN" altLang="en-US" sz="800" u="sng" dirty="0"/>
                <a:t>外国人</a:t>
              </a:r>
              <a:r>
                <a:rPr lang="zh-CN" altLang="en-US" sz="800" u="sng" dirty="0" smtClean="0"/>
                <a:t>旅行者数</a:t>
              </a:r>
              <a:endParaRPr lang="en-US" altLang="zh-CN" sz="800" dirty="0"/>
            </a:p>
            <a:p>
              <a:pPr marL="446088" indent="-446088" algn="just"/>
              <a:r>
                <a:rPr lang="en-US" altLang="ja-JP" sz="800" dirty="0" smtClean="0"/>
                <a:t>2020</a:t>
              </a:r>
              <a:r>
                <a:rPr lang="ja-JP" altLang="en-US" sz="800" dirty="0" smtClean="0"/>
                <a:t>～</a:t>
              </a:r>
              <a:r>
                <a:rPr lang="en-US" altLang="ja-JP" sz="800" dirty="0" smtClean="0"/>
                <a:t>2030</a:t>
              </a:r>
              <a:r>
                <a:rPr lang="ja-JP" altLang="en-US" sz="800" dirty="0" smtClean="0"/>
                <a:t>年目標の年</a:t>
              </a:r>
              <a:r>
                <a:rPr lang="ja-JP" altLang="en-US" sz="800" dirty="0"/>
                <a:t>平均成長率：</a:t>
              </a:r>
              <a:r>
                <a:rPr lang="en-US" altLang="ja-JP" sz="800" dirty="0"/>
                <a:t>104.1</a:t>
              </a:r>
              <a:r>
                <a:rPr lang="en-US" altLang="ja-JP" sz="800" dirty="0" smtClean="0"/>
                <a:t>%</a:t>
              </a:r>
              <a:endParaRPr lang="en-US" altLang="ja-JP" sz="800" dirty="0"/>
            </a:p>
            <a:p>
              <a:pPr algn="just" defTabSz="1055688"/>
              <a:endParaRPr lang="en-US" altLang="ja-JP" sz="800" dirty="0" smtClean="0"/>
            </a:p>
            <a:p>
              <a:pPr algn="just" defTabSz="1055688"/>
              <a:r>
                <a:rPr lang="ja-JP" altLang="en-US" sz="800" dirty="0"/>
                <a:t>出所：首相</a:t>
              </a:r>
              <a:r>
                <a:rPr lang="ja-JP" altLang="en-US" sz="800" dirty="0" smtClean="0"/>
                <a:t>官邸・</a:t>
              </a:r>
              <a:r>
                <a:rPr lang="ja-JP" altLang="en-US" sz="800" dirty="0"/>
                <a:t>観光庁</a:t>
              </a:r>
              <a:r>
                <a:rPr lang="ja-JP" altLang="en-US" sz="800" dirty="0" smtClean="0"/>
                <a:t>「</a:t>
              </a:r>
              <a:r>
                <a:rPr lang="ja-JP" altLang="en-US" sz="800" dirty="0"/>
                <a:t>明日の日本を支える観光</a:t>
              </a:r>
              <a:r>
                <a:rPr lang="ja-JP" altLang="en-US" sz="800" dirty="0" smtClean="0"/>
                <a:t>ビ</a:t>
              </a:r>
              <a:r>
                <a:rPr lang="en-US" altLang="ja-JP" sz="800" dirty="0" smtClean="0"/>
                <a:t/>
              </a:r>
              <a:br>
                <a:rPr lang="en-US" altLang="ja-JP" sz="800" dirty="0" smtClean="0"/>
              </a:br>
              <a:r>
                <a:rPr lang="ja-JP" altLang="en-US" sz="800" dirty="0" smtClean="0"/>
                <a:t>ジョン」（</a:t>
              </a:r>
              <a:r>
                <a:rPr lang="en-US" altLang="ja-JP" sz="800" dirty="0" smtClean="0"/>
                <a:t>2016/6</a:t>
              </a:r>
              <a:r>
                <a:rPr lang="ja-JP" altLang="en-US" sz="800" dirty="0" smtClean="0"/>
                <a:t>）</a:t>
              </a:r>
              <a:r>
                <a:rPr lang="en-US" altLang="ja-JP" sz="800" dirty="0" smtClean="0"/>
                <a:t> </a:t>
              </a:r>
              <a:endParaRPr lang="en-US" altLang="ja-JP" sz="800" dirty="0"/>
            </a:p>
          </p:txBody>
        </p:sp>
        <p:grpSp>
          <p:nvGrpSpPr>
            <p:cNvPr id="172" name="グループ化 171"/>
            <p:cNvGrpSpPr/>
            <p:nvPr/>
          </p:nvGrpSpPr>
          <p:grpSpPr>
            <a:xfrm>
              <a:off x="417000" y="4137135"/>
              <a:ext cx="2159999" cy="910747"/>
              <a:chOff x="417000" y="4354640"/>
              <a:chExt cx="2159999" cy="910747"/>
            </a:xfrm>
          </p:grpSpPr>
          <p:sp>
            <p:nvSpPr>
              <p:cNvPr id="150" name="正方形/長方形 149"/>
              <p:cNvSpPr/>
              <p:nvPr/>
            </p:nvSpPr>
            <p:spPr>
              <a:xfrm>
                <a:off x="417000" y="4842470"/>
                <a:ext cx="1080000" cy="422917"/>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4,000</a:t>
                </a:r>
                <a:r>
                  <a:rPr lang="ja-JP" altLang="en-US" sz="1200" dirty="0" smtClean="0"/>
                  <a:t>万人程度</a:t>
                </a:r>
                <a:endParaRPr lang="ja-JP" altLang="en-US" sz="1200" dirty="0"/>
              </a:p>
            </p:txBody>
          </p:sp>
          <p:sp>
            <p:nvSpPr>
              <p:cNvPr id="151" name="正方形/長方形 150"/>
              <p:cNvSpPr/>
              <p:nvPr/>
            </p:nvSpPr>
            <p:spPr>
              <a:xfrm>
                <a:off x="417000" y="435464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2020</a:t>
                </a:r>
                <a:r>
                  <a:rPr lang="ja-JP" altLang="en-US" sz="900" b="1" dirty="0" smtClean="0">
                    <a:solidFill>
                      <a:schemeClr val="bg1"/>
                    </a:solidFill>
                  </a:rPr>
                  <a:t>年目標</a:t>
                </a:r>
              </a:p>
            </p:txBody>
          </p:sp>
          <p:sp>
            <p:nvSpPr>
              <p:cNvPr id="152" name="正方形/長方形 151"/>
              <p:cNvSpPr/>
              <p:nvPr/>
            </p:nvSpPr>
            <p:spPr>
              <a:xfrm>
                <a:off x="1496999" y="435464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年目標</a:t>
                </a:r>
              </a:p>
            </p:txBody>
          </p:sp>
          <p:sp>
            <p:nvSpPr>
              <p:cNvPr id="153" name="正方形/長方形 152"/>
              <p:cNvSpPr/>
              <p:nvPr/>
            </p:nvSpPr>
            <p:spPr>
              <a:xfrm>
                <a:off x="1496999" y="4842470"/>
                <a:ext cx="1080000" cy="422917"/>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6,000</a:t>
                </a:r>
                <a:r>
                  <a:rPr lang="ja-JP" altLang="en-US" sz="1200" dirty="0" smtClean="0"/>
                  <a:t>万人程度</a:t>
                </a:r>
                <a:endParaRPr lang="ja-JP" altLang="en-US" sz="1200" dirty="0"/>
              </a:p>
            </p:txBody>
          </p:sp>
        </p:grpSp>
      </p:grpSp>
      <p:grpSp>
        <p:nvGrpSpPr>
          <p:cNvPr id="227" name="グループ化 226"/>
          <p:cNvGrpSpPr/>
          <p:nvPr/>
        </p:nvGrpSpPr>
        <p:grpSpPr>
          <a:xfrm>
            <a:off x="2937321" y="4242986"/>
            <a:ext cx="3358800" cy="1906934"/>
            <a:chOff x="3213028" y="4138740"/>
            <a:chExt cx="3159927" cy="1906934"/>
          </a:xfrm>
        </p:grpSpPr>
        <p:sp>
          <p:nvSpPr>
            <p:cNvPr id="23" name="正方形/長方形 22"/>
            <p:cNvSpPr/>
            <p:nvPr/>
          </p:nvSpPr>
          <p:spPr>
            <a:xfrm>
              <a:off x="3213029" y="5049487"/>
              <a:ext cx="3159926" cy="996187"/>
            </a:xfrm>
            <a:prstGeom prst="rect">
              <a:avLst/>
            </a:prstGeom>
            <a:solidFill>
              <a:srgbClr val="DCDCDC"/>
            </a:solidFill>
            <a:ln>
              <a:solidFill>
                <a:srgbClr val="B4B4B4"/>
              </a:solidFill>
            </a:ln>
          </p:spPr>
          <p:txBody>
            <a:bodyPr wrap="square" lIns="72000" tIns="72000" rIns="7200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来阪</a:t>
              </a:r>
              <a:r>
                <a:rPr lang="zh-CN" altLang="en-US" sz="800" u="sng" dirty="0" smtClean="0"/>
                <a:t>外国人旅行者数</a:t>
              </a:r>
              <a:endParaRPr lang="en-US" altLang="zh-CN" sz="800" dirty="0" smtClean="0"/>
            </a:p>
            <a:p>
              <a:pPr algn="just"/>
              <a:r>
                <a:rPr lang="en-US" altLang="ja-JP" sz="800" dirty="0" smtClean="0"/>
                <a:t>2020</a:t>
              </a:r>
              <a:r>
                <a:rPr lang="ja-JP" altLang="en-US" sz="800" dirty="0" smtClean="0"/>
                <a:t>年目標：</a:t>
              </a:r>
              <a:r>
                <a:rPr lang="en-US" altLang="ja-JP" sz="800" dirty="0" smtClean="0"/>
                <a:t>1,300</a:t>
              </a:r>
              <a:r>
                <a:rPr lang="ja-JP" altLang="en-US" sz="800" dirty="0" smtClean="0"/>
                <a:t>万人</a:t>
              </a:r>
              <a:endParaRPr lang="en-US" altLang="ja-JP" sz="800" dirty="0" smtClean="0"/>
            </a:p>
            <a:p>
              <a:pPr algn="just"/>
              <a:endParaRPr lang="en-US" altLang="zh-TW" sz="800" dirty="0" smtClean="0"/>
            </a:p>
            <a:p>
              <a:pPr algn="just"/>
              <a:r>
                <a:rPr lang="ja-JP" altLang="en-US" sz="800" dirty="0"/>
                <a:t>出所</a:t>
              </a:r>
              <a:r>
                <a:rPr lang="ja-JP" altLang="en-US" sz="800" dirty="0" smtClean="0"/>
                <a:t>：大阪府市「</a:t>
              </a:r>
              <a:r>
                <a:rPr lang="zh-TW" altLang="en-US" sz="800" dirty="0" smtClean="0"/>
                <a:t>大阪</a:t>
              </a:r>
              <a:r>
                <a:rPr lang="zh-TW" altLang="en-US" sz="800" dirty="0"/>
                <a:t>都市魅力創造戦略</a:t>
              </a:r>
              <a:r>
                <a:rPr lang="en-US" altLang="zh-TW" sz="800" dirty="0" smtClean="0"/>
                <a:t>2020</a:t>
              </a:r>
              <a:r>
                <a:rPr lang="ja-JP" altLang="en-US" sz="800" dirty="0" smtClean="0"/>
                <a:t>」</a:t>
              </a:r>
              <a:r>
                <a:rPr lang="zh-TW" altLang="en-US" sz="800" dirty="0" smtClean="0"/>
                <a:t>（</a:t>
              </a:r>
              <a:r>
                <a:rPr lang="en-US" altLang="zh-TW" sz="800" dirty="0" smtClean="0"/>
                <a:t>2016/11</a:t>
              </a:r>
              <a:r>
                <a:rPr lang="zh-TW" altLang="en-US" sz="800" dirty="0" smtClean="0"/>
                <a:t>）</a:t>
              </a:r>
              <a:endParaRPr lang="en-US" altLang="ja-JP" sz="800" dirty="0" smtClean="0"/>
            </a:p>
          </p:txBody>
        </p:sp>
        <p:grpSp>
          <p:nvGrpSpPr>
            <p:cNvPr id="158" name="グループ化 157"/>
            <p:cNvGrpSpPr/>
            <p:nvPr/>
          </p:nvGrpSpPr>
          <p:grpSpPr>
            <a:xfrm>
              <a:off x="3213028" y="4138740"/>
              <a:ext cx="3159927" cy="910747"/>
              <a:chOff x="2939141" y="2286342"/>
              <a:chExt cx="3159927" cy="910747"/>
            </a:xfrm>
          </p:grpSpPr>
          <p:sp>
            <p:nvSpPr>
              <p:cNvPr id="159" name="正方形/長方形 158"/>
              <p:cNvSpPr/>
              <p:nvPr/>
            </p:nvSpPr>
            <p:spPr>
              <a:xfrm>
                <a:off x="4261782" y="2774172"/>
                <a:ext cx="1837286" cy="422917"/>
              </a:xfrm>
              <a:prstGeom prst="rect">
                <a:avLst/>
              </a:prstGeom>
              <a:solidFill>
                <a:schemeClr val="bg1"/>
              </a:solidFill>
              <a:ln>
                <a:solidFill>
                  <a:srgbClr val="B4B4B4"/>
                </a:solidFill>
              </a:ln>
            </p:spPr>
            <p:txBody>
              <a:bodyPr wrap="none" lIns="72000" tIns="72000" rIns="72000" bIns="72000" anchor="ctr">
                <a:noAutofit/>
              </a:bodyPr>
              <a:lstStyle/>
              <a:p>
                <a:pPr marL="446088" indent="-446088" algn="just"/>
                <a:r>
                  <a:rPr lang="en-US" altLang="ja-JP" sz="800" dirty="0"/>
                  <a:t>1,300</a:t>
                </a:r>
                <a:r>
                  <a:rPr lang="ja-JP" altLang="en-US" sz="800" dirty="0"/>
                  <a:t>万人</a:t>
                </a:r>
                <a:r>
                  <a:rPr lang="en-US" altLang="ja-JP" sz="800" dirty="0" smtClean="0"/>
                  <a:t>×</a:t>
                </a:r>
                <a:r>
                  <a:rPr lang="ja-JP" altLang="en-US" sz="800" dirty="0" smtClean="0"/>
                  <a:t>（</a:t>
                </a:r>
                <a:r>
                  <a:rPr lang="en-US" altLang="ja-JP" sz="800" dirty="0" smtClean="0"/>
                  <a:t>104.1%</a:t>
                </a:r>
                <a:r>
                  <a:rPr lang="ja-JP" altLang="en-US" sz="800" dirty="0" smtClean="0"/>
                  <a:t>）</a:t>
                </a:r>
                <a:r>
                  <a:rPr lang="en-US" altLang="ja-JP" sz="800" dirty="0" smtClean="0"/>
                  <a:t>^4=1,529</a:t>
                </a:r>
                <a:r>
                  <a:rPr lang="ja-JP" altLang="en-US" sz="800" dirty="0" smtClean="0"/>
                  <a:t>万人</a:t>
                </a:r>
                <a:endParaRPr lang="ja-JP" altLang="en-US" sz="800" dirty="0"/>
              </a:p>
            </p:txBody>
          </p:sp>
          <p:sp>
            <p:nvSpPr>
              <p:cNvPr id="160" name="正方形/長方形 159"/>
              <p:cNvSpPr/>
              <p:nvPr/>
            </p:nvSpPr>
            <p:spPr>
              <a:xfrm>
                <a:off x="2939142" y="2286342"/>
                <a:ext cx="1322639" cy="488798"/>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2024</a:t>
                </a:r>
                <a:r>
                  <a:rPr lang="ja-JP" altLang="en-US" sz="900" b="1" dirty="0" smtClean="0">
                    <a:solidFill>
                      <a:schemeClr val="bg1"/>
                    </a:solidFill>
                  </a:rPr>
                  <a:t>年推計値</a:t>
                </a:r>
              </a:p>
            </p:txBody>
          </p:sp>
          <p:sp>
            <p:nvSpPr>
              <p:cNvPr id="161" name="正方形/長方形 160"/>
              <p:cNvSpPr/>
              <p:nvPr/>
            </p:nvSpPr>
            <p:spPr>
              <a:xfrm>
                <a:off x="4261782" y="2286342"/>
                <a:ext cx="1837286" cy="488201"/>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a:solidFill>
                      <a:schemeClr val="bg1"/>
                    </a:solidFill>
                  </a:rPr>
                  <a:t>起点となる来阪</a:t>
                </a:r>
                <a:r>
                  <a:rPr lang="ja-JP" altLang="en-US" sz="600" dirty="0" smtClean="0">
                    <a:solidFill>
                      <a:schemeClr val="bg1"/>
                    </a:solidFill>
                  </a:rPr>
                  <a:t>延べ旅行者数（万人）</a:t>
                </a:r>
                <a:r>
                  <a:rPr lang="en-US" altLang="ja-JP" sz="600" dirty="0" smtClean="0">
                    <a:solidFill>
                      <a:schemeClr val="bg1"/>
                    </a:solidFill>
                  </a:rPr>
                  <a:t>×</a:t>
                </a:r>
                <a:r>
                  <a:rPr lang="ja-JP" altLang="en-US" sz="600" dirty="0" smtClean="0">
                    <a:solidFill>
                      <a:schemeClr val="bg1"/>
                    </a:solidFill>
                  </a:rPr>
                  <a:t>伸び率（</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smtClean="0">
                    <a:solidFill>
                      <a:schemeClr val="bg1"/>
                    </a:solidFill>
                  </a:rPr>
                  <a:t>（推計</a:t>
                </a:r>
                <a:r>
                  <a:rPr lang="ja-JP" altLang="en-US" sz="600" dirty="0">
                    <a:solidFill>
                      <a:schemeClr val="bg1"/>
                    </a:solidFill>
                  </a:rPr>
                  <a:t>年次－起点</a:t>
                </a:r>
                <a:r>
                  <a:rPr lang="ja-JP" altLang="en-US" sz="600" dirty="0" smtClean="0">
                    <a:solidFill>
                      <a:schemeClr val="bg1"/>
                    </a:solidFill>
                  </a:rPr>
                  <a:t>年次）</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推計年次の来阪</a:t>
                </a:r>
                <a:r>
                  <a:rPr lang="ja-JP" altLang="en-US" sz="600" dirty="0" smtClean="0">
                    <a:solidFill>
                      <a:schemeClr val="bg1"/>
                    </a:solidFill>
                  </a:rPr>
                  <a:t>延べ旅行者数（万人）</a:t>
                </a:r>
                <a:endParaRPr lang="ja-JP" altLang="en-US" sz="600" dirty="0">
                  <a:solidFill>
                    <a:schemeClr val="bg1"/>
                  </a:solidFill>
                </a:endParaRPr>
              </a:p>
            </p:txBody>
          </p:sp>
          <p:sp>
            <p:nvSpPr>
              <p:cNvPr id="162" name="正方形/長方形 161"/>
              <p:cNvSpPr/>
              <p:nvPr/>
            </p:nvSpPr>
            <p:spPr>
              <a:xfrm>
                <a:off x="2939141" y="2774172"/>
                <a:ext cx="1322641" cy="422917"/>
              </a:xfrm>
              <a:prstGeom prst="rect">
                <a:avLst/>
              </a:prstGeom>
              <a:solidFill>
                <a:schemeClr val="bg1"/>
              </a:solidFill>
              <a:ln>
                <a:solidFill>
                  <a:srgbClr val="B4B4B4"/>
                </a:solidFill>
              </a:ln>
            </p:spPr>
            <p:txBody>
              <a:bodyPr wrap="none" lIns="72000" tIns="72000" rIns="72000" bIns="72000" anchor="ctr">
                <a:noAutofit/>
              </a:bodyPr>
              <a:lstStyle/>
              <a:p>
                <a:pPr marL="446088" indent="-446088" algn="ctr"/>
                <a:r>
                  <a:rPr lang="en-US" altLang="ja-JP" sz="1200" dirty="0" smtClean="0"/>
                  <a:t>1,529</a:t>
                </a:r>
                <a:r>
                  <a:rPr lang="ja-JP" altLang="en-US" sz="1200" dirty="0" smtClean="0"/>
                  <a:t>万人程度</a:t>
                </a:r>
                <a:endParaRPr lang="ja-JP" altLang="en-US" sz="1200" dirty="0"/>
              </a:p>
            </p:txBody>
          </p:sp>
        </p:grpSp>
      </p:grpSp>
      <p:grpSp>
        <p:nvGrpSpPr>
          <p:cNvPr id="228" name="グループ化 227"/>
          <p:cNvGrpSpPr/>
          <p:nvPr/>
        </p:nvGrpSpPr>
        <p:grpSpPr>
          <a:xfrm>
            <a:off x="6429814" y="4242986"/>
            <a:ext cx="3013200" cy="1911547"/>
            <a:chOff x="6493428" y="4136433"/>
            <a:chExt cx="3142800" cy="1911547"/>
          </a:xfrm>
        </p:grpSpPr>
        <p:grpSp>
          <p:nvGrpSpPr>
            <p:cNvPr id="185" name="グループ化 184"/>
            <p:cNvGrpSpPr/>
            <p:nvPr/>
          </p:nvGrpSpPr>
          <p:grpSpPr>
            <a:xfrm>
              <a:off x="6493428" y="4136433"/>
              <a:ext cx="3142800" cy="910747"/>
              <a:chOff x="6315227" y="2285642"/>
              <a:chExt cx="3142800" cy="910747"/>
            </a:xfrm>
          </p:grpSpPr>
          <p:sp>
            <p:nvSpPr>
              <p:cNvPr id="186" name="正方形/長方形 185"/>
              <p:cNvSpPr/>
              <p:nvPr/>
            </p:nvSpPr>
            <p:spPr>
              <a:xfrm>
                <a:off x="6315227" y="2285643"/>
                <a:ext cx="1305513" cy="489600"/>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2024</a:t>
                </a:r>
                <a:r>
                  <a:rPr lang="ja-JP" altLang="en-US" sz="900" b="1" dirty="0" smtClean="0">
                    <a:solidFill>
                      <a:schemeClr val="bg1"/>
                    </a:solidFill>
                  </a:rPr>
                  <a:t>年推計値</a:t>
                </a:r>
              </a:p>
            </p:txBody>
          </p:sp>
          <p:sp>
            <p:nvSpPr>
              <p:cNvPr id="188" name="正方形/長方形 187"/>
              <p:cNvSpPr/>
              <p:nvPr/>
            </p:nvSpPr>
            <p:spPr>
              <a:xfrm>
                <a:off x="7620741" y="2285642"/>
                <a:ext cx="1837286" cy="489600"/>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×IR</a:t>
                </a:r>
                <a:r>
                  <a:rPr lang="ja-JP" altLang="en-US" sz="600" dirty="0">
                    <a:solidFill>
                      <a:schemeClr val="bg1"/>
                    </a:solidFill>
                  </a:rPr>
                  <a:t>関連の旅行</a:t>
                </a:r>
                <a:r>
                  <a:rPr lang="ja-JP" altLang="en-US" sz="600" dirty="0" smtClean="0">
                    <a:solidFill>
                      <a:schemeClr val="bg1"/>
                    </a:solidFill>
                  </a:rPr>
                  <a:t>目的（</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夢</a:t>
                </a:r>
                <a:r>
                  <a:rPr lang="ja-JP" altLang="en-US" sz="600" dirty="0" smtClean="0">
                    <a:solidFill>
                      <a:schemeClr val="bg1"/>
                    </a:solidFill>
                  </a:rPr>
                  <a:t>洲（</a:t>
                </a:r>
                <a:r>
                  <a:rPr lang="en-US" altLang="ja-JP" sz="600" dirty="0" smtClean="0">
                    <a:solidFill>
                      <a:schemeClr val="bg1"/>
                    </a:solidFill>
                  </a:rPr>
                  <a:t>IR</a:t>
                </a:r>
                <a:r>
                  <a:rPr lang="ja-JP" altLang="en-US" sz="600" dirty="0" smtClean="0">
                    <a:solidFill>
                      <a:schemeClr val="bg1"/>
                    </a:solidFill>
                  </a:rPr>
                  <a:t>施設）へ</a:t>
                </a:r>
                <a:r>
                  <a:rPr lang="ja-JP" altLang="en-US" sz="600" dirty="0">
                    <a:solidFill>
                      <a:schemeClr val="bg1"/>
                    </a:solidFill>
                  </a:rPr>
                  <a:t>の集客</a:t>
                </a:r>
                <a:r>
                  <a:rPr lang="ja-JP" altLang="en-US" sz="600" dirty="0" smtClean="0">
                    <a:solidFill>
                      <a:schemeClr val="bg1"/>
                    </a:solidFill>
                  </a:rPr>
                  <a:t>見込数（万人）</a:t>
                </a:r>
                <a:endParaRPr lang="ja-JP" altLang="en-US" sz="600" dirty="0">
                  <a:solidFill>
                    <a:schemeClr val="bg1"/>
                  </a:solidFill>
                </a:endParaRPr>
              </a:p>
            </p:txBody>
          </p:sp>
          <p:sp>
            <p:nvSpPr>
              <p:cNvPr id="189" name="正方形/長方形 188"/>
              <p:cNvSpPr/>
              <p:nvPr/>
            </p:nvSpPr>
            <p:spPr>
              <a:xfrm>
                <a:off x="7620740" y="2775138"/>
                <a:ext cx="1837287" cy="421251"/>
              </a:xfrm>
              <a:prstGeom prst="rect">
                <a:avLst/>
              </a:prstGeom>
              <a:solidFill>
                <a:schemeClr val="bg1"/>
              </a:solidFill>
              <a:ln>
                <a:solidFill>
                  <a:srgbClr val="B4B4B4"/>
                </a:solidFill>
              </a:ln>
            </p:spPr>
            <p:txBody>
              <a:bodyPr wrap="none" lIns="72000" tIns="72000" rIns="72000" bIns="72000" anchor="ctr">
                <a:noAutofit/>
              </a:bodyPr>
              <a:lstStyle/>
              <a:p>
                <a:r>
                  <a:rPr lang="en-US" altLang="ja-JP" sz="800" dirty="0" smtClean="0"/>
                  <a:t>1,529</a:t>
                </a:r>
                <a:r>
                  <a:rPr lang="ja-JP" altLang="en-US" sz="800" dirty="0" smtClean="0"/>
                  <a:t>万人</a:t>
                </a:r>
                <a:r>
                  <a:rPr lang="en-US" altLang="ja-JP" sz="800" dirty="0" smtClean="0"/>
                  <a:t>×38.0 </a:t>
                </a:r>
                <a:r>
                  <a:rPr lang="en-US" altLang="ja-JP" sz="800" dirty="0"/>
                  <a:t>%×70.6</a:t>
                </a:r>
                <a:r>
                  <a:rPr lang="en-US" altLang="ja-JP" sz="800" dirty="0" smtClean="0"/>
                  <a:t>%=410</a:t>
                </a:r>
                <a:r>
                  <a:rPr lang="ja-JP" altLang="en-US" sz="800" dirty="0" smtClean="0"/>
                  <a:t>万人</a:t>
                </a:r>
                <a:endParaRPr lang="ja-JP" altLang="en-US" sz="800" dirty="0"/>
              </a:p>
            </p:txBody>
          </p:sp>
          <p:sp>
            <p:nvSpPr>
              <p:cNvPr id="194" name="正方形/長方形 193"/>
              <p:cNvSpPr/>
              <p:nvPr/>
            </p:nvSpPr>
            <p:spPr>
              <a:xfrm>
                <a:off x="6315228" y="2775138"/>
                <a:ext cx="1305513" cy="421251"/>
              </a:xfrm>
              <a:prstGeom prst="rect">
                <a:avLst/>
              </a:prstGeom>
              <a:solidFill>
                <a:schemeClr val="bg1"/>
              </a:solidFill>
              <a:ln>
                <a:solidFill>
                  <a:srgbClr val="B4B4B4"/>
                </a:solidFill>
              </a:ln>
            </p:spPr>
            <p:txBody>
              <a:bodyPr wrap="none" lIns="72000" tIns="72000" rIns="72000" bIns="72000" anchor="ctr">
                <a:noAutofit/>
              </a:bodyPr>
              <a:lstStyle/>
              <a:p>
                <a:pPr marL="446088" lvl="0" indent="-446088" algn="ctr"/>
                <a:r>
                  <a:rPr kumimoji="1" lang="en-US" altLang="ja-JP" sz="1200" dirty="0" smtClean="0"/>
                  <a:t>410</a:t>
                </a:r>
                <a:r>
                  <a:rPr kumimoji="1" lang="ja-JP" altLang="en-US" sz="1200" dirty="0" smtClean="0"/>
                  <a:t>万人程度</a:t>
                </a:r>
                <a:endParaRPr kumimoji="1" lang="en-US" altLang="ja-JP" sz="1200" dirty="0"/>
              </a:p>
            </p:txBody>
          </p:sp>
        </p:grpSp>
        <p:sp>
          <p:nvSpPr>
            <p:cNvPr id="22" name="正方形/長方形 21"/>
            <p:cNvSpPr/>
            <p:nvPr/>
          </p:nvSpPr>
          <p:spPr>
            <a:xfrm>
              <a:off x="6493428" y="5047180"/>
              <a:ext cx="3142800" cy="1000800"/>
            </a:xfrm>
            <a:prstGeom prst="rect">
              <a:avLst/>
            </a:prstGeom>
            <a:solidFill>
              <a:srgbClr val="DCDCDC"/>
            </a:solidFill>
            <a:ln>
              <a:solidFill>
                <a:srgbClr val="B4B4B4"/>
              </a:solidFill>
            </a:ln>
          </p:spPr>
          <p:txBody>
            <a:bodyPr wrap="square" lIns="0" tIns="72000" rIns="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zh-CN" altLang="en-US" sz="800" u="sng" dirty="0" smtClean="0"/>
                <a:t>外国人旅行者</a:t>
              </a:r>
              <a:r>
                <a:rPr lang="ja-JP" altLang="en-US" sz="800" u="sng" dirty="0" smtClean="0"/>
                <a:t>の</a:t>
              </a:r>
              <a:r>
                <a:rPr lang="en-US" altLang="ja-JP" sz="800" u="sng" dirty="0" smtClean="0"/>
                <a:t>IR</a:t>
              </a:r>
              <a:r>
                <a:rPr lang="ja-JP" altLang="en-US" sz="800" u="sng" dirty="0" smtClean="0"/>
                <a:t>に関連する旅行目的</a:t>
              </a:r>
              <a:endParaRPr lang="en-US" altLang="zh-CN" sz="800" dirty="0" smtClean="0"/>
            </a:p>
            <a:p>
              <a:pPr algn="just"/>
              <a:r>
                <a:rPr lang="ja-JP" altLang="en-US" sz="800" dirty="0"/>
                <a:t>シンガポール観光客の</a:t>
              </a:r>
              <a:r>
                <a:rPr lang="en-US" altLang="ja-JP" sz="800" dirty="0"/>
                <a:t>IR</a:t>
              </a:r>
              <a:r>
                <a:rPr lang="ja-JP" altLang="en-US" sz="800" dirty="0"/>
                <a:t>（</a:t>
              </a:r>
              <a:r>
                <a:rPr lang="en-US" altLang="ja-JP" sz="800" dirty="0"/>
                <a:t>MBS</a:t>
              </a:r>
              <a:r>
                <a:rPr lang="ja-JP" altLang="en-US" sz="800" dirty="0"/>
                <a:t>・</a:t>
              </a:r>
              <a:r>
                <a:rPr lang="en-US" altLang="ja-JP" sz="800" dirty="0"/>
                <a:t>RWS</a:t>
              </a:r>
              <a:r>
                <a:rPr lang="ja-JP" altLang="en-US" sz="800" dirty="0"/>
                <a:t>）への訪問率：</a:t>
              </a:r>
              <a:r>
                <a:rPr lang="en-US" altLang="ja-JP" sz="800" dirty="0"/>
                <a:t>38.0%</a:t>
              </a:r>
            </a:p>
            <a:p>
              <a:pPr algn="just"/>
              <a:r>
                <a:rPr lang="ja-JP" altLang="en-US" sz="800" dirty="0"/>
                <a:t>出所：シンガポール観光庁「</a:t>
              </a:r>
              <a:r>
                <a:rPr lang="en-US" altLang="ja-JP" sz="800" dirty="0"/>
                <a:t>ANNUAL</a:t>
              </a:r>
              <a:r>
                <a:rPr lang="ja-JP" altLang="en-US" sz="800" dirty="0"/>
                <a:t>　</a:t>
              </a:r>
              <a:r>
                <a:rPr lang="en-US" altLang="ja-JP" sz="800" dirty="0"/>
                <a:t>REPORT ON TOURISM STATISTICS 2015</a:t>
              </a:r>
              <a:r>
                <a:rPr lang="ja-JP" altLang="en-US" sz="800" dirty="0"/>
                <a:t>」（</a:t>
              </a:r>
              <a:r>
                <a:rPr lang="en-US" altLang="ja-JP" sz="800" dirty="0"/>
                <a:t>2016/10</a:t>
              </a:r>
              <a:r>
                <a:rPr lang="ja-JP" altLang="en-US" sz="800" dirty="0"/>
                <a:t>）</a:t>
              </a:r>
              <a:endParaRPr lang="en-US" altLang="ja-JP" sz="800" dirty="0"/>
            </a:p>
            <a:p>
              <a:pPr algn="just"/>
              <a:endParaRPr lang="en-US" altLang="ja-JP" sz="800" dirty="0"/>
            </a:p>
            <a:p>
              <a:pPr algn="just"/>
              <a:r>
                <a:rPr lang="en-US" altLang="ja-JP" sz="800" dirty="0"/>
                <a:t>MBS</a:t>
              </a:r>
              <a:r>
                <a:rPr lang="ja-JP" altLang="en-US" sz="800" dirty="0"/>
                <a:t>・</a:t>
              </a:r>
              <a:r>
                <a:rPr lang="en-US" altLang="ja-JP" sz="800" dirty="0"/>
                <a:t>RWS</a:t>
              </a:r>
              <a:r>
                <a:rPr lang="ja-JP" altLang="en-US" sz="800" dirty="0"/>
                <a:t>の来場人数合計に対する、</a:t>
              </a:r>
              <a:r>
                <a:rPr lang="en-US" altLang="ja-JP" sz="800" dirty="0"/>
                <a:t>MBS</a:t>
              </a:r>
              <a:r>
                <a:rPr lang="ja-JP" altLang="en-US" sz="800" dirty="0"/>
                <a:t>の来場人数比：</a:t>
              </a:r>
              <a:r>
                <a:rPr lang="en-US" altLang="ja-JP" sz="800" dirty="0"/>
                <a:t>70.6%</a:t>
              </a:r>
            </a:p>
            <a:p>
              <a:pPr algn="just"/>
              <a:r>
                <a:rPr lang="ja-JP" altLang="en-US" sz="800" dirty="0"/>
                <a:t>出所：</a:t>
              </a:r>
              <a:r>
                <a:rPr lang="en-US" altLang="ja-JP" sz="800" dirty="0"/>
                <a:t>Las Vegas Sands Corp. “Fact Sheet“, Genting Singapore PLC ”Annual Report”</a:t>
              </a:r>
              <a:r>
                <a:rPr lang="ja-JP" altLang="en-US" sz="800" dirty="0" smtClean="0"/>
                <a:t>より作成</a:t>
              </a:r>
              <a:endParaRPr lang="en-US" altLang="ja-JP" sz="800" dirty="0"/>
            </a:p>
          </p:txBody>
        </p:sp>
      </p:grpSp>
      <p:cxnSp>
        <p:nvCxnSpPr>
          <p:cNvPr id="211" name="カギ線コネクタ 210"/>
          <p:cNvCxnSpPr>
            <a:stCxn id="159" idx="3"/>
            <a:endCxn id="194" idx="1"/>
          </p:cNvCxnSpPr>
          <p:nvPr/>
        </p:nvCxnSpPr>
        <p:spPr>
          <a:xfrm>
            <a:off x="6296121" y="4942275"/>
            <a:ext cx="133694" cy="833"/>
          </a:xfrm>
          <a:prstGeom prst="bentConnector3">
            <a:avLst>
              <a:gd name="adj1" fmla="val 50000"/>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27" idx="3"/>
            <a:endCxn id="96" idx="1"/>
          </p:cNvCxnSpPr>
          <p:nvPr/>
        </p:nvCxnSpPr>
        <p:spPr>
          <a:xfrm flipV="1">
            <a:off x="6297297" y="2847710"/>
            <a:ext cx="132518" cy="1"/>
          </a:xfrm>
          <a:prstGeom prst="bentConnector3">
            <a:avLst>
              <a:gd name="adj1" fmla="val 50000"/>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53" idx="3"/>
            <a:endCxn id="162" idx="1"/>
          </p:cNvCxnSpPr>
          <p:nvPr/>
        </p:nvCxnSpPr>
        <p:spPr>
          <a:xfrm>
            <a:off x="2850599" y="4942275"/>
            <a:ext cx="86722" cy="0"/>
          </a:xfrm>
          <a:prstGeom prst="line">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プレースホルダー 7"/>
          <p:cNvSpPr txBox="1">
            <a:spLocks/>
          </p:cNvSpPr>
          <p:nvPr/>
        </p:nvSpPr>
        <p:spPr>
          <a:xfrm>
            <a:off x="410400" y="804009"/>
            <a:ext cx="9072000" cy="4392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sz="1200" b="0" kern="0" dirty="0" smtClean="0">
                <a:solidFill>
                  <a:schemeClr val="tx1"/>
                </a:solidFill>
                <a:latin typeface="+mn-ea"/>
              </a:rPr>
              <a:t>夢洲（</a:t>
            </a:r>
            <a:r>
              <a:rPr lang="en-US" altLang="ja-JP" sz="1200" b="0" kern="0" dirty="0" smtClean="0">
                <a:solidFill>
                  <a:schemeClr val="tx1"/>
                </a:solidFill>
                <a:latin typeface="+mn-ea"/>
              </a:rPr>
              <a:t>IR</a:t>
            </a:r>
            <a:r>
              <a:rPr lang="ja-JP" altLang="en-US" sz="1200" b="0" kern="0" dirty="0" smtClean="0">
                <a:solidFill>
                  <a:schemeClr val="tx1"/>
                </a:solidFill>
                <a:latin typeface="+mn-ea"/>
              </a:rPr>
              <a:t>施設）への</a:t>
            </a:r>
            <a:r>
              <a:rPr lang="en-US" altLang="ja-JP" sz="1200" b="0" kern="0" dirty="0" smtClean="0">
                <a:solidFill>
                  <a:schemeClr val="tx1"/>
                </a:solidFill>
                <a:latin typeface="+mn-ea"/>
              </a:rPr>
              <a:t>2024</a:t>
            </a:r>
            <a:r>
              <a:rPr lang="ja-JP" altLang="en-US" sz="1200" b="0" kern="0" dirty="0" smtClean="0">
                <a:solidFill>
                  <a:schemeClr val="tx1"/>
                </a:solidFill>
                <a:latin typeface="+mn-ea"/>
              </a:rPr>
              <a:t>年の集客見込数推定値は、内国人旅行者数が約</a:t>
            </a:r>
            <a:r>
              <a:rPr lang="en-US" altLang="ja-JP" sz="1200" b="0" kern="0" dirty="0" smtClean="0">
                <a:solidFill>
                  <a:schemeClr val="tx1"/>
                </a:solidFill>
                <a:latin typeface="+mn-ea"/>
              </a:rPr>
              <a:t>900</a:t>
            </a:r>
            <a:r>
              <a:rPr lang="ja-JP" altLang="en-US" sz="1200" b="0" kern="0" dirty="0" smtClean="0">
                <a:solidFill>
                  <a:schemeClr val="tx1"/>
                </a:solidFill>
                <a:latin typeface="+mn-ea"/>
              </a:rPr>
              <a:t>万人、外国人旅行者数が約</a:t>
            </a:r>
            <a:r>
              <a:rPr lang="en-US" altLang="ja-JP" sz="1200" b="0" kern="0" dirty="0" smtClean="0">
                <a:solidFill>
                  <a:schemeClr val="tx1"/>
                </a:solidFill>
                <a:latin typeface="+mn-ea"/>
              </a:rPr>
              <a:t>400</a:t>
            </a:r>
            <a:r>
              <a:rPr lang="ja-JP" altLang="en-US" sz="1200" b="0" kern="0" dirty="0" smtClean="0">
                <a:solidFill>
                  <a:schemeClr val="tx1"/>
                </a:solidFill>
                <a:latin typeface="+mn-ea"/>
              </a:rPr>
              <a:t>万人、合計</a:t>
            </a:r>
            <a:r>
              <a:rPr lang="ja-JP" altLang="en-US" sz="1200" b="0" kern="0" dirty="0">
                <a:solidFill>
                  <a:schemeClr val="tx1"/>
                </a:solidFill>
                <a:latin typeface="+mn-ea"/>
              </a:rPr>
              <a:t>約</a:t>
            </a:r>
            <a:r>
              <a:rPr lang="en-US" altLang="ja-JP" sz="1200" b="0" kern="0" dirty="0" smtClean="0">
                <a:solidFill>
                  <a:schemeClr val="tx1"/>
                </a:solidFill>
                <a:latin typeface="+mn-ea"/>
              </a:rPr>
              <a:t>1,300</a:t>
            </a:r>
            <a:r>
              <a:rPr lang="ja-JP" altLang="en-US" sz="1200" b="0" kern="0" dirty="0" smtClean="0">
                <a:solidFill>
                  <a:schemeClr val="tx1"/>
                </a:solidFill>
                <a:latin typeface="+mn-ea"/>
              </a:rPr>
              <a:t>万人と</a:t>
            </a:r>
            <a:r>
              <a:rPr lang="ja-JP" altLang="en-US" sz="1200" b="0" kern="0" dirty="0">
                <a:solidFill>
                  <a:schemeClr val="tx1"/>
                </a:solidFill>
                <a:latin typeface="+mn-ea"/>
              </a:rPr>
              <a:t>なった</a:t>
            </a:r>
            <a:r>
              <a:rPr lang="ja-JP" altLang="en-US" sz="1200" b="0" kern="0" dirty="0" smtClean="0">
                <a:solidFill>
                  <a:schemeClr val="tx1"/>
                </a:solidFill>
                <a:latin typeface="+mn-ea"/>
              </a:rPr>
              <a:t>。</a:t>
            </a:r>
            <a:endParaRPr lang="ja-JP" altLang="en-US" sz="1200" b="0" kern="0" dirty="0">
              <a:solidFill>
                <a:schemeClr val="tx1"/>
              </a:solidFill>
              <a:latin typeface="+mn-ea"/>
            </a:endParaRPr>
          </a:p>
        </p:txBody>
      </p:sp>
      <p:sp>
        <p:nvSpPr>
          <p:cNvPr id="15" name="正方形/長方形 14"/>
          <p:cNvSpPr/>
          <p:nvPr/>
        </p:nvSpPr>
        <p:spPr>
          <a:xfrm>
            <a:off x="6669742" y="6206285"/>
            <a:ext cx="2390585" cy="400110"/>
          </a:xfrm>
          <a:prstGeom prst="rect">
            <a:avLst/>
          </a:prstGeom>
          <a:solidFill>
            <a:schemeClr val="bg2"/>
          </a:solidFill>
        </p:spPr>
        <p:txBody>
          <a:bodyPr wrap="square">
            <a:spAutoFit/>
          </a:bodyPr>
          <a:lstStyle/>
          <a:p>
            <a:pPr algn="r" fontAlgn="ctr"/>
            <a:r>
              <a:rPr lang="ja-JP" altLang="en-US" sz="2000" b="1" u="sng" dirty="0" smtClean="0">
                <a:solidFill>
                  <a:schemeClr val="accent1"/>
                </a:solidFill>
              </a:rPr>
              <a:t>合計</a:t>
            </a:r>
            <a:r>
              <a:rPr lang="en-US" altLang="ja-JP" sz="2000" b="1" u="sng" dirty="0" smtClean="0">
                <a:solidFill>
                  <a:schemeClr val="accent1"/>
                </a:solidFill>
              </a:rPr>
              <a:t>1,300</a:t>
            </a:r>
            <a:r>
              <a:rPr lang="ja-JP" altLang="en-US" sz="2000" b="1" u="sng" dirty="0" smtClean="0">
                <a:solidFill>
                  <a:schemeClr val="accent1"/>
                </a:solidFill>
              </a:rPr>
              <a:t>万人</a:t>
            </a:r>
            <a:r>
              <a:rPr lang="ja-JP" altLang="en-US" sz="2000" b="1" u="sng" dirty="0">
                <a:solidFill>
                  <a:schemeClr val="accent1"/>
                </a:solidFill>
              </a:rPr>
              <a:t>程度</a:t>
            </a:r>
            <a:endParaRPr lang="en-US" altLang="ja-JP" sz="2000" b="1" u="sng" dirty="0">
              <a:solidFill>
                <a:schemeClr val="accent1"/>
              </a:solidFill>
            </a:endParaRPr>
          </a:p>
        </p:txBody>
      </p:sp>
    </p:spTree>
    <p:extLst>
      <p:ext uri="{BB962C8B-B14F-4D97-AF65-F5344CB8AC3E}">
        <p14:creationId xmlns:p14="http://schemas.microsoft.com/office/powerpoint/2010/main" val="33466774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56E56C22-CD92-4A50-AAD1-E2171E0619BD}" type="slidenum">
              <a:rPr lang="ja-JP" altLang="en-US" smtClean="0"/>
              <a:pPr/>
              <a:t>70</a:t>
            </a:fld>
            <a:endParaRPr lang="ja-JP" altLang="en-US" dirty="0"/>
          </a:p>
        </p:txBody>
      </p:sp>
      <p:sp>
        <p:nvSpPr>
          <p:cNvPr id="5" name="タイトル 4"/>
          <p:cNvSpPr>
            <a:spLocks noGrp="1"/>
          </p:cNvSpPr>
          <p:nvPr>
            <p:ph type="title"/>
          </p:nvPr>
        </p:nvSpPr>
        <p:spPr/>
        <p:txBody>
          <a:bodyPr/>
          <a:lstStyle/>
          <a:p>
            <a:r>
              <a:rPr lang="ja-JP" altLang="en-US" dirty="0"/>
              <a:t>（３）課題と対策</a:t>
            </a:r>
            <a:r>
              <a:rPr lang="en-US" altLang="ja-JP" dirty="0"/>
              <a:t/>
            </a:r>
            <a:br>
              <a:rPr lang="en-US" altLang="ja-JP" dirty="0"/>
            </a:br>
            <a:r>
              <a:rPr lang="ja-JP" altLang="en-US" dirty="0" smtClean="0"/>
              <a:t>オ　今後実施が想定される対策</a:t>
            </a:r>
            <a:endParaRPr lang="ja-JP" altLang="en-US" dirty="0"/>
          </a:p>
        </p:txBody>
      </p:sp>
      <p:sp>
        <p:nvSpPr>
          <p:cNvPr id="9" name="テキスト プレースホルダー 8"/>
          <p:cNvSpPr>
            <a:spLocks noGrp="1"/>
          </p:cNvSpPr>
          <p:nvPr>
            <p:ph type="body" sz="quarter" idx="15"/>
          </p:nvPr>
        </p:nvSpPr>
        <p:spPr>
          <a:xfrm>
            <a:off x="417000" y="1017610"/>
            <a:ext cx="4320000" cy="432000"/>
          </a:xfrm>
        </p:spPr>
        <p:txBody>
          <a:bodyPr/>
          <a:lstStyle/>
          <a:p>
            <a:r>
              <a:rPr lang="ja-JP" altLang="en-US" dirty="0" smtClean="0"/>
              <a:t>②マネー・ローンダリング</a:t>
            </a:r>
            <a:r>
              <a:rPr kumimoji="1" lang="ja-JP" altLang="en-US" dirty="0" smtClean="0"/>
              <a:t>対策</a:t>
            </a:r>
            <a:endParaRPr kumimoji="1" lang="ja-JP" altLang="en-US" dirty="0"/>
          </a:p>
        </p:txBody>
      </p:sp>
      <p:sp>
        <p:nvSpPr>
          <p:cNvPr id="92" name="正方形/長方形 91"/>
          <p:cNvSpPr/>
          <p:nvPr/>
        </p:nvSpPr>
        <p:spPr>
          <a:xfrm>
            <a:off x="448899" y="4743724"/>
            <a:ext cx="1727486" cy="1719421"/>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民間事業者</a:t>
            </a:r>
          </a:p>
        </p:txBody>
      </p:sp>
      <p:sp>
        <p:nvSpPr>
          <p:cNvPr id="95" name="正方形/長方形 94"/>
          <p:cNvSpPr/>
          <p:nvPr/>
        </p:nvSpPr>
        <p:spPr>
          <a:xfrm>
            <a:off x="448899" y="1474294"/>
            <a:ext cx="1727486" cy="1358416"/>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smtClean="0">
                <a:solidFill>
                  <a:schemeClr val="tx1"/>
                </a:solidFill>
              </a:rPr>
              <a:t>国</a:t>
            </a:r>
          </a:p>
        </p:txBody>
      </p:sp>
      <p:sp>
        <p:nvSpPr>
          <p:cNvPr id="94" name="正方形/長方形 93"/>
          <p:cNvSpPr/>
          <p:nvPr/>
        </p:nvSpPr>
        <p:spPr>
          <a:xfrm>
            <a:off x="1281918" y="2881505"/>
            <a:ext cx="894467" cy="183290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smtClean="0">
                <a:solidFill>
                  <a:schemeClr val="bg1"/>
                </a:solidFill>
              </a:rPr>
              <a:t>大阪府・市</a:t>
            </a:r>
          </a:p>
        </p:txBody>
      </p:sp>
      <p:sp>
        <p:nvSpPr>
          <p:cNvPr id="96" name="正方形/長方形 95"/>
          <p:cNvSpPr/>
          <p:nvPr/>
        </p:nvSpPr>
        <p:spPr>
          <a:xfrm>
            <a:off x="448899" y="2881504"/>
            <a:ext cx="792000" cy="183290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地方公共団体</a:t>
            </a:r>
            <a:endParaRPr kumimoji="1" lang="ja-JP" altLang="en-US" sz="1400" dirty="0" smtClean="0">
              <a:solidFill>
                <a:schemeClr val="tx1"/>
              </a:solidFill>
            </a:endParaRPr>
          </a:p>
        </p:txBody>
      </p:sp>
      <p:grpSp>
        <p:nvGrpSpPr>
          <p:cNvPr id="4" name="グループ化 3"/>
          <p:cNvGrpSpPr/>
          <p:nvPr/>
        </p:nvGrpSpPr>
        <p:grpSpPr>
          <a:xfrm>
            <a:off x="2267386" y="1474294"/>
            <a:ext cx="7221612" cy="4906621"/>
            <a:chOff x="2243179" y="1474294"/>
            <a:chExt cx="2240078" cy="4906621"/>
          </a:xfrm>
        </p:grpSpPr>
        <p:sp>
          <p:nvSpPr>
            <p:cNvPr id="20" name="正方形/長方形 19"/>
            <p:cNvSpPr/>
            <p:nvPr/>
          </p:nvSpPr>
          <p:spPr>
            <a:xfrm>
              <a:off x="2243179" y="1474294"/>
              <a:ext cx="2240078" cy="1384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a:t>
              </a:r>
              <a:r>
                <a:rPr kumimoji="1" lang="ja-JP" altLang="en-US" sz="1400" dirty="0">
                  <a:solidFill>
                    <a:schemeClr val="tx1"/>
                  </a:solidFill>
                </a:rPr>
                <a:t>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疑わしい取引の調査・分析</a:t>
              </a:r>
              <a:r>
                <a:rPr kumimoji="1" lang="ja-JP" altLang="en-US" sz="1400" b="1" dirty="0" smtClean="0">
                  <a:solidFill>
                    <a:srgbClr val="FF0000"/>
                  </a:solidFill>
                </a:rPr>
                <a:t>（疑わしい取引報告書等の提出）</a:t>
              </a:r>
              <a:endParaRPr kumimoji="1" lang="en-US" altLang="ja-JP" sz="1400" b="1" dirty="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施行に係わる法令等</a:t>
              </a:r>
              <a:r>
                <a:rPr kumimoji="1" lang="ja-JP" altLang="en-US" sz="1400" dirty="0">
                  <a:solidFill>
                    <a:schemeClr val="tx1"/>
                  </a:solidFill>
                </a:rPr>
                <a:t>の履行・遵守状況に係る</a:t>
              </a:r>
              <a:r>
                <a:rPr kumimoji="1" lang="ja-JP" altLang="en-US" sz="1400" dirty="0" smtClean="0">
                  <a:solidFill>
                    <a:schemeClr val="tx1"/>
                  </a:solidFill>
                </a:rPr>
                <a:t>監督</a:t>
              </a:r>
              <a:r>
                <a:rPr kumimoji="1" lang="ja-JP" altLang="en-US" sz="1400" b="1" dirty="0" smtClean="0">
                  <a:solidFill>
                    <a:srgbClr val="FF0000"/>
                  </a:solidFill>
                </a:rPr>
                <a:t>（検査、監視、マネー・ローンダリング事犯の捜査等）</a:t>
              </a:r>
              <a:endParaRPr kumimoji="1" lang="en-US" altLang="ja-JP" sz="1400" b="1" dirty="0">
                <a:solidFill>
                  <a:srgbClr val="FF0000"/>
                </a:solidFill>
              </a:endParaRPr>
            </a:p>
            <a:p>
              <a:pPr marL="87313" indent="-87313">
                <a:buFont typeface="Arial" panose="020B0604020202020204" pitchFamily="34" charset="0"/>
                <a:buChar char="•"/>
              </a:pPr>
              <a:r>
                <a:rPr kumimoji="1" lang="ja-JP" altLang="en-US" sz="1400" dirty="0" smtClean="0">
                  <a:solidFill>
                    <a:schemeClr val="tx1"/>
                  </a:solidFill>
                </a:rPr>
                <a:t>諸外国における取組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a:solidFill>
                    <a:schemeClr val="tx1"/>
                  </a:solidFill>
                </a:rPr>
                <a:t>マネー・ローンダリング対策に</a:t>
              </a:r>
              <a:r>
                <a:rPr kumimoji="1" lang="ja-JP" altLang="en-US" sz="1400" dirty="0" smtClean="0">
                  <a:solidFill>
                    <a:schemeClr val="tx1"/>
                  </a:solidFill>
                </a:rPr>
                <a:t>係る</a:t>
              </a:r>
              <a:r>
                <a:rPr kumimoji="1" lang="ja-JP" altLang="en-US" sz="1400" b="1" dirty="0" smtClean="0">
                  <a:solidFill>
                    <a:srgbClr val="FF0000"/>
                  </a:solidFill>
                </a:rPr>
                <a:t>内部統制の承認</a:t>
              </a:r>
              <a:endParaRPr kumimoji="1" lang="en-US" altLang="ja-JP" sz="1400" b="1" dirty="0">
                <a:solidFill>
                  <a:srgbClr val="FF0000"/>
                </a:solidFill>
              </a:endParaRPr>
            </a:p>
          </p:txBody>
        </p:sp>
        <p:sp>
          <p:nvSpPr>
            <p:cNvPr id="21" name="正方形/長方形 20"/>
            <p:cNvSpPr/>
            <p:nvPr/>
          </p:nvSpPr>
          <p:spPr>
            <a:xfrm>
              <a:off x="2243179" y="4714410"/>
              <a:ext cx="2240078" cy="166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法規制等に基づく取組</a:t>
              </a:r>
              <a:endParaRPr kumimoji="1" lang="en-US" altLang="ja-JP" sz="1400" dirty="0" smtClean="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本人確認・記録・保管</a:t>
              </a:r>
              <a:r>
                <a:rPr kumimoji="1" lang="ja-JP" altLang="en-US" sz="1400" b="1" dirty="0" smtClean="0">
                  <a:solidFill>
                    <a:srgbClr val="FF0000"/>
                  </a:solidFill>
                </a:rPr>
                <a:t>（本人確認）</a:t>
              </a:r>
              <a:endParaRPr kumimoji="1" lang="en-US" altLang="ja-JP" sz="1400" b="1" dirty="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疑わしい取引の報告・</a:t>
              </a:r>
              <a:r>
                <a:rPr kumimoji="1" lang="ja-JP" altLang="en-US" sz="1400" dirty="0">
                  <a:solidFill>
                    <a:schemeClr val="tx1"/>
                  </a:solidFill>
                </a:rPr>
                <a:t>保管</a:t>
              </a:r>
              <a:r>
                <a:rPr kumimoji="1" lang="ja-JP" altLang="en-US" sz="1400" b="1" dirty="0">
                  <a:solidFill>
                    <a:srgbClr val="FF0000"/>
                  </a:solidFill>
                </a:rPr>
                <a:t>（疑わしい取引</a:t>
              </a:r>
              <a:r>
                <a:rPr kumimoji="1" lang="ja-JP" altLang="en-US" sz="1400" b="1" dirty="0" smtClean="0">
                  <a:solidFill>
                    <a:srgbClr val="FF0000"/>
                  </a:solidFill>
                </a:rPr>
                <a:t>報告書</a:t>
              </a:r>
              <a:r>
                <a:rPr kumimoji="1" lang="ja-JP" altLang="en-US" sz="1400" b="1" dirty="0">
                  <a:solidFill>
                    <a:srgbClr val="FF0000"/>
                  </a:solidFill>
                </a:rPr>
                <a:t>等</a:t>
              </a:r>
              <a:r>
                <a:rPr kumimoji="1" lang="ja-JP" altLang="en-US" sz="1400" b="1" dirty="0" smtClean="0">
                  <a:solidFill>
                    <a:srgbClr val="FF0000"/>
                  </a:solidFill>
                </a:rPr>
                <a:t>の</a:t>
              </a:r>
              <a:r>
                <a:rPr kumimoji="1" lang="ja-JP" altLang="en-US" sz="1400" b="1" dirty="0">
                  <a:solidFill>
                    <a:srgbClr val="FF0000"/>
                  </a:solidFill>
                </a:rPr>
                <a:t>提出）</a:t>
              </a:r>
              <a:endParaRPr kumimoji="1" lang="en-US" altLang="ja-JP" sz="1400" b="1" dirty="0" smtClean="0">
                <a:solidFill>
                  <a:srgbClr val="FF0000"/>
                </a:solidFill>
              </a:endParaRPr>
            </a:p>
            <a:p>
              <a:pPr marL="87313" indent="-87313">
                <a:buFont typeface="Arial" panose="020B0604020202020204" pitchFamily="34" charset="0"/>
                <a:buChar char="•"/>
              </a:pPr>
              <a:r>
                <a:rPr kumimoji="1" lang="ja-JP" altLang="en-US" sz="1400" dirty="0" smtClean="0">
                  <a:solidFill>
                    <a:schemeClr val="tx1"/>
                  </a:solidFill>
                </a:rPr>
                <a:t>諸外国における取組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現金取引の報告</a:t>
              </a:r>
              <a:r>
                <a:rPr kumimoji="1" lang="ja-JP" altLang="en-US" sz="1400" b="1" dirty="0">
                  <a:solidFill>
                    <a:srgbClr val="FF0000"/>
                  </a:solidFill>
                </a:rPr>
                <a:t>（疑わしい取引報告書等の提出</a:t>
              </a:r>
              <a:r>
                <a:rPr kumimoji="1" lang="ja-JP" altLang="en-US" sz="1400" b="1" dirty="0" smtClean="0">
                  <a:solidFill>
                    <a:srgbClr val="FF0000"/>
                  </a:solidFill>
                </a:rPr>
                <a:t>）</a:t>
              </a:r>
              <a:endParaRPr kumimoji="1" lang="en-US" altLang="ja-JP" sz="1400" dirty="0" smtClean="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マネー</a:t>
              </a:r>
              <a:r>
                <a:rPr kumimoji="1" lang="ja-JP" altLang="en-US" sz="1400" dirty="0">
                  <a:solidFill>
                    <a:schemeClr val="tx1"/>
                  </a:solidFill>
                </a:rPr>
                <a:t>・ローンダリング</a:t>
              </a:r>
              <a:r>
                <a:rPr kumimoji="1" lang="ja-JP" altLang="en-US" sz="1400" dirty="0" smtClean="0">
                  <a:solidFill>
                    <a:schemeClr val="tx1"/>
                  </a:solidFill>
                </a:rPr>
                <a:t>対策に係る</a:t>
              </a:r>
              <a:r>
                <a:rPr kumimoji="1" lang="ja-JP" altLang="en-US" sz="1400" b="1" dirty="0" smtClean="0">
                  <a:solidFill>
                    <a:srgbClr val="FF0000"/>
                  </a:solidFill>
                </a:rPr>
                <a:t>内部統制の整備</a:t>
              </a:r>
              <a:r>
                <a:rPr kumimoji="1" lang="ja-JP" altLang="en-US" sz="1400" b="1" dirty="0">
                  <a:solidFill>
                    <a:srgbClr val="FF0000"/>
                  </a:solidFill>
                </a:rPr>
                <a:t>・</a:t>
              </a:r>
              <a:r>
                <a:rPr kumimoji="1" lang="ja-JP" altLang="en-US" sz="1400" b="1" dirty="0" smtClean="0">
                  <a:solidFill>
                    <a:srgbClr val="FF0000"/>
                  </a:solidFill>
                </a:rPr>
                <a:t>運用</a:t>
              </a:r>
              <a:endParaRPr kumimoji="1" lang="en-US" altLang="ja-JP" sz="1400" b="1" dirty="0" smtClean="0">
                <a:solidFill>
                  <a:srgbClr val="FF0000"/>
                </a:solidFill>
              </a:endParaRPr>
            </a:p>
            <a:p>
              <a:endParaRPr kumimoji="1" lang="en-US" altLang="ja-JP" sz="1400" dirty="0">
                <a:solidFill>
                  <a:schemeClr val="tx1"/>
                </a:solidFill>
              </a:endParaRPr>
            </a:p>
            <a:p>
              <a:pPr marL="87312"/>
              <a:endParaRPr kumimoji="1" lang="en-US" altLang="ja-JP" sz="1400" dirty="0" smtClean="0">
                <a:solidFill>
                  <a:schemeClr val="tx1"/>
                </a:solidFill>
              </a:endParaRPr>
            </a:p>
          </p:txBody>
        </p:sp>
        <p:sp>
          <p:nvSpPr>
            <p:cNvPr id="24" name="正方形/長方形 23"/>
            <p:cNvSpPr/>
            <p:nvPr/>
          </p:nvSpPr>
          <p:spPr>
            <a:xfrm>
              <a:off x="2243179" y="2881504"/>
              <a:ext cx="2240078" cy="6145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400" dirty="0" smtClean="0">
                  <a:solidFill>
                    <a:schemeClr val="tx1"/>
                  </a:solidFill>
                </a:rPr>
                <a:t>N/A</a:t>
              </a:r>
              <a:endParaRPr kumimoji="1" lang="ja-JP" altLang="en-US" sz="1400" dirty="0">
                <a:solidFill>
                  <a:schemeClr val="tx1"/>
                </a:solidFill>
              </a:endParaRPr>
            </a:p>
          </p:txBody>
        </p:sp>
      </p:grpSp>
      <p:sp>
        <p:nvSpPr>
          <p:cNvPr id="30" name="円/楕円 29"/>
          <p:cNvSpPr>
            <a:spLocks/>
          </p:cNvSpPr>
          <p:nvPr/>
        </p:nvSpPr>
        <p:spPr>
          <a:xfrm>
            <a:off x="2217390" y="1528599"/>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B</a:t>
            </a:r>
            <a:endParaRPr kumimoji="1" lang="ja-JP" altLang="en-US" sz="800" b="1" dirty="0" smtClean="0">
              <a:solidFill>
                <a:schemeClr val="bg1"/>
              </a:solidFill>
            </a:endParaRPr>
          </a:p>
        </p:txBody>
      </p:sp>
      <p:sp>
        <p:nvSpPr>
          <p:cNvPr id="31" name="円/楕円 30"/>
          <p:cNvSpPr>
            <a:spLocks/>
          </p:cNvSpPr>
          <p:nvPr/>
        </p:nvSpPr>
        <p:spPr>
          <a:xfrm>
            <a:off x="2228276" y="4784065"/>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B</a:t>
            </a:r>
            <a:endParaRPr kumimoji="1" lang="ja-JP" altLang="en-US" sz="800" b="1" dirty="0" smtClean="0">
              <a:solidFill>
                <a:schemeClr val="bg1"/>
              </a:solidFill>
            </a:endParaRPr>
          </a:p>
        </p:txBody>
      </p:sp>
      <p:cxnSp>
        <p:nvCxnSpPr>
          <p:cNvPr id="37" name="直線コネクタ 36"/>
          <p:cNvCxnSpPr/>
          <p:nvPr/>
        </p:nvCxnSpPr>
        <p:spPr>
          <a:xfrm>
            <a:off x="2247900" y="28583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247900" y="47190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828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56E56C22-CD92-4A50-AAD1-E2171E0619BD}" type="slidenum">
              <a:rPr lang="ja-JP" altLang="en-US" smtClean="0"/>
              <a:pPr/>
              <a:t>71</a:t>
            </a:fld>
            <a:endParaRPr lang="ja-JP" altLang="en-US" dirty="0"/>
          </a:p>
        </p:txBody>
      </p:sp>
      <p:sp>
        <p:nvSpPr>
          <p:cNvPr id="5" name="タイトル 4"/>
          <p:cNvSpPr>
            <a:spLocks noGrp="1"/>
          </p:cNvSpPr>
          <p:nvPr>
            <p:ph type="title"/>
          </p:nvPr>
        </p:nvSpPr>
        <p:spPr/>
        <p:txBody>
          <a:bodyPr/>
          <a:lstStyle/>
          <a:p>
            <a:r>
              <a:rPr lang="ja-JP" altLang="en-US" dirty="0" smtClean="0"/>
              <a:t>（３）課題と対策</a:t>
            </a:r>
            <a:r>
              <a:rPr lang="en-US" altLang="ja-JP" dirty="0" smtClean="0"/>
              <a:t/>
            </a:r>
            <a:br>
              <a:rPr lang="en-US" altLang="ja-JP" dirty="0" smtClean="0"/>
            </a:br>
            <a:r>
              <a:rPr lang="ja-JP" altLang="en-US" dirty="0" smtClean="0"/>
              <a:t>オ　今後実施が想定される対策</a:t>
            </a:r>
            <a:endParaRPr lang="ja-JP" altLang="en-US" dirty="0"/>
          </a:p>
        </p:txBody>
      </p:sp>
      <p:sp>
        <p:nvSpPr>
          <p:cNvPr id="9" name="テキスト プレースホルダー 8"/>
          <p:cNvSpPr>
            <a:spLocks noGrp="1"/>
          </p:cNvSpPr>
          <p:nvPr>
            <p:ph type="body" sz="quarter" idx="15"/>
          </p:nvPr>
        </p:nvSpPr>
        <p:spPr>
          <a:xfrm>
            <a:off x="417000" y="1017610"/>
            <a:ext cx="4320000" cy="432000"/>
          </a:xfrm>
        </p:spPr>
        <p:txBody>
          <a:bodyPr/>
          <a:lstStyle/>
          <a:p>
            <a:r>
              <a:rPr lang="ja-JP" altLang="en-US" dirty="0" smtClean="0"/>
              <a:t>③地域風俗環境の悪化</a:t>
            </a:r>
            <a:r>
              <a:rPr kumimoji="1" lang="ja-JP" altLang="en-US" dirty="0" smtClean="0"/>
              <a:t>対策</a:t>
            </a:r>
            <a:endParaRPr kumimoji="1" lang="ja-JP" altLang="en-US" dirty="0"/>
          </a:p>
        </p:txBody>
      </p:sp>
      <p:sp>
        <p:nvSpPr>
          <p:cNvPr id="92" name="正方形/長方形 91"/>
          <p:cNvSpPr/>
          <p:nvPr/>
        </p:nvSpPr>
        <p:spPr>
          <a:xfrm>
            <a:off x="448899" y="4743724"/>
            <a:ext cx="1727486" cy="163719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民間事業者</a:t>
            </a:r>
          </a:p>
        </p:txBody>
      </p:sp>
      <p:sp>
        <p:nvSpPr>
          <p:cNvPr id="95" name="正方形/長方形 94"/>
          <p:cNvSpPr/>
          <p:nvPr/>
        </p:nvSpPr>
        <p:spPr>
          <a:xfrm>
            <a:off x="448899" y="1474294"/>
            <a:ext cx="1727486" cy="1358416"/>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smtClean="0">
                <a:solidFill>
                  <a:schemeClr val="tx1"/>
                </a:solidFill>
              </a:rPr>
              <a:t>国</a:t>
            </a:r>
          </a:p>
        </p:txBody>
      </p:sp>
      <p:sp>
        <p:nvSpPr>
          <p:cNvPr id="94" name="正方形/長方形 93"/>
          <p:cNvSpPr/>
          <p:nvPr/>
        </p:nvSpPr>
        <p:spPr>
          <a:xfrm>
            <a:off x="1281918" y="2881505"/>
            <a:ext cx="894467" cy="183290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smtClean="0">
                <a:solidFill>
                  <a:schemeClr val="bg1"/>
                </a:solidFill>
              </a:rPr>
              <a:t>大阪府・市</a:t>
            </a:r>
          </a:p>
        </p:txBody>
      </p:sp>
      <p:sp>
        <p:nvSpPr>
          <p:cNvPr id="96" name="正方形/長方形 95"/>
          <p:cNvSpPr/>
          <p:nvPr/>
        </p:nvSpPr>
        <p:spPr>
          <a:xfrm>
            <a:off x="448899" y="2881504"/>
            <a:ext cx="792000" cy="183290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地方公共団体</a:t>
            </a:r>
            <a:endParaRPr kumimoji="1" lang="ja-JP" altLang="en-US" sz="1400" dirty="0" smtClean="0">
              <a:solidFill>
                <a:schemeClr val="tx1"/>
              </a:solidFill>
            </a:endParaRPr>
          </a:p>
        </p:txBody>
      </p:sp>
      <p:cxnSp>
        <p:nvCxnSpPr>
          <p:cNvPr id="97" name="直線コネクタ 96"/>
          <p:cNvCxnSpPr/>
          <p:nvPr/>
        </p:nvCxnSpPr>
        <p:spPr>
          <a:xfrm>
            <a:off x="2247900" y="28583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247900" y="47190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2305929" y="1474294"/>
            <a:ext cx="7078981" cy="4906623"/>
            <a:chOff x="2305929" y="1474294"/>
            <a:chExt cx="2251509" cy="4906623"/>
          </a:xfrm>
        </p:grpSpPr>
        <p:sp>
          <p:nvSpPr>
            <p:cNvPr id="24" name="正方形/長方形 23"/>
            <p:cNvSpPr/>
            <p:nvPr/>
          </p:nvSpPr>
          <p:spPr>
            <a:xfrm>
              <a:off x="2305929" y="1474294"/>
              <a:ext cx="2251509" cy="1358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法規制等に基づく取組</a:t>
              </a:r>
              <a:endParaRPr kumimoji="1" lang="en-US" altLang="ja-JP" sz="1400" dirty="0" smtClean="0">
                <a:solidFill>
                  <a:schemeClr val="tx1"/>
                </a:solidFill>
              </a:endParaRPr>
            </a:p>
            <a:p>
              <a:pPr marL="87313" indent="87313">
                <a:buFont typeface="Wingdings" panose="05000000000000000000" pitchFamily="2" charset="2"/>
                <a:buChar char="Ø"/>
              </a:pPr>
              <a:r>
                <a:rPr kumimoji="1" lang="en-US" altLang="ja-JP" sz="1400" b="1" dirty="0" smtClean="0">
                  <a:solidFill>
                    <a:srgbClr val="FF0000"/>
                  </a:solidFill>
                </a:rPr>
                <a:t>IR</a:t>
              </a:r>
              <a:r>
                <a:rPr kumimoji="1" lang="ja-JP" altLang="en-US" sz="1400" b="1" dirty="0" smtClean="0">
                  <a:solidFill>
                    <a:srgbClr val="FF0000"/>
                  </a:solidFill>
                </a:rPr>
                <a:t>施設内外の監視・巡回</a:t>
              </a:r>
              <a:endParaRPr kumimoji="1" lang="en-US" altLang="ja-JP" sz="1400" b="1" dirty="0" smtClean="0">
                <a:solidFill>
                  <a:srgbClr val="FF0000"/>
                </a:solidFill>
              </a:endParaRPr>
            </a:p>
            <a:p>
              <a:pPr marL="87313" indent="87313">
                <a:buFont typeface="Wingdings" panose="05000000000000000000" pitchFamily="2" charset="2"/>
                <a:buChar char="Ø"/>
              </a:pPr>
              <a:r>
                <a:rPr kumimoji="1" lang="ja-JP" altLang="en-US" sz="1400" dirty="0" smtClean="0">
                  <a:solidFill>
                    <a:schemeClr val="tx1"/>
                  </a:solidFill>
                </a:rPr>
                <a:t>警察</a:t>
              </a:r>
              <a:r>
                <a:rPr kumimoji="1" lang="ja-JP" altLang="en-US" sz="1400" dirty="0">
                  <a:solidFill>
                    <a:schemeClr val="tx1"/>
                  </a:solidFill>
                </a:rPr>
                <a:t>との</a:t>
              </a:r>
              <a:r>
                <a:rPr kumimoji="1" lang="ja-JP" altLang="en-US" sz="1400" b="1" dirty="0">
                  <a:solidFill>
                    <a:srgbClr val="FF0000"/>
                  </a:solidFill>
                </a:rPr>
                <a:t>連携、</a:t>
              </a:r>
              <a:r>
                <a:rPr kumimoji="1" lang="ja-JP" altLang="en-US" sz="1400" b="1" dirty="0" smtClean="0">
                  <a:solidFill>
                    <a:srgbClr val="FF0000"/>
                  </a:solidFill>
                </a:rPr>
                <a:t>協力</a:t>
              </a:r>
              <a:endParaRPr kumimoji="1" lang="en-US" altLang="ja-JP" sz="1400" b="1" dirty="0" smtClean="0">
                <a:solidFill>
                  <a:srgbClr val="FF0000"/>
                </a:solidFill>
              </a:endParaRPr>
            </a:p>
            <a:p>
              <a:pPr marL="174625" indent="-87313">
                <a:buFont typeface="Wingdings" panose="05000000000000000000" pitchFamily="2" charset="2"/>
                <a:buChar char="Ø"/>
              </a:pPr>
              <a:r>
                <a:rPr kumimoji="1" lang="ja-JP" altLang="en-US" sz="1400" dirty="0">
                  <a:solidFill>
                    <a:schemeClr val="tx1"/>
                  </a:solidFill>
                </a:rPr>
                <a:t>施行に</a:t>
              </a:r>
              <a:r>
                <a:rPr kumimoji="1" lang="ja-JP" altLang="en-US" sz="1400" dirty="0" smtClean="0">
                  <a:solidFill>
                    <a:schemeClr val="tx1"/>
                  </a:solidFill>
                </a:rPr>
                <a:t>係わる法令等</a:t>
              </a:r>
              <a:r>
                <a:rPr kumimoji="1" lang="ja-JP" altLang="en-US" sz="1400" dirty="0">
                  <a:solidFill>
                    <a:schemeClr val="tx1"/>
                  </a:solidFill>
                </a:rPr>
                <a:t>の履行・遵守状況に係る</a:t>
              </a:r>
              <a:r>
                <a:rPr kumimoji="1" lang="ja-JP" altLang="en-US" sz="1400" dirty="0" smtClean="0">
                  <a:solidFill>
                    <a:schemeClr val="tx1"/>
                  </a:solidFill>
                </a:rPr>
                <a:t>監督</a:t>
              </a:r>
              <a:r>
                <a:rPr kumimoji="1" lang="ja-JP" altLang="en-US" sz="1400" b="1" dirty="0" smtClean="0">
                  <a:solidFill>
                    <a:srgbClr val="FF0000"/>
                  </a:solidFill>
                </a:rPr>
                <a:t>（サーベランス（警備）の承認）</a:t>
              </a:r>
              <a:endParaRPr kumimoji="1" lang="en-US" altLang="ja-JP" sz="1400" b="1" dirty="0">
                <a:solidFill>
                  <a:srgbClr val="FF0000"/>
                </a:solidFill>
              </a:endParaRPr>
            </a:p>
            <a:p>
              <a:pPr marL="174625"/>
              <a:endParaRPr kumimoji="1" lang="en-US" altLang="ja-JP" sz="1400" dirty="0" smtClean="0">
                <a:solidFill>
                  <a:schemeClr val="tx1"/>
                </a:solidFill>
              </a:endParaRPr>
            </a:p>
            <a:p>
              <a:pPr marL="174625"/>
              <a:endParaRPr kumimoji="1" lang="en-US" altLang="ja-JP" sz="1400" dirty="0" smtClean="0">
                <a:solidFill>
                  <a:schemeClr val="tx1"/>
                </a:solidFill>
              </a:endParaRPr>
            </a:p>
          </p:txBody>
        </p:sp>
        <p:sp>
          <p:nvSpPr>
            <p:cNvPr id="23" name="正方形/長方形 22"/>
            <p:cNvSpPr/>
            <p:nvPr/>
          </p:nvSpPr>
          <p:spPr>
            <a:xfrm>
              <a:off x="2305929" y="4714412"/>
              <a:ext cx="2240079" cy="166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tabLst>
                  <a:tab pos="361950" algn="l"/>
                </a:tabLst>
              </a:pPr>
              <a:r>
                <a:rPr kumimoji="1" lang="en-US" altLang="ja-JP" sz="1400" dirty="0" smtClean="0">
                  <a:solidFill>
                    <a:schemeClr val="tx1"/>
                  </a:solidFill>
                </a:rPr>
                <a:t>IR</a:t>
              </a:r>
              <a:r>
                <a:rPr kumimoji="1" lang="ja-JP" altLang="en-US" sz="1400" dirty="0" smtClean="0">
                  <a:solidFill>
                    <a:schemeClr val="tx1"/>
                  </a:solidFill>
                </a:rPr>
                <a:t>法規制等に基づく</a:t>
              </a:r>
              <a:r>
                <a:rPr kumimoji="1" lang="ja-JP" altLang="en-US" sz="1400" dirty="0">
                  <a:solidFill>
                    <a:schemeClr val="tx1"/>
                  </a:solidFill>
                </a:rPr>
                <a:t>取組</a:t>
              </a:r>
              <a:endParaRPr kumimoji="1" lang="en-US" altLang="ja-JP" sz="1400" dirty="0">
                <a:solidFill>
                  <a:schemeClr val="tx1"/>
                </a:solidFill>
              </a:endParaRPr>
            </a:p>
            <a:p>
              <a:pPr marL="228600" indent="-141288">
                <a:buFont typeface="Wingdings" panose="05000000000000000000" pitchFamily="2" charset="2"/>
                <a:buChar char="Ø"/>
              </a:pPr>
              <a:r>
                <a:rPr kumimoji="1" lang="en-US" altLang="ja-JP" sz="1400" b="1" dirty="0">
                  <a:solidFill>
                    <a:srgbClr val="FF0000"/>
                  </a:solidFill>
                </a:rPr>
                <a:t>IR</a:t>
              </a:r>
              <a:r>
                <a:rPr kumimoji="1" lang="ja-JP" altLang="en-US" sz="1400" b="1" dirty="0" smtClean="0">
                  <a:solidFill>
                    <a:srgbClr val="FF0000"/>
                  </a:solidFill>
                </a:rPr>
                <a:t>施設内の</a:t>
              </a:r>
              <a:r>
                <a:rPr kumimoji="1" lang="ja-JP" altLang="en-US" sz="1400" b="1" dirty="0">
                  <a:solidFill>
                    <a:srgbClr val="FF0000"/>
                  </a:solidFill>
                </a:rPr>
                <a:t>監視・</a:t>
              </a:r>
              <a:r>
                <a:rPr kumimoji="1" lang="ja-JP" altLang="en-US" sz="1400" b="1" dirty="0" smtClean="0">
                  <a:solidFill>
                    <a:srgbClr val="FF0000"/>
                  </a:solidFill>
                </a:rPr>
                <a:t>巡回</a:t>
              </a:r>
              <a:endParaRPr kumimoji="1" lang="en-US" altLang="ja-JP" sz="1400" b="1" dirty="0" smtClean="0">
                <a:solidFill>
                  <a:srgbClr val="FF0000"/>
                </a:solidFill>
              </a:endParaRPr>
            </a:p>
            <a:p>
              <a:pPr marL="87313" indent="-87313">
                <a:buFont typeface="Arial" panose="020B0604020202020204" pitchFamily="34" charset="0"/>
                <a:buChar char="•"/>
                <a:tabLst>
                  <a:tab pos="361950" algn="l"/>
                </a:tabLst>
              </a:pPr>
              <a:r>
                <a:rPr kumimoji="1" lang="ja-JP" altLang="en-US" sz="1400" dirty="0" smtClean="0">
                  <a:solidFill>
                    <a:schemeClr val="tx1"/>
                  </a:solidFill>
                </a:rPr>
                <a:t>自主的な取組</a:t>
              </a:r>
              <a:r>
                <a:rPr kumimoji="1" lang="en-US" altLang="ja-JP" sz="1400" dirty="0" smtClean="0">
                  <a:solidFill>
                    <a:schemeClr val="tx1"/>
                  </a:solidFill>
                </a:rPr>
                <a:t>	</a:t>
              </a:r>
            </a:p>
            <a:p>
              <a:pPr marL="174625" indent="-88900">
                <a:buFont typeface="Wingdings" panose="05000000000000000000" pitchFamily="2" charset="2"/>
                <a:buChar char="Ø"/>
              </a:pPr>
              <a:r>
                <a:rPr kumimoji="1" lang="en-US" altLang="ja-JP" sz="1400" dirty="0" smtClean="0">
                  <a:solidFill>
                    <a:schemeClr val="tx1"/>
                  </a:solidFill>
                </a:rPr>
                <a:t>IR</a:t>
              </a:r>
              <a:r>
                <a:rPr kumimoji="1" lang="ja-JP" altLang="en-US" sz="1400" dirty="0" smtClean="0">
                  <a:solidFill>
                    <a:schemeClr val="tx1"/>
                  </a:solidFill>
                </a:rPr>
                <a:t>周辺における違法行為の</a:t>
              </a:r>
              <a:r>
                <a:rPr kumimoji="1" lang="ja-JP" altLang="en-US" sz="1400" b="1" dirty="0" smtClean="0">
                  <a:solidFill>
                    <a:srgbClr val="FF0000"/>
                  </a:solidFill>
                </a:rPr>
                <a:t>モニタリング</a:t>
              </a:r>
              <a:endParaRPr kumimoji="1" lang="en-US" altLang="ja-JP" sz="1400" b="1" dirty="0" smtClean="0">
                <a:solidFill>
                  <a:srgbClr val="FF0000"/>
                </a:solidFill>
              </a:endParaRPr>
            </a:p>
            <a:p>
              <a:pPr marL="174625" indent="-88900">
                <a:buFont typeface="Wingdings" panose="05000000000000000000" pitchFamily="2" charset="2"/>
                <a:buChar char="Ø"/>
              </a:pPr>
              <a:r>
                <a:rPr kumimoji="1" lang="ja-JP" altLang="en-US" sz="1400" dirty="0" smtClean="0">
                  <a:solidFill>
                    <a:schemeClr val="tx1"/>
                  </a:solidFill>
                </a:rPr>
                <a:t>事業者の規定による</a:t>
              </a:r>
              <a:r>
                <a:rPr kumimoji="1" lang="ja-JP" altLang="en-US" sz="1400" b="1" dirty="0" smtClean="0">
                  <a:solidFill>
                    <a:srgbClr val="FF0000"/>
                  </a:solidFill>
                </a:rPr>
                <a:t>入場</a:t>
              </a:r>
              <a:r>
                <a:rPr kumimoji="1" lang="ja-JP" altLang="en-US" sz="1400" b="1" dirty="0">
                  <a:solidFill>
                    <a:srgbClr val="FF0000"/>
                  </a:solidFill>
                </a:rPr>
                <a:t>制限</a:t>
              </a:r>
              <a:endParaRPr kumimoji="1" lang="en-US" altLang="ja-JP" sz="1400" b="1" dirty="0" smtClean="0">
                <a:solidFill>
                  <a:srgbClr val="FF0000"/>
                </a:solidFill>
              </a:endParaRPr>
            </a:p>
          </p:txBody>
        </p:sp>
        <p:sp>
          <p:nvSpPr>
            <p:cNvPr id="25" name="正方形/長方形 24"/>
            <p:cNvSpPr/>
            <p:nvPr/>
          </p:nvSpPr>
          <p:spPr>
            <a:xfrm>
              <a:off x="2305930" y="2881506"/>
              <a:ext cx="2240078" cy="18072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a:t>
              </a:r>
              <a:r>
                <a:rPr kumimoji="1" lang="ja-JP" altLang="en-US" sz="1400" dirty="0">
                  <a:solidFill>
                    <a:schemeClr val="tx1"/>
                  </a:solidFill>
                </a:rPr>
                <a:t>取組</a:t>
              </a:r>
              <a:endParaRPr kumimoji="1" lang="en-US" altLang="ja-JP" sz="1400" dirty="0">
                <a:solidFill>
                  <a:schemeClr val="tx1"/>
                </a:solidFill>
              </a:endParaRPr>
            </a:p>
            <a:p>
              <a:pPr marL="87313">
                <a:buFont typeface="Wingdings" panose="05000000000000000000" pitchFamily="2" charset="2"/>
                <a:buChar char="Ø"/>
              </a:pPr>
              <a:r>
                <a:rPr kumimoji="1" lang="en-US" altLang="ja-JP" sz="1400" b="1" dirty="0">
                  <a:solidFill>
                    <a:srgbClr val="FF0000"/>
                  </a:solidFill>
                </a:rPr>
                <a:t>IR</a:t>
              </a:r>
              <a:r>
                <a:rPr kumimoji="1" lang="ja-JP" altLang="en-US" sz="1400" b="1" dirty="0">
                  <a:solidFill>
                    <a:srgbClr val="FF0000"/>
                  </a:solidFill>
                </a:rPr>
                <a:t>施設内外の監視・</a:t>
              </a:r>
              <a:r>
                <a:rPr kumimoji="1" lang="ja-JP" altLang="en-US" sz="1400" b="1" dirty="0" smtClean="0">
                  <a:solidFill>
                    <a:srgbClr val="FF0000"/>
                  </a:solidFill>
                </a:rPr>
                <a:t>巡回</a:t>
              </a:r>
              <a:endParaRPr kumimoji="1" lang="en-US" altLang="ja-JP" sz="1400" b="1" dirty="0">
                <a:solidFill>
                  <a:srgbClr val="FF0000"/>
                </a:solidFill>
              </a:endParaRPr>
            </a:p>
            <a:p>
              <a:pPr marL="174625" indent="-87313">
                <a:buFont typeface="Wingdings" panose="05000000000000000000" pitchFamily="2" charset="2"/>
                <a:buChar char="Ø"/>
              </a:pPr>
              <a:r>
                <a:rPr kumimoji="1" lang="ja-JP" altLang="en-US" sz="1400" dirty="0">
                  <a:solidFill>
                    <a:schemeClr val="tx1"/>
                  </a:solidFill>
                </a:rPr>
                <a:t>警察との</a:t>
              </a:r>
              <a:r>
                <a:rPr kumimoji="1" lang="ja-JP" altLang="en-US" sz="1400" b="1" dirty="0">
                  <a:solidFill>
                    <a:srgbClr val="FF0000"/>
                  </a:solidFill>
                </a:rPr>
                <a:t>連携、</a:t>
              </a:r>
              <a:r>
                <a:rPr kumimoji="1" lang="ja-JP" altLang="en-US" sz="1400" b="1" dirty="0" smtClean="0">
                  <a:solidFill>
                    <a:srgbClr val="FF0000"/>
                  </a:solidFill>
                </a:rPr>
                <a:t>協力</a:t>
              </a:r>
              <a:endParaRPr kumimoji="1" lang="en-US" altLang="ja-JP" sz="1400" b="1" dirty="0" smtClean="0">
                <a:solidFill>
                  <a:srgbClr val="FF0000"/>
                </a:solidFill>
              </a:endParaRPr>
            </a:p>
            <a:p>
              <a:pPr marL="87313" indent="-87313">
                <a:buFont typeface="Arial" panose="020B0604020202020204" pitchFamily="34" charset="0"/>
                <a:buChar char="•"/>
              </a:pPr>
              <a:r>
                <a:rPr kumimoji="1" lang="ja-JP" altLang="en-US" sz="1400" dirty="0" smtClean="0">
                  <a:solidFill>
                    <a:schemeClr val="tx1"/>
                  </a:solidFill>
                </a:rPr>
                <a:t>他法令等に基づく取組</a:t>
              </a:r>
              <a:endParaRPr kumimoji="1" lang="en-US" altLang="ja-JP" sz="1400" dirty="0" smtClean="0">
                <a:solidFill>
                  <a:schemeClr val="tx1"/>
                </a:solidFill>
              </a:endParaRPr>
            </a:p>
            <a:p>
              <a:pPr marL="177800" indent="-95250">
                <a:buFont typeface="Wingdings" panose="05000000000000000000" pitchFamily="2" charset="2"/>
                <a:buChar char="Ø"/>
              </a:pPr>
              <a:r>
                <a:rPr kumimoji="1" lang="ja-JP" altLang="en-US" sz="1400" dirty="0" smtClean="0">
                  <a:solidFill>
                    <a:schemeClr val="tx1"/>
                  </a:solidFill>
                </a:rPr>
                <a:t>風俗環境保全に係る</a:t>
              </a:r>
              <a:r>
                <a:rPr kumimoji="1" lang="ja-JP" altLang="en-US" sz="1400" b="1" dirty="0" smtClean="0">
                  <a:solidFill>
                    <a:srgbClr val="FF0000"/>
                  </a:solidFill>
                </a:rPr>
                <a:t>条例の制定</a:t>
              </a:r>
              <a:endParaRPr kumimoji="1" lang="en-US" altLang="ja-JP" sz="1400" b="1" dirty="0">
                <a:solidFill>
                  <a:srgbClr val="FF0000"/>
                </a:solidFill>
              </a:endParaRPr>
            </a:p>
          </p:txBody>
        </p:sp>
      </p:grpSp>
      <p:sp>
        <p:nvSpPr>
          <p:cNvPr id="31" name="円/楕円 30"/>
          <p:cNvSpPr>
            <a:spLocks/>
          </p:cNvSpPr>
          <p:nvPr/>
        </p:nvSpPr>
        <p:spPr>
          <a:xfrm>
            <a:off x="2269181" y="1510300"/>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C</a:t>
            </a:r>
            <a:endParaRPr kumimoji="1" lang="ja-JP" altLang="en-US" sz="800" b="1" dirty="0" smtClean="0">
              <a:solidFill>
                <a:schemeClr val="bg1"/>
              </a:solidFill>
            </a:endParaRPr>
          </a:p>
        </p:txBody>
      </p:sp>
      <p:sp>
        <p:nvSpPr>
          <p:cNvPr id="32" name="円/楕円 31"/>
          <p:cNvSpPr>
            <a:spLocks/>
          </p:cNvSpPr>
          <p:nvPr/>
        </p:nvSpPr>
        <p:spPr>
          <a:xfrm>
            <a:off x="2258295" y="4765766"/>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C</a:t>
            </a:r>
            <a:endParaRPr kumimoji="1" lang="ja-JP" altLang="en-US" sz="800" b="1" dirty="0" smtClean="0">
              <a:solidFill>
                <a:schemeClr val="bg1"/>
              </a:solidFill>
            </a:endParaRPr>
          </a:p>
        </p:txBody>
      </p:sp>
      <p:sp>
        <p:nvSpPr>
          <p:cNvPr id="33" name="円/楕円 32"/>
          <p:cNvSpPr>
            <a:spLocks/>
          </p:cNvSpPr>
          <p:nvPr/>
        </p:nvSpPr>
        <p:spPr>
          <a:xfrm>
            <a:off x="2258291" y="2928431"/>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smtClean="0">
                <a:solidFill>
                  <a:schemeClr val="bg1"/>
                </a:solidFill>
              </a:rPr>
              <a:t>C</a:t>
            </a:r>
            <a:endParaRPr kumimoji="1" lang="ja-JP" altLang="en-US" sz="800" b="1" dirty="0" smtClean="0">
              <a:solidFill>
                <a:schemeClr val="bg1"/>
              </a:solidFill>
            </a:endParaRPr>
          </a:p>
        </p:txBody>
      </p:sp>
    </p:spTree>
    <p:extLst>
      <p:ext uri="{BB962C8B-B14F-4D97-AF65-F5344CB8AC3E}">
        <p14:creationId xmlns:p14="http://schemas.microsoft.com/office/powerpoint/2010/main" val="1088920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56E56C22-CD92-4A50-AAD1-E2171E0619BD}" type="slidenum">
              <a:rPr lang="ja-JP" altLang="en-US" smtClean="0"/>
              <a:pPr/>
              <a:t>72</a:t>
            </a:fld>
            <a:endParaRPr lang="ja-JP" altLang="en-US" dirty="0"/>
          </a:p>
        </p:txBody>
      </p:sp>
      <p:sp>
        <p:nvSpPr>
          <p:cNvPr id="5" name="タイトル 4"/>
          <p:cNvSpPr>
            <a:spLocks noGrp="1"/>
          </p:cNvSpPr>
          <p:nvPr>
            <p:ph type="title"/>
          </p:nvPr>
        </p:nvSpPr>
        <p:spPr/>
        <p:txBody>
          <a:bodyPr/>
          <a:lstStyle/>
          <a:p>
            <a:r>
              <a:rPr lang="ja-JP" altLang="en-US" dirty="0" smtClean="0"/>
              <a:t>（３）課題と対策</a:t>
            </a:r>
            <a:r>
              <a:rPr lang="en-US" altLang="ja-JP" dirty="0" smtClean="0"/>
              <a:t/>
            </a:r>
            <a:br>
              <a:rPr lang="en-US" altLang="ja-JP" dirty="0" smtClean="0"/>
            </a:br>
            <a:r>
              <a:rPr lang="ja-JP" altLang="en-US" dirty="0" smtClean="0"/>
              <a:t>オ　今後実施が想定される対策</a:t>
            </a:r>
            <a:endParaRPr lang="ja-JP" altLang="en-US" dirty="0"/>
          </a:p>
        </p:txBody>
      </p:sp>
      <p:sp>
        <p:nvSpPr>
          <p:cNvPr id="9" name="テキスト プレースホルダー 8"/>
          <p:cNvSpPr>
            <a:spLocks noGrp="1"/>
          </p:cNvSpPr>
          <p:nvPr>
            <p:ph type="body" sz="quarter" idx="15"/>
          </p:nvPr>
        </p:nvSpPr>
        <p:spPr>
          <a:xfrm>
            <a:off x="417000" y="1017610"/>
            <a:ext cx="4320000" cy="432000"/>
          </a:xfrm>
        </p:spPr>
        <p:txBody>
          <a:bodyPr/>
          <a:lstStyle/>
          <a:p>
            <a:r>
              <a:rPr lang="ja-JP" altLang="en-US" dirty="0" smtClean="0"/>
              <a:t>④青少年ヘの悪影響</a:t>
            </a:r>
            <a:r>
              <a:rPr kumimoji="1" lang="ja-JP" altLang="en-US" dirty="0" smtClean="0"/>
              <a:t>対策</a:t>
            </a:r>
            <a:endParaRPr kumimoji="1" lang="ja-JP" altLang="en-US" dirty="0"/>
          </a:p>
        </p:txBody>
      </p:sp>
      <p:sp>
        <p:nvSpPr>
          <p:cNvPr id="92" name="正方形/長方形 91"/>
          <p:cNvSpPr/>
          <p:nvPr/>
        </p:nvSpPr>
        <p:spPr>
          <a:xfrm>
            <a:off x="448899" y="4743724"/>
            <a:ext cx="1727486" cy="1637193"/>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民間事業者</a:t>
            </a:r>
          </a:p>
        </p:txBody>
      </p:sp>
      <p:sp>
        <p:nvSpPr>
          <p:cNvPr id="95" name="正方形/長方形 94"/>
          <p:cNvSpPr/>
          <p:nvPr/>
        </p:nvSpPr>
        <p:spPr>
          <a:xfrm>
            <a:off x="448899" y="1474293"/>
            <a:ext cx="1727486" cy="1536498"/>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smtClean="0">
                <a:solidFill>
                  <a:schemeClr val="tx1"/>
                </a:solidFill>
              </a:rPr>
              <a:t>国</a:t>
            </a:r>
          </a:p>
        </p:txBody>
      </p:sp>
      <p:cxnSp>
        <p:nvCxnSpPr>
          <p:cNvPr id="97" name="直線コネクタ 96"/>
          <p:cNvCxnSpPr/>
          <p:nvPr/>
        </p:nvCxnSpPr>
        <p:spPr>
          <a:xfrm>
            <a:off x="2247900" y="3039366"/>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247900" y="471909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249650" y="1442780"/>
            <a:ext cx="7135258" cy="13904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smtClean="0">
                <a:solidFill>
                  <a:schemeClr val="tx1"/>
                </a:solidFill>
              </a:rPr>
              <a:t>IR</a:t>
            </a:r>
            <a:r>
              <a:rPr kumimoji="1" lang="ja-JP" altLang="en-US" sz="1400" dirty="0" smtClean="0">
                <a:solidFill>
                  <a:schemeClr val="tx1"/>
                </a:solidFill>
              </a:rPr>
              <a:t>法規制等に基づく取組</a:t>
            </a:r>
            <a:endParaRPr kumimoji="1" lang="en-US" altLang="ja-JP" sz="1400" dirty="0" smtClean="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施行に係わる法令等の履行・遵守状況に係る</a:t>
            </a:r>
            <a:r>
              <a:rPr kumimoji="1" lang="ja-JP" altLang="en-US" sz="1400" b="1" dirty="0" smtClean="0">
                <a:solidFill>
                  <a:srgbClr val="FF0000"/>
                </a:solidFill>
              </a:rPr>
              <a:t>監督</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a:solidFill>
                  <a:schemeClr val="tx1"/>
                </a:solidFill>
              </a:rPr>
              <a:t>依存症問題対応のための</a:t>
            </a:r>
            <a:r>
              <a:rPr kumimoji="1" lang="ja-JP" altLang="en-US" sz="1400" b="1" dirty="0">
                <a:solidFill>
                  <a:srgbClr val="FF0000"/>
                </a:solidFill>
              </a:rPr>
              <a:t>専門機関</a:t>
            </a:r>
            <a:r>
              <a:rPr kumimoji="1" lang="ja-JP" altLang="en-US" sz="1400" b="1" dirty="0" smtClean="0">
                <a:solidFill>
                  <a:srgbClr val="FF0000"/>
                </a:solidFill>
              </a:rPr>
              <a:t>創設</a:t>
            </a:r>
            <a:endParaRPr kumimoji="1" lang="en-US" altLang="ja-JP" sz="1400" b="1" dirty="0" smtClean="0">
              <a:solidFill>
                <a:srgbClr val="FF0000"/>
              </a:solidFill>
            </a:endParaRPr>
          </a:p>
          <a:p>
            <a:pPr marL="87313" indent="-87313">
              <a:buFont typeface="Arial" panose="020B0604020202020204" pitchFamily="34" charset="0"/>
              <a:buChar char="•"/>
            </a:pPr>
            <a:r>
              <a:rPr kumimoji="1" lang="ja-JP" altLang="en-US" sz="1400" dirty="0" smtClean="0">
                <a:solidFill>
                  <a:schemeClr val="tx1"/>
                </a:solidFill>
              </a:rPr>
              <a:t>諸外国法令での取組</a:t>
            </a:r>
            <a:endParaRPr kumimoji="1" lang="en-US" altLang="ja-JP" sz="1400" dirty="0" smtClean="0">
              <a:solidFill>
                <a:schemeClr val="tx1"/>
              </a:solidFill>
            </a:endParaRPr>
          </a:p>
          <a:p>
            <a:pPr marL="171450" indent="-84138">
              <a:buFont typeface="Wingdings" panose="05000000000000000000" pitchFamily="2" charset="2"/>
              <a:buChar char="Ø"/>
            </a:pPr>
            <a:r>
              <a:rPr kumimoji="1" lang="ja-JP" altLang="en-US" sz="1400" b="1" dirty="0" smtClean="0">
                <a:solidFill>
                  <a:srgbClr val="FF0000"/>
                </a:solidFill>
              </a:rPr>
              <a:t>カジノ広告規制</a:t>
            </a:r>
            <a:endParaRPr kumimoji="1" lang="en-US" altLang="ja-JP" sz="1400" dirty="0" smtClean="0">
              <a:solidFill>
                <a:srgbClr val="FF0000"/>
              </a:solidFill>
            </a:endParaRPr>
          </a:p>
          <a:p>
            <a:pPr marL="87313" indent="-87313">
              <a:buFont typeface="Arial" panose="020B0604020202020204" pitchFamily="34" charset="0"/>
              <a:buChar char="•"/>
            </a:pPr>
            <a:r>
              <a:rPr kumimoji="1" lang="ja-JP" altLang="en-US" sz="1400" dirty="0">
                <a:solidFill>
                  <a:schemeClr val="tx1"/>
                </a:solidFill>
              </a:rPr>
              <a:t>他法令等に基づく取組</a:t>
            </a:r>
            <a:endParaRPr kumimoji="1" lang="en-US" altLang="ja-JP" sz="1400" dirty="0">
              <a:solidFill>
                <a:schemeClr val="tx1"/>
              </a:solidFill>
            </a:endParaRPr>
          </a:p>
          <a:p>
            <a:pPr marL="173038" indent="-77788">
              <a:buFont typeface="Wingdings" panose="05000000000000000000" pitchFamily="2" charset="2"/>
              <a:buChar char="Ø"/>
            </a:pPr>
            <a:r>
              <a:rPr kumimoji="1" lang="ja-JP" altLang="en-US" sz="1400" dirty="0">
                <a:solidFill>
                  <a:schemeClr val="tx1"/>
                </a:solidFill>
              </a:rPr>
              <a:t>ギャンブル</a:t>
            </a:r>
            <a:r>
              <a:rPr kumimoji="1" lang="ja-JP" altLang="en-US" sz="1400" b="1" dirty="0">
                <a:solidFill>
                  <a:srgbClr val="FF0000"/>
                </a:solidFill>
              </a:rPr>
              <a:t>依存症</a:t>
            </a:r>
            <a:r>
              <a:rPr kumimoji="1" lang="ja-JP" altLang="en-US" sz="1400" b="1" dirty="0" smtClean="0">
                <a:solidFill>
                  <a:srgbClr val="FF0000"/>
                </a:solidFill>
              </a:rPr>
              <a:t>教育の指針策定等</a:t>
            </a:r>
            <a:endParaRPr kumimoji="1" lang="en-US" altLang="ja-JP" sz="1400" dirty="0" smtClean="0">
              <a:solidFill>
                <a:srgbClr val="FF0000"/>
              </a:solidFill>
            </a:endParaRPr>
          </a:p>
          <a:p>
            <a:endParaRPr kumimoji="1" lang="en-US" altLang="ja-JP" sz="1400" dirty="0" smtClean="0">
              <a:solidFill>
                <a:schemeClr val="tx1"/>
              </a:solidFill>
            </a:endParaRPr>
          </a:p>
          <a:p>
            <a:endParaRPr kumimoji="1" lang="ja-JP" altLang="en-US" sz="1400" dirty="0" smtClean="0">
              <a:solidFill>
                <a:schemeClr val="tx1"/>
              </a:solidFill>
            </a:endParaRPr>
          </a:p>
        </p:txBody>
      </p:sp>
      <p:sp>
        <p:nvSpPr>
          <p:cNvPr id="16" name="正方形/長方形 15"/>
          <p:cNvSpPr/>
          <p:nvPr/>
        </p:nvSpPr>
        <p:spPr>
          <a:xfrm>
            <a:off x="2249652" y="4760742"/>
            <a:ext cx="7135258" cy="9135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tabLst>
                <a:tab pos="361950" algn="l"/>
              </a:tabLst>
            </a:pPr>
            <a:r>
              <a:rPr kumimoji="1" lang="en-US" altLang="ja-JP" sz="1400" dirty="0" smtClean="0">
                <a:solidFill>
                  <a:schemeClr val="tx1"/>
                </a:solidFill>
              </a:rPr>
              <a:t>IR</a:t>
            </a:r>
            <a:r>
              <a:rPr kumimoji="1" lang="ja-JP" altLang="en-US" sz="1400" dirty="0" smtClean="0">
                <a:solidFill>
                  <a:schemeClr val="tx1"/>
                </a:solidFill>
              </a:rPr>
              <a:t>法規制等に基づく取組</a:t>
            </a:r>
            <a:endParaRPr kumimoji="1" lang="en-US" altLang="ja-JP" sz="1400" dirty="0" smtClean="0">
              <a:solidFill>
                <a:schemeClr val="tx1"/>
              </a:solidFill>
            </a:endParaRPr>
          </a:p>
          <a:p>
            <a:pPr marL="171450" indent="-84138">
              <a:buFont typeface="Wingdings" panose="05000000000000000000" pitchFamily="2" charset="2"/>
              <a:buChar char="Ø"/>
              <a:tabLst>
                <a:tab pos="361950" algn="l"/>
              </a:tabLst>
            </a:pPr>
            <a:r>
              <a:rPr kumimoji="1" lang="ja-JP" altLang="en-US" sz="1400" dirty="0" smtClean="0">
                <a:solidFill>
                  <a:schemeClr val="tx1"/>
                </a:solidFill>
              </a:rPr>
              <a:t>青少年による</a:t>
            </a:r>
            <a:r>
              <a:rPr kumimoji="1" lang="ja-JP" altLang="en-US" sz="1400" b="1" dirty="0" smtClean="0">
                <a:solidFill>
                  <a:srgbClr val="FF0000"/>
                </a:solidFill>
              </a:rPr>
              <a:t>入場禁止</a:t>
            </a:r>
            <a:endParaRPr kumimoji="1" lang="en-US" altLang="ja-JP" sz="1400" b="1" dirty="0" smtClean="0">
              <a:solidFill>
                <a:srgbClr val="FF0000"/>
              </a:solidFill>
            </a:endParaRPr>
          </a:p>
          <a:p>
            <a:pPr marL="171450" indent="-84138">
              <a:buFont typeface="Wingdings" panose="05000000000000000000" pitchFamily="2" charset="2"/>
              <a:buChar char="Ø"/>
              <a:tabLst>
                <a:tab pos="361950" algn="l"/>
              </a:tabLst>
            </a:pPr>
            <a:r>
              <a:rPr kumimoji="1" lang="ja-JP" altLang="en-US" sz="1400" dirty="0" smtClean="0">
                <a:solidFill>
                  <a:schemeClr val="tx1"/>
                </a:solidFill>
              </a:rPr>
              <a:t>入場者</a:t>
            </a:r>
            <a:r>
              <a:rPr kumimoji="1" lang="ja-JP" altLang="en-US" sz="1400" dirty="0">
                <a:solidFill>
                  <a:schemeClr val="tx1"/>
                </a:solidFill>
              </a:rPr>
              <a:t>全員の</a:t>
            </a:r>
            <a:r>
              <a:rPr kumimoji="1" lang="ja-JP" altLang="en-US" sz="1400" b="1" dirty="0" smtClean="0">
                <a:solidFill>
                  <a:srgbClr val="FF0000"/>
                </a:solidFill>
              </a:rPr>
              <a:t>本人確認</a:t>
            </a:r>
            <a:endParaRPr kumimoji="1" lang="en-US" altLang="ja-JP" sz="1400" b="1" dirty="0" smtClean="0">
              <a:solidFill>
                <a:srgbClr val="FF0000"/>
              </a:solidFill>
            </a:endParaRPr>
          </a:p>
          <a:p>
            <a:pPr marL="171450" indent="-84138">
              <a:buFont typeface="Wingdings" panose="05000000000000000000" pitchFamily="2" charset="2"/>
              <a:buChar char="Ø"/>
              <a:tabLst>
                <a:tab pos="361950" algn="l"/>
              </a:tabLst>
            </a:pPr>
            <a:r>
              <a:rPr kumimoji="1" lang="ja-JP" altLang="en-US" sz="1400" b="1" dirty="0">
                <a:solidFill>
                  <a:srgbClr val="FF0000"/>
                </a:solidFill>
              </a:rPr>
              <a:t>カジノ</a:t>
            </a:r>
            <a:r>
              <a:rPr kumimoji="1" lang="ja-JP" altLang="en-US" sz="1400" b="1" dirty="0" smtClean="0">
                <a:solidFill>
                  <a:srgbClr val="FF0000"/>
                </a:solidFill>
              </a:rPr>
              <a:t>広告規制</a:t>
            </a:r>
            <a:endParaRPr kumimoji="1" lang="en-US" altLang="ja-JP" sz="1400" b="1" dirty="0">
              <a:solidFill>
                <a:srgbClr val="FF0000"/>
              </a:solidFill>
            </a:endParaRPr>
          </a:p>
          <a:p>
            <a:pPr>
              <a:tabLst>
                <a:tab pos="361950" algn="l"/>
              </a:tabLst>
            </a:pPr>
            <a:endParaRPr kumimoji="1" lang="en-US" altLang="ja-JP" sz="1400" dirty="0" smtClean="0">
              <a:solidFill>
                <a:schemeClr val="tx1"/>
              </a:solidFill>
            </a:endParaRPr>
          </a:p>
          <a:p>
            <a:pPr marL="174625" indent="-87313">
              <a:buFont typeface="Arial" panose="020B0604020202020204" pitchFamily="34" charset="0"/>
              <a:buChar char="•"/>
              <a:tabLst>
                <a:tab pos="361950" algn="l"/>
              </a:tabLst>
            </a:pPr>
            <a:endParaRPr kumimoji="1" lang="en-US" altLang="ja-JP" sz="1400" dirty="0" smtClean="0">
              <a:solidFill>
                <a:schemeClr val="tx1"/>
              </a:solidFill>
            </a:endParaRPr>
          </a:p>
        </p:txBody>
      </p:sp>
      <p:grpSp>
        <p:nvGrpSpPr>
          <p:cNvPr id="2" name="グループ化 1"/>
          <p:cNvGrpSpPr/>
          <p:nvPr/>
        </p:nvGrpSpPr>
        <p:grpSpPr>
          <a:xfrm>
            <a:off x="448899" y="3048000"/>
            <a:ext cx="8936011" cy="1666411"/>
            <a:chOff x="448899" y="2881504"/>
            <a:chExt cx="8936011" cy="1832907"/>
          </a:xfrm>
        </p:grpSpPr>
        <p:sp>
          <p:nvSpPr>
            <p:cNvPr id="94" name="正方形/長方形 93"/>
            <p:cNvSpPr/>
            <p:nvPr/>
          </p:nvSpPr>
          <p:spPr>
            <a:xfrm>
              <a:off x="1281918" y="2881505"/>
              <a:ext cx="894467" cy="183290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smtClean="0">
                  <a:solidFill>
                    <a:schemeClr val="bg1"/>
                  </a:solidFill>
                </a:rPr>
                <a:t>大阪府・市</a:t>
              </a:r>
            </a:p>
          </p:txBody>
        </p:sp>
        <p:sp>
          <p:nvSpPr>
            <p:cNvPr id="96" name="正方形/長方形 95"/>
            <p:cNvSpPr/>
            <p:nvPr/>
          </p:nvSpPr>
          <p:spPr>
            <a:xfrm>
              <a:off x="448899" y="2881504"/>
              <a:ext cx="792000" cy="183290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地方公共団体</a:t>
              </a:r>
              <a:endParaRPr kumimoji="1" lang="ja-JP" altLang="en-US" sz="1400" dirty="0" smtClean="0">
                <a:solidFill>
                  <a:schemeClr val="tx1"/>
                </a:solidFill>
              </a:endParaRPr>
            </a:p>
          </p:txBody>
        </p:sp>
        <p:sp>
          <p:nvSpPr>
            <p:cNvPr id="17" name="正方形/長方形 16"/>
            <p:cNvSpPr/>
            <p:nvPr/>
          </p:nvSpPr>
          <p:spPr>
            <a:xfrm>
              <a:off x="2249652" y="2922444"/>
              <a:ext cx="7135258" cy="17179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ja-JP" altLang="en-US" sz="1400" dirty="0">
                  <a:solidFill>
                    <a:schemeClr val="tx1"/>
                  </a:solidFill>
                </a:rPr>
                <a:t>他法令等に</a:t>
              </a:r>
              <a:r>
                <a:rPr kumimoji="1" lang="ja-JP" altLang="en-US" sz="1400" dirty="0" smtClean="0">
                  <a:solidFill>
                    <a:schemeClr val="tx1"/>
                  </a:solidFill>
                </a:rPr>
                <a:t>基づく取組</a:t>
              </a:r>
              <a:endParaRPr kumimoji="1" lang="en-US" altLang="ja-JP" sz="1400" dirty="0" smtClean="0">
                <a:solidFill>
                  <a:schemeClr val="tx1"/>
                </a:solidFill>
              </a:endParaRPr>
            </a:p>
            <a:p>
              <a:pPr marL="173038" indent="-77788">
                <a:buFont typeface="Wingdings" panose="05000000000000000000" pitchFamily="2" charset="2"/>
                <a:buChar char="Ø"/>
              </a:pPr>
              <a:r>
                <a:rPr kumimoji="1" lang="ja-JP" altLang="en-US" sz="1400" dirty="0" smtClean="0">
                  <a:solidFill>
                    <a:schemeClr val="tx1"/>
                  </a:solidFill>
                </a:rPr>
                <a:t>ギャンブル依存症</a:t>
              </a:r>
              <a:r>
                <a:rPr kumimoji="1" lang="ja-JP" altLang="en-US" sz="1400" b="1" dirty="0" smtClean="0">
                  <a:solidFill>
                    <a:srgbClr val="FF0000"/>
                  </a:solidFill>
                </a:rPr>
                <a:t>教育指導・助言等</a:t>
              </a:r>
              <a:endParaRPr kumimoji="1" lang="en-US" altLang="ja-JP" sz="1400" b="1" dirty="0" smtClean="0">
                <a:solidFill>
                  <a:srgbClr val="FF0000"/>
                </a:solidFill>
              </a:endParaRPr>
            </a:p>
            <a:p>
              <a:pPr marL="173038" indent="-77788">
                <a:buFont typeface="Wingdings" panose="05000000000000000000" pitchFamily="2" charset="2"/>
                <a:buChar char="Ø"/>
              </a:pPr>
              <a:r>
                <a:rPr kumimoji="1" lang="ja-JP" altLang="en-US" sz="1400" dirty="0">
                  <a:solidFill>
                    <a:schemeClr val="tx1"/>
                  </a:solidFill>
                </a:rPr>
                <a:t>ギャンブル依存症</a:t>
              </a:r>
              <a:r>
                <a:rPr kumimoji="1" lang="ja-JP" altLang="en-US" sz="1400" b="1" dirty="0" smtClean="0">
                  <a:solidFill>
                    <a:srgbClr val="FF0000"/>
                  </a:solidFill>
                </a:rPr>
                <a:t>教育の実施</a:t>
              </a:r>
              <a:r>
                <a:rPr kumimoji="1" lang="en-US" altLang="ja-JP" sz="1400" dirty="0" smtClean="0">
                  <a:solidFill>
                    <a:schemeClr val="tx1"/>
                  </a:solidFill>
                </a:rPr>
                <a:t>	</a:t>
              </a:r>
              <a:endParaRPr kumimoji="1" lang="en-US" altLang="ja-JP" sz="1400" dirty="0">
                <a:solidFill>
                  <a:schemeClr val="tx1"/>
                </a:solidFill>
              </a:endParaRPr>
            </a:p>
            <a:p>
              <a:pPr marL="173038" indent="-77788">
                <a:buFont typeface="Wingdings" panose="05000000000000000000" pitchFamily="2" charset="2"/>
                <a:buChar char="Ø"/>
              </a:pPr>
              <a:r>
                <a:rPr kumimoji="1" lang="ja-JP" altLang="en-US" sz="1400" b="1" dirty="0">
                  <a:solidFill>
                    <a:srgbClr val="FF0000"/>
                  </a:solidFill>
                </a:rPr>
                <a:t>啓発用パンフレットの</a:t>
              </a:r>
              <a:r>
                <a:rPr kumimoji="1" lang="ja-JP" altLang="en-US" sz="1400" b="1" dirty="0" smtClean="0">
                  <a:solidFill>
                    <a:srgbClr val="FF0000"/>
                  </a:solidFill>
                </a:rPr>
                <a:t>配布</a:t>
              </a:r>
              <a:endParaRPr kumimoji="1" lang="en-US" altLang="ja-JP" sz="1400" b="1" dirty="0" smtClean="0">
                <a:solidFill>
                  <a:srgbClr val="FF0000"/>
                </a:solidFill>
              </a:endParaRPr>
            </a:p>
            <a:p>
              <a:pPr marL="173038" indent="-77788">
                <a:buFont typeface="Wingdings" panose="05000000000000000000" pitchFamily="2" charset="2"/>
                <a:buChar char="Ø"/>
              </a:pPr>
              <a:r>
                <a:rPr kumimoji="1" lang="ja-JP" altLang="en-US" sz="1400" dirty="0">
                  <a:solidFill>
                    <a:schemeClr val="tx1"/>
                  </a:solidFill>
                </a:rPr>
                <a:t>ギャンブルの広告・宣伝に係る</a:t>
              </a:r>
              <a:r>
                <a:rPr kumimoji="1" lang="ja-JP" altLang="en-US" sz="1400" b="1" dirty="0">
                  <a:solidFill>
                    <a:srgbClr val="FF0000"/>
                  </a:solidFill>
                </a:rPr>
                <a:t>条例の</a:t>
              </a:r>
              <a:r>
                <a:rPr kumimoji="1" lang="ja-JP" altLang="en-US" sz="1400" b="1" dirty="0" smtClean="0">
                  <a:solidFill>
                    <a:srgbClr val="FF0000"/>
                  </a:solidFill>
                </a:rPr>
                <a:t>制定</a:t>
              </a:r>
              <a:endParaRPr kumimoji="1" lang="en-US" altLang="ja-JP" sz="1400" b="1" dirty="0">
                <a:solidFill>
                  <a:srgbClr val="FF0000"/>
                </a:solidFill>
              </a:endParaRPr>
            </a:p>
          </p:txBody>
        </p:sp>
      </p:grpSp>
      <p:sp>
        <p:nvSpPr>
          <p:cNvPr id="19" name="円/楕円 18"/>
          <p:cNvSpPr>
            <a:spLocks/>
          </p:cNvSpPr>
          <p:nvPr/>
        </p:nvSpPr>
        <p:spPr>
          <a:xfrm>
            <a:off x="2209660" y="1500462"/>
            <a:ext cx="149073"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smtClean="0">
                <a:solidFill>
                  <a:schemeClr val="bg1"/>
                </a:solidFill>
              </a:rPr>
              <a:t>D</a:t>
            </a:r>
            <a:endParaRPr kumimoji="1" lang="ja-JP" altLang="en-US" sz="800" b="1" dirty="0" smtClean="0">
              <a:solidFill>
                <a:schemeClr val="bg1"/>
              </a:solidFill>
            </a:endParaRPr>
          </a:p>
        </p:txBody>
      </p:sp>
      <p:sp>
        <p:nvSpPr>
          <p:cNvPr id="20" name="円/楕円 19"/>
          <p:cNvSpPr>
            <a:spLocks/>
          </p:cNvSpPr>
          <p:nvPr/>
        </p:nvSpPr>
        <p:spPr>
          <a:xfrm>
            <a:off x="2198156" y="4841351"/>
            <a:ext cx="149073"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smtClean="0">
                <a:solidFill>
                  <a:schemeClr val="bg1"/>
                </a:solidFill>
              </a:rPr>
              <a:t>D</a:t>
            </a:r>
            <a:endParaRPr kumimoji="1" lang="ja-JP" altLang="en-US" sz="800" b="1" dirty="0" smtClean="0">
              <a:solidFill>
                <a:schemeClr val="bg1"/>
              </a:solidFill>
            </a:endParaRPr>
          </a:p>
        </p:txBody>
      </p:sp>
    </p:spTree>
    <p:extLst>
      <p:ext uri="{BB962C8B-B14F-4D97-AF65-F5344CB8AC3E}">
        <p14:creationId xmlns:p14="http://schemas.microsoft.com/office/powerpoint/2010/main" val="1405376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08412" y="3269262"/>
            <a:ext cx="4882963" cy="21075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a:solidFill>
                  <a:schemeClr val="tx1"/>
                </a:solidFill>
              </a:rPr>
              <a:t>IR</a:t>
            </a:r>
            <a:r>
              <a:rPr kumimoji="1" lang="ja-JP" altLang="en-US" sz="1400" dirty="0">
                <a:solidFill>
                  <a:schemeClr val="tx1"/>
                </a:solidFill>
              </a:rPr>
              <a:t>法規制等に</a:t>
            </a:r>
            <a:r>
              <a:rPr kumimoji="1" lang="ja-JP" altLang="en-US" sz="1400" dirty="0" smtClean="0">
                <a:solidFill>
                  <a:schemeClr val="tx1"/>
                </a:solidFill>
              </a:rPr>
              <a:t>基づく</a:t>
            </a:r>
            <a:r>
              <a:rPr kumimoji="1" lang="ja-JP" altLang="en-US" sz="1400" dirty="0">
                <a:solidFill>
                  <a:schemeClr val="tx1"/>
                </a:solidFill>
              </a:rPr>
              <a:t>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b="1" dirty="0" smtClean="0">
                <a:solidFill>
                  <a:srgbClr val="FF0000"/>
                </a:solidFill>
              </a:rPr>
              <a:t>入場料設定</a:t>
            </a:r>
            <a:endParaRPr kumimoji="1" lang="en-US" altLang="ja-JP" sz="1400" b="1" dirty="0" smtClean="0">
              <a:solidFill>
                <a:srgbClr val="FF0000"/>
              </a:solidFill>
            </a:endParaRPr>
          </a:p>
          <a:p>
            <a:pPr marL="87313" indent="-87313">
              <a:buFont typeface="Arial" panose="020B0604020202020204" pitchFamily="34" charset="0"/>
              <a:buChar char="•"/>
            </a:pPr>
            <a:r>
              <a:rPr kumimoji="1" lang="ja-JP" altLang="en-US" sz="1400" dirty="0">
                <a:solidFill>
                  <a:schemeClr val="tx1"/>
                </a:solidFill>
              </a:rPr>
              <a:t>他法令等に基づく取組</a:t>
            </a:r>
            <a:endParaRPr kumimoji="1" lang="en-US" altLang="ja-JP" sz="1400" dirty="0">
              <a:solidFill>
                <a:schemeClr val="tx1"/>
              </a:solidFill>
            </a:endParaRPr>
          </a:p>
          <a:p>
            <a:pPr marL="180975" indent="-95250">
              <a:buFont typeface="Wingdings" panose="05000000000000000000" pitchFamily="2" charset="2"/>
              <a:buChar char="Ø"/>
            </a:pPr>
            <a:r>
              <a:rPr kumimoji="1" lang="ja-JP" altLang="en-US" sz="1400" dirty="0">
                <a:solidFill>
                  <a:schemeClr val="tx1"/>
                </a:solidFill>
              </a:rPr>
              <a:t>依存症治療</a:t>
            </a:r>
            <a:r>
              <a:rPr kumimoji="1" lang="ja-JP" altLang="en-US" sz="1400" b="1" dirty="0">
                <a:solidFill>
                  <a:srgbClr val="FF0000"/>
                </a:solidFill>
              </a:rPr>
              <a:t>拠点機関の指定</a:t>
            </a:r>
            <a:endParaRPr kumimoji="1" lang="en-US" altLang="ja-JP" sz="1400" b="1" dirty="0">
              <a:solidFill>
                <a:srgbClr val="FF0000"/>
              </a:solidFill>
            </a:endParaRPr>
          </a:p>
          <a:p>
            <a:pPr marL="180975" indent="-95250">
              <a:buFont typeface="Wingdings" panose="05000000000000000000" pitchFamily="2" charset="2"/>
              <a:buChar char="Ø"/>
            </a:pPr>
            <a:r>
              <a:rPr kumimoji="1" lang="ja-JP" altLang="en-US" sz="1400" dirty="0">
                <a:solidFill>
                  <a:schemeClr val="tx1"/>
                </a:solidFill>
              </a:rPr>
              <a:t>依存症の</a:t>
            </a:r>
            <a:r>
              <a:rPr kumimoji="1" lang="ja-JP" altLang="en-US" sz="1400" b="1" dirty="0">
                <a:solidFill>
                  <a:srgbClr val="FF0000"/>
                </a:solidFill>
              </a:rPr>
              <a:t>治療・回復支援</a:t>
            </a:r>
            <a:r>
              <a:rPr kumimoji="1" lang="ja-JP" altLang="en-US" sz="1400" b="1" dirty="0" smtClean="0">
                <a:solidFill>
                  <a:srgbClr val="FF0000"/>
                </a:solidFill>
              </a:rPr>
              <a:t>事業</a:t>
            </a:r>
            <a:r>
              <a:rPr kumimoji="1" lang="ja-JP" altLang="en-US" sz="1400" dirty="0" smtClean="0">
                <a:solidFill>
                  <a:schemeClr val="tx1"/>
                </a:solidFill>
              </a:rPr>
              <a:t>の</a:t>
            </a:r>
            <a:r>
              <a:rPr kumimoji="1" lang="ja-JP" altLang="en-US" sz="1400" dirty="0">
                <a:solidFill>
                  <a:schemeClr val="tx1"/>
                </a:solidFill>
              </a:rPr>
              <a:t>実施</a:t>
            </a:r>
            <a:endParaRPr kumimoji="1" lang="en-US" altLang="ja-JP" sz="1400" baseline="30000" dirty="0">
              <a:solidFill>
                <a:schemeClr val="tx1"/>
              </a:solidFill>
            </a:endParaRPr>
          </a:p>
          <a:p>
            <a:pPr marL="180975" indent="-95250">
              <a:buFont typeface="Wingdings" panose="05000000000000000000" pitchFamily="2" charset="2"/>
              <a:buChar char="Ø"/>
            </a:pPr>
            <a:r>
              <a:rPr kumimoji="1" lang="ja-JP" altLang="en-US" sz="1400" dirty="0">
                <a:solidFill>
                  <a:schemeClr val="tx1"/>
                </a:solidFill>
              </a:rPr>
              <a:t>保健所等にて、精神保健</a:t>
            </a:r>
            <a:r>
              <a:rPr kumimoji="1" lang="ja-JP" altLang="en-US" sz="1400" dirty="0" smtClean="0">
                <a:solidFill>
                  <a:schemeClr val="tx1"/>
                </a:solidFill>
              </a:rPr>
              <a:t>福祉に</a:t>
            </a:r>
            <a:r>
              <a:rPr kumimoji="1" lang="ja-JP" altLang="en-US" sz="1400" dirty="0">
                <a:solidFill>
                  <a:schemeClr val="tx1"/>
                </a:solidFill>
              </a:rPr>
              <a:t>関する</a:t>
            </a:r>
            <a:r>
              <a:rPr kumimoji="1" lang="ja-JP" altLang="en-US" sz="1400" b="1" dirty="0">
                <a:solidFill>
                  <a:srgbClr val="FF0000"/>
                </a:solidFill>
              </a:rPr>
              <a:t>窓口相談</a:t>
            </a:r>
            <a:r>
              <a:rPr kumimoji="1" lang="ja-JP" altLang="en-US" sz="1400" dirty="0">
                <a:solidFill>
                  <a:schemeClr val="tx1"/>
                </a:solidFill>
              </a:rPr>
              <a:t>を</a:t>
            </a:r>
            <a:r>
              <a:rPr kumimoji="1" lang="ja-JP" altLang="en-US" sz="1400" dirty="0" smtClean="0">
                <a:solidFill>
                  <a:schemeClr val="tx1"/>
                </a:solidFill>
              </a:rPr>
              <a:t>実施</a:t>
            </a:r>
            <a:endParaRPr kumimoji="1" lang="en-US" altLang="ja-JP" sz="1400" dirty="0" smtClean="0">
              <a:solidFill>
                <a:schemeClr val="tx1"/>
              </a:solidFill>
            </a:endParaRPr>
          </a:p>
          <a:p>
            <a:pPr marL="180975" indent="-95250">
              <a:buFont typeface="Wingdings" panose="05000000000000000000" pitchFamily="2" charset="2"/>
              <a:buChar char="Ø"/>
            </a:pPr>
            <a:r>
              <a:rPr lang="ja-JP" altLang="ja-JP" sz="1400" dirty="0">
                <a:solidFill>
                  <a:schemeClr val="tx1"/>
                </a:solidFill>
              </a:rPr>
              <a:t>依存症</a:t>
            </a:r>
            <a:r>
              <a:rPr lang="ja-JP" altLang="ja-JP" sz="1400" dirty="0" smtClean="0">
                <a:solidFill>
                  <a:schemeClr val="tx1"/>
                </a:solidFill>
              </a:rPr>
              <a:t>支援にかかるネットワークの設立</a:t>
            </a:r>
            <a:r>
              <a:rPr lang="ja-JP" altLang="en-US" sz="1400" b="1" dirty="0" smtClean="0">
                <a:solidFill>
                  <a:srgbClr val="FF0000"/>
                </a:solidFill>
              </a:rPr>
              <a:t>（連携）</a:t>
            </a:r>
            <a:r>
              <a:rPr lang="ja-JP" altLang="en-US" sz="1400" b="1" dirty="0">
                <a:solidFill>
                  <a:schemeClr val="tx1"/>
                </a:solidFill>
              </a:rPr>
              <a:t>　</a:t>
            </a:r>
            <a:r>
              <a:rPr lang="ja-JP" altLang="en-US" sz="1400" dirty="0">
                <a:solidFill>
                  <a:schemeClr val="tx1"/>
                </a:solidFill>
              </a:rPr>
              <a:t>等</a:t>
            </a:r>
            <a:endParaRPr kumimoji="1" lang="en-US" altLang="ja-JP" sz="1400" b="1" dirty="0">
              <a:solidFill>
                <a:schemeClr val="tx1"/>
              </a:solidFill>
            </a:endParaRPr>
          </a:p>
          <a:p>
            <a:pPr marL="180975" indent="-95250">
              <a:buFont typeface="Wingdings" panose="05000000000000000000" pitchFamily="2" charset="2"/>
              <a:buChar char="Ø"/>
            </a:pPr>
            <a:endParaRPr kumimoji="1" lang="ja-JP" altLang="en-US" sz="1400" dirty="0">
              <a:solidFill>
                <a:schemeClr val="tx1"/>
              </a:solidFill>
            </a:endParaRPr>
          </a:p>
        </p:txBody>
      </p:sp>
      <p:sp>
        <p:nvSpPr>
          <p:cNvPr id="3" name="スライド番号プレースホルダー 2"/>
          <p:cNvSpPr>
            <a:spLocks noGrp="1"/>
          </p:cNvSpPr>
          <p:nvPr>
            <p:ph type="sldNum" sz="quarter" idx="11"/>
          </p:nvPr>
        </p:nvSpPr>
        <p:spPr/>
        <p:txBody>
          <a:bodyPr/>
          <a:lstStyle/>
          <a:p>
            <a:fld id="{56E56C22-CD92-4A50-AAD1-E2171E0619BD}" type="slidenum">
              <a:rPr lang="ja-JP" altLang="en-US" smtClean="0"/>
              <a:pPr/>
              <a:t>73</a:t>
            </a:fld>
            <a:endParaRPr lang="ja-JP" altLang="en-US" dirty="0"/>
          </a:p>
        </p:txBody>
      </p:sp>
      <p:sp>
        <p:nvSpPr>
          <p:cNvPr id="5" name="タイトル 4"/>
          <p:cNvSpPr>
            <a:spLocks noGrp="1"/>
          </p:cNvSpPr>
          <p:nvPr>
            <p:ph type="title"/>
          </p:nvPr>
        </p:nvSpPr>
        <p:spPr/>
        <p:txBody>
          <a:bodyPr/>
          <a:lstStyle/>
          <a:p>
            <a:r>
              <a:rPr lang="ja-JP" altLang="en-US" dirty="0" smtClean="0"/>
              <a:t>（３）課題と対策</a:t>
            </a:r>
            <a:r>
              <a:rPr lang="en-US" altLang="ja-JP" dirty="0" smtClean="0"/>
              <a:t/>
            </a:r>
            <a:br>
              <a:rPr lang="en-US" altLang="ja-JP" dirty="0" smtClean="0"/>
            </a:br>
            <a:r>
              <a:rPr lang="ja-JP" altLang="en-US" dirty="0" smtClean="0"/>
              <a:t>オ　今後実施が想定される対策</a:t>
            </a:r>
            <a:endParaRPr lang="ja-JP" altLang="en-US" dirty="0"/>
          </a:p>
        </p:txBody>
      </p:sp>
      <p:sp>
        <p:nvSpPr>
          <p:cNvPr id="9" name="テキスト プレースホルダー 8"/>
          <p:cNvSpPr>
            <a:spLocks noGrp="1"/>
          </p:cNvSpPr>
          <p:nvPr>
            <p:ph type="body" sz="quarter" idx="15"/>
          </p:nvPr>
        </p:nvSpPr>
        <p:spPr>
          <a:xfrm>
            <a:off x="417000" y="1017610"/>
            <a:ext cx="4320000" cy="432000"/>
          </a:xfrm>
        </p:spPr>
        <p:txBody>
          <a:bodyPr/>
          <a:lstStyle/>
          <a:p>
            <a:r>
              <a:rPr lang="ja-JP" altLang="en-US" dirty="0" smtClean="0"/>
              <a:t>⑤ギャンブル依存症</a:t>
            </a:r>
            <a:r>
              <a:rPr kumimoji="1" lang="ja-JP" altLang="en-US" dirty="0" smtClean="0"/>
              <a:t>対策</a:t>
            </a:r>
            <a:endParaRPr kumimoji="1" lang="ja-JP" altLang="en-US" dirty="0"/>
          </a:p>
        </p:txBody>
      </p:sp>
      <p:sp>
        <p:nvSpPr>
          <p:cNvPr id="92" name="正方形/長方形 91"/>
          <p:cNvSpPr/>
          <p:nvPr/>
        </p:nvSpPr>
        <p:spPr>
          <a:xfrm>
            <a:off x="448899" y="5529752"/>
            <a:ext cx="1727486" cy="105119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民間事業者</a:t>
            </a:r>
          </a:p>
        </p:txBody>
      </p:sp>
      <p:sp>
        <p:nvSpPr>
          <p:cNvPr id="95" name="正方形/長方形 94"/>
          <p:cNvSpPr/>
          <p:nvPr/>
        </p:nvSpPr>
        <p:spPr>
          <a:xfrm>
            <a:off x="448899" y="1474294"/>
            <a:ext cx="1727486" cy="1757279"/>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smtClean="0">
                <a:solidFill>
                  <a:schemeClr val="tx1"/>
                </a:solidFill>
              </a:rPr>
              <a:t>国</a:t>
            </a:r>
          </a:p>
        </p:txBody>
      </p:sp>
      <p:sp>
        <p:nvSpPr>
          <p:cNvPr id="94" name="正方形/長方形 93"/>
          <p:cNvSpPr/>
          <p:nvPr/>
        </p:nvSpPr>
        <p:spPr>
          <a:xfrm>
            <a:off x="1281918" y="3291946"/>
            <a:ext cx="894467" cy="218914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smtClean="0">
                <a:solidFill>
                  <a:schemeClr val="bg1"/>
                </a:solidFill>
              </a:rPr>
              <a:t>大阪府・市</a:t>
            </a:r>
          </a:p>
        </p:txBody>
      </p:sp>
      <p:sp>
        <p:nvSpPr>
          <p:cNvPr id="96" name="正方形/長方形 95"/>
          <p:cNvSpPr/>
          <p:nvPr/>
        </p:nvSpPr>
        <p:spPr>
          <a:xfrm>
            <a:off x="448899" y="3291946"/>
            <a:ext cx="792000" cy="218914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dirty="0">
                <a:solidFill>
                  <a:schemeClr val="tx1"/>
                </a:solidFill>
              </a:rPr>
              <a:t>地方公共団体</a:t>
            </a:r>
            <a:endParaRPr kumimoji="1" lang="ja-JP" altLang="en-US" sz="1400" dirty="0" smtClean="0">
              <a:solidFill>
                <a:schemeClr val="tx1"/>
              </a:solidFill>
            </a:endParaRPr>
          </a:p>
        </p:txBody>
      </p:sp>
      <p:cxnSp>
        <p:nvCxnSpPr>
          <p:cNvPr id="97" name="直線コネクタ 96"/>
          <p:cNvCxnSpPr/>
          <p:nvPr/>
        </p:nvCxnSpPr>
        <p:spPr>
          <a:xfrm>
            <a:off x="2247899" y="3239571"/>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247900" y="5490612"/>
            <a:ext cx="7137011"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308412" y="1480271"/>
            <a:ext cx="7076498" cy="17513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indent="-87313">
              <a:buFont typeface="Arial" panose="020B0604020202020204" pitchFamily="34" charset="0"/>
              <a:buChar char="•"/>
            </a:pPr>
            <a:r>
              <a:rPr kumimoji="1" lang="en-US" altLang="ja-JP" sz="1400" dirty="0">
                <a:solidFill>
                  <a:schemeClr val="tx1"/>
                </a:solidFill>
              </a:rPr>
              <a:t>IR</a:t>
            </a:r>
            <a:r>
              <a:rPr kumimoji="1" lang="ja-JP" altLang="en-US" sz="1400" dirty="0">
                <a:solidFill>
                  <a:schemeClr val="tx1"/>
                </a:solidFill>
              </a:rPr>
              <a:t>法規制等</a:t>
            </a:r>
            <a:r>
              <a:rPr kumimoji="1" lang="ja-JP" altLang="en-US" sz="1400" dirty="0" smtClean="0">
                <a:solidFill>
                  <a:schemeClr val="tx1"/>
                </a:solidFill>
              </a:rPr>
              <a:t>に基づく取組</a:t>
            </a:r>
            <a:endParaRPr kumimoji="1" lang="en-US" altLang="ja-JP" sz="1400" dirty="0">
              <a:solidFill>
                <a:schemeClr val="tx1"/>
              </a:solidFill>
            </a:endParaRPr>
          </a:p>
          <a:p>
            <a:pPr marL="171450" indent="-84138">
              <a:buFont typeface="Wingdings" panose="05000000000000000000" pitchFamily="2" charset="2"/>
              <a:buChar char="Ø"/>
            </a:pPr>
            <a:r>
              <a:rPr kumimoji="1" lang="ja-JP" altLang="en-US" sz="1400" dirty="0" smtClean="0">
                <a:solidFill>
                  <a:schemeClr val="tx1"/>
                </a:solidFill>
              </a:rPr>
              <a:t>公営</a:t>
            </a:r>
            <a:r>
              <a:rPr kumimoji="1" lang="ja-JP" altLang="en-US" sz="1400" dirty="0">
                <a:solidFill>
                  <a:schemeClr val="tx1"/>
                </a:solidFill>
              </a:rPr>
              <a:t>賭博分野を含めた</a:t>
            </a:r>
            <a:r>
              <a:rPr kumimoji="1" lang="ja-JP" altLang="en-US" sz="1400" b="1" dirty="0" smtClean="0">
                <a:solidFill>
                  <a:srgbClr val="FF0000"/>
                </a:solidFill>
              </a:rPr>
              <a:t>調査実施</a:t>
            </a:r>
            <a:r>
              <a:rPr kumimoji="1" lang="ja-JP" altLang="en-US" sz="1400" b="1" dirty="0">
                <a:solidFill>
                  <a:srgbClr val="FF0000"/>
                </a:solidFill>
              </a:rPr>
              <a:t>及び</a:t>
            </a:r>
            <a:r>
              <a:rPr kumimoji="1" lang="ja-JP" altLang="en-US" sz="1400" b="1" dirty="0" smtClean="0">
                <a:solidFill>
                  <a:srgbClr val="FF0000"/>
                </a:solidFill>
              </a:rPr>
              <a:t>実態把握</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b="1" dirty="0">
                <a:solidFill>
                  <a:srgbClr val="FF0000"/>
                </a:solidFill>
              </a:rPr>
              <a:t>調査研究の推奨</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中長期的</a:t>
            </a:r>
            <a:r>
              <a:rPr kumimoji="1" lang="ja-JP" altLang="en-US" sz="1400" dirty="0">
                <a:solidFill>
                  <a:schemeClr val="tx1"/>
                </a:solidFill>
              </a:rPr>
              <a:t>な対応策や短期的</a:t>
            </a:r>
            <a:r>
              <a:rPr kumimoji="1" lang="ja-JP" altLang="en-US" sz="1400" b="1" dirty="0">
                <a:solidFill>
                  <a:srgbClr val="FF0000"/>
                </a:solidFill>
              </a:rPr>
              <a:t>対処プログラムの</a:t>
            </a:r>
            <a:r>
              <a:rPr kumimoji="1" lang="ja-JP" altLang="en-US" sz="1400" b="1" dirty="0" smtClean="0">
                <a:solidFill>
                  <a:srgbClr val="FF0000"/>
                </a:solidFill>
              </a:rPr>
              <a:t>策定</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smtClean="0">
                <a:solidFill>
                  <a:schemeClr val="tx1"/>
                </a:solidFill>
              </a:rPr>
              <a:t>治療やカウンセリング</a:t>
            </a:r>
            <a:r>
              <a:rPr kumimoji="1" lang="ja-JP" altLang="en-US" sz="1400" b="1" dirty="0" smtClean="0">
                <a:solidFill>
                  <a:srgbClr val="FF0000"/>
                </a:solidFill>
              </a:rPr>
              <a:t>体制構築</a:t>
            </a:r>
            <a:r>
              <a:rPr kumimoji="1" lang="ja-JP" altLang="en-US" sz="1400" dirty="0" smtClean="0">
                <a:solidFill>
                  <a:schemeClr val="tx1"/>
                </a:solidFill>
              </a:rPr>
              <a:t>支援</a:t>
            </a:r>
            <a:endParaRPr kumimoji="1" lang="en-US" altLang="ja-JP" sz="1400" dirty="0" smtClean="0">
              <a:solidFill>
                <a:schemeClr val="tx1"/>
              </a:solidFill>
            </a:endParaRPr>
          </a:p>
          <a:p>
            <a:pPr marL="171450" indent="-84138">
              <a:buFont typeface="Wingdings" panose="05000000000000000000" pitchFamily="2" charset="2"/>
              <a:buChar char="Ø"/>
            </a:pPr>
            <a:r>
              <a:rPr kumimoji="1" lang="ja-JP" altLang="en-US" sz="1400" b="1" dirty="0" smtClean="0">
                <a:solidFill>
                  <a:srgbClr val="FF0000"/>
                </a:solidFill>
              </a:rPr>
              <a:t>入場料設定</a:t>
            </a:r>
            <a:endParaRPr kumimoji="1" lang="en-US" altLang="ja-JP" sz="1400" b="1" dirty="0" smtClean="0">
              <a:solidFill>
                <a:srgbClr val="FF0000"/>
              </a:solidFill>
            </a:endParaRPr>
          </a:p>
          <a:p>
            <a:pPr marL="171450" indent="-84138">
              <a:buFont typeface="Wingdings" panose="05000000000000000000" pitchFamily="2" charset="2"/>
              <a:buChar char="Ø"/>
            </a:pPr>
            <a:r>
              <a:rPr kumimoji="1" lang="ja-JP" altLang="en-US" sz="1400" dirty="0">
                <a:solidFill>
                  <a:schemeClr val="tx1"/>
                </a:solidFill>
              </a:rPr>
              <a:t>施行に係わる法令等の履行・遵守状況に係る</a:t>
            </a:r>
            <a:r>
              <a:rPr kumimoji="1" lang="ja-JP" altLang="en-US" sz="1400" b="1" dirty="0" smtClean="0">
                <a:solidFill>
                  <a:srgbClr val="FF0000"/>
                </a:solidFill>
              </a:rPr>
              <a:t>監督</a:t>
            </a:r>
            <a:r>
              <a:rPr kumimoji="1" lang="ja-JP" altLang="en-US" sz="1400" b="1" dirty="0" smtClean="0">
                <a:solidFill>
                  <a:schemeClr val="tx1"/>
                </a:solidFill>
              </a:rPr>
              <a:t>　</a:t>
            </a:r>
            <a:r>
              <a:rPr kumimoji="1" lang="ja-JP" altLang="en-US" sz="1400" dirty="0" smtClean="0">
                <a:solidFill>
                  <a:schemeClr val="tx1"/>
                </a:solidFill>
              </a:rPr>
              <a:t>等</a:t>
            </a:r>
            <a:endParaRPr kumimoji="1" lang="en-US" altLang="ja-JP" sz="1400" b="1" dirty="0" smtClean="0">
              <a:solidFill>
                <a:schemeClr val="tx1"/>
              </a:solidFill>
            </a:endParaRPr>
          </a:p>
        </p:txBody>
      </p:sp>
      <p:sp>
        <p:nvSpPr>
          <p:cNvPr id="14" name="正方形/長方形 13"/>
          <p:cNvSpPr/>
          <p:nvPr/>
        </p:nvSpPr>
        <p:spPr>
          <a:xfrm>
            <a:off x="2308412" y="5490702"/>
            <a:ext cx="7076498" cy="10902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7313" lvl="0" indent="-87313">
              <a:buFont typeface="Arial" panose="020B0604020202020204" pitchFamily="34" charset="0"/>
              <a:buChar char="•"/>
            </a:pPr>
            <a:r>
              <a:rPr kumimoji="1" lang="en-US" altLang="ja-JP" sz="1400" dirty="0">
                <a:solidFill>
                  <a:prstClr val="black"/>
                </a:solidFill>
              </a:rPr>
              <a:t>IR</a:t>
            </a:r>
            <a:r>
              <a:rPr kumimoji="1" lang="ja-JP" altLang="en-US" sz="1400" dirty="0">
                <a:solidFill>
                  <a:prstClr val="black"/>
                </a:solidFill>
              </a:rPr>
              <a:t>法規制等に</a:t>
            </a:r>
            <a:r>
              <a:rPr kumimoji="1" lang="ja-JP" altLang="en-US" sz="1400" dirty="0" smtClean="0">
                <a:solidFill>
                  <a:prstClr val="black"/>
                </a:solidFill>
              </a:rPr>
              <a:t>基づく</a:t>
            </a:r>
            <a:r>
              <a:rPr kumimoji="1" lang="ja-JP" altLang="en-US" sz="1400" dirty="0">
                <a:solidFill>
                  <a:prstClr val="black"/>
                </a:solidFill>
              </a:rPr>
              <a:t>取組</a:t>
            </a:r>
            <a:endParaRPr kumimoji="1" lang="en-US" altLang="ja-JP" sz="1400" dirty="0">
              <a:solidFill>
                <a:prstClr val="black"/>
              </a:solidFill>
            </a:endParaRPr>
          </a:p>
          <a:p>
            <a:pPr marL="174625" lvl="0" indent="-88900">
              <a:buFont typeface="Wingdings" panose="05000000000000000000" pitchFamily="2" charset="2"/>
              <a:buChar char="Ø"/>
            </a:pPr>
            <a:r>
              <a:rPr kumimoji="1" lang="ja-JP" altLang="en-US" sz="1400" dirty="0" smtClean="0">
                <a:solidFill>
                  <a:prstClr val="black"/>
                </a:solidFill>
              </a:rPr>
              <a:t>日本人（内国人）に</a:t>
            </a:r>
            <a:r>
              <a:rPr kumimoji="1" lang="ja-JP" altLang="en-US" sz="1400" dirty="0">
                <a:solidFill>
                  <a:prstClr val="black"/>
                </a:solidFill>
              </a:rPr>
              <a:t>対して</a:t>
            </a:r>
            <a:r>
              <a:rPr kumimoji="1" lang="ja-JP" altLang="en-US" sz="1400" b="1" dirty="0">
                <a:solidFill>
                  <a:srgbClr val="FF0000"/>
                </a:solidFill>
              </a:rPr>
              <a:t>入場</a:t>
            </a:r>
            <a:r>
              <a:rPr kumimoji="1" lang="ja-JP" altLang="en-US" sz="1400" b="1" dirty="0" smtClean="0">
                <a:solidFill>
                  <a:srgbClr val="FF0000"/>
                </a:solidFill>
              </a:rPr>
              <a:t>規制</a:t>
            </a:r>
            <a:r>
              <a:rPr kumimoji="1" lang="ja-JP" altLang="en-US" sz="1400" dirty="0" smtClean="0">
                <a:solidFill>
                  <a:prstClr val="black"/>
                </a:solidFill>
              </a:rPr>
              <a:t>を適用</a:t>
            </a:r>
            <a:endParaRPr kumimoji="1" lang="en-US" altLang="ja-JP" sz="1400" dirty="0">
              <a:solidFill>
                <a:prstClr val="black"/>
              </a:solidFill>
            </a:endParaRPr>
          </a:p>
          <a:p>
            <a:pPr marL="174625" lvl="0" indent="-88900">
              <a:buFont typeface="Wingdings" panose="05000000000000000000" pitchFamily="2" charset="2"/>
              <a:buChar char="Ø"/>
            </a:pPr>
            <a:r>
              <a:rPr kumimoji="1" lang="ja-JP" altLang="en-US" sz="1400" b="1" dirty="0" smtClean="0">
                <a:solidFill>
                  <a:srgbClr val="FF0000"/>
                </a:solidFill>
              </a:rPr>
              <a:t>入場料徴収</a:t>
            </a:r>
            <a:r>
              <a:rPr kumimoji="1" lang="ja-JP" altLang="en-US" sz="1400" dirty="0" smtClean="0">
                <a:solidFill>
                  <a:prstClr val="black"/>
                </a:solidFill>
              </a:rPr>
              <a:t>、国・地方公共団体へ納付</a:t>
            </a:r>
            <a:r>
              <a:rPr kumimoji="1" lang="ja-JP" altLang="en-US" sz="1400" b="1" dirty="0" smtClean="0">
                <a:solidFill>
                  <a:srgbClr val="FF0000"/>
                </a:solidFill>
              </a:rPr>
              <a:t>（入場料納付）</a:t>
            </a:r>
            <a:endParaRPr kumimoji="1" lang="en-US" altLang="ja-JP" sz="1400" b="1" dirty="0" smtClean="0">
              <a:solidFill>
                <a:srgbClr val="FF0000"/>
              </a:solidFill>
            </a:endParaRPr>
          </a:p>
          <a:p>
            <a:pPr marL="87313" lvl="0" indent="-87313">
              <a:buFont typeface="Arial" panose="020B0604020202020204" pitchFamily="34" charset="0"/>
              <a:buChar char="•"/>
            </a:pPr>
            <a:r>
              <a:rPr kumimoji="1" lang="ja-JP" altLang="en-US" sz="1400" dirty="0" smtClean="0">
                <a:solidFill>
                  <a:prstClr val="black"/>
                </a:solidFill>
              </a:rPr>
              <a:t>自主的な取組</a:t>
            </a:r>
            <a:endParaRPr kumimoji="1" lang="en-US" altLang="ja-JP" sz="1400" dirty="0" smtClean="0">
              <a:solidFill>
                <a:prstClr val="black"/>
              </a:solidFill>
            </a:endParaRPr>
          </a:p>
          <a:p>
            <a:pPr marL="174625" lvl="0" indent="-88900">
              <a:buFont typeface="Wingdings" panose="05000000000000000000" pitchFamily="2" charset="2"/>
              <a:buChar char="Ø"/>
            </a:pPr>
            <a:r>
              <a:rPr kumimoji="1" lang="ja-JP" altLang="en-US" sz="1400" b="1" dirty="0" smtClean="0">
                <a:solidFill>
                  <a:srgbClr val="FF0000"/>
                </a:solidFill>
              </a:rPr>
              <a:t>依存症</a:t>
            </a:r>
            <a:r>
              <a:rPr kumimoji="1" lang="ja-JP" altLang="en-US" sz="1400" b="1" dirty="0">
                <a:solidFill>
                  <a:srgbClr val="FF0000"/>
                </a:solidFill>
              </a:rPr>
              <a:t>対策の</a:t>
            </a:r>
            <a:r>
              <a:rPr kumimoji="1" lang="ja-JP" altLang="en-US" sz="1400" b="1" dirty="0" smtClean="0">
                <a:solidFill>
                  <a:srgbClr val="FF0000"/>
                </a:solidFill>
              </a:rPr>
              <a:t>組織設立</a:t>
            </a:r>
            <a:endParaRPr kumimoji="1" lang="en-US" altLang="ja-JP" sz="1400" b="1" dirty="0">
              <a:solidFill>
                <a:srgbClr val="FF0000"/>
              </a:solidFill>
            </a:endParaRPr>
          </a:p>
        </p:txBody>
      </p:sp>
      <p:sp>
        <p:nvSpPr>
          <p:cNvPr id="17" name="円/楕円 16"/>
          <p:cNvSpPr>
            <a:spLocks/>
          </p:cNvSpPr>
          <p:nvPr/>
        </p:nvSpPr>
        <p:spPr>
          <a:xfrm>
            <a:off x="2258295" y="1549093"/>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E</a:t>
            </a:r>
            <a:endParaRPr kumimoji="1" lang="ja-JP" altLang="en-US" sz="800" b="1" dirty="0" smtClean="0">
              <a:solidFill>
                <a:schemeClr val="bg1"/>
              </a:solidFill>
            </a:endParaRPr>
          </a:p>
        </p:txBody>
      </p:sp>
      <p:sp>
        <p:nvSpPr>
          <p:cNvPr id="18" name="円/楕円 17"/>
          <p:cNvSpPr>
            <a:spLocks/>
          </p:cNvSpPr>
          <p:nvPr/>
        </p:nvSpPr>
        <p:spPr>
          <a:xfrm>
            <a:off x="2269229" y="5529752"/>
            <a:ext cx="137908"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E</a:t>
            </a:r>
            <a:endParaRPr kumimoji="1" lang="ja-JP" altLang="en-US" sz="800" b="1" dirty="0" smtClean="0">
              <a:solidFill>
                <a:schemeClr val="bg1"/>
              </a:solidFill>
            </a:endParaRPr>
          </a:p>
        </p:txBody>
      </p:sp>
      <p:sp>
        <p:nvSpPr>
          <p:cNvPr id="19" name="円/楕円 18"/>
          <p:cNvSpPr>
            <a:spLocks/>
          </p:cNvSpPr>
          <p:nvPr/>
        </p:nvSpPr>
        <p:spPr>
          <a:xfrm>
            <a:off x="2269229" y="3330046"/>
            <a:ext cx="144000" cy="14400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800" b="1" dirty="0">
                <a:solidFill>
                  <a:schemeClr val="bg1"/>
                </a:solidFill>
              </a:rPr>
              <a:t>E</a:t>
            </a:r>
            <a:endParaRPr kumimoji="1" lang="ja-JP" altLang="en-US" sz="800" b="1" dirty="0" smtClean="0">
              <a:solidFill>
                <a:schemeClr val="bg1"/>
              </a:solidFill>
            </a:endParaRPr>
          </a:p>
        </p:txBody>
      </p:sp>
    </p:spTree>
    <p:extLst>
      <p:ext uri="{BB962C8B-B14F-4D97-AF65-F5344CB8AC3E}">
        <p14:creationId xmlns:p14="http://schemas.microsoft.com/office/powerpoint/2010/main" val="27658432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（３）課題と対策</a:t>
            </a:r>
            <a:br>
              <a:rPr lang="ja-JP" altLang="en-US" dirty="0"/>
            </a:br>
            <a:r>
              <a:rPr lang="ja-JP" altLang="en-US" dirty="0" smtClean="0"/>
              <a:t>キ　既存の公営競技（競艇・競輪）への影響</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74</a:t>
            </a:fld>
            <a:endParaRPr lang="ja-JP" altLang="en-US" dirty="0"/>
          </a:p>
        </p:txBody>
      </p:sp>
    </p:spTree>
    <p:extLst>
      <p:ext uri="{BB962C8B-B14F-4D97-AF65-F5344CB8AC3E}">
        <p14:creationId xmlns:p14="http://schemas.microsoft.com/office/powerpoint/2010/main" val="32380479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（３）課題と対策</a:t>
            </a:r>
            <a:br>
              <a:rPr lang="ja-JP" altLang="en-US" dirty="0" smtClean="0"/>
            </a:br>
            <a:r>
              <a:rPr lang="ja-JP" altLang="en-US" dirty="0" smtClean="0"/>
              <a:t>（キ）　既存の公営競技（競艇・競輪）への影響</a:t>
            </a:r>
            <a:endParaRPr lang="ja-JP" altLang="en-US" dirty="0"/>
          </a:p>
        </p:txBody>
      </p:sp>
      <p:sp>
        <p:nvSpPr>
          <p:cNvPr id="13" name="コンテンツ プレースホルダー 12"/>
          <p:cNvSpPr>
            <a:spLocks noGrp="1"/>
          </p:cNvSpPr>
          <p:nvPr>
            <p:ph idx="1"/>
          </p:nvPr>
        </p:nvSpPr>
        <p:spPr>
          <a:xfrm>
            <a:off x="417000" y="1479600"/>
            <a:ext cx="4367725" cy="3655926"/>
          </a:xfrm>
        </p:spPr>
        <p:txBody>
          <a:bodyPr>
            <a:normAutofit/>
          </a:bodyPr>
          <a:lstStyle/>
          <a:p>
            <a:r>
              <a:rPr lang="ja-JP" altLang="en-US" sz="1400" dirty="0" smtClean="0"/>
              <a:t>大阪府内には、ボートレース住之江（競艇）及び岸和田競輪場（競輪）の２つの公営競技場がある。両施設は、</a:t>
            </a:r>
            <a:r>
              <a:rPr lang="en-US" altLang="ja-JP" sz="1400" dirty="0" smtClean="0"/>
              <a:t>IR</a:t>
            </a:r>
            <a:r>
              <a:rPr lang="ja-JP" altLang="en-US" sz="1400" dirty="0" smtClean="0"/>
              <a:t>立地予定の夢洲から半径約</a:t>
            </a:r>
            <a:r>
              <a:rPr lang="en-US" altLang="ja-JP" sz="1400" dirty="0" smtClean="0"/>
              <a:t>30km</a:t>
            </a:r>
            <a:r>
              <a:rPr lang="ja-JP" altLang="en-US" sz="1400" dirty="0" smtClean="0"/>
              <a:t>圏内に位置しており、</a:t>
            </a:r>
            <a:r>
              <a:rPr lang="en-US" altLang="ja-JP" sz="1400" dirty="0" smtClean="0"/>
              <a:t>IR</a:t>
            </a:r>
            <a:r>
              <a:rPr lang="ja-JP" altLang="en-US" sz="1400" dirty="0" smtClean="0"/>
              <a:t>の商圏と重なる。</a:t>
            </a:r>
            <a:endParaRPr lang="en-US" altLang="ja-JP" sz="1400" dirty="0" smtClean="0"/>
          </a:p>
          <a:p>
            <a:r>
              <a:rPr lang="ja-JP" altLang="en-US" sz="1400" dirty="0" smtClean="0"/>
              <a:t>そこで、本章</a:t>
            </a:r>
            <a:r>
              <a:rPr lang="ja-JP" altLang="en-US" sz="1400" dirty="0"/>
              <a:t>では、</a:t>
            </a:r>
            <a:r>
              <a:rPr lang="ja-JP" altLang="en-US" sz="1400" dirty="0" smtClean="0"/>
              <a:t>カジノ開業による既存</a:t>
            </a:r>
            <a:r>
              <a:rPr lang="ja-JP" altLang="en-US" sz="1400" dirty="0"/>
              <a:t>の公営</a:t>
            </a:r>
            <a:r>
              <a:rPr lang="ja-JP" altLang="en-US" sz="1400" dirty="0" smtClean="0"/>
              <a:t>競技　（</a:t>
            </a:r>
            <a:r>
              <a:rPr lang="ja-JP" altLang="en-US" sz="1400" dirty="0"/>
              <a:t>競艇・競輪</a:t>
            </a:r>
            <a:r>
              <a:rPr lang="ja-JP" altLang="en-US" sz="1400" dirty="0" smtClean="0"/>
              <a:t>）の業績への影響について、調査・分析を　行う。</a:t>
            </a:r>
            <a:endParaRPr lang="en-US" altLang="ja-JP" sz="1400" dirty="0"/>
          </a:p>
          <a:p>
            <a:endParaRPr lang="en-US" altLang="ja-JP" sz="1400" dirty="0" smtClean="0"/>
          </a:p>
          <a:p>
            <a:r>
              <a:rPr lang="ja-JP" altLang="en-US" sz="1400" dirty="0" smtClean="0"/>
              <a:t>ボートレース住之江（</a:t>
            </a:r>
            <a:r>
              <a:rPr lang="ja-JP" altLang="en-US" sz="1400" dirty="0"/>
              <a:t>夢洲から</a:t>
            </a:r>
            <a:r>
              <a:rPr kumimoji="1" lang="ja-JP" altLang="en-US" sz="1400" dirty="0" smtClean="0"/>
              <a:t>約</a:t>
            </a:r>
            <a:r>
              <a:rPr kumimoji="1" lang="en-US" altLang="ja-JP" sz="1400" dirty="0" smtClean="0"/>
              <a:t>15Km</a:t>
            </a:r>
            <a:r>
              <a:rPr kumimoji="1" lang="ja-JP" altLang="en-US" sz="1400" dirty="0" smtClean="0"/>
              <a:t>）、　</a:t>
            </a:r>
            <a:r>
              <a:rPr lang="ja-JP" altLang="en-US" sz="1400" dirty="0" smtClean="0"/>
              <a:t>　　　　　　　　</a:t>
            </a:r>
            <a:r>
              <a:rPr kumimoji="1" lang="ja-JP" altLang="en-US" sz="1400" dirty="0" smtClean="0"/>
              <a:t>岸和田競輪（夢洲から約</a:t>
            </a:r>
            <a:r>
              <a:rPr kumimoji="1" lang="en-US" altLang="ja-JP" sz="1400" dirty="0" smtClean="0"/>
              <a:t>30Km</a:t>
            </a:r>
            <a:r>
              <a:rPr kumimoji="1" lang="ja-JP" altLang="en-US" sz="1400" dirty="0" smtClean="0"/>
              <a:t>）</a:t>
            </a:r>
            <a:endParaRPr kumimoji="1" lang="ja-JP" altLang="en-US" sz="1400" dirty="0"/>
          </a:p>
        </p:txBody>
      </p:sp>
      <p:sp>
        <p:nvSpPr>
          <p:cNvPr id="4" name="スライド番号プレースホルダー 3"/>
          <p:cNvSpPr>
            <a:spLocks noGrp="1"/>
          </p:cNvSpPr>
          <p:nvPr>
            <p:ph type="sldNum" sz="quarter" idx="10"/>
          </p:nvPr>
        </p:nvSpPr>
        <p:spPr/>
        <p:txBody>
          <a:bodyPr/>
          <a:lstStyle/>
          <a:p>
            <a:fld id="{543A0986-838B-4D2A-A95C-8CB1738263FE}" type="slidenum">
              <a:rPr lang="ja-JP" altLang="en-US" smtClean="0"/>
              <a:pPr/>
              <a:t>75</a:t>
            </a:fld>
            <a:endParaRPr lang="ja-JP" altLang="en-US" dirty="0"/>
          </a:p>
        </p:txBody>
      </p:sp>
      <p:sp>
        <p:nvSpPr>
          <p:cNvPr id="6" name="テキスト プレースホルダー 5"/>
          <p:cNvSpPr>
            <a:spLocks noGrp="1"/>
          </p:cNvSpPr>
          <p:nvPr>
            <p:ph type="body" sz="quarter" idx="15"/>
          </p:nvPr>
        </p:nvSpPr>
        <p:spPr/>
        <p:txBody>
          <a:bodyPr/>
          <a:lstStyle/>
          <a:p>
            <a:r>
              <a:rPr lang="ja-JP" altLang="en-US" dirty="0"/>
              <a:t>はじめに</a:t>
            </a:r>
          </a:p>
        </p:txBody>
      </p:sp>
      <p:pic>
        <p:nvPicPr>
          <p:cNvPr id="3358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0" r="29334" b="-1"/>
          <a:stretch/>
        </p:blipFill>
        <p:spPr bwMode="auto">
          <a:xfrm>
            <a:off x="4944221" y="1334877"/>
            <a:ext cx="4259116" cy="486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944221" y="1334877"/>
            <a:ext cx="4259116" cy="4864992"/>
          </a:xfrm>
          <a:prstGeom prst="rect">
            <a:avLst/>
          </a:prstGeom>
          <a:solidFill>
            <a:schemeClr val="bg1">
              <a:alpha val="50000"/>
            </a:schemeClr>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grpSp>
        <p:nvGrpSpPr>
          <p:cNvPr id="16" name="グループ化 15"/>
          <p:cNvGrpSpPr/>
          <p:nvPr/>
        </p:nvGrpSpPr>
        <p:grpSpPr>
          <a:xfrm>
            <a:off x="6119484" y="1489126"/>
            <a:ext cx="1759748" cy="4470577"/>
            <a:chOff x="6119484" y="1489126"/>
            <a:chExt cx="1759748" cy="4470577"/>
          </a:xfrm>
        </p:grpSpPr>
        <p:sp>
          <p:nvSpPr>
            <p:cNvPr id="5" name="円/楕円 4"/>
            <p:cNvSpPr/>
            <p:nvPr/>
          </p:nvSpPr>
          <p:spPr>
            <a:xfrm>
              <a:off x="6451003" y="5779703"/>
              <a:ext cx="180000" cy="180000"/>
            </a:xfrm>
            <a:prstGeom prst="ellipse">
              <a:avLst/>
            </a:prstGeom>
            <a:solidFill>
              <a:srgbClr val="FF0000"/>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0" name="円/楕円 9"/>
            <p:cNvSpPr/>
            <p:nvPr/>
          </p:nvSpPr>
          <p:spPr>
            <a:xfrm>
              <a:off x="7699232" y="2522279"/>
              <a:ext cx="180000" cy="180000"/>
            </a:xfrm>
            <a:prstGeom prst="ellipse">
              <a:avLst/>
            </a:prstGeom>
            <a:solidFill>
              <a:srgbClr val="FF0000"/>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11" name="円/楕円 10"/>
            <p:cNvSpPr/>
            <p:nvPr/>
          </p:nvSpPr>
          <p:spPr>
            <a:xfrm>
              <a:off x="6119484" y="1489126"/>
              <a:ext cx="180000" cy="180000"/>
            </a:xfrm>
            <a:prstGeom prst="ellipse">
              <a:avLst/>
            </a:prstGeom>
            <a:solidFill>
              <a:srgbClr val="FF0000"/>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schemeClr val="tx1"/>
                </a:solidFill>
              </a:endParaRPr>
            </a:p>
          </p:txBody>
        </p:sp>
      </p:grpSp>
      <p:sp>
        <p:nvSpPr>
          <p:cNvPr id="15" name="コンテンツ プレースホルダー 12"/>
          <p:cNvSpPr txBox="1">
            <a:spLocks/>
          </p:cNvSpPr>
          <p:nvPr/>
        </p:nvSpPr>
        <p:spPr bwMode="gray">
          <a:xfrm>
            <a:off x="417000" y="6079406"/>
            <a:ext cx="4367725" cy="261465"/>
          </a:xfrm>
          <a:prstGeom prst="rect">
            <a:avLst/>
          </a:prstGeom>
        </p:spPr>
        <p:txBody>
          <a:bodyPr vert="horz" lIns="72000" tIns="72000" rIns="72000" bIns="72000" rtlCol="0">
            <a:noAutofit/>
          </a:bodyPr>
          <a:lstStyle>
            <a:lvl1pPr marL="0" indent="0" eaLnBrk="1" hangingPunct="1">
              <a:lnSpc>
                <a:spcPct val="106000"/>
              </a:lnSpc>
              <a:spcBef>
                <a:spcPts val="1056"/>
              </a:spcBef>
              <a:buFont typeface="Arial" pitchFamily="34" charset="0"/>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en-US" altLang="ja-JP" sz="1000" kern="0" dirty="0" smtClean="0"/>
              <a:t>*1 </a:t>
            </a:r>
            <a:r>
              <a:rPr lang="ja-JP" altLang="en-US" sz="1000" kern="0" dirty="0" smtClean="0"/>
              <a:t>競艇：モーターボート競走法、競輪：自転車競技法</a:t>
            </a:r>
            <a:endParaRPr lang="en-US" altLang="ja-JP" sz="1000" kern="0" dirty="0" smtClean="0"/>
          </a:p>
        </p:txBody>
      </p:sp>
      <p:grpSp>
        <p:nvGrpSpPr>
          <p:cNvPr id="9" name="グループ化 8"/>
          <p:cNvGrpSpPr/>
          <p:nvPr/>
        </p:nvGrpSpPr>
        <p:grpSpPr>
          <a:xfrm>
            <a:off x="6209484" y="1642766"/>
            <a:ext cx="1489748" cy="4136937"/>
            <a:chOff x="6209484" y="1642766"/>
            <a:chExt cx="1489748" cy="4136937"/>
          </a:xfrm>
        </p:grpSpPr>
        <p:cxnSp>
          <p:nvCxnSpPr>
            <p:cNvPr id="8" name="直線矢印コネクタ 7"/>
            <p:cNvCxnSpPr>
              <a:stCxn id="11" idx="5"/>
              <a:endCxn id="10" idx="2"/>
            </p:cNvCxnSpPr>
            <p:nvPr/>
          </p:nvCxnSpPr>
          <p:spPr>
            <a:xfrm>
              <a:off x="6273124" y="1642766"/>
              <a:ext cx="1426108" cy="9695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11" idx="4"/>
              <a:endCxn id="5" idx="0"/>
            </p:cNvCxnSpPr>
            <p:nvPr/>
          </p:nvCxnSpPr>
          <p:spPr>
            <a:xfrm>
              <a:off x="6209484" y="1669126"/>
              <a:ext cx="331519" cy="4110577"/>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7049976" y="1453632"/>
            <a:ext cx="1549256" cy="4617284"/>
            <a:chOff x="7049976" y="1453632"/>
            <a:chExt cx="1549256" cy="4617284"/>
          </a:xfrm>
        </p:grpSpPr>
        <p:sp>
          <p:nvSpPr>
            <p:cNvPr id="14" name="四角形吹き出し 13"/>
            <p:cNvSpPr/>
            <p:nvPr/>
          </p:nvSpPr>
          <p:spPr>
            <a:xfrm>
              <a:off x="7049976" y="5458916"/>
              <a:ext cx="1440000" cy="612000"/>
            </a:xfrm>
            <a:prstGeom prst="wedgeRectCallout">
              <a:avLst>
                <a:gd name="adj1" fmla="val -80462"/>
                <a:gd name="adj2" fmla="val 5357"/>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bg1"/>
                  </a:solidFill>
                </a:rPr>
                <a:t>岸和田競輪</a:t>
              </a:r>
              <a:endParaRPr kumimoji="1" lang="en-US" altLang="ja-JP" sz="1200" b="1" dirty="0" smtClean="0">
                <a:solidFill>
                  <a:schemeClr val="bg1"/>
                </a:solidFill>
              </a:endParaRPr>
            </a:p>
            <a:p>
              <a:pPr algn="ctr"/>
              <a:r>
                <a:rPr kumimoji="1" lang="ja-JP" altLang="en-US" sz="1200" b="1" dirty="0">
                  <a:solidFill>
                    <a:schemeClr val="bg1"/>
                  </a:solidFill>
                </a:rPr>
                <a:t>（</a:t>
              </a:r>
              <a:r>
                <a:rPr kumimoji="1" lang="ja-JP" altLang="en-US" sz="1200" b="1" dirty="0" smtClean="0">
                  <a:solidFill>
                    <a:schemeClr val="bg1"/>
                  </a:solidFill>
                </a:rPr>
                <a:t>岸和田市</a:t>
              </a:r>
              <a:endParaRPr kumimoji="1" lang="en-US" altLang="ja-JP" sz="1200" b="1" dirty="0" smtClean="0">
                <a:solidFill>
                  <a:schemeClr val="bg1"/>
                </a:solidFill>
              </a:endParaRPr>
            </a:p>
            <a:p>
              <a:pPr algn="ctr"/>
              <a:r>
                <a:rPr kumimoji="1" lang="ja-JP" altLang="en-US" sz="1200" b="1" dirty="0" smtClean="0">
                  <a:solidFill>
                    <a:schemeClr val="bg1"/>
                  </a:solidFill>
                </a:rPr>
                <a:t>春木</a:t>
              </a:r>
              <a:r>
                <a:rPr kumimoji="1" lang="ja-JP" altLang="en-US" sz="1200" b="1" dirty="0">
                  <a:solidFill>
                    <a:schemeClr val="bg1"/>
                  </a:solidFill>
                </a:rPr>
                <a:t>若松町）</a:t>
              </a:r>
              <a:endParaRPr kumimoji="1" lang="ja-JP" altLang="en-US" sz="1200" b="1" dirty="0" smtClean="0">
                <a:solidFill>
                  <a:schemeClr val="bg1"/>
                </a:solidFill>
              </a:endParaRPr>
            </a:p>
          </p:txBody>
        </p:sp>
        <p:sp>
          <p:nvSpPr>
            <p:cNvPr id="17" name="四角形吹き出し 16"/>
            <p:cNvSpPr/>
            <p:nvPr/>
          </p:nvSpPr>
          <p:spPr>
            <a:xfrm>
              <a:off x="7069232" y="3012322"/>
              <a:ext cx="1440000" cy="612000"/>
            </a:xfrm>
            <a:prstGeom prst="wedgeRectCallout">
              <a:avLst>
                <a:gd name="adj1" fmla="val -5928"/>
                <a:gd name="adj2" fmla="val -105068"/>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smtClean="0">
                  <a:solidFill>
                    <a:schemeClr val="bg1"/>
                  </a:solidFill>
                </a:rPr>
                <a:t>ボート</a:t>
              </a:r>
              <a:r>
                <a:rPr kumimoji="1" lang="ja-JP" altLang="en-US" sz="1200" b="1" dirty="0">
                  <a:solidFill>
                    <a:schemeClr val="bg1"/>
                  </a:solidFill>
                </a:rPr>
                <a:t>レース</a:t>
              </a:r>
              <a:r>
                <a:rPr kumimoji="1" lang="ja-JP" altLang="en-US" sz="1200" b="1" dirty="0" smtClean="0">
                  <a:solidFill>
                    <a:schemeClr val="bg1"/>
                  </a:solidFill>
                </a:rPr>
                <a:t>住之江</a:t>
              </a:r>
              <a:endParaRPr kumimoji="1" lang="en-US" altLang="ja-JP" sz="1200" b="1" dirty="0" smtClean="0">
                <a:solidFill>
                  <a:schemeClr val="bg1"/>
                </a:solidFill>
              </a:endParaRPr>
            </a:p>
            <a:p>
              <a:pPr algn="ctr"/>
              <a:r>
                <a:rPr kumimoji="1" lang="ja-JP" altLang="en-US" sz="1200" b="1" dirty="0" smtClean="0">
                  <a:solidFill>
                    <a:schemeClr val="bg1"/>
                  </a:solidFill>
                </a:rPr>
                <a:t>（大阪市住之江区）</a:t>
              </a:r>
            </a:p>
          </p:txBody>
        </p:sp>
        <p:sp>
          <p:nvSpPr>
            <p:cNvPr id="18" name="四角形吹き出し 17"/>
            <p:cNvSpPr/>
            <p:nvPr/>
          </p:nvSpPr>
          <p:spPr>
            <a:xfrm>
              <a:off x="7159232" y="1453632"/>
              <a:ext cx="1440000" cy="612000"/>
            </a:xfrm>
            <a:prstGeom prst="wedgeRectCallout">
              <a:avLst>
                <a:gd name="adj1" fmla="val -106346"/>
                <a:gd name="adj2" fmla="val -26888"/>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b="1" dirty="0">
                  <a:solidFill>
                    <a:schemeClr val="bg1"/>
                  </a:solidFill>
                </a:rPr>
                <a:t>夢</a:t>
              </a:r>
              <a:r>
                <a:rPr kumimoji="1" lang="ja-JP" altLang="en-US" sz="1200" b="1" dirty="0" smtClean="0">
                  <a:solidFill>
                    <a:schemeClr val="bg1"/>
                  </a:solidFill>
                </a:rPr>
                <a:t>洲</a:t>
              </a:r>
              <a:endParaRPr kumimoji="1" lang="en-US" altLang="ja-JP" sz="1200" b="1" dirty="0" smtClean="0">
                <a:solidFill>
                  <a:schemeClr val="bg1"/>
                </a:solidFill>
              </a:endParaRPr>
            </a:p>
            <a:p>
              <a:pPr algn="ctr"/>
              <a:r>
                <a:rPr kumimoji="1" lang="ja-JP" altLang="en-US" sz="1200" b="1" dirty="0">
                  <a:solidFill>
                    <a:schemeClr val="bg1"/>
                  </a:solidFill>
                </a:rPr>
                <a:t>（大阪市此花区）</a:t>
              </a:r>
              <a:endParaRPr kumimoji="1" lang="ja-JP" altLang="en-US" sz="1200" b="1" dirty="0" smtClean="0">
                <a:solidFill>
                  <a:schemeClr val="bg1"/>
                </a:solidFill>
              </a:endParaRPr>
            </a:p>
          </p:txBody>
        </p:sp>
      </p:grpSp>
      <p:sp>
        <p:nvSpPr>
          <p:cNvPr id="21" name="コンテンツ プレースホルダー 12"/>
          <p:cNvSpPr txBox="1">
            <a:spLocks/>
          </p:cNvSpPr>
          <p:nvPr/>
        </p:nvSpPr>
        <p:spPr bwMode="gray">
          <a:xfrm>
            <a:off x="5200651" y="6210138"/>
            <a:ext cx="4171950" cy="261465"/>
          </a:xfrm>
          <a:prstGeom prst="rect">
            <a:avLst/>
          </a:prstGeom>
        </p:spPr>
        <p:txBody>
          <a:bodyPr vert="horz" lIns="72000" tIns="72000" rIns="72000" bIns="72000" rtlCol="0">
            <a:noAutofit/>
          </a:bodyPr>
          <a:lstStyle>
            <a:lvl1pPr marL="0" indent="0" eaLnBrk="1" hangingPunct="1">
              <a:lnSpc>
                <a:spcPct val="106000"/>
              </a:lnSpc>
              <a:spcBef>
                <a:spcPts val="1056"/>
              </a:spcBef>
              <a:buFont typeface="Arial" pitchFamily="34" charset="0"/>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fontAlgn="auto">
              <a:spcAft>
                <a:spcPts val="0"/>
              </a:spcAft>
            </a:pPr>
            <a:r>
              <a:rPr lang="ja-JP" altLang="en-US" sz="1000" kern="0" dirty="0" smtClean="0"/>
              <a:t>出所：国土交通省国土地理院地図をもとに作成</a:t>
            </a:r>
            <a:endParaRPr lang="en-US" altLang="ja-JP" sz="1000" kern="0" dirty="0" smtClean="0"/>
          </a:p>
        </p:txBody>
      </p:sp>
    </p:spTree>
    <p:extLst>
      <p:ext uri="{BB962C8B-B14F-4D97-AF65-F5344CB8AC3E}">
        <p14:creationId xmlns:p14="http://schemas.microsoft.com/office/powerpoint/2010/main" val="33374487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（３）課題と対策</a:t>
            </a:r>
            <a:br>
              <a:rPr lang="ja-JP" altLang="en-US" dirty="0" smtClean="0"/>
            </a:br>
            <a:r>
              <a:rPr lang="ja-JP" altLang="en-US" dirty="0" smtClean="0"/>
              <a:t>（キ）　既存の公営競技（競艇・競輪）への影響</a:t>
            </a:r>
            <a:endParaRPr lang="ja-JP" altLang="en-US" dirty="0"/>
          </a:p>
        </p:txBody>
      </p:sp>
      <p:sp>
        <p:nvSpPr>
          <p:cNvPr id="4" name="スライド番号プレースホルダー 3"/>
          <p:cNvSpPr>
            <a:spLocks noGrp="1"/>
          </p:cNvSpPr>
          <p:nvPr>
            <p:ph type="sldNum" sz="quarter" idx="10"/>
          </p:nvPr>
        </p:nvSpPr>
        <p:spPr/>
        <p:txBody>
          <a:bodyPr/>
          <a:lstStyle/>
          <a:p>
            <a:fld id="{AA5FCFE5-FE56-4EF1-80A8-07776887C2A1}" type="slidenum">
              <a:rPr lang="ja-JP" altLang="en-US" smtClean="0"/>
              <a:pPr/>
              <a:t>76</a:t>
            </a:fld>
            <a:endParaRPr lang="ja-JP" altLang="en-US" dirty="0"/>
          </a:p>
        </p:txBody>
      </p:sp>
      <p:sp>
        <p:nvSpPr>
          <p:cNvPr id="22" name="テキスト プレースホルダー 21"/>
          <p:cNvSpPr>
            <a:spLocks noGrp="1"/>
          </p:cNvSpPr>
          <p:nvPr>
            <p:ph type="body" sz="quarter" idx="15"/>
          </p:nvPr>
        </p:nvSpPr>
        <p:spPr/>
        <p:txBody>
          <a:bodyPr/>
          <a:lstStyle/>
          <a:p>
            <a:r>
              <a:rPr lang="ja-JP" altLang="en-US" dirty="0" smtClean="0"/>
              <a:t>大阪公営競技総売上高推移</a:t>
            </a:r>
            <a:endParaRPr lang="ja-JP" altLang="en-US" dirty="0"/>
          </a:p>
        </p:txBody>
      </p:sp>
      <p:sp>
        <p:nvSpPr>
          <p:cNvPr id="8" name="正方形/長方形 7"/>
          <p:cNvSpPr/>
          <p:nvPr/>
        </p:nvSpPr>
        <p:spPr>
          <a:xfrm>
            <a:off x="415924" y="1410830"/>
            <a:ext cx="9070975" cy="88469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spcBef>
                <a:spcPts val="600"/>
              </a:spcBef>
            </a:pPr>
            <a:r>
              <a:rPr kumimoji="1" lang="ja-JP" altLang="en-US" sz="1400" dirty="0" smtClean="0">
                <a:solidFill>
                  <a:schemeClr val="tx1"/>
                </a:solidFill>
              </a:rPr>
              <a:t>直近</a:t>
            </a:r>
            <a:r>
              <a:rPr kumimoji="1" lang="en-US" altLang="ja-JP" sz="1400" dirty="0" smtClean="0">
                <a:solidFill>
                  <a:schemeClr val="tx1"/>
                </a:solidFill>
              </a:rPr>
              <a:t>5</a:t>
            </a:r>
            <a:r>
              <a:rPr kumimoji="1" lang="ja-JP" altLang="en-US" sz="1400" dirty="0" smtClean="0">
                <a:solidFill>
                  <a:schemeClr val="tx1"/>
                </a:solidFill>
              </a:rPr>
              <a:t>年間（</a:t>
            </a:r>
            <a:r>
              <a:rPr kumimoji="1" lang="en-US" altLang="ja-JP" sz="1400" dirty="0" smtClean="0">
                <a:solidFill>
                  <a:schemeClr val="tx1"/>
                </a:solidFill>
              </a:rPr>
              <a:t>2011</a:t>
            </a:r>
            <a:r>
              <a:rPr kumimoji="1" lang="ja-JP" altLang="en-US" sz="1400" dirty="0">
                <a:solidFill>
                  <a:schemeClr val="tx1"/>
                </a:solidFill>
              </a:rPr>
              <a:t>年度</a:t>
            </a:r>
            <a:r>
              <a:rPr kumimoji="1" lang="ja-JP" altLang="en-US" sz="1400" dirty="0" smtClean="0">
                <a:solidFill>
                  <a:schemeClr val="tx1"/>
                </a:solidFill>
              </a:rPr>
              <a:t>～</a:t>
            </a:r>
            <a:r>
              <a:rPr kumimoji="1" lang="en-US" altLang="ja-JP" sz="1400" dirty="0" smtClean="0">
                <a:solidFill>
                  <a:schemeClr val="tx1"/>
                </a:solidFill>
              </a:rPr>
              <a:t>2015</a:t>
            </a:r>
            <a:r>
              <a:rPr kumimoji="1" lang="ja-JP" altLang="en-US" sz="1400" dirty="0" smtClean="0">
                <a:solidFill>
                  <a:schemeClr val="tx1"/>
                </a:solidFill>
              </a:rPr>
              <a:t>年度）に</a:t>
            </a:r>
            <a:r>
              <a:rPr kumimoji="1" lang="ja-JP" altLang="en-US" sz="1400" dirty="0">
                <a:solidFill>
                  <a:schemeClr val="tx1"/>
                </a:solidFill>
              </a:rPr>
              <a:t>おける</a:t>
            </a:r>
            <a:r>
              <a:rPr kumimoji="1" lang="ja-JP" altLang="en-US" sz="1400" dirty="0" smtClean="0">
                <a:solidFill>
                  <a:schemeClr val="tx1"/>
                </a:solidFill>
              </a:rPr>
              <a:t>総売上高の推移をみると、</a:t>
            </a:r>
            <a:r>
              <a:rPr kumimoji="1" lang="en-US" altLang="ja-JP" sz="1400" dirty="0" smtClean="0">
                <a:solidFill>
                  <a:schemeClr val="tx1"/>
                </a:solidFill>
              </a:rPr>
              <a:t>2015</a:t>
            </a:r>
            <a:r>
              <a:rPr kumimoji="1" lang="ja-JP" altLang="en-US" sz="1400" dirty="0" smtClean="0">
                <a:solidFill>
                  <a:schemeClr val="tx1"/>
                </a:solidFill>
              </a:rPr>
              <a:t>年度の総売上高は</a:t>
            </a:r>
            <a:r>
              <a:rPr kumimoji="1" lang="en-US" altLang="ja-JP" sz="1400" dirty="0" smtClean="0">
                <a:solidFill>
                  <a:schemeClr val="tx1"/>
                </a:solidFill>
              </a:rPr>
              <a:t>976</a:t>
            </a:r>
            <a:r>
              <a:rPr kumimoji="1" lang="ja-JP" altLang="en-US" sz="1400" dirty="0" smtClean="0">
                <a:solidFill>
                  <a:schemeClr val="tx1"/>
                </a:solidFill>
              </a:rPr>
              <a:t>億円であり、</a:t>
            </a:r>
            <a:r>
              <a:rPr kumimoji="1" lang="en-US" altLang="ja-JP" sz="1400" dirty="0" smtClean="0">
                <a:solidFill>
                  <a:schemeClr val="tx1"/>
                </a:solidFill>
              </a:rPr>
              <a:t>2011</a:t>
            </a:r>
            <a:r>
              <a:rPr kumimoji="1" lang="ja-JP" altLang="en-US" sz="1400" dirty="0" smtClean="0">
                <a:solidFill>
                  <a:schemeClr val="tx1"/>
                </a:solidFill>
              </a:rPr>
              <a:t>年度より</a:t>
            </a:r>
            <a:r>
              <a:rPr kumimoji="1" lang="ja-JP" altLang="en-US" sz="1400" dirty="0">
                <a:solidFill>
                  <a:schemeClr val="tx1"/>
                </a:solidFill>
              </a:rPr>
              <a:t>年平均成長率（</a:t>
            </a:r>
            <a:r>
              <a:rPr kumimoji="1" lang="en-US" altLang="ja-JP" sz="1400" dirty="0">
                <a:solidFill>
                  <a:schemeClr val="tx1"/>
                </a:solidFill>
              </a:rPr>
              <a:t>CAGR</a:t>
            </a:r>
            <a:r>
              <a:rPr kumimoji="1" lang="ja-JP" altLang="en-US" sz="1400" dirty="0" smtClean="0">
                <a:solidFill>
                  <a:schemeClr val="tx1"/>
                </a:solidFill>
              </a:rPr>
              <a:t>）▲</a:t>
            </a:r>
            <a:r>
              <a:rPr kumimoji="1" lang="ja-JP" altLang="en-US" sz="1400" dirty="0">
                <a:solidFill>
                  <a:schemeClr val="tx1"/>
                </a:solidFill>
              </a:rPr>
              <a:t>（マイナス）</a:t>
            </a:r>
            <a:r>
              <a:rPr kumimoji="1" lang="en-US" altLang="ja-JP" sz="1400" dirty="0" smtClean="0">
                <a:solidFill>
                  <a:schemeClr val="tx1"/>
                </a:solidFill>
              </a:rPr>
              <a:t>0.4%</a:t>
            </a:r>
            <a:r>
              <a:rPr kumimoji="1" lang="ja-JP" altLang="en-US" sz="1400" dirty="0">
                <a:solidFill>
                  <a:schemeClr val="tx1"/>
                </a:solidFill>
              </a:rPr>
              <a:t>、</a:t>
            </a:r>
            <a:r>
              <a:rPr kumimoji="1" lang="en-US" altLang="ja-JP" sz="1400" dirty="0" smtClean="0">
                <a:solidFill>
                  <a:schemeClr val="tx1"/>
                </a:solidFill>
              </a:rPr>
              <a:t>900</a:t>
            </a:r>
            <a:r>
              <a:rPr kumimoji="1" lang="ja-JP" altLang="en-US" sz="1400" dirty="0" smtClean="0">
                <a:solidFill>
                  <a:schemeClr val="tx1"/>
                </a:solidFill>
              </a:rPr>
              <a:t>億円台で推移している。</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直近</a:t>
            </a:r>
            <a:r>
              <a:rPr kumimoji="1" lang="en-US" altLang="ja-JP" sz="1400" dirty="0" smtClean="0">
                <a:solidFill>
                  <a:schemeClr val="tx1"/>
                </a:solidFill>
              </a:rPr>
              <a:t>5</a:t>
            </a:r>
            <a:r>
              <a:rPr kumimoji="1" lang="ja-JP" altLang="en-US" sz="1400" dirty="0" smtClean="0">
                <a:solidFill>
                  <a:schemeClr val="tx1"/>
                </a:solidFill>
              </a:rPr>
              <a:t>年間における平均総売上高は</a:t>
            </a:r>
            <a:r>
              <a:rPr kumimoji="1" lang="en-US" altLang="ja-JP" sz="1400" dirty="0" smtClean="0">
                <a:solidFill>
                  <a:schemeClr val="tx1"/>
                </a:solidFill>
              </a:rPr>
              <a:t>976</a:t>
            </a:r>
            <a:r>
              <a:rPr kumimoji="1" lang="ja-JP" altLang="en-US" sz="1400" dirty="0" smtClean="0">
                <a:solidFill>
                  <a:schemeClr val="tx1"/>
                </a:solidFill>
              </a:rPr>
              <a:t>億円であり、</a:t>
            </a:r>
            <a:r>
              <a:rPr kumimoji="1" lang="ja-JP" altLang="en-US" sz="1400" dirty="0">
                <a:solidFill>
                  <a:schemeClr val="tx1"/>
                </a:solidFill>
              </a:rPr>
              <a:t>この</a:t>
            </a:r>
            <a:r>
              <a:rPr kumimoji="1" lang="en-US" altLang="ja-JP" sz="1400" dirty="0" smtClean="0">
                <a:solidFill>
                  <a:schemeClr val="tx1"/>
                </a:solidFill>
              </a:rPr>
              <a:t>5</a:t>
            </a:r>
            <a:r>
              <a:rPr kumimoji="1" lang="ja-JP" altLang="en-US" sz="1400" dirty="0" smtClean="0">
                <a:solidFill>
                  <a:schemeClr val="tx1"/>
                </a:solidFill>
              </a:rPr>
              <a:t>年間において著増減は見受けられない。</a:t>
            </a:r>
            <a:endParaRPr kumimoji="1" lang="en-US" altLang="ja-JP" sz="1400" dirty="0">
              <a:solidFill>
                <a:schemeClr val="tx1"/>
              </a:solidFill>
            </a:endParaRPr>
          </a:p>
        </p:txBody>
      </p:sp>
      <p:sp>
        <p:nvSpPr>
          <p:cNvPr id="3" name="テキスト ボックス 2"/>
          <p:cNvSpPr txBox="1"/>
          <p:nvPr/>
        </p:nvSpPr>
        <p:spPr>
          <a:xfrm>
            <a:off x="3722915" y="2579521"/>
            <a:ext cx="2841172" cy="330072"/>
          </a:xfrm>
          <a:prstGeom prst="rect">
            <a:avLst/>
          </a:prstGeom>
          <a:noFill/>
        </p:spPr>
        <p:txBody>
          <a:bodyPr wrap="square" lIns="72000" tIns="72000" rIns="72000" bIns="72000" rtlCol="0" anchor="ctr" anchorCtr="0">
            <a:spAutoFit/>
          </a:bodyPr>
          <a:lstStyle/>
          <a:p>
            <a:pPr algn="ctr"/>
            <a:r>
              <a:rPr kumimoji="1" lang="ja-JP" altLang="en-US" sz="1200" dirty="0">
                <a:latin typeface="+mj-lt"/>
                <a:ea typeface="+mj-ea"/>
              </a:rPr>
              <a:t>図表</a:t>
            </a:r>
            <a:r>
              <a:rPr kumimoji="1" lang="ja-JP" altLang="en-US" sz="1200" dirty="0" smtClean="0">
                <a:latin typeface="+mj-lt"/>
                <a:ea typeface="+mj-ea"/>
              </a:rPr>
              <a:t>　　大阪公営競技総売上高推移</a:t>
            </a:r>
          </a:p>
        </p:txBody>
      </p:sp>
      <p:sp>
        <p:nvSpPr>
          <p:cNvPr id="13" name="テキスト ボックス 12"/>
          <p:cNvSpPr txBox="1"/>
          <p:nvPr/>
        </p:nvSpPr>
        <p:spPr>
          <a:xfrm>
            <a:off x="690472" y="6301877"/>
            <a:ext cx="6344055"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出所：各種公表情報をもとに作成</a:t>
            </a:r>
          </a:p>
        </p:txBody>
      </p:sp>
      <p:cxnSp>
        <p:nvCxnSpPr>
          <p:cNvPr id="9" name="直線コネクタ 8"/>
          <p:cNvCxnSpPr/>
          <p:nvPr/>
        </p:nvCxnSpPr>
        <p:spPr>
          <a:xfrm>
            <a:off x="416607" y="2491072"/>
            <a:ext cx="9072000" cy="0"/>
          </a:xfrm>
          <a:prstGeom prst="line">
            <a:avLst/>
          </a:prstGeom>
          <a:ln w="19050">
            <a:solidFill>
              <a:srgbClr val="DCDCDC"/>
            </a:solidFill>
            <a:prstDash val="dash"/>
          </a:ln>
        </p:spPr>
        <p:style>
          <a:lnRef idx="1">
            <a:schemeClr val="accent1"/>
          </a:lnRef>
          <a:fillRef idx="0">
            <a:schemeClr val="accent1"/>
          </a:fillRef>
          <a:effectRef idx="0">
            <a:schemeClr val="accent1"/>
          </a:effectRef>
          <a:fontRef idx="minor">
            <a:schemeClr val="tx1"/>
          </a:fontRef>
        </p:style>
      </p:cxnSp>
      <p:pic>
        <p:nvPicPr>
          <p:cNvPr id="384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80" y="2514204"/>
            <a:ext cx="9233754" cy="393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516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498" y="136800"/>
            <a:ext cx="9071999" cy="651600"/>
          </a:xfrm>
        </p:spPr>
        <p:txBody>
          <a:bodyPr/>
          <a:lstStyle/>
          <a:p>
            <a:r>
              <a:rPr lang="ja-JP" altLang="en-US" dirty="0"/>
              <a:t>（３）課題と対策</a:t>
            </a:r>
            <a:br>
              <a:rPr lang="ja-JP" altLang="en-US" dirty="0"/>
            </a:br>
            <a:r>
              <a:rPr lang="ja-JP" altLang="en-US" dirty="0" smtClean="0"/>
              <a:t>（キ）　既存の公営競技（競艇・競輪）への影響</a:t>
            </a:r>
            <a:endParaRPr kumimoji="1" lang="ja-JP" altLang="en-US" dirty="0"/>
          </a:p>
        </p:txBody>
      </p:sp>
      <p:sp>
        <p:nvSpPr>
          <p:cNvPr id="4" name="スライド番号プレースホルダー 3"/>
          <p:cNvSpPr>
            <a:spLocks noGrp="1"/>
          </p:cNvSpPr>
          <p:nvPr>
            <p:ph type="sldNum" sz="quarter" idx="13"/>
          </p:nvPr>
        </p:nvSpPr>
        <p:spPr/>
        <p:txBody>
          <a:bodyPr/>
          <a:lstStyle/>
          <a:p>
            <a:fld id="{543A0986-838B-4D2A-A95C-8CB1738263FE}" type="slidenum">
              <a:rPr lang="ja-JP" altLang="en-US" smtClean="0"/>
              <a:pPr/>
              <a:t>77</a:t>
            </a:fld>
            <a:endParaRPr lang="ja-JP" altLang="en-US" dirty="0"/>
          </a:p>
        </p:txBody>
      </p:sp>
      <p:sp>
        <p:nvSpPr>
          <p:cNvPr id="6" name="テキスト プレースホルダー 5"/>
          <p:cNvSpPr>
            <a:spLocks noGrp="1"/>
          </p:cNvSpPr>
          <p:nvPr>
            <p:ph type="body" sz="quarter" idx="15"/>
          </p:nvPr>
        </p:nvSpPr>
        <p:spPr/>
        <p:txBody>
          <a:bodyPr/>
          <a:lstStyle/>
          <a:p>
            <a:r>
              <a:rPr kumimoji="1" lang="ja-JP" altLang="en-US" dirty="0" smtClean="0"/>
              <a:t>シンガポールにおける事例</a:t>
            </a:r>
            <a:endParaRPr kumimoji="1" lang="ja-JP" altLang="en-US" dirty="0"/>
          </a:p>
        </p:txBody>
      </p:sp>
      <p:sp>
        <p:nvSpPr>
          <p:cNvPr id="15" name="正方形/長方形 14"/>
          <p:cNvSpPr/>
          <p:nvPr/>
        </p:nvSpPr>
        <p:spPr>
          <a:xfrm>
            <a:off x="423863" y="1461161"/>
            <a:ext cx="9063037" cy="16833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chorCtr="0"/>
          <a:lstStyle/>
          <a:p>
            <a:pPr>
              <a:spcBef>
                <a:spcPts val="600"/>
              </a:spcBef>
            </a:pPr>
            <a:r>
              <a:rPr kumimoji="1" lang="ja-JP" altLang="en-US" sz="1400" dirty="0" smtClean="0">
                <a:solidFill>
                  <a:schemeClr val="tx1"/>
                </a:solidFill>
              </a:rPr>
              <a:t>シンガポールにおけるカジノ開業前後（</a:t>
            </a:r>
            <a:r>
              <a:rPr kumimoji="1" lang="en-US" altLang="ja-JP" sz="1400" dirty="0" smtClean="0">
                <a:solidFill>
                  <a:schemeClr val="tx1"/>
                </a:solidFill>
              </a:rPr>
              <a:t>2009</a:t>
            </a:r>
            <a:r>
              <a:rPr kumimoji="1" lang="ja-JP" altLang="en-US" sz="1400" dirty="0" smtClean="0">
                <a:solidFill>
                  <a:schemeClr val="tx1"/>
                </a:solidFill>
              </a:rPr>
              <a:t>年度と</a:t>
            </a:r>
            <a:r>
              <a:rPr kumimoji="1" lang="en-US" altLang="ja-JP" sz="1400" dirty="0" smtClean="0">
                <a:solidFill>
                  <a:schemeClr val="tx1"/>
                </a:solidFill>
              </a:rPr>
              <a:t>2010</a:t>
            </a:r>
            <a:r>
              <a:rPr kumimoji="1" lang="ja-JP" altLang="en-US" sz="1400" dirty="0" smtClean="0">
                <a:solidFill>
                  <a:schemeClr val="tx1"/>
                </a:solidFill>
              </a:rPr>
              <a:t>年度との間）における競馬売上高を比較すると、カジノ開業前（</a:t>
            </a:r>
            <a:r>
              <a:rPr kumimoji="1" lang="en-US" altLang="ja-JP" sz="1400" dirty="0" smtClean="0">
                <a:solidFill>
                  <a:schemeClr val="tx1"/>
                </a:solidFill>
              </a:rPr>
              <a:t>2009</a:t>
            </a:r>
            <a:r>
              <a:rPr kumimoji="1" lang="ja-JP" altLang="en-US" sz="1400" dirty="0" smtClean="0">
                <a:solidFill>
                  <a:schemeClr val="tx1"/>
                </a:solidFill>
              </a:rPr>
              <a:t>年度）の競馬売上高は</a:t>
            </a:r>
            <a:r>
              <a:rPr kumimoji="1" lang="en-US" altLang="ja-JP" sz="1400" dirty="0" smtClean="0">
                <a:solidFill>
                  <a:schemeClr val="tx1"/>
                </a:solidFill>
              </a:rPr>
              <a:t>398</a:t>
            </a:r>
            <a:r>
              <a:rPr kumimoji="1" lang="ja-JP" altLang="en-US" sz="1400" dirty="0" smtClean="0">
                <a:solidFill>
                  <a:schemeClr val="tx1"/>
                </a:solidFill>
              </a:rPr>
              <a:t>百万</a:t>
            </a:r>
            <a:r>
              <a:rPr kumimoji="1" lang="en-US" altLang="ja-JP" sz="1400" dirty="0" smtClean="0">
                <a:solidFill>
                  <a:schemeClr val="tx1"/>
                </a:solidFill>
              </a:rPr>
              <a:t>SGD</a:t>
            </a:r>
            <a:r>
              <a:rPr kumimoji="1" lang="ja-JP" altLang="en-US" sz="1400" dirty="0" smtClean="0">
                <a:solidFill>
                  <a:schemeClr val="tx1"/>
                </a:solidFill>
              </a:rPr>
              <a:t>（約</a:t>
            </a:r>
            <a:r>
              <a:rPr kumimoji="1" lang="en-US" altLang="ja-JP" sz="1400" dirty="0" smtClean="0">
                <a:solidFill>
                  <a:schemeClr val="tx1"/>
                </a:solidFill>
              </a:rPr>
              <a:t>30</a:t>
            </a:r>
            <a:r>
              <a:rPr kumimoji="1" lang="en-US" altLang="ja-JP" sz="1400" dirty="0">
                <a:solidFill>
                  <a:schemeClr val="tx1"/>
                </a:solidFill>
              </a:rPr>
              <a:t>0</a:t>
            </a:r>
            <a:r>
              <a:rPr kumimoji="1" lang="ja-JP" altLang="en-US" sz="1400" dirty="0" smtClean="0">
                <a:solidFill>
                  <a:schemeClr val="tx1"/>
                </a:solidFill>
              </a:rPr>
              <a:t>億円）であるのに対し、カジノ開業後（</a:t>
            </a:r>
            <a:r>
              <a:rPr kumimoji="1" lang="en-US" altLang="ja-JP" sz="1400" dirty="0" smtClean="0">
                <a:solidFill>
                  <a:schemeClr val="tx1"/>
                </a:solidFill>
              </a:rPr>
              <a:t>2010</a:t>
            </a:r>
            <a:r>
              <a:rPr kumimoji="1" lang="ja-JP" altLang="en-US" sz="1400" dirty="0" smtClean="0">
                <a:solidFill>
                  <a:schemeClr val="tx1"/>
                </a:solidFill>
              </a:rPr>
              <a:t>年度）の競馬売上高は</a:t>
            </a:r>
            <a:r>
              <a:rPr kumimoji="1" lang="en-US" altLang="ja-JP" sz="1400" dirty="0" smtClean="0">
                <a:solidFill>
                  <a:schemeClr val="tx1"/>
                </a:solidFill>
              </a:rPr>
              <a:t>392</a:t>
            </a:r>
            <a:r>
              <a:rPr kumimoji="1" lang="ja-JP" altLang="en-US" sz="1400" dirty="0" smtClean="0">
                <a:solidFill>
                  <a:schemeClr val="tx1"/>
                </a:solidFill>
              </a:rPr>
              <a:t>百万</a:t>
            </a:r>
            <a:r>
              <a:rPr kumimoji="1" lang="en-US" altLang="ja-JP" sz="1400" dirty="0" smtClean="0">
                <a:solidFill>
                  <a:schemeClr val="tx1"/>
                </a:solidFill>
              </a:rPr>
              <a:t>SGD</a:t>
            </a:r>
            <a:r>
              <a:rPr kumimoji="1" lang="ja-JP" altLang="en-US" sz="1400" dirty="0" smtClean="0">
                <a:solidFill>
                  <a:schemeClr val="tx1"/>
                </a:solidFill>
              </a:rPr>
              <a:t>（約</a:t>
            </a:r>
            <a:r>
              <a:rPr kumimoji="1" lang="en-US" altLang="ja-JP" sz="1400" dirty="0" smtClean="0">
                <a:solidFill>
                  <a:schemeClr val="tx1"/>
                </a:solidFill>
              </a:rPr>
              <a:t>300</a:t>
            </a:r>
            <a:r>
              <a:rPr kumimoji="1" lang="ja-JP" altLang="en-US" sz="1400" dirty="0" smtClean="0">
                <a:solidFill>
                  <a:schemeClr val="tx1"/>
                </a:solidFill>
              </a:rPr>
              <a:t>億円）であり、前期比</a:t>
            </a:r>
            <a:r>
              <a:rPr kumimoji="1" lang="en-US" altLang="ja-JP" sz="1400" dirty="0" smtClean="0">
                <a:solidFill>
                  <a:schemeClr val="tx1"/>
                </a:solidFill>
              </a:rPr>
              <a:t>1.5%</a:t>
            </a:r>
            <a:r>
              <a:rPr kumimoji="1" lang="ja-JP" altLang="en-US" sz="1400" dirty="0" smtClean="0">
                <a:solidFill>
                  <a:schemeClr val="tx1"/>
                </a:solidFill>
              </a:rPr>
              <a:t>減と著増減はみられないことからカジノ開業それ自体が競馬の業績に影響を及ぼした事実は確認されなかった。</a:t>
            </a:r>
            <a:r>
              <a:rPr kumimoji="1" lang="ja-JP" altLang="en-US" sz="1400" dirty="0">
                <a:solidFill>
                  <a:schemeClr val="tx1"/>
                </a:solidFill>
              </a:rPr>
              <a:t>　</a:t>
            </a:r>
            <a:r>
              <a:rPr kumimoji="1" lang="ja-JP" altLang="en-US" sz="1400" dirty="0" smtClean="0">
                <a:solidFill>
                  <a:schemeClr val="tx1"/>
                </a:solidFill>
              </a:rPr>
              <a:t>　　　　　　　</a:t>
            </a:r>
            <a:endParaRPr kumimoji="1" lang="en-US" altLang="ja-JP" sz="1400" dirty="0" smtClean="0">
              <a:solidFill>
                <a:schemeClr val="tx1"/>
              </a:solidFill>
            </a:endParaRPr>
          </a:p>
        </p:txBody>
      </p:sp>
      <p:sp>
        <p:nvSpPr>
          <p:cNvPr id="24" name="テキスト ボックス 23"/>
          <p:cNvSpPr txBox="1"/>
          <p:nvPr/>
        </p:nvSpPr>
        <p:spPr>
          <a:xfrm>
            <a:off x="5792929" y="6336528"/>
            <a:ext cx="3748518" cy="299295"/>
          </a:xfrm>
          <a:prstGeom prst="rect">
            <a:avLst/>
          </a:prstGeom>
          <a:noFill/>
        </p:spPr>
        <p:txBody>
          <a:bodyPr wrap="square" lIns="36000" tIns="36000" rIns="36000" bIns="36000" rtlCol="0" anchor="ctr" anchorCtr="0">
            <a:noAutofit/>
          </a:bodyPr>
          <a:lstStyle/>
          <a:p>
            <a:r>
              <a:rPr kumimoji="1" lang="ja-JP" altLang="en-US" sz="1000" dirty="0" smtClean="0">
                <a:latin typeface="+mj-lt"/>
                <a:ea typeface="+mj-ea"/>
              </a:rPr>
              <a:t>出所：各種公表情報をもとに作成</a:t>
            </a:r>
          </a:p>
        </p:txBody>
      </p:sp>
      <p:sp>
        <p:nvSpPr>
          <p:cNvPr id="20" name="テキスト ボックス 19"/>
          <p:cNvSpPr txBox="1"/>
          <p:nvPr/>
        </p:nvSpPr>
        <p:spPr>
          <a:xfrm>
            <a:off x="7155712" y="4998562"/>
            <a:ext cx="2322907" cy="516693"/>
          </a:xfrm>
          <a:prstGeom prst="rect">
            <a:avLst/>
          </a:prstGeom>
          <a:noFill/>
        </p:spPr>
        <p:txBody>
          <a:bodyPr wrap="square" lIns="36000" tIns="36000" rIns="36000" bIns="36000" rtlCol="0" anchor="t" anchorCtr="0">
            <a:noAutofit/>
          </a:bodyPr>
          <a:lstStyle/>
          <a:p>
            <a:r>
              <a:rPr kumimoji="1" lang="ja-JP" altLang="en-US" sz="1000" dirty="0" smtClean="0"/>
              <a:t>（参考）カジノ開業年度</a:t>
            </a:r>
            <a:endParaRPr kumimoji="1" lang="en-US" altLang="ja-JP" sz="1000" dirty="0" smtClean="0"/>
          </a:p>
          <a:p>
            <a:r>
              <a:rPr kumimoji="1" lang="ja-JP" altLang="en-US" sz="1000" dirty="0" smtClean="0"/>
              <a:t>・マリーナベイ・サンズ</a:t>
            </a:r>
            <a:r>
              <a:rPr lang="ja-JP" altLang="en-US" sz="1000" dirty="0" smtClean="0"/>
              <a:t>：</a:t>
            </a:r>
            <a:r>
              <a:rPr lang="en-US" altLang="ja-JP" sz="1000" dirty="0"/>
              <a:t>2010</a:t>
            </a:r>
            <a:r>
              <a:rPr lang="ja-JP" altLang="ja-JP" sz="1000" dirty="0"/>
              <a:t>年</a:t>
            </a:r>
            <a:r>
              <a:rPr lang="en-US" altLang="ja-JP" sz="1000" dirty="0" smtClean="0"/>
              <a:t>4</a:t>
            </a:r>
            <a:r>
              <a:rPr lang="ja-JP" altLang="en-US" sz="1000" dirty="0" smtClean="0"/>
              <a:t>月</a:t>
            </a:r>
            <a:endParaRPr lang="en-US" altLang="ja-JP" sz="1000" dirty="0"/>
          </a:p>
          <a:p>
            <a:r>
              <a:rPr kumimoji="1" lang="ja-JP" altLang="en-US" sz="1000" dirty="0" smtClean="0"/>
              <a:t>・リゾートワールド・セントーサ</a:t>
            </a:r>
            <a:r>
              <a:rPr lang="ja-JP" altLang="en-US" sz="1000" dirty="0" smtClean="0"/>
              <a:t>：</a:t>
            </a:r>
            <a:r>
              <a:rPr lang="en-US" altLang="ja-JP" sz="1000" dirty="0" smtClean="0"/>
              <a:t>2010</a:t>
            </a:r>
            <a:r>
              <a:rPr lang="ja-JP" altLang="en-US" sz="1000" dirty="0" smtClean="0"/>
              <a:t>年</a:t>
            </a:r>
            <a:r>
              <a:rPr lang="en-US" altLang="ja-JP" sz="1000" dirty="0" smtClean="0"/>
              <a:t>2</a:t>
            </a:r>
            <a:r>
              <a:rPr lang="ja-JP" altLang="en-US" sz="1000" dirty="0" smtClean="0"/>
              <a:t>月</a:t>
            </a:r>
            <a:endParaRPr kumimoji="1" lang="ja-JP" altLang="en-US" sz="1000" dirty="0" smtClean="0">
              <a:latin typeface="+mj-lt"/>
              <a:ea typeface="+mj-ea"/>
            </a:endParaRPr>
          </a:p>
        </p:txBody>
      </p:sp>
      <p:cxnSp>
        <p:nvCxnSpPr>
          <p:cNvPr id="33" name="直線コネクタ 32"/>
          <p:cNvCxnSpPr/>
          <p:nvPr/>
        </p:nvCxnSpPr>
        <p:spPr>
          <a:xfrm flipH="1" flipV="1">
            <a:off x="5446214" y="3875150"/>
            <a:ext cx="4024808" cy="47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0"/>
          <p:cNvSpPr txBox="1"/>
          <p:nvPr/>
        </p:nvSpPr>
        <p:spPr>
          <a:xfrm>
            <a:off x="4778522" y="3896922"/>
            <a:ext cx="760684" cy="331365"/>
          </a:xfrm>
          <a:prstGeom prst="rect">
            <a:avLst/>
          </a:prstGeom>
          <a:noFill/>
        </p:spPr>
        <p:txBody>
          <a:bodyPr wrap="square" lIns="36000" tIns="36000" rIns="36000" bIns="36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50" b="1" dirty="0">
                <a:latin typeface="+mj-lt"/>
                <a:ea typeface="+mj-ea"/>
              </a:rPr>
              <a:t>カジノ</a:t>
            </a:r>
            <a:r>
              <a:rPr kumimoji="1" lang="ja-JP" altLang="en-US" sz="1000" b="1" dirty="0" smtClean="0">
                <a:latin typeface="+mj-lt"/>
                <a:ea typeface="+mj-ea"/>
              </a:rPr>
              <a:t>開業</a:t>
            </a:r>
            <a:endParaRPr kumimoji="1" lang="en-US" altLang="ja-JP" sz="1050" b="1" dirty="0" smtClean="0">
              <a:latin typeface="+mj-lt"/>
              <a:ea typeface="+mj-ea"/>
            </a:endParaRPr>
          </a:p>
        </p:txBody>
      </p:sp>
      <p:cxnSp>
        <p:nvCxnSpPr>
          <p:cNvPr id="36" name="直線矢印コネクタ 35"/>
          <p:cNvCxnSpPr/>
          <p:nvPr/>
        </p:nvCxnSpPr>
        <p:spPr>
          <a:xfrm flipH="1">
            <a:off x="5522014" y="3879929"/>
            <a:ext cx="5958" cy="46951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19124" y="2882760"/>
            <a:ext cx="4738113" cy="330072"/>
          </a:xfrm>
          <a:prstGeom prst="rect">
            <a:avLst/>
          </a:prstGeom>
          <a:noFill/>
        </p:spPr>
        <p:txBody>
          <a:bodyPr wrap="square" lIns="72000" tIns="72000" rIns="72000" bIns="72000" rtlCol="0" anchor="ctr" anchorCtr="0">
            <a:spAutoFit/>
          </a:bodyPr>
          <a:lstStyle/>
          <a:p>
            <a:pPr algn="ctr"/>
            <a:r>
              <a:rPr kumimoji="1" lang="ja-JP" altLang="en-US" sz="1200" dirty="0" smtClean="0">
                <a:latin typeface="+mj-lt"/>
                <a:ea typeface="+mj-ea"/>
              </a:rPr>
              <a:t>図表　　シンガポールにおける</a:t>
            </a:r>
            <a:r>
              <a:rPr kumimoji="1" lang="en-US" altLang="ja-JP" sz="1200" dirty="0" smtClean="0">
                <a:latin typeface="+mj-lt"/>
                <a:ea typeface="+mj-ea"/>
              </a:rPr>
              <a:t>IR</a:t>
            </a:r>
            <a:r>
              <a:rPr kumimoji="1" lang="ja-JP" altLang="en-US" sz="1200" dirty="0" smtClean="0">
                <a:latin typeface="+mj-lt"/>
                <a:ea typeface="+mj-ea"/>
              </a:rPr>
              <a:t>開業前後のカジノ・競馬売上高推移</a:t>
            </a:r>
          </a:p>
        </p:txBody>
      </p:sp>
      <p:cxnSp>
        <p:nvCxnSpPr>
          <p:cNvPr id="34" name="直線コネクタ 33"/>
          <p:cNvCxnSpPr/>
          <p:nvPr/>
        </p:nvCxnSpPr>
        <p:spPr>
          <a:xfrm>
            <a:off x="394835" y="2730833"/>
            <a:ext cx="9113837" cy="0"/>
          </a:xfrm>
          <a:prstGeom prst="line">
            <a:avLst/>
          </a:prstGeom>
          <a:ln w="19050">
            <a:solidFill>
              <a:srgbClr val="DCDCDC"/>
            </a:solidFill>
            <a:prstDash val="dash"/>
          </a:ln>
        </p:spPr>
        <p:style>
          <a:lnRef idx="1">
            <a:schemeClr val="accent1"/>
          </a:lnRef>
          <a:fillRef idx="0">
            <a:schemeClr val="accent1"/>
          </a:fillRef>
          <a:effectRef idx="0">
            <a:schemeClr val="accent1"/>
          </a:effectRef>
          <a:fontRef idx="minor">
            <a:schemeClr val="tx1"/>
          </a:fontRef>
        </p:style>
      </p:cxnSp>
      <p:pic>
        <p:nvPicPr>
          <p:cNvPr id="3840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07" y="3218018"/>
            <a:ext cx="42100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4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80" y="3218019"/>
            <a:ext cx="4147916" cy="180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977480" y="3418980"/>
            <a:ext cx="434898" cy="257369"/>
          </a:xfrm>
          <a:prstGeom prst="rect">
            <a:avLst/>
          </a:prstGeom>
          <a:noFill/>
        </p:spPr>
        <p:txBody>
          <a:bodyPr wrap="square" lIns="0" tIns="0" rIns="0" bIns="0" rtlCol="0" anchor="ctr" anchorCtr="0">
            <a:noAutofit/>
          </a:bodyPr>
          <a:lstStyle/>
          <a:p>
            <a:r>
              <a:rPr kumimoji="1" lang="en-US" altLang="ja-JP" sz="1000" dirty="0" smtClean="0">
                <a:latin typeface="+mj-lt"/>
                <a:ea typeface="+mj-ea"/>
              </a:rPr>
              <a:t>N/A</a:t>
            </a:r>
            <a:endParaRPr kumimoji="1" lang="ja-JP" altLang="en-US" sz="1000" dirty="0" smtClean="0">
              <a:latin typeface="+mj-lt"/>
              <a:ea typeface="+mj-ea"/>
            </a:endParaRPr>
          </a:p>
        </p:txBody>
      </p:sp>
      <p:sp>
        <p:nvSpPr>
          <p:cNvPr id="28" name="テキスト ボックス 27"/>
          <p:cNvSpPr txBox="1"/>
          <p:nvPr/>
        </p:nvSpPr>
        <p:spPr>
          <a:xfrm>
            <a:off x="6977480" y="3645827"/>
            <a:ext cx="434898" cy="257369"/>
          </a:xfrm>
          <a:prstGeom prst="rect">
            <a:avLst/>
          </a:prstGeom>
          <a:noFill/>
        </p:spPr>
        <p:txBody>
          <a:bodyPr wrap="square" lIns="0" tIns="0" rIns="0" bIns="0" rtlCol="0" anchor="ctr" anchorCtr="0">
            <a:noAutofit/>
          </a:bodyPr>
          <a:lstStyle/>
          <a:p>
            <a:r>
              <a:rPr kumimoji="1" lang="en-US" altLang="ja-JP" sz="1000" dirty="0" smtClean="0">
                <a:latin typeface="+mj-lt"/>
                <a:ea typeface="+mj-ea"/>
              </a:rPr>
              <a:t>N/A</a:t>
            </a:r>
            <a:endParaRPr kumimoji="1" lang="ja-JP" altLang="en-US" sz="1000" dirty="0" smtClean="0">
              <a:latin typeface="+mj-lt"/>
              <a:ea typeface="+mj-ea"/>
            </a:endParaRPr>
          </a:p>
        </p:txBody>
      </p:sp>
    </p:spTree>
    <p:extLst>
      <p:ext uri="{BB962C8B-B14F-4D97-AF65-F5344CB8AC3E}">
        <p14:creationId xmlns:p14="http://schemas.microsoft.com/office/powerpoint/2010/main" val="29514938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（３）課題と対策</a:t>
            </a:r>
            <a:br>
              <a:rPr lang="ja-JP" altLang="en-US" dirty="0"/>
            </a:br>
            <a:r>
              <a:rPr lang="ja-JP" altLang="en-US" dirty="0" smtClean="0"/>
              <a:t>（キ）　既存の公営競技（競艇・競輪）への影響</a:t>
            </a:r>
            <a:endParaRPr kumimoji="1" lang="ja-JP" altLang="en-US" dirty="0"/>
          </a:p>
        </p:txBody>
      </p:sp>
      <p:sp>
        <p:nvSpPr>
          <p:cNvPr id="3" name="コンテンツ プレースホルダー 2"/>
          <p:cNvSpPr>
            <a:spLocks noGrp="1"/>
          </p:cNvSpPr>
          <p:nvPr>
            <p:ph idx="1"/>
          </p:nvPr>
        </p:nvSpPr>
        <p:spPr>
          <a:xfrm>
            <a:off x="417000" y="1479600"/>
            <a:ext cx="9154511" cy="1209171"/>
          </a:xfrm>
        </p:spPr>
        <p:txBody>
          <a:bodyPr>
            <a:normAutofit/>
          </a:bodyPr>
          <a:lstStyle/>
          <a:p>
            <a:pPr>
              <a:spcBef>
                <a:spcPts val="600"/>
              </a:spcBef>
            </a:pPr>
            <a:r>
              <a:rPr kumimoji="1" lang="ja-JP" altLang="en-US" sz="1400" dirty="0" smtClean="0"/>
              <a:t>大阪における公営競技（ボートレース住之江及び岸和田競輪）の直近</a:t>
            </a:r>
            <a:r>
              <a:rPr kumimoji="1" lang="en-US" altLang="ja-JP" sz="1400" dirty="0" smtClean="0"/>
              <a:t>5</a:t>
            </a:r>
            <a:r>
              <a:rPr kumimoji="1" lang="ja-JP" altLang="en-US" sz="1400" dirty="0" smtClean="0"/>
              <a:t>年間の総売上高推移をみると、著増減は</a:t>
            </a:r>
            <a:r>
              <a:rPr lang="ja-JP" altLang="en-US" sz="1400" dirty="0"/>
              <a:t>み</a:t>
            </a:r>
            <a:r>
              <a:rPr kumimoji="1" lang="ja-JP" altLang="en-US" sz="1400" dirty="0" smtClean="0"/>
              <a:t>られず、年平均成長率マイナス</a:t>
            </a:r>
            <a:r>
              <a:rPr kumimoji="1" lang="en-US" altLang="ja-JP" sz="1400" dirty="0" smtClean="0"/>
              <a:t>0.4</a:t>
            </a:r>
            <a:r>
              <a:rPr kumimoji="1" lang="ja-JP" altLang="en-US" sz="1400" dirty="0" smtClean="0"/>
              <a:t>％</a:t>
            </a:r>
            <a:r>
              <a:rPr lang="ja-JP" altLang="en-US" sz="1400" dirty="0"/>
              <a:t>でもって</a:t>
            </a:r>
            <a:r>
              <a:rPr kumimoji="1" lang="ja-JP" altLang="en-US" sz="1400" dirty="0" smtClean="0"/>
              <a:t>微減するに留まっている。</a:t>
            </a:r>
            <a:endParaRPr kumimoji="1" lang="en-US" altLang="ja-JP" sz="1400" dirty="0" smtClean="0"/>
          </a:p>
          <a:p>
            <a:pPr>
              <a:spcBef>
                <a:spcPts val="600"/>
              </a:spcBef>
            </a:pPr>
            <a:r>
              <a:rPr lang="ja-JP" altLang="en-US" sz="1400" dirty="0" smtClean="0"/>
              <a:t>シンガポールにおいては、カジノ開業前後（</a:t>
            </a:r>
            <a:r>
              <a:rPr lang="en-US" altLang="ja-JP" sz="1400" dirty="0" smtClean="0"/>
              <a:t>2009</a:t>
            </a:r>
            <a:r>
              <a:rPr lang="ja-JP" altLang="en-US" sz="1400" dirty="0" smtClean="0"/>
              <a:t>年度及び</a:t>
            </a:r>
            <a:r>
              <a:rPr lang="en-US" altLang="ja-JP" sz="1400" dirty="0" smtClean="0"/>
              <a:t>2010</a:t>
            </a:r>
            <a:r>
              <a:rPr lang="ja-JP" altLang="en-US" sz="1400" dirty="0" smtClean="0"/>
              <a:t>年度）における競馬売上高に著増減は</a:t>
            </a:r>
            <a:r>
              <a:rPr lang="ja-JP" altLang="en-US" sz="1400" dirty="0"/>
              <a:t>み</a:t>
            </a:r>
            <a:r>
              <a:rPr lang="ja-JP" altLang="en-US" sz="1400" dirty="0" smtClean="0"/>
              <a:t>られず、カジノ  開業</a:t>
            </a:r>
            <a:r>
              <a:rPr lang="ja-JP" altLang="en-US" sz="1400" dirty="0"/>
              <a:t>それ</a:t>
            </a:r>
            <a:r>
              <a:rPr lang="ja-JP" altLang="en-US" sz="1400" dirty="0" smtClean="0"/>
              <a:t>自体が競馬の業績へ影響を及ぼした事実は確認されなかった。</a:t>
            </a:r>
            <a:endParaRPr lang="en-US" altLang="ja-JP" sz="1400" dirty="0" smtClean="0"/>
          </a:p>
        </p:txBody>
      </p:sp>
      <p:sp>
        <p:nvSpPr>
          <p:cNvPr id="4" name="スライド番号プレースホルダー 3"/>
          <p:cNvSpPr>
            <a:spLocks noGrp="1"/>
          </p:cNvSpPr>
          <p:nvPr>
            <p:ph type="sldNum" sz="quarter" idx="10"/>
          </p:nvPr>
        </p:nvSpPr>
        <p:spPr/>
        <p:txBody>
          <a:bodyPr/>
          <a:lstStyle/>
          <a:p>
            <a:fld id="{543A0986-838B-4D2A-A95C-8CB1738263FE}" type="slidenum">
              <a:rPr lang="ja-JP" altLang="en-US" smtClean="0"/>
              <a:pPr/>
              <a:t>78</a:t>
            </a:fld>
            <a:endParaRPr lang="ja-JP" altLang="en-US" dirty="0"/>
          </a:p>
        </p:txBody>
      </p:sp>
      <p:sp>
        <p:nvSpPr>
          <p:cNvPr id="6" name="テキスト プレースホルダー 5"/>
          <p:cNvSpPr>
            <a:spLocks noGrp="1"/>
          </p:cNvSpPr>
          <p:nvPr>
            <p:ph type="body" sz="quarter" idx="15"/>
          </p:nvPr>
        </p:nvSpPr>
        <p:spPr/>
        <p:txBody>
          <a:bodyPr/>
          <a:lstStyle/>
          <a:p>
            <a:r>
              <a:rPr kumimoji="1" lang="ja-JP" altLang="en-US" dirty="0" smtClean="0"/>
              <a:t>既存の公営競技（競艇・競輪）への影響</a:t>
            </a:r>
            <a:endParaRPr kumimoji="1" lang="ja-JP" altLang="en-US" dirty="0"/>
          </a:p>
        </p:txBody>
      </p:sp>
      <p:sp>
        <p:nvSpPr>
          <p:cNvPr id="8" name="コンテンツ プレースホルダー 2"/>
          <p:cNvSpPr txBox="1">
            <a:spLocks/>
          </p:cNvSpPr>
          <p:nvPr/>
        </p:nvSpPr>
        <p:spPr bwMode="gray">
          <a:xfrm>
            <a:off x="417000" y="3515228"/>
            <a:ext cx="9066013" cy="2796672"/>
          </a:xfrm>
          <a:prstGeom prst="rect">
            <a:avLst/>
          </a:prstGeom>
        </p:spPr>
        <p:txBody>
          <a:bodyPr vert="horz" lIns="36000" tIns="36000" rIns="36000" bIns="36000" rtlCol="0">
            <a:noAutofit/>
          </a:bodyPr>
          <a:lstStyle>
            <a:lvl1pPr marL="0" indent="0" eaLnBrk="1" hangingPunct="1">
              <a:lnSpc>
                <a:spcPct val="106000"/>
              </a:lnSpc>
              <a:spcBef>
                <a:spcPts val="1056"/>
              </a:spcBef>
              <a:buFont typeface="Arial" pitchFamily="34" charset="0"/>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baseline="0">
                <a:solidFill>
                  <a:schemeClr val="tx1"/>
                </a:solidFill>
                <a:latin typeface="Arial" pitchFamily="34" charset="0"/>
                <a:ea typeface="+mn-ea"/>
                <a:cs typeface="Arial" pitchFamily="34" charset="0"/>
              </a:defRPr>
            </a:lvl4pPr>
          </a:lstStyle>
          <a:p>
            <a:pPr>
              <a:spcBef>
                <a:spcPts val="600"/>
              </a:spcBef>
            </a:pPr>
            <a:r>
              <a:rPr lang="ja-JP" altLang="en-US" sz="1400" dirty="0" smtClean="0"/>
              <a:t>諸外国におけるカジノ以外の賭博との共存事例</a:t>
            </a:r>
            <a:endParaRPr lang="en-US" altLang="ja-JP" sz="1400" dirty="0" smtClean="0"/>
          </a:p>
          <a:p>
            <a:pPr marL="285750" indent="-285750">
              <a:spcBef>
                <a:spcPts val="600"/>
              </a:spcBef>
              <a:buFont typeface="Wingdings" panose="05000000000000000000" pitchFamily="2" charset="2"/>
              <a:buChar char="Ø"/>
            </a:pPr>
            <a:r>
              <a:rPr lang="ja-JP" altLang="en-US" sz="1400" dirty="0"/>
              <a:t>アメリカネバダ州</a:t>
            </a:r>
            <a:r>
              <a:rPr lang="ja-JP" altLang="en-US" sz="1400" dirty="0" smtClean="0"/>
              <a:t>ではカジノ</a:t>
            </a:r>
            <a:r>
              <a:rPr lang="ja-JP" altLang="en-US" sz="1400" dirty="0"/>
              <a:t>施設内でカジノ以外にも競馬、スポーツ</a:t>
            </a:r>
            <a:r>
              <a:rPr lang="ja-JP" altLang="en-US" sz="1400" dirty="0" smtClean="0"/>
              <a:t>賭博が提供されている。</a:t>
            </a:r>
            <a:endParaRPr lang="en-US" altLang="ja-JP" sz="1400" dirty="0" smtClean="0"/>
          </a:p>
          <a:p>
            <a:pPr marL="285750" indent="-285750">
              <a:spcBef>
                <a:spcPts val="600"/>
              </a:spcBef>
              <a:buFont typeface="Wingdings" panose="05000000000000000000" pitchFamily="2" charset="2"/>
              <a:buChar char="Ø"/>
            </a:pPr>
            <a:r>
              <a:rPr lang="ja-JP" altLang="en-US" sz="1400" dirty="0" smtClean="0"/>
              <a:t>オーストラリアニューサウスウエールズ州ではカジノ施設内</a:t>
            </a:r>
            <a:r>
              <a:rPr lang="ja-JP" altLang="en-US" sz="1400" dirty="0"/>
              <a:t>でカジノ以外にも競馬、スポーツ賭博、</a:t>
            </a:r>
            <a:r>
              <a:rPr lang="ja-JP" altLang="en-US" sz="1400" dirty="0" smtClean="0"/>
              <a:t>麻雀、ビンゴ等の　賭博が提供されている。</a:t>
            </a:r>
            <a:endParaRPr lang="en-US" altLang="ja-JP" sz="1400" dirty="0" smtClean="0"/>
          </a:p>
          <a:p>
            <a:pPr marL="285750" indent="-285750">
              <a:spcBef>
                <a:spcPts val="600"/>
              </a:spcBef>
              <a:buFont typeface="Wingdings" panose="05000000000000000000" pitchFamily="2" charset="2"/>
              <a:buChar char="Ø"/>
            </a:pPr>
            <a:endParaRPr lang="en-US" altLang="ja-JP" sz="1400" dirty="0" smtClean="0"/>
          </a:p>
        </p:txBody>
      </p:sp>
      <p:sp>
        <p:nvSpPr>
          <p:cNvPr id="9" name="テキスト プレースホルダー 5"/>
          <p:cNvSpPr txBox="1">
            <a:spLocks/>
          </p:cNvSpPr>
          <p:nvPr/>
        </p:nvSpPr>
        <p:spPr>
          <a:xfrm>
            <a:off x="416496" y="2922915"/>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t>（参考）海外におけるカジノとその他の賭博</a:t>
            </a:r>
            <a:endParaRPr lang="ja-JP" altLang="en-US" kern="0" dirty="0"/>
          </a:p>
        </p:txBody>
      </p:sp>
    </p:spTree>
    <p:extLst>
      <p:ext uri="{BB962C8B-B14F-4D97-AF65-F5344CB8AC3E}">
        <p14:creationId xmlns:p14="http://schemas.microsoft.com/office/powerpoint/2010/main" val="4976348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384353" y="2169558"/>
            <a:ext cx="5901350" cy="576293"/>
          </a:xfrm>
        </p:spPr>
        <p:txBody>
          <a:bodyPr>
            <a:spAutoFit/>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endParaRPr lang="en-US" altLang="ja-JP" dirty="0" smtClean="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79</a:t>
            </a:fld>
            <a:endParaRPr lang="ja-JP" altLang="en-US" dirty="0">
              <a:solidFill>
                <a:srgbClr val="313131"/>
              </a:solidFill>
            </a:endParaRPr>
          </a:p>
        </p:txBody>
      </p:sp>
      <p:graphicFrame>
        <p:nvGraphicFramePr>
          <p:cNvPr id="6" name="Group 155"/>
          <p:cNvGraphicFramePr>
            <a:graphicFrameLocks/>
          </p:cNvGraphicFramePr>
          <p:nvPr>
            <p:extLst>
              <p:ext uri="{D42A27DB-BD31-4B8C-83A1-F6EECF244321}">
                <p14:modId xmlns:p14="http://schemas.microsoft.com/office/powerpoint/2010/main" val="4204487134"/>
              </p:ext>
            </p:extLst>
          </p:nvPr>
        </p:nvGraphicFramePr>
        <p:xfrm>
          <a:off x="4525282" y="2768401"/>
          <a:ext cx="4961618" cy="3564000"/>
        </p:xfrm>
        <a:graphic>
          <a:graphicData uri="http://schemas.openxmlformats.org/drawingml/2006/table">
            <a:tbl>
              <a:tblPr/>
              <a:tblGrid>
                <a:gridCol w="4097107"/>
                <a:gridCol w="864511"/>
              </a:tblGrid>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mn-lt"/>
                          <a:ea typeface="+mn-ea"/>
                        </a:rPr>
                        <a:t>はじめに</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80</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mn-lt"/>
                          <a:ea typeface="+mn-ea"/>
                        </a:rPr>
                        <a:t>調査の全体像</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82</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mn-lt"/>
                          <a:ea typeface="+mn-ea"/>
                        </a:rPr>
                        <a:t>全体</a:t>
                      </a:r>
                      <a:r>
                        <a:rPr kumimoji="0" lang="en-US" altLang="ja-JP" sz="1200" b="0" i="0" u="none" strike="noStrike" cap="none" normalizeH="0" baseline="0" dirty="0" smtClean="0">
                          <a:ln>
                            <a:noFill/>
                          </a:ln>
                          <a:solidFill>
                            <a:schemeClr val="tx1"/>
                          </a:solidFill>
                          <a:effectLst/>
                          <a:latin typeface="+mn-lt"/>
                          <a:ea typeface="+mn-ea"/>
                        </a:rPr>
                        <a:t>Summary</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85</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ア　</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世界の</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分析</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87</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イ　日本・大阪</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市内の</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分析</a:t>
                      </a:r>
                      <a:endParaRPr kumimoji="0" lang="ja-JP" altLang="en-US"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96</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ウ</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　大阪</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の</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目標</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103</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エ</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　</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別</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の需要</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107</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オ　具体的な施策等の検討</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116</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39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カ　ベイエリア（夢洲）における</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のあり方についての検討</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131</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437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6382836" y="2075235"/>
            <a:ext cx="3099563" cy="4281881"/>
          </a:xfrm>
          <a:prstGeom prst="rect">
            <a:avLst/>
          </a:prstGeom>
          <a:ln w="57150"/>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0"/>
          <a:lstStyle/>
          <a:p>
            <a:pPr algn="ctr"/>
            <a:endParaRPr kumimoji="1" lang="ja-JP" altLang="en-US" sz="1200" dirty="0" smtClean="0">
              <a:solidFill>
                <a:schemeClr val="tx1"/>
              </a:solidFill>
            </a:endParaRPr>
          </a:p>
        </p:txBody>
      </p:sp>
      <p:sp>
        <p:nvSpPr>
          <p:cNvPr id="65" name="正方形/長方形 64"/>
          <p:cNvSpPr/>
          <p:nvPr/>
        </p:nvSpPr>
        <p:spPr>
          <a:xfrm>
            <a:off x="6681671" y="6206285"/>
            <a:ext cx="2374368" cy="400110"/>
          </a:xfrm>
          <a:prstGeom prst="rect">
            <a:avLst/>
          </a:prstGeom>
          <a:solidFill>
            <a:schemeClr val="bg2"/>
          </a:solidFill>
        </p:spPr>
        <p:txBody>
          <a:bodyPr wrap="none">
            <a:spAutoFit/>
          </a:bodyPr>
          <a:lstStyle/>
          <a:p>
            <a:pPr algn="r" fontAlgn="ctr"/>
            <a:r>
              <a:rPr lang="ja-JP" altLang="en-US" sz="2000" b="1" u="sng" dirty="0" smtClean="0">
                <a:solidFill>
                  <a:schemeClr val="accent1"/>
                </a:solidFill>
              </a:rPr>
              <a:t>合計</a:t>
            </a:r>
            <a:r>
              <a:rPr lang="en-US" altLang="ja-JP" sz="2000" b="1" u="sng" dirty="0" smtClean="0">
                <a:solidFill>
                  <a:schemeClr val="accent1"/>
                </a:solidFill>
              </a:rPr>
              <a:t>2,200</a:t>
            </a:r>
            <a:r>
              <a:rPr lang="ja-JP" altLang="en-US" sz="2000" b="1" u="sng" dirty="0" smtClean="0">
                <a:solidFill>
                  <a:schemeClr val="accent1"/>
                </a:solidFill>
              </a:rPr>
              <a:t>万人</a:t>
            </a:r>
            <a:r>
              <a:rPr lang="ja-JP" altLang="en-US" sz="2000" b="1" u="sng" dirty="0">
                <a:solidFill>
                  <a:schemeClr val="accent1"/>
                </a:solidFill>
              </a:rPr>
              <a:t>程度</a:t>
            </a:r>
            <a:endParaRPr lang="en-US" altLang="ja-JP" sz="2000" b="1" u="sng" dirty="0">
              <a:solidFill>
                <a:schemeClr val="accent1"/>
              </a:solidFill>
            </a:endParaRPr>
          </a:p>
        </p:txBody>
      </p:sp>
      <p:sp>
        <p:nvSpPr>
          <p:cNvPr id="2" name="タイトル 1"/>
          <p:cNvSpPr>
            <a:spLocks noGrp="1"/>
          </p:cNvSpPr>
          <p:nvPr>
            <p:ph type="title"/>
          </p:nvPr>
        </p:nvSpPr>
        <p:spPr/>
        <p:txBody>
          <a:bodyPr/>
          <a:lstStyle/>
          <a:p>
            <a:r>
              <a:rPr lang="ja-JP" altLang="en-US" dirty="0" smtClean="0"/>
              <a:t>（１）集客見込数</a:t>
            </a:r>
            <a:r>
              <a:rPr lang="en-US" altLang="ja-JP" dirty="0" smtClean="0"/>
              <a:t/>
            </a:r>
            <a:br>
              <a:rPr lang="en-US" altLang="ja-JP" dirty="0" smtClean="0"/>
            </a:br>
            <a:r>
              <a:rPr lang="en-US" altLang="ja-JP" dirty="0" smtClean="0"/>
              <a:t>IR</a:t>
            </a:r>
            <a:r>
              <a:rPr lang="ja-JP" altLang="en-US" dirty="0"/>
              <a:t>施設への集客</a:t>
            </a:r>
            <a:r>
              <a:rPr lang="ja-JP" altLang="en-US" dirty="0" smtClean="0"/>
              <a:t>見込数（内国人</a:t>
            </a:r>
            <a:r>
              <a:rPr lang="ja-JP" altLang="en-US" dirty="0"/>
              <a:t>・外国人</a:t>
            </a:r>
            <a:r>
              <a:rPr lang="ja-JP" altLang="en-US" dirty="0" smtClean="0"/>
              <a:t>別）　</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3A0986-838B-4D2A-A95C-8CB1738263FE}" type="slidenum">
              <a:rPr lang="ja-JP" altLang="en-US" smtClean="0"/>
              <a:pPr/>
              <a:t>8</a:t>
            </a:fld>
            <a:endParaRPr lang="ja-JP" altLang="en-US" dirty="0"/>
          </a:p>
        </p:txBody>
      </p:sp>
      <p:sp>
        <p:nvSpPr>
          <p:cNvPr id="6" name="テキスト プレースホルダー 5"/>
          <p:cNvSpPr>
            <a:spLocks noGrp="1"/>
          </p:cNvSpPr>
          <p:nvPr>
            <p:ph type="body" sz="quarter" idx="15"/>
          </p:nvPr>
        </p:nvSpPr>
        <p:spPr>
          <a:xfrm>
            <a:off x="416496" y="1042895"/>
            <a:ext cx="4320000" cy="432000"/>
          </a:xfrm>
        </p:spPr>
        <p:txBody>
          <a:bodyPr/>
          <a:lstStyle/>
          <a:p>
            <a:r>
              <a:rPr lang="en-US" altLang="ja-JP" dirty="0" smtClean="0"/>
              <a:t>2030</a:t>
            </a:r>
            <a:r>
              <a:rPr lang="ja-JP" altLang="en-US" dirty="0" smtClean="0"/>
              <a:t>年 集客見込数の推計結果</a:t>
            </a:r>
            <a:endParaRPr kumimoji="1" lang="ja-JP" altLang="en-US" dirty="0"/>
          </a:p>
        </p:txBody>
      </p:sp>
      <p:grpSp>
        <p:nvGrpSpPr>
          <p:cNvPr id="7" name="グループ化 6"/>
          <p:cNvGrpSpPr/>
          <p:nvPr/>
        </p:nvGrpSpPr>
        <p:grpSpPr bwMode="gray">
          <a:xfrm>
            <a:off x="386028" y="1479600"/>
            <a:ext cx="9071999" cy="496800"/>
            <a:chOff x="386028" y="2889553"/>
            <a:chExt cx="9071999" cy="576000"/>
          </a:xfrm>
          <a:solidFill>
            <a:srgbClr val="646464"/>
          </a:solidFill>
        </p:grpSpPr>
        <p:sp>
          <p:nvSpPr>
            <p:cNvPr id="8" name="AutoShape 8"/>
            <p:cNvSpPr>
              <a:spLocks noChangeArrowheads="1"/>
            </p:cNvSpPr>
            <p:nvPr/>
          </p:nvSpPr>
          <p:spPr bwMode="gray">
            <a:xfrm>
              <a:off x="386028" y="2889553"/>
              <a:ext cx="2569223" cy="576000"/>
            </a:xfrm>
            <a:prstGeom prst="chevron">
              <a:avLst>
                <a:gd name="adj" fmla="val 32411"/>
              </a:avLst>
            </a:prstGeom>
            <a:grp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smtClean="0">
                  <a:solidFill>
                    <a:schemeClr val="bg2"/>
                  </a:solidFill>
                  <a:ea typeface="ＭＳ Ｐゴシック" charset="-128"/>
                </a:rPr>
                <a:t>国内</a:t>
              </a:r>
              <a:endParaRPr lang="en-US" altLang="ja-JP" sz="1200" b="1" dirty="0" smtClean="0">
                <a:solidFill>
                  <a:schemeClr val="bg2"/>
                </a:solidFill>
                <a:ea typeface="ＭＳ Ｐゴシック" charset="-128"/>
              </a:endParaRPr>
            </a:p>
            <a:p>
              <a:pPr algn="ctr">
                <a:lnSpc>
                  <a:spcPct val="110000"/>
                </a:lnSpc>
              </a:pPr>
              <a:r>
                <a:rPr lang="ja-JP" altLang="en-US" sz="1200" b="1" dirty="0" smtClean="0">
                  <a:solidFill>
                    <a:schemeClr val="bg2"/>
                  </a:solidFill>
                  <a:ea typeface="ＭＳ Ｐゴシック" charset="-128"/>
                </a:rPr>
                <a:t>延べ旅行者数</a:t>
              </a:r>
              <a:endParaRPr lang="en-US" altLang="ja-JP" sz="1200" b="1" dirty="0" smtClean="0">
                <a:solidFill>
                  <a:schemeClr val="bg2"/>
                </a:solidFill>
                <a:ea typeface="ＭＳ Ｐゴシック" charset="-128"/>
              </a:endParaRPr>
            </a:p>
          </p:txBody>
        </p:sp>
        <p:sp>
          <p:nvSpPr>
            <p:cNvPr id="9" name="AutoShape 9"/>
            <p:cNvSpPr>
              <a:spLocks noChangeArrowheads="1"/>
            </p:cNvSpPr>
            <p:nvPr/>
          </p:nvSpPr>
          <p:spPr bwMode="gray">
            <a:xfrm>
              <a:off x="2766124" y="2889553"/>
              <a:ext cx="3727304" cy="576000"/>
            </a:xfrm>
            <a:prstGeom prst="chevron">
              <a:avLst>
                <a:gd name="adj" fmla="val 32554"/>
              </a:avLst>
            </a:prstGeom>
            <a:grp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smtClean="0">
                  <a:solidFill>
                    <a:schemeClr val="bg2"/>
                  </a:solidFill>
                  <a:ea typeface="ＭＳ Ｐゴシック" charset="-128"/>
                </a:rPr>
                <a:t>来阪</a:t>
              </a:r>
              <a:endParaRPr lang="en-US" altLang="ja-JP" sz="1200" b="1" dirty="0" smtClean="0">
                <a:solidFill>
                  <a:schemeClr val="bg2"/>
                </a:solidFill>
                <a:ea typeface="ＭＳ Ｐゴシック" charset="-128"/>
              </a:endParaRPr>
            </a:p>
            <a:p>
              <a:pPr algn="ctr">
                <a:lnSpc>
                  <a:spcPct val="110000"/>
                </a:lnSpc>
              </a:pPr>
              <a:r>
                <a:rPr lang="ja-JP" altLang="en-US" sz="1200" b="1" dirty="0" smtClean="0">
                  <a:solidFill>
                    <a:schemeClr val="bg2"/>
                  </a:solidFill>
                  <a:ea typeface="ＭＳ Ｐゴシック" charset="-128"/>
                </a:rPr>
                <a:t>延べ旅行者数</a:t>
              </a:r>
              <a:endParaRPr lang="ja-JP" altLang="en-US" sz="1200" b="1" dirty="0">
                <a:solidFill>
                  <a:schemeClr val="bg2"/>
                </a:solidFill>
                <a:ea typeface="ＭＳ Ｐゴシック" charset="-128"/>
              </a:endParaRPr>
            </a:p>
          </p:txBody>
        </p:sp>
        <p:sp>
          <p:nvSpPr>
            <p:cNvPr id="10" name="AutoShape 10"/>
            <p:cNvSpPr>
              <a:spLocks noChangeArrowheads="1"/>
            </p:cNvSpPr>
            <p:nvPr/>
          </p:nvSpPr>
          <p:spPr bwMode="gray">
            <a:xfrm>
              <a:off x="6315227" y="2889553"/>
              <a:ext cx="3142800" cy="576000"/>
            </a:xfrm>
            <a:prstGeom prst="chevron">
              <a:avLst>
                <a:gd name="adj" fmla="val 32406"/>
              </a:avLst>
            </a:prstGeom>
            <a:grpFill/>
            <a:ln w="12700" cap="rnd" algn="ctr">
              <a:solidFill>
                <a:schemeClr val="bg1"/>
              </a:solidFill>
              <a:miter lim="800000"/>
              <a:headEnd/>
              <a:tailEnd/>
            </a:ln>
            <a:effectLst/>
          </p:spPr>
          <p:txBody>
            <a:bodyPr wrap="none" lIns="72000" tIns="72000" rIns="72000" bIns="72000" anchor="ctr"/>
            <a:lstStyle/>
            <a:p>
              <a:pPr algn="ctr">
                <a:lnSpc>
                  <a:spcPct val="110000"/>
                </a:lnSpc>
              </a:pPr>
              <a:r>
                <a:rPr lang="ja-JP" altLang="en-US" sz="1200" b="1" dirty="0">
                  <a:solidFill>
                    <a:schemeClr val="bg2"/>
                  </a:solidFill>
                  <a:ea typeface="ＭＳ Ｐゴシック" charset="-128"/>
                </a:rPr>
                <a:t>夢洲 </a:t>
              </a:r>
              <a:r>
                <a:rPr lang="ja-JP" altLang="en-US" sz="1200" b="1" dirty="0" smtClean="0">
                  <a:solidFill>
                    <a:schemeClr val="bg2"/>
                  </a:solidFill>
                  <a:ea typeface="ＭＳ Ｐゴシック" charset="-128"/>
                </a:rPr>
                <a:t>（</a:t>
              </a:r>
              <a:r>
                <a:rPr lang="en-US" altLang="ja-JP" sz="1200" b="1" dirty="0" smtClean="0">
                  <a:solidFill>
                    <a:schemeClr val="bg2"/>
                  </a:solidFill>
                  <a:ea typeface="ＭＳ Ｐゴシック" charset="-128"/>
                </a:rPr>
                <a:t>IR</a:t>
              </a:r>
              <a:r>
                <a:rPr lang="ja-JP" altLang="en-US" sz="1200" b="1" dirty="0" smtClean="0">
                  <a:solidFill>
                    <a:schemeClr val="bg2"/>
                  </a:solidFill>
                  <a:ea typeface="ＭＳ Ｐゴシック" charset="-128"/>
                </a:rPr>
                <a:t>施設）</a:t>
              </a:r>
              <a:endParaRPr lang="en-US" altLang="ja-JP" sz="1200" b="1" dirty="0" smtClean="0">
                <a:solidFill>
                  <a:schemeClr val="bg2"/>
                </a:solidFill>
                <a:ea typeface="ＭＳ Ｐゴシック" charset="-128"/>
              </a:endParaRPr>
            </a:p>
            <a:p>
              <a:pPr algn="ctr">
                <a:lnSpc>
                  <a:spcPct val="110000"/>
                </a:lnSpc>
              </a:pPr>
              <a:r>
                <a:rPr lang="ja-JP" altLang="en-US" sz="1200" b="1" dirty="0">
                  <a:solidFill>
                    <a:schemeClr val="bg2"/>
                  </a:solidFill>
                  <a:ea typeface="ＭＳ Ｐゴシック" charset="-128"/>
                </a:rPr>
                <a:t>集客</a:t>
              </a:r>
              <a:r>
                <a:rPr lang="ja-JP" altLang="en-US" sz="1200" b="1" dirty="0" smtClean="0">
                  <a:solidFill>
                    <a:schemeClr val="bg2"/>
                  </a:solidFill>
                  <a:ea typeface="ＭＳ Ｐゴシック" charset="-128"/>
                </a:rPr>
                <a:t>見込数</a:t>
              </a:r>
              <a:endParaRPr lang="ja-JP" altLang="en-US" sz="1200" b="1" dirty="0">
                <a:solidFill>
                  <a:schemeClr val="bg2"/>
                </a:solidFill>
                <a:ea typeface="ＭＳ Ｐゴシック" charset="-128"/>
              </a:endParaRPr>
            </a:p>
          </p:txBody>
        </p:sp>
      </p:grpSp>
      <p:sp>
        <p:nvSpPr>
          <p:cNvPr id="11" name="正方形/長方形 10"/>
          <p:cNvSpPr/>
          <p:nvPr/>
        </p:nvSpPr>
        <p:spPr>
          <a:xfrm>
            <a:off x="55956" y="2102130"/>
            <a:ext cx="330072" cy="2006659"/>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200" b="1" dirty="0">
                <a:solidFill>
                  <a:schemeClr val="bg1"/>
                </a:solidFill>
              </a:rPr>
              <a:t>内国人</a:t>
            </a:r>
            <a:endParaRPr kumimoji="1" lang="ja-JP" altLang="en-US" sz="1200" b="1" dirty="0" smtClean="0">
              <a:solidFill>
                <a:schemeClr val="bg1"/>
              </a:solidFill>
            </a:endParaRPr>
          </a:p>
        </p:txBody>
      </p:sp>
      <p:sp>
        <p:nvSpPr>
          <p:cNvPr id="12" name="正方形/長方形 11"/>
          <p:cNvSpPr/>
          <p:nvPr/>
        </p:nvSpPr>
        <p:spPr>
          <a:xfrm>
            <a:off x="55956" y="4245293"/>
            <a:ext cx="330072" cy="1911547"/>
          </a:xfrm>
          <a:prstGeom prst="rect">
            <a:avLst/>
          </a:prstGeom>
          <a:solidFill>
            <a:srgbClr val="8C8C8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0">
            <a:noAutofit/>
          </a:bodyPr>
          <a:lstStyle/>
          <a:p>
            <a:pPr algn="ctr"/>
            <a:r>
              <a:rPr kumimoji="1" lang="ja-JP" altLang="en-US" sz="1200" b="1" dirty="0">
                <a:solidFill>
                  <a:schemeClr val="bg1"/>
                </a:solidFill>
              </a:rPr>
              <a:t>外国人</a:t>
            </a:r>
            <a:endParaRPr kumimoji="1" lang="ja-JP" altLang="en-US" sz="1200" b="1" dirty="0" smtClean="0">
              <a:solidFill>
                <a:schemeClr val="bg1"/>
              </a:solidFill>
            </a:endParaRPr>
          </a:p>
        </p:txBody>
      </p:sp>
      <p:cxnSp>
        <p:nvCxnSpPr>
          <p:cNvPr id="36" name="直線コネクタ 35"/>
          <p:cNvCxnSpPr>
            <a:stCxn id="144" idx="3"/>
            <a:endCxn id="114" idx="1"/>
          </p:cNvCxnSpPr>
          <p:nvPr/>
        </p:nvCxnSpPr>
        <p:spPr>
          <a:xfrm>
            <a:off x="2850597" y="2968895"/>
            <a:ext cx="86722" cy="1"/>
          </a:xfrm>
          <a:prstGeom prst="line">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a:stCxn id="27" idx="3"/>
            <a:endCxn id="96" idx="1"/>
          </p:cNvCxnSpPr>
          <p:nvPr/>
        </p:nvCxnSpPr>
        <p:spPr>
          <a:xfrm flipV="1">
            <a:off x="6296118" y="2968895"/>
            <a:ext cx="134556" cy="1"/>
          </a:xfrm>
          <a:prstGeom prst="bentConnector3">
            <a:avLst>
              <a:gd name="adj1" fmla="val 50000"/>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grpSp>
        <p:nvGrpSpPr>
          <p:cNvPr id="223" name="グループ化 222"/>
          <p:cNvGrpSpPr/>
          <p:nvPr/>
        </p:nvGrpSpPr>
        <p:grpSpPr>
          <a:xfrm>
            <a:off x="6430673" y="2102130"/>
            <a:ext cx="3013200" cy="2005300"/>
            <a:chOff x="6493428" y="2102130"/>
            <a:chExt cx="3142800" cy="2005300"/>
          </a:xfrm>
        </p:grpSpPr>
        <p:sp>
          <p:nvSpPr>
            <p:cNvPr id="21" name="正方形/長方形 20"/>
            <p:cNvSpPr/>
            <p:nvPr/>
          </p:nvSpPr>
          <p:spPr>
            <a:xfrm>
              <a:off x="6493428" y="3347830"/>
              <a:ext cx="3142800" cy="759600"/>
            </a:xfrm>
            <a:prstGeom prst="rect">
              <a:avLst/>
            </a:prstGeom>
            <a:solidFill>
              <a:srgbClr val="DCDCDC"/>
            </a:solidFill>
            <a:ln>
              <a:solidFill>
                <a:srgbClr val="B4B4B4"/>
              </a:solidFill>
            </a:ln>
          </p:spPr>
          <p:txBody>
            <a:bodyPr wrap="square" lIns="0" tIns="72000" rIns="0" bIns="72000">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日本人旅行者の</a:t>
              </a:r>
              <a:r>
                <a:rPr lang="en-US" altLang="ja-JP" sz="800" u="sng" dirty="0" smtClean="0"/>
                <a:t>IR</a:t>
              </a:r>
              <a:r>
                <a:rPr lang="ja-JP" altLang="en-US" sz="800" u="sng" dirty="0" smtClean="0"/>
                <a:t>に関連する旅行目的</a:t>
              </a:r>
              <a:endParaRPr lang="en-US" altLang="ja-JP" sz="800" u="sng" dirty="0" smtClean="0"/>
            </a:p>
            <a:p>
              <a:pPr algn="just"/>
              <a:r>
                <a:rPr lang="ja-JP" altLang="en-US" sz="800" dirty="0"/>
                <a:t>シンガポール観光客の</a:t>
              </a:r>
              <a:r>
                <a:rPr lang="en-US" altLang="ja-JP" sz="800" dirty="0"/>
                <a:t>IR</a:t>
              </a:r>
              <a:r>
                <a:rPr lang="ja-JP" altLang="en-US" sz="800" dirty="0"/>
                <a:t>訪問率：</a:t>
              </a:r>
              <a:r>
                <a:rPr lang="en-US" altLang="ja-JP" sz="800" dirty="0"/>
                <a:t>38.0</a:t>
              </a:r>
              <a:r>
                <a:rPr lang="en-US" altLang="ja-JP" sz="800" dirty="0" smtClean="0"/>
                <a:t>%</a:t>
              </a:r>
            </a:p>
            <a:p>
              <a:pPr algn="just"/>
              <a:endParaRPr lang="en-US" altLang="ja-JP" sz="800" dirty="0"/>
            </a:p>
            <a:p>
              <a:pPr algn="just"/>
              <a:r>
                <a:rPr lang="ja-JP" altLang="en-US" sz="800" dirty="0" smtClean="0"/>
                <a:t>出所：シンガポール</a:t>
              </a:r>
              <a:r>
                <a:rPr lang="ja-JP" altLang="en-US" sz="800" dirty="0"/>
                <a:t>観光庁「</a:t>
              </a:r>
              <a:r>
                <a:rPr lang="en-US" altLang="ja-JP" sz="800" dirty="0"/>
                <a:t>ANNUAL</a:t>
              </a:r>
              <a:r>
                <a:rPr lang="ja-JP" altLang="en-US" sz="800" dirty="0"/>
                <a:t>　</a:t>
              </a:r>
              <a:r>
                <a:rPr lang="en-US" altLang="ja-JP" sz="800" dirty="0"/>
                <a:t>REPORT ON TOURISM STATISTICS </a:t>
              </a:r>
              <a:r>
                <a:rPr lang="en-US" altLang="ja-JP" sz="800" dirty="0" smtClean="0"/>
                <a:t>2015</a:t>
              </a:r>
              <a:r>
                <a:rPr lang="ja-JP" altLang="en-US" sz="800" dirty="0" smtClean="0"/>
                <a:t>」（</a:t>
              </a:r>
              <a:r>
                <a:rPr lang="en-US" altLang="ja-JP" sz="800" dirty="0" smtClean="0"/>
                <a:t>2016/10</a:t>
              </a:r>
              <a:r>
                <a:rPr lang="ja-JP" altLang="en-US" sz="800" dirty="0" smtClean="0"/>
                <a:t>）</a:t>
              </a:r>
              <a:endParaRPr lang="en-US" altLang="ja-JP" sz="800" dirty="0"/>
            </a:p>
          </p:txBody>
        </p:sp>
        <p:grpSp>
          <p:nvGrpSpPr>
            <p:cNvPr id="98" name="グループ化 97"/>
            <p:cNvGrpSpPr/>
            <p:nvPr/>
          </p:nvGrpSpPr>
          <p:grpSpPr>
            <a:xfrm>
              <a:off x="6493428" y="2102130"/>
              <a:ext cx="3142800" cy="1245700"/>
              <a:chOff x="6315227" y="2285642"/>
              <a:chExt cx="3142800" cy="1245700"/>
            </a:xfrm>
          </p:grpSpPr>
          <p:sp>
            <p:nvSpPr>
              <p:cNvPr id="80" name="正方形/長方形 79"/>
              <p:cNvSpPr/>
              <p:nvPr/>
            </p:nvSpPr>
            <p:spPr>
              <a:xfrm>
                <a:off x="6315227" y="2285643"/>
                <a:ext cx="1305513" cy="489600"/>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年推計値</a:t>
                </a:r>
              </a:p>
            </p:txBody>
          </p:sp>
          <p:sp>
            <p:nvSpPr>
              <p:cNvPr id="82" name="正方形/長方形 81"/>
              <p:cNvSpPr/>
              <p:nvPr/>
            </p:nvSpPr>
            <p:spPr>
              <a:xfrm>
                <a:off x="7620741" y="2285642"/>
                <a:ext cx="1837286" cy="489600"/>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×IR</a:t>
                </a:r>
                <a:r>
                  <a:rPr lang="ja-JP" altLang="en-US" sz="600" dirty="0">
                    <a:solidFill>
                      <a:schemeClr val="bg1"/>
                    </a:solidFill>
                  </a:rPr>
                  <a:t>関連の旅行</a:t>
                </a:r>
                <a:r>
                  <a:rPr lang="ja-JP" altLang="en-US" sz="600" dirty="0" smtClean="0">
                    <a:solidFill>
                      <a:schemeClr val="bg1"/>
                    </a:solidFill>
                  </a:rPr>
                  <a:t>目的（</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夢</a:t>
                </a:r>
                <a:r>
                  <a:rPr lang="ja-JP" altLang="en-US" sz="600" dirty="0" smtClean="0">
                    <a:solidFill>
                      <a:schemeClr val="bg1"/>
                    </a:solidFill>
                  </a:rPr>
                  <a:t>洲（</a:t>
                </a:r>
                <a:r>
                  <a:rPr lang="en-US" altLang="ja-JP" sz="600" dirty="0" smtClean="0">
                    <a:solidFill>
                      <a:schemeClr val="bg1"/>
                    </a:solidFill>
                  </a:rPr>
                  <a:t>IR</a:t>
                </a:r>
                <a:r>
                  <a:rPr lang="ja-JP" altLang="en-US" sz="600" dirty="0" smtClean="0">
                    <a:solidFill>
                      <a:schemeClr val="bg1"/>
                    </a:solidFill>
                  </a:rPr>
                  <a:t>施設）へ</a:t>
                </a:r>
                <a:r>
                  <a:rPr lang="ja-JP" altLang="en-US" sz="600" dirty="0">
                    <a:solidFill>
                      <a:schemeClr val="bg1"/>
                    </a:solidFill>
                  </a:rPr>
                  <a:t>の集客</a:t>
                </a:r>
                <a:r>
                  <a:rPr lang="ja-JP" altLang="en-US" sz="600" dirty="0" smtClean="0">
                    <a:solidFill>
                      <a:schemeClr val="bg1"/>
                    </a:solidFill>
                  </a:rPr>
                  <a:t>見込数（万人）</a:t>
                </a:r>
                <a:endParaRPr lang="ja-JP" altLang="en-US" sz="600" dirty="0">
                  <a:solidFill>
                    <a:schemeClr val="bg1"/>
                  </a:solidFill>
                </a:endParaRPr>
              </a:p>
            </p:txBody>
          </p:sp>
          <p:sp>
            <p:nvSpPr>
              <p:cNvPr id="96" name="正方形/長方形 95"/>
              <p:cNvSpPr/>
              <p:nvPr/>
            </p:nvSpPr>
            <p:spPr>
              <a:xfrm>
                <a:off x="6315228" y="2773472"/>
                <a:ext cx="1305514" cy="757870"/>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1,461</a:t>
                </a:r>
                <a:r>
                  <a:rPr lang="ja-JP" altLang="en-US" sz="1200" dirty="0" smtClean="0"/>
                  <a:t>万人程度</a:t>
                </a:r>
                <a:endParaRPr lang="ja-JP" altLang="en-US" sz="1200" dirty="0"/>
              </a:p>
            </p:txBody>
          </p:sp>
          <p:sp>
            <p:nvSpPr>
              <p:cNvPr id="94" name="正方形/長方形 93"/>
              <p:cNvSpPr/>
              <p:nvPr/>
            </p:nvSpPr>
            <p:spPr>
              <a:xfrm>
                <a:off x="7620740" y="2773472"/>
                <a:ext cx="1837287" cy="757870"/>
              </a:xfrm>
              <a:prstGeom prst="rect">
                <a:avLst/>
              </a:prstGeom>
              <a:solidFill>
                <a:schemeClr val="bg1"/>
              </a:solidFill>
              <a:ln>
                <a:solidFill>
                  <a:srgbClr val="B4B4B4"/>
                </a:solidFill>
              </a:ln>
            </p:spPr>
            <p:txBody>
              <a:bodyPr wrap="none" lIns="72000" tIns="72000" rIns="72000" bIns="72000" anchor="ctr">
                <a:noAutofit/>
              </a:bodyPr>
              <a:lstStyle/>
              <a:p>
                <a:r>
                  <a:rPr lang="en-US" altLang="ja-JP" sz="800" dirty="0" smtClean="0"/>
                  <a:t>3,843</a:t>
                </a:r>
                <a:r>
                  <a:rPr lang="ja-JP" altLang="en-US" sz="800" dirty="0" smtClean="0"/>
                  <a:t>万人</a:t>
                </a:r>
                <a:r>
                  <a:rPr lang="en-US" altLang="ja-JP" sz="800" dirty="0"/>
                  <a:t>× </a:t>
                </a:r>
                <a:r>
                  <a:rPr lang="en-US" altLang="ja-JP" sz="800" dirty="0" smtClean="0"/>
                  <a:t>38.0% </a:t>
                </a:r>
                <a:r>
                  <a:rPr lang="en-US" altLang="ja-JP" sz="800" dirty="0"/>
                  <a:t>= </a:t>
                </a:r>
                <a:r>
                  <a:rPr lang="en-US" altLang="ja-JP" sz="800" dirty="0" smtClean="0"/>
                  <a:t>1,461</a:t>
                </a:r>
                <a:r>
                  <a:rPr lang="ja-JP" altLang="en-US" sz="800" dirty="0" smtClean="0"/>
                  <a:t>万人</a:t>
                </a:r>
              </a:p>
            </p:txBody>
          </p:sp>
        </p:grpSp>
      </p:grpSp>
      <p:grpSp>
        <p:nvGrpSpPr>
          <p:cNvPr id="224" name="グループ化 223"/>
          <p:cNvGrpSpPr/>
          <p:nvPr/>
        </p:nvGrpSpPr>
        <p:grpSpPr>
          <a:xfrm>
            <a:off x="2937318" y="2102130"/>
            <a:ext cx="3358800" cy="2005300"/>
            <a:chOff x="3213029" y="2102130"/>
            <a:chExt cx="3159926" cy="2005300"/>
          </a:xfrm>
        </p:grpSpPr>
        <p:sp>
          <p:nvSpPr>
            <p:cNvPr id="17" name="正方形/長方形 16"/>
            <p:cNvSpPr/>
            <p:nvPr/>
          </p:nvSpPr>
          <p:spPr>
            <a:xfrm>
              <a:off x="3213030" y="3347830"/>
              <a:ext cx="3159925" cy="759600"/>
            </a:xfrm>
            <a:prstGeom prst="rect">
              <a:avLst/>
            </a:prstGeom>
            <a:solidFill>
              <a:srgbClr val="DCDCDC"/>
            </a:solidFill>
            <a:ln>
              <a:solidFill>
                <a:srgbClr val="B4B4B4"/>
              </a:solidFill>
            </a:ln>
          </p:spPr>
          <p:txBody>
            <a:bodyPr wrap="square" lIns="72000" tIns="72000" rIns="72000" bIns="72000" anchor="ctr">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目的地（大阪）別　延べ旅行者数－国内旅行</a:t>
              </a:r>
              <a:endParaRPr lang="en-US" altLang="zh-CN" sz="800" u="sng" dirty="0"/>
            </a:p>
            <a:p>
              <a:pPr algn="just"/>
              <a:r>
                <a:rPr lang="en-US" altLang="ja-JP" sz="800" dirty="0" smtClean="0"/>
                <a:t>2014</a:t>
              </a:r>
              <a:r>
                <a:rPr lang="ja-JP" altLang="en-US" sz="800" dirty="0" smtClean="0"/>
                <a:t>年</a:t>
              </a:r>
              <a:r>
                <a:rPr lang="ja-JP" altLang="en-US" sz="800" dirty="0"/>
                <a:t>実績</a:t>
              </a:r>
              <a:r>
                <a:rPr lang="ja-JP" altLang="en-US" sz="800" dirty="0" smtClean="0"/>
                <a:t>：</a:t>
              </a:r>
              <a:r>
                <a:rPr lang="en-US" altLang="ja-JP" sz="800" dirty="0" smtClean="0"/>
                <a:t>2,983</a:t>
              </a:r>
              <a:r>
                <a:rPr lang="ja-JP" altLang="en-US" sz="800" dirty="0" smtClean="0"/>
                <a:t>万人</a:t>
              </a:r>
              <a:endParaRPr lang="en-US" altLang="ja-JP" sz="800" dirty="0" smtClean="0"/>
            </a:p>
            <a:p>
              <a:pPr algn="just"/>
              <a:endParaRPr lang="en-US" altLang="ja-JP" sz="800" dirty="0"/>
            </a:p>
            <a:p>
              <a:pPr algn="just"/>
              <a:r>
                <a:rPr lang="ja-JP" altLang="en-US" sz="800" dirty="0" smtClean="0"/>
                <a:t>出所：観光庁</a:t>
              </a:r>
              <a:r>
                <a:rPr lang="ja-JP" altLang="en-US" sz="800" dirty="0"/>
                <a:t>「旅行・観光消費動向</a:t>
              </a:r>
              <a:r>
                <a:rPr lang="ja-JP" altLang="en-US" sz="800" dirty="0" smtClean="0"/>
                <a:t>調査」「旅行</a:t>
              </a:r>
              <a:r>
                <a:rPr lang="ja-JP" altLang="en-US" sz="800" dirty="0"/>
                <a:t>・観光産業の経済効果に関する調査</a:t>
              </a:r>
              <a:r>
                <a:rPr lang="ja-JP" altLang="en-US" sz="800" dirty="0" smtClean="0"/>
                <a:t>研究（</a:t>
              </a:r>
              <a:r>
                <a:rPr lang="en-US" altLang="ja-JP" sz="800" dirty="0" smtClean="0"/>
                <a:t>2014</a:t>
              </a:r>
              <a:r>
                <a:rPr lang="ja-JP" altLang="en-US" sz="800" dirty="0" smtClean="0"/>
                <a:t>年度版）」（</a:t>
              </a:r>
              <a:r>
                <a:rPr lang="en-US" altLang="ja-JP" sz="800" dirty="0" smtClean="0"/>
                <a:t>2016/3</a:t>
              </a:r>
              <a:r>
                <a:rPr lang="ja-JP" altLang="en-US" sz="800" dirty="0" smtClean="0"/>
                <a:t>）</a:t>
              </a:r>
              <a:r>
                <a:rPr lang="en-US" altLang="ja-JP" sz="800" dirty="0" smtClean="0"/>
                <a:t> </a:t>
              </a:r>
            </a:p>
          </p:txBody>
        </p:sp>
        <p:grpSp>
          <p:nvGrpSpPr>
            <p:cNvPr id="137" name="グループ化 136"/>
            <p:cNvGrpSpPr/>
            <p:nvPr/>
          </p:nvGrpSpPr>
          <p:grpSpPr>
            <a:xfrm>
              <a:off x="3213029" y="2102130"/>
              <a:ext cx="3159926" cy="1245700"/>
              <a:chOff x="2939142" y="2286342"/>
              <a:chExt cx="3159926" cy="1245700"/>
            </a:xfrm>
          </p:grpSpPr>
          <p:sp>
            <p:nvSpPr>
              <p:cNvPr id="27" name="正方形/長方形 26"/>
              <p:cNvSpPr/>
              <p:nvPr/>
            </p:nvSpPr>
            <p:spPr>
              <a:xfrm>
                <a:off x="4261782" y="2774173"/>
                <a:ext cx="1837286" cy="757869"/>
              </a:xfrm>
              <a:prstGeom prst="rect">
                <a:avLst/>
              </a:prstGeom>
              <a:solidFill>
                <a:schemeClr val="bg1"/>
              </a:solidFill>
              <a:ln>
                <a:solidFill>
                  <a:srgbClr val="B4B4B4"/>
                </a:solidFill>
              </a:ln>
            </p:spPr>
            <p:txBody>
              <a:bodyPr wrap="none" lIns="72000" tIns="72000" rIns="72000" bIns="72000" anchor="ctr">
                <a:noAutofit/>
              </a:bodyPr>
              <a:lstStyle/>
              <a:p>
                <a:pPr algn="just"/>
                <a:r>
                  <a:rPr lang="en-US" altLang="ja-JP" sz="800" dirty="0" smtClean="0"/>
                  <a:t>2,983</a:t>
                </a:r>
                <a:r>
                  <a:rPr lang="ja-JP" altLang="en-US" sz="800" dirty="0"/>
                  <a:t>万人</a:t>
                </a:r>
                <a:r>
                  <a:rPr lang="en-US" altLang="ja-JP" sz="800" dirty="0" smtClean="0"/>
                  <a:t>×</a:t>
                </a:r>
                <a:r>
                  <a:rPr lang="ja-JP" altLang="en-US" sz="800" dirty="0" smtClean="0"/>
                  <a:t>（</a:t>
                </a:r>
                <a:r>
                  <a:rPr lang="en-US" altLang="ja-JP" sz="800" dirty="0" smtClean="0"/>
                  <a:t>101.2%</a:t>
                </a:r>
                <a:r>
                  <a:rPr lang="ja-JP" altLang="en-US" sz="800" dirty="0" smtClean="0"/>
                  <a:t>）</a:t>
                </a:r>
                <a:r>
                  <a:rPr lang="en-US" altLang="ja-JP" sz="800" dirty="0" smtClean="0"/>
                  <a:t>^16=3,843</a:t>
                </a:r>
                <a:r>
                  <a:rPr lang="ja-JP" altLang="en-US" sz="800" dirty="0" smtClean="0"/>
                  <a:t>万人</a:t>
                </a:r>
                <a:endParaRPr lang="ja-JP" altLang="en-US" sz="800" dirty="0"/>
              </a:p>
            </p:txBody>
          </p:sp>
          <p:sp>
            <p:nvSpPr>
              <p:cNvPr id="105" name="正方形/長方形 104"/>
              <p:cNvSpPr/>
              <p:nvPr/>
            </p:nvSpPr>
            <p:spPr>
              <a:xfrm>
                <a:off x="2939142" y="2286342"/>
                <a:ext cx="1322639" cy="488798"/>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年推計値</a:t>
                </a:r>
              </a:p>
            </p:txBody>
          </p:sp>
          <p:sp>
            <p:nvSpPr>
              <p:cNvPr id="107" name="正方形/長方形 106"/>
              <p:cNvSpPr/>
              <p:nvPr/>
            </p:nvSpPr>
            <p:spPr>
              <a:xfrm>
                <a:off x="4261782" y="2286342"/>
                <a:ext cx="1837286" cy="488201"/>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起点年次</a:t>
                </a:r>
                <a:r>
                  <a:rPr lang="ja-JP" altLang="en-US" sz="600" dirty="0">
                    <a:solidFill>
                      <a:schemeClr val="bg1"/>
                    </a:solidFill>
                  </a:rPr>
                  <a:t>の</a:t>
                </a: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a:t>
                </a:r>
                <a:r>
                  <a:rPr lang="ja-JP" altLang="en-US" sz="600" dirty="0" smtClean="0">
                    <a:solidFill>
                      <a:schemeClr val="bg1"/>
                    </a:solidFill>
                  </a:rPr>
                  <a:t>伸び率（</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smtClean="0">
                    <a:solidFill>
                      <a:schemeClr val="bg1"/>
                    </a:solidFill>
                  </a:rPr>
                  <a:t>（推計</a:t>
                </a:r>
                <a:r>
                  <a:rPr lang="ja-JP" altLang="en-US" sz="600" dirty="0">
                    <a:solidFill>
                      <a:schemeClr val="bg1"/>
                    </a:solidFill>
                  </a:rPr>
                  <a:t>年次－起点</a:t>
                </a:r>
                <a:r>
                  <a:rPr lang="ja-JP" altLang="en-US" sz="600" dirty="0" smtClean="0">
                    <a:solidFill>
                      <a:schemeClr val="bg1"/>
                    </a:solidFill>
                  </a:rPr>
                  <a:t>年次）</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推計年次の来阪</a:t>
                </a:r>
                <a:r>
                  <a:rPr lang="ja-JP" altLang="en-US" sz="600" dirty="0" smtClean="0">
                    <a:solidFill>
                      <a:schemeClr val="bg1"/>
                    </a:solidFill>
                  </a:rPr>
                  <a:t>延べ旅行者数（万人）</a:t>
                </a:r>
                <a:endParaRPr lang="ja-JP" altLang="en-US" sz="600" dirty="0">
                  <a:solidFill>
                    <a:schemeClr val="bg1"/>
                  </a:solidFill>
                </a:endParaRPr>
              </a:p>
            </p:txBody>
          </p:sp>
          <p:sp>
            <p:nvSpPr>
              <p:cNvPr id="114" name="正方形/長方形 113"/>
              <p:cNvSpPr/>
              <p:nvPr/>
            </p:nvSpPr>
            <p:spPr>
              <a:xfrm>
                <a:off x="2939143" y="2774173"/>
                <a:ext cx="1322640" cy="757869"/>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3,843</a:t>
                </a:r>
                <a:r>
                  <a:rPr lang="ja-JP" altLang="en-US" sz="1200" dirty="0" smtClean="0"/>
                  <a:t>万人程度</a:t>
                </a:r>
                <a:endParaRPr lang="ja-JP" altLang="en-US" sz="1200" dirty="0"/>
              </a:p>
            </p:txBody>
          </p:sp>
        </p:grpSp>
      </p:grpSp>
      <p:grpSp>
        <p:nvGrpSpPr>
          <p:cNvPr id="225" name="グループ化 224"/>
          <p:cNvGrpSpPr/>
          <p:nvPr/>
        </p:nvGrpSpPr>
        <p:grpSpPr>
          <a:xfrm>
            <a:off x="416997" y="2102130"/>
            <a:ext cx="2433600" cy="2006659"/>
            <a:chOff x="416999" y="2102130"/>
            <a:chExt cx="2160000" cy="2006659"/>
          </a:xfrm>
        </p:grpSpPr>
        <p:sp>
          <p:nvSpPr>
            <p:cNvPr id="16" name="正方形/長方形 15"/>
            <p:cNvSpPr/>
            <p:nvPr/>
          </p:nvSpPr>
          <p:spPr>
            <a:xfrm>
              <a:off x="416999" y="3347830"/>
              <a:ext cx="2160000" cy="760959"/>
            </a:xfrm>
            <a:prstGeom prst="rect">
              <a:avLst/>
            </a:prstGeom>
            <a:solidFill>
              <a:srgbClr val="DCDCDC"/>
            </a:solidFill>
            <a:ln>
              <a:solidFill>
                <a:srgbClr val="B4B4B4"/>
              </a:solidFill>
            </a:ln>
          </p:spPr>
          <p:txBody>
            <a:bodyPr wrap="square" lIns="72000" tIns="72000" rIns="72000" bIns="72000">
              <a:no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日本人</a:t>
              </a:r>
              <a:r>
                <a:rPr lang="ja-JP" altLang="en-US" sz="800" u="sng" dirty="0"/>
                <a:t>国内</a:t>
              </a:r>
              <a:r>
                <a:rPr lang="ja-JP" altLang="en-US" sz="800" u="sng" dirty="0" smtClean="0"/>
                <a:t>延べ旅行者数</a:t>
              </a:r>
              <a:endParaRPr lang="en-US" altLang="zh-CN" sz="800" dirty="0"/>
            </a:p>
            <a:p>
              <a:pPr algn="just"/>
              <a:r>
                <a:rPr lang="en-US" altLang="ja-JP" sz="800" dirty="0" smtClean="0"/>
                <a:t>2014</a:t>
              </a:r>
              <a:r>
                <a:rPr lang="ja-JP" altLang="en-US" sz="800" dirty="0" smtClean="0"/>
                <a:t>～</a:t>
              </a:r>
              <a:r>
                <a:rPr lang="en-US" altLang="ja-JP" sz="800" dirty="0" smtClean="0"/>
                <a:t>2015</a:t>
              </a:r>
              <a:r>
                <a:rPr lang="ja-JP" altLang="en-US" sz="800" dirty="0" smtClean="0"/>
                <a:t>年実績の年平均成長率：</a:t>
              </a:r>
              <a:r>
                <a:rPr lang="en-US" altLang="ja-JP" sz="800" dirty="0" smtClean="0"/>
                <a:t>101.2%</a:t>
              </a:r>
            </a:p>
            <a:p>
              <a:pPr marL="446088" indent="-446088" algn="just"/>
              <a:endParaRPr lang="en-US" altLang="ja-JP" sz="800" dirty="0"/>
            </a:p>
            <a:p>
              <a:pPr algn="just"/>
              <a:r>
                <a:rPr lang="ja-JP" altLang="en-US" sz="800" dirty="0" smtClean="0"/>
                <a:t>出所</a:t>
              </a:r>
              <a:r>
                <a:rPr lang="ja-JP" altLang="en-US" sz="800" dirty="0"/>
                <a:t>：</a:t>
              </a:r>
              <a:r>
                <a:rPr lang="ja-JP" altLang="en-US" sz="800" dirty="0" smtClean="0"/>
                <a:t>観光庁「</a:t>
              </a:r>
              <a:r>
                <a:rPr lang="ja-JP" altLang="en-US" sz="800" dirty="0"/>
                <a:t>旅行・観光消費動向</a:t>
              </a:r>
              <a:r>
                <a:rPr lang="ja-JP" altLang="en-US" sz="800" dirty="0" smtClean="0"/>
                <a:t>調査」「</a:t>
              </a:r>
              <a:r>
                <a:rPr lang="zh-TW" altLang="en-US" sz="800" dirty="0" smtClean="0"/>
                <a:t>平成</a:t>
              </a:r>
              <a:r>
                <a:rPr lang="en-US" altLang="zh-TW" sz="800" dirty="0" smtClean="0"/>
                <a:t>27</a:t>
              </a:r>
              <a:r>
                <a:rPr lang="zh-TW" altLang="en-US" sz="800" dirty="0" smtClean="0"/>
                <a:t>年年間値（確報）</a:t>
              </a:r>
              <a:r>
                <a:rPr lang="ja-JP" altLang="en-US" sz="800" dirty="0" smtClean="0"/>
                <a:t>」（</a:t>
              </a:r>
              <a:r>
                <a:rPr lang="en-US" altLang="ja-JP" sz="800" dirty="0" smtClean="0"/>
                <a:t>2016/6</a:t>
              </a:r>
              <a:r>
                <a:rPr lang="ja-JP" altLang="en-US" sz="800" dirty="0" smtClean="0"/>
                <a:t>）</a:t>
              </a:r>
              <a:r>
                <a:rPr lang="en-US" altLang="ja-JP" sz="800" dirty="0" smtClean="0"/>
                <a:t> </a:t>
              </a:r>
            </a:p>
          </p:txBody>
        </p:sp>
        <p:grpSp>
          <p:nvGrpSpPr>
            <p:cNvPr id="173" name="グループ化 172"/>
            <p:cNvGrpSpPr/>
            <p:nvPr/>
          </p:nvGrpSpPr>
          <p:grpSpPr>
            <a:xfrm>
              <a:off x="417000" y="2102130"/>
              <a:ext cx="2159999" cy="1245700"/>
              <a:chOff x="417000" y="2102130"/>
              <a:chExt cx="2159999" cy="1245700"/>
            </a:xfrm>
          </p:grpSpPr>
          <p:sp>
            <p:nvSpPr>
              <p:cNvPr id="34" name="正方形/長方形 33"/>
              <p:cNvSpPr/>
              <p:nvPr/>
            </p:nvSpPr>
            <p:spPr>
              <a:xfrm>
                <a:off x="417000" y="2589960"/>
                <a:ext cx="1080000" cy="757870"/>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59,522</a:t>
                </a:r>
                <a:r>
                  <a:rPr lang="ja-JP" altLang="en-US" sz="1200" dirty="0" smtClean="0"/>
                  <a:t>万人程度</a:t>
                </a:r>
                <a:endParaRPr lang="ja-JP" altLang="en-US" sz="1200" dirty="0"/>
              </a:p>
            </p:txBody>
          </p:sp>
          <p:sp>
            <p:nvSpPr>
              <p:cNvPr id="139" name="正方形/長方形 138"/>
              <p:cNvSpPr/>
              <p:nvPr/>
            </p:nvSpPr>
            <p:spPr>
              <a:xfrm>
                <a:off x="417000" y="210213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2014</a:t>
                </a:r>
                <a:r>
                  <a:rPr lang="ja-JP" altLang="en-US" sz="900" b="1" dirty="0" smtClean="0">
                    <a:solidFill>
                      <a:schemeClr val="bg1"/>
                    </a:solidFill>
                  </a:rPr>
                  <a:t>年</a:t>
                </a:r>
                <a:r>
                  <a:rPr lang="ja-JP" altLang="en-US" sz="900" b="1" dirty="0">
                    <a:solidFill>
                      <a:schemeClr val="bg1"/>
                    </a:solidFill>
                  </a:rPr>
                  <a:t>実績</a:t>
                </a:r>
                <a:endParaRPr lang="ja-JP" altLang="en-US" sz="900" b="1" dirty="0" smtClean="0">
                  <a:solidFill>
                    <a:schemeClr val="bg1"/>
                  </a:solidFill>
                </a:endParaRPr>
              </a:p>
            </p:txBody>
          </p:sp>
          <p:sp>
            <p:nvSpPr>
              <p:cNvPr id="142" name="正方形/長方形 141"/>
              <p:cNvSpPr/>
              <p:nvPr/>
            </p:nvSpPr>
            <p:spPr>
              <a:xfrm>
                <a:off x="1496999" y="210213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2015</a:t>
                </a:r>
                <a:r>
                  <a:rPr lang="ja-JP" altLang="en-US" sz="900" b="1" dirty="0" smtClean="0">
                    <a:solidFill>
                      <a:schemeClr val="bg1"/>
                    </a:solidFill>
                  </a:rPr>
                  <a:t>年</a:t>
                </a:r>
                <a:r>
                  <a:rPr lang="ja-JP" altLang="en-US" sz="900" b="1" dirty="0">
                    <a:solidFill>
                      <a:schemeClr val="bg1"/>
                    </a:solidFill>
                  </a:rPr>
                  <a:t>実績</a:t>
                </a:r>
                <a:endParaRPr lang="ja-JP" altLang="en-US" sz="900" b="1" dirty="0" smtClean="0">
                  <a:solidFill>
                    <a:schemeClr val="bg1"/>
                  </a:solidFill>
                </a:endParaRPr>
              </a:p>
            </p:txBody>
          </p:sp>
          <p:sp>
            <p:nvSpPr>
              <p:cNvPr id="144" name="正方形/長方形 143"/>
              <p:cNvSpPr/>
              <p:nvPr/>
            </p:nvSpPr>
            <p:spPr>
              <a:xfrm>
                <a:off x="1496999" y="2589960"/>
                <a:ext cx="1080000" cy="757870"/>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60,472</a:t>
                </a:r>
                <a:r>
                  <a:rPr lang="ja-JP" altLang="en-US" sz="1200" dirty="0" smtClean="0"/>
                  <a:t>万人程度</a:t>
                </a:r>
                <a:endParaRPr lang="ja-JP" altLang="en-US" sz="1200" dirty="0"/>
              </a:p>
            </p:txBody>
          </p:sp>
        </p:grpSp>
      </p:grpSp>
      <p:grpSp>
        <p:nvGrpSpPr>
          <p:cNvPr id="229" name="グループ化 228"/>
          <p:cNvGrpSpPr/>
          <p:nvPr/>
        </p:nvGrpSpPr>
        <p:grpSpPr>
          <a:xfrm>
            <a:off x="416997" y="4245293"/>
            <a:ext cx="2433600" cy="1908539"/>
            <a:chOff x="416999" y="4137135"/>
            <a:chExt cx="2160000" cy="1908539"/>
          </a:xfrm>
        </p:grpSpPr>
        <p:sp>
          <p:nvSpPr>
            <p:cNvPr id="18" name="正方形/長方形 17"/>
            <p:cNvSpPr/>
            <p:nvPr/>
          </p:nvSpPr>
          <p:spPr>
            <a:xfrm>
              <a:off x="416999" y="5286074"/>
              <a:ext cx="2160000" cy="759600"/>
            </a:xfrm>
            <a:prstGeom prst="rect">
              <a:avLst/>
            </a:prstGeom>
            <a:solidFill>
              <a:srgbClr val="DCDCDC"/>
            </a:solidFill>
            <a:ln>
              <a:solidFill>
                <a:srgbClr val="B4B4B4"/>
              </a:solidFill>
            </a:ln>
          </p:spPr>
          <p:txBody>
            <a:bodyPr wrap="none" lIns="72000" tIns="72000" rIns="72000" bIns="72000">
              <a:noAutofit/>
            </a:bodyPr>
            <a:lstStyle/>
            <a:p>
              <a:pPr algn="just"/>
              <a:r>
                <a:rPr lang="en-US" altLang="ja-JP" sz="800" u="sng" dirty="0" smtClean="0"/>
                <a:t>【</a:t>
              </a:r>
              <a:r>
                <a:rPr lang="ja-JP" altLang="en-US" sz="800" u="sng" dirty="0" smtClean="0"/>
                <a:t>参考</a:t>
              </a:r>
              <a:r>
                <a:rPr lang="en-US" altLang="ja-JP" sz="800" u="sng" dirty="0" smtClean="0"/>
                <a:t>】</a:t>
              </a:r>
              <a:r>
                <a:rPr lang="zh-CN" altLang="en-US" sz="800" u="sng" dirty="0" smtClean="0"/>
                <a:t>訪日</a:t>
              </a:r>
              <a:r>
                <a:rPr lang="zh-CN" altLang="en-US" sz="800" u="sng" dirty="0"/>
                <a:t>外国人</a:t>
              </a:r>
              <a:r>
                <a:rPr lang="zh-CN" altLang="en-US" sz="800" u="sng" dirty="0" smtClean="0"/>
                <a:t>旅行者数</a:t>
              </a:r>
              <a:endParaRPr lang="en-US" altLang="zh-CN" sz="800" dirty="0"/>
            </a:p>
            <a:p>
              <a:pPr marL="446088" indent="-446088" algn="just"/>
              <a:r>
                <a:rPr lang="en-US" altLang="ja-JP" sz="800" dirty="0" smtClean="0"/>
                <a:t>2020</a:t>
              </a:r>
              <a:r>
                <a:rPr lang="ja-JP" altLang="en-US" sz="800" dirty="0" smtClean="0"/>
                <a:t>～</a:t>
              </a:r>
              <a:r>
                <a:rPr lang="en-US" altLang="ja-JP" sz="800" dirty="0" smtClean="0"/>
                <a:t>2030</a:t>
              </a:r>
              <a:r>
                <a:rPr lang="ja-JP" altLang="en-US" sz="800" dirty="0" smtClean="0"/>
                <a:t>年目標の年</a:t>
              </a:r>
              <a:r>
                <a:rPr lang="ja-JP" altLang="en-US" sz="800" dirty="0"/>
                <a:t>平均成長率：</a:t>
              </a:r>
              <a:r>
                <a:rPr lang="en-US" altLang="ja-JP" sz="800" dirty="0"/>
                <a:t>104.1</a:t>
              </a:r>
              <a:r>
                <a:rPr lang="en-US" altLang="ja-JP" sz="800" dirty="0" smtClean="0"/>
                <a:t>%</a:t>
              </a:r>
              <a:endParaRPr lang="en-US" altLang="ja-JP" sz="800" dirty="0"/>
            </a:p>
            <a:p>
              <a:pPr algn="just" defTabSz="1055688"/>
              <a:endParaRPr lang="en-US" altLang="ja-JP" sz="800" dirty="0" smtClean="0"/>
            </a:p>
            <a:p>
              <a:pPr algn="just" defTabSz="1055688"/>
              <a:r>
                <a:rPr lang="ja-JP" altLang="en-US" sz="800" dirty="0" smtClean="0"/>
                <a:t>出所：首相官邸・</a:t>
              </a:r>
              <a:r>
                <a:rPr lang="ja-JP" altLang="en-US" sz="800" dirty="0"/>
                <a:t>観光庁</a:t>
              </a:r>
              <a:r>
                <a:rPr lang="ja-JP" altLang="en-US" sz="800" dirty="0" smtClean="0"/>
                <a:t>「</a:t>
              </a:r>
              <a:r>
                <a:rPr lang="ja-JP" altLang="en-US" sz="800" dirty="0"/>
                <a:t>明日の日本を支える観光</a:t>
              </a:r>
              <a:r>
                <a:rPr lang="ja-JP" altLang="en-US" sz="800" dirty="0" smtClean="0"/>
                <a:t>ビ</a:t>
              </a:r>
              <a:r>
                <a:rPr lang="en-US" altLang="ja-JP" sz="800" dirty="0" smtClean="0"/>
                <a:t/>
              </a:r>
              <a:br>
                <a:rPr lang="en-US" altLang="ja-JP" sz="800" dirty="0" smtClean="0"/>
              </a:br>
              <a:r>
                <a:rPr lang="ja-JP" altLang="en-US" sz="800" dirty="0" smtClean="0"/>
                <a:t>ジョン」（</a:t>
              </a:r>
              <a:r>
                <a:rPr lang="en-US" altLang="ja-JP" sz="800" dirty="0" smtClean="0"/>
                <a:t>2016/6</a:t>
              </a:r>
              <a:r>
                <a:rPr lang="ja-JP" altLang="en-US" sz="800" dirty="0" smtClean="0"/>
                <a:t>）</a:t>
              </a:r>
              <a:r>
                <a:rPr lang="en-US" altLang="ja-JP" sz="800" dirty="0" smtClean="0"/>
                <a:t> </a:t>
              </a:r>
              <a:endParaRPr lang="en-US" altLang="ja-JP" sz="800" dirty="0"/>
            </a:p>
          </p:txBody>
        </p:sp>
        <p:grpSp>
          <p:nvGrpSpPr>
            <p:cNvPr id="172" name="グループ化 171"/>
            <p:cNvGrpSpPr/>
            <p:nvPr/>
          </p:nvGrpSpPr>
          <p:grpSpPr>
            <a:xfrm>
              <a:off x="417000" y="4137135"/>
              <a:ext cx="2159999" cy="1148165"/>
              <a:chOff x="417000" y="4354640"/>
              <a:chExt cx="2159999" cy="1148165"/>
            </a:xfrm>
          </p:grpSpPr>
          <p:sp>
            <p:nvSpPr>
              <p:cNvPr id="150" name="正方形/長方形 149"/>
              <p:cNvSpPr/>
              <p:nvPr/>
            </p:nvSpPr>
            <p:spPr>
              <a:xfrm>
                <a:off x="417000" y="4842470"/>
                <a:ext cx="1080000" cy="660335"/>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4,000</a:t>
                </a:r>
                <a:r>
                  <a:rPr lang="ja-JP" altLang="en-US" sz="1200" dirty="0" smtClean="0"/>
                  <a:t>万人程度</a:t>
                </a:r>
                <a:endParaRPr lang="ja-JP" altLang="en-US" sz="1200" dirty="0"/>
              </a:p>
            </p:txBody>
          </p:sp>
          <p:sp>
            <p:nvSpPr>
              <p:cNvPr id="151" name="正方形/長方形 150"/>
              <p:cNvSpPr/>
              <p:nvPr/>
            </p:nvSpPr>
            <p:spPr>
              <a:xfrm>
                <a:off x="417000" y="435464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2020</a:t>
                </a:r>
                <a:r>
                  <a:rPr lang="ja-JP" altLang="en-US" sz="900" b="1" dirty="0" smtClean="0">
                    <a:solidFill>
                      <a:schemeClr val="bg1"/>
                    </a:solidFill>
                  </a:rPr>
                  <a:t>年目標</a:t>
                </a:r>
              </a:p>
            </p:txBody>
          </p:sp>
          <p:sp>
            <p:nvSpPr>
              <p:cNvPr id="152" name="正方形/長方形 151"/>
              <p:cNvSpPr/>
              <p:nvPr/>
            </p:nvSpPr>
            <p:spPr>
              <a:xfrm>
                <a:off x="1496999" y="4354640"/>
                <a:ext cx="1080000" cy="488797"/>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年目標</a:t>
                </a:r>
              </a:p>
            </p:txBody>
          </p:sp>
          <p:sp>
            <p:nvSpPr>
              <p:cNvPr id="153" name="正方形/長方形 152"/>
              <p:cNvSpPr/>
              <p:nvPr/>
            </p:nvSpPr>
            <p:spPr>
              <a:xfrm>
                <a:off x="1496999" y="4842470"/>
                <a:ext cx="1080000" cy="660335"/>
              </a:xfrm>
              <a:prstGeom prst="rect">
                <a:avLst/>
              </a:prstGeom>
              <a:solidFill>
                <a:schemeClr val="bg1"/>
              </a:solidFill>
              <a:ln>
                <a:solidFill>
                  <a:srgbClr val="B4B4B4"/>
                </a:solidFill>
              </a:ln>
            </p:spPr>
            <p:txBody>
              <a:bodyPr wrap="none" lIns="72000" tIns="72000" rIns="72000" bIns="72000" anchor="ctr">
                <a:noAutofit/>
              </a:bodyPr>
              <a:lstStyle/>
              <a:p>
                <a:pPr algn="ctr"/>
                <a:r>
                  <a:rPr lang="en-US" altLang="ja-JP" sz="1200" dirty="0" smtClean="0"/>
                  <a:t>6,000</a:t>
                </a:r>
                <a:r>
                  <a:rPr lang="ja-JP" altLang="en-US" sz="1200" dirty="0" smtClean="0"/>
                  <a:t>万人程度</a:t>
                </a:r>
                <a:endParaRPr lang="ja-JP" altLang="en-US" sz="1200" dirty="0"/>
              </a:p>
            </p:txBody>
          </p:sp>
        </p:grpSp>
      </p:grpSp>
      <p:grpSp>
        <p:nvGrpSpPr>
          <p:cNvPr id="227" name="グループ化 226"/>
          <p:cNvGrpSpPr/>
          <p:nvPr/>
        </p:nvGrpSpPr>
        <p:grpSpPr>
          <a:xfrm>
            <a:off x="2937318" y="4245293"/>
            <a:ext cx="3358800" cy="1906934"/>
            <a:chOff x="3213028" y="4138740"/>
            <a:chExt cx="3159927" cy="1906934"/>
          </a:xfrm>
        </p:grpSpPr>
        <p:sp>
          <p:nvSpPr>
            <p:cNvPr id="23" name="正方形/長方形 22"/>
            <p:cNvSpPr/>
            <p:nvPr/>
          </p:nvSpPr>
          <p:spPr>
            <a:xfrm>
              <a:off x="3213029" y="5284715"/>
              <a:ext cx="3159926" cy="760959"/>
            </a:xfrm>
            <a:prstGeom prst="rect">
              <a:avLst/>
            </a:prstGeom>
            <a:solidFill>
              <a:srgbClr val="DCDCDC"/>
            </a:solidFill>
            <a:ln>
              <a:solidFill>
                <a:srgbClr val="B4B4B4"/>
              </a:solidFill>
            </a:ln>
          </p:spPr>
          <p:txBody>
            <a:bodyPr wrap="square" lIns="72000" tIns="72000" rIns="72000" bIns="72000">
              <a:spAutoFit/>
            </a:bodyPr>
            <a:lstStyle/>
            <a:p>
              <a:pPr algn="just"/>
              <a:r>
                <a:rPr lang="en-US" altLang="ja-JP" sz="800" u="sng" dirty="0" smtClean="0"/>
                <a:t>【</a:t>
              </a:r>
              <a:r>
                <a:rPr lang="ja-JP" altLang="en-US" sz="800" u="sng" dirty="0" smtClean="0"/>
                <a:t>参考</a:t>
              </a:r>
              <a:r>
                <a:rPr lang="en-US" altLang="ja-JP" sz="800" u="sng" dirty="0" smtClean="0"/>
                <a:t>】</a:t>
              </a:r>
              <a:r>
                <a:rPr lang="ja-JP" altLang="en-US" sz="800" u="sng" dirty="0" smtClean="0"/>
                <a:t>来阪</a:t>
              </a:r>
              <a:r>
                <a:rPr lang="zh-CN" altLang="en-US" sz="800" u="sng" dirty="0" smtClean="0"/>
                <a:t>外国人旅行者数</a:t>
              </a:r>
              <a:endParaRPr lang="en-US" altLang="zh-CN" sz="800" dirty="0" smtClean="0"/>
            </a:p>
            <a:p>
              <a:pPr algn="just"/>
              <a:r>
                <a:rPr lang="en-US" altLang="ja-JP" sz="800" dirty="0" smtClean="0"/>
                <a:t>2020</a:t>
              </a:r>
              <a:r>
                <a:rPr lang="ja-JP" altLang="en-US" sz="800" dirty="0" smtClean="0"/>
                <a:t>年目標：</a:t>
              </a:r>
              <a:r>
                <a:rPr lang="en-US" altLang="ja-JP" sz="800" dirty="0" smtClean="0"/>
                <a:t>1,300</a:t>
              </a:r>
              <a:r>
                <a:rPr lang="ja-JP" altLang="en-US" sz="800" dirty="0" smtClean="0"/>
                <a:t>万人</a:t>
              </a:r>
              <a:endParaRPr lang="en-US" altLang="ja-JP" sz="800" dirty="0" smtClean="0"/>
            </a:p>
            <a:p>
              <a:pPr algn="just"/>
              <a:endParaRPr lang="en-US" altLang="zh-TW" sz="800" dirty="0" smtClean="0"/>
            </a:p>
            <a:p>
              <a:pPr algn="just"/>
              <a:r>
                <a:rPr lang="ja-JP" altLang="en-US" sz="800" dirty="0"/>
                <a:t>出所：大阪府市「</a:t>
              </a:r>
              <a:r>
                <a:rPr lang="zh-TW" altLang="en-US" sz="800" dirty="0"/>
                <a:t>大阪都市魅力創造戦略</a:t>
              </a:r>
              <a:r>
                <a:rPr lang="en-US" altLang="zh-TW" sz="800" dirty="0"/>
                <a:t>2020</a:t>
              </a:r>
              <a:r>
                <a:rPr lang="ja-JP" altLang="en-US" sz="800" dirty="0"/>
                <a:t>」</a:t>
              </a:r>
              <a:r>
                <a:rPr lang="zh-TW" altLang="en-US" sz="800" dirty="0"/>
                <a:t>（</a:t>
              </a:r>
              <a:r>
                <a:rPr lang="en-US" altLang="zh-TW" sz="800" dirty="0"/>
                <a:t>2016/11</a:t>
              </a:r>
              <a:r>
                <a:rPr lang="zh-TW" altLang="en-US" sz="800" dirty="0" smtClean="0"/>
                <a:t>）</a:t>
              </a:r>
              <a:endParaRPr lang="en-US" altLang="zh-TW" sz="800" dirty="0" smtClean="0"/>
            </a:p>
            <a:p>
              <a:pPr algn="just"/>
              <a:endParaRPr lang="en-US" altLang="ja-JP" sz="800" dirty="0"/>
            </a:p>
          </p:txBody>
        </p:sp>
        <p:grpSp>
          <p:nvGrpSpPr>
            <p:cNvPr id="158" name="グループ化 157"/>
            <p:cNvGrpSpPr/>
            <p:nvPr/>
          </p:nvGrpSpPr>
          <p:grpSpPr>
            <a:xfrm>
              <a:off x="3213028" y="4138740"/>
              <a:ext cx="3159927" cy="1147333"/>
              <a:chOff x="2939141" y="2286342"/>
              <a:chExt cx="3159927" cy="1147333"/>
            </a:xfrm>
          </p:grpSpPr>
          <p:sp>
            <p:nvSpPr>
              <p:cNvPr id="159" name="正方形/長方形 158"/>
              <p:cNvSpPr/>
              <p:nvPr/>
            </p:nvSpPr>
            <p:spPr>
              <a:xfrm>
                <a:off x="4261782" y="2774172"/>
                <a:ext cx="1837286" cy="659503"/>
              </a:xfrm>
              <a:prstGeom prst="rect">
                <a:avLst/>
              </a:prstGeom>
              <a:solidFill>
                <a:schemeClr val="bg1"/>
              </a:solidFill>
              <a:ln>
                <a:solidFill>
                  <a:srgbClr val="B4B4B4"/>
                </a:solidFill>
              </a:ln>
            </p:spPr>
            <p:txBody>
              <a:bodyPr wrap="none" lIns="72000" tIns="72000" rIns="72000" bIns="72000" anchor="ctr">
                <a:noAutofit/>
              </a:bodyPr>
              <a:lstStyle/>
              <a:p>
                <a:pPr marL="446088" indent="-446088" algn="just"/>
                <a:r>
                  <a:rPr lang="en-US" altLang="ja-JP" sz="800" dirty="0"/>
                  <a:t>1,300</a:t>
                </a:r>
                <a:r>
                  <a:rPr lang="ja-JP" altLang="en-US" sz="800" dirty="0"/>
                  <a:t>万人</a:t>
                </a:r>
                <a:r>
                  <a:rPr lang="en-US" altLang="ja-JP" sz="800" dirty="0" smtClean="0"/>
                  <a:t>×</a:t>
                </a:r>
                <a:r>
                  <a:rPr lang="ja-JP" altLang="en-US" sz="800" dirty="0" smtClean="0"/>
                  <a:t>（</a:t>
                </a:r>
                <a:r>
                  <a:rPr lang="en-US" altLang="ja-JP" sz="800" dirty="0" smtClean="0"/>
                  <a:t>104.1%</a:t>
                </a:r>
                <a:r>
                  <a:rPr lang="ja-JP" altLang="en-US" sz="800" dirty="0" smtClean="0"/>
                  <a:t>）</a:t>
                </a:r>
                <a:r>
                  <a:rPr lang="en-US" altLang="ja-JP" sz="800" dirty="0" smtClean="0"/>
                  <a:t>^10=1,950</a:t>
                </a:r>
                <a:r>
                  <a:rPr lang="ja-JP" altLang="en-US" sz="800" dirty="0" smtClean="0"/>
                  <a:t>万人</a:t>
                </a:r>
                <a:endParaRPr lang="ja-JP" altLang="en-US" sz="800" dirty="0"/>
              </a:p>
            </p:txBody>
          </p:sp>
          <p:sp>
            <p:nvSpPr>
              <p:cNvPr id="160" name="正方形/長方形 159"/>
              <p:cNvSpPr/>
              <p:nvPr/>
            </p:nvSpPr>
            <p:spPr>
              <a:xfrm>
                <a:off x="2939142" y="2286342"/>
                <a:ext cx="1322639" cy="488798"/>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年推計値</a:t>
                </a:r>
              </a:p>
            </p:txBody>
          </p:sp>
          <p:sp>
            <p:nvSpPr>
              <p:cNvPr id="161" name="正方形/長方形 160"/>
              <p:cNvSpPr/>
              <p:nvPr/>
            </p:nvSpPr>
            <p:spPr>
              <a:xfrm>
                <a:off x="4261782" y="2286342"/>
                <a:ext cx="1837286" cy="488201"/>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a:solidFill>
                      <a:schemeClr val="bg1"/>
                    </a:solidFill>
                  </a:rPr>
                  <a:t>起点となる来阪</a:t>
                </a:r>
                <a:r>
                  <a:rPr lang="ja-JP" altLang="en-US" sz="600" dirty="0" smtClean="0">
                    <a:solidFill>
                      <a:schemeClr val="bg1"/>
                    </a:solidFill>
                  </a:rPr>
                  <a:t>延べ旅行者数（万人）</a:t>
                </a:r>
                <a:r>
                  <a:rPr lang="en-US" altLang="ja-JP" sz="600" dirty="0" smtClean="0">
                    <a:solidFill>
                      <a:schemeClr val="bg1"/>
                    </a:solidFill>
                  </a:rPr>
                  <a:t>×</a:t>
                </a:r>
                <a:r>
                  <a:rPr lang="ja-JP" altLang="en-US" sz="600" dirty="0" smtClean="0">
                    <a:solidFill>
                      <a:schemeClr val="bg1"/>
                    </a:solidFill>
                  </a:rPr>
                  <a:t>伸び率（</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smtClean="0">
                    <a:solidFill>
                      <a:schemeClr val="bg1"/>
                    </a:solidFill>
                  </a:rPr>
                  <a:t>（推計</a:t>
                </a:r>
                <a:r>
                  <a:rPr lang="ja-JP" altLang="en-US" sz="600" dirty="0">
                    <a:solidFill>
                      <a:schemeClr val="bg1"/>
                    </a:solidFill>
                  </a:rPr>
                  <a:t>年次－起点</a:t>
                </a:r>
                <a:r>
                  <a:rPr lang="ja-JP" altLang="en-US" sz="600" dirty="0" smtClean="0">
                    <a:solidFill>
                      <a:schemeClr val="bg1"/>
                    </a:solidFill>
                  </a:rPr>
                  <a:t>年次）</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推計年次の来阪</a:t>
                </a:r>
                <a:r>
                  <a:rPr lang="ja-JP" altLang="en-US" sz="600" dirty="0" smtClean="0">
                    <a:solidFill>
                      <a:schemeClr val="bg1"/>
                    </a:solidFill>
                  </a:rPr>
                  <a:t>延べ旅行者数（万人）</a:t>
                </a:r>
                <a:endParaRPr lang="ja-JP" altLang="en-US" sz="600" dirty="0">
                  <a:solidFill>
                    <a:schemeClr val="bg1"/>
                  </a:solidFill>
                </a:endParaRPr>
              </a:p>
            </p:txBody>
          </p:sp>
          <p:sp>
            <p:nvSpPr>
              <p:cNvPr id="162" name="正方形/長方形 161"/>
              <p:cNvSpPr/>
              <p:nvPr/>
            </p:nvSpPr>
            <p:spPr>
              <a:xfrm>
                <a:off x="2939141" y="2774172"/>
                <a:ext cx="1322641" cy="659503"/>
              </a:xfrm>
              <a:prstGeom prst="rect">
                <a:avLst/>
              </a:prstGeom>
              <a:solidFill>
                <a:schemeClr val="bg1"/>
              </a:solidFill>
              <a:ln>
                <a:solidFill>
                  <a:srgbClr val="B4B4B4"/>
                </a:solidFill>
              </a:ln>
            </p:spPr>
            <p:txBody>
              <a:bodyPr wrap="none" lIns="72000" tIns="72000" rIns="72000" bIns="72000" anchor="ctr">
                <a:noAutofit/>
              </a:bodyPr>
              <a:lstStyle/>
              <a:p>
                <a:pPr marL="446088" indent="-446088" algn="ctr"/>
                <a:r>
                  <a:rPr lang="en-US" altLang="ja-JP" sz="1200" dirty="0" smtClean="0"/>
                  <a:t>1,950</a:t>
                </a:r>
                <a:r>
                  <a:rPr lang="ja-JP" altLang="en-US" sz="1200" dirty="0" smtClean="0"/>
                  <a:t>万人程度</a:t>
                </a:r>
                <a:endParaRPr lang="ja-JP" altLang="en-US" sz="1200" dirty="0"/>
              </a:p>
            </p:txBody>
          </p:sp>
        </p:grpSp>
      </p:grpSp>
      <p:grpSp>
        <p:nvGrpSpPr>
          <p:cNvPr id="228" name="グループ化 227"/>
          <p:cNvGrpSpPr/>
          <p:nvPr/>
        </p:nvGrpSpPr>
        <p:grpSpPr>
          <a:xfrm>
            <a:off x="6430673" y="4245293"/>
            <a:ext cx="3013200" cy="1911548"/>
            <a:chOff x="6493428" y="4136433"/>
            <a:chExt cx="3142800" cy="1911548"/>
          </a:xfrm>
        </p:grpSpPr>
        <p:sp>
          <p:nvSpPr>
            <p:cNvPr id="22" name="正方形/長方形 21"/>
            <p:cNvSpPr/>
            <p:nvPr/>
          </p:nvSpPr>
          <p:spPr>
            <a:xfrm>
              <a:off x="6493428" y="5287022"/>
              <a:ext cx="3142800" cy="760959"/>
            </a:xfrm>
            <a:prstGeom prst="rect">
              <a:avLst/>
            </a:prstGeom>
            <a:solidFill>
              <a:srgbClr val="DCDCDC"/>
            </a:solidFill>
            <a:ln>
              <a:solidFill>
                <a:srgbClr val="B4B4B4"/>
              </a:solidFill>
            </a:ln>
          </p:spPr>
          <p:txBody>
            <a:bodyPr wrap="square" lIns="0" tIns="72000" rIns="0" bIns="72000">
              <a:spAutoFit/>
            </a:bodyPr>
            <a:lstStyle/>
            <a:p>
              <a:pPr algn="just"/>
              <a:r>
                <a:rPr lang="en-US" altLang="ja-JP" sz="800" u="sng" dirty="0" smtClean="0"/>
                <a:t>【</a:t>
              </a:r>
              <a:r>
                <a:rPr lang="ja-JP" altLang="en-US" sz="800" u="sng" dirty="0" smtClean="0"/>
                <a:t>参考</a:t>
              </a:r>
              <a:r>
                <a:rPr lang="en-US" altLang="ja-JP" sz="800" u="sng" dirty="0" smtClean="0"/>
                <a:t>】</a:t>
              </a:r>
              <a:r>
                <a:rPr lang="zh-CN" altLang="en-US" sz="800" u="sng" dirty="0" smtClean="0"/>
                <a:t>外国人旅行者</a:t>
              </a:r>
              <a:r>
                <a:rPr lang="ja-JP" altLang="en-US" sz="800" u="sng" dirty="0" smtClean="0"/>
                <a:t>の</a:t>
              </a:r>
              <a:r>
                <a:rPr lang="en-US" altLang="ja-JP" sz="800" u="sng" dirty="0"/>
                <a:t>IR</a:t>
              </a:r>
              <a:r>
                <a:rPr lang="ja-JP" altLang="en-US" sz="800" u="sng" dirty="0"/>
                <a:t>に関連する旅行</a:t>
              </a:r>
              <a:r>
                <a:rPr lang="ja-JP" altLang="en-US" sz="800" u="sng" dirty="0" smtClean="0"/>
                <a:t>目的</a:t>
              </a:r>
              <a:endParaRPr lang="en-US" altLang="zh-CN" sz="800" dirty="0" smtClean="0"/>
            </a:p>
            <a:p>
              <a:pPr algn="just"/>
              <a:r>
                <a:rPr lang="ja-JP" altLang="en-US" sz="800" dirty="0"/>
                <a:t>シンガポール観光客の</a:t>
              </a:r>
              <a:r>
                <a:rPr lang="en-US" altLang="ja-JP" sz="800" dirty="0"/>
                <a:t>IR</a:t>
              </a:r>
              <a:r>
                <a:rPr lang="ja-JP" altLang="en-US" sz="800" dirty="0"/>
                <a:t>訪問率：</a:t>
              </a:r>
              <a:r>
                <a:rPr lang="en-US" altLang="ja-JP" sz="800" dirty="0"/>
                <a:t>38.0%</a:t>
              </a:r>
            </a:p>
            <a:p>
              <a:pPr algn="just"/>
              <a:endParaRPr lang="en-US" altLang="ja-JP" sz="800" dirty="0"/>
            </a:p>
            <a:p>
              <a:pPr algn="just"/>
              <a:r>
                <a:rPr lang="ja-JP" altLang="en-US" sz="800" dirty="0" smtClean="0"/>
                <a:t>出所：シンガポール</a:t>
              </a:r>
              <a:r>
                <a:rPr lang="ja-JP" altLang="en-US" sz="800" dirty="0"/>
                <a:t>観光庁「</a:t>
              </a:r>
              <a:r>
                <a:rPr lang="en-US" altLang="ja-JP" sz="800" dirty="0"/>
                <a:t>ANNUAL</a:t>
              </a:r>
              <a:r>
                <a:rPr lang="ja-JP" altLang="en-US" sz="800" dirty="0"/>
                <a:t>　</a:t>
              </a:r>
              <a:r>
                <a:rPr lang="en-US" altLang="ja-JP" sz="800" dirty="0"/>
                <a:t>REPORT ON TOURISM STATISTICS </a:t>
              </a:r>
              <a:r>
                <a:rPr lang="en-US" altLang="ja-JP" sz="800" dirty="0" smtClean="0"/>
                <a:t>2015</a:t>
              </a:r>
              <a:r>
                <a:rPr lang="ja-JP" altLang="en-US" sz="800" dirty="0" smtClean="0"/>
                <a:t>」（</a:t>
              </a:r>
              <a:r>
                <a:rPr lang="en-US" altLang="ja-JP" sz="800" dirty="0" smtClean="0"/>
                <a:t>2016/10</a:t>
              </a:r>
              <a:r>
                <a:rPr lang="ja-JP" altLang="en-US" sz="800" dirty="0" smtClean="0"/>
                <a:t>）</a:t>
              </a:r>
              <a:endParaRPr lang="en-US" altLang="ja-JP" sz="800" dirty="0"/>
            </a:p>
          </p:txBody>
        </p:sp>
        <p:grpSp>
          <p:nvGrpSpPr>
            <p:cNvPr id="185" name="グループ化 184"/>
            <p:cNvGrpSpPr/>
            <p:nvPr/>
          </p:nvGrpSpPr>
          <p:grpSpPr>
            <a:xfrm>
              <a:off x="6493428" y="4136433"/>
              <a:ext cx="3142800" cy="1148281"/>
              <a:chOff x="6315227" y="2285642"/>
              <a:chExt cx="3142800" cy="1148281"/>
            </a:xfrm>
          </p:grpSpPr>
          <p:sp>
            <p:nvSpPr>
              <p:cNvPr id="186" name="正方形/長方形 185"/>
              <p:cNvSpPr/>
              <p:nvPr/>
            </p:nvSpPr>
            <p:spPr>
              <a:xfrm>
                <a:off x="6315227" y="2285643"/>
                <a:ext cx="1305513" cy="489600"/>
              </a:xfrm>
              <a:prstGeom prst="rect">
                <a:avLst/>
              </a:prstGeom>
              <a:solidFill>
                <a:schemeClr val="accent1"/>
              </a:solidFill>
              <a:ln>
                <a:solidFill>
                  <a:srgbClr val="B4B4B4"/>
                </a:solidFill>
              </a:ln>
            </p:spPr>
            <p:txBody>
              <a:bodyPr wrap="none" lIns="72000" tIns="72000" rIns="72000" bIns="72000" anchor="ctr">
                <a:noAutofit/>
              </a:bodyPr>
              <a:lstStyle/>
              <a:p>
                <a:pPr algn="ctr"/>
                <a:r>
                  <a:rPr lang="en-US" altLang="ja-JP" sz="900" b="1" dirty="0" smtClean="0">
                    <a:solidFill>
                      <a:schemeClr val="bg1"/>
                    </a:solidFill>
                  </a:rPr>
                  <a:t>2030</a:t>
                </a:r>
                <a:r>
                  <a:rPr lang="ja-JP" altLang="en-US" sz="900" b="1" dirty="0" smtClean="0">
                    <a:solidFill>
                      <a:schemeClr val="bg1"/>
                    </a:solidFill>
                  </a:rPr>
                  <a:t>年推計値</a:t>
                </a:r>
              </a:p>
            </p:txBody>
          </p:sp>
          <p:sp>
            <p:nvSpPr>
              <p:cNvPr id="188" name="正方形/長方形 187"/>
              <p:cNvSpPr/>
              <p:nvPr/>
            </p:nvSpPr>
            <p:spPr>
              <a:xfrm>
                <a:off x="7620741" y="2285642"/>
                <a:ext cx="1837286" cy="489600"/>
              </a:xfrm>
              <a:prstGeom prst="rect">
                <a:avLst/>
              </a:prstGeom>
              <a:solidFill>
                <a:schemeClr val="accent1"/>
              </a:solidFill>
              <a:ln>
                <a:solidFill>
                  <a:srgbClr val="B4B4B4"/>
                </a:solidFill>
              </a:ln>
            </p:spPr>
            <p:txBody>
              <a:bodyPr wrap="none" lIns="36000" tIns="36000" rIns="36000" bIns="36000" anchor="ctr">
                <a:noAutofit/>
              </a:bodyPr>
              <a:lstStyle/>
              <a:p>
                <a:pPr algn="ctr"/>
                <a:r>
                  <a:rPr lang="ja-JP" altLang="en-US" sz="900" b="1" dirty="0" smtClean="0">
                    <a:solidFill>
                      <a:schemeClr val="bg1"/>
                    </a:solidFill>
                  </a:rPr>
                  <a:t>考え方</a:t>
                </a:r>
                <a:endParaRPr lang="en-US" altLang="ja-JP" sz="900" b="1" dirty="0" smtClean="0">
                  <a:solidFill>
                    <a:schemeClr val="bg1"/>
                  </a:solidFill>
                </a:endParaRPr>
              </a:p>
              <a:p>
                <a:pPr algn="ctr"/>
                <a:r>
                  <a:rPr lang="ja-JP" altLang="en-US" sz="600" dirty="0" smtClean="0">
                    <a:solidFill>
                      <a:schemeClr val="bg1"/>
                    </a:solidFill>
                  </a:rPr>
                  <a:t>来</a:t>
                </a:r>
                <a:r>
                  <a:rPr lang="ja-JP" altLang="en-US" sz="600" dirty="0">
                    <a:solidFill>
                      <a:schemeClr val="bg1"/>
                    </a:solidFill>
                  </a:rPr>
                  <a:t>阪</a:t>
                </a:r>
                <a:r>
                  <a:rPr lang="ja-JP" altLang="en-US" sz="600" dirty="0" smtClean="0">
                    <a:solidFill>
                      <a:schemeClr val="bg1"/>
                    </a:solidFill>
                  </a:rPr>
                  <a:t>延べ旅行者数（万人）</a:t>
                </a:r>
                <a:r>
                  <a:rPr lang="en-US" altLang="ja-JP" sz="600" dirty="0" smtClean="0">
                    <a:solidFill>
                      <a:schemeClr val="bg1"/>
                    </a:solidFill>
                  </a:rPr>
                  <a:t>×IR</a:t>
                </a:r>
                <a:r>
                  <a:rPr lang="ja-JP" altLang="en-US" sz="600" dirty="0">
                    <a:solidFill>
                      <a:schemeClr val="bg1"/>
                    </a:solidFill>
                  </a:rPr>
                  <a:t>関連の旅行</a:t>
                </a:r>
                <a:r>
                  <a:rPr lang="ja-JP" altLang="en-US" sz="600" dirty="0" smtClean="0">
                    <a:solidFill>
                      <a:schemeClr val="bg1"/>
                    </a:solidFill>
                  </a:rPr>
                  <a:t>目的（</a:t>
                </a:r>
                <a:r>
                  <a:rPr lang="en-US" altLang="ja-JP" sz="600" dirty="0" smtClean="0">
                    <a:solidFill>
                      <a:schemeClr val="bg1"/>
                    </a:solidFill>
                  </a:rPr>
                  <a:t>%</a:t>
                </a:r>
                <a:r>
                  <a:rPr lang="ja-JP" altLang="en-US" sz="600" dirty="0" smtClean="0">
                    <a:solidFill>
                      <a:schemeClr val="bg1"/>
                    </a:solidFill>
                  </a:rPr>
                  <a:t>）</a:t>
                </a:r>
                <a:endParaRPr lang="en-US" altLang="ja-JP" sz="600" dirty="0" smtClean="0">
                  <a:solidFill>
                    <a:schemeClr val="bg1"/>
                  </a:solidFill>
                </a:endParaRPr>
              </a:p>
              <a:p>
                <a:pPr algn="ctr"/>
                <a:r>
                  <a:rPr lang="en-US" altLang="ja-JP" sz="600" dirty="0" smtClean="0">
                    <a:solidFill>
                      <a:schemeClr val="bg1"/>
                    </a:solidFill>
                  </a:rPr>
                  <a:t>=</a:t>
                </a:r>
                <a:r>
                  <a:rPr lang="ja-JP" altLang="en-US" sz="600" dirty="0">
                    <a:solidFill>
                      <a:schemeClr val="bg1"/>
                    </a:solidFill>
                  </a:rPr>
                  <a:t>夢</a:t>
                </a:r>
                <a:r>
                  <a:rPr lang="ja-JP" altLang="en-US" sz="600" dirty="0" smtClean="0">
                    <a:solidFill>
                      <a:schemeClr val="bg1"/>
                    </a:solidFill>
                  </a:rPr>
                  <a:t>洲（</a:t>
                </a:r>
                <a:r>
                  <a:rPr lang="en-US" altLang="ja-JP" sz="600" dirty="0" smtClean="0">
                    <a:solidFill>
                      <a:schemeClr val="bg1"/>
                    </a:solidFill>
                  </a:rPr>
                  <a:t>IR</a:t>
                </a:r>
                <a:r>
                  <a:rPr lang="ja-JP" altLang="en-US" sz="600" dirty="0" smtClean="0">
                    <a:solidFill>
                      <a:schemeClr val="bg1"/>
                    </a:solidFill>
                  </a:rPr>
                  <a:t>施設）へ</a:t>
                </a:r>
                <a:r>
                  <a:rPr lang="ja-JP" altLang="en-US" sz="600" dirty="0">
                    <a:solidFill>
                      <a:schemeClr val="bg1"/>
                    </a:solidFill>
                  </a:rPr>
                  <a:t>の集客</a:t>
                </a:r>
                <a:r>
                  <a:rPr lang="ja-JP" altLang="en-US" sz="600" dirty="0" smtClean="0">
                    <a:solidFill>
                      <a:schemeClr val="bg1"/>
                    </a:solidFill>
                  </a:rPr>
                  <a:t>見込数（万人）</a:t>
                </a:r>
                <a:endParaRPr lang="ja-JP" altLang="en-US" sz="600" dirty="0">
                  <a:solidFill>
                    <a:schemeClr val="bg1"/>
                  </a:solidFill>
                </a:endParaRPr>
              </a:p>
            </p:txBody>
          </p:sp>
          <p:sp>
            <p:nvSpPr>
              <p:cNvPr id="189" name="正方形/長方形 188"/>
              <p:cNvSpPr/>
              <p:nvPr/>
            </p:nvSpPr>
            <p:spPr>
              <a:xfrm>
                <a:off x="7620740" y="2775138"/>
                <a:ext cx="1837287" cy="658785"/>
              </a:xfrm>
              <a:prstGeom prst="rect">
                <a:avLst/>
              </a:prstGeom>
              <a:solidFill>
                <a:schemeClr val="bg1"/>
              </a:solidFill>
              <a:ln>
                <a:solidFill>
                  <a:srgbClr val="B4B4B4"/>
                </a:solidFill>
              </a:ln>
            </p:spPr>
            <p:txBody>
              <a:bodyPr wrap="none" lIns="72000" tIns="72000" rIns="72000" bIns="72000" anchor="ctr">
                <a:noAutofit/>
              </a:bodyPr>
              <a:lstStyle/>
              <a:p>
                <a:r>
                  <a:rPr lang="en-US" altLang="ja-JP" sz="800" dirty="0" smtClean="0"/>
                  <a:t>1,950</a:t>
                </a:r>
                <a:r>
                  <a:rPr lang="ja-JP" altLang="en-US" sz="800" dirty="0" smtClean="0"/>
                  <a:t>万人</a:t>
                </a:r>
                <a:r>
                  <a:rPr lang="en-US" altLang="ja-JP" sz="800" dirty="0"/>
                  <a:t>× 38.0%=    </a:t>
                </a:r>
                <a:r>
                  <a:rPr lang="en-US" altLang="ja-JP" sz="800" dirty="0" smtClean="0"/>
                  <a:t>741</a:t>
                </a:r>
                <a:r>
                  <a:rPr lang="ja-JP" altLang="en-US" sz="800" dirty="0" smtClean="0"/>
                  <a:t>万人</a:t>
                </a:r>
                <a:endParaRPr lang="ja-JP" altLang="en-US" sz="800" dirty="0"/>
              </a:p>
            </p:txBody>
          </p:sp>
          <p:sp>
            <p:nvSpPr>
              <p:cNvPr id="194" name="正方形/長方形 193"/>
              <p:cNvSpPr/>
              <p:nvPr/>
            </p:nvSpPr>
            <p:spPr>
              <a:xfrm>
                <a:off x="6315228" y="2775138"/>
                <a:ext cx="1305513" cy="658785"/>
              </a:xfrm>
              <a:prstGeom prst="rect">
                <a:avLst/>
              </a:prstGeom>
              <a:solidFill>
                <a:schemeClr val="bg1"/>
              </a:solidFill>
              <a:ln>
                <a:solidFill>
                  <a:srgbClr val="B4B4B4"/>
                </a:solidFill>
              </a:ln>
            </p:spPr>
            <p:txBody>
              <a:bodyPr wrap="none" lIns="72000" tIns="72000" rIns="72000" bIns="72000" anchor="ctr">
                <a:noAutofit/>
              </a:bodyPr>
              <a:lstStyle/>
              <a:p>
                <a:pPr marL="446088" lvl="0" indent="-446088" algn="ctr"/>
                <a:r>
                  <a:rPr kumimoji="1" lang="en-US" altLang="ja-JP" sz="1200" dirty="0" smtClean="0"/>
                  <a:t>741</a:t>
                </a:r>
                <a:r>
                  <a:rPr kumimoji="1" lang="ja-JP" altLang="en-US" sz="1200" dirty="0" smtClean="0"/>
                  <a:t>万人程度</a:t>
                </a:r>
                <a:endParaRPr kumimoji="1" lang="en-US" altLang="ja-JP" sz="1200" dirty="0"/>
              </a:p>
            </p:txBody>
          </p:sp>
        </p:grpSp>
      </p:grpSp>
      <p:cxnSp>
        <p:nvCxnSpPr>
          <p:cNvPr id="211" name="カギ線コネクタ 210"/>
          <p:cNvCxnSpPr>
            <a:stCxn id="159" idx="3"/>
            <a:endCxn id="194" idx="1"/>
          </p:cNvCxnSpPr>
          <p:nvPr/>
        </p:nvCxnSpPr>
        <p:spPr>
          <a:xfrm>
            <a:off x="6296118" y="5062875"/>
            <a:ext cx="134556" cy="1307"/>
          </a:xfrm>
          <a:prstGeom prst="bentConnector3">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53" idx="3"/>
          </p:cNvCxnSpPr>
          <p:nvPr/>
        </p:nvCxnSpPr>
        <p:spPr>
          <a:xfrm>
            <a:off x="2850597" y="5063291"/>
            <a:ext cx="104653" cy="2432"/>
          </a:xfrm>
          <a:prstGeom prst="line">
            <a:avLst/>
          </a:prstGeom>
          <a:ln w="127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プレースホルダー 7"/>
          <p:cNvSpPr txBox="1">
            <a:spLocks/>
          </p:cNvSpPr>
          <p:nvPr/>
        </p:nvSpPr>
        <p:spPr>
          <a:xfrm>
            <a:off x="410400" y="804009"/>
            <a:ext cx="9072000" cy="4392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sz="1200" b="0" kern="0" dirty="0" smtClean="0">
                <a:solidFill>
                  <a:schemeClr val="tx1"/>
                </a:solidFill>
                <a:latin typeface="+mn-ea"/>
              </a:rPr>
              <a:t>夢洲（</a:t>
            </a:r>
            <a:r>
              <a:rPr lang="en-US" altLang="ja-JP" sz="1200" b="0" kern="0" dirty="0" smtClean="0">
                <a:solidFill>
                  <a:schemeClr val="tx1"/>
                </a:solidFill>
                <a:latin typeface="+mn-ea"/>
              </a:rPr>
              <a:t>IR</a:t>
            </a:r>
            <a:r>
              <a:rPr lang="ja-JP" altLang="en-US" sz="1200" b="0" kern="0" dirty="0" smtClean="0">
                <a:solidFill>
                  <a:schemeClr val="tx1"/>
                </a:solidFill>
                <a:latin typeface="+mn-ea"/>
              </a:rPr>
              <a:t>施設）への</a:t>
            </a:r>
            <a:r>
              <a:rPr lang="en-US" altLang="ja-JP" sz="1200" b="0" kern="0" dirty="0" smtClean="0">
                <a:solidFill>
                  <a:schemeClr val="tx1"/>
                </a:solidFill>
                <a:latin typeface="+mn-ea"/>
              </a:rPr>
              <a:t>2030</a:t>
            </a:r>
            <a:r>
              <a:rPr lang="ja-JP" altLang="en-US" sz="1200" b="0" kern="0" dirty="0" smtClean="0">
                <a:solidFill>
                  <a:schemeClr val="tx1"/>
                </a:solidFill>
                <a:latin typeface="+mn-ea"/>
              </a:rPr>
              <a:t>年の</a:t>
            </a:r>
            <a:r>
              <a:rPr lang="ja-JP" altLang="en-US" sz="1200" b="0" kern="0" dirty="0">
                <a:solidFill>
                  <a:schemeClr val="tx1"/>
                </a:solidFill>
                <a:latin typeface="+mn-ea"/>
              </a:rPr>
              <a:t>集客見込数推定値は</a:t>
            </a:r>
            <a:r>
              <a:rPr lang="ja-JP" altLang="en-US" sz="1200" b="0" kern="0" dirty="0" smtClean="0">
                <a:solidFill>
                  <a:schemeClr val="tx1"/>
                </a:solidFill>
                <a:latin typeface="+mn-ea"/>
              </a:rPr>
              <a:t>、</a:t>
            </a:r>
            <a:r>
              <a:rPr lang="ja-JP" altLang="en-US" sz="1200" b="0" kern="0" dirty="0">
                <a:solidFill>
                  <a:schemeClr val="tx1"/>
                </a:solidFill>
                <a:latin typeface="+mn-ea"/>
              </a:rPr>
              <a:t>内国人旅行者数が約</a:t>
            </a:r>
            <a:r>
              <a:rPr lang="en-US" altLang="ja-JP" sz="1200" b="0" kern="0" dirty="0" smtClean="0">
                <a:solidFill>
                  <a:schemeClr val="tx1"/>
                </a:solidFill>
                <a:latin typeface="+mn-ea"/>
              </a:rPr>
              <a:t>1,500</a:t>
            </a:r>
            <a:r>
              <a:rPr lang="ja-JP" altLang="en-US" sz="1200" b="0" kern="0" dirty="0" smtClean="0">
                <a:solidFill>
                  <a:schemeClr val="tx1"/>
                </a:solidFill>
                <a:latin typeface="+mn-ea"/>
              </a:rPr>
              <a:t>万人、外国人旅行者数が約</a:t>
            </a:r>
            <a:r>
              <a:rPr lang="en-US" altLang="ja-JP" sz="1200" b="0" kern="0" dirty="0" smtClean="0">
                <a:solidFill>
                  <a:schemeClr val="tx1"/>
                </a:solidFill>
                <a:latin typeface="+mn-ea"/>
              </a:rPr>
              <a:t>700</a:t>
            </a:r>
            <a:r>
              <a:rPr lang="ja-JP" altLang="en-US" sz="1200" b="0" kern="0" dirty="0" smtClean="0">
                <a:solidFill>
                  <a:schemeClr val="tx1"/>
                </a:solidFill>
                <a:latin typeface="+mn-ea"/>
              </a:rPr>
              <a:t>万人、合計約</a:t>
            </a:r>
            <a:r>
              <a:rPr lang="en-US" altLang="ja-JP" sz="1200" b="0" kern="0" dirty="0" smtClean="0">
                <a:solidFill>
                  <a:schemeClr val="tx1"/>
                </a:solidFill>
                <a:latin typeface="+mn-ea"/>
              </a:rPr>
              <a:t>2,200</a:t>
            </a:r>
            <a:r>
              <a:rPr lang="ja-JP" altLang="en-US" sz="1200" b="0" kern="0" dirty="0" smtClean="0">
                <a:solidFill>
                  <a:schemeClr val="tx1"/>
                </a:solidFill>
                <a:latin typeface="+mn-ea"/>
              </a:rPr>
              <a:t>万人と</a:t>
            </a:r>
            <a:r>
              <a:rPr lang="ja-JP" altLang="en-US" sz="1200" b="0" kern="0" dirty="0">
                <a:solidFill>
                  <a:schemeClr val="tx1"/>
                </a:solidFill>
                <a:latin typeface="+mn-ea"/>
              </a:rPr>
              <a:t>なった</a:t>
            </a:r>
            <a:r>
              <a:rPr lang="ja-JP" altLang="en-US" sz="1200" b="0" kern="0" dirty="0" smtClean="0">
                <a:solidFill>
                  <a:schemeClr val="tx1"/>
                </a:solidFill>
                <a:latin typeface="+mn-ea"/>
              </a:rPr>
              <a:t>。</a:t>
            </a:r>
            <a:endParaRPr lang="ja-JP" altLang="en-US" sz="1200" b="0" kern="0" dirty="0">
              <a:solidFill>
                <a:schemeClr val="tx1"/>
              </a:solidFill>
              <a:latin typeface="+mn-ea"/>
            </a:endParaRPr>
          </a:p>
        </p:txBody>
      </p:sp>
    </p:spTree>
    <p:extLst>
      <p:ext uri="{BB962C8B-B14F-4D97-AF65-F5344CB8AC3E}">
        <p14:creationId xmlns:p14="http://schemas.microsoft.com/office/powerpoint/2010/main" val="26071529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a:t>
            </a:r>
            <a:r>
              <a:rPr lang="ja-JP" altLang="en-US" dirty="0" smtClean="0"/>
              <a:t>検討</a:t>
            </a:r>
            <a:endParaRPr lang="en-US" altLang="ja-JP" dirty="0" smtClean="0"/>
          </a:p>
          <a:p>
            <a:r>
              <a:rPr lang="ja-JP" altLang="en-US" dirty="0"/>
              <a:t>はじめに</a:t>
            </a:r>
            <a:endParaRPr kumimoji="1"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80</a:t>
            </a:fld>
            <a:endParaRPr lang="ja-JP" altLang="en-US" dirty="0">
              <a:solidFill>
                <a:srgbClr val="313131"/>
              </a:solidFill>
            </a:endParaRPr>
          </a:p>
        </p:txBody>
      </p:sp>
      <p:sp>
        <p:nvSpPr>
          <p:cNvPr id="2" name="正方形/長方形 1"/>
          <p:cNvSpPr/>
          <p:nvPr/>
        </p:nvSpPr>
        <p:spPr>
          <a:xfrm>
            <a:off x="4442616" y="4151890"/>
            <a:ext cx="5040000" cy="180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spcBef>
                <a:spcPts val="600"/>
              </a:spcBef>
            </a:pPr>
            <a:r>
              <a:rPr kumimoji="1" lang="ja-JP" altLang="en-US" sz="1200" dirty="0" smtClean="0">
                <a:solidFill>
                  <a:prstClr val="black"/>
                </a:solidFill>
              </a:rPr>
              <a:t>本調査では、観光庁の定義</a:t>
            </a:r>
            <a:r>
              <a:rPr kumimoji="1" lang="en-US" altLang="ja-JP" sz="1200" dirty="0" smtClean="0">
                <a:solidFill>
                  <a:prstClr val="black"/>
                </a:solidFill>
              </a:rPr>
              <a:t>*</a:t>
            </a:r>
            <a:r>
              <a:rPr kumimoji="1" lang="ja-JP" altLang="en-US" sz="1200" dirty="0" smtClean="0">
                <a:solidFill>
                  <a:prstClr val="black"/>
                </a:solidFill>
              </a:rPr>
              <a:t>に則り、</a:t>
            </a: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Ex</a:t>
            </a:r>
            <a:r>
              <a:rPr kumimoji="1" lang="ja-JP" altLang="en-US" sz="1200" dirty="0" smtClean="0">
                <a:solidFill>
                  <a:prstClr val="black"/>
                </a:solidFill>
              </a:rPr>
              <a:t>・</a:t>
            </a:r>
            <a:r>
              <a:rPr kumimoji="1" lang="en-US" altLang="ja-JP" sz="1200" dirty="0" err="1" smtClean="0">
                <a:solidFill>
                  <a:prstClr val="black"/>
                </a:solidFill>
              </a:rPr>
              <a:t>Ev</a:t>
            </a:r>
            <a:r>
              <a:rPr kumimoji="1" lang="ja-JP" altLang="en-US" sz="1200" dirty="0" smtClean="0">
                <a:solidFill>
                  <a:prstClr val="black"/>
                </a:solidFill>
              </a:rPr>
              <a:t>を以下の</a:t>
            </a:r>
            <a:r>
              <a:rPr kumimoji="1" lang="ja-JP" altLang="en-US" sz="1200" dirty="0" smtClean="0">
                <a:solidFill>
                  <a:schemeClr val="tx1"/>
                </a:solidFill>
              </a:rPr>
              <a:t>とおり</a:t>
            </a:r>
            <a:r>
              <a:rPr kumimoji="1" lang="ja-JP" altLang="en-US" sz="1200" dirty="0" smtClean="0">
                <a:solidFill>
                  <a:prstClr val="black"/>
                </a:solidFill>
              </a:rPr>
              <a:t>使用する。</a:t>
            </a:r>
            <a:endParaRPr kumimoji="1" lang="en-US" altLang="ja-JP" sz="1200" dirty="0" smtClean="0">
              <a:solidFill>
                <a:prstClr val="black"/>
              </a:solidFill>
            </a:endParaRPr>
          </a:p>
          <a:p>
            <a:pPr marL="361950" indent="-180975">
              <a:spcBef>
                <a:spcPts val="600"/>
              </a:spcBef>
              <a:buFont typeface="Arial" panose="020B0604020202020204" pitchFamily="34" charset="0"/>
              <a:buChar char="•"/>
            </a:pP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Meeting</a:t>
            </a:r>
            <a:r>
              <a:rPr kumimoji="1" lang="ja-JP" altLang="en-US" sz="1200" dirty="0" smtClean="0">
                <a:solidFill>
                  <a:prstClr val="black"/>
                </a:solidFill>
              </a:rPr>
              <a:t>（企業</a:t>
            </a:r>
            <a:r>
              <a:rPr kumimoji="1" lang="ja-JP" altLang="en-US" sz="1200" dirty="0">
                <a:solidFill>
                  <a:prstClr val="black"/>
                </a:solidFill>
              </a:rPr>
              <a:t>等の会議）</a:t>
            </a:r>
            <a:endParaRPr kumimoji="1" lang="en-US" altLang="ja-JP" sz="1200" dirty="0" smtClean="0">
              <a:solidFill>
                <a:prstClr val="black"/>
              </a:solidFill>
            </a:endParaRPr>
          </a:p>
          <a:p>
            <a:pPr marL="361950" indent="-180975">
              <a:spcBef>
                <a:spcPts val="600"/>
              </a:spcBef>
              <a:buFont typeface="Arial" panose="020B0604020202020204" pitchFamily="34" charset="0"/>
              <a:buChar char="•"/>
            </a:pP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Incentive Travel</a:t>
            </a:r>
            <a:r>
              <a:rPr kumimoji="1" lang="ja-JP" altLang="en-US" sz="1200" dirty="0">
                <a:solidFill>
                  <a:prstClr val="black"/>
                </a:solidFill>
              </a:rPr>
              <a:t>（企業等の行う報奨・研修旅行）</a:t>
            </a:r>
            <a:endParaRPr kumimoji="1" lang="en-US" altLang="ja-JP" sz="1200" dirty="0" smtClean="0">
              <a:solidFill>
                <a:prstClr val="black"/>
              </a:solidFill>
            </a:endParaRPr>
          </a:p>
          <a:p>
            <a:pPr marL="361950" indent="-180975">
              <a:spcBef>
                <a:spcPts val="600"/>
              </a:spcBef>
              <a:buFont typeface="Arial" panose="020B0604020202020204" pitchFamily="34" charset="0"/>
              <a:buChar char="•"/>
            </a:pP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Convention</a:t>
            </a:r>
            <a:r>
              <a:rPr kumimoji="1" lang="ja-JP" altLang="en-US" sz="1200" dirty="0">
                <a:solidFill>
                  <a:prstClr val="black"/>
                </a:solidFill>
              </a:rPr>
              <a:t>（国際機関・団体、学会等が行う国際会議）</a:t>
            </a:r>
            <a:endParaRPr kumimoji="1" lang="en-US" altLang="ja-JP" sz="1200" dirty="0" smtClean="0">
              <a:solidFill>
                <a:prstClr val="black"/>
              </a:solidFill>
            </a:endParaRPr>
          </a:p>
          <a:p>
            <a:pPr marL="361950" indent="-180975">
              <a:spcBef>
                <a:spcPts val="600"/>
              </a:spcBef>
              <a:buFont typeface="Arial" panose="020B0604020202020204" pitchFamily="34" charset="0"/>
              <a:buChar char="•"/>
            </a:pPr>
            <a:r>
              <a:rPr kumimoji="1" lang="en-US" altLang="ja-JP" sz="1200" dirty="0" smtClean="0">
                <a:solidFill>
                  <a:prstClr val="black"/>
                </a:solidFill>
              </a:rPr>
              <a:t>Ex</a:t>
            </a:r>
            <a:r>
              <a:rPr kumimoji="1" lang="ja-JP" altLang="en-US" sz="1200" dirty="0" smtClean="0">
                <a:solidFill>
                  <a:prstClr val="black"/>
                </a:solidFill>
              </a:rPr>
              <a:t>：</a:t>
            </a:r>
            <a:r>
              <a:rPr kumimoji="1" lang="en-US" altLang="ja-JP" sz="1200" dirty="0" smtClean="0">
                <a:solidFill>
                  <a:prstClr val="black"/>
                </a:solidFill>
              </a:rPr>
              <a:t>Exhibition</a:t>
            </a:r>
            <a:r>
              <a:rPr kumimoji="1" lang="ja-JP" altLang="en-US" sz="1200" dirty="0" smtClean="0">
                <a:solidFill>
                  <a:prstClr val="black"/>
                </a:solidFill>
              </a:rPr>
              <a:t>（展示会・見本市）</a:t>
            </a:r>
            <a:endParaRPr kumimoji="1" lang="en-US" altLang="ja-JP" sz="1200" dirty="0" smtClean="0">
              <a:solidFill>
                <a:prstClr val="black"/>
              </a:solidFill>
            </a:endParaRPr>
          </a:p>
          <a:p>
            <a:pPr marL="361950" indent="-180975">
              <a:spcBef>
                <a:spcPts val="600"/>
              </a:spcBef>
              <a:buFont typeface="Arial" panose="020B0604020202020204" pitchFamily="34" charset="0"/>
              <a:buChar char="•"/>
            </a:pPr>
            <a:r>
              <a:rPr kumimoji="1" lang="en-US" altLang="ja-JP" sz="1200" dirty="0" err="1" smtClean="0">
                <a:solidFill>
                  <a:prstClr val="black"/>
                </a:solidFill>
              </a:rPr>
              <a:t>Ev</a:t>
            </a:r>
            <a:r>
              <a:rPr kumimoji="1" lang="ja-JP" altLang="en-US" sz="1200" dirty="0" smtClean="0">
                <a:solidFill>
                  <a:prstClr val="black"/>
                </a:solidFill>
              </a:rPr>
              <a:t>：</a:t>
            </a:r>
            <a:r>
              <a:rPr kumimoji="1" lang="en-US" altLang="ja-JP" sz="1200" dirty="0" smtClean="0">
                <a:solidFill>
                  <a:prstClr val="black"/>
                </a:solidFill>
              </a:rPr>
              <a:t>Event</a:t>
            </a:r>
            <a:r>
              <a:rPr kumimoji="1" lang="ja-JP" altLang="en-US" sz="1200" dirty="0" smtClean="0">
                <a:solidFill>
                  <a:prstClr val="black"/>
                </a:solidFill>
              </a:rPr>
              <a:t>（イベント）</a:t>
            </a:r>
          </a:p>
        </p:txBody>
      </p:sp>
      <p:sp>
        <p:nvSpPr>
          <p:cNvPr id="6" name="テキスト ボックス 5"/>
          <p:cNvSpPr txBox="1"/>
          <p:nvPr/>
        </p:nvSpPr>
        <p:spPr>
          <a:xfrm>
            <a:off x="417000" y="6252481"/>
            <a:ext cx="9072000" cy="299295"/>
          </a:xfrm>
          <a:prstGeom prst="rect">
            <a:avLst/>
          </a:prstGeom>
          <a:noFill/>
        </p:spPr>
        <p:txBody>
          <a:bodyPr wrap="square" lIns="72000" tIns="72000" rIns="72000" bIns="72000" rtlCol="0" anchor="t" anchorCtr="0">
            <a:spAutoFit/>
          </a:bodyPr>
          <a:lstStyle/>
          <a:p>
            <a:pPr marL="446088" indent="-446088"/>
            <a:r>
              <a:rPr kumimoji="1" lang="ja-JP" altLang="en-US" sz="1000" dirty="0" smtClean="0">
                <a:solidFill>
                  <a:prstClr val="black"/>
                </a:solidFill>
                <a:latin typeface="Arial"/>
              </a:rPr>
              <a:t>出所　</a:t>
            </a:r>
            <a:r>
              <a:rPr kumimoji="1" lang="en-US" altLang="ja-JP" sz="1000" dirty="0" smtClean="0">
                <a:solidFill>
                  <a:prstClr val="black"/>
                </a:solidFill>
                <a:latin typeface="Arial"/>
              </a:rPr>
              <a:t>*MICE</a:t>
            </a:r>
            <a:r>
              <a:rPr kumimoji="1" lang="ja-JP" altLang="en-US" sz="1000" dirty="0" smtClean="0">
                <a:solidFill>
                  <a:prstClr val="black"/>
                </a:solidFill>
                <a:latin typeface="Arial"/>
              </a:rPr>
              <a:t>の</a:t>
            </a:r>
            <a:r>
              <a:rPr kumimoji="1" lang="ja-JP" altLang="en-US" sz="1000" dirty="0">
                <a:solidFill>
                  <a:prstClr val="black"/>
                </a:solidFill>
                <a:latin typeface="Arial"/>
              </a:rPr>
              <a:t>開催・誘致の</a:t>
            </a:r>
            <a:r>
              <a:rPr kumimoji="1" lang="ja-JP" altLang="en-US" sz="1000" dirty="0" smtClean="0">
                <a:solidFill>
                  <a:prstClr val="black"/>
                </a:solidFill>
                <a:latin typeface="Arial"/>
              </a:rPr>
              <a:t>推進（観光庁）</a:t>
            </a:r>
            <a:endParaRPr kumimoji="1" lang="en-US" altLang="ja-JP" sz="1000" dirty="0" smtClean="0">
              <a:solidFill>
                <a:prstClr val="black"/>
              </a:solidFill>
              <a:latin typeface="Arial"/>
            </a:endParaRPr>
          </a:p>
        </p:txBody>
      </p:sp>
    </p:spTree>
    <p:extLst>
      <p:ext uri="{BB962C8B-B14F-4D97-AF65-F5344CB8AC3E}">
        <p14:creationId xmlns:p14="http://schemas.microsoft.com/office/powerpoint/2010/main" val="20443860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a:t>はじめ</a:t>
            </a:r>
            <a:r>
              <a:rPr lang="ja-JP" altLang="en-US" dirty="0" smtClean="0"/>
              <a:t>に</a:t>
            </a:r>
            <a:endParaRPr lang="ja-JP" altLang="en-US" dirty="0"/>
          </a:p>
        </p:txBody>
      </p:sp>
      <p:sp>
        <p:nvSpPr>
          <p:cNvPr id="7" name="コンテンツ プレースホルダー 6"/>
          <p:cNvSpPr>
            <a:spLocks noGrp="1"/>
          </p:cNvSpPr>
          <p:nvPr>
            <p:ph idx="1"/>
          </p:nvPr>
        </p:nvSpPr>
        <p:spPr>
          <a:xfrm>
            <a:off x="416496" y="1479600"/>
            <a:ext cx="9072000" cy="4816800"/>
          </a:xfrm>
        </p:spPr>
        <p:txBody>
          <a:bodyPr>
            <a:normAutofit/>
          </a:bodyPr>
          <a:lstStyle/>
          <a:p>
            <a:pPr marL="171450" indent="-171450" algn="just" fontAlgn="auto">
              <a:spcAft>
                <a:spcPts val="0"/>
              </a:spcAft>
              <a:buFont typeface="Wingdings" panose="05000000000000000000" pitchFamily="2" charset="2"/>
              <a:buChar char="n"/>
            </a:pPr>
            <a:r>
              <a:rPr lang="ja-JP" altLang="en-US" dirty="0" smtClean="0"/>
              <a:t>大阪府には産業</a:t>
            </a:r>
            <a:r>
              <a:rPr lang="ja-JP" altLang="en-US" dirty="0"/>
              <a:t>機関・学術機関が集積しており、観光資源も豊富</a:t>
            </a:r>
            <a:r>
              <a:rPr lang="ja-JP" altLang="en-US" dirty="0" smtClean="0"/>
              <a:t>である。また、大阪</a:t>
            </a:r>
            <a:r>
              <a:rPr lang="ja-JP" altLang="en-US" dirty="0"/>
              <a:t>府立国際会議場、インテックス大阪</a:t>
            </a:r>
            <a:r>
              <a:rPr lang="ja-JP" altLang="en-US" dirty="0" smtClean="0"/>
              <a:t>など</a:t>
            </a:r>
            <a:r>
              <a:rPr lang="ja-JP" altLang="en-US" dirty="0"/>
              <a:t>の</a:t>
            </a:r>
            <a:r>
              <a:rPr lang="ja-JP" altLang="en-US" dirty="0" smtClean="0"/>
              <a:t>大規模な</a:t>
            </a:r>
            <a:r>
              <a:rPr lang="en-US" altLang="ja-JP" dirty="0" smtClean="0"/>
              <a:t>MICE</a:t>
            </a:r>
            <a:r>
              <a:rPr lang="ja-JP" altLang="en-US" dirty="0" smtClean="0"/>
              <a:t>施設</a:t>
            </a:r>
            <a:r>
              <a:rPr lang="ja-JP" altLang="en-US" dirty="0"/>
              <a:t>を</a:t>
            </a:r>
            <a:r>
              <a:rPr lang="ja-JP" altLang="en-US" dirty="0" smtClean="0"/>
              <a:t>擁して</a:t>
            </a:r>
            <a:r>
              <a:rPr lang="ja-JP" altLang="en-US" dirty="0"/>
              <a:t>おり</a:t>
            </a:r>
            <a:r>
              <a:rPr lang="ja-JP" altLang="en-US" dirty="0" smtClean="0"/>
              <a:t>、これまでに多くの</a:t>
            </a:r>
            <a:r>
              <a:rPr lang="en-US" altLang="ja-JP" dirty="0" smtClean="0"/>
              <a:t>MICE</a:t>
            </a:r>
            <a:r>
              <a:rPr lang="ja-JP" altLang="en-US" dirty="0" smtClean="0"/>
              <a:t>の開催実績がある。</a:t>
            </a:r>
            <a:endParaRPr lang="en-US" altLang="ja-JP" dirty="0" smtClean="0"/>
          </a:p>
          <a:p>
            <a:pPr marL="171450" indent="-171450" algn="just" fontAlgn="auto">
              <a:spcAft>
                <a:spcPts val="0"/>
              </a:spcAft>
              <a:buFont typeface="Wingdings" panose="05000000000000000000" pitchFamily="2" charset="2"/>
              <a:buChar char="n"/>
            </a:pPr>
            <a:r>
              <a:rPr lang="ja-JP" altLang="en-US" dirty="0" smtClean="0"/>
              <a:t>しかし、</a:t>
            </a:r>
            <a:r>
              <a:rPr lang="en-US" altLang="ja-JP" dirty="0" smtClean="0"/>
              <a:t>MICE</a:t>
            </a:r>
            <a:r>
              <a:rPr lang="ja-JP" altLang="en-US" dirty="0" smtClean="0"/>
              <a:t>ビジネスの競争環境は厳しく、国内外の競合都市は、</a:t>
            </a:r>
            <a:r>
              <a:rPr lang="en-US" altLang="ja-JP" dirty="0" smtClean="0"/>
              <a:t>MICE</a:t>
            </a:r>
            <a:r>
              <a:rPr lang="ja-JP" altLang="en-US" dirty="0" smtClean="0"/>
              <a:t>誘致のための戦略の策定と戦略を実行するための各種施策　（外部との連携・プロモーションの強化など）の設定、既存の</a:t>
            </a:r>
            <a:r>
              <a:rPr lang="en-US" altLang="ja-JP" dirty="0" smtClean="0"/>
              <a:t>MICE</a:t>
            </a:r>
            <a:r>
              <a:rPr lang="ja-JP" altLang="en-US" dirty="0" smtClean="0"/>
              <a:t>施設の機能強化に向けた拡張など様々な取組を行い、都市としての　　競争力を高めているところである。</a:t>
            </a:r>
            <a:endParaRPr lang="en-US" altLang="ja-JP" dirty="0" smtClean="0"/>
          </a:p>
          <a:p>
            <a:pPr marL="171450" indent="-171450" algn="just" fontAlgn="auto">
              <a:spcAft>
                <a:spcPts val="0"/>
              </a:spcAft>
              <a:buFont typeface="Wingdings" panose="05000000000000000000" pitchFamily="2" charset="2"/>
              <a:buChar char="n"/>
            </a:pPr>
            <a:r>
              <a:rPr lang="ja-JP" altLang="en-US" dirty="0" smtClean="0"/>
              <a:t>よって、大阪府は現状に甘受すること</a:t>
            </a:r>
            <a:r>
              <a:rPr lang="ja-JP" altLang="en-US" dirty="0"/>
              <a:t>なく</a:t>
            </a:r>
            <a:r>
              <a:rPr lang="ja-JP" altLang="en-US" dirty="0" smtClean="0"/>
              <a:t>、課題を特定し、他都市との差別化に向けた施策等を検討した上でそれらを実行することで都市としての競争力を高めていき、</a:t>
            </a:r>
            <a:r>
              <a:rPr lang="en-US" altLang="ja-JP" dirty="0" smtClean="0"/>
              <a:t>MICE</a:t>
            </a:r>
            <a:r>
              <a:rPr lang="ja-JP" altLang="en-US" dirty="0" smtClean="0"/>
              <a:t>を通じた「</a:t>
            </a:r>
            <a:r>
              <a:rPr lang="ja-JP" altLang="en-US" dirty="0"/>
              <a:t>ビジネス・イノベーションの機会の創造」「地域への経済効果」</a:t>
            </a:r>
            <a:r>
              <a:rPr lang="ja-JP" altLang="en-US" dirty="0" smtClean="0"/>
              <a:t>「都市</a:t>
            </a:r>
            <a:r>
              <a:rPr lang="ja-JP" altLang="en-US" dirty="0"/>
              <a:t>の競争力向上</a:t>
            </a:r>
            <a:r>
              <a:rPr lang="ja-JP" altLang="en-US" dirty="0" smtClean="0"/>
              <a:t>」を目指すことが望まれる。</a:t>
            </a:r>
            <a:endParaRPr lang="en-US" altLang="ja-JP" dirty="0" smtClean="0"/>
          </a:p>
        </p:txBody>
      </p:sp>
      <p:sp>
        <p:nvSpPr>
          <p:cNvPr id="5" name="スライド番号プレースホルダー 4"/>
          <p:cNvSpPr>
            <a:spLocks noGrp="1"/>
          </p:cNvSpPr>
          <p:nvPr>
            <p:ph type="sldNum" sz="quarter" idx="13"/>
          </p:nvPr>
        </p:nvSpPr>
        <p:spPr/>
        <p:txBody>
          <a:bodyPr/>
          <a:lstStyle/>
          <a:p>
            <a:fld id="{A3EB1B23-9AF8-425B-BAD7-B9FA00F18833}" type="slidenum">
              <a:rPr lang="ja-JP" altLang="en-US" smtClean="0">
                <a:solidFill>
                  <a:srgbClr val="313131"/>
                </a:solidFill>
              </a:rPr>
              <a:pPr/>
              <a:t>81</a:t>
            </a:fld>
            <a:endParaRPr lang="ja-JP" altLang="en-US" dirty="0">
              <a:solidFill>
                <a:srgbClr val="313131"/>
              </a:solidFill>
            </a:endParaRPr>
          </a:p>
        </p:txBody>
      </p:sp>
      <p:sp>
        <p:nvSpPr>
          <p:cNvPr id="29" name="テキスト プレースホルダー 28"/>
          <p:cNvSpPr>
            <a:spLocks noGrp="1"/>
          </p:cNvSpPr>
          <p:nvPr>
            <p:ph type="body" sz="quarter" idx="15"/>
          </p:nvPr>
        </p:nvSpPr>
        <p:spPr/>
        <p:txBody>
          <a:bodyPr/>
          <a:lstStyle/>
          <a:p>
            <a:r>
              <a:rPr lang="ja-JP" altLang="en-US" dirty="0" smtClean="0"/>
              <a:t>はじめに</a:t>
            </a:r>
            <a:endParaRPr lang="ja-JP" altLang="en-US" dirty="0"/>
          </a:p>
        </p:txBody>
      </p:sp>
    </p:spTree>
    <p:extLst>
      <p:ext uri="{BB962C8B-B14F-4D97-AF65-F5344CB8AC3E}">
        <p14:creationId xmlns:p14="http://schemas.microsoft.com/office/powerpoint/2010/main" val="35250769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a:t>
            </a:r>
            <a:r>
              <a:rPr lang="ja-JP" altLang="en-US" dirty="0" smtClean="0"/>
              <a:t>整備検討</a:t>
            </a:r>
            <a:endParaRPr lang="en-US" altLang="ja-JP" dirty="0" smtClean="0"/>
          </a:p>
          <a:p>
            <a:r>
              <a:rPr lang="ja-JP" altLang="en-US" dirty="0" smtClean="0"/>
              <a:t>調査</a:t>
            </a:r>
            <a:r>
              <a:rPr lang="ja-JP" altLang="en-US" dirty="0"/>
              <a:t>の全体像</a:t>
            </a:r>
            <a:endParaRPr kumimoji="1"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82</a:t>
            </a:fld>
            <a:endParaRPr lang="ja-JP" altLang="en-US" dirty="0">
              <a:solidFill>
                <a:srgbClr val="313131"/>
              </a:solidFill>
            </a:endParaRPr>
          </a:p>
        </p:txBody>
      </p:sp>
    </p:spTree>
    <p:extLst>
      <p:ext uri="{BB962C8B-B14F-4D97-AF65-F5344CB8AC3E}">
        <p14:creationId xmlns:p14="http://schemas.microsoft.com/office/powerpoint/2010/main" val="10523585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調査の全体像</a:t>
            </a:r>
            <a:endParaRPr lang="ja-JP" altLang="en-US" dirty="0"/>
          </a:p>
        </p:txBody>
      </p:sp>
      <p:sp>
        <p:nvSpPr>
          <p:cNvPr id="8" name="コンテンツ プレースホルダー 7"/>
          <p:cNvSpPr>
            <a:spLocks noGrp="1"/>
          </p:cNvSpPr>
          <p:nvPr>
            <p:ph idx="1"/>
          </p:nvPr>
        </p:nvSpPr>
        <p:spPr>
          <a:xfrm>
            <a:off x="416496" y="1479600"/>
            <a:ext cx="9072000" cy="4816800"/>
          </a:xfrm>
        </p:spPr>
        <p:txBody>
          <a:bodyPr lIns="36000" tIns="36000" rIns="36000" bIns="36000">
            <a:noAutofit/>
          </a:bodyPr>
          <a:lstStyle/>
          <a:p>
            <a:pPr marL="171450" indent="-171450" algn="just">
              <a:spcBef>
                <a:spcPts val="600"/>
              </a:spcBef>
              <a:buFont typeface="Wingdings" panose="05000000000000000000" pitchFamily="2" charset="2"/>
              <a:buChar char="n"/>
            </a:pPr>
            <a:r>
              <a:rPr lang="ja-JP" altLang="en-US" dirty="0" smtClean="0"/>
              <a:t>本章</a:t>
            </a:r>
            <a:r>
              <a:rPr lang="ja-JP" altLang="en-US" dirty="0"/>
              <a:t>で</a:t>
            </a:r>
            <a:r>
              <a:rPr lang="ja-JP" altLang="en-US" dirty="0" smtClean="0"/>
              <a:t>は、世界・日本・大阪市内の</a:t>
            </a:r>
            <a:r>
              <a:rPr lang="en-US" altLang="ja-JP" dirty="0" smtClean="0"/>
              <a:t>MICE</a:t>
            </a:r>
            <a:r>
              <a:rPr lang="ja-JP" altLang="en-US" dirty="0" smtClean="0"/>
              <a:t>分析を行った上で、大阪</a:t>
            </a:r>
            <a:r>
              <a:rPr lang="en-US" altLang="ja-JP" dirty="0" smtClean="0"/>
              <a:t>MICE</a:t>
            </a:r>
            <a:r>
              <a:rPr lang="ja-JP" altLang="en-US" dirty="0" smtClean="0"/>
              <a:t>施設</a:t>
            </a:r>
            <a:r>
              <a:rPr lang="ja-JP" altLang="en-US" dirty="0"/>
              <a:t>の需要を調査し、その結果を踏まえた</a:t>
            </a:r>
            <a:r>
              <a:rPr lang="ja-JP" altLang="en-US" dirty="0" smtClean="0"/>
              <a:t>大阪</a:t>
            </a:r>
            <a:r>
              <a:rPr lang="en-US" altLang="ja-JP" dirty="0" smtClean="0"/>
              <a:t>MICE</a:t>
            </a:r>
            <a:r>
              <a:rPr lang="ja-JP" altLang="en-US" dirty="0" smtClean="0"/>
              <a:t>施設</a:t>
            </a:r>
            <a:r>
              <a:rPr lang="ja-JP" altLang="en-US" dirty="0"/>
              <a:t>の整備検討を行う。調査・分析は以下の観点から行う</a:t>
            </a:r>
            <a:r>
              <a:rPr lang="ja-JP" altLang="en-US" dirty="0" smtClean="0"/>
              <a:t>。</a:t>
            </a:r>
            <a:endParaRPr lang="ja-JP" altLang="en-US" dirty="0"/>
          </a:p>
          <a:p>
            <a:pPr marL="361950" indent="-180975" algn="just">
              <a:spcBef>
                <a:spcPts val="600"/>
              </a:spcBef>
              <a:buFont typeface="Wingdings" panose="05000000000000000000" pitchFamily="2" charset="2"/>
              <a:buChar char="Ø"/>
            </a:pPr>
            <a:r>
              <a:rPr lang="ja-JP" altLang="en-US" dirty="0" smtClean="0"/>
              <a:t>ア</a:t>
            </a:r>
            <a:r>
              <a:rPr lang="ja-JP" altLang="en-US" dirty="0"/>
              <a:t>　</a:t>
            </a:r>
            <a:r>
              <a:rPr lang="ja-JP" altLang="en-US" dirty="0" smtClean="0"/>
              <a:t>世界の</a:t>
            </a:r>
            <a:r>
              <a:rPr lang="en-US" altLang="ja-JP" dirty="0" smtClean="0"/>
              <a:t>MICE</a:t>
            </a:r>
            <a:r>
              <a:rPr lang="ja-JP" altLang="en-US" dirty="0" smtClean="0"/>
              <a:t>分析</a:t>
            </a:r>
            <a:endParaRPr lang="ja-JP" altLang="en-US" dirty="0"/>
          </a:p>
          <a:p>
            <a:pPr marL="542925" indent="-180975" algn="just">
              <a:spcBef>
                <a:spcPts val="600"/>
              </a:spcBef>
              <a:buFont typeface="Arial" panose="020B0604020202020204" pitchFamily="34" charset="0"/>
              <a:buChar char="•"/>
            </a:pPr>
            <a:r>
              <a:rPr lang="ja-JP" altLang="en-US" dirty="0"/>
              <a:t>世界</a:t>
            </a:r>
            <a:r>
              <a:rPr lang="ja-JP" altLang="en-US" dirty="0" smtClean="0"/>
              <a:t>の</a:t>
            </a:r>
            <a:r>
              <a:rPr lang="en-US" altLang="ja-JP" dirty="0" smtClean="0"/>
              <a:t>MICE</a:t>
            </a:r>
            <a:r>
              <a:rPr lang="ja-JP" altLang="en-US" dirty="0" smtClean="0"/>
              <a:t>施設</a:t>
            </a:r>
            <a:r>
              <a:rPr lang="ja-JP" altLang="en-US" dirty="0"/>
              <a:t>概要</a:t>
            </a:r>
            <a:r>
              <a:rPr lang="ja-JP" altLang="en-US" dirty="0" smtClean="0"/>
              <a:t>、</a:t>
            </a:r>
            <a:r>
              <a:rPr lang="ja-JP" altLang="en-US" dirty="0"/>
              <a:t>各</a:t>
            </a:r>
            <a:r>
              <a:rPr lang="ja-JP" altLang="en-US" dirty="0" smtClean="0"/>
              <a:t>都市の誘致</a:t>
            </a:r>
            <a:r>
              <a:rPr lang="ja-JP" altLang="en-US" dirty="0"/>
              <a:t>方策、誘致状況、課題・成果</a:t>
            </a:r>
            <a:r>
              <a:rPr lang="ja-JP" altLang="en-US" dirty="0" smtClean="0"/>
              <a:t>などを調査する。</a:t>
            </a:r>
            <a:endParaRPr lang="ja-JP" altLang="en-US" dirty="0"/>
          </a:p>
          <a:p>
            <a:pPr marL="361950" indent="-180975" algn="just">
              <a:spcBef>
                <a:spcPts val="600"/>
              </a:spcBef>
              <a:buFont typeface="Wingdings" panose="05000000000000000000" pitchFamily="2" charset="2"/>
              <a:buChar char="Ø"/>
            </a:pPr>
            <a:r>
              <a:rPr lang="ja-JP" altLang="en-US" dirty="0" smtClean="0"/>
              <a:t>イ　日本・大阪市内の</a:t>
            </a:r>
            <a:r>
              <a:rPr lang="en-US" altLang="ja-JP" dirty="0" smtClean="0"/>
              <a:t>MICE</a:t>
            </a:r>
            <a:r>
              <a:rPr lang="ja-JP" altLang="en-US" dirty="0" smtClean="0"/>
              <a:t>分析</a:t>
            </a:r>
            <a:endParaRPr lang="ja-JP" altLang="en-US" dirty="0"/>
          </a:p>
          <a:p>
            <a:pPr marL="542925" indent="-180975" algn="just">
              <a:spcBef>
                <a:spcPts val="600"/>
              </a:spcBef>
              <a:buFont typeface="Arial" panose="020B0604020202020204" pitchFamily="34" charset="0"/>
              <a:buChar char="•"/>
            </a:pPr>
            <a:r>
              <a:rPr lang="ja-JP" altLang="en-US" dirty="0" smtClean="0"/>
              <a:t>日本・大阪市内の</a:t>
            </a:r>
            <a:r>
              <a:rPr lang="en-US" altLang="ja-JP" dirty="0" smtClean="0"/>
              <a:t>MICE</a:t>
            </a:r>
            <a:r>
              <a:rPr lang="ja-JP" altLang="en-US" dirty="0" smtClean="0"/>
              <a:t>施設</a:t>
            </a:r>
            <a:r>
              <a:rPr lang="ja-JP" altLang="en-US" dirty="0"/>
              <a:t>概要</a:t>
            </a:r>
            <a:r>
              <a:rPr lang="ja-JP" altLang="en-US" dirty="0" smtClean="0"/>
              <a:t>、</a:t>
            </a:r>
            <a:r>
              <a:rPr lang="ja-JP" altLang="en-US" dirty="0"/>
              <a:t>各</a:t>
            </a:r>
            <a:r>
              <a:rPr lang="ja-JP" altLang="en-US" dirty="0" smtClean="0"/>
              <a:t>都市の誘致</a:t>
            </a:r>
            <a:r>
              <a:rPr lang="ja-JP" altLang="en-US" dirty="0"/>
              <a:t>方策、誘致状況、課題・成果</a:t>
            </a:r>
            <a:r>
              <a:rPr lang="ja-JP" altLang="en-US" dirty="0" smtClean="0"/>
              <a:t>などを調査する。</a:t>
            </a:r>
            <a:endParaRPr lang="en-US" altLang="ja-JP" dirty="0" smtClean="0"/>
          </a:p>
          <a:p>
            <a:pPr marL="361950" lvl="0" indent="-180975" algn="just">
              <a:spcBef>
                <a:spcPts val="600"/>
              </a:spcBef>
              <a:buFont typeface="Wingdings" panose="05000000000000000000" pitchFamily="2" charset="2"/>
              <a:buChar char="Ø"/>
            </a:pPr>
            <a:r>
              <a:rPr lang="ja-JP" altLang="en-US" dirty="0" smtClean="0">
                <a:solidFill>
                  <a:prstClr val="black"/>
                </a:solidFill>
              </a:rPr>
              <a:t>ウ</a:t>
            </a:r>
            <a:r>
              <a:rPr lang="ja-JP" altLang="en-US" dirty="0">
                <a:solidFill>
                  <a:prstClr val="black"/>
                </a:solidFill>
              </a:rPr>
              <a:t>　</a:t>
            </a:r>
            <a:r>
              <a:rPr lang="ja-JP" altLang="en-US" dirty="0" smtClean="0">
                <a:solidFill>
                  <a:prstClr val="black"/>
                </a:solidFill>
              </a:rPr>
              <a:t>大阪</a:t>
            </a:r>
            <a:r>
              <a:rPr lang="en-US" altLang="ja-JP" dirty="0" smtClean="0">
                <a:solidFill>
                  <a:prstClr val="black"/>
                </a:solidFill>
              </a:rPr>
              <a:t>MICE</a:t>
            </a:r>
            <a:r>
              <a:rPr lang="ja-JP" altLang="en-US" dirty="0" smtClean="0">
                <a:solidFill>
                  <a:prstClr val="black"/>
                </a:solidFill>
              </a:rPr>
              <a:t>の</a:t>
            </a:r>
            <a:r>
              <a:rPr lang="ja-JP" altLang="en-US" dirty="0">
                <a:solidFill>
                  <a:prstClr val="black"/>
                </a:solidFill>
              </a:rPr>
              <a:t>目標</a:t>
            </a:r>
          </a:p>
          <a:p>
            <a:pPr marL="542925" lvl="0" indent="-180975" algn="just">
              <a:spcBef>
                <a:spcPts val="600"/>
              </a:spcBef>
              <a:buFont typeface="Arial" panose="020B0604020202020204" pitchFamily="34" charset="0"/>
              <a:buChar char="•"/>
            </a:pPr>
            <a:r>
              <a:rPr lang="ja-JP" altLang="en-US" dirty="0">
                <a:solidFill>
                  <a:prstClr val="black"/>
                </a:solidFill>
              </a:rPr>
              <a:t>経済効果のみならず、産業育成の観点</a:t>
            </a:r>
            <a:r>
              <a:rPr lang="ja-JP" altLang="en-US" dirty="0" smtClean="0">
                <a:solidFill>
                  <a:prstClr val="black"/>
                </a:solidFill>
              </a:rPr>
              <a:t>も</a:t>
            </a:r>
            <a:r>
              <a:rPr lang="en-US" altLang="ja-JP" dirty="0" smtClean="0">
                <a:solidFill>
                  <a:prstClr val="black"/>
                </a:solidFill>
              </a:rPr>
              <a:t>MICE</a:t>
            </a:r>
            <a:r>
              <a:rPr lang="ja-JP" altLang="en-US" dirty="0" smtClean="0">
                <a:solidFill>
                  <a:prstClr val="black"/>
                </a:solidFill>
              </a:rPr>
              <a:t>の</a:t>
            </a:r>
            <a:r>
              <a:rPr lang="ja-JP" altLang="en-US" dirty="0">
                <a:solidFill>
                  <a:prstClr val="black"/>
                </a:solidFill>
              </a:rPr>
              <a:t>目標として組み入れる。具体的には、大阪府・大阪市にて設定された上位の戦略（「大阪の成長戦略（</a:t>
            </a:r>
            <a:r>
              <a:rPr lang="en-US" altLang="ja-JP" dirty="0">
                <a:solidFill>
                  <a:prstClr val="black"/>
                </a:solidFill>
              </a:rPr>
              <a:t>2015</a:t>
            </a:r>
            <a:r>
              <a:rPr lang="ja-JP" altLang="en-US" dirty="0">
                <a:solidFill>
                  <a:prstClr val="black"/>
                </a:solidFill>
              </a:rPr>
              <a:t>年</a:t>
            </a:r>
            <a:r>
              <a:rPr lang="en-US" altLang="ja-JP" dirty="0">
                <a:solidFill>
                  <a:prstClr val="black"/>
                </a:solidFill>
              </a:rPr>
              <a:t>2</a:t>
            </a:r>
            <a:r>
              <a:rPr lang="ja-JP" altLang="en-US" dirty="0">
                <a:solidFill>
                  <a:prstClr val="black"/>
                </a:solidFill>
              </a:rPr>
              <a:t>月版）</a:t>
            </a:r>
            <a:r>
              <a:rPr lang="ja-JP" altLang="en-US" dirty="0" smtClean="0">
                <a:solidFill>
                  <a:prstClr val="black"/>
                </a:solidFill>
              </a:rPr>
              <a:t>」）</a:t>
            </a:r>
            <a:r>
              <a:rPr lang="ja-JP" altLang="en-US" dirty="0">
                <a:solidFill>
                  <a:prstClr val="black"/>
                </a:solidFill>
              </a:rPr>
              <a:t>にて重要と設定されている産業が</a:t>
            </a:r>
            <a:r>
              <a:rPr lang="ja-JP" altLang="en-US" dirty="0" smtClean="0">
                <a:solidFill>
                  <a:prstClr val="black"/>
                </a:solidFill>
              </a:rPr>
              <a:t>、</a:t>
            </a:r>
            <a:r>
              <a:rPr lang="en-US" altLang="ja-JP" dirty="0" smtClean="0">
                <a:solidFill>
                  <a:prstClr val="black"/>
                </a:solidFill>
              </a:rPr>
              <a:t>MICE</a:t>
            </a:r>
            <a:r>
              <a:rPr lang="ja-JP" altLang="en-US" dirty="0" smtClean="0">
                <a:solidFill>
                  <a:prstClr val="black"/>
                </a:solidFill>
              </a:rPr>
              <a:t>を</a:t>
            </a:r>
            <a:r>
              <a:rPr lang="ja-JP" altLang="en-US" dirty="0">
                <a:solidFill>
                  <a:prstClr val="black"/>
                </a:solidFill>
              </a:rPr>
              <a:t>通じて振興されることを</a:t>
            </a:r>
            <a:r>
              <a:rPr lang="ja-JP" altLang="en-US" dirty="0" smtClean="0">
                <a:solidFill>
                  <a:prstClr val="black"/>
                </a:solidFill>
              </a:rPr>
              <a:t>大阪</a:t>
            </a:r>
            <a:r>
              <a:rPr lang="en-US" altLang="ja-JP" dirty="0" smtClean="0">
                <a:solidFill>
                  <a:prstClr val="black"/>
                </a:solidFill>
              </a:rPr>
              <a:t>MICE</a:t>
            </a:r>
            <a:r>
              <a:rPr lang="ja-JP" altLang="en-US" dirty="0" smtClean="0">
                <a:solidFill>
                  <a:prstClr val="black"/>
                </a:solidFill>
              </a:rPr>
              <a:t>の</a:t>
            </a:r>
            <a:r>
              <a:rPr lang="ja-JP" altLang="en-US" dirty="0">
                <a:solidFill>
                  <a:prstClr val="black"/>
                </a:solidFill>
              </a:rPr>
              <a:t>目標</a:t>
            </a:r>
            <a:r>
              <a:rPr lang="ja-JP" altLang="en-US" dirty="0" smtClean="0">
                <a:solidFill>
                  <a:prstClr val="black"/>
                </a:solidFill>
              </a:rPr>
              <a:t>と設定　する。</a:t>
            </a:r>
            <a:endParaRPr lang="ja-JP" altLang="en-US" dirty="0">
              <a:solidFill>
                <a:prstClr val="black"/>
              </a:solidFill>
            </a:endParaRPr>
          </a:p>
          <a:p>
            <a:pPr marL="361950" lvl="0" indent="-180975" algn="just">
              <a:spcBef>
                <a:spcPts val="600"/>
              </a:spcBef>
              <a:buFont typeface="Wingdings" panose="05000000000000000000" pitchFamily="2" charset="2"/>
              <a:buChar char="Ø"/>
            </a:pPr>
            <a:r>
              <a:rPr lang="ja-JP" altLang="en-US" dirty="0" smtClean="0">
                <a:solidFill>
                  <a:prstClr val="black"/>
                </a:solidFill>
              </a:rPr>
              <a:t>エ</a:t>
            </a:r>
            <a:r>
              <a:rPr lang="ja-JP" altLang="en-US" dirty="0">
                <a:solidFill>
                  <a:prstClr val="black"/>
                </a:solidFill>
              </a:rPr>
              <a:t>　</a:t>
            </a:r>
            <a:r>
              <a:rPr lang="en-US" altLang="ja-JP" dirty="0" smtClean="0">
                <a:solidFill>
                  <a:prstClr val="black"/>
                </a:solidFill>
              </a:rPr>
              <a:t>MICE</a:t>
            </a:r>
            <a:r>
              <a:rPr lang="ja-JP" altLang="en-US" dirty="0" smtClean="0">
                <a:solidFill>
                  <a:prstClr val="black"/>
                </a:solidFill>
              </a:rPr>
              <a:t>別の需要</a:t>
            </a:r>
            <a:endParaRPr lang="ja-JP" altLang="en-US" dirty="0">
              <a:solidFill>
                <a:prstClr val="black"/>
              </a:solidFill>
            </a:endParaRPr>
          </a:p>
          <a:p>
            <a:pPr marL="542925" lvl="0" indent="-180975" algn="just">
              <a:spcBef>
                <a:spcPts val="600"/>
              </a:spcBef>
              <a:buFont typeface="Arial" panose="020B0604020202020204" pitchFamily="34" charset="0"/>
              <a:buChar char="•"/>
            </a:pPr>
            <a:r>
              <a:rPr lang="ja-JP" altLang="en-US" dirty="0">
                <a:solidFill>
                  <a:prstClr val="black"/>
                </a:solidFill>
              </a:rPr>
              <a:t>国内・大阪・ベイエリア</a:t>
            </a:r>
            <a:r>
              <a:rPr lang="ja-JP" altLang="en-US" dirty="0" smtClean="0">
                <a:solidFill>
                  <a:prstClr val="black"/>
                </a:solidFill>
              </a:rPr>
              <a:t>別かつ、</a:t>
            </a:r>
            <a:r>
              <a:rPr lang="en-US" altLang="ja-JP" dirty="0" smtClean="0">
                <a:solidFill>
                  <a:prstClr val="black"/>
                </a:solidFill>
              </a:rPr>
              <a:t>MICE</a:t>
            </a:r>
            <a:r>
              <a:rPr lang="ja-JP" altLang="en-US" dirty="0" smtClean="0">
                <a:solidFill>
                  <a:prstClr val="black"/>
                </a:solidFill>
              </a:rPr>
              <a:t>別</a:t>
            </a:r>
            <a:r>
              <a:rPr lang="ja-JP" altLang="en-US" dirty="0">
                <a:solidFill>
                  <a:prstClr val="black"/>
                </a:solidFill>
              </a:rPr>
              <a:t>の需要を予測（大阪の</a:t>
            </a:r>
            <a:r>
              <a:rPr lang="en-US" altLang="ja-JP" dirty="0">
                <a:solidFill>
                  <a:prstClr val="black"/>
                </a:solidFill>
              </a:rPr>
              <a:t>C</a:t>
            </a:r>
            <a:r>
              <a:rPr lang="ja-JP" altLang="en-US" dirty="0">
                <a:solidFill>
                  <a:prstClr val="black"/>
                </a:solidFill>
              </a:rPr>
              <a:t>と</a:t>
            </a:r>
            <a:r>
              <a:rPr lang="en-US" altLang="ja-JP" dirty="0">
                <a:solidFill>
                  <a:prstClr val="black"/>
                </a:solidFill>
              </a:rPr>
              <a:t>Ex</a:t>
            </a:r>
            <a:r>
              <a:rPr lang="ja-JP" altLang="en-US" dirty="0">
                <a:solidFill>
                  <a:prstClr val="black"/>
                </a:solidFill>
              </a:rPr>
              <a:t>は産業別に需要を予測）する</a:t>
            </a:r>
            <a:r>
              <a:rPr lang="ja-JP" altLang="en-US" dirty="0" smtClean="0">
                <a:solidFill>
                  <a:prstClr val="black"/>
                </a:solidFill>
              </a:rPr>
              <a:t>。</a:t>
            </a:r>
            <a:endParaRPr lang="ja-JP" altLang="en-US" dirty="0"/>
          </a:p>
          <a:p>
            <a:pPr marL="361950" indent="-180975" algn="just">
              <a:spcBef>
                <a:spcPts val="600"/>
              </a:spcBef>
              <a:buFont typeface="Wingdings" panose="05000000000000000000" pitchFamily="2" charset="2"/>
              <a:buChar char="Ø"/>
            </a:pPr>
            <a:r>
              <a:rPr lang="ja-JP" altLang="en-US" dirty="0" smtClean="0"/>
              <a:t>オ　具体的な施策等の検討</a:t>
            </a:r>
            <a:endParaRPr lang="ja-JP" altLang="en-US" dirty="0"/>
          </a:p>
          <a:p>
            <a:pPr marL="542925" indent="-180975" algn="just">
              <a:spcBef>
                <a:spcPts val="600"/>
              </a:spcBef>
              <a:buFont typeface="Arial" panose="020B0604020202020204" pitchFamily="34" charset="0"/>
              <a:buChar char="•"/>
            </a:pPr>
            <a:r>
              <a:rPr lang="en-US" altLang="ja-JP" dirty="0" smtClean="0"/>
              <a:t>MICE</a:t>
            </a:r>
            <a:r>
              <a:rPr lang="ja-JP" altLang="en-US" dirty="0" smtClean="0"/>
              <a:t>の</a:t>
            </a:r>
            <a:r>
              <a:rPr lang="ja-JP" altLang="en-US" dirty="0"/>
              <a:t>知見者へのインタビュー（政府外郭団体、地方自治体、コンベンションビューロー</a:t>
            </a:r>
            <a:r>
              <a:rPr lang="ja-JP" altLang="en-US" dirty="0" smtClean="0"/>
              <a:t>、</a:t>
            </a:r>
            <a:r>
              <a:rPr lang="en-US" altLang="ja-JP" dirty="0" smtClean="0"/>
              <a:t>MICE</a:t>
            </a:r>
            <a:r>
              <a:rPr lang="ja-JP" altLang="en-US" dirty="0" smtClean="0"/>
              <a:t>施設</a:t>
            </a:r>
            <a:r>
              <a:rPr lang="ja-JP" altLang="en-US" dirty="0"/>
              <a:t>、</a:t>
            </a:r>
            <a:r>
              <a:rPr lang="en-US" altLang="ja-JP" dirty="0"/>
              <a:t>PCO</a:t>
            </a:r>
            <a:r>
              <a:rPr lang="ja-JP" altLang="en-US" dirty="0" err="1"/>
              <a:t>、</a:t>
            </a:r>
            <a:r>
              <a:rPr lang="en-US" altLang="ja-JP" dirty="0"/>
              <a:t>DMC</a:t>
            </a:r>
            <a:r>
              <a:rPr lang="ja-JP" altLang="en-US" dirty="0"/>
              <a:t>の担当者）等</a:t>
            </a:r>
            <a:r>
              <a:rPr lang="ja-JP" altLang="en-US" dirty="0" smtClean="0"/>
              <a:t>を　通じて</a:t>
            </a:r>
            <a:r>
              <a:rPr lang="ja-JP" altLang="en-US" dirty="0"/>
              <a:t>、</a:t>
            </a:r>
            <a:r>
              <a:rPr lang="ja-JP" altLang="en-US" dirty="0" smtClean="0"/>
              <a:t>大阪</a:t>
            </a:r>
            <a:r>
              <a:rPr lang="en-US" altLang="ja-JP" dirty="0" smtClean="0"/>
              <a:t>MICE</a:t>
            </a:r>
            <a:r>
              <a:rPr lang="ja-JP" altLang="en-US" dirty="0" smtClean="0"/>
              <a:t>の</a:t>
            </a:r>
            <a:r>
              <a:rPr lang="ja-JP" altLang="en-US" dirty="0"/>
              <a:t>課題と認識された事項を解決するための施策を検討する。</a:t>
            </a:r>
          </a:p>
          <a:p>
            <a:pPr marL="542925" indent="-180975" algn="just">
              <a:spcBef>
                <a:spcPts val="600"/>
              </a:spcBef>
              <a:buFont typeface="Arial" panose="020B0604020202020204" pitchFamily="34" charset="0"/>
              <a:buChar char="•"/>
            </a:pPr>
            <a:r>
              <a:rPr lang="ja-JP" altLang="en-US" dirty="0" smtClean="0"/>
              <a:t>大阪</a:t>
            </a:r>
            <a:r>
              <a:rPr lang="ja-JP" altLang="en-US" dirty="0"/>
              <a:t>で最も収容人数が多い会議場で</a:t>
            </a:r>
            <a:r>
              <a:rPr lang="ja-JP" altLang="en-US" dirty="0" smtClean="0"/>
              <a:t>ある「大阪府</a:t>
            </a:r>
            <a:r>
              <a:rPr lang="ja-JP" altLang="en-US" dirty="0"/>
              <a:t>立国際</a:t>
            </a:r>
            <a:r>
              <a:rPr lang="ja-JP" altLang="en-US" dirty="0" smtClean="0"/>
              <a:t>会議場」と大阪で</a:t>
            </a:r>
            <a:r>
              <a:rPr lang="ja-JP" altLang="en-US" dirty="0"/>
              <a:t>最も展示面積が</a:t>
            </a:r>
            <a:r>
              <a:rPr lang="ja-JP" altLang="en-US" dirty="0" smtClean="0"/>
              <a:t>大きい「インテックス大阪」をベンチマーク</a:t>
            </a:r>
            <a:r>
              <a:rPr lang="ja-JP" altLang="en-US" dirty="0"/>
              <a:t>都市として設定した東京の</a:t>
            </a:r>
            <a:r>
              <a:rPr lang="ja-JP" altLang="en-US" dirty="0" smtClean="0"/>
              <a:t>主要</a:t>
            </a:r>
            <a:r>
              <a:rPr lang="en-US" altLang="ja-JP" dirty="0" smtClean="0"/>
              <a:t>MICE</a:t>
            </a:r>
            <a:r>
              <a:rPr lang="ja-JP" altLang="en-US" dirty="0" smtClean="0"/>
              <a:t>施設</a:t>
            </a:r>
            <a:r>
              <a:rPr lang="ja-JP" altLang="en-US" dirty="0"/>
              <a:t>、シンガポールの</a:t>
            </a:r>
            <a:r>
              <a:rPr lang="ja-JP" altLang="en-US" dirty="0" smtClean="0"/>
              <a:t>主要</a:t>
            </a:r>
            <a:r>
              <a:rPr lang="en-US" altLang="ja-JP" dirty="0" smtClean="0"/>
              <a:t>MICE</a:t>
            </a:r>
            <a:r>
              <a:rPr lang="ja-JP" altLang="en-US" dirty="0" smtClean="0"/>
              <a:t>施設</a:t>
            </a:r>
            <a:r>
              <a:rPr lang="ja-JP" altLang="en-US" dirty="0"/>
              <a:t>と、「主催者が会議場・展示場選択で重視する条件」をベースとして</a:t>
            </a:r>
            <a:r>
              <a:rPr lang="ja-JP" altLang="en-US" dirty="0" smtClean="0"/>
              <a:t>比較</a:t>
            </a:r>
            <a:r>
              <a:rPr lang="ja-JP" altLang="en-US" dirty="0"/>
              <a:t>。</a:t>
            </a:r>
            <a:r>
              <a:rPr lang="ja-JP" altLang="en-US" dirty="0" smtClean="0"/>
              <a:t>比較結果から大阪の</a:t>
            </a:r>
            <a:r>
              <a:rPr lang="en-US" altLang="ja-JP" dirty="0" smtClean="0"/>
              <a:t>MICE</a:t>
            </a:r>
            <a:r>
              <a:rPr lang="ja-JP" altLang="en-US" dirty="0" smtClean="0"/>
              <a:t>施設</a:t>
            </a:r>
            <a:r>
              <a:rPr lang="ja-JP" altLang="en-US" dirty="0"/>
              <a:t>の課題を把握し、それらを解決するための施策を検討する</a:t>
            </a:r>
            <a:r>
              <a:rPr lang="ja-JP" altLang="en-US" dirty="0" smtClean="0"/>
              <a:t>。</a:t>
            </a:r>
            <a:endParaRPr lang="ja-JP" altLang="en-US" dirty="0"/>
          </a:p>
          <a:p>
            <a:pPr marL="361950" indent="-180975" algn="just">
              <a:spcBef>
                <a:spcPts val="600"/>
              </a:spcBef>
              <a:buFont typeface="Wingdings" panose="05000000000000000000" pitchFamily="2" charset="2"/>
              <a:buChar char="Ø"/>
            </a:pPr>
            <a:r>
              <a:rPr lang="ja-JP" altLang="en-US" dirty="0" smtClean="0"/>
              <a:t>カ　ベイエリア（</a:t>
            </a:r>
            <a:r>
              <a:rPr lang="ja-JP" altLang="en-US" dirty="0"/>
              <a:t>夢洲</a:t>
            </a:r>
            <a:r>
              <a:rPr lang="ja-JP" altLang="en-US" dirty="0" smtClean="0"/>
              <a:t>）における</a:t>
            </a:r>
            <a:r>
              <a:rPr lang="en-US" altLang="ja-JP" dirty="0" smtClean="0"/>
              <a:t>MICE</a:t>
            </a:r>
            <a:r>
              <a:rPr lang="ja-JP" altLang="en-US" dirty="0" smtClean="0"/>
              <a:t>のあり方についての検討</a:t>
            </a:r>
            <a:endParaRPr lang="ja-JP" altLang="en-US" dirty="0"/>
          </a:p>
          <a:p>
            <a:pPr marL="542925" indent="-180975" algn="just">
              <a:spcBef>
                <a:spcPts val="600"/>
              </a:spcBef>
              <a:buFont typeface="Arial" panose="020B0604020202020204" pitchFamily="34" charset="0"/>
              <a:buChar char="•"/>
            </a:pPr>
            <a:r>
              <a:rPr lang="ja-JP" altLang="en-US" dirty="0" smtClean="0"/>
              <a:t>オについて</a:t>
            </a:r>
            <a:r>
              <a:rPr lang="ja-JP" altLang="en-US" dirty="0"/>
              <a:t>不足する機能</a:t>
            </a:r>
            <a:r>
              <a:rPr lang="ja-JP" altLang="en-US" dirty="0" smtClean="0"/>
              <a:t>をベイエリアにて賄うことを検討する。その際、整備・運営形態等に関しても検討を行う。</a:t>
            </a:r>
            <a:endParaRPr lang="ja-JP" altLang="en-US" dirty="0"/>
          </a:p>
        </p:txBody>
      </p:sp>
      <p:sp>
        <p:nvSpPr>
          <p:cNvPr id="5" name="スライド番号プレースホルダー 4"/>
          <p:cNvSpPr>
            <a:spLocks noGrp="1"/>
          </p:cNvSpPr>
          <p:nvPr>
            <p:ph type="sldNum" sz="quarter" idx="13"/>
          </p:nvPr>
        </p:nvSpPr>
        <p:spPr/>
        <p:txBody>
          <a:bodyPr/>
          <a:lstStyle/>
          <a:p>
            <a:fld id="{A3EB1B23-9AF8-425B-BAD7-B9FA00F18833}" type="slidenum">
              <a:rPr lang="ja-JP" altLang="en-US" smtClean="0">
                <a:solidFill>
                  <a:srgbClr val="313131"/>
                </a:solidFill>
              </a:rPr>
              <a:pPr/>
              <a:t>83</a:t>
            </a:fld>
            <a:endParaRPr lang="ja-JP" altLang="en-US" dirty="0">
              <a:solidFill>
                <a:srgbClr val="313131"/>
              </a:solidFill>
            </a:endParaRPr>
          </a:p>
        </p:txBody>
      </p:sp>
      <p:sp>
        <p:nvSpPr>
          <p:cNvPr id="29" name="テキスト プレースホルダー 28"/>
          <p:cNvSpPr>
            <a:spLocks noGrp="1"/>
          </p:cNvSpPr>
          <p:nvPr>
            <p:ph type="body" sz="quarter" idx="15"/>
          </p:nvPr>
        </p:nvSpPr>
        <p:spPr/>
        <p:txBody>
          <a:bodyPr/>
          <a:lstStyle/>
          <a:p>
            <a:r>
              <a:rPr lang="ja-JP" altLang="en-US" dirty="0" smtClean="0"/>
              <a:t>調査の全体像　</a:t>
            </a:r>
            <a:r>
              <a:rPr lang="en-US" altLang="ja-JP" dirty="0" smtClean="0"/>
              <a:t>1/2</a:t>
            </a:r>
            <a:endParaRPr lang="ja-JP" altLang="en-US" dirty="0"/>
          </a:p>
        </p:txBody>
      </p:sp>
    </p:spTree>
    <p:extLst>
      <p:ext uri="{BB962C8B-B14F-4D97-AF65-F5344CB8AC3E}">
        <p14:creationId xmlns:p14="http://schemas.microsoft.com/office/powerpoint/2010/main" val="31870970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84</a:t>
            </a:fld>
            <a:endParaRPr lang="ja-JP" altLang="en-US" dirty="0">
              <a:solidFill>
                <a:srgbClr val="313131"/>
              </a:solidFill>
            </a:endParaRPr>
          </a:p>
        </p:txBody>
      </p:sp>
      <p:sp>
        <p:nvSpPr>
          <p:cNvPr id="8" name="タイトル 7"/>
          <p:cNvSpPr>
            <a:spLocks noGrp="1"/>
          </p:cNvSpPr>
          <p:nvPr>
            <p:ph type="title"/>
          </p:nvPr>
        </p:nvSpPr>
        <p:spPr>
          <a:xfrm>
            <a:off x="417000" y="136800"/>
            <a:ext cx="9072000" cy="651600"/>
          </a:xfrm>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調査の全体像</a:t>
            </a:r>
            <a:endParaRPr kumimoji="1" lang="ja-JP" altLang="en-US" dirty="0"/>
          </a:p>
        </p:txBody>
      </p:sp>
      <p:sp>
        <p:nvSpPr>
          <p:cNvPr id="51"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defRPr/>
            </a:pPr>
            <a:r>
              <a:rPr lang="ja-JP" altLang="en-US" kern="0" dirty="0" smtClean="0">
                <a:solidFill>
                  <a:srgbClr val="81BC00"/>
                </a:solidFill>
              </a:rPr>
              <a:t>調査の全体像　</a:t>
            </a:r>
            <a:r>
              <a:rPr lang="en-US" altLang="ja-JP" kern="0" dirty="0">
                <a:solidFill>
                  <a:srgbClr val="81BC00"/>
                </a:solidFill>
              </a:rPr>
              <a:t>2</a:t>
            </a:r>
            <a:r>
              <a:rPr lang="en-US" altLang="ja-JP" kern="0" dirty="0" smtClean="0">
                <a:solidFill>
                  <a:srgbClr val="81BC00"/>
                </a:solidFill>
              </a:rPr>
              <a:t>/2</a:t>
            </a:r>
            <a:endParaRPr lang="ja-JP" altLang="en-US" kern="0" dirty="0">
              <a:solidFill>
                <a:srgbClr val="81BC00"/>
              </a:solidFill>
            </a:endParaRPr>
          </a:p>
        </p:txBody>
      </p:sp>
      <p:grpSp>
        <p:nvGrpSpPr>
          <p:cNvPr id="68" name="グループ化 67"/>
          <p:cNvGrpSpPr/>
          <p:nvPr/>
        </p:nvGrpSpPr>
        <p:grpSpPr>
          <a:xfrm>
            <a:off x="451155" y="1598721"/>
            <a:ext cx="9072000" cy="3960000"/>
            <a:chOff x="538240" y="2169407"/>
            <a:chExt cx="11725200" cy="2772000"/>
          </a:xfrm>
        </p:grpSpPr>
        <p:grpSp>
          <p:nvGrpSpPr>
            <p:cNvPr id="73" name="グループ化 72"/>
            <p:cNvGrpSpPr/>
            <p:nvPr/>
          </p:nvGrpSpPr>
          <p:grpSpPr>
            <a:xfrm>
              <a:off x="4688428" y="2294966"/>
              <a:ext cx="3424825" cy="1225290"/>
              <a:chOff x="3313500" y="2129605"/>
              <a:chExt cx="2844000" cy="1537196"/>
            </a:xfrm>
          </p:grpSpPr>
          <p:sp>
            <p:nvSpPr>
              <p:cNvPr id="159" name="正方形/長方形 158"/>
              <p:cNvSpPr/>
              <p:nvPr/>
            </p:nvSpPr>
            <p:spPr>
              <a:xfrm>
                <a:off x="3313500" y="2586801"/>
                <a:ext cx="564897" cy="1080000"/>
              </a:xfrm>
              <a:prstGeom prst="rect">
                <a:avLst/>
              </a:prstGeom>
              <a:solidFill>
                <a:srgbClr val="8C8C8C"/>
              </a:solidFill>
              <a:ln w="12700" cap="flat" cmpd="sng" algn="ctr">
                <a:solidFill>
                  <a:srgbClr val="8C8C8C"/>
                </a:solid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アウト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プット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p:txBody>
          </p:sp>
          <p:sp>
            <p:nvSpPr>
              <p:cNvPr id="160" name="正方形/長方形 159"/>
              <p:cNvSpPr/>
              <p:nvPr/>
            </p:nvSpPr>
            <p:spPr>
              <a:xfrm>
                <a:off x="3313500" y="2129605"/>
                <a:ext cx="564897" cy="396000"/>
              </a:xfrm>
              <a:prstGeom prst="rect">
                <a:avLst/>
              </a:prstGeom>
              <a:solidFill>
                <a:srgbClr val="002776"/>
              </a:solidFill>
              <a:ln w="12700" cap="flat" cmpd="sng" algn="ctr">
                <a:no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調査</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項目</a:t>
                </a:r>
              </a:p>
            </p:txBody>
          </p:sp>
          <p:sp>
            <p:nvSpPr>
              <p:cNvPr id="161" name="正方形/長方形 160"/>
              <p:cNvSpPr/>
              <p:nvPr/>
            </p:nvSpPr>
            <p:spPr>
              <a:xfrm>
                <a:off x="3928411" y="2129605"/>
                <a:ext cx="2229089" cy="396000"/>
              </a:xfrm>
              <a:prstGeom prst="rect">
                <a:avLst/>
              </a:prstGeom>
              <a:noFill/>
              <a:ln w="12700" cap="flat" cmpd="sng" algn="ctr">
                <a:solidFill>
                  <a:srgbClr val="002776"/>
                </a:solidFill>
                <a:prstDash val="solid"/>
              </a:ln>
              <a:effectLst/>
            </p:spPr>
            <p:txBody>
              <a:bodyPr lIns="72000" tIns="72000" rIns="72000" bIns="72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エ　</a:t>
                </a:r>
                <a:r>
                  <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別の需要</a:t>
                </a:r>
              </a:p>
            </p:txBody>
          </p:sp>
          <p:sp>
            <p:nvSpPr>
              <p:cNvPr id="162" name="正方形/長方形 161"/>
              <p:cNvSpPr/>
              <p:nvPr/>
            </p:nvSpPr>
            <p:spPr>
              <a:xfrm>
                <a:off x="3928411" y="2586801"/>
                <a:ext cx="2229089" cy="1080000"/>
              </a:xfrm>
              <a:prstGeom prst="rect">
                <a:avLst/>
              </a:prstGeom>
              <a:noFill/>
              <a:ln w="12700" cap="flat" cmpd="sng" algn="ctr">
                <a:solidFill>
                  <a:srgbClr val="8C8C8C"/>
                </a:solidFill>
                <a:prstDash val="solid"/>
              </a:ln>
              <a:effectLst/>
            </p:spPr>
            <p:txBody>
              <a:bodyPr lIns="72000" tIns="72000" rIns="72000" bIns="72000" rtlCol="0" anchor="ctr" anchorCtr="0"/>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国内・大阪・ベイエリア別の</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I</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C</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Ex</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a:t>
                </a:r>
                <a:r>
                  <a:rPr kumimoji="1" lang="en-US" altLang="ja-JP" sz="1000" b="0" i="0" u="none" strike="noStrike" kern="0" cap="none" spc="0" normalizeH="0" baseline="0" noProof="0" dirty="0" err="1" smtClean="0">
                    <a:ln>
                      <a:noFill/>
                    </a:ln>
                    <a:solidFill>
                      <a:prstClr val="black"/>
                    </a:solidFill>
                    <a:effectLst/>
                    <a:uLnTx/>
                    <a:uFillTx/>
                    <a:latin typeface="Arial"/>
                    <a:ea typeface="ＭＳ Ｐゴシック"/>
                    <a:cs typeface="+mn-cs"/>
                  </a:rPr>
                  <a:t>Ev</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別の将来開催件数の予測（</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C</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Ex</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は産業別に将来予測を実施）</a:t>
                </a:r>
              </a:p>
            </p:txBody>
          </p:sp>
        </p:grpSp>
        <p:grpSp>
          <p:nvGrpSpPr>
            <p:cNvPr id="74" name="グループ化 73"/>
            <p:cNvGrpSpPr/>
            <p:nvPr/>
          </p:nvGrpSpPr>
          <p:grpSpPr>
            <a:xfrm>
              <a:off x="4688428" y="3716117"/>
              <a:ext cx="3424825" cy="1225290"/>
              <a:chOff x="3313500" y="4674140"/>
              <a:chExt cx="2844000" cy="1537196"/>
            </a:xfrm>
          </p:grpSpPr>
          <p:sp>
            <p:nvSpPr>
              <p:cNvPr id="155" name="正方形/長方形 154"/>
              <p:cNvSpPr/>
              <p:nvPr/>
            </p:nvSpPr>
            <p:spPr>
              <a:xfrm>
                <a:off x="3313500" y="5131336"/>
                <a:ext cx="564897" cy="1080000"/>
              </a:xfrm>
              <a:prstGeom prst="rect">
                <a:avLst/>
              </a:prstGeom>
              <a:solidFill>
                <a:srgbClr val="8C8C8C"/>
              </a:solidFill>
              <a:ln w="12700" cap="flat" cmpd="sng" algn="ctr">
                <a:solidFill>
                  <a:srgbClr val="8C8C8C"/>
                </a:solid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アウト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プット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p:txBody>
          </p:sp>
          <p:sp>
            <p:nvSpPr>
              <p:cNvPr id="156" name="正方形/長方形 155"/>
              <p:cNvSpPr/>
              <p:nvPr/>
            </p:nvSpPr>
            <p:spPr>
              <a:xfrm>
                <a:off x="3313500" y="4674140"/>
                <a:ext cx="564897" cy="396000"/>
              </a:xfrm>
              <a:prstGeom prst="rect">
                <a:avLst/>
              </a:prstGeom>
              <a:solidFill>
                <a:srgbClr val="002776"/>
              </a:solidFill>
              <a:ln w="12700" cap="flat" cmpd="sng" algn="ctr">
                <a:no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調査</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項目</a:t>
                </a:r>
              </a:p>
            </p:txBody>
          </p:sp>
          <p:sp>
            <p:nvSpPr>
              <p:cNvPr id="157" name="正方形/長方形 156"/>
              <p:cNvSpPr/>
              <p:nvPr/>
            </p:nvSpPr>
            <p:spPr>
              <a:xfrm>
                <a:off x="3928411" y="4674140"/>
                <a:ext cx="2229089" cy="396000"/>
              </a:xfrm>
              <a:prstGeom prst="rect">
                <a:avLst/>
              </a:prstGeom>
              <a:noFill/>
              <a:ln w="12700" cap="flat" cmpd="sng" algn="ctr">
                <a:solidFill>
                  <a:srgbClr val="002776"/>
                </a:solidFill>
                <a:prstDash val="solid"/>
              </a:ln>
              <a:effectLst/>
            </p:spPr>
            <p:txBody>
              <a:bodyPr lIns="72000" tIns="72000" rIns="72000" bIns="72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オ　具体的な施策等の検討</a:t>
                </a:r>
              </a:p>
            </p:txBody>
          </p:sp>
          <p:sp>
            <p:nvSpPr>
              <p:cNvPr id="158" name="正方形/長方形 157"/>
              <p:cNvSpPr/>
              <p:nvPr/>
            </p:nvSpPr>
            <p:spPr>
              <a:xfrm>
                <a:off x="3928411" y="5131336"/>
                <a:ext cx="2229089" cy="1080000"/>
              </a:xfrm>
              <a:prstGeom prst="rect">
                <a:avLst/>
              </a:prstGeom>
              <a:noFill/>
              <a:ln w="12700" cap="flat" cmpd="sng" algn="ctr">
                <a:solidFill>
                  <a:srgbClr val="8C8C8C"/>
                </a:solidFill>
                <a:prstDash val="solid"/>
              </a:ln>
              <a:effectLst/>
            </p:spPr>
            <p:txBody>
              <a:bodyPr lIns="72000" tIns="72000" rIns="72000" bIns="72000" rtlCol="0" anchor="ctr" anchorCtr="0"/>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大阪</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施設に関する現状と課題を整理し、</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都市としての競争力を向上させ、他都市との差別化に向けた具体的施策</a:t>
                </a:r>
              </a:p>
            </p:txBody>
          </p:sp>
        </p:grpSp>
        <p:grpSp>
          <p:nvGrpSpPr>
            <p:cNvPr id="75" name="グループ化 74"/>
            <p:cNvGrpSpPr/>
            <p:nvPr/>
          </p:nvGrpSpPr>
          <p:grpSpPr>
            <a:xfrm>
              <a:off x="8838615" y="3716117"/>
              <a:ext cx="3424825" cy="1225290"/>
              <a:chOff x="6626560" y="3426900"/>
              <a:chExt cx="2844000" cy="1537196"/>
            </a:xfrm>
          </p:grpSpPr>
          <p:sp>
            <p:nvSpPr>
              <p:cNvPr id="151" name="正方形/長方形 150"/>
              <p:cNvSpPr/>
              <p:nvPr/>
            </p:nvSpPr>
            <p:spPr>
              <a:xfrm>
                <a:off x="6626560" y="3884096"/>
                <a:ext cx="564897" cy="1080000"/>
              </a:xfrm>
              <a:prstGeom prst="rect">
                <a:avLst/>
              </a:prstGeom>
              <a:solidFill>
                <a:srgbClr val="8C8C8C"/>
              </a:solidFill>
              <a:ln w="12700" cap="flat" cmpd="sng" algn="ctr">
                <a:solidFill>
                  <a:srgbClr val="8C8C8C"/>
                </a:solid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アウト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プット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p:txBody>
          </p:sp>
          <p:sp>
            <p:nvSpPr>
              <p:cNvPr id="152" name="正方形/長方形 151"/>
              <p:cNvSpPr/>
              <p:nvPr/>
            </p:nvSpPr>
            <p:spPr>
              <a:xfrm>
                <a:off x="6626560" y="3426900"/>
                <a:ext cx="564897" cy="396000"/>
              </a:xfrm>
              <a:prstGeom prst="rect">
                <a:avLst/>
              </a:prstGeom>
              <a:solidFill>
                <a:srgbClr val="002776"/>
              </a:solidFill>
              <a:ln w="12700" cap="flat" cmpd="sng" algn="ctr">
                <a:no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調査</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項目</a:t>
                </a:r>
              </a:p>
            </p:txBody>
          </p:sp>
          <p:sp>
            <p:nvSpPr>
              <p:cNvPr id="153" name="正方形/長方形 152"/>
              <p:cNvSpPr/>
              <p:nvPr/>
            </p:nvSpPr>
            <p:spPr>
              <a:xfrm>
                <a:off x="7241471" y="3426900"/>
                <a:ext cx="2229089" cy="396000"/>
              </a:xfrm>
              <a:prstGeom prst="rect">
                <a:avLst/>
              </a:prstGeom>
              <a:noFill/>
              <a:ln w="12700" cap="flat" cmpd="sng" algn="ctr">
                <a:solidFill>
                  <a:srgbClr val="002776"/>
                </a:solidFill>
                <a:prstDash val="solid"/>
              </a:ln>
              <a:effectLst/>
            </p:spPr>
            <p:txBody>
              <a:bodyPr lIns="72000" tIns="72000" rIns="72000" bIns="72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カ　ベイエリア（夢洲）における</a:t>
                </a:r>
                <a:endPar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schemeClr val="bg1"/>
                    </a:solidFill>
                    <a:effectLst/>
                    <a:uLnTx/>
                    <a:uFillTx/>
                    <a:latin typeface="Arial"/>
                    <a:ea typeface="ＭＳ Ｐゴシック"/>
                    <a:cs typeface="+mn-cs"/>
                  </a:rPr>
                  <a:t>カ</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　</a:t>
                </a:r>
                <a:r>
                  <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のあり方についての検討</a:t>
                </a:r>
              </a:p>
            </p:txBody>
          </p:sp>
          <p:sp>
            <p:nvSpPr>
              <p:cNvPr id="154" name="正方形/長方形 153"/>
              <p:cNvSpPr/>
              <p:nvPr/>
            </p:nvSpPr>
            <p:spPr>
              <a:xfrm>
                <a:off x="7241471" y="3884096"/>
                <a:ext cx="2229089" cy="1080000"/>
              </a:xfrm>
              <a:prstGeom prst="rect">
                <a:avLst/>
              </a:prstGeom>
              <a:noFill/>
              <a:ln w="12700" cap="flat" cmpd="sng" algn="ctr">
                <a:solidFill>
                  <a:srgbClr val="8C8C8C"/>
                </a:solidFill>
                <a:prstDash val="solid"/>
              </a:ln>
              <a:effectLst/>
            </p:spPr>
            <p:txBody>
              <a:bodyPr lIns="72000" tIns="72000" rIns="72000" bIns="72000" rtlCol="0" anchor="ctr" anchorCtr="0"/>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0" dirty="0">
                    <a:solidFill>
                      <a:prstClr val="black"/>
                    </a:solidFill>
                    <a:latin typeface="Arial"/>
                    <a:cs typeface="+mn-cs"/>
                  </a:rPr>
                  <a:t>現状、大阪</a:t>
                </a:r>
                <a:r>
                  <a:rPr kumimoji="1" lang="en-US" altLang="ja-JP" sz="1000" kern="0" dirty="0">
                    <a:solidFill>
                      <a:prstClr val="black"/>
                    </a:solidFill>
                    <a:latin typeface="Arial"/>
                    <a:cs typeface="+mn-cs"/>
                  </a:rPr>
                  <a:t>MICE</a:t>
                </a:r>
                <a:r>
                  <a:rPr kumimoji="1" lang="ja-JP" altLang="en-US" sz="1000" kern="0" dirty="0">
                    <a:solidFill>
                      <a:prstClr val="black"/>
                    </a:solidFill>
                    <a:latin typeface="Arial"/>
                    <a:cs typeface="+mn-cs"/>
                  </a:rPr>
                  <a:t>施設で</a:t>
                </a:r>
                <a:r>
                  <a:rPr kumimoji="1" lang="ja-JP" altLang="en-US" sz="1000" kern="0" dirty="0" smtClean="0">
                    <a:solidFill>
                      <a:prstClr val="black"/>
                    </a:solidFill>
                    <a:latin typeface="Arial"/>
                    <a:cs typeface="+mn-cs"/>
                  </a:rPr>
                  <a:t>不足　　する</a:t>
                </a:r>
                <a:r>
                  <a:rPr kumimoji="1" lang="ja-JP" altLang="en-US" sz="1000" kern="0" dirty="0">
                    <a:solidFill>
                      <a:prstClr val="black"/>
                    </a:solidFill>
                    <a:latin typeface="Arial"/>
                    <a:cs typeface="+mn-cs"/>
                  </a:rPr>
                  <a:t>機能</a:t>
                </a:r>
                <a:r>
                  <a:rPr kumimoji="1" lang="ja-JP" altLang="en-US" sz="1000" kern="0" dirty="0" smtClean="0">
                    <a:solidFill>
                      <a:prstClr val="black"/>
                    </a:solidFill>
                    <a:latin typeface="Arial"/>
                    <a:cs typeface="+mn-cs"/>
                  </a:rPr>
                  <a:t>について夢洲で</a:t>
                </a:r>
                <a:r>
                  <a:rPr kumimoji="1" lang="ja-JP" altLang="en-US" sz="1000" kern="0" dirty="0">
                    <a:solidFill>
                      <a:prstClr val="black"/>
                    </a:solidFill>
                    <a:latin typeface="Arial"/>
                    <a:cs typeface="+mn-cs"/>
                  </a:rPr>
                  <a:t>賄う</a:t>
                </a:r>
                <a:r>
                  <a:rPr kumimoji="1" lang="ja-JP" altLang="en-US" sz="1000" kern="0" dirty="0" smtClean="0">
                    <a:solidFill>
                      <a:prstClr val="black"/>
                    </a:solidFill>
                    <a:latin typeface="Arial"/>
                    <a:cs typeface="+mn-cs"/>
                  </a:rPr>
                  <a:t>べきかの検討</a:t>
                </a:r>
                <a:r>
                  <a:rPr kumimoji="1" lang="ja-JP" altLang="en-US" sz="1000" kern="0" dirty="0">
                    <a:solidFill>
                      <a:prstClr val="black"/>
                    </a:solidFill>
                    <a:latin typeface="Arial"/>
                    <a:cs typeface="+mn-cs"/>
                  </a:rPr>
                  <a:t>案</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0" dirty="0" smtClean="0">
                    <a:solidFill>
                      <a:prstClr val="black"/>
                    </a:solidFill>
                    <a:latin typeface="Arial"/>
                    <a:cs typeface="+mn-cs"/>
                  </a:rPr>
                  <a:t>上記</a:t>
                </a:r>
                <a:r>
                  <a:rPr kumimoji="1" lang="ja-JP" altLang="en-US" sz="1000" kern="0" dirty="0">
                    <a:solidFill>
                      <a:prstClr val="black"/>
                    </a:solidFill>
                    <a:latin typeface="Arial"/>
                    <a:cs typeface="+mn-cs"/>
                  </a:rPr>
                  <a:t>について、規模・機能、運営形態</a:t>
                </a:r>
                <a:r>
                  <a:rPr kumimoji="1" lang="ja-JP" altLang="en-US" sz="1000" kern="0" dirty="0" smtClean="0">
                    <a:solidFill>
                      <a:prstClr val="black"/>
                    </a:solidFill>
                    <a:latin typeface="Arial"/>
                    <a:cs typeface="+mn-cs"/>
                  </a:rPr>
                  <a:t>（公設</a:t>
                </a:r>
                <a:r>
                  <a:rPr kumimoji="1" lang="en-US" altLang="ja-JP" sz="1000" kern="0" dirty="0" smtClean="0">
                    <a:solidFill>
                      <a:prstClr val="black"/>
                    </a:solidFill>
                    <a:latin typeface="Arial"/>
                    <a:cs typeface="+mn-cs"/>
                  </a:rPr>
                  <a:t>/</a:t>
                </a:r>
                <a:r>
                  <a:rPr kumimoji="1" lang="ja-JP" altLang="en-US" sz="1000" kern="0" dirty="0" smtClean="0">
                    <a:solidFill>
                      <a:prstClr val="black"/>
                    </a:solidFill>
                    <a:latin typeface="Arial"/>
                    <a:cs typeface="+mn-cs"/>
                  </a:rPr>
                  <a:t>民設、公営</a:t>
                </a:r>
                <a:r>
                  <a:rPr kumimoji="1" lang="en-US" altLang="ja-JP" sz="1000" kern="0" dirty="0" smtClean="0">
                    <a:solidFill>
                      <a:prstClr val="black"/>
                    </a:solidFill>
                    <a:latin typeface="Arial"/>
                    <a:cs typeface="+mn-cs"/>
                  </a:rPr>
                  <a:t>/</a:t>
                </a:r>
                <a:r>
                  <a:rPr kumimoji="1" lang="ja-JP" altLang="en-US" sz="1000" kern="0" dirty="0" smtClean="0">
                    <a:solidFill>
                      <a:prstClr val="black"/>
                    </a:solidFill>
                    <a:latin typeface="Arial"/>
                    <a:cs typeface="+mn-cs"/>
                  </a:rPr>
                  <a:t>民営）</a:t>
                </a:r>
                <a:r>
                  <a:rPr kumimoji="1" lang="ja-JP" altLang="en-US" sz="1000" kern="0" dirty="0">
                    <a:solidFill>
                      <a:prstClr val="black"/>
                    </a:solidFill>
                    <a:latin typeface="Arial"/>
                    <a:cs typeface="+mn-cs"/>
                  </a:rPr>
                  <a:t>、既存施設との連携・役割分担の検討</a:t>
                </a:r>
                <a:r>
                  <a:rPr kumimoji="1" lang="ja-JP" altLang="en-US" sz="1000" kern="0" dirty="0" smtClean="0">
                    <a:solidFill>
                      <a:prstClr val="black"/>
                    </a:solidFill>
                    <a:latin typeface="Arial"/>
                    <a:cs typeface="+mn-cs"/>
                  </a:rPr>
                  <a:t>案</a:t>
                </a:r>
                <a:endParaRPr kumimoji="1" lang="ja-JP" altLang="en-US" sz="1000" kern="0" dirty="0">
                  <a:solidFill>
                    <a:prstClr val="black"/>
                  </a:solidFill>
                  <a:latin typeface="Arial"/>
                  <a:cs typeface="+mn-cs"/>
                </a:endParaRPr>
              </a:p>
            </p:txBody>
          </p:sp>
        </p:grpSp>
        <p:grpSp>
          <p:nvGrpSpPr>
            <p:cNvPr id="76" name="グループ化 75"/>
            <p:cNvGrpSpPr/>
            <p:nvPr/>
          </p:nvGrpSpPr>
          <p:grpSpPr>
            <a:xfrm>
              <a:off x="538240" y="2294966"/>
              <a:ext cx="3424825" cy="2646441"/>
              <a:chOff x="538240" y="2294966"/>
              <a:chExt cx="3424825" cy="2646441"/>
            </a:xfrm>
          </p:grpSpPr>
          <p:grpSp>
            <p:nvGrpSpPr>
              <p:cNvPr id="141" name="グループ化 140"/>
              <p:cNvGrpSpPr/>
              <p:nvPr/>
            </p:nvGrpSpPr>
            <p:grpSpPr>
              <a:xfrm>
                <a:off x="538240" y="2294966"/>
                <a:ext cx="3424825" cy="1225290"/>
                <a:chOff x="-127904" y="1902603"/>
                <a:chExt cx="2844000" cy="1537196"/>
              </a:xfrm>
            </p:grpSpPr>
            <p:sp>
              <p:nvSpPr>
                <p:cNvPr id="147" name="正方形/長方形 146"/>
                <p:cNvSpPr/>
                <p:nvPr/>
              </p:nvSpPr>
              <p:spPr>
                <a:xfrm>
                  <a:off x="-127904" y="2359799"/>
                  <a:ext cx="564897" cy="1080000"/>
                </a:xfrm>
                <a:prstGeom prst="rect">
                  <a:avLst/>
                </a:prstGeom>
                <a:solidFill>
                  <a:srgbClr val="8C8C8C"/>
                </a:solidFill>
                <a:ln w="12700" cap="flat" cmpd="sng" algn="ctr">
                  <a:solidFill>
                    <a:srgbClr val="8C8C8C"/>
                  </a:solid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アウト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プット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p:txBody>
            </p:sp>
            <p:sp>
              <p:nvSpPr>
                <p:cNvPr id="148" name="正方形/長方形 147"/>
                <p:cNvSpPr/>
                <p:nvPr/>
              </p:nvSpPr>
              <p:spPr>
                <a:xfrm>
                  <a:off x="-127904" y="1902603"/>
                  <a:ext cx="564897" cy="396000"/>
                </a:xfrm>
                <a:prstGeom prst="rect">
                  <a:avLst/>
                </a:prstGeom>
                <a:solidFill>
                  <a:srgbClr val="002776"/>
                </a:solidFill>
                <a:ln w="12700" cap="flat" cmpd="sng" algn="ctr">
                  <a:no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調査</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項目</a:t>
                  </a:r>
                </a:p>
              </p:txBody>
            </p:sp>
            <p:sp>
              <p:nvSpPr>
                <p:cNvPr id="149" name="正方形/長方形 148"/>
                <p:cNvSpPr/>
                <p:nvPr/>
              </p:nvSpPr>
              <p:spPr>
                <a:xfrm>
                  <a:off x="487007" y="1902603"/>
                  <a:ext cx="2229089" cy="396000"/>
                </a:xfrm>
                <a:prstGeom prst="rect">
                  <a:avLst/>
                </a:prstGeom>
                <a:noFill/>
                <a:ln w="12700" cap="flat" cmpd="sng" algn="ctr">
                  <a:solidFill>
                    <a:srgbClr val="002776"/>
                  </a:solidFill>
                  <a:prstDash val="solid"/>
                </a:ln>
                <a:effectLst/>
              </p:spPr>
              <p:txBody>
                <a:bodyPr lIns="72000" tIns="72000" rIns="72000" bIns="72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ア　世界の</a:t>
                  </a:r>
                  <a:r>
                    <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分析</a:t>
                  </a:r>
                  <a:endPar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イ　日本・大阪市内の</a:t>
                  </a:r>
                  <a:r>
                    <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分析</a:t>
                  </a:r>
                </a:p>
              </p:txBody>
            </p:sp>
            <p:sp>
              <p:nvSpPr>
                <p:cNvPr id="150" name="正方形/長方形 149"/>
                <p:cNvSpPr/>
                <p:nvPr/>
              </p:nvSpPr>
              <p:spPr>
                <a:xfrm>
                  <a:off x="487007" y="2359799"/>
                  <a:ext cx="2229089" cy="1080000"/>
                </a:xfrm>
                <a:prstGeom prst="rect">
                  <a:avLst/>
                </a:prstGeom>
                <a:noFill/>
                <a:ln w="12700" cap="flat" cmpd="sng" algn="ctr">
                  <a:solidFill>
                    <a:srgbClr val="8C8C8C"/>
                  </a:solidFill>
                  <a:prstDash val="solid"/>
                </a:ln>
                <a:effectLst/>
              </p:spPr>
              <p:txBody>
                <a:bodyPr lIns="72000" tIns="72000" rIns="72000" bIns="72000" rtlCol="0" anchor="ctr" anchorCtr="0"/>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世界・日本・大阪市内の</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　施設概要、各都市の誘致方策、誘致状況、課題・成果など</a:t>
                  </a:r>
                </a:p>
              </p:txBody>
            </p:sp>
          </p:grpSp>
          <p:grpSp>
            <p:nvGrpSpPr>
              <p:cNvPr id="142" name="グループ化 141"/>
              <p:cNvGrpSpPr/>
              <p:nvPr/>
            </p:nvGrpSpPr>
            <p:grpSpPr>
              <a:xfrm>
                <a:off x="538240" y="3716117"/>
                <a:ext cx="3424825" cy="1225290"/>
                <a:chOff x="84756" y="3355897"/>
                <a:chExt cx="2844000" cy="1537196"/>
              </a:xfrm>
            </p:grpSpPr>
            <p:sp>
              <p:nvSpPr>
                <p:cNvPr id="143" name="正方形/長方形 142"/>
                <p:cNvSpPr/>
                <p:nvPr/>
              </p:nvSpPr>
              <p:spPr>
                <a:xfrm>
                  <a:off x="84756" y="3813093"/>
                  <a:ext cx="564897" cy="1080000"/>
                </a:xfrm>
                <a:prstGeom prst="rect">
                  <a:avLst/>
                </a:prstGeom>
                <a:solidFill>
                  <a:srgbClr val="8C8C8C"/>
                </a:solidFill>
                <a:ln w="12700" cap="flat" cmpd="sng" algn="ctr">
                  <a:solidFill>
                    <a:srgbClr val="8C8C8C"/>
                  </a:solid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アウト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プット</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p:txBody>
            </p:sp>
            <p:sp>
              <p:nvSpPr>
                <p:cNvPr id="144" name="正方形/長方形 143"/>
                <p:cNvSpPr/>
                <p:nvPr/>
              </p:nvSpPr>
              <p:spPr>
                <a:xfrm>
                  <a:off x="84756" y="3355897"/>
                  <a:ext cx="564897" cy="396000"/>
                </a:xfrm>
                <a:prstGeom prst="rect">
                  <a:avLst/>
                </a:prstGeom>
                <a:solidFill>
                  <a:srgbClr val="002776"/>
                </a:solidFill>
                <a:ln w="12700" cap="flat" cmpd="sng" algn="ctr">
                  <a:noFill/>
                  <a:prstDash val="solid"/>
                </a:ln>
                <a:effectLst/>
              </p:spPr>
              <p:txBody>
                <a:bodyPr lIns="72000" tIns="72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調査</a:t>
                  </a:r>
                  <a:endParaRPr kumimoji="1" lang="en-US" altLang="ja-JP" sz="1000" b="1" i="0" u="none" strike="noStrike" kern="0" cap="none" spc="0" normalizeH="0" baseline="0" noProof="0" dirty="0" smtClean="0">
                    <a:ln>
                      <a:noFill/>
                    </a:ln>
                    <a:solidFill>
                      <a:prstClr val="white"/>
                    </a:solidFill>
                    <a:effectLst/>
                    <a:uLnTx/>
                    <a:uFillTx/>
                    <a:latin typeface="Arial"/>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white"/>
                      </a:solidFill>
                      <a:effectLst/>
                      <a:uLnTx/>
                      <a:uFillTx/>
                      <a:latin typeface="Arial"/>
                      <a:ea typeface="ＭＳ Ｐゴシック"/>
                      <a:cs typeface="+mn-cs"/>
                    </a:rPr>
                    <a:t>項目</a:t>
                  </a:r>
                </a:p>
              </p:txBody>
            </p:sp>
            <p:sp>
              <p:nvSpPr>
                <p:cNvPr id="145" name="正方形/長方形 144"/>
                <p:cNvSpPr/>
                <p:nvPr/>
              </p:nvSpPr>
              <p:spPr>
                <a:xfrm>
                  <a:off x="699667" y="3355897"/>
                  <a:ext cx="2229089" cy="396000"/>
                </a:xfrm>
                <a:prstGeom prst="rect">
                  <a:avLst/>
                </a:prstGeom>
                <a:noFill/>
                <a:ln w="12700" cap="flat" cmpd="sng" algn="ctr">
                  <a:solidFill>
                    <a:srgbClr val="002776"/>
                  </a:solidFill>
                  <a:prstDash val="solid"/>
                </a:ln>
                <a:effectLst/>
              </p:spPr>
              <p:txBody>
                <a:bodyPr lIns="72000" tIns="72000" rIns="72000" bIns="72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ウ　大阪</a:t>
                  </a:r>
                  <a:r>
                    <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の目標</a:t>
                  </a:r>
                  <a:endParaRPr kumimoji="1" lang="en-US" altLang="ja-JP" sz="1000" b="1" i="0" u="none" strike="noStrike" kern="0" cap="none" spc="0" normalizeH="0" baseline="0" noProof="0" dirty="0" smtClean="0">
                    <a:ln>
                      <a:noFill/>
                    </a:ln>
                    <a:solidFill>
                      <a:prstClr val="black"/>
                    </a:solidFill>
                    <a:effectLst/>
                    <a:uLnTx/>
                    <a:uFillTx/>
                    <a:latin typeface="Arial"/>
                    <a:ea typeface="ＭＳ Ｐゴシック"/>
                    <a:cs typeface="+mn-cs"/>
                  </a:endParaRPr>
                </a:p>
              </p:txBody>
            </p:sp>
            <p:sp>
              <p:nvSpPr>
                <p:cNvPr id="146" name="正方形/長方形 145"/>
                <p:cNvSpPr/>
                <p:nvPr/>
              </p:nvSpPr>
              <p:spPr>
                <a:xfrm>
                  <a:off x="699667" y="3813093"/>
                  <a:ext cx="2229089" cy="1080000"/>
                </a:xfrm>
                <a:prstGeom prst="rect">
                  <a:avLst/>
                </a:prstGeom>
                <a:noFill/>
                <a:ln w="12700" cap="flat" cmpd="sng" algn="ctr">
                  <a:solidFill>
                    <a:srgbClr val="8C8C8C"/>
                  </a:solidFill>
                  <a:prstDash val="solid"/>
                </a:ln>
                <a:effectLst/>
              </p:spPr>
              <p:txBody>
                <a:bodyPr lIns="72000" tIns="72000" rIns="72000" bIns="72000" rtlCol="0" anchor="ctr" anchorCtr="0"/>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0" dirty="0" smtClean="0">
                      <a:solidFill>
                        <a:prstClr val="black"/>
                      </a:solidFill>
                      <a:latin typeface="Arial"/>
                      <a:ea typeface="ＭＳ Ｐゴシック"/>
                      <a:cs typeface="+mn-cs"/>
                    </a:rPr>
                    <a:t>定量的目標</a:t>
                  </a:r>
                  <a:endPar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kern="0" dirty="0">
                      <a:solidFill>
                        <a:prstClr val="black"/>
                      </a:solidFill>
                      <a:latin typeface="Arial"/>
                      <a:ea typeface="ＭＳ Ｐゴシック"/>
                      <a:cs typeface="+mn-cs"/>
                    </a:rPr>
                    <a:t>MICE</a:t>
                  </a:r>
                  <a:r>
                    <a:rPr kumimoji="1" lang="ja-JP" altLang="en-US" sz="1000" kern="0" dirty="0">
                      <a:solidFill>
                        <a:prstClr val="black"/>
                      </a:solidFill>
                      <a:latin typeface="Arial"/>
                      <a:cs typeface="+mn-cs"/>
                    </a:rPr>
                    <a:t>を通じた振興を目指すべき大阪重点</a:t>
                  </a:r>
                  <a:r>
                    <a:rPr kumimoji="1" lang="ja-JP" altLang="en-US" sz="1000" kern="0" dirty="0" smtClean="0">
                      <a:solidFill>
                        <a:prstClr val="black"/>
                      </a:solidFill>
                      <a:latin typeface="Arial"/>
                      <a:cs typeface="+mn-cs"/>
                    </a:rPr>
                    <a:t>産業</a:t>
                  </a:r>
                  <a:endParaRPr kumimoji="1" lang="ja-JP" altLang="en-US" sz="1000" kern="0" dirty="0">
                    <a:solidFill>
                      <a:prstClr val="black"/>
                    </a:solidFill>
                    <a:latin typeface="Arial"/>
                    <a:cs typeface="+mn-cs"/>
                  </a:endParaRPr>
                </a:p>
              </p:txBody>
            </p:sp>
          </p:grpSp>
        </p:grpSp>
        <p:grpSp>
          <p:nvGrpSpPr>
            <p:cNvPr id="79" name="グループ化 78"/>
            <p:cNvGrpSpPr/>
            <p:nvPr/>
          </p:nvGrpSpPr>
          <p:grpSpPr>
            <a:xfrm>
              <a:off x="9100087" y="2169407"/>
              <a:ext cx="2601133" cy="329485"/>
              <a:chOff x="9100087" y="1422400"/>
              <a:chExt cx="2601133" cy="349931"/>
            </a:xfrm>
          </p:grpSpPr>
          <p:grpSp>
            <p:nvGrpSpPr>
              <p:cNvPr id="137" name="グループ化 136"/>
              <p:cNvGrpSpPr/>
              <p:nvPr/>
            </p:nvGrpSpPr>
            <p:grpSpPr>
              <a:xfrm>
                <a:off x="9100087" y="1422400"/>
                <a:ext cx="867044" cy="213332"/>
                <a:chOff x="7619897" y="2340919"/>
                <a:chExt cx="720000" cy="252000"/>
              </a:xfrm>
            </p:grpSpPr>
            <p:cxnSp>
              <p:nvCxnSpPr>
                <p:cNvPr id="139" name="直線矢印コネクタ 138"/>
                <p:cNvCxnSpPr/>
                <p:nvPr/>
              </p:nvCxnSpPr>
              <p:spPr>
                <a:xfrm rot="10800000" flipH="1">
                  <a:off x="7619897" y="2466919"/>
                  <a:ext cx="720000" cy="0"/>
                </a:xfrm>
                <a:prstGeom prst="straightConnector1">
                  <a:avLst/>
                </a:prstGeom>
                <a:noFill/>
                <a:ln w="19050" cap="flat" cmpd="sng" algn="ctr">
                  <a:solidFill>
                    <a:srgbClr val="002776"/>
                  </a:solidFill>
                  <a:prstDash val="solid"/>
                  <a:tailEnd type="arrow"/>
                </a:ln>
                <a:effectLst/>
              </p:spPr>
            </p:cxnSp>
            <p:sp>
              <p:nvSpPr>
                <p:cNvPr id="140" name="正方形/長方形 139"/>
                <p:cNvSpPr/>
                <p:nvPr/>
              </p:nvSpPr>
              <p:spPr>
                <a:xfrm>
                  <a:off x="7853897" y="2340919"/>
                  <a:ext cx="252000" cy="252000"/>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①</a:t>
                  </a:r>
                </a:p>
              </p:txBody>
            </p:sp>
          </p:grpSp>
          <p:sp>
            <p:nvSpPr>
              <p:cNvPr id="138" name="正方形/長方形 137"/>
              <p:cNvSpPr/>
              <p:nvPr/>
            </p:nvSpPr>
            <p:spPr>
              <a:xfrm>
                <a:off x="9100087" y="1589475"/>
                <a:ext cx="2601133" cy="182856"/>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国内外の</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都市の各種施策</a:t>
                </a:r>
              </a:p>
            </p:txBody>
          </p:sp>
        </p:grpSp>
        <p:grpSp>
          <p:nvGrpSpPr>
            <p:cNvPr id="80" name="グループ化 79"/>
            <p:cNvGrpSpPr/>
            <p:nvPr/>
          </p:nvGrpSpPr>
          <p:grpSpPr>
            <a:xfrm>
              <a:off x="9100087" y="2550841"/>
              <a:ext cx="2601133" cy="329486"/>
              <a:chOff x="9100087" y="1983078"/>
              <a:chExt cx="2601133" cy="349932"/>
            </a:xfrm>
          </p:grpSpPr>
          <p:grpSp>
            <p:nvGrpSpPr>
              <p:cNvPr id="133" name="グループ化 132"/>
              <p:cNvGrpSpPr/>
              <p:nvPr/>
            </p:nvGrpSpPr>
            <p:grpSpPr>
              <a:xfrm>
                <a:off x="9100087" y="1983078"/>
                <a:ext cx="867044" cy="213332"/>
                <a:chOff x="7619897" y="2340919"/>
                <a:chExt cx="720000" cy="252000"/>
              </a:xfrm>
            </p:grpSpPr>
            <p:cxnSp>
              <p:nvCxnSpPr>
                <p:cNvPr id="135" name="直線矢印コネクタ 134"/>
                <p:cNvCxnSpPr/>
                <p:nvPr/>
              </p:nvCxnSpPr>
              <p:spPr>
                <a:xfrm rot="10800000" flipH="1">
                  <a:off x="7619897" y="2466919"/>
                  <a:ext cx="720000" cy="0"/>
                </a:xfrm>
                <a:prstGeom prst="straightConnector1">
                  <a:avLst/>
                </a:prstGeom>
                <a:noFill/>
                <a:ln w="19050" cap="flat" cmpd="sng" algn="ctr">
                  <a:solidFill>
                    <a:srgbClr val="002776">
                      <a:lumMod val="60000"/>
                      <a:lumOff val="40000"/>
                    </a:srgbClr>
                  </a:solidFill>
                  <a:prstDash val="solid"/>
                  <a:tailEnd type="arrow"/>
                </a:ln>
                <a:effectLst/>
              </p:spPr>
            </p:cxnSp>
            <p:sp>
              <p:nvSpPr>
                <p:cNvPr id="136" name="正方形/長方形 135"/>
                <p:cNvSpPr/>
                <p:nvPr/>
              </p:nvSpPr>
              <p:spPr>
                <a:xfrm>
                  <a:off x="7853897" y="2340919"/>
                  <a:ext cx="252000" cy="252000"/>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②</a:t>
                  </a:r>
                </a:p>
              </p:txBody>
            </p:sp>
          </p:grpSp>
          <p:sp>
            <p:nvSpPr>
              <p:cNvPr id="134" name="正方形/長方形 133"/>
              <p:cNvSpPr/>
              <p:nvPr/>
            </p:nvSpPr>
            <p:spPr>
              <a:xfrm>
                <a:off x="9100087" y="2150154"/>
                <a:ext cx="2601133" cy="182856"/>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大阪重点産業</a:t>
                </a:r>
              </a:p>
            </p:txBody>
          </p:sp>
        </p:grpSp>
        <p:grpSp>
          <p:nvGrpSpPr>
            <p:cNvPr id="81" name="グループ化 80"/>
            <p:cNvGrpSpPr/>
            <p:nvPr/>
          </p:nvGrpSpPr>
          <p:grpSpPr>
            <a:xfrm>
              <a:off x="9100087" y="2932275"/>
              <a:ext cx="2601133" cy="329485"/>
              <a:chOff x="9100087" y="2543757"/>
              <a:chExt cx="2601133" cy="349931"/>
            </a:xfrm>
          </p:grpSpPr>
          <p:grpSp>
            <p:nvGrpSpPr>
              <p:cNvPr id="129" name="グループ化 128"/>
              <p:cNvGrpSpPr/>
              <p:nvPr/>
            </p:nvGrpSpPr>
            <p:grpSpPr>
              <a:xfrm>
                <a:off x="9100087" y="2543757"/>
                <a:ext cx="867044" cy="213332"/>
                <a:chOff x="7619897" y="2340919"/>
                <a:chExt cx="720000" cy="252000"/>
              </a:xfrm>
            </p:grpSpPr>
            <p:cxnSp>
              <p:nvCxnSpPr>
                <p:cNvPr id="131" name="直線矢印コネクタ 130"/>
                <p:cNvCxnSpPr/>
                <p:nvPr/>
              </p:nvCxnSpPr>
              <p:spPr>
                <a:xfrm rot="10800000" flipH="1">
                  <a:off x="7619897" y="2466919"/>
                  <a:ext cx="720000" cy="0"/>
                </a:xfrm>
                <a:prstGeom prst="straightConnector1">
                  <a:avLst/>
                </a:prstGeom>
                <a:noFill/>
                <a:ln w="19050" cap="flat" cmpd="sng" algn="ctr">
                  <a:solidFill>
                    <a:srgbClr val="81BC00"/>
                  </a:solidFill>
                  <a:prstDash val="solid"/>
                  <a:tailEnd type="arrow"/>
                </a:ln>
                <a:effectLst/>
              </p:spPr>
            </p:cxnSp>
            <p:sp>
              <p:nvSpPr>
                <p:cNvPr id="132" name="正方形/長方形 131"/>
                <p:cNvSpPr/>
                <p:nvPr/>
              </p:nvSpPr>
              <p:spPr>
                <a:xfrm>
                  <a:off x="7853897" y="2340919"/>
                  <a:ext cx="252000" cy="252000"/>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③</a:t>
                  </a:r>
                </a:p>
              </p:txBody>
            </p:sp>
          </p:grpSp>
          <p:sp>
            <p:nvSpPr>
              <p:cNvPr id="130" name="正方形/長方形 129"/>
              <p:cNvSpPr/>
              <p:nvPr/>
            </p:nvSpPr>
            <p:spPr>
              <a:xfrm>
                <a:off x="9100087" y="2710832"/>
                <a:ext cx="2601133" cy="182856"/>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ベイエリアの</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需要予測</a:t>
                </a:r>
              </a:p>
            </p:txBody>
          </p:sp>
        </p:grpSp>
        <p:grpSp>
          <p:nvGrpSpPr>
            <p:cNvPr id="82" name="グループ化 81"/>
            <p:cNvGrpSpPr/>
            <p:nvPr/>
          </p:nvGrpSpPr>
          <p:grpSpPr>
            <a:xfrm>
              <a:off x="9100087" y="3313708"/>
              <a:ext cx="2644485" cy="329485"/>
              <a:chOff x="9100087" y="3104434"/>
              <a:chExt cx="2644485" cy="349931"/>
            </a:xfrm>
          </p:grpSpPr>
          <p:grpSp>
            <p:nvGrpSpPr>
              <p:cNvPr id="125" name="グループ化 124"/>
              <p:cNvGrpSpPr/>
              <p:nvPr/>
            </p:nvGrpSpPr>
            <p:grpSpPr>
              <a:xfrm>
                <a:off x="9100087" y="3104434"/>
                <a:ext cx="867044" cy="213332"/>
                <a:chOff x="7619897" y="2340919"/>
                <a:chExt cx="720000" cy="252000"/>
              </a:xfrm>
            </p:grpSpPr>
            <p:cxnSp>
              <p:nvCxnSpPr>
                <p:cNvPr id="127" name="直線矢印コネクタ 126"/>
                <p:cNvCxnSpPr/>
                <p:nvPr/>
              </p:nvCxnSpPr>
              <p:spPr>
                <a:xfrm rot="10800000" flipH="1">
                  <a:off x="7619897" y="2466919"/>
                  <a:ext cx="720000" cy="0"/>
                </a:xfrm>
                <a:prstGeom prst="straightConnector1">
                  <a:avLst/>
                </a:prstGeom>
                <a:noFill/>
                <a:ln w="19050" cap="flat" cmpd="sng" algn="ctr">
                  <a:solidFill>
                    <a:srgbClr val="81BC00">
                      <a:lumMod val="75000"/>
                    </a:srgbClr>
                  </a:solidFill>
                  <a:prstDash val="solid"/>
                  <a:tailEnd type="arrow"/>
                </a:ln>
                <a:effectLst/>
              </p:spPr>
            </p:cxnSp>
            <p:sp>
              <p:nvSpPr>
                <p:cNvPr id="128" name="正方形/長方形 127"/>
                <p:cNvSpPr/>
                <p:nvPr/>
              </p:nvSpPr>
              <p:spPr>
                <a:xfrm>
                  <a:off x="7853897" y="2340919"/>
                  <a:ext cx="252000" cy="252000"/>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④</a:t>
                  </a:r>
                </a:p>
              </p:txBody>
            </p:sp>
          </p:grpSp>
          <p:sp>
            <p:nvSpPr>
              <p:cNvPr id="126" name="正方形/長方形 125"/>
              <p:cNvSpPr/>
              <p:nvPr/>
            </p:nvSpPr>
            <p:spPr>
              <a:xfrm>
                <a:off x="9100087" y="3271509"/>
                <a:ext cx="2644485" cy="182856"/>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既存の</a:t>
                </a:r>
                <a:r>
                  <a:rPr kumimoji="1" lang="en-US" altLang="ja-JP" sz="1000" b="0" i="0" u="none" strike="noStrike" kern="0" cap="none" spc="0" normalizeH="0" baseline="0" noProof="0" dirty="0" smtClean="0">
                    <a:ln>
                      <a:noFill/>
                    </a:ln>
                    <a:solidFill>
                      <a:prstClr val="black"/>
                    </a:solidFill>
                    <a:effectLst/>
                    <a:uLnTx/>
                    <a:uFillTx/>
                    <a:latin typeface="Arial"/>
                    <a:ea typeface="ＭＳ Ｐゴシック"/>
                    <a:cs typeface="+mn-cs"/>
                  </a:rPr>
                  <a:t>MICE</a:t>
                </a:r>
                <a:r>
                  <a:rPr kumimoji="1" lang="ja-JP" altLang="en-US" sz="1000" b="0" i="0" u="none" strike="noStrike" kern="0" cap="none" spc="0" normalizeH="0" baseline="0" noProof="0" dirty="0" smtClean="0">
                    <a:ln>
                      <a:noFill/>
                    </a:ln>
                    <a:solidFill>
                      <a:prstClr val="black"/>
                    </a:solidFill>
                    <a:effectLst/>
                    <a:uLnTx/>
                    <a:uFillTx/>
                    <a:latin typeface="Arial"/>
                    <a:ea typeface="ＭＳ Ｐゴシック"/>
                    <a:cs typeface="+mn-cs"/>
                  </a:rPr>
                  <a:t>施設で不足する機能</a:t>
                </a:r>
              </a:p>
            </p:txBody>
          </p:sp>
        </p:grpSp>
        <p:cxnSp>
          <p:nvCxnSpPr>
            <p:cNvPr id="84" name="直線矢印コネクタ 83"/>
            <p:cNvCxnSpPr/>
            <p:nvPr/>
          </p:nvCxnSpPr>
          <p:spPr>
            <a:xfrm>
              <a:off x="3963065" y="4788999"/>
              <a:ext cx="725363" cy="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endCxn id="159" idx="1"/>
            </p:cNvCxnSpPr>
            <p:nvPr/>
          </p:nvCxnSpPr>
          <p:spPr>
            <a:xfrm>
              <a:off x="4452359" y="3089825"/>
              <a:ext cx="236069" cy="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4452359" y="3089825"/>
              <a:ext cx="0" cy="169917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150" idx="3"/>
            </p:cNvCxnSpPr>
            <p:nvPr/>
          </p:nvCxnSpPr>
          <p:spPr>
            <a:xfrm>
              <a:off x="3963065" y="3089825"/>
              <a:ext cx="2372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4201004" y="3089825"/>
              <a:ext cx="0" cy="13097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4200359" y="4399568"/>
              <a:ext cx="489294"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8113253" y="3089825"/>
              <a:ext cx="23729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8350547" y="3089825"/>
              <a:ext cx="0" cy="130974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8350547" y="4399568"/>
              <a:ext cx="489294"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8114478" y="4788999"/>
              <a:ext cx="725363" cy="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4049272" y="3644262"/>
              <a:ext cx="303465" cy="200867"/>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①</a:t>
              </a:r>
            </a:p>
          </p:txBody>
        </p:sp>
        <p:sp>
          <p:nvSpPr>
            <p:cNvPr id="121" name="正方形/長方形 120"/>
            <p:cNvSpPr/>
            <p:nvPr/>
          </p:nvSpPr>
          <p:spPr>
            <a:xfrm>
              <a:off x="4078764" y="4688566"/>
              <a:ext cx="252000" cy="200867"/>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rPr>
                <a:t>②</a:t>
              </a:r>
            </a:p>
          </p:txBody>
        </p:sp>
        <p:sp>
          <p:nvSpPr>
            <p:cNvPr id="122" name="正方形/長方形 121"/>
            <p:cNvSpPr/>
            <p:nvPr/>
          </p:nvSpPr>
          <p:spPr>
            <a:xfrm>
              <a:off x="8203137" y="3644262"/>
              <a:ext cx="303465" cy="200867"/>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kern="0" dirty="0">
                  <a:solidFill>
                    <a:prstClr val="black"/>
                  </a:solidFill>
                  <a:latin typeface="Arial"/>
                  <a:ea typeface="ＭＳ Ｐゴシック"/>
                  <a:cs typeface="+mn-cs"/>
                </a:rPr>
                <a:t>③</a:t>
              </a:r>
              <a:endPar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endParaRPr>
            </a:p>
          </p:txBody>
        </p:sp>
        <p:sp>
          <p:nvSpPr>
            <p:cNvPr id="124" name="正方形/長方形 123"/>
            <p:cNvSpPr/>
            <p:nvPr/>
          </p:nvSpPr>
          <p:spPr>
            <a:xfrm>
              <a:off x="8351159" y="4688566"/>
              <a:ext cx="252000" cy="200867"/>
            </a:xfrm>
            <a:prstGeom prst="rect">
              <a:avLst/>
            </a:prstGeom>
            <a:solidFill>
              <a:sysClr val="window" lastClr="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kern="0" dirty="0">
                  <a:solidFill>
                    <a:prstClr val="black"/>
                  </a:solidFill>
                  <a:latin typeface="Arial"/>
                  <a:ea typeface="ＭＳ Ｐゴシック"/>
                  <a:cs typeface="+mn-cs"/>
                </a:rPr>
                <a:t>④</a:t>
              </a:r>
              <a:endParaRPr kumimoji="1" lang="ja-JP" altLang="en-US" sz="1000" b="1" i="0" u="none" strike="noStrike" kern="0" cap="none" spc="0" normalizeH="0" baseline="0" noProof="0" dirty="0" smtClean="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1226644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a:t>
            </a:r>
            <a:r>
              <a:rPr lang="ja-JP" altLang="en-US" dirty="0" smtClean="0"/>
              <a:t>整備検討</a:t>
            </a:r>
            <a:endParaRPr lang="en-US" altLang="ja-JP" dirty="0" smtClean="0"/>
          </a:p>
          <a:p>
            <a:r>
              <a:rPr lang="ja-JP" altLang="en-US" dirty="0" smtClean="0"/>
              <a:t>全体</a:t>
            </a:r>
            <a:r>
              <a:rPr lang="en-US" altLang="ja-JP" dirty="0" smtClean="0"/>
              <a:t>Summary</a:t>
            </a:r>
            <a:endParaRPr kumimoji="1" lang="ja-JP" altLang="en-US" dirty="0"/>
          </a:p>
        </p:txBody>
      </p:sp>
      <p:sp>
        <p:nvSpPr>
          <p:cNvPr id="5" name="スライド番号プレースホルダー 4"/>
          <p:cNvSpPr>
            <a:spLocks noGrp="1"/>
          </p:cNvSpPr>
          <p:nvPr>
            <p:ph type="sldNum" sz="quarter" idx="11"/>
          </p:nvPr>
        </p:nvSpPr>
        <p:spPr/>
        <p:txBody>
          <a:bodyPr/>
          <a:lstStyle/>
          <a:p>
            <a:fld id="{A3EB1B23-9AF8-425B-BAD7-B9FA00F18833}" type="slidenum">
              <a:rPr lang="ja-JP" altLang="en-US" smtClean="0">
                <a:solidFill>
                  <a:srgbClr val="313131"/>
                </a:solidFill>
              </a:rPr>
              <a:pPr/>
              <a:t>85</a:t>
            </a:fld>
            <a:endParaRPr lang="ja-JP" altLang="en-US" dirty="0">
              <a:solidFill>
                <a:srgbClr val="313131"/>
              </a:solidFill>
            </a:endParaRPr>
          </a:p>
        </p:txBody>
      </p:sp>
    </p:spTree>
    <p:extLst>
      <p:ext uri="{BB962C8B-B14F-4D97-AF65-F5344CB8AC3E}">
        <p14:creationId xmlns:p14="http://schemas.microsoft.com/office/powerpoint/2010/main" val="6045470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3"/>
          </p:nvPr>
        </p:nvSpPr>
        <p:spPr/>
        <p:txBody>
          <a:bodyPr/>
          <a:lstStyle/>
          <a:p>
            <a:fld id="{4D9FACC8-259C-46ED-9283-8CCF027B3826}" type="slidenum">
              <a:rPr lang="ja-JP" altLang="en-US" smtClean="0">
                <a:solidFill>
                  <a:srgbClr val="313131"/>
                </a:solidFill>
              </a:rPr>
              <a:pPr/>
              <a:t>86</a:t>
            </a:fld>
            <a:endParaRPr lang="ja-JP" altLang="en-US" dirty="0">
              <a:solidFill>
                <a:srgbClr val="313131"/>
              </a:solidFill>
            </a:endParaRPr>
          </a:p>
        </p:txBody>
      </p:sp>
      <p:sp>
        <p:nvSpPr>
          <p:cNvPr id="8" name="タイトル 7"/>
          <p:cNvSpPr>
            <a:spLocks noGrp="1"/>
          </p:cNvSpPr>
          <p:nvPr>
            <p:ph type="title"/>
          </p:nvPr>
        </p:nvSpPr>
        <p:spPr/>
        <p:txBody>
          <a:bodyPr/>
          <a:lstStyle/>
          <a:p>
            <a:r>
              <a:rPr lang="ja-JP" altLang="en-US" dirty="0" smtClean="0"/>
              <a:t>（</a:t>
            </a:r>
            <a:r>
              <a:rPr lang="ja-JP" altLang="en-US" dirty="0"/>
              <a:t>４） </a:t>
            </a:r>
            <a:r>
              <a:rPr lang="en-US" altLang="ja-JP" dirty="0" smtClean="0"/>
              <a:t>MICE</a:t>
            </a:r>
            <a:r>
              <a:rPr lang="ja-JP" altLang="en-US" dirty="0" smtClean="0"/>
              <a:t>施設</a:t>
            </a:r>
            <a:r>
              <a:rPr lang="ja-JP" altLang="en-US" dirty="0"/>
              <a:t>の需要調査・整備</a:t>
            </a:r>
            <a:r>
              <a:rPr lang="ja-JP" altLang="en-US" dirty="0" smtClean="0"/>
              <a:t>検討</a:t>
            </a:r>
            <a:r>
              <a:rPr lang="en-US" altLang="ja-JP" dirty="0" smtClean="0"/>
              <a:t/>
            </a:r>
            <a:br>
              <a:rPr lang="en-US" altLang="ja-JP" dirty="0" smtClean="0"/>
            </a:br>
            <a:r>
              <a:rPr lang="ja-JP" altLang="en-US" dirty="0" smtClean="0"/>
              <a:t>全体</a:t>
            </a:r>
            <a:r>
              <a:rPr lang="en-US" altLang="ja-JP" dirty="0" smtClean="0"/>
              <a:t>Summary</a:t>
            </a:r>
            <a:endParaRPr kumimoji="1" lang="ja-JP" altLang="en-US" dirty="0"/>
          </a:p>
        </p:txBody>
      </p:sp>
      <p:sp>
        <p:nvSpPr>
          <p:cNvPr id="49" name="テキスト プレースホルダー 28"/>
          <p:cNvSpPr txBox="1">
            <a:spLocks/>
          </p:cNvSpPr>
          <p:nvPr/>
        </p:nvSpPr>
        <p:spPr>
          <a:xfrm>
            <a:off x="416496" y="1016000"/>
            <a:ext cx="4320000" cy="432000"/>
          </a:xfrm>
          <a:prstGeom prst="rect">
            <a:avLst/>
          </a:prstGeom>
        </p:spPr>
        <p:txBody>
          <a:bodyPr vert="horz" wrap="none" lIns="72000" tIns="72000" rIns="72000" bIns="72000" rtlCol="0" anchor="ctr">
            <a:noAutofit/>
          </a:bodyPr>
          <a:lstStyle>
            <a:lvl1pPr marL="0" indent="0" eaLnBrk="1" hangingPunct="1">
              <a:lnSpc>
                <a:spcPct val="106000"/>
              </a:lnSpc>
              <a:spcBef>
                <a:spcPts val="1056"/>
              </a:spcBef>
              <a:defRPr kumimoji="1" sz="1400" b="1">
                <a:solidFill>
                  <a:schemeClr val="accent2"/>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spcAft>
                <a:spcPts val="0"/>
              </a:spcAft>
            </a:pPr>
            <a:r>
              <a:rPr lang="ja-JP" altLang="en-US" kern="0" dirty="0" smtClean="0">
                <a:solidFill>
                  <a:srgbClr val="81BC00"/>
                </a:solidFill>
              </a:rPr>
              <a:t>全体</a:t>
            </a:r>
            <a:r>
              <a:rPr lang="en-US" altLang="ja-JP" kern="0" dirty="0" smtClean="0">
                <a:solidFill>
                  <a:srgbClr val="81BC00"/>
                </a:solidFill>
              </a:rPr>
              <a:t>Summary</a:t>
            </a:r>
            <a:endParaRPr lang="ja-JP" altLang="en-US" kern="0" dirty="0">
              <a:solidFill>
                <a:srgbClr val="81BC00"/>
              </a:solidFill>
            </a:endParaRPr>
          </a:p>
        </p:txBody>
      </p:sp>
      <p:sp>
        <p:nvSpPr>
          <p:cNvPr id="50" name="コンテンツ プレースホルダー 6"/>
          <p:cNvSpPr txBox="1">
            <a:spLocks/>
          </p:cNvSpPr>
          <p:nvPr/>
        </p:nvSpPr>
        <p:spPr bwMode="gray">
          <a:xfrm>
            <a:off x="416496" y="1479600"/>
            <a:ext cx="9072000" cy="5040000"/>
          </a:xfrm>
          <a:prstGeom prst="rect">
            <a:avLst/>
          </a:prstGeom>
          <a:ln>
            <a:solidFill>
              <a:schemeClr val="accent1"/>
            </a:solidFill>
          </a:ln>
        </p:spPr>
        <p:txBody>
          <a:bodyPr vert="horz" lIns="72000" tIns="72000" rIns="72000" bIns="72000" rtlCol="0">
            <a:normAutofit/>
          </a:bodyPr>
          <a:lstStyle>
            <a:lvl1pPr marL="0" indent="0" eaLnBrk="1" hangingPunct="1">
              <a:lnSpc>
                <a:spcPct val="106000"/>
              </a:lnSpc>
              <a:spcBef>
                <a:spcPts val="1056"/>
              </a:spcBef>
              <a:buNone/>
              <a:defRPr kumimoji="1" sz="1200" baseline="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baseline="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baseline="0">
                <a:solidFill>
                  <a:schemeClr val="tx1"/>
                </a:solidFill>
                <a:latin typeface="Arial" pitchFamily="34" charset="0"/>
                <a:ea typeface="+mn-ea"/>
                <a:cs typeface="Arial"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kumimoji="1" sz="1200" baseline="0">
                <a:solidFill>
                  <a:schemeClr val="tx1"/>
                </a:solidFill>
                <a:latin typeface="Arial" pitchFamily="34" charset="0"/>
                <a:ea typeface="+mn-ea"/>
                <a:cs typeface="Arial" pitchFamily="34" charset="0"/>
              </a:defRPr>
            </a:lvl4pPr>
          </a:lstStyle>
          <a:p>
            <a:pPr marL="171450" indent="-171450" fontAlgn="auto">
              <a:spcBef>
                <a:spcPts val="600"/>
              </a:spcBef>
              <a:spcAft>
                <a:spcPts val="0"/>
              </a:spcAft>
              <a:buFont typeface="Wingdings" panose="05000000000000000000" pitchFamily="2" charset="2"/>
              <a:buChar char="n"/>
            </a:pPr>
            <a:r>
              <a:rPr lang="ja-JP" altLang="en-US" kern="0" dirty="0"/>
              <a:t>世界</a:t>
            </a:r>
            <a:r>
              <a:rPr lang="ja-JP" altLang="en-US" kern="0" dirty="0" smtClean="0"/>
              <a:t>の</a:t>
            </a:r>
            <a:r>
              <a:rPr lang="en-US" altLang="ja-JP" kern="0" dirty="0" smtClean="0"/>
              <a:t>MICE</a:t>
            </a:r>
            <a:r>
              <a:rPr lang="ja-JP" altLang="en-US" kern="0" dirty="0" smtClean="0"/>
              <a:t>市場は拡大傾向にあり、国内外の</a:t>
            </a:r>
            <a:r>
              <a:rPr lang="en-US" altLang="ja-JP" kern="0" dirty="0" smtClean="0"/>
              <a:t>MICE</a:t>
            </a:r>
            <a:r>
              <a:rPr lang="ja-JP" altLang="en-US" kern="0" dirty="0"/>
              <a:t>開催件数は増加傾向にある</a:t>
            </a:r>
            <a:r>
              <a:rPr lang="ja-JP" altLang="en-US" kern="0" dirty="0" smtClean="0"/>
              <a:t>。この状況の中、国内外の</a:t>
            </a:r>
            <a:r>
              <a:rPr lang="en-US" altLang="ja-JP" kern="0" dirty="0"/>
              <a:t>MICE</a:t>
            </a:r>
            <a:r>
              <a:rPr lang="ja-JP" altLang="en-US" kern="0" dirty="0"/>
              <a:t>誘致に積極的に</a:t>
            </a:r>
            <a:r>
              <a:rPr lang="ja-JP" altLang="en-US" kern="0" dirty="0" smtClean="0"/>
              <a:t>取組んで</a:t>
            </a:r>
            <a:r>
              <a:rPr lang="ja-JP" altLang="en-US" kern="0" dirty="0"/>
              <a:t>いる都市は</a:t>
            </a:r>
            <a:r>
              <a:rPr lang="ja-JP" altLang="en-US" kern="0" dirty="0" smtClean="0"/>
              <a:t>、</a:t>
            </a:r>
            <a:r>
              <a:rPr lang="en-US" altLang="ja-JP" kern="0" dirty="0" smtClean="0"/>
              <a:t>MICE</a:t>
            </a:r>
            <a:r>
              <a:rPr lang="ja-JP" altLang="en-US" kern="0" dirty="0" smtClean="0"/>
              <a:t>誘致</a:t>
            </a:r>
            <a:r>
              <a:rPr lang="ja-JP" altLang="en-US" kern="0" dirty="0"/>
              <a:t>のための</a:t>
            </a:r>
            <a:r>
              <a:rPr lang="ja-JP" altLang="en-US" kern="0" dirty="0" smtClean="0"/>
              <a:t>戦略策定と、戦略</a:t>
            </a:r>
            <a:r>
              <a:rPr lang="ja-JP" altLang="en-US" kern="0" dirty="0"/>
              <a:t>を実行するための各種</a:t>
            </a:r>
            <a:r>
              <a:rPr lang="ja-JP" altLang="en-US" kern="0" dirty="0" smtClean="0"/>
              <a:t>施策の設定、</a:t>
            </a:r>
            <a:r>
              <a:rPr lang="ja-JP" altLang="en-US" kern="0" dirty="0"/>
              <a:t>既存</a:t>
            </a:r>
            <a:r>
              <a:rPr lang="ja-JP" altLang="en-US" kern="0" dirty="0" smtClean="0"/>
              <a:t>の</a:t>
            </a:r>
            <a:r>
              <a:rPr lang="en-US" altLang="ja-JP" kern="0" dirty="0" smtClean="0"/>
              <a:t>MICE</a:t>
            </a:r>
            <a:r>
              <a:rPr lang="ja-JP" altLang="en-US" kern="0" dirty="0" smtClean="0"/>
              <a:t>施設</a:t>
            </a:r>
            <a:r>
              <a:rPr lang="ja-JP" altLang="en-US" kern="0" dirty="0"/>
              <a:t>の機能強化に</a:t>
            </a:r>
            <a:r>
              <a:rPr lang="ja-JP" altLang="en-US" kern="0" dirty="0" smtClean="0"/>
              <a:t>向けた</a:t>
            </a:r>
            <a:r>
              <a:rPr lang="ja-JP" altLang="en-US" kern="0" dirty="0"/>
              <a:t>施設</a:t>
            </a:r>
            <a:r>
              <a:rPr lang="ja-JP" altLang="en-US" kern="0" dirty="0" smtClean="0"/>
              <a:t>拡張</a:t>
            </a:r>
            <a:r>
              <a:rPr lang="ja-JP" altLang="en-US" kern="0" dirty="0"/>
              <a:t>など、様々</a:t>
            </a:r>
            <a:r>
              <a:rPr lang="ja-JP" altLang="en-US" kern="0" dirty="0" smtClean="0"/>
              <a:t>な取組を</a:t>
            </a:r>
            <a:r>
              <a:rPr lang="ja-JP" altLang="en-US" kern="0" dirty="0"/>
              <a:t>行い</a:t>
            </a:r>
            <a:r>
              <a:rPr lang="ja-JP" altLang="en-US" kern="0" dirty="0" smtClean="0"/>
              <a:t>、都市</a:t>
            </a:r>
            <a:r>
              <a:rPr lang="ja-JP" altLang="en-US" kern="0" dirty="0"/>
              <a:t>としての競争力を高めて</a:t>
            </a:r>
            <a:r>
              <a:rPr lang="ja-JP" altLang="en-US" kern="0" dirty="0" smtClean="0"/>
              <a:t>いる。</a:t>
            </a:r>
            <a:endParaRPr lang="en-US" altLang="ja-JP" kern="0" dirty="0" smtClean="0"/>
          </a:p>
          <a:p>
            <a:pPr marL="171450" indent="-171450" fontAlgn="auto">
              <a:spcBef>
                <a:spcPts val="600"/>
              </a:spcBef>
              <a:spcAft>
                <a:spcPts val="0"/>
              </a:spcAft>
              <a:buFont typeface="Wingdings" panose="05000000000000000000" pitchFamily="2" charset="2"/>
              <a:buChar char="n"/>
            </a:pPr>
            <a:r>
              <a:rPr lang="ja-JP" altLang="en-US" kern="0" dirty="0" smtClean="0"/>
              <a:t>大阪</a:t>
            </a:r>
            <a:r>
              <a:rPr lang="ja-JP" altLang="en-US" kern="0" dirty="0"/>
              <a:t>は</a:t>
            </a:r>
            <a:r>
              <a:rPr lang="ja-JP" altLang="en-US" kern="0" dirty="0" smtClean="0"/>
              <a:t>、大阪</a:t>
            </a:r>
            <a:r>
              <a:rPr lang="ja-JP" altLang="en-US" kern="0" dirty="0"/>
              <a:t>観光局を中心として、これ</a:t>
            </a:r>
            <a:r>
              <a:rPr lang="ja-JP" altLang="en-US" kern="0" dirty="0" smtClean="0"/>
              <a:t>まで</a:t>
            </a:r>
            <a:r>
              <a:rPr lang="en-US" altLang="ja-JP" kern="0" dirty="0" smtClean="0"/>
              <a:t>MICE</a:t>
            </a:r>
            <a:r>
              <a:rPr lang="ja-JP" altLang="en-US" kern="0" dirty="0" smtClean="0"/>
              <a:t>誘致に取組んできた。アクセスの良さと最先端の機能を強みとした会議場である梅田のコングレコンベンションセンター、大型の国際会議が開催可能な中之島の大阪府立国際会議場、国内第</a:t>
            </a:r>
            <a:r>
              <a:rPr lang="en-US" altLang="ja-JP" kern="0" dirty="0" smtClean="0"/>
              <a:t>3</a:t>
            </a:r>
            <a:r>
              <a:rPr lang="ja-JP" altLang="en-US" kern="0" dirty="0" smtClean="0"/>
              <a:t>位の展示面積であり大型の展示会が開催可能なベイエリアのインテックス大阪などの</a:t>
            </a:r>
            <a:r>
              <a:rPr lang="en-US" altLang="ja-JP" kern="0" dirty="0" smtClean="0"/>
              <a:t>MICE</a:t>
            </a:r>
            <a:r>
              <a:rPr lang="ja-JP" altLang="en-US" kern="0" dirty="0" smtClean="0"/>
              <a:t>施設を擁している。これまでに</a:t>
            </a:r>
            <a:r>
              <a:rPr lang="ja-JP" altLang="en-US" kern="0" dirty="0"/>
              <a:t>多く</a:t>
            </a:r>
            <a:r>
              <a:rPr lang="ja-JP" altLang="en-US" kern="0" dirty="0" smtClean="0"/>
              <a:t>の</a:t>
            </a:r>
            <a:r>
              <a:rPr lang="en-US" altLang="ja-JP" kern="0" dirty="0" smtClean="0"/>
              <a:t>MICE</a:t>
            </a:r>
            <a:r>
              <a:rPr lang="ja-JP" altLang="en-US" kern="0" dirty="0" smtClean="0"/>
              <a:t>開催実績があり、開催件数は増加傾向にあるなど、一定の成功が認められる。</a:t>
            </a:r>
            <a:endParaRPr lang="en-US" altLang="ja-JP" kern="0" dirty="0" smtClean="0"/>
          </a:p>
          <a:p>
            <a:pPr marL="171450" indent="-171450" fontAlgn="auto">
              <a:spcBef>
                <a:spcPts val="600"/>
              </a:spcBef>
              <a:spcAft>
                <a:spcPts val="0"/>
              </a:spcAft>
              <a:buFont typeface="Wingdings" panose="05000000000000000000" pitchFamily="2" charset="2"/>
              <a:buChar char="n"/>
            </a:pPr>
            <a:r>
              <a:rPr lang="ja-JP" altLang="en-US" kern="0" dirty="0"/>
              <a:t>しかし</a:t>
            </a:r>
            <a:r>
              <a:rPr lang="ja-JP" altLang="en-US" kern="0" dirty="0" smtClean="0"/>
              <a:t>、</a:t>
            </a:r>
            <a:r>
              <a:rPr lang="en-US" altLang="ja-JP" kern="0" dirty="0" smtClean="0"/>
              <a:t>MICE</a:t>
            </a:r>
            <a:r>
              <a:rPr lang="ja-JP" altLang="en-US" kern="0" dirty="0" smtClean="0"/>
              <a:t>知見者より、「近隣都市と連携できていない」「大阪内の</a:t>
            </a:r>
            <a:r>
              <a:rPr lang="en-US" altLang="ja-JP" kern="0" dirty="0" smtClean="0"/>
              <a:t>MICE</a:t>
            </a:r>
            <a:r>
              <a:rPr lang="ja-JP" altLang="en-US" kern="0" dirty="0" smtClean="0"/>
              <a:t>施設間で連携できていない」「マーケティング戦略が不十分</a:t>
            </a:r>
            <a:r>
              <a:rPr lang="ja-JP" altLang="en-US" kern="0" dirty="0"/>
              <a:t>である</a:t>
            </a:r>
            <a:r>
              <a:rPr lang="ja-JP" altLang="en-US" kern="0" dirty="0" smtClean="0"/>
              <a:t>」「大阪の重点産業に係る</a:t>
            </a:r>
            <a:r>
              <a:rPr lang="en-US" altLang="ja-JP" kern="0" dirty="0" smtClean="0"/>
              <a:t>MICE</a:t>
            </a:r>
            <a:r>
              <a:rPr lang="ja-JP" altLang="en-US" kern="0" dirty="0" smtClean="0"/>
              <a:t>の誘致が不十分である」など、大阪</a:t>
            </a:r>
            <a:r>
              <a:rPr lang="en-US" altLang="ja-JP" kern="0" dirty="0" smtClean="0"/>
              <a:t>MICE</a:t>
            </a:r>
            <a:r>
              <a:rPr lang="ja-JP" altLang="en-US" kern="0" dirty="0" smtClean="0"/>
              <a:t>の課題がいくつか指摘されている。</a:t>
            </a:r>
            <a:endParaRPr lang="en-US" altLang="ja-JP" kern="0" dirty="0" smtClean="0"/>
          </a:p>
          <a:p>
            <a:pPr marL="171450" indent="-171450" fontAlgn="auto">
              <a:spcBef>
                <a:spcPts val="600"/>
              </a:spcBef>
              <a:spcAft>
                <a:spcPts val="0"/>
              </a:spcAft>
              <a:buFont typeface="Wingdings" panose="05000000000000000000" pitchFamily="2" charset="2"/>
              <a:buChar char="n"/>
            </a:pPr>
            <a:r>
              <a:rPr lang="ja-JP" altLang="en-US" kern="0" dirty="0"/>
              <a:t>さら</a:t>
            </a:r>
            <a:r>
              <a:rPr lang="ja-JP" altLang="en-US" kern="0" dirty="0" smtClean="0"/>
              <a:t>に、</a:t>
            </a:r>
            <a:r>
              <a:rPr lang="ja-JP" altLang="en-US" kern="0" dirty="0"/>
              <a:t>主催者</a:t>
            </a:r>
            <a:r>
              <a:rPr lang="ja-JP" altLang="en-US" kern="0" dirty="0" smtClean="0"/>
              <a:t>が会議場・展示場</a:t>
            </a:r>
            <a:r>
              <a:rPr lang="ja-JP" altLang="en-US" kern="0" dirty="0"/>
              <a:t>選択で重視する様々な</a:t>
            </a:r>
            <a:r>
              <a:rPr lang="ja-JP" altLang="en-US" kern="0" dirty="0" smtClean="0"/>
              <a:t>条件を、大阪のベンチマーク</a:t>
            </a:r>
            <a:r>
              <a:rPr lang="ja-JP" altLang="en-US" kern="0" dirty="0"/>
              <a:t>都市として設定した東京・シンガポールと</a:t>
            </a:r>
            <a:r>
              <a:rPr lang="ja-JP" altLang="en-US" kern="0" dirty="0" smtClean="0"/>
              <a:t>比較</a:t>
            </a:r>
            <a:r>
              <a:rPr lang="ja-JP" altLang="en-US" kern="0" dirty="0"/>
              <a:t>する</a:t>
            </a:r>
            <a:r>
              <a:rPr lang="ja-JP" altLang="en-US" kern="0" dirty="0" smtClean="0"/>
              <a:t>と、不利</a:t>
            </a:r>
            <a:r>
              <a:rPr lang="ja-JP" altLang="en-US" kern="0" dirty="0"/>
              <a:t>な状況と</a:t>
            </a:r>
            <a:r>
              <a:rPr lang="ja-JP" altLang="en-US" kern="0" dirty="0" smtClean="0"/>
              <a:t>なっているのが現状である。規模・機能・サービスなど、様々な観点から大阪</a:t>
            </a:r>
            <a:r>
              <a:rPr lang="en-US" altLang="ja-JP" kern="0" dirty="0" smtClean="0"/>
              <a:t>MICE</a:t>
            </a:r>
            <a:r>
              <a:rPr lang="ja-JP" altLang="en-US" kern="0" dirty="0" smtClean="0"/>
              <a:t>施設の課題が浮かび上がっている。また、シンガポールのマリーナベイ・サンズ・サンズ・エキスポ＆コンベンションセンターのような</a:t>
            </a:r>
            <a:r>
              <a:rPr lang="en-US" altLang="ja-JP" kern="0" dirty="0" smtClean="0"/>
              <a:t>MICE</a:t>
            </a:r>
            <a:r>
              <a:rPr lang="ja-JP" altLang="en-US" kern="0" dirty="0" smtClean="0"/>
              <a:t>施設のみならず、宿泊施設、飲食店、リゾート等が一体となったオールインワン型の</a:t>
            </a:r>
            <a:r>
              <a:rPr lang="en-US" altLang="ja-JP" kern="0" dirty="0" smtClean="0"/>
              <a:t>MICE</a:t>
            </a:r>
            <a:r>
              <a:rPr lang="ja-JP" altLang="en-US" kern="0" dirty="0" smtClean="0"/>
              <a:t>施設が世界的なトレンドとなっているが、大阪を含む国内の</a:t>
            </a:r>
            <a:r>
              <a:rPr lang="en-US" altLang="ja-JP" kern="0" dirty="0" smtClean="0"/>
              <a:t>MICE</a:t>
            </a:r>
            <a:r>
              <a:rPr lang="ja-JP" altLang="en-US" kern="0" dirty="0" smtClean="0"/>
              <a:t>施設はいずれもオールインワン型ではない。</a:t>
            </a:r>
            <a:endParaRPr lang="en-US" altLang="ja-JP" kern="0" dirty="0" smtClean="0"/>
          </a:p>
          <a:p>
            <a:pPr marL="171450" indent="-171450" fontAlgn="auto">
              <a:spcBef>
                <a:spcPts val="600"/>
              </a:spcBef>
              <a:spcAft>
                <a:spcPts val="0"/>
              </a:spcAft>
              <a:buFont typeface="Wingdings" panose="05000000000000000000" pitchFamily="2" charset="2"/>
              <a:buChar char="n"/>
            </a:pPr>
            <a:r>
              <a:rPr lang="ja-JP" altLang="en-US" kern="0" dirty="0" smtClean="0"/>
              <a:t>上記の大阪</a:t>
            </a:r>
            <a:r>
              <a:rPr lang="en-US" altLang="ja-JP" kern="0" dirty="0" smtClean="0"/>
              <a:t>MICE</a:t>
            </a:r>
            <a:r>
              <a:rPr lang="ja-JP" altLang="en-US" kern="0" dirty="0" smtClean="0"/>
              <a:t>施設の課題は既存の</a:t>
            </a:r>
            <a:r>
              <a:rPr lang="en-US" altLang="ja-JP" kern="0" dirty="0" smtClean="0"/>
              <a:t>MICE</a:t>
            </a:r>
            <a:r>
              <a:rPr lang="ja-JP" altLang="en-US" kern="0" dirty="0" smtClean="0"/>
              <a:t>施設</a:t>
            </a:r>
            <a:r>
              <a:rPr lang="ja-JP" altLang="en-US" kern="0" dirty="0"/>
              <a:t>だけでは解決</a:t>
            </a:r>
            <a:r>
              <a:rPr lang="ja-JP" altLang="en-US" kern="0" dirty="0" smtClean="0"/>
              <a:t>できないため、新展示場・新会議場を検討する必要性が生じている。　　新展示場・新会議場</a:t>
            </a:r>
            <a:r>
              <a:rPr lang="ja-JP" altLang="en-US" kern="0" dirty="0"/>
              <a:t>は、展示面積を確保でき、</a:t>
            </a:r>
            <a:r>
              <a:rPr lang="en-US" altLang="ja-JP" kern="0" dirty="0" smtClean="0"/>
              <a:t>IR</a:t>
            </a:r>
            <a:r>
              <a:rPr lang="ja-JP" altLang="en-US" kern="0" dirty="0" smtClean="0"/>
              <a:t>に</a:t>
            </a:r>
            <a:r>
              <a:rPr lang="ja-JP" altLang="en-US" kern="0" dirty="0"/>
              <a:t>よる集客が</a:t>
            </a:r>
            <a:r>
              <a:rPr lang="ja-JP" altLang="en-US" kern="0" dirty="0" smtClean="0"/>
              <a:t>見込めるベイエリアへの設立を検討したい。</a:t>
            </a:r>
            <a:endParaRPr lang="en-US" altLang="ja-JP" kern="0" dirty="0" smtClean="0"/>
          </a:p>
          <a:p>
            <a:pPr marL="171450" indent="-171450" fontAlgn="auto">
              <a:spcBef>
                <a:spcPts val="600"/>
              </a:spcBef>
              <a:spcAft>
                <a:spcPts val="0"/>
              </a:spcAft>
              <a:buFont typeface="Wingdings" panose="05000000000000000000" pitchFamily="2" charset="2"/>
              <a:buChar char="n"/>
            </a:pPr>
            <a:r>
              <a:rPr lang="ja-JP" altLang="en-US" kern="0" dirty="0"/>
              <a:t>新展示場・新会議場は、</a:t>
            </a:r>
            <a:r>
              <a:rPr lang="en-US" altLang="ja-JP" kern="0" dirty="0"/>
              <a:t>IR</a:t>
            </a:r>
            <a:r>
              <a:rPr lang="ja-JP" altLang="en-US" kern="0" dirty="0"/>
              <a:t>の集客効果も利用し、国内外から大阪に人を誘致するインフラ的な役割を担い</a:t>
            </a:r>
            <a:r>
              <a:rPr lang="ja-JP" altLang="en-US" kern="0" dirty="0" smtClean="0"/>
              <a:t>、</a:t>
            </a:r>
            <a:r>
              <a:rPr lang="en-US" altLang="ja-JP" kern="0" dirty="0" smtClean="0"/>
              <a:t>MICE</a:t>
            </a:r>
            <a:r>
              <a:rPr lang="ja-JP" altLang="en-US" kern="0" dirty="0" smtClean="0"/>
              <a:t>の</a:t>
            </a:r>
            <a:r>
              <a:rPr lang="ja-JP" altLang="en-US" kern="0" dirty="0"/>
              <a:t>周辺産業（飲食・宿泊・土産など）にも良い影響を及ぼすことが期待される。</a:t>
            </a:r>
          </a:p>
          <a:p>
            <a:pPr marL="171450" indent="-171450" fontAlgn="auto">
              <a:spcBef>
                <a:spcPts val="600"/>
              </a:spcBef>
              <a:spcAft>
                <a:spcPts val="0"/>
              </a:spcAft>
              <a:buFont typeface="Wingdings" panose="05000000000000000000" pitchFamily="2" charset="2"/>
              <a:buChar char="n"/>
            </a:pPr>
            <a:r>
              <a:rPr lang="ja-JP" altLang="en-US" kern="0" dirty="0"/>
              <a:t>ベイエリアの新展示場・新会議場は、先述の機能・サービスを</a:t>
            </a:r>
            <a:r>
              <a:rPr lang="ja-JP" altLang="en-US" kern="0" dirty="0" smtClean="0"/>
              <a:t>盛り込んだ</a:t>
            </a:r>
            <a:r>
              <a:rPr lang="ja-JP" altLang="en-US" kern="0" dirty="0"/>
              <a:t>世界</a:t>
            </a:r>
            <a:r>
              <a:rPr lang="ja-JP" altLang="en-US" kern="0" dirty="0" smtClean="0"/>
              <a:t>最先端の</a:t>
            </a:r>
            <a:r>
              <a:rPr lang="en-US" altLang="ja-JP" kern="0" dirty="0" smtClean="0"/>
              <a:t>MICE</a:t>
            </a:r>
            <a:r>
              <a:rPr lang="ja-JP" altLang="en-US" kern="0" dirty="0" smtClean="0"/>
              <a:t>施設</a:t>
            </a:r>
            <a:r>
              <a:rPr lang="ja-JP" altLang="en-US" kern="0" dirty="0"/>
              <a:t>とする。また、展示場・会議場の</a:t>
            </a:r>
            <a:r>
              <a:rPr lang="ja-JP" altLang="en-US" kern="0" dirty="0" smtClean="0"/>
              <a:t>機能　強化のみ</a:t>
            </a:r>
            <a:r>
              <a:rPr lang="ja-JP" altLang="en-US" kern="0" dirty="0"/>
              <a:t>ならず、宿泊施設、飲食店、リゾート等が一体となった国内初の</a:t>
            </a:r>
            <a:r>
              <a:rPr lang="ja-JP" altLang="en-US" kern="0" dirty="0" smtClean="0"/>
              <a:t>オールインワン型</a:t>
            </a:r>
            <a:r>
              <a:rPr lang="en-US" altLang="ja-JP" kern="0" dirty="0" smtClean="0"/>
              <a:t>MICE</a:t>
            </a:r>
            <a:r>
              <a:rPr lang="ja-JP" altLang="en-US" kern="0" dirty="0" smtClean="0"/>
              <a:t>施設</a:t>
            </a:r>
            <a:r>
              <a:rPr lang="ja-JP" altLang="en-US" kern="0" dirty="0"/>
              <a:t>をベイエリアで実現させ、国内</a:t>
            </a:r>
            <a:r>
              <a:rPr lang="ja-JP" altLang="en-US" kern="0" dirty="0" smtClean="0"/>
              <a:t>他　　都市</a:t>
            </a:r>
            <a:r>
              <a:rPr lang="ja-JP" altLang="en-US" kern="0" dirty="0"/>
              <a:t>との差別化を図ることで、</a:t>
            </a:r>
            <a:r>
              <a:rPr lang="ja-JP" altLang="en-US" kern="0" dirty="0" smtClean="0"/>
              <a:t>大阪</a:t>
            </a:r>
            <a:r>
              <a:rPr lang="en-US" altLang="ja-JP" kern="0" dirty="0" smtClean="0"/>
              <a:t>MICE</a:t>
            </a:r>
            <a:r>
              <a:rPr lang="ja-JP" altLang="en-US" kern="0" dirty="0" smtClean="0"/>
              <a:t>の</a:t>
            </a:r>
            <a:r>
              <a:rPr lang="ja-JP" altLang="en-US" kern="0" dirty="0"/>
              <a:t>競争力を高める</a:t>
            </a:r>
            <a:r>
              <a:rPr lang="ja-JP" altLang="en-US" kern="0" dirty="0" smtClean="0"/>
              <a:t>ことが、新展示場</a:t>
            </a:r>
            <a:r>
              <a:rPr lang="ja-JP" altLang="en-US" kern="0" dirty="0"/>
              <a:t>・新会議場の役割として期待される</a:t>
            </a:r>
            <a:r>
              <a:rPr lang="ja-JP" altLang="en-US" kern="0" dirty="0" smtClean="0"/>
              <a:t>。</a:t>
            </a:r>
            <a:endParaRPr lang="ja-JP" altLang="en-US" kern="0" dirty="0"/>
          </a:p>
        </p:txBody>
      </p:sp>
    </p:spTree>
    <p:extLst>
      <p:ext uri="{BB962C8B-B14F-4D97-AF65-F5344CB8AC3E}">
        <p14:creationId xmlns:p14="http://schemas.microsoft.com/office/powerpoint/2010/main" val="30967572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87</a:t>
            </a:fld>
            <a:endParaRPr lang="ja-JP" altLang="en-US" dirty="0">
              <a:solidFill>
                <a:srgbClr val="313131"/>
              </a:solidFill>
            </a:endParaRPr>
          </a:p>
        </p:txBody>
      </p:sp>
      <p:sp>
        <p:nvSpPr>
          <p:cNvPr id="36" name="テキスト プレースホルダ 1"/>
          <p:cNvSpPr>
            <a:spLocks noGrp="1"/>
          </p:cNvSpPr>
          <p:nvPr>
            <p:ph type="body" sz="quarter" idx="15"/>
          </p:nvPr>
        </p:nvSpPr>
        <p:spPr bwMode="gray">
          <a:xfrm>
            <a:off x="968400" y="2124000"/>
            <a:ext cx="5176793" cy="667409"/>
          </a:xfrm>
        </p:spPr>
        <p:txBody>
          <a:bodyPr anchor="ctr"/>
          <a:lstStyle/>
          <a:p>
            <a:pPr>
              <a:spcBef>
                <a:spcPts val="0"/>
              </a:spcBef>
            </a:pPr>
            <a:r>
              <a:rPr lang="ja-JP" altLang="en-US" sz="2800" dirty="0" smtClean="0">
                <a:solidFill>
                  <a:schemeClr val="tx1"/>
                </a:solidFill>
              </a:rPr>
              <a:t>（</a:t>
            </a:r>
            <a:r>
              <a:rPr lang="ja-JP" altLang="en-US" sz="2800" dirty="0">
                <a:solidFill>
                  <a:schemeClr val="tx1"/>
                </a:solidFill>
              </a:rPr>
              <a:t>４） </a:t>
            </a:r>
            <a:r>
              <a:rPr lang="en-US" altLang="ja-JP" sz="2800" dirty="0" smtClean="0">
                <a:solidFill>
                  <a:schemeClr val="tx1"/>
                </a:solidFill>
              </a:rPr>
              <a:t>MICE</a:t>
            </a:r>
            <a:r>
              <a:rPr lang="ja-JP" altLang="en-US" sz="2800" dirty="0" smtClean="0">
                <a:solidFill>
                  <a:schemeClr val="tx1"/>
                </a:solidFill>
              </a:rPr>
              <a:t>施設</a:t>
            </a:r>
            <a:r>
              <a:rPr lang="ja-JP" altLang="en-US" sz="2800" dirty="0">
                <a:solidFill>
                  <a:schemeClr val="tx1"/>
                </a:solidFill>
              </a:rPr>
              <a:t>の需要調査・整備検討</a:t>
            </a:r>
          </a:p>
          <a:p>
            <a:pPr>
              <a:spcBef>
                <a:spcPts val="0"/>
              </a:spcBef>
            </a:pPr>
            <a:r>
              <a:rPr lang="ja-JP" altLang="en-US" sz="2800" dirty="0" smtClean="0">
                <a:solidFill>
                  <a:schemeClr val="tx1"/>
                </a:solidFill>
              </a:rPr>
              <a:t>ア</a:t>
            </a:r>
            <a:r>
              <a:rPr lang="ja-JP" altLang="en-US" sz="2800" dirty="0">
                <a:solidFill>
                  <a:schemeClr val="tx1"/>
                </a:solidFill>
              </a:rPr>
              <a:t>　世界</a:t>
            </a:r>
            <a:r>
              <a:rPr lang="ja-JP" altLang="en-US" sz="2800" dirty="0" smtClean="0">
                <a:solidFill>
                  <a:schemeClr val="tx1"/>
                </a:solidFill>
              </a:rPr>
              <a:t>の</a:t>
            </a:r>
            <a:r>
              <a:rPr lang="en-US" altLang="ja-JP" sz="2800" dirty="0" smtClean="0">
                <a:solidFill>
                  <a:schemeClr val="tx1"/>
                </a:solidFill>
              </a:rPr>
              <a:t>MICE</a:t>
            </a:r>
            <a:r>
              <a:rPr lang="ja-JP" altLang="en-US" sz="2800" dirty="0" smtClean="0">
                <a:solidFill>
                  <a:schemeClr val="tx1"/>
                </a:solidFill>
              </a:rPr>
              <a:t>分析</a:t>
            </a:r>
            <a:endParaRPr lang="ja-JP" altLang="en-US" sz="2800" dirty="0">
              <a:solidFill>
                <a:schemeClr val="tx1"/>
              </a:solidFill>
            </a:endParaRPr>
          </a:p>
        </p:txBody>
      </p:sp>
      <p:graphicFrame>
        <p:nvGraphicFramePr>
          <p:cNvPr id="6" name="Group 155"/>
          <p:cNvGraphicFramePr>
            <a:graphicFrameLocks/>
          </p:cNvGraphicFramePr>
          <p:nvPr>
            <p:extLst/>
          </p:nvPr>
        </p:nvGraphicFramePr>
        <p:xfrm>
          <a:off x="5132388" y="3563708"/>
          <a:ext cx="4321174" cy="2916000"/>
        </p:xfrm>
        <a:graphic>
          <a:graphicData uri="http://schemas.openxmlformats.org/drawingml/2006/table">
            <a:tbl>
              <a:tblPr/>
              <a:tblGrid>
                <a:gridCol w="4321174"/>
              </a:tblGrid>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1" lang="ja-JP" altLang="en-US" sz="1200" dirty="0" smtClean="0"/>
                        <a:t>海外</a:t>
                      </a:r>
                      <a:r>
                        <a:rPr lang="en-US" altLang="ja-JP" sz="1200" dirty="0" smtClean="0"/>
                        <a:t>MICE</a:t>
                      </a:r>
                      <a:r>
                        <a:rPr kumimoji="1" lang="ja-JP" altLang="en-US" sz="1200" dirty="0" smtClean="0"/>
                        <a:t>調査対象施設</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88</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ja-JP" altLang="en-US" sz="1200" dirty="0" smtClean="0"/>
                        <a:t>海外都市・</a:t>
                      </a:r>
                      <a:r>
                        <a:rPr lang="en-US" altLang="ja-JP" sz="1200" dirty="0" smtClean="0"/>
                        <a:t>MICE</a:t>
                      </a:r>
                      <a:r>
                        <a:rPr lang="ja-JP" altLang="en-US" sz="1200" dirty="0" smtClean="0"/>
                        <a:t>施設</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89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ja-JP" altLang="en-US" sz="1200" dirty="0" smtClean="0"/>
                        <a:t>海外都市の国際会議の誘致件数</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91</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海外都市（</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戦略）</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93</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海外都市（誘致施策）</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94</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海外</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施設</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P. 95</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948238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000" y="136800"/>
            <a:ext cx="8094593" cy="651600"/>
          </a:xfrm>
        </p:spPr>
        <p:txBody>
          <a:bodyPr/>
          <a:lstStyle/>
          <a:p>
            <a:r>
              <a:rPr lang="ja-JP" altLang="en-US" dirty="0" smtClean="0"/>
              <a:t>（</a:t>
            </a: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88</a:t>
            </a:fld>
            <a:endParaRPr lang="ja-JP" altLang="en-US" dirty="0">
              <a:solidFill>
                <a:srgbClr val="313131"/>
              </a:solidFill>
            </a:endParaRPr>
          </a:p>
        </p:txBody>
      </p:sp>
      <p:sp>
        <p:nvSpPr>
          <p:cNvPr id="16" name="テキスト プレースホルダー 15"/>
          <p:cNvSpPr>
            <a:spLocks noGrp="1"/>
          </p:cNvSpPr>
          <p:nvPr>
            <p:ph type="body" sz="quarter" idx="15"/>
          </p:nvPr>
        </p:nvSpPr>
        <p:spPr/>
        <p:txBody>
          <a:bodyPr/>
          <a:lstStyle/>
          <a:p>
            <a:r>
              <a:rPr kumimoji="1" lang="ja-JP" altLang="en-US" smtClean="0"/>
              <a:t>海外</a:t>
            </a:r>
            <a:r>
              <a:rPr lang="en-US" altLang="ja-JP" smtClean="0"/>
              <a:t>MICE</a:t>
            </a:r>
            <a:r>
              <a:rPr kumimoji="1" lang="ja-JP" altLang="en-US" smtClean="0"/>
              <a:t>調査</a:t>
            </a:r>
            <a:r>
              <a:rPr kumimoji="1" lang="ja-JP" altLang="en-US" dirty="0" smtClean="0"/>
              <a:t>対象施設</a:t>
            </a:r>
            <a:endParaRPr kumimoji="1" lang="ja-JP" altLang="en-US" dirty="0"/>
          </a:p>
        </p:txBody>
      </p:sp>
      <p:sp>
        <p:nvSpPr>
          <p:cNvPr id="24" name="テキスト ボックス 23"/>
          <p:cNvSpPr txBox="1"/>
          <p:nvPr/>
        </p:nvSpPr>
        <p:spPr>
          <a:xfrm>
            <a:off x="704160" y="6177521"/>
            <a:ext cx="8516729" cy="694734"/>
          </a:xfrm>
          <a:prstGeom prst="rect">
            <a:avLst/>
          </a:prstGeom>
          <a:noFill/>
        </p:spPr>
        <p:txBody>
          <a:bodyPr wrap="square" lIns="36000" tIns="36000" rIns="36000" bIns="36000" rtlCol="0" anchor="t" anchorCtr="0">
            <a:noAutofit/>
          </a:bodyPr>
          <a:lstStyle/>
          <a:p>
            <a:r>
              <a:rPr kumimoji="1" lang="en-US" altLang="ja-JP" sz="1000" dirty="0" smtClean="0">
                <a:solidFill>
                  <a:prstClr val="black"/>
                </a:solidFill>
              </a:rPr>
              <a:t>*1 </a:t>
            </a:r>
            <a:r>
              <a:rPr kumimoji="1" lang="ja-JP" altLang="en-US" sz="1000" dirty="0" smtClean="0">
                <a:solidFill>
                  <a:prstClr val="black"/>
                </a:solidFill>
              </a:rPr>
              <a:t>ソウル特別市近郊の</a:t>
            </a:r>
            <a:r>
              <a:rPr kumimoji="1" lang="zh-TW" altLang="en-US" sz="1000" dirty="0" smtClean="0">
                <a:solidFill>
                  <a:prstClr val="black"/>
                </a:solidFill>
              </a:rPr>
              <a:t>京畿道高陽市</a:t>
            </a:r>
            <a:r>
              <a:rPr kumimoji="1" lang="ja-JP" altLang="en-US" sz="1000" dirty="0" smtClean="0">
                <a:solidFill>
                  <a:prstClr val="black"/>
                </a:solidFill>
              </a:rPr>
              <a:t>に所在する。</a:t>
            </a:r>
            <a:endParaRPr kumimoji="1" lang="en-US" altLang="ja-JP" sz="1000" dirty="0" smtClean="0">
              <a:solidFill>
                <a:prstClr val="black"/>
              </a:solidFill>
            </a:endParaRPr>
          </a:p>
          <a:p>
            <a:r>
              <a:rPr kumimoji="1" lang="en-US" altLang="ja-JP" sz="1000" dirty="0" smtClean="0">
                <a:solidFill>
                  <a:prstClr val="black"/>
                </a:solidFill>
              </a:rPr>
              <a:t>*2 </a:t>
            </a:r>
            <a:r>
              <a:rPr kumimoji="1" lang="ja-JP" altLang="en-US" sz="1000" dirty="0" smtClean="0">
                <a:solidFill>
                  <a:prstClr val="black"/>
                </a:solidFill>
              </a:rPr>
              <a:t>中華人民共和国の特別行政区である。</a:t>
            </a:r>
            <a:r>
              <a:rPr kumimoji="1" lang="en-US" altLang="ja-JP" sz="1000" dirty="0" smtClean="0">
                <a:solidFill>
                  <a:prstClr val="black"/>
                </a:solidFill>
              </a:rPr>
              <a:t> </a:t>
            </a:r>
          </a:p>
          <a:p>
            <a:r>
              <a:rPr kumimoji="1" lang="en-US" altLang="ja-JP" sz="1000" dirty="0" smtClean="0">
                <a:solidFill>
                  <a:prstClr val="black"/>
                </a:solidFill>
              </a:rPr>
              <a:t>*3 </a:t>
            </a:r>
            <a:r>
              <a:rPr kumimoji="1" lang="ja-JP" altLang="en-US" sz="1000" dirty="0" smtClean="0">
                <a:solidFill>
                  <a:prstClr val="black"/>
                </a:solidFill>
              </a:rPr>
              <a:t>運営主体：</a:t>
            </a:r>
            <a:r>
              <a:rPr kumimoji="1" lang="en-US" altLang="ja-JP" sz="1000" dirty="0" smtClean="0">
                <a:solidFill>
                  <a:prstClr val="black"/>
                </a:solidFill>
              </a:rPr>
              <a:t>KINTEX Inc.</a:t>
            </a:r>
            <a:r>
              <a:rPr kumimoji="1" lang="ja-JP" altLang="en-US" sz="1000" dirty="0" smtClean="0">
                <a:solidFill>
                  <a:prstClr val="black"/>
                </a:solidFill>
              </a:rPr>
              <a:t>、施設所有者：不明。</a:t>
            </a:r>
            <a:endParaRPr kumimoji="1" lang="en-US" altLang="ja-JP" sz="1000" dirty="0" smtClean="0">
              <a:solidFill>
                <a:prstClr val="black"/>
              </a:solidFill>
            </a:endParaRPr>
          </a:p>
          <a:p>
            <a:r>
              <a:rPr kumimoji="1" lang="en-US" altLang="ja-JP" sz="1000" dirty="0" smtClean="0">
                <a:solidFill>
                  <a:prstClr val="black"/>
                </a:solidFill>
              </a:rPr>
              <a:t>*4 </a:t>
            </a:r>
            <a:r>
              <a:rPr kumimoji="1" lang="ja-JP" altLang="en-US" sz="1000" dirty="0" smtClean="0">
                <a:solidFill>
                  <a:prstClr val="black"/>
                </a:solidFill>
              </a:rPr>
              <a:t>運営主体：アジアワールドエキスポ・マネジメント、施設所有者：政府・民間の共同出資</a:t>
            </a:r>
            <a:endParaRPr kumimoji="1" lang="en-US" altLang="ja-JP" sz="1000" dirty="0" smtClean="0">
              <a:solidFill>
                <a:prstClr val="black"/>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4185520326"/>
              </p:ext>
            </p:extLst>
          </p:nvPr>
        </p:nvGraphicFramePr>
        <p:xfrm>
          <a:off x="482008" y="1998570"/>
          <a:ext cx="8956639" cy="4197360"/>
        </p:xfrm>
        <a:graphic>
          <a:graphicData uri="http://schemas.openxmlformats.org/drawingml/2006/table">
            <a:tbl>
              <a:tblPr firstRow="1" bandRow="1">
                <a:tableStyleId>{2D5ABB26-0587-4C30-8999-92F81FD0307C}</a:tableStyleId>
              </a:tblPr>
              <a:tblGrid>
                <a:gridCol w="712143"/>
                <a:gridCol w="580883"/>
                <a:gridCol w="5868000"/>
                <a:gridCol w="854826"/>
                <a:gridCol w="940787"/>
              </a:tblGrid>
              <a:tr h="203042">
                <a:tc>
                  <a:txBody>
                    <a:bodyPr/>
                    <a:lstStyle/>
                    <a:p>
                      <a:pPr algn="ctr"/>
                      <a:r>
                        <a:rPr kumimoji="1" lang="ja-JP" altLang="en-US" sz="1000" b="1" dirty="0" smtClean="0">
                          <a:solidFill>
                            <a:schemeClr val="bg1"/>
                          </a:solidFill>
                        </a:rPr>
                        <a:t>国</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都市</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施設名</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収容人数（人）</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000" b="1" dirty="0" smtClean="0">
                          <a:solidFill>
                            <a:schemeClr val="bg1"/>
                          </a:solidFill>
                        </a:rPr>
                        <a:t>展示面積（㎡）</a:t>
                      </a:r>
                      <a:endParaRPr kumimoji="1" lang="ja-JP" altLang="en-US" sz="1000" b="1"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03042">
                <a:tc rowSpan="2">
                  <a:txBody>
                    <a:bodyPr/>
                    <a:lstStyle/>
                    <a:p>
                      <a:r>
                        <a:rPr kumimoji="1" lang="ja-JP" altLang="en-US" sz="1200" dirty="0" smtClean="0">
                          <a:solidFill>
                            <a:schemeClr val="bg1"/>
                          </a:solidFill>
                        </a:rPr>
                        <a:t>韓国</a:t>
                      </a:r>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r>
                        <a:rPr kumimoji="1" lang="ja-JP" altLang="en-US" sz="1200" dirty="0" smtClean="0">
                          <a:solidFill>
                            <a:schemeClr val="tx1"/>
                          </a:solidFill>
                        </a:rPr>
                        <a:t>ソウル</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Coex</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7,000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35,287</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042">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KINTEX</a:t>
                      </a:r>
                      <a:r>
                        <a:rPr kumimoji="1" lang="en-US" altLang="ja-JP" sz="1200" b="0" i="0" u="none" strike="noStrike" kern="1200" cap="none" spc="0" normalizeH="0" baseline="30000" noProof="0" dirty="0" smtClean="0">
                          <a:ln>
                            <a:noFill/>
                          </a:ln>
                          <a:solidFill>
                            <a:prstClr val="black"/>
                          </a:solidFill>
                          <a:effectLst/>
                          <a:uLnTx/>
                          <a:uFillTx/>
                          <a:latin typeface="+mn-lt"/>
                          <a:ea typeface="+mn-ea"/>
                          <a:cs typeface="+mn-cs"/>
                        </a:rPr>
                        <a:t>*1,3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95000"/>
                      </a:schemeClr>
                    </a:solidFill>
                  </a:tcPr>
                </a:tc>
                <a:tc>
                  <a:txBody>
                    <a:bodyPr/>
                    <a:lstStyle/>
                    <a:p>
                      <a:pPr algn="r">
                        <a:spcAft>
                          <a:spcPts val="0"/>
                        </a:spcAft>
                      </a:pPr>
                      <a:r>
                        <a:rPr lang="en-US" sz="1200" dirty="0" smtClean="0">
                          <a:effectLst/>
                          <a:latin typeface="Arial" panose="020B0604020202020204" pitchFamily="34" charset="0"/>
                          <a:ea typeface="ＭＳ Ｐゴシック" panose="020B0600070205080204" pitchFamily="50" charset="-128"/>
                        </a:rPr>
                        <a:t>1,600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108,483</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340937">
                <a:tc rowSpan="3">
                  <a:txBody>
                    <a:bodyPr/>
                    <a:lstStyle/>
                    <a:p>
                      <a:r>
                        <a:rPr kumimoji="1" lang="ja-JP" altLang="en-US" sz="1200" dirty="0" smtClean="0">
                          <a:solidFill>
                            <a:schemeClr val="bg1"/>
                          </a:solidFill>
                        </a:rPr>
                        <a:t>シンガポール</a:t>
                      </a:r>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3">
                  <a:txBody>
                    <a:bodyPr/>
                    <a:lstStyle/>
                    <a:p>
                      <a:r>
                        <a:rPr kumimoji="1" lang="ja-JP" altLang="en-US" sz="1200" dirty="0" smtClean="0">
                          <a:solidFill>
                            <a:schemeClr val="tx1"/>
                          </a:solidFill>
                        </a:rPr>
                        <a:t>シンガポール</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Marina Bay Sands Sands Expo &amp; Convention Centre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（マリーナベイ・サンズ　サンズ・エキスポ＆コンベンションセンター）</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8,000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30,000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203042">
                <a:tc vMerge="1">
                  <a:txBody>
                    <a:bodyPr/>
                    <a:lstStyle/>
                    <a:p>
                      <a:endParaRPr kumimoji="1" lang="ja-JP" altLang="en-US"/>
                    </a:p>
                  </a:txBody>
                  <a:tcPr/>
                </a:tc>
                <a:tc vMerge="1">
                  <a:txBody>
                    <a:bodyPr/>
                    <a:lstStyle/>
                    <a:p>
                      <a:endParaRPr kumimoji="1" lang="ja-JP" altLang="en-US"/>
                    </a:p>
                  </a:txBody>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Singapore Expo &amp; MAX Atria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（シンガポール・エキスポ＆</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MAX</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アトリア）</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en-US" sz="1200" dirty="0" smtClean="0">
                          <a:effectLst/>
                          <a:latin typeface="Arial" panose="020B0604020202020204" pitchFamily="34" charset="0"/>
                          <a:ea typeface="ＭＳ Ｐゴシック" panose="020B0600070205080204" pitchFamily="50" charset="-128"/>
                        </a:rPr>
                        <a:t>8,000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100,000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937">
                <a:tc vMerge="1">
                  <a:txBody>
                    <a:bodyPr/>
                    <a:lstStyle/>
                    <a:p>
                      <a:endParaRPr kumimoji="1" lang="ja-JP" altLang="en-US"/>
                    </a:p>
                  </a:txBody>
                  <a:tcPr/>
                </a:tc>
                <a:tc vMerge="1">
                  <a:txBody>
                    <a:bodyPr/>
                    <a:lstStyle/>
                    <a:p>
                      <a:endParaRPr kumimoji="1" lang="ja-JP" altLang="en-US"/>
                    </a:p>
                  </a:txBody>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Suntec</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Singapore Convention &amp; Exhibition Centre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（サンテック・シンガポール・コンベンション＆エキシビションセンター）</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12,000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23,970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042">
                <a:tc rowSpan="2">
                  <a:txBody>
                    <a:bodyPr/>
                    <a:lstStyle/>
                    <a:p>
                      <a:r>
                        <a:rPr kumimoji="1" lang="ja-JP" altLang="en-US" sz="1200" dirty="0" smtClean="0">
                          <a:solidFill>
                            <a:schemeClr val="bg1"/>
                          </a:solidFill>
                        </a:rPr>
                        <a:t>中国</a:t>
                      </a:r>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smtClean="0">
                          <a:solidFill>
                            <a:schemeClr val="tx1"/>
                          </a:solidFill>
                        </a:rPr>
                        <a:t>マカオ</a:t>
                      </a:r>
                      <a:r>
                        <a:rPr kumimoji="1" lang="en-US" altLang="ja-JP" sz="1200" baseline="30000" dirty="0" smtClean="0">
                          <a:solidFill>
                            <a:schemeClr val="tx1"/>
                          </a:solidFill>
                        </a:rPr>
                        <a:t>*2</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The Venetian Macao</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Cotai Expo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（ザ・ベネチアン・マカオ　コタイ・エキスポ）</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7,450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74,682</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042">
                <a:tc vMerge="1">
                  <a:txBody>
                    <a:bodyPr/>
                    <a:lstStyle/>
                    <a:p>
                      <a:endParaRPr kumimoji="1" lang="ja-JP" altLang="en-US" sz="10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baseline="0" dirty="0" smtClean="0">
                          <a:solidFill>
                            <a:schemeClr val="tx1"/>
                          </a:solidFill>
                        </a:rPr>
                        <a:t>香港</a:t>
                      </a:r>
                      <a:r>
                        <a:rPr kumimoji="1" lang="en-US" altLang="ja-JP" sz="1200" baseline="30000" dirty="0" smtClean="0">
                          <a:solidFill>
                            <a:schemeClr val="tx1"/>
                          </a:solidFill>
                        </a:rPr>
                        <a:t>*2</a:t>
                      </a:r>
                      <a:endParaRPr kumimoji="1" lang="ja-JP" altLang="en-US" sz="1200" baseline="30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Asia World Expo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（アジアワールド・エキスポ）</a:t>
                      </a:r>
                      <a:r>
                        <a:rPr kumimoji="1" lang="en-US" altLang="ja-JP" sz="1200" b="0" i="0" u="none" strike="noStrike" kern="1200" cap="none" spc="0" normalizeH="0" baseline="30000" noProof="0" dirty="0" smtClean="0">
                          <a:ln>
                            <a:noFill/>
                          </a:ln>
                          <a:solidFill>
                            <a:prstClr val="black"/>
                          </a:solidFill>
                          <a:effectLst/>
                          <a:uLnTx/>
                          <a:uFillTx/>
                          <a:latin typeface="+mn-lt"/>
                          <a:ea typeface="+mn-ea"/>
                          <a:cs typeface="+mn-cs"/>
                        </a:rPr>
                        <a:t>*4</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r">
                        <a:spcAft>
                          <a:spcPts val="0"/>
                        </a:spcAft>
                      </a:pPr>
                      <a:r>
                        <a:rPr lang="en-US" altLang="ja-JP" sz="1200" dirty="0" smtClean="0">
                          <a:effectLst/>
                          <a:latin typeface="Arial" panose="020B0604020202020204" pitchFamily="34" charset="0"/>
                          <a:ea typeface="ＭＳ Ｐゴシック" panose="020B0600070205080204" pitchFamily="50" charset="-128"/>
                        </a:rPr>
                        <a:t>13,500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altLang="ja-JP" sz="1200" dirty="0" smtClean="0">
                          <a:effectLst/>
                          <a:latin typeface="Arial" panose="020B0604020202020204" pitchFamily="34" charset="0"/>
                          <a:ea typeface="ＭＳ Ｐゴシック" panose="020B0600070205080204" pitchFamily="50" charset="-128"/>
                        </a:rPr>
                        <a:t>70,000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937">
                <a:tc rowSpan="2">
                  <a:txBody>
                    <a:bodyPr/>
                    <a:lstStyle/>
                    <a:p>
                      <a:r>
                        <a:rPr kumimoji="1" lang="ja-JP" altLang="en-US" sz="1200" dirty="0" smtClean="0">
                          <a:solidFill>
                            <a:schemeClr val="bg1"/>
                          </a:solidFill>
                        </a:rPr>
                        <a:t>オーストラリア</a:t>
                      </a:r>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smtClean="0">
                          <a:solidFill>
                            <a:schemeClr val="tx1"/>
                          </a:solidFill>
                        </a:rPr>
                        <a:t>シドニー</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International Convention Center Sydney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（インターナショナルコンベンションセンター・シドニー）</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8,000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35,000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37">
                <a:tc vMerge="1">
                  <a:txBody>
                    <a:bodyPr/>
                    <a:lstStyle/>
                    <a:p>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smtClean="0">
                          <a:solidFill>
                            <a:schemeClr val="tx1"/>
                          </a:solidFill>
                        </a:rPr>
                        <a:t>メルボルン</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Melbourne Convention and Exhibition Centre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（メルボルン・コンベンション・アンド・エキシビションセンター）</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5,540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30,000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042">
                <a:tc rowSpan="3">
                  <a:txBody>
                    <a:bodyPr/>
                    <a:lstStyle/>
                    <a:p>
                      <a:r>
                        <a:rPr kumimoji="1" lang="ja-JP" altLang="en-US" sz="1200" dirty="0" smtClean="0">
                          <a:solidFill>
                            <a:schemeClr val="bg1"/>
                          </a:solidFill>
                        </a:rPr>
                        <a:t>アメリカ</a:t>
                      </a:r>
                      <a:endParaRPr kumimoji="1" lang="ja-JP" altLang="en-US" sz="1200" dirty="0">
                        <a:solidFill>
                          <a:schemeClr val="bg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3">
                  <a:txBody>
                    <a:bodyPr/>
                    <a:lstStyle/>
                    <a:p>
                      <a:r>
                        <a:rPr kumimoji="1" lang="ja-JP" altLang="en-US" sz="1200" dirty="0" smtClean="0">
                          <a:solidFill>
                            <a:schemeClr val="tx1"/>
                          </a:solidFill>
                        </a:rPr>
                        <a:t>ラスベガス</a:t>
                      </a:r>
                      <a:endParaRPr kumimoji="1" lang="ja-JP" altLang="en-US" sz="12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Las Vegas Convention Center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（ラスベガス・コンベンションセンター）</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81"/>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2,000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180,290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37">
                <a:tc vMerge="1">
                  <a:txBody>
                    <a:bodyPr/>
                    <a:lstStyle/>
                    <a:p>
                      <a:endParaRPr kumimoji="1" lang="ja-JP" altLang="en-US"/>
                    </a:p>
                  </a:txBody>
                  <a:tcPr/>
                </a:tc>
                <a:tc vMerge="1">
                  <a:txBody>
                    <a:bodyPr/>
                    <a:lstStyle/>
                    <a:p>
                      <a:endParaRPr kumimoji="1" lang="ja-JP" altLang="en-US"/>
                    </a:p>
                  </a:txBody>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The Venetian and The Palazzo Sands Expo &amp; Convention Center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（ザ・ベネチアン　アンド　ザ・パラッツォ　サンズ・エキスポ＆コンベンションセンター）</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8,500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96,210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042">
                <a:tc vMerge="1">
                  <a:txBody>
                    <a:bodyPr/>
                    <a:lstStyle/>
                    <a:p>
                      <a:endParaRPr kumimoji="1" lang="ja-JP" altLang="en-US"/>
                    </a:p>
                  </a:txBody>
                  <a:tcPr/>
                </a:tc>
                <a:tc vMerge="1">
                  <a:txBody>
                    <a:bodyPr/>
                    <a:lstStyle/>
                    <a:p>
                      <a:endParaRPr kumimoji="1" lang="ja-JP" altLang="en-US"/>
                    </a:p>
                  </a:txBody>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Mandalay Bay Convention Center </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（マンダレイベイ・コンベンションセンター）</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12,000</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200" dirty="0">
                          <a:effectLst/>
                          <a:latin typeface="Arial" panose="020B0604020202020204" pitchFamily="34" charset="0"/>
                          <a:ea typeface="ＭＳ Ｐゴシック" panose="020B0600070205080204" pitchFamily="50" charset="-128"/>
                        </a:rPr>
                        <a:t>96,901</a:t>
                      </a:r>
                      <a:endParaRPr lang="ja-JP" sz="1200" dirty="0">
                        <a:effectLst/>
                        <a:latin typeface="Arial" panose="020B0604020202020204" pitchFamily="34" charset="0"/>
                        <a:ea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コンテンツ プレースホルダー 12"/>
          <p:cNvSpPr txBox="1">
            <a:spLocks/>
          </p:cNvSpPr>
          <p:nvPr/>
        </p:nvSpPr>
        <p:spPr>
          <a:xfrm>
            <a:off x="416354" y="1460277"/>
            <a:ext cx="9072646" cy="540000"/>
          </a:xfrm>
          <a:prstGeom prst="rect">
            <a:avLst/>
          </a:prstGeom>
          <a:noFill/>
          <a:ln>
            <a:noFill/>
          </a:ln>
        </p:spPr>
        <p:txBody>
          <a:bodyPr lIns="36000" tIns="36000" rIns="36000" bIns="36000">
            <a:noAutofit/>
          </a:bodyPr>
          <a:lst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a:lstStyle>
          <a:p>
            <a:pPr fontAlgn="auto">
              <a:lnSpc>
                <a:spcPct val="100000"/>
              </a:lnSpc>
              <a:spcBef>
                <a:spcPts val="0"/>
              </a:spcBef>
              <a:spcAft>
                <a:spcPts val="0"/>
              </a:spcAft>
            </a:pPr>
            <a:r>
              <a:rPr lang="en-US" altLang="ja-JP" sz="1050" kern="0" dirty="0" smtClean="0">
                <a:solidFill>
                  <a:prstClr val="black"/>
                </a:solidFill>
              </a:rPr>
              <a:t>Marina Bay Sands Pte Ltd</a:t>
            </a:r>
            <a:r>
              <a:rPr lang="ja-JP" altLang="en-US" sz="1050" kern="0" dirty="0" smtClean="0">
                <a:solidFill>
                  <a:prstClr val="black"/>
                </a:solidFill>
              </a:rPr>
              <a:t>（マリーナベイ・サンズ）が保有する</a:t>
            </a:r>
            <a:r>
              <a:rPr lang="en-US" altLang="ja-JP" sz="1050" kern="0" dirty="0" smtClean="0">
                <a:solidFill>
                  <a:prstClr val="black"/>
                </a:solidFill>
              </a:rPr>
              <a:t>Sands Expo and Convention</a:t>
            </a:r>
            <a:r>
              <a:rPr lang="ja-JP" altLang="en-US" sz="1050" kern="0" dirty="0">
                <a:solidFill>
                  <a:prstClr val="black"/>
                </a:solidFill>
              </a:rPr>
              <a:t> </a:t>
            </a:r>
            <a:r>
              <a:rPr lang="en-US" altLang="ja-JP" sz="1050" kern="0" dirty="0" smtClean="0">
                <a:solidFill>
                  <a:prstClr val="black"/>
                </a:solidFill>
              </a:rPr>
              <a:t>Centre</a:t>
            </a:r>
            <a:r>
              <a:rPr lang="ja-JP" altLang="en-US" sz="1050" kern="0" dirty="0" smtClean="0">
                <a:solidFill>
                  <a:prstClr val="black"/>
                </a:solidFill>
              </a:rPr>
              <a:t>（サンズ・エキスポ＆コンベンションセンター）の規模（</a:t>
            </a:r>
            <a:r>
              <a:rPr lang="ja-JP" altLang="en-US" sz="1050" b="1" u="sng" kern="0" dirty="0" smtClean="0">
                <a:solidFill>
                  <a:prstClr val="black"/>
                </a:solidFill>
              </a:rPr>
              <a:t>総展示場</a:t>
            </a:r>
            <a:r>
              <a:rPr lang="ja-JP" altLang="en-US" sz="1050" b="1" u="sng" kern="0" dirty="0">
                <a:solidFill>
                  <a:prstClr val="black"/>
                </a:solidFill>
              </a:rPr>
              <a:t>面積</a:t>
            </a:r>
            <a:r>
              <a:rPr lang="en-US" altLang="ja-JP" sz="1050" b="1" u="sng" kern="0" dirty="0">
                <a:solidFill>
                  <a:prstClr val="black"/>
                </a:solidFill>
              </a:rPr>
              <a:t>30,000</a:t>
            </a:r>
            <a:r>
              <a:rPr lang="ja-JP" altLang="en-US" sz="1050" b="1" u="sng" kern="0" dirty="0">
                <a:solidFill>
                  <a:prstClr val="black"/>
                </a:solidFill>
              </a:rPr>
              <a:t>㎡以上また</a:t>
            </a:r>
            <a:r>
              <a:rPr lang="ja-JP" altLang="en-US" sz="1050" b="1" u="sng" kern="0" dirty="0" smtClean="0">
                <a:solidFill>
                  <a:prstClr val="black"/>
                </a:solidFill>
              </a:rPr>
              <a:t>は最大会議場</a:t>
            </a:r>
            <a:r>
              <a:rPr lang="ja-JP" altLang="en-US" sz="1050" b="1" u="sng" kern="0" dirty="0">
                <a:solidFill>
                  <a:prstClr val="black"/>
                </a:solidFill>
              </a:rPr>
              <a:t>収容人数</a:t>
            </a:r>
            <a:r>
              <a:rPr lang="en-US" altLang="ja-JP" sz="1050" b="1" u="sng" kern="0" dirty="0">
                <a:solidFill>
                  <a:prstClr val="black"/>
                </a:solidFill>
              </a:rPr>
              <a:t>8,000</a:t>
            </a:r>
            <a:r>
              <a:rPr lang="ja-JP" altLang="en-US" sz="1050" b="1" u="sng" kern="0" dirty="0">
                <a:solidFill>
                  <a:prstClr val="black"/>
                </a:solidFill>
              </a:rPr>
              <a:t>人</a:t>
            </a:r>
            <a:r>
              <a:rPr lang="ja-JP" altLang="en-US" sz="1050" b="1" u="sng" kern="0" dirty="0" smtClean="0">
                <a:solidFill>
                  <a:prstClr val="black"/>
                </a:solidFill>
              </a:rPr>
              <a:t>以上</a:t>
            </a:r>
            <a:r>
              <a:rPr lang="ja-JP" altLang="en-US" sz="1050" kern="0" dirty="0" smtClean="0">
                <a:solidFill>
                  <a:prstClr val="black"/>
                </a:solidFill>
              </a:rPr>
              <a:t>）</a:t>
            </a:r>
            <a:r>
              <a:rPr lang="ja-JP" altLang="en-US" sz="1050" kern="0" dirty="0">
                <a:solidFill>
                  <a:prstClr val="black"/>
                </a:solidFill>
              </a:rPr>
              <a:t>を</a:t>
            </a:r>
            <a:r>
              <a:rPr lang="ja-JP" altLang="en-US" sz="1050" kern="0" dirty="0" smtClean="0">
                <a:solidFill>
                  <a:prstClr val="black"/>
                </a:solidFill>
              </a:rPr>
              <a:t>基準とし、調査対象都市ごとに当該施設規模以上の</a:t>
            </a:r>
            <a:r>
              <a:rPr lang="en-US" altLang="ja-JP" sz="1050" kern="0" dirty="0" smtClean="0">
                <a:solidFill>
                  <a:prstClr val="black"/>
                </a:solidFill>
              </a:rPr>
              <a:t>MICE</a:t>
            </a:r>
            <a:r>
              <a:rPr lang="ja-JP" altLang="en-US" sz="1050" kern="0" dirty="0" smtClean="0">
                <a:solidFill>
                  <a:prstClr val="black"/>
                </a:solidFill>
              </a:rPr>
              <a:t>施設を調査対象とした。</a:t>
            </a:r>
            <a:endParaRPr lang="en-US" altLang="ja-JP" sz="1050" kern="0" dirty="0" smtClean="0">
              <a:solidFill>
                <a:prstClr val="black"/>
              </a:solidFill>
            </a:endParaRPr>
          </a:p>
          <a:p>
            <a:pPr fontAlgn="auto">
              <a:lnSpc>
                <a:spcPct val="100000"/>
              </a:lnSpc>
              <a:spcBef>
                <a:spcPts val="0"/>
              </a:spcBef>
              <a:spcAft>
                <a:spcPts val="0"/>
              </a:spcAft>
            </a:pPr>
            <a:r>
              <a:rPr lang="ja-JP" altLang="en-US" sz="1050" kern="0" dirty="0" smtClean="0">
                <a:solidFill>
                  <a:prstClr val="black"/>
                </a:solidFill>
              </a:rPr>
              <a:t>調査対象施設は以下の</a:t>
            </a:r>
            <a:r>
              <a:rPr lang="ja-JP" altLang="en-US" sz="1050" kern="0" dirty="0">
                <a:solidFill>
                  <a:prstClr val="black"/>
                </a:solidFill>
              </a:rPr>
              <a:t>とおり</a:t>
            </a:r>
            <a:r>
              <a:rPr lang="ja-JP" altLang="en-US" sz="1050" kern="0" dirty="0" smtClean="0">
                <a:solidFill>
                  <a:prstClr val="black"/>
                </a:solidFill>
              </a:rPr>
              <a:t>である。</a:t>
            </a:r>
          </a:p>
        </p:txBody>
      </p:sp>
      <p:grpSp>
        <p:nvGrpSpPr>
          <p:cNvPr id="5" name="グループ化 4"/>
          <p:cNvGrpSpPr/>
          <p:nvPr/>
        </p:nvGrpSpPr>
        <p:grpSpPr>
          <a:xfrm>
            <a:off x="8268614" y="106449"/>
            <a:ext cx="1115786" cy="1367225"/>
            <a:chOff x="9906000" y="2272726"/>
            <a:chExt cx="1115786" cy="1367225"/>
          </a:xfrm>
        </p:grpSpPr>
        <p:sp>
          <p:nvSpPr>
            <p:cNvPr id="14" name="正方形/長方形 13"/>
            <p:cNvSpPr/>
            <p:nvPr/>
          </p:nvSpPr>
          <p:spPr>
            <a:xfrm>
              <a:off x="9906000" y="2346990"/>
              <a:ext cx="1115786" cy="129296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spcAft>
                  <a:spcPts val="300"/>
                </a:spcAft>
              </a:pPr>
              <a:endParaRPr kumimoji="1" lang="en-US" altLang="ja-JP" sz="1100" dirty="0" smtClean="0">
                <a:solidFill>
                  <a:prstClr val="black"/>
                </a:solidFill>
              </a:endParaRPr>
            </a:p>
          </p:txBody>
        </p:sp>
        <p:sp>
          <p:nvSpPr>
            <p:cNvPr id="15" name="正方形/長方形 14"/>
            <p:cNvSpPr/>
            <p:nvPr/>
          </p:nvSpPr>
          <p:spPr>
            <a:xfrm>
              <a:off x="10044883" y="2272726"/>
              <a:ext cx="303536" cy="13849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ctr"/>
              <a:r>
                <a:rPr kumimoji="1" lang="ja-JP" altLang="en-US" sz="900" dirty="0">
                  <a:solidFill>
                    <a:prstClr val="black"/>
                  </a:solidFill>
                  <a:latin typeface="ＭＳ Ｐゴシック"/>
                </a:rPr>
                <a:t>凡例</a:t>
              </a:r>
              <a:endParaRPr kumimoji="1" lang="en-US" altLang="ja-JP" sz="900" dirty="0" smtClean="0">
                <a:solidFill>
                  <a:prstClr val="black"/>
                </a:solidFill>
                <a:latin typeface="ＭＳ Ｐゴシック"/>
              </a:endParaRPr>
            </a:p>
          </p:txBody>
        </p:sp>
        <p:sp>
          <p:nvSpPr>
            <p:cNvPr id="12" name="正方形/長方形 11"/>
            <p:cNvSpPr/>
            <p:nvPr/>
          </p:nvSpPr>
          <p:spPr>
            <a:xfrm>
              <a:off x="10016651" y="2456287"/>
              <a:ext cx="360000" cy="127986"/>
            </a:xfrm>
            <a:prstGeom prst="rect">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spcAft>
                  <a:spcPts val="300"/>
                </a:spcAft>
              </a:pPr>
              <a:r>
                <a:rPr kumimoji="1" lang="ja-JP" altLang="en-US" sz="900" dirty="0">
                  <a:solidFill>
                    <a:prstClr val="black"/>
                  </a:solidFill>
                  <a:latin typeface="ＭＳ Ｐゴシック 本文"/>
                </a:rPr>
                <a:t>　</a:t>
              </a:r>
              <a:r>
                <a:rPr kumimoji="1" lang="ja-JP" altLang="en-US" sz="900" dirty="0" smtClean="0">
                  <a:solidFill>
                    <a:prstClr val="black"/>
                  </a:solidFill>
                  <a:latin typeface="ＭＳ Ｐゴシック 本文"/>
                </a:rPr>
                <a:t>　　　　　民設民営</a:t>
              </a:r>
              <a:endParaRPr kumimoji="1" lang="en-US" altLang="ja-JP" sz="900" dirty="0">
                <a:solidFill>
                  <a:prstClr val="black"/>
                </a:solidFill>
                <a:latin typeface="ＭＳ Ｐゴシック 本文"/>
              </a:endParaRPr>
            </a:p>
          </p:txBody>
        </p:sp>
        <p:sp>
          <p:nvSpPr>
            <p:cNvPr id="17" name="正方形/長方形 16"/>
            <p:cNvSpPr/>
            <p:nvPr/>
          </p:nvSpPr>
          <p:spPr>
            <a:xfrm>
              <a:off x="10016651" y="3107075"/>
              <a:ext cx="360000" cy="127986"/>
            </a:xfrm>
            <a:prstGeom prst="rect">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spcAft>
                  <a:spcPts val="300"/>
                </a:spcAft>
              </a:pPr>
              <a:r>
                <a:rPr kumimoji="1" lang="ja-JP" altLang="en-US" sz="900" dirty="0" smtClean="0">
                  <a:solidFill>
                    <a:prstClr val="black"/>
                  </a:solidFill>
                  <a:latin typeface="ＭＳ Ｐゴシック 本文"/>
                </a:rPr>
                <a:t>　　　　　　</a:t>
              </a:r>
              <a:r>
                <a:rPr kumimoji="1" lang="ja-JP" altLang="en-US" sz="900" dirty="0">
                  <a:solidFill>
                    <a:prstClr val="black"/>
                  </a:solidFill>
                  <a:latin typeface="ＭＳ Ｐゴシック 本文"/>
                </a:rPr>
                <a:t>その他</a:t>
              </a:r>
              <a:endParaRPr kumimoji="1" lang="en-US" altLang="ja-JP" sz="900" dirty="0">
                <a:solidFill>
                  <a:prstClr val="black"/>
                </a:solidFill>
                <a:latin typeface="ＭＳ Ｐゴシック"/>
              </a:endParaRPr>
            </a:p>
          </p:txBody>
        </p:sp>
        <p:sp>
          <p:nvSpPr>
            <p:cNvPr id="18" name="正方形/長方形 17"/>
            <p:cNvSpPr/>
            <p:nvPr/>
          </p:nvSpPr>
          <p:spPr>
            <a:xfrm>
              <a:off x="10016651" y="2680249"/>
              <a:ext cx="360000" cy="127986"/>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spcAft>
                  <a:spcPts val="300"/>
                </a:spcAft>
              </a:pPr>
              <a:r>
                <a:rPr kumimoji="1" lang="ja-JP" altLang="en-US" sz="900" dirty="0" smtClean="0">
                  <a:solidFill>
                    <a:prstClr val="black"/>
                  </a:solidFill>
                  <a:latin typeface="ＭＳ Ｐゴシック 本文"/>
                </a:rPr>
                <a:t>　　　　　　公設民営</a:t>
              </a:r>
              <a:endParaRPr kumimoji="1" lang="en-US" altLang="ja-JP" sz="900" dirty="0">
                <a:solidFill>
                  <a:prstClr val="black"/>
                </a:solidFill>
                <a:latin typeface="ＭＳ Ｐゴシック"/>
              </a:endParaRPr>
            </a:p>
          </p:txBody>
        </p:sp>
        <p:sp>
          <p:nvSpPr>
            <p:cNvPr id="19" name="正方形/長方形 18"/>
            <p:cNvSpPr/>
            <p:nvPr/>
          </p:nvSpPr>
          <p:spPr>
            <a:xfrm>
              <a:off x="10016651" y="2892909"/>
              <a:ext cx="360000" cy="127986"/>
            </a:xfrm>
            <a:prstGeom prst="rect">
              <a:avLst/>
            </a:prstGeom>
            <a:solidFill>
              <a:srgbClr val="D9D9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spcAft>
                  <a:spcPts val="300"/>
                </a:spcAft>
              </a:pPr>
              <a:r>
                <a:rPr kumimoji="1" lang="ja-JP" altLang="en-US" sz="900" dirty="0" smtClean="0">
                  <a:solidFill>
                    <a:prstClr val="black"/>
                  </a:solidFill>
                  <a:latin typeface="ＭＳ Ｐゴシック 本文"/>
                </a:rPr>
                <a:t>　　　　　　</a:t>
              </a:r>
              <a:r>
                <a:rPr kumimoji="1" lang="ja-JP" altLang="en-US" sz="900" dirty="0">
                  <a:solidFill>
                    <a:prstClr val="black"/>
                  </a:solidFill>
                  <a:latin typeface="ＭＳ Ｐゴシック 本文"/>
                </a:rPr>
                <a:t>公設公営</a:t>
              </a:r>
              <a:endParaRPr kumimoji="1" lang="en-US" altLang="ja-JP" sz="900" dirty="0">
                <a:solidFill>
                  <a:prstClr val="black"/>
                </a:solidFill>
                <a:latin typeface="ＭＳ Ｐゴシック"/>
              </a:endParaRPr>
            </a:p>
          </p:txBody>
        </p:sp>
        <p:sp>
          <p:nvSpPr>
            <p:cNvPr id="21" name="正方形/長方形 20"/>
            <p:cNvSpPr/>
            <p:nvPr/>
          </p:nvSpPr>
          <p:spPr>
            <a:xfrm>
              <a:off x="10016651" y="3336593"/>
              <a:ext cx="360000" cy="1279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spcAft>
                  <a:spcPts val="300"/>
                </a:spcAft>
              </a:pPr>
              <a:r>
                <a:rPr kumimoji="1" lang="ja-JP" altLang="en-US" sz="900" dirty="0" smtClean="0">
                  <a:solidFill>
                    <a:prstClr val="black"/>
                  </a:solidFill>
                  <a:latin typeface="ＭＳ Ｐゴシック 本文"/>
                </a:rPr>
                <a:t>　　　　　　選定基準</a:t>
              </a:r>
              <a:endParaRPr kumimoji="1" lang="en-US" altLang="ja-JP" sz="900" dirty="0">
                <a:solidFill>
                  <a:prstClr val="black"/>
                </a:solidFill>
                <a:latin typeface="ＭＳ Ｐゴシック"/>
              </a:endParaRPr>
            </a:p>
          </p:txBody>
        </p:sp>
      </p:grpSp>
    </p:spTree>
    <p:extLst>
      <p:ext uri="{BB962C8B-B14F-4D97-AF65-F5344CB8AC3E}">
        <p14:creationId xmlns:p14="http://schemas.microsoft.com/office/powerpoint/2010/main" val="1687433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a:r>
            <a:br>
              <a:rPr lang="en-US" altLang="ja-JP" dirty="0"/>
            </a:b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smtClean="0"/>
              <a:t>海外</a:t>
            </a:r>
            <a:r>
              <a:rPr lang="ja-JP" altLang="en-US"/>
              <a:t>都市</a:t>
            </a:r>
            <a:r>
              <a:rPr lang="ja-JP" altLang="en-US" smtClean="0"/>
              <a:t>・</a:t>
            </a:r>
            <a:r>
              <a:rPr lang="en-US" altLang="ja-JP" smtClean="0"/>
              <a:t>MICE</a:t>
            </a:r>
            <a:r>
              <a:rPr lang="ja-JP" altLang="en-US" smtClean="0"/>
              <a:t>施設</a:t>
            </a:r>
            <a:r>
              <a:rPr lang="ja-JP" altLang="en-US" dirty="0" smtClean="0"/>
              <a:t>　</a:t>
            </a:r>
            <a:r>
              <a:rPr lang="ja-JP" altLang="en-US" dirty="0"/>
              <a:t> </a:t>
            </a:r>
            <a:r>
              <a:rPr lang="ja-JP" altLang="en-US" dirty="0" smtClean="0"/>
              <a:t>（</a:t>
            </a:r>
            <a:r>
              <a:rPr lang="en-US" altLang="ja-JP" dirty="0" smtClean="0"/>
              <a:t>1/2</a:t>
            </a:r>
            <a:r>
              <a:rPr lang="ja-JP" altLang="en-US" dirty="0" smtClean="0"/>
              <a:t>）</a:t>
            </a:r>
            <a:endParaRPr lang="en-US" altLang="ja-JP" dirty="0" smtClean="0"/>
          </a:p>
        </p:txBody>
      </p:sp>
      <p:sp>
        <p:nvSpPr>
          <p:cNvPr id="13" name="正方形/長方形 12"/>
          <p:cNvSpPr/>
          <p:nvPr/>
        </p:nvSpPr>
        <p:spPr>
          <a:xfrm>
            <a:off x="2163000" y="1483732"/>
            <a:ext cx="7326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8" name="正方形/長方形 17"/>
          <p:cNvSpPr/>
          <p:nvPr/>
        </p:nvSpPr>
        <p:spPr>
          <a:xfrm>
            <a:off x="416496" y="1483732"/>
            <a:ext cx="1666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都市</a:t>
            </a:r>
          </a:p>
        </p:txBody>
      </p:sp>
      <p:sp>
        <p:nvSpPr>
          <p:cNvPr id="19" name="テキスト ボックス 18"/>
          <p:cNvSpPr txBox="1"/>
          <p:nvPr/>
        </p:nvSpPr>
        <p:spPr>
          <a:xfrm>
            <a:off x="410400" y="6317525"/>
            <a:ext cx="9078600" cy="208018"/>
          </a:xfrm>
          <a:prstGeom prst="rect">
            <a:avLst/>
          </a:prstGeom>
          <a:noFill/>
        </p:spPr>
        <p:txBody>
          <a:bodyPr wrap="square" lIns="36000" tIns="36000" rIns="36000" bIns="36000" rtlCol="0" anchor="t" anchorCtr="0">
            <a:noAutofit/>
          </a:bodyPr>
          <a:lstStyle/>
          <a:p>
            <a:r>
              <a:rPr kumimoji="1" lang="en-US" altLang="ja-JP" sz="1000" dirty="0" smtClean="0">
                <a:solidFill>
                  <a:prstClr val="black"/>
                </a:solidFill>
              </a:rPr>
              <a:t>*1 </a:t>
            </a:r>
            <a:r>
              <a:rPr kumimoji="1" lang="ja-JP" altLang="en-US" sz="1000" dirty="0" smtClean="0">
                <a:solidFill>
                  <a:prstClr val="black"/>
                </a:solidFill>
              </a:rPr>
              <a:t>「日本政府観光局（</a:t>
            </a:r>
            <a:r>
              <a:rPr kumimoji="1" lang="en-US" altLang="ja-JP" sz="1000" dirty="0" smtClean="0">
                <a:solidFill>
                  <a:prstClr val="black"/>
                </a:solidFill>
              </a:rPr>
              <a:t>JNTO</a:t>
            </a:r>
            <a:r>
              <a:rPr kumimoji="1" lang="ja-JP" altLang="en-US" sz="1000" dirty="0" smtClean="0">
                <a:solidFill>
                  <a:prstClr val="black"/>
                </a:solidFill>
              </a:rPr>
              <a:t>）</a:t>
            </a:r>
            <a:r>
              <a:rPr kumimoji="1" lang="en-US" altLang="ja-JP" sz="1000" dirty="0" smtClean="0">
                <a:solidFill>
                  <a:prstClr val="black"/>
                </a:solidFill>
              </a:rPr>
              <a:t>2014</a:t>
            </a:r>
            <a:r>
              <a:rPr kumimoji="1" lang="ja-JP" altLang="en-US" sz="1000" dirty="0" smtClean="0">
                <a:solidFill>
                  <a:prstClr val="black"/>
                </a:solidFill>
              </a:rPr>
              <a:t>年国際会議統計」</a:t>
            </a:r>
            <a:endParaRPr kumimoji="1" lang="en-US" altLang="ja-JP" sz="1000" dirty="0">
              <a:solidFill>
                <a:prstClr val="black"/>
              </a:solidFill>
            </a:endParaRPr>
          </a:p>
        </p:txBody>
      </p:sp>
      <p:grpSp>
        <p:nvGrpSpPr>
          <p:cNvPr id="3" name="グループ化 2"/>
          <p:cNvGrpSpPr/>
          <p:nvPr/>
        </p:nvGrpSpPr>
        <p:grpSpPr>
          <a:xfrm>
            <a:off x="416496" y="1774823"/>
            <a:ext cx="9072504" cy="1412911"/>
            <a:chOff x="416496" y="1777964"/>
            <a:chExt cx="9072504" cy="1345626"/>
          </a:xfrm>
        </p:grpSpPr>
        <p:sp>
          <p:nvSpPr>
            <p:cNvPr id="20" name="正方形/長方形 19"/>
            <p:cNvSpPr/>
            <p:nvPr/>
          </p:nvSpPr>
          <p:spPr>
            <a:xfrm>
              <a:off x="416496" y="1777964"/>
              <a:ext cx="1666800" cy="134562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a:solidFill>
                    <a:prstClr val="black"/>
                  </a:solidFill>
                </a:rPr>
                <a:t>ソウル</a:t>
              </a:r>
              <a:endParaRPr kumimoji="1" lang="en-US" altLang="ja-JP" sz="1400" b="1" dirty="0" smtClean="0">
                <a:solidFill>
                  <a:prstClr val="black"/>
                </a:solidFill>
              </a:endParaRPr>
            </a:p>
          </p:txBody>
        </p:sp>
        <p:sp>
          <p:nvSpPr>
            <p:cNvPr id="21" name="正方形/長方形 20"/>
            <p:cNvSpPr/>
            <p:nvPr/>
          </p:nvSpPr>
          <p:spPr>
            <a:xfrm>
              <a:off x="2163000" y="1777964"/>
              <a:ext cx="7326000" cy="134562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171450" indent="-171450">
                <a:spcBef>
                  <a:spcPts val="600"/>
                </a:spcBef>
                <a:buFont typeface="Wingdings" panose="05000000000000000000" pitchFamily="2" charset="2"/>
                <a:buChar char="n"/>
              </a:pPr>
              <a:r>
                <a:rPr kumimoji="1" lang="en-US" altLang="ja-JP" sz="1100" b="1" dirty="0" smtClean="0">
                  <a:solidFill>
                    <a:prstClr val="black"/>
                  </a:solidFill>
                </a:rPr>
                <a:t>2018</a:t>
              </a:r>
              <a:r>
                <a:rPr kumimoji="1" lang="ja-JP" altLang="en-US" sz="1100" b="1" dirty="0" smtClean="0">
                  <a:solidFill>
                    <a:prstClr val="black"/>
                  </a:solidFill>
                </a:rPr>
                <a:t>年度までに世界</a:t>
              </a:r>
              <a:r>
                <a:rPr kumimoji="1" lang="en-US" altLang="ja-JP" sz="1100" b="1" dirty="0" smtClean="0">
                  <a:solidFill>
                    <a:prstClr val="black"/>
                  </a:solidFill>
                </a:rPr>
                <a:t>3</a:t>
              </a:r>
              <a:r>
                <a:rPr kumimoji="1" lang="ja-JP" altLang="en-US" sz="1100" b="1" dirty="0" smtClean="0">
                  <a:solidFill>
                    <a:prstClr val="black"/>
                  </a:solidFill>
                </a:rPr>
                <a:t>大コンベンション都市の座に就く</a:t>
              </a:r>
              <a:endParaRPr kumimoji="1" lang="en-US" altLang="ja-JP" sz="1100" b="1" dirty="0" smtClean="0">
                <a:solidFill>
                  <a:prstClr val="black"/>
                </a:solidFill>
              </a:endParaRPr>
            </a:p>
            <a:p>
              <a:pPr marL="265113" indent="-179388">
                <a:spcBef>
                  <a:spcPts val="600"/>
                </a:spcBef>
                <a:buFont typeface="Wingdings" panose="05000000000000000000" pitchFamily="2" charset="2"/>
                <a:buChar char="Ø"/>
              </a:pPr>
              <a:r>
                <a:rPr kumimoji="1" lang="en-US" altLang="ja-JP" sz="1100" dirty="0" smtClean="0">
                  <a:solidFill>
                    <a:prstClr val="black"/>
                  </a:solidFill>
                </a:rPr>
                <a:t>2014</a:t>
              </a:r>
              <a:r>
                <a:rPr kumimoji="1" lang="ja-JP" altLang="en-US" sz="1100" dirty="0" smtClean="0">
                  <a:solidFill>
                    <a:prstClr val="black"/>
                  </a:solidFill>
                </a:rPr>
                <a:t>年度時点で、既に国際会議開催件数における世界ランキング</a:t>
              </a:r>
              <a:r>
                <a:rPr kumimoji="1" lang="en-US" altLang="ja-JP" sz="1100" baseline="30000" dirty="0">
                  <a:solidFill>
                    <a:prstClr val="black"/>
                  </a:solidFill>
                </a:rPr>
                <a:t>*1</a:t>
              </a:r>
              <a:r>
                <a:rPr kumimoji="1" lang="ja-JP" altLang="en-US" sz="1100" dirty="0" smtClean="0">
                  <a:solidFill>
                    <a:prstClr val="black"/>
                  </a:solidFill>
                </a:rPr>
                <a:t>第</a:t>
              </a:r>
              <a:r>
                <a:rPr kumimoji="1" lang="en-US" altLang="ja-JP" sz="1100" dirty="0" smtClean="0">
                  <a:solidFill>
                    <a:prstClr val="black"/>
                  </a:solidFill>
                </a:rPr>
                <a:t>5</a:t>
              </a:r>
              <a:r>
                <a:rPr kumimoji="1" lang="ja-JP" altLang="en-US" sz="1100" dirty="0" smtClean="0">
                  <a:solidFill>
                    <a:prstClr val="black"/>
                  </a:solidFill>
                </a:rPr>
                <a:t>位に位置しており、最大収容人数</a:t>
              </a:r>
              <a:r>
                <a:rPr kumimoji="1" lang="en-US" altLang="ja-JP" sz="1100" dirty="0" smtClean="0">
                  <a:solidFill>
                    <a:prstClr val="black"/>
                  </a:solidFill>
                </a:rPr>
                <a:t>7,000</a:t>
              </a:r>
              <a:r>
                <a:rPr kumimoji="1" lang="ja-JP" altLang="en-US" sz="1100" dirty="0" smtClean="0">
                  <a:solidFill>
                    <a:prstClr val="black"/>
                  </a:solidFill>
                </a:rPr>
                <a:t>人の　有力会議施設（</a:t>
              </a:r>
              <a:r>
                <a:rPr kumimoji="1" lang="en-US" altLang="ja-JP" sz="1100" dirty="0" smtClean="0">
                  <a:solidFill>
                    <a:prstClr val="black"/>
                  </a:solidFill>
                </a:rPr>
                <a:t>Coex</a:t>
              </a:r>
              <a:r>
                <a:rPr kumimoji="1" lang="ja-JP" altLang="en-US" sz="1100" dirty="0" smtClean="0">
                  <a:solidFill>
                    <a:prstClr val="black"/>
                  </a:solidFill>
                </a:rPr>
                <a:t>）が所在する</a:t>
              </a:r>
              <a:r>
                <a:rPr kumimoji="1" lang="ja-JP" altLang="en-US" sz="1100" dirty="0">
                  <a:solidFill>
                    <a:prstClr val="black"/>
                  </a:solidFill>
                </a:rPr>
                <a:t>。</a:t>
              </a:r>
              <a:r>
                <a:rPr kumimoji="1" lang="ja-JP" altLang="en-US" sz="1100" dirty="0" smtClean="0">
                  <a:solidFill>
                    <a:prstClr val="black"/>
                  </a:solidFill>
                </a:rPr>
                <a:t>またソウル近郊の</a:t>
              </a:r>
              <a:r>
                <a:rPr kumimoji="1" lang="zh-TW" altLang="en-US" sz="1100" dirty="0" smtClean="0">
                  <a:solidFill>
                    <a:prstClr val="black"/>
                  </a:solidFill>
                </a:rPr>
                <a:t>高陽市</a:t>
              </a:r>
              <a:r>
                <a:rPr kumimoji="1" lang="ja-JP" altLang="en-US" sz="1100" dirty="0" smtClean="0">
                  <a:solidFill>
                    <a:prstClr val="black"/>
                  </a:solidFill>
                </a:rPr>
                <a:t>には、総展示</a:t>
              </a:r>
              <a:r>
                <a:rPr kumimoji="1" lang="ja-JP" altLang="en-US" sz="1100" dirty="0">
                  <a:solidFill>
                    <a:prstClr val="black"/>
                  </a:solidFill>
                </a:rPr>
                <a:t>面積</a:t>
              </a:r>
              <a:r>
                <a:rPr kumimoji="1" lang="en-US" altLang="ja-JP" sz="1100" dirty="0">
                  <a:solidFill>
                    <a:prstClr val="black"/>
                  </a:solidFill>
                </a:rPr>
                <a:t>10</a:t>
              </a:r>
              <a:r>
                <a:rPr kumimoji="1" lang="ja-JP" altLang="en-US" sz="1100" dirty="0">
                  <a:solidFill>
                    <a:prstClr val="black"/>
                  </a:solidFill>
                </a:rPr>
                <a:t>万㎡超の有力展示</a:t>
              </a:r>
              <a:r>
                <a:rPr kumimoji="1" lang="ja-JP" altLang="en-US" sz="1100" dirty="0" smtClean="0">
                  <a:solidFill>
                    <a:prstClr val="black"/>
                  </a:solidFill>
                </a:rPr>
                <a:t>施設（</a:t>
              </a:r>
              <a:r>
                <a:rPr kumimoji="1" lang="en-US" altLang="ja-JP" sz="1100" dirty="0" smtClean="0">
                  <a:solidFill>
                    <a:prstClr val="black"/>
                  </a:solidFill>
                </a:rPr>
                <a:t>KINTEX</a:t>
              </a:r>
              <a:r>
                <a:rPr kumimoji="1" lang="ja-JP" altLang="en-US" sz="1100" dirty="0" smtClean="0">
                  <a:solidFill>
                    <a:prstClr val="black"/>
                  </a:solidFill>
                </a:rPr>
                <a:t>）が所在する。</a:t>
              </a:r>
              <a:endParaRPr kumimoji="1" lang="en-US" altLang="ja-JP" sz="1100" dirty="0" smtClean="0">
                <a:solidFill>
                  <a:prstClr val="black"/>
                </a:solidFill>
              </a:endParaRPr>
            </a:p>
            <a:p>
              <a:pPr marL="265113" indent="-179388">
                <a:spcBef>
                  <a:spcPts val="300"/>
                </a:spcBef>
                <a:buFont typeface="Wingdings" panose="05000000000000000000" pitchFamily="2" charset="2"/>
                <a:buChar char="Ø"/>
              </a:pPr>
              <a:r>
                <a:rPr kumimoji="1" lang="ja-JP" altLang="en-US" sz="1100" dirty="0" smtClean="0">
                  <a:solidFill>
                    <a:prstClr val="black"/>
                  </a:solidFill>
                </a:rPr>
                <a:t>今後、さらなる展示・会議施設の拡充、加えて韓流コンテンツ等</a:t>
              </a:r>
              <a:r>
                <a:rPr kumimoji="1" lang="ja-JP" altLang="en-US" sz="1100" dirty="0">
                  <a:solidFill>
                    <a:prstClr val="black"/>
                  </a:solidFill>
                </a:rPr>
                <a:t>の</a:t>
              </a:r>
              <a:r>
                <a:rPr kumimoji="1" lang="ja-JP" altLang="en-US" sz="1100" dirty="0" smtClean="0">
                  <a:solidFill>
                    <a:prstClr val="black"/>
                  </a:solidFill>
                </a:rPr>
                <a:t>活用によるソウルらしいイベントの育成や</a:t>
              </a:r>
              <a:r>
                <a:rPr kumimoji="1" lang="en-US" altLang="ja-JP" sz="1100" dirty="0" smtClean="0">
                  <a:solidFill>
                    <a:prstClr val="black"/>
                  </a:solidFill>
                </a:rPr>
                <a:t>MICE</a:t>
              </a:r>
              <a:r>
                <a:rPr kumimoji="1" lang="ja-JP" altLang="en-US" sz="1100" dirty="0" smtClean="0">
                  <a:solidFill>
                    <a:prstClr val="black"/>
                  </a:solidFill>
                </a:rPr>
                <a:t>参加者向けの観光商品の拡大等を通じたアフターコンベンションの充実化により</a:t>
              </a:r>
              <a:r>
                <a:rPr kumimoji="1" lang="en-US" altLang="ja-JP" sz="1100" dirty="0" smtClean="0">
                  <a:solidFill>
                    <a:prstClr val="black"/>
                  </a:solidFill>
                </a:rPr>
                <a:t>MICE</a:t>
              </a:r>
              <a:r>
                <a:rPr kumimoji="1" lang="ja-JP" altLang="en-US" sz="1100" dirty="0" smtClean="0">
                  <a:solidFill>
                    <a:prstClr val="black"/>
                  </a:solidFill>
                </a:rPr>
                <a:t>誘致を図り、</a:t>
              </a:r>
              <a:r>
                <a:rPr kumimoji="1" lang="en-US" altLang="ja-JP" sz="1100" dirty="0" smtClean="0">
                  <a:solidFill>
                    <a:prstClr val="black"/>
                  </a:solidFill>
                </a:rPr>
                <a:t>2018</a:t>
              </a:r>
              <a:r>
                <a:rPr kumimoji="1" lang="ja-JP" altLang="en-US" sz="1100" dirty="0" smtClean="0">
                  <a:solidFill>
                    <a:prstClr val="black"/>
                  </a:solidFill>
                </a:rPr>
                <a:t>年度までに世界</a:t>
              </a:r>
              <a:r>
                <a:rPr kumimoji="1" lang="en-US" altLang="ja-JP" sz="1100" dirty="0" smtClean="0">
                  <a:solidFill>
                    <a:prstClr val="black"/>
                  </a:solidFill>
                </a:rPr>
                <a:t>3</a:t>
              </a:r>
              <a:r>
                <a:rPr kumimoji="1" lang="ja-JP" altLang="en-US" sz="1100" dirty="0" smtClean="0">
                  <a:solidFill>
                    <a:prstClr val="black"/>
                  </a:solidFill>
                </a:rPr>
                <a:t>大　コンベンション都市の座に就くことを目指している。</a:t>
              </a:r>
              <a:endParaRPr kumimoji="1" lang="en-US" altLang="ja-JP" sz="1100" dirty="0">
                <a:solidFill>
                  <a:prstClr val="black"/>
                </a:solidFill>
              </a:endParaRPr>
            </a:p>
          </p:txBody>
        </p:sp>
      </p:grpSp>
      <p:grpSp>
        <p:nvGrpSpPr>
          <p:cNvPr id="6" name="グループ化 5"/>
          <p:cNvGrpSpPr/>
          <p:nvPr/>
        </p:nvGrpSpPr>
        <p:grpSpPr>
          <a:xfrm>
            <a:off x="416496" y="3244825"/>
            <a:ext cx="9072504" cy="1410699"/>
            <a:chOff x="416496" y="3076640"/>
            <a:chExt cx="9072504" cy="900407"/>
          </a:xfrm>
        </p:grpSpPr>
        <p:sp>
          <p:nvSpPr>
            <p:cNvPr id="36" name="正方形/長方形 35"/>
            <p:cNvSpPr/>
            <p:nvPr/>
          </p:nvSpPr>
          <p:spPr>
            <a:xfrm>
              <a:off x="416496" y="3076641"/>
              <a:ext cx="1666800" cy="90040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シンガポール</a:t>
              </a:r>
              <a:endParaRPr kumimoji="1" lang="en-US" altLang="ja-JP" sz="1400" b="1" dirty="0" smtClean="0">
                <a:solidFill>
                  <a:prstClr val="black"/>
                </a:solidFill>
              </a:endParaRPr>
            </a:p>
          </p:txBody>
        </p:sp>
        <p:sp>
          <p:nvSpPr>
            <p:cNvPr id="37" name="正方形/長方形 36"/>
            <p:cNvSpPr/>
            <p:nvPr/>
          </p:nvSpPr>
          <p:spPr>
            <a:xfrm>
              <a:off x="2163000" y="3076640"/>
              <a:ext cx="7326000" cy="90040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171450" indent="-171450">
                <a:spcBef>
                  <a:spcPts val="600"/>
                </a:spcBef>
                <a:buFont typeface="Wingdings" panose="05000000000000000000" pitchFamily="2" charset="2"/>
                <a:buChar char="n"/>
              </a:pPr>
              <a:r>
                <a:rPr kumimoji="1" lang="en-US" altLang="ja-JP" sz="1100" b="1" dirty="0" smtClean="0">
                  <a:solidFill>
                    <a:prstClr val="black"/>
                  </a:solidFill>
                </a:rPr>
                <a:t>MICE</a:t>
              </a:r>
              <a:r>
                <a:rPr kumimoji="1" lang="ja-JP" altLang="en-US" sz="1100" b="1" dirty="0" smtClean="0">
                  <a:solidFill>
                    <a:prstClr val="black"/>
                  </a:solidFill>
                </a:rPr>
                <a:t>リーディング都市（</a:t>
              </a:r>
              <a:r>
                <a:rPr kumimoji="1" lang="en-US" altLang="ja-JP" sz="1100" b="1" dirty="0" smtClean="0">
                  <a:solidFill>
                    <a:prstClr val="black"/>
                  </a:solidFill>
                </a:rPr>
                <a:t>”MICE</a:t>
              </a:r>
              <a:r>
                <a:rPr kumimoji="1" lang="ja-JP" altLang="en-US" sz="1100" b="1" dirty="0" smtClean="0">
                  <a:solidFill>
                    <a:prstClr val="black"/>
                  </a:solidFill>
                </a:rPr>
                <a:t>のシンガポール</a:t>
              </a:r>
              <a:r>
                <a:rPr kumimoji="1" lang="en-US" altLang="ja-JP" sz="1100" b="1" dirty="0" smtClean="0">
                  <a:solidFill>
                    <a:prstClr val="black"/>
                  </a:solidFill>
                </a:rPr>
                <a:t>”</a:t>
              </a:r>
              <a:r>
                <a:rPr kumimoji="1" lang="ja-JP" altLang="en-US" sz="1100" b="1" dirty="0" smtClean="0">
                  <a:solidFill>
                    <a:prstClr val="black"/>
                  </a:solidFill>
                </a:rPr>
                <a:t>）の座を維持</a:t>
              </a:r>
              <a:endParaRPr kumimoji="1" lang="en-US" altLang="ja-JP" sz="1100" b="1" dirty="0" smtClean="0">
                <a:solidFill>
                  <a:prstClr val="black"/>
                </a:solidFill>
              </a:endParaRPr>
            </a:p>
            <a:p>
              <a:pPr marL="266700" indent="-180975">
                <a:spcBef>
                  <a:spcPts val="600"/>
                </a:spcBef>
                <a:buFont typeface="Wingdings" panose="05000000000000000000" pitchFamily="2" charset="2"/>
                <a:buChar char="Ø"/>
              </a:pPr>
              <a:r>
                <a:rPr kumimoji="1" lang="ja-JP" altLang="en-US" sz="1100" dirty="0" smtClean="0">
                  <a:solidFill>
                    <a:prstClr val="black"/>
                  </a:solidFill>
                </a:rPr>
                <a:t>大規模かつ機能性に優れ、かつ、エンターテイメント施設を備えたサンズ・エキスポ</a:t>
              </a:r>
              <a:r>
                <a:rPr kumimoji="1" lang="en-US" altLang="ja-JP" sz="1100" dirty="0" smtClean="0">
                  <a:solidFill>
                    <a:prstClr val="black"/>
                  </a:solidFill>
                </a:rPr>
                <a:t>&amp;</a:t>
              </a:r>
              <a:r>
                <a:rPr kumimoji="1" lang="ja-JP" altLang="en-US" sz="1100" dirty="0" smtClean="0">
                  <a:solidFill>
                    <a:prstClr val="black"/>
                  </a:solidFill>
                </a:rPr>
                <a:t>コンベンションセンター（マリーナベイ・サンズ）及び国際空港から車で</a:t>
              </a:r>
              <a:r>
                <a:rPr kumimoji="1" lang="en-US" altLang="ja-JP" sz="1100" dirty="0" smtClean="0">
                  <a:solidFill>
                    <a:prstClr val="black"/>
                  </a:solidFill>
                </a:rPr>
                <a:t>5</a:t>
              </a:r>
              <a:r>
                <a:rPr kumimoji="1" lang="ja-JP" altLang="en-US" sz="1100" dirty="0" smtClean="0">
                  <a:solidFill>
                    <a:prstClr val="black"/>
                  </a:solidFill>
                </a:rPr>
                <a:t>分と交通アクセス面に優れ、かつ、総展示面積</a:t>
              </a:r>
              <a:r>
                <a:rPr kumimoji="1" lang="en-US" altLang="ja-JP" sz="1100" dirty="0" smtClean="0">
                  <a:solidFill>
                    <a:prstClr val="black"/>
                  </a:solidFill>
                </a:rPr>
                <a:t>10</a:t>
              </a:r>
              <a:r>
                <a:rPr kumimoji="1" lang="ja-JP" altLang="en-US" sz="1100" dirty="0" smtClean="0">
                  <a:solidFill>
                    <a:prstClr val="black"/>
                  </a:solidFill>
                </a:rPr>
                <a:t>万㎡を誇るシンガポール・エキスポ</a:t>
              </a:r>
              <a:r>
                <a:rPr kumimoji="1" lang="en-US" altLang="ja-JP" sz="1100" dirty="0" smtClean="0">
                  <a:solidFill>
                    <a:prstClr val="black"/>
                  </a:solidFill>
                </a:rPr>
                <a:t>&amp;MAX</a:t>
              </a:r>
              <a:r>
                <a:rPr kumimoji="1" lang="ja-JP" altLang="en-US" sz="1100" dirty="0" smtClean="0">
                  <a:solidFill>
                    <a:prstClr val="black"/>
                  </a:solidFill>
                </a:rPr>
                <a:t>アトリア等の有力</a:t>
              </a:r>
              <a:r>
                <a:rPr kumimoji="1" lang="en-US" altLang="ja-JP" sz="1100" dirty="0" smtClean="0">
                  <a:solidFill>
                    <a:prstClr val="black"/>
                  </a:solidFill>
                </a:rPr>
                <a:t>MICE</a:t>
              </a:r>
              <a:r>
                <a:rPr kumimoji="1" lang="ja-JP" altLang="en-US" sz="1100" dirty="0" smtClean="0">
                  <a:solidFill>
                    <a:prstClr val="black"/>
                  </a:solidFill>
                </a:rPr>
                <a:t>施設が所在する。</a:t>
              </a:r>
              <a:endParaRPr kumimoji="1" lang="en-US" altLang="ja-JP" sz="1100" dirty="0" smtClean="0">
                <a:solidFill>
                  <a:prstClr val="black"/>
                </a:solidFill>
              </a:endParaRPr>
            </a:p>
            <a:p>
              <a:pPr marL="266700" indent="-180975">
                <a:spcBef>
                  <a:spcPts val="300"/>
                </a:spcBef>
                <a:buFont typeface="Wingdings" panose="05000000000000000000" pitchFamily="2" charset="2"/>
                <a:buChar char="Ø"/>
              </a:pPr>
              <a:r>
                <a:rPr kumimoji="1" lang="en-US" altLang="ja-JP" sz="1100" dirty="0" smtClean="0">
                  <a:solidFill>
                    <a:prstClr val="black"/>
                  </a:solidFill>
                </a:rPr>
                <a:t>2014</a:t>
              </a:r>
              <a:r>
                <a:rPr kumimoji="1" lang="ja-JP" altLang="en-US" sz="1100" dirty="0" smtClean="0">
                  <a:solidFill>
                    <a:prstClr val="black"/>
                  </a:solidFill>
                </a:rPr>
                <a:t>年度の国際会議開催件数における世界ランキング</a:t>
              </a:r>
              <a:r>
                <a:rPr kumimoji="1" lang="en-US" altLang="ja-JP" sz="1100" baseline="30000" dirty="0">
                  <a:solidFill>
                    <a:prstClr val="black"/>
                  </a:solidFill>
                </a:rPr>
                <a:t>*1</a:t>
              </a:r>
              <a:r>
                <a:rPr kumimoji="1" lang="ja-JP" altLang="en-US" sz="1100" dirty="0" smtClean="0">
                  <a:solidFill>
                    <a:prstClr val="black"/>
                  </a:solidFill>
                </a:rPr>
                <a:t>は第</a:t>
              </a:r>
              <a:r>
                <a:rPr kumimoji="1" lang="en-US" altLang="ja-JP" sz="1100" dirty="0" smtClean="0">
                  <a:solidFill>
                    <a:prstClr val="black"/>
                  </a:solidFill>
                </a:rPr>
                <a:t>1</a:t>
              </a:r>
              <a:r>
                <a:rPr kumimoji="1" lang="ja-JP" altLang="en-US" sz="1100" dirty="0" smtClean="0">
                  <a:solidFill>
                    <a:prstClr val="black"/>
                  </a:solidFill>
                </a:rPr>
                <a:t>位であり、今後も同ポジションを維持するべく、</a:t>
              </a:r>
              <a:r>
                <a:rPr kumimoji="1" lang="en-US" altLang="ja-JP" sz="1100" dirty="0" smtClean="0">
                  <a:solidFill>
                    <a:prstClr val="black"/>
                  </a:solidFill>
                </a:rPr>
                <a:t>Wi-Fi</a:t>
              </a:r>
              <a:r>
                <a:rPr kumimoji="1" lang="ja-JP" altLang="en-US" sz="1100" dirty="0" smtClean="0">
                  <a:solidFill>
                    <a:prstClr val="black"/>
                  </a:solidFill>
                </a:rPr>
                <a:t>利用域の拡大や体験型イベント等を通じた</a:t>
              </a:r>
              <a:r>
                <a:rPr kumimoji="1" lang="en-US" altLang="ja-JP" sz="1100" dirty="0" smtClean="0">
                  <a:solidFill>
                    <a:prstClr val="black"/>
                  </a:solidFill>
                </a:rPr>
                <a:t>MICE</a:t>
              </a:r>
              <a:r>
                <a:rPr kumimoji="1" lang="ja-JP" altLang="en-US" sz="1100" dirty="0" smtClean="0">
                  <a:solidFill>
                    <a:prstClr val="black"/>
                  </a:solidFill>
                </a:rPr>
                <a:t>参加者の満足度の維持・向上及び</a:t>
              </a:r>
              <a:r>
                <a:rPr kumimoji="1" lang="en-US" altLang="ja-JP" sz="1100" dirty="0" smtClean="0">
                  <a:solidFill>
                    <a:prstClr val="black"/>
                  </a:solidFill>
                </a:rPr>
                <a:t>MICE</a:t>
              </a:r>
              <a:r>
                <a:rPr kumimoji="1" lang="ja-JP" altLang="en-US" sz="1100" dirty="0" smtClean="0">
                  <a:solidFill>
                    <a:prstClr val="black"/>
                  </a:solidFill>
                </a:rPr>
                <a:t>人材の開発や呼込等を通じた</a:t>
              </a:r>
              <a:r>
                <a:rPr kumimoji="1" lang="en-US" altLang="ja-JP" sz="1100" dirty="0" smtClean="0">
                  <a:solidFill>
                    <a:prstClr val="black"/>
                  </a:solidFill>
                </a:rPr>
                <a:t>MICE</a:t>
              </a:r>
              <a:r>
                <a:rPr kumimoji="1" lang="ja-JP" altLang="en-US" sz="1100" dirty="0" smtClean="0">
                  <a:solidFill>
                    <a:prstClr val="black"/>
                  </a:solidFill>
                </a:rPr>
                <a:t>関連企業の強化・育成等により、</a:t>
              </a:r>
              <a:r>
                <a:rPr kumimoji="1" lang="en-US" altLang="ja-JP" sz="1100" dirty="0" smtClean="0">
                  <a:solidFill>
                    <a:prstClr val="black"/>
                  </a:solidFill>
                </a:rPr>
                <a:t>MICE</a:t>
              </a:r>
              <a:r>
                <a:rPr kumimoji="1" lang="ja-JP" altLang="en-US" sz="1100" dirty="0" smtClean="0">
                  <a:solidFill>
                    <a:prstClr val="black"/>
                  </a:solidFill>
                </a:rPr>
                <a:t>リーディング都市（</a:t>
              </a:r>
              <a:r>
                <a:rPr kumimoji="1" lang="en-US" altLang="ja-JP" sz="1100" dirty="0" smtClean="0">
                  <a:solidFill>
                    <a:prstClr val="black"/>
                  </a:solidFill>
                </a:rPr>
                <a:t>”MICE</a:t>
              </a:r>
              <a:r>
                <a:rPr kumimoji="1" lang="ja-JP" altLang="en-US" sz="1100" dirty="0" smtClean="0">
                  <a:solidFill>
                    <a:prstClr val="black"/>
                  </a:solidFill>
                </a:rPr>
                <a:t>のシンガポール</a:t>
              </a:r>
              <a:r>
                <a:rPr kumimoji="1" lang="en-US" altLang="ja-JP" sz="1100" dirty="0" smtClean="0">
                  <a:solidFill>
                    <a:prstClr val="black"/>
                  </a:solidFill>
                </a:rPr>
                <a:t>”</a:t>
              </a:r>
              <a:r>
                <a:rPr kumimoji="1" lang="ja-JP" altLang="en-US" sz="1100" dirty="0" smtClean="0">
                  <a:solidFill>
                    <a:prstClr val="black"/>
                  </a:solidFill>
                </a:rPr>
                <a:t>）としての座を維持していく。</a:t>
              </a:r>
              <a:endParaRPr kumimoji="1" lang="en-US" altLang="ja-JP" sz="1100" dirty="0">
                <a:solidFill>
                  <a:prstClr val="black"/>
                </a:solidFill>
              </a:endParaRPr>
            </a:p>
          </p:txBody>
        </p:sp>
      </p:grpSp>
      <p:sp>
        <p:nvSpPr>
          <p:cNvPr id="39" name="正方形/長方形 38"/>
          <p:cNvSpPr/>
          <p:nvPr/>
        </p:nvSpPr>
        <p:spPr>
          <a:xfrm>
            <a:off x="416496" y="4712615"/>
            <a:ext cx="1666800" cy="102918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マカオ</a:t>
            </a:r>
            <a:endParaRPr kumimoji="1" lang="en-US" altLang="ja-JP" sz="1400" b="1" dirty="0" smtClean="0">
              <a:solidFill>
                <a:prstClr val="black"/>
              </a:solidFill>
            </a:endParaRPr>
          </a:p>
        </p:txBody>
      </p:sp>
      <p:sp>
        <p:nvSpPr>
          <p:cNvPr id="40" name="正方形/長方形 39"/>
          <p:cNvSpPr/>
          <p:nvPr/>
        </p:nvSpPr>
        <p:spPr>
          <a:xfrm>
            <a:off x="2163000" y="4712615"/>
            <a:ext cx="7326000" cy="102918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171450" indent="-171450">
              <a:spcBef>
                <a:spcPts val="600"/>
              </a:spcBef>
              <a:buFont typeface="Wingdings" panose="05000000000000000000" pitchFamily="2" charset="2"/>
              <a:buChar char="n"/>
            </a:pPr>
            <a:r>
              <a:rPr kumimoji="1" lang="ja-JP" altLang="en-US" sz="1100" b="1" dirty="0" smtClean="0">
                <a:solidFill>
                  <a:prstClr val="black"/>
                </a:solidFill>
              </a:rPr>
              <a:t>国際会議開催件数</a:t>
            </a:r>
            <a:r>
              <a:rPr kumimoji="1" lang="ja-JP" altLang="en-US" sz="1100" b="1" dirty="0">
                <a:solidFill>
                  <a:prstClr val="black"/>
                </a:solidFill>
              </a:rPr>
              <a:t>世界ランキング*</a:t>
            </a:r>
            <a:r>
              <a:rPr kumimoji="1" lang="en-US" altLang="ja-JP" sz="1100" b="1" baseline="30000" dirty="0">
                <a:solidFill>
                  <a:prstClr val="black"/>
                </a:solidFill>
              </a:rPr>
              <a:t>1</a:t>
            </a:r>
            <a:r>
              <a:rPr kumimoji="1" lang="ja-JP" altLang="en-US" sz="1100" b="1" dirty="0" smtClean="0">
                <a:solidFill>
                  <a:prstClr val="black"/>
                </a:solidFill>
              </a:rPr>
              <a:t>圏外であるものの、アクセス面に優れた利便性の高い</a:t>
            </a:r>
            <a:r>
              <a:rPr kumimoji="1" lang="ja-JP" altLang="en-US" sz="1100" b="1" smtClean="0">
                <a:solidFill>
                  <a:prstClr val="black"/>
                </a:solidFill>
              </a:rPr>
              <a:t>有力な</a:t>
            </a:r>
            <a:r>
              <a:rPr kumimoji="1" lang="en-US" altLang="ja-JP" sz="1100" b="1" smtClean="0">
                <a:solidFill>
                  <a:prstClr val="black"/>
                </a:solidFill>
              </a:rPr>
              <a:t>MICE</a:t>
            </a:r>
            <a:r>
              <a:rPr kumimoji="1" lang="ja-JP" altLang="en-US" sz="1100" b="1" smtClean="0">
                <a:solidFill>
                  <a:prstClr val="black"/>
                </a:solidFill>
              </a:rPr>
              <a:t>施設</a:t>
            </a:r>
            <a:r>
              <a:rPr kumimoji="1" lang="ja-JP" altLang="en-US" sz="1100" b="1" dirty="0" smtClean="0">
                <a:solidFill>
                  <a:prstClr val="black"/>
                </a:solidFill>
              </a:rPr>
              <a:t>が所在</a:t>
            </a:r>
            <a:endParaRPr kumimoji="1" lang="en-US" altLang="ja-JP" sz="1100" b="1" dirty="0" smtClean="0">
              <a:solidFill>
                <a:prstClr val="black"/>
              </a:solidFill>
            </a:endParaRPr>
          </a:p>
          <a:p>
            <a:pPr marL="265113" indent="-179388">
              <a:spcBef>
                <a:spcPts val="600"/>
              </a:spcBef>
              <a:buFont typeface="Wingdings" panose="05000000000000000000" pitchFamily="2" charset="2"/>
              <a:buChar char="Ø"/>
            </a:pPr>
            <a:r>
              <a:rPr kumimoji="1" lang="en-US" altLang="ja-JP" sz="1100" dirty="0" smtClean="0">
                <a:solidFill>
                  <a:prstClr val="black"/>
                </a:solidFill>
              </a:rPr>
              <a:t>2014</a:t>
            </a:r>
            <a:r>
              <a:rPr kumimoji="1" lang="ja-JP" altLang="en-US" sz="1100" dirty="0" smtClean="0">
                <a:solidFill>
                  <a:prstClr val="black"/>
                </a:solidFill>
              </a:rPr>
              <a:t>年度の国際会議開催件数における世界ランキング</a:t>
            </a:r>
            <a:r>
              <a:rPr kumimoji="1" lang="en-US" altLang="ja-JP" sz="1100" baseline="30000" dirty="0" smtClean="0">
                <a:solidFill>
                  <a:prstClr val="black"/>
                </a:solidFill>
              </a:rPr>
              <a:t>*1</a:t>
            </a:r>
            <a:r>
              <a:rPr kumimoji="1" lang="ja-JP" altLang="en-US" sz="1100" dirty="0" smtClean="0">
                <a:solidFill>
                  <a:prstClr val="black"/>
                </a:solidFill>
              </a:rPr>
              <a:t>圏外であり、ラスベガスを除く他の調査対象海外都市に比べ、国際会議開催件数面では劣るものの、</a:t>
            </a:r>
            <a:r>
              <a:rPr kumimoji="1" lang="ja-JP" altLang="en-US" sz="1100" dirty="0">
                <a:solidFill>
                  <a:prstClr val="black"/>
                </a:solidFill>
              </a:rPr>
              <a:t>国際空港から車で</a:t>
            </a:r>
            <a:r>
              <a:rPr kumimoji="1" lang="en-US" altLang="ja-JP" sz="1100" dirty="0">
                <a:solidFill>
                  <a:prstClr val="black"/>
                </a:solidFill>
              </a:rPr>
              <a:t>5</a:t>
            </a:r>
            <a:r>
              <a:rPr kumimoji="1" lang="ja-JP" altLang="en-US" sz="1100" dirty="0" smtClean="0">
                <a:solidFill>
                  <a:prstClr val="black"/>
                </a:solidFill>
              </a:rPr>
              <a:t>分と交通アクセス面に優れ、</a:t>
            </a:r>
            <a:r>
              <a:rPr kumimoji="1" lang="ja-JP" altLang="en-US" sz="1100" dirty="0">
                <a:solidFill>
                  <a:prstClr val="black"/>
                </a:solidFill>
              </a:rPr>
              <a:t>かつ、</a:t>
            </a:r>
            <a:r>
              <a:rPr kumimoji="1" lang="ja-JP" altLang="en-US" sz="1100" dirty="0" smtClean="0">
                <a:solidFill>
                  <a:prstClr val="black"/>
                </a:solidFill>
              </a:rPr>
              <a:t>最大収容人数</a:t>
            </a:r>
            <a:r>
              <a:rPr kumimoji="1" lang="en-US" altLang="ja-JP" sz="1100" dirty="0" smtClean="0">
                <a:solidFill>
                  <a:prstClr val="black"/>
                </a:solidFill>
              </a:rPr>
              <a:t>7,000</a:t>
            </a:r>
            <a:r>
              <a:rPr kumimoji="1" lang="ja-JP" altLang="en-US" sz="1100" dirty="0" smtClean="0">
                <a:solidFill>
                  <a:prstClr val="black"/>
                </a:solidFill>
              </a:rPr>
              <a:t>人超の会議施設及び総展示面積</a:t>
            </a:r>
            <a:r>
              <a:rPr kumimoji="1" lang="en-US" altLang="ja-JP" sz="1100" dirty="0" smtClean="0">
                <a:solidFill>
                  <a:prstClr val="black"/>
                </a:solidFill>
              </a:rPr>
              <a:t>7</a:t>
            </a:r>
            <a:r>
              <a:rPr kumimoji="1" lang="ja-JP" altLang="en-US" sz="1100" dirty="0" smtClean="0">
                <a:solidFill>
                  <a:prstClr val="black"/>
                </a:solidFill>
              </a:rPr>
              <a:t>万㎡超の展示施設を有する</a:t>
            </a:r>
            <a:r>
              <a:rPr kumimoji="1" lang="ja-JP" altLang="en-US" sz="1100" smtClean="0">
                <a:solidFill>
                  <a:prstClr val="black"/>
                </a:solidFill>
              </a:rPr>
              <a:t>有力な</a:t>
            </a:r>
            <a:r>
              <a:rPr kumimoji="1" lang="en-US" altLang="ja-JP" sz="1100" smtClean="0">
                <a:solidFill>
                  <a:prstClr val="black"/>
                </a:solidFill>
              </a:rPr>
              <a:t>MICE</a:t>
            </a:r>
            <a:r>
              <a:rPr kumimoji="1" lang="ja-JP" altLang="en-US" sz="1100" smtClean="0">
                <a:solidFill>
                  <a:prstClr val="black"/>
                </a:solidFill>
              </a:rPr>
              <a:t>施設</a:t>
            </a:r>
            <a:r>
              <a:rPr kumimoji="1" lang="ja-JP" altLang="en-US" sz="1100" dirty="0" smtClean="0">
                <a:solidFill>
                  <a:prstClr val="black"/>
                </a:solidFill>
              </a:rPr>
              <a:t>（ザ・ベネチアン・マカオ コタイ・エキスポ）が所在する。</a:t>
            </a:r>
            <a:endParaRPr kumimoji="1" lang="en-US" altLang="ja-JP" sz="1100" dirty="0">
              <a:solidFill>
                <a:prstClr val="black"/>
              </a:solidFill>
            </a:endParaRPr>
          </a:p>
        </p:txBody>
      </p:sp>
      <p:sp>
        <p:nvSpPr>
          <p:cNvPr id="17" name="スライド番号プレースホルダー 3"/>
          <p:cNvSpPr txBox="1">
            <a:spLocks/>
          </p:cNvSpPr>
          <p:nvPr/>
        </p:nvSpPr>
        <p:spPr bwMode="gray">
          <a:xfrm>
            <a:off x="4104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1100" kern="1200">
                <a:solidFill>
                  <a:schemeClr val="tx2"/>
                </a:solidFill>
                <a:latin typeface="Arial" pitchFamily="34" charset="0"/>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r>
              <a:rPr lang="en-US" altLang="ja-JP" dirty="0" smtClean="0">
                <a:solidFill>
                  <a:srgbClr val="313131"/>
                </a:solidFill>
              </a:rPr>
              <a:t>89</a:t>
            </a:r>
            <a:endParaRPr lang="ja-JP" altLang="en-US" dirty="0">
              <a:solidFill>
                <a:srgbClr val="313131"/>
              </a:solidFill>
            </a:endParaRPr>
          </a:p>
        </p:txBody>
      </p:sp>
    </p:spTree>
    <p:extLst>
      <p:ext uri="{BB962C8B-B14F-4D97-AF65-F5344CB8AC3E}">
        <p14:creationId xmlns:p14="http://schemas.microsoft.com/office/powerpoint/2010/main" val="47512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a:t>
            </a:r>
            <a:r>
              <a:rPr lang="en-US" altLang="ja-JP" dirty="0"/>
              <a:t>2</a:t>
            </a:r>
            <a:r>
              <a:rPr lang="ja-JP" altLang="en-US" dirty="0"/>
              <a:t>）立地効果（大阪市域、府域、近畿圏）</a:t>
            </a:r>
            <a:endParaRPr kumimoji="1" lang="ja-JP" altLang="en-US" dirty="0"/>
          </a:p>
        </p:txBody>
      </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9</a:t>
            </a:fld>
            <a:endParaRPr lang="ja-JP" altLang="en-US" dirty="0"/>
          </a:p>
        </p:txBody>
      </p:sp>
      <p:graphicFrame>
        <p:nvGraphicFramePr>
          <p:cNvPr id="4" name="Group 155"/>
          <p:cNvGraphicFramePr>
            <a:graphicFrameLocks/>
          </p:cNvGraphicFramePr>
          <p:nvPr>
            <p:extLst>
              <p:ext uri="{D42A27DB-BD31-4B8C-83A1-F6EECF244321}">
                <p14:modId xmlns:p14="http://schemas.microsoft.com/office/powerpoint/2010/main" val="1804563090"/>
              </p:ext>
            </p:extLst>
          </p:nvPr>
        </p:nvGraphicFramePr>
        <p:xfrm>
          <a:off x="4462529" y="4004847"/>
          <a:ext cx="4961618" cy="2430000"/>
        </p:xfrm>
        <a:graphic>
          <a:graphicData uri="http://schemas.openxmlformats.org/drawingml/2006/table">
            <a:tbl>
              <a:tblPr/>
              <a:tblGrid>
                <a:gridCol w="4097107"/>
                <a:gridCol w="864511"/>
              </a:tblGrid>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Summary</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P.10</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試算の基本的な考え方</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P.11</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ア　直接効果の試算結果</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P.17</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イ　経済効果の試算結果              </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P.21</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86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ウ　税収効果の試算結果</a:t>
                      </a:r>
                      <a:endParaRPr kumimoji="0"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P.23</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399641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90</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海外</a:t>
            </a:r>
            <a:r>
              <a:rPr lang="ja-JP" altLang="en-US" smtClean="0"/>
              <a:t>都市・</a:t>
            </a:r>
            <a:r>
              <a:rPr lang="en-US" altLang="ja-JP" smtClean="0"/>
              <a:t>MICE</a:t>
            </a:r>
            <a:r>
              <a:rPr lang="ja-JP" altLang="en-US" smtClean="0"/>
              <a:t>施設</a:t>
            </a:r>
            <a:r>
              <a:rPr lang="ja-JP" altLang="en-US" dirty="0" smtClean="0"/>
              <a:t>　</a:t>
            </a:r>
            <a:r>
              <a:rPr lang="ja-JP" altLang="en-US" dirty="0"/>
              <a:t> </a:t>
            </a:r>
            <a:r>
              <a:rPr lang="ja-JP" altLang="en-US" dirty="0" smtClean="0"/>
              <a:t>（</a:t>
            </a:r>
            <a:r>
              <a:rPr lang="en-US" altLang="ja-JP" dirty="0" smtClean="0"/>
              <a:t>2/2</a:t>
            </a:r>
            <a:r>
              <a:rPr lang="ja-JP" altLang="en-US" dirty="0" smtClean="0"/>
              <a:t>）</a:t>
            </a:r>
            <a:endParaRPr lang="en-US" altLang="ja-JP" dirty="0" smtClean="0"/>
          </a:p>
        </p:txBody>
      </p:sp>
      <p:sp>
        <p:nvSpPr>
          <p:cNvPr id="13" name="正方形/長方形 12"/>
          <p:cNvSpPr/>
          <p:nvPr/>
        </p:nvSpPr>
        <p:spPr>
          <a:xfrm>
            <a:off x="2163000" y="1483732"/>
            <a:ext cx="7326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8" name="正方形/長方形 17"/>
          <p:cNvSpPr/>
          <p:nvPr/>
        </p:nvSpPr>
        <p:spPr>
          <a:xfrm>
            <a:off x="416496" y="1483732"/>
            <a:ext cx="1666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都市</a:t>
            </a:r>
          </a:p>
        </p:txBody>
      </p:sp>
      <p:sp>
        <p:nvSpPr>
          <p:cNvPr id="27" name="テキスト ボックス 26"/>
          <p:cNvSpPr txBox="1"/>
          <p:nvPr/>
        </p:nvSpPr>
        <p:spPr>
          <a:xfrm>
            <a:off x="711106" y="6557907"/>
            <a:ext cx="4993200" cy="208018"/>
          </a:xfrm>
          <a:prstGeom prst="rect">
            <a:avLst/>
          </a:prstGeom>
          <a:noFill/>
        </p:spPr>
        <p:txBody>
          <a:bodyPr wrap="square" lIns="36000" tIns="36000" rIns="36000" bIns="36000" rtlCol="0" anchor="t" anchorCtr="0">
            <a:noAutofit/>
          </a:bodyPr>
          <a:lstStyle/>
          <a:p>
            <a:r>
              <a:rPr kumimoji="1" lang="en-US" altLang="ja-JP" sz="1000" dirty="0" smtClean="0">
                <a:solidFill>
                  <a:prstClr val="black"/>
                </a:solidFill>
              </a:rPr>
              <a:t>*1 </a:t>
            </a:r>
            <a:r>
              <a:rPr kumimoji="1" lang="ja-JP" altLang="en-US" sz="1000" dirty="0" smtClean="0">
                <a:solidFill>
                  <a:prstClr val="black"/>
                </a:solidFill>
              </a:rPr>
              <a:t>「日本政府観光局（</a:t>
            </a:r>
            <a:r>
              <a:rPr kumimoji="1" lang="en-US" altLang="ja-JP" sz="1000" dirty="0" smtClean="0">
                <a:solidFill>
                  <a:prstClr val="black"/>
                </a:solidFill>
              </a:rPr>
              <a:t>JNTO</a:t>
            </a:r>
            <a:r>
              <a:rPr kumimoji="1" lang="ja-JP" altLang="en-US" sz="1000" dirty="0" smtClean="0">
                <a:solidFill>
                  <a:prstClr val="black"/>
                </a:solidFill>
              </a:rPr>
              <a:t>）</a:t>
            </a:r>
            <a:r>
              <a:rPr kumimoji="1" lang="en-US" altLang="ja-JP" sz="1000" dirty="0" smtClean="0">
                <a:solidFill>
                  <a:prstClr val="black"/>
                </a:solidFill>
              </a:rPr>
              <a:t>2014</a:t>
            </a:r>
            <a:r>
              <a:rPr kumimoji="1" lang="ja-JP" altLang="en-US" sz="1000" dirty="0" smtClean="0">
                <a:solidFill>
                  <a:prstClr val="black"/>
                </a:solidFill>
              </a:rPr>
              <a:t>年国際会議統計」</a:t>
            </a:r>
            <a:endParaRPr kumimoji="1" lang="en-US" altLang="ja-JP" sz="1000" dirty="0">
              <a:solidFill>
                <a:prstClr val="black"/>
              </a:solidFill>
            </a:endParaRPr>
          </a:p>
        </p:txBody>
      </p:sp>
      <p:grpSp>
        <p:nvGrpSpPr>
          <p:cNvPr id="7" name="グループ化 6"/>
          <p:cNvGrpSpPr/>
          <p:nvPr/>
        </p:nvGrpSpPr>
        <p:grpSpPr>
          <a:xfrm>
            <a:off x="406400" y="3226396"/>
            <a:ext cx="9086850" cy="1260000"/>
            <a:chOff x="406400" y="3092555"/>
            <a:chExt cx="9086850" cy="1212745"/>
          </a:xfrm>
        </p:grpSpPr>
        <p:sp>
          <p:nvSpPr>
            <p:cNvPr id="17" name="正方形/長方形 16"/>
            <p:cNvSpPr/>
            <p:nvPr/>
          </p:nvSpPr>
          <p:spPr>
            <a:xfrm>
              <a:off x="406400" y="3092555"/>
              <a:ext cx="1666800" cy="121274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シドニー</a:t>
              </a:r>
              <a:endParaRPr kumimoji="1" lang="en-US" altLang="ja-JP" sz="1400" b="1" dirty="0" smtClean="0">
                <a:solidFill>
                  <a:prstClr val="black"/>
                </a:solidFill>
              </a:endParaRPr>
            </a:p>
          </p:txBody>
        </p:sp>
        <p:sp>
          <p:nvSpPr>
            <p:cNvPr id="19" name="正方形/長方形 18"/>
            <p:cNvSpPr/>
            <p:nvPr/>
          </p:nvSpPr>
          <p:spPr>
            <a:xfrm>
              <a:off x="2167250" y="3092555"/>
              <a:ext cx="7326000" cy="121274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71450" indent="-171450">
                <a:spcBef>
                  <a:spcPts val="600"/>
                </a:spcBef>
                <a:buFont typeface="Wingdings" panose="05000000000000000000" pitchFamily="2" charset="2"/>
                <a:buChar char="n"/>
              </a:pPr>
              <a:r>
                <a:rPr kumimoji="1" lang="ja-JP" altLang="en-US" sz="1100" b="1" dirty="0" smtClean="0">
                  <a:solidFill>
                    <a:prstClr val="black"/>
                  </a:solidFill>
                </a:rPr>
                <a:t>インフラ整備及びマーケティング対象の選択と集中を図り、</a:t>
              </a:r>
              <a:r>
                <a:rPr kumimoji="1" lang="en-US" altLang="ja-JP" sz="1100" b="1" dirty="0" smtClean="0">
                  <a:solidFill>
                    <a:prstClr val="black"/>
                  </a:solidFill>
                </a:rPr>
                <a:t>MICE</a:t>
              </a:r>
              <a:r>
                <a:rPr kumimoji="1" lang="ja-JP" altLang="en-US" sz="1100" b="1" dirty="0" smtClean="0">
                  <a:solidFill>
                    <a:prstClr val="black"/>
                  </a:solidFill>
                </a:rPr>
                <a:t>誘致を実施</a:t>
              </a:r>
              <a:endParaRPr kumimoji="1" lang="en-US" altLang="ja-JP" sz="1100" b="1" dirty="0" smtClean="0">
                <a:solidFill>
                  <a:prstClr val="black"/>
                </a:solidFill>
              </a:endParaRPr>
            </a:p>
            <a:p>
              <a:pPr marL="276225" indent="-190500">
                <a:spcBef>
                  <a:spcPts val="600"/>
                </a:spcBef>
                <a:buFont typeface="Wingdings" panose="05000000000000000000" pitchFamily="2" charset="2"/>
                <a:buChar char="Ø"/>
              </a:pPr>
              <a:r>
                <a:rPr kumimoji="1" lang="en-US" altLang="ja-JP" sz="1100" dirty="0">
                  <a:solidFill>
                    <a:prstClr val="black"/>
                  </a:solidFill>
                </a:rPr>
                <a:t>2014</a:t>
              </a:r>
              <a:r>
                <a:rPr kumimoji="1" lang="ja-JP" altLang="en-US" sz="1100" dirty="0">
                  <a:solidFill>
                    <a:prstClr val="black"/>
                  </a:solidFill>
                </a:rPr>
                <a:t>年度の国際会議開催件数における世界ランキング</a:t>
              </a:r>
              <a:r>
                <a:rPr kumimoji="1" lang="en-US" altLang="ja-JP" sz="1100" baseline="30000" dirty="0">
                  <a:solidFill>
                    <a:prstClr val="black"/>
                  </a:solidFill>
                </a:rPr>
                <a:t>*1</a:t>
              </a:r>
              <a:r>
                <a:rPr kumimoji="1" lang="ja-JP" altLang="en-US" sz="1100" dirty="0" smtClean="0">
                  <a:solidFill>
                    <a:prstClr val="black"/>
                  </a:solidFill>
                </a:rPr>
                <a:t>は第</a:t>
              </a:r>
              <a:r>
                <a:rPr kumimoji="1" lang="en-US" altLang="ja-JP" sz="1100" dirty="0" smtClean="0">
                  <a:solidFill>
                    <a:prstClr val="black"/>
                  </a:solidFill>
                </a:rPr>
                <a:t>16</a:t>
              </a:r>
              <a:r>
                <a:rPr kumimoji="1" lang="ja-JP" altLang="en-US" sz="1100" dirty="0" smtClean="0">
                  <a:solidFill>
                    <a:prstClr val="black"/>
                  </a:solidFill>
                </a:rPr>
                <a:t>位</a:t>
              </a:r>
              <a:r>
                <a:rPr kumimoji="1" lang="ja-JP" altLang="en-US" sz="1100" dirty="0">
                  <a:solidFill>
                    <a:prstClr val="black"/>
                  </a:solidFill>
                </a:rPr>
                <a:t>であり</a:t>
              </a:r>
              <a:r>
                <a:rPr kumimoji="1" lang="ja-JP" altLang="en-US" sz="1100" dirty="0">
                  <a:solidFill>
                    <a:prstClr val="black"/>
                  </a:solidFill>
                </a:rPr>
                <a:t>、他の調査対象海外都市の中では、</a:t>
              </a:r>
              <a:r>
                <a:rPr kumimoji="1" lang="ja-JP" altLang="en-US" sz="1100" dirty="0" smtClean="0">
                  <a:solidFill>
                    <a:prstClr val="black"/>
                  </a:solidFill>
                </a:rPr>
                <a:t>シンガポール、ソウルに次ぐ順位となっている。</a:t>
              </a:r>
              <a:endParaRPr kumimoji="1" lang="en-US" altLang="ja-JP" sz="1100" dirty="0" smtClean="0">
                <a:solidFill>
                  <a:prstClr val="black"/>
                </a:solidFill>
              </a:endParaRPr>
            </a:p>
            <a:p>
              <a:pPr marL="276225" indent="-190500">
                <a:spcBef>
                  <a:spcPts val="600"/>
                </a:spcBef>
                <a:buFont typeface="Wingdings" panose="05000000000000000000" pitchFamily="2" charset="2"/>
                <a:buChar char="Ø"/>
              </a:pPr>
              <a:r>
                <a:rPr kumimoji="1" lang="ja-JP" altLang="en-US" sz="1100" dirty="0" smtClean="0">
                  <a:solidFill>
                    <a:prstClr val="black"/>
                  </a:solidFill>
                </a:rPr>
                <a:t>大規模なコンサート・国際会議・展示会等を誘致するため、シドニー・コンベンションエキシビションセンターの再開発（</a:t>
              </a:r>
              <a:r>
                <a:rPr kumimoji="1" lang="en-US" altLang="ja-JP" sz="1100" dirty="0" smtClean="0">
                  <a:solidFill>
                    <a:prstClr val="black"/>
                  </a:solidFill>
                </a:rPr>
                <a:t>2013</a:t>
              </a:r>
              <a:r>
                <a:rPr kumimoji="1" lang="ja-JP" altLang="en-US" sz="1100" dirty="0" smtClean="0">
                  <a:solidFill>
                    <a:prstClr val="black"/>
                  </a:solidFill>
                </a:rPr>
                <a:t>年閉鎖、</a:t>
              </a:r>
              <a:r>
                <a:rPr kumimoji="1" lang="en-US" altLang="ja-JP" sz="1100" dirty="0" smtClean="0">
                  <a:solidFill>
                    <a:prstClr val="black"/>
                  </a:solidFill>
                </a:rPr>
                <a:t>2016</a:t>
              </a:r>
              <a:r>
                <a:rPr kumimoji="1" lang="ja-JP" altLang="en-US" sz="1100" dirty="0" smtClean="0">
                  <a:solidFill>
                    <a:prstClr val="black"/>
                  </a:solidFill>
                </a:rPr>
                <a:t>年</a:t>
              </a:r>
              <a:r>
                <a:rPr kumimoji="1" lang="en-US" altLang="ja-JP" sz="1100" dirty="0" smtClean="0">
                  <a:solidFill>
                    <a:prstClr val="black"/>
                  </a:solidFill>
                </a:rPr>
                <a:t>12</a:t>
              </a:r>
              <a:r>
                <a:rPr kumimoji="1" lang="ja-JP" altLang="en-US" sz="1100" dirty="0" smtClean="0">
                  <a:solidFill>
                    <a:prstClr val="black"/>
                  </a:solidFill>
                </a:rPr>
                <a:t>月にインターナショナルコンベンションエキシビションセンター・シドニーとして開業予定）及びマーケティングの対象国や対象顧客層を絞り、中国などの高い消費力を有する顧客を中心に</a:t>
              </a:r>
              <a:r>
                <a:rPr kumimoji="1" lang="en-US" altLang="ja-JP" sz="1100" dirty="0" smtClean="0">
                  <a:solidFill>
                    <a:prstClr val="black"/>
                  </a:solidFill>
                </a:rPr>
                <a:t>MICE</a:t>
              </a:r>
              <a:r>
                <a:rPr kumimoji="1" lang="ja-JP" altLang="en-US" sz="1100" dirty="0" smtClean="0">
                  <a:solidFill>
                    <a:prstClr val="black"/>
                  </a:solidFill>
                </a:rPr>
                <a:t>誘致を実施している。</a:t>
              </a:r>
              <a:endParaRPr kumimoji="1" lang="ja-JP" altLang="en-US" sz="1100" dirty="0">
                <a:solidFill>
                  <a:prstClr val="black"/>
                </a:solidFill>
              </a:endParaRPr>
            </a:p>
          </p:txBody>
        </p:sp>
      </p:grpSp>
      <p:grpSp>
        <p:nvGrpSpPr>
          <p:cNvPr id="3" name="グループ化 2"/>
          <p:cNvGrpSpPr/>
          <p:nvPr/>
        </p:nvGrpSpPr>
        <p:grpSpPr>
          <a:xfrm>
            <a:off x="406400" y="4538728"/>
            <a:ext cx="9091554" cy="770146"/>
            <a:chOff x="406400" y="4363855"/>
            <a:chExt cx="9091554" cy="988591"/>
          </a:xfrm>
        </p:grpSpPr>
        <p:sp>
          <p:nvSpPr>
            <p:cNvPr id="22" name="正方形/長方形 21"/>
            <p:cNvSpPr/>
            <p:nvPr/>
          </p:nvSpPr>
          <p:spPr>
            <a:xfrm>
              <a:off x="406400" y="4363855"/>
              <a:ext cx="1666800" cy="98859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メルボルン</a:t>
              </a:r>
              <a:endParaRPr kumimoji="1" lang="en-US" altLang="ja-JP" sz="1400" b="1" dirty="0" smtClean="0">
                <a:solidFill>
                  <a:prstClr val="black"/>
                </a:solidFill>
              </a:endParaRPr>
            </a:p>
          </p:txBody>
        </p:sp>
        <p:sp>
          <p:nvSpPr>
            <p:cNvPr id="23" name="正方形/長方形 22"/>
            <p:cNvSpPr/>
            <p:nvPr/>
          </p:nvSpPr>
          <p:spPr>
            <a:xfrm>
              <a:off x="2171954" y="4363855"/>
              <a:ext cx="7326000" cy="98859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71450" indent="-171450">
                <a:spcBef>
                  <a:spcPts val="600"/>
                </a:spcBef>
                <a:buFont typeface="Wingdings" panose="05000000000000000000" pitchFamily="2" charset="2"/>
                <a:buChar char="n"/>
              </a:pPr>
              <a:r>
                <a:rPr kumimoji="1" lang="ja-JP" altLang="en-US" sz="1100" b="1" dirty="0" smtClean="0">
                  <a:solidFill>
                    <a:prstClr val="black"/>
                  </a:solidFill>
                </a:rPr>
                <a:t>過去</a:t>
              </a:r>
              <a:r>
                <a:rPr kumimoji="1" lang="en-US" altLang="ja-JP" sz="1100" b="1" dirty="0" smtClean="0">
                  <a:solidFill>
                    <a:prstClr val="black"/>
                  </a:solidFill>
                </a:rPr>
                <a:t>5</a:t>
              </a:r>
              <a:r>
                <a:rPr kumimoji="1" lang="ja-JP" altLang="en-US" sz="1100" b="1" dirty="0" smtClean="0">
                  <a:solidFill>
                    <a:prstClr val="black"/>
                  </a:solidFill>
                </a:rPr>
                <a:t>年間の</a:t>
              </a:r>
              <a:r>
                <a:rPr kumimoji="1" lang="en-US" altLang="ja-JP" sz="1100" b="1" dirty="0" smtClean="0">
                  <a:solidFill>
                    <a:prstClr val="black"/>
                  </a:solidFill>
                </a:rPr>
                <a:t>CAGR</a:t>
              </a:r>
              <a:r>
                <a:rPr kumimoji="1" lang="ja-JP" altLang="en-US" sz="1100" b="1" dirty="0" smtClean="0">
                  <a:solidFill>
                    <a:prstClr val="black"/>
                  </a:solidFill>
                </a:rPr>
                <a:t>は</a:t>
              </a:r>
              <a:r>
                <a:rPr kumimoji="1" lang="ja-JP" altLang="en-US" sz="1100" b="1" dirty="0">
                  <a:solidFill>
                    <a:prstClr val="black"/>
                  </a:solidFill>
                </a:rPr>
                <a:t>▲</a:t>
              </a:r>
              <a:r>
                <a:rPr kumimoji="1" lang="en-US" altLang="ja-JP" sz="1100" b="1" dirty="0" smtClean="0">
                  <a:solidFill>
                    <a:prstClr val="black"/>
                  </a:solidFill>
                </a:rPr>
                <a:t>7.59%</a:t>
              </a:r>
              <a:r>
                <a:rPr kumimoji="1" lang="ja-JP" altLang="en-US" sz="1100" b="1" dirty="0" smtClean="0">
                  <a:solidFill>
                    <a:prstClr val="black"/>
                  </a:solidFill>
                </a:rPr>
                <a:t>、滞在日数増加に寄与する</a:t>
              </a:r>
              <a:r>
                <a:rPr kumimoji="1" lang="ja-JP" altLang="en-US" sz="1100" b="1" smtClean="0">
                  <a:solidFill>
                    <a:prstClr val="black"/>
                  </a:solidFill>
                </a:rPr>
                <a:t>国際的な</a:t>
              </a:r>
              <a:r>
                <a:rPr kumimoji="1" lang="en-US" altLang="ja-JP" sz="1100" b="1" smtClean="0">
                  <a:solidFill>
                    <a:prstClr val="black"/>
                  </a:solidFill>
                </a:rPr>
                <a:t>MICE</a:t>
              </a:r>
              <a:r>
                <a:rPr kumimoji="1" lang="ja-JP" altLang="en-US" sz="1100" b="1" smtClean="0">
                  <a:solidFill>
                    <a:prstClr val="black"/>
                  </a:solidFill>
                </a:rPr>
                <a:t>（</a:t>
              </a:r>
              <a:r>
                <a:rPr kumimoji="1" lang="ja-JP" altLang="en-US" sz="1100" b="1" dirty="0" smtClean="0">
                  <a:solidFill>
                    <a:prstClr val="black"/>
                  </a:solidFill>
                </a:rPr>
                <a:t>特に</a:t>
              </a:r>
              <a:r>
                <a:rPr kumimoji="1" lang="en-US" altLang="ja-JP" sz="1100" b="1" dirty="0" smtClean="0">
                  <a:solidFill>
                    <a:prstClr val="black"/>
                  </a:solidFill>
                </a:rPr>
                <a:t>C</a:t>
              </a:r>
              <a:r>
                <a:rPr kumimoji="1" lang="ja-JP" altLang="en-US" sz="1100" b="1" dirty="0" smtClean="0">
                  <a:solidFill>
                    <a:prstClr val="black"/>
                  </a:solidFill>
                </a:rPr>
                <a:t>と</a:t>
              </a:r>
              <a:r>
                <a:rPr kumimoji="1" lang="en-US" altLang="ja-JP" sz="1100" b="1" dirty="0" smtClean="0">
                  <a:solidFill>
                    <a:prstClr val="black"/>
                  </a:solidFill>
                </a:rPr>
                <a:t>I</a:t>
              </a:r>
              <a:r>
                <a:rPr kumimoji="1" lang="ja-JP" altLang="en-US" sz="1100" b="1" dirty="0" smtClean="0">
                  <a:solidFill>
                    <a:prstClr val="black"/>
                  </a:solidFill>
                </a:rPr>
                <a:t>）誘致に注力</a:t>
              </a:r>
              <a:endParaRPr kumimoji="1" lang="en-US" altLang="ja-JP" sz="1100" b="1" dirty="0" smtClean="0">
                <a:solidFill>
                  <a:prstClr val="black"/>
                </a:solidFill>
              </a:endParaRPr>
            </a:p>
            <a:p>
              <a:pPr marL="265113" indent="-179388">
                <a:spcBef>
                  <a:spcPts val="600"/>
                </a:spcBef>
                <a:buFont typeface="Wingdings" panose="05000000000000000000" pitchFamily="2" charset="2"/>
                <a:buChar char="Ø"/>
              </a:pPr>
              <a:r>
                <a:rPr kumimoji="1" lang="en-US" altLang="ja-JP" sz="1100" dirty="0">
                  <a:solidFill>
                    <a:prstClr val="black"/>
                  </a:solidFill>
                </a:rPr>
                <a:t>2014</a:t>
              </a:r>
              <a:r>
                <a:rPr kumimoji="1" lang="ja-JP" altLang="en-US" sz="1100" dirty="0">
                  <a:solidFill>
                    <a:prstClr val="black"/>
                  </a:solidFill>
                </a:rPr>
                <a:t>年度の国際会議開催</a:t>
              </a:r>
              <a:r>
                <a:rPr kumimoji="1" lang="ja-JP" altLang="en-US" sz="1100" dirty="0" smtClean="0">
                  <a:solidFill>
                    <a:prstClr val="black"/>
                  </a:solidFill>
                </a:rPr>
                <a:t>件数は</a:t>
              </a:r>
              <a:r>
                <a:rPr kumimoji="1" lang="en-US" altLang="ja-JP" sz="1100" dirty="0" smtClean="0">
                  <a:solidFill>
                    <a:prstClr val="black"/>
                  </a:solidFill>
                </a:rPr>
                <a:t>62</a:t>
              </a:r>
              <a:r>
                <a:rPr kumimoji="1" lang="ja-JP" altLang="en-US" sz="1100" dirty="0" smtClean="0">
                  <a:solidFill>
                    <a:prstClr val="black"/>
                  </a:solidFill>
                </a:rPr>
                <a:t>件であり、過去</a:t>
              </a:r>
              <a:r>
                <a:rPr kumimoji="1" lang="en-US" altLang="ja-JP" sz="1100" dirty="0" smtClean="0">
                  <a:solidFill>
                    <a:prstClr val="black"/>
                  </a:solidFill>
                </a:rPr>
                <a:t>5</a:t>
              </a:r>
              <a:r>
                <a:rPr kumimoji="1" lang="ja-JP" altLang="en-US" sz="1100" dirty="0" smtClean="0">
                  <a:solidFill>
                    <a:prstClr val="black"/>
                  </a:solidFill>
                </a:rPr>
                <a:t>年間の年平均成長率（</a:t>
              </a:r>
              <a:r>
                <a:rPr kumimoji="1" lang="en-US" altLang="ja-JP" sz="1100" dirty="0" smtClean="0">
                  <a:solidFill>
                    <a:prstClr val="black"/>
                  </a:solidFill>
                </a:rPr>
                <a:t>CAGR</a:t>
              </a:r>
              <a:r>
                <a:rPr kumimoji="1" lang="ja-JP" altLang="en-US" sz="1100" dirty="0" smtClean="0">
                  <a:solidFill>
                    <a:prstClr val="black"/>
                  </a:solidFill>
                </a:rPr>
                <a:t>）は▲</a:t>
              </a:r>
              <a:r>
                <a:rPr kumimoji="1" lang="en-US" altLang="ja-JP" sz="1100" dirty="0" smtClean="0">
                  <a:solidFill>
                    <a:prstClr val="black"/>
                  </a:solidFill>
                </a:rPr>
                <a:t>7.59%</a:t>
              </a:r>
              <a:r>
                <a:rPr kumimoji="1" lang="ja-JP" altLang="en-US" sz="1100" dirty="0" smtClean="0">
                  <a:solidFill>
                    <a:prstClr val="black"/>
                  </a:solidFill>
                </a:rPr>
                <a:t>とマイナス成長している。</a:t>
              </a:r>
              <a:endParaRPr kumimoji="1" lang="en-US" altLang="ja-JP" sz="1100" dirty="0" smtClean="0">
                <a:solidFill>
                  <a:prstClr val="black"/>
                </a:solidFill>
              </a:endParaRPr>
            </a:p>
            <a:p>
              <a:pPr marL="265113" indent="-179388">
                <a:spcBef>
                  <a:spcPts val="600"/>
                </a:spcBef>
                <a:buFont typeface="Wingdings" panose="05000000000000000000" pitchFamily="2" charset="2"/>
                <a:buChar char="Ø"/>
              </a:pPr>
              <a:r>
                <a:rPr kumimoji="1" lang="ja-JP" altLang="en-US" sz="1100" dirty="0" smtClean="0">
                  <a:solidFill>
                    <a:prstClr val="black"/>
                  </a:solidFill>
                </a:rPr>
                <a:t>今後は、滞在型日数増加に寄与する、</a:t>
              </a:r>
              <a:r>
                <a:rPr kumimoji="1" lang="ja-JP" altLang="en-US" sz="1100" smtClean="0">
                  <a:solidFill>
                    <a:prstClr val="black"/>
                  </a:solidFill>
                </a:rPr>
                <a:t>国際的な</a:t>
              </a:r>
              <a:r>
                <a:rPr kumimoji="1" lang="en-US" altLang="ja-JP" sz="1100" smtClean="0">
                  <a:solidFill>
                    <a:prstClr val="black"/>
                  </a:solidFill>
                </a:rPr>
                <a:t>MICE</a:t>
              </a:r>
              <a:r>
                <a:rPr kumimoji="1" lang="ja-JP" altLang="en-US" sz="1100" smtClean="0">
                  <a:solidFill>
                    <a:prstClr val="black"/>
                  </a:solidFill>
                </a:rPr>
                <a:t>誘致</a:t>
              </a:r>
              <a:r>
                <a:rPr kumimoji="1" lang="ja-JP" altLang="en-US" sz="1100" dirty="0" smtClean="0">
                  <a:solidFill>
                    <a:prstClr val="black"/>
                  </a:solidFill>
                </a:rPr>
                <a:t>、</a:t>
              </a:r>
              <a:r>
                <a:rPr kumimoji="1" lang="ja-JP" altLang="en-US" sz="1100" dirty="0">
                  <a:solidFill>
                    <a:prstClr val="black"/>
                  </a:solidFill>
                </a:rPr>
                <a:t>特</a:t>
              </a:r>
              <a:r>
                <a:rPr kumimoji="1" lang="ja-JP" altLang="en-US" sz="1100" dirty="0" smtClean="0">
                  <a:solidFill>
                    <a:prstClr val="black"/>
                  </a:solidFill>
                </a:rPr>
                <a:t>にカンファレンス</a:t>
              </a:r>
              <a:r>
                <a:rPr kumimoji="1" lang="ja-JP" altLang="en-US" sz="1100" dirty="0">
                  <a:solidFill>
                    <a:prstClr val="black"/>
                  </a:solidFill>
                </a:rPr>
                <a:t>とインセンティブ</a:t>
              </a:r>
              <a:r>
                <a:rPr kumimoji="1" lang="ja-JP" altLang="en-US" sz="1100" dirty="0" smtClean="0">
                  <a:solidFill>
                    <a:prstClr val="black"/>
                  </a:solidFill>
                </a:rPr>
                <a:t>に注力する。</a:t>
              </a:r>
              <a:endParaRPr kumimoji="1" lang="ja-JP" altLang="en-US" sz="1100" dirty="0">
                <a:solidFill>
                  <a:prstClr val="black"/>
                </a:solidFill>
              </a:endParaRPr>
            </a:p>
          </p:txBody>
        </p:sp>
      </p:grpSp>
      <p:grpSp>
        <p:nvGrpSpPr>
          <p:cNvPr id="8" name="グループ化 7"/>
          <p:cNvGrpSpPr/>
          <p:nvPr/>
        </p:nvGrpSpPr>
        <p:grpSpPr>
          <a:xfrm>
            <a:off x="406400" y="5361205"/>
            <a:ext cx="9091554" cy="1147880"/>
            <a:chOff x="406400" y="5361205"/>
            <a:chExt cx="9091554" cy="1147880"/>
          </a:xfrm>
        </p:grpSpPr>
        <p:sp>
          <p:nvSpPr>
            <p:cNvPr id="28" name="正方形/長方形 27"/>
            <p:cNvSpPr/>
            <p:nvPr/>
          </p:nvSpPr>
          <p:spPr>
            <a:xfrm>
              <a:off x="406400" y="5361205"/>
              <a:ext cx="1666800" cy="1147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ラスベガス</a:t>
              </a:r>
              <a:endParaRPr kumimoji="1" lang="en-US" altLang="ja-JP" sz="1400" b="1" dirty="0" smtClean="0">
                <a:solidFill>
                  <a:prstClr val="black"/>
                </a:solidFill>
              </a:endParaRPr>
            </a:p>
          </p:txBody>
        </p:sp>
        <p:sp>
          <p:nvSpPr>
            <p:cNvPr id="29" name="正方形/長方形 28"/>
            <p:cNvSpPr/>
            <p:nvPr/>
          </p:nvSpPr>
          <p:spPr>
            <a:xfrm>
              <a:off x="2171954" y="5361205"/>
              <a:ext cx="7326000" cy="11478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71450" indent="-171450">
                <a:spcBef>
                  <a:spcPts val="600"/>
                </a:spcBef>
                <a:buFont typeface="Wingdings" panose="05000000000000000000" pitchFamily="2" charset="2"/>
                <a:buChar char="n"/>
              </a:pPr>
              <a:r>
                <a:rPr kumimoji="1" lang="ja-JP" altLang="en-US" sz="1100" b="1" dirty="0" smtClean="0">
                  <a:solidFill>
                    <a:prstClr val="black"/>
                  </a:solidFill>
                </a:rPr>
                <a:t>アクセス面に優れた利便性の高い有力な</a:t>
              </a:r>
              <a:r>
                <a:rPr kumimoji="1" lang="en-US" altLang="ja-JP" sz="1100" b="1" dirty="0" smtClean="0">
                  <a:solidFill>
                    <a:prstClr val="black"/>
                  </a:solidFill>
                </a:rPr>
                <a:t>MICE</a:t>
              </a:r>
              <a:r>
                <a:rPr kumimoji="1" lang="ja-JP" altLang="en-US" sz="1100" b="1" dirty="0" smtClean="0">
                  <a:solidFill>
                    <a:prstClr val="black"/>
                  </a:solidFill>
                </a:rPr>
                <a:t>施設</a:t>
              </a:r>
              <a:r>
                <a:rPr kumimoji="1" lang="ja-JP" altLang="en-US" sz="1100" b="1" dirty="0">
                  <a:solidFill>
                    <a:prstClr val="black"/>
                  </a:solidFill>
                </a:rPr>
                <a:t>を</a:t>
              </a:r>
              <a:r>
                <a:rPr kumimoji="1" lang="ja-JP" altLang="en-US" sz="1100" b="1" dirty="0" smtClean="0">
                  <a:solidFill>
                    <a:prstClr val="black"/>
                  </a:solidFill>
                </a:rPr>
                <a:t>有し、アメリカ国内及びカナダ、メキシコを中心に</a:t>
              </a:r>
              <a:r>
                <a:rPr kumimoji="1" lang="en-US" altLang="ja-JP" sz="1100" b="1" dirty="0" smtClean="0">
                  <a:solidFill>
                    <a:prstClr val="black"/>
                  </a:solidFill>
                </a:rPr>
                <a:t>MICE</a:t>
              </a:r>
              <a:r>
                <a:rPr kumimoji="1" lang="ja-JP" altLang="en-US" sz="1100" b="1" dirty="0" smtClean="0">
                  <a:solidFill>
                    <a:prstClr val="black"/>
                  </a:solidFill>
                </a:rPr>
                <a:t>誘致を実施</a:t>
              </a:r>
              <a:endParaRPr kumimoji="1" lang="en-US" altLang="ja-JP" sz="1100" b="1" dirty="0">
                <a:solidFill>
                  <a:prstClr val="black"/>
                </a:solidFill>
              </a:endParaRPr>
            </a:p>
            <a:p>
              <a:pPr marL="265113" indent="-179388">
                <a:spcBef>
                  <a:spcPts val="600"/>
                </a:spcBef>
                <a:buFont typeface="Wingdings" panose="05000000000000000000" pitchFamily="2" charset="2"/>
                <a:buChar char="Ø"/>
              </a:pPr>
              <a:r>
                <a:rPr kumimoji="1" lang="en-US" altLang="ja-JP" sz="1100" dirty="0" smtClean="0">
                  <a:solidFill>
                    <a:prstClr val="black"/>
                  </a:solidFill>
                </a:rPr>
                <a:t>2014</a:t>
              </a:r>
              <a:r>
                <a:rPr kumimoji="1" lang="ja-JP" altLang="en-US" sz="1100" dirty="0">
                  <a:solidFill>
                    <a:prstClr val="black"/>
                  </a:solidFill>
                </a:rPr>
                <a:t>年度の国際会議開催件数における世界ランキング</a:t>
              </a:r>
              <a:r>
                <a:rPr kumimoji="1" lang="en-US" altLang="ja-JP" sz="1100" baseline="30000" dirty="0">
                  <a:solidFill>
                    <a:prstClr val="black"/>
                  </a:solidFill>
                </a:rPr>
                <a:t>*1</a:t>
              </a:r>
              <a:r>
                <a:rPr kumimoji="1" lang="ja-JP" altLang="en-US" sz="1100" dirty="0">
                  <a:solidFill>
                    <a:prstClr val="black"/>
                  </a:solidFill>
                </a:rPr>
                <a:t>圏外であり</a:t>
              </a:r>
              <a:r>
                <a:rPr kumimoji="1" lang="ja-JP" altLang="en-US" sz="1100" dirty="0" smtClean="0">
                  <a:solidFill>
                    <a:prstClr val="black"/>
                  </a:solidFill>
                </a:rPr>
                <a:t>、他の調査対象海外都市の中で最も国際会議開催件数が少ないものの、</a:t>
              </a:r>
              <a:r>
                <a:rPr kumimoji="1" lang="ja-JP" altLang="en-US" sz="1100" dirty="0">
                  <a:solidFill>
                    <a:prstClr val="black"/>
                  </a:solidFill>
                </a:rPr>
                <a:t>国際空港から車</a:t>
              </a:r>
              <a:r>
                <a:rPr kumimoji="1" lang="ja-JP" altLang="en-US" sz="1100" dirty="0" smtClean="0">
                  <a:solidFill>
                    <a:prstClr val="black"/>
                  </a:solidFill>
                </a:rPr>
                <a:t>で</a:t>
              </a:r>
              <a:r>
                <a:rPr kumimoji="1" lang="en-US" altLang="ja-JP" sz="1100" dirty="0" smtClean="0">
                  <a:solidFill>
                    <a:prstClr val="black"/>
                  </a:solidFill>
                </a:rPr>
                <a:t>10</a:t>
              </a:r>
              <a:r>
                <a:rPr kumimoji="1" lang="ja-JP" altLang="en-US" sz="1100" dirty="0" smtClean="0">
                  <a:solidFill>
                    <a:prstClr val="black"/>
                  </a:solidFill>
                </a:rPr>
                <a:t>分と交通アクセス面に優れ、総展示面積</a:t>
              </a:r>
              <a:r>
                <a:rPr kumimoji="1" lang="en-US" altLang="ja-JP" sz="1100" dirty="0" smtClean="0">
                  <a:solidFill>
                    <a:prstClr val="black"/>
                  </a:solidFill>
                </a:rPr>
                <a:t>18</a:t>
              </a:r>
              <a:r>
                <a:rPr kumimoji="1" lang="ja-JP" altLang="en-US" sz="1100" dirty="0" smtClean="0">
                  <a:solidFill>
                    <a:prstClr val="black"/>
                  </a:solidFill>
                </a:rPr>
                <a:t>万㎡超の展示施設を</a:t>
              </a:r>
              <a:r>
                <a:rPr kumimoji="1" lang="ja-JP" altLang="en-US" sz="1100" dirty="0">
                  <a:solidFill>
                    <a:prstClr val="black"/>
                  </a:solidFill>
                </a:rPr>
                <a:t>有する有力</a:t>
              </a:r>
              <a:r>
                <a:rPr kumimoji="1" lang="ja-JP" altLang="en-US" sz="1100" dirty="0" smtClean="0">
                  <a:solidFill>
                    <a:prstClr val="black"/>
                  </a:solidFill>
                </a:rPr>
                <a:t>な</a:t>
              </a:r>
              <a:r>
                <a:rPr kumimoji="1" lang="en-US" altLang="ja-JP" sz="1100" dirty="0" smtClean="0">
                  <a:solidFill>
                    <a:prstClr val="black"/>
                  </a:solidFill>
                </a:rPr>
                <a:t>MICE</a:t>
              </a:r>
              <a:r>
                <a:rPr kumimoji="1" lang="ja-JP" altLang="en-US" sz="1100" dirty="0" smtClean="0">
                  <a:solidFill>
                    <a:prstClr val="black"/>
                  </a:solidFill>
                </a:rPr>
                <a:t>施設（ラスベガス・コンベンションセンター）</a:t>
              </a:r>
              <a:r>
                <a:rPr kumimoji="1" lang="ja-JP" altLang="en-US" sz="1100" dirty="0">
                  <a:solidFill>
                    <a:prstClr val="black"/>
                  </a:solidFill>
                </a:rPr>
                <a:t>が所在する</a:t>
              </a:r>
              <a:r>
                <a:rPr kumimoji="1" lang="ja-JP" altLang="en-US" sz="1100" dirty="0" smtClean="0">
                  <a:solidFill>
                    <a:prstClr val="black"/>
                  </a:solidFill>
                </a:rPr>
                <a:t>。</a:t>
              </a:r>
              <a:endParaRPr kumimoji="1" lang="en-US" altLang="ja-JP" sz="1100" dirty="0" smtClean="0">
                <a:solidFill>
                  <a:prstClr val="black"/>
                </a:solidFill>
              </a:endParaRPr>
            </a:p>
            <a:p>
              <a:pPr marL="265113" indent="-179388">
                <a:spcBef>
                  <a:spcPts val="600"/>
                </a:spcBef>
                <a:buFont typeface="Wingdings" panose="05000000000000000000" pitchFamily="2" charset="2"/>
                <a:buChar char="Ø"/>
              </a:pPr>
              <a:r>
                <a:rPr kumimoji="1" lang="ja-JP" altLang="en-US" sz="1100" dirty="0" smtClean="0">
                  <a:solidFill>
                    <a:prstClr val="black"/>
                  </a:solidFill>
                </a:rPr>
                <a:t>アメリカ国内及びカナダ、メキシコを主たるターゲットとし、</a:t>
              </a:r>
              <a:r>
                <a:rPr kumimoji="1" lang="en-US" altLang="ja-JP" sz="1100" dirty="0" smtClean="0">
                  <a:solidFill>
                    <a:prstClr val="black"/>
                  </a:solidFill>
                </a:rPr>
                <a:t>MICE</a:t>
              </a:r>
              <a:r>
                <a:rPr kumimoji="1" lang="ja-JP" altLang="en-US" sz="1100" dirty="0" smtClean="0">
                  <a:solidFill>
                    <a:prstClr val="black"/>
                  </a:solidFill>
                </a:rPr>
                <a:t>誘致を実施している。</a:t>
              </a:r>
              <a:endParaRPr kumimoji="1" lang="en-US" altLang="ja-JP" sz="1100" dirty="0">
                <a:solidFill>
                  <a:prstClr val="black"/>
                </a:solidFill>
              </a:endParaRPr>
            </a:p>
          </p:txBody>
        </p:sp>
      </p:grpSp>
      <p:grpSp>
        <p:nvGrpSpPr>
          <p:cNvPr id="6" name="グループ化 5"/>
          <p:cNvGrpSpPr/>
          <p:nvPr/>
        </p:nvGrpSpPr>
        <p:grpSpPr>
          <a:xfrm>
            <a:off x="406400" y="1770064"/>
            <a:ext cx="9086850" cy="1404000"/>
            <a:chOff x="406400" y="1771650"/>
            <a:chExt cx="9086850" cy="1312436"/>
          </a:xfrm>
        </p:grpSpPr>
        <p:sp>
          <p:nvSpPr>
            <p:cNvPr id="33" name="正方形/長方形 32"/>
            <p:cNvSpPr/>
            <p:nvPr/>
          </p:nvSpPr>
          <p:spPr>
            <a:xfrm>
              <a:off x="406400" y="1771650"/>
              <a:ext cx="1666800" cy="131243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solidFill>
                    <a:prstClr val="black"/>
                  </a:solidFill>
                </a:rPr>
                <a:t>香港</a:t>
              </a:r>
              <a:endParaRPr kumimoji="1" lang="en-US" altLang="ja-JP" sz="1400" b="1" dirty="0" smtClean="0">
                <a:solidFill>
                  <a:prstClr val="black"/>
                </a:solidFill>
              </a:endParaRPr>
            </a:p>
          </p:txBody>
        </p:sp>
        <p:sp>
          <p:nvSpPr>
            <p:cNvPr id="34" name="正方形/長方形 33"/>
            <p:cNvSpPr/>
            <p:nvPr/>
          </p:nvSpPr>
          <p:spPr>
            <a:xfrm>
              <a:off x="2167250" y="1771650"/>
              <a:ext cx="7326000" cy="131243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71450" indent="-171450">
                <a:spcBef>
                  <a:spcPts val="600"/>
                </a:spcBef>
                <a:buFont typeface="Wingdings" panose="05000000000000000000" pitchFamily="2" charset="2"/>
                <a:buChar char="n"/>
              </a:pPr>
              <a:r>
                <a:rPr kumimoji="1" lang="ja-JP" altLang="en-US" sz="1100" b="1" dirty="0">
                  <a:solidFill>
                    <a:prstClr val="black"/>
                  </a:solidFill>
                </a:rPr>
                <a:t>アクセス面に優れた利便性の</a:t>
              </a:r>
              <a:r>
                <a:rPr kumimoji="1" lang="ja-JP" altLang="en-US" sz="1100" b="1" dirty="0" smtClean="0">
                  <a:solidFill>
                    <a:prstClr val="black"/>
                  </a:solidFill>
                </a:rPr>
                <a:t>高い有力な</a:t>
              </a:r>
              <a:r>
                <a:rPr kumimoji="1" lang="en-US" altLang="ja-JP" sz="1100" b="1" dirty="0" smtClean="0">
                  <a:solidFill>
                    <a:prstClr val="black"/>
                  </a:solidFill>
                </a:rPr>
                <a:t>MICE</a:t>
              </a:r>
              <a:r>
                <a:rPr kumimoji="1" lang="ja-JP" altLang="en-US" sz="1100" b="1" dirty="0" smtClean="0">
                  <a:solidFill>
                    <a:prstClr val="black"/>
                  </a:solidFill>
                </a:rPr>
                <a:t>施設</a:t>
              </a:r>
              <a:r>
                <a:rPr kumimoji="1" lang="ja-JP" altLang="en-US" sz="1100" b="1" dirty="0">
                  <a:solidFill>
                    <a:prstClr val="black"/>
                  </a:solidFill>
                </a:rPr>
                <a:t>を</a:t>
              </a:r>
              <a:r>
                <a:rPr kumimoji="1" lang="ja-JP" altLang="en-US" sz="1100" b="1" dirty="0" smtClean="0">
                  <a:solidFill>
                    <a:prstClr val="black"/>
                  </a:solidFill>
                </a:rPr>
                <a:t>有しており、国際</a:t>
              </a:r>
              <a:r>
                <a:rPr kumimoji="1" lang="en-US" altLang="ja-JP" sz="1100" b="1" dirty="0" smtClean="0">
                  <a:solidFill>
                    <a:prstClr val="black"/>
                  </a:solidFill>
                </a:rPr>
                <a:t>PCO</a:t>
              </a:r>
              <a:r>
                <a:rPr kumimoji="1" lang="ja-JP" altLang="en-US" sz="1100" b="1" dirty="0" smtClean="0">
                  <a:solidFill>
                    <a:prstClr val="black"/>
                  </a:solidFill>
                </a:rPr>
                <a:t>協会等と連携し、</a:t>
              </a:r>
              <a:r>
                <a:rPr kumimoji="1" lang="en-US" altLang="ja-JP" sz="1100" b="1" dirty="0" smtClean="0">
                  <a:solidFill>
                    <a:prstClr val="black"/>
                  </a:solidFill>
                </a:rPr>
                <a:t>MICE</a:t>
              </a:r>
              <a:r>
                <a:rPr kumimoji="1" lang="ja-JP" altLang="en-US" sz="1100" b="1" dirty="0" smtClean="0">
                  <a:solidFill>
                    <a:prstClr val="black"/>
                  </a:solidFill>
                </a:rPr>
                <a:t>誘致を実施</a:t>
              </a:r>
              <a:endParaRPr kumimoji="1" lang="en-US" altLang="ja-JP" sz="1100" b="1" dirty="0" smtClean="0">
                <a:solidFill>
                  <a:prstClr val="black"/>
                </a:solidFill>
              </a:endParaRPr>
            </a:p>
            <a:p>
              <a:pPr marL="265113" indent="-179388">
                <a:spcBef>
                  <a:spcPts val="600"/>
                </a:spcBef>
                <a:buFont typeface="Wingdings" panose="05000000000000000000" pitchFamily="2" charset="2"/>
                <a:buChar char="Ø"/>
              </a:pPr>
              <a:r>
                <a:rPr kumimoji="1" lang="en-US" altLang="ja-JP" sz="1100" dirty="0" smtClean="0">
                  <a:solidFill>
                    <a:prstClr val="black"/>
                  </a:solidFill>
                </a:rPr>
                <a:t>2014</a:t>
              </a:r>
              <a:r>
                <a:rPr kumimoji="1" lang="ja-JP" altLang="en-US" sz="1100" dirty="0" smtClean="0">
                  <a:solidFill>
                    <a:prstClr val="black"/>
                  </a:solidFill>
                </a:rPr>
                <a:t>年度</a:t>
              </a:r>
              <a:r>
                <a:rPr kumimoji="1" lang="ja-JP" altLang="en-US" sz="1100" dirty="0">
                  <a:solidFill>
                    <a:prstClr val="black"/>
                  </a:solidFill>
                </a:rPr>
                <a:t>の</a:t>
              </a:r>
              <a:r>
                <a:rPr kumimoji="1" lang="ja-JP" altLang="en-US" sz="1100" dirty="0" smtClean="0">
                  <a:solidFill>
                    <a:prstClr val="black"/>
                  </a:solidFill>
                </a:rPr>
                <a:t>国際</a:t>
              </a:r>
              <a:r>
                <a:rPr kumimoji="1" lang="ja-JP" altLang="en-US" sz="1100" dirty="0">
                  <a:solidFill>
                    <a:prstClr val="black"/>
                  </a:solidFill>
                </a:rPr>
                <a:t>会議開催</a:t>
              </a:r>
              <a:r>
                <a:rPr kumimoji="1" lang="ja-JP" altLang="en-US" sz="1100" dirty="0" smtClean="0">
                  <a:solidFill>
                    <a:prstClr val="black"/>
                  </a:solidFill>
                </a:rPr>
                <a:t>件数における世界</a:t>
              </a:r>
              <a:r>
                <a:rPr kumimoji="1" lang="ja-JP" altLang="en-US" sz="1100" dirty="0">
                  <a:solidFill>
                    <a:prstClr val="black"/>
                  </a:solidFill>
                </a:rPr>
                <a:t>ランキング</a:t>
              </a:r>
              <a:r>
                <a:rPr kumimoji="1" lang="en-US" altLang="ja-JP" sz="1100" baseline="30000" dirty="0" smtClean="0">
                  <a:solidFill>
                    <a:prstClr val="black"/>
                  </a:solidFill>
                </a:rPr>
                <a:t>*1</a:t>
              </a:r>
              <a:r>
                <a:rPr kumimoji="1" lang="ja-JP" altLang="en-US" sz="1100" dirty="0" smtClean="0">
                  <a:solidFill>
                    <a:prstClr val="black"/>
                  </a:solidFill>
                </a:rPr>
                <a:t>は第</a:t>
              </a:r>
              <a:r>
                <a:rPr kumimoji="1" lang="en-US" altLang="ja-JP" sz="1100" dirty="0" smtClean="0">
                  <a:solidFill>
                    <a:prstClr val="black"/>
                  </a:solidFill>
                </a:rPr>
                <a:t>46</a:t>
              </a:r>
              <a:r>
                <a:rPr kumimoji="1" lang="ja-JP" altLang="en-US" sz="1100" dirty="0" smtClean="0">
                  <a:solidFill>
                    <a:prstClr val="black"/>
                  </a:solidFill>
                </a:rPr>
                <a:t>位で</a:t>
              </a:r>
              <a:r>
                <a:rPr kumimoji="1" lang="ja-JP" altLang="en-US" sz="1100" dirty="0">
                  <a:solidFill>
                    <a:prstClr val="black"/>
                  </a:solidFill>
                </a:rPr>
                <a:t>あり、</a:t>
              </a:r>
              <a:r>
                <a:rPr kumimoji="1" lang="ja-JP" altLang="en-US" sz="1100" dirty="0" smtClean="0">
                  <a:solidFill>
                    <a:prstClr val="black"/>
                  </a:solidFill>
                </a:rPr>
                <a:t>ラスベガス、マカオを</a:t>
              </a:r>
              <a:r>
                <a:rPr kumimoji="1" lang="ja-JP" altLang="en-US" sz="1100" dirty="0">
                  <a:solidFill>
                    <a:prstClr val="black"/>
                  </a:solidFill>
                </a:rPr>
                <a:t>除く他の調査対象海外都市</a:t>
              </a:r>
              <a:r>
                <a:rPr kumimoji="1" lang="ja-JP" altLang="en-US" sz="1100" dirty="0" smtClean="0">
                  <a:solidFill>
                    <a:prstClr val="black"/>
                  </a:solidFill>
                </a:rPr>
                <a:t>に比べ</a:t>
              </a:r>
              <a:r>
                <a:rPr kumimoji="1" lang="ja-JP" altLang="en-US" sz="1100" dirty="0">
                  <a:solidFill>
                    <a:prstClr val="black"/>
                  </a:solidFill>
                </a:rPr>
                <a:t>、国際会議開催件数面</a:t>
              </a:r>
              <a:r>
                <a:rPr kumimoji="1" lang="ja-JP" altLang="en-US" sz="1100" dirty="0" smtClean="0">
                  <a:solidFill>
                    <a:prstClr val="black"/>
                  </a:solidFill>
                </a:rPr>
                <a:t>では劣るものの、国際</a:t>
              </a:r>
              <a:r>
                <a:rPr kumimoji="1" lang="ja-JP" altLang="en-US" sz="1100" dirty="0">
                  <a:solidFill>
                    <a:prstClr val="black"/>
                  </a:solidFill>
                </a:rPr>
                <a:t>空港から車で</a:t>
              </a:r>
              <a:r>
                <a:rPr kumimoji="1" lang="en-US" altLang="ja-JP" sz="1100" dirty="0">
                  <a:solidFill>
                    <a:prstClr val="black"/>
                  </a:solidFill>
                </a:rPr>
                <a:t>5</a:t>
              </a:r>
              <a:r>
                <a:rPr kumimoji="1" lang="ja-JP" altLang="en-US" sz="1100" dirty="0">
                  <a:solidFill>
                    <a:prstClr val="black"/>
                  </a:solidFill>
                </a:rPr>
                <a:t>分</a:t>
              </a:r>
              <a:r>
                <a:rPr kumimoji="1" lang="ja-JP" altLang="en-US" sz="1100" dirty="0" smtClean="0">
                  <a:solidFill>
                    <a:prstClr val="black"/>
                  </a:solidFill>
                </a:rPr>
                <a:t>と交通アクセス面に優れ、最大</a:t>
              </a:r>
              <a:r>
                <a:rPr kumimoji="1" lang="ja-JP" altLang="en-US" sz="1100" dirty="0">
                  <a:solidFill>
                    <a:prstClr val="black"/>
                  </a:solidFill>
                </a:rPr>
                <a:t>収容</a:t>
              </a:r>
              <a:r>
                <a:rPr kumimoji="1" lang="ja-JP" altLang="en-US" sz="1100" dirty="0" smtClean="0">
                  <a:solidFill>
                    <a:prstClr val="black"/>
                  </a:solidFill>
                </a:rPr>
                <a:t>人数</a:t>
              </a:r>
              <a:r>
                <a:rPr kumimoji="1" lang="en-US" altLang="ja-JP" sz="1100" dirty="0" smtClean="0">
                  <a:solidFill>
                    <a:prstClr val="black"/>
                  </a:solidFill>
                </a:rPr>
                <a:t>13,500</a:t>
              </a:r>
              <a:r>
                <a:rPr kumimoji="1" lang="ja-JP" altLang="en-US" sz="1100" dirty="0" smtClean="0">
                  <a:solidFill>
                    <a:prstClr val="black"/>
                  </a:solidFill>
                </a:rPr>
                <a:t>人の会議施設及び</a:t>
              </a:r>
              <a:r>
                <a:rPr kumimoji="1" lang="ja-JP" altLang="en-US" sz="1100" dirty="0">
                  <a:solidFill>
                    <a:prstClr val="black"/>
                  </a:solidFill>
                </a:rPr>
                <a:t>総展示面積</a:t>
              </a:r>
              <a:r>
                <a:rPr kumimoji="1" lang="en-US" altLang="ja-JP" sz="1100" dirty="0">
                  <a:solidFill>
                    <a:prstClr val="black"/>
                  </a:solidFill>
                </a:rPr>
                <a:t>7</a:t>
              </a:r>
              <a:r>
                <a:rPr kumimoji="1" lang="ja-JP" altLang="en-US" sz="1100" dirty="0">
                  <a:solidFill>
                    <a:prstClr val="black"/>
                  </a:solidFill>
                </a:rPr>
                <a:t>万</a:t>
              </a:r>
              <a:r>
                <a:rPr kumimoji="1" lang="ja-JP" altLang="en-US" sz="1100" dirty="0" smtClean="0">
                  <a:solidFill>
                    <a:prstClr val="black"/>
                  </a:solidFill>
                </a:rPr>
                <a:t>㎡の展示施設を有する有力な</a:t>
              </a:r>
              <a:r>
                <a:rPr kumimoji="1" lang="en-US" altLang="ja-JP" sz="1100" dirty="0" smtClean="0">
                  <a:solidFill>
                    <a:prstClr val="black"/>
                  </a:solidFill>
                </a:rPr>
                <a:t>MICE</a:t>
              </a:r>
              <a:r>
                <a:rPr kumimoji="1" lang="ja-JP" altLang="en-US" sz="1100" dirty="0" smtClean="0">
                  <a:solidFill>
                    <a:prstClr val="black"/>
                  </a:solidFill>
                </a:rPr>
                <a:t>施設（アジアワールド・エキスポ）が所在　する。</a:t>
              </a:r>
              <a:endParaRPr kumimoji="1" lang="en-US" altLang="ja-JP" sz="1100" dirty="0" smtClean="0">
                <a:solidFill>
                  <a:prstClr val="black"/>
                </a:solidFill>
              </a:endParaRPr>
            </a:p>
            <a:p>
              <a:pPr marL="265113" indent="-179388">
                <a:spcBef>
                  <a:spcPts val="600"/>
                </a:spcBef>
                <a:buFont typeface="Wingdings" panose="05000000000000000000" pitchFamily="2" charset="2"/>
                <a:buChar char="Ø"/>
              </a:pPr>
              <a:r>
                <a:rPr kumimoji="1" lang="ja-JP" altLang="en-US" sz="1100" dirty="0" smtClean="0">
                  <a:solidFill>
                    <a:prstClr val="black"/>
                  </a:solidFill>
                </a:rPr>
                <a:t>国際</a:t>
              </a:r>
              <a:r>
                <a:rPr kumimoji="1" lang="en-US" altLang="ja-JP" sz="1100" dirty="0" smtClean="0">
                  <a:solidFill>
                    <a:prstClr val="black"/>
                  </a:solidFill>
                </a:rPr>
                <a:t>PCO</a:t>
              </a:r>
              <a:r>
                <a:rPr kumimoji="1" lang="ja-JP" altLang="en-US" sz="1100" dirty="0" smtClean="0">
                  <a:solidFill>
                    <a:prstClr val="black"/>
                  </a:solidFill>
                </a:rPr>
                <a:t>協会や米国団体役員協会等とパートナーシップを形成、各組織の会員に対するプロモーション活動を通して、</a:t>
              </a:r>
              <a:r>
                <a:rPr kumimoji="1" lang="en-US" altLang="ja-JP" sz="1100" dirty="0" smtClean="0">
                  <a:solidFill>
                    <a:prstClr val="black"/>
                  </a:solidFill>
                </a:rPr>
                <a:t>MICE</a:t>
              </a:r>
              <a:r>
                <a:rPr kumimoji="1" lang="ja-JP" altLang="en-US" sz="1100" dirty="0" smtClean="0">
                  <a:solidFill>
                    <a:prstClr val="black"/>
                  </a:solidFill>
                </a:rPr>
                <a:t>誘致を実施している。</a:t>
              </a:r>
              <a:endParaRPr kumimoji="1" lang="en-US" altLang="ja-JP" sz="1100" dirty="0">
                <a:solidFill>
                  <a:prstClr val="black"/>
                </a:solidFill>
              </a:endParaRPr>
            </a:p>
          </p:txBody>
        </p:sp>
      </p:grpSp>
    </p:spTree>
    <p:extLst>
      <p:ext uri="{BB962C8B-B14F-4D97-AF65-F5344CB8AC3E}">
        <p14:creationId xmlns:p14="http://schemas.microsoft.com/office/powerpoint/2010/main" val="36235091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dirty="0" smtClean="0"/>
              <a:t>MICE</a:t>
            </a:r>
            <a:r>
              <a:rPr lang="ja-JP" altLang="en-US" dirty="0" smtClean="0"/>
              <a:t>施設</a:t>
            </a:r>
            <a:r>
              <a:rPr lang="ja-JP" altLang="en-US" dirty="0"/>
              <a:t>の需要調査・整備検討</a:t>
            </a:r>
            <a:br>
              <a:rPr lang="ja-JP" altLang="en-US" dirty="0"/>
            </a:br>
            <a:r>
              <a:rPr lang="ja-JP" altLang="en-US" dirty="0" smtClean="0"/>
              <a:t>ア</a:t>
            </a:r>
            <a:r>
              <a:rPr lang="ja-JP" altLang="en-US" dirty="0"/>
              <a:t>　世界</a:t>
            </a:r>
            <a:r>
              <a:rPr lang="ja-JP" altLang="en-US" dirty="0" smtClean="0"/>
              <a:t>の</a:t>
            </a:r>
            <a:r>
              <a:rPr lang="en-US" altLang="ja-JP" dirty="0" smtClean="0"/>
              <a:t>MICE</a:t>
            </a:r>
            <a:r>
              <a:rPr lang="ja-JP" altLang="en-US" dirty="0"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91</a:t>
            </a:fld>
            <a:endParaRPr lang="ja-JP" altLang="en-US" dirty="0">
              <a:solidFill>
                <a:srgbClr val="313131"/>
              </a:solidFill>
            </a:endParaRPr>
          </a:p>
        </p:txBody>
      </p:sp>
      <p:sp>
        <p:nvSpPr>
          <p:cNvPr id="5" name="テキスト プレースホルダー 4"/>
          <p:cNvSpPr>
            <a:spLocks noGrp="1"/>
          </p:cNvSpPr>
          <p:nvPr>
            <p:ph type="body" sz="quarter" idx="15"/>
          </p:nvPr>
        </p:nvSpPr>
        <p:spPr>
          <a:xfrm>
            <a:off x="416496" y="1016000"/>
            <a:ext cx="4320000" cy="432000"/>
          </a:xfrm>
        </p:spPr>
        <p:txBody>
          <a:bodyPr/>
          <a:lstStyle/>
          <a:p>
            <a:r>
              <a:rPr lang="ja-JP" altLang="en-US" dirty="0"/>
              <a:t>海外都市の国際会議の誘致</a:t>
            </a:r>
            <a:r>
              <a:rPr lang="ja-JP" altLang="en-US" dirty="0" smtClean="0"/>
              <a:t>件数</a:t>
            </a:r>
            <a:r>
              <a:rPr lang="ja-JP" altLang="en-US" dirty="0"/>
              <a:t>　 （</a:t>
            </a:r>
            <a:r>
              <a:rPr lang="en-US" altLang="ja-JP" dirty="0" smtClean="0"/>
              <a:t>1/2</a:t>
            </a:r>
            <a:r>
              <a:rPr lang="ja-JP" altLang="en-US" dirty="0" smtClean="0"/>
              <a:t>）</a:t>
            </a:r>
            <a:endParaRPr lang="en-US" altLang="ja-JP" dirty="0"/>
          </a:p>
        </p:txBody>
      </p:sp>
      <p:sp>
        <p:nvSpPr>
          <p:cNvPr id="8" name="正方形/長方形 7"/>
          <p:cNvSpPr/>
          <p:nvPr/>
        </p:nvSpPr>
        <p:spPr>
          <a:xfrm>
            <a:off x="5132387" y="1448000"/>
            <a:ext cx="4462875" cy="41846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1200"/>
              </a:spcBef>
              <a:buFont typeface="Wingdings" panose="05000000000000000000" pitchFamily="2" charset="2"/>
              <a:buChar char="n"/>
            </a:pPr>
            <a:r>
              <a:rPr kumimoji="1" lang="ja-JP" altLang="en-US" sz="1400" dirty="0" smtClean="0">
                <a:solidFill>
                  <a:prstClr val="black"/>
                </a:solidFill>
              </a:rPr>
              <a:t>国際会議開催件数については、シンガポールが調査　対象地域の中で最も多い。その他の都市における国際会議開催件数は全て</a:t>
            </a:r>
            <a:r>
              <a:rPr kumimoji="1" lang="en-US" altLang="ja-JP" sz="1400" dirty="0" smtClean="0">
                <a:solidFill>
                  <a:prstClr val="black"/>
                </a:solidFill>
              </a:rPr>
              <a:t>300</a:t>
            </a:r>
            <a:r>
              <a:rPr kumimoji="1" lang="ja-JP" altLang="en-US" sz="1400" dirty="0" smtClean="0">
                <a:solidFill>
                  <a:prstClr val="black"/>
                </a:solidFill>
              </a:rPr>
              <a:t>件以下である。</a:t>
            </a:r>
            <a:endParaRPr kumimoji="1" lang="en-US" altLang="ja-JP" sz="1400" dirty="0">
              <a:solidFill>
                <a:prstClr val="black"/>
              </a:solidFill>
            </a:endParaRPr>
          </a:p>
          <a:p>
            <a:pPr marL="171450" indent="-171450">
              <a:spcBef>
                <a:spcPts val="1200"/>
              </a:spcBef>
              <a:buFont typeface="Wingdings" panose="05000000000000000000" pitchFamily="2" charset="2"/>
              <a:buChar char="n"/>
            </a:pPr>
            <a:r>
              <a:rPr kumimoji="1" lang="ja-JP" altLang="en-US" sz="1400" dirty="0" smtClean="0">
                <a:solidFill>
                  <a:prstClr val="black"/>
                </a:solidFill>
              </a:rPr>
              <a:t>シンガポールは</a:t>
            </a:r>
            <a:r>
              <a:rPr kumimoji="1" lang="ja-JP" altLang="en-US" sz="1400" dirty="0" smtClean="0">
                <a:solidFill>
                  <a:prstClr val="black"/>
                </a:solidFill>
              </a:rPr>
              <a:t>、</a:t>
            </a:r>
            <a:r>
              <a:rPr kumimoji="1" lang="en-US" altLang="ja-JP" sz="1400" dirty="0">
                <a:solidFill>
                  <a:prstClr val="black"/>
                </a:solidFill>
              </a:rPr>
              <a:t>2007</a:t>
            </a:r>
            <a:r>
              <a:rPr kumimoji="1" lang="ja-JP" altLang="en-US" sz="1400" dirty="0">
                <a:solidFill>
                  <a:prstClr val="black"/>
                </a:solidFill>
              </a:rPr>
              <a:t>年から都市</a:t>
            </a:r>
            <a:r>
              <a:rPr kumimoji="1" lang="ja-JP" altLang="en-US" sz="1400" dirty="0" smtClean="0">
                <a:solidFill>
                  <a:prstClr val="black"/>
                </a:solidFill>
              </a:rPr>
              <a:t>別国際会議開催件数の順位</a:t>
            </a:r>
            <a:r>
              <a:rPr kumimoji="1" lang="ja-JP" altLang="en-US" sz="1400" dirty="0" smtClean="0">
                <a:solidFill>
                  <a:prstClr val="black"/>
                </a:solidFill>
              </a:rPr>
              <a:t>で</a:t>
            </a:r>
            <a:r>
              <a:rPr kumimoji="1" lang="en-US" altLang="ja-JP" sz="1400" dirty="0" smtClean="0">
                <a:solidFill>
                  <a:prstClr val="black"/>
                </a:solidFill>
              </a:rPr>
              <a:t>8</a:t>
            </a:r>
            <a:r>
              <a:rPr kumimoji="1" lang="ja-JP" altLang="en-US" sz="1400" dirty="0" smtClean="0">
                <a:solidFill>
                  <a:prstClr val="black"/>
                </a:solidFill>
              </a:rPr>
              <a:t>年</a:t>
            </a:r>
            <a:r>
              <a:rPr kumimoji="1" lang="ja-JP" altLang="en-US" sz="1400" dirty="0" smtClean="0">
                <a:solidFill>
                  <a:prstClr val="black"/>
                </a:solidFill>
              </a:rPr>
              <a:t>連続</a:t>
            </a:r>
            <a:r>
              <a:rPr kumimoji="1" lang="en-US" altLang="ja-JP" sz="1400" dirty="0" smtClean="0">
                <a:solidFill>
                  <a:prstClr val="black"/>
                </a:solidFill>
              </a:rPr>
              <a:t>1</a:t>
            </a:r>
            <a:r>
              <a:rPr kumimoji="1" lang="ja-JP" altLang="en-US" sz="1400" dirty="0" smtClean="0">
                <a:solidFill>
                  <a:prstClr val="black"/>
                </a:solidFill>
              </a:rPr>
              <a:t>位を維持しつづけている。また、</a:t>
            </a:r>
            <a:r>
              <a:rPr kumimoji="1" lang="en-US" altLang="ja-JP" sz="1400" dirty="0" smtClean="0">
                <a:solidFill>
                  <a:prstClr val="black"/>
                </a:solidFill>
              </a:rPr>
              <a:t>2</a:t>
            </a:r>
            <a:r>
              <a:rPr kumimoji="1" lang="ja-JP" altLang="en-US" sz="1400" dirty="0" smtClean="0">
                <a:solidFill>
                  <a:prstClr val="black"/>
                </a:solidFill>
              </a:rPr>
              <a:t>位のソウルにおける国際会議開催件数との間で、約</a:t>
            </a:r>
            <a:r>
              <a:rPr kumimoji="1" lang="en-US" altLang="ja-JP" sz="1400" dirty="0" smtClean="0">
                <a:solidFill>
                  <a:prstClr val="black"/>
                </a:solidFill>
              </a:rPr>
              <a:t>600</a:t>
            </a:r>
            <a:r>
              <a:rPr kumimoji="1" lang="ja-JP" altLang="en-US" sz="1400" dirty="0" smtClean="0">
                <a:solidFill>
                  <a:prstClr val="black"/>
                </a:solidFill>
              </a:rPr>
              <a:t>件の開催件数の差が生じている。</a:t>
            </a:r>
            <a:endParaRPr kumimoji="1" lang="en-US" altLang="ja-JP" sz="1400" dirty="0" smtClean="0">
              <a:solidFill>
                <a:prstClr val="black"/>
              </a:solidFill>
            </a:endParaRPr>
          </a:p>
          <a:p>
            <a:pPr marL="171450" indent="-171450">
              <a:spcBef>
                <a:spcPts val="1200"/>
              </a:spcBef>
              <a:buFont typeface="Wingdings" panose="05000000000000000000" pitchFamily="2" charset="2"/>
              <a:buChar char="n"/>
            </a:pPr>
            <a:r>
              <a:rPr kumimoji="1" lang="en-US" altLang="ja-JP" sz="1400" dirty="0">
                <a:solidFill>
                  <a:prstClr val="black"/>
                </a:solidFill>
              </a:rPr>
              <a:t>2010</a:t>
            </a:r>
            <a:r>
              <a:rPr kumimoji="1" lang="ja-JP" altLang="en-US" sz="1400" dirty="0" smtClean="0">
                <a:solidFill>
                  <a:prstClr val="black"/>
                </a:solidFill>
              </a:rPr>
              <a:t>年、</a:t>
            </a:r>
            <a:r>
              <a:rPr kumimoji="1" lang="ja-JP" altLang="en-US" sz="1400" dirty="0">
                <a:solidFill>
                  <a:prstClr val="black"/>
                </a:solidFill>
              </a:rPr>
              <a:t>シンガポール</a:t>
            </a:r>
            <a:r>
              <a:rPr kumimoji="1" lang="ja-JP" altLang="en-US" sz="1400" dirty="0" smtClean="0">
                <a:solidFill>
                  <a:prstClr val="black"/>
                </a:solidFill>
              </a:rPr>
              <a:t>で</a:t>
            </a:r>
            <a:r>
              <a:rPr kumimoji="1" lang="en-US" altLang="ja-JP" sz="1400" dirty="0" smtClean="0">
                <a:solidFill>
                  <a:prstClr val="black"/>
                </a:solidFill>
              </a:rPr>
              <a:t>2</a:t>
            </a:r>
            <a:r>
              <a:rPr kumimoji="1" lang="ja-JP" altLang="en-US" sz="1400" dirty="0" err="1" smtClean="0">
                <a:solidFill>
                  <a:prstClr val="black"/>
                </a:solidFill>
              </a:rPr>
              <a:t>つの</a:t>
            </a:r>
            <a:r>
              <a:rPr kumimoji="1" lang="en-US" altLang="ja-JP" sz="1400" dirty="0" smtClean="0">
                <a:solidFill>
                  <a:prstClr val="black"/>
                </a:solidFill>
              </a:rPr>
              <a:t>IR</a:t>
            </a:r>
            <a:r>
              <a:rPr kumimoji="1" lang="ja-JP" altLang="en-US" sz="1400" dirty="0" smtClean="0">
                <a:solidFill>
                  <a:prstClr val="black"/>
                </a:solidFill>
              </a:rPr>
              <a:t>施設（</a:t>
            </a:r>
            <a:r>
              <a:rPr kumimoji="1" lang="ja-JP" altLang="en-US" sz="1400" dirty="0">
                <a:solidFill>
                  <a:prstClr val="black"/>
                </a:solidFill>
              </a:rPr>
              <a:t>「リゾート・ワールド・セントーサ」「マリーナ・ベイ・サンズ」）が開業した</a:t>
            </a:r>
            <a:r>
              <a:rPr kumimoji="1" lang="ja-JP" altLang="en-US" sz="1400" dirty="0" smtClean="0">
                <a:solidFill>
                  <a:prstClr val="black"/>
                </a:solidFill>
              </a:rPr>
              <a:t>。</a:t>
            </a:r>
            <a:r>
              <a:rPr kumimoji="1" lang="en-US" altLang="ja-JP" sz="1400" dirty="0" smtClean="0">
                <a:solidFill>
                  <a:prstClr val="black"/>
                </a:solidFill>
              </a:rPr>
              <a:t>IR</a:t>
            </a:r>
            <a:r>
              <a:rPr kumimoji="1" lang="ja-JP" altLang="en-US" sz="1400" dirty="0">
                <a:solidFill>
                  <a:prstClr val="black"/>
                </a:solidFill>
              </a:rPr>
              <a:t>誘致に伴い、開業後の</a:t>
            </a:r>
            <a:r>
              <a:rPr kumimoji="1" lang="en-US" altLang="ja-JP" sz="1400" dirty="0">
                <a:solidFill>
                  <a:prstClr val="black"/>
                </a:solidFill>
              </a:rPr>
              <a:t>2010</a:t>
            </a:r>
            <a:r>
              <a:rPr kumimoji="1" lang="ja-JP" altLang="en-US" sz="1400" dirty="0">
                <a:solidFill>
                  <a:prstClr val="black"/>
                </a:solidFill>
              </a:rPr>
              <a:t>年から</a:t>
            </a:r>
            <a:r>
              <a:rPr kumimoji="1" lang="en-US" altLang="ja-JP" sz="1400" dirty="0">
                <a:solidFill>
                  <a:prstClr val="black"/>
                </a:solidFill>
              </a:rPr>
              <a:t>2011</a:t>
            </a:r>
            <a:r>
              <a:rPr kumimoji="1" lang="ja-JP" altLang="en-US" sz="1400" dirty="0">
                <a:solidFill>
                  <a:prstClr val="black"/>
                </a:solidFill>
              </a:rPr>
              <a:t>年に</a:t>
            </a:r>
            <a:r>
              <a:rPr kumimoji="1" lang="ja-JP" altLang="en-US" sz="1400" dirty="0" smtClean="0">
                <a:solidFill>
                  <a:prstClr val="black"/>
                </a:solidFill>
              </a:rPr>
              <a:t>かけて </a:t>
            </a:r>
            <a:r>
              <a:rPr kumimoji="1" lang="en-US" altLang="ja-JP" sz="1400" dirty="0" smtClean="0">
                <a:solidFill>
                  <a:prstClr val="black"/>
                </a:solidFill>
              </a:rPr>
              <a:t>C</a:t>
            </a:r>
            <a:r>
              <a:rPr kumimoji="1" lang="ja-JP" altLang="en-US" sz="1400" dirty="0">
                <a:solidFill>
                  <a:prstClr val="black"/>
                </a:solidFill>
              </a:rPr>
              <a:t>開催件数は</a:t>
            </a:r>
            <a:r>
              <a:rPr kumimoji="1" lang="en-US" altLang="ja-JP" sz="1400" dirty="0">
                <a:solidFill>
                  <a:prstClr val="black"/>
                </a:solidFill>
              </a:rPr>
              <a:t>194</a:t>
            </a:r>
            <a:r>
              <a:rPr kumimoji="1" lang="ja-JP" altLang="en-US" sz="1400" dirty="0">
                <a:solidFill>
                  <a:prstClr val="black"/>
                </a:solidFill>
              </a:rPr>
              <a:t>件増加し（</a:t>
            </a:r>
            <a:r>
              <a:rPr kumimoji="1" lang="en-US" altLang="ja-JP" sz="1400" dirty="0">
                <a:solidFill>
                  <a:prstClr val="black"/>
                </a:solidFill>
              </a:rPr>
              <a:t>725</a:t>
            </a:r>
            <a:r>
              <a:rPr kumimoji="1" lang="ja-JP" altLang="en-US" sz="1400" dirty="0">
                <a:solidFill>
                  <a:prstClr val="black"/>
                </a:solidFill>
              </a:rPr>
              <a:t>件⇒</a:t>
            </a:r>
            <a:r>
              <a:rPr kumimoji="1" lang="en-US" altLang="ja-JP" sz="1400" dirty="0">
                <a:solidFill>
                  <a:prstClr val="black"/>
                </a:solidFill>
              </a:rPr>
              <a:t>919</a:t>
            </a:r>
            <a:r>
              <a:rPr kumimoji="1" lang="ja-JP" altLang="en-US" sz="1400" dirty="0">
                <a:solidFill>
                  <a:prstClr val="black"/>
                </a:solidFill>
              </a:rPr>
              <a:t>件）、過去</a:t>
            </a:r>
            <a:r>
              <a:rPr kumimoji="1" lang="en-US" altLang="ja-JP" sz="1400" dirty="0">
                <a:solidFill>
                  <a:prstClr val="black"/>
                </a:solidFill>
              </a:rPr>
              <a:t>10</a:t>
            </a:r>
            <a:r>
              <a:rPr kumimoji="1" lang="ja-JP" altLang="en-US" sz="1400" dirty="0">
                <a:solidFill>
                  <a:prstClr val="black"/>
                </a:solidFill>
              </a:rPr>
              <a:t>年で最大の伸び幅となった</a:t>
            </a:r>
            <a:r>
              <a:rPr kumimoji="1" lang="ja-JP" altLang="en-US" sz="1400" dirty="0" smtClean="0">
                <a:solidFill>
                  <a:prstClr val="black"/>
                </a:solidFill>
              </a:rPr>
              <a:t>。</a:t>
            </a:r>
            <a:endParaRPr kumimoji="1" lang="en-US" altLang="ja-JP" sz="1400" dirty="0" smtClean="0">
              <a:solidFill>
                <a:prstClr val="black"/>
              </a:solidFill>
            </a:endParaRPr>
          </a:p>
          <a:p>
            <a:pPr marL="171450" indent="-171450">
              <a:spcBef>
                <a:spcPts val="1200"/>
              </a:spcBef>
              <a:buFont typeface="Wingdings" panose="05000000000000000000" pitchFamily="2" charset="2"/>
              <a:buChar char="n"/>
            </a:pPr>
            <a:r>
              <a:rPr kumimoji="1" lang="ja-JP" altLang="en-US" sz="1400" dirty="0" smtClean="0">
                <a:solidFill>
                  <a:prstClr val="black"/>
                </a:solidFill>
              </a:rPr>
              <a:t>左記</a:t>
            </a:r>
            <a:r>
              <a:rPr kumimoji="1" lang="en-US" altLang="ja-JP" sz="1400" dirty="0" smtClean="0">
                <a:solidFill>
                  <a:prstClr val="black"/>
                </a:solidFill>
              </a:rPr>
              <a:t>5</a:t>
            </a:r>
            <a:r>
              <a:rPr kumimoji="1" lang="ja-JP" altLang="en-US" sz="1400" dirty="0" smtClean="0">
                <a:solidFill>
                  <a:prstClr val="black"/>
                </a:solidFill>
              </a:rPr>
              <a:t>都市の国際会議開催件数合計は</a:t>
            </a:r>
            <a:r>
              <a:rPr kumimoji="1" lang="en-US" altLang="ja-JP" sz="1400" dirty="0" smtClean="0">
                <a:solidFill>
                  <a:prstClr val="black"/>
                </a:solidFill>
              </a:rPr>
              <a:t>2009</a:t>
            </a:r>
            <a:r>
              <a:rPr kumimoji="1" lang="ja-JP" altLang="en-US" sz="1400" dirty="0" smtClean="0">
                <a:solidFill>
                  <a:prstClr val="black"/>
                </a:solidFill>
              </a:rPr>
              <a:t>年（</a:t>
            </a:r>
            <a:r>
              <a:rPr kumimoji="1" lang="en-US" altLang="ja-JP" sz="1400" dirty="0" smtClean="0">
                <a:solidFill>
                  <a:prstClr val="black"/>
                </a:solidFill>
              </a:rPr>
              <a:t>1,003</a:t>
            </a:r>
            <a:r>
              <a:rPr kumimoji="1" lang="ja-JP" altLang="en-US" sz="1400" dirty="0" smtClean="0">
                <a:solidFill>
                  <a:prstClr val="black"/>
                </a:solidFill>
              </a:rPr>
              <a:t>件）から</a:t>
            </a:r>
            <a:r>
              <a:rPr kumimoji="1" lang="en-US" altLang="ja-JP" sz="1400" dirty="0" smtClean="0">
                <a:solidFill>
                  <a:prstClr val="black"/>
                </a:solidFill>
              </a:rPr>
              <a:t>2013</a:t>
            </a:r>
            <a:r>
              <a:rPr kumimoji="1" lang="ja-JP" altLang="en-US" sz="1400" dirty="0" smtClean="0">
                <a:solidFill>
                  <a:prstClr val="black"/>
                </a:solidFill>
              </a:rPr>
              <a:t>年（</a:t>
            </a:r>
            <a:r>
              <a:rPr kumimoji="1" lang="en-US" altLang="ja-JP" sz="1400" dirty="0" smtClean="0">
                <a:solidFill>
                  <a:prstClr val="black"/>
                </a:solidFill>
              </a:rPr>
              <a:t>1,545</a:t>
            </a:r>
            <a:r>
              <a:rPr kumimoji="1" lang="ja-JP" altLang="en-US" sz="1400" dirty="0" smtClean="0">
                <a:solidFill>
                  <a:prstClr val="black"/>
                </a:solidFill>
              </a:rPr>
              <a:t>件）にかけて、増加傾向にあったが、</a:t>
            </a:r>
            <a:r>
              <a:rPr kumimoji="1" lang="en-US" altLang="ja-JP" sz="1400" dirty="0" smtClean="0">
                <a:solidFill>
                  <a:prstClr val="black"/>
                </a:solidFill>
              </a:rPr>
              <a:t> </a:t>
            </a:r>
            <a:r>
              <a:rPr kumimoji="1" lang="en-US" altLang="ja-JP" sz="1400" dirty="0">
                <a:solidFill>
                  <a:prstClr val="black"/>
                </a:solidFill>
              </a:rPr>
              <a:t>2014</a:t>
            </a:r>
            <a:r>
              <a:rPr kumimoji="1" lang="ja-JP" altLang="en-US" sz="1400" dirty="0" smtClean="0">
                <a:solidFill>
                  <a:prstClr val="black"/>
                </a:solidFill>
              </a:rPr>
              <a:t>年における国際会議開催件数は、</a:t>
            </a:r>
            <a:r>
              <a:rPr kumimoji="1" lang="en-US" altLang="ja-JP" sz="1400" dirty="0" smtClean="0">
                <a:solidFill>
                  <a:prstClr val="black"/>
                </a:solidFill>
              </a:rPr>
              <a:t>1,322</a:t>
            </a:r>
            <a:r>
              <a:rPr kumimoji="1" lang="ja-JP" altLang="en-US" sz="1400" dirty="0" smtClean="0">
                <a:solidFill>
                  <a:prstClr val="black"/>
                </a:solidFill>
              </a:rPr>
              <a:t>件まで減少している（</a:t>
            </a:r>
            <a:r>
              <a:rPr kumimoji="1" lang="en-US" altLang="ja-JP" sz="1400" dirty="0" smtClean="0">
                <a:solidFill>
                  <a:prstClr val="black"/>
                </a:solidFill>
              </a:rPr>
              <a:t>2013</a:t>
            </a:r>
            <a:r>
              <a:rPr kumimoji="1" lang="ja-JP" altLang="en-US" sz="1400" dirty="0" smtClean="0">
                <a:solidFill>
                  <a:prstClr val="black"/>
                </a:solidFill>
              </a:rPr>
              <a:t>年比▲</a:t>
            </a:r>
            <a:r>
              <a:rPr kumimoji="1" lang="en-US" altLang="ja-JP" sz="1400" dirty="0" smtClean="0">
                <a:solidFill>
                  <a:prstClr val="black"/>
                </a:solidFill>
              </a:rPr>
              <a:t>233</a:t>
            </a:r>
            <a:r>
              <a:rPr kumimoji="1" lang="ja-JP" altLang="en-US" sz="1400" dirty="0" smtClean="0">
                <a:solidFill>
                  <a:prstClr val="black"/>
                </a:solidFill>
              </a:rPr>
              <a:t>件） 。</a:t>
            </a:r>
            <a:endParaRPr kumimoji="1" lang="en-US" altLang="ja-JP" sz="1400" dirty="0" smtClean="0">
              <a:solidFill>
                <a:prstClr val="black"/>
              </a:solidFill>
            </a:endParaRPr>
          </a:p>
        </p:txBody>
      </p:sp>
      <p:sp>
        <p:nvSpPr>
          <p:cNvPr id="9" name="正方形/長方形 8"/>
          <p:cNvSpPr/>
          <p:nvPr/>
        </p:nvSpPr>
        <p:spPr>
          <a:xfrm>
            <a:off x="416999" y="6388471"/>
            <a:ext cx="9072000" cy="202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ja-JP" altLang="en-US" sz="1000" dirty="0" smtClean="0">
                <a:solidFill>
                  <a:prstClr val="black"/>
                </a:solidFill>
              </a:rPr>
              <a:t>出所：</a:t>
            </a:r>
            <a:r>
              <a:rPr kumimoji="1" lang="ja-JP" altLang="en-US" sz="1000" dirty="0">
                <a:solidFill>
                  <a:prstClr val="black"/>
                </a:solidFill>
              </a:rPr>
              <a:t> 「日本政府観光局（</a:t>
            </a:r>
            <a:r>
              <a:rPr kumimoji="1" lang="en-US" altLang="ja-JP" sz="1000" dirty="0">
                <a:solidFill>
                  <a:prstClr val="black"/>
                </a:solidFill>
              </a:rPr>
              <a:t>JNTO</a:t>
            </a:r>
            <a:r>
              <a:rPr kumimoji="1" lang="ja-JP" altLang="en-US" sz="1000" dirty="0">
                <a:solidFill>
                  <a:prstClr val="black"/>
                </a:solidFill>
              </a:rPr>
              <a:t>）</a:t>
            </a:r>
            <a:r>
              <a:rPr kumimoji="1" lang="en-US" altLang="ja-JP" sz="1000" dirty="0">
                <a:solidFill>
                  <a:prstClr val="black"/>
                </a:solidFill>
              </a:rPr>
              <a:t>2014 </a:t>
            </a:r>
            <a:r>
              <a:rPr kumimoji="1" lang="ja-JP" altLang="en-US" sz="1000" dirty="0">
                <a:solidFill>
                  <a:prstClr val="black"/>
                </a:solidFill>
              </a:rPr>
              <a:t>年国際会議統計」 </a:t>
            </a:r>
            <a:r>
              <a:rPr kumimoji="1" lang="ja-JP" altLang="en-US" sz="1000" dirty="0" smtClean="0">
                <a:solidFill>
                  <a:prstClr val="black"/>
                </a:solidFill>
              </a:rPr>
              <a:t>、「</a:t>
            </a:r>
            <a:r>
              <a:rPr kumimoji="1" lang="en-US" altLang="ja-JP" sz="1000" dirty="0" smtClean="0">
                <a:solidFill>
                  <a:prstClr val="black"/>
                </a:solidFill>
              </a:rPr>
              <a:t>ICCA</a:t>
            </a:r>
            <a:r>
              <a:rPr kumimoji="1" lang="ja-JP" altLang="en-US" sz="1000" dirty="0">
                <a:solidFill>
                  <a:prstClr val="black"/>
                </a:solidFill>
              </a:rPr>
              <a:t>　</a:t>
            </a:r>
            <a:r>
              <a:rPr kumimoji="1" lang="en-US" altLang="ja-JP" sz="1000" dirty="0" smtClean="0">
                <a:solidFill>
                  <a:prstClr val="black"/>
                </a:solidFill>
              </a:rPr>
              <a:t>ICCA Statistics Report 2014</a:t>
            </a:r>
            <a:r>
              <a:rPr kumimoji="1" lang="ja-JP" altLang="en-US" sz="1000" dirty="0" smtClean="0">
                <a:solidFill>
                  <a:prstClr val="black"/>
                </a:solidFill>
              </a:rPr>
              <a:t>」をもとに作成</a:t>
            </a:r>
            <a:endParaRPr kumimoji="1" lang="en-US" altLang="ja-JP" sz="1000" dirty="0" smtClean="0">
              <a:solidFill>
                <a:prstClr val="black"/>
              </a:solidFill>
            </a:endParaRPr>
          </a:p>
        </p:txBody>
      </p:sp>
      <p:sp>
        <p:nvSpPr>
          <p:cNvPr id="10" name="正方形/長方形 9"/>
          <p:cNvSpPr/>
          <p:nvPr/>
        </p:nvSpPr>
        <p:spPr>
          <a:xfrm>
            <a:off x="425968" y="5749101"/>
            <a:ext cx="3173923" cy="2253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800" dirty="0" smtClean="0">
                <a:solidFill>
                  <a:prstClr val="black"/>
                </a:solidFill>
              </a:rPr>
              <a:t>※</a:t>
            </a:r>
            <a:r>
              <a:rPr kumimoji="1" lang="ja-JP" altLang="en-US" sz="800" dirty="0" smtClean="0">
                <a:solidFill>
                  <a:prstClr val="black"/>
                </a:solidFill>
              </a:rPr>
              <a:t>マカオ及びラスベガスは</a:t>
            </a:r>
            <a:r>
              <a:rPr kumimoji="1" lang="en-US" altLang="ja-JP" sz="800" dirty="0" smtClean="0">
                <a:solidFill>
                  <a:prstClr val="black"/>
                </a:solidFill>
              </a:rPr>
              <a:t>JNTO</a:t>
            </a:r>
            <a:r>
              <a:rPr kumimoji="1" lang="ja-JP" altLang="en-US" sz="800" dirty="0" smtClean="0">
                <a:solidFill>
                  <a:prstClr val="black"/>
                </a:solidFill>
              </a:rPr>
              <a:t>「国際会議統計」にて開示されていない。</a:t>
            </a:r>
            <a:endParaRPr kumimoji="1" lang="en-US" altLang="ja-JP" sz="800" dirty="0" smtClean="0">
              <a:solidFill>
                <a:prstClr val="black"/>
              </a:solidFill>
            </a:endParaRPr>
          </a:p>
        </p:txBody>
      </p:sp>
      <p:sp>
        <p:nvSpPr>
          <p:cNvPr id="3" name="正方形/長方形 2"/>
          <p:cNvSpPr/>
          <p:nvPr/>
        </p:nvSpPr>
        <p:spPr>
          <a:xfrm>
            <a:off x="425968" y="5926806"/>
            <a:ext cx="1289589" cy="461665"/>
          </a:xfrm>
          <a:prstGeom prst="rect">
            <a:avLst/>
          </a:prstGeom>
        </p:spPr>
        <p:txBody>
          <a:bodyPr wrap="square">
            <a:spAutoFit/>
          </a:bodyPr>
          <a:lstStyle/>
          <a:p>
            <a:r>
              <a:rPr kumimoji="1" lang="ja-JP" altLang="en-US" sz="800" dirty="0">
                <a:solidFill>
                  <a:prstClr val="black"/>
                </a:solidFill>
              </a:rPr>
              <a:t>（参考）</a:t>
            </a:r>
            <a:r>
              <a:rPr kumimoji="1" lang="en-US" altLang="ja-JP" sz="800" dirty="0">
                <a:solidFill>
                  <a:prstClr val="black"/>
                </a:solidFill>
              </a:rPr>
              <a:t>2014</a:t>
            </a:r>
            <a:r>
              <a:rPr kumimoji="1" lang="ja-JP" altLang="en-US" sz="800" dirty="0">
                <a:solidFill>
                  <a:prstClr val="black"/>
                </a:solidFill>
              </a:rPr>
              <a:t>年</a:t>
            </a:r>
            <a:r>
              <a:rPr kumimoji="1" lang="en-US" altLang="ja-JP" sz="800" dirty="0">
                <a:solidFill>
                  <a:prstClr val="black"/>
                </a:solidFill>
              </a:rPr>
              <a:t>ICCA</a:t>
            </a:r>
            <a:r>
              <a:rPr kumimoji="1" lang="ja-JP" altLang="en-US" sz="800" dirty="0">
                <a:solidFill>
                  <a:prstClr val="black"/>
                </a:solidFill>
              </a:rPr>
              <a:t>統計</a:t>
            </a:r>
            <a:endParaRPr kumimoji="1" lang="en-US" altLang="ja-JP" sz="800" dirty="0">
              <a:solidFill>
                <a:prstClr val="black"/>
              </a:solidFill>
            </a:endParaRPr>
          </a:p>
          <a:p>
            <a:r>
              <a:rPr kumimoji="1" lang="ja-JP" altLang="en-US" sz="800" dirty="0">
                <a:solidFill>
                  <a:prstClr val="black"/>
                </a:solidFill>
              </a:rPr>
              <a:t>マカオ：</a:t>
            </a:r>
            <a:r>
              <a:rPr kumimoji="1" lang="en-US" altLang="ja-JP" sz="800" dirty="0">
                <a:solidFill>
                  <a:prstClr val="black"/>
                </a:solidFill>
              </a:rPr>
              <a:t>23</a:t>
            </a:r>
            <a:r>
              <a:rPr kumimoji="1" lang="ja-JP" altLang="en-US" sz="800" dirty="0">
                <a:solidFill>
                  <a:prstClr val="black"/>
                </a:solidFill>
              </a:rPr>
              <a:t>件</a:t>
            </a:r>
            <a:endParaRPr kumimoji="1" lang="en-US" altLang="ja-JP" sz="800" dirty="0">
              <a:solidFill>
                <a:prstClr val="black"/>
              </a:solidFill>
            </a:endParaRPr>
          </a:p>
          <a:p>
            <a:r>
              <a:rPr kumimoji="1" lang="ja-JP" altLang="en-US" sz="800" dirty="0">
                <a:solidFill>
                  <a:prstClr val="black"/>
                </a:solidFill>
              </a:rPr>
              <a:t>ラスベガス：</a:t>
            </a:r>
            <a:r>
              <a:rPr kumimoji="1" lang="en-US" altLang="ja-JP" sz="800" dirty="0">
                <a:solidFill>
                  <a:prstClr val="black"/>
                </a:solidFill>
              </a:rPr>
              <a:t>14</a:t>
            </a:r>
            <a:r>
              <a:rPr kumimoji="1" lang="ja-JP" altLang="en-US" sz="800" dirty="0">
                <a:solidFill>
                  <a:prstClr val="black"/>
                </a:solidFill>
              </a:rPr>
              <a:t>件</a:t>
            </a:r>
            <a:endParaRPr kumimoji="1" lang="en-US" altLang="ja-JP" sz="800" dirty="0">
              <a:solidFill>
                <a:prstClr val="black"/>
              </a:solidFill>
            </a:endParaRPr>
          </a:p>
        </p:txBody>
      </p:sp>
      <p:pic>
        <p:nvPicPr>
          <p:cNvPr id="11" name="図 10"/>
          <p:cNvPicPr>
            <a:picLocks noChangeAspect="1"/>
          </p:cNvPicPr>
          <p:nvPr/>
        </p:nvPicPr>
        <p:blipFill>
          <a:blip r:embed="rId2"/>
          <a:stretch>
            <a:fillRect/>
          </a:stretch>
        </p:blipFill>
        <p:spPr>
          <a:xfrm>
            <a:off x="416496" y="1448000"/>
            <a:ext cx="4552770" cy="4320000"/>
          </a:xfrm>
          <a:prstGeom prst="rect">
            <a:avLst/>
          </a:prstGeom>
        </p:spPr>
      </p:pic>
    </p:spTree>
    <p:extLst>
      <p:ext uri="{BB962C8B-B14F-4D97-AF65-F5344CB8AC3E}">
        <p14:creationId xmlns:p14="http://schemas.microsoft.com/office/powerpoint/2010/main" val="3537608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7586" name="Rectangle 2"/>
          <p:cNvSpPr>
            <a:spLocks noGrp="1" noChangeArrowheads="1"/>
          </p:cNvSpPr>
          <p:nvPr>
            <p:ph type="title"/>
          </p:nvPr>
        </p:nvSpPr>
        <p:spPr bwMode="gray"/>
        <p:txBody>
          <a:bodyPr/>
          <a:lstStyle/>
          <a:p>
            <a:r>
              <a:rPr lang="en-US" altLang="ja-JP" dirty="0"/>
              <a:t/>
            </a:r>
            <a:br>
              <a:rPr lang="en-US" altLang="ja-JP" dirty="0"/>
            </a:b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lang="en-US" altLang="ja-JP" dirty="0" smtClean="0"/>
          </a:p>
        </p:txBody>
      </p:sp>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solidFill>
                  <a:srgbClr val="313131"/>
                </a:solidFill>
              </a:rPr>
              <a:pPr/>
              <a:t>92</a:t>
            </a:fld>
            <a:endParaRPr lang="ja-JP" altLang="en-US" dirty="0">
              <a:solidFill>
                <a:srgbClr val="313131"/>
              </a:solidFill>
            </a:endParaRPr>
          </a:p>
        </p:txBody>
      </p:sp>
      <p:sp>
        <p:nvSpPr>
          <p:cNvPr id="416" name="テキスト プレースホルダー 3"/>
          <p:cNvSpPr>
            <a:spLocks noGrp="1"/>
          </p:cNvSpPr>
          <p:nvPr>
            <p:ph type="body" sz="quarter" idx="15"/>
          </p:nvPr>
        </p:nvSpPr>
        <p:spPr bwMode="gray"/>
        <p:txBody>
          <a:bodyPr/>
          <a:lstStyle/>
          <a:p>
            <a:r>
              <a:rPr lang="ja-JP" altLang="en-US" dirty="0"/>
              <a:t>海外都市の国際会議の誘致</a:t>
            </a:r>
            <a:r>
              <a:rPr lang="ja-JP" altLang="en-US" dirty="0" smtClean="0"/>
              <a:t>件数</a:t>
            </a:r>
            <a:r>
              <a:rPr lang="ja-JP" altLang="en-US" dirty="0"/>
              <a:t>　 </a:t>
            </a:r>
            <a:r>
              <a:rPr lang="ja-JP" altLang="en-US" dirty="0" smtClean="0"/>
              <a:t>（</a:t>
            </a:r>
            <a:r>
              <a:rPr lang="en-US" altLang="ja-JP" dirty="0" smtClean="0"/>
              <a:t>2/2</a:t>
            </a:r>
            <a:r>
              <a:rPr lang="ja-JP" altLang="en-US" dirty="0" smtClean="0"/>
              <a:t>）</a:t>
            </a:r>
            <a:endParaRPr lang="en-US" altLang="ja-JP" dirty="0"/>
          </a:p>
        </p:txBody>
      </p:sp>
      <p:sp>
        <p:nvSpPr>
          <p:cNvPr id="399" name="Freeform 146"/>
          <p:cNvSpPr>
            <a:spLocks/>
          </p:cNvSpPr>
          <p:nvPr/>
        </p:nvSpPr>
        <p:spPr bwMode="gray">
          <a:xfrm>
            <a:off x="2113772" y="4179162"/>
            <a:ext cx="393843" cy="320696"/>
          </a:xfrm>
          <a:custGeom>
            <a:avLst/>
            <a:gdLst>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39766 w 454962"/>
              <a:gd name="connsiteY37" fmla="*/ 368205 h 378196"/>
              <a:gd name="connsiteX38" fmla="*/ 262805 w 454962"/>
              <a:gd name="connsiteY38" fmla="*/ 378196 h 378196"/>
              <a:gd name="connsiteX39" fmla="*/ 68688 w 454962"/>
              <a:gd name="connsiteY39" fmla="*/ 378196 h 378196"/>
              <a:gd name="connsiteX40" fmla="*/ 70292 w 454962"/>
              <a:gd name="connsiteY40" fmla="*/ 374133 h 378196"/>
              <a:gd name="connsiteX41" fmla="*/ 72248 w 454962"/>
              <a:gd name="connsiteY41" fmla="*/ 366212 h 378196"/>
              <a:gd name="connsiteX42" fmla="*/ 76161 w 454962"/>
              <a:gd name="connsiteY42" fmla="*/ 356297 h 378196"/>
              <a:gd name="connsiteX43" fmla="*/ 70292 w 454962"/>
              <a:gd name="connsiteY43" fmla="*/ 346435 h 378196"/>
              <a:gd name="connsiteX44" fmla="*/ 62467 w 454962"/>
              <a:gd name="connsiteY44" fmla="*/ 336520 h 378196"/>
              <a:gd name="connsiteX45" fmla="*/ 50774 w 454962"/>
              <a:gd name="connsiteY45" fmla="*/ 330592 h 378196"/>
              <a:gd name="connsiteX46" fmla="*/ 37080 w 454962"/>
              <a:gd name="connsiteY46" fmla="*/ 324665 h 378196"/>
              <a:gd name="connsiteX47" fmla="*/ 37080 w 454962"/>
              <a:gd name="connsiteY47" fmla="*/ 318684 h 378196"/>
              <a:gd name="connsiteX48" fmla="*/ 23431 w 454962"/>
              <a:gd name="connsiteY48" fmla="*/ 294973 h 378196"/>
              <a:gd name="connsiteX49" fmla="*/ 15605 w 454962"/>
              <a:gd name="connsiteY49" fmla="*/ 288993 h 378196"/>
              <a:gd name="connsiteX50" fmla="*/ 7826 w 454962"/>
              <a:gd name="connsiteY50" fmla="*/ 283065 h 378196"/>
              <a:gd name="connsiteX51" fmla="*/ 3913 w 454962"/>
              <a:gd name="connsiteY51" fmla="*/ 281072 h 378196"/>
              <a:gd name="connsiteX52" fmla="*/ 0 w 454962"/>
              <a:gd name="connsiteY52" fmla="*/ 277137 h 378196"/>
              <a:gd name="connsiteX53" fmla="*/ 0 w 454962"/>
              <a:gd name="connsiteY53" fmla="*/ 269216 h 378196"/>
              <a:gd name="connsiteX54" fmla="*/ 3913 w 454962"/>
              <a:gd name="connsiteY54" fmla="*/ 263288 h 378196"/>
              <a:gd name="connsiteX55" fmla="*/ 5869 w 454962"/>
              <a:gd name="connsiteY55" fmla="*/ 245453 h 378196"/>
              <a:gd name="connsiteX56" fmla="*/ 7826 w 454962"/>
              <a:gd name="connsiteY56" fmla="*/ 231604 h 378196"/>
              <a:gd name="connsiteX57" fmla="*/ 13649 w 454962"/>
              <a:gd name="connsiteY57" fmla="*/ 223682 h 378196"/>
              <a:gd name="connsiteX58" fmla="*/ 27343 w 454962"/>
              <a:gd name="connsiteY58" fmla="*/ 205899 h 378196"/>
              <a:gd name="connsiteX59" fmla="*/ 31256 w 454962"/>
              <a:gd name="connsiteY59" fmla="*/ 197978 h 378196"/>
              <a:gd name="connsiteX60" fmla="*/ 37080 w 454962"/>
              <a:gd name="connsiteY60" fmla="*/ 191998 h 378196"/>
              <a:gd name="connsiteX61" fmla="*/ 39036 w 454962"/>
              <a:gd name="connsiteY61" fmla="*/ 178149 h 378196"/>
              <a:gd name="connsiteX62" fmla="*/ 40992 w 454962"/>
              <a:gd name="connsiteY62" fmla="*/ 176155 h 378196"/>
              <a:gd name="connsiteX63" fmla="*/ 46861 w 454962"/>
              <a:gd name="connsiteY63" fmla="*/ 176155 h 378196"/>
              <a:gd name="connsiteX64" fmla="*/ 60510 w 454962"/>
              <a:gd name="connsiteY64" fmla="*/ 184076 h 378196"/>
              <a:gd name="connsiteX65" fmla="*/ 66379 w 454962"/>
              <a:gd name="connsiteY65" fmla="*/ 184076 h 378196"/>
              <a:gd name="connsiteX66" fmla="*/ 68336 w 454962"/>
              <a:gd name="connsiteY66" fmla="*/ 184076 h 378196"/>
              <a:gd name="connsiteX67" fmla="*/ 68336 w 454962"/>
              <a:gd name="connsiteY67" fmla="*/ 182135 h 378196"/>
              <a:gd name="connsiteX68" fmla="*/ 68336 w 454962"/>
              <a:gd name="connsiteY68" fmla="*/ 124694 h 378196"/>
              <a:gd name="connsiteX69" fmla="*/ 68336 w 454962"/>
              <a:gd name="connsiteY69" fmla="*/ 77219 h 378196"/>
              <a:gd name="connsiteX70" fmla="*/ 101548 w 454962"/>
              <a:gd name="connsiteY70" fmla="*/ 77219 h 378196"/>
              <a:gd name="connsiteX71" fmla="*/ 101548 w 454962"/>
              <a:gd name="connsiteY71" fmla="*/ 17836 h 378196"/>
              <a:gd name="connsiteX72" fmla="*/ 267518 w 454962"/>
              <a:gd name="connsiteY72" fmla="*/ 17836 h 378196"/>
              <a:gd name="connsiteX73" fmla="*/ 290948 w 454962"/>
              <a:gd name="connsiteY73" fmla="*/ 19777 h 378196"/>
              <a:gd name="connsiteX74" fmla="*/ 316335 w 454962"/>
              <a:gd name="connsiteY74" fmla="*/ 25757 h 378196"/>
              <a:gd name="connsiteX75" fmla="*/ 335853 w 454962"/>
              <a:gd name="connsiteY75" fmla="*/ 29692 h 378196"/>
              <a:gd name="connsiteX76" fmla="*/ 347546 w 454962"/>
              <a:gd name="connsiteY76" fmla="*/ 33678 h 378196"/>
              <a:gd name="connsiteX77" fmla="*/ 351458 w 454962"/>
              <a:gd name="connsiteY77" fmla="*/ 33678 h 378196"/>
              <a:gd name="connsiteX78" fmla="*/ 357327 w 454962"/>
              <a:gd name="connsiteY78" fmla="*/ 29692 h 378196"/>
              <a:gd name="connsiteX79" fmla="*/ 363196 w 454962"/>
              <a:gd name="connsiteY79" fmla="*/ 19777 h 378196"/>
              <a:gd name="connsiteX80" fmla="*/ 378802 w 454962"/>
              <a:gd name="connsiteY80" fmla="*/ 7921 h 378196"/>
              <a:gd name="connsiteX81" fmla="*/ 394452 w 454962"/>
              <a:gd name="connsiteY81"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04047 w 454962"/>
              <a:gd name="connsiteY37" fmla="*/ 368205 h 378196"/>
              <a:gd name="connsiteX38" fmla="*/ 262805 w 454962"/>
              <a:gd name="connsiteY38" fmla="*/ 378196 h 378196"/>
              <a:gd name="connsiteX39" fmla="*/ 68688 w 454962"/>
              <a:gd name="connsiteY39" fmla="*/ 378196 h 378196"/>
              <a:gd name="connsiteX40" fmla="*/ 70292 w 454962"/>
              <a:gd name="connsiteY40" fmla="*/ 374133 h 378196"/>
              <a:gd name="connsiteX41" fmla="*/ 72248 w 454962"/>
              <a:gd name="connsiteY41" fmla="*/ 366212 h 378196"/>
              <a:gd name="connsiteX42" fmla="*/ 76161 w 454962"/>
              <a:gd name="connsiteY42" fmla="*/ 356297 h 378196"/>
              <a:gd name="connsiteX43" fmla="*/ 70292 w 454962"/>
              <a:gd name="connsiteY43" fmla="*/ 346435 h 378196"/>
              <a:gd name="connsiteX44" fmla="*/ 62467 w 454962"/>
              <a:gd name="connsiteY44" fmla="*/ 336520 h 378196"/>
              <a:gd name="connsiteX45" fmla="*/ 50774 w 454962"/>
              <a:gd name="connsiteY45" fmla="*/ 330592 h 378196"/>
              <a:gd name="connsiteX46" fmla="*/ 37080 w 454962"/>
              <a:gd name="connsiteY46" fmla="*/ 324665 h 378196"/>
              <a:gd name="connsiteX47" fmla="*/ 37080 w 454962"/>
              <a:gd name="connsiteY47" fmla="*/ 318684 h 378196"/>
              <a:gd name="connsiteX48" fmla="*/ 23431 w 454962"/>
              <a:gd name="connsiteY48" fmla="*/ 294973 h 378196"/>
              <a:gd name="connsiteX49" fmla="*/ 15605 w 454962"/>
              <a:gd name="connsiteY49" fmla="*/ 288993 h 378196"/>
              <a:gd name="connsiteX50" fmla="*/ 7826 w 454962"/>
              <a:gd name="connsiteY50" fmla="*/ 283065 h 378196"/>
              <a:gd name="connsiteX51" fmla="*/ 3913 w 454962"/>
              <a:gd name="connsiteY51" fmla="*/ 281072 h 378196"/>
              <a:gd name="connsiteX52" fmla="*/ 0 w 454962"/>
              <a:gd name="connsiteY52" fmla="*/ 277137 h 378196"/>
              <a:gd name="connsiteX53" fmla="*/ 0 w 454962"/>
              <a:gd name="connsiteY53" fmla="*/ 269216 h 378196"/>
              <a:gd name="connsiteX54" fmla="*/ 3913 w 454962"/>
              <a:gd name="connsiteY54" fmla="*/ 263288 h 378196"/>
              <a:gd name="connsiteX55" fmla="*/ 5869 w 454962"/>
              <a:gd name="connsiteY55" fmla="*/ 245453 h 378196"/>
              <a:gd name="connsiteX56" fmla="*/ 7826 w 454962"/>
              <a:gd name="connsiteY56" fmla="*/ 231604 h 378196"/>
              <a:gd name="connsiteX57" fmla="*/ 13649 w 454962"/>
              <a:gd name="connsiteY57" fmla="*/ 223682 h 378196"/>
              <a:gd name="connsiteX58" fmla="*/ 27343 w 454962"/>
              <a:gd name="connsiteY58" fmla="*/ 205899 h 378196"/>
              <a:gd name="connsiteX59" fmla="*/ 31256 w 454962"/>
              <a:gd name="connsiteY59" fmla="*/ 197978 h 378196"/>
              <a:gd name="connsiteX60" fmla="*/ 37080 w 454962"/>
              <a:gd name="connsiteY60" fmla="*/ 191998 h 378196"/>
              <a:gd name="connsiteX61" fmla="*/ 39036 w 454962"/>
              <a:gd name="connsiteY61" fmla="*/ 178149 h 378196"/>
              <a:gd name="connsiteX62" fmla="*/ 40992 w 454962"/>
              <a:gd name="connsiteY62" fmla="*/ 176155 h 378196"/>
              <a:gd name="connsiteX63" fmla="*/ 46861 w 454962"/>
              <a:gd name="connsiteY63" fmla="*/ 176155 h 378196"/>
              <a:gd name="connsiteX64" fmla="*/ 60510 w 454962"/>
              <a:gd name="connsiteY64" fmla="*/ 184076 h 378196"/>
              <a:gd name="connsiteX65" fmla="*/ 66379 w 454962"/>
              <a:gd name="connsiteY65" fmla="*/ 184076 h 378196"/>
              <a:gd name="connsiteX66" fmla="*/ 68336 w 454962"/>
              <a:gd name="connsiteY66" fmla="*/ 184076 h 378196"/>
              <a:gd name="connsiteX67" fmla="*/ 68336 w 454962"/>
              <a:gd name="connsiteY67" fmla="*/ 182135 h 378196"/>
              <a:gd name="connsiteX68" fmla="*/ 68336 w 454962"/>
              <a:gd name="connsiteY68" fmla="*/ 124694 h 378196"/>
              <a:gd name="connsiteX69" fmla="*/ 68336 w 454962"/>
              <a:gd name="connsiteY69" fmla="*/ 77219 h 378196"/>
              <a:gd name="connsiteX70" fmla="*/ 101548 w 454962"/>
              <a:gd name="connsiteY70" fmla="*/ 77219 h 378196"/>
              <a:gd name="connsiteX71" fmla="*/ 101548 w 454962"/>
              <a:gd name="connsiteY71" fmla="*/ 17836 h 378196"/>
              <a:gd name="connsiteX72" fmla="*/ 267518 w 454962"/>
              <a:gd name="connsiteY72" fmla="*/ 17836 h 378196"/>
              <a:gd name="connsiteX73" fmla="*/ 290948 w 454962"/>
              <a:gd name="connsiteY73" fmla="*/ 19777 h 378196"/>
              <a:gd name="connsiteX74" fmla="*/ 316335 w 454962"/>
              <a:gd name="connsiteY74" fmla="*/ 25757 h 378196"/>
              <a:gd name="connsiteX75" fmla="*/ 335853 w 454962"/>
              <a:gd name="connsiteY75" fmla="*/ 29692 h 378196"/>
              <a:gd name="connsiteX76" fmla="*/ 347546 w 454962"/>
              <a:gd name="connsiteY76" fmla="*/ 33678 h 378196"/>
              <a:gd name="connsiteX77" fmla="*/ 351458 w 454962"/>
              <a:gd name="connsiteY77" fmla="*/ 33678 h 378196"/>
              <a:gd name="connsiteX78" fmla="*/ 357327 w 454962"/>
              <a:gd name="connsiteY78" fmla="*/ 29692 h 378196"/>
              <a:gd name="connsiteX79" fmla="*/ 363196 w 454962"/>
              <a:gd name="connsiteY79" fmla="*/ 19777 h 378196"/>
              <a:gd name="connsiteX80" fmla="*/ 378802 w 454962"/>
              <a:gd name="connsiteY80" fmla="*/ 7921 h 378196"/>
              <a:gd name="connsiteX81" fmla="*/ 394452 w 454962"/>
              <a:gd name="connsiteY81"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25478 w 454962"/>
              <a:gd name="connsiteY37" fmla="*/ 339630 h 378196"/>
              <a:gd name="connsiteX38" fmla="*/ 262805 w 454962"/>
              <a:gd name="connsiteY38" fmla="*/ 378196 h 378196"/>
              <a:gd name="connsiteX39" fmla="*/ 68688 w 454962"/>
              <a:gd name="connsiteY39" fmla="*/ 378196 h 378196"/>
              <a:gd name="connsiteX40" fmla="*/ 70292 w 454962"/>
              <a:gd name="connsiteY40" fmla="*/ 374133 h 378196"/>
              <a:gd name="connsiteX41" fmla="*/ 72248 w 454962"/>
              <a:gd name="connsiteY41" fmla="*/ 366212 h 378196"/>
              <a:gd name="connsiteX42" fmla="*/ 76161 w 454962"/>
              <a:gd name="connsiteY42" fmla="*/ 356297 h 378196"/>
              <a:gd name="connsiteX43" fmla="*/ 70292 w 454962"/>
              <a:gd name="connsiteY43" fmla="*/ 346435 h 378196"/>
              <a:gd name="connsiteX44" fmla="*/ 62467 w 454962"/>
              <a:gd name="connsiteY44" fmla="*/ 336520 h 378196"/>
              <a:gd name="connsiteX45" fmla="*/ 50774 w 454962"/>
              <a:gd name="connsiteY45" fmla="*/ 330592 h 378196"/>
              <a:gd name="connsiteX46" fmla="*/ 37080 w 454962"/>
              <a:gd name="connsiteY46" fmla="*/ 324665 h 378196"/>
              <a:gd name="connsiteX47" fmla="*/ 37080 w 454962"/>
              <a:gd name="connsiteY47" fmla="*/ 318684 h 378196"/>
              <a:gd name="connsiteX48" fmla="*/ 23431 w 454962"/>
              <a:gd name="connsiteY48" fmla="*/ 294973 h 378196"/>
              <a:gd name="connsiteX49" fmla="*/ 15605 w 454962"/>
              <a:gd name="connsiteY49" fmla="*/ 288993 h 378196"/>
              <a:gd name="connsiteX50" fmla="*/ 7826 w 454962"/>
              <a:gd name="connsiteY50" fmla="*/ 283065 h 378196"/>
              <a:gd name="connsiteX51" fmla="*/ 3913 w 454962"/>
              <a:gd name="connsiteY51" fmla="*/ 281072 h 378196"/>
              <a:gd name="connsiteX52" fmla="*/ 0 w 454962"/>
              <a:gd name="connsiteY52" fmla="*/ 277137 h 378196"/>
              <a:gd name="connsiteX53" fmla="*/ 0 w 454962"/>
              <a:gd name="connsiteY53" fmla="*/ 269216 h 378196"/>
              <a:gd name="connsiteX54" fmla="*/ 3913 w 454962"/>
              <a:gd name="connsiteY54" fmla="*/ 263288 h 378196"/>
              <a:gd name="connsiteX55" fmla="*/ 5869 w 454962"/>
              <a:gd name="connsiteY55" fmla="*/ 245453 h 378196"/>
              <a:gd name="connsiteX56" fmla="*/ 7826 w 454962"/>
              <a:gd name="connsiteY56" fmla="*/ 231604 h 378196"/>
              <a:gd name="connsiteX57" fmla="*/ 13649 w 454962"/>
              <a:gd name="connsiteY57" fmla="*/ 223682 h 378196"/>
              <a:gd name="connsiteX58" fmla="*/ 27343 w 454962"/>
              <a:gd name="connsiteY58" fmla="*/ 205899 h 378196"/>
              <a:gd name="connsiteX59" fmla="*/ 31256 w 454962"/>
              <a:gd name="connsiteY59" fmla="*/ 197978 h 378196"/>
              <a:gd name="connsiteX60" fmla="*/ 37080 w 454962"/>
              <a:gd name="connsiteY60" fmla="*/ 191998 h 378196"/>
              <a:gd name="connsiteX61" fmla="*/ 39036 w 454962"/>
              <a:gd name="connsiteY61" fmla="*/ 178149 h 378196"/>
              <a:gd name="connsiteX62" fmla="*/ 40992 w 454962"/>
              <a:gd name="connsiteY62" fmla="*/ 176155 h 378196"/>
              <a:gd name="connsiteX63" fmla="*/ 46861 w 454962"/>
              <a:gd name="connsiteY63" fmla="*/ 176155 h 378196"/>
              <a:gd name="connsiteX64" fmla="*/ 60510 w 454962"/>
              <a:gd name="connsiteY64" fmla="*/ 184076 h 378196"/>
              <a:gd name="connsiteX65" fmla="*/ 66379 w 454962"/>
              <a:gd name="connsiteY65" fmla="*/ 184076 h 378196"/>
              <a:gd name="connsiteX66" fmla="*/ 68336 w 454962"/>
              <a:gd name="connsiteY66" fmla="*/ 184076 h 378196"/>
              <a:gd name="connsiteX67" fmla="*/ 68336 w 454962"/>
              <a:gd name="connsiteY67" fmla="*/ 182135 h 378196"/>
              <a:gd name="connsiteX68" fmla="*/ 68336 w 454962"/>
              <a:gd name="connsiteY68" fmla="*/ 124694 h 378196"/>
              <a:gd name="connsiteX69" fmla="*/ 68336 w 454962"/>
              <a:gd name="connsiteY69" fmla="*/ 77219 h 378196"/>
              <a:gd name="connsiteX70" fmla="*/ 101548 w 454962"/>
              <a:gd name="connsiteY70" fmla="*/ 77219 h 378196"/>
              <a:gd name="connsiteX71" fmla="*/ 101548 w 454962"/>
              <a:gd name="connsiteY71" fmla="*/ 17836 h 378196"/>
              <a:gd name="connsiteX72" fmla="*/ 267518 w 454962"/>
              <a:gd name="connsiteY72" fmla="*/ 17836 h 378196"/>
              <a:gd name="connsiteX73" fmla="*/ 290948 w 454962"/>
              <a:gd name="connsiteY73" fmla="*/ 19777 h 378196"/>
              <a:gd name="connsiteX74" fmla="*/ 316335 w 454962"/>
              <a:gd name="connsiteY74" fmla="*/ 25757 h 378196"/>
              <a:gd name="connsiteX75" fmla="*/ 335853 w 454962"/>
              <a:gd name="connsiteY75" fmla="*/ 29692 h 378196"/>
              <a:gd name="connsiteX76" fmla="*/ 347546 w 454962"/>
              <a:gd name="connsiteY76" fmla="*/ 33678 h 378196"/>
              <a:gd name="connsiteX77" fmla="*/ 351458 w 454962"/>
              <a:gd name="connsiteY77" fmla="*/ 33678 h 378196"/>
              <a:gd name="connsiteX78" fmla="*/ 357327 w 454962"/>
              <a:gd name="connsiteY78" fmla="*/ 29692 h 378196"/>
              <a:gd name="connsiteX79" fmla="*/ 363196 w 454962"/>
              <a:gd name="connsiteY79" fmla="*/ 19777 h 378196"/>
              <a:gd name="connsiteX80" fmla="*/ 378802 w 454962"/>
              <a:gd name="connsiteY80" fmla="*/ 7921 h 378196"/>
              <a:gd name="connsiteX81" fmla="*/ 394452 w 454962"/>
              <a:gd name="connsiteY81"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25478 w 454962"/>
              <a:gd name="connsiteY37" fmla="*/ 339630 h 378196"/>
              <a:gd name="connsiteX38" fmla="*/ 315192 w 454962"/>
              <a:gd name="connsiteY38" fmla="*/ 313903 h 378196"/>
              <a:gd name="connsiteX39" fmla="*/ 68688 w 454962"/>
              <a:gd name="connsiteY39" fmla="*/ 378196 h 378196"/>
              <a:gd name="connsiteX40" fmla="*/ 70292 w 454962"/>
              <a:gd name="connsiteY40" fmla="*/ 374133 h 378196"/>
              <a:gd name="connsiteX41" fmla="*/ 72248 w 454962"/>
              <a:gd name="connsiteY41" fmla="*/ 366212 h 378196"/>
              <a:gd name="connsiteX42" fmla="*/ 76161 w 454962"/>
              <a:gd name="connsiteY42" fmla="*/ 356297 h 378196"/>
              <a:gd name="connsiteX43" fmla="*/ 70292 w 454962"/>
              <a:gd name="connsiteY43" fmla="*/ 346435 h 378196"/>
              <a:gd name="connsiteX44" fmla="*/ 62467 w 454962"/>
              <a:gd name="connsiteY44" fmla="*/ 336520 h 378196"/>
              <a:gd name="connsiteX45" fmla="*/ 50774 w 454962"/>
              <a:gd name="connsiteY45" fmla="*/ 330592 h 378196"/>
              <a:gd name="connsiteX46" fmla="*/ 37080 w 454962"/>
              <a:gd name="connsiteY46" fmla="*/ 324665 h 378196"/>
              <a:gd name="connsiteX47" fmla="*/ 37080 w 454962"/>
              <a:gd name="connsiteY47" fmla="*/ 318684 h 378196"/>
              <a:gd name="connsiteX48" fmla="*/ 23431 w 454962"/>
              <a:gd name="connsiteY48" fmla="*/ 294973 h 378196"/>
              <a:gd name="connsiteX49" fmla="*/ 15605 w 454962"/>
              <a:gd name="connsiteY49" fmla="*/ 288993 h 378196"/>
              <a:gd name="connsiteX50" fmla="*/ 7826 w 454962"/>
              <a:gd name="connsiteY50" fmla="*/ 283065 h 378196"/>
              <a:gd name="connsiteX51" fmla="*/ 3913 w 454962"/>
              <a:gd name="connsiteY51" fmla="*/ 281072 h 378196"/>
              <a:gd name="connsiteX52" fmla="*/ 0 w 454962"/>
              <a:gd name="connsiteY52" fmla="*/ 277137 h 378196"/>
              <a:gd name="connsiteX53" fmla="*/ 0 w 454962"/>
              <a:gd name="connsiteY53" fmla="*/ 269216 h 378196"/>
              <a:gd name="connsiteX54" fmla="*/ 3913 w 454962"/>
              <a:gd name="connsiteY54" fmla="*/ 263288 h 378196"/>
              <a:gd name="connsiteX55" fmla="*/ 5869 w 454962"/>
              <a:gd name="connsiteY55" fmla="*/ 245453 h 378196"/>
              <a:gd name="connsiteX56" fmla="*/ 7826 w 454962"/>
              <a:gd name="connsiteY56" fmla="*/ 231604 h 378196"/>
              <a:gd name="connsiteX57" fmla="*/ 13649 w 454962"/>
              <a:gd name="connsiteY57" fmla="*/ 223682 h 378196"/>
              <a:gd name="connsiteX58" fmla="*/ 27343 w 454962"/>
              <a:gd name="connsiteY58" fmla="*/ 205899 h 378196"/>
              <a:gd name="connsiteX59" fmla="*/ 31256 w 454962"/>
              <a:gd name="connsiteY59" fmla="*/ 197978 h 378196"/>
              <a:gd name="connsiteX60" fmla="*/ 37080 w 454962"/>
              <a:gd name="connsiteY60" fmla="*/ 191998 h 378196"/>
              <a:gd name="connsiteX61" fmla="*/ 39036 w 454962"/>
              <a:gd name="connsiteY61" fmla="*/ 178149 h 378196"/>
              <a:gd name="connsiteX62" fmla="*/ 40992 w 454962"/>
              <a:gd name="connsiteY62" fmla="*/ 176155 h 378196"/>
              <a:gd name="connsiteX63" fmla="*/ 46861 w 454962"/>
              <a:gd name="connsiteY63" fmla="*/ 176155 h 378196"/>
              <a:gd name="connsiteX64" fmla="*/ 60510 w 454962"/>
              <a:gd name="connsiteY64" fmla="*/ 184076 h 378196"/>
              <a:gd name="connsiteX65" fmla="*/ 66379 w 454962"/>
              <a:gd name="connsiteY65" fmla="*/ 184076 h 378196"/>
              <a:gd name="connsiteX66" fmla="*/ 68336 w 454962"/>
              <a:gd name="connsiteY66" fmla="*/ 184076 h 378196"/>
              <a:gd name="connsiteX67" fmla="*/ 68336 w 454962"/>
              <a:gd name="connsiteY67" fmla="*/ 182135 h 378196"/>
              <a:gd name="connsiteX68" fmla="*/ 68336 w 454962"/>
              <a:gd name="connsiteY68" fmla="*/ 124694 h 378196"/>
              <a:gd name="connsiteX69" fmla="*/ 68336 w 454962"/>
              <a:gd name="connsiteY69" fmla="*/ 77219 h 378196"/>
              <a:gd name="connsiteX70" fmla="*/ 101548 w 454962"/>
              <a:gd name="connsiteY70" fmla="*/ 77219 h 378196"/>
              <a:gd name="connsiteX71" fmla="*/ 101548 w 454962"/>
              <a:gd name="connsiteY71" fmla="*/ 17836 h 378196"/>
              <a:gd name="connsiteX72" fmla="*/ 267518 w 454962"/>
              <a:gd name="connsiteY72" fmla="*/ 17836 h 378196"/>
              <a:gd name="connsiteX73" fmla="*/ 290948 w 454962"/>
              <a:gd name="connsiteY73" fmla="*/ 19777 h 378196"/>
              <a:gd name="connsiteX74" fmla="*/ 316335 w 454962"/>
              <a:gd name="connsiteY74" fmla="*/ 25757 h 378196"/>
              <a:gd name="connsiteX75" fmla="*/ 335853 w 454962"/>
              <a:gd name="connsiteY75" fmla="*/ 29692 h 378196"/>
              <a:gd name="connsiteX76" fmla="*/ 347546 w 454962"/>
              <a:gd name="connsiteY76" fmla="*/ 33678 h 378196"/>
              <a:gd name="connsiteX77" fmla="*/ 351458 w 454962"/>
              <a:gd name="connsiteY77" fmla="*/ 33678 h 378196"/>
              <a:gd name="connsiteX78" fmla="*/ 357327 w 454962"/>
              <a:gd name="connsiteY78" fmla="*/ 29692 h 378196"/>
              <a:gd name="connsiteX79" fmla="*/ 363196 w 454962"/>
              <a:gd name="connsiteY79" fmla="*/ 19777 h 378196"/>
              <a:gd name="connsiteX80" fmla="*/ 378802 w 454962"/>
              <a:gd name="connsiteY80" fmla="*/ 7921 h 378196"/>
              <a:gd name="connsiteX81" fmla="*/ 394452 w 454962"/>
              <a:gd name="connsiteY81"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25478 w 454962"/>
              <a:gd name="connsiteY37" fmla="*/ 339630 h 378196"/>
              <a:gd name="connsiteX38" fmla="*/ 315192 w 454962"/>
              <a:gd name="connsiteY38" fmla="*/ 313903 h 378196"/>
              <a:gd name="connsiteX39" fmla="*/ 282731 w 454962"/>
              <a:gd name="connsiteY39" fmla="*/ 318075 h 378196"/>
              <a:gd name="connsiteX40" fmla="*/ 68688 w 454962"/>
              <a:gd name="connsiteY40" fmla="*/ 378196 h 378196"/>
              <a:gd name="connsiteX41" fmla="*/ 70292 w 454962"/>
              <a:gd name="connsiteY41" fmla="*/ 374133 h 378196"/>
              <a:gd name="connsiteX42" fmla="*/ 72248 w 454962"/>
              <a:gd name="connsiteY42" fmla="*/ 366212 h 378196"/>
              <a:gd name="connsiteX43" fmla="*/ 76161 w 454962"/>
              <a:gd name="connsiteY43" fmla="*/ 356297 h 378196"/>
              <a:gd name="connsiteX44" fmla="*/ 70292 w 454962"/>
              <a:gd name="connsiteY44" fmla="*/ 346435 h 378196"/>
              <a:gd name="connsiteX45" fmla="*/ 62467 w 454962"/>
              <a:gd name="connsiteY45" fmla="*/ 336520 h 378196"/>
              <a:gd name="connsiteX46" fmla="*/ 50774 w 454962"/>
              <a:gd name="connsiteY46" fmla="*/ 330592 h 378196"/>
              <a:gd name="connsiteX47" fmla="*/ 37080 w 454962"/>
              <a:gd name="connsiteY47" fmla="*/ 324665 h 378196"/>
              <a:gd name="connsiteX48" fmla="*/ 37080 w 454962"/>
              <a:gd name="connsiteY48" fmla="*/ 318684 h 378196"/>
              <a:gd name="connsiteX49" fmla="*/ 23431 w 454962"/>
              <a:gd name="connsiteY49" fmla="*/ 294973 h 378196"/>
              <a:gd name="connsiteX50" fmla="*/ 15605 w 454962"/>
              <a:gd name="connsiteY50" fmla="*/ 288993 h 378196"/>
              <a:gd name="connsiteX51" fmla="*/ 7826 w 454962"/>
              <a:gd name="connsiteY51" fmla="*/ 283065 h 378196"/>
              <a:gd name="connsiteX52" fmla="*/ 3913 w 454962"/>
              <a:gd name="connsiteY52" fmla="*/ 281072 h 378196"/>
              <a:gd name="connsiteX53" fmla="*/ 0 w 454962"/>
              <a:gd name="connsiteY53" fmla="*/ 277137 h 378196"/>
              <a:gd name="connsiteX54" fmla="*/ 0 w 454962"/>
              <a:gd name="connsiteY54" fmla="*/ 269216 h 378196"/>
              <a:gd name="connsiteX55" fmla="*/ 3913 w 454962"/>
              <a:gd name="connsiteY55" fmla="*/ 263288 h 378196"/>
              <a:gd name="connsiteX56" fmla="*/ 5869 w 454962"/>
              <a:gd name="connsiteY56" fmla="*/ 245453 h 378196"/>
              <a:gd name="connsiteX57" fmla="*/ 7826 w 454962"/>
              <a:gd name="connsiteY57" fmla="*/ 231604 h 378196"/>
              <a:gd name="connsiteX58" fmla="*/ 13649 w 454962"/>
              <a:gd name="connsiteY58" fmla="*/ 223682 h 378196"/>
              <a:gd name="connsiteX59" fmla="*/ 27343 w 454962"/>
              <a:gd name="connsiteY59" fmla="*/ 205899 h 378196"/>
              <a:gd name="connsiteX60" fmla="*/ 31256 w 454962"/>
              <a:gd name="connsiteY60" fmla="*/ 197978 h 378196"/>
              <a:gd name="connsiteX61" fmla="*/ 37080 w 454962"/>
              <a:gd name="connsiteY61" fmla="*/ 191998 h 378196"/>
              <a:gd name="connsiteX62" fmla="*/ 39036 w 454962"/>
              <a:gd name="connsiteY62" fmla="*/ 178149 h 378196"/>
              <a:gd name="connsiteX63" fmla="*/ 40992 w 454962"/>
              <a:gd name="connsiteY63" fmla="*/ 176155 h 378196"/>
              <a:gd name="connsiteX64" fmla="*/ 46861 w 454962"/>
              <a:gd name="connsiteY64" fmla="*/ 176155 h 378196"/>
              <a:gd name="connsiteX65" fmla="*/ 60510 w 454962"/>
              <a:gd name="connsiteY65" fmla="*/ 184076 h 378196"/>
              <a:gd name="connsiteX66" fmla="*/ 66379 w 454962"/>
              <a:gd name="connsiteY66" fmla="*/ 184076 h 378196"/>
              <a:gd name="connsiteX67" fmla="*/ 68336 w 454962"/>
              <a:gd name="connsiteY67" fmla="*/ 184076 h 378196"/>
              <a:gd name="connsiteX68" fmla="*/ 68336 w 454962"/>
              <a:gd name="connsiteY68" fmla="*/ 182135 h 378196"/>
              <a:gd name="connsiteX69" fmla="*/ 68336 w 454962"/>
              <a:gd name="connsiteY69" fmla="*/ 124694 h 378196"/>
              <a:gd name="connsiteX70" fmla="*/ 68336 w 454962"/>
              <a:gd name="connsiteY70" fmla="*/ 77219 h 378196"/>
              <a:gd name="connsiteX71" fmla="*/ 101548 w 454962"/>
              <a:gd name="connsiteY71" fmla="*/ 77219 h 378196"/>
              <a:gd name="connsiteX72" fmla="*/ 101548 w 454962"/>
              <a:gd name="connsiteY72" fmla="*/ 17836 h 378196"/>
              <a:gd name="connsiteX73" fmla="*/ 267518 w 454962"/>
              <a:gd name="connsiteY73" fmla="*/ 17836 h 378196"/>
              <a:gd name="connsiteX74" fmla="*/ 290948 w 454962"/>
              <a:gd name="connsiteY74" fmla="*/ 19777 h 378196"/>
              <a:gd name="connsiteX75" fmla="*/ 316335 w 454962"/>
              <a:gd name="connsiteY75" fmla="*/ 25757 h 378196"/>
              <a:gd name="connsiteX76" fmla="*/ 335853 w 454962"/>
              <a:gd name="connsiteY76" fmla="*/ 29692 h 378196"/>
              <a:gd name="connsiteX77" fmla="*/ 347546 w 454962"/>
              <a:gd name="connsiteY77" fmla="*/ 33678 h 378196"/>
              <a:gd name="connsiteX78" fmla="*/ 351458 w 454962"/>
              <a:gd name="connsiteY78" fmla="*/ 33678 h 378196"/>
              <a:gd name="connsiteX79" fmla="*/ 357327 w 454962"/>
              <a:gd name="connsiteY79" fmla="*/ 29692 h 378196"/>
              <a:gd name="connsiteX80" fmla="*/ 363196 w 454962"/>
              <a:gd name="connsiteY80" fmla="*/ 19777 h 378196"/>
              <a:gd name="connsiteX81" fmla="*/ 378802 w 454962"/>
              <a:gd name="connsiteY81" fmla="*/ 7921 h 378196"/>
              <a:gd name="connsiteX82" fmla="*/ 394452 w 454962"/>
              <a:gd name="connsiteY82"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25478 w 454962"/>
              <a:gd name="connsiteY37" fmla="*/ 339630 h 378196"/>
              <a:gd name="connsiteX38" fmla="*/ 315192 w 454962"/>
              <a:gd name="connsiteY38" fmla="*/ 313903 h 378196"/>
              <a:gd name="connsiteX39" fmla="*/ 318449 w 454962"/>
              <a:gd name="connsiteY39" fmla="*/ 296644 h 378196"/>
              <a:gd name="connsiteX40" fmla="*/ 68688 w 454962"/>
              <a:gd name="connsiteY40" fmla="*/ 378196 h 378196"/>
              <a:gd name="connsiteX41" fmla="*/ 70292 w 454962"/>
              <a:gd name="connsiteY41" fmla="*/ 374133 h 378196"/>
              <a:gd name="connsiteX42" fmla="*/ 72248 w 454962"/>
              <a:gd name="connsiteY42" fmla="*/ 366212 h 378196"/>
              <a:gd name="connsiteX43" fmla="*/ 76161 w 454962"/>
              <a:gd name="connsiteY43" fmla="*/ 356297 h 378196"/>
              <a:gd name="connsiteX44" fmla="*/ 70292 w 454962"/>
              <a:gd name="connsiteY44" fmla="*/ 346435 h 378196"/>
              <a:gd name="connsiteX45" fmla="*/ 62467 w 454962"/>
              <a:gd name="connsiteY45" fmla="*/ 336520 h 378196"/>
              <a:gd name="connsiteX46" fmla="*/ 50774 w 454962"/>
              <a:gd name="connsiteY46" fmla="*/ 330592 h 378196"/>
              <a:gd name="connsiteX47" fmla="*/ 37080 w 454962"/>
              <a:gd name="connsiteY47" fmla="*/ 324665 h 378196"/>
              <a:gd name="connsiteX48" fmla="*/ 37080 w 454962"/>
              <a:gd name="connsiteY48" fmla="*/ 318684 h 378196"/>
              <a:gd name="connsiteX49" fmla="*/ 23431 w 454962"/>
              <a:gd name="connsiteY49" fmla="*/ 294973 h 378196"/>
              <a:gd name="connsiteX50" fmla="*/ 15605 w 454962"/>
              <a:gd name="connsiteY50" fmla="*/ 288993 h 378196"/>
              <a:gd name="connsiteX51" fmla="*/ 7826 w 454962"/>
              <a:gd name="connsiteY51" fmla="*/ 283065 h 378196"/>
              <a:gd name="connsiteX52" fmla="*/ 3913 w 454962"/>
              <a:gd name="connsiteY52" fmla="*/ 281072 h 378196"/>
              <a:gd name="connsiteX53" fmla="*/ 0 w 454962"/>
              <a:gd name="connsiteY53" fmla="*/ 277137 h 378196"/>
              <a:gd name="connsiteX54" fmla="*/ 0 w 454962"/>
              <a:gd name="connsiteY54" fmla="*/ 269216 h 378196"/>
              <a:gd name="connsiteX55" fmla="*/ 3913 w 454962"/>
              <a:gd name="connsiteY55" fmla="*/ 263288 h 378196"/>
              <a:gd name="connsiteX56" fmla="*/ 5869 w 454962"/>
              <a:gd name="connsiteY56" fmla="*/ 245453 h 378196"/>
              <a:gd name="connsiteX57" fmla="*/ 7826 w 454962"/>
              <a:gd name="connsiteY57" fmla="*/ 231604 h 378196"/>
              <a:gd name="connsiteX58" fmla="*/ 13649 w 454962"/>
              <a:gd name="connsiteY58" fmla="*/ 223682 h 378196"/>
              <a:gd name="connsiteX59" fmla="*/ 27343 w 454962"/>
              <a:gd name="connsiteY59" fmla="*/ 205899 h 378196"/>
              <a:gd name="connsiteX60" fmla="*/ 31256 w 454962"/>
              <a:gd name="connsiteY60" fmla="*/ 197978 h 378196"/>
              <a:gd name="connsiteX61" fmla="*/ 37080 w 454962"/>
              <a:gd name="connsiteY61" fmla="*/ 191998 h 378196"/>
              <a:gd name="connsiteX62" fmla="*/ 39036 w 454962"/>
              <a:gd name="connsiteY62" fmla="*/ 178149 h 378196"/>
              <a:gd name="connsiteX63" fmla="*/ 40992 w 454962"/>
              <a:gd name="connsiteY63" fmla="*/ 176155 h 378196"/>
              <a:gd name="connsiteX64" fmla="*/ 46861 w 454962"/>
              <a:gd name="connsiteY64" fmla="*/ 176155 h 378196"/>
              <a:gd name="connsiteX65" fmla="*/ 60510 w 454962"/>
              <a:gd name="connsiteY65" fmla="*/ 184076 h 378196"/>
              <a:gd name="connsiteX66" fmla="*/ 66379 w 454962"/>
              <a:gd name="connsiteY66" fmla="*/ 184076 h 378196"/>
              <a:gd name="connsiteX67" fmla="*/ 68336 w 454962"/>
              <a:gd name="connsiteY67" fmla="*/ 184076 h 378196"/>
              <a:gd name="connsiteX68" fmla="*/ 68336 w 454962"/>
              <a:gd name="connsiteY68" fmla="*/ 182135 h 378196"/>
              <a:gd name="connsiteX69" fmla="*/ 68336 w 454962"/>
              <a:gd name="connsiteY69" fmla="*/ 124694 h 378196"/>
              <a:gd name="connsiteX70" fmla="*/ 68336 w 454962"/>
              <a:gd name="connsiteY70" fmla="*/ 77219 h 378196"/>
              <a:gd name="connsiteX71" fmla="*/ 101548 w 454962"/>
              <a:gd name="connsiteY71" fmla="*/ 77219 h 378196"/>
              <a:gd name="connsiteX72" fmla="*/ 101548 w 454962"/>
              <a:gd name="connsiteY72" fmla="*/ 17836 h 378196"/>
              <a:gd name="connsiteX73" fmla="*/ 267518 w 454962"/>
              <a:gd name="connsiteY73" fmla="*/ 17836 h 378196"/>
              <a:gd name="connsiteX74" fmla="*/ 290948 w 454962"/>
              <a:gd name="connsiteY74" fmla="*/ 19777 h 378196"/>
              <a:gd name="connsiteX75" fmla="*/ 316335 w 454962"/>
              <a:gd name="connsiteY75" fmla="*/ 25757 h 378196"/>
              <a:gd name="connsiteX76" fmla="*/ 335853 w 454962"/>
              <a:gd name="connsiteY76" fmla="*/ 29692 h 378196"/>
              <a:gd name="connsiteX77" fmla="*/ 347546 w 454962"/>
              <a:gd name="connsiteY77" fmla="*/ 33678 h 378196"/>
              <a:gd name="connsiteX78" fmla="*/ 351458 w 454962"/>
              <a:gd name="connsiteY78" fmla="*/ 33678 h 378196"/>
              <a:gd name="connsiteX79" fmla="*/ 357327 w 454962"/>
              <a:gd name="connsiteY79" fmla="*/ 29692 h 378196"/>
              <a:gd name="connsiteX80" fmla="*/ 363196 w 454962"/>
              <a:gd name="connsiteY80" fmla="*/ 19777 h 378196"/>
              <a:gd name="connsiteX81" fmla="*/ 378802 w 454962"/>
              <a:gd name="connsiteY81" fmla="*/ 7921 h 378196"/>
              <a:gd name="connsiteX82" fmla="*/ 394452 w 454962"/>
              <a:gd name="connsiteY82" fmla="*/ 0 h 378196"/>
              <a:gd name="connsiteX0" fmla="*/ 394452 w 454962"/>
              <a:gd name="connsiteY0" fmla="*/ 0 h 378196"/>
              <a:gd name="connsiteX1" fmla="*/ 402232 w 454962"/>
              <a:gd name="connsiteY1" fmla="*/ 5928 h 378196"/>
              <a:gd name="connsiteX2" fmla="*/ 406145 w 454962"/>
              <a:gd name="connsiteY2" fmla="*/ 7921 h 378196"/>
              <a:gd name="connsiteX3" fmla="*/ 406145 w 454962"/>
              <a:gd name="connsiteY3" fmla="*/ 13849 h 378196"/>
              <a:gd name="connsiteX4" fmla="*/ 406145 w 454962"/>
              <a:gd name="connsiteY4" fmla="*/ 19777 h 378196"/>
              <a:gd name="connsiteX5" fmla="*/ 410057 w 454962"/>
              <a:gd name="connsiteY5" fmla="*/ 41547 h 378196"/>
              <a:gd name="connsiteX6" fmla="*/ 413970 w 454962"/>
              <a:gd name="connsiteY6" fmla="*/ 67304 h 378196"/>
              <a:gd name="connsiteX7" fmla="*/ 415926 w 454962"/>
              <a:gd name="connsiteY7" fmla="*/ 79160 h 378196"/>
              <a:gd name="connsiteX8" fmla="*/ 423706 w 454962"/>
              <a:gd name="connsiteY8" fmla="*/ 93061 h 378196"/>
              <a:gd name="connsiteX9" fmla="*/ 431532 w 454962"/>
              <a:gd name="connsiteY9" fmla="*/ 104917 h 378196"/>
              <a:gd name="connsiteX10" fmla="*/ 437401 w 454962"/>
              <a:gd name="connsiteY10" fmla="*/ 112838 h 378196"/>
              <a:gd name="connsiteX11" fmla="*/ 445181 w 454962"/>
              <a:gd name="connsiteY11" fmla="*/ 120759 h 378196"/>
              <a:gd name="connsiteX12" fmla="*/ 454962 w 454962"/>
              <a:gd name="connsiteY12" fmla="*/ 132615 h 378196"/>
              <a:gd name="connsiteX13" fmla="*/ 451050 w 454962"/>
              <a:gd name="connsiteY13" fmla="*/ 140536 h 378196"/>
              <a:gd name="connsiteX14" fmla="*/ 443224 w 454962"/>
              <a:gd name="connsiteY14" fmla="*/ 144523 h 378196"/>
              <a:gd name="connsiteX15" fmla="*/ 435444 w 454962"/>
              <a:gd name="connsiteY15" fmla="*/ 150451 h 378196"/>
              <a:gd name="connsiteX16" fmla="*/ 425663 w 454962"/>
              <a:gd name="connsiteY16" fmla="*/ 154385 h 378196"/>
              <a:gd name="connsiteX17" fmla="*/ 415926 w 454962"/>
              <a:gd name="connsiteY17" fmla="*/ 162306 h 378196"/>
              <a:gd name="connsiteX18" fmla="*/ 412014 w 454962"/>
              <a:gd name="connsiteY18" fmla="*/ 166293 h 378196"/>
              <a:gd name="connsiteX19" fmla="*/ 410057 w 454962"/>
              <a:gd name="connsiteY19" fmla="*/ 174214 h 378196"/>
              <a:gd name="connsiteX20" fmla="*/ 404188 w 454962"/>
              <a:gd name="connsiteY20" fmla="*/ 195984 h 378196"/>
              <a:gd name="connsiteX21" fmla="*/ 402232 w 454962"/>
              <a:gd name="connsiteY21" fmla="*/ 219748 h 378196"/>
              <a:gd name="connsiteX22" fmla="*/ 400276 w 454962"/>
              <a:gd name="connsiteY22" fmla="*/ 235590 h 378196"/>
              <a:gd name="connsiteX23" fmla="*/ 398319 w 454962"/>
              <a:gd name="connsiteY23" fmla="*/ 245453 h 378196"/>
              <a:gd name="connsiteX24" fmla="*/ 398319 w 454962"/>
              <a:gd name="connsiteY24" fmla="*/ 257361 h 378196"/>
              <a:gd name="connsiteX25" fmla="*/ 394452 w 454962"/>
              <a:gd name="connsiteY25" fmla="*/ 269216 h 378196"/>
              <a:gd name="connsiteX26" fmla="*/ 392496 w 454962"/>
              <a:gd name="connsiteY26" fmla="*/ 279131 h 378196"/>
              <a:gd name="connsiteX27" fmla="*/ 388583 w 454962"/>
              <a:gd name="connsiteY27" fmla="*/ 287052 h 378196"/>
              <a:gd name="connsiteX28" fmla="*/ 380758 w 454962"/>
              <a:gd name="connsiteY28" fmla="*/ 292980 h 378196"/>
              <a:gd name="connsiteX29" fmla="*/ 372933 w 454962"/>
              <a:gd name="connsiteY29" fmla="*/ 298908 h 378196"/>
              <a:gd name="connsiteX30" fmla="*/ 367109 w 454962"/>
              <a:gd name="connsiteY30" fmla="*/ 304835 h 378196"/>
              <a:gd name="connsiteX31" fmla="*/ 361240 w 454962"/>
              <a:gd name="connsiteY31" fmla="*/ 314750 h 378196"/>
              <a:gd name="connsiteX32" fmla="*/ 359284 w 454962"/>
              <a:gd name="connsiteY32" fmla="*/ 322671 h 378196"/>
              <a:gd name="connsiteX33" fmla="*/ 357327 w 454962"/>
              <a:gd name="connsiteY33" fmla="*/ 332586 h 378196"/>
              <a:gd name="connsiteX34" fmla="*/ 351458 w 454962"/>
              <a:gd name="connsiteY34" fmla="*/ 340507 h 378196"/>
              <a:gd name="connsiteX35" fmla="*/ 347546 w 454962"/>
              <a:gd name="connsiteY35" fmla="*/ 342448 h 378196"/>
              <a:gd name="connsiteX36" fmla="*/ 343679 w 454962"/>
              <a:gd name="connsiteY36" fmla="*/ 350369 h 378196"/>
              <a:gd name="connsiteX37" fmla="*/ 325478 w 454962"/>
              <a:gd name="connsiteY37" fmla="*/ 339630 h 378196"/>
              <a:gd name="connsiteX38" fmla="*/ 315192 w 454962"/>
              <a:gd name="connsiteY38" fmla="*/ 313903 h 378196"/>
              <a:gd name="connsiteX39" fmla="*/ 318449 w 454962"/>
              <a:gd name="connsiteY39" fmla="*/ 296644 h 378196"/>
              <a:gd name="connsiteX40" fmla="*/ 68688 w 454962"/>
              <a:gd name="connsiteY40" fmla="*/ 378196 h 378196"/>
              <a:gd name="connsiteX41" fmla="*/ 151255 w 454962"/>
              <a:gd name="connsiteY41" fmla="*/ 355083 h 378196"/>
              <a:gd name="connsiteX42" fmla="*/ 72248 w 454962"/>
              <a:gd name="connsiteY42" fmla="*/ 366212 h 378196"/>
              <a:gd name="connsiteX43" fmla="*/ 76161 w 454962"/>
              <a:gd name="connsiteY43" fmla="*/ 356297 h 378196"/>
              <a:gd name="connsiteX44" fmla="*/ 70292 w 454962"/>
              <a:gd name="connsiteY44" fmla="*/ 346435 h 378196"/>
              <a:gd name="connsiteX45" fmla="*/ 62467 w 454962"/>
              <a:gd name="connsiteY45" fmla="*/ 336520 h 378196"/>
              <a:gd name="connsiteX46" fmla="*/ 50774 w 454962"/>
              <a:gd name="connsiteY46" fmla="*/ 330592 h 378196"/>
              <a:gd name="connsiteX47" fmla="*/ 37080 w 454962"/>
              <a:gd name="connsiteY47" fmla="*/ 324665 h 378196"/>
              <a:gd name="connsiteX48" fmla="*/ 37080 w 454962"/>
              <a:gd name="connsiteY48" fmla="*/ 318684 h 378196"/>
              <a:gd name="connsiteX49" fmla="*/ 23431 w 454962"/>
              <a:gd name="connsiteY49" fmla="*/ 294973 h 378196"/>
              <a:gd name="connsiteX50" fmla="*/ 15605 w 454962"/>
              <a:gd name="connsiteY50" fmla="*/ 288993 h 378196"/>
              <a:gd name="connsiteX51" fmla="*/ 7826 w 454962"/>
              <a:gd name="connsiteY51" fmla="*/ 283065 h 378196"/>
              <a:gd name="connsiteX52" fmla="*/ 3913 w 454962"/>
              <a:gd name="connsiteY52" fmla="*/ 281072 h 378196"/>
              <a:gd name="connsiteX53" fmla="*/ 0 w 454962"/>
              <a:gd name="connsiteY53" fmla="*/ 277137 h 378196"/>
              <a:gd name="connsiteX54" fmla="*/ 0 w 454962"/>
              <a:gd name="connsiteY54" fmla="*/ 269216 h 378196"/>
              <a:gd name="connsiteX55" fmla="*/ 3913 w 454962"/>
              <a:gd name="connsiteY55" fmla="*/ 263288 h 378196"/>
              <a:gd name="connsiteX56" fmla="*/ 5869 w 454962"/>
              <a:gd name="connsiteY56" fmla="*/ 245453 h 378196"/>
              <a:gd name="connsiteX57" fmla="*/ 7826 w 454962"/>
              <a:gd name="connsiteY57" fmla="*/ 231604 h 378196"/>
              <a:gd name="connsiteX58" fmla="*/ 13649 w 454962"/>
              <a:gd name="connsiteY58" fmla="*/ 223682 h 378196"/>
              <a:gd name="connsiteX59" fmla="*/ 27343 w 454962"/>
              <a:gd name="connsiteY59" fmla="*/ 205899 h 378196"/>
              <a:gd name="connsiteX60" fmla="*/ 31256 w 454962"/>
              <a:gd name="connsiteY60" fmla="*/ 197978 h 378196"/>
              <a:gd name="connsiteX61" fmla="*/ 37080 w 454962"/>
              <a:gd name="connsiteY61" fmla="*/ 191998 h 378196"/>
              <a:gd name="connsiteX62" fmla="*/ 39036 w 454962"/>
              <a:gd name="connsiteY62" fmla="*/ 178149 h 378196"/>
              <a:gd name="connsiteX63" fmla="*/ 40992 w 454962"/>
              <a:gd name="connsiteY63" fmla="*/ 176155 h 378196"/>
              <a:gd name="connsiteX64" fmla="*/ 46861 w 454962"/>
              <a:gd name="connsiteY64" fmla="*/ 176155 h 378196"/>
              <a:gd name="connsiteX65" fmla="*/ 60510 w 454962"/>
              <a:gd name="connsiteY65" fmla="*/ 184076 h 378196"/>
              <a:gd name="connsiteX66" fmla="*/ 66379 w 454962"/>
              <a:gd name="connsiteY66" fmla="*/ 184076 h 378196"/>
              <a:gd name="connsiteX67" fmla="*/ 68336 w 454962"/>
              <a:gd name="connsiteY67" fmla="*/ 184076 h 378196"/>
              <a:gd name="connsiteX68" fmla="*/ 68336 w 454962"/>
              <a:gd name="connsiteY68" fmla="*/ 182135 h 378196"/>
              <a:gd name="connsiteX69" fmla="*/ 68336 w 454962"/>
              <a:gd name="connsiteY69" fmla="*/ 124694 h 378196"/>
              <a:gd name="connsiteX70" fmla="*/ 68336 w 454962"/>
              <a:gd name="connsiteY70" fmla="*/ 77219 h 378196"/>
              <a:gd name="connsiteX71" fmla="*/ 101548 w 454962"/>
              <a:gd name="connsiteY71" fmla="*/ 77219 h 378196"/>
              <a:gd name="connsiteX72" fmla="*/ 101548 w 454962"/>
              <a:gd name="connsiteY72" fmla="*/ 17836 h 378196"/>
              <a:gd name="connsiteX73" fmla="*/ 267518 w 454962"/>
              <a:gd name="connsiteY73" fmla="*/ 17836 h 378196"/>
              <a:gd name="connsiteX74" fmla="*/ 290948 w 454962"/>
              <a:gd name="connsiteY74" fmla="*/ 19777 h 378196"/>
              <a:gd name="connsiteX75" fmla="*/ 316335 w 454962"/>
              <a:gd name="connsiteY75" fmla="*/ 25757 h 378196"/>
              <a:gd name="connsiteX76" fmla="*/ 335853 w 454962"/>
              <a:gd name="connsiteY76" fmla="*/ 29692 h 378196"/>
              <a:gd name="connsiteX77" fmla="*/ 347546 w 454962"/>
              <a:gd name="connsiteY77" fmla="*/ 33678 h 378196"/>
              <a:gd name="connsiteX78" fmla="*/ 351458 w 454962"/>
              <a:gd name="connsiteY78" fmla="*/ 33678 h 378196"/>
              <a:gd name="connsiteX79" fmla="*/ 357327 w 454962"/>
              <a:gd name="connsiteY79" fmla="*/ 29692 h 378196"/>
              <a:gd name="connsiteX80" fmla="*/ 363196 w 454962"/>
              <a:gd name="connsiteY80" fmla="*/ 19777 h 378196"/>
              <a:gd name="connsiteX81" fmla="*/ 378802 w 454962"/>
              <a:gd name="connsiteY81" fmla="*/ 7921 h 378196"/>
              <a:gd name="connsiteX82" fmla="*/ 394452 w 454962"/>
              <a:gd name="connsiteY82" fmla="*/ 0 h 378196"/>
              <a:gd name="connsiteX0" fmla="*/ 394452 w 454962"/>
              <a:gd name="connsiteY0" fmla="*/ 0 h 366497"/>
              <a:gd name="connsiteX1" fmla="*/ 402232 w 454962"/>
              <a:gd name="connsiteY1" fmla="*/ 5928 h 366497"/>
              <a:gd name="connsiteX2" fmla="*/ 406145 w 454962"/>
              <a:gd name="connsiteY2" fmla="*/ 7921 h 366497"/>
              <a:gd name="connsiteX3" fmla="*/ 406145 w 454962"/>
              <a:gd name="connsiteY3" fmla="*/ 13849 h 366497"/>
              <a:gd name="connsiteX4" fmla="*/ 406145 w 454962"/>
              <a:gd name="connsiteY4" fmla="*/ 19777 h 366497"/>
              <a:gd name="connsiteX5" fmla="*/ 410057 w 454962"/>
              <a:gd name="connsiteY5" fmla="*/ 41547 h 366497"/>
              <a:gd name="connsiteX6" fmla="*/ 413970 w 454962"/>
              <a:gd name="connsiteY6" fmla="*/ 67304 h 366497"/>
              <a:gd name="connsiteX7" fmla="*/ 415926 w 454962"/>
              <a:gd name="connsiteY7" fmla="*/ 79160 h 366497"/>
              <a:gd name="connsiteX8" fmla="*/ 423706 w 454962"/>
              <a:gd name="connsiteY8" fmla="*/ 93061 h 366497"/>
              <a:gd name="connsiteX9" fmla="*/ 431532 w 454962"/>
              <a:gd name="connsiteY9" fmla="*/ 104917 h 366497"/>
              <a:gd name="connsiteX10" fmla="*/ 437401 w 454962"/>
              <a:gd name="connsiteY10" fmla="*/ 112838 h 366497"/>
              <a:gd name="connsiteX11" fmla="*/ 445181 w 454962"/>
              <a:gd name="connsiteY11" fmla="*/ 120759 h 366497"/>
              <a:gd name="connsiteX12" fmla="*/ 454962 w 454962"/>
              <a:gd name="connsiteY12" fmla="*/ 132615 h 366497"/>
              <a:gd name="connsiteX13" fmla="*/ 451050 w 454962"/>
              <a:gd name="connsiteY13" fmla="*/ 140536 h 366497"/>
              <a:gd name="connsiteX14" fmla="*/ 443224 w 454962"/>
              <a:gd name="connsiteY14" fmla="*/ 144523 h 366497"/>
              <a:gd name="connsiteX15" fmla="*/ 435444 w 454962"/>
              <a:gd name="connsiteY15" fmla="*/ 150451 h 366497"/>
              <a:gd name="connsiteX16" fmla="*/ 425663 w 454962"/>
              <a:gd name="connsiteY16" fmla="*/ 154385 h 366497"/>
              <a:gd name="connsiteX17" fmla="*/ 415926 w 454962"/>
              <a:gd name="connsiteY17" fmla="*/ 162306 h 366497"/>
              <a:gd name="connsiteX18" fmla="*/ 412014 w 454962"/>
              <a:gd name="connsiteY18" fmla="*/ 166293 h 366497"/>
              <a:gd name="connsiteX19" fmla="*/ 410057 w 454962"/>
              <a:gd name="connsiteY19" fmla="*/ 174214 h 366497"/>
              <a:gd name="connsiteX20" fmla="*/ 404188 w 454962"/>
              <a:gd name="connsiteY20" fmla="*/ 195984 h 366497"/>
              <a:gd name="connsiteX21" fmla="*/ 402232 w 454962"/>
              <a:gd name="connsiteY21" fmla="*/ 219748 h 366497"/>
              <a:gd name="connsiteX22" fmla="*/ 400276 w 454962"/>
              <a:gd name="connsiteY22" fmla="*/ 235590 h 366497"/>
              <a:gd name="connsiteX23" fmla="*/ 398319 w 454962"/>
              <a:gd name="connsiteY23" fmla="*/ 245453 h 366497"/>
              <a:gd name="connsiteX24" fmla="*/ 398319 w 454962"/>
              <a:gd name="connsiteY24" fmla="*/ 257361 h 366497"/>
              <a:gd name="connsiteX25" fmla="*/ 394452 w 454962"/>
              <a:gd name="connsiteY25" fmla="*/ 269216 h 366497"/>
              <a:gd name="connsiteX26" fmla="*/ 392496 w 454962"/>
              <a:gd name="connsiteY26" fmla="*/ 279131 h 366497"/>
              <a:gd name="connsiteX27" fmla="*/ 388583 w 454962"/>
              <a:gd name="connsiteY27" fmla="*/ 287052 h 366497"/>
              <a:gd name="connsiteX28" fmla="*/ 380758 w 454962"/>
              <a:gd name="connsiteY28" fmla="*/ 292980 h 366497"/>
              <a:gd name="connsiteX29" fmla="*/ 372933 w 454962"/>
              <a:gd name="connsiteY29" fmla="*/ 298908 h 366497"/>
              <a:gd name="connsiteX30" fmla="*/ 367109 w 454962"/>
              <a:gd name="connsiteY30" fmla="*/ 304835 h 366497"/>
              <a:gd name="connsiteX31" fmla="*/ 361240 w 454962"/>
              <a:gd name="connsiteY31" fmla="*/ 314750 h 366497"/>
              <a:gd name="connsiteX32" fmla="*/ 359284 w 454962"/>
              <a:gd name="connsiteY32" fmla="*/ 322671 h 366497"/>
              <a:gd name="connsiteX33" fmla="*/ 357327 w 454962"/>
              <a:gd name="connsiteY33" fmla="*/ 332586 h 366497"/>
              <a:gd name="connsiteX34" fmla="*/ 351458 w 454962"/>
              <a:gd name="connsiteY34" fmla="*/ 340507 h 366497"/>
              <a:gd name="connsiteX35" fmla="*/ 347546 w 454962"/>
              <a:gd name="connsiteY35" fmla="*/ 342448 h 366497"/>
              <a:gd name="connsiteX36" fmla="*/ 343679 w 454962"/>
              <a:gd name="connsiteY36" fmla="*/ 350369 h 366497"/>
              <a:gd name="connsiteX37" fmla="*/ 325478 w 454962"/>
              <a:gd name="connsiteY37" fmla="*/ 339630 h 366497"/>
              <a:gd name="connsiteX38" fmla="*/ 315192 w 454962"/>
              <a:gd name="connsiteY38" fmla="*/ 313903 h 366497"/>
              <a:gd name="connsiteX39" fmla="*/ 318449 w 454962"/>
              <a:gd name="connsiteY39" fmla="*/ 296644 h 366497"/>
              <a:gd name="connsiteX40" fmla="*/ 178226 w 454962"/>
              <a:gd name="connsiteY40" fmla="*/ 347240 h 366497"/>
              <a:gd name="connsiteX41" fmla="*/ 151255 w 454962"/>
              <a:gd name="connsiteY41" fmla="*/ 355083 h 366497"/>
              <a:gd name="connsiteX42" fmla="*/ 72248 w 454962"/>
              <a:gd name="connsiteY42" fmla="*/ 366212 h 366497"/>
              <a:gd name="connsiteX43" fmla="*/ 76161 w 454962"/>
              <a:gd name="connsiteY43" fmla="*/ 356297 h 366497"/>
              <a:gd name="connsiteX44" fmla="*/ 70292 w 454962"/>
              <a:gd name="connsiteY44" fmla="*/ 346435 h 366497"/>
              <a:gd name="connsiteX45" fmla="*/ 62467 w 454962"/>
              <a:gd name="connsiteY45" fmla="*/ 336520 h 366497"/>
              <a:gd name="connsiteX46" fmla="*/ 50774 w 454962"/>
              <a:gd name="connsiteY46" fmla="*/ 330592 h 366497"/>
              <a:gd name="connsiteX47" fmla="*/ 37080 w 454962"/>
              <a:gd name="connsiteY47" fmla="*/ 324665 h 366497"/>
              <a:gd name="connsiteX48" fmla="*/ 37080 w 454962"/>
              <a:gd name="connsiteY48" fmla="*/ 318684 h 366497"/>
              <a:gd name="connsiteX49" fmla="*/ 23431 w 454962"/>
              <a:gd name="connsiteY49" fmla="*/ 294973 h 366497"/>
              <a:gd name="connsiteX50" fmla="*/ 15605 w 454962"/>
              <a:gd name="connsiteY50" fmla="*/ 288993 h 366497"/>
              <a:gd name="connsiteX51" fmla="*/ 7826 w 454962"/>
              <a:gd name="connsiteY51" fmla="*/ 283065 h 366497"/>
              <a:gd name="connsiteX52" fmla="*/ 3913 w 454962"/>
              <a:gd name="connsiteY52" fmla="*/ 281072 h 366497"/>
              <a:gd name="connsiteX53" fmla="*/ 0 w 454962"/>
              <a:gd name="connsiteY53" fmla="*/ 277137 h 366497"/>
              <a:gd name="connsiteX54" fmla="*/ 0 w 454962"/>
              <a:gd name="connsiteY54" fmla="*/ 269216 h 366497"/>
              <a:gd name="connsiteX55" fmla="*/ 3913 w 454962"/>
              <a:gd name="connsiteY55" fmla="*/ 263288 h 366497"/>
              <a:gd name="connsiteX56" fmla="*/ 5869 w 454962"/>
              <a:gd name="connsiteY56" fmla="*/ 245453 h 366497"/>
              <a:gd name="connsiteX57" fmla="*/ 7826 w 454962"/>
              <a:gd name="connsiteY57" fmla="*/ 231604 h 366497"/>
              <a:gd name="connsiteX58" fmla="*/ 13649 w 454962"/>
              <a:gd name="connsiteY58" fmla="*/ 223682 h 366497"/>
              <a:gd name="connsiteX59" fmla="*/ 27343 w 454962"/>
              <a:gd name="connsiteY59" fmla="*/ 205899 h 366497"/>
              <a:gd name="connsiteX60" fmla="*/ 31256 w 454962"/>
              <a:gd name="connsiteY60" fmla="*/ 197978 h 366497"/>
              <a:gd name="connsiteX61" fmla="*/ 37080 w 454962"/>
              <a:gd name="connsiteY61" fmla="*/ 191998 h 366497"/>
              <a:gd name="connsiteX62" fmla="*/ 39036 w 454962"/>
              <a:gd name="connsiteY62" fmla="*/ 178149 h 366497"/>
              <a:gd name="connsiteX63" fmla="*/ 40992 w 454962"/>
              <a:gd name="connsiteY63" fmla="*/ 176155 h 366497"/>
              <a:gd name="connsiteX64" fmla="*/ 46861 w 454962"/>
              <a:gd name="connsiteY64" fmla="*/ 176155 h 366497"/>
              <a:gd name="connsiteX65" fmla="*/ 60510 w 454962"/>
              <a:gd name="connsiteY65" fmla="*/ 184076 h 366497"/>
              <a:gd name="connsiteX66" fmla="*/ 66379 w 454962"/>
              <a:gd name="connsiteY66" fmla="*/ 184076 h 366497"/>
              <a:gd name="connsiteX67" fmla="*/ 68336 w 454962"/>
              <a:gd name="connsiteY67" fmla="*/ 184076 h 366497"/>
              <a:gd name="connsiteX68" fmla="*/ 68336 w 454962"/>
              <a:gd name="connsiteY68" fmla="*/ 182135 h 366497"/>
              <a:gd name="connsiteX69" fmla="*/ 68336 w 454962"/>
              <a:gd name="connsiteY69" fmla="*/ 124694 h 366497"/>
              <a:gd name="connsiteX70" fmla="*/ 68336 w 454962"/>
              <a:gd name="connsiteY70" fmla="*/ 77219 h 366497"/>
              <a:gd name="connsiteX71" fmla="*/ 101548 w 454962"/>
              <a:gd name="connsiteY71" fmla="*/ 77219 h 366497"/>
              <a:gd name="connsiteX72" fmla="*/ 101548 w 454962"/>
              <a:gd name="connsiteY72" fmla="*/ 17836 h 366497"/>
              <a:gd name="connsiteX73" fmla="*/ 267518 w 454962"/>
              <a:gd name="connsiteY73" fmla="*/ 17836 h 366497"/>
              <a:gd name="connsiteX74" fmla="*/ 290948 w 454962"/>
              <a:gd name="connsiteY74" fmla="*/ 19777 h 366497"/>
              <a:gd name="connsiteX75" fmla="*/ 316335 w 454962"/>
              <a:gd name="connsiteY75" fmla="*/ 25757 h 366497"/>
              <a:gd name="connsiteX76" fmla="*/ 335853 w 454962"/>
              <a:gd name="connsiteY76" fmla="*/ 29692 h 366497"/>
              <a:gd name="connsiteX77" fmla="*/ 347546 w 454962"/>
              <a:gd name="connsiteY77" fmla="*/ 33678 h 366497"/>
              <a:gd name="connsiteX78" fmla="*/ 351458 w 454962"/>
              <a:gd name="connsiteY78" fmla="*/ 33678 h 366497"/>
              <a:gd name="connsiteX79" fmla="*/ 357327 w 454962"/>
              <a:gd name="connsiteY79" fmla="*/ 29692 h 366497"/>
              <a:gd name="connsiteX80" fmla="*/ 363196 w 454962"/>
              <a:gd name="connsiteY80" fmla="*/ 19777 h 366497"/>
              <a:gd name="connsiteX81" fmla="*/ 378802 w 454962"/>
              <a:gd name="connsiteY81" fmla="*/ 7921 h 366497"/>
              <a:gd name="connsiteX82" fmla="*/ 394452 w 454962"/>
              <a:gd name="connsiteY82" fmla="*/ 0 h 366497"/>
              <a:gd name="connsiteX0" fmla="*/ 394452 w 454962"/>
              <a:gd name="connsiteY0" fmla="*/ 0 h 366600"/>
              <a:gd name="connsiteX1" fmla="*/ 402232 w 454962"/>
              <a:gd name="connsiteY1" fmla="*/ 5928 h 366600"/>
              <a:gd name="connsiteX2" fmla="*/ 406145 w 454962"/>
              <a:gd name="connsiteY2" fmla="*/ 7921 h 366600"/>
              <a:gd name="connsiteX3" fmla="*/ 406145 w 454962"/>
              <a:gd name="connsiteY3" fmla="*/ 13849 h 366600"/>
              <a:gd name="connsiteX4" fmla="*/ 406145 w 454962"/>
              <a:gd name="connsiteY4" fmla="*/ 19777 h 366600"/>
              <a:gd name="connsiteX5" fmla="*/ 410057 w 454962"/>
              <a:gd name="connsiteY5" fmla="*/ 41547 h 366600"/>
              <a:gd name="connsiteX6" fmla="*/ 413970 w 454962"/>
              <a:gd name="connsiteY6" fmla="*/ 67304 h 366600"/>
              <a:gd name="connsiteX7" fmla="*/ 415926 w 454962"/>
              <a:gd name="connsiteY7" fmla="*/ 79160 h 366600"/>
              <a:gd name="connsiteX8" fmla="*/ 423706 w 454962"/>
              <a:gd name="connsiteY8" fmla="*/ 93061 h 366600"/>
              <a:gd name="connsiteX9" fmla="*/ 431532 w 454962"/>
              <a:gd name="connsiteY9" fmla="*/ 104917 h 366600"/>
              <a:gd name="connsiteX10" fmla="*/ 437401 w 454962"/>
              <a:gd name="connsiteY10" fmla="*/ 112838 h 366600"/>
              <a:gd name="connsiteX11" fmla="*/ 445181 w 454962"/>
              <a:gd name="connsiteY11" fmla="*/ 120759 h 366600"/>
              <a:gd name="connsiteX12" fmla="*/ 454962 w 454962"/>
              <a:gd name="connsiteY12" fmla="*/ 132615 h 366600"/>
              <a:gd name="connsiteX13" fmla="*/ 451050 w 454962"/>
              <a:gd name="connsiteY13" fmla="*/ 140536 h 366600"/>
              <a:gd name="connsiteX14" fmla="*/ 443224 w 454962"/>
              <a:gd name="connsiteY14" fmla="*/ 144523 h 366600"/>
              <a:gd name="connsiteX15" fmla="*/ 435444 w 454962"/>
              <a:gd name="connsiteY15" fmla="*/ 150451 h 366600"/>
              <a:gd name="connsiteX16" fmla="*/ 425663 w 454962"/>
              <a:gd name="connsiteY16" fmla="*/ 154385 h 366600"/>
              <a:gd name="connsiteX17" fmla="*/ 415926 w 454962"/>
              <a:gd name="connsiteY17" fmla="*/ 162306 h 366600"/>
              <a:gd name="connsiteX18" fmla="*/ 412014 w 454962"/>
              <a:gd name="connsiteY18" fmla="*/ 166293 h 366600"/>
              <a:gd name="connsiteX19" fmla="*/ 410057 w 454962"/>
              <a:gd name="connsiteY19" fmla="*/ 174214 h 366600"/>
              <a:gd name="connsiteX20" fmla="*/ 404188 w 454962"/>
              <a:gd name="connsiteY20" fmla="*/ 195984 h 366600"/>
              <a:gd name="connsiteX21" fmla="*/ 402232 w 454962"/>
              <a:gd name="connsiteY21" fmla="*/ 219748 h 366600"/>
              <a:gd name="connsiteX22" fmla="*/ 400276 w 454962"/>
              <a:gd name="connsiteY22" fmla="*/ 235590 h 366600"/>
              <a:gd name="connsiteX23" fmla="*/ 398319 w 454962"/>
              <a:gd name="connsiteY23" fmla="*/ 245453 h 366600"/>
              <a:gd name="connsiteX24" fmla="*/ 398319 w 454962"/>
              <a:gd name="connsiteY24" fmla="*/ 257361 h 366600"/>
              <a:gd name="connsiteX25" fmla="*/ 394452 w 454962"/>
              <a:gd name="connsiteY25" fmla="*/ 269216 h 366600"/>
              <a:gd name="connsiteX26" fmla="*/ 392496 w 454962"/>
              <a:gd name="connsiteY26" fmla="*/ 279131 h 366600"/>
              <a:gd name="connsiteX27" fmla="*/ 388583 w 454962"/>
              <a:gd name="connsiteY27" fmla="*/ 287052 h 366600"/>
              <a:gd name="connsiteX28" fmla="*/ 380758 w 454962"/>
              <a:gd name="connsiteY28" fmla="*/ 292980 h 366600"/>
              <a:gd name="connsiteX29" fmla="*/ 372933 w 454962"/>
              <a:gd name="connsiteY29" fmla="*/ 298908 h 366600"/>
              <a:gd name="connsiteX30" fmla="*/ 367109 w 454962"/>
              <a:gd name="connsiteY30" fmla="*/ 304835 h 366600"/>
              <a:gd name="connsiteX31" fmla="*/ 361240 w 454962"/>
              <a:gd name="connsiteY31" fmla="*/ 314750 h 366600"/>
              <a:gd name="connsiteX32" fmla="*/ 359284 w 454962"/>
              <a:gd name="connsiteY32" fmla="*/ 322671 h 366600"/>
              <a:gd name="connsiteX33" fmla="*/ 357327 w 454962"/>
              <a:gd name="connsiteY33" fmla="*/ 332586 h 366600"/>
              <a:gd name="connsiteX34" fmla="*/ 351458 w 454962"/>
              <a:gd name="connsiteY34" fmla="*/ 340507 h 366600"/>
              <a:gd name="connsiteX35" fmla="*/ 347546 w 454962"/>
              <a:gd name="connsiteY35" fmla="*/ 342448 h 366600"/>
              <a:gd name="connsiteX36" fmla="*/ 343679 w 454962"/>
              <a:gd name="connsiteY36" fmla="*/ 350369 h 366600"/>
              <a:gd name="connsiteX37" fmla="*/ 325478 w 454962"/>
              <a:gd name="connsiteY37" fmla="*/ 339630 h 366600"/>
              <a:gd name="connsiteX38" fmla="*/ 315192 w 454962"/>
              <a:gd name="connsiteY38" fmla="*/ 313903 h 366600"/>
              <a:gd name="connsiteX39" fmla="*/ 318449 w 454962"/>
              <a:gd name="connsiteY39" fmla="*/ 296644 h 366600"/>
              <a:gd name="connsiteX40" fmla="*/ 178226 w 454962"/>
              <a:gd name="connsiteY40" fmla="*/ 347240 h 366600"/>
              <a:gd name="connsiteX41" fmla="*/ 98868 w 454962"/>
              <a:gd name="connsiteY41" fmla="*/ 359845 h 366600"/>
              <a:gd name="connsiteX42" fmla="*/ 72248 w 454962"/>
              <a:gd name="connsiteY42" fmla="*/ 366212 h 366600"/>
              <a:gd name="connsiteX43" fmla="*/ 76161 w 454962"/>
              <a:gd name="connsiteY43" fmla="*/ 356297 h 366600"/>
              <a:gd name="connsiteX44" fmla="*/ 70292 w 454962"/>
              <a:gd name="connsiteY44" fmla="*/ 346435 h 366600"/>
              <a:gd name="connsiteX45" fmla="*/ 62467 w 454962"/>
              <a:gd name="connsiteY45" fmla="*/ 336520 h 366600"/>
              <a:gd name="connsiteX46" fmla="*/ 50774 w 454962"/>
              <a:gd name="connsiteY46" fmla="*/ 330592 h 366600"/>
              <a:gd name="connsiteX47" fmla="*/ 37080 w 454962"/>
              <a:gd name="connsiteY47" fmla="*/ 324665 h 366600"/>
              <a:gd name="connsiteX48" fmla="*/ 37080 w 454962"/>
              <a:gd name="connsiteY48" fmla="*/ 318684 h 366600"/>
              <a:gd name="connsiteX49" fmla="*/ 23431 w 454962"/>
              <a:gd name="connsiteY49" fmla="*/ 294973 h 366600"/>
              <a:gd name="connsiteX50" fmla="*/ 15605 w 454962"/>
              <a:gd name="connsiteY50" fmla="*/ 288993 h 366600"/>
              <a:gd name="connsiteX51" fmla="*/ 7826 w 454962"/>
              <a:gd name="connsiteY51" fmla="*/ 283065 h 366600"/>
              <a:gd name="connsiteX52" fmla="*/ 3913 w 454962"/>
              <a:gd name="connsiteY52" fmla="*/ 281072 h 366600"/>
              <a:gd name="connsiteX53" fmla="*/ 0 w 454962"/>
              <a:gd name="connsiteY53" fmla="*/ 277137 h 366600"/>
              <a:gd name="connsiteX54" fmla="*/ 0 w 454962"/>
              <a:gd name="connsiteY54" fmla="*/ 269216 h 366600"/>
              <a:gd name="connsiteX55" fmla="*/ 3913 w 454962"/>
              <a:gd name="connsiteY55" fmla="*/ 263288 h 366600"/>
              <a:gd name="connsiteX56" fmla="*/ 5869 w 454962"/>
              <a:gd name="connsiteY56" fmla="*/ 245453 h 366600"/>
              <a:gd name="connsiteX57" fmla="*/ 7826 w 454962"/>
              <a:gd name="connsiteY57" fmla="*/ 231604 h 366600"/>
              <a:gd name="connsiteX58" fmla="*/ 13649 w 454962"/>
              <a:gd name="connsiteY58" fmla="*/ 223682 h 366600"/>
              <a:gd name="connsiteX59" fmla="*/ 27343 w 454962"/>
              <a:gd name="connsiteY59" fmla="*/ 205899 h 366600"/>
              <a:gd name="connsiteX60" fmla="*/ 31256 w 454962"/>
              <a:gd name="connsiteY60" fmla="*/ 197978 h 366600"/>
              <a:gd name="connsiteX61" fmla="*/ 37080 w 454962"/>
              <a:gd name="connsiteY61" fmla="*/ 191998 h 366600"/>
              <a:gd name="connsiteX62" fmla="*/ 39036 w 454962"/>
              <a:gd name="connsiteY62" fmla="*/ 178149 h 366600"/>
              <a:gd name="connsiteX63" fmla="*/ 40992 w 454962"/>
              <a:gd name="connsiteY63" fmla="*/ 176155 h 366600"/>
              <a:gd name="connsiteX64" fmla="*/ 46861 w 454962"/>
              <a:gd name="connsiteY64" fmla="*/ 176155 h 366600"/>
              <a:gd name="connsiteX65" fmla="*/ 60510 w 454962"/>
              <a:gd name="connsiteY65" fmla="*/ 184076 h 366600"/>
              <a:gd name="connsiteX66" fmla="*/ 66379 w 454962"/>
              <a:gd name="connsiteY66" fmla="*/ 184076 h 366600"/>
              <a:gd name="connsiteX67" fmla="*/ 68336 w 454962"/>
              <a:gd name="connsiteY67" fmla="*/ 184076 h 366600"/>
              <a:gd name="connsiteX68" fmla="*/ 68336 w 454962"/>
              <a:gd name="connsiteY68" fmla="*/ 182135 h 366600"/>
              <a:gd name="connsiteX69" fmla="*/ 68336 w 454962"/>
              <a:gd name="connsiteY69" fmla="*/ 124694 h 366600"/>
              <a:gd name="connsiteX70" fmla="*/ 68336 w 454962"/>
              <a:gd name="connsiteY70" fmla="*/ 77219 h 366600"/>
              <a:gd name="connsiteX71" fmla="*/ 101548 w 454962"/>
              <a:gd name="connsiteY71" fmla="*/ 77219 h 366600"/>
              <a:gd name="connsiteX72" fmla="*/ 101548 w 454962"/>
              <a:gd name="connsiteY72" fmla="*/ 17836 h 366600"/>
              <a:gd name="connsiteX73" fmla="*/ 267518 w 454962"/>
              <a:gd name="connsiteY73" fmla="*/ 17836 h 366600"/>
              <a:gd name="connsiteX74" fmla="*/ 290948 w 454962"/>
              <a:gd name="connsiteY74" fmla="*/ 19777 h 366600"/>
              <a:gd name="connsiteX75" fmla="*/ 316335 w 454962"/>
              <a:gd name="connsiteY75" fmla="*/ 25757 h 366600"/>
              <a:gd name="connsiteX76" fmla="*/ 335853 w 454962"/>
              <a:gd name="connsiteY76" fmla="*/ 29692 h 366600"/>
              <a:gd name="connsiteX77" fmla="*/ 347546 w 454962"/>
              <a:gd name="connsiteY77" fmla="*/ 33678 h 366600"/>
              <a:gd name="connsiteX78" fmla="*/ 351458 w 454962"/>
              <a:gd name="connsiteY78" fmla="*/ 33678 h 366600"/>
              <a:gd name="connsiteX79" fmla="*/ 357327 w 454962"/>
              <a:gd name="connsiteY79" fmla="*/ 29692 h 366600"/>
              <a:gd name="connsiteX80" fmla="*/ 363196 w 454962"/>
              <a:gd name="connsiteY80" fmla="*/ 19777 h 366600"/>
              <a:gd name="connsiteX81" fmla="*/ 378802 w 454962"/>
              <a:gd name="connsiteY81" fmla="*/ 7921 h 366600"/>
              <a:gd name="connsiteX82" fmla="*/ 394452 w 454962"/>
              <a:gd name="connsiteY82" fmla="*/ 0 h 366600"/>
              <a:gd name="connsiteX0" fmla="*/ 394452 w 454962"/>
              <a:gd name="connsiteY0" fmla="*/ 0 h 428902"/>
              <a:gd name="connsiteX1" fmla="*/ 402232 w 454962"/>
              <a:gd name="connsiteY1" fmla="*/ 5928 h 428902"/>
              <a:gd name="connsiteX2" fmla="*/ 406145 w 454962"/>
              <a:gd name="connsiteY2" fmla="*/ 7921 h 428902"/>
              <a:gd name="connsiteX3" fmla="*/ 406145 w 454962"/>
              <a:gd name="connsiteY3" fmla="*/ 13849 h 428902"/>
              <a:gd name="connsiteX4" fmla="*/ 406145 w 454962"/>
              <a:gd name="connsiteY4" fmla="*/ 19777 h 428902"/>
              <a:gd name="connsiteX5" fmla="*/ 410057 w 454962"/>
              <a:gd name="connsiteY5" fmla="*/ 41547 h 428902"/>
              <a:gd name="connsiteX6" fmla="*/ 413970 w 454962"/>
              <a:gd name="connsiteY6" fmla="*/ 67304 h 428902"/>
              <a:gd name="connsiteX7" fmla="*/ 415926 w 454962"/>
              <a:gd name="connsiteY7" fmla="*/ 79160 h 428902"/>
              <a:gd name="connsiteX8" fmla="*/ 423706 w 454962"/>
              <a:gd name="connsiteY8" fmla="*/ 93061 h 428902"/>
              <a:gd name="connsiteX9" fmla="*/ 431532 w 454962"/>
              <a:gd name="connsiteY9" fmla="*/ 104917 h 428902"/>
              <a:gd name="connsiteX10" fmla="*/ 437401 w 454962"/>
              <a:gd name="connsiteY10" fmla="*/ 112838 h 428902"/>
              <a:gd name="connsiteX11" fmla="*/ 445181 w 454962"/>
              <a:gd name="connsiteY11" fmla="*/ 120759 h 428902"/>
              <a:gd name="connsiteX12" fmla="*/ 454962 w 454962"/>
              <a:gd name="connsiteY12" fmla="*/ 132615 h 428902"/>
              <a:gd name="connsiteX13" fmla="*/ 451050 w 454962"/>
              <a:gd name="connsiteY13" fmla="*/ 140536 h 428902"/>
              <a:gd name="connsiteX14" fmla="*/ 443224 w 454962"/>
              <a:gd name="connsiteY14" fmla="*/ 144523 h 428902"/>
              <a:gd name="connsiteX15" fmla="*/ 435444 w 454962"/>
              <a:gd name="connsiteY15" fmla="*/ 150451 h 428902"/>
              <a:gd name="connsiteX16" fmla="*/ 425663 w 454962"/>
              <a:gd name="connsiteY16" fmla="*/ 154385 h 428902"/>
              <a:gd name="connsiteX17" fmla="*/ 415926 w 454962"/>
              <a:gd name="connsiteY17" fmla="*/ 162306 h 428902"/>
              <a:gd name="connsiteX18" fmla="*/ 412014 w 454962"/>
              <a:gd name="connsiteY18" fmla="*/ 166293 h 428902"/>
              <a:gd name="connsiteX19" fmla="*/ 410057 w 454962"/>
              <a:gd name="connsiteY19" fmla="*/ 174214 h 428902"/>
              <a:gd name="connsiteX20" fmla="*/ 404188 w 454962"/>
              <a:gd name="connsiteY20" fmla="*/ 195984 h 428902"/>
              <a:gd name="connsiteX21" fmla="*/ 402232 w 454962"/>
              <a:gd name="connsiteY21" fmla="*/ 219748 h 428902"/>
              <a:gd name="connsiteX22" fmla="*/ 400276 w 454962"/>
              <a:gd name="connsiteY22" fmla="*/ 235590 h 428902"/>
              <a:gd name="connsiteX23" fmla="*/ 398319 w 454962"/>
              <a:gd name="connsiteY23" fmla="*/ 245453 h 428902"/>
              <a:gd name="connsiteX24" fmla="*/ 398319 w 454962"/>
              <a:gd name="connsiteY24" fmla="*/ 257361 h 428902"/>
              <a:gd name="connsiteX25" fmla="*/ 394452 w 454962"/>
              <a:gd name="connsiteY25" fmla="*/ 269216 h 428902"/>
              <a:gd name="connsiteX26" fmla="*/ 392496 w 454962"/>
              <a:gd name="connsiteY26" fmla="*/ 279131 h 428902"/>
              <a:gd name="connsiteX27" fmla="*/ 388583 w 454962"/>
              <a:gd name="connsiteY27" fmla="*/ 287052 h 428902"/>
              <a:gd name="connsiteX28" fmla="*/ 380758 w 454962"/>
              <a:gd name="connsiteY28" fmla="*/ 292980 h 428902"/>
              <a:gd name="connsiteX29" fmla="*/ 372933 w 454962"/>
              <a:gd name="connsiteY29" fmla="*/ 298908 h 428902"/>
              <a:gd name="connsiteX30" fmla="*/ 367109 w 454962"/>
              <a:gd name="connsiteY30" fmla="*/ 304835 h 428902"/>
              <a:gd name="connsiteX31" fmla="*/ 361240 w 454962"/>
              <a:gd name="connsiteY31" fmla="*/ 314750 h 428902"/>
              <a:gd name="connsiteX32" fmla="*/ 359284 w 454962"/>
              <a:gd name="connsiteY32" fmla="*/ 322671 h 428902"/>
              <a:gd name="connsiteX33" fmla="*/ 357327 w 454962"/>
              <a:gd name="connsiteY33" fmla="*/ 332586 h 428902"/>
              <a:gd name="connsiteX34" fmla="*/ 351458 w 454962"/>
              <a:gd name="connsiteY34" fmla="*/ 340507 h 428902"/>
              <a:gd name="connsiteX35" fmla="*/ 347546 w 454962"/>
              <a:gd name="connsiteY35" fmla="*/ 342448 h 428902"/>
              <a:gd name="connsiteX36" fmla="*/ 343679 w 454962"/>
              <a:gd name="connsiteY36" fmla="*/ 350369 h 428902"/>
              <a:gd name="connsiteX37" fmla="*/ 325478 w 454962"/>
              <a:gd name="connsiteY37" fmla="*/ 339630 h 428902"/>
              <a:gd name="connsiteX38" fmla="*/ 315192 w 454962"/>
              <a:gd name="connsiteY38" fmla="*/ 313903 h 428902"/>
              <a:gd name="connsiteX39" fmla="*/ 318449 w 454962"/>
              <a:gd name="connsiteY39" fmla="*/ 296644 h 428902"/>
              <a:gd name="connsiteX40" fmla="*/ 178226 w 454962"/>
              <a:gd name="connsiteY40" fmla="*/ 347240 h 428902"/>
              <a:gd name="connsiteX41" fmla="*/ 160781 w 454962"/>
              <a:gd name="connsiteY41" fmla="*/ 428902 h 428902"/>
              <a:gd name="connsiteX42" fmla="*/ 72248 w 454962"/>
              <a:gd name="connsiteY42" fmla="*/ 366212 h 428902"/>
              <a:gd name="connsiteX43" fmla="*/ 76161 w 454962"/>
              <a:gd name="connsiteY43" fmla="*/ 356297 h 428902"/>
              <a:gd name="connsiteX44" fmla="*/ 70292 w 454962"/>
              <a:gd name="connsiteY44" fmla="*/ 346435 h 428902"/>
              <a:gd name="connsiteX45" fmla="*/ 62467 w 454962"/>
              <a:gd name="connsiteY45" fmla="*/ 336520 h 428902"/>
              <a:gd name="connsiteX46" fmla="*/ 50774 w 454962"/>
              <a:gd name="connsiteY46" fmla="*/ 330592 h 428902"/>
              <a:gd name="connsiteX47" fmla="*/ 37080 w 454962"/>
              <a:gd name="connsiteY47" fmla="*/ 324665 h 428902"/>
              <a:gd name="connsiteX48" fmla="*/ 37080 w 454962"/>
              <a:gd name="connsiteY48" fmla="*/ 318684 h 428902"/>
              <a:gd name="connsiteX49" fmla="*/ 23431 w 454962"/>
              <a:gd name="connsiteY49" fmla="*/ 294973 h 428902"/>
              <a:gd name="connsiteX50" fmla="*/ 15605 w 454962"/>
              <a:gd name="connsiteY50" fmla="*/ 288993 h 428902"/>
              <a:gd name="connsiteX51" fmla="*/ 7826 w 454962"/>
              <a:gd name="connsiteY51" fmla="*/ 283065 h 428902"/>
              <a:gd name="connsiteX52" fmla="*/ 3913 w 454962"/>
              <a:gd name="connsiteY52" fmla="*/ 281072 h 428902"/>
              <a:gd name="connsiteX53" fmla="*/ 0 w 454962"/>
              <a:gd name="connsiteY53" fmla="*/ 277137 h 428902"/>
              <a:gd name="connsiteX54" fmla="*/ 0 w 454962"/>
              <a:gd name="connsiteY54" fmla="*/ 269216 h 428902"/>
              <a:gd name="connsiteX55" fmla="*/ 3913 w 454962"/>
              <a:gd name="connsiteY55" fmla="*/ 263288 h 428902"/>
              <a:gd name="connsiteX56" fmla="*/ 5869 w 454962"/>
              <a:gd name="connsiteY56" fmla="*/ 245453 h 428902"/>
              <a:gd name="connsiteX57" fmla="*/ 7826 w 454962"/>
              <a:gd name="connsiteY57" fmla="*/ 231604 h 428902"/>
              <a:gd name="connsiteX58" fmla="*/ 13649 w 454962"/>
              <a:gd name="connsiteY58" fmla="*/ 223682 h 428902"/>
              <a:gd name="connsiteX59" fmla="*/ 27343 w 454962"/>
              <a:gd name="connsiteY59" fmla="*/ 205899 h 428902"/>
              <a:gd name="connsiteX60" fmla="*/ 31256 w 454962"/>
              <a:gd name="connsiteY60" fmla="*/ 197978 h 428902"/>
              <a:gd name="connsiteX61" fmla="*/ 37080 w 454962"/>
              <a:gd name="connsiteY61" fmla="*/ 191998 h 428902"/>
              <a:gd name="connsiteX62" fmla="*/ 39036 w 454962"/>
              <a:gd name="connsiteY62" fmla="*/ 178149 h 428902"/>
              <a:gd name="connsiteX63" fmla="*/ 40992 w 454962"/>
              <a:gd name="connsiteY63" fmla="*/ 176155 h 428902"/>
              <a:gd name="connsiteX64" fmla="*/ 46861 w 454962"/>
              <a:gd name="connsiteY64" fmla="*/ 176155 h 428902"/>
              <a:gd name="connsiteX65" fmla="*/ 60510 w 454962"/>
              <a:gd name="connsiteY65" fmla="*/ 184076 h 428902"/>
              <a:gd name="connsiteX66" fmla="*/ 66379 w 454962"/>
              <a:gd name="connsiteY66" fmla="*/ 184076 h 428902"/>
              <a:gd name="connsiteX67" fmla="*/ 68336 w 454962"/>
              <a:gd name="connsiteY67" fmla="*/ 184076 h 428902"/>
              <a:gd name="connsiteX68" fmla="*/ 68336 w 454962"/>
              <a:gd name="connsiteY68" fmla="*/ 182135 h 428902"/>
              <a:gd name="connsiteX69" fmla="*/ 68336 w 454962"/>
              <a:gd name="connsiteY69" fmla="*/ 124694 h 428902"/>
              <a:gd name="connsiteX70" fmla="*/ 68336 w 454962"/>
              <a:gd name="connsiteY70" fmla="*/ 77219 h 428902"/>
              <a:gd name="connsiteX71" fmla="*/ 101548 w 454962"/>
              <a:gd name="connsiteY71" fmla="*/ 77219 h 428902"/>
              <a:gd name="connsiteX72" fmla="*/ 101548 w 454962"/>
              <a:gd name="connsiteY72" fmla="*/ 17836 h 428902"/>
              <a:gd name="connsiteX73" fmla="*/ 267518 w 454962"/>
              <a:gd name="connsiteY73" fmla="*/ 17836 h 428902"/>
              <a:gd name="connsiteX74" fmla="*/ 290948 w 454962"/>
              <a:gd name="connsiteY74" fmla="*/ 19777 h 428902"/>
              <a:gd name="connsiteX75" fmla="*/ 316335 w 454962"/>
              <a:gd name="connsiteY75" fmla="*/ 25757 h 428902"/>
              <a:gd name="connsiteX76" fmla="*/ 335853 w 454962"/>
              <a:gd name="connsiteY76" fmla="*/ 29692 h 428902"/>
              <a:gd name="connsiteX77" fmla="*/ 347546 w 454962"/>
              <a:gd name="connsiteY77" fmla="*/ 33678 h 428902"/>
              <a:gd name="connsiteX78" fmla="*/ 351458 w 454962"/>
              <a:gd name="connsiteY78" fmla="*/ 33678 h 428902"/>
              <a:gd name="connsiteX79" fmla="*/ 357327 w 454962"/>
              <a:gd name="connsiteY79" fmla="*/ 29692 h 428902"/>
              <a:gd name="connsiteX80" fmla="*/ 363196 w 454962"/>
              <a:gd name="connsiteY80" fmla="*/ 19777 h 428902"/>
              <a:gd name="connsiteX81" fmla="*/ 378802 w 454962"/>
              <a:gd name="connsiteY81" fmla="*/ 7921 h 428902"/>
              <a:gd name="connsiteX82" fmla="*/ 394452 w 454962"/>
              <a:gd name="connsiteY82" fmla="*/ 0 h 428902"/>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78226 w 454962"/>
              <a:gd name="connsiteY40" fmla="*/ 347240 h 366821"/>
              <a:gd name="connsiteX41" fmla="*/ 94106 w 454962"/>
              <a:gd name="connsiteY41" fmla="*/ 364608 h 366821"/>
              <a:gd name="connsiteX42" fmla="*/ 72248 w 454962"/>
              <a:gd name="connsiteY42" fmla="*/ 366212 h 366821"/>
              <a:gd name="connsiteX43" fmla="*/ 76161 w 454962"/>
              <a:gd name="connsiteY43" fmla="*/ 356297 h 366821"/>
              <a:gd name="connsiteX44" fmla="*/ 70292 w 454962"/>
              <a:gd name="connsiteY44" fmla="*/ 346435 h 366821"/>
              <a:gd name="connsiteX45" fmla="*/ 62467 w 454962"/>
              <a:gd name="connsiteY45" fmla="*/ 336520 h 366821"/>
              <a:gd name="connsiteX46" fmla="*/ 50774 w 454962"/>
              <a:gd name="connsiteY46" fmla="*/ 330592 h 366821"/>
              <a:gd name="connsiteX47" fmla="*/ 37080 w 454962"/>
              <a:gd name="connsiteY47" fmla="*/ 324665 h 366821"/>
              <a:gd name="connsiteX48" fmla="*/ 37080 w 454962"/>
              <a:gd name="connsiteY48" fmla="*/ 318684 h 366821"/>
              <a:gd name="connsiteX49" fmla="*/ 23431 w 454962"/>
              <a:gd name="connsiteY49" fmla="*/ 294973 h 366821"/>
              <a:gd name="connsiteX50" fmla="*/ 15605 w 454962"/>
              <a:gd name="connsiteY50" fmla="*/ 288993 h 366821"/>
              <a:gd name="connsiteX51" fmla="*/ 7826 w 454962"/>
              <a:gd name="connsiteY51" fmla="*/ 283065 h 366821"/>
              <a:gd name="connsiteX52" fmla="*/ 3913 w 454962"/>
              <a:gd name="connsiteY52" fmla="*/ 281072 h 366821"/>
              <a:gd name="connsiteX53" fmla="*/ 0 w 454962"/>
              <a:gd name="connsiteY53" fmla="*/ 277137 h 366821"/>
              <a:gd name="connsiteX54" fmla="*/ 0 w 454962"/>
              <a:gd name="connsiteY54" fmla="*/ 269216 h 366821"/>
              <a:gd name="connsiteX55" fmla="*/ 3913 w 454962"/>
              <a:gd name="connsiteY55" fmla="*/ 263288 h 366821"/>
              <a:gd name="connsiteX56" fmla="*/ 5869 w 454962"/>
              <a:gd name="connsiteY56" fmla="*/ 245453 h 366821"/>
              <a:gd name="connsiteX57" fmla="*/ 7826 w 454962"/>
              <a:gd name="connsiteY57" fmla="*/ 231604 h 366821"/>
              <a:gd name="connsiteX58" fmla="*/ 13649 w 454962"/>
              <a:gd name="connsiteY58" fmla="*/ 223682 h 366821"/>
              <a:gd name="connsiteX59" fmla="*/ 27343 w 454962"/>
              <a:gd name="connsiteY59" fmla="*/ 205899 h 366821"/>
              <a:gd name="connsiteX60" fmla="*/ 31256 w 454962"/>
              <a:gd name="connsiteY60" fmla="*/ 197978 h 366821"/>
              <a:gd name="connsiteX61" fmla="*/ 37080 w 454962"/>
              <a:gd name="connsiteY61" fmla="*/ 191998 h 366821"/>
              <a:gd name="connsiteX62" fmla="*/ 39036 w 454962"/>
              <a:gd name="connsiteY62" fmla="*/ 178149 h 366821"/>
              <a:gd name="connsiteX63" fmla="*/ 40992 w 454962"/>
              <a:gd name="connsiteY63" fmla="*/ 176155 h 366821"/>
              <a:gd name="connsiteX64" fmla="*/ 46861 w 454962"/>
              <a:gd name="connsiteY64" fmla="*/ 176155 h 366821"/>
              <a:gd name="connsiteX65" fmla="*/ 60510 w 454962"/>
              <a:gd name="connsiteY65" fmla="*/ 184076 h 366821"/>
              <a:gd name="connsiteX66" fmla="*/ 66379 w 454962"/>
              <a:gd name="connsiteY66" fmla="*/ 184076 h 366821"/>
              <a:gd name="connsiteX67" fmla="*/ 68336 w 454962"/>
              <a:gd name="connsiteY67" fmla="*/ 184076 h 366821"/>
              <a:gd name="connsiteX68" fmla="*/ 68336 w 454962"/>
              <a:gd name="connsiteY68" fmla="*/ 182135 h 366821"/>
              <a:gd name="connsiteX69" fmla="*/ 68336 w 454962"/>
              <a:gd name="connsiteY69" fmla="*/ 124694 h 366821"/>
              <a:gd name="connsiteX70" fmla="*/ 68336 w 454962"/>
              <a:gd name="connsiteY70" fmla="*/ 77219 h 366821"/>
              <a:gd name="connsiteX71" fmla="*/ 101548 w 454962"/>
              <a:gd name="connsiteY71" fmla="*/ 77219 h 366821"/>
              <a:gd name="connsiteX72" fmla="*/ 101548 w 454962"/>
              <a:gd name="connsiteY72" fmla="*/ 17836 h 366821"/>
              <a:gd name="connsiteX73" fmla="*/ 267518 w 454962"/>
              <a:gd name="connsiteY73" fmla="*/ 17836 h 366821"/>
              <a:gd name="connsiteX74" fmla="*/ 290948 w 454962"/>
              <a:gd name="connsiteY74" fmla="*/ 19777 h 366821"/>
              <a:gd name="connsiteX75" fmla="*/ 316335 w 454962"/>
              <a:gd name="connsiteY75" fmla="*/ 25757 h 366821"/>
              <a:gd name="connsiteX76" fmla="*/ 335853 w 454962"/>
              <a:gd name="connsiteY76" fmla="*/ 29692 h 366821"/>
              <a:gd name="connsiteX77" fmla="*/ 347546 w 454962"/>
              <a:gd name="connsiteY77" fmla="*/ 33678 h 366821"/>
              <a:gd name="connsiteX78" fmla="*/ 351458 w 454962"/>
              <a:gd name="connsiteY78" fmla="*/ 33678 h 366821"/>
              <a:gd name="connsiteX79" fmla="*/ 357327 w 454962"/>
              <a:gd name="connsiteY79" fmla="*/ 29692 h 366821"/>
              <a:gd name="connsiteX80" fmla="*/ 363196 w 454962"/>
              <a:gd name="connsiteY80" fmla="*/ 19777 h 366821"/>
              <a:gd name="connsiteX81" fmla="*/ 378802 w 454962"/>
              <a:gd name="connsiteY81" fmla="*/ 7921 h 366821"/>
              <a:gd name="connsiteX82" fmla="*/ 394452 w 454962"/>
              <a:gd name="connsiteY82" fmla="*/ 0 h 366821"/>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06789 w 454962"/>
              <a:gd name="connsiteY40" fmla="*/ 347240 h 366821"/>
              <a:gd name="connsiteX41" fmla="*/ 94106 w 454962"/>
              <a:gd name="connsiteY41" fmla="*/ 364608 h 366821"/>
              <a:gd name="connsiteX42" fmla="*/ 72248 w 454962"/>
              <a:gd name="connsiteY42" fmla="*/ 366212 h 366821"/>
              <a:gd name="connsiteX43" fmla="*/ 76161 w 454962"/>
              <a:gd name="connsiteY43" fmla="*/ 356297 h 366821"/>
              <a:gd name="connsiteX44" fmla="*/ 70292 w 454962"/>
              <a:gd name="connsiteY44" fmla="*/ 346435 h 366821"/>
              <a:gd name="connsiteX45" fmla="*/ 62467 w 454962"/>
              <a:gd name="connsiteY45" fmla="*/ 336520 h 366821"/>
              <a:gd name="connsiteX46" fmla="*/ 50774 w 454962"/>
              <a:gd name="connsiteY46" fmla="*/ 330592 h 366821"/>
              <a:gd name="connsiteX47" fmla="*/ 37080 w 454962"/>
              <a:gd name="connsiteY47" fmla="*/ 324665 h 366821"/>
              <a:gd name="connsiteX48" fmla="*/ 37080 w 454962"/>
              <a:gd name="connsiteY48" fmla="*/ 318684 h 366821"/>
              <a:gd name="connsiteX49" fmla="*/ 23431 w 454962"/>
              <a:gd name="connsiteY49" fmla="*/ 294973 h 366821"/>
              <a:gd name="connsiteX50" fmla="*/ 15605 w 454962"/>
              <a:gd name="connsiteY50" fmla="*/ 288993 h 366821"/>
              <a:gd name="connsiteX51" fmla="*/ 7826 w 454962"/>
              <a:gd name="connsiteY51" fmla="*/ 283065 h 366821"/>
              <a:gd name="connsiteX52" fmla="*/ 3913 w 454962"/>
              <a:gd name="connsiteY52" fmla="*/ 281072 h 366821"/>
              <a:gd name="connsiteX53" fmla="*/ 0 w 454962"/>
              <a:gd name="connsiteY53" fmla="*/ 277137 h 366821"/>
              <a:gd name="connsiteX54" fmla="*/ 0 w 454962"/>
              <a:gd name="connsiteY54" fmla="*/ 269216 h 366821"/>
              <a:gd name="connsiteX55" fmla="*/ 3913 w 454962"/>
              <a:gd name="connsiteY55" fmla="*/ 263288 h 366821"/>
              <a:gd name="connsiteX56" fmla="*/ 5869 w 454962"/>
              <a:gd name="connsiteY56" fmla="*/ 245453 h 366821"/>
              <a:gd name="connsiteX57" fmla="*/ 7826 w 454962"/>
              <a:gd name="connsiteY57" fmla="*/ 231604 h 366821"/>
              <a:gd name="connsiteX58" fmla="*/ 13649 w 454962"/>
              <a:gd name="connsiteY58" fmla="*/ 223682 h 366821"/>
              <a:gd name="connsiteX59" fmla="*/ 27343 w 454962"/>
              <a:gd name="connsiteY59" fmla="*/ 205899 h 366821"/>
              <a:gd name="connsiteX60" fmla="*/ 31256 w 454962"/>
              <a:gd name="connsiteY60" fmla="*/ 197978 h 366821"/>
              <a:gd name="connsiteX61" fmla="*/ 37080 w 454962"/>
              <a:gd name="connsiteY61" fmla="*/ 191998 h 366821"/>
              <a:gd name="connsiteX62" fmla="*/ 39036 w 454962"/>
              <a:gd name="connsiteY62" fmla="*/ 178149 h 366821"/>
              <a:gd name="connsiteX63" fmla="*/ 40992 w 454962"/>
              <a:gd name="connsiteY63" fmla="*/ 176155 h 366821"/>
              <a:gd name="connsiteX64" fmla="*/ 46861 w 454962"/>
              <a:gd name="connsiteY64" fmla="*/ 176155 h 366821"/>
              <a:gd name="connsiteX65" fmla="*/ 60510 w 454962"/>
              <a:gd name="connsiteY65" fmla="*/ 184076 h 366821"/>
              <a:gd name="connsiteX66" fmla="*/ 66379 w 454962"/>
              <a:gd name="connsiteY66" fmla="*/ 184076 h 366821"/>
              <a:gd name="connsiteX67" fmla="*/ 68336 w 454962"/>
              <a:gd name="connsiteY67" fmla="*/ 184076 h 366821"/>
              <a:gd name="connsiteX68" fmla="*/ 68336 w 454962"/>
              <a:gd name="connsiteY68" fmla="*/ 182135 h 366821"/>
              <a:gd name="connsiteX69" fmla="*/ 68336 w 454962"/>
              <a:gd name="connsiteY69" fmla="*/ 124694 h 366821"/>
              <a:gd name="connsiteX70" fmla="*/ 68336 w 454962"/>
              <a:gd name="connsiteY70" fmla="*/ 77219 h 366821"/>
              <a:gd name="connsiteX71" fmla="*/ 101548 w 454962"/>
              <a:gd name="connsiteY71" fmla="*/ 77219 h 366821"/>
              <a:gd name="connsiteX72" fmla="*/ 101548 w 454962"/>
              <a:gd name="connsiteY72" fmla="*/ 17836 h 366821"/>
              <a:gd name="connsiteX73" fmla="*/ 267518 w 454962"/>
              <a:gd name="connsiteY73" fmla="*/ 17836 h 366821"/>
              <a:gd name="connsiteX74" fmla="*/ 290948 w 454962"/>
              <a:gd name="connsiteY74" fmla="*/ 19777 h 366821"/>
              <a:gd name="connsiteX75" fmla="*/ 316335 w 454962"/>
              <a:gd name="connsiteY75" fmla="*/ 25757 h 366821"/>
              <a:gd name="connsiteX76" fmla="*/ 335853 w 454962"/>
              <a:gd name="connsiteY76" fmla="*/ 29692 h 366821"/>
              <a:gd name="connsiteX77" fmla="*/ 347546 w 454962"/>
              <a:gd name="connsiteY77" fmla="*/ 33678 h 366821"/>
              <a:gd name="connsiteX78" fmla="*/ 351458 w 454962"/>
              <a:gd name="connsiteY78" fmla="*/ 33678 h 366821"/>
              <a:gd name="connsiteX79" fmla="*/ 357327 w 454962"/>
              <a:gd name="connsiteY79" fmla="*/ 29692 h 366821"/>
              <a:gd name="connsiteX80" fmla="*/ 363196 w 454962"/>
              <a:gd name="connsiteY80" fmla="*/ 19777 h 366821"/>
              <a:gd name="connsiteX81" fmla="*/ 378802 w 454962"/>
              <a:gd name="connsiteY81" fmla="*/ 7921 h 366821"/>
              <a:gd name="connsiteX82" fmla="*/ 394452 w 454962"/>
              <a:gd name="connsiteY82" fmla="*/ 0 h 366821"/>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20806 w 454962"/>
              <a:gd name="connsiteY40" fmla="*/ 339507 h 366821"/>
              <a:gd name="connsiteX41" fmla="*/ 106789 w 454962"/>
              <a:gd name="connsiteY41" fmla="*/ 347240 h 366821"/>
              <a:gd name="connsiteX42" fmla="*/ 94106 w 454962"/>
              <a:gd name="connsiteY42" fmla="*/ 364608 h 366821"/>
              <a:gd name="connsiteX43" fmla="*/ 72248 w 454962"/>
              <a:gd name="connsiteY43" fmla="*/ 366212 h 366821"/>
              <a:gd name="connsiteX44" fmla="*/ 76161 w 454962"/>
              <a:gd name="connsiteY44" fmla="*/ 356297 h 366821"/>
              <a:gd name="connsiteX45" fmla="*/ 70292 w 454962"/>
              <a:gd name="connsiteY45" fmla="*/ 346435 h 366821"/>
              <a:gd name="connsiteX46" fmla="*/ 62467 w 454962"/>
              <a:gd name="connsiteY46" fmla="*/ 336520 h 366821"/>
              <a:gd name="connsiteX47" fmla="*/ 50774 w 454962"/>
              <a:gd name="connsiteY47" fmla="*/ 330592 h 366821"/>
              <a:gd name="connsiteX48" fmla="*/ 37080 w 454962"/>
              <a:gd name="connsiteY48" fmla="*/ 324665 h 366821"/>
              <a:gd name="connsiteX49" fmla="*/ 37080 w 454962"/>
              <a:gd name="connsiteY49" fmla="*/ 318684 h 366821"/>
              <a:gd name="connsiteX50" fmla="*/ 23431 w 454962"/>
              <a:gd name="connsiteY50" fmla="*/ 294973 h 366821"/>
              <a:gd name="connsiteX51" fmla="*/ 15605 w 454962"/>
              <a:gd name="connsiteY51" fmla="*/ 288993 h 366821"/>
              <a:gd name="connsiteX52" fmla="*/ 7826 w 454962"/>
              <a:gd name="connsiteY52" fmla="*/ 283065 h 366821"/>
              <a:gd name="connsiteX53" fmla="*/ 3913 w 454962"/>
              <a:gd name="connsiteY53" fmla="*/ 281072 h 366821"/>
              <a:gd name="connsiteX54" fmla="*/ 0 w 454962"/>
              <a:gd name="connsiteY54" fmla="*/ 277137 h 366821"/>
              <a:gd name="connsiteX55" fmla="*/ 0 w 454962"/>
              <a:gd name="connsiteY55" fmla="*/ 269216 h 366821"/>
              <a:gd name="connsiteX56" fmla="*/ 3913 w 454962"/>
              <a:gd name="connsiteY56" fmla="*/ 263288 h 366821"/>
              <a:gd name="connsiteX57" fmla="*/ 5869 w 454962"/>
              <a:gd name="connsiteY57" fmla="*/ 245453 h 366821"/>
              <a:gd name="connsiteX58" fmla="*/ 7826 w 454962"/>
              <a:gd name="connsiteY58" fmla="*/ 231604 h 366821"/>
              <a:gd name="connsiteX59" fmla="*/ 13649 w 454962"/>
              <a:gd name="connsiteY59" fmla="*/ 223682 h 366821"/>
              <a:gd name="connsiteX60" fmla="*/ 27343 w 454962"/>
              <a:gd name="connsiteY60" fmla="*/ 205899 h 366821"/>
              <a:gd name="connsiteX61" fmla="*/ 31256 w 454962"/>
              <a:gd name="connsiteY61" fmla="*/ 197978 h 366821"/>
              <a:gd name="connsiteX62" fmla="*/ 37080 w 454962"/>
              <a:gd name="connsiteY62" fmla="*/ 191998 h 366821"/>
              <a:gd name="connsiteX63" fmla="*/ 39036 w 454962"/>
              <a:gd name="connsiteY63" fmla="*/ 178149 h 366821"/>
              <a:gd name="connsiteX64" fmla="*/ 40992 w 454962"/>
              <a:gd name="connsiteY64" fmla="*/ 176155 h 366821"/>
              <a:gd name="connsiteX65" fmla="*/ 46861 w 454962"/>
              <a:gd name="connsiteY65" fmla="*/ 176155 h 366821"/>
              <a:gd name="connsiteX66" fmla="*/ 60510 w 454962"/>
              <a:gd name="connsiteY66" fmla="*/ 184076 h 366821"/>
              <a:gd name="connsiteX67" fmla="*/ 66379 w 454962"/>
              <a:gd name="connsiteY67" fmla="*/ 184076 h 366821"/>
              <a:gd name="connsiteX68" fmla="*/ 68336 w 454962"/>
              <a:gd name="connsiteY68" fmla="*/ 184076 h 366821"/>
              <a:gd name="connsiteX69" fmla="*/ 68336 w 454962"/>
              <a:gd name="connsiteY69" fmla="*/ 182135 h 366821"/>
              <a:gd name="connsiteX70" fmla="*/ 68336 w 454962"/>
              <a:gd name="connsiteY70" fmla="*/ 124694 h 366821"/>
              <a:gd name="connsiteX71" fmla="*/ 68336 w 454962"/>
              <a:gd name="connsiteY71" fmla="*/ 77219 h 366821"/>
              <a:gd name="connsiteX72" fmla="*/ 101548 w 454962"/>
              <a:gd name="connsiteY72" fmla="*/ 77219 h 366821"/>
              <a:gd name="connsiteX73" fmla="*/ 101548 w 454962"/>
              <a:gd name="connsiteY73" fmla="*/ 17836 h 366821"/>
              <a:gd name="connsiteX74" fmla="*/ 267518 w 454962"/>
              <a:gd name="connsiteY74" fmla="*/ 17836 h 366821"/>
              <a:gd name="connsiteX75" fmla="*/ 290948 w 454962"/>
              <a:gd name="connsiteY75" fmla="*/ 19777 h 366821"/>
              <a:gd name="connsiteX76" fmla="*/ 316335 w 454962"/>
              <a:gd name="connsiteY76" fmla="*/ 25757 h 366821"/>
              <a:gd name="connsiteX77" fmla="*/ 335853 w 454962"/>
              <a:gd name="connsiteY77" fmla="*/ 29692 h 366821"/>
              <a:gd name="connsiteX78" fmla="*/ 347546 w 454962"/>
              <a:gd name="connsiteY78" fmla="*/ 33678 h 366821"/>
              <a:gd name="connsiteX79" fmla="*/ 351458 w 454962"/>
              <a:gd name="connsiteY79" fmla="*/ 33678 h 366821"/>
              <a:gd name="connsiteX80" fmla="*/ 357327 w 454962"/>
              <a:gd name="connsiteY80" fmla="*/ 29692 h 366821"/>
              <a:gd name="connsiteX81" fmla="*/ 363196 w 454962"/>
              <a:gd name="connsiteY81" fmla="*/ 19777 h 366821"/>
              <a:gd name="connsiteX82" fmla="*/ 378802 w 454962"/>
              <a:gd name="connsiteY82" fmla="*/ 7921 h 366821"/>
              <a:gd name="connsiteX83" fmla="*/ 394452 w 454962"/>
              <a:gd name="connsiteY83" fmla="*/ 0 h 366821"/>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51763 w 454962"/>
              <a:gd name="connsiteY40" fmla="*/ 337126 h 366821"/>
              <a:gd name="connsiteX41" fmla="*/ 120806 w 454962"/>
              <a:gd name="connsiteY41" fmla="*/ 339507 h 366821"/>
              <a:gd name="connsiteX42" fmla="*/ 106789 w 454962"/>
              <a:gd name="connsiteY42" fmla="*/ 347240 h 366821"/>
              <a:gd name="connsiteX43" fmla="*/ 94106 w 454962"/>
              <a:gd name="connsiteY43" fmla="*/ 364608 h 366821"/>
              <a:gd name="connsiteX44" fmla="*/ 72248 w 454962"/>
              <a:gd name="connsiteY44" fmla="*/ 366212 h 366821"/>
              <a:gd name="connsiteX45" fmla="*/ 76161 w 454962"/>
              <a:gd name="connsiteY45" fmla="*/ 356297 h 366821"/>
              <a:gd name="connsiteX46" fmla="*/ 70292 w 454962"/>
              <a:gd name="connsiteY46" fmla="*/ 346435 h 366821"/>
              <a:gd name="connsiteX47" fmla="*/ 62467 w 454962"/>
              <a:gd name="connsiteY47" fmla="*/ 336520 h 366821"/>
              <a:gd name="connsiteX48" fmla="*/ 50774 w 454962"/>
              <a:gd name="connsiteY48" fmla="*/ 330592 h 366821"/>
              <a:gd name="connsiteX49" fmla="*/ 37080 w 454962"/>
              <a:gd name="connsiteY49" fmla="*/ 324665 h 366821"/>
              <a:gd name="connsiteX50" fmla="*/ 37080 w 454962"/>
              <a:gd name="connsiteY50" fmla="*/ 318684 h 366821"/>
              <a:gd name="connsiteX51" fmla="*/ 23431 w 454962"/>
              <a:gd name="connsiteY51" fmla="*/ 294973 h 366821"/>
              <a:gd name="connsiteX52" fmla="*/ 15605 w 454962"/>
              <a:gd name="connsiteY52" fmla="*/ 288993 h 366821"/>
              <a:gd name="connsiteX53" fmla="*/ 7826 w 454962"/>
              <a:gd name="connsiteY53" fmla="*/ 283065 h 366821"/>
              <a:gd name="connsiteX54" fmla="*/ 3913 w 454962"/>
              <a:gd name="connsiteY54" fmla="*/ 281072 h 366821"/>
              <a:gd name="connsiteX55" fmla="*/ 0 w 454962"/>
              <a:gd name="connsiteY55" fmla="*/ 277137 h 366821"/>
              <a:gd name="connsiteX56" fmla="*/ 0 w 454962"/>
              <a:gd name="connsiteY56" fmla="*/ 269216 h 366821"/>
              <a:gd name="connsiteX57" fmla="*/ 3913 w 454962"/>
              <a:gd name="connsiteY57" fmla="*/ 263288 h 366821"/>
              <a:gd name="connsiteX58" fmla="*/ 5869 w 454962"/>
              <a:gd name="connsiteY58" fmla="*/ 245453 h 366821"/>
              <a:gd name="connsiteX59" fmla="*/ 7826 w 454962"/>
              <a:gd name="connsiteY59" fmla="*/ 231604 h 366821"/>
              <a:gd name="connsiteX60" fmla="*/ 13649 w 454962"/>
              <a:gd name="connsiteY60" fmla="*/ 223682 h 366821"/>
              <a:gd name="connsiteX61" fmla="*/ 27343 w 454962"/>
              <a:gd name="connsiteY61" fmla="*/ 205899 h 366821"/>
              <a:gd name="connsiteX62" fmla="*/ 31256 w 454962"/>
              <a:gd name="connsiteY62" fmla="*/ 197978 h 366821"/>
              <a:gd name="connsiteX63" fmla="*/ 37080 w 454962"/>
              <a:gd name="connsiteY63" fmla="*/ 191998 h 366821"/>
              <a:gd name="connsiteX64" fmla="*/ 39036 w 454962"/>
              <a:gd name="connsiteY64" fmla="*/ 178149 h 366821"/>
              <a:gd name="connsiteX65" fmla="*/ 40992 w 454962"/>
              <a:gd name="connsiteY65" fmla="*/ 176155 h 366821"/>
              <a:gd name="connsiteX66" fmla="*/ 46861 w 454962"/>
              <a:gd name="connsiteY66" fmla="*/ 176155 h 366821"/>
              <a:gd name="connsiteX67" fmla="*/ 60510 w 454962"/>
              <a:gd name="connsiteY67" fmla="*/ 184076 h 366821"/>
              <a:gd name="connsiteX68" fmla="*/ 66379 w 454962"/>
              <a:gd name="connsiteY68" fmla="*/ 184076 h 366821"/>
              <a:gd name="connsiteX69" fmla="*/ 68336 w 454962"/>
              <a:gd name="connsiteY69" fmla="*/ 184076 h 366821"/>
              <a:gd name="connsiteX70" fmla="*/ 68336 w 454962"/>
              <a:gd name="connsiteY70" fmla="*/ 182135 h 366821"/>
              <a:gd name="connsiteX71" fmla="*/ 68336 w 454962"/>
              <a:gd name="connsiteY71" fmla="*/ 124694 h 366821"/>
              <a:gd name="connsiteX72" fmla="*/ 68336 w 454962"/>
              <a:gd name="connsiteY72" fmla="*/ 77219 h 366821"/>
              <a:gd name="connsiteX73" fmla="*/ 101548 w 454962"/>
              <a:gd name="connsiteY73" fmla="*/ 77219 h 366821"/>
              <a:gd name="connsiteX74" fmla="*/ 101548 w 454962"/>
              <a:gd name="connsiteY74" fmla="*/ 17836 h 366821"/>
              <a:gd name="connsiteX75" fmla="*/ 267518 w 454962"/>
              <a:gd name="connsiteY75" fmla="*/ 17836 h 366821"/>
              <a:gd name="connsiteX76" fmla="*/ 290948 w 454962"/>
              <a:gd name="connsiteY76" fmla="*/ 19777 h 366821"/>
              <a:gd name="connsiteX77" fmla="*/ 316335 w 454962"/>
              <a:gd name="connsiteY77" fmla="*/ 25757 h 366821"/>
              <a:gd name="connsiteX78" fmla="*/ 335853 w 454962"/>
              <a:gd name="connsiteY78" fmla="*/ 29692 h 366821"/>
              <a:gd name="connsiteX79" fmla="*/ 347546 w 454962"/>
              <a:gd name="connsiteY79" fmla="*/ 33678 h 366821"/>
              <a:gd name="connsiteX80" fmla="*/ 351458 w 454962"/>
              <a:gd name="connsiteY80" fmla="*/ 33678 h 366821"/>
              <a:gd name="connsiteX81" fmla="*/ 357327 w 454962"/>
              <a:gd name="connsiteY81" fmla="*/ 29692 h 366821"/>
              <a:gd name="connsiteX82" fmla="*/ 363196 w 454962"/>
              <a:gd name="connsiteY82" fmla="*/ 19777 h 366821"/>
              <a:gd name="connsiteX83" fmla="*/ 378802 w 454962"/>
              <a:gd name="connsiteY83" fmla="*/ 7921 h 366821"/>
              <a:gd name="connsiteX84" fmla="*/ 394452 w 454962"/>
              <a:gd name="connsiteY84" fmla="*/ 0 h 366821"/>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30332 w 454962"/>
              <a:gd name="connsiteY40" fmla="*/ 356176 h 366821"/>
              <a:gd name="connsiteX41" fmla="*/ 120806 w 454962"/>
              <a:gd name="connsiteY41" fmla="*/ 339507 h 366821"/>
              <a:gd name="connsiteX42" fmla="*/ 106789 w 454962"/>
              <a:gd name="connsiteY42" fmla="*/ 347240 h 366821"/>
              <a:gd name="connsiteX43" fmla="*/ 94106 w 454962"/>
              <a:gd name="connsiteY43" fmla="*/ 364608 h 366821"/>
              <a:gd name="connsiteX44" fmla="*/ 72248 w 454962"/>
              <a:gd name="connsiteY44" fmla="*/ 366212 h 366821"/>
              <a:gd name="connsiteX45" fmla="*/ 76161 w 454962"/>
              <a:gd name="connsiteY45" fmla="*/ 356297 h 366821"/>
              <a:gd name="connsiteX46" fmla="*/ 70292 w 454962"/>
              <a:gd name="connsiteY46" fmla="*/ 346435 h 366821"/>
              <a:gd name="connsiteX47" fmla="*/ 62467 w 454962"/>
              <a:gd name="connsiteY47" fmla="*/ 336520 h 366821"/>
              <a:gd name="connsiteX48" fmla="*/ 50774 w 454962"/>
              <a:gd name="connsiteY48" fmla="*/ 330592 h 366821"/>
              <a:gd name="connsiteX49" fmla="*/ 37080 w 454962"/>
              <a:gd name="connsiteY49" fmla="*/ 324665 h 366821"/>
              <a:gd name="connsiteX50" fmla="*/ 37080 w 454962"/>
              <a:gd name="connsiteY50" fmla="*/ 318684 h 366821"/>
              <a:gd name="connsiteX51" fmla="*/ 23431 w 454962"/>
              <a:gd name="connsiteY51" fmla="*/ 294973 h 366821"/>
              <a:gd name="connsiteX52" fmla="*/ 15605 w 454962"/>
              <a:gd name="connsiteY52" fmla="*/ 288993 h 366821"/>
              <a:gd name="connsiteX53" fmla="*/ 7826 w 454962"/>
              <a:gd name="connsiteY53" fmla="*/ 283065 h 366821"/>
              <a:gd name="connsiteX54" fmla="*/ 3913 w 454962"/>
              <a:gd name="connsiteY54" fmla="*/ 281072 h 366821"/>
              <a:gd name="connsiteX55" fmla="*/ 0 w 454962"/>
              <a:gd name="connsiteY55" fmla="*/ 277137 h 366821"/>
              <a:gd name="connsiteX56" fmla="*/ 0 w 454962"/>
              <a:gd name="connsiteY56" fmla="*/ 269216 h 366821"/>
              <a:gd name="connsiteX57" fmla="*/ 3913 w 454962"/>
              <a:gd name="connsiteY57" fmla="*/ 263288 h 366821"/>
              <a:gd name="connsiteX58" fmla="*/ 5869 w 454962"/>
              <a:gd name="connsiteY58" fmla="*/ 245453 h 366821"/>
              <a:gd name="connsiteX59" fmla="*/ 7826 w 454962"/>
              <a:gd name="connsiteY59" fmla="*/ 231604 h 366821"/>
              <a:gd name="connsiteX60" fmla="*/ 13649 w 454962"/>
              <a:gd name="connsiteY60" fmla="*/ 223682 h 366821"/>
              <a:gd name="connsiteX61" fmla="*/ 27343 w 454962"/>
              <a:gd name="connsiteY61" fmla="*/ 205899 h 366821"/>
              <a:gd name="connsiteX62" fmla="*/ 31256 w 454962"/>
              <a:gd name="connsiteY62" fmla="*/ 197978 h 366821"/>
              <a:gd name="connsiteX63" fmla="*/ 37080 w 454962"/>
              <a:gd name="connsiteY63" fmla="*/ 191998 h 366821"/>
              <a:gd name="connsiteX64" fmla="*/ 39036 w 454962"/>
              <a:gd name="connsiteY64" fmla="*/ 178149 h 366821"/>
              <a:gd name="connsiteX65" fmla="*/ 40992 w 454962"/>
              <a:gd name="connsiteY65" fmla="*/ 176155 h 366821"/>
              <a:gd name="connsiteX66" fmla="*/ 46861 w 454962"/>
              <a:gd name="connsiteY66" fmla="*/ 176155 h 366821"/>
              <a:gd name="connsiteX67" fmla="*/ 60510 w 454962"/>
              <a:gd name="connsiteY67" fmla="*/ 184076 h 366821"/>
              <a:gd name="connsiteX68" fmla="*/ 66379 w 454962"/>
              <a:gd name="connsiteY68" fmla="*/ 184076 h 366821"/>
              <a:gd name="connsiteX69" fmla="*/ 68336 w 454962"/>
              <a:gd name="connsiteY69" fmla="*/ 184076 h 366821"/>
              <a:gd name="connsiteX70" fmla="*/ 68336 w 454962"/>
              <a:gd name="connsiteY70" fmla="*/ 182135 h 366821"/>
              <a:gd name="connsiteX71" fmla="*/ 68336 w 454962"/>
              <a:gd name="connsiteY71" fmla="*/ 124694 h 366821"/>
              <a:gd name="connsiteX72" fmla="*/ 68336 w 454962"/>
              <a:gd name="connsiteY72" fmla="*/ 77219 h 366821"/>
              <a:gd name="connsiteX73" fmla="*/ 101548 w 454962"/>
              <a:gd name="connsiteY73" fmla="*/ 77219 h 366821"/>
              <a:gd name="connsiteX74" fmla="*/ 101548 w 454962"/>
              <a:gd name="connsiteY74" fmla="*/ 17836 h 366821"/>
              <a:gd name="connsiteX75" fmla="*/ 267518 w 454962"/>
              <a:gd name="connsiteY75" fmla="*/ 17836 h 366821"/>
              <a:gd name="connsiteX76" fmla="*/ 290948 w 454962"/>
              <a:gd name="connsiteY76" fmla="*/ 19777 h 366821"/>
              <a:gd name="connsiteX77" fmla="*/ 316335 w 454962"/>
              <a:gd name="connsiteY77" fmla="*/ 25757 h 366821"/>
              <a:gd name="connsiteX78" fmla="*/ 335853 w 454962"/>
              <a:gd name="connsiteY78" fmla="*/ 29692 h 366821"/>
              <a:gd name="connsiteX79" fmla="*/ 347546 w 454962"/>
              <a:gd name="connsiteY79" fmla="*/ 33678 h 366821"/>
              <a:gd name="connsiteX80" fmla="*/ 351458 w 454962"/>
              <a:gd name="connsiteY80" fmla="*/ 33678 h 366821"/>
              <a:gd name="connsiteX81" fmla="*/ 357327 w 454962"/>
              <a:gd name="connsiteY81" fmla="*/ 29692 h 366821"/>
              <a:gd name="connsiteX82" fmla="*/ 363196 w 454962"/>
              <a:gd name="connsiteY82" fmla="*/ 19777 h 366821"/>
              <a:gd name="connsiteX83" fmla="*/ 378802 w 454962"/>
              <a:gd name="connsiteY83" fmla="*/ 7921 h 366821"/>
              <a:gd name="connsiteX84" fmla="*/ 394452 w 454962"/>
              <a:gd name="connsiteY84" fmla="*/ 0 h 366821"/>
              <a:gd name="connsiteX0" fmla="*/ 394452 w 454962"/>
              <a:gd name="connsiteY0" fmla="*/ 0 h 366821"/>
              <a:gd name="connsiteX1" fmla="*/ 402232 w 454962"/>
              <a:gd name="connsiteY1" fmla="*/ 5928 h 366821"/>
              <a:gd name="connsiteX2" fmla="*/ 406145 w 454962"/>
              <a:gd name="connsiteY2" fmla="*/ 7921 h 366821"/>
              <a:gd name="connsiteX3" fmla="*/ 406145 w 454962"/>
              <a:gd name="connsiteY3" fmla="*/ 13849 h 366821"/>
              <a:gd name="connsiteX4" fmla="*/ 406145 w 454962"/>
              <a:gd name="connsiteY4" fmla="*/ 19777 h 366821"/>
              <a:gd name="connsiteX5" fmla="*/ 410057 w 454962"/>
              <a:gd name="connsiteY5" fmla="*/ 41547 h 366821"/>
              <a:gd name="connsiteX6" fmla="*/ 413970 w 454962"/>
              <a:gd name="connsiteY6" fmla="*/ 67304 h 366821"/>
              <a:gd name="connsiteX7" fmla="*/ 415926 w 454962"/>
              <a:gd name="connsiteY7" fmla="*/ 79160 h 366821"/>
              <a:gd name="connsiteX8" fmla="*/ 423706 w 454962"/>
              <a:gd name="connsiteY8" fmla="*/ 93061 h 366821"/>
              <a:gd name="connsiteX9" fmla="*/ 431532 w 454962"/>
              <a:gd name="connsiteY9" fmla="*/ 104917 h 366821"/>
              <a:gd name="connsiteX10" fmla="*/ 437401 w 454962"/>
              <a:gd name="connsiteY10" fmla="*/ 112838 h 366821"/>
              <a:gd name="connsiteX11" fmla="*/ 445181 w 454962"/>
              <a:gd name="connsiteY11" fmla="*/ 120759 h 366821"/>
              <a:gd name="connsiteX12" fmla="*/ 454962 w 454962"/>
              <a:gd name="connsiteY12" fmla="*/ 132615 h 366821"/>
              <a:gd name="connsiteX13" fmla="*/ 451050 w 454962"/>
              <a:gd name="connsiteY13" fmla="*/ 140536 h 366821"/>
              <a:gd name="connsiteX14" fmla="*/ 443224 w 454962"/>
              <a:gd name="connsiteY14" fmla="*/ 144523 h 366821"/>
              <a:gd name="connsiteX15" fmla="*/ 435444 w 454962"/>
              <a:gd name="connsiteY15" fmla="*/ 150451 h 366821"/>
              <a:gd name="connsiteX16" fmla="*/ 425663 w 454962"/>
              <a:gd name="connsiteY16" fmla="*/ 154385 h 366821"/>
              <a:gd name="connsiteX17" fmla="*/ 415926 w 454962"/>
              <a:gd name="connsiteY17" fmla="*/ 162306 h 366821"/>
              <a:gd name="connsiteX18" fmla="*/ 412014 w 454962"/>
              <a:gd name="connsiteY18" fmla="*/ 166293 h 366821"/>
              <a:gd name="connsiteX19" fmla="*/ 410057 w 454962"/>
              <a:gd name="connsiteY19" fmla="*/ 174214 h 366821"/>
              <a:gd name="connsiteX20" fmla="*/ 404188 w 454962"/>
              <a:gd name="connsiteY20" fmla="*/ 195984 h 366821"/>
              <a:gd name="connsiteX21" fmla="*/ 402232 w 454962"/>
              <a:gd name="connsiteY21" fmla="*/ 219748 h 366821"/>
              <a:gd name="connsiteX22" fmla="*/ 400276 w 454962"/>
              <a:gd name="connsiteY22" fmla="*/ 235590 h 366821"/>
              <a:gd name="connsiteX23" fmla="*/ 398319 w 454962"/>
              <a:gd name="connsiteY23" fmla="*/ 245453 h 366821"/>
              <a:gd name="connsiteX24" fmla="*/ 398319 w 454962"/>
              <a:gd name="connsiteY24" fmla="*/ 257361 h 366821"/>
              <a:gd name="connsiteX25" fmla="*/ 394452 w 454962"/>
              <a:gd name="connsiteY25" fmla="*/ 269216 h 366821"/>
              <a:gd name="connsiteX26" fmla="*/ 392496 w 454962"/>
              <a:gd name="connsiteY26" fmla="*/ 279131 h 366821"/>
              <a:gd name="connsiteX27" fmla="*/ 388583 w 454962"/>
              <a:gd name="connsiteY27" fmla="*/ 287052 h 366821"/>
              <a:gd name="connsiteX28" fmla="*/ 380758 w 454962"/>
              <a:gd name="connsiteY28" fmla="*/ 292980 h 366821"/>
              <a:gd name="connsiteX29" fmla="*/ 372933 w 454962"/>
              <a:gd name="connsiteY29" fmla="*/ 298908 h 366821"/>
              <a:gd name="connsiteX30" fmla="*/ 367109 w 454962"/>
              <a:gd name="connsiteY30" fmla="*/ 304835 h 366821"/>
              <a:gd name="connsiteX31" fmla="*/ 361240 w 454962"/>
              <a:gd name="connsiteY31" fmla="*/ 314750 h 366821"/>
              <a:gd name="connsiteX32" fmla="*/ 359284 w 454962"/>
              <a:gd name="connsiteY32" fmla="*/ 322671 h 366821"/>
              <a:gd name="connsiteX33" fmla="*/ 357327 w 454962"/>
              <a:gd name="connsiteY33" fmla="*/ 332586 h 366821"/>
              <a:gd name="connsiteX34" fmla="*/ 351458 w 454962"/>
              <a:gd name="connsiteY34" fmla="*/ 340507 h 366821"/>
              <a:gd name="connsiteX35" fmla="*/ 347546 w 454962"/>
              <a:gd name="connsiteY35" fmla="*/ 342448 h 366821"/>
              <a:gd name="connsiteX36" fmla="*/ 343679 w 454962"/>
              <a:gd name="connsiteY36" fmla="*/ 350369 h 366821"/>
              <a:gd name="connsiteX37" fmla="*/ 325478 w 454962"/>
              <a:gd name="connsiteY37" fmla="*/ 339630 h 366821"/>
              <a:gd name="connsiteX38" fmla="*/ 315192 w 454962"/>
              <a:gd name="connsiteY38" fmla="*/ 313903 h 366821"/>
              <a:gd name="connsiteX39" fmla="*/ 318449 w 454962"/>
              <a:gd name="connsiteY39" fmla="*/ 296644 h 366821"/>
              <a:gd name="connsiteX40" fmla="*/ 161288 w 454962"/>
              <a:gd name="connsiteY40" fmla="*/ 349032 h 366821"/>
              <a:gd name="connsiteX41" fmla="*/ 130332 w 454962"/>
              <a:gd name="connsiteY41" fmla="*/ 356176 h 366821"/>
              <a:gd name="connsiteX42" fmla="*/ 120806 w 454962"/>
              <a:gd name="connsiteY42" fmla="*/ 339507 h 366821"/>
              <a:gd name="connsiteX43" fmla="*/ 106789 w 454962"/>
              <a:gd name="connsiteY43" fmla="*/ 347240 h 366821"/>
              <a:gd name="connsiteX44" fmla="*/ 94106 w 454962"/>
              <a:gd name="connsiteY44" fmla="*/ 364608 h 366821"/>
              <a:gd name="connsiteX45" fmla="*/ 72248 w 454962"/>
              <a:gd name="connsiteY45" fmla="*/ 366212 h 366821"/>
              <a:gd name="connsiteX46" fmla="*/ 76161 w 454962"/>
              <a:gd name="connsiteY46" fmla="*/ 356297 h 366821"/>
              <a:gd name="connsiteX47" fmla="*/ 70292 w 454962"/>
              <a:gd name="connsiteY47" fmla="*/ 346435 h 366821"/>
              <a:gd name="connsiteX48" fmla="*/ 62467 w 454962"/>
              <a:gd name="connsiteY48" fmla="*/ 336520 h 366821"/>
              <a:gd name="connsiteX49" fmla="*/ 50774 w 454962"/>
              <a:gd name="connsiteY49" fmla="*/ 330592 h 366821"/>
              <a:gd name="connsiteX50" fmla="*/ 37080 w 454962"/>
              <a:gd name="connsiteY50" fmla="*/ 324665 h 366821"/>
              <a:gd name="connsiteX51" fmla="*/ 37080 w 454962"/>
              <a:gd name="connsiteY51" fmla="*/ 318684 h 366821"/>
              <a:gd name="connsiteX52" fmla="*/ 23431 w 454962"/>
              <a:gd name="connsiteY52" fmla="*/ 294973 h 366821"/>
              <a:gd name="connsiteX53" fmla="*/ 15605 w 454962"/>
              <a:gd name="connsiteY53" fmla="*/ 288993 h 366821"/>
              <a:gd name="connsiteX54" fmla="*/ 7826 w 454962"/>
              <a:gd name="connsiteY54" fmla="*/ 283065 h 366821"/>
              <a:gd name="connsiteX55" fmla="*/ 3913 w 454962"/>
              <a:gd name="connsiteY55" fmla="*/ 281072 h 366821"/>
              <a:gd name="connsiteX56" fmla="*/ 0 w 454962"/>
              <a:gd name="connsiteY56" fmla="*/ 277137 h 366821"/>
              <a:gd name="connsiteX57" fmla="*/ 0 w 454962"/>
              <a:gd name="connsiteY57" fmla="*/ 269216 h 366821"/>
              <a:gd name="connsiteX58" fmla="*/ 3913 w 454962"/>
              <a:gd name="connsiteY58" fmla="*/ 263288 h 366821"/>
              <a:gd name="connsiteX59" fmla="*/ 5869 w 454962"/>
              <a:gd name="connsiteY59" fmla="*/ 245453 h 366821"/>
              <a:gd name="connsiteX60" fmla="*/ 7826 w 454962"/>
              <a:gd name="connsiteY60" fmla="*/ 231604 h 366821"/>
              <a:gd name="connsiteX61" fmla="*/ 13649 w 454962"/>
              <a:gd name="connsiteY61" fmla="*/ 223682 h 366821"/>
              <a:gd name="connsiteX62" fmla="*/ 27343 w 454962"/>
              <a:gd name="connsiteY62" fmla="*/ 205899 h 366821"/>
              <a:gd name="connsiteX63" fmla="*/ 31256 w 454962"/>
              <a:gd name="connsiteY63" fmla="*/ 197978 h 366821"/>
              <a:gd name="connsiteX64" fmla="*/ 37080 w 454962"/>
              <a:gd name="connsiteY64" fmla="*/ 191998 h 366821"/>
              <a:gd name="connsiteX65" fmla="*/ 39036 w 454962"/>
              <a:gd name="connsiteY65" fmla="*/ 178149 h 366821"/>
              <a:gd name="connsiteX66" fmla="*/ 40992 w 454962"/>
              <a:gd name="connsiteY66" fmla="*/ 176155 h 366821"/>
              <a:gd name="connsiteX67" fmla="*/ 46861 w 454962"/>
              <a:gd name="connsiteY67" fmla="*/ 176155 h 366821"/>
              <a:gd name="connsiteX68" fmla="*/ 60510 w 454962"/>
              <a:gd name="connsiteY68" fmla="*/ 184076 h 366821"/>
              <a:gd name="connsiteX69" fmla="*/ 66379 w 454962"/>
              <a:gd name="connsiteY69" fmla="*/ 184076 h 366821"/>
              <a:gd name="connsiteX70" fmla="*/ 68336 w 454962"/>
              <a:gd name="connsiteY70" fmla="*/ 184076 h 366821"/>
              <a:gd name="connsiteX71" fmla="*/ 68336 w 454962"/>
              <a:gd name="connsiteY71" fmla="*/ 182135 h 366821"/>
              <a:gd name="connsiteX72" fmla="*/ 68336 w 454962"/>
              <a:gd name="connsiteY72" fmla="*/ 124694 h 366821"/>
              <a:gd name="connsiteX73" fmla="*/ 68336 w 454962"/>
              <a:gd name="connsiteY73" fmla="*/ 77219 h 366821"/>
              <a:gd name="connsiteX74" fmla="*/ 101548 w 454962"/>
              <a:gd name="connsiteY74" fmla="*/ 77219 h 366821"/>
              <a:gd name="connsiteX75" fmla="*/ 101548 w 454962"/>
              <a:gd name="connsiteY75" fmla="*/ 17836 h 366821"/>
              <a:gd name="connsiteX76" fmla="*/ 267518 w 454962"/>
              <a:gd name="connsiteY76" fmla="*/ 17836 h 366821"/>
              <a:gd name="connsiteX77" fmla="*/ 290948 w 454962"/>
              <a:gd name="connsiteY77" fmla="*/ 19777 h 366821"/>
              <a:gd name="connsiteX78" fmla="*/ 316335 w 454962"/>
              <a:gd name="connsiteY78" fmla="*/ 25757 h 366821"/>
              <a:gd name="connsiteX79" fmla="*/ 335853 w 454962"/>
              <a:gd name="connsiteY79" fmla="*/ 29692 h 366821"/>
              <a:gd name="connsiteX80" fmla="*/ 347546 w 454962"/>
              <a:gd name="connsiteY80" fmla="*/ 33678 h 366821"/>
              <a:gd name="connsiteX81" fmla="*/ 351458 w 454962"/>
              <a:gd name="connsiteY81" fmla="*/ 33678 h 366821"/>
              <a:gd name="connsiteX82" fmla="*/ 357327 w 454962"/>
              <a:gd name="connsiteY82" fmla="*/ 29692 h 366821"/>
              <a:gd name="connsiteX83" fmla="*/ 363196 w 454962"/>
              <a:gd name="connsiteY83" fmla="*/ 19777 h 366821"/>
              <a:gd name="connsiteX84" fmla="*/ 378802 w 454962"/>
              <a:gd name="connsiteY84" fmla="*/ 7921 h 366821"/>
              <a:gd name="connsiteX85" fmla="*/ 394452 w 454962"/>
              <a:gd name="connsiteY85" fmla="*/ 0 h 366821"/>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44619 w 454962"/>
              <a:gd name="connsiteY40" fmla="*/ 370464 h 370464"/>
              <a:gd name="connsiteX41" fmla="*/ 130332 w 454962"/>
              <a:gd name="connsiteY41" fmla="*/ 356176 h 370464"/>
              <a:gd name="connsiteX42" fmla="*/ 120806 w 454962"/>
              <a:gd name="connsiteY42" fmla="*/ 339507 h 370464"/>
              <a:gd name="connsiteX43" fmla="*/ 106789 w 454962"/>
              <a:gd name="connsiteY43" fmla="*/ 347240 h 370464"/>
              <a:gd name="connsiteX44" fmla="*/ 94106 w 454962"/>
              <a:gd name="connsiteY44" fmla="*/ 364608 h 370464"/>
              <a:gd name="connsiteX45" fmla="*/ 72248 w 454962"/>
              <a:gd name="connsiteY45" fmla="*/ 366212 h 370464"/>
              <a:gd name="connsiteX46" fmla="*/ 76161 w 454962"/>
              <a:gd name="connsiteY46" fmla="*/ 356297 h 370464"/>
              <a:gd name="connsiteX47" fmla="*/ 70292 w 454962"/>
              <a:gd name="connsiteY47" fmla="*/ 346435 h 370464"/>
              <a:gd name="connsiteX48" fmla="*/ 62467 w 454962"/>
              <a:gd name="connsiteY48" fmla="*/ 336520 h 370464"/>
              <a:gd name="connsiteX49" fmla="*/ 50774 w 454962"/>
              <a:gd name="connsiteY49" fmla="*/ 330592 h 370464"/>
              <a:gd name="connsiteX50" fmla="*/ 37080 w 454962"/>
              <a:gd name="connsiteY50" fmla="*/ 324665 h 370464"/>
              <a:gd name="connsiteX51" fmla="*/ 37080 w 454962"/>
              <a:gd name="connsiteY51" fmla="*/ 318684 h 370464"/>
              <a:gd name="connsiteX52" fmla="*/ 23431 w 454962"/>
              <a:gd name="connsiteY52" fmla="*/ 294973 h 370464"/>
              <a:gd name="connsiteX53" fmla="*/ 15605 w 454962"/>
              <a:gd name="connsiteY53" fmla="*/ 288993 h 370464"/>
              <a:gd name="connsiteX54" fmla="*/ 7826 w 454962"/>
              <a:gd name="connsiteY54" fmla="*/ 283065 h 370464"/>
              <a:gd name="connsiteX55" fmla="*/ 3913 w 454962"/>
              <a:gd name="connsiteY55" fmla="*/ 281072 h 370464"/>
              <a:gd name="connsiteX56" fmla="*/ 0 w 454962"/>
              <a:gd name="connsiteY56" fmla="*/ 277137 h 370464"/>
              <a:gd name="connsiteX57" fmla="*/ 0 w 454962"/>
              <a:gd name="connsiteY57" fmla="*/ 269216 h 370464"/>
              <a:gd name="connsiteX58" fmla="*/ 3913 w 454962"/>
              <a:gd name="connsiteY58" fmla="*/ 263288 h 370464"/>
              <a:gd name="connsiteX59" fmla="*/ 5869 w 454962"/>
              <a:gd name="connsiteY59" fmla="*/ 245453 h 370464"/>
              <a:gd name="connsiteX60" fmla="*/ 7826 w 454962"/>
              <a:gd name="connsiteY60" fmla="*/ 231604 h 370464"/>
              <a:gd name="connsiteX61" fmla="*/ 13649 w 454962"/>
              <a:gd name="connsiteY61" fmla="*/ 223682 h 370464"/>
              <a:gd name="connsiteX62" fmla="*/ 27343 w 454962"/>
              <a:gd name="connsiteY62" fmla="*/ 205899 h 370464"/>
              <a:gd name="connsiteX63" fmla="*/ 31256 w 454962"/>
              <a:gd name="connsiteY63" fmla="*/ 197978 h 370464"/>
              <a:gd name="connsiteX64" fmla="*/ 37080 w 454962"/>
              <a:gd name="connsiteY64" fmla="*/ 191998 h 370464"/>
              <a:gd name="connsiteX65" fmla="*/ 39036 w 454962"/>
              <a:gd name="connsiteY65" fmla="*/ 178149 h 370464"/>
              <a:gd name="connsiteX66" fmla="*/ 40992 w 454962"/>
              <a:gd name="connsiteY66" fmla="*/ 176155 h 370464"/>
              <a:gd name="connsiteX67" fmla="*/ 46861 w 454962"/>
              <a:gd name="connsiteY67" fmla="*/ 176155 h 370464"/>
              <a:gd name="connsiteX68" fmla="*/ 60510 w 454962"/>
              <a:gd name="connsiteY68" fmla="*/ 184076 h 370464"/>
              <a:gd name="connsiteX69" fmla="*/ 66379 w 454962"/>
              <a:gd name="connsiteY69" fmla="*/ 184076 h 370464"/>
              <a:gd name="connsiteX70" fmla="*/ 68336 w 454962"/>
              <a:gd name="connsiteY70" fmla="*/ 184076 h 370464"/>
              <a:gd name="connsiteX71" fmla="*/ 68336 w 454962"/>
              <a:gd name="connsiteY71" fmla="*/ 182135 h 370464"/>
              <a:gd name="connsiteX72" fmla="*/ 68336 w 454962"/>
              <a:gd name="connsiteY72" fmla="*/ 124694 h 370464"/>
              <a:gd name="connsiteX73" fmla="*/ 68336 w 454962"/>
              <a:gd name="connsiteY73" fmla="*/ 77219 h 370464"/>
              <a:gd name="connsiteX74" fmla="*/ 101548 w 454962"/>
              <a:gd name="connsiteY74" fmla="*/ 77219 h 370464"/>
              <a:gd name="connsiteX75" fmla="*/ 101548 w 454962"/>
              <a:gd name="connsiteY75" fmla="*/ 17836 h 370464"/>
              <a:gd name="connsiteX76" fmla="*/ 267518 w 454962"/>
              <a:gd name="connsiteY76" fmla="*/ 17836 h 370464"/>
              <a:gd name="connsiteX77" fmla="*/ 290948 w 454962"/>
              <a:gd name="connsiteY77" fmla="*/ 19777 h 370464"/>
              <a:gd name="connsiteX78" fmla="*/ 316335 w 454962"/>
              <a:gd name="connsiteY78" fmla="*/ 25757 h 370464"/>
              <a:gd name="connsiteX79" fmla="*/ 335853 w 454962"/>
              <a:gd name="connsiteY79" fmla="*/ 29692 h 370464"/>
              <a:gd name="connsiteX80" fmla="*/ 347546 w 454962"/>
              <a:gd name="connsiteY80" fmla="*/ 33678 h 370464"/>
              <a:gd name="connsiteX81" fmla="*/ 351458 w 454962"/>
              <a:gd name="connsiteY81" fmla="*/ 33678 h 370464"/>
              <a:gd name="connsiteX82" fmla="*/ 357327 w 454962"/>
              <a:gd name="connsiteY82" fmla="*/ 29692 h 370464"/>
              <a:gd name="connsiteX83" fmla="*/ 363196 w 454962"/>
              <a:gd name="connsiteY83" fmla="*/ 19777 h 370464"/>
              <a:gd name="connsiteX84" fmla="*/ 378802 w 454962"/>
              <a:gd name="connsiteY84" fmla="*/ 7921 h 370464"/>
              <a:gd name="connsiteX85" fmla="*/ 394452 w 454962"/>
              <a:gd name="connsiteY85"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75575 w 454962"/>
              <a:gd name="connsiteY40" fmla="*/ 360938 h 370464"/>
              <a:gd name="connsiteX41" fmla="*/ 144619 w 454962"/>
              <a:gd name="connsiteY41" fmla="*/ 370464 h 370464"/>
              <a:gd name="connsiteX42" fmla="*/ 130332 w 454962"/>
              <a:gd name="connsiteY42" fmla="*/ 356176 h 370464"/>
              <a:gd name="connsiteX43" fmla="*/ 120806 w 454962"/>
              <a:gd name="connsiteY43" fmla="*/ 339507 h 370464"/>
              <a:gd name="connsiteX44" fmla="*/ 106789 w 454962"/>
              <a:gd name="connsiteY44" fmla="*/ 347240 h 370464"/>
              <a:gd name="connsiteX45" fmla="*/ 94106 w 454962"/>
              <a:gd name="connsiteY45" fmla="*/ 364608 h 370464"/>
              <a:gd name="connsiteX46" fmla="*/ 72248 w 454962"/>
              <a:gd name="connsiteY46" fmla="*/ 366212 h 370464"/>
              <a:gd name="connsiteX47" fmla="*/ 76161 w 454962"/>
              <a:gd name="connsiteY47" fmla="*/ 356297 h 370464"/>
              <a:gd name="connsiteX48" fmla="*/ 70292 w 454962"/>
              <a:gd name="connsiteY48" fmla="*/ 346435 h 370464"/>
              <a:gd name="connsiteX49" fmla="*/ 62467 w 454962"/>
              <a:gd name="connsiteY49" fmla="*/ 336520 h 370464"/>
              <a:gd name="connsiteX50" fmla="*/ 50774 w 454962"/>
              <a:gd name="connsiteY50" fmla="*/ 330592 h 370464"/>
              <a:gd name="connsiteX51" fmla="*/ 37080 w 454962"/>
              <a:gd name="connsiteY51" fmla="*/ 324665 h 370464"/>
              <a:gd name="connsiteX52" fmla="*/ 37080 w 454962"/>
              <a:gd name="connsiteY52" fmla="*/ 318684 h 370464"/>
              <a:gd name="connsiteX53" fmla="*/ 23431 w 454962"/>
              <a:gd name="connsiteY53" fmla="*/ 294973 h 370464"/>
              <a:gd name="connsiteX54" fmla="*/ 15605 w 454962"/>
              <a:gd name="connsiteY54" fmla="*/ 288993 h 370464"/>
              <a:gd name="connsiteX55" fmla="*/ 7826 w 454962"/>
              <a:gd name="connsiteY55" fmla="*/ 283065 h 370464"/>
              <a:gd name="connsiteX56" fmla="*/ 3913 w 454962"/>
              <a:gd name="connsiteY56" fmla="*/ 281072 h 370464"/>
              <a:gd name="connsiteX57" fmla="*/ 0 w 454962"/>
              <a:gd name="connsiteY57" fmla="*/ 277137 h 370464"/>
              <a:gd name="connsiteX58" fmla="*/ 0 w 454962"/>
              <a:gd name="connsiteY58" fmla="*/ 269216 h 370464"/>
              <a:gd name="connsiteX59" fmla="*/ 3913 w 454962"/>
              <a:gd name="connsiteY59" fmla="*/ 263288 h 370464"/>
              <a:gd name="connsiteX60" fmla="*/ 5869 w 454962"/>
              <a:gd name="connsiteY60" fmla="*/ 245453 h 370464"/>
              <a:gd name="connsiteX61" fmla="*/ 7826 w 454962"/>
              <a:gd name="connsiteY61" fmla="*/ 231604 h 370464"/>
              <a:gd name="connsiteX62" fmla="*/ 13649 w 454962"/>
              <a:gd name="connsiteY62" fmla="*/ 223682 h 370464"/>
              <a:gd name="connsiteX63" fmla="*/ 27343 w 454962"/>
              <a:gd name="connsiteY63" fmla="*/ 205899 h 370464"/>
              <a:gd name="connsiteX64" fmla="*/ 31256 w 454962"/>
              <a:gd name="connsiteY64" fmla="*/ 197978 h 370464"/>
              <a:gd name="connsiteX65" fmla="*/ 37080 w 454962"/>
              <a:gd name="connsiteY65" fmla="*/ 191998 h 370464"/>
              <a:gd name="connsiteX66" fmla="*/ 39036 w 454962"/>
              <a:gd name="connsiteY66" fmla="*/ 178149 h 370464"/>
              <a:gd name="connsiteX67" fmla="*/ 40992 w 454962"/>
              <a:gd name="connsiteY67" fmla="*/ 176155 h 370464"/>
              <a:gd name="connsiteX68" fmla="*/ 46861 w 454962"/>
              <a:gd name="connsiteY68" fmla="*/ 176155 h 370464"/>
              <a:gd name="connsiteX69" fmla="*/ 60510 w 454962"/>
              <a:gd name="connsiteY69" fmla="*/ 184076 h 370464"/>
              <a:gd name="connsiteX70" fmla="*/ 66379 w 454962"/>
              <a:gd name="connsiteY70" fmla="*/ 184076 h 370464"/>
              <a:gd name="connsiteX71" fmla="*/ 68336 w 454962"/>
              <a:gd name="connsiteY71" fmla="*/ 184076 h 370464"/>
              <a:gd name="connsiteX72" fmla="*/ 68336 w 454962"/>
              <a:gd name="connsiteY72" fmla="*/ 182135 h 370464"/>
              <a:gd name="connsiteX73" fmla="*/ 68336 w 454962"/>
              <a:gd name="connsiteY73" fmla="*/ 124694 h 370464"/>
              <a:gd name="connsiteX74" fmla="*/ 68336 w 454962"/>
              <a:gd name="connsiteY74" fmla="*/ 77219 h 370464"/>
              <a:gd name="connsiteX75" fmla="*/ 101548 w 454962"/>
              <a:gd name="connsiteY75" fmla="*/ 77219 h 370464"/>
              <a:gd name="connsiteX76" fmla="*/ 101548 w 454962"/>
              <a:gd name="connsiteY76" fmla="*/ 17836 h 370464"/>
              <a:gd name="connsiteX77" fmla="*/ 267518 w 454962"/>
              <a:gd name="connsiteY77" fmla="*/ 17836 h 370464"/>
              <a:gd name="connsiteX78" fmla="*/ 290948 w 454962"/>
              <a:gd name="connsiteY78" fmla="*/ 19777 h 370464"/>
              <a:gd name="connsiteX79" fmla="*/ 316335 w 454962"/>
              <a:gd name="connsiteY79" fmla="*/ 25757 h 370464"/>
              <a:gd name="connsiteX80" fmla="*/ 335853 w 454962"/>
              <a:gd name="connsiteY80" fmla="*/ 29692 h 370464"/>
              <a:gd name="connsiteX81" fmla="*/ 347546 w 454962"/>
              <a:gd name="connsiteY81" fmla="*/ 33678 h 370464"/>
              <a:gd name="connsiteX82" fmla="*/ 351458 w 454962"/>
              <a:gd name="connsiteY82" fmla="*/ 33678 h 370464"/>
              <a:gd name="connsiteX83" fmla="*/ 357327 w 454962"/>
              <a:gd name="connsiteY83" fmla="*/ 29692 h 370464"/>
              <a:gd name="connsiteX84" fmla="*/ 363196 w 454962"/>
              <a:gd name="connsiteY84" fmla="*/ 19777 h 370464"/>
              <a:gd name="connsiteX85" fmla="*/ 378802 w 454962"/>
              <a:gd name="connsiteY85" fmla="*/ 7921 h 370464"/>
              <a:gd name="connsiteX86" fmla="*/ 394452 w 454962"/>
              <a:gd name="connsiteY86"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63669 w 454962"/>
              <a:gd name="connsiteY40" fmla="*/ 368081 h 370464"/>
              <a:gd name="connsiteX41" fmla="*/ 144619 w 454962"/>
              <a:gd name="connsiteY41" fmla="*/ 370464 h 370464"/>
              <a:gd name="connsiteX42" fmla="*/ 130332 w 454962"/>
              <a:gd name="connsiteY42" fmla="*/ 356176 h 370464"/>
              <a:gd name="connsiteX43" fmla="*/ 120806 w 454962"/>
              <a:gd name="connsiteY43" fmla="*/ 339507 h 370464"/>
              <a:gd name="connsiteX44" fmla="*/ 106789 w 454962"/>
              <a:gd name="connsiteY44" fmla="*/ 347240 h 370464"/>
              <a:gd name="connsiteX45" fmla="*/ 94106 w 454962"/>
              <a:gd name="connsiteY45" fmla="*/ 364608 h 370464"/>
              <a:gd name="connsiteX46" fmla="*/ 72248 w 454962"/>
              <a:gd name="connsiteY46" fmla="*/ 366212 h 370464"/>
              <a:gd name="connsiteX47" fmla="*/ 76161 w 454962"/>
              <a:gd name="connsiteY47" fmla="*/ 356297 h 370464"/>
              <a:gd name="connsiteX48" fmla="*/ 70292 w 454962"/>
              <a:gd name="connsiteY48" fmla="*/ 346435 h 370464"/>
              <a:gd name="connsiteX49" fmla="*/ 62467 w 454962"/>
              <a:gd name="connsiteY49" fmla="*/ 336520 h 370464"/>
              <a:gd name="connsiteX50" fmla="*/ 50774 w 454962"/>
              <a:gd name="connsiteY50" fmla="*/ 330592 h 370464"/>
              <a:gd name="connsiteX51" fmla="*/ 37080 w 454962"/>
              <a:gd name="connsiteY51" fmla="*/ 324665 h 370464"/>
              <a:gd name="connsiteX52" fmla="*/ 37080 w 454962"/>
              <a:gd name="connsiteY52" fmla="*/ 318684 h 370464"/>
              <a:gd name="connsiteX53" fmla="*/ 23431 w 454962"/>
              <a:gd name="connsiteY53" fmla="*/ 294973 h 370464"/>
              <a:gd name="connsiteX54" fmla="*/ 15605 w 454962"/>
              <a:gd name="connsiteY54" fmla="*/ 288993 h 370464"/>
              <a:gd name="connsiteX55" fmla="*/ 7826 w 454962"/>
              <a:gd name="connsiteY55" fmla="*/ 283065 h 370464"/>
              <a:gd name="connsiteX56" fmla="*/ 3913 w 454962"/>
              <a:gd name="connsiteY56" fmla="*/ 281072 h 370464"/>
              <a:gd name="connsiteX57" fmla="*/ 0 w 454962"/>
              <a:gd name="connsiteY57" fmla="*/ 277137 h 370464"/>
              <a:gd name="connsiteX58" fmla="*/ 0 w 454962"/>
              <a:gd name="connsiteY58" fmla="*/ 269216 h 370464"/>
              <a:gd name="connsiteX59" fmla="*/ 3913 w 454962"/>
              <a:gd name="connsiteY59" fmla="*/ 263288 h 370464"/>
              <a:gd name="connsiteX60" fmla="*/ 5869 w 454962"/>
              <a:gd name="connsiteY60" fmla="*/ 245453 h 370464"/>
              <a:gd name="connsiteX61" fmla="*/ 7826 w 454962"/>
              <a:gd name="connsiteY61" fmla="*/ 231604 h 370464"/>
              <a:gd name="connsiteX62" fmla="*/ 13649 w 454962"/>
              <a:gd name="connsiteY62" fmla="*/ 223682 h 370464"/>
              <a:gd name="connsiteX63" fmla="*/ 27343 w 454962"/>
              <a:gd name="connsiteY63" fmla="*/ 205899 h 370464"/>
              <a:gd name="connsiteX64" fmla="*/ 31256 w 454962"/>
              <a:gd name="connsiteY64" fmla="*/ 197978 h 370464"/>
              <a:gd name="connsiteX65" fmla="*/ 37080 w 454962"/>
              <a:gd name="connsiteY65" fmla="*/ 191998 h 370464"/>
              <a:gd name="connsiteX66" fmla="*/ 39036 w 454962"/>
              <a:gd name="connsiteY66" fmla="*/ 178149 h 370464"/>
              <a:gd name="connsiteX67" fmla="*/ 40992 w 454962"/>
              <a:gd name="connsiteY67" fmla="*/ 176155 h 370464"/>
              <a:gd name="connsiteX68" fmla="*/ 46861 w 454962"/>
              <a:gd name="connsiteY68" fmla="*/ 176155 h 370464"/>
              <a:gd name="connsiteX69" fmla="*/ 60510 w 454962"/>
              <a:gd name="connsiteY69" fmla="*/ 184076 h 370464"/>
              <a:gd name="connsiteX70" fmla="*/ 66379 w 454962"/>
              <a:gd name="connsiteY70" fmla="*/ 184076 h 370464"/>
              <a:gd name="connsiteX71" fmla="*/ 68336 w 454962"/>
              <a:gd name="connsiteY71" fmla="*/ 184076 h 370464"/>
              <a:gd name="connsiteX72" fmla="*/ 68336 w 454962"/>
              <a:gd name="connsiteY72" fmla="*/ 182135 h 370464"/>
              <a:gd name="connsiteX73" fmla="*/ 68336 w 454962"/>
              <a:gd name="connsiteY73" fmla="*/ 124694 h 370464"/>
              <a:gd name="connsiteX74" fmla="*/ 68336 w 454962"/>
              <a:gd name="connsiteY74" fmla="*/ 77219 h 370464"/>
              <a:gd name="connsiteX75" fmla="*/ 101548 w 454962"/>
              <a:gd name="connsiteY75" fmla="*/ 77219 h 370464"/>
              <a:gd name="connsiteX76" fmla="*/ 101548 w 454962"/>
              <a:gd name="connsiteY76" fmla="*/ 17836 h 370464"/>
              <a:gd name="connsiteX77" fmla="*/ 267518 w 454962"/>
              <a:gd name="connsiteY77" fmla="*/ 17836 h 370464"/>
              <a:gd name="connsiteX78" fmla="*/ 290948 w 454962"/>
              <a:gd name="connsiteY78" fmla="*/ 19777 h 370464"/>
              <a:gd name="connsiteX79" fmla="*/ 316335 w 454962"/>
              <a:gd name="connsiteY79" fmla="*/ 25757 h 370464"/>
              <a:gd name="connsiteX80" fmla="*/ 335853 w 454962"/>
              <a:gd name="connsiteY80" fmla="*/ 29692 h 370464"/>
              <a:gd name="connsiteX81" fmla="*/ 347546 w 454962"/>
              <a:gd name="connsiteY81" fmla="*/ 33678 h 370464"/>
              <a:gd name="connsiteX82" fmla="*/ 351458 w 454962"/>
              <a:gd name="connsiteY82" fmla="*/ 33678 h 370464"/>
              <a:gd name="connsiteX83" fmla="*/ 357327 w 454962"/>
              <a:gd name="connsiteY83" fmla="*/ 29692 h 370464"/>
              <a:gd name="connsiteX84" fmla="*/ 363196 w 454962"/>
              <a:gd name="connsiteY84" fmla="*/ 19777 h 370464"/>
              <a:gd name="connsiteX85" fmla="*/ 378802 w 454962"/>
              <a:gd name="connsiteY85" fmla="*/ 7921 h 370464"/>
              <a:gd name="connsiteX86" fmla="*/ 394452 w 454962"/>
              <a:gd name="connsiteY86"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75575 w 454962"/>
              <a:gd name="connsiteY40" fmla="*/ 360938 h 370464"/>
              <a:gd name="connsiteX41" fmla="*/ 163669 w 454962"/>
              <a:gd name="connsiteY41" fmla="*/ 368081 h 370464"/>
              <a:gd name="connsiteX42" fmla="*/ 144619 w 454962"/>
              <a:gd name="connsiteY42" fmla="*/ 370464 h 370464"/>
              <a:gd name="connsiteX43" fmla="*/ 130332 w 454962"/>
              <a:gd name="connsiteY43" fmla="*/ 356176 h 370464"/>
              <a:gd name="connsiteX44" fmla="*/ 120806 w 454962"/>
              <a:gd name="connsiteY44" fmla="*/ 339507 h 370464"/>
              <a:gd name="connsiteX45" fmla="*/ 106789 w 454962"/>
              <a:gd name="connsiteY45" fmla="*/ 347240 h 370464"/>
              <a:gd name="connsiteX46" fmla="*/ 94106 w 454962"/>
              <a:gd name="connsiteY46" fmla="*/ 364608 h 370464"/>
              <a:gd name="connsiteX47" fmla="*/ 72248 w 454962"/>
              <a:gd name="connsiteY47" fmla="*/ 366212 h 370464"/>
              <a:gd name="connsiteX48" fmla="*/ 76161 w 454962"/>
              <a:gd name="connsiteY48" fmla="*/ 356297 h 370464"/>
              <a:gd name="connsiteX49" fmla="*/ 70292 w 454962"/>
              <a:gd name="connsiteY49" fmla="*/ 346435 h 370464"/>
              <a:gd name="connsiteX50" fmla="*/ 62467 w 454962"/>
              <a:gd name="connsiteY50" fmla="*/ 336520 h 370464"/>
              <a:gd name="connsiteX51" fmla="*/ 50774 w 454962"/>
              <a:gd name="connsiteY51" fmla="*/ 330592 h 370464"/>
              <a:gd name="connsiteX52" fmla="*/ 37080 w 454962"/>
              <a:gd name="connsiteY52" fmla="*/ 324665 h 370464"/>
              <a:gd name="connsiteX53" fmla="*/ 37080 w 454962"/>
              <a:gd name="connsiteY53" fmla="*/ 318684 h 370464"/>
              <a:gd name="connsiteX54" fmla="*/ 23431 w 454962"/>
              <a:gd name="connsiteY54" fmla="*/ 294973 h 370464"/>
              <a:gd name="connsiteX55" fmla="*/ 15605 w 454962"/>
              <a:gd name="connsiteY55" fmla="*/ 288993 h 370464"/>
              <a:gd name="connsiteX56" fmla="*/ 7826 w 454962"/>
              <a:gd name="connsiteY56" fmla="*/ 283065 h 370464"/>
              <a:gd name="connsiteX57" fmla="*/ 3913 w 454962"/>
              <a:gd name="connsiteY57" fmla="*/ 281072 h 370464"/>
              <a:gd name="connsiteX58" fmla="*/ 0 w 454962"/>
              <a:gd name="connsiteY58" fmla="*/ 277137 h 370464"/>
              <a:gd name="connsiteX59" fmla="*/ 0 w 454962"/>
              <a:gd name="connsiteY59" fmla="*/ 269216 h 370464"/>
              <a:gd name="connsiteX60" fmla="*/ 3913 w 454962"/>
              <a:gd name="connsiteY60" fmla="*/ 263288 h 370464"/>
              <a:gd name="connsiteX61" fmla="*/ 5869 w 454962"/>
              <a:gd name="connsiteY61" fmla="*/ 245453 h 370464"/>
              <a:gd name="connsiteX62" fmla="*/ 7826 w 454962"/>
              <a:gd name="connsiteY62" fmla="*/ 231604 h 370464"/>
              <a:gd name="connsiteX63" fmla="*/ 13649 w 454962"/>
              <a:gd name="connsiteY63" fmla="*/ 223682 h 370464"/>
              <a:gd name="connsiteX64" fmla="*/ 27343 w 454962"/>
              <a:gd name="connsiteY64" fmla="*/ 205899 h 370464"/>
              <a:gd name="connsiteX65" fmla="*/ 31256 w 454962"/>
              <a:gd name="connsiteY65" fmla="*/ 197978 h 370464"/>
              <a:gd name="connsiteX66" fmla="*/ 37080 w 454962"/>
              <a:gd name="connsiteY66" fmla="*/ 191998 h 370464"/>
              <a:gd name="connsiteX67" fmla="*/ 39036 w 454962"/>
              <a:gd name="connsiteY67" fmla="*/ 178149 h 370464"/>
              <a:gd name="connsiteX68" fmla="*/ 40992 w 454962"/>
              <a:gd name="connsiteY68" fmla="*/ 176155 h 370464"/>
              <a:gd name="connsiteX69" fmla="*/ 46861 w 454962"/>
              <a:gd name="connsiteY69" fmla="*/ 176155 h 370464"/>
              <a:gd name="connsiteX70" fmla="*/ 60510 w 454962"/>
              <a:gd name="connsiteY70" fmla="*/ 184076 h 370464"/>
              <a:gd name="connsiteX71" fmla="*/ 66379 w 454962"/>
              <a:gd name="connsiteY71" fmla="*/ 184076 h 370464"/>
              <a:gd name="connsiteX72" fmla="*/ 68336 w 454962"/>
              <a:gd name="connsiteY72" fmla="*/ 184076 h 370464"/>
              <a:gd name="connsiteX73" fmla="*/ 68336 w 454962"/>
              <a:gd name="connsiteY73" fmla="*/ 182135 h 370464"/>
              <a:gd name="connsiteX74" fmla="*/ 68336 w 454962"/>
              <a:gd name="connsiteY74" fmla="*/ 124694 h 370464"/>
              <a:gd name="connsiteX75" fmla="*/ 68336 w 454962"/>
              <a:gd name="connsiteY75" fmla="*/ 77219 h 370464"/>
              <a:gd name="connsiteX76" fmla="*/ 101548 w 454962"/>
              <a:gd name="connsiteY76" fmla="*/ 77219 h 370464"/>
              <a:gd name="connsiteX77" fmla="*/ 101548 w 454962"/>
              <a:gd name="connsiteY77" fmla="*/ 17836 h 370464"/>
              <a:gd name="connsiteX78" fmla="*/ 267518 w 454962"/>
              <a:gd name="connsiteY78" fmla="*/ 17836 h 370464"/>
              <a:gd name="connsiteX79" fmla="*/ 290948 w 454962"/>
              <a:gd name="connsiteY79" fmla="*/ 19777 h 370464"/>
              <a:gd name="connsiteX80" fmla="*/ 316335 w 454962"/>
              <a:gd name="connsiteY80" fmla="*/ 25757 h 370464"/>
              <a:gd name="connsiteX81" fmla="*/ 335853 w 454962"/>
              <a:gd name="connsiteY81" fmla="*/ 29692 h 370464"/>
              <a:gd name="connsiteX82" fmla="*/ 347546 w 454962"/>
              <a:gd name="connsiteY82" fmla="*/ 33678 h 370464"/>
              <a:gd name="connsiteX83" fmla="*/ 351458 w 454962"/>
              <a:gd name="connsiteY83" fmla="*/ 33678 h 370464"/>
              <a:gd name="connsiteX84" fmla="*/ 357327 w 454962"/>
              <a:gd name="connsiteY84" fmla="*/ 29692 h 370464"/>
              <a:gd name="connsiteX85" fmla="*/ 363196 w 454962"/>
              <a:gd name="connsiteY85" fmla="*/ 19777 h 370464"/>
              <a:gd name="connsiteX86" fmla="*/ 378802 w 454962"/>
              <a:gd name="connsiteY86" fmla="*/ 7921 h 370464"/>
              <a:gd name="connsiteX87" fmla="*/ 394452 w 454962"/>
              <a:gd name="connsiteY87"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97006 w 454962"/>
              <a:gd name="connsiteY40" fmla="*/ 353794 h 370464"/>
              <a:gd name="connsiteX41" fmla="*/ 175575 w 454962"/>
              <a:gd name="connsiteY41" fmla="*/ 360938 h 370464"/>
              <a:gd name="connsiteX42" fmla="*/ 163669 w 454962"/>
              <a:gd name="connsiteY42" fmla="*/ 368081 h 370464"/>
              <a:gd name="connsiteX43" fmla="*/ 144619 w 454962"/>
              <a:gd name="connsiteY43" fmla="*/ 370464 h 370464"/>
              <a:gd name="connsiteX44" fmla="*/ 130332 w 454962"/>
              <a:gd name="connsiteY44" fmla="*/ 356176 h 370464"/>
              <a:gd name="connsiteX45" fmla="*/ 120806 w 454962"/>
              <a:gd name="connsiteY45" fmla="*/ 339507 h 370464"/>
              <a:gd name="connsiteX46" fmla="*/ 106789 w 454962"/>
              <a:gd name="connsiteY46" fmla="*/ 347240 h 370464"/>
              <a:gd name="connsiteX47" fmla="*/ 94106 w 454962"/>
              <a:gd name="connsiteY47" fmla="*/ 364608 h 370464"/>
              <a:gd name="connsiteX48" fmla="*/ 72248 w 454962"/>
              <a:gd name="connsiteY48" fmla="*/ 366212 h 370464"/>
              <a:gd name="connsiteX49" fmla="*/ 76161 w 454962"/>
              <a:gd name="connsiteY49" fmla="*/ 356297 h 370464"/>
              <a:gd name="connsiteX50" fmla="*/ 70292 w 454962"/>
              <a:gd name="connsiteY50" fmla="*/ 346435 h 370464"/>
              <a:gd name="connsiteX51" fmla="*/ 62467 w 454962"/>
              <a:gd name="connsiteY51" fmla="*/ 336520 h 370464"/>
              <a:gd name="connsiteX52" fmla="*/ 50774 w 454962"/>
              <a:gd name="connsiteY52" fmla="*/ 330592 h 370464"/>
              <a:gd name="connsiteX53" fmla="*/ 37080 w 454962"/>
              <a:gd name="connsiteY53" fmla="*/ 324665 h 370464"/>
              <a:gd name="connsiteX54" fmla="*/ 37080 w 454962"/>
              <a:gd name="connsiteY54" fmla="*/ 318684 h 370464"/>
              <a:gd name="connsiteX55" fmla="*/ 23431 w 454962"/>
              <a:gd name="connsiteY55" fmla="*/ 294973 h 370464"/>
              <a:gd name="connsiteX56" fmla="*/ 15605 w 454962"/>
              <a:gd name="connsiteY56" fmla="*/ 288993 h 370464"/>
              <a:gd name="connsiteX57" fmla="*/ 7826 w 454962"/>
              <a:gd name="connsiteY57" fmla="*/ 283065 h 370464"/>
              <a:gd name="connsiteX58" fmla="*/ 3913 w 454962"/>
              <a:gd name="connsiteY58" fmla="*/ 281072 h 370464"/>
              <a:gd name="connsiteX59" fmla="*/ 0 w 454962"/>
              <a:gd name="connsiteY59" fmla="*/ 277137 h 370464"/>
              <a:gd name="connsiteX60" fmla="*/ 0 w 454962"/>
              <a:gd name="connsiteY60" fmla="*/ 269216 h 370464"/>
              <a:gd name="connsiteX61" fmla="*/ 3913 w 454962"/>
              <a:gd name="connsiteY61" fmla="*/ 263288 h 370464"/>
              <a:gd name="connsiteX62" fmla="*/ 5869 w 454962"/>
              <a:gd name="connsiteY62" fmla="*/ 245453 h 370464"/>
              <a:gd name="connsiteX63" fmla="*/ 7826 w 454962"/>
              <a:gd name="connsiteY63" fmla="*/ 231604 h 370464"/>
              <a:gd name="connsiteX64" fmla="*/ 13649 w 454962"/>
              <a:gd name="connsiteY64" fmla="*/ 223682 h 370464"/>
              <a:gd name="connsiteX65" fmla="*/ 27343 w 454962"/>
              <a:gd name="connsiteY65" fmla="*/ 205899 h 370464"/>
              <a:gd name="connsiteX66" fmla="*/ 31256 w 454962"/>
              <a:gd name="connsiteY66" fmla="*/ 197978 h 370464"/>
              <a:gd name="connsiteX67" fmla="*/ 37080 w 454962"/>
              <a:gd name="connsiteY67" fmla="*/ 191998 h 370464"/>
              <a:gd name="connsiteX68" fmla="*/ 39036 w 454962"/>
              <a:gd name="connsiteY68" fmla="*/ 178149 h 370464"/>
              <a:gd name="connsiteX69" fmla="*/ 40992 w 454962"/>
              <a:gd name="connsiteY69" fmla="*/ 176155 h 370464"/>
              <a:gd name="connsiteX70" fmla="*/ 46861 w 454962"/>
              <a:gd name="connsiteY70" fmla="*/ 176155 h 370464"/>
              <a:gd name="connsiteX71" fmla="*/ 60510 w 454962"/>
              <a:gd name="connsiteY71" fmla="*/ 184076 h 370464"/>
              <a:gd name="connsiteX72" fmla="*/ 66379 w 454962"/>
              <a:gd name="connsiteY72" fmla="*/ 184076 h 370464"/>
              <a:gd name="connsiteX73" fmla="*/ 68336 w 454962"/>
              <a:gd name="connsiteY73" fmla="*/ 184076 h 370464"/>
              <a:gd name="connsiteX74" fmla="*/ 68336 w 454962"/>
              <a:gd name="connsiteY74" fmla="*/ 182135 h 370464"/>
              <a:gd name="connsiteX75" fmla="*/ 68336 w 454962"/>
              <a:gd name="connsiteY75" fmla="*/ 124694 h 370464"/>
              <a:gd name="connsiteX76" fmla="*/ 68336 w 454962"/>
              <a:gd name="connsiteY76" fmla="*/ 77219 h 370464"/>
              <a:gd name="connsiteX77" fmla="*/ 101548 w 454962"/>
              <a:gd name="connsiteY77" fmla="*/ 77219 h 370464"/>
              <a:gd name="connsiteX78" fmla="*/ 101548 w 454962"/>
              <a:gd name="connsiteY78" fmla="*/ 17836 h 370464"/>
              <a:gd name="connsiteX79" fmla="*/ 267518 w 454962"/>
              <a:gd name="connsiteY79" fmla="*/ 17836 h 370464"/>
              <a:gd name="connsiteX80" fmla="*/ 290948 w 454962"/>
              <a:gd name="connsiteY80" fmla="*/ 19777 h 370464"/>
              <a:gd name="connsiteX81" fmla="*/ 316335 w 454962"/>
              <a:gd name="connsiteY81" fmla="*/ 25757 h 370464"/>
              <a:gd name="connsiteX82" fmla="*/ 335853 w 454962"/>
              <a:gd name="connsiteY82" fmla="*/ 29692 h 370464"/>
              <a:gd name="connsiteX83" fmla="*/ 347546 w 454962"/>
              <a:gd name="connsiteY83" fmla="*/ 33678 h 370464"/>
              <a:gd name="connsiteX84" fmla="*/ 351458 w 454962"/>
              <a:gd name="connsiteY84" fmla="*/ 33678 h 370464"/>
              <a:gd name="connsiteX85" fmla="*/ 357327 w 454962"/>
              <a:gd name="connsiteY85" fmla="*/ 29692 h 370464"/>
              <a:gd name="connsiteX86" fmla="*/ 363196 w 454962"/>
              <a:gd name="connsiteY86" fmla="*/ 19777 h 370464"/>
              <a:gd name="connsiteX87" fmla="*/ 378802 w 454962"/>
              <a:gd name="connsiteY87" fmla="*/ 7921 h 370464"/>
              <a:gd name="connsiteX88" fmla="*/ 394452 w 454962"/>
              <a:gd name="connsiteY88"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187481 w 454962"/>
              <a:gd name="connsiteY40" fmla="*/ 370463 h 370464"/>
              <a:gd name="connsiteX41" fmla="*/ 175575 w 454962"/>
              <a:gd name="connsiteY41" fmla="*/ 360938 h 370464"/>
              <a:gd name="connsiteX42" fmla="*/ 163669 w 454962"/>
              <a:gd name="connsiteY42" fmla="*/ 368081 h 370464"/>
              <a:gd name="connsiteX43" fmla="*/ 144619 w 454962"/>
              <a:gd name="connsiteY43" fmla="*/ 370464 h 370464"/>
              <a:gd name="connsiteX44" fmla="*/ 130332 w 454962"/>
              <a:gd name="connsiteY44" fmla="*/ 356176 h 370464"/>
              <a:gd name="connsiteX45" fmla="*/ 120806 w 454962"/>
              <a:gd name="connsiteY45" fmla="*/ 339507 h 370464"/>
              <a:gd name="connsiteX46" fmla="*/ 106789 w 454962"/>
              <a:gd name="connsiteY46" fmla="*/ 347240 h 370464"/>
              <a:gd name="connsiteX47" fmla="*/ 94106 w 454962"/>
              <a:gd name="connsiteY47" fmla="*/ 364608 h 370464"/>
              <a:gd name="connsiteX48" fmla="*/ 72248 w 454962"/>
              <a:gd name="connsiteY48" fmla="*/ 366212 h 370464"/>
              <a:gd name="connsiteX49" fmla="*/ 76161 w 454962"/>
              <a:gd name="connsiteY49" fmla="*/ 356297 h 370464"/>
              <a:gd name="connsiteX50" fmla="*/ 70292 w 454962"/>
              <a:gd name="connsiteY50" fmla="*/ 346435 h 370464"/>
              <a:gd name="connsiteX51" fmla="*/ 62467 w 454962"/>
              <a:gd name="connsiteY51" fmla="*/ 336520 h 370464"/>
              <a:gd name="connsiteX52" fmla="*/ 50774 w 454962"/>
              <a:gd name="connsiteY52" fmla="*/ 330592 h 370464"/>
              <a:gd name="connsiteX53" fmla="*/ 37080 w 454962"/>
              <a:gd name="connsiteY53" fmla="*/ 324665 h 370464"/>
              <a:gd name="connsiteX54" fmla="*/ 37080 w 454962"/>
              <a:gd name="connsiteY54" fmla="*/ 318684 h 370464"/>
              <a:gd name="connsiteX55" fmla="*/ 23431 w 454962"/>
              <a:gd name="connsiteY55" fmla="*/ 294973 h 370464"/>
              <a:gd name="connsiteX56" fmla="*/ 15605 w 454962"/>
              <a:gd name="connsiteY56" fmla="*/ 288993 h 370464"/>
              <a:gd name="connsiteX57" fmla="*/ 7826 w 454962"/>
              <a:gd name="connsiteY57" fmla="*/ 283065 h 370464"/>
              <a:gd name="connsiteX58" fmla="*/ 3913 w 454962"/>
              <a:gd name="connsiteY58" fmla="*/ 281072 h 370464"/>
              <a:gd name="connsiteX59" fmla="*/ 0 w 454962"/>
              <a:gd name="connsiteY59" fmla="*/ 277137 h 370464"/>
              <a:gd name="connsiteX60" fmla="*/ 0 w 454962"/>
              <a:gd name="connsiteY60" fmla="*/ 269216 h 370464"/>
              <a:gd name="connsiteX61" fmla="*/ 3913 w 454962"/>
              <a:gd name="connsiteY61" fmla="*/ 263288 h 370464"/>
              <a:gd name="connsiteX62" fmla="*/ 5869 w 454962"/>
              <a:gd name="connsiteY62" fmla="*/ 245453 h 370464"/>
              <a:gd name="connsiteX63" fmla="*/ 7826 w 454962"/>
              <a:gd name="connsiteY63" fmla="*/ 231604 h 370464"/>
              <a:gd name="connsiteX64" fmla="*/ 13649 w 454962"/>
              <a:gd name="connsiteY64" fmla="*/ 223682 h 370464"/>
              <a:gd name="connsiteX65" fmla="*/ 27343 w 454962"/>
              <a:gd name="connsiteY65" fmla="*/ 205899 h 370464"/>
              <a:gd name="connsiteX66" fmla="*/ 31256 w 454962"/>
              <a:gd name="connsiteY66" fmla="*/ 197978 h 370464"/>
              <a:gd name="connsiteX67" fmla="*/ 37080 w 454962"/>
              <a:gd name="connsiteY67" fmla="*/ 191998 h 370464"/>
              <a:gd name="connsiteX68" fmla="*/ 39036 w 454962"/>
              <a:gd name="connsiteY68" fmla="*/ 178149 h 370464"/>
              <a:gd name="connsiteX69" fmla="*/ 40992 w 454962"/>
              <a:gd name="connsiteY69" fmla="*/ 176155 h 370464"/>
              <a:gd name="connsiteX70" fmla="*/ 46861 w 454962"/>
              <a:gd name="connsiteY70" fmla="*/ 176155 h 370464"/>
              <a:gd name="connsiteX71" fmla="*/ 60510 w 454962"/>
              <a:gd name="connsiteY71" fmla="*/ 184076 h 370464"/>
              <a:gd name="connsiteX72" fmla="*/ 66379 w 454962"/>
              <a:gd name="connsiteY72" fmla="*/ 184076 h 370464"/>
              <a:gd name="connsiteX73" fmla="*/ 68336 w 454962"/>
              <a:gd name="connsiteY73" fmla="*/ 184076 h 370464"/>
              <a:gd name="connsiteX74" fmla="*/ 68336 w 454962"/>
              <a:gd name="connsiteY74" fmla="*/ 182135 h 370464"/>
              <a:gd name="connsiteX75" fmla="*/ 68336 w 454962"/>
              <a:gd name="connsiteY75" fmla="*/ 124694 h 370464"/>
              <a:gd name="connsiteX76" fmla="*/ 68336 w 454962"/>
              <a:gd name="connsiteY76" fmla="*/ 77219 h 370464"/>
              <a:gd name="connsiteX77" fmla="*/ 101548 w 454962"/>
              <a:gd name="connsiteY77" fmla="*/ 77219 h 370464"/>
              <a:gd name="connsiteX78" fmla="*/ 101548 w 454962"/>
              <a:gd name="connsiteY78" fmla="*/ 17836 h 370464"/>
              <a:gd name="connsiteX79" fmla="*/ 267518 w 454962"/>
              <a:gd name="connsiteY79" fmla="*/ 17836 h 370464"/>
              <a:gd name="connsiteX80" fmla="*/ 290948 w 454962"/>
              <a:gd name="connsiteY80" fmla="*/ 19777 h 370464"/>
              <a:gd name="connsiteX81" fmla="*/ 316335 w 454962"/>
              <a:gd name="connsiteY81" fmla="*/ 25757 h 370464"/>
              <a:gd name="connsiteX82" fmla="*/ 335853 w 454962"/>
              <a:gd name="connsiteY82" fmla="*/ 29692 h 370464"/>
              <a:gd name="connsiteX83" fmla="*/ 347546 w 454962"/>
              <a:gd name="connsiteY83" fmla="*/ 33678 h 370464"/>
              <a:gd name="connsiteX84" fmla="*/ 351458 w 454962"/>
              <a:gd name="connsiteY84" fmla="*/ 33678 h 370464"/>
              <a:gd name="connsiteX85" fmla="*/ 357327 w 454962"/>
              <a:gd name="connsiteY85" fmla="*/ 29692 h 370464"/>
              <a:gd name="connsiteX86" fmla="*/ 363196 w 454962"/>
              <a:gd name="connsiteY86" fmla="*/ 19777 h 370464"/>
              <a:gd name="connsiteX87" fmla="*/ 378802 w 454962"/>
              <a:gd name="connsiteY87" fmla="*/ 7921 h 370464"/>
              <a:gd name="connsiteX88" fmla="*/ 394452 w 454962"/>
              <a:gd name="connsiteY88"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01769 w 454962"/>
              <a:gd name="connsiteY40" fmla="*/ 363319 h 370464"/>
              <a:gd name="connsiteX41" fmla="*/ 187481 w 454962"/>
              <a:gd name="connsiteY41" fmla="*/ 370463 h 370464"/>
              <a:gd name="connsiteX42" fmla="*/ 175575 w 454962"/>
              <a:gd name="connsiteY42" fmla="*/ 360938 h 370464"/>
              <a:gd name="connsiteX43" fmla="*/ 163669 w 454962"/>
              <a:gd name="connsiteY43" fmla="*/ 368081 h 370464"/>
              <a:gd name="connsiteX44" fmla="*/ 144619 w 454962"/>
              <a:gd name="connsiteY44" fmla="*/ 370464 h 370464"/>
              <a:gd name="connsiteX45" fmla="*/ 130332 w 454962"/>
              <a:gd name="connsiteY45" fmla="*/ 356176 h 370464"/>
              <a:gd name="connsiteX46" fmla="*/ 120806 w 454962"/>
              <a:gd name="connsiteY46" fmla="*/ 339507 h 370464"/>
              <a:gd name="connsiteX47" fmla="*/ 106789 w 454962"/>
              <a:gd name="connsiteY47" fmla="*/ 347240 h 370464"/>
              <a:gd name="connsiteX48" fmla="*/ 94106 w 454962"/>
              <a:gd name="connsiteY48" fmla="*/ 364608 h 370464"/>
              <a:gd name="connsiteX49" fmla="*/ 72248 w 454962"/>
              <a:gd name="connsiteY49" fmla="*/ 366212 h 370464"/>
              <a:gd name="connsiteX50" fmla="*/ 76161 w 454962"/>
              <a:gd name="connsiteY50" fmla="*/ 356297 h 370464"/>
              <a:gd name="connsiteX51" fmla="*/ 70292 w 454962"/>
              <a:gd name="connsiteY51" fmla="*/ 346435 h 370464"/>
              <a:gd name="connsiteX52" fmla="*/ 62467 w 454962"/>
              <a:gd name="connsiteY52" fmla="*/ 336520 h 370464"/>
              <a:gd name="connsiteX53" fmla="*/ 50774 w 454962"/>
              <a:gd name="connsiteY53" fmla="*/ 330592 h 370464"/>
              <a:gd name="connsiteX54" fmla="*/ 37080 w 454962"/>
              <a:gd name="connsiteY54" fmla="*/ 324665 h 370464"/>
              <a:gd name="connsiteX55" fmla="*/ 37080 w 454962"/>
              <a:gd name="connsiteY55" fmla="*/ 318684 h 370464"/>
              <a:gd name="connsiteX56" fmla="*/ 23431 w 454962"/>
              <a:gd name="connsiteY56" fmla="*/ 294973 h 370464"/>
              <a:gd name="connsiteX57" fmla="*/ 15605 w 454962"/>
              <a:gd name="connsiteY57" fmla="*/ 288993 h 370464"/>
              <a:gd name="connsiteX58" fmla="*/ 7826 w 454962"/>
              <a:gd name="connsiteY58" fmla="*/ 283065 h 370464"/>
              <a:gd name="connsiteX59" fmla="*/ 3913 w 454962"/>
              <a:gd name="connsiteY59" fmla="*/ 281072 h 370464"/>
              <a:gd name="connsiteX60" fmla="*/ 0 w 454962"/>
              <a:gd name="connsiteY60" fmla="*/ 277137 h 370464"/>
              <a:gd name="connsiteX61" fmla="*/ 0 w 454962"/>
              <a:gd name="connsiteY61" fmla="*/ 269216 h 370464"/>
              <a:gd name="connsiteX62" fmla="*/ 3913 w 454962"/>
              <a:gd name="connsiteY62" fmla="*/ 263288 h 370464"/>
              <a:gd name="connsiteX63" fmla="*/ 5869 w 454962"/>
              <a:gd name="connsiteY63" fmla="*/ 245453 h 370464"/>
              <a:gd name="connsiteX64" fmla="*/ 7826 w 454962"/>
              <a:gd name="connsiteY64" fmla="*/ 231604 h 370464"/>
              <a:gd name="connsiteX65" fmla="*/ 13649 w 454962"/>
              <a:gd name="connsiteY65" fmla="*/ 223682 h 370464"/>
              <a:gd name="connsiteX66" fmla="*/ 27343 w 454962"/>
              <a:gd name="connsiteY66" fmla="*/ 205899 h 370464"/>
              <a:gd name="connsiteX67" fmla="*/ 31256 w 454962"/>
              <a:gd name="connsiteY67" fmla="*/ 197978 h 370464"/>
              <a:gd name="connsiteX68" fmla="*/ 37080 w 454962"/>
              <a:gd name="connsiteY68" fmla="*/ 191998 h 370464"/>
              <a:gd name="connsiteX69" fmla="*/ 39036 w 454962"/>
              <a:gd name="connsiteY69" fmla="*/ 178149 h 370464"/>
              <a:gd name="connsiteX70" fmla="*/ 40992 w 454962"/>
              <a:gd name="connsiteY70" fmla="*/ 176155 h 370464"/>
              <a:gd name="connsiteX71" fmla="*/ 46861 w 454962"/>
              <a:gd name="connsiteY71" fmla="*/ 176155 h 370464"/>
              <a:gd name="connsiteX72" fmla="*/ 60510 w 454962"/>
              <a:gd name="connsiteY72" fmla="*/ 184076 h 370464"/>
              <a:gd name="connsiteX73" fmla="*/ 66379 w 454962"/>
              <a:gd name="connsiteY73" fmla="*/ 184076 h 370464"/>
              <a:gd name="connsiteX74" fmla="*/ 68336 w 454962"/>
              <a:gd name="connsiteY74" fmla="*/ 184076 h 370464"/>
              <a:gd name="connsiteX75" fmla="*/ 68336 w 454962"/>
              <a:gd name="connsiteY75" fmla="*/ 182135 h 370464"/>
              <a:gd name="connsiteX76" fmla="*/ 68336 w 454962"/>
              <a:gd name="connsiteY76" fmla="*/ 124694 h 370464"/>
              <a:gd name="connsiteX77" fmla="*/ 68336 w 454962"/>
              <a:gd name="connsiteY77" fmla="*/ 77219 h 370464"/>
              <a:gd name="connsiteX78" fmla="*/ 101548 w 454962"/>
              <a:gd name="connsiteY78" fmla="*/ 77219 h 370464"/>
              <a:gd name="connsiteX79" fmla="*/ 101548 w 454962"/>
              <a:gd name="connsiteY79" fmla="*/ 17836 h 370464"/>
              <a:gd name="connsiteX80" fmla="*/ 267518 w 454962"/>
              <a:gd name="connsiteY80" fmla="*/ 17836 h 370464"/>
              <a:gd name="connsiteX81" fmla="*/ 290948 w 454962"/>
              <a:gd name="connsiteY81" fmla="*/ 19777 h 370464"/>
              <a:gd name="connsiteX82" fmla="*/ 316335 w 454962"/>
              <a:gd name="connsiteY82" fmla="*/ 25757 h 370464"/>
              <a:gd name="connsiteX83" fmla="*/ 335853 w 454962"/>
              <a:gd name="connsiteY83" fmla="*/ 29692 h 370464"/>
              <a:gd name="connsiteX84" fmla="*/ 347546 w 454962"/>
              <a:gd name="connsiteY84" fmla="*/ 33678 h 370464"/>
              <a:gd name="connsiteX85" fmla="*/ 351458 w 454962"/>
              <a:gd name="connsiteY85" fmla="*/ 33678 h 370464"/>
              <a:gd name="connsiteX86" fmla="*/ 357327 w 454962"/>
              <a:gd name="connsiteY86" fmla="*/ 29692 h 370464"/>
              <a:gd name="connsiteX87" fmla="*/ 363196 w 454962"/>
              <a:gd name="connsiteY87" fmla="*/ 19777 h 370464"/>
              <a:gd name="connsiteX88" fmla="*/ 378802 w 454962"/>
              <a:gd name="connsiteY88" fmla="*/ 7921 h 370464"/>
              <a:gd name="connsiteX89" fmla="*/ 394452 w 454962"/>
              <a:gd name="connsiteY89"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08913 w 454962"/>
              <a:gd name="connsiteY40" fmla="*/ 368081 h 370464"/>
              <a:gd name="connsiteX41" fmla="*/ 187481 w 454962"/>
              <a:gd name="connsiteY41" fmla="*/ 370463 h 370464"/>
              <a:gd name="connsiteX42" fmla="*/ 175575 w 454962"/>
              <a:gd name="connsiteY42" fmla="*/ 360938 h 370464"/>
              <a:gd name="connsiteX43" fmla="*/ 163669 w 454962"/>
              <a:gd name="connsiteY43" fmla="*/ 368081 h 370464"/>
              <a:gd name="connsiteX44" fmla="*/ 144619 w 454962"/>
              <a:gd name="connsiteY44" fmla="*/ 370464 h 370464"/>
              <a:gd name="connsiteX45" fmla="*/ 130332 w 454962"/>
              <a:gd name="connsiteY45" fmla="*/ 356176 h 370464"/>
              <a:gd name="connsiteX46" fmla="*/ 120806 w 454962"/>
              <a:gd name="connsiteY46" fmla="*/ 339507 h 370464"/>
              <a:gd name="connsiteX47" fmla="*/ 106789 w 454962"/>
              <a:gd name="connsiteY47" fmla="*/ 347240 h 370464"/>
              <a:gd name="connsiteX48" fmla="*/ 94106 w 454962"/>
              <a:gd name="connsiteY48" fmla="*/ 364608 h 370464"/>
              <a:gd name="connsiteX49" fmla="*/ 72248 w 454962"/>
              <a:gd name="connsiteY49" fmla="*/ 366212 h 370464"/>
              <a:gd name="connsiteX50" fmla="*/ 76161 w 454962"/>
              <a:gd name="connsiteY50" fmla="*/ 356297 h 370464"/>
              <a:gd name="connsiteX51" fmla="*/ 70292 w 454962"/>
              <a:gd name="connsiteY51" fmla="*/ 346435 h 370464"/>
              <a:gd name="connsiteX52" fmla="*/ 62467 w 454962"/>
              <a:gd name="connsiteY52" fmla="*/ 336520 h 370464"/>
              <a:gd name="connsiteX53" fmla="*/ 50774 w 454962"/>
              <a:gd name="connsiteY53" fmla="*/ 330592 h 370464"/>
              <a:gd name="connsiteX54" fmla="*/ 37080 w 454962"/>
              <a:gd name="connsiteY54" fmla="*/ 324665 h 370464"/>
              <a:gd name="connsiteX55" fmla="*/ 37080 w 454962"/>
              <a:gd name="connsiteY55" fmla="*/ 318684 h 370464"/>
              <a:gd name="connsiteX56" fmla="*/ 23431 w 454962"/>
              <a:gd name="connsiteY56" fmla="*/ 294973 h 370464"/>
              <a:gd name="connsiteX57" fmla="*/ 15605 w 454962"/>
              <a:gd name="connsiteY57" fmla="*/ 288993 h 370464"/>
              <a:gd name="connsiteX58" fmla="*/ 7826 w 454962"/>
              <a:gd name="connsiteY58" fmla="*/ 283065 h 370464"/>
              <a:gd name="connsiteX59" fmla="*/ 3913 w 454962"/>
              <a:gd name="connsiteY59" fmla="*/ 281072 h 370464"/>
              <a:gd name="connsiteX60" fmla="*/ 0 w 454962"/>
              <a:gd name="connsiteY60" fmla="*/ 277137 h 370464"/>
              <a:gd name="connsiteX61" fmla="*/ 0 w 454962"/>
              <a:gd name="connsiteY61" fmla="*/ 269216 h 370464"/>
              <a:gd name="connsiteX62" fmla="*/ 3913 w 454962"/>
              <a:gd name="connsiteY62" fmla="*/ 263288 h 370464"/>
              <a:gd name="connsiteX63" fmla="*/ 5869 w 454962"/>
              <a:gd name="connsiteY63" fmla="*/ 245453 h 370464"/>
              <a:gd name="connsiteX64" fmla="*/ 7826 w 454962"/>
              <a:gd name="connsiteY64" fmla="*/ 231604 h 370464"/>
              <a:gd name="connsiteX65" fmla="*/ 13649 w 454962"/>
              <a:gd name="connsiteY65" fmla="*/ 223682 h 370464"/>
              <a:gd name="connsiteX66" fmla="*/ 27343 w 454962"/>
              <a:gd name="connsiteY66" fmla="*/ 205899 h 370464"/>
              <a:gd name="connsiteX67" fmla="*/ 31256 w 454962"/>
              <a:gd name="connsiteY67" fmla="*/ 197978 h 370464"/>
              <a:gd name="connsiteX68" fmla="*/ 37080 w 454962"/>
              <a:gd name="connsiteY68" fmla="*/ 191998 h 370464"/>
              <a:gd name="connsiteX69" fmla="*/ 39036 w 454962"/>
              <a:gd name="connsiteY69" fmla="*/ 178149 h 370464"/>
              <a:gd name="connsiteX70" fmla="*/ 40992 w 454962"/>
              <a:gd name="connsiteY70" fmla="*/ 176155 h 370464"/>
              <a:gd name="connsiteX71" fmla="*/ 46861 w 454962"/>
              <a:gd name="connsiteY71" fmla="*/ 176155 h 370464"/>
              <a:gd name="connsiteX72" fmla="*/ 60510 w 454962"/>
              <a:gd name="connsiteY72" fmla="*/ 184076 h 370464"/>
              <a:gd name="connsiteX73" fmla="*/ 66379 w 454962"/>
              <a:gd name="connsiteY73" fmla="*/ 184076 h 370464"/>
              <a:gd name="connsiteX74" fmla="*/ 68336 w 454962"/>
              <a:gd name="connsiteY74" fmla="*/ 184076 h 370464"/>
              <a:gd name="connsiteX75" fmla="*/ 68336 w 454962"/>
              <a:gd name="connsiteY75" fmla="*/ 182135 h 370464"/>
              <a:gd name="connsiteX76" fmla="*/ 68336 w 454962"/>
              <a:gd name="connsiteY76" fmla="*/ 124694 h 370464"/>
              <a:gd name="connsiteX77" fmla="*/ 68336 w 454962"/>
              <a:gd name="connsiteY77" fmla="*/ 77219 h 370464"/>
              <a:gd name="connsiteX78" fmla="*/ 101548 w 454962"/>
              <a:gd name="connsiteY78" fmla="*/ 77219 h 370464"/>
              <a:gd name="connsiteX79" fmla="*/ 101548 w 454962"/>
              <a:gd name="connsiteY79" fmla="*/ 17836 h 370464"/>
              <a:gd name="connsiteX80" fmla="*/ 267518 w 454962"/>
              <a:gd name="connsiteY80" fmla="*/ 17836 h 370464"/>
              <a:gd name="connsiteX81" fmla="*/ 290948 w 454962"/>
              <a:gd name="connsiteY81" fmla="*/ 19777 h 370464"/>
              <a:gd name="connsiteX82" fmla="*/ 316335 w 454962"/>
              <a:gd name="connsiteY82" fmla="*/ 25757 h 370464"/>
              <a:gd name="connsiteX83" fmla="*/ 335853 w 454962"/>
              <a:gd name="connsiteY83" fmla="*/ 29692 h 370464"/>
              <a:gd name="connsiteX84" fmla="*/ 347546 w 454962"/>
              <a:gd name="connsiteY84" fmla="*/ 33678 h 370464"/>
              <a:gd name="connsiteX85" fmla="*/ 351458 w 454962"/>
              <a:gd name="connsiteY85" fmla="*/ 33678 h 370464"/>
              <a:gd name="connsiteX86" fmla="*/ 357327 w 454962"/>
              <a:gd name="connsiteY86" fmla="*/ 29692 h 370464"/>
              <a:gd name="connsiteX87" fmla="*/ 363196 w 454962"/>
              <a:gd name="connsiteY87" fmla="*/ 19777 h 370464"/>
              <a:gd name="connsiteX88" fmla="*/ 378802 w 454962"/>
              <a:gd name="connsiteY88" fmla="*/ 7921 h 370464"/>
              <a:gd name="connsiteX89" fmla="*/ 394452 w 454962"/>
              <a:gd name="connsiteY89"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25581 w 454962"/>
              <a:gd name="connsiteY40" fmla="*/ 358556 h 370464"/>
              <a:gd name="connsiteX41" fmla="*/ 208913 w 454962"/>
              <a:gd name="connsiteY41" fmla="*/ 368081 h 370464"/>
              <a:gd name="connsiteX42" fmla="*/ 187481 w 454962"/>
              <a:gd name="connsiteY42" fmla="*/ 370463 h 370464"/>
              <a:gd name="connsiteX43" fmla="*/ 175575 w 454962"/>
              <a:gd name="connsiteY43" fmla="*/ 360938 h 370464"/>
              <a:gd name="connsiteX44" fmla="*/ 163669 w 454962"/>
              <a:gd name="connsiteY44" fmla="*/ 368081 h 370464"/>
              <a:gd name="connsiteX45" fmla="*/ 144619 w 454962"/>
              <a:gd name="connsiteY45" fmla="*/ 370464 h 370464"/>
              <a:gd name="connsiteX46" fmla="*/ 130332 w 454962"/>
              <a:gd name="connsiteY46" fmla="*/ 356176 h 370464"/>
              <a:gd name="connsiteX47" fmla="*/ 120806 w 454962"/>
              <a:gd name="connsiteY47" fmla="*/ 339507 h 370464"/>
              <a:gd name="connsiteX48" fmla="*/ 106789 w 454962"/>
              <a:gd name="connsiteY48" fmla="*/ 347240 h 370464"/>
              <a:gd name="connsiteX49" fmla="*/ 94106 w 454962"/>
              <a:gd name="connsiteY49" fmla="*/ 364608 h 370464"/>
              <a:gd name="connsiteX50" fmla="*/ 72248 w 454962"/>
              <a:gd name="connsiteY50" fmla="*/ 366212 h 370464"/>
              <a:gd name="connsiteX51" fmla="*/ 76161 w 454962"/>
              <a:gd name="connsiteY51" fmla="*/ 356297 h 370464"/>
              <a:gd name="connsiteX52" fmla="*/ 70292 w 454962"/>
              <a:gd name="connsiteY52" fmla="*/ 346435 h 370464"/>
              <a:gd name="connsiteX53" fmla="*/ 62467 w 454962"/>
              <a:gd name="connsiteY53" fmla="*/ 336520 h 370464"/>
              <a:gd name="connsiteX54" fmla="*/ 50774 w 454962"/>
              <a:gd name="connsiteY54" fmla="*/ 330592 h 370464"/>
              <a:gd name="connsiteX55" fmla="*/ 37080 w 454962"/>
              <a:gd name="connsiteY55" fmla="*/ 324665 h 370464"/>
              <a:gd name="connsiteX56" fmla="*/ 37080 w 454962"/>
              <a:gd name="connsiteY56" fmla="*/ 318684 h 370464"/>
              <a:gd name="connsiteX57" fmla="*/ 23431 w 454962"/>
              <a:gd name="connsiteY57" fmla="*/ 294973 h 370464"/>
              <a:gd name="connsiteX58" fmla="*/ 15605 w 454962"/>
              <a:gd name="connsiteY58" fmla="*/ 288993 h 370464"/>
              <a:gd name="connsiteX59" fmla="*/ 7826 w 454962"/>
              <a:gd name="connsiteY59" fmla="*/ 283065 h 370464"/>
              <a:gd name="connsiteX60" fmla="*/ 3913 w 454962"/>
              <a:gd name="connsiteY60" fmla="*/ 281072 h 370464"/>
              <a:gd name="connsiteX61" fmla="*/ 0 w 454962"/>
              <a:gd name="connsiteY61" fmla="*/ 277137 h 370464"/>
              <a:gd name="connsiteX62" fmla="*/ 0 w 454962"/>
              <a:gd name="connsiteY62" fmla="*/ 269216 h 370464"/>
              <a:gd name="connsiteX63" fmla="*/ 3913 w 454962"/>
              <a:gd name="connsiteY63" fmla="*/ 263288 h 370464"/>
              <a:gd name="connsiteX64" fmla="*/ 5869 w 454962"/>
              <a:gd name="connsiteY64" fmla="*/ 245453 h 370464"/>
              <a:gd name="connsiteX65" fmla="*/ 7826 w 454962"/>
              <a:gd name="connsiteY65" fmla="*/ 231604 h 370464"/>
              <a:gd name="connsiteX66" fmla="*/ 13649 w 454962"/>
              <a:gd name="connsiteY66" fmla="*/ 223682 h 370464"/>
              <a:gd name="connsiteX67" fmla="*/ 27343 w 454962"/>
              <a:gd name="connsiteY67" fmla="*/ 205899 h 370464"/>
              <a:gd name="connsiteX68" fmla="*/ 31256 w 454962"/>
              <a:gd name="connsiteY68" fmla="*/ 197978 h 370464"/>
              <a:gd name="connsiteX69" fmla="*/ 37080 w 454962"/>
              <a:gd name="connsiteY69" fmla="*/ 191998 h 370464"/>
              <a:gd name="connsiteX70" fmla="*/ 39036 w 454962"/>
              <a:gd name="connsiteY70" fmla="*/ 178149 h 370464"/>
              <a:gd name="connsiteX71" fmla="*/ 40992 w 454962"/>
              <a:gd name="connsiteY71" fmla="*/ 176155 h 370464"/>
              <a:gd name="connsiteX72" fmla="*/ 46861 w 454962"/>
              <a:gd name="connsiteY72" fmla="*/ 176155 h 370464"/>
              <a:gd name="connsiteX73" fmla="*/ 60510 w 454962"/>
              <a:gd name="connsiteY73" fmla="*/ 184076 h 370464"/>
              <a:gd name="connsiteX74" fmla="*/ 66379 w 454962"/>
              <a:gd name="connsiteY74" fmla="*/ 184076 h 370464"/>
              <a:gd name="connsiteX75" fmla="*/ 68336 w 454962"/>
              <a:gd name="connsiteY75" fmla="*/ 184076 h 370464"/>
              <a:gd name="connsiteX76" fmla="*/ 68336 w 454962"/>
              <a:gd name="connsiteY76" fmla="*/ 182135 h 370464"/>
              <a:gd name="connsiteX77" fmla="*/ 68336 w 454962"/>
              <a:gd name="connsiteY77" fmla="*/ 124694 h 370464"/>
              <a:gd name="connsiteX78" fmla="*/ 68336 w 454962"/>
              <a:gd name="connsiteY78" fmla="*/ 77219 h 370464"/>
              <a:gd name="connsiteX79" fmla="*/ 101548 w 454962"/>
              <a:gd name="connsiteY79" fmla="*/ 77219 h 370464"/>
              <a:gd name="connsiteX80" fmla="*/ 101548 w 454962"/>
              <a:gd name="connsiteY80" fmla="*/ 17836 h 370464"/>
              <a:gd name="connsiteX81" fmla="*/ 267518 w 454962"/>
              <a:gd name="connsiteY81" fmla="*/ 17836 h 370464"/>
              <a:gd name="connsiteX82" fmla="*/ 290948 w 454962"/>
              <a:gd name="connsiteY82" fmla="*/ 19777 h 370464"/>
              <a:gd name="connsiteX83" fmla="*/ 316335 w 454962"/>
              <a:gd name="connsiteY83" fmla="*/ 25757 h 370464"/>
              <a:gd name="connsiteX84" fmla="*/ 335853 w 454962"/>
              <a:gd name="connsiteY84" fmla="*/ 29692 h 370464"/>
              <a:gd name="connsiteX85" fmla="*/ 347546 w 454962"/>
              <a:gd name="connsiteY85" fmla="*/ 33678 h 370464"/>
              <a:gd name="connsiteX86" fmla="*/ 351458 w 454962"/>
              <a:gd name="connsiteY86" fmla="*/ 33678 h 370464"/>
              <a:gd name="connsiteX87" fmla="*/ 357327 w 454962"/>
              <a:gd name="connsiteY87" fmla="*/ 29692 h 370464"/>
              <a:gd name="connsiteX88" fmla="*/ 363196 w 454962"/>
              <a:gd name="connsiteY88" fmla="*/ 19777 h 370464"/>
              <a:gd name="connsiteX89" fmla="*/ 378802 w 454962"/>
              <a:gd name="connsiteY89" fmla="*/ 7921 h 370464"/>
              <a:gd name="connsiteX90" fmla="*/ 394452 w 454962"/>
              <a:gd name="connsiteY90"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39869 w 454962"/>
              <a:gd name="connsiteY40" fmla="*/ 349031 h 370464"/>
              <a:gd name="connsiteX41" fmla="*/ 225581 w 454962"/>
              <a:gd name="connsiteY41" fmla="*/ 358556 h 370464"/>
              <a:gd name="connsiteX42" fmla="*/ 208913 w 454962"/>
              <a:gd name="connsiteY42" fmla="*/ 368081 h 370464"/>
              <a:gd name="connsiteX43" fmla="*/ 187481 w 454962"/>
              <a:gd name="connsiteY43" fmla="*/ 370463 h 370464"/>
              <a:gd name="connsiteX44" fmla="*/ 175575 w 454962"/>
              <a:gd name="connsiteY44" fmla="*/ 360938 h 370464"/>
              <a:gd name="connsiteX45" fmla="*/ 163669 w 454962"/>
              <a:gd name="connsiteY45" fmla="*/ 368081 h 370464"/>
              <a:gd name="connsiteX46" fmla="*/ 144619 w 454962"/>
              <a:gd name="connsiteY46" fmla="*/ 370464 h 370464"/>
              <a:gd name="connsiteX47" fmla="*/ 130332 w 454962"/>
              <a:gd name="connsiteY47" fmla="*/ 356176 h 370464"/>
              <a:gd name="connsiteX48" fmla="*/ 120806 w 454962"/>
              <a:gd name="connsiteY48" fmla="*/ 339507 h 370464"/>
              <a:gd name="connsiteX49" fmla="*/ 106789 w 454962"/>
              <a:gd name="connsiteY49" fmla="*/ 347240 h 370464"/>
              <a:gd name="connsiteX50" fmla="*/ 94106 w 454962"/>
              <a:gd name="connsiteY50" fmla="*/ 364608 h 370464"/>
              <a:gd name="connsiteX51" fmla="*/ 72248 w 454962"/>
              <a:gd name="connsiteY51" fmla="*/ 366212 h 370464"/>
              <a:gd name="connsiteX52" fmla="*/ 76161 w 454962"/>
              <a:gd name="connsiteY52" fmla="*/ 356297 h 370464"/>
              <a:gd name="connsiteX53" fmla="*/ 70292 w 454962"/>
              <a:gd name="connsiteY53" fmla="*/ 346435 h 370464"/>
              <a:gd name="connsiteX54" fmla="*/ 62467 w 454962"/>
              <a:gd name="connsiteY54" fmla="*/ 336520 h 370464"/>
              <a:gd name="connsiteX55" fmla="*/ 50774 w 454962"/>
              <a:gd name="connsiteY55" fmla="*/ 330592 h 370464"/>
              <a:gd name="connsiteX56" fmla="*/ 37080 w 454962"/>
              <a:gd name="connsiteY56" fmla="*/ 324665 h 370464"/>
              <a:gd name="connsiteX57" fmla="*/ 37080 w 454962"/>
              <a:gd name="connsiteY57" fmla="*/ 318684 h 370464"/>
              <a:gd name="connsiteX58" fmla="*/ 23431 w 454962"/>
              <a:gd name="connsiteY58" fmla="*/ 294973 h 370464"/>
              <a:gd name="connsiteX59" fmla="*/ 15605 w 454962"/>
              <a:gd name="connsiteY59" fmla="*/ 288993 h 370464"/>
              <a:gd name="connsiteX60" fmla="*/ 7826 w 454962"/>
              <a:gd name="connsiteY60" fmla="*/ 283065 h 370464"/>
              <a:gd name="connsiteX61" fmla="*/ 3913 w 454962"/>
              <a:gd name="connsiteY61" fmla="*/ 281072 h 370464"/>
              <a:gd name="connsiteX62" fmla="*/ 0 w 454962"/>
              <a:gd name="connsiteY62" fmla="*/ 277137 h 370464"/>
              <a:gd name="connsiteX63" fmla="*/ 0 w 454962"/>
              <a:gd name="connsiteY63" fmla="*/ 269216 h 370464"/>
              <a:gd name="connsiteX64" fmla="*/ 3913 w 454962"/>
              <a:gd name="connsiteY64" fmla="*/ 263288 h 370464"/>
              <a:gd name="connsiteX65" fmla="*/ 5869 w 454962"/>
              <a:gd name="connsiteY65" fmla="*/ 245453 h 370464"/>
              <a:gd name="connsiteX66" fmla="*/ 7826 w 454962"/>
              <a:gd name="connsiteY66" fmla="*/ 231604 h 370464"/>
              <a:gd name="connsiteX67" fmla="*/ 13649 w 454962"/>
              <a:gd name="connsiteY67" fmla="*/ 223682 h 370464"/>
              <a:gd name="connsiteX68" fmla="*/ 27343 w 454962"/>
              <a:gd name="connsiteY68" fmla="*/ 205899 h 370464"/>
              <a:gd name="connsiteX69" fmla="*/ 31256 w 454962"/>
              <a:gd name="connsiteY69" fmla="*/ 197978 h 370464"/>
              <a:gd name="connsiteX70" fmla="*/ 37080 w 454962"/>
              <a:gd name="connsiteY70" fmla="*/ 191998 h 370464"/>
              <a:gd name="connsiteX71" fmla="*/ 39036 w 454962"/>
              <a:gd name="connsiteY71" fmla="*/ 178149 h 370464"/>
              <a:gd name="connsiteX72" fmla="*/ 40992 w 454962"/>
              <a:gd name="connsiteY72" fmla="*/ 176155 h 370464"/>
              <a:gd name="connsiteX73" fmla="*/ 46861 w 454962"/>
              <a:gd name="connsiteY73" fmla="*/ 176155 h 370464"/>
              <a:gd name="connsiteX74" fmla="*/ 60510 w 454962"/>
              <a:gd name="connsiteY74" fmla="*/ 184076 h 370464"/>
              <a:gd name="connsiteX75" fmla="*/ 66379 w 454962"/>
              <a:gd name="connsiteY75" fmla="*/ 184076 h 370464"/>
              <a:gd name="connsiteX76" fmla="*/ 68336 w 454962"/>
              <a:gd name="connsiteY76" fmla="*/ 184076 h 370464"/>
              <a:gd name="connsiteX77" fmla="*/ 68336 w 454962"/>
              <a:gd name="connsiteY77" fmla="*/ 182135 h 370464"/>
              <a:gd name="connsiteX78" fmla="*/ 68336 w 454962"/>
              <a:gd name="connsiteY78" fmla="*/ 124694 h 370464"/>
              <a:gd name="connsiteX79" fmla="*/ 68336 w 454962"/>
              <a:gd name="connsiteY79" fmla="*/ 77219 h 370464"/>
              <a:gd name="connsiteX80" fmla="*/ 101548 w 454962"/>
              <a:gd name="connsiteY80" fmla="*/ 77219 h 370464"/>
              <a:gd name="connsiteX81" fmla="*/ 101548 w 454962"/>
              <a:gd name="connsiteY81" fmla="*/ 17836 h 370464"/>
              <a:gd name="connsiteX82" fmla="*/ 267518 w 454962"/>
              <a:gd name="connsiteY82" fmla="*/ 17836 h 370464"/>
              <a:gd name="connsiteX83" fmla="*/ 290948 w 454962"/>
              <a:gd name="connsiteY83" fmla="*/ 19777 h 370464"/>
              <a:gd name="connsiteX84" fmla="*/ 316335 w 454962"/>
              <a:gd name="connsiteY84" fmla="*/ 25757 h 370464"/>
              <a:gd name="connsiteX85" fmla="*/ 335853 w 454962"/>
              <a:gd name="connsiteY85" fmla="*/ 29692 h 370464"/>
              <a:gd name="connsiteX86" fmla="*/ 347546 w 454962"/>
              <a:gd name="connsiteY86" fmla="*/ 33678 h 370464"/>
              <a:gd name="connsiteX87" fmla="*/ 351458 w 454962"/>
              <a:gd name="connsiteY87" fmla="*/ 33678 h 370464"/>
              <a:gd name="connsiteX88" fmla="*/ 357327 w 454962"/>
              <a:gd name="connsiteY88" fmla="*/ 29692 h 370464"/>
              <a:gd name="connsiteX89" fmla="*/ 363196 w 454962"/>
              <a:gd name="connsiteY89" fmla="*/ 19777 h 370464"/>
              <a:gd name="connsiteX90" fmla="*/ 378802 w 454962"/>
              <a:gd name="connsiteY90" fmla="*/ 7921 h 370464"/>
              <a:gd name="connsiteX91" fmla="*/ 394452 w 454962"/>
              <a:gd name="connsiteY91"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39869 w 454962"/>
              <a:gd name="connsiteY40" fmla="*/ 349031 h 370464"/>
              <a:gd name="connsiteX41" fmla="*/ 258919 w 454962"/>
              <a:gd name="connsiteY41" fmla="*/ 339506 h 370464"/>
              <a:gd name="connsiteX42" fmla="*/ 225581 w 454962"/>
              <a:gd name="connsiteY42" fmla="*/ 358556 h 370464"/>
              <a:gd name="connsiteX43" fmla="*/ 208913 w 454962"/>
              <a:gd name="connsiteY43" fmla="*/ 368081 h 370464"/>
              <a:gd name="connsiteX44" fmla="*/ 187481 w 454962"/>
              <a:gd name="connsiteY44" fmla="*/ 370463 h 370464"/>
              <a:gd name="connsiteX45" fmla="*/ 175575 w 454962"/>
              <a:gd name="connsiteY45" fmla="*/ 360938 h 370464"/>
              <a:gd name="connsiteX46" fmla="*/ 163669 w 454962"/>
              <a:gd name="connsiteY46" fmla="*/ 368081 h 370464"/>
              <a:gd name="connsiteX47" fmla="*/ 144619 w 454962"/>
              <a:gd name="connsiteY47" fmla="*/ 370464 h 370464"/>
              <a:gd name="connsiteX48" fmla="*/ 130332 w 454962"/>
              <a:gd name="connsiteY48" fmla="*/ 356176 h 370464"/>
              <a:gd name="connsiteX49" fmla="*/ 120806 w 454962"/>
              <a:gd name="connsiteY49" fmla="*/ 339507 h 370464"/>
              <a:gd name="connsiteX50" fmla="*/ 106789 w 454962"/>
              <a:gd name="connsiteY50" fmla="*/ 347240 h 370464"/>
              <a:gd name="connsiteX51" fmla="*/ 94106 w 454962"/>
              <a:gd name="connsiteY51" fmla="*/ 364608 h 370464"/>
              <a:gd name="connsiteX52" fmla="*/ 72248 w 454962"/>
              <a:gd name="connsiteY52" fmla="*/ 366212 h 370464"/>
              <a:gd name="connsiteX53" fmla="*/ 76161 w 454962"/>
              <a:gd name="connsiteY53" fmla="*/ 356297 h 370464"/>
              <a:gd name="connsiteX54" fmla="*/ 70292 w 454962"/>
              <a:gd name="connsiteY54" fmla="*/ 346435 h 370464"/>
              <a:gd name="connsiteX55" fmla="*/ 62467 w 454962"/>
              <a:gd name="connsiteY55" fmla="*/ 336520 h 370464"/>
              <a:gd name="connsiteX56" fmla="*/ 50774 w 454962"/>
              <a:gd name="connsiteY56" fmla="*/ 330592 h 370464"/>
              <a:gd name="connsiteX57" fmla="*/ 37080 w 454962"/>
              <a:gd name="connsiteY57" fmla="*/ 324665 h 370464"/>
              <a:gd name="connsiteX58" fmla="*/ 37080 w 454962"/>
              <a:gd name="connsiteY58" fmla="*/ 318684 h 370464"/>
              <a:gd name="connsiteX59" fmla="*/ 23431 w 454962"/>
              <a:gd name="connsiteY59" fmla="*/ 294973 h 370464"/>
              <a:gd name="connsiteX60" fmla="*/ 15605 w 454962"/>
              <a:gd name="connsiteY60" fmla="*/ 288993 h 370464"/>
              <a:gd name="connsiteX61" fmla="*/ 7826 w 454962"/>
              <a:gd name="connsiteY61" fmla="*/ 283065 h 370464"/>
              <a:gd name="connsiteX62" fmla="*/ 3913 w 454962"/>
              <a:gd name="connsiteY62" fmla="*/ 281072 h 370464"/>
              <a:gd name="connsiteX63" fmla="*/ 0 w 454962"/>
              <a:gd name="connsiteY63" fmla="*/ 277137 h 370464"/>
              <a:gd name="connsiteX64" fmla="*/ 0 w 454962"/>
              <a:gd name="connsiteY64" fmla="*/ 269216 h 370464"/>
              <a:gd name="connsiteX65" fmla="*/ 3913 w 454962"/>
              <a:gd name="connsiteY65" fmla="*/ 263288 h 370464"/>
              <a:gd name="connsiteX66" fmla="*/ 5869 w 454962"/>
              <a:gd name="connsiteY66" fmla="*/ 245453 h 370464"/>
              <a:gd name="connsiteX67" fmla="*/ 7826 w 454962"/>
              <a:gd name="connsiteY67" fmla="*/ 231604 h 370464"/>
              <a:gd name="connsiteX68" fmla="*/ 13649 w 454962"/>
              <a:gd name="connsiteY68" fmla="*/ 223682 h 370464"/>
              <a:gd name="connsiteX69" fmla="*/ 27343 w 454962"/>
              <a:gd name="connsiteY69" fmla="*/ 205899 h 370464"/>
              <a:gd name="connsiteX70" fmla="*/ 31256 w 454962"/>
              <a:gd name="connsiteY70" fmla="*/ 197978 h 370464"/>
              <a:gd name="connsiteX71" fmla="*/ 37080 w 454962"/>
              <a:gd name="connsiteY71" fmla="*/ 191998 h 370464"/>
              <a:gd name="connsiteX72" fmla="*/ 39036 w 454962"/>
              <a:gd name="connsiteY72" fmla="*/ 178149 h 370464"/>
              <a:gd name="connsiteX73" fmla="*/ 40992 w 454962"/>
              <a:gd name="connsiteY73" fmla="*/ 176155 h 370464"/>
              <a:gd name="connsiteX74" fmla="*/ 46861 w 454962"/>
              <a:gd name="connsiteY74" fmla="*/ 176155 h 370464"/>
              <a:gd name="connsiteX75" fmla="*/ 60510 w 454962"/>
              <a:gd name="connsiteY75" fmla="*/ 184076 h 370464"/>
              <a:gd name="connsiteX76" fmla="*/ 66379 w 454962"/>
              <a:gd name="connsiteY76" fmla="*/ 184076 h 370464"/>
              <a:gd name="connsiteX77" fmla="*/ 68336 w 454962"/>
              <a:gd name="connsiteY77" fmla="*/ 184076 h 370464"/>
              <a:gd name="connsiteX78" fmla="*/ 68336 w 454962"/>
              <a:gd name="connsiteY78" fmla="*/ 182135 h 370464"/>
              <a:gd name="connsiteX79" fmla="*/ 68336 w 454962"/>
              <a:gd name="connsiteY79" fmla="*/ 124694 h 370464"/>
              <a:gd name="connsiteX80" fmla="*/ 68336 w 454962"/>
              <a:gd name="connsiteY80" fmla="*/ 77219 h 370464"/>
              <a:gd name="connsiteX81" fmla="*/ 101548 w 454962"/>
              <a:gd name="connsiteY81" fmla="*/ 77219 h 370464"/>
              <a:gd name="connsiteX82" fmla="*/ 101548 w 454962"/>
              <a:gd name="connsiteY82" fmla="*/ 17836 h 370464"/>
              <a:gd name="connsiteX83" fmla="*/ 267518 w 454962"/>
              <a:gd name="connsiteY83" fmla="*/ 17836 h 370464"/>
              <a:gd name="connsiteX84" fmla="*/ 290948 w 454962"/>
              <a:gd name="connsiteY84" fmla="*/ 19777 h 370464"/>
              <a:gd name="connsiteX85" fmla="*/ 316335 w 454962"/>
              <a:gd name="connsiteY85" fmla="*/ 25757 h 370464"/>
              <a:gd name="connsiteX86" fmla="*/ 335853 w 454962"/>
              <a:gd name="connsiteY86" fmla="*/ 29692 h 370464"/>
              <a:gd name="connsiteX87" fmla="*/ 347546 w 454962"/>
              <a:gd name="connsiteY87" fmla="*/ 33678 h 370464"/>
              <a:gd name="connsiteX88" fmla="*/ 351458 w 454962"/>
              <a:gd name="connsiteY88" fmla="*/ 33678 h 370464"/>
              <a:gd name="connsiteX89" fmla="*/ 357327 w 454962"/>
              <a:gd name="connsiteY89" fmla="*/ 29692 h 370464"/>
              <a:gd name="connsiteX90" fmla="*/ 363196 w 454962"/>
              <a:gd name="connsiteY90" fmla="*/ 19777 h 370464"/>
              <a:gd name="connsiteX91" fmla="*/ 378802 w 454962"/>
              <a:gd name="connsiteY91" fmla="*/ 7921 h 370464"/>
              <a:gd name="connsiteX92" fmla="*/ 394452 w 454962"/>
              <a:gd name="connsiteY92"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39869 w 454962"/>
              <a:gd name="connsiteY40" fmla="*/ 349031 h 370464"/>
              <a:gd name="connsiteX41" fmla="*/ 268444 w 454962"/>
              <a:gd name="connsiteY41" fmla="*/ 368081 h 370464"/>
              <a:gd name="connsiteX42" fmla="*/ 225581 w 454962"/>
              <a:gd name="connsiteY42" fmla="*/ 358556 h 370464"/>
              <a:gd name="connsiteX43" fmla="*/ 208913 w 454962"/>
              <a:gd name="connsiteY43" fmla="*/ 368081 h 370464"/>
              <a:gd name="connsiteX44" fmla="*/ 187481 w 454962"/>
              <a:gd name="connsiteY44" fmla="*/ 370463 h 370464"/>
              <a:gd name="connsiteX45" fmla="*/ 175575 w 454962"/>
              <a:gd name="connsiteY45" fmla="*/ 360938 h 370464"/>
              <a:gd name="connsiteX46" fmla="*/ 163669 w 454962"/>
              <a:gd name="connsiteY46" fmla="*/ 368081 h 370464"/>
              <a:gd name="connsiteX47" fmla="*/ 144619 w 454962"/>
              <a:gd name="connsiteY47" fmla="*/ 370464 h 370464"/>
              <a:gd name="connsiteX48" fmla="*/ 130332 w 454962"/>
              <a:gd name="connsiteY48" fmla="*/ 356176 h 370464"/>
              <a:gd name="connsiteX49" fmla="*/ 120806 w 454962"/>
              <a:gd name="connsiteY49" fmla="*/ 339507 h 370464"/>
              <a:gd name="connsiteX50" fmla="*/ 106789 w 454962"/>
              <a:gd name="connsiteY50" fmla="*/ 347240 h 370464"/>
              <a:gd name="connsiteX51" fmla="*/ 94106 w 454962"/>
              <a:gd name="connsiteY51" fmla="*/ 364608 h 370464"/>
              <a:gd name="connsiteX52" fmla="*/ 72248 w 454962"/>
              <a:gd name="connsiteY52" fmla="*/ 366212 h 370464"/>
              <a:gd name="connsiteX53" fmla="*/ 76161 w 454962"/>
              <a:gd name="connsiteY53" fmla="*/ 356297 h 370464"/>
              <a:gd name="connsiteX54" fmla="*/ 70292 w 454962"/>
              <a:gd name="connsiteY54" fmla="*/ 346435 h 370464"/>
              <a:gd name="connsiteX55" fmla="*/ 62467 w 454962"/>
              <a:gd name="connsiteY55" fmla="*/ 336520 h 370464"/>
              <a:gd name="connsiteX56" fmla="*/ 50774 w 454962"/>
              <a:gd name="connsiteY56" fmla="*/ 330592 h 370464"/>
              <a:gd name="connsiteX57" fmla="*/ 37080 w 454962"/>
              <a:gd name="connsiteY57" fmla="*/ 324665 h 370464"/>
              <a:gd name="connsiteX58" fmla="*/ 37080 w 454962"/>
              <a:gd name="connsiteY58" fmla="*/ 318684 h 370464"/>
              <a:gd name="connsiteX59" fmla="*/ 23431 w 454962"/>
              <a:gd name="connsiteY59" fmla="*/ 294973 h 370464"/>
              <a:gd name="connsiteX60" fmla="*/ 15605 w 454962"/>
              <a:gd name="connsiteY60" fmla="*/ 288993 h 370464"/>
              <a:gd name="connsiteX61" fmla="*/ 7826 w 454962"/>
              <a:gd name="connsiteY61" fmla="*/ 283065 h 370464"/>
              <a:gd name="connsiteX62" fmla="*/ 3913 w 454962"/>
              <a:gd name="connsiteY62" fmla="*/ 281072 h 370464"/>
              <a:gd name="connsiteX63" fmla="*/ 0 w 454962"/>
              <a:gd name="connsiteY63" fmla="*/ 277137 h 370464"/>
              <a:gd name="connsiteX64" fmla="*/ 0 w 454962"/>
              <a:gd name="connsiteY64" fmla="*/ 269216 h 370464"/>
              <a:gd name="connsiteX65" fmla="*/ 3913 w 454962"/>
              <a:gd name="connsiteY65" fmla="*/ 263288 h 370464"/>
              <a:gd name="connsiteX66" fmla="*/ 5869 w 454962"/>
              <a:gd name="connsiteY66" fmla="*/ 245453 h 370464"/>
              <a:gd name="connsiteX67" fmla="*/ 7826 w 454962"/>
              <a:gd name="connsiteY67" fmla="*/ 231604 h 370464"/>
              <a:gd name="connsiteX68" fmla="*/ 13649 w 454962"/>
              <a:gd name="connsiteY68" fmla="*/ 223682 h 370464"/>
              <a:gd name="connsiteX69" fmla="*/ 27343 w 454962"/>
              <a:gd name="connsiteY69" fmla="*/ 205899 h 370464"/>
              <a:gd name="connsiteX70" fmla="*/ 31256 w 454962"/>
              <a:gd name="connsiteY70" fmla="*/ 197978 h 370464"/>
              <a:gd name="connsiteX71" fmla="*/ 37080 w 454962"/>
              <a:gd name="connsiteY71" fmla="*/ 191998 h 370464"/>
              <a:gd name="connsiteX72" fmla="*/ 39036 w 454962"/>
              <a:gd name="connsiteY72" fmla="*/ 178149 h 370464"/>
              <a:gd name="connsiteX73" fmla="*/ 40992 w 454962"/>
              <a:gd name="connsiteY73" fmla="*/ 176155 h 370464"/>
              <a:gd name="connsiteX74" fmla="*/ 46861 w 454962"/>
              <a:gd name="connsiteY74" fmla="*/ 176155 h 370464"/>
              <a:gd name="connsiteX75" fmla="*/ 60510 w 454962"/>
              <a:gd name="connsiteY75" fmla="*/ 184076 h 370464"/>
              <a:gd name="connsiteX76" fmla="*/ 66379 w 454962"/>
              <a:gd name="connsiteY76" fmla="*/ 184076 h 370464"/>
              <a:gd name="connsiteX77" fmla="*/ 68336 w 454962"/>
              <a:gd name="connsiteY77" fmla="*/ 184076 h 370464"/>
              <a:gd name="connsiteX78" fmla="*/ 68336 w 454962"/>
              <a:gd name="connsiteY78" fmla="*/ 182135 h 370464"/>
              <a:gd name="connsiteX79" fmla="*/ 68336 w 454962"/>
              <a:gd name="connsiteY79" fmla="*/ 124694 h 370464"/>
              <a:gd name="connsiteX80" fmla="*/ 68336 w 454962"/>
              <a:gd name="connsiteY80" fmla="*/ 77219 h 370464"/>
              <a:gd name="connsiteX81" fmla="*/ 101548 w 454962"/>
              <a:gd name="connsiteY81" fmla="*/ 77219 h 370464"/>
              <a:gd name="connsiteX82" fmla="*/ 101548 w 454962"/>
              <a:gd name="connsiteY82" fmla="*/ 17836 h 370464"/>
              <a:gd name="connsiteX83" fmla="*/ 267518 w 454962"/>
              <a:gd name="connsiteY83" fmla="*/ 17836 h 370464"/>
              <a:gd name="connsiteX84" fmla="*/ 290948 w 454962"/>
              <a:gd name="connsiteY84" fmla="*/ 19777 h 370464"/>
              <a:gd name="connsiteX85" fmla="*/ 316335 w 454962"/>
              <a:gd name="connsiteY85" fmla="*/ 25757 h 370464"/>
              <a:gd name="connsiteX86" fmla="*/ 335853 w 454962"/>
              <a:gd name="connsiteY86" fmla="*/ 29692 h 370464"/>
              <a:gd name="connsiteX87" fmla="*/ 347546 w 454962"/>
              <a:gd name="connsiteY87" fmla="*/ 33678 h 370464"/>
              <a:gd name="connsiteX88" fmla="*/ 351458 w 454962"/>
              <a:gd name="connsiteY88" fmla="*/ 33678 h 370464"/>
              <a:gd name="connsiteX89" fmla="*/ 357327 w 454962"/>
              <a:gd name="connsiteY89" fmla="*/ 29692 h 370464"/>
              <a:gd name="connsiteX90" fmla="*/ 363196 w 454962"/>
              <a:gd name="connsiteY90" fmla="*/ 19777 h 370464"/>
              <a:gd name="connsiteX91" fmla="*/ 378802 w 454962"/>
              <a:gd name="connsiteY91" fmla="*/ 7921 h 370464"/>
              <a:gd name="connsiteX92" fmla="*/ 394452 w 454962"/>
              <a:gd name="connsiteY92"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0350 w 454962"/>
              <a:gd name="connsiteY40" fmla="*/ 329981 h 370464"/>
              <a:gd name="connsiteX41" fmla="*/ 268444 w 454962"/>
              <a:gd name="connsiteY41" fmla="*/ 368081 h 370464"/>
              <a:gd name="connsiteX42" fmla="*/ 225581 w 454962"/>
              <a:gd name="connsiteY42" fmla="*/ 358556 h 370464"/>
              <a:gd name="connsiteX43" fmla="*/ 208913 w 454962"/>
              <a:gd name="connsiteY43" fmla="*/ 368081 h 370464"/>
              <a:gd name="connsiteX44" fmla="*/ 187481 w 454962"/>
              <a:gd name="connsiteY44" fmla="*/ 370463 h 370464"/>
              <a:gd name="connsiteX45" fmla="*/ 175575 w 454962"/>
              <a:gd name="connsiteY45" fmla="*/ 360938 h 370464"/>
              <a:gd name="connsiteX46" fmla="*/ 163669 w 454962"/>
              <a:gd name="connsiteY46" fmla="*/ 368081 h 370464"/>
              <a:gd name="connsiteX47" fmla="*/ 144619 w 454962"/>
              <a:gd name="connsiteY47" fmla="*/ 370464 h 370464"/>
              <a:gd name="connsiteX48" fmla="*/ 130332 w 454962"/>
              <a:gd name="connsiteY48" fmla="*/ 356176 h 370464"/>
              <a:gd name="connsiteX49" fmla="*/ 120806 w 454962"/>
              <a:gd name="connsiteY49" fmla="*/ 339507 h 370464"/>
              <a:gd name="connsiteX50" fmla="*/ 106789 w 454962"/>
              <a:gd name="connsiteY50" fmla="*/ 347240 h 370464"/>
              <a:gd name="connsiteX51" fmla="*/ 94106 w 454962"/>
              <a:gd name="connsiteY51" fmla="*/ 364608 h 370464"/>
              <a:gd name="connsiteX52" fmla="*/ 72248 w 454962"/>
              <a:gd name="connsiteY52" fmla="*/ 366212 h 370464"/>
              <a:gd name="connsiteX53" fmla="*/ 76161 w 454962"/>
              <a:gd name="connsiteY53" fmla="*/ 356297 h 370464"/>
              <a:gd name="connsiteX54" fmla="*/ 70292 w 454962"/>
              <a:gd name="connsiteY54" fmla="*/ 346435 h 370464"/>
              <a:gd name="connsiteX55" fmla="*/ 62467 w 454962"/>
              <a:gd name="connsiteY55" fmla="*/ 336520 h 370464"/>
              <a:gd name="connsiteX56" fmla="*/ 50774 w 454962"/>
              <a:gd name="connsiteY56" fmla="*/ 330592 h 370464"/>
              <a:gd name="connsiteX57" fmla="*/ 37080 w 454962"/>
              <a:gd name="connsiteY57" fmla="*/ 324665 h 370464"/>
              <a:gd name="connsiteX58" fmla="*/ 37080 w 454962"/>
              <a:gd name="connsiteY58" fmla="*/ 318684 h 370464"/>
              <a:gd name="connsiteX59" fmla="*/ 23431 w 454962"/>
              <a:gd name="connsiteY59" fmla="*/ 294973 h 370464"/>
              <a:gd name="connsiteX60" fmla="*/ 15605 w 454962"/>
              <a:gd name="connsiteY60" fmla="*/ 288993 h 370464"/>
              <a:gd name="connsiteX61" fmla="*/ 7826 w 454962"/>
              <a:gd name="connsiteY61" fmla="*/ 283065 h 370464"/>
              <a:gd name="connsiteX62" fmla="*/ 3913 w 454962"/>
              <a:gd name="connsiteY62" fmla="*/ 281072 h 370464"/>
              <a:gd name="connsiteX63" fmla="*/ 0 w 454962"/>
              <a:gd name="connsiteY63" fmla="*/ 277137 h 370464"/>
              <a:gd name="connsiteX64" fmla="*/ 0 w 454962"/>
              <a:gd name="connsiteY64" fmla="*/ 269216 h 370464"/>
              <a:gd name="connsiteX65" fmla="*/ 3913 w 454962"/>
              <a:gd name="connsiteY65" fmla="*/ 263288 h 370464"/>
              <a:gd name="connsiteX66" fmla="*/ 5869 w 454962"/>
              <a:gd name="connsiteY66" fmla="*/ 245453 h 370464"/>
              <a:gd name="connsiteX67" fmla="*/ 7826 w 454962"/>
              <a:gd name="connsiteY67" fmla="*/ 231604 h 370464"/>
              <a:gd name="connsiteX68" fmla="*/ 13649 w 454962"/>
              <a:gd name="connsiteY68" fmla="*/ 223682 h 370464"/>
              <a:gd name="connsiteX69" fmla="*/ 27343 w 454962"/>
              <a:gd name="connsiteY69" fmla="*/ 205899 h 370464"/>
              <a:gd name="connsiteX70" fmla="*/ 31256 w 454962"/>
              <a:gd name="connsiteY70" fmla="*/ 197978 h 370464"/>
              <a:gd name="connsiteX71" fmla="*/ 37080 w 454962"/>
              <a:gd name="connsiteY71" fmla="*/ 191998 h 370464"/>
              <a:gd name="connsiteX72" fmla="*/ 39036 w 454962"/>
              <a:gd name="connsiteY72" fmla="*/ 178149 h 370464"/>
              <a:gd name="connsiteX73" fmla="*/ 40992 w 454962"/>
              <a:gd name="connsiteY73" fmla="*/ 176155 h 370464"/>
              <a:gd name="connsiteX74" fmla="*/ 46861 w 454962"/>
              <a:gd name="connsiteY74" fmla="*/ 176155 h 370464"/>
              <a:gd name="connsiteX75" fmla="*/ 60510 w 454962"/>
              <a:gd name="connsiteY75" fmla="*/ 184076 h 370464"/>
              <a:gd name="connsiteX76" fmla="*/ 66379 w 454962"/>
              <a:gd name="connsiteY76" fmla="*/ 184076 h 370464"/>
              <a:gd name="connsiteX77" fmla="*/ 68336 w 454962"/>
              <a:gd name="connsiteY77" fmla="*/ 184076 h 370464"/>
              <a:gd name="connsiteX78" fmla="*/ 68336 w 454962"/>
              <a:gd name="connsiteY78" fmla="*/ 182135 h 370464"/>
              <a:gd name="connsiteX79" fmla="*/ 68336 w 454962"/>
              <a:gd name="connsiteY79" fmla="*/ 124694 h 370464"/>
              <a:gd name="connsiteX80" fmla="*/ 68336 w 454962"/>
              <a:gd name="connsiteY80" fmla="*/ 77219 h 370464"/>
              <a:gd name="connsiteX81" fmla="*/ 101548 w 454962"/>
              <a:gd name="connsiteY81" fmla="*/ 77219 h 370464"/>
              <a:gd name="connsiteX82" fmla="*/ 101548 w 454962"/>
              <a:gd name="connsiteY82" fmla="*/ 17836 h 370464"/>
              <a:gd name="connsiteX83" fmla="*/ 267518 w 454962"/>
              <a:gd name="connsiteY83" fmla="*/ 17836 h 370464"/>
              <a:gd name="connsiteX84" fmla="*/ 290948 w 454962"/>
              <a:gd name="connsiteY84" fmla="*/ 19777 h 370464"/>
              <a:gd name="connsiteX85" fmla="*/ 316335 w 454962"/>
              <a:gd name="connsiteY85" fmla="*/ 25757 h 370464"/>
              <a:gd name="connsiteX86" fmla="*/ 335853 w 454962"/>
              <a:gd name="connsiteY86" fmla="*/ 29692 h 370464"/>
              <a:gd name="connsiteX87" fmla="*/ 347546 w 454962"/>
              <a:gd name="connsiteY87" fmla="*/ 33678 h 370464"/>
              <a:gd name="connsiteX88" fmla="*/ 351458 w 454962"/>
              <a:gd name="connsiteY88" fmla="*/ 33678 h 370464"/>
              <a:gd name="connsiteX89" fmla="*/ 357327 w 454962"/>
              <a:gd name="connsiteY89" fmla="*/ 29692 h 370464"/>
              <a:gd name="connsiteX90" fmla="*/ 363196 w 454962"/>
              <a:gd name="connsiteY90" fmla="*/ 19777 h 370464"/>
              <a:gd name="connsiteX91" fmla="*/ 378802 w 454962"/>
              <a:gd name="connsiteY91" fmla="*/ 7921 h 370464"/>
              <a:gd name="connsiteX92" fmla="*/ 394452 w 454962"/>
              <a:gd name="connsiteY92"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0350 w 454962"/>
              <a:gd name="connsiteY40" fmla="*/ 329981 h 370464"/>
              <a:gd name="connsiteX41" fmla="*/ 239869 w 454962"/>
              <a:gd name="connsiteY41" fmla="*/ 351412 h 370464"/>
              <a:gd name="connsiteX42" fmla="*/ 225581 w 454962"/>
              <a:gd name="connsiteY42" fmla="*/ 358556 h 370464"/>
              <a:gd name="connsiteX43" fmla="*/ 208913 w 454962"/>
              <a:gd name="connsiteY43" fmla="*/ 368081 h 370464"/>
              <a:gd name="connsiteX44" fmla="*/ 187481 w 454962"/>
              <a:gd name="connsiteY44" fmla="*/ 370463 h 370464"/>
              <a:gd name="connsiteX45" fmla="*/ 175575 w 454962"/>
              <a:gd name="connsiteY45" fmla="*/ 360938 h 370464"/>
              <a:gd name="connsiteX46" fmla="*/ 163669 w 454962"/>
              <a:gd name="connsiteY46" fmla="*/ 368081 h 370464"/>
              <a:gd name="connsiteX47" fmla="*/ 144619 w 454962"/>
              <a:gd name="connsiteY47" fmla="*/ 370464 h 370464"/>
              <a:gd name="connsiteX48" fmla="*/ 130332 w 454962"/>
              <a:gd name="connsiteY48" fmla="*/ 356176 h 370464"/>
              <a:gd name="connsiteX49" fmla="*/ 120806 w 454962"/>
              <a:gd name="connsiteY49" fmla="*/ 339507 h 370464"/>
              <a:gd name="connsiteX50" fmla="*/ 106789 w 454962"/>
              <a:gd name="connsiteY50" fmla="*/ 347240 h 370464"/>
              <a:gd name="connsiteX51" fmla="*/ 94106 w 454962"/>
              <a:gd name="connsiteY51" fmla="*/ 364608 h 370464"/>
              <a:gd name="connsiteX52" fmla="*/ 72248 w 454962"/>
              <a:gd name="connsiteY52" fmla="*/ 366212 h 370464"/>
              <a:gd name="connsiteX53" fmla="*/ 76161 w 454962"/>
              <a:gd name="connsiteY53" fmla="*/ 356297 h 370464"/>
              <a:gd name="connsiteX54" fmla="*/ 70292 w 454962"/>
              <a:gd name="connsiteY54" fmla="*/ 346435 h 370464"/>
              <a:gd name="connsiteX55" fmla="*/ 62467 w 454962"/>
              <a:gd name="connsiteY55" fmla="*/ 336520 h 370464"/>
              <a:gd name="connsiteX56" fmla="*/ 50774 w 454962"/>
              <a:gd name="connsiteY56" fmla="*/ 330592 h 370464"/>
              <a:gd name="connsiteX57" fmla="*/ 37080 w 454962"/>
              <a:gd name="connsiteY57" fmla="*/ 324665 h 370464"/>
              <a:gd name="connsiteX58" fmla="*/ 37080 w 454962"/>
              <a:gd name="connsiteY58" fmla="*/ 318684 h 370464"/>
              <a:gd name="connsiteX59" fmla="*/ 23431 w 454962"/>
              <a:gd name="connsiteY59" fmla="*/ 294973 h 370464"/>
              <a:gd name="connsiteX60" fmla="*/ 15605 w 454962"/>
              <a:gd name="connsiteY60" fmla="*/ 288993 h 370464"/>
              <a:gd name="connsiteX61" fmla="*/ 7826 w 454962"/>
              <a:gd name="connsiteY61" fmla="*/ 283065 h 370464"/>
              <a:gd name="connsiteX62" fmla="*/ 3913 w 454962"/>
              <a:gd name="connsiteY62" fmla="*/ 281072 h 370464"/>
              <a:gd name="connsiteX63" fmla="*/ 0 w 454962"/>
              <a:gd name="connsiteY63" fmla="*/ 277137 h 370464"/>
              <a:gd name="connsiteX64" fmla="*/ 0 w 454962"/>
              <a:gd name="connsiteY64" fmla="*/ 269216 h 370464"/>
              <a:gd name="connsiteX65" fmla="*/ 3913 w 454962"/>
              <a:gd name="connsiteY65" fmla="*/ 263288 h 370464"/>
              <a:gd name="connsiteX66" fmla="*/ 5869 w 454962"/>
              <a:gd name="connsiteY66" fmla="*/ 245453 h 370464"/>
              <a:gd name="connsiteX67" fmla="*/ 7826 w 454962"/>
              <a:gd name="connsiteY67" fmla="*/ 231604 h 370464"/>
              <a:gd name="connsiteX68" fmla="*/ 13649 w 454962"/>
              <a:gd name="connsiteY68" fmla="*/ 223682 h 370464"/>
              <a:gd name="connsiteX69" fmla="*/ 27343 w 454962"/>
              <a:gd name="connsiteY69" fmla="*/ 205899 h 370464"/>
              <a:gd name="connsiteX70" fmla="*/ 31256 w 454962"/>
              <a:gd name="connsiteY70" fmla="*/ 197978 h 370464"/>
              <a:gd name="connsiteX71" fmla="*/ 37080 w 454962"/>
              <a:gd name="connsiteY71" fmla="*/ 191998 h 370464"/>
              <a:gd name="connsiteX72" fmla="*/ 39036 w 454962"/>
              <a:gd name="connsiteY72" fmla="*/ 178149 h 370464"/>
              <a:gd name="connsiteX73" fmla="*/ 40992 w 454962"/>
              <a:gd name="connsiteY73" fmla="*/ 176155 h 370464"/>
              <a:gd name="connsiteX74" fmla="*/ 46861 w 454962"/>
              <a:gd name="connsiteY74" fmla="*/ 176155 h 370464"/>
              <a:gd name="connsiteX75" fmla="*/ 60510 w 454962"/>
              <a:gd name="connsiteY75" fmla="*/ 184076 h 370464"/>
              <a:gd name="connsiteX76" fmla="*/ 66379 w 454962"/>
              <a:gd name="connsiteY76" fmla="*/ 184076 h 370464"/>
              <a:gd name="connsiteX77" fmla="*/ 68336 w 454962"/>
              <a:gd name="connsiteY77" fmla="*/ 184076 h 370464"/>
              <a:gd name="connsiteX78" fmla="*/ 68336 w 454962"/>
              <a:gd name="connsiteY78" fmla="*/ 182135 h 370464"/>
              <a:gd name="connsiteX79" fmla="*/ 68336 w 454962"/>
              <a:gd name="connsiteY79" fmla="*/ 124694 h 370464"/>
              <a:gd name="connsiteX80" fmla="*/ 68336 w 454962"/>
              <a:gd name="connsiteY80" fmla="*/ 77219 h 370464"/>
              <a:gd name="connsiteX81" fmla="*/ 101548 w 454962"/>
              <a:gd name="connsiteY81" fmla="*/ 77219 h 370464"/>
              <a:gd name="connsiteX82" fmla="*/ 101548 w 454962"/>
              <a:gd name="connsiteY82" fmla="*/ 17836 h 370464"/>
              <a:gd name="connsiteX83" fmla="*/ 267518 w 454962"/>
              <a:gd name="connsiteY83" fmla="*/ 17836 h 370464"/>
              <a:gd name="connsiteX84" fmla="*/ 290948 w 454962"/>
              <a:gd name="connsiteY84" fmla="*/ 19777 h 370464"/>
              <a:gd name="connsiteX85" fmla="*/ 316335 w 454962"/>
              <a:gd name="connsiteY85" fmla="*/ 25757 h 370464"/>
              <a:gd name="connsiteX86" fmla="*/ 335853 w 454962"/>
              <a:gd name="connsiteY86" fmla="*/ 29692 h 370464"/>
              <a:gd name="connsiteX87" fmla="*/ 347546 w 454962"/>
              <a:gd name="connsiteY87" fmla="*/ 33678 h 370464"/>
              <a:gd name="connsiteX88" fmla="*/ 351458 w 454962"/>
              <a:gd name="connsiteY88" fmla="*/ 33678 h 370464"/>
              <a:gd name="connsiteX89" fmla="*/ 357327 w 454962"/>
              <a:gd name="connsiteY89" fmla="*/ 29692 h 370464"/>
              <a:gd name="connsiteX90" fmla="*/ 363196 w 454962"/>
              <a:gd name="connsiteY90" fmla="*/ 19777 h 370464"/>
              <a:gd name="connsiteX91" fmla="*/ 378802 w 454962"/>
              <a:gd name="connsiteY91" fmla="*/ 7921 h 370464"/>
              <a:gd name="connsiteX92" fmla="*/ 394452 w 454962"/>
              <a:gd name="connsiteY92"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66062 w 454962"/>
              <a:gd name="connsiteY40" fmla="*/ 368081 h 370464"/>
              <a:gd name="connsiteX41" fmla="*/ 239869 w 454962"/>
              <a:gd name="connsiteY41" fmla="*/ 351412 h 370464"/>
              <a:gd name="connsiteX42" fmla="*/ 225581 w 454962"/>
              <a:gd name="connsiteY42" fmla="*/ 358556 h 370464"/>
              <a:gd name="connsiteX43" fmla="*/ 208913 w 454962"/>
              <a:gd name="connsiteY43" fmla="*/ 368081 h 370464"/>
              <a:gd name="connsiteX44" fmla="*/ 187481 w 454962"/>
              <a:gd name="connsiteY44" fmla="*/ 370463 h 370464"/>
              <a:gd name="connsiteX45" fmla="*/ 175575 w 454962"/>
              <a:gd name="connsiteY45" fmla="*/ 360938 h 370464"/>
              <a:gd name="connsiteX46" fmla="*/ 163669 w 454962"/>
              <a:gd name="connsiteY46" fmla="*/ 368081 h 370464"/>
              <a:gd name="connsiteX47" fmla="*/ 144619 w 454962"/>
              <a:gd name="connsiteY47" fmla="*/ 370464 h 370464"/>
              <a:gd name="connsiteX48" fmla="*/ 130332 w 454962"/>
              <a:gd name="connsiteY48" fmla="*/ 356176 h 370464"/>
              <a:gd name="connsiteX49" fmla="*/ 120806 w 454962"/>
              <a:gd name="connsiteY49" fmla="*/ 339507 h 370464"/>
              <a:gd name="connsiteX50" fmla="*/ 106789 w 454962"/>
              <a:gd name="connsiteY50" fmla="*/ 347240 h 370464"/>
              <a:gd name="connsiteX51" fmla="*/ 94106 w 454962"/>
              <a:gd name="connsiteY51" fmla="*/ 364608 h 370464"/>
              <a:gd name="connsiteX52" fmla="*/ 72248 w 454962"/>
              <a:gd name="connsiteY52" fmla="*/ 366212 h 370464"/>
              <a:gd name="connsiteX53" fmla="*/ 76161 w 454962"/>
              <a:gd name="connsiteY53" fmla="*/ 356297 h 370464"/>
              <a:gd name="connsiteX54" fmla="*/ 70292 w 454962"/>
              <a:gd name="connsiteY54" fmla="*/ 346435 h 370464"/>
              <a:gd name="connsiteX55" fmla="*/ 62467 w 454962"/>
              <a:gd name="connsiteY55" fmla="*/ 336520 h 370464"/>
              <a:gd name="connsiteX56" fmla="*/ 50774 w 454962"/>
              <a:gd name="connsiteY56" fmla="*/ 330592 h 370464"/>
              <a:gd name="connsiteX57" fmla="*/ 37080 w 454962"/>
              <a:gd name="connsiteY57" fmla="*/ 324665 h 370464"/>
              <a:gd name="connsiteX58" fmla="*/ 37080 w 454962"/>
              <a:gd name="connsiteY58" fmla="*/ 318684 h 370464"/>
              <a:gd name="connsiteX59" fmla="*/ 23431 w 454962"/>
              <a:gd name="connsiteY59" fmla="*/ 294973 h 370464"/>
              <a:gd name="connsiteX60" fmla="*/ 15605 w 454962"/>
              <a:gd name="connsiteY60" fmla="*/ 288993 h 370464"/>
              <a:gd name="connsiteX61" fmla="*/ 7826 w 454962"/>
              <a:gd name="connsiteY61" fmla="*/ 283065 h 370464"/>
              <a:gd name="connsiteX62" fmla="*/ 3913 w 454962"/>
              <a:gd name="connsiteY62" fmla="*/ 281072 h 370464"/>
              <a:gd name="connsiteX63" fmla="*/ 0 w 454962"/>
              <a:gd name="connsiteY63" fmla="*/ 277137 h 370464"/>
              <a:gd name="connsiteX64" fmla="*/ 0 w 454962"/>
              <a:gd name="connsiteY64" fmla="*/ 269216 h 370464"/>
              <a:gd name="connsiteX65" fmla="*/ 3913 w 454962"/>
              <a:gd name="connsiteY65" fmla="*/ 263288 h 370464"/>
              <a:gd name="connsiteX66" fmla="*/ 5869 w 454962"/>
              <a:gd name="connsiteY66" fmla="*/ 245453 h 370464"/>
              <a:gd name="connsiteX67" fmla="*/ 7826 w 454962"/>
              <a:gd name="connsiteY67" fmla="*/ 231604 h 370464"/>
              <a:gd name="connsiteX68" fmla="*/ 13649 w 454962"/>
              <a:gd name="connsiteY68" fmla="*/ 223682 h 370464"/>
              <a:gd name="connsiteX69" fmla="*/ 27343 w 454962"/>
              <a:gd name="connsiteY69" fmla="*/ 205899 h 370464"/>
              <a:gd name="connsiteX70" fmla="*/ 31256 w 454962"/>
              <a:gd name="connsiteY70" fmla="*/ 197978 h 370464"/>
              <a:gd name="connsiteX71" fmla="*/ 37080 w 454962"/>
              <a:gd name="connsiteY71" fmla="*/ 191998 h 370464"/>
              <a:gd name="connsiteX72" fmla="*/ 39036 w 454962"/>
              <a:gd name="connsiteY72" fmla="*/ 178149 h 370464"/>
              <a:gd name="connsiteX73" fmla="*/ 40992 w 454962"/>
              <a:gd name="connsiteY73" fmla="*/ 176155 h 370464"/>
              <a:gd name="connsiteX74" fmla="*/ 46861 w 454962"/>
              <a:gd name="connsiteY74" fmla="*/ 176155 h 370464"/>
              <a:gd name="connsiteX75" fmla="*/ 60510 w 454962"/>
              <a:gd name="connsiteY75" fmla="*/ 184076 h 370464"/>
              <a:gd name="connsiteX76" fmla="*/ 66379 w 454962"/>
              <a:gd name="connsiteY76" fmla="*/ 184076 h 370464"/>
              <a:gd name="connsiteX77" fmla="*/ 68336 w 454962"/>
              <a:gd name="connsiteY77" fmla="*/ 184076 h 370464"/>
              <a:gd name="connsiteX78" fmla="*/ 68336 w 454962"/>
              <a:gd name="connsiteY78" fmla="*/ 182135 h 370464"/>
              <a:gd name="connsiteX79" fmla="*/ 68336 w 454962"/>
              <a:gd name="connsiteY79" fmla="*/ 124694 h 370464"/>
              <a:gd name="connsiteX80" fmla="*/ 68336 w 454962"/>
              <a:gd name="connsiteY80" fmla="*/ 77219 h 370464"/>
              <a:gd name="connsiteX81" fmla="*/ 101548 w 454962"/>
              <a:gd name="connsiteY81" fmla="*/ 77219 h 370464"/>
              <a:gd name="connsiteX82" fmla="*/ 101548 w 454962"/>
              <a:gd name="connsiteY82" fmla="*/ 17836 h 370464"/>
              <a:gd name="connsiteX83" fmla="*/ 267518 w 454962"/>
              <a:gd name="connsiteY83" fmla="*/ 17836 h 370464"/>
              <a:gd name="connsiteX84" fmla="*/ 290948 w 454962"/>
              <a:gd name="connsiteY84" fmla="*/ 19777 h 370464"/>
              <a:gd name="connsiteX85" fmla="*/ 316335 w 454962"/>
              <a:gd name="connsiteY85" fmla="*/ 25757 h 370464"/>
              <a:gd name="connsiteX86" fmla="*/ 335853 w 454962"/>
              <a:gd name="connsiteY86" fmla="*/ 29692 h 370464"/>
              <a:gd name="connsiteX87" fmla="*/ 347546 w 454962"/>
              <a:gd name="connsiteY87" fmla="*/ 33678 h 370464"/>
              <a:gd name="connsiteX88" fmla="*/ 351458 w 454962"/>
              <a:gd name="connsiteY88" fmla="*/ 33678 h 370464"/>
              <a:gd name="connsiteX89" fmla="*/ 357327 w 454962"/>
              <a:gd name="connsiteY89" fmla="*/ 29692 h 370464"/>
              <a:gd name="connsiteX90" fmla="*/ 363196 w 454962"/>
              <a:gd name="connsiteY90" fmla="*/ 19777 h 370464"/>
              <a:gd name="connsiteX91" fmla="*/ 378802 w 454962"/>
              <a:gd name="connsiteY91" fmla="*/ 7921 h 370464"/>
              <a:gd name="connsiteX92" fmla="*/ 394452 w 454962"/>
              <a:gd name="connsiteY92"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304163 w 454962"/>
              <a:gd name="connsiteY40" fmla="*/ 318075 h 370464"/>
              <a:gd name="connsiteX41" fmla="*/ 266062 w 454962"/>
              <a:gd name="connsiteY41" fmla="*/ 368081 h 370464"/>
              <a:gd name="connsiteX42" fmla="*/ 239869 w 454962"/>
              <a:gd name="connsiteY42" fmla="*/ 351412 h 370464"/>
              <a:gd name="connsiteX43" fmla="*/ 225581 w 454962"/>
              <a:gd name="connsiteY43" fmla="*/ 358556 h 370464"/>
              <a:gd name="connsiteX44" fmla="*/ 208913 w 454962"/>
              <a:gd name="connsiteY44" fmla="*/ 368081 h 370464"/>
              <a:gd name="connsiteX45" fmla="*/ 187481 w 454962"/>
              <a:gd name="connsiteY45" fmla="*/ 370463 h 370464"/>
              <a:gd name="connsiteX46" fmla="*/ 175575 w 454962"/>
              <a:gd name="connsiteY46" fmla="*/ 360938 h 370464"/>
              <a:gd name="connsiteX47" fmla="*/ 163669 w 454962"/>
              <a:gd name="connsiteY47" fmla="*/ 368081 h 370464"/>
              <a:gd name="connsiteX48" fmla="*/ 144619 w 454962"/>
              <a:gd name="connsiteY48" fmla="*/ 370464 h 370464"/>
              <a:gd name="connsiteX49" fmla="*/ 130332 w 454962"/>
              <a:gd name="connsiteY49" fmla="*/ 356176 h 370464"/>
              <a:gd name="connsiteX50" fmla="*/ 120806 w 454962"/>
              <a:gd name="connsiteY50" fmla="*/ 339507 h 370464"/>
              <a:gd name="connsiteX51" fmla="*/ 106789 w 454962"/>
              <a:gd name="connsiteY51" fmla="*/ 347240 h 370464"/>
              <a:gd name="connsiteX52" fmla="*/ 94106 w 454962"/>
              <a:gd name="connsiteY52" fmla="*/ 364608 h 370464"/>
              <a:gd name="connsiteX53" fmla="*/ 72248 w 454962"/>
              <a:gd name="connsiteY53" fmla="*/ 366212 h 370464"/>
              <a:gd name="connsiteX54" fmla="*/ 76161 w 454962"/>
              <a:gd name="connsiteY54" fmla="*/ 356297 h 370464"/>
              <a:gd name="connsiteX55" fmla="*/ 70292 w 454962"/>
              <a:gd name="connsiteY55" fmla="*/ 346435 h 370464"/>
              <a:gd name="connsiteX56" fmla="*/ 62467 w 454962"/>
              <a:gd name="connsiteY56" fmla="*/ 336520 h 370464"/>
              <a:gd name="connsiteX57" fmla="*/ 50774 w 454962"/>
              <a:gd name="connsiteY57" fmla="*/ 330592 h 370464"/>
              <a:gd name="connsiteX58" fmla="*/ 37080 w 454962"/>
              <a:gd name="connsiteY58" fmla="*/ 324665 h 370464"/>
              <a:gd name="connsiteX59" fmla="*/ 37080 w 454962"/>
              <a:gd name="connsiteY59" fmla="*/ 318684 h 370464"/>
              <a:gd name="connsiteX60" fmla="*/ 23431 w 454962"/>
              <a:gd name="connsiteY60" fmla="*/ 294973 h 370464"/>
              <a:gd name="connsiteX61" fmla="*/ 15605 w 454962"/>
              <a:gd name="connsiteY61" fmla="*/ 288993 h 370464"/>
              <a:gd name="connsiteX62" fmla="*/ 7826 w 454962"/>
              <a:gd name="connsiteY62" fmla="*/ 283065 h 370464"/>
              <a:gd name="connsiteX63" fmla="*/ 3913 w 454962"/>
              <a:gd name="connsiteY63" fmla="*/ 281072 h 370464"/>
              <a:gd name="connsiteX64" fmla="*/ 0 w 454962"/>
              <a:gd name="connsiteY64" fmla="*/ 277137 h 370464"/>
              <a:gd name="connsiteX65" fmla="*/ 0 w 454962"/>
              <a:gd name="connsiteY65" fmla="*/ 269216 h 370464"/>
              <a:gd name="connsiteX66" fmla="*/ 3913 w 454962"/>
              <a:gd name="connsiteY66" fmla="*/ 263288 h 370464"/>
              <a:gd name="connsiteX67" fmla="*/ 5869 w 454962"/>
              <a:gd name="connsiteY67" fmla="*/ 245453 h 370464"/>
              <a:gd name="connsiteX68" fmla="*/ 7826 w 454962"/>
              <a:gd name="connsiteY68" fmla="*/ 231604 h 370464"/>
              <a:gd name="connsiteX69" fmla="*/ 13649 w 454962"/>
              <a:gd name="connsiteY69" fmla="*/ 223682 h 370464"/>
              <a:gd name="connsiteX70" fmla="*/ 27343 w 454962"/>
              <a:gd name="connsiteY70" fmla="*/ 205899 h 370464"/>
              <a:gd name="connsiteX71" fmla="*/ 31256 w 454962"/>
              <a:gd name="connsiteY71" fmla="*/ 197978 h 370464"/>
              <a:gd name="connsiteX72" fmla="*/ 37080 w 454962"/>
              <a:gd name="connsiteY72" fmla="*/ 191998 h 370464"/>
              <a:gd name="connsiteX73" fmla="*/ 39036 w 454962"/>
              <a:gd name="connsiteY73" fmla="*/ 178149 h 370464"/>
              <a:gd name="connsiteX74" fmla="*/ 40992 w 454962"/>
              <a:gd name="connsiteY74" fmla="*/ 176155 h 370464"/>
              <a:gd name="connsiteX75" fmla="*/ 46861 w 454962"/>
              <a:gd name="connsiteY75" fmla="*/ 176155 h 370464"/>
              <a:gd name="connsiteX76" fmla="*/ 60510 w 454962"/>
              <a:gd name="connsiteY76" fmla="*/ 184076 h 370464"/>
              <a:gd name="connsiteX77" fmla="*/ 66379 w 454962"/>
              <a:gd name="connsiteY77" fmla="*/ 184076 h 370464"/>
              <a:gd name="connsiteX78" fmla="*/ 68336 w 454962"/>
              <a:gd name="connsiteY78" fmla="*/ 184076 h 370464"/>
              <a:gd name="connsiteX79" fmla="*/ 68336 w 454962"/>
              <a:gd name="connsiteY79" fmla="*/ 182135 h 370464"/>
              <a:gd name="connsiteX80" fmla="*/ 68336 w 454962"/>
              <a:gd name="connsiteY80" fmla="*/ 124694 h 370464"/>
              <a:gd name="connsiteX81" fmla="*/ 68336 w 454962"/>
              <a:gd name="connsiteY81" fmla="*/ 77219 h 370464"/>
              <a:gd name="connsiteX82" fmla="*/ 101548 w 454962"/>
              <a:gd name="connsiteY82" fmla="*/ 77219 h 370464"/>
              <a:gd name="connsiteX83" fmla="*/ 101548 w 454962"/>
              <a:gd name="connsiteY83" fmla="*/ 17836 h 370464"/>
              <a:gd name="connsiteX84" fmla="*/ 267518 w 454962"/>
              <a:gd name="connsiteY84" fmla="*/ 17836 h 370464"/>
              <a:gd name="connsiteX85" fmla="*/ 290948 w 454962"/>
              <a:gd name="connsiteY85" fmla="*/ 19777 h 370464"/>
              <a:gd name="connsiteX86" fmla="*/ 316335 w 454962"/>
              <a:gd name="connsiteY86" fmla="*/ 25757 h 370464"/>
              <a:gd name="connsiteX87" fmla="*/ 335853 w 454962"/>
              <a:gd name="connsiteY87" fmla="*/ 29692 h 370464"/>
              <a:gd name="connsiteX88" fmla="*/ 347546 w 454962"/>
              <a:gd name="connsiteY88" fmla="*/ 33678 h 370464"/>
              <a:gd name="connsiteX89" fmla="*/ 351458 w 454962"/>
              <a:gd name="connsiteY89" fmla="*/ 33678 h 370464"/>
              <a:gd name="connsiteX90" fmla="*/ 357327 w 454962"/>
              <a:gd name="connsiteY90" fmla="*/ 29692 h 370464"/>
              <a:gd name="connsiteX91" fmla="*/ 363196 w 454962"/>
              <a:gd name="connsiteY91" fmla="*/ 19777 h 370464"/>
              <a:gd name="connsiteX92" fmla="*/ 378802 w 454962"/>
              <a:gd name="connsiteY92" fmla="*/ 7921 h 370464"/>
              <a:gd name="connsiteX93" fmla="*/ 394452 w 454962"/>
              <a:gd name="connsiteY93"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9876 w 454962"/>
              <a:gd name="connsiteY40" fmla="*/ 303788 h 370464"/>
              <a:gd name="connsiteX41" fmla="*/ 266062 w 454962"/>
              <a:gd name="connsiteY41" fmla="*/ 368081 h 370464"/>
              <a:gd name="connsiteX42" fmla="*/ 239869 w 454962"/>
              <a:gd name="connsiteY42" fmla="*/ 351412 h 370464"/>
              <a:gd name="connsiteX43" fmla="*/ 225581 w 454962"/>
              <a:gd name="connsiteY43" fmla="*/ 358556 h 370464"/>
              <a:gd name="connsiteX44" fmla="*/ 208913 w 454962"/>
              <a:gd name="connsiteY44" fmla="*/ 368081 h 370464"/>
              <a:gd name="connsiteX45" fmla="*/ 187481 w 454962"/>
              <a:gd name="connsiteY45" fmla="*/ 370463 h 370464"/>
              <a:gd name="connsiteX46" fmla="*/ 175575 w 454962"/>
              <a:gd name="connsiteY46" fmla="*/ 360938 h 370464"/>
              <a:gd name="connsiteX47" fmla="*/ 163669 w 454962"/>
              <a:gd name="connsiteY47" fmla="*/ 368081 h 370464"/>
              <a:gd name="connsiteX48" fmla="*/ 144619 w 454962"/>
              <a:gd name="connsiteY48" fmla="*/ 370464 h 370464"/>
              <a:gd name="connsiteX49" fmla="*/ 130332 w 454962"/>
              <a:gd name="connsiteY49" fmla="*/ 356176 h 370464"/>
              <a:gd name="connsiteX50" fmla="*/ 120806 w 454962"/>
              <a:gd name="connsiteY50" fmla="*/ 339507 h 370464"/>
              <a:gd name="connsiteX51" fmla="*/ 106789 w 454962"/>
              <a:gd name="connsiteY51" fmla="*/ 347240 h 370464"/>
              <a:gd name="connsiteX52" fmla="*/ 94106 w 454962"/>
              <a:gd name="connsiteY52" fmla="*/ 364608 h 370464"/>
              <a:gd name="connsiteX53" fmla="*/ 72248 w 454962"/>
              <a:gd name="connsiteY53" fmla="*/ 366212 h 370464"/>
              <a:gd name="connsiteX54" fmla="*/ 76161 w 454962"/>
              <a:gd name="connsiteY54" fmla="*/ 356297 h 370464"/>
              <a:gd name="connsiteX55" fmla="*/ 70292 w 454962"/>
              <a:gd name="connsiteY55" fmla="*/ 346435 h 370464"/>
              <a:gd name="connsiteX56" fmla="*/ 62467 w 454962"/>
              <a:gd name="connsiteY56" fmla="*/ 336520 h 370464"/>
              <a:gd name="connsiteX57" fmla="*/ 50774 w 454962"/>
              <a:gd name="connsiteY57" fmla="*/ 330592 h 370464"/>
              <a:gd name="connsiteX58" fmla="*/ 37080 w 454962"/>
              <a:gd name="connsiteY58" fmla="*/ 324665 h 370464"/>
              <a:gd name="connsiteX59" fmla="*/ 37080 w 454962"/>
              <a:gd name="connsiteY59" fmla="*/ 318684 h 370464"/>
              <a:gd name="connsiteX60" fmla="*/ 23431 w 454962"/>
              <a:gd name="connsiteY60" fmla="*/ 294973 h 370464"/>
              <a:gd name="connsiteX61" fmla="*/ 15605 w 454962"/>
              <a:gd name="connsiteY61" fmla="*/ 288993 h 370464"/>
              <a:gd name="connsiteX62" fmla="*/ 7826 w 454962"/>
              <a:gd name="connsiteY62" fmla="*/ 283065 h 370464"/>
              <a:gd name="connsiteX63" fmla="*/ 3913 w 454962"/>
              <a:gd name="connsiteY63" fmla="*/ 281072 h 370464"/>
              <a:gd name="connsiteX64" fmla="*/ 0 w 454962"/>
              <a:gd name="connsiteY64" fmla="*/ 277137 h 370464"/>
              <a:gd name="connsiteX65" fmla="*/ 0 w 454962"/>
              <a:gd name="connsiteY65" fmla="*/ 269216 h 370464"/>
              <a:gd name="connsiteX66" fmla="*/ 3913 w 454962"/>
              <a:gd name="connsiteY66" fmla="*/ 263288 h 370464"/>
              <a:gd name="connsiteX67" fmla="*/ 5869 w 454962"/>
              <a:gd name="connsiteY67" fmla="*/ 245453 h 370464"/>
              <a:gd name="connsiteX68" fmla="*/ 7826 w 454962"/>
              <a:gd name="connsiteY68" fmla="*/ 231604 h 370464"/>
              <a:gd name="connsiteX69" fmla="*/ 13649 w 454962"/>
              <a:gd name="connsiteY69" fmla="*/ 223682 h 370464"/>
              <a:gd name="connsiteX70" fmla="*/ 27343 w 454962"/>
              <a:gd name="connsiteY70" fmla="*/ 205899 h 370464"/>
              <a:gd name="connsiteX71" fmla="*/ 31256 w 454962"/>
              <a:gd name="connsiteY71" fmla="*/ 197978 h 370464"/>
              <a:gd name="connsiteX72" fmla="*/ 37080 w 454962"/>
              <a:gd name="connsiteY72" fmla="*/ 191998 h 370464"/>
              <a:gd name="connsiteX73" fmla="*/ 39036 w 454962"/>
              <a:gd name="connsiteY73" fmla="*/ 178149 h 370464"/>
              <a:gd name="connsiteX74" fmla="*/ 40992 w 454962"/>
              <a:gd name="connsiteY74" fmla="*/ 176155 h 370464"/>
              <a:gd name="connsiteX75" fmla="*/ 46861 w 454962"/>
              <a:gd name="connsiteY75" fmla="*/ 176155 h 370464"/>
              <a:gd name="connsiteX76" fmla="*/ 60510 w 454962"/>
              <a:gd name="connsiteY76" fmla="*/ 184076 h 370464"/>
              <a:gd name="connsiteX77" fmla="*/ 66379 w 454962"/>
              <a:gd name="connsiteY77" fmla="*/ 184076 h 370464"/>
              <a:gd name="connsiteX78" fmla="*/ 68336 w 454962"/>
              <a:gd name="connsiteY78" fmla="*/ 184076 h 370464"/>
              <a:gd name="connsiteX79" fmla="*/ 68336 w 454962"/>
              <a:gd name="connsiteY79" fmla="*/ 182135 h 370464"/>
              <a:gd name="connsiteX80" fmla="*/ 68336 w 454962"/>
              <a:gd name="connsiteY80" fmla="*/ 124694 h 370464"/>
              <a:gd name="connsiteX81" fmla="*/ 68336 w 454962"/>
              <a:gd name="connsiteY81" fmla="*/ 77219 h 370464"/>
              <a:gd name="connsiteX82" fmla="*/ 101548 w 454962"/>
              <a:gd name="connsiteY82" fmla="*/ 77219 h 370464"/>
              <a:gd name="connsiteX83" fmla="*/ 101548 w 454962"/>
              <a:gd name="connsiteY83" fmla="*/ 17836 h 370464"/>
              <a:gd name="connsiteX84" fmla="*/ 267518 w 454962"/>
              <a:gd name="connsiteY84" fmla="*/ 17836 h 370464"/>
              <a:gd name="connsiteX85" fmla="*/ 290948 w 454962"/>
              <a:gd name="connsiteY85" fmla="*/ 19777 h 370464"/>
              <a:gd name="connsiteX86" fmla="*/ 316335 w 454962"/>
              <a:gd name="connsiteY86" fmla="*/ 25757 h 370464"/>
              <a:gd name="connsiteX87" fmla="*/ 335853 w 454962"/>
              <a:gd name="connsiteY87" fmla="*/ 29692 h 370464"/>
              <a:gd name="connsiteX88" fmla="*/ 347546 w 454962"/>
              <a:gd name="connsiteY88" fmla="*/ 33678 h 370464"/>
              <a:gd name="connsiteX89" fmla="*/ 351458 w 454962"/>
              <a:gd name="connsiteY89" fmla="*/ 33678 h 370464"/>
              <a:gd name="connsiteX90" fmla="*/ 357327 w 454962"/>
              <a:gd name="connsiteY90" fmla="*/ 29692 h 370464"/>
              <a:gd name="connsiteX91" fmla="*/ 363196 w 454962"/>
              <a:gd name="connsiteY91" fmla="*/ 19777 h 370464"/>
              <a:gd name="connsiteX92" fmla="*/ 378802 w 454962"/>
              <a:gd name="connsiteY92" fmla="*/ 7921 h 370464"/>
              <a:gd name="connsiteX93" fmla="*/ 394452 w 454962"/>
              <a:gd name="connsiteY93"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9876 w 454962"/>
              <a:gd name="connsiteY40" fmla="*/ 303788 h 370464"/>
              <a:gd name="connsiteX41" fmla="*/ 266062 w 454962"/>
              <a:gd name="connsiteY41" fmla="*/ 368081 h 370464"/>
              <a:gd name="connsiteX42" fmla="*/ 239869 w 454962"/>
              <a:gd name="connsiteY42" fmla="*/ 351412 h 370464"/>
              <a:gd name="connsiteX43" fmla="*/ 225581 w 454962"/>
              <a:gd name="connsiteY43" fmla="*/ 358556 h 370464"/>
              <a:gd name="connsiteX44" fmla="*/ 208913 w 454962"/>
              <a:gd name="connsiteY44" fmla="*/ 368081 h 370464"/>
              <a:gd name="connsiteX45" fmla="*/ 187481 w 454962"/>
              <a:gd name="connsiteY45" fmla="*/ 370463 h 370464"/>
              <a:gd name="connsiteX46" fmla="*/ 175575 w 454962"/>
              <a:gd name="connsiteY46" fmla="*/ 360938 h 370464"/>
              <a:gd name="connsiteX47" fmla="*/ 163669 w 454962"/>
              <a:gd name="connsiteY47" fmla="*/ 368081 h 370464"/>
              <a:gd name="connsiteX48" fmla="*/ 144619 w 454962"/>
              <a:gd name="connsiteY48" fmla="*/ 370464 h 370464"/>
              <a:gd name="connsiteX49" fmla="*/ 130332 w 454962"/>
              <a:gd name="connsiteY49" fmla="*/ 356176 h 370464"/>
              <a:gd name="connsiteX50" fmla="*/ 120806 w 454962"/>
              <a:gd name="connsiteY50" fmla="*/ 339507 h 370464"/>
              <a:gd name="connsiteX51" fmla="*/ 106789 w 454962"/>
              <a:gd name="connsiteY51" fmla="*/ 347240 h 370464"/>
              <a:gd name="connsiteX52" fmla="*/ 94106 w 454962"/>
              <a:gd name="connsiteY52" fmla="*/ 364608 h 370464"/>
              <a:gd name="connsiteX53" fmla="*/ 72248 w 454962"/>
              <a:gd name="connsiteY53" fmla="*/ 366212 h 370464"/>
              <a:gd name="connsiteX54" fmla="*/ 76161 w 454962"/>
              <a:gd name="connsiteY54" fmla="*/ 356297 h 370464"/>
              <a:gd name="connsiteX55" fmla="*/ 70292 w 454962"/>
              <a:gd name="connsiteY55" fmla="*/ 346435 h 370464"/>
              <a:gd name="connsiteX56" fmla="*/ 62467 w 454962"/>
              <a:gd name="connsiteY56" fmla="*/ 336520 h 370464"/>
              <a:gd name="connsiteX57" fmla="*/ 50774 w 454962"/>
              <a:gd name="connsiteY57" fmla="*/ 330592 h 370464"/>
              <a:gd name="connsiteX58" fmla="*/ 37080 w 454962"/>
              <a:gd name="connsiteY58" fmla="*/ 324665 h 370464"/>
              <a:gd name="connsiteX59" fmla="*/ 37080 w 454962"/>
              <a:gd name="connsiteY59" fmla="*/ 318684 h 370464"/>
              <a:gd name="connsiteX60" fmla="*/ 23431 w 454962"/>
              <a:gd name="connsiteY60" fmla="*/ 294973 h 370464"/>
              <a:gd name="connsiteX61" fmla="*/ 15605 w 454962"/>
              <a:gd name="connsiteY61" fmla="*/ 288993 h 370464"/>
              <a:gd name="connsiteX62" fmla="*/ 7826 w 454962"/>
              <a:gd name="connsiteY62" fmla="*/ 283065 h 370464"/>
              <a:gd name="connsiteX63" fmla="*/ 3913 w 454962"/>
              <a:gd name="connsiteY63" fmla="*/ 281072 h 370464"/>
              <a:gd name="connsiteX64" fmla="*/ 0 w 454962"/>
              <a:gd name="connsiteY64" fmla="*/ 277137 h 370464"/>
              <a:gd name="connsiteX65" fmla="*/ 0 w 454962"/>
              <a:gd name="connsiteY65" fmla="*/ 269216 h 370464"/>
              <a:gd name="connsiteX66" fmla="*/ 3913 w 454962"/>
              <a:gd name="connsiteY66" fmla="*/ 263288 h 370464"/>
              <a:gd name="connsiteX67" fmla="*/ 5869 w 454962"/>
              <a:gd name="connsiteY67" fmla="*/ 245453 h 370464"/>
              <a:gd name="connsiteX68" fmla="*/ 7826 w 454962"/>
              <a:gd name="connsiteY68" fmla="*/ 231604 h 370464"/>
              <a:gd name="connsiteX69" fmla="*/ 13649 w 454962"/>
              <a:gd name="connsiteY69" fmla="*/ 223682 h 370464"/>
              <a:gd name="connsiteX70" fmla="*/ 27343 w 454962"/>
              <a:gd name="connsiteY70" fmla="*/ 205899 h 370464"/>
              <a:gd name="connsiteX71" fmla="*/ 31256 w 454962"/>
              <a:gd name="connsiteY71" fmla="*/ 197978 h 370464"/>
              <a:gd name="connsiteX72" fmla="*/ 37080 w 454962"/>
              <a:gd name="connsiteY72" fmla="*/ 191998 h 370464"/>
              <a:gd name="connsiteX73" fmla="*/ 39036 w 454962"/>
              <a:gd name="connsiteY73" fmla="*/ 178149 h 370464"/>
              <a:gd name="connsiteX74" fmla="*/ 40992 w 454962"/>
              <a:gd name="connsiteY74" fmla="*/ 176155 h 370464"/>
              <a:gd name="connsiteX75" fmla="*/ 46861 w 454962"/>
              <a:gd name="connsiteY75" fmla="*/ 176155 h 370464"/>
              <a:gd name="connsiteX76" fmla="*/ 60510 w 454962"/>
              <a:gd name="connsiteY76" fmla="*/ 184076 h 370464"/>
              <a:gd name="connsiteX77" fmla="*/ 66379 w 454962"/>
              <a:gd name="connsiteY77" fmla="*/ 184076 h 370464"/>
              <a:gd name="connsiteX78" fmla="*/ 68336 w 454962"/>
              <a:gd name="connsiteY78" fmla="*/ 184076 h 370464"/>
              <a:gd name="connsiteX79" fmla="*/ 68336 w 454962"/>
              <a:gd name="connsiteY79" fmla="*/ 182135 h 370464"/>
              <a:gd name="connsiteX80" fmla="*/ 68336 w 454962"/>
              <a:gd name="connsiteY80" fmla="*/ 124694 h 370464"/>
              <a:gd name="connsiteX81" fmla="*/ 68336 w 454962"/>
              <a:gd name="connsiteY81" fmla="*/ 77219 h 370464"/>
              <a:gd name="connsiteX82" fmla="*/ 101548 w 454962"/>
              <a:gd name="connsiteY82" fmla="*/ 77219 h 370464"/>
              <a:gd name="connsiteX83" fmla="*/ 101548 w 454962"/>
              <a:gd name="connsiteY83" fmla="*/ 17836 h 370464"/>
              <a:gd name="connsiteX84" fmla="*/ 267518 w 454962"/>
              <a:gd name="connsiteY84" fmla="*/ 17836 h 370464"/>
              <a:gd name="connsiteX85" fmla="*/ 290948 w 454962"/>
              <a:gd name="connsiteY85" fmla="*/ 19777 h 370464"/>
              <a:gd name="connsiteX86" fmla="*/ 316335 w 454962"/>
              <a:gd name="connsiteY86" fmla="*/ 25757 h 370464"/>
              <a:gd name="connsiteX87" fmla="*/ 335853 w 454962"/>
              <a:gd name="connsiteY87" fmla="*/ 29692 h 370464"/>
              <a:gd name="connsiteX88" fmla="*/ 347546 w 454962"/>
              <a:gd name="connsiteY88" fmla="*/ 33678 h 370464"/>
              <a:gd name="connsiteX89" fmla="*/ 351458 w 454962"/>
              <a:gd name="connsiteY89" fmla="*/ 33678 h 370464"/>
              <a:gd name="connsiteX90" fmla="*/ 357327 w 454962"/>
              <a:gd name="connsiteY90" fmla="*/ 29692 h 370464"/>
              <a:gd name="connsiteX91" fmla="*/ 363196 w 454962"/>
              <a:gd name="connsiteY91" fmla="*/ 19777 h 370464"/>
              <a:gd name="connsiteX92" fmla="*/ 378802 w 454962"/>
              <a:gd name="connsiteY92" fmla="*/ 7921 h 370464"/>
              <a:gd name="connsiteX93" fmla="*/ 394452 w 454962"/>
              <a:gd name="connsiteY93"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9876 w 454962"/>
              <a:gd name="connsiteY40" fmla="*/ 303788 h 370464"/>
              <a:gd name="connsiteX41" fmla="*/ 280350 w 454962"/>
              <a:gd name="connsiteY41" fmla="*/ 337125 h 370464"/>
              <a:gd name="connsiteX42" fmla="*/ 266062 w 454962"/>
              <a:gd name="connsiteY42" fmla="*/ 368081 h 370464"/>
              <a:gd name="connsiteX43" fmla="*/ 239869 w 454962"/>
              <a:gd name="connsiteY43" fmla="*/ 351412 h 370464"/>
              <a:gd name="connsiteX44" fmla="*/ 225581 w 454962"/>
              <a:gd name="connsiteY44" fmla="*/ 358556 h 370464"/>
              <a:gd name="connsiteX45" fmla="*/ 208913 w 454962"/>
              <a:gd name="connsiteY45" fmla="*/ 368081 h 370464"/>
              <a:gd name="connsiteX46" fmla="*/ 187481 w 454962"/>
              <a:gd name="connsiteY46" fmla="*/ 370463 h 370464"/>
              <a:gd name="connsiteX47" fmla="*/ 175575 w 454962"/>
              <a:gd name="connsiteY47" fmla="*/ 360938 h 370464"/>
              <a:gd name="connsiteX48" fmla="*/ 163669 w 454962"/>
              <a:gd name="connsiteY48" fmla="*/ 368081 h 370464"/>
              <a:gd name="connsiteX49" fmla="*/ 144619 w 454962"/>
              <a:gd name="connsiteY49" fmla="*/ 370464 h 370464"/>
              <a:gd name="connsiteX50" fmla="*/ 130332 w 454962"/>
              <a:gd name="connsiteY50" fmla="*/ 356176 h 370464"/>
              <a:gd name="connsiteX51" fmla="*/ 120806 w 454962"/>
              <a:gd name="connsiteY51" fmla="*/ 339507 h 370464"/>
              <a:gd name="connsiteX52" fmla="*/ 106789 w 454962"/>
              <a:gd name="connsiteY52" fmla="*/ 347240 h 370464"/>
              <a:gd name="connsiteX53" fmla="*/ 94106 w 454962"/>
              <a:gd name="connsiteY53" fmla="*/ 364608 h 370464"/>
              <a:gd name="connsiteX54" fmla="*/ 72248 w 454962"/>
              <a:gd name="connsiteY54" fmla="*/ 366212 h 370464"/>
              <a:gd name="connsiteX55" fmla="*/ 76161 w 454962"/>
              <a:gd name="connsiteY55" fmla="*/ 356297 h 370464"/>
              <a:gd name="connsiteX56" fmla="*/ 70292 w 454962"/>
              <a:gd name="connsiteY56" fmla="*/ 346435 h 370464"/>
              <a:gd name="connsiteX57" fmla="*/ 62467 w 454962"/>
              <a:gd name="connsiteY57" fmla="*/ 336520 h 370464"/>
              <a:gd name="connsiteX58" fmla="*/ 50774 w 454962"/>
              <a:gd name="connsiteY58" fmla="*/ 330592 h 370464"/>
              <a:gd name="connsiteX59" fmla="*/ 37080 w 454962"/>
              <a:gd name="connsiteY59" fmla="*/ 324665 h 370464"/>
              <a:gd name="connsiteX60" fmla="*/ 37080 w 454962"/>
              <a:gd name="connsiteY60" fmla="*/ 318684 h 370464"/>
              <a:gd name="connsiteX61" fmla="*/ 23431 w 454962"/>
              <a:gd name="connsiteY61" fmla="*/ 294973 h 370464"/>
              <a:gd name="connsiteX62" fmla="*/ 15605 w 454962"/>
              <a:gd name="connsiteY62" fmla="*/ 288993 h 370464"/>
              <a:gd name="connsiteX63" fmla="*/ 7826 w 454962"/>
              <a:gd name="connsiteY63" fmla="*/ 283065 h 370464"/>
              <a:gd name="connsiteX64" fmla="*/ 3913 w 454962"/>
              <a:gd name="connsiteY64" fmla="*/ 281072 h 370464"/>
              <a:gd name="connsiteX65" fmla="*/ 0 w 454962"/>
              <a:gd name="connsiteY65" fmla="*/ 277137 h 370464"/>
              <a:gd name="connsiteX66" fmla="*/ 0 w 454962"/>
              <a:gd name="connsiteY66" fmla="*/ 269216 h 370464"/>
              <a:gd name="connsiteX67" fmla="*/ 3913 w 454962"/>
              <a:gd name="connsiteY67" fmla="*/ 263288 h 370464"/>
              <a:gd name="connsiteX68" fmla="*/ 5869 w 454962"/>
              <a:gd name="connsiteY68" fmla="*/ 245453 h 370464"/>
              <a:gd name="connsiteX69" fmla="*/ 7826 w 454962"/>
              <a:gd name="connsiteY69" fmla="*/ 231604 h 370464"/>
              <a:gd name="connsiteX70" fmla="*/ 13649 w 454962"/>
              <a:gd name="connsiteY70" fmla="*/ 223682 h 370464"/>
              <a:gd name="connsiteX71" fmla="*/ 27343 w 454962"/>
              <a:gd name="connsiteY71" fmla="*/ 205899 h 370464"/>
              <a:gd name="connsiteX72" fmla="*/ 31256 w 454962"/>
              <a:gd name="connsiteY72" fmla="*/ 197978 h 370464"/>
              <a:gd name="connsiteX73" fmla="*/ 37080 w 454962"/>
              <a:gd name="connsiteY73" fmla="*/ 191998 h 370464"/>
              <a:gd name="connsiteX74" fmla="*/ 39036 w 454962"/>
              <a:gd name="connsiteY74" fmla="*/ 178149 h 370464"/>
              <a:gd name="connsiteX75" fmla="*/ 40992 w 454962"/>
              <a:gd name="connsiteY75" fmla="*/ 176155 h 370464"/>
              <a:gd name="connsiteX76" fmla="*/ 46861 w 454962"/>
              <a:gd name="connsiteY76" fmla="*/ 176155 h 370464"/>
              <a:gd name="connsiteX77" fmla="*/ 60510 w 454962"/>
              <a:gd name="connsiteY77" fmla="*/ 184076 h 370464"/>
              <a:gd name="connsiteX78" fmla="*/ 66379 w 454962"/>
              <a:gd name="connsiteY78" fmla="*/ 184076 h 370464"/>
              <a:gd name="connsiteX79" fmla="*/ 68336 w 454962"/>
              <a:gd name="connsiteY79" fmla="*/ 184076 h 370464"/>
              <a:gd name="connsiteX80" fmla="*/ 68336 w 454962"/>
              <a:gd name="connsiteY80" fmla="*/ 182135 h 370464"/>
              <a:gd name="connsiteX81" fmla="*/ 68336 w 454962"/>
              <a:gd name="connsiteY81" fmla="*/ 124694 h 370464"/>
              <a:gd name="connsiteX82" fmla="*/ 68336 w 454962"/>
              <a:gd name="connsiteY82" fmla="*/ 77219 h 370464"/>
              <a:gd name="connsiteX83" fmla="*/ 101548 w 454962"/>
              <a:gd name="connsiteY83" fmla="*/ 77219 h 370464"/>
              <a:gd name="connsiteX84" fmla="*/ 101548 w 454962"/>
              <a:gd name="connsiteY84" fmla="*/ 17836 h 370464"/>
              <a:gd name="connsiteX85" fmla="*/ 267518 w 454962"/>
              <a:gd name="connsiteY85" fmla="*/ 17836 h 370464"/>
              <a:gd name="connsiteX86" fmla="*/ 290948 w 454962"/>
              <a:gd name="connsiteY86" fmla="*/ 19777 h 370464"/>
              <a:gd name="connsiteX87" fmla="*/ 316335 w 454962"/>
              <a:gd name="connsiteY87" fmla="*/ 25757 h 370464"/>
              <a:gd name="connsiteX88" fmla="*/ 335853 w 454962"/>
              <a:gd name="connsiteY88" fmla="*/ 29692 h 370464"/>
              <a:gd name="connsiteX89" fmla="*/ 347546 w 454962"/>
              <a:gd name="connsiteY89" fmla="*/ 33678 h 370464"/>
              <a:gd name="connsiteX90" fmla="*/ 351458 w 454962"/>
              <a:gd name="connsiteY90" fmla="*/ 33678 h 370464"/>
              <a:gd name="connsiteX91" fmla="*/ 357327 w 454962"/>
              <a:gd name="connsiteY91" fmla="*/ 29692 h 370464"/>
              <a:gd name="connsiteX92" fmla="*/ 363196 w 454962"/>
              <a:gd name="connsiteY92" fmla="*/ 19777 h 370464"/>
              <a:gd name="connsiteX93" fmla="*/ 378802 w 454962"/>
              <a:gd name="connsiteY93" fmla="*/ 7921 h 370464"/>
              <a:gd name="connsiteX94" fmla="*/ 394452 w 454962"/>
              <a:gd name="connsiteY94"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9876 w 454962"/>
              <a:gd name="connsiteY40" fmla="*/ 303788 h 370464"/>
              <a:gd name="connsiteX41" fmla="*/ 299400 w 454962"/>
              <a:gd name="connsiteY41" fmla="*/ 337125 h 370464"/>
              <a:gd name="connsiteX42" fmla="*/ 266062 w 454962"/>
              <a:gd name="connsiteY42" fmla="*/ 368081 h 370464"/>
              <a:gd name="connsiteX43" fmla="*/ 239869 w 454962"/>
              <a:gd name="connsiteY43" fmla="*/ 351412 h 370464"/>
              <a:gd name="connsiteX44" fmla="*/ 225581 w 454962"/>
              <a:gd name="connsiteY44" fmla="*/ 358556 h 370464"/>
              <a:gd name="connsiteX45" fmla="*/ 208913 w 454962"/>
              <a:gd name="connsiteY45" fmla="*/ 368081 h 370464"/>
              <a:gd name="connsiteX46" fmla="*/ 187481 w 454962"/>
              <a:gd name="connsiteY46" fmla="*/ 370463 h 370464"/>
              <a:gd name="connsiteX47" fmla="*/ 175575 w 454962"/>
              <a:gd name="connsiteY47" fmla="*/ 360938 h 370464"/>
              <a:gd name="connsiteX48" fmla="*/ 163669 w 454962"/>
              <a:gd name="connsiteY48" fmla="*/ 368081 h 370464"/>
              <a:gd name="connsiteX49" fmla="*/ 144619 w 454962"/>
              <a:gd name="connsiteY49" fmla="*/ 370464 h 370464"/>
              <a:gd name="connsiteX50" fmla="*/ 130332 w 454962"/>
              <a:gd name="connsiteY50" fmla="*/ 356176 h 370464"/>
              <a:gd name="connsiteX51" fmla="*/ 120806 w 454962"/>
              <a:gd name="connsiteY51" fmla="*/ 339507 h 370464"/>
              <a:gd name="connsiteX52" fmla="*/ 106789 w 454962"/>
              <a:gd name="connsiteY52" fmla="*/ 347240 h 370464"/>
              <a:gd name="connsiteX53" fmla="*/ 94106 w 454962"/>
              <a:gd name="connsiteY53" fmla="*/ 364608 h 370464"/>
              <a:gd name="connsiteX54" fmla="*/ 72248 w 454962"/>
              <a:gd name="connsiteY54" fmla="*/ 366212 h 370464"/>
              <a:gd name="connsiteX55" fmla="*/ 76161 w 454962"/>
              <a:gd name="connsiteY55" fmla="*/ 356297 h 370464"/>
              <a:gd name="connsiteX56" fmla="*/ 70292 w 454962"/>
              <a:gd name="connsiteY56" fmla="*/ 346435 h 370464"/>
              <a:gd name="connsiteX57" fmla="*/ 62467 w 454962"/>
              <a:gd name="connsiteY57" fmla="*/ 336520 h 370464"/>
              <a:gd name="connsiteX58" fmla="*/ 50774 w 454962"/>
              <a:gd name="connsiteY58" fmla="*/ 330592 h 370464"/>
              <a:gd name="connsiteX59" fmla="*/ 37080 w 454962"/>
              <a:gd name="connsiteY59" fmla="*/ 324665 h 370464"/>
              <a:gd name="connsiteX60" fmla="*/ 37080 w 454962"/>
              <a:gd name="connsiteY60" fmla="*/ 318684 h 370464"/>
              <a:gd name="connsiteX61" fmla="*/ 23431 w 454962"/>
              <a:gd name="connsiteY61" fmla="*/ 294973 h 370464"/>
              <a:gd name="connsiteX62" fmla="*/ 15605 w 454962"/>
              <a:gd name="connsiteY62" fmla="*/ 288993 h 370464"/>
              <a:gd name="connsiteX63" fmla="*/ 7826 w 454962"/>
              <a:gd name="connsiteY63" fmla="*/ 283065 h 370464"/>
              <a:gd name="connsiteX64" fmla="*/ 3913 w 454962"/>
              <a:gd name="connsiteY64" fmla="*/ 281072 h 370464"/>
              <a:gd name="connsiteX65" fmla="*/ 0 w 454962"/>
              <a:gd name="connsiteY65" fmla="*/ 277137 h 370464"/>
              <a:gd name="connsiteX66" fmla="*/ 0 w 454962"/>
              <a:gd name="connsiteY66" fmla="*/ 269216 h 370464"/>
              <a:gd name="connsiteX67" fmla="*/ 3913 w 454962"/>
              <a:gd name="connsiteY67" fmla="*/ 263288 h 370464"/>
              <a:gd name="connsiteX68" fmla="*/ 5869 w 454962"/>
              <a:gd name="connsiteY68" fmla="*/ 245453 h 370464"/>
              <a:gd name="connsiteX69" fmla="*/ 7826 w 454962"/>
              <a:gd name="connsiteY69" fmla="*/ 231604 h 370464"/>
              <a:gd name="connsiteX70" fmla="*/ 13649 w 454962"/>
              <a:gd name="connsiteY70" fmla="*/ 223682 h 370464"/>
              <a:gd name="connsiteX71" fmla="*/ 27343 w 454962"/>
              <a:gd name="connsiteY71" fmla="*/ 205899 h 370464"/>
              <a:gd name="connsiteX72" fmla="*/ 31256 w 454962"/>
              <a:gd name="connsiteY72" fmla="*/ 197978 h 370464"/>
              <a:gd name="connsiteX73" fmla="*/ 37080 w 454962"/>
              <a:gd name="connsiteY73" fmla="*/ 191998 h 370464"/>
              <a:gd name="connsiteX74" fmla="*/ 39036 w 454962"/>
              <a:gd name="connsiteY74" fmla="*/ 178149 h 370464"/>
              <a:gd name="connsiteX75" fmla="*/ 40992 w 454962"/>
              <a:gd name="connsiteY75" fmla="*/ 176155 h 370464"/>
              <a:gd name="connsiteX76" fmla="*/ 46861 w 454962"/>
              <a:gd name="connsiteY76" fmla="*/ 176155 h 370464"/>
              <a:gd name="connsiteX77" fmla="*/ 60510 w 454962"/>
              <a:gd name="connsiteY77" fmla="*/ 184076 h 370464"/>
              <a:gd name="connsiteX78" fmla="*/ 66379 w 454962"/>
              <a:gd name="connsiteY78" fmla="*/ 184076 h 370464"/>
              <a:gd name="connsiteX79" fmla="*/ 68336 w 454962"/>
              <a:gd name="connsiteY79" fmla="*/ 184076 h 370464"/>
              <a:gd name="connsiteX80" fmla="*/ 68336 w 454962"/>
              <a:gd name="connsiteY80" fmla="*/ 182135 h 370464"/>
              <a:gd name="connsiteX81" fmla="*/ 68336 w 454962"/>
              <a:gd name="connsiteY81" fmla="*/ 124694 h 370464"/>
              <a:gd name="connsiteX82" fmla="*/ 68336 w 454962"/>
              <a:gd name="connsiteY82" fmla="*/ 77219 h 370464"/>
              <a:gd name="connsiteX83" fmla="*/ 101548 w 454962"/>
              <a:gd name="connsiteY83" fmla="*/ 77219 h 370464"/>
              <a:gd name="connsiteX84" fmla="*/ 101548 w 454962"/>
              <a:gd name="connsiteY84" fmla="*/ 17836 h 370464"/>
              <a:gd name="connsiteX85" fmla="*/ 267518 w 454962"/>
              <a:gd name="connsiteY85" fmla="*/ 17836 h 370464"/>
              <a:gd name="connsiteX86" fmla="*/ 290948 w 454962"/>
              <a:gd name="connsiteY86" fmla="*/ 19777 h 370464"/>
              <a:gd name="connsiteX87" fmla="*/ 316335 w 454962"/>
              <a:gd name="connsiteY87" fmla="*/ 25757 h 370464"/>
              <a:gd name="connsiteX88" fmla="*/ 335853 w 454962"/>
              <a:gd name="connsiteY88" fmla="*/ 29692 h 370464"/>
              <a:gd name="connsiteX89" fmla="*/ 347546 w 454962"/>
              <a:gd name="connsiteY89" fmla="*/ 33678 h 370464"/>
              <a:gd name="connsiteX90" fmla="*/ 351458 w 454962"/>
              <a:gd name="connsiteY90" fmla="*/ 33678 h 370464"/>
              <a:gd name="connsiteX91" fmla="*/ 357327 w 454962"/>
              <a:gd name="connsiteY91" fmla="*/ 29692 h 370464"/>
              <a:gd name="connsiteX92" fmla="*/ 363196 w 454962"/>
              <a:gd name="connsiteY92" fmla="*/ 19777 h 370464"/>
              <a:gd name="connsiteX93" fmla="*/ 378802 w 454962"/>
              <a:gd name="connsiteY93" fmla="*/ 7921 h 370464"/>
              <a:gd name="connsiteX94" fmla="*/ 394452 w 454962"/>
              <a:gd name="connsiteY94" fmla="*/ 0 h 370464"/>
              <a:gd name="connsiteX0" fmla="*/ 394452 w 454962"/>
              <a:gd name="connsiteY0" fmla="*/ 0 h 370464"/>
              <a:gd name="connsiteX1" fmla="*/ 402232 w 454962"/>
              <a:gd name="connsiteY1" fmla="*/ 5928 h 370464"/>
              <a:gd name="connsiteX2" fmla="*/ 406145 w 454962"/>
              <a:gd name="connsiteY2" fmla="*/ 7921 h 370464"/>
              <a:gd name="connsiteX3" fmla="*/ 406145 w 454962"/>
              <a:gd name="connsiteY3" fmla="*/ 13849 h 370464"/>
              <a:gd name="connsiteX4" fmla="*/ 406145 w 454962"/>
              <a:gd name="connsiteY4" fmla="*/ 19777 h 370464"/>
              <a:gd name="connsiteX5" fmla="*/ 410057 w 454962"/>
              <a:gd name="connsiteY5" fmla="*/ 41547 h 370464"/>
              <a:gd name="connsiteX6" fmla="*/ 413970 w 454962"/>
              <a:gd name="connsiteY6" fmla="*/ 67304 h 370464"/>
              <a:gd name="connsiteX7" fmla="*/ 415926 w 454962"/>
              <a:gd name="connsiteY7" fmla="*/ 79160 h 370464"/>
              <a:gd name="connsiteX8" fmla="*/ 423706 w 454962"/>
              <a:gd name="connsiteY8" fmla="*/ 93061 h 370464"/>
              <a:gd name="connsiteX9" fmla="*/ 431532 w 454962"/>
              <a:gd name="connsiteY9" fmla="*/ 104917 h 370464"/>
              <a:gd name="connsiteX10" fmla="*/ 437401 w 454962"/>
              <a:gd name="connsiteY10" fmla="*/ 112838 h 370464"/>
              <a:gd name="connsiteX11" fmla="*/ 445181 w 454962"/>
              <a:gd name="connsiteY11" fmla="*/ 120759 h 370464"/>
              <a:gd name="connsiteX12" fmla="*/ 454962 w 454962"/>
              <a:gd name="connsiteY12" fmla="*/ 132615 h 370464"/>
              <a:gd name="connsiteX13" fmla="*/ 451050 w 454962"/>
              <a:gd name="connsiteY13" fmla="*/ 140536 h 370464"/>
              <a:gd name="connsiteX14" fmla="*/ 443224 w 454962"/>
              <a:gd name="connsiteY14" fmla="*/ 144523 h 370464"/>
              <a:gd name="connsiteX15" fmla="*/ 435444 w 454962"/>
              <a:gd name="connsiteY15" fmla="*/ 150451 h 370464"/>
              <a:gd name="connsiteX16" fmla="*/ 425663 w 454962"/>
              <a:gd name="connsiteY16" fmla="*/ 154385 h 370464"/>
              <a:gd name="connsiteX17" fmla="*/ 415926 w 454962"/>
              <a:gd name="connsiteY17" fmla="*/ 162306 h 370464"/>
              <a:gd name="connsiteX18" fmla="*/ 412014 w 454962"/>
              <a:gd name="connsiteY18" fmla="*/ 166293 h 370464"/>
              <a:gd name="connsiteX19" fmla="*/ 410057 w 454962"/>
              <a:gd name="connsiteY19" fmla="*/ 174214 h 370464"/>
              <a:gd name="connsiteX20" fmla="*/ 404188 w 454962"/>
              <a:gd name="connsiteY20" fmla="*/ 195984 h 370464"/>
              <a:gd name="connsiteX21" fmla="*/ 402232 w 454962"/>
              <a:gd name="connsiteY21" fmla="*/ 219748 h 370464"/>
              <a:gd name="connsiteX22" fmla="*/ 400276 w 454962"/>
              <a:gd name="connsiteY22" fmla="*/ 235590 h 370464"/>
              <a:gd name="connsiteX23" fmla="*/ 398319 w 454962"/>
              <a:gd name="connsiteY23" fmla="*/ 245453 h 370464"/>
              <a:gd name="connsiteX24" fmla="*/ 398319 w 454962"/>
              <a:gd name="connsiteY24" fmla="*/ 257361 h 370464"/>
              <a:gd name="connsiteX25" fmla="*/ 394452 w 454962"/>
              <a:gd name="connsiteY25" fmla="*/ 269216 h 370464"/>
              <a:gd name="connsiteX26" fmla="*/ 392496 w 454962"/>
              <a:gd name="connsiteY26" fmla="*/ 279131 h 370464"/>
              <a:gd name="connsiteX27" fmla="*/ 388583 w 454962"/>
              <a:gd name="connsiteY27" fmla="*/ 287052 h 370464"/>
              <a:gd name="connsiteX28" fmla="*/ 380758 w 454962"/>
              <a:gd name="connsiteY28" fmla="*/ 292980 h 370464"/>
              <a:gd name="connsiteX29" fmla="*/ 372933 w 454962"/>
              <a:gd name="connsiteY29" fmla="*/ 298908 h 370464"/>
              <a:gd name="connsiteX30" fmla="*/ 367109 w 454962"/>
              <a:gd name="connsiteY30" fmla="*/ 304835 h 370464"/>
              <a:gd name="connsiteX31" fmla="*/ 361240 w 454962"/>
              <a:gd name="connsiteY31" fmla="*/ 314750 h 370464"/>
              <a:gd name="connsiteX32" fmla="*/ 359284 w 454962"/>
              <a:gd name="connsiteY32" fmla="*/ 322671 h 370464"/>
              <a:gd name="connsiteX33" fmla="*/ 357327 w 454962"/>
              <a:gd name="connsiteY33" fmla="*/ 332586 h 370464"/>
              <a:gd name="connsiteX34" fmla="*/ 351458 w 454962"/>
              <a:gd name="connsiteY34" fmla="*/ 340507 h 370464"/>
              <a:gd name="connsiteX35" fmla="*/ 347546 w 454962"/>
              <a:gd name="connsiteY35" fmla="*/ 342448 h 370464"/>
              <a:gd name="connsiteX36" fmla="*/ 343679 w 454962"/>
              <a:gd name="connsiteY36" fmla="*/ 350369 h 370464"/>
              <a:gd name="connsiteX37" fmla="*/ 325478 w 454962"/>
              <a:gd name="connsiteY37" fmla="*/ 339630 h 370464"/>
              <a:gd name="connsiteX38" fmla="*/ 315192 w 454962"/>
              <a:gd name="connsiteY38" fmla="*/ 313903 h 370464"/>
              <a:gd name="connsiteX39" fmla="*/ 318449 w 454962"/>
              <a:gd name="connsiteY39" fmla="*/ 296644 h 370464"/>
              <a:gd name="connsiteX40" fmla="*/ 289876 w 454962"/>
              <a:gd name="connsiteY40" fmla="*/ 303788 h 370464"/>
              <a:gd name="connsiteX41" fmla="*/ 292256 w 454962"/>
              <a:gd name="connsiteY41" fmla="*/ 332363 h 370464"/>
              <a:gd name="connsiteX42" fmla="*/ 266062 w 454962"/>
              <a:gd name="connsiteY42" fmla="*/ 368081 h 370464"/>
              <a:gd name="connsiteX43" fmla="*/ 239869 w 454962"/>
              <a:gd name="connsiteY43" fmla="*/ 351412 h 370464"/>
              <a:gd name="connsiteX44" fmla="*/ 225581 w 454962"/>
              <a:gd name="connsiteY44" fmla="*/ 358556 h 370464"/>
              <a:gd name="connsiteX45" fmla="*/ 208913 w 454962"/>
              <a:gd name="connsiteY45" fmla="*/ 368081 h 370464"/>
              <a:gd name="connsiteX46" fmla="*/ 187481 w 454962"/>
              <a:gd name="connsiteY46" fmla="*/ 370463 h 370464"/>
              <a:gd name="connsiteX47" fmla="*/ 175575 w 454962"/>
              <a:gd name="connsiteY47" fmla="*/ 360938 h 370464"/>
              <a:gd name="connsiteX48" fmla="*/ 163669 w 454962"/>
              <a:gd name="connsiteY48" fmla="*/ 368081 h 370464"/>
              <a:gd name="connsiteX49" fmla="*/ 144619 w 454962"/>
              <a:gd name="connsiteY49" fmla="*/ 370464 h 370464"/>
              <a:gd name="connsiteX50" fmla="*/ 130332 w 454962"/>
              <a:gd name="connsiteY50" fmla="*/ 356176 h 370464"/>
              <a:gd name="connsiteX51" fmla="*/ 120806 w 454962"/>
              <a:gd name="connsiteY51" fmla="*/ 339507 h 370464"/>
              <a:gd name="connsiteX52" fmla="*/ 106789 w 454962"/>
              <a:gd name="connsiteY52" fmla="*/ 347240 h 370464"/>
              <a:gd name="connsiteX53" fmla="*/ 94106 w 454962"/>
              <a:gd name="connsiteY53" fmla="*/ 364608 h 370464"/>
              <a:gd name="connsiteX54" fmla="*/ 72248 w 454962"/>
              <a:gd name="connsiteY54" fmla="*/ 366212 h 370464"/>
              <a:gd name="connsiteX55" fmla="*/ 76161 w 454962"/>
              <a:gd name="connsiteY55" fmla="*/ 356297 h 370464"/>
              <a:gd name="connsiteX56" fmla="*/ 70292 w 454962"/>
              <a:gd name="connsiteY56" fmla="*/ 346435 h 370464"/>
              <a:gd name="connsiteX57" fmla="*/ 62467 w 454962"/>
              <a:gd name="connsiteY57" fmla="*/ 336520 h 370464"/>
              <a:gd name="connsiteX58" fmla="*/ 50774 w 454962"/>
              <a:gd name="connsiteY58" fmla="*/ 330592 h 370464"/>
              <a:gd name="connsiteX59" fmla="*/ 37080 w 454962"/>
              <a:gd name="connsiteY59" fmla="*/ 324665 h 370464"/>
              <a:gd name="connsiteX60" fmla="*/ 37080 w 454962"/>
              <a:gd name="connsiteY60" fmla="*/ 318684 h 370464"/>
              <a:gd name="connsiteX61" fmla="*/ 23431 w 454962"/>
              <a:gd name="connsiteY61" fmla="*/ 294973 h 370464"/>
              <a:gd name="connsiteX62" fmla="*/ 15605 w 454962"/>
              <a:gd name="connsiteY62" fmla="*/ 288993 h 370464"/>
              <a:gd name="connsiteX63" fmla="*/ 7826 w 454962"/>
              <a:gd name="connsiteY63" fmla="*/ 283065 h 370464"/>
              <a:gd name="connsiteX64" fmla="*/ 3913 w 454962"/>
              <a:gd name="connsiteY64" fmla="*/ 281072 h 370464"/>
              <a:gd name="connsiteX65" fmla="*/ 0 w 454962"/>
              <a:gd name="connsiteY65" fmla="*/ 277137 h 370464"/>
              <a:gd name="connsiteX66" fmla="*/ 0 w 454962"/>
              <a:gd name="connsiteY66" fmla="*/ 269216 h 370464"/>
              <a:gd name="connsiteX67" fmla="*/ 3913 w 454962"/>
              <a:gd name="connsiteY67" fmla="*/ 263288 h 370464"/>
              <a:gd name="connsiteX68" fmla="*/ 5869 w 454962"/>
              <a:gd name="connsiteY68" fmla="*/ 245453 h 370464"/>
              <a:gd name="connsiteX69" fmla="*/ 7826 w 454962"/>
              <a:gd name="connsiteY69" fmla="*/ 231604 h 370464"/>
              <a:gd name="connsiteX70" fmla="*/ 13649 w 454962"/>
              <a:gd name="connsiteY70" fmla="*/ 223682 h 370464"/>
              <a:gd name="connsiteX71" fmla="*/ 27343 w 454962"/>
              <a:gd name="connsiteY71" fmla="*/ 205899 h 370464"/>
              <a:gd name="connsiteX72" fmla="*/ 31256 w 454962"/>
              <a:gd name="connsiteY72" fmla="*/ 197978 h 370464"/>
              <a:gd name="connsiteX73" fmla="*/ 37080 w 454962"/>
              <a:gd name="connsiteY73" fmla="*/ 191998 h 370464"/>
              <a:gd name="connsiteX74" fmla="*/ 39036 w 454962"/>
              <a:gd name="connsiteY74" fmla="*/ 178149 h 370464"/>
              <a:gd name="connsiteX75" fmla="*/ 40992 w 454962"/>
              <a:gd name="connsiteY75" fmla="*/ 176155 h 370464"/>
              <a:gd name="connsiteX76" fmla="*/ 46861 w 454962"/>
              <a:gd name="connsiteY76" fmla="*/ 176155 h 370464"/>
              <a:gd name="connsiteX77" fmla="*/ 60510 w 454962"/>
              <a:gd name="connsiteY77" fmla="*/ 184076 h 370464"/>
              <a:gd name="connsiteX78" fmla="*/ 66379 w 454962"/>
              <a:gd name="connsiteY78" fmla="*/ 184076 h 370464"/>
              <a:gd name="connsiteX79" fmla="*/ 68336 w 454962"/>
              <a:gd name="connsiteY79" fmla="*/ 184076 h 370464"/>
              <a:gd name="connsiteX80" fmla="*/ 68336 w 454962"/>
              <a:gd name="connsiteY80" fmla="*/ 182135 h 370464"/>
              <a:gd name="connsiteX81" fmla="*/ 68336 w 454962"/>
              <a:gd name="connsiteY81" fmla="*/ 124694 h 370464"/>
              <a:gd name="connsiteX82" fmla="*/ 68336 w 454962"/>
              <a:gd name="connsiteY82" fmla="*/ 77219 h 370464"/>
              <a:gd name="connsiteX83" fmla="*/ 101548 w 454962"/>
              <a:gd name="connsiteY83" fmla="*/ 77219 h 370464"/>
              <a:gd name="connsiteX84" fmla="*/ 101548 w 454962"/>
              <a:gd name="connsiteY84" fmla="*/ 17836 h 370464"/>
              <a:gd name="connsiteX85" fmla="*/ 267518 w 454962"/>
              <a:gd name="connsiteY85" fmla="*/ 17836 h 370464"/>
              <a:gd name="connsiteX86" fmla="*/ 290948 w 454962"/>
              <a:gd name="connsiteY86" fmla="*/ 19777 h 370464"/>
              <a:gd name="connsiteX87" fmla="*/ 316335 w 454962"/>
              <a:gd name="connsiteY87" fmla="*/ 25757 h 370464"/>
              <a:gd name="connsiteX88" fmla="*/ 335853 w 454962"/>
              <a:gd name="connsiteY88" fmla="*/ 29692 h 370464"/>
              <a:gd name="connsiteX89" fmla="*/ 347546 w 454962"/>
              <a:gd name="connsiteY89" fmla="*/ 33678 h 370464"/>
              <a:gd name="connsiteX90" fmla="*/ 351458 w 454962"/>
              <a:gd name="connsiteY90" fmla="*/ 33678 h 370464"/>
              <a:gd name="connsiteX91" fmla="*/ 357327 w 454962"/>
              <a:gd name="connsiteY91" fmla="*/ 29692 h 370464"/>
              <a:gd name="connsiteX92" fmla="*/ 363196 w 454962"/>
              <a:gd name="connsiteY92" fmla="*/ 19777 h 370464"/>
              <a:gd name="connsiteX93" fmla="*/ 378802 w 454962"/>
              <a:gd name="connsiteY93" fmla="*/ 7921 h 370464"/>
              <a:gd name="connsiteX94" fmla="*/ 394452 w 454962"/>
              <a:gd name="connsiteY94" fmla="*/ 0 h 37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54962" h="370464">
                <a:moveTo>
                  <a:pt x="394452" y="0"/>
                </a:moveTo>
                <a:lnTo>
                  <a:pt x="402232" y="5928"/>
                </a:lnTo>
                <a:lnTo>
                  <a:pt x="406145" y="7921"/>
                </a:lnTo>
                <a:lnTo>
                  <a:pt x="406145" y="13849"/>
                </a:lnTo>
                <a:lnTo>
                  <a:pt x="406145" y="19777"/>
                </a:lnTo>
                <a:cubicBezTo>
                  <a:pt x="407464" y="27016"/>
                  <a:pt x="408738" y="34308"/>
                  <a:pt x="410057" y="41547"/>
                </a:cubicBezTo>
                <a:cubicBezTo>
                  <a:pt x="411377" y="50150"/>
                  <a:pt x="412651" y="58701"/>
                  <a:pt x="413970" y="67304"/>
                </a:cubicBezTo>
                <a:cubicBezTo>
                  <a:pt x="414607" y="71239"/>
                  <a:pt x="415290" y="75225"/>
                  <a:pt x="415926" y="79160"/>
                </a:cubicBezTo>
                <a:lnTo>
                  <a:pt x="423706" y="93061"/>
                </a:lnTo>
                <a:lnTo>
                  <a:pt x="431532" y="104917"/>
                </a:lnTo>
                <a:lnTo>
                  <a:pt x="437401" y="112838"/>
                </a:lnTo>
                <a:lnTo>
                  <a:pt x="445181" y="120759"/>
                </a:lnTo>
                <a:lnTo>
                  <a:pt x="454962" y="132615"/>
                </a:lnTo>
                <a:cubicBezTo>
                  <a:pt x="453643" y="135238"/>
                  <a:pt x="452369" y="137913"/>
                  <a:pt x="451050" y="140536"/>
                </a:cubicBezTo>
                <a:lnTo>
                  <a:pt x="443224" y="144523"/>
                </a:lnTo>
                <a:lnTo>
                  <a:pt x="435444" y="150451"/>
                </a:lnTo>
                <a:lnTo>
                  <a:pt x="425663" y="154385"/>
                </a:lnTo>
                <a:lnTo>
                  <a:pt x="415926" y="162306"/>
                </a:lnTo>
                <a:cubicBezTo>
                  <a:pt x="414607" y="163618"/>
                  <a:pt x="413333" y="164981"/>
                  <a:pt x="412014" y="166293"/>
                </a:cubicBezTo>
                <a:cubicBezTo>
                  <a:pt x="411377" y="168916"/>
                  <a:pt x="410694" y="171591"/>
                  <a:pt x="410057" y="174214"/>
                </a:cubicBezTo>
                <a:lnTo>
                  <a:pt x="404188" y="195984"/>
                </a:lnTo>
                <a:cubicBezTo>
                  <a:pt x="403552" y="203906"/>
                  <a:pt x="402869" y="211827"/>
                  <a:pt x="402232" y="219748"/>
                </a:cubicBezTo>
                <a:cubicBezTo>
                  <a:pt x="401595" y="225046"/>
                  <a:pt x="400913" y="230292"/>
                  <a:pt x="400276" y="235590"/>
                </a:cubicBezTo>
                <a:cubicBezTo>
                  <a:pt x="399639" y="238895"/>
                  <a:pt x="398956" y="242148"/>
                  <a:pt x="398319" y="245453"/>
                </a:cubicBezTo>
                <a:lnTo>
                  <a:pt x="398319" y="257361"/>
                </a:lnTo>
                <a:cubicBezTo>
                  <a:pt x="397046" y="261295"/>
                  <a:pt x="395726" y="265282"/>
                  <a:pt x="394452" y="269216"/>
                </a:cubicBezTo>
                <a:cubicBezTo>
                  <a:pt x="393815" y="272521"/>
                  <a:pt x="393133" y="275826"/>
                  <a:pt x="392496" y="279131"/>
                </a:cubicBezTo>
                <a:cubicBezTo>
                  <a:pt x="391177" y="281754"/>
                  <a:pt x="389903" y="284429"/>
                  <a:pt x="388583" y="287052"/>
                </a:cubicBezTo>
                <a:lnTo>
                  <a:pt x="380758" y="292980"/>
                </a:lnTo>
                <a:lnTo>
                  <a:pt x="372933" y="298908"/>
                </a:lnTo>
                <a:lnTo>
                  <a:pt x="367109" y="304835"/>
                </a:lnTo>
                <a:lnTo>
                  <a:pt x="361240" y="314750"/>
                </a:lnTo>
                <a:cubicBezTo>
                  <a:pt x="360603" y="317373"/>
                  <a:pt x="359921" y="320048"/>
                  <a:pt x="359284" y="322671"/>
                </a:cubicBezTo>
                <a:cubicBezTo>
                  <a:pt x="358647" y="325976"/>
                  <a:pt x="357964" y="329281"/>
                  <a:pt x="357327" y="332586"/>
                </a:cubicBezTo>
                <a:lnTo>
                  <a:pt x="351458" y="340507"/>
                </a:lnTo>
                <a:cubicBezTo>
                  <a:pt x="350139" y="341136"/>
                  <a:pt x="348865" y="341818"/>
                  <a:pt x="347546" y="342448"/>
                </a:cubicBezTo>
                <a:lnTo>
                  <a:pt x="343679" y="350369"/>
                </a:lnTo>
                <a:cubicBezTo>
                  <a:pt x="342359" y="356297"/>
                  <a:pt x="326797" y="333702"/>
                  <a:pt x="325478" y="339630"/>
                </a:cubicBezTo>
                <a:cubicBezTo>
                  <a:pt x="325230" y="342954"/>
                  <a:pt x="315451" y="310569"/>
                  <a:pt x="315192" y="313903"/>
                </a:cubicBezTo>
                <a:lnTo>
                  <a:pt x="318449" y="296644"/>
                </a:lnTo>
                <a:cubicBezTo>
                  <a:pt x="308925" y="299025"/>
                  <a:pt x="299400" y="310932"/>
                  <a:pt x="289876" y="303788"/>
                </a:cubicBezTo>
                <a:lnTo>
                  <a:pt x="292256" y="332363"/>
                </a:lnTo>
                <a:lnTo>
                  <a:pt x="266062" y="368081"/>
                </a:lnTo>
                <a:lnTo>
                  <a:pt x="239869" y="351412"/>
                </a:lnTo>
                <a:lnTo>
                  <a:pt x="225581" y="358556"/>
                </a:lnTo>
                <a:lnTo>
                  <a:pt x="208913" y="368081"/>
                </a:lnTo>
                <a:lnTo>
                  <a:pt x="187481" y="370463"/>
                </a:lnTo>
                <a:lnTo>
                  <a:pt x="175575" y="360938"/>
                </a:lnTo>
                <a:lnTo>
                  <a:pt x="163669" y="368081"/>
                </a:lnTo>
                <a:lnTo>
                  <a:pt x="144619" y="370464"/>
                </a:lnTo>
                <a:lnTo>
                  <a:pt x="130332" y="356176"/>
                </a:lnTo>
                <a:lnTo>
                  <a:pt x="120806" y="339507"/>
                </a:lnTo>
                <a:lnTo>
                  <a:pt x="106789" y="347240"/>
                </a:lnTo>
                <a:lnTo>
                  <a:pt x="94106" y="364608"/>
                </a:lnTo>
                <a:cubicBezTo>
                  <a:pt x="94743" y="361985"/>
                  <a:pt x="71611" y="368834"/>
                  <a:pt x="72248" y="366212"/>
                </a:cubicBezTo>
                <a:cubicBezTo>
                  <a:pt x="73568" y="362907"/>
                  <a:pt x="74841" y="359602"/>
                  <a:pt x="76161" y="356297"/>
                </a:cubicBezTo>
                <a:lnTo>
                  <a:pt x="70292" y="346435"/>
                </a:lnTo>
                <a:lnTo>
                  <a:pt x="62467" y="336520"/>
                </a:lnTo>
                <a:lnTo>
                  <a:pt x="50774" y="330592"/>
                </a:lnTo>
                <a:lnTo>
                  <a:pt x="37080" y="324665"/>
                </a:lnTo>
                <a:lnTo>
                  <a:pt x="37080" y="318684"/>
                </a:lnTo>
                <a:lnTo>
                  <a:pt x="23431" y="294973"/>
                </a:lnTo>
                <a:lnTo>
                  <a:pt x="15605" y="288993"/>
                </a:lnTo>
                <a:lnTo>
                  <a:pt x="7826" y="283065"/>
                </a:lnTo>
                <a:lnTo>
                  <a:pt x="3913" y="281072"/>
                </a:lnTo>
                <a:cubicBezTo>
                  <a:pt x="2594" y="279760"/>
                  <a:pt x="1320" y="278449"/>
                  <a:pt x="0" y="277137"/>
                </a:cubicBezTo>
                <a:lnTo>
                  <a:pt x="0" y="269216"/>
                </a:lnTo>
                <a:lnTo>
                  <a:pt x="3913" y="263288"/>
                </a:lnTo>
                <a:cubicBezTo>
                  <a:pt x="4550" y="257361"/>
                  <a:pt x="5232" y="251380"/>
                  <a:pt x="5869" y="245453"/>
                </a:cubicBezTo>
                <a:cubicBezTo>
                  <a:pt x="6506" y="240836"/>
                  <a:pt x="7189" y="236220"/>
                  <a:pt x="7826" y="231604"/>
                </a:cubicBezTo>
                <a:cubicBezTo>
                  <a:pt x="9782" y="228981"/>
                  <a:pt x="11693" y="226305"/>
                  <a:pt x="13649" y="223682"/>
                </a:cubicBezTo>
                <a:lnTo>
                  <a:pt x="27343" y="205899"/>
                </a:lnTo>
                <a:cubicBezTo>
                  <a:pt x="28663" y="203276"/>
                  <a:pt x="29937" y="200601"/>
                  <a:pt x="31256" y="197978"/>
                </a:cubicBezTo>
                <a:lnTo>
                  <a:pt x="37080" y="191998"/>
                </a:lnTo>
                <a:cubicBezTo>
                  <a:pt x="37717" y="187381"/>
                  <a:pt x="38399" y="182765"/>
                  <a:pt x="39036" y="178149"/>
                </a:cubicBezTo>
                <a:cubicBezTo>
                  <a:pt x="39673" y="177467"/>
                  <a:pt x="40355" y="176837"/>
                  <a:pt x="40992" y="176155"/>
                </a:cubicBezTo>
                <a:lnTo>
                  <a:pt x="46861" y="176155"/>
                </a:lnTo>
                <a:lnTo>
                  <a:pt x="60510" y="184076"/>
                </a:lnTo>
                <a:lnTo>
                  <a:pt x="66379" y="184076"/>
                </a:lnTo>
                <a:lnTo>
                  <a:pt x="68336" y="184076"/>
                </a:lnTo>
                <a:lnTo>
                  <a:pt x="68336" y="182135"/>
                </a:lnTo>
                <a:lnTo>
                  <a:pt x="68336" y="124694"/>
                </a:lnTo>
                <a:lnTo>
                  <a:pt x="68336" y="77219"/>
                </a:lnTo>
                <a:lnTo>
                  <a:pt x="101548" y="77219"/>
                </a:lnTo>
                <a:lnTo>
                  <a:pt x="101548" y="17836"/>
                </a:lnTo>
                <a:lnTo>
                  <a:pt x="267518" y="17836"/>
                </a:lnTo>
                <a:lnTo>
                  <a:pt x="290948" y="19777"/>
                </a:lnTo>
                <a:lnTo>
                  <a:pt x="316335" y="25757"/>
                </a:lnTo>
                <a:lnTo>
                  <a:pt x="335853" y="29692"/>
                </a:lnTo>
                <a:lnTo>
                  <a:pt x="347546" y="33678"/>
                </a:lnTo>
                <a:lnTo>
                  <a:pt x="351458" y="33678"/>
                </a:lnTo>
                <a:lnTo>
                  <a:pt x="357327" y="29692"/>
                </a:lnTo>
                <a:lnTo>
                  <a:pt x="363196" y="19777"/>
                </a:lnTo>
                <a:lnTo>
                  <a:pt x="378802" y="7921"/>
                </a:lnTo>
                <a:lnTo>
                  <a:pt x="394452"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0" name="Freeform 1212"/>
          <p:cNvSpPr>
            <a:spLocks/>
          </p:cNvSpPr>
          <p:nvPr/>
        </p:nvSpPr>
        <p:spPr bwMode="gray">
          <a:xfrm>
            <a:off x="2785152" y="4077366"/>
            <a:ext cx="6761" cy="6854"/>
          </a:xfrm>
          <a:custGeom>
            <a:avLst/>
            <a:gdLst>
              <a:gd name="T0" fmla="*/ 4 w 4"/>
              <a:gd name="T1" fmla="*/ 4 h 4"/>
              <a:gd name="T2" fmla="*/ 4 w 4"/>
              <a:gd name="T3" fmla="*/ 4 h 4"/>
              <a:gd name="T4" fmla="*/ 2 w 4"/>
              <a:gd name="T5" fmla="*/ 4 h 4"/>
              <a:gd name="T6" fmla="*/ 0 w 4"/>
              <a:gd name="T7" fmla="*/ 4 h 4"/>
              <a:gd name="T8" fmla="*/ 0 w 4"/>
              <a:gd name="T9" fmla="*/ 3 h 4"/>
              <a:gd name="T10" fmla="*/ 0 w 4"/>
              <a:gd name="T11" fmla="*/ 2 h 4"/>
              <a:gd name="T12" fmla="*/ 0 w 4"/>
              <a:gd name="T13" fmla="*/ 2 h 4"/>
              <a:gd name="T14" fmla="*/ 1 w 4"/>
              <a:gd name="T15" fmla="*/ 0 h 4"/>
              <a:gd name="T16" fmla="*/ 2 w 4"/>
              <a:gd name="T17" fmla="*/ 2 h 4"/>
              <a:gd name="T18" fmla="*/ 4 w 4"/>
              <a:gd name="T19" fmla="*/ 3 h 4"/>
              <a:gd name="T20" fmla="*/ 4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4"/>
                </a:moveTo>
                <a:lnTo>
                  <a:pt x="4" y="4"/>
                </a:lnTo>
                <a:lnTo>
                  <a:pt x="2" y="4"/>
                </a:lnTo>
                <a:lnTo>
                  <a:pt x="0" y="4"/>
                </a:lnTo>
                <a:lnTo>
                  <a:pt x="0" y="3"/>
                </a:lnTo>
                <a:lnTo>
                  <a:pt x="0" y="2"/>
                </a:lnTo>
                <a:lnTo>
                  <a:pt x="0" y="2"/>
                </a:lnTo>
                <a:lnTo>
                  <a:pt x="1" y="0"/>
                </a:lnTo>
                <a:lnTo>
                  <a:pt x="2" y="2"/>
                </a:lnTo>
                <a:lnTo>
                  <a:pt x="4" y="3"/>
                </a:lnTo>
                <a:lnTo>
                  <a:pt x="4"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2" name="Freeform 1216"/>
          <p:cNvSpPr>
            <a:spLocks/>
          </p:cNvSpPr>
          <p:nvPr/>
        </p:nvSpPr>
        <p:spPr bwMode="gray">
          <a:xfrm>
            <a:off x="2029604" y="3575263"/>
            <a:ext cx="54088" cy="68547"/>
          </a:xfrm>
          <a:custGeom>
            <a:avLst/>
            <a:gdLst>
              <a:gd name="T0" fmla="*/ 31 w 32"/>
              <a:gd name="T1" fmla="*/ 15 h 40"/>
              <a:gd name="T2" fmla="*/ 31 w 32"/>
              <a:gd name="T3" fmla="*/ 15 h 40"/>
              <a:gd name="T4" fmla="*/ 27 w 32"/>
              <a:gd name="T5" fmla="*/ 8 h 40"/>
              <a:gd name="T6" fmla="*/ 20 w 32"/>
              <a:gd name="T7" fmla="*/ 0 h 40"/>
              <a:gd name="T8" fmla="*/ 20 w 32"/>
              <a:gd name="T9" fmla="*/ 0 h 40"/>
              <a:gd name="T10" fmla="*/ 12 w 32"/>
              <a:gd name="T11" fmla="*/ 9 h 40"/>
              <a:gd name="T12" fmla="*/ 12 w 32"/>
              <a:gd name="T13" fmla="*/ 9 h 40"/>
              <a:gd name="T14" fmla="*/ 7 w 32"/>
              <a:gd name="T15" fmla="*/ 16 h 40"/>
              <a:gd name="T16" fmla="*/ 0 w 32"/>
              <a:gd name="T17" fmla="*/ 26 h 40"/>
              <a:gd name="T18" fmla="*/ 0 w 32"/>
              <a:gd name="T19" fmla="*/ 26 h 40"/>
              <a:gd name="T20" fmla="*/ 5 w 32"/>
              <a:gd name="T21" fmla="*/ 30 h 40"/>
              <a:gd name="T22" fmla="*/ 9 w 32"/>
              <a:gd name="T23" fmla="*/ 35 h 40"/>
              <a:gd name="T24" fmla="*/ 9 w 32"/>
              <a:gd name="T25" fmla="*/ 35 h 40"/>
              <a:gd name="T26" fmla="*/ 10 w 32"/>
              <a:gd name="T27" fmla="*/ 36 h 40"/>
              <a:gd name="T28" fmla="*/ 12 w 32"/>
              <a:gd name="T29" fmla="*/ 39 h 40"/>
              <a:gd name="T30" fmla="*/ 16 w 32"/>
              <a:gd name="T31" fmla="*/ 40 h 40"/>
              <a:gd name="T32" fmla="*/ 16 w 32"/>
              <a:gd name="T33" fmla="*/ 40 h 40"/>
              <a:gd name="T34" fmla="*/ 18 w 32"/>
              <a:gd name="T35" fmla="*/ 30 h 40"/>
              <a:gd name="T36" fmla="*/ 18 w 32"/>
              <a:gd name="T37" fmla="*/ 30 h 40"/>
              <a:gd name="T38" fmla="*/ 20 w 32"/>
              <a:gd name="T39" fmla="*/ 27 h 40"/>
              <a:gd name="T40" fmla="*/ 22 w 32"/>
              <a:gd name="T41" fmla="*/ 26 h 40"/>
              <a:gd name="T42" fmla="*/ 28 w 32"/>
              <a:gd name="T43" fmla="*/ 26 h 40"/>
              <a:gd name="T44" fmla="*/ 28 w 32"/>
              <a:gd name="T45" fmla="*/ 26 h 40"/>
              <a:gd name="T46" fmla="*/ 31 w 32"/>
              <a:gd name="T47" fmla="*/ 27 h 40"/>
              <a:gd name="T48" fmla="*/ 31 w 32"/>
              <a:gd name="T49" fmla="*/ 27 h 40"/>
              <a:gd name="T50" fmla="*/ 32 w 32"/>
              <a:gd name="T51" fmla="*/ 23 h 40"/>
              <a:gd name="T52" fmla="*/ 32 w 32"/>
              <a:gd name="T53" fmla="*/ 19 h 40"/>
              <a:gd name="T54" fmla="*/ 31 w 32"/>
              <a:gd name="T5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0">
                <a:moveTo>
                  <a:pt x="31" y="15"/>
                </a:moveTo>
                <a:lnTo>
                  <a:pt x="31" y="15"/>
                </a:lnTo>
                <a:lnTo>
                  <a:pt x="27" y="8"/>
                </a:lnTo>
                <a:lnTo>
                  <a:pt x="20" y="0"/>
                </a:lnTo>
                <a:lnTo>
                  <a:pt x="20" y="0"/>
                </a:lnTo>
                <a:lnTo>
                  <a:pt x="12" y="9"/>
                </a:lnTo>
                <a:lnTo>
                  <a:pt x="12" y="9"/>
                </a:lnTo>
                <a:lnTo>
                  <a:pt x="7" y="16"/>
                </a:lnTo>
                <a:lnTo>
                  <a:pt x="0" y="26"/>
                </a:lnTo>
                <a:lnTo>
                  <a:pt x="0" y="26"/>
                </a:lnTo>
                <a:lnTo>
                  <a:pt x="5" y="30"/>
                </a:lnTo>
                <a:lnTo>
                  <a:pt x="9" y="35"/>
                </a:lnTo>
                <a:lnTo>
                  <a:pt x="9" y="35"/>
                </a:lnTo>
                <a:lnTo>
                  <a:pt x="10" y="36"/>
                </a:lnTo>
                <a:lnTo>
                  <a:pt x="12" y="39"/>
                </a:lnTo>
                <a:lnTo>
                  <a:pt x="16" y="40"/>
                </a:lnTo>
                <a:lnTo>
                  <a:pt x="16" y="40"/>
                </a:lnTo>
                <a:lnTo>
                  <a:pt x="18" y="30"/>
                </a:lnTo>
                <a:lnTo>
                  <a:pt x="18" y="30"/>
                </a:lnTo>
                <a:lnTo>
                  <a:pt x="20" y="27"/>
                </a:lnTo>
                <a:lnTo>
                  <a:pt x="22" y="26"/>
                </a:lnTo>
                <a:lnTo>
                  <a:pt x="28" y="26"/>
                </a:lnTo>
                <a:lnTo>
                  <a:pt x="28" y="26"/>
                </a:lnTo>
                <a:lnTo>
                  <a:pt x="31" y="27"/>
                </a:lnTo>
                <a:lnTo>
                  <a:pt x="31" y="27"/>
                </a:lnTo>
                <a:lnTo>
                  <a:pt x="32" y="23"/>
                </a:lnTo>
                <a:lnTo>
                  <a:pt x="32" y="19"/>
                </a:lnTo>
                <a:lnTo>
                  <a:pt x="31"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3" name="Freeform 1236"/>
          <p:cNvSpPr>
            <a:spLocks/>
          </p:cNvSpPr>
          <p:nvPr/>
        </p:nvSpPr>
        <p:spPr bwMode="gray">
          <a:xfrm>
            <a:off x="4874321" y="4101358"/>
            <a:ext cx="3380" cy="3427"/>
          </a:xfrm>
          <a:custGeom>
            <a:avLst/>
            <a:gdLst>
              <a:gd name="T0" fmla="*/ 1 w 2"/>
              <a:gd name="T1" fmla="*/ 2 h 2"/>
              <a:gd name="T2" fmla="*/ 1 w 2"/>
              <a:gd name="T3" fmla="*/ 2 h 2"/>
              <a:gd name="T4" fmla="*/ 0 w 2"/>
              <a:gd name="T5" fmla="*/ 1 h 2"/>
              <a:gd name="T6" fmla="*/ 0 w 2"/>
              <a:gd name="T7" fmla="*/ 1 h 2"/>
              <a:gd name="T8" fmla="*/ 1 w 2"/>
              <a:gd name="T9" fmla="*/ 0 h 2"/>
              <a:gd name="T10" fmla="*/ 1 w 2"/>
              <a:gd name="T11" fmla="*/ 0 h 2"/>
              <a:gd name="T12" fmla="*/ 2 w 2"/>
              <a:gd name="T13" fmla="*/ 0 h 2"/>
              <a:gd name="T14" fmla="*/ 2 w 2"/>
              <a:gd name="T15" fmla="*/ 1 h 2"/>
              <a:gd name="T16" fmla="*/ 2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lnTo>
                  <a:pt x="1" y="2"/>
                </a:lnTo>
                <a:lnTo>
                  <a:pt x="0" y="1"/>
                </a:lnTo>
                <a:lnTo>
                  <a:pt x="0" y="1"/>
                </a:lnTo>
                <a:lnTo>
                  <a:pt x="1" y="0"/>
                </a:lnTo>
                <a:lnTo>
                  <a:pt x="1" y="0"/>
                </a:lnTo>
                <a:lnTo>
                  <a:pt x="2" y="0"/>
                </a:lnTo>
                <a:lnTo>
                  <a:pt x="2" y="1"/>
                </a:lnTo>
                <a:lnTo>
                  <a:pt x="2" y="1"/>
                </a:lnTo>
                <a:lnTo>
                  <a:pt x="1" y="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4" name="Freeform 1242"/>
          <p:cNvSpPr>
            <a:spLocks/>
          </p:cNvSpPr>
          <p:nvPr/>
        </p:nvSpPr>
        <p:spPr bwMode="gray">
          <a:xfrm>
            <a:off x="2423436" y="3929991"/>
            <a:ext cx="13522" cy="35987"/>
          </a:xfrm>
          <a:custGeom>
            <a:avLst/>
            <a:gdLst>
              <a:gd name="T0" fmla="*/ 7 w 8"/>
              <a:gd name="T1" fmla="*/ 21 h 21"/>
              <a:gd name="T2" fmla="*/ 7 w 8"/>
              <a:gd name="T3" fmla="*/ 21 h 21"/>
              <a:gd name="T4" fmla="*/ 7 w 8"/>
              <a:gd name="T5" fmla="*/ 21 h 21"/>
              <a:gd name="T6" fmla="*/ 2 w 8"/>
              <a:gd name="T7" fmla="*/ 16 h 21"/>
              <a:gd name="T8" fmla="*/ 1 w 8"/>
              <a:gd name="T9" fmla="*/ 13 h 21"/>
              <a:gd name="T10" fmla="*/ 0 w 8"/>
              <a:gd name="T11" fmla="*/ 10 h 21"/>
              <a:gd name="T12" fmla="*/ 0 w 8"/>
              <a:gd name="T13" fmla="*/ 10 h 21"/>
              <a:gd name="T14" fmla="*/ 0 w 8"/>
              <a:gd name="T15" fmla="*/ 9 h 21"/>
              <a:gd name="T16" fmla="*/ 0 w 8"/>
              <a:gd name="T17" fmla="*/ 9 h 21"/>
              <a:gd name="T18" fmla="*/ 1 w 8"/>
              <a:gd name="T19" fmla="*/ 6 h 21"/>
              <a:gd name="T20" fmla="*/ 2 w 8"/>
              <a:gd name="T21" fmla="*/ 3 h 21"/>
              <a:gd name="T22" fmla="*/ 5 w 8"/>
              <a:gd name="T23" fmla="*/ 1 h 21"/>
              <a:gd name="T24" fmla="*/ 8 w 8"/>
              <a:gd name="T25" fmla="*/ 0 h 21"/>
              <a:gd name="T26" fmla="*/ 8 w 8"/>
              <a:gd name="T27" fmla="*/ 0 h 21"/>
              <a:gd name="T28" fmla="*/ 7 w 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1">
                <a:moveTo>
                  <a:pt x="7" y="21"/>
                </a:moveTo>
                <a:lnTo>
                  <a:pt x="7" y="21"/>
                </a:lnTo>
                <a:lnTo>
                  <a:pt x="7" y="21"/>
                </a:lnTo>
                <a:lnTo>
                  <a:pt x="2" y="16"/>
                </a:lnTo>
                <a:lnTo>
                  <a:pt x="1" y="13"/>
                </a:lnTo>
                <a:lnTo>
                  <a:pt x="0" y="10"/>
                </a:lnTo>
                <a:lnTo>
                  <a:pt x="0" y="10"/>
                </a:lnTo>
                <a:lnTo>
                  <a:pt x="0" y="9"/>
                </a:lnTo>
                <a:lnTo>
                  <a:pt x="0" y="9"/>
                </a:lnTo>
                <a:lnTo>
                  <a:pt x="1" y="6"/>
                </a:lnTo>
                <a:lnTo>
                  <a:pt x="2" y="3"/>
                </a:lnTo>
                <a:lnTo>
                  <a:pt x="5" y="1"/>
                </a:lnTo>
                <a:lnTo>
                  <a:pt x="8" y="0"/>
                </a:lnTo>
                <a:lnTo>
                  <a:pt x="8" y="0"/>
                </a:lnTo>
                <a:lnTo>
                  <a:pt x="7" y="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5" name="Freeform 1244"/>
          <p:cNvSpPr>
            <a:spLocks/>
          </p:cNvSpPr>
          <p:nvPr/>
        </p:nvSpPr>
        <p:spPr bwMode="gray">
          <a:xfrm>
            <a:off x="1995798" y="3390187"/>
            <a:ext cx="138602" cy="61692"/>
          </a:xfrm>
          <a:custGeom>
            <a:avLst/>
            <a:gdLst>
              <a:gd name="T0" fmla="*/ 16 w 82"/>
              <a:gd name="T1" fmla="*/ 36 h 36"/>
              <a:gd name="T2" fmla="*/ 16 w 82"/>
              <a:gd name="T3" fmla="*/ 36 h 36"/>
              <a:gd name="T4" fmla="*/ 22 w 82"/>
              <a:gd name="T5" fmla="*/ 36 h 36"/>
              <a:gd name="T6" fmla="*/ 29 w 82"/>
              <a:gd name="T7" fmla="*/ 34 h 36"/>
              <a:gd name="T8" fmla="*/ 35 w 82"/>
              <a:gd name="T9" fmla="*/ 33 h 36"/>
              <a:gd name="T10" fmla="*/ 40 w 82"/>
              <a:gd name="T11" fmla="*/ 32 h 36"/>
              <a:gd name="T12" fmla="*/ 40 w 82"/>
              <a:gd name="T13" fmla="*/ 32 h 36"/>
              <a:gd name="T14" fmla="*/ 43 w 82"/>
              <a:gd name="T15" fmla="*/ 31 h 36"/>
              <a:gd name="T16" fmla="*/ 48 w 82"/>
              <a:gd name="T17" fmla="*/ 28 h 36"/>
              <a:gd name="T18" fmla="*/ 54 w 82"/>
              <a:gd name="T19" fmla="*/ 26 h 36"/>
              <a:gd name="T20" fmla="*/ 62 w 82"/>
              <a:gd name="T21" fmla="*/ 25 h 36"/>
              <a:gd name="T22" fmla="*/ 62 w 82"/>
              <a:gd name="T23" fmla="*/ 25 h 36"/>
              <a:gd name="T24" fmla="*/ 70 w 82"/>
              <a:gd name="T25" fmla="*/ 25 h 36"/>
              <a:gd name="T26" fmla="*/ 79 w 82"/>
              <a:gd name="T27" fmla="*/ 22 h 36"/>
              <a:gd name="T28" fmla="*/ 79 w 82"/>
              <a:gd name="T29" fmla="*/ 22 h 36"/>
              <a:gd name="T30" fmla="*/ 79 w 82"/>
              <a:gd name="T31" fmla="*/ 22 h 36"/>
              <a:gd name="T32" fmla="*/ 77 w 82"/>
              <a:gd name="T33" fmla="*/ 17 h 36"/>
              <a:gd name="T34" fmla="*/ 77 w 82"/>
              <a:gd name="T35" fmla="*/ 15 h 36"/>
              <a:gd name="T36" fmla="*/ 78 w 82"/>
              <a:gd name="T37" fmla="*/ 14 h 36"/>
              <a:gd name="T38" fmla="*/ 78 w 82"/>
              <a:gd name="T39" fmla="*/ 14 h 36"/>
              <a:gd name="T40" fmla="*/ 82 w 82"/>
              <a:gd name="T41" fmla="*/ 7 h 36"/>
              <a:gd name="T42" fmla="*/ 82 w 82"/>
              <a:gd name="T43" fmla="*/ 7 h 36"/>
              <a:gd name="T44" fmla="*/ 73 w 82"/>
              <a:gd name="T45" fmla="*/ 2 h 36"/>
              <a:gd name="T46" fmla="*/ 68 w 82"/>
              <a:gd name="T47" fmla="*/ 0 h 36"/>
              <a:gd name="T48" fmla="*/ 68 w 82"/>
              <a:gd name="T49" fmla="*/ 0 h 36"/>
              <a:gd name="T50" fmla="*/ 61 w 82"/>
              <a:gd name="T51" fmla="*/ 1 h 36"/>
              <a:gd name="T52" fmla="*/ 56 w 82"/>
              <a:gd name="T53" fmla="*/ 2 h 36"/>
              <a:gd name="T54" fmla="*/ 56 w 82"/>
              <a:gd name="T55" fmla="*/ 2 h 36"/>
              <a:gd name="T56" fmla="*/ 49 w 82"/>
              <a:gd name="T57" fmla="*/ 2 h 36"/>
              <a:gd name="T58" fmla="*/ 46 w 82"/>
              <a:gd name="T59" fmla="*/ 4 h 36"/>
              <a:gd name="T60" fmla="*/ 42 w 82"/>
              <a:gd name="T61" fmla="*/ 2 h 36"/>
              <a:gd name="T62" fmla="*/ 42 w 82"/>
              <a:gd name="T63" fmla="*/ 2 h 36"/>
              <a:gd name="T64" fmla="*/ 40 w 82"/>
              <a:gd name="T65" fmla="*/ 1 h 36"/>
              <a:gd name="T66" fmla="*/ 35 w 82"/>
              <a:gd name="T67" fmla="*/ 1 h 36"/>
              <a:gd name="T68" fmla="*/ 27 w 82"/>
              <a:gd name="T69" fmla="*/ 2 h 36"/>
              <a:gd name="T70" fmla="*/ 27 w 82"/>
              <a:gd name="T71" fmla="*/ 2 h 36"/>
              <a:gd name="T72" fmla="*/ 25 w 82"/>
              <a:gd name="T73" fmla="*/ 4 h 36"/>
              <a:gd name="T74" fmla="*/ 21 w 82"/>
              <a:gd name="T75" fmla="*/ 6 h 36"/>
              <a:gd name="T76" fmla="*/ 15 w 82"/>
              <a:gd name="T77" fmla="*/ 12 h 36"/>
              <a:gd name="T78" fmla="*/ 15 w 82"/>
              <a:gd name="T79" fmla="*/ 12 h 36"/>
              <a:gd name="T80" fmla="*/ 9 w 82"/>
              <a:gd name="T81" fmla="*/ 15 h 36"/>
              <a:gd name="T82" fmla="*/ 0 w 82"/>
              <a:gd name="T83" fmla="*/ 18 h 36"/>
              <a:gd name="T84" fmla="*/ 0 w 82"/>
              <a:gd name="T85" fmla="*/ 18 h 36"/>
              <a:gd name="T86" fmla="*/ 1 w 82"/>
              <a:gd name="T87" fmla="*/ 23 h 36"/>
              <a:gd name="T88" fmla="*/ 1 w 82"/>
              <a:gd name="T89" fmla="*/ 23 h 36"/>
              <a:gd name="T90" fmla="*/ 1 w 82"/>
              <a:gd name="T91" fmla="*/ 26 h 36"/>
              <a:gd name="T92" fmla="*/ 0 w 82"/>
              <a:gd name="T93" fmla="*/ 31 h 36"/>
              <a:gd name="T94" fmla="*/ 0 w 82"/>
              <a:gd name="T95" fmla="*/ 31 h 36"/>
              <a:gd name="T96" fmla="*/ 9 w 82"/>
              <a:gd name="T97" fmla="*/ 33 h 36"/>
              <a:gd name="T98" fmla="*/ 16 w 82"/>
              <a:gd name="T9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36">
                <a:moveTo>
                  <a:pt x="16" y="36"/>
                </a:moveTo>
                <a:lnTo>
                  <a:pt x="16" y="36"/>
                </a:lnTo>
                <a:lnTo>
                  <a:pt x="22" y="36"/>
                </a:lnTo>
                <a:lnTo>
                  <a:pt x="29" y="34"/>
                </a:lnTo>
                <a:lnTo>
                  <a:pt x="35" y="33"/>
                </a:lnTo>
                <a:lnTo>
                  <a:pt x="40" y="32"/>
                </a:lnTo>
                <a:lnTo>
                  <a:pt x="40" y="32"/>
                </a:lnTo>
                <a:lnTo>
                  <a:pt x="43" y="31"/>
                </a:lnTo>
                <a:lnTo>
                  <a:pt x="48" y="28"/>
                </a:lnTo>
                <a:lnTo>
                  <a:pt x="54" y="26"/>
                </a:lnTo>
                <a:lnTo>
                  <a:pt x="62" y="25"/>
                </a:lnTo>
                <a:lnTo>
                  <a:pt x="62" y="25"/>
                </a:lnTo>
                <a:lnTo>
                  <a:pt x="70" y="25"/>
                </a:lnTo>
                <a:lnTo>
                  <a:pt x="79" y="22"/>
                </a:lnTo>
                <a:lnTo>
                  <a:pt x="79" y="22"/>
                </a:lnTo>
                <a:lnTo>
                  <a:pt x="79" y="22"/>
                </a:lnTo>
                <a:lnTo>
                  <a:pt x="77" y="17"/>
                </a:lnTo>
                <a:lnTo>
                  <a:pt x="77" y="15"/>
                </a:lnTo>
                <a:lnTo>
                  <a:pt x="78" y="14"/>
                </a:lnTo>
                <a:lnTo>
                  <a:pt x="78" y="14"/>
                </a:lnTo>
                <a:lnTo>
                  <a:pt x="82" y="7"/>
                </a:lnTo>
                <a:lnTo>
                  <a:pt x="82" y="7"/>
                </a:lnTo>
                <a:lnTo>
                  <a:pt x="73" y="2"/>
                </a:lnTo>
                <a:lnTo>
                  <a:pt x="68" y="0"/>
                </a:lnTo>
                <a:lnTo>
                  <a:pt x="68" y="0"/>
                </a:lnTo>
                <a:lnTo>
                  <a:pt x="61" y="1"/>
                </a:lnTo>
                <a:lnTo>
                  <a:pt x="56" y="2"/>
                </a:lnTo>
                <a:lnTo>
                  <a:pt x="56" y="2"/>
                </a:lnTo>
                <a:lnTo>
                  <a:pt x="49" y="2"/>
                </a:lnTo>
                <a:lnTo>
                  <a:pt x="46" y="4"/>
                </a:lnTo>
                <a:lnTo>
                  <a:pt x="42" y="2"/>
                </a:lnTo>
                <a:lnTo>
                  <a:pt x="42" y="2"/>
                </a:lnTo>
                <a:lnTo>
                  <a:pt x="40" y="1"/>
                </a:lnTo>
                <a:lnTo>
                  <a:pt x="35" y="1"/>
                </a:lnTo>
                <a:lnTo>
                  <a:pt x="27" y="2"/>
                </a:lnTo>
                <a:lnTo>
                  <a:pt x="27" y="2"/>
                </a:lnTo>
                <a:lnTo>
                  <a:pt x="25" y="4"/>
                </a:lnTo>
                <a:lnTo>
                  <a:pt x="21" y="6"/>
                </a:lnTo>
                <a:lnTo>
                  <a:pt x="15" y="12"/>
                </a:lnTo>
                <a:lnTo>
                  <a:pt x="15" y="12"/>
                </a:lnTo>
                <a:lnTo>
                  <a:pt x="9" y="15"/>
                </a:lnTo>
                <a:lnTo>
                  <a:pt x="0" y="18"/>
                </a:lnTo>
                <a:lnTo>
                  <a:pt x="0" y="18"/>
                </a:lnTo>
                <a:lnTo>
                  <a:pt x="1" y="23"/>
                </a:lnTo>
                <a:lnTo>
                  <a:pt x="1" y="23"/>
                </a:lnTo>
                <a:lnTo>
                  <a:pt x="1" y="26"/>
                </a:lnTo>
                <a:lnTo>
                  <a:pt x="0" y="31"/>
                </a:lnTo>
                <a:lnTo>
                  <a:pt x="0" y="31"/>
                </a:lnTo>
                <a:lnTo>
                  <a:pt x="9" y="33"/>
                </a:lnTo>
                <a:lnTo>
                  <a:pt x="16" y="3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6" name="Freeform 1246"/>
          <p:cNvSpPr>
            <a:spLocks/>
          </p:cNvSpPr>
          <p:nvPr/>
        </p:nvSpPr>
        <p:spPr bwMode="gray">
          <a:xfrm>
            <a:off x="1983966" y="3427888"/>
            <a:ext cx="153814" cy="92537"/>
          </a:xfrm>
          <a:custGeom>
            <a:avLst/>
            <a:gdLst>
              <a:gd name="T0" fmla="*/ 86 w 91"/>
              <a:gd name="T1" fmla="*/ 0 h 54"/>
              <a:gd name="T2" fmla="*/ 86 w 91"/>
              <a:gd name="T3" fmla="*/ 0 h 54"/>
              <a:gd name="T4" fmla="*/ 77 w 91"/>
              <a:gd name="T5" fmla="*/ 3 h 54"/>
              <a:gd name="T6" fmla="*/ 69 w 91"/>
              <a:gd name="T7" fmla="*/ 3 h 54"/>
              <a:gd name="T8" fmla="*/ 69 w 91"/>
              <a:gd name="T9" fmla="*/ 3 h 54"/>
              <a:gd name="T10" fmla="*/ 61 w 91"/>
              <a:gd name="T11" fmla="*/ 4 h 54"/>
              <a:gd name="T12" fmla="*/ 55 w 91"/>
              <a:gd name="T13" fmla="*/ 6 h 54"/>
              <a:gd name="T14" fmla="*/ 50 w 91"/>
              <a:gd name="T15" fmla="*/ 9 h 54"/>
              <a:gd name="T16" fmla="*/ 47 w 91"/>
              <a:gd name="T17" fmla="*/ 10 h 54"/>
              <a:gd name="T18" fmla="*/ 47 w 91"/>
              <a:gd name="T19" fmla="*/ 10 h 54"/>
              <a:gd name="T20" fmla="*/ 42 w 91"/>
              <a:gd name="T21" fmla="*/ 11 h 54"/>
              <a:gd name="T22" fmla="*/ 36 w 91"/>
              <a:gd name="T23" fmla="*/ 12 h 54"/>
              <a:gd name="T24" fmla="*/ 29 w 91"/>
              <a:gd name="T25" fmla="*/ 14 h 54"/>
              <a:gd name="T26" fmla="*/ 23 w 91"/>
              <a:gd name="T27" fmla="*/ 14 h 54"/>
              <a:gd name="T28" fmla="*/ 23 w 91"/>
              <a:gd name="T29" fmla="*/ 14 h 54"/>
              <a:gd name="T30" fmla="*/ 16 w 91"/>
              <a:gd name="T31" fmla="*/ 11 h 54"/>
              <a:gd name="T32" fmla="*/ 7 w 91"/>
              <a:gd name="T33" fmla="*/ 9 h 54"/>
              <a:gd name="T34" fmla="*/ 7 w 91"/>
              <a:gd name="T35" fmla="*/ 9 h 54"/>
              <a:gd name="T36" fmla="*/ 4 w 91"/>
              <a:gd name="T37" fmla="*/ 19 h 54"/>
              <a:gd name="T38" fmla="*/ 1 w 91"/>
              <a:gd name="T39" fmla="*/ 25 h 54"/>
              <a:gd name="T40" fmla="*/ 1 w 91"/>
              <a:gd name="T41" fmla="*/ 25 h 54"/>
              <a:gd name="T42" fmla="*/ 0 w 91"/>
              <a:gd name="T43" fmla="*/ 28 h 54"/>
              <a:gd name="T44" fmla="*/ 1 w 91"/>
              <a:gd name="T45" fmla="*/ 32 h 54"/>
              <a:gd name="T46" fmla="*/ 7 w 91"/>
              <a:gd name="T47" fmla="*/ 41 h 54"/>
              <a:gd name="T48" fmla="*/ 7 w 91"/>
              <a:gd name="T49" fmla="*/ 41 h 54"/>
              <a:gd name="T50" fmla="*/ 13 w 91"/>
              <a:gd name="T51" fmla="*/ 46 h 54"/>
              <a:gd name="T52" fmla="*/ 20 w 91"/>
              <a:gd name="T53" fmla="*/ 49 h 54"/>
              <a:gd name="T54" fmla="*/ 27 w 91"/>
              <a:gd name="T55" fmla="*/ 53 h 54"/>
              <a:gd name="T56" fmla="*/ 33 w 91"/>
              <a:gd name="T57" fmla="*/ 54 h 54"/>
              <a:gd name="T58" fmla="*/ 33 w 91"/>
              <a:gd name="T59" fmla="*/ 54 h 54"/>
              <a:gd name="T60" fmla="*/ 37 w 91"/>
              <a:gd name="T61" fmla="*/ 54 h 54"/>
              <a:gd name="T62" fmla="*/ 40 w 91"/>
              <a:gd name="T63" fmla="*/ 53 h 54"/>
              <a:gd name="T64" fmla="*/ 44 w 91"/>
              <a:gd name="T65" fmla="*/ 51 h 54"/>
              <a:gd name="T66" fmla="*/ 44 w 91"/>
              <a:gd name="T67" fmla="*/ 51 h 54"/>
              <a:gd name="T68" fmla="*/ 47 w 91"/>
              <a:gd name="T69" fmla="*/ 49 h 54"/>
              <a:gd name="T70" fmla="*/ 53 w 91"/>
              <a:gd name="T71" fmla="*/ 47 h 54"/>
              <a:gd name="T72" fmla="*/ 59 w 91"/>
              <a:gd name="T73" fmla="*/ 46 h 54"/>
              <a:gd name="T74" fmla="*/ 64 w 91"/>
              <a:gd name="T75" fmla="*/ 42 h 54"/>
              <a:gd name="T76" fmla="*/ 64 w 91"/>
              <a:gd name="T77" fmla="*/ 42 h 54"/>
              <a:gd name="T78" fmla="*/ 69 w 91"/>
              <a:gd name="T79" fmla="*/ 37 h 54"/>
              <a:gd name="T80" fmla="*/ 76 w 91"/>
              <a:gd name="T81" fmla="*/ 30 h 54"/>
              <a:gd name="T82" fmla="*/ 86 w 91"/>
              <a:gd name="T83" fmla="*/ 15 h 54"/>
              <a:gd name="T84" fmla="*/ 86 w 91"/>
              <a:gd name="T85" fmla="*/ 15 h 54"/>
              <a:gd name="T86" fmla="*/ 89 w 91"/>
              <a:gd name="T87" fmla="*/ 10 h 54"/>
              <a:gd name="T88" fmla="*/ 91 w 91"/>
              <a:gd name="T89" fmla="*/ 8 h 54"/>
              <a:gd name="T90" fmla="*/ 91 w 91"/>
              <a:gd name="T91" fmla="*/ 8 h 54"/>
              <a:gd name="T92" fmla="*/ 86 w 91"/>
              <a:gd name="T93" fmla="*/ 0 h 54"/>
              <a:gd name="T94" fmla="*/ 86 w 91"/>
              <a:gd name="T9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54">
                <a:moveTo>
                  <a:pt x="86" y="0"/>
                </a:moveTo>
                <a:lnTo>
                  <a:pt x="86" y="0"/>
                </a:lnTo>
                <a:lnTo>
                  <a:pt x="77" y="3"/>
                </a:lnTo>
                <a:lnTo>
                  <a:pt x="69" y="3"/>
                </a:lnTo>
                <a:lnTo>
                  <a:pt x="69" y="3"/>
                </a:lnTo>
                <a:lnTo>
                  <a:pt x="61" y="4"/>
                </a:lnTo>
                <a:lnTo>
                  <a:pt x="55" y="6"/>
                </a:lnTo>
                <a:lnTo>
                  <a:pt x="50" y="9"/>
                </a:lnTo>
                <a:lnTo>
                  <a:pt x="47" y="10"/>
                </a:lnTo>
                <a:lnTo>
                  <a:pt x="47" y="10"/>
                </a:lnTo>
                <a:lnTo>
                  <a:pt x="42" y="11"/>
                </a:lnTo>
                <a:lnTo>
                  <a:pt x="36" y="12"/>
                </a:lnTo>
                <a:lnTo>
                  <a:pt x="29" y="14"/>
                </a:lnTo>
                <a:lnTo>
                  <a:pt x="23" y="14"/>
                </a:lnTo>
                <a:lnTo>
                  <a:pt x="23" y="14"/>
                </a:lnTo>
                <a:lnTo>
                  <a:pt x="16" y="11"/>
                </a:lnTo>
                <a:lnTo>
                  <a:pt x="7" y="9"/>
                </a:lnTo>
                <a:lnTo>
                  <a:pt x="7" y="9"/>
                </a:lnTo>
                <a:lnTo>
                  <a:pt x="4" y="19"/>
                </a:lnTo>
                <a:lnTo>
                  <a:pt x="1" y="25"/>
                </a:lnTo>
                <a:lnTo>
                  <a:pt x="1" y="25"/>
                </a:lnTo>
                <a:lnTo>
                  <a:pt x="0" y="28"/>
                </a:lnTo>
                <a:lnTo>
                  <a:pt x="1" y="32"/>
                </a:lnTo>
                <a:lnTo>
                  <a:pt x="7" y="41"/>
                </a:lnTo>
                <a:lnTo>
                  <a:pt x="7" y="41"/>
                </a:lnTo>
                <a:lnTo>
                  <a:pt x="13" y="46"/>
                </a:lnTo>
                <a:lnTo>
                  <a:pt x="20" y="49"/>
                </a:lnTo>
                <a:lnTo>
                  <a:pt x="27" y="53"/>
                </a:lnTo>
                <a:lnTo>
                  <a:pt x="33" y="54"/>
                </a:lnTo>
                <a:lnTo>
                  <a:pt x="33" y="54"/>
                </a:lnTo>
                <a:lnTo>
                  <a:pt x="37" y="54"/>
                </a:lnTo>
                <a:lnTo>
                  <a:pt x="40" y="53"/>
                </a:lnTo>
                <a:lnTo>
                  <a:pt x="44" y="51"/>
                </a:lnTo>
                <a:lnTo>
                  <a:pt x="44" y="51"/>
                </a:lnTo>
                <a:lnTo>
                  <a:pt x="47" y="49"/>
                </a:lnTo>
                <a:lnTo>
                  <a:pt x="53" y="47"/>
                </a:lnTo>
                <a:lnTo>
                  <a:pt x="59" y="46"/>
                </a:lnTo>
                <a:lnTo>
                  <a:pt x="64" y="42"/>
                </a:lnTo>
                <a:lnTo>
                  <a:pt x="64" y="42"/>
                </a:lnTo>
                <a:lnTo>
                  <a:pt x="69" y="37"/>
                </a:lnTo>
                <a:lnTo>
                  <a:pt x="76" y="30"/>
                </a:lnTo>
                <a:lnTo>
                  <a:pt x="86" y="15"/>
                </a:lnTo>
                <a:lnTo>
                  <a:pt x="86" y="15"/>
                </a:lnTo>
                <a:lnTo>
                  <a:pt x="89" y="10"/>
                </a:lnTo>
                <a:lnTo>
                  <a:pt x="91" y="8"/>
                </a:lnTo>
                <a:lnTo>
                  <a:pt x="91" y="8"/>
                </a:lnTo>
                <a:lnTo>
                  <a:pt x="86" y="0"/>
                </a:lnTo>
                <a:lnTo>
                  <a:pt x="86"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7" name="Freeform 1267"/>
          <p:cNvSpPr>
            <a:spLocks/>
          </p:cNvSpPr>
          <p:nvPr/>
        </p:nvSpPr>
        <p:spPr bwMode="gray">
          <a:xfrm>
            <a:off x="1441391" y="3040600"/>
            <a:ext cx="21973" cy="29132"/>
          </a:xfrm>
          <a:custGeom>
            <a:avLst/>
            <a:gdLst>
              <a:gd name="T0" fmla="*/ 13 w 13"/>
              <a:gd name="T1" fmla="*/ 0 h 17"/>
              <a:gd name="T2" fmla="*/ 13 w 13"/>
              <a:gd name="T3" fmla="*/ 0 h 17"/>
              <a:gd name="T4" fmla="*/ 4 w 13"/>
              <a:gd name="T5" fmla="*/ 5 h 17"/>
              <a:gd name="T6" fmla="*/ 1 w 13"/>
              <a:gd name="T7" fmla="*/ 7 h 17"/>
              <a:gd name="T8" fmla="*/ 0 w 13"/>
              <a:gd name="T9" fmla="*/ 9 h 17"/>
              <a:gd name="T10" fmla="*/ 0 w 13"/>
              <a:gd name="T11" fmla="*/ 9 h 17"/>
              <a:gd name="T12" fmla="*/ 1 w 13"/>
              <a:gd name="T13" fmla="*/ 16 h 17"/>
              <a:gd name="T14" fmla="*/ 2 w 13"/>
              <a:gd name="T15" fmla="*/ 17 h 17"/>
              <a:gd name="T16" fmla="*/ 4 w 13"/>
              <a:gd name="T17" fmla="*/ 16 h 17"/>
              <a:gd name="T18" fmla="*/ 4 w 13"/>
              <a:gd name="T19" fmla="*/ 16 h 17"/>
              <a:gd name="T20" fmla="*/ 8 w 13"/>
              <a:gd name="T21" fmla="*/ 12 h 17"/>
              <a:gd name="T22" fmla="*/ 12 w 13"/>
              <a:gd name="T23" fmla="*/ 6 h 17"/>
              <a:gd name="T24" fmla="*/ 13 w 13"/>
              <a:gd name="T25" fmla="*/ 1 h 17"/>
              <a:gd name="T26" fmla="*/ 13 w 13"/>
              <a:gd name="T27" fmla="*/ 0 h 17"/>
              <a:gd name="T28" fmla="*/ 13 w 1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7">
                <a:moveTo>
                  <a:pt x="13" y="0"/>
                </a:moveTo>
                <a:lnTo>
                  <a:pt x="13" y="0"/>
                </a:lnTo>
                <a:lnTo>
                  <a:pt x="4" y="5"/>
                </a:lnTo>
                <a:lnTo>
                  <a:pt x="1" y="7"/>
                </a:lnTo>
                <a:lnTo>
                  <a:pt x="0" y="9"/>
                </a:lnTo>
                <a:lnTo>
                  <a:pt x="0" y="9"/>
                </a:lnTo>
                <a:lnTo>
                  <a:pt x="1" y="16"/>
                </a:lnTo>
                <a:lnTo>
                  <a:pt x="2" y="17"/>
                </a:lnTo>
                <a:lnTo>
                  <a:pt x="4" y="16"/>
                </a:lnTo>
                <a:lnTo>
                  <a:pt x="4" y="16"/>
                </a:lnTo>
                <a:lnTo>
                  <a:pt x="8" y="12"/>
                </a:lnTo>
                <a:lnTo>
                  <a:pt x="12" y="6"/>
                </a:lnTo>
                <a:lnTo>
                  <a:pt x="13" y="1"/>
                </a:lnTo>
                <a:lnTo>
                  <a:pt x="13" y="0"/>
                </a:lnTo>
                <a:lnTo>
                  <a:pt x="13"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8" name="Freeform 1269"/>
          <p:cNvSpPr>
            <a:spLocks/>
          </p:cNvSpPr>
          <p:nvPr/>
        </p:nvSpPr>
        <p:spPr bwMode="gray">
          <a:xfrm>
            <a:off x="1901143" y="3763766"/>
            <a:ext cx="65920" cy="39414"/>
          </a:xfrm>
          <a:custGeom>
            <a:avLst/>
            <a:gdLst>
              <a:gd name="T0" fmla="*/ 33 w 39"/>
              <a:gd name="T1" fmla="*/ 22 h 23"/>
              <a:gd name="T2" fmla="*/ 33 w 39"/>
              <a:gd name="T3" fmla="*/ 22 h 23"/>
              <a:gd name="T4" fmla="*/ 27 w 39"/>
              <a:gd name="T5" fmla="*/ 20 h 23"/>
              <a:gd name="T6" fmla="*/ 23 w 39"/>
              <a:gd name="T7" fmla="*/ 17 h 23"/>
              <a:gd name="T8" fmla="*/ 16 w 39"/>
              <a:gd name="T9" fmla="*/ 12 h 23"/>
              <a:gd name="T10" fmla="*/ 16 w 39"/>
              <a:gd name="T11" fmla="*/ 12 h 23"/>
              <a:gd name="T12" fmla="*/ 6 w 39"/>
              <a:gd name="T13" fmla="*/ 9 h 23"/>
              <a:gd name="T14" fmla="*/ 1 w 39"/>
              <a:gd name="T15" fmla="*/ 6 h 23"/>
              <a:gd name="T16" fmla="*/ 0 w 39"/>
              <a:gd name="T17" fmla="*/ 5 h 23"/>
              <a:gd name="T18" fmla="*/ 0 w 39"/>
              <a:gd name="T19" fmla="*/ 4 h 23"/>
              <a:gd name="T20" fmla="*/ 0 w 39"/>
              <a:gd name="T21" fmla="*/ 4 h 23"/>
              <a:gd name="T22" fmla="*/ 3 w 39"/>
              <a:gd name="T23" fmla="*/ 1 h 23"/>
              <a:gd name="T24" fmla="*/ 6 w 39"/>
              <a:gd name="T25" fmla="*/ 0 h 23"/>
              <a:gd name="T26" fmla="*/ 9 w 39"/>
              <a:gd name="T27" fmla="*/ 1 h 23"/>
              <a:gd name="T28" fmla="*/ 9 w 39"/>
              <a:gd name="T29" fmla="*/ 1 h 23"/>
              <a:gd name="T30" fmla="*/ 18 w 39"/>
              <a:gd name="T31" fmla="*/ 4 h 23"/>
              <a:gd name="T32" fmla="*/ 22 w 39"/>
              <a:gd name="T33" fmla="*/ 4 h 23"/>
              <a:gd name="T34" fmla="*/ 25 w 39"/>
              <a:gd name="T35" fmla="*/ 2 h 23"/>
              <a:gd name="T36" fmla="*/ 25 w 39"/>
              <a:gd name="T37" fmla="*/ 2 h 23"/>
              <a:gd name="T38" fmla="*/ 34 w 39"/>
              <a:gd name="T39" fmla="*/ 1 h 23"/>
              <a:gd name="T40" fmla="*/ 38 w 39"/>
              <a:gd name="T41" fmla="*/ 1 h 23"/>
              <a:gd name="T42" fmla="*/ 39 w 39"/>
              <a:gd name="T43" fmla="*/ 1 h 23"/>
              <a:gd name="T44" fmla="*/ 39 w 39"/>
              <a:gd name="T45" fmla="*/ 1 h 23"/>
              <a:gd name="T46" fmla="*/ 39 w 39"/>
              <a:gd name="T47" fmla="*/ 1 h 23"/>
              <a:gd name="T48" fmla="*/ 38 w 39"/>
              <a:gd name="T49" fmla="*/ 6 h 23"/>
              <a:gd name="T50" fmla="*/ 37 w 39"/>
              <a:gd name="T51" fmla="*/ 9 h 23"/>
              <a:gd name="T52" fmla="*/ 38 w 39"/>
              <a:gd name="T53" fmla="*/ 12 h 23"/>
              <a:gd name="T54" fmla="*/ 38 w 39"/>
              <a:gd name="T55" fmla="*/ 12 h 23"/>
              <a:gd name="T56" fmla="*/ 38 w 39"/>
              <a:gd name="T57" fmla="*/ 16 h 23"/>
              <a:gd name="T58" fmla="*/ 38 w 39"/>
              <a:gd name="T59" fmla="*/ 20 h 23"/>
              <a:gd name="T60" fmla="*/ 38 w 39"/>
              <a:gd name="T61" fmla="*/ 21 h 23"/>
              <a:gd name="T62" fmla="*/ 37 w 39"/>
              <a:gd name="T63" fmla="*/ 22 h 23"/>
              <a:gd name="T64" fmla="*/ 35 w 39"/>
              <a:gd name="T65" fmla="*/ 23 h 23"/>
              <a:gd name="T66" fmla="*/ 33 w 39"/>
              <a:gd name="T6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23">
                <a:moveTo>
                  <a:pt x="33" y="22"/>
                </a:moveTo>
                <a:lnTo>
                  <a:pt x="33" y="22"/>
                </a:lnTo>
                <a:lnTo>
                  <a:pt x="27" y="20"/>
                </a:lnTo>
                <a:lnTo>
                  <a:pt x="23" y="17"/>
                </a:lnTo>
                <a:lnTo>
                  <a:pt x="16" y="12"/>
                </a:lnTo>
                <a:lnTo>
                  <a:pt x="16" y="12"/>
                </a:lnTo>
                <a:lnTo>
                  <a:pt x="6" y="9"/>
                </a:lnTo>
                <a:lnTo>
                  <a:pt x="1" y="6"/>
                </a:lnTo>
                <a:lnTo>
                  <a:pt x="0" y="5"/>
                </a:lnTo>
                <a:lnTo>
                  <a:pt x="0" y="4"/>
                </a:lnTo>
                <a:lnTo>
                  <a:pt x="0" y="4"/>
                </a:lnTo>
                <a:lnTo>
                  <a:pt x="3" y="1"/>
                </a:lnTo>
                <a:lnTo>
                  <a:pt x="6" y="0"/>
                </a:lnTo>
                <a:lnTo>
                  <a:pt x="9" y="1"/>
                </a:lnTo>
                <a:lnTo>
                  <a:pt x="9" y="1"/>
                </a:lnTo>
                <a:lnTo>
                  <a:pt x="18" y="4"/>
                </a:lnTo>
                <a:lnTo>
                  <a:pt x="22" y="4"/>
                </a:lnTo>
                <a:lnTo>
                  <a:pt x="25" y="2"/>
                </a:lnTo>
                <a:lnTo>
                  <a:pt x="25" y="2"/>
                </a:lnTo>
                <a:lnTo>
                  <a:pt x="34" y="1"/>
                </a:lnTo>
                <a:lnTo>
                  <a:pt x="38" y="1"/>
                </a:lnTo>
                <a:lnTo>
                  <a:pt x="39" y="1"/>
                </a:lnTo>
                <a:lnTo>
                  <a:pt x="39" y="1"/>
                </a:lnTo>
                <a:lnTo>
                  <a:pt x="39" y="1"/>
                </a:lnTo>
                <a:lnTo>
                  <a:pt x="38" y="6"/>
                </a:lnTo>
                <a:lnTo>
                  <a:pt x="37" y="9"/>
                </a:lnTo>
                <a:lnTo>
                  <a:pt x="38" y="12"/>
                </a:lnTo>
                <a:lnTo>
                  <a:pt x="38" y="12"/>
                </a:lnTo>
                <a:lnTo>
                  <a:pt x="38" y="16"/>
                </a:lnTo>
                <a:lnTo>
                  <a:pt x="38" y="20"/>
                </a:lnTo>
                <a:lnTo>
                  <a:pt x="38" y="21"/>
                </a:lnTo>
                <a:lnTo>
                  <a:pt x="37" y="22"/>
                </a:lnTo>
                <a:lnTo>
                  <a:pt x="35" y="23"/>
                </a:lnTo>
                <a:lnTo>
                  <a:pt x="33" y="2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9" name="Freeform 1277"/>
          <p:cNvSpPr>
            <a:spLocks/>
          </p:cNvSpPr>
          <p:nvPr/>
        </p:nvSpPr>
        <p:spPr bwMode="gray">
          <a:xfrm>
            <a:off x="4257373" y="4906779"/>
            <a:ext cx="20283" cy="8568"/>
          </a:xfrm>
          <a:custGeom>
            <a:avLst/>
            <a:gdLst>
              <a:gd name="T0" fmla="*/ 9 w 12"/>
              <a:gd name="T1" fmla="*/ 5 h 5"/>
              <a:gd name="T2" fmla="*/ 9 w 12"/>
              <a:gd name="T3" fmla="*/ 5 h 5"/>
              <a:gd name="T4" fmla="*/ 4 w 12"/>
              <a:gd name="T5" fmla="*/ 5 h 5"/>
              <a:gd name="T6" fmla="*/ 2 w 12"/>
              <a:gd name="T7" fmla="*/ 4 h 5"/>
              <a:gd name="T8" fmla="*/ 0 w 12"/>
              <a:gd name="T9" fmla="*/ 3 h 5"/>
              <a:gd name="T10" fmla="*/ 3 w 12"/>
              <a:gd name="T11" fmla="*/ 2 h 5"/>
              <a:gd name="T12" fmla="*/ 3 w 12"/>
              <a:gd name="T13" fmla="*/ 2 h 5"/>
              <a:gd name="T14" fmla="*/ 8 w 12"/>
              <a:gd name="T15" fmla="*/ 0 h 5"/>
              <a:gd name="T16" fmla="*/ 10 w 12"/>
              <a:gd name="T17" fmla="*/ 2 h 5"/>
              <a:gd name="T18" fmla="*/ 12 w 12"/>
              <a:gd name="T19" fmla="*/ 2 h 5"/>
              <a:gd name="T20" fmla="*/ 12 w 12"/>
              <a:gd name="T21" fmla="*/ 2 h 5"/>
              <a:gd name="T22" fmla="*/ 12 w 12"/>
              <a:gd name="T23" fmla="*/ 4 h 5"/>
              <a:gd name="T24" fmla="*/ 10 w 12"/>
              <a:gd name="T25" fmla="*/ 5 h 5"/>
              <a:gd name="T26" fmla="*/ 9 w 1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
                <a:moveTo>
                  <a:pt x="9" y="5"/>
                </a:moveTo>
                <a:lnTo>
                  <a:pt x="9" y="5"/>
                </a:lnTo>
                <a:lnTo>
                  <a:pt x="4" y="5"/>
                </a:lnTo>
                <a:lnTo>
                  <a:pt x="2" y="4"/>
                </a:lnTo>
                <a:lnTo>
                  <a:pt x="0" y="3"/>
                </a:lnTo>
                <a:lnTo>
                  <a:pt x="3" y="2"/>
                </a:lnTo>
                <a:lnTo>
                  <a:pt x="3" y="2"/>
                </a:lnTo>
                <a:lnTo>
                  <a:pt x="8" y="0"/>
                </a:lnTo>
                <a:lnTo>
                  <a:pt x="10" y="2"/>
                </a:lnTo>
                <a:lnTo>
                  <a:pt x="12" y="2"/>
                </a:lnTo>
                <a:lnTo>
                  <a:pt x="12" y="2"/>
                </a:lnTo>
                <a:lnTo>
                  <a:pt x="12" y="4"/>
                </a:lnTo>
                <a:lnTo>
                  <a:pt x="10" y="5"/>
                </a:lnTo>
                <a:lnTo>
                  <a:pt x="9"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0" name="Freeform 1279"/>
          <p:cNvSpPr>
            <a:spLocks/>
          </p:cNvSpPr>
          <p:nvPr/>
        </p:nvSpPr>
        <p:spPr bwMode="gray">
          <a:xfrm>
            <a:off x="4309772" y="4915347"/>
            <a:ext cx="21973" cy="10282"/>
          </a:xfrm>
          <a:custGeom>
            <a:avLst/>
            <a:gdLst>
              <a:gd name="T0" fmla="*/ 10 w 13"/>
              <a:gd name="T1" fmla="*/ 6 h 6"/>
              <a:gd name="T2" fmla="*/ 10 w 13"/>
              <a:gd name="T3" fmla="*/ 6 h 6"/>
              <a:gd name="T4" fmla="*/ 4 w 13"/>
              <a:gd name="T5" fmla="*/ 5 h 6"/>
              <a:gd name="T6" fmla="*/ 0 w 13"/>
              <a:gd name="T7" fmla="*/ 5 h 6"/>
              <a:gd name="T8" fmla="*/ 0 w 13"/>
              <a:gd name="T9" fmla="*/ 4 h 6"/>
              <a:gd name="T10" fmla="*/ 1 w 13"/>
              <a:gd name="T11" fmla="*/ 4 h 6"/>
              <a:gd name="T12" fmla="*/ 1 w 13"/>
              <a:gd name="T13" fmla="*/ 4 h 6"/>
              <a:gd name="T14" fmla="*/ 4 w 13"/>
              <a:gd name="T15" fmla="*/ 0 h 6"/>
              <a:gd name="T16" fmla="*/ 6 w 13"/>
              <a:gd name="T17" fmla="*/ 0 h 6"/>
              <a:gd name="T18" fmla="*/ 9 w 13"/>
              <a:gd name="T19" fmla="*/ 0 h 6"/>
              <a:gd name="T20" fmla="*/ 9 w 13"/>
              <a:gd name="T21" fmla="*/ 0 h 6"/>
              <a:gd name="T22" fmla="*/ 11 w 13"/>
              <a:gd name="T23" fmla="*/ 1 h 6"/>
              <a:gd name="T24" fmla="*/ 13 w 13"/>
              <a:gd name="T25" fmla="*/ 4 h 6"/>
              <a:gd name="T26" fmla="*/ 13 w 13"/>
              <a:gd name="T27" fmla="*/ 5 h 6"/>
              <a:gd name="T28" fmla="*/ 10 w 1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6">
                <a:moveTo>
                  <a:pt x="10" y="6"/>
                </a:moveTo>
                <a:lnTo>
                  <a:pt x="10" y="6"/>
                </a:lnTo>
                <a:lnTo>
                  <a:pt x="4" y="5"/>
                </a:lnTo>
                <a:lnTo>
                  <a:pt x="0" y="5"/>
                </a:lnTo>
                <a:lnTo>
                  <a:pt x="0" y="4"/>
                </a:lnTo>
                <a:lnTo>
                  <a:pt x="1" y="4"/>
                </a:lnTo>
                <a:lnTo>
                  <a:pt x="1" y="4"/>
                </a:lnTo>
                <a:lnTo>
                  <a:pt x="4" y="0"/>
                </a:lnTo>
                <a:lnTo>
                  <a:pt x="6" y="0"/>
                </a:lnTo>
                <a:lnTo>
                  <a:pt x="9" y="0"/>
                </a:lnTo>
                <a:lnTo>
                  <a:pt x="9" y="0"/>
                </a:lnTo>
                <a:lnTo>
                  <a:pt x="11" y="1"/>
                </a:lnTo>
                <a:lnTo>
                  <a:pt x="13" y="4"/>
                </a:lnTo>
                <a:lnTo>
                  <a:pt x="13" y="5"/>
                </a:lnTo>
                <a:lnTo>
                  <a:pt x="10"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1" name="Freeform 1281"/>
          <p:cNvSpPr>
            <a:spLocks/>
          </p:cNvSpPr>
          <p:nvPr/>
        </p:nvSpPr>
        <p:spPr bwMode="gray">
          <a:xfrm>
            <a:off x="4363860" y="4934198"/>
            <a:ext cx="37186" cy="25705"/>
          </a:xfrm>
          <a:custGeom>
            <a:avLst/>
            <a:gdLst>
              <a:gd name="T0" fmla="*/ 19 w 22"/>
              <a:gd name="T1" fmla="*/ 15 h 15"/>
              <a:gd name="T2" fmla="*/ 19 w 22"/>
              <a:gd name="T3" fmla="*/ 15 h 15"/>
              <a:gd name="T4" fmla="*/ 14 w 22"/>
              <a:gd name="T5" fmla="*/ 13 h 15"/>
              <a:gd name="T6" fmla="*/ 10 w 22"/>
              <a:gd name="T7" fmla="*/ 10 h 15"/>
              <a:gd name="T8" fmla="*/ 6 w 22"/>
              <a:gd name="T9" fmla="*/ 6 h 15"/>
              <a:gd name="T10" fmla="*/ 3 w 22"/>
              <a:gd name="T11" fmla="*/ 4 h 15"/>
              <a:gd name="T12" fmla="*/ 3 w 22"/>
              <a:gd name="T13" fmla="*/ 4 h 15"/>
              <a:gd name="T14" fmla="*/ 0 w 22"/>
              <a:gd name="T15" fmla="*/ 3 h 15"/>
              <a:gd name="T16" fmla="*/ 0 w 22"/>
              <a:gd name="T17" fmla="*/ 0 h 15"/>
              <a:gd name="T18" fmla="*/ 3 w 22"/>
              <a:gd name="T19" fmla="*/ 0 h 15"/>
              <a:gd name="T20" fmla="*/ 8 w 22"/>
              <a:gd name="T21" fmla="*/ 0 h 15"/>
              <a:gd name="T22" fmla="*/ 8 w 22"/>
              <a:gd name="T23" fmla="*/ 0 h 15"/>
              <a:gd name="T24" fmla="*/ 11 w 22"/>
              <a:gd name="T25" fmla="*/ 3 h 15"/>
              <a:gd name="T26" fmla="*/ 17 w 22"/>
              <a:gd name="T27" fmla="*/ 6 h 15"/>
              <a:gd name="T28" fmla="*/ 22 w 22"/>
              <a:gd name="T29" fmla="*/ 11 h 15"/>
              <a:gd name="T30" fmla="*/ 22 w 22"/>
              <a:gd name="T31" fmla="*/ 11 h 15"/>
              <a:gd name="T32" fmla="*/ 22 w 22"/>
              <a:gd name="T33" fmla="*/ 14 h 15"/>
              <a:gd name="T34" fmla="*/ 21 w 22"/>
              <a:gd name="T35" fmla="*/ 15 h 15"/>
              <a:gd name="T36" fmla="*/ 19 w 2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5">
                <a:moveTo>
                  <a:pt x="19" y="15"/>
                </a:moveTo>
                <a:lnTo>
                  <a:pt x="19" y="15"/>
                </a:lnTo>
                <a:lnTo>
                  <a:pt x="14" y="13"/>
                </a:lnTo>
                <a:lnTo>
                  <a:pt x="10" y="10"/>
                </a:lnTo>
                <a:lnTo>
                  <a:pt x="6" y="6"/>
                </a:lnTo>
                <a:lnTo>
                  <a:pt x="3" y="4"/>
                </a:lnTo>
                <a:lnTo>
                  <a:pt x="3" y="4"/>
                </a:lnTo>
                <a:lnTo>
                  <a:pt x="0" y="3"/>
                </a:lnTo>
                <a:lnTo>
                  <a:pt x="0" y="0"/>
                </a:lnTo>
                <a:lnTo>
                  <a:pt x="3" y="0"/>
                </a:lnTo>
                <a:lnTo>
                  <a:pt x="8" y="0"/>
                </a:lnTo>
                <a:lnTo>
                  <a:pt x="8" y="0"/>
                </a:lnTo>
                <a:lnTo>
                  <a:pt x="11" y="3"/>
                </a:lnTo>
                <a:lnTo>
                  <a:pt x="17" y="6"/>
                </a:lnTo>
                <a:lnTo>
                  <a:pt x="22" y="11"/>
                </a:lnTo>
                <a:lnTo>
                  <a:pt x="22" y="11"/>
                </a:lnTo>
                <a:lnTo>
                  <a:pt x="22" y="14"/>
                </a:lnTo>
                <a:lnTo>
                  <a:pt x="21" y="15"/>
                </a:lnTo>
                <a:lnTo>
                  <a:pt x="19"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2" name="Freeform 1283"/>
          <p:cNvSpPr>
            <a:spLocks/>
          </p:cNvSpPr>
          <p:nvPr/>
        </p:nvSpPr>
        <p:spPr bwMode="gray">
          <a:xfrm>
            <a:off x="4377383" y="4913634"/>
            <a:ext cx="74372" cy="11995"/>
          </a:xfrm>
          <a:custGeom>
            <a:avLst/>
            <a:gdLst>
              <a:gd name="T0" fmla="*/ 18 w 44"/>
              <a:gd name="T1" fmla="*/ 7 h 7"/>
              <a:gd name="T2" fmla="*/ 18 w 44"/>
              <a:gd name="T3" fmla="*/ 7 h 7"/>
              <a:gd name="T4" fmla="*/ 7 w 44"/>
              <a:gd name="T5" fmla="*/ 6 h 7"/>
              <a:gd name="T6" fmla="*/ 1 w 44"/>
              <a:gd name="T7" fmla="*/ 5 h 7"/>
              <a:gd name="T8" fmla="*/ 0 w 44"/>
              <a:gd name="T9" fmla="*/ 5 h 7"/>
              <a:gd name="T10" fmla="*/ 1 w 44"/>
              <a:gd name="T11" fmla="*/ 4 h 7"/>
              <a:gd name="T12" fmla="*/ 1 w 44"/>
              <a:gd name="T13" fmla="*/ 4 h 7"/>
              <a:gd name="T14" fmla="*/ 5 w 44"/>
              <a:gd name="T15" fmla="*/ 0 h 7"/>
              <a:gd name="T16" fmla="*/ 8 w 44"/>
              <a:gd name="T17" fmla="*/ 0 h 7"/>
              <a:gd name="T18" fmla="*/ 12 w 44"/>
              <a:gd name="T19" fmla="*/ 0 h 7"/>
              <a:gd name="T20" fmla="*/ 12 w 44"/>
              <a:gd name="T21" fmla="*/ 0 h 7"/>
              <a:gd name="T22" fmla="*/ 22 w 44"/>
              <a:gd name="T23" fmla="*/ 2 h 7"/>
              <a:gd name="T24" fmla="*/ 27 w 44"/>
              <a:gd name="T25" fmla="*/ 4 h 7"/>
              <a:gd name="T26" fmla="*/ 32 w 44"/>
              <a:gd name="T27" fmla="*/ 2 h 7"/>
              <a:gd name="T28" fmla="*/ 32 w 44"/>
              <a:gd name="T29" fmla="*/ 2 h 7"/>
              <a:gd name="T30" fmla="*/ 41 w 44"/>
              <a:gd name="T31" fmla="*/ 0 h 7"/>
              <a:gd name="T32" fmla="*/ 44 w 44"/>
              <a:gd name="T33" fmla="*/ 0 h 7"/>
              <a:gd name="T34" fmla="*/ 44 w 44"/>
              <a:gd name="T35" fmla="*/ 1 h 7"/>
              <a:gd name="T36" fmla="*/ 44 w 44"/>
              <a:gd name="T37" fmla="*/ 1 h 7"/>
              <a:gd name="T38" fmla="*/ 44 w 44"/>
              <a:gd name="T39" fmla="*/ 1 h 7"/>
              <a:gd name="T40" fmla="*/ 38 w 44"/>
              <a:gd name="T41" fmla="*/ 5 h 7"/>
              <a:gd name="T42" fmla="*/ 34 w 44"/>
              <a:gd name="T43" fmla="*/ 6 h 7"/>
              <a:gd name="T44" fmla="*/ 34 w 44"/>
              <a:gd name="T45" fmla="*/ 6 h 7"/>
              <a:gd name="T46" fmla="*/ 27 w 44"/>
              <a:gd name="T47" fmla="*/ 7 h 7"/>
              <a:gd name="T48" fmla="*/ 18 w 44"/>
              <a:gd name="T4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7">
                <a:moveTo>
                  <a:pt x="18" y="7"/>
                </a:moveTo>
                <a:lnTo>
                  <a:pt x="18" y="7"/>
                </a:lnTo>
                <a:lnTo>
                  <a:pt x="7" y="6"/>
                </a:lnTo>
                <a:lnTo>
                  <a:pt x="1" y="5"/>
                </a:lnTo>
                <a:lnTo>
                  <a:pt x="0" y="5"/>
                </a:lnTo>
                <a:lnTo>
                  <a:pt x="1" y="4"/>
                </a:lnTo>
                <a:lnTo>
                  <a:pt x="1" y="4"/>
                </a:lnTo>
                <a:lnTo>
                  <a:pt x="5" y="0"/>
                </a:lnTo>
                <a:lnTo>
                  <a:pt x="8" y="0"/>
                </a:lnTo>
                <a:lnTo>
                  <a:pt x="12" y="0"/>
                </a:lnTo>
                <a:lnTo>
                  <a:pt x="12" y="0"/>
                </a:lnTo>
                <a:lnTo>
                  <a:pt x="22" y="2"/>
                </a:lnTo>
                <a:lnTo>
                  <a:pt x="27" y="4"/>
                </a:lnTo>
                <a:lnTo>
                  <a:pt x="32" y="2"/>
                </a:lnTo>
                <a:lnTo>
                  <a:pt x="32" y="2"/>
                </a:lnTo>
                <a:lnTo>
                  <a:pt x="41" y="0"/>
                </a:lnTo>
                <a:lnTo>
                  <a:pt x="44" y="0"/>
                </a:lnTo>
                <a:lnTo>
                  <a:pt x="44" y="1"/>
                </a:lnTo>
                <a:lnTo>
                  <a:pt x="44" y="1"/>
                </a:lnTo>
                <a:lnTo>
                  <a:pt x="44" y="1"/>
                </a:lnTo>
                <a:lnTo>
                  <a:pt x="38" y="5"/>
                </a:lnTo>
                <a:lnTo>
                  <a:pt x="34" y="6"/>
                </a:lnTo>
                <a:lnTo>
                  <a:pt x="34" y="6"/>
                </a:lnTo>
                <a:lnTo>
                  <a:pt x="27" y="7"/>
                </a:lnTo>
                <a:lnTo>
                  <a:pt x="18"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3" name="Freeform 1285"/>
          <p:cNvSpPr>
            <a:spLocks/>
          </p:cNvSpPr>
          <p:nvPr/>
        </p:nvSpPr>
        <p:spPr bwMode="gray">
          <a:xfrm>
            <a:off x="4466966" y="4920488"/>
            <a:ext cx="67611" cy="30846"/>
          </a:xfrm>
          <a:custGeom>
            <a:avLst/>
            <a:gdLst>
              <a:gd name="T0" fmla="*/ 7 w 40"/>
              <a:gd name="T1" fmla="*/ 18 h 18"/>
              <a:gd name="T2" fmla="*/ 7 w 40"/>
              <a:gd name="T3" fmla="*/ 18 h 18"/>
              <a:gd name="T4" fmla="*/ 3 w 40"/>
              <a:gd name="T5" fmla="*/ 18 h 18"/>
              <a:gd name="T6" fmla="*/ 1 w 40"/>
              <a:gd name="T7" fmla="*/ 17 h 18"/>
              <a:gd name="T8" fmla="*/ 0 w 40"/>
              <a:gd name="T9" fmla="*/ 16 h 18"/>
              <a:gd name="T10" fmla="*/ 0 w 40"/>
              <a:gd name="T11" fmla="*/ 14 h 18"/>
              <a:gd name="T12" fmla="*/ 3 w 40"/>
              <a:gd name="T13" fmla="*/ 12 h 18"/>
              <a:gd name="T14" fmla="*/ 3 w 40"/>
              <a:gd name="T15" fmla="*/ 12 h 18"/>
              <a:gd name="T16" fmla="*/ 12 w 40"/>
              <a:gd name="T17" fmla="*/ 7 h 18"/>
              <a:gd name="T18" fmla="*/ 16 w 40"/>
              <a:gd name="T19" fmla="*/ 5 h 18"/>
              <a:gd name="T20" fmla="*/ 18 w 40"/>
              <a:gd name="T21" fmla="*/ 2 h 18"/>
              <a:gd name="T22" fmla="*/ 18 w 40"/>
              <a:gd name="T23" fmla="*/ 2 h 18"/>
              <a:gd name="T24" fmla="*/ 22 w 40"/>
              <a:gd name="T25" fmla="*/ 1 h 18"/>
              <a:gd name="T26" fmla="*/ 28 w 40"/>
              <a:gd name="T27" fmla="*/ 0 h 18"/>
              <a:gd name="T28" fmla="*/ 35 w 40"/>
              <a:gd name="T29" fmla="*/ 0 h 18"/>
              <a:gd name="T30" fmla="*/ 40 w 40"/>
              <a:gd name="T31" fmla="*/ 1 h 18"/>
              <a:gd name="T32" fmla="*/ 40 w 40"/>
              <a:gd name="T33" fmla="*/ 1 h 18"/>
              <a:gd name="T34" fmla="*/ 40 w 40"/>
              <a:gd name="T35" fmla="*/ 1 h 18"/>
              <a:gd name="T36" fmla="*/ 40 w 40"/>
              <a:gd name="T37" fmla="*/ 2 h 18"/>
              <a:gd name="T38" fmla="*/ 38 w 40"/>
              <a:gd name="T39" fmla="*/ 3 h 18"/>
              <a:gd name="T40" fmla="*/ 30 w 40"/>
              <a:gd name="T41" fmla="*/ 5 h 18"/>
              <a:gd name="T42" fmla="*/ 30 w 40"/>
              <a:gd name="T43" fmla="*/ 5 h 18"/>
              <a:gd name="T44" fmla="*/ 27 w 40"/>
              <a:gd name="T45" fmla="*/ 7 h 18"/>
              <a:gd name="T46" fmla="*/ 20 w 40"/>
              <a:gd name="T47" fmla="*/ 12 h 18"/>
              <a:gd name="T48" fmla="*/ 13 w 40"/>
              <a:gd name="T49" fmla="*/ 17 h 18"/>
              <a:gd name="T50" fmla="*/ 11 w 40"/>
              <a:gd name="T51" fmla="*/ 18 h 18"/>
              <a:gd name="T52" fmla="*/ 7 w 40"/>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18">
                <a:moveTo>
                  <a:pt x="7" y="18"/>
                </a:moveTo>
                <a:lnTo>
                  <a:pt x="7" y="18"/>
                </a:lnTo>
                <a:lnTo>
                  <a:pt x="3" y="18"/>
                </a:lnTo>
                <a:lnTo>
                  <a:pt x="1" y="17"/>
                </a:lnTo>
                <a:lnTo>
                  <a:pt x="0" y="16"/>
                </a:lnTo>
                <a:lnTo>
                  <a:pt x="0" y="14"/>
                </a:lnTo>
                <a:lnTo>
                  <a:pt x="3" y="12"/>
                </a:lnTo>
                <a:lnTo>
                  <a:pt x="3" y="12"/>
                </a:lnTo>
                <a:lnTo>
                  <a:pt x="12" y="7"/>
                </a:lnTo>
                <a:lnTo>
                  <a:pt x="16" y="5"/>
                </a:lnTo>
                <a:lnTo>
                  <a:pt x="18" y="2"/>
                </a:lnTo>
                <a:lnTo>
                  <a:pt x="18" y="2"/>
                </a:lnTo>
                <a:lnTo>
                  <a:pt x="22" y="1"/>
                </a:lnTo>
                <a:lnTo>
                  <a:pt x="28" y="0"/>
                </a:lnTo>
                <a:lnTo>
                  <a:pt x="35" y="0"/>
                </a:lnTo>
                <a:lnTo>
                  <a:pt x="40" y="1"/>
                </a:lnTo>
                <a:lnTo>
                  <a:pt x="40" y="1"/>
                </a:lnTo>
                <a:lnTo>
                  <a:pt x="40" y="1"/>
                </a:lnTo>
                <a:lnTo>
                  <a:pt x="40" y="2"/>
                </a:lnTo>
                <a:lnTo>
                  <a:pt x="38" y="3"/>
                </a:lnTo>
                <a:lnTo>
                  <a:pt x="30" y="5"/>
                </a:lnTo>
                <a:lnTo>
                  <a:pt x="30" y="5"/>
                </a:lnTo>
                <a:lnTo>
                  <a:pt x="27" y="7"/>
                </a:lnTo>
                <a:lnTo>
                  <a:pt x="20" y="12"/>
                </a:lnTo>
                <a:lnTo>
                  <a:pt x="13" y="17"/>
                </a:lnTo>
                <a:lnTo>
                  <a:pt x="11" y="18"/>
                </a:lnTo>
                <a:lnTo>
                  <a:pt x="7" y="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4" name="Freeform 1309"/>
          <p:cNvSpPr>
            <a:spLocks/>
          </p:cNvSpPr>
          <p:nvPr/>
        </p:nvSpPr>
        <p:spPr bwMode="gray">
          <a:xfrm>
            <a:off x="4319913" y="4461227"/>
            <a:ext cx="57469" cy="59978"/>
          </a:xfrm>
          <a:custGeom>
            <a:avLst/>
            <a:gdLst>
              <a:gd name="T0" fmla="*/ 30 w 34"/>
              <a:gd name="T1" fmla="*/ 2 h 35"/>
              <a:gd name="T2" fmla="*/ 30 w 34"/>
              <a:gd name="T3" fmla="*/ 2 h 35"/>
              <a:gd name="T4" fmla="*/ 29 w 34"/>
              <a:gd name="T5" fmla="*/ 3 h 35"/>
              <a:gd name="T6" fmla="*/ 29 w 34"/>
              <a:gd name="T7" fmla="*/ 5 h 35"/>
              <a:gd name="T8" fmla="*/ 29 w 34"/>
              <a:gd name="T9" fmla="*/ 8 h 35"/>
              <a:gd name="T10" fmla="*/ 27 w 34"/>
              <a:gd name="T11" fmla="*/ 10 h 35"/>
              <a:gd name="T12" fmla="*/ 27 w 34"/>
              <a:gd name="T13" fmla="*/ 10 h 35"/>
              <a:gd name="T14" fmla="*/ 24 w 34"/>
              <a:gd name="T15" fmla="*/ 12 h 35"/>
              <a:gd name="T16" fmla="*/ 20 w 34"/>
              <a:gd name="T17" fmla="*/ 15 h 35"/>
              <a:gd name="T18" fmla="*/ 14 w 34"/>
              <a:gd name="T19" fmla="*/ 20 h 35"/>
              <a:gd name="T20" fmla="*/ 14 w 34"/>
              <a:gd name="T21" fmla="*/ 20 h 35"/>
              <a:gd name="T22" fmla="*/ 5 w 34"/>
              <a:gd name="T23" fmla="*/ 29 h 35"/>
              <a:gd name="T24" fmla="*/ 2 w 34"/>
              <a:gd name="T25" fmla="*/ 34 h 35"/>
              <a:gd name="T26" fmla="*/ 0 w 34"/>
              <a:gd name="T27" fmla="*/ 35 h 35"/>
              <a:gd name="T28" fmla="*/ 2 w 34"/>
              <a:gd name="T29" fmla="*/ 35 h 35"/>
              <a:gd name="T30" fmla="*/ 2 w 34"/>
              <a:gd name="T31" fmla="*/ 35 h 35"/>
              <a:gd name="T32" fmla="*/ 4 w 34"/>
              <a:gd name="T33" fmla="*/ 34 h 35"/>
              <a:gd name="T34" fmla="*/ 9 w 34"/>
              <a:gd name="T35" fmla="*/ 30 h 35"/>
              <a:gd name="T36" fmla="*/ 19 w 34"/>
              <a:gd name="T37" fmla="*/ 23 h 35"/>
              <a:gd name="T38" fmla="*/ 19 w 34"/>
              <a:gd name="T39" fmla="*/ 23 h 35"/>
              <a:gd name="T40" fmla="*/ 27 w 34"/>
              <a:gd name="T41" fmla="*/ 18 h 35"/>
              <a:gd name="T42" fmla="*/ 31 w 34"/>
              <a:gd name="T43" fmla="*/ 15 h 35"/>
              <a:gd name="T44" fmla="*/ 34 w 34"/>
              <a:gd name="T45" fmla="*/ 13 h 35"/>
              <a:gd name="T46" fmla="*/ 34 w 34"/>
              <a:gd name="T47" fmla="*/ 13 h 35"/>
              <a:gd name="T48" fmla="*/ 34 w 34"/>
              <a:gd name="T49" fmla="*/ 4 h 35"/>
              <a:gd name="T50" fmla="*/ 32 w 34"/>
              <a:gd name="T51" fmla="*/ 2 h 35"/>
              <a:gd name="T52" fmla="*/ 31 w 34"/>
              <a:gd name="T53" fmla="*/ 0 h 35"/>
              <a:gd name="T54" fmla="*/ 30 w 34"/>
              <a:gd name="T5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5">
                <a:moveTo>
                  <a:pt x="30" y="2"/>
                </a:moveTo>
                <a:lnTo>
                  <a:pt x="30" y="2"/>
                </a:lnTo>
                <a:lnTo>
                  <a:pt x="29" y="3"/>
                </a:lnTo>
                <a:lnTo>
                  <a:pt x="29" y="5"/>
                </a:lnTo>
                <a:lnTo>
                  <a:pt x="29" y="8"/>
                </a:lnTo>
                <a:lnTo>
                  <a:pt x="27" y="10"/>
                </a:lnTo>
                <a:lnTo>
                  <a:pt x="27" y="10"/>
                </a:lnTo>
                <a:lnTo>
                  <a:pt x="24" y="12"/>
                </a:lnTo>
                <a:lnTo>
                  <a:pt x="20" y="15"/>
                </a:lnTo>
                <a:lnTo>
                  <a:pt x="14" y="20"/>
                </a:lnTo>
                <a:lnTo>
                  <a:pt x="14" y="20"/>
                </a:lnTo>
                <a:lnTo>
                  <a:pt x="5" y="29"/>
                </a:lnTo>
                <a:lnTo>
                  <a:pt x="2" y="34"/>
                </a:lnTo>
                <a:lnTo>
                  <a:pt x="0" y="35"/>
                </a:lnTo>
                <a:lnTo>
                  <a:pt x="2" y="35"/>
                </a:lnTo>
                <a:lnTo>
                  <a:pt x="2" y="35"/>
                </a:lnTo>
                <a:lnTo>
                  <a:pt x="4" y="34"/>
                </a:lnTo>
                <a:lnTo>
                  <a:pt x="9" y="30"/>
                </a:lnTo>
                <a:lnTo>
                  <a:pt x="19" y="23"/>
                </a:lnTo>
                <a:lnTo>
                  <a:pt x="19" y="23"/>
                </a:lnTo>
                <a:lnTo>
                  <a:pt x="27" y="18"/>
                </a:lnTo>
                <a:lnTo>
                  <a:pt x="31" y="15"/>
                </a:lnTo>
                <a:lnTo>
                  <a:pt x="34" y="13"/>
                </a:lnTo>
                <a:lnTo>
                  <a:pt x="34" y="13"/>
                </a:lnTo>
                <a:lnTo>
                  <a:pt x="34" y="4"/>
                </a:lnTo>
                <a:lnTo>
                  <a:pt x="32" y="2"/>
                </a:lnTo>
                <a:lnTo>
                  <a:pt x="31" y="0"/>
                </a:lnTo>
                <a:lnTo>
                  <a:pt x="30" y="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5" name="Freeform 1313"/>
          <p:cNvSpPr>
            <a:spLocks/>
          </p:cNvSpPr>
          <p:nvPr/>
        </p:nvSpPr>
        <p:spPr bwMode="gray">
          <a:xfrm>
            <a:off x="5053489" y="4833092"/>
            <a:ext cx="76062" cy="25705"/>
          </a:xfrm>
          <a:custGeom>
            <a:avLst/>
            <a:gdLst>
              <a:gd name="T0" fmla="*/ 0 w 45"/>
              <a:gd name="T1" fmla="*/ 13 h 15"/>
              <a:gd name="T2" fmla="*/ 0 w 45"/>
              <a:gd name="T3" fmla="*/ 13 h 15"/>
              <a:gd name="T4" fmla="*/ 5 w 45"/>
              <a:gd name="T5" fmla="*/ 14 h 15"/>
              <a:gd name="T6" fmla="*/ 13 w 45"/>
              <a:gd name="T7" fmla="*/ 15 h 15"/>
              <a:gd name="T8" fmla="*/ 23 w 45"/>
              <a:gd name="T9" fmla="*/ 15 h 15"/>
              <a:gd name="T10" fmla="*/ 29 w 45"/>
              <a:gd name="T11" fmla="*/ 15 h 15"/>
              <a:gd name="T12" fmla="*/ 29 w 45"/>
              <a:gd name="T13" fmla="*/ 15 h 15"/>
              <a:gd name="T14" fmla="*/ 39 w 45"/>
              <a:gd name="T15" fmla="*/ 10 h 15"/>
              <a:gd name="T16" fmla="*/ 44 w 45"/>
              <a:gd name="T17" fmla="*/ 6 h 15"/>
              <a:gd name="T18" fmla="*/ 45 w 45"/>
              <a:gd name="T19" fmla="*/ 5 h 15"/>
              <a:gd name="T20" fmla="*/ 45 w 45"/>
              <a:gd name="T21" fmla="*/ 4 h 15"/>
              <a:gd name="T22" fmla="*/ 45 w 45"/>
              <a:gd name="T23" fmla="*/ 4 h 15"/>
              <a:gd name="T24" fmla="*/ 43 w 45"/>
              <a:gd name="T25" fmla="*/ 1 h 15"/>
              <a:gd name="T26" fmla="*/ 40 w 45"/>
              <a:gd name="T27" fmla="*/ 0 h 15"/>
              <a:gd name="T28" fmla="*/ 37 w 45"/>
              <a:gd name="T29" fmla="*/ 0 h 15"/>
              <a:gd name="T30" fmla="*/ 35 w 45"/>
              <a:gd name="T31" fmla="*/ 0 h 15"/>
              <a:gd name="T32" fmla="*/ 35 w 45"/>
              <a:gd name="T33" fmla="*/ 0 h 15"/>
              <a:gd name="T34" fmla="*/ 29 w 45"/>
              <a:gd name="T35" fmla="*/ 5 h 15"/>
              <a:gd name="T36" fmla="*/ 24 w 45"/>
              <a:gd name="T37" fmla="*/ 8 h 15"/>
              <a:gd name="T38" fmla="*/ 22 w 45"/>
              <a:gd name="T39" fmla="*/ 9 h 15"/>
              <a:gd name="T40" fmla="*/ 22 w 45"/>
              <a:gd name="T41" fmla="*/ 9 h 15"/>
              <a:gd name="T42" fmla="*/ 21 w 45"/>
              <a:gd name="T43" fmla="*/ 8 h 15"/>
              <a:gd name="T44" fmla="*/ 19 w 45"/>
              <a:gd name="T45" fmla="*/ 6 h 15"/>
              <a:gd name="T46" fmla="*/ 19 w 45"/>
              <a:gd name="T47" fmla="*/ 6 h 15"/>
              <a:gd name="T48" fmla="*/ 18 w 45"/>
              <a:gd name="T49" fmla="*/ 6 h 15"/>
              <a:gd name="T50" fmla="*/ 18 w 45"/>
              <a:gd name="T51" fmla="*/ 6 h 15"/>
              <a:gd name="T52" fmla="*/ 7 w 45"/>
              <a:gd name="T53" fmla="*/ 9 h 15"/>
              <a:gd name="T54" fmla="*/ 2 w 45"/>
              <a:gd name="T55" fmla="*/ 10 h 15"/>
              <a:gd name="T56" fmla="*/ 0 w 45"/>
              <a:gd name="T57" fmla="*/ 11 h 15"/>
              <a:gd name="T58" fmla="*/ 0 w 45"/>
              <a:gd name="T5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15">
                <a:moveTo>
                  <a:pt x="0" y="13"/>
                </a:moveTo>
                <a:lnTo>
                  <a:pt x="0" y="13"/>
                </a:lnTo>
                <a:lnTo>
                  <a:pt x="5" y="14"/>
                </a:lnTo>
                <a:lnTo>
                  <a:pt x="13" y="15"/>
                </a:lnTo>
                <a:lnTo>
                  <a:pt x="23" y="15"/>
                </a:lnTo>
                <a:lnTo>
                  <a:pt x="29" y="15"/>
                </a:lnTo>
                <a:lnTo>
                  <a:pt x="29" y="15"/>
                </a:lnTo>
                <a:lnTo>
                  <a:pt x="39" y="10"/>
                </a:lnTo>
                <a:lnTo>
                  <a:pt x="44" y="6"/>
                </a:lnTo>
                <a:lnTo>
                  <a:pt x="45" y="5"/>
                </a:lnTo>
                <a:lnTo>
                  <a:pt x="45" y="4"/>
                </a:lnTo>
                <a:lnTo>
                  <a:pt x="45" y="4"/>
                </a:lnTo>
                <a:lnTo>
                  <a:pt x="43" y="1"/>
                </a:lnTo>
                <a:lnTo>
                  <a:pt x="40" y="0"/>
                </a:lnTo>
                <a:lnTo>
                  <a:pt x="37" y="0"/>
                </a:lnTo>
                <a:lnTo>
                  <a:pt x="35" y="0"/>
                </a:lnTo>
                <a:lnTo>
                  <a:pt x="35" y="0"/>
                </a:lnTo>
                <a:lnTo>
                  <a:pt x="29" y="5"/>
                </a:lnTo>
                <a:lnTo>
                  <a:pt x="24" y="8"/>
                </a:lnTo>
                <a:lnTo>
                  <a:pt x="22" y="9"/>
                </a:lnTo>
                <a:lnTo>
                  <a:pt x="22" y="9"/>
                </a:lnTo>
                <a:lnTo>
                  <a:pt x="21" y="8"/>
                </a:lnTo>
                <a:lnTo>
                  <a:pt x="19" y="6"/>
                </a:lnTo>
                <a:lnTo>
                  <a:pt x="19" y="6"/>
                </a:lnTo>
                <a:lnTo>
                  <a:pt x="18" y="6"/>
                </a:lnTo>
                <a:lnTo>
                  <a:pt x="18" y="6"/>
                </a:lnTo>
                <a:lnTo>
                  <a:pt x="7" y="9"/>
                </a:lnTo>
                <a:lnTo>
                  <a:pt x="2" y="10"/>
                </a:lnTo>
                <a:lnTo>
                  <a:pt x="0" y="11"/>
                </a:lnTo>
                <a:lnTo>
                  <a:pt x="0"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7" name="Freeform 1322"/>
          <p:cNvSpPr>
            <a:spLocks/>
          </p:cNvSpPr>
          <p:nvPr/>
        </p:nvSpPr>
        <p:spPr bwMode="gray">
          <a:xfrm>
            <a:off x="5687338" y="5124415"/>
            <a:ext cx="28735" cy="23991"/>
          </a:xfrm>
          <a:custGeom>
            <a:avLst/>
            <a:gdLst>
              <a:gd name="T0" fmla="*/ 12 w 17"/>
              <a:gd name="T1" fmla="*/ 14 h 14"/>
              <a:gd name="T2" fmla="*/ 12 w 17"/>
              <a:gd name="T3" fmla="*/ 14 h 14"/>
              <a:gd name="T4" fmla="*/ 5 w 17"/>
              <a:gd name="T5" fmla="*/ 14 h 14"/>
              <a:gd name="T6" fmla="*/ 1 w 17"/>
              <a:gd name="T7" fmla="*/ 11 h 14"/>
              <a:gd name="T8" fmla="*/ 0 w 17"/>
              <a:gd name="T9" fmla="*/ 10 h 14"/>
              <a:gd name="T10" fmla="*/ 0 w 17"/>
              <a:gd name="T11" fmla="*/ 10 h 14"/>
              <a:gd name="T12" fmla="*/ 0 w 17"/>
              <a:gd name="T13" fmla="*/ 7 h 14"/>
              <a:gd name="T14" fmla="*/ 0 w 17"/>
              <a:gd name="T15" fmla="*/ 7 h 14"/>
              <a:gd name="T16" fmla="*/ 3 w 17"/>
              <a:gd name="T17" fmla="*/ 5 h 14"/>
              <a:gd name="T18" fmla="*/ 5 w 17"/>
              <a:gd name="T19" fmla="*/ 4 h 14"/>
              <a:gd name="T20" fmla="*/ 8 w 17"/>
              <a:gd name="T21" fmla="*/ 3 h 14"/>
              <a:gd name="T22" fmla="*/ 9 w 17"/>
              <a:gd name="T23" fmla="*/ 1 h 14"/>
              <a:gd name="T24" fmla="*/ 9 w 17"/>
              <a:gd name="T25" fmla="*/ 1 h 14"/>
              <a:gd name="T26" fmla="*/ 9 w 17"/>
              <a:gd name="T27" fmla="*/ 0 h 14"/>
              <a:gd name="T28" fmla="*/ 9 w 17"/>
              <a:gd name="T29" fmla="*/ 0 h 14"/>
              <a:gd name="T30" fmla="*/ 11 w 17"/>
              <a:gd name="T31" fmla="*/ 1 h 14"/>
              <a:gd name="T32" fmla="*/ 15 w 17"/>
              <a:gd name="T33" fmla="*/ 5 h 14"/>
              <a:gd name="T34" fmla="*/ 15 w 17"/>
              <a:gd name="T35" fmla="*/ 5 h 14"/>
              <a:gd name="T36" fmla="*/ 16 w 17"/>
              <a:gd name="T37" fmla="*/ 7 h 14"/>
              <a:gd name="T38" fmla="*/ 17 w 17"/>
              <a:gd name="T39" fmla="*/ 10 h 14"/>
              <a:gd name="T40" fmla="*/ 17 w 17"/>
              <a:gd name="T41" fmla="*/ 10 h 14"/>
              <a:gd name="T42" fmla="*/ 16 w 17"/>
              <a:gd name="T43" fmla="*/ 12 h 14"/>
              <a:gd name="T44" fmla="*/ 15 w 17"/>
              <a:gd name="T45" fmla="*/ 14 h 14"/>
              <a:gd name="T46" fmla="*/ 12 w 17"/>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4">
                <a:moveTo>
                  <a:pt x="12" y="14"/>
                </a:moveTo>
                <a:lnTo>
                  <a:pt x="12" y="14"/>
                </a:lnTo>
                <a:lnTo>
                  <a:pt x="5" y="14"/>
                </a:lnTo>
                <a:lnTo>
                  <a:pt x="1" y="11"/>
                </a:lnTo>
                <a:lnTo>
                  <a:pt x="0" y="10"/>
                </a:lnTo>
                <a:lnTo>
                  <a:pt x="0" y="10"/>
                </a:lnTo>
                <a:lnTo>
                  <a:pt x="0" y="7"/>
                </a:lnTo>
                <a:lnTo>
                  <a:pt x="0" y="7"/>
                </a:lnTo>
                <a:lnTo>
                  <a:pt x="3" y="5"/>
                </a:lnTo>
                <a:lnTo>
                  <a:pt x="5" y="4"/>
                </a:lnTo>
                <a:lnTo>
                  <a:pt x="8" y="3"/>
                </a:lnTo>
                <a:lnTo>
                  <a:pt x="9" y="1"/>
                </a:lnTo>
                <a:lnTo>
                  <a:pt x="9" y="1"/>
                </a:lnTo>
                <a:lnTo>
                  <a:pt x="9" y="0"/>
                </a:lnTo>
                <a:lnTo>
                  <a:pt x="9" y="0"/>
                </a:lnTo>
                <a:lnTo>
                  <a:pt x="11" y="1"/>
                </a:lnTo>
                <a:lnTo>
                  <a:pt x="15" y="5"/>
                </a:lnTo>
                <a:lnTo>
                  <a:pt x="15" y="5"/>
                </a:lnTo>
                <a:lnTo>
                  <a:pt x="16" y="7"/>
                </a:lnTo>
                <a:lnTo>
                  <a:pt x="17" y="10"/>
                </a:lnTo>
                <a:lnTo>
                  <a:pt x="17" y="10"/>
                </a:lnTo>
                <a:lnTo>
                  <a:pt x="16" y="12"/>
                </a:lnTo>
                <a:lnTo>
                  <a:pt x="15" y="14"/>
                </a:lnTo>
                <a:lnTo>
                  <a:pt x="12"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8" name="Freeform 1326"/>
          <p:cNvSpPr>
            <a:spLocks/>
          </p:cNvSpPr>
          <p:nvPr/>
        </p:nvSpPr>
        <p:spPr bwMode="gray">
          <a:xfrm>
            <a:off x="5905383" y="5031876"/>
            <a:ext cx="15212" cy="6854"/>
          </a:xfrm>
          <a:custGeom>
            <a:avLst/>
            <a:gdLst>
              <a:gd name="T0" fmla="*/ 4 w 9"/>
              <a:gd name="T1" fmla="*/ 4 h 4"/>
              <a:gd name="T2" fmla="*/ 4 w 9"/>
              <a:gd name="T3" fmla="*/ 4 h 4"/>
              <a:gd name="T4" fmla="*/ 2 w 9"/>
              <a:gd name="T5" fmla="*/ 2 h 4"/>
              <a:gd name="T6" fmla="*/ 0 w 9"/>
              <a:gd name="T7" fmla="*/ 1 h 4"/>
              <a:gd name="T8" fmla="*/ 0 w 9"/>
              <a:gd name="T9" fmla="*/ 1 h 4"/>
              <a:gd name="T10" fmla="*/ 2 w 9"/>
              <a:gd name="T11" fmla="*/ 0 h 4"/>
              <a:gd name="T12" fmla="*/ 3 w 9"/>
              <a:gd name="T13" fmla="*/ 0 h 4"/>
              <a:gd name="T14" fmla="*/ 3 w 9"/>
              <a:gd name="T15" fmla="*/ 0 h 4"/>
              <a:gd name="T16" fmla="*/ 7 w 9"/>
              <a:gd name="T17" fmla="*/ 0 h 4"/>
              <a:gd name="T18" fmla="*/ 9 w 9"/>
              <a:gd name="T19" fmla="*/ 0 h 4"/>
              <a:gd name="T20" fmla="*/ 9 w 9"/>
              <a:gd name="T21" fmla="*/ 0 h 4"/>
              <a:gd name="T22" fmla="*/ 5 w 9"/>
              <a:gd name="T23" fmla="*/ 2 h 4"/>
              <a:gd name="T24" fmla="*/ 5 w 9"/>
              <a:gd name="T25" fmla="*/ 2 h 4"/>
              <a:gd name="T26" fmla="*/ 4 w 9"/>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4" y="4"/>
                </a:moveTo>
                <a:lnTo>
                  <a:pt x="4" y="4"/>
                </a:lnTo>
                <a:lnTo>
                  <a:pt x="2" y="2"/>
                </a:lnTo>
                <a:lnTo>
                  <a:pt x="0" y="1"/>
                </a:lnTo>
                <a:lnTo>
                  <a:pt x="0" y="1"/>
                </a:lnTo>
                <a:lnTo>
                  <a:pt x="2" y="0"/>
                </a:lnTo>
                <a:lnTo>
                  <a:pt x="3" y="0"/>
                </a:lnTo>
                <a:lnTo>
                  <a:pt x="3" y="0"/>
                </a:lnTo>
                <a:lnTo>
                  <a:pt x="7" y="0"/>
                </a:lnTo>
                <a:lnTo>
                  <a:pt x="9" y="0"/>
                </a:lnTo>
                <a:lnTo>
                  <a:pt x="9" y="0"/>
                </a:lnTo>
                <a:lnTo>
                  <a:pt x="5" y="2"/>
                </a:lnTo>
                <a:lnTo>
                  <a:pt x="5" y="2"/>
                </a:lnTo>
                <a:lnTo>
                  <a:pt x="4"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9" name="Freeform 1333"/>
          <p:cNvSpPr>
            <a:spLocks/>
          </p:cNvSpPr>
          <p:nvPr/>
        </p:nvSpPr>
        <p:spPr bwMode="gray">
          <a:xfrm>
            <a:off x="4947002" y="5749901"/>
            <a:ext cx="84514" cy="90824"/>
          </a:xfrm>
          <a:custGeom>
            <a:avLst/>
            <a:gdLst>
              <a:gd name="T0" fmla="*/ 27 w 50"/>
              <a:gd name="T1" fmla="*/ 53 h 53"/>
              <a:gd name="T2" fmla="*/ 27 w 50"/>
              <a:gd name="T3" fmla="*/ 53 h 53"/>
              <a:gd name="T4" fmla="*/ 22 w 50"/>
              <a:gd name="T5" fmla="*/ 51 h 53"/>
              <a:gd name="T6" fmla="*/ 16 w 50"/>
              <a:gd name="T7" fmla="*/ 48 h 53"/>
              <a:gd name="T8" fmla="*/ 12 w 50"/>
              <a:gd name="T9" fmla="*/ 43 h 53"/>
              <a:gd name="T10" fmla="*/ 11 w 50"/>
              <a:gd name="T11" fmla="*/ 39 h 53"/>
              <a:gd name="T12" fmla="*/ 11 w 50"/>
              <a:gd name="T13" fmla="*/ 37 h 53"/>
              <a:gd name="T14" fmla="*/ 11 w 50"/>
              <a:gd name="T15" fmla="*/ 37 h 53"/>
              <a:gd name="T16" fmla="*/ 11 w 50"/>
              <a:gd name="T17" fmla="*/ 29 h 53"/>
              <a:gd name="T18" fmla="*/ 9 w 50"/>
              <a:gd name="T19" fmla="*/ 24 h 53"/>
              <a:gd name="T20" fmla="*/ 9 w 50"/>
              <a:gd name="T21" fmla="*/ 24 h 53"/>
              <a:gd name="T22" fmla="*/ 4 w 50"/>
              <a:gd name="T23" fmla="*/ 12 h 53"/>
              <a:gd name="T24" fmla="*/ 0 w 50"/>
              <a:gd name="T25" fmla="*/ 2 h 53"/>
              <a:gd name="T26" fmla="*/ 0 w 50"/>
              <a:gd name="T27" fmla="*/ 2 h 53"/>
              <a:gd name="T28" fmla="*/ 0 w 50"/>
              <a:gd name="T29" fmla="*/ 1 h 53"/>
              <a:gd name="T30" fmla="*/ 2 w 50"/>
              <a:gd name="T31" fmla="*/ 0 h 53"/>
              <a:gd name="T32" fmla="*/ 6 w 50"/>
              <a:gd name="T33" fmla="*/ 0 h 53"/>
              <a:gd name="T34" fmla="*/ 10 w 50"/>
              <a:gd name="T35" fmla="*/ 1 h 53"/>
              <a:gd name="T36" fmla="*/ 10 w 50"/>
              <a:gd name="T37" fmla="*/ 1 h 53"/>
              <a:gd name="T38" fmla="*/ 21 w 50"/>
              <a:gd name="T39" fmla="*/ 4 h 53"/>
              <a:gd name="T40" fmla="*/ 26 w 50"/>
              <a:gd name="T41" fmla="*/ 6 h 53"/>
              <a:gd name="T42" fmla="*/ 29 w 50"/>
              <a:gd name="T43" fmla="*/ 6 h 53"/>
              <a:gd name="T44" fmla="*/ 29 w 50"/>
              <a:gd name="T45" fmla="*/ 6 h 53"/>
              <a:gd name="T46" fmla="*/ 39 w 50"/>
              <a:gd name="T47" fmla="*/ 3 h 53"/>
              <a:gd name="T48" fmla="*/ 45 w 50"/>
              <a:gd name="T49" fmla="*/ 2 h 53"/>
              <a:gd name="T50" fmla="*/ 47 w 50"/>
              <a:gd name="T51" fmla="*/ 3 h 53"/>
              <a:gd name="T52" fmla="*/ 48 w 50"/>
              <a:gd name="T53" fmla="*/ 3 h 53"/>
              <a:gd name="T54" fmla="*/ 48 w 50"/>
              <a:gd name="T55" fmla="*/ 3 h 53"/>
              <a:gd name="T56" fmla="*/ 49 w 50"/>
              <a:gd name="T57" fmla="*/ 6 h 53"/>
              <a:gd name="T58" fmla="*/ 49 w 50"/>
              <a:gd name="T59" fmla="*/ 7 h 53"/>
              <a:gd name="T60" fmla="*/ 49 w 50"/>
              <a:gd name="T61" fmla="*/ 8 h 53"/>
              <a:gd name="T62" fmla="*/ 49 w 50"/>
              <a:gd name="T63" fmla="*/ 11 h 53"/>
              <a:gd name="T64" fmla="*/ 49 w 50"/>
              <a:gd name="T65" fmla="*/ 11 h 53"/>
              <a:gd name="T66" fmla="*/ 50 w 50"/>
              <a:gd name="T67" fmla="*/ 16 h 53"/>
              <a:gd name="T68" fmla="*/ 50 w 50"/>
              <a:gd name="T69" fmla="*/ 21 h 53"/>
              <a:gd name="T70" fmla="*/ 50 w 50"/>
              <a:gd name="T71" fmla="*/ 25 h 53"/>
              <a:gd name="T72" fmla="*/ 49 w 50"/>
              <a:gd name="T73" fmla="*/ 29 h 53"/>
              <a:gd name="T74" fmla="*/ 49 w 50"/>
              <a:gd name="T75" fmla="*/ 29 h 53"/>
              <a:gd name="T76" fmla="*/ 45 w 50"/>
              <a:gd name="T77" fmla="*/ 35 h 53"/>
              <a:gd name="T78" fmla="*/ 43 w 50"/>
              <a:gd name="T79" fmla="*/ 40 h 53"/>
              <a:gd name="T80" fmla="*/ 43 w 50"/>
              <a:gd name="T81" fmla="*/ 40 h 53"/>
              <a:gd name="T82" fmla="*/ 44 w 50"/>
              <a:gd name="T83" fmla="*/ 44 h 53"/>
              <a:gd name="T84" fmla="*/ 43 w 50"/>
              <a:gd name="T85" fmla="*/ 46 h 53"/>
              <a:gd name="T86" fmla="*/ 42 w 50"/>
              <a:gd name="T87" fmla="*/ 46 h 53"/>
              <a:gd name="T88" fmla="*/ 42 w 50"/>
              <a:gd name="T89" fmla="*/ 46 h 53"/>
              <a:gd name="T90" fmla="*/ 39 w 50"/>
              <a:gd name="T91" fmla="*/ 43 h 53"/>
              <a:gd name="T92" fmla="*/ 38 w 50"/>
              <a:gd name="T93" fmla="*/ 41 h 53"/>
              <a:gd name="T94" fmla="*/ 37 w 50"/>
              <a:gd name="T95" fmla="*/ 41 h 53"/>
              <a:gd name="T96" fmla="*/ 37 w 50"/>
              <a:gd name="T97" fmla="*/ 41 h 53"/>
              <a:gd name="T98" fmla="*/ 33 w 50"/>
              <a:gd name="T99" fmla="*/ 49 h 53"/>
              <a:gd name="T100" fmla="*/ 31 w 50"/>
              <a:gd name="T101" fmla="*/ 51 h 53"/>
              <a:gd name="T102" fmla="*/ 28 w 50"/>
              <a:gd name="T103" fmla="*/ 53 h 53"/>
              <a:gd name="T104" fmla="*/ 27 w 50"/>
              <a:gd name="T10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53">
                <a:moveTo>
                  <a:pt x="27" y="53"/>
                </a:moveTo>
                <a:lnTo>
                  <a:pt x="27" y="53"/>
                </a:lnTo>
                <a:lnTo>
                  <a:pt x="22" y="51"/>
                </a:lnTo>
                <a:lnTo>
                  <a:pt x="16" y="48"/>
                </a:lnTo>
                <a:lnTo>
                  <a:pt x="12" y="43"/>
                </a:lnTo>
                <a:lnTo>
                  <a:pt x="11" y="39"/>
                </a:lnTo>
                <a:lnTo>
                  <a:pt x="11" y="37"/>
                </a:lnTo>
                <a:lnTo>
                  <a:pt x="11" y="37"/>
                </a:lnTo>
                <a:lnTo>
                  <a:pt x="11" y="29"/>
                </a:lnTo>
                <a:lnTo>
                  <a:pt x="9" y="24"/>
                </a:lnTo>
                <a:lnTo>
                  <a:pt x="9" y="24"/>
                </a:lnTo>
                <a:lnTo>
                  <a:pt x="4" y="12"/>
                </a:lnTo>
                <a:lnTo>
                  <a:pt x="0" y="2"/>
                </a:lnTo>
                <a:lnTo>
                  <a:pt x="0" y="2"/>
                </a:lnTo>
                <a:lnTo>
                  <a:pt x="0" y="1"/>
                </a:lnTo>
                <a:lnTo>
                  <a:pt x="2" y="0"/>
                </a:lnTo>
                <a:lnTo>
                  <a:pt x="6" y="0"/>
                </a:lnTo>
                <a:lnTo>
                  <a:pt x="10" y="1"/>
                </a:lnTo>
                <a:lnTo>
                  <a:pt x="10" y="1"/>
                </a:lnTo>
                <a:lnTo>
                  <a:pt x="21" y="4"/>
                </a:lnTo>
                <a:lnTo>
                  <a:pt x="26" y="6"/>
                </a:lnTo>
                <a:lnTo>
                  <a:pt x="29" y="6"/>
                </a:lnTo>
                <a:lnTo>
                  <a:pt x="29" y="6"/>
                </a:lnTo>
                <a:lnTo>
                  <a:pt x="39" y="3"/>
                </a:lnTo>
                <a:lnTo>
                  <a:pt x="45" y="2"/>
                </a:lnTo>
                <a:lnTo>
                  <a:pt x="47" y="3"/>
                </a:lnTo>
                <a:lnTo>
                  <a:pt x="48" y="3"/>
                </a:lnTo>
                <a:lnTo>
                  <a:pt x="48" y="3"/>
                </a:lnTo>
                <a:lnTo>
                  <a:pt x="49" y="6"/>
                </a:lnTo>
                <a:lnTo>
                  <a:pt x="49" y="7"/>
                </a:lnTo>
                <a:lnTo>
                  <a:pt x="49" y="8"/>
                </a:lnTo>
                <a:lnTo>
                  <a:pt x="49" y="11"/>
                </a:lnTo>
                <a:lnTo>
                  <a:pt x="49" y="11"/>
                </a:lnTo>
                <a:lnTo>
                  <a:pt x="50" y="16"/>
                </a:lnTo>
                <a:lnTo>
                  <a:pt x="50" y="21"/>
                </a:lnTo>
                <a:lnTo>
                  <a:pt x="50" y="25"/>
                </a:lnTo>
                <a:lnTo>
                  <a:pt x="49" y="29"/>
                </a:lnTo>
                <a:lnTo>
                  <a:pt x="49" y="29"/>
                </a:lnTo>
                <a:lnTo>
                  <a:pt x="45" y="35"/>
                </a:lnTo>
                <a:lnTo>
                  <a:pt x="43" y="40"/>
                </a:lnTo>
                <a:lnTo>
                  <a:pt x="43" y="40"/>
                </a:lnTo>
                <a:lnTo>
                  <a:pt x="44" y="44"/>
                </a:lnTo>
                <a:lnTo>
                  <a:pt x="43" y="46"/>
                </a:lnTo>
                <a:lnTo>
                  <a:pt x="42" y="46"/>
                </a:lnTo>
                <a:lnTo>
                  <a:pt x="42" y="46"/>
                </a:lnTo>
                <a:lnTo>
                  <a:pt x="39" y="43"/>
                </a:lnTo>
                <a:lnTo>
                  <a:pt x="38" y="41"/>
                </a:lnTo>
                <a:lnTo>
                  <a:pt x="37" y="41"/>
                </a:lnTo>
                <a:lnTo>
                  <a:pt x="37" y="41"/>
                </a:lnTo>
                <a:lnTo>
                  <a:pt x="33" y="49"/>
                </a:lnTo>
                <a:lnTo>
                  <a:pt x="31" y="51"/>
                </a:lnTo>
                <a:lnTo>
                  <a:pt x="28" y="53"/>
                </a:lnTo>
                <a:lnTo>
                  <a:pt x="27" y="5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0" name="Freeform 1271"/>
          <p:cNvSpPr>
            <a:spLocks/>
          </p:cNvSpPr>
          <p:nvPr/>
        </p:nvSpPr>
        <p:spPr bwMode="gray">
          <a:xfrm>
            <a:off x="2158064" y="3834026"/>
            <a:ext cx="64230" cy="11995"/>
          </a:xfrm>
          <a:custGeom>
            <a:avLst/>
            <a:gdLst>
              <a:gd name="T0" fmla="*/ 37 w 38"/>
              <a:gd name="T1" fmla="*/ 7 h 7"/>
              <a:gd name="T2" fmla="*/ 37 w 38"/>
              <a:gd name="T3" fmla="*/ 7 h 7"/>
              <a:gd name="T4" fmla="*/ 24 w 38"/>
              <a:gd name="T5" fmla="*/ 7 h 7"/>
              <a:gd name="T6" fmla="*/ 15 w 38"/>
              <a:gd name="T7" fmla="*/ 6 h 7"/>
              <a:gd name="T8" fmla="*/ 15 w 38"/>
              <a:gd name="T9" fmla="*/ 6 h 7"/>
              <a:gd name="T10" fmla="*/ 5 w 38"/>
              <a:gd name="T11" fmla="*/ 3 h 7"/>
              <a:gd name="T12" fmla="*/ 0 w 38"/>
              <a:gd name="T13" fmla="*/ 3 h 7"/>
              <a:gd name="T14" fmla="*/ 0 w 38"/>
              <a:gd name="T15" fmla="*/ 2 h 7"/>
              <a:gd name="T16" fmla="*/ 0 w 38"/>
              <a:gd name="T17" fmla="*/ 2 h 7"/>
              <a:gd name="T18" fmla="*/ 0 w 38"/>
              <a:gd name="T19" fmla="*/ 2 h 7"/>
              <a:gd name="T20" fmla="*/ 2 w 38"/>
              <a:gd name="T21" fmla="*/ 1 h 7"/>
              <a:gd name="T22" fmla="*/ 5 w 38"/>
              <a:gd name="T23" fmla="*/ 0 h 7"/>
              <a:gd name="T24" fmla="*/ 15 w 38"/>
              <a:gd name="T25" fmla="*/ 0 h 7"/>
              <a:gd name="T26" fmla="*/ 15 w 38"/>
              <a:gd name="T27" fmla="*/ 0 h 7"/>
              <a:gd name="T28" fmla="*/ 31 w 38"/>
              <a:gd name="T29" fmla="*/ 3 h 7"/>
              <a:gd name="T30" fmla="*/ 38 w 38"/>
              <a:gd name="T31" fmla="*/ 6 h 7"/>
              <a:gd name="T32" fmla="*/ 38 w 38"/>
              <a:gd name="T33" fmla="*/ 7 h 7"/>
              <a:gd name="T34" fmla="*/ 37 w 38"/>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
                <a:moveTo>
                  <a:pt x="37" y="7"/>
                </a:moveTo>
                <a:lnTo>
                  <a:pt x="37" y="7"/>
                </a:lnTo>
                <a:lnTo>
                  <a:pt x="24" y="7"/>
                </a:lnTo>
                <a:lnTo>
                  <a:pt x="15" y="6"/>
                </a:lnTo>
                <a:lnTo>
                  <a:pt x="15" y="6"/>
                </a:lnTo>
                <a:lnTo>
                  <a:pt x="5" y="3"/>
                </a:lnTo>
                <a:lnTo>
                  <a:pt x="0" y="3"/>
                </a:lnTo>
                <a:lnTo>
                  <a:pt x="0" y="2"/>
                </a:lnTo>
                <a:lnTo>
                  <a:pt x="0" y="2"/>
                </a:lnTo>
                <a:lnTo>
                  <a:pt x="0" y="2"/>
                </a:lnTo>
                <a:lnTo>
                  <a:pt x="2" y="1"/>
                </a:lnTo>
                <a:lnTo>
                  <a:pt x="5" y="0"/>
                </a:lnTo>
                <a:lnTo>
                  <a:pt x="15" y="0"/>
                </a:lnTo>
                <a:lnTo>
                  <a:pt x="15" y="0"/>
                </a:lnTo>
                <a:lnTo>
                  <a:pt x="31" y="3"/>
                </a:lnTo>
                <a:lnTo>
                  <a:pt x="38" y="6"/>
                </a:lnTo>
                <a:lnTo>
                  <a:pt x="38" y="7"/>
                </a:lnTo>
                <a:lnTo>
                  <a:pt x="37"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1" name="Freeform 1240"/>
          <p:cNvSpPr>
            <a:spLocks/>
          </p:cNvSpPr>
          <p:nvPr/>
        </p:nvSpPr>
        <p:spPr bwMode="gray">
          <a:xfrm>
            <a:off x="2404843" y="3902572"/>
            <a:ext cx="33805" cy="92537"/>
          </a:xfrm>
          <a:custGeom>
            <a:avLst/>
            <a:gdLst>
              <a:gd name="T0" fmla="*/ 11 w 20"/>
              <a:gd name="T1" fmla="*/ 25 h 54"/>
              <a:gd name="T2" fmla="*/ 11 w 20"/>
              <a:gd name="T3" fmla="*/ 25 h 54"/>
              <a:gd name="T4" fmla="*/ 12 w 20"/>
              <a:gd name="T5" fmla="*/ 22 h 54"/>
              <a:gd name="T6" fmla="*/ 13 w 20"/>
              <a:gd name="T7" fmla="*/ 19 h 54"/>
              <a:gd name="T8" fmla="*/ 16 w 20"/>
              <a:gd name="T9" fmla="*/ 17 h 54"/>
              <a:gd name="T10" fmla="*/ 19 w 20"/>
              <a:gd name="T11" fmla="*/ 16 h 54"/>
              <a:gd name="T12" fmla="*/ 19 w 20"/>
              <a:gd name="T13" fmla="*/ 16 h 54"/>
              <a:gd name="T14" fmla="*/ 19 w 20"/>
              <a:gd name="T15" fmla="*/ 4 h 54"/>
              <a:gd name="T16" fmla="*/ 19 w 20"/>
              <a:gd name="T17" fmla="*/ 4 h 54"/>
              <a:gd name="T18" fmla="*/ 20 w 20"/>
              <a:gd name="T19" fmla="*/ 3 h 54"/>
              <a:gd name="T20" fmla="*/ 20 w 20"/>
              <a:gd name="T21" fmla="*/ 3 h 54"/>
              <a:gd name="T22" fmla="*/ 12 w 20"/>
              <a:gd name="T23" fmla="*/ 0 h 54"/>
              <a:gd name="T24" fmla="*/ 12 w 20"/>
              <a:gd name="T25" fmla="*/ 0 h 54"/>
              <a:gd name="T26" fmla="*/ 8 w 20"/>
              <a:gd name="T27" fmla="*/ 9 h 54"/>
              <a:gd name="T28" fmla="*/ 8 w 20"/>
              <a:gd name="T29" fmla="*/ 9 h 54"/>
              <a:gd name="T30" fmla="*/ 4 w 20"/>
              <a:gd name="T31" fmla="*/ 15 h 54"/>
              <a:gd name="T32" fmla="*/ 3 w 20"/>
              <a:gd name="T33" fmla="*/ 20 h 54"/>
              <a:gd name="T34" fmla="*/ 0 w 20"/>
              <a:gd name="T35" fmla="*/ 27 h 54"/>
              <a:gd name="T36" fmla="*/ 0 w 20"/>
              <a:gd name="T37" fmla="*/ 27 h 54"/>
              <a:gd name="T38" fmla="*/ 6 w 20"/>
              <a:gd name="T39" fmla="*/ 35 h 54"/>
              <a:gd name="T40" fmla="*/ 9 w 20"/>
              <a:gd name="T41" fmla="*/ 42 h 54"/>
              <a:gd name="T42" fmla="*/ 9 w 20"/>
              <a:gd name="T43" fmla="*/ 42 h 54"/>
              <a:gd name="T44" fmla="*/ 9 w 20"/>
              <a:gd name="T45" fmla="*/ 47 h 54"/>
              <a:gd name="T46" fmla="*/ 11 w 20"/>
              <a:gd name="T47" fmla="*/ 54 h 54"/>
              <a:gd name="T48" fmla="*/ 11 w 20"/>
              <a:gd name="T49" fmla="*/ 54 h 54"/>
              <a:gd name="T50" fmla="*/ 17 w 20"/>
              <a:gd name="T51" fmla="*/ 40 h 54"/>
              <a:gd name="T52" fmla="*/ 17 w 20"/>
              <a:gd name="T53" fmla="*/ 40 h 54"/>
              <a:gd name="T54" fmla="*/ 18 w 20"/>
              <a:gd name="T55" fmla="*/ 37 h 54"/>
              <a:gd name="T56" fmla="*/ 18 w 20"/>
              <a:gd name="T57" fmla="*/ 37 h 54"/>
              <a:gd name="T58" fmla="*/ 13 w 20"/>
              <a:gd name="T59" fmla="*/ 31 h 54"/>
              <a:gd name="T60" fmla="*/ 12 w 20"/>
              <a:gd name="T61" fmla="*/ 29 h 54"/>
              <a:gd name="T62" fmla="*/ 11 w 20"/>
              <a:gd name="T63"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54">
                <a:moveTo>
                  <a:pt x="11" y="25"/>
                </a:moveTo>
                <a:lnTo>
                  <a:pt x="11" y="25"/>
                </a:lnTo>
                <a:lnTo>
                  <a:pt x="12" y="22"/>
                </a:lnTo>
                <a:lnTo>
                  <a:pt x="13" y="19"/>
                </a:lnTo>
                <a:lnTo>
                  <a:pt x="16" y="17"/>
                </a:lnTo>
                <a:lnTo>
                  <a:pt x="19" y="16"/>
                </a:lnTo>
                <a:lnTo>
                  <a:pt x="19" y="16"/>
                </a:lnTo>
                <a:lnTo>
                  <a:pt x="19" y="4"/>
                </a:lnTo>
                <a:lnTo>
                  <a:pt x="19" y="4"/>
                </a:lnTo>
                <a:lnTo>
                  <a:pt x="20" y="3"/>
                </a:lnTo>
                <a:lnTo>
                  <a:pt x="20" y="3"/>
                </a:lnTo>
                <a:lnTo>
                  <a:pt x="12" y="0"/>
                </a:lnTo>
                <a:lnTo>
                  <a:pt x="12" y="0"/>
                </a:lnTo>
                <a:lnTo>
                  <a:pt x="8" y="9"/>
                </a:lnTo>
                <a:lnTo>
                  <a:pt x="8" y="9"/>
                </a:lnTo>
                <a:lnTo>
                  <a:pt x="4" y="15"/>
                </a:lnTo>
                <a:lnTo>
                  <a:pt x="3" y="20"/>
                </a:lnTo>
                <a:lnTo>
                  <a:pt x="0" y="27"/>
                </a:lnTo>
                <a:lnTo>
                  <a:pt x="0" y="27"/>
                </a:lnTo>
                <a:lnTo>
                  <a:pt x="6" y="35"/>
                </a:lnTo>
                <a:lnTo>
                  <a:pt x="9" y="42"/>
                </a:lnTo>
                <a:lnTo>
                  <a:pt x="9" y="42"/>
                </a:lnTo>
                <a:lnTo>
                  <a:pt x="9" y="47"/>
                </a:lnTo>
                <a:lnTo>
                  <a:pt x="11" y="54"/>
                </a:lnTo>
                <a:lnTo>
                  <a:pt x="11" y="54"/>
                </a:lnTo>
                <a:lnTo>
                  <a:pt x="17" y="40"/>
                </a:lnTo>
                <a:lnTo>
                  <a:pt x="17" y="40"/>
                </a:lnTo>
                <a:lnTo>
                  <a:pt x="18" y="37"/>
                </a:lnTo>
                <a:lnTo>
                  <a:pt x="18" y="37"/>
                </a:lnTo>
                <a:lnTo>
                  <a:pt x="13" y="31"/>
                </a:lnTo>
                <a:lnTo>
                  <a:pt x="12" y="29"/>
                </a:lnTo>
                <a:lnTo>
                  <a:pt x="11" y="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2" name="Freeform 1296"/>
          <p:cNvSpPr>
            <a:spLocks/>
          </p:cNvSpPr>
          <p:nvPr/>
        </p:nvSpPr>
        <p:spPr bwMode="gray">
          <a:xfrm>
            <a:off x="4876010" y="3201684"/>
            <a:ext cx="77752" cy="306745"/>
          </a:xfrm>
          <a:custGeom>
            <a:avLst/>
            <a:gdLst>
              <a:gd name="T0" fmla="*/ 28 w 46"/>
              <a:gd name="T1" fmla="*/ 178 h 179"/>
              <a:gd name="T2" fmla="*/ 21 w 46"/>
              <a:gd name="T3" fmla="*/ 173 h 179"/>
              <a:gd name="T4" fmla="*/ 16 w 46"/>
              <a:gd name="T5" fmla="*/ 169 h 179"/>
              <a:gd name="T6" fmla="*/ 14 w 46"/>
              <a:gd name="T7" fmla="*/ 175 h 179"/>
              <a:gd name="T8" fmla="*/ 10 w 46"/>
              <a:gd name="T9" fmla="*/ 179 h 179"/>
              <a:gd name="T10" fmla="*/ 9 w 46"/>
              <a:gd name="T11" fmla="*/ 179 h 179"/>
              <a:gd name="T12" fmla="*/ 7 w 46"/>
              <a:gd name="T13" fmla="*/ 173 h 179"/>
              <a:gd name="T14" fmla="*/ 10 w 46"/>
              <a:gd name="T15" fmla="*/ 142 h 179"/>
              <a:gd name="T16" fmla="*/ 7 w 46"/>
              <a:gd name="T17" fmla="*/ 128 h 179"/>
              <a:gd name="T18" fmla="*/ 7 w 46"/>
              <a:gd name="T19" fmla="*/ 114 h 179"/>
              <a:gd name="T20" fmla="*/ 9 w 46"/>
              <a:gd name="T21" fmla="*/ 99 h 179"/>
              <a:gd name="T22" fmla="*/ 10 w 46"/>
              <a:gd name="T23" fmla="*/ 84 h 179"/>
              <a:gd name="T24" fmla="*/ 10 w 46"/>
              <a:gd name="T25" fmla="*/ 73 h 179"/>
              <a:gd name="T26" fmla="*/ 10 w 46"/>
              <a:gd name="T27" fmla="*/ 71 h 179"/>
              <a:gd name="T28" fmla="*/ 7 w 46"/>
              <a:gd name="T29" fmla="*/ 61 h 179"/>
              <a:gd name="T30" fmla="*/ 6 w 46"/>
              <a:gd name="T31" fmla="*/ 48 h 179"/>
              <a:gd name="T32" fmla="*/ 3 w 46"/>
              <a:gd name="T33" fmla="*/ 37 h 179"/>
              <a:gd name="T34" fmla="*/ 3 w 46"/>
              <a:gd name="T35" fmla="*/ 34 h 179"/>
              <a:gd name="T36" fmla="*/ 1 w 46"/>
              <a:gd name="T37" fmla="*/ 25 h 179"/>
              <a:gd name="T38" fmla="*/ 1 w 46"/>
              <a:gd name="T39" fmla="*/ 20 h 179"/>
              <a:gd name="T40" fmla="*/ 3 w 46"/>
              <a:gd name="T41" fmla="*/ 19 h 179"/>
              <a:gd name="T42" fmla="*/ 10 w 46"/>
              <a:gd name="T43" fmla="*/ 15 h 179"/>
              <a:gd name="T44" fmla="*/ 11 w 46"/>
              <a:gd name="T45" fmla="*/ 13 h 179"/>
              <a:gd name="T46" fmla="*/ 5 w 46"/>
              <a:gd name="T47" fmla="*/ 7 h 179"/>
              <a:gd name="T48" fmla="*/ 3 w 46"/>
              <a:gd name="T49" fmla="*/ 3 h 179"/>
              <a:gd name="T50" fmla="*/ 4 w 46"/>
              <a:gd name="T51" fmla="*/ 2 h 179"/>
              <a:gd name="T52" fmla="*/ 12 w 46"/>
              <a:gd name="T53" fmla="*/ 2 h 179"/>
              <a:gd name="T54" fmla="*/ 17 w 46"/>
              <a:gd name="T55" fmla="*/ 3 h 179"/>
              <a:gd name="T56" fmla="*/ 17 w 46"/>
              <a:gd name="T57" fmla="*/ 4 h 179"/>
              <a:gd name="T58" fmla="*/ 17 w 46"/>
              <a:gd name="T59" fmla="*/ 11 h 179"/>
              <a:gd name="T60" fmla="*/ 17 w 46"/>
              <a:gd name="T61" fmla="*/ 14 h 179"/>
              <a:gd name="T62" fmla="*/ 21 w 46"/>
              <a:gd name="T63" fmla="*/ 34 h 179"/>
              <a:gd name="T64" fmla="*/ 21 w 46"/>
              <a:gd name="T65" fmla="*/ 40 h 179"/>
              <a:gd name="T66" fmla="*/ 22 w 46"/>
              <a:gd name="T67" fmla="*/ 46 h 179"/>
              <a:gd name="T68" fmla="*/ 25 w 46"/>
              <a:gd name="T69" fmla="*/ 50 h 179"/>
              <a:gd name="T70" fmla="*/ 28 w 46"/>
              <a:gd name="T71" fmla="*/ 64 h 179"/>
              <a:gd name="T72" fmla="*/ 31 w 46"/>
              <a:gd name="T73" fmla="*/ 79 h 179"/>
              <a:gd name="T74" fmla="*/ 36 w 46"/>
              <a:gd name="T75" fmla="*/ 85 h 179"/>
              <a:gd name="T76" fmla="*/ 38 w 46"/>
              <a:gd name="T77" fmla="*/ 93 h 179"/>
              <a:gd name="T78" fmla="*/ 39 w 46"/>
              <a:gd name="T79" fmla="*/ 105 h 179"/>
              <a:gd name="T80" fmla="*/ 41 w 46"/>
              <a:gd name="T81" fmla="*/ 116 h 179"/>
              <a:gd name="T82" fmla="*/ 46 w 46"/>
              <a:gd name="T83" fmla="*/ 126 h 179"/>
              <a:gd name="T84" fmla="*/ 44 w 46"/>
              <a:gd name="T85" fmla="*/ 126 h 179"/>
              <a:gd name="T86" fmla="*/ 36 w 46"/>
              <a:gd name="T87" fmla="*/ 121 h 179"/>
              <a:gd name="T88" fmla="*/ 27 w 46"/>
              <a:gd name="T89" fmla="*/ 116 h 179"/>
              <a:gd name="T90" fmla="*/ 26 w 46"/>
              <a:gd name="T91" fmla="*/ 119 h 179"/>
              <a:gd name="T92" fmla="*/ 22 w 46"/>
              <a:gd name="T93" fmla="*/ 130 h 179"/>
              <a:gd name="T94" fmla="*/ 20 w 46"/>
              <a:gd name="T95" fmla="*/ 137 h 179"/>
              <a:gd name="T96" fmla="*/ 20 w 46"/>
              <a:gd name="T97" fmla="*/ 146 h 179"/>
              <a:gd name="T98" fmla="*/ 23 w 46"/>
              <a:gd name="T99" fmla="*/ 153 h 179"/>
              <a:gd name="T100" fmla="*/ 26 w 46"/>
              <a:gd name="T101" fmla="*/ 160 h 179"/>
              <a:gd name="T102" fmla="*/ 31 w 46"/>
              <a:gd name="T103" fmla="*/ 176 h 179"/>
              <a:gd name="T104" fmla="*/ 28 w 46"/>
              <a:gd name="T105"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179">
                <a:moveTo>
                  <a:pt x="28" y="178"/>
                </a:moveTo>
                <a:lnTo>
                  <a:pt x="28" y="178"/>
                </a:lnTo>
                <a:lnTo>
                  <a:pt x="25" y="175"/>
                </a:lnTo>
                <a:lnTo>
                  <a:pt x="21" y="173"/>
                </a:lnTo>
                <a:lnTo>
                  <a:pt x="19" y="170"/>
                </a:lnTo>
                <a:lnTo>
                  <a:pt x="16" y="169"/>
                </a:lnTo>
                <a:lnTo>
                  <a:pt x="16" y="169"/>
                </a:lnTo>
                <a:lnTo>
                  <a:pt x="14" y="175"/>
                </a:lnTo>
                <a:lnTo>
                  <a:pt x="11" y="179"/>
                </a:lnTo>
                <a:lnTo>
                  <a:pt x="10" y="179"/>
                </a:lnTo>
                <a:lnTo>
                  <a:pt x="9" y="179"/>
                </a:lnTo>
                <a:lnTo>
                  <a:pt x="9" y="179"/>
                </a:lnTo>
                <a:lnTo>
                  <a:pt x="7" y="178"/>
                </a:lnTo>
                <a:lnTo>
                  <a:pt x="7" y="173"/>
                </a:lnTo>
                <a:lnTo>
                  <a:pt x="7" y="162"/>
                </a:lnTo>
                <a:lnTo>
                  <a:pt x="10" y="142"/>
                </a:lnTo>
                <a:lnTo>
                  <a:pt x="10" y="142"/>
                </a:lnTo>
                <a:lnTo>
                  <a:pt x="7" y="128"/>
                </a:lnTo>
                <a:lnTo>
                  <a:pt x="7" y="120"/>
                </a:lnTo>
                <a:lnTo>
                  <a:pt x="7" y="114"/>
                </a:lnTo>
                <a:lnTo>
                  <a:pt x="7" y="114"/>
                </a:lnTo>
                <a:lnTo>
                  <a:pt x="9" y="99"/>
                </a:lnTo>
                <a:lnTo>
                  <a:pt x="10" y="84"/>
                </a:lnTo>
                <a:lnTo>
                  <a:pt x="10" y="84"/>
                </a:lnTo>
                <a:lnTo>
                  <a:pt x="11" y="77"/>
                </a:lnTo>
                <a:lnTo>
                  <a:pt x="10" y="73"/>
                </a:lnTo>
                <a:lnTo>
                  <a:pt x="10" y="71"/>
                </a:lnTo>
                <a:lnTo>
                  <a:pt x="10" y="71"/>
                </a:lnTo>
                <a:lnTo>
                  <a:pt x="9" y="67"/>
                </a:lnTo>
                <a:lnTo>
                  <a:pt x="7" y="61"/>
                </a:lnTo>
                <a:lnTo>
                  <a:pt x="6" y="48"/>
                </a:lnTo>
                <a:lnTo>
                  <a:pt x="6" y="48"/>
                </a:lnTo>
                <a:lnTo>
                  <a:pt x="4" y="40"/>
                </a:lnTo>
                <a:lnTo>
                  <a:pt x="3" y="37"/>
                </a:lnTo>
                <a:lnTo>
                  <a:pt x="3" y="34"/>
                </a:lnTo>
                <a:lnTo>
                  <a:pt x="3" y="34"/>
                </a:lnTo>
                <a:lnTo>
                  <a:pt x="1" y="29"/>
                </a:lnTo>
                <a:lnTo>
                  <a:pt x="1" y="25"/>
                </a:lnTo>
                <a:lnTo>
                  <a:pt x="0" y="21"/>
                </a:lnTo>
                <a:lnTo>
                  <a:pt x="1" y="20"/>
                </a:lnTo>
                <a:lnTo>
                  <a:pt x="3" y="19"/>
                </a:lnTo>
                <a:lnTo>
                  <a:pt x="3" y="19"/>
                </a:lnTo>
                <a:lnTo>
                  <a:pt x="9" y="16"/>
                </a:lnTo>
                <a:lnTo>
                  <a:pt x="10" y="15"/>
                </a:lnTo>
                <a:lnTo>
                  <a:pt x="11" y="13"/>
                </a:lnTo>
                <a:lnTo>
                  <a:pt x="11" y="13"/>
                </a:lnTo>
                <a:lnTo>
                  <a:pt x="9" y="10"/>
                </a:lnTo>
                <a:lnTo>
                  <a:pt x="5" y="7"/>
                </a:lnTo>
                <a:lnTo>
                  <a:pt x="3" y="3"/>
                </a:lnTo>
                <a:lnTo>
                  <a:pt x="3" y="3"/>
                </a:lnTo>
                <a:lnTo>
                  <a:pt x="4" y="2"/>
                </a:lnTo>
                <a:lnTo>
                  <a:pt x="4" y="2"/>
                </a:lnTo>
                <a:lnTo>
                  <a:pt x="7" y="0"/>
                </a:lnTo>
                <a:lnTo>
                  <a:pt x="12" y="2"/>
                </a:lnTo>
                <a:lnTo>
                  <a:pt x="16" y="3"/>
                </a:lnTo>
                <a:lnTo>
                  <a:pt x="17" y="3"/>
                </a:lnTo>
                <a:lnTo>
                  <a:pt x="17" y="4"/>
                </a:lnTo>
                <a:lnTo>
                  <a:pt x="17" y="4"/>
                </a:lnTo>
                <a:lnTo>
                  <a:pt x="17" y="9"/>
                </a:lnTo>
                <a:lnTo>
                  <a:pt x="17" y="11"/>
                </a:lnTo>
                <a:lnTo>
                  <a:pt x="17" y="14"/>
                </a:lnTo>
                <a:lnTo>
                  <a:pt x="17" y="14"/>
                </a:lnTo>
                <a:lnTo>
                  <a:pt x="20" y="26"/>
                </a:lnTo>
                <a:lnTo>
                  <a:pt x="21" y="34"/>
                </a:lnTo>
                <a:lnTo>
                  <a:pt x="21" y="40"/>
                </a:lnTo>
                <a:lnTo>
                  <a:pt x="21" y="40"/>
                </a:lnTo>
                <a:lnTo>
                  <a:pt x="21" y="44"/>
                </a:lnTo>
                <a:lnTo>
                  <a:pt x="22" y="46"/>
                </a:lnTo>
                <a:lnTo>
                  <a:pt x="25" y="50"/>
                </a:lnTo>
                <a:lnTo>
                  <a:pt x="25" y="50"/>
                </a:lnTo>
                <a:lnTo>
                  <a:pt x="27" y="56"/>
                </a:lnTo>
                <a:lnTo>
                  <a:pt x="28" y="64"/>
                </a:lnTo>
                <a:lnTo>
                  <a:pt x="30" y="73"/>
                </a:lnTo>
                <a:lnTo>
                  <a:pt x="31" y="79"/>
                </a:lnTo>
                <a:lnTo>
                  <a:pt x="31" y="79"/>
                </a:lnTo>
                <a:lnTo>
                  <a:pt x="36" y="85"/>
                </a:lnTo>
                <a:lnTo>
                  <a:pt x="38" y="89"/>
                </a:lnTo>
                <a:lnTo>
                  <a:pt x="38" y="93"/>
                </a:lnTo>
                <a:lnTo>
                  <a:pt x="38" y="93"/>
                </a:lnTo>
                <a:lnTo>
                  <a:pt x="39" y="105"/>
                </a:lnTo>
                <a:lnTo>
                  <a:pt x="41" y="116"/>
                </a:lnTo>
                <a:lnTo>
                  <a:pt x="41" y="116"/>
                </a:lnTo>
                <a:lnTo>
                  <a:pt x="44" y="124"/>
                </a:lnTo>
                <a:lnTo>
                  <a:pt x="46" y="126"/>
                </a:lnTo>
                <a:lnTo>
                  <a:pt x="44" y="126"/>
                </a:lnTo>
                <a:lnTo>
                  <a:pt x="44" y="126"/>
                </a:lnTo>
                <a:lnTo>
                  <a:pt x="44" y="126"/>
                </a:lnTo>
                <a:lnTo>
                  <a:pt x="36" y="121"/>
                </a:lnTo>
                <a:lnTo>
                  <a:pt x="31" y="117"/>
                </a:lnTo>
                <a:lnTo>
                  <a:pt x="27" y="116"/>
                </a:lnTo>
                <a:lnTo>
                  <a:pt x="27" y="116"/>
                </a:lnTo>
                <a:lnTo>
                  <a:pt x="26" y="119"/>
                </a:lnTo>
                <a:lnTo>
                  <a:pt x="25" y="122"/>
                </a:lnTo>
                <a:lnTo>
                  <a:pt x="22" y="130"/>
                </a:lnTo>
                <a:lnTo>
                  <a:pt x="22" y="130"/>
                </a:lnTo>
                <a:lnTo>
                  <a:pt x="20" y="137"/>
                </a:lnTo>
                <a:lnTo>
                  <a:pt x="19" y="142"/>
                </a:lnTo>
                <a:lnTo>
                  <a:pt x="20" y="146"/>
                </a:lnTo>
                <a:lnTo>
                  <a:pt x="20" y="146"/>
                </a:lnTo>
                <a:lnTo>
                  <a:pt x="23" y="153"/>
                </a:lnTo>
                <a:lnTo>
                  <a:pt x="26" y="160"/>
                </a:lnTo>
                <a:lnTo>
                  <a:pt x="26" y="160"/>
                </a:lnTo>
                <a:lnTo>
                  <a:pt x="30" y="170"/>
                </a:lnTo>
                <a:lnTo>
                  <a:pt x="31" y="176"/>
                </a:lnTo>
                <a:lnTo>
                  <a:pt x="31" y="178"/>
                </a:lnTo>
                <a:lnTo>
                  <a:pt x="28" y="17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3" name="Freeform 1305"/>
          <p:cNvSpPr>
            <a:spLocks/>
          </p:cNvSpPr>
          <p:nvPr/>
        </p:nvSpPr>
        <p:spPr bwMode="gray">
          <a:xfrm>
            <a:off x="4470347" y="4485218"/>
            <a:ext cx="20283" cy="11995"/>
          </a:xfrm>
          <a:custGeom>
            <a:avLst/>
            <a:gdLst>
              <a:gd name="T0" fmla="*/ 9 w 12"/>
              <a:gd name="T1" fmla="*/ 0 h 7"/>
              <a:gd name="T2" fmla="*/ 9 w 12"/>
              <a:gd name="T3" fmla="*/ 0 h 7"/>
              <a:gd name="T4" fmla="*/ 7 w 12"/>
              <a:gd name="T5" fmla="*/ 0 h 7"/>
              <a:gd name="T6" fmla="*/ 5 w 12"/>
              <a:gd name="T7" fmla="*/ 0 h 7"/>
              <a:gd name="T8" fmla="*/ 2 w 12"/>
              <a:gd name="T9" fmla="*/ 2 h 7"/>
              <a:gd name="T10" fmla="*/ 0 w 12"/>
              <a:gd name="T11" fmla="*/ 6 h 7"/>
              <a:gd name="T12" fmla="*/ 0 w 12"/>
              <a:gd name="T13" fmla="*/ 6 h 7"/>
              <a:gd name="T14" fmla="*/ 0 w 12"/>
              <a:gd name="T15" fmla="*/ 7 h 7"/>
              <a:gd name="T16" fmla="*/ 0 w 12"/>
              <a:gd name="T17" fmla="*/ 7 h 7"/>
              <a:gd name="T18" fmla="*/ 5 w 12"/>
              <a:gd name="T19" fmla="*/ 7 h 7"/>
              <a:gd name="T20" fmla="*/ 10 w 12"/>
              <a:gd name="T21" fmla="*/ 6 h 7"/>
              <a:gd name="T22" fmla="*/ 12 w 12"/>
              <a:gd name="T23" fmla="*/ 5 h 7"/>
              <a:gd name="T24" fmla="*/ 12 w 12"/>
              <a:gd name="T25" fmla="*/ 4 h 7"/>
              <a:gd name="T26" fmla="*/ 12 w 12"/>
              <a:gd name="T27" fmla="*/ 1 h 7"/>
              <a:gd name="T28" fmla="*/ 9 w 12"/>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
                <a:moveTo>
                  <a:pt x="9" y="0"/>
                </a:moveTo>
                <a:lnTo>
                  <a:pt x="9" y="0"/>
                </a:lnTo>
                <a:lnTo>
                  <a:pt x="7" y="0"/>
                </a:lnTo>
                <a:lnTo>
                  <a:pt x="5" y="0"/>
                </a:lnTo>
                <a:lnTo>
                  <a:pt x="2" y="2"/>
                </a:lnTo>
                <a:lnTo>
                  <a:pt x="0" y="6"/>
                </a:lnTo>
                <a:lnTo>
                  <a:pt x="0" y="6"/>
                </a:lnTo>
                <a:lnTo>
                  <a:pt x="0" y="7"/>
                </a:lnTo>
                <a:lnTo>
                  <a:pt x="0" y="7"/>
                </a:lnTo>
                <a:lnTo>
                  <a:pt x="5" y="7"/>
                </a:lnTo>
                <a:lnTo>
                  <a:pt x="10" y="6"/>
                </a:lnTo>
                <a:lnTo>
                  <a:pt x="12" y="5"/>
                </a:lnTo>
                <a:lnTo>
                  <a:pt x="12" y="4"/>
                </a:lnTo>
                <a:lnTo>
                  <a:pt x="12" y="1"/>
                </a:lnTo>
                <a:lnTo>
                  <a:pt x="9"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4" name="Freeform 1238"/>
          <p:cNvSpPr>
            <a:spLocks/>
          </p:cNvSpPr>
          <p:nvPr/>
        </p:nvSpPr>
        <p:spPr bwMode="gray">
          <a:xfrm>
            <a:off x="4458515" y="4137344"/>
            <a:ext cx="3380" cy="1714"/>
          </a:xfrm>
          <a:custGeom>
            <a:avLst/>
            <a:gdLst>
              <a:gd name="T0" fmla="*/ 1 w 2"/>
              <a:gd name="T1" fmla="*/ 1 h 1"/>
              <a:gd name="T2" fmla="*/ 1 w 2"/>
              <a:gd name="T3" fmla="*/ 1 h 1"/>
              <a:gd name="T4" fmla="*/ 0 w 2"/>
              <a:gd name="T5" fmla="*/ 1 h 1"/>
              <a:gd name="T6" fmla="*/ 0 w 2"/>
              <a:gd name="T7" fmla="*/ 0 h 1"/>
              <a:gd name="T8" fmla="*/ 1 w 2"/>
              <a:gd name="T9" fmla="*/ 0 h 1"/>
              <a:gd name="T10" fmla="*/ 1 w 2"/>
              <a:gd name="T11" fmla="*/ 0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lnTo>
                  <a:pt x="1" y="1"/>
                </a:lnTo>
                <a:lnTo>
                  <a:pt x="0" y="1"/>
                </a:lnTo>
                <a:lnTo>
                  <a:pt x="0" y="0"/>
                </a:lnTo>
                <a:lnTo>
                  <a:pt x="1" y="0"/>
                </a:lnTo>
                <a:lnTo>
                  <a:pt x="1" y="0"/>
                </a:lnTo>
                <a:lnTo>
                  <a:pt x="2" y="0"/>
                </a:lnTo>
                <a:lnTo>
                  <a:pt x="2" y="0"/>
                </a:lnTo>
                <a:lnTo>
                  <a:pt x="2" y="1"/>
                </a:lnTo>
                <a:lnTo>
                  <a:pt x="1"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5" name="Freeform 1234"/>
          <p:cNvSpPr>
            <a:spLocks/>
          </p:cNvSpPr>
          <p:nvPr/>
        </p:nvSpPr>
        <p:spPr bwMode="gray">
          <a:xfrm>
            <a:off x="5148144" y="4144199"/>
            <a:ext cx="5071" cy="1714"/>
          </a:xfrm>
          <a:custGeom>
            <a:avLst/>
            <a:gdLst>
              <a:gd name="T0" fmla="*/ 2 w 3"/>
              <a:gd name="T1" fmla="*/ 1 h 1"/>
              <a:gd name="T2" fmla="*/ 2 w 3"/>
              <a:gd name="T3" fmla="*/ 1 h 1"/>
              <a:gd name="T4" fmla="*/ 0 w 3"/>
              <a:gd name="T5" fmla="*/ 1 h 1"/>
              <a:gd name="T6" fmla="*/ 0 w 3"/>
              <a:gd name="T7" fmla="*/ 1 h 1"/>
              <a:gd name="T8" fmla="*/ 2 w 3"/>
              <a:gd name="T9" fmla="*/ 0 h 1"/>
              <a:gd name="T10" fmla="*/ 2 w 3"/>
              <a:gd name="T11" fmla="*/ 0 h 1"/>
              <a:gd name="T12" fmla="*/ 3 w 3"/>
              <a:gd name="T13" fmla="*/ 0 h 1"/>
              <a:gd name="T14" fmla="*/ 3 w 3"/>
              <a:gd name="T15" fmla="*/ 0 h 1"/>
              <a:gd name="T16" fmla="*/ 3 w 3"/>
              <a:gd name="T17" fmla="*/ 1 h 1"/>
              <a:gd name="T18" fmla="*/ 2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1"/>
                </a:moveTo>
                <a:lnTo>
                  <a:pt x="2" y="1"/>
                </a:lnTo>
                <a:lnTo>
                  <a:pt x="0" y="1"/>
                </a:lnTo>
                <a:lnTo>
                  <a:pt x="0" y="1"/>
                </a:lnTo>
                <a:lnTo>
                  <a:pt x="2" y="0"/>
                </a:lnTo>
                <a:lnTo>
                  <a:pt x="2" y="0"/>
                </a:lnTo>
                <a:lnTo>
                  <a:pt x="3" y="0"/>
                </a:lnTo>
                <a:lnTo>
                  <a:pt x="3" y="0"/>
                </a:lnTo>
                <a:lnTo>
                  <a:pt x="3" y="1"/>
                </a:lnTo>
                <a:lnTo>
                  <a:pt x="2"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7" name="Freeform 1330"/>
          <p:cNvSpPr>
            <a:spLocks/>
          </p:cNvSpPr>
          <p:nvPr/>
        </p:nvSpPr>
        <p:spPr bwMode="gray">
          <a:xfrm>
            <a:off x="5124480" y="4815955"/>
            <a:ext cx="13522" cy="15423"/>
          </a:xfrm>
          <a:custGeom>
            <a:avLst/>
            <a:gdLst>
              <a:gd name="T0" fmla="*/ 4 w 8"/>
              <a:gd name="T1" fmla="*/ 8 h 9"/>
              <a:gd name="T2" fmla="*/ 4 w 8"/>
              <a:gd name="T3" fmla="*/ 8 h 9"/>
              <a:gd name="T4" fmla="*/ 1 w 8"/>
              <a:gd name="T5" fmla="*/ 4 h 9"/>
              <a:gd name="T6" fmla="*/ 0 w 8"/>
              <a:gd name="T7" fmla="*/ 2 h 9"/>
              <a:gd name="T8" fmla="*/ 0 w 8"/>
              <a:gd name="T9" fmla="*/ 0 h 9"/>
              <a:gd name="T10" fmla="*/ 0 w 8"/>
              <a:gd name="T11" fmla="*/ 0 h 9"/>
              <a:gd name="T12" fmla="*/ 4 w 8"/>
              <a:gd name="T13" fmla="*/ 0 h 9"/>
              <a:gd name="T14" fmla="*/ 7 w 8"/>
              <a:gd name="T15" fmla="*/ 0 h 9"/>
              <a:gd name="T16" fmla="*/ 8 w 8"/>
              <a:gd name="T17" fmla="*/ 2 h 9"/>
              <a:gd name="T18" fmla="*/ 8 w 8"/>
              <a:gd name="T19" fmla="*/ 2 h 9"/>
              <a:gd name="T20" fmla="*/ 8 w 8"/>
              <a:gd name="T21" fmla="*/ 7 h 9"/>
              <a:gd name="T22" fmla="*/ 7 w 8"/>
              <a:gd name="T23" fmla="*/ 9 h 9"/>
              <a:gd name="T24" fmla="*/ 6 w 8"/>
              <a:gd name="T25" fmla="*/ 9 h 9"/>
              <a:gd name="T26" fmla="*/ 4 w 8"/>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9">
                <a:moveTo>
                  <a:pt x="4" y="8"/>
                </a:moveTo>
                <a:lnTo>
                  <a:pt x="4" y="8"/>
                </a:lnTo>
                <a:lnTo>
                  <a:pt x="1" y="4"/>
                </a:lnTo>
                <a:lnTo>
                  <a:pt x="0" y="2"/>
                </a:lnTo>
                <a:lnTo>
                  <a:pt x="0" y="0"/>
                </a:lnTo>
                <a:lnTo>
                  <a:pt x="0" y="0"/>
                </a:lnTo>
                <a:lnTo>
                  <a:pt x="4" y="0"/>
                </a:lnTo>
                <a:lnTo>
                  <a:pt x="7" y="0"/>
                </a:lnTo>
                <a:lnTo>
                  <a:pt x="8" y="2"/>
                </a:lnTo>
                <a:lnTo>
                  <a:pt x="8" y="2"/>
                </a:lnTo>
                <a:lnTo>
                  <a:pt x="8" y="7"/>
                </a:lnTo>
                <a:lnTo>
                  <a:pt x="7" y="9"/>
                </a:lnTo>
                <a:lnTo>
                  <a:pt x="6" y="9"/>
                </a:lnTo>
                <a:lnTo>
                  <a:pt x="4"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8" name="Freeform 1315"/>
          <p:cNvSpPr>
            <a:spLocks/>
          </p:cNvSpPr>
          <p:nvPr/>
        </p:nvSpPr>
        <p:spPr bwMode="gray">
          <a:xfrm>
            <a:off x="5197161" y="4851942"/>
            <a:ext cx="21973" cy="25705"/>
          </a:xfrm>
          <a:custGeom>
            <a:avLst/>
            <a:gdLst>
              <a:gd name="T0" fmla="*/ 7 w 13"/>
              <a:gd name="T1" fmla="*/ 15 h 15"/>
              <a:gd name="T2" fmla="*/ 7 w 13"/>
              <a:gd name="T3" fmla="*/ 15 h 15"/>
              <a:gd name="T4" fmla="*/ 3 w 13"/>
              <a:gd name="T5" fmla="*/ 11 h 15"/>
              <a:gd name="T6" fmla="*/ 1 w 13"/>
              <a:gd name="T7" fmla="*/ 6 h 15"/>
              <a:gd name="T8" fmla="*/ 0 w 13"/>
              <a:gd name="T9" fmla="*/ 2 h 15"/>
              <a:gd name="T10" fmla="*/ 0 w 13"/>
              <a:gd name="T11" fmla="*/ 0 h 15"/>
              <a:gd name="T12" fmla="*/ 2 w 13"/>
              <a:gd name="T13" fmla="*/ 0 h 15"/>
              <a:gd name="T14" fmla="*/ 2 w 13"/>
              <a:gd name="T15" fmla="*/ 0 h 15"/>
              <a:gd name="T16" fmla="*/ 7 w 13"/>
              <a:gd name="T17" fmla="*/ 4 h 15"/>
              <a:gd name="T18" fmla="*/ 12 w 13"/>
              <a:gd name="T19" fmla="*/ 9 h 15"/>
              <a:gd name="T20" fmla="*/ 13 w 13"/>
              <a:gd name="T21" fmla="*/ 11 h 15"/>
              <a:gd name="T22" fmla="*/ 13 w 13"/>
              <a:gd name="T23" fmla="*/ 14 h 15"/>
              <a:gd name="T24" fmla="*/ 12 w 13"/>
              <a:gd name="T25" fmla="*/ 15 h 15"/>
              <a:gd name="T26" fmla="*/ 7 w 1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5">
                <a:moveTo>
                  <a:pt x="7" y="15"/>
                </a:moveTo>
                <a:lnTo>
                  <a:pt x="7" y="15"/>
                </a:lnTo>
                <a:lnTo>
                  <a:pt x="3" y="11"/>
                </a:lnTo>
                <a:lnTo>
                  <a:pt x="1" y="6"/>
                </a:lnTo>
                <a:lnTo>
                  <a:pt x="0" y="2"/>
                </a:lnTo>
                <a:lnTo>
                  <a:pt x="0" y="0"/>
                </a:lnTo>
                <a:lnTo>
                  <a:pt x="2" y="0"/>
                </a:lnTo>
                <a:lnTo>
                  <a:pt x="2" y="0"/>
                </a:lnTo>
                <a:lnTo>
                  <a:pt x="7" y="4"/>
                </a:lnTo>
                <a:lnTo>
                  <a:pt x="12" y="9"/>
                </a:lnTo>
                <a:lnTo>
                  <a:pt x="13" y="11"/>
                </a:lnTo>
                <a:lnTo>
                  <a:pt x="13" y="14"/>
                </a:lnTo>
                <a:lnTo>
                  <a:pt x="12" y="15"/>
                </a:lnTo>
                <a:lnTo>
                  <a:pt x="7"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9" name="Freeform 1328"/>
          <p:cNvSpPr>
            <a:spLocks/>
          </p:cNvSpPr>
          <p:nvPr/>
        </p:nvSpPr>
        <p:spPr bwMode="gray">
          <a:xfrm>
            <a:off x="5462533" y="5062722"/>
            <a:ext cx="18593" cy="23991"/>
          </a:xfrm>
          <a:custGeom>
            <a:avLst/>
            <a:gdLst>
              <a:gd name="T0" fmla="*/ 8 w 11"/>
              <a:gd name="T1" fmla="*/ 14 h 14"/>
              <a:gd name="T2" fmla="*/ 8 w 11"/>
              <a:gd name="T3" fmla="*/ 14 h 14"/>
              <a:gd name="T4" fmla="*/ 6 w 11"/>
              <a:gd name="T5" fmla="*/ 14 h 14"/>
              <a:gd name="T6" fmla="*/ 6 w 11"/>
              <a:gd name="T7" fmla="*/ 14 h 14"/>
              <a:gd name="T8" fmla="*/ 3 w 11"/>
              <a:gd name="T9" fmla="*/ 9 h 14"/>
              <a:gd name="T10" fmla="*/ 1 w 11"/>
              <a:gd name="T11" fmla="*/ 5 h 14"/>
              <a:gd name="T12" fmla="*/ 0 w 11"/>
              <a:gd name="T13" fmla="*/ 2 h 14"/>
              <a:gd name="T14" fmla="*/ 0 w 11"/>
              <a:gd name="T15" fmla="*/ 2 h 14"/>
              <a:gd name="T16" fmla="*/ 1 w 11"/>
              <a:gd name="T17" fmla="*/ 0 h 14"/>
              <a:gd name="T18" fmla="*/ 3 w 11"/>
              <a:gd name="T19" fmla="*/ 0 h 14"/>
              <a:gd name="T20" fmla="*/ 3 w 11"/>
              <a:gd name="T21" fmla="*/ 0 h 14"/>
              <a:gd name="T22" fmla="*/ 3 w 11"/>
              <a:gd name="T23" fmla="*/ 0 h 14"/>
              <a:gd name="T24" fmla="*/ 3 w 11"/>
              <a:gd name="T25" fmla="*/ 0 h 14"/>
              <a:gd name="T26" fmla="*/ 6 w 11"/>
              <a:gd name="T27" fmla="*/ 2 h 14"/>
              <a:gd name="T28" fmla="*/ 9 w 11"/>
              <a:gd name="T29" fmla="*/ 4 h 14"/>
              <a:gd name="T30" fmla="*/ 11 w 11"/>
              <a:gd name="T31" fmla="*/ 8 h 14"/>
              <a:gd name="T32" fmla="*/ 11 w 11"/>
              <a:gd name="T33" fmla="*/ 8 h 14"/>
              <a:gd name="T34" fmla="*/ 11 w 11"/>
              <a:gd name="T35" fmla="*/ 9 h 14"/>
              <a:gd name="T36" fmla="*/ 11 w 11"/>
              <a:gd name="T37" fmla="*/ 9 h 14"/>
              <a:gd name="T38" fmla="*/ 10 w 11"/>
              <a:gd name="T39" fmla="*/ 13 h 14"/>
              <a:gd name="T40" fmla="*/ 9 w 11"/>
              <a:gd name="T41" fmla="*/ 14 h 14"/>
              <a:gd name="T42" fmla="*/ 8 w 11"/>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4">
                <a:moveTo>
                  <a:pt x="8" y="14"/>
                </a:moveTo>
                <a:lnTo>
                  <a:pt x="8" y="14"/>
                </a:lnTo>
                <a:lnTo>
                  <a:pt x="6" y="14"/>
                </a:lnTo>
                <a:lnTo>
                  <a:pt x="6" y="14"/>
                </a:lnTo>
                <a:lnTo>
                  <a:pt x="3" y="9"/>
                </a:lnTo>
                <a:lnTo>
                  <a:pt x="1" y="5"/>
                </a:lnTo>
                <a:lnTo>
                  <a:pt x="0" y="2"/>
                </a:lnTo>
                <a:lnTo>
                  <a:pt x="0" y="2"/>
                </a:lnTo>
                <a:lnTo>
                  <a:pt x="1" y="0"/>
                </a:lnTo>
                <a:lnTo>
                  <a:pt x="3" y="0"/>
                </a:lnTo>
                <a:lnTo>
                  <a:pt x="3" y="0"/>
                </a:lnTo>
                <a:lnTo>
                  <a:pt x="3" y="0"/>
                </a:lnTo>
                <a:lnTo>
                  <a:pt x="3" y="0"/>
                </a:lnTo>
                <a:lnTo>
                  <a:pt x="6" y="2"/>
                </a:lnTo>
                <a:lnTo>
                  <a:pt x="9" y="4"/>
                </a:lnTo>
                <a:lnTo>
                  <a:pt x="11" y="8"/>
                </a:lnTo>
                <a:lnTo>
                  <a:pt x="11" y="8"/>
                </a:lnTo>
                <a:lnTo>
                  <a:pt x="11" y="9"/>
                </a:lnTo>
                <a:lnTo>
                  <a:pt x="11" y="9"/>
                </a:lnTo>
                <a:lnTo>
                  <a:pt x="10" y="13"/>
                </a:lnTo>
                <a:lnTo>
                  <a:pt x="9" y="14"/>
                </a:lnTo>
                <a:lnTo>
                  <a:pt x="8"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0" name="Freeform 1324"/>
          <p:cNvSpPr>
            <a:spLocks/>
          </p:cNvSpPr>
          <p:nvPr/>
        </p:nvSpPr>
        <p:spPr bwMode="gray">
          <a:xfrm>
            <a:off x="5711002" y="5095282"/>
            <a:ext cx="25354" cy="17137"/>
          </a:xfrm>
          <a:custGeom>
            <a:avLst/>
            <a:gdLst>
              <a:gd name="T0" fmla="*/ 5 w 15"/>
              <a:gd name="T1" fmla="*/ 10 h 10"/>
              <a:gd name="T2" fmla="*/ 5 w 15"/>
              <a:gd name="T3" fmla="*/ 10 h 10"/>
              <a:gd name="T4" fmla="*/ 1 w 15"/>
              <a:gd name="T5" fmla="*/ 10 h 10"/>
              <a:gd name="T6" fmla="*/ 1 w 15"/>
              <a:gd name="T7" fmla="*/ 10 h 10"/>
              <a:gd name="T8" fmla="*/ 0 w 15"/>
              <a:gd name="T9" fmla="*/ 7 h 10"/>
              <a:gd name="T10" fmla="*/ 0 w 15"/>
              <a:gd name="T11" fmla="*/ 7 h 10"/>
              <a:gd name="T12" fmla="*/ 1 w 15"/>
              <a:gd name="T13" fmla="*/ 6 h 10"/>
              <a:gd name="T14" fmla="*/ 3 w 15"/>
              <a:gd name="T15" fmla="*/ 5 h 10"/>
              <a:gd name="T16" fmla="*/ 3 w 15"/>
              <a:gd name="T17" fmla="*/ 5 h 10"/>
              <a:gd name="T18" fmla="*/ 10 w 15"/>
              <a:gd name="T19" fmla="*/ 2 h 10"/>
              <a:gd name="T20" fmla="*/ 15 w 15"/>
              <a:gd name="T21" fmla="*/ 0 h 10"/>
              <a:gd name="T22" fmla="*/ 15 w 15"/>
              <a:gd name="T23" fmla="*/ 0 h 10"/>
              <a:gd name="T24" fmla="*/ 15 w 15"/>
              <a:gd name="T25" fmla="*/ 1 h 10"/>
              <a:gd name="T26" fmla="*/ 15 w 15"/>
              <a:gd name="T27" fmla="*/ 1 h 10"/>
              <a:gd name="T28" fmla="*/ 15 w 15"/>
              <a:gd name="T29" fmla="*/ 1 h 10"/>
              <a:gd name="T30" fmla="*/ 15 w 15"/>
              <a:gd name="T31" fmla="*/ 4 h 10"/>
              <a:gd name="T32" fmla="*/ 12 w 15"/>
              <a:gd name="T33" fmla="*/ 7 h 10"/>
              <a:gd name="T34" fmla="*/ 8 w 15"/>
              <a:gd name="T35" fmla="*/ 8 h 10"/>
              <a:gd name="T36" fmla="*/ 5 w 15"/>
              <a:gd name="T3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0">
                <a:moveTo>
                  <a:pt x="5" y="10"/>
                </a:moveTo>
                <a:lnTo>
                  <a:pt x="5" y="10"/>
                </a:lnTo>
                <a:lnTo>
                  <a:pt x="1" y="10"/>
                </a:lnTo>
                <a:lnTo>
                  <a:pt x="1" y="10"/>
                </a:lnTo>
                <a:lnTo>
                  <a:pt x="0" y="7"/>
                </a:lnTo>
                <a:lnTo>
                  <a:pt x="0" y="7"/>
                </a:lnTo>
                <a:lnTo>
                  <a:pt x="1" y="6"/>
                </a:lnTo>
                <a:lnTo>
                  <a:pt x="3" y="5"/>
                </a:lnTo>
                <a:lnTo>
                  <a:pt x="3" y="5"/>
                </a:lnTo>
                <a:lnTo>
                  <a:pt x="10" y="2"/>
                </a:lnTo>
                <a:lnTo>
                  <a:pt x="15" y="0"/>
                </a:lnTo>
                <a:lnTo>
                  <a:pt x="15" y="0"/>
                </a:lnTo>
                <a:lnTo>
                  <a:pt x="15" y="1"/>
                </a:lnTo>
                <a:lnTo>
                  <a:pt x="15" y="1"/>
                </a:lnTo>
                <a:lnTo>
                  <a:pt x="15" y="1"/>
                </a:lnTo>
                <a:lnTo>
                  <a:pt x="15" y="4"/>
                </a:lnTo>
                <a:lnTo>
                  <a:pt x="12" y="7"/>
                </a:lnTo>
                <a:lnTo>
                  <a:pt x="8" y="8"/>
                </a:lnTo>
                <a:lnTo>
                  <a:pt x="5"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1" name="Freeform 76"/>
          <p:cNvSpPr>
            <a:spLocks/>
          </p:cNvSpPr>
          <p:nvPr/>
        </p:nvSpPr>
        <p:spPr bwMode="gray">
          <a:xfrm>
            <a:off x="2046392" y="1476001"/>
            <a:ext cx="162270" cy="90823"/>
          </a:xfrm>
          <a:custGeom>
            <a:avLst/>
            <a:gdLst>
              <a:gd name="T0" fmla="*/ 54 w 96"/>
              <a:gd name="T1" fmla="*/ 53 h 53"/>
              <a:gd name="T2" fmla="*/ 45 w 96"/>
              <a:gd name="T3" fmla="*/ 51 h 53"/>
              <a:gd name="T4" fmla="*/ 42 w 96"/>
              <a:gd name="T5" fmla="*/ 46 h 53"/>
              <a:gd name="T6" fmla="*/ 42 w 96"/>
              <a:gd name="T7" fmla="*/ 41 h 53"/>
              <a:gd name="T8" fmla="*/ 39 w 96"/>
              <a:gd name="T9" fmla="*/ 38 h 53"/>
              <a:gd name="T10" fmla="*/ 38 w 96"/>
              <a:gd name="T11" fmla="*/ 38 h 53"/>
              <a:gd name="T12" fmla="*/ 31 w 96"/>
              <a:gd name="T13" fmla="*/ 38 h 53"/>
              <a:gd name="T14" fmla="*/ 23 w 96"/>
              <a:gd name="T15" fmla="*/ 40 h 53"/>
              <a:gd name="T16" fmla="*/ 18 w 96"/>
              <a:gd name="T17" fmla="*/ 41 h 53"/>
              <a:gd name="T18" fmla="*/ 16 w 96"/>
              <a:gd name="T19" fmla="*/ 40 h 53"/>
              <a:gd name="T20" fmla="*/ 15 w 96"/>
              <a:gd name="T21" fmla="*/ 36 h 53"/>
              <a:gd name="T22" fmla="*/ 11 w 96"/>
              <a:gd name="T23" fmla="*/ 33 h 53"/>
              <a:gd name="T24" fmla="*/ 7 w 96"/>
              <a:gd name="T25" fmla="*/ 32 h 53"/>
              <a:gd name="T26" fmla="*/ 0 w 96"/>
              <a:gd name="T27" fmla="*/ 25 h 53"/>
              <a:gd name="T28" fmla="*/ 2 w 96"/>
              <a:gd name="T29" fmla="*/ 22 h 53"/>
              <a:gd name="T30" fmla="*/ 5 w 96"/>
              <a:gd name="T31" fmla="*/ 22 h 53"/>
              <a:gd name="T32" fmla="*/ 7 w 96"/>
              <a:gd name="T33" fmla="*/ 22 h 53"/>
              <a:gd name="T34" fmla="*/ 15 w 96"/>
              <a:gd name="T35" fmla="*/ 25 h 53"/>
              <a:gd name="T36" fmla="*/ 16 w 96"/>
              <a:gd name="T37" fmla="*/ 24 h 53"/>
              <a:gd name="T38" fmla="*/ 16 w 96"/>
              <a:gd name="T39" fmla="*/ 20 h 53"/>
              <a:gd name="T40" fmla="*/ 18 w 96"/>
              <a:gd name="T41" fmla="*/ 16 h 53"/>
              <a:gd name="T42" fmla="*/ 22 w 96"/>
              <a:gd name="T43" fmla="*/ 16 h 53"/>
              <a:gd name="T44" fmla="*/ 29 w 96"/>
              <a:gd name="T45" fmla="*/ 9 h 53"/>
              <a:gd name="T46" fmla="*/ 96 w 96"/>
              <a:gd name="T47" fmla="*/ 0 h 53"/>
              <a:gd name="T48" fmla="*/ 92 w 96"/>
              <a:gd name="T49" fmla="*/ 9 h 53"/>
              <a:gd name="T50" fmla="*/ 86 w 96"/>
              <a:gd name="T51" fmla="*/ 19 h 53"/>
              <a:gd name="T52" fmla="*/ 85 w 96"/>
              <a:gd name="T53" fmla="*/ 20 h 53"/>
              <a:gd name="T54" fmla="*/ 86 w 96"/>
              <a:gd name="T55" fmla="*/ 25 h 53"/>
              <a:gd name="T56" fmla="*/ 85 w 96"/>
              <a:gd name="T57" fmla="*/ 29 h 53"/>
              <a:gd name="T58" fmla="*/ 79 w 96"/>
              <a:gd name="T59" fmla="*/ 41 h 53"/>
              <a:gd name="T60" fmla="*/ 76 w 96"/>
              <a:gd name="T61" fmla="*/ 42 h 53"/>
              <a:gd name="T62" fmla="*/ 76 w 96"/>
              <a:gd name="T63" fmla="*/ 42 h 53"/>
              <a:gd name="T64" fmla="*/ 70 w 96"/>
              <a:gd name="T65" fmla="*/ 41 h 53"/>
              <a:gd name="T66" fmla="*/ 68 w 96"/>
              <a:gd name="T67" fmla="*/ 42 h 53"/>
              <a:gd name="T68" fmla="*/ 65 w 96"/>
              <a:gd name="T69" fmla="*/ 45 h 53"/>
              <a:gd name="T70" fmla="*/ 59 w 96"/>
              <a:gd name="T71" fmla="*/ 52 h 53"/>
              <a:gd name="T72" fmla="*/ 55 w 96"/>
              <a:gd name="T7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53">
                <a:moveTo>
                  <a:pt x="54" y="53"/>
                </a:moveTo>
                <a:lnTo>
                  <a:pt x="54" y="53"/>
                </a:lnTo>
                <a:lnTo>
                  <a:pt x="50" y="53"/>
                </a:lnTo>
                <a:lnTo>
                  <a:pt x="45" y="51"/>
                </a:lnTo>
                <a:lnTo>
                  <a:pt x="43" y="48"/>
                </a:lnTo>
                <a:lnTo>
                  <a:pt x="42" y="46"/>
                </a:lnTo>
                <a:lnTo>
                  <a:pt x="42" y="46"/>
                </a:lnTo>
                <a:lnTo>
                  <a:pt x="42" y="41"/>
                </a:lnTo>
                <a:lnTo>
                  <a:pt x="40" y="38"/>
                </a:lnTo>
                <a:lnTo>
                  <a:pt x="39" y="38"/>
                </a:lnTo>
                <a:lnTo>
                  <a:pt x="39" y="38"/>
                </a:lnTo>
                <a:lnTo>
                  <a:pt x="38" y="38"/>
                </a:lnTo>
                <a:lnTo>
                  <a:pt x="38" y="38"/>
                </a:lnTo>
                <a:lnTo>
                  <a:pt x="31" y="38"/>
                </a:lnTo>
                <a:lnTo>
                  <a:pt x="23" y="40"/>
                </a:lnTo>
                <a:lnTo>
                  <a:pt x="23" y="40"/>
                </a:lnTo>
                <a:lnTo>
                  <a:pt x="18" y="41"/>
                </a:lnTo>
                <a:lnTo>
                  <a:pt x="18" y="41"/>
                </a:lnTo>
                <a:lnTo>
                  <a:pt x="17" y="41"/>
                </a:lnTo>
                <a:lnTo>
                  <a:pt x="16" y="40"/>
                </a:lnTo>
                <a:lnTo>
                  <a:pt x="16" y="40"/>
                </a:lnTo>
                <a:lnTo>
                  <a:pt x="15" y="36"/>
                </a:lnTo>
                <a:lnTo>
                  <a:pt x="13" y="35"/>
                </a:lnTo>
                <a:lnTo>
                  <a:pt x="11" y="33"/>
                </a:lnTo>
                <a:lnTo>
                  <a:pt x="11" y="33"/>
                </a:lnTo>
                <a:lnTo>
                  <a:pt x="7" y="32"/>
                </a:lnTo>
                <a:lnTo>
                  <a:pt x="2" y="29"/>
                </a:lnTo>
                <a:lnTo>
                  <a:pt x="0" y="25"/>
                </a:lnTo>
                <a:lnTo>
                  <a:pt x="1" y="24"/>
                </a:lnTo>
                <a:lnTo>
                  <a:pt x="2" y="22"/>
                </a:lnTo>
                <a:lnTo>
                  <a:pt x="2" y="22"/>
                </a:lnTo>
                <a:lnTo>
                  <a:pt x="5" y="22"/>
                </a:lnTo>
                <a:lnTo>
                  <a:pt x="5" y="22"/>
                </a:lnTo>
                <a:lnTo>
                  <a:pt x="7" y="22"/>
                </a:lnTo>
                <a:lnTo>
                  <a:pt x="11" y="24"/>
                </a:lnTo>
                <a:lnTo>
                  <a:pt x="15" y="25"/>
                </a:lnTo>
                <a:lnTo>
                  <a:pt x="15" y="25"/>
                </a:lnTo>
                <a:lnTo>
                  <a:pt x="16" y="24"/>
                </a:lnTo>
                <a:lnTo>
                  <a:pt x="16" y="21"/>
                </a:lnTo>
                <a:lnTo>
                  <a:pt x="16" y="20"/>
                </a:lnTo>
                <a:lnTo>
                  <a:pt x="18" y="17"/>
                </a:lnTo>
                <a:lnTo>
                  <a:pt x="18" y="16"/>
                </a:lnTo>
                <a:lnTo>
                  <a:pt x="18" y="16"/>
                </a:lnTo>
                <a:lnTo>
                  <a:pt x="22" y="16"/>
                </a:lnTo>
                <a:lnTo>
                  <a:pt x="27" y="14"/>
                </a:lnTo>
                <a:lnTo>
                  <a:pt x="29" y="9"/>
                </a:lnTo>
                <a:lnTo>
                  <a:pt x="32" y="0"/>
                </a:lnTo>
                <a:lnTo>
                  <a:pt x="96" y="0"/>
                </a:lnTo>
                <a:lnTo>
                  <a:pt x="96" y="0"/>
                </a:lnTo>
                <a:lnTo>
                  <a:pt x="92" y="9"/>
                </a:lnTo>
                <a:lnTo>
                  <a:pt x="88" y="15"/>
                </a:lnTo>
                <a:lnTo>
                  <a:pt x="86" y="19"/>
                </a:lnTo>
                <a:lnTo>
                  <a:pt x="86" y="19"/>
                </a:lnTo>
                <a:lnTo>
                  <a:pt x="85" y="20"/>
                </a:lnTo>
                <a:lnTo>
                  <a:pt x="85" y="21"/>
                </a:lnTo>
                <a:lnTo>
                  <a:pt x="86" y="25"/>
                </a:lnTo>
                <a:lnTo>
                  <a:pt x="86" y="25"/>
                </a:lnTo>
                <a:lnTo>
                  <a:pt x="85" y="29"/>
                </a:lnTo>
                <a:lnTo>
                  <a:pt x="82" y="35"/>
                </a:lnTo>
                <a:lnTo>
                  <a:pt x="79" y="41"/>
                </a:lnTo>
                <a:lnTo>
                  <a:pt x="76" y="42"/>
                </a:lnTo>
                <a:lnTo>
                  <a:pt x="76" y="42"/>
                </a:lnTo>
                <a:lnTo>
                  <a:pt x="76" y="42"/>
                </a:lnTo>
                <a:lnTo>
                  <a:pt x="76" y="42"/>
                </a:lnTo>
                <a:lnTo>
                  <a:pt x="72" y="42"/>
                </a:lnTo>
                <a:lnTo>
                  <a:pt x="70" y="41"/>
                </a:lnTo>
                <a:lnTo>
                  <a:pt x="70" y="41"/>
                </a:lnTo>
                <a:lnTo>
                  <a:pt x="68" y="42"/>
                </a:lnTo>
                <a:lnTo>
                  <a:pt x="68" y="42"/>
                </a:lnTo>
                <a:lnTo>
                  <a:pt x="65" y="45"/>
                </a:lnTo>
                <a:lnTo>
                  <a:pt x="63" y="48"/>
                </a:lnTo>
                <a:lnTo>
                  <a:pt x="59" y="52"/>
                </a:lnTo>
                <a:lnTo>
                  <a:pt x="55" y="53"/>
                </a:lnTo>
                <a:lnTo>
                  <a:pt x="55" y="53"/>
                </a:lnTo>
                <a:lnTo>
                  <a:pt x="54" y="5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2" name="Freeform 78"/>
          <p:cNvSpPr>
            <a:spLocks/>
          </p:cNvSpPr>
          <p:nvPr/>
        </p:nvSpPr>
        <p:spPr bwMode="gray">
          <a:xfrm>
            <a:off x="2059914" y="1635368"/>
            <a:ext cx="49019" cy="42841"/>
          </a:xfrm>
          <a:custGeom>
            <a:avLst/>
            <a:gdLst>
              <a:gd name="T0" fmla="*/ 13 w 29"/>
              <a:gd name="T1" fmla="*/ 25 h 25"/>
              <a:gd name="T2" fmla="*/ 13 w 29"/>
              <a:gd name="T3" fmla="*/ 25 h 25"/>
              <a:gd name="T4" fmla="*/ 10 w 29"/>
              <a:gd name="T5" fmla="*/ 25 h 25"/>
              <a:gd name="T6" fmla="*/ 9 w 29"/>
              <a:gd name="T7" fmla="*/ 23 h 25"/>
              <a:gd name="T8" fmla="*/ 8 w 29"/>
              <a:gd name="T9" fmla="*/ 18 h 25"/>
              <a:gd name="T10" fmla="*/ 8 w 29"/>
              <a:gd name="T11" fmla="*/ 18 h 25"/>
              <a:gd name="T12" fmla="*/ 8 w 29"/>
              <a:gd name="T13" fmla="*/ 14 h 25"/>
              <a:gd name="T14" fmla="*/ 5 w 29"/>
              <a:gd name="T15" fmla="*/ 12 h 25"/>
              <a:gd name="T16" fmla="*/ 2 w 29"/>
              <a:gd name="T17" fmla="*/ 7 h 25"/>
              <a:gd name="T18" fmla="*/ 2 w 29"/>
              <a:gd name="T19" fmla="*/ 7 h 25"/>
              <a:gd name="T20" fmla="*/ 0 w 29"/>
              <a:gd name="T21" fmla="*/ 7 h 25"/>
              <a:gd name="T22" fmla="*/ 2 w 29"/>
              <a:gd name="T23" fmla="*/ 6 h 25"/>
              <a:gd name="T24" fmla="*/ 5 w 29"/>
              <a:gd name="T25" fmla="*/ 5 h 25"/>
              <a:gd name="T26" fmla="*/ 10 w 29"/>
              <a:gd name="T27" fmla="*/ 2 h 25"/>
              <a:gd name="T28" fmla="*/ 14 w 29"/>
              <a:gd name="T29" fmla="*/ 1 h 25"/>
              <a:gd name="T30" fmla="*/ 14 w 29"/>
              <a:gd name="T31" fmla="*/ 1 h 25"/>
              <a:gd name="T32" fmla="*/ 16 w 29"/>
              <a:gd name="T33" fmla="*/ 0 h 25"/>
              <a:gd name="T34" fmla="*/ 16 w 29"/>
              <a:gd name="T35" fmla="*/ 0 h 25"/>
              <a:gd name="T36" fmla="*/ 23 w 29"/>
              <a:gd name="T37" fmla="*/ 1 h 25"/>
              <a:gd name="T38" fmla="*/ 28 w 29"/>
              <a:gd name="T39" fmla="*/ 2 h 25"/>
              <a:gd name="T40" fmla="*/ 28 w 29"/>
              <a:gd name="T41" fmla="*/ 2 h 25"/>
              <a:gd name="T42" fmla="*/ 29 w 29"/>
              <a:gd name="T43" fmla="*/ 3 h 25"/>
              <a:gd name="T44" fmla="*/ 29 w 29"/>
              <a:gd name="T45" fmla="*/ 7 h 25"/>
              <a:gd name="T46" fmla="*/ 28 w 29"/>
              <a:gd name="T47" fmla="*/ 16 h 25"/>
              <a:gd name="T48" fmla="*/ 28 w 29"/>
              <a:gd name="T49" fmla="*/ 16 h 25"/>
              <a:gd name="T50" fmla="*/ 25 w 29"/>
              <a:gd name="T51" fmla="*/ 19 h 25"/>
              <a:gd name="T52" fmla="*/ 21 w 29"/>
              <a:gd name="T53" fmla="*/ 22 h 25"/>
              <a:gd name="T54" fmla="*/ 13 w 29"/>
              <a:gd name="T55" fmla="*/ 25 h 25"/>
              <a:gd name="T56" fmla="*/ 13 w 29"/>
              <a:gd name="T57" fmla="*/ 25 h 25"/>
              <a:gd name="T58" fmla="*/ 13 w 29"/>
              <a:gd name="T5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5">
                <a:moveTo>
                  <a:pt x="13" y="25"/>
                </a:moveTo>
                <a:lnTo>
                  <a:pt x="13" y="25"/>
                </a:lnTo>
                <a:lnTo>
                  <a:pt x="10" y="25"/>
                </a:lnTo>
                <a:lnTo>
                  <a:pt x="9" y="23"/>
                </a:lnTo>
                <a:lnTo>
                  <a:pt x="8" y="18"/>
                </a:lnTo>
                <a:lnTo>
                  <a:pt x="8" y="18"/>
                </a:lnTo>
                <a:lnTo>
                  <a:pt x="8" y="14"/>
                </a:lnTo>
                <a:lnTo>
                  <a:pt x="5" y="12"/>
                </a:lnTo>
                <a:lnTo>
                  <a:pt x="2" y="7"/>
                </a:lnTo>
                <a:lnTo>
                  <a:pt x="2" y="7"/>
                </a:lnTo>
                <a:lnTo>
                  <a:pt x="0" y="7"/>
                </a:lnTo>
                <a:lnTo>
                  <a:pt x="2" y="6"/>
                </a:lnTo>
                <a:lnTo>
                  <a:pt x="5" y="5"/>
                </a:lnTo>
                <a:lnTo>
                  <a:pt x="10" y="2"/>
                </a:lnTo>
                <a:lnTo>
                  <a:pt x="14" y="1"/>
                </a:lnTo>
                <a:lnTo>
                  <a:pt x="14" y="1"/>
                </a:lnTo>
                <a:lnTo>
                  <a:pt x="16" y="0"/>
                </a:lnTo>
                <a:lnTo>
                  <a:pt x="16" y="0"/>
                </a:lnTo>
                <a:lnTo>
                  <a:pt x="23" y="1"/>
                </a:lnTo>
                <a:lnTo>
                  <a:pt x="28" y="2"/>
                </a:lnTo>
                <a:lnTo>
                  <a:pt x="28" y="2"/>
                </a:lnTo>
                <a:lnTo>
                  <a:pt x="29" y="3"/>
                </a:lnTo>
                <a:lnTo>
                  <a:pt x="29" y="7"/>
                </a:lnTo>
                <a:lnTo>
                  <a:pt x="28" y="16"/>
                </a:lnTo>
                <a:lnTo>
                  <a:pt x="28" y="16"/>
                </a:lnTo>
                <a:lnTo>
                  <a:pt x="25" y="19"/>
                </a:lnTo>
                <a:lnTo>
                  <a:pt x="21" y="22"/>
                </a:lnTo>
                <a:lnTo>
                  <a:pt x="13" y="25"/>
                </a:lnTo>
                <a:lnTo>
                  <a:pt x="13" y="25"/>
                </a:lnTo>
                <a:lnTo>
                  <a:pt x="13" y="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3" name="Freeform 80"/>
          <p:cNvSpPr>
            <a:spLocks/>
          </p:cNvSpPr>
          <p:nvPr/>
        </p:nvSpPr>
        <p:spPr bwMode="gray">
          <a:xfrm>
            <a:off x="2075127" y="1674781"/>
            <a:ext cx="91277" cy="102818"/>
          </a:xfrm>
          <a:custGeom>
            <a:avLst/>
            <a:gdLst>
              <a:gd name="T0" fmla="*/ 23 w 54"/>
              <a:gd name="T1" fmla="*/ 60 h 60"/>
              <a:gd name="T2" fmla="*/ 21 w 54"/>
              <a:gd name="T3" fmla="*/ 60 h 60"/>
              <a:gd name="T4" fmla="*/ 20 w 54"/>
              <a:gd name="T5" fmla="*/ 58 h 60"/>
              <a:gd name="T6" fmla="*/ 27 w 54"/>
              <a:gd name="T7" fmla="*/ 47 h 60"/>
              <a:gd name="T8" fmla="*/ 27 w 54"/>
              <a:gd name="T9" fmla="*/ 46 h 60"/>
              <a:gd name="T10" fmla="*/ 26 w 54"/>
              <a:gd name="T11" fmla="*/ 44 h 60"/>
              <a:gd name="T12" fmla="*/ 20 w 54"/>
              <a:gd name="T13" fmla="*/ 48 h 60"/>
              <a:gd name="T14" fmla="*/ 16 w 54"/>
              <a:gd name="T15" fmla="*/ 49 h 60"/>
              <a:gd name="T16" fmla="*/ 5 w 54"/>
              <a:gd name="T17" fmla="*/ 50 h 60"/>
              <a:gd name="T18" fmla="*/ 2 w 54"/>
              <a:gd name="T19" fmla="*/ 49 h 60"/>
              <a:gd name="T20" fmla="*/ 2 w 54"/>
              <a:gd name="T21" fmla="*/ 44 h 60"/>
              <a:gd name="T22" fmla="*/ 4 w 54"/>
              <a:gd name="T23" fmla="*/ 42 h 60"/>
              <a:gd name="T24" fmla="*/ 10 w 54"/>
              <a:gd name="T25" fmla="*/ 25 h 60"/>
              <a:gd name="T26" fmla="*/ 9 w 54"/>
              <a:gd name="T27" fmla="*/ 21 h 60"/>
              <a:gd name="T28" fmla="*/ 1 w 54"/>
              <a:gd name="T29" fmla="*/ 15 h 60"/>
              <a:gd name="T30" fmla="*/ 0 w 54"/>
              <a:gd name="T31" fmla="*/ 14 h 60"/>
              <a:gd name="T32" fmla="*/ 2 w 54"/>
              <a:gd name="T33" fmla="*/ 11 h 60"/>
              <a:gd name="T34" fmla="*/ 7 w 54"/>
              <a:gd name="T35" fmla="*/ 6 h 60"/>
              <a:gd name="T36" fmla="*/ 14 w 54"/>
              <a:gd name="T37" fmla="*/ 5 h 60"/>
              <a:gd name="T38" fmla="*/ 19 w 54"/>
              <a:gd name="T39" fmla="*/ 4 h 60"/>
              <a:gd name="T40" fmla="*/ 26 w 54"/>
              <a:gd name="T41" fmla="*/ 1 h 60"/>
              <a:gd name="T42" fmla="*/ 31 w 54"/>
              <a:gd name="T43" fmla="*/ 0 h 60"/>
              <a:gd name="T44" fmla="*/ 32 w 54"/>
              <a:gd name="T45" fmla="*/ 1 h 60"/>
              <a:gd name="T46" fmla="*/ 33 w 54"/>
              <a:gd name="T47" fmla="*/ 4 h 60"/>
              <a:gd name="T48" fmla="*/ 31 w 54"/>
              <a:gd name="T49" fmla="*/ 12 h 60"/>
              <a:gd name="T50" fmla="*/ 31 w 54"/>
              <a:gd name="T51" fmla="*/ 14 h 60"/>
              <a:gd name="T52" fmla="*/ 33 w 54"/>
              <a:gd name="T53" fmla="*/ 18 h 60"/>
              <a:gd name="T54" fmla="*/ 38 w 54"/>
              <a:gd name="T55" fmla="*/ 26 h 60"/>
              <a:gd name="T56" fmla="*/ 42 w 54"/>
              <a:gd name="T57" fmla="*/ 27 h 60"/>
              <a:gd name="T58" fmla="*/ 48 w 54"/>
              <a:gd name="T59" fmla="*/ 26 h 60"/>
              <a:gd name="T60" fmla="*/ 48 w 54"/>
              <a:gd name="T61" fmla="*/ 26 h 60"/>
              <a:gd name="T62" fmla="*/ 51 w 54"/>
              <a:gd name="T63" fmla="*/ 27 h 60"/>
              <a:gd name="T64" fmla="*/ 54 w 54"/>
              <a:gd name="T65" fmla="*/ 33 h 60"/>
              <a:gd name="T66" fmla="*/ 54 w 54"/>
              <a:gd name="T67" fmla="*/ 36 h 60"/>
              <a:gd name="T68" fmla="*/ 47 w 54"/>
              <a:gd name="T69" fmla="*/ 38 h 60"/>
              <a:gd name="T70" fmla="*/ 44 w 54"/>
              <a:gd name="T71" fmla="*/ 38 h 60"/>
              <a:gd name="T72" fmla="*/ 41 w 54"/>
              <a:gd name="T73" fmla="*/ 46 h 60"/>
              <a:gd name="T74" fmla="*/ 36 w 54"/>
              <a:gd name="T75" fmla="*/ 57 h 60"/>
              <a:gd name="T76" fmla="*/ 33 w 54"/>
              <a:gd name="T77" fmla="*/ 58 h 60"/>
              <a:gd name="T78" fmla="*/ 23 w 54"/>
              <a:gd name="T7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60">
                <a:moveTo>
                  <a:pt x="23" y="60"/>
                </a:moveTo>
                <a:lnTo>
                  <a:pt x="23" y="60"/>
                </a:lnTo>
                <a:lnTo>
                  <a:pt x="21" y="60"/>
                </a:lnTo>
                <a:lnTo>
                  <a:pt x="21" y="60"/>
                </a:lnTo>
                <a:lnTo>
                  <a:pt x="20" y="59"/>
                </a:lnTo>
                <a:lnTo>
                  <a:pt x="20" y="58"/>
                </a:lnTo>
                <a:lnTo>
                  <a:pt x="22" y="54"/>
                </a:lnTo>
                <a:lnTo>
                  <a:pt x="27" y="47"/>
                </a:lnTo>
                <a:lnTo>
                  <a:pt x="27" y="47"/>
                </a:lnTo>
                <a:lnTo>
                  <a:pt x="27" y="46"/>
                </a:lnTo>
                <a:lnTo>
                  <a:pt x="26" y="44"/>
                </a:lnTo>
                <a:lnTo>
                  <a:pt x="26" y="44"/>
                </a:lnTo>
                <a:lnTo>
                  <a:pt x="23" y="46"/>
                </a:lnTo>
                <a:lnTo>
                  <a:pt x="20" y="48"/>
                </a:lnTo>
                <a:lnTo>
                  <a:pt x="20" y="48"/>
                </a:lnTo>
                <a:lnTo>
                  <a:pt x="16" y="49"/>
                </a:lnTo>
                <a:lnTo>
                  <a:pt x="12" y="50"/>
                </a:lnTo>
                <a:lnTo>
                  <a:pt x="5" y="50"/>
                </a:lnTo>
                <a:lnTo>
                  <a:pt x="5" y="50"/>
                </a:lnTo>
                <a:lnTo>
                  <a:pt x="2" y="49"/>
                </a:lnTo>
                <a:lnTo>
                  <a:pt x="2" y="47"/>
                </a:lnTo>
                <a:lnTo>
                  <a:pt x="2" y="44"/>
                </a:lnTo>
                <a:lnTo>
                  <a:pt x="4" y="42"/>
                </a:lnTo>
                <a:lnTo>
                  <a:pt x="4" y="42"/>
                </a:lnTo>
                <a:lnTo>
                  <a:pt x="7" y="33"/>
                </a:lnTo>
                <a:lnTo>
                  <a:pt x="10" y="25"/>
                </a:lnTo>
                <a:lnTo>
                  <a:pt x="10" y="25"/>
                </a:lnTo>
                <a:lnTo>
                  <a:pt x="9" y="21"/>
                </a:lnTo>
                <a:lnTo>
                  <a:pt x="7" y="18"/>
                </a:lnTo>
                <a:lnTo>
                  <a:pt x="1" y="15"/>
                </a:lnTo>
                <a:lnTo>
                  <a:pt x="1" y="15"/>
                </a:lnTo>
                <a:lnTo>
                  <a:pt x="0" y="14"/>
                </a:lnTo>
                <a:lnTo>
                  <a:pt x="0" y="14"/>
                </a:lnTo>
                <a:lnTo>
                  <a:pt x="2" y="11"/>
                </a:lnTo>
                <a:lnTo>
                  <a:pt x="7" y="6"/>
                </a:lnTo>
                <a:lnTo>
                  <a:pt x="7" y="6"/>
                </a:lnTo>
                <a:lnTo>
                  <a:pt x="10" y="5"/>
                </a:lnTo>
                <a:lnTo>
                  <a:pt x="14" y="5"/>
                </a:lnTo>
                <a:lnTo>
                  <a:pt x="19" y="4"/>
                </a:lnTo>
                <a:lnTo>
                  <a:pt x="19" y="4"/>
                </a:lnTo>
                <a:lnTo>
                  <a:pt x="22" y="2"/>
                </a:lnTo>
                <a:lnTo>
                  <a:pt x="26" y="1"/>
                </a:lnTo>
                <a:lnTo>
                  <a:pt x="26" y="1"/>
                </a:lnTo>
                <a:lnTo>
                  <a:pt x="31" y="0"/>
                </a:lnTo>
                <a:lnTo>
                  <a:pt x="31" y="0"/>
                </a:lnTo>
                <a:lnTo>
                  <a:pt x="32" y="1"/>
                </a:lnTo>
                <a:lnTo>
                  <a:pt x="33" y="4"/>
                </a:lnTo>
                <a:lnTo>
                  <a:pt x="33" y="4"/>
                </a:lnTo>
                <a:lnTo>
                  <a:pt x="33" y="9"/>
                </a:lnTo>
                <a:lnTo>
                  <a:pt x="31" y="12"/>
                </a:lnTo>
                <a:lnTo>
                  <a:pt x="31" y="12"/>
                </a:lnTo>
                <a:lnTo>
                  <a:pt x="31" y="14"/>
                </a:lnTo>
                <a:lnTo>
                  <a:pt x="31" y="15"/>
                </a:lnTo>
                <a:lnTo>
                  <a:pt x="33" y="18"/>
                </a:lnTo>
                <a:lnTo>
                  <a:pt x="38" y="26"/>
                </a:lnTo>
                <a:lnTo>
                  <a:pt x="38" y="26"/>
                </a:lnTo>
                <a:lnTo>
                  <a:pt x="41" y="27"/>
                </a:lnTo>
                <a:lnTo>
                  <a:pt x="42" y="27"/>
                </a:lnTo>
                <a:lnTo>
                  <a:pt x="42" y="27"/>
                </a:lnTo>
                <a:lnTo>
                  <a:pt x="48" y="26"/>
                </a:lnTo>
                <a:lnTo>
                  <a:pt x="48" y="26"/>
                </a:lnTo>
                <a:lnTo>
                  <a:pt x="48" y="26"/>
                </a:lnTo>
                <a:lnTo>
                  <a:pt x="48" y="26"/>
                </a:lnTo>
                <a:lnTo>
                  <a:pt x="51" y="27"/>
                </a:lnTo>
                <a:lnTo>
                  <a:pt x="52" y="28"/>
                </a:lnTo>
                <a:lnTo>
                  <a:pt x="54" y="33"/>
                </a:lnTo>
                <a:lnTo>
                  <a:pt x="54" y="33"/>
                </a:lnTo>
                <a:lnTo>
                  <a:pt x="54" y="36"/>
                </a:lnTo>
                <a:lnTo>
                  <a:pt x="53" y="37"/>
                </a:lnTo>
                <a:lnTo>
                  <a:pt x="47" y="38"/>
                </a:lnTo>
                <a:lnTo>
                  <a:pt x="47" y="38"/>
                </a:lnTo>
                <a:lnTo>
                  <a:pt x="44" y="38"/>
                </a:lnTo>
                <a:lnTo>
                  <a:pt x="43" y="41"/>
                </a:lnTo>
                <a:lnTo>
                  <a:pt x="41" y="46"/>
                </a:lnTo>
                <a:lnTo>
                  <a:pt x="38" y="52"/>
                </a:lnTo>
                <a:lnTo>
                  <a:pt x="36" y="57"/>
                </a:lnTo>
                <a:lnTo>
                  <a:pt x="36" y="57"/>
                </a:lnTo>
                <a:lnTo>
                  <a:pt x="33" y="58"/>
                </a:lnTo>
                <a:lnTo>
                  <a:pt x="30" y="59"/>
                </a:lnTo>
                <a:lnTo>
                  <a:pt x="23" y="6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4" name="Freeform 106"/>
          <p:cNvSpPr>
            <a:spLocks/>
          </p:cNvSpPr>
          <p:nvPr/>
        </p:nvSpPr>
        <p:spPr bwMode="gray">
          <a:xfrm>
            <a:off x="1328009" y="4128696"/>
            <a:ext cx="385391" cy="354721"/>
          </a:xfrm>
          <a:custGeom>
            <a:avLst/>
            <a:gdLst>
              <a:gd name="T0" fmla="*/ 74 w 228"/>
              <a:gd name="T1" fmla="*/ 207 h 207"/>
              <a:gd name="T2" fmla="*/ 65 w 228"/>
              <a:gd name="T3" fmla="*/ 201 h 207"/>
              <a:gd name="T4" fmla="*/ 52 w 228"/>
              <a:gd name="T5" fmla="*/ 186 h 207"/>
              <a:gd name="T6" fmla="*/ 38 w 228"/>
              <a:gd name="T7" fmla="*/ 185 h 207"/>
              <a:gd name="T8" fmla="*/ 38 w 228"/>
              <a:gd name="T9" fmla="*/ 185 h 207"/>
              <a:gd name="T10" fmla="*/ 31 w 228"/>
              <a:gd name="T11" fmla="*/ 181 h 207"/>
              <a:gd name="T12" fmla="*/ 26 w 228"/>
              <a:gd name="T13" fmla="*/ 178 h 207"/>
              <a:gd name="T14" fmla="*/ 22 w 228"/>
              <a:gd name="T15" fmla="*/ 188 h 207"/>
              <a:gd name="T16" fmla="*/ 20 w 228"/>
              <a:gd name="T17" fmla="*/ 190 h 207"/>
              <a:gd name="T18" fmla="*/ 17 w 228"/>
              <a:gd name="T19" fmla="*/ 188 h 207"/>
              <a:gd name="T20" fmla="*/ 17 w 228"/>
              <a:gd name="T21" fmla="*/ 188 h 207"/>
              <a:gd name="T22" fmla="*/ 15 w 228"/>
              <a:gd name="T23" fmla="*/ 185 h 207"/>
              <a:gd name="T24" fmla="*/ 12 w 228"/>
              <a:gd name="T25" fmla="*/ 170 h 207"/>
              <a:gd name="T26" fmla="*/ 7 w 228"/>
              <a:gd name="T27" fmla="*/ 162 h 207"/>
              <a:gd name="T28" fmla="*/ 0 w 228"/>
              <a:gd name="T29" fmla="*/ 139 h 207"/>
              <a:gd name="T30" fmla="*/ 7 w 228"/>
              <a:gd name="T31" fmla="*/ 128 h 207"/>
              <a:gd name="T32" fmla="*/ 7 w 228"/>
              <a:gd name="T33" fmla="*/ 128 h 207"/>
              <a:gd name="T34" fmla="*/ 9 w 228"/>
              <a:gd name="T35" fmla="*/ 127 h 207"/>
              <a:gd name="T36" fmla="*/ 14 w 228"/>
              <a:gd name="T37" fmla="*/ 132 h 207"/>
              <a:gd name="T38" fmla="*/ 16 w 228"/>
              <a:gd name="T39" fmla="*/ 134 h 207"/>
              <a:gd name="T40" fmla="*/ 16 w 228"/>
              <a:gd name="T41" fmla="*/ 134 h 207"/>
              <a:gd name="T42" fmla="*/ 16 w 228"/>
              <a:gd name="T43" fmla="*/ 134 h 207"/>
              <a:gd name="T44" fmla="*/ 16 w 228"/>
              <a:gd name="T45" fmla="*/ 135 h 207"/>
              <a:gd name="T46" fmla="*/ 17 w 228"/>
              <a:gd name="T47" fmla="*/ 135 h 207"/>
              <a:gd name="T48" fmla="*/ 21 w 228"/>
              <a:gd name="T49" fmla="*/ 129 h 207"/>
              <a:gd name="T50" fmla="*/ 21 w 228"/>
              <a:gd name="T51" fmla="*/ 128 h 207"/>
              <a:gd name="T52" fmla="*/ 27 w 228"/>
              <a:gd name="T53" fmla="*/ 127 h 207"/>
              <a:gd name="T54" fmla="*/ 35 w 228"/>
              <a:gd name="T55" fmla="*/ 127 h 207"/>
              <a:gd name="T56" fmla="*/ 39 w 228"/>
              <a:gd name="T57" fmla="*/ 129 h 207"/>
              <a:gd name="T58" fmla="*/ 43 w 228"/>
              <a:gd name="T59" fmla="*/ 130 h 207"/>
              <a:gd name="T60" fmla="*/ 43 w 228"/>
              <a:gd name="T61" fmla="*/ 130 h 207"/>
              <a:gd name="T62" fmla="*/ 44 w 228"/>
              <a:gd name="T63" fmla="*/ 130 h 207"/>
              <a:gd name="T64" fmla="*/ 46 w 228"/>
              <a:gd name="T65" fmla="*/ 130 h 207"/>
              <a:gd name="T66" fmla="*/ 87 w 228"/>
              <a:gd name="T67" fmla="*/ 129 h 207"/>
              <a:gd name="T68" fmla="*/ 121 w 228"/>
              <a:gd name="T69" fmla="*/ 0 h 207"/>
              <a:gd name="T70" fmla="*/ 217 w 228"/>
              <a:gd name="T71" fmla="*/ 74 h 207"/>
              <a:gd name="T72" fmla="*/ 214 w 228"/>
              <a:gd name="T73" fmla="*/ 79 h 207"/>
              <a:gd name="T74" fmla="*/ 211 w 228"/>
              <a:gd name="T75" fmla="*/ 84 h 207"/>
              <a:gd name="T76" fmla="*/ 228 w 228"/>
              <a:gd name="T77" fmla="*/ 82 h 207"/>
              <a:gd name="T78" fmla="*/ 223 w 228"/>
              <a:gd name="T79" fmla="*/ 123 h 207"/>
              <a:gd name="T80" fmla="*/ 180 w 228"/>
              <a:gd name="T81" fmla="*/ 139 h 207"/>
              <a:gd name="T82" fmla="*/ 166 w 228"/>
              <a:gd name="T83" fmla="*/ 135 h 207"/>
              <a:gd name="T84" fmla="*/ 161 w 228"/>
              <a:gd name="T85" fmla="*/ 134 h 207"/>
              <a:gd name="T86" fmla="*/ 143 w 228"/>
              <a:gd name="T87" fmla="*/ 146 h 207"/>
              <a:gd name="T88" fmla="*/ 142 w 228"/>
              <a:gd name="T89" fmla="*/ 146 h 207"/>
              <a:gd name="T90" fmla="*/ 142 w 228"/>
              <a:gd name="T91" fmla="*/ 148 h 207"/>
              <a:gd name="T92" fmla="*/ 142 w 228"/>
              <a:gd name="T93" fmla="*/ 148 h 207"/>
              <a:gd name="T94" fmla="*/ 121 w 228"/>
              <a:gd name="T95" fmla="*/ 162 h 207"/>
              <a:gd name="T96" fmla="*/ 103 w 228"/>
              <a:gd name="T97" fmla="*/ 182 h 207"/>
              <a:gd name="T98" fmla="*/ 91 w 228"/>
              <a:gd name="T99" fmla="*/ 190 h 207"/>
              <a:gd name="T100" fmla="*/ 91 w 228"/>
              <a:gd name="T101" fmla="*/ 191 h 207"/>
              <a:gd name="T102" fmla="*/ 91 w 228"/>
              <a:gd name="T103" fmla="*/ 191 h 207"/>
              <a:gd name="T104" fmla="*/ 91 w 228"/>
              <a:gd name="T105" fmla="*/ 191 h 207"/>
              <a:gd name="T106" fmla="*/ 96 w 228"/>
              <a:gd name="T107" fmla="*/ 201 h 207"/>
              <a:gd name="T108" fmla="*/ 95 w 228"/>
              <a:gd name="T109" fmla="*/ 201 h 207"/>
              <a:gd name="T110" fmla="*/ 95 w 228"/>
              <a:gd name="T111" fmla="*/ 201 h 207"/>
              <a:gd name="T112" fmla="*/ 92 w 228"/>
              <a:gd name="T113" fmla="*/ 202 h 207"/>
              <a:gd name="T114" fmla="*/ 78 w 228"/>
              <a:gd name="T115"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207">
                <a:moveTo>
                  <a:pt x="78" y="207"/>
                </a:moveTo>
                <a:lnTo>
                  <a:pt x="78" y="207"/>
                </a:lnTo>
                <a:lnTo>
                  <a:pt x="78" y="207"/>
                </a:lnTo>
                <a:lnTo>
                  <a:pt x="74" y="207"/>
                </a:lnTo>
                <a:lnTo>
                  <a:pt x="74" y="207"/>
                </a:lnTo>
                <a:lnTo>
                  <a:pt x="74" y="207"/>
                </a:lnTo>
                <a:lnTo>
                  <a:pt x="74" y="207"/>
                </a:lnTo>
                <a:lnTo>
                  <a:pt x="70" y="204"/>
                </a:lnTo>
                <a:lnTo>
                  <a:pt x="70" y="204"/>
                </a:lnTo>
                <a:lnTo>
                  <a:pt x="65" y="201"/>
                </a:lnTo>
                <a:lnTo>
                  <a:pt x="63" y="194"/>
                </a:lnTo>
                <a:lnTo>
                  <a:pt x="60" y="187"/>
                </a:lnTo>
                <a:lnTo>
                  <a:pt x="60" y="187"/>
                </a:lnTo>
                <a:lnTo>
                  <a:pt x="58" y="186"/>
                </a:lnTo>
                <a:lnTo>
                  <a:pt x="52" y="186"/>
                </a:lnTo>
                <a:lnTo>
                  <a:pt x="44" y="186"/>
                </a:lnTo>
                <a:lnTo>
                  <a:pt x="38" y="185"/>
                </a:lnTo>
                <a:lnTo>
                  <a:pt x="38" y="185"/>
                </a:lnTo>
                <a:lnTo>
                  <a:pt x="38" y="185"/>
                </a:lnTo>
                <a:lnTo>
                  <a:pt x="38" y="185"/>
                </a:lnTo>
                <a:lnTo>
                  <a:pt x="38" y="185"/>
                </a:lnTo>
                <a:lnTo>
                  <a:pt x="38" y="185"/>
                </a:lnTo>
                <a:lnTo>
                  <a:pt x="38" y="185"/>
                </a:lnTo>
                <a:lnTo>
                  <a:pt x="38" y="185"/>
                </a:lnTo>
                <a:lnTo>
                  <a:pt x="38" y="185"/>
                </a:lnTo>
                <a:lnTo>
                  <a:pt x="38" y="185"/>
                </a:lnTo>
                <a:lnTo>
                  <a:pt x="37" y="185"/>
                </a:lnTo>
                <a:lnTo>
                  <a:pt x="37" y="185"/>
                </a:lnTo>
                <a:lnTo>
                  <a:pt x="33" y="183"/>
                </a:lnTo>
                <a:lnTo>
                  <a:pt x="31" y="181"/>
                </a:lnTo>
                <a:lnTo>
                  <a:pt x="28" y="178"/>
                </a:lnTo>
                <a:lnTo>
                  <a:pt x="26" y="178"/>
                </a:lnTo>
                <a:lnTo>
                  <a:pt x="26" y="178"/>
                </a:lnTo>
                <a:lnTo>
                  <a:pt x="26" y="178"/>
                </a:lnTo>
                <a:lnTo>
                  <a:pt x="26" y="178"/>
                </a:lnTo>
                <a:lnTo>
                  <a:pt x="26" y="178"/>
                </a:lnTo>
                <a:lnTo>
                  <a:pt x="26" y="178"/>
                </a:lnTo>
                <a:lnTo>
                  <a:pt x="25" y="181"/>
                </a:lnTo>
                <a:lnTo>
                  <a:pt x="23" y="185"/>
                </a:lnTo>
                <a:lnTo>
                  <a:pt x="22" y="188"/>
                </a:lnTo>
                <a:lnTo>
                  <a:pt x="20" y="190"/>
                </a:lnTo>
                <a:lnTo>
                  <a:pt x="20" y="190"/>
                </a:lnTo>
                <a:lnTo>
                  <a:pt x="20" y="190"/>
                </a:lnTo>
                <a:lnTo>
                  <a:pt x="20" y="190"/>
                </a:lnTo>
                <a:lnTo>
                  <a:pt x="20" y="190"/>
                </a:lnTo>
                <a:lnTo>
                  <a:pt x="17" y="188"/>
                </a:lnTo>
                <a:lnTo>
                  <a:pt x="17" y="188"/>
                </a:lnTo>
                <a:lnTo>
                  <a:pt x="17" y="188"/>
                </a:lnTo>
                <a:lnTo>
                  <a:pt x="17" y="188"/>
                </a:lnTo>
                <a:lnTo>
                  <a:pt x="17" y="188"/>
                </a:lnTo>
                <a:lnTo>
                  <a:pt x="17" y="188"/>
                </a:lnTo>
                <a:lnTo>
                  <a:pt x="17" y="188"/>
                </a:lnTo>
                <a:lnTo>
                  <a:pt x="17" y="188"/>
                </a:lnTo>
                <a:lnTo>
                  <a:pt x="17" y="188"/>
                </a:lnTo>
                <a:lnTo>
                  <a:pt x="17" y="188"/>
                </a:lnTo>
                <a:lnTo>
                  <a:pt x="17" y="188"/>
                </a:lnTo>
                <a:lnTo>
                  <a:pt x="17" y="188"/>
                </a:lnTo>
                <a:lnTo>
                  <a:pt x="17" y="188"/>
                </a:lnTo>
                <a:lnTo>
                  <a:pt x="17" y="188"/>
                </a:lnTo>
                <a:lnTo>
                  <a:pt x="15" y="185"/>
                </a:lnTo>
                <a:lnTo>
                  <a:pt x="14" y="180"/>
                </a:lnTo>
                <a:lnTo>
                  <a:pt x="14" y="175"/>
                </a:lnTo>
                <a:lnTo>
                  <a:pt x="12" y="170"/>
                </a:lnTo>
                <a:lnTo>
                  <a:pt x="12" y="170"/>
                </a:lnTo>
                <a:lnTo>
                  <a:pt x="12" y="170"/>
                </a:lnTo>
                <a:lnTo>
                  <a:pt x="12" y="170"/>
                </a:lnTo>
                <a:lnTo>
                  <a:pt x="12" y="170"/>
                </a:lnTo>
                <a:lnTo>
                  <a:pt x="12" y="170"/>
                </a:lnTo>
                <a:lnTo>
                  <a:pt x="10" y="166"/>
                </a:lnTo>
                <a:lnTo>
                  <a:pt x="7" y="162"/>
                </a:lnTo>
                <a:lnTo>
                  <a:pt x="5" y="159"/>
                </a:lnTo>
                <a:lnTo>
                  <a:pt x="3" y="154"/>
                </a:lnTo>
                <a:lnTo>
                  <a:pt x="3" y="154"/>
                </a:lnTo>
                <a:lnTo>
                  <a:pt x="0" y="139"/>
                </a:lnTo>
                <a:lnTo>
                  <a:pt x="0" y="139"/>
                </a:lnTo>
                <a:lnTo>
                  <a:pt x="3" y="138"/>
                </a:lnTo>
                <a:lnTo>
                  <a:pt x="4" y="134"/>
                </a:lnTo>
                <a:lnTo>
                  <a:pt x="6" y="129"/>
                </a:lnTo>
                <a:lnTo>
                  <a:pt x="6" y="129"/>
                </a:lnTo>
                <a:lnTo>
                  <a:pt x="7" y="128"/>
                </a:lnTo>
                <a:lnTo>
                  <a:pt x="7" y="128"/>
                </a:lnTo>
                <a:lnTo>
                  <a:pt x="7" y="128"/>
                </a:lnTo>
                <a:lnTo>
                  <a:pt x="7" y="128"/>
                </a:lnTo>
                <a:lnTo>
                  <a:pt x="7" y="128"/>
                </a:lnTo>
                <a:lnTo>
                  <a:pt x="7" y="128"/>
                </a:lnTo>
                <a:lnTo>
                  <a:pt x="9" y="127"/>
                </a:lnTo>
                <a:lnTo>
                  <a:pt x="9" y="127"/>
                </a:lnTo>
                <a:lnTo>
                  <a:pt x="9" y="127"/>
                </a:lnTo>
                <a:lnTo>
                  <a:pt x="9" y="127"/>
                </a:lnTo>
                <a:lnTo>
                  <a:pt x="9" y="127"/>
                </a:lnTo>
                <a:lnTo>
                  <a:pt x="9" y="127"/>
                </a:lnTo>
                <a:lnTo>
                  <a:pt x="11" y="128"/>
                </a:lnTo>
                <a:lnTo>
                  <a:pt x="14" y="132"/>
                </a:lnTo>
                <a:lnTo>
                  <a:pt x="14" y="132"/>
                </a:lnTo>
                <a:lnTo>
                  <a:pt x="14" y="132"/>
                </a:lnTo>
                <a:lnTo>
                  <a:pt x="14" y="132"/>
                </a:lnTo>
                <a:lnTo>
                  <a:pt x="14" y="132"/>
                </a:lnTo>
                <a:lnTo>
                  <a:pt x="14" y="132"/>
                </a:lnTo>
                <a:lnTo>
                  <a:pt x="16" y="134"/>
                </a:lnTo>
                <a:lnTo>
                  <a:pt x="16" y="134"/>
                </a:lnTo>
                <a:lnTo>
                  <a:pt x="16" y="134"/>
                </a:lnTo>
                <a:lnTo>
                  <a:pt x="16" y="134"/>
                </a:lnTo>
                <a:lnTo>
                  <a:pt x="16" y="134"/>
                </a:lnTo>
                <a:lnTo>
                  <a:pt x="16" y="134"/>
                </a:lnTo>
                <a:lnTo>
                  <a:pt x="16" y="134"/>
                </a:lnTo>
                <a:lnTo>
                  <a:pt x="16" y="134"/>
                </a:lnTo>
                <a:lnTo>
                  <a:pt x="16" y="134"/>
                </a:lnTo>
                <a:lnTo>
                  <a:pt x="16" y="134"/>
                </a:lnTo>
                <a:lnTo>
                  <a:pt x="16" y="134"/>
                </a:lnTo>
                <a:lnTo>
                  <a:pt x="16" y="134"/>
                </a:lnTo>
                <a:lnTo>
                  <a:pt x="16" y="134"/>
                </a:lnTo>
                <a:lnTo>
                  <a:pt x="16" y="134"/>
                </a:lnTo>
                <a:lnTo>
                  <a:pt x="16" y="135"/>
                </a:lnTo>
                <a:lnTo>
                  <a:pt x="16" y="135"/>
                </a:lnTo>
                <a:lnTo>
                  <a:pt x="16" y="135"/>
                </a:lnTo>
                <a:lnTo>
                  <a:pt x="16" y="135"/>
                </a:lnTo>
                <a:lnTo>
                  <a:pt x="17" y="135"/>
                </a:lnTo>
                <a:lnTo>
                  <a:pt x="17" y="135"/>
                </a:lnTo>
                <a:lnTo>
                  <a:pt x="17" y="135"/>
                </a:lnTo>
                <a:lnTo>
                  <a:pt x="17" y="135"/>
                </a:lnTo>
                <a:lnTo>
                  <a:pt x="19" y="134"/>
                </a:lnTo>
                <a:lnTo>
                  <a:pt x="20" y="133"/>
                </a:lnTo>
                <a:lnTo>
                  <a:pt x="21" y="129"/>
                </a:lnTo>
                <a:lnTo>
                  <a:pt x="21" y="129"/>
                </a:lnTo>
                <a:lnTo>
                  <a:pt x="21" y="129"/>
                </a:lnTo>
                <a:lnTo>
                  <a:pt x="21" y="129"/>
                </a:lnTo>
                <a:lnTo>
                  <a:pt x="21" y="129"/>
                </a:lnTo>
                <a:lnTo>
                  <a:pt x="21" y="128"/>
                </a:lnTo>
                <a:lnTo>
                  <a:pt x="21" y="128"/>
                </a:lnTo>
                <a:lnTo>
                  <a:pt x="21" y="128"/>
                </a:lnTo>
                <a:lnTo>
                  <a:pt x="21" y="128"/>
                </a:lnTo>
                <a:lnTo>
                  <a:pt x="21" y="128"/>
                </a:lnTo>
                <a:lnTo>
                  <a:pt x="21" y="128"/>
                </a:lnTo>
                <a:lnTo>
                  <a:pt x="23" y="128"/>
                </a:lnTo>
                <a:lnTo>
                  <a:pt x="27" y="127"/>
                </a:lnTo>
                <a:lnTo>
                  <a:pt x="33" y="127"/>
                </a:lnTo>
                <a:lnTo>
                  <a:pt x="33" y="127"/>
                </a:lnTo>
                <a:lnTo>
                  <a:pt x="33" y="127"/>
                </a:lnTo>
                <a:lnTo>
                  <a:pt x="33" y="127"/>
                </a:lnTo>
                <a:lnTo>
                  <a:pt x="35" y="127"/>
                </a:lnTo>
                <a:lnTo>
                  <a:pt x="35" y="127"/>
                </a:lnTo>
                <a:lnTo>
                  <a:pt x="35" y="127"/>
                </a:lnTo>
                <a:lnTo>
                  <a:pt x="37" y="128"/>
                </a:lnTo>
                <a:lnTo>
                  <a:pt x="39" y="129"/>
                </a:lnTo>
                <a:lnTo>
                  <a:pt x="39" y="129"/>
                </a:lnTo>
                <a:lnTo>
                  <a:pt x="42" y="130"/>
                </a:lnTo>
                <a:lnTo>
                  <a:pt x="42" y="130"/>
                </a:lnTo>
                <a:lnTo>
                  <a:pt x="43" y="130"/>
                </a:lnTo>
                <a:lnTo>
                  <a:pt x="43" y="130"/>
                </a:lnTo>
                <a:lnTo>
                  <a:pt x="43" y="130"/>
                </a:lnTo>
                <a:lnTo>
                  <a:pt x="43" y="130"/>
                </a:lnTo>
                <a:lnTo>
                  <a:pt x="43" y="130"/>
                </a:lnTo>
                <a:lnTo>
                  <a:pt x="43" y="130"/>
                </a:lnTo>
                <a:lnTo>
                  <a:pt x="43" y="130"/>
                </a:lnTo>
                <a:lnTo>
                  <a:pt x="43" y="130"/>
                </a:lnTo>
                <a:lnTo>
                  <a:pt x="44" y="130"/>
                </a:lnTo>
                <a:lnTo>
                  <a:pt x="44" y="130"/>
                </a:lnTo>
                <a:lnTo>
                  <a:pt x="44" y="130"/>
                </a:lnTo>
                <a:lnTo>
                  <a:pt x="44" y="130"/>
                </a:lnTo>
                <a:lnTo>
                  <a:pt x="44" y="130"/>
                </a:lnTo>
                <a:lnTo>
                  <a:pt x="44" y="130"/>
                </a:lnTo>
                <a:lnTo>
                  <a:pt x="46" y="130"/>
                </a:lnTo>
                <a:lnTo>
                  <a:pt x="46" y="130"/>
                </a:lnTo>
                <a:lnTo>
                  <a:pt x="46" y="130"/>
                </a:lnTo>
                <a:lnTo>
                  <a:pt x="46" y="130"/>
                </a:lnTo>
                <a:lnTo>
                  <a:pt x="49" y="130"/>
                </a:lnTo>
                <a:lnTo>
                  <a:pt x="49" y="130"/>
                </a:lnTo>
                <a:lnTo>
                  <a:pt x="53" y="129"/>
                </a:lnTo>
                <a:lnTo>
                  <a:pt x="53" y="129"/>
                </a:lnTo>
                <a:lnTo>
                  <a:pt x="87" y="129"/>
                </a:lnTo>
                <a:lnTo>
                  <a:pt x="96" y="112"/>
                </a:lnTo>
                <a:lnTo>
                  <a:pt x="91" y="108"/>
                </a:lnTo>
                <a:lnTo>
                  <a:pt x="85" y="0"/>
                </a:lnTo>
                <a:lnTo>
                  <a:pt x="121" y="0"/>
                </a:lnTo>
                <a:lnTo>
                  <a:pt x="121" y="0"/>
                </a:lnTo>
                <a:lnTo>
                  <a:pt x="143" y="15"/>
                </a:lnTo>
                <a:lnTo>
                  <a:pt x="143" y="15"/>
                </a:lnTo>
                <a:lnTo>
                  <a:pt x="169" y="33"/>
                </a:lnTo>
                <a:lnTo>
                  <a:pt x="191" y="52"/>
                </a:lnTo>
                <a:lnTo>
                  <a:pt x="217" y="74"/>
                </a:lnTo>
                <a:lnTo>
                  <a:pt x="217" y="74"/>
                </a:lnTo>
                <a:lnTo>
                  <a:pt x="218" y="76"/>
                </a:lnTo>
                <a:lnTo>
                  <a:pt x="218" y="76"/>
                </a:lnTo>
                <a:lnTo>
                  <a:pt x="217" y="78"/>
                </a:lnTo>
                <a:lnTo>
                  <a:pt x="214" y="79"/>
                </a:lnTo>
                <a:lnTo>
                  <a:pt x="212" y="81"/>
                </a:lnTo>
                <a:lnTo>
                  <a:pt x="211" y="82"/>
                </a:lnTo>
                <a:lnTo>
                  <a:pt x="211" y="82"/>
                </a:lnTo>
                <a:lnTo>
                  <a:pt x="211" y="84"/>
                </a:lnTo>
                <a:lnTo>
                  <a:pt x="211" y="84"/>
                </a:lnTo>
                <a:lnTo>
                  <a:pt x="212" y="84"/>
                </a:lnTo>
                <a:lnTo>
                  <a:pt x="212" y="84"/>
                </a:lnTo>
                <a:lnTo>
                  <a:pt x="214" y="84"/>
                </a:lnTo>
                <a:lnTo>
                  <a:pt x="214" y="84"/>
                </a:lnTo>
                <a:lnTo>
                  <a:pt x="228" y="82"/>
                </a:lnTo>
                <a:lnTo>
                  <a:pt x="228" y="102"/>
                </a:lnTo>
                <a:lnTo>
                  <a:pt x="228" y="102"/>
                </a:lnTo>
                <a:lnTo>
                  <a:pt x="228" y="107"/>
                </a:lnTo>
                <a:lnTo>
                  <a:pt x="227" y="112"/>
                </a:lnTo>
                <a:lnTo>
                  <a:pt x="223" y="123"/>
                </a:lnTo>
                <a:lnTo>
                  <a:pt x="218" y="133"/>
                </a:lnTo>
                <a:lnTo>
                  <a:pt x="185" y="133"/>
                </a:lnTo>
                <a:lnTo>
                  <a:pt x="185" y="139"/>
                </a:lnTo>
                <a:lnTo>
                  <a:pt x="185" y="139"/>
                </a:lnTo>
                <a:lnTo>
                  <a:pt x="180" y="139"/>
                </a:lnTo>
                <a:lnTo>
                  <a:pt x="174" y="138"/>
                </a:lnTo>
                <a:lnTo>
                  <a:pt x="166" y="135"/>
                </a:lnTo>
                <a:lnTo>
                  <a:pt x="166" y="135"/>
                </a:lnTo>
                <a:lnTo>
                  <a:pt x="166" y="135"/>
                </a:lnTo>
                <a:lnTo>
                  <a:pt x="166" y="135"/>
                </a:lnTo>
                <a:lnTo>
                  <a:pt x="165" y="134"/>
                </a:lnTo>
                <a:lnTo>
                  <a:pt x="165" y="134"/>
                </a:lnTo>
                <a:lnTo>
                  <a:pt x="161" y="134"/>
                </a:lnTo>
                <a:lnTo>
                  <a:pt x="161" y="134"/>
                </a:lnTo>
                <a:lnTo>
                  <a:pt x="161" y="134"/>
                </a:lnTo>
                <a:lnTo>
                  <a:pt x="161" y="134"/>
                </a:lnTo>
                <a:lnTo>
                  <a:pt x="155" y="135"/>
                </a:lnTo>
                <a:lnTo>
                  <a:pt x="150" y="139"/>
                </a:lnTo>
                <a:lnTo>
                  <a:pt x="143" y="146"/>
                </a:lnTo>
                <a:lnTo>
                  <a:pt x="143" y="146"/>
                </a:lnTo>
                <a:lnTo>
                  <a:pt x="143" y="146"/>
                </a:lnTo>
                <a:lnTo>
                  <a:pt x="143" y="146"/>
                </a:lnTo>
                <a:lnTo>
                  <a:pt x="143" y="146"/>
                </a:lnTo>
                <a:lnTo>
                  <a:pt x="143" y="146"/>
                </a:lnTo>
                <a:lnTo>
                  <a:pt x="142" y="146"/>
                </a:lnTo>
                <a:lnTo>
                  <a:pt x="142" y="146"/>
                </a:lnTo>
                <a:lnTo>
                  <a:pt x="142" y="148"/>
                </a:lnTo>
                <a:lnTo>
                  <a:pt x="142" y="148"/>
                </a:lnTo>
                <a:lnTo>
                  <a:pt x="142" y="148"/>
                </a:lnTo>
                <a:lnTo>
                  <a:pt x="142" y="148"/>
                </a:lnTo>
                <a:lnTo>
                  <a:pt x="142" y="148"/>
                </a:lnTo>
                <a:lnTo>
                  <a:pt x="142" y="148"/>
                </a:lnTo>
                <a:lnTo>
                  <a:pt x="142" y="148"/>
                </a:lnTo>
                <a:lnTo>
                  <a:pt x="142" y="148"/>
                </a:lnTo>
                <a:lnTo>
                  <a:pt x="142" y="148"/>
                </a:lnTo>
                <a:lnTo>
                  <a:pt x="142" y="148"/>
                </a:lnTo>
                <a:lnTo>
                  <a:pt x="132" y="155"/>
                </a:lnTo>
                <a:lnTo>
                  <a:pt x="127" y="159"/>
                </a:lnTo>
                <a:lnTo>
                  <a:pt x="121" y="162"/>
                </a:lnTo>
                <a:lnTo>
                  <a:pt x="121" y="162"/>
                </a:lnTo>
                <a:lnTo>
                  <a:pt x="116" y="165"/>
                </a:lnTo>
                <a:lnTo>
                  <a:pt x="112" y="169"/>
                </a:lnTo>
                <a:lnTo>
                  <a:pt x="106" y="177"/>
                </a:lnTo>
                <a:lnTo>
                  <a:pt x="106" y="177"/>
                </a:lnTo>
                <a:lnTo>
                  <a:pt x="103" y="182"/>
                </a:lnTo>
                <a:lnTo>
                  <a:pt x="100" y="185"/>
                </a:lnTo>
                <a:lnTo>
                  <a:pt x="91" y="190"/>
                </a:lnTo>
                <a:lnTo>
                  <a:pt x="91" y="190"/>
                </a:lnTo>
                <a:lnTo>
                  <a:pt x="91" y="190"/>
                </a:lnTo>
                <a:lnTo>
                  <a:pt x="91" y="190"/>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1"/>
                </a:lnTo>
                <a:lnTo>
                  <a:pt x="91" y="193"/>
                </a:lnTo>
                <a:lnTo>
                  <a:pt x="91" y="196"/>
                </a:lnTo>
                <a:lnTo>
                  <a:pt x="96" y="201"/>
                </a:lnTo>
                <a:lnTo>
                  <a:pt x="96" y="201"/>
                </a:lnTo>
                <a:lnTo>
                  <a:pt x="96" y="201"/>
                </a:lnTo>
                <a:lnTo>
                  <a:pt x="96" y="201"/>
                </a:lnTo>
                <a:lnTo>
                  <a:pt x="95" y="201"/>
                </a:lnTo>
                <a:lnTo>
                  <a:pt x="95" y="201"/>
                </a:lnTo>
                <a:lnTo>
                  <a:pt x="95" y="201"/>
                </a:lnTo>
                <a:lnTo>
                  <a:pt x="95" y="201"/>
                </a:lnTo>
                <a:lnTo>
                  <a:pt x="95" y="201"/>
                </a:lnTo>
                <a:lnTo>
                  <a:pt x="95" y="201"/>
                </a:lnTo>
                <a:lnTo>
                  <a:pt x="95" y="201"/>
                </a:lnTo>
                <a:lnTo>
                  <a:pt x="92" y="202"/>
                </a:lnTo>
                <a:lnTo>
                  <a:pt x="92" y="202"/>
                </a:lnTo>
                <a:lnTo>
                  <a:pt x="92" y="202"/>
                </a:lnTo>
                <a:lnTo>
                  <a:pt x="92" y="202"/>
                </a:lnTo>
                <a:lnTo>
                  <a:pt x="92" y="202"/>
                </a:lnTo>
                <a:lnTo>
                  <a:pt x="92" y="202"/>
                </a:lnTo>
                <a:lnTo>
                  <a:pt x="92" y="202"/>
                </a:lnTo>
                <a:lnTo>
                  <a:pt x="92" y="202"/>
                </a:lnTo>
                <a:lnTo>
                  <a:pt x="84" y="206"/>
                </a:lnTo>
                <a:lnTo>
                  <a:pt x="78" y="207"/>
                </a:lnTo>
                <a:lnTo>
                  <a:pt x="78" y="20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5" name="Freeform 108"/>
          <p:cNvSpPr>
            <a:spLocks/>
          </p:cNvSpPr>
          <p:nvPr/>
        </p:nvSpPr>
        <p:spPr bwMode="gray">
          <a:xfrm>
            <a:off x="1235042" y="4394309"/>
            <a:ext cx="57470" cy="20564"/>
          </a:xfrm>
          <a:custGeom>
            <a:avLst/>
            <a:gdLst>
              <a:gd name="T0" fmla="*/ 1 w 34"/>
              <a:gd name="T1" fmla="*/ 12 h 12"/>
              <a:gd name="T2" fmla="*/ 1 w 34"/>
              <a:gd name="T3" fmla="*/ 12 h 12"/>
              <a:gd name="T4" fmla="*/ 1 w 34"/>
              <a:gd name="T5" fmla="*/ 11 h 12"/>
              <a:gd name="T6" fmla="*/ 1 w 34"/>
              <a:gd name="T7" fmla="*/ 11 h 12"/>
              <a:gd name="T8" fmla="*/ 0 w 34"/>
              <a:gd name="T9" fmla="*/ 6 h 12"/>
              <a:gd name="T10" fmla="*/ 0 w 34"/>
              <a:gd name="T11" fmla="*/ 6 h 12"/>
              <a:gd name="T12" fmla="*/ 2 w 34"/>
              <a:gd name="T13" fmla="*/ 6 h 12"/>
              <a:gd name="T14" fmla="*/ 2 w 34"/>
              <a:gd name="T15" fmla="*/ 6 h 12"/>
              <a:gd name="T16" fmla="*/ 2 w 34"/>
              <a:gd name="T17" fmla="*/ 6 h 12"/>
              <a:gd name="T18" fmla="*/ 2 w 34"/>
              <a:gd name="T19" fmla="*/ 6 h 12"/>
              <a:gd name="T20" fmla="*/ 8 w 34"/>
              <a:gd name="T21" fmla="*/ 6 h 12"/>
              <a:gd name="T22" fmla="*/ 14 w 34"/>
              <a:gd name="T23" fmla="*/ 4 h 12"/>
              <a:gd name="T24" fmla="*/ 22 w 34"/>
              <a:gd name="T25" fmla="*/ 0 h 12"/>
              <a:gd name="T26" fmla="*/ 22 w 34"/>
              <a:gd name="T27" fmla="*/ 0 h 12"/>
              <a:gd name="T28" fmla="*/ 22 w 34"/>
              <a:gd name="T29" fmla="*/ 0 h 12"/>
              <a:gd name="T30" fmla="*/ 22 w 34"/>
              <a:gd name="T31" fmla="*/ 0 h 12"/>
              <a:gd name="T32" fmla="*/ 22 w 34"/>
              <a:gd name="T33" fmla="*/ 0 h 12"/>
              <a:gd name="T34" fmla="*/ 23 w 34"/>
              <a:gd name="T35" fmla="*/ 0 h 12"/>
              <a:gd name="T36" fmla="*/ 23 w 34"/>
              <a:gd name="T37" fmla="*/ 0 h 12"/>
              <a:gd name="T38" fmla="*/ 23 w 34"/>
              <a:gd name="T39" fmla="*/ 0 h 12"/>
              <a:gd name="T40" fmla="*/ 23 w 34"/>
              <a:gd name="T41" fmla="*/ 0 h 12"/>
              <a:gd name="T42" fmla="*/ 23 w 34"/>
              <a:gd name="T43" fmla="*/ 0 h 12"/>
              <a:gd name="T44" fmla="*/ 24 w 34"/>
              <a:gd name="T45" fmla="*/ 0 h 12"/>
              <a:gd name="T46" fmla="*/ 24 w 34"/>
              <a:gd name="T47" fmla="*/ 0 h 12"/>
              <a:gd name="T48" fmla="*/ 28 w 34"/>
              <a:gd name="T49" fmla="*/ 1 h 12"/>
              <a:gd name="T50" fmla="*/ 28 w 34"/>
              <a:gd name="T51" fmla="*/ 1 h 12"/>
              <a:gd name="T52" fmla="*/ 28 w 34"/>
              <a:gd name="T53" fmla="*/ 1 h 12"/>
              <a:gd name="T54" fmla="*/ 28 w 34"/>
              <a:gd name="T55" fmla="*/ 1 h 12"/>
              <a:gd name="T56" fmla="*/ 28 w 34"/>
              <a:gd name="T57" fmla="*/ 1 h 12"/>
              <a:gd name="T58" fmla="*/ 28 w 34"/>
              <a:gd name="T59" fmla="*/ 1 h 12"/>
              <a:gd name="T60" fmla="*/ 33 w 34"/>
              <a:gd name="T61" fmla="*/ 6 h 12"/>
              <a:gd name="T62" fmla="*/ 34 w 34"/>
              <a:gd name="T63" fmla="*/ 9 h 12"/>
              <a:gd name="T64" fmla="*/ 33 w 34"/>
              <a:gd name="T65" fmla="*/ 10 h 12"/>
              <a:gd name="T66" fmla="*/ 33 w 34"/>
              <a:gd name="T67" fmla="*/ 10 h 12"/>
              <a:gd name="T68" fmla="*/ 33 w 34"/>
              <a:gd name="T69" fmla="*/ 11 h 12"/>
              <a:gd name="T70" fmla="*/ 33 w 34"/>
              <a:gd name="T71" fmla="*/ 11 h 12"/>
              <a:gd name="T72" fmla="*/ 33 w 34"/>
              <a:gd name="T73" fmla="*/ 11 h 12"/>
              <a:gd name="T74" fmla="*/ 33 w 34"/>
              <a:gd name="T75" fmla="*/ 11 h 12"/>
              <a:gd name="T76" fmla="*/ 30 w 34"/>
              <a:gd name="T77" fmla="*/ 11 h 12"/>
              <a:gd name="T78" fmla="*/ 28 w 34"/>
              <a:gd name="T79" fmla="*/ 12 h 12"/>
              <a:gd name="T80" fmla="*/ 28 w 34"/>
              <a:gd name="T81" fmla="*/ 12 h 12"/>
              <a:gd name="T82" fmla="*/ 28 w 34"/>
              <a:gd name="T83" fmla="*/ 12 h 12"/>
              <a:gd name="T84" fmla="*/ 28 w 34"/>
              <a:gd name="T85" fmla="*/ 12 h 12"/>
              <a:gd name="T86" fmla="*/ 22 w 34"/>
              <a:gd name="T87" fmla="*/ 11 h 12"/>
              <a:gd name="T88" fmla="*/ 22 w 34"/>
              <a:gd name="T89" fmla="*/ 11 h 12"/>
              <a:gd name="T90" fmla="*/ 16 w 34"/>
              <a:gd name="T91" fmla="*/ 11 h 12"/>
              <a:gd name="T92" fmla="*/ 16 w 34"/>
              <a:gd name="T93" fmla="*/ 11 h 12"/>
              <a:gd name="T94" fmla="*/ 1 w 34"/>
              <a:gd name="T9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12">
                <a:moveTo>
                  <a:pt x="1" y="12"/>
                </a:moveTo>
                <a:lnTo>
                  <a:pt x="1" y="12"/>
                </a:lnTo>
                <a:lnTo>
                  <a:pt x="1" y="11"/>
                </a:lnTo>
                <a:lnTo>
                  <a:pt x="1" y="11"/>
                </a:lnTo>
                <a:lnTo>
                  <a:pt x="0" y="6"/>
                </a:lnTo>
                <a:lnTo>
                  <a:pt x="0" y="6"/>
                </a:lnTo>
                <a:lnTo>
                  <a:pt x="2" y="6"/>
                </a:lnTo>
                <a:lnTo>
                  <a:pt x="2" y="6"/>
                </a:lnTo>
                <a:lnTo>
                  <a:pt x="2" y="6"/>
                </a:lnTo>
                <a:lnTo>
                  <a:pt x="2" y="6"/>
                </a:lnTo>
                <a:lnTo>
                  <a:pt x="8" y="6"/>
                </a:lnTo>
                <a:lnTo>
                  <a:pt x="14" y="4"/>
                </a:lnTo>
                <a:lnTo>
                  <a:pt x="22" y="0"/>
                </a:lnTo>
                <a:lnTo>
                  <a:pt x="22" y="0"/>
                </a:lnTo>
                <a:lnTo>
                  <a:pt x="22" y="0"/>
                </a:lnTo>
                <a:lnTo>
                  <a:pt x="22" y="0"/>
                </a:lnTo>
                <a:lnTo>
                  <a:pt x="22" y="0"/>
                </a:lnTo>
                <a:lnTo>
                  <a:pt x="23" y="0"/>
                </a:lnTo>
                <a:lnTo>
                  <a:pt x="23" y="0"/>
                </a:lnTo>
                <a:lnTo>
                  <a:pt x="23" y="0"/>
                </a:lnTo>
                <a:lnTo>
                  <a:pt x="23" y="0"/>
                </a:lnTo>
                <a:lnTo>
                  <a:pt x="23" y="0"/>
                </a:lnTo>
                <a:lnTo>
                  <a:pt x="24" y="0"/>
                </a:lnTo>
                <a:lnTo>
                  <a:pt x="24" y="0"/>
                </a:lnTo>
                <a:lnTo>
                  <a:pt x="28" y="1"/>
                </a:lnTo>
                <a:lnTo>
                  <a:pt x="28" y="1"/>
                </a:lnTo>
                <a:lnTo>
                  <a:pt x="28" y="1"/>
                </a:lnTo>
                <a:lnTo>
                  <a:pt x="28" y="1"/>
                </a:lnTo>
                <a:lnTo>
                  <a:pt x="28" y="1"/>
                </a:lnTo>
                <a:lnTo>
                  <a:pt x="28" y="1"/>
                </a:lnTo>
                <a:lnTo>
                  <a:pt x="33" y="6"/>
                </a:lnTo>
                <a:lnTo>
                  <a:pt x="34" y="9"/>
                </a:lnTo>
                <a:lnTo>
                  <a:pt x="33" y="10"/>
                </a:lnTo>
                <a:lnTo>
                  <a:pt x="33" y="10"/>
                </a:lnTo>
                <a:lnTo>
                  <a:pt x="33" y="11"/>
                </a:lnTo>
                <a:lnTo>
                  <a:pt x="33" y="11"/>
                </a:lnTo>
                <a:lnTo>
                  <a:pt x="33" y="11"/>
                </a:lnTo>
                <a:lnTo>
                  <a:pt x="33" y="11"/>
                </a:lnTo>
                <a:lnTo>
                  <a:pt x="30" y="11"/>
                </a:lnTo>
                <a:lnTo>
                  <a:pt x="28" y="12"/>
                </a:lnTo>
                <a:lnTo>
                  <a:pt x="28" y="12"/>
                </a:lnTo>
                <a:lnTo>
                  <a:pt x="28" y="12"/>
                </a:lnTo>
                <a:lnTo>
                  <a:pt x="28" y="12"/>
                </a:lnTo>
                <a:lnTo>
                  <a:pt x="22" y="11"/>
                </a:lnTo>
                <a:lnTo>
                  <a:pt x="22" y="11"/>
                </a:lnTo>
                <a:lnTo>
                  <a:pt x="16" y="11"/>
                </a:lnTo>
                <a:lnTo>
                  <a:pt x="16" y="11"/>
                </a:lnTo>
                <a:lnTo>
                  <a:pt x="1"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6" name="Freeform 110"/>
          <p:cNvSpPr>
            <a:spLocks/>
          </p:cNvSpPr>
          <p:nvPr/>
        </p:nvSpPr>
        <p:spPr bwMode="gray">
          <a:xfrm>
            <a:off x="1221520" y="4055010"/>
            <a:ext cx="311017" cy="311881"/>
          </a:xfrm>
          <a:custGeom>
            <a:avLst/>
            <a:gdLst>
              <a:gd name="T0" fmla="*/ 61 w 184"/>
              <a:gd name="T1" fmla="*/ 182 h 182"/>
              <a:gd name="T2" fmla="*/ 56 w 184"/>
              <a:gd name="T3" fmla="*/ 177 h 182"/>
              <a:gd name="T4" fmla="*/ 53 w 184"/>
              <a:gd name="T5" fmla="*/ 170 h 182"/>
              <a:gd name="T6" fmla="*/ 45 w 184"/>
              <a:gd name="T7" fmla="*/ 167 h 182"/>
              <a:gd name="T8" fmla="*/ 40 w 184"/>
              <a:gd name="T9" fmla="*/ 165 h 182"/>
              <a:gd name="T10" fmla="*/ 37 w 184"/>
              <a:gd name="T11" fmla="*/ 164 h 182"/>
              <a:gd name="T12" fmla="*/ 37 w 184"/>
              <a:gd name="T13" fmla="*/ 164 h 182"/>
              <a:gd name="T14" fmla="*/ 31 w 184"/>
              <a:gd name="T15" fmla="*/ 162 h 182"/>
              <a:gd name="T16" fmla="*/ 11 w 184"/>
              <a:gd name="T17" fmla="*/ 165 h 182"/>
              <a:gd name="T18" fmla="*/ 13 w 184"/>
              <a:gd name="T19" fmla="*/ 159 h 182"/>
              <a:gd name="T20" fmla="*/ 13 w 184"/>
              <a:gd name="T21" fmla="*/ 154 h 182"/>
              <a:gd name="T22" fmla="*/ 16 w 184"/>
              <a:gd name="T23" fmla="*/ 145 h 182"/>
              <a:gd name="T24" fmla="*/ 16 w 184"/>
              <a:gd name="T25" fmla="*/ 137 h 182"/>
              <a:gd name="T26" fmla="*/ 13 w 184"/>
              <a:gd name="T27" fmla="*/ 128 h 182"/>
              <a:gd name="T28" fmla="*/ 10 w 184"/>
              <a:gd name="T29" fmla="*/ 123 h 182"/>
              <a:gd name="T30" fmla="*/ 11 w 184"/>
              <a:gd name="T31" fmla="*/ 117 h 182"/>
              <a:gd name="T32" fmla="*/ 13 w 184"/>
              <a:gd name="T33" fmla="*/ 113 h 182"/>
              <a:gd name="T34" fmla="*/ 5 w 184"/>
              <a:gd name="T35" fmla="*/ 103 h 182"/>
              <a:gd name="T36" fmla="*/ 3 w 184"/>
              <a:gd name="T37" fmla="*/ 100 h 182"/>
              <a:gd name="T38" fmla="*/ 0 w 184"/>
              <a:gd name="T39" fmla="*/ 95 h 182"/>
              <a:gd name="T40" fmla="*/ 67 w 184"/>
              <a:gd name="T41" fmla="*/ 63 h 182"/>
              <a:gd name="T42" fmla="*/ 118 w 184"/>
              <a:gd name="T43" fmla="*/ 0 h 182"/>
              <a:gd name="T44" fmla="*/ 184 w 184"/>
              <a:gd name="T45" fmla="*/ 43 h 182"/>
              <a:gd name="T46" fmla="*/ 159 w 184"/>
              <a:gd name="T47" fmla="*/ 155 h 182"/>
              <a:gd name="T48" fmla="*/ 116 w 184"/>
              <a:gd name="T49" fmla="*/ 172 h 182"/>
              <a:gd name="T50" fmla="*/ 112 w 184"/>
              <a:gd name="T51" fmla="*/ 173 h 182"/>
              <a:gd name="T52" fmla="*/ 109 w 184"/>
              <a:gd name="T53" fmla="*/ 173 h 182"/>
              <a:gd name="T54" fmla="*/ 107 w 184"/>
              <a:gd name="T55" fmla="*/ 173 h 182"/>
              <a:gd name="T56" fmla="*/ 107 w 184"/>
              <a:gd name="T57" fmla="*/ 173 h 182"/>
              <a:gd name="T58" fmla="*/ 106 w 184"/>
              <a:gd name="T59" fmla="*/ 173 h 182"/>
              <a:gd name="T60" fmla="*/ 106 w 184"/>
              <a:gd name="T61" fmla="*/ 173 h 182"/>
              <a:gd name="T62" fmla="*/ 106 w 184"/>
              <a:gd name="T63" fmla="*/ 173 h 182"/>
              <a:gd name="T64" fmla="*/ 102 w 184"/>
              <a:gd name="T65" fmla="*/ 172 h 182"/>
              <a:gd name="T66" fmla="*/ 98 w 184"/>
              <a:gd name="T67" fmla="*/ 170 h 182"/>
              <a:gd name="T68" fmla="*/ 96 w 184"/>
              <a:gd name="T69" fmla="*/ 170 h 182"/>
              <a:gd name="T70" fmla="*/ 96 w 184"/>
              <a:gd name="T71" fmla="*/ 170 h 182"/>
              <a:gd name="T72" fmla="*/ 84 w 184"/>
              <a:gd name="T73" fmla="*/ 171 h 182"/>
              <a:gd name="T74" fmla="*/ 84 w 184"/>
              <a:gd name="T75" fmla="*/ 171 h 182"/>
              <a:gd name="T76" fmla="*/ 84 w 184"/>
              <a:gd name="T77" fmla="*/ 172 h 182"/>
              <a:gd name="T78" fmla="*/ 84 w 184"/>
              <a:gd name="T79" fmla="*/ 172 h 182"/>
              <a:gd name="T80" fmla="*/ 80 w 184"/>
              <a:gd name="T81" fmla="*/ 178 h 182"/>
              <a:gd name="T82" fmla="*/ 80 w 184"/>
              <a:gd name="T83" fmla="*/ 178 h 182"/>
              <a:gd name="T84" fmla="*/ 79 w 184"/>
              <a:gd name="T85" fmla="*/ 178 h 182"/>
              <a:gd name="T86" fmla="*/ 79 w 184"/>
              <a:gd name="T87" fmla="*/ 177 h 182"/>
              <a:gd name="T88" fmla="*/ 79 w 184"/>
              <a:gd name="T89" fmla="*/ 177 h 182"/>
              <a:gd name="T90" fmla="*/ 79 w 184"/>
              <a:gd name="T91" fmla="*/ 177 h 182"/>
              <a:gd name="T92" fmla="*/ 79 w 184"/>
              <a:gd name="T93" fmla="*/ 177 h 182"/>
              <a:gd name="T94" fmla="*/ 79 w 184"/>
              <a:gd name="T95" fmla="*/ 177 h 182"/>
              <a:gd name="T96" fmla="*/ 77 w 184"/>
              <a:gd name="T97" fmla="*/ 175 h 182"/>
              <a:gd name="T98" fmla="*/ 77 w 184"/>
              <a:gd name="T99" fmla="*/ 175 h 182"/>
              <a:gd name="T100" fmla="*/ 72 w 184"/>
              <a:gd name="T101" fmla="*/ 170 h 182"/>
              <a:gd name="T102" fmla="*/ 72 w 184"/>
              <a:gd name="T103" fmla="*/ 170 h 182"/>
              <a:gd name="T104" fmla="*/ 70 w 184"/>
              <a:gd name="T105" fmla="*/ 171 h 182"/>
              <a:gd name="T106" fmla="*/ 70 w 184"/>
              <a:gd name="T107" fmla="*/ 171 h 182"/>
              <a:gd name="T108" fmla="*/ 69 w 184"/>
              <a:gd name="T109" fmla="*/ 172 h 182"/>
              <a:gd name="T110" fmla="*/ 63 w 184"/>
              <a:gd name="T111" fmla="*/ 182 h 182"/>
              <a:gd name="T112" fmla="*/ 63 w 184"/>
              <a:gd name="T113" fmla="*/ 182 h 182"/>
              <a:gd name="T114" fmla="*/ 62 w 184"/>
              <a:gd name="T11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182">
                <a:moveTo>
                  <a:pt x="62" y="182"/>
                </a:moveTo>
                <a:lnTo>
                  <a:pt x="62" y="182"/>
                </a:lnTo>
                <a:lnTo>
                  <a:pt x="61" y="182"/>
                </a:lnTo>
                <a:lnTo>
                  <a:pt x="58" y="181"/>
                </a:lnTo>
                <a:lnTo>
                  <a:pt x="58" y="181"/>
                </a:lnTo>
                <a:lnTo>
                  <a:pt x="56" y="177"/>
                </a:lnTo>
                <a:lnTo>
                  <a:pt x="54" y="175"/>
                </a:lnTo>
                <a:lnTo>
                  <a:pt x="53" y="170"/>
                </a:lnTo>
                <a:lnTo>
                  <a:pt x="53" y="170"/>
                </a:lnTo>
                <a:lnTo>
                  <a:pt x="53" y="167"/>
                </a:lnTo>
                <a:lnTo>
                  <a:pt x="45" y="167"/>
                </a:lnTo>
                <a:lnTo>
                  <a:pt x="45" y="167"/>
                </a:lnTo>
                <a:lnTo>
                  <a:pt x="42" y="167"/>
                </a:lnTo>
                <a:lnTo>
                  <a:pt x="41" y="166"/>
                </a:lnTo>
                <a:lnTo>
                  <a:pt x="40" y="165"/>
                </a:lnTo>
                <a:lnTo>
                  <a:pt x="37" y="164"/>
                </a:lnTo>
                <a:lnTo>
                  <a:pt x="37" y="164"/>
                </a:lnTo>
                <a:lnTo>
                  <a:pt x="37" y="164"/>
                </a:lnTo>
                <a:lnTo>
                  <a:pt x="37" y="164"/>
                </a:lnTo>
                <a:lnTo>
                  <a:pt x="37" y="164"/>
                </a:lnTo>
                <a:lnTo>
                  <a:pt x="37" y="164"/>
                </a:lnTo>
                <a:lnTo>
                  <a:pt x="31" y="162"/>
                </a:lnTo>
                <a:lnTo>
                  <a:pt x="31" y="162"/>
                </a:lnTo>
                <a:lnTo>
                  <a:pt x="31" y="162"/>
                </a:lnTo>
                <a:lnTo>
                  <a:pt x="30" y="162"/>
                </a:lnTo>
                <a:lnTo>
                  <a:pt x="30" y="162"/>
                </a:lnTo>
                <a:lnTo>
                  <a:pt x="11" y="165"/>
                </a:lnTo>
                <a:lnTo>
                  <a:pt x="11" y="165"/>
                </a:lnTo>
                <a:lnTo>
                  <a:pt x="13" y="160"/>
                </a:lnTo>
                <a:lnTo>
                  <a:pt x="13" y="159"/>
                </a:lnTo>
                <a:lnTo>
                  <a:pt x="13" y="159"/>
                </a:lnTo>
                <a:lnTo>
                  <a:pt x="13" y="159"/>
                </a:lnTo>
                <a:lnTo>
                  <a:pt x="13" y="154"/>
                </a:lnTo>
                <a:lnTo>
                  <a:pt x="15" y="150"/>
                </a:lnTo>
                <a:lnTo>
                  <a:pt x="15" y="150"/>
                </a:lnTo>
                <a:lnTo>
                  <a:pt x="16" y="145"/>
                </a:lnTo>
                <a:lnTo>
                  <a:pt x="18" y="140"/>
                </a:lnTo>
                <a:lnTo>
                  <a:pt x="18" y="140"/>
                </a:lnTo>
                <a:lnTo>
                  <a:pt x="16" y="137"/>
                </a:lnTo>
                <a:lnTo>
                  <a:pt x="16" y="137"/>
                </a:lnTo>
                <a:lnTo>
                  <a:pt x="14" y="132"/>
                </a:lnTo>
                <a:lnTo>
                  <a:pt x="13" y="128"/>
                </a:lnTo>
                <a:lnTo>
                  <a:pt x="13" y="128"/>
                </a:lnTo>
                <a:lnTo>
                  <a:pt x="10" y="125"/>
                </a:lnTo>
                <a:lnTo>
                  <a:pt x="10" y="123"/>
                </a:lnTo>
                <a:lnTo>
                  <a:pt x="10" y="122"/>
                </a:lnTo>
                <a:lnTo>
                  <a:pt x="10" y="122"/>
                </a:lnTo>
                <a:lnTo>
                  <a:pt x="11" y="117"/>
                </a:lnTo>
                <a:lnTo>
                  <a:pt x="11" y="117"/>
                </a:lnTo>
                <a:lnTo>
                  <a:pt x="13" y="113"/>
                </a:lnTo>
                <a:lnTo>
                  <a:pt x="13" y="113"/>
                </a:lnTo>
                <a:lnTo>
                  <a:pt x="11" y="109"/>
                </a:lnTo>
                <a:lnTo>
                  <a:pt x="11" y="109"/>
                </a:lnTo>
                <a:lnTo>
                  <a:pt x="5" y="103"/>
                </a:lnTo>
                <a:lnTo>
                  <a:pt x="5" y="103"/>
                </a:lnTo>
                <a:lnTo>
                  <a:pt x="3" y="100"/>
                </a:lnTo>
                <a:lnTo>
                  <a:pt x="3" y="100"/>
                </a:lnTo>
                <a:lnTo>
                  <a:pt x="0" y="98"/>
                </a:lnTo>
                <a:lnTo>
                  <a:pt x="0" y="98"/>
                </a:lnTo>
                <a:lnTo>
                  <a:pt x="0" y="95"/>
                </a:lnTo>
                <a:lnTo>
                  <a:pt x="56" y="95"/>
                </a:lnTo>
                <a:lnTo>
                  <a:pt x="57" y="76"/>
                </a:lnTo>
                <a:lnTo>
                  <a:pt x="67" y="63"/>
                </a:lnTo>
                <a:lnTo>
                  <a:pt x="67" y="26"/>
                </a:lnTo>
                <a:lnTo>
                  <a:pt x="118" y="26"/>
                </a:lnTo>
                <a:lnTo>
                  <a:pt x="118" y="0"/>
                </a:lnTo>
                <a:lnTo>
                  <a:pt x="118" y="0"/>
                </a:lnTo>
                <a:lnTo>
                  <a:pt x="139" y="13"/>
                </a:lnTo>
                <a:lnTo>
                  <a:pt x="184" y="43"/>
                </a:lnTo>
                <a:lnTo>
                  <a:pt x="148" y="43"/>
                </a:lnTo>
                <a:lnTo>
                  <a:pt x="154" y="151"/>
                </a:lnTo>
                <a:lnTo>
                  <a:pt x="159" y="155"/>
                </a:lnTo>
                <a:lnTo>
                  <a:pt x="150" y="172"/>
                </a:lnTo>
                <a:lnTo>
                  <a:pt x="150" y="172"/>
                </a:lnTo>
                <a:lnTo>
                  <a:pt x="116" y="172"/>
                </a:lnTo>
                <a:lnTo>
                  <a:pt x="116" y="172"/>
                </a:lnTo>
                <a:lnTo>
                  <a:pt x="112" y="173"/>
                </a:lnTo>
                <a:lnTo>
                  <a:pt x="112" y="173"/>
                </a:lnTo>
                <a:lnTo>
                  <a:pt x="109" y="173"/>
                </a:lnTo>
                <a:lnTo>
                  <a:pt x="109" y="173"/>
                </a:lnTo>
                <a:lnTo>
                  <a:pt x="109" y="173"/>
                </a:lnTo>
                <a:lnTo>
                  <a:pt x="109" y="173"/>
                </a:lnTo>
                <a:lnTo>
                  <a:pt x="107" y="173"/>
                </a:lnTo>
                <a:lnTo>
                  <a:pt x="107" y="173"/>
                </a:lnTo>
                <a:lnTo>
                  <a:pt x="107" y="173"/>
                </a:lnTo>
                <a:lnTo>
                  <a:pt x="107" y="173"/>
                </a:lnTo>
                <a:lnTo>
                  <a:pt x="107" y="173"/>
                </a:lnTo>
                <a:lnTo>
                  <a:pt x="107" y="173"/>
                </a:lnTo>
                <a:lnTo>
                  <a:pt x="106" y="173"/>
                </a:lnTo>
                <a:lnTo>
                  <a:pt x="106" y="173"/>
                </a:lnTo>
                <a:lnTo>
                  <a:pt x="106" y="173"/>
                </a:lnTo>
                <a:lnTo>
                  <a:pt x="106" y="173"/>
                </a:lnTo>
                <a:lnTo>
                  <a:pt x="106" y="173"/>
                </a:lnTo>
                <a:lnTo>
                  <a:pt x="106" y="173"/>
                </a:lnTo>
                <a:lnTo>
                  <a:pt x="106" y="173"/>
                </a:lnTo>
                <a:lnTo>
                  <a:pt x="106" y="173"/>
                </a:lnTo>
                <a:lnTo>
                  <a:pt x="105" y="173"/>
                </a:lnTo>
                <a:lnTo>
                  <a:pt x="105" y="173"/>
                </a:lnTo>
                <a:lnTo>
                  <a:pt x="102" y="172"/>
                </a:lnTo>
                <a:lnTo>
                  <a:pt x="102" y="172"/>
                </a:lnTo>
                <a:lnTo>
                  <a:pt x="100" y="171"/>
                </a:lnTo>
                <a:lnTo>
                  <a:pt x="98" y="170"/>
                </a:lnTo>
                <a:lnTo>
                  <a:pt x="98" y="170"/>
                </a:lnTo>
                <a:lnTo>
                  <a:pt x="98" y="170"/>
                </a:lnTo>
                <a:lnTo>
                  <a:pt x="96" y="170"/>
                </a:lnTo>
                <a:lnTo>
                  <a:pt x="96" y="170"/>
                </a:lnTo>
                <a:lnTo>
                  <a:pt x="96" y="170"/>
                </a:lnTo>
                <a:lnTo>
                  <a:pt x="96" y="170"/>
                </a:lnTo>
                <a:lnTo>
                  <a:pt x="90" y="170"/>
                </a:lnTo>
                <a:lnTo>
                  <a:pt x="86" y="171"/>
                </a:lnTo>
                <a:lnTo>
                  <a:pt x="84" y="171"/>
                </a:lnTo>
                <a:lnTo>
                  <a:pt x="84" y="171"/>
                </a:lnTo>
                <a:lnTo>
                  <a:pt x="84" y="171"/>
                </a:lnTo>
                <a:lnTo>
                  <a:pt x="84" y="171"/>
                </a:lnTo>
                <a:lnTo>
                  <a:pt x="84" y="171"/>
                </a:lnTo>
                <a:lnTo>
                  <a:pt x="84" y="171"/>
                </a:lnTo>
                <a:lnTo>
                  <a:pt x="84" y="172"/>
                </a:lnTo>
                <a:lnTo>
                  <a:pt x="84" y="172"/>
                </a:lnTo>
                <a:lnTo>
                  <a:pt x="84" y="172"/>
                </a:lnTo>
                <a:lnTo>
                  <a:pt x="84" y="172"/>
                </a:lnTo>
                <a:lnTo>
                  <a:pt x="83" y="176"/>
                </a:lnTo>
                <a:lnTo>
                  <a:pt x="82" y="177"/>
                </a:lnTo>
                <a:lnTo>
                  <a:pt x="80" y="178"/>
                </a:lnTo>
                <a:lnTo>
                  <a:pt x="80" y="178"/>
                </a:lnTo>
                <a:lnTo>
                  <a:pt x="80" y="178"/>
                </a:lnTo>
                <a:lnTo>
                  <a:pt x="80" y="178"/>
                </a:lnTo>
                <a:lnTo>
                  <a:pt x="79" y="178"/>
                </a:lnTo>
                <a:lnTo>
                  <a:pt x="79" y="178"/>
                </a:lnTo>
                <a:lnTo>
                  <a:pt x="79" y="178"/>
                </a:lnTo>
                <a:lnTo>
                  <a:pt x="79" y="178"/>
                </a:lnTo>
                <a:lnTo>
                  <a:pt x="79" y="177"/>
                </a:lnTo>
                <a:lnTo>
                  <a:pt x="79" y="177"/>
                </a:lnTo>
                <a:lnTo>
                  <a:pt x="79" y="177"/>
                </a:lnTo>
                <a:lnTo>
                  <a:pt x="79" y="177"/>
                </a:lnTo>
                <a:lnTo>
                  <a:pt x="79" y="177"/>
                </a:lnTo>
                <a:lnTo>
                  <a:pt x="79" y="177"/>
                </a:lnTo>
                <a:lnTo>
                  <a:pt x="79" y="177"/>
                </a:lnTo>
                <a:lnTo>
                  <a:pt x="79" y="177"/>
                </a:lnTo>
                <a:lnTo>
                  <a:pt x="79" y="177"/>
                </a:lnTo>
                <a:lnTo>
                  <a:pt x="79" y="177"/>
                </a:lnTo>
                <a:lnTo>
                  <a:pt x="79" y="177"/>
                </a:lnTo>
                <a:lnTo>
                  <a:pt x="79" y="177"/>
                </a:lnTo>
                <a:lnTo>
                  <a:pt x="79" y="177"/>
                </a:lnTo>
                <a:lnTo>
                  <a:pt x="79" y="177"/>
                </a:lnTo>
                <a:lnTo>
                  <a:pt x="79" y="177"/>
                </a:lnTo>
                <a:lnTo>
                  <a:pt x="77" y="175"/>
                </a:lnTo>
                <a:lnTo>
                  <a:pt x="77" y="175"/>
                </a:lnTo>
                <a:lnTo>
                  <a:pt x="77" y="175"/>
                </a:lnTo>
                <a:lnTo>
                  <a:pt x="77" y="175"/>
                </a:lnTo>
                <a:lnTo>
                  <a:pt x="77" y="175"/>
                </a:lnTo>
                <a:lnTo>
                  <a:pt x="77" y="175"/>
                </a:lnTo>
                <a:lnTo>
                  <a:pt x="74" y="171"/>
                </a:lnTo>
                <a:lnTo>
                  <a:pt x="72" y="170"/>
                </a:lnTo>
                <a:lnTo>
                  <a:pt x="72" y="170"/>
                </a:lnTo>
                <a:lnTo>
                  <a:pt x="72" y="170"/>
                </a:lnTo>
                <a:lnTo>
                  <a:pt x="72" y="170"/>
                </a:lnTo>
                <a:lnTo>
                  <a:pt x="72" y="170"/>
                </a:lnTo>
                <a:lnTo>
                  <a:pt x="72" y="170"/>
                </a:lnTo>
                <a:lnTo>
                  <a:pt x="70" y="171"/>
                </a:lnTo>
                <a:lnTo>
                  <a:pt x="70" y="171"/>
                </a:lnTo>
                <a:lnTo>
                  <a:pt x="70" y="171"/>
                </a:lnTo>
                <a:lnTo>
                  <a:pt x="70" y="171"/>
                </a:lnTo>
                <a:lnTo>
                  <a:pt x="70" y="171"/>
                </a:lnTo>
                <a:lnTo>
                  <a:pt x="69" y="172"/>
                </a:lnTo>
                <a:lnTo>
                  <a:pt x="69" y="172"/>
                </a:lnTo>
                <a:lnTo>
                  <a:pt x="67" y="177"/>
                </a:lnTo>
                <a:lnTo>
                  <a:pt x="66" y="181"/>
                </a:lnTo>
                <a:lnTo>
                  <a:pt x="63" y="182"/>
                </a:lnTo>
                <a:lnTo>
                  <a:pt x="63" y="182"/>
                </a:lnTo>
                <a:lnTo>
                  <a:pt x="63" y="182"/>
                </a:lnTo>
                <a:lnTo>
                  <a:pt x="63" y="182"/>
                </a:lnTo>
                <a:lnTo>
                  <a:pt x="63" y="182"/>
                </a:lnTo>
                <a:lnTo>
                  <a:pt x="63" y="182"/>
                </a:lnTo>
                <a:lnTo>
                  <a:pt x="62" y="18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7" name="Freeform 139"/>
          <p:cNvSpPr>
            <a:spLocks/>
          </p:cNvSpPr>
          <p:nvPr/>
        </p:nvSpPr>
        <p:spPr bwMode="gray">
          <a:xfrm>
            <a:off x="1922999" y="4162969"/>
            <a:ext cx="250167" cy="397562"/>
          </a:xfrm>
          <a:custGeom>
            <a:avLst/>
            <a:gdLst>
              <a:gd name="T0" fmla="*/ 28 w 148"/>
              <a:gd name="T1" fmla="*/ 226 h 232"/>
              <a:gd name="T2" fmla="*/ 22 w 148"/>
              <a:gd name="T3" fmla="*/ 215 h 232"/>
              <a:gd name="T4" fmla="*/ 11 w 148"/>
              <a:gd name="T5" fmla="*/ 203 h 232"/>
              <a:gd name="T6" fmla="*/ 28 w 148"/>
              <a:gd name="T7" fmla="*/ 193 h 232"/>
              <a:gd name="T8" fmla="*/ 25 w 148"/>
              <a:gd name="T9" fmla="*/ 187 h 232"/>
              <a:gd name="T10" fmla="*/ 24 w 148"/>
              <a:gd name="T11" fmla="*/ 167 h 232"/>
              <a:gd name="T12" fmla="*/ 17 w 148"/>
              <a:gd name="T13" fmla="*/ 154 h 232"/>
              <a:gd name="T14" fmla="*/ 10 w 148"/>
              <a:gd name="T15" fmla="*/ 146 h 232"/>
              <a:gd name="T16" fmla="*/ 3 w 148"/>
              <a:gd name="T17" fmla="*/ 136 h 232"/>
              <a:gd name="T18" fmla="*/ 0 w 148"/>
              <a:gd name="T19" fmla="*/ 130 h 232"/>
              <a:gd name="T20" fmla="*/ 8 w 148"/>
              <a:gd name="T21" fmla="*/ 115 h 232"/>
              <a:gd name="T22" fmla="*/ 14 w 148"/>
              <a:gd name="T23" fmla="*/ 99 h 232"/>
              <a:gd name="T24" fmla="*/ 10 w 148"/>
              <a:gd name="T25" fmla="*/ 65 h 232"/>
              <a:gd name="T26" fmla="*/ 11 w 148"/>
              <a:gd name="T27" fmla="*/ 58 h 232"/>
              <a:gd name="T28" fmla="*/ 20 w 148"/>
              <a:gd name="T29" fmla="*/ 42 h 232"/>
              <a:gd name="T30" fmla="*/ 19 w 148"/>
              <a:gd name="T31" fmla="*/ 39 h 232"/>
              <a:gd name="T32" fmla="*/ 9 w 148"/>
              <a:gd name="T33" fmla="*/ 6 h 232"/>
              <a:gd name="T34" fmla="*/ 148 w 148"/>
              <a:gd name="T35" fmla="*/ 54 h 232"/>
              <a:gd name="T36" fmla="*/ 148 w 148"/>
              <a:gd name="T37" fmla="*/ 101 h 232"/>
              <a:gd name="T38" fmla="*/ 148 w 148"/>
              <a:gd name="T39" fmla="*/ 101 h 232"/>
              <a:gd name="T40" fmla="*/ 147 w 148"/>
              <a:gd name="T41" fmla="*/ 102 h 232"/>
              <a:gd name="T42" fmla="*/ 145 w 148"/>
              <a:gd name="T43" fmla="*/ 103 h 232"/>
              <a:gd name="T44" fmla="*/ 138 w 148"/>
              <a:gd name="T45" fmla="*/ 98 h 232"/>
              <a:gd name="T46" fmla="*/ 137 w 148"/>
              <a:gd name="T47" fmla="*/ 98 h 232"/>
              <a:gd name="T48" fmla="*/ 137 w 148"/>
              <a:gd name="T49" fmla="*/ 98 h 232"/>
              <a:gd name="T50" fmla="*/ 134 w 148"/>
              <a:gd name="T51" fmla="*/ 98 h 232"/>
              <a:gd name="T52" fmla="*/ 134 w 148"/>
              <a:gd name="T53" fmla="*/ 98 h 232"/>
              <a:gd name="T54" fmla="*/ 132 w 148"/>
              <a:gd name="T55" fmla="*/ 106 h 232"/>
              <a:gd name="T56" fmla="*/ 127 w 148"/>
              <a:gd name="T57" fmla="*/ 113 h 232"/>
              <a:gd name="T58" fmla="*/ 117 w 148"/>
              <a:gd name="T59" fmla="*/ 126 h 232"/>
              <a:gd name="T60" fmla="*/ 115 w 148"/>
              <a:gd name="T61" fmla="*/ 142 h 232"/>
              <a:gd name="T62" fmla="*/ 115 w 148"/>
              <a:gd name="T63" fmla="*/ 151 h 232"/>
              <a:gd name="T64" fmla="*/ 117 w 148"/>
              <a:gd name="T65" fmla="*/ 152 h 232"/>
              <a:gd name="T66" fmla="*/ 132 w 148"/>
              <a:gd name="T67" fmla="*/ 170 h 232"/>
              <a:gd name="T68" fmla="*/ 132 w 148"/>
              <a:gd name="T69" fmla="*/ 170 h 232"/>
              <a:gd name="T70" fmla="*/ 132 w 148"/>
              <a:gd name="T71" fmla="*/ 170 h 232"/>
              <a:gd name="T72" fmla="*/ 132 w 148"/>
              <a:gd name="T73" fmla="*/ 173 h 232"/>
              <a:gd name="T74" fmla="*/ 128 w 148"/>
              <a:gd name="T75" fmla="*/ 179 h 232"/>
              <a:gd name="T76" fmla="*/ 117 w 148"/>
              <a:gd name="T77" fmla="*/ 190 h 232"/>
              <a:gd name="T78" fmla="*/ 92 w 148"/>
              <a:gd name="T79" fmla="*/ 199 h 232"/>
              <a:gd name="T80" fmla="*/ 81 w 148"/>
              <a:gd name="T81" fmla="*/ 200 h 232"/>
              <a:gd name="T82" fmla="*/ 79 w 148"/>
              <a:gd name="T83" fmla="*/ 207 h 232"/>
              <a:gd name="T84" fmla="*/ 73 w 148"/>
              <a:gd name="T85" fmla="*/ 211 h 232"/>
              <a:gd name="T86" fmla="*/ 63 w 148"/>
              <a:gd name="T87" fmla="*/ 214 h 232"/>
              <a:gd name="T88" fmla="*/ 38 w 148"/>
              <a:gd name="T89" fmla="*/ 226 h 232"/>
              <a:gd name="T90" fmla="*/ 27 w 148"/>
              <a:gd name="T9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32">
                <a:moveTo>
                  <a:pt x="27" y="232"/>
                </a:moveTo>
                <a:lnTo>
                  <a:pt x="27" y="232"/>
                </a:lnTo>
                <a:lnTo>
                  <a:pt x="28" y="226"/>
                </a:lnTo>
                <a:lnTo>
                  <a:pt x="27" y="221"/>
                </a:lnTo>
                <a:lnTo>
                  <a:pt x="27" y="221"/>
                </a:lnTo>
                <a:lnTo>
                  <a:pt x="22" y="215"/>
                </a:lnTo>
                <a:lnTo>
                  <a:pt x="17" y="210"/>
                </a:lnTo>
                <a:lnTo>
                  <a:pt x="14" y="205"/>
                </a:lnTo>
                <a:lnTo>
                  <a:pt x="11" y="203"/>
                </a:lnTo>
                <a:lnTo>
                  <a:pt x="11" y="199"/>
                </a:lnTo>
                <a:lnTo>
                  <a:pt x="11" y="193"/>
                </a:lnTo>
                <a:lnTo>
                  <a:pt x="28" y="193"/>
                </a:lnTo>
                <a:lnTo>
                  <a:pt x="28" y="193"/>
                </a:lnTo>
                <a:lnTo>
                  <a:pt x="26" y="190"/>
                </a:lnTo>
                <a:lnTo>
                  <a:pt x="25" y="187"/>
                </a:lnTo>
                <a:lnTo>
                  <a:pt x="24" y="182"/>
                </a:lnTo>
                <a:lnTo>
                  <a:pt x="24" y="182"/>
                </a:lnTo>
                <a:lnTo>
                  <a:pt x="24" y="167"/>
                </a:lnTo>
                <a:lnTo>
                  <a:pt x="22" y="160"/>
                </a:lnTo>
                <a:lnTo>
                  <a:pt x="20" y="156"/>
                </a:lnTo>
                <a:lnTo>
                  <a:pt x="17" y="154"/>
                </a:lnTo>
                <a:lnTo>
                  <a:pt x="17" y="154"/>
                </a:lnTo>
                <a:lnTo>
                  <a:pt x="10" y="146"/>
                </a:lnTo>
                <a:lnTo>
                  <a:pt x="10" y="146"/>
                </a:lnTo>
                <a:lnTo>
                  <a:pt x="10" y="146"/>
                </a:lnTo>
                <a:lnTo>
                  <a:pt x="3" y="136"/>
                </a:lnTo>
                <a:lnTo>
                  <a:pt x="3" y="136"/>
                </a:lnTo>
                <a:lnTo>
                  <a:pt x="1" y="134"/>
                </a:lnTo>
                <a:lnTo>
                  <a:pt x="0" y="130"/>
                </a:lnTo>
                <a:lnTo>
                  <a:pt x="0" y="130"/>
                </a:lnTo>
                <a:lnTo>
                  <a:pt x="0" y="130"/>
                </a:lnTo>
                <a:lnTo>
                  <a:pt x="3" y="124"/>
                </a:lnTo>
                <a:lnTo>
                  <a:pt x="8" y="115"/>
                </a:lnTo>
                <a:lnTo>
                  <a:pt x="11" y="107"/>
                </a:lnTo>
                <a:lnTo>
                  <a:pt x="14" y="99"/>
                </a:lnTo>
                <a:lnTo>
                  <a:pt x="14" y="99"/>
                </a:lnTo>
                <a:lnTo>
                  <a:pt x="11" y="85"/>
                </a:lnTo>
                <a:lnTo>
                  <a:pt x="10" y="65"/>
                </a:lnTo>
                <a:lnTo>
                  <a:pt x="10" y="65"/>
                </a:lnTo>
                <a:lnTo>
                  <a:pt x="10" y="61"/>
                </a:lnTo>
                <a:lnTo>
                  <a:pt x="11" y="58"/>
                </a:lnTo>
                <a:lnTo>
                  <a:pt x="11" y="58"/>
                </a:lnTo>
                <a:lnTo>
                  <a:pt x="16" y="50"/>
                </a:lnTo>
                <a:lnTo>
                  <a:pt x="19" y="45"/>
                </a:lnTo>
                <a:lnTo>
                  <a:pt x="20" y="42"/>
                </a:lnTo>
                <a:lnTo>
                  <a:pt x="20" y="42"/>
                </a:lnTo>
                <a:lnTo>
                  <a:pt x="19" y="39"/>
                </a:lnTo>
                <a:lnTo>
                  <a:pt x="19" y="39"/>
                </a:lnTo>
                <a:lnTo>
                  <a:pt x="15" y="26"/>
                </a:lnTo>
                <a:lnTo>
                  <a:pt x="11" y="17"/>
                </a:lnTo>
                <a:lnTo>
                  <a:pt x="9" y="6"/>
                </a:lnTo>
                <a:lnTo>
                  <a:pt x="26" y="0"/>
                </a:lnTo>
                <a:lnTo>
                  <a:pt x="148" y="54"/>
                </a:lnTo>
                <a:lnTo>
                  <a:pt x="148" y="54"/>
                </a:lnTo>
                <a:lnTo>
                  <a:pt x="148" y="60"/>
                </a:lnTo>
                <a:lnTo>
                  <a:pt x="148" y="60"/>
                </a:lnTo>
                <a:lnTo>
                  <a:pt x="148" y="101"/>
                </a:lnTo>
                <a:lnTo>
                  <a:pt x="148" y="101"/>
                </a:lnTo>
                <a:lnTo>
                  <a:pt x="148" y="101"/>
                </a:lnTo>
                <a:lnTo>
                  <a:pt x="148" y="101"/>
                </a:lnTo>
                <a:lnTo>
                  <a:pt x="148" y="101"/>
                </a:lnTo>
                <a:lnTo>
                  <a:pt x="148" y="101"/>
                </a:lnTo>
                <a:lnTo>
                  <a:pt x="147" y="102"/>
                </a:lnTo>
                <a:lnTo>
                  <a:pt x="145" y="103"/>
                </a:lnTo>
                <a:lnTo>
                  <a:pt x="145" y="103"/>
                </a:lnTo>
                <a:lnTo>
                  <a:pt x="145" y="103"/>
                </a:lnTo>
                <a:lnTo>
                  <a:pt x="142" y="101"/>
                </a:lnTo>
                <a:lnTo>
                  <a:pt x="138" y="98"/>
                </a:lnTo>
                <a:lnTo>
                  <a:pt x="138" y="98"/>
                </a:lnTo>
                <a:lnTo>
                  <a:pt x="137" y="98"/>
                </a:lnTo>
                <a:lnTo>
                  <a:pt x="137" y="98"/>
                </a:lnTo>
                <a:lnTo>
                  <a:pt x="137" y="98"/>
                </a:lnTo>
                <a:lnTo>
                  <a:pt x="137" y="98"/>
                </a:lnTo>
                <a:lnTo>
                  <a:pt x="137" y="98"/>
                </a:lnTo>
                <a:lnTo>
                  <a:pt x="137" y="98"/>
                </a:lnTo>
                <a:lnTo>
                  <a:pt x="137" y="98"/>
                </a:lnTo>
                <a:lnTo>
                  <a:pt x="137" y="98"/>
                </a:lnTo>
                <a:lnTo>
                  <a:pt x="134" y="98"/>
                </a:lnTo>
                <a:lnTo>
                  <a:pt x="134" y="98"/>
                </a:lnTo>
                <a:lnTo>
                  <a:pt x="134" y="98"/>
                </a:lnTo>
                <a:lnTo>
                  <a:pt x="134" y="98"/>
                </a:lnTo>
                <a:lnTo>
                  <a:pt x="133" y="98"/>
                </a:lnTo>
                <a:lnTo>
                  <a:pt x="132" y="101"/>
                </a:lnTo>
                <a:lnTo>
                  <a:pt x="132" y="106"/>
                </a:lnTo>
                <a:lnTo>
                  <a:pt x="132" y="106"/>
                </a:lnTo>
                <a:lnTo>
                  <a:pt x="129" y="109"/>
                </a:lnTo>
                <a:lnTo>
                  <a:pt x="127" y="113"/>
                </a:lnTo>
                <a:lnTo>
                  <a:pt x="120" y="122"/>
                </a:lnTo>
                <a:lnTo>
                  <a:pt x="120" y="122"/>
                </a:lnTo>
                <a:lnTo>
                  <a:pt x="117" y="126"/>
                </a:lnTo>
                <a:lnTo>
                  <a:pt x="116" y="133"/>
                </a:lnTo>
                <a:lnTo>
                  <a:pt x="115" y="142"/>
                </a:lnTo>
                <a:lnTo>
                  <a:pt x="115" y="142"/>
                </a:lnTo>
                <a:lnTo>
                  <a:pt x="113" y="147"/>
                </a:lnTo>
                <a:lnTo>
                  <a:pt x="113" y="147"/>
                </a:lnTo>
                <a:lnTo>
                  <a:pt x="115" y="151"/>
                </a:lnTo>
                <a:lnTo>
                  <a:pt x="116" y="152"/>
                </a:lnTo>
                <a:lnTo>
                  <a:pt x="117" y="152"/>
                </a:lnTo>
                <a:lnTo>
                  <a:pt x="117" y="152"/>
                </a:lnTo>
                <a:lnTo>
                  <a:pt x="121" y="155"/>
                </a:lnTo>
                <a:lnTo>
                  <a:pt x="125" y="158"/>
                </a:lnTo>
                <a:lnTo>
                  <a:pt x="132" y="170"/>
                </a:lnTo>
                <a:lnTo>
                  <a:pt x="132" y="170"/>
                </a:lnTo>
                <a:lnTo>
                  <a:pt x="132" y="170"/>
                </a:lnTo>
                <a:lnTo>
                  <a:pt x="132" y="170"/>
                </a:lnTo>
                <a:lnTo>
                  <a:pt x="132" y="170"/>
                </a:lnTo>
                <a:lnTo>
                  <a:pt x="132" y="170"/>
                </a:lnTo>
                <a:lnTo>
                  <a:pt x="132" y="170"/>
                </a:lnTo>
                <a:lnTo>
                  <a:pt x="132" y="173"/>
                </a:lnTo>
                <a:lnTo>
                  <a:pt x="132" y="173"/>
                </a:lnTo>
                <a:lnTo>
                  <a:pt x="132" y="173"/>
                </a:lnTo>
                <a:lnTo>
                  <a:pt x="132" y="173"/>
                </a:lnTo>
                <a:lnTo>
                  <a:pt x="131" y="177"/>
                </a:lnTo>
                <a:lnTo>
                  <a:pt x="128" y="179"/>
                </a:lnTo>
                <a:lnTo>
                  <a:pt x="123" y="186"/>
                </a:lnTo>
                <a:lnTo>
                  <a:pt x="123" y="186"/>
                </a:lnTo>
                <a:lnTo>
                  <a:pt x="117" y="190"/>
                </a:lnTo>
                <a:lnTo>
                  <a:pt x="110" y="194"/>
                </a:lnTo>
                <a:lnTo>
                  <a:pt x="101" y="198"/>
                </a:lnTo>
                <a:lnTo>
                  <a:pt x="92" y="199"/>
                </a:lnTo>
                <a:lnTo>
                  <a:pt x="92" y="199"/>
                </a:lnTo>
                <a:lnTo>
                  <a:pt x="86" y="199"/>
                </a:lnTo>
                <a:lnTo>
                  <a:pt x="81" y="200"/>
                </a:lnTo>
                <a:lnTo>
                  <a:pt x="80" y="203"/>
                </a:lnTo>
                <a:lnTo>
                  <a:pt x="79" y="207"/>
                </a:lnTo>
                <a:lnTo>
                  <a:pt x="79" y="207"/>
                </a:lnTo>
                <a:lnTo>
                  <a:pt x="79" y="209"/>
                </a:lnTo>
                <a:lnTo>
                  <a:pt x="78" y="210"/>
                </a:lnTo>
                <a:lnTo>
                  <a:pt x="73" y="211"/>
                </a:lnTo>
                <a:lnTo>
                  <a:pt x="68" y="213"/>
                </a:lnTo>
                <a:lnTo>
                  <a:pt x="63" y="214"/>
                </a:lnTo>
                <a:lnTo>
                  <a:pt x="63" y="214"/>
                </a:lnTo>
                <a:lnTo>
                  <a:pt x="53" y="220"/>
                </a:lnTo>
                <a:lnTo>
                  <a:pt x="46" y="224"/>
                </a:lnTo>
                <a:lnTo>
                  <a:pt x="38" y="226"/>
                </a:lnTo>
                <a:lnTo>
                  <a:pt x="38" y="226"/>
                </a:lnTo>
                <a:lnTo>
                  <a:pt x="33" y="229"/>
                </a:lnTo>
                <a:lnTo>
                  <a:pt x="27" y="2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8" name="Freeform 141"/>
          <p:cNvSpPr>
            <a:spLocks/>
          </p:cNvSpPr>
          <p:nvPr/>
        </p:nvSpPr>
        <p:spPr bwMode="gray">
          <a:xfrm>
            <a:off x="1821580" y="4675344"/>
            <a:ext cx="128464" cy="123381"/>
          </a:xfrm>
          <a:custGeom>
            <a:avLst/>
            <a:gdLst>
              <a:gd name="T0" fmla="*/ 23 w 76"/>
              <a:gd name="T1" fmla="*/ 72 h 72"/>
              <a:gd name="T2" fmla="*/ 22 w 76"/>
              <a:gd name="T3" fmla="*/ 71 h 72"/>
              <a:gd name="T4" fmla="*/ 13 w 76"/>
              <a:gd name="T5" fmla="*/ 63 h 72"/>
              <a:gd name="T6" fmla="*/ 11 w 76"/>
              <a:gd name="T7" fmla="*/ 59 h 72"/>
              <a:gd name="T8" fmla="*/ 10 w 76"/>
              <a:gd name="T9" fmla="*/ 56 h 72"/>
              <a:gd name="T10" fmla="*/ 10 w 76"/>
              <a:gd name="T11" fmla="*/ 53 h 72"/>
              <a:gd name="T12" fmla="*/ 8 w 76"/>
              <a:gd name="T13" fmla="*/ 50 h 72"/>
              <a:gd name="T14" fmla="*/ 6 w 76"/>
              <a:gd name="T15" fmla="*/ 48 h 72"/>
              <a:gd name="T16" fmla="*/ 1 w 76"/>
              <a:gd name="T17" fmla="*/ 43 h 72"/>
              <a:gd name="T18" fmla="*/ 0 w 76"/>
              <a:gd name="T19" fmla="*/ 42 h 72"/>
              <a:gd name="T20" fmla="*/ 1 w 76"/>
              <a:gd name="T21" fmla="*/ 40 h 72"/>
              <a:gd name="T22" fmla="*/ 4 w 76"/>
              <a:gd name="T23" fmla="*/ 39 h 72"/>
              <a:gd name="T24" fmla="*/ 6 w 76"/>
              <a:gd name="T25" fmla="*/ 36 h 72"/>
              <a:gd name="T26" fmla="*/ 7 w 76"/>
              <a:gd name="T27" fmla="*/ 33 h 72"/>
              <a:gd name="T28" fmla="*/ 8 w 76"/>
              <a:gd name="T29" fmla="*/ 28 h 72"/>
              <a:gd name="T30" fmla="*/ 10 w 76"/>
              <a:gd name="T31" fmla="*/ 17 h 72"/>
              <a:gd name="T32" fmla="*/ 36 w 76"/>
              <a:gd name="T33" fmla="*/ 0 h 72"/>
              <a:gd name="T34" fmla="*/ 47 w 76"/>
              <a:gd name="T35" fmla="*/ 0 h 72"/>
              <a:gd name="T36" fmla="*/ 60 w 76"/>
              <a:gd name="T37" fmla="*/ 0 h 72"/>
              <a:gd name="T38" fmla="*/ 71 w 76"/>
              <a:gd name="T39" fmla="*/ 2 h 72"/>
              <a:gd name="T40" fmla="*/ 74 w 76"/>
              <a:gd name="T41" fmla="*/ 10 h 72"/>
              <a:gd name="T42" fmla="*/ 76 w 76"/>
              <a:gd name="T43" fmla="*/ 16 h 72"/>
              <a:gd name="T44" fmla="*/ 74 w 76"/>
              <a:gd name="T45" fmla="*/ 23 h 72"/>
              <a:gd name="T46" fmla="*/ 69 w 76"/>
              <a:gd name="T47" fmla="*/ 29 h 72"/>
              <a:gd name="T48" fmla="*/ 68 w 76"/>
              <a:gd name="T49" fmla="*/ 33 h 72"/>
              <a:gd name="T50" fmla="*/ 72 w 76"/>
              <a:gd name="T51" fmla="*/ 45 h 72"/>
              <a:gd name="T52" fmla="*/ 74 w 76"/>
              <a:gd name="T53" fmla="*/ 50 h 72"/>
              <a:gd name="T54" fmla="*/ 74 w 76"/>
              <a:gd name="T55" fmla="*/ 54 h 72"/>
              <a:gd name="T56" fmla="*/ 70 w 76"/>
              <a:gd name="T57" fmla="*/ 60 h 72"/>
              <a:gd name="T58" fmla="*/ 66 w 76"/>
              <a:gd name="T59" fmla="*/ 61 h 72"/>
              <a:gd name="T60" fmla="*/ 66 w 76"/>
              <a:gd name="T61" fmla="*/ 61 h 72"/>
              <a:gd name="T62" fmla="*/ 66 w 76"/>
              <a:gd name="T63" fmla="*/ 61 h 72"/>
              <a:gd name="T64" fmla="*/ 66 w 76"/>
              <a:gd name="T65" fmla="*/ 61 h 72"/>
              <a:gd name="T66" fmla="*/ 63 w 76"/>
              <a:gd name="T67" fmla="*/ 63 h 72"/>
              <a:gd name="T68" fmla="*/ 63 w 76"/>
              <a:gd name="T69" fmla="*/ 63 h 72"/>
              <a:gd name="T70" fmla="*/ 54 w 76"/>
              <a:gd name="T71" fmla="*/ 59 h 72"/>
              <a:gd name="T72" fmla="*/ 54 w 76"/>
              <a:gd name="T73" fmla="*/ 59 h 72"/>
              <a:gd name="T74" fmla="*/ 53 w 76"/>
              <a:gd name="T75" fmla="*/ 59 h 72"/>
              <a:gd name="T76" fmla="*/ 53 w 76"/>
              <a:gd name="T77" fmla="*/ 59 h 72"/>
              <a:gd name="T78" fmla="*/ 52 w 76"/>
              <a:gd name="T79" fmla="*/ 60 h 72"/>
              <a:gd name="T80" fmla="*/ 48 w 76"/>
              <a:gd name="T81" fmla="*/ 69 h 72"/>
              <a:gd name="T82" fmla="*/ 48 w 76"/>
              <a:gd name="T83" fmla="*/ 69 h 72"/>
              <a:gd name="T84" fmla="*/ 47 w 76"/>
              <a:gd name="T85" fmla="*/ 69 h 72"/>
              <a:gd name="T86" fmla="*/ 47 w 76"/>
              <a:gd name="T87" fmla="*/ 69 h 72"/>
              <a:gd name="T88" fmla="*/ 47 w 76"/>
              <a:gd name="T89" fmla="*/ 69 h 72"/>
              <a:gd name="T90" fmla="*/ 47 w 76"/>
              <a:gd name="T91" fmla="*/ 69 h 72"/>
              <a:gd name="T92" fmla="*/ 47 w 76"/>
              <a:gd name="T93" fmla="*/ 69 h 72"/>
              <a:gd name="T94" fmla="*/ 47 w 76"/>
              <a:gd name="T95" fmla="*/ 69 h 72"/>
              <a:gd name="T96" fmla="*/ 47 w 76"/>
              <a:gd name="T97" fmla="*/ 70 h 72"/>
              <a:gd name="T98" fmla="*/ 47 w 76"/>
              <a:gd name="T99" fmla="*/ 70 h 72"/>
              <a:gd name="T100" fmla="*/ 47 w 76"/>
              <a:gd name="T101" fmla="*/ 70 h 72"/>
              <a:gd name="T102" fmla="*/ 47 w 76"/>
              <a:gd name="T103" fmla="*/ 70 h 72"/>
              <a:gd name="T104" fmla="*/ 42 w 76"/>
              <a:gd name="T105" fmla="*/ 70 h 72"/>
              <a:gd name="T106" fmla="*/ 36 w 76"/>
              <a:gd name="T107" fmla="*/ 71 h 72"/>
              <a:gd name="T108" fmla="*/ 34 w 76"/>
              <a:gd name="T109" fmla="*/ 71 h 72"/>
              <a:gd name="T110" fmla="*/ 31 w 76"/>
              <a:gd name="T111" fmla="*/ 71 h 72"/>
              <a:gd name="T112" fmla="*/ 29 w 76"/>
              <a:gd name="T113" fmla="*/ 71 h 72"/>
              <a:gd name="T114" fmla="*/ 29 w 76"/>
              <a:gd name="T115" fmla="*/ 71 h 72"/>
              <a:gd name="T116" fmla="*/ 28 w 76"/>
              <a:gd name="T11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72">
                <a:moveTo>
                  <a:pt x="23" y="72"/>
                </a:moveTo>
                <a:lnTo>
                  <a:pt x="23" y="72"/>
                </a:lnTo>
                <a:lnTo>
                  <a:pt x="22" y="71"/>
                </a:lnTo>
                <a:lnTo>
                  <a:pt x="22" y="71"/>
                </a:lnTo>
                <a:lnTo>
                  <a:pt x="13" y="63"/>
                </a:lnTo>
                <a:lnTo>
                  <a:pt x="13" y="63"/>
                </a:lnTo>
                <a:lnTo>
                  <a:pt x="11" y="59"/>
                </a:lnTo>
                <a:lnTo>
                  <a:pt x="11" y="59"/>
                </a:lnTo>
                <a:lnTo>
                  <a:pt x="10" y="56"/>
                </a:lnTo>
                <a:lnTo>
                  <a:pt x="10" y="56"/>
                </a:lnTo>
                <a:lnTo>
                  <a:pt x="10" y="53"/>
                </a:lnTo>
                <a:lnTo>
                  <a:pt x="10" y="53"/>
                </a:lnTo>
                <a:lnTo>
                  <a:pt x="8" y="50"/>
                </a:lnTo>
                <a:lnTo>
                  <a:pt x="8" y="50"/>
                </a:lnTo>
                <a:lnTo>
                  <a:pt x="6" y="48"/>
                </a:lnTo>
                <a:lnTo>
                  <a:pt x="6" y="48"/>
                </a:lnTo>
                <a:lnTo>
                  <a:pt x="1" y="43"/>
                </a:lnTo>
                <a:lnTo>
                  <a:pt x="1" y="43"/>
                </a:lnTo>
                <a:lnTo>
                  <a:pt x="0" y="42"/>
                </a:lnTo>
                <a:lnTo>
                  <a:pt x="0" y="42"/>
                </a:lnTo>
                <a:lnTo>
                  <a:pt x="0" y="42"/>
                </a:lnTo>
                <a:lnTo>
                  <a:pt x="1" y="40"/>
                </a:lnTo>
                <a:lnTo>
                  <a:pt x="1" y="40"/>
                </a:lnTo>
                <a:lnTo>
                  <a:pt x="4" y="39"/>
                </a:lnTo>
                <a:lnTo>
                  <a:pt x="4" y="39"/>
                </a:lnTo>
                <a:lnTo>
                  <a:pt x="6" y="36"/>
                </a:lnTo>
                <a:lnTo>
                  <a:pt x="6" y="36"/>
                </a:lnTo>
                <a:lnTo>
                  <a:pt x="7" y="33"/>
                </a:lnTo>
                <a:lnTo>
                  <a:pt x="7" y="33"/>
                </a:lnTo>
                <a:lnTo>
                  <a:pt x="8" y="28"/>
                </a:lnTo>
                <a:lnTo>
                  <a:pt x="8" y="28"/>
                </a:lnTo>
                <a:lnTo>
                  <a:pt x="10" y="17"/>
                </a:lnTo>
                <a:lnTo>
                  <a:pt x="36" y="17"/>
                </a:lnTo>
                <a:lnTo>
                  <a:pt x="36" y="0"/>
                </a:lnTo>
                <a:lnTo>
                  <a:pt x="36" y="0"/>
                </a:lnTo>
                <a:lnTo>
                  <a:pt x="47" y="0"/>
                </a:lnTo>
                <a:lnTo>
                  <a:pt x="47" y="0"/>
                </a:lnTo>
                <a:lnTo>
                  <a:pt x="60" y="0"/>
                </a:lnTo>
                <a:lnTo>
                  <a:pt x="60" y="0"/>
                </a:lnTo>
                <a:lnTo>
                  <a:pt x="71" y="2"/>
                </a:lnTo>
                <a:lnTo>
                  <a:pt x="71" y="2"/>
                </a:lnTo>
                <a:lnTo>
                  <a:pt x="74" y="10"/>
                </a:lnTo>
                <a:lnTo>
                  <a:pt x="76" y="16"/>
                </a:lnTo>
                <a:lnTo>
                  <a:pt x="76" y="16"/>
                </a:lnTo>
                <a:lnTo>
                  <a:pt x="75" y="20"/>
                </a:lnTo>
                <a:lnTo>
                  <a:pt x="74" y="23"/>
                </a:lnTo>
                <a:lnTo>
                  <a:pt x="69" y="29"/>
                </a:lnTo>
                <a:lnTo>
                  <a:pt x="69" y="29"/>
                </a:lnTo>
                <a:lnTo>
                  <a:pt x="68" y="33"/>
                </a:lnTo>
                <a:lnTo>
                  <a:pt x="68" y="33"/>
                </a:lnTo>
                <a:lnTo>
                  <a:pt x="69" y="38"/>
                </a:lnTo>
                <a:lnTo>
                  <a:pt x="72" y="45"/>
                </a:lnTo>
                <a:lnTo>
                  <a:pt x="72" y="45"/>
                </a:lnTo>
                <a:lnTo>
                  <a:pt x="74" y="50"/>
                </a:lnTo>
                <a:lnTo>
                  <a:pt x="74" y="50"/>
                </a:lnTo>
                <a:lnTo>
                  <a:pt x="74" y="54"/>
                </a:lnTo>
                <a:lnTo>
                  <a:pt x="72" y="58"/>
                </a:lnTo>
                <a:lnTo>
                  <a:pt x="70" y="60"/>
                </a:lnTo>
                <a:lnTo>
                  <a:pt x="66" y="61"/>
                </a:lnTo>
                <a:lnTo>
                  <a:pt x="66" y="61"/>
                </a:lnTo>
                <a:lnTo>
                  <a:pt x="66" y="61"/>
                </a:lnTo>
                <a:lnTo>
                  <a:pt x="66" y="61"/>
                </a:lnTo>
                <a:lnTo>
                  <a:pt x="66" y="61"/>
                </a:lnTo>
                <a:lnTo>
                  <a:pt x="66" y="61"/>
                </a:lnTo>
                <a:lnTo>
                  <a:pt x="66" y="61"/>
                </a:lnTo>
                <a:lnTo>
                  <a:pt x="66" y="61"/>
                </a:lnTo>
                <a:lnTo>
                  <a:pt x="63" y="63"/>
                </a:lnTo>
                <a:lnTo>
                  <a:pt x="63" y="63"/>
                </a:lnTo>
                <a:lnTo>
                  <a:pt x="63" y="63"/>
                </a:lnTo>
                <a:lnTo>
                  <a:pt x="63" y="63"/>
                </a:lnTo>
                <a:lnTo>
                  <a:pt x="58" y="61"/>
                </a:lnTo>
                <a:lnTo>
                  <a:pt x="54" y="59"/>
                </a:lnTo>
                <a:lnTo>
                  <a:pt x="54" y="59"/>
                </a:lnTo>
                <a:lnTo>
                  <a:pt x="54" y="59"/>
                </a:lnTo>
                <a:lnTo>
                  <a:pt x="54" y="59"/>
                </a:lnTo>
                <a:lnTo>
                  <a:pt x="53" y="59"/>
                </a:lnTo>
                <a:lnTo>
                  <a:pt x="53" y="59"/>
                </a:lnTo>
                <a:lnTo>
                  <a:pt x="53" y="59"/>
                </a:lnTo>
                <a:lnTo>
                  <a:pt x="53" y="59"/>
                </a:lnTo>
                <a:lnTo>
                  <a:pt x="52" y="60"/>
                </a:lnTo>
                <a:lnTo>
                  <a:pt x="49" y="63"/>
                </a:lnTo>
                <a:lnTo>
                  <a:pt x="48" y="69"/>
                </a:lnTo>
                <a:lnTo>
                  <a:pt x="48" y="69"/>
                </a:lnTo>
                <a:lnTo>
                  <a:pt x="48" y="69"/>
                </a:lnTo>
                <a:lnTo>
                  <a:pt x="48"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70"/>
                </a:lnTo>
                <a:lnTo>
                  <a:pt x="47" y="70"/>
                </a:lnTo>
                <a:lnTo>
                  <a:pt x="47" y="70"/>
                </a:lnTo>
                <a:lnTo>
                  <a:pt x="47" y="70"/>
                </a:lnTo>
                <a:lnTo>
                  <a:pt x="47" y="70"/>
                </a:lnTo>
                <a:lnTo>
                  <a:pt x="47" y="70"/>
                </a:lnTo>
                <a:lnTo>
                  <a:pt x="47" y="70"/>
                </a:lnTo>
                <a:lnTo>
                  <a:pt x="47" y="70"/>
                </a:lnTo>
                <a:lnTo>
                  <a:pt x="42" y="70"/>
                </a:lnTo>
                <a:lnTo>
                  <a:pt x="36" y="71"/>
                </a:lnTo>
                <a:lnTo>
                  <a:pt x="36" y="71"/>
                </a:lnTo>
                <a:lnTo>
                  <a:pt x="34" y="71"/>
                </a:lnTo>
                <a:lnTo>
                  <a:pt x="34" y="71"/>
                </a:lnTo>
                <a:lnTo>
                  <a:pt x="34" y="71"/>
                </a:lnTo>
                <a:lnTo>
                  <a:pt x="31" y="71"/>
                </a:lnTo>
                <a:lnTo>
                  <a:pt x="31" y="71"/>
                </a:lnTo>
                <a:lnTo>
                  <a:pt x="29" y="71"/>
                </a:lnTo>
                <a:lnTo>
                  <a:pt x="29" y="71"/>
                </a:lnTo>
                <a:lnTo>
                  <a:pt x="29" y="71"/>
                </a:lnTo>
                <a:lnTo>
                  <a:pt x="28" y="71"/>
                </a:lnTo>
                <a:lnTo>
                  <a:pt x="28" y="71"/>
                </a:lnTo>
                <a:lnTo>
                  <a:pt x="23" y="7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9" name="Freeform 143"/>
          <p:cNvSpPr>
            <a:spLocks/>
          </p:cNvSpPr>
          <p:nvPr/>
        </p:nvSpPr>
        <p:spPr bwMode="gray">
          <a:xfrm>
            <a:off x="1833412" y="4675344"/>
            <a:ext cx="49019" cy="29131"/>
          </a:xfrm>
          <a:custGeom>
            <a:avLst/>
            <a:gdLst>
              <a:gd name="T0" fmla="*/ 29 w 29"/>
              <a:gd name="T1" fmla="*/ 0 h 17"/>
              <a:gd name="T2" fmla="*/ 29 w 29"/>
              <a:gd name="T3" fmla="*/ 0 h 17"/>
              <a:gd name="T4" fmla="*/ 4 w 29"/>
              <a:gd name="T5" fmla="*/ 0 h 17"/>
              <a:gd name="T6" fmla="*/ 4 w 29"/>
              <a:gd name="T7" fmla="*/ 0 h 17"/>
              <a:gd name="T8" fmla="*/ 1 w 29"/>
              <a:gd name="T9" fmla="*/ 6 h 17"/>
              <a:gd name="T10" fmla="*/ 0 w 29"/>
              <a:gd name="T11" fmla="*/ 11 h 17"/>
              <a:gd name="T12" fmla="*/ 0 w 29"/>
              <a:gd name="T13" fmla="*/ 11 h 17"/>
              <a:gd name="T14" fmla="*/ 0 w 29"/>
              <a:gd name="T15" fmla="*/ 17 h 17"/>
              <a:gd name="T16" fmla="*/ 29 w 29"/>
              <a:gd name="T17" fmla="*/ 17 h 17"/>
              <a:gd name="T18" fmla="*/ 29 w 2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7">
                <a:moveTo>
                  <a:pt x="29" y="0"/>
                </a:moveTo>
                <a:lnTo>
                  <a:pt x="29" y="0"/>
                </a:lnTo>
                <a:lnTo>
                  <a:pt x="4" y="0"/>
                </a:lnTo>
                <a:lnTo>
                  <a:pt x="4" y="0"/>
                </a:lnTo>
                <a:lnTo>
                  <a:pt x="1" y="6"/>
                </a:lnTo>
                <a:lnTo>
                  <a:pt x="0" y="11"/>
                </a:lnTo>
                <a:lnTo>
                  <a:pt x="0" y="11"/>
                </a:lnTo>
                <a:lnTo>
                  <a:pt x="0" y="17"/>
                </a:lnTo>
                <a:lnTo>
                  <a:pt x="29" y="17"/>
                </a:lnTo>
                <a:lnTo>
                  <a:pt x="29"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0" name="Freeform 144"/>
          <p:cNvSpPr>
            <a:spLocks/>
          </p:cNvSpPr>
          <p:nvPr/>
        </p:nvSpPr>
        <p:spPr bwMode="gray">
          <a:xfrm>
            <a:off x="2201901" y="3940197"/>
            <a:ext cx="253547" cy="267326"/>
          </a:xfrm>
          <a:custGeom>
            <a:avLst/>
            <a:gdLst>
              <a:gd name="T0" fmla="*/ 126 w 150"/>
              <a:gd name="T1" fmla="*/ 156 h 156"/>
              <a:gd name="T2" fmla="*/ 131 w 150"/>
              <a:gd name="T3" fmla="*/ 154 h 156"/>
              <a:gd name="T4" fmla="*/ 142 w 150"/>
              <a:gd name="T5" fmla="*/ 143 h 156"/>
              <a:gd name="T6" fmla="*/ 150 w 150"/>
              <a:gd name="T7" fmla="*/ 139 h 156"/>
              <a:gd name="T8" fmla="*/ 150 w 150"/>
              <a:gd name="T9" fmla="*/ 139 h 156"/>
              <a:gd name="T10" fmla="*/ 142 w 150"/>
              <a:gd name="T11" fmla="*/ 133 h 156"/>
              <a:gd name="T12" fmla="*/ 137 w 150"/>
              <a:gd name="T13" fmla="*/ 126 h 156"/>
              <a:gd name="T14" fmla="*/ 138 w 150"/>
              <a:gd name="T15" fmla="*/ 122 h 156"/>
              <a:gd name="T16" fmla="*/ 139 w 150"/>
              <a:gd name="T17" fmla="*/ 117 h 156"/>
              <a:gd name="T18" fmla="*/ 128 w 150"/>
              <a:gd name="T19" fmla="*/ 95 h 156"/>
              <a:gd name="T20" fmla="*/ 115 w 150"/>
              <a:gd name="T21" fmla="*/ 69 h 156"/>
              <a:gd name="T22" fmla="*/ 112 w 150"/>
              <a:gd name="T23" fmla="*/ 64 h 156"/>
              <a:gd name="T24" fmla="*/ 112 w 150"/>
              <a:gd name="T25" fmla="*/ 58 h 156"/>
              <a:gd name="T26" fmla="*/ 111 w 150"/>
              <a:gd name="T27" fmla="*/ 56 h 156"/>
              <a:gd name="T28" fmla="*/ 105 w 150"/>
              <a:gd name="T29" fmla="*/ 50 h 156"/>
              <a:gd name="T30" fmla="*/ 104 w 150"/>
              <a:gd name="T31" fmla="*/ 46 h 156"/>
              <a:gd name="T32" fmla="*/ 105 w 150"/>
              <a:gd name="T33" fmla="*/ 46 h 156"/>
              <a:gd name="T34" fmla="*/ 120 w 150"/>
              <a:gd name="T35" fmla="*/ 58 h 156"/>
              <a:gd name="T36" fmla="*/ 121 w 150"/>
              <a:gd name="T37" fmla="*/ 58 h 156"/>
              <a:gd name="T38" fmla="*/ 126 w 150"/>
              <a:gd name="T39" fmla="*/ 56 h 156"/>
              <a:gd name="T40" fmla="*/ 128 w 150"/>
              <a:gd name="T41" fmla="*/ 56 h 156"/>
              <a:gd name="T42" fmla="*/ 129 w 150"/>
              <a:gd name="T43" fmla="*/ 25 h 156"/>
              <a:gd name="T44" fmla="*/ 129 w 150"/>
              <a:gd name="T45" fmla="*/ 20 h 156"/>
              <a:gd name="T46" fmla="*/ 120 w 150"/>
              <a:gd name="T47" fmla="*/ 5 h 156"/>
              <a:gd name="T48" fmla="*/ 118 w 150"/>
              <a:gd name="T49" fmla="*/ 8 h 156"/>
              <a:gd name="T50" fmla="*/ 116 w 150"/>
              <a:gd name="T51" fmla="*/ 9 h 156"/>
              <a:gd name="T52" fmla="*/ 106 w 150"/>
              <a:gd name="T53" fmla="*/ 9 h 156"/>
              <a:gd name="T54" fmla="*/ 92 w 150"/>
              <a:gd name="T55" fmla="*/ 8 h 156"/>
              <a:gd name="T56" fmla="*/ 88 w 150"/>
              <a:gd name="T57" fmla="*/ 7 h 156"/>
              <a:gd name="T58" fmla="*/ 83 w 150"/>
              <a:gd name="T59" fmla="*/ 2 h 156"/>
              <a:gd name="T60" fmla="*/ 79 w 150"/>
              <a:gd name="T61" fmla="*/ 2 h 156"/>
              <a:gd name="T62" fmla="*/ 75 w 150"/>
              <a:gd name="T63" fmla="*/ 2 h 156"/>
              <a:gd name="T64" fmla="*/ 73 w 150"/>
              <a:gd name="T65" fmla="*/ 0 h 156"/>
              <a:gd name="T66" fmla="*/ 69 w 150"/>
              <a:gd name="T67" fmla="*/ 3 h 156"/>
              <a:gd name="T68" fmla="*/ 60 w 150"/>
              <a:gd name="T69" fmla="*/ 9 h 156"/>
              <a:gd name="T70" fmla="*/ 53 w 150"/>
              <a:gd name="T71" fmla="*/ 14 h 156"/>
              <a:gd name="T72" fmla="*/ 40 w 150"/>
              <a:gd name="T73" fmla="*/ 13 h 156"/>
              <a:gd name="T74" fmla="*/ 26 w 150"/>
              <a:gd name="T75" fmla="*/ 9 h 156"/>
              <a:gd name="T76" fmla="*/ 1 w 150"/>
              <a:gd name="T77" fmla="*/ 3 h 156"/>
              <a:gd name="T78" fmla="*/ 0 w 150"/>
              <a:gd name="T79" fmla="*/ 148 h 156"/>
              <a:gd name="T80" fmla="*/ 85 w 150"/>
              <a:gd name="T81" fmla="*/ 148 h 156"/>
              <a:gd name="T82" fmla="*/ 110 w 150"/>
              <a:gd name="T83" fmla="*/ 152 h 156"/>
              <a:gd name="T84" fmla="*/ 126 w 150"/>
              <a:gd name="T8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56">
                <a:moveTo>
                  <a:pt x="126" y="156"/>
                </a:moveTo>
                <a:lnTo>
                  <a:pt x="126" y="156"/>
                </a:lnTo>
                <a:lnTo>
                  <a:pt x="128" y="156"/>
                </a:lnTo>
                <a:lnTo>
                  <a:pt x="131" y="154"/>
                </a:lnTo>
                <a:lnTo>
                  <a:pt x="134" y="149"/>
                </a:lnTo>
                <a:lnTo>
                  <a:pt x="142" y="143"/>
                </a:lnTo>
                <a:lnTo>
                  <a:pt x="142" y="143"/>
                </a:lnTo>
                <a:lnTo>
                  <a:pt x="150" y="139"/>
                </a:lnTo>
                <a:lnTo>
                  <a:pt x="150" y="139"/>
                </a:lnTo>
                <a:lnTo>
                  <a:pt x="150" y="139"/>
                </a:lnTo>
                <a:lnTo>
                  <a:pt x="145" y="137"/>
                </a:lnTo>
                <a:lnTo>
                  <a:pt x="142" y="133"/>
                </a:lnTo>
                <a:lnTo>
                  <a:pt x="137" y="126"/>
                </a:lnTo>
                <a:lnTo>
                  <a:pt x="137" y="126"/>
                </a:lnTo>
                <a:lnTo>
                  <a:pt x="137" y="125"/>
                </a:lnTo>
                <a:lnTo>
                  <a:pt x="138" y="122"/>
                </a:lnTo>
                <a:lnTo>
                  <a:pt x="139" y="120"/>
                </a:lnTo>
                <a:lnTo>
                  <a:pt x="139" y="117"/>
                </a:lnTo>
                <a:lnTo>
                  <a:pt x="139" y="117"/>
                </a:lnTo>
                <a:lnTo>
                  <a:pt x="128" y="95"/>
                </a:lnTo>
                <a:lnTo>
                  <a:pt x="121" y="80"/>
                </a:lnTo>
                <a:lnTo>
                  <a:pt x="115" y="69"/>
                </a:lnTo>
                <a:lnTo>
                  <a:pt x="115" y="69"/>
                </a:lnTo>
                <a:lnTo>
                  <a:pt x="112" y="64"/>
                </a:lnTo>
                <a:lnTo>
                  <a:pt x="111" y="62"/>
                </a:lnTo>
                <a:lnTo>
                  <a:pt x="112" y="58"/>
                </a:lnTo>
                <a:lnTo>
                  <a:pt x="112" y="58"/>
                </a:lnTo>
                <a:lnTo>
                  <a:pt x="111" y="56"/>
                </a:lnTo>
                <a:lnTo>
                  <a:pt x="108" y="52"/>
                </a:lnTo>
                <a:lnTo>
                  <a:pt x="105" y="50"/>
                </a:lnTo>
                <a:lnTo>
                  <a:pt x="104" y="46"/>
                </a:lnTo>
                <a:lnTo>
                  <a:pt x="104" y="46"/>
                </a:lnTo>
                <a:lnTo>
                  <a:pt x="104" y="46"/>
                </a:lnTo>
                <a:lnTo>
                  <a:pt x="105" y="46"/>
                </a:lnTo>
                <a:lnTo>
                  <a:pt x="110" y="51"/>
                </a:lnTo>
                <a:lnTo>
                  <a:pt x="120" y="58"/>
                </a:lnTo>
                <a:lnTo>
                  <a:pt x="120" y="58"/>
                </a:lnTo>
                <a:lnTo>
                  <a:pt x="121" y="58"/>
                </a:lnTo>
                <a:lnTo>
                  <a:pt x="123" y="57"/>
                </a:lnTo>
                <a:lnTo>
                  <a:pt x="126" y="56"/>
                </a:lnTo>
                <a:lnTo>
                  <a:pt x="128" y="56"/>
                </a:lnTo>
                <a:lnTo>
                  <a:pt x="128" y="56"/>
                </a:lnTo>
                <a:lnTo>
                  <a:pt x="129" y="35"/>
                </a:lnTo>
                <a:lnTo>
                  <a:pt x="129" y="25"/>
                </a:lnTo>
                <a:lnTo>
                  <a:pt x="129" y="20"/>
                </a:lnTo>
                <a:lnTo>
                  <a:pt x="129" y="20"/>
                </a:lnTo>
                <a:lnTo>
                  <a:pt x="126" y="13"/>
                </a:lnTo>
                <a:lnTo>
                  <a:pt x="120" y="5"/>
                </a:lnTo>
                <a:lnTo>
                  <a:pt x="120" y="5"/>
                </a:lnTo>
                <a:lnTo>
                  <a:pt x="118" y="8"/>
                </a:lnTo>
                <a:lnTo>
                  <a:pt x="118" y="8"/>
                </a:lnTo>
                <a:lnTo>
                  <a:pt x="116" y="9"/>
                </a:lnTo>
                <a:lnTo>
                  <a:pt x="113" y="9"/>
                </a:lnTo>
                <a:lnTo>
                  <a:pt x="106" y="9"/>
                </a:lnTo>
                <a:lnTo>
                  <a:pt x="92" y="8"/>
                </a:lnTo>
                <a:lnTo>
                  <a:pt x="92" y="8"/>
                </a:lnTo>
                <a:lnTo>
                  <a:pt x="90" y="8"/>
                </a:lnTo>
                <a:lnTo>
                  <a:pt x="88" y="7"/>
                </a:lnTo>
                <a:lnTo>
                  <a:pt x="83" y="2"/>
                </a:lnTo>
                <a:lnTo>
                  <a:pt x="83" y="2"/>
                </a:lnTo>
                <a:lnTo>
                  <a:pt x="80" y="0"/>
                </a:lnTo>
                <a:lnTo>
                  <a:pt x="79" y="2"/>
                </a:lnTo>
                <a:lnTo>
                  <a:pt x="78" y="3"/>
                </a:lnTo>
                <a:lnTo>
                  <a:pt x="75" y="2"/>
                </a:lnTo>
                <a:lnTo>
                  <a:pt x="75" y="2"/>
                </a:lnTo>
                <a:lnTo>
                  <a:pt x="73" y="0"/>
                </a:lnTo>
                <a:lnTo>
                  <a:pt x="73" y="0"/>
                </a:lnTo>
                <a:lnTo>
                  <a:pt x="69" y="3"/>
                </a:lnTo>
                <a:lnTo>
                  <a:pt x="69" y="3"/>
                </a:lnTo>
                <a:lnTo>
                  <a:pt x="60" y="9"/>
                </a:lnTo>
                <a:lnTo>
                  <a:pt x="53" y="14"/>
                </a:lnTo>
                <a:lnTo>
                  <a:pt x="53" y="14"/>
                </a:lnTo>
                <a:lnTo>
                  <a:pt x="48" y="15"/>
                </a:lnTo>
                <a:lnTo>
                  <a:pt x="40" y="13"/>
                </a:lnTo>
                <a:lnTo>
                  <a:pt x="26" y="9"/>
                </a:lnTo>
                <a:lnTo>
                  <a:pt x="26" y="9"/>
                </a:lnTo>
                <a:lnTo>
                  <a:pt x="12" y="5"/>
                </a:lnTo>
                <a:lnTo>
                  <a:pt x="1" y="3"/>
                </a:lnTo>
                <a:lnTo>
                  <a:pt x="0" y="3"/>
                </a:lnTo>
                <a:lnTo>
                  <a:pt x="0" y="148"/>
                </a:lnTo>
                <a:lnTo>
                  <a:pt x="85" y="148"/>
                </a:lnTo>
                <a:lnTo>
                  <a:pt x="85" y="148"/>
                </a:lnTo>
                <a:lnTo>
                  <a:pt x="97" y="149"/>
                </a:lnTo>
                <a:lnTo>
                  <a:pt x="110" y="152"/>
                </a:lnTo>
                <a:lnTo>
                  <a:pt x="120" y="154"/>
                </a:lnTo>
                <a:lnTo>
                  <a:pt x="126" y="15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1" name="Freeform 148"/>
          <p:cNvSpPr>
            <a:spLocks/>
          </p:cNvSpPr>
          <p:nvPr/>
        </p:nvSpPr>
        <p:spPr bwMode="gray">
          <a:xfrm>
            <a:off x="1946663" y="4459426"/>
            <a:ext cx="300875" cy="195354"/>
          </a:xfrm>
          <a:custGeom>
            <a:avLst/>
            <a:gdLst>
              <a:gd name="T0" fmla="*/ 5 w 178"/>
              <a:gd name="T1" fmla="*/ 98 h 114"/>
              <a:gd name="T2" fmla="*/ 0 w 178"/>
              <a:gd name="T3" fmla="*/ 82 h 114"/>
              <a:gd name="T4" fmla="*/ 8 w 178"/>
              <a:gd name="T5" fmla="*/ 66 h 114"/>
              <a:gd name="T6" fmla="*/ 13 w 178"/>
              <a:gd name="T7" fmla="*/ 59 h 114"/>
              <a:gd name="T8" fmla="*/ 24 w 178"/>
              <a:gd name="T9" fmla="*/ 53 h 114"/>
              <a:gd name="T10" fmla="*/ 39 w 178"/>
              <a:gd name="T11" fmla="*/ 47 h 114"/>
              <a:gd name="T12" fmla="*/ 54 w 178"/>
              <a:gd name="T13" fmla="*/ 40 h 114"/>
              <a:gd name="T14" fmla="*/ 65 w 178"/>
              <a:gd name="T15" fmla="*/ 36 h 114"/>
              <a:gd name="T16" fmla="*/ 66 w 178"/>
              <a:gd name="T17" fmla="*/ 30 h 114"/>
              <a:gd name="T18" fmla="*/ 78 w 178"/>
              <a:gd name="T19" fmla="*/ 26 h 114"/>
              <a:gd name="T20" fmla="*/ 96 w 178"/>
              <a:gd name="T21" fmla="*/ 21 h 114"/>
              <a:gd name="T22" fmla="*/ 108 w 178"/>
              <a:gd name="T23" fmla="*/ 13 h 114"/>
              <a:gd name="T24" fmla="*/ 118 w 178"/>
              <a:gd name="T25" fmla="*/ 0 h 114"/>
              <a:gd name="T26" fmla="*/ 131 w 178"/>
              <a:gd name="T27" fmla="*/ 6 h 114"/>
              <a:gd name="T28" fmla="*/ 138 w 178"/>
              <a:gd name="T29" fmla="*/ 16 h 114"/>
              <a:gd name="T30" fmla="*/ 136 w 178"/>
              <a:gd name="T31" fmla="*/ 21 h 114"/>
              <a:gd name="T32" fmla="*/ 131 w 178"/>
              <a:gd name="T33" fmla="*/ 34 h 114"/>
              <a:gd name="T34" fmla="*/ 131 w 178"/>
              <a:gd name="T35" fmla="*/ 35 h 114"/>
              <a:gd name="T36" fmla="*/ 133 w 178"/>
              <a:gd name="T37" fmla="*/ 38 h 114"/>
              <a:gd name="T38" fmla="*/ 138 w 178"/>
              <a:gd name="T39" fmla="*/ 36 h 114"/>
              <a:gd name="T40" fmla="*/ 144 w 178"/>
              <a:gd name="T41" fmla="*/ 36 h 114"/>
              <a:gd name="T42" fmla="*/ 162 w 178"/>
              <a:gd name="T43" fmla="*/ 57 h 114"/>
              <a:gd name="T44" fmla="*/ 168 w 178"/>
              <a:gd name="T45" fmla="*/ 69 h 114"/>
              <a:gd name="T46" fmla="*/ 177 w 178"/>
              <a:gd name="T47" fmla="*/ 77 h 114"/>
              <a:gd name="T48" fmla="*/ 178 w 178"/>
              <a:gd name="T49" fmla="*/ 85 h 114"/>
              <a:gd name="T50" fmla="*/ 168 w 178"/>
              <a:gd name="T51" fmla="*/ 83 h 114"/>
              <a:gd name="T52" fmla="*/ 161 w 178"/>
              <a:gd name="T53" fmla="*/ 82 h 114"/>
              <a:gd name="T54" fmla="*/ 161 w 178"/>
              <a:gd name="T55" fmla="*/ 82 h 114"/>
              <a:gd name="T56" fmla="*/ 161 w 178"/>
              <a:gd name="T57" fmla="*/ 82 h 114"/>
              <a:gd name="T58" fmla="*/ 161 w 178"/>
              <a:gd name="T59" fmla="*/ 82 h 114"/>
              <a:gd name="T60" fmla="*/ 155 w 178"/>
              <a:gd name="T61" fmla="*/ 85 h 114"/>
              <a:gd name="T62" fmla="*/ 149 w 178"/>
              <a:gd name="T63" fmla="*/ 88 h 114"/>
              <a:gd name="T64" fmla="*/ 146 w 178"/>
              <a:gd name="T65" fmla="*/ 89 h 114"/>
              <a:gd name="T66" fmla="*/ 141 w 178"/>
              <a:gd name="T67" fmla="*/ 88 h 114"/>
              <a:gd name="T68" fmla="*/ 129 w 178"/>
              <a:gd name="T69" fmla="*/ 86 h 114"/>
              <a:gd name="T70" fmla="*/ 123 w 178"/>
              <a:gd name="T71" fmla="*/ 90 h 114"/>
              <a:gd name="T72" fmla="*/ 117 w 178"/>
              <a:gd name="T73" fmla="*/ 94 h 114"/>
              <a:gd name="T74" fmla="*/ 101 w 178"/>
              <a:gd name="T75" fmla="*/ 98 h 114"/>
              <a:gd name="T76" fmla="*/ 76 w 178"/>
              <a:gd name="T77" fmla="*/ 91 h 114"/>
              <a:gd name="T78" fmla="*/ 70 w 178"/>
              <a:gd name="T79" fmla="*/ 89 h 114"/>
              <a:gd name="T80" fmla="*/ 70 w 178"/>
              <a:gd name="T81" fmla="*/ 89 h 114"/>
              <a:gd name="T82" fmla="*/ 66 w 178"/>
              <a:gd name="T83" fmla="*/ 89 h 114"/>
              <a:gd name="T84" fmla="*/ 66 w 178"/>
              <a:gd name="T85" fmla="*/ 89 h 114"/>
              <a:gd name="T86" fmla="*/ 60 w 178"/>
              <a:gd name="T87" fmla="*/ 102 h 114"/>
              <a:gd name="T88" fmla="*/ 45 w 178"/>
              <a:gd name="T89" fmla="*/ 106 h 114"/>
              <a:gd name="T90" fmla="*/ 16 w 178"/>
              <a:gd name="T9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114">
                <a:moveTo>
                  <a:pt x="16" y="114"/>
                </a:moveTo>
                <a:lnTo>
                  <a:pt x="16" y="114"/>
                </a:lnTo>
                <a:lnTo>
                  <a:pt x="5" y="98"/>
                </a:lnTo>
                <a:lnTo>
                  <a:pt x="1" y="89"/>
                </a:lnTo>
                <a:lnTo>
                  <a:pt x="0" y="82"/>
                </a:lnTo>
                <a:lnTo>
                  <a:pt x="0" y="82"/>
                </a:lnTo>
                <a:lnTo>
                  <a:pt x="1" y="77"/>
                </a:lnTo>
                <a:lnTo>
                  <a:pt x="5" y="70"/>
                </a:lnTo>
                <a:lnTo>
                  <a:pt x="8" y="66"/>
                </a:lnTo>
                <a:lnTo>
                  <a:pt x="13" y="59"/>
                </a:lnTo>
                <a:lnTo>
                  <a:pt x="13" y="59"/>
                </a:lnTo>
                <a:lnTo>
                  <a:pt x="13" y="59"/>
                </a:lnTo>
                <a:lnTo>
                  <a:pt x="13" y="59"/>
                </a:lnTo>
                <a:lnTo>
                  <a:pt x="19" y="56"/>
                </a:lnTo>
                <a:lnTo>
                  <a:pt x="24" y="53"/>
                </a:lnTo>
                <a:lnTo>
                  <a:pt x="24" y="53"/>
                </a:lnTo>
                <a:lnTo>
                  <a:pt x="32" y="51"/>
                </a:lnTo>
                <a:lnTo>
                  <a:pt x="39" y="47"/>
                </a:lnTo>
                <a:lnTo>
                  <a:pt x="49" y="41"/>
                </a:lnTo>
                <a:lnTo>
                  <a:pt x="49" y="41"/>
                </a:lnTo>
                <a:lnTo>
                  <a:pt x="54" y="40"/>
                </a:lnTo>
                <a:lnTo>
                  <a:pt x="59" y="38"/>
                </a:lnTo>
                <a:lnTo>
                  <a:pt x="64" y="37"/>
                </a:lnTo>
                <a:lnTo>
                  <a:pt x="65" y="36"/>
                </a:lnTo>
                <a:lnTo>
                  <a:pt x="65" y="34"/>
                </a:lnTo>
                <a:lnTo>
                  <a:pt x="65" y="34"/>
                </a:lnTo>
                <a:lnTo>
                  <a:pt x="66" y="30"/>
                </a:lnTo>
                <a:lnTo>
                  <a:pt x="67" y="27"/>
                </a:lnTo>
                <a:lnTo>
                  <a:pt x="72" y="26"/>
                </a:lnTo>
                <a:lnTo>
                  <a:pt x="78" y="26"/>
                </a:lnTo>
                <a:lnTo>
                  <a:pt x="78" y="26"/>
                </a:lnTo>
                <a:lnTo>
                  <a:pt x="87" y="25"/>
                </a:lnTo>
                <a:lnTo>
                  <a:pt x="96" y="21"/>
                </a:lnTo>
                <a:lnTo>
                  <a:pt x="103" y="17"/>
                </a:lnTo>
                <a:lnTo>
                  <a:pt x="108" y="13"/>
                </a:lnTo>
                <a:lnTo>
                  <a:pt x="108" y="13"/>
                </a:lnTo>
                <a:lnTo>
                  <a:pt x="114" y="6"/>
                </a:lnTo>
                <a:lnTo>
                  <a:pt x="117" y="4"/>
                </a:lnTo>
                <a:lnTo>
                  <a:pt x="118" y="0"/>
                </a:lnTo>
                <a:lnTo>
                  <a:pt x="118" y="0"/>
                </a:lnTo>
                <a:lnTo>
                  <a:pt x="125" y="3"/>
                </a:lnTo>
                <a:lnTo>
                  <a:pt x="131" y="6"/>
                </a:lnTo>
                <a:lnTo>
                  <a:pt x="135" y="11"/>
                </a:lnTo>
                <a:lnTo>
                  <a:pt x="138" y="16"/>
                </a:lnTo>
                <a:lnTo>
                  <a:pt x="138" y="16"/>
                </a:lnTo>
                <a:lnTo>
                  <a:pt x="138" y="16"/>
                </a:lnTo>
                <a:lnTo>
                  <a:pt x="138" y="16"/>
                </a:lnTo>
                <a:lnTo>
                  <a:pt x="136" y="21"/>
                </a:lnTo>
                <a:lnTo>
                  <a:pt x="135" y="25"/>
                </a:lnTo>
                <a:lnTo>
                  <a:pt x="133" y="29"/>
                </a:lnTo>
                <a:lnTo>
                  <a:pt x="131" y="34"/>
                </a:lnTo>
                <a:lnTo>
                  <a:pt x="131" y="34"/>
                </a:lnTo>
                <a:lnTo>
                  <a:pt x="131" y="35"/>
                </a:lnTo>
                <a:lnTo>
                  <a:pt x="131" y="35"/>
                </a:lnTo>
                <a:lnTo>
                  <a:pt x="133" y="37"/>
                </a:lnTo>
                <a:lnTo>
                  <a:pt x="133" y="38"/>
                </a:lnTo>
                <a:lnTo>
                  <a:pt x="133" y="38"/>
                </a:lnTo>
                <a:lnTo>
                  <a:pt x="133" y="38"/>
                </a:lnTo>
                <a:lnTo>
                  <a:pt x="136" y="36"/>
                </a:lnTo>
                <a:lnTo>
                  <a:pt x="138" y="36"/>
                </a:lnTo>
                <a:lnTo>
                  <a:pt x="141" y="35"/>
                </a:lnTo>
                <a:lnTo>
                  <a:pt x="141" y="35"/>
                </a:lnTo>
                <a:lnTo>
                  <a:pt x="144" y="36"/>
                </a:lnTo>
                <a:lnTo>
                  <a:pt x="147" y="38"/>
                </a:lnTo>
                <a:lnTo>
                  <a:pt x="155" y="47"/>
                </a:lnTo>
                <a:lnTo>
                  <a:pt x="162" y="57"/>
                </a:lnTo>
                <a:lnTo>
                  <a:pt x="166" y="64"/>
                </a:lnTo>
                <a:lnTo>
                  <a:pt x="166" y="64"/>
                </a:lnTo>
                <a:lnTo>
                  <a:pt x="168" y="69"/>
                </a:lnTo>
                <a:lnTo>
                  <a:pt x="171" y="70"/>
                </a:lnTo>
                <a:lnTo>
                  <a:pt x="175" y="73"/>
                </a:lnTo>
                <a:lnTo>
                  <a:pt x="177" y="77"/>
                </a:lnTo>
                <a:lnTo>
                  <a:pt x="177" y="77"/>
                </a:lnTo>
                <a:lnTo>
                  <a:pt x="178" y="80"/>
                </a:lnTo>
                <a:lnTo>
                  <a:pt x="178" y="85"/>
                </a:lnTo>
                <a:lnTo>
                  <a:pt x="178" y="86"/>
                </a:lnTo>
                <a:lnTo>
                  <a:pt x="178" y="86"/>
                </a:lnTo>
                <a:lnTo>
                  <a:pt x="168" y="83"/>
                </a:lnTo>
                <a:lnTo>
                  <a:pt x="161" y="82"/>
                </a:lnTo>
                <a:lnTo>
                  <a:pt x="161" y="82"/>
                </a:lnTo>
                <a:lnTo>
                  <a:pt x="161" y="82"/>
                </a:lnTo>
                <a:lnTo>
                  <a:pt x="161" y="82"/>
                </a:lnTo>
                <a:lnTo>
                  <a:pt x="161" y="82"/>
                </a:lnTo>
                <a:lnTo>
                  <a:pt x="161" y="82"/>
                </a:lnTo>
                <a:lnTo>
                  <a:pt x="161" y="82"/>
                </a:lnTo>
                <a:lnTo>
                  <a:pt x="161" y="82"/>
                </a:lnTo>
                <a:lnTo>
                  <a:pt x="161" y="82"/>
                </a:lnTo>
                <a:lnTo>
                  <a:pt x="161" y="82"/>
                </a:lnTo>
                <a:lnTo>
                  <a:pt x="161" y="82"/>
                </a:lnTo>
                <a:lnTo>
                  <a:pt x="161" y="82"/>
                </a:lnTo>
                <a:lnTo>
                  <a:pt x="157" y="83"/>
                </a:lnTo>
                <a:lnTo>
                  <a:pt x="156" y="83"/>
                </a:lnTo>
                <a:lnTo>
                  <a:pt x="155" y="85"/>
                </a:lnTo>
                <a:lnTo>
                  <a:pt x="152" y="86"/>
                </a:lnTo>
                <a:lnTo>
                  <a:pt x="152" y="86"/>
                </a:lnTo>
                <a:lnTo>
                  <a:pt x="149" y="88"/>
                </a:lnTo>
                <a:lnTo>
                  <a:pt x="146" y="89"/>
                </a:lnTo>
                <a:lnTo>
                  <a:pt x="146" y="89"/>
                </a:lnTo>
                <a:lnTo>
                  <a:pt x="146" y="89"/>
                </a:lnTo>
                <a:lnTo>
                  <a:pt x="146" y="89"/>
                </a:lnTo>
                <a:lnTo>
                  <a:pt x="141" y="88"/>
                </a:lnTo>
                <a:lnTo>
                  <a:pt x="141" y="88"/>
                </a:lnTo>
                <a:lnTo>
                  <a:pt x="135" y="86"/>
                </a:lnTo>
                <a:lnTo>
                  <a:pt x="129" y="86"/>
                </a:lnTo>
                <a:lnTo>
                  <a:pt x="129" y="86"/>
                </a:lnTo>
                <a:lnTo>
                  <a:pt x="125" y="86"/>
                </a:lnTo>
                <a:lnTo>
                  <a:pt x="123" y="88"/>
                </a:lnTo>
                <a:lnTo>
                  <a:pt x="123" y="90"/>
                </a:lnTo>
                <a:lnTo>
                  <a:pt x="120" y="91"/>
                </a:lnTo>
                <a:lnTo>
                  <a:pt x="120" y="91"/>
                </a:lnTo>
                <a:lnTo>
                  <a:pt x="117" y="94"/>
                </a:lnTo>
                <a:lnTo>
                  <a:pt x="111" y="95"/>
                </a:lnTo>
                <a:lnTo>
                  <a:pt x="101" y="98"/>
                </a:lnTo>
                <a:lnTo>
                  <a:pt x="101" y="98"/>
                </a:lnTo>
                <a:lnTo>
                  <a:pt x="88" y="95"/>
                </a:lnTo>
                <a:lnTo>
                  <a:pt x="81" y="94"/>
                </a:lnTo>
                <a:lnTo>
                  <a:pt x="76" y="91"/>
                </a:lnTo>
                <a:lnTo>
                  <a:pt x="76" y="91"/>
                </a:lnTo>
                <a:lnTo>
                  <a:pt x="74" y="90"/>
                </a:lnTo>
                <a:lnTo>
                  <a:pt x="70" y="89"/>
                </a:lnTo>
                <a:lnTo>
                  <a:pt x="70" y="89"/>
                </a:lnTo>
                <a:lnTo>
                  <a:pt x="70" y="89"/>
                </a:lnTo>
                <a:lnTo>
                  <a:pt x="70" y="89"/>
                </a:lnTo>
                <a:lnTo>
                  <a:pt x="66" y="89"/>
                </a:lnTo>
                <a:lnTo>
                  <a:pt x="66" y="89"/>
                </a:lnTo>
                <a:lnTo>
                  <a:pt x="66" y="89"/>
                </a:lnTo>
                <a:lnTo>
                  <a:pt x="66" y="89"/>
                </a:lnTo>
                <a:lnTo>
                  <a:pt x="66" y="89"/>
                </a:lnTo>
                <a:lnTo>
                  <a:pt x="66" y="89"/>
                </a:lnTo>
                <a:lnTo>
                  <a:pt x="65" y="90"/>
                </a:lnTo>
                <a:lnTo>
                  <a:pt x="62" y="94"/>
                </a:lnTo>
                <a:lnTo>
                  <a:pt x="60" y="102"/>
                </a:lnTo>
                <a:lnTo>
                  <a:pt x="60" y="102"/>
                </a:lnTo>
                <a:lnTo>
                  <a:pt x="51" y="104"/>
                </a:lnTo>
                <a:lnTo>
                  <a:pt x="45" y="106"/>
                </a:lnTo>
                <a:lnTo>
                  <a:pt x="45" y="106"/>
                </a:lnTo>
                <a:lnTo>
                  <a:pt x="33" y="110"/>
                </a:lnTo>
                <a:lnTo>
                  <a:pt x="16" y="1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2" name="Freeform 153"/>
          <p:cNvSpPr>
            <a:spLocks/>
          </p:cNvSpPr>
          <p:nvPr/>
        </p:nvSpPr>
        <p:spPr bwMode="gray">
          <a:xfrm>
            <a:off x="1860457" y="4634216"/>
            <a:ext cx="187624" cy="200494"/>
          </a:xfrm>
          <a:custGeom>
            <a:avLst/>
            <a:gdLst>
              <a:gd name="T0" fmla="*/ 51 w 111"/>
              <a:gd name="T1" fmla="*/ 117 h 117"/>
              <a:gd name="T2" fmla="*/ 40 w 111"/>
              <a:gd name="T3" fmla="*/ 117 h 117"/>
              <a:gd name="T4" fmla="*/ 40 w 111"/>
              <a:gd name="T5" fmla="*/ 117 h 117"/>
              <a:gd name="T6" fmla="*/ 40 w 111"/>
              <a:gd name="T7" fmla="*/ 117 h 117"/>
              <a:gd name="T8" fmla="*/ 40 w 111"/>
              <a:gd name="T9" fmla="*/ 117 h 117"/>
              <a:gd name="T10" fmla="*/ 40 w 111"/>
              <a:gd name="T11" fmla="*/ 117 h 117"/>
              <a:gd name="T12" fmla="*/ 40 w 111"/>
              <a:gd name="T13" fmla="*/ 117 h 117"/>
              <a:gd name="T14" fmla="*/ 25 w 111"/>
              <a:gd name="T15" fmla="*/ 111 h 117"/>
              <a:gd name="T16" fmla="*/ 24 w 111"/>
              <a:gd name="T17" fmla="*/ 110 h 117"/>
              <a:gd name="T18" fmla="*/ 19 w 111"/>
              <a:gd name="T19" fmla="*/ 117 h 117"/>
              <a:gd name="T20" fmla="*/ 19 w 111"/>
              <a:gd name="T21" fmla="*/ 116 h 117"/>
              <a:gd name="T22" fmla="*/ 0 w 111"/>
              <a:gd name="T23" fmla="*/ 96 h 117"/>
              <a:gd name="T24" fmla="*/ 5 w 111"/>
              <a:gd name="T25" fmla="*/ 95 h 117"/>
              <a:gd name="T26" fmla="*/ 6 w 111"/>
              <a:gd name="T27" fmla="*/ 95 h 117"/>
              <a:gd name="T28" fmla="*/ 11 w 111"/>
              <a:gd name="T29" fmla="*/ 95 h 117"/>
              <a:gd name="T30" fmla="*/ 13 w 111"/>
              <a:gd name="T31" fmla="*/ 95 h 117"/>
              <a:gd name="T32" fmla="*/ 24 w 111"/>
              <a:gd name="T33" fmla="*/ 94 h 117"/>
              <a:gd name="T34" fmla="*/ 24 w 111"/>
              <a:gd name="T35" fmla="*/ 94 h 117"/>
              <a:gd name="T36" fmla="*/ 24 w 111"/>
              <a:gd name="T37" fmla="*/ 94 h 117"/>
              <a:gd name="T38" fmla="*/ 24 w 111"/>
              <a:gd name="T39" fmla="*/ 93 h 117"/>
              <a:gd name="T40" fmla="*/ 24 w 111"/>
              <a:gd name="T41" fmla="*/ 93 h 117"/>
              <a:gd name="T42" fmla="*/ 24 w 111"/>
              <a:gd name="T43" fmla="*/ 93 h 117"/>
              <a:gd name="T44" fmla="*/ 24 w 111"/>
              <a:gd name="T45" fmla="*/ 93 h 117"/>
              <a:gd name="T46" fmla="*/ 25 w 111"/>
              <a:gd name="T47" fmla="*/ 93 h 117"/>
              <a:gd name="T48" fmla="*/ 26 w 111"/>
              <a:gd name="T49" fmla="*/ 87 h 117"/>
              <a:gd name="T50" fmla="*/ 30 w 111"/>
              <a:gd name="T51" fmla="*/ 83 h 117"/>
              <a:gd name="T52" fmla="*/ 31 w 111"/>
              <a:gd name="T53" fmla="*/ 83 h 117"/>
              <a:gd name="T54" fmla="*/ 35 w 111"/>
              <a:gd name="T55" fmla="*/ 85 h 117"/>
              <a:gd name="T56" fmla="*/ 40 w 111"/>
              <a:gd name="T57" fmla="*/ 87 h 117"/>
              <a:gd name="T58" fmla="*/ 43 w 111"/>
              <a:gd name="T59" fmla="*/ 85 h 117"/>
              <a:gd name="T60" fmla="*/ 43 w 111"/>
              <a:gd name="T61" fmla="*/ 85 h 117"/>
              <a:gd name="T62" fmla="*/ 43 w 111"/>
              <a:gd name="T63" fmla="*/ 85 h 117"/>
              <a:gd name="T64" fmla="*/ 51 w 111"/>
              <a:gd name="T65" fmla="*/ 78 h 117"/>
              <a:gd name="T66" fmla="*/ 49 w 111"/>
              <a:gd name="T67" fmla="*/ 69 h 117"/>
              <a:gd name="T68" fmla="*/ 45 w 111"/>
              <a:gd name="T69" fmla="*/ 57 h 117"/>
              <a:gd name="T70" fmla="*/ 46 w 111"/>
              <a:gd name="T71" fmla="*/ 53 h 117"/>
              <a:gd name="T72" fmla="*/ 53 w 111"/>
              <a:gd name="T73" fmla="*/ 40 h 117"/>
              <a:gd name="T74" fmla="*/ 48 w 111"/>
              <a:gd name="T75" fmla="*/ 26 h 117"/>
              <a:gd name="T76" fmla="*/ 65 w 111"/>
              <a:gd name="T77" fmla="*/ 30 h 117"/>
              <a:gd name="T78" fmla="*/ 67 w 111"/>
              <a:gd name="T79" fmla="*/ 30 h 117"/>
              <a:gd name="T80" fmla="*/ 74 w 111"/>
              <a:gd name="T81" fmla="*/ 21 h 117"/>
              <a:gd name="T82" fmla="*/ 67 w 111"/>
              <a:gd name="T83" fmla="*/ 12 h 117"/>
              <a:gd name="T84" fmla="*/ 96 w 111"/>
              <a:gd name="T85" fmla="*/ 4 h 117"/>
              <a:gd name="T86" fmla="*/ 111 w 111"/>
              <a:gd name="T87" fmla="*/ 0 h 117"/>
              <a:gd name="T88" fmla="*/ 105 w 111"/>
              <a:gd name="T89" fmla="*/ 20 h 117"/>
              <a:gd name="T90" fmla="*/ 101 w 111"/>
              <a:gd name="T91" fmla="*/ 34 h 117"/>
              <a:gd name="T92" fmla="*/ 100 w 111"/>
              <a:gd name="T93" fmla="*/ 53 h 117"/>
              <a:gd name="T94" fmla="*/ 89 w 111"/>
              <a:gd name="T95" fmla="*/ 66 h 117"/>
              <a:gd name="T96" fmla="*/ 79 w 111"/>
              <a:gd name="T97" fmla="*/ 72 h 117"/>
              <a:gd name="T98" fmla="*/ 75 w 111"/>
              <a:gd name="T99" fmla="*/ 77 h 117"/>
              <a:gd name="T100" fmla="*/ 72 w 111"/>
              <a:gd name="T101" fmla="*/ 96 h 117"/>
              <a:gd name="T102" fmla="*/ 62 w 111"/>
              <a:gd name="T103" fmla="*/ 111 h 117"/>
              <a:gd name="T104" fmla="*/ 58 w 111"/>
              <a:gd name="T105" fmla="*/ 116 h 117"/>
              <a:gd name="T106" fmla="*/ 51 w 111"/>
              <a:gd name="T10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17">
                <a:moveTo>
                  <a:pt x="51" y="117"/>
                </a:moveTo>
                <a:lnTo>
                  <a:pt x="51" y="117"/>
                </a:lnTo>
                <a:lnTo>
                  <a:pt x="51" y="117"/>
                </a:lnTo>
                <a:lnTo>
                  <a:pt x="43" y="117"/>
                </a:lnTo>
                <a:lnTo>
                  <a:pt x="43"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40" y="117"/>
                </a:lnTo>
                <a:lnTo>
                  <a:pt x="36" y="116"/>
                </a:lnTo>
                <a:lnTo>
                  <a:pt x="31" y="114"/>
                </a:lnTo>
                <a:lnTo>
                  <a:pt x="25" y="111"/>
                </a:lnTo>
                <a:lnTo>
                  <a:pt x="25" y="111"/>
                </a:lnTo>
                <a:lnTo>
                  <a:pt x="24" y="110"/>
                </a:lnTo>
                <a:lnTo>
                  <a:pt x="24" y="110"/>
                </a:lnTo>
                <a:lnTo>
                  <a:pt x="22" y="111"/>
                </a:lnTo>
                <a:lnTo>
                  <a:pt x="21" y="113"/>
                </a:lnTo>
                <a:lnTo>
                  <a:pt x="19" y="117"/>
                </a:lnTo>
                <a:lnTo>
                  <a:pt x="19" y="117"/>
                </a:lnTo>
                <a:lnTo>
                  <a:pt x="19" y="116"/>
                </a:lnTo>
                <a:lnTo>
                  <a:pt x="19" y="116"/>
                </a:lnTo>
                <a:lnTo>
                  <a:pt x="16" y="114"/>
                </a:lnTo>
                <a:lnTo>
                  <a:pt x="16" y="114"/>
                </a:lnTo>
                <a:lnTo>
                  <a:pt x="0" y="96"/>
                </a:lnTo>
                <a:lnTo>
                  <a:pt x="0" y="96"/>
                </a:lnTo>
                <a:lnTo>
                  <a:pt x="5" y="95"/>
                </a:lnTo>
                <a:lnTo>
                  <a:pt x="5" y="95"/>
                </a:lnTo>
                <a:lnTo>
                  <a:pt x="6" y="95"/>
                </a:lnTo>
                <a:lnTo>
                  <a:pt x="6" y="95"/>
                </a:lnTo>
                <a:lnTo>
                  <a:pt x="6" y="95"/>
                </a:lnTo>
                <a:lnTo>
                  <a:pt x="8" y="95"/>
                </a:lnTo>
                <a:lnTo>
                  <a:pt x="8" y="95"/>
                </a:lnTo>
                <a:lnTo>
                  <a:pt x="11" y="95"/>
                </a:lnTo>
                <a:lnTo>
                  <a:pt x="11" y="95"/>
                </a:lnTo>
                <a:lnTo>
                  <a:pt x="11" y="95"/>
                </a:lnTo>
                <a:lnTo>
                  <a:pt x="13" y="95"/>
                </a:lnTo>
                <a:lnTo>
                  <a:pt x="13" y="95"/>
                </a:lnTo>
                <a:lnTo>
                  <a:pt x="19" y="94"/>
                </a:lnTo>
                <a:lnTo>
                  <a:pt x="24" y="94"/>
                </a:lnTo>
                <a:lnTo>
                  <a:pt x="24" y="94"/>
                </a:lnTo>
                <a:lnTo>
                  <a:pt x="24" y="94"/>
                </a:lnTo>
                <a:lnTo>
                  <a:pt x="24" y="94"/>
                </a:lnTo>
                <a:lnTo>
                  <a:pt x="24" y="94"/>
                </a:lnTo>
                <a:lnTo>
                  <a:pt x="24" y="94"/>
                </a:lnTo>
                <a:lnTo>
                  <a:pt x="24" y="94"/>
                </a:lnTo>
                <a:lnTo>
                  <a:pt x="24" y="94"/>
                </a:lnTo>
                <a:lnTo>
                  <a:pt x="24" y="93"/>
                </a:lnTo>
                <a:lnTo>
                  <a:pt x="24" y="93"/>
                </a:lnTo>
                <a:lnTo>
                  <a:pt x="24" y="93"/>
                </a:lnTo>
                <a:lnTo>
                  <a:pt x="24" y="93"/>
                </a:lnTo>
                <a:lnTo>
                  <a:pt x="24" y="93"/>
                </a:lnTo>
                <a:lnTo>
                  <a:pt x="24" y="93"/>
                </a:lnTo>
                <a:lnTo>
                  <a:pt x="24" y="93"/>
                </a:lnTo>
                <a:lnTo>
                  <a:pt x="24" y="93"/>
                </a:lnTo>
                <a:lnTo>
                  <a:pt x="24" y="93"/>
                </a:lnTo>
                <a:lnTo>
                  <a:pt x="24" y="93"/>
                </a:lnTo>
                <a:lnTo>
                  <a:pt x="24" y="93"/>
                </a:lnTo>
                <a:lnTo>
                  <a:pt x="24" y="93"/>
                </a:lnTo>
                <a:lnTo>
                  <a:pt x="25" y="93"/>
                </a:lnTo>
                <a:lnTo>
                  <a:pt x="25" y="93"/>
                </a:lnTo>
                <a:lnTo>
                  <a:pt x="25" y="93"/>
                </a:lnTo>
                <a:lnTo>
                  <a:pt x="25" y="93"/>
                </a:lnTo>
                <a:lnTo>
                  <a:pt x="26" y="87"/>
                </a:lnTo>
                <a:lnTo>
                  <a:pt x="29" y="84"/>
                </a:lnTo>
                <a:lnTo>
                  <a:pt x="30" y="83"/>
                </a:lnTo>
                <a:lnTo>
                  <a:pt x="30" y="83"/>
                </a:lnTo>
                <a:lnTo>
                  <a:pt x="30" y="83"/>
                </a:lnTo>
                <a:lnTo>
                  <a:pt x="31" y="83"/>
                </a:lnTo>
                <a:lnTo>
                  <a:pt x="31" y="83"/>
                </a:lnTo>
                <a:lnTo>
                  <a:pt x="31" y="83"/>
                </a:lnTo>
                <a:lnTo>
                  <a:pt x="31" y="83"/>
                </a:lnTo>
                <a:lnTo>
                  <a:pt x="35" y="85"/>
                </a:lnTo>
                <a:lnTo>
                  <a:pt x="40" y="87"/>
                </a:lnTo>
                <a:lnTo>
                  <a:pt x="40" y="87"/>
                </a:lnTo>
                <a:lnTo>
                  <a:pt x="40" y="87"/>
                </a:lnTo>
                <a:lnTo>
                  <a:pt x="40" y="87"/>
                </a:lnTo>
                <a:lnTo>
                  <a:pt x="43" y="85"/>
                </a:lnTo>
                <a:lnTo>
                  <a:pt x="43" y="85"/>
                </a:lnTo>
                <a:lnTo>
                  <a:pt x="43" y="85"/>
                </a:lnTo>
                <a:lnTo>
                  <a:pt x="43" y="85"/>
                </a:lnTo>
                <a:lnTo>
                  <a:pt x="43" y="85"/>
                </a:lnTo>
                <a:lnTo>
                  <a:pt x="43" y="85"/>
                </a:lnTo>
                <a:lnTo>
                  <a:pt x="43" y="85"/>
                </a:lnTo>
                <a:lnTo>
                  <a:pt x="43" y="85"/>
                </a:lnTo>
                <a:lnTo>
                  <a:pt x="47" y="84"/>
                </a:lnTo>
                <a:lnTo>
                  <a:pt x="49" y="82"/>
                </a:lnTo>
                <a:lnTo>
                  <a:pt x="51" y="78"/>
                </a:lnTo>
                <a:lnTo>
                  <a:pt x="51" y="74"/>
                </a:lnTo>
                <a:lnTo>
                  <a:pt x="51" y="74"/>
                </a:lnTo>
                <a:lnTo>
                  <a:pt x="49" y="69"/>
                </a:lnTo>
                <a:lnTo>
                  <a:pt x="49" y="69"/>
                </a:lnTo>
                <a:lnTo>
                  <a:pt x="46" y="62"/>
                </a:lnTo>
                <a:lnTo>
                  <a:pt x="45" y="57"/>
                </a:lnTo>
                <a:lnTo>
                  <a:pt x="45" y="57"/>
                </a:lnTo>
                <a:lnTo>
                  <a:pt x="46" y="53"/>
                </a:lnTo>
                <a:lnTo>
                  <a:pt x="46" y="53"/>
                </a:lnTo>
                <a:lnTo>
                  <a:pt x="51" y="47"/>
                </a:lnTo>
                <a:lnTo>
                  <a:pt x="52" y="44"/>
                </a:lnTo>
                <a:lnTo>
                  <a:pt x="53" y="40"/>
                </a:lnTo>
                <a:lnTo>
                  <a:pt x="53" y="40"/>
                </a:lnTo>
                <a:lnTo>
                  <a:pt x="51" y="34"/>
                </a:lnTo>
                <a:lnTo>
                  <a:pt x="48" y="26"/>
                </a:lnTo>
                <a:lnTo>
                  <a:pt x="48" y="26"/>
                </a:lnTo>
                <a:lnTo>
                  <a:pt x="57" y="29"/>
                </a:lnTo>
                <a:lnTo>
                  <a:pt x="65" y="30"/>
                </a:lnTo>
                <a:lnTo>
                  <a:pt x="65" y="30"/>
                </a:lnTo>
                <a:lnTo>
                  <a:pt x="67" y="30"/>
                </a:lnTo>
                <a:lnTo>
                  <a:pt x="67" y="30"/>
                </a:lnTo>
                <a:lnTo>
                  <a:pt x="72" y="28"/>
                </a:lnTo>
                <a:lnTo>
                  <a:pt x="74" y="25"/>
                </a:lnTo>
                <a:lnTo>
                  <a:pt x="74" y="21"/>
                </a:lnTo>
                <a:lnTo>
                  <a:pt x="72" y="18"/>
                </a:lnTo>
                <a:lnTo>
                  <a:pt x="72" y="18"/>
                </a:lnTo>
                <a:lnTo>
                  <a:pt x="67" y="12"/>
                </a:lnTo>
                <a:lnTo>
                  <a:pt x="67" y="12"/>
                </a:lnTo>
                <a:lnTo>
                  <a:pt x="84" y="8"/>
                </a:lnTo>
                <a:lnTo>
                  <a:pt x="96" y="4"/>
                </a:lnTo>
                <a:lnTo>
                  <a:pt x="96" y="4"/>
                </a:lnTo>
                <a:lnTo>
                  <a:pt x="102" y="2"/>
                </a:lnTo>
                <a:lnTo>
                  <a:pt x="111" y="0"/>
                </a:lnTo>
                <a:lnTo>
                  <a:pt x="111" y="0"/>
                </a:lnTo>
                <a:lnTo>
                  <a:pt x="107" y="13"/>
                </a:lnTo>
                <a:lnTo>
                  <a:pt x="105" y="20"/>
                </a:lnTo>
                <a:lnTo>
                  <a:pt x="105" y="20"/>
                </a:lnTo>
                <a:lnTo>
                  <a:pt x="102" y="26"/>
                </a:lnTo>
                <a:lnTo>
                  <a:pt x="101" y="34"/>
                </a:lnTo>
                <a:lnTo>
                  <a:pt x="101" y="48"/>
                </a:lnTo>
                <a:lnTo>
                  <a:pt x="101" y="48"/>
                </a:lnTo>
                <a:lnTo>
                  <a:pt x="100" y="53"/>
                </a:lnTo>
                <a:lnTo>
                  <a:pt x="97" y="58"/>
                </a:lnTo>
                <a:lnTo>
                  <a:pt x="94" y="62"/>
                </a:lnTo>
                <a:lnTo>
                  <a:pt x="89" y="66"/>
                </a:lnTo>
                <a:lnTo>
                  <a:pt x="89" y="66"/>
                </a:lnTo>
                <a:lnTo>
                  <a:pt x="81" y="69"/>
                </a:lnTo>
                <a:lnTo>
                  <a:pt x="79" y="72"/>
                </a:lnTo>
                <a:lnTo>
                  <a:pt x="77" y="73"/>
                </a:lnTo>
                <a:lnTo>
                  <a:pt x="77" y="73"/>
                </a:lnTo>
                <a:lnTo>
                  <a:pt x="75" y="77"/>
                </a:lnTo>
                <a:lnTo>
                  <a:pt x="75" y="83"/>
                </a:lnTo>
                <a:lnTo>
                  <a:pt x="74" y="89"/>
                </a:lnTo>
                <a:lnTo>
                  <a:pt x="72" y="96"/>
                </a:lnTo>
                <a:lnTo>
                  <a:pt x="72" y="96"/>
                </a:lnTo>
                <a:lnTo>
                  <a:pt x="64" y="108"/>
                </a:lnTo>
                <a:lnTo>
                  <a:pt x="62" y="111"/>
                </a:lnTo>
                <a:lnTo>
                  <a:pt x="59" y="115"/>
                </a:lnTo>
                <a:lnTo>
                  <a:pt x="59" y="115"/>
                </a:lnTo>
                <a:lnTo>
                  <a:pt x="58" y="116"/>
                </a:lnTo>
                <a:lnTo>
                  <a:pt x="57" y="117"/>
                </a:lnTo>
                <a:lnTo>
                  <a:pt x="51" y="117"/>
                </a:lnTo>
                <a:lnTo>
                  <a:pt x="51" y="11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3" name="Freeform 173"/>
          <p:cNvSpPr>
            <a:spLocks/>
          </p:cNvSpPr>
          <p:nvPr/>
        </p:nvSpPr>
        <p:spPr bwMode="gray">
          <a:xfrm>
            <a:off x="1897644" y="4599944"/>
            <a:ext cx="444552" cy="435262"/>
          </a:xfrm>
          <a:custGeom>
            <a:avLst/>
            <a:gdLst>
              <a:gd name="T0" fmla="*/ 226 w 263"/>
              <a:gd name="T1" fmla="*/ 248 h 254"/>
              <a:gd name="T2" fmla="*/ 218 w 263"/>
              <a:gd name="T3" fmla="*/ 241 h 254"/>
              <a:gd name="T4" fmla="*/ 180 w 263"/>
              <a:gd name="T5" fmla="*/ 225 h 254"/>
              <a:gd name="T6" fmla="*/ 180 w 263"/>
              <a:gd name="T7" fmla="*/ 225 h 254"/>
              <a:gd name="T8" fmla="*/ 175 w 263"/>
              <a:gd name="T9" fmla="*/ 225 h 254"/>
              <a:gd name="T10" fmla="*/ 170 w 263"/>
              <a:gd name="T11" fmla="*/ 226 h 254"/>
              <a:gd name="T12" fmla="*/ 169 w 263"/>
              <a:gd name="T13" fmla="*/ 226 h 254"/>
              <a:gd name="T14" fmla="*/ 158 w 263"/>
              <a:gd name="T15" fmla="*/ 220 h 254"/>
              <a:gd name="T16" fmla="*/ 154 w 263"/>
              <a:gd name="T17" fmla="*/ 220 h 254"/>
              <a:gd name="T18" fmla="*/ 153 w 263"/>
              <a:gd name="T19" fmla="*/ 220 h 254"/>
              <a:gd name="T20" fmla="*/ 137 w 263"/>
              <a:gd name="T21" fmla="*/ 220 h 254"/>
              <a:gd name="T22" fmla="*/ 136 w 263"/>
              <a:gd name="T23" fmla="*/ 216 h 254"/>
              <a:gd name="T24" fmla="*/ 131 w 263"/>
              <a:gd name="T25" fmla="*/ 193 h 254"/>
              <a:gd name="T26" fmla="*/ 133 w 263"/>
              <a:gd name="T27" fmla="*/ 171 h 254"/>
              <a:gd name="T28" fmla="*/ 132 w 263"/>
              <a:gd name="T29" fmla="*/ 171 h 254"/>
              <a:gd name="T30" fmla="*/ 122 w 263"/>
              <a:gd name="T31" fmla="*/ 172 h 254"/>
              <a:gd name="T32" fmla="*/ 117 w 263"/>
              <a:gd name="T33" fmla="*/ 171 h 254"/>
              <a:gd name="T34" fmla="*/ 117 w 263"/>
              <a:gd name="T35" fmla="*/ 169 h 254"/>
              <a:gd name="T36" fmla="*/ 111 w 263"/>
              <a:gd name="T37" fmla="*/ 167 h 254"/>
              <a:gd name="T38" fmla="*/ 101 w 263"/>
              <a:gd name="T39" fmla="*/ 165 h 254"/>
              <a:gd name="T40" fmla="*/ 96 w 263"/>
              <a:gd name="T41" fmla="*/ 172 h 254"/>
              <a:gd name="T42" fmla="*/ 77 w 263"/>
              <a:gd name="T43" fmla="*/ 182 h 254"/>
              <a:gd name="T44" fmla="*/ 63 w 263"/>
              <a:gd name="T45" fmla="*/ 160 h 254"/>
              <a:gd name="T46" fmla="*/ 13 w 263"/>
              <a:gd name="T47" fmla="*/ 153 h 254"/>
              <a:gd name="T48" fmla="*/ 0 w 263"/>
              <a:gd name="T49" fmla="*/ 149 h 254"/>
              <a:gd name="T50" fmla="*/ 18 w 263"/>
              <a:gd name="T51" fmla="*/ 137 h 254"/>
              <a:gd name="T52" fmla="*/ 18 w 263"/>
              <a:gd name="T53" fmla="*/ 137 h 254"/>
              <a:gd name="T54" fmla="*/ 21 w 263"/>
              <a:gd name="T55" fmla="*/ 137 h 254"/>
              <a:gd name="T56" fmla="*/ 37 w 263"/>
              <a:gd name="T57" fmla="*/ 135 h 254"/>
              <a:gd name="T58" fmla="*/ 55 w 263"/>
              <a:gd name="T59" fmla="*/ 93 h 254"/>
              <a:gd name="T60" fmla="*/ 78 w 263"/>
              <a:gd name="T61" fmla="*/ 73 h 254"/>
              <a:gd name="T62" fmla="*/ 89 w 263"/>
              <a:gd name="T63" fmla="*/ 20 h 254"/>
              <a:gd name="T64" fmla="*/ 95 w 263"/>
              <a:gd name="T65" fmla="*/ 7 h 254"/>
              <a:gd name="T66" fmla="*/ 105 w 263"/>
              <a:gd name="T67" fmla="*/ 9 h 254"/>
              <a:gd name="T68" fmla="*/ 149 w 263"/>
              <a:gd name="T69" fmla="*/ 9 h 254"/>
              <a:gd name="T70" fmla="*/ 170 w 263"/>
              <a:gd name="T71" fmla="*/ 6 h 254"/>
              <a:gd name="T72" fmla="*/ 184 w 263"/>
              <a:gd name="T73" fmla="*/ 3 h 254"/>
              <a:gd name="T74" fmla="*/ 190 w 263"/>
              <a:gd name="T75" fmla="*/ 0 h 254"/>
              <a:gd name="T76" fmla="*/ 207 w 263"/>
              <a:gd name="T77" fmla="*/ 4 h 254"/>
              <a:gd name="T78" fmla="*/ 217 w 263"/>
              <a:gd name="T79" fmla="*/ 9 h 254"/>
              <a:gd name="T80" fmla="*/ 226 w 263"/>
              <a:gd name="T81" fmla="*/ 13 h 254"/>
              <a:gd name="T82" fmla="*/ 226 w 263"/>
              <a:gd name="T83" fmla="*/ 13 h 254"/>
              <a:gd name="T84" fmla="*/ 234 w 263"/>
              <a:gd name="T85" fmla="*/ 7 h 254"/>
              <a:gd name="T86" fmla="*/ 243 w 263"/>
              <a:gd name="T87" fmla="*/ 8 h 254"/>
              <a:gd name="T88" fmla="*/ 247 w 263"/>
              <a:gd name="T89" fmla="*/ 13 h 254"/>
              <a:gd name="T90" fmla="*/ 260 w 263"/>
              <a:gd name="T91" fmla="*/ 18 h 254"/>
              <a:gd name="T92" fmla="*/ 254 w 263"/>
              <a:gd name="T93" fmla="*/ 51 h 254"/>
              <a:gd name="T94" fmla="*/ 242 w 263"/>
              <a:gd name="T95" fmla="*/ 72 h 254"/>
              <a:gd name="T96" fmla="*/ 229 w 263"/>
              <a:gd name="T97" fmla="*/ 103 h 254"/>
              <a:gd name="T98" fmla="*/ 229 w 263"/>
              <a:gd name="T99" fmla="*/ 105 h 254"/>
              <a:gd name="T100" fmla="*/ 231 w 263"/>
              <a:gd name="T101" fmla="*/ 126 h 254"/>
              <a:gd name="T102" fmla="*/ 240 w 263"/>
              <a:gd name="T103" fmla="*/ 162 h 254"/>
              <a:gd name="T104" fmla="*/ 252 w 263"/>
              <a:gd name="T105" fmla="*/ 182 h 254"/>
              <a:gd name="T106" fmla="*/ 234 w 263"/>
              <a:gd name="T107" fmla="*/ 184 h 254"/>
              <a:gd name="T108" fmla="*/ 224 w 263"/>
              <a:gd name="T109" fmla="*/ 205 h 254"/>
              <a:gd name="T110" fmla="*/ 227 w 263"/>
              <a:gd name="T111" fmla="*/ 232 h 254"/>
              <a:gd name="T112" fmla="*/ 238 w 263"/>
              <a:gd name="T113" fmla="*/ 242 h 254"/>
              <a:gd name="T114" fmla="*/ 243 w 263"/>
              <a:gd name="T115" fmla="*/ 241 h 254"/>
              <a:gd name="T116" fmla="*/ 247 w 263"/>
              <a:gd name="T117" fmla="*/ 241 h 254"/>
              <a:gd name="T118" fmla="*/ 244 w 263"/>
              <a:gd name="T119" fmla="*/ 249 h 254"/>
              <a:gd name="T120" fmla="*/ 236 w 263"/>
              <a:gd name="T12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254">
                <a:moveTo>
                  <a:pt x="236" y="254"/>
                </a:moveTo>
                <a:lnTo>
                  <a:pt x="236" y="254"/>
                </a:lnTo>
                <a:lnTo>
                  <a:pt x="236" y="254"/>
                </a:lnTo>
                <a:lnTo>
                  <a:pt x="229" y="253"/>
                </a:lnTo>
                <a:lnTo>
                  <a:pt x="227" y="252"/>
                </a:lnTo>
                <a:lnTo>
                  <a:pt x="226" y="249"/>
                </a:lnTo>
                <a:lnTo>
                  <a:pt x="226" y="249"/>
                </a:lnTo>
                <a:lnTo>
                  <a:pt x="226" y="248"/>
                </a:lnTo>
                <a:lnTo>
                  <a:pt x="226" y="248"/>
                </a:lnTo>
                <a:lnTo>
                  <a:pt x="226" y="248"/>
                </a:lnTo>
                <a:lnTo>
                  <a:pt x="224" y="248"/>
                </a:lnTo>
                <a:lnTo>
                  <a:pt x="224" y="248"/>
                </a:lnTo>
                <a:lnTo>
                  <a:pt x="224" y="248"/>
                </a:lnTo>
                <a:lnTo>
                  <a:pt x="224" y="248"/>
                </a:lnTo>
                <a:lnTo>
                  <a:pt x="222" y="243"/>
                </a:lnTo>
                <a:lnTo>
                  <a:pt x="218" y="241"/>
                </a:lnTo>
                <a:lnTo>
                  <a:pt x="208" y="235"/>
                </a:lnTo>
                <a:lnTo>
                  <a:pt x="208" y="235"/>
                </a:lnTo>
                <a:lnTo>
                  <a:pt x="194" y="230"/>
                </a:lnTo>
                <a:lnTo>
                  <a:pt x="181" y="225"/>
                </a:lnTo>
                <a:lnTo>
                  <a:pt x="181"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80" y="225"/>
                </a:lnTo>
                <a:lnTo>
                  <a:pt x="179" y="225"/>
                </a:lnTo>
                <a:lnTo>
                  <a:pt x="179" y="225"/>
                </a:lnTo>
                <a:lnTo>
                  <a:pt x="175" y="225"/>
                </a:lnTo>
                <a:lnTo>
                  <a:pt x="175" y="225"/>
                </a:lnTo>
                <a:lnTo>
                  <a:pt x="172" y="226"/>
                </a:lnTo>
                <a:lnTo>
                  <a:pt x="172" y="226"/>
                </a:lnTo>
                <a:lnTo>
                  <a:pt x="170" y="226"/>
                </a:lnTo>
                <a:lnTo>
                  <a:pt x="170" y="226"/>
                </a:lnTo>
                <a:lnTo>
                  <a:pt x="170" y="226"/>
                </a:lnTo>
                <a:lnTo>
                  <a:pt x="170" y="226"/>
                </a:lnTo>
                <a:lnTo>
                  <a:pt x="170" y="226"/>
                </a:lnTo>
                <a:lnTo>
                  <a:pt x="170" y="226"/>
                </a:lnTo>
                <a:lnTo>
                  <a:pt x="170" y="226"/>
                </a:lnTo>
                <a:lnTo>
                  <a:pt x="169" y="226"/>
                </a:lnTo>
                <a:lnTo>
                  <a:pt x="169" y="226"/>
                </a:lnTo>
                <a:lnTo>
                  <a:pt x="169" y="226"/>
                </a:lnTo>
                <a:lnTo>
                  <a:pt x="169" y="226"/>
                </a:lnTo>
                <a:lnTo>
                  <a:pt x="169" y="226"/>
                </a:lnTo>
                <a:lnTo>
                  <a:pt x="169" y="226"/>
                </a:lnTo>
                <a:lnTo>
                  <a:pt x="169" y="226"/>
                </a:lnTo>
                <a:lnTo>
                  <a:pt x="164" y="222"/>
                </a:lnTo>
                <a:lnTo>
                  <a:pt x="162" y="220"/>
                </a:lnTo>
                <a:lnTo>
                  <a:pt x="162" y="220"/>
                </a:lnTo>
                <a:lnTo>
                  <a:pt x="158" y="220"/>
                </a:lnTo>
                <a:lnTo>
                  <a:pt x="158" y="220"/>
                </a:lnTo>
                <a:lnTo>
                  <a:pt x="158" y="220"/>
                </a:lnTo>
                <a:lnTo>
                  <a:pt x="158" y="220"/>
                </a:lnTo>
                <a:lnTo>
                  <a:pt x="158" y="220"/>
                </a:lnTo>
                <a:lnTo>
                  <a:pt x="158" y="220"/>
                </a:lnTo>
                <a:lnTo>
                  <a:pt x="158" y="220"/>
                </a:lnTo>
                <a:lnTo>
                  <a:pt x="158" y="220"/>
                </a:lnTo>
                <a:lnTo>
                  <a:pt x="156" y="220"/>
                </a:lnTo>
                <a:lnTo>
                  <a:pt x="156" y="220"/>
                </a:lnTo>
                <a:lnTo>
                  <a:pt x="154" y="220"/>
                </a:lnTo>
                <a:lnTo>
                  <a:pt x="154" y="220"/>
                </a:lnTo>
                <a:lnTo>
                  <a:pt x="154" y="220"/>
                </a:lnTo>
                <a:lnTo>
                  <a:pt x="154" y="220"/>
                </a:lnTo>
                <a:lnTo>
                  <a:pt x="154" y="220"/>
                </a:lnTo>
                <a:lnTo>
                  <a:pt x="154" y="220"/>
                </a:lnTo>
                <a:lnTo>
                  <a:pt x="154" y="220"/>
                </a:lnTo>
                <a:lnTo>
                  <a:pt x="154" y="220"/>
                </a:lnTo>
                <a:lnTo>
                  <a:pt x="154" y="220"/>
                </a:lnTo>
                <a:lnTo>
                  <a:pt x="153" y="220"/>
                </a:lnTo>
                <a:lnTo>
                  <a:pt x="153" y="220"/>
                </a:lnTo>
                <a:lnTo>
                  <a:pt x="153" y="220"/>
                </a:lnTo>
                <a:lnTo>
                  <a:pt x="153" y="220"/>
                </a:lnTo>
                <a:lnTo>
                  <a:pt x="143" y="220"/>
                </a:lnTo>
                <a:lnTo>
                  <a:pt x="143" y="220"/>
                </a:lnTo>
                <a:lnTo>
                  <a:pt x="143" y="220"/>
                </a:lnTo>
                <a:lnTo>
                  <a:pt x="143" y="220"/>
                </a:lnTo>
                <a:lnTo>
                  <a:pt x="137" y="220"/>
                </a:lnTo>
                <a:lnTo>
                  <a:pt x="135" y="220"/>
                </a:lnTo>
                <a:lnTo>
                  <a:pt x="135" y="219"/>
                </a:lnTo>
                <a:lnTo>
                  <a:pt x="135" y="219"/>
                </a:lnTo>
                <a:lnTo>
                  <a:pt x="135" y="219"/>
                </a:lnTo>
                <a:lnTo>
                  <a:pt x="135" y="219"/>
                </a:lnTo>
                <a:lnTo>
                  <a:pt x="135" y="219"/>
                </a:lnTo>
                <a:lnTo>
                  <a:pt x="135" y="219"/>
                </a:lnTo>
                <a:lnTo>
                  <a:pt x="136" y="216"/>
                </a:lnTo>
                <a:lnTo>
                  <a:pt x="138" y="214"/>
                </a:lnTo>
                <a:lnTo>
                  <a:pt x="141" y="211"/>
                </a:lnTo>
                <a:lnTo>
                  <a:pt x="142" y="209"/>
                </a:lnTo>
                <a:lnTo>
                  <a:pt x="142" y="209"/>
                </a:lnTo>
                <a:lnTo>
                  <a:pt x="141" y="206"/>
                </a:lnTo>
                <a:lnTo>
                  <a:pt x="137" y="201"/>
                </a:lnTo>
                <a:lnTo>
                  <a:pt x="133" y="197"/>
                </a:lnTo>
                <a:lnTo>
                  <a:pt x="131" y="193"/>
                </a:lnTo>
                <a:lnTo>
                  <a:pt x="131" y="193"/>
                </a:lnTo>
                <a:lnTo>
                  <a:pt x="131" y="193"/>
                </a:lnTo>
                <a:lnTo>
                  <a:pt x="131" y="193"/>
                </a:lnTo>
                <a:lnTo>
                  <a:pt x="131" y="193"/>
                </a:lnTo>
                <a:lnTo>
                  <a:pt x="131" y="193"/>
                </a:lnTo>
                <a:lnTo>
                  <a:pt x="133" y="179"/>
                </a:lnTo>
                <a:lnTo>
                  <a:pt x="133" y="173"/>
                </a:lnTo>
                <a:lnTo>
                  <a:pt x="133" y="171"/>
                </a:lnTo>
                <a:lnTo>
                  <a:pt x="133" y="171"/>
                </a:lnTo>
                <a:lnTo>
                  <a:pt x="133" y="171"/>
                </a:lnTo>
                <a:lnTo>
                  <a:pt x="132" y="171"/>
                </a:lnTo>
                <a:lnTo>
                  <a:pt x="132" y="171"/>
                </a:lnTo>
                <a:lnTo>
                  <a:pt x="132" y="171"/>
                </a:lnTo>
                <a:lnTo>
                  <a:pt x="132" y="171"/>
                </a:lnTo>
                <a:lnTo>
                  <a:pt x="132" y="171"/>
                </a:lnTo>
                <a:lnTo>
                  <a:pt x="132" y="171"/>
                </a:lnTo>
                <a:lnTo>
                  <a:pt x="132" y="171"/>
                </a:lnTo>
                <a:lnTo>
                  <a:pt x="132" y="171"/>
                </a:lnTo>
                <a:lnTo>
                  <a:pt x="132" y="171"/>
                </a:lnTo>
                <a:lnTo>
                  <a:pt x="132" y="171"/>
                </a:lnTo>
                <a:lnTo>
                  <a:pt x="122" y="172"/>
                </a:lnTo>
                <a:lnTo>
                  <a:pt x="122" y="172"/>
                </a:lnTo>
                <a:lnTo>
                  <a:pt x="122" y="172"/>
                </a:lnTo>
                <a:lnTo>
                  <a:pt x="122" y="172"/>
                </a:lnTo>
                <a:lnTo>
                  <a:pt x="120" y="172"/>
                </a:lnTo>
                <a:lnTo>
                  <a:pt x="117" y="171"/>
                </a:lnTo>
                <a:lnTo>
                  <a:pt x="117" y="171"/>
                </a:lnTo>
                <a:lnTo>
                  <a:pt x="117" y="171"/>
                </a:lnTo>
                <a:lnTo>
                  <a:pt x="117" y="171"/>
                </a:lnTo>
                <a:lnTo>
                  <a:pt x="117" y="171"/>
                </a:lnTo>
                <a:lnTo>
                  <a:pt x="117" y="171"/>
                </a:lnTo>
                <a:lnTo>
                  <a:pt x="117" y="171"/>
                </a:lnTo>
                <a:lnTo>
                  <a:pt x="117" y="171"/>
                </a:lnTo>
                <a:lnTo>
                  <a:pt x="117" y="171"/>
                </a:lnTo>
                <a:lnTo>
                  <a:pt x="117" y="171"/>
                </a:lnTo>
                <a:lnTo>
                  <a:pt x="117" y="171"/>
                </a:lnTo>
                <a:lnTo>
                  <a:pt x="117" y="171"/>
                </a:lnTo>
                <a:lnTo>
                  <a:pt x="117" y="171"/>
                </a:lnTo>
                <a:lnTo>
                  <a:pt x="117" y="171"/>
                </a:lnTo>
                <a:lnTo>
                  <a:pt x="117" y="169"/>
                </a:lnTo>
                <a:lnTo>
                  <a:pt x="117" y="169"/>
                </a:lnTo>
                <a:lnTo>
                  <a:pt x="117" y="169"/>
                </a:lnTo>
                <a:lnTo>
                  <a:pt x="117" y="169"/>
                </a:lnTo>
                <a:lnTo>
                  <a:pt x="112" y="167"/>
                </a:lnTo>
                <a:lnTo>
                  <a:pt x="112" y="167"/>
                </a:lnTo>
                <a:lnTo>
                  <a:pt x="112" y="167"/>
                </a:lnTo>
                <a:lnTo>
                  <a:pt x="111" y="167"/>
                </a:lnTo>
                <a:lnTo>
                  <a:pt x="111" y="167"/>
                </a:lnTo>
                <a:lnTo>
                  <a:pt x="111" y="167"/>
                </a:lnTo>
                <a:lnTo>
                  <a:pt x="111" y="167"/>
                </a:lnTo>
                <a:lnTo>
                  <a:pt x="110" y="167"/>
                </a:lnTo>
                <a:lnTo>
                  <a:pt x="110" y="167"/>
                </a:lnTo>
                <a:lnTo>
                  <a:pt x="101" y="165"/>
                </a:lnTo>
                <a:lnTo>
                  <a:pt x="101" y="165"/>
                </a:lnTo>
                <a:lnTo>
                  <a:pt x="101" y="165"/>
                </a:lnTo>
                <a:lnTo>
                  <a:pt x="101" y="165"/>
                </a:lnTo>
                <a:lnTo>
                  <a:pt x="100" y="165"/>
                </a:lnTo>
                <a:lnTo>
                  <a:pt x="100" y="165"/>
                </a:lnTo>
                <a:lnTo>
                  <a:pt x="98" y="166"/>
                </a:lnTo>
                <a:lnTo>
                  <a:pt x="98" y="166"/>
                </a:lnTo>
                <a:lnTo>
                  <a:pt x="98" y="166"/>
                </a:lnTo>
                <a:lnTo>
                  <a:pt x="98" y="166"/>
                </a:lnTo>
                <a:lnTo>
                  <a:pt x="98" y="168"/>
                </a:lnTo>
                <a:lnTo>
                  <a:pt x="96" y="172"/>
                </a:lnTo>
                <a:lnTo>
                  <a:pt x="96" y="177"/>
                </a:lnTo>
                <a:lnTo>
                  <a:pt x="95" y="178"/>
                </a:lnTo>
                <a:lnTo>
                  <a:pt x="94" y="178"/>
                </a:lnTo>
                <a:lnTo>
                  <a:pt x="94" y="178"/>
                </a:lnTo>
                <a:lnTo>
                  <a:pt x="87" y="179"/>
                </a:lnTo>
                <a:lnTo>
                  <a:pt x="77" y="182"/>
                </a:lnTo>
                <a:lnTo>
                  <a:pt x="77" y="182"/>
                </a:lnTo>
                <a:lnTo>
                  <a:pt x="77" y="182"/>
                </a:lnTo>
                <a:lnTo>
                  <a:pt x="74" y="181"/>
                </a:lnTo>
                <a:lnTo>
                  <a:pt x="72" y="179"/>
                </a:lnTo>
                <a:lnTo>
                  <a:pt x="72" y="179"/>
                </a:lnTo>
                <a:lnTo>
                  <a:pt x="72" y="179"/>
                </a:lnTo>
                <a:lnTo>
                  <a:pt x="72" y="179"/>
                </a:lnTo>
                <a:lnTo>
                  <a:pt x="67" y="171"/>
                </a:lnTo>
                <a:lnTo>
                  <a:pt x="64" y="165"/>
                </a:lnTo>
                <a:lnTo>
                  <a:pt x="63" y="160"/>
                </a:lnTo>
                <a:lnTo>
                  <a:pt x="63" y="146"/>
                </a:lnTo>
                <a:lnTo>
                  <a:pt x="20" y="146"/>
                </a:lnTo>
                <a:lnTo>
                  <a:pt x="20" y="146"/>
                </a:lnTo>
                <a:lnTo>
                  <a:pt x="18" y="147"/>
                </a:lnTo>
                <a:lnTo>
                  <a:pt x="16" y="147"/>
                </a:lnTo>
                <a:lnTo>
                  <a:pt x="15" y="150"/>
                </a:lnTo>
                <a:lnTo>
                  <a:pt x="14" y="152"/>
                </a:lnTo>
                <a:lnTo>
                  <a:pt x="13" y="153"/>
                </a:lnTo>
                <a:lnTo>
                  <a:pt x="13" y="153"/>
                </a:lnTo>
                <a:lnTo>
                  <a:pt x="2" y="156"/>
                </a:lnTo>
                <a:lnTo>
                  <a:pt x="2" y="156"/>
                </a:lnTo>
                <a:lnTo>
                  <a:pt x="0" y="153"/>
                </a:lnTo>
                <a:lnTo>
                  <a:pt x="0" y="151"/>
                </a:lnTo>
                <a:lnTo>
                  <a:pt x="0" y="151"/>
                </a:lnTo>
                <a:lnTo>
                  <a:pt x="0" y="149"/>
                </a:lnTo>
                <a:lnTo>
                  <a:pt x="0" y="149"/>
                </a:lnTo>
                <a:lnTo>
                  <a:pt x="2" y="147"/>
                </a:lnTo>
                <a:lnTo>
                  <a:pt x="3" y="146"/>
                </a:lnTo>
                <a:lnTo>
                  <a:pt x="3" y="146"/>
                </a:lnTo>
                <a:lnTo>
                  <a:pt x="9" y="134"/>
                </a:lnTo>
                <a:lnTo>
                  <a:pt x="9" y="134"/>
                </a:lnTo>
                <a:lnTo>
                  <a:pt x="14" y="136"/>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18" y="137"/>
                </a:lnTo>
                <a:lnTo>
                  <a:pt x="21" y="137"/>
                </a:lnTo>
                <a:lnTo>
                  <a:pt x="21" y="137"/>
                </a:lnTo>
                <a:lnTo>
                  <a:pt x="29" y="137"/>
                </a:lnTo>
                <a:lnTo>
                  <a:pt x="29" y="137"/>
                </a:lnTo>
                <a:lnTo>
                  <a:pt x="29" y="137"/>
                </a:lnTo>
                <a:lnTo>
                  <a:pt x="29" y="137"/>
                </a:lnTo>
                <a:lnTo>
                  <a:pt x="35" y="137"/>
                </a:lnTo>
                <a:lnTo>
                  <a:pt x="36" y="136"/>
                </a:lnTo>
                <a:lnTo>
                  <a:pt x="37" y="135"/>
                </a:lnTo>
                <a:lnTo>
                  <a:pt x="37" y="135"/>
                </a:lnTo>
                <a:lnTo>
                  <a:pt x="40" y="131"/>
                </a:lnTo>
                <a:lnTo>
                  <a:pt x="42" y="128"/>
                </a:lnTo>
                <a:lnTo>
                  <a:pt x="50" y="116"/>
                </a:lnTo>
                <a:lnTo>
                  <a:pt x="50" y="116"/>
                </a:lnTo>
                <a:lnTo>
                  <a:pt x="52" y="109"/>
                </a:lnTo>
                <a:lnTo>
                  <a:pt x="53" y="103"/>
                </a:lnTo>
                <a:lnTo>
                  <a:pt x="53" y="97"/>
                </a:lnTo>
                <a:lnTo>
                  <a:pt x="55" y="93"/>
                </a:lnTo>
                <a:lnTo>
                  <a:pt x="55" y="93"/>
                </a:lnTo>
                <a:lnTo>
                  <a:pt x="57" y="92"/>
                </a:lnTo>
                <a:lnTo>
                  <a:pt x="59" y="89"/>
                </a:lnTo>
                <a:lnTo>
                  <a:pt x="67" y="86"/>
                </a:lnTo>
                <a:lnTo>
                  <a:pt x="67" y="86"/>
                </a:lnTo>
                <a:lnTo>
                  <a:pt x="72" y="82"/>
                </a:lnTo>
                <a:lnTo>
                  <a:pt x="75" y="78"/>
                </a:lnTo>
                <a:lnTo>
                  <a:pt x="78" y="73"/>
                </a:lnTo>
                <a:lnTo>
                  <a:pt x="79" y="68"/>
                </a:lnTo>
                <a:lnTo>
                  <a:pt x="79" y="68"/>
                </a:lnTo>
                <a:lnTo>
                  <a:pt x="79" y="54"/>
                </a:lnTo>
                <a:lnTo>
                  <a:pt x="80" y="46"/>
                </a:lnTo>
                <a:lnTo>
                  <a:pt x="83" y="40"/>
                </a:lnTo>
                <a:lnTo>
                  <a:pt x="83" y="40"/>
                </a:lnTo>
                <a:lnTo>
                  <a:pt x="85" y="33"/>
                </a:lnTo>
                <a:lnTo>
                  <a:pt x="89" y="20"/>
                </a:lnTo>
                <a:lnTo>
                  <a:pt x="89" y="20"/>
                </a:lnTo>
                <a:lnTo>
                  <a:pt x="91" y="12"/>
                </a:lnTo>
                <a:lnTo>
                  <a:pt x="94" y="8"/>
                </a:lnTo>
                <a:lnTo>
                  <a:pt x="95" y="7"/>
                </a:lnTo>
                <a:lnTo>
                  <a:pt x="95" y="7"/>
                </a:lnTo>
                <a:lnTo>
                  <a:pt x="95" y="7"/>
                </a:lnTo>
                <a:lnTo>
                  <a:pt x="95" y="7"/>
                </a:lnTo>
                <a:lnTo>
                  <a:pt x="95" y="7"/>
                </a:lnTo>
                <a:lnTo>
                  <a:pt x="95" y="7"/>
                </a:lnTo>
                <a:lnTo>
                  <a:pt x="99" y="7"/>
                </a:lnTo>
                <a:lnTo>
                  <a:pt x="99" y="7"/>
                </a:lnTo>
                <a:lnTo>
                  <a:pt x="99" y="7"/>
                </a:lnTo>
                <a:lnTo>
                  <a:pt x="99" y="7"/>
                </a:lnTo>
                <a:lnTo>
                  <a:pt x="103" y="8"/>
                </a:lnTo>
                <a:lnTo>
                  <a:pt x="105" y="9"/>
                </a:lnTo>
                <a:lnTo>
                  <a:pt x="105" y="9"/>
                </a:lnTo>
                <a:lnTo>
                  <a:pt x="110" y="12"/>
                </a:lnTo>
                <a:lnTo>
                  <a:pt x="117" y="13"/>
                </a:lnTo>
                <a:lnTo>
                  <a:pt x="130" y="16"/>
                </a:lnTo>
                <a:lnTo>
                  <a:pt x="130" y="16"/>
                </a:lnTo>
                <a:lnTo>
                  <a:pt x="140" y="13"/>
                </a:lnTo>
                <a:lnTo>
                  <a:pt x="146" y="12"/>
                </a:lnTo>
                <a:lnTo>
                  <a:pt x="149" y="9"/>
                </a:lnTo>
                <a:lnTo>
                  <a:pt x="149" y="9"/>
                </a:lnTo>
                <a:lnTo>
                  <a:pt x="152" y="8"/>
                </a:lnTo>
                <a:lnTo>
                  <a:pt x="152" y="6"/>
                </a:lnTo>
                <a:lnTo>
                  <a:pt x="154" y="4"/>
                </a:lnTo>
                <a:lnTo>
                  <a:pt x="158" y="4"/>
                </a:lnTo>
                <a:lnTo>
                  <a:pt x="158" y="4"/>
                </a:lnTo>
                <a:lnTo>
                  <a:pt x="164" y="4"/>
                </a:lnTo>
                <a:lnTo>
                  <a:pt x="170" y="6"/>
                </a:lnTo>
                <a:lnTo>
                  <a:pt x="170" y="6"/>
                </a:lnTo>
                <a:lnTo>
                  <a:pt x="175" y="7"/>
                </a:lnTo>
                <a:lnTo>
                  <a:pt x="175" y="7"/>
                </a:lnTo>
                <a:lnTo>
                  <a:pt x="175" y="7"/>
                </a:lnTo>
                <a:lnTo>
                  <a:pt x="175" y="7"/>
                </a:lnTo>
                <a:lnTo>
                  <a:pt x="178" y="6"/>
                </a:lnTo>
                <a:lnTo>
                  <a:pt x="181" y="4"/>
                </a:lnTo>
                <a:lnTo>
                  <a:pt x="181" y="4"/>
                </a:lnTo>
                <a:lnTo>
                  <a:pt x="184" y="3"/>
                </a:lnTo>
                <a:lnTo>
                  <a:pt x="185" y="1"/>
                </a:lnTo>
                <a:lnTo>
                  <a:pt x="186" y="1"/>
                </a:lnTo>
                <a:lnTo>
                  <a:pt x="190" y="0"/>
                </a:lnTo>
                <a:lnTo>
                  <a:pt x="190" y="0"/>
                </a:lnTo>
                <a:lnTo>
                  <a:pt x="190" y="0"/>
                </a:lnTo>
                <a:lnTo>
                  <a:pt x="190" y="0"/>
                </a:lnTo>
                <a:lnTo>
                  <a:pt x="190" y="0"/>
                </a:lnTo>
                <a:lnTo>
                  <a:pt x="190" y="0"/>
                </a:lnTo>
                <a:lnTo>
                  <a:pt x="190" y="0"/>
                </a:lnTo>
                <a:lnTo>
                  <a:pt x="190" y="0"/>
                </a:lnTo>
                <a:lnTo>
                  <a:pt x="190" y="0"/>
                </a:lnTo>
                <a:lnTo>
                  <a:pt x="190" y="0"/>
                </a:lnTo>
                <a:lnTo>
                  <a:pt x="190" y="0"/>
                </a:lnTo>
                <a:lnTo>
                  <a:pt x="197" y="1"/>
                </a:lnTo>
                <a:lnTo>
                  <a:pt x="207" y="4"/>
                </a:lnTo>
                <a:lnTo>
                  <a:pt x="207" y="4"/>
                </a:lnTo>
                <a:lnTo>
                  <a:pt x="216" y="8"/>
                </a:lnTo>
                <a:lnTo>
                  <a:pt x="216" y="8"/>
                </a:lnTo>
                <a:lnTo>
                  <a:pt x="216" y="8"/>
                </a:lnTo>
                <a:lnTo>
                  <a:pt x="216" y="8"/>
                </a:lnTo>
                <a:lnTo>
                  <a:pt x="216" y="8"/>
                </a:lnTo>
                <a:lnTo>
                  <a:pt x="216" y="9"/>
                </a:lnTo>
                <a:lnTo>
                  <a:pt x="216" y="9"/>
                </a:lnTo>
                <a:lnTo>
                  <a:pt x="217" y="9"/>
                </a:lnTo>
                <a:lnTo>
                  <a:pt x="217" y="9"/>
                </a:lnTo>
                <a:lnTo>
                  <a:pt x="221" y="12"/>
                </a:lnTo>
                <a:lnTo>
                  <a:pt x="223" y="13"/>
                </a:lnTo>
                <a:lnTo>
                  <a:pt x="223" y="13"/>
                </a:lnTo>
                <a:lnTo>
                  <a:pt x="223" y="13"/>
                </a:lnTo>
                <a:lnTo>
                  <a:pt x="223" y="13"/>
                </a:lnTo>
                <a:lnTo>
                  <a:pt x="226" y="13"/>
                </a:lnTo>
                <a:lnTo>
                  <a:pt x="226" y="13"/>
                </a:lnTo>
                <a:lnTo>
                  <a:pt x="226" y="13"/>
                </a:lnTo>
                <a:lnTo>
                  <a:pt x="226" y="13"/>
                </a:lnTo>
                <a:lnTo>
                  <a:pt x="226" y="13"/>
                </a:lnTo>
                <a:lnTo>
                  <a:pt x="226" y="13"/>
                </a:lnTo>
                <a:lnTo>
                  <a:pt x="226" y="13"/>
                </a:lnTo>
                <a:lnTo>
                  <a:pt x="226" y="13"/>
                </a:lnTo>
                <a:lnTo>
                  <a:pt x="226" y="13"/>
                </a:lnTo>
                <a:lnTo>
                  <a:pt x="226" y="13"/>
                </a:lnTo>
                <a:lnTo>
                  <a:pt x="226" y="13"/>
                </a:lnTo>
                <a:lnTo>
                  <a:pt x="226" y="13"/>
                </a:lnTo>
                <a:lnTo>
                  <a:pt x="227" y="13"/>
                </a:lnTo>
                <a:lnTo>
                  <a:pt x="227" y="13"/>
                </a:lnTo>
                <a:lnTo>
                  <a:pt x="227" y="13"/>
                </a:lnTo>
                <a:lnTo>
                  <a:pt x="227" y="13"/>
                </a:lnTo>
                <a:lnTo>
                  <a:pt x="232" y="9"/>
                </a:lnTo>
                <a:lnTo>
                  <a:pt x="234" y="7"/>
                </a:lnTo>
                <a:lnTo>
                  <a:pt x="238" y="7"/>
                </a:lnTo>
                <a:lnTo>
                  <a:pt x="238" y="7"/>
                </a:lnTo>
                <a:lnTo>
                  <a:pt x="238" y="7"/>
                </a:lnTo>
                <a:lnTo>
                  <a:pt x="238" y="7"/>
                </a:lnTo>
                <a:lnTo>
                  <a:pt x="240" y="7"/>
                </a:lnTo>
                <a:lnTo>
                  <a:pt x="243" y="8"/>
                </a:lnTo>
                <a:lnTo>
                  <a:pt x="243" y="8"/>
                </a:lnTo>
                <a:lnTo>
                  <a:pt x="243" y="8"/>
                </a:lnTo>
                <a:lnTo>
                  <a:pt x="243" y="8"/>
                </a:lnTo>
                <a:lnTo>
                  <a:pt x="244" y="9"/>
                </a:lnTo>
                <a:lnTo>
                  <a:pt x="244" y="9"/>
                </a:lnTo>
                <a:lnTo>
                  <a:pt x="244" y="9"/>
                </a:lnTo>
                <a:lnTo>
                  <a:pt x="244" y="9"/>
                </a:lnTo>
                <a:lnTo>
                  <a:pt x="244" y="9"/>
                </a:lnTo>
                <a:lnTo>
                  <a:pt x="244" y="9"/>
                </a:lnTo>
                <a:lnTo>
                  <a:pt x="247" y="13"/>
                </a:lnTo>
                <a:lnTo>
                  <a:pt x="249" y="16"/>
                </a:lnTo>
                <a:lnTo>
                  <a:pt x="252" y="18"/>
                </a:lnTo>
                <a:lnTo>
                  <a:pt x="255" y="19"/>
                </a:lnTo>
                <a:lnTo>
                  <a:pt x="255" y="19"/>
                </a:lnTo>
                <a:lnTo>
                  <a:pt x="255" y="19"/>
                </a:lnTo>
                <a:lnTo>
                  <a:pt x="256" y="18"/>
                </a:lnTo>
                <a:lnTo>
                  <a:pt x="256" y="18"/>
                </a:lnTo>
                <a:lnTo>
                  <a:pt x="260" y="18"/>
                </a:lnTo>
                <a:lnTo>
                  <a:pt x="260" y="18"/>
                </a:lnTo>
                <a:lnTo>
                  <a:pt x="263" y="18"/>
                </a:lnTo>
                <a:lnTo>
                  <a:pt x="263" y="18"/>
                </a:lnTo>
                <a:lnTo>
                  <a:pt x="261" y="34"/>
                </a:lnTo>
                <a:lnTo>
                  <a:pt x="261" y="34"/>
                </a:lnTo>
                <a:lnTo>
                  <a:pt x="260" y="40"/>
                </a:lnTo>
                <a:lnTo>
                  <a:pt x="258" y="46"/>
                </a:lnTo>
                <a:lnTo>
                  <a:pt x="254" y="51"/>
                </a:lnTo>
                <a:lnTo>
                  <a:pt x="248" y="56"/>
                </a:lnTo>
                <a:lnTo>
                  <a:pt x="248" y="56"/>
                </a:lnTo>
                <a:lnTo>
                  <a:pt x="244" y="60"/>
                </a:lnTo>
                <a:lnTo>
                  <a:pt x="242" y="62"/>
                </a:lnTo>
                <a:lnTo>
                  <a:pt x="242" y="66"/>
                </a:lnTo>
                <a:lnTo>
                  <a:pt x="242" y="70"/>
                </a:lnTo>
                <a:lnTo>
                  <a:pt x="242" y="70"/>
                </a:lnTo>
                <a:lnTo>
                  <a:pt x="242" y="72"/>
                </a:lnTo>
                <a:lnTo>
                  <a:pt x="239" y="73"/>
                </a:lnTo>
                <a:lnTo>
                  <a:pt x="237" y="76"/>
                </a:lnTo>
                <a:lnTo>
                  <a:pt x="234" y="80"/>
                </a:lnTo>
                <a:lnTo>
                  <a:pt x="234" y="80"/>
                </a:lnTo>
                <a:lnTo>
                  <a:pt x="232" y="86"/>
                </a:lnTo>
                <a:lnTo>
                  <a:pt x="231" y="93"/>
                </a:lnTo>
                <a:lnTo>
                  <a:pt x="231" y="93"/>
                </a:lnTo>
                <a:lnTo>
                  <a:pt x="229" y="103"/>
                </a:lnTo>
                <a:lnTo>
                  <a:pt x="229" y="103"/>
                </a:lnTo>
                <a:lnTo>
                  <a:pt x="231" y="103"/>
                </a:lnTo>
                <a:lnTo>
                  <a:pt x="231" y="103"/>
                </a:lnTo>
                <a:lnTo>
                  <a:pt x="229" y="103"/>
                </a:lnTo>
                <a:lnTo>
                  <a:pt x="229" y="103"/>
                </a:lnTo>
                <a:lnTo>
                  <a:pt x="229" y="105"/>
                </a:lnTo>
                <a:lnTo>
                  <a:pt x="229" y="105"/>
                </a:lnTo>
                <a:lnTo>
                  <a:pt x="229" y="105"/>
                </a:lnTo>
                <a:lnTo>
                  <a:pt x="229" y="105"/>
                </a:lnTo>
                <a:lnTo>
                  <a:pt x="229" y="108"/>
                </a:lnTo>
                <a:lnTo>
                  <a:pt x="229" y="108"/>
                </a:lnTo>
                <a:lnTo>
                  <a:pt x="231" y="113"/>
                </a:lnTo>
                <a:lnTo>
                  <a:pt x="232" y="119"/>
                </a:lnTo>
                <a:lnTo>
                  <a:pt x="232" y="119"/>
                </a:lnTo>
                <a:lnTo>
                  <a:pt x="231" y="126"/>
                </a:lnTo>
                <a:lnTo>
                  <a:pt x="231" y="126"/>
                </a:lnTo>
                <a:lnTo>
                  <a:pt x="232" y="135"/>
                </a:lnTo>
                <a:lnTo>
                  <a:pt x="236" y="144"/>
                </a:lnTo>
                <a:lnTo>
                  <a:pt x="236" y="144"/>
                </a:lnTo>
                <a:lnTo>
                  <a:pt x="237" y="147"/>
                </a:lnTo>
                <a:lnTo>
                  <a:pt x="237" y="152"/>
                </a:lnTo>
                <a:lnTo>
                  <a:pt x="238" y="157"/>
                </a:lnTo>
                <a:lnTo>
                  <a:pt x="240" y="162"/>
                </a:lnTo>
                <a:lnTo>
                  <a:pt x="240" y="162"/>
                </a:lnTo>
                <a:lnTo>
                  <a:pt x="247" y="169"/>
                </a:lnTo>
                <a:lnTo>
                  <a:pt x="250" y="174"/>
                </a:lnTo>
                <a:lnTo>
                  <a:pt x="250" y="174"/>
                </a:lnTo>
                <a:lnTo>
                  <a:pt x="252" y="179"/>
                </a:lnTo>
                <a:lnTo>
                  <a:pt x="252" y="182"/>
                </a:lnTo>
                <a:lnTo>
                  <a:pt x="252" y="182"/>
                </a:lnTo>
                <a:lnTo>
                  <a:pt x="252" y="182"/>
                </a:lnTo>
                <a:lnTo>
                  <a:pt x="252" y="182"/>
                </a:lnTo>
                <a:lnTo>
                  <a:pt x="252" y="182"/>
                </a:lnTo>
                <a:lnTo>
                  <a:pt x="252" y="182"/>
                </a:lnTo>
                <a:lnTo>
                  <a:pt x="247" y="182"/>
                </a:lnTo>
                <a:lnTo>
                  <a:pt x="247" y="182"/>
                </a:lnTo>
                <a:lnTo>
                  <a:pt x="247" y="182"/>
                </a:lnTo>
                <a:lnTo>
                  <a:pt x="247" y="182"/>
                </a:lnTo>
                <a:lnTo>
                  <a:pt x="239" y="183"/>
                </a:lnTo>
                <a:lnTo>
                  <a:pt x="234" y="184"/>
                </a:lnTo>
                <a:lnTo>
                  <a:pt x="234" y="184"/>
                </a:lnTo>
                <a:lnTo>
                  <a:pt x="234" y="184"/>
                </a:lnTo>
                <a:lnTo>
                  <a:pt x="234" y="184"/>
                </a:lnTo>
                <a:lnTo>
                  <a:pt x="229" y="189"/>
                </a:lnTo>
                <a:lnTo>
                  <a:pt x="227" y="194"/>
                </a:lnTo>
                <a:lnTo>
                  <a:pt x="224" y="200"/>
                </a:lnTo>
                <a:lnTo>
                  <a:pt x="224" y="205"/>
                </a:lnTo>
                <a:lnTo>
                  <a:pt x="224" y="205"/>
                </a:lnTo>
                <a:lnTo>
                  <a:pt x="223" y="213"/>
                </a:lnTo>
                <a:lnTo>
                  <a:pt x="221" y="220"/>
                </a:lnTo>
                <a:lnTo>
                  <a:pt x="221" y="220"/>
                </a:lnTo>
                <a:lnTo>
                  <a:pt x="220" y="221"/>
                </a:lnTo>
                <a:lnTo>
                  <a:pt x="220" y="221"/>
                </a:lnTo>
                <a:lnTo>
                  <a:pt x="221" y="224"/>
                </a:lnTo>
                <a:lnTo>
                  <a:pt x="222" y="226"/>
                </a:lnTo>
                <a:lnTo>
                  <a:pt x="227" y="232"/>
                </a:lnTo>
                <a:lnTo>
                  <a:pt x="233" y="238"/>
                </a:lnTo>
                <a:lnTo>
                  <a:pt x="238" y="241"/>
                </a:lnTo>
                <a:lnTo>
                  <a:pt x="238" y="241"/>
                </a:lnTo>
                <a:lnTo>
                  <a:pt x="238" y="241"/>
                </a:lnTo>
                <a:lnTo>
                  <a:pt x="238" y="241"/>
                </a:lnTo>
                <a:lnTo>
                  <a:pt x="238" y="241"/>
                </a:lnTo>
                <a:lnTo>
                  <a:pt x="238" y="242"/>
                </a:lnTo>
                <a:lnTo>
                  <a:pt x="238" y="242"/>
                </a:lnTo>
                <a:lnTo>
                  <a:pt x="240" y="242"/>
                </a:lnTo>
                <a:lnTo>
                  <a:pt x="240" y="242"/>
                </a:lnTo>
                <a:lnTo>
                  <a:pt x="240" y="242"/>
                </a:lnTo>
                <a:lnTo>
                  <a:pt x="240" y="242"/>
                </a:lnTo>
                <a:lnTo>
                  <a:pt x="243" y="241"/>
                </a:lnTo>
                <a:lnTo>
                  <a:pt x="243" y="241"/>
                </a:lnTo>
                <a:lnTo>
                  <a:pt x="243" y="241"/>
                </a:lnTo>
                <a:lnTo>
                  <a:pt x="243" y="241"/>
                </a:lnTo>
                <a:lnTo>
                  <a:pt x="243" y="241"/>
                </a:lnTo>
                <a:lnTo>
                  <a:pt x="243" y="241"/>
                </a:lnTo>
                <a:lnTo>
                  <a:pt x="243" y="241"/>
                </a:lnTo>
                <a:lnTo>
                  <a:pt x="243" y="241"/>
                </a:lnTo>
                <a:lnTo>
                  <a:pt x="245" y="240"/>
                </a:lnTo>
                <a:lnTo>
                  <a:pt x="245" y="240"/>
                </a:lnTo>
                <a:lnTo>
                  <a:pt x="247" y="241"/>
                </a:lnTo>
                <a:lnTo>
                  <a:pt x="247" y="241"/>
                </a:lnTo>
                <a:lnTo>
                  <a:pt x="247" y="241"/>
                </a:lnTo>
                <a:lnTo>
                  <a:pt x="247" y="241"/>
                </a:lnTo>
                <a:lnTo>
                  <a:pt x="247" y="241"/>
                </a:lnTo>
                <a:lnTo>
                  <a:pt x="247" y="241"/>
                </a:lnTo>
                <a:lnTo>
                  <a:pt x="248" y="243"/>
                </a:lnTo>
                <a:lnTo>
                  <a:pt x="248" y="243"/>
                </a:lnTo>
                <a:lnTo>
                  <a:pt x="247" y="246"/>
                </a:lnTo>
                <a:lnTo>
                  <a:pt x="244" y="249"/>
                </a:lnTo>
                <a:lnTo>
                  <a:pt x="242" y="253"/>
                </a:lnTo>
                <a:lnTo>
                  <a:pt x="238" y="254"/>
                </a:lnTo>
                <a:lnTo>
                  <a:pt x="238" y="254"/>
                </a:lnTo>
                <a:lnTo>
                  <a:pt x="238" y="254"/>
                </a:lnTo>
                <a:lnTo>
                  <a:pt x="238" y="254"/>
                </a:lnTo>
                <a:lnTo>
                  <a:pt x="238" y="254"/>
                </a:lnTo>
                <a:lnTo>
                  <a:pt x="238" y="254"/>
                </a:lnTo>
                <a:lnTo>
                  <a:pt x="236" y="254"/>
                </a:lnTo>
                <a:lnTo>
                  <a:pt x="236" y="25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4" name="Freeform 82"/>
          <p:cNvSpPr>
            <a:spLocks/>
          </p:cNvSpPr>
          <p:nvPr/>
        </p:nvSpPr>
        <p:spPr bwMode="gray">
          <a:xfrm>
            <a:off x="1841864" y="1599382"/>
            <a:ext cx="37187" cy="77113"/>
          </a:xfrm>
          <a:custGeom>
            <a:avLst/>
            <a:gdLst>
              <a:gd name="T0" fmla="*/ 21 w 22"/>
              <a:gd name="T1" fmla="*/ 45 h 45"/>
              <a:gd name="T2" fmla="*/ 21 w 22"/>
              <a:gd name="T3" fmla="*/ 45 h 45"/>
              <a:gd name="T4" fmla="*/ 20 w 22"/>
              <a:gd name="T5" fmla="*/ 45 h 45"/>
              <a:gd name="T6" fmla="*/ 20 w 22"/>
              <a:gd name="T7" fmla="*/ 45 h 45"/>
              <a:gd name="T8" fmla="*/ 19 w 22"/>
              <a:gd name="T9" fmla="*/ 44 h 45"/>
              <a:gd name="T10" fmla="*/ 17 w 22"/>
              <a:gd name="T11" fmla="*/ 43 h 45"/>
              <a:gd name="T12" fmla="*/ 15 w 22"/>
              <a:gd name="T13" fmla="*/ 39 h 45"/>
              <a:gd name="T14" fmla="*/ 14 w 22"/>
              <a:gd name="T15" fmla="*/ 34 h 45"/>
              <a:gd name="T16" fmla="*/ 11 w 22"/>
              <a:gd name="T17" fmla="*/ 30 h 45"/>
              <a:gd name="T18" fmla="*/ 11 w 22"/>
              <a:gd name="T19" fmla="*/ 30 h 45"/>
              <a:gd name="T20" fmla="*/ 5 w 22"/>
              <a:gd name="T21" fmla="*/ 28 h 45"/>
              <a:gd name="T22" fmla="*/ 5 w 22"/>
              <a:gd name="T23" fmla="*/ 26 h 45"/>
              <a:gd name="T24" fmla="*/ 5 w 22"/>
              <a:gd name="T25" fmla="*/ 24 h 45"/>
              <a:gd name="T26" fmla="*/ 5 w 22"/>
              <a:gd name="T27" fmla="*/ 24 h 45"/>
              <a:gd name="T28" fmla="*/ 3 w 22"/>
              <a:gd name="T29" fmla="*/ 13 h 45"/>
              <a:gd name="T30" fmla="*/ 0 w 22"/>
              <a:gd name="T31" fmla="*/ 5 h 45"/>
              <a:gd name="T32" fmla="*/ 0 w 22"/>
              <a:gd name="T33" fmla="*/ 5 h 45"/>
              <a:gd name="T34" fmla="*/ 0 w 22"/>
              <a:gd name="T35" fmla="*/ 1 h 45"/>
              <a:gd name="T36" fmla="*/ 0 w 22"/>
              <a:gd name="T37" fmla="*/ 0 h 45"/>
              <a:gd name="T38" fmla="*/ 1 w 22"/>
              <a:gd name="T39" fmla="*/ 0 h 45"/>
              <a:gd name="T40" fmla="*/ 1 w 22"/>
              <a:gd name="T41" fmla="*/ 0 h 45"/>
              <a:gd name="T42" fmla="*/ 3 w 22"/>
              <a:gd name="T43" fmla="*/ 0 h 45"/>
              <a:gd name="T44" fmla="*/ 4 w 22"/>
              <a:gd name="T45" fmla="*/ 2 h 45"/>
              <a:gd name="T46" fmla="*/ 4 w 22"/>
              <a:gd name="T47" fmla="*/ 2 h 45"/>
              <a:gd name="T48" fmla="*/ 8 w 22"/>
              <a:gd name="T49" fmla="*/ 11 h 45"/>
              <a:gd name="T50" fmla="*/ 10 w 22"/>
              <a:gd name="T51" fmla="*/ 18 h 45"/>
              <a:gd name="T52" fmla="*/ 10 w 22"/>
              <a:gd name="T53" fmla="*/ 18 h 45"/>
              <a:gd name="T54" fmla="*/ 20 w 22"/>
              <a:gd name="T55" fmla="*/ 38 h 45"/>
              <a:gd name="T56" fmla="*/ 20 w 22"/>
              <a:gd name="T57" fmla="*/ 38 h 45"/>
              <a:gd name="T58" fmla="*/ 22 w 22"/>
              <a:gd name="T59" fmla="*/ 43 h 45"/>
              <a:gd name="T60" fmla="*/ 22 w 22"/>
              <a:gd name="T61" fmla="*/ 44 h 45"/>
              <a:gd name="T62" fmla="*/ 21 w 22"/>
              <a:gd name="T6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45">
                <a:moveTo>
                  <a:pt x="21" y="45"/>
                </a:moveTo>
                <a:lnTo>
                  <a:pt x="21" y="45"/>
                </a:lnTo>
                <a:lnTo>
                  <a:pt x="20" y="45"/>
                </a:lnTo>
                <a:lnTo>
                  <a:pt x="20" y="45"/>
                </a:lnTo>
                <a:lnTo>
                  <a:pt x="19" y="44"/>
                </a:lnTo>
                <a:lnTo>
                  <a:pt x="17" y="43"/>
                </a:lnTo>
                <a:lnTo>
                  <a:pt x="15" y="39"/>
                </a:lnTo>
                <a:lnTo>
                  <a:pt x="14" y="34"/>
                </a:lnTo>
                <a:lnTo>
                  <a:pt x="11" y="30"/>
                </a:lnTo>
                <a:lnTo>
                  <a:pt x="11" y="30"/>
                </a:lnTo>
                <a:lnTo>
                  <a:pt x="5" y="28"/>
                </a:lnTo>
                <a:lnTo>
                  <a:pt x="5" y="26"/>
                </a:lnTo>
                <a:lnTo>
                  <a:pt x="5" y="24"/>
                </a:lnTo>
                <a:lnTo>
                  <a:pt x="5" y="24"/>
                </a:lnTo>
                <a:lnTo>
                  <a:pt x="3" y="13"/>
                </a:lnTo>
                <a:lnTo>
                  <a:pt x="0" y="5"/>
                </a:lnTo>
                <a:lnTo>
                  <a:pt x="0" y="5"/>
                </a:lnTo>
                <a:lnTo>
                  <a:pt x="0" y="1"/>
                </a:lnTo>
                <a:lnTo>
                  <a:pt x="0" y="0"/>
                </a:lnTo>
                <a:lnTo>
                  <a:pt x="1" y="0"/>
                </a:lnTo>
                <a:lnTo>
                  <a:pt x="1" y="0"/>
                </a:lnTo>
                <a:lnTo>
                  <a:pt x="3" y="0"/>
                </a:lnTo>
                <a:lnTo>
                  <a:pt x="4" y="2"/>
                </a:lnTo>
                <a:lnTo>
                  <a:pt x="4" y="2"/>
                </a:lnTo>
                <a:lnTo>
                  <a:pt x="8" y="11"/>
                </a:lnTo>
                <a:lnTo>
                  <a:pt x="10" y="18"/>
                </a:lnTo>
                <a:lnTo>
                  <a:pt x="10" y="18"/>
                </a:lnTo>
                <a:lnTo>
                  <a:pt x="20" y="38"/>
                </a:lnTo>
                <a:lnTo>
                  <a:pt x="20" y="38"/>
                </a:lnTo>
                <a:lnTo>
                  <a:pt x="22" y="43"/>
                </a:lnTo>
                <a:lnTo>
                  <a:pt x="22" y="44"/>
                </a:lnTo>
                <a:lnTo>
                  <a:pt x="21" y="4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5" name="Freeform 74"/>
          <p:cNvSpPr>
            <a:spLocks/>
          </p:cNvSpPr>
          <p:nvPr/>
        </p:nvSpPr>
        <p:spPr bwMode="gray">
          <a:xfrm>
            <a:off x="1848625" y="1476001"/>
            <a:ext cx="241714" cy="378711"/>
          </a:xfrm>
          <a:custGeom>
            <a:avLst/>
            <a:gdLst>
              <a:gd name="T0" fmla="*/ 75 w 143"/>
              <a:gd name="T1" fmla="*/ 216 h 221"/>
              <a:gd name="T2" fmla="*/ 68 w 143"/>
              <a:gd name="T3" fmla="*/ 196 h 221"/>
              <a:gd name="T4" fmla="*/ 64 w 143"/>
              <a:gd name="T5" fmla="*/ 194 h 221"/>
              <a:gd name="T6" fmla="*/ 50 w 143"/>
              <a:gd name="T7" fmla="*/ 184 h 221"/>
              <a:gd name="T8" fmla="*/ 47 w 143"/>
              <a:gd name="T9" fmla="*/ 158 h 221"/>
              <a:gd name="T10" fmla="*/ 52 w 143"/>
              <a:gd name="T11" fmla="*/ 164 h 221"/>
              <a:gd name="T12" fmla="*/ 69 w 143"/>
              <a:gd name="T13" fmla="*/ 162 h 221"/>
              <a:gd name="T14" fmla="*/ 65 w 143"/>
              <a:gd name="T15" fmla="*/ 150 h 221"/>
              <a:gd name="T16" fmla="*/ 79 w 143"/>
              <a:gd name="T17" fmla="*/ 141 h 221"/>
              <a:gd name="T18" fmla="*/ 52 w 143"/>
              <a:gd name="T19" fmla="*/ 148 h 221"/>
              <a:gd name="T20" fmla="*/ 40 w 143"/>
              <a:gd name="T21" fmla="*/ 137 h 221"/>
              <a:gd name="T22" fmla="*/ 47 w 143"/>
              <a:gd name="T23" fmla="*/ 133 h 221"/>
              <a:gd name="T24" fmla="*/ 60 w 143"/>
              <a:gd name="T25" fmla="*/ 120 h 221"/>
              <a:gd name="T26" fmla="*/ 71 w 143"/>
              <a:gd name="T27" fmla="*/ 109 h 221"/>
              <a:gd name="T28" fmla="*/ 81 w 143"/>
              <a:gd name="T29" fmla="*/ 110 h 221"/>
              <a:gd name="T30" fmla="*/ 77 w 143"/>
              <a:gd name="T31" fmla="*/ 101 h 221"/>
              <a:gd name="T32" fmla="*/ 77 w 143"/>
              <a:gd name="T33" fmla="*/ 86 h 221"/>
              <a:gd name="T34" fmla="*/ 66 w 143"/>
              <a:gd name="T35" fmla="*/ 101 h 221"/>
              <a:gd name="T36" fmla="*/ 65 w 143"/>
              <a:gd name="T37" fmla="*/ 84 h 221"/>
              <a:gd name="T38" fmla="*/ 59 w 143"/>
              <a:gd name="T39" fmla="*/ 81 h 221"/>
              <a:gd name="T40" fmla="*/ 50 w 143"/>
              <a:gd name="T41" fmla="*/ 85 h 221"/>
              <a:gd name="T42" fmla="*/ 48 w 143"/>
              <a:gd name="T43" fmla="*/ 107 h 221"/>
              <a:gd name="T44" fmla="*/ 33 w 143"/>
              <a:gd name="T45" fmla="*/ 116 h 221"/>
              <a:gd name="T46" fmla="*/ 23 w 143"/>
              <a:gd name="T47" fmla="*/ 102 h 221"/>
              <a:gd name="T48" fmla="*/ 26 w 143"/>
              <a:gd name="T49" fmla="*/ 96 h 221"/>
              <a:gd name="T50" fmla="*/ 11 w 143"/>
              <a:gd name="T51" fmla="*/ 80 h 221"/>
              <a:gd name="T52" fmla="*/ 11 w 143"/>
              <a:gd name="T53" fmla="*/ 68 h 221"/>
              <a:gd name="T54" fmla="*/ 21 w 143"/>
              <a:gd name="T55" fmla="*/ 72 h 221"/>
              <a:gd name="T56" fmla="*/ 16 w 143"/>
              <a:gd name="T57" fmla="*/ 54 h 221"/>
              <a:gd name="T58" fmla="*/ 11 w 143"/>
              <a:gd name="T59" fmla="*/ 49 h 221"/>
              <a:gd name="T60" fmla="*/ 5 w 143"/>
              <a:gd name="T61" fmla="*/ 52 h 221"/>
              <a:gd name="T62" fmla="*/ 1 w 143"/>
              <a:gd name="T63" fmla="*/ 31 h 221"/>
              <a:gd name="T64" fmla="*/ 5 w 143"/>
              <a:gd name="T65" fmla="*/ 21 h 221"/>
              <a:gd name="T66" fmla="*/ 7 w 143"/>
              <a:gd name="T67" fmla="*/ 16 h 221"/>
              <a:gd name="T68" fmla="*/ 40 w 143"/>
              <a:gd name="T69" fmla="*/ 11 h 221"/>
              <a:gd name="T70" fmla="*/ 24 w 143"/>
              <a:gd name="T71" fmla="*/ 24 h 221"/>
              <a:gd name="T72" fmla="*/ 34 w 143"/>
              <a:gd name="T73" fmla="*/ 24 h 221"/>
              <a:gd name="T74" fmla="*/ 37 w 143"/>
              <a:gd name="T75" fmla="*/ 32 h 221"/>
              <a:gd name="T76" fmla="*/ 43 w 143"/>
              <a:gd name="T77" fmla="*/ 43 h 221"/>
              <a:gd name="T78" fmla="*/ 59 w 143"/>
              <a:gd name="T79" fmla="*/ 13 h 221"/>
              <a:gd name="T80" fmla="*/ 63 w 143"/>
              <a:gd name="T81" fmla="*/ 48 h 221"/>
              <a:gd name="T82" fmla="*/ 63 w 143"/>
              <a:gd name="T83" fmla="*/ 54 h 221"/>
              <a:gd name="T84" fmla="*/ 72 w 143"/>
              <a:gd name="T85" fmla="*/ 68 h 221"/>
              <a:gd name="T86" fmla="*/ 66 w 143"/>
              <a:gd name="T87" fmla="*/ 25 h 221"/>
              <a:gd name="T88" fmla="*/ 95 w 143"/>
              <a:gd name="T89" fmla="*/ 14 h 221"/>
              <a:gd name="T90" fmla="*/ 92 w 143"/>
              <a:gd name="T91" fmla="*/ 24 h 221"/>
              <a:gd name="T92" fmla="*/ 96 w 143"/>
              <a:gd name="T93" fmla="*/ 30 h 221"/>
              <a:gd name="T94" fmla="*/ 102 w 143"/>
              <a:gd name="T95" fmla="*/ 24 h 221"/>
              <a:gd name="T96" fmla="*/ 106 w 143"/>
              <a:gd name="T97" fmla="*/ 46 h 221"/>
              <a:gd name="T98" fmla="*/ 119 w 143"/>
              <a:gd name="T99" fmla="*/ 57 h 221"/>
              <a:gd name="T100" fmla="*/ 132 w 143"/>
              <a:gd name="T101" fmla="*/ 74 h 221"/>
              <a:gd name="T102" fmla="*/ 143 w 143"/>
              <a:gd name="T103" fmla="*/ 77 h 221"/>
              <a:gd name="T104" fmla="*/ 127 w 143"/>
              <a:gd name="T105" fmla="*/ 90 h 221"/>
              <a:gd name="T106" fmla="*/ 114 w 143"/>
              <a:gd name="T107" fmla="*/ 100 h 221"/>
              <a:gd name="T108" fmla="*/ 108 w 143"/>
              <a:gd name="T109" fmla="*/ 128 h 221"/>
              <a:gd name="T110" fmla="*/ 102 w 143"/>
              <a:gd name="T111" fmla="*/ 149 h 221"/>
              <a:gd name="T112" fmla="*/ 87 w 143"/>
              <a:gd name="T113" fmla="*/ 190 h 221"/>
              <a:gd name="T114" fmla="*/ 87 w 143"/>
              <a:gd name="T115" fmla="*/ 21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21">
                <a:moveTo>
                  <a:pt x="86" y="221"/>
                </a:moveTo>
                <a:lnTo>
                  <a:pt x="86" y="221"/>
                </a:lnTo>
                <a:lnTo>
                  <a:pt x="85" y="221"/>
                </a:lnTo>
                <a:lnTo>
                  <a:pt x="85" y="221"/>
                </a:lnTo>
                <a:lnTo>
                  <a:pt x="81" y="219"/>
                </a:lnTo>
                <a:lnTo>
                  <a:pt x="77" y="218"/>
                </a:lnTo>
                <a:lnTo>
                  <a:pt x="77" y="218"/>
                </a:lnTo>
                <a:lnTo>
                  <a:pt x="75" y="216"/>
                </a:lnTo>
                <a:lnTo>
                  <a:pt x="72" y="213"/>
                </a:lnTo>
                <a:lnTo>
                  <a:pt x="71" y="210"/>
                </a:lnTo>
                <a:lnTo>
                  <a:pt x="69" y="207"/>
                </a:lnTo>
                <a:lnTo>
                  <a:pt x="69" y="207"/>
                </a:lnTo>
                <a:lnTo>
                  <a:pt x="68" y="205"/>
                </a:lnTo>
                <a:lnTo>
                  <a:pt x="66" y="201"/>
                </a:lnTo>
                <a:lnTo>
                  <a:pt x="68" y="198"/>
                </a:lnTo>
                <a:lnTo>
                  <a:pt x="68" y="196"/>
                </a:lnTo>
                <a:lnTo>
                  <a:pt x="68" y="196"/>
                </a:lnTo>
                <a:lnTo>
                  <a:pt x="69" y="192"/>
                </a:lnTo>
                <a:lnTo>
                  <a:pt x="68" y="191"/>
                </a:lnTo>
                <a:lnTo>
                  <a:pt x="66" y="191"/>
                </a:lnTo>
                <a:lnTo>
                  <a:pt x="66" y="191"/>
                </a:lnTo>
                <a:lnTo>
                  <a:pt x="65" y="191"/>
                </a:lnTo>
                <a:lnTo>
                  <a:pt x="65" y="191"/>
                </a:lnTo>
                <a:lnTo>
                  <a:pt x="64" y="194"/>
                </a:lnTo>
                <a:lnTo>
                  <a:pt x="63" y="194"/>
                </a:lnTo>
                <a:lnTo>
                  <a:pt x="63" y="194"/>
                </a:lnTo>
                <a:lnTo>
                  <a:pt x="60" y="192"/>
                </a:lnTo>
                <a:lnTo>
                  <a:pt x="60" y="192"/>
                </a:lnTo>
                <a:lnTo>
                  <a:pt x="59" y="191"/>
                </a:lnTo>
                <a:lnTo>
                  <a:pt x="56" y="189"/>
                </a:lnTo>
                <a:lnTo>
                  <a:pt x="50" y="184"/>
                </a:lnTo>
                <a:lnTo>
                  <a:pt x="50" y="184"/>
                </a:lnTo>
                <a:lnTo>
                  <a:pt x="48" y="180"/>
                </a:lnTo>
                <a:lnTo>
                  <a:pt x="45" y="174"/>
                </a:lnTo>
                <a:lnTo>
                  <a:pt x="44" y="169"/>
                </a:lnTo>
                <a:lnTo>
                  <a:pt x="44" y="164"/>
                </a:lnTo>
                <a:lnTo>
                  <a:pt x="44" y="164"/>
                </a:lnTo>
                <a:lnTo>
                  <a:pt x="45" y="160"/>
                </a:lnTo>
                <a:lnTo>
                  <a:pt x="47" y="159"/>
                </a:lnTo>
                <a:lnTo>
                  <a:pt x="47" y="158"/>
                </a:lnTo>
                <a:lnTo>
                  <a:pt x="47" y="158"/>
                </a:lnTo>
                <a:lnTo>
                  <a:pt x="48" y="159"/>
                </a:lnTo>
                <a:lnTo>
                  <a:pt x="48" y="159"/>
                </a:lnTo>
                <a:lnTo>
                  <a:pt x="50" y="163"/>
                </a:lnTo>
                <a:lnTo>
                  <a:pt x="52" y="164"/>
                </a:lnTo>
                <a:lnTo>
                  <a:pt x="52" y="164"/>
                </a:lnTo>
                <a:lnTo>
                  <a:pt x="52" y="164"/>
                </a:lnTo>
                <a:lnTo>
                  <a:pt x="52" y="164"/>
                </a:lnTo>
                <a:lnTo>
                  <a:pt x="55" y="162"/>
                </a:lnTo>
                <a:lnTo>
                  <a:pt x="59" y="160"/>
                </a:lnTo>
                <a:lnTo>
                  <a:pt x="59" y="160"/>
                </a:lnTo>
                <a:lnTo>
                  <a:pt x="60" y="160"/>
                </a:lnTo>
                <a:lnTo>
                  <a:pt x="60" y="160"/>
                </a:lnTo>
                <a:lnTo>
                  <a:pt x="68" y="163"/>
                </a:lnTo>
                <a:lnTo>
                  <a:pt x="68" y="163"/>
                </a:lnTo>
                <a:lnTo>
                  <a:pt x="69" y="162"/>
                </a:lnTo>
                <a:lnTo>
                  <a:pt x="69" y="162"/>
                </a:lnTo>
                <a:lnTo>
                  <a:pt x="66" y="160"/>
                </a:lnTo>
                <a:lnTo>
                  <a:pt x="63" y="158"/>
                </a:lnTo>
                <a:lnTo>
                  <a:pt x="59" y="157"/>
                </a:lnTo>
                <a:lnTo>
                  <a:pt x="58" y="155"/>
                </a:lnTo>
                <a:lnTo>
                  <a:pt x="58" y="154"/>
                </a:lnTo>
                <a:lnTo>
                  <a:pt x="58" y="154"/>
                </a:lnTo>
                <a:lnTo>
                  <a:pt x="65" y="150"/>
                </a:lnTo>
                <a:lnTo>
                  <a:pt x="72" y="147"/>
                </a:lnTo>
                <a:lnTo>
                  <a:pt x="72" y="147"/>
                </a:lnTo>
                <a:lnTo>
                  <a:pt x="79" y="144"/>
                </a:lnTo>
                <a:lnTo>
                  <a:pt x="80" y="143"/>
                </a:lnTo>
                <a:lnTo>
                  <a:pt x="80" y="141"/>
                </a:lnTo>
                <a:lnTo>
                  <a:pt x="80" y="141"/>
                </a:lnTo>
                <a:lnTo>
                  <a:pt x="80" y="141"/>
                </a:lnTo>
                <a:lnTo>
                  <a:pt x="79" y="141"/>
                </a:lnTo>
                <a:lnTo>
                  <a:pt x="79" y="141"/>
                </a:lnTo>
                <a:lnTo>
                  <a:pt x="71" y="141"/>
                </a:lnTo>
                <a:lnTo>
                  <a:pt x="65" y="142"/>
                </a:lnTo>
                <a:lnTo>
                  <a:pt x="65" y="142"/>
                </a:lnTo>
                <a:lnTo>
                  <a:pt x="63" y="143"/>
                </a:lnTo>
                <a:lnTo>
                  <a:pt x="59" y="146"/>
                </a:lnTo>
                <a:lnTo>
                  <a:pt x="54" y="147"/>
                </a:lnTo>
                <a:lnTo>
                  <a:pt x="52" y="148"/>
                </a:lnTo>
                <a:lnTo>
                  <a:pt x="52" y="148"/>
                </a:lnTo>
                <a:lnTo>
                  <a:pt x="48" y="149"/>
                </a:lnTo>
                <a:lnTo>
                  <a:pt x="44" y="150"/>
                </a:lnTo>
                <a:lnTo>
                  <a:pt x="44" y="150"/>
                </a:lnTo>
                <a:lnTo>
                  <a:pt x="42" y="150"/>
                </a:lnTo>
                <a:lnTo>
                  <a:pt x="42" y="148"/>
                </a:lnTo>
                <a:lnTo>
                  <a:pt x="42" y="148"/>
                </a:lnTo>
                <a:lnTo>
                  <a:pt x="40" y="137"/>
                </a:lnTo>
                <a:lnTo>
                  <a:pt x="40" y="132"/>
                </a:lnTo>
                <a:lnTo>
                  <a:pt x="40" y="131"/>
                </a:lnTo>
                <a:lnTo>
                  <a:pt x="40" y="131"/>
                </a:lnTo>
                <a:lnTo>
                  <a:pt x="44" y="132"/>
                </a:lnTo>
                <a:lnTo>
                  <a:pt x="47" y="133"/>
                </a:lnTo>
                <a:lnTo>
                  <a:pt x="47" y="133"/>
                </a:lnTo>
                <a:lnTo>
                  <a:pt x="47" y="133"/>
                </a:lnTo>
                <a:lnTo>
                  <a:pt x="47" y="133"/>
                </a:lnTo>
                <a:lnTo>
                  <a:pt x="49" y="130"/>
                </a:lnTo>
                <a:lnTo>
                  <a:pt x="50" y="128"/>
                </a:lnTo>
                <a:lnTo>
                  <a:pt x="53" y="127"/>
                </a:lnTo>
                <a:lnTo>
                  <a:pt x="53" y="127"/>
                </a:lnTo>
                <a:lnTo>
                  <a:pt x="54" y="126"/>
                </a:lnTo>
                <a:lnTo>
                  <a:pt x="56" y="125"/>
                </a:lnTo>
                <a:lnTo>
                  <a:pt x="60" y="120"/>
                </a:lnTo>
                <a:lnTo>
                  <a:pt x="60" y="120"/>
                </a:lnTo>
                <a:lnTo>
                  <a:pt x="63" y="117"/>
                </a:lnTo>
                <a:lnTo>
                  <a:pt x="64" y="116"/>
                </a:lnTo>
                <a:lnTo>
                  <a:pt x="66" y="115"/>
                </a:lnTo>
                <a:lnTo>
                  <a:pt x="68" y="115"/>
                </a:lnTo>
                <a:lnTo>
                  <a:pt x="68" y="115"/>
                </a:lnTo>
                <a:lnTo>
                  <a:pt x="69" y="111"/>
                </a:lnTo>
                <a:lnTo>
                  <a:pt x="70" y="109"/>
                </a:lnTo>
                <a:lnTo>
                  <a:pt x="71" y="109"/>
                </a:lnTo>
                <a:lnTo>
                  <a:pt x="71" y="109"/>
                </a:lnTo>
                <a:lnTo>
                  <a:pt x="72" y="109"/>
                </a:lnTo>
                <a:lnTo>
                  <a:pt x="72" y="109"/>
                </a:lnTo>
                <a:lnTo>
                  <a:pt x="76" y="110"/>
                </a:lnTo>
                <a:lnTo>
                  <a:pt x="79" y="110"/>
                </a:lnTo>
                <a:lnTo>
                  <a:pt x="79" y="110"/>
                </a:lnTo>
                <a:lnTo>
                  <a:pt x="81" y="110"/>
                </a:lnTo>
                <a:lnTo>
                  <a:pt x="81" y="110"/>
                </a:lnTo>
                <a:lnTo>
                  <a:pt x="87" y="106"/>
                </a:lnTo>
                <a:lnTo>
                  <a:pt x="88" y="105"/>
                </a:lnTo>
                <a:lnTo>
                  <a:pt x="88" y="104"/>
                </a:lnTo>
                <a:lnTo>
                  <a:pt x="88" y="104"/>
                </a:lnTo>
                <a:lnTo>
                  <a:pt x="81" y="105"/>
                </a:lnTo>
                <a:lnTo>
                  <a:pt x="81" y="105"/>
                </a:lnTo>
                <a:lnTo>
                  <a:pt x="79" y="104"/>
                </a:lnTo>
                <a:lnTo>
                  <a:pt x="77" y="101"/>
                </a:lnTo>
                <a:lnTo>
                  <a:pt x="77" y="101"/>
                </a:lnTo>
                <a:lnTo>
                  <a:pt x="80" y="95"/>
                </a:lnTo>
                <a:lnTo>
                  <a:pt x="80" y="93"/>
                </a:lnTo>
                <a:lnTo>
                  <a:pt x="80" y="91"/>
                </a:lnTo>
                <a:lnTo>
                  <a:pt x="80" y="91"/>
                </a:lnTo>
                <a:lnTo>
                  <a:pt x="79" y="88"/>
                </a:lnTo>
                <a:lnTo>
                  <a:pt x="77" y="86"/>
                </a:lnTo>
                <a:lnTo>
                  <a:pt x="77" y="86"/>
                </a:lnTo>
                <a:lnTo>
                  <a:pt x="76" y="88"/>
                </a:lnTo>
                <a:lnTo>
                  <a:pt x="76" y="88"/>
                </a:lnTo>
                <a:lnTo>
                  <a:pt x="72" y="95"/>
                </a:lnTo>
                <a:lnTo>
                  <a:pt x="70" y="100"/>
                </a:lnTo>
                <a:lnTo>
                  <a:pt x="69" y="101"/>
                </a:lnTo>
                <a:lnTo>
                  <a:pt x="66" y="101"/>
                </a:lnTo>
                <a:lnTo>
                  <a:pt x="66" y="101"/>
                </a:lnTo>
                <a:lnTo>
                  <a:pt x="66" y="101"/>
                </a:lnTo>
                <a:lnTo>
                  <a:pt x="66" y="101"/>
                </a:lnTo>
                <a:lnTo>
                  <a:pt x="63" y="100"/>
                </a:lnTo>
                <a:lnTo>
                  <a:pt x="60" y="99"/>
                </a:lnTo>
                <a:lnTo>
                  <a:pt x="59" y="98"/>
                </a:lnTo>
                <a:lnTo>
                  <a:pt x="60" y="94"/>
                </a:lnTo>
                <a:lnTo>
                  <a:pt x="60" y="94"/>
                </a:lnTo>
                <a:lnTo>
                  <a:pt x="65" y="88"/>
                </a:lnTo>
                <a:lnTo>
                  <a:pt x="65" y="84"/>
                </a:lnTo>
                <a:lnTo>
                  <a:pt x="64" y="83"/>
                </a:lnTo>
                <a:lnTo>
                  <a:pt x="64" y="83"/>
                </a:lnTo>
                <a:lnTo>
                  <a:pt x="63" y="80"/>
                </a:lnTo>
                <a:lnTo>
                  <a:pt x="60" y="80"/>
                </a:lnTo>
                <a:lnTo>
                  <a:pt x="60" y="80"/>
                </a:lnTo>
                <a:lnTo>
                  <a:pt x="59" y="80"/>
                </a:lnTo>
                <a:lnTo>
                  <a:pt x="59" y="81"/>
                </a:lnTo>
                <a:lnTo>
                  <a:pt x="59" y="81"/>
                </a:lnTo>
                <a:lnTo>
                  <a:pt x="58" y="86"/>
                </a:lnTo>
                <a:lnTo>
                  <a:pt x="58" y="89"/>
                </a:lnTo>
                <a:lnTo>
                  <a:pt x="56" y="90"/>
                </a:lnTo>
                <a:lnTo>
                  <a:pt x="56" y="90"/>
                </a:lnTo>
                <a:lnTo>
                  <a:pt x="55" y="90"/>
                </a:lnTo>
                <a:lnTo>
                  <a:pt x="55" y="90"/>
                </a:lnTo>
                <a:lnTo>
                  <a:pt x="52" y="86"/>
                </a:lnTo>
                <a:lnTo>
                  <a:pt x="50" y="85"/>
                </a:lnTo>
                <a:lnTo>
                  <a:pt x="50" y="85"/>
                </a:lnTo>
                <a:lnTo>
                  <a:pt x="50" y="85"/>
                </a:lnTo>
                <a:lnTo>
                  <a:pt x="50" y="85"/>
                </a:lnTo>
                <a:lnTo>
                  <a:pt x="49" y="94"/>
                </a:lnTo>
                <a:lnTo>
                  <a:pt x="49" y="104"/>
                </a:lnTo>
                <a:lnTo>
                  <a:pt x="49" y="104"/>
                </a:lnTo>
                <a:lnTo>
                  <a:pt x="49" y="106"/>
                </a:lnTo>
                <a:lnTo>
                  <a:pt x="48" y="107"/>
                </a:lnTo>
                <a:lnTo>
                  <a:pt x="47" y="107"/>
                </a:lnTo>
                <a:lnTo>
                  <a:pt x="45" y="109"/>
                </a:lnTo>
                <a:lnTo>
                  <a:pt x="45" y="109"/>
                </a:lnTo>
                <a:lnTo>
                  <a:pt x="42" y="114"/>
                </a:lnTo>
                <a:lnTo>
                  <a:pt x="37" y="116"/>
                </a:lnTo>
                <a:lnTo>
                  <a:pt x="37" y="116"/>
                </a:lnTo>
                <a:lnTo>
                  <a:pt x="33" y="116"/>
                </a:lnTo>
                <a:lnTo>
                  <a:pt x="33" y="116"/>
                </a:lnTo>
                <a:lnTo>
                  <a:pt x="32" y="116"/>
                </a:lnTo>
                <a:lnTo>
                  <a:pt x="31" y="114"/>
                </a:lnTo>
                <a:lnTo>
                  <a:pt x="31" y="114"/>
                </a:lnTo>
                <a:lnTo>
                  <a:pt x="29" y="109"/>
                </a:lnTo>
                <a:lnTo>
                  <a:pt x="27" y="106"/>
                </a:lnTo>
                <a:lnTo>
                  <a:pt x="27" y="106"/>
                </a:lnTo>
                <a:lnTo>
                  <a:pt x="23" y="104"/>
                </a:lnTo>
                <a:lnTo>
                  <a:pt x="23" y="102"/>
                </a:lnTo>
                <a:lnTo>
                  <a:pt x="24" y="101"/>
                </a:lnTo>
                <a:lnTo>
                  <a:pt x="24" y="101"/>
                </a:lnTo>
                <a:lnTo>
                  <a:pt x="29" y="98"/>
                </a:lnTo>
                <a:lnTo>
                  <a:pt x="31" y="96"/>
                </a:lnTo>
                <a:lnTo>
                  <a:pt x="31" y="95"/>
                </a:lnTo>
                <a:lnTo>
                  <a:pt x="31" y="95"/>
                </a:lnTo>
                <a:lnTo>
                  <a:pt x="26" y="96"/>
                </a:lnTo>
                <a:lnTo>
                  <a:pt x="26" y="96"/>
                </a:lnTo>
                <a:lnTo>
                  <a:pt x="23" y="95"/>
                </a:lnTo>
                <a:lnTo>
                  <a:pt x="22" y="94"/>
                </a:lnTo>
                <a:lnTo>
                  <a:pt x="22" y="94"/>
                </a:lnTo>
                <a:lnTo>
                  <a:pt x="15" y="86"/>
                </a:lnTo>
                <a:lnTo>
                  <a:pt x="12" y="83"/>
                </a:lnTo>
                <a:lnTo>
                  <a:pt x="11" y="81"/>
                </a:lnTo>
                <a:lnTo>
                  <a:pt x="11" y="80"/>
                </a:lnTo>
                <a:lnTo>
                  <a:pt x="11" y="80"/>
                </a:lnTo>
                <a:lnTo>
                  <a:pt x="13" y="79"/>
                </a:lnTo>
                <a:lnTo>
                  <a:pt x="15" y="79"/>
                </a:lnTo>
                <a:lnTo>
                  <a:pt x="16" y="78"/>
                </a:lnTo>
                <a:lnTo>
                  <a:pt x="15" y="75"/>
                </a:lnTo>
                <a:lnTo>
                  <a:pt x="15" y="75"/>
                </a:lnTo>
                <a:lnTo>
                  <a:pt x="11" y="70"/>
                </a:lnTo>
                <a:lnTo>
                  <a:pt x="10" y="69"/>
                </a:lnTo>
                <a:lnTo>
                  <a:pt x="11" y="68"/>
                </a:lnTo>
                <a:lnTo>
                  <a:pt x="11" y="68"/>
                </a:lnTo>
                <a:lnTo>
                  <a:pt x="11" y="68"/>
                </a:lnTo>
                <a:lnTo>
                  <a:pt x="11" y="68"/>
                </a:lnTo>
                <a:lnTo>
                  <a:pt x="15" y="70"/>
                </a:lnTo>
                <a:lnTo>
                  <a:pt x="15" y="70"/>
                </a:lnTo>
                <a:lnTo>
                  <a:pt x="20" y="72"/>
                </a:lnTo>
                <a:lnTo>
                  <a:pt x="20" y="72"/>
                </a:lnTo>
                <a:lnTo>
                  <a:pt x="21" y="72"/>
                </a:lnTo>
                <a:lnTo>
                  <a:pt x="21" y="70"/>
                </a:lnTo>
                <a:lnTo>
                  <a:pt x="21" y="70"/>
                </a:lnTo>
                <a:lnTo>
                  <a:pt x="20" y="68"/>
                </a:lnTo>
                <a:lnTo>
                  <a:pt x="17" y="65"/>
                </a:lnTo>
                <a:lnTo>
                  <a:pt x="15" y="63"/>
                </a:lnTo>
                <a:lnTo>
                  <a:pt x="13" y="62"/>
                </a:lnTo>
                <a:lnTo>
                  <a:pt x="13" y="62"/>
                </a:lnTo>
                <a:lnTo>
                  <a:pt x="16" y="54"/>
                </a:lnTo>
                <a:lnTo>
                  <a:pt x="17" y="51"/>
                </a:lnTo>
                <a:lnTo>
                  <a:pt x="17" y="48"/>
                </a:lnTo>
                <a:lnTo>
                  <a:pt x="17" y="48"/>
                </a:lnTo>
                <a:lnTo>
                  <a:pt x="16" y="47"/>
                </a:lnTo>
                <a:lnTo>
                  <a:pt x="16" y="47"/>
                </a:lnTo>
                <a:lnTo>
                  <a:pt x="13" y="48"/>
                </a:lnTo>
                <a:lnTo>
                  <a:pt x="11" y="49"/>
                </a:lnTo>
                <a:lnTo>
                  <a:pt x="11" y="49"/>
                </a:lnTo>
                <a:lnTo>
                  <a:pt x="8" y="54"/>
                </a:lnTo>
                <a:lnTo>
                  <a:pt x="7" y="57"/>
                </a:lnTo>
                <a:lnTo>
                  <a:pt x="6" y="58"/>
                </a:lnTo>
                <a:lnTo>
                  <a:pt x="6" y="58"/>
                </a:lnTo>
                <a:lnTo>
                  <a:pt x="5" y="58"/>
                </a:lnTo>
                <a:lnTo>
                  <a:pt x="5" y="58"/>
                </a:lnTo>
                <a:lnTo>
                  <a:pt x="5" y="56"/>
                </a:lnTo>
                <a:lnTo>
                  <a:pt x="5" y="52"/>
                </a:lnTo>
                <a:lnTo>
                  <a:pt x="5" y="48"/>
                </a:lnTo>
                <a:lnTo>
                  <a:pt x="4" y="45"/>
                </a:lnTo>
                <a:lnTo>
                  <a:pt x="4" y="45"/>
                </a:lnTo>
                <a:lnTo>
                  <a:pt x="2" y="42"/>
                </a:lnTo>
                <a:lnTo>
                  <a:pt x="2" y="38"/>
                </a:lnTo>
                <a:lnTo>
                  <a:pt x="2" y="35"/>
                </a:lnTo>
                <a:lnTo>
                  <a:pt x="1" y="31"/>
                </a:lnTo>
                <a:lnTo>
                  <a:pt x="1" y="31"/>
                </a:lnTo>
                <a:lnTo>
                  <a:pt x="0" y="27"/>
                </a:lnTo>
                <a:lnTo>
                  <a:pt x="1" y="25"/>
                </a:lnTo>
                <a:lnTo>
                  <a:pt x="2" y="19"/>
                </a:lnTo>
                <a:lnTo>
                  <a:pt x="2" y="19"/>
                </a:lnTo>
                <a:lnTo>
                  <a:pt x="2" y="19"/>
                </a:lnTo>
                <a:lnTo>
                  <a:pt x="2" y="19"/>
                </a:lnTo>
                <a:lnTo>
                  <a:pt x="5" y="21"/>
                </a:lnTo>
                <a:lnTo>
                  <a:pt x="5" y="21"/>
                </a:lnTo>
                <a:lnTo>
                  <a:pt x="8" y="22"/>
                </a:lnTo>
                <a:lnTo>
                  <a:pt x="8" y="22"/>
                </a:lnTo>
                <a:lnTo>
                  <a:pt x="10" y="22"/>
                </a:lnTo>
                <a:lnTo>
                  <a:pt x="10" y="22"/>
                </a:lnTo>
                <a:lnTo>
                  <a:pt x="10" y="20"/>
                </a:lnTo>
                <a:lnTo>
                  <a:pt x="8" y="19"/>
                </a:lnTo>
                <a:lnTo>
                  <a:pt x="7" y="16"/>
                </a:lnTo>
                <a:lnTo>
                  <a:pt x="7" y="16"/>
                </a:lnTo>
                <a:lnTo>
                  <a:pt x="7" y="16"/>
                </a:lnTo>
                <a:lnTo>
                  <a:pt x="8" y="15"/>
                </a:lnTo>
                <a:lnTo>
                  <a:pt x="8" y="11"/>
                </a:lnTo>
                <a:lnTo>
                  <a:pt x="7" y="0"/>
                </a:lnTo>
                <a:lnTo>
                  <a:pt x="42" y="0"/>
                </a:lnTo>
                <a:lnTo>
                  <a:pt x="42" y="0"/>
                </a:lnTo>
                <a:lnTo>
                  <a:pt x="42" y="6"/>
                </a:lnTo>
                <a:lnTo>
                  <a:pt x="40" y="11"/>
                </a:lnTo>
                <a:lnTo>
                  <a:pt x="39" y="14"/>
                </a:lnTo>
                <a:lnTo>
                  <a:pt x="37" y="14"/>
                </a:lnTo>
                <a:lnTo>
                  <a:pt x="37" y="14"/>
                </a:lnTo>
                <a:lnTo>
                  <a:pt x="34" y="15"/>
                </a:lnTo>
                <a:lnTo>
                  <a:pt x="32" y="16"/>
                </a:lnTo>
                <a:lnTo>
                  <a:pt x="28" y="19"/>
                </a:lnTo>
                <a:lnTo>
                  <a:pt x="28" y="19"/>
                </a:lnTo>
                <a:lnTo>
                  <a:pt x="24" y="24"/>
                </a:lnTo>
                <a:lnTo>
                  <a:pt x="23" y="26"/>
                </a:lnTo>
                <a:lnTo>
                  <a:pt x="23" y="26"/>
                </a:lnTo>
                <a:lnTo>
                  <a:pt x="24" y="27"/>
                </a:lnTo>
                <a:lnTo>
                  <a:pt x="24" y="27"/>
                </a:lnTo>
                <a:lnTo>
                  <a:pt x="29" y="25"/>
                </a:lnTo>
                <a:lnTo>
                  <a:pt x="34" y="24"/>
                </a:lnTo>
                <a:lnTo>
                  <a:pt x="34" y="24"/>
                </a:lnTo>
                <a:lnTo>
                  <a:pt x="34" y="24"/>
                </a:lnTo>
                <a:lnTo>
                  <a:pt x="34" y="24"/>
                </a:lnTo>
                <a:lnTo>
                  <a:pt x="34" y="30"/>
                </a:lnTo>
                <a:lnTo>
                  <a:pt x="36" y="35"/>
                </a:lnTo>
                <a:lnTo>
                  <a:pt x="36" y="35"/>
                </a:lnTo>
                <a:lnTo>
                  <a:pt x="36" y="35"/>
                </a:lnTo>
                <a:lnTo>
                  <a:pt x="36" y="35"/>
                </a:lnTo>
                <a:lnTo>
                  <a:pt x="36" y="32"/>
                </a:lnTo>
                <a:lnTo>
                  <a:pt x="37" y="32"/>
                </a:lnTo>
                <a:lnTo>
                  <a:pt x="37" y="32"/>
                </a:lnTo>
                <a:lnTo>
                  <a:pt x="38" y="33"/>
                </a:lnTo>
                <a:lnTo>
                  <a:pt x="38" y="33"/>
                </a:lnTo>
                <a:lnTo>
                  <a:pt x="40" y="40"/>
                </a:lnTo>
                <a:lnTo>
                  <a:pt x="42" y="43"/>
                </a:lnTo>
                <a:lnTo>
                  <a:pt x="42" y="43"/>
                </a:lnTo>
                <a:lnTo>
                  <a:pt x="43" y="43"/>
                </a:lnTo>
                <a:lnTo>
                  <a:pt x="43" y="43"/>
                </a:lnTo>
                <a:lnTo>
                  <a:pt x="42" y="35"/>
                </a:lnTo>
                <a:lnTo>
                  <a:pt x="42" y="30"/>
                </a:lnTo>
                <a:lnTo>
                  <a:pt x="42" y="26"/>
                </a:lnTo>
                <a:lnTo>
                  <a:pt x="42" y="26"/>
                </a:lnTo>
                <a:lnTo>
                  <a:pt x="49" y="0"/>
                </a:lnTo>
                <a:lnTo>
                  <a:pt x="54" y="0"/>
                </a:lnTo>
                <a:lnTo>
                  <a:pt x="54" y="0"/>
                </a:lnTo>
                <a:lnTo>
                  <a:pt x="59" y="13"/>
                </a:lnTo>
                <a:lnTo>
                  <a:pt x="60" y="19"/>
                </a:lnTo>
                <a:lnTo>
                  <a:pt x="60" y="19"/>
                </a:lnTo>
                <a:lnTo>
                  <a:pt x="61" y="29"/>
                </a:lnTo>
                <a:lnTo>
                  <a:pt x="63" y="35"/>
                </a:lnTo>
                <a:lnTo>
                  <a:pt x="63" y="35"/>
                </a:lnTo>
                <a:lnTo>
                  <a:pt x="63" y="41"/>
                </a:lnTo>
                <a:lnTo>
                  <a:pt x="64" y="45"/>
                </a:lnTo>
                <a:lnTo>
                  <a:pt x="63" y="48"/>
                </a:lnTo>
                <a:lnTo>
                  <a:pt x="63" y="48"/>
                </a:lnTo>
                <a:lnTo>
                  <a:pt x="61" y="51"/>
                </a:lnTo>
                <a:lnTo>
                  <a:pt x="61" y="53"/>
                </a:lnTo>
                <a:lnTo>
                  <a:pt x="61" y="54"/>
                </a:lnTo>
                <a:lnTo>
                  <a:pt x="63" y="54"/>
                </a:lnTo>
                <a:lnTo>
                  <a:pt x="63" y="54"/>
                </a:lnTo>
                <a:lnTo>
                  <a:pt x="63" y="54"/>
                </a:lnTo>
                <a:lnTo>
                  <a:pt x="63" y="54"/>
                </a:lnTo>
                <a:lnTo>
                  <a:pt x="66" y="53"/>
                </a:lnTo>
                <a:lnTo>
                  <a:pt x="66" y="53"/>
                </a:lnTo>
                <a:lnTo>
                  <a:pt x="66" y="53"/>
                </a:lnTo>
                <a:lnTo>
                  <a:pt x="68" y="54"/>
                </a:lnTo>
                <a:lnTo>
                  <a:pt x="68" y="54"/>
                </a:lnTo>
                <a:lnTo>
                  <a:pt x="70" y="62"/>
                </a:lnTo>
                <a:lnTo>
                  <a:pt x="71" y="65"/>
                </a:lnTo>
                <a:lnTo>
                  <a:pt x="72" y="68"/>
                </a:lnTo>
                <a:lnTo>
                  <a:pt x="72" y="68"/>
                </a:lnTo>
                <a:lnTo>
                  <a:pt x="74" y="67"/>
                </a:lnTo>
                <a:lnTo>
                  <a:pt x="74" y="67"/>
                </a:lnTo>
                <a:lnTo>
                  <a:pt x="72" y="57"/>
                </a:lnTo>
                <a:lnTo>
                  <a:pt x="70" y="46"/>
                </a:lnTo>
                <a:lnTo>
                  <a:pt x="70" y="46"/>
                </a:lnTo>
                <a:lnTo>
                  <a:pt x="68" y="36"/>
                </a:lnTo>
                <a:lnTo>
                  <a:pt x="66" y="25"/>
                </a:lnTo>
                <a:lnTo>
                  <a:pt x="66" y="25"/>
                </a:lnTo>
                <a:lnTo>
                  <a:pt x="66" y="14"/>
                </a:lnTo>
                <a:lnTo>
                  <a:pt x="65" y="8"/>
                </a:lnTo>
                <a:lnTo>
                  <a:pt x="65" y="0"/>
                </a:lnTo>
                <a:lnTo>
                  <a:pt x="95" y="0"/>
                </a:lnTo>
                <a:lnTo>
                  <a:pt x="95" y="0"/>
                </a:lnTo>
                <a:lnTo>
                  <a:pt x="95" y="11"/>
                </a:lnTo>
                <a:lnTo>
                  <a:pt x="95" y="14"/>
                </a:lnTo>
                <a:lnTo>
                  <a:pt x="93" y="16"/>
                </a:lnTo>
                <a:lnTo>
                  <a:pt x="93" y="16"/>
                </a:lnTo>
                <a:lnTo>
                  <a:pt x="92" y="17"/>
                </a:lnTo>
                <a:lnTo>
                  <a:pt x="92" y="19"/>
                </a:lnTo>
                <a:lnTo>
                  <a:pt x="93" y="20"/>
                </a:lnTo>
                <a:lnTo>
                  <a:pt x="92" y="21"/>
                </a:lnTo>
                <a:lnTo>
                  <a:pt x="92" y="21"/>
                </a:lnTo>
                <a:lnTo>
                  <a:pt x="92" y="24"/>
                </a:lnTo>
                <a:lnTo>
                  <a:pt x="91" y="30"/>
                </a:lnTo>
                <a:lnTo>
                  <a:pt x="91" y="35"/>
                </a:lnTo>
                <a:lnTo>
                  <a:pt x="92" y="37"/>
                </a:lnTo>
                <a:lnTo>
                  <a:pt x="92" y="37"/>
                </a:lnTo>
                <a:lnTo>
                  <a:pt x="92" y="37"/>
                </a:lnTo>
                <a:lnTo>
                  <a:pt x="92" y="37"/>
                </a:lnTo>
                <a:lnTo>
                  <a:pt x="95" y="33"/>
                </a:lnTo>
                <a:lnTo>
                  <a:pt x="96" y="30"/>
                </a:lnTo>
                <a:lnTo>
                  <a:pt x="96" y="30"/>
                </a:lnTo>
                <a:lnTo>
                  <a:pt x="97" y="25"/>
                </a:lnTo>
                <a:lnTo>
                  <a:pt x="98" y="22"/>
                </a:lnTo>
                <a:lnTo>
                  <a:pt x="100" y="21"/>
                </a:lnTo>
                <a:lnTo>
                  <a:pt x="100" y="21"/>
                </a:lnTo>
                <a:lnTo>
                  <a:pt x="101" y="21"/>
                </a:lnTo>
                <a:lnTo>
                  <a:pt x="101" y="21"/>
                </a:lnTo>
                <a:lnTo>
                  <a:pt x="102" y="24"/>
                </a:lnTo>
                <a:lnTo>
                  <a:pt x="103" y="27"/>
                </a:lnTo>
                <a:lnTo>
                  <a:pt x="103" y="31"/>
                </a:lnTo>
                <a:lnTo>
                  <a:pt x="106" y="33"/>
                </a:lnTo>
                <a:lnTo>
                  <a:pt x="106" y="33"/>
                </a:lnTo>
                <a:lnTo>
                  <a:pt x="108" y="37"/>
                </a:lnTo>
                <a:lnTo>
                  <a:pt x="107" y="41"/>
                </a:lnTo>
                <a:lnTo>
                  <a:pt x="107" y="41"/>
                </a:lnTo>
                <a:lnTo>
                  <a:pt x="106" y="46"/>
                </a:lnTo>
                <a:lnTo>
                  <a:pt x="106" y="48"/>
                </a:lnTo>
                <a:lnTo>
                  <a:pt x="107" y="51"/>
                </a:lnTo>
                <a:lnTo>
                  <a:pt x="107" y="51"/>
                </a:lnTo>
                <a:lnTo>
                  <a:pt x="111" y="52"/>
                </a:lnTo>
                <a:lnTo>
                  <a:pt x="114" y="53"/>
                </a:lnTo>
                <a:lnTo>
                  <a:pt x="117" y="54"/>
                </a:lnTo>
                <a:lnTo>
                  <a:pt x="118" y="56"/>
                </a:lnTo>
                <a:lnTo>
                  <a:pt x="119" y="57"/>
                </a:lnTo>
                <a:lnTo>
                  <a:pt x="119" y="57"/>
                </a:lnTo>
                <a:lnTo>
                  <a:pt x="119" y="62"/>
                </a:lnTo>
                <a:lnTo>
                  <a:pt x="122" y="67"/>
                </a:lnTo>
                <a:lnTo>
                  <a:pt x="124" y="70"/>
                </a:lnTo>
                <a:lnTo>
                  <a:pt x="128" y="73"/>
                </a:lnTo>
                <a:lnTo>
                  <a:pt x="128" y="73"/>
                </a:lnTo>
                <a:lnTo>
                  <a:pt x="132" y="74"/>
                </a:lnTo>
                <a:lnTo>
                  <a:pt x="132" y="74"/>
                </a:lnTo>
                <a:lnTo>
                  <a:pt x="134" y="74"/>
                </a:lnTo>
                <a:lnTo>
                  <a:pt x="134" y="74"/>
                </a:lnTo>
                <a:lnTo>
                  <a:pt x="138" y="73"/>
                </a:lnTo>
                <a:lnTo>
                  <a:pt x="138" y="73"/>
                </a:lnTo>
                <a:lnTo>
                  <a:pt x="140" y="74"/>
                </a:lnTo>
                <a:lnTo>
                  <a:pt x="141" y="75"/>
                </a:lnTo>
                <a:lnTo>
                  <a:pt x="143" y="77"/>
                </a:lnTo>
                <a:lnTo>
                  <a:pt x="143" y="77"/>
                </a:lnTo>
                <a:lnTo>
                  <a:pt x="143" y="80"/>
                </a:lnTo>
                <a:lnTo>
                  <a:pt x="143" y="83"/>
                </a:lnTo>
                <a:lnTo>
                  <a:pt x="140" y="85"/>
                </a:lnTo>
                <a:lnTo>
                  <a:pt x="138" y="88"/>
                </a:lnTo>
                <a:lnTo>
                  <a:pt x="138" y="88"/>
                </a:lnTo>
                <a:lnTo>
                  <a:pt x="132" y="88"/>
                </a:lnTo>
                <a:lnTo>
                  <a:pt x="129" y="89"/>
                </a:lnTo>
                <a:lnTo>
                  <a:pt x="127" y="90"/>
                </a:lnTo>
                <a:lnTo>
                  <a:pt x="127" y="90"/>
                </a:lnTo>
                <a:lnTo>
                  <a:pt x="125" y="91"/>
                </a:lnTo>
                <a:lnTo>
                  <a:pt x="123" y="93"/>
                </a:lnTo>
                <a:lnTo>
                  <a:pt x="120" y="93"/>
                </a:lnTo>
                <a:lnTo>
                  <a:pt x="119" y="95"/>
                </a:lnTo>
                <a:lnTo>
                  <a:pt x="119" y="95"/>
                </a:lnTo>
                <a:lnTo>
                  <a:pt x="118" y="98"/>
                </a:lnTo>
                <a:lnTo>
                  <a:pt x="114" y="100"/>
                </a:lnTo>
                <a:lnTo>
                  <a:pt x="111" y="102"/>
                </a:lnTo>
                <a:lnTo>
                  <a:pt x="111" y="102"/>
                </a:lnTo>
                <a:lnTo>
                  <a:pt x="109" y="105"/>
                </a:lnTo>
                <a:lnTo>
                  <a:pt x="109" y="107"/>
                </a:lnTo>
                <a:lnTo>
                  <a:pt x="109" y="114"/>
                </a:lnTo>
                <a:lnTo>
                  <a:pt x="109" y="114"/>
                </a:lnTo>
                <a:lnTo>
                  <a:pt x="109" y="123"/>
                </a:lnTo>
                <a:lnTo>
                  <a:pt x="108" y="128"/>
                </a:lnTo>
                <a:lnTo>
                  <a:pt x="107" y="130"/>
                </a:lnTo>
                <a:lnTo>
                  <a:pt x="107" y="130"/>
                </a:lnTo>
                <a:lnTo>
                  <a:pt x="106" y="130"/>
                </a:lnTo>
                <a:lnTo>
                  <a:pt x="106" y="130"/>
                </a:lnTo>
                <a:lnTo>
                  <a:pt x="106" y="130"/>
                </a:lnTo>
                <a:lnTo>
                  <a:pt x="104" y="132"/>
                </a:lnTo>
                <a:lnTo>
                  <a:pt x="104" y="132"/>
                </a:lnTo>
                <a:lnTo>
                  <a:pt x="102" y="149"/>
                </a:lnTo>
                <a:lnTo>
                  <a:pt x="100" y="160"/>
                </a:lnTo>
                <a:lnTo>
                  <a:pt x="97" y="165"/>
                </a:lnTo>
                <a:lnTo>
                  <a:pt x="97" y="165"/>
                </a:lnTo>
                <a:lnTo>
                  <a:pt x="95" y="166"/>
                </a:lnTo>
                <a:lnTo>
                  <a:pt x="92" y="169"/>
                </a:lnTo>
                <a:lnTo>
                  <a:pt x="92" y="169"/>
                </a:lnTo>
                <a:lnTo>
                  <a:pt x="90" y="176"/>
                </a:lnTo>
                <a:lnTo>
                  <a:pt x="87" y="190"/>
                </a:lnTo>
                <a:lnTo>
                  <a:pt x="87" y="190"/>
                </a:lnTo>
                <a:lnTo>
                  <a:pt x="87" y="201"/>
                </a:lnTo>
                <a:lnTo>
                  <a:pt x="86" y="205"/>
                </a:lnTo>
                <a:lnTo>
                  <a:pt x="86" y="207"/>
                </a:lnTo>
                <a:lnTo>
                  <a:pt x="86" y="207"/>
                </a:lnTo>
                <a:lnTo>
                  <a:pt x="85" y="211"/>
                </a:lnTo>
                <a:lnTo>
                  <a:pt x="86" y="214"/>
                </a:lnTo>
                <a:lnTo>
                  <a:pt x="87" y="219"/>
                </a:lnTo>
                <a:lnTo>
                  <a:pt x="86" y="221"/>
                </a:lnTo>
                <a:lnTo>
                  <a:pt x="86" y="2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6" name="Freeform 88"/>
          <p:cNvSpPr>
            <a:spLocks/>
          </p:cNvSpPr>
          <p:nvPr/>
        </p:nvSpPr>
        <p:spPr bwMode="gray">
          <a:xfrm>
            <a:off x="3892212" y="1549687"/>
            <a:ext cx="136916" cy="169649"/>
          </a:xfrm>
          <a:custGeom>
            <a:avLst/>
            <a:gdLst>
              <a:gd name="T0" fmla="*/ 2 w 81"/>
              <a:gd name="T1" fmla="*/ 99 h 99"/>
              <a:gd name="T2" fmla="*/ 0 w 81"/>
              <a:gd name="T3" fmla="*/ 94 h 99"/>
              <a:gd name="T4" fmla="*/ 1 w 81"/>
              <a:gd name="T5" fmla="*/ 85 h 99"/>
              <a:gd name="T6" fmla="*/ 7 w 81"/>
              <a:gd name="T7" fmla="*/ 69 h 99"/>
              <a:gd name="T8" fmla="*/ 8 w 81"/>
              <a:gd name="T9" fmla="*/ 58 h 99"/>
              <a:gd name="T10" fmla="*/ 15 w 81"/>
              <a:gd name="T11" fmla="*/ 50 h 99"/>
              <a:gd name="T12" fmla="*/ 19 w 81"/>
              <a:gd name="T13" fmla="*/ 46 h 99"/>
              <a:gd name="T14" fmla="*/ 17 w 81"/>
              <a:gd name="T15" fmla="*/ 37 h 99"/>
              <a:gd name="T16" fmla="*/ 17 w 81"/>
              <a:gd name="T17" fmla="*/ 30 h 99"/>
              <a:gd name="T18" fmla="*/ 23 w 81"/>
              <a:gd name="T19" fmla="*/ 27 h 99"/>
              <a:gd name="T20" fmla="*/ 24 w 81"/>
              <a:gd name="T21" fmla="*/ 19 h 99"/>
              <a:gd name="T22" fmla="*/ 28 w 81"/>
              <a:gd name="T23" fmla="*/ 13 h 99"/>
              <a:gd name="T24" fmla="*/ 32 w 81"/>
              <a:gd name="T25" fmla="*/ 4 h 99"/>
              <a:gd name="T26" fmla="*/ 33 w 81"/>
              <a:gd name="T27" fmla="*/ 9 h 99"/>
              <a:gd name="T28" fmla="*/ 34 w 81"/>
              <a:gd name="T29" fmla="*/ 10 h 99"/>
              <a:gd name="T30" fmla="*/ 40 w 81"/>
              <a:gd name="T31" fmla="*/ 2 h 99"/>
              <a:gd name="T32" fmla="*/ 43 w 81"/>
              <a:gd name="T33" fmla="*/ 0 h 99"/>
              <a:gd name="T34" fmla="*/ 48 w 81"/>
              <a:gd name="T35" fmla="*/ 4 h 99"/>
              <a:gd name="T36" fmla="*/ 45 w 81"/>
              <a:gd name="T37" fmla="*/ 16 h 99"/>
              <a:gd name="T38" fmla="*/ 45 w 81"/>
              <a:gd name="T39" fmla="*/ 24 h 99"/>
              <a:gd name="T40" fmla="*/ 47 w 81"/>
              <a:gd name="T41" fmla="*/ 24 h 99"/>
              <a:gd name="T42" fmla="*/ 51 w 81"/>
              <a:gd name="T43" fmla="*/ 15 h 99"/>
              <a:gd name="T44" fmla="*/ 53 w 81"/>
              <a:gd name="T45" fmla="*/ 14 h 99"/>
              <a:gd name="T46" fmla="*/ 55 w 81"/>
              <a:gd name="T47" fmla="*/ 16 h 99"/>
              <a:gd name="T48" fmla="*/ 56 w 81"/>
              <a:gd name="T49" fmla="*/ 19 h 99"/>
              <a:gd name="T50" fmla="*/ 59 w 81"/>
              <a:gd name="T51" fmla="*/ 16 h 99"/>
              <a:gd name="T52" fmla="*/ 61 w 81"/>
              <a:gd name="T53" fmla="*/ 15 h 99"/>
              <a:gd name="T54" fmla="*/ 63 w 81"/>
              <a:gd name="T55" fmla="*/ 22 h 99"/>
              <a:gd name="T56" fmla="*/ 65 w 81"/>
              <a:gd name="T57" fmla="*/ 27 h 99"/>
              <a:gd name="T58" fmla="*/ 67 w 81"/>
              <a:gd name="T59" fmla="*/ 27 h 99"/>
              <a:gd name="T60" fmla="*/ 69 w 81"/>
              <a:gd name="T61" fmla="*/ 29 h 99"/>
              <a:gd name="T62" fmla="*/ 70 w 81"/>
              <a:gd name="T63" fmla="*/ 34 h 99"/>
              <a:gd name="T64" fmla="*/ 74 w 81"/>
              <a:gd name="T65" fmla="*/ 38 h 99"/>
              <a:gd name="T66" fmla="*/ 81 w 81"/>
              <a:gd name="T67" fmla="*/ 47 h 99"/>
              <a:gd name="T68" fmla="*/ 80 w 81"/>
              <a:gd name="T69" fmla="*/ 55 h 99"/>
              <a:gd name="T70" fmla="*/ 76 w 81"/>
              <a:gd name="T71" fmla="*/ 72 h 99"/>
              <a:gd name="T72" fmla="*/ 70 w 81"/>
              <a:gd name="T73" fmla="*/ 78 h 99"/>
              <a:gd name="T74" fmla="*/ 58 w 81"/>
              <a:gd name="T75" fmla="*/ 80 h 99"/>
              <a:gd name="T76" fmla="*/ 50 w 81"/>
              <a:gd name="T77" fmla="*/ 82 h 99"/>
              <a:gd name="T78" fmla="*/ 44 w 81"/>
              <a:gd name="T79" fmla="*/ 88 h 99"/>
              <a:gd name="T80" fmla="*/ 42 w 81"/>
              <a:gd name="T81" fmla="*/ 85 h 99"/>
              <a:gd name="T82" fmla="*/ 42 w 81"/>
              <a:gd name="T83" fmla="*/ 83 h 99"/>
              <a:gd name="T84" fmla="*/ 35 w 81"/>
              <a:gd name="T85" fmla="*/ 84 h 99"/>
              <a:gd name="T86" fmla="*/ 33 w 81"/>
              <a:gd name="T87" fmla="*/ 84 h 99"/>
              <a:gd name="T88" fmla="*/ 27 w 81"/>
              <a:gd name="T89" fmla="*/ 84 h 99"/>
              <a:gd name="T90" fmla="*/ 15 w 81"/>
              <a:gd name="T91"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99">
                <a:moveTo>
                  <a:pt x="3" y="99"/>
                </a:moveTo>
                <a:lnTo>
                  <a:pt x="3" y="99"/>
                </a:lnTo>
                <a:lnTo>
                  <a:pt x="2" y="99"/>
                </a:lnTo>
                <a:lnTo>
                  <a:pt x="2" y="99"/>
                </a:lnTo>
                <a:lnTo>
                  <a:pt x="0" y="96"/>
                </a:lnTo>
                <a:lnTo>
                  <a:pt x="0" y="94"/>
                </a:lnTo>
                <a:lnTo>
                  <a:pt x="0" y="90"/>
                </a:lnTo>
                <a:lnTo>
                  <a:pt x="1" y="85"/>
                </a:lnTo>
                <a:lnTo>
                  <a:pt x="1" y="85"/>
                </a:lnTo>
                <a:lnTo>
                  <a:pt x="6" y="79"/>
                </a:lnTo>
                <a:lnTo>
                  <a:pt x="7" y="75"/>
                </a:lnTo>
                <a:lnTo>
                  <a:pt x="7" y="69"/>
                </a:lnTo>
                <a:lnTo>
                  <a:pt x="7" y="69"/>
                </a:lnTo>
                <a:lnTo>
                  <a:pt x="7" y="63"/>
                </a:lnTo>
                <a:lnTo>
                  <a:pt x="8" y="58"/>
                </a:lnTo>
                <a:lnTo>
                  <a:pt x="12" y="52"/>
                </a:lnTo>
                <a:lnTo>
                  <a:pt x="12" y="52"/>
                </a:lnTo>
                <a:lnTo>
                  <a:pt x="15" y="50"/>
                </a:lnTo>
                <a:lnTo>
                  <a:pt x="17" y="48"/>
                </a:lnTo>
                <a:lnTo>
                  <a:pt x="19" y="47"/>
                </a:lnTo>
                <a:lnTo>
                  <a:pt x="19" y="46"/>
                </a:lnTo>
                <a:lnTo>
                  <a:pt x="19" y="46"/>
                </a:lnTo>
                <a:lnTo>
                  <a:pt x="19" y="42"/>
                </a:lnTo>
                <a:lnTo>
                  <a:pt x="17" y="37"/>
                </a:lnTo>
                <a:lnTo>
                  <a:pt x="16" y="32"/>
                </a:lnTo>
                <a:lnTo>
                  <a:pt x="16" y="31"/>
                </a:lnTo>
                <a:lnTo>
                  <a:pt x="17" y="30"/>
                </a:lnTo>
                <a:lnTo>
                  <a:pt x="17" y="30"/>
                </a:lnTo>
                <a:lnTo>
                  <a:pt x="21" y="29"/>
                </a:lnTo>
                <a:lnTo>
                  <a:pt x="23" y="27"/>
                </a:lnTo>
                <a:lnTo>
                  <a:pt x="23" y="26"/>
                </a:lnTo>
                <a:lnTo>
                  <a:pt x="23" y="26"/>
                </a:lnTo>
                <a:lnTo>
                  <a:pt x="24" y="19"/>
                </a:lnTo>
                <a:lnTo>
                  <a:pt x="27" y="15"/>
                </a:lnTo>
                <a:lnTo>
                  <a:pt x="28" y="13"/>
                </a:lnTo>
                <a:lnTo>
                  <a:pt x="28" y="13"/>
                </a:lnTo>
                <a:lnTo>
                  <a:pt x="31" y="8"/>
                </a:lnTo>
                <a:lnTo>
                  <a:pt x="32" y="4"/>
                </a:lnTo>
                <a:lnTo>
                  <a:pt x="32" y="4"/>
                </a:lnTo>
                <a:lnTo>
                  <a:pt x="33" y="4"/>
                </a:lnTo>
                <a:lnTo>
                  <a:pt x="33" y="4"/>
                </a:lnTo>
                <a:lnTo>
                  <a:pt x="33" y="9"/>
                </a:lnTo>
                <a:lnTo>
                  <a:pt x="34" y="11"/>
                </a:lnTo>
                <a:lnTo>
                  <a:pt x="34" y="11"/>
                </a:lnTo>
                <a:lnTo>
                  <a:pt x="34" y="10"/>
                </a:lnTo>
                <a:lnTo>
                  <a:pt x="34" y="10"/>
                </a:lnTo>
                <a:lnTo>
                  <a:pt x="38" y="4"/>
                </a:lnTo>
                <a:lnTo>
                  <a:pt x="40" y="2"/>
                </a:lnTo>
                <a:lnTo>
                  <a:pt x="43" y="0"/>
                </a:lnTo>
                <a:lnTo>
                  <a:pt x="43" y="0"/>
                </a:lnTo>
                <a:lnTo>
                  <a:pt x="43" y="0"/>
                </a:lnTo>
                <a:lnTo>
                  <a:pt x="43" y="0"/>
                </a:lnTo>
                <a:lnTo>
                  <a:pt x="47" y="3"/>
                </a:lnTo>
                <a:lnTo>
                  <a:pt x="48" y="4"/>
                </a:lnTo>
                <a:lnTo>
                  <a:pt x="48" y="6"/>
                </a:lnTo>
                <a:lnTo>
                  <a:pt x="48" y="6"/>
                </a:lnTo>
                <a:lnTo>
                  <a:pt x="45" y="16"/>
                </a:lnTo>
                <a:lnTo>
                  <a:pt x="44" y="21"/>
                </a:lnTo>
                <a:lnTo>
                  <a:pt x="45" y="24"/>
                </a:lnTo>
                <a:lnTo>
                  <a:pt x="45" y="24"/>
                </a:lnTo>
                <a:lnTo>
                  <a:pt x="45" y="24"/>
                </a:lnTo>
                <a:lnTo>
                  <a:pt x="47" y="24"/>
                </a:lnTo>
                <a:lnTo>
                  <a:pt x="47" y="24"/>
                </a:lnTo>
                <a:lnTo>
                  <a:pt x="49" y="21"/>
                </a:lnTo>
                <a:lnTo>
                  <a:pt x="50" y="18"/>
                </a:lnTo>
                <a:lnTo>
                  <a:pt x="51" y="15"/>
                </a:lnTo>
                <a:lnTo>
                  <a:pt x="53" y="14"/>
                </a:lnTo>
                <a:lnTo>
                  <a:pt x="53" y="14"/>
                </a:lnTo>
                <a:lnTo>
                  <a:pt x="53" y="14"/>
                </a:lnTo>
                <a:lnTo>
                  <a:pt x="53" y="14"/>
                </a:lnTo>
                <a:lnTo>
                  <a:pt x="54" y="14"/>
                </a:lnTo>
                <a:lnTo>
                  <a:pt x="55" y="16"/>
                </a:lnTo>
                <a:lnTo>
                  <a:pt x="56" y="19"/>
                </a:lnTo>
                <a:lnTo>
                  <a:pt x="56" y="19"/>
                </a:lnTo>
                <a:lnTo>
                  <a:pt x="56" y="19"/>
                </a:lnTo>
                <a:lnTo>
                  <a:pt x="58" y="19"/>
                </a:lnTo>
                <a:lnTo>
                  <a:pt x="58" y="19"/>
                </a:lnTo>
                <a:lnTo>
                  <a:pt x="59" y="16"/>
                </a:lnTo>
                <a:lnTo>
                  <a:pt x="60" y="14"/>
                </a:lnTo>
                <a:lnTo>
                  <a:pt x="60" y="14"/>
                </a:lnTo>
                <a:lnTo>
                  <a:pt x="61" y="15"/>
                </a:lnTo>
                <a:lnTo>
                  <a:pt x="61" y="15"/>
                </a:lnTo>
                <a:lnTo>
                  <a:pt x="63" y="19"/>
                </a:lnTo>
                <a:lnTo>
                  <a:pt x="63" y="22"/>
                </a:lnTo>
                <a:lnTo>
                  <a:pt x="64" y="26"/>
                </a:lnTo>
                <a:lnTo>
                  <a:pt x="65" y="27"/>
                </a:lnTo>
                <a:lnTo>
                  <a:pt x="65" y="27"/>
                </a:lnTo>
                <a:lnTo>
                  <a:pt x="65" y="27"/>
                </a:lnTo>
                <a:lnTo>
                  <a:pt x="65" y="27"/>
                </a:lnTo>
                <a:lnTo>
                  <a:pt x="67" y="27"/>
                </a:lnTo>
                <a:lnTo>
                  <a:pt x="67" y="27"/>
                </a:lnTo>
                <a:lnTo>
                  <a:pt x="69" y="27"/>
                </a:lnTo>
                <a:lnTo>
                  <a:pt x="69" y="29"/>
                </a:lnTo>
                <a:lnTo>
                  <a:pt x="70" y="31"/>
                </a:lnTo>
                <a:lnTo>
                  <a:pt x="70" y="31"/>
                </a:lnTo>
                <a:lnTo>
                  <a:pt x="70" y="34"/>
                </a:lnTo>
                <a:lnTo>
                  <a:pt x="69" y="34"/>
                </a:lnTo>
                <a:lnTo>
                  <a:pt x="69" y="35"/>
                </a:lnTo>
                <a:lnTo>
                  <a:pt x="74" y="38"/>
                </a:lnTo>
                <a:lnTo>
                  <a:pt x="74" y="38"/>
                </a:lnTo>
                <a:lnTo>
                  <a:pt x="79" y="43"/>
                </a:lnTo>
                <a:lnTo>
                  <a:pt x="81" y="47"/>
                </a:lnTo>
                <a:lnTo>
                  <a:pt x="81" y="51"/>
                </a:lnTo>
                <a:lnTo>
                  <a:pt x="80" y="55"/>
                </a:lnTo>
                <a:lnTo>
                  <a:pt x="80" y="55"/>
                </a:lnTo>
                <a:lnTo>
                  <a:pt x="80" y="64"/>
                </a:lnTo>
                <a:lnTo>
                  <a:pt x="77" y="69"/>
                </a:lnTo>
                <a:lnTo>
                  <a:pt x="76" y="72"/>
                </a:lnTo>
                <a:lnTo>
                  <a:pt x="76" y="72"/>
                </a:lnTo>
                <a:lnTo>
                  <a:pt x="71" y="75"/>
                </a:lnTo>
                <a:lnTo>
                  <a:pt x="70" y="78"/>
                </a:lnTo>
                <a:lnTo>
                  <a:pt x="66" y="79"/>
                </a:lnTo>
                <a:lnTo>
                  <a:pt x="66" y="79"/>
                </a:lnTo>
                <a:lnTo>
                  <a:pt x="58" y="80"/>
                </a:lnTo>
                <a:lnTo>
                  <a:pt x="54" y="80"/>
                </a:lnTo>
                <a:lnTo>
                  <a:pt x="50" y="82"/>
                </a:lnTo>
                <a:lnTo>
                  <a:pt x="50" y="82"/>
                </a:lnTo>
                <a:lnTo>
                  <a:pt x="47" y="85"/>
                </a:lnTo>
                <a:lnTo>
                  <a:pt x="44" y="88"/>
                </a:lnTo>
                <a:lnTo>
                  <a:pt x="44" y="88"/>
                </a:lnTo>
                <a:lnTo>
                  <a:pt x="43" y="87"/>
                </a:lnTo>
                <a:lnTo>
                  <a:pt x="43" y="87"/>
                </a:lnTo>
                <a:lnTo>
                  <a:pt x="42" y="85"/>
                </a:lnTo>
                <a:lnTo>
                  <a:pt x="42" y="84"/>
                </a:lnTo>
                <a:lnTo>
                  <a:pt x="42" y="83"/>
                </a:lnTo>
                <a:lnTo>
                  <a:pt x="42" y="83"/>
                </a:lnTo>
                <a:lnTo>
                  <a:pt x="40" y="84"/>
                </a:lnTo>
                <a:lnTo>
                  <a:pt x="40" y="84"/>
                </a:lnTo>
                <a:lnTo>
                  <a:pt x="35" y="84"/>
                </a:lnTo>
                <a:lnTo>
                  <a:pt x="35" y="84"/>
                </a:lnTo>
                <a:lnTo>
                  <a:pt x="33" y="84"/>
                </a:lnTo>
                <a:lnTo>
                  <a:pt x="33" y="84"/>
                </a:lnTo>
                <a:lnTo>
                  <a:pt x="31" y="84"/>
                </a:lnTo>
                <a:lnTo>
                  <a:pt x="31" y="84"/>
                </a:lnTo>
                <a:lnTo>
                  <a:pt x="27" y="84"/>
                </a:lnTo>
                <a:lnTo>
                  <a:pt x="24" y="85"/>
                </a:lnTo>
                <a:lnTo>
                  <a:pt x="24" y="85"/>
                </a:lnTo>
                <a:lnTo>
                  <a:pt x="15" y="93"/>
                </a:lnTo>
                <a:lnTo>
                  <a:pt x="8" y="98"/>
                </a:lnTo>
                <a:lnTo>
                  <a:pt x="3" y="9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7" name="Freeform 86"/>
          <p:cNvSpPr>
            <a:spLocks/>
          </p:cNvSpPr>
          <p:nvPr/>
        </p:nvSpPr>
        <p:spPr bwMode="gray">
          <a:xfrm>
            <a:off x="3750226" y="1476001"/>
            <a:ext cx="153818" cy="150799"/>
          </a:xfrm>
          <a:custGeom>
            <a:avLst/>
            <a:gdLst>
              <a:gd name="T0" fmla="*/ 73 w 91"/>
              <a:gd name="T1" fmla="*/ 88 h 88"/>
              <a:gd name="T2" fmla="*/ 60 w 91"/>
              <a:gd name="T3" fmla="*/ 85 h 88"/>
              <a:gd name="T4" fmla="*/ 53 w 91"/>
              <a:gd name="T5" fmla="*/ 80 h 88"/>
              <a:gd name="T6" fmla="*/ 46 w 91"/>
              <a:gd name="T7" fmla="*/ 75 h 88"/>
              <a:gd name="T8" fmla="*/ 37 w 91"/>
              <a:gd name="T9" fmla="*/ 70 h 88"/>
              <a:gd name="T10" fmla="*/ 36 w 91"/>
              <a:gd name="T11" fmla="*/ 68 h 88"/>
              <a:gd name="T12" fmla="*/ 36 w 91"/>
              <a:gd name="T13" fmla="*/ 64 h 88"/>
              <a:gd name="T14" fmla="*/ 35 w 91"/>
              <a:gd name="T15" fmla="*/ 63 h 88"/>
              <a:gd name="T16" fmla="*/ 35 w 91"/>
              <a:gd name="T17" fmla="*/ 64 h 88"/>
              <a:gd name="T18" fmla="*/ 31 w 91"/>
              <a:gd name="T19" fmla="*/ 69 h 88"/>
              <a:gd name="T20" fmla="*/ 28 w 91"/>
              <a:gd name="T21" fmla="*/ 69 h 88"/>
              <a:gd name="T22" fmla="*/ 26 w 91"/>
              <a:gd name="T23" fmla="*/ 69 h 88"/>
              <a:gd name="T24" fmla="*/ 20 w 91"/>
              <a:gd name="T25" fmla="*/ 62 h 88"/>
              <a:gd name="T26" fmla="*/ 17 w 91"/>
              <a:gd name="T27" fmla="*/ 56 h 88"/>
              <a:gd name="T28" fmla="*/ 17 w 91"/>
              <a:gd name="T29" fmla="*/ 41 h 88"/>
              <a:gd name="T30" fmla="*/ 16 w 91"/>
              <a:gd name="T31" fmla="*/ 38 h 88"/>
              <a:gd name="T32" fmla="*/ 14 w 91"/>
              <a:gd name="T33" fmla="*/ 38 h 88"/>
              <a:gd name="T34" fmla="*/ 12 w 91"/>
              <a:gd name="T35" fmla="*/ 38 h 88"/>
              <a:gd name="T36" fmla="*/ 10 w 91"/>
              <a:gd name="T37" fmla="*/ 40 h 88"/>
              <a:gd name="T38" fmla="*/ 6 w 91"/>
              <a:gd name="T39" fmla="*/ 41 h 88"/>
              <a:gd name="T40" fmla="*/ 6 w 91"/>
              <a:gd name="T41" fmla="*/ 41 h 88"/>
              <a:gd name="T42" fmla="*/ 3 w 91"/>
              <a:gd name="T43" fmla="*/ 40 h 88"/>
              <a:gd name="T44" fmla="*/ 0 w 91"/>
              <a:gd name="T45" fmla="*/ 33 h 88"/>
              <a:gd name="T46" fmla="*/ 1 w 91"/>
              <a:gd name="T47" fmla="*/ 31 h 88"/>
              <a:gd name="T48" fmla="*/ 7 w 91"/>
              <a:gd name="T49" fmla="*/ 25 h 88"/>
              <a:gd name="T50" fmla="*/ 10 w 91"/>
              <a:gd name="T51" fmla="*/ 20 h 88"/>
              <a:gd name="T52" fmla="*/ 15 w 91"/>
              <a:gd name="T53" fmla="*/ 16 h 88"/>
              <a:gd name="T54" fmla="*/ 19 w 91"/>
              <a:gd name="T55" fmla="*/ 13 h 88"/>
              <a:gd name="T56" fmla="*/ 16 w 91"/>
              <a:gd name="T57" fmla="*/ 6 h 88"/>
              <a:gd name="T58" fmla="*/ 15 w 91"/>
              <a:gd name="T59" fmla="*/ 0 h 88"/>
              <a:gd name="T60" fmla="*/ 89 w 91"/>
              <a:gd name="T61" fmla="*/ 0 h 88"/>
              <a:gd name="T62" fmla="*/ 90 w 91"/>
              <a:gd name="T63" fmla="*/ 13 h 88"/>
              <a:gd name="T64" fmla="*/ 89 w 91"/>
              <a:gd name="T65" fmla="*/ 19 h 88"/>
              <a:gd name="T66" fmla="*/ 90 w 91"/>
              <a:gd name="T67" fmla="*/ 20 h 88"/>
              <a:gd name="T68" fmla="*/ 91 w 91"/>
              <a:gd name="T69" fmla="*/ 24 h 88"/>
              <a:gd name="T70" fmla="*/ 89 w 91"/>
              <a:gd name="T71" fmla="*/ 27 h 88"/>
              <a:gd name="T72" fmla="*/ 89 w 91"/>
              <a:gd name="T73" fmla="*/ 42 h 88"/>
              <a:gd name="T74" fmla="*/ 87 w 91"/>
              <a:gd name="T75" fmla="*/ 52 h 88"/>
              <a:gd name="T76" fmla="*/ 86 w 91"/>
              <a:gd name="T77" fmla="*/ 53 h 88"/>
              <a:gd name="T78" fmla="*/ 80 w 91"/>
              <a:gd name="T79" fmla="*/ 49 h 88"/>
              <a:gd name="T80" fmla="*/ 79 w 91"/>
              <a:gd name="T81" fmla="*/ 51 h 88"/>
              <a:gd name="T82" fmla="*/ 79 w 91"/>
              <a:gd name="T83" fmla="*/ 53 h 88"/>
              <a:gd name="T84" fmla="*/ 84 w 91"/>
              <a:gd name="T85" fmla="*/ 63 h 88"/>
              <a:gd name="T86" fmla="*/ 86 w 91"/>
              <a:gd name="T87" fmla="*/ 68 h 88"/>
              <a:gd name="T88" fmla="*/ 91 w 91"/>
              <a:gd name="T89" fmla="*/ 78 h 88"/>
              <a:gd name="T90" fmla="*/ 90 w 91"/>
              <a:gd name="T91" fmla="*/ 80 h 88"/>
              <a:gd name="T92" fmla="*/ 85 w 91"/>
              <a:gd name="T93" fmla="*/ 84 h 88"/>
              <a:gd name="T94" fmla="*/ 80 w 91"/>
              <a:gd name="T95" fmla="*/ 86 h 88"/>
              <a:gd name="T96" fmla="*/ 73 w 91"/>
              <a:gd name="T9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88">
                <a:moveTo>
                  <a:pt x="73" y="88"/>
                </a:moveTo>
                <a:lnTo>
                  <a:pt x="73" y="88"/>
                </a:lnTo>
                <a:lnTo>
                  <a:pt x="67" y="88"/>
                </a:lnTo>
                <a:lnTo>
                  <a:pt x="60" y="85"/>
                </a:lnTo>
                <a:lnTo>
                  <a:pt x="60" y="85"/>
                </a:lnTo>
                <a:lnTo>
                  <a:pt x="53" y="80"/>
                </a:lnTo>
                <a:lnTo>
                  <a:pt x="46" y="75"/>
                </a:lnTo>
                <a:lnTo>
                  <a:pt x="46" y="75"/>
                </a:lnTo>
                <a:lnTo>
                  <a:pt x="39" y="72"/>
                </a:lnTo>
                <a:lnTo>
                  <a:pt x="37" y="70"/>
                </a:lnTo>
                <a:lnTo>
                  <a:pt x="36" y="68"/>
                </a:lnTo>
                <a:lnTo>
                  <a:pt x="36" y="68"/>
                </a:lnTo>
                <a:lnTo>
                  <a:pt x="36" y="65"/>
                </a:lnTo>
                <a:lnTo>
                  <a:pt x="36" y="64"/>
                </a:lnTo>
                <a:lnTo>
                  <a:pt x="35" y="63"/>
                </a:lnTo>
                <a:lnTo>
                  <a:pt x="35" y="63"/>
                </a:lnTo>
                <a:lnTo>
                  <a:pt x="35" y="64"/>
                </a:lnTo>
                <a:lnTo>
                  <a:pt x="35" y="64"/>
                </a:lnTo>
                <a:lnTo>
                  <a:pt x="32" y="67"/>
                </a:lnTo>
                <a:lnTo>
                  <a:pt x="31" y="69"/>
                </a:lnTo>
                <a:lnTo>
                  <a:pt x="28" y="69"/>
                </a:lnTo>
                <a:lnTo>
                  <a:pt x="28" y="69"/>
                </a:lnTo>
                <a:lnTo>
                  <a:pt x="26" y="69"/>
                </a:lnTo>
                <a:lnTo>
                  <a:pt x="26" y="69"/>
                </a:lnTo>
                <a:lnTo>
                  <a:pt x="22" y="65"/>
                </a:lnTo>
                <a:lnTo>
                  <a:pt x="20" y="62"/>
                </a:lnTo>
                <a:lnTo>
                  <a:pt x="17" y="56"/>
                </a:lnTo>
                <a:lnTo>
                  <a:pt x="17" y="56"/>
                </a:lnTo>
                <a:lnTo>
                  <a:pt x="17" y="46"/>
                </a:lnTo>
                <a:lnTo>
                  <a:pt x="17" y="41"/>
                </a:lnTo>
                <a:lnTo>
                  <a:pt x="16" y="40"/>
                </a:lnTo>
                <a:lnTo>
                  <a:pt x="16" y="38"/>
                </a:lnTo>
                <a:lnTo>
                  <a:pt x="16" y="38"/>
                </a:lnTo>
                <a:lnTo>
                  <a:pt x="14" y="38"/>
                </a:lnTo>
                <a:lnTo>
                  <a:pt x="14" y="38"/>
                </a:lnTo>
                <a:lnTo>
                  <a:pt x="12" y="38"/>
                </a:lnTo>
                <a:lnTo>
                  <a:pt x="10" y="40"/>
                </a:lnTo>
                <a:lnTo>
                  <a:pt x="10" y="40"/>
                </a:lnTo>
                <a:lnTo>
                  <a:pt x="9" y="41"/>
                </a:lnTo>
                <a:lnTo>
                  <a:pt x="6" y="41"/>
                </a:lnTo>
                <a:lnTo>
                  <a:pt x="6" y="41"/>
                </a:lnTo>
                <a:lnTo>
                  <a:pt x="6" y="41"/>
                </a:lnTo>
                <a:lnTo>
                  <a:pt x="6" y="41"/>
                </a:lnTo>
                <a:lnTo>
                  <a:pt x="3" y="40"/>
                </a:lnTo>
                <a:lnTo>
                  <a:pt x="0" y="37"/>
                </a:lnTo>
                <a:lnTo>
                  <a:pt x="0" y="33"/>
                </a:lnTo>
                <a:lnTo>
                  <a:pt x="0" y="32"/>
                </a:lnTo>
                <a:lnTo>
                  <a:pt x="1" y="31"/>
                </a:lnTo>
                <a:lnTo>
                  <a:pt x="1" y="31"/>
                </a:lnTo>
                <a:lnTo>
                  <a:pt x="7" y="25"/>
                </a:lnTo>
                <a:lnTo>
                  <a:pt x="10" y="20"/>
                </a:lnTo>
                <a:lnTo>
                  <a:pt x="10" y="20"/>
                </a:lnTo>
                <a:lnTo>
                  <a:pt x="11" y="19"/>
                </a:lnTo>
                <a:lnTo>
                  <a:pt x="15" y="16"/>
                </a:lnTo>
                <a:lnTo>
                  <a:pt x="17" y="14"/>
                </a:lnTo>
                <a:lnTo>
                  <a:pt x="19" y="13"/>
                </a:lnTo>
                <a:lnTo>
                  <a:pt x="19" y="13"/>
                </a:lnTo>
                <a:lnTo>
                  <a:pt x="16" y="6"/>
                </a:lnTo>
                <a:lnTo>
                  <a:pt x="15" y="3"/>
                </a:lnTo>
                <a:lnTo>
                  <a:pt x="15" y="0"/>
                </a:lnTo>
                <a:lnTo>
                  <a:pt x="89" y="0"/>
                </a:lnTo>
                <a:lnTo>
                  <a:pt x="89" y="0"/>
                </a:lnTo>
                <a:lnTo>
                  <a:pt x="90" y="13"/>
                </a:lnTo>
                <a:lnTo>
                  <a:pt x="90" y="13"/>
                </a:lnTo>
                <a:lnTo>
                  <a:pt x="90" y="16"/>
                </a:lnTo>
                <a:lnTo>
                  <a:pt x="89" y="19"/>
                </a:lnTo>
                <a:lnTo>
                  <a:pt x="90" y="20"/>
                </a:lnTo>
                <a:lnTo>
                  <a:pt x="90" y="20"/>
                </a:lnTo>
                <a:lnTo>
                  <a:pt x="91" y="22"/>
                </a:lnTo>
                <a:lnTo>
                  <a:pt x="91" y="24"/>
                </a:lnTo>
                <a:lnTo>
                  <a:pt x="89" y="27"/>
                </a:lnTo>
                <a:lnTo>
                  <a:pt x="89" y="27"/>
                </a:lnTo>
                <a:lnTo>
                  <a:pt x="89" y="33"/>
                </a:lnTo>
                <a:lnTo>
                  <a:pt x="89" y="42"/>
                </a:lnTo>
                <a:lnTo>
                  <a:pt x="87" y="49"/>
                </a:lnTo>
                <a:lnTo>
                  <a:pt x="87" y="52"/>
                </a:lnTo>
                <a:lnTo>
                  <a:pt x="86" y="53"/>
                </a:lnTo>
                <a:lnTo>
                  <a:pt x="86" y="53"/>
                </a:lnTo>
                <a:lnTo>
                  <a:pt x="83" y="52"/>
                </a:lnTo>
                <a:lnTo>
                  <a:pt x="80" y="49"/>
                </a:lnTo>
                <a:lnTo>
                  <a:pt x="80" y="49"/>
                </a:lnTo>
                <a:lnTo>
                  <a:pt x="79" y="51"/>
                </a:lnTo>
                <a:lnTo>
                  <a:pt x="79" y="51"/>
                </a:lnTo>
                <a:lnTo>
                  <a:pt x="79" y="53"/>
                </a:lnTo>
                <a:lnTo>
                  <a:pt x="80" y="57"/>
                </a:lnTo>
                <a:lnTo>
                  <a:pt x="84" y="63"/>
                </a:lnTo>
                <a:lnTo>
                  <a:pt x="84" y="63"/>
                </a:lnTo>
                <a:lnTo>
                  <a:pt x="86" y="68"/>
                </a:lnTo>
                <a:lnTo>
                  <a:pt x="89" y="73"/>
                </a:lnTo>
                <a:lnTo>
                  <a:pt x="91" y="78"/>
                </a:lnTo>
                <a:lnTo>
                  <a:pt x="90" y="79"/>
                </a:lnTo>
                <a:lnTo>
                  <a:pt x="90" y="80"/>
                </a:lnTo>
                <a:lnTo>
                  <a:pt x="90" y="80"/>
                </a:lnTo>
                <a:lnTo>
                  <a:pt x="85" y="84"/>
                </a:lnTo>
                <a:lnTo>
                  <a:pt x="80" y="86"/>
                </a:lnTo>
                <a:lnTo>
                  <a:pt x="80" y="86"/>
                </a:lnTo>
                <a:lnTo>
                  <a:pt x="78" y="88"/>
                </a:lnTo>
                <a:lnTo>
                  <a:pt x="73" y="8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8" name="Freeform 84"/>
          <p:cNvSpPr>
            <a:spLocks/>
          </p:cNvSpPr>
          <p:nvPr/>
        </p:nvSpPr>
        <p:spPr bwMode="gray">
          <a:xfrm>
            <a:off x="3707969" y="1476001"/>
            <a:ext cx="57470" cy="41127"/>
          </a:xfrm>
          <a:custGeom>
            <a:avLst/>
            <a:gdLst>
              <a:gd name="T0" fmla="*/ 8 w 34"/>
              <a:gd name="T1" fmla="*/ 24 h 24"/>
              <a:gd name="T2" fmla="*/ 8 w 34"/>
              <a:gd name="T3" fmla="*/ 24 h 24"/>
              <a:gd name="T4" fmla="*/ 7 w 34"/>
              <a:gd name="T5" fmla="*/ 24 h 24"/>
              <a:gd name="T6" fmla="*/ 5 w 34"/>
              <a:gd name="T7" fmla="*/ 22 h 24"/>
              <a:gd name="T8" fmla="*/ 5 w 34"/>
              <a:gd name="T9" fmla="*/ 22 h 24"/>
              <a:gd name="T10" fmla="*/ 2 w 34"/>
              <a:gd name="T11" fmla="*/ 19 h 24"/>
              <a:gd name="T12" fmla="*/ 2 w 34"/>
              <a:gd name="T13" fmla="*/ 17 h 24"/>
              <a:gd name="T14" fmla="*/ 4 w 34"/>
              <a:gd name="T15" fmla="*/ 16 h 24"/>
              <a:gd name="T16" fmla="*/ 4 w 34"/>
              <a:gd name="T17" fmla="*/ 16 h 24"/>
              <a:gd name="T18" fmla="*/ 10 w 34"/>
              <a:gd name="T19" fmla="*/ 16 h 24"/>
              <a:gd name="T20" fmla="*/ 13 w 34"/>
              <a:gd name="T21" fmla="*/ 16 h 24"/>
              <a:gd name="T22" fmla="*/ 12 w 34"/>
              <a:gd name="T23" fmla="*/ 15 h 24"/>
              <a:gd name="T24" fmla="*/ 12 w 34"/>
              <a:gd name="T25" fmla="*/ 15 h 24"/>
              <a:gd name="T26" fmla="*/ 9 w 34"/>
              <a:gd name="T27" fmla="*/ 13 h 24"/>
              <a:gd name="T28" fmla="*/ 4 w 34"/>
              <a:gd name="T29" fmla="*/ 9 h 24"/>
              <a:gd name="T30" fmla="*/ 2 w 34"/>
              <a:gd name="T31" fmla="*/ 4 h 24"/>
              <a:gd name="T32" fmla="*/ 0 w 34"/>
              <a:gd name="T33" fmla="*/ 0 h 24"/>
              <a:gd name="T34" fmla="*/ 34 w 34"/>
              <a:gd name="T35" fmla="*/ 0 h 24"/>
              <a:gd name="T36" fmla="*/ 34 w 34"/>
              <a:gd name="T37" fmla="*/ 0 h 24"/>
              <a:gd name="T38" fmla="*/ 34 w 34"/>
              <a:gd name="T39" fmla="*/ 4 h 24"/>
              <a:gd name="T40" fmla="*/ 34 w 34"/>
              <a:gd name="T41" fmla="*/ 8 h 24"/>
              <a:gd name="T42" fmla="*/ 32 w 34"/>
              <a:gd name="T43" fmla="*/ 10 h 24"/>
              <a:gd name="T44" fmla="*/ 32 w 34"/>
              <a:gd name="T45" fmla="*/ 10 h 24"/>
              <a:gd name="T46" fmla="*/ 25 w 34"/>
              <a:gd name="T47" fmla="*/ 15 h 24"/>
              <a:gd name="T48" fmla="*/ 20 w 34"/>
              <a:gd name="T49" fmla="*/ 19 h 24"/>
              <a:gd name="T50" fmla="*/ 16 w 34"/>
              <a:gd name="T51" fmla="*/ 21 h 24"/>
              <a:gd name="T52" fmla="*/ 16 w 34"/>
              <a:gd name="T53" fmla="*/ 21 h 24"/>
              <a:gd name="T54" fmla="*/ 12 w 34"/>
              <a:gd name="T55" fmla="*/ 22 h 24"/>
              <a:gd name="T56" fmla="*/ 8 w 34"/>
              <a:gd name="T5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4">
                <a:moveTo>
                  <a:pt x="8" y="24"/>
                </a:moveTo>
                <a:lnTo>
                  <a:pt x="8" y="24"/>
                </a:lnTo>
                <a:lnTo>
                  <a:pt x="7" y="24"/>
                </a:lnTo>
                <a:lnTo>
                  <a:pt x="5" y="22"/>
                </a:lnTo>
                <a:lnTo>
                  <a:pt x="5" y="22"/>
                </a:lnTo>
                <a:lnTo>
                  <a:pt x="2" y="19"/>
                </a:lnTo>
                <a:lnTo>
                  <a:pt x="2" y="17"/>
                </a:lnTo>
                <a:lnTo>
                  <a:pt x="4" y="16"/>
                </a:lnTo>
                <a:lnTo>
                  <a:pt x="4" y="16"/>
                </a:lnTo>
                <a:lnTo>
                  <a:pt x="10" y="16"/>
                </a:lnTo>
                <a:lnTo>
                  <a:pt x="13" y="16"/>
                </a:lnTo>
                <a:lnTo>
                  <a:pt x="12" y="15"/>
                </a:lnTo>
                <a:lnTo>
                  <a:pt x="12" y="15"/>
                </a:lnTo>
                <a:lnTo>
                  <a:pt x="9" y="13"/>
                </a:lnTo>
                <a:lnTo>
                  <a:pt x="4" y="9"/>
                </a:lnTo>
                <a:lnTo>
                  <a:pt x="2" y="4"/>
                </a:lnTo>
                <a:lnTo>
                  <a:pt x="0" y="0"/>
                </a:lnTo>
                <a:lnTo>
                  <a:pt x="34" y="0"/>
                </a:lnTo>
                <a:lnTo>
                  <a:pt x="34" y="0"/>
                </a:lnTo>
                <a:lnTo>
                  <a:pt x="34" y="4"/>
                </a:lnTo>
                <a:lnTo>
                  <a:pt x="34" y="8"/>
                </a:lnTo>
                <a:lnTo>
                  <a:pt x="32" y="10"/>
                </a:lnTo>
                <a:lnTo>
                  <a:pt x="32" y="10"/>
                </a:lnTo>
                <a:lnTo>
                  <a:pt x="25" y="15"/>
                </a:lnTo>
                <a:lnTo>
                  <a:pt x="20" y="19"/>
                </a:lnTo>
                <a:lnTo>
                  <a:pt x="16" y="21"/>
                </a:lnTo>
                <a:lnTo>
                  <a:pt x="16" y="21"/>
                </a:lnTo>
                <a:lnTo>
                  <a:pt x="12" y="22"/>
                </a:lnTo>
                <a:lnTo>
                  <a:pt x="8"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9" name="Freeform 616"/>
          <p:cNvSpPr>
            <a:spLocks/>
          </p:cNvSpPr>
          <p:nvPr/>
        </p:nvSpPr>
        <p:spPr bwMode="gray">
          <a:xfrm>
            <a:off x="1312797" y="4491985"/>
            <a:ext cx="69303" cy="73686"/>
          </a:xfrm>
          <a:custGeom>
            <a:avLst/>
            <a:gdLst>
              <a:gd name="T0" fmla="*/ 25 w 41"/>
              <a:gd name="T1" fmla="*/ 43 h 43"/>
              <a:gd name="T2" fmla="*/ 25 w 41"/>
              <a:gd name="T3" fmla="*/ 43 h 43"/>
              <a:gd name="T4" fmla="*/ 16 w 41"/>
              <a:gd name="T5" fmla="*/ 37 h 43"/>
              <a:gd name="T6" fmla="*/ 16 w 41"/>
              <a:gd name="T7" fmla="*/ 37 h 43"/>
              <a:gd name="T8" fmla="*/ 9 w 41"/>
              <a:gd name="T9" fmla="*/ 32 h 43"/>
              <a:gd name="T10" fmla="*/ 9 w 41"/>
              <a:gd name="T11" fmla="*/ 32 h 43"/>
              <a:gd name="T12" fmla="*/ 5 w 41"/>
              <a:gd name="T13" fmla="*/ 27 h 43"/>
              <a:gd name="T14" fmla="*/ 3 w 41"/>
              <a:gd name="T15" fmla="*/ 22 h 43"/>
              <a:gd name="T16" fmla="*/ 3 w 41"/>
              <a:gd name="T17" fmla="*/ 22 h 43"/>
              <a:gd name="T18" fmla="*/ 2 w 41"/>
              <a:gd name="T19" fmla="*/ 19 h 43"/>
              <a:gd name="T20" fmla="*/ 2 w 41"/>
              <a:gd name="T21" fmla="*/ 19 h 43"/>
              <a:gd name="T22" fmla="*/ 0 w 41"/>
              <a:gd name="T23" fmla="*/ 17 h 43"/>
              <a:gd name="T24" fmla="*/ 0 w 41"/>
              <a:gd name="T25" fmla="*/ 17 h 43"/>
              <a:gd name="T26" fmla="*/ 13 w 41"/>
              <a:gd name="T27" fmla="*/ 3 h 43"/>
              <a:gd name="T28" fmla="*/ 13 w 41"/>
              <a:gd name="T29" fmla="*/ 3 h 43"/>
              <a:gd name="T30" fmla="*/ 13 w 41"/>
              <a:gd name="T31" fmla="*/ 3 h 43"/>
              <a:gd name="T32" fmla="*/ 13 w 41"/>
              <a:gd name="T33" fmla="*/ 3 h 43"/>
              <a:gd name="T34" fmla="*/ 16 w 41"/>
              <a:gd name="T35" fmla="*/ 1 h 43"/>
              <a:gd name="T36" fmla="*/ 20 w 41"/>
              <a:gd name="T37" fmla="*/ 0 h 43"/>
              <a:gd name="T38" fmla="*/ 20 w 41"/>
              <a:gd name="T39" fmla="*/ 0 h 43"/>
              <a:gd name="T40" fmla="*/ 20 w 41"/>
              <a:gd name="T41" fmla="*/ 0 h 43"/>
              <a:gd name="T42" fmla="*/ 20 w 41"/>
              <a:gd name="T43" fmla="*/ 0 h 43"/>
              <a:gd name="T44" fmla="*/ 23 w 41"/>
              <a:gd name="T45" fmla="*/ 0 h 43"/>
              <a:gd name="T46" fmla="*/ 23 w 41"/>
              <a:gd name="T47" fmla="*/ 0 h 43"/>
              <a:gd name="T48" fmla="*/ 23 w 41"/>
              <a:gd name="T49" fmla="*/ 0 h 43"/>
              <a:gd name="T50" fmla="*/ 23 w 41"/>
              <a:gd name="T51" fmla="*/ 0 h 43"/>
              <a:gd name="T52" fmla="*/ 23 w 41"/>
              <a:gd name="T53" fmla="*/ 0 h 43"/>
              <a:gd name="T54" fmla="*/ 23 w 41"/>
              <a:gd name="T55" fmla="*/ 0 h 43"/>
              <a:gd name="T56" fmla="*/ 23 w 41"/>
              <a:gd name="T57" fmla="*/ 1 h 43"/>
              <a:gd name="T58" fmla="*/ 23 w 41"/>
              <a:gd name="T59" fmla="*/ 1 h 43"/>
              <a:gd name="T60" fmla="*/ 23 w 41"/>
              <a:gd name="T61" fmla="*/ 1 h 43"/>
              <a:gd name="T62" fmla="*/ 23 w 41"/>
              <a:gd name="T63" fmla="*/ 1 h 43"/>
              <a:gd name="T64" fmla="*/ 26 w 41"/>
              <a:gd name="T65" fmla="*/ 2 h 43"/>
              <a:gd name="T66" fmla="*/ 29 w 41"/>
              <a:gd name="T67" fmla="*/ 6 h 43"/>
              <a:gd name="T68" fmla="*/ 31 w 41"/>
              <a:gd name="T69" fmla="*/ 15 h 43"/>
              <a:gd name="T70" fmla="*/ 31 w 41"/>
              <a:gd name="T71" fmla="*/ 15 h 43"/>
              <a:gd name="T72" fmla="*/ 32 w 41"/>
              <a:gd name="T73" fmla="*/ 16 h 43"/>
              <a:gd name="T74" fmla="*/ 32 w 41"/>
              <a:gd name="T75" fmla="*/ 16 h 43"/>
              <a:gd name="T76" fmla="*/ 35 w 41"/>
              <a:gd name="T77" fmla="*/ 17 h 43"/>
              <a:gd name="T78" fmla="*/ 40 w 41"/>
              <a:gd name="T79" fmla="*/ 18 h 43"/>
              <a:gd name="T80" fmla="*/ 40 w 41"/>
              <a:gd name="T81" fmla="*/ 18 h 43"/>
              <a:gd name="T82" fmla="*/ 41 w 41"/>
              <a:gd name="T83" fmla="*/ 18 h 43"/>
              <a:gd name="T84" fmla="*/ 41 w 41"/>
              <a:gd name="T85" fmla="*/ 18 h 43"/>
              <a:gd name="T86" fmla="*/ 35 w 41"/>
              <a:gd name="T87" fmla="*/ 33 h 43"/>
              <a:gd name="T88" fmla="*/ 35 w 41"/>
              <a:gd name="T89" fmla="*/ 33 h 43"/>
              <a:gd name="T90" fmla="*/ 32 w 41"/>
              <a:gd name="T91" fmla="*/ 38 h 43"/>
              <a:gd name="T92" fmla="*/ 25 w 41"/>
              <a:gd name="T9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3">
                <a:moveTo>
                  <a:pt x="25" y="43"/>
                </a:moveTo>
                <a:lnTo>
                  <a:pt x="25" y="43"/>
                </a:lnTo>
                <a:lnTo>
                  <a:pt x="16" y="37"/>
                </a:lnTo>
                <a:lnTo>
                  <a:pt x="16" y="37"/>
                </a:lnTo>
                <a:lnTo>
                  <a:pt x="9" y="32"/>
                </a:lnTo>
                <a:lnTo>
                  <a:pt x="9" y="32"/>
                </a:lnTo>
                <a:lnTo>
                  <a:pt x="5" y="27"/>
                </a:lnTo>
                <a:lnTo>
                  <a:pt x="3" y="22"/>
                </a:lnTo>
                <a:lnTo>
                  <a:pt x="3" y="22"/>
                </a:lnTo>
                <a:lnTo>
                  <a:pt x="2" y="19"/>
                </a:lnTo>
                <a:lnTo>
                  <a:pt x="2" y="19"/>
                </a:lnTo>
                <a:lnTo>
                  <a:pt x="0" y="17"/>
                </a:lnTo>
                <a:lnTo>
                  <a:pt x="0" y="17"/>
                </a:lnTo>
                <a:lnTo>
                  <a:pt x="13" y="3"/>
                </a:lnTo>
                <a:lnTo>
                  <a:pt x="13" y="3"/>
                </a:lnTo>
                <a:lnTo>
                  <a:pt x="13" y="3"/>
                </a:lnTo>
                <a:lnTo>
                  <a:pt x="13" y="3"/>
                </a:lnTo>
                <a:lnTo>
                  <a:pt x="16" y="1"/>
                </a:lnTo>
                <a:lnTo>
                  <a:pt x="20" y="0"/>
                </a:lnTo>
                <a:lnTo>
                  <a:pt x="20" y="0"/>
                </a:lnTo>
                <a:lnTo>
                  <a:pt x="20" y="0"/>
                </a:lnTo>
                <a:lnTo>
                  <a:pt x="20" y="0"/>
                </a:lnTo>
                <a:lnTo>
                  <a:pt x="23" y="0"/>
                </a:lnTo>
                <a:lnTo>
                  <a:pt x="23" y="0"/>
                </a:lnTo>
                <a:lnTo>
                  <a:pt x="23" y="0"/>
                </a:lnTo>
                <a:lnTo>
                  <a:pt x="23" y="0"/>
                </a:lnTo>
                <a:lnTo>
                  <a:pt x="23" y="0"/>
                </a:lnTo>
                <a:lnTo>
                  <a:pt x="23" y="0"/>
                </a:lnTo>
                <a:lnTo>
                  <a:pt x="23" y="1"/>
                </a:lnTo>
                <a:lnTo>
                  <a:pt x="23" y="1"/>
                </a:lnTo>
                <a:lnTo>
                  <a:pt x="23" y="1"/>
                </a:lnTo>
                <a:lnTo>
                  <a:pt x="23" y="1"/>
                </a:lnTo>
                <a:lnTo>
                  <a:pt x="26" y="2"/>
                </a:lnTo>
                <a:lnTo>
                  <a:pt x="29" y="6"/>
                </a:lnTo>
                <a:lnTo>
                  <a:pt x="31" y="15"/>
                </a:lnTo>
                <a:lnTo>
                  <a:pt x="31" y="15"/>
                </a:lnTo>
                <a:lnTo>
                  <a:pt x="32" y="16"/>
                </a:lnTo>
                <a:lnTo>
                  <a:pt x="32" y="16"/>
                </a:lnTo>
                <a:lnTo>
                  <a:pt x="35" y="17"/>
                </a:lnTo>
                <a:lnTo>
                  <a:pt x="40" y="18"/>
                </a:lnTo>
                <a:lnTo>
                  <a:pt x="40" y="18"/>
                </a:lnTo>
                <a:lnTo>
                  <a:pt x="41" y="18"/>
                </a:lnTo>
                <a:lnTo>
                  <a:pt x="41" y="18"/>
                </a:lnTo>
                <a:lnTo>
                  <a:pt x="35" y="33"/>
                </a:lnTo>
                <a:lnTo>
                  <a:pt x="35" y="33"/>
                </a:lnTo>
                <a:lnTo>
                  <a:pt x="32" y="38"/>
                </a:lnTo>
                <a:lnTo>
                  <a:pt x="25" y="4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0" name="Freeform 624"/>
          <p:cNvSpPr>
            <a:spLocks/>
          </p:cNvSpPr>
          <p:nvPr/>
        </p:nvSpPr>
        <p:spPr bwMode="gray">
          <a:xfrm>
            <a:off x="1355055" y="4521117"/>
            <a:ext cx="91277" cy="92536"/>
          </a:xfrm>
          <a:custGeom>
            <a:avLst/>
            <a:gdLst>
              <a:gd name="T0" fmla="*/ 52 w 54"/>
              <a:gd name="T1" fmla="*/ 54 h 54"/>
              <a:gd name="T2" fmla="*/ 52 w 54"/>
              <a:gd name="T3" fmla="*/ 54 h 54"/>
              <a:gd name="T4" fmla="*/ 39 w 54"/>
              <a:gd name="T5" fmla="*/ 50 h 54"/>
              <a:gd name="T6" fmla="*/ 30 w 54"/>
              <a:gd name="T7" fmla="*/ 46 h 54"/>
              <a:gd name="T8" fmla="*/ 30 w 54"/>
              <a:gd name="T9" fmla="*/ 46 h 54"/>
              <a:gd name="T10" fmla="*/ 1 w 54"/>
              <a:gd name="T11" fmla="*/ 26 h 54"/>
              <a:gd name="T12" fmla="*/ 1 w 54"/>
              <a:gd name="T13" fmla="*/ 26 h 54"/>
              <a:gd name="T14" fmla="*/ 0 w 54"/>
              <a:gd name="T15" fmla="*/ 26 h 54"/>
              <a:gd name="T16" fmla="*/ 0 w 54"/>
              <a:gd name="T17" fmla="*/ 26 h 54"/>
              <a:gd name="T18" fmla="*/ 7 w 54"/>
              <a:gd name="T19" fmla="*/ 21 h 54"/>
              <a:gd name="T20" fmla="*/ 10 w 54"/>
              <a:gd name="T21" fmla="*/ 16 h 54"/>
              <a:gd name="T22" fmla="*/ 10 w 54"/>
              <a:gd name="T23" fmla="*/ 16 h 54"/>
              <a:gd name="T24" fmla="*/ 16 w 54"/>
              <a:gd name="T25" fmla="*/ 1 h 54"/>
              <a:gd name="T26" fmla="*/ 16 w 54"/>
              <a:gd name="T27" fmla="*/ 1 h 54"/>
              <a:gd name="T28" fmla="*/ 25 w 54"/>
              <a:gd name="T29" fmla="*/ 0 h 54"/>
              <a:gd name="T30" fmla="*/ 25 w 54"/>
              <a:gd name="T31" fmla="*/ 0 h 54"/>
              <a:gd name="T32" fmla="*/ 26 w 54"/>
              <a:gd name="T33" fmla="*/ 0 h 54"/>
              <a:gd name="T34" fmla="*/ 27 w 54"/>
              <a:gd name="T35" fmla="*/ 1 h 54"/>
              <a:gd name="T36" fmla="*/ 28 w 54"/>
              <a:gd name="T37" fmla="*/ 5 h 54"/>
              <a:gd name="T38" fmla="*/ 30 w 54"/>
              <a:gd name="T39" fmla="*/ 10 h 54"/>
              <a:gd name="T40" fmla="*/ 31 w 54"/>
              <a:gd name="T41" fmla="*/ 12 h 54"/>
              <a:gd name="T42" fmla="*/ 31 w 54"/>
              <a:gd name="T43" fmla="*/ 12 h 54"/>
              <a:gd name="T44" fmla="*/ 31 w 54"/>
              <a:gd name="T45" fmla="*/ 12 h 54"/>
              <a:gd name="T46" fmla="*/ 31 w 54"/>
              <a:gd name="T47" fmla="*/ 12 h 54"/>
              <a:gd name="T48" fmla="*/ 31 w 54"/>
              <a:gd name="T49" fmla="*/ 14 h 54"/>
              <a:gd name="T50" fmla="*/ 31 w 54"/>
              <a:gd name="T51" fmla="*/ 14 h 54"/>
              <a:gd name="T52" fmla="*/ 31 w 54"/>
              <a:gd name="T53" fmla="*/ 14 h 54"/>
              <a:gd name="T54" fmla="*/ 31 w 54"/>
              <a:gd name="T55" fmla="*/ 14 h 54"/>
              <a:gd name="T56" fmla="*/ 32 w 54"/>
              <a:gd name="T57" fmla="*/ 14 h 54"/>
              <a:gd name="T58" fmla="*/ 32 w 54"/>
              <a:gd name="T59" fmla="*/ 14 h 54"/>
              <a:gd name="T60" fmla="*/ 35 w 54"/>
              <a:gd name="T61" fmla="*/ 15 h 54"/>
              <a:gd name="T62" fmla="*/ 39 w 54"/>
              <a:gd name="T63" fmla="*/ 15 h 54"/>
              <a:gd name="T64" fmla="*/ 39 w 54"/>
              <a:gd name="T65" fmla="*/ 15 h 54"/>
              <a:gd name="T66" fmla="*/ 39 w 54"/>
              <a:gd name="T67" fmla="*/ 15 h 54"/>
              <a:gd name="T68" fmla="*/ 39 w 54"/>
              <a:gd name="T69" fmla="*/ 15 h 54"/>
              <a:gd name="T70" fmla="*/ 43 w 54"/>
              <a:gd name="T71" fmla="*/ 15 h 54"/>
              <a:gd name="T72" fmla="*/ 43 w 54"/>
              <a:gd name="T73" fmla="*/ 15 h 54"/>
              <a:gd name="T74" fmla="*/ 37 w 54"/>
              <a:gd name="T75" fmla="*/ 21 h 54"/>
              <a:gd name="T76" fmla="*/ 37 w 54"/>
              <a:gd name="T77" fmla="*/ 21 h 54"/>
              <a:gd name="T78" fmla="*/ 36 w 54"/>
              <a:gd name="T79" fmla="*/ 23 h 54"/>
              <a:gd name="T80" fmla="*/ 36 w 54"/>
              <a:gd name="T81" fmla="*/ 23 h 54"/>
              <a:gd name="T82" fmla="*/ 37 w 54"/>
              <a:gd name="T83" fmla="*/ 25 h 54"/>
              <a:gd name="T84" fmla="*/ 39 w 54"/>
              <a:gd name="T85" fmla="*/ 25 h 54"/>
              <a:gd name="T86" fmla="*/ 43 w 54"/>
              <a:gd name="T87" fmla="*/ 26 h 54"/>
              <a:gd name="T88" fmla="*/ 46 w 54"/>
              <a:gd name="T89" fmla="*/ 28 h 54"/>
              <a:gd name="T90" fmla="*/ 46 w 54"/>
              <a:gd name="T91" fmla="*/ 28 h 54"/>
              <a:gd name="T92" fmla="*/ 52 w 54"/>
              <a:gd name="T93" fmla="*/ 34 h 54"/>
              <a:gd name="T94" fmla="*/ 53 w 54"/>
              <a:gd name="T95" fmla="*/ 37 h 54"/>
              <a:gd name="T96" fmla="*/ 54 w 54"/>
              <a:gd name="T97" fmla="*/ 39 h 54"/>
              <a:gd name="T98" fmla="*/ 54 w 54"/>
              <a:gd name="T99" fmla="*/ 39 h 54"/>
              <a:gd name="T100" fmla="*/ 53 w 54"/>
              <a:gd name="T101" fmla="*/ 42 h 54"/>
              <a:gd name="T102" fmla="*/ 53 w 54"/>
              <a:gd name="T103" fmla="*/ 42 h 54"/>
              <a:gd name="T104" fmla="*/ 52 w 54"/>
              <a:gd name="T105" fmla="*/ 46 h 54"/>
              <a:gd name="T106" fmla="*/ 51 w 54"/>
              <a:gd name="T107" fmla="*/ 50 h 54"/>
              <a:gd name="T108" fmla="*/ 51 w 54"/>
              <a:gd name="T109" fmla="*/ 50 h 54"/>
              <a:gd name="T110" fmla="*/ 52 w 54"/>
              <a:gd name="T11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4">
                <a:moveTo>
                  <a:pt x="52" y="54"/>
                </a:moveTo>
                <a:lnTo>
                  <a:pt x="52" y="54"/>
                </a:lnTo>
                <a:lnTo>
                  <a:pt x="39" y="50"/>
                </a:lnTo>
                <a:lnTo>
                  <a:pt x="30" y="46"/>
                </a:lnTo>
                <a:lnTo>
                  <a:pt x="30" y="46"/>
                </a:lnTo>
                <a:lnTo>
                  <a:pt x="1" y="26"/>
                </a:lnTo>
                <a:lnTo>
                  <a:pt x="1" y="26"/>
                </a:lnTo>
                <a:lnTo>
                  <a:pt x="0" y="26"/>
                </a:lnTo>
                <a:lnTo>
                  <a:pt x="0" y="26"/>
                </a:lnTo>
                <a:lnTo>
                  <a:pt x="7" y="21"/>
                </a:lnTo>
                <a:lnTo>
                  <a:pt x="10" y="16"/>
                </a:lnTo>
                <a:lnTo>
                  <a:pt x="10" y="16"/>
                </a:lnTo>
                <a:lnTo>
                  <a:pt x="16" y="1"/>
                </a:lnTo>
                <a:lnTo>
                  <a:pt x="16" y="1"/>
                </a:lnTo>
                <a:lnTo>
                  <a:pt x="25" y="0"/>
                </a:lnTo>
                <a:lnTo>
                  <a:pt x="25" y="0"/>
                </a:lnTo>
                <a:lnTo>
                  <a:pt x="26" y="0"/>
                </a:lnTo>
                <a:lnTo>
                  <a:pt x="27" y="1"/>
                </a:lnTo>
                <a:lnTo>
                  <a:pt x="28" y="5"/>
                </a:lnTo>
                <a:lnTo>
                  <a:pt x="30" y="10"/>
                </a:lnTo>
                <a:lnTo>
                  <a:pt x="31" y="12"/>
                </a:lnTo>
                <a:lnTo>
                  <a:pt x="31" y="12"/>
                </a:lnTo>
                <a:lnTo>
                  <a:pt x="31" y="12"/>
                </a:lnTo>
                <a:lnTo>
                  <a:pt x="31" y="12"/>
                </a:lnTo>
                <a:lnTo>
                  <a:pt x="31" y="14"/>
                </a:lnTo>
                <a:lnTo>
                  <a:pt x="31" y="14"/>
                </a:lnTo>
                <a:lnTo>
                  <a:pt x="31" y="14"/>
                </a:lnTo>
                <a:lnTo>
                  <a:pt x="31" y="14"/>
                </a:lnTo>
                <a:lnTo>
                  <a:pt x="32" y="14"/>
                </a:lnTo>
                <a:lnTo>
                  <a:pt x="32" y="14"/>
                </a:lnTo>
                <a:lnTo>
                  <a:pt x="35" y="15"/>
                </a:lnTo>
                <a:lnTo>
                  <a:pt x="39" y="15"/>
                </a:lnTo>
                <a:lnTo>
                  <a:pt x="39" y="15"/>
                </a:lnTo>
                <a:lnTo>
                  <a:pt x="39" y="15"/>
                </a:lnTo>
                <a:lnTo>
                  <a:pt x="39" y="15"/>
                </a:lnTo>
                <a:lnTo>
                  <a:pt x="43" y="15"/>
                </a:lnTo>
                <a:lnTo>
                  <a:pt x="43" y="15"/>
                </a:lnTo>
                <a:lnTo>
                  <a:pt x="37" y="21"/>
                </a:lnTo>
                <a:lnTo>
                  <a:pt x="37" y="21"/>
                </a:lnTo>
                <a:lnTo>
                  <a:pt x="36" y="23"/>
                </a:lnTo>
                <a:lnTo>
                  <a:pt x="36" y="23"/>
                </a:lnTo>
                <a:lnTo>
                  <a:pt x="37" y="25"/>
                </a:lnTo>
                <a:lnTo>
                  <a:pt x="39" y="25"/>
                </a:lnTo>
                <a:lnTo>
                  <a:pt x="43" y="26"/>
                </a:lnTo>
                <a:lnTo>
                  <a:pt x="46" y="28"/>
                </a:lnTo>
                <a:lnTo>
                  <a:pt x="46" y="28"/>
                </a:lnTo>
                <a:lnTo>
                  <a:pt x="52" y="34"/>
                </a:lnTo>
                <a:lnTo>
                  <a:pt x="53" y="37"/>
                </a:lnTo>
                <a:lnTo>
                  <a:pt x="54" y="39"/>
                </a:lnTo>
                <a:lnTo>
                  <a:pt x="54" y="39"/>
                </a:lnTo>
                <a:lnTo>
                  <a:pt x="53" y="42"/>
                </a:lnTo>
                <a:lnTo>
                  <a:pt x="53" y="42"/>
                </a:lnTo>
                <a:lnTo>
                  <a:pt x="52" y="46"/>
                </a:lnTo>
                <a:lnTo>
                  <a:pt x="51" y="50"/>
                </a:lnTo>
                <a:lnTo>
                  <a:pt x="51" y="50"/>
                </a:lnTo>
                <a:lnTo>
                  <a:pt x="52" y="5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1" name="Freeform 703"/>
          <p:cNvSpPr>
            <a:spLocks/>
          </p:cNvSpPr>
          <p:nvPr/>
        </p:nvSpPr>
        <p:spPr bwMode="gray">
          <a:xfrm>
            <a:off x="1393932" y="3642025"/>
            <a:ext cx="76064" cy="149086"/>
          </a:xfrm>
          <a:custGeom>
            <a:avLst/>
            <a:gdLst>
              <a:gd name="T0" fmla="*/ 30 w 45"/>
              <a:gd name="T1" fmla="*/ 60 h 87"/>
              <a:gd name="T2" fmla="*/ 30 w 45"/>
              <a:gd name="T3" fmla="*/ 60 h 87"/>
              <a:gd name="T4" fmla="*/ 31 w 45"/>
              <a:gd name="T5" fmla="*/ 52 h 87"/>
              <a:gd name="T6" fmla="*/ 34 w 45"/>
              <a:gd name="T7" fmla="*/ 41 h 87"/>
              <a:gd name="T8" fmla="*/ 35 w 45"/>
              <a:gd name="T9" fmla="*/ 30 h 87"/>
              <a:gd name="T10" fmla="*/ 36 w 45"/>
              <a:gd name="T11" fmla="*/ 23 h 87"/>
              <a:gd name="T12" fmla="*/ 36 w 45"/>
              <a:gd name="T13" fmla="*/ 23 h 87"/>
              <a:gd name="T14" fmla="*/ 39 w 45"/>
              <a:gd name="T15" fmla="*/ 18 h 87"/>
              <a:gd name="T16" fmla="*/ 42 w 45"/>
              <a:gd name="T17" fmla="*/ 14 h 87"/>
              <a:gd name="T18" fmla="*/ 45 w 45"/>
              <a:gd name="T19" fmla="*/ 11 h 87"/>
              <a:gd name="T20" fmla="*/ 45 w 45"/>
              <a:gd name="T21" fmla="*/ 9 h 87"/>
              <a:gd name="T22" fmla="*/ 44 w 45"/>
              <a:gd name="T23" fmla="*/ 7 h 87"/>
              <a:gd name="T24" fmla="*/ 44 w 45"/>
              <a:gd name="T25" fmla="*/ 7 h 87"/>
              <a:gd name="T26" fmla="*/ 41 w 45"/>
              <a:gd name="T27" fmla="*/ 6 h 87"/>
              <a:gd name="T28" fmla="*/ 37 w 45"/>
              <a:gd name="T29" fmla="*/ 4 h 87"/>
              <a:gd name="T30" fmla="*/ 31 w 45"/>
              <a:gd name="T31" fmla="*/ 4 h 87"/>
              <a:gd name="T32" fmla="*/ 20 w 45"/>
              <a:gd name="T33" fmla="*/ 3 h 87"/>
              <a:gd name="T34" fmla="*/ 20 w 45"/>
              <a:gd name="T35" fmla="*/ 3 h 87"/>
              <a:gd name="T36" fmla="*/ 20 w 45"/>
              <a:gd name="T37" fmla="*/ 2 h 87"/>
              <a:gd name="T38" fmla="*/ 19 w 45"/>
              <a:gd name="T39" fmla="*/ 1 h 87"/>
              <a:gd name="T40" fmla="*/ 18 w 45"/>
              <a:gd name="T41" fmla="*/ 0 h 87"/>
              <a:gd name="T42" fmla="*/ 14 w 45"/>
              <a:gd name="T43" fmla="*/ 0 h 87"/>
              <a:gd name="T44" fmla="*/ 14 w 45"/>
              <a:gd name="T45" fmla="*/ 0 h 87"/>
              <a:gd name="T46" fmla="*/ 8 w 45"/>
              <a:gd name="T47" fmla="*/ 1 h 87"/>
              <a:gd name="T48" fmla="*/ 8 w 45"/>
              <a:gd name="T49" fmla="*/ 1 h 87"/>
              <a:gd name="T50" fmla="*/ 12 w 45"/>
              <a:gd name="T51" fmla="*/ 27 h 87"/>
              <a:gd name="T52" fmla="*/ 12 w 45"/>
              <a:gd name="T53" fmla="*/ 27 h 87"/>
              <a:gd name="T54" fmla="*/ 12 w 45"/>
              <a:gd name="T55" fmla="*/ 32 h 87"/>
              <a:gd name="T56" fmla="*/ 8 w 45"/>
              <a:gd name="T57" fmla="*/ 40 h 87"/>
              <a:gd name="T58" fmla="*/ 0 w 45"/>
              <a:gd name="T59" fmla="*/ 55 h 87"/>
              <a:gd name="T60" fmla="*/ 0 w 45"/>
              <a:gd name="T61" fmla="*/ 55 h 87"/>
              <a:gd name="T62" fmla="*/ 0 w 45"/>
              <a:gd name="T63" fmla="*/ 59 h 87"/>
              <a:gd name="T64" fmla="*/ 2 w 45"/>
              <a:gd name="T65" fmla="*/ 60 h 87"/>
              <a:gd name="T66" fmla="*/ 5 w 45"/>
              <a:gd name="T67" fmla="*/ 60 h 87"/>
              <a:gd name="T68" fmla="*/ 5 w 45"/>
              <a:gd name="T69" fmla="*/ 60 h 87"/>
              <a:gd name="T70" fmla="*/ 7 w 45"/>
              <a:gd name="T71" fmla="*/ 62 h 87"/>
              <a:gd name="T72" fmla="*/ 8 w 45"/>
              <a:gd name="T73" fmla="*/ 67 h 87"/>
              <a:gd name="T74" fmla="*/ 9 w 45"/>
              <a:gd name="T75" fmla="*/ 72 h 87"/>
              <a:gd name="T76" fmla="*/ 9 w 45"/>
              <a:gd name="T77" fmla="*/ 77 h 87"/>
              <a:gd name="T78" fmla="*/ 9 w 45"/>
              <a:gd name="T79" fmla="*/ 77 h 87"/>
              <a:gd name="T80" fmla="*/ 8 w 45"/>
              <a:gd name="T81" fmla="*/ 81 h 87"/>
              <a:gd name="T82" fmla="*/ 9 w 45"/>
              <a:gd name="T83" fmla="*/ 83 h 87"/>
              <a:gd name="T84" fmla="*/ 12 w 45"/>
              <a:gd name="T85" fmla="*/ 86 h 87"/>
              <a:gd name="T86" fmla="*/ 15 w 45"/>
              <a:gd name="T87" fmla="*/ 87 h 87"/>
              <a:gd name="T88" fmla="*/ 15 w 45"/>
              <a:gd name="T89" fmla="*/ 87 h 87"/>
              <a:gd name="T90" fmla="*/ 21 w 45"/>
              <a:gd name="T91" fmla="*/ 87 h 87"/>
              <a:gd name="T92" fmla="*/ 25 w 45"/>
              <a:gd name="T93" fmla="*/ 86 h 87"/>
              <a:gd name="T94" fmla="*/ 25 w 45"/>
              <a:gd name="T95" fmla="*/ 86 h 87"/>
              <a:gd name="T96" fmla="*/ 26 w 45"/>
              <a:gd name="T97" fmla="*/ 78 h 87"/>
              <a:gd name="T98" fmla="*/ 29 w 45"/>
              <a:gd name="T99" fmla="*/ 73 h 87"/>
              <a:gd name="T100" fmla="*/ 29 w 45"/>
              <a:gd name="T101" fmla="*/ 73 h 87"/>
              <a:gd name="T102" fmla="*/ 30 w 45"/>
              <a:gd name="T103" fmla="*/ 71 h 87"/>
              <a:gd name="T104" fmla="*/ 30 w 45"/>
              <a:gd name="T105" fmla="*/ 68 h 87"/>
              <a:gd name="T106" fmla="*/ 30 w 45"/>
              <a:gd name="T107" fmla="*/ 65 h 87"/>
              <a:gd name="T108" fmla="*/ 30 w 45"/>
              <a:gd name="T10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87">
                <a:moveTo>
                  <a:pt x="30" y="60"/>
                </a:moveTo>
                <a:lnTo>
                  <a:pt x="30" y="60"/>
                </a:lnTo>
                <a:lnTo>
                  <a:pt x="31" y="52"/>
                </a:lnTo>
                <a:lnTo>
                  <a:pt x="34" y="41"/>
                </a:lnTo>
                <a:lnTo>
                  <a:pt x="35" y="30"/>
                </a:lnTo>
                <a:lnTo>
                  <a:pt x="36" y="23"/>
                </a:lnTo>
                <a:lnTo>
                  <a:pt x="36" y="23"/>
                </a:lnTo>
                <a:lnTo>
                  <a:pt x="39" y="18"/>
                </a:lnTo>
                <a:lnTo>
                  <a:pt x="42" y="14"/>
                </a:lnTo>
                <a:lnTo>
                  <a:pt x="45" y="11"/>
                </a:lnTo>
                <a:lnTo>
                  <a:pt x="45" y="9"/>
                </a:lnTo>
                <a:lnTo>
                  <a:pt x="44" y="7"/>
                </a:lnTo>
                <a:lnTo>
                  <a:pt x="44" y="7"/>
                </a:lnTo>
                <a:lnTo>
                  <a:pt x="41" y="6"/>
                </a:lnTo>
                <a:lnTo>
                  <a:pt x="37" y="4"/>
                </a:lnTo>
                <a:lnTo>
                  <a:pt x="31" y="4"/>
                </a:lnTo>
                <a:lnTo>
                  <a:pt x="20" y="3"/>
                </a:lnTo>
                <a:lnTo>
                  <a:pt x="20" y="3"/>
                </a:lnTo>
                <a:lnTo>
                  <a:pt x="20" y="2"/>
                </a:lnTo>
                <a:lnTo>
                  <a:pt x="19" y="1"/>
                </a:lnTo>
                <a:lnTo>
                  <a:pt x="18" y="0"/>
                </a:lnTo>
                <a:lnTo>
                  <a:pt x="14" y="0"/>
                </a:lnTo>
                <a:lnTo>
                  <a:pt x="14" y="0"/>
                </a:lnTo>
                <a:lnTo>
                  <a:pt x="8" y="1"/>
                </a:lnTo>
                <a:lnTo>
                  <a:pt x="8" y="1"/>
                </a:lnTo>
                <a:lnTo>
                  <a:pt x="12" y="27"/>
                </a:lnTo>
                <a:lnTo>
                  <a:pt x="12" y="27"/>
                </a:lnTo>
                <a:lnTo>
                  <a:pt x="12" y="32"/>
                </a:lnTo>
                <a:lnTo>
                  <a:pt x="8" y="40"/>
                </a:lnTo>
                <a:lnTo>
                  <a:pt x="0" y="55"/>
                </a:lnTo>
                <a:lnTo>
                  <a:pt x="0" y="55"/>
                </a:lnTo>
                <a:lnTo>
                  <a:pt x="0" y="59"/>
                </a:lnTo>
                <a:lnTo>
                  <a:pt x="2" y="60"/>
                </a:lnTo>
                <a:lnTo>
                  <a:pt x="5" y="60"/>
                </a:lnTo>
                <a:lnTo>
                  <a:pt x="5" y="60"/>
                </a:lnTo>
                <a:lnTo>
                  <a:pt x="7" y="62"/>
                </a:lnTo>
                <a:lnTo>
                  <a:pt x="8" y="67"/>
                </a:lnTo>
                <a:lnTo>
                  <a:pt x="9" y="72"/>
                </a:lnTo>
                <a:lnTo>
                  <a:pt x="9" y="77"/>
                </a:lnTo>
                <a:lnTo>
                  <a:pt x="9" y="77"/>
                </a:lnTo>
                <a:lnTo>
                  <a:pt x="8" y="81"/>
                </a:lnTo>
                <a:lnTo>
                  <a:pt x="9" y="83"/>
                </a:lnTo>
                <a:lnTo>
                  <a:pt x="12" y="86"/>
                </a:lnTo>
                <a:lnTo>
                  <a:pt x="15" y="87"/>
                </a:lnTo>
                <a:lnTo>
                  <a:pt x="15" y="87"/>
                </a:lnTo>
                <a:lnTo>
                  <a:pt x="21" y="87"/>
                </a:lnTo>
                <a:lnTo>
                  <a:pt x="25" y="86"/>
                </a:lnTo>
                <a:lnTo>
                  <a:pt x="25" y="86"/>
                </a:lnTo>
                <a:lnTo>
                  <a:pt x="26" y="78"/>
                </a:lnTo>
                <a:lnTo>
                  <a:pt x="29" y="73"/>
                </a:lnTo>
                <a:lnTo>
                  <a:pt x="29" y="73"/>
                </a:lnTo>
                <a:lnTo>
                  <a:pt x="30" y="71"/>
                </a:lnTo>
                <a:lnTo>
                  <a:pt x="30" y="68"/>
                </a:lnTo>
                <a:lnTo>
                  <a:pt x="30" y="65"/>
                </a:lnTo>
                <a:lnTo>
                  <a:pt x="30" y="6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2" name="Freeform 705"/>
          <p:cNvSpPr>
            <a:spLocks/>
          </p:cNvSpPr>
          <p:nvPr/>
        </p:nvSpPr>
        <p:spPr bwMode="gray">
          <a:xfrm>
            <a:off x="2071747" y="3657448"/>
            <a:ext cx="150438" cy="150799"/>
          </a:xfrm>
          <a:custGeom>
            <a:avLst/>
            <a:gdLst>
              <a:gd name="T0" fmla="*/ 12 w 89"/>
              <a:gd name="T1" fmla="*/ 10 h 88"/>
              <a:gd name="T2" fmla="*/ 12 w 89"/>
              <a:gd name="T3" fmla="*/ 23 h 88"/>
              <a:gd name="T4" fmla="*/ 8 w 89"/>
              <a:gd name="T5" fmla="*/ 27 h 88"/>
              <a:gd name="T6" fmla="*/ 1 w 89"/>
              <a:gd name="T7" fmla="*/ 39 h 88"/>
              <a:gd name="T8" fmla="*/ 4 w 89"/>
              <a:gd name="T9" fmla="*/ 41 h 88"/>
              <a:gd name="T10" fmla="*/ 8 w 89"/>
              <a:gd name="T11" fmla="*/ 40 h 88"/>
              <a:gd name="T12" fmla="*/ 14 w 89"/>
              <a:gd name="T13" fmla="*/ 45 h 88"/>
              <a:gd name="T14" fmla="*/ 16 w 89"/>
              <a:gd name="T15" fmla="*/ 50 h 88"/>
              <a:gd name="T16" fmla="*/ 17 w 89"/>
              <a:gd name="T17" fmla="*/ 52 h 88"/>
              <a:gd name="T18" fmla="*/ 41 w 89"/>
              <a:gd name="T19" fmla="*/ 55 h 88"/>
              <a:gd name="T20" fmla="*/ 43 w 89"/>
              <a:gd name="T21" fmla="*/ 57 h 88"/>
              <a:gd name="T22" fmla="*/ 39 w 89"/>
              <a:gd name="T23" fmla="*/ 61 h 88"/>
              <a:gd name="T24" fmla="*/ 27 w 89"/>
              <a:gd name="T25" fmla="*/ 57 h 88"/>
              <a:gd name="T26" fmla="*/ 19 w 89"/>
              <a:gd name="T27" fmla="*/ 62 h 88"/>
              <a:gd name="T28" fmla="*/ 19 w 89"/>
              <a:gd name="T29" fmla="*/ 64 h 88"/>
              <a:gd name="T30" fmla="*/ 24 w 89"/>
              <a:gd name="T31" fmla="*/ 73 h 88"/>
              <a:gd name="T32" fmla="*/ 25 w 89"/>
              <a:gd name="T33" fmla="*/ 77 h 88"/>
              <a:gd name="T34" fmla="*/ 30 w 89"/>
              <a:gd name="T35" fmla="*/ 78 h 88"/>
              <a:gd name="T36" fmla="*/ 35 w 89"/>
              <a:gd name="T37" fmla="*/ 87 h 88"/>
              <a:gd name="T38" fmla="*/ 37 w 89"/>
              <a:gd name="T39" fmla="*/ 88 h 88"/>
              <a:gd name="T40" fmla="*/ 41 w 89"/>
              <a:gd name="T41" fmla="*/ 82 h 88"/>
              <a:gd name="T42" fmla="*/ 44 w 89"/>
              <a:gd name="T43" fmla="*/ 79 h 88"/>
              <a:gd name="T44" fmla="*/ 44 w 89"/>
              <a:gd name="T45" fmla="*/ 69 h 88"/>
              <a:gd name="T46" fmla="*/ 48 w 89"/>
              <a:gd name="T47" fmla="*/ 67 h 88"/>
              <a:gd name="T48" fmla="*/ 49 w 89"/>
              <a:gd name="T49" fmla="*/ 61 h 88"/>
              <a:gd name="T50" fmla="*/ 53 w 89"/>
              <a:gd name="T51" fmla="*/ 62 h 88"/>
              <a:gd name="T52" fmla="*/ 54 w 89"/>
              <a:gd name="T53" fmla="*/ 61 h 88"/>
              <a:gd name="T54" fmla="*/ 55 w 89"/>
              <a:gd name="T55" fmla="*/ 57 h 88"/>
              <a:gd name="T56" fmla="*/ 64 w 89"/>
              <a:gd name="T57" fmla="*/ 61 h 88"/>
              <a:gd name="T58" fmla="*/ 64 w 89"/>
              <a:gd name="T59" fmla="*/ 56 h 88"/>
              <a:gd name="T60" fmla="*/ 61 w 89"/>
              <a:gd name="T61" fmla="*/ 52 h 88"/>
              <a:gd name="T62" fmla="*/ 54 w 89"/>
              <a:gd name="T63" fmla="*/ 48 h 88"/>
              <a:gd name="T64" fmla="*/ 44 w 89"/>
              <a:gd name="T65" fmla="*/ 34 h 88"/>
              <a:gd name="T66" fmla="*/ 39 w 89"/>
              <a:gd name="T67" fmla="*/ 23 h 88"/>
              <a:gd name="T68" fmla="*/ 40 w 89"/>
              <a:gd name="T69" fmla="*/ 19 h 88"/>
              <a:gd name="T70" fmla="*/ 50 w 89"/>
              <a:gd name="T71" fmla="*/ 23 h 88"/>
              <a:gd name="T72" fmla="*/ 53 w 89"/>
              <a:gd name="T73" fmla="*/ 20 h 88"/>
              <a:gd name="T74" fmla="*/ 53 w 89"/>
              <a:gd name="T75" fmla="*/ 14 h 88"/>
              <a:gd name="T76" fmla="*/ 65 w 89"/>
              <a:gd name="T77" fmla="*/ 11 h 88"/>
              <a:gd name="T78" fmla="*/ 76 w 89"/>
              <a:gd name="T79" fmla="*/ 9 h 88"/>
              <a:gd name="T80" fmla="*/ 82 w 89"/>
              <a:gd name="T81" fmla="*/ 10 h 88"/>
              <a:gd name="T82" fmla="*/ 86 w 89"/>
              <a:gd name="T83" fmla="*/ 2 h 88"/>
              <a:gd name="T84" fmla="*/ 61 w 89"/>
              <a:gd name="T85" fmla="*/ 0 h 88"/>
              <a:gd name="T86" fmla="*/ 43 w 89"/>
              <a:gd name="T87"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8">
                <a:moveTo>
                  <a:pt x="38" y="9"/>
                </a:moveTo>
                <a:lnTo>
                  <a:pt x="38" y="9"/>
                </a:lnTo>
                <a:lnTo>
                  <a:pt x="12" y="10"/>
                </a:lnTo>
                <a:lnTo>
                  <a:pt x="12" y="10"/>
                </a:lnTo>
                <a:lnTo>
                  <a:pt x="13" y="18"/>
                </a:lnTo>
                <a:lnTo>
                  <a:pt x="12" y="23"/>
                </a:lnTo>
                <a:lnTo>
                  <a:pt x="12" y="23"/>
                </a:lnTo>
                <a:lnTo>
                  <a:pt x="11" y="25"/>
                </a:lnTo>
                <a:lnTo>
                  <a:pt x="8" y="27"/>
                </a:lnTo>
                <a:lnTo>
                  <a:pt x="0" y="35"/>
                </a:lnTo>
                <a:lnTo>
                  <a:pt x="0" y="35"/>
                </a:lnTo>
                <a:lnTo>
                  <a:pt x="1" y="39"/>
                </a:lnTo>
                <a:lnTo>
                  <a:pt x="1" y="39"/>
                </a:lnTo>
                <a:lnTo>
                  <a:pt x="3" y="41"/>
                </a:lnTo>
                <a:lnTo>
                  <a:pt x="4" y="41"/>
                </a:lnTo>
                <a:lnTo>
                  <a:pt x="7" y="40"/>
                </a:lnTo>
                <a:lnTo>
                  <a:pt x="8" y="40"/>
                </a:lnTo>
                <a:lnTo>
                  <a:pt x="8" y="40"/>
                </a:lnTo>
                <a:lnTo>
                  <a:pt x="11" y="41"/>
                </a:lnTo>
                <a:lnTo>
                  <a:pt x="12" y="42"/>
                </a:lnTo>
                <a:lnTo>
                  <a:pt x="14" y="45"/>
                </a:lnTo>
                <a:lnTo>
                  <a:pt x="14" y="45"/>
                </a:lnTo>
                <a:lnTo>
                  <a:pt x="17" y="47"/>
                </a:lnTo>
                <a:lnTo>
                  <a:pt x="16" y="50"/>
                </a:lnTo>
                <a:lnTo>
                  <a:pt x="16" y="51"/>
                </a:lnTo>
                <a:lnTo>
                  <a:pt x="17" y="52"/>
                </a:lnTo>
                <a:lnTo>
                  <a:pt x="17" y="52"/>
                </a:lnTo>
                <a:lnTo>
                  <a:pt x="22" y="53"/>
                </a:lnTo>
                <a:lnTo>
                  <a:pt x="29" y="55"/>
                </a:lnTo>
                <a:lnTo>
                  <a:pt x="41" y="55"/>
                </a:lnTo>
                <a:lnTo>
                  <a:pt x="41" y="55"/>
                </a:lnTo>
                <a:lnTo>
                  <a:pt x="43" y="56"/>
                </a:lnTo>
                <a:lnTo>
                  <a:pt x="43" y="57"/>
                </a:lnTo>
                <a:lnTo>
                  <a:pt x="41" y="61"/>
                </a:lnTo>
                <a:lnTo>
                  <a:pt x="41" y="61"/>
                </a:lnTo>
                <a:lnTo>
                  <a:pt x="39" y="61"/>
                </a:lnTo>
                <a:lnTo>
                  <a:pt x="34" y="59"/>
                </a:lnTo>
                <a:lnTo>
                  <a:pt x="27" y="57"/>
                </a:lnTo>
                <a:lnTo>
                  <a:pt x="27" y="57"/>
                </a:lnTo>
                <a:lnTo>
                  <a:pt x="24" y="57"/>
                </a:lnTo>
                <a:lnTo>
                  <a:pt x="22" y="58"/>
                </a:lnTo>
                <a:lnTo>
                  <a:pt x="19" y="62"/>
                </a:lnTo>
                <a:lnTo>
                  <a:pt x="19" y="62"/>
                </a:lnTo>
                <a:lnTo>
                  <a:pt x="18" y="63"/>
                </a:lnTo>
                <a:lnTo>
                  <a:pt x="19" y="64"/>
                </a:lnTo>
                <a:lnTo>
                  <a:pt x="21" y="67"/>
                </a:lnTo>
                <a:lnTo>
                  <a:pt x="23" y="71"/>
                </a:lnTo>
                <a:lnTo>
                  <a:pt x="24" y="73"/>
                </a:lnTo>
                <a:lnTo>
                  <a:pt x="24" y="73"/>
                </a:lnTo>
                <a:lnTo>
                  <a:pt x="24" y="75"/>
                </a:lnTo>
                <a:lnTo>
                  <a:pt x="25" y="77"/>
                </a:lnTo>
                <a:lnTo>
                  <a:pt x="28" y="78"/>
                </a:lnTo>
                <a:lnTo>
                  <a:pt x="30" y="78"/>
                </a:lnTo>
                <a:lnTo>
                  <a:pt x="30" y="78"/>
                </a:lnTo>
                <a:lnTo>
                  <a:pt x="32" y="79"/>
                </a:lnTo>
                <a:lnTo>
                  <a:pt x="33" y="80"/>
                </a:lnTo>
                <a:lnTo>
                  <a:pt x="35" y="87"/>
                </a:lnTo>
                <a:lnTo>
                  <a:pt x="35" y="87"/>
                </a:lnTo>
                <a:lnTo>
                  <a:pt x="35" y="88"/>
                </a:lnTo>
                <a:lnTo>
                  <a:pt x="37" y="88"/>
                </a:lnTo>
                <a:lnTo>
                  <a:pt x="38" y="85"/>
                </a:lnTo>
                <a:lnTo>
                  <a:pt x="39" y="83"/>
                </a:lnTo>
                <a:lnTo>
                  <a:pt x="41" y="82"/>
                </a:lnTo>
                <a:lnTo>
                  <a:pt x="41" y="82"/>
                </a:lnTo>
                <a:lnTo>
                  <a:pt x="43" y="82"/>
                </a:lnTo>
                <a:lnTo>
                  <a:pt x="44" y="79"/>
                </a:lnTo>
                <a:lnTo>
                  <a:pt x="44" y="73"/>
                </a:lnTo>
                <a:lnTo>
                  <a:pt x="44" y="73"/>
                </a:lnTo>
                <a:lnTo>
                  <a:pt x="44" y="69"/>
                </a:lnTo>
                <a:lnTo>
                  <a:pt x="45" y="68"/>
                </a:lnTo>
                <a:lnTo>
                  <a:pt x="48" y="67"/>
                </a:lnTo>
                <a:lnTo>
                  <a:pt x="48" y="67"/>
                </a:lnTo>
                <a:lnTo>
                  <a:pt x="48" y="64"/>
                </a:lnTo>
                <a:lnTo>
                  <a:pt x="49" y="61"/>
                </a:lnTo>
                <a:lnTo>
                  <a:pt x="49" y="61"/>
                </a:lnTo>
                <a:lnTo>
                  <a:pt x="49" y="58"/>
                </a:lnTo>
                <a:lnTo>
                  <a:pt x="50" y="59"/>
                </a:lnTo>
                <a:lnTo>
                  <a:pt x="53" y="62"/>
                </a:lnTo>
                <a:lnTo>
                  <a:pt x="53" y="62"/>
                </a:lnTo>
                <a:lnTo>
                  <a:pt x="54" y="62"/>
                </a:lnTo>
                <a:lnTo>
                  <a:pt x="54" y="61"/>
                </a:lnTo>
                <a:lnTo>
                  <a:pt x="54" y="57"/>
                </a:lnTo>
                <a:lnTo>
                  <a:pt x="54" y="57"/>
                </a:lnTo>
                <a:lnTo>
                  <a:pt x="55" y="57"/>
                </a:lnTo>
                <a:lnTo>
                  <a:pt x="59" y="58"/>
                </a:lnTo>
                <a:lnTo>
                  <a:pt x="64" y="61"/>
                </a:lnTo>
                <a:lnTo>
                  <a:pt x="64" y="61"/>
                </a:lnTo>
                <a:lnTo>
                  <a:pt x="65" y="62"/>
                </a:lnTo>
                <a:lnTo>
                  <a:pt x="65" y="61"/>
                </a:lnTo>
                <a:lnTo>
                  <a:pt x="64" y="56"/>
                </a:lnTo>
                <a:lnTo>
                  <a:pt x="64" y="56"/>
                </a:lnTo>
                <a:lnTo>
                  <a:pt x="62" y="53"/>
                </a:lnTo>
                <a:lnTo>
                  <a:pt x="61" y="52"/>
                </a:lnTo>
                <a:lnTo>
                  <a:pt x="57" y="50"/>
                </a:lnTo>
                <a:lnTo>
                  <a:pt x="57" y="50"/>
                </a:lnTo>
                <a:lnTo>
                  <a:pt x="54" y="48"/>
                </a:lnTo>
                <a:lnTo>
                  <a:pt x="50" y="43"/>
                </a:lnTo>
                <a:lnTo>
                  <a:pt x="44" y="34"/>
                </a:lnTo>
                <a:lnTo>
                  <a:pt x="44" y="34"/>
                </a:lnTo>
                <a:lnTo>
                  <a:pt x="41" y="30"/>
                </a:lnTo>
                <a:lnTo>
                  <a:pt x="40" y="26"/>
                </a:lnTo>
                <a:lnTo>
                  <a:pt x="39" y="23"/>
                </a:lnTo>
                <a:lnTo>
                  <a:pt x="40" y="19"/>
                </a:lnTo>
                <a:lnTo>
                  <a:pt x="40" y="19"/>
                </a:lnTo>
                <a:lnTo>
                  <a:pt x="40" y="19"/>
                </a:lnTo>
                <a:lnTo>
                  <a:pt x="41" y="18"/>
                </a:lnTo>
                <a:lnTo>
                  <a:pt x="44" y="19"/>
                </a:lnTo>
                <a:lnTo>
                  <a:pt x="50" y="23"/>
                </a:lnTo>
                <a:lnTo>
                  <a:pt x="50" y="23"/>
                </a:lnTo>
                <a:lnTo>
                  <a:pt x="51" y="23"/>
                </a:lnTo>
                <a:lnTo>
                  <a:pt x="53" y="20"/>
                </a:lnTo>
                <a:lnTo>
                  <a:pt x="53" y="15"/>
                </a:lnTo>
                <a:lnTo>
                  <a:pt x="53" y="15"/>
                </a:lnTo>
                <a:lnTo>
                  <a:pt x="53" y="14"/>
                </a:lnTo>
                <a:lnTo>
                  <a:pt x="54" y="13"/>
                </a:lnTo>
                <a:lnTo>
                  <a:pt x="56" y="11"/>
                </a:lnTo>
                <a:lnTo>
                  <a:pt x="65" y="11"/>
                </a:lnTo>
                <a:lnTo>
                  <a:pt x="65" y="11"/>
                </a:lnTo>
                <a:lnTo>
                  <a:pt x="71" y="11"/>
                </a:lnTo>
                <a:lnTo>
                  <a:pt x="76" y="9"/>
                </a:lnTo>
                <a:lnTo>
                  <a:pt x="76" y="9"/>
                </a:lnTo>
                <a:lnTo>
                  <a:pt x="80" y="9"/>
                </a:lnTo>
                <a:lnTo>
                  <a:pt x="82" y="10"/>
                </a:lnTo>
                <a:lnTo>
                  <a:pt x="89" y="14"/>
                </a:lnTo>
                <a:lnTo>
                  <a:pt x="89" y="14"/>
                </a:lnTo>
                <a:lnTo>
                  <a:pt x="86" y="2"/>
                </a:lnTo>
                <a:lnTo>
                  <a:pt x="86" y="2"/>
                </a:lnTo>
                <a:lnTo>
                  <a:pt x="61" y="0"/>
                </a:lnTo>
                <a:lnTo>
                  <a:pt x="61" y="0"/>
                </a:lnTo>
                <a:lnTo>
                  <a:pt x="55" y="2"/>
                </a:lnTo>
                <a:lnTo>
                  <a:pt x="49" y="4"/>
                </a:lnTo>
                <a:lnTo>
                  <a:pt x="43" y="8"/>
                </a:lnTo>
                <a:lnTo>
                  <a:pt x="38"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3" name="Freeform 707"/>
          <p:cNvSpPr>
            <a:spLocks/>
          </p:cNvSpPr>
          <p:nvPr/>
        </p:nvSpPr>
        <p:spPr bwMode="gray">
          <a:xfrm>
            <a:off x="2130908" y="3573481"/>
            <a:ext cx="133534" cy="92536"/>
          </a:xfrm>
          <a:custGeom>
            <a:avLst/>
            <a:gdLst>
              <a:gd name="T0" fmla="*/ 40 w 79"/>
              <a:gd name="T1" fmla="*/ 6 h 54"/>
              <a:gd name="T2" fmla="*/ 40 w 79"/>
              <a:gd name="T3" fmla="*/ 6 h 54"/>
              <a:gd name="T4" fmla="*/ 34 w 79"/>
              <a:gd name="T5" fmla="*/ 6 h 54"/>
              <a:gd name="T6" fmla="*/ 24 w 79"/>
              <a:gd name="T7" fmla="*/ 6 h 54"/>
              <a:gd name="T8" fmla="*/ 10 w 79"/>
              <a:gd name="T9" fmla="*/ 4 h 54"/>
              <a:gd name="T10" fmla="*/ 10 w 79"/>
              <a:gd name="T11" fmla="*/ 4 h 54"/>
              <a:gd name="T12" fmla="*/ 8 w 79"/>
              <a:gd name="T13" fmla="*/ 5 h 54"/>
              <a:gd name="T14" fmla="*/ 6 w 79"/>
              <a:gd name="T15" fmla="*/ 6 h 54"/>
              <a:gd name="T16" fmla="*/ 4 w 79"/>
              <a:gd name="T17" fmla="*/ 14 h 54"/>
              <a:gd name="T18" fmla="*/ 0 w 79"/>
              <a:gd name="T19" fmla="*/ 27 h 54"/>
              <a:gd name="T20" fmla="*/ 0 w 79"/>
              <a:gd name="T21" fmla="*/ 27 h 54"/>
              <a:gd name="T22" fmla="*/ 2 w 79"/>
              <a:gd name="T23" fmla="*/ 32 h 54"/>
              <a:gd name="T24" fmla="*/ 4 w 79"/>
              <a:gd name="T25" fmla="*/ 40 h 54"/>
              <a:gd name="T26" fmla="*/ 11 w 79"/>
              <a:gd name="T27" fmla="*/ 54 h 54"/>
              <a:gd name="T28" fmla="*/ 11 w 79"/>
              <a:gd name="T29" fmla="*/ 54 h 54"/>
              <a:gd name="T30" fmla="*/ 19 w 79"/>
              <a:gd name="T31" fmla="*/ 51 h 54"/>
              <a:gd name="T32" fmla="*/ 22 w 79"/>
              <a:gd name="T33" fmla="*/ 49 h 54"/>
              <a:gd name="T34" fmla="*/ 26 w 79"/>
              <a:gd name="T35" fmla="*/ 49 h 54"/>
              <a:gd name="T36" fmla="*/ 26 w 79"/>
              <a:gd name="T37" fmla="*/ 49 h 54"/>
              <a:gd name="T38" fmla="*/ 51 w 79"/>
              <a:gd name="T39" fmla="*/ 51 h 54"/>
              <a:gd name="T40" fmla="*/ 51 w 79"/>
              <a:gd name="T41" fmla="*/ 51 h 54"/>
              <a:gd name="T42" fmla="*/ 50 w 79"/>
              <a:gd name="T43" fmla="*/ 47 h 54"/>
              <a:gd name="T44" fmla="*/ 51 w 79"/>
              <a:gd name="T45" fmla="*/ 43 h 54"/>
              <a:gd name="T46" fmla="*/ 51 w 79"/>
              <a:gd name="T47" fmla="*/ 43 h 54"/>
              <a:gd name="T48" fmla="*/ 52 w 79"/>
              <a:gd name="T49" fmla="*/ 42 h 54"/>
              <a:gd name="T50" fmla="*/ 53 w 79"/>
              <a:gd name="T51" fmla="*/ 41 h 54"/>
              <a:gd name="T52" fmla="*/ 61 w 79"/>
              <a:gd name="T53" fmla="*/ 38 h 54"/>
              <a:gd name="T54" fmla="*/ 79 w 79"/>
              <a:gd name="T55" fmla="*/ 38 h 54"/>
              <a:gd name="T56" fmla="*/ 79 w 79"/>
              <a:gd name="T57" fmla="*/ 38 h 54"/>
              <a:gd name="T58" fmla="*/ 78 w 79"/>
              <a:gd name="T59" fmla="*/ 36 h 54"/>
              <a:gd name="T60" fmla="*/ 78 w 79"/>
              <a:gd name="T61" fmla="*/ 36 h 54"/>
              <a:gd name="T62" fmla="*/ 77 w 79"/>
              <a:gd name="T63" fmla="*/ 32 h 54"/>
              <a:gd name="T64" fmla="*/ 74 w 79"/>
              <a:gd name="T65" fmla="*/ 30 h 54"/>
              <a:gd name="T66" fmla="*/ 72 w 79"/>
              <a:gd name="T67" fmla="*/ 28 h 54"/>
              <a:gd name="T68" fmla="*/ 72 w 79"/>
              <a:gd name="T69" fmla="*/ 25 h 54"/>
              <a:gd name="T70" fmla="*/ 72 w 79"/>
              <a:gd name="T71" fmla="*/ 25 h 54"/>
              <a:gd name="T72" fmla="*/ 73 w 79"/>
              <a:gd name="T73" fmla="*/ 22 h 54"/>
              <a:gd name="T74" fmla="*/ 74 w 79"/>
              <a:gd name="T75" fmla="*/ 21 h 54"/>
              <a:gd name="T76" fmla="*/ 75 w 79"/>
              <a:gd name="T77" fmla="*/ 20 h 54"/>
              <a:gd name="T78" fmla="*/ 75 w 79"/>
              <a:gd name="T79" fmla="*/ 17 h 54"/>
              <a:gd name="T80" fmla="*/ 75 w 79"/>
              <a:gd name="T81" fmla="*/ 17 h 54"/>
              <a:gd name="T82" fmla="*/ 77 w 79"/>
              <a:gd name="T83" fmla="*/ 15 h 54"/>
              <a:gd name="T84" fmla="*/ 77 w 79"/>
              <a:gd name="T85" fmla="*/ 15 h 54"/>
              <a:gd name="T86" fmla="*/ 58 w 79"/>
              <a:gd name="T87" fmla="*/ 1 h 54"/>
              <a:gd name="T88" fmla="*/ 58 w 79"/>
              <a:gd name="T89" fmla="*/ 1 h 54"/>
              <a:gd name="T90" fmla="*/ 56 w 79"/>
              <a:gd name="T91" fmla="*/ 0 h 54"/>
              <a:gd name="T92" fmla="*/ 53 w 79"/>
              <a:gd name="T93" fmla="*/ 0 h 54"/>
              <a:gd name="T94" fmla="*/ 48 w 79"/>
              <a:gd name="T95" fmla="*/ 1 h 54"/>
              <a:gd name="T96" fmla="*/ 43 w 79"/>
              <a:gd name="T97" fmla="*/ 4 h 54"/>
              <a:gd name="T98" fmla="*/ 40 w 79"/>
              <a:gd name="T9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54">
                <a:moveTo>
                  <a:pt x="40" y="6"/>
                </a:moveTo>
                <a:lnTo>
                  <a:pt x="40" y="6"/>
                </a:lnTo>
                <a:lnTo>
                  <a:pt x="34" y="6"/>
                </a:lnTo>
                <a:lnTo>
                  <a:pt x="24" y="6"/>
                </a:lnTo>
                <a:lnTo>
                  <a:pt x="10" y="4"/>
                </a:lnTo>
                <a:lnTo>
                  <a:pt x="10" y="4"/>
                </a:lnTo>
                <a:lnTo>
                  <a:pt x="8" y="5"/>
                </a:lnTo>
                <a:lnTo>
                  <a:pt x="6" y="6"/>
                </a:lnTo>
                <a:lnTo>
                  <a:pt x="4" y="14"/>
                </a:lnTo>
                <a:lnTo>
                  <a:pt x="0" y="27"/>
                </a:lnTo>
                <a:lnTo>
                  <a:pt x="0" y="27"/>
                </a:lnTo>
                <a:lnTo>
                  <a:pt x="2" y="32"/>
                </a:lnTo>
                <a:lnTo>
                  <a:pt x="4" y="40"/>
                </a:lnTo>
                <a:lnTo>
                  <a:pt x="11" y="54"/>
                </a:lnTo>
                <a:lnTo>
                  <a:pt x="11" y="54"/>
                </a:lnTo>
                <a:lnTo>
                  <a:pt x="19" y="51"/>
                </a:lnTo>
                <a:lnTo>
                  <a:pt x="22" y="49"/>
                </a:lnTo>
                <a:lnTo>
                  <a:pt x="26" y="49"/>
                </a:lnTo>
                <a:lnTo>
                  <a:pt x="26" y="49"/>
                </a:lnTo>
                <a:lnTo>
                  <a:pt x="51" y="51"/>
                </a:lnTo>
                <a:lnTo>
                  <a:pt x="51" y="51"/>
                </a:lnTo>
                <a:lnTo>
                  <a:pt x="50" y="47"/>
                </a:lnTo>
                <a:lnTo>
                  <a:pt x="51" y="43"/>
                </a:lnTo>
                <a:lnTo>
                  <a:pt x="51" y="43"/>
                </a:lnTo>
                <a:lnTo>
                  <a:pt x="52" y="42"/>
                </a:lnTo>
                <a:lnTo>
                  <a:pt x="53" y="41"/>
                </a:lnTo>
                <a:lnTo>
                  <a:pt x="61" y="38"/>
                </a:lnTo>
                <a:lnTo>
                  <a:pt x="79" y="38"/>
                </a:lnTo>
                <a:lnTo>
                  <a:pt x="79" y="38"/>
                </a:lnTo>
                <a:lnTo>
                  <a:pt x="78" y="36"/>
                </a:lnTo>
                <a:lnTo>
                  <a:pt x="78" y="36"/>
                </a:lnTo>
                <a:lnTo>
                  <a:pt x="77" y="32"/>
                </a:lnTo>
                <a:lnTo>
                  <a:pt x="74" y="30"/>
                </a:lnTo>
                <a:lnTo>
                  <a:pt x="72" y="28"/>
                </a:lnTo>
                <a:lnTo>
                  <a:pt x="72" y="25"/>
                </a:lnTo>
                <a:lnTo>
                  <a:pt x="72" y="25"/>
                </a:lnTo>
                <a:lnTo>
                  <a:pt x="73" y="22"/>
                </a:lnTo>
                <a:lnTo>
                  <a:pt x="74" y="21"/>
                </a:lnTo>
                <a:lnTo>
                  <a:pt x="75" y="20"/>
                </a:lnTo>
                <a:lnTo>
                  <a:pt x="75" y="17"/>
                </a:lnTo>
                <a:lnTo>
                  <a:pt x="75" y="17"/>
                </a:lnTo>
                <a:lnTo>
                  <a:pt x="77" y="15"/>
                </a:lnTo>
                <a:lnTo>
                  <a:pt x="77" y="15"/>
                </a:lnTo>
                <a:lnTo>
                  <a:pt x="58" y="1"/>
                </a:lnTo>
                <a:lnTo>
                  <a:pt x="58" y="1"/>
                </a:lnTo>
                <a:lnTo>
                  <a:pt x="56" y="0"/>
                </a:lnTo>
                <a:lnTo>
                  <a:pt x="53" y="0"/>
                </a:lnTo>
                <a:lnTo>
                  <a:pt x="48" y="1"/>
                </a:lnTo>
                <a:lnTo>
                  <a:pt x="43" y="4"/>
                </a:lnTo>
                <a:lnTo>
                  <a:pt x="40"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4" name="Freeform 709"/>
          <p:cNvSpPr>
            <a:spLocks/>
          </p:cNvSpPr>
          <p:nvPr/>
        </p:nvSpPr>
        <p:spPr bwMode="gray">
          <a:xfrm>
            <a:off x="2092030" y="3059392"/>
            <a:ext cx="169032" cy="94250"/>
          </a:xfrm>
          <a:custGeom>
            <a:avLst/>
            <a:gdLst>
              <a:gd name="T0" fmla="*/ 93 w 100"/>
              <a:gd name="T1" fmla="*/ 7 h 55"/>
              <a:gd name="T2" fmla="*/ 73 w 100"/>
              <a:gd name="T3" fmla="*/ 6 h 55"/>
              <a:gd name="T4" fmla="*/ 68 w 100"/>
              <a:gd name="T5" fmla="*/ 3 h 55"/>
              <a:gd name="T6" fmla="*/ 60 w 100"/>
              <a:gd name="T7" fmla="*/ 0 h 55"/>
              <a:gd name="T8" fmla="*/ 57 w 100"/>
              <a:gd name="T9" fmla="*/ 0 h 55"/>
              <a:gd name="T10" fmla="*/ 47 w 100"/>
              <a:gd name="T11" fmla="*/ 1 h 55"/>
              <a:gd name="T12" fmla="*/ 47 w 100"/>
              <a:gd name="T13" fmla="*/ 8 h 55"/>
              <a:gd name="T14" fmla="*/ 43 w 100"/>
              <a:gd name="T15" fmla="*/ 19 h 55"/>
              <a:gd name="T16" fmla="*/ 38 w 100"/>
              <a:gd name="T17" fmla="*/ 23 h 55"/>
              <a:gd name="T18" fmla="*/ 37 w 100"/>
              <a:gd name="T19" fmla="*/ 23 h 55"/>
              <a:gd name="T20" fmla="*/ 27 w 100"/>
              <a:gd name="T21" fmla="*/ 14 h 55"/>
              <a:gd name="T22" fmla="*/ 18 w 100"/>
              <a:gd name="T23" fmla="*/ 5 h 55"/>
              <a:gd name="T24" fmla="*/ 16 w 100"/>
              <a:gd name="T25" fmla="*/ 6 h 55"/>
              <a:gd name="T26" fmla="*/ 9 w 100"/>
              <a:gd name="T27" fmla="*/ 10 h 55"/>
              <a:gd name="T28" fmla="*/ 7 w 100"/>
              <a:gd name="T29" fmla="*/ 13 h 55"/>
              <a:gd name="T30" fmla="*/ 2 w 100"/>
              <a:gd name="T31" fmla="*/ 26 h 55"/>
              <a:gd name="T32" fmla="*/ 1 w 100"/>
              <a:gd name="T33" fmla="*/ 30 h 55"/>
              <a:gd name="T34" fmla="*/ 0 w 100"/>
              <a:gd name="T35" fmla="*/ 38 h 55"/>
              <a:gd name="T36" fmla="*/ 17 w 100"/>
              <a:gd name="T37" fmla="*/ 35 h 55"/>
              <a:gd name="T38" fmla="*/ 26 w 100"/>
              <a:gd name="T39" fmla="*/ 37 h 55"/>
              <a:gd name="T40" fmla="*/ 41 w 100"/>
              <a:gd name="T41" fmla="*/ 38 h 55"/>
              <a:gd name="T42" fmla="*/ 55 w 100"/>
              <a:gd name="T43" fmla="*/ 40 h 55"/>
              <a:gd name="T44" fmla="*/ 59 w 100"/>
              <a:gd name="T45" fmla="*/ 43 h 55"/>
              <a:gd name="T46" fmla="*/ 73 w 100"/>
              <a:gd name="T47" fmla="*/ 55 h 55"/>
              <a:gd name="T48" fmla="*/ 74 w 100"/>
              <a:gd name="T49" fmla="*/ 55 h 55"/>
              <a:gd name="T50" fmla="*/ 80 w 100"/>
              <a:gd name="T51" fmla="*/ 55 h 55"/>
              <a:gd name="T52" fmla="*/ 95 w 100"/>
              <a:gd name="T53" fmla="*/ 51 h 55"/>
              <a:gd name="T54" fmla="*/ 98 w 100"/>
              <a:gd name="T55" fmla="*/ 48 h 55"/>
              <a:gd name="T56" fmla="*/ 100 w 100"/>
              <a:gd name="T57" fmla="*/ 42 h 55"/>
              <a:gd name="T58" fmla="*/ 100 w 100"/>
              <a:gd name="T59" fmla="*/ 26 h 55"/>
              <a:gd name="T60" fmla="*/ 97 w 100"/>
              <a:gd name="T61" fmla="*/ 19 h 55"/>
              <a:gd name="T62" fmla="*/ 93 w 100"/>
              <a:gd name="T63"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55">
                <a:moveTo>
                  <a:pt x="93" y="7"/>
                </a:moveTo>
                <a:lnTo>
                  <a:pt x="93" y="7"/>
                </a:lnTo>
                <a:lnTo>
                  <a:pt x="81" y="7"/>
                </a:lnTo>
                <a:lnTo>
                  <a:pt x="73" y="6"/>
                </a:lnTo>
                <a:lnTo>
                  <a:pt x="73" y="6"/>
                </a:lnTo>
                <a:lnTo>
                  <a:pt x="68" y="3"/>
                </a:lnTo>
                <a:lnTo>
                  <a:pt x="64" y="1"/>
                </a:lnTo>
                <a:lnTo>
                  <a:pt x="60" y="0"/>
                </a:lnTo>
                <a:lnTo>
                  <a:pt x="57" y="0"/>
                </a:lnTo>
                <a:lnTo>
                  <a:pt x="57" y="0"/>
                </a:lnTo>
                <a:lnTo>
                  <a:pt x="47" y="1"/>
                </a:lnTo>
                <a:lnTo>
                  <a:pt x="47" y="1"/>
                </a:lnTo>
                <a:lnTo>
                  <a:pt x="47" y="8"/>
                </a:lnTo>
                <a:lnTo>
                  <a:pt x="47" y="8"/>
                </a:lnTo>
                <a:lnTo>
                  <a:pt x="45" y="14"/>
                </a:lnTo>
                <a:lnTo>
                  <a:pt x="43" y="19"/>
                </a:lnTo>
                <a:lnTo>
                  <a:pt x="41" y="23"/>
                </a:lnTo>
                <a:lnTo>
                  <a:pt x="38" y="23"/>
                </a:lnTo>
                <a:lnTo>
                  <a:pt x="37" y="23"/>
                </a:lnTo>
                <a:lnTo>
                  <a:pt x="37" y="23"/>
                </a:lnTo>
                <a:lnTo>
                  <a:pt x="33" y="21"/>
                </a:lnTo>
                <a:lnTo>
                  <a:pt x="27" y="14"/>
                </a:lnTo>
                <a:lnTo>
                  <a:pt x="22" y="8"/>
                </a:lnTo>
                <a:lnTo>
                  <a:pt x="18" y="5"/>
                </a:lnTo>
                <a:lnTo>
                  <a:pt x="18" y="5"/>
                </a:lnTo>
                <a:lnTo>
                  <a:pt x="16" y="6"/>
                </a:lnTo>
                <a:lnTo>
                  <a:pt x="11" y="7"/>
                </a:lnTo>
                <a:lnTo>
                  <a:pt x="9" y="10"/>
                </a:lnTo>
                <a:lnTo>
                  <a:pt x="7" y="13"/>
                </a:lnTo>
                <a:lnTo>
                  <a:pt x="7" y="13"/>
                </a:lnTo>
                <a:lnTo>
                  <a:pt x="5" y="19"/>
                </a:lnTo>
                <a:lnTo>
                  <a:pt x="2" y="26"/>
                </a:lnTo>
                <a:lnTo>
                  <a:pt x="2" y="26"/>
                </a:lnTo>
                <a:lnTo>
                  <a:pt x="1" y="30"/>
                </a:lnTo>
                <a:lnTo>
                  <a:pt x="0" y="38"/>
                </a:lnTo>
                <a:lnTo>
                  <a:pt x="0" y="38"/>
                </a:lnTo>
                <a:lnTo>
                  <a:pt x="10" y="35"/>
                </a:lnTo>
                <a:lnTo>
                  <a:pt x="17" y="35"/>
                </a:lnTo>
                <a:lnTo>
                  <a:pt x="22" y="35"/>
                </a:lnTo>
                <a:lnTo>
                  <a:pt x="26" y="37"/>
                </a:lnTo>
                <a:lnTo>
                  <a:pt x="26" y="37"/>
                </a:lnTo>
                <a:lnTo>
                  <a:pt x="41" y="38"/>
                </a:lnTo>
                <a:lnTo>
                  <a:pt x="49" y="39"/>
                </a:lnTo>
                <a:lnTo>
                  <a:pt x="55" y="40"/>
                </a:lnTo>
                <a:lnTo>
                  <a:pt x="55" y="40"/>
                </a:lnTo>
                <a:lnTo>
                  <a:pt x="59" y="43"/>
                </a:lnTo>
                <a:lnTo>
                  <a:pt x="64" y="46"/>
                </a:lnTo>
                <a:lnTo>
                  <a:pt x="73" y="55"/>
                </a:lnTo>
                <a:lnTo>
                  <a:pt x="73" y="55"/>
                </a:lnTo>
                <a:lnTo>
                  <a:pt x="74" y="55"/>
                </a:lnTo>
                <a:lnTo>
                  <a:pt x="74" y="55"/>
                </a:lnTo>
                <a:lnTo>
                  <a:pt x="80" y="55"/>
                </a:lnTo>
                <a:lnTo>
                  <a:pt x="87" y="54"/>
                </a:lnTo>
                <a:lnTo>
                  <a:pt x="95" y="51"/>
                </a:lnTo>
                <a:lnTo>
                  <a:pt x="97" y="50"/>
                </a:lnTo>
                <a:lnTo>
                  <a:pt x="98" y="48"/>
                </a:lnTo>
                <a:lnTo>
                  <a:pt x="98" y="48"/>
                </a:lnTo>
                <a:lnTo>
                  <a:pt x="100" y="42"/>
                </a:lnTo>
                <a:lnTo>
                  <a:pt x="100" y="34"/>
                </a:lnTo>
                <a:lnTo>
                  <a:pt x="100" y="26"/>
                </a:lnTo>
                <a:lnTo>
                  <a:pt x="97" y="19"/>
                </a:lnTo>
                <a:lnTo>
                  <a:pt x="97" y="19"/>
                </a:lnTo>
                <a:lnTo>
                  <a:pt x="96" y="14"/>
                </a:lnTo>
                <a:lnTo>
                  <a:pt x="93"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5" name="Freeform 711"/>
          <p:cNvSpPr>
            <a:spLocks/>
          </p:cNvSpPr>
          <p:nvPr/>
        </p:nvSpPr>
        <p:spPr bwMode="gray">
          <a:xfrm>
            <a:off x="2083579" y="3119369"/>
            <a:ext cx="131845" cy="113100"/>
          </a:xfrm>
          <a:custGeom>
            <a:avLst/>
            <a:gdLst>
              <a:gd name="T0" fmla="*/ 60 w 78"/>
              <a:gd name="T1" fmla="*/ 5 h 66"/>
              <a:gd name="T2" fmla="*/ 60 w 78"/>
              <a:gd name="T3" fmla="*/ 5 h 66"/>
              <a:gd name="T4" fmla="*/ 54 w 78"/>
              <a:gd name="T5" fmla="*/ 4 h 66"/>
              <a:gd name="T6" fmla="*/ 46 w 78"/>
              <a:gd name="T7" fmla="*/ 3 h 66"/>
              <a:gd name="T8" fmla="*/ 31 w 78"/>
              <a:gd name="T9" fmla="*/ 2 h 66"/>
              <a:gd name="T10" fmla="*/ 31 w 78"/>
              <a:gd name="T11" fmla="*/ 2 h 66"/>
              <a:gd name="T12" fmla="*/ 27 w 78"/>
              <a:gd name="T13" fmla="*/ 0 h 66"/>
              <a:gd name="T14" fmla="*/ 22 w 78"/>
              <a:gd name="T15" fmla="*/ 0 h 66"/>
              <a:gd name="T16" fmla="*/ 15 w 78"/>
              <a:gd name="T17" fmla="*/ 0 h 66"/>
              <a:gd name="T18" fmla="*/ 5 w 78"/>
              <a:gd name="T19" fmla="*/ 3 h 66"/>
              <a:gd name="T20" fmla="*/ 5 w 78"/>
              <a:gd name="T21" fmla="*/ 3 h 66"/>
              <a:gd name="T22" fmla="*/ 5 w 78"/>
              <a:gd name="T23" fmla="*/ 11 h 66"/>
              <a:gd name="T24" fmla="*/ 5 w 78"/>
              <a:gd name="T25" fmla="*/ 20 h 66"/>
              <a:gd name="T26" fmla="*/ 5 w 78"/>
              <a:gd name="T27" fmla="*/ 20 h 66"/>
              <a:gd name="T28" fmla="*/ 2 w 78"/>
              <a:gd name="T29" fmla="*/ 26 h 66"/>
              <a:gd name="T30" fmla="*/ 0 w 78"/>
              <a:gd name="T31" fmla="*/ 30 h 66"/>
              <a:gd name="T32" fmla="*/ 0 w 78"/>
              <a:gd name="T33" fmla="*/ 30 h 66"/>
              <a:gd name="T34" fmla="*/ 10 w 78"/>
              <a:gd name="T35" fmla="*/ 32 h 66"/>
              <a:gd name="T36" fmla="*/ 18 w 78"/>
              <a:gd name="T37" fmla="*/ 35 h 66"/>
              <a:gd name="T38" fmla="*/ 26 w 78"/>
              <a:gd name="T39" fmla="*/ 39 h 66"/>
              <a:gd name="T40" fmla="*/ 30 w 78"/>
              <a:gd name="T41" fmla="*/ 41 h 66"/>
              <a:gd name="T42" fmla="*/ 30 w 78"/>
              <a:gd name="T43" fmla="*/ 41 h 66"/>
              <a:gd name="T44" fmla="*/ 37 w 78"/>
              <a:gd name="T45" fmla="*/ 53 h 66"/>
              <a:gd name="T46" fmla="*/ 41 w 78"/>
              <a:gd name="T47" fmla="*/ 59 h 66"/>
              <a:gd name="T48" fmla="*/ 43 w 78"/>
              <a:gd name="T49" fmla="*/ 66 h 66"/>
              <a:gd name="T50" fmla="*/ 43 w 78"/>
              <a:gd name="T51" fmla="*/ 66 h 66"/>
              <a:gd name="T52" fmla="*/ 43 w 78"/>
              <a:gd name="T53" fmla="*/ 66 h 66"/>
              <a:gd name="T54" fmla="*/ 47 w 78"/>
              <a:gd name="T55" fmla="*/ 62 h 66"/>
              <a:gd name="T56" fmla="*/ 52 w 78"/>
              <a:gd name="T57" fmla="*/ 59 h 66"/>
              <a:gd name="T58" fmla="*/ 52 w 78"/>
              <a:gd name="T59" fmla="*/ 59 h 66"/>
              <a:gd name="T60" fmla="*/ 57 w 78"/>
              <a:gd name="T61" fmla="*/ 58 h 66"/>
              <a:gd name="T62" fmla="*/ 62 w 78"/>
              <a:gd name="T63" fmla="*/ 57 h 66"/>
              <a:gd name="T64" fmla="*/ 66 w 78"/>
              <a:gd name="T65" fmla="*/ 53 h 66"/>
              <a:gd name="T66" fmla="*/ 69 w 78"/>
              <a:gd name="T67" fmla="*/ 50 h 66"/>
              <a:gd name="T68" fmla="*/ 69 w 78"/>
              <a:gd name="T69" fmla="*/ 50 h 66"/>
              <a:gd name="T70" fmla="*/ 71 w 78"/>
              <a:gd name="T71" fmla="*/ 34 h 66"/>
              <a:gd name="T72" fmla="*/ 74 w 78"/>
              <a:gd name="T73" fmla="*/ 25 h 66"/>
              <a:gd name="T74" fmla="*/ 75 w 78"/>
              <a:gd name="T75" fmla="*/ 23 h 66"/>
              <a:gd name="T76" fmla="*/ 78 w 78"/>
              <a:gd name="T77" fmla="*/ 20 h 66"/>
              <a:gd name="T78" fmla="*/ 78 w 78"/>
              <a:gd name="T79" fmla="*/ 20 h 66"/>
              <a:gd name="T80" fmla="*/ 69 w 78"/>
              <a:gd name="T81" fmla="*/ 11 h 66"/>
              <a:gd name="T82" fmla="*/ 64 w 78"/>
              <a:gd name="T83" fmla="*/ 8 h 66"/>
              <a:gd name="T84" fmla="*/ 60 w 78"/>
              <a:gd name="T85"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66">
                <a:moveTo>
                  <a:pt x="60" y="5"/>
                </a:moveTo>
                <a:lnTo>
                  <a:pt x="60" y="5"/>
                </a:lnTo>
                <a:lnTo>
                  <a:pt x="54" y="4"/>
                </a:lnTo>
                <a:lnTo>
                  <a:pt x="46" y="3"/>
                </a:lnTo>
                <a:lnTo>
                  <a:pt x="31" y="2"/>
                </a:lnTo>
                <a:lnTo>
                  <a:pt x="31" y="2"/>
                </a:lnTo>
                <a:lnTo>
                  <a:pt x="27" y="0"/>
                </a:lnTo>
                <a:lnTo>
                  <a:pt x="22" y="0"/>
                </a:lnTo>
                <a:lnTo>
                  <a:pt x="15" y="0"/>
                </a:lnTo>
                <a:lnTo>
                  <a:pt x="5" y="3"/>
                </a:lnTo>
                <a:lnTo>
                  <a:pt x="5" y="3"/>
                </a:lnTo>
                <a:lnTo>
                  <a:pt x="5" y="11"/>
                </a:lnTo>
                <a:lnTo>
                  <a:pt x="5" y="20"/>
                </a:lnTo>
                <a:lnTo>
                  <a:pt x="5" y="20"/>
                </a:lnTo>
                <a:lnTo>
                  <a:pt x="2" y="26"/>
                </a:lnTo>
                <a:lnTo>
                  <a:pt x="0" y="30"/>
                </a:lnTo>
                <a:lnTo>
                  <a:pt x="0" y="30"/>
                </a:lnTo>
                <a:lnTo>
                  <a:pt x="10" y="32"/>
                </a:lnTo>
                <a:lnTo>
                  <a:pt x="18" y="35"/>
                </a:lnTo>
                <a:lnTo>
                  <a:pt x="26" y="39"/>
                </a:lnTo>
                <a:lnTo>
                  <a:pt x="30" y="41"/>
                </a:lnTo>
                <a:lnTo>
                  <a:pt x="30" y="41"/>
                </a:lnTo>
                <a:lnTo>
                  <a:pt x="37" y="53"/>
                </a:lnTo>
                <a:lnTo>
                  <a:pt x="41" y="59"/>
                </a:lnTo>
                <a:lnTo>
                  <a:pt x="43" y="66"/>
                </a:lnTo>
                <a:lnTo>
                  <a:pt x="43" y="66"/>
                </a:lnTo>
                <a:lnTo>
                  <a:pt x="43" y="66"/>
                </a:lnTo>
                <a:lnTo>
                  <a:pt x="47" y="62"/>
                </a:lnTo>
                <a:lnTo>
                  <a:pt x="52" y="59"/>
                </a:lnTo>
                <a:lnTo>
                  <a:pt x="52" y="59"/>
                </a:lnTo>
                <a:lnTo>
                  <a:pt x="57" y="58"/>
                </a:lnTo>
                <a:lnTo>
                  <a:pt x="62" y="57"/>
                </a:lnTo>
                <a:lnTo>
                  <a:pt x="66" y="53"/>
                </a:lnTo>
                <a:lnTo>
                  <a:pt x="69" y="50"/>
                </a:lnTo>
                <a:lnTo>
                  <a:pt x="69" y="50"/>
                </a:lnTo>
                <a:lnTo>
                  <a:pt x="71" y="34"/>
                </a:lnTo>
                <a:lnTo>
                  <a:pt x="74" y="25"/>
                </a:lnTo>
                <a:lnTo>
                  <a:pt x="75" y="23"/>
                </a:lnTo>
                <a:lnTo>
                  <a:pt x="78" y="20"/>
                </a:lnTo>
                <a:lnTo>
                  <a:pt x="78" y="20"/>
                </a:lnTo>
                <a:lnTo>
                  <a:pt x="69" y="11"/>
                </a:lnTo>
                <a:lnTo>
                  <a:pt x="64" y="8"/>
                </a:lnTo>
                <a:lnTo>
                  <a:pt x="60"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6" name="Freeform 713"/>
          <p:cNvSpPr>
            <a:spLocks/>
          </p:cNvSpPr>
          <p:nvPr/>
        </p:nvSpPr>
        <p:spPr bwMode="gray">
          <a:xfrm>
            <a:off x="2154572" y="3131365"/>
            <a:ext cx="199457" cy="183358"/>
          </a:xfrm>
          <a:custGeom>
            <a:avLst/>
            <a:gdLst>
              <a:gd name="T0" fmla="*/ 106 w 118"/>
              <a:gd name="T1" fmla="*/ 75 h 107"/>
              <a:gd name="T2" fmla="*/ 117 w 118"/>
              <a:gd name="T3" fmla="*/ 62 h 107"/>
              <a:gd name="T4" fmla="*/ 118 w 118"/>
              <a:gd name="T5" fmla="*/ 56 h 107"/>
              <a:gd name="T6" fmla="*/ 114 w 118"/>
              <a:gd name="T7" fmla="*/ 52 h 107"/>
              <a:gd name="T8" fmla="*/ 107 w 118"/>
              <a:gd name="T9" fmla="*/ 46 h 107"/>
              <a:gd name="T10" fmla="*/ 104 w 118"/>
              <a:gd name="T11" fmla="*/ 41 h 107"/>
              <a:gd name="T12" fmla="*/ 95 w 118"/>
              <a:gd name="T13" fmla="*/ 11 h 107"/>
              <a:gd name="T14" fmla="*/ 92 w 118"/>
              <a:gd name="T15" fmla="*/ 6 h 107"/>
              <a:gd name="T16" fmla="*/ 88 w 118"/>
              <a:gd name="T17" fmla="*/ 6 h 107"/>
              <a:gd name="T18" fmla="*/ 79 w 118"/>
              <a:gd name="T19" fmla="*/ 8 h 107"/>
              <a:gd name="T20" fmla="*/ 76 w 118"/>
              <a:gd name="T21" fmla="*/ 7 h 107"/>
              <a:gd name="T22" fmla="*/ 76 w 118"/>
              <a:gd name="T23" fmla="*/ 1 h 107"/>
              <a:gd name="T24" fmla="*/ 72 w 118"/>
              <a:gd name="T25" fmla="*/ 0 h 107"/>
              <a:gd name="T26" fmla="*/ 63 w 118"/>
              <a:gd name="T27" fmla="*/ 1 h 107"/>
              <a:gd name="T28" fmla="*/ 61 w 118"/>
              <a:gd name="T29" fmla="*/ 6 h 107"/>
              <a:gd name="T30" fmla="*/ 60 w 118"/>
              <a:gd name="T31" fmla="*/ 8 h 107"/>
              <a:gd name="T32" fmla="*/ 50 w 118"/>
              <a:gd name="T33" fmla="*/ 12 h 107"/>
              <a:gd name="T34" fmla="*/ 37 w 118"/>
              <a:gd name="T35" fmla="*/ 13 h 107"/>
              <a:gd name="T36" fmla="*/ 34 w 118"/>
              <a:gd name="T37" fmla="*/ 14 h 107"/>
              <a:gd name="T38" fmla="*/ 29 w 118"/>
              <a:gd name="T39" fmla="*/ 25 h 107"/>
              <a:gd name="T40" fmla="*/ 27 w 118"/>
              <a:gd name="T41" fmla="*/ 43 h 107"/>
              <a:gd name="T42" fmla="*/ 20 w 118"/>
              <a:gd name="T43" fmla="*/ 50 h 107"/>
              <a:gd name="T44" fmla="*/ 10 w 118"/>
              <a:gd name="T45" fmla="*/ 52 h 107"/>
              <a:gd name="T46" fmla="*/ 5 w 118"/>
              <a:gd name="T47" fmla="*/ 55 h 107"/>
              <a:gd name="T48" fmla="*/ 1 w 118"/>
              <a:gd name="T49" fmla="*/ 59 h 107"/>
              <a:gd name="T50" fmla="*/ 0 w 118"/>
              <a:gd name="T51" fmla="*/ 98 h 107"/>
              <a:gd name="T52" fmla="*/ 1 w 118"/>
              <a:gd name="T53" fmla="*/ 107 h 107"/>
              <a:gd name="T54" fmla="*/ 47 w 118"/>
              <a:gd name="T55" fmla="*/ 107 h 107"/>
              <a:gd name="T56" fmla="*/ 80 w 118"/>
              <a:gd name="T57" fmla="*/ 107 h 107"/>
              <a:gd name="T58" fmla="*/ 93 w 118"/>
              <a:gd name="T59" fmla="*/ 101 h 107"/>
              <a:gd name="T60" fmla="*/ 103 w 118"/>
              <a:gd name="T61" fmla="*/ 93 h 107"/>
              <a:gd name="T62" fmla="*/ 104 w 118"/>
              <a:gd name="T63" fmla="*/ 92 h 107"/>
              <a:gd name="T64" fmla="*/ 104 w 118"/>
              <a:gd name="T65"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07">
                <a:moveTo>
                  <a:pt x="106" y="75"/>
                </a:moveTo>
                <a:lnTo>
                  <a:pt x="106" y="75"/>
                </a:lnTo>
                <a:lnTo>
                  <a:pt x="113" y="67"/>
                </a:lnTo>
                <a:lnTo>
                  <a:pt x="117" y="62"/>
                </a:lnTo>
                <a:lnTo>
                  <a:pt x="118" y="60"/>
                </a:lnTo>
                <a:lnTo>
                  <a:pt x="118" y="56"/>
                </a:lnTo>
                <a:lnTo>
                  <a:pt x="118" y="56"/>
                </a:lnTo>
                <a:lnTo>
                  <a:pt x="114" y="52"/>
                </a:lnTo>
                <a:lnTo>
                  <a:pt x="111" y="49"/>
                </a:lnTo>
                <a:lnTo>
                  <a:pt x="107" y="46"/>
                </a:lnTo>
                <a:lnTo>
                  <a:pt x="104" y="41"/>
                </a:lnTo>
                <a:lnTo>
                  <a:pt x="104" y="41"/>
                </a:lnTo>
                <a:lnTo>
                  <a:pt x="98" y="22"/>
                </a:lnTo>
                <a:lnTo>
                  <a:pt x="95" y="11"/>
                </a:lnTo>
                <a:lnTo>
                  <a:pt x="92" y="6"/>
                </a:lnTo>
                <a:lnTo>
                  <a:pt x="92" y="6"/>
                </a:lnTo>
                <a:lnTo>
                  <a:pt x="90" y="4"/>
                </a:lnTo>
                <a:lnTo>
                  <a:pt x="88" y="6"/>
                </a:lnTo>
                <a:lnTo>
                  <a:pt x="82" y="7"/>
                </a:lnTo>
                <a:lnTo>
                  <a:pt x="79" y="8"/>
                </a:lnTo>
                <a:lnTo>
                  <a:pt x="76" y="8"/>
                </a:lnTo>
                <a:lnTo>
                  <a:pt x="76" y="7"/>
                </a:lnTo>
                <a:lnTo>
                  <a:pt x="76" y="7"/>
                </a:lnTo>
                <a:lnTo>
                  <a:pt x="76" y="1"/>
                </a:lnTo>
                <a:lnTo>
                  <a:pt x="75" y="1"/>
                </a:lnTo>
                <a:lnTo>
                  <a:pt x="72" y="0"/>
                </a:lnTo>
                <a:lnTo>
                  <a:pt x="72" y="0"/>
                </a:lnTo>
                <a:lnTo>
                  <a:pt x="63" y="1"/>
                </a:lnTo>
                <a:lnTo>
                  <a:pt x="63" y="1"/>
                </a:lnTo>
                <a:lnTo>
                  <a:pt x="61" y="6"/>
                </a:lnTo>
                <a:lnTo>
                  <a:pt x="61" y="6"/>
                </a:lnTo>
                <a:lnTo>
                  <a:pt x="60" y="8"/>
                </a:lnTo>
                <a:lnTo>
                  <a:pt x="58" y="9"/>
                </a:lnTo>
                <a:lnTo>
                  <a:pt x="50" y="12"/>
                </a:lnTo>
                <a:lnTo>
                  <a:pt x="43" y="13"/>
                </a:lnTo>
                <a:lnTo>
                  <a:pt x="37" y="13"/>
                </a:lnTo>
                <a:lnTo>
                  <a:pt x="37" y="13"/>
                </a:lnTo>
                <a:lnTo>
                  <a:pt x="34" y="14"/>
                </a:lnTo>
                <a:lnTo>
                  <a:pt x="32" y="17"/>
                </a:lnTo>
                <a:lnTo>
                  <a:pt x="29" y="25"/>
                </a:lnTo>
                <a:lnTo>
                  <a:pt x="27" y="43"/>
                </a:lnTo>
                <a:lnTo>
                  <a:pt x="27" y="43"/>
                </a:lnTo>
                <a:lnTo>
                  <a:pt x="24" y="46"/>
                </a:lnTo>
                <a:lnTo>
                  <a:pt x="20" y="50"/>
                </a:lnTo>
                <a:lnTo>
                  <a:pt x="15" y="51"/>
                </a:lnTo>
                <a:lnTo>
                  <a:pt x="10" y="52"/>
                </a:lnTo>
                <a:lnTo>
                  <a:pt x="10" y="52"/>
                </a:lnTo>
                <a:lnTo>
                  <a:pt x="5" y="55"/>
                </a:lnTo>
                <a:lnTo>
                  <a:pt x="1" y="59"/>
                </a:lnTo>
                <a:lnTo>
                  <a:pt x="1" y="59"/>
                </a:lnTo>
                <a:lnTo>
                  <a:pt x="0" y="98"/>
                </a:lnTo>
                <a:lnTo>
                  <a:pt x="0" y="98"/>
                </a:lnTo>
                <a:lnTo>
                  <a:pt x="0" y="104"/>
                </a:lnTo>
                <a:lnTo>
                  <a:pt x="1" y="107"/>
                </a:lnTo>
                <a:lnTo>
                  <a:pt x="1" y="107"/>
                </a:lnTo>
                <a:lnTo>
                  <a:pt x="47" y="107"/>
                </a:lnTo>
                <a:lnTo>
                  <a:pt x="80" y="107"/>
                </a:lnTo>
                <a:lnTo>
                  <a:pt x="80" y="107"/>
                </a:lnTo>
                <a:lnTo>
                  <a:pt x="87" y="104"/>
                </a:lnTo>
                <a:lnTo>
                  <a:pt x="93" y="101"/>
                </a:lnTo>
                <a:lnTo>
                  <a:pt x="100" y="97"/>
                </a:lnTo>
                <a:lnTo>
                  <a:pt x="103" y="93"/>
                </a:lnTo>
                <a:lnTo>
                  <a:pt x="103" y="93"/>
                </a:lnTo>
                <a:lnTo>
                  <a:pt x="104" y="92"/>
                </a:lnTo>
                <a:lnTo>
                  <a:pt x="104" y="92"/>
                </a:lnTo>
                <a:lnTo>
                  <a:pt x="104" y="82"/>
                </a:lnTo>
                <a:lnTo>
                  <a:pt x="106" y="7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7" name="Freeform 715"/>
          <p:cNvSpPr>
            <a:spLocks/>
          </p:cNvSpPr>
          <p:nvPr/>
        </p:nvSpPr>
        <p:spPr bwMode="gray">
          <a:xfrm>
            <a:off x="1892574" y="3325005"/>
            <a:ext cx="152128" cy="95963"/>
          </a:xfrm>
          <a:custGeom>
            <a:avLst/>
            <a:gdLst>
              <a:gd name="T0" fmla="*/ 83 w 90"/>
              <a:gd name="T1" fmla="*/ 29 h 56"/>
              <a:gd name="T2" fmla="*/ 83 w 90"/>
              <a:gd name="T3" fmla="*/ 29 h 56"/>
              <a:gd name="T4" fmla="*/ 58 w 90"/>
              <a:gd name="T5" fmla="*/ 16 h 56"/>
              <a:gd name="T6" fmla="*/ 58 w 90"/>
              <a:gd name="T7" fmla="*/ 16 h 56"/>
              <a:gd name="T8" fmla="*/ 54 w 90"/>
              <a:gd name="T9" fmla="*/ 15 h 56"/>
              <a:gd name="T10" fmla="*/ 51 w 90"/>
              <a:gd name="T11" fmla="*/ 15 h 56"/>
              <a:gd name="T12" fmla="*/ 50 w 90"/>
              <a:gd name="T13" fmla="*/ 13 h 56"/>
              <a:gd name="T14" fmla="*/ 50 w 90"/>
              <a:gd name="T15" fmla="*/ 13 h 56"/>
              <a:gd name="T16" fmla="*/ 48 w 90"/>
              <a:gd name="T17" fmla="*/ 7 h 56"/>
              <a:gd name="T18" fmla="*/ 46 w 90"/>
              <a:gd name="T19" fmla="*/ 5 h 56"/>
              <a:gd name="T20" fmla="*/ 44 w 90"/>
              <a:gd name="T21" fmla="*/ 2 h 56"/>
              <a:gd name="T22" fmla="*/ 44 w 90"/>
              <a:gd name="T23" fmla="*/ 2 h 56"/>
              <a:gd name="T24" fmla="*/ 33 w 90"/>
              <a:gd name="T25" fmla="*/ 0 h 56"/>
              <a:gd name="T26" fmla="*/ 33 w 90"/>
              <a:gd name="T27" fmla="*/ 0 h 56"/>
              <a:gd name="T28" fmla="*/ 23 w 90"/>
              <a:gd name="T29" fmla="*/ 8 h 56"/>
              <a:gd name="T30" fmla="*/ 23 w 90"/>
              <a:gd name="T31" fmla="*/ 8 h 56"/>
              <a:gd name="T32" fmla="*/ 17 w 90"/>
              <a:gd name="T33" fmla="*/ 12 h 56"/>
              <a:gd name="T34" fmla="*/ 11 w 90"/>
              <a:gd name="T35" fmla="*/ 17 h 56"/>
              <a:gd name="T36" fmla="*/ 5 w 90"/>
              <a:gd name="T37" fmla="*/ 21 h 56"/>
              <a:gd name="T38" fmla="*/ 1 w 90"/>
              <a:gd name="T39" fmla="*/ 24 h 56"/>
              <a:gd name="T40" fmla="*/ 1 w 90"/>
              <a:gd name="T41" fmla="*/ 24 h 56"/>
              <a:gd name="T42" fmla="*/ 0 w 90"/>
              <a:gd name="T43" fmla="*/ 26 h 56"/>
              <a:gd name="T44" fmla="*/ 1 w 90"/>
              <a:gd name="T45" fmla="*/ 27 h 56"/>
              <a:gd name="T46" fmla="*/ 3 w 90"/>
              <a:gd name="T47" fmla="*/ 32 h 56"/>
              <a:gd name="T48" fmla="*/ 13 w 90"/>
              <a:gd name="T49" fmla="*/ 42 h 56"/>
              <a:gd name="T50" fmla="*/ 13 w 90"/>
              <a:gd name="T51" fmla="*/ 42 h 56"/>
              <a:gd name="T52" fmla="*/ 18 w 90"/>
              <a:gd name="T53" fmla="*/ 45 h 56"/>
              <a:gd name="T54" fmla="*/ 23 w 90"/>
              <a:gd name="T55" fmla="*/ 49 h 56"/>
              <a:gd name="T56" fmla="*/ 28 w 90"/>
              <a:gd name="T57" fmla="*/ 50 h 56"/>
              <a:gd name="T58" fmla="*/ 34 w 90"/>
              <a:gd name="T59" fmla="*/ 50 h 56"/>
              <a:gd name="T60" fmla="*/ 34 w 90"/>
              <a:gd name="T61" fmla="*/ 50 h 56"/>
              <a:gd name="T62" fmla="*/ 40 w 90"/>
              <a:gd name="T63" fmla="*/ 50 h 56"/>
              <a:gd name="T64" fmla="*/ 46 w 90"/>
              <a:gd name="T65" fmla="*/ 49 h 56"/>
              <a:gd name="T66" fmla="*/ 51 w 90"/>
              <a:gd name="T67" fmla="*/ 47 h 56"/>
              <a:gd name="T68" fmla="*/ 55 w 90"/>
              <a:gd name="T69" fmla="*/ 47 h 56"/>
              <a:gd name="T70" fmla="*/ 55 w 90"/>
              <a:gd name="T71" fmla="*/ 47 h 56"/>
              <a:gd name="T72" fmla="*/ 56 w 90"/>
              <a:gd name="T73" fmla="*/ 48 h 56"/>
              <a:gd name="T74" fmla="*/ 59 w 90"/>
              <a:gd name="T75" fmla="*/ 50 h 56"/>
              <a:gd name="T76" fmla="*/ 61 w 90"/>
              <a:gd name="T77" fmla="*/ 56 h 56"/>
              <a:gd name="T78" fmla="*/ 61 w 90"/>
              <a:gd name="T79" fmla="*/ 56 h 56"/>
              <a:gd name="T80" fmla="*/ 70 w 90"/>
              <a:gd name="T81" fmla="*/ 53 h 56"/>
              <a:gd name="T82" fmla="*/ 76 w 90"/>
              <a:gd name="T83" fmla="*/ 50 h 56"/>
              <a:gd name="T84" fmla="*/ 76 w 90"/>
              <a:gd name="T85" fmla="*/ 50 h 56"/>
              <a:gd name="T86" fmla="*/ 82 w 90"/>
              <a:gd name="T87" fmla="*/ 44 h 56"/>
              <a:gd name="T88" fmla="*/ 86 w 90"/>
              <a:gd name="T89" fmla="*/ 42 h 56"/>
              <a:gd name="T90" fmla="*/ 88 w 90"/>
              <a:gd name="T91" fmla="*/ 40 h 56"/>
              <a:gd name="T92" fmla="*/ 90 w 90"/>
              <a:gd name="T93" fmla="*/ 40 h 56"/>
              <a:gd name="T94" fmla="*/ 90 w 90"/>
              <a:gd name="T95" fmla="*/ 40 h 56"/>
              <a:gd name="T96" fmla="*/ 87 w 90"/>
              <a:gd name="T97" fmla="*/ 33 h 56"/>
              <a:gd name="T98" fmla="*/ 86 w 90"/>
              <a:gd name="T99" fmla="*/ 31 h 56"/>
              <a:gd name="T100" fmla="*/ 83 w 90"/>
              <a:gd name="T101"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6">
                <a:moveTo>
                  <a:pt x="83" y="29"/>
                </a:moveTo>
                <a:lnTo>
                  <a:pt x="83" y="29"/>
                </a:lnTo>
                <a:lnTo>
                  <a:pt x="58" y="16"/>
                </a:lnTo>
                <a:lnTo>
                  <a:pt x="58" y="16"/>
                </a:lnTo>
                <a:lnTo>
                  <a:pt x="54" y="15"/>
                </a:lnTo>
                <a:lnTo>
                  <a:pt x="51" y="15"/>
                </a:lnTo>
                <a:lnTo>
                  <a:pt x="50" y="13"/>
                </a:lnTo>
                <a:lnTo>
                  <a:pt x="50" y="13"/>
                </a:lnTo>
                <a:lnTo>
                  <a:pt x="48" y="7"/>
                </a:lnTo>
                <a:lnTo>
                  <a:pt x="46" y="5"/>
                </a:lnTo>
                <a:lnTo>
                  <a:pt x="44" y="2"/>
                </a:lnTo>
                <a:lnTo>
                  <a:pt x="44" y="2"/>
                </a:lnTo>
                <a:lnTo>
                  <a:pt x="33" y="0"/>
                </a:lnTo>
                <a:lnTo>
                  <a:pt x="33" y="0"/>
                </a:lnTo>
                <a:lnTo>
                  <a:pt x="23" y="8"/>
                </a:lnTo>
                <a:lnTo>
                  <a:pt x="23" y="8"/>
                </a:lnTo>
                <a:lnTo>
                  <a:pt x="17" y="12"/>
                </a:lnTo>
                <a:lnTo>
                  <a:pt x="11" y="17"/>
                </a:lnTo>
                <a:lnTo>
                  <a:pt x="5" y="21"/>
                </a:lnTo>
                <a:lnTo>
                  <a:pt x="1" y="24"/>
                </a:lnTo>
                <a:lnTo>
                  <a:pt x="1" y="24"/>
                </a:lnTo>
                <a:lnTo>
                  <a:pt x="0" y="26"/>
                </a:lnTo>
                <a:lnTo>
                  <a:pt x="1" y="27"/>
                </a:lnTo>
                <a:lnTo>
                  <a:pt x="3" y="32"/>
                </a:lnTo>
                <a:lnTo>
                  <a:pt x="13" y="42"/>
                </a:lnTo>
                <a:lnTo>
                  <a:pt x="13" y="42"/>
                </a:lnTo>
                <a:lnTo>
                  <a:pt x="18" y="45"/>
                </a:lnTo>
                <a:lnTo>
                  <a:pt x="23" y="49"/>
                </a:lnTo>
                <a:lnTo>
                  <a:pt x="28" y="50"/>
                </a:lnTo>
                <a:lnTo>
                  <a:pt x="34" y="50"/>
                </a:lnTo>
                <a:lnTo>
                  <a:pt x="34" y="50"/>
                </a:lnTo>
                <a:lnTo>
                  <a:pt x="40" y="50"/>
                </a:lnTo>
                <a:lnTo>
                  <a:pt x="46" y="49"/>
                </a:lnTo>
                <a:lnTo>
                  <a:pt x="51" y="47"/>
                </a:lnTo>
                <a:lnTo>
                  <a:pt x="55" y="47"/>
                </a:lnTo>
                <a:lnTo>
                  <a:pt x="55" y="47"/>
                </a:lnTo>
                <a:lnTo>
                  <a:pt x="56" y="48"/>
                </a:lnTo>
                <a:lnTo>
                  <a:pt x="59" y="50"/>
                </a:lnTo>
                <a:lnTo>
                  <a:pt x="61" y="56"/>
                </a:lnTo>
                <a:lnTo>
                  <a:pt x="61" y="56"/>
                </a:lnTo>
                <a:lnTo>
                  <a:pt x="70" y="53"/>
                </a:lnTo>
                <a:lnTo>
                  <a:pt x="76" y="50"/>
                </a:lnTo>
                <a:lnTo>
                  <a:pt x="76" y="50"/>
                </a:lnTo>
                <a:lnTo>
                  <a:pt x="82" y="44"/>
                </a:lnTo>
                <a:lnTo>
                  <a:pt x="86" y="42"/>
                </a:lnTo>
                <a:lnTo>
                  <a:pt x="88" y="40"/>
                </a:lnTo>
                <a:lnTo>
                  <a:pt x="90" y="40"/>
                </a:lnTo>
                <a:lnTo>
                  <a:pt x="90" y="40"/>
                </a:lnTo>
                <a:lnTo>
                  <a:pt x="87" y="33"/>
                </a:lnTo>
                <a:lnTo>
                  <a:pt x="86" y="31"/>
                </a:lnTo>
                <a:lnTo>
                  <a:pt x="83" y="2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8" name="Freeform 717"/>
          <p:cNvSpPr>
            <a:spLocks/>
          </p:cNvSpPr>
          <p:nvPr/>
        </p:nvSpPr>
        <p:spPr bwMode="gray">
          <a:xfrm>
            <a:off x="1939902" y="3191341"/>
            <a:ext cx="223122" cy="210776"/>
          </a:xfrm>
          <a:custGeom>
            <a:avLst/>
            <a:gdLst>
              <a:gd name="T0" fmla="*/ 132 w 132"/>
              <a:gd name="T1" fmla="*/ 89 h 123"/>
              <a:gd name="T2" fmla="*/ 132 w 132"/>
              <a:gd name="T3" fmla="*/ 79 h 123"/>
              <a:gd name="T4" fmla="*/ 131 w 132"/>
              <a:gd name="T5" fmla="*/ 75 h 123"/>
              <a:gd name="T6" fmla="*/ 127 w 132"/>
              <a:gd name="T7" fmla="*/ 69 h 123"/>
              <a:gd name="T8" fmla="*/ 127 w 132"/>
              <a:gd name="T9" fmla="*/ 63 h 123"/>
              <a:gd name="T10" fmla="*/ 128 w 132"/>
              <a:gd name="T11" fmla="*/ 24 h 123"/>
              <a:gd name="T12" fmla="*/ 124 w 132"/>
              <a:gd name="T13" fmla="*/ 14 h 123"/>
              <a:gd name="T14" fmla="*/ 117 w 132"/>
              <a:gd name="T15" fmla="*/ 4 h 123"/>
              <a:gd name="T16" fmla="*/ 84 w 132"/>
              <a:gd name="T17" fmla="*/ 4 h 123"/>
              <a:gd name="T18" fmla="*/ 74 w 132"/>
              <a:gd name="T19" fmla="*/ 3 h 123"/>
              <a:gd name="T20" fmla="*/ 65 w 132"/>
              <a:gd name="T21" fmla="*/ 9 h 123"/>
              <a:gd name="T22" fmla="*/ 63 w 132"/>
              <a:gd name="T23" fmla="*/ 9 h 123"/>
              <a:gd name="T24" fmla="*/ 60 w 132"/>
              <a:gd name="T25" fmla="*/ 4 h 123"/>
              <a:gd name="T26" fmla="*/ 57 w 132"/>
              <a:gd name="T27" fmla="*/ 0 h 123"/>
              <a:gd name="T28" fmla="*/ 54 w 132"/>
              <a:gd name="T29" fmla="*/ 0 h 123"/>
              <a:gd name="T30" fmla="*/ 36 w 132"/>
              <a:gd name="T31" fmla="*/ 3 h 123"/>
              <a:gd name="T32" fmla="*/ 18 w 132"/>
              <a:gd name="T33" fmla="*/ 10 h 123"/>
              <a:gd name="T34" fmla="*/ 14 w 132"/>
              <a:gd name="T35" fmla="*/ 13 h 123"/>
              <a:gd name="T36" fmla="*/ 0 w 132"/>
              <a:gd name="T37" fmla="*/ 15 h 123"/>
              <a:gd name="T38" fmla="*/ 0 w 132"/>
              <a:gd name="T39" fmla="*/ 32 h 123"/>
              <a:gd name="T40" fmla="*/ 1 w 132"/>
              <a:gd name="T41" fmla="*/ 45 h 123"/>
              <a:gd name="T42" fmla="*/ 5 w 132"/>
              <a:gd name="T43" fmla="*/ 51 h 123"/>
              <a:gd name="T44" fmla="*/ 7 w 132"/>
              <a:gd name="T45" fmla="*/ 74 h 123"/>
              <a:gd name="T46" fmla="*/ 6 w 132"/>
              <a:gd name="T47" fmla="*/ 77 h 123"/>
              <a:gd name="T48" fmla="*/ 5 w 132"/>
              <a:gd name="T49" fmla="*/ 78 h 123"/>
              <a:gd name="T50" fmla="*/ 16 w 132"/>
              <a:gd name="T51" fmla="*/ 80 h 123"/>
              <a:gd name="T52" fmla="*/ 20 w 132"/>
              <a:gd name="T53" fmla="*/ 85 h 123"/>
              <a:gd name="T54" fmla="*/ 22 w 132"/>
              <a:gd name="T55" fmla="*/ 91 h 123"/>
              <a:gd name="T56" fmla="*/ 26 w 132"/>
              <a:gd name="T57" fmla="*/ 93 h 123"/>
              <a:gd name="T58" fmla="*/ 30 w 132"/>
              <a:gd name="T59" fmla="*/ 94 h 123"/>
              <a:gd name="T60" fmla="*/ 55 w 132"/>
              <a:gd name="T61" fmla="*/ 107 h 123"/>
              <a:gd name="T62" fmla="*/ 58 w 132"/>
              <a:gd name="T63" fmla="*/ 109 h 123"/>
              <a:gd name="T64" fmla="*/ 62 w 132"/>
              <a:gd name="T65" fmla="*/ 118 h 123"/>
              <a:gd name="T66" fmla="*/ 69 w 132"/>
              <a:gd name="T67" fmla="*/ 117 h 123"/>
              <a:gd name="T68" fmla="*/ 75 w 132"/>
              <a:gd name="T69" fmla="*/ 118 h 123"/>
              <a:gd name="T70" fmla="*/ 79 w 132"/>
              <a:gd name="T71" fmla="*/ 120 h 123"/>
              <a:gd name="T72" fmla="*/ 89 w 132"/>
              <a:gd name="T73" fmla="*/ 118 h 123"/>
              <a:gd name="T74" fmla="*/ 94 w 132"/>
              <a:gd name="T75" fmla="*/ 117 h 123"/>
              <a:gd name="T76" fmla="*/ 101 w 132"/>
              <a:gd name="T77" fmla="*/ 116 h 123"/>
              <a:gd name="T78" fmla="*/ 115 w 132"/>
              <a:gd name="T79" fmla="*/ 123 h 123"/>
              <a:gd name="T80" fmla="*/ 116 w 132"/>
              <a:gd name="T81" fmla="*/ 120 h 123"/>
              <a:gd name="T82" fmla="*/ 117 w 132"/>
              <a:gd name="T83" fmla="*/ 115 h 123"/>
              <a:gd name="T84" fmla="*/ 119 w 132"/>
              <a:gd name="T85" fmla="*/ 107 h 123"/>
              <a:gd name="T86" fmla="*/ 131 w 132"/>
              <a:gd name="T87" fmla="*/ 93 h 123"/>
              <a:gd name="T88" fmla="*/ 132 w 132"/>
              <a:gd name="T8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23">
                <a:moveTo>
                  <a:pt x="132" y="89"/>
                </a:moveTo>
                <a:lnTo>
                  <a:pt x="132" y="89"/>
                </a:lnTo>
                <a:lnTo>
                  <a:pt x="132" y="83"/>
                </a:lnTo>
                <a:lnTo>
                  <a:pt x="132" y="79"/>
                </a:lnTo>
                <a:lnTo>
                  <a:pt x="131" y="75"/>
                </a:lnTo>
                <a:lnTo>
                  <a:pt x="131" y="75"/>
                </a:lnTo>
                <a:lnTo>
                  <a:pt x="128" y="72"/>
                </a:lnTo>
                <a:lnTo>
                  <a:pt x="127" y="69"/>
                </a:lnTo>
                <a:lnTo>
                  <a:pt x="127" y="63"/>
                </a:lnTo>
                <a:lnTo>
                  <a:pt x="127" y="63"/>
                </a:lnTo>
                <a:lnTo>
                  <a:pt x="128" y="24"/>
                </a:lnTo>
                <a:lnTo>
                  <a:pt x="128" y="24"/>
                </a:lnTo>
                <a:lnTo>
                  <a:pt x="127" y="19"/>
                </a:lnTo>
                <a:lnTo>
                  <a:pt x="124" y="14"/>
                </a:lnTo>
                <a:lnTo>
                  <a:pt x="117" y="4"/>
                </a:lnTo>
                <a:lnTo>
                  <a:pt x="117" y="4"/>
                </a:lnTo>
                <a:lnTo>
                  <a:pt x="95" y="4"/>
                </a:lnTo>
                <a:lnTo>
                  <a:pt x="84" y="4"/>
                </a:lnTo>
                <a:lnTo>
                  <a:pt x="74" y="3"/>
                </a:lnTo>
                <a:lnTo>
                  <a:pt x="74" y="3"/>
                </a:lnTo>
                <a:lnTo>
                  <a:pt x="70" y="6"/>
                </a:lnTo>
                <a:lnTo>
                  <a:pt x="65" y="9"/>
                </a:lnTo>
                <a:lnTo>
                  <a:pt x="65" y="9"/>
                </a:lnTo>
                <a:lnTo>
                  <a:pt x="63" y="9"/>
                </a:lnTo>
                <a:lnTo>
                  <a:pt x="62" y="8"/>
                </a:lnTo>
                <a:lnTo>
                  <a:pt x="60" y="4"/>
                </a:lnTo>
                <a:lnTo>
                  <a:pt x="58" y="1"/>
                </a:lnTo>
                <a:lnTo>
                  <a:pt x="57" y="0"/>
                </a:lnTo>
                <a:lnTo>
                  <a:pt x="54" y="0"/>
                </a:lnTo>
                <a:lnTo>
                  <a:pt x="54" y="0"/>
                </a:lnTo>
                <a:lnTo>
                  <a:pt x="46" y="1"/>
                </a:lnTo>
                <a:lnTo>
                  <a:pt x="36" y="3"/>
                </a:lnTo>
                <a:lnTo>
                  <a:pt x="26" y="6"/>
                </a:lnTo>
                <a:lnTo>
                  <a:pt x="18" y="10"/>
                </a:lnTo>
                <a:lnTo>
                  <a:pt x="18" y="10"/>
                </a:lnTo>
                <a:lnTo>
                  <a:pt x="14" y="13"/>
                </a:lnTo>
                <a:lnTo>
                  <a:pt x="9" y="14"/>
                </a:lnTo>
                <a:lnTo>
                  <a:pt x="0" y="15"/>
                </a:lnTo>
                <a:lnTo>
                  <a:pt x="0" y="15"/>
                </a:lnTo>
                <a:lnTo>
                  <a:pt x="0" y="32"/>
                </a:lnTo>
                <a:lnTo>
                  <a:pt x="0" y="40"/>
                </a:lnTo>
                <a:lnTo>
                  <a:pt x="1" y="45"/>
                </a:lnTo>
                <a:lnTo>
                  <a:pt x="1" y="45"/>
                </a:lnTo>
                <a:lnTo>
                  <a:pt x="5" y="51"/>
                </a:lnTo>
                <a:lnTo>
                  <a:pt x="6" y="59"/>
                </a:lnTo>
                <a:lnTo>
                  <a:pt x="7" y="74"/>
                </a:lnTo>
                <a:lnTo>
                  <a:pt x="7" y="74"/>
                </a:lnTo>
                <a:lnTo>
                  <a:pt x="6" y="77"/>
                </a:lnTo>
                <a:lnTo>
                  <a:pt x="5" y="78"/>
                </a:lnTo>
                <a:lnTo>
                  <a:pt x="5" y="78"/>
                </a:lnTo>
                <a:lnTo>
                  <a:pt x="16" y="80"/>
                </a:lnTo>
                <a:lnTo>
                  <a:pt x="16" y="80"/>
                </a:lnTo>
                <a:lnTo>
                  <a:pt x="18" y="83"/>
                </a:lnTo>
                <a:lnTo>
                  <a:pt x="20" y="85"/>
                </a:lnTo>
                <a:lnTo>
                  <a:pt x="22" y="91"/>
                </a:lnTo>
                <a:lnTo>
                  <a:pt x="22" y="91"/>
                </a:lnTo>
                <a:lnTo>
                  <a:pt x="23" y="93"/>
                </a:lnTo>
                <a:lnTo>
                  <a:pt x="26" y="93"/>
                </a:lnTo>
                <a:lnTo>
                  <a:pt x="30" y="94"/>
                </a:lnTo>
                <a:lnTo>
                  <a:pt x="30" y="94"/>
                </a:lnTo>
                <a:lnTo>
                  <a:pt x="42" y="100"/>
                </a:lnTo>
                <a:lnTo>
                  <a:pt x="55" y="107"/>
                </a:lnTo>
                <a:lnTo>
                  <a:pt x="55" y="107"/>
                </a:lnTo>
                <a:lnTo>
                  <a:pt x="58" y="109"/>
                </a:lnTo>
                <a:lnTo>
                  <a:pt x="59" y="111"/>
                </a:lnTo>
                <a:lnTo>
                  <a:pt x="62" y="118"/>
                </a:lnTo>
                <a:lnTo>
                  <a:pt x="62" y="118"/>
                </a:lnTo>
                <a:lnTo>
                  <a:pt x="69" y="117"/>
                </a:lnTo>
                <a:lnTo>
                  <a:pt x="73" y="117"/>
                </a:lnTo>
                <a:lnTo>
                  <a:pt x="75" y="118"/>
                </a:lnTo>
                <a:lnTo>
                  <a:pt x="75" y="118"/>
                </a:lnTo>
                <a:lnTo>
                  <a:pt x="79" y="120"/>
                </a:lnTo>
                <a:lnTo>
                  <a:pt x="82" y="118"/>
                </a:lnTo>
                <a:lnTo>
                  <a:pt x="89" y="118"/>
                </a:lnTo>
                <a:lnTo>
                  <a:pt x="89" y="118"/>
                </a:lnTo>
                <a:lnTo>
                  <a:pt x="94" y="117"/>
                </a:lnTo>
                <a:lnTo>
                  <a:pt x="101" y="116"/>
                </a:lnTo>
                <a:lnTo>
                  <a:pt x="101" y="116"/>
                </a:lnTo>
                <a:lnTo>
                  <a:pt x="106" y="118"/>
                </a:lnTo>
                <a:lnTo>
                  <a:pt x="115" y="123"/>
                </a:lnTo>
                <a:lnTo>
                  <a:pt x="115" y="123"/>
                </a:lnTo>
                <a:lnTo>
                  <a:pt x="116" y="120"/>
                </a:lnTo>
                <a:lnTo>
                  <a:pt x="117" y="115"/>
                </a:lnTo>
                <a:lnTo>
                  <a:pt x="117" y="115"/>
                </a:lnTo>
                <a:lnTo>
                  <a:pt x="118" y="111"/>
                </a:lnTo>
                <a:lnTo>
                  <a:pt x="119" y="107"/>
                </a:lnTo>
                <a:lnTo>
                  <a:pt x="126" y="100"/>
                </a:lnTo>
                <a:lnTo>
                  <a:pt x="131" y="93"/>
                </a:lnTo>
                <a:lnTo>
                  <a:pt x="132" y="90"/>
                </a:lnTo>
                <a:lnTo>
                  <a:pt x="132" y="8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9" name="Freeform 719"/>
          <p:cNvSpPr>
            <a:spLocks/>
          </p:cNvSpPr>
          <p:nvPr/>
        </p:nvSpPr>
        <p:spPr bwMode="gray">
          <a:xfrm>
            <a:off x="1752278" y="3456954"/>
            <a:ext cx="106489" cy="53122"/>
          </a:xfrm>
          <a:custGeom>
            <a:avLst/>
            <a:gdLst>
              <a:gd name="T0" fmla="*/ 51 w 63"/>
              <a:gd name="T1" fmla="*/ 8 h 31"/>
              <a:gd name="T2" fmla="*/ 51 w 63"/>
              <a:gd name="T3" fmla="*/ 8 h 31"/>
              <a:gd name="T4" fmla="*/ 46 w 63"/>
              <a:gd name="T5" fmla="*/ 5 h 31"/>
              <a:gd name="T6" fmla="*/ 38 w 63"/>
              <a:gd name="T7" fmla="*/ 3 h 31"/>
              <a:gd name="T8" fmla="*/ 19 w 63"/>
              <a:gd name="T9" fmla="*/ 0 h 31"/>
              <a:gd name="T10" fmla="*/ 19 w 63"/>
              <a:gd name="T11" fmla="*/ 0 h 31"/>
              <a:gd name="T12" fmla="*/ 15 w 63"/>
              <a:gd name="T13" fmla="*/ 5 h 31"/>
              <a:gd name="T14" fmla="*/ 10 w 63"/>
              <a:gd name="T15" fmla="*/ 13 h 31"/>
              <a:gd name="T16" fmla="*/ 1 w 63"/>
              <a:gd name="T17" fmla="*/ 21 h 31"/>
              <a:gd name="T18" fmla="*/ 1 w 63"/>
              <a:gd name="T19" fmla="*/ 21 h 31"/>
              <a:gd name="T20" fmla="*/ 0 w 63"/>
              <a:gd name="T21" fmla="*/ 23 h 31"/>
              <a:gd name="T22" fmla="*/ 1 w 63"/>
              <a:gd name="T23" fmla="*/ 25 h 31"/>
              <a:gd name="T24" fmla="*/ 9 w 63"/>
              <a:gd name="T25" fmla="*/ 27 h 31"/>
              <a:gd name="T26" fmla="*/ 9 w 63"/>
              <a:gd name="T27" fmla="*/ 27 h 31"/>
              <a:gd name="T28" fmla="*/ 10 w 63"/>
              <a:gd name="T29" fmla="*/ 29 h 31"/>
              <a:gd name="T30" fmla="*/ 11 w 63"/>
              <a:gd name="T31" fmla="*/ 31 h 31"/>
              <a:gd name="T32" fmla="*/ 11 w 63"/>
              <a:gd name="T33" fmla="*/ 31 h 31"/>
              <a:gd name="T34" fmla="*/ 24 w 63"/>
              <a:gd name="T35" fmla="*/ 30 h 31"/>
              <a:gd name="T36" fmla="*/ 24 w 63"/>
              <a:gd name="T37" fmla="*/ 30 h 31"/>
              <a:gd name="T38" fmla="*/ 30 w 63"/>
              <a:gd name="T39" fmla="*/ 29 h 31"/>
              <a:gd name="T40" fmla="*/ 40 w 63"/>
              <a:gd name="T41" fmla="*/ 29 h 31"/>
              <a:gd name="T42" fmla="*/ 53 w 63"/>
              <a:gd name="T43" fmla="*/ 29 h 31"/>
              <a:gd name="T44" fmla="*/ 53 w 63"/>
              <a:gd name="T45" fmla="*/ 29 h 31"/>
              <a:gd name="T46" fmla="*/ 54 w 63"/>
              <a:gd name="T47" fmla="*/ 27 h 31"/>
              <a:gd name="T48" fmla="*/ 57 w 63"/>
              <a:gd name="T49" fmla="*/ 25 h 31"/>
              <a:gd name="T50" fmla="*/ 63 w 63"/>
              <a:gd name="T51" fmla="*/ 20 h 31"/>
              <a:gd name="T52" fmla="*/ 63 w 63"/>
              <a:gd name="T53" fmla="*/ 20 h 31"/>
              <a:gd name="T54" fmla="*/ 57 w 63"/>
              <a:gd name="T55" fmla="*/ 13 h 31"/>
              <a:gd name="T56" fmla="*/ 51 w 63"/>
              <a:gd name="T57"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1">
                <a:moveTo>
                  <a:pt x="51" y="8"/>
                </a:moveTo>
                <a:lnTo>
                  <a:pt x="51" y="8"/>
                </a:lnTo>
                <a:lnTo>
                  <a:pt x="46" y="5"/>
                </a:lnTo>
                <a:lnTo>
                  <a:pt x="38" y="3"/>
                </a:lnTo>
                <a:lnTo>
                  <a:pt x="19" y="0"/>
                </a:lnTo>
                <a:lnTo>
                  <a:pt x="19" y="0"/>
                </a:lnTo>
                <a:lnTo>
                  <a:pt x="15" y="5"/>
                </a:lnTo>
                <a:lnTo>
                  <a:pt x="10" y="13"/>
                </a:lnTo>
                <a:lnTo>
                  <a:pt x="1" y="21"/>
                </a:lnTo>
                <a:lnTo>
                  <a:pt x="1" y="21"/>
                </a:lnTo>
                <a:lnTo>
                  <a:pt x="0" y="23"/>
                </a:lnTo>
                <a:lnTo>
                  <a:pt x="1" y="25"/>
                </a:lnTo>
                <a:lnTo>
                  <a:pt x="9" y="27"/>
                </a:lnTo>
                <a:lnTo>
                  <a:pt x="9" y="27"/>
                </a:lnTo>
                <a:lnTo>
                  <a:pt x="10" y="29"/>
                </a:lnTo>
                <a:lnTo>
                  <a:pt x="11" y="31"/>
                </a:lnTo>
                <a:lnTo>
                  <a:pt x="11" y="31"/>
                </a:lnTo>
                <a:lnTo>
                  <a:pt x="24" y="30"/>
                </a:lnTo>
                <a:lnTo>
                  <a:pt x="24" y="30"/>
                </a:lnTo>
                <a:lnTo>
                  <a:pt x="30" y="29"/>
                </a:lnTo>
                <a:lnTo>
                  <a:pt x="40" y="29"/>
                </a:lnTo>
                <a:lnTo>
                  <a:pt x="53" y="29"/>
                </a:lnTo>
                <a:lnTo>
                  <a:pt x="53" y="29"/>
                </a:lnTo>
                <a:lnTo>
                  <a:pt x="54" y="27"/>
                </a:lnTo>
                <a:lnTo>
                  <a:pt x="57" y="25"/>
                </a:lnTo>
                <a:lnTo>
                  <a:pt x="63" y="20"/>
                </a:lnTo>
                <a:lnTo>
                  <a:pt x="63" y="20"/>
                </a:lnTo>
                <a:lnTo>
                  <a:pt x="57" y="13"/>
                </a:lnTo>
                <a:lnTo>
                  <a:pt x="51"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0" name="Freeform 721"/>
          <p:cNvSpPr>
            <a:spLocks/>
          </p:cNvSpPr>
          <p:nvPr/>
        </p:nvSpPr>
        <p:spPr bwMode="gray">
          <a:xfrm>
            <a:off x="1928070" y="3501508"/>
            <a:ext cx="135225" cy="109672"/>
          </a:xfrm>
          <a:custGeom>
            <a:avLst/>
            <a:gdLst>
              <a:gd name="T0" fmla="*/ 41 w 80"/>
              <a:gd name="T1" fmla="*/ 21 h 64"/>
              <a:gd name="T2" fmla="*/ 41 w 80"/>
              <a:gd name="T3" fmla="*/ 21 h 64"/>
              <a:gd name="T4" fmla="*/ 67 w 80"/>
              <a:gd name="T5" fmla="*/ 22 h 64"/>
              <a:gd name="T6" fmla="*/ 67 w 80"/>
              <a:gd name="T7" fmla="*/ 22 h 64"/>
              <a:gd name="T8" fmla="*/ 80 w 80"/>
              <a:gd name="T9" fmla="*/ 20 h 64"/>
              <a:gd name="T10" fmla="*/ 80 w 80"/>
              <a:gd name="T11" fmla="*/ 20 h 64"/>
              <a:gd name="T12" fmla="*/ 77 w 80"/>
              <a:gd name="T13" fmla="*/ 13 h 64"/>
              <a:gd name="T14" fmla="*/ 77 w 80"/>
              <a:gd name="T15" fmla="*/ 8 h 64"/>
              <a:gd name="T16" fmla="*/ 77 w 80"/>
              <a:gd name="T17" fmla="*/ 8 h 64"/>
              <a:gd name="T18" fmla="*/ 73 w 80"/>
              <a:gd name="T19" fmla="*/ 10 h 64"/>
              <a:gd name="T20" fmla="*/ 70 w 80"/>
              <a:gd name="T21" fmla="*/ 11 h 64"/>
              <a:gd name="T22" fmla="*/ 66 w 80"/>
              <a:gd name="T23" fmla="*/ 11 h 64"/>
              <a:gd name="T24" fmla="*/ 66 w 80"/>
              <a:gd name="T25" fmla="*/ 11 h 64"/>
              <a:gd name="T26" fmla="*/ 61 w 80"/>
              <a:gd name="T27" fmla="*/ 10 h 64"/>
              <a:gd name="T28" fmla="*/ 55 w 80"/>
              <a:gd name="T29" fmla="*/ 8 h 64"/>
              <a:gd name="T30" fmla="*/ 49 w 80"/>
              <a:gd name="T31" fmla="*/ 4 h 64"/>
              <a:gd name="T32" fmla="*/ 44 w 80"/>
              <a:gd name="T33" fmla="*/ 0 h 64"/>
              <a:gd name="T34" fmla="*/ 44 w 80"/>
              <a:gd name="T35" fmla="*/ 0 h 64"/>
              <a:gd name="T36" fmla="*/ 24 w 80"/>
              <a:gd name="T37" fmla="*/ 4 h 64"/>
              <a:gd name="T38" fmla="*/ 16 w 80"/>
              <a:gd name="T39" fmla="*/ 6 h 64"/>
              <a:gd name="T40" fmla="*/ 12 w 80"/>
              <a:gd name="T41" fmla="*/ 8 h 64"/>
              <a:gd name="T42" fmla="*/ 12 w 80"/>
              <a:gd name="T43" fmla="*/ 8 h 64"/>
              <a:gd name="T44" fmla="*/ 0 w 80"/>
              <a:gd name="T45" fmla="*/ 19 h 64"/>
              <a:gd name="T46" fmla="*/ 0 w 80"/>
              <a:gd name="T47" fmla="*/ 19 h 64"/>
              <a:gd name="T48" fmla="*/ 1 w 80"/>
              <a:gd name="T49" fmla="*/ 22 h 64"/>
              <a:gd name="T50" fmla="*/ 2 w 80"/>
              <a:gd name="T51" fmla="*/ 26 h 64"/>
              <a:gd name="T52" fmla="*/ 2 w 80"/>
              <a:gd name="T53" fmla="*/ 26 h 64"/>
              <a:gd name="T54" fmla="*/ 5 w 80"/>
              <a:gd name="T55" fmla="*/ 27 h 64"/>
              <a:gd name="T56" fmla="*/ 7 w 80"/>
              <a:gd name="T57" fmla="*/ 26 h 64"/>
              <a:gd name="T58" fmla="*/ 9 w 80"/>
              <a:gd name="T59" fmla="*/ 22 h 64"/>
              <a:gd name="T60" fmla="*/ 9 w 80"/>
              <a:gd name="T61" fmla="*/ 22 h 64"/>
              <a:gd name="T62" fmla="*/ 12 w 80"/>
              <a:gd name="T63" fmla="*/ 21 h 64"/>
              <a:gd name="T64" fmla="*/ 12 w 80"/>
              <a:gd name="T65" fmla="*/ 24 h 64"/>
              <a:gd name="T66" fmla="*/ 11 w 80"/>
              <a:gd name="T67" fmla="*/ 32 h 64"/>
              <a:gd name="T68" fmla="*/ 11 w 80"/>
              <a:gd name="T69" fmla="*/ 32 h 64"/>
              <a:gd name="T70" fmla="*/ 12 w 80"/>
              <a:gd name="T71" fmla="*/ 35 h 64"/>
              <a:gd name="T72" fmla="*/ 12 w 80"/>
              <a:gd name="T73" fmla="*/ 36 h 64"/>
              <a:gd name="T74" fmla="*/ 18 w 80"/>
              <a:gd name="T75" fmla="*/ 38 h 64"/>
              <a:gd name="T76" fmla="*/ 18 w 80"/>
              <a:gd name="T77" fmla="*/ 38 h 64"/>
              <a:gd name="T78" fmla="*/ 21 w 80"/>
              <a:gd name="T79" fmla="*/ 41 h 64"/>
              <a:gd name="T80" fmla="*/ 21 w 80"/>
              <a:gd name="T81" fmla="*/ 42 h 64"/>
              <a:gd name="T82" fmla="*/ 22 w 80"/>
              <a:gd name="T83" fmla="*/ 45 h 64"/>
              <a:gd name="T84" fmla="*/ 23 w 80"/>
              <a:gd name="T85" fmla="*/ 47 h 64"/>
              <a:gd name="T86" fmla="*/ 23 w 80"/>
              <a:gd name="T87" fmla="*/ 47 h 64"/>
              <a:gd name="T88" fmla="*/ 25 w 80"/>
              <a:gd name="T89" fmla="*/ 51 h 64"/>
              <a:gd name="T90" fmla="*/ 29 w 80"/>
              <a:gd name="T91" fmla="*/ 52 h 64"/>
              <a:gd name="T92" fmla="*/ 38 w 80"/>
              <a:gd name="T93" fmla="*/ 56 h 64"/>
              <a:gd name="T94" fmla="*/ 38 w 80"/>
              <a:gd name="T95" fmla="*/ 56 h 64"/>
              <a:gd name="T96" fmla="*/ 40 w 80"/>
              <a:gd name="T97" fmla="*/ 57 h 64"/>
              <a:gd name="T98" fmla="*/ 43 w 80"/>
              <a:gd name="T99" fmla="*/ 59 h 64"/>
              <a:gd name="T100" fmla="*/ 48 w 80"/>
              <a:gd name="T101" fmla="*/ 63 h 64"/>
              <a:gd name="T102" fmla="*/ 48 w 80"/>
              <a:gd name="T103" fmla="*/ 63 h 64"/>
              <a:gd name="T104" fmla="*/ 49 w 80"/>
              <a:gd name="T105" fmla="*/ 64 h 64"/>
              <a:gd name="T106" fmla="*/ 49 w 80"/>
              <a:gd name="T107" fmla="*/ 64 h 64"/>
              <a:gd name="T108" fmla="*/ 38 w 80"/>
              <a:gd name="T109" fmla="*/ 48 h 64"/>
              <a:gd name="T110" fmla="*/ 32 w 80"/>
              <a:gd name="T111" fmla="*/ 40 h 64"/>
              <a:gd name="T112" fmla="*/ 29 w 80"/>
              <a:gd name="T113" fmla="*/ 34 h 64"/>
              <a:gd name="T114" fmla="*/ 29 w 80"/>
              <a:gd name="T115" fmla="*/ 34 h 64"/>
              <a:gd name="T116" fmla="*/ 29 w 80"/>
              <a:gd name="T117" fmla="*/ 30 h 64"/>
              <a:gd name="T118" fmla="*/ 32 w 80"/>
              <a:gd name="T119" fmla="*/ 25 h 64"/>
              <a:gd name="T120" fmla="*/ 35 w 80"/>
              <a:gd name="T121" fmla="*/ 22 h 64"/>
              <a:gd name="T122" fmla="*/ 41 w 80"/>
              <a:gd name="T123"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64">
                <a:moveTo>
                  <a:pt x="41" y="21"/>
                </a:moveTo>
                <a:lnTo>
                  <a:pt x="41" y="21"/>
                </a:lnTo>
                <a:lnTo>
                  <a:pt x="67" y="22"/>
                </a:lnTo>
                <a:lnTo>
                  <a:pt x="67" y="22"/>
                </a:lnTo>
                <a:lnTo>
                  <a:pt x="80" y="20"/>
                </a:lnTo>
                <a:lnTo>
                  <a:pt x="80" y="20"/>
                </a:lnTo>
                <a:lnTo>
                  <a:pt x="77" y="13"/>
                </a:lnTo>
                <a:lnTo>
                  <a:pt x="77" y="8"/>
                </a:lnTo>
                <a:lnTo>
                  <a:pt x="77" y="8"/>
                </a:lnTo>
                <a:lnTo>
                  <a:pt x="73" y="10"/>
                </a:lnTo>
                <a:lnTo>
                  <a:pt x="70" y="11"/>
                </a:lnTo>
                <a:lnTo>
                  <a:pt x="66" y="11"/>
                </a:lnTo>
                <a:lnTo>
                  <a:pt x="66" y="11"/>
                </a:lnTo>
                <a:lnTo>
                  <a:pt x="61" y="10"/>
                </a:lnTo>
                <a:lnTo>
                  <a:pt x="55" y="8"/>
                </a:lnTo>
                <a:lnTo>
                  <a:pt x="49" y="4"/>
                </a:lnTo>
                <a:lnTo>
                  <a:pt x="44" y="0"/>
                </a:lnTo>
                <a:lnTo>
                  <a:pt x="44" y="0"/>
                </a:lnTo>
                <a:lnTo>
                  <a:pt x="24" y="4"/>
                </a:lnTo>
                <a:lnTo>
                  <a:pt x="16" y="6"/>
                </a:lnTo>
                <a:lnTo>
                  <a:pt x="12" y="8"/>
                </a:lnTo>
                <a:lnTo>
                  <a:pt x="12" y="8"/>
                </a:lnTo>
                <a:lnTo>
                  <a:pt x="0" y="19"/>
                </a:lnTo>
                <a:lnTo>
                  <a:pt x="0" y="19"/>
                </a:lnTo>
                <a:lnTo>
                  <a:pt x="1" y="22"/>
                </a:lnTo>
                <a:lnTo>
                  <a:pt x="2" y="26"/>
                </a:lnTo>
                <a:lnTo>
                  <a:pt x="2" y="26"/>
                </a:lnTo>
                <a:lnTo>
                  <a:pt x="5" y="27"/>
                </a:lnTo>
                <a:lnTo>
                  <a:pt x="7" y="26"/>
                </a:lnTo>
                <a:lnTo>
                  <a:pt x="9" y="22"/>
                </a:lnTo>
                <a:lnTo>
                  <a:pt x="9" y="22"/>
                </a:lnTo>
                <a:lnTo>
                  <a:pt x="12" y="21"/>
                </a:lnTo>
                <a:lnTo>
                  <a:pt x="12" y="24"/>
                </a:lnTo>
                <a:lnTo>
                  <a:pt x="11" y="32"/>
                </a:lnTo>
                <a:lnTo>
                  <a:pt x="11" y="32"/>
                </a:lnTo>
                <a:lnTo>
                  <a:pt x="12" y="35"/>
                </a:lnTo>
                <a:lnTo>
                  <a:pt x="12" y="36"/>
                </a:lnTo>
                <a:lnTo>
                  <a:pt x="18" y="38"/>
                </a:lnTo>
                <a:lnTo>
                  <a:pt x="18" y="38"/>
                </a:lnTo>
                <a:lnTo>
                  <a:pt x="21" y="41"/>
                </a:lnTo>
                <a:lnTo>
                  <a:pt x="21" y="42"/>
                </a:lnTo>
                <a:lnTo>
                  <a:pt x="22" y="45"/>
                </a:lnTo>
                <a:lnTo>
                  <a:pt x="23" y="47"/>
                </a:lnTo>
                <a:lnTo>
                  <a:pt x="23" y="47"/>
                </a:lnTo>
                <a:lnTo>
                  <a:pt x="25" y="51"/>
                </a:lnTo>
                <a:lnTo>
                  <a:pt x="29" y="52"/>
                </a:lnTo>
                <a:lnTo>
                  <a:pt x="38" y="56"/>
                </a:lnTo>
                <a:lnTo>
                  <a:pt x="38" y="56"/>
                </a:lnTo>
                <a:lnTo>
                  <a:pt x="40" y="57"/>
                </a:lnTo>
                <a:lnTo>
                  <a:pt x="43" y="59"/>
                </a:lnTo>
                <a:lnTo>
                  <a:pt x="48" y="63"/>
                </a:lnTo>
                <a:lnTo>
                  <a:pt x="48" y="63"/>
                </a:lnTo>
                <a:lnTo>
                  <a:pt x="49" y="64"/>
                </a:lnTo>
                <a:lnTo>
                  <a:pt x="49" y="64"/>
                </a:lnTo>
                <a:lnTo>
                  <a:pt x="38" y="48"/>
                </a:lnTo>
                <a:lnTo>
                  <a:pt x="32" y="40"/>
                </a:lnTo>
                <a:lnTo>
                  <a:pt x="29" y="34"/>
                </a:lnTo>
                <a:lnTo>
                  <a:pt x="29" y="34"/>
                </a:lnTo>
                <a:lnTo>
                  <a:pt x="29" y="30"/>
                </a:lnTo>
                <a:lnTo>
                  <a:pt x="32" y="25"/>
                </a:lnTo>
                <a:lnTo>
                  <a:pt x="35" y="22"/>
                </a:lnTo>
                <a:lnTo>
                  <a:pt x="41" y="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1" name="Freeform 723"/>
          <p:cNvSpPr>
            <a:spLocks/>
          </p:cNvSpPr>
          <p:nvPr/>
        </p:nvSpPr>
        <p:spPr bwMode="gray">
          <a:xfrm>
            <a:off x="1921309" y="3484372"/>
            <a:ext cx="81135" cy="49695"/>
          </a:xfrm>
          <a:custGeom>
            <a:avLst/>
            <a:gdLst>
              <a:gd name="T0" fmla="*/ 48 w 48"/>
              <a:gd name="T1" fmla="*/ 10 h 29"/>
              <a:gd name="T2" fmla="*/ 48 w 48"/>
              <a:gd name="T3" fmla="*/ 10 h 29"/>
              <a:gd name="T4" fmla="*/ 44 w 48"/>
              <a:gd name="T5" fmla="*/ 8 h 29"/>
              <a:gd name="T6" fmla="*/ 44 w 48"/>
              <a:gd name="T7" fmla="*/ 8 h 29"/>
              <a:gd name="T8" fmla="*/ 39 w 48"/>
              <a:gd name="T9" fmla="*/ 0 h 29"/>
              <a:gd name="T10" fmla="*/ 39 w 48"/>
              <a:gd name="T11" fmla="*/ 0 h 29"/>
              <a:gd name="T12" fmla="*/ 34 w 48"/>
              <a:gd name="T13" fmla="*/ 3 h 29"/>
              <a:gd name="T14" fmla="*/ 29 w 48"/>
              <a:gd name="T15" fmla="*/ 5 h 29"/>
              <a:gd name="T16" fmla="*/ 29 w 48"/>
              <a:gd name="T17" fmla="*/ 5 h 29"/>
              <a:gd name="T18" fmla="*/ 15 w 48"/>
              <a:gd name="T19" fmla="*/ 5 h 29"/>
              <a:gd name="T20" fmla="*/ 15 w 48"/>
              <a:gd name="T21" fmla="*/ 5 h 29"/>
              <a:gd name="T22" fmla="*/ 0 w 48"/>
              <a:gd name="T23" fmla="*/ 7 h 29"/>
              <a:gd name="T24" fmla="*/ 0 w 48"/>
              <a:gd name="T25" fmla="*/ 7 h 29"/>
              <a:gd name="T26" fmla="*/ 4 w 48"/>
              <a:gd name="T27" fmla="*/ 10 h 29"/>
              <a:gd name="T28" fmla="*/ 4 w 48"/>
              <a:gd name="T29" fmla="*/ 10 h 29"/>
              <a:gd name="T30" fmla="*/ 2 w 48"/>
              <a:gd name="T31" fmla="*/ 15 h 29"/>
              <a:gd name="T32" fmla="*/ 0 w 48"/>
              <a:gd name="T33" fmla="*/ 21 h 29"/>
              <a:gd name="T34" fmla="*/ 0 w 48"/>
              <a:gd name="T35" fmla="*/ 21 h 29"/>
              <a:gd name="T36" fmla="*/ 1 w 48"/>
              <a:gd name="T37" fmla="*/ 24 h 29"/>
              <a:gd name="T38" fmla="*/ 4 w 48"/>
              <a:gd name="T39" fmla="*/ 29 h 29"/>
              <a:gd name="T40" fmla="*/ 4 w 48"/>
              <a:gd name="T41" fmla="*/ 29 h 29"/>
              <a:gd name="T42" fmla="*/ 16 w 48"/>
              <a:gd name="T43" fmla="*/ 18 h 29"/>
              <a:gd name="T44" fmla="*/ 16 w 48"/>
              <a:gd name="T45" fmla="*/ 18 h 29"/>
              <a:gd name="T46" fmla="*/ 20 w 48"/>
              <a:gd name="T47" fmla="*/ 16 h 29"/>
              <a:gd name="T48" fmla="*/ 28 w 48"/>
              <a:gd name="T49" fmla="*/ 14 h 29"/>
              <a:gd name="T50" fmla="*/ 48 w 48"/>
              <a:gd name="T5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9">
                <a:moveTo>
                  <a:pt x="48" y="10"/>
                </a:moveTo>
                <a:lnTo>
                  <a:pt x="48" y="10"/>
                </a:lnTo>
                <a:lnTo>
                  <a:pt x="44" y="8"/>
                </a:lnTo>
                <a:lnTo>
                  <a:pt x="44" y="8"/>
                </a:lnTo>
                <a:lnTo>
                  <a:pt x="39" y="0"/>
                </a:lnTo>
                <a:lnTo>
                  <a:pt x="39" y="0"/>
                </a:lnTo>
                <a:lnTo>
                  <a:pt x="34" y="3"/>
                </a:lnTo>
                <a:lnTo>
                  <a:pt x="29" y="5"/>
                </a:lnTo>
                <a:lnTo>
                  <a:pt x="29" y="5"/>
                </a:lnTo>
                <a:lnTo>
                  <a:pt x="15" y="5"/>
                </a:lnTo>
                <a:lnTo>
                  <a:pt x="15" y="5"/>
                </a:lnTo>
                <a:lnTo>
                  <a:pt x="0" y="7"/>
                </a:lnTo>
                <a:lnTo>
                  <a:pt x="0" y="7"/>
                </a:lnTo>
                <a:lnTo>
                  <a:pt x="4" y="10"/>
                </a:lnTo>
                <a:lnTo>
                  <a:pt x="4" y="10"/>
                </a:lnTo>
                <a:lnTo>
                  <a:pt x="2" y="15"/>
                </a:lnTo>
                <a:lnTo>
                  <a:pt x="0" y="21"/>
                </a:lnTo>
                <a:lnTo>
                  <a:pt x="0" y="21"/>
                </a:lnTo>
                <a:lnTo>
                  <a:pt x="1" y="24"/>
                </a:lnTo>
                <a:lnTo>
                  <a:pt x="4" y="29"/>
                </a:lnTo>
                <a:lnTo>
                  <a:pt x="4" y="29"/>
                </a:lnTo>
                <a:lnTo>
                  <a:pt x="16" y="18"/>
                </a:lnTo>
                <a:lnTo>
                  <a:pt x="16" y="18"/>
                </a:lnTo>
                <a:lnTo>
                  <a:pt x="20" y="16"/>
                </a:lnTo>
                <a:lnTo>
                  <a:pt x="28" y="14"/>
                </a:lnTo>
                <a:lnTo>
                  <a:pt x="48"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2" name="Freeform 725"/>
          <p:cNvSpPr>
            <a:spLocks/>
          </p:cNvSpPr>
          <p:nvPr/>
        </p:nvSpPr>
        <p:spPr bwMode="gray">
          <a:xfrm>
            <a:off x="1715091" y="2319105"/>
            <a:ext cx="601751" cy="735147"/>
          </a:xfrm>
          <a:custGeom>
            <a:avLst/>
            <a:gdLst>
              <a:gd name="T0" fmla="*/ 107 w 356"/>
              <a:gd name="T1" fmla="*/ 352 h 429"/>
              <a:gd name="T2" fmla="*/ 105 w 356"/>
              <a:gd name="T3" fmla="*/ 280 h 429"/>
              <a:gd name="T4" fmla="*/ 128 w 356"/>
              <a:gd name="T5" fmla="*/ 235 h 429"/>
              <a:gd name="T6" fmla="*/ 143 w 356"/>
              <a:gd name="T7" fmla="*/ 188 h 429"/>
              <a:gd name="T8" fmla="*/ 170 w 356"/>
              <a:gd name="T9" fmla="*/ 121 h 429"/>
              <a:gd name="T10" fmla="*/ 183 w 356"/>
              <a:gd name="T11" fmla="*/ 104 h 429"/>
              <a:gd name="T12" fmla="*/ 222 w 356"/>
              <a:gd name="T13" fmla="*/ 83 h 429"/>
              <a:gd name="T14" fmla="*/ 243 w 356"/>
              <a:gd name="T15" fmla="*/ 94 h 429"/>
              <a:gd name="T16" fmla="*/ 281 w 356"/>
              <a:gd name="T17" fmla="*/ 93 h 429"/>
              <a:gd name="T18" fmla="*/ 305 w 356"/>
              <a:gd name="T19" fmla="*/ 50 h 429"/>
              <a:gd name="T20" fmla="*/ 334 w 356"/>
              <a:gd name="T21" fmla="*/ 65 h 429"/>
              <a:gd name="T22" fmla="*/ 337 w 356"/>
              <a:gd name="T23" fmla="*/ 80 h 429"/>
              <a:gd name="T24" fmla="*/ 341 w 356"/>
              <a:gd name="T25" fmla="*/ 54 h 429"/>
              <a:gd name="T26" fmla="*/ 336 w 356"/>
              <a:gd name="T27" fmla="*/ 43 h 429"/>
              <a:gd name="T28" fmla="*/ 352 w 356"/>
              <a:gd name="T29" fmla="*/ 27 h 429"/>
              <a:gd name="T30" fmla="*/ 332 w 356"/>
              <a:gd name="T31" fmla="*/ 16 h 429"/>
              <a:gd name="T32" fmla="*/ 315 w 356"/>
              <a:gd name="T33" fmla="*/ 24 h 429"/>
              <a:gd name="T34" fmla="*/ 318 w 356"/>
              <a:gd name="T35" fmla="*/ 11 h 429"/>
              <a:gd name="T36" fmla="*/ 304 w 356"/>
              <a:gd name="T37" fmla="*/ 4 h 429"/>
              <a:gd name="T38" fmla="*/ 298 w 356"/>
              <a:gd name="T39" fmla="*/ 0 h 429"/>
              <a:gd name="T40" fmla="*/ 273 w 356"/>
              <a:gd name="T41" fmla="*/ 43 h 429"/>
              <a:gd name="T42" fmla="*/ 284 w 356"/>
              <a:gd name="T43" fmla="*/ 8 h 429"/>
              <a:gd name="T44" fmla="*/ 267 w 356"/>
              <a:gd name="T45" fmla="*/ 1 h 429"/>
              <a:gd name="T46" fmla="*/ 262 w 356"/>
              <a:gd name="T47" fmla="*/ 18 h 429"/>
              <a:gd name="T48" fmla="*/ 252 w 356"/>
              <a:gd name="T49" fmla="*/ 20 h 429"/>
              <a:gd name="T50" fmla="*/ 250 w 356"/>
              <a:gd name="T51" fmla="*/ 41 h 429"/>
              <a:gd name="T52" fmla="*/ 243 w 356"/>
              <a:gd name="T53" fmla="*/ 43 h 429"/>
              <a:gd name="T54" fmla="*/ 230 w 356"/>
              <a:gd name="T55" fmla="*/ 30 h 429"/>
              <a:gd name="T56" fmla="*/ 233 w 356"/>
              <a:gd name="T57" fmla="*/ 50 h 429"/>
              <a:gd name="T58" fmla="*/ 222 w 356"/>
              <a:gd name="T59" fmla="*/ 55 h 429"/>
              <a:gd name="T60" fmla="*/ 212 w 356"/>
              <a:gd name="T61" fmla="*/ 55 h 429"/>
              <a:gd name="T62" fmla="*/ 203 w 356"/>
              <a:gd name="T63" fmla="*/ 49 h 429"/>
              <a:gd name="T64" fmla="*/ 187 w 356"/>
              <a:gd name="T65" fmla="*/ 49 h 429"/>
              <a:gd name="T66" fmla="*/ 187 w 356"/>
              <a:gd name="T67" fmla="*/ 66 h 429"/>
              <a:gd name="T68" fmla="*/ 177 w 356"/>
              <a:gd name="T69" fmla="*/ 82 h 429"/>
              <a:gd name="T70" fmla="*/ 167 w 356"/>
              <a:gd name="T71" fmla="*/ 92 h 429"/>
              <a:gd name="T72" fmla="*/ 147 w 356"/>
              <a:gd name="T73" fmla="*/ 100 h 429"/>
              <a:gd name="T74" fmla="*/ 148 w 356"/>
              <a:gd name="T75" fmla="*/ 116 h 429"/>
              <a:gd name="T76" fmla="*/ 142 w 356"/>
              <a:gd name="T77" fmla="*/ 130 h 429"/>
              <a:gd name="T78" fmla="*/ 137 w 356"/>
              <a:gd name="T79" fmla="*/ 140 h 429"/>
              <a:gd name="T80" fmla="*/ 131 w 356"/>
              <a:gd name="T81" fmla="*/ 153 h 429"/>
              <a:gd name="T82" fmla="*/ 112 w 356"/>
              <a:gd name="T83" fmla="*/ 178 h 429"/>
              <a:gd name="T84" fmla="*/ 111 w 356"/>
              <a:gd name="T85" fmla="*/ 190 h 429"/>
              <a:gd name="T86" fmla="*/ 106 w 356"/>
              <a:gd name="T87" fmla="*/ 214 h 429"/>
              <a:gd name="T88" fmla="*/ 95 w 356"/>
              <a:gd name="T89" fmla="*/ 232 h 429"/>
              <a:gd name="T90" fmla="*/ 73 w 356"/>
              <a:gd name="T91" fmla="*/ 254 h 429"/>
              <a:gd name="T92" fmla="*/ 84 w 356"/>
              <a:gd name="T93" fmla="*/ 269 h 429"/>
              <a:gd name="T94" fmla="*/ 64 w 356"/>
              <a:gd name="T95" fmla="*/ 278 h 429"/>
              <a:gd name="T96" fmla="*/ 52 w 356"/>
              <a:gd name="T97" fmla="*/ 296 h 429"/>
              <a:gd name="T98" fmla="*/ 33 w 356"/>
              <a:gd name="T99" fmla="*/ 300 h 429"/>
              <a:gd name="T100" fmla="*/ 20 w 356"/>
              <a:gd name="T101" fmla="*/ 307 h 429"/>
              <a:gd name="T102" fmla="*/ 10 w 356"/>
              <a:gd name="T103" fmla="*/ 321 h 429"/>
              <a:gd name="T104" fmla="*/ 12 w 356"/>
              <a:gd name="T105" fmla="*/ 344 h 429"/>
              <a:gd name="T106" fmla="*/ 0 w 356"/>
              <a:gd name="T107" fmla="*/ 358 h 429"/>
              <a:gd name="T108" fmla="*/ 7 w 356"/>
              <a:gd name="T109" fmla="*/ 371 h 429"/>
              <a:gd name="T110" fmla="*/ 14 w 356"/>
              <a:gd name="T111" fmla="*/ 382 h 429"/>
              <a:gd name="T112" fmla="*/ 9 w 356"/>
              <a:gd name="T113" fmla="*/ 398 h 429"/>
              <a:gd name="T114" fmla="*/ 20 w 356"/>
              <a:gd name="T115" fmla="*/ 405 h 429"/>
              <a:gd name="T116" fmla="*/ 26 w 356"/>
              <a:gd name="T117" fmla="*/ 427 h 429"/>
              <a:gd name="T118" fmla="*/ 64 w 356"/>
              <a:gd name="T119" fmla="*/ 408 h 429"/>
              <a:gd name="T120" fmla="*/ 80 w 356"/>
              <a:gd name="T121" fmla="*/ 38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 h="429">
                <a:moveTo>
                  <a:pt x="100" y="390"/>
                </a:moveTo>
                <a:lnTo>
                  <a:pt x="100" y="390"/>
                </a:lnTo>
                <a:lnTo>
                  <a:pt x="101" y="385"/>
                </a:lnTo>
                <a:lnTo>
                  <a:pt x="102" y="381"/>
                </a:lnTo>
                <a:lnTo>
                  <a:pt x="107" y="374"/>
                </a:lnTo>
                <a:lnTo>
                  <a:pt x="107" y="374"/>
                </a:lnTo>
                <a:lnTo>
                  <a:pt x="108" y="371"/>
                </a:lnTo>
                <a:lnTo>
                  <a:pt x="110" y="369"/>
                </a:lnTo>
                <a:lnTo>
                  <a:pt x="108" y="364"/>
                </a:lnTo>
                <a:lnTo>
                  <a:pt x="107" y="358"/>
                </a:lnTo>
                <a:lnTo>
                  <a:pt x="107" y="352"/>
                </a:lnTo>
                <a:lnTo>
                  <a:pt x="107" y="352"/>
                </a:lnTo>
                <a:lnTo>
                  <a:pt x="107" y="348"/>
                </a:lnTo>
                <a:lnTo>
                  <a:pt x="108" y="347"/>
                </a:lnTo>
                <a:lnTo>
                  <a:pt x="112" y="344"/>
                </a:lnTo>
                <a:lnTo>
                  <a:pt x="112" y="344"/>
                </a:lnTo>
                <a:lnTo>
                  <a:pt x="112" y="344"/>
                </a:lnTo>
                <a:lnTo>
                  <a:pt x="112" y="343"/>
                </a:lnTo>
                <a:lnTo>
                  <a:pt x="111" y="339"/>
                </a:lnTo>
                <a:lnTo>
                  <a:pt x="106" y="334"/>
                </a:lnTo>
                <a:lnTo>
                  <a:pt x="106" y="334"/>
                </a:lnTo>
                <a:lnTo>
                  <a:pt x="105" y="326"/>
                </a:lnTo>
                <a:lnTo>
                  <a:pt x="105" y="310"/>
                </a:lnTo>
                <a:lnTo>
                  <a:pt x="105" y="280"/>
                </a:lnTo>
                <a:lnTo>
                  <a:pt x="105" y="280"/>
                </a:lnTo>
                <a:lnTo>
                  <a:pt x="106" y="273"/>
                </a:lnTo>
                <a:lnTo>
                  <a:pt x="107" y="265"/>
                </a:lnTo>
                <a:lnTo>
                  <a:pt x="111" y="257"/>
                </a:lnTo>
                <a:lnTo>
                  <a:pt x="111" y="257"/>
                </a:lnTo>
                <a:lnTo>
                  <a:pt x="117" y="253"/>
                </a:lnTo>
                <a:lnTo>
                  <a:pt x="127" y="248"/>
                </a:lnTo>
                <a:lnTo>
                  <a:pt x="127" y="248"/>
                </a:lnTo>
                <a:lnTo>
                  <a:pt x="129" y="247"/>
                </a:lnTo>
                <a:lnTo>
                  <a:pt x="131" y="245"/>
                </a:lnTo>
                <a:lnTo>
                  <a:pt x="129" y="240"/>
                </a:lnTo>
                <a:lnTo>
                  <a:pt x="128" y="235"/>
                </a:lnTo>
                <a:lnTo>
                  <a:pt x="128" y="232"/>
                </a:lnTo>
                <a:lnTo>
                  <a:pt x="128" y="230"/>
                </a:lnTo>
                <a:lnTo>
                  <a:pt x="128" y="230"/>
                </a:lnTo>
                <a:lnTo>
                  <a:pt x="131" y="226"/>
                </a:lnTo>
                <a:lnTo>
                  <a:pt x="132" y="219"/>
                </a:lnTo>
                <a:lnTo>
                  <a:pt x="133" y="205"/>
                </a:lnTo>
                <a:lnTo>
                  <a:pt x="133" y="205"/>
                </a:lnTo>
                <a:lnTo>
                  <a:pt x="135" y="198"/>
                </a:lnTo>
                <a:lnTo>
                  <a:pt x="137" y="194"/>
                </a:lnTo>
                <a:lnTo>
                  <a:pt x="140" y="192"/>
                </a:lnTo>
                <a:lnTo>
                  <a:pt x="140" y="192"/>
                </a:lnTo>
                <a:lnTo>
                  <a:pt x="143" y="188"/>
                </a:lnTo>
                <a:lnTo>
                  <a:pt x="145" y="184"/>
                </a:lnTo>
                <a:lnTo>
                  <a:pt x="149" y="177"/>
                </a:lnTo>
                <a:lnTo>
                  <a:pt x="149" y="177"/>
                </a:lnTo>
                <a:lnTo>
                  <a:pt x="151" y="169"/>
                </a:lnTo>
                <a:lnTo>
                  <a:pt x="154" y="158"/>
                </a:lnTo>
                <a:lnTo>
                  <a:pt x="156" y="147"/>
                </a:lnTo>
                <a:lnTo>
                  <a:pt x="158" y="141"/>
                </a:lnTo>
                <a:lnTo>
                  <a:pt x="158" y="141"/>
                </a:lnTo>
                <a:lnTo>
                  <a:pt x="163" y="131"/>
                </a:lnTo>
                <a:lnTo>
                  <a:pt x="166" y="126"/>
                </a:lnTo>
                <a:lnTo>
                  <a:pt x="170" y="121"/>
                </a:lnTo>
                <a:lnTo>
                  <a:pt x="170" y="121"/>
                </a:lnTo>
                <a:lnTo>
                  <a:pt x="172" y="119"/>
                </a:lnTo>
                <a:lnTo>
                  <a:pt x="175" y="120"/>
                </a:lnTo>
                <a:lnTo>
                  <a:pt x="176" y="121"/>
                </a:lnTo>
                <a:lnTo>
                  <a:pt x="180" y="121"/>
                </a:lnTo>
                <a:lnTo>
                  <a:pt x="180" y="121"/>
                </a:lnTo>
                <a:lnTo>
                  <a:pt x="182" y="121"/>
                </a:lnTo>
                <a:lnTo>
                  <a:pt x="183" y="119"/>
                </a:lnTo>
                <a:lnTo>
                  <a:pt x="183" y="113"/>
                </a:lnTo>
                <a:lnTo>
                  <a:pt x="183" y="108"/>
                </a:lnTo>
                <a:lnTo>
                  <a:pt x="183" y="105"/>
                </a:lnTo>
                <a:lnTo>
                  <a:pt x="183" y="104"/>
                </a:lnTo>
                <a:lnTo>
                  <a:pt x="183" y="104"/>
                </a:lnTo>
                <a:lnTo>
                  <a:pt x="188" y="103"/>
                </a:lnTo>
                <a:lnTo>
                  <a:pt x="195" y="105"/>
                </a:lnTo>
                <a:lnTo>
                  <a:pt x="208" y="109"/>
                </a:lnTo>
                <a:lnTo>
                  <a:pt x="208" y="109"/>
                </a:lnTo>
                <a:lnTo>
                  <a:pt x="211" y="108"/>
                </a:lnTo>
                <a:lnTo>
                  <a:pt x="212" y="105"/>
                </a:lnTo>
                <a:lnTo>
                  <a:pt x="212" y="97"/>
                </a:lnTo>
                <a:lnTo>
                  <a:pt x="212" y="84"/>
                </a:lnTo>
                <a:lnTo>
                  <a:pt x="212" y="84"/>
                </a:lnTo>
                <a:lnTo>
                  <a:pt x="214" y="84"/>
                </a:lnTo>
                <a:lnTo>
                  <a:pt x="222" y="83"/>
                </a:lnTo>
                <a:lnTo>
                  <a:pt x="222" y="83"/>
                </a:lnTo>
                <a:lnTo>
                  <a:pt x="223" y="83"/>
                </a:lnTo>
                <a:lnTo>
                  <a:pt x="224" y="82"/>
                </a:lnTo>
                <a:lnTo>
                  <a:pt x="224" y="78"/>
                </a:lnTo>
                <a:lnTo>
                  <a:pt x="224" y="76"/>
                </a:lnTo>
                <a:lnTo>
                  <a:pt x="224" y="76"/>
                </a:lnTo>
                <a:lnTo>
                  <a:pt x="225" y="76"/>
                </a:lnTo>
                <a:lnTo>
                  <a:pt x="225" y="76"/>
                </a:lnTo>
                <a:lnTo>
                  <a:pt x="229" y="80"/>
                </a:lnTo>
                <a:lnTo>
                  <a:pt x="234" y="84"/>
                </a:lnTo>
                <a:lnTo>
                  <a:pt x="238" y="91"/>
                </a:lnTo>
                <a:lnTo>
                  <a:pt x="243" y="94"/>
                </a:lnTo>
                <a:lnTo>
                  <a:pt x="243" y="94"/>
                </a:lnTo>
                <a:lnTo>
                  <a:pt x="245" y="96"/>
                </a:lnTo>
                <a:lnTo>
                  <a:pt x="248" y="96"/>
                </a:lnTo>
                <a:lnTo>
                  <a:pt x="254" y="94"/>
                </a:lnTo>
                <a:lnTo>
                  <a:pt x="262" y="92"/>
                </a:lnTo>
                <a:lnTo>
                  <a:pt x="262" y="92"/>
                </a:lnTo>
                <a:lnTo>
                  <a:pt x="265" y="92"/>
                </a:lnTo>
                <a:lnTo>
                  <a:pt x="267" y="94"/>
                </a:lnTo>
                <a:lnTo>
                  <a:pt x="271" y="96"/>
                </a:lnTo>
                <a:lnTo>
                  <a:pt x="275" y="97"/>
                </a:lnTo>
                <a:lnTo>
                  <a:pt x="275" y="97"/>
                </a:lnTo>
                <a:lnTo>
                  <a:pt x="277" y="96"/>
                </a:lnTo>
                <a:lnTo>
                  <a:pt x="281" y="93"/>
                </a:lnTo>
                <a:lnTo>
                  <a:pt x="286" y="88"/>
                </a:lnTo>
                <a:lnTo>
                  <a:pt x="286" y="88"/>
                </a:lnTo>
                <a:lnTo>
                  <a:pt x="287" y="86"/>
                </a:lnTo>
                <a:lnTo>
                  <a:pt x="289" y="80"/>
                </a:lnTo>
                <a:lnTo>
                  <a:pt x="292" y="67"/>
                </a:lnTo>
                <a:lnTo>
                  <a:pt x="292" y="67"/>
                </a:lnTo>
                <a:lnTo>
                  <a:pt x="294" y="57"/>
                </a:lnTo>
                <a:lnTo>
                  <a:pt x="297" y="52"/>
                </a:lnTo>
                <a:lnTo>
                  <a:pt x="299" y="51"/>
                </a:lnTo>
                <a:lnTo>
                  <a:pt x="299" y="51"/>
                </a:lnTo>
                <a:lnTo>
                  <a:pt x="302" y="51"/>
                </a:lnTo>
                <a:lnTo>
                  <a:pt x="305" y="50"/>
                </a:lnTo>
                <a:lnTo>
                  <a:pt x="309" y="48"/>
                </a:lnTo>
                <a:lnTo>
                  <a:pt x="309" y="48"/>
                </a:lnTo>
                <a:lnTo>
                  <a:pt x="313" y="48"/>
                </a:lnTo>
                <a:lnTo>
                  <a:pt x="315" y="49"/>
                </a:lnTo>
                <a:lnTo>
                  <a:pt x="319" y="51"/>
                </a:lnTo>
                <a:lnTo>
                  <a:pt x="321" y="54"/>
                </a:lnTo>
                <a:lnTo>
                  <a:pt x="321" y="54"/>
                </a:lnTo>
                <a:lnTo>
                  <a:pt x="324" y="56"/>
                </a:lnTo>
                <a:lnTo>
                  <a:pt x="328" y="59"/>
                </a:lnTo>
                <a:lnTo>
                  <a:pt x="331" y="60"/>
                </a:lnTo>
                <a:lnTo>
                  <a:pt x="332" y="62"/>
                </a:lnTo>
                <a:lnTo>
                  <a:pt x="334" y="65"/>
                </a:lnTo>
                <a:lnTo>
                  <a:pt x="334" y="65"/>
                </a:lnTo>
                <a:lnTo>
                  <a:pt x="334" y="70"/>
                </a:lnTo>
                <a:lnTo>
                  <a:pt x="332" y="73"/>
                </a:lnTo>
                <a:lnTo>
                  <a:pt x="329" y="80"/>
                </a:lnTo>
                <a:lnTo>
                  <a:pt x="329" y="80"/>
                </a:lnTo>
                <a:lnTo>
                  <a:pt x="328" y="81"/>
                </a:lnTo>
                <a:lnTo>
                  <a:pt x="328" y="84"/>
                </a:lnTo>
                <a:lnTo>
                  <a:pt x="329" y="89"/>
                </a:lnTo>
                <a:lnTo>
                  <a:pt x="329" y="89"/>
                </a:lnTo>
                <a:lnTo>
                  <a:pt x="334" y="84"/>
                </a:lnTo>
                <a:lnTo>
                  <a:pt x="337" y="80"/>
                </a:lnTo>
                <a:lnTo>
                  <a:pt x="337" y="80"/>
                </a:lnTo>
                <a:lnTo>
                  <a:pt x="340" y="75"/>
                </a:lnTo>
                <a:lnTo>
                  <a:pt x="342" y="73"/>
                </a:lnTo>
                <a:lnTo>
                  <a:pt x="345" y="72"/>
                </a:lnTo>
                <a:lnTo>
                  <a:pt x="345" y="72"/>
                </a:lnTo>
                <a:lnTo>
                  <a:pt x="347" y="70"/>
                </a:lnTo>
                <a:lnTo>
                  <a:pt x="348" y="66"/>
                </a:lnTo>
                <a:lnTo>
                  <a:pt x="353" y="56"/>
                </a:lnTo>
                <a:lnTo>
                  <a:pt x="353" y="56"/>
                </a:lnTo>
                <a:lnTo>
                  <a:pt x="351" y="56"/>
                </a:lnTo>
                <a:lnTo>
                  <a:pt x="351" y="56"/>
                </a:lnTo>
                <a:lnTo>
                  <a:pt x="346" y="55"/>
                </a:lnTo>
                <a:lnTo>
                  <a:pt x="341" y="54"/>
                </a:lnTo>
                <a:lnTo>
                  <a:pt x="339" y="51"/>
                </a:lnTo>
                <a:lnTo>
                  <a:pt x="337" y="50"/>
                </a:lnTo>
                <a:lnTo>
                  <a:pt x="337" y="50"/>
                </a:lnTo>
                <a:lnTo>
                  <a:pt x="336" y="48"/>
                </a:lnTo>
                <a:lnTo>
                  <a:pt x="332" y="46"/>
                </a:lnTo>
                <a:lnTo>
                  <a:pt x="328" y="44"/>
                </a:lnTo>
                <a:lnTo>
                  <a:pt x="324" y="43"/>
                </a:lnTo>
                <a:lnTo>
                  <a:pt x="324" y="43"/>
                </a:lnTo>
                <a:lnTo>
                  <a:pt x="324" y="41"/>
                </a:lnTo>
                <a:lnTo>
                  <a:pt x="324" y="41"/>
                </a:lnTo>
                <a:lnTo>
                  <a:pt x="328" y="41"/>
                </a:lnTo>
                <a:lnTo>
                  <a:pt x="336" y="43"/>
                </a:lnTo>
                <a:lnTo>
                  <a:pt x="336" y="43"/>
                </a:lnTo>
                <a:lnTo>
                  <a:pt x="342" y="43"/>
                </a:lnTo>
                <a:lnTo>
                  <a:pt x="346" y="41"/>
                </a:lnTo>
                <a:lnTo>
                  <a:pt x="346" y="41"/>
                </a:lnTo>
                <a:lnTo>
                  <a:pt x="351" y="38"/>
                </a:lnTo>
                <a:lnTo>
                  <a:pt x="356" y="33"/>
                </a:lnTo>
                <a:lnTo>
                  <a:pt x="356" y="33"/>
                </a:lnTo>
                <a:lnTo>
                  <a:pt x="356" y="30"/>
                </a:lnTo>
                <a:lnTo>
                  <a:pt x="356" y="29"/>
                </a:lnTo>
                <a:lnTo>
                  <a:pt x="355" y="27"/>
                </a:lnTo>
                <a:lnTo>
                  <a:pt x="352" y="27"/>
                </a:lnTo>
                <a:lnTo>
                  <a:pt x="352" y="27"/>
                </a:lnTo>
                <a:lnTo>
                  <a:pt x="350" y="25"/>
                </a:lnTo>
                <a:lnTo>
                  <a:pt x="347" y="24"/>
                </a:lnTo>
                <a:lnTo>
                  <a:pt x="345" y="22"/>
                </a:lnTo>
                <a:lnTo>
                  <a:pt x="342" y="20"/>
                </a:lnTo>
                <a:lnTo>
                  <a:pt x="342" y="20"/>
                </a:lnTo>
                <a:lnTo>
                  <a:pt x="340" y="19"/>
                </a:lnTo>
                <a:lnTo>
                  <a:pt x="339" y="18"/>
                </a:lnTo>
                <a:lnTo>
                  <a:pt x="337" y="18"/>
                </a:lnTo>
                <a:lnTo>
                  <a:pt x="335" y="18"/>
                </a:lnTo>
                <a:lnTo>
                  <a:pt x="335" y="18"/>
                </a:lnTo>
                <a:lnTo>
                  <a:pt x="334" y="18"/>
                </a:lnTo>
                <a:lnTo>
                  <a:pt x="332" y="16"/>
                </a:lnTo>
                <a:lnTo>
                  <a:pt x="332" y="13"/>
                </a:lnTo>
                <a:lnTo>
                  <a:pt x="330" y="9"/>
                </a:lnTo>
                <a:lnTo>
                  <a:pt x="330" y="9"/>
                </a:lnTo>
                <a:lnTo>
                  <a:pt x="328" y="8"/>
                </a:lnTo>
                <a:lnTo>
                  <a:pt x="325" y="9"/>
                </a:lnTo>
                <a:lnTo>
                  <a:pt x="323" y="14"/>
                </a:lnTo>
                <a:lnTo>
                  <a:pt x="323" y="14"/>
                </a:lnTo>
                <a:lnTo>
                  <a:pt x="320" y="19"/>
                </a:lnTo>
                <a:lnTo>
                  <a:pt x="319" y="22"/>
                </a:lnTo>
                <a:lnTo>
                  <a:pt x="318" y="24"/>
                </a:lnTo>
                <a:lnTo>
                  <a:pt x="318" y="24"/>
                </a:lnTo>
                <a:lnTo>
                  <a:pt x="315" y="24"/>
                </a:lnTo>
                <a:lnTo>
                  <a:pt x="315" y="23"/>
                </a:lnTo>
                <a:lnTo>
                  <a:pt x="318" y="19"/>
                </a:lnTo>
                <a:lnTo>
                  <a:pt x="318" y="19"/>
                </a:lnTo>
                <a:lnTo>
                  <a:pt x="318" y="19"/>
                </a:lnTo>
                <a:lnTo>
                  <a:pt x="316" y="18"/>
                </a:lnTo>
                <a:lnTo>
                  <a:pt x="314" y="19"/>
                </a:lnTo>
                <a:lnTo>
                  <a:pt x="314" y="19"/>
                </a:lnTo>
                <a:lnTo>
                  <a:pt x="313" y="18"/>
                </a:lnTo>
                <a:lnTo>
                  <a:pt x="312" y="18"/>
                </a:lnTo>
                <a:lnTo>
                  <a:pt x="314" y="14"/>
                </a:lnTo>
                <a:lnTo>
                  <a:pt x="314" y="14"/>
                </a:lnTo>
                <a:lnTo>
                  <a:pt x="318" y="11"/>
                </a:lnTo>
                <a:lnTo>
                  <a:pt x="320" y="6"/>
                </a:lnTo>
                <a:lnTo>
                  <a:pt x="320" y="6"/>
                </a:lnTo>
                <a:lnTo>
                  <a:pt x="318" y="2"/>
                </a:lnTo>
                <a:lnTo>
                  <a:pt x="316" y="1"/>
                </a:lnTo>
                <a:lnTo>
                  <a:pt x="315" y="1"/>
                </a:lnTo>
                <a:lnTo>
                  <a:pt x="315" y="1"/>
                </a:lnTo>
                <a:lnTo>
                  <a:pt x="313" y="2"/>
                </a:lnTo>
                <a:lnTo>
                  <a:pt x="310" y="1"/>
                </a:lnTo>
                <a:lnTo>
                  <a:pt x="308" y="1"/>
                </a:lnTo>
                <a:lnTo>
                  <a:pt x="307" y="2"/>
                </a:lnTo>
                <a:lnTo>
                  <a:pt x="307" y="2"/>
                </a:lnTo>
                <a:lnTo>
                  <a:pt x="304" y="4"/>
                </a:lnTo>
                <a:lnTo>
                  <a:pt x="303" y="9"/>
                </a:lnTo>
                <a:lnTo>
                  <a:pt x="300" y="19"/>
                </a:lnTo>
                <a:lnTo>
                  <a:pt x="300" y="19"/>
                </a:lnTo>
                <a:lnTo>
                  <a:pt x="300" y="22"/>
                </a:lnTo>
                <a:lnTo>
                  <a:pt x="299" y="23"/>
                </a:lnTo>
                <a:lnTo>
                  <a:pt x="296" y="24"/>
                </a:lnTo>
                <a:lnTo>
                  <a:pt x="296" y="24"/>
                </a:lnTo>
                <a:lnTo>
                  <a:pt x="294" y="23"/>
                </a:lnTo>
                <a:lnTo>
                  <a:pt x="294" y="20"/>
                </a:lnTo>
                <a:lnTo>
                  <a:pt x="296" y="13"/>
                </a:lnTo>
                <a:lnTo>
                  <a:pt x="298" y="0"/>
                </a:lnTo>
                <a:lnTo>
                  <a:pt x="298" y="0"/>
                </a:lnTo>
                <a:lnTo>
                  <a:pt x="298" y="0"/>
                </a:lnTo>
                <a:lnTo>
                  <a:pt x="296" y="1"/>
                </a:lnTo>
                <a:lnTo>
                  <a:pt x="291" y="7"/>
                </a:lnTo>
                <a:lnTo>
                  <a:pt x="291" y="7"/>
                </a:lnTo>
                <a:lnTo>
                  <a:pt x="286" y="14"/>
                </a:lnTo>
                <a:lnTo>
                  <a:pt x="282" y="22"/>
                </a:lnTo>
                <a:lnTo>
                  <a:pt x="282" y="22"/>
                </a:lnTo>
                <a:lnTo>
                  <a:pt x="278" y="32"/>
                </a:lnTo>
                <a:lnTo>
                  <a:pt x="277" y="36"/>
                </a:lnTo>
                <a:lnTo>
                  <a:pt x="275" y="41"/>
                </a:lnTo>
                <a:lnTo>
                  <a:pt x="275" y="41"/>
                </a:lnTo>
                <a:lnTo>
                  <a:pt x="273" y="43"/>
                </a:lnTo>
                <a:lnTo>
                  <a:pt x="272" y="41"/>
                </a:lnTo>
                <a:lnTo>
                  <a:pt x="272" y="38"/>
                </a:lnTo>
                <a:lnTo>
                  <a:pt x="273" y="33"/>
                </a:lnTo>
                <a:lnTo>
                  <a:pt x="275" y="29"/>
                </a:lnTo>
                <a:lnTo>
                  <a:pt x="275" y="29"/>
                </a:lnTo>
                <a:lnTo>
                  <a:pt x="276" y="27"/>
                </a:lnTo>
                <a:lnTo>
                  <a:pt x="277" y="23"/>
                </a:lnTo>
                <a:lnTo>
                  <a:pt x="278" y="18"/>
                </a:lnTo>
                <a:lnTo>
                  <a:pt x="280" y="16"/>
                </a:lnTo>
                <a:lnTo>
                  <a:pt x="280" y="16"/>
                </a:lnTo>
                <a:lnTo>
                  <a:pt x="283" y="11"/>
                </a:lnTo>
                <a:lnTo>
                  <a:pt x="284" y="8"/>
                </a:lnTo>
                <a:lnTo>
                  <a:pt x="283" y="7"/>
                </a:lnTo>
                <a:lnTo>
                  <a:pt x="283" y="7"/>
                </a:lnTo>
                <a:lnTo>
                  <a:pt x="283" y="7"/>
                </a:lnTo>
                <a:lnTo>
                  <a:pt x="280" y="7"/>
                </a:lnTo>
                <a:lnTo>
                  <a:pt x="278" y="4"/>
                </a:lnTo>
                <a:lnTo>
                  <a:pt x="276" y="3"/>
                </a:lnTo>
                <a:lnTo>
                  <a:pt x="273" y="4"/>
                </a:lnTo>
                <a:lnTo>
                  <a:pt x="273" y="4"/>
                </a:lnTo>
                <a:lnTo>
                  <a:pt x="271" y="4"/>
                </a:lnTo>
                <a:lnTo>
                  <a:pt x="270" y="4"/>
                </a:lnTo>
                <a:lnTo>
                  <a:pt x="267" y="1"/>
                </a:lnTo>
                <a:lnTo>
                  <a:pt x="267" y="1"/>
                </a:lnTo>
                <a:lnTo>
                  <a:pt x="266" y="1"/>
                </a:lnTo>
                <a:lnTo>
                  <a:pt x="265" y="2"/>
                </a:lnTo>
                <a:lnTo>
                  <a:pt x="265" y="3"/>
                </a:lnTo>
                <a:lnTo>
                  <a:pt x="266" y="9"/>
                </a:lnTo>
                <a:lnTo>
                  <a:pt x="266" y="9"/>
                </a:lnTo>
                <a:lnTo>
                  <a:pt x="266" y="11"/>
                </a:lnTo>
                <a:lnTo>
                  <a:pt x="265" y="13"/>
                </a:lnTo>
                <a:lnTo>
                  <a:pt x="264" y="14"/>
                </a:lnTo>
                <a:lnTo>
                  <a:pt x="264" y="17"/>
                </a:lnTo>
                <a:lnTo>
                  <a:pt x="264" y="17"/>
                </a:lnTo>
                <a:lnTo>
                  <a:pt x="264" y="18"/>
                </a:lnTo>
                <a:lnTo>
                  <a:pt x="262" y="18"/>
                </a:lnTo>
                <a:lnTo>
                  <a:pt x="260" y="16"/>
                </a:lnTo>
                <a:lnTo>
                  <a:pt x="260" y="16"/>
                </a:lnTo>
                <a:lnTo>
                  <a:pt x="259" y="17"/>
                </a:lnTo>
                <a:lnTo>
                  <a:pt x="259" y="19"/>
                </a:lnTo>
                <a:lnTo>
                  <a:pt x="260" y="24"/>
                </a:lnTo>
                <a:lnTo>
                  <a:pt x="260" y="24"/>
                </a:lnTo>
                <a:lnTo>
                  <a:pt x="260" y="25"/>
                </a:lnTo>
                <a:lnTo>
                  <a:pt x="259" y="24"/>
                </a:lnTo>
                <a:lnTo>
                  <a:pt x="255" y="20"/>
                </a:lnTo>
                <a:lnTo>
                  <a:pt x="255" y="20"/>
                </a:lnTo>
                <a:lnTo>
                  <a:pt x="254" y="19"/>
                </a:lnTo>
                <a:lnTo>
                  <a:pt x="252" y="20"/>
                </a:lnTo>
                <a:lnTo>
                  <a:pt x="249" y="22"/>
                </a:lnTo>
                <a:lnTo>
                  <a:pt x="249" y="22"/>
                </a:lnTo>
                <a:lnTo>
                  <a:pt x="246" y="22"/>
                </a:lnTo>
                <a:lnTo>
                  <a:pt x="246" y="23"/>
                </a:lnTo>
                <a:lnTo>
                  <a:pt x="245" y="27"/>
                </a:lnTo>
                <a:lnTo>
                  <a:pt x="245" y="27"/>
                </a:lnTo>
                <a:lnTo>
                  <a:pt x="246" y="30"/>
                </a:lnTo>
                <a:lnTo>
                  <a:pt x="249" y="33"/>
                </a:lnTo>
                <a:lnTo>
                  <a:pt x="251" y="35"/>
                </a:lnTo>
                <a:lnTo>
                  <a:pt x="251" y="36"/>
                </a:lnTo>
                <a:lnTo>
                  <a:pt x="251" y="36"/>
                </a:lnTo>
                <a:lnTo>
                  <a:pt x="250" y="41"/>
                </a:lnTo>
                <a:lnTo>
                  <a:pt x="250" y="49"/>
                </a:lnTo>
                <a:lnTo>
                  <a:pt x="250" y="49"/>
                </a:lnTo>
                <a:lnTo>
                  <a:pt x="250" y="50"/>
                </a:lnTo>
                <a:lnTo>
                  <a:pt x="250" y="50"/>
                </a:lnTo>
                <a:lnTo>
                  <a:pt x="248" y="48"/>
                </a:lnTo>
                <a:lnTo>
                  <a:pt x="245" y="45"/>
                </a:lnTo>
                <a:lnTo>
                  <a:pt x="245" y="45"/>
                </a:lnTo>
                <a:lnTo>
                  <a:pt x="244" y="45"/>
                </a:lnTo>
                <a:lnTo>
                  <a:pt x="244" y="45"/>
                </a:lnTo>
                <a:lnTo>
                  <a:pt x="244" y="46"/>
                </a:lnTo>
                <a:lnTo>
                  <a:pt x="243" y="45"/>
                </a:lnTo>
                <a:lnTo>
                  <a:pt x="243" y="43"/>
                </a:lnTo>
                <a:lnTo>
                  <a:pt x="241" y="40"/>
                </a:lnTo>
                <a:lnTo>
                  <a:pt x="243" y="38"/>
                </a:lnTo>
                <a:lnTo>
                  <a:pt x="243" y="38"/>
                </a:lnTo>
                <a:lnTo>
                  <a:pt x="244" y="35"/>
                </a:lnTo>
                <a:lnTo>
                  <a:pt x="243" y="33"/>
                </a:lnTo>
                <a:lnTo>
                  <a:pt x="241" y="32"/>
                </a:lnTo>
                <a:lnTo>
                  <a:pt x="239" y="33"/>
                </a:lnTo>
                <a:lnTo>
                  <a:pt x="239" y="33"/>
                </a:lnTo>
                <a:lnTo>
                  <a:pt x="236" y="34"/>
                </a:lnTo>
                <a:lnTo>
                  <a:pt x="235" y="33"/>
                </a:lnTo>
                <a:lnTo>
                  <a:pt x="234" y="30"/>
                </a:lnTo>
                <a:lnTo>
                  <a:pt x="230" y="30"/>
                </a:lnTo>
                <a:lnTo>
                  <a:pt x="230" y="30"/>
                </a:lnTo>
                <a:lnTo>
                  <a:pt x="222" y="34"/>
                </a:lnTo>
                <a:lnTo>
                  <a:pt x="219" y="35"/>
                </a:lnTo>
                <a:lnTo>
                  <a:pt x="218" y="38"/>
                </a:lnTo>
                <a:lnTo>
                  <a:pt x="218" y="38"/>
                </a:lnTo>
                <a:lnTo>
                  <a:pt x="218" y="39"/>
                </a:lnTo>
                <a:lnTo>
                  <a:pt x="219" y="40"/>
                </a:lnTo>
                <a:lnTo>
                  <a:pt x="223" y="41"/>
                </a:lnTo>
                <a:lnTo>
                  <a:pt x="230" y="45"/>
                </a:lnTo>
                <a:lnTo>
                  <a:pt x="230" y="45"/>
                </a:lnTo>
                <a:lnTo>
                  <a:pt x="233" y="48"/>
                </a:lnTo>
                <a:lnTo>
                  <a:pt x="233" y="50"/>
                </a:lnTo>
                <a:lnTo>
                  <a:pt x="233" y="52"/>
                </a:lnTo>
                <a:lnTo>
                  <a:pt x="233" y="54"/>
                </a:lnTo>
                <a:lnTo>
                  <a:pt x="233" y="54"/>
                </a:lnTo>
                <a:lnTo>
                  <a:pt x="229" y="51"/>
                </a:lnTo>
                <a:lnTo>
                  <a:pt x="225" y="49"/>
                </a:lnTo>
                <a:lnTo>
                  <a:pt x="223" y="46"/>
                </a:lnTo>
                <a:lnTo>
                  <a:pt x="223" y="46"/>
                </a:lnTo>
                <a:lnTo>
                  <a:pt x="220" y="48"/>
                </a:lnTo>
                <a:lnTo>
                  <a:pt x="220" y="49"/>
                </a:lnTo>
                <a:lnTo>
                  <a:pt x="222" y="55"/>
                </a:lnTo>
                <a:lnTo>
                  <a:pt x="222" y="55"/>
                </a:lnTo>
                <a:lnTo>
                  <a:pt x="222" y="55"/>
                </a:lnTo>
                <a:lnTo>
                  <a:pt x="220" y="54"/>
                </a:lnTo>
                <a:lnTo>
                  <a:pt x="218" y="50"/>
                </a:lnTo>
                <a:lnTo>
                  <a:pt x="218" y="50"/>
                </a:lnTo>
                <a:lnTo>
                  <a:pt x="217" y="49"/>
                </a:lnTo>
                <a:lnTo>
                  <a:pt x="217" y="50"/>
                </a:lnTo>
                <a:lnTo>
                  <a:pt x="215" y="52"/>
                </a:lnTo>
                <a:lnTo>
                  <a:pt x="215" y="56"/>
                </a:lnTo>
                <a:lnTo>
                  <a:pt x="213" y="59"/>
                </a:lnTo>
                <a:lnTo>
                  <a:pt x="213" y="59"/>
                </a:lnTo>
                <a:lnTo>
                  <a:pt x="212" y="59"/>
                </a:lnTo>
                <a:lnTo>
                  <a:pt x="212" y="57"/>
                </a:lnTo>
                <a:lnTo>
                  <a:pt x="212" y="55"/>
                </a:lnTo>
                <a:lnTo>
                  <a:pt x="212" y="50"/>
                </a:lnTo>
                <a:lnTo>
                  <a:pt x="212" y="50"/>
                </a:lnTo>
                <a:lnTo>
                  <a:pt x="212" y="49"/>
                </a:lnTo>
                <a:lnTo>
                  <a:pt x="211" y="51"/>
                </a:lnTo>
                <a:lnTo>
                  <a:pt x="207" y="56"/>
                </a:lnTo>
                <a:lnTo>
                  <a:pt x="207" y="56"/>
                </a:lnTo>
                <a:lnTo>
                  <a:pt x="206" y="59"/>
                </a:lnTo>
                <a:lnTo>
                  <a:pt x="204" y="57"/>
                </a:lnTo>
                <a:lnTo>
                  <a:pt x="206" y="52"/>
                </a:lnTo>
                <a:lnTo>
                  <a:pt x="206" y="52"/>
                </a:lnTo>
                <a:lnTo>
                  <a:pt x="204" y="50"/>
                </a:lnTo>
                <a:lnTo>
                  <a:pt x="203" y="49"/>
                </a:lnTo>
                <a:lnTo>
                  <a:pt x="201" y="48"/>
                </a:lnTo>
                <a:lnTo>
                  <a:pt x="197" y="48"/>
                </a:lnTo>
                <a:lnTo>
                  <a:pt x="197" y="48"/>
                </a:lnTo>
                <a:lnTo>
                  <a:pt x="195" y="46"/>
                </a:lnTo>
                <a:lnTo>
                  <a:pt x="195" y="44"/>
                </a:lnTo>
                <a:lnTo>
                  <a:pt x="196" y="38"/>
                </a:lnTo>
                <a:lnTo>
                  <a:pt x="196" y="38"/>
                </a:lnTo>
                <a:lnTo>
                  <a:pt x="195" y="36"/>
                </a:lnTo>
                <a:lnTo>
                  <a:pt x="193" y="38"/>
                </a:lnTo>
                <a:lnTo>
                  <a:pt x="190" y="44"/>
                </a:lnTo>
                <a:lnTo>
                  <a:pt x="190" y="44"/>
                </a:lnTo>
                <a:lnTo>
                  <a:pt x="187" y="49"/>
                </a:lnTo>
                <a:lnTo>
                  <a:pt x="188" y="54"/>
                </a:lnTo>
                <a:lnTo>
                  <a:pt x="188" y="54"/>
                </a:lnTo>
                <a:lnTo>
                  <a:pt x="188" y="56"/>
                </a:lnTo>
                <a:lnTo>
                  <a:pt x="188" y="57"/>
                </a:lnTo>
                <a:lnTo>
                  <a:pt x="186" y="59"/>
                </a:lnTo>
                <a:lnTo>
                  <a:pt x="183" y="59"/>
                </a:lnTo>
                <a:lnTo>
                  <a:pt x="181" y="60"/>
                </a:lnTo>
                <a:lnTo>
                  <a:pt x="181" y="60"/>
                </a:lnTo>
                <a:lnTo>
                  <a:pt x="181" y="62"/>
                </a:lnTo>
                <a:lnTo>
                  <a:pt x="182" y="64"/>
                </a:lnTo>
                <a:lnTo>
                  <a:pt x="187" y="66"/>
                </a:lnTo>
                <a:lnTo>
                  <a:pt x="187" y="66"/>
                </a:lnTo>
                <a:lnTo>
                  <a:pt x="188" y="68"/>
                </a:lnTo>
                <a:lnTo>
                  <a:pt x="190" y="71"/>
                </a:lnTo>
                <a:lnTo>
                  <a:pt x="190" y="76"/>
                </a:lnTo>
                <a:lnTo>
                  <a:pt x="190" y="76"/>
                </a:lnTo>
                <a:lnTo>
                  <a:pt x="188" y="76"/>
                </a:lnTo>
                <a:lnTo>
                  <a:pt x="186" y="76"/>
                </a:lnTo>
                <a:lnTo>
                  <a:pt x="182" y="76"/>
                </a:lnTo>
                <a:lnTo>
                  <a:pt x="181" y="77"/>
                </a:lnTo>
                <a:lnTo>
                  <a:pt x="180" y="77"/>
                </a:lnTo>
                <a:lnTo>
                  <a:pt x="180" y="77"/>
                </a:lnTo>
                <a:lnTo>
                  <a:pt x="180" y="80"/>
                </a:lnTo>
                <a:lnTo>
                  <a:pt x="177" y="82"/>
                </a:lnTo>
                <a:lnTo>
                  <a:pt x="174" y="83"/>
                </a:lnTo>
                <a:lnTo>
                  <a:pt x="174" y="83"/>
                </a:lnTo>
                <a:lnTo>
                  <a:pt x="171" y="84"/>
                </a:lnTo>
                <a:lnTo>
                  <a:pt x="171" y="86"/>
                </a:lnTo>
                <a:lnTo>
                  <a:pt x="174" y="88"/>
                </a:lnTo>
                <a:lnTo>
                  <a:pt x="174" y="88"/>
                </a:lnTo>
                <a:lnTo>
                  <a:pt x="175" y="91"/>
                </a:lnTo>
                <a:lnTo>
                  <a:pt x="175" y="91"/>
                </a:lnTo>
                <a:lnTo>
                  <a:pt x="171" y="91"/>
                </a:lnTo>
                <a:lnTo>
                  <a:pt x="171" y="91"/>
                </a:lnTo>
                <a:lnTo>
                  <a:pt x="170" y="91"/>
                </a:lnTo>
                <a:lnTo>
                  <a:pt x="167" y="92"/>
                </a:lnTo>
                <a:lnTo>
                  <a:pt x="163" y="96"/>
                </a:lnTo>
                <a:lnTo>
                  <a:pt x="163" y="96"/>
                </a:lnTo>
                <a:lnTo>
                  <a:pt x="158" y="97"/>
                </a:lnTo>
                <a:lnTo>
                  <a:pt x="156" y="97"/>
                </a:lnTo>
                <a:lnTo>
                  <a:pt x="154" y="96"/>
                </a:lnTo>
                <a:lnTo>
                  <a:pt x="154" y="96"/>
                </a:lnTo>
                <a:lnTo>
                  <a:pt x="153" y="94"/>
                </a:lnTo>
                <a:lnTo>
                  <a:pt x="150" y="94"/>
                </a:lnTo>
                <a:lnTo>
                  <a:pt x="148" y="96"/>
                </a:lnTo>
                <a:lnTo>
                  <a:pt x="148" y="98"/>
                </a:lnTo>
                <a:lnTo>
                  <a:pt x="148" y="98"/>
                </a:lnTo>
                <a:lnTo>
                  <a:pt x="147" y="100"/>
                </a:lnTo>
                <a:lnTo>
                  <a:pt x="145" y="103"/>
                </a:lnTo>
                <a:lnTo>
                  <a:pt x="143" y="105"/>
                </a:lnTo>
                <a:lnTo>
                  <a:pt x="142" y="108"/>
                </a:lnTo>
                <a:lnTo>
                  <a:pt x="142" y="108"/>
                </a:lnTo>
                <a:lnTo>
                  <a:pt x="143" y="109"/>
                </a:lnTo>
                <a:lnTo>
                  <a:pt x="145" y="109"/>
                </a:lnTo>
                <a:lnTo>
                  <a:pt x="151" y="108"/>
                </a:lnTo>
                <a:lnTo>
                  <a:pt x="151" y="108"/>
                </a:lnTo>
                <a:lnTo>
                  <a:pt x="153" y="109"/>
                </a:lnTo>
                <a:lnTo>
                  <a:pt x="153" y="110"/>
                </a:lnTo>
                <a:lnTo>
                  <a:pt x="148" y="116"/>
                </a:lnTo>
                <a:lnTo>
                  <a:pt x="148" y="116"/>
                </a:lnTo>
                <a:lnTo>
                  <a:pt x="147" y="119"/>
                </a:lnTo>
                <a:lnTo>
                  <a:pt x="148" y="119"/>
                </a:lnTo>
                <a:lnTo>
                  <a:pt x="153" y="118"/>
                </a:lnTo>
                <a:lnTo>
                  <a:pt x="153" y="118"/>
                </a:lnTo>
                <a:lnTo>
                  <a:pt x="155" y="118"/>
                </a:lnTo>
                <a:lnTo>
                  <a:pt x="155" y="119"/>
                </a:lnTo>
                <a:lnTo>
                  <a:pt x="154" y="121"/>
                </a:lnTo>
                <a:lnTo>
                  <a:pt x="151" y="123"/>
                </a:lnTo>
                <a:lnTo>
                  <a:pt x="151" y="123"/>
                </a:lnTo>
                <a:lnTo>
                  <a:pt x="145" y="125"/>
                </a:lnTo>
                <a:lnTo>
                  <a:pt x="143" y="126"/>
                </a:lnTo>
                <a:lnTo>
                  <a:pt x="142" y="130"/>
                </a:lnTo>
                <a:lnTo>
                  <a:pt x="142" y="130"/>
                </a:lnTo>
                <a:lnTo>
                  <a:pt x="140" y="131"/>
                </a:lnTo>
                <a:lnTo>
                  <a:pt x="140" y="132"/>
                </a:lnTo>
                <a:lnTo>
                  <a:pt x="143" y="134"/>
                </a:lnTo>
                <a:lnTo>
                  <a:pt x="151" y="135"/>
                </a:lnTo>
                <a:lnTo>
                  <a:pt x="151" y="135"/>
                </a:lnTo>
                <a:lnTo>
                  <a:pt x="145" y="135"/>
                </a:lnTo>
                <a:lnTo>
                  <a:pt x="138" y="135"/>
                </a:lnTo>
                <a:lnTo>
                  <a:pt x="137" y="136"/>
                </a:lnTo>
                <a:lnTo>
                  <a:pt x="135" y="137"/>
                </a:lnTo>
                <a:lnTo>
                  <a:pt x="135" y="137"/>
                </a:lnTo>
                <a:lnTo>
                  <a:pt x="137" y="140"/>
                </a:lnTo>
                <a:lnTo>
                  <a:pt x="134" y="142"/>
                </a:lnTo>
                <a:lnTo>
                  <a:pt x="133" y="145"/>
                </a:lnTo>
                <a:lnTo>
                  <a:pt x="132" y="147"/>
                </a:lnTo>
                <a:lnTo>
                  <a:pt x="132" y="147"/>
                </a:lnTo>
                <a:lnTo>
                  <a:pt x="133" y="148"/>
                </a:lnTo>
                <a:lnTo>
                  <a:pt x="135" y="148"/>
                </a:lnTo>
                <a:lnTo>
                  <a:pt x="140" y="148"/>
                </a:lnTo>
                <a:lnTo>
                  <a:pt x="140" y="148"/>
                </a:lnTo>
                <a:lnTo>
                  <a:pt x="142" y="148"/>
                </a:lnTo>
                <a:lnTo>
                  <a:pt x="140" y="150"/>
                </a:lnTo>
                <a:lnTo>
                  <a:pt x="138" y="151"/>
                </a:lnTo>
                <a:lnTo>
                  <a:pt x="131" y="153"/>
                </a:lnTo>
                <a:lnTo>
                  <a:pt x="131" y="153"/>
                </a:lnTo>
                <a:lnTo>
                  <a:pt x="128" y="155"/>
                </a:lnTo>
                <a:lnTo>
                  <a:pt x="126" y="157"/>
                </a:lnTo>
                <a:lnTo>
                  <a:pt x="123" y="160"/>
                </a:lnTo>
                <a:lnTo>
                  <a:pt x="123" y="162"/>
                </a:lnTo>
                <a:lnTo>
                  <a:pt x="123" y="162"/>
                </a:lnTo>
                <a:lnTo>
                  <a:pt x="122" y="166"/>
                </a:lnTo>
                <a:lnTo>
                  <a:pt x="121" y="168"/>
                </a:lnTo>
                <a:lnTo>
                  <a:pt x="116" y="172"/>
                </a:lnTo>
                <a:lnTo>
                  <a:pt x="116" y="172"/>
                </a:lnTo>
                <a:lnTo>
                  <a:pt x="113" y="174"/>
                </a:lnTo>
                <a:lnTo>
                  <a:pt x="112" y="178"/>
                </a:lnTo>
                <a:lnTo>
                  <a:pt x="111" y="184"/>
                </a:lnTo>
                <a:lnTo>
                  <a:pt x="111" y="184"/>
                </a:lnTo>
                <a:lnTo>
                  <a:pt x="112" y="185"/>
                </a:lnTo>
                <a:lnTo>
                  <a:pt x="113" y="185"/>
                </a:lnTo>
                <a:lnTo>
                  <a:pt x="116" y="187"/>
                </a:lnTo>
                <a:lnTo>
                  <a:pt x="119" y="189"/>
                </a:lnTo>
                <a:lnTo>
                  <a:pt x="119" y="189"/>
                </a:lnTo>
                <a:lnTo>
                  <a:pt x="122" y="192"/>
                </a:lnTo>
                <a:lnTo>
                  <a:pt x="119" y="190"/>
                </a:lnTo>
                <a:lnTo>
                  <a:pt x="115" y="190"/>
                </a:lnTo>
                <a:lnTo>
                  <a:pt x="111" y="190"/>
                </a:lnTo>
                <a:lnTo>
                  <a:pt x="111" y="190"/>
                </a:lnTo>
                <a:lnTo>
                  <a:pt x="108" y="192"/>
                </a:lnTo>
                <a:lnTo>
                  <a:pt x="107" y="193"/>
                </a:lnTo>
                <a:lnTo>
                  <a:pt x="106" y="195"/>
                </a:lnTo>
                <a:lnTo>
                  <a:pt x="107" y="198"/>
                </a:lnTo>
                <a:lnTo>
                  <a:pt x="107" y="198"/>
                </a:lnTo>
                <a:lnTo>
                  <a:pt x="110" y="199"/>
                </a:lnTo>
                <a:lnTo>
                  <a:pt x="110" y="200"/>
                </a:lnTo>
                <a:lnTo>
                  <a:pt x="108" y="203"/>
                </a:lnTo>
                <a:lnTo>
                  <a:pt x="108" y="206"/>
                </a:lnTo>
                <a:lnTo>
                  <a:pt x="108" y="206"/>
                </a:lnTo>
                <a:lnTo>
                  <a:pt x="108" y="210"/>
                </a:lnTo>
                <a:lnTo>
                  <a:pt x="106" y="214"/>
                </a:lnTo>
                <a:lnTo>
                  <a:pt x="101" y="220"/>
                </a:lnTo>
                <a:lnTo>
                  <a:pt x="101" y="220"/>
                </a:lnTo>
                <a:lnTo>
                  <a:pt x="100" y="221"/>
                </a:lnTo>
                <a:lnTo>
                  <a:pt x="102" y="222"/>
                </a:lnTo>
                <a:lnTo>
                  <a:pt x="107" y="220"/>
                </a:lnTo>
                <a:lnTo>
                  <a:pt x="107" y="220"/>
                </a:lnTo>
                <a:lnTo>
                  <a:pt x="108" y="220"/>
                </a:lnTo>
                <a:lnTo>
                  <a:pt x="107" y="221"/>
                </a:lnTo>
                <a:lnTo>
                  <a:pt x="105" y="224"/>
                </a:lnTo>
                <a:lnTo>
                  <a:pt x="99" y="230"/>
                </a:lnTo>
                <a:lnTo>
                  <a:pt x="99" y="230"/>
                </a:lnTo>
                <a:lnTo>
                  <a:pt x="95" y="232"/>
                </a:lnTo>
                <a:lnTo>
                  <a:pt x="94" y="235"/>
                </a:lnTo>
                <a:lnTo>
                  <a:pt x="92" y="237"/>
                </a:lnTo>
                <a:lnTo>
                  <a:pt x="92" y="237"/>
                </a:lnTo>
                <a:lnTo>
                  <a:pt x="92" y="240"/>
                </a:lnTo>
                <a:lnTo>
                  <a:pt x="90" y="240"/>
                </a:lnTo>
                <a:lnTo>
                  <a:pt x="87" y="238"/>
                </a:lnTo>
                <a:lnTo>
                  <a:pt x="84" y="238"/>
                </a:lnTo>
                <a:lnTo>
                  <a:pt x="84" y="238"/>
                </a:lnTo>
                <a:lnTo>
                  <a:pt x="83" y="238"/>
                </a:lnTo>
                <a:lnTo>
                  <a:pt x="81" y="241"/>
                </a:lnTo>
                <a:lnTo>
                  <a:pt x="78" y="246"/>
                </a:lnTo>
                <a:lnTo>
                  <a:pt x="73" y="254"/>
                </a:lnTo>
                <a:lnTo>
                  <a:pt x="73" y="254"/>
                </a:lnTo>
                <a:lnTo>
                  <a:pt x="65" y="264"/>
                </a:lnTo>
                <a:lnTo>
                  <a:pt x="65" y="264"/>
                </a:lnTo>
                <a:lnTo>
                  <a:pt x="67" y="267"/>
                </a:lnTo>
                <a:lnTo>
                  <a:pt x="69" y="268"/>
                </a:lnTo>
                <a:lnTo>
                  <a:pt x="75" y="269"/>
                </a:lnTo>
                <a:lnTo>
                  <a:pt x="75" y="269"/>
                </a:lnTo>
                <a:lnTo>
                  <a:pt x="78" y="269"/>
                </a:lnTo>
                <a:lnTo>
                  <a:pt x="81" y="268"/>
                </a:lnTo>
                <a:lnTo>
                  <a:pt x="87" y="264"/>
                </a:lnTo>
                <a:lnTo>
                  <a:pt x="87" y="264"/>
                </a:lnTo>
                <a:lnTo>
                  <a:pt x="84" y="269"/>
                </a:lnTo>
                <a:lnTo>
                  <a:pt x="79" y="273"/>
                </a:lnTo>
                <a:lnTo>
                  <a:pt x="75" y="275"/>
                </a:lnTo>
                <a:lnTo>
                  <a:pt x="75" y="275"/>
                </a:lnTo>
                <a:lnTo>
                  <a:pt x="73" y="275"/>
                </a:lnTo>
                <a:lnTo>
                  <a:pt x="71" y="274"/>
                </a:lnTo>
                <a:lnTo>
                  <a:pt x="70" y="273"/>
                </a:lnTo>
                <a:lnTo>
                  <a:pt x="69" y="272"/>
                </a:lnTo>
                <a:lnTo>
                  <a:pt x="69" y="272"/>
                </a:lnTo>
                <a:lnTo>
                  <a:pt x="68" y="273"/>
                </a:lnTo>
                <a:lnTo>
                  <a:pt x="67" y="274"/>
                </a:lnTo>
                <a:lnTo>
                  <a:pt x="64" y="278"/>
                </a:lnTo>
                <a:lnTo>
                  <a:pt x="64" y="278"/>
                </a:lnTo>
                <a:lnTo>
                  <a:pt x="63" y="278"/>
                </a:lnTo>
                <a:lnTo>
                  <a:pt x="59" y="279"/>
                </a:lnTo>
                <a:lnTo>
                  <a:pt x="57" y="279"/>
                </a:lnTo>
                <a:lnTo>
                  <a:pt x="53" y="279"/>
                </a:lnTo>
                <a:lnTo>
                  <a:pt x="53" y="279"/>
                </a:lnTo>
                <a:lnTo>
                  <a:pt x="51" y="283"/>
                </a:lnTo>
                <a:lnTo>
                  <a:pt x="49" y="285"/>
                </a:lnTo>
                <a:lnTo>
                  <a:pt x="51" y="288"/>
                </a:lnTo>
                <a:lnTo>
                  <a:pt x="51" y="288"/>
                </a:lnTo>
                <a:lnTo>
                  <a:pt x="52" y="290"/>
                </a:lnTo>
                <a:lnTo>
                  <a:pt x="52" y="291"/>
                </a:lnTo>
                <a:lnTo>
                  <a:pt x="52" y="296"/>
                </a:lnTo>
                <a:lnTo>
                  <a:pt x="52" y="296"/>
                </a:lnTo>
                <a:lnTo>
                  <a:pt x="52" y="297"/>
                </a:lnTo>
                <a:lnTo>
                  <a:pt x="51" y="297"/>
                </a:lnTo>
                <a:lnTo>
                  <a:pt x="48" y="295"/>
                </a:lnTo>
                <a:lnTo>
                  <a:pt x="44" y="294"/>
                </a:lnTo>
                <a:lnTo>
                  <a:pt x="44" y="294"/>
                </a:lnTo>
                <a:lnTo>
                  <a:pt x="42" y="294"/>
                </a:lnTo>
                <a:lnTo>
                  <a:pt x="39" y="295"/>
                </a:lnTo>
                <a:lnTo>
                  <a:pt x="38" y="296"/>
                </a:lnTo>
                <a:lnTo>
                  <a:pt x="37" y="299"/>
                </a:lnTo>
                <a:lnTo>
                  <a:pt x="37" y="299"/>
                </a:lnTo>
                <a:lnTo>
                  <a:pt x="33" y="300"/>
                </a:lnTo>
                <a:lnTo>
                  <a:pt x="30" y="300"/>
                </a:lnTo>
                <a:lnTo>
                  <a:pt x="26" y="301"/>
                </a:lnTo>
                <a:lnTo>
                  <a:pt x="23" y="301"/>
                </a:lnTo>
                <a:lnTo>
                  <a:pt x="23" y="301"/>
                </a:lnTo>
                <a:lnTo>
                  <a:pt x="22" y="302"/>
                </a:lnTo>
                <a:lnTo>
                  <a:pt x="23" y="304"/>
                </a:lnTo>
                <a:lnTo>
                  <a:pt x="27" y="307"/>
                </a:lnTo>
                <a:lnTo>
                  <a:pt x="27" y="307"/>
                </a:lnTo>
                <a:lnTo>
                  <a:pt x="28" y="309"/>
                </a:lnTo>
                <a:lnTo>
                  <a:pt x="27" y="309"/>
                </a:lnTo>
                <a:lnTo>
                  <a:pt x="20" y="307"/>
                </a:lnTo>
                <a:lnTo>
                  <a:pt x="20" y="307"/>
                </a:lnTo>
                <a:lnTo>
                  <a:pt x="17" y="307"/>
                </a:lnTo>
                <a:lnTo>
                  <a:pt x="16" y="309"/>
                </a:lnTo>
                <a:lnTo>
                  <a:pt x="16" y="313"/>
                </a:lnTo>
                <a:lnTo>
                  <a:pt x="16" y="313"/>
                </a:lnTo>
                <a:lnTo>
                  <a:pt x="15" y="315"/>
                </a:lnTo>
                <a:lnTo>
                  <a:pt x="12" y="316"/>
                </a:lnTo>
                <a:lnTo>
                  <a:pt x="10" y="316"/>
                </a:lnTo>
                <a:lnTo>
                  <a:pt x="7" y="317"/>
                </a:lnTo>
                <a:lnTo>
                  <a:pt x="7" y="317"/>
                </a:lnTo>
                <a:lnTo>
                  <a:pt x="7" y="318"/>
                </a:lnTo>
                <a:lnTo>
                  <a:pt x="9" y="320"/>
                </a:lnTo>
                <a:lnTo>
                  <a:pt x="10" y="321"/>
                </a:lnTo>
                <a:lnTo>
                  <a:pt x="9" y="321"/>
                </a:lnTo>
                <a:lnTo>
                  <a:pt x="9" y="321"/>
                </a:lnTo>
                <a:lnTo>
                  <a:pt x="6" y="322"/>
                </a:lnTo>
                <a:lnTo>
                  <a:pt x="4" y="323"/>
                </a:lnTo>
                <a:lnTo>
                  <a:pt x="1" y="325"/>
                </a:lnTo>
                <a:lnTo>
                  <a:pt x="3" y="327"/>
                </a:lnTo>
                <a:lnTo>
                  <a:pt x="3" y="327"/>
                </a:lnTo>
                <a:lnTo>
                  <a:pt x="6" y="332"/>
                </a:lnTo>
                <a:lnTo>
                  <a:pt x="9" y="339"/>
                </a:lnTo>
                <a:lnTo>
                  <a:pt x="9" y="339"/>
                </a:lnTo>
                <a:lnTo>
                  <a:pt x="11" y="343"/>
                </a:lnTo>
                <a:lnTo>
                  <a:pt x="12" y="344"/>
                </a:lnTo>
                <a:lnTo>
                  <a:pt x="10" y="344"/>
                </a:lnTo>
                <a:lnTo>
                  <a:pt x="10" y="344"/>
                </a:lnTo>
                <a:lnTo>
                  <a:pt x="6" y="344"/>
                </a:lnTo>
                <a:lnTo>
                  <a:pt x="5" y="346"/>
                </a:lnTo>
                <a:lnTo>
                  <a:pt x="6" y="348"/>
                </a:lnTo>
                <a:lnTo>
                  <a:pt x="7" y="350"/>
                </a:lnTo>
                <a:lnTo>
                  <a:pt x="7" y="350"/>
                </a:lnTo>
                <a:lnTo>
                  <a:pt x="9" y="353"/>
                </a:lnTo>
                <a:lnTo>
                  <a:pt x="9" y="354"/>
                </a:lnTo>
                <a:lnTo>
                  <a:pt x="3" y="355"/>
                </a:lnTo>
                <a:lnTo>
                  <a:pt x="3" y="355"/>
                </a:lnTo>
                <a:lnTo>
                  <a:pt x="0" y="358"/>
                </a:lnTo>
                <a:lnTo>
                  <a:pt x="1" y="359"/>
                </a:lnTo>
                <a:lnTo>
                  <a:pt x="4" y="360"/>
                </a:lnTo>
                <a:lnTo>
                  <a:pt x="6" y="362"/>
                </a:lnTo>
                <a:lnTo>
                  <a:pt x="6" y="362"/>
                </a:lnTo>
                <a:lnTo>
                  <a:pt x="7" y="364"/>
                </a:lnTo>
                <a:lnTo>
                  <a:pt x="6" y="365"/>
                </a:lnTo>
                <a:lnTo>
                  <a:pt x="6" y="366"/>
                </a:lnTo>
                <a:lnTo>
                  <a:pt x="7" y="368"/>
                </a:lnTo>
                <a:lnTo>
                  <a:pt x="7" y="368"/>
                </a:lnTo>
                <a:lnTo>
                  <a:pt x="9" y="369"/>
                </a:lnTo>
                <a:lnTo>
                  <a:pt x="9" y="369"/>
                </a:lnTo>
                <a:lnTo>
                  <a:pt x="7" y="371"/>
                </a:lnTo>
                <a:lnTo>
                  <a:pt x="6" y="374"/>
                </a:lnTo>
                <a:lnTo>
                  <a:pt x="6" y="376"/>
                </a:lnTo>
                <a:lnTo>
                  <a:pt x="7" y="378"/>
                </a:lnTo>
                <a:lnTo>
                  <a:pt x="7" y="378"/>
                </a:lnTo>
                <a:lnTo>
                  <a:pt x="10" y="379"/>
                </a:lnTo>
                <a:lnTo>
                  <a:pt x="12" y="378"/>
                </a:lnTo>
                <a:lnTo>
                  <a:pt x="16" y="373"/>
                </a:lnTo>
                <a:lnTo>
                  <a:pt x="16" y="373"/>
                </a:lnTo>
                <a:lnTo>
                  <a:pt x="17" y="371"/>
                </a:lnTo>
                <a:lnTo>
                  <a:pt x="17" y="374"/>
                </a:lnTo>
                <a:lnTo>
                  <a:pt x="14" y="382"/>
                </a:lnTo>
                <a:lnTo>
                  <a:pt x="14" y="382"/>
                </a:lnTo>
                <a:lnTo>
                  <a:pt x="11" y="384"/>
                </a:lnTo>
                <a:lnTo>
                  <a:pt x="10" y="384"/>
                </a:lnTo>
                <a:lnTo>
                  <a:pt x="7" y="382"/>
                </a:lnTo>
                <a:lnTo>
                  <a:pt x="5" y="382"/>
                </a:lnTo>
                <a:lnTo>
                  <a:pt x="5" y="382"/>
                </a:lnTo>
                <a:lnTo>
                  <a:pt x="3" y="382"/>
                </a:lnTo>
                <a:lnTo>
                  <a:pt x="3" y="384"/>
                </a:lnTo>
                <a:lnTo>
                  <a:pt x="4" y="386"/>
                </a:lnTo>
                <a:lnTo>
                  <a:pt x="6" y="390"/>
                </a:lnTo>
                <a:lnTo>
                  <a:pt x="7" y="394"/>
                </a:lnTo>
                <a:lnTo>
                  <a:pt x="7" y="394"/>
                </a:lnTo>
                <a:lnTo>
                  <a:pt x="9" y="398"/>
                </a:lnTo>
                <a:lnTo>
                  <a:pt x="12" y="398"/>
                </a:lnTo>
                <a:lnTo>
                  <a:pt x="12" y="398"/>
                </a:lnTo>
                <a:lnTo>
                  <a:pt x="15" y="397"/>
                </a:lnTo>
                <a:lnTo>
                  <a:pt x="16" y="397"/>
                </a:lnTo>
                <a:lnTo>
                  <a:pt x="19" y="394"/>
                </a:lnTo>
                <a:lnTo>
                  <a:pt x="19" y="394"/>
                </a:lnTo>
                <a:lnTo>
                  <a:pt x="20" y="392"/>
                </a:lnTo>
                <a:lnTo>
                  <a:pt x="20" y="394"/>
                </a:lnTo>
                <a:lnTo>
                  <a:pt x="20" y="396"/>
                </a:lnTo>
                <a:lnTo>
                  <a:pt x="19" y="400"/>
                </a:lnTo>
                <a:lnTo>
                  <a:pt x="20" y="405"/>
                </a:lnTo>
                <a:lnTo>
                  <a:pt x="20" y="405"/>
                </a:lnTo>
                <a:lnTo>
                  <a:pt x="20" y="406"/>
                </a:lnTo>
                <a:lnTo>
                  <a:pt x="17" y="406"/>
                </a:lnTo>
                <a:lnTo>
                  <a:pt x="15" y="405"/>
                </a:lnTo>
                <a:lnTo>
                  <a:pt x="12" y="406"/>
                </a:lnTo>
                <a:lnTo>
                  <a:pt x="12" y="406"/>
                </a:lnTo>
                <a:lnTo>
                  <a:pt x="10" y="408"/>
                </a:lnTo>
                <a:lnTo>
                  <a:pt x="11" y="411"/>
                </a:lnTo>
                <a:lnTo>
                  <a:pt x="12" y="413"/>
                </a:lnTo>
                <a:lnTo>
                  <a:pt x="14" y="416"/>
                </a:lnTo>
                <a:lnTo>
                  <a:pt x="14" y="416"/>
                </a:lnTo>
                <a:lnTo>
                  <a:pt x="26" y="427"/>
                </a:lnTo>
                <a:lnTo>
                  <a:pt x="26" y="427"/>
                </a:lnTo>
                <a:lnTo>
                  <a:pt x="30" y="428"/>
                </a:lnTo>
                <a:lnTo>
                  <a:pt x="33" y="429"/>
                </a:lnTo>
                <a:lnTo>
                  <a:pt x="41" y="427"/>
                </a:lnTo>
                <a:lnTo>
                  <a:pt x="41" y="427"/>
                </a:lnTo>
                <a:lnTo>
                  <a:pt x="43" y="427"/>
                </a:lnTo>
                <a:lnTo>
                  <a:pt x="46" y="427"/>
                </a:lnTo>
                <a:lnTo>
                  <a:pt x="47" y="428"/>
                </a:lnTo>
                <a:lnTo>
                  <a:pt x="49" y="427"/>
                </a:lnTo>
                <a:lnTo>
                  <a:pt x="49" y="427"/>
                </a:lnTo>
                <a:lnTo>
                  <a:pt x="55" y="419"/>
                </a:lnTo>
                <a:lnTo>
                  <a:pt x="60" y="414"/>
                </a:lnTo>
                <a:lnTo>
                  <a:pt x="64" y="408"/>
                </a:lnTo>
                <a:lnTo>
                  <a:pt x="64" y="408"/>
                </a:lnTo>
                <a:lnTo>
                  <a:pt x="68" y="403"/>
                </a:lnTo>
                <a:lnTo>
                  <a:pt x="70" y="400"/>
                </a:lnTo>
                <a:lnTo>
                  <a:pt x="73" y="400"/>
                </a:lnTo>
                <a:lnTo>
                  <a:pt x="75" y="398"/>
                </a:lnTo>
                <a:lnTo>
                  <a:pt x="75" y="398"/>
                </a:lnTo>
                <a:lnTo>
                  <a:pt x="78" y="398"/>
                </a:lnTo>
                <a:lnTo>
                  <a:pt x="80" y="396"/>
                </a:lnTo>
                <a:lnTo>
                  <a:pt x="80" y="390"/>
                </a:lnTo>
                <a:lnTo>
                  <a:pt x="80" y="390"/>
                </a:lnTo>
                <a:lnTo>
                  <a:pt x="80" y="389"/>
                </a:lnTo>
                <a:lnTo>
                  <a:pt x="80" y="389"/>
                </a:lnTo>
                <a:lnTo>
                  <a:pt x="81" y="392"/>
                </a:lnTo>
                <a:lnTo>
                  <a:pt x="85" y="402"/>
                </a:lnTo>
                <a:lnTo>
                  <a:pt x="85" y="402"/>
                </a:lnTo>
                <a:lnTo>
                  <a:pt x="94" y="406"/>
                </a:lnTo>
                <a:lnTo>
                  <a:pt x="94" y="406"/>
                </a:lnTo>
                <a:lnTo>
                  <a:pt x="96" y="406"/>
                </a:lnTo>
                <a:lnTo>
                  <a:pt x="97" y="405"/>
                </a:lnTo>
                <a:lnTo>
                  <a:pt x="99" y="401"/>
                </a:lnTo>
                <a:lnTo>
                  <a:pt x="100" y="39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3" name="Freeform 727"/>
          <p:cNvSpPr>
            <a:spLocks/>
          </p:cNvSpPr>
          <p:nvPr/>
        </p:nvSpPr>
        <p:spPr bwMode="gray">
          <a:xfrm>
            <a:off x="2073437" y="2401359"/>
            <a:ext cx="250167" cy="562070"/>
          </a:xfrm>
          <a:custGeom>
            <a:avLst/>
            <a:gdLst>
              <a:gd name="T0" fmla="*/ 139 w 148"/>
              <a:gd name="T1" fmla="*/ 225 h 328"/>
              <a:gd name="T2" fmla="*/ 141 w 148"/>
              <a:gd name="T3" fmla="*/ 210 h 328"/>
              <a:gd name="T4" fmla="*/ 136 w 148"/>
              <a:gd name="T5" fmla="*/ 200 h 328"/>
              <a:gd name="T6" fmla="*/ 133 w 148"/>
              <a:gd name="T7" fmla="*/ 189 h 328"/>
              <a:gd name="T8" fmla="*/ 130 w 148"/>
              <a:gd name="T9" fmla="*/ 161 h 328"/>
              <a:gd name="T10" fmla="*/ 136 w 148"/>
              <a:gd name="T11" fmla="*/ 151 h 328"/>
              <a:gd name="T12" fmla="*/ 120 w 148"/>
              <a:gd name="T13" fmla="*/ 109 h 328"/>
              <a:gd name="T14" fmla="*/ 129 w 148"/>
              <a:gd name="T15" fmla="*/ 93 h 328"/>
              <a:gd name="T16" fmla="*/ 127 w 148"/>
              <a:gd name="T17" fmla="*/ 82 h 328"/>
              <a:gd name="T18" fmla="*/ 111 w 148"/>
              <a:gd name="T19" fmla="*/ 62 h 328"/>
              <a:gd name="T20" fmla="*/ 116 w 148"/>
              <a:gd name="T21" fmla="*/ 49 h 328"/>
              <a:gd name="T22" fmla="*/ 117 w 148"/>
              <a:gd name="T23" fmla="*/ 41 h 328"/>
              <a:gd name="T24" fmla="*/ 117 w 148"/>
              <a:gd name="T25" fmla="*/ 32 h 328"/>
              <a:gd name="T26" fmla="*/ 122 w 148"/>
              <a:gd name="T27" fmla="*/ 17 h 328"/>
              <a:gd name="T28" fmla="*/ 112 w 148"/>
              <a:gd name="T29" fmla="*/ 8 h 328"/>
              <a:gd name="T30" fmla="*/ 103 w 148"/>
              <a:gd name="T31" fmla="*/ 1 h 328"/>
              <a:gd name="T32" fmla="*/ 93 w 148"/>
              <a:gd name="T33" fmla="*/ 2 h 328"/>
              <a:gd name="T34" fmla="*/ 85 w 148"/>
              <a:gd name="T35" fmla="*/ 4 h 328"/>
              <a:gd name="T36" fmla="*/ 77 w 148"/>
              <a:gd name="T37" fmla="*/ 32 h 328"/>
              <a:gd name="T38" fmla="*/ 69 w 148"/>
              <a:gd name="T39" fmla="*/ 45 h 328"/>
              <a:gd name="T40" fmla="*/ 59 w 148"/>
              <a:gd name="T41" fmla="*/ 48 h 328"/>
              <a:gd name="T42" fmla="*/ 50 w 148"/>
              <a:gd name="T43" fmla="*/ 44 h 328"/>
              <a:gd name="T44" fmla="*/ 31 w 148"/>
              <a:gd name="T45" fmla="*/ 46 h 328"/>
              <a:gd name="T46" fmla="*/ 13 w 148"/>
              <a:gd name="T47" fmla="*/ 28 h 328"/>
              <a:gd name="T48" fmla="*/ 12 w 148"/>
              <a:gd name="T49" fmla="*/ 30 h 328"/>
              <a:gd name="T50" fmla="*/ 10 w 148"/>
              <a:gd name="T51" fmla="*/ 35 h 328"/>
              <a:gd name="T52" fmla="*/ 0 w 148"/>
              <a:gd name="T53" fmla="*/ 41 h 328"/>
              <a:gd name="T54" fmla="*/ 18 w 148"/>
              <a:gd name="T55" fmla="*/ 48 h 328"/>
              <a:gd name="T56" fmla="*/ 36 w 148"/>
              <a:gd name="T57" fmla="*/ 60 h 328"/>
              <a:gd name="T58" fmla="*/ 45 w 148"/>
              <a:gd name="T59" fmla="*/ 78 h 328"/>
              <a:gd name="T60" fmla="*/ 45 w 148"/>
              <a:gd name="T61" fmla="*/ 91 h 328"/>
              <a:gd name="T62" fmla="*/ 47 w 148"/>
              <a:gd name="T63" fmla="*/ 104 h 328"/>
              <a:gd name="T64" fmla="*/ 53 w 148"/>
              <a:gd name="T65" fmla="*/ 114 h 328"/>
              <a:gd name="T66" fmla="*/ 50 w 148"/>
              <a:gd name="T67" fmla="*/ 128 h 328"/>
              <a:gd name="T68" fmla="*/ 49 w 148"/>
              <a:gd name="T69" fmla="*/ 141 h 328"/>
              <a:gd name="T70" fmla="*/ 54 w 148"/>
              <a:gd name="T71" fmla="*/ 155 h 328"/>
              <a:gd name="T72" fmla="*/ 64 w 148"/>
              <a:gd name="T73" fmla="*/ 163 h 328"/>
              <a:gd name="T74" fmla="*/ 64 w 148"/>
              <a:gd name="T75" fmla="*/ 178 h 328"/>
              <a:gd name="T76" fmla="*/ 54 w 148"/>
              <a:gd name="T77" fmla="*/ 189 h 328"/>
              <a:gd name="T78" fmla="*/ 39 w 148"/>
              <a:gd name="T79" fmla="*/ 213 h 328"/>
              <a:gd name="T80" fmla="*/ 27 w 148"/>
              <a:gd name="T81" fmla="*/ 230 h 328"/>
              <a:gd name="T82" fmla="*/ 11 w 148"/>
              <a:gd name="T83" fmla="*/ 249 h 328"/>
              <a:gd name="T84" fmla="*/ 17 w 148"/>
              <a:gd name="T85" fmla="*/ 275 h 328"/>
              <a:gd name="T86" fmla="*/ 16 w 148"/>
              <a:gd name="T87" fmla="*/ 296 h 328"/>
              <a:gd name="T88" fmla="*/ 17 w 148"/>
              <a:gd name="T89" fmla="*/ 309 h 328"/>
              <a:gd name="T90" fmla="*/ 24 w 148"/>
              <a:gd name="T91" fmla="*/ 312 h 328"/>
              <a:gd name="T92" fmla="*/ 31 w 148"/>
              <a:gd name="T93" fmla="*/ 320 h 328"/>
              <a:gd name="T94" fmla="*/ 36 w 148"/>
              <a:gd name="T95" fmla="*/ 327 h 328"/>
              <a:gd name="T96" fmla="*/ 52 w 148"/>
              <a:gd name="T97" fmla="*/ 327 h 328"/>
              <a:gd name="T98" fmla="*/ 65 w 148"/>
              <a:gd name="T99" fmla="*/ 322 h 328"/>
              <a:gd name="T100" fmla="*/ 86 w 148"/>
              <a:gd name="T101" fmla="*/ 317 h 328"/>
              <a:gd name="T102" fmla="*/ 95 w 148"/>
              <a:gd name="T103" fmla="*/ 315 h 328"/>
              <a:gd name="T104" fmla="*/ 103 w 148"/>
              <a:gd name="T105" fmla="*/ 315 h 328"/>
              <a:gd name="T106" fmla="*/ 141 w 148"/>
              <a:gd name="T107" fmla="*/ 265 h 328"/>
              <a:gd name="T108" fmla="*/ 146 w 148"/>
              <a:gd name="T109" fmla="*/ 23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328">
                <a:moveTo>
                  <a:pt x="145" y="230"/>
                </a:moveTo>
                <a:lnTo>
                  <a:pt x="145" y="230"/>
                </a:lnTo>
                <a:lnTo>
                  <a:pt x="143" y="227"/>
                </a:lnTo>
                <a:lnTo>
                  <a:pt x="139" y="225"/>
                </a:lnTo>
                <a:lnTo>
                  <a:pt x="138" y="222"/>
                </a:lnTo>
                <a:lnTo>
                  <a:pt x="138" y="217"/>
                </a:lnTo>
                <a:lnTo>
                  <a:pt x="138" y="217"/>
                </a:lnTo>
                <a:lnTo>
                  <a:pt x="141" y="210"/>
                </a:lnTo>
                <a:lnTo>
                  <a:pt x="143" y="206"/>
                </a:lnTo>
                <a:lnTo>
                  <a:pt x="140" y="204"/>
                </a:lnTo>
                <a:lnTo>
                  <a:pt x="140" y="204"/>
                </a:lnTo>
                <a:lnTo>
                  <a:pt x="136" y="200"/>
                </a:lnTo>
                <a:lnTo>
                  <a:pt x="135" y="198"/>
                </a:lnTo>
                <a:lnTo>
                  <a:pt x="134" y="193"/>
                </a:lnTo>
                <a:lnTo>
                  <a:pt x="133" y="189"/>
                </a:lnTo>
                <a:lnTo>
                  <a:pt x="133" y="189"/>
                </a:lnTo>
                <a:lnTo>
                  <a:pt x="130" y="176"/>
                </a:lnTo>
                <a:lnTo>
                  <a:pt x="129" y="167"/>
                </a:lnTo>
                <a:lnTo>
                  <a:pt x="129" y="163"/>
                </a:lnTo>
                <a:lnTo>
                  <a:pt x="130" y="161"/>
                </a:lnTo>
                <a:lnTo>
                  <a:pt x="130" y="161"/>
                </a:lnTo>
                <a:lnTo>
                  <a:pt x="134" y="156"/>
                </a:lnTo>
                <a:lnTo>
                  <a:pt x="136" y="151"/>
                </a:lnTo>
                <a:lnTo>
                  <a:pt x="136" y="151"/>
                </a:lnTo>
                <a:lnTo>
                  <a:pt x="133" y="142"/>
                </a:lnTo>
                <a:lnTo>
                  <a:pt x="127" y="129"/>
                </a:lnTo>
                <a:lnTo>
                  <a:pt x="122" y="115"/>
                </a:lnTo>
                <a:lnTo>
                  <a:pt x="120" y="109"/>
                </a:lnTo>
                <a:lnTo>
                  <a:pt x="120" y="107"/>
                </a:lnTo>
                <a:lnTo>
                  <a:pt x="120" y="107"/>
                </a:lnTo>
                <a:lnTo>
                  <a:pt x="127" y="98"/>
                </a:lnTo>
                <a:lnTo>
                  <a:pt x="129" y="93"/>
                </a:lnTo>
                <a:lnTo>
                  <a:pt x="129" y="88"/>
                </a:lnTo>
                <a:lnTo>
                  <a:pt x="129" y="88"/>
                </a:lnTo>
                <a:lnTo>
                  <a:pt x="128" y="86"/>
                </a:lnTo>
                <a:lnTo>
                  <a:pt x="127" y="82"/>
                </a:lnTo>
                <a:lnTo>
                  <a:pt x="119" y="76"/>
                </a:lnTo>
                <a:lnTo>
                  <a:pt x="113" y="68"/>
                </a:lnTo>
                <a:lnTo>
                  <a:pt x="112" y="66"/>
                </a:lnTo>
                <a:lnTo>
                  <a:pt x="111" y="62"/>
                </a:lnTo>
                <a:lnTo>
                  <a:pt x="111" y="62"/>
                </a:lnTo>
                <a:lnTo>
                  <a:pt x="112" y="57"/>
                </a:lnTo>
                <a:lnTo>
                  <a:pt x="114" y="52"/>
                </a:lnTo>
                <a:lnTo>
                  <a:pt x="116" y="49"/>
                </a:lnTo>
                <a:lnTo>
                  <a:pt x="117" y="45"/>
                </a:lnTo>
                <a:lnTo>
                  <a:pt x="117" y="45"/>
                </a:lnTo>
                <a:lnTo>
                  <a:pt x="117" y="41"/>
                </a:lnTo>
                <a:lnTo>
                  <a:pt x="117" y="41"/>
                </a:lnTo>
                <a:lnTo>
                  <a:pt x="116" y="36"/>
                </a:lnTo>
                <a:lnTo>
                  <a:pt x="116" y="33"/>
                </a:lnTo>
                <a:lnTo>
                  <a:pt x="117" y="32"/>
                </a:lnTo>
                <a:lnTo>
                  <a:pt x="117" y="32"/>
                </a:lnTo>
                <a:lnTo>
                  <a:pt x="120" y="25"/>
                </a:lnTo>
                <a:lnTo>
                  <a:pt x="122" y="22"/>
                </a:lnTo>
                <a:lnTo>
                  <a:pt x="122" y="17"/>
                </a:lnTo>
                <a:lnTo>
                  <a:pt x="122" y="17"/>
                </a:lnTo>
                <a:lnTo>
                  <a:pt x="120" y="14"/>
                </a:lnTo>
                <a:lnTo>
                  <a:pt x="119" y="12"/>
                </a:lnTo>
                <a:lnTo>
                  <a:pt x="116" y="11"/>
                </a:lnTo>
                <a:lnTo>
                  <a:pt x="112" y="8"/>
                </a:lnTo>
                <a:lnTo>
                  <a:pt x="109" y="6"/>
                </a:lnTo>
                <a:lnTo>
                  <a:pt x="109" y="6"/>
                </a:lnTo>
                <a:lnTo>
                  <a:pt x="107" y="3"/>
                </a:lnTo>
                <a:lnTo>
                  <a:pt x="103" y="1"/>
                </a:lnTo>
                <a:lnTo>
                  <a:pt x="101" y="0"/>
                </a:lnTo>
                <a:lnTo>
                  <a:pt x="97" y="0"/>
                </a:lnTo>
                <a:lnTo>
                  <a:pt x="97" y="0"/>
                </a:lnTo>
                <a:lnTo>
                  <a:pt x="93" y="2"/>
                </a:lnTo>
                <a:lnTo>
                  <a:pt x="90" y="3"/>
                </a:lnTo>
                <a:lnTo>
                  <a:pt x="87" y="3"/>
                </a:lnTo>
                <a:lnTo>
                  <a:pt x="87" y="3"/>
                </a:lnTo>
                <a:lnTo>
                  <a:pt x="85" y="4"/>
                </a:lnTo>
                <a:lnTo>
                  <a:pt x="82" y="9"/>
                </a:lnTo>
                <a:lnTo>
                  <a:pt x="80" y="19"/>
                </a:lnTo>
                <a:lnTo>
                  <a:pt x="80" y="19"/>
                </a:lnTo>
                <a:lnTo>
                  <a:pt x="77" y="32"/>
                </a:lnTo>
                <a:lnTo>
                  <a:pt x="75" y="38"/>
                </a:lnTo>
                <a:lnTo>
                  <a:pt x="74" y="40"/>
                </a:lnTo>
                <a:lnTo>
                  <a:pt x="74" y="40"/>
                </a:lnTo>
                <a:lnTo>
                  <a:pt x="69" y="45"/>
                </a:lnTo>
                <a:lnTo>
                  <a:pt x="65" y="48"/>
                </a:lnTo>
                <a:lnTo>
                  <a:pt x="63" y="49"/>
                </a:lnTo>
                <a:lnTo>
                  <a:pt x="63" y="49"/>
                </a:lnTo>
                <a:lnTo>
                  <a:pt x="59" y="48"/>
                </a:lnTo>
                <a:lnTo>
                  <a:pt x="55" y="46"/>
                </a:lnTo>
                <a:lnTo>
                  <a:pt x="53" y="44"/>
                </a:lnTo>
                <a:lnTo>
                  <a:pt x="50" y="44"/>
                </a:lnTo>
                <a:lnTo>
                  <a:pt x="50" y="44"/>
                </a:lnTo>
                <a:lnTo>
                  <a:pt x="42" y="46"/>
                </a:lnTo>
                <a:lnTo>
                  <a:pt x="36" y="48"/>
                </a:lnTo>
                <a:lnTo>
                  <a:pt x="31" y="46"/>
                </a:lnTo>
                <a:lnTo>
                  <a:pt x="31" y="46"/>
                </a:lnTo>
                <a:lnTo>
                  <a:pt x="26" y="43"/>
                </a:lnTo>
                <a:lnTo>
                  <a:pt x="22" y="36"/>
                </a:lnTo>
                <a:lnTo>
                  <a:pt x="17" y="32"/>
                </a:lnTo>
                <a:lnTo>
                  <a:pt x="13" y="28"/>
                </a:lnTo>
                <a:lnTo>
                  <a:pt x="13" y="28"/>
                </a:lnTo>
                <a:lnTo>
                  <a:pt x="12" y="28"/>
                </a:lnTo>
                <a:lnTo>
                  <a:pt x="12" y="28"/>
                </a:lnTo>
                <a:lnTo>
                  <a:pt x="12" y="30"/>
                </a:lnTo>
                <a:lnTo>
                  <a:pt x="12" y="34"/>
                </a:lnTo>
                <a:lnTo>
                  <a:pt x="11" y="35"/>
                </a:lnTo>
                <a:lnTo>
                  <a:pt x="10" y="35"/>
                </a:lnTo>
                <a:lnTo>
                  <a:pt x="10" y="35"/>
                </a:lnTo>
                <a:lnTo>
                  <a:pt x="2" y="36"/>
                </a:lnTo>
                <a:lnTo>
                  <a:pt x="0" y="36"/>
                </a:lnTo>
                <a:lnTo>
                  <a:pt x="0" y="36"/>
                </a:lnTo>
                <a:lnTo>
                  <a:pt x="0" y="41"/>
                </a:lnTo>
                <a:lnTo>
                  <a:pt x="0" y="41"/>
                </a:lnTo>
                <a:lnTo>
                  <a:pt x="11" y="45"/>
                </a:lnTo>
                <a:lnTo>
                  <a:pt x="18" y="48"/>
                </a:lnTo>
                <a:lnTo>
                  <a:pt x="18" y="48"/>
                </a:lnTo>
                <a:lnTo>
                  <a:pt x="26" y="52"/>
                </a:lnTo>
                <a:lnTo>
                  <a:pt x="32" y="56"/>
                </a:lnTo>
                <a:lnTo>
                  <a:pt x="32" y="56"/>
                </a:lnTo>
                <a:lnTo>
                  <a:pt x="36" y="60"/>
                </a:lnTo>
                <a:lnTo>
                  <a:pt x="38" y="65"/>
                </a:lnTo>
                <a:lnTo>
                  <a:pt x="44" y="75"/>
                </a:lnTo>
                <a:lnTo>
                  <a:pt x="44" y="75"/>
                </a:lnTo>
                <a:lnTo>
                  <a:pt x="45" y="78"/>
                </a:lnTo>
                <a:lnTo>
                  <a:pt x="45" y="81"/>
                </a:lnTo>
                <a:lnTo>
                  <a:pt x="45" y="86"/>
                </a:lnTo>
                <a:lnTo>
                  <a:pt x="45" y="86"/>
                </a:lnTo>
                <a:lnTo>
                  <a:pt x="45" y="91"/>
                </a:lnTo>
                <a:lnTo>
                  <a:pt x="47" y="96"/>
                </a:lnTo>
                <a:lnTo>
                  <a:pt x="47" y="96"/>
                </a:lnTo>
                <a:lnTo>
                  <a:pt x="48" y="99"/>
                </a:lnTo>
                <a:lnTo>
                  <a:pt x="47" y="104"/>
                </a:lnTo>
                <a:lnTo>
                  <a:pt x="47" y="104"/>
                </a:lnTo>
                <a:lnTo>
                  <a:pt x="48" y="108"/>
                </a:lnTo>
                <a:lnTo>
                  <a:pt x="50" y="110"/>
                </a:lnTo>
                <a:lnTo>
                  <a:pt x="53" y="114"/>
                </a:lnTo>
                <a:lnTo>
                  <a:pt x="54" y="118"/>
                </a:lnTo>
                <a:lnTo>
                  <a:pt x="54" y="118"/>
                </a:lnTo>
                <a:lnTo>
                  <a:pt x="53" y="123"/>
                </a:lnTo>
                <a:lnTo>
                  <a:pt x="50" y="128"/>
                </a:lnTo>
                <a:lnTo>
                  <a:pt x="48" y="136"/>
                </a:lnTo>
                <a:lnTo>
                  <a:pt x="48" y="136"/>
                </a:lnTo>
                <a:lnTo>
                  <a:pt x="49" y="139"/>
                </a:lnTo>
                <a:lnTo>
                  <a:pt x="49" y="141"/>
                </a:lnTo>
                <a:lnTo>
                  <a:pt x="49" y="141"/>
                </a:lnTo>
                <a:lnTo>
                  <a:pt x="53" y="155"/>
                </a:lnTo>
                <a:lnTo>
                  <a:pt x="53" y="155"/>
                </a:lnTo>
                <a:lnTo>
                  <a:pt x="54" y="155"/>
                </a:lnTo>
                <a:lnTo>
                  <a:pt x="54" y="155"/>
                </a:lnTo>
                <a:lnTo>
                  <a:pt x="58" y="155"/>
                </a:lnTo>
                <a:lnTo>
                  <a:pt x="60" y="157"/>
                </a:lnTo>
                <a:lnTo>
                  <a:pt x="64" y="163"/>
                </a:lnTo>
                <a:lnTo>
                  <a:pt x="64" y="163"/>
                </a:lnTo>
                <a:lnTo>
                  <a:pt x="65" y="168"/>
                </a:lnTo>
                <a:lnTo>
                  <a:pt x="65" y="173"/>
                </a:lnTo>
                <a:lnTo>
                  <a:pt x="64" y="178"/>
                </a:lnTo>
                <a:lnTo>
                  <a:pt x="61" y="181"/>
                </a:lnTo>
                <a:lnTo>
                  <a:pt x="61" y="181"/>
                </a:lnTo>
                <a:lnTo>
                  <a:pt x="58" y="183"/>
                </a:lnTo>
                <a:lnTo>
                  <a:pt x="54" y="189"/>
                </a:lnTo>
                <a:lnTo>
                  <a:pt x="48" y="200"/>
                </a:lnTo>
                <a:lnTo>
                  <a:pt x="48" y="200"/>
                </a:lnTo>
                <a:lnTo>
                  <a:pt x="44" y="205"/>
                </a:lnTo>
                <a:lnTo>
                  <a:pt x="39" y="213"/>
                </a:lnTo>
                <a:lnTo>
                  <a:pt x="33" y="219"/>
                </a:lnTo>
                <a:lnTo>
                  <a:pt x="31" y="224"/>
                </a:lnTo>
                <a:lnTo>
                  <a:pt x="31" y="224"/>
                </a:lnTo>
                <a:lnTo>
                  <a:pt x="27" y="230"/>
                </a:lnTo>
                <a:lnTo>
                  <a:pt x="22" y="236"/>
                </a:lnTo>
                <a:lnTo>
                  <a:pt x="12" y="247"/>
                </a:lnTo>
                <a:lnTo>
                  <a:pt x="12" y="247"/>
                </a:lnTo>
                <a:lnTo>
                  <a:pt x="11" y="249"/>
                </a:lnTo>
                <a:lnTo>
                  <a:pt x="11" y="252"/>
                </a:lnTo>
                <a:lnTo>
                  <a:pt x="13" y="258"/>
                </a:lnTo>
                <a:lnTo>
                  <a:pt x="13" y="258"/>
                </a:lnTo>
                <a:lnTo>
                  <a:pt x="17" y="275"/>
                </a:lnTo>
                <a:lnTo>
                  <a:pt x="18" y="283"/>
                </a:lnTo>
                <a:lnTo>
                  <a:pt x="18" y="289"/>
                </a:lnTo>
                <a:lnTo>
                  <a:pt x="18" y="289"/>
                </a:lnTo>
                <a:lnTo>
                  <a:pt x="16" y="296"/>
                </a:lnTo>
                <a:lnTo>
                  <a:pt x="15" y="304"/>
                </a:lnTo>
                <a:lnTo>
                  <a:pt x="15" y="304"/>
                </a:lnTo>
                <a:lnTo>
                  <a:pt x="16" y="306"/>
                </a:lnTo>
                <a:lnTo>
                  <a:pt x="17" y="309"/>
                </a:lnTo>
                <a:lnTo>
                  <a:pt x="18" y="311"/>
                </a:lnTo>
                <a:lnTo>
                  <a:pt x="21" y="312"/>
                </a:lnTo>
                <a:lnTo>
                  <a:pt x="21" y="312"/>
                </a:lnTo>
                <a:lnTo>
                  <a:pt x="24" y="312"/>
                </a:lnTo>
                <a:lnTo>
                  <a:pt x="27" y="315"/>
                </a:lnTo>
                <a:lnTo>
                  <a:pt x="29" y="317"/>
                </a:lnTo>
                <a:lnTo>
                  <a:pt x="31" y="320"/>
                </a:lnTo>
                <a:lnTo>
                  <a:pt x="31" y="320"/>
                </a:lnTo>
                <a:lnTo>
                  <a:pt x="32" y="323"/>
                </a:lnTo>
                <a:lnTo>
                  <a:pt x="33" y="326"/>
                </a:lnTo>
                <a:lnTo>
                  <a:pt x="36" y="327"/>
                </a:lnTo>
                <a:lnTo>
                  <a:pt x="36" y="327"/>
                </a:lnTo>
                <a:lnTo>
                  <a:pt x="39" y="328"/>
                </a:lnTo>
                <a:lnTo>
                  <a:pt x="44" y="328"/>
                </a:lnTo>
                <a:lnTo>
                  <a:pt x="49" y="328"/>
                </a:lnTo>
                <a:lnTo>
                  <a:pt x="52" y="327"/>
                </a:lnTo>
                <a:lnTo>
                  <a:pt x="52" y="327"/>
                </a:lnTo>
                <a:lnTo>
                  <a:pt x="56" y="325"/>
                </a:lnTo>
                <a:lnTo>
                  <a:pt x="60" y="323"/>
                </a:lnTo>
                <a:lnTo>
                  <a:pt x="65" y="322"/>
                </a:lnTo>
                <a:lnTo>
                  <a:pt x="65" y="322"/>
                </a:lnTo>
                <a:lnTo>
                  <a:pt x="77" y="320"/>
                </a:lnTo>
                <a:lnTo>
                  <a:pt x="82" y="318"/>
                </a:lnTo>
                <a:lnTo>
                  <a:pt x="86" y="317"/>
                </a:lnTo>
                <a:lnTo>
                  <a:pt x="86" y="317"/>
                </a:lnTo>
                <a:lnTo>
                  <a:pt x="88" y="315"/>
                </a:lnTo>
                <a:lnTo>
                  <a:pt x="91" y="315"/>
                </a:lnTo>
                <a:lnTo>
                  <a:pt x="95" y="315"/>
                </a:lnTo>
                <a:lnTo>
                  <a:pt x="95" y="315"/>
                </a:lnTo>
                <a:lnTo>
                  <a:pt x="98" y="316"/>
                </a:lnTo>
                <a:lnTo>
                  <a:pt x="103" y="315"/>
                </a:lnTo>
                <a:lnTo>
                  <a:pt x="103" y="315"/>
                </a:lnTo>
                <a:lnTo>
                  <a:pt x="127" y="288"/>
                </a:lnTo>
                <a:lnTo>
                  <a:pt x="136" y="275"/>
                </a:lnTo>
                <a:lnTo>
                  <a:pt x="141" y="265"/>
                </a:lnTo>
                <a:lnTo>
                  <a:pt x="141" y="265"/>
                </a:lnTo>
                <a:lnTo>
                  <a:pt x="145" y="257"/>
                </a:lnTo>
                <a:lnTo>
                  <a:pt x="146" y="246"/>
                </a:lnTo>
                <a:lnTo>
                  <a:pt x="148" y="237"/>
                </a:lnTo>
                <a:lnTo>
                  <a:pt x="146" y="233"/>
                </a:lnTo>
                <a:lnTo>
                  <a:pt x="145" y="23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4" name="Freeform 729"/>
          <p:cNvSpPr>
            <a:spLocks/>
          </p:cNvSpPr>
          <p:nvPr/>
        </p:nvSpPr>
        <p:spPr bwMode="gray">
          <a:xfrm>
            <a:off x="2418261" y="3938483"/>
            <a:ext cx="476668" cy="419839"/>
          </a:xfrm>
          <a:custGeom>
            <a:avLst/>
            <a:gdLst>
              <a:gd name="T0" fmla="*/ 121 w 282"/>
              <a:gd name="T1" fmla="*/ 217 h 245"/>
              <a:gd name="T2" fmla="*/ 133 w 282"/>
              <a:gd name="T3" fmla="*/ 219 h 245"/>
              <a:gd name="T4" fmla="*/ 144 w 282"/>
              <a:gd name="T5" fmla="*/ 221 h 245"/>
              <a:gd name="T6" fmla="*/ 150 w 282"/>
              <a:gd name="T7" fmla="*/ 225 h 245"/>
              <a:gd name="T8" fmla="*/ 150 w 282"/>
              <a:gd name="T9" fmla="*/ 245 h 245"/>
              <a:gd name="T10" fmla="*/ 209 w 282"/>
              <a:gd name="T11" fmla="*/ 209 h 245"/>
              <a:gd name="T12" fmla="*/ 224 w 282"/>
              <a:gd name="T13" fmla="*/ 202 h 245"/>
              <a:gd name="T14" fmla="*/ 256 w 282"/>
              <a:gd name="T15" fmla="*/ 191 h 245"/>
              <a:gd name="T16" fmla="*/ 273 w 282"/>
              <a:gd name="T17" fmla="*/ 179 h 245"/>
              <a:gd name="T18" fmla="*/ 280 w 282"/>
              <a:gd name="T19" fmla="*/ 160 h 245"/>
              <a:gd name="T20" fmla="*/ 281 w 282"/>
              <a:gd name="T21" fmla="*/ 142 h 245"/>
              <a:gd name="T22" fmla="*/ 273 w 282"/>
              <a:gd name="T23" fmla="*/ 137 h 245"/>
              <a:gd name="T24" fmla="*/ 238 w 282"/>
              <a:gd name="T25" fmla="*/ 137 h 245"/>
              <a:gd name="T26" fmla="*/ 232 w 282"/>
              <a:gd name="T27" fmla="*/ 134 h 245"/>
              <a:gd name="T28" fmla="*/ 225 w 282"/>
              <a:gd name="T29" fmla="*/ 123 h 245"/>
              <a:gd name="T30" fmla="*/ 221 w 282"/>
              <a:gd name="T31" fmla="*/ 117 h 245"/>
              <a:gd name="T32" fmla="*/ 218 w 282"/>
              <a:gd name="T33" fmla="*/ 106 h 245"/>
              <a:gd name="T34" fmla="*/ 216 w 282"/>
              <a:gd name="T35" fmla="*/ 102 h 245"/>
              <a:gd name="T36" fmla="*/ 216 w 282"/>
              <a:gd name="T37" fmla="*/ 92 h 245"/>
              <a:gd name="T38" fmla="*/ 212 w 282"/>
              <a:gd name="T39" fmla="*/ 84 h 245"/>
              <a:gd name="T40" fmla="*/ 207 w 282"/>
              <a:gd name="T41" fmla="*/ 72 h 245"/>
              <a:gd name="T42" fmla="*/ 196 w 282"/>
              <a:gd name="T43" fmla="*/ 60 h 245"/>
              <a:gd name="T44" fmla="*/ 191 w 282"/>
              <a:gd name="T45" fmla="*/ 53 h 245"/>
              <a:gd name="T46" fmla="*/ 182 w 282"/>
              <a:gd name="T47" fmla="*/ 54 h 245"/>
              <a:gd name="T48" fmla="*/ 175 w 282"/>
              <a:gd name="T49" fmla="*/ 58 h 245"/>
              <a:gd name="T50" fmla="*/ 169 w 282"/>
              <a:gd name="T51" fmla="*/ 48 h 245"/>
              <a:gd name="T52" fmla="*/ 165 w 282"/>
              <a:gd name="T53" fmla="*/ 43 h 245"/>
              <a:gd name="T54" fmla="*/ 125 w 282"/>
              <a:gd name="T55" fmla="*/ 32 h 245"/>
              <a:gd name="T56" fmla="*/ 120 w 282"/>
              <a:gd name="T57" fmla="*/ 24 h 245"/>
              <a:gd name="T58" fmla="*/ 112 w 282"/>
              <a:gd name="T59" fmla="*/ 14 h 245"/>
              <a:gd name="T60" fmla="*/ 59 w 282"/>
              <a:gd name="T61" fmla="*/ 1 h 245"/>
              <a:gd name="T62" fmla="*/ 47 w 282"/>
              <a:gd name="T63" fmla="*/ 0 h 245"/>
              <a:gd name="T64" fmla="*/ 31 w 282"/>
              <a:gd name="T65" fmla="*/ 10 h 245"/>
              <a:gd name="T66" fmla="*/ 30 w 282"/>
              <a:gd name="T67" fmla="*/ 16 h 245"/>
              <a:gd name="T68" fmla="*/ 37 w 282"/>
              <a:gd name="T69" fmla="*/ 28 h 245"/>
              <a:gd name="T70" fmla="*/ 33 w 282"/>
              <a:gd name="T71" fmla="*/ 33 h 245"/>
              <a:gd name="T72" fmla="*/ 19 w 282"/>
              <a:gd name="T73" fmla="*/ 40 h 245"/>
              <a:gd name="T74" fmla="*/ 0 w 282"/>
              <a:gd name="T75" fmla="*/ 57 h 245"/>
              <a:gd name="T76" fmla="*/ 3 w 282"/>
              <a:gd name="T77" fmla="*/ 57 h 245"/>
              <a:gd name="T78" fmla="*/ 19 w 282"/>
              <a:gd name="T79" fmla="*/ 81 h 245"/>
              <a:gd name="T80" fmla="*/ 26 w 282"/>
              <a:gd name="T81" fmla="*/ 91 h 245"/>
              <a:gd name="T82" fmla="*/ 35 w 282"/>
              <a:gd name="T83" fmla="*/ 99 h 245"/>
              <a:gd name="T84" fmla="*/ 31 w 282"/>
              <a:gd name="T85" fmla="*/ 105 h 245"/>
              <a:gd name="T86" fmla="*/ 35 w 282"/>
              <a:gd name="T87" fmla="*/ 110 h 245"/>
              <a:gd name="T88" fmla="*/ 46 w 282"/>
              <a:gd name="T89" fmla="*/ 118 h 245"/>
              <a:gd name="T90" fmla="*/ 60 w 282"/>
              <a:gd name="T91" fmla="*/ 142 h 245"/>
              <a:gd name="T92" fmla="*/ 58 w 282"/>
              <a:gd name="T93" fmla="*/ 148 h 245"/>
              <a:gd name="T94" fmla="*/ 60 w 282"/>
              <a:gd name="T95" fmla="*/ 159 h 245"/>
              <a:gd name="T96" fmla="*/ 69 w 282"/>
              <a:gd name="T97" fmla="*/ 175 h 245"/>
              <a:gd name="T98" fmla="*/ 79 w 282"/>
              <a:gd name="T99" fmla="*/ 181 h 245"/>
              <a:gd name="T100" fmla="*/ 91 w 282"/>
              <a:gd name="T101" fmla="*/ 197 h 245"/>
              <a:gd name="T102" fmla="*/ 107 w 282"/>
              <a:gd name="T103" fmla="*/ 228 h 245"/>
              <a:gd name="T104" fmla="*/ 112 w 282"/>
              <a:gd name="T105"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 h="245">
                <a:moveTo>
                  <a:pt x="118" y="218"/>
                </a:moveTo>
                <a:lnTo>
                  <a:pt x="118" y="218"/>
                </a:lnTo>
                <a:lnTo>
                  <a:pt x="121" y="217"/>
                </a:lnTo>
                <a:lnTo>
                  <a:pt x="125" y="218"/>
                </a:lnTo>
                <a:lnTo>
                  <a:pt x="129" y="218"/>
                </a:lnTo>
                <a:lnTo>
                  <a:pt x="133" y="219"/>
                </a:lnTo>
                <a:lnTo>
                  <a:pt x="133" y="219"/>
                </a:lnTo>
                <a:lnTo>
                  <a:pt x="139" y="219"/>
                </a:lnTo>
                <a:lnTo>
                  <a:pt x="144" y="221"/>
                </a:lnTo>
                <a:lnTo>
                  <a:pt x="149" y="223"/>
                </a:lnTo>
                <a:lnTo>
                  <a:pt x="150" y="224"/>
                </a:lnTo>
                <a:lnTo>
                  <a:pt x="150" y="225"/>
                </a:lnTo>
                <a:lnTo>
                  <a:pt x="150" y="225"/>
                </a:lnTo>
                <a:lnTo>
                  <a:pt x="152" y="238"/>
                </a:lnTo>
                <a:lnTo>
                  <a:pt x="150" y="245"/>
                </a:lnTo>
                <a:lnTo>
                  <a:pt x="150" y="245"/>
                </a:lnTo>
                <a:lnTo>
                  <a:pt x="185" y="224"/>
                </a:lnTo>
                <a:lnTo>
                  <a:pt x="209" y="209"/>
                </a:lnTo>
                <a:lnTo>
                  <a:pt x="219" y="205"/>
                </a:lnTo>
                <a:lnTo>
                  <a:pt x="224" y="202"/>
                </a:lnTo>
                <a:lnTo>
                  <a:pt x="224" y="202"/>
                </a:lnTo>
                <a:lnTo>
                  <a:pt x="234" y="200"/>
                </a:lnTo>
                <a:lnTo>
                  <a:pt x="249" y="195"/>
                </a:lnTo>
                <a:lnTo>
                  <a:pt x="256" y="191"/>
                </a:lnTo>
                <a:lnTo>
                  <a:pt x="264" y="187"/>
                </a:lnTo>
                <a:lnTo>
                  <a:pt x="270" y="184"/>
                </a:lnTo>
                <a:lnTo>
                  <a:pt x="273" y="179"/>
                </a:lnTo>
                <a:lnTo>
                  <a:pt x="273" y="179"/>
                </a:lnTo>
                <a:lnTo>
                  <a:pt x="278" y="168"/>
                </a:lnTo>
                <a:lnTo>
                  <a:pt x="280" y="160"/>
                </a:lnTo>
                <a:lnTo>
                  <a:pt x="281" y="154"/>
                </a:lnTo>
                <a:lnTo>
                  <a:pt x="282" y="147"/>
                </a:lnTo>
                <a:lnTo>
                  <a:pt x="281" y="142"/>
                </a:lnTo>
                <a:lnTo>
                  <a:pt x="278" y="138"/>
                </a:lnTo>
                <a:lnTo>
                  <a:pt x="276" y="138"/>
                </a:lnTo>
                <a:lnTo>
                  <a:pt x="273" y="137"/>
                </a:lnTo>
                <a:lnTo>
                  <a:pt x="273" y="137"/>
                </a:lnTo>
                <a:lnTo>
                  <a:pt x="248" y="138"/>
                </a:lnTo>
                <a:lnTo>
                  <a:pt x="238" y="137"/>
                </a:lnTo>
                <a:lnTo>
                  <a:pt x="234" y="136"/>
                </a:lnTo>
                <a:lnTo>
                  <a:pt x="232" y="134"/>
                </a:lnTo>
                <a:lnTo>
                  <a:pt x="232" y="134"/>
                </a:lnTo>
                <a:lnTo>
                  <a:pt x="229" y="131"/>
                </a:lnTo>
                <a:lnTo>
                  <a:pt x="227" y="127"/>
                </a:lnTo>
                <a:lnTo>
                  <a:pt x="225" y="123"/>
                </a:lnTo>
                <a:lnTo>
                  <a:pt x="223" y="120"/>
                </a:lnTo>
                <a:lnTo>
                  <a:pt x="223" y="120"/>
                </a:lnTo>
                <a:lnTo>
                  <a:pt x="221" y="117"/>
                </a:lnTo>
                <a:lnTo>
                  <a:pt x="218" y="113"/>
                </a:lnTo>
                <a:lnTo>
                  <a:pt x="217" y="110"/>
                </a:lnTo>
                <a:lnTo>
                  <a:pt x="218" y="106"/>
                </a:lnTo>
                <a:lnTo>
                  <a:pt x="218" y="106"/>
                </a:lnTo>
                <a:lnTo>
                  <a:pt x="216" y="102"/>
                </a:lnTo>
                <a:lnTo>
                  <a:pt x="216" y="102"/>
                </a:lnTo>
                <a:lnTo>
                  <a:pt x="216" y="97"/>
                </a:lnTo>
                <a:lnTo>
                  <a:pt x="216" y="92"/>
                </a:lnTo>
                <a:lnTo>
                  <a:pt x="216" y="92"/>
                </a:lnTo>
                <a:lnTo>
                  <a:pt x="213" y="90"/>
                </a:lnTo>
                <a:lnTo>
                  <a:pt x="213" y="90"/>
                </a:lnTo>
                <a:lnTo>
                  <a:pt x="212" y="84"/>
                </a:lnTo>
                <a:lnTo>
                  <a:pt x="211" y="78"/>
                </a:lnTo>
                <a:lnTo>
                  <a:pt x="211" y="78"/>
                </a:lnTo>
                <a:lnTo>
                  <a:pt x="207" y="72"/>
                </a:lnTo>
                <a:lnTo>
                  <a:pt x="202" y="65"/>
                </a:lnTo>
                <a:lnTo>
                  <a:pt x="202" y="65"/>
                </a:lnTo>
                <a:lnTo>
                  <a:pt x="196" y="60"/>
                </a:lnTo>
                <a:lnTo>
                  <a:pt x="193" y="57"/>
                </a:lnTo>
                <a:lnTo>
                  <a:pt x="191" y="53"/>
                </a:lnTo>
                <a:lnTo>
                  <a:pt x="191" y="53"/>
                </a:lnTo>
                <a:lnTo>
                  <a:pt x="190" y="51"/>
                </a:lnTo>
                <a:lnTo>
                  <a:pt x="190" y="51"/>
                </a:lnTo>
                <a:lnTo>
                  <a:pt x="182" y="54"/>
                </a:lnTo>
                <a:lnTo>
                  <a:pt x="182" y="54"/>
                </a:lnTo>
                <a:lnTo>
                  <a:pt x="177" y="57"/>
                </a:lnTo>
                <a:lnTo>
                  <a:pt x="175" y="58"/>
                </a:lnTo>
                <a:lnTo>
                  <a:pt x="173" y="57"/>
                </a:lnTo>
                <a:lnTo>
                  <a:pt x="173" y="57"/>
                </a:lnTo>
                <a:lnTo>
                  <a:pt x="169" y="48"/>
                </a:lnTo>
                <a:lnTo>
                  <a:pt x="168" y="46"/>
                </a:lnTo>
                <a:lnTo>
                  <a:pt x="165" y="43"/>
                </a:lnTo>
                <a:lnTo>
                  <a:pt x="165" y="43"/>
                </a:lnTo>
                <a:lnTo>
                  <a:pt x="144" y="38"/>
                </a:lnTo>
                <a:lnTo>
                  <a:pt x="131" y="35"/>
                </a:lnTo>
                <a:lnTo>
                  <a:pt x="125" y="32"/>
                </a:lnTo>
                <a:lnTo>
                  <a:pt x="125" y="32"/>
                </a:lnTo>
                <a:lnTo>
                  <a:pt x="122" y="28"/>
                </a:lnTo>
                <a:lnTo>
                  <a:pt x="120" y="24"/>
                </a:lnTo>
                <a:lnTo>
                  <a:pt x="116" y="17"/>
                </a:lnTo>
                <a:lnTo>
                  <a:pt x="112" y="14"/>
                </a:lnTo>
                <a:lnTo>
                  <a:pt x="112" y="14"/>
                </a:lnTo>
                <a:lnTo>
                  <a:pt x="100" y="10"/>
                </a:lnTo>
                <a:lnTo>
                  <a:pt x="80" y="5"/>
                </a:lnTo>
                <a:lnTo>
                  <a:pt x="59" y="1"/>
                </a:lnTo>
                <a:lnTo>
                  <a:pt x="51" y="0"/>
                </a:lnTo>
                <a:lnTo>
                  <a:pt x="47" y="0"/>
                </a:lnTo>
                <a:lnTo>
                  <a:pt x="47" y="0"/>
                </a:lnTo>
                <a:lnTo>
                  <a:pt x="41" y="3"/>
                </a:lnTo>
                <a:lnTo>
                  <a:pt x="35" y="6"/>
                </a:lnTo>
                <a:lnTo>
                  <a:pt x="31" y="10"/>
                </a:lnTo>
                <a:lnTo>
                  <a:pt x="28" y="12"/>
                </a:lnTo>
                <a:lnTo>
                  <a:pt x="28" y="12"/>
                </a:lnTo>
                <a:lnTo>
                  <a:pt x="30" y="16"/>
                </a:lnTo>
                <a:lnTo>
                  <a:pt x="33" y="21"/>
                </a:lnTo>
                <a:lnTo>
                  <a:pt x="36" y="26"/>
                </a:lnTo>
                <a:lnTo>
                  <a:pt x="37" y="28"/>
                </a:lnTo>
                <a:lnTo>
                  <a:pt x="36" y="30"/>
                </a:lnTo>
                <a:lnTo>
                  <a:pt x="36" y="30"/>
                </a:lnTo>
                <a:lnTo>
                  <a:pt x="33" y="33"/>
                </a:lnTo>
                <a:lnTo>
                  <a:pt x="28" y="36"/>
                </a:lnTo>
                <a:lnTo>
                  <a:pt x="24" y="38"/>
                </a:lnTo>
                <a:lnTo>
                  <a:pt x="19" y="40"/>
                </a:lnTo>
                <a:lnTo>
                  <a:pt x="1" y="40"/>
                </a:lnTo>
                <a:lnTo>
                  <a:pt x="1" y="40"/>
                </a:lnTo>
                <a:lnTo>
                  <a:pt x="0" y="57"/>
                </a:lnTo>
                <a:lnTo>
                  <a:pt x="1" y="57"/>
                </a:lnTo>
                <a:lnTo>
                  <a:pt x="1" y="57"/>
                </a:lnTo>
                <a:lnTo>
                  <a:pt x="3" y="57"/>
                </a:lnTo>
                <a:lnTo>
                  <a:pt x="5" y="59"/>
                </a:lnTo>
                <a:lnTo>
                  <a:pt x="10" y="67"/>
                </a:lnTo>
                <a:lnTo>
                  <a:pt x="19" y="81"/>
                </a:lnTo>
                <a:lnTo>
                  <a:pt x="19" y="81"/>
                </a:lnTo>
                <a:lnTo>
                  <a:pt x="22" y="86"/>
                </a:lnTo>
                <a:lnTo>
                  <a:pt x="26" y="91"/>
                </a:lnTo>
                <a:lnTo>
                  <a:pt x="33" y="97"/>
                </a:lnTo>
                <a:lnTo>
                  <a:pt x="33" y="97"/>
                </a:lnTo>
                <a:lnTo>
                  <a:pt x="35" y="99"/>
                </a:lnTo>
                <a:lnTo>
                  <a:pt x="33" y="100"/>
                </a:lnTo>
                <a:lnTo>
                  <a:pt x="32" y="102"/>
                </a:lnTo>
                <a:lnTo>
                  <a:pt x="31" y="105"/>
                </a:lnTo>
                <a:lnTo>
                  <a:pt x="31" y="105"/>
                </a:lnTo>
                <a:lnTo>
                  <a:pt x="32" y="107"/>
                </a:lnTo>
                <a:lnTo>
                  <a:pt x="35" y="110"/>
                </a:lnTo>
                <a:lnTo>
                  <a:pt x="41" y="113"/>
                </a:lnTo>
                <a:lnTo>
                  <a:pt x="41" y="113"/>
                </a:lnTo>
                <a:lnTo>
                  <a:pt x="46" y="118"/>
                </a:lnTo>
                <a:lnTo>
                  <a:pt x="52" y="128"/>
                </a:lnTo>
                <a:lnTo>
                  <a:pt x="60" y="142"/>
                </a:lnTo>
                <a:lnTo>
                  <a:pt x="60" y="142"/>
                </a:lnTo>
                <a:lnTo>
                  <a:pt x="60" y="144"/>
                </a:lnTo>
                <a:lnTo>
                  <a:pt x="60" y="145"/>
                </a:lnTo>
                <a:lnTo>
                  <a:pt x="58" y="148"/>
                </a:lnTo>
                <a:lnTo>
                  <a:pt x="58" y="148"/>
                </a:lnTo>
                <a:lnTo>
                  <a:pt x="59" y="153"/>
                </a:lnTo>
                <a:lnTo>
                  <a:pt x="60" y="159"/>
                </a:lnTo>
                <a:lnTo>
                  <a:pt x="67" y="171"/>
                </a:lnTo>
                <a:lnTo>
                  <a:pt x="67" y="171"/>
                </a:lnTo>
                <a:lnTo>
                  <a:pt x="69" y="175"/>
                </a:lnTo>
                <a:lnTo>
                  <a:pt x="73" y="176"/>
                </a:lnTo>
                <a:lnTo>
                  <a:pt x="79" y="181"/>
                </a:lnTo>
                <a:lnTo>
                  <a:pt x="79" y="181"/>
                </a:lnTo>
                <a:lnTo>
                  <a:pt x="85" y="187"/>
                </a:lnTo>
                <a:lnTo>
                  <a:pt x="91" y="197"/>
                </a:lnTo>
                <a:lnTo>
                  <a:pt x="91" y="197"/>
                </a:lnTo>
                <a:lnTo>
                  <a:pt x="105" y="223"/>
                </a:lnTo>
                <a:lnTo>
                  <a:pt x="105" y="223"/>
                </a:lnTo>
                <a:lnTo>
                  <a:pt x="107" y="228"/>
                </a:lnTo>
                <a:lnTo>
                  <a:pt x="106" y="230"/>
                </a:lnTo>
                <a:lnTo>
                  <a:pt x="106" y="230"/>
                </a:lnTo>
                <a:lnTo>
                  <a:pt x="112" y="223"/>
                </a:lnTo>
                <a:lnTo>
                  <a:pt x="116" y="219"/>
                </a:lnTo>
                <a:lnTo>
                  <a:pt x="118" y="2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5" name="Freeform 731"/>
          <p:cNvSpPr>
            <a:spLocks/>
          </p:cNvSpPr>
          <p:nvPr/>
        </p:nvSpPr>
        <p:spPr bwMode="gray">
          <a:xfrm>
            <a:off x="2597433" y="4277781"/>
            <a:ext cx="236644" cy="137090"/>
          </a:xfrm>
          <a:custGeom>
            <a:avLst/>
            <a:gdLst>
              <a:gd name="T0" fmla="*/ 118 w 140"/>
              <a:gd name="T1" fmla="*/ 4 h 80"/>
              <a:gd name="T2" fmla="*/ 118 w 140"/>
              <a:gd name="T3" fmla="*/ 4 h 80"/>
              <a:gd name="T4" fmla="*/ 113 w 140"/>
              <a:gd name="T5" fmla="*/ 7 h 80"/>
              <a:gd name="T6" fmla="*/ 103 w 140"/>
              <a:gd name="T7" fmla="*/ 11 h 80"/>
              <a:gd name="T8" fmla="*/ 79 w 140"/>
              <a:gd name="T9" fmla="*/ 26 h 80"/>
              <a:gd name="T10" fmla="*/ 44 w 140"/>
              <a:gd name="T11" fmla="*/ 47 h 80"/>
              <a:gd name="T12" fmla="*/ 44 w 140"/>
              <a:gd name="T13" fmla="*/ 47 h 80"/>
              <a:gd name="T14" fmla="*/ 46 w 140"/>
              <a:gd name="T15" fmla="*/ 40 h 80"/>
              <a:gd name="T16" fmla="*/ 44 w 140"/>
              <a:gd name="T17" fmla="*/ 27 h 80"/>
              <a:gd name="T18" fmla="*/ 44 w 140"/>
              <a:gd name="T19" fmla="*/ 27 h 80"/>
              <a:gd name="T20" fmla="*/ 44 w 140"/>
              <a:gd name="T21" fmla="*/ 26 h 80"/>
              <a:gd name="T22" fmla="*/ 43 w 140"/>
              <a:gd name="T23" fmla="*/ 25 h 80"/>
              <a:gd name="T24" fmla="*/ 38 w 140"/>
              <a:gd name="T25" fmla="*/ 23 h 80"/>
              <a:gd name="T26" fmla="*/ 33 w 140"/>
              <a:gd name="T27" fmla="*/ 21 h 80"/>
              <a:gd name="T28" fmla="*/ 27 w 140"/>
              <a:gd name="T29" fmla="*/ 21 h 80"/>
              <a:gd name="T30" fmla="*/ 27 w 140"/>
              <a:gd name="T31" fmla="*/ 21 h 80"/>
              <a:gd name="T32" fmla="*/ 23 w 140"/>
              <a:gd name="T33" fmla="*/ 20 h 80"/>
              <a:gd name="T34" fmla="*/ 19 w 140"/>
              <a:gd name="T35" fmla="*/ 20 h 80"/>
              <a:gd name="T36" fmla="*/ 15 w 140"/>
              <a:gd name="T37" fmla="*/ 19 h 80"/>
              <a:gd name="T38" fmla="*/ 12 w 140"/>
              <a:gd name="T39" fmla="*/ 20 h 80"/>
              <a:gd name="T40" fmla="*/ 12 w 140"/>
              <a:gd name="T41" fmla="*/ 20 h 80"/>
              <a:gd name="T42" fmla="*/ 10 w 140"/>
              <a:gd name="T43" fmla="*/ 21 h 80"/>
              <a:gd name="T44" fmla="*/ 6 w 140"/>
              <a:gd name="T45" fmla="*/ 25 h 80"/>
              <a:gd name="T46" fmla="*/ 0 w 140"/>
              <a:gd name="T47" fmla="*/ 32 h 80"/>
              <a:gd name="T48" fmla="*/ 0 w 140"/>
              <a:gd name="T49" fmla="*/ 32 h 80"/>
              <a:gd name="T50" fmla="*/ 0 w 140"/>
              <a:gd name="T51" fmla="*/ 36 h 80"/>
              <a:gd name="T52" fmla="*/ 0 w 140"/>
              <a:gd name="T53" fmla="*/ 36 h 80"/>
              <a:gd name="T54" fmla="*/ 5 w 140"/>
              <a:gd name="T55" fmla="*/ 53 h 80"/>
              <a:gd name="T56" fmla="*/ 9 w 140"/>
              <a:gd name="T57" fmla="*/ 63 h 80"/>
              <a:gd name="T58" fmla="*/ 10 w 140"/>
              <a:gd name="T59" fmla="*/ 71 h 80"/>
              <a:gd name="T60" fmla="*/ 10 w 140"/>
              <a:gd name="T61" fmla="*/ 71 h 80"/>
              <a:gd name="T62" fmla="*/ 11 w 140"/>
              <a:gd name="T63" fmla="*/ 74 h 80"/>
              <a:gd name="T64" fmla="*/ 12 w 140"/>
              <a:gd name="T65" fmla="*/ 77 h 80"/>
              <a:gd name="T66" fmla="*/ 16 w 140"/>
              <a:gd name="T67" fmla="*/ 79 h 80"/>
              <a:gd name="T68" fmla="*/ 19 w 140"/>
              <a:gd name="T69" fmla="*/ 80 h 80"/>
              <a:gd name="T70" fmla="*/ 19 w 140"/>
              <a:gd name="T71" fmla="*/ 80 h 80"/>
              <a:gd name="T72" fmla="*/ 22 w 140"/>
              <a:gd name="T73" fmla="*/ 80 h 80"/>
              <a:gd name="T74" fmla="*/ 27 w 140"/>
              <a:gd name="T75" fmla="*/ 78 h 80"/>
              <a:gd name="T76" fmla="*/ 36 w 140"/>
              <a:gd name="T77" fmla="*/ 74 h 80"/>
              <a:gd name="T78" fmla="*/ 36 w 140"/>
              <a:gd name="T79" fmla="*/ 74 h 80"/>
              <a:gd name="T80" fmla="*/ 41 w 140"/>
              <a:gd name="T81" fmla="*/ 73 h 80"/>
              <a:gd name="T82" fmla="*/ 47 w 140"/>
              <a:gd name="T83" fmla="*/ 72 h 80"/>
              <a:gd name="T84" fmla="*/ 60 w 140"/>
              <a:gd name="T85" fmla="*/ 71 h 80"/>
              <a:gd name="T86" fmla="*/ 60 w 140"/>
              <a:gd name="T87" fmla="*/ 71 h 80"/>
              <a:gd name="T88" fmla="*/ 69 w 140"/>
              <a:gd name="T89" fmla="*/ 69 h 80"/>
              <a:gd name="T90" fmla="*/ 80 w 140"/>
              <a:gd name="T91" fmla="*/ 64 h 80"/>
              <a:gd name="T92" fmla="*/ 91 w 140"/>
              <a:gd name="T93" fmla="*/ 58 h 80"/>
              <a:gd name="T94" fmla="*/ 99 w 140"/>
              <a:gd name="T95" fmla="*/ 53 h 80"/>
              <a:gd name="T96" fmla="*/ 99 w 140"/>
              <a:gd name="T97" fmla="*/ 53 h 80"/>
              <a:gd name="T98" fmla="*/ 106 w 140"/>
              <a:gd name="T99" fmla="*/ 50 h 80"/>
              <a:gd name="T100" fmla="*/ 116 w 140"/>
              <a:gd name="T101" fmla="*/ 47 h 80"/>
              <a:gd name="T102" fmla="*/ 129 w 140"/>
              <a:gd name="T103" fmla="*/ 42 h 80"/>
              <a:gd name="T104" fmla="*/ 129 w 140"/>
              <a:gd name="T105" fmla="*/ 42 h 80"/>
              <a:gd name="T106" fmla="*/ 132 w 140"/>
              <a:gd name="T107" fmla="*/ 41 h 80"/>
              <a:gd name="T108" fmla="*/ 133 w 140"/>
              <a:gd name="T109" fmla="*/ 37 h 80"/>
              <a:gd name="T110" fmla="*/ 134 w 140"/>
              <a:gd name="T111" fmla="*/ 32 h 80"/>
              <a:gd name="T112" fmla="*/ 137 w 140"/>
              <a:gd name="T113" fmla="*/ 30 h 80"/>
              <a:gd name="T114" fmla="*/ 137 w 140"/>
              <a:gd name="T115" fmla="*/ 30 h 80"/>
              <a:gd name="T116" fmla="*/ 140 w 140"/>
              <a:gd name="T117" fmla="*/ 27 h 80"/>
              <a:gd name="T118" fmla="*/ 140 w 140"/>
              <a:gd name="T119" fmla="*/ 27 h 80"/>
              <a:gd name="T120" fmla="*/ 132 w 140"/>
              <a:gd name="T121" fmla="*/ 0 h 80"/>
              <a:gd name="T122" fmla="*/ 132 w 140"/>
              <a:gd name="T123" fmla="*/ 0 h 80"/>
              <a:gd name="T124" fmla="*/ 118 w 140"/>
              <a:gd name="T12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80">
                <a:moveTo>
                  <a:pt x="118" y="4"/>
                </a:moveTo>
                <a:lnTo>
                  <a:pt x="118" y="4"/>
                </a:lnTo>
                <a:lnTo>
                  <a:pt x="113" y="7"/>
                </a:lnTo>
                <a:lnTo>
                  <a:pt x="103" y="11"/>
                </a:lnTo>
                <a:lnTo>
                  <a:pt x="79" y="26"/>
                </a:lnTo>
                <a:lnTo>
                  <a:pt x="44" y="47"/>
                </a:lnTo>
                <a:lnTo>
                  <a:pt x="44" y="47"/>
                </a:lnTo>
                <a:lnTo>
                  <a:pt x="46" y="40"/>
                </a:lnTo>
                <a:lnTo>
                  <a:pt x="44" y="27"/>
                </a:lnTo>
                <a:lnTo>
                  <a:pt x="44" y="27"/>
                </a:lnTo>
                <a:lnTo>
                  <a:pt x="44" y="26"/>
                </a:lnTo>
                <a:lnTo>
                  <a:pt x="43" y="25"/>
                </a:lnTo>
                <a:lnTo>
                  <a:pt x="38" y="23"/>
                </a:lnTo>
                <a:lnTo>
                  <a:pt x="33" y="21"/>
                </a:lnTo>
                <a:lnTo>
                  <a:pt x="27" y="21"/>
                </a:lnTo>
                <a:lnTo>
                  <a:pt x="27" y="21"/>
                </a:lnTo>
                <a:lnTo>
                  <a:pt x="23" y="20"/>
                </a:lnTo>
                <a:lnTo>
                  <a:pt x="19" y="20"/>
                </a:lnTo>
                <a:lnTo>
                  <a:pt x="15" y="19"/>
                </a:lnTo>
                <a:lnTo>
                  <a:pt x="12" y="20"/>
                </a:lnTo>
                <a:lnTo>
                  <a:pt x="12" y="20"/>
                </a:lnTo>
                <a:lnTo>
                  <a:pt x="10" y="21"/>
                </a:lnTo>
                <a:lnTo>
                  <a:pt x="6" y="25"/>
                </a:lnTo>
                <a:lnTo>
                  <a:pt x="0" y="32"/>
                </a:lnTo>
                <a:lnTo>
                  <a:pt x="0" y="32"/>
                </a:lnTo>
                <a:lnTo>
                  <a:pt x="0" y="36"/>
                </a:lnTo>
                <a:lnTo>
                  <a:pt x="0" y="36"/>
                </a:lnTo>
                <a:lnTo>
                  <a:pt x="5" y="53"/>
                </a:lnTo>
                <a:lnTo>
                  <a:pt x="9" y="63"/>
                </a:lnTo>
                <a:lnTo>
                  <a:pt x="10" y="71"/>
                </a:lnTo>
                <a:lnTo>
                  <a:pt x="10" y="71"/>
                </a:lnTo>
                <a:lnTo>
                  <a:pt x="11" y="74"/>
                </a:lnTo>
                <a:lnTo>
                  <a:pt x="12" y="77"/>
                </a:lnTo>
                <a:lnTo>
                  <a:pt x="16" y="79"/>
                </a:lnTo>
                <a:lnTo>
                  <a:pt x="19" y="80"/>
                </a:lnTo>
                <a:lnTo>
                  <a:pt x="19" y="80"/>
                </a:lnTo>
                <a:lnTo>
                  <a:pt x="22" y="80"/>
                </a:lnTo>
                <a:lnTo>
                  <a:pt x="27" y="78"/>
                </a:lnTo>
                <a:lnTo>
                  <a:pt x="36" y="74"/>
                </a:lnTo>
                <a:lnTo>
                  <a:pt x="36" y="74"/>
                </a:lnTo>
                <a:lnTo>
                  <a:pt x="41" y="73"/>
                </a:lnTo>
                <a:lnTo>
                  <a:pt x="47" y="72"/>
                </a:lnTo>
                <a:lnTo>
                  <a:pt x="60" y="71"/>
                </a:lnTo>
                <a:lnTo>
                  <a:pt x="60" y="71"/>
                </a:lnTo>
                <a:lnTo>
                  <a:pt x="69" y="69"/>
                </a:lnTo>
                <a:lnTo>
                  <a:pt x="80" y="64"/>
                </a:lnTo>
                <a:lnTo>
                  <a:pt x="91" y="58"/>
                </a:lnTo>
                <a:lnTo>
                  <a:pt x="99" y="53"/>
                </a:lnTo>
                <a:lnTo>
                  <a:pt x="99" y="53"/>
                </a:lnTo>
                <a:lnTo>
                  <a:pt x="106" y="50"/>
                </a:lnTo>
                <a:lnTo>
                  <a:pt x="116" y="47"/>
                </a:lnTo>
                <a:lnTo>
                  <a:pt x="129" y="42"/>
                </a:lnTo>
                <a:lnTo>
                  <a:pt x="129" y="42"/>
                </a:lnTo>
                <a:lnTo>
                  <a:pt x="132" y="41"/>
                </a:lnTo>
                <a:lnTo>
                  <a:pt x="133" y="37"/>
                </a:lnTo>
                <a:lnTo>
                  <a:pt x="134" y="32"/>
                </a:lnTo>
                <a:lnTo>
                  <a:pt x="137" y="30"/>
                </a:lnTo>
                <a:lnTo>
                  <a:pt x="137" y="30"/>
                </a:lnTo>
                <a:lnTo>
                  <a:pt x="140" y="27"/>
                </a:lnTo>
                <a:lnTo>
                  <a:pt x="140" y="27"/>
                </a:lnTo>
                <a:lnTo>
                  <a:pt x="132" y="0"/>
                </a:lnTo>
                <a:lnTo>
                  <a:pt x="132" y="0"/>
                </a:lnTo>
                <a:lnTo>
                  <a:pt x="118"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6" name="Freeform 733"/>
          <p:cNvSpPr>
            <a:spLocks/>
          </p:cNvSpPr>
          <p:nvPr/>
        </p:nvSpPr>
        <p:spPr bwMode="gray">
          <a:xfrm>
            <a:off x="2820555" y="4120128"/>
            <a:ext cx="172412" cy="203921"/>
          </a:xfrm>
          <a:custGeom>
            <a:avLst/>
            <a:gdLst>
              <a:gd name="T0" fmla="*/ 98 w 102"/>
              <a:gd name="T1" fmla="*/ 32 h 119"/>
              <a:gd name="T2" fmla="*/ 93 w 102"/>
              <a:gd name="T3" fmla="*/ 27 h 119"/>
              <a:gd name="T4" fmla="*/ 88 w 102"/>
              <a:gd name="T5" fmla="*/ 21 h 119"/>
              <a:gd name="T6" fmla="*/ 80 w 102"/>
              <a:gd name="T7" fmla="*/ 16 h 119"/>
              <a:gd name="T8" fmla="*/ 70 w 102"/>
              <a:gd name="T9" fmla="*/ 16 h 119"/>
              <a:gd name="T10" fmla="*/ 63 w 102"/>
              <a:gd name="T11" fmla="*/ 10 h 119"/>
              <a:gd name="T12" fmla="*/ 58 w 102"/>
              <a:gd name="T13" fmla="*/ 0 h 119"/>
              <a:gd name="T14" fmla="*/ 51 w 102"/>
              <a:gd name="T15" fmla="*/ 2 h 119"/>
              <a:gd name="T16" fmla="*/ 50 w 102"/>
              <a:gd name="T17" fmla="*/ 6 h 119"/>
              <a:gd name="T18" fmla="*/ 48 w 102"/>
              <a:gd name="T19" fmla="*/ 15 h 119"/>
              <a:gd name="T20" fmla="*/ 39 w 102"/>
              <a:gd name="T21" fmla="*/ 32 h 119"/>
              <a:gd name="T22" fmla="*/ 42 w 102"/>
              <a:gd name="T23" fmla="*/ 34 h 119"/>
              <a:gd name="T24" fmla="*/ 44 w 102"/>
              <a:gd name="T25" fmla="*/ 44 h 119"/>
              <a:gd name="T26" fmla="*/ 39 w 102"/>
              <a:gd name="T27" fmla="*/ 63 h 119"/>
              <a:gd name="T28" fmla="*/ 35 w 102"/>
              <a:gd name="T29" fmla="*/ 73 h 119"/>
              <a:gd name="T30" fmla="*/ 29 w 102"/>
              <a:gd name="T31" fmla="*/ 79 h 119"/>
              <a:gd name="T32" fmla="*/ 10 w 102"/>
              <a:gd name="T33" fmla="*/ 89 h 119"/>
              <a:gd name="T34" fmla="*/ 0 w 102"/>
              <a:gd name="T35" fmla="*/ 92 h 119"/>
              <a:gd name="T36" fmla="*/ 8 w 102"/>
              <a:gd name="T37" fmla="*/ 119 h 119"/>
              <a:gd name="T38" fmla="*/ 29 w 102"/>
              <a:gd name="T39" fmla="*/ 113 h 119"/>
              <a:gd name="T40" fmla="*/ 39 w 102"/>
              <a:gd name="T41" fmla="*/ 112 h 119"/>
              <a:gd name="T42" fmla="*/ 45 w 102"/>
              <a:gd name="T43" fmla="*/ 107 h 119"/>
              <a:gd name="T44" fmla="*/ 45 w 102"/>
              <a:gd name="T45" fmla="*/ 105 h 119"/>
              <a:gd name="T46" fmla="*/ 49 w 102"/>
              <a:gd name="T47" fmla="*/ 101 h 119"/>
              <a:gd name="T48" fmla="*/ 51 w 102"/>
              <a:gd name="T49" fmla="*/ 100 h 119"/>
              <a:gd name="T50" fmla="*/ 56 w 102"/>
              <a:gd name="T51" fmla="*/ 96 h 119"/>
              <a:gd name="T52" fmla="*/ 59 w 102"/>
              <a:gd name="T53" fmla="*/ 91 h 119"/>
              <a:gd name="T54" fmla="*/ 65 w 102"/>
              <a:gd name="T55" fmla="*/ 89 h 119"/>
              <a:gd name="T56" fmla="*/ 72 w 102"/>
              <a:gd name="T57" fmla="*/ 86 h 119"/>
              <a:gd name="T58" fmla="*/ 76 w 102"/>
              <a:gd name="T59" fmla="*/ 83 h 119"/>
              <a:gd name="T60" fmla="*/ 75 w 102"/>
              <a:gd name="T61" fmla="*/ 76 h 119"/>
              <a:gd name="T62" fmla="*/ 77 w 102"/>
              <a:gd name="T63" fmla="*/ 63 h 119"/>
              <a:gd name="T64" fmla="*/ 79 w 102"/>
              <a:gd name="T65" fmla="*/ 60 h 119"/>
              <a:gd name="T66" fmla="*/ 81 w 102"/>
              <a:gd name="T67" fmla="*/ 63 h 119"/>
              <a:gd name="T68" fmla="*/ 82 w 102"/>
              <a:gd name="T69" fmla="*/ 64 h 119"/>
              <a:gd name="T70" fmla="*/ 85 w 102"/>
              <a:gd name="T71" fmla="*/ 64 h 119"/>
              <a:gd name="T72" fmla="*/ 90 w 102"/>
              <a:gd name="T73" fmla="*/ 57 h 119"/>
              <a:gd name="T74" fmla="*/ 91 w 102"/>
              <a:gd name="T75" fmla="*/ 54 h 119"/>
              <a:gd name="T76" fmla="*/ 96 w 102"/>
              <a:gd name="T77" fmla="*/ 48 h 119"/>
              <a:gd name="T78" fmla="*/ 99 w 102"/>
              <a:gd name="T79" fmla="*/ 39 h 119"/>
              <a:gd name="T80" fmla="*/ 101 w 102"/>
              <a:gd name="T81" fmla="*/ 3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19">
                <a:moveTo>
                  <a:pt x="98" y="32"/>
                </a:moveTo>
                <a:lnTo>
                  <a:pt x="98" y="32"/>
                </a:lnTo>
                <a:lnTo>
                  <a:pt x="96" y="30"/>
                </a:lnTo>
                <a:lnTo>
                  <a:pt x="93" y="27"/>
                </a:lnTo>
                <a:lnTo>
                  <a:pt x="88" y="21"/>
                </a:lnTo>
                <a:lnTo>
                  <a:pt x="88" y="21"/>
                </a:lnTo>
                <a:lnTo>
                  <a:pt x="85" y="18"/>
                </a:lnTo>
                <a:lnTo>
                  <a:pt x="80" y="16"/>
                </a:lnTo>
                <a:lnTo>
                  <a:pt x="70" y="16"/>
                </a:lnTo>
                <a:lnTo>
                  <a:pt x="70" y="16"/>
                </a:lnTo>
                <a:lnTo>
                  <a:pt x="66" y="14"/>
                </a:lnTo>
                <a:lnTo>
                  <a:pt x="63" y="10"/>
                </a:lnTo>
                <a:lnTo>
                  <a:pt x="58" y="0"/>
                </a:lnTo>
                <a:lnTo>
                  <a:pt x="58" y="0"/>
                </a:lnTo>
                <a:lnTo>
                  <a:pt x="51" y="2"/>
                </a:lnTo>
                <a:lnTo>
                  <a:pt x="51" y="2"/>
                </a:lnTo>
                <a:lnTo>
                  <a:pt x="50" y="4"/>
                </a:lnTo>
                <a:lnTo>
                  <a:pt x="50" y="6"/>
                </a:lnTo>
                <a:lnTo>
                  <a:pt x="49" y="10"/>
                </a:lnTo>
                <a:lnTo>
                  <a:pt x="48" y="15"/>
                </a:lnTo>
                <a:lnTo>
                  <a:pt x="48" y="15"/>
                </a:lnTo>
                <a:lnTo>
                  <a:pt x="39" y="32"/>
                </a:lnTo>
                <a:lnTo>
                  <a:pt x="39" y="32"/>
                </a:lnTo>
                <a:lnTo>
                  <a:pt x="42" y="34"/>
                </a:lnTo>
                <a:lnTo>
                  <a:pt x="43" y="39"/>
                </a:lnTo>
                <a:lnTo>
                  <a:pt x="44" y="44"/>
                </a:lnTo>
                <a:lnTo>
                  <a:pt x="43" y="51"/>
                </a:lnTo>
                <a:lnTo>
                  <a:pt x="39" y="63"/>
                </a:lnTo>
                <a:lnTo>
                  <a:pt x="35" y="73"/>
                </a:lnTo>
                <a:lnTo>
                  <a:pt x="35" y="73"/>
                </a:lnTo>
                <a:lnTo>
                  <a:pt x="33" y="76"/>
                </a:lnTo>
                <a:lnTo>
                  <a:pt x="29" y="79"/>
                </a:lnTo>
                <a:lnTo>
                  <a:pt x="21" y="85"/>
                </a:lnTo>
                <a:lnTo>
                  <a:pt x="10" y="89"/>
                </a:lnTo>
                <a:lnTo>
                  <a:pt x="0" y="92"/>
                </a:lnTo>
                <a:lnTo>
                  <a:pt x="0" y="92"/>
                </a:lnTo>
                <a:lnTo>
                  <a:pt x="8" y="119"/>
                </a:lnTo>
                <a:lnTo>
                  <a:pt x="8" y="119"/>
                </a:lnTo>
                <a:lnTo>
                  <a:pt x="19" y="116"/>
                </a:lnTo>
                <a:lnTo>
                  <a:pt x="29" y="113"/>
                </a:lnTo>
                <a:lnTo>
                  <a:pt x="29" y="113"/>
                </a:lnTo>
                <a:lnTo>
                  <a:pt x="39" y="112"/>
                </a:lnTo>
                <a:lnTo>
                  <a:pt x="43" y="110"/>
                </a:lnTo>
                <a:lnTo>
                  <a:pt x="45" y="107"/>
                </a:lnTo>
                <a:lnTo>
                  <a:pt x="45" y="107"/>
                </a:lnTo>
                <a:lnTo>
                  <a:pt x="45" y="105"/>
                </a:lnTo>
                <a:lnTo>
                  <a:pt x="47" y="102"/>
                </a:lnTo>
                <a:lnTo>
                  <a:pt x="49" y="101"/>
                </a:lnTo>
                <a:lnTo>
                  <a:pt x="51" y="100"/>
                </a:lnTo>
                <a:lnTo>
                  <a:pt x="51" y="100"/>
                </a:lnTo>
                <a:lnTo>
                  <a:pt x="55" y="99"/>
                </a:lnTo>
                <a:lnTo>
                  <a:pt x="56" y="96"/>
                </a:lnTo>
                <a:lnTo>
                  <a:pt x="59" y="91"/>
                </a:lnTo>
                <a:lnTo>
                  <a:pt x="59" y="91"/>
                </a:lnTo>
                <a:lnTo>
                  <a:pt x="61" y="90"/>
                </a:lnTo>
                <a:lnTo>
                  <a:pt x="65" y="89"/>
                </a:lnTo>
                <a:lnTo>
                  <a:pt x="72" y="86"/>
                </a:lnTo>
                <a:lnTo>
                  <a:pt x="72" y="86"/>
                </a:lnTo>
                <a:lnTo>
                  <a:pt x="75" y="85"/>
                </a:lnTo>
                <a:lnTo>
                  <a:pt x="76" y="83"/>
                </a:lnTo>
                <a:lnTo>
                  <a:pt x="75" y="76"/>
                </a:lnTo>
                <a:lnTo>
                  <a:pt x="75" y="76"/>
                </a:lnTo>
                <a:lnTo>
                  <a:pt x="76" y="71"/>
                </a:lnTo>
                <a:lnTo>
                  <a:pt x="77" y="63"/>
                </a:lnTo>
                <a:lnTo>
                  <a:pt x="77" y="63"/>
                </a:lnTo>
                <a:lnTo>
                  <a:pt x="79" y="60"/>
                </a:lnTo>
                <a:lnTo>
                  <a:pt x="80" y="60"/>
                </a:lnTo>
                <a:lnTo>
                  <a:pt x="81" y="63"/>
                </a:lnTo>
                <a:lnTo>
                  <a:pt x="82" y="64"/>
                </a:lnTo>
                <a:lnTo>
                  <a:pt x="82" y="64"/>
                </a:lnTo>
                <a:lnTo>
                  <a:pt x="83" y="64"/>
                </a:lnTo>
                <a:lnTo>
                  <a:pt x="85" y="64"/>
                </a:lnTo>
                <a:lnTo>
                  <a:pt x="87" y="60"/>
                </a:lnTo>
                <a:lnTo>
                  <a:pt x="90" y="57"/>
                </a:lnTo>
                <a:lnTo>
                  <a:pt x="91" y="54"/>
                </a:lnTo>
                <a:lnTo>
                  <a:pt x="91" y="54"/>
                </a:lnTo>
                <a:lnTo>
                  <a:pt x="93" y="52"/>
                </a:lnTo>
                <a:lnTo>
                  <a:pt x="96" y="48"/>
                </a:lnTo>
                <a:lnTo>
                  <a:pt x="99" y="39"/>
                </a:lnTo>
                <a:lnTo>
                  <a:pt x="99" y="39"/>
                </a:lnTo>
                <a:lnTo>
                  <a:pt x="102" y="34"/>
                </a:lnTo>
                <a:lnTo>
                  <a:pt x="101" y="32"/>
                </a:lnTo>
                <a:lnTo>
                  <a:pt x="98" y="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7" name="Freeform 735"/>
          <p:cNvSpPr>
            <a:spLocks/>
          </p:cNvSpPr>
          <p:nvPr/>
        </p:nvSpPr>
        <p:spPr bwMode="gray">
          <a:xfrm>
            <a:off x="2785059" y="4090996"/>
            <a:ext cx="135225" cy="83967"/>
          </a:xfrm>
          <a:custGeom>
            <a:avLst/>
            <a:gdLst>
              <a:gd name="T0" fmla="*/ 72 w 80"/>
              <a:gd name="T1" fmla="*/ 19 h 49"/>
              <a:gd name="T2" fmla="*/ 72 w 80"/>
              <a:gd name="T3" fmla="*/ 19 h 49"/>
              <a:gd name="T4" fmla="*/ 79 w 80"/>
              <a:gd name="T5" fmla="*/ 17 h 49"/>
              <a:gd name="T6" fmla="*/ 79 w 80"/>
              <a:gd name="T7" fmla="*/ 17 h 49"/>
              <a:gd name="T8" fmla="*/ 77 w 80"/>
              <a:gd name="T9" fmla="*/ 11 h 49"/>
              <a:gd name="T10" fmla="*/ 77 w 80"/>
              <a:gd name="T11" fmla="*/ 11 h 49"/>
              <a:gd name="T12" fmla="*/ 76 w 80"/>
              <a:gd name="T13" fmla="*/ 6 h 49"/>
              <a:gd name="T14" fmla="*/ 79 w 80"/>
              <a:gd name="T15" fmla="*/ 2 h 49"/>
              <a:gd name="T16" fmla="*/ 79 w 80"/>
              <a:gd name="T17" fmla="*/ 0 h 49"/>
              <a:gd name="T18" fmla="*/ 80 w 80"/>
              <a:gd name="T19" fmla="*/ 0 h 49"/>
              <a:gd name="T20" fmla="*/ 79 w 80"/>
              <a:gd name="T21" fmla="*/ 0 h 49"/>
              <a:gd name="T22" fmla="*/ 79 w 80"/>
              <a:gd name="T23" fmla="*/ 0 h 49"/>
              <a:gd name="T24" fmla="*/ 74 w 80"/>
              <a:gd name="T25" fmla="*/ 3 h 49"/>
              <a:gd name="T26" fmla="*/ 65 w 80"/>
              <a:gd name="T27" fmla="*/ 11 h 49"/>
              <a:gd name="T28" fmla="*/ 56 w 80"/>
              <a:gd name="T29" fmla="*/ 19 h 49"/>
              <a:gd name="T30" fmla="*/ 52 w 80"/>
              <a:gd name="T31" fmla="*/ 24 h 49"/>
              <a:gd name="T32" fmla="*/ 52 w 80"/>
              <a:gd name="T33" fmla="*/ 24 h 49"/>
              <a:gd name="T34" fmla="*/ 50 w 80"/>
              <a:gd name="T35" fmla="*/ 26 h 49"/>
              <a:gd name="T36" fmla="*/ 49 w 80"/>
              <a:gd name="T37" fmla="*/ 27 h 49"/>
              <a:gd name="T38" fmla="*/ 43 w 80"/>
              <a:gd name="T39" fmla="*/ 27 h 49"/>
              <a:gd name="T40" fmla="*/ 31 w 80"/>
              <a:gd name="T41" fmla="*/ 27 h 49"/>
              <a:gd name="T42" fmla="*/ 31 w 80"/>
              <a:gd name="T43" fmla="*/ 27 h 49"/>
              <a:gd name="T44" fmla="*/ 23 w 80"/>
              <a:gd name="T45" fmla="*/ 28 h 49"/>
              <a:gd name="T46" fmla="*/ 17 w 80"/>
              <a:gd name="T47" fmla="*/ 27 h 49"/>
              <a:gd name="T48" fmla="*/ 17 w 80"/>
              <a:gd name="T49" fmla="*/ 27 h 49"/>
              <a:gd name="T50" fmla="*/ 12 w 80"/>
              <a:gd name="T51" fmla="*/ 24 h 49"/>
              <a:gd name="T52" fmla="*/ 10 w 80"/>
              <a:gd name="T53" fmla="*/ 21 h 49"/>
              <a:gd name="T54" fmla="*/ 10 w 80"/>
              <a:gd name="T55" fmla="*/ 21 h 49"/>
              <a:gd name="T56" fmla="*/ 5 w 80"/>
              <a:gd name="T57" fmla="*/ 19 h 49"/>
              <a:gd name="T58" fmla="*/ 1 w 80"/>
              <a:gd name="T59" fmla="*/ 17 h 49"/>
              <a:gd name="T60" fmla="*/ 1 w 80"/>
              <a:gd name="T61" fmla="*/ 17 h 49"/>
              <a:gd name="T62" fmla="*/ 0 w 80"/>
              <a:gd name="T63" fmla="*/ 21 h 49"/>
              <a:gd name="T64" fmla="*/ 1 w 80"/>
              <a:gd name="T65" fmla="*/ 24 h 49"/>
              <a:gd name="T66" fmla="*/ 4 w 80"/>
              <a:gd name="T67" fmla="*/ 28 h 49"/>
              <a:gd name="T68" fmla="*/ 6 w 80"/>
              <a:gd name="T69" fmla="*/ 31 h 49"/>
              <a:gd name="T70" fmla="*/ 6 w 80"/>
              <a:gd name="T71" fmla="*/ 31 h 49"/>
              <a:gd name="T72" fmla="*/ 8 w 80"/>
              <a:gd name="T73" fmla="*/ 34 h 49"/>
              <a:gd name="T74" fmla="*/ 10 w 80"/>
              <a:gd name="T75" fmla="*/ 38 h 49"/>
              <a:gd name="T76" fmla="*/ 12 w 80"/>
              <a:gd name="T77" fmla="*/ 42 h 49"/>
              <a:gd name="T78" fmla="*/ 15 w 80"/>
              <a:gd name="T79" fmla="*/ 45 h 49"/>
              <a:gd name="T80" fmla="*/ 15 w 80"/>
              <a:gd name="T81" fmla="*/ 45 h 49"/>
              <a:gd name="T82" fmla="*/ 17 w 80"/>
              <a:gd name="T83" fmla="*/ 47 h 49"/>
              <a:gd name="T84" fmla="*/ 21 w 80"/>
              <a:gd name="T85" fmla="*/ 48 h 49"/>
              <a:gd name="T86" fmla="*/ 31 w 80"/>
              <a:gd name="T87" fmla="*/ 49 h 49"/>
              <a:gd name="T88" fmla="*/ 56 w 80"/>
              <a:gd name="T89" fmla="*/ 48 h 49"/>
              <a:gd name="T90" fmla="*/ 56 w 80"/>
              <a:gd name="T91" fmla="*/ 48 h 49"/>
              <a:gd name="T92" fmla="*/ 60 w 80"/>
              <a:gd name="T93" fmla="*/ 49 h 49"/>
              <a:gd name="T94" fmla="*/ 60 w 80"/>
              <a:gd name="T95" fmla="*/ 49 h 49"/>
              <a:gd name="T96" fmla="*/ 69 w 80"/>
              <a:gd name="T97" fmla="*/ 32 h 49"/>
              <a:gd name="T98" fmla="*/ 69 w 80"/>
              <a:gd name="T99" fmla="*/ 32 h 49"/>
              <a:gd name="T100" fmla="*/ 70 w 80"/>
              <a:gd name="T101" fmla="*/ 27 h 49"/>
              <a:gd name="T102" fmla="*/ 71 w 80"/>
              <a:gd name="T103" fmla="*/ 23 h 49"/>
              <a:gd name="T104" fmla="*/ 71 w 80"/>
              <a:gd name="T105" fmla="*/ 21 h 49"/>
              <a:gd name="T106" fmla="*/ 72 w 80"/>
              <a:gd name="T10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49">
                <a:moveTo>
                  <a:pt x="72" y="19"/>
                </a:moveTo>
                <a:lnTo>
                  <a:pt x="72" y="19"/>
                </a:lnTo>
                <a:lnTo>
                  <a:pt x="79" y="17"/>
                </a:lnTo>
                <a:lnTo>
                  <a:pt x="79" y="17"/>
                </a:lnTo>
                <a:lnTo>
                  <a:pt x="77" y="11"/>
                </a:lnTo>
                <a:lnTo>
                  <a:pt x="77" y="11"/>
                </a:lnTo>
                <a:lnTo>
                  <a:pt x="76" y="6"/>
                </a:lnTo>
                <a:lnTo>
                  <a:pt x="79" y="2"/>
                </a:lnTo>
                <a:lnTo>
                  <a:pt x="79" y="0"/>
                </a:lnTo>
                <a:lnTo>
                  <a:pt x="80" y="0"/>
                </a:lnTo>
                <a:lnTo>
                  <a:pt x="79" y="0"/>
                </a:lnTo>
                <a:lnTo>
                  <a:pt x="79" y="0"/>
                </a:lnTo>
                <a:lnTo>
                  <a:pt x="74" y="3"/>
                </a:lnTo>
                <a:lnTo>
                  <a:pt x="65" y="11"/>
                </a:lnTo>
                <a:lnTo>
                  <a:pt x="56" y="19"/>
                </a:lnTo>
                <a:lnTo>
                  <a:pt x="52" y="24"/>
                </a:lnTo>
                <a:lnTo>
                  <a:pt x="52" y="24"/>
                </a:lnTo>
                <a:lnTo>
                  <a:pt x="50" y="26"/>
                </a:lnTo>
                <a:lnTo>
                  <a:pt x="49" y="27"/>
                </a:lnTo>
                <a:lnTo>
                  <a:pt x="43" y="27"/>
                </a:lnTo>
                <a:lnTo>
                  <a:pt x="31" y="27"/>
                </a:lnTo>
                <a:lnTo>
                  <a:pt x="31" y="27"/>
                </a:lnTo>
                <a:lnTo>
                  <a:pt x="23" y="28"/>
                </a:lnTo>
                <a:lnTo>
                  <a:pt x="17" y="27"/>
                </a:lnTo>
                <a:lnTo>
                  <a:pt x="17" y="27"/>
                </a:lnTo>
                <a:lnTo>
                  <a:pt x="12" y="24"/>
                </a:lnTo>
                <a:lnTo>
                  <a:pt x="10" y="21"/>
                </a:lnTo>
                <a:lnTo>
                  <a:pt x="10" y="21"/>
                </a:lnTo>
                <a:lnTo>
                  <a:pt x="5" y="19"/>
                </a:lnTo>
                <a:lnTo>
                  <a:pt x="1" y="17"/>
                </a:lnTo>
                <a:lnTo>
                  <a:pt x="1" y="17"/>
                </a:lnTo>
                <a:lnTo>
                  <a:pt x="0" y="21"/>
                </a:lnTo>
                <a:lnTo>
                  <a:pt x="1" y="24"/>
                </a:lnTo>
                <a:lnTo>
                  <a:pt x="4" y="28"/>
                </a:lnTo>
                <a:lnTo>
                  <a:pt x="6" y="31"/>
                </a:lnTo>
                <a:lnTo>
                  <a:pt x="6" y="31"/>
                </a:lnTo>
                <a:lnTo>
                  <a:pt x="8" y="34"/>
                </a:lnTo>
                <a:lnTo>
                  <a:pt x="10" y="38"/>
                </a:lnTo>
                <a:lnTo>
                  <a:pt x="12" y="42"/>
                </a:lnTo>
                <a:lnTo>
                  <a:pt x="15" y="45"/>
                </a:lnTo>
                <a:lnTo>
                  <a:pt x="15" y="45"/>
                </a:lnTo>
                <a:lnTo>
                  <a:pt x="17" y="47"/>
                </a:lnTo>
                <a:lnTo>
                  <a:pt x="21" y="48"/>
                </a:lnTo>
                <a:lnTo>
                  <a:pt x="31" y="49"/>
                </a:lnTo>
                <a:lnTo>
                  <a:pt x="56" y="48"/>
                </a:lnTo>
                <a:lnTo>
                  <a:pt x="56" y="48"/>
                </a:lnTo>
                <a:lnTo>
                  <a:pt x="60" y="49"/>
                </a:lnTo>
                <a:lnTo>
                  <a:pt x="60" y="49"/>
                </a:lnTo>
                <a:lnTo>
                  <a:pt x="69" y="32"/>
                </a:lnTo>
                <a:lnTo>
                  <a:pt x="69" y="32"/>
                </a:lnTo>
                <a:lnTo>
                  <a:pt x="70" y="27"/>
                </a:lnTo>
                <a:lnTo>
                  <a:pt x="71" y="23"/>
                </a:lnTo>
                <a:lnTo>
                  <a:pt x="71" y="21"/>
                </a:lnTo>
                <a:lnTo>
                  <a:pt x="72" y="1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8" name="Freeform 737"/>
          <p:cNvSpPr>
            <a:spLocks/>
          </p:cNvSpPr>
          <p:nvPr/>
        </p:nvSpPr>
        <p:spPr bwMode="gray">
          <a:xfrm>
            <a:off x="2536583" y="3587189"/>
            <a:ext cx="165650" cy="89109"/>
          </a:xfrm>
          <a:custGeom>
            <a:avLst/>
            <a:gdLst>
              <a:gd name="T0" fmla="*/ 80 w 98"/>
              <a:gd name="T1" fmla="*/ 45 h 52"/>
              <a:gd name="T2" fmla="*/ 80 w 98"/>
              <a:gd name="T3" fmla="*/ 45 h 52"/>
              <a:gd name="T4" fmla="*/ 89 w 98"/>
              <a:gd name="T5" fmla="*/ 48 h 52"/>
              <a:gd name="T6" fmla="*/ 93 w 98"/>
              <a:gd name="T7" fmla="*/ 49 h 52"/>
              <a:gd name="T8" fmla="*/ 96 w 98"/>
              <a:gd name="T9" fmla="*/ 48 h 52"/>
              <a:gd name="T10" fmla="*/ 96 w 98"/>
              <a:gd name="T11" fmla="*/ 48 h 52"/>
              <a:gd name="T12" fmla="*/ 96 w 98"/>
              <a:gd name="T13" fmla="*/ 45 h 52"/>
              <a:gd name="T14" fmla="*/ 96 w 98"/>
              <a:gd name="T15" fmla="*/ 41 h 52"/>
              <a:gd name="T16" fmla="*/ 96 w 98"/>
              <a:gd name="T17" fmla="*/ 36 h 52"/>
              <a:gd name="T18" fmla="*/ 98 w 98"/>
              <a:gd name="T19" fmla="*/ 33 h 52"/>
              <a:gd name="T20" fmla="*/ 98 w 98"/>
              <a:gd name="T21" fmla="*/ 33 h 52"/>
              <a:gd name="T22" fmla="*/ 90 w 98"/>
              <a:gd name="T23" fmla="*/ 28 h 52"/>
              <a:gd name="T24" fmla="*/ 83 w 98"/>
              <a:gd name="T25" fmla="*/ 24 h 52"/>
              <a:gd name="T26" fmla="*/ 83 w 98"/>
              <a:gd name="T27" fmla="*/ 24 h 52"/>
              <a:gd name="T28" fmla="*/ 58 w 98"/>
              <a:gd name="T29" fmla="*/ 17 h 52"/>
              <a:gd name="T30" fmla="*/ 43 w 98"/>
              <a:gd name="T31" fmla="*/ 13 h 52"/>
              <a:gd name="T32" fmla="*/ 35 w 98"/>
              <a:gd name="T33" fmla="*/ 9 h 52"/>
              <a:gd name="T34" fmla="*/ 35 w 98"/>
              <a:gd name="T35" fmla="*/ 9 h 52"/>
              <a:gd name="T36" fmla="*/ 21 w 98"/>
              <a:gd name="T37" fmla="*/ 2 h 52"/>
              <a:gd name="T38" fmla="*/ 16 w 98"/>
              <a:gd name="T39" fmla="*/ 0 h 52"/>
              <a:gd name="T40" fmla="*/ 11 w 98"/>
              <a:gd name="T41" fmla="*/ 0 h 52"/>
              <a:gd name="T42" fmla="*/ 11 w 98"/>
              <a:gd name="T43" fmla="*/ 0 h 52"/>
              <a:gd name="T44" fmla="*/ 0 w 98"/>
              <a:gd name="T45" fmla="*/ 4 h 52"/>
              <a:gd name="T46" fmla="*/ 0 w 98"/>
              <a:gd name="T47" fmla="*/ 4 h 52"/>
              <a:gd name="T48" fmla="*/ 2 w 98"/>
              <a:gd name="T49" fmla="*/ 7 h 52"/>
              <a:gd name="T50" fmla="*/ 4 w 98"/>
              <a:gd name="T51" fmla="*/ 8 h 52"/>
              <a:gd name="T52" fmla="*/ 11 w 98"/>
              <a:gd name="T53" fmla="*/ 9 h 52"/>
              <a:gd name="T54" fmla="*/ 11 w 98"/>
              <a:gd name="T55" fmla="*/ 9 h 52"/>
              <a:gd name="T56" fmla="*/ 15 w 98"/>
              <a:gd name="T57" fmla="*/ 9 h 52"/>
              <a:gd name="T58" fmla="*/ 16 w 98"/>
              <a:gd name="T59" fmla="*/ 12 h 52"/>
              <a:gd name="T60" fmla="*/ 19 w 98"/>
              <a:gd name="T61" fmla="*/ 19 h 52"/>
              <a:gd name="T62" fmla="*/ 19 w 98"/>
              <a:gd name="T63" fmla="*/ 19 h 52"/>
              <a:gd name="T64" fmla="*/ 24 w 98"/>
              <a:gd name="T65" fmla="*/ 27 h 52"/>
              <a:gd name="T66" fmla="*/ 25 w 98"/>
              <a:gd name="T67" fmla="*/ 30 h 52"/>
              <a:gd name="T68" fmla="*/ 25 w 98"/>
              <a:gd name="T69" fmla="*/ 34 h 52"/>
              <a:gd name="T70" fmla="*/ 25 w 98"/>
              <a:gd name="T71" fmla="*/ 34 h 52"/>
              <a:gd name="T72" fmla="*/ 24 w 98"/>
              <a:gd name="T73" fmla="*/ 38 h 52"/>
              <a:gd name="T74" fmla="*/ 24 w 98"/>
              <a:gd name="T75" fmla="*/ 38 h 52"/>
              <a:gd name="T76" fmla="*/ 35 w 98"/>
              <a:gd name="T77" fmla="*/ 43 h 52"/>
              <a:gd name="T78" fmla="*/ 35 w 98"/>
              <a:gd name="T79" fmla="*/ 43 h 52"/>
              <a:gd name="T80" fmla="*/ 43 w 98"/>
              <a:gd name="T81" fmla="*/ 48 h 52"/>
              <a:gd name="T82" fmla="*/ 47 w 98"/>
              <a:gd name="T83" fmla="*/ 50 h 52"/>
              <a:gd name="T84" fmla="*/ 48 w 98"/>
              <a:gd name="T85" fmla="*/ 52 h 52"/>
              <a:gd name="T86" fmla="*/ 48 w 98"/>
              <a:gd name="T87" fmla="*/ 52 h 52"/>
              <a:gd name="T88" fmla="*/ 58 w 98"/>
              <a:gd name="T89" fmla="*/ 50 h 52"/>
              <a:gd name="T90" fmla="*/ 67 w 98"/>
              <a:gd name="T91" fmla="*/ 49 h 52"/>
              <a:gd name="T92" fmla="*/ 67 w 98"/>
              <a:gd name="T93" fmla="*/ 49 h 52"/>
              <a:gd name="T94" fmla="*/ 71 w 98"/>
              <a:gd name="T95" fmla="*/ 49 h 52"/>
              <a:gd name="T96" fmla="*/ 74 w 98"/>
              <a:gd name="T97" fmla="*/ 48 h 52"/>
              <a:gd name="T98" fmla="*/ 74 w 98"/>
              <a:gd name="T99" fmla="*/ 48 h 52"/>
              <a:gd name="T100" fmla="*/ 77 w 98"/>
              <a:gd name="T101" fmla="*/ 46 h 52"/>
              <a:gd name="T102" fmla="*/ 80 w 98"/>
              <a:gd name="T10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52">
                <a:moveTo>
                  <a:pt x="80" y="45"/>
                </a:moveTo>
                <a:lnTo>
                  <a:pt x="80" y="45"/>
                </a:lnTo>
                <a:lnTo>
                  <a:pt x="89" y="48"/>
                </a:lnTo>
                <a:lnTo>
                  <a:pt x="93" y="49"/>
                </a:lnTo>
                <a:lnTo>
                  <a:pt x="96" y="48"/>
                </a:lnTo>
                <a:lnTo>
                  <a:pt x="96" y="48"/>
                </a:lnTo>
                <a:lnTo>
                  <a:pt x="96" y="45"/>
                </a:lnTo>
                <a:lnTo>
                  <a:pt x="96" y="41"/>
                </a:lnTo>
                <a:lnTo>
                  <a:pt x="96" y="36"/>
                </a:lnTo>
                <a:lnTo>
                  <a:pt x="98" y="33"/>
                </a:lnTo>
                <a:lnTo>
                  <a:pt x="98" y="33"/>
                </a:lnTo>
                <a:lnTo>
                  <a:pt x="90" y="28"/>
                </a:lnTo>
                <a:lnTo>
                  <a:pt x="83" y="24"/>
                </a:lnTo>
                <a:lnTo>
                  <a:pt x="83" y="24"/>
                </a:lnTo>
                <a:lnTo>
                  <a:pt x="58" y="17"/>
                </a:lnTo>
                <a:lnTo>
                  <a:pt x="43" y="13"/>
                </a:lnTo>
                <a:lnTo>
                  <a:pt x="35" y="9"/>
                </a:lnTo>
                <a:lnTo>
                  <a:pt x="35" y="9"/>
                </a:lnTo>
                <a:lnTo>
                  <a:pt x="21" y="2"/>
                </a:lnTo>
                <a:lnTo>
                  <a:pt x="16" y="0"/>
                </a:lnTo>
                <a:lnTo>
                  <a:pt x="11" y="0"/>
                </a:lnTo>
                <a:lnTo>
                  <a:pt x="11" y="0"/>
                </a:lnTo>
                <a:lnTo>
                  <a:pt x="0" y="4"/>
                </a:lnTo>
                <a:lnTo>
                  <a:pt x="0" y="4"/>
                </a:lnTo>
                <a:lnTo>
                  <a:pt x="2" y="7"/>
                </a:lnTo>
                <a:lnTo>
                  <a:pt x="4" y="8"/>
                </a:lnTo>
                <a:lnTo>
                  <a:pt x="11" y="9"/>
                </a:lnTo>
                <a:lnTo>
                  <a:pt x="11" y="9"/>
                </a:lnTo>
                <a:lnTo>
                  <a:pt x="15" y="9"/>
                </a:lnTo>
                <a:lnTo>
                  <a:pt x="16" y="12"/>
                </a:lnTo>
                <a:lnTo>
                  <a:pt x="19" y="19"/>
                </a:lnTo>
                <a:lnTo>
                  <a:pt x="19" y="19"/>
                </a:lnTo>
                <a:lnTo>
                  <a:pt x="24" y="27"/>
                </a:lnTo>
                <a:lnTo>
                  <a:pt x="25" y="30"/>
                </a:lnTo>
                <a:lnTo>
                  <a:pt x="25" y="34"/>
                </a:lnTo>
                <a:lnTo>
                  <a:pt x="25" y="34"/>
                </a:lnTo>
                <a:lnTo>
                  <a:pt x="24" y="38"/>
                </a:lnTo>
                <a:lnTo>
                  <a:pt x="24" y="38"/>
                </a:lnTo>
                <a:lnTo>
                  <a:pt x="35" y="43"/>
                </a:lnTo>
                <a:lnTo>
                  <a:pt x="35" y="43"/>
                </a:lnTo>
                <a:lnTo>
                  <a:pt x="43" y="48"/>
                </a:lnTo>
                <a:lnTo>
                  <a:pt x="47" y="50"/>
                </a:lnTo>
                <a:lnTo>
                  <a:pt x="48" y="52"/>
                </a:lnTo>
                <a:lnTo>
                  <a:pt x="48" y="52"/>
                </a:lnTo>
                <a:lnTo>
                  <a:pt x="58" y="50"/>
                </a:lnTo>
                <a:lnTo>
                  <a:pt x="67" y="49"/>
                </a:lnTo>
                <a:lnTo>
                  <a:pt x="67" y="49"/>
                </a:lnTo>
                <a:lnTo>
                  <a:pt x="71" y="49"/>
                </a:lnTo>
                <a:lnTo>
                  <a:pt x="74" y="48"/>
                </a:lnTo>
                <a:lnTo>
                  <a:pt x="74" y="48"/>
                </a:lnTo>
                <a:lnTo>
                  <a:pt x="77" y="46"/>
                </a:lnTo>
                <a:lnTo>
                  <a:pt x="80" y="4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9" name="Freeform 739"/>
          <p:cNvSpPr>
            <a:spLocks/>
          </p:cNvSpPr>
          <p:nvPr/>
        </p:nvSpPr>
        <p:spPr bwMode="gray">
          <a:xfrm>
            <a:off x="2617718" y="3669444"/>
            <a:ext cx="77755" cy="68545"/>
          </a:xfrm>
          <a:custGeom>
            <a:avLst/>
            <a:gdLst>
              <a:gd name="T0" fmla="*/ 41 w 46"/>
              <a:gd name="T1" fmla="*/ 40 h 40"/>
              <a:gd name="T2" fmla="*/ 41 w 46"/>
              <a:gd name="T3" fmla="*/ 40 h 40"/>
              <a:gd name="T4" fmla="*/ 40 w 46"/>
              <a:gd name="T5" fmla="*/ 40 h 40"/>
              <a:gd name="T6" fmla="*/ 40 w 46"/>
              <a:gd name="T7" fmla="*/ 40 h 40"/>
              <a:gd name="T8" fmla="*/ 27 w 46"/>
              <a:gd name="T9" fmla="*/ 34 h 40"/>
              <a:gd name="T10" fmla="*/ 20 w 46"/>
              <a:gd name="T11" fmla="*/ 29 h 40"/>
              <a:gd name="T12" fmla="*/ 15 w 46"/>
              <a:gd name="T13" fmla="*/ 24 h 40"/>
              <a:gd name="T14" fmla="*/ 15 w 46"/>
              <a:gd name="T15" fmla="*/ 24 h 40"/>
              <a:gd name="T16" fmla="*/ 14 w 46"/>
              <a:gd name="T17" fmla="*/ 23 h 40"/>
              <a:gd name="T18" fmla="*/ 14 w 46"/>
              <a:gd name="T19" fmla="*/ 23 h 40"/>
              <a:gd name="T20" fmla="*/ 7 w 46"/>
              <a:gd name="T21" fmla="*/ 14 h 40"/>
              <a:gd name="T22" fmla="*/ 3 w 46"/>
              <a:gd name="T23" fmla="*/ 11 h 40"/>
              <a:gd name="T24" fmla="*/ 2 w 46"/>
              <a:gd name="T25" fmla="*/ 8 h 40"/>
              <a:gd name="T26" fmla="*/ 2 w 46"/>
              <a:gd name="T27" fmla="*/ 8 h 40"/>
              <a:gd name="T28" fmla="*/ 0 w 46"/>
              <a:gd name="T29" fmla="*/ 4 h 40"/>
              <a:gd name="T30" fmla="*/ 0 w 46"/>
              <a:gd name="T31" fmla="*/ 4 h 40"/>
              <a:gd name="T32" fmla="*/ 2 w 46"/>
              <a:gd name="T33" fmla="*/ 4 h 40"/>
              <a:gd name="T34" fmla="*/ 2 w 46"/>
              <a:gd name="T35" fmla="*/ 4 h 40"/>
              <a:gd name="T36" fmla="*/ 2 w 46"/>
              <a:gd name="T37" fmla="*/ 4 h 40"/>
              <a:gd name="T38" fmla="*/ 2 w 46"/>
              <a:gd name="T39" fmla="*/ 4 h 40"/>
              <a:gd name="T40" fmla="*/ 2 w 46"/>
              <a:gd name="T41" fmla="*/ 4 h 40"/>
              <a:gd name="T42" fmla="*/ 2 w 46"/>
              <a:gd name="T43" fmla="*/ 4 h 40"/>
              <a:gd name="T44" fmla="*/ 2 w 46"/>
              <a:gd name="T45" fmla="*/ 4 h 40"/>
              <a:gd name="T46" fmla="*/ 2 w 46"/>
              <a:gd name="T47" fmla="*/ 4 h 40"/>
              <a:gd name="T48" fmla="*/ 2 w 46"/>
              <a:gd name="T49" fmla="*/ 4 h 40"/>
              <a:gd name="T50" fmla="*/ 2 w 46"/>
              <a:gd name="T51" fmla="*/ 4 h 40"/>
              <a:gd name="T52" fmla="*/ 2 w 46"/>
              <a:gd name="T53" fmla="*/ 4 h 40"/>
              <a:gd name="T54" fmla="*/ 2 w 46"/>
              <a:gd name="T55" fmla="*/ 4 h 40"/>
              <a:gd name="T56" fmla="*/ 3 w 46"/>
              <a:gd name="T57" fmla="*/ 4 h 40"/>
              <a:gd name="T58" fmla="*/ 3 w 46"/>
              <a:gd name="T59" fmla="*/ 4 h 40"/>
              <a:gd name="T60" fmla="*/ 4 w 46"/>
              <a:gd name="T61" fmla="*/ 3 h 40"/>
              <a:gd name="T62" fmla="*/ 4 w 46"/>
              <a:gd name="T63" fmla="*/ 3 h 40"/>
              <a:gd name="T64" fmla="*/ 4 w 46"/>
              <a:gd name="T65" fmla="*/ 3 h 40"/>
              <a:gd name="T66" fmla="*/ 4 w 46"/>
              <a:gd name="T67" fmla="*/ 3 h 40"/>
              <a:gd name="T68" fmla="*/ 4 w 46"/>
              <a:gd name="T69" fmla="*/ 3 h 40"/>
              <a:gd name="T70" fmla="*/ 15 w 46"/>
              <a:gd name="T71" fmla="*/ 1 h 40"/>
              <a:gd name="T72" fmla="*/ 15 w 46"/>
              <a:gd name="T73" fmla="*/ 1 h 40"/>
              <a:gd name="T74" fmla="*/ 16 w 46"/>
              <a:gd name="T75" fmla="*/ 1 h 40"/>
              <a:gd name="T76" fmla="*/ 16 w 46"/>
              <a:gd name="T77" fmla="*/ 1 h 40"/>
              <a:gd name="T78" fmla="*/ 18 w 46"/>
              <a:gd name="T79" fmla="*/ 1 h 40"/>
              <a:gd name="T80" fmla="*/ 18 w 46"/>
              <a:gd name="T81" fmla="*/ 1 h 40"/>
              <a:gd name="T82" fmla="*/ 18 w 46"/>
              <a:gd name="T83" fmla="*/ 1 h 40"/>
              <a:gd name="T84" fmla="*/ 18 w 46"/>
              <a:gd name="T85" fmla="*/ 1 h 40"/>
              <a:gd name="T86" fmla="*/ 19 w 46"/>
              <a:gd name="T87" fmla="*/ 1 h 40"/>
              <a:gd name="T88" fmla="*/ 19 w 46"/>
              <a:gd name="T89" fmla="*/ 1 h 40"/>
              <a:gd name="T90" fmla="*/ 20 w 46"/>
              <a:gd name="T91" fmla="*/ 1 h 40"/>
              <a:gd name="T92" fmla="*/ 20 w 46"/>
              <a:gd name="T93" fmla="*/ 1 h 40"/>
              <a:gd name="T94" fmla="*/ 23 w 46"/>
              <a:gd name="T95" fmla="*/ 1 h 40"/>
              <a:gd name="T96" fmla="*/ 25 w 46"/>
              <a:gd name="T97" fmla="*/ 0 h 40"/>
              <a:gd name="T98" fmla="*/ 25 w 46"/>
              <a:gd name="T99" fmla="*/ 0 h 40"/>
              <a:gd name="T100" fmla="*/ 30 w 46"/>
              <a:gd name="T101" fmla="*/ 7 h 40"/>
              <a:gd name="T102" fmla="*/ 35 w 46"/>
              <a:gd name="T103" fmla="*/ 13 h 40"/>
              <a:gd name="T104" fmla="*/ 42 w 46"/>
              <a:gd name="T105" fmla="*/ 20 h 40"/>
              <a:gd name="T106" fmla="*/ 42 w 46"/>
              <a:gd name="T107" fmla="*/ 20 h 40"/>
              <a:gd name="T108" fmla="*/ 45 w 46"/>
              <a:gd name="T109" fmla="*/ 24 h 40"/>
              <a:gd name="T110" fmla="*/ 45 w 46"/>
              <a:gd name="T111" fmla="*/ 28 h 40"/>
              <a:gd name="T112" fmla="*/ 46 w 46"/>
              <a:gd name="T113" fmla="*/ 39 h 40"/>
              <a:gd name="T114" fmla="*/ 46 w 46"/>
              <a:gd name="T115" fmla="*/ 39 h 40"/>
              <a:gd name="T116" fmla="*/ 41 w 46"/>
              <a:gd name="T1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40">
                <a:moveTo>
                  <a:pt x="41" y="40"/>
                </a:moveTo>
                <a:lnTo>
                  <a:pt x="41" y="40"/>
                </a:lnTo>
                <a:lnTo>
                  <a:pt x="40" y="40"/>
                </a:lnTo>
                <a:lnTo>
                  <a:pt x="40" y="40"/>
                </a:lnTo>
                <a:lnTo>
                  <a:pt x="27" y="34"/>
                </a:lnTo>
                <a:lnTo>
                  <a:pt x="20" y="29"/>
                </a:lnTo>
                <a:lnTo>
                  <a:pt x="15" y="24"/>
                </a:lnTo>
                <a:lnTo>
                  <a:pt x="15" y="24"/>
                </a:lnTo>
                <a:lnTo>
                  <a:pt x="14" y="23"/>
                </a:lnTo>
                <a:lnTo>
                  <a:pt x="14" y="23"/>
                </a:lnTo>
                <a:lnTo>
                  <a:pt x="7" y="14"/>
                </a:lnTo>
                <a:lnTo>
                  <a:pt x="3" y="11"/>
                </a:lnTo>
                <a:lnTo>
                  <a:pt x="2" y="8"/>
                </a:lnTo>
                <a:lnTo>
                  <a:pt x="2" y="8"/>
                </a:lnTo>
                <a:lnTo>
                  <a:pt x="0" y="4"/>
                </a:lnTo>
                <a:lnTo>
                  <a:pt x="0"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4" y="3"/>
                </a:lnTo>
                <a:lnTo>
                  <a:pt x="4" y="3"/>
                </a:lnTo>
                <a:lnTo>
                  <a:pt x="4" y="3"/>
                </a:lnTo>
                <a:lnTo>
                  <a:pt x="4" y="3"/>
                </a:lnTo>
                <a:lnTo>
                  <a:pt x="4" y="3"/>
                </a:lnTo>
                <a:lnTo>
                  <a:pt x="15" y="1"/>
                </a:lnTo>
                <a:lnTo>
                  <a:pt x="15" y="1"/>
                </a:lnTo>
                <a:lnTo>
                  <a:pt x="16" y="1"/>
                </a:lnTo>
                <a:lnTo>
                  <a:pt x="16" y="1"/>
                </a:lnTo>
                <a:lnTo>
                  <a:pt x="18" y="1"/>
                </a:lnTo>
                <a:lnTo>
                  <a:pt x="18" y="1"/>
                </a:lnTo>
                <a:lnTo>
                  <a:pt x="18" y="1"/>
                </a:lnTo>
                <a:lnTo>
                  <a:pt x="18" y="1"/>
                </a:lnTo>
                <a:lnTo>
                  <a:pt x="19" y="1"/>
                </a:lnTo>
                <a:lnTo>
                  <a:pt x="19" y="1"/>
                </a:lnTo>
                <a:lnTo>
                  <a:pt x="20" y="1"/>
                </a:lnTo>
                <a:lnTo>
                  <a:pt x="20" y="1"/>
                </a:lnTo>
                <a:lnTo>
                  <a:pt x="23" y="1"/>
                </a:lnTo>
                <a:lnTo>
                  <a:pt x="25" y="0"/>
                </a:lnTo>
                <a:lnTo>
                  <a:pt x="25" y="0"/>
                </a:lnTo>
                <a:lnTo>
                  <a:pt x="30" y="7"/>
                </a:lnTo>
                <a:lnTo>
                  <a:pt x="35" y="13"/>
                </a:lnTo>
                <a:lnTo>
                  <a:pt x="42" y="20"/>
                </a:lnTo>
                <a:lnTo>
                  <a:pt x="42" y="20"/>
                </a:lnTo>
                <a:lnTo>
                  <a:pt x="45" y="24"/>
                </a:lnTo>
                <a:lnTo>
                  <a:pt x="45" y="28"/>
                </a:lnTo>
                <a:lnTo>
                  <a:pt x="46" y="39"/>
                </a:lnTo>
                <a:lnTo>
                  <a:pt x="46" y="39"/>
                </a:lnTo>
                <a:lnTo>
                  <a:pt x="41" y="4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0" name="Freeform 754"/>
          <p:cNvSpPr>
            <a:spLocks/>
          </p:cNvSpPr>
          <p:nvPr/>
        </p:nvSpPr>
        <p:spPr bwMode="gray">
          <a:xfrm>
            <a:off x="2659975" y="3643739"/>
            <a:ext cx="108180" cy="104531"/>
          </a:xfrm>
          <a:custGeom>
            <a:avLst/>
            <a:gdLst>
              <a:gd name="T0" fmla="*/ 59 w 64"/>
              <a:gd name="T1" fmla="*/ 17 h 61"/>
              <a:gd name="T2" fmla="*/ 55 w 64"/>
              <a:gd name="T3" fmla="*/ 12 h 61"/>
              <a:gd name="T4" fmla="*/ 52 w 64"/>
              <a:gd name="T5" fmla="*/ 3 h 61"/>
              <a:gd name="T6" fmla="*/ 52 w 64"/>
              <a:gd name="T7" fmla="*/ 2 h 61"/>
              <a:gd name="T8" fmla="*/ 42 w 64"/>
              <a:gd name="T9" fmla="*/ 7 h 61"/>
              <a:gd name="T10" fmla="*/ 34 w 64"/>
              <a:gd name="T11" fmla="*/ 6 h 61"/>
              <a:gd name="T12" fmla="*/ 25 w 64"/>
              <a:gd name="T13" fmla="*/ 0 h 61"/>
              <a:gd name="T14" fmla="*/ 23 w 64"/>
              <a:gd name="T15" fmla="*/ 3 h 61"/>
              <a:gd name="T16" fmla="*/ 23 w 64"/>
              <a:gd name="T17" fmla="*/ 12 h 61"/>
              <a:gd name="T18" fmla="*/ 23 w 64"/>
              <a:gd name="T19" fmla="*/ 15 h 61"/>
              <a:gd name="T20" fmla="*/ 16 w 64"/>
              <a:gd name="T21" fmla="*/ 15 h 61"/>
              <a:gd name="T22" fmla="*/ 7 w 64"/>
              <a:gd name="T23" fmla="*/ 12 h 61"/>
              <a:gd name="T24" fmla="*/ 0 w 64"/>
              <a:gd name="T25" fmla="*/ 15 h 61"/>
              <a:gd name="T26" fmla="*/ 5 w 64"/>
              <a:gd name="T27" fmla="*/ 22 h 61"/>
              <a:gd name="T28" fmla="*/ 17 w 64"/>
              <a:gd name="T29" fmla="*/ 35 h 61"/>
              <a:gd name="T30" fmla="*/ 20 w 64"/>
              <a:gd name="T31" fmla="*/ 39 h 61"/>
              <a:gd name="T32" fmla="*/ 21 w 64"/>
              <a:gd name="T33" fmla="*/ 54 h 61"/>
              <a:gd name="T34" fmla="*/ 31 w 64"/>
              <a:gd name="T35" fmla="*/ 48 h 61"/>
              <a:gd name="T36" fmla="*/ 39 w 64"/>
              <a:gd name="T37" fmla="*/ 44 h 61"/>
              <a:gd name="T38" fmla="*/ 41 w 64"/>
              <a:gd name="T39" fmla="*/ 43 h 61"/>
              <a:gd name="T40" fmla="*/ 42 w 64"/>
              <a:gd name="T41" fmla="*/ 48 h 61"/>
              <a:gd name="T42" fmla="*/ 42 w 64"/>
              <a:gd name="T43" fmla="*/ 58 h 61"/>
              <a:gd name="T44" fmla="*/ 44 w 64"/>
              <a:gd name="T45" fmla="*/ 60 h 61"/>
              <a:gd name="T46" fmla="*/ 52 w 64"/>
              <a:gd name="T47" fmla="*/ 61 h 61"/>
              <a:gd name="T48" fmla="*/ 52 w 64"/>
              <a:gd name="T49" fmla="*/ 54 h 61"/>
              <a:gd name="T50" fmla="*/ 50 w 64"/>
              <a:gd name="T51" fmla="*/ 50 h 61"/>
              <a:gd name="T52" fmla="*/ 50 w 64"/>
              <a:gd name="T53" fmla="*/ 47 h 61"/>
              <a:gd name="T54" fmla="*/ 53 w 64"/>
              <a:gd name="T55" fmla="*/ 45 h 61"/>
              <a:gd name="T56" fmla="*/ 55 w 64"/>
              <a:gd name="T57" fmla="*/ 43 h 61"/>
              <a:gd name="T58" fmla="*/ 62 w 64"/>
              <a:gd name="T59" fmla="*/ 33 h 61"/>
              <a:gd name="T60" fmla="*/ 64 w 64"/>
              <a:gd name="T61" fmla="*/ 29 h 61"/>
              <a:gd name="T62" fmla="*/ 64 w 64"/>
              <a:gd name="T63" fmla="*/ 27 h 61"/>
              <a:gd name="T64" fmla="*/ 60 w 64"/>
              <a:gd name="T6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1">
                <a:moveTo>
                  <a:pt x="59" y="17"/>
                </a:moveTo>
                <a:lnTo>
                  <a:pt x="59" y="17"/>
                </a:lnTo>
                <a:lnTo>
                  <a:pt x="58" y="15"/>
                </a:lnTo>
                <a:lnTo>
                  <a:pt x="55" y="12"/>
                </a:lnTo>
                <a:lnTo>
                  <a:pt x="53" y="8"/>
                </a:lnTo>
                <a:lnTo>
                  <a:pt x="52" y="3"/>
                </a:lnTo>
                <a:lnTo>
                  <a:pt x="52" y="3"/>
                </a:lnTo>
                <a:lnTo>
                  <a:pt x="52" y="2"/>
                </a:lnTo>
                <a:lnTo>
                  <a:pt x="52" y="2"/>
                </a:lnTo>
                <a:lnTo>
                  <a:pt x="42" y="7"/>
                </a:lnTo>
                <a:lnTo>
                  <a:pt x="37" y="7"/>
                </a:lnTo>
                <a:lnTo>
                  <a:pt x="34" y="6"/>
                </a:lnTo>
                <a:lnTo>
                  <a:pt x="34" y="6"/>
                </a:lnTo>
                <a:lnTo>
                  <a:pt x="25" y="0"/>
                </a:lnTo>
                <a:lnTo>
                  <a:pt x="25" y="0"/>
                </a:lnTo>
                <a:lnTo>
                  <a:pt x="23" y="3"/>
                </a:lnTo>
                <a:lnTo>
                  <a:pt x="23" y="8"/>
                </a:lnTo>
                <a:lnTo>
                  <a:pt x="23" y="12"/>
                </a:lnTo>
                <a:lnTo>
                  <a:pt x="23" y="15"/>
                </a:lnTo>
                <a:lnTo>
                  <a:pt x="23" y="15"/>
                </a:lnTo>
                <a:lnTo>
                  <a:pt x="20" y="16"/>
                </a:lnTo>
                <a:lnTo>
                  <a:pt x="16" y="15"/>
                </a:lnTo>
                <a:lnTo>
                  <a:pt x="7" y="12"/>
                </a:lnTo>
                <a:lnTo>
                  <a:pt x="7" y="12"/>
                </a:lnTo>
                <a:lnTo>
                  <a:pt x="4" y="13"/>
                </a:lnTo>
                <a:lnTo>
                  <a:pt x="0" y="15"/>
                </a:lnTo>
                <a:lnTo>
                  <a:pt x="0" y="15"/>
                </a:lnTo>
                <a:lnTo>
                  <a:pt x="5" y="22"/>
                </a:lnTo>
                <a:lnTo>
                  <a:pt x="10" y="28"/>
                </a:lnTo>
                <a:lnTo>
                  <a:pt x="17" y="35"/>
                </a:lnTo>
                <a:lnTo>
                  <a:pt x="17" y="35"/>
                </a:lnTo>
                <a:lnTo>
                  <a:pt x="20" y="39"/>
                </a:lnTo>
                <a:lnTo>
                  <a:pt x="20" y="43"/>
                </a:lnTo>
                <a:lnTo>
                  <a:pt x="21" y="54"/>
                </a:lnTo>
                <a:lnTo>
                  <a:pt x="21" y="54"/>
                </a:lnTo>
                <a:lnTo>
                  <a:pt x="31" y="48"/>
                </a:lnTo>
                <a:lnTo>
                  <a:pt x="34" y="45"/>
                </a:lnTo>
                <a:lnTo>
                  <a:pt x="39" y="44"/>
                </a:lnTo>
                <a:lnTo>
                  <a:pt x="39" y="44"/>
                </a:lnTo>
                <a:lnTo>
                  <a:pt x="41" y="43"/>
                </a:lnTo>
                <a:lnTo>
                  <a:pt x="42" y="44"/>
                </a:lnTo>
                <a:lnTo>
                  <a:pt x="42" y="48"/>
                </a:lnTo>
                <a:lnTo>
                  <a:pt x="42" y="51"/>
                </a:lnTo>
                <a:lnTo>
                  <a:pt x="42" y="58"/>
                </a:lnTo>
                <a:lnTo>
                  <a:pt x="42" y="58"/>
                </a:lnTo>
                <a:lnTo>
                  <a:pt x="44" y="60"/>
                </a:lnTo>
                <a:lnTo>
                  <a:pt x="46" y="61"/>
                </a:lnTo>
                <a:lnTo>
                  <a:pt x="52" y="61"/>
                </a:lnTo>
                <a:lnTo>
                  <a:pt x="52" y="61"/>
                </a:lnTo>
                <a:lnTo>
                  <a:pt x="52" y="54"/>
                </a:lnTo>
                <a:lnTo>
                  <a:pt x="52" y="54"/>
                </a:lnTo>
                <a:lnTo>
                  <a:pt x="50" y="50"/>
                </a:lnTo>
                <a:lnTo>
                  <a:pt x="50" y="48"/>
                </a:lnTo>
                <a:lnTo>
                  <a:pt x="50" y="47"/>
                </a:lnTo>
                <a:lnTo>
                  <a:pt x="53" y="45"/>
                </a:lnTo>
                <a:lnTo>
                  <a:pt x="53" y="45"/>
                </a:lnTo>
                <a:lnTo>
                  <a:pt x="54" y="45"/>
                </a:lnTo>
                <a:lnTo>
                  <a:pt x="55" y="43"/>
                </a:lnTo>
                <a:lnTo>
                  <a:pt x="59" y="38"/>
                </a:lnTo>
                <a:lnTo>
                  <a:pt x="62" y="33"/>
                </a:lnTo>
                <a:lnTo>
                  <a:pt x="64" y="29"/>
                </a:lnTo>
                <a:lnTo>
                  <a:pt x="64" y="29"/>
                </a:lnTo>
                <a:lnTo>
                  <a:pt x="64" y="28"/>
                </a:lnTo>
                <a:lnTo>
                  <a:pt x="64" y="27"/>
                </a:lnTo>
                <a:lnTo>
                  <a:pt x="63" y="24"/>
                </a:lnTo>
                <a:lnTo>
                  <a:pt x="60" y="21"/>
                </a:lnTo>
                <a:lnTo>
                  <a:pt x="59" y="1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1" name="Freeform 756"/>
          <p:cNvSpPr>
            <a:spLocks/>
          </p:cNvSpPr>
          <p:nvPr/>
        </p:nvSpPr>
        <p:spPr bwMode="gray">
          <a:xfrm>
            <a:off x="2425021" y="3857943"/>
            <a:ext cx="35496" cy="49695"/>
          </a:xfrm>
          <a:custGeom>
            <a:avLst/>
            <a:gdLst>
              <a:gd name="T0" fmla="*/ 20 w 21"/>
              <a:gd name="T1" fmla="*/ 3 h 29"/>
              <a:gd name="T2" fmla="*/ 20 w 21"/>
              <a:gd name="T3" fmla="*/ 3 h 29"/>
              <a:gd name="T4" fmla="*/ 16 w 21"/>
              <a:gd name="T5" fmla="*/ 2 h 29"/>
              <a:gd name="T6" fmla="*/ 10 w 21"/>
              <a:gd name="T7" fmla="*/ 0 h 29"/>
              <a:gd name="T8" fmla="*/ 10 w 21"/>
              <a:gd name="T9" fmla="*/ 0 h 29"/>
              <a:gd name="T10" fmla="*/ 6 w 21"/>
              <a:gd name="T11" fmla="*/ 4 h 29"/>
              <a:gd name="T12" fmla="*/ 5 w 21"/>
              <a:gd name="T13" fmla="*/ 5 h 29"/>
              <a:gd name="T14" fmla="*/ 5 w 21"/>
              <a:gd name="T15" fmla="*/ 8 h 29"/>
              <a:gd name="T16" fmla="*/ 5 w 21"/>
              <a:gd name="T17" fmla="*/ 8 h 29"/>
              <a:gd name="T18" fmla="*/ 4 w 21"/>
              <a:gd name="T19" fmla="*/ 15 h 29"/>
              <a:gd name="T20" fmla="*/ 0 w 21"/>
              <a:gd name="T21" fmla="*/ 26 h 29"/>
              <a:gd name="T22" fmla="*/ 0 w 21"/>
              <a:gd name="T23" fmla="*/ 26 h 29"/>
              <a:gd name="T24" fmla="*/ 8 w 21"/>
              <a:gd name="T25" fmla="*/ 29 h 29"/>
              <a:gd name="T26" fmla="*/ 8 w 21"/>
              <a:gd name="T27" fmla="*/ 29 h 29"/>
              <a:gd name="T28" fmla="*/ 11 w 21"/>
              <a:gd name="T29" fmla="*/ 21 h 29"/>
              <a:gd name="T30" fmla="*/ 16 w 21"/>
              <a:gd name="T31" fmla="*/ 14 h 29"/>
              <a:gd name="T32" fmla="*/ 20 w 21"/>
              <a:gd name="T33" fmla="*/ 8 h 29"/>
              <a:gd name="T34" fmla="*/ 21 w 21"/>
              <a:gd name="T35" fmla="*/ 5 h 29"/>
              <a:gd name="T36" fmla="*/ 20 w 21"/>
              <a:gd name="T3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9">
                <a:moveTo>
                  <a:pt x="20" y="3"/>
                </a:moveTo>
                <a:lnTo>
                  <a:pt x="20" y="3"/>
                </a:lnTo>
                <a:lnTo>
                  <a:pt x="16" y="2"/>
                </a:lnTo>
                <a:lnTo>
                  <a:pt x="10" y="0"/>
                </a:lnTo>
                <a:lnTo>
                  <a:pt x="10" y="0"/>
                </a:lnTo>
                <a:lnTo>
                  <a:pt x="6" y="4"/>
                </a:lnTo>
                <a:lnTo>
                  <a:pt x="5" y="5"/>
                </a:lnTo>
                <a:lnTo>
                  <a:pt x="5" y="8"/>
                </a:lnTo>
                <a:lnTo>
                  <a:pt x="5" y="8"/>
                </a:lnTo>
                <a:lnTo>
                  <a:pt x="4" y="15"/>
                </a:lnTo>
                <a:lnTo>
                  <a:pt x="0" y="26"/>
                </a:lnTo>
                <a:lnTo>
                  <a:pt x="0" y="26"/>
                </a:lnTo>
                <a:lnTo>
                  <a:pt x="8" y="29"/>
                </a:lnTo>
                <a:lnTo>
                  <a:pt x="8" y="29"/>
                </a:lnTo>
                <a:lnTo>
                  <a:pt x="11" y="21"/>
                </a:lnTo>
                <a:lnTo>
                  <a:pt x="16" y="14"/>
                </a:lnTo>
                <a:lnTo>
                  <a:pt x="20" y="8"/>
                </a:lnTo>
                <a:lnTo>
                  <a:pt x="21" y="5"/>
                </a:lnTo>
                <a:lnTo>
                  <a:pt x="20" y="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2" name="Freeform 758"/>
          <p:cNvSpPr>
            <a:spLocks/>
          </p:cNvSpPr>
          <p:nvPr/>
        </p:nvSpPr>
        <p:spPr bwMode="gray">
          <a:xfrm>
            <a:off x="2419951" y="3907638"/>
            <a:ext cx="94657" cy="99390"/>
          </a:xfrm>
          <a:custGeom>
            <a:avLst/>
            <a:gdLst>
              <a:gd name="T0" fmla="*/ 32 w 56"/>
              <a:gd name="T1" fmla="*/ 8 h 58"/>
              <a:gd name="T2" fmla="*/ 32 w 56"/>
              <a:gd name="T3" fmla="*/ 8 h 58"/>
              <a:gd name="T4" fmla="*/ 29 w 56"/>
              <a:gd name="T5" fmla="*/ 10 h 58"/>
              <a:gd name="T6" fmla="*/ 23 w 56"/>
              <a:gd name="T7" fmla="*/ 10 h 58"/>
              <a:gd name="T8" fmla="*/ 10 w 56"/>
              <a:gd name="T9" fmla="*/ 10 h 58"/>
              <a:gd name="T10" fmla="*/ 10 w 56"/>
              <a:gd name="T11" fmla="*/ 10 h 58"/>
              <a:gd name="T12" fmla="*/ 9 w 56"/>
              <a:gd name="T13" fmla="*/ 26 h 58"/>
              <a:gd name="T14" fmla="*/ 8 w 56"/>
              <a:gd name="T15" fmla="*/ 37 h 58"/>
              <a:gd name="T16" fmla="*/ 8 w 56"/>
              <a:gd name="T17" fmla="*/ 37 h 58"/>
              <a:gd name="T18" fmla="*/ 2 w 56"/>
              <a:gd name="T19" fmla="*/ 51 h 58"/>
              <a:gd name="T20" fmla="*/ 2 w 56"/>
              <a:gd name="T21" fmla="*/ 51 h 58"/>
              <a:gd name="T22" fmla="*/ 0 w 56"/>
              <a:gd name="T23" fmla="*/ 58 h 58"/>
              <a:gd name="T24" fmla="*/ 18 w 56"/>
              <a:gd name="T25" fmla="*/ 58 h 58"/>
              <a:gd name="T26" fmla="*/ 18 w 56"/>
              <a:gd name="T27" fmla="*/ 58 h 58"/>
              <a:gd name="T28" fmla="*/ 23 w 56"/>
              <a:gd name="T29" fmla="*/ 56 h 58"/>
              <a:gd name="T30" fmla="*/ 27 w 56"/>
              <a:gd name="T31" fmla="*/ 54 h 58"/>
              <a:gd name="T32" fmla="*/ 32 w 56"/>
              <a:gd name="T33" fmla="*/ 51 h 58"/>
              <a:gd name="T34" fmla="*/ 35 w 56"/>
              <a:gd name="T35" fmla="*/ 48 h 58"/>
              <a:gd name="T36" fmla="*/ 35 w 56"/>
              <a:gd name="T37" fmla="*/ 48 h 58"/>
              <a:gd name="T38" fmla="*/ 36 w 56"/>
              <a:gd name="T39" fmla="*/ 46 h 58"/>
              <a:gd name="T40" fmla="*/ 35 w 56"/>
              <a:gd name="T41" fmla="*/ 44 h 58"/>
              <a:gd name="T42" fmla="*/ 32 w 56"/>
              <a:gd name="T43" fmla="*/ 39 h 58"/>
              <a:gd name="T44" fmla="*/ 29 w 56"/>
              <a:gd name="T45" fmla="*/ 34 h 58"/>
              <a:gd name="T46" fmla="*/ 27 w 56"/>
              <a:gd name="T47" fmla="*/ 30 h 58"/>
              <a:gd name="T48" fmla="*/ 27 w 56"/>
              <a:gd name="T49" fmla="*/ 30 h 58"/>
              <a:gd name="T50" fmla="*/ 30 w 56"/>
              <a:gd name="T51" fmla="*/ 28 h 58"/>
              <a:gd name="T52" fmla="*/ 34 w 56"/>
              <a:gd name="T53" fmla="*/ 24 h 58"/>
              <a:gd name="T54" fmla="*/ 40 w 56"/>
              <a:gd name="T55" fmla="*/ 21 h 58"/>
              <a:gd name="T56" fmla="*/ 46 w 56"/>
              <a:gd name="T57" fmla="*/ 18 h 58"/>
              <a:gd name="T58" fmla="*/ 46 w 56"/>
              <a:gd name="T59" fmla="*/ 18 h 58"/>
              <a:gd name="T60" fmla="*/ 50 w 56"/>
              <a:gd name="T61" fmla="*/ 18 h 58"/>
              <a:gd name="T62" fmla="*/ 56 w 56"/>
              <a:gd name="T63" fmla="*/ 18 h 58"/>
              <a:gd name="T64" fmla="*/ 56 w 56"/>
              <a:gd name="T65" fmla="*/ 18 h 58"/>
              <a:gd name="T66" fmla="*/ 45 w 56"/>
              <a:gd name="T67" fmla="*/ 0 h 58"/>
              <a:gd name="T68" fmla="*/ 45 w 56"/>
              <a:gd name="T69" fmla="*/ 0 h 58"/>
              <a:gd name="T70" fmla="*/ 32 w 56"/>
              <a:gd name="T7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8">
                <a:moveTo>
                  <a:pt x="32" y="8"/>
                </a:moveTo>
                <a:lnTo>
                  <a:pt x="32" y="8"/>
                </a:lnTo>
                <a:lnTo>
                  <a:pt x="29" y="10"/>
                </a:lnTo>
                <a:lnTo>
                  <a:pt x="23" y="10"/>
                </a:lnTo>
                <a:lnTo>
                  <a:pt x="10" y="10"/>
                </a:lnTo>
                <a:lnTo>
                  <a:pt x="10" y="10"/>
                </a:lnTo>
                <a:lnTo>
                  <a:pt x="9" y="26"/>
                </a:lnTo>
                <a:lnTo>
                  <a:pt x="8" y="37"/>
                </a:lnTo>
                <a:lnTo>
                  <a:pt x="8" y="37"/>
                </a:lnTo>
                <a:lnTo>
                  <a:pt x="2" y="51"/>
                </a:lnTo>
                <a:lnTo>
                  <a:pt x="2" y="51"/>
                </a:lnTo>
                <a:lnTo>
                  <a:pt x="0" y="58"/>
                </a:lnTo>
                <a:lnTo>
                  <a:pt x="18" y="58"/>
                </a:lnTo>
                <a:lnTo>
                  <a:pt x="18" y="58"/>
                </a:lnTo>
                <a:lnTo>
                  <a:pt x="23" y="56"/>
                </a:lnTo>
                <a:lnTo>
                  <a:pt x="27" y="54"/>
                </a:lnTo>
                <a:lnTo>
                  <a:pt x="32" y="51"/>
                </a:lnTo>
                <a:lnTo>
                  <a:pt x="35" y="48"/>
                </a:lnTo>
                <a:lnTo>
                  <a:pt x="35" y="48"/>
                </a:lnTo>
                <a:lnTo>
                  <a:pt x="36" y="46"/>
                </a:lnTo>
                <a:lnTo>
                  <a:pt x="35" y="44"/>
                </a:lnTo>
                <a:lnTo>
                  <a:pt x="32" y="39"/>
                </a:lnTo>
                <a:lnTo>
                  <a:pt x="29" y="34"/>
                </a:lnTo>
                <a:lnTo>
                  <a:pt x="27" y="30"/>
                </a:lnTo>
                <a:lnTo>
                  <a:pt x="27" y="30"/>
                </a:lnTo>
                <a:lnTo>
                  <a:pt x="30" y="28"/>
                </a:lnTo>
                <a:lnTo>
                  <a:pt x="34" y="24"/>
                </a:lnTo>
                <a:lnTo>
                  <a:pt x="40" y="21"/>
                </a:lnTo>
                <a:lnTo>
                  <a:pt x="46" y="18"/>
                </a:lnTo>
                <a:lnTo>
                  <a:pt x="46" y="18"/>
                </a:lnTo>
                <a:lnTo>
                  <a:pt x="50" y="18"/>
                </a:lnTo>
                <a:lnTo>
                  <a:pt x="56" y="18"/>
                </a:lnTo>
                <a:lnTo>
                  <a:pt x="56" y="18"/>
                </a:lnTo>
                <a:lnTo>
                  <a:pt x="45" y="0"/>
                </a:lnTo>
                <a:lnTo>
                  <a:pt x="45" y="0"/>
                </a:lnTo>
                <a:lnTo>
                  <a:pt x="32"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3" name="Freeform 760"/>
          <p:cNvSpPr>
            <a:spLocks/>
          </p:cNvSpPr>
          <p:nvPr/>
        </p:nvSpPr>
        <p:spPr bwMode="gray">
          <a:xfrm>
            <a:off x="2496015" y="3792825"/>
            <a:ext cx="248476" cy="215917"/>
          </a:xfrm>
          <a:custGeom>
            <a:avLst/>
            <a:gdLst>
              <a:gd name="T0" fmla="*/ 139 w 147"/>
              <a:gd name="T1" fmla="*/ 99 h 126"/>
              <a:gd name="T2" fmla="*/ 140 w 147"/>
              <a:gd name="T3" fmla="*/ 86 h 126"/>
              <a:gd name="T4" fmla="*/ 138 w 147"/>
              <a:gd name="T5" fmla="*/ 83 h 126"/>
              <a:gd name="T6" fmla="*/ 107 w 147"/>
              <a:gd name="T7" fmla="*/ 47 h 126"/>
              <a:gd name="T8" fmla="*/ 102 w 147"/>
              <a:gd name="T9" fmla="*/ 38 h 126"/>
              <a:gd name="T10" fmla="*/ 104 w 147"/>
              <a:gd name="T11" fmla="*/ 35 h 126"/>
              <a:gd name="T12" fmla="*/ 111 w 147"/>
              <a:gd name="T13" fmla="*/ 27 h 126"/>
              <a:gd name="T14" fmla="*/ 112 w 147"/>
              <a:gd name="T15" fmla="*/ 24 h 126"/>
              <a:gd name="T16" fmla="*/ 107 w 147"/>
              <a:gd name="T17" fmla="*/ 19 h 126"/>
              <a:gd name="T18" fmla="*/ 101 w 147"/>
              <a:gd name="T19" fmla="*/ 10 h 126"/>
              <a:gd name="T20" fmla="*/ 92 w 147"/>
              <a:gd name="T21" fmla="*/ 8 h 126"/>
              <a:gd name="T22" fmla="*/ 81 w 147"/>
              <a:gd name="T23" fmla="*/ 4 h 126"/>
              <a:gd name="T24" fmla="*/ 77 w 147"/>
              <a:gd name="T25" fmla="*/ 3 h 126"/>
              <a:gd name="T26" fmla="*/ 61 w 147"/>
              <a:gd name="T27" fmla="*/ 0 h 126"/>
              <a:gd name="T28" fmla="*/ 58 w 147"/>
              <a:gd name="T29" fmla="*/ 5 h 126"/>
              <a:gd name="T30" fmla="*/ 48 w 147"/>
              <a:gd name="T31" fmla="*/ 19 h 126"/>
              <a:gd name="T32" fmla="*/ 42 w 147"/>
              <a:gd name="T33" fmla="*/ 33 h 126"/>
              <a:gd name="T34" fmla="*/ 40 w 147"/>
              <a:gd name="T35" fmla="*/ 36 h 126"/>
              <a:gd name="T36" fmla="*/ 27 w 147"/>
              <a:gd name="T37" fmla="*/ 47 h 126"/>
              <a:gd name="T38" fmla="*/ 0 w 147"/>
              <a:gd name="T39" fmla="*/ 67 h 126"/>
              <a:gd name="T40" fmla="*/ 11 w 147"/>
              <a:gd name="T41" fmla="*/ 85 h 126"/>
              <a:gd name="T42" fmla="*/ 43 w 147"/>
              <a:gd name="T43" fmla="*/ 93 h 126"/>
              <a:gd name="T44" fmla="*/ 66 w 147"/>
              <a:gd name="T45" fmla="*/ 99 h 126"/>
              <a:gd name="T46" fmla="*/ 70 w 147"/>
              <a:gd name="T47" fmla="*/ 102 h 126"/>
              <a:gd name="T48" fmla="*/ 76 w 147"/>
              <a:gd name="T49" fmla="*/ 113 h 126"/>
              <a:gd name="T50" fmla="*/ 79 w 147"/>
              <a:gd name="T51" fmla="*/ 117 h 126"/>
              <a:gd name="T52" fmla="*/ 112 w 147"/>
              <a:gd name="T53" fmla="*/ 126 h 126"/>
              <a:gd name="T54" fmla="*/ 122 w 147"/>
              <a:gd name="T55" fmla="*/ 117 h 126"/>
              <a:gd name="T56" fmla="*/ 136 w 147"/>
              <a:gd name="T57" fmla="*/ 118 h 126"/>
              <a:gd name="T58" fmla="*/ 136 w 147"/>
              <a:gd name="T59" fmla="*/ 116 h 126"/>
              <a:gd name="T60" fmla="*/ 140 w 147"/>
              <a:gd name="T61" fmla="*/ 115 h 126"/>
              <a:gd name="T62" fmla="*/ 146 w 147"/>
              <a:gd name="T63" fmla="*/ 113 h 126"/>
              <a:gd name="T64" fmla="*/ 147 w 147"/>
              <a:gd name="T65" fmla="*/ 113 h 126"/>
              <a:gd name="T66" fmla="*/ 139 w 147"/>
              <a:gd name="T67" fmla="*/ 9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26">
                <a:moveTo>
                  <a:pt x="139" y="99"/>
                </a:moveTo>
                <a:lnTo>
                  <a:pt x="139" y="99"/>
                </a:lnTo>
                <a:lnTo>
                  <a:pt x="140" y="91"/>
                </a:lnTo>
                <a:lnTo>
                  <a:pt x="140" y="86"/>
                </a:lnTo>
                <a:lnTo>
                  <a:pt x="138" y="83"/>
                </a:lnTo>
                <a:lnTo>
                  <a:pt x="138" y="83"/>
                </a:lnTo>
                <a:lnTo>
                  <a:pt x="118" y="61"/>
                </a:lnTo>
                <a:lnTo>
                  <a:pt x="107" y="47"/>
                </a:lnTo>
                <a:lnTo>
                  <a:pt x="103" y="41"/>
                </a:lnTo>
                <a:lnTo>
                  <a:pt x="102" y="38"/>
                </a:lnTo>
                <a:lnTo>
                  <a:pt x="102" y="38"/>
                </a:lnTo>
                <a:lnTo>
                  <a:pt x="104" y="35"/>
                </a:lnTo>
                <a:lnTo>
                  <a:pt x="108" y="31"/>
                </a:lnTo>
                <a:lnTo>
                  <a:pt x="111" y="27"/>
                </a:lnTo>
                <a:lnTo>
                  <a:pt x="112" y="25"/>
                </a:lnTo>
                <a:lnTo>
                  <a:pt x="112" y="24"/>
                </a:lnTo>
                <a:lnTo>
                  <a:pt x="112" y="24"/>
                </a:lnTo>
                <a:lnTo>
                  <a:pt x="107" y="19"/>
                </a:lnTo>
                <a:lnTo>
                  <a:pt x="101" y="10"/>
                </a:lnTo>
                <a:lnTo>
                  <a:pt x="101" y="10"/>
                </a:lnTo>
                <a:lnTo>
                  <a:pt x="92" y="8"/>
                </a:lnTo>
                <a:lnTo>
                  <a:pt x="92" y="8"/>
                </a:lnTo>
                <a:lnTo>
                  <a:pt x="85" y="6"/>
                </a:lnTo>
                <a:lnTo>
                  <a:pt x="81" y="4"/>
                </a:lnTo>
                <a:lnTo>
                  <a:pt x="77" y="3"/>
                </a:lnTo>
                <a:lnTo>
                  <a:pt x="77" y="3"/>
                </a:lnTo>
                <a:lnTo>
                  <a:pt x="72" y="1"/>
                </a:lnTo>
                <a:lnTo>
                  <a:pt x="61" y="0"/>
                </a:lnTo>
                <a:lnTo>
                  <a:pt x="61" y="0"/>
                </a:lnTo>
                <a:lnTo>
                  <a:pt x="58" y="5"/>
                </a:lnTo>
                <a:lnTo>
                  <a:pt x="54" y="9"/>
                </a:lnTo>
                <a:lnTo>
                  <a:pt x="48" y="19"/>
                </a:lnTo>
                <a:lnTo>
                  <a:pt x="43" y="28"/>
                </a:lnTo>
                <a:lnTo>
                  <a:pt x="42" y="33"/>
                </a:lnTo>
                <a:lnTo>
                  <a:pt x="42" y="33"/>
                </a:lnTo>
                <a:lnTo>
                  <a:pt x="40" y="36"/>
                </a:lnTo>
                <a:lnTo>
                  <a:pt x="38" y="38"/>
                </a:lnTo>
                <a:lnTo>
                  <a:pt x="27" y="47"/>
                </a:lnTo>
                <a:lnTo>
                  <a:pt x="0" y="67"/>
                </a:lnTo>
                <a:lnTo>
                  <a:pt x="0" y="67"/>
                </a:lnTo>
                <a:lnTo>
                  <a:pt x="11" y="85"/>
                </a:lnTo>
                <a:lnTo>
                  <a:pt x="11" y="85"/>
                </a:lnTo>
                <a:lnTo>
                  <a:pt x="27" y="89"/>
                </a:lnTo>
                <a:lnTo>
                  <a:pt x="43" y="93"/>
                </a:lnTo>
                <a:lnTo>
                  <a:pt x="58" y="96"/>
                </a:lnTo>
                <a:lnTo>
                  <a:pt x="66" y="99"/>
                </a:lnTo>
                <a:lnTo>
                  <a:pt x="66" y="99"/>
                </a:lnTo>
                <a:lnTo>
                  <a:pt x="70" y="102"/>
                </a:lnTo>
                <a:lnTo>
                  <a:pt x="74" y="109"/>
                </a:lnTo>
                <a:lnTo>
                  <a:pt x="76" y="113"/>
                </a:lnTo>
                <a:lnTo>
                  <a:pt x="79" y="117"/>
                </a:lnTo>
                <a:lnTo>
                  <a:pt x="79" y="117"/>
                </a:lnTo>
                <a:lnTo>
                  <a:pt x="91" y="121"/>
                </a:lnTo>
                <a:lnTo>
                  <a:pt x="112" y="126"/>
                </a:lnTo>
                <a:lnTo>
                  <a:pt x="122" y="117"/>
                </a:lnTo>
                <a:lnTo>
                  <a:pt x="122" y="117"/>
                </a:lnTo>
                <a:lnTo>
                  <a:pt x="136" y="118"/>
                </a:lnTo>
                <a:lnTo>
                  <a:pt x="136" y="118"/>
                </a:lnTo>
                <a:lnTo>
                  <a:pt x="136" y="116"/>
                </a:lnTo>
                <a:lnTo>
                  <a:pt x="136" y="116"/>
                </a:lnTo>
                <a:lnTo>
                  <a:pt x="138" y="115"/>
                </a:lnTo>
                <a:lnTo>
                  <a:pt x="140" y="115"/>
                </a:lnTo>
                <a:lnTo>
                  <a:pt x="146" y="113"/>
                </a:lnTo>
                <a:lnTo>
                  <a:pt x="146" y="113"/>
                </a:lnTo>
                <a:lnTo>
                  <a:pt x="147" y="113"/>
                </a:lnTo>
                <a:lnTo>
                  <a:pt x="147" y="113"/>
                </a:lnTo>
                <a:lnTo>
                  <a:pt x="143" y="106"/>
                </a:lnTo>
                <a:lnTo>
                  <a:pt x="139" y="9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4" name="Freeform 762"/>
          <p:cNvSpPr>
            <a:spLocks noEditPoints="1"/>
          </p:cNvSpPr>
          <p:nvPr/>
        </p:nvSpPr>
        <p:spPr bwMode="gray">
          <a:xfrm>
            <a:off x="2695471" y="3170778"/>
            <a:ext cx="944884" cy="508948"/>
          </a:xfrm>
          <a:custGeom>
            <a:avLst/>
            <a:gdLst>
              <a:gd name="T0" fmla="*/ 490 w 559"/>
              <a:gd name="T1" fmla="*/ 106 h 297"/>
              <a:gd name="T2" fmla="*/ 452 w 559"/>
              <a:gd name="T3" fmla="*/ 92 h 297"/>
              <a:gd name="T4" fmla="*/ 405 w 559"/>
              <a:gd name="T5" fmla="*/ 36 h 297"/>
              <a:gd name="T6" fmla="*/ 368 w 559"/>
              <a:gd name="T7" fmla="*/ 50 h 297"/>
              <a:gd name="T8" fmla="*/ 359 w 559"/>
              <a:gd name="T9" fmla="*/ 26 h 297"/>
              <a:gd name="T10" fmla="*/ 327 w 559"/>
              <a:gd name="T11" fmla="*/ 10 h 297"/>
              <a:gd name="T12" fmla="*/ 304 w 559"/>
              <a:gd name="T13" fmla="*/ 1 h 297"/>
              <a:gd name="T14" fmla="*/ 247 w 559"/>
              <a:gd name="T15" fmla="*/ 13 h 297"/>
              <a:gd name="T16" fmla="*/ 215 w 559"/>
              <a:gd name="T17" fmla="*/ 25 h 297"/>
              <a:gd name="T18" fmla="*/ 189 w 559"/>
              <a:gd name="T19" fmla="*/ 64 h 297"/>
              <a:gd name="T20" fmla="*/ 183 w 559"/>
              <a:gd name="T21" fmla="*/ 82 h 297"/>
              <a:gd name="T22" fmla="*/ 154 w 559"/>
              <a:gd name="T23" fmla="*/ 89 h 297"/>
              <a:gd name="T24" fmla="*/ 116 w 559"/>
              <a:gd name="T25" fmla="*/ 80 h 297"/>
              <a:gd name="T26" fmla="*/ 101 w 559"/>
              <a:gd name="T27" fmla="*/ 87 h 297"/>
              <a:gd name="T28" fmla="*/ 64 w 559"/>
              <a:gd name="T29" fmla="*/ 70 h 297"/>
              <a:gd name="T30" fmla="*/ 44 w 559"/>
              <a:gd name="T31" fmla="*/ 90 h 297"/>
              <a:gd name="T32" fmla="*/ 10 w 559"/>
              <a:gd name="T33" fmla="*/ 114 h 297"/>
              <a:gd name="T34" fmla="*/ 7 w 559"/>
              <a:gd name="T35" fmla="*/ 158 h 297"/>
              <a:gd name="T36" fmla="*/ 22 w 559"/>
              <a:gd name="T37" fmla="*/ 180 h 297"/>
              <a:gd name="T38" fmla="*/ 49 w 559"/>
              <a:gd name="T39" fmla="*/ 177 h 297"/>
              <a:gd name="T40" fmla="*/ 87 w 559"/>
              <a:gd name="T41" fmla="*/ 180 h 297"/>
              <a:gd name="T42" fmla="*/ 77 w 559"/>
              <a:gd name="T43" fmla="*/ 207 h 297"/>
              <a:gd name="T44" fmla="*/ 61 w 559"/>
              <a:gd name="T45" fmla="*/ 219 h 297"/>
              <a:gd name="T46" fmla="*/ 54 w 559"/>
              <a:gd name="T47" fmla="*/ 225 h 297"/>
              <a:gd name="T48" fmla="*/ 59 w 559"/>
              <a:gd name="T49" fmla="*/ 236 h 297"/>
              <a:gd name="T50" fmla="*/ 73 w 559"/>
              <a:gd name="T51" fmla="*/ 259 h 297"/>
              <a:gd name="T52" fmla="*/ 77 w 559"/>
              <a:gd name="T53" fmla="*/ 277 h 297"/>
              <a:gd name="T54" fmla="*/ 86 w 559"/>
              <a:gd name="T55" fmla="*/ 275 h 297"/>
              <a:gd name="T56" fmla="*/ 98 w 559"/>
              <a:gd name="T57" fmla="*/ 268 h 297"/>
              <a:gd name="T58" fmla="*/ 117 w 559"/>
              <a:gd name="T59" fmla="*/ 283 h 297"/>
              <a:gd name="T60" fmla="*/ 166 w 559"/>
              <a:gd name="T61" fmla="*/ 194 h 297"/>
              <a:gd name="T62" fmla="*/ 175 w 559"/>
              <a:gd name="T63" fmla="*/ 188 h 297"/>
              <a:gd name="T64" fmla="*/ 185 w 559"/>
              <a:gd name="T65" fmla="*/ 186 h 297"/>
              <a:gd name="T66" fmla="*/ 192 w 559"/>
              <a:gd name="T67" fmla="*/ 194 h 297"/>
              <a:gd name="T68" fmla="*/ 194 w 559"/>
              <a:gd name="T69" fmla="*/ 234 h 297"/>
              <a:gd name="T70" fmla="*/ 229 w 559"/>
              <a:gd name="T71" fmla="*/ 245 h 297"/>
              <a:gd name="T72" fmla="*/ 247 w 559"/>
              <a:gd name="T73" fmla="*/ 263 h 297"/>
              <a:gd name="T74" fmla="*/ 250 w 559"/>
              <a:gd name="T75" fmla="*/ 282 h 297"/>
              <a:gd name="T76" fmla="*/ 276 w 559"/>
              <a:gd name="T77" fmla="*/ 297 h 297"/>
              <a:gd name="T78" fmla="*/ 294 w 559"/>
              <a:gd name="T79" fmla="*/ 281 h 297"/>
              <a:gd name="T80" fmla="*/ 331 w 559"/>
              <a:gd name="T81" fmla="*/ 265 h 297"/>
              <a:gd name="T82" fmla="*/ 378 w 559"/>
              <a:gd name="T83" fmla="*/ 249 h 297"/>
              <a:gd name="T84" fmla="*/ 457 w 559"/>
              <a:gd name="T85" fmla="*/ 265 h 297"/>
              <a:gd name="T86" fmla="*/ 460 w 559"/>
              <a:gd name="T87" fmla="*/ 231 h 297"/>
              <a:gd name="T88" fmla="*/ 469 w 559"/>
              <a:gd name="T89" fmla="*/ 210 h 297"/>
              <a:gd name="T90" fmla="*/ 487 w 559"/>
              <a:gd name="T91" fmla="*/ 201 h 297"/>
              <a:gd name="T92" fmla="*/ 494 w 559"/>
              <a:gd name="T93" fmla="*/ 178 h 297"/>
              <a:gd name="T94" fmla="*/ 527 w 559"/>
              <a:gd name="T95" fmla="*/ 176 h 297"/>
              <a:gd name="T96" fmla="*/ 535 w 559"/>
              <a:gd name="T97" fmla="*/ 150 h 297"/>
              <a:gd name="T98" fmla="*/ 559 w 559"/>
              <a:gd name="T99" fmla="*/ 132 h 297"/>
              <a:gd name="T100" fmla="*/ 420 w 559"/>
              <a:gd name="T101" fmla="*/ 193 h 297"/>
              <a:gd name="T102" fmla="*/ 384 w 559"/>
              <a:gd name="T103" fmla="*/ 202 h 297"/>
              <a:gd name="T104" fmla="*/ 375 w 559"/>
              <a:gd name="T105" fmla="*/ 218 h 297"/>
              <a:gd name="T106" fmla="*/ 368 w 559"/>
              <a:gd name="T107" fmla="*/ 199 h 297"/>
              <a:gd name="T108" fmla="*/ 386 w 559"/>
              <a:gd name="T109" fmla="*/ 185 h 297"/>
              <a:gd name="T110" fmla="*/ 436 w 559"/>
              <a:gd name="T111" fmla="*/ 186 h 297"/>
              <a:gd name="T112" fmla="*/ 508 w 559"/>
              <a:gd name="T113" fmla="*/ 166 h 297"/>
              <a:gd name="T114" fmla="*/ 497 w 559"/>
              <a:gd name="T115" fmla="*/ 145 h 297"/>
              <a:gd name="T116" fmla="*/ 512 w 559"/>
              <a:gd name="T117" fmla="*/ 1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9" h="297">
                <a:moveTo>
                  <a:pt x="558" y="130"/>
                </a:moveTo>
                <a:lnTo>
                  <a:pt x="558" y="130"/>
                </a:lnTo>
                <a:lnTo>
                  <a:pt x="546" y="124"/>
                </a:lnTo>
                <a:lnTo>
                  <a:pt x="529" y="116"/>
                </a:lnTo>
                <a:lnTo>
                  <a:pt x="511" y="108"/>
                </a:lnTo>
                <a:lnTo>
                  <a:pt x="505" y="106"/>
                </a:lnTo>
                <a:lnTo>
                  <a:pt x="500" y="105"/>
                </a:lnTo>
                <a:lnTo>
                  <a:pt x="500" y="105"/>
                </a:lnTo>
                <a:lnTo>
                  <a:pt x="490" y="106"/>
                </a:lnTo>
                <a:lnTo>
                  <a:pt x="485" y="106"/>
                </a:lnTo>
                <a:lnTo>
                  <a:pt x="480" y="103"/>
                </a:lnTo>
                <a:lnTo>
                  <a:pt x="480" y="103"/>
                </a:lnTo>
                <a:lnTo>
                  <a:pt x="471" y="97"/>
                </a:lnTo>
                <a:lnTo>
                  <a:pt x="468" y="95"/>
                </a:lnTo>
                <a:lnTo>
                  <a:pt x="464" y="94"/>
                </a:lnTo>
                <a:lnTo>
                  <a:pt x="464" y="94"/>
                </a:lnTo>
                <a:lnTo>
                  <a:pt x="458" y="94"/>
                </a:lnTo>
                <a:lnTo>
                  <a:pt x="452" y="92"/>
                </a:lnTo>
                <a:lnTo>
                  <a:pt x="447" y="89"/>
                </a:lnTo>
                <a:lnTo>
                  <a:pt x="444" y="87"/>
                </a:lnTo>
                <a:lnTo>
                  <a:pt x="442" y="84"/>
                </a:lnTo>
                <a:lnTo>
                  <a:pt x="442" y="84"/>
                </a:lnTo>
                <a:lnTo>
                  <a:pt x="436" y="73"/>
                </a:lnTo>
                <a:lnTo>
                  <a:pt x="426" y="57"/>
                </a:lnTo>
                <a:lnTo>
                  <a:pt x="414" y="42"/>
                </a:lnTo>
                <a:lnTo>
                  <a:pt x="409" y="37"/>
                </a:lnTo>
                <a:lnTo>
                  <a:pt x="405" y="36"/>
                </a:lnTo>
                <a:lnTo>
                  <a:pt x="405" y="36"/>
                </a:lnTo>
                <a:lnTo>
                  <a:pt x="401" y="37"/>
                </a:lnTo>
                <a:lnTo>
                  <a:pt x="396" y="38"/>
                </a:lnTo>
                <a:lnTo>
                  <a:pt x="388" y="46"/>
                </a:lnTo>
                <a:lnTo>
                  <a:pt x="380" y="52"/>
                </a:lnTo>
                <a:lnTo>
                  <a:pt x="377" y="53"/>
                </a:lnTo>
                <a:lnTo>
                  <a:pt x="373" y="53"/>
                </a:lnTo>
                <a:lnTo>
                  <a:pt x="373" y="53"/>
                </a:lnTo>
                <a:lnTo>
                  <a:pt x="368" y="50"/>
                </a:lnTo>
                <a:lnTo>
                  <a:pt x="363" y="46"/>
                </a:lnTo>
                <a:lnTo>
                  <a:pt x="361" y="42"/>
                </a:lnTo>
                <a:lnTo>
                  <a:pt x="359" y="39"/>
                </a:lnTo>
                <a:lnTo>
                  <a:pt x="359" y="37"/>
                </a:lnTo>
                <a:lnTo>
                  <a:pt x="359" y="37"/>
                </a:lnTo>
                <a:lnTo>
                  <a:pt x="361" y="31"/>
                </a:lnTo>
                <a:lnTo>
                  <a:pt x="361" y="28"/>
                </a:lnTo>
                <a:lnTo>
                  <a:pt x="359" y="26"/>
                </a:lnTo>
                <a:lnTo>
                  <a:pt x="359" y="26"/>
                </a:lnTo>
                <a:lnTo>
                  <a:pt x="357" y="25"/>
                </a:lnTo>
                <a:lnTo>
                  <a:pt x="353" y="23"/>
                </a:lnTo>
                <a:lnTo>
                  <a:pt x="342" y="23"/>
                </a:lnTo>
                <a:lnTo>
                  <a:pt x="332" y="22"/>
                </a:lnTo>
                <a:lnTo>
                  <a:pt x="329" y="22"/>
                </a:lnTo>
                <a:lnTo>
                  <a:pt x="326" y="21"/>
                </a:lnTo>
                <a:lnTo>
                  <a:pt x="326" y="21"/>
                </a:lnTo>
                <a:lnTo>
                  <a:pt x="326" y="16"/>
                </a:lnTo>
                <a:lnTo>
                  <a:pt x="327" y="10"/>
                </a:lnTo>
                <a:lnTo>
                  <a:pt x="327" y="5"/>
                </a:lnTo>
                <a:lnTo>
                  <a:pt x="327" y="2"/>
                </a:lnTo>
                <a:lnTo>
                  <a:pt x="326" y="2"/>
                </a:lnTo>
                <a:lnTo>
                  <a:pt x="326" y="2"/>
                </a:lnTo>
                <a:lnTo>
                  <a:pt x="320" y="4"/>
                </a:lnTo>
                <a:lnTo>
                  <a:pt x="318" y="4"/>
                </a:lnTo>
                <a:lnTo>
                  <a:pt x="313" y="4"/>
                </a:lnTo>
                <a:lnTo>
                  <a:pt x="313" y="4"/>
                </a:lnTo>
                <a:lnTo>
                  <a:pt x="304" y="1"/>
                </a:lnTo>
                <a:lnTo>
                  <a:pt x="302" y="1"/>
                </a:lnTo>
                <a:lnTo>
                  <a:pt x="299" y="0"/>
                </a:lnTo>
                <a:lnTo>
                  <a:pt x="299" y="0"/>
                </a:lnTo>
                <a:lnTo>
                  <a:pt x="282" y="7"/>
                </a:lnTo>
                <a:lnTo>
                  <a:pt x="271" y="11"/>
                </a:lnTo>
                <a:lnTo>
                  <a:pt x="263" y="13"/>
                </a:lnTo>
                <a:lnTo>
                  <a:pt x="263" y="13"/>
                </a:lnTo>
                <a:lnTo>
                  <a:pt x="252" y="13"/>
                </a:lnTo>
                <a:lnTo>
                  <a:pt x="247" y="13"/>
                </a:lnTo>
                <a:lnTo>
                  <a:pt x="244" y="15"/>
                </a:lnTo>
                <a:lnTo>
                  <a:pt x="244" y="15"/>
                </a:lnTo>
                <a:lnTo>
                  <a:pt x="242" y="17"/>
                </a:lnTo>
                <a:lnTo>
                  <a:pt x="241" y="18"/>
                </a:lnTo>
                <a:lnTo>
                  <a:pt x="239" y="18"/>
                </a:lnTo>
                <a:lnTo>
                  <a:pt x="239" y="18"/>
                </a:lnTo>
                <a:lnTo>
                  <a:pt x="233" y="20"/>
                </a:lnTo>
                <a:lnTo>
                  <a:pt x="224" y="22"/>
                </a:lnTo>
                <a:lnTo>
                  <a:pt x="215" y="25"/>
                </a:lnTo>
                <a:lnTo>
                  <a:pt x="210" y="28"/>
                </a:lnTo>
                <a:lnTo>
                  <a:pt x="210" y="28"/>
                </a:lnTo>
                <a:lnTo>
                  <a:pt x="207" y="34"/>
                </a:lnTo>
                <a:lnTo>
                  <a:pt x="204" y="41"/>
                </a:lnTo>
                <a:lnTo>
                  <a:pt x="202" y="48"/>
                </a:lnTo>
                <a:lnTo>
                  <a:pt x="199" y="53"/>
                </a:lnTo>
                <a:lnTo>
                  <a:pt x="199" y="53"/>
                </a:lnTo>
                <a:lnTo>
                  <a:pt x="193" y="60"/>
                </a:lnTo>
                <a:lnTo>
                  <a:pt x="189" y="64"/>
                </a:lnTo>
                <a:lnTo>
                  <a:pt x="185" y="66"/>
                </a:lnTo>
                <a:lnTo>
                  <a:pt x="185" y="66"/>
                </a:lnTo>
                <a:lnTo>
                  <a:pt x="180" y="69"/>
                </a:lnTo>
                <a:lnTo>
                  <a:pt x="178" y="73"/>
                </a:lnTo>
                <a:lnTo>
                  <a:pt x="178" y="75"/>
                </a:lnTo>
                <a:lnTo>
                  <a:pt x="180" y="78"/>
                </a:lnTo>
                <a:lnTo>
                  <a:pt x="180" y="78"/>
                </a:lnTo>
                <a:lnTo>
                  <a:pt x="182" y="80"/>
                </a:lnTo>
                <a:lnTo>
                  <a:pt x="183" y="82"/>
                </a:lnTo>
                <a:lnTo>
                  <a:pt x="182" y="86"/>
                </a:lnTo>
                <a:lnTo>
                  <a:pt x="181" y="87"/>
                </a:lnTo>
                <a:lnTo>
                  <a:pt x="181" y="87"/>
                </a:lnTo>
                <a:lnTo>
                  <a:pt x="176" y="87"/>
                </a:lnTo>
                <a:lnTo>
                  <a:pt x="171" y="86"/>
                </a:lnTo>
                <a:lnTo>
                  <a:pt x="162" y="84"/>
                </a:lnTo>
                <a:lnTo>
                  <a:pt x="162" y="84"/>
                </a:lnTo>
                <a:lnTo>
                  <a:pt x="157" y="87"/>
                </a:lnTo>
                <a:lnTo>
                  <a:pt x="154" y="89"/>
                </a:lnTo>
                <a:lnTo>
                  <a:pt x="151" y="89"/>
                </a:lnTo>
                <a:lnTo>
                  <a:pt x="151" y="89"/>
                </a:lnTo>
                <a:lnTo>
                  <a:pt x="139" y="84"/>
                </a:lnTo>
                <a:lnTo>
                  <a:pt x="125" y="76"/>
                </a:lnTo>
                <a:lnTo>
                  <a:pt x="125" y="76"/>
                </a:lnTo>
                <a:lnTo>
                  <a:pt x="122" y="75"/>
                </a:lnTo>
                <a:lnTo>
                  <a:pt x="119" y="75"/>
                </a:lnTo>
                <a:lnTo>
                  <a:pt x="117" y="78"/>
                </a:lnTo>
                <a:lnTo>
                  <a:pt x="116" y="80"/>
                </a:lnTo>
                <a:lnTo>
                  <a:pt x="116" y="80"/>
                </a:lnTo>
                <a:lnTo>
                  <a:pt x="116" y="84"/>
                </a:lnTo>
                <a:lnTo>
                  <a:pt x="114" y="87"/>
                </a:lnTo>
                <a:lnTo>
                  <a:pt x="112" y="90"/>
                </a:lnTo>
                <a:lnTo>
                  <a:pt x="111" y="91"/>
                </a:lnTo>
                <a:lnTo>
                  <a:pt x="107" y="91"/>
                </a:lnTo>
                <a:lnTo>
                  <a:pt x="107" y="91"/>
                </a:lnTo>
                <a:lnTo>
                  <a:pt x="105" y="91"/>
                </a:lnTo>
                <a:lnTo>
                  <a:pt x="101" y="87"/>
                </a:lnTo>
                <a:lnTo>
                  <a:pt x="95" y="80"/>
                </a:lnTo>
                <a:lnTo>
                  <a:pt x="85" y="66"/>
                </a:lnTo>
                <a:lnTo>
                  <a:pt x="85" y="66"/>
                </a:lnTo>
                <a:lnTo>
                  <a:pt x="84" y="66"/>
                </a:lnTo>
                <a:lnTo>
                  <a:pt x="81" y="69"/>
                </a:lnTo>
                <a:lnTo>
                  <a:pt x="77" y="70"/>
                </a:lnTo>
                <a:lnTo>
                  <a:pt x="74" y="71"/>
                </a:lnTo>
                <a:lnTo>
                  <a:pt x="74" y="71"/>
                </a:lnTo>
                <a:lnTo>
                  <a:pt x="64" y="70"/>
                </a:lnTo>
                <a:lnTo>
                  <a:pt x="59" y="70"/>
                </a:lnTo>
                <a:lnTo>
                  <a:pt x="55" y="71"/>
                </a:lnTo>
                <a:lnTo>
                  <a:pt x="55" y="71"/>
                </a:lnTo>
                <a:lnTo>
                  <a:pt x="54" y="75"/>
                </a:lnTo>
                <a:lnTo>
                  <a:pt x="52" y="81"/>
                </a:lnTo>
                <a:lnTo>
                  <a:pt x="48" y="87"/>
                </a:lnTo>
                <a:lnTo>
                  <a:pt x="47" y="89"/>
                </a:lnTo>
                <a:lnTo>
                  <a:pt x="44" y="90"/>
                </a:lnTo>
                <a:lnTo>
                  <a:pt x="44" y="90"/>
                </a:lnTo>
                <a:lnTo>
                  <a:pt x="31" y="91"/>
                </a:lnTo>
                <a:lnTo>
                  <a:pt x="23" y="91"/>
                </a:lnTo>
                <a:lnTo>
                  <a:pt x="20" y="92"/>
                </a:lnTo>
                <a:lnTo>
                  <a:pt x="20" y="92"/>
                </a:lnTo>
                <a:lnTo>
                  <a:pt x="17" y="96"/>
                </a:lnTo>
                <a:lnTo>
                  <a:pt x="16" y="101"/>
                </a:lnTo>
                <a:lnTo>
                  <a:pt x="15" y="107"/>
                </a:lnTo>
                <a:lnTo>
                  <a:pt x="15" y="107"/>
                </a:lnTo>
                <a:lnTo>
                  <a:pt x="10" y="114"/>
                </a:lnTo>
                <a:lnTo>
                  <a:pt x="6" y="121"/>
                </a:lnTo>
                <a:lnTo>
                  <a:pt x="2" y="127"/>
                </a:lnTo>
                <a:lnTo>
                  <a:pt x="2" y="127"/>
                </a:lnTo>
                <a:lnTo>
                  <a:pt x="1" y="133"/>
                </a:lnTo>
                <a:lnTo>
                  <a:pt x="0" y="139"/>
                </a:lnTo>
                <a:lnTo>
                  <a:pt x="0" y="144"/>
                </a:lnTo>
                <a:lnTo>
                  <a:pt x="1" y="149"/>
                </a:lnTo>
                <a:lnTo>
                  <a:pt x="1" y="149"/>
                </a:lnTo>
                <a:lnTo>
                  <a:pt x="7" y="158"/>
                </a:lnTo>
                <a:lnTo>
                  <a:pt x="11" y="161"/>
                </a:lnTo>
                <a:lnTo>
                  <a:pt x="16" y="162"/>
                </a:lnTo>
                <a:lnTo>
                  <a:pt x="16" y="162"/>
                </a:lnTo>
                <a:lnTo>
                  <a:pt x="23" y="165"/>
                </a:lnTo>
                <a:lnTo>
                  <a:pt x="25" y="165"/>
                </a:lnTo>
                <a:lnTo>
                  <a:pt x="25" y="167"/>
                </a:lnTo>
                <a:lnTo>
                  <a:pt x="25" y="167"/>
                </a:lnTo>
                <a:lnTo>
                  <a:pt x="23" y="176"/>
                </a:lnTo>
                <a:lnTo>
                  <a:pt x="22" y="180"/>
                </a:lnTo>
                <a:lnTo>
                  <a:pt x="23" y="182"/>
                </a:lnTo>
                <a:lnTo>
                  <a:pt x="23" y="182"/>
                </a:lnTo>
                <a:lnTo>
                  <a:pt x="28" y="188"/>
                </a:lnTo>
                <a:lnTo>
                  <a:pt x="28" y="188"/>
                </a:lnTo>
                <a:lnTo>
                  <a:pt x="34" y="186"/>
                </a:lnTo>
                <a:lnTo>
                  <a:pt x="34" y="186"/>
                </a:lnTo>
                <a:lnTo>
                  <a:pt x="41" y="182"/>
                </a:lnTo>
                <a:lnTo>
                  <a:pt x="45" y="178"/>
                </a:lnTo>
                <a:lnTo>
                  <a:pt x="49" y="177"/>
                </a:lnTo>
                <a:lnTo>
                  <a:pt x="49" y="177"/>
                </a:lnTo>
                <a:lnTo>
                  <a:pt x="58" y="175"/>
                </a:lnTo>
                <a:lnTo>
                  <a:pt x="66" y="175"/>
                </a:lnTo>
                <a:lnTo>
                  <a:pt x="66" y="175"/>
                </a:lnTo>
                <a:lnTo>
                  <a:pt x="76" y="175"/>
                </a:lnTo>
                <a:lnTo>
                  <a:pt x="80" y="175"/>
                </a:lnTo>
                <a:lnTo>
                  <a:pt x="84" y="176"/>
                </a:lnTo>
                <a:lnTo>
                  <a:pt x="84" y="176"/>
                </a:lnTo>
                <a:lnTo>
                  <a:pt x="87" y="180"/>
                </a:lnTo>
                <a:lnTo>
                  <a:pt x="89" y="183"/>
                </a:lnTo>
                <a:lnTo>
                  <a:pt x="90" y="187"/>
                </a:lnTo>
                <a:lnTo>
                  <a:pt x="89" y="191"/>
                </a:lnTo>
                <a:lnTo>
                  <a:pt x="89" y="191"/>
                </a:lnTo>
                <a:lnTo>
                  <a:pt x="85" y="198"/>
                </a:lnTo>
                <a:lnTo>
                  <a:pt x="81" y="204"/>
                </a:lnTo>
                <a:lnTo>
                  <a:pt x="81" y="204"/>
                </a:lnTo>
                <a:lnTo>
                  <a:pt x="80" y="206"/>
                </a:lnTo>
                <a:lnTo>
                  <a:pt x="77" y="207"/>
                </a:lnTo>
                <a:lnTo>
                  <a:pt x="71" y="208"/>
                </a:lnTo>
                <a:lnTo>
                  <a:pt x="71" y="208"/>
                </a:lnTo>
                <a:lnTo>
                  <a:pt x="65" y="207"/>
                </a:lnTo>
                <a:lnTo>
                  <a:pt x="63" y="207"/>
                </a:lnTo>
                <a:lnTo>
                  <a:pt x="61" y="209"/>
                </a:lnTo>
                <a:lnTo>
                  <a:pt x="61" y="209"/>
                </a:lnTo>
                <a:lnTo>
                  <a:pt x="60" y="212"/>
                </a:lnTo>
                <a:lnTo>
                  <a:pt x="61" y="215"/>
                </a:lnTo>
                <a:lnTo>
                  <a:pt x="61" y="219"/>
                </a:lnTo>
                <a:lnTo>
                  <a:pt x="60" y="220"/>
                </a:lnTo>
                <a:lnTo>
                  <a:pt x="60" y="220"/>
                </a:lnTo>
                <a:lnTo>
                  <a:pt x="59" y="220"/>
                </a:lnTo>
                <a:lnTo>
                  <a:pt x="59" y="223"/>
                </a:lnTo>
                <a:lnTo>
                  <a:pt x="60" y="225"/>
                </a:lnTo>
                <a:lnTo>
                  <a:pt x="59" y="227"/>
                </a:lnTo>
                <a:lnTo>
                  <a:pt x="59" y="227"/>
                </a:lnTo>
                <a:lnTo>
                  <a:pt x="57" y="225"/>
                </a:lnTo>
                <a:lnTo>
                  <a:pt x="54" y="225"/>
                </a:lnTo>
                <a:lnTo>
                  <a:pt x="52" y="224"/>
                </a:lnTo>
                <a:lnTo>
                  <a:pt x="50" y="227"/>
                </a:lnTo>
                <a:lnTo>
                  <a:pt x="50" y="227"/>
                </a:lnTo>
                <a:lnTo>
                  <a:pt x="49" y="229"/>
                </a:lnTo>
                <a:lnTo>
                  <a:pt x="53" y="231"/>
                </a:lnTo>
                <a:lnTo>
                  <a:pt x="53" y="231"/>
                </a:lnTo>
                <a:lnTo>
                  <a:pt x="55" y="233"/>
                </a:lnTo>
                <a:lnTo>
                  <a:pt x="57" y="234"/>
                </a:lnTo>
                <a:lnTo>
                  <a:pt x="59" y="236"/>
                </a:lnTo>
                <a:lnTo>
                  <a:pt x="59" y="241"/>
                </a:lnTo>
                <a:lnTo>
                  <a:pt x="59" y="241"/>
                </a:lnTo>
                <a:lnTo>
                  <a:pt x="61" y="247"/>
                </a:lnTo>
                <a:lnTo>
                  <a:pt x="63" y="250"/>
                </a:lnTo>
                <a:lnTo>
                  <a:pt x="65" y="250"/>
                </a:lnTo>
                <a:lnTo>
                  <a:pt x="65" y="250"/>
                </a:lnTo>
                <a:lnTo>
                  <a:pt x="69" y="254"/>
                </a:lnTo>
                <a:lnTo>
                  <a:pt x="73" y="259"/>
                </a:lnTo>
                <a:lnTo>
                  <a:pt x="73" y="259"/>
                </a:lnTo>
                <a:lnTo>
                  <a:pt x="74" y="260"/>
                </a:lnTo>
                <a:lnTo>
                  <a:pt x="75" y="260"/>
                </a:lnTo>
                <a:lnTo>
                  <a:pt x="76" y="260"/>
                </a:lnTo>
                <a:lnTo>
                  <a:pt x="76" y="261"/>
                </a:lnTo>
                <a:lnTo>
                  <a:pt x="76" y="261"/>
                </a:lnTo>
                <a:lnTo>
                  <a:pt x="76" y="270"/>
                </a:lnTo>
                <a:lnTo>
                  <a:pt x="76" y="275"/>
                </a:lnTo>
                <a:lnTo>
                  <a:pt x="77" y="277"/>
                </a:lnTo>
                <a:lnTo>
                  <a:pt x="77" y="277"/>
                </a:lnTo>
                <a:lnTo>
                  <a:pt x="81" y="283"/>
                </a:lnTo>
                <a:lnTo>
                  <a:pt x="82" y="284"/>
                </a:lnTo>
                <a:lnTo>
                  <a:pt x="84" y="286"/>
                </a:lnTo>
                <a:lnTo>
                  <a:pt x="84" y="284"/>
                </a:lnTo>
                <a:lnTo>
                  <a:pt x="84" y="284"/>
                </a:lnTo>
                <a:lnTo>
                  <a:pt x="85" y="281"/>
                </a:lnTo>
                <a:lnTo>
                  <a:pt x="85" y="278"/>
                </a:lnTo>
                <a:lnTo>
                  <a:pt x="86" y="275"/>
                </a:lnTo>
                <a:lnTo>
                  <a:pt x="86" y="275"/>
                </a:lnTo>
                <a:lnTo>
                  <a:pt x="90" y="271"/>
                </a:lnTo>
                <a:lnTo>
                  <a:pt x="91" y="270"/>
                </a:lnTo>
                <a:lnTo>
                  <a:pt x="93" y="271"/>
                </a:lnTo>
                <a:lnTo>
                  <a:pt x="93" y="271"/>
                </a:lnTo>
                <a:lnTo>
                  <a:pt x="95" y="271"/>
                </a:lnTo>
                <a:lnTo>
                  <a:pt x="97" y="270"/>
                </a:lnTo>
                <a:lnTo>
                  <a:pt x="98" y="268"/>
                </a:lnTo>
                <a:lnTo>
                  <a:pt x="98" y="268"/>
                </a:lnTo>
                <a:lnTo>
                  <a:pt x="98" y="268"/>
                </a:lnTo>
                <a:lnTo>
                  <a:pt x="98" y="270"/>
                </a:lnTo>
                <a:lnTo>
                  <a:pt x="98" y="270"/>
                </a:lnTo>
                <a:lnTo>
                  <a:pt x="101" y="268"/>
                </a:lnTo>
                <a:lnTo>
                  <a:pt x="102" y="267"/>
                </a:lnTo>
                <a:lnTo>
                  <a:pt x="102" y="267"/>
                </a:lnTo>
                <a:lnTo>
                  <a:pt x="106" y="270"/>
                </a:lnTo>
                <a:lnTo>
                  <a:pt x="109" y="275"/>
                </a:lnTo>
                <a:lnTo>
                  <a:pt x="117" y="283"/>
                </a:lnTo>
                <a:lnTo>
                  <a:pt x="117" y="283"/>
                </a:lnTo>
                <a:lnTo>
                  <a:pt x="121" y="287"/>
                </a:lnTo>
                <a:lnTo>
                  <a:pt x="128" y="291"/>
                </a:lnTo>
                <a:lnTo>
                  <a:pt x="127" y="215"/>
                </a:lnTo>
                <a:lnTo>
                  <a:pt x="160" y="204"/>
                </a:lnTo>
                <a:lnTo>
                  <a:pt x="160" y="204"/>
                </a:lnTo>
                <a:lnTo>
                  <a:pt x="162" y="198"/>
                </a:lnTo>
                <a:lnTo>
                  <a:pt x="164" y="196"/>
                </a:lnTo>
                <a:lnTo>
                  <a:pt x="166" y="194"/>
                </a:lnTo>
                <a:lnTo>
                  <a:pt x="166" y="194"/>
                </a:lnTo>
                <a:lnTo>
                  <a:pt x="167" y="196"/>
                </a:lnTo>
                <a:lnTo>
                  <a:pt x="169" y="197"/>
                </a:lnTo>
                <a:lnTo>
                  <a:pt x="170" y="197"/>
                </a:lnTo>
                <a:lnTo>
                  <a:pt x="171" y="197"/>
                </a:lnTo>
                <a:lnTo>
                  <a:pt x="171" y="197"/>
                </a:lnTo>
                <a:lnTo>
                  <a:pt x="172" y="193"/>
                </a:lnTo>
                <a:lnTo>
                  <a:pt x="172" y="191"/>
                </a:lnTo>
                <a:lnTo>
                  <a:pt x="173" y="190"/>
                </a:lnTo>
                <a:lnTo>
                  <a:pt x="175" y="188"/>
                </a:lnTo>
                <a:lnTo>
                  <a:pt x="175" y="188"/>
                </a:lnTo>
                <a:lnTo>
                  <a:pt x="181" y="191"/>
                </a:lnTo>
                <a:lnTo>
                  <a:pt x="183" y="191"/>
                </a:lnTo>
                <a:lnTo>
                  <a:pt x="183" y="190"/>
                </a:lnTo>
                <a:lnTo>
                  <a:pt x="183" y="190"/>
                </a:lnTo>
                <a:lnTo>
                  <a:pt x="181" y="187"/>
                </a:lnTo>
                <a:lnTo>
                  <a:pt x="182" y="186"/>
                </a:lnTo>
                <a:lnTo>
                  <a:pt x="185" y="186"/>
                </a:lnTo>
                <a:lnTo>
                  <a:pt x="185" y="186"/>
                </a:lnTo>
                <a:lnTo>
                  <a:pt x="189" y="185"/>
                </a:lnTo>
                <a:lnTo>
                  <a:pt x="192" y="185"/>
                </a:lnTo>
                <a:lnTo>
                  <a:pt x="193" y="186"/>
                </a:lnTo>
                <a:lnTo>
                  <a:pt x="193" y="186"/>
                </a:lnTo>
                <a:lnTo>
                  <a:pt x="193" y="187"/>
                </a:lnTo>
                <a:lnTo>
                  <a:pt x="192" y="188"/>
                </a:lnTo>
                <a:lnTo>
                  <a:pt x="191" y="191"/>
                </a:lnTo>
                <a:lnTo>
                  <a:pt x="192" y="194"/>
                </a:lnTo>
                <a:lnTo>
                  <a:pt x="192" y="194"/>
                </a:lnTo>
                <a:lnTo>
                  <a:pt x="194" y="203"/>
                </a:lnTo>
                <a:lnTo>
                  <a:pt x="196" y="209"/>
                </a:lnTo>
                <a:lnTo>
                  <a:pt x="196" y="209"/>
                </a:lnTo>
                <a:lnTo>
                  <a:pt x="194" y="220"/>
                </a:lnTo>
                <a:lnTo>
                  <a:pt x="193" y="227"/>
                </a:lnTo>
                <a:lnTo>
                  <a:pt x="191" y="230"/>
                </a:lnTo>
                <a:lnTo>
                  <a:pt x="191" y="230"/>
                </a:lnTo>
                <a:lnTo>
                  <a:pt x="191" y="230"/>
                </a:lnTo>
                <a:lnTo>
                  <a:pt x="194" y="234"/>
                </a:lnTo>
                <a:lnTo>
                  <a:pt x="198" y="238"/>
                </a:lnTo>
                <a:lnTo>
                  <a:pt x="207" y="243"/>
                </a:lnTo>
                <a:lnTo>
                  <a:pt x="219" y="247"/>
                </a:lnTo>
                <a:lnTo>
                  <a:pt x="219" y="247"/>
                </a:lnTo>
                <a:lnTo>
                  <a:pt x="223" y="249"/>
                </a:lnTo>
                <a:lnTo>
                  <a:pt x="225" y="249"/>
                </a:lnTo>
                <a:lnTo>
                  <a:pt x="228" y="247"/>
                </a:lnTo>
                <a:lnTo>
                  <a:pt x="229" y="245"/>
                </a:lnTo>
                <a:lnTo>
                  <a:pt x="229" y="245"/>
                </a:lnTo>
                <a:lnTo>
                  <a:pt x="236" y="239"/>
                </a:lnTo>
                <a:lnTo>
                  <a:pt x="240" y="236"/>
                </a:lnTo>
                <a:lnTo>
                  <a:pt x="244" y="234"/>
                </a:lnTo>
                <a:lnTo>
                  <a:pt x="244" y="234"/>
                </a:lnTo>
                <a:lnTo>
                  <a:pt x="244" y="235"/>
                </a:lnTo>
                <a:lnTo>
                  <a:pt x="245" y="239"/>
                </a:lnTo>
                <a:lnTo>
                  <a:pt x="246" y="247"/>
                </a:lnTo>
                <a:lnTo>
                  <a:pt x="247" y="263"/>
                </a:lnTo>
                <a:lnTo>
                  <a:pt x="247" y="263"/>
                </a:lnTo>
                <a:lnTo>
                  <a:pt x="249" y="266"/>
                </a:lnTo>
                <a:lnTo>
                  <a:pt x="251" y="270"/>
                </a:lnTo>
                <a:lnTo>
                  <a:pt x="256" y="276"/>
                </a:lnTo>
                <a:lnTo>
                  <a:pt x="256" y="276"/>
                </a:lnTo>
                <a:lnTo>
                  <a:pt x="256" y="278"/>
                </a:lnTo>
                <a:lnTo>
                  <a:pt x="255" y="279"/>
                </a:lnTo>
                <a:lnTo>
                  <a:pt x="251" y="281"/>
                </a:lnTo>
                <a:lnTo>
                  <a:pt x="250" y="282"/>
                </a:lnTo>
                <a:lnTo>
                  <a:pt x="250" y="282"/>
                </a:lnTo>
                <a:lnTo>
                  <a:pt x="250" y="282"/>
                </a:lnTo>
                <a:lnTo>
                  <a:pt x="250" y="283"/>
                </a:lnTo>
                <a:lnTo>
                  <a:pt x="253" y="284"/>
                </a:lnTo>
                <a:lnTo>
                  <a:pt x="262" y="286"/>
                </a:lnTo>
                <a:lnTo>
                  <a:pt x="262" y="286"/>
                </a:lnTo>
                <a:lnTo>
                  <a:pt x="265" y="288"/>
                </a:lnTo>
                <a:lnTo>
                  <a:pt x="268" y="291"/>
                </a:lnTo>
                <a:lnTo>
                  <a:pt x="272" y="294"/>
                </a:lnTo>
                <a:lnTo>
                  <a:pt x="276" y="297"/>
                </a:lnTo>
                <a:lnTo>
                  <a:pt x="276" y="297"/>
                </a:lnTo>
                <a:lnTo>
                  <a:pt x="279" y="297"/>
                </a:lnTo>
                <a:lnTo>
                  <a:pt x="283" y="295"/>
                </a:lnTo>
                <a:lnTo>
                  <a:pt x="287" y="293"/>
                </a:lnTo>
                <a:lnTo>
                  <a:pt x="288" y="288"/>
                </a:lnTo>
                <a:lnTo>
                  <a:pt x="288" y="288"/>
                </a:lnTo>
                <a:lnTo>
                  <a:pt x="290" y="283"/>
                </a:lnTo>
                <a:lnTo>
                  <a:pt x="294" y="281"/>
                </a:lnTo>
                <a:lnTo>
                  <a:pt x="294" y="281"/>
                </a:lnTo>
                <a:lnTo>
                  <a:pt x="300" y="281"/>
                </a:lnTo>
                <a:lnTo>
                  <a:pt x="309" y="281"/>
                </a:lnTo>
                <a:lnTo>
                  <a:pt x="309" y="281"/>
                </a:lnTo>
                <a:lnTo>
                  <a:pt x="318" y="279"/>
                </a:lnTo>
                <a:lnTo>
                  <a:pt x="326" y="277"/>
                </a:lnTo>
                <a:lnTo>
                  <a:pt x="326" y="277"/>
                </a:lnTo>
                <a:lnTo>
                  <a:pt x="327" y="275"/>
                </a:lnTo>
                <a:lnTo>
                  <a:pt x="329" y="271"/>
                </a:lnTo>
                <a:lnTo>
                  <a:pt x="331" y="265"/>
                </a:lnTo>
                <a:lnTo>
                  <a:pt x="331" y="265"/>
                </a:lnTo>
                <a:lnTo>
                  <a:pt x="334" y="262"/>
                </a:lnTo>
                <a:lnTo>
                  <a:pt x="338" y="261"/>
                </a:lnTo>
                <a:lnTo>
                  <a:pt x="348" y="259"/>
                </a:lnTo>
                <a:lnTo>
                  <a:pt x="348" y="259"/>
                </a:lnTo>
                <a:lnTo>
                  <a:pt x="362" y="254"/>
                </a:lnTo>
                <a:lnTo>
                  <a:pt x="374" y="249"/>
                </a:lnTo>
                <a:lnTo>
                  <a:pt x="374" y="249"/>
                </a:lnTo>
                <a:lnTo>
                  <a:pt x="378" y="249"/>
                </a:lnTo>
                <a:lnTo>
                  <a:pt x="386" y="249"/>
                </a:lnTo>
                <a:lnTo>
                  <a:pt x="402" y="251"/>
                </a:lnTo>
                <a:lnTo>
                  <a:pt x="402" y="251"/>
                </a:lnTo>
                <a:lnTo>
                  <a:pt x="426" y="256"/>
                </a:lnTo>
                <a:lnTo>
                  <a:pt x="438" y="259"/>
                </a:lnTo>
                <a:lnTo>
                  <a:pt x="446" y="261"/>
                </a:lnTo>
                <a:lnTo>
                  <a:pt x="446" y="261"/>
                </a:lnTo>
                <a:lnTo>
                  <a:pt x="450" y="263"/>
                </a:lnTo>
                <a:lnTo>
                  <a:pt x="457" y="265"/>
                </a:lnTo>
                <a:lnTo>
                  <a:pt x="457" y="265"/>
                </a:lnTo>
                <a:lnTo>
                  <a:pt x="458" y="259"/>
                </a:lnTo>
                <a:lnTo>
                  <a:pt x="459" y="256"/>
                </a:lnTo>
                <a:lnTo>
                  <a:pt x="460" y="256"/>
                </a:lnTo>
                <a:lnTo>
                  <a:pt x="460" y="256"/>
                </a:lnTo>
                <a:lnTo>
                  <a:pt x="460" y="255"/>
                </a:lnTo>
                <a:lnTo>
                  <a:pt x="462" y="251"/>
                </a:lnTo>
                <a:lnTo>
                  <a:pt x="462" y="244"/>
                </a:lnTo>
                <a:lnTo>
                  <a:pt x="460" y="231"/>
                </a:lnTo>
                <a:lnTo>
                  <a:pt x="460" y="231"/>
                </a:lnTo>
                <a:lnTo>
                  <a:pt x="459" y="225"/>
                </a:lnTo>
                <a:lnTo>
                  <a:pt x="459" y="222"/>
                </a:lnTo>
                <a:lnTo>
                  <a:pt x="459" y="219"/>
                </a:lnTo>
                <a:lnTo>
                  <a:pt x="459" y="219"/>
                </a:lnTo>
                <a:lnTo>
                  <a:pt x="462" y="217"/>
                </a:lnTo>
                <a:lnTo>
                  <a:pt x="464" y="214"/>
                </a:lnTo>
                <a:lnTo>
                  <a:pt x="469" y="210"/>
                </a:lnTo>
                <a:lnTo>
                  <a:pt x="469" y="210"/>
                </a:lnTo>
                <a:lnTo>
                  <a:pt x="473" y="210"/>
                </a:lnTo>
                <a:lnTo>
                  <a:pt x="478" y="210"/>
                </a:lnTo>
                <a:lnTo>
                  <a:pt x="482" y="209"/>
                </a:lnTo>
                <a:lnTo>
                  <a:pt x="487" y="209"/>
                </a:lnTo>
                <a:lnTo>
                  <a:pt x="487" y="209"/>
                </a:lnTo>
                <a:lnTo>
                  <a:pt x="490" y="207"/>
                </a:lnTo>
                <a:lnTo>
                  <a:pt x="490" y="206"/>
                </a:lnTo>
                <a:lnTo>
                  <a:pt x="487" y="201"/>
                </a:lnTo>
                <a:lnTo>
                  <a:pt x="487" y="201"/>
                </a:lnTo>
                <a:lnTo>
                  <a:pt x="486" y="198"/>
                </a:lnTo>
                <a:lnTo>
                  <a:pt x="487" y="196"/>
                </a:lnTo>
                <a:lnTo>
                  <a:pt x="490" y="192"/>
                </a:lnTo>
                <a:lnTo>
                  <a:pt x="490" y="192"/>
                </a:lnTo>
                <a:lnTo>
                  <a:pt x="490" y="190"/>
                </a:lnTo>
                <a:lnTo>
                  <a:pt x="491" y="187"/>
                </a:lnTo>
                <a:lnTo>
                  <a:pt x="492" y="183"/>
                </a:lnTo>
                <a:lnTo>
                  <a:pt x="494" y="178"/>
                </a:lnTo>
                <a:lnTo>
                  <a:pt x="494" y="178"/>
                </a:lnTo>
                <a:lnTo>
                  <a:pt x="496" y="176"/>
                </a:lnTo>
                <a:lnTo>
                  <a:pt x="497" y="176"/>
                </a:lnTo>
                <a:lnTo>
                  <a:pt x="502" y="178"/>
                </a:lnTo>
                <a:lnTo>
                  <a:pt x="502" y="178"/>
                </a:lnTo>
                <a:lnTo>
                  <a:pt x="506" y="180"/>
                </a:lnTo>
                <a:lnTo>
                  <a:pt x="511" y="178"/>
                </a:lnTo>
                <a:lnTo>
                  <a:pt x="521" y="177"/>
                </a:lnTo>
                <a:lnTo>
                  <a:pt x="521" y="177"/>
                </a:lnTo>
                <a:lnTo>
                  <a:pt x="527" y="176"/>
                </a:lnTo>
                <a:lnTo>
                  <a:pt x="529" y="176"/>
                </a:lnTo>
                <a:lnTo>
                  <a:pt x="530" y="174"/>
                </a:lnTo>
                <a:lnTo>
                  <a:pt x="530" y="174"/>
                </a:lnTo>
                <a:lnTo>
                  <a:pt x="532" y="171"/>
                </a:lnTo>
                <a:lnTo>
                  <a:pt x="530" y="165"/>
                </a:lnTo>
                <a:lnTo>
                  <a:pt x="530" y="156"/>
                </a:lnTo>
                <a:lnTo>
                  <a:pt x="530" y="156"/>
                </a:lnTo>
                <a:lnTo>
                  <a:pt x="532" y="153"/>
                </a:lnTo>
                <a:lnTo>
                  <a:pt x="535" y="150"/>
                </a:lnTo>
                <a:lnTo>
                  <a:pt x="543" y="144"/>
                </a:lnTo>
                <a:lnTo>
                  <a:pt x="543" y="144"/>
                </a:lnTo>
                <a:lnTo>
                  <a:pt x="545" y="142"/>
                </a:lnTo>
                <a:lnTo>
                  <a:pt x="549" y="139"/>
                </a:lnTo>
                <a:lnTo>
                  <a:pt x="555" y="137"/>
                </a:lnTo>
                <a:lnTo>
                  <a:pt x="555" y="137"/>
                </a:lnTo>
                <a:lnTo>
                  <a:pt x="558" y="135"/>
                </a:lnTo>
                <a:lnTo>
                  <a:pt x="559" y="132"/>
                </a:lnTo>
                <a:lnTo>
                  <a:pt x="559" y="132"/>
                </a:lnTo>
                <a:lnTo>
                  <a:pt x="558" y="130"/>
                </a:lnTo>
                <a:close/>
                <a:moveTo>
                  <a:pt x="441" y="186"/>
                </a:moveTo>
                <a:lnTo>
                  <a:pt x="441" y="186"/>
                </a:lnTo>
                <a:lnTo>
                  <a:pt x="438" y="190"/>
                </a:lnTo>
                <a:lnTo>
                  <a:pt x="437" y="191"/>
                </a:lnTo>
                <a:lnTo>
                  <a:pt x="436" y="191"/>
                </a:lnTo>
                <a:lnTo>
                  <a:pt x="436" y="191"/>
                </a:lnTo>
                <a:lnTo>
                  <a:pt x="420" y="193"/>
                </a:lnTo>
                <a:lnTo>
                  <a:pt x="420" y="193"/>
                </a:lnTo>
                <a:lnTo>
                  <a:pt x="407" y="191"/>
                </a:lnTo>
                <a:lnTo>
                  <a:pt x="399" y="191"/>
                </a:lnTo>
                <a:lnTo>
                  <a:pt x="394" y="191"/>
                </a:lnTo>
                <a:lnTo>
                  <a:pt x="394" y="191"/>
                </a:lnTo>
                <a:lnTo>
                  <a:pt x="390" y="193"/>
                </a:lnTo>
                <a:lnTo>
                  <a:pt x="388" y="194"/>
                </a:lnTo>
                <a:lnTo>
                  <a:pt x="386" y="197"/>
                </a:lnTo>
                <a:lnTo>
                  <a:pt x="386" y="197"/>
                </a:lnTo>
                <a:lnTo>
                  <a:pt x="384" y="202"/>
                </a:lnTo>
                <a:lnTo>
                  <a:pt x="383" y="204"/>
                </a:lnTo>
                <a:lnTo>
                  <a:pt x="380" y="206"/>
                </a:lnTo>
                <a:lnTo>
                  <a:pt x="380" y="206"/>
                </a:lnTo>
                <a:lnTo>
                  <a:pt x="380" y="207"/>
                </a:lnTo>
                <a:lnTo>
                  <a:pt x="380" y="208"/>
                </a:lnTo>
                <a:lnTo>
                  <a:pt x="379" y="214"/>
                </a:lnTo>
                <a:lnTo>
                  <a:pt x="379" y="215"/>
                </a:lnTo>
                <a:lnTo>
                  <a:pt x="378" y="218"/>
                </a:lnTo>
                <a:lnTo>
                  <a:pt x="375" y="218"/>
                </a:lnTo>
                <a:lnTo>
                  <a:pt x="373" y="215"/>
                </a:lnTo>
                <a:lnTo>
                  <a:pt x="373" y="215"/>
                </a:lnTo>
                <a:lnTo>
                  <a:pt x="369" y="214"/>
                </a:lnTo>
                <a:lnTo>
                  <a:pt x="367" y="213"/>
                </a:lnTo>
                <a:lnTo>
                  <a:pt x="366" y="210"/>
                </a:lnTo>
                <a:lnTo>
                  <a:pt x="366" y="210"/>
                </a:lnTo>
                <a:lnTo>
                  <a:pt x="366" y="207"/>
                </a:lnTo>
                <a:lnTo>
                  <a:pt x="367" y="203"/>
                </a:lnTo>
                <a:lnTo>
                  <a:pt x="368" y="199"/>
                </a:lnTo>
                <a:lnTo>
                  <a:pt x="368" y="196"/>
                </a:lnTo>
                <a:lnTo>
                  <a:pt x="368" y="196"/>
                </a:lnTo>
                <a:lnTo>
                  <a:pt x="368" y="193"/>
                </a:lnTo>
                <a:lnTo>
                  <a:pt x="370" y="191"/>
                </a:lnTo>
                <a:lnTo>
                  <a:pt x="377" y="188"/>
                </a:lnTo>
                <a:lnTo>
                  <a:pt x="377" y="188"/>
                </a:lnTo>
                <a:lnTo>
                  <a:pt x="382" y="186"/>
                </a:lnTo>
                <a:lnTo>
                  <a:pt x="384" y="185"/>
                </a:lnTo>
                <a:lnTo>
                  <a:pt x="386" y="185"/>
                </a:lnTo>
                <a:lnTo>
                  <a:pt x="386" y="185"/>
                </a:lnTo>
                <a:lnTo>
                  <a:pt x="394" y="186"/>
                </a:lnTo>
                <a:lnTo>
                  <a:pt x="401" y="186"/>
                </a:lnTo>
                <a:lnTo>
                  <a:pt x="401" y="186"/>
                </a:lnTo>
                <a:lnTo>
                  <a:pt x="415" y="187"/>
                </a:lnTo>
                <a:lnTo>
                  <a:pt x="421" y="188"/>
                </a:lnTo>
                <a:lnTo>
                  <a:pt x="426" y="188"/>
                </a:lnTo>
                <a:lnTo>
                  <a:pt x="426" y="188"/>
                </a:lnTo>
                <a:lnTo>
                  <a:pt x="436" y="186"/>
                </a:lnTo>
                <a:lnTo>
                  <a:pt x="439" y="186"/>
                </a:lnTo>
                <a:lnTo>
                  <a:pt x="441" y="186"/>
                </a:lnTo>
                <a:lnTo>
                  <a:pt x="441" y="186"/>
                </a:lnTo>
                <a:close/>
                <a:moveTo>
                  <a:pt x="523" y="161"/>
                </a:moveTo>
                <a:lnTo>
                  <a:pt x="523" y="161"/>
                </a:lnTo>
                <a:lnTo>
                  <a:pt x="519" y="164"/>
                </a:lnTo>
                <a:lnTo>
                  <a:pt x="516" y="166"/>
                </a:lnTo>
                <a:lnTo>
                  <a:pt x="513" y="167"/>
                </a:lnTo>
                <a:lnTo>
                  <a:pt x="508" y="166"/>
                </a:lnTo>
                <a:lnTo>
                  <a:pt x="508" y="166"/>
                </a:lnTo>
                <a:lnTo>
                  <a:pt x="498" y="160"/>
                </a:lnTo>
                <a:lnTo>
                  <a:pt x="495" y="156"/>
                </a:lnTo>
                <a:lnTo>
                  <a:pt x="495" y="155"/>
                </a:lnTo>
                <a:lnTo>
                  <a:pt x="495" y="154"/>
                </a:lnTo>
                <a:lnTo>
                  <a:pt x="495" y="154"/>
                </a:lnTo>
                <a:lnTo>
                  <a:pt x="496" y="151"/>
                </a:lnTo>
                <a:lnTo>
                  <a:pt x="496" y="148"/>
                </a:lnTo>
                <a:lnTo>
                  <a:pt x="497" y="145"/>
                </a:lnTo>
                <a:lnTo>
                  <a:pt x="498" y="144"/>
                </a:lnTo>
                <a:lnTo>
                  <a:pt x="500" y="144"/>
                </a:lnTo>
                <a:lnTo>
                  <a:pt x="500" y="144"/>
                </a:lnTo>
                <a:lnTo>
                  <a:pt x="502" y="146"/>
                </a:lnTo>
                <a:lnTo>
                  <a:pt x="503" y="149"/>
                </a:lnTo>
                <a:lnTo>
                  <a:pt x="505" y="151"/>
                </a:lnTo>
                <a:lnTo>
                  <a:pt x="507" y="154"/>
                </a:lnTo>
                <a:lnTo>
                  <a:pt x="507" y="154"/>
                </a:lnTo>
                <a:lnTo>
                  <a:pt x="512" y="156"/>
                </a:lnTo>
                <a:lnTo>
                  <a:pt x="518" y="159"/>
                </a:lnTo>
                <a:lnTo>
                  <a:pt x="523" y="160"/>
                </a:lnTo>
                <a:lnTo>
                  <a:pt x="524" y="161"/>
                </a:lnTo>
                <a:lnTo>
                  <a:pt x="523" y="16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5" name="Freeform 766"/>
          <p:cNvSpPr>
            <a:spLocks/>
          </p:cNvSpPr>
          <p:nvPr/>
        </p:nvSpPr>
        <p:spPr bwMode="gray">
          <a:xfrm>
            <a:off x="3640356" y="4061864"/>
            <a:ext cx="114942" cy="152513"/>
          </a:xfrm>
          <a:custGeom>
            <a:avLst/>
            <a:gdLst>
              <a:gd name="T0" fmla="*/ 61 w 68"/>
              <a:gd name="T1" fmla="*/ 89 h 89"/>
              <a:gd name="T2" fmla="*/ 58 w 68"/>
              <a:gd name="T3" fmla="*/ 77 h 89"/>
              <a:gd name="T4" fmla="*/ 55 w 68"/>
              <a:gd name="T5" fmla="*/ 70 h 89"/>
              <a:gd name="T6" fmla="*/ 53 w 68"/>
              <a:gd name="T7" fmla="*/ 66 h 89"/>
              <a:gd name="T8" fmla="*/ 52 w 68"/>
              <a:gd name="T9" fmla="*/ 65 h 89"/>
              <a:gd name="T10" fmla="*/ 50 w 68"/>
              <a:gd name="T11" fmla="*/ 64 h 89"/>
              <a:gd name="T12" fmla="*/ 50 w 68"/>
              <a:gd name="T13" fmla="*/ 64 h 89"/>
              <a:gd name="T14" fmla="*/ 49 w 68"/>
              <a:gd name="T15" fmla="*/ 64 h 89"/>
              <a:gd name="T16" fmla="*/ 49 w 68"/>
              <a:gd name="T17" fmla="*/ 64 h 89"/>
              <a:gd name="T18" fmla="*/ 48 w 68"/>
              <a:gd name="T19" fmla="*/ 64 h 89"/>
              <a:gd name="T20" fmla="*/ 48 w 68"/>
              <a:gd name="T21" fmla="*/ 65 h 89"/>
              <a:gd name="T22" fmla="*/ 48 w 68"/>
              <a:gd name="T23" fmla="*/ 66 h 89"/>
              <a:gd name="T24" fmla="*/ 48 w 68"/>
              <a:gd name="T25" fmla="*/ 66 h 89"/>
              <a:gd name="T26" fmla="*/ 47 w 68"/>
              <a:gd name="T27" fmla="*/ 68 h 89"/>
              <a:gd name="T28" fmla="*/ 43 w 68"/>
              <a:gd name="T29" fmla="*/ 67 h 89"/>
              <a:gd name="T30" fmla="*/ 42 w 68"/>
              <a:gd name="T31" fmla="*/ 68 h 89"/>
              <a:gd name="T32" fmla="*/ 40 w 68"/>
              <a:gd name="T33" fmla="*/ 67 h 89"/>
              <a:gd name="T34" fmla="*/ 37 w 68"/>
              <a:gd name="T35" fmla="*/ 71 h 89"/>
              <a:gd name="T36" fmla="*/ 38 w 68"/>
              <a:gd name="T37" fmla="*/ 73 h 89"/>
              <a:gd name="T38" fmla="*/ 37 w 68"/>
              <a:gd name="T39" fmla="*/ 77 h 89"/>
              <a:gd name="T40" fmla="*/ 34 w 68"/>
              <a:gd name="T41" fmla="*/ 76 h 89"/>
              <a:gd name="T42" fmla="*/ 33 w 68"/>
              <a:gd name="T43" fmla="*/ 75 h 89"/>
              <a:gd name="T44" fmla="*/ 31 w 68"/>
              <a:gd name="T45" fmla="*/ 75 h 89"/>
              <a:gd name="T46" fmla="*/ 28 w 68"/>
              <a:gd name="T47" fmla="*/ 76 h 89"/>
              <a:gd name="T48" fmla="*/ 27 w 68"/>
              <a:gd name="T49" fmla="*/ 75 h 89"/>
              <a:gd name="T50" fmla="*/ 26 w 68"/>
              <a:gd name="T51" fmla="*/ 76 h 89"/>
              <a:gd name="T52" fmla="*/ 22 w 68"/>
              <a:gd name="T53" fmla="*/ 78 h 89"/>
              <a:gd name="T54" fmla="*/ 16 w 68"/>
              <a:gd name="T55" fmla="*/ 81 h 89"/>
              <a:gd name="T56" fmla="*/ 12 w 68"/>
              <a:gd name="T57" fmla="*/ 68 h 89"/>
              <a:gd name="T58" fmla="*/ 11 w 68"/>
              <a:gd name="T59" fmla="*/ 64 h 89"/>
              <a:gd name="T60" fmla="*/ 7 w 68"/>
              <a:gd name="T61" fmla="*/ 56 h 89"/>
              <a:gd name="T62" fmla="*/ 6 w 68"/>
              <a:gd name="T63" fmla="*/ 52 h 89"/>
              <a:gd name="T64" fmla="*/ 1 w 68"/>
              <a:gd name="T65" fmla="*/ 27 h 89"/>
              <a:gd name="T66" fmla="*/ 1 w 68"/>
              <a:gd name="T67" fmla="*/ 17 h 89"/>
              <a:gd name="T68" fmla="*/ 0 w 68"/>
              <a:gd name="T69" fmla="*/ 7 h 89"/>
              <a:gd name="T70" fmla="*/ 0 w 68"/>
              <a:gd name="T71" fmla="*/ 7 h 89"/>
              <a:gd name="T72" fmla="*/ 3 w 68"/>
              <a:gd name="T73" fmla="*/ 7 h 89"/>
              <a:gd name="T74" fmla="*/ 6 w 68"/>
              <a:gd name="T75" fmla="*/ 1 h 89"/>
              <a:gd name="T76" fmla="*/ 10 w 68"/>
              <a:gd name="T77" fmla="*/ 0 h 89"/>
              <a:gd name="T78" fmla="*/ 12 w 68"/>
              <a:gd name="T79" fmla="*/ 1 h 89"/>
              <a:gd name="T80" fmla="*/ 16 w 68"/>
              <a:gd name="T81" fmla="*/ 3 h 89"/>
              <a:gd name="T82" fmla="*/ 20 w 68"/>
              <a:gd name="T83" fmla="*/ 6 h 89"/>
              <a:gd name="T84" fmla="*/ 24 w 68"/>
              <a:gd name="T85" fmla="*/ 17 h 89"/>
              <a:gd name="T86" fmla="*/ 26 w 68"/>
              <a:gd name="T87" fmla="*/ 20 h 89"/>
              <a:gd name="T88" fmla="*/ 31 w 68"/>
              <a:gd name="T89" fmla="*/ 23 h 89"/>
              <a:gd name="T90" fmla="*/ 53 w 68"/>
              <a:gd name="T91" fmla="*/ 24 h 89"/>
              <a:gd name="T92" fmla="*/ 61 w 68"/>
              <a:gd name="T93" fmla="*/ 25 h 89"/>
              <a:gd name="T94" fmla="*/ 61 w 68"/>
              <a:gd name="T95" fmla="*/ 29 h 89"/>
              <a:gd name="T96" fmla="*/ 50 w 68"/>
              <a:gd name="T97" fmla="*/ 39 h 89"/>
              <a:gd name="T98" fmla="*/ 47 w 68"/>
              <a:gd name="T99" fmla="*/ 44 h 89"/>
              <a:gd name="T100" fmla="*/ 47 w 68"/>
              <a:gd name="T101" fmla="*/ 48 h 89"/>
              <a:gd name="T102" fmla="*/ 56 w 68"/>
              <a:gd name="T103" fmla="*/ 54 h 89"/>
              <a:gd name="T104" fmla="*/ 61 w 68"/>
              <a:gd name="T105" fmla="*/ 56 h 89"/>
              <a:gd name="T106" fmla="*/ 68 w 68"/>
              <a:gd name="T107" fmla="*/ 64 h 89"/>
              <a:gd name="T108" fmla="*/ 66 w 68"/>
              <a:gd name="T109" fmla="*/ 71 h 89"/>
              <a:gd name="T110" fmla="*/ 68 w 68"/>
              <a:gd name="T111" fmla="*/ 80 h 89"/>
              <a:gd name="T112" fmla="*/ 68 w 68"/>
              <a:gd name="T113" fmla="*/ 81 h 89"/>
              <a:gd name="T114" fmla="*/ 66 w 68"/>
              <a:gd name="T115" fmla="*/ 83 h 89"/>
              <a:gd name="T116" fmla="*/ 61 w 68"/>
              <a:gd name="T1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89">
                <a:moveTo>
                  <a:pt x="61" y="89"/>
                </a:moveTo>
                <a:lnTo>
                  <a:pt x="61" y="89"/>
                </a:lnTo>
                <a:lnTo>
                  <a:pt x="58" y="77"/>
                </a:lnTo>
                <a:lnTo>
                  <a:pt x="58" y="77"/>
                </a:lnTo>
                <a:lnTo>
                  <a:pt x="55" y="70"/>
                </a:lnTo>
                <a:lnTo>
                  <a:pt x="55" y="70"/>
                </a:lnTo>
                <a:lnTo>
                  <a:pt x="53" y="66"/>
                </a:lnTo>
                <a:lnTo>
                  <a:pt x="53" y="66"/>
                </a:lnTo>
                <a:lnTo>
                  <a:pt x="53" y="65"/>
                </a:lnTo>
                <a:lnTo>
                  <a:pt x="52" y="65"/>
                </a:lnTo>
                <a:lnTo>
                  <a:pt x="52" y="65"/>
                </a:lnTo>
                <a:lnTo>
                  <a:pt x="50" y="64"/>
                </a:lnTo>
                <a:lnTo>
                  <a:pt x="50" y="64"/>
                </a:lnTo>
                <a:lnTo>
                  <a:pt x="50" y="64"/>
                </a:lnTo>
                <a:lnTo>
                  <a:pt x="50" y="64"/>
                </a:lnTo>
                <a:lnTo>
                  <a:pt x="49" y="64"/>
                </a:lnTo>
                <a:lnTo>
                  <a:pt x="49" y="64"/>
                </a:lnTo>
                <a:lnTo>
                  <a:pt x="49" y="64"/>
                </a:lnTo>
                <a:lnTo>
                  <a:pt x="49" y="64"/>
                </a:lnTo>
                <a:lnTo>
                  <a:pt x="48" y="64"/>
                </a:lnTo>
                <a:lnTo>
                  <a:pt x="48" y="64"/>
                </a:lnTo>
                <a:lnTo>
                  <a:pt x="48" y="65"/>
                </a:lnTo>
                <a:lnTo>
                  <a:pt x="48" y="65"/>
                </a:lnTo>
                <a:lnTo>
                  <a:pt x="48" y="66"/>
                </a:lnTo>
                <a:lnTo>
                  <a:pt x="48" y="66"/>
                </a:lnTo>
                <a:lnTo>
                  <a:pt x="48" y="66"/>
                </a:lnTo>
                <a:lnTo>
                  <a:pt x="47" y="68"/>
                </a:lnTo>
                <a:lnTo>
                  <a:pt x="47" y="68"/>
                </a:lnTo>
                <a:lnTo>
                  <a:pt x="43" y="67"/>
                </a:lnTo>
                <a:lnTo>
                  <a:pt x="43" y="67"/>
                </a:lnTo>
                <a:lnTo>
                  <a:pt x="42" y="68"/>
                </a:lnTo>
                <a:lnTo>
                  <a:pt x="42" y="68"/>
                </a:lnTo>
                <a:lnTo>
                  <a:pt x="40" y="67"/>
                </a:lnTo>
                <a:lnTo>
                  <a:pt x="40" y="67"/>
                </a:lnTo>
                <a:lnTo>
                  <a:pt x="38" y="68"/>
                </a:lnTo>
                <a:lnTo>
                  <a:pt x="37" y="71"/>
                </a:lnTo>
                <a:lnTo>
                  <a:pt x="37" y="71"/>
                </a:lnTo>
                <a:lnTo>
                  <a:pt x="38" y="73"/>
                </a:lnTo>
                <a:lnTo>
                  <a:pt x="37" y="77"/>
                </a:lnTo>
                <a:lnTo>
                  <a:pt x="37" y="77"/>
                </a:lnTo>
                <a:lnTo>
                  <a:pt x="34" y="76"/>
                </a:lnTo>
                <a:lnTo>
                  <a:pt x="34" y="76"/>
                </a:lnTo>
                <a:lnTo>
                  <a:pt x="33" y="75"/>
                </a:lnTo>
                <a:lnTo>
                  <a:pt x="33" y="75"/>
                </a:lnTo>
                <a:lnTo>
                  <a:pt x="31" y="75"/>
                </a:lnTo>
                <a:lnTo>
                  <a:pt x="31" y="75"/>
                </a:lnTo>
                <a:lnTo>
                  <a:pt x="31" y="75"/>
                </a:lnTo>
                <a:lnTo>
                  <a:pt x="28" y="76"/>
                </a:lnTo>
                <a:lnTo>
                  <a:pt x="28" y="76"/>
                </a:lnTo>
                <a:lnTo>
                  <a:pt x="27" y="75"/>
                </a:lnTo>
                <a:lnTo>
                  <a:pt x="27" y="75"/>
                </a:lnTo>
                <a:lnTo>
                  <a:pt x="26" y="76"/>
                </a:lnTo>
                <a:lnTo>
                  <a:pt x="26" y="76"/>
                </a:lnTo>
                <a:lnTo>
                  <a:pt x="22" y="78"/>
                </a:lnTo>
                <a:lnTo>
                  <a:pt x="16" y="81"/>
                </a:lnTo>
                <a:lnTo>
                  <a:pt x="16" y="81"/>
                </a:lnTo>
                <a:lnTo>
                  <a:pt x="15" y="73"/>
                </a:lnTo>
                <a:lnTo>
                  <a:pt x="12" y="68"/>
                </a:lnTo>
                <a:lnTo>
                  <a:pt x="12" y="68"/>
                </a:lnTo>
                <a:lnTo>
                  <a:pt x="11" y="64"/>
                </a:lnTo>
                <a:lnTo>
                  <a:pt x="8" y="60"/>
                </a:lnTo>
                <a:lnTo>
                  <a:pt x="7" y="56"/>
                </a:lnTo>
                <a:lnTo>
                  <a:pt x="6" y="52"/>
                </a:lnTo>
                <a:lnTo>
                  <a:pt x="6" y="52"/>
                </a:lnTo>
                <a:lnTo>
                  <a:pt x="3" y="40"/>
                </a:lnTo>
                <a:lnTo>
                  <a:pt x="1" y="27"/>
                </a:lnTo>
                <a:lnTo>
                  <a:pt x="1" y="27"/>
                </a:lnTo>
                <a:lnTo>
                  <a:pt x="1" y="17"/>
                </a:lnTo>
                <a:lnTo>
                  <a:pt x="0" y="7"/>
                </a:lnTo>
                <a:lnTo>
                  <a:pt x="0" y="7"/>
                </a:lnTo>
                <a:lnTo>
                  <a:pt x="0" y="7"/>
                </a:lnTo>
                <a:lnTo>
                  <a:pt x="0" y="7"/>
                </a:lnTo>
                <a:lnTo>
                  <a:pt x="3" y="7"/>
                </a:lnTo>
                <a:lnTo>
                  <a:pt x="3" y="7"/>
                </a:lnTo>
                <a:lnTo>
                  <a:pt x="5" y="6"/>
                </a:lnTo>
                <a:lnTo>
                  <a:pt x="6" y="1"/>
                </a:lnTo>
                <a:lnTo>
                  <a:pt x="6" y="1"/>
                </a:lnTo>
                <a:lnTo>
                  <a:pt x="10" y="0"/>
                </a:lnTo>
                <a:lnTo>
                  <a:pt x="10" y="0"/>
                </a:lnTo>
                <a:lnTo>
                  <a:pt x="12" y="1"/>
                </a:lnTo>
                <a:lnTo>
                  <a:pt x="16" y="3"/>
                </a:lnTo>
                <a:lnTo>
                  <a:pt x="16" y="3"/>
                </a:lnTo>
                <a:lnTo>
                  <a:pt x="20" y="6"/>
                </a:lnTo>
                <a:lnTo>
                  <a:pt x="20" y="6"/>
                </a:lnTo>
                <a:lnTo>
                  <a:pt x="23" y="13"/>
                </a:lnTo>
                <a:lnTo>
                  <a:pt x="24" y="17"/>
                </a:lnTo>
                <a:lnTo>
                  <a:pt x="26" y="20"/>
                </a:lnTo>
                <a:lnTo>
                  <a:pt x="26" y="20"/>
                </a:lnTo>
                <a:lnTo>
                  <a:pt x="27" y="22"/>
                </a:lnTo>
                <a:lnTo>
                  <a:pt x="31" y="23"/>
                </a:lnTo>
                <a:lnTo>
                  <a:pt x="42" y="23"/>
                </a:lnTo>
                <a:lnTo>
                  <a:pt x="53" y="24"/>
                </a:lnTo>
                <a:lnTo>
                  <a:pt x="61" y="25"/>
                </a:lnTo>
                <a:lnTo>
                  <a:pt x="61" y="25"/>
                </a:lnTo>
                <a:lnTo>
                  <a:pt x="63" y="27"/>
                </a:lnTo>
                <a:lnTo>
                  <a:pt x="61" y="29"/>
                </a:lnTo>
                <a:lnTo>
                  <a:pt x="56" y="34"/>
                </a:lnTo>
                <a:lnTo>
                  <a:pt x="50" y="39"/>
                </a:lnTo>
                <a:lnTo>
                  <a:pt x="47" y="44"/>
                </a:lnTo>
                <a:lnTo>
                  <a:pt x="47" y="44"/>
                </a:lnTo>
                <a:lnTo>
                  <a:pt x="45" y="45"/>
                </a:lnTo>
                <a:lnTo>
                  <a:pt x="47" y="48"/>
                </a:lnTo>
                <a:lnTo>
                  <a:pt x="52" y="50"/>
                </a:lnTo>
                <a:lnTo>
                  <a:pt x="56" y="54"/>
                </a:lnTo>
                <a:lnTo>
                  <a:pt x="61" y="56"/>
                </a:lnTo>
                <a:lnTo>
                  <a:pt x="61" y="56"/>
                </a:lnTo>
                <a:lnTo>
                  <a:pt x="68" y="64"/>
                </a:lnTo>
                <a:lnTo>
                  <a:pt x="68" y="64"/>
                </a:lnTo>
                <a:lnTo>
                  <a:pt x="66" y="67"/>
                </a:lnTo>
                <a:lnTo>
                  <a:pt x="66" y="71"/>
                </a:lnTo>
                <a:lnTo>
                  <a:pt x="66" y="71"/>
                </a:lnTo>
                <a:lnTo>
                  <a:pt x="68" y="80"/>
                </a:lnTo>
                <a:lnTo>
                  <a:pt x="68" y="80"/>
                </a:lnTo>
                <a:lnTo>
                  <a:pt x="68" y="81"/>
                </a:lnTo>
                <a:lnTo>
                  <a:pt x="68" y="81"/>
                </a:lnTo>
                <a:lnTo>
                  <a:pt x="66" y="83"/>
                </a:lnTo>
                <a:lnTo>
                  <a:pt x="65" y="85"/>
                </a:lnTo>
                <a:lnTo>
                  <a:pt x="61" y="8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6" name="Freeform 774"/>
          <p:cNvSpPr>
            <a:spLocks/>
          </p:cNvSpPr>
          <p:nvPr/>
        </p:nvSpPr>
        <p:spPr bwMode="gray">
          <a:xfrm>
            <a:off x="3026773" y="3791111"/>
            <a:ext cx="365107" cy="356434"/>
          </a:xfrm>
          <a:custGeom>
            <a:avLst/>
            <a:gdLst>
              <a:gd name="T0" fmla="*/ 149 w 216"/>
              <a:gd name="T1" fmla="*/ 7 h 208"/>
              <a:gd name="T2" fmla="*/ 140 w 216"/>
              <a:gd name="T3" fmla="*/ 13 h 208"/>
              <a:gd name="T4" fmla="*/ 141 w 216"/>
              <a:gd name="T5" fmla="*/ 22 h 208"/>
              <a:gd name="T6" fmla="*/ 142 w 216"/>
              <a:gd name="T7" fmla="*/ 28 h 208"/>
              <a:gd name="T8" fmla="*/ 139 w 216"/>
              <a:gd name="T9" fmla="*/ 34 h 208"/>
              <a:gd name="T10" fmla="*/ 138 w 216"/>
              <a:gd name="T11" fmla="*/ 41 h 208"/>
              <a:gd name="T12" fmla="*/ 139 w 216"/>
              <a:gd name="T13" fmla="*/ 52 h 208"/>
              <a:gd name="T14" fmla="*/ 133 w 216"/>
              <a:gd name="T15" fmla="*/ 58 h 208"/>
              <a:gd name="T16" fmla="*/ 125 w 216"/>
              <a:gd name="T17" fmla="*/ 62 h 208"/>
              <a:gd name="T18" fmla="*/ 118 w 216"/>
              <a:gd name="T19" fmla="*/ 68 h 208"/>
              <a:gd name="T20" fmla="*/ 112 w 216"/>
              <a:gd name="T21" fmla="*/ 82 h 208"/>
              <a:gd name="T22" fmla="*/ 109 w 216"/>
              <a:gd name="T23" fmla="*/ 84 h 208"/>
              <a:gd name="T24" fmla="*/ 98 w 216"/>
              <a:gd name="T25" fmla="*/ 84 h 208"/>
              <a:gd name="T26" fmla="*/ 87 w 216"/>
              <a:gd name="T27" fmla="*/ 91 h 208"/>
              <a:gd name="T28" fmla="*/ 87 w 216"/>
              <a:gd name="T29" fmla="*/ 95 h 208"/>
              <a:gd name="T30" fmla="*/ 82 w 216"/>
              <a:gd name="T31" fmla="*/ 97 h 208"/>
              <a:gd name="T32" fmla="*/ 70 w 216"/>
              <a:gd name="T33" fmla="*/ 102 h 208"/>
              <a:gd name="T34" fmla="*/ 59 w 216"/>
              <a:gd name="T35" fmla="*/ 118 h 208"/>
              <a:gd name="T36" fmla="*/ 55 w 216"/>
              <a:gd name="T37" fmla="*/ 121 h 208"/>
              <a:gd name="T38" fmla="*/ 23 w 216"/>
              <a:gd name="T39" fmla="*/ 121 h 208"/>
              <a:gd name="T40" fmla="*/ 3 w 216"/>
              <a:gd name="T41" fmla="*/ 128 h 208"/>
              <a:gd name="T42" fmla="*/ 16 w 216"/>
              <a:gd name="T43" fmla="*/ 139 h 208"/>
              <a:gd name="T44" fmla="*/ 19 w 216"/>
              <a:gd name="T45" fmla="*/ 145 h 208"/>
              <a:gd name="T46" fmla="*/ 22 w 216"/>
              <a:gd name="T47" fmla="*/ 155 h 208"/>
              <a:gd name="T48" fmla="*/ 27 w 216"/>
              <a:gd name="T49" fmla="*/ 162 h 208"/>
              <a:gd name="T50" fmla="*/ 25 w 216"/>
              <a:gd name="T51" fmla="*/ 164 h 208"/>
              <a:gd name="T52" fmla="*/ 19 w 216"/>
              <a:gd name="T53" fmla="*/ 164 h 208"/>
              <a:gd name="T54" fmla="*/ 12 w 216"/>
              <a:gd name="T55" fmla="*/ 167 h 208"/>
              <a:gd name="T56" fmla="*/ 5 w 216"/>
              <a:gd name="T57" fmla="*/ 187 h 208"/>
              <a:gd name="T58" fmla="*/ 19 w 216"/>
              <a:gd name="T59" fmla="*/ 187 h 208"/>
              <a:gd name="T60" fmla="*/ 37 w 216"/>
              <a:gd name="T61" fmla="*/ 185 h 208"/>
              <a:gd name="T62" fmla="*/ 44 w 216"/>
              <a:gd name="T63" fmla="*/ 187 h 208"/>
              <a:gd name="T64" fmla="*/ 60 w 216"/>
              <a:gd name="T65" fmla="*/ 186 h 208"/>
              <a:gd name="T66" fmla="*/ 72 w 216"/>
              <a:gd name="T67" fmla="*/ 183 h 208"/>
              <a:gd name="T68" fmla="*/ 77 w 216"/>
              <a:gd name="T69" fmla="*/ 190 h 208"/>
              <a:gd name="T70" fmla="*/ 81 w 216"/>
              <a:gd name="T71" fmla="*/ 196 h 208"/>
              <a:gd name="T72" fmla="*/ 83 w 216"/>
              <a:gd name="T73" fmla="*/ 204 h 208"/>
              <a:gd name="T74" fmla="*/ 91 w 216"/>
              <a:gd name="T75" fmla="*/ 208 h 208"/>
              <a:gd name="T76" fmla="*/ 98 w 216"/>
              <a:gd name="T77" fmla="*/ 208 h 208"/>
              <a:gd name="T78" fmla="*/ 106 w 216"/>
              <a:gd name="T79" fmla="*/ 202 h 208"/>
              <a:gd name="T80" fmla="*/ 128 w 216"/>
              <a:gd name="T81" fmla="*/ 201 h 208"/>
              <a:gd name="T82" fmla="*/ 133 w 216"/>
              <a:gd name="T83" fmla="*/ 198 h 208"/>
              <a:gd name="T84" fmla="*/ 131 w 216"/>
              <a:gd name="T85" fmla="*/ 161 h 208"/>
              <a:gd name="T86" fmla="*/ 133 w 216"/>
              <a:gd name="T87" fmla="*/ 153 h 208"/>
              <a:gd name="T88" fmla="*/ 138 w 216"/>
              <a:gd name="T89" fmla="*/ 148 h 208"/>
              <a:gd name="T90" fmla="*/ 155 w 216"/>
              <a:gd name="T91" fmla="*/ 138 h 208"/>
              <a:gd name="T92" fmla="*/ 177 w 216"/>
              <a:gd name="T93" fmla="*/ 112 h 208"/>
              <a:gd name="T94" fmla="*/ 188 w 216"/>
              <a:gd name="T95" fmla="*/ 101 h 208"/>
              <a:gd name="T96" fmla="*/ 193 w 216"/>
              <a:gd name="T97" fmla="*/ 92 h 208"/>
              <a:gd name="T98" fmla="*/ 211 w 216"/>
              <a:gd name="T99" fmla="*/ 76 h 208"/>
              <a:gd name="T100" fmla="*/ 210 w 216"/>
              <a:gd name="T101" fmla="*/ 73 h 208"/>
              <a:gd name="T102" fmla="*/ 192 w 216"/>
              <a:gd name="T103" fmla="*/ 63 h 208"/>
              <a:gd name="T104" fmla="*/ 188 w 216"/>
              <a:gd name="T105" fmla="*/ 55 h 208"/>
              <a:gd name="T106" fmla="*/ 189 w 216"/>
              <a:gd name="T107" fmla="*/ 48 h 208"/>
              <a:gd name="T108" fmla="*/ 215 w 216"/>
              <a:gd name="T109" fmla="*/ 39 h 208"/>
              <a:gd name="T110" fmla="*/ 215 w 216"/>
              <a:gd name="T111" fmla="*/ 33 h 208"/>
              <a:gd name="T112" fmla="*/ 213 w 216"/>
              <a:gd name="T113" fmla="*/ 29 h 208"/>
              <a:gd name="T114" fmla="*/ 195 w 216"/>
              <a:gd name="T115" fmla="*/ 29 h 208"/>
              <a:gd name="T116" fmla="*/ 193 w 216"/>
              <a:gd name="T117" fmla="*/ 27 h 208"/>
              <a:gd name="T118" fmla="*/ 190 w 216"/>
              <a:gd name="T119" fmla="*/ 13 h 208"/>
              <a:gd name="T120" fmla="*/ 181 w 216"/>
              <a:gd name="T121" fmla="*/ 1 h 208"/>
              <a:gd name="T122" fmla="*/ 171 w 216"/>
              <a:gd name="T123" fmla="*/ 1 h 208"/>
              <a:gd name="T124" fmla="*/ 155 w 216"/>
              <a:gd name="T125" fmla="*/ 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 h="208">
                <a:moveTo>
                  <a:pt x="151" y="5"/>
                </a:moveTo>
                <a:lnTo>
                  <a:pt x="151" y="5"/>
                </a:lnTo>
                <a:lnTo>
                  <a:pt x="149" y="7"/>
                </a:lnTo>
                <a:lnTo>
                  <a:pt x="144" y="10"/>
                </a:lnTo>
                <a:lnTo>
                  <a:pt x="140" y="12"/>
                </a:lnTo>
                <a:lnTo>
                  <a:pt x="140" y="13"/>
                </a:lnTo>
                <a:lnTo>
                  <a:pt x="139" y="15"/>
                </a:lnTo>
                <a:lnTo>
                  <a:pt x="139" y="15"/>
                </a:lnTo>
                <a:lnTo>
                  <a:pt x="141" y="22"/>
                </a:lnTo>
                <a:lnTo>
                  <a:pt x="142" y="26"/>
                </a:lnTo>
                <a:lnTo>
                  <a:pt x="142" y="28"/>
                </a:lnTo>
                <a:lnTo>
                  <a:pt x="142" y="28"/>
                </a:lnTo>
                <a:lnTo>
                  <a:pt x="142" y="31"/>
                </a:lnTo>
                <a:lnTo>
                  <a:pt x="140" y="32"/>
                </a:lnTo>
                <a:lnTo>
                  <a:pt x="139" y="34"/>
                </a:lnTo>
                <a:lnTo>
                  <a:pt x="138" y="37"/>
                </a:lnTo>
                <a:lnTo>
                  <a:pt x="138" y="37"/>
                </a:lnTo>
                <a:lnTo>
                  <a:pt x="138" y="41"/>
                </a:lnTo>
                <a:lnTo>
                  <a:pt x="138" y="44"/>
                </a:lnTo>
                <a:lnTo>
                  <a:pt x="139" y="48"/>
                </a:lnTo>
                <a:lnTo>
                  <a:pt x="139" y="52"/>
                </a:lnTo>
                <a:lnTo>
                  <a:pt x="139" y="52"/>
                </a:lnTo>
                <a:lnTo>
                  <a:pt x="135" y="57"/>
                </a:lnTo>
                <a:lnTo>
                  <a:pt x="133" y="58"/>
                </a:lnTo>
                <a:lnTo>
                  <a:pt x="129" y="60"/>
                </a:lnTo>
                <a:lnTo>
                  <a:pt x="129" y="60"/>
                </a:lnTo>
                <a:lnTo>
                  <a:pt x="125" y="62"/>
                </a:lnTo>
                <a:lnTo>
                  <a:pt x="123" y="63"/>
                </a:lnTo>
                <a:lnTo>
                  <a:pt x="118" y="68"/>
                </a:lnTo>
                <a:lnTo>
                  <a:pt x="118" y="68"/>
                </a:lnTo>
                <a:lnTo>
                  <a:pt x="115" y="73"/>
                </a:lnTo>
                <a:lnTo>
                  <a:pt x="114" y="78"/>
                </a:lnTo>
                <a:lnTo>
                  <a:pt x="112" y="82"/>
                </a:lnTo>
                <a:lnTo>
                  <a:pt x="110" y="84"/>
                </a:lnTo>
                <a:lnTo>
                  <a:pt x="109" y="84"/>
                </a:lnTo>
                <a:lnTo>
                  <a:pt x="109" y="84"/>
                </a:lnTo>
                <a:lnTo>
                  <a:pt x="103" y="84"/>
                </a:lnTo>
                <a:lnTo>
                  <a:pt x="98" y="84"/>
                </a:lnTo>
                <a:lnTo>
                  <a:pt x="98" y="84"/>
                </a:lnTo>
                <a:lnTo>
                  <a:pt x="93" y="86"/>
                </a:lnTo>
                <a:lnTo>
                  <a:pt x="90" y="89"/>
                </a:lnTo>
                <a:lnTo>
                  <a:pt x="87" y="91"/>
                </a:lnTo>
                <a:lnTo>
                  <a:pt x="87" y="92"/>
                </a:lnTo>
                <a:lnTo>
                  <a:pt x="87" y="92"/>
                </a:lnTo>
                <a:lnTo>
                  <a:pt x="87" y="95"/>
                </a:lnTo>
                <a:lnTo>
                  <a:pt x="86" y="96"/>
                </a:lnTo>
                <a:lnTo>
                  <a:pt x="82" y="97"/>
                </a:lnTo>
                <a:lnTo>
                  <a:pt x="82" y="97"/>
                </a:lnTo>
                <a:lnTo>
                  <a:pt x="75" y="97"/>
                </a:lnTo>
                <a:lnTo>
                  <a:pt x="72" y="98"/>
                </a:lnTo>
                <a:lnTo>
                  <a:pt x="70" y="102"/>
                </a:lnTo>
                <a:lnTo>
                  <a:pt x="70" y="102"/>
                </a:lnTo>
                <a:lnTo>
                  <a:pt x="62" y="113"/>
                </a:lnTo>
                <a:lnTo>
                  <a:pt x="59" y="118"/>
                </a:lnTo>
                <a:lnTo>
                  <a:pt x="57" y="121"/>
                </a:lnTo>
                <a:lnTo>
                  <a:pt x="55" y="121"/>
                </a:lnTo>
                <a:lnTo>
                  <a:pt x="55" y="121"/>
                </a:lnTo>
                <a:lnTo>
                  <a:pt x="39" y="121"/>
                </a:lnTo>
                <a:lnTo>
                  <a:pt x="23" y="121"/>
                </a:lnTo>
                <a:lnTo>
                  <a:pt x="23" y="121"/>
                </a:lnTo>
                <a:lnTo>
                  <a:pt x="0" y="123"/>
                </a:lnTo>
                <a:lnTo>
                  <a:pt x="0" y="123"/>
                </a:lnTo>
                <a:lnTo>
                  <a:pt x="3" y="128"/>
                </a:lnTo>
                <a:lnTo>
                  <a:pt x="3" y="128"/>
                </a:lnTo>
                <a:lnTo>
                  <a:pt x="7" y="133"/>
                </a:lnTo>
                <a:lnTo>
                  <a:pt x="16" y="139"/>
                </a:lnTo>
                <a:lnTo>
                  <a:pt x="16" y="139"/>
                </a:lnTo>
                <a:lnTo>
                  <a:pt x="18" y="143"/>
                </a:lnTo>
                <a:lnTo>
                  <a:pt x="19" y="145"/>
                </a:lnTo>
                <a:lnTo>
                  <a:pt x="21" y="151"/>
                </a:lnTo>
                <a:lnTo>
                  <a:pt x="21" y="151"/>
                </a:lnTo>
                <a:lnTo>
                  <a:pt x="22" y="155"/>
                </a:lnTo>
                <a:lnTo>
                  <a:pt x="24" y="158"/>
                </a:lnTo>
                <a:lnTo>
                  <a:pt x="25" y="160"/>
                </a:lnTo>
                <a:lnTo>
                  <a:pt x="27" y="162"/>
                </a:lnTo>
                <a:lnTo>
                  <a:pt x="27" y="162"/>
                </a:lnTo>
                <a:lnTo>
                  <a:pt x="27" y="162"/>
                </a:lnTo>
                <a:lnTo>
                  <a:pt x="25" y="164"/>
                </a:lnTo>
                <a:lnTo>
                  <a:pt x="23" y="164"/>
                </a:lnTo>
                <a:lnTo>
                  <a:pt x="23" y="164"/>
                </a:lnTo>
                <a:lnTo>
                  <a:pt x="19" y="164"/>
                </a:lnTo>
                <a:lnTo>
                  <a:pt x="16" y="165"/>
                </a:lnTo>
                <a:lnTo>
                  <a:pt x="16" y="165"/>
                </a:lnTo>
                <a:lnTo>
                  <a:pt x="12" y="167"/>
                </a:lnTo>
                <a:lnTo>
                  <a:pt x="9" y="174"/>
                </a:lnTo>
                <a:lnTo>
                  <a:pt x="5" y="187"/>
                </a:lnTo>
                <a:lnTo>
                  <a:pt x="5" y="187"/>
                </a:lnTo>
                <a:lnTo>
                  <a:pt x="12" y="188"/>
                </a:lnTo>
                <a:lnTo>
                  <a:pt x="19" y="187"/>
                </a:lnTo>
                <a:lnTo>
                  <a:pt x="19" y="187"/>
                </a:lnTo>
                <a:lnTo>
                  <a:pt x="34" y="185"/>
                </a:lnTo>
                <a:lnTo>
                  <a:pt x="34" y="185"/>
                </a:lnTo>
                <a:lnTo>
                  <a:pt x="37" y="185"/>
                </a:lnTo>
                <a:lnTo>
                  <a:pt x="38" y="186"/>
                </a:lnTo>
                <a:lnTo>
                  <a:pt x="40" y="186"/>
                </a:lnTo>
                <a:lnTo>
                  <a:pt x="44" y="187"/>
                </a:lnTo>
                <a:lnTo>
                  <a:pt x="44" y="187"/>
                </a:lnTo>
                <a:lnTo>
                  <a:pt x="51" y="187"/>
                </a:lnTo>
                <a:lnTo>
                  <a:pt x="60" y="186"/>
                </a:lnTo>
                <a:lnTo>
                  <a:pt x="60" y="186"/>
                </a:lnTo>
                <a:lnTo>
                  <a:pt x="67" y="185"/>
                </a:lnTo>
                <a:lnTo>
                  <a:pt x="72" y="183"/>
                </a:lnTo>
                <a:lnTo>
                  <a:pt x="72" y="183"/>
                </a:lnTo>
                <a:lnTo>
                  <a:pt x="75" y="186"/>
                </a:lnTo>
                <a:lnTo>
                  <a:pt x="77" y="190"/>
                </a:lnTo>
                <a:lnTo>
                  <a:pt x="80" y="193"/>
                </a:lnTo>
                <a:lnTo>
                  <a:pt x="81" y="196"/>
                </a:lnTo>
                <a:lnTo>
                  <a:pt x="81" y="196"/>
                </a:lnTo>
                <a:lnTo>
                  <a:pt x="82" y="198"/>
                </a:lnTo>
                <a:lnTo>
                  <a:pt x="82" y="201"/>
                </a:lnTo>
                <a:lnTo>
                  <a:pt x="83" y="204"/>
                </a:lnTo>
                <a:lnTo>
                  <a:pt x="87" y="207"/>
                </a:lnTo>
                <a:lnTo>
                  <a:pt x="87" y="207"/>
                </a:lnTo>
                <a:lnTo>
                  <a:pt x="91" y="208"/>
                </a:lnTo>
                <a:lnTo>
                  <a:pt x="93" y="208"/>
                </a:lnTo>
                <a:lnTo>
                  <a:pt x="98" y="208"/>
                </a:lnTo>
                <a:lnTo>
                  <a:pt x="98" y="208"/>
                </a:lnTo>
                <a:lnTo>
                  <a:pt x="102" y="203"/>
                </a:lnTo>
                <a:lnTo>
                  <a:pt x="103" y="202"/>
                </a:lnTo>
                <a:lnTo>
                  <a:pt x="106" y="202"/>
                </a:lnTo>
                <a:lnTo>
                  <a:pt x="106" y="202"/>
                </a:lnTo>
                <a:lnTo>
                  <a:pt x="120" y="202"/>
                </a:lnTo>
                <a:lnTo>
                  <a:pt x="128" y="201"/>
                </a:lnTo>
                <a:lnTo>
                  <a:pt x="130" y="199"/>
                </a:lnTo>
                <a:lnTo>
                  <a:pt x="133" y="198"/>
                </a:lnTo>
                <a:lnTo>
                  <a:pt x="133" y="198"/>
                </a:lnTo>
                <a:lnTo>
                  <a:pt x="133" y="191"/>
                </a:lnTo>
                <a:lnTo>
                  <a:pt x="133" y="181"/>
                </a:lnTo>
                <a:lnTo>
                  <a:pt x="131" y="161"/>
                </a:lnTo>
                <a:lnTo>
                  <a:pt x="131" y="161"/>
                </a:lnTo>
                <a:lnTo>
                  <a:pt x="131" y="158"/>
                </a:lnTo>
                <a:lnTo>
                  <a:pt x="133" y="153"/>
                </a:lnTo>
                <a:lnTo>
                  <a:pt x="134" y="150"/>
                </a:lnTo>
                <a:lnTo>
                  <a:pt x="138" y="148"/>
                </a:lnTo>
                <a:lnTo>
                  <a:pt x="138" y="148"/>
                </a:lnTo>
                <a:lnTo>
                  <a:pt x="145" y="145"/>
                </a:lnTo>
                <a:lnTo>
                  <a:pt x="150" y="143"/>
                </a:lnTo>
                <a:lnTo>
                  <a:pt x="155" y="138"/>
                </a:lnTo>
                <a:lnTo>
                  <a:pt x="155" y="138"/>
                </a:lnTo>
                <a:lnTo>
                  <a:pt x="170" y="121"/>
                </a:lnTo>
                <a:lnTo>
                  <a:pt x="177" y="112"/>
                </a:lnTo>
                <a:lnTo>
                  <a:pt x="182" y="107"/>
                </a:lnTo>
                <a:lnTo>
                  <a:pt x="182" y="107"/>
                </a:lnTo>
                <a:lnTo>
                  <a:pt x="188" y="101"/>
                </a:lnTo>
                <a:lnTo>
                  <a:pt x="190" y="97"/>
                </a:lnTo>
                <a:lnTo>
                  <a:pt x="193" y="92"/>
                </a:lnTo>
                <a:lnTo>
                  <a:pt x="193" y="92"/>
                </a:lnTo>
                <a:lnTo>
                  <a:pt x="197" y="87"/>
                </a:lnTo>
                <a:lnTo>
                  <a:pt x="203" y="82"/>
                </a:lnTo>
                <a:lnTo>
                  <a:pt x="211" y="76"/>
                </a:lnTo>
                <a:lnTo>
                  <a:pt x="211" y="76"/>
                </a:lnTo>
                <a:lnTo>
                  <a:pt x="211" y="75"/>
                </a:lnTo>
                <a:lnTo>
                  <a:pt x="210" y="73"/>
                </a:lnTo>
                <a:lnTo>
                  <a:pt x="203" y="69"/>
                </a:lnTo>
                <a:lnTo>
                  <a:pt x="197" y="65"/>
                </a:lnTo>
                <a:lnTo>
                  <a:pt x="192" y="63"/>
                </a:lnTo>
                <a:lnTo>
                  <a:pt x="192" y="63"/>
                </a:lnTo>
                <a:lnTo>
                  <a:pt x="189" y="59"/>
                </a:lnTo>
                <a:lnTo>
                  <a:pt x="188" y="55"/>
                </a:lnTo>
                <a:lnTo>
                  <a:pt x="188" y="50"/>
                </a:lnTo>
                <a:lnTo>
                  <a:pt x="189" y="48"/>
                </a:lnTo>
                <a:lnTo>
                  <a:pt x="189" y="48"/>
                </a:lnTo>
                <a:lnTo>
                  <a:pt x="193" y="46"/>
                </a:lnTo>
                <a:lnTo>
                  <a:pt x="199" y="44"/>
                </a:lnTo>
                <a:lnTo>
                  <a:pt x="215" y="39"/>
                </a:lnTo>
                <a:lnTo>
                  <a:pt x="215" y="39"/>
                </a:lnTo>
                <a:lnTo>
                  <a:pt x="216" y="36"/>
                </a:lnTo>
                <a:lnTo>
                  <a:pt x="215" y="33"/>
                </a:lnTo>
                <a:lnTo>
                  <a:pt x="214" y="31"/>
                </a:lnTo>
                <a:lnTo>
                  <a:pt x="214" y="31"/>
                </a:lnTo>
                <a:lnTo>
                  <a:pt x="213" y="29"/>
                </a:lnTo>
                <a:lnTo>
                  <a:pt x="211" y="28"/>
                </a:lnTo>
                <a:lnTo>
                  <a:pt x="205" y="28"/>
                </a:lnTo>
                <a:lnTo>
                  <a:pt x="195" y="29"/>
                </a:lnTo>
                <a:lnTo>
                  <a:pt x="195" y="29"/>
                </a:lnTo>
                <a:lnTo>
                  <a:pt x="193" y="28"/>
                </a:lnTo>
                <a:lnTo>
                  <a:pt x="193" y="27"/>
                </a:lnTo>
                <a:lnTo>
                  <a:pt x="192" y="20"/>
                </a:lnTo>
                <a:lnTo>
                  <a:pt x="192" y="20"/>
                </a:lnTo>
                <a:lnTo>
                  <a:pt x="190" y="13"/>
                </a:lnTo>
                <a:lnTo>
                  <a:pt x="188" y="9"/>
                </a:lnTo>
                <a:lnTo>
                  <a:pt x="184" y="5"/>
                </a:lnTo>
                <a:lnTo>
                  <a:pt x="181" y="1"/>
                </a:lnTo>
                <a:lnTo>
                  <a:pt x="181" y="0"/>
                </a:lnTo>
                <a:lnTo>
                  <a:pt x="181" y="0"/>
                </a:lnTo>
                <a:lnTo>
                  <a:pt x="171" y="1"/>
                </a:lnTo>
                <a:lnTo>
                  <a:pt x="171" y="1"/>
                </a:lnTo>
                <a:lnTo>
                  <a:pt x="160" y="1"/>
                </a:lnTo>
                <a:lnTo>
                  <a:pt x="155" y="2"/>
                </a:lnTo>
                <a:lnTo>
                  <a:pt x="151"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7" name="Freeform 776"/>
          <p:cNvSpPr>
            <a:spLocks/>
          </p:cNvSpPr>
          <p:nvPr/>
        </p:nvSpPr>
        <p:spPr bwMode="gray">
          <a:xfrm>
            <a:off x="3013250" y="3748271"/>
            <a:ext cx="321159" cy="253617"/>
          </a:xfrm>
          <a:custGeom>
            <a:avLst/>
            <a:gdLst>
              <a:gd name="T0" fmla="*/ 5 w 190"/>
              <a:gd name="T1" fmla="*/ 142 h 148"/>
              <a:gd name="T2" fmla="*/ 6 w 190"/>
              <a:gd name="T3" fmla="*/ 139 h 148"/>
              <a:gd name="T4" fmla="*/ 6 w 190"/>
              <a:gd name="T5" fmla="*/ 139 h 148"/>
              <a:gd name="T6" fmla="*/ 6 w 190"/>
              <a:gd name="T7" fmla="*/ 139 h 148"/>
              <a:gd name="T8" fmla="*/ 15 w 190"/>
              <a:gd name="T9" fmla="*/ 125 h 148"/>
              <a:gd name="T10" fmla="*/ 9 w 190"/>
              <a:gd name="T11" fmla="*/ 119 h 148"/>
              <a:gd name="T12" fmla="*/ 1 w 190"/>
              <a:gd name="T13" fmla="*/ 109 h 148"/>
              <a:gd name="T14" fmla="*/ 5 w 190"/>
              <a:gd name="T15" fmla="*/ 85 h 148"/>
              <a:gd name="T16" fmla="*/ 3 w 190"/>
              <a:gd name="T17" fmla="*/ 75 h 148"/>
              <a:gd name="T18" fmla="*/ 1 w 190"/>
              <a:gd name="T19" fmla="*/ 66 h 148"/>
              <a:gd name="T20" fmla="*/ 9 w 190"/>
              <a:gd name="T21" fmla="*/ 56 h 148"/>
              <a:gd name="T22" fmla="*/ 9 w 190"/>
              <a:gd name="T23" fmla="*/ 54 h 148"/>
              <a:gd name="T24" fmla="*/ 19 w 190"/>
              <a:gd name="T25" fmla="*/ 51 h 148"/>
              <a:gd name="T26" fmla="*/ 27 w 190"/>
              <a:gd name="T27" fmla="*/ 53 h 148"/>
              <a:gd name="T28" fmla="*/ 29 w 190"/>
              <a:gd name="T29" fmla="*/ 53 h 148"/>
              <a:gd name="T30" fmla="*/ 35 w 190"/>
              <a:gd name="T31" fmla="*/ 48 h 148"/>
              <a:gd name="T32" fmla="*/ 36 w 190"/>
              <a:gd name="T33" fmla="*/ 48 h 148"/>
              <a:gd name="T34" fmla="*/ 36 w 190"/>
              <a:gd name="T35" fmla="*/ 47 h 148"/>
              <a:gd name="T36" fmla="*/ 53 w 190"/>
              <a:gd name="T37" fmla="*/ 36 h 148"/>
              <a:gd name="T38" fmla="*/ 57 w 190"/>
              <a:gd name="T39" fmla="*/ 25 h 148"/>
              <a:gd name="T40" fmla="*/ 67 w 190"/>
              <a:gd name="T41" fmla="*/ 19 h 148"/>
              <a:gd name="T42" fmla="*/ 77 w 190"/>
              <a:gd name="T43" fmla="*/ 16 h 148"/>
              <a:gd name="T44" fmla="*/ 96 w 190"/>
              <a:gd name="T45" fmla="*/ 18 h 148"/>
              <a:gd name="T46" fmla="*/ 106 w 190"/>
              <a:gd name="T47" fmla="*/ 20 h 148"/>
              <a:gd name="T48" fmla="*/ 112 w 190"/>
              <a:gd name="T49" fmla="*/ 18 h 148"/>
              <a:gd name="T50" fmla="*/ 130 w 190"/>
              <a:gd name="T51" fmla="*/ 15 h 148"/>
              <a:gd name="T52" fmla="*/ 134 w 190"/>
              <a:gd name="T53" fmla="*/ 5 h 148"/>
              <a:gd name="T54" fmla="*/ 147 w 190"/>
              <a:gd name="T55" fmla="*/ 0 h 148"/>
              <a:gd name="T56" fmla="*/ 149 w 190"/>
              <a:gd name="T57" fmla="*/ 21 h 148"/>
              <a:gd name="T58" fmla="*/ 152 w 190"/>
              <a:gd name="T59" fmla="*/ 24 h 148"/>
              <a:gd name="T60" fmla="*/ 175 w 190"/>
              <a:gd name="T61" fmla="*/ 20 h 148"/>
              <a:gd name="T62" fmla="*/ 187 w 190"/>
              <a:gd name="T63" fmla="*/ 22 h 148"/>
              <a:gd name="T64" fmla="*/ 179 w 190"/>
              <a:gd name="T65" fmla="*/ 26 h 148"/>
              <a:gd name="T66" fmla="*/ 159 w 190"/>
              <a:gd name="T67" fmla="*/ 30 h 148"/>
              <a:gd name="T68" fmla="*/ 149 w 190"/>
              <a:gd name="T69" fmla="*/ 37 h 148"/>
              <a:gd name="T70" fmla="*/ 147 w 190"/>
              <a:gd name="T71" fmla="*/ 40 h 148"/>
              <a:gd name="T72" fmla="*/ 150 w 190"/>
              <a:gd name="T73" fmla="*/ 53 h 148"/>
              <a:gd name="T74" fmla="*/ 147 w 190"/>
              <a:gd name="T75" fmla="*/ 59 h 148"/>
              <a:gd name="T76" fmla="*/ 144 w 190"/>
              <a:gd name="T77" fmla="*/ 64 h 148"/>
              <a:gd name="T78" fmla="*/ 147 w 190"/>
              <a:gd name="T79" fmla="*/ 77 h 148"/>
              <a:gd name="T80" fmla="*/ 137 w 190"/>
              <a:gd name="T81" fmla="*/ 85 h 148"/>
              <a:gd name="T82" fmla="*/ 126 w 190"/>
              <a:gd name="T83" fmla="*/ 93 h 148"/>
              <a:gd name="T84" fmla="*/ 120 w 190"/>
              <a:gd name="T85" fmla="*/ 107 h 148"/>
              <a:gd name="T86" fmla="*/ 114 w 190"/>
              <a:gd name="T87" fmla="*/ 109 h 148"/>
              <a:gd name="T88" fmla="*/ 111 w 190"/>
              <a:gd name="T89" fmla="*/ 109 h 148"/>
              <a:gd name="T90" fmla="*/ 106 w 190"/>
              <a:gd name="T91" fmla="*/ 109 h 148"/>
              <a:gd name="T92" fmla="*/ 95 w 190"/>
              <a:gd name="T93" fmla="*/ 116 h 148"/>
              <a:gd name="T94" fmla="*/ 95 w 190"/>
              <a:gd name="T95" fmla="*/ 120 h 148"/>
              <a:gd name="T96" fmla="*/ 83 w 190"/>
              <a:gd name="T97" fmla="*/ 122 h 148"/>
              <a:gd name="T98" fmla="*/ 70 w 190"/>
              <a:gd name="T99" fmla="*/ 138 h 148"/>
              <a:gd name="T100" fmla="*/ 63 w 190"/>
              <a:gd name="T101" fmla="*/ 146 h 148"/>
              <a:gd name="T102" fmla="*/ 41 w 190"/>
              <a:gd name="T103" fmla="*/ 146 h 148"/>
              <a:gd name="T104" fmla="*/ 31 w 190"/>
              <a:gd name="T105" fmla="*/ 146 h 148"/>
              <a:gd name="T106" fmla="*/ 31 w 190"/>
              <a:gd name="T107" fmla="*/ 146 h 148"/>
              <a:gd name="T108" fmla="*/ 31 w 190"/>
              <a:gd name="T109" fmla="*/ 14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48">
                <a:moveTo>
                  <a:pt x="8" y="148"/>
                </a:moveTo>
                <a:lnTo>
                  <a:pt x="8" y="148"/>
                </a:lnTo>
                <a:lnTo>
                  <a:pt x="6" y="143"/>
                </a:lnTo>
                <a:lnTo>
                  <a:pt x="5" y="142"/>
                </a:lnTo>
                <a:lnTo>
                  <a:pt x="6" y="139"/>
                </a:lnTo>
                <a:lnTo>
                  <a:pt x="6" y="139"/>
                </a:lnTo>
                <a:lnTo>
                  <a:pt x="6" y="139"/>
                </a:lnTo>
                <a:lnTo>
                  <a:pt x="6" y="139"/>
                </a:lnTo>
                <a:lnTo>
                  <a:pt x="6" y="139"/>
                </a:lnTo>
                <a:lnTo>
                  <a:pt x="6" y="139"/>
                </a:lnTo>
                <a:lnTo>
                  <a:pt x="6" y="139"/>
                </a:lnTo>
                <a:lnTo>
                  <a:pt x="6" y="139"/>
                </a:lnTo>
                <a:lnTo>
                  <a:pt x="6" y="139"/>
                </a:lnTo>
                <a:lnTo>
                  <a:pt x="6" y="139"/>
                </a:lnTo>
                <a:lnTo>
                  <a:pt x="6" y="139"/>
                </a:lnTo>
                <a:lnTo>
                  <a:pt x="6" y="139"/>
                </a:lnTo>
                <a:lnTo>
                  <a:pt x="11" y="132"/>
                </a:lnTo>
                <a:lnTo>
                  <a:pt x="14" y="128"/>
                </a:lnTo>
                <a:lnTo>
                  <a:pt x="15" y="125"/>
                </a:lnTo>
                <a:lnTo>
                  <a:pt x="15" y="125"/>
                </a:lnTo>
                <a:lnTo>
                  <a:pt x="15" y="123"/>
                </a:lnTo>
                <a:lnTo>
                  <a:pt x="14" y="122"/>
                </a:lnTo>
                <a:lnTo>
                  <a:pt x="14" y="122"/>
                </a:lnTo>
                <a:lnTo>
                  <a:pt x="9" y="119"/>
                </a:lnTo>
                <a:lnTo>
                  <a:pt x="6" y="116"/>
                </a:lnTo>
                <a:lnTo>
                  <a:pt x="3" y="112"/>
                </a:lnTo>
                <a:lnTo>
                  <a:pt x="3" y="112"/>
                </a:lnTo>
                <a:lnTo>
                  <a:pt x="1" y="109"/>
                </a:lnTo>
                <a:lnTo>
                  <a:pt x="1" y="105"/>
                </a:lnTo>
                <a:lnTo>
                  <a:pt x="1" y="105"/>
                </a:lnTo>
                <a:lnTo>
                  <a:pt x="3" y="93"/>
                </a:lnTo>
                <a:lnTo>
                  <a:pt x="5" y="85"/>
                </a:lnTo>
                <a:lnTo>
                  <a:pt x="5" y="85"/>
                </a:lnTo>
                <a:lnTo>
                  <a:pt x="5" y="84"/>
                </a:lnTo>
                <a:lnTo>
                  <a:pt x="5" y="84"/>
                </a:lnTo>
                <a:lnTo>
                  <a:pt x="3" y="75"/>
                </a:lnTo>
                <a:lnTo>
                  <a:pt x="1" y="72"/>
                </a:lnTo>
                <a:lnTo>
                  <a:pt x="0" y="67"/>
                </a:lnTo>
                <a:lnTo>
                  <a:pt x="0" y="67"/>
                </a:lnTo>
                <a:lnTo>
                  <a:pt x="1" y="66"/>
                </a:lnTo>
                <a:lnTo>
                  <a:pt x="1" y="66"/>
                </a:lnTo>
                <a:lnTo>
                  <a:pt x="6" y="61"/>
                </a:lnTo>
                <a:lnTo>
                  <a:pt x="9" y="56"/>
                </a:lnTo>
                <a:lnTo>
                  <a:pt x="9" y="56"/>
                </a:lnTo>
                <a:lnTo>
                  <a:pt x="9" y="54"/>
                </a:lnTo>
                <a:lnTo>
                  <a:pt x="9" y="54"/>
                </a:lnTo>
                <a:lnTo>
                  <a:pt x="9" y="54"/>
                </a:lnTo>
                <a:lnTo>
                  <a:pt x="9" y="54"/>
                </a:lnTo>
                <a:lnTo>
                  <a:pt x="9" y="54"/>
                </a:lnTo>
                <a:lnTo>
                  <a:pt x="9" y="47"/>
                </a:lnTo>
                <a:lnTo>
                  <a:pt x="9" y="47"/>
                </a:lnTo>
                <a:lnTo>
                  <a:pt x="19" y="51"/>
                </a:lnTo>
                <a:lnTo>
                  <a:pt x="26" y="53"/>
                </a:lnTo>
                <a:lnTo>
                  <a:pt x="26" y="53"/>
                </a:lnTo>
                <a:lnTo>
                  <a:pt x="27" y="53"/>
                </a:lnTo>
                <a:lnTo>
                  <a:pt x="27" y="53"/>
                </a:lnTo>
                <a:lnTo>
                  <a:pt x="29" y="53"/>
                </a:lnTo>
                <a:lnTo>
                  <a:pt x="29" y="53"/>
                </a:lnTo>
                <a:lnTo>
                  <a:pt x="29" y="53"/>
                </a:lnTo>
                <a:lnTo>
                  <a:pt x="29" y="53"/>
                </a:lnTo>
                <a:lnTo>
                  <a:pt x="32" y="52"/>
                </a:lnTo>
                <a:lnTo>
                  <a:pt x="35" y="48"/>
                </a:lnTo>
                <a:lnTo>
                  <a:pt x="35" y="48"/>
                </a:lnTo>
                <a:lnTo>
                  <a:pt x="35" y="48"/>
                </a:lnTo>
                <a:lnTo>
                  <a:pt x="35" y="48"/>
                </a:lnTo>
                <a:lnTo>
                  <a:pt x="35" y="48"/>
                </a:lnTo>
                <a:lnTo>
                  <a:pt x="35" y="48"/>
                </a:lnTo>
                <a:lnTo>
                  <a:pt x="36" y="48"/>
                </a:lnTo>
                <a:lnTo>
                  <a:pt x="36" y="48"/>
                </a:lnTo>
                <a:lnTo>
                  <a:pt x="36" y="48"/>
                </a:lnTo>
                <a:lnTo>
                  <a:pt x="36" y="48"/>
                </a:lnTo>
                <a:lnTo>
                  <a:pt x="36" y="47"/>
                </a:lnTo>
                <a:lnTo>
                  <a:pt x="36" y="47"/>
                </a:lnTo>
                <a:lnTo>
                  <a:pt x="38" y="45"/>
                </a:lnTo>
                <a:lnTo>
                  <a:pt x="45" y="41"/>
                </a:lnTo>
                <a:lnTo>
                  <a:pt x="53" y="36"/>
                </a:lnTo>
                <a:lnTo>
                  <a:pt x="53" y="36"/>
                </a:lnTo>
                <a:lnTo>
                  <a:pt x="54" y="34"/>
                </a:lnTo>
                <a:lnTo>
                  <a:pt x="56" y="29"/>
                </a:lnTo>
                <a:lnTo>
                  <a:pt x="57" y="25"/>
                </a:lnTo>
                <a:lnTo>
                  <a:pt x="59" y="21"/>
                </a:lnTo>
                <a:lnTo>
                  <a:pt x="59" y="21"/>
                </a:lnTo>
                <a:lnTo>
                  <a:pt x="62" y="20"/>
                </a:lnTo>
                <a:lnTo>
                  <a:pt x="67" y="19"/>
                </a:lnTo>
                <a:lnTo>
                  <a:pt x="74" y="18"/>
                </a:lnTo>
                <a:lnTo>
                  <a:pt x="74" y="18"/>
                </a:lnTo>
                <a:lnTo>
                  <a:pt x="77" y="16"/>
                </a:lnTo>
                <a:lnTo>
                  <a:pt x="77" y="16"/>
                </a:lnTo>
                <a:lnTo>
                  <a:pt x="90" y="15"/>
                </a:lnTo>
                <a:lnTo>
                  <a:pt x="90" y="15"/>
                </a:lnTo>
                <a:lnTo>
                  <a:pt x="93" y="15"/>
                </a:lnTo>
                <a:lnTo>
                  <a:pt x="96" y="18"/>
                </a:lnTo>
                <a:lnTo>
                  <a:pt x="99" y="19"/>
                </a:lnTo>
                <a:lnTo>
                  <a:pt x="102" y="20"/>
                </a:lnTo>
                <a:lnTo>
                  <a:pt x="102" y="20"/>
                </a:lnTo>
                <a:lnTo>
                  <a:pt x="106" y="20"/>
                </a:lnTo>
                <a:lnTo>
                  <a:pt x="106" y="20"/>
                </a:lnTo>
                <a:lnTo>
                  <a:pt x="109" y="20"/>
                </a:lnTo>
                <a:lnTo>
                  <a:pt x="112" y="18"/>
                </a:lnTo>
                <a:lnTo>
                  <a:pt x="112" y="18"/>
                </a:lnTo>
                <a:lnTo>
                  <a:pt x="121" y="16"/>
                </a:lnTo>
                <a:lnTo>
                  <a:pt x="128" y="15"/>
                </a:lnTo>
                <a:lnTo>
                  <a:pt x="128" y="15"/>
                </a:lnTo>
                <a:lnTo>
                  <a:pt x="130" y="15"/>
                </a:lnTo>
                <a:lnTo>
                  <a:pt x="131" y="13"/>
                </a:lnTo>
                <a:lnTo>
                  <a:pt x="132" y="8"/>
                </a:lnTo>
                <a:lnTo>
                  <a:pt x="132" y="8"/>
                </a:lnTo>
                <a:lnTo>
                  <a:pt x="134" y="5"/>
                </a:lnTo>
                <a:lnTo>
                  <a:pt x="138" y="3"/>
                </a:lnTo>
                <a:lnTo>
                  <a:pt x="143" y="2"/>
                </a:lnTo>
                <a:lnTo>
                  <a:pt x="147" y="0"/>
                </a:lnTo>
                <a:lnTo>
                  <a:pt x="147" y="0"/>
                </a:lnTo>
                <a:lnTo>
                  <a:pt x="148" y="2"/>
                </a:lnTo>
                <a:lnTo>
                  <a:pt x="149" y="3"/>
                </a:lnTo>
                <a:lnTo>
                  <a:pt x="149" y="10"/>
                </a:lnTo>
                <a:lnTo>
                  <a:pt x="149" y="21"/>
                </a:lnTo>
                <a:lnTo>
                  <a:pt x="149" y="21"/>
                </a:lnTo>
                <a:lnTo>
                  <a:pt x="149" y="24"/>
                </a:lnTo>
                <a:lnTo>
                  <a:pt x="152" y="24"/>
                </a:lnTo>
                <a:lnTo>
                  <a:pt x="152" y="24"/>
                </a:lnTo>
                <a:lnTo>
                  <a:pt x="159" y="24"/>
                </a:lnTo>
                <a:lnTo>
                  <a:pt x="159" y="24"/>
                </a:lnTo>
                <a:lnTo>
                  <a:pt x="168" y="21"/>
                </a:lnTo>
                <a:lnTo>
                  <a:pt x="175" y="20"/>
                </a:lnTo>
                <a:lnTo>
                  <a:pt x="175" y="20"/>
                </a:lnTo>
                <a:lnTo>
                  <a:pt x="190" y="19"/>
                </a:lnTo>
                <a:lnTo>
                  <a:pt x="190" y="19"/>
                </a:lnTo>
                <a:lnTo>
                  <a:pt x="187" y="22"/>
                </a:lnTo>
                <a:lnTo>
                  <a:pt x="187" y="24"/>
                </a:lnTo>
                <a:lnTo>
                  <a:pt x="189" y="25"/>
                </a:lnTo>
                <a:lnTo>
                  <a:pt x="189" y="25"/>
                </a:lnTo>
                <a:lnTo>
                  <a:pt x="179" y="26"/>
                </a:lnTo>
                <a:lnTo>
                  <a:pt x="179" y="26"/>
                </a:lnTo>
                <a:lnTo>
                  <a:pt x="168" y="26"/>
                </a:lnTo>
                <a:lnTo>
                  <a:pt x="163" y="27"/>
                </a:lnTo>
                <a:lnTo>
                  <a:pt x="159" y="30"/>
                </a:lnTo>
                <a:lnTo>
                  <a:pt x="159" y="30"/>
                </a:lnTo>
                <a:lnTo>
                  <a:pt x="157" y="32"/>
                </a:lnTo>
                <a:lnTo>
                  <a:pt x="153" y="35"/>
                </a:lnTo>
                <a:lnTo>
                  <a:pt x="149" y="37"/>
                </a:lnTo>
                <a:lnTo>
                  <a:pt x="147" y="40"/>
                </a:lnTo>
                <a:lnTo>
                  <a:pt x="147" y="40"/>
                </a:lnTo>
                <a:lnTo>
                  <a:pt x="147" y="40"/>
                </a:lnTo>
                <a:lnTo>
                  <a:pt x="147" y="40"/>
                </a:lnTo>
                <a:lnTo>
                  <a:pt x="149" y="46"/>
                </a:lnTo>
                <a:lnTo>
                  <a:pt x="150" y="53"/>
                </a:lnTo>
                <a:lnTo>
                  <a:pt x="150" y="53"/>
                </a:lnTo>
                <a:lnTo>
                  <a:pt x="150" y="53"/>
                </a:lnTo>
                <a:lnTo>
                  <a:pt x="150" y="53"/>
                </a:lnTo>
                <a:lnTo>
                  <a:pt x="150" y="56"/>
                </a:lnTo>
                <a:lnTo>
                  <a:pt x="148" y="57"/>
                </a:lnTo>
                <a:lnTo>
                  <a:pt x="147" y="59"/>
                </a:lnTo>
                <a:lnTo>
                  <a:pt x="146" y="62"/>
                </a:lnTo>
                <a:lnTo>
                  <a:pt x="146" y="62"/>
                </a:lnTo>
                <a:lnTo>
                  <a:pt x="144" y="64"/>
                </a:lnTo>
                <a:lnTo>
                  <a:pt x="144" y="64"/>
                </a:lnTo>
                <a:lnTo>
                  <a:pt x="146" y="69"/>
                </a:lnTo>
                <a:lnTo>
                  <a:pt x="147" y="74"/>
                </a:lnTo>
                <a:lnTo>
                  <a:pt x="147" y="74"/>
                </a:lnTo>
                <a:lnTo>
                  <a:pt x="147" y="77"/>
                </a:lnTo>
                <a:lnTo>
                  <a:pt x="147" y="77"/>
                </a:lnTo>
                <a:lnTo>
                  <a:pt x="143" y="82"/>
                </a:lnTo>
                <a:lnTo>
                  <a:pt x="141" y="83"/>
                </a:lnTo>
                <a:lnTo>
                  <a:pt x="137" y="85"/>
                </a:lnTo>
                <a:lnTo>
                  <a:pt x="137" y="85"/>
                </a:lnTo>
                <a:lnTo>
                  <a:pt x="133" y="87"/>
                </a:lnTo>
                <a:lnTo>
                  <a:pt x="131" y="88"/>
                </a:lnTo>
                <a:lnTo>
                  <a:pt x="126" y="93"/>
                </a:lnTo>
                <a:lnTo>
                  <a:pt x="126" y="93"/>
                </a:lnTo>
                <a:lnTo>
                  <a:pt x="123" y="98"/>
                </a:lnTo>
                <a:lnTo>
                  <a:pt x="122" y="103"/>
                </a:lnTo>
                <a:lnTo>
                  <a:pt x="120" y="107"/>
                </a:lnTo>
                <a:lnTo>
                  <a:pt x="118" y="109"/>
                </a:lnTo>
                <a:lnTo>
                  <a:pt x="117" y="109"/>
                </a:lnTo>
                <a:lnTo>
                  <a:pt x="117" y="109"/>
                </a:lnTo>
                <a:lnTo>
                  <a:pt x="114" y="109"/>
                </a:lnTo>
                <a:lnTo>
                  <a:pt x="114" y="109"/>
                </a:lnTo>
                <a:lnTo>
                  <a:pt x="111" y="109"/>
                </a:lnTo>
                <a:lnTo>
                  <a:pt x="111" y="109"/>
                </a:lnTo>
                <a:lnTo>
                  <a:pt x="111" y="109"/>
                </a:lnTo>
                <a:lnTo>
                  <a:pt x="111" y="109"/>
                </a:lnTo>
                <a:lnTo>
                  <a:pt x="106" y="109"/>
                </a:lnTo>
                <a:lnTo>
                  <a:pt x="106" y="109"/>
                </a:lnTo>
                <a:lnTo>
                  <a:pt x="106" y="109"/>
                </a:lnTo>
                <a:lnTo>
                  <a:pt x="106" y="109"/>
                </a:lnTo>
                <a:lnTo>
                  <a:pt x="101" y="111"/>
                </a:lnTo>
                <a:lnTo>
                  <a:pt x="98" y="114"/>
                </a:lnTo>
                <a:lnTo>
                  <a:pt x="95" y="116"/>
                </a:lnTo>
                <a:lnTo>
                  <a:pt x="95" y="117"/>
                </a:lnTo>
                <a:lnTo>
                  <a:pt x="95" y="117"/>
                </a:lnTo>
                <a:lnTo>
                  <a:pt x="95" y="120"/>
                </a:lnTo>
                <a:lnTo>
                  <a:pt x="95" y="120"/>
                </a:lnTo>
                <a:lnTo>
                  <a:pt x="94" y="121"/>
                </a:lnTo>
                <a:lnTo>
                  <a:pt x="90" y="122"/>
                </a:lnTo>
                <a:lnTo>
                  <a:pt x="90" y="122"/>
                </a:lnTo>
                <a:lnTo>
                  <a:pt x="83" y="122"/>
                </a:lnTo>
                <a:lnTo>
                  <a:pt x="80" y="123"/>
                </a:lnTo>
                <a:lnTo>
                  <a:pt x="78" y="127"/>
                </a:lnTo>
                <a:lnTo>
                  <a:pt x="78" y="127"/>
                </a:lnTo>
                <a:lnTo>
                  <a:pt x="70" y="138"/>
                </a:lnTo>
                <a:lnTo>
                  <a:pt x="67" y="143"/>
                </a:lnTo>
                <a:lnTo>
                  <a:pt x="65" y="146"/>
                </a:lnTo>
                <a:lnTo>
                  <a:pt x="63" y="146"/>
                </a:lnTo>
                <a:lnTo>
                  <a:pt x="63" y="146"/>
                </a:lnTo>
                <a:lnTo>
                  <a:pt x="54" y="146"/>
                </a:lnTo>
                <a:lnTo>
                  <a:pt x="54" y="146"/>
                </a:lnTo>
                <a:lnTo>
                  <a:pt x="41" y="146"/>
                </a:lnTo>
                <a:lnTo>
                  <a:pt x="41" y="146"/>
                </a:lnTo>
                <a:lnTo>
                  <a:pt x="41" y="146"/>
                </a:lnTo>
                <a:lnTo>
                  <a:pt x="41" y="146"/>
                </a:lnTo>
                <a:lnTo>
                  <a:pt x="31" y="146"/>
                </a:lnTo>
                <a:lnTo>
                  <a:pt x="31" y="146"/>
                </a:lnTo>
                <a:lnTo>
                  <a:pt x="31" y="146"/>
                </a:lnTo>
                <a:lnTo>
                  <a:pt x="31" y="146"/>
                </a:lnTo>
                <a:lnTo>
                  <a:pt x="31" y="146"/>
                </a:lnTo>
                <a:lnTo>
                  <a:pt x="31" y="146"/>
                </a:lnTo>
                <a:lnTo>
                  <a:pt x="31" y="146"/>
                </a:lnTo>
                <a:lnTo>
                  <a:pt x="31" y="146"/>
                </a:lnTo>
                <a:lnTo>
                  <a:pt x="31" y="146"/>
                </a:lnTo>
                <a:lnTo>
                  <a:pt x="31" y="146"/>
                </a:lnTo>
                <a:lnTo>
                  <a:pt x="8" y="14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8" name="Freeform 805"/>
          <p:cNvSpPr>
            <a:spLocks/>
          </p:cNvSpPr>
          <p:nvPr/>
        </p:nvSpPr>
        <p:spPr bwMode="gray">
          <a:xfrm>
            <a:off x="2910141" y="3520358"/>
            <a:ext cx="383701" cy="255330"/>
          </a:xfrm>
          <a:custGeom>
            <a:avLst/>
            <a:gdLst>
              <a:gd name="T0" fmla="*/ 172 w 227"/>
              <a:gd name="T1" fmla="*/ 104 h 149"/>
              <a:gd name="T2" fmla="*/ 183 w 227"/>
              <a:gd name="T3" fmla="*/ 90 h 149"/>
              <a:gd name="T4" fmla="*/ 198 w 227"/>
              <a:gd name="T5" fmla="*/ 85 h 149"/>
              <a:gd name="T6" fmla="*/ 200 w 227"/>
              <a:gd name="T7" fmla="*/ 87 h 149"/>
              <a:gd name="T8" fmla="*/ 197 w 227"/>
              <a:gd name="T9" fmla="*/ 100 h 149"/>
              <a:gd name="T10" fmla="*/ 198 w 227"/>
              <a:gd name="T11" fmla="*/ 101 h 149"/>
              <a:gd name="T12" fmla="*/ 216 w 227"/>
              <a:gd name="T13" fmla="*/ 105 h 149"/>
              <a:gd name="T14" fmla="*/ 227 w 227"/>
              <a:gd name="T15" fmla="*/ 100 h 149"/>
              <a:gd name="T16" fmla="*/ 227 w 227"/>
              <a:gd name="T17" fmla="*/ 96 h 149"/>
              <a:gd name="T18" fmla="*/ 215 w 227"/>
              <a:gd name="T19" fmla="*/ 82 h 149"/>
              <a:gd name="T20" fmla="*/ 205 w 227"/>
              <a:gd name="T21" fmla="*/ 79 h 149"/>
              <a:gd name="T22" fmla="*/ 200 w 227"/>
              <a:gd name="T23" fmla="*/ 77 h 149"/>
              <a:gd name="T24" fmla="*/ 199 w 227"/>
              <a:gd name="T25" fmla="*/ 73 h 149"/>
              <a:gd name="T26" fmla="*/ 182 w 227"/>
              <a:gd name="T27" fmla="*/ 77 h 149"/>
              <a:gd name="T28" fmla="*/ 167 w 227"/>
              <a:gd name="T29" fmla="*/ 77 h 149"/>
              <a:gd name="T30" fmla="*/ 161 w 227"/>
              <a:gd name="T31" fmla="*/ 84 h 149"/>
              <a:gd name="T32" fmla="*/ 156 w 227"/>
              <a:gd name="T33" fmla="*/ 91 h 149"/>
              <a:gd name="T34" fmla="*/ 149 w 227"/>
              <a:gd name="T35" fmla="*/ 93 h 149"/>
              <a:gd name="T36" fmla="*/ 138 w 227"/>
              <a:gd name="T37" fmla="*/ 84 h 149"/>
              <a:gd name="T38" fmla="*/ 126 w 227"/>
              <a:gd name="T39" fmla="*/ 80 h 149"/>
              <a:gd name="T40" fmla="*/ 123 w 227"/>
              <a:gd name="T41" fmla="*/ 78 h 149"/>
              <a:gd name="T42" fmla="*/ 128 w 227"/>
              <a:gd name="T43" fmla="*/ 75 h 149"/>
              <a:gd name="T44" fmla="*/ 129 w 227"/>
              <a:gd name="T45" fmla="*/ 72 h 149"/>
              <a:gd name="T46" fmla="*/ 120 w 227"/>
              <a:gd name="T47" fmla="*/ 59 h 149"/>
              <a:gd name="T48" fmla="*/ 118 w 227"/>
              <a:gd name="T49" fmla="*/ 35 h 149"/>
              <a:gd name="T50" fmla="*/ 117 w 227"/>
              <a:gd name="T51" fmla="*/ 30 h 149"/>
              <a:gd name="T52" fmla="*/ 102 w 227"/>
              <a:gd name="T53" fmla="*/ 41 h 149"/>
              <a:gd name="T54" fmla="*/ 98 w 227"/>
              <a:gd name="T55" fmla="*/ 45 h 149"/>
              <a:gd name="T56" fmla="*/ 92 w 227"/>
              <a:gd name="T57" fmla="*/ 43 h 149"/>
              <a:gd name="T58" fmla="*/ 67 w 227"/>
              <a:gd name="T59" fmla="*/ 30 h 149"/>
              <a:gd name="T60" fmla="*/ 60 w 227"/>
              <a:gd name="T61" fmla="*/ 29 h 149"/>
              <a:gd name="T62" fmla="*/ 58 w 227"/>
              <a:gd name="T63" fmla="*/ 32 h 149"/>
              <a:gd name="T64" fmla="*/ 49 w 227"/>
              <a:gd name="T65" fmla="*/ 37 h 149"/>
              <a:gd name="T66" fmla="*/ 35 w 227"/>
              <a:gd name="T67" fmla="*/ 37 h 149"/>
              <a:gd name="T68" fmla="*/ 29 w 227"/>
              <a:gd name="T69" fmla="*/ 32 h 149"/>
              <a:gd name="T70" fmla="*/ 29 w 227"/>
              <a:gd name="T71" fmla="*/ 16 h 149"/>
              <a:gd name="T72" fmla="*/ 32 w 227"/>
              <a:gd name="T73" fmla="*/ 10 h 149"/>
              <a:gd name="T74" fmla="*/ 32 w 227"/>
              <a:gd name="T75" fmla="*/ 5 h 149"/>
              <a:gd name="T76" fmla="*/ 0 w 227"/>
              <a:gd name="T77" fmla="*/ 11 h 149"/>
              <a:gd name="T78" fmla="*/ 6 w 227"/>
              <a:gd name="T79" fmla="*/ 88 h 149"/>
              <a:gd name="T80" fmla="*/ 12 w 227"/>
              <a:gd name="T81" fmla="*/ 85 h 149"/>
              <a:gd name="T82" fmla="*/ 17 w 227"/>
              <a:gd name="T83" fmla="*/ 73 h 149"/>
              <a:gd name="T84" fmla="*/ 28 w 227"/>
              <a:gd name="T85" fmla="*/ 59 h 149"/>
              <a:gd name="T86" fmla="*/ 34 w 227"/>
              <a:gd name="T87" fmla="*/ 56 h 149"/>
              <a:gd name="T88" fmla="*/ 42 w 227"/>
              <a:gd name="T89" fmla="*/ 57 h 149"/>
              <a:gd name="T90" fmla="*/ 56 w 227"/>
              <a:gd name="T91" fmla="*/ 75 h 149"/>
              <a:gd name="T92" fmla="*/ 69 w 227"/>
              <a:gd name="T93" fmla="*/ 88 h 149"/>
              <a:gd name="T94" fmla="*/ 76 w 227"/>
              <a:gd name="T95" fmla="*/ 95 h 149"/>
              <a:gd name="T96" fmla="*/ 86 w 227"/>
              <a:gd name="T97" fmla="*/ 114 h 149"/>
              <a:gd name="T98" fmla="*/ 97 w 227"/>
              <a:gd name="T99" fmla="*/ 120 h 149"/>
              <a:gd name="T100" fmla="*/ 122 w 227"/>
              <a:gd name="T101" fmla="*/ 131 h 149"/>
              <a:gd name="T102" fmla="*/ 134 w 227"/>
              <a:gd name="T103" fmla="*/ 139 h 149"/>
              <a:gd name="T104" fmla="*/ 138 w 227"/>
              <a:gd name="T105" fmla="*/ 149 h 149"/>
              <a:gd name="T106" fmla="*/ 149 w 227"/>
              <a:gd name="T107" fmla="*/ 148 h 149"/>
              <a:gd name="T108" fmla="*/ 151 w 227"/>
              <a:gd name="T109" fmla="*/ 115 h 149"/>
              <a:gd name="T110" fmla="*/ 159 w 227"/>
              <a:gd name="T111" fmla="*/ 1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 h="149">
                <a:moveTo>
                  <a:pt x="168" y="109"/>
                </a:moveTo>
                <a:lnTo>
                  <a:pt x="168" y="109"/>
                </a:lnTo>
                <a:lnTo>
                  <a:pt x="172" y="104"/>
                </a:lnTo>
                <a:lnTo>
                  <a:pt x="176" y="99"/>
                </a:lnTo>
                <a:lnTo>
                  <a:pt x="179" y="94"/>
                </a:lnTo>
                <a:lnTo>
                  <a:pt x="183" y="90"/>
                </a:lnTo>
                <a:lnTo>
                  <a:pt x="183" y="90"/>
                </a:lnTo>
                <a:lnTo>
                  <a:pt x="193" y="87"/>
                </a:lnTo>
                <a:lnTo>
                  <a:pt x="198" y="85"/>
                </a:lnTo>
                <a:lnTo>
                  <a:pt x="200" y="85"/>
                </a:lnTo>
                <a:lnTo>
                  <a:pt x="200" y="87"/>
                </a:lnTo>
                <a:lnTo>
                  <a:pt x="200" y="87"/>
                </a:lnTo>
                <a:lnTo>
                  <a:pt x="200" y="90"/>
                </a:lnTo>
                <a:lnTo>
                  <a:pt x="198" y="95"/>
                </a:lnTo>
                <a:lnTo>
                  <a:pt x="197" y="100"/>
                </a:lnTo>
                <a:lnTo>
                  <a:pt x="197" y="101"/>
                </a:lnTo>
                <a:lnTo>
                  <a:pt x="198" y="101"/>
                </a:lnTo>
                <a:lnTo>
                  <a:pt x="198" y="101"/>
                </a:lnTo>
                <a:lnTo>
                  <a:pt x="208" y="103"/>
                </a:lnTo>
                <a:lnTo>
                  <a:pt x="216" y="105"/>
                </a:lnTo>
                <a:lnTo>
                  <a:pt x="216" y="105"/>
                </a:lnTo>
                <a:lnTo>
                  <a:pt x="220" y="104"/>
                </a:lnTo>
                <a:lnTo>
                  <a:pt x="224" y="103"/>
                </a:lnTo>
                <a:lnTo>
                  <a:pt x="227" y="100"/>
                </a:lnTo>
                <a:lnTo>
                  <a:pt x="227" y="99"/>
                </a:lnTo>
                <a:lnTo>
                  <a:pt x="227" y="96"/>
                </a:lnTo>
                <a:lnTo>
                  <a:pt x="227" y="96"/>
                </a:lnTo>
                <a:lnTo>
                  <a:pt x="224" y="88"/>
                </a:lnTo>
                <a:lnTo>
                  <a:pt x="220" y="84"/>
                </a:lnTo>
                <a:lnTo>
                  <a:pt x="215" y="82"/>
                </a:lnTo>
                <a:lnTo>
                  <a:pt x="215" y="82"/>
                </a:lnTo>
                <a:lnTo>
                  <a:pt x="209" y="79"/>
                </a:lnTo>
                <a:lnTo>
                  <a:pt x="205" y="79"/>
                </a:lnTo>
                <a:lnTo>
                  <a:pt x="202" y="78"/>
                </a:lnTo>
                <a:lnTo>
                  <a:pt x="200" y="77"/>
                </a:lnTo>
                <a:lnTo>
                  <a:pt x="200" y="77"/>
                </a:lnTo>
                <a:lnTo>
                  <a:pt x="199" y="72"/>
                </a:lnTo>
                <a:lnTo>
                  <a:pt x="199" y="72"/>
                </a:lnTo>
                <a:lnTo>
                  <a:pt x="199" y="73"/>
                </a:lnTo>
                <a:lnTo>
                  <a:pt x="199" y="73"/>
                </a:lnTo>
                <a:lnTo>
                  <a:pt x="191" y="75"/>
                </a:lnTo>
                <a:lnTo>
                  <a:pt x="182" y="77"/>
                </a:lnTo>
                <a:lnTo>
                  <a:pt x="182" y="77"/>
                </a:lnTo>
                <a:lnTo>
                  <a:pt x="173" y="77"/>
                </a:lnTo>
                <a:lnTo>
                  <a:pt x="167" y="77"/>
                </a:lnTo>
                <a:lnTo>
                  <a:pt x="167" y="77"/>
                </a:lnTo>
                <a:lnTo>
                  <a:pt x="163" y="79"/>
                </a:lnTo>
                <a:lnTo>
                  <a:pt x="161" y="84"/>
                </a:lnTo>
                <a:lnTo>
                  <a:pt x="161" y="84"/>
                </a:lnTo>
                <a:lnTo>
                  <a:pt x="160" y="89"/>
                </a:lnTo>
                <a:lnTo>
                  <a:pt x="156" y="91"/>
                </a:lnTo>
                <a:lnTo>
                  <a:pt x="152" y="93"/>
                </a:lnTo>
                <a:lnTo>
                  <a:pt x="149" y="93"/>
                </a:lnTo>
                <a:lnTo>
                  <a:pt x="149" y="93"/>
                </a:lnTo>
                <a:lnTo>
                  <a:pt x="145" y="90"/>
                </a:lnTo>
                <a:lnTo>
                  <a:pt x="141" y="87"/>
                </a:lnTo>
                <a:lnTo>
                  <a:pt x="138" y="84"/>
                </a:lnTo>
                <a:lnTo>
                  <a:pt x="135" y="82"/>
                </a:lnTo>
                <a:lnTo>
                  <a:pt x="135" y="82"/>
                </a:lnTo>
                <a:lnTo>
                  <a:pt x="126" y="80"/>
                </a:lnTo>
                <a:lnTo>
                  <a:pt x="123" y="79"/>
                </a:lnTo>
                <a:lnTo>
                  <a:pt x="123" y="78"/>
                </a:lnTo>
                <a:lnTo>
                  <a:pt x="123" y="78"/>
                </a:lnTo>
                <a:lnTo>
                  <a:pt x="123" y="78"/>
                </a:lnTo>
                <a:lnTo>
                  <a:pt x="124" y="77"/>
                </a:lnTo>
                <a:lnTo>
                  <a:pt x="128" y="75"/>
                </a:lnTo>
                <a:lnTo>
                  <a:pt x="129" y="74"/>
                </a:lnTo>
                <a:lnTo>
                  <a:pt x="129" y="72"/>
                </a:lnTo>
                <a:lnTo>
                  <a:pt x="129" y="72"/>
                </a:lnTo>
                <a:lnTo>
                  <a:pt x="124" y="66"/>
                </a:lnTo>
                <a:lnTo>
                  <a:pt x="122" y="62"/>
                </a:lnTo>
                <a:lnTo>
                  <a:pt x="120" y="59"/>
                </a:lnTo>
                <a:lnTo>
                  <a:pt x="120" y="59"/>
                </a:lnTo>
                <a:lnTo>
                  <a:pt x="119" y="43"/>
                </a:lnTo>
                <a:lnTo>
                  <a:pt x="118" y="35"/>
                </a:lnTo>
                <a:lnTo>
                  <a:pt x="117" y="31"/>
                </a:lnTo>
                <a:lnTo>
                  <a:pt x="117" y="30"/>
                </a:lnTo>
                <a:lnTo>
                  <a:pt x="117" y="30"/>
                </a:lnTo>
                <a:lnTo>
                  <a:pt x="113" y="32"/>
                </a:lnTo>
                <a:lnTo>
                  <a:pt x="109" y="35"/>
                </a:lnTo>
                <a:lnTo>
                  <a:pt x="102" y="41"/>
                </a:lnTo>
                <a:lnTo>
                  <a:pt x="102" y="41"/>
                </a:lnTo>
                <a:lnTo>
                  <a:pt x="99" y="43"/>
                </a:lnTo>
                <a:lnTo>
                  <a:pt x="98" y="45"/>
                </a:lnTo>
                <a:lnTo>
                  <a:pt x="96" y="45"/>
                </a:lnTo>
                <a:lnTo>
                  <a:pt x="92" y="43"/>
                </a:lnTo>
                <a:lnTo>
                  <a:pt x="92" y="43"/>
                </a:lnTo>
                <a:lnTo>
                  <a:pt x="80" y="39"/>
                </a:lnTo>
                <a:lnTo>
                  <a:pt x="71" y="34"/>
                </a:lnTo>
                <a:lnTo>
                  <a:pt x="67" y="30"/>
                </a:lnTo>
                <a:lnTo>
                  <a:pt x="64" y="26"/>
                </a:lnTo>
                <a:lnTo>
                  <a:pt x="64" y="26"/>
                </a:lnTo>
                <a:lnTo>
                  <a:pt x="60" y="29"/>
                </a:lnTo>
                <a:lnTo>
                  <a:pt x="59" y="30"/>
                </a:lnTo>
                <a:lnTo>
                  <a:pt x="58" y="32"/>
                </a:lnTo>
                <a:lnTo>
                  <a:pt x="58" y="32"/>
                </a:lnTo>
                <a:lnTo>
                  <a:pt x="56" y="34"/>
                </a:lnTo>
                <a:lnTo>
                  <a:pt x="54" y="36"/>
                </a:lnTo>
                <a:lnTo>
                  <a:pt x="49" y="37"/>
                </a:lnTo>
                <a:lnTo>
                  <a:pt x="42" y="36"/>
                </a:lnTo>
                <a:lnTo>
                  <a:pt x="42" y="36"/>
                </a:lnTo>
                <a:lnTo>
                  <a:pt x="35" y="37"/>
                </a:lnTo>
                <a:lnTo>
                  <a:pt x="32" y="36"/>
                </a:lnTo>
                <a:lnTo>
                  <a:pt x="30" y="35"/>
                </a:lnTo>
                <a:lnTo>
                  <a:pt x="29" y="32"/>
                </a:lnTo>
                <a:lnTo>
                  <a:pt x="29" y="32"/>
                </a:lnTo>
                <a:lnTo>
                  <a:pt x="28" y="21"/>
                </a:lnTo>
                <a:lnTo>
                  <a:pt x="29" y="16"/>
                </a:lnTo>
                <a:lnTo>
                  <a:pt x="30" y="13"/>
                </a:lnTo>
                <a:lnTo>
                  <a:pt x="30" y="13"/>
                </a:lnTo>
                <a:lnTo>
                  <a:pt x="32" y="10"/>
                </a:lnTo>
                <a:lnTo>
                  <a:pt x="32" y="9"/>
                </a:lnTo>
                <a:lnTo>
                  <a:pt x="30" y="6"/>
                </a:lnTo>
                <a:lnTo>
                  <a:pt x="32" y="5"/>
                </a:lnTo>
                <a:lnTo>
                  <a:pt x="32" y="5"/>
                </a:lnTo>
                <a:lnTo>
                  <a:pt x="33" y="0"/>
                </a:lnTo>
                <a:lnTo>
                  <a:pt x="0" y="11"/>
                </a:lnTo>
                <a:lnTo>
                  <a:pt x="1" y="87"/>
                </a:lnTo>
                <a:lnTo>
                  <a:pt x="1" y="87"/>
                </a:lnTo>
                <a:lnTo>
                  <a:pt x="6" y="88"/>
                </a:lnTo>
                <a:lnTo>
                  <a:pt x="10" y="88"/>
                </a:lnTo>
                <a:lnTo>
                  <a:pt x="10" y="88"/>
                </a:lnTo>
                <a:lnTo>
                  <a:pt x="12" y="85"/>
                </a:lnTo>
                <a:lnTo>
                  <a:pt x="13" y="82"/>
                </a:lnTo>
                <a:lnTo>
                  <a:pt x="14" y="77"/>
                </a:lnTo>
                <a:lnTo>
                  <a:pt x="17" y="73"/>
                </a:lnTo>
                <a:lnTo>
                  <a:pt x="17" y="73"/>
                </a:lnTo>
                <a:lnTo>
                  <a:pt x="23" y="66"/>
                </a:lnTo>
                <a:lnTo>
                  <a:pt x="28" y="59"/>
                </a:lnTo>
                <a:lnTo>
                  <a:pt x="28" y="59"/>
                </a:lnTo>
                <a:lnTo>
                  <a:pt x="30" y="58"/>
                </a:lnTo>
                <a:lnTo>
                  <a:pt x="34" y="56"/>
                </a:lnTo>
                <a:lnTo>
                  <a:pt x="38" y="56"/>
                </a:lnTo>
                <a:lnTo>
                  <a:pt x="40" y="56"/>
                </a:lnTo>
                <a:lnTo>
                  <a:pt x="42" y="57"/>
                </a:lnTo>
                <a:lnTo>
                  <a:pt x="42" y="57"/>
                </a:lnTo>
                <a:lnTo>
                  <a:pt x="50" y="68"/>
                </a:lnTo>
                <a:lnTo>
                  <a:pt x="56" y="75"/>
                </a:lnTo>
                <a:lnTo>
                  <a:pt x="61" y="82"/>
                </a:lnTo>
                <a:lnTo>
                  <a:pt x="61" y="82"/>
                </a:lnTo>
                <a:lnTo>
                  <a:pt x="69" y="88"/>
                </a:lnTo>
                <a:lnTo>
                  <a:pt x="72" y="91"/>
                </a:lnTo>
                <a:lnTo>
                  <a:pt x="76" y="95"/>
                </a:lnTo>
                <a:lnTo>
                  <a:pt x="76" y="95"/>
                </a:lnTo>
                <a:lnTo>
                  <a:pt x="80" y="103"/>
                </a:lnTo>
                <a:lnTo>
                  <a:pt x="83" y="109"/>
                </a:lnTo>
                <a:lnTo>
                  <a:pt x="86" y="114"/>
                </a:lnTo>
                <a:lnTo>
                  <a:pt x="88" y="117"/>
                </a:lnTo>
                <a:lnTo>
                  <a:pt x="88" y="117"/>
                </a:lnTo>
                <a:lnTo>
                  <a:pt x="97" y="120"/>
                </a:lnTo>
                <a:lnTo>
                  <a:pt x="106" y="123"/>
                </a:lnTo>
                <a:lnTo>
                  <a:pt x="106" y="123"/>
                </a:lnTo>
                <a:lnTo>
                  <a:pt x="122" y="131"/>
                </a:lnTo>
                <a:lnTo>
                  <a:pt x="129" y="136"/>
                </a:lnTo>
                <a:lnTo>
                  <a:pt x="134" y="139"/>
                </a:lnTo>
                <a:lnTo>
                  <a:pt x="134" y="139"/>
                </a:lnTo>
                <a:lnTo>
                  <a:pt x="136" y="144"/>
                </a:lnTo>
                <a:lnTo>
                  <a:pt x="138" y="147"/>
                </a:lnTo>
                <a:lnTo>
                  <a:pt x="138" y="149"/>
                </a:lnTo>
                <a:lnTo>
                  <a:pt x="138" y="149"/>
                </a:lnTo>
                <a:lnTo>
                  <a:pt x="149" y="148"/>
                </a:lnTo>
                <a:lnTo>
                  <a:pt x="149" y="148"/>
                </a:lnTo>
                <a:lnTo>
                  <a:pt x="150" y="127"/>
                </a:lnTo>
                <a:lnTo>
                  <a:pt x="150" y="119"/>
                </a:lnTo>
                <a:lnTo>
                  <a:pt x="151" y="115"/>
                </a:lnTo>
                <a:lnTo>
                  <a:pt x="151" y="115"/>
                </a:lnTo>
                <a:lnTo>
                  <a:pt x="154" y="112"/>
                </a:lnTo>
                <a:lnTo>
                  <a:pt x="159" y="112"/>
                </a:lnTo>
                <a:lnTo>
                  <a:pt x="165" y="111"/>
                </a:lnTo>
                <a:lnTo>
                  <a:pt x="168" y="10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9" name="Freeform 807"/>
          <p:cNvSpPr>
            <a:spLocks/>
          </p:cNvSpPr>
          <p:nvPr/>
        </p:nvSpPr>
        <p:spPr bwMode="gray">
          <a:xfrm>
            <a:off x="3161998" y="3666016"/>
            <a:ext cx="185935" cy="123381"/>
          </a:xfrm>
          <a:custGeom>
            <a:avLst/>
            <a:gdLst>
              <a:gd name="T0" fmla="*/ 65 w 110"/>
              <a:gd name="T1" fmla="*/ 32 h 72"/>
              <a:gd name="T2" fmla="*/ 69 w 110"/>
              <a:gd name="T3" fmla="*/ 20 h 72"/>
              <a:gd name="T4" fmla="*/ 67 w 110"/>
              <a:gd name="T5" fmla="*/ 20 h 72"/>
              <a:gd name="T6" fmla="*/ 59 w 110"/>
              <a:gd name="T7" fmla="*/ 18 h 72"/>
              <a:gd name="T8" fmla="*/ 49 w 110"/>
              <a:gd name="T9" fmla="*/ 16 h 72"/>
              <a:gd name="T10" fmla="*/ 48 w 110"/>
              <a:gd name="T11" fmla="*/ 15 h 72"/>
              <a:gd name="T12" fmla="*/ 51 w 110"/>
              <a:gd name="T13" fmla="*/ 5 h 72"/>
              <a:gd name="T14" fmla="*/ 51 w 110"/>
              <a:gd name="T15" fmla="*/ 2 h 72"/>
              <a:gd name="T16" fmla="*/ 49 w 110"/>
              <a:gd name="T17" fmla="*/ 0 h 72"/>
              <a:gd name="T18" fmla="*/ 34 w 110"/>
              <a:gd name="T19" fmla="*/ 5 h 72"/>
              <a:gd name="T20" fmla="*/ 30 w 110"/>
              <a:gd name="T21" fmla="*/ 9 h 72"/>
              <a:gd name="T22" fmla="*/ 23 w 110"/>
              <a:gd name="T23" fmla="*/ 19 h 72"/>
              <a:gd name="T24" fmla="*/ 19 w 110"/>
              <a:gd name="T25" fmla="*/ 24 h 72"/>
              <a:gd name="T26" fmla="*/ 10 w 110"/>
              <a:gd name="T27" fmla="*/ 27 h 72"/>
              <a:gd name="T28" fmla="*/ 2 w 110"/>
              <a:gd name="T29" fmla="*/ 30 h 72"/>
              <a:gd name="T30" fmla="*/ 1 w 110"/>
              <a:gd name="T31" fmla="*/ 34 h 72"/>
              <a:gd name="T32" fmla="*/ 0 w 110"/>
              <a:gd name="T33" fmla="*/ 63 h 72"/>
              <a:gd name="T34" fmla="*/ 2 w 110"/>
              <a:gd name="T35" fmla="*/ 63 h 72"/>
              <a:gd name="T36" fmla="*/ 5 w 110"/>
              <a:gd name="T37" fmla="*/ 63 h 72"/>
              <a:gd name="T38" fmla="*/ 11 w 110"/>
              <a:gd name="T39" fmla="*/ 67 h 72"/>
              <a:gd name="T40" fmla="*/ 14 w 110"/>
              <a:gd name="T41" fmla="*/ 68 h 72"/>
              <a:gd name="T42" fmla="*/ 19 w 110"/>
              <a:gd name="T43" fmla="*/ 68 h 72"/>
              <a:gd name="T44" fmla="*/ 24 w 110"/>
              <a:gd name="T45" fmla="*/ 66 h 72"/>
              <a:gd name="T46" fmla="*/ 33 w 110"/>
              <a:gd name="T47" fmla="*/ 64 h 72"/>
              <a:gd name="T48" fmla="*/ 40 w 110"/>
              <a:gd name="T49" fmla="*/ 63 h 72"/>
              <a:gd name="T50" fmla="*/ 43 w 110"/>
              <a:gd name="T51" fmla="*/ 61 h 72"/>
              <a:gd name="T52" fmla="*/ 44 w 110"/>
              <a:gd name="T53" fmla="*/ 56 h 72"/>
              <a:gd name="T54" fmla="*/ 50 w 110"/>
              <a:gd name="T55" fmla="*/ 51 h 72"/>
              <a:gd name="T56" fmla="*/ 59 w 110"/>
              <a:gd name="T57" fmla="*/ 48 h 72"/>
              <a:gd name="T58" fmla="*/ 60 w 110"/>
              <a:gd name="T59" fmla="*/ 50 h 72"/>
              <a:gd name="T60" fmla="*/ 61 w 110"/>
              <a:gd name="T61" fmla="*/ 58 h 72"/>
              <a:gd name="T62" fmla="*/ 61 w 110"/>
              <a:gd name="T63" fmla="*/ 69 h 72"/>
              <a:gd name="T64" fmla="*/ 64 w 110"/>
              <a:gd name="T65" fmla="*/ 72 h 72"/>
              <a:gd name="T66" fmla="*/ 71 w 110"/>
              <a:gd name="T67" fmla="*/ 72 h 72"/>
              <a:gd name="T68" fmla="*/ 87 w 110"/>
              <a:gd name="T69" fmla="*/ 68 h 72"/>
              <a:gd name="T70" fmla="*/ 102 w 110"/>
              <a:gd name="T71" fmla="*/ 67 h 72"/>
              <a:gd name="T72" fmla="*/ 102 w 110"/>
              <a:gd name="T73" fmla="*/ 67 h 72"/>
              <a:gd name="T74" fmla="*/ 104 w 110"/>
              <a:gd name="T75" fmla="*/ 64 h 72"/>
              <a:gd name="T76" fmla="*/ 108 w 110"/>
              <a:gd name="T77" fmla="*/ 63 h 72"/>
              <a:gd name="T78" fmla="*/ 109 w 110"/>
              <a:gd name="T79" fmla="*/ 59 h 72"/>
              <a:gd name="T80" fmla="*/ 110 w 110"/>
              <a:gd name="T81" fmla="*/ 52 h 72"/>
              <a:gd name="T82" fmla="*/ 109 w 110"/>
              <a:gd name="T83" fmla="*/ 48 h 72"/>
              <a:gd name="T84" fmla="*/ 104 w 110"/>
              <a:gd name="T85" fmla="*/ 41 h 72"/>
              <a:gd name="T86" fmla="*/ 96 w 110"/>
              <a:gd name="T87" fmla="*/ 36 h 72"/>
              <a:gd name="T88" fmla="*/ 93 w 110"/>
              <a:gd name="T89" fmla="*/ 34 h 72"/>
              <a:gd name="T90" fmla="*/ 92 w 110"/>
              <a:gd name="T91" fmla="*/ 31 h 72"/>
              <a:gd name="T92" fmla="*/ 67 w 110"/>
              <a:gd name="T93" fmla="*/ 35 h 72"/>
              <a:gd name="T94" fmla="*/ 65 w 110"/>
              <a:gd name="T9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72">
                <a:moveTo>
                  <a:pt x="65" y="32"/>
                </a:moveTo>
                <a:lnTo>
                  <a:pt x="65" y="32"/>
                </a:lnTo>
                <a:lnTo>
                  <a:pt x="66" y="26"/>
                </a:lnTo>
                <a:lnTo>
                  <a:pt x="69" y="20"/>
                </a:lnTo>
                <a:lnTo>
                  <a:pt x="69" y="20"/>
                </a:lnTo>
                <a:lnTo>
                  <a:pt x="67" y="20"/>
                </a:lnTo>
                <a:lnTo>
                  <a:pt x="67" y="20"/>
                </a:lnTo>
                <a:lnTo>
                  <a:pt x="59" y="18"/>
                </a:lnTo>
                <a:lnTo>
                  <a:pt x="49" y="16"/>
                </a:lnTo>
                <a:lnTo>
                  <a:pt x="49" y="16"/>
                </a:lnTo>
                <a:lnTo>
                  <a:pt x="48" y="16"/>
                </a:lnTo>
                <a:lnTo>
                  <a:pt x="48" y="15"/>
                </a:lnTo>
                <a:lnTo>
                  <a:pt x="49" y="10"/>
                </a:lnTo>
                <a:lnTo>
                  <a:pt x="51" y="5"/>
                </a:lnTo>
                <a:lnTo>
                  <a:pt x="51" y="2"/>
                </a:lnTo>
                <a:lnTo>
                  <a:pt x="51" y="2"/>
                </a:lnTo>
                <a:lnTo>
                  <a:pt x="51" y="0"/>
                </a:lnTo>
                <a:lnTo>
                  <a:pt x="49" y="0"/>
                </a:lnTo>
                <a:lnTo>
                  <a:pt x="44" y="2"/>
                </a:lnTo>
                <a:lnTo>
                  <a:pt x="34" y="5"/>
                </a:lnTo>
                <a:lnTo>
                  <a:pt x="34" y="5"/>
                </a:lnTo>
                <a:lnTo>
                  <a:pt x="30" y="9"/>
                </a:lnTo>
                <a:lnTo>
                  <a:pt x="27" y="14"/>
                </a:lnTo>
                <a:lnTo>
                  <a:pt x="23" y="19"/>
                </a:lnTo>
                <a:lnTo>
                  <a:pt x="19" y="24"/>
                </a:lnTo>
                <a:lnTo>
                  <a:pt x="19" y="24"/>
                </a:lnTo>
                <a:lnTo>
                  <a:pt x="16" y="26"/>
                </a:lnTo>
                <a:lnTo>
                  <a:pt x="10" y="27"/>
                </a:lnTo>
                <a:lnTo>
                  <a:pt x="5" y="27"/>
                </a:lnTo>
                <a:lnTo>
                  <a:pt x="2" y="30"/>
                </a:lnTo>
                <a:lnTo>
                  <a:pt x="2" y="30"/>
                </a:lnTo>
                <a:lnTo>
                  <a:pt x="1" y="34"/>
                </a:lnTo>
                <a:lnTo>
                  <a:pt x="0" y="42"/>
                </a:lnTo>
                <a:lnTo>
                  <a:pt x="0" y="63"/>
                </a:lnTo>
                <a:lnTo>
                  <a:pt x="0" y="63"/>
                </a:lnTo>
                <a:lnTo>
                  <a:pt x="2" y="63"/>
                </a:lnTo>
                <a:lnTo>
                  <a:pt x="2" y="63"/>
                </a:lnTo>
                <a:lnTo>
                  <a:pt x="5" y="63"/>
                </a:lnTo>
                <a:lnTo>
                  <a:pt x="8" y="66"/>
                </a:lnTo>
                <a:lnTo>
                  <a:pt x="11" y="67"/>
                </a:lnTo>
                <a:lnTo>
                  <a:pt x="14" y="68"/>
                </a:lnTo>
                <a:lnTo>
                  <a:pt x="14" y="68"/>
                </a:lnTo>
                <a:lnTo>
                  <a:pt x="18" y="68"/>
                </a:lnTo>
                <a:lnTo>
                  <a:pt x="19" y="68"/>
                </a:lnTo>
                <a:lnTo>
                  <a:pt x="22" y="67"/>
                </a:lnTo>
                <a:lnTo>
                  <a:pt x="24" y="66"/>
                </a:lnTo>
                <a:lnTo>
                  <a:pt x="24" y="66"/>
                </a:lnTo>
                <a:lnTo>
                  <a:pt x="33" y="64"/>
                </a:lnTo>
                <a:lnTo>
                  <a:pt x="40" y="63"/>
                </a:lnTo>
                <a:lnTo>
                  <a:pt x="40" y="63"/>
                </a:lnTo>
                <a:lnTo>
                  <a:pt x="42" y="63"/>
                </a:lnTo>
                <a:lnTo>
                  <a:pt x="43" y="61"/>
                </a:lnTo>
                <a:lnTo>
                  <a:pt x="44" y="56"/>
                </a:lnTo>
                <a:lnTo>
                  <a:pt x="44" y="56"/>
                </a:lnTo>
                <a:lnTo>
                  <a:pt x="46" y="53"/>
                </a:lnTo>
                <a:lnTo>
                  <a:pt x="50" y="51"/>
                </a:lnTo>
                <a:lnTo>
                  <a:pt x="55" y="50"/>
                </a:lnTo>
                <a:lnTo>
                  <a:pt x="59" y="48"/>
                </a:lnTo>
                <a:lnTo>
                  <a:pt x="59" y="48"/>
                </a:lnTo>
                <a:lnTo>
                  <a:pt x="60" y="50"/>
                </a:lnTo>
                <a:lnTo>
                  <a:pt x="61" y="51"/>
                </a:lnTo>
                <a:lnTo>
                  <a:pt x="61" y="58"/>
                </a:lnTo>
                <a:lnTo>
                  <a:pt x="61" y="69"/>
                </a:lnTo>
                <a:lnTo>
                  <a:pt x="61" y="69"/>
                </a:lnTo>
                <a:lnTo>
                  <a:pt x="61" y="72"/>
                </a:lnTo>
                <a:lnTo>
                  <a:pt x="64" y="72"/>
                </a:lnTo>
                <a:lnTo>
                  <a:pt x="71" y="72"/>
                </a:lnTo>
                <a:lnTo>
                  <a:pt x="71" y="72"/>
                </a:lnTo>
                <a:lnTo>
                  <a:pt x="80" y="69"/>
                </a:lnTo>
                <a:lnTo>
                  <a:pt x="87" y="68"/>
                </a:lnTo>
                <a:lnTo>
                  <a:pt x="87" y="68"/>
                </a:lnTo>
                <a:lnTo>
                  <a:pt x="102" y="67"/>
                </a:lnTo>
                <a:lnTo>
                  <a:pt x="102" y="67"/>
                </a:lnTo>
                <a:lnTo>
                  <a:pt x="102" y="67"/>
                </a:lnTo>
                <a:lnTo>
                  <a:pt x="103" y="66"/>
                </a:lnTo>
                <a:lnTo>
                  <a:pt x="104" y="64"/>
                </a:lnTo>
                <a:lnTo>
                  <a:pt x="107" y="64"/>
                </a:lnTo>
                <a:lnTo>
                  <a:pt x="108" y="63"/>
                </a:lnTo>
                <a:lnTo>
                  <a:pt x="108" y="63"/>
                </a:lnTo>
                <a:lnTo>
                  <a:pt x="109" y="59"/>
                </a:lnTo>
                <a:lnTo>
                  <a:pt x="110" y="56"/>
                </a:lnTo>
                <a:lnTo>
                  <a:pt x="110" y="52"/>
                </a:lnTo>
                <a:lnTo>
                  <a:pt x="109" y="48"/>
                </a:lnTo>
                <a:lnTo>
                  <a:pt x="109" y="48"/>
                </a:lnTo>
                <a:lnTo>
                  <a:pt x="107" y="45"/>
                </a:lnTo>
                <a:lnTo>
                  <a:pt x="104" y="41"/>
                </a:lnTo>
                <a:lnTo>
                  <a:pt x="101" y="38"/>
                </a:lnTo>
                <a:lnTo>
                  <a:pt x="96" y="36"/>
                </a:lnTo>
                <a:lnTo>
                  <a:pt x="96" y="36"/>
                </a:lnTo>
                <a:lnTo>
                  <a:pt x="93" y="34"/>
                </a:lnTo>
                <a:lnTo>
                  <a:pt x="92" y="31"/>
                </a:lnTo>
                <a:lnTo>
                  <a:pt x="92" y="31"/>
                </a:lnTo>
                <a:lnTo>
                  <a:pt x="75" y="35"/>
                </a:lnTo>
                <a:lnTo>
                  <a:pt x="67" y="35"/>
                </a:lnTo>
                <a:lnTo>
                  <a:pt x="66" y="34"/>
                </a:lnTo>
                <a:lnTo>
                  <a:pt x="65" y="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0" name="Freeform 770"/>
          <p:cNvSpPr>
            <a:spLocks/>
          </p:cNvSpPr>
          <p:nvPr/>
        </p:nvSpPr>
        <p:spPr bwMode="gray">
          <a:xfrm>
            <a:off x="3640356" y="4063578"/>
            <a:ext cx="10142" cy="10281"/>
          </a:xfrm>
          <a:custGeom>
            <a:avLst/>
            <a:gdLst>
              <a:gd name="T0" fmla="*/ 3 w 6"/>
              <a:gd name="T1" fmla="*/ 6 h 6"/>
              <a:gd name="T2" fmla="*/ 3 w 6"/>
              <a:gd name="T3" fmla="*/ 6 h 6"/>
              <a:gd name="T4" fmla="*/ 0 w 6"/>
              <a:gd name="T5" fmla="*/ 6 h 6"/>
              <a:gd name="T6" fmla="*/ 0 w 6"/>
              <a:gd name="T7" fmla="*/ 6 h 6"/>
              <a:gd name="T8" fmla="*/ 0 w 6"/>
              <a:gd name="T9" fmla="*/ 3 h 6"/>
              <a:gd name="T10" fmla="*/ 2 w 6"/>
              <a:gd name="T11" fmla="*/ 2 h 6"/>
              <a:gd name="T12" fmla="*/ 6 w 6"/>
              <a:gd name="T13" fmla="*/ 0 h 6"/>
              <a:gd name="T14" fmla="*/ 6 w 6"/>
              <a:gd name="T15" fmla="*/ 0 h 6"/>
              <a:gd name="T16" fmla="*/ 5 w 6"/>
              <a:gd name="T17" fmla="*/ 5 h 6"/>
              <a:gd name="T18" fmla="*/ 3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3" y="6"/>
                </a:moveTo>
                <a:lnTo>
                  <a:pt x="3" y="6"/>
                </a:lnTo>
                <a:lnTo>
                  <a:pt x="0" y="6"/>
                </a:lnTo>
                <a:lnTo>
                  <a:pt x="0" y="6"/>
                </a:lnTo>
                <a:lnTo>
                  <a:pt x="0" y="3"/>
                </a:lnTo>
                <a:lnTo>
                  <a:pt x="2" y="2"/>
                </a:lnTo>
                <a:lnTo>
                  <a:pt x="6" y="0"/>
                </a:lnTo>
                <a:lnTo>
                  <a:pt x="6" y="0"/>
                </a:lnTo>
                <a:lnTo>
                  <a:pt x="5" y="5"/>
                </a:lnTo>
                <a:lnTo>
                  <a:pt x="3"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1" name="Freeform 635"/>
          <p:cNvSpPr>
            <a:spLocks/>
          </p:cNvSpPr>
          <p:nvPr/>
        </p:nvSpPr>
        <p:spPr bwMode="gray">
          <a:xfrm>
            <a:off x="2301629" y="4733606"/>
            <a:ext cx="251856" cy="263899"/>
          </a:xfrm>
          <a:custGeom>
            <a:avLst/>
            <a:gdLst>
              <a:gd name="T0" fmla="*/ 143 w 149"/>
              <a:gd name="T1" fmla="*/ 123 h 154"/>
              <a:gd name="T2" fmla="*/ 136 w 149"/>
              <a:gd name="T3" fmla="*/ 110 h 154"/>
              <a:gd name="T4" fmla="*/ 136 w 149"/>
              <a:gd name="T5" fmla="*/ 85 h 154"/>
              <a:gd name="T6" fmla="*/ 131 w 149"/>
              <a:gd name="T7" fmla="*/ 72 h 154"/>
              <a:gd name="T8" fmla="*/ 131 w 149"/>
              <a:gd name="T9" fmla="*/ 62 h 154"/>
              <a:gd name="T10" fmla="*/ 136 w 149"/>
              <a:gd name="T11" fmla="*/ 51 h 154"/>
              <a:gd name="T12" fmla="*/ 116 w 149"/>
              <a:gd name="T13" fmla="*/ 36 h 154"/>
              <a:gd name="T14" fmla="*/ 110 w 149"/>
              <a:gd name="T15" fmla="*/ 30 h 154"/>
              <a:gd name="T16" fmla="*/ 65 w 149"/>
              <a:gd name="T17" fmla="*/ 6 h 154"/>
              <a:gd name="T18" fmla="*/ 68 w 149"/>
              <a:gd name="T19" fmla="*/ 9 h 154"/>
              <a:gd name="T20" fmla="*/ 68 w 149"/>
              <a:gd name="T21" fmla="*/ 15 h 154"/>
              <a:gd name="T22" fmla="*/ 61 w 149"/>
              <a:gd name="T23" fmla="*/ 16 h 154"/>
              <a:gd name="T24" fmla="*/ 54 w 149"/>
              <a:gd name="T25" fmla="*/ 25 h 154"/>
              <a:gd name="T26" fmla="*/ 42 w 149"/>
              <a:gd name="T27" fmla="*/ 30 h 154"/>
              <a:gd name="T28" fmla="*/ 32 w 149"/>
              <a:gd name="T29" fmla="*/ 25 h 154"/>
              <a:gd name="T30" fmla="*/ 32 w 149"/>
              <a:gd name="T31" fmla="*/ 18 h 154"/>
              <a:gd name="T32" fmla="*/ 33 w 149"/>
              <a:gd name="T33" fmla="*/ 8 h 154"/>
              <a:gd name="T34" fmla="*/ 27 w 149"/>
              <a:gd name="T35" fmla="*/ 0 h 154"/>
              <a:gd name="T36" fmla="*/ 21 w 149"/>
              <a:gd name="T37" fmla="*/ 3 h 154"/>
              <a:gd name="T38" fmla="*/ 16 w 149"/>
              <a:gd name="T39" fmla="*/ 19 h 154"/>
              <a:gd name="T40" fmla="*/ 19 w 149"/>
              <a:gd name="T41" fmla="*/ 36 h 154"/>
              <a:gd name="T42" fmla="*/ 13 w 149"/>
              <a:gd name="T43" fmla="*/ 43 h 154"/>
              <a:gd name="T44" fmla="*/ 0 w 149"/>
              <a:gd name="T45" fmla="*/ 48 h 154"/>
              <a:gd name="T46" fmla="*/ 3 w 149"/>
              <a:gd name="T47" fmla="*/ 56 h 154"/>
              <a:gd name="T48" fmla="*/ 6 w 149"/>
              <a:gd name="T49" fmla="*/ 75 h 154"/>
              <a:gd name="T50" fmla="*/ 13 w 149"/>
              <a:gd name="T51" fmla="*/ 89 h 154"/>
              <a:gd name="T52" fmla="*/ 16 w 149"/>
              <a:gd name="T53" fmla="*/ 98 h 154"/>
              <a:gd name="T54" fmla="*/ 26 w 149"/>
              <a:gd name="T55" fmla="*/ 106 h 154"/>
              <a:gd name="T56" fmla="*/ 40 w 149"/>
              <a:gd name="T57" fmla="*/ 115 h 154"/>
              <a:gd name="T58" fmla="*/ 54 w 149"/>
              <a:gd name="T59" fmla="*/ 123 h 154"/>
              <a:gd name="T60" fmla="*/ 62 w 149"/>
              <a:gd name="T61" fmla="*/ 122 h 154"/>
              <a:gd name="T62" fmla="*/ 63 w 149"/>
              <a:gd name="T63" fmla="*/ 126 h 154"/>
              <a:gd name="T64" fmla="*/ 65 w 149"/>
              <a:gd name="T65" fmla="*/ 147 h 154"/>
              <a:gd name="T66" fmla="*/ 69 w 149"/>
              <a:gd name="T67" fmla="*/ 146 h 154"/>
              <a:gd name="T68" fmla="*/ 70 w 149"/>
              <a:gd name="T69" fmla="*/ 146 h 154"/>
              <a:gd name="T70" fmla="*/ 81 w 149"/>
              <a:gd name="T71" fmla="*/ 149 h 154"/>
              <a:gd name="T72" fmla="*/ 90 w 149"/>
              <a:gd name="T73" fmla="*/ 149 h 154"/>
              <a:gd name="T74" fmla="*/ 101 w 149"/>
              <a:gd name="T75" fmla="*/ 154 h 154"/>
              <a:gd name="T76" fmla="*/ 104 w 149"/>
              <a:gd name="T77" fmla="*/ 153 h 154"/>
              <a:gd name="T78" fmla="*/ 111 w 149"/>
              <a:gd name="T79" fmla="*/ 152 h 154"/>
              <a:gd name="T80" fmla="*/ 116 w 149"/>
              <a:gd name="T81" fmla="*/ 149 h 154"/>
              <a:gd name="T82" fmla="*/ 118 w 149"/>
              <a:gd name="T83" fmla="*/ 146 h 154"/>
              <a:gd name="T84" fmla="*/ 121 w 149"/>
              <a:gd name="T85" fmla="*/ 143 h 154"/>
              <a:gd name="T86" fmla="*/ 128 w 149"/>
              <a:gd name="T87" fmla="*/ 143 h 154"/>
              <a:gd name="T88" fmla="*/ 149 w 149"/>
              <a:gd name="T89" fmla="*/ 1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54">
                <a:moveTo>
                  <a:pt x="148" y="132"/>
                </a:moveTo>
                <a:lnTo>
                  <a:pt x="148" y="132"/>
                </a:lnTo>
                <a:lnTo>
                  <a:pt x="143" y="123"/>
                </a:lnTo>
                <a:lnTo>
                  <a:pt x="137" y="116"/>
                </a:lnTo>
                <a:lnTo>
                  <a:pt x="137" y="116"/>
                </a:lnTo>
                <a:lnTo>
                  <a:pt x="136" y="110"/>
                </a:lnTo>
                <a:lnTo>
                  <a:pt x="136" y="100"/>
                </a:lnTo>
                <a:lnTo>
                  <a:pt x="136" y="85"/>
                </a:lnTo>
                <a:lnTo>
                  <a:pt x="136" y="85"/>
                </a:lnTo>
                <a:lnTo>
                  <a:pt x="134" y="82"/>
                </a:lnTo>
                <a:lnTo>
                  <a:pt x="133" y="77"/>
                </a:lnTo>
                <a:lnTo>
                  <a:pt x="131" y="72"/>
                </a:lnTo>
                <a:lnTo>
                  <a:pt x="131" y="68"/>
                </a:lnTo>
                <a:lnTo>
                  <a:pt x="131" y="68"/>
                </a:lnTo>
                <a:lnTo>
                  <a:pt x="131" y="62"/>
                </a:lnTo>
                <a:lnTo>
                  <a:pt x="132" y="58"/>
                </a:lnTo>
                <a:lnTo>
                  <a:pt x="132" y="58"/>
                </a:lnTo>
                <a:lnTo>
                  <a:pt x="136" y="51"/>
                </a:lnTo>
                <a:lnTo>
                  <a:pt x="136" y="51"/>
                </a:lnTo>
                <a:lnTo>
                  <a:pt x="122" y="41"/>
                </a:lnTo>
                <a:lnTo>
                  <a:pt x="116" y="36"/>
                </a:lnTo>
                <a:lnTo>
                  <a:pt x="112" y="32"/>
                </a:lnTo>
                <a:lnTo>
                  <a:pt x="112" y="32"/>
                </a:lnTo>
                <a:lnTo>
                  <a:pt x="110" y="30"/>
                </a:lnTo>
                <a:lnTo>
                  <a:pt x="105" y="27"/>
                </a:lnTo>
                <a:lnTo>
                  <a:pt x="93" y="20"/>
                </a:lnTo>
                <a:lnTo>
                  <a:pt x="65" y="6"/>
                </a:lnTo>
                <a:lnTo>
                  <a:pt x="65" y="6"/>
                </a:lnTo>
                <a:lnTo>
                  <a:pt x="68" y="9"/>
                </a:lnTo>
                <a:lnTo>
                  <a:pt x="68" y="9"/>
                </a:lnTo>
                <a:lnTo>
                  <a:pt x="69" y="13"/>
                </a:lnTo>
                <a:lnTo>
                  <a:pt x="69" y="14"/>
                </a:lnTo>
                <a:lnTo>
                  <a:pt x="68" y="15"/>
                </a:lnTo>
                <a:lnTo>
                  <a:pt x="64" y="16"/>
                </a:lnTo>
                <a:lnTo>
                  <a:pt x="64" y="16"/>
                </a:lnTo>
                <a:lnTo>
                  <a:pt x="61" y="16"/>
                </a:lnTo>
                <a:lnTo>
                  <a:pt x="58" y="19"/>
                </a:lnTo>
                <a:lnTo>
                  <a:pt x="54" y="25"/>
                </a:lnTo>
                <a:lnTo>
                  <a:pt x="54" y="25"/>
                </a:lnTo>
                <a:lnTo>
                  <a:pt x="52" y="27"/>
                </a:lnTo>
                <a:lnTo>
                  <a:pt x="49" y="29"/>
                </a:lnTo>
                <a:lnTo>
                  <a:pt x="42" y="30"/>
                </a:lnTo>
                <a:lnTo>
                  <a:pt x="36" y="29"/>
                </a:lnTo>
                <a:lnTo>
                  <a:pt x="33" y="27"/>
                </a:lnTo>
                <a:lnTo>
                  <a:pt x="32" y="25"/>
                </a:lnTo>
                <a:lnTo>
                  <a:pt x="32" y="25"/>
                </a:lnTo>
                <a:lnTo>
                  <a:pt x="32" y="21"/>
                </a:lnTo>
                <a:lnTo>
                  <a:pt x="32" y="18"/>
                </a:lnTo>
                <a:lnTo>
                  <a:pt x="33" y="14"/>
                </a:lnTo>
                <a:lnTo>
                  <a:pt x="33" y="8"/>
                </a:lnTo>
                <a:lnTo>
                  <a:pt x="33" y="8"/>
                </a:lnTo>
                <a:lnTo>
                  <a:pt x="33" y="0"/>
                </a:lnTo>
                <a:lnTo>
                  <a:pt x="33" y="0"/>
                </a:lnTo>
                <a:lnTo>
                  <a:pt x="27" y="0"/>
                </a:lnTo>
                <a:lnTo>
                  <a:pt x="25" y="2"/>
                </a:lnTo>
                <a:lnTo>
                  <a:pt x="21" y="3"/>
                </a:lnTo>
                <a:lnTo>
                  <a:pt x="21" y="3"/>
                </a:lnTo>
                <a:lnTo>
                  <a:pt x="14" y="6"/>
                </a:lnTo>
                <a:lnTo>
                  <a:pt x="14" y="6"/>
                </a:lnTo>
                <a:lnTo>
                  <a:pt x="16" y="19"/>
                </a:lnTo>
                <a:lnTo>
                  <a:pt x="16" y="19"/>
                </a:lnTo>
                <a:lnTo>
                  <a:pt x="19" y="36"/>
                </a:lnTo>
                <a:lnTo>
                  <a:pt x="19" y="36"/>
                </a:lnTo>
                <a:lnTo>
                  <a:pt x="19" y="38"/>
                </a:lnTo>
                <a:lnTo>
                  <a:pt x="17" y="40"/>
                </a:lnTo>
                <a:lnTo>
                  <a:pt x="13" y="43"/>
                </a:lnTo>
                <a:lnTo>
                  <a:pt x="3" y="46"/>
                </a:lnTo>
                <a:lnTo>
                  <a:pt x="3" y="46"/>
                </a:lnTo>
                <a:lnTo>
                  <a:pt x="0" y="48"/>
                </a:lnTo>
                <a:lnTo>
                  <a:pt x="0" y="48"/>
                </a:lnTo>
                <a:lnTo>
                  <a:pt x="3" y="56"/>
                </a:lnTo>
                <a:lnTo>
                  <a:pt x="3" y="56"/>
                </a:lnTo>
                <a:lnTo>
                  <a:pt x="4" y="66"/>
                </a:lnTo>
                <a:lnTo>
                  <a:pt x="6" y="75"/>
                </a:lnTo>
                <a:lnTo>
                  <a:pt x="6" y="75"/>
                </a:lnTo>
                <a:lnTo>
                  <a:pt x="9" y="80"/>
                </a:lnTo>
                <a:lnTo>
                  <a:pt x="11" y="84"/>
                </a:lnTo>
                <a:lnTo>
                  <a:pt x="13" y="89"/>
                </a:lnTo>
                <a:lnTo>
                  <a:pt x="13" y="89"/>
                </a:lnTo>
                <a:lnTo>
                  <a:pt x="14" y="94"/>
                </a:lnTo>
                <a:lnTo>
                  <a:pt x="16" y="98"/>
                </a:lnTo>
                <a:lnTo>
                  <a:pt x="21" y="105"/>
                </a:lnTo>
                <a:lnTo>
                  <a:pt x="21" y="105"/>
                </a:lnTo>
                <a:lnTo>
                  <a:pt x="26" y="106"/>
                </a:lnTo>
                <a:lnTo>
                  <a:pt x="26" y="106"/>
                </a:lnTo>
                <a:lnTo>
                  <a:pt x="32" y="110"/>
                </a:lnTo>
                <a:lnTo>
                  <a:pt x="40" y="115"/>
                </a:lnTo>
                <a:lnTo>
                  <a:pt x="48" y="121"/>
                </a:lnTo>
                <a:lnTo>
                  <a:pt x="54" y="123"/>
                </a:lnTo>
                <a:lnTo>
                  <a:pt x="54" y="123"/>
                </a:lnTo>
                <a:lnTo>
                  <a:pt x="58" y="122"/>
                </a:lnTo>
                <a:lnTo>
                  <a:pt x="58" y="122"/>
                </a:lnTo>
                <a:lnTo>
                  <a:pt x="62" y="122"/>
                </a:lnTo>
                <a:lnTo>
                  <a:pt x="62" y="123"/>
                </a:lnTo>
                <a:lnTo>
                  <a:pt x="63" y="126"/>
                </a:lnTo>
                <a:lnTo>
                  <a:pt x="63" y="126"/>
                </a:lnTo>
                <a:lnTo>
                  <a:pt x="63" y="138"/>
                </a:lnTo>
                <a:lnTo>
                  <a:pt x="64" y="144"/>
                </a:lnTo>
                <a:lnTo>
                  <a:pt x="65" y="147"/>
                </a:lnTo>
                <a:lnTo>
                  <a:pt x="67" y="148"/>
                </a:lnTo>
                <a:lnTo>
                  <a:pt x="67" y="148"/>
                </a:lnTo>
                <a:lnTo>
                  <a:pt x="69" y="146"/>
                </a:lnTo>
                <a:lnTo>
                  <a:pt x="70" y="144"/>
                </a:lnTo>
                <a:lnTo>
                  <a:pt x="70" y="146"/>
                </a:lnTo>
                <a:lnTo>
                  <a:pt x="70" y="146"/>
                </a:lnTo>
                <a:lnTo>
                  <a:pt x="73" y="149"/>
                </a:lnTo>
                <a:lnTo>
                  <a:pt x="73" y="149"/>
                </a:lnTo>
                <a:lnTo>
                  <a:pt x="81" y="149"/>
                </a:lnTo>
                <a:lnTo>
                  <a:pt x="81" y="149"/>
                </a:lnTo>
                <a:lnTo>
                  <a:pt x="90" y="149"/>
                </a:lnTo>
                <a:lnTo>
                  <a:pt x="90" y="149"/>
                </a:lnTo>
                <a:lnTo>
                  <a:pt x="94" y="151"/>
                </a:lnTo>
                <a:lnTo>
                  <a:pt x="97" y="153"/>
                </a:lnTo>
                <a:lnTo>
                  <a:pt x="101" y="154"/>
                </a:lnTo>
                <a:lnTo>
                  <a:pt x="102" y="153"/>
                </a:lnTo>
                <a:lnTo>
                  <a:pt x="104" y="153"/>
                </a:lnTo>
                <a:lnTo>
                  <a:pt x="104" y="153"/>
                </a:lnTo>
                <a:lnTo>
                  <a:pt x="107" y="152"/>
                </a:lnTo>
                <a:lnTo>
                  <a:pt x="111" y="152"/>
                </a:lnTo>
                <a:lnTo>
                  <a:pt x="111" y="152"/>
                </a:lnTo>
                <a:lnTo>
                  <a:pt x="113" y="152"/>
                </a:lnTo>
                <a:lnTo>
                  <a:pt x="115" y="151"/>
                </a:lnTo>
                <a:lnTo>
                  <a:pt x="116" y="149"/>
                </a:lnTo>
                <a:lnTo>
                  <a:pt x="116" y="149"/>
                </a:lnTo>
                <a:lnTo>
                  <a:pt x="117" y="147"/>
                </a:lnTo>
                <a:lnTo>
                  <a:pt x="118" y="146"/>
                </a:lnTo>
                <a:lnTo>
                  <a:pt x="118" y="144"/>
                </a:lnTo>
                <a:lnTo>
                  <a:pt x="121" y="143"/>
                </a:lnTo>
                <a:lnTo>
                  <a:pt x="121" y="143"/>
                </a:lnTo>
                <a:lnTo>
                  <a:pt x="125" y="143"/>
                </a:lnTo>
                <a:lnTo>
                  <a:pt x="125" y="143"/>
                </a:lnTo>
                <a:lnTo>
                  <a:pt x="128" y="143"/>
                </a:lnTo>
                <a:lnTo>
                  <a:pt x="133" y="142"/>
                </a:lnTo>
                <a:lnTo>
                  <a:pt x="141" y="139"/>
                </a:lnTo>
                <a:lnTo>
                  <a:pt x="149" y="133"/>
                </a:lnTo>
                <a:lnTo>
                  <a:pt x="149" y="133"/>
                </a:lnTo>
                <a:lnTo>
                  <a:pt x="148" y="1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2" name="Freeform 637"/>
          <p:cNvSpPr>
            <a:spLocks/>
          </p:cNvSpPr>
          <p:nvPr/>
        </p:nvSpPr>
        <p:spPr bwMode="gray">
          <a:xfrm>
            <a:off x="2288107" y="4743888"/>
            <a:ext cx="40567" cy="41127"/>
          </a:xfrm>
          <a:custGeom>
            <a:avLst/>
            <a:gdLst>
              <a:gd name="T0" fmla="*/ 9 w 24"/>
              <a:gd name="T1" fmla="*/ 24 h 24"/>
              <a:gd name="T2" fmla="*/ 9 w 24"/>
              <a:gd name="T3" fmla="*/ 24 h 24"/>
              <a:gd name="T4" fmla="*/ 9 w 24"/>
              <a:gd name="T5" fmla="*/ 24 h 24"/>
              <a:gd name="T6" fmla="*/ 9 w 24"/>
              <a:gd name="T7" fmla="*/ 24 h 24"/>
              <a:gd name="T8" fmla="*/ 8 w 24"/>
              <a:gd name="T9" fmla="*/ 24 h 24"/>
              <a:gd name="T10" fmla="*/ 8 w 24"/>
              <a:gd name="T11" fmla="*/ 24 h 24"/>
              <a:gd name="T12" fmla="*/ 8 w 24"/>
              <a:gd name="T13" fmla="*/ 24 h 24"/>
              <a:gd name="T14" fmla="*/ 8 w 24"/>
              <a:gd name="T15" fmla="*/ 24 h 24"/>
              <a:gd name="T16" fmla="*/ 0 w 24"/>
              <a:gd name="T17" fmla="*/ 19 h 24"/>
              <a:gd name="T18" fmla="*/ 0 w 24"/>
              <a:gd name="T19" fmla="*/ 19 h 24"/>
              <a:gd name="T20" fmla="*/ 0 w 24"/>
              <a:gd name="T21" fmla="*/ 9 h 24"/>
              <a:gd name="T22" fmla="*/ 0 w 24"/>
              <a:gd name="T23" fmla="*/ 9 h 24"/>
              <a:gd name="T24" fmla="*/ 1 w 24"/>
              <a:gd name="T25" fmla="*/ 2 h 24"/>
              <a:gd name="T26" fmla="*/ 1 w 24"/>
              <a:gd name="T27" fmla="*/ 2 h 24"/>
              <a:gd name="T28" fmla="*/ 7 w 24"/>
              <a:gd name="T29" fmla="*/ 3 h 24"/>
              <a:gd name="T30" fmla="*/ 11 w 24"/>
              <a:gd name="T31" fmla="*/ 4 h 24"/>
              <a:gd name="T32" fmla="*/ 11 w 24"/>
              <a:gd name="T33" fmla="*/ 4 h 24"/>
              <a:gd name="T34" fmla="*/ 16 w 24"/>
              <a:gd name="T35" fmla="*/ 3 h 24"/>
              <a:gd name="T36" fmla="*/ 22 w 24"/>
              <a:gd name="T37" fmla="*/ 0 h 24"/>
              <a:gd name="T38" fmla="*/ 22 w 24"/>
              <a:gd name="T39" fmla="*/ 0 h 24"/>
              <a:gd name="T40" fmla="*/ 24 w 24"/>
              <a:gd name="T41" fmla="*/ 13 h 24"/>
              <a:gd name="T42" fmla="*/ 24 w 24"/>
              <a:gd name="T43" fmla="*/ 14 h 24"/>
              <a:gd name="T44" fmla="*/ 24 w 24"/>
              <a:gd name="T45" fmla="*/ 14 h 24"/>
              <a:gd name="T46" fmla="*/ 24 w 24"/>
              <a:gd name="T47" fmla="*/ 14 h 24"/>
              <a:gd name="T48" fmla="*/ 24 w 24"/>
              <a:gd name="T49" fmla="*/ 14 h 24"/>
              <a:gd name="T50" fmla="*/ 24 w 24"/>
              <a:gd name="T51" fmla="*/ 14 h 24"/>
              <a:gd name="T52" fmla="*/ 24 w 24"/>
              <a:gd name="T53" fmla="*/ 14 h 24"/>
              <a:gd name="T54" fmla="*/ 24 w 24"/>
              <a:gd name="T55" fmla="*/ 14 h 24"/>
              <a:gd name="T56" fmla="*/ 18 w 24"/>
              <a:gd name="T57" fmla="*/ 13 h 24"/>
              <a:gd name="T58" fmla="*/ 18 w 24"/>
              <a:gd name="T59" fmla="*/ 13 h 24"/>
              <a:gd name="T60" fmla="*/ 18 w 24"/>
              <a:gd name="T61" fmla="*/ 13 h 24"/>
              <a:gd name="T62" fmla="*/ 18 w 24"/>
              <a:gd name="T63" fmla="*/ 13 h 24"/>
              <a:gd name="T64" fmla="*/ 14 w 24"/>
              <a:gd name="T65" fmla="*/ 14 h 24"/>
              <a:gd name="T66" fmla="*/ 12 w 24"/>
              <a:gd name="T67" fmla="*/ 15 h 24"/>
              <a:gd name="T68" fmla="*/ 12 w 24"/>
              <a:gd name="T69" fmla="*/ 15 h 24"/>
              <a:gd name="T70" fmla="*/ 12 w 24"/>
              <a:gd name="T71" fmla="*/ 15 h 24"/>
              <a:gd name="T72" fmla="*/ 12 w 24"/>
              <a:gd name="T73" fmla="*/ 15 h 24"/>
              <a:gd name="T74" fmla="*/ 12 w 24"/>
              <a:gd name="T75" fmla="*/ 16 h 24"/>
              <a:gd name="T76" fmla="*/ 12 w 24"/>
              <a:gd name="T77" fmla="*/ 16 h 24"/>
              <a:gd name="T78" fmla="*/ 12 w 24"/>
              <a:gd name="T79" fmla="*/ 16 h 24"/>
              <a:gd name="T80" fmla="*/ 12 w 24"/>
              <a:gd name="T81" fmla="*/ 16 h 24"/>
              <a:gd name="T82" fmla="*/ 12 w 24"/>
              <a:gd name="T83" fmla="*/ 16 h 24"/>
              <a:gd name="T84" fmla="*/ 12 w 24"/>
              <a:gd name="T85" fmla="*/ 16 h 24"/>
              <a:gd name="T86" fmla="*/ 12 w 24"/>
              <a:gd name="T87" fmla="*/ 16 h 24"/>
              <a:gd name="T88" fmla="*/ 12 w 24"/>
              <a:gd name="T89" fmla="*/ 16 h 24"/>
              <a:gd name="T90" fmla="*/ 12 w 24"/>
              <a:gd name="T91" fmla="*/ 21 h 24"/>
              <a:gd name="T92" fmla="*/ 11 w 24"/>
              <a:gd name="T93" fmla="*/ 24 h 24"/>
              <a:gd name="T94" fmla="*/ 9 w 24"/>
              <a:gd name="T95" fmla="*/ 24 h 24"/>
              <a:gd name="T96" fmla="*/ 9 w 24"/>
              <a:gd name="T97" fmla="*/ 24 h 24"/>
              <a:gd name="T98" fmla="*/ 9 w 24"/>
              <a:gd name="T9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24">
                <a:moveTo>
                  <a:pt x="9" y="24"/>
                </a:moveTo>
                <a:lnTo>
                  <a:pt x="9" y="24"/>
                </a:lnTo>
                <a:lnTo>
                  <a:pt x="9" y="24"/>
                </a:lnTo>
                <a:lnTo>
                  <a:pt x="9" y="24"/>
                </a:lnTo>
                <a:lnTo>
                  <a:pt x="8" y="24"/>
                </a:lnTo>
                <a:lnTo>
                  <a:pt x="8" y="24"/>
                </a:lnTo>
                <a:lnTo>
                  <a:pt x="8" y="24"/>
                </a:lnTo>
                <a:lnTo>
                  <a:pt x="8" y="24"/>
                </a:lnTo>
                <a:lnTo>
                  <a:pt x="0" y="19"/>
                </a:lnTo>
                <a:lnTo>
                  <a:pt x="0" y="19"/>
                </a:lnTo>
                <a:lnTo>
                  <a:pt x="0" y="9"/>
                </a:lnTo>
                <a:lnTo>
                  <a:pt x="0" y="9"/>
                </a:lnTo>
                <a:lnTo>
                  <a:pt x="1" y="2"/>
                </a:lnTo>
                <a:lnTo>
                  <a:pt x="1" y="2"/>
                </a:lnTo>
                <a:lnTo>
                  <a:pt x="7" y="3"/>
                </a:lnTo>
                <a:lnTo>
                  <a:pt x="11" y="4"/>
                </a:lnTo>
                <a:lnTo>
                  <a:pt x="11" y="4"/>
                </a:lnTo>
                <a:lnTo>
                  <a:pt x="16" y="3"/>
                </a:lnTo>
                <a:lnTo>
                  <a:pt x="22" y="0"/>
                </a:lnTo>
                <a:lnTo>
                  <a:pt x="22" y="0"/>
                </a:lnTo>
                <a:lnTo>
                  <a:pt x="24" y="13"/>
                </a:lnTo>
                <a:lnTo>
                  <a:pt x="24" y="14"/>
                </a:lnTo>
                <a:lnTo>
                  <a:pt x="24" y="14"/>
                </a:lnTo>
                <a:lnTo>
                  <a:pt x="24" y="14"/>
                </a:lnTo>
                <a:lnTo>
                  <a:pt x="24" y="14"/>
                </a:lnTo>
                <a:lnTo>
                  <a:pt x="24" y="14"/>
                </a:lnTo>
                <a:lnTo>
                  <a:pt x="24" y="14"/>
                </a:lnTo>
                <a:lnTo>
                  <a:pt x="24" y="14"/>
                </a:lnTo>
                <a:lnTo>
                  <a:pt x="18" y="13"/>
                </a:lnTo>
                <a:lnTo>
                  <a:pt x="18" y="13"/>
                </a:lnTo>
                <a:lnTo>
                  <a:pt x="18" y="13"/>
                </a:lnTo>
                <a:lnTo>
                  <a:pt x="18" y="13"/>
                </a:lnTo>
                <a:lnTo>
                  <a:pt x="14" y="14"/>
                </a:lnTo>
                <a:lnTo>
                  <a:pt x="12" y="15"/>
                </a:lnTo>
                <a:lnTo>
                  <a:pt x="12" y="15"/>
                </a:lnTo>
                <a:lnTo>
                  <a:pt x="12" y="15"/>
                </a:lnTo>
                <a:lnTo>
                  <a:pt x="12" y="15"/>
                </a:lnTo>
                <a:lnTo>
                  <a:pt x="12" y="16"/>
                </a:lnTo>
                <a:lnTo>
                  <a:pt x="12" y="16"/>
                </a:lnTo>
                <a:lnTo>
                  <a:pt x="12" y="16"/>
                </a:lnTo>
                <a:lnTo>
                  <a:pt x="12" y="16"/>
                </a:lnTo>
                <a:lnTo>
                  <a:pt x="12" y="16"/>
                </a:lnTo>
                <a:lnTo>
                  <a:pt x="12" y="16"/>
                </a:lnTo>
                <a:lnTo>
                  <a:pt x="12" y="16"/>
                </a:lnTo>
                <a:lnTo>
                  <a:pt x="12" y="16"/>
                </a:lnTo>
                <a:lnTo>
                  <a:pt x="12" y="21"/>
                </a:lnTo>
                <a:lnTo>
                  <a:pt x="11" y="24"/>
                </a:lnTo>
                <a:lnTo>
                  <a:pt x="9" y="24"/>
                </a:lnTo>
                <a:lnTo>
                  <a:pt x="9" y="24"/>
                </a:lnTo>
                <a:lnTo>
                  <a:pt x="9"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3" name="Freeform 641"/>
          <p:cNvSpPr>
            <a:spLocks/>
          </p:cNvSpPr>
          <p:nvPr/>
        </p:nvSpPr>
        <p:spPr bwMode="gray">
          <a:xfrm>
            <a:off x="2284726" y="4766166"/>
            <a:ext cx="49019" cy="49695"/>
          </a:xfrm>
          <a:custGeom>
            <a:avLst/>
            <a:gdLst>
              <a:gd name="T0" fmla="*/ 10 w 29"/>
              <a:gd name="T1" fmla="*/ 29 h 29"/>
              <a:gd name="T2" fmla="*/ 7 w 29"/>
              <a:gd name="T3" fmla="*/ 21 h 29"/>
              <a:gd name="T4" fmla="*/ 4 w 29"/>
              <a:gd name="T5" fmla="*/ 19 h 29"/>
              <a:gd name="T6" fmla="*/ 4 w 29"/>
              <a:gd name="T7" fmla="*/ 21 h 29"/>
              <a:gd name="T8" fmla="*/ 3 w 29"/>
              <a:gd name="T9" fmla="*/ 22 h 29"/>
              <a:gd name="T10" fmla="*/ 0 w 29"/>
              <a:gd name="T11" fmla="*/ 11 h 29"/>
              <a:gd name="T12" fmla="*/ 0 w 29"/>
              <a:gd name="T13" fmla="*/ 8 h 29"/>
              <a:gd name="T14" fmla="*/ 0 w 29"/>
              <a:gd name="T15" fmla="*/ 8 h 29"/>
              <a:gd name="T16" fmla="*/ 2 w 29"/>
              <a:gd name="T17" fmla="*/ 6 h 29"/>
              <a:gd name="T18" fmla="*/ 10 w 29"/>
              <a:gd name="T19" fmla="*/ 11 h 29"/>
              <a:gd name="T20" fmla="*/ 10 w 29"/>
              <a:gd name="T21" fmla="*/ 11 h 29"/>
              <a:gd name="T22" fmla="*/ 11 w 29"/>
              <a:gd name="T23" fmla="*/ 11 h 29"/>
              <a:gd name="T24" fmla="*/ 11 w 29"/>
              <a:gd name="T25" fmla="*/ 11 h 29"/>
              <a:gd name="T26" fmla="*/ 11 w 29"/>
              <a:gd name="T27" fmla="*/ 11 h 29"/>
              <a:gd name="T28" fmla="*/ 13 w 29"/>
              <a:gd name="T29" fmla="*/ 11 h 29"/>
              <a:gd name="T30" fmla="*/ 14 w 29"/>
              <a:gd name="T31" fmla="*/ 3 h 29"/>
              <a:gd name="T32" fmla="*/ 14 w 29"/>
              <a:gd name="T33" fmla="*/ 3 h 29"/>
              <a:gd name="T34" fmla="*/ 14 w 29"/>
              <a:gd name="T35" fmla="*/ 3 h 29"/>
              <a:gd name="T36" fmla="*/ 14 w 29"/>
              <a:gd name="T37" fmla="*/ 3 h 29"/>
              <a:gd name="T38" fmla="*/ 14 w 29"/>
              <a:gd name="T39" fmla="*/ 2 h 29"/>
              <a:gd name="T40" fmla="*/ 14 w 29"/>
              <a:gd name="T41" fmla="*/ 2 h 29"/>
              <a:gd name="T42" fmla="*/ 16 w 29"/>
              <a:gd name="T43" fmla="*/ 1 h 29"/>
              <a:gd name="T44" fmla="*/ 20 w 29"/>
              <a:gd name="T45" fmla="*/ 0 h 29"/>
              <a:gd name="T46" fmla="*/ 20 w 29"/>
              <a:gd name="T47" fmla="*/ 0 h 29"/>
              <a:gd name="T48" fmla="*/ 26 w 29"/>
              <a:gd name="T49" fmla="*/ 1 h 29"/>
              <a:gd name="T50" fmla="*/ 26 w 29"/>
              <a:gd name="T51" fmla="*/ 1 h 29"/>
              <a:gd name="T52" fmla="*/ 26 w 29"/>
              <a:gd name="T53" fmla="*/ 1 h 29"/>
              <a:gd name="T54" fmla="*/ 27 w 29"/>
              <a:gd name="T55" fmla="*/ 5 h 29"/>
              <a:gd name="T56" fmla="*/ 29 w 29"/>
              <a:gd name="T57" fmla="*/ 17 h 29"/>
              <a:gd name="T58" fmla="*/ 29 w 29"/>
              <a:gd name="T59" fmla="*/ 17 h 29"/>
              <a:gd name="T60" fmla="*/ 26 w 29"/>
              <a:gd name="T61" fmla="*/ 22 h 29"/>
              <a:gd name="T62" fmla="*/ 13 w 29"/>
              <a:gd name="T63" fmla="*/ 27 h 29"/>
              <a:gd name="T64" fmla="*/ 10 w 29"/>
              <a:gd name="T6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9">
                <a:moveTo>
                  <a:pt x="10" y="29"/>
                </a:moveTo>
                <a:lnTo>
                  <a:pt x="10" y="29"/>
                </a:lnTo>
                <a:lnTo>
                  <a:pt x="9" y="24"/>
                </a:lnTo>
                <a:lnTo>
                  <a:pt x="7" y="21"/>
                </a:lnTo>
                <a:lnTo>
                  <a:pt x="7" y="21"/>
                </a:lnTo>
                <a:lnTo>
                  <a:pt x="4" y="19"/>
                </a:lnTo>
                <a:lnTo>
                  <a:pt x="4" y="19"/>
                </a:lnTo>
                <a:lnTo>
                  <a:pt x="4" y="21"/>
                </a:lnTo>
                <a:lnTo>
                  <a:pt x="3" y="22"/>
                </a:lnTo>
                <a:lnTo>
                  <a:pt x="3" y="22"/>
                </a:lnTo>
                <a:lnTo>
                  <a:pt x="2" y="16"/>
                </a:lnTo>
                <a:lnTo>
                  <a:pt x="0" y="11"/>
                </a:lnTo>
                <a:lnTo>
                  <a:pt x="0" y="11"/>
                </a:lnTo>
                <a:lnTo>
                  <a:pt x="0" y="8"/>
                </a:lnTo>
                <a:lnTo>
                  <a:pt x="0" y="8"/>
                </a:lnTo>
                <a:lnTo>
                  <a:pt x="0" y="8"/>
                </a:lnTo>
                <a:lnTo>
                  <a:pt x="0" y="8"/>
                </a:lnTo>
                <a:lnTo>
                  <a:pt x="2" y="6"/>
                </a:lnTo>
                <a:lnTo>
                  <a:pt x="2" y="6"/>
                </a:lnTo>
                <a:lnTo>
                  <a:pt x="10" y="11"/>
                </a:lnTo>
                <a:lnTo>
                  <a:pt x="10" y="11"/>
                </a:lnTo>
                <a:lnTo>
                  <a:pt x="10" y="11"/>
                </a:lnTo>
                <a:lnTo>
                  <a:pt x="10" y="11"/>
                </a:lnTo>
                <a:lnTo>
                  <a:pt x="11" y="11"/>
                </a:lnTo>
                <a:lnTo>
                  <a:pt x="11" y="11"/>
                </a:lnTo>
                <a:lnTo>
                  <a:pt x="11" y="11"/>
                </a:lnTo>
                <a:lnTo>
                  <a:pt x="11" y="11"/>
                </a:lnTo>
                <a:lnTo>
                  <a:pt x="11" y="11"/>
                </a:lnTo>
                <a:lnTo>
                  <a:pt x="11" y="11"/>
                </a:lnTo>
                <a:lnTo>
                  <a:pt x="13" y="11"/>
                </a:lnTo>
                <a:lnTo>
                  <a:pt x="14" y="8"/>
                </a:lnTo>
                <a:lnTo>
                  <a:pt x="14" y="3"/>
                </a:lnTo>
                <a:lnTo>
                  <a:pt x="14" y="3"/>
                </a:lnTo>
                <a:lnTo>
                  <a:pt x="14" y="3"/>
                </a:lnTo>
                <a:lnTo>
                  <a:pt x="14" y="3"/>
                </a:lnTo>
                <a:lnTo>
                  <a:pt x="14" y="3"/>
                </a:lnTo>
                <a:lnTo>
                  <a:pt x="14" y="3"/>
                </a:lnTo>
                <a:lnTo>
                  <a:pt x="14" y="3"/>
                </a:lnTo>
                <a:lnTo>
                  <a:pt x="14" y="3"/>
                </a:lnTo>
                <a:lnTo>
                  <a:pt x="14" y="2"/>
                </a:lnTo>
                <a:lnTo>
                  <a:pt x="14" y="2"/>
                </a:lnTo>
                <a:lnTo>
                  <a:pt x="14" y="2"/>
                </a:lnTo>
                <a:lnTo>
                  <a:pt x="14" y="2"/>
                </a:lnTo>
                <a:lnTo>
                  <a:pt x="16" y="1"/>
                </a:lnTo>
                <a:lnTo>
                  <a:pt x="20" y="0"/>
                </a:lnTo>
                <a:lnTo>
                  <a:pt x="20" y="0"/>
                </a:lnTo>
                <a:lnTo>
                  <a:pt x="20" y="0"/>
                </a:lnTo>
                <a:lnTo>
                  <a:pt x="20" y="0"/>
                </a:lnTo>
                <a:lnTo>
                  <a:pt x="26" y="1"/>
                </a:lnTo>
                <a:lnTo>
                  <a:pt x="26" y="1"/>
                </a:lnTo>
                <a:lnTo>
                  <a:pt x="26" y="1"/>
                </a:lnTo>
                <a:lnTo>
                  <a:pt x="26" y="1"/>
                </a:lnTo>
                <a:lnTo>
                  <a:pt x="26" y="1"/>
                </a:lnTo>
                <a:lnTo>
                  <a:pt x="26" y="1"/>
                </a:lnTo>
                <a:lnTo>
                  <a:pt x="27" y="5"/>
                </a:lnTo>
                <a:lnTo>
                  <a:pt x="27" y="5"/>
                </a:lnTo>
                <a:lnTo>
                  <a:pt x="29" y="17"/>
                </a:lnTo>
                <a:lnTo>
                  <a:pt x="29" y="17"/>
                </a:lnTo>
                <a:lnTo>
                  <a:pt x="29" y="17"/>
                </a:lnTo>
                <a:lnTo>
                  <a:pt x="29" y="17"/>
                </a:lnTo>
                <a:lnTo>
                  <a:pt x="29" y="19"/>
                </a:lnTo>
                <a:lnTo>
                  <a:pt x="26" y="22"/>
                </a:lnTo>
                <a:lnTo>
                  <a:pt x="23" y="24"/>
                </a:lnTo>
                <a:lnTo>
                  <a:pt x="13" y="27"/>
                </a:lnTo>
                <a:lnTo>
                  <a:pt x="13" y="27"/>
                </a:lnTo>
                <a:lnTo>
                  <a:pt x="10" y="2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4" name="Freeform 882"/>
          <p:cNvSpPr>
            <a:spLocks/>
          </p:cNvSpPr>
          <p:nvPr/>
        </p:nvSpPr>
        <p:spPr bwMode="gray">
          <a:xfrm>
            <a:off x="4392545" y="4404590"/>
            <a:ext cx="27045" cy="27418"/>
          </a:xfrm>
          <a:custGeom>
            <a:avLst/>
            <a:gdLst>
              <a:gd name="T0" fmla="*/ 10 w 16"/>
              <a:gd name="T1" fmla="*/ 16 h 16"/>
              <a:gd name="T2" fmla="*/ 10 w 16"/>
              <a:gd name="T3" fmla="*/ 16 h 16"/>
              <a:gd name="T4" fmla="*/ 9 w 16"/>
              <a:gd name="T5" fmla="*/ 16 h 16"/>
              <a:gd name="T6" fmla="*/ 8 w 16"/>
              <a:gd name="T7" fmla="*/ 15 h 16"/>
              <a:gd name="T8" fmla="*/ 7 w 16"/>
              <a:gd name="T9" fmla="*/ 11 h 16"/>
              <a:gd name="T10" fmla="*/ 5 w 16"/>
              <a:gd name="T11" fmla="*/ 9 h 16"/>
              <a:gd name="T12" fmla="*/ 5 w 16"/>
              <a:gd name="T13" fmla="*/ 8 h 16"/>
              <a:gd name="T14" fmla="*/ 4 w 16"/>
              <a:gd name="T15" fmla="*/ 6 h 16"/>
              <a:gd name="T16" fmla="*/ 4 w 16"/>
              <a:gd name="T17" fmla="*/ 6 h 16"/>
              <a:gd name="T18" fmla="*/ 2 w 16"/>
              <a:gd name="T19" fmla="*/ 6 h 16"/>
              <a:gd name="T20" fmla="*/ 2 w 16"/>
              <a:gd name="T21" fmla="*/ 4 h 16"/>
              <a:gd name="T22" fmla="*/ 2 w 16"/>
              <a:gd name="T23" fmla="*/ 3 h 16"/>
              <a:gd name="T24" fmla="*/ 0 w 16"/>
              <a:gd name="T25" fmla="*/ 0 h 16"/>
              <a:gd name="T26" fmla="*/ 0 w 16"/>
              <a:gd name="T27" fmla="*/ 0 h 16"/>
              <a:gd name="T28" fmla="*/ 0 w 16"/>
              <a:gd name="T29" fmla="*/ 0 h 16"/>
              <a:gd name="T30" fmla="*/ 2 w 16"/>
              <a:gd name="T31" fmla="*/ 0 h 16"/>
              <a:gd name="T32" fmla="*/ 5 w 16"/>
              <a:gd name="T33" fmla="*/ 0 h 16"/>
              <a:gd name="T34" fmla="*/ 13 w 16"/>
              <a:gd name="T35" fmla="*/ 1 h 16"/>
              <a:gd name="T36" fmla="*/ 13 w 16"/>
              <a:gd name="T37" fmla="*/ 1 h 16"/>
              <a:gd name="T38" fmla="*/ 15 w 16"/>
              <a:gd name="T39" fmla="*/ 3 h 16"/>
              <a:gd name="T40" fmla="*/ 16 w 16"/>
              <a:gd name="T41" fmla="*/ 5 h 16"/>
              <a:gd name="T42" fmla="*/ 16 w 16"/>
              <a:gd name="T43" fmla="*/ 9 h 16"/>
              <a:gd name="T44" fmla="*/ 16 w 16"/>
              <a:gd name="T45" fmla="*/ 9 h 16"/>
              <a:gd name="T46" fmla="*/ 15 w 16"/>
              <a:gd name="T47" fmla="*/ 14 h 16"/>
              <a:gd name="T48" fmla="*/ 14 w 16"/>
              <a:gd name="T49" fmla="*/ 15 h 16"/>
              <a:gd name="T50" fmla="*/ 10 w 16"/>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6">
                <a:moveTo>
                  <a:pt x="10" y="16"/>
                </a:moveTo>
                <a:lnTo>
                  <a:pt x="10" y="16"/>
                </a:lnTo>
                <a:lnTo>
                  <a:pt x="9" y="16"/>
                </a:lnTo>
                <a:lnTo>
                  <a:pt x="8" y="15"/>
                </a:lnTo>
                <a:lnTo>
                  <a:pt x="7" y="11"/>
                </a:lnTo>
                <a:lnTo>
                  <a:pt x="5" y="9"/>
                </a:lnTo>
                <a:lnTo>
                  <a:pt x="5" y="8"/>
                </a:lnTo>
                <a:lnTo>
                  <a:pt x="4" y="6"/>
                </a:lnTo>
                <a:lnTo>
                  <a:pt x="4" y="6"/>
                </a:lnTo>
                <a:lnTo>
                  <a:pt x="2" y="6"/>
                </a:lnTo>
                <a:lnTo>
                  <a:pt x="2" y="4"/>
                </a:lnTo>
                <a:lnTo>
                  <a:pt x="2" y="3"/>
                </a:lnTo>
                <a:lnTo>
                  <a:pt x="0" y="0"/>
                </a:lnTo>
                <a:lnTo>
                  <a:pt x="0" y="0"/>
                </a:lnTo>
                <a:lnTo>
                  <a:pt x="0" y="0"/>
                </a:lnTo>
                <a:lnTo>
                  <a:pt x="2" y="0"/>
                </a:lnTo>
                <a:lnTo>
                  <a:pt x="5" y="0"/>
                </a:lnTo>
                <a:lnTo>
                  <a:pt x="13" y="1"/>
                </a:lnTo>
                <a:lnTo>
                  <a:pt x="13" y="1"/>
                </a:lnTo>
                <a:lnTo>
                  <a:pt x="15" y="3"/>
                </a:lnTo>
                <a:lnTo>
                  <a:pt x="16" y="5"/>
                </a:lnTo>
                <a:lnTo>
                  <a:pt x="16" y="9"/>
                </a:lnTo>
                <a:lnTo>
                  <a:pt x="16" y="9"/>
                </a:lnTo>
                <a:lnTo>
                  <a:pt x="15" y="14"/>
                </a:lnTo>
                <a:lnTo>
                  <a:pt x="14" y="15"/>
                </a:lnTo>
                <a:lnTo>
                  <a:pt x="10"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5" name="Freeform 816"/>
          <p:cNvSpPr>
            <a:spLocks/>
          </p:cNvSpPr>
          <p:nvPr/>
        </p:nvSpPr>
        <p:spPr bwMode="gray">
          <a:xfrm>
            <a:off x="1042347" y="2630985"/>
            <a:ext cx="251856" cy="167936"/>
          </a:xfrm>
          <a:custGeom>
            <a:avLst/>
            <a:gdLst>
              <a:gd name="T0" fmla="*/ 63 w 149"/>
              <a:gd name="T1" fmla="*/ 97 h 98"/>
              <a:gd name="T2" fmla="*/ 50 w 149"/>
              <a:gd name="T3" fmla="*/ 91 h 98"/>
              <a:gd name="T4" fmla="*/ 24 w 149"/>
              <a:gd name="T5" fmla="*/ 85 h 98"/>
              <a:gd name="T6" fmla="*/ 23 w 149"/>
              <a:gd name="T7" fmla="*/ 81 h 98"/>
              <a:gd name="T8" fmla="*/ 37 w 149"/>
              <a:gd name="T9" fmla="*/ 77 h 98"/>
              <a:gd name="T10" fmla="*/ 36 w 149"/>
              <a:gd name="T11" fmla="*/ 66 h 98"/>
              <a:gd name="T12" fmla="*/ 31 w 149"/>
              <a:gd name="T13" fmla="*/ 64 h 98"/>
              <a:gd name="T14" fmla="*/ 24 w 149"/>
              <a:gd name="T15" fmla="*/ 56 h 98"/>
              <a:gd name="T16" fmla="*/ 9 w 149"/>
              <a:gd name="T17" fmla="*/ 53 h 98"/>
              <a:gd name="T18" fmla="*/ 26 w 149"/>
              <a:gd name="T19" fmla="*/ 51 h 98"/>
              <a:gd name="T20" fmla="*/ 39 w 149"/>
              <a:gd name="T21" fmla="*/ 49 h 98"/>
              <a:gd name="T22" fmla="*/ 32 w 149"/>
              <a:gd name="T23" fmla="*/ 44 h 98"/>
              <a:gd name="T24" fmla="*/ 31 w 149"/>
              <a:gd name="T25" fmla="*/ 42 h 98"/>
              <a:gd name="T26" fmla="*/ 34 w 149"/>
              <a:gd name="T27" fmla="*/ 37 h 98"/>
              <a:gd name="T28" fmla="*/ 10 w 149"/>
              <a:gd name="T29" fmla="*/ 37 h 98"/>
              <a:gd name="T30" fmla="*/ 2 w 149"/>
              <a:gd name="T31" fmla="*/ 33 h 98"/>
              <a:gd name="T32" fmla="*/ 10 w 149"/>
              <a:gd name="T33" fmla="*/ 31 h 98"/>
              <a:gd name="T34" fmla="*/ 9 w 149"/>
              <a:gd name="T35" fmla="*/ 27 h 98"/>
              <a:gd name="T36" fmla="*/ 7 w 149"/>
              <a:gd name="T37" fmla="*/ 24 h 98"/>
              <a:gd name="T38" fmla="*/ 18 w 149"/>
              <a:gd name="T39" fmla="*/ 27 h 98"/>
              <a:gd name="T40" fmla="*/ 15 w 149"/>
              <a:gd name="T41" fmla="*/ 19 h 98"/>
              <a:gd name="T42" fmla="*/ 16 w 149"/>
              <a:gd name="T43" fmla="*/ 15 h 98"/>
              <a:gd name="T44" fmla="*/ 29 w 149"/>
              <a:gd name="T45" fmla="*/ 22 h 98"/>
              <a:gd name="T46" fmla="*/ 28 w 149"/>
              <a:gd name="T47" fmla="*/ 17 h 98"/>
              <a:gd name="T48" fmla="*/ 20 w 149"/>
              <a:gd name="T49" fmla="*/ 7 h 98"/>
              <a:gd name="T50" fmla="*/ 34 w 149"/>
              <a:gd name="T51" fmla="*/ 10 h 98"/>
              <a:gd name="T52" fmla="*/ 40 w 149"/>
              <a:gd name="T53" fmla="*/ 19 h 98"/>
              <a:gd name="T54" fmla="*/ 44 w 149"/>
              <a:gd name="T55" fmla="*/ 23 h 98"/>
              <a:gd name="T56" fmla="*/ 47 w 149"/>
              <a:gd name="T57" fmla="*/ 40 h 98"/>
              <a:gd name="T58" fmla="*/ 51 w 149"/>
              <a:gd name="T59" fmla="*/ 31 h 98"/>
              <a:gd name="T60" fmla="*/ 55 w 149"/>
              <a:gd name="T61" fmla="*/ 28 h 98"/>
              <a:gd name="T62" fmla="*/ 57 w 149"/>
              <a:gd name="T63" fmla="*/ 24 h 98"/>
              <a:gd name="T64" fmla="*/ 58 w 149"/>
              <a:gd name="T65" fmla="*/ 17 h 98"/>
              <a:gd name="T66" fmla="*/ 68 w 149"/>
              <a:gd name="T67" fmla="*/ 27 h 98"/>
              <a:gd name="T68" fmla="*/ 72 w 149"/>
              <a:gd name="T69" fmla="*/ 22 h 98"/>
              <a:gd name="T70" fmla="*/ 74 w 149"/>
              <a:gd name="T71" fmla="*/ 15 h 98"/>
              <a:gd name="T72" fmla="*/ 83 w 149"/>
              <a:gd name="T73" fmla="*/ 19 h 98"/>
              <a:gd name="T74" fmla="*/ 89 w 149"/>
              <a:gd name="T75" fmla="*/ 27 h 98"/>
              <a:gd name="T76" fmla="*/ 88 w 149"/>
              <a:gd name="T77" fmla="*/ 16 h 98"/>
              <a:gd name="T78" fmla="*/ 94 w 149"/>
              <a:gd name="T79" fmla="*/ 17 h 98"/>
              <a:gd name="T80" fmla="*/ 100 w 149"/>
              <a:gd name="T81" fmla="*/ 16 h 98"/>
              <a:gd name="T82" fmla="*/ 104 w 149"/>
              <a:gd name="T83" fmla="*/ 12 h 98"/>
              <a:gd name="T84" fmla="*/ 109 w 149"/>
              <a:gd name="T85" fmla="*/ 7 h 98"/>
              <a:gd name="T86" fmla="*/ 111 w 149"/>
              <a:gd name="T87" fmla="*/ 0 h 98"/>
              <a:gd name="T88" fmla="*/ 116 w 149"/>
              <a:gd name="T89" fmla="*/ 1 h 98"/>
              <a:gd name="T90" fmla="*/ 121 w 149"/>
              <a:gd name="T91" fmla="*/ 10 h 98"/>
              <a:gd name="T92" fmla="*/ 126 w 149"/>
              <a:gd name="T93" fmla="*/ 5 h 98"/>
              <a:gd name="T94" fmla="*/ 132 w 149"/>
              <a:gd name="T95" fmla="*/ 3 h 98"/>
              <a:gd name="T96" fmla="*/ 128 w 149"/>
              <a:gd name="T97" fmla="*/ 12 h 98"/>
              <a:gd name="T98" fmla="*/ 132 w 149"/>
              <a:gd name="T99" fmla="*/ 17 h 98"/>
              <a:gd name="T100" fmla="*/ 136 w 149"/>
              <a:gd name="T101" fmla="*/ 26 h 98"/>
              <a:gd name="T102" fmla="*/ 144 w 149"/>
              <a:gd name="T103" fmla="*/ 32 h 98"/>
              <a:gd name="T104" fmla="*/ 148 w 149"/>
              <a:gd name="T105" fmla="*/ 43 h 98"/>
              <a:gd name="T106" fmla="*/ 148 w 149"/>
              <a:gd name="T107" fmla="*/ 48 h 98"/>
              <a:gd name="T108" fmla="*/ 136 w 149"/>
              <a:gd name="T109" fmla="*/ 59 h 98"/>
              <a:gd name="T110" fmla="*/ 128 w 149"/>
              <a:gd name="T111" fmla="*/ 72 h 98"/>
              <a:gd name="T112" fmla="*/ 114 w 149"/>
              <a:gd name="T113" fmla="*/ 76 h 98"/>
              <a:gd name="T114" fmla="*/ 101 w 149"/>
              <a:gd name="T115" fmla="*/ 87 h 98"/>
              <a:gd name="T116" fmla="*/ 88 w 149"/>
              <a:gd name="T117" fmla="*/ 90 h 98"/>
              <a:gd name="T118" fmla="*/ 78 w 149"/>
              <a:gd name="T1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98">
                <a:moveTo>
                  <a:pt x="78" y="98"/>
                </a:moveTo>
                <a:lnTo>
                  <a:pt x="78" y="98"/>
                </a:lnTo>
                <a:lnTo>
                  <a:pt x="71" y="98"/>
                </a:lnTo>
                <a:lnTo>
                  <a:pt x="63" y="97"/>
                </a:lnTo>
                <a:lnTo>
                  <a:pt x="57" y="96"/>
                </a:lnTo>
                <a:lnTo>
                  <a:pt x="53" y="93"/>
                </a:lnTo>
                <a:lnTo>
                  <a:pt x="53" y="93"/>
                </a:lnTo>
                <a:lnTo>
                  <a:pt x="50" y="91"/>
                </a:lnTo>
                <a:lnTo>
                  <a:pt x="44" y="90"/>
                </a:lnTo>
                <a:lnTo>
                  <a:pt x="34" y="87"/>
                </a:lnTo>
                <a:lnTo>
                  <a:pt x="34" y="87"/>
                </a:lnTo>
                <a:lnTo>
                  <a:pt x="24" y="85"/>
                </a:lnTo>
                <a:lnTo>
                  <a:pt x="21" y="82"/>
                </a:lnTo>
                <a:lnTo>
                  <a:pt x="21" y="81"/>
                </a:lnTo>
                <a:lnTo>
                  <a:pt x="23" y="81"/>
                </a:lnTo>
                <a:lnTo>
                  <a:pt x="23" y="81"/>
                </a:lnTo>
                <a:lnTo>
                  <a:pt x="28" y="80"/>
                </a:lnTo>
                <a:lnTo>
                  <a:pt x="34" y="80"/>
                </a:lnTo>
                <a:lnTo>
                  <a:pt x="36" y="79"/>
                </a:lnTo>
                <a:lnTo>
                  <a:pt x="37" y="77"/>
                </a:lnTo>
                <a:lnTo>
                  <a:pt x="39" y="76"/>
                </a:lnTo>
                <a:lnTo>
                  <a:pt x="37" y="74"/>
                </a:lnTo>
                <a:lnTo>
                  <a:pt x="37" y="74"/>
                </a:lnTo>
                <a:lnTo>
                  <a:pt x="36" y="66"/>
                </a:lnTo>
                <a:lnTo>
                  <a:pt x="35" y="65"/>
                </a:lnTo>
                <a:lnTo>
                  <a:pt x="34" y="65"/>
                </a:lnTo>
                <a:lnTo>
                  <a:pt x="34" y="65"/>
                </a:lnTo>
                <a:lnTo>
                  <a:pt x="31" y="64"/>
                </a:lnTo>
                <a:lnTo>
                  <a:pt x="29" y="61"/>
                </a:lnTo>
                <a:lnTo>
                  <a:pt x="26" y="58"/>
                </a:lnTo>
                <a:lnTo>
                  <a:pt x="24" y="56"/>
                </a:lnTo>
                <a:lnTo>
                  <a:pt x="24" y="56"/>
                </a:lnTo>
                <a:lnTo>
                  <a:pt x="13" y="56"/>
                </a:lnTo>
                <a:lnTo>
                  <a:pt x="9" y="55"/>
                </a:lnTo>
                <a:lnTo>
                  <a:pt x="8" y="55"/>
                </a:lnTo>
                <a:lnTo>
                  <a:pt x="9" y="53"/>
                </a:lnTo>
                <a:lnTo>
                  <a:pt x="9" y="53"/>
                </a:lnTo>
                <a:lnTo>
                  <a:pt x="11" y="51"/>
                </a:lnTo>
                <a:lnTo>
                  <a:pt x="16" y="51"/>
                </a:lnTo>
                <a:lnTo>
                  <a:pt x="26" y="51"/>
                </a:lnTo>
                <a:lnTo>
                  <a:pt x="35" y="50"/>
                </a:lnTo>
                <a:lnTo>
                  <a:pt x="37" y="50"/>
                </a:lnTo>
                <a:lnTo>
                  <a:pt x="39" y="49"/>
                </a:lnTo>
                <a:lnTo>
                  <a:pt x="39" y="49"/>
                </a:lnTo>
                <a:lnTo>
                  <a:pt x="37" y="47"/>
                </a:lnTo>
                <a:lnTo>
                  <a:pt x="36" y="45"/>
                </a:lnTo>
                <a:lnTo>
                  <a:pt x="32" y="44"/>
                </a:lnTo>
                <a:lnTo>
                  <a:pt x="32" y="44"/>
                </a:lnTo>
                <a:lnTo>
                  <a:pt x="29" y="44"/>
                </a:lnTo>
                <a:lnTo>
                  <a:pt x="29" y="43"/>
                </a:lnTo>
                <a:lnTo>
                  <a:pt x="31" y="42"/>
                </a:lnTo>
                <a:lnTo>
                  <a:pt x="31" y="42"/>
                </a:lnTo>
                <a:lnTo>
                  <a:pt x="36" y="38"/>
                </a:lnTo>
                <a:lnTo>
                  <a:pt x="36" y="38"/>
                </a:lnTo>
                <a:lnTo>
                  <a:pt x="34" y="37"/>
                </a:lnTo>
                <a:lnTo>
                  <a:pt x="34" y="37"/>
                </a:lnTo>
                <a:lnTo>
                  <a:pt x="29" y="35"/>
                </a:lnTo>
                <a:lnTo>
                  <a:pt x="23" y="35"/>
                </a:lnTo>
                <a:lnTo>
                  <a:pt x="10" y="37"/>
                </a:lnTo>
                <a:lnTo>
                  <a:pt x="10" y="37"/>
                </a:lnTo>
                <a:lnTo>
                  <a:pt x="3" y="37"/>
                </a:lnTo>
                <a:lnTo>
                  <a:pt x="0" y="35"/>
                </a:lnTo>
                <a:lnTo>
                  <a:pt x="0" y="34"/>
                </a:lnTo>
                <a:lnTo>
                  <a:pt x="2" y="33"/>
                </a:lnTo>
                <a:lnTo>
                  <a:pt x="2" y="33"/>
                </a:lnTo>
                <a:lnTo>
                  <a:pt x="4" y="32"/>
                </a:lnTo>
                <a:lnTo>
                  <a:pt x="8" y="31"/>
                </a:lnTo>
                <a:lnTo>
                  <a:pt x="10" y="31"/>
                </a:lnTo>
                <a:lnTo>
                  <a:pt x="11" y="29"/>
                </a:lnTo>
                <a:lnTo>
                  <a:pt x="10" y="29"/>
                </a:lnTo>
                <a:lnTo>
                  <a:pt x="10" y="29"/>
                </a:lnTo>
                <a:lnTo>
                  <a:pt x="9" y="27"/>
                </a:lnTo>
                <a:lnTo>
                  <a:pt x="7" y="26"/>
                </a:lnTo>
                <a:lnTo>
                  <a:pt x="4" y="26"/>
                </a:lnTo>
                <a:lnTo>
                  <a:pt x="7" y="24"/>
                </a:lnTo>
                <a:lnTo>
                  <a:pt x="7" y="24"/>
                </a:lnTo>
                <a:lnTo>
                  <a:pt x="10" y="24"/>
                </a:lnTo>
                <a:lnTo>
                  <a:pt x="14" y="26"/>
                </a:lnTo>
                <a:lnTo>
                  <a:pt x="16" y="27"/>
                </a:lnTo>
                <a:lnTo>
                  <a:pt x="18" y="27"/>
                </a:lnTo>
                <a:lnTo>
                  <a:pt x="18" y="26"/>
                </a:lnTo>
                <a:lnTo>
                  <a:pt x="18" y="26"/>
                </a:lnTo>
                <a:lnTo>
                  <a:pt x="18" y="23"/>
                </a:lnTo>
                <a:lnTo>
                  <a:pt x="15" y="19"/>
                </a:lnTo>
                <a:lnTo>
                  <a:pt x="15" y="17"/>
                </a:lnTo>
                <a:lnTo>
                  <a:pt x="15" y="15"/>
                </a:lnTo>
                <a:lnTo>
                  <a:pt x="15" y="15"/>
                </a:lnTo>
                <a:lnTo>
                  <a:pt x="16" y="15"/>
                </a:lnTo>
                <a:lnTo>
                  <a:pt x="19" y="16"/>
                </a:lnTo>
                <a:lnTo>
                  <a:pt x="24" y="18"/>
                </a:lnTo>
                <a:lnTo>
                  <a:pt x="28" y="22"/>
                </a:lnTo>
                <a:lnTo>
                  <a:pt x="29" y="22"/>
                </a:lnTo>
                <a:lnTo>
                  <a:pt x="29" y="21"/>
                </a:lnTo>
                <a:lnTo>
                  <a:pt x="29" y="21"/>
                </a:lnTo>
                <a:lnTo>
                  <a:pt x="29" y="19"/>
                </a:lnTo>
                <a:lnTo>
                  <a:pt x="28" y="17"/>
                </a:lnTo>
                <a:lnTo>
                  <a:pt x="23" y="13"/>
                </a:lnTo>
                <a:lnTo>
                  <a:pt x="20" y="10"/>
                </a:lnTo>
                <a:lnTo>
                  <a:pt x="20" y="8"/>
                </a:lnTo>
                <a:lnTo>
                  <a:pt x="20" y="7"/>
                </a:lnTo>
                <a:lnTo>
                  <a:pt x="20" y="7"/>
                </a:lnTo>
                <a:lnTo>
                  <a:pt x="25" y="6"/>
                </a:lnTo>
                <a:lnTo>
                  <a:pt x="30" y="7"/>
                </a:lnTo>
                <a:lnTo>
                  <a:pt x="34" y="10"/>
                </a:lnTo>
                <a:lnTo>
                  <a:pt x="36" y="12"/>
                </a:lnTo>
                <a:lnTo>
                  <a:pt x="36" y="12"/>
                </a:lnTo>
                <a:lnTo>
                  <a:pt x="39" y="17"/>
                </a:lnTo>
                <a:lnTo>
                  <a:pt x="40" y="19"/>
                </a:lnTo>
                <a:lnTo>
                  <a:pt x="42" y="19"/>
                </a:lnTo>
                <a:lnTo>
                  <a:pt x="42" y="19"/>
                </a:lnTo>
                <a:lnTo>
                  <a:pt x="44" y="21"/>
                </a:lnTo>
                <a:lnTo>
                  <a:pt x="44" y="23"/>
                </a:lnTo>
                <a:lnTo>
                  <a:pt x="45" y="31"/>
                </a:lnTo>
                <a:lnTo>
                  <a:pt x="45" y="38"/>
                </a:lnTo>
                <a:lnTo>
                  <a:pt x="46" y="40"/>
                </a:lnTo>
                <a:lnTo>
                  <a:pt x="47" y="40"/>
                </a:lnTo>
                <a:lnTo>
                  <a:pt x="47" y="40"/>
                </a:lnTo>
                <a:lnTo>
                  <a:pt x="48" y="39"/>
                </a:lnTo>
                <a:lnTo>
                  <a:pt x="50" y="34"/>
                </a:lnTo>
                <a:lnTo>
                  <a:pt x="51" y="31"/>
                </a:lnTo>
                <a:lnTo>
                  <a:pt x="52" y="28"/>
                </a:lnTo>
                <a:lnTo>
                  <a:pt x="52" y="28"/>
                </a:lnTo>
                <a:lnTo>
                  <a:pt x="53" y="27"/>
                </a:lnTo>
                <a:lnTo>
                  <a:pt x="55" y="28"/>
                </a:lnTo>
                <a:lnTo>
                  <a:pt x="56" y="28"/>
                </a:lnTo>
                <a:lnTo>
                  <a:pt x="57" y="27"/>
                </a:lnTo>
                <a:lnTo>
                  <a:pt x="57" y="27"/>
                </a:lnTo>
                <a:lnTo>
                  <a:pt x="57" y="24"/>
                </a:lnTo>
                <a:lnTo>
                  <a:pt x="57" y="21"/>
                </a:lnTo>
                <a:lnTo>
                  <a:pt x="57" y="18"/>
                </a:lnTo>
                <a:lnTo>
                  <a:pt x="58" y="17"/>
                </a:lnTo>
                <a:lnTo>
                  <a:pt x="58" y="17"/>
                </a:lnTo>
                <a:lnTo>
                  <a:pt x="60" y="17"/>
                </a:lnTo>
                <a:lnTo>
                  <a:pt x="62" y="19"/>
                </a:lnTo>
                <a:lnTo>
                  <a:pt x="64" y="23"/>
                </a:lnTo>
                <a:lnTo>
                  <a:pt x="68" y="27"/>
                </a:lnTo>
                <a:lnTo>
                  <a:pt x="69" y="27"/>
                </a:lnTo>
                <a:lnTo>
                  <a:pt x="71" y="26"/>
                </a:lnTo>
                <a:lnTo>
                  <a:pt x="71" y="26"/>
                </a:lnTo>
                <a:lnTo>
                  <a:pt x="72" y="22"/>
                </a:lnTo>
                <a:lnTo>
                  <a:pt x="72" y="19"/>
                </a:lnTo>
                <a:lnTo>
                  <a:pt x="72" y="17"/>
                </a:lnTo>
                <a:lnTo>
                  <a:pt x="74" y="15"/>
                </a:lnTo>
                <a:lnTo>
                  <a:pt x="74" y="15"/>
                </a:lnTo>
                <a:lnTo>
                  <a:pt x="77" y="13"/>
                </a:lnTo>
                <a:lnTo>
                  <a:pt x="79" y="15"/>
                </a:lnTo>
                <a:lnTo>
                  <a:pt x="80" y="16"/>
                </a:lnTo>
                <a:lnTo>
                  <a:pt x="83" y="19"/>
                </a:lnTo>
                <a:lnTo>
                  <a:pt x="83" y="19"/>
                </a:lnTo>
                <a:lnTo>
                  <a:pt x="85" y="23"/>
                </a:lnTo>
                <a:lnTo>
                  <a:pt x="88" y="26"/>
                </a:lnTo>
                <a:lnTo>
                  <a:pt x="89" y="27"/>
                </a:lnTo>
                <a:lnTo>
                  <a:pt x="90" y="26"/>
                </a:lnTo>
                <a:lnTo>
                  <a:pt x="90" y="26"/>
                </a:lnTo>
                <a:lnTo>
                  <a:pt x="88" y="18"/>
                </a:lnTo>
                <a:lnTo>
                  <a:pt x="88" y="16"/>
                </a:lnTo>
                <a:lnTo>
                  <a:pt x="89" y="15"/>
                </a:lnTo>
                <a:lnTo>
                  <a:pt x="89" y="15"/>
                </a:lnTo>
                <a:lnTo>
                  <a:pt x="92" y="16"/>
                </a:lnTo>
                <a:lnTo>
                  <a:pt x="94" y="17"/>
                </a:lnTo>
                <a:lnTo>
                  <a:pt x="96" y="18"/>
                </a:lnTo>
                <a:lnTo>
                  <a:pt x="99" y="18"/>
                </a:lnTo>
                <a:lnTo>
                  <a:pt x="99" y="18"/>
                </a:lnTo>
                <a:lnTo>
                  <a:pt x="100" y="16"/>
                </a:lnTo>
                <a:lnTo>
                  <a:pt x="100" y="15"/>
                </a:lnTo>
                <a:lnTo>
                  <a:pt x="101" y="13"/>
                </a:lnTo>
                <a:lnTo>
                  <a:pt x="104" y="12"/>
                </a:lnTo>
                <a:lnTo>
                  <a:pt x="104" y="12"/>
                </a:lnTo>
                <a:lnTo>
                  <a:pt x="106" y="12"/>
                </a:lnTo>
                <a:lnTo>
                  <a:pt x="109" y="11"/>
                </a:lnTo>
                <a:lnTo>
                  <a:pt x="110" y="10"/>
                </a:lnTo>
                <a:lnTo>
                  <a:pt x="109" y="7"/>
                </a:lnTo>
                <a:lnTo>
                  <a:pt x="109" y="7"/>
                </a:lnTo>
                <a:lnTo>
                  <a:pt x="109" y="5"/>
                </a:lnTo>
                <a:lnTo>
                  <a:pt x="110" y="2"/>
                </a:lnTo>
                <a:lnTo>
                  <a:pt x="111" y="0"/>
                </a:lnTo>
                <a:lnTo>
                  <a:pt x="114" y="0"/>
                </a:lnTo>
                <a:lnTo>
                  <a:pt x="114" y="0"/>
                </a:lnTo>
                <a:lnTo>
                  <a:pt x="115" y="0"/>
                </a:lnTo>
                <a:lnTo>
                  <a:pt x="116" y="1"/>
                </a:lnTo>
                <a:lnTo>
                  <a:pt x="117" y="5"/>
                </a:lnTo>
                <a:lnTo>
                  <a:pt x="119" y="8"/>
                </a:lnTo>
                <a:lnTo>
                  <a:pt x="120" y="10"/>
                </a:lnTo>
                <a:lnTo>
                  <a:pt x="121" y="10"/>
                </a:lnTo>
                <a:lnTo>
                  <a:pt x="121" y="10"/>
                </a:lnTo>
                <a:lnTo>
                  <a:pt x="122" y="8"/>
                </a:lnTo>
                <a:lnTo>
                  <a:pt x="125" y="7"/>
                </a:lnTo>
                <a:lnTo>
                  <a:pt x="126" y="5"/>
                </a:lnTo>
                <a:lnTo>
                  <a:pt x="128" y="3"/>
                </a:lnTo>
                <a:lnTo>
                  <a:pt x="128" y="3"/>
                </a:lnTo>
                <a:lnTo>
                  <a:pt x="131" y="3"/>
                </a:lnTo>
                <a:lnTo>
                  <a:pt x="132" y="3"/>
                </a:lnTo>
                <a:lnTo>
                  <a:pt x="132" y="6"/>
                </a:lnTo>
                <a:lnTo>
                  <a:pt x="131" y="8"/>
                </a:lnTo>
                <a:lnTo>
                  <a:pt x="131" y="8"/>
                </a:lnTo>
                <a:lnTo>
                  <a:pt x="128" y="12"/>
                </a:lnTo>
                <a:lnTo>
                  <a:pt x="128" y="13"/>
                </a:lnTo>
                <a:lnTo>
                  <a:pt x="131" y="16"/>
                </a:lnTo>
                <a:lnTo>
                  <a:pt x="131" y="16"/>
                </a:lnTo>
                <a:lnTo>
                  <a:pt x="132" y="17"/>
                </a:lnTo>
                <a:lnTo>
                  <a:pt x="132" y="21"/>
                </a:lnTo>
                <a:lnTo>
                  <a:pt x="133" y="23"/>
                </a:lnTo>
                <a:lnTo>
                  <a:pt x="135" y="24"/>
                </a:lnTo>
                <a:lnTo>
                  <a:pt x="136" y="26"/>
                </a:lnTo>
                <a:lnTo>
                  <a:pt x="136" y="26"/>
                </a:lnTo>
                <a:lnTo>
                  <a:pt x="140" y="27"/>
                </a:lnTo>
                <a:lnTo>
                  <a:pt x="143" y="29"/>
                </a:lnTo>
                <a:lnTo>
                  <a:pt x="144" y="32"/>
                </a:lnTo>
                <a:lnTo>
                  <a:pt x="146" y="35"/>
                </a:lnTo>
                <a:lnTo>
                  <a:pt x="146" y="35"/>
                </a:lnTo>
                <a:lnTo>
                  <a:pt x="147" y="39"/>
                </a:lnTo>
                <a:lnTo>
                  <a:pt x="148" y="43"/>
                </a:lnTo>
                <a:lnTo>
                  <a:pt x="149" y="45"/>
                </a:lnTo>
                <a:lnTo>
                  <a:pt x="149" y="47"/>
                </a:lnTo>
                <a:lnTo>
                  <a:pt x="148" y="48"/>
                </a:lnTo>
                <a:lnTo>
                  <a:pt x="148" y="48"/>
                </a:lnTo>
                <a:lnTo>
                  <a:pt x="143" y="49"/>
                </a:lnTo>
                <a:lnTo>
                  <a:pt x="140" y="53"/>
                </a:lnTo>
                <a:lnTo>
                  <a:pt x="137" y="55"/>
                </a:lnTo>
                <a:lnTo>
                  <a:pt x="136" y="59"/>
                </a:lnTo>
                <a:lnTo>
                  <a:pt x="136" y="59"/>
                </a:lnTo>
                <a:lnTo>
                  <a:pt x="133" y="67"/>
                </a:lnTo>
                <a:lnTo>
                  <a:pt x="131" y="70"/>
                </a:lnTo>
                <a:lnTo>
                  <a:pt x="128" y="72"/>
                </a:lnTo>
                <a:lnTo>
                  <a:pt x="128" y="72"/>
                </a:lnTo>
                <a:lnTo>
                  <a:pt x="121" y="72"/>
                </a:lnTo>
                <a:lnTo>
                  <a:pt x="117" y="74"/>
                </a:lnTo>
                <a:lnTo>
                  <a:pt x="114" y="76"/>
                </a:lnTo>
                <a:lnTo>
                  <a:pt x="114" y="76"/>
                </a:lnTo>
                <a:lnTo>
                  <a:pt x="109" y="82"/>
                </a:lnTo>
                <a:lnTo>
                  <a:pt x="105" y="86"/>
                </a:lnTo>
                <a:lnTo>
                  <a:pt x="101" y="87"/>
                </a:lnTo>
                <a:lnTo>
                  <a:pt x="101" y="87"/>
                </a:lnTo>
                <a:lnTo>
                  <a:pt x="94" y="87"/>
                </a:lnTo>
                <a:lnTo>
                  <a:pt x="90" y="88"/>
                </a:lnTo>
                <a:lnTo>
                  <a:pt x="88" y="90"/>
                </a:lnTo>
                <a:lnTo>
                  <a:pt x="88" y="90"/>
                </a:lnTo>
                <a:lnTo>
                  <a:pt x="83" y="95"/>
                </a:lnTo>
                <a:lnTo>
                  <a:pt x="80" y="97"/>
                </a:lnTo>
                <a:lnTo>
                  <a:pt x="78" y="9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6" name="Freeform 818"/>
          <p:cNvSpPr>
            <a:spLocks/>
          </p:cNvSpPr>
          <p:nvPr/>
        </p:nvSpPr>
        <p:spPr bwMode="gray">
          <a:xfrm>
            <a:off x="1453093" y="3025120"/>
            <a:ext cx="197766" cy="346153"/>
          </a:xfrm>
          <a:custGeom>
            <a:avLst/>
            <a:gdLst>
              <a:gd name="T0" fmla="*/ 49 w 117"/>
              <a:gd name="T1" fmla="*/ 25 h 202"/>
              <a:gd name="T2" fmla="*/ 33 w 117"/>
              <a:gd name="T3" fmla="*/ 31 h 202"/>
              <a:gd name="T4" fmla="*/ 36 w 117"/>
              <a:gd name="T5" fmla="*/ 22 h 202"/>
              <a:gd name="T6" fmla="*/ 47 w 117"/>
              <a:gd name="T7" fmla="*/ 6 h 202"/>
              <a:gd name="T8" fmla="*/ 47 w 117"/>
              <a:gd name="T9" fmla="*/ 0 h 202"/>
              <a:gd name="T10" fmla="*/ 26 w 117"/>
              <a:gd name="T11" fmla="*/ 1 h 202"/>
              <a:gd name="T12" fmla="*/ 16 w 117"/>
              <a:gd name="T13" fmla="*/ 7 h 202"/>
              <a:gd name="T14" fmla="*/ 15 w 117"/>
              <a:gd name="T15" fmla="*/ 14 h 202"/>
              <a:gd name="T16" fmla="*/ 18 w 117"/>
              <a:gd name="T17" fmla="*/ 20 h 202"/>
              <a:gd name="T18" fmla="*/ 11 w 117"/>
              <a:gd name="T19" fmla="*/ 28 h 202"/>
              <a:gd name="T20" fmla="*/ 11 w 117"/>
              <a:gd name="T21" fmla="*/ 36 h 202"/>
              <a:gd name="T22" fmla="*/ 6 w 117"/>
              <a:gd name="T23" fmla="*/ 34 h 202"/>
              <a:gd name="T24" fmla="*/ 1 w 117"/>
              <a:gd name="T25" fmla="*/ 36 h 202"/>
              <a:gd name="T26" fmla="*/ 4 w 117"/>
              <a:gd name="T27" fmla="*/ 44 h 202"/>
              <a:gd name="T28" fmla="*/ 13 w 117"/>
              <a:gd name="T29" fmla="*/ 46 h 202"/>
              <a:gd name="T30" fmla="*/ 15 w 117"/>
              <a:gd name="T31" fmla="*/ 50 h 202"/>
              <a:gd name="T32" fmla="*/ 10 w 117"/>
              <a:gd name="T33" fmla="*/ 54 h 202"/>
              <a:gd name="T34" fmla="*/ 9 w 117"/>
              <a:gd name="T35" fmla="*/ 60 h 202"/>
              <a:gd name="T36" fmla="*/ 18 w 117"/>
              <a:gd name="T37" fmla="*/ 57 h 202"/>
              <a:gd name="T38" fmla="*/ 20 w 117"/>
              <a:gd name="T39" fmla="*/ 60 h 202"/>
              <a:gd name="T40" fmla="*/ 23 w 117"/>
              <a:gd name="T41" fmla="*/ 69 h 202"/>
              <a:gd name="T42" fmla="*/ 22 w 117"/>
              <a:gd name="T43" fmla="*/ 87 h 202"/>
              <a:gd name="T44" fmla="*/ 28 w 117"/>
              <a:gd name="T45" fmla="*/ 97 h 202"/>
              <a:gd name="T46" fmla="*/ 39 w 117"/>
              <a:gd name="T47" fmla="*/ 94 h 202"/>
              <a:gd name="T48" fmla="*/ 42 w 117"/>
              <a:gd name="T49" fmla="*/ 102 h 202"/>
              <a:gd name="T50" fmla="*/ 49 w 117"/>
              <a:gd name="T51" fmla="*/ 114 h 202"/>
              <a:gd name="T52" fmla="*/ 48 w 117"/>
              <a:gd name="T53" fmla="*/ 123 h 202"/>
              <a:gd name="T54" fmla="*/ 38 w 117"/>
              <a:gd name="T55" fmla="*/ 131 h 202"/>
              <a:gd name="T56" fmla="*/ 27 w 117"/>
              <a:gd name="T57" fmla="*/ 134 h 202"/>
              <a:gd name="T58" fmla="*/ 31 w 117"/>
              <a:gd name="T59" fmla="*/ 143 h 202"/>
              <a:gd name="T60" fmla="*/ 36 w 117"/>
              <a:gd name="T61" fmla="*/ 145 h 202"/>
              <a:gd name="T62" fmla="*/ 25 w 117"/>
              <a:gd name="T63" fmla="*/ 156 h 202"/>
              <a:gd name="T64" fmla="*/ 21 w 117"/>
              <a:gd name="T65" fmla="*/ 164 h 202"/>
              <a:gd name="T66" fmla="*/ 43 w 117"/>
              <a:gd name="T67" fmla="*/ 171 h 202"/>
              <a:gd name="T68" fmla="*/ 41 w 117"/>
              <a:gd name="T69" fmla="*/ 176 h 202"/>
              <a:gd name="T70" fmla="*/ 28 w 117"/>
              <a:gd name="T71" fmla="*/ 186 h 202"/>
              <a:gd name="T72" fmla="*/ 17 w 117"/>
              <a:gd name="T73" fmla="*/ 199 h 202"/>
              <a:gd name="T74" fmla="*/ 22 w 117"/>
              <a:gd name="T75" fmla="*/ 201 h 202"/>
              <a:gd name="T76" fmla="*/ 34 w 117"/>
              <a:gd name="T77" fmla="*/ 196 h 202"/>
              <a:gd name="T78" fmla="*/ 45 w 117"/>
              <a:gd name="T79" fmla="*/ 195 h 202"/>
              <a:gd name="T80" fmla="*/ 54 w 117"/>
              <a:gd name="T81" fmla="*/ 186 h 202"/>
              <a:gd name="T82" fmla="*/ 69 w 117"/>
              <a:gd name="T83" fmla="*/ 188 h 202"/>
              <a:gd name="T84" fmla="*/ 90 w 117"/>
              <a:gd name="T85" fmla="*/ 183 h 202"/>
              <a:gd name="T86" fmla="*/ 110 w 117"/>
              <a:gd name="T87" fmla="*/ 176 h 202"/>
              <a:gd name="T88" fmla="*/ 102 w 117"/>
              <a:gd name="T89" fmla="*/ 169 h 202"/>
              <a:gd name="T90" fmla="*/ 116 w 117"/>
              <a:gd name="T91" fmla="*/ 150 h 202"/>
              <a:gd name="T92" fmla="*/ 111 w 117"/>
              <a:gd name="T93" fmla="*/ 142 h 202"/>
              <a:gd name="T94" fmla="*/ 97 w 117"/>
              <a:gd name="T95" fmla="*/ 140 h 202"/>
              <a:gd name="T96" fmla="*/ 96 w 117"/>
              <a:gd name="T97" fmla="*/ 133 h 202"/>
              <a:gd name="T98" fmla="*/ 91 w 117"/>
              <a:gd name="T99" fmla="*/ 121 h 202"/>
              <a:gd name="T100" fmla="*/ 82 w 117"/>
              <a:gd name="T101" fmla="*/ 105 h 202"/>
              <a:gd name="T102" fmla="*/ 68 w 117"/>
              <a:gd name="T103" fmla="*/ 89 h 202"/>
              <a:gd name="T104" fmla="*/ 60 w 117"/>
              <a:gd name="T105" fmla="*/ 69 h 202"/>
              <a:gd name="T106" fmla="*/ 53 w 117"/>
              <a:gd name="T107" fmla="*/ 58 h 202"/>
              <a:gd name="T108" fmla="*/ 63 w 117"/>
              <a:gd name="T109" fmla="*/ 41 h 202"/>
              <a:gd name="T110" fmla="*/ 66 w 117"/>
              <a:gd name="T111" fmla="*/ 2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202">
                <a:moveTo>
                  <a:pt x="64" y="27"/>
                </a:moveTo>
                <a:lnTo>
                  <a:pt x="64" y="27"/>
                </a:lnTo>
                <a:lnTo>
                  <a:pt x="57" y="25"/>
                </a:lnTo>
                <a:lnTo>
                  <a:pt x="49" y="25"/>
                </a:lnTo>
                <a:lnTo>
                  <a:pt x="49" y="25"/>
                </a:lnTo>
                <a:lnTo>
                  <a:pt x="45" y="26"/>
                </a:lnTo>
                <a:lnTo>
                  <a:pt x="39" y="28"/>
                </a:lnTo>
                <a:lnTo>
                  <a:pt x="33" y="31"/>
                </a:lnTo>
                <a:lnTo>
                  <a:pt x="32" y="31"/>
                </a:lnTo>
                <a:lnTo>
                  <a:pt x="31" y="31"/>
                </a:lnTo>
                <a:lnTo>
                  <a:pt x="31" y="31"/>
                </a:lnTo>
                <a:lnTo>
                  <a:pt x="36" y="22"/>
                </a:lnTo>
                <a:lnTo>
                  <a:pt x="41" y="15"/>
                </a:lnTo>
                <a:lnTo>
                  <a:pt x="41" y="15"/>
                </a:lnTo>
                <a:lnTo>
                  <a:pt x="45" y="9"/>
                </a:lnTo>
                <a:lnTo>
                  <a:pt x="47" y="6"/>
                </a:lnTo>
                <a:lnTo>
                  <a:pt x="48" y="2"/>
                </a:lnTo>
                <a:lnTo>
                  <a:pt x="48" y="2"/>
                </a:lnTo>
                <a:lnTo>
                  <a:pt x="48" y="1"/>
                </a:lnTo>
                <a:lnTo>
                  <a:pt x="47" y="0"/>
                </a:lnTo>
                <a:lnTo>
                  <a:pt x="44" y="0"/>
                </a:lnTo>
                <a:lnTo>
                  <a:pt x="36" y="1"/>
                </a:lnTo>
                <a:lnTo>
                  <a:pt x="36" y="1"/>
                </a:lnTo>
                <a:lnTo>
                  <a:pt x="26" y="1"/>
                </a:lnTo>
                <a:lnTo>
                  <a:pt x="17" y="1"/>
                </a:lnTo>
                <a:lnTo>
                  <a:pt x="17" y="1"/>
                </a:lnTo>
                <a:lnTo>
                  <a:pt x="16" y="4"/>
                </a:lnTo>
                <a:lnTo>
                  <a:pt x="16" y="7"/>
                </a:lnTo>
                <a:lnTo>
                  <a:pt x="15" y="10"/>
                </a:lnTo>
                <a:lnTo>
                  <a:pt x="13" y="12"/>
                </a:lnTo>
                <a:lnTo>
                  <a:pt x="13" y="12"/>
                </a:lnTo>
                <a:lnTo>
                  <a:pt x="15" y="14"/>
                </a:lnTo>
                <a:lnTo>
                  <a:pt x="16" y="15"/>
                </a:lnTo>
                <a:lnTo>
                  <a:pt x="18" y="17"/>
                </a:lnTo>
                <a:lnTo>
                  <a:pt x="18" y="18"/>
                </a:lnTo>
                <a:lnTo>
                  <a:pt x="18" y="20"/>
                </a:lnTo>
                <a:lnTo>
                  <a:pt x="18" y="20"/>
                </a:lnTo>
                <a:lnTo>
                  <a:pt x="13" y="25"/>
                </a:lnTo>
                <a:lnTo>
                  <a:pt x="11" y="27"/>
                </a:lnTo>
                <a:lnTo>
                  <a:pt x="11" y="28"/>
                </a:lnTo>
                <a:lnTo>
                  <a:pt x="11" y="28"/>
                </a:lnTo>
                <a:lnTo>
                  <a:pt x="12" y="31"/>
                </a:lnTo>
                <a:lnTo>
                  <a:pt x="12" y="33"/>
                </a:lnTo>
                <a:lnTo>
                  <a:pt x="11" y="36"/>
                </a:lnTo>
                <a:lnTo>
                  <a:pt x="9" y="37"/>
                </a:lnTo>
                <a:lnTo>
                  <a:pt x="9" y="37"/>
                </a:lnTo>
                <a:lnTo>
                  <a:pt x="7" y="36"/>
                </a:lnTo>
                <a:lnTo>
                  <a:pt x="6" y="34"/>
                </a:lnTo>
                <a:lnTo>
                  <a:pt x="5" y="32"/>
                </a:lnTo>
                <a:lnTo>
                  <a:pt x="4" y="32"/>
                </a:lnTo>
                <a:lnTo>
                  <a:pt x="4" y="32"/>
                </a:lnTo>
                <a:lnTo>
                  <a:pt x="1" y="36"/>
                </a:lnTo>
                <a:lnTo>
                  <a:pt x="0" y="38"/>
                </a:lnTo>
                <a:lnTo>
                  <a:pt x="0" y="39"/>
                </a:lnTo>
                <a:lnTo>
                  <a:pt x="0" y="39"/>
                </a:lnTo>
                <a:lnTo>
                  <a:pt x="4" y="44"/>
                </a:lnTo>
                <a:lnTo>
                  <a:pt x="6" y="47"/>
                </a:lnTo>
                <a:lnTo>
                  <a:pt x="9" y="47"/>
                </a:lnTo>
                <a:lnTo>
                  <a:pt x="9" y="47"/>
                </a:lnTo>
                <a:lnTo>
                  <a:pt x="13" y="46"/>
                </a:lnTo>
                <a:lnTo>
                  <a:pt x="15" y="46"/>
                </a:lnTo>
                <a:lnTo>
                  <a:pt x="15" y="47"/>
                </a:lnTo>
                <a:lnTo>
                  <a:pt x="15" y="47"/>
                </a:lnTo>
                <a:lnTo>
                  <a:pt x="15" y="50"/>
                </a:lnTo>
                <a:lnTo>
                  <a:pt x="13" y="52"/>
                </a:lnTo>
                <a:lnTo>
                  <a:pt x="12" y="53"/>
                </a:lnTo>
                <a:lnTo>
                  <a:pt x="12" y="53"/>
                </a:lnTo>
                <a:lnTo>
                  <a:pt x="10" y="54"/>
                </a:lnTo>
                <a:lnTo>
                  <a:pt x="9" y="57"/>
                </a:lnTo>
                <a:lnTo>
                  <a:pt x="7" y="59"/>
                </a:lnTo>
                <a:lnTo>
                  <a:pt x="9" y="60"/>
                </a:lnTo>
                <a:lnTo>
                  <a:pt x="9" y="60"/>
                </a:lnTo>
                <a:lnTo>
                  <a:pt x="11" y="60"/>
                </a:lnTo>
                <a:lnTo>
                  <a:pt x="15" y="58"/>
                </a:lnTo>
                <a:lnTo>
                  <a:pt x="17" y="57"/>
                </a:lnTo>
                <a:lnTo>
                  <a:pt x="18" y="57"/>
                </a:lnTo>
                <a:lnTo>
                  <a:pt x="18" y="57"/>
                </a:lnTo>
                <a:lnTo>
                  <a:pt x="18" y="57"/>
                </a:lnTo>
                <a:lnTo>
                  <a:pt x="18" y="59"/>
                </a:lnTo>
                <a:lnTo>
                  <a:pt x="20" y="60"/>
                </a:lnTo>
                <a:lnTo>
                  <a:pt x="22" y="64"/>
                </a:lnTo>
                <a:lnTo>
                  <a:pt x="22" y="64"/>
                </a:lnTo>
                <a:lnTo>
                  <a:pt x="22" y="66"/>
                </a:lnTo>
                <a:lnTo>
                  <a:pt x="23" y="69"/>
                </a:lnTo>
                <a:lnTo>
                  <a:pt x="23" y="74"/>
                </a:lnTo>
                <a:lnTo>
                  <a:pt x="23" y="74"/>
                </a:lnTo>
                <a:lnTo>
                  <a:pt x="22" y="87"/>
                </a:lnTo>
                <a:lnTo>
                  <a:pt x="22" y="87"/>
                </a:lnTo>
                <a:lnTo>
                  <a:pt x="22" y="90"/>
                </a:lnTo>
                <a:lnTo>
                  <a:pt x="23" y="94"/>
                </a:lnTo>
                <a:lnTo>
                  <a:pt x="25" y="96"/>
                </a:lnTo>
                <a:lnTo>
                  <a:pt x="28" y="97"/>
                </a:lnTo>
                <a:lnTo>
                  <a:pt x="28" y="97"/>
                </a:lnTo>
                <a:lnTo>
                  <a:pt x="32" y="96"/>
                </a:lnTo>
                <a:lnTo>
                  <a:pt x="36" y="95"/>
                </a:lnTo>
                <a:lnTo>
                  <a:pt x="39" y="94"/>
                </a:lnTo>
                <a:lnTo>
                  <a:pt x="41" y="94"/>
                </a:lnTo>
                <a:lnTo>
                  <a:pt x="41" y="95"/>
                </a:lnTo>
                <a:lnTo>
                  <a:pt x="41" y="95"/>
                </a:lnTo>
                <a:lnTo>
                  <a:pt x="42" y="102"/>
                </a:lnTo>
                <a:lnTo>
                  <a:pt x="43" y="106"/>
                </a:lnTo>
                <a:lnTo>
                  <a:pt x="45" y="110"/>
                </a:lnTo>
                <a:lnTo>
                  <a:pt x="45" y="110"/>
                </a:lnTo>
                <a:lnTo>
                  <a:pt x="49" y="114"/>
                </a:lnTo>
                <a:lnTo>
                  <a:pt x="50" y="117"/>
                </a:lnTo>
                <a:lnTo>
                  <a:pt x="49" y="121"/>
                </a:lnTo>
                <a:lnTo>
                  <a:pt x="49" y="121"/>
                </a:lnTo>
                <a:lnTo>
                  <a:pt x="48" y="123"/>
                </a:lnTo>
                <a:lnTo>
                  <a:pt x="44" y="127"/>
                </a:lnTo>
                <a:lnTo>
                  <a:pt x="41" y="129"/>
                </a:lnTo>
                <a:lnTo>
                  <a:pt x="38" y="131"/>
                </a:lnTo>
                <a:lnTo>
                  <a:pt x="38" y="131"/>
                </a:lnTo>
                <a:lnTo>
                  <a:pt x="32" y="132"/>
                </a:lnTo>
                <a:lnTo>
                  <a:pt x="29" y="132"/>
                </a:lnTo>
                <a:lnTo>
                  <a:pt x="27" y="134"/>
                </a:lnTo>
                <a:lnTo>
                  <a:pt x="27" y="134"/>
                </a:lnTo>
                <a:lnTo>
                  <a:pt x="27" y="137"/>
                </a:lnTo>
                <a:lnTo>
                  <a:pt x="28" y="140"/>
                </a:lnTo>
                <a:lnTo>
                  <a:pt x="29" y="143"/>
                </a:lnTo>
                <a:lnTo>
                  <a:pt x="31" y="143"/>
                </a:lnTo>
                <a:lnTo>
                  <a:pt x="31" y="143"/>
                </a:lnTo>
                <a:lnTo>
                  <a:pt x="33" y="143"/>
                </a:lnTo>
                <a:lnTo>
                  <a:pt x="36" y="143"/>
                </a:lnTo>
                <a:lnTo>
                  <a:pt x="36" y="145"/>
                </a:lnTo>
                <a:lnTo>
                  <a:pt x="34" y="149"/>
                </a:lnTo>
                <a:lnTo>
                  <a:pt x="34" y="149"/>
                </a:lnTo>
                <a:lnTo>
                  <a:pt x="29" y="153"/>
                </a:lnTo>
                <a:lnTo>
                  <a:pt x="25" y="156"/>
                </a:lnTo>
                <a:lnTo>
                  <a:pt x="21" y="160"/>
                </a:lnTo>
                <a:lnTo>
                  <a:pt x="20" y="161"/>
                </a:lnTo>
                <a:lnTo>
                  <a:pt x="20" y="161"/>
                </a:lnTo>
                <a:lnTo>
                  <a:pt x="21" y="164"/>
                </a:lnTo>
                <a:lnTo>
                  <a:pt x="25" y="165"/>
                </a:lnTo>
                <a:lnTo>
                  <a:pt x="34" y="169"/>
                </a:lnTo>
                <a:lnTo>
                  <a:pt x="34" y="169"/>
                </a:lnTo>
                <a:lnTo>
                  <a:pt x="43" y="171"/>
                </a:lnTo>
                <a:lnTo>
                  <a:pt x="47" y="172"/>
                </a:lnTo>
                <a:lnTo>
                  <a:pt x="48" y="172"/>
                </a:lnTo>
                <a:lnTo>
                  <a:pt x="48" y="172"/>
                </a:lnTo>
                <a:lnTo>
                  <a:pt x="41" y="176"/>
                </a:lnTo>
                <a:lnTo>
                  <a:pt x="36" y="177"/>
                </a:lnTo>
                <a:lnTo>
                  <a:pt x="32" y="180"/>
                </a:lnTo>
                <a:lnTo>
                  <a:pt x="32" y="180"/>
                </a:lnTo>
                <a:lnTo>
                  <a:pt x="28" y="186"/>
                </a:lnTo>
                <a:lnTo>
                  <a:pt x="26" y="192"/>
                </a:lnTo>
                <a:lnTo>
                  <a:pt x="26" y="192"/>
                </a:lnTo>
                <a:lnTo>
                  <a:pt x="20" y="197"/>
                </a:lnTo>
                <a:lnTo>
                  <a:pt x="17" y="199"/>
                </a:lnTo>
                <a:lnTo>
                  <a:pt x="17" y="201"/>
                </a:lnTo>
                <a:lnTo>
                  <a:pt x="18" y="202"/>
                </a:lnTo>
                <a:lnTo>
                  <a:pt x="18" y="202"/>
                </a:lnTo>
                <a:lnTo>
                  <a:pt x="22" y="201"/>
                </a:lnTo>
                <a:lnTo>
                  <a:pt x="27" y="199"/>
                </a:lnTo>
                <a:lnTo>
                  <a:pt x="31" y="197"/>
                </a:lnTo>
                <a:lnTo>
                  <a:pt x="34" y="196"/>
                </a:lnTo>
                <a:lnTo>
                  <a:pt x="34" y="196"/>
                </a:lnTo>
                <a:lnTo>
                  <a:pt x="41" y="197"/>
                </a:lnTo>
                <a:lnTo>
                  <a:pt x="43" y="197"/>
                </a:lnTo>
                <a:lnTo>
                  <a:pt x="45" y="195"/>
                </a:lnTo>
                <a:lnTo>
                  <a:pt x="45" y="195"/>
                </a:lnTo>
                <a:lnTo>
                  <a:pt x="50" y="188"/>
                </a:lnTo>
                <a:lnTo>
                  <a:pt x="53" y="186"/>
                </a:lnTo>
                <a:lnTo>
                  <a:pt x="54" y="186"/>
                </a:lnTo>
                <a:lnTo>
                  <a:pt x="54" y="186"/>
                </a:lnTo>
                <a:lnTo>
                  <a:pt x="60" y="190"/>
                </a:lnTo>
                <a:lnTo>
                  <a:pt x="64" y="190"/>
                </a:lnTo>
                <a:lnTo>
                  <a:pt x="69" y="188"/>
                </a:lnTo>
                <a:lnTo>
                  <a:pt x="69" y="188"/>
                </a:lnTo>
                <a:lnTo>
                  <a:pt x="74" y="185"/>
                </a:lnTo>
                <a:lnTo>
                  <a:pt x="80" y="183"/>
                </a:lnTo>
                <a:lnTo>
                  <a:pt x="90" y="183"/>
                </a:lnTo>
                <a:lnTo>
                  <a:pt x="90" y="183"/>
                </a:lnTo>
                <a:lnTo>
                  <a:pt x="103" y="180"/>
                </a:lnTo>
                <a:lnTo>
                  <a:pt x="108" y="177"/>
                </a:lnTo>
                <a:lnTo>
                  <a:pt x="110" y="177"/>
                </a:lnTo>
                <a:lnTo>
                  <a:pt x="110" y="176"/>
                </a:lnTo>
                <a:lnTo>
                  <a:pt x="110" y="176"/>
                </a:lnTo>
                <a:lnTo>
                  <a:pt x="103" y="172"/>
                </a:lnTo>
                <a:lnTo>
                  <a:pt x="101" y="170"/>
                </a:lnTo>
                <a:lnTo>
                  <a:pt x="102" y="169"/>
                </a:lnTo>
                <a:lnTo>
                  <a:pt x="102" y="166"/>
                </a:lnTo>
                <a:lnTo>
                  <a:pt x="102" y="166"/>
                </a:lnTo>
                <a:lnTo>
                  <a:pt x="112" y="156"/>
                </a:lnTo>
                <a:lnTo>
                  <a:pt x="116" y="150"/>
                </a:lnTo>
                <a:lnTo>
                  <a:pt x="117" y="148"/>
                </a:lnTo>
                <a:lnTo>
                  <a:pt x="116" y="145"/>
                </a:lnTo>
                <a:lnTo>
                  <a:pt x="116" y="145"/>
                </a:lnTo>
                <a:lnTo>
                  <a:pt x="111" y="142"/>
                </a:lnTo>
                <a:lnTo>
                  <a:pt x="106" y="140"/>
                </a:lnTo>
                <a:lnTo>
                  <a:pt x="101" y="139"/>
                </a:lnTo>
                <a:lnTo>
                  <a:pt x="97" y="140"/>
                </a:lnTo>
                <a:lnTo>
                  <a:pt x="97" y="140"/>
                </a:lnTo>
                <a:lnTo>
                  <a:pt x="95" y="140"/>
                </a:lnTo>
                <a:lnTo>
                  <a:pt x="95" y="138"/>
                </a:lnTo>
                <a:lnTo>
                  <a:pt x="95" y="135"/>
                </a:lnTo>
                <a:lnTo>
                  <a:pt x="96" y="133"/>
                </a:lnTo>
                <a:lnTo>
                  <a:pt x="96" y="133"/>
                </a:lnTo>
                <a:lnTo>
                  <a:pt x="94" y="128"/>
                </a:lnTo>
                <a:lnTo>
                  <a:pt x="91" y="121"/>
                </a:lnTo>
                <a:lnTo>
                  <a:pt x="91" y="121"/>
                </a:lnTo>
                <a:lnTo>
                  <a:pt x="91" y="117"/>
                </a:lnTo>
                <a:lnTo>
                  <a:pt x="89" y="112"/>
                </a:lnTo>
                <a:lnTo>
                  <a:pt x="85" y="107"/>
                </a:lnTo>
                <a:lnTo>
                  <a:pt x="82" y="105"/>
                </a:lnTo>
                <a:lnTo>
                  <a:pt x="82" y="105"/>
                </a:lnTo>
                <a:lnTo>
                  <a:pt x="74" y="98"/>
                </a:lnTo>
                <a:lnTo>
                  <a:pt x="70" y="94"/>
                </a:lnTo>
                <a:lnTo>
                  <a:pt x="68" y="89"/>
                </a:lnTo>
                <a:lnTo>
                  <a:pt x="68" y="89"/>
                </a:lnTo>
                <a:lnTo>
                  <a:pt x="65" y="78"/>
                </a:lnTo>
                <a:lnTo>
                  <a:pt x="64" y="73"/>
                </a:lnTo>
                <a:lnTo>
                  <a:pt x="60" y="69"/>
                </a:lnTo>
                <a:lnTo>
                  <a:pt x="60" y="69"/>
                </a:lnTo>
                <a:lnTo>
                  <a:pt x="53" y="64"/>
                </a:lnTo>
                <a:lnTo>
                  <a:pt x="52" y="62"/>
                </a:lnTo>
                <a:lnTo>
                  <a:pt x="53" y="58"/>
                </a:lnTo>
                <a:lnTo>
                  <a:pt x="53" y="58"/>
                </a:lnTo>
                <a:lnTo>
                  <a:pt x="55" y="54"/>
                </a:lnTo>
                <a:lnTo>
                  <a:pt x="59" y="49"/>
                </a:lnTo>
                <a:lnTo>
                  <a:pt x="63" y="41"/>
                </a:lnTo>
                <a:lnTo>
                  <a:pt x="63" y="41"/>
                </a:lnTo>
                <a:lnTo>
                  <a:pt x="66" y="32"/>
                </a:lnTo>
                <a:lnTo>
                  <a:pt x="68" y="30"/>
                </a:lnTo>
                <a:lnTo>
                  <a:pt x="66" y="28"/>
                </a:lnTo>
                <a:lnTo>
                  <a:pt x="64" y="2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7" name="Freeform 820"/>
          <p:cNvSpPr>
            <a:spLocks/>
          </p:cNvSpPr>
          <p:nvPr/>
        </p:nvSpPr>
        <p:spPr bwMode="gray">
          <a:xfrm>
            <a:off x="1420977" y="3177633"/>
            <a:ext cx="50710" cy="42841"/>
          </a:xfrm>
          <a:custGeom>
            <a:avLst/>
            <a:gdLst>
              <a:gd name="T0" fmla="*/ 8 w 30"/>
              <a:gd name="T1" fmla="*/ 5 h 25"/>
              <a:gd name="T2" fmla="*/ 8 w 30"/>
              <a:gd name="T3" fmla="*/ 5 h 25"/>
              <a:gd name="T4" fmla="*/ 7 w 30"/>
              <a:gd name="T5" fmla="*/ 9 h 25"/>
              <a:gd name="T6" fmla="*/ 5 w 30"/>
              <a:gd name="T7" fmla="*/ 11 h 25"/>
              <a:gd name="T8" fmla="*/ 3 w 30"/>
              <a:gd name="T9" fmla="*/ 12 h 25"/>
              <a:gd name="T10" fmla="*/ 0 w 30"/>
              <a:gd name="T11" fmla="*/ 13 h 25"/>
              <a:gd name="T12" fmla="*/ 0 w 30"/>
              <a:gd name="T13" fmla="*/ 13 h 25"/>
              <a:gd name="T14" fmla="*/ 0 w 30"/>
              <a:gd name="T15" fmla="*/ 14 h 25"/>
              <a:gd name="T16" fmla="*/ 2 w 30"/>
              <a:gd name="T17" fmla="*/ 17 h 25"/>
              <a:gd name="T18" fmla="*/ 5 w 30"/>
              <a:gd name="T19" fmla="*/ 21 h 25"/>
              <a:gd name="T20" fmla="*/ 12 w 30"/>
              <a:gd name="T21" fmla="*/ 23 h 25"/>
              <a:gd name="T22" fmla="*/ 16 w 30"/>
              <a:gd name="T23" fmla="*/ 25 h 25"/>
              <a:gd name="T24" fmla="*/ 16 w 30"/>
              <a:gd name="T25" fmla="*/ 25 h 25"/>
              <a:gd name="T26" fmla="*/ 21 w 30"/>
              <a:gd name="T27" fmla="*/ 24 h 25"/>
              <a:gd name="T28" fmla="*/ 28 w 30"/>
              <a:gd name="T29" fmla="*/ 23 h 25"/>
              <a:gd name="T30" fmla="*/ 28 w 30"/>
              <a:gd name="T31" fmla="*/ 23 h 25"/>
              <a:gd name="T32" fmla="*/ 30 w 30"/>
              <a:gd name="T33" fmla="*/ 12 h 25"/>
              <a:gd name="T34" fmla="*/ 30 w 30"/>
              <a:gd name="T35" fmla="*/ 7 h 25"/>
              <a:gd name="T36" fmla="*/ 30 w 30"/>
              <a:gd name="T37" fmla="*/ 3 h 25"/>
              <a:gd name="T38" fmla="*/ 30 w 30"/>
              <a:gd name="T39" fmla="*/ 3 h 25"/>
              <a:gd name="T40" fmla="*/ 26 w 30"/>
              <a:gd name="T41" fmla="*/ 2 h 25"/>
              <a:gd name="T42" fmla="*/ 21 w 30"/>
              <a:gd name="T43" fmla="*/ 1 h 25"/>
              <a:gd name="T44" fmla="*/ 8 w 30"/>
              <a:gd name="T45" fmla="*/ 0 h 25"/>
              <a:gd name="T46" fmla="*/ 8 w 30"/>
              <a:gd name="T47" fmla="*/ 0 h 25"/>
              <a:gd name="T48" fmla="*/ 8 w 30"/>
              <a:gd name="T4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5">
                <a:moveTo>
                  <a:pt x="8" y="5"/>
                </a:moveTo>
                <a:lnTo>
                  <a:pt x="8" y="5"/>
                </a:lnTo>
                <a:lnTo>
                  <a:pt x="7" y="9"/>
                </a:lnTo>
                <a:lnTo>
                  <a:pt x="5" y="11"/>
                </a:lnTo>
                <a:lnTo>
                  <a:pt x="3" y="12"/>
                </a:lnTo>
                <a:lnTo>
                  <a:pt x="0" y="13"/>
                </a:lnTo>
                <a:lnTo>
                  <a:pt x="0" y="13"/>
                </a:lnTo>
                <a:lnTo>
                  <a:pt x="0" y="14"/>
                </a:lnTo>
                <a:lnTo>
                  <a:pt x="2" y="17"/>
                </a:lnTo>
                <a:lnTo>
                  <a:pt x="5" y="21"/>
                </a:lnTo>
                <a:lnTo>
                  <a:pt x="12" y="23"/>
                </a:lnTo>
                <a:lnTo>
                  <a:pt x="16" y="25"/>
                </a:lnTo>
                <a:lnTo>
                  <a:pt x="16" y="25"/>
                </a:lnTo>
                <a:lnTo>
                  <a:pt x="21" y="24"/>
                </a:lnTo>
                <a:lnTo>
                  <a:pt x="28" y="23"/>
                </a:lnTo>
                <a:lnTo>
                  <a:pt x="28" y="23"/>
                </a:lnTo>
                <a:lnTo>
                  <a:pt x="30" y="12"/>
                </a:lnTo>
                <a:lnTo>
                  <a:pt x="30" y="7"/>
                </a:lnTo>
                <a:lnTo>
                  <a:pt x="30" y="3"/>
                </a:lnTo>
                <a:lnTo>
                  <a:pt x="30" y="3"/>
                </a:lnTo>
                <a:lnTo>
                  <a:pt x="26" y="2"/>
                </a:lnTo>
                <a:lnTo>
                  <a:pt x="21" y="1"/>
                </a:lnTo>
                <a:lnTo>
                  <a:pt x="8" y="0"/>
                </a:lnTo>
                <a:lnTo>
                  <a:pt x="8" y="0"/>
                </a:lnTo>
                <a:lnTo>
                  <a:pt x="8"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8" name="Freeform 822"/>
          <p:cNvSpPr>
            <a:spLocks/>
          </p:cNvSpPr>
          <p:nvPr/>
        </p:nvSpPr>
        <p:spPr bwMode="gray">
          <a:xfrm>
            <a:off x="1365196" y="3177633"/>
            <a:ext cx="106489" cy="137090"/>
          </a:xfrm>
          <a:custGeom>
            <a:avLst/>
            <a:gdLst>
              <a:gd name="T0" fmla="*/ 59 w 63"/>
              <a:gd name="T1" fmla="*/ 24 h 80"/>
              <a:gd name="T2" fmla="*/ 61 w 63"/>
              <a:gd name="T3" fmla="*/ 23 h 80"/>
              <a:gd name="T4" fmla="*/ 49 w 63"/>
              <a:gd name="T5" fmla="*/ 25 h 80"/>
              <a:gd name="T6" fmla="*/ 45 w 63"/>
              <a:gd name="T7" fmla="*/ 23 h 80"/>
              <a:gd name="T8" fmla="*/ 35 w 63"/>
              <a:gd name="T9" fmla="*/ 17 h 80"/>
              <a:gd name="T10" fmla="*/ 33 w 63"/>
              <a:gd name="T11" fmla="*/ 13 h 80"/>
              <a:gd name="T12" fmla="*/ 36 w 63"/>
              <a:gd name="T13" fmla="*/ 12 h 80"/>
              <a:gd name="T14" fmla="*/ 40 w 63"/>
              <a:gd name="T15" fmla="*/ 9 h 80"/>
              <a:gd name="T16" fmla="*/ 41 w 63"/>
              <a:gd name="T17" fmla="*/ 5 h 80"/>
              <a:gd name="T18" fmla="*/ 41 w 63"/>
              <a:gd name="T19" fmla="*/ 0 h 80"/>
              <a:gd name="T20" fmla="*/ 38 w 63"/>
              <a:gd name="T21" fmla="*/ 0 h 80"/>
              <a:gd name="T22" fmla="*/ 30 w 63"/>
              <a:gd name="T23" fmla="*/ 5 h 80"/>
              <a:gd name="T24" fmla="*/ 25 w 63"/>
              <a:gd name="T25" fmla="*/ 9 h 80"/>
              <a:gd name="T26" fmla="*/ 26 w 63"/>
              <a:gd name="T27" fmla="*/ 14 h 80"/>
              <a:gd name="T28" fmla="*/ 27 w 63"/>
              <a:gd name="T29" fmla="*/ 19 h 80"/>
              <a:gd name="T30" fmla="*/ 25 w 63"/>
              <a:gd name="T31" fmla="*/ 19 h 80"/>
              <a:gd name="T32" fmla="*/ 9 w 63"/>
              <a:gd name="T33" fmla="*/ 21 h 80"/>
              <a:gd name="T34" fmla="*/ 5 w 63"/>
              <a:gd name="T35" fmla="*/ 22 h 80"/>
              <a:gd name="T36" fmla="*/ 10 w 63"/>
              <a:gd name="T37" fmla="*/ 24 h 80"/>
              <a:gd name="T38" fmla="*/ 14 w 63"/>
              <a:gd name="T39" fmla="*/ 28 h 80"/>
              <a:gd name="T40" fmla="*/ 15 w 63"/>
              <a:gd name="T41" fmla="*/ 32 h 80"/>
              <a:gd name="T42" fmla="*/ 9 w 63"/>
              <a:gd name="T43" fmla="*/ 37 h 80"/>
              <a:gd name="T44" fmla="*/ 6 w 63"/>
              <a:gd name="T45" fmla="*/ 39 h 80"/>
              <a:gd name="T46" fmla="*/ 15 w 63"/>
              <a:gd name="T47" fmla="*/ 40 h 80"/>
              <a:gd name="T48" fmla="*/ 20 w 63"/>
              <a:gd name="T49" fmla="*/ 42 h 80"/>
              <a:gd name="T50" fmla="*/ 21 w 63"/>
              <a:gd name="T51" fmla="*/ 43 h 80"/>
              <a:gd name="T52" fmla="*/ 19 w 63"/>
              <a:gd name="T53" fmla="*/ 45 h 80"/>
              <a:gd name="T54" fmla="*/ 15 w 63"/>
              <a:gd name="T55" fmla="*/ 51 h 80"/>
              <a:gd name="T56" fmla="*/ 14 w 63"/>
              <a:gd name="T57" fmla="*/ 55 h 80"/>
              <a:gd name="T58" fmla="*/ 15 w 63"/>
              <a:gd name="T59" fmla="*/ 56 h 80"/>
              <a:gd name="T60" fmla="*/ 19 w 63"/>
              <a:gd name="T61" fmla="*/ 56 h 80"/>
              <a:gd name="T62" fmla="*/ 17 w 63"/>
              <a:gd name="T63" fmla="*/ 59 h 80"/>
              <a:gd name="T64" fmla="*/ 3 w 63"/>
              <a:gd name="T65" fmla="*/ 66 h 80"/>
              <a:gd name="T66" fmla="*/ 0 w 63"/>
              <a:gd name="T67" fmla="*/ 69 h 80"/>
              <a:gd name="T68" fmla="*/ 3 w 63"/>
              <a:gd name="T69" fmla="*/ 72 h 80"/>
              <a:gd name="T70" fmla="*/ 11 w 63"/>
              <a:gd name="T71" fmla="*/ 78 h 80"/>
              <a:gd name="T72" fmla="*/ 17 w 63"/>
              <a:gd name="T73" fmla="*/ 80 h 80"/>
              <a:gd name="T74" fmla="*/ 30 w 63"/>
              <a:gd name="T75" fmla="*/ 75 h 80"/>
              <a:gd name="T76" fmla="*/ 38 w 63"/>
              <a:gd name="T77" fmla="*/ 69 h 80"/>
              <a:gd name="T78" fmla="*/ 47 w 63"/>
              <a:gd name="T79" fmla="*/ 66 h 80"/>
              <a:gd name="T80" fmla="*/ 56 w 63"/>
              <a:gd name="T81" fmla="*/ 65 h 80"/>
              <a:gd name="T82" fmla="*/ 58 w 63"/>
              <a:gd name="T83" fmla="*/ 61 h 80"/>
              <a:gd name="T84" fmla="*/ 62 w 63"/>
              <a:gd name="T85" fmla="*/ 48 h 80"/>
              <a:gd name="T86" fmla="*/ 63 w 63"/>
              <a:gd name="T87" fmla="*/ 42 h 80"/>
              <a:gd name="T88" fmla="*/ 59 w 63"/>
              <a:gd name="T8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80">
                <a:moveTo>
                  <a:pt x="59" y="24"/>
                </a:moveTo>
                <a:lnTo>
                  <a:pt x="59" y="24"/>
                </a:lnTo>
                <a:lnTo>
                  <a:pt x="61" y="23"/>
                </a:lnTo>
                <a:lnTo>
                  <a:pt x="61" y="23"/>
                </a:lnTo>
                <a:lnTo>
                  <a:pt x="54" y="24"/>
                </a:lnTo>
                <a:lnTo>
                  <a:pt x="49" y="25"/>
                </a:lnTo>
                <a:lnTo>
                  <a:pt x="49" y="25"/>
                </a:lnTo>
                <a:lnTo>
                  <a:pt x="45" y="23"/>
                </a:lnTo>
                <a:lnTo>
                  <a:pt x="38" y="21"/>
                </a:lnTo>
                <a:lnTo>
                  <a:pt x="35" y="17"/>
                </a:lnTo>
                <a:lnTo>
                  <a:pt x="33" y="14"/>
                </a:lnTo>
                <a:lnTo>
                  <a:pt x="33" y="13"/>
                </a:lnTo>
                <a:lnTo>
                  <a:pt x="33" y="13"/>
                </a:lnTo>
                <a:lnTo>
                  <a:pt x="36" y="12"/>
                </a:lnTo>
                <a:lnTo>
                  <a:pt x="38" y="11"/>
                </a:lnTo>
                <a:lnTo>
                  <a:pt x="40" y="9"/>
                </a:lnTo>
                <a:lnTo>
                  <a:pt x="41" y="5"/>
                </a:lnTo>
                <a:lnTo>
                  <a:pt x="41" y="5"/>
                </a:lnTo>
                <a:lnTo>
                  <a:pt x="41" y="0"/>
                </a:lnTo>
                <a:lnTo>
                  <a:pt x="41" y="0"/>
                </a:lnTo>
                <a:lnTo>
                  <a:pt x="38" y="0"/>
                </a:lnTo>
                <a:lnTo>
                  <a:pt x="38" y="0"/>
                </a:lnTo>
                <a:lnTo>
                  <a:pt x="33" y="1"/>
                </a:lnTo>
                <a:lnTo>
                  <a:pt x="30" y="5"/>
                </a:lnTo>
                <a:lnTo>
                  <a:pt x="25" y="9"/>
                </a:lnTo>
                <a:lnTo>
                  <a:pt x="25" y="9"/>
                </a:lnTo>
                <a:lnTo>
                  <a:pt x="25" y="12"/>
                </a:lnTo>
                <a:lnTo>
                  <a:pt x="26" y="14"/>
                </a:lnTo>
                <a:lnTo>
                  <a:pt x="27" y="17"/>
                </a:lnTo>
                <a:lnTo>
                  <a:pt x="27" y="19"/>
                </a:lnTo>
                <a:lnTo>
                  <a:pt x="27" y="19"/>
                </a:lnTo>
                <a:lnTo>
                  <a:pt x="25" y="19"/>
                </a:lnTo>
                <a:lnTo>
                  <a:pt x="20" y="19"/>
                </a:lnTo>
                <a:lnTo>
                  <a:pt x="9" y="21"/>
                </a:lnTo>
                <a:lnTo>
                  <a:pt x="9" y="21"/>
                </a:lnTo>
                <a:lnTo>
                  <a:pt x="5" y="22"/>
                </a:lnTo>
                <a:lnTo>
                  <a:pt x="6" y="23"/>
                </a:lnTo>
                <a:lnTo>
                  <a:pt x="10" y="24"/>
                </a:lnTo>
                <a:lnTo>
                  <a:pt x="14" y="28"/>
                </a:lnTo>
                <a:lnTo>
                  <a:pt x="14" y="28"/>
                </a:lnTo>
                <a:lnTo>
                  <a:pt x="15" y="30"/>
                </a:lnTo>
                <a:lnTo>
                  <a:pt x="15" y="32"/>
                </a:lnTo>
                <a:lnTo>
                  <a:pt x="9" y="37"/>
                </a:lnTo>
                <a:lnTo>
                  <a:pt x="9" y="37"/>
                </a:lnTo>
                <a:lnTo>
                  <a:pt x="6" y="39"/>
                </a:lnTo>
                <a:lnTo>
                  <a:pt x="6" y="39"/>
                </a:lnTo>
                <a:lnTo>
                  <a:pt x="8" y="39"/>
                </a:lnTo>
                <a:lnTo>
                  <a:pt x="15" y="40"/>
                </a:lnTo>
                <a:lnTo>
                  <a:pt x="15" y="40"/>
                </a:lnTo>
                <a:lnTo>
                  <a:pt x="20" y="42"/>
                </a:lnTo>
                <a:lnTo>
                  <a:pt x="21" y="42"/>
                </a:lnTo>
                <a:lnTo>
                  <a:pt x="21" y="43"/>
                </a:lnTo>
                <a:lnTo>
                  <a:pt x="19" y="45"/>
                </a:lnTo>
                <a:lnTo>
                  <a:pt x="19" y="45"/>
                </a:lnTo>
                <a:lnTo>
                  <a:pt x="16" y="48"/>
                </a:lnTo>
                <a:lnTo>
                  <a:pt x="15" y="51"/>
                </a:lnTo>
                <a:lnTo>
                  <a:pt x="14" y="55"/>
                </a:lnTo>
                <a:lnTo>
                  <a:pt x="14" y="55"/>
                </a:lnTo>
                <a:lnTo>
                  <a:pt x="15" y="56"/>
                </a:lnTo>
                <a:lnTo>
                  <a:pt x="15" y="56"/>
                </a:lnTo>
                <a:lnTo>
                  <a:pt x="17" y="56"/>
                </a:lnTo>
                <a:lnTo>
                  <a:pt x="19" y="56"/>
                </a:lnTo>
                <a:lnTo>
                  <a:pt x="19" y="58"/>
                </a:lnTo>
                <a:lnTo>
                  <a:pt x="17" y="59"/>
                </a:lnTo>
                <a:lnTo>
                  <a:pt x="17" y="59"/>
                </a:lnTo>
                <a:lnTo>
                  <a:pt x="3" y="66"/>
                </a:lnTo>
                <a:lnTo>
                  <a:pt x="3" y="66"/>
                </a:lnTo>
                <a:lnTo>
                  <a:pt x="0" y="69"/>
                </a:lnTo>
                <a:lnTo>
                  <a:pt x="1" y="70"/>
                </a:lnTo>
                <a:lnTo>
                  <a:pt x="3" y="72"/>
                </a:lnTo>
                <a:lnTo>
                  <a:pt x="5" y="75"/>
                </a:lnTo>
                <a:lnTo>
                  <a:pt x="11" y="78"/>
                </a:lnTo>
                <a:lnTo>
                  <a:pt x="17" y="80"/>
                </a:lnTo>
                <a:lnTo>
                  <a:pt x="17" y="80"/>
                </a:lnTo>
                <a:lnTo>
                  <a:pt x="24" y="78"/>
                </a:lnTo>
                <a:lnTo>
                  <a:pt x="30" y="75"/>
                </a:lnTo>
                <a:lnTo>
                  <a:pt x="38" y="69"/>
                </a:lnTo>
                <a:lnTo>
                  <a:pt x="38" y="69"/>
                </a:lnTo>
                <a:lnTo>
                  <a:pt x="42" y="67"/>
                </a:lnTo>
                <a:lnTo>
                  <a:pt x="47" y="66"/>
                </a:lnTo>
                <a:lnTo>
                  <a:pt x="56" y="65"/>
                </a:lnTo>
                <a:lnTo>
                  <a:pt x="56" y="65"/>
                </a:lnTo>
                <a:lnTo>
                  <a:pt x="57" y="64"/>
                </a:lnTo>
                <a:lnTo>
                  <a:pt x="58" y="61"/>
                </a:lnTo>
                <a:lnTo>
                  <a:pt x="61" y="55"/>
                </a:lnTo>
                <a:lnTo>
                  <a:pt x="62" y="48"/>
                </a:lnTo>
                <a:lnTo>
                  <a:pt x="63" y="42"/>
                </a:lnTo>
                <a:lnTo>
                  <a:pt x="63" y="42"/>
                </a:lnTo>
                <a:lnTo>
                  <a:pt x="61" y="33"/>
                </a:lnTo>
                <a:lnTo>
                  <a:pt x="59" y="28"/>
                </a:lnTo>
                <a:lnTo>
                  <a:pt x="59"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9" name="Freeform 826"/>
          <p:cNvSpPr>
            <a:spLocks/>
          </p:cNvSpPr>
          <p:nvPr/>
        </p:nvSpPr>
        <p:spPr bwMode="gray">
          <a:xfrm>
            <a:off x="1808058" y="3611180"/>
            <a:ext cx="25354" cy="51409"/>
          </a:xfrm>
          <a:custGeom>
            <a:avLst/>
            <a:gdLst>
              <a:gd name="T0" fmla="*/ 13 w 15"/>
              <a:gd name="T1" fmla="*/ 0 h 30"/>
              <a:gd name="T2" fmla="*/ 13 w 15"/>
              <a:gd name="T3" fmla="*/ 0 h 30"/>
              <a:gd name="T4" fmla="*/ 7 w 15"/>
              <a:gd name="T5" fmla="*/ 4 h 30"/>
              <a:gd name="T6" fmla="*/ 2 w 15"/>
              <a:gd name="T7" fmla="*/ 10 h 30"/>
              <a:gd name="T8" fmla="*/ 2 w 15"/>
              <a:gd name="T9" fmla="*/ 10 h 30"/>
              <a:gd name="T10" fmla="*/ 0 w 15"/>
              <a:gd name="T11" fmla="*/ 13 h 30"/>
              <a:gd name="T12" fmla="*/ 0 w 15"/>
              <a:gd name="T13" fmla="*/ 15 h 30"/>
              <a:gd name="T14" fmla="*/ 2 w 15"/>
              <a:gd name="T15" fmla="*/ 21 h 30"/>
              <a:gd name="T16" fmla="*/ 4 w 15"/>
              <a:gd name="T17" fmla="*/ 27 h 30"/>
              <a:gd name="T18" fmla="*/ 5 w 15"/>
              <a:gd name="T19" fmla="*/ 29 h 30"/>
              <a:gd name="T20" fmla="*/ 7 w 15"/>
              <a:gd name="T21" fmla="*/ 30 h 30"/>
              <a:gd name="T22" fmla="*/ 7 w 15"/>
              <a:gd name="T23" fmla="*/ 30 h 30"/>
              <a:gd name="T24" fmla="*/ 9 w 15"/>
              <a:gd name="T25" fmla="*/ 29 h 30"/>
              <a:gd name="T26" fmla="*/ 12 w 15"/>
              <a:gd name="T27" fmla="*/ 25 h 30"/>
              <a:gd name="T28" fmla="*/ 14 w 15"/>
              <a:gd name="T29" fmla="*/ 20 h 30"/>
              <a:gd name="T30" fmla="*/ 14 w 15"/>
              <a:gd name="T31" fmla="*/ 16 h 30"/>
              <a:gd name="T32" fmla="*/ 14 w 15"/>
              <a:gd name="T33" fmla="*/ 16 h 30"/>
              <a:gd name="T34" fmla="*/ 15 w 15"/>
              <a:gd name="T35" fmla="*/ 5 h 30"/>
              <a:gd name="T36" fmla="*/ 14 w 15"/>
              <a:gd name="T37" fmla="*/ 2 h 30"/>
              <a:gd name="T38" fmla="*/ 14 w 15"/>
              <a:gd name="T39" fmla="*/ 0 h 30"/>
              <a:gd name="T40" fmla="*/ 13 w 15"/>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30">
                <a:moveTo>
                  <a:pt x="13" y="0"/>
                </a:moveTo>
                <a:lnTo>
                  <a:pt x="13" y="0"/>
                </a:lnTo>
                <a:lnTo>
                  <a:pt x="7" y="4"/>
                </a:lnTo>
                <a:lnTo>
                  <a:pt x="2" y="10"/>
                </a:lnTo>
                <a:lnTo>
                  <a:pt x="2" y="10"/>
                </a:lnTo>
                <a:lnTo>
                  <a:pt x="0" y="13"/>
                </a:lnTo>
                <a:lnTo>
                  <a:pt x="0" y="15"/>
                </a:lnTo>
                <a:lnTo>
                  <a:pt x="2" y="21"/>
                </a:lnTo>
                <a:lnTo>
                  <a:pt x="4" y="27"/>
                </a:lnTo>
                <a:lnTo>
                  <a:pt x="5" y="29"/>
                </a:lnTo>
                <a:lnTo>
                  <a:pt x="7" y="30"/>
                </a:lnTo>
                <a:lnTo>
                  <a:pt x="7" y="30"/>
                </a:lnTo>
                <a:lnTo>
                  <a:pt x="9" y="29"/>
                </a:lnTo>
                <a:lnTo>
                  <a:pt x="12" y="25"/>
                </a:lnTo>
                <a:lnTo>
                  <a:pt x="14" y="20"/>
                </a:lnTo>
                <a:lnTo>
                  <a:pt x="14" y="16"/>
                </a:lnTo>
                <a:lnTo>
                  <a:pt x="14" y="16"/>
                </a:lnTo>
                <a:lnTo>
                  <a:pt x="15" y="5"/>
                </a:lnTo>
                <a:lnTo>
                  <a:pt x="14" y="2"/>
                </a:lnTo>
                <a:lnTo>
                  <a:pt x="14" y="0"/>
                </a:lnTo>
                <a:lnTo>
                  <a:pt x="13"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0" name="Freeform 828"/>
          <p:cNvSpPr>
            <a:spLocks/>
          </p:cNvSpPr>
          <p:nvPr/>
        </p:nvSpPr>
        <p:spPr bwMode="gray">
          <a:xfrm>
            <a:off x="1806367" y="3669444"/>
            <a:ext cx="28736" cy="66832"/>
          </a:xfrm>
          <a:custGeom>
            <a:avLst/>
            <a:gdLst>
              <a:gd name="T0" fmla="*/ 10 w 17"/>
              <a:gd name="T1" fmla="*/ 1 h 39"/>
              <a:gd name="T2" fmla="*/ 10 w 17"/>
              <a:gd name="T3" fmla="*/ 1 h 39"/>
              <a:gd name="T4" fmla="*/ 8 w 17"/>
              <a:gd name="T5" fmla="*/ 4 h 39"/>
              <a:gd name="T6" fmla="*/ 4 w 17"/>
              <a:gd name="T7" fmla="*/ 9 h 39"/>
              <a:gd name="T8" fmla="*/ 1 w 17"/>
              <a:gd name="T9" fmla="*/ 14 h 39"/>
              <a:gd name="T10" fmla="*/ 0 w 17"/>
              <a:gd name="T11" fmla="*/ 17 h 39"/>
              <a:gd name="T12" fmla="*/ 0 w 17"/>
              <a:gd name="T13" fmla="*/ 17 h 39"/>
              <a:gd name="T14" fmla="*/ 0 w 17"/>
              <a:gd name="T15" fmla="*/ 28 h 39"/>
              <a:gd name="T16" fmla="*/ 0 w 17"/>
              <a:gd name="T17" fmla="*/ 34 h 39"/>
              <a:gd name="T18" fmla="*/ 0 w 17"/>
              <a:gd name="T19" fmla="*/ 36 h 39"/>
              <a:gd name="T20" fmla="*/ 1 w 17"/>
              <a:gd name="T21" fmla="*/ 38 h 39"/>
              <a:gd name="T22" fmla="*/ 1 w 17"/>
              <a:gd name="T23" fmla="*/ 38 h 39"/>
              <a:gd name="T24" fmla="*/ 4 w 17"/>
              <a:gd name="T25" fmla="*/ 39 h 39"/>
              <a:gd name="T26" fmla="*/ 6 w 17"/>
              <a:gd name="T27" fmla="*/ 39 h 39"/>
              <a:gd name="T28" fmla="*/ 10 w 17"/>
              <a:gd name="T29" fmla="*/ 36 h 39"/>
              <a:gd name="T30" fmla="*/ 15 w 17"/>
              <a:gd name="T31" fmla="*/ 33 h 39"/>
              <a:gd name="T32" fmla="*/ 16 w 17"/>
              <a:gd name="T33" fmla="*/ 29 h 39"/>
              <a:gd name="T34" fmla="*/ 16 w 17"/>
              <a:gd name="T35" fmla="*/ 29 h 39"/>
              <a:gd name="T36" fmla="*/ 17 w 17"/>
              <a:gd name="T37" fmla="*/ 22 h 39"/>
              <a:gd name="T38" fmla="*/ 17 w 17"/>
              <a:gd name="T39" fmla="*/ 11 h 39"/>
              <a:gd name="T40" fmla="*/ 17 w 17"/>
              <a:gd name="T41" fmla="*/ 6 h 39"/>
              <a:gd name="T42" fmla="*/ 16 w 17"/>
              <a:gd name="T43" fmla="*/ 2 h 39"/>
              <a:gd name="T44" fmla="*/ 14 w 17"/>
              <a:gd name="T45" fmla="*/ 0 h 39"/>
              <a:gd name="T46" fmla="*/ 10 w 17"/>
              <a:gd name="T4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9">
                <a:moveTo>
                  <a:pt x="10" y="1"/>
                </a:moveTo>
                <a:lnTo>
                  <a:pt x="10" y="1"/>
                </a:lnTo>
                <a:lnTo>
                  <a:pt x="8" y="4"/>
                </a:lnTo>
                <a:lnTo>
                  <a:pt x="4" y="9"/>
                </a:lnTo>
                <a:lnTo>
                  <a:pt x="1" y="14"/>
                </a:lnTo>
                <a:lnTo>
                  <a:pt x="0" y="17"/>
                </a:lnTo>
                <a:lnTo>
                  <a:pt x="0" y="17"/>
                </a:lnTo>
                <a:lnTo>
                  <a:pt x="0" y="28"/>
                </a:lnTo>
                <a:lnTo>
                  <a:pt x="0" y="34"/>
                </a:lnTo>
                <a:lnTo>
                  <a:pt x="0" y="36"/>
                </a:lnTo>
                <a:lnTo>
                  <a:pt x="1" y="38"/>
                </a:lnTo>
                <a:lnTo>
                  <a:pt x="1" y="38"/>
                </a:lnTo>
                <a:lnTo>
                  <a:pt x="4" y="39"/>
                </a:lnTo>
                <a:lnTo>
                  <a:pt x="6" y="39"/>
                </a:lnTo>
                <a:lnTo>
                  <a:pt x="10" y="36"/>
                </a:lnTo>
                <a:lnTo>
                  <a:pt x="15" y="33"/>
                </a:lnTo>
                <a:lnTo>
                  <a:pt x="16" y="29"/>
                </a:lnTo>
                <a:lnTo>
                  <a:pt x="16" y="29"/>
                </a:lnTo>
                <a:lnTo>
                  <a:pt x="17" y="22"/>
                </a:lnTo>
                <a:lnTo>
                  <a:pt x="17" y="11"/>
                </a:lnTo>
                <a:lnTo>
                  <a:pt x="17" y="6"/>
                </a:lnTo>
                <a:lnTo>
                  <a:pt x="16" y="2"/>
                </a:lnTo>
                <a:lnTo>
                  <a:pt x="14" y="0"/>
                </a:lnTo>
                <a:lnTo>
                  <a:pt x="10"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1" name="Freeform 810"/>
          <p:cNvSpPr>
            <a:spLocks noEditPoints="1"/>
          </p:cNvSpPr>
          <p:nvPr/>
        </p:nvSpPr>
        <p:spPr bwMode="gray">
          <a:xfrm>
            <a:off x="3246513" y="3597472"/>
            <a:ext cx="221431" cy="128522"/>
          </a:xfrm>
          <a:custGeom>
            <a:avLst/>
            <a:gdLst>
              <a:gd name="T0" fmla="*/ 120 w 131"/>
              <a:gd name="T1" fmla="*/ 12 h 75"/>
              <a:gd name="T2" fmla="*/ 100 w 131"/>
              <a:gd name="T3" fmla="*/ 7 h 75"/>
              <a:gd name="T4" fmla="*/ 76 w 131"/>
              <a:gd name="T5" fmla="*/ 2 h 75"/>
              <a:gd name="T6" fmla="*/ 52 w 131"/>
              <a:gd name="T7" fmla="*/ 0 h 75"/>
              <a:gd name="T8" fmla="*/ 48 w 131"/>
              <a:gd name="T9" fmla="*/ 0 h 75"/>
              <a:gd name="T10" fmla="*/ 22 w 131"/>
              <a:gd name="T11" fmla="*/ 10 h 75"/>
              <a:gd name="T12" fmla="*/ 12 w 131"/>
              <a:gd name="T13" fmla="*/ 12 h 75"/>
              <a:gd name="T14" fmla="*/ 5 w 131"/>
              <a:gd name="T15" fmla="*/ 16 h 75"/>
              <a:gd name="T16" fmla="*/ 3 w 131"/>
              <a:gd name="T17" fmla="*/ 21 h 75"/>
              <a:gd name="T18" fmla="*/ 0 w 131"/>
              <a:gd name="T19" fmla="*/ 27 h 75"/>
              <a:gd name="T20" fmla="*/ 1 w 131"/>
              <a:gd name="T21" fmla="*/ 32 h 75"/>
              <a:gd name="T22" fmla="*/ 6 w 131"/>
              <a:gd name="T23" fmla="*/ 34 h 75"/>
              <a:gd name="T24" fmla="*/ 16 w 131"/>
              <a:gd name="T25" fmla="*/ 37 h 75"/>
              <a:gd name="T26" fmla="*/ 21 w 131"/>
              <a:gd name="T27" fmla="*/ 39 h 75"/>
              <a:gd name="T28" fmla="*/ 28 w 131"/>
              <a:gd name="T29" fmla="*/ 51 h 75"/>
              <a:gd name="T30" fmla="*/ 28 w 131"/>
              <a:gd name="T31" fmla="*/ 53 h 75"/>
              <a:gd name="T32" fmla="*/ 26 w 131"/>
              <a:gd name="T33" fmla="*/ 58 h 75"/>
              <a:gd name="T34" fmla="*/ 19 w 131"/>
              <a:gd name="T35" fmla="*/ 60 h 75"/>
              <a:gd name="T36" fmla="*/ 16 w 131"/>
              <a:gd name="T37" fmla="*/ 66 h 75"/>
              <a:gd name="T38" fmla="*/ 15 w 131"/>
              <a:gd name="T39" fmla="*/ 72 h 75"/>
              <a:gd name="T40" fmla="*/ 17 w 131"/>
              <a:gd name="T41" fmla="*/ 75 h 75"/>
              <a:gd name="T42" fmla="*/ 42 w 131"/>
              <a:gd name="T43" fmla="*/ 71 h 75"/>
              <a:gd name="T44" fmla="*/ 43 w 131"/>
              <a:gd name="T45" fmla="*/ 70 h 75"/>
              <a:gd name="T46" fmla="*/ 44 w 131"/>
              <a:gd name="T47" fmla="*/ 69 h 75"/>
              <a:gd name="T48" fmla="*/ 48 w 131"/>
              <a:gd name="T49" fmla="*/ 64 h 75"/>
              <a:gd name="T50" fmla="*/ 53 w 131"/>
              <a:gd name="T51" fmla="*/ 60 h 75"/>
              <a:gd name="T52" fmla="*/ 57 w 131"/>
              <a:gd name="T53" fmla="*/ 59 h 75"/>
              <a:gd name="T54" fmla="*/ 60 w 131"/>
              <a:gd name="T55" fmla="*/ 56 h 75"/>
              <a:gd name="T56" fmla="*/ 63 w 131"/>
              <a:gd name="T57" fmla="*/ 54 h 75"/>
              <a:gd name="T58" fmla="*/ 67 w 131"/>
              <a:gd name="T59" fmla="*/ 53 h 75"/>
              <a:gd name="T60" fmla="*/ 68 w 131"/>
              <a:gd name="T61" fmla="*/ 54 h 75"/>
              <a:gd name="T62" fmla="*/ 79 w 131"/>
              <a:gd name="T63" fmla="*/ 58 h 75"/>
              <a:gd name="T64" fmla="*/ 81 w 131"/>
              <a:gd name="T65" fmla="*/ 56 h 75"/>
              <a:gd name="T66" fmla="*/ 85 w 131"/>
              <a:gd name="T67" fmla="*/ 50 h 75"/>
              <a:gd name="T68" fmla="*/ 88 w 131"/>
              <a:gd name="T69" fmla="*/ 46 h 75"/>
              <a:gd name="T70" fmla="*/ 96 w 131"/>
              <a:gd name="T71" fmla="*/ 42 h 75"/>
              <a:gd name="T72" fmla="*/ 105 w 131"/>
              <a:gd name="T73" fmla="*/ 39 h 75"/>
              <a:gd name="T74" fmla="*/ 112 w 131"/>
              <a:gd name="T75" fmla="*/ 34 h 75"/>
              <a:gd name="T76" fmla="*/ 121 w 131"/>
              <a:gd name="T77" fmla="*/ 28 h 75"/>
              <a:gd name="T78" fmla="*/ 127 w 131"/>
              <a:gd name="T79" fmla="*/ 26 h 75"/>
              <a:gd name="T80" fmla="*/ 129 w 131"/>
              <a:gd name="T81" fmla="*/ 21 h 75"/>
              <a:gd name="T82" fmla="*/ 131 w 131"/>
              <a:gd name="T83" fmla="*/ 16 h 75"/>
              <a:gd name="T84" fmla="*/ 124 w 131"/>
              <a:gd name="T85" fmla="*/ 14 h 75"/>
              <a:gd name="T86" fmla="*/ 105 w 131"/>
              <a:gd name="T87" fmla="*/ 16 h 75"/>
              <a:gd name="T88" fmla="*/ 100 w 131"/>
              <a:gd name="T89" fmla="*/ 21 h 75"/>
              <a:gd name="T90" fmla="*/ 92 w 131"/>
              <a:gd name="T91" fmla="*/ 22 h 75"/>
              <a:gd name="T92" fmla="*/ 81 w 131"/>
              <a:gd name="T93" fmla="*/ 21 h 75"/>
              <a:gd name="T94" fmla="*/ 79 w 131"/>
              <a:gd name="T95" fmla="*/ 19 h 75"/>
              <a:gd name="T96" fmla="*/ 81 w 131"/>
              <a:gd name="T97" fmla="*/ 18 h 75"/>
              <a:gd name="T98" fmla="*/ 96 w 131"/>
              <a:gd name="T99" fmla="*/ 16 h 75"/>
              <a:gd name="T100" fmla="*/ 105 w 131"/>
              <a:gd name="T101"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75">
                <a:moveTo>
                  <a:pt x="120" y="12"/>
                </a:moveTo>
                <a:lnTo>
                  <a:pt x="120" y="12"/>
                </a:lnTo>
                <a:lnTo>
                  <a:pt x="112" y="10"/>
                </a:lnTo>
                <a:lnTo>
                  <a:pt x="100" y="7"/>
                </a:lnTo>
                <a:lnTo>
                  <a:pt x="76" y="2"/>
                </a:lnTo>
                <a:lnTo>
                  <a:pt x="76" y="2"/>
                </a:lnTo>
                <a:lnTo>
                  <a:pt x="60" y="0"/>
                </a:lnTo>
                <a:lnTo>
                  <a:pt x="52" y="0"/>
                </a:lnTo>
                <a:lnTo>
                  <a:pt x="48" y="0"/>
                </a:lnTo>
                <a:lnTo>
                  <a:pt x="48" y="0"/>
                </a:lnTo>
                <a:lnTo>
                  <a:pt x="36" y="5"/>
                </a:lnTo>
                <a:lnTo>
                  <a:pt x="22" y="10"/>
                </a:lnTo>
                <a:lnTo>
                  <a:pt x="22" y="10"/>
                </a:lnTo>
                <a:lnTo>
                  <a:pt x="12" y="12"/>
                </a:lnTo>
                <a:lnTo>
                  <a:pt x="8" y="13"/>
                </a:lnTo>
                <a:lnTo>
                  <a:pt x="5" y="16"/>
                </a:lnTo>
                <a:lnTo>
                  <a:pt x="5" y="16"/>
                </a:lnTo>
                <a:lnTo>
                  <a:pt x="3" y="21"/>
                </a:lnTo>
                <a:lnTo>
                  <a:pt x="0" y="27"/>
                </a:lnTo>
                <a:lnTo>
                  <a:pt x="0" y="27"/>
                </a:lnTo>
                <a:lnTo>
                  <a:pt x="1" y="32"/>
                </a:lnTo>
                <a:lnTo>
                  <a:pt x="1" y="32"/>
                </a:lnTo>
                <a:lnTo>
                  <a:pt x="3" y="33"/>
                </a:lnTo>
                <a:lnTo>
                  <a:pt x="6" y="34"/>
                </a:lnTo>
                <a:lnTo>
                  <a:pt x="10" y="34"/>
                </a:lnTo>
                <a:lnTo>
                  <a:pt x="16" y="37"/>
                </a:lnTo>
                <a:lnTo>
                  <a:pt x="16" y="37"/>
                </a:lnTo>
                <a:lnTo>
                  <a:pt x="21" y="39"/>
                </a:lnTo>
                <a:lnTo>
                  <a:pt x="25" y="43"/>
                </a:lnTo>
                <a:lnTo>
                  <a:pt x="28" y="51"/>
                </a:lnTo>
                <a:lnTo>
                  <a:pt x="28" y="51"/>
                </a:lnTo>
                <a:lnTo>
                  <a:pt x="28" y="53"/>
                </a:lnTo>
                <a:lnTo>
                  <a:pt x="28" y="55"/>
                </a:lnTo>
                <a:lnTo>
                  <a:pt x="26" y="58"/>
                </a:lnTo>
                <a:lnTo>
                  <a:pt x="22" y="59"/>
                </a:lnTo>
                <a:lnTo>
                  <a:pt x="19" y="60"/>
                </a:lnTo>
                <a:lnTo>
                  <a:pt x="19" y="60"/>
                </a:lnTo>
                <a:lnTo>
                  <a:pt x="16" y="66"/>
                </a:lnTo>
                <a:lnTo>
                  <a:pt x="15" y="72"/>
                </a:lnTo>
                <a:lnTo>
                  <a:pt x="15" y="72"/>
                </a:lnTo>
                <a:lnTo>
                  <a:pt x="16" y="74"/>
                </a:lnTo>
                <a:lnTo>
                  <a:pt x="17" y="75"/>
                </a:lnTo>
                <a:lnTo>
                  <a:pt x="25" y="75"/>
                </a:lnTo>
                <a:lnTo>
                  <a:pt x="42" y="71"/>
                </a:lnTo>
                <a:lnTo>
                  <a:pt x="42" y="71"/>
                </a:lnTo>
                <a:lnTo>
                  <a:pt x="43" y="70"/>
                </a:lnTo>
                <a:lnTo>
                  <a:pt x="44" y="69"/>
                </a:lnTo>
                <a:lnTo>
                  <a:pt x="44" y="69"/>
                </a:lnTo>
                <a:lnTo>
                  <a:pt x="46" y="67"/>
                </a:lnTo>
                <a:lnTo>
                  <a:pt x="48" y="64"/>
                </a:lnTo>
                <a:lnTo>
                  <a:pt x="49" y="61"/>
                </a:lnTo>
                <a:lnTo>
                  <a:pt x="53" y="60"/>
                </a:lnTo>
                <a:lnTo>
                  <a:pt x="53" y="60"/>
                </a:lnTo>
                <a:lnTo>
                  <a:pt x="57" y="59"/>
                </a:lnTo>
                <a:lnTo>
                  <a:pt x="59" y="59"/>
                </a:lnTo>
                <a:lnTo>
                  <a:pt x="60" y="56"/>
                </a:lnTo>
                <a:lnTo>
                  <a:pt x="60" y="56"/>
                </a:lnTo>
                <a:lnTo>
                  <a:pt x="63" y="54"/>
                </a:lnTo>
                <a:lnTo>
                  <a:pt x="64" y="53"/>
                </a:lnTo>
                <a:lnTo>
                  <a:pt x="67" y="53"/>
                </a:lnTo>
                <a:lnTo>
                  <a:pt x="68" y="54"/>
                </a:lnTo>
                <a:lnTo>
                  <a:pt x="68" y="54"/>
                </a:lnTo>
                <a:lnTo>
                  <a:pt x="72" y="56"/>
                </a:lnTo>
                <a:lnTo>
                  <a:pt x="79" y="58"/>
                </a:lnTo>
                <a:lnTo>
                  <a:pt x="79" y="58"/>
                </a:lnTo>
                <a:lnTo>
                  <a:pt x="81" y="56"/>
                </a:lnTo>
                <a:lnTo>
                  <a:pt x="84" y="53"/>
                </a:lnTo>
                <a:lnTo>
                  <a:pt x="85" y="50"/>
                </a:lnTo>
                <a:lnTo>
                  <a:pt x="88" y="46"/>
                </a:lnTo>
                <a:lnTo>
                  <a:pt x="88" y="46"/>
                </a:lnTo>
                <a:lnTo>
                  <a:pt x="91" y="44"/>
                </a:lnTo>
                <a:lnTo>
                  <a:pt x="96" y="42"/>
                </a:lnTo>
                <a:lnTo>
                  <a:pt x="105" y="39"/>
                </a:lnTo>
                <a:lnTo>
                  <a:pt x="105" y="39"/>
                </a:lnTo>
                <a:lnTo>
                  <a:pt x="107" y="38"/>
                </a:lnTo>
                <a:lnTo>
                  <a:pt x="112" y="34"/>
                </a:lnTo>
                <a:lnTo>
                  <a:pt x="116" y="30"/>
                </a:lnTo>
                <a:lnTo>
                  <a:pt x="121" y="28"/>
                </a:lnTo>
                <a:lnTo>
                  <a:pt x="121" y="28"/>
                </a:lnTo>
                <a:lnTo>
                  <a:pt x="127" y="26"/>
                </a:lnTo>
                <a:lnTo>
                  <a:pt x="129" y="24"/>
                </a:lnTo>
                <a:lnTo>
                  <a:pt x="129" y="21"/>
                </a:lnTo>
                <a:lnTo>
                  <a:pt x="129" y="21"/>
                </a:lnTo>
                <a:lnTo>
                  <a:pt x="131" y="16"/>
                </a:lnTo>
                <a:lnTo>
                  <a:pt x="131" y="16"/>
                </a:lnTo>
                <a:lnTo>
                  <a:pt x="124" y="14"/>
                </a:lnTo>
                <a:lnTo>
                  <a:pt x="120" y="12"/>
                </a:lnTo>
                <a:close/>
                <a:moveTo>
                  <a:pt x="105" y="16"/>
                </a:moveTo>
                <a:lnTo>
                  <a:pt x="105" y="16"/>
                </a:lnTo>
                <a:lnTo>
                  <a:pt x="100" y="21"/>
                </a:lnTo>
                <a:lnTo>
                  <a:pt x="96" y="22"/>
                </a:lnTo>
                <a:lnTo>
                  <a:pt x="92" y="22"/>
                </a:lnTo>
                <a:lnTo>
                  <a:pt x="92" y="22"/>
                </a:lnTo>
                <a:lnTo>
                  <a:pt x="81" y="21"/>
                </a:lnTo>
                <a:lnTo>
                  <a:pt x="79" y="19"/>
                </a:lnTo>
                <a:lnTo>
                  <a:pt x="79" y="19"/>
                </a:lnTo>
                <a:lnTo>
                  <a:pt x="81" y="18"/>
                </a:lnTo>
                <a:lnTo>
                  <a:pt x="81" y="18"/>
                </a:lnTo>
                <a:lnTo>
                  <a:pt x="88" y="16"/>
                </a:lnTo>
                <a:lnTo>
                  <a:pt x="96" y="16"/>
                </a:lnTo>
                <a:lnTo>
                  <a:pt x="104" y="14"/>
                </a:lnTo>
                <a:lnTo>
                  <a:pt x="105" y="16"/>
                </a:lnTo>
                <a:lnTo>
                  <a:pt x="105"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2" name="Freeform 813"/>
          <p:cNvSpPr>
            <a:spLocks noEditPoints="1"/>
          </p:cNvSpPr>
          <p:nvPr/>
        </p:nvSpPr>
        <p:spPr bwMode="gray">
          <a:xfrm>
            <a:off x="4531150" y="3746557"/>
            <a:ext cx="64232" cy="119954"/>
          </a:xfrm>
          <a:custGeom>
            <a:avLst/>
            <a:gdLst>
              <a:gd name="T0" fmla="*/ 0 w 38"/>
              <a:gd name="T1" fmla="*/ 60 h 70"/>
              <a:gd name="T2" fmla="*/ 3 w 38"/>
              <a:gd name="T3" fmla="*/ 70 h 70"/>
              <a:gd name="T4" fmla="*/ 2 w 38"/>
              <a:gd name="T5" fmla="*/ 70 h 70"/>
              <a:gd name="T6" fmla="*/ 1 w 38"/>
              <a:gd name="T7" fmla="*/ 67 h 70"/>
              <a:gd name="T8" fmla="*/ 0 w 38"/>
              <a:gd name="T9" fmla="*/ 62 h 70"/>
              <a:gd name="T10" fmla="*/ 0 w 38"/>
              <a:gd name="T11" fmla="*/ 60 h 70"/>
              <a:gd name="T12" fmla="*/ 3 w 38"/>
              <a:gd name="T13" fmla="*/ 54 h 70"/>
              <a:gd name="T14" fmla="*/ 6 w 38"/>
              <a:gd name="T15" fmla="*/ 49 h 70"/>
              <a:gd name="T16" fmla="*/ 6 w 38"/>
              <a:gd name="T17" fmla="*/ 46 h 70"/>
              <a:gd name="T18" fmla="*/ 6 w 38"/>
              <a:gd name="T19" fmla="*/ 43 h 70"/>
              <a:gd name="T20" fmla="*/ 3 w 38"/>
              <a:gd name="T21" fmla="*/ 37 h 70"/>
              <a:gd name="T22" fmla="*/ 1 w 38"/>
              <a:gd name="T23" fmla="*/ 30 h 70"/>
              <a:gd name="T24" fmla="*/ 1 w 38"/>
              <a:gd name="T25" fmla="*/ 30 h 70"/>
              <a:gd name="T26" fmla="*/ 1 w 38"/>
              <a:gd name="T27" fmla="*/ 30 h 70"/>
              <a:gd name="T28" fmla="*/ 3 w 38"/>
              <a:gd name="T29" fmla="*/ 30 h 70"/>
              <a:gd name="T30" fmla="*/ 6 w 38"/>
              <a:gd name="T31" fmla="*/ 31 h 70"/>
              <a:gd name="T32" fmla="*/ 7 w 38"/>
              <a:gd name="T33" fmla="*/ 31 h 70"/>
              <a:gd name="T34" fmla="*/ 8 w 38"/>
              <a:gd name="T35" fmla="*/ 28 h 70"/>
              <a:gd name="T36" fmla="*/ 10 w 38"/>
              <a:gd name="T37" fmla="*/ 26 h 70"/>
              <a:gd name="T38" fmla="*/ 8 w 38"/>
              <a:gd name="T39" fmla="*/ 23 h 70"/>
              <a:gd name="T40" fmla="*/ 7 w 38"/>
              <a:gd name="T41" fmla="*/ 20 h 70"/>
              <a:gd name="T42" fmla="*/ 6 w 38"/>
              <a:gd name="T43" fmla="*/ 16 h 70"/>
              <a:gd name="T44" fmla="*/ 3 w 38"/>
              <a:gd name="T45" fmla="*/ 14 h 70"/>
              <a:gd name="T46" fmla="*/ 3 w 38"/>
              <a:gd name="T47" fmla="*/ 14 h 70"/>
              <a:gd name="T48" fmla="*/ 2 w 38"/>
              <a:gd name="T49" fmla="*/ 14 h 70"/>
              <a:gd name="T50" fmla="*/ 16 w 38"/>
              <a:gd name="T51" fmla="*/ 5 h 70"/>
              <a:gd name="T52" fmla="*/ 18 w 38"/>
              <a:gd name="T53" fmla="*/ 4 h 70"/>
              <a:gd name="T54" fmla="*/ 26 w 38"/>
              <a:gd name="T55" fmla="*/ 0 h 70"/>
              <a:gd name="T56" fmla="*/ 28 w 38"/>
              <a:gd name="T57" fmla="*/ 5 h 70"/>
              <a:gd name="T58" fmla="*/ 33 w 38"/>
              <a:gd name="T59" fmla="*/ 14 h 70"/>
              <a:gd name="T60" fmla="*/ 34 w 38"/>
              <a:gd name="T61" fmla="*/ 19 h 70"/>
              <a:gd name="T62" fmla="*/ 34 w 38"/>
              <a:gd name="T63" fmla="*/ 28 h 70"/>
              <a:gd name="T64" fmla="*/ 35 w 38"/>
              <a:gd name="T65" fmla="*/ 37 h 70"/>
              <a:gd name="T66" fmla="*/ 38 w 38"/>
              <a:gd name="T67" fmla="*/ 43 h 70"/>
              <a:gd name="T68" fmla="*/ 38 w 38"/>
              <a:gd name="T69" fmla="*/ 48 h 70"/>
              <a:gd name="T70" fmla="*/ 38 w 38"/>
              <a:gd name="T71" fmla="*/ 52 h 70"/>
              <a:gd name="T72" fmla="*/ 32 w 38"/>
              <a:gd name="T73" fmla="*/ 58 h 70"/>
              <a:gd name="T74" fmla="*/ 29 w 38"/>
              <a:gd name="T75" fmla="*/ 62 h 70"/>
              <a:gd name="T76" fmla="*/ 28 w 38"/>
              <a:gd name="T77" fmla="*/ 62 h 70"/>
              <a:gd name="T78" fmla="*/ 23 w 38"/>
              <a:gd name="T79" fmla="*/ 62 h 70"/>
              <a:gd name="T80" fmla="*/ 16 w 38"/>
              <a:gd name="T81" fmla="*/ 62 h 70"/>
              <a:gd name="T82" fmla="*/ 13 w 38"/>
              <a:gd name="T83" fmla="*/ 64 h 70"/>
              <a:gd name="T84" fmla="*/ 7 w 38"/>
              <a:gd name="T85" fmla="*/ 69 h 70"/>
              <a:gd name="T86" fmla="*/ 5 w 38"/>
              <a:gd name="T87" fmla="*/ 70 h 70"/>
              <a:gd name="T88" fmla="*/ 3 w 38"/>
              <a:gd name="T8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70">
                <a:moveTo>
                  <a:pt x="0" y="60"/>
                </a:moveTo>
                <a:lnTo>
                  <a:pt x="0" y="60"/>
                </a:lnTo>
                <a:lnTo>
                  <a:pt x="0" y="60"/>
                </a:lnTo>
                <a:close/>
                <a:moveTo>
                  <a:pt x="3" y="70"/>
                </a:moveTo>
                <a:lnTo>
                  <a:pt x="3" y="70"/>
                </a:lnTo>
                <a:lnTo>
                  <a:pt x="2" y="70"/>
                </a:lnTo>
                <a:lnTo>
                  <a:pt x="2" y="70"/>
                </a:lnTo>
                <a:lnTo>
                  <a:pt x="1" y="67"/>
                </a:lnTo>
                <a:lnTo>
                  <a:pt x="0" y="62"/>
                </a:lnTo>
                <a:lnTo>
                  <a:pt x="0" y="62"/>
                </a:lnTo>
                <a:lnTo>
                  <a:pt x="0" y="60"/>
                </a:lnTo>
                <a:lnTo>
                  <a:pt x="0" y="60"/>
                </a:lnTo>
                <a:lnTo>
                  <a:pt x="0" y="60"/>
                </a:lnTo>
                <a:lnTo>
                  <a:pt x="3" y="54"/>
                </a:lnTo>
                <a:lnTo>
                  <a:pt x="3" y="54"/>
                </a:lnTo>
                <a:lnTo>
                  <a:pt x="6" y="49"/>
                </a:lnTo>
                <a:lnTo>
                  <a:pt x="6" y="49"/>
                </a:lnTo>
                <a:lnTo>
                  <a:pt x="6" y="46"/>
                </a:lnTo>
                <a:lnTo>
                  <a:pt x="6" y="46"/>
                </a:lnTo>
                <a:lnTo>
                  <a:pt x="6" y="43"/>
                </a:lnTo>
                <a:lnTo>
                  <a:pt x="6" y="43"/>
                </a:lnTo>
                <a:lnTo>
                  <a:pt x="3" y="37"/>
                </a:lnTo>
                <a:lnTo>
                  <a:pt x="3" y="37"/>
                </a:lnTo>
                <a:lnTo>
                  <a:pt x="1" y="30"/>
                </a:lnTo>
                <a:lnTo>
                  <a:pt x="1" y="30"/>
                </a:lnTo>
                <a:lnTo>
                  <a:pt x="1" y="30"/>
                </a:lnTo>
                <a:lnTo>
                  <a:pt x="1" y="30"/>
                </a:lnTo>
                <a:lnTo>
                  <a:pt x="1" y="30"/>
                </a:lnTo>
                <a:lnTo>
                  <a:pt x="3" y="30"/>
                </a:lnTo>
                <a:lnTo>
                  <a:pt x="3" y="30"/>
                </a:lnTo>
                <a:lnTo>
                  <a:pt x="6" y="31"/>
                </a:lnTo>
                <a:lnTo>
                  <a:pt x="6" y="31"/>
                </a:lnTo>
                <a:lnTo>
                  <a:pt x="6" y="31"/>
                </a:lnTo>
                <a:lnTo>
                  <a:pt x="7" y="31"/>
                </a:lnTo>
                <a:lnTo>
                  <a:pt x="7" y="31"/>
                </a:lnTo>
                <a:lnTo>
                  <a:pt x="8" y="28"/>
                </a:lnTo>
                <a:lnTo>
                  <a:pt x="8" y="28"/>
                </a:lnTo>
                <a:lnTo>
                  <a:pt x="10" y="26"/>
                </a:lnTo>
                <a:lnTo>
                  <a:pt x="10" y="26"/>
                </a:lnTo>
                <a:lnTo>
                  <a:pt x="8" y="23"/>
                </a:lnTo>
                <a:lnTo>
                  <a:pt x="7" y="20"/>
                </a:lnTo>
                <a:lnTo>
                  <a:pt x="7" y="20"/>
                </a:lnTo>
                <a:lnTo>
                  <a:pt x="6" y="16"/>
                </a:lnTo>
                <a:lnTo>
                  <a:pt x="6" y="16"/>
                </a:lnTo>
                <a:lnTo>
                  <a:pt x="3" y="14"/>
                </a:lnTo>
                <a:lnTo>
                  <a:pt x="3" y="14"/>
                </a:lnTo>
                <a:lnTo>
                  <a:pt x="3" y="14"/>
                </a:lnTo>
                <a:lnTo>
                  <a:pt x="3" y="14"/>
                </a:lnTo>
                <a:lnTo>
                  <a:pt x="2" y="14"/>
                </a:lnTo>
                <a:lnTo>
                  <a:pt x="2" y="14"/>
                </a:lnTo>
                <a:lnTo>
                  <a:pt x="12" y="6"/>
                </a:lnTo>
                <a:lnTo>
                  <a:pt x="16" y="5"/>
                </a:lnTo>
                <a:lnTo>
                  <a:pt x="18" y="4"/>
                </a:lnTo>
                <a:lnTo>
                  <a:pt x="18" y="4"/>
                </a:lnTo>
                <a:lnTo>
                  <a:pt x="22" y="3"/>
                </a:lnTo>
                <a:lnTo>
                  <a:pt x="26" y="0"/>
                </a:lnTo>
                <a:lnTo>
                  <a:pt x="26" y="0"/>
                </a:lnTo>
                <a:lnTo>
                  <a:pt x="28" y="5"/>
                </a:lnTo>
                <a:lnTo>
                  <a:pt x="28" y="5"/>
                </a:lnTo>
                <a:lnTo>
                  <a:pt x="33" y="14"/>
                </a:lnTo>
                <a:lnTo>
                  <a:pt x="33" y="14"/>
                </a:lnTo>
                <a:lnTo>
                  <a:pt x="34" y="19"/>
                </a:lnTo>
                <a:lnTo>
                  <a:pt x="34" y="19"/>
                </a:lnTo>
                <a:lnTo>
                  <a:pt x="34" y="28"/>
                </a:lnTo>
                <a:lnTo>
                  <a:pt x="34" y="28"/>
                </a:lnTo>
                <a:lnTo>
                  <a:pt x="35" y="37"/>
                </a:lnTo>
                <a:lnTo>
                  <a:pt x="35" y="37"/>
                </a:lnTo>
                <a:lnTo>
                  <a:pt x="38" y="43"/>
                </a:lnTo>
                <a:lnTo>
                  <a:pt x="38" y="48"/>
                </a:lnTo>
                <a:lnTo>
                  <a:pt x="38" y="48"/>
                </a:lnTo>
                <a:lnTo>
                  <a:pt x="38" y="52"/>
                </a:lnTo>
                <a:lnTo>
                  <a:pt x="38" y="52"/>
                </a:lnTo>
                <a:lnTo>
                  <a:pt x="32" y="58"/>
                </a:lnTo>
                <a:lnTo>
                  <a:pt x="32" y="58"/>
                </a:lnTo>
                <a:lnTo>
                  <a:pt x="29" y="60"/>
                </a:lnTo>
                <a:lnTo>
                  <a:pt x="29" y="62"/>
                </a:lnTo>
                <a:lnTo>
                  <a:pt x="28" y="62"/>
                </a:lnTo>
                <a:lnTo>
                  <a:pt x="28" y="62"/>
                </a:lnTo>
                <a:lnTo>
                  <a:pt x="28" y="62"/>
                </a:lnTo>
                <a:lnTo>
                  <a:pt x="23" y="62"/>
                </a:lnTo>
                <a:lnTo>
                  <a:pt x="23" y="62"/>
                </a:lnTo>
                <a:lnTo>
                  <a:pt x="16" y="62"/>
                </a:lnTo>
                <a:lnTo>
                  <a:pt x="16" y="62"/>
                </a:lnTo>
                <a:lnTo>
                  <a:pt x="13" y="64"/>
                </a:lnTo>
                <a:lnTo>
                  <a:pt x="13" y="64"/>
                </a:lnTo>
                <a:lnTo>
                  <a:pt x="7" y="69"/>
                </a:lnTo>
                <a:lnTo>
                  <a:pt x="7" y="69"/>
                </a:lnTo>
                <a:lnTo>
                  <a:pt x="5" y="70"/>
                </a:lnTo>
                <a:lnTo>
                  <a:pt x="3" y="70"/>
                </a:lnTo>
                <a:lnTo>
                  <a:pt x="3" y="7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3" name="Freeform 858"/>
          <p:cNvSpPr>
            <a:spLocks/>
          </p:cNvSpPr>
          <p:nvPr/>
        </p:nvSpPr>
        <p:spPr bwMode="gray">
          <a:xfrm>
            <a:off x="4389163" y="4108132"/>
            <a:ext cx="42258" cy="87395"/>
          </a:xfrm>
          <a:custGeom>
            <a:avLst/>
            <a:gdLst>
              <a:gd name="T0" fmla="*/ 21 w 25"/>
              <a:gd name="T1" fmla="*/ 1 h 51"/>
              <a:gd name="T2" fmla="*/ 21 w 25"/>
              <a:gd name="T3" fmla="*/ 1 h 51"/>
              <a:gd name="T4" fmla="*/ 21 w 25"/>
              <a:gd name="T5" fmla="*/ 0 h 51"/>
              <a:gd name="T6" fmla="*/ 18 w 25"/>
              <a:gd name="T7" fmla="*/ 1 h 51"/>
              <a:gd name="T8" fmla="*/ 14 w 25"/>
              <a:gd name="T9" fmla="*/ 5 h 51"/>
              <a:gd name="T10" fmla="*/ 6 w 25"/>
              <a:gd name="T11" fmla="*/ 12 h 51"/>
              <a:gd name="T12" fmla="*/ 6 w 25"/>
              <a:gd name="T13" fmla="*/ 12 h 51"/>
              <a:gd name="T14" fmla="*/ 2 w 25"/>
              <a:gd name="T15" fmla="*/ 21 h 51"/>
              <a:gd name="T16" fmla="*/ 0 w 25"/>
              <a:gd name="T17" fmla="*/ 30 h 51"/>
              <a:gd name="T18" fmla="*/ 0 w 25"/>
              <a:gd name="T19" fmla="*/ 30 h 51"/>
              <a:gd name="T20" fmla="*/ 2 w 25"/>
              <a:gd name="T21" fmla="*/ 40 h 51"/>
              <a:gd name="T22" fmla="*/ 4 w 25"/>
              <a:gd name="T23" fmla="*/ 45 h 51"/>
              <a:gd name="T24" fmla="*/ 6 w 25"/>
              <a:gd name="T25" fmla="*/ 49 h 51"/>
              <a:gd name="T26" fmla="*/ 6 w 25"/>
              <a:gd name="T27" fmla="*/ 49 h 51"/>
              <a:gd name="T28" fmla="*/ 9 w 25"/>
              <a:gd name="T29" fmla="*/ 50 h 51"/>
              <a:gd name="T30" fmla="*/ 9 w 25"/>
              <a:gd name="T31" fmla="*/ 51 h 51"/>
              <a:gd name="T32" fmla="*/ 12 w 25"/>
              <a:gd name="T33" fmla="*/ 46 h 51"/>
              <a:gd name="T34" fmla="*/ 12 w 25"/>
              <a:gd name="T35" fmla="*/ 46 h 51"/>
              <a:gd name="T36" fmla="*/ 16 w 25"/>
              <a:gd name="T37" fmla="*/ 35 h 51"/>
              <a:gd name="T38" fmla="*/ 17 w 25"/>
              <a:gd name="T39" fmla="*/ 30 h 51"/>
              <a:gd name="T40" fmla="*/ 20 w 25"/>
              <a:gd name="T41" fmla="*/ 27 h 51"/>
              <a:gd name="T42" fmla="*/ 20 w 25"/>
              <a:gd name="T43" fmla="*/ 27 h 51"/>
              <a:gd name="T44" fmla="*/ 22 w 25"/>
              <a:gd name="T45" fmla="*/ 24 h 51"/>
              <a:gd name="T46" fmla="*/ 23 w 25"/>
              <a:gd name="T47" fmla="*/ 19 h 51"/>
              <a:gd name="T48" fmla="*/ 25 w 25"/>
              <a:gd name="T49" fmla="*/ 14 h 51"/>
              <a:gd name="T50" fmla="*/ 25 w 25"/>
              <a:gd name="T51" fmla="*/ 11 h 51"/>
              <a:gd name="T52" fmla="*/ 25 w 25"/>
              <a:gd name="T53" fmla="*/ 11 h 51"/>
              <a:gd name="T54" fmla="*/ 21 w 25"/>
              <a:gd name="T55"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51">
                <a:moveTo>
                  <a:pt x="21" y="1"/>
                </a:moveTo>
                <a:lnTo>
                  <a:pt x="21" y="1"/>
                </a:lnTo>
                <a:lnTo>
                  <a:pt x="21" y="0"/>
                </a:lnTo>
                <a:lnTo>
                  <a:pt x="18" y="1"/>
                </a:lnTo>
                <a:lnTo>
                  <a:pt x="14" y="5"/>
                </a:lnTo>
                <a:lnTo>
                  <a:pt x="6" y="12"/>
                </a:lnTo>
                <a:lnTo>
                  <a:pt x="6" y="12"/>
                </a:lnTo>
                <a:lnTo>
                  <a:pt x="2" y="21"/>
                </a:lnTo>
                <a:lnTo>
                  <a:pt x="0" y="30"/>
                </a:lnTo>
                <a:lnTo>
                  <a:pt x="0" y="30"/>
                </a:lnTo>
                <a:lnTo>
                  <a:pt x="2" y="40"/>
                </a:lnTo>
                <a:lnTo>
                  <a:pt x="4" y="45"/>
                </a:lnTo>
                <a:lnTo>
                  <a:pt x="6" y="49"/>
                </a:lnTo>
                <a:lnTo>
                  <a:pt x="6" y="49"/>
                </a:lnTo>
                <a:lnTo>
                  <a:pt x="9" y="50"/>
                </a:lnTo>
                <a:lnTo>
                  <a:pt x="9" y="51"/>
                </a:lnTo>
                <a:lnTo>
                  <a:pt x="12" y="46"/>
                </a:lnTo>
                <a:lnTo>
                  <a:pt x="12" y="46"/>
                </a:lnTo>
                <a:lnTo>
                  <a:pt x="16" y="35"/>
                </a:lnTo>
                <a:lnTo>
                  <a:pt x="17" y="30"/>
                </a:lnTo>
                <a:lnTo>
                  <a:pt x="20" y="27"/>
                </a:lnTo>
                <a:lnTo>
                  <a:pt x="20" y="27"/>
                </a:lnTo>
                <a:lnTo>
                  <a:pt x="22" y="24"/>
                </a:lnTo>
                <a:lnTo>
                  <a:pt x="23" y="19"/>
                </a:lnTo>
                <a:lnTo>
                  <a:pt x="25" y="14"/>
                </a:lnTo>
                <a:lnTo>
                  <a:pt x="25" y="11"/>
                </a:lnTo>
                <a:lnTo>
                  <a:pt x="25" y="11"/>
                </a:lnTo>
                <a:lnTo>
                  <a:pt x="21"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4" name="Freeform 860"/>
          <p:cNvSpPr>
            <a:spLocks/>
          </p:cNvSpPr>
          <p:nvPr/>
        </p:nvSpPr>
        <p:spPr bwMode="gray">
          <a:xfrm>
            <a:off x="4605523" y="3880220"/>
            <a:ext cx="57470" cy="78827"/>
          </a:xfrm>
          <a:custGeom>
            <a:avLst/>
            <a:gdLst>
              <a:gd name="T0" fmla="*/ 20 w 34"/>
              <a:gd name="T1" fmla="*/ 46 h 46"/>
              <a:gd name="T2" fmla="*/ 17 w 34"/>
              <a:gd name="T3" fmla="*/ 43 h 46"/>
              <a:gd name="T4" fmla="*/ 16 w 34"/>
              <a:gd name="T5" fmla="*/ 40 h 46"/>
              <a:gd name="T6" fmla="*/ 14 w 34"/>
              <a:gd name="T7" fmla="*/ 44 h 46"/>
              <a:gd name="T8" fmla="*/ 12 w 34"/>
              <a:gd name="T9" fmla="*/ 46 h 46"/>
              <a:gd name="T10" fmla="*/ 11 w 34"/>
              <a:gd name="T11" fmla="*/ 45 h 46"/>
              <a:gd name="T12" fmla="*/ 9 w 34"/>
              <a:gd name="T13" fmla="*/ 38 h 46"/>
              <a:gd name="T14" fmla="*/ 9 w 34"/>
              <a:gd name="T15" fmla="*/ 33 h 46"/>
              <a:gd name="T16" fmla="*/ 10 w 34"/>
              <a:gd name="T17" fmla="*/ 29 h 46"/>
              <a:gd name="T18" fmla="*/ 14 w 34"/>
              <a:gd name="T19" fmla="*/ 24 h 46"/>
              <a:gd name="T20" fmla="*/ 14 w 34"/>
              <a:gd name="T21" fmla="*/ 19 h 46"/>
              <a:gd name="T22" fmla="*/ 11 w 34"/>
              <a:gd name="T23" fmla="*/ 14 h 46"/>
              <a:gd name="T24" fmla="*/ 9 w 34"/>
              <a:gd name="T25" fmla="*/ 13 h 46"/>
              <a:gd name="T26" fmla="*/ 9 w 34"/>
              <a:gd name="T27" fmla="*/ 16 h 46"/>
              <a:gd name="T28" fmla="*/ 9 w 34"/>
              <a:gd name="T29" fmla="*/ 21 h 46"/>
              <a:gd name="T30" fmla="*/ 7 w 34"/>
              <a:gd name="T31" fmla="*/ 22 h 46"/>
              <a:gd name="T32" fmla="*/ 0 w 34"/>
              <a:gd name="T33" fmla="*/ 16 h 46"/>
              <a:gd name="T34" fmla="*/ 1 w 34"/>
              <a:gd name="T35" fmla="*/ 12 h 46"/>
              <a:gd name="T36" fmla="*/ 2 w 34"/>
              <a:gd name="T37" fmla="*/ 8 h 46"/>
              <a:gd name="T38" fmla="*/ 7 w 34"/>
              <a:gd name="T39" fmla="*/ 6 h 46"/>
              <a:gd name="T40" fmla="*/ 11 w 34"/>
              <a:gd name="T41" fmla="*/ 2 h 46"/>
              <a:gd name="T42" fmla="*/ 15 w 34"/>
              <a:gd name="T43" fmla="*/ 0 h 46"/>
              <a:gd name="T44" fmla="*/ 18 w 34"/>
              <a:gd name="T45" fmla="*/ 1 h 46"/>
              <a:gd name="T46" fmla="*/ 22 w 34"/>
              <a:gd name="T47" fmla="*/ 3 h 46"/>
              <a:gd name="T48" fmla="*/ 26 w 34"/>
              <a:gd name="T49" fmla="*/ 2 h 46"/>
              <a:gd name="T50" fmla="*/ 30 w 34"/>
              <a:gd name="T51" fmla="*/ 3 h 46"/>
              <a:gd name="T52" fmla="*/ 30 w 34"/>
              <a:gd name="T53" fmla="*/ 7 h 46"/>
              <a:gd name="T54" fmla="*/ 33 w 34"/>
              <a:gd name="T55" fmla="*/ 12 h 46"/>
              <a:gd name="T56" fmla="*/ 33 w 34"/>
              <a:gd name="T57" fmla="*/ 17 h 46"/>
              <a:gd name="T58" fmla="*/ 31 w 34"/>
              <a:gd name="T59" fmla="*/ 23 h 46"/>
              <a:gd name="T60" fmla="*/ 28 w 34"/>
              <a:gd name="T61" fmla="*/ 30 h 46"/>
              <a:gd name="T62" fmla="*/ 27 w 34"/>
              <a:gd name="T63" fmla="*/ 40 h 46"/>
              <a:gd name="T64" fmla="*/ 26 w 34"/>
              <a:gd name="T65" fmla="*/ 42 h 46"/>
              <a:gd name="T66" fmla="*/ 21 w 34"/>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6">
                <a:moveTo>
                  <a:pt x="20" y="46"/>
                </a:moveTo>
                <a:lnTo>
                  <a:pt x="20" y="46"/>
                </a:lnTo>
                <a:lnTo>
                  <a:pt x="17" y="45"/>
                </a:lnTo>
                <a:lnTo>
                  <a:pt x="17" y="43"/>
                </a:lnTo>
                <a:lnTo>
                  <a:pt x="16" y="40"/>
                </a:lnTo>
                <a:lnTo>
                  <a:pt x="16" y="40"/>
                </a:lnTo>
                <a:lnTo>
                  <a:pt x="16" y="40"/>
                </a:lnTo>
                <a:lnTo>
                  <a:pt x="14" y="44"/>
                </a:lnTo>
                <a:lnTo>
                  <a:pt x="14" y="45"/>
                </a:lnTo>
                <a:lnTo>
                  <a:pt x="12" y="46"/>
                </a:lnTo>
                <a:lnTo>
                  <a:pt x="12" y="46"/>
                </a:lnTo>
                <a:lnTo>
                  <a:pt x="11" y="45"/>
                </a:lnTo>
                <a:lnTo>
                  <a:pt x="10" y="43"/>
                </a:lnTo>
                <a:lnTo>
                  <a:pt x="9" y="38"/>
                </a:lnTo>
                <a:lnTo>
                  <a:pt x="9" y="38"/>
                </a:lnTo>
                <a:lnTo>
                  <a:pt x="9" y="33"/>
                </a:lnTo>
                <a:lnTo>
                  <a:pt x="9" y="30"/>
                </a:lnTo>
                <a:lnTo>
                  <a:pt x="10" y="29"/>
                </a:lnTo>
                <a:lnTo>
                  <a:pt x="10" y="29"/>
                </a:lnTo>
                <a:lnTo>
                  <a:pt x="14" y="24"/>
                </a:lnTo>
                <a:lnTo>
                  <a:pt x="14" y="21"/>
                </a:lnTo>
                <a:lnTo>
                  <a:pt x="14" y="19"/>
                </a:lnTo>
                <a:lnTo>
                  <a:pt x="14" y="19"/>
                </a:lnTo>
                <a:lnTo>
                  <a:pt x="11" y="14"/>
                </a:lnTo>
                <a:lnTo>
                  <a:pt x="10" y="13"/>
                </a:lnTo>
                <a:lnTo>
                  <a:pt x="9" y="13"/>
                </a:lnTo>
                <a:lnTo>
                  <a:pt x="9" y="13"/>
                </a:lnTo>
                <a:lnTo>
                  <a:pt x="9" y="16"/>
                </a:lnTo>
                <a:lnTo>
                  <a:pt x="9" y="18"/>
                </a:lnTo>
                <a:lnTo>
                  <a:pt x="9" y="21"/>
                </a:lnTo>
                <a:lnTo>
                  <a:pt x="7" y="22"/>
                </a:lnTo>
                <a:lnTo>
                  <a:pt x="7" y="22"/>
                </a:lnTo>
                <a:lnTo>
                  <a:pt x="4" y="19"/>
                </a:lnTo>
                <a:lnTo>
                  <a:pt x="0" y="16"/>
                </a:lnTo>
                <a:lnTo>
                  <a:pt x="0" y="16"/>
                </a:lnTo>
                <a:lnTo>
                  <a:pt x="1" y="12"/>
                </a:lnTo>
                <a:lnTo>
                  <a:pt x="1" y="10"/>
                </a:lnTo>
                <a:lnTo>
                  <a:pt x="2" y="8"/>
                </a:lnTo>
                <a:lnTo>
                  <a:pt x="2" y="8"/>
                </a:lnTo>
                <a:lnTo>
                  <a:pt x="7" y="6"/>
                </a:lnTo>
                <a:lnTo>
                  <a:pt x="11" y="2"/>
                </a:lnTo>
                <a:lnTo>
                  <a:pt x="11" y="2"/>
                </a:lnTo>
                <a:lnTo>
                  <a:pt x="12" y="1"/>
                </a:lnTo>
                <a:lnTo>
                  <a:pt x="15" y="0"/>
                </a:lnTo>
                <a:lnTo>
                  <a:pt x="17" y="0"/>
                </a:lnTo>
                <a:lnTo>
                  <a:pt x="18" y="1"/>
                </a:lnTo>
                <a:lnTo>
                  <a:pt x="18" y="1"/>
                </a:lnTo>
                <a:lnTo>
                  <a:pt x="22" y="3"/>
                </a:lnTo>
                <a:lnTo>
                  <a:pt x="26" y="2"/>
                </a:lnTo>
                <a:lnTo>
                  <a:pt x="26" y="2"/>
                </a:lnTo>
                <a:lnTo>
                  <a:pt x="28" y="2"/>
                </a:lnTo>
                <a:lnTo>
                  <a:pt x="30" y="3"/>
                </a:lnTo>
                <a:lnTo>
                  <a:pt x="30" y="7"/>
                </a:lnTo>
                <a:lnTo>
                  <a:pt x="30" y="7"/>
                </a:lnTo>
                <a:lnTo>
                  <a:pt x="31" y="10"/>
                </a:lnTo>
                <a:lnTo>
                  <a:pt x="33" y="12"/>
                </a:lnTo>
                <a:lnTo>
                  <a:pt x="34" y="14"/>
                </a:lnTo>
                <a:lnTo>
                  <a:pt x="33" y="17"/>
                </a:lnTo>
                <a:lnTo>
                  <a:pt x="33" y="17"/>
                </a:lnTo>
                <a:lnTo>
                  <a:pt x="31" y="23"/>
                </a:lnTo>
                <a:lnTo>
                  <a:pt x="28" y="30"/>
                </a:lnTo>
                <a:lnTo>
                  <a:pt x="28" y="30"/>
                </a:lnTo>
                <a:lnTo>
                  <a:pt x="27" y="37"/>
                </a:lnTo>
                <a:lnTo>
                  <a:pt x="27" y="40"/>
                </a:lnTo>
                <a:lnTo>
                  <a:pt x="26" y="42"/>
                </a:lnTo>
                <a:lnTo>
                  <a:pt x="26" y="42"/>
                </a:lnTo>
                <a:lnTo>
                  <a:pt x="22" y="44"/>
                </a:lnTo>
                <a:lnTo>
                  <a:pt x="21" y="46"/>
                </a:lnTo>
                <a:lnTo>
                  <a:pt x="20" y="4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5" name="Freeform 862"/>
          <p:cNvSpPr>
            <a:spLocks/>
          </p:cNvSpPr>
          <p:nvPr/>
        </p:nvSpPr>
        <p:spPr bwMode="gray">
          <a:xfrm>
            <a:off x="4668065" y="3866511"/>
            <a:ext cx="57470" cy="51409"/>
          </a:xfrm>
          <a:custGeom>
            <a:avLst/>
            <a:gdLst>
              <a:gd name="T0" fmla="*/ 9 w 34"/>
              <a:gd name="T1" fmla="*/ 30 h 30"/>
              <a:gd name="T2" fmla="*/ 9 w 34"/>
              <a:gd name="T3" fmla="*/ 30 h 30"/>
              <a:gd name="T4" fmla="*/ 6 w 34"/>
              <a:gd name="T5" fmla="*/ 27 h 30"/>
              <a:gd name="T6" fmla="*/ 5 w 34"/>
              <a:gd name="T7" fmla="*/ 24 h 30"/>
              <a:gd name="T8" fmla="*/ 5 w 34"/>
              <a:gd name="T9" fmla="*/ 21 h 30"/>
              <a:gd name="T10" fmla="*/ 4 w 34"/>
              <a:gd name="T11" fmla="*/ 19 h 30"/>
              <a:gd name="T12" fmla="*/ 4 w 34"/>
              <a:gd name="T13" fmla="*/ 19 h 30"/>
              <a:gd name="T14" fmla="*/ 1 w 34"/>
              <a:gd name="T15" fmla="*/ 19 h 30"/>
              <a:gd name="T16" fmla="*/ 0 w 34"/>
              <a:gd name="T17" fmla="*/ 18 h 30"/>
              <a:gd name="T18" fmla="*/ 0 w 34"/>
              <a:gd name="T19" fmla="*/ 18 h 30"/>
              <a:gd name="T20" fmla="*/ 0 w 34"/>
              <a:gd name="T21" fmla="*/ 18 h 30"/>
              <a:gd name="T22" fmla="*/ 9 w 34"/>
              <a:gd name="T23" fmla="*/ 8 h 30"/>
              <a:gd name="T24" fmla="*/ 9 w 34"/>
              <a:gd name="T25" fmla="*/ 8 h 30"/>
              <a:gd name="T26" fmla="*/ 10 w 34"/>
              <a:gd name="T27" fmla="*/ 8 h 30"/>
              <a:gd name="T28" fmla="*/ 12 w 34"/>
              <a:gd name="T29" fmla="*/ 8 h 30"/>
              <a:gd name="T30" fmla="*/ 14 w 34"/>
              <a:gd name="T31" fmla="*/ 9 h 30"/>
              <a:gd name="T32" fmla="*/ 16 w 34"/>
              <a:gd name="T33" fmla="*/ 9 h 30"/>
              <a:gd name="T34" fmla="*/ 16 w 34"/>
              <a:gd name="T35" fmla="*/ 9 h 30"/>
              <a:gd name="T36" fmla="*/ 20 w 34"/>
              <a:gd name="T37" fmla="*/ 8 h 30"/>
              <a:gd name="T38" fmla="*/ 21 w 34"/>
              <a:gd name="T39" fmla="*/ 5 h 30"/>
              <a:gd name="T40" fmla="*/ 22 w 34"/>
              <a:gd name="T41" fmla="*/ 2 h 30"/>
              <a:gd name="T42" fmla="*/ 25 w 34"/>
              <a:gd name="T43" fmla="*/ 0 h 30"/>
              <a:gd name="T44" fmla="*/ 25 w 34"/>
              <a:gd name="T45" fmla="*/ 0 h 30"/>
              <a:gd name="T46" fmla="*/ 27 w 34"/>
              <a:gd name="T47" fmla="*/ 0 h 30"/>
              <a:gd name="T48" fmla="*/ 30 w 34"/>
              <a:gd name="T49" fmla="*/ 2 h 30"/>
              <a:gd name="T50" fmla="*/ 34 w 34"/>
              <a:gd name="T51" fmla="*/ 5 h 30"/>
              <a:gd name="T52" fmla="*/ 34 w 34"/>
              <a:gd name="T53" fmla="*/ 5 h 30"/>
              <a:gd name="T54" fmla="*/ 34 w 34"/>
              <a:gd name="T55" fmla="*/ 8 h 30"/>
              <a:gd name="T56" fmla="*/ 32 w 34"/>
              <a:gd name="T57" fmla="*/ 11 h 30"/>
              <a:gd name="T58" fmla="*/ 30 w 34"/>
              <a:gd name="T59" fmla="*/ 15 h 30"/>
              <a:gd name="T60" fmla="*/ 28 w 34"/>
              <a:gd name="T61" fmla="*/ 16 h 30"/>
              <a:gd name="T62" fmla="*/ 28 w 34"/>
              <a:gd name="T63" fmla="*/ 16 h 30"/>
              <a:gd name="T64" fmla="*/ 23 w 34"/>
              <a:gd name="T65" fmla="*/ 15 h 30"/>
              <a:gd name="T66" fmla="*/ 20 w 34"/>
              <a:gd name="T67" fmla="*/ 15 h 30"/>
              <a:gd name="T68" fmla="*/ 17 w 34"/>
              <a:gd name="T69" fmla="*/ 16 h 30"/>
              <a:gd name="T70" fmla="*/ 17 w 34"/>
              <a:gd name="T71" fmla="*/ 16 h 30"/>
              <a:gd name="T72" fmla="*/ 14 w 34"/>
              <a:gd name="T73" fmla="*/ 25 h 30"/>
              <a:gd name="T74" fmla="*/ 11 w 34"/>
              <a:gd name="T75" fmla="*/ 29 h 30"/>
              <a:gd name="T76" fmla="*/ 10 w 34"/>
              <a:gd name="T77" fmla="*/ 30 h 30"/>
              <a:gd name="T78" fmla="*/ 9 w 34"/>
              <a:gd name="T7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30">
                <a:moveTo>
                  <a:pt x="9" y="30"/>
                </a:moveTo>
                <a:lnTo>
                  <a:pt x="9" y="30"/>
                </a:lnTo>
                <a:lnTo>
                  <a:pt x="6" y="27"/>
                </a:lnTo>
                <a:lnTo>
                  <a:pt x="5" y="24"/>
                </a:lnTo>
                <a:lnTo>
                  <a:pt x="5" y="21"/>
                </a:lnTo>
                <a:lnTo>
                  <a:pt x="4" y="19"/>
                </a:lnTo>
                <a:lnTo>
                  <a:pt x="4" y="19"/>
                </a:lnTo>
                <a:lnTo>
                  <a:pt x="1" y="19"/>
                </a:lnTo>
                <a:lnTo>
                  <a:pt x="0" y="18"/>
                </a:lnTo>
                <a:lnTo>
                  <a:pt x="0" y="18"/>
                </a:lnTo>
                <a:lnTo>
                  <a:pt x="0" y="18"/>
                </a:lnTo>
                <a:lnTo>
                  <a:pt x="9" y="8"/>
                </a:lnTo>
                <a:lnTo>
                  <a:pt x="9" y="8"/>
                </a:lnTo>
                <a:lnTo>
                  <a:pt x="10" y="8"/>
                </a:lnTo>
                <a:lnTo>
                  <a:pt x="12" y="8"/>
                </a:lnTo>
                <a:lnTo>
                  <a:pt x="14" y="9"/>
                </a:lnTo>
                <a:lnTo>
                  <a:pt x="16" y="9"/>
                </a:lnTo>
                <a:lnTo>
                  <a:pt x="16" y="9"/>
                </a:lnTo>
                <a:lnTo>
                  <a:pt x="20" y="8"/>
                </a:lnTo>
                <a:lnTo>
                  <a:pt x="21" y="5"/>
                </a:lnTo>
                <a:lnTo>
                  <a:pt x="22" y="2"/>
                </a:lnTo>
                <a:lnTo>
                  <a:pt x="25" y="0"/>
                </a:lnTo>
                <a:lnTo>
                  <a:pt x="25" y="0"/>
                </a:lnTo>
                <a:lnTo>
                  <a:pt x="27" y="0"/>
                </a:lnTo>
                <a:lnTo>
                  <a:pt x="30" y="2"/>
                </a:lnTo>
                <a:lnTo>
                  <a:pt x="34" y="5"/>
                </a:lnTo>
                <a:lnTo>
                  <a:pt x="34" y="5"/>
                </a:lnTo>
                <a:lnTo>
                  <a:pt x="34" y="8"/>
                </a:lnTo>
                <a:lnTo>
                  <a:pt x="32" y="11"/>
                </a:lnTo>
                <a:lnTo>
                  <a:pt x="30" y="15"/>
                </a:lnTo>
                <a:lnTo>
                  <a:pt x="28" y="16"/>
                </a:lnTo>
                <a:lnTo>
                  <a:pt x="28" y="16"/>
                </a:lnTo>
                <a:lnTo>
                  <a:pt x="23" y="15"/>
                </a:lnTo>
                <a:lnTo>
                  <a:pt x="20" y="15"/>
                </a:lnTo>
                <a:lnTo>
                  <a:pt x="17" y="16"/>
                </a:lnTo>
                <a:lnTo>
                  <a:pt x="17" y="16"/>
                </a:lnTo>
                <a:lnTo>
                  <a:pt x="14" y="25"/>
                </a:lnTo>
                <a:lnTo>
                  <a:pt x="11" y="29"/>
                </a:lnTo>
                <a:lnTo>
                  <a:pt x="10" y="30"/>
                </a:lnTo>
                <a:lnTo>
                  <a:pt x="9" y="3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6" name="Freeform 864"/>
          <p:cNvSpPr>
            <a:spLocks/>
          </p:cNvSpPr>
          <p:nvPr/>
        </p:nvSpPr>
        <p:spPr bwMode="gray">
          <a:xfrm>
            <a:off x="4634259" y="3660875"/>
            <a:ext cx="256927" cy="231339"/>
          </a:xfrm>
          <a:custGeom>
            <a:avLst/>
            <a:gdLst>
              <a:gd name="T0" fmla="*/ 61 w 152"/>
              <a:gd name="T1" fmla="*/ 131 h 135"/>
              <a:gd name="T2" fmla="*/ 59 w 152"/>
              <a:gd name="T3" fmla="*/ 123 h 135"/>
              <a:gd name="T4" fmla="*/ 62 w 152"/>
              <a:gd name="T5" fmla="*/ 117 h 135"/>
              <a:gd name="T6" fmla="*/ 53 w 152"/>
              <a:gd name="T7" fmla="*/ 114 h 135"/>
              <a:gd name="T8" fmla="*/ 38 w 152"/>
              <a:gd name="T9" fmla="*/ 119 h 135"/>
              <a:gd name="T10" fmla="*/ 34 w 152"/>
              <a:gd name="T11" fmla="*/ 122 h 135"/>
              <a:gd name="T12" fmla="*/ 25 w 152"/>
              <a:gd name="T13" fmla="*/ 124 h 135"/>
              <a:gd name="T14" fmla="*/ 20 w 152"/>
              <a:gd name="T15" fmla="*/ 123 h 135"/>
              <a:gd name="T16" fmla="*/ 10 w 152"/>
              <a:gd name="T17" fmla="*/ 125 h 135"/>
              <a:gd name="T18" fmla="*/ 0 w 152"/>
              <a:gd name="T19" fmla="*/ 124 h 135"/>
              <a:gd name="T20" fmla="*/ 5 w 152"/>
              <a:gd name="T21" fmla="*/ 120 h 135"/>
              <a:gd name="T22" fmla="*/ 17 w 152"/>
              <a:gd name="T23" fmla="*/ 110 h 135"/>
              <a:gd name="T24" fmla="*/ 29 w 152"/>
              <a:gd name="T25" fmla="*/ 102 h 135"/>
              <a:gd name="T26" fmla="*/ 46 w 152"/>
              <a:gd name="T27" fmla="*/ 99 h 135"/>
              <a:gd name="T28" fmla="*/ 54 w 152"/>
              <a:gd name="T29" fmla="*/ 97 h 135"/>
              <a:gd name="T30" fmla="*/ 66 w 152"/>
              <a:gd name="T31" fmla="*/ 99 h 135"/>
              <a:gd name="T32" fmla="*/ 72 w 152"/>
              <a:gd name="T33" fmla="*/ 99 h 135"/>
              <a:gd name="T34" fmla="*/ 72 w 152"/>
              <a:gd name="T35" fmla="*/ 94 h 135"/>
              <a:gd name="T36" fmla="*/ 77 w 152"/>
              <a:gd name="T37" fmla="*/ 86 h 135"/>
              <a:gd name="T38" fmla="*/ 80 w 152"/>
              <a:gd name="T39" fmla="*/ 76 h 135"/>
              <a:gd name="T40" fmla="*/ 88 w 152"/>
              <a:gd name="T41" fmla="*/ 69 h 135"/>
              <a:gd name="T42" fmla="*/ 85 w 152"/>
              <a:gd name="T43" fmla="*/ 75 h 135"/>
              <a:gd name="T44" fmla="*/ 88 w 152"/>
              <a:gd name="T45" fmla="*/ 81 h 135"/>
              <a:gd name="T46" fmla="*/ 94 w 152"/>
              <a:gd name="T47" fmla="*/ 77 h 135"/>
              <a:gd name="T48" fmla="*/ 107 w 152"/>
              <a:gd name="T49" fmla="*/ 67 h 135"/>
              <a:gd name="T50" fmla="*/ 122 w 152"/>
              <a:gd name="T51" fmla="*/ 50 h 135"/>
              <a:gd name="T52" fmla="*/ 128 w 152"/>
              <a:gd name="T53" fmla="*/ 32 h 135"/>
              <a:gd name="T54" fmla="*/ 125 w 152"/>
              <a:gd name="T55" fmla="*/ 25 h 135"/>
              <a:gd name="T56" fmla="*/ 127 w 152"/>
              <a:gd name="T57" fmla="*/ 19 h 135"/>
              <a:gd name="T58" fmla="*/ 126 w 152"/>
              <a:gd name="T59" fmla="*/ 12 h 135"/>
              <a:gd name="T60" fmla="*/ 130 w 152"/>
              <a:gd name="T61" fmla="*/ 7 h 135"/>
              <a:gd name="T62" fmla="*/ 131 w 152"/>
              <a:gd name="T63" fmla="*/ 2 h 135"/>
              <a:gd name="T64" fmla="*/ 133 w 152"/>
              <a:gd name="T65" fmla="*/ 6 h 135"/>
              <a:gd name="T66" fmla="*/ 139 w 152"/>
              <a:gd name="T67" fmla="*/ 9 h 135"/>
              <a:gd name="T68" fmla="*/ 142 w 152"/>
              <a:gd name="T69" fmla="*/ 6 h 135"/>
              <a:gd name="T70" fmla="*/ 137 w 152"/>
              <a:gd name="T71" fmla="*/ 3 h 135"/>
              <a:gd name="T72" fmla="*/ 139 w 152"/>
              <a:gd name="T73" fmla="*/ 0 h 135"/>
              <a:gd name="T74" fmla="*/ 144 w 152"/>
              <a:gd name="T75" fmla="*/ 3 h 135"/>
              <a:gd name="T76" fmla="*/ 148 w 152"/>
              <a:gd name="T77" fmla="*/ 16 h 135"/>
              <a:gd name="T78" fmla="*/ 152 w 152"/>
              <a:gd name="T79" fmla="*/ 35 h 135"/>
              <a:gd name="T80" fmla="*/ 148 w 152"/>
              <a:gd name="T81" fmla="*/ 44 h 135"/>
              <a:gd name="T82" fmla="*/ 147 w 152"/>
              <a:gd name="T83" fmla="*/ 53 h 135"/>
              <a:gd name="T84" fmla="*/ 142 w 152"/>
              <a:gd name="T85" fmla="*/ 53 h 135"/>
              <a:gd name="T86" fmla="*/ 141 w 152"/>
              <a:gd name="T87" fmla="*/ 65 h 135"/>
              <a:gd name="T88" fmla="*/ 137 w 152"/>
              <a:gd name="T89" fmla="*/ 86 h 135"/>
              <a:gd name="T90" fmla="*/ 137 w 152"/>
              <a:gd name="T91" fmla="*/ 97 h 135"/>
              <a:gd name="T92" fmla="*/ 136 w 152"/>
              <a:gd name="T93" fmla="*/ 101 h 135"/>
              <a:gd name="T94" fmla="*/ 132 w 152"/>
              <a:gd name="T95" fmla="*/ 109 h 135"/>
              <a:gd name="T96" fmla="*/ 126 w 152"/>
              <a:gd name="T97" fmla="*/ 110 h 135"/>
              <a:gd name="T98" fmla="*/ 125 w 152"/>
              <a:gd name="T99" fmla="*/ 104 h 135"/>
              <a:gd name="T100" fmla="*/ 127 w 152"/>
              <a:gd name="T101" fmla="*/ 98 h 135"/>
              <a:gd name="T102" fmla="*/ 122 w 152"/>
              <a:gd name="T103" fmla="*/ 102 h 135"/>
              <a:gd name="T104" fmla="*/ 117 w 152"/>
              <a:gd name="T105" fmla="*/ 103 h 135"/>
              <a:gd name="T106" fmla="*/ 114 w 152"/>
              <a:gd name="T107" fmla="*/ 114 h 135"/>
              <a:gd name="T108" fmla="*/ 111 w 152"/>
              <a:gd name="T109" fmla="*/ 110 h 135"/>
              <a:gd name="T110" fmla="*/ 106 w 152"/>
              <a:gd name="T111" fmla="*/ 114 h 135"/>
              <a:gd name="T112" fmla="*/ 98 w 152"/>
              <a:gd name="T113" fmla="*/ 118 h 135"/>
              <a:gd name="T114" fmla="*/ 86 w 152"/>
              <a:gd name="T115" fmla="*/ 115 h 135"/>
              <a:gd name="T116" fmla="*/ 83 w 152"/>
              <a:gd name="T117" fmla="*/ 122 h 135"/>
              <a:gd name="T118" fmla="*/ 78 w 152"/>
              <a:gd name="T119" fmla="*/ 125 h 135"/>
              <a:gd name="T120" fmla="*/ 68 w 152"/>
              <a:gd name="T1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35">
                <a:moveTo>
                  <a:pt x="68" y="135"/>
                </a:moveTo>
                <a:lnTo>
                  <a:pt x="68" y="135"/>
                </a:lnTo>
                <a:lnTo>
                  <a:pt x="63" y="134"/>
                </a:lnTo>
                <a:lnTo>
                  <a:pt x="61" y="131"/>
                </a:lnTo>
                <a:lnTo>
                  <a:pt x="61" y="131"/>
                </a:lnTo>
                <a:lnTo>
                  <a:pt x="59" y="126"/>
                </a:lnTo>
                <a:lnTo>
                  <a:pt x="58" y="124"/>
                </a:lnTo>
                <a:lnTo>
                  <a:pt x="59" y="123"/>
                </a:lnTo>
                <a:lnTo>
                  <a:pt x="59" y="123"/>
                </a:lnTo>
                <a:lnTo>
                  <a:pt x="62" y="120"/>
                </a:lnTo>
                <a:lnTo>
                  <a:pt x="63" y="118"/>
                </a:lnTo>
                <a:lnTo>
                  <a:pt x="62" y="117"/>
                </a:lnTo>
                <a:lnTo>
                  <a:pt x="62" y="117"/>
                </a:lnTo>
                <a:lnTo>
                  <a:pt x="57" y="114"/>
                </a:lnTo>
                <a:lnTo>
                  <a:pt x="53" y="114"/>
                </a:lnTo>
                <a:lnTo>
                  <a:pt x="53" y="114"/>
                </a:lnTo>
                <a:lnTo>
                  <a:pt x="45" y="117"/>
                </a:lnTo>
                <a:lnTo>
                  <a:pt x="45" y="117"/>
                </a:lnTo>
                <a:lnTo>
                  <a:pt x="41" y="119"/>
                </a:lnTo>
                <a:lnTo>
                  <a:pt x="38" y="119"/>
                </a:lnTo>
                <a:lnTo>
                  <a:pt x="36" y="119"/>
                </a:lnTo>
                <a:lnTo>
                  <a:pt x="36" y="119"/>
                </a:lnTo>
                <a:lnTo>
                  <a:pt x="35" y="119"/>
                </a:lnTo>
                <a:lnTo>
                  <a:pt x="34" y="122"/>
                </a:lnTo>
                <a:lnTo>
                  <a:pt x="31" y="123"/>
                </a:lnTo>
                <a:lnTo>
                  <a:pt x="31" y="123"/>
                </a:lnTo>
                <a:lnTo>
                  <a:pt x="27" y="124"/>
                </a:lnTo>
                <a:lnTo>
                  <a:pt x="25" y="124"/>
                </a:lnTo>
                <a:lnTo>
                  <a:pt x="24" y="124"/>
                </a:lnTo>
                <a:lnTo>
                  <a:pt x="24" y="124"/>
                </a:lnTo>
                <a:lnTo>
                  <a:pt x="22" y="123"/>
                </a:lnTo>
                <a:lnTo>
                  <a:pt x="20" y="123"/>
                </a:lnTo>
                <a:lnTo>
                  <a:pt x="17" y="124"/>
                </a:lnTo>
                <a:lnTo>
                  <a:pt x="17" y="124"/>
                </a:lnTo>
                <a:lnTo>
                  <a:pt x="15" y="125"/>
                </a:lnTo>
                <a:lnTo>
                  <a:pt x="10" y="125"/>
                </a:lnTo>
                <a:lnTo>
                  <a:pt x="10" y="125"/>
                </a:lnTo>
                <a:lnTo>
                  <a:pt x="3" y="125"/>
                </a:lnTo>
                <a:lnTo>
                  <a:pt x="0" y="125"/>
                </a:lnTo>
                <a:lnTo>
                  <a:pt x="0" y="124"/>
                </a:lnTo>
                <a:lnTo>
                  <a:pt x="0" y="123"/>
                </a:lnTo>
                <a:lnTo>
                  <a:pt x="0" y="123"/>
                </a:lnTo>
                <a:lnTo>
                  <a:pt x="3" y="122"/>
                </a:lnTo>
                <a:lnTo>
                  <a:pt x="5" y="120"/>
                </a:lnTo>
                <a:lnTo>
                  <a:pt x="10" y="118"/>
                </a:lnTo>
                <a:lnTo>
                  <a:pt x="10" y="118"/>
                </a:lnTo>
                <a:lnTo>
                  <a:pt x="14" y="114"/>
                </a:lnTo>
                <a:lnTo>
                  <a:pt x="17" y="110"/>
                </a:lnTo>
                <a:lnTo>
                  <a:pt x="17" y="110"/>
                </a:lnTo>
                <a:lnTo>
                  <a:pt x="24" y="105"/>
                </a:lnTo>
                <a:lnTo>
                  <a:pt x="26" y="103"/>
                </a:lnTo>
                <a:lnTo>
                  <a:pt x="29" y="102"/>
                </a:lnTo>
                <a:lnTo>
                  <a:pt x="29" y="102"/>
                </a:lnTo>
                <a:lnTo>
                  <a:pt x="37" y="101"/>
                </a:lnTo>
                <a:lnTo>
                  <a:pt x="42" y="101"/>
                </a:lnTo>
                <a:lnTo>
                  <a:pt x="46" y="99"/>
                </a:lnTo>
                <a:lnTo>
                  <a:pt x="46" y="99"/>
                </a:lnTo>
                <a:lnTo>
                  <a:pt x="50" y="98"/>
                </a:lnTo>
                <a:lnTo>
                  <a:pt x="52" y="97"/>
                </a:lnTo>
                <a:lnTo>
                  <a:pt x="54" y="97"/>
                </a:lnTo>
                <a:lnTo>
                  <a:pt x="54" y="97"/>
                </a:lnTo>
                <a:lnTo>
                  <a:pt x="63" y="98"/>
                </a:lnTo>
                <a:lnTo>
                  <a:pt x="63" y="98"/>
                </a:lnTo>
                <a:lnTo>
                  <a:pt x="66" y="99"/>
                </a:lnTo>
                <a:lnTo>
                  <a:pt x="67" y="101"/>
                </a:lnTo>
                <a:lnTo>
                  <a:pt x="67" y="101"/>
                </a:lnTo>
                <a:lnTo>
                  <a:pt x="70" y="101"/>
                </a:lnTo>
                <a:lnTo>
                  <a:pt x="72" y="99"/>
                </a:lnTo>
                <a:lnTo>
                  <a:pt x="73" y="98"/>
                </a:lnTo>
                <a:lnTo>
                  <a:pt x="73" y="98"/>
                </a:lnTo>
                <a:lnTo>
                  <a:pt x="73" y="96"/>
                </a:lnTo>
                <a:lnTo>
                  <a:pt x="72" y="94"/>
                </a:lnTo>
                <a:lnTo>
                  <a:pt x="72" y="92"/>
                </a:lnTo>
                <a:lnTo>
                  <a:pt x="73" y="91"/>
                </a:lnTo>
                <a:lnTo>
                  <a:pt x="73" y="91"/>
                </a:lnTo>
                <a:lnTo>
                  <a:pt x="77" y="86"/>
                </a:lnTo>
                <a:lnTo>
                  <a:pt x="79" y="83"/>
                </a:lnTo>
                <a:lnTo>
                  <a:pt x="80" y="81"/>
                </a:lnTo>
                <a:lnTo>
                  <a:pt x="80" y="81"/>
                </a:lnTo>
                <a:lnTo>
                  <a:pt x="80" y="76"/>
                </a:lnTo>
                <a:lnTo>
                  <a:pt x="80" y="72"/>
                </a:lnTo>
                <a:lnTo>
                  <a:pt x="80" y="72"/>
                </a:lnTo>
                <a:lnTo>
                  <a:pt x="84" y="70"/>
                </a:lnTo>
                <a:lnTo>
                  <a:pt x="88" y="69"/>
                </a:lnTo>
                <a:lnTo>
                  <a:pt x="88" y="69"/>
                </a:lnTo>
                <a:lnTo>
                  <a:pt x="88" y="69"/>
                </a:lnTo>
                <a:lnTo>
                  <a:pt x="88" y="70"/>
                </a:lnTo>
                <a:lnTo>
                  <a:pt x="85" y="75"/>
                </a:lnTo>
                <a:lnTo>
                  <a:pt x="85" y="75"/>
                </a:lnTo>
                <a:lnTo>
                  <a:pt x="85" y="78"/>
                </a:lnTo>
                <a:lnTo>
                  <a:pt x="85" y="80"/>
                </a:lnTo>
                <a:lnTo>
                  <a:pt x="88" y="81"/>
                </a:lnTo>
                <a:lnTo>
                  <a:pt x="88" y="81"/>
                </a:lnTo>
                <a:lnTo>
                  <a:pt x="90" y="80"/>
                </a:lnTo>
                <a:lnTo>
                  <a:pt x="94" y="77"/>
                </a:lnTo>
                <a:lnTo>
                  <a:pt x="94" y="77"/>
                </a:lnTo>
                <a:lnTo>
                  <a:pt x="98" y="73"/>
                </a:lnTo>
                <a:lnTo>
                  <a:pt x="105" y="69"/>
                </a:lnTo>
                <a:lnTo>
                  <a:pt x="105" y="69"/>
                </a:lnTo>
                <a:lnTo>
                  <a:pt x="107" y="67"/>
                </a:lnTo>
                <a:lnTo>
                  <a:pt x="111" y="65"/>
                </a:lnTo>
                <a:lnTo>
                  <a:pt x="117" y="57"/>
                </a:lnTo>
                <a:lnTo>
                  <a:pt x="117" y="57"/>
                </a:lnTo>
                <a:lnTo>
                  <a:pt x="122" y="50"/>
                </a:lnTo>
                <a:lnTo>
                  <a:pt x="125" y="43"/>
                </a:lnTo>
                <a:lnTo>
                  <a:pt x="125" y="43"/>
                </a:lnTo>
                <a:lnTo>
                  <a:pt x="127" y="35"/>
                </a:lnTo>
                <a:lnTo>
                  <a:pt x="128" y="32"/>
                </a:lnTo>
                <a:lnTo>
                  <a:pt x="128" y="29"/>
                </a:lnTo>
                <a:lnTo>
                  <a:pt x="128" y="29"/>
                </a:lnTo>
                <a:lnTo>
                  <a:pt x="126" y="27"/>
                </a:lnTo>
                <a:lnTo>
                  <a:pt x="125" y="25"/>
                </a:lnTo>
                <a:lnTo>
                  <a:pt x="126" y="24"/>
                </a:lnTo>
                <a:lnTo>
                  <a:pt x="126" y="24"/>
                </a:lnTo>
                <a:lnTo>
                  <a:pt x="127" y="22"/>
                </a:lnTo>
                <a:lnTo>
                  <a:pt x="127" y="19"/>
                </a:lnTo>
                <a:lnTo>
                  <a:pt x="127" y="19"/>
                </a:lnTo>
                <a:lnTo>
                  <a:pt x="126" y="16"/>
                </a:lnTo>
                <a:lnTo>
                  <a:pt x="126" y="13"/>
                </a:lnTo>
                <a:lnTo>
                  <a:pt x="126" y="12"/>
                </a:lnTo>
                <a:lnTo>
                  <a:pt x="126" y="12"/>
                </a:lnTo>
                <a:lnTo>
                  <a:pt x="128" y="9"/>
                </a:lnTo>
                <a:lnTo>
                  <a:pt x="130" y="7"/>
                </a:lnTo>
                <a:lnTo>
                  <a:pt x="130" y="7"/>
                </a:lnTo>
                <a:lnTo>
                  <a:pt x="130" y="5"/>
                </a:lnTo>
                <a:lnTo>
                  <a:pt x="130" y="3"/>
                </a:lnTo>
                <a:lnTo>
                  <a:pt x="131" y="2"/>
                </a:lnTo>
                <a:lnTo>
                  <a:pt x="131" y="2"/>
                </a:lnTo>
                <a:lnTo>
                  <a:pt x="132" y="2"/>
                </a:lnTo>
                <a:lnTo>
                  <a:pt x="133" y="3"/>
                </a:lnTo>
                <a:lnTo>
                  <a:pt x="133" y="6"/>
                </a:lnTo>
                <a:lnTo>
                  <a:pt x="133" y="6"/>
                </a:lnTo>
                <a:lnTo>
                  <a:pt x="134" y="8"/>
                </a:lnTo>
                <a:lnTo>
                  <a:pt x="137" y="9"/>
                </a:lnTo>
                <a:lnTo>
                  <a:pt x="137" y="9"/>
                </a:lnTo>
                <a:lnTo>
                  <a:pt x="139" y="9"/>
                </a:lnTo>
                <a:lnTo>
                  <a:pt x="141" y="9"/>
                </a:lnTo>
                <a:lnTo>
                  <a:pt x="142" y="8"/>
                </a:lnTo>
                <a:lnTo>
                  <a:pt x="142" y="8"/>
                </a:lnTo>
                <a:lnTo>
                  <a:pt x="142" y="6"/>
                </a:lnTo>
                <a:lnTo>
                  <a:pt x="141" y="5"/>
                </a:lnTo>
                <a:lnTo>
                  <a:pt x="141" y="5"/>
                </a:lnTo>
                <a:lnTo>
                  <a:pt x="138" y="5"/>
                </a:lnTo>
                <a:lnTo>
                  <a:pt x="137" y="3"/>
                </a:lnTo>
                <a:lnTo>
                  <a:pt x="137" y="3"/>
                </a:lnTo>
                <a:lnTo>
                  <a:pt x="137" y="1"/>
                </a:lnTo>
                <a:lnTo>
                  <a:pt x="138" y="0"/>
                </a:lnTo>
                <a:lnTo>
                  <a:pt x="139" y="0"/>
                </a:lnTo>
                <a:lnTo>
                  <a:pt x="139" y="0"/>
                </a:lnTo>
                <a:lnTo>
                  <a:pt x="142" y="0"/>
                </a:lnTo>
                <a:lnTo>
                  <a:pt x="143" y="1"/>
                </a:lnTo>
                <a:lnTo>
                  <a:pt x="144" y="3"/>
                </a:lnTo>
                <a:lnTo>
                  <a:pt x="144" y="3"/>
                </a:lnTo>
                <a:lnTo>
                  <a:pt x="146" y="9"/>
                </a:lnTo>
                <a:lnTo>
                  <a:pt x="147" y="13"/>
                </a:lnTo>
                <a:lnTo>
                  <a:pt x="148" y="16"/>
                </a:lnTo>
                <a:lnTo>
                  <a:pt x="148" y="16"/>
                </a:lnTo>
                <a:lnTo>
                  <a:pt x="149" y="19"/>
                </a:lnTo>
                <a:lnTo>
                  <a:pt x="150" y="25"/>
                </a:lnTo>
                <a:lnTo>
                  <a:pt x="152" y="35"/>
                </a:lnTo>
                <a:lnTo>
                  <a:pt x="152" y="35"/>
                </a:lnTo>
                <a:lnTo>
                  <a:pt x="150" y="39"/>
                </a:lnTo>
                <a:lnTo>
                  <a:pt x="148" y="44"/>
                </a:lnTo>
                <a:lnTo>
                  <a:pt x="148" y="44"/>
                </a:lnTo>
                <a:lnTo>
                  <a:pt x="148" y="49"/>
                </a:lnTo>
                <a:lnTo>
                  <a:pt x="148" y="51"/>
                </a:lnTo>
                <a:lnTo>
                  <a:pt x="147" y="53"/>
                </a:lnTo>
                <a:lnTo>
                  <a:pt x="147" y="53"/>
                </a:lnTo>
                <a:lnTo>
                  <a:pt x="144" y="53"/>
                </a:lnTo>
                <a:lnTo>
                  <a:pt x="143" y="51"/>
                </a:lnTo>
                <a:lnTo>
                  <a:pt x="143" y="51"/>
                </a:lnTo>
                <a:lnTo>
                  <a:pt x="142" y="53"/>
                </a:lnTo>
                <a:lnTo>
                  <a:pt x="141" y="54"/>
                </a:lnTo>
                <a:lnTo>
                  <a:pt x="141" y="57"/>
                </a:lnTo>
                <a:lnTo>
                  <a:pt x="141" y="57"/>
                </a:lnTo>
                <a:lnTo>
                  <a:pt x="141" y="65"/>
                </a:lnTo>
                <a:lnTo>
                  <a:pt x="141" y="72"/>
                </a:lnTo>
                <a:lnTo>
                  <a:pt x="141" y="72"/>
                </a:lnTo>
                <a:lnTo>
                  <a:pt x="139" y="80"/>
                </a:lnTo>
                <a:lnTo>
                  <a:pt x="137" y="86"/>
                </a:lnTo>
                <a:lnTo>
                  <a:pt x="137" y="86"/>
                </a:lnTo>
                <a:lnTo>
                  <a:pt x="136" y="91"/>
                </a:lnTo>
                <a:lnTo>
                  <a:pt x="136" y="93"/>
                </a:lnTo>
                <a:lnTo>
                  <a:pt x="137" y="97"/>
                </a:lnTo>
                <a:lnTo>
                  <a:pt x="137" y="97"/>
                </a:lnTo>
                <a:lnTo>
                  <a:pt x="138" y="98"/>
                </a:lnTo>
                <a:lnTo>
                  <a:pt x="137" y="99"/>
                </a:lnTo>
                <a:lnTo>
                  <a:pt x="136" y="101"/>
                </a:lnTo>
                <a:lnTo>
                  <a:pt x="133" y="103"/>
                </a:lnTo>
                <a:lnTo>
                  <a:pt x="133" y="103"/>
                </a:lnTo>
                <a:lnTo>
                  <a:pt x="132" y="105"/>
                </a:lnTo>
                <a:lnTo>
                  <a:pt x="132" y="109"/>
                </a:lnTo>
                <a:lnTo>
                  <a:pt x="132" y="110"/>
                </a:lnTo>
                <a:lnTo>
                  <a:pt x="131" y="112"/>
                </a:lnTo>
                <a:lnTo>
                  <a:pt x="131" y="112"/>
                </a:lnTo>
                <a:lnTo>
                  <a:pt x="126" y="110"/>
                </a:lnTo>
                <a:lnTo>
                  <a:pt x="125" y="110"/>
                </a:lnTo>
                <a:lnTo>
                  <a:pt x="123" y="108"/>
                </a:lnTo>
                <a:lnTo>
                  <a:pt x="123" y="108"/>
                </a:lnTo>
                <a:lnTo>
                  <a:pt x="125" y="104"/>
                </a:lnTo>
                <a:lnTo>
                  <a:pt x="127" y="101"/>
                </a:lnTo>
                <a:lnTo>
                  <a:pt x="127" y="101"/>
                </a:lnTo>
                <a:lnTo>
                  <a:pt x="128" y="98"/>
                </a:lnTo>
                <a:lnTo>
                  <a:pt x="127" y="98"/>
                </a:lnTo>
                <a:lnTo>
                  <a:pt x="127" y="97"/>
                </a:lnTo>
                <a:lnTo>
                  <a:pt x="127" y="97"/>
                </a:lnTo>
                <a:lnTo>
                  <a:pt x="125" y="99"/>
                </a:lnTo>
                <a:lnTo>
                  <a:pt x="122" y="102"/>
                </a:lnTo>
                <a:lnTo>
                  <a:pt x="122" y="102"/>
                </a:lnTo>
                <a:lnTo>
                  <a:pt x="118" y="102"/>
                </a:lnTo>
                <a:lnTo>
                  <a:pt x="118" y="102"/>
                </a:lnTo>
                <a:lnTo>
                  <a:pt x="117" y="103"/>
                </a:lnTo>
                <a:lnTo>
                  <a:pt x="117" y="103"/>
                </a:lnTo>
                <a:lnTo>
                  <a:pt x="116" y="109"/>
                </a:lnTo>
                <a:lnTo>
                  <a:pt x="115" y="113"/>
                </a:lnTo>
                <a:lnTo>
                  <a:pt x="114" y="114"/>
                </a:lnTo>
                <a:lnTo>
                  <a:pt x="114" y="114"/>
                </a:lnTo>
                <a:lnTo>
                  <a:pt x="112" y="113"/>
                </a:lnTo>
                <a:lnTo>
                  <a:pt x="112" y="112"/>
                </a:lnTo>
                <a:lnTo>
                  <a:pt x="111" y="110"/>
                </a:lnTo>
                <a:lnTo>
                  <a:pt x="111" y="109"/>
                </a:lnTo>
                <a:lnTo>
                  <a:pt x="111" y="109"/>
                </a:lnTo>
                <a:lnTo>
                  <a:pt x="109" y="112"/>
                </a:lnTo>
                <a:lnTo>
                  <a:pt x="106" y="114"/>
                </a:lnTo>
                <a:lnTo>
                  <a:pt x="106" y="114"/>
                </a:lnTo>
                <a:lnTo>
                  <a:pt x="102" y="115"/>
                </a:lnTo>
                <a:lnTo>
                  <a:pt x="98" y="118"/>
                </a:lnTo>
                <a:lnTo>
                  <a:pt x="98" y="118"/>
                </a:lnTo>
                <a:lnTo>
                  <a:pt x="90" y="118"/>
                </a:lnTo>
                <a:lnTo>
                  <a:pt x="90" y="118"/>
                </a:lnTo>
                <a:lnTo>
                  <a:pt x="88" y="115"/>
                </a:lnTo>
                <a:lnTo>
                  <a:pt x="86" y="115"/>
                </a:lnTo>
                <a:lnTo>
                  <a:pt x="85" y="114"/>
                </a:lnTo>
                <a:lnTo>
                  <a:pt x="85" y="114"/>
                </a:lnTo>
                <a:lnTo>
                  <a:pt x="84" y="118"/>
                </a:lnTo>
                <a:lnTo>
                  <a:pt x="83" y="122"/>
                </a:lnTo>
                <a:lnTo>
                  <a:pt x="83" y="122"/>
                </a:lnTo>
                <a:lnTo>
                  <a:pt x="82" y="123"/>
                </a:lnTo>
                <a:lnTo>
                  <a:pt x="78" y="125"/>
                </a:lnTo>
                <a:lnTo>
                  <a:pt x="78" y="125"/>
                </a:lnTo>
                <a:lnTo>
                  <a:pt x="74" y="131"/>
                </a:lnTo>
                <a:lnTo>
                  <a:pt x="70" y="134"/>
                </a:lnTo>
                <a:lnTo>
                  <a:pt x="69" y="135"/>
                </a:lnTo>
                <a:lnTo>
                  <a:pt x="68" y="13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7" name="Freeform 866"/>
          <p:cNvSpPr>
            <a:spLocks/>
          </p:cNvSpPr>
          <p:nvPr/>
        </p:nvSpPr>
        <p:spPr bwMode="gray">
          <a:xfrm>
            <a:off x="4842167" y="3534067"/>
            <a:ext cx="133534" cy="126808"/>
          </a:xfrm>
          <a:custGeom>
            <a:avLst/>
            <a:gdLst>
              <a:gd name="T0" fmla="*/ 11 w 79"/>
              <a:gd name="T1" fmla="*/ 69 h 74"/>
              <a:gd name="T2" fmla="*/ 5 w 79"/>
              <a:gd name="T3" fmla="*/ 74 h 74"/>
              <a:gd name="T4" fmla="*/ 4 w 79"/>
              <a:gd name="T5" fmla="*/ 72 h 74"/>
              <a:gd name="T6" fmla="*/ 2 w 79"/>
              <a:gd name="T7" fmla="*/ 69 h 74"/>
              <a:gd name="T8" fmla="*/ 2 w 79"/>
              <a:gd name="T9" fmla="*/ 67 h 74"/>
              <a:gd name="T10" fmla="*/ 4 w 79"/>
              <a:gd name="T11" fmla="*/ 65 h 74"/>
              <a:gd name="T12" fmla="*/ 4 w 79"/>
              <a:gd name="T13" fmla="*/ 64 h 74"/>
              <a:gd name="T14" fmla="*/ 0 w 79"/>
              <a:gd name="T15" fmla="*/ 56 h 74"/>
              <a:gd name="T16" fmla="*/ 0 w 79"/>
              <a:gd name="T17" fmla="*/ 54 h 74"/>
              <a:gd name="T18" fmla="*/ 4 w 79"/>
              <a:gd name="T19" fmla="*/ 50 h 74"/>
              <a:gd name="T20" fmla="*/ 8 w 79"/>
              <a:gd name="T21" fmla="*/ 48 h 74"/>
              <a:gd name="T22" fmla="*/ 9 w 79"/>
              <a:gd name="T23" fmla="*/ 44 h 74"/>
              <a:gd name="T24" fmla="*/ 11 w 79"/>
              <a:gd name="T25" fmla="*/ 42 h 74"/>
              <a:gd name="T26" fmla="*/ 15 w 79"/>
              <a:gd name="T27" fmla="*/ 44 h 74"/>
              <a:gd name="T28" fmla="*/ 19 w 79"/>
              <a:gd name="T29" fmla="*/ 44 h 74"/>
              <a:gd name="T30" fmla="*/ 23 w 79"/>
              <a:gd name="T31" fmla="*/ 40 h 74"/>
              <a:gd name="T32" fmla="*/ 24 w 79"/>
              <a:gd name="T33" fmla="*/ 35 h 74"/>
              <a:gd name="T34" fmla="*/ 24 w 79"/>
              <a:gd name="T35" fmla="*/ 33 h 74"/>
              <a:gd name="T36" fmla="*/ 26 w 79"/>
              <a:gd name="T37" fmla="*/ 26 h 74"/>
              <a:gd name="T38" fmla="*/ 27 w 79"/>
              <a:gd name="T39" fmla="*/ 17 h 74"/>
              <a:gd name="T40" fmla="*/ 26 w 79"/>
              <a:gd name="T41" fmla="*/ 8 h 74"/>
              <a:gd name="T42" fmla="*/ 26 w 79"/>
              <a:gd name="T43" fmla="*/ 5 h 74"/>
              <a:gd name="T44" fmla="*/ 27 w 79"/>
              <a:gd name="T45" fmla="*/ 1 h 74"/>
              <a:gd name="T46" fmla="*/ 31 w 79"/>
              <a:gd name="T47" fmla="*/ 0 h 74"/>
              <a:gd name="T48" fmla="*/ 31 w 79"/>
              <a:gd name="T49" fmla="*/ 0 h 74"/>
              <a:gd name="T50" fmla="*/ 41 w 79"/>
              <a:gd name="T51" fmla="*/ 13 h 74"/>
              <a:gd name="T52" fmla="*/ 48 w 79"/>
              <a:gd name="T53" fmla="*/ 18 h 74"/>
              <a:gd name="T54" fmla="*/ 55 w 79"/>
              <a:gd name="T55" fmla="*/ 22 h 74"/>
              <a:gd name="T56" fmla="*/ 58 w 79"/>
              <a:gd name="T57" fmla="*/ 21 h 74"/>
              <a:gd name="T58" fmla="*/ 61 w 79"/>
              <a:gd name="T59" fmla="*/ 21 h 74"/>
              <a:gd name="T60" fmla="*/ 61 w 79"/>
              <a:gd name="T61" fmla="*/ 24 h 74"/>
              <a:gd name="T62" fmla="*/ 63 w 79"/>
              <a:gd name="T63" fmla="*/ 26 h 74"/>
              <a:gd name="T64" fmla="*/ 68 w 79"/>
              <a:gd name="T65" fmla="*/ 23 h 74"/>
              <a:gd name="T66" fmla="*/ 72 w 79"/>
              <a:gd name="T67" fmla="*/ 23 h 74"/>
              <a:gd name="T68" fmla="*/ 72 w 79"/>
              <a:gd name="T69" fmla="*/ 31 h 74"/>
              <a:gd name="T70" fmla="*/ 73 w 79"/>
              <a:gd name="T71" fmla="*/ 34 h 74"/>
              <a:gd name="T72" fmla="*/ 74 w 79"/>
              <a:gd name="T73" fmla="*/ 37 h 74"/>
              <a:gd name="T74" fmla="*/ 78 w 79"/>
              <a:gd name="T75" fmla="*/ 37 h 74"/>
              <a:gd name="T76" fmla="*/ 79 w 79"/>
              <a:gd name="T77" fmla="*/ 38 h 74"/>
              <a:gd name="T78" fmla="*/ 72 w 79"/>
              <a:gd name="T79" fmla="*/ 40 h 74"/>
              <a:gd name="T80" fmla="*/ 62 w 79"/>
              <a:gd name="T81" fmla="*/ 43 h 74"/>
              <a:gd name="T82" fmla="*/ 55 w 79"/>
              <a:gd name="T83" fmla="*/ 49 h 74"/>
              <a:gd name="T84" fmla="*/ 50 w 79"/>
              <a:gd name="T85" fmla="*/ 55 h 74"/>
              <a:gd name="T86" fmla="*/ 48 w 79"/>
              <a:gd name="T87" fmla="*/ 63 h 74"/>
              <a:gd name="T88" fmla="*/ 45 w 79"/>
              <a:gd name="T89" fmla="*/ 64 h 74"/>
              <a:gd name="T90" fmla="*/ 39 w 79"/>
              <a:gd name="T91" fmla="*/ 59 h 74"/>
              <a:gd name="T92" fmla="*/ 31 w 79"/>
              <a:gd name="T93" fmla="*/ 55 h 74"/>
              <a:gd name="T94" fmla="*/ 30 w 79"/>
              <a:gd name="T95" fmla="*/ 55 h 74"/>
              <a:gd name="T96" fmla="*/ 25 w 79"/>
              <a:gd name="T97" fmla="*/ 53 h 74"/>
              <a:gd name="T98" fmla="*/ 24 w 79"/>
              <a:gd name="T99" fmla="*/ 53 h 74"/>
              <a:gd name="T100" fmla="*/ 16 w 79"/>
              <a:gd name="T101" fmla="*/ 58 h 74"/>
              <a:gd name="T102" fmla="*/ 15 w 79"/>
              <a:gd name="T103" fmla="*/ 58 h 74"/>
              <a:gd name="T104" fmla="*/ 11 w 79"/>
              <a:gd name="T105" fmla="*/ 53 h 74"/>
              <a:gd name="T106" fmla="*/ 10 w 79"/>
              <a:gd name="T107" fmla="*/ 51 h 74"/>
              <a:gd name="T108" fmla="*/ 7 w 79"/>
              <a:gd name="T109" fmla="*/ 58 h 74"/>
              <a:gd name="T110" fmla="*/ 8 w 79"/>
              <a:gd name="T111" fmla="*/ 59 h 74"/>
              <a:gd name="T112" fmla="*/ 14 w 79"/>
              <a:gd name="T113" fmla="*/ 60 h 74"/>
              <a:gd name="T114" fmla="*/ 18 w 79"/>
              <a:gd name="T115" fmla="*/ 64 h 74"/>
              <a:gd name="T116" fmla="*/ 16 w 79"/>
              <a:gd name="T117" fmla="*/ 65 h 74"/>
              <a:gd name="T118" fmla="*/ 14 w 79"/>
              <a:gd name="T1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74">
                <a:moveTo>
                  <a:pt x="11" y="69"/>
                </a:moveTo>
                <a:lnTo>
                  <a:pt x="11" y="69"/>
                </a:lnTo>
                <a:lnTo>
                  <a:pt x="8" y="72"/>
                </a:lnTo>
                <a:lnTo>
                  <a:pt x="5" y="74"/>
                </a:lnTo>
                <a:lnTo>
                  <a:pt x="4" y="72"/>
                </a:lnTo>
                <a:lnTo>
                  <a:pt x="4" y="72"/>
                </a:lnTo>
                <a:lnTo>
                  <a:pt x="2" y="70"/>
                </a:lnTo>
                <a:lnTo>
                  <a:pt x="2" y="69"/>
                </a:lnTo>
                <a:lnTo>
                  <a:pt x="2" y="67"/>
                </a:lnTo>
                <a:lnTo>
                  <a:pt x="2" y="67"/>
                </a:lnTo>
                <a:lnTo>
                  <a:pt x="4" y="65"/>
                </a:lnTo>
                <a:lnTo>
                  <a:pt x="4" y="65"/>
                </a:lnTo>
                <a:lnTo>
                  <a:pt x="4" y="64"/>
                </a:lnTo>
                <a:lnTo>
                  <a:pt x="4" y="64"/>
                </a:lnTo>
                <a:lnTo>
                  <a:pt x="2" y="59"/>
                </a:lnTo>
                <a:lnTo>
                  <a:pt x="0" y="56"/>
                </a:lnTo>
                <a:lnTo>
                  <a:pt x="0" y="54"/>
                </a:lnTo>
                <a:lnTo>
                  <a:pt x="0" y="54"/>
                </a:lnTo>
                <a:lnTo>
                  <a:pt x="2" y="53"/>
                </a:lnTo>
                <a:lnTo>
                  <a:pt x="4" y="50"/>
                </a:lnTo>
                <a:lnTo>
                  <a:pt x="8" y="48"/>
                </a:lnTo>
                <a:lnTo>
                  <a:pt x="8" y="48"/>
                </a:lnTo>
                <a:lnTo>
                  <a:pt x="9" y="47"/>
                </a:lnTo>
                <a:lnTo>
                  <a:pt x="9" y="44"/>
                </a:lnTo>
                <a:lnTo>
                  <a:pt x="9" y="43"/>
                </a:lnTo>
                <a:lnTo>
                  <a:pt x="11" y="42"/>
                </a:lnTo>
                <a:lnTo>
                  <a:pt x="11" y="42"/>
                </a:lnTo>
                <a:lnTo>
                  <a:pt x="15" y="44"/>
                </a:lnTo>
                <a:lnTo>
                  <a:pt x="18" y="44"/>
                </a:lnTo>
                <a:lnTo>
                  <a:pt x="19" y="44"/>
                </a:lnTo>
                <a:lnTo>
                  <a:pt x="19" y="44"/>
                </a:lnTo>
                <a:lnTo>
                  <a:pt x="23" y="40"/>
                </a:lnTo>
                <a:lnTo>
                  <a:pt x="24" y="38"/>
                </a:lnTo>
                <a:lnTo>
                  <a:pt x="24" y="35"/>
                </a:lnTo>
                <a:lnTo>
                  <a:pt x="24" y="35"/>
                </a:lnTo>
                <a:lnTo>
                  <a:pt x="24" y="33"/>
                </a:lnTo>
                <a:lnTo>
                  <a:pt x="24" y="31"/>
                </a:lnTo>
                <a:lnTo>
                  <a:pt x="26" y="26"/>
                </a:lnTo>
                <a:lnTo>
                  <a:pt x="26" y="26"/>
                </a:lnTo>
                <a:lnTo>
                  <a:pt x="27" y="17"/>
                </a:lnTo>
                <a:lnTo>
                  <a:pt x="27" y="11"/>
                </a:lnTo>
                <a:lnTo>
                  <a:pt x="26" y="8"/>
                </a:lnTo>
                <a:lnTo>
                  <a:pt x="26" y="8"/>
                </a:lnTo>
                <a:lnTo>
                  <a:pt x="26" y="5"/>
                </a:lnTo>
                <a:lnTo>
                  <a:pt x="27" y="1"/>
                </a:lnTo>
                <a:lnTo>
                  <a:pt x="27" y="1"/>
                </a:lnTo>
                <a:lnTo>
                  <a:pt x="30" y="0"/>
                </a:lnTo>
                <a:lnTo>
                  <a:pt x="31" y="0"/>
                </a:lnTo>
                <a:lnTo>
                  <a:pt x="31" y="0"/>
                </a:lnTo>
                <a:lnTo>
                  <a:pt x="31" y="0"/>
                </a:lnTo>
                <a:lnTo>
                  <a:pt x="35" y="6"/>
                </a:lnTo>
                <a:lnTo>
                  <a:pt x="41" y="13"/>
                </a:lnTo>
                <a:lnTo>
                  <a:pt x="41" y="13"/>
                </a:lnTo>
                <a:lnTo>
                  <a:pt x="48" y="18"/>
                </a:lnTo>
                <a:lnTo>
                  <a:pt x="51" y="21"/>
                </a:lnTo>
                <a:lnTo>
                  <a:pt x="55" y="22"/>
                </a:lnTo>
                <a:lnTo>
                  <a:pt x="55" y="22"/>
                </a:lnTo>
                <a:lnTo>
                  <a:pt x="58" y="21"/>
                </a:lnTo>
                <a:lnTo>
                  <a:pt x="59" y="19"/>
                </a:lnTo>
                <a:lnTo>
                  <a:pt x="61" y="21"/>
                </a:lnTo>
                <a:lnTo>
                  <a:pt x="61" y="21"/>
                </a:lnTo>
                <a:lnTo>
                  <a:pt x="61" y="24"/>
                </a:lnTo>
                <a:lnTo>
                  <a:pt x="62" y="24"/>
                </a:lnTo>
                <a:lnTo>
                  <a:pt x="63" y="26"/>
                </a:lnTo>
                <a:lnTo>
                  <a:pt x="63" y="26"/>
                </a:lnTo>
                <a:lnTo>
                  <a:pt x="68" y="23"/>
                </a:lnTo>
                <a:lnTo>
                  <a:pt x="71" y="23"/>
                </a:lnTo>
                <a:lnTo>
                  <a:pt x="72" y="23"/>
                </a:lnTo>
                <a:lnTo>
                  <a:pt x="72" y="23"/>
                </a:lnTo>
                <a:lnTo>
                  <a:pt x="72" y="31"/>
                </a:lnTo>
                <a:lnTo>
                  <a:pt x="72" y="31"/>
                </a:lnTo>
                <a:lnTo>
                  <a:pt x="73" y="34"/>
                </a:lnTo>
                <a:lnTo>
                  <a:pt x="73" y="37"/>
                </a:lnTo>
                <a:lnTo>
                  <a:pt x="74" y="37"/>
                </a:lnTo>
                <a:lnTo>
                  <a:pt x="74" y="37"/>
                </a:lnTo>
                <a:lnTo>
                  <a:pt x="78" y="37"/>
                </a:lnTo>
                <a:lnTo>
                  <a:pt x="79" y="38"/>
                </a:lnTo>
                <a:lnTo>
                  <a:pt x="79" y="38"/>
                </a:lnTo>
                <a:lnTo>
                  <a:pt x="79" y="38"/>
                </a:lnTo>
                <a:lnTo>
                  <a:pt x="72" y="40"/>
                </a:lnTo>
                <a:lnTo>
                  <a:pt x="62" y="43"/>
                </a:lnTo>
                <a:lnTo>
                  <a:pt x="62" y="43"/>
                </a:lnTo>
                <a:lnTo>
                  <a:pt x="58" y="45"/>
                </a:lnTo>
                <a:lnTo>
                  <a:pt x="55" y="49"/>
                </a:lnTo>
                <a:lnTo>
                  <a:pt x="52" y="51"/>
                </a:lnTo>
                <a:lnTo>
                  <a:pt x="50" y="55"/>
                </a:lnTo>
                <a:lnTo>
                  <a:pt x="50" y="55"/>
                </a:lnTo>
                <a:lnTo>
                  <a:pt x="48" y="63"/>
                </a:lnTo>
                <a:lnTo>
                  <a:pt x="47" y="64"/>
                </a:lnTo>
                <a:lnTo>
                  <a:pt x="45" y="64"/>
                </a:lnTo>
                <a:lnTo>
                  <a:pt x="45" y="64"/>
                </a:lnTo>
                <a:lnTo>
                  <a:pt x="39" y="59"/>
                </a:lnTo>
                <a:lnTo>
                  <a:pt x="35" y="56"/>
                </a:lnTo>
                <a:lnTo>
                  <a:pt x="31" y="55"/>
                </a:lnTo>
                <a:lnTo>
                  <a:pt x="31" y="55"/>
                </a:lnTo>
                <a:lnTo>
                  <a:pt x="30" y="55"/>
                </a:lnTo>
                <a:lnTo>
                  <a:pt x="27" y="54"/>
                </a:lnTo>
                <a:lnTo>
                  <a:pt x="25" y="53"/>
                </a:lnTo>
                <a:lnTo>
                  <a:pt x="24" y="53"/>
                </a:lnTo>
                <a:lnTo>
                  <a:pt x="24" y="53"/>
                </a:lnTo>
                <a:lnTo>
                  <a:pt x="19" y="56"/>
                </a:lnTo>
                <a:lnTo>
                  <a:pt x="16" y="58"/>
                </a:lnTo>
                <a:lnTo>
                  <a:pt x="15" y="58"/>
                </a:lnTo>
                <a:lnTo>
                  <a:pt x="15" y="58"/>
                </a:lnTo>
                <a:lnTo>
                  <a:pt x="13" y="54"/>
                </a:lnTo>
                <a:lnTo>
                  <a:pt x="11" y="53"/>
                </a:lnTo>
                <a:lnTo>
                  <a:pt x="10" y="51"/>
                </a:lnTo>
                <a:lnTo>
                  <a:pt x="10" y="51"/>
                </a:lnTo>
                <a:lnTo>
                  <a:pt x="8" y="55"/>
                </a:lnTo>
                <a:lnTo>
                  <a:pt x="7" y="58"/>
                </a:lnTo>
                <a:lnTo>
                  <a:pt x="8" y="59"/>
                </a:lnTo>
                <a:lnTo>
                  <a:pt x="8" y="59"/>
                </a:lnTo>
                <a:lnTo>
                  <a:pt x="14" y="60"/>
                </a:lnTo>
                <a:lnTo>
                  <a:pt x="14" y="60"/>
                </a:lnTo>
                <a:lnTo>
                  <a:pt x="16" y="61"/>
                </a:lnTo>
                <a:lnTo>
                  <a:pt x="18" y="64"/>
                </a:lnTo>
                <a:lnTo>
                  <a:pt x="18" y="65"/>
                </a:lnTo>
                <a:lnTo>
                  <a:pt x="16" y="65"/>
                </a:lnTo>
                <a:lnTo>
                  <a:pt x="16" y="65"/>
                </a:lnTo>
                <a:lnTo>
                  <a:pt x="14" y="67"/>
                </a:lnTo>
                <a:lnTo>
                  <a:pt x="11" y="6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8" name="Freeform 836"/>
          <p:cNvSpPr>
            <a:spLocks/>
          </p:cNvSpPr>
          <p:nvPr/>
        </p:nvSpPr>
        <p:spPr bwMode="gray">
          <a:xfrm>
            <a:off x="3459493" y="4500553"/>
            <a:ext cx="49019" cy="83967"/>
          </a:xfrm>
          <a:custGeom>
            <a:avLst/>
            <a:gdLst>
              <a:gd name="T0" fmla="*/ 10 w 29"/>
              <a:gd name="T1" fmla="*/ 49 h 49"/>
              <a:gd name="T2" fmla="*/ 10 w 29"/>
              <a:gd name="T3" fmla="*/ 49 h 49"/>
              <a:gd name="T4" fmla="*/ 6 w 29"/>
              <a:gd name="T5" fmla="*/ 48 h 49"/>
              <a:gd name="T6" fmla="*/ 3 w 29"/>
              <a:gd name="T7" fmla="*/ 45 h 49"/>
              <a:gd name="T8" fmla="*/ 2 w 29"/>
              <a:gd name="T9" fmla="*/ 42 h 49"/>
              <a:gd name="T10" fmla="*/ 1 w 29"/>
              <a:gd name="T11" fmla="*/ 37 h 49"/>
              <a:gd name="T12" fmla="*/ 0 w 29"/>
              <a:gd name="T13" fmla="*/ 27 h 49"/>
              <a:gd name="T14" fmla="*/ 1 w 29"/>
              <a:gd name="T15" fmla="*/ 18 h 49"/>
              <a:gd name="T16" fmla="*/ 1 w 29"/>
              <a:gd name="T17" fmla="*/ 18 h 49"/>
              <a:gd name="T18" fmla="*/ 3 w 29"/>
              <a:gd name="T19" fmla="*/ 13 h 49"/>
              <a:gd name="T20" fmla="*/ 2 w 29"/>
              <a:gd name="T21" fmla="*/ 10 h 49"/>
              <a:gd name="T22" fmla="*/ 2 w 29"/>
              <a:gd name="T23" fmla="*/ 10 h 49"/>
              <a:gd name="T24" fmla="*/ 2 w 29"/>
              <a:gd name="T25" fmla="*/ 8 h 49"/>
              <a:gd name="T26" fmla="*/ 2 w 29"/>
              <a:gd name="T27" fmla="*/ 7 h 49"/>
              <a:gd name="T28" fmla="*/ 5 w 29"/>
              <a:gd name="T29" fmla="*/ 7 h 49"/>
              <a:gd name="T30" fmla="*/ 7 w 29"/>
              <a:gd name="T31" fmla="*/ 6 h 49"/>
              <a:gd name="T32" fmla="*/ 7 w 29"/>
              <a:gd name="T33" fmla="*/ 6 h 49"/>
              <a:gd name="T34" fmla="*/ 8 w 29"/>
              <a:gd name="T35" fmla="*/ 3 h 49"/>
              <a:gd name="T36" fmla="*/ 8 w 29"/>
              <a:gd name="T37" fmla="*/ 2 h 49"/>
              <a:gd name="T38" fmla="*/ 8 w 29"/>
              <a:gd name="T39" fmla="*/ 0 h 49"/>
              <a:gd name="T40" fmla="*/ 10 w 29"/>
              <a:gd name="T41" fmla="*/ 0 h 49"/>
              <a:gd name="T42" fmla="*/ 10 w 29"/>
              <a:gd name="T43" fmla="*/ 0 h 49"/>
              <a:gd name="T44" fmla="*/ 13 w 29"/>
              <a:gd name="T45" fmla="*/ 2 h 49"/>
              <a:gd name="T46" fmla="*/ 13 w 29"/>
              <a:gd name="T47" fmla="*/ 2 h 49"/>
              <a:gd name="T48" fmla="*/ 18 w 29"/>
              <a:gd name="T49" fmla="*/ 7 h 49"/>
              <a:gd name="T50" fmla="*/ 24 w 29"/>
              <a:gd name="T51" fmla="*/ 14 h 49"/>
              <a:gd name="T52" fmla="*/ 28 w 29"/>
              <a:gd name="T53" fmla="*/ 22 h 49"/>
              <a:gd name="T54" fmla="*/ 29 w 29"/>
              <a:gd name="T55" fmla="*/ 27 h 49"/>
              <a:gd name="T56" fmla="*/ 29 w 29"/>
              <a:gd name="T57" fmla="*/ 27 h 49"/>
              <a:gd name="T58" fmla="*/ 28 w 29"/>
              <a:gd name="T59" fmla="*/ 32 h 49"/>
              <a:gd name="T60" fmla="*/ 27 w 29"/>
              <a:gd name="T61" fmla="*/ 37 h 49"/>
              <a:gd name="T62" fmla="*/ 26 w 29"/>
              <a:gd name="T63" fmla="*/ 40 h 49"/>
              <a:gd name="T64" fmla="*/ 23 w 29"/>
              <a:gd name="T65" fmla="*/ 43 h 49"/>
              <a:gd name="T66" fmla="*/ 23 w 29"/>
              <a:gd name="T67" fmla="*/ 43 h 49"/>
              <a:gd name="T68" fmla="*/ 21 w 29"/>
              <a:gd name="T69" fmla="*/ 44 h 49"/>
              <a:gd name="T70" fmla="*/ 17 w 29"/>
              <a:gd name="T71" fmla="*/ 45 h 49"/>
              <a:gd name="T72" fmla="*/ 11 w 29"/>
              <a:gd name="T73" fmla="*/ 49 h 49"/>
              <a:gd name="T74" fmla="*/ 11 w 29"/>
              <a:gd name="T75" fmla="*/ 49 h 49"/>
              <a:gd name="T76" fmla="*/ 10 w 29"/>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9">
                <a:moveTo>
                  <a:pt x="10" y="49"/>
                </a:moveTo>
                <a:lnTo>
                  <a:pt x="10" y="49"/>
                </a:lnTo>
                <a:lnTo>
                  <a:pt x="6" y="48"/>
                </a:lnTo>
                <a:lnTo>
                  <a:pt x="3" y="45"/>
                </a:lnTo>
                <a:lnTo>
                  <a:pt x="2" y="42"/>
                </a:lnTo>
                <a:lnTo>
                  <a:pt x="1" y="37"/>
                </a:lnTo>
                <a:lnTo>
                  <a:pt x="0" y="27"/>
                </a:lnTo>
                <a:lnTo>
                  <a:pt x="1" y="18"/>
                </a:lnTo>
                <a:lnTo>
                  <a:pt x="1" y="18"/>
                </a:lnTo>
                <a:lnTo>
                  <a:pt x="3" y="13"/>
                </a:lnTo>
                <a:lnTo>
                  <a:pt x="2" y="10"/>
                </a:lnTo>
                <a:lnTo>
                  <a:pt x="2" y="10"/>
                </a:lnTo>
                <a:lnTo>
                  <a:pt x="2" y="8"/>
                </a:lnTo>
                <a:lnTo>
                  <a:pt x="2" y="7"/>
                </a:lnTo>
                <a:lnTo>
                  <a:pt x="5" y="7"/>
                </a:lnTo>
                <a:lnTo>
                  <a:pt x="7" y="6"/>
                </a:lnTo>
                <a:lnTo>
                  <a:pt x="7" y="6"/>
                </a:lnTo>
                <a:lnTo>
                  <a:pt x="8" y="3"/>
                </a:lnTo>
                <a:lnTo>
                  <a:pt x="8" y="2"/>
                </a:lnTo>
                <a:lnTo>
                  <a:pt x="8" y="0"/>
                </a:lnTo>
                <a:lnTo>
                  <a:pt x="10" y="0"/>
                </a:lnTo>
                <a:lnTo>
                  <a:pt x="10" y="0"/>
                </a:lnTo>
                <a:lnTo>
                  <a:pt x="13" y="2"/>
                </a:lnTo>
                <a:lnTo>
                  <a:pt x="13" y="2"/>
                </a:lnTo>
                <a:lnTo>
                  <a:pt x="18" y="7"/>
                </a:lnTo>
                <a:lnTo>
                  <a:pt x="24" y="14"/>
                </a:lnTo>
                <a:lnTo>
                  <a:pt x="28" y="22"/>
                </a:lnTo>
                <a:lnTo>
                  <a:pt x="29" y="27"/>
                </a:lnTo>
                <a:lnTo>
                  <a:pt x="29" y="27"/>
                </a:lnTo>
                <a:lnTo>
                  <a:pt x="28" y="32"/>
                </a:lnTo>
                <a:lnTo>
                  <a:pt x="27" y="37"/>
                </a:lnTo>
                <a:lnTo>
                  <a:pt x="26" y="40"/>
                </a:lnTo>
                <a:lnTo>
                  <a:pt x="23" y="43"/>
                </a:lnTo>
                <a:lnTo>
                  <a:pt x="23" y="43"/>
                </a:lnTo>
                <a:lnTo>
                  <a:pt x="21" y="44"/>
                </a:lnTo>
                <a:lnTo>
                  <a:pt x="17" y="45"/>
                </a:lnTo>
                <a:lnTo>
                  <a:pt x="11" y="49"/>
                </a:lnTo>
                <a:lnTo>
                  <a:pt x="11" y="49"/>
                </a:lnTo>
                <a:lnTo>
                  <a:pt x="10" y="4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9" name="Freeform 838"/>
          <p:cNvSpPr>
            <a:spLocks/>
          </p:cNvSpPr>
          <p:nvPr/>
        </p:nvSpPr>
        <p:spPr bwMode="gray">
          <a:xfrm>
            <a:off x="3816148" y="4582807"/>
            <a:ext cx="241714" cy="284462"/>
          </a:xfrm>
          <a:custGeom>
            <a:avLst/>
            <a:gdLst>
              <a:gd name="T0" fmla="*/ 66 w 143"/>
              <a:gd name="T1" fmla="*/ 44 h 166"/>
              <a:gd name="T2" fmla="*/ 60 w 143"/>
              <a:gd name="T3" fmla="*/ 39 h 166"/>
              <a:gd name="T4" fmla="*/ 47 w 143"/>
              <a:gd name="T5" fmla="*/ 29 h 166"/>
              <a:gd name="T6" fmla="*/ 39 w 143"/>
              <a:gd name="T7" fmla="*/ 21 h 166"/>
              <a:gd name="T8" fmla="*/ 30 w 143"/>
              <a:gd name="T9" fmla="*/ 11 h 166"/>
              <a:gd name="T10" fmla="*/ 19 w 143"/>
              <a:gd name="T11" fmla="*/ 10 h 166"/>
              <a:gd name="T12" fmla="*/ 10 w 143"/>
              <a:gd name="T13" fmla="*/ 7 h 166"/>
              <a:gd name="T14" fmla="*/ 0 w 143"/>
              <a:gd name="T15" fmla="*/ 0 h 166"/>
              <a:gd name="T16" fmla="*/ 0 w 143"/>
              <a:gd name="T17" fmla="*/ 3 h 166"/>
              <a:gd name="T18" fmla="*/ 4 w 143"/>
              <a:gd name="T19" fmla="*/ 19 h 166"/>
              <a:gd name="T20" fmla="*/ 13 w 143"/>
              <a:gd name="T21" fmla="*/ 27 h 166"/>
              <a:gd name="T22" fmla="*/ 14 w 143"/>
              <a:gd name="T23" fmla="*/ 30 h 166"/>
              <a:gd name="T24" fmla="*/ 19 w 143"/>
              <a:gd name="T25" fmla="*/ 35 h 166"/>
              <a:gd name="T26" fmla="*/ 30 w 143"/>
              <a:gd name="T27" fmla="*/ 45 h 166"/>
              <a:gd name="T28" fmla="*/ 32 w 143"/>
              <a:gd name="T29" fmla="*/ 51 h 166"/>
              <a:gd name="T30" fmla="*/ 42 w 143"/>
              <a:gd name="T31" fmla="*/ 55 h 166"/>
              <a:gd name="T32" fmla="*/ 46 w 143"/>
              <a:gd name="T33" fmla="*/ 59 h 166"/>
              <a:gd name="T34" fmla="*/ 52 w 143"/>
              <a:gd name="T35" fmla="*/ 77 h 166"/>
              <a:gd name="T36" fmla="*/ 61 w 143"/>
              <a:gd name="T37" fmla="*/ 86 h 166"/>
              <a:gd name="T38" fmla="*/ 67 w 143"/>
              <a:gd name="T39" fmla="*/ 94 h 166"/>
              <a:gd name="T40" fmla="*/ 71 w 143"/>
              <a:gd name="T41" fmla="*/ 98 h 166"/>
              <a:gd name="T42" fmla="*/ 77 w 143"/>
              <a:gd name="T43" fmla="*/ 117 h 166"/>
              <a:gd name="T44" fmla="*/ 88 w 143"/>
              <a:gd name="T45" fmla="*/ 128 h 166"/>
              <a:gd name="T46" fmla="*/ 108 w 143"/>
              <a:gd name="T47" fmla="*/ 145 h 166"/>
              <a:gd name="T48" fmla="*/ 122 w 143"/>
              <a:gd name="T49" fmla="*/ 161 h 166"/>
              <a:gd name="T50" fmla="*/ 127 w 143"/>
              <a:gd name="T51" fmla="*/ 165 h 166"/>
              <a:gd name="T52" fmla="*/ 125 w 143"/>
              <a:gd name="T53" fmla="*/ 159 h 166"/>
              <a:gd name="T54" fmla="*/ 130 w 143"/>
              <a:gd name="T55" fmla="*/ 160 h 166"/>
              <a:gd name="T56" fmla="*/ 136 w 143"/>
              <a:gd name="T57" fmla="*/ 162 h 166"/>
              <a:gd name="T58" fmla="*/ 141 w 143"/>
              <a:gd name="T59" fmla="*/ 155 h 166"/>
              <a:gd name="T60" fmla="*/ 141 w 143"/>
              <a:gd name="T61" fmla="*/ 140 h 166"/>
              <a:gd name="T62" fmla="*/ 137 w 143"/>
              <a:gd name="T63" fmla="*/ 134 h 166"/>
              <a:gd name="T64" fmla="*/ 138 w 143"/>
              <a:gd name="T65" fmla="*/ 133 h 166"/>
              <a:gd name="T66" fmla="*/ 142 w 143"/>
              <a:gd name="T67" fmla="*/ 124 h 166"/>
              <a:gd name="T68" fmla="*/ 143 w 143"/>
              <a:gd name="T69" fmla="*/ 118 h 166"/>
              <a:gd name="T70" fmla="*/ 137 w 143"/>
              <a:gd name="T71" fmla="*/ 114 h 166"/>
              <a:gd name="T72" fmla="*/ 128 w 143"/>
              <a:gd name="T73" fmla="*/ 112 h 166"/>
              <a:gd name="T74" fmla="*/ 124 w 143"/>
              <a:gd name="T75" fmla="*/ 102 h 166"/>
              <a:gd name="T76" fmla="*/ 115 w 143"/>
              <a:gd name="T77" fmla="*/ 93 h 166"/>
              <a:gd name="T78" fmla="*/ 114 w 143"/>
              <a:gd name="T79" fmla="*/ 90 h 166"/>
              <a:gd name="T80" fmla="*/ 116 w 143"/>
              <a:gd name="T81" fmla="*/ 83 h 166"/>
              <a:gd name="T82" fmla="*/ 108 w 143"/>
              <a:gd name="T83" fmla="*/ 75 h 166"/>
              <a:gd name="T84" fmla="*/ 106 w 143"/>
              <a:gd name="T85" fmla="*/ 71 h 166"/>
              <a:gd name="T86" fmla="*/ 106 w 143"/>
              <a:gd name="T87" fmla="*/ 67 h 166"/>
              <a:gd name="T88" fmla="*/ 103 w 143"/>
              <a:gd name="T89" fmla="*/ 66 h 166"/>
              <a:gd name="T90" fmla="*/ 99 w 143"/>
              <a:gd name="T91" fmla="*/ 64 h 166"/>
              <a:gd name="T92" fmla="*/ 94 w 143"/>
              <a:gd name="T93" fmla="*/ 60 h 166"/>
              <a:gd name="T94" fmla="*/ 89 w 143"/>
              <a:gd name="T95" fmla="*/ 58 h 166"/>
              <a:gd name="T96" fmla="*/ 85 w 143"/>
              <a:gd name="T97" fmla="*/ 54 h 166"/>
              <a:gd name="T98" fmla="*/ 69 w 143"/>
              <a:gd name="T99" fmla="*/ 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66">
                <a:moveTo>
                  <a:pt x="69" y="50"/>
                </a:moveTo>
                <a:lnTo>
                  <a:pt x="69" y="50"/>
                </a:lnTo>
                <a:lnTo>
                  <a:pt x="66" y="44"/>
                </a:lnTo>
                <a:lnTo>
                  <a:pt x="62" y="40"/>
                </a:lnTo>
                <a:lnTo>
                  <a:pt x="62" y="40"/>
                </a:lnTo>
                <a:lnTo>
                  <a:pt x="60" y="39"/>
                </a:lnTo>
                <a:lnTo>
                  <a:pt x="56" y="35"/>
                </a:lnTo>
                <a:lnTo>
                  <a:pt x="56" y="35"/>
                </a:lnTo>
                <a:lnTo>
                  <a:pt x="47" y="29"/>
                </a:lnTo>
                <a:lnTo>
                  <a:pt x="42" y="26"/>
                </a:lnTo>
                <a:lnTo>
                  <a:pt x="39" y="21"/>
                </a:lnTo>
                <a:lnTo>
                  <a:pt x="39" y="21"/>
                </a:lnTo>
                <a:lnTo>
                  <a:pt x="36" y="17"/>
                </a:lnTo>
                <a:lnTo>
                  <a:pt x="34" y="13"/>
                </a:lnTo>
                <a:lnTo>
                  <a:pt x="30" y="11"/>
                </a:lnTo>
                <a:lnTo>
                  <a:pt x="28" y="10"/>
                </a:lnTo>
                <a:lnTo>
                  <a:pt x="28" y="10"/>
                </a:lnTo>
                <a:lnTo>
                  <a:pt x="19" y="10"/>
                </a:lnTo>
                <a:lnTo>
                  <a:pt x="14" y="8"/>
                </a:lnTo>
                <a:lnTo>
                  <a:pt x="10" y="7"/>
                </a:lnTo>
                <a:lnTo>
                  <a:pt x="10" y="7"/>
                </a:lnTo>
                <a:lnTo>
                  <a:pt x="4" y="2"/>
                </a:lnTo>
                <a:lnTo>
                  <a:pt x="2" y="0"/>
                </a:lnTo>
                <a:lnTo>
                  <a:pt x="0" y="0"/>
                </a:lnTo>
                <a:lnTo>
                  <a:pt x="0" y="0"/>
                </a:lnTo>
                <a:lnTo>
                  <a:pt x="0" y="0"/>
                </a:lnTo>
                <a:lnTo>
                  <a:pt x="0" y="3"/>
                </a:lnTo>
                <a:lnTo>
                  <a:pt x="0" y="10"/>
                </a:lnTo>
                <a:lnTo>
                  <a:pt x="3" y="16"/>
                </a:lnTo>
                <a:lnTo>
                  <a:pt x="4" y="19"/>
                </a:lnTo>
                <a:lnTo>
                  <a:pt x="4" y="19"/>
                </a:lnTo>
                <a:lnTo>
                  <a:pt x="10" y="24"/>
                </a:lnTo>
                <a:lnTo>
                  <a:pt x="13" y="27"/>
                </a:lnTo>
                <a:lnTo>
                  <a:pt x="14" y="28"/>
                </a:lnTo>
                <a:lnTo>
                  <a:pt x="14" y="28"/>
                </a:lnTo>
                <a:lnTo>
                  <a:pt x="14" y="30"/>
                </a:lnTo>
                <a:lnTo>
                  <a:pt x="15" y="33"/>
                </a:lnTo>
                <a:lnTo>
                  <a:pt x="19" y="35"/>
                </a:lnTo>
                <a:lnTo>
                  <a:pt x="19" y="35"/>
                </a:lnTo>
                <a:lnTo>
                  <a:pt x="25" y="40"/>
                </a:lnTo>
                <a:lnTo>
                  <a:pt x="30" y="45"/>
                </a:lnTo>
                <a:lnTo>
                  <a:pt x="30" y="45"/>
                </a:lnTo>
                <a:lnTo>
                  <a:pt x="31" y="49"/>
                </a:lnTo>
                <a:lnTo>
                  <a:pt x="31" y="50"/>
                </a:lnTo>
                <a:lnTo>
                  <a:pt x="32" y="51"/>
                </a:lnTo>
                <a:lnTo>
                  <a:pt x="35" y="53"/>
                </a:lnTo>
                <a:lnTo>
                  <a:pt x="35" y="53"/>
                </a:lnTo>
                <a:lnTo>
                  <a:pt x="42" y="55"/>
                </a:lnTo>
                <a:lnTo>
                  <a:pt x="45" y="56"/>
                </a:lnTo>
                <a:lnTo>
                  <a:pt x="46" y="59"/>
                </a:lnTo>
                <a:lnTo>
                  <a:pt x="46" y="59"/>
                </a:lnTo>
                <a:lnTo>
                  <a:pt x="46" y="67"/>
                </a:lnTo>
                <a:lnTo>
                  <a:pt x="48" y="72"/>
                </a:lnTo>
                <a:lnTo>
                  <a:pt x="52" y="77"/>
                </a:lnTo>
                <a:lnTo>
                  <a:pt x="52" y="77"/>
                </a:lnTo>
                <a:lnTo>
                  <a:pt x="58" y="82"/>
                </a:lnTo>
                <a:lnTo>
                  <a:pt x="61" y="86"/>
                </a:lnTo>
                <a:lnTo>
                  <a:pt x="61" y="86"/>
                </a:lnTo>
                <a:lnTo>
                  <a:pt x="62" y="91"/>
                </a:lnTo>
                <a:lnTo>
                  <a:pt x="67" y="94"/>
                </a:lnTo>
                <a:lnTo>
                  <a:pt x="67" y="94"/>
                </a:lnTo>
                <a:lnTo>
                  <a:pt x="69" y="96"/>
                </a:lnTo>
                <a:lnTo>
                  <a:pt x="71" y="98"/>
                </a:lnTo>
                <a:lnTo>
                  <a:pt x="72" y="104"/>
                </a:lnTo>
                <a:lnTo>
                  <a:pt x="74" y="110"/>
                </a:lnTo>
                <a:lnTo>
                  <a:pt x="77" y="117"/>
                </a:lnTo>
                <a:lnTo>
                  <a:pt x="77" y="117"/>
                </a:lnTo>
                <a:lnTo>
                  <a:pt x="82" y="122"/>
                </a:lnTo>
                <a:lnTo>
                  <a:pt x="88" y="128"/>
                </a:lnTo>
                <a:lnTo>
                  <a:pt x="98" y="138"/>
                </a:lnTo>
                <a:lnTo>
                  <a:pt x="98" y="138"/>
                </a:lnTo>
                <a:lnTo>
                  <a:pt x="108" y="145"/>
                </a:lnTo>
                <a:lnTo>
                  <a:pt x="115" y="152"/>
                </a:lnTo>
                <a:lnTo>
                  <a:pt x="115" y="152"/>
                </a:lnTo>
                <a:lnTo>
                  <a:pt x="122" y="161"/>
                </a:lnTo>
                <a:lnTo>
                  <a:pt x="126" y="165"/>
                </a:lnTo>
                <a:lnTo>
                  <a:pt x="127" y="166"/>
                </a:lnTo>
                <a:lnTo>
                  <a:pt x="127" y="165"/>
                </a:lnTo>
                <a:lnTo>
                  <a:pt x="127" y="165"/>
                </a:lnTo>
                <a:lnTo>
                  <a:pt x="125" y="160"/>
                </a:lnTo>
                <a:lnTo>
                  <a:pt x="125" y="159"/>
                </a:lnTo>
                <a:lnTo>
                  <a:pt x="126" y="157"/>
                </a:lnTo>
                <a:lnTo>
                  <a:pt x="126" y="157"/>
                </a:lnTo>
                <a:lnTo>
                  <a:pt x="130" y="160"/>
                </a:lnTo>
                <a:lnTo>
                  <a:pt x="135" y="162"/>
                </a:lnTo>
                <a:lnTo>
                  <a:pt x="135" y="162"/>
                </a:lnTo>
                <a:lnTo>
                  <a:pt x="136" y="162"/>
                </a:lnTo>
                <a:lnTo>
                  <a:pt x="138" y="160"/>
                </a:lnTo>
                <a:lnTo>
                  <a:pt x="140" y="157"/>
                </a:lnTo>
                <a:lnTo>
                  <a:pt x="141" y="155"/>
                </a:lnTo>
                <a:lnTo>
                  <a:pt x="141" y="155"/>
                </a:lnTo>
                <a:lnTo>
                  <a:pt x="142" y="145"/>
                </a:lnTo>
                <a:lnTo>
                  <a:pt x="141" y="140"/>
                </a:lnTo>
                <a:lnTo>
                  <a:pt x="140" y="136"/>
                </a:lnTo>
                <a:lnTo>
                  <a:pt x="140" y="136"/>
                </a:lnTo>
                <a:lnTo>
                  <a:pt x="137" y="134"/>
                </a:lnTo>
                <a:lnTo>
                  <a:pt x="137" y="133"/>
                </a:lnTo>
                <a:lnTo>
                  <a:pt x="138" y="133"/>
                </a:lnTo>
                <a:lnTo>
                  <a:pt x="138" y="133"/>
                </a:lnTo>
                <a:lnTo>
                  <a:pt x="141" y="131"/>
                </a:lnTo>
                <a:lnTo>
                  <a:pt x="142" y="129"/>
                </a:lnTo>
                <a:lnTo>
                  <a:pt x="142" y="124"/>
                </a:lnTo>
                <a:lnTo>
                  <a:pt x="142" y="124"/>
                </a:lnTo>
                <a:lnTo>
                  <a:pt x="143" y="120"/>
                </a:lnTo>
                <a:lnTo>
                  <a:pt x="143" y="118"/>
                </a:lnTo>
                <a:lnTo>
                  <a:pt x="142" y="117"/>
                </a:lnTo>
                <a:lnTo>
                  <a:pt x="142" y="117"/>
                </a:lnTo>
                <a:lnTo>
                  <a:pt x="137" y="114"/>
                </a:lnTo>
                <a:lnTo>
                  <a:pt x="133" y="114"/>
                </a:lnTo>
                <a:lnTo>
                  <a:pt x="130" y="113"/>
                </a:lnTo>
                <a:lnTo>
                  <a:pt x="128" y="112"/>
                </a:lnTo>
                <a:lnTo>
                  <a:pt x="128" y="112"/>
                </a:lnTo>
                <a:lnTo>
                  <a:pt x="126" y="107"/>
                </a:lnTo>
                <a:lnTo>
                  <a:pt x="124" y="102"/>
                </a:lnTo>
                <a:lnTo>
                  <a:pt x="120" y="99"/>
                </a:lnTo>
                <a:lnTo>
                  <a:pt x="120" y="99"/>
                </a:lnTo>
                <a:lnTo>
                  <a:pt x="115" y="93"/>
                </a:lnTo>
                <a:lnTo>
                  <a:pt x="114" y="91"/>
                </a:lnTo>
                <a:lnTo>
                  <a:pt x="114" y="90"/>
                </a:lnTo>
                <a:lnTo>
                  <a:pt x="114" y="90"/>
                </a:lnTo>
                <a:lnTo>
                  <a:pt x="115" y="86"/>
                </a:lnTo>
                <a:lnTo>
                  <a:pt x="116" y="83"/>
                </a:lnTo>
                <a:lnTo>
                  <a:pt x="116" y="83"/>
                </a:lnTo>
                <a:lnTo>
                  <a:pt x="115" y="81"/>
                </a:lnTo>
                <a:lnTo>
                  <a:pt x="111" y="78"/>
                </a:lnTo>
                <a:lnTo>
                  <a:pt x="108" y="75"/>
                </a:lnTo>
                <a:lnTo>
                  <a:pt x="106" y="72"/>
                </a:lnTo>
                <a:lnTo>
                  <a:pt x="106" y="72"/>
                </a:lnTo>
                <a:lnTo>
                  <a:pt x="106" y="71"/>
                </a:lnTo>
                <a:lnTo>
                  <a:pt x="108" y="70"/>
                </a:lnTo>
                <a:lnTo>
                  <a:pt x="108" y="69"/>
                </a:lnTo>
                <a:lnTo>
                  <a:pt x="106" y="67"/>
                </a:lnTo>
                <a:lnTo>
                  <a:pt x="106" y="67"/>
                </a:lnTo>
                <a:lnTo>
                  <a:pt x="104" y="66"/>
                </a:lnTo>
                <a:lnTo>
                  <a:pt x="103" y="66"/>
                </a:lnTo>
                <a:lnTo>
                  <a:pt x="100" y="66"/>
                </a:lnTo>
                <a:lnTo>
                  <a:pt x="99" y="64"/>
                </a:lnTo>
                <a:lnTo>
                  <a:pt x="99" y="64"/>
                </a:lnTo>
                <a:lnTo>
                  <a:pt x="96" y="60"/>
                </a:lnTo>
                <a:lnTo>
                  <a:pt x="94" y="60"/>
                </a:lnTo>
                <a:lnTo>
                  <a:pt x="94" y="60"/>
                </a:lnTo>
                <a:lnTo>
                  <a:pt x="92" y="59"/>
                </a:lnTo>
                <a:lnTo>
                  <a:pt x="89" y="58"/>
                </a:lnTo>
                <a:lnTo>
                  <a:pt x="89" y="58"/>
                </a:lnTo>
                <a:lnTo>
                  <a:pt x="87" y="55"/>
                </a:lnTo>
                <a:lnTo>
                  <a:pt x="85" y="54"/>
                </a:lnTo>
                <a:lnTo>
                  <a:pt x="85" y="54"/>
                </a:lnTo>
                <a:lnTo>
                  <a:pt x="78" y="53"/>
                </a:lnTo>
                <a:lnTo>
                  <a:pt x="73" y="53"/>
                </a:lnTo>
                <a:lnTo>
                  <a:pt x="69" y="5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0" name="Freeform 840"/>
          <p:cNvSpPr>
            <a:spLocks/>
          </p:cNvSpPr>
          <p:nvPr/>
        </p:nvSpPr>
        <p:spPr bwMode="gray">
          <a:xfrm>
            <a:off x="4044340" y="4858701"/>
            <a:ext cx="207908" cy="65118"/>
          </a:xfrm>
          <a:custGeom>
            <a:avLst/>
            <a:gdLst>
              <a:gd name="T0" fmla="*/ 120 w 123"/>
              <a:gd name="T1" fmla="*/ 38 h 38"/>
              <a:gd name="T2" fmla="*/ 113 w 123"/>
              <a:gd name="T3" fmla="*/ 33 h 38"/>
              <a:gd name="T4" fmla="*/ 106 w 123"/>
              <a:gd name="T5" fmla="*/ 32 h 38"/>
              <a:gd name="T6" fmla="*/ 88 w 123"/>
              <a:gd name="T7" fmla="*/ 33 h 38"/>
              <a:gd name="T8" fmla="*/ 72 w 123"/>
              <a:gd name="T9" fmla="*/ 31 h 38"/>
              <a:gd name="T10" fmla="*/ 55 w 123"/>
              <a:gd name="T11" fmla="*/ 25 h 38"/>
              <a:gd name="T12" fmla="*/ 49 w 123"/>
              <a:gd name="T13" fmla="*/ 23 h 38"/>
              <a:gd name="T14" fmla="*/ 29 w 123"/>
              <a:gd name="T15" fmla="*/ 22 h 38"/>
              <a:gd name="T16" fmla="*/ 18 w 123"/>
              <a:gd name="T17" fmla="*/ 21 h 38"/>
              <a:gd name="T18" fmla="*/ 11 w 123"/>
              <a:gd name="T19" fmla="*/ 20 h 38"/>
              <a:gd name="T20" fmla="*/ 11 w 123"/>
              <a:gd name="T21" fmla="*/ 18 h 38"/>
              <a:gd name="T22" fmla="*/ 16 w 123"/>
              <a:gd name="T23" fmla="*/ 16 h 38"/>
              <a:gd name="T24" fmla="*/ 14 w 123"/>
              <a:gd name="T25" fmla="*/ 15 h 38"/>
              <a:gd name="T26" fmla="*/ 1 w 123"/>
              <a:gd name="T27" fmla="*/ 12 h 38"/>
              <a:gd name="T28" fmla="*/ 1 w 123"/>
              <a:gd name="T29" fmla="*/ 11 h 38"/>
              <a:gd name="T30" fmla="*/ 6 w 123"/>
              <a:gd name="T31" fmla="*/ 7 h 38"/>
              <a:gd name="T32" fmla="*/ 8 w 123"/>
              <a:gd name="T33" fmla="*/ 4 h 38"/>
              <a:gd name="T34" fmla="*/ 22 w 123"/>
              <a:gd name="T35" fmla="*/ 2 h 38"/>
              <a:gd name="T36" fmla="*/ 24 w 123"/>
              <a:gd name="T37" fmla="*/ 1 h 38"/>
              <a:gd name="T38" fmla="*/ 28 w 123"/>
              <a:gd name="T39" fmla="*/ 0 h 38"/>
              <a:gd name="T40" fmla="*/ 30 w 123"/>
              <a:gd name="T41" fmla="*/ 0 h 38"/>
              <a:gd name="T42" fmla="*/ 43 w 123"/>
              <a:gd name="T43" fmla="*/ 9 h 38"/>
              <a:gd name="T44" fmla="*/ 45 w 123"/>
              <a:gd name="T45" fmla="*/ 10 h 38"/>
              <a:gd name="T46" fmla="*/ 60 w 123"/>
              <a:gd name="T47" fmla="*/ 10 h 38"/>
              <a:gd name="T48" fmla="*/ 64 w 123"/>
              <a:gd name="T49" fmla="*/ 10 h 38"/>
              <a:gd name="T50" fmla="*/ 70 w 123"/>
              <a:gd name="T51" fmla="*/ 7 h 38"/>
              <a:gd name="T52" fmla="*/ 73 w 123"/>
              <a:gd name="T53" fmla="*/ 6 h 38"/>
              <a:gd name="T54" fmla="*/ 86 w 123"/>
              <a:gd name="T55" fmla="*/ 10 h 38"/>
              <a:gd name="T56" fmla="*/ 92 w 123"/>
              <a:gd name="T57" fmla="*/ 10 h 38"/>
              <a:gd name="T58" fmla="*/ 108 w 123"/>
              <a:gd name="T59" fmla="*/ 11 h 38"/>
              <a:gd name="T60" fmla="*/ 113 w 123"/>
              <a:gd name="T61" fmla="*/ 12 h 38"/>
              <a:gd name="T62" fmla="*/ 114 w 123"/>
              <a:gd name="T63" fmla="*/ 14 h 38"/>
              <a:gd name="T64" fmla="*/ 112 w 123"/>
              <a:gd name="T65" fmla="*/ 15 h 38"/>
              <a:gd name="T66" fmla="*/ 110 w 123"/>
              <a:gd name="T67" fmla="*/ 17 h 38"/>
              <a:gd name="T68" fmla="*/ 112 w 123"/>
              <a:gd name="T69" fmla="*/ 17 h 38"/>
              <a:gd name="T70" fmla="*/ 114 w 123"/>
              <a:gd name="T71" fmla="*/ 21 h 38"/>
              <a:gd name="T72" fmla="*/ 115 w 123"/>
              <a:gd name="T73" fmla="*/ 23 h 38"/>
              <a:gd name="T74" fmla="*/ 119 w 123"/>
              <a:gd name="T75" fmla="*/ 23 h 38"/>
              <a:gd name="T76" fmla="*/ 123 w 123"/>
              <a:gd name="T77" fmla="*/ 25 h 38"/>
              <a:gd name="T78" fmla="*/ 123 w 123"/>
              <a:gd name="T79" fmla="*/ 33 h 38"/>
              <a:gd name="T80" fmla="*/ 122 w 123"/>
              <a:gd name="T8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38">
                <a:moveTo>
                  <a:pt x="120" y="38"/>
                </a:moveTo>
                <a:lnTo>
                  <a:pt x="120" y="38"/>
                </a:lnTo>
                <a:lnTo>
                  <a:pt x="115" y="36"/>
                </a:lnTo>
                <a:lnTo>
                  <a:pt x="113" y="33"/>
                </a:lnTo>
                <a:lnTo>
                  <a:pt x="109" y="32"/>
                </a:lnTo>
                <a:lnTo>
                  <a:pt x="106" y="32"/>
                </a:lnTo>
                <a:lnTo>
                  <a:pt x="106" y="32"/>
                </a:lnTo>
                <a:lnTo>
                  <a:pt x="88" y="33"/>
                </a:lnTo>
                <a:lnTo>
                  <a:pt x="80" y="33"/>
                </a:lnTo>
                <a:lnTo>
                  <a:pt x="72" y="31"/>
                </a:lnTo>
                <a:lnTo>
                  <a:pt x="72" y="31"/>
                </a:lnTo>
                <a:lnTo>
                  <a:pt x="55" y="25"/>
                </a:lnTo>
                <a:lnTo>
                  <a:pt x="55" y="25"/>
                </a:lnTo>
                <a:lnTo>
                  <a:pt x="49" y="23"/>
                </a:lnTo>
                <a:lnTo>
                  <a:pt x="41" y="23"/>
                </a:lnTo>
                <a:lnTo>
                  <a:pt x="29" y="22"/>
                </a:lnTo>
                <a:lnTo>
                  <a:pt x="29" y="22"/>
                </a:lnTo>
                <a:lnTo>
                  <a:pt x="18" y="21"/>
                </a:lnTo>
                <a:lnTo>
                  <a:pt x="12" y="20"/>
                </a:lnTo>
                <a:lnTo>
                  <a:pt x="11" y="20"/>
                </a:lnTo>
                <a:lnTo>
                  <a:pt x="11" y="18"/>
                </a:lnTo>
                <a:lnTo>
                  <a:pt x="11" y="18"/>
                </a:lnTo>
                <a:lnTo>
                  <a:pt x="16" y="16"/>
                </a:lnTo>
                <a:lnTo>
                  <a:pt x="16" y="16"/>
                </a:lnTo>
                <a:lnTo>
                  <a:pt x="14" y="15"/>
                </a:lnTo>
                <a:lnTo>
                  <a:pt x="14" y="15"/>
                </a:lnTo>
                <a:lnTo>
                  <a:pt x="5" y="14"/>
                </a:lnTo>
                <a:lnTo>
                  <a:pt x="1" y="12"/>
                </a:lnTo>
                <a:lnTo>
                  <a:pt x="0" y="11"/>
                </a:lnTo>
                <a:lnTo>
                  <a:pt x="1" y="11"/>
                </a:lnTo>
                <a:lnTo>
                  <a:pt x="1" y="11"/>
                </a:lnTo>
                <a:lnTo>
                  <a:pt x="6" y="7"/>
                </a:lnTo>
                <a:lnTo>
                  <a:pt x="8" y="4"/>
                </a:lnTo>
                <a:lnTo>
                  <a:pt x="8" y="4"/>
                </a:lnTo>
                <a:lnTo>
                  <a:pt x="14" y="2"/>
                </a:lnTo>
                <a:lnTo>
                  <a:pt x="22" y="2"/>
                </a:lnTo>
                <a:lnTo>
                  <a:pt x="22" y="2"/>
                </a:lnTo>
                <a:lnTo>
                  <a:pt x="24" y="1"/>
                </a:lnTo>
                <a:lnTo>
                  <a:pt x="25" y="0"/>
                </a:lnTo>
                <a:lnTo>
                  <a:pt x="28" y="0"/>
                </a:lnTo>
                <a:lnTo>
                  <a:pt x="30" y="0"/>
                </a:lnTo>
                <a:lnTo>
                  <a:pt x="30" y="0"/>
                </a:lnTo>
                <a:lnTo>
                  <a:pt x="38" y="6"/>
                </a:lnTo>
                <a:lnTo>
                  <a:pt x="43" y="9"/>
                </a:lnTo>
                <a:lnTo>
                  <a:pt x="45" y="10"/>
                </a:lnTo>
                <a:lnTo>
                  <a:pt x="45" y="10"/>
                </a:lnTo>
                <a:lnTo>
                  <a:pt x="51" y="10"/>
                </a:lnTo>
                <a:lnTo>
                  <a:pt x="60" y="10"/>
                </a:lnTo>
                <a:lnTo>
                  <a:pt x="60" y="10"/>
                </a:lnTo>
                <a:lnTo>
                  <a:pt x="64" y="10"/>
                </a:lnTo>
                <a:lnTo>
                  <a:pt x="66" y="9"/>
                </a:lnTo>
                <a:lnTo>
                  <a:pt x="70" y="7"/>
                </a:lnTo>
                <a:lnTo>
                  <a:pt x="73" y="6"/>
                </a:lnTo>
                <a:lnTo>
                  <a:pt x="73" y="6"/>
                </a:lnTo>
                <a:lnTo>
                  <a:pt x="80" y="7"/>
                </a:lnTo>
                <a:lnTo>
                  <a:pt x="86" y="10"/>
                </a:lnTo>
                <a:lnTo>
                  <a:pt x="86" y="10"/>
                </a:lnTo>
                <a:lnTo>
                  <a:pt x="92" y="10"/>
                </a:lnTo>
                <a:lnTo>
                  <a:pt x="101" y="11"/>
                </a:lnTo>
                <a:lnTo>
                  <a:pt x="108" y="11"/>
                </a:lnTo>
                <a:lnTo>
                  <a:pt x="113" y="12"/>
                </a:lnTo>
                <a:lnTo>
                  <a:pt x="113" y="12"/>
                </a:lnTo>
                <a:lnTo>
                  <a:pt x="114" y="14"/>
                </a:lnTo>
                <a:lnTo>
                  <a:pt x="114" y="14"/>
                </a:lnTo>
                <a:lnTo>
                  <a:pt x="112" y="15"/>
                </a:lnTo>
                <a:lnTo>
                  <a:pt x="112" y="15"/>
                </a:lnTo>
                <a:lnTo>
                  <a:pt x="110" y="16"/>
                </a:lnTo>
                <a:lnTo>
                  <a:pt x="110" y="17"/>
                </a:lnTo>
                <a:lnTo>
                  <a:pt x="112" y="17"/>
                </a:lnTo>
                <a:lnTo>
                  <a:pt x="112" y="17"/>
                </a:lnTo>
                <a:lnTo>
                  <a:pt x="113" y="18"/>
                </a:lnTo>
                <a:lnTo>
                  <a:pt x="114" y="21"/>
                </a:lnTo>
                <a:lnTo>
                  <a:pt x="114" y="22"/>
                </a:lnTo>
                <a:lnTo>
                  <a:pt x="115" y="23"/>
                </a:lnTo>
                <a:lnTo>
                  <a:pt x="115" y="23"/>
                </a:lnTo>
                <a:lnTo>
                  <a:pt x="119" y="23"/>
                </a:lnTo>
                <a:lnTo>
                  <a:pt x="122" y="23"/>
                </a:lnTo>
                <a:lnTo>
                  <a:pt x="123" y="25"/>
                </a:lnTo>
                <a:lnTo>
                  <a:pt x="123" y="25"/>
                </a:lnTo>
                <a:lnTo>
                  <a:pt x="123" y="33"/>
                </a:lnTo>
                <a:lnTo>
                  <a:pt x="122" y="37"/>
                </a:lnTo>
                <a:lnTo>
                  <a:pt x="122" y="38"/>
                </a:lnTo>
                <a:lnTo>
                  <a:pt x="120" y="3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1" name="Freeform 856"/>
          <p:cNvSpPr>
            <a:spLocks/>
          </p:cNvSpPr>
          <p:nvPr/>
        </p:nvSpPr>
        <p:spPr bwMode="gray">
          <a:xfrm>
            <a:off x="4127165" y="4240082"/>
            <a:ext cx="49019" cy="44555"/>
          </a:xfrm>
          <a:custGeom>
            <a:avLst/>
            <a:gdLst>
              <a:gd name="T0" fmla="*/ 2 w 29"/>
              <a:gd name="T1" fmla="*/ 26 h 26"/>
              <a:gd name="T2" fmla="*/ 2 w 29"/>
              <a:gd name="T3" fmla="*/ 26 h 26"/>
              <a:gd name="T4" fmla="*/ 0 w 29"/>
              <a:gd name="T5" fmla="*/ 22 h 26"/>
              <a:gd name="T6" fmla="*/ 0 w 29"/>
              <a:gd name="T7" fmla="*/ 19 h 26"/>
              <a:gd name="T8" fmla="*/ 0 w 29"/>
              <a:gd name="T9" fmla="*/ 14 h 26"/>
              <a:gd name="T10" fmla="*/ 2 w 29"/>
              <a:gd name="T11" fmla="*/ 10 h 26"/>
              <a:gd name="T12" fmla="*/ 2 w 29"/>
              <a:gd name="T13" fmla="*/ 10 h 26"/>
              <a:gd name="T14" fmla="*/ 10 w 29"/>
              <a:gd name="T15" fmla="*/ 5 h 26"/>
              <a:gd name="T16" fmla="*/ 13 w 29"/>
              <a:gd name="T17" fmla="*/ 3 h 26"/>
              <a:gd name="T18" fmla="*/ 17 w 29"/>
              <a:gd name="T19" fmla="*/ 1 h 26"/>
              <a:gd name="T20" fmla="*/ 17 w 29"/>
              <a:gd name="T21" fmla="*/ 1 h 26"/>
              <a:gd name="T22" fmla="*/ 23 w 29"/>
              <a:gd name="T23" fmla="*/ 0 h 26"/>
              <a:gd name="T24" fmla="*/ 26 w 29"/>
              <a:gd name="T25" fmla="*/ 0 h 26"/>
              <a:gd name="T26" fmla="*/ 28 w 29"/>
              <a:gd name="T27" fmla="*/ 3 h 26"/>
              <a:gd name="T28" fmla="*/ 28 w 29"/>
              <a:gd name="T29" fmla="*/ 3 h 26"/>
              <a:gd name="T30" fmla="*/ 29 w 29"/>
              <a:gd name="T31" fmla="*/ 5 h 26"/>
              <a:gd name="T32" fmla="*/ 29 w 29"/>
              <a:gd name="T33" fmla="*/ 8 h 26"/>
              <a:gd name="T34" fmla="*/ 27 w 29"/>
              <a:gd name="T35" fmla="*/ 11 h 26"/>
              <a:gd name="T36" fmla="*/ 27 w 29"/>
              <a:gd name="T37" fmla="*/ 11 h 26"/>
              <a:gd name="T38" fmla="*/ 26 w 29"/>
              <a:gd name="T39" fmla="*/ 16 h 26"/>
              <a:gd name="T40" fmla="*/ 23 w 29"/>
              <a:gd name="T41" fmla="*/ 20 h 26"/>
              <a:gd name="T42" fmla="*/ 23 w 29"/>
              <a:gd name="T43" fmla="*/ 20 h 26"/>
              <a:gd name="T44" fmla="*/ 21 w 29"/>
              <a:gd name="T45" fmla="*/ 22 h 26"/>
              <a:gd name="T46" fmla="*/ 16 w 29"/>
              <a:gd name="T47" fmla="*/ 25 h 26"/>
              <a:gd name="T48" fmla="*/ 10 w 29"/>
              <a:gd name="T49" fmla="*/ 26 h 26"/>
              <a:gd name="T50" fmla="*/ 6 w 29"/>
              <a:gd name="T51" fmla="*/ 26 h 26"/>
              <a:gd name="T52" fmla="*/ 2 w 29"/>
              <a:gd name="T5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26">
                <a:moveTo>
                  <a:pt x="2" y="26"/>
                </a:moveTo>
                <a:lnTo>
                  <a:pt x="2" y="26"/>
                </a:lnTo>
                <a:lnTo>
                  <a:pt x="0" y="22"/>
                </a:lnTo>
                <a:lnTo>
                  <a:pt x="0" y="19"/>
                </a:lnTo>
                <a:lnTo>
                  <a:pt x="0" y="14"/>
                </a:lnTo>
                <a:lnTo>
                  <a:pt x="2" y="10"/>
                </a:lnTo>
                <a:lnTo>
                  <a:pt x="2" y="10"/>
                </a:lnTo>
                <a:lnTo>
                  <a:pt x="10" y="5"/>
                </a:lnTo>
                <a:lnTo>
                  <a:pt x="13" y="3"/>
                </a:lnTo>
                <a:lnTo>
                  <a:pt x="17" y="1"/>
                </a:lnTo>
                <a:lnTo>
                  <a:pt x="17" y="1"/>
                </a:lnTo>
                <a:lnTo>
                  <a:pt x="23" y="0"/>
                </a:lnTo>
                <a:lnTo>
                  <a:pt x="26" y="0"/>
                </a:lnTo>
                <a:lnTo>
                  <a:pt x="28" y="3"/>
                </a:lnTo>
                <a:lnTo>
                  <a:pt x="28" y="3"/>
                </a:lnTo>
                <a:lnTo>
                  <a:pt x="29" y="5"/>
                </a:lnTo>
                <a:lnTo>
                  <a:pt x="29" y="8"/>
                </a:lnTo>
                <a:lnTo>
                  <a:pt x="27" y="11"/>
                </a:lnTo>
                <a:lnTo>
                  <a:pt x="27" y="11"/>
                </a:lnTo>
                <a:lnTo>
                  <a:pt x="26" y="16"/>
                </a:lnTo>
                <a:lnTo>
                  <a:pt x="23" y="20"/>
                </a:lnTo>
                <a:lnTo>
                  <a:pt x="23" y="20"/>
                </a:lnTo>
                <a:lnTo>
                  <a:pt x="21" y="22"/>
                </a:lnTo>
                <a:lnTo>
                  <a:pt x="16" y="25"/>
                </a:lnTo>
                <a:lnTo>
                  <a:pt x="10" y="26"/>
                </a:lnTo>
                <a:lnTo>
                  <a:pt x="6" y="26"/>
                </a:lnTo>
                <a:lnTo>
                  <a:pt x="2" y="2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2" name="Freeform 870"/>
          <p:cNvSpPr>
            <a:spLocks/>
          </p:cNvSpPr>
          <p:nvPr/>
        </p:nvSpPr>
        <p:spPr bwMode="gray">
          <a:xfrm>
            <a:off x="4377332" y="4276068"/>
            <a:ext cx="103109" cy="145658"/>
          </a:xfrm>
          <a:custGeom>
            <a:avLst/>
            <a:gdLst>
              <a:gd name="T0" fmla="*/ 51 w 61"/>
              <a:gd name="T1" fmla="*/ 84 h 85"/>
              <a:gd name="T2" fmla="*/ 46 w 61"/>
              <a:gd name="T3" fmla="*/ 80 h 85"/>
              <a:gd name="T4" fmla="*/ 48 w 61"/>
              <a:gd name="T5" fmla="*/ 76 h 85"/>
              <a:gd name="T6" fmla="*/ 46 w 61"/>
              <a:gd name="T7" fmla="*/ 70 h 85"/>
              <a:gd name="T8" fmla="*/ 44 w 61"/>
              <a:gd name="T9" fmla="*/ 70 h 85"/>
              <a:gd name="T10" fmla="*/ 41 w 61"/>
              <a:gd name="T11" fmla="*/ 76 h 85"/>
              <a:gd name="T12" fmla="*/ 38 w 61"/>
              <a:gd name="T13" fmla="*/ 73 h 85"/>
              <a:gd name="T14" fmla="*/ 30 w 61"/>
              <a:gd name="T15" fmla="*/ 73 h 85"/>
              <a:gd name="T16" fmla="*/ 28 w 61"/>
              <a:gd name="T17" fmla="*/ 70 h 85"/>
              <a:gd name="T18" fmla="*/ 29 w 61"/>
              <a:gd name="T19" fmla="*/ 67 h 85"/>
              <a:gd name="T20" fmla="*/ 23 w 61"/>
              <a:gd name="T21" fmla="*/ 70 h 85"/>
              <a:gd name="T22" fmla="*/ 16 w 61"/>
              <a:gd name="T23" fmla="*/ 67 h 85"/>
              <a:gd name="T24" fmla="*/ 8 w 61"/>
              <a:gd name="T25" fmla="*/ 62 h 85"/>
              <a:gd name="T26" fmla="*/ 11 w 61"/>
              <a:gd name="T27" fmla="*/ 59 h 85"/>
              <a:gd name="T28" fmla="*/ 9 w 61"/>
              <a:gd name="T29" fmla="*/ 57 h 85"/>
              <a:gd name="T30" fmla="*/ 0 w 61"/>
              <a:gd name="T31" fmla="*/ 48 h 85"/>
              <a:gd name="T32" fmla="*/ 0 w 61"/>
              <a:gd name="T33" fmla="*/ 44 h 85"/>
              <a:gd name="T34" fmla="*/ 0 w 61"/>
              <a:gd name="T35" fmla="*/ 36 h 85"/>
              <a:gd name="T36" fmla="*/ 2 w 61"/>
              <a:gd name="T37" fmla="*/ 35 h 85"/>
              <a:gd name="T38" fmla="*/ 6 w 61"/>
              <a:gd name="T39" fmla="*/ 38 h 85"/>
              <a:gd name="T40" fmla="*/ 9 w 61"/>
              <a:gd name="T41" fmla="*/ 35 h 85"/>
              <a:gd name="T42" fmla="*/ 11 w 61"/>
              <a:gd name="T43" fmla="*/ 10 h 85"/>
              <a:gd name="T44" fmla="*/ 13 w 61"/>
              <a:gd name="T45" fmla="*/ 4 h 85"/>
              <a:gd name="T46" fmla="*/ 21 w 61"/>
              <a:gd name="T47" fmla="*/ 0 h 85"/>
              <a:gd name="T48" fmla="*/ 27 w 61"/>
              <a:gd name="T49" fmla="*/ 4 h 85"/>
              <a:gd name="T50" fmla="*/ 33 w 61"/>
              <a:gd name="T51" fmla="*/ 5 h 85"/>
              <a:gd name="T52" fmla="*/ 34 w 61"/>
              <a:gd name="T53" fmla="*/ 9 h 85"/>
              <a:gd name="T54" fmla="*/ 32 w 61"/>
              <a:gd name="T55" fmla="*/ 14 h 85"/>
              <a:gd name="T56" fmla="*/ 34 w 61"/>
              <a:gd name="T57" fmla="*/ 20 h 85"/>
              <a:gd name="T58" fmla="*/ 37 w 61"/>
              <a:gd name="T59" fmla="*/ 28 h 85"/>
              <a:gd name="T60" fmla="*/ 33 w 61"/>
              <a:gd name="T61" fmla="*/ 37 h 85"/>
              <a:gd name="T62" fmla="*/ 27 w 61"/>
              <a:gd name="T63" fmla="*/ 42 h 85"/>
              <a:gd name="T64" fmla="*/ 32 w 61"/>
              <a:gd name="T65" fmla="*/ 49 h 85"/>
              <a:gd name="T66" fmla="*/ 37 w 61"/>
              <a:gd name="T67" fmla="*/ 54 h 85"/>
              <a:gd name="T68" fmla="*/ 35 w 61"/>
              <a:gd name="T69" fmla="*/ 57 h 85"/>
              <a:gd name="T70" fmla="*/ 29 w 61"/>
              <a:gd name="T71" fmla="*/ 53 h 85"/>
              <a:gd name="T72" fmla="*/ 29 w 61"/>
              <a:gd name="T73" fmla="*/ 58 h 85"/>
              <a:gd name="T74" fmla="*/ 32 w 61"/>
              <a:gd name="T75" fmla="*/ 62 h 85"/>
              <a:gd name="T76" fmla="*/ 45 w 61"/>
              <a:gd name="T77" fmla="*/ 63 h 85"/>
              <a:gd name="T78" fmla="*/ 51 w 61"/>
              <a:gd name="T79" fmla="*/ 67 h 85"/>
              <a:gd name="T80" fmla="*/ 56 w 61"/>
              <a:gd name="T81" fmla="*/ 67 h 85"/>
              <a:gd name="T82" fmla="*/ 57 w 61"/>
              <a:gd name="T83" fmla="*/ 70 h 85"/>
              <a:gd name="T84" fmla="*/ 55 w 61"/>
              <a:gd name="T85" fmla="*/ 74 h 85"/>
              <a:gd name="T86" fmla="*/ 61 w 61"/>
              <a:gd name="T87" fmla="*/ 79 h 85"/>
              <a:gd name="T88" fmla="*/ 61 w 61"/>
              <a:gd name="T8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85">
                <a:moveTo>
                  <a:pt x="59" y="85"/>
                </a:moveTo>
                <a:lnTo>
                  <a:pt x="59" y="85"/>
                </a:lnTo>
                <a:lnTo>
                  <a:pt x="51" y="84"/>
                </a:lnTo>
                <a:lnTo>
                  <a:pt x="48" y="83"/>
                </a:lnTo>
                <a:lnTo>
                  <a:pt x="46" y="80"/>
                </a:lnTo>
                <a:lnTo>
                  <a:pt x="46" y="80"/>
                </a:lnTo>
                <a:lnTo>
                  <a:pt x="46" y="79"/>
                </a:lnTo>
                <a:lnTo>
                  <a:pt x="48" y="78"/>
                </a:lnTo>
                <a:lnTo>
                  <a:pt x="48" y="76"/>
                </a:lnTo>
                <a:lnTo>
                  <a:pt x="48" y="75"/>
                </a:lnTo>
                <a:lnTo>
                  <a:pt x="48" y="75"/>
                </a:lnTo>
                <a:lnTo>
                  <a:pt x="46" y="70"/>
                </a:lnTo>
                <a:lnTo>
                  <a:pt x="45" y="69"/>
                </a:lnTo>
                <a:lnTo>
                  <a:pt x="44" y="70"/>
                </a:lnTo>
                <a:lnTo>
                  <a:pt x="44" y="70"/>
                </a:lnTo>
                <a:lnTo>
                  <a:pt x="43" y="74"/>
                </a:lnTo>
                <a:lnTo>
                  <a:pt x="43" y="76"/>
                </a:lnTo>
                <a:lnTo>
                  <a:pt x="41" y="76"/>
                </a:lnTo>
                <a:lnTo>
                  <a:pt x="41" y="76"/>
                </a:lnTo>
                <a:lnTo>
                  <a:pt x="39" y="74"/>
                </a:lnTo>
                <a:lnTo>
                  <a:pt x="38" y="73"/>
                </a:lnTo>
                <a:lnTo>
                  <a:pt x="35" y="73"/>
                </a:lnTo>
                <a:lnTo>
                  <a:pt x="35" y="73"/>
                </a:lnTo>
                <a:lnTo>
                  <a:pt x="30" y="73"/>
                </a:lnTo>
                <a:lnTo>
                  <a:pt x="28" y="72"/>
                </a:lnTo>
                <a:lnTo>
                  <a:pt x="28" y="70"/>
                </a:lnTo>
                <a:lnTo>
                  <a:pt x="28" y="70"/>
                </a:lnTo>
                <a:lnTo>
                  <a:pt x="30" y="67"/>
                </a:lnTo>
                <a:lnTo>
                  <a:pt x="30" y="65"/>
                </a:lnTo>
                <a:lnTo>
                  <a:pt x="29" y="67"/>
                </a:lnTo>
                <a:lnTo>
                  <a:pt x="29" y="67"/>
                </a:lnTo>
                <a:lnTo>
                  <a:pt x="24" y="69"/>
                </a:lnTo>
                <a:lnTo>
                  <a:pt x="23" y="70"/>
                </a:lnTo>
                <a:lnTo>
                  <a:pt x="19" y="69"/>
                </a:lnTo>
                <a:lnTo>
                  <a:pt x="19" y="69"/>
                </a:lnTo>
                <a:lnTo>
                  <a:pt x="16" y="67"/>
                </a:lnTo>
                <a:lnTo>
                  <a:pt x="11" y="64"/>
                </a:lnTo>
                <a:lnTo>
                  <a:pt x="11" y="64"/>
                </a:lnTo>
                <a:lnTo>
                  <a:pt x="8" y="62"/>
                </a:lnTo>
                <a:lnTo>
                  <a:pt x="8" y="60"/>
                </a:lnTo>
                <a:lnTo>
                  <a:pt x="11" y="59"/>
                </a:lnTo>
                <a:lnTo>
                  <a:pt x="11" y="59"/>
                </a:lnTo>
                <a:lnTo>
                  <a:pt x="12" y="58"/>
                </a:lnTo>
                <a:lnTo>
                  <a:pt x="12" y="58"/>
                </a:lnTo>
                <a:lnTo>
                  <a:pt x="9" y="57"/>
                </a:lnTo>
                <a:lnTo>
                  <a:pt x="3" y="53"/>
                </a:lnTo>
                <a:lnTo>
                  <a:pt x="3" y="53"/>
                </a:lnTo>
                <a:lnTo>
                  <a:pt x="0" y="48"/>
                </a:lnTo>
                <a:lnTo>
                  <a:pt x="0" y="47"/>
                </a:lnTo>
                <a:lnTo>
                  <a:pt x="0" y="44"/>
                </a:lnTo>
                <a:lnTo>
                  <a:pt x="0" y="44"/>
                </a:lnTo>
                <a:lnTo>
                  <a:pt x="0" y="42"/>
                </a:lnTo>
                <a:lnTo>
                  <a:pt x="0" y="40"/>
                </a:lnTo>
                <a:lnTo>
                  <a:pt x="0" y="36"/>
                </a:lnTo>
                <a:lnTo>
                  <a:pt x="1" y="36"/>
                </a:lnTo>
                <a:lnTo>
                  <a:pt x="2" y="35"/>
                </a:lnTo>
                <a:lnTo>
                  <a:pt x="2" y="35"/>
                </a:lnTo>
                <a:lnTo>
                  <a:pt x="3" y="36"/>
                </a:lnTo>
                <a:lnTo>
                  <a:pt x="5" y="37"/>
                </a:lnTo>
                <a:lnTo>
                  <a:pt x="6" y="38"/>
                </a:lnTo>
                <a:lnTo>
                  <a:pt x="8" y="37"/>
                </a:lnTo>
                <a:lnTo>
                  <a:pt x="8" y="37"/>
                </a:lnTo>
                <a:lnTo>
                  <a:pt x="9" y="35"/>
                </a:lnTo>
                <a:lnTo>
                  <a:pt x="11" y="32"/>
                </a:lnTo>
                <a:lnTo>
                  <a:pt x="11" y="25"/>
                </a:lnTo>
                <a:lnTo>
                  <a:pt x="11" y="10"/>
                </a:lnTo>
                <a:lnTo>
                  <a:pt x="11" y="10"/>
                </a:lnTo>
                <a:lnTo>
                  <a:pt x="11" y="6"/>
                </a:lnTo>
                <a:lnTo>
                  <a:pt x="13" y="4"/>
                </a:lnTo>
                <a:lnTo>
                  <a:pt x="17" y="1"/>
                </a:lnTo>
                <a:lnTo>
                  <a:pt x="21" y="0"/>
                </a:lnTo>
                <a:lnTo>
                  <a:pt x="21" y="0"/>
                </a:lnTo>
                <a:lnTo>
                  <a:pt x="23" y="0"/>
                </a:lnTo>
                <a:lnTo>
                  <a:pt x="25" y="3"/>
                </a:lnTo>
                <a:lnTo>
                  <a:pt x="27" y="4"/>
                </a:lnTo>
                <a:lnTo>
                  <a:pt x="30" y="5"/>
                </a:lnTo>
                <a:lnTo>
                  <a:pt x="30" y="5"/>
                </a:lnTo>
                <a:lnTo>
                  <a:pt x="33" y="5"/>
                </a:lnTo>
                <a:lnTo>
                  <a:pt x="34" y="6"/>
                </a:lnTo>
                <a:lnTo>
                  <a:pt x="34" y="8"/>
                </a:lnTo>
                <a:lnTo>
                  <a:pt x="34" y="9"/>
                </a:lnTo>
                <a:lnTo>
                  <a:pt x="34" y="9"/>
                </a:lnTo>
                <a:lnTo>
                  <a:pt x="32" y="11"/>
                </a:lnTo>
                <a:lnTo>
                  <a:pt x="32" y="14"/>
                </a:lnTo>
                <a:lnTo>
                  <a:pt x="32" y="16"/>
                </a:lnTo>
                <a:lnTo>
                  <a:pt x="34" y="20"/>
                </a:lnTo>
                <a:lnTo>
                  <a:pt x="34" y="20"/>
                </a:lnTo>
                <a:lnTo>
                  <a:pt x="35" y="21"/>
                </a:lnTo>
                <a:lnTo>
                  <a:pt x="37" y="24"/>
                </a:lnTo>
                <a:lnTo>
                  <a:pt x="37" y="28"/>
                </a:lnTo>
                <a:lnTo>
                  <a:pt x="34" y="36"/>
                </a:lnTo>
                <a:lnTo>
                  <a:pt x="34" y="36"/>
                </a:lnTo>
                <a:lnTo>
                  <a:pt x="33" y="37"/>
                </a:lnTo>
                <a:lnTo>
                  <a:pt x="30" y="38"/>
                </a:lnTo>
                <a:lnTo>
                  <a:pt x="28" y="41"/>
                </a:lnTo>
                <a:lnTo>
                  <a:pt x="27" y="42"/>
                </a:lnTo>
                <a:lnTo>
                  <a:pt x="27" y="42"/>
                </a:lnTo>
                <a:lnTo>
                  <a:pt x="28" y="46"/>
                </a:lnTo>
                <a:lnTo>
                  <a:pt x="32" y="49"/>
                </a:lnTo>
                <a:lnTo>
                  <a:pt x="32" y="49"/>
                </a:lnTo>
                <a:lnTo>
                  <a:pt x="34" y="52"/>
                </a:lnTo>
                <a:lnTo>
                  <a:pt x="37" y="54"/>
                </a:lnTo>
                <a:lnTo>
                  <a:pt x="37" y="57"/>
                </a:lnTo>
                <a:lnTo>
                  <a:pt x="37" y="57"/>
                </a:lnTo>
                <a:lnTo>
                  <a:pt x="35" y="57"/>
                </a:lnTo>
                <a:lnTo>
                  <a:pt x="35" y="57"/>
                </a:lnTo>
                <a:lnTo>
                  <a:pt x="30" y="53"/>
                </a:lnTo>
                <a:lnTo>
                  <a:pt x="29" y="53"/>
                </a:lnTo>
                <a:lnTo>
                  <a:pt x="29" y="53"/>
                </a:lnTo>
                <a:lnTo>
                  <a:pt x="29" y="53"/>
                </a:lnTo>
                <a:lnTo>
                  <a:pt x="29" y="58"/>
                </a:lnTo>
                <a:lnTo>
                  <a:pt x="29" y="60"/>
                </a:lnTo>
                <a:lnTo>
                  <a:pt x="32" y="62"/>
                </a:lnTo>
                <a:lnTo>
                  <a:pt x="32" y="62"/>
                </a:lnTo>
                <a:lnTo>
                  <a:pt x="39" y="62"/>
                </a:lnTo>
                <a:lnTo>
                  <a:pt x="43" y="63"/>
                </a:lnTo>
                <a:lnTo>
                  <a:pt x="45" y="63"/>
                </a:lnTo>
                <a:lnTo>
                  <a:pt x="45" y="63"/>
                </a:lnTo>
                <a:lnTo>
                  <a:pt x="48" y="65"/>
                </a:lnTo>
                <a:lnTo>
                  <a:pt x="51" y="67"/>
                </a:lnTo>
                <a:lnTo>
                  <a:pt x="51" y="67"/>
                </a:lnTo>
                <a:lnTo>
                  <a:pt x="55" y="67"/>
                </a:lnTo>
                <a:lnTo>
                  <a:pt x="56" y="67"/>
                </a:lnTo>
                <a:lnTo>
                  <a:pt x="57" y="69"/>
                </a:lnTo>
                <a:lnTo>
                  <a:pt x="57" y="69"/>
                </a:lnTo>
                <a:lnTo>
                  <a:pt x="57" y="70"/>
                </a:lnTo>
                <a:lnTo>
                  <a:pt x="56" y="72"/>
                </a:lnTo>
                <a:lnTo>
                  <a:pt x="55" y="73"/>
                </a:lnTo>
                <a:lnTo>
                  <a:pt x="55" y="74"/>
                </a:lnTo>
                <a:lnTo>
                  <a:pt x="55" y="74"/>
                </a:lnTo>
                <a:lnTo>
                  <a:pt x="59" y="78"/>
                </a:lnTo>
                <a:lnTo>
                  <a:pt x="61" y="79"/>
                </a:lnTo>
                <a:lnTo>
                  <a:pt x="61" y="80"/>
                </a:lnTo>
                <a:lnTo>
                  <a:pt x="61" y="80"/>
                </a:lnTo>
                <a:lnTo>
                  <a:pt x="61" y="84"/>
                </a:lnTo>
                <a:lnTo>
                  <a:pt x="60" y="85"/>
                </a:lnTo>
                <a:lnTo>
                  <a:pt x="59" y="8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3" name="Freeform 854"/>
          <p:cNvSpPr>
            <a:spLocks/>
          </p:cNvSpPr>
          <p:nvPr/>
        </p:nvSpPr>
        <p:spPr bwMode="gray">
          <a:xfrm>
            <a:off x="4355358" y="4689052"/>
            <a:ext cx="145367" cy="154226"/>
          </a:xfrm>
          <a:custGeom>
            <a:avLst/>
            <a:gdLst>
              <a:gd name="T0" fmla="*/ 6 w 86"/>
              <a:gd name="T1" fmla="*/ 89 h 90"/>
              <a:gd name="T2" fmla="*/ 9 w 86"/>
              <a:gd name="T3" fmla="*/ 82 h 90"/>
              <a:gd name="T4" fmla="*/ 11 w 86"/>
              <a:gd name="T5" fmla="*/ 69 h 90"/>
              <a:gd name="T6" fmla="*/ 6 w 86"/>
              <a:gd name="T7" fmla="*/ 66 h 90"/>
              <a:gd name="T8" fmla="*/ 0 w 86"/>
              <a:gd name="T9" fmla="*/ 61 h 90"/>
              <a:gd name="T10" fmla="*/ 4 w 86"/>
              <a:gd name="T11" fmla="*/ 50 h 90"/>
              <a:gd name="T12" fmla="*/ 5 w 86"/>
              <a:gd name="T13" fmla="*/ 41 h 90"/>
              <a:gd name="T14" fmla="*/ 6 w 86"/>
              <a:gd name="T15" fmla="*/ 36 h 90"/>
              <a:gd name="T16" fmla="*/ 10 w 86"/>
              <a:gd name="T17" fmla="*/ 29 h 90"/>
              <a:gd name="T18" fmla="*/ 15 w 86"/>
              <a:gd name="T19" fmla="*/ 24 h 90"/>
              <a:gd name="T20" fmla="*/ 22 w 86"/>
              <a:gd name="T21" fmla="*/ 10 h 90"/>
              <a:gd name="T22" fmla="*/ 30 w 86"/>
              <a:gd name="T23" fmla="*/ 5 h 90"/>
              <a:gd name="T24" fmla="*/ 34 w 86"/>
              <a:gd name="T25" fmla="*/ 2 h 90"/>
              <a:gd name="T26" fmla="*/ 50 w 86"/>
              <a:gd name="T27" fmla="*/ 7 h 90"/>
              <a:gd name="T28" fmla="*/ 67 w 86"/>
              <a:gd name="T29" fmla="*/ 9 h 90"/>
              <a:gd name="T30" fmla="*/ 75 w 86"/>
              <a:gd name="T31" fmla="*/ 9 h 90"/>
              <a:gd name="T32" fmla="*/ 85 w 86"/>
              <a:gd name="T33" fmla="*/ 0 h 90"/>
              <a:gd name="T34" fmla="*/ 86 w 86"/>
              <a:gd name="T35" fmla="*/ 3 h 90"/>
              <a:gd name="T36" fmla="*/ 79 w 86"/>
              <a:gd name="T37" fmla="*/ 12 h 90"/>
              <a:gd name="T38" fmla="*/ 67 w 86"/>
              <a:gd name="T39" fmla="*/ 18 h 90"/>
              <a:gd name="T40" fmla="*/ 61 w 86"/>
              <a:gd name="T41" fmla="*/ 16 h 90"/>
              <a:gd name="T42" fmla="*/ 47 w 86"/>
              <a:gd name="T43" fmla="*/ 15 h 90"/>
              <a:gd name="T44" fmla="*/ 32 w 86"/>
              <a:gd name="T45" fmla="*/ 15 h 90"/>
              <a:gd name="T46" fmla="*/ 26 w 86"/>
              <a:gd name="T47" fmla="*/ 15 h 90"/>
              <a:gd name="T48" fmla="*/ 24 w 86"/>
              <a:gd name="T49" fmla="*/ 21 h 90"/>
              <a:gd name="T50" fmla="*/ 20 w 86"/>
              <a:gd name="T51" fmla="*/ 29 h 90"/>
              <a:gd name="T52" fmla="*/ 25 w 86"/>
              <a:gd name="T53" fmla="*/ 36 h 90"/>
              <a:gd name="T54" fmla="*/ 35 w 86"/>
              <a:gd name="T55" fmla="*/ 34 h 90"/>
              <a:gd name="T56" fmla="*/ 38 w 86"/>
              <a:gd name="T57" fmla="*/ 29 h 90"/>
              <a:gd name="T58" fmla="*/ 54 w 86"/>
              <a:gd name="T59" fmla="*/ 25 h 90"/>
              <a:gd name="T60" fmla="*/ 59 w 86"/>
              <a:gd name="T61" fmla="*/ 28 h 90"/>
              <a:gd name="T62" fmla="*/ 52 w 86"/>
              <a:gd name="T63" fmla="*/ 31 h 90"/>
              <a:gd name="T64" fmla="*/ 43 w 86"/>
              <a:gd name="T65" fmla="*/ 40 h 90"/>
              <a:gd name="T66" fmla="*/ 40 w 86"/>
              <a:gd name="T67" fmla="*/ 45 h 90"/>
              <a:gd name="T68" fmla="*/ 46 w 86"/>
              <a:gd name="T69" fmla="*/ 51 h 90"/>
              <a:gd name="T70" fmla="*/ 51 w 86"/>
              <a:gd name="T71" fmla="*/ 55 h 90"/>
              <a:gd name="T72" fmla="*/ 50 w 86"/>
              <a:gd name="T73" fmla="*/ 60 h 90"/>
              <a:gd name="T74" fmla="*/ 47 w 86"/>
              <a:gd name="T75" fmla="*/ 67 h 90"/>
              <a:gd name="T76" fmla="*/ 52 w 86"/>
              <a:gd name="T77" fmla="*/ 74 h 90"/>
              <a:gd name="T78" fmla="*/ 47 w 86"/>
              <a:gd name="T79" fmla="*/ 77 h 90"/>
              <a:gd name="T80" fmla="*/ 43 w 86"/>
              <a:gd name="T81" fmla="*/ 81 h 90"/>
              <a:gd name="T82" fmla="*/ 40 w 86"/>
              <a:gd name="T83" fmla="*/ 82 h 90"/>
              <a:gd name="T84" fmla="*/ 35 w 86"/>
              <a:gd name="T85" fmla="*/ 76 h 90"/>
              <a:gd name="T86" fmla="*/ 34 w 86"/>
              <a:gd name="T87" fmla="*/ 68 h 90"/>
              <a:gd name="T88" fmla="*/ 31 w 86"/>
              <a:gd name="T89" fmla="*/ 63 h 90"/>
              <a:gd name="T90" fmla="*/ 34 w 86"/>
              <a:gd name="T91" fmla="*/ 56 h 90"/>
              <a:gd name="T92" fmla="*/ 34 w 86"/>
              <a:gd name="T93" fmla="*/ 55 h 90"/>
              <a:gd name="T94" fmla="*/ 25 w 86"/>
              <a:gd name="T95" fmla="*/ 56 h 90"/>
              <a:gd name="T96" fmla="*/ 21 w 86"/>
              <a:gd name="T97" fmla="*/ 68 h 90"/>
              <a:gd name="T98" fmla="*/ 21 w 86"/>
              <a:gd name="T99" fmla="*/ 88 h 90"/>
              <a:gd name="T100" fmla="*/ 11 w 86"/>
              <a:gd name="T10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0">
                <a:moveTo>
                  <a:pt x="9" y="89"/>
                </a:moveTo>
                <a:lnTo>
                  <a:pt x="9" y="89"/>
                </a:lnTo>
                <a:lnTo>
                  <a:pt x="6" y="89"/>
                </a:lnTo>
                <a:lnTo>
                  <a:pt x="6" y="88"/>
                </a:lnTo>
                <a:lnTo>
                  <a:pt x="9" y="82"/>
                </a:lnTo>
                <a:lnTo>
                  <a:pt x="9" y="82"/>
                </a:lnTo>
                <a:lnTo>
                  <a:pt x="11" y="78"/>
                </a:lnTo>
                <a:lnTo>
                  <a:pt x="13" y="73"/>
                </a:lnTo>
                <a:lnTo>
                  <a:pt x="11" y="69"/>
                </a:lnTo>
                <a:lnTo>
                  <a:pt x="10" y="67"/>
                </a:lnTo>
                <a:lnTo>
                  <a:pt x="10" y="67"/>
                </a:lnTo>
                <a:lnTo>
                  <a:pt x="6" y="66"/>
                </a:lnTo>
                <a:lnTo>
                  <a:pt x="4" y="66"/>
                </a:lnTo>
                <a:lnTo>
                  <a:pt x="2" y="64"/>
                </a:lnTo>
                <a:lnTo>
                  <a:pt x="0" y="61"/>
                </a:lnTo>
                <a:lnTo>
                  <a:pt x="0" y="61"/>
                </a:lnTo>
                <a:lnTo>
                  <a:pt x="2" y="55"/>
                </a:lnTo>
                <a:lnTo>
                  <a:pt x="4" y="50"/>
                </a:lnTo>
                <a:lnTo>
                  <a:pt x="4" y="50"/>
                </a:lnTo>
                <a:lnTo>
                  <a:pt x="5" y="45"/>
                </a:lnTo>
                <a:lnTo>
                  <a:pt x="5" y="41"/>
                </a:lnTo>
                <a:lnTo>
                  <a:pt x="5" y="39"/>
                </a:lnTo>
                <a:lnTo>
                  <a:pt x="6" y="36"/>
                </a:lnTo>
                <a:lnTo>
                  <a:pt x="6" y="36"/>
                </a:lnTo>
                <a:lnTo>
                  <a:pt x="8" y="34"/>
                </a:lnTo>
                <a:lnTo>
                  <a:pt x="9" y="31"/>
                </a:lnTo>
                <a:lnTo>
                  <a:pt x="10" y="29"/>
                </a:lnTo>
                <a:lnTo>
                  <a:pt x="13" y="28"/>
                </a:lnTo>
                <a:lnTo>
                  <a:pt x="13" y="28"/>
                </a:lnTo>
                <a:lnTo>
                  <a:pt x="15" y="24"/>
                </a:lnTo>
                <a:lnTo>
                  <a:pt x="18" y="19"/>
                </a:lnTo>
                <a:lnTo>
                  <a:pt x="20" y="14"/>
                </a:lnTo>
                <a:lnTo>
                  <a:pt x="22" y="10"/>
                </a:lnTo>
                <a:lnTo>
                  <a:pt x="22" y="10"/>
                </a:lnTo>
                <a:lnTo>
                  <a:pt x="27" y="8"/>
                </a:lnTo>
                <a:lnTo>
                  <a:pt x="30" y="5"/>
                </a:lnTo>
                <a:lnTo>
                  <a:pt x="30" y="5"/>
                </a:lnTo>
                <a:lnTo>
                  <a:pt x="32" y="3"/>
                </a:lnTo>
                <a:lnTo>
                  <a:pt x="34" y="2"/>
                </a:lnTo>
                <a:lnTo>
                  <a:pt x="40" y="4"/>
                </a:lnTo>
                <a:lnTo>
                  <a:pt x="40" y="4"/>
                </a:lnTo>
                <a:lnTo>
                  <a:pt x="50" y="7"/>
                </a:lnTo>
                <a:lnTo>
                  <a:pt x="58" y="8"/>
                </a:lnTo>
                <a:lnTo>
                  <a:pt x="58" y="8"/>
                </a:lnTo>
                <a:lnTo>
                  <a:pt x="67" y="9"/>
                </a:lnTo>
                <a:lnTo>
                  <a:pt x="72" y="9"/>
                </a:lnTo>
                <a:lnTo>
                  <a:pt x="75" y="9"/>
                </a:lnTo>
                <a:lnTo>
                  <a:pt x="75" y="9"/>
                </a:lnTo>
                <a:lnTo>
                  <a:pt x="80" y="3"/>
                </a:lnTo>
                <a:lnTo>
                  <a:pt x="83" y="0"/>
                </a:lnTo>
                <a:lnTo>
                  <a:pt x="85" y="0"/>
                </a:lnTo>
                <a:lnTo>
                  <a:pt x="85" y="0"/>
                </a:lnTo>
                <a:lnTo>
                  <a:pt x="86" y="0"/>
                </a:lnTo>
                <a:lnTo>
                  <a:pt x="86" y="3"/>
                </a:lnTo>
                <a:lnTo>
                  <a:pt x="84" y="7"/>
                </a:lnTo>
                <a:lnTo>
                  <a:pt x="84" y="7"/>
                </a:lnTo>
                <a:lnTo>
                  <a:pt x="79" y="12"/>
                </a:lnTo>
                <a:lnTo>
                  <a:pt x="72" y="15"/>
                </a:lnTo>
                <a:lnTo>
                  <a:pt x="72" y="15"/>
                </a:lnTo>
                <a:lnTo>
                  <a:pt x="67" y="18"/>
                </a:lnTo>
                <a:lnTo>
                  <a:pt x="64" y="18"/>
                </a:lnTo>
                <a:lnTo>
                  <a:pt x="61" y="16"/>
                </a:lnTo>
                <a:lnTo>
                  <a:pt x="61" y="16"/>
                </a:lnTo>
                <a:lnTo>
                  <a:pt x="53" y="15"/>
                </a:lnTo>
                <a:lnTo>
                  <a:pt x="50" y="15"/>
                </a:lnTo>
                <a:lnTo>
                  <a:pt x="47" y="15"/>
                </a:lnTo>
                <a:lnTo>
                  <a:pt x="47" y="15"/>
                </a:lnTo>
                <a:lnTo>
                  <a:pt x="41" y="16"/>
                </a:lnTo>
                <a:lnTo>
                  <a:pt x="32" y="15"/>
                </a:lnTo>
                <a:lnTo>
                  <a:pt x="32" y="15"/>
                </a:lnTo>
                <a:lnTo>
                  <a:pt x="27" y="15"/>
                </a:lnTo>
                <a:lnTo>
                  <a:pt x="26" y="15"/>
                </a:lnTo>
                <a:lnTo>
                  <a:pt x="25" y="18"/>
                </a:lnTo>
                <a:lnTo>
                  <a:pt x="25" y="18"/>
                </a:lnTo>
                <a:lnTo>
                  <a:pt x="24" y="21"/>
                </a:lnTo>
                <a:lnTo>
                  <a:pt x="20" y="26"/>
                </a:lnTo>
                <a:lnTo>
                  <a:pt x="20" y="26"/>
                </a:lnTo>
                <a:lnTo>
                  <a:pt x="20" y="29"/>
                </a:lnTo>
                <a:lnTo>
                  <a:pt x="20" y="32"/>
                </a:lnTo>
                <a:lnTo>
                  <a:pt x="21" y="35"/>
                </a:lnTo>
                <a:lnTo>
                  <a:pt x="25" y="36"/>
                </a:lnTo>
                <a:lnTo>
                  <a:pt x="25" y="36"/>
                </a:lnTo>
                <a:lnTo>
                  <a:pt x="31" y="36"/>
                </a:lnTo>
                <a:lnTo>
                  <a:pt x="35" y="34"/>
                </a:lnTo>
                <a:lnTo>
                  <a:pt x="36" y="32"/>
                </a:lnTo>
                <a:lnTo>
                  <a:pt x="36" y="32"/>
                </a:lnTo>
                <a:lnTo>
                  <a:pt x="38" y="29"/>
                </a:lnTo>
                <a:lnTo>
                  <a:pt x="43" y="28"/>
                </a:lnTo>
                <a:lnTo>
                  <a:pt x="54" y="25"/>
                </a:lnTo>
                <a:lnTo>
                  <a:pt x="54" y="25"/>
                </a:lnTo>
                <a:lnTo>
                  <a:pt x="58" y="25"/>
                </a:lnTo>
                <a:lnTo>
                  <a:pt x="59" y="26"/>
                </a:lnTo>
                <a:lnTo>
                  <a:pt x="59" y="28"/>
                </a:lnTo>
                <a:lnTo>
                  <a:pt x="57" y="29"/>
                </a:lnTo>
                <a:lnTo>
                  <a:pt x="57" y="29"/>
                </a:lnTo>
                <a:lnTo>
                  <a:pt x="52" y="31"/>
                </a:lnTo>
                <a:lnTo>
                  <a:pt x="47" y="34"/>
                </a:lnTo>
                <a:lnTo>
                  <a:pt x="47" y="34"/>
                </a:lnTo>
                <a:lnTo>
                  <a:pt x="43" y="40"/>
                </a:lnTo>
                <a:lnTo>
                  <a:pt x="41" y="42"/>
                </a:lnTo>
                <a:lnTo>
                  <a:pt x="40" y="45"/>
                </a:lnTo>
                <a:lnTo>
                  <a:pt x="40" y="45"/>
                </a:lnTo>
                <a:lnTo>
                  <a:pt x="41" y="48"/>
                </a:lnTo>
                <a:lnTo>
                  <a:pt x="42" y="51"/>
                </a:lnTo>
                <a:lnTo>
                  <a:pt x="46" y="51"/>
                </a:lnTo>
                <a:lnTo>
                  <a:pt x="46" y="51"/>
                </a:lnTo>
                <a:lnTo>
                  <a:pt x="50" y="52"/>
                </a:lnTo>
                <a:lnTo>
                  <a:pt x="51" y="55"/>
                </a:lnTo>
                <a:lnTo>
                  <a:pt x="51" y="57"/>
                </a:lnTo>
                <a:lnTo>
                  <a:pt x="50" y="60"/>
                </a:lnTo>
                <a:lnTo>
                  <a:pt x="50" y="60"/>
                </a:lnTo>
                <a:lnTo>
                  <a:pt x="46" y="62"/>
                </a:lnTo>
                <a:lnTo>
                  <a:pt x="46" y="64"/>
                </a:lnTo>
                <a:lnTo>
                  <a:pt x="47" y="67"/>
                </a:lnTo>
                <a:lnTo>
                  <a:pt x="47" y="67"/>
                </a:lnTo>
                <a:lnTo>
                  <a:pt x="51" y="72"/>
                </a:lnTo>
                <a:lnTo>
                  <a:pt x="52" y="74"/>
                </a:lnTo>
                <a:lnTo>
                  <a:pt x="51" y="76"/>
                </a:lnTo>
                <a:lnTo>
                  <a:pt x="51" y="76"/>
                </a:lnTo>
                <a:lnTo>
                  <a:pt x="47" y="77"/>
                </a:lnTo>
                <a:lnTo>
                  <a:pt x="45" y="78"/>
                </a:lnTo>
                <a:lnTo>
                  <a:pt x="45" y="78"/>
                </a:lnTo>
                <a:lnTo>
                  <a:pt x="43" y="81"/>
                </a:lnTo>
                <a:lnTo>
                  <a:pt x="41" y="82"/>
                </a:lnTo>
                <a:lnTo>
                  <a:pt x="40" y="82"/>
                </a:lnTo>
                <a:lnTo>
                  <a:pt x="40" y="82"/>
                </a:lnTo>
                <a:lnTo>
                  <a:pt x="37" y="81"/>
                </a:lnTo>
                <a:lnTo>
                  <a:pt x="37" y="79"/>
                </a:lnTo>
                <a:lnTo>
                  <a:pt x="35" y="76"/>
                </a:lnTo>
                <a:lnTo>
                  <a:pt x="35" y="76"/>
                </a:lnTo>
                <a:lnTo>
                  <a:pt x="35" y="72"/>
                </a:lnTo>
                <a:lnTo>
                  <a:pt x="34" y="68"/>
                </a:lnTo>
                <a:lnTo>
                  <a:pt x="32" y="66"/>
                </a:lnTo>
                <a:lnTo>
                  <a:pt x="32" y="66"/>
                </a:lnTo>
                <a:lnTo>
                  <a:pt x="31" y="63"/>
                </a:lnTo>
                <a:lnTo>
                  <a:pt x="31" y="60"/>
                </a:lnTo>
                <a:lnTo>
                  <a:pt x="32" y="57"/>
                </a:lnTo>
                <a:lnTo>
                  <a:pt x="34" y="56"/>
                </a:lnTo>
                <a:lnTo>
                  <a:pt x="34" y="56"/>
                </a:lnTo>
                <a:lnTo>
                  <a:pt x="35" y="55"/>
                </a:lnTo>
                <a:lnTo>
                  <a:pt x="34" y="55"/>
                </a:lnTo>
                <a:lnTo>
                  <a:pt x="30" y="55"/>
                </a:lnTo>
                <a:lnTo>
                  <a:pt x="25" y="56"/>
                </a:lnTo>
                <a:lnTo>
                  <a:pt x="25" y="56"/>
                </a:lnTo>
                <a:lnTo>
                  <a:pt x="22" y="61"/>
                </a:lnTo>
                <a:lnTo>
                  <a:pt x="21" y="68"/>
                </a:lnTo>
                <a:lnTo>
                  <a:pt x="21" y="68"/>
                </a:lnTo>
                <a:lnTo>
                  <a:pt x="21" y="78"/>
                </a:lnTo>
                <a:lnTo>
                  <a:pt x="21" y="85"/>
                </a:lnTo>
                <a:lnTo>
                  <a:pt x="21" y="88"/>
                </a:lnTo>
                <a:lnTo>
                  <a:pt x="21" y="88"/>
                </a:lnTo>
                <a:lnTo>
                  <a:pt x="15" y="89"/>
                </a:lnTo>
                <a:lnTo>
                  <a:pt x="11" y="90"/>
                </a:lnTo>
                <a:lnTo>
                  <a:pt x="9" y="8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4" name="Freeform 874"/>
          <p:cNvSpPr>
            <a:spLocks/>
          </p:cNvSpPr>
          <p:nvPr/>
        </p:nvSpPr>
        <p:spPr bwMode="gray">
          <a:xfrm>
            <a:off x="4433112" y="4491985"/>
            <a:ext cx="103109" cy="90823"/>
          </a:xfrm>
          <a:custGeom>
            <a:avLst/>
            <a:gdLst>
              <a:gd name="T0" fmla="*/ 50 w 61"/>
              <a:gd name="T1" fmla="*/ 0 h 53"/>
              <a:gd name="T2" fmla="*/ 48 w 61"/>
              <a:gd name="T3" fmla="*/ 1 h 53"/>
              <a:gd name="T4" fmla="*/ 44 w 61"/>
              <a:gd name="T5" fmla="*/ 12 h 53"/>
              <a:gd name="T6" fmla="*/ 40 w 61"/>
              <a:gd name="T7" fmla="*/ 13 h 53"/>
              <a:gd name="T8" fmla="*/ 37 w 61"/>
              <a:gd name="T9" fmla="*/ 15 h 53"/>
              <a:gd name="T10" fmla="*/ 31 w 61"/>
              <a:gd name="T11" fmla="*/ 21 h 53"/>
              <a:gd name="T12" fmla="*/ 26 w 61"/>
              <a:gd name="T13" fmla="*/ 23 h 53"/>
              <a:gd name="T14" fmla="*/ 23 w 61"/>
              <a:gd name="T15" fmla="*/ 19 h 53"/>
              <a:gd name="T16" fmla="*/ 21 w 61"/>
              <a:gd name="T17" fmla="*/ 18 h 53"/>
              <a:gd name="T18" fmla="*/ 16 w 61"/>
              <a:gd name="T19" fmla="*/ 19 h 53"/>
              <a:gd name="T20" fmla="*/ 15 w 61"/>
              <a:gd name="T21" fmla="*/ 21 h 53"/>
              <a:gd name="T22" fmla="*/ 12 w 61"/>
              <a:gd name="T23" fmla="*/ 23 h 53"/>
              <a:gd name="T24" fmla="*/ 8 w 61"/>
              <a:gd name="T25" fmla="*/ 23 h 53"/>
              <a:gd name="T26" fmla="*/ 1 w 61"/>
              <a:gd name="T27" fmla="*/ 27 h 53"/>
              <a:gd name="T28" fmla="*/ 1 w 61"/>
              <a:gd name="T29" fmla="*/ 29 h 53"/>
              <a:gd name="T30" fmla="*/ 0 w 61"/>
              <a:gd name="T31" fmla="*/ 35 h 53"/>
              <a:gd name="T32" fmla="*/ 1 w 61"/>
              <a:gd name="T33" fmla="*/ 35 h 53"/>
              <a:gd name="T34" fmla="*/ 6 w 61"/>
              <a:gd name="T35" fmla="*/ 29 h 53"/>
              <a:gd name="T36" fmla="*/ 7 w 61"/>
              <a:gd name="T37" fmla="*/ 29 h 53"/>
              <a:gd name="T38" fmla="*/ 10 w 61"/>
              <a:gd name="T39" fmla="*/ 33 h 53"/>
              <a:gd name="T40" fmla="*/ 12 w 61"/>
              <a:gd name="T41" fmla="*/ 33 h 53"/>
              <a:gd name="T42" fmla="*/ 23 w 61"/>
              <a:gd name="T43" fmla="*/ 28 h 53"/>
              <a:gd name="T44" fmla="*/ 24 w 61"/>
              <a:gd name="T45" fmla="*/ 29 h 53"/>
              <a:gd name="T46" fmla="*/ 29 w 61"/>
              <a:gd name="T47" fmla="*/ 34 h 53"/>
              <a:gd name="T48" fmla="*/ 29 w 61"/>
              <a:gd name="T49" fmla="*/ 35 h 53"/>
              <a:gd name="T50" fmla="*/ 27 w 61"/>
              <a:gd name="T51" fmla="*/ 40 h 53"/>
              <a:gd name="T52" fmla="*/ 29 w 61"/>
              <a:gd name="T53" fmla="*/ 48 h 53"/>
              <a:gd name="T54" fmla="*/ 36 w 61"/>
              <a:gd name="T55" fmla="*/ 51 h 53"/>
              <a:gd name="T56" fmla="*/ 40 w 61"/>
              <a:gd name="T57" fmla="*/ 53 h 53"/>
              <a:gd name="T58" fmla="*/ 45 w 61"/>
              <a:gd name="T59" fmla="*/ 50 h 53"/>
              <a:gd name="T60" fmla="*/ 48 w 61"/>
              <a:gd name="T61" fmla="*/ 47 h 53"/>
              <a:gd name="T62" fmla="*/ 47 w 61"/>
              <a:gd name="T63" fmla="*/ 43 h 53"/>
              <a:gd name="T64" fmla="*/ 47 w 61"/>
              <a:gd name="T65" fmla="*/ 39 h 53"/>
              <a:gd name="T66" fmla="*/ 52 w 61"/>
              <a:gd name="T67" fmla="*/ 38 h 53"/>
              <a:gd name="T68" fmla="*/ 53 w 61"/>
              <a:gd name="T69" fmla="*/ 39 h 53"/>
              <a:gd name="T70" fmla="*/ 56 w 61"/>
              <a:gd name="T71" fmla="*/ 42 h 53"/>
              <a:gd name="T72" fmla="*/ 61 w 61"/>
              <a:gd name="T73" fmla="*/ 40 h 53"/>
              <a:gd name="T74" fmla="*/ 61 w 61"/>
              <a:gd name="T75" fmla="*/ 38 h 53"/>
              <a:gd name="T76" fmla="*/ 60 w 61"/>
              <a:gd name="T77" fmla="*/ 24 h 53"/>
              <a:gd name="T78" fmla="*/ 59 w 61"/>
              <a:gd name="T79" fmla="*/ 18 h 53"/>
              <a:gd name="T80" fmla="*/ 53 w 61"/>
              <a:gd name="T81"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50" y="0"/>
                </a:moveTo>
                <a:lnTo>
                  <a:pt x="50" y="0"/>
                </a:lnTo>
                <a:lnTo>
                  <a:pt x="49" y="0"/>
                </a:lnTo>
                <a:lnTo>
                  <a:pt x="48" y="1"/>
                </a:lnTo>
                <a:lnTo>
                  <a:pt x="47" y="6"/>
                </a:lnTo>
                <a:lnTo>
                  <a:pt x="44" y="12"/>
                </a:lnTo>
                <a:lnTo>
                  <a:pt x="44" y="12"/>
                </a:lnTo>
                <a:lnTo>
                  <a:pt x="40" y="13"/>
                </a:lnTo>
                <a:lnTo>
                  <a:pt x="38" y="13"/>
                </a:lnTo>
                <a:lnTo>
                  <a:pt x="37" y="15"/>
                </a:lnTo>
                <a:lnTo>
                  <a:pt x="37" y="15"/>
                </a:lnTo>
                <a:lnTo>
                  <a:pt x="31" y="21"/>
                </a:lnTo>
                <a:lnTo>
                  <a:pt x="28" y="23"/>
                </a:lnTo>
                <a:lnTo>
                  <a:pt x="26" y="23"/>
                </a:lnTo>
                <a:lnTo>
                  <a:pt x="26" y="23"/>
                </a:lnTo>
                <a:lnTo>
                  <a:pt x="23" y="19"/>
                </a:lnTo>
                <a:lnTo>
                  <a:pt x="21" y="18"/>
                </a:lnTo>
                <a:lnTo>
                  <a:pt x="21" y="18"/>
                </a:lnTo>
                <a:lnTo>
                  <a:pt x="17" y="18"/>
                </a:lnTo>
                <a:lnTo>
                  <a:pt x="16" y="19"/>
                </a:lnTo>
                <a:lnTo>
                  <a:pt x="15" y="21"/>
                </a:lnTo>
                <a:lnTo>
                  <a:pt x="15" y="21"/>
                </a:lnTo>
                <a:lnTo>
                  <a:pt x="15" y="22"/>
                </a:lnTo>
                <a:lnTo>
                  <a:pt x="12" y="23"/>
                </a:lnTo>
                <a:lnTo>
                  <a:pt x="8" y="23"/>
                </a:lnTo>
                <a:lnTo>
                  <a:pt x="8" y="23"/>
                </a:lnTo>
                <a:lnTo>
                  <a:pt x="4" y="26"/>
                </a:lnTo>
                <a:lnTo>
                  <a:pt x="1" y="27"/>
                </a:lnTo>
                <a:lnTo>
                  <a:pt x="1" y="29"/>
                </a:lnTo>
                <a:lnTo>
                  <a:pt x="1" y="29"/>
                </a:lnTo>
                <a:lnTo>
                  <a:pt x="0" y="34"/>
                </a:lnTo>
                <a:lnTo>
                  <a:pt x="0" y="35"/>
                </a:lnTo>
                <a:lnTo>
                  <a:pt x="1" y="35"/>
                </a:lnTo>
                <a:lnTo>
                  <a:pt x="1" y="35"/>
                </a:lnTo>
                <a:lnTo>
                  <a:pt x="5" y="31"/>
                </a:lnTo>
                <a:lnTo>
                  <a:pt x="6" y="29"/>
                </a:lnTo>
                <a:lnTo>
                  <a:pt x="7" y="29"/>
                </a:lnTo>
                <a:lnTo>
                  <a:pt x="7" y="29"/>
                </a:lnTo>
                <a:lnTo>
                  <a:pt x="8" y="33"/>
                </a:lnTo>
                <a:lnTo>
                  <a:pt x="10" y="33"/>
                </a:lnTo>
                <a:lnTo>
                  <a:pt x="12" y="33"/>
                </a:lnTo>
                <a:lnTo>
                  <a:pt x="12" y="33"/>
                </a:lnTo>
                <a:lnTo>
                  <a:pt x="20" y="29"/>
                </a:lnTo>
                <a:lnTo>
                  <a:pt x="23" y="28"/>
                </a:lnTo>
                <a:lnTo>
                  <a:pt x="24" y="29"/>
                </a:lnTo>
                <a:lnTo>
                  <a:pt x="24" y="29"/>
                </a:lnTo>
                <a:lnTo>
                  <a:pt x="28" y="32"/>
                </a:lnTo>
                <a:lnTo>
                  <a:pt x="29" y="34"/>
                </a:lnTo>
                <a:lnTo>
                  <a:pt x="29" y="35"/>
                </a:lnTo>
                <a:lnTo>
                  <a:pt x="29" y="35"/>
                </a:lnTo>
                <a:lnTo>
                  <a:pt x="27" y="38"/>
                </a:lnTo>
                <a:lnTo>
                  <a:pt x="27" y="40"/>
                </a:lnTo>
                <a:lnTo>
                  <a:pt x="27" y="44"/>
                </a:lnTo>
                <a:lnTo>
                  <a:pt x="29" y="48"/>
                </a:lnTo>
                <a:lnTo>
                  <a:pt x="29" y="48"/>
                </a:lnTo>
                <a:lnTo>
                  <a:pt x="36" y="51"/>
                </a:lnTo>
                <a:lnTo>
                  <a:pt x="38" y="53"/>
                </a:lnTo>
                <a:lnTo>
                  <a:pt x="40" y="53"/>
                </a:lnTo>
                <a:lnTo>
                  <a:pt x="40" y="53"/>
                </a:lnTo>
                <a:lnTo>
                  <a:pt x="45" y="50"/>
                </a:lnTo>
                <a:lnTo>
                  <a:pt x="48" y="48"/>
                </a:lnTo>
                <a:lnTo>
                  <a:pt x="48" y="47"/>
                </a:lnTo>
                <a:lnTo>
                  <a:pt x="48" y="47"/>
                </a:lnTo>
                <a:lnTo>
                  <a:pt x="47" y="43"/>
                </a:lnTo>
                <a:lnTo>
                  <a:pt x="47" y="39"/>
                </a:lnTo>
                <a:lnTo>
                  <a:pt x="47" y="39"/>
                </a:lnTo>
                <a:lnTo>
                  <a:pt x="49" y="38"/>
                </a:lnTo>
                <a:lnTo>
                  <a:pt x="52" y="38"/>
                </a:lnTo>
                <a:lnTo>
                  <a:pt x="53" y="39"/>
                </a:lnTo>
                <a:lnTo>
                  <a:pt x="53" y="39"/>
                </a:lnTo>
                <a:lnTo>
                  <a:pt x="55" y="40"/>
                </a:lnTo>
                <a:lnTo>
                  <a:pt x="56" y="42"/>
                </a:lnTo>
                <a:lnTo>
                  <a:pt x="59" y="42"/>
                </a:lnTo>
                <a:lnTo>
                  <a:pt x="61" y="40"/>
                </a:lnTo>
                <a:lnTo>
                  <a:pt x="61" y="40"/>
                </a:lnTo>
                <a:lnTo>
                  <a:pt x="61" y="38"/>
                </a:lnTo>
                <a:lnTo>
                  <a:pt x="61" y="34"/>
                </a:lnTo>
                <a:lnTo>
                  <a:pt x="60" y="24"/>
                </a:lnTo>
                <a:lnTo>
                  <a:pt x="60" y="24"/>
                </a:lnTo>
                <a:lnTo>
                  <a:pt x="59" y="18"/>
                </a:lnTo>
                <a:lnTo>
                  <a:pt x="56" y="10"/>
                </a:lnTo>
                <a:lnTo>
                  <a:pt x="53" y="3"/>
                </a:lnTo>
                <a:lnTo>
                  <a:pt x="50"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5" name="Freeform 872"/>
          <p:cNvSpPr>
            <a:spLocks/>
          </p:cNvSpPr>
          <p:nvPr/>
        </p:nvSpPr>
        <p:spPr bwMode="gray">
          <a:xfrm>
            <a:off x="4485511" y="4423440"/>
            <a:ext cx="28736" cy="54836"/>
          </a:xfrm>
          <a:custGeom>
            <a:avLst/>
            <a:gdLst>
              <a:gd name="T0" fmla="*/ 9 w 17"/>
              <a:gd name="T1" fmla="*/ 0 h 32"/>
              <a:gd name="T2" fmla="*/ 9 w 17"/>
              <a:gd name="T3" fmla="*/ 0 h 32"/>
              <a:gd name="T4" fmla="*/ 7 w 17"/>
              <a:gd name="T5" fmla="*/ 0 h 32"/>
              <a:gd name="T6" fmla="*/ 5 w 17"/>
              <a:gd name="T7" fmla="*/ 2 h 32"/>
              <a:gd name="T8" fmla="*/ 3 w 17"/>
              <a:gd name="T9" fmla="*/ 3 h 32"/>
              <a:gd name="T10" fmla="*/ 2 w 17"/>
              <a:gd name="T11" fmla="*/ 3 h 32"/>
              <a:gd name="T12" fmla="*/ 2 w 17"/>
              <a:gd name="T13" fmla="*/ 3 h 32"/>
              <a:gd name="T14" fmla="*/ 0 w 17"/>
              <a:gd name="T15" fmla="*/ 4 h 32"/>
              <a:gd name="T16" fmla="*/ 2 w 17"/>
              <a:gd name="T17" fmla="*/ 6 h 32"/>
              <a:gd name="T18" fmla="*/ 2 w 17"/>
              <a:gd name="T19" fmla="*/ 6 h 32"/>
              <a:gd name="T20" fmla="*/ 6 w 17"/>
              <a:gd name="T21" fmla="*/ 11 h 32"/>
              <a:gd name="T22" fmla="*/ 8 w 17"/>
              <a:gd name="T23" fmla="*/ 13 h 32"/>
              <a:gd name="T24" fmla="*/ 8 w 17"/>
              <a:gd name="T25" fmla="*/ 15 h 32"/>
              <a:gd name="T26" fmla="*/ 8 w 17"/>
              <a:gd name="T27" fmla="*/ 15 h 32"/>
              <a:gd name="T28" fmla="*/ 8 w 17"/>
              <a:gd name="T29" fmla="*/ 19 h 32"/>
              <a:gd name="T30" fmla="*/ 7 w 17"/>
              <a:gd name="T31" fmla="*/ 20 h 32"/>
              <a:gd name="T32" fmla="*/ 7 w 17"/>
              <a:gd name="T33" fmla="*/ 20 h 32"/>
              <a:gd name="T34" fmla="*/ 5 w 17"/>
              <a:gd name="T35" fmla="*/ 21 h 32"/>
              <a:gd name="T36" fmla="*/ 3 w 17"/>
              <a:gd name="T37" fmla="*/ 22 h 32"/>
              <a:gd name="T38" fmla="*/ 3 w 17"/>
              <a:gd name="T39" fmla="*/ 24 h 32"/>
              <a:gd name="T40" fmla="*/ 3 w 17"/>
              <a:gd name="T41" fmla="*/ 24 h 32"/>
              <a:gd name="T42" fmla="*/ 6 w 17"/>
              <a:gd name="T43" fmla="*/ 30 h 32"/>
              <a:gd name="T44" fmla="*/ 7 w 17"/>
              <a:gd name="T45" fmla="*/ 32 h 32"/>
              <a:gd name="T46" fmla="*/ 8 w 17"/>
              <a:gd name="T47" fmla="*/ 32 h 32"/>
              <a:gd name="T48" fmla="*/ 8 w 17"/>
              <a:gd name="T49" fmla="*/ 32 h 32"/>
              <a:gd name="T50" fmla="*/ 9 w 17"/>
              <a:gd name="T51" fmla="*/ 31 h 32"/>
              <a:gd name="T52" fmla="*/ 9 w 17"/>
              <a:gd name="T53" fmla="*/ 29 h 32"/>
              <a:gd name="T54" fmla="*/ 11 w 17"/>
              <a:gd name="T55" fmla="*/ 26 h 32"/>
              <a:gd name="T56" fmla="*/ 12 w 17"/>
              <a:gd name="T57" fmla="*/ 24 h 32"/>
              <a:gd name="T58" fmla="*/ 12 w 17"/>
              <a:gd name="T59" fmla="*/ 24 h 32"/>
              <a:gd name="T60" fmla="*/ 16 w 17"/>
              <a:gd name="T61" fmla="*/ 22 h 32"/>
              <a:gd name="T62" fmla="*/ 17 w 17"/>
              <a:gd name="T63" fmla="*/ 21 h 32"/>
              <a:gd name="T64" fmla="*/ 17 w 17"/>
              <a:gd name="T65" fmla="*/ 19 h 32"/>
              <a:gd name="T66" fmla="*/ 17 w 17"/>
              <a:gd name="T67" fmla="*/ 19 h 32"/>
              <a:gd name="T68" fmla="*/ 17 w 17"/>
              <a:gd name="T69" fmla="*/ 13 h 32"/>
              <a:gd name="T70" fmla="*/ 17 w 17"/>
              <a:gd name="T71" fmla="*/ 9 h 32"/>
              <a:gd name="T72" fmla="*/ 16 w 17"/>
              <a:gd name="T73" fmla="*/ 6 h 32"/>
              <a:gd name="T74" fmla="*/ 16 w 17"/>
              <a:gd name="T75" fmla="*/ 6 h 32"/>
              <a:gd name="T76" fmla="*/ 13 w 17"/>
              <a:gd name="T77" fmla="*/ 3 h 32"/>
              <a:gd name="T78" fmla="*/ 12 w 17"/>
              <a:gd name="T79" fmla="*/ 2 h 32"/>
              <a:gd name="T80" fmla="*/ 9 w 17"/>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 h="32">
                <a:moveTo>
                  <a:pt x="9" y="0"/>
                </a:moveTo>
                <a:lnTo>
                  <a:pt x="9" y="0"/>
                </a:lnTo>
                <a:lnTo>
                  <a:pt x="7" y="0"/>
                </a:lnTo>
                <a:lnTo>
                  <a:pt x="5" y="2"/>
                </a:lnTo>
                <a:lnTo>
                  <a:pt x="3" y="3"/>
                </a:lnTo>
                <a:lnTo>
                  <a:pt x="2" y="3"/>
                </a:lnTo>
                <a:lnTo>
                  <a:pt x="2" y="3"/>
                </a:lnTo>
                <a:lnTo>
                  <a:pt x="0" y="4"/>
                </a:lnTo>
                <a:lnTo>
                  <a:pt x="2" y="6"/>
                </a:lnTo>
                <a:lnTo>
                  <a:pt x="2" y="6"/>
                </a:lnTo>
                <a:lnTo>
                  <a:pt x="6" y="11"/>
                </a:lnTo>
                <a:lnTo>
                  <a:pt x="8" y="13"/>
                </a:lnTo>
                <a:lnTo>
                  <a:pt x="8" y="15"/>
                </a:lnTo>
                <a:lnTo>
                  <a:pt x="8" y="15"/>
                </a:lnTo>
                <a:lnTo>
                  <a:pt x="8" y="19"/>
                </a:lnTo>
                <a:lnTo>
                  <a:pt x="7" y="20"/>
                </a:lnTo>
                <a:lnTo>
                  <a:pt x="7" y="20"/>
                </a:lnTo>
                <a:lnTo>
                  <a:pt x="5" y="21"/>
                </a:lnTo>
                <a:lnTo>
                  <a:pt x="3" y="22"/>
                </a:lnTo>
                <a:lnTo>
                  <a:pt x="3" y="24"/>
                </a:lnTo>
                <a:lnTo>
                  <a:pt x="3" y="24"/>
                </a:lnTo>
                <a:lnTo>
                  <a:pt x="6" y="30"/>
                </a:lnTo>
                <a:lnTo>
                  <a:pt x="7" y="32"/>
                </a:lnTo>
                <a:lnTo>
                  <a:pt x="8" y="32"/>
                </a:lnTo>
                <a:lnTo>
                  <a:pt x="8" y="32"/>
                </a:lnTo>
                <a:lnTo>
                  <a:pt x="9" y="31"/>
                </a:lnTo>
                <a:lnTo>
                  <a:pt x="9" y="29"/>
                </a:lnTo>
                <a:lnTo>
                  <a:pt x="11" y="26"/>
                </a:lnTo>
                <a:lnTo>
                  <a:pt x="12" y="24"/>
                </a:lnTo>
                <a:lnTo>
                  <a:pt x="12" y="24"/>
                </a:lnTo>
                <a:lnTo>
                  <a:pt x="16" y="22"/>
                </a:lnTo>
                <a:lnTo>
                  <a:pt x="17" y="21"/>
                </a:lnTo>
                <a:lnTo>
                  <a:pt x="17" y="19"/>
                </a:lnTo>
                <a:lnTo>
                  <a:pt x="17" y="19"/>
                </a:lnTo>
                <a:lnTo>
                  <a:pt x="17" y="13"/>
                </a:lnTo>
                <a:lnTo>
                  <a:pt x="17" y="9"/>
                </a:lnTo>
                <a:lnTo>
                  <a:pt x="16" y="6"/>
                </a:lnTo>
                <a:lnTo>
                  <a:pt x="16" y="6"/>
                </a:lnTo>
                <a:lnTo>
                  <a:pt x="13" y="3"/>
                </a:lnTo>
                <a:lnTo>
                  <a:pt x="12" y="2"/>
                </a:lnTo>
                <a:lnTo>
                  <a:pt x="9"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6" name="Freeform 876"/>
          <p:cNvSpPr>
            <a:spLocks/>
          </p:cNvSpPr>
          <p:nvPr/>
        </p:nvSpPr>
        <p:spPr bwMode="gray">
          <a:xfrm>
            <a:off x="4431422" y="4442290"/>
            <a:ext cx="30425" cy="34272"/>
          </a:xfrm>
          <a:custGeom>
            <a:avLst/>
            <a:gdLst>
              <a:gd name="T0" fmla="*/ 17 w 18"/>
              <a:gd name="T1" fmla="*/ 10 h 20"/>
              <a:gd name="T2" fmla="*/ 17 w 18"/>
              <a:gd name="T3" fmla="*/ 10 h 20"/>
              <a:gd name="T4" fmla="*/ 13 w 18"/>
              <a:gd name="T5" fmla="*/ 13 h 20"/>
              <a:gd name="T6" fmla="*/ 8 w 18"/>
              <a:gd name="T7" fmla="*/ 16 h 20"/>
              <a:gd name="T8" fmla="*/ 8 w 18"/>
              <a:gd name="T9" fmla="*/ 16 h 20"/>
              <a:gd name="T10" fmla="*/ 2 w 18"/>
              <a:gd name="T11" fmla="*/ 20 h 20"/>
              <a:gd name="T12" fmla="*/ 1 w 18"/>
              <a:gd name="T13" fmla="*/ 20 h 20"/>
              <a:gd name="T14" fmla="*/ 0 w 18"/>
              <a:gd name="T15" fmla="*/ 19 h 20"/>
              <a:gd name="T16" fmla="*/ 0 w 18"/>
              <a:gd name="T17" fmla="*/ 19 h 20"/>
              <a:gd name="T18" fmla="*/ 1 w 18"/>
              <a:gd name="T19" fmla="*/ 15 h 20"/>
              <a:gd name="T20" fmla="*/ 3 w 18"/>
              <a:gd name="T21" fmla="*/ 14 h 20"/>
              <a:gd name="T22" fmla="*/ 5 w 18"/>
              <a:gd name="T23" fmla="*/ 13 h 20"/>
              <a:gd name="T24" fmla="*/ 5 w 18"/>
              <a:gd name="T25" fmla="*/ 10 h 20"/>
              <a:gd name="T26" fmla="*/ 5 w 18"/>
              <a:gd name="T27" fmla="*/ 10 h 20"/>
              <a:gd name="T28" fmla="*/ 1 w 18"/>
              <a:gd name="T29" fmla="*/ 4 h 20"/>
              <a:gd name="T30" fmla="*/ 1 w 18"/>
              <a:gd name="T31" fmla="*/ 2 h 20"/>
              <a:gd name="T32" fmla="*/ 2 w 18"/>
              <a:gd name="T33" fmla="*/ 0 h 20"/>
              <a:gd name="T34" fmla="*/ 2 w 18"/>
              <a:gd name="T35" fmla="*/ 0 h 20"/>
              <a:gd name="T36" fmla="*/ 6 w 18"/>
              <a:gd name="T37" fmla="*/ 0 h 20"/>
              <a:gd name="T38" fmla="*/ 7 w 18"/>
              <a:gd name="T39" fmla="*/ 2 h 20"/>
              <a:gd name="T40" fmla="*/ 9 w 18"/>
              <a:gd name="T41" fmla="*/ 3 h 20"/>
              <a:gd name="T42" fmla="*/ 12 w 18"/>
              <a:gd name="T43" fmla="*/ 3 h 20"/>
              <a:gd name="T44" fmla="*/ 12 w 18"/>
              <a:gd name="T45" fmla="*/ 3 h 20"/>
              <a:gd name="T46" fmla="*/ 16 w 18"/>
              <a:gd name="T47" fmla="*/ 4 h 20"/>
              <a:gd name="T48" fmla="*/ 17 w 18"/>
              <a:gd name="T49" fmla="*/ 7 h 20"/>
              <a:gd name="T50" fmla="*/ 18 w 18"/>
              <a:gd name="T51" fmla="*/ 8 h 20"/>
              <a:gd name="T52" fmla="*/ 17 w 18"/>
              <a:gd name="T5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0">
                <a:moveTo>
                  <a:pt x="17" y="10"/>
                </a:moveTo>
                <a:lnTo>
                  <a:pt x="17" y="10"/>
                </a:lnTo>
                <a:lnTo>
                  <a:pt x="13" y="13"/>
                </a:lnTo>
                <a:lnTo>
                  <a:pt x="8" y="16"/>
                </a:lnTo>
                <a:lnTo>
                  <a:pt x="8" y="16"/>
                </a:lnTo>
                <a:lnTo>
                  <a:pt x="2" y="20"/>
                </a:lnTo>
                <a:lnTo>
                  <a:pt x="1" y="20"/>
                </a:lnTo>
                <a:lnTo>
                  <a:pt x="0" y="19"/>
                </a:lnTo>
                <a:lnTo>
                  <a:pt x="0" y="19"/>
                </a:lnTo>
                <a:lnTo>
                  <a:pt x="1" y="15"/>
                </a:lnTo>
                <a:lnTo>
                  <a:pt x="3" y="14"/>
                </a:lnTo>
                <a:lnTo>
                  <a:pt x="5" y="13"/>
                </a:lnTo>
                <a:lnTo>
                  <a:pt x="5" y="10"/>
                </a:lnTo>
                <a:lnTo>
                  <a:pt x="5" y="10"/>
                </a:lnTo>
                <a:lnTo>
                  <a:pt x="1" y="4"/>
                </a:lnTo>
                <a:lnTo>
                  <a:pt x="1" y="2"/>
                </a:lnTo>
                <a:lnTo>
                  <a:pt x="2" y="0"/>
                </a:lnTo>
                <a:lnTo>
                  <a:pt x="2" y="0"/>
                </a:lnTo>
                <a:lnTo>
                  <a:pt x="6" y="0"/>
                </a:lnTo>
                <a:lnTo>
                  <a:pt x="7" y="2"/>
                </a:lnTo>
                <a:lnTo>
                  <a:pt x="9" y="3"/>
                </a:lnTo>
                <a:lnTo>
                  <a:pt x="12" y="3"/>
                </a:lnTo>
                <a:lnTo>
                  <a:pt x="12" y="3"/>
                </a:lnTo>
                <a:lnTo>
                  <a:pt x="16" y="4"/>
                </a:lnTo>
                <a:lnTo>
                  <a:pt x="17" y="7"/>
                </a:lnTo>
                <a:lnTo>
                  <a:pt x="18" y="8"/>
                </a:lnTo>
                <a:lnTo>
                  <a:pt x="17"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7" name="Freeform 878"/>
          <p:cNvSpPr>
            <a:spLocks/>
          </p:cNvSpPr>
          <p:nvPr/>
        </p:nvSpPr>
        <p:spPr bwMode="gray">
          <a:xfrm>
            <a:off x="4443253" y="4467994"/>
            <a:ext cx="27045" cy="46268"/>
          </a:xfrm>
          <a:custGeom>
            <a:avLst/>
            <a:gdLst>
              <a:gd name="T0" fmla="*/ 15 w 16"/>
              <a:gd name="T1" fmla="*/ 0 h 27"/>
              <a:gd name="T2" fmla="*/ 15 w 16"/>
              <a:gd name="T3" fmla="*/ 0 h 27"/>
              <a:gd name="T4" fmla="*/ 12 w 16"/>
              <a:gd name="T5" fmla="*/ 0 h 27"/>
              <a:gd name="T6" fmla="*/ 10 w 16"/>
              <a:gd name="T7" fmla="*/ 1 h 27"/>
              <a:gd name="T8" fmla="*/ 7 w 16"/>
              <a:gd name="T9" fmla="*/ 4 h 27"/>
              <a:gd name="T10" fmla="*/ 5 w 16"/>
              <a:gd name="T11" fmla="*/ 8 h 27"/>
              <a:gd name="T12" fmla="*/ 5 w 16"/>
              <a:gd name="T13" fmla="*/ 8 h 27"/>
              <a:gd name="T14" fmla="*/ 4 w 16"/>
              <a:gd name="T15" fmla="*/ 10 h 27"/>
              <a:gd name="T16" fmla="*/ 1 w 16"/>
              <a:gd name="T17" fmla="*/ 12 h 27"/>
              <a:gd name="T18" fmla="*/ 0 w 16"/>
              <a:gd name="T19" fmla="*/ 14 h 27"/>
              <a:gd name="T20" fmla="*/ 0 w 16"/>
              <a:gd name="T21" fmla="*/ 17 h 27"/>
              <a:gd name="T22" fmla="*/ 0 w 16"/>
              <a:gd name="T23" fmla="*/ 17 h 27"/>
              <a:gd name="T24" fmla="*/ 5 w 16"/>
              <a:gd name="T25" fmla="*/ 25 h 27"/>
              <a:gd name="T26" fmla="*/ 7 w 16"/>
              <a:gd name="T27" fmla="*/ 27 h 27"/>
              <a:gd name="T28" fmla="*/ 9 w 16"/>
              <a:gd name="T29" fmla="*/ 27 h 27"/>
              <a:gd name="T30" fmla="*/ 9 w 16"/>
              <a:gd name="T31" fmla="*/ 26 h 27"/>
              <a:gd name="T32" fmla="*/ 9 w 16"/>
              <a:gd name="T33" fmla="*/ 26 h 27"/>
              <a:gd name="T34" fmla="*/ 10 w 16"/>
              <a:gd name="T35" fmla="*/ 19 h 27"/>
              <a:gd name="T36" fmla="*/ 11 w 16"/>
              <a:gd name="T37" fmla="*/ 12 h 27"/>
              <a:gd name="T38" fmla="*/ 11 w 16"/>
              <a:gd name="T39" fmla="*/ 12 h 27"/>
              <a:gd name="T40" fmla="*/ 12 w 16"/>
              <a:gd name="T41" fmla="*/ 9 h 27"/>
              <a:gd name="T42" fmla="*/ 15 w 16"/>
              <a:gd name="T43" fmla="*/ 4 h 27"/>
              <a:gd name="T44" fmla="*/ 16 w 16"/>
              <a:gd name="T45" fmla="*/ 1 h 27"/>
              <a:gd name="T46" fmla="*/ 16 w 16"/>
              <a:gd name="T47" fmla="*/ 0 h 27"/>
              <a:gd name="T48" fmla="*/ 15 w 16"/>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15" y="0"/>
                </a:moveTo>
                <a:lnTo>
                  <a:pt x="15" y="0"/>
                </a:lnTo>
                <a:lnTo>
                  <a:pt x="12" y="0"/>
                </a:lnTo>
                <a:lnTo>
                  <a:pt x="10" y="1"/>
                </a:lnTo>
                <a:lnTo>
                  <a:pt x="7" y="4"/>
                </a:lnTo>
                <a:lnTo>
                  <a:pt x="5" y="8"/>
                </a:lnTo>
                <a:lnTo>
                  <a:pt x="5" y="8"/>
                </a:lnTo>
                <a:lnTo>
                  <a:pt x="4" y="10"/>
                </a:lnTo>
                <a:lnTo>
                  <a:pt x="1" y="12"/>
                </a:lnTo>
                <a:lnTo>
                  <a:pt x="0" y="14"/>
                </a:lnTo>
                <a:lnTo>
                  <a:pt x="0" y="17"/>
                </a:lnTo>
                <a:lnTo>
                  <a:pt x="0" y="17"/>
                </a:lnTo>
                <a:lnTo>
                  <a:pt x="5" y="25"/>
                </a:lnTo>
                <a:lnTo>
                  <a:pt x="7" y="27"/>
                </a:lnTo>
                <a:lnTo>
                  <a:pt x="9" y="27"/>
                </a:lnTo>
                <a:lnTo>
                  <a:pt x="9" y="26"/>
                </a:lnTo>
                <a:lnTo>
                  <a:pt x="9" y="26"/>
                </a:lnTo>
                <a:lnTo>
                  <a:pt x="10" y="19"/>
                </a:lnTo>
                <a:lnTo>
                  <a:pt x="11" y="12"/>
                </a:lnTo>
                <a:lnTo>
                  <a:pt x="11" y="12"/>
                </a:lnTo>
                <a:lnTo>
                  <a:pt x="12" y="9"/>
                </a:lnTo>
                <a:lnTo>
                  <a:pt x="15" y="4"/>
                </a:lnTo>
                <a:lnTo>
                  <a:pt x="16" y="1"/>
                </a:lnTo>
                <a:lnTo>
                  <a:pt x="16" y="0"/>
                </a:lnTo>
                <a:lnTo>
                  <a:pt x="15"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8" name="Freeform 844"/>
          <p:cNvSpPr>
            <a:spLocks/>
          </p:cNvSpPr>
          <p:nvPr/>
        </p:nvSpPr>
        <p:spPr bwMode="gray">
          <a:xfrm>
            <a:off x="4289435" y="4913538"/>
            <a:ext cx="11832" cy="11995"/>
          </a:xfrm>
          <a:custGeom>
            <a:avLst/>
            <a:gdLst>
              <a:gd name="T0" fmla="*/ 1 w 7"/>
              <a:gd name="T1" fmla="*/ 7 h 7"/>
              <a:gd name="T2" fmla="*/ 1 w 7"/>
              <a:gd name="T3" fmla="*/ 7 h 7"/>
              <a:gd name="T4" fmla="*/ 0 w 7"/>
              <a:gd name="T5" fmla="*/ 7 h 7"/>
              <a:gd name="T6" fmla="*/ 0 w 7"/>
              <a:gd name="T7" fmla="*/ 6 h 7"/>
              <a:gd name="T8" fmla="*/ 0 w 7"/>
              <a:gd name="T9" fmla="*/ 4 h 7"/>
              <a:gd name="T10" fmla="*/ 2 w 7"/>
              <a:gd name="T11" fmla="*/ 1 h 7"/>
              <a:gd name="T12" fmla="*/ 5 w 7"/>
              <a:gd name="T13" fmla="*/ 0 h 7"/>
              <a:gd name="T14" fmla="*/ 5 w 7"/>
              <a:gd name="T15" fmla="*/ 0 h 7"/>
              <a:gd name="T16" fmla="*/ 6 w 7"/>
              <a:gd name="T17" fmla="*/ 0 h 7"/>
              <a:gd name="T18" fmla="*/ 7 w 7"/>
              <a:gd name="T19" fmla="*/ 1 h 7"/>
              <a:gd name="T20" fmla="*/ 6 w 7"/>
              <a:gd name="T21" fmla="*/ 4 h 7"/>
              <a:gd name="T22" fmla="*/ 5 w 7"/>
              <a:gd name="T23" fmla="*/ 6 h 7"/>
              <a:gd name="T24" fmla="*/ 1 w 7"/>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1" y="7"/>
                </a:moveTo>
                <a:lnTo>
                  <a:pt x="1" y="7"/>
                </a:lnTo>
                <a:lnTo>
                  <a:pt x="0" y="7"/>
                </a:lnTo>
                <a:lnTo>
                  <a:pt x="0" y="6"/>
                </a:lnTo>
                <a:lnTo>
                  <a:pt x="0" y="4"/>
                </a:lnTo>
                <a:lnTo>
                  <a:pt x="2" y="1"/>
                </a:lnTo>
                <a:lnTo>
                  <a:pt x="5" y="0"/>
                </a:lnTo>
                <a:lnTo>
                  <a:pt x="5" y="0"/>
                </a:lnTo>
                <a:lnTo>
                  <a:pt x="6" y="0"/>
                </a:lnTo>
                <a:lnTo>
                  <a:pt x="7" y="1"/>
                </a:lnTo>
                <a:lnTo>
                  <a:pt x="6" y="4"/>
                </a:lnTo>
                <a:lnTo>
                  <a:pt x="5" y="6"/>
                </a:lnTo>
                <a:lnTo>
                  <a:pt x="1"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9" name="Freeform 848"/>
          <p:cNvSpPr>
            <a:spLocks/>
          </p:cNvSpPr>
          <p:nvPr/>
        </p:nvSpPr>
        <p:spPr bwMode="gray">
          <a:xfrm>
            <a:off x="4331693" y="4910111"/>
            <a:ext cx="28736" cy="13709"/>
          </a:xfrm>
          <a:custGeom>
            <a:avLst/>
            <a:gdLst>
              <a:gd name="T0" fmla="*/ 11 w 17"/>
              <a:gd name="T1" fmla="*/ 8 h 8"/>
              <a:gd name="T2" fmla="*/ 11 w 17"/>
              <a:gd name="T3" fmla="*/ 8 h 8"/>
              <a:gd name="T4" fmla="*/ 7 w 17"/>
              <a:gd name="T5" fmla="*/ 7 h 8"/>
              <a:gd name="T6" fmla="*/ 2 w 17"/>
              <a:gd name="T7" fmla="*/ 3 h 8"/>
              <a:gd name="T8" fmla="*/ 0 w 17"/>
              <a:gd name="T9" fmla="*/ 1 h 8"/>
              <a:gd name="T10" fmla="*/ 1 w 17"/>
              <a:gd name="T11" fmla="*/ 0 h 8"/>
              <a:gd name="T12" fmla="*/ 3 w 17"/>
              <a:gd name="T13" fmla="*/ 0 h 8"/>
              <a:gd name="T14" fmla="*/ 3 w 17"/>
              <a:gd name="T15" fmla="*/ 0 h 8"/>
              <a:gd name="T16" fmla="*/ 14 w 17"/>
              <a:gd name="T17" fmla="*/ 2 h 8"/>
              <a:gd name="T18" fmla="*/ 17 w 17"/>
              <a:gd name="T19" fmla="*/ 2 h 8"/>
              <a:gd name="T20" fmla="*/ 17 w 17"/>
              <a:gd name="T21" fmla="*/ 4 h 8"/>
              <a:gd name="T22" fmla="*/ 17 w 17"/>
              <a:gd name="T23" fmla="*/ 4 h 8"/>
              <a:gd name="T24" fmla="*/ 13 w 17"/>
              <a:gd name="T25" fmla="*/ 7 h 8"/>
              <a:gd name="T26" fmla="*/ 11 w 1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
                <a:moveTo>
                  <a:pt x="11" y="8"/>
                </a:moveTo>
                <a:lnTo>
                  <a:pt x="11" y="8"/>
                </a:lnTo>
                <a:lnTo>
                  <a:pt x="7" y="7"/>
                </a:lnTo>
                <a:lnTo>
                  <a:pt x="2" y="3"/>
                </a:lnTo>
                <a:lnTo>
                  <a:pt x="0" y="1"/>
                </a:lnTo>
                <a:lnTo>
                  <a:pt x="1" y="0"/>
                </a:lnTo>
                <a:lnTo>
                  <a:pt x="3" y="0"/>
                </a:lnTo>
                <a:lnTo>
                  <a:pt x="3" y="0"/>
                </a:lnTo>
                <a:lnTo>
                  <a:pt x="14" y="2"/>
                </a:lnTo>
                <a:lnTo>
                  <a:pt x="17" y="2"/>
                </a:lnTo>
                <a:lnTo>
                  <a:pt x="17" y="4"/>
                </a:lnTo>
                <a:lnTo>
                  <a:pt x="17" y="4"/>
                </a:lnTo>
                <a:lnTo>
                  <a:pt x="13" y="7"/>
                </a:lnTo>
                <a:lnTo>
                  <a:pt x="11"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0" name="Freeform 834"/>
          <p:cNvSpPr>
            <a:spLocks/>
          </p:cNvSpPr>
          <p:nvPr/>
        </p:nvSpPr>
        <p:spPr bwMode="gray">
          <a:xfrm>
            <a:off x="2621098" y="5002646"/>
            <a:ext cx="167341" cy="332443"/>
          </a:xfrm>
          <a:custGeom>
            <a:avLst/>
            <a:gdLst>
              <a:gd name="T0" fmla="*/ 25 w 99"/>
              <a:gd name="T1" fmla="*/ 194 h 194"/>
              <a:gd name="T2" fmla="*/ 21 w 99"/>
              <a:gd name="T3" fmla="*/ 191 h 194"/>
              <a:gd name="T4" fmla="*/ 17 w 99"/>
              <a:gd name="T5" fmla="*/ 187 h 194"/>
              <a:gd name="T6" fmla="*/ 9 w 99"/>
              <a:gd name="T7" fmla="*/ 183 h 194"/>
              <a:gd name="T8" fmla="*/ 7 w 99"/>
              <a:gd name="T9" fmla="*/ 166 h 194"/>
              <a:gd name="T10" fmla="*/ 6 w 99"/>
              <a:gd name="T11" fmla="*/ 155 h 194"/>
              <a:gd name="T12" fmla="*/ 6 w 99"/>
              <a:gd name="T13" fmla="*/ 152 h 194"/>
              <a:gd name="T14" fmla="*/ 1 w 99"/>
              <a:gd name="T15" fmla="*/ 147 h 194"/>
              <a:gd name="T16" fmla="*/ 1 w 99"/>
              <a:gd name="T17" fmla="*/ 139 h 194"/>
              <a:gd name="T18" fmla="*/ 9 w 99"/>
              <a:gd name="T19" fmla="*/ 125 h 194"/>
              <a:gd name="T20" fmla="*/ 21 w 99"/>
              <a:gd name="T21" fmla="*/ 113 h 194"/>
              <a:gd name="T22" fmla="*/ 19 w 99"/>
              <a:gd name="T23" fmla="*/ 109 h 194"/>
              <a:gd name="T24" fmla="*/ 11 w 99"/>
              <a:gd name="T25" fmla="*/ 74 h 194"/>
              <a:gd name="T26" fmla="*/ 17 w 99"/>
              <a:gd name="T27" fmla="*/ 64 h 194"/>
              <a:gd name="T28" fmla="*/ 21 w 99"/>
              <a:gd name="T29" fmla="*/ 58 h 194"/>
              <a:gd name="T30" fmla="*/ 27 w 99"/>
              <a:gd name="T31" fmla="*/ 54 h 194"/>
              <a:gd name="T32" fmla="*/ 33 w 99"/>
              <a:gd name="T33" fmla="*/ 49 h 194"/>
              <a:gd name="T34" fmla="*/ 37 w 99"/>
              <a:gd name="T35" fmla="*/ 50 h 194"/>
              <a:gd name="T36" fmla="*/ 41 w 99"/>
              <a:gd name="T37" fmla="*/ 51 h 194"/>
              <a:gd name="T38" fmla="*/ 45 w 99"/>
              <a:gd name="T39" fmla="*/ 50 h 194"/>
              <a:gd name="T40" fmla="*/ 54 w 99"/>
              <a:gd name="T41" fmla="*/ 43 h 194"/>
              <a:gd name="T42" fmla="*/ 61 w 99"/>
              <a:gd name="T43" fmla="*/ 38 h 194"/>
              <a:gd name="T44" fmla="*/ 57 w 99"/>
              <a:gd name="T45" fmla="*/ 34 h 194"/>
              <a:gd name="T46" fmla="*/ 60 w 99"/>
              <a:gd name="T47" fmla="*/ 30 h 194"/>
              <a:gd name="T48" fmla="*/ 67 w 99"/>
              <a:gd name="T49" fmla="*/ 26 h 194"/>
              <a:gd name="T50" fmla="*/ 70 w 99"/>
              <a:gd name="T51" fmla="*/ 22 h 194"/>
              <a:gd name="T52" fmla="*/ 76 w 99"/>
              <a:gd name="T53" fmla="*/ 16 h 194"/>
              <a:gd name="T54" fmla="*/ 77 w 99"/>
              <a:gd name="T55" fmla="*/ 11 h 194"/>
              <a:gd name="T56" fmla="*/ 78 w 99"/>
              <a:gd name="T57" fmla="*/ 0 h 194"/>
              <a:gd name="T58" fmla="*/ 83 w 99"/>
              <a:gd name="T59" fmla="*/ 1 h 194"/>
              <a:gd name="T60" fmla="*/ 96 w 99"/>
              <a:gd name="T61" fmla="*/ 16 h 194"/>
              <a:gd name="T62" fmla="*/ 99 w 99"/>
              <a:gd name="T63" fmla="*/ 46 h 194"/>
              <a:gd name="T64" fmla="*/ 98 w 99"/>
              <a:gd name="T65" fmla="*/ 51 h 194"/>
              <a:gd name="T66" fmla="*/ 96 w 99"/>
              <a:gd name="T67" fmla="*/ 50 h 194"/>
              <a:gd name="T68" fmla="*/ 92 w 99"/>
              <a:gd name="T69" fmla="*/ 48 h 194"/>
              <a:gd name="T70" fmla="*/ 92 w 99"/>
              <a:gd name="T71" fmla="*/ 48 h 194"/>
              <a:gd name="T72" fmla="*/ 91 w 99"/>
              <a:gd name="T73" fmla="*/ 60 h 194"/>
              <a:gd name="T74" fmla="*/ 80 w 99"/>
              <a:gd name="T75" fmla="*/ 96 h 194"/>
              <a:gd name="T76" fmla="*/ 70 w 99"/>
              <a:gd name="T77" fmla="*/ 136 h 194"/>
              <a:gd name="T78" fmla="*/ 64 w 99"/>
              <a:gd name="T79" fmla="*/ 155 h 194"/>
              <a:gd name="T80" fmla="*/ 55 w 99"/>
              <a:gd name="T81" fmla="*/ 178 h 194"/>
              <a:gd name="T82" fmla="*/ 48 w 99"/>
              <a:gd name="T83" fmla="*/ 186 h 194"/>
              <a:gd name="T84" fmla="*/ 32 w 99"/>
              <a:gd name="T85"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194">
                <a:moveTo>
                  <a:pt x="27" y="194"/>
                </a:moveTo>
                <a:lnTo>
                  <a:pt x="27" y="194"/>
                </a:lnTo>
                <a:lnTo>
                  <a:pt x="25" y="194"/>
                </a:lnTo>
                <a:lnTo>
                  <a:pt x="25" y="194"/>
                </a:lnTo>
                <a:lnTo>
                  <a:pt x="23" y="193"/>
                </a:lnTo>
                <a:lnTo>
                  <a:pt x="21" y="191"/>
                </a:lnTo>
                <a:lnTo>
                  <a:pt x="19" y="188"/>
                </a:lnTo>
                <a:lnTo>
                  <a:pt x="17" y="187"/>
                </a:lnTo>
                <a:lnTo>
                  <a:pt x="17" y="187"/>
                </a:lnTo>
                <a:lnTo>
                  <a:pt x="14" y="187"/>
                </a:lnTo>
                <a:lnTo>
                  <a:pt x="12" y="186"/>
                </a:lnTo>
                <a:lnTo>
                  <a:pt x="9" y="183"/>
                </a:lnTo>
                <a:lnTo>
                  <a:pt x="8" y="178"/>
                </a:lnTo>
                <a:lnTo>
                  <a:pt x="8" y="178"/>
                </a:lnTo>
                <a:lnTo>
                  <a:pt x="7" y="166"/>
                </a:lnTo>
                <a:lnTo>
                  <a:pt x="7" y="159"/>
                </a:lnTo>
                <a:lnTo>
                  <a:pt x="6" y="155"/>
                </a:lnTo>
                <a:lnTo>
                  <a:pt x="6" y="155"/>
                </a:lnTo>
                <a:lnTo>
                  <a:pt x="5" y="154"/>
                </a:lnTo>
                <a:lnTo>
                  <a:pt x="6" y="154"/>
                </a:lnTo>
                <a:lnTo>
                  <a:pt x="6" y="152"/>
                </a:lnTo>
                <a:lnTo>
                  <a:pt x="5" y="151"/>
                </a:lnTo>
                <a:lnTo>
                  <a:pt x="5" y="151"/>
                </a:lnTo>
                <a:lnTo>
                  <a:pt x="1" y="147"/>
                </a:lnTo>
                <a:lnTo>
                  <a:pt x="0" y="143"/>
                </a:lnTo>
                <a:lnTo>
                  <a:pt x="0" y="143"/>
                </a:lnTo>
                <a:lnTo>
                  <a:pt x="1" y="139"/>
                </a:lnTo>
                <a:lnTo>
                  <a:pt x="2" y="135"/>
                </a:lnTo>
                <a:lnTo>
                  <a:pt x="5" y="130"/>
                </a:lnTo>
                <a:lnTo>
                  <a:pt x="9" y="125"/>
                </a:lnTo>
                <a:lnTo>
                  <a:pt x="9" y="125"/>
                </a:lnTo>
                <a:lnTo>
                  <a:pt x="18" y="117"/>
                </a:lnTo>
                <a:lnTo>
                  <a:pt x="21" y="113"/>
                </a:lnTo>
                <a:lnTo>
                  <a:pt x="21" y="112"/>
                </a:lnTo>
                <a:lnTo>
                  <a:pt x="19" y="109"/>
                </a:lnTo>
                <a:lnTo>
                  <a:pt x="19" y="109"/>
                </a:lnTo>
                <a:lnTo>
                  <a:pt x="14" y="91"/>
                </a:lnTo>
                <a:lnTo>
                  <a:pt x="12" y="81"/>
                </a:lnTo>
                <a:lnTo>
                  <a:pt x="11" y="74"/>
                </a:lnTo>
                <a:lnTo>
                  <a:pt x="11" y="74"/>
                </a:lnTo>
                <a:lnTo>
                  <a:pt x="13" y="69"/>
                </a:lnTo>
                <a:lnTo>
                  <a:pt x="17" y="64"/>
                </a:lnTo>
                <a:lnTo>
                  <a:pt x="19" y="60"/>
                </a:lnTo>
                <a:lnTo>
                  <a:pt x="21" y="58"/>
                </a:lnTo>
                <a:lnTo>
                  <a:pt x="21" y="58"/>
                </a:lnTo>
                <a:lnTo>
                  <a:pt x="21" y="56"/>
                </a:lnTo>
                <a:lnTo>
                  <a:pt x="22" y="55"/>
                </a:lnTo>
                <a:lnTo>
                  <a:pt x="27" y="54"/>
                </a:lnTo>
                <a:lnTo>
                  <a:pt x="27" y="54"/>
                </a:lnTo>
                <a:lnTo>
                  <a:pt x="30" y="50"/>
                </a:lnTo>
                <a:lnTo>
                  <a:pt x="33" y="49"/>
                </a:lnTo>
                <a:lnTo>
                  <a:pt x="34" y="49"/>
                </a:lnTo>
                <a:lnTo>
                  <a:pt x="34" y="49"/>
                </a:lnTo>
                <a:lnTo>
                  <a:pt x="37" y="50"/>
                </a:lnTo>
                <a:lnTo>
                  <a:pt x="37" y="50"/>
                </a:lnTo>
                <a:lnTo>
                  <a:pt x="39" y="51"/>
                </a:lnTo>
                <a:lnTo>
                  <a:pt x="41" y="51"/>
                </a:lnTo>
                <a:lnTo>
                  <a:pt x="41" y="51"/>
                </a:lnTo>
                <a:lnTo>
                  <a:pt x="43" y="51"/>
                </a:lnTo>
                <a:lnTo>
                  <a:pt x="45" y="50"/>
                </a:lnTo>
                <a:lnTo>
                  <a:pt x="45" y="50"/>
                </a:lnTo>
                <a:lnTo>
                  <a:pt x="49" y="46"/>
                </a:lnTo>
                <a:lnTo>
                  <a:pt x="54" y="43"/>
                </a:lnTo>
                <a:lnTo>
                  <a:pt x="54" y="43"/>
                </a:lnTo>
                <a:lnTo>
                  <a:pt x="60" y="39"/>
                </a:lnTo>
                <a:lnTo>
                  <a:pt x="61" y="38"/>
                </a:lnTo>
                <a:lnTo>
                  <a:pt x="61" y="37"/>
                </a:lnTo>
                <a:lnTo>
                  <a:pt x="61" y="37"/>
                </a:lnTo>
                <a:lnTo>
                  <a:pt x="57" y="34"/>
                </a:lnTo>
                <a:lnTo>
                  <a:pt x="57" y="32"/>
                </a:lnTo>
                <a:lnTo>
                  <a:pt x="60" y="30"/>
                </a:lnTo>
                <a:lnTo>
                  <a:pt x="60" y="30"/>
                </a:lnTo>
                <a:lnTo>
                  <a:pt x="66" y="28"/>
                </a:lnTo>
                <a:lnTo>
                  <a:pt x="67" y="27"/>
                </a:lnTo>
                <a:lnTo>
                  <a:pt x="67" y="26"/>
                </a:lnTo>
                <a:lnTo>
                  <a:pt x="67" y="26"/>
                </a:lnTo>
                <a:lnTo>
                  <a:pt x="67" y="24"/>
                </a:lnTo>
                <a:lnTo>
                  <a:pt x="70" y="22"/>
                </a:lnTo>
                <a:lnTo>
                  <a:pt x="73" y="19"/>
                </a:lnTo>
                <a:lnTo>
                  <a:pt x="73" y="19"/>
                </a:lnTo>
                <a:lnTo>
                  <a:pt x="76" y="16"/>
                </a:lnTo>
                <a:lnTo>
                  <a:pt x="77" y="13"/>
                </a:lnTo>
                <a:lnTo>
                  <a:pt x="77" y="11"/>
                </a:lnTo>
                <a:lnTo>
                  <a:pt x="77" y="11"/>
                </a:lnTo>
                <a:lnTo>
                  <a:pt x="77" y="5"/>
                </a:lnTo>
                <a:lnTo>
                  <a:pt x="77" y="1"/>
                </a:lnTo>
                <a:lnTo>
                  <a:pt x="78" y="0"/>
                </a:lnTo>
                <a:lnTo>
                  <a:pt x="80" y="0"/>
                </a:lnTo>
                <a:lnTo>
                  <a:pt x="80" y="0"/>
                </a:lnTo>
                <a:lnTo>
                  <a:pt x="83" y="1"/>
                </a:lnTo>
                <a:lnTo>
                  <a:pt x="89" y="6"/>
                </a:lnTo>
                <a:lnTo>
                  <a:pt x="94" y="11"/>
                </a:lnTo>
                <a:lnTo>
                  <a:pt x="96" y="16"/>
                </a:lnTo>
                <a:lnTo>
                  <a:pt x="96" y="16"/>
                </a:lnTo>
                <a:lnTo>
                  <a:pt x="99" y="35"/>
                </a:lnTo>
                <a:lnTo>
                  <a:pt x="99" y="46"/>
                </a:lnTo>
                <a:lnTo>
                  <a:pt x="99" y="49"/>
                </a:lnTo>
                <a:lnTo>
                  <a:pt x="98" y="51"/>
                </a:lnTo>
                <a:lnTo>
                  <a:pt x="98" y="51"/>
                </a:lnTo>
                <a:lnTo>
                  <a:pt x="98" y="51"/>
                </a:lnTo>
                <a:lnTo>
                  <a:pt x="98" y="51"/>
                </a:lnTo>
                <a:lnTo>
                  <a:pt x="96" y="50"/>
                </a:lnTo>
                <a:lnTo>
                  <a:pt x="94" y="49"/>
                </a:lnTo>
                <a:lnTo>
                  <a:pt x="94" y="49"/>
                </a:lnTo>
                <a:lnTo>
                  <a:pt x="92" y="48"/>
                </a:lnTo>
                <a:lnTo>
                  <a:pt x="92" y="48"/>
                </a:lnTo>
                <a:lnTo>
                  <a:pt x="92" y="48"/>
                </a:lnTo>
                <a:lnTo>
                  <a:pt x="92" y="48"/>
                </a:lnTo>
                <a:lnTo>
                  <a:pt x="91" y="51"/>
                </a:lnTo>
                <a:lnTo>
                  <a:pt x="91" y="55"/>
                </a:lnTo>
                <a:lnTo>
                  <a:pt x="91" y="60"/>
                </a:lnTo>
                <a:lnTo>
                  <a:pt x="91" y="62"/>
                </a:lnTo>
                <a:lnTo>
                  <a:pt x="91" y="62"/>
                </a:lnTo>
                <a:lnTo>
                  <a:pt x="80" y="96"/>
                </a:lnTo>
                <a:lnTo>
                  <a:pt x="80" y="96"/>
                </a:lnTo>
                <a:lnTo>
                  <a:pt x="75" y="122"/>
                </a:lnTo>
                <a:lnTo>
                  <a:pt x="70" y="136"/>
                </a:lnTo>
                <a:lnTo>
                  <a:pt x="67" y="146"/>
                </a:lnTo>
                <a:lnTo>
                  <a:pt x="67" y="146"/>
                </a:lnTo>
                <a:lnTo>
                  <a:pt x="64" y="155"/>
                </a:lnTo>
                <a:lnTo>
                  <a:pt x="60" y="165"/>
                </a:lnTo>
                <a:lnTo>
                  <a:pt x="57" y="173"/>
                </a:lnTo>
                <a:lnTo>
                  <a:pt x="55" y="178"/>
                </a:lnTo>
                <a:lnTo>
                  <a:pt x="55" y="178"/>
                </a:lnTo>
                <a:lnTo>
                  <a:pt x="51" y="182"/>
                </a:lnTo>
                <a:lnTo>
                  <a:pt x="48" y="186"/>
                </a:lnTo>
                <a:lnTo>
                  <a:pt x="48" y="186"/>
                </a:lnTo>
                <a:lnTo>
                  <a:pt x="38" y="191"/>
                </a:lnTo>
                <a:lnTo>
                  <a:pt x="32" y="193"/>
                </a:lnTo>
                <a:lnTo>
                  <a:pt x="27" y="19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1" name="Freeform 894"/>
          <p:cNvSpPr>
            <a:spLocks/>
          </p:cNvSpPr>
          <p:nvPr/>
        </p:nvSpPr>
        <p:spPr bwMode="gray">
          <a:xfrm>
            <a:off x="5432086" y="5742933"/>
            <a:ext cx="163961" cy="198781"/>
          </a:xfrm>
          <a:custGeom>
            <a:avLst/>
            <a:gdLst>
              <a:gd name="T0" fmla="*/ 34 w 97"/>
              <a:gd name="T1" fmla="*/ 114 h 116"/>
              <a:gd name="T2" fmla="*/ 27 w 97"/>
              <a:gd name="T3" fmla="*/ 116 h 116"/>
              <a:gd name="T4" fmla="*/ 21 w 97"/>
              <a:gd name="T5" fmla="*/ 114 h 116"/>
              <a:gd name="T6" fmla="*/ 21 w 97"/>
              <a:gd name="T7" fmla="*/ 113 h 116"/>
              <a:gd name="T8" fmla="*/ 18 w 97"/>
              <a:gd name="T9" fmla="*/ 107 h 116"/>
              <a:gd name="T10" fmla="*/ 16 w 97"/>
              <a:gd name="T11" fmla="*/ 107 h 116"/>
              <a:gd name="T12" fmla="*/ 7 w 97"/>
              <a:gd name="T13" fmla="*/ 105 h 116"/>
              <a:gd name="T14" fmla="*/ 1 w 97"/>
              <a:gd name="T15" fmla="*/ 101 h 116"/>
              <a:gd name="T16" fmla="*/ 0 w 97"/>
              <a:gd name="T17" fmla="*/ 100 h 116"/>
              <a:gd name="T18" fmla="*/ 7 w 97"/>
              <a:gd name="T19" fmla="*/ 89 h 116"/>
              <a:gd name="T20" fmla="*/ 11 w 97"/>
              <a:gd name="T21" fmla="*/ 85 h 116"/>
              <a:gd name="T22" fmla="*/ 16 w 97"/>
              <a:gd name="T23" fmla="*/ 81 h 116"/>
              <a:gd name="T24" fmla="*/ 19 w 97"/>
              <a:gd name="T25" fmla="*/ 73 h 116"/>
              <a:gd name="T26" fmla="*/ 22 w 97"/>
              <a:gd name="T27" fmla="*/ 68 h 116"/>
              <a:gd name="T28" fmla="*/ 23 w 97"/>
              <a:gd name="T29" fmla="*/ 66 h 116"/>
              <a:gd name="T30" fmla="*/ 32 w 97"/>
              <a:gd name="T31" fmla="*/ 61 h 116"/>
              <a:gd name="T32" fmla="*/ 39 w 97"/>
              <a:gd name="T33" fmla="*/ 54 h 116"/>
              <a:gd name="T34" fmla="*/ 44 w 97"/>
              <a:gd name="T35" fmla="*/ 50 h 116"/>
              <a:gd name="T36" fmla="*/ 55 w 97"/>
              <a:gd name="T37" fmla="*/ 39 h 116"/>
              <a:gd name="T38" fmla="*/ 58 w 97"/>
              <a:gd name="T39" fmla="*/ 34 h 116"/>
              <a:gd name="T40" fmla="*/ 59 w 97"/>
              <a:gd name="T41" fmla="*/ 26 h 116"/>
              <a:gd name="T42" fmla="*/ 63 w 97"/>
              <a:gd name="T43" fmla="*/ 22 h 116"/>
              <a:gd name="T44" fmla="*/ 65 w 97"/>
              <a:gd name="T45" fmla="*/ 18 h 116"/>
              <a:gd name="T46" fmla="*/ 71 w 97"/>
              <a:gd name="T47" fmla="*/ 5 h 116"/>
              <a:gd name="T48" fmla="*/ 74 w 97"/>
              <a:gd name="T49" fmla="*/ 1 h 116"/>
              <a:gd name="T50" fmla="*/ 79 w 97"/>
              <a:gd name="T51" fmla="*/ 0 h 116"/>
              <a:gd name="T52" fmla="*/ 80 w 97"/>
              <a:gd name="T53" fmla="*/ 2 h 116"/>
              <a:gd name="T54" fmla="*/ 82 w 97"/>
              <a:gd name="T55" fmla="*/ 5 h 116"/>
              <a:gd name="T56" fmla="*/ 85 w 97"/>
              <a:gd name="T57" fmla="*/ 6 h 116"/>
              <a:gd name="T58" fmla="*/ 86 w 97"/>
              <a:gd name="T59" fmla="*/ 11 h 116"/>
              <a:gd name="T60" fmla="*/ 87 w 97"/>
              <a:gd name="T61" fmla="*/ 12 h 116"/>
              <a:gd name="T62" fmla="*/ 91 w 97"/>
              <a:gd name="T63" fmla="*/ 8 h 116"/>
              <a:gd name="T64" fmla="*/ 95 w 97"/>
              <a:gd name="T65" fmla="*/ 7 h 116"/>
              <a:gd name="T66" fmla="*/ 96 w 97"/>
              <a:gd name="T67" fmla="*/ 8 h 116"/>
              <a:gd name="T68" fmla="*/ 97 w 97"/>
              <a:gd name="T69" fmla="*/ 15 h 116"/>
              <a:gd name="T70" fmla="*/ 97 w 97"/>
              <a:gd name="T71" fmla="*/ 28 h 116"/>
              <a:gd name="T72" fmla="*/ 95 w 97"/>
              <a:gd name="T73" fmla="*/ 32 h 116"/>
              <a:gd name="T74" fmla="*/ 86 w 97"/>
              <a:gd name="T75" fmla="*/ 49 h 116"/>
              <a:gd name="T76" fmla="*/ 85 w 97"/>
              <a:gd name="T77" fmla="*/ 53 h 116"/>
              <a:gd name="T78" fmla="*/ 86 w 97"/>
              <a:gd name="T79" fmla="*/ 60 h 116"/>
              <a:gd name="T80" fmla="*/ 86 w 97"/>
              <a:gd name="T81" fmla="*/ 61 h 116"/>
              <a:gd name="T82" fmla="*/ 81 w 97"/>
              <a:gd name="T83" fmla="*/ 60 h 116"/>
              <a:gd name="T84" fmla="*/ 76 w 97"/>
              <a:gd name="T85" fmla="*/ 61 h 116"/>
              <a:gd name="T86" fmla="*/ 66 w 97"/>
              <a:gd name="T87" fmla="*/ 68 h 116"/>
              <a:gd name="T88" fmla="*/ 58 w 97"/>
              <a:gd name="T89" fmla="*/ 75 h 116"/>
              <a:gd name="T90" fmla="*/ 56 w 97"/>
              <a:gd name="T91" fmla="*/ 82 h 116"/>
              <a:gd name="T92" fmla="*/ 55 w 97"/>
              <a:gd name="T93" fmla="*/ 91 h 116"/>
              <a:gd name="T94" fmla="*/ 53 w 97"/>
              <a:gd name="T95" fmla="*/ 97 h 116"/>
              <a:gd name="T96" fmla="*/ 48 w 97"/>
              <a:gd name="T97" fmla="*/ 103 h 116"/>
              <a:gd name="T98" fmla="*/ 34 w 97"/>
              <a:gd name="T99"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16">
                <a:moveTo>
                  <a:pt x="34" y="114"/>
                </a:moveTo>
                <a:lnTo>
                  <a:pt x="34" y="114"/>
                </a:lnTo>
                <a:lnTo>
                  <a:pt x="32" y="114"/>
                </a:lnTo>
                <a:lnTo>
                  <a:pt x="27" y="116"/>
                </a:lnTo>
                <a:lnTo>
                  <a:pt x="23" y="114"/>
                </a:lnTo>
                <a:lnTo>
                  <a:pt x="21" y="114"/>
                </a:lnTo>
                <a:lnTo>
                  <a:pt x="21" y="113"/>
                </a:lnTo>
                <a:lnTo>
                  <a:pt x="21" y="113"/>
                </a:lnTo>
                <a:lnTo>
                  <a:pt x="18" y="108"/>
                </a:lnTo>
                <a:lnTo>
                  <a:pt x="18" y="107"/>
                </a:lnTo>
                <a:lnTo>
                  <a:pt x="16" y="107"/>
                </a:lnTo>
                <a:lnTo>
                  <a:pt x="16" y="107"/>
                </a:lnTo>
                <a:lnTo>
                  <a:pt x="12" y="106"/>
                </a:lnTo>
                <a:lnTo>
                  <a:pt x="7" y="105"/>
                </a:lnTo>
                <a:lnTo>
                  <a:pt x="2" y="102"/>
                </a:lnTo>
                <a:lnTo>
                  <a:pt x="1" y="101"/>
                </a:lnTo>
                <a:lnTo>
                  <a:pt x="0" y="100"/>
                </a:lnTo>
                <a:lnTo>
                  <a:pt x="0" y="100"/>
                </a:lnTo>
                <a:lnTo>
                  <a:pt x="3" y="93"/>
                </a:lnTo>
                <a:lnTo>
                  <a:pt x="7" y="89"/>
                </a:lnTo>
                <a:lnTo>
                  <a:pt x="7" y="89"/>
                </a:lnTo>
                <a:lnTo>
                  <a:pt x="11" y="85"/>
                </a:lnTo>
                <a:lnTo>
                  <a:pt x="16" y="81"/>
                </a:lnTo>
                <a:lnTo>
                  <a:pt x="16" y="81"/>
                </a:lnTo>
                <a:lnTo>
                  <a:pt x="17" y="77"/>
                </a:lnTo>
                <a:lnTo>
                  <a:pt x="19" y="73"/>
                </a:lnTo>
                <a:lnTo>
                  <a:pt x="21" y="69"/>
                </a:lnTo>
                <a:lnTo>
                  <a:pt x="22" y="68"/>
                </a:lnTo>
                <a:lnTo>
                  <a:pt x="23" y="66"/>
                </a:lnTo>
                <a:lnTo>
                  <a:pt x="23" y="66"/>
                </a:lnTo>
                <a:lnTo>
                  <a:pt x="27" y="65"/>
                </a:lnTo>
                <a:lnTo>
                  <a:pt x="32" y="61"/>
                </a:lnTo>
                <a:lnTo>
                  <a:pt x="35" y="59"/>
                </a:lnTo>
                <a:lnTo>
                  <a:pt x="39" y="54"/>
                </a:lnTo>
                <a:lnTo>
                  <a:pt x="39" y="54"/>
                </a:lnTo>
                <a:lnTo>
                  <a:pt x="44" y="50"/>
                </a:lnTo>
                <a:lnTo>
                  <a:pt x="49" y="44"/>
                </a:lnTo>
                <a:lnTo>
                  <a:pt x="55" y="39"/>
                </a:lnTo>
                <a:lnTo>
                  <a:pt x="56" y="37"/>
                </a:lnTo>
                <a:lnTo>
                  <a:pt x="58" y="34"/>
                </a:lnTo>
                <a:lnTo>
                  <a:pt x="58" y="34"/>
                </a:lnTo>
                <a:lnTo>
                  <a:pt x="59" y="26"/>
                </a:lnTo>
                <a:lnTo>
                  <a:pt x="60" y="23"/>
                </a:lnTo>
                <a:lnTo>
                  <a:pt x="63" y="22"/>
                </a:lnTo>
                <a:lnTo>
                  <a:pt x="63" y="22"/>
                </a:lnTo>
                <a:lnTo>
                  <a:pt x="65" y="18"/>
                </a:lnTo>
                <a:lnTo>
                  <a:pt x="66" y="15"/>
                </a:lnTo>
                <a:lnTo>
                  <a:pt x="71" y="5"/>
                </a:lnTo>
                <a:lnTo>
                  <a:pt x="71" y="5"/>
                </a:lnTo>
                <a:lnTo>
                  <a:pt x="74" y="1"/>
                </a:lnTo>
                <a:lnTo>
                  <a:pt x="76" y="0"/>
                </a:lnTo>
                <a:lnTo>
                  <a:pt x="79" y="0"/>
                </a:lnTo>
                <a:lnTo>
                  <a:pt x="80" y="2"/>
                </a:lnTo>
                <a:lnTo>
                  <a:pt x="80" y="2"/>
                </a:lnTo>
                <a:lnTo>
                  <a:pt x="81" y="4"/>
                </a:lnTo>
                <a:lnTo>
                  <a:pt x="82" y="5"/>
                </a:lnTo>
                <a:lnTo>
                  <a:pt x="83" y="5"/>
                </a:lnTo>
                <a:lnTo>
                  <a:pt x="85" y="6"/>
                </a:lnTo>
                <a:lnTo>
                  <a:pt x="85" y="6"/>
                </a:lnTo>
                <a:lnTo>
                  <a:pt x="86" y="11"/>
                </a:lnTo>
                <a:lnTo>
                  <a:pt x="86" y="12"/>
                </a:lnTo>
                <a:lnTo>
                  <a:pt x="87" y="12"/>
                </a:lnTo>
                <a:lnTo>
                  <a:pt x="87" y="12"/>
                </a:lnTo>
                <a:lnTo>
                  <a:pt x="91" y="8"/>
                </a:lnTo>
                <a:lnTo>
                  <a:pt x="93" y="7"/>
                </a:lnTo>
                <a:lnTo>
                  <a:pt x="95" y="7"/>
                </a:lnTo>
                <a:lnTo>
                  <a:pt x="95" y="7"/>
                </a:lnTo>
                <a:lnTo>
                  <a:pt x="96" y="8"/>
                </a:lnTo>
                <a:lnTo>
                  <a:pt x="97" y="15"/>
                </a:lnTo>
                <a:lnTo>
                  <a:pt x="97" y="15"/>
                </a:lnTo>
                <a:lnTo>
                  <a:pt x="97" y="25"/>
                </a:lnTo>
                <a:lnTo>
                  <a:pt x="97" y="28"/>
                </a:lnTo>
                <a:lnTo>
                  <a:pt x="95" y="32"/>
                </a:lnTo>
                <a:lnTo>
                  <a:pt x="95" y="32"/>
                </a:lnTo>
                <a:lnTo>
                  <a:pt x="90" y="41"/>
                </a:lnTo>
                <a:lnTo>
                  <a:pt x="86" y="49"/>
                </a:lnTo>
                <a:lnTo>
                  <a:pt x="86" y="49"/>
                </a:lnTo>
                <a:lnTo>
                  <a:pt x="85" y="53"/>
                </a:lnTo>
                <a:lnTo>
                  <a:pt x="86" y="57"/>
                </a:lnTo>
                <a:lnTo>
                  <a:pt x="86" y="60"/>
                </a:lnTo>
                <a:lnTo>
                  <a:pt x="86" y="61"/>
                </a:lnTo>
                <a:lnTo>
                  <a:pt x="86" y="61"/>
                </a:lnTo>
                <a:lnTo>
                  <a:pt x="83" y="61"/>
                </a:lnTo>
                <a:lnTo>
                  <a:pt x="81" y="60"/>
                </a:lnTo>
                <a:lnTo>
                  <a:pt x="79" y="60"/>
                </a:lnTo>
                <a:lnTo>
                  <a:pt x="76" y="61"/>
                </a:lnTo>
                <a:lnTo>
                  <a:pt x="76" y="61"/>
                </a:lnTo>
                <a:lnTo>
                  <a:pt x="66" y="68"/>
                </a:lnTo>
                <a:lnTo>
                  <a:pt x="60" y="71"/>
                </a:lnTo>
                <a:lnTo>
                  <a:pt x="58" y="75"/>
                </a:lnTo>
                <a:lnTo>
                  <a:pt x="58" y="75"/>
                </a:lnTo>
                <a:lnTo>
                  <a:pt x="56" y="82"/>
                </a:lnTo>
                <a:lnTo>
                  <a:pt x="56" y="87"/>
                </a:lnTo>
                <a:lnTo>
                  <a:pt x="55" y="91"/>
                </a:lnTo>
                <a:lnTo>
                  <a:pt x="55" y="91"/>
                </a:lnTo>
                <a:lnTo>
                  <a:pt x="53" y="97"/>
                </a:lnTo>
                <a:lnTo>
                  <a:pt x="48" y="103"/>
                </a:lnTo>
                <a:lnTo>
                  <a:pt x="48" y="103"/>
                </a:lnTo>
                <a:lnTo>
                  <a:pt x="42" y="109"/>
                </a:lnTo>
                <a:lnTo>
                  <a:pt x="34" y="1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2" name="Freeform 896"/>
          <p:cNvSpPr>
            <a:spLocks/>
          </p:cNvSpPr>
          <p:nvPr/>
        </p:nvSpPr>
        <p:spPr bwMode="gray">
          <a:xfrm>
            <a:off x="5562240" y="5559575"/>
            <a:ext cx="135225" cy="210776"/>
          </a:xfrm>
          <a:custGeom>
            <a:avLst/>
            <a:gdLst>
              <a:gd name="T0" fmla="*/ 29 w 80"/>
              <a:gd name="T1" fmla="*/ 119 h 123"/>
              <a:gd name="T2" fmla="*/ 34 w 80"/>
              <a:gd name="T3" fmla="*/ 111 h 123"/>
              <a:gd name="T4" fmla="*/ 36 w 80"/>
              <a:gd name="T5" fmla="*/ 102 h 123"/>
              <a:gd name="T6" fmla="*/ 35 w 80"/>
              <a:gd name="T7" fmla="*/ 99 h 123"/>
              <a:gd name="T8" fmla="*/ 22 w 80"/>
              <a:gd name="T9" fmla="*/ 92 h 123"/>
              <a:gd name="T10" fmla="*/ 15 w 80"/>
              <a:gd name="T11" fmla="*/ 86 h 123"/>
              <a:gd name="T12" fmla="*/ 15 w 80"/>
              <a:gd name="T13" fmla="*/ 85 h 123"/>
              <a:gd name="T14" fmla="*/ 25 w 80"/>
              <a:gd name="T15" fmla="*/ 74 h 123"/>
              <a:gd name="T16" fmla="*/ 26 w 80"/>
              <a:gd name="T17" fmla="*/ 69 h 123"/>
              <a:gd name="T18" fmla="*/ 30 w 80"/>
              <a:gd name="T19" fmla="*/ 60 h 123"/>
              <a:gd name="T20" fmla="*/ 31 w 80"/>
              <a:gd name="T21" fmla="*/ 56 h 123"/>
              <a:gd name="T22" fmla="*/ 30 w 80"/>
              <a:gd name="T23" fmla="*/ 55 h 123"/>
              <a:gd name="T24" fmla="*/ 25 w 80"/>
              <a:gd name="T25" fmla="*/ 50 h 123"/>
              <a:gd name="T26" fmla="*/ 27 w 80"/>
              <a:gd name="T27" fmla="*/ 47 h 123"/>
              <a:gd name="T28" fmla="*/ 29 w 80"/>
              <a:gd name="T29" fmla="*/ 45 h 123"/>
              <a:gd name="T30" fmla="*/ 24 w 80"/>
              <a:gd name="T31" fmla="*/ 40 h 123"/>
              <a:gd name="T32" fmla="*/ 20 w 80"/>
              <a:gd name="T33" fmla="*/ 37 h 123"/>
              <a:gd name="T34" fmla="*/ 10 w 80"/>
              <a:gd name="T35" fmla="*/ 19 h 123"/>
              <a:gd name="T36" fmla="*/ 6 w 80"/>
              <a:gd name="T37" fmla="*/ 15 h 123"/>
              <a:gd name="T38" fmla="*/ 0 w 80"/>
              <a:gd name="T39" fmla="*/ 1 h 123"/>
              <a:gd name="T40" fmla="*/ 0 w 80"/>
              <a:gd name="T41" fmla="*/ 0 h 123"/>
              <a:gd name="T42" fmla="*/ 8 w 80"/>
              <a:gd name="T43" fmla="*/ 6 h 123"/>
              <a:gd name="T44" fmla="*/ 16 w 80"/>
              <a:gd name="T45" fmla="*/ 12 h 123"/>
              <a:gd name="T46" fmla="*/ 20 w 80"/>
              <a:gd name="T47" fmla="*/ 15 h 123"/>
              <a:gd name="T48" fmla="*/ 26 w 80"/>
              <a:gd name="T49" fmla="*/ 22 h 123"/>
              <a:gd name="T50" fmla="*/ 27 w 80"/>
              <a:gd name="T51" fmla="*/ 26 h 123"/>
              <a:gd name="T52" fmla="*/ 27 w 80"/>
              <a:gd name="T53" fmla="*/ 35 h 123"/>
              <a:gd name="T54" fmla="*/ 29 w 80"/>
              <a:gd name="T55" fmla="*/ 39 h 123"/>
              <a:gd name="T56" fmla="*/ 35 w 80"/>
              <a:gd name="T57" fmla="*/ 48 h 123"/>
              <a:gd name="T58" fmla="*/ 37 w 80"/>
              <a:gd name="T59" fmla="*/ 48 h 123"/>
              <a:gd name="T60" fmla="*/ 41 w 80"/>
              <a:gd name="T61" fmla="*/ 43 h 123"/>
              <a:gd name="T62" fmla="*/ 40 w 80"/>
              <a:gd name="T63" fmla="*/ 39 h 123"/>
              <a:gd name="T64" fmla="*/ 37 w 80"/>
              <a:gd name="T65" fmla="*/ 32 h 123"/>
              <a:gd name="T66" fmla="*/ 38 w 80"/>
              <a:gd name="T67" fmla="*/ 29 h 123"/>
              <a:gd name="T68" fmla="*/ 38 w 80"/>
              <a:gd name="T69" fmla="*/ 29 h 123"/>
              <a:gd name="T70" fmla="*/ 46 w 80"/>
              <a:gd name="T71" fmla="*/ 48 h 123"/>
              <a:gd name="T72" fmla="*/ 47 w 80"/>
              <a:gd name="T73" fmla="*/ 50 h 123"/>
              <a:gd name="T74" fmla="*/ 54 w 80"/>
              <a:gd name="T75" fmla="*/ 56 h 123"/>
              <a:gd name="T76" fmla="*/ 59 w 80"/>
              <a:gd name="T77" fmla="*/ 59 h 123"/>
              <a:gd name="T78" fmla="*/ 66 w 80"/>
              <a:gd name="T79" fmla="*/ 60 h 123"/>
              <a:gd name="T80" fmla="*/ 70 w 80"/>
              <a:gd name="T81" fmla="*/ 56 h 123"/>
              <a:gd name="T82" fmla="*/ 77 w 80"/>
              <a:gd name="T83" fmla="*/ 56 h 123"/>
              <a:gd name="T84" fmla="*/ 80 w 80"/>
              <a:gd name="T85" fmla="*/ 60 h 123"/>
              <a:gd name="T86" fmla="*/ 79 w 80"/>
              <a:gd name="T87" fmla="*/ 64 h 123"/>
              <a:gd name="T88" fmla="*/ 72 w 80"/>
              <a:gd name="T89" fmla="*/ 76 h 123"/>
              <a:gd name="T90" fmla="*/ 68 w 80"/>
              <a:gd name="T91" fmla="*/ 81 h 123"/>
              <a:gd name="T92" fmla="*/ 64 w 80"/>
              <a:gd name="T93" fmla="*/ 83 h 123"/>
              <a:gd name="T94" fmla="*/ 63 w 80"/>
              <a:gd name="T95" fmla="*/ 88 h 123"/>
              <a:gd name="T96" fmla="*/ 63 w 80"/>
              <a:gd name="T97" fmla="*/ 95 h 123"/>
              <a:gd name="T98" fmla="*/ 54 w 80"/>
              <a:gd name="T99" fmla="*/ 103 h 123"/>
              <a:gd name="T100" fmla="*/ 48 w 80"/>
              <a:gd name="T101" fmla="*/ 112 h 123"/>
              <a:gd name="T102" fmla="*/ 46 w 80"/>
              <a:gd name="T103" fmla="*/ 119 h 123"/>
              <a:gd name="T104" fmla="*/ 41 w 80"/>
              <a:gd name="T105" fmla="*/ 123 h 123"/>
              <a:gd name="T106" fmla="*/ 35 w 80"/>
              <a:gd name="T107" fmla="*/ 123 h 123"/>
              <a:gd name="T108" fmla="*/ 29 w 80"/>
              <a:gd name="T109" fmla="*/ 1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23">
                <a:moveTo>
                  <a:pt x="29" y="119"/>
                </a:moveTo>
                <a:lnTo>
                  <a:pt x="29" y="119"/>
                </a:lnTo>
                <a:lnTo>
                  <a:pt x="30" y="115"/>
                </a:lnTo>
                <a:lnTo>
                  <a:pt x="34" y="111"/>
                </a:lnTo>
                <a:lnTo>
                  <a:pt x="36" y="104"/>
                </a:lnTo>
                <a:lnTo>
                  <a:pt x="36" y="102"/>
                </a:lnTo>
                <a:lnTo>
                  <a:pt x="35" y="99"/>
                </a:lnTo>
                <a:lnTo>
                  <a:pt x="35" y="99"/>
                </a:lnTo>
                <a:lnTo>
                  <a:pt x="30" y="96"/>
                </a:lnTo>
                <a:lnTo>
                  <a:pt x="22" y="92"/>
                </a:lnTo>
                <a:lnTo>
                  <a:pt x="16" y="88"/>
                </a:lnTo>
                <a:lnTo>
                  <a:pt x="15" y="86"/>
                </a:lnTo>
                <a:lnTo>
                  <a:pt x="15" y="85"/>
                </a:lnTo>
                <a:lnTo>
                  <a:pt x="15" y="85"/>
                </a:lnTo>
                <a:lnTo>
                  <a:pt x="21" y="79"/>
                </a:lnTo>
                <a:lnTo>
                  <a:pt x="25" y="74"/>
                </a:lnTo>
                <a:lnTo>
                  <a:pt x="26" y="69"/>
                </a:lnTo>
                <a:lnTo>
                  <a:pt x="26" y="69"/>
                </a:lnTo>
                <a:lnTo>
                  <a:pt x="27" y="64"/>
                </a:lnTo>
                <a:lnTo>
                  <a:pt x="30" y="60"/>
                </a:lnTo>
                <a:lnTo>
                  <a:pt x="31" y="58"/>
                </a:lnTo>
                <a:lnTo>
                  <a:pt x="31" y="56"/>
                </a:lnTo>
                <a:lnTo>
                  <a:pt x="30" y="55"/>
                </a:lnTo>
                <a:lnTo>
                  <a:pt x="30" y="55"/>
                </a:lnTo>
                <a:lnTo>
                  <a:pt x="26" y="51"/>
                </a:lnTo>
                <a:lnTo>
                  <a:pt x="25" y="50"/>
                </a:lnTo>
                <a:lnTo>
                  <a:pt x="26" y="49"/>
                </a:lnTo>
                <a:lnTo>
                  <a:pt x="27" y="47"/>
                </a:lnTo>
                <a:lnTo>
                  <a:pt x="27" y="47"/>
                </a:lnTo>
                <a:lnTo>
                  <a:pt x="29" y="45"/>
                </a:lnTo>
                <a:lnTo>
                  <a:pt x="27" y="44"/>
                </a:lnTo>
                <a:lnTo>
                  <a:pt x="24" y="40"/>
                </a:lnTo>
                <a:lnTo>
                  <a:pt x="24" y="40"/>
                </a:lnTo>
                <a:lnTo>
                  <a:pt x="20" y="37"/>
                </a:lnTo>
                <a:lnTo>
                  <a:pt x="16" y="31"/>
                </a:lnTo>
                <a:lnTo>
                  <a:pt x="10" y="19"/>
                </a:lnTo>
                <a:lnTo>
                  <a:pt x="10" y="19"/>
                </a:lnTo>
                <a:lnTo>
                  <a:pt x="6" y="15"/>
                </a:lnTo>
                <a:lnTo>
                  <a:pt x="3" y="7"/>
                </a:lnTo>
                <a:lnTo>
                  <a:pt x="0" y="1"/>
                </a:lnTo>
                <a:lnTo>
                  <a:pt x="0" y="0"/>
                </a:lnTo>
                <a:lnTo>
                  <a:pt x="0" y="0"/>
                </a:lnTo>
                <a:lnTo>
                  <a:pt x="0" y="0"/>
                </a:lnTo>
                <a:lnTo>
                  <a:pt x="8" y="6"/>
                </a:lnTo>
                <a:lnTo>
                  <a:pt x="13" y="10"/>
                </a:lnTo>
                <a:lnTo>
                  <a:pt x="16" y="12"/>
                </a:lnTo>
                <a:lnTo>
                  <a:pt x="16" y="12"/>
                </a:lnTo>
                <a:lnTo>
                  <a:pt x="20" y="15"/>
                </a:lnTo>
                <a:lnTo>
                  <a:pt x="24" y="18"/>
                </a:lnTo>
                <a:lnTo>
                  <a:pt x="26" y="22"/>
                </a:lnTo>
                <a:lnTo>
                  <a:pt x="27" y="26"/>
                </a:lnTo>
                <a:lnTo>
                  <a:pt x="27" y="26"/>
                </a:lnTo>
                <a:lnTo>
                  <a:pt x="27" y="32"/>
                </a:lnTo>
                <a:lnTo>
                  <a:pt x="27" y="35"/>
                </a:lnTo>
                <a:lnTo>
                  <a:pt x="29" y="39"/>
                </a:lnTo>
                <a:lnTo>
                  <a:pt x="29" y="39"/>
                </a:lnTo>
                <a:lnTo>
                  <a:pt x="34" y="45"/>
                </a:lnTo>
                <a:lnTo>
                  <a:pt x="35" y="48"/>
                </a:lnTo>
                <a:lnTo>
                  <a:pt x="37" y="48"/>
                </a:lnTo>
                <a:lnTo>
                  <a:pt x="37" y="48"/>
                </a:lnTo>
                <a:lnTo>
                  <a:pt x="40" y="44"/>
                </a:lnTo>
                <a:lnTo>
                  <a:pt x="41" y="43"/>
                </a:lnTo>
                <a:lnTo>
                  <a:pt x="40" y="39"/>
                </a:lnTo>
                <a:lnTo>
                  <a:pt x="40" y="39"/>
                </a:lnTo>
                <a:lnTo>
                  <a:pt x="38" y="35"/>
                </a:lnTo>
                <a:lnTo>
                  <a:pt x="37" y="32"/>
                </a:lnTo>
                <a:lnTo>
                  <a:pt x="38" y="29"/>
                </a:lnTo>
                <a:lnTo>
                  <a:pt x="38" y="29"/>
                </a:lnTo>
                <a:lnTo>
                  <a:pt x="38" y="29"/>
                </a:lnTo>
                <a:lnTo>
                  <a:pt x="38" y="29"/>
                </a:lnTo>
                <a:lnTo>
                  <a:pt x="42" y="38"/>
                </a:lnTo>
                <a:lnTo>
                  <a:pt x="46" y="48"/>
                </a:lnTo>
                <a:lnTo>
                  <a:pt x="46" y="48"/>
                </a:lnTo>
                <a:lnTo>
                  <a:pt x="47" y="50"/>
                </a:lnTo>
                <a:lnTo>
                  <a:pt x="50" y="54"/>
                </a:lnTo>
                <a:lnTo>
                  <a:pt x="54" y="56"/>
                </a:lnTo>
                <a:lnTo>
                  <a:pt x="59" y="59"/>
                </a:lnTo>
                <a:lnTo>
                  <a:pt x="59" y="59"/>
                </a:lnTo>
                <a:lnTo>
                  <a:pt x="63" y="60"/>
                </a:lnTo>
                <a:lnTo>
                  <a:pt x="66" y="60"/>
                </a:lnTo>
                <a:lnTo>
                  <a:pt x="70" y="56"/>
                </a:lnTo>
                <a:lnTo>
                  <a:pt x="70" y="56"/>
                </a:lnTo>
                <a:lnTo>
                  <a:pt x="74" y="55"/>
                </a:lnTo>
                <a:lnTo>
                  <a:pt x="77" y="56"/>
                </a:lnTo>
                <a:lnTo>
                  <a:pt x="79" y="58"/>
                </a:lnTo>
                <a:lnTo>
                  <a:pt x="80" y="60"/>
                </a:lnTo>
                <a:lnTo>
                  <a:pt x="80" y="60"/>
                </a:lnTo>
                <a:lnTo>
                  <a:pt x="79" y="64"/>
                </a:lnTo>
                <a:lnTo>
                  <a:pt x="77" y="69"/>
                </a:lnTo>
                <a:lnTo>
                  <a:pt x="72" y="76"/>
                </a:lnTo>
                <a:lnTo>
                  <a:pt x="72" y="76"/>
                </a:lnTo>
                <a:lnTo>
                  <a:pt x="68" y="81"/>
                </a:lnTo>
                <a:lnTo>
                  <a:pt x="64" y="83"/>
                </a:lnTo>
                <a:lnTo>
                  <a:pt x="64" y="83"/>
                </a:lnTo>
                <a:lnTo>
                  <a:pt x="63" y="86"/>
                </a:lnTo>
                <a:lnTo>
                  <a:pt x="63" y="88"/>
                </a:lnTo>
                <a:lnTo>
                  <a:pt x="64" y="91"/>
                </a:lnTo>
                <a:lnTo>
                  <a:pt x="63" y="95"/>
                </a:lnTo>
                <a:lnTo>
                  <a:pt x="63" y="95"/>
                </a:lnTo>
                <a:lnTo>
                  <a:pt x="54" y="103"/>
                </a:lnTo>
                <a:lnTo>
                  <a:pt x="51" y="108"/>
                </a:lnTo>
                <a:lnTo>
                  <a:pt x="48" y="112"/>
                </a:lnTo>
                <a:lnTo>
                  <a:pt x="48" y="112"/>
                </a:lnTo>
                <a:lnTo>
                  <a:pt x="46" y="119"/>
                </a:lnTo>
                <a:lnTo>
                  <a:pt x="45" y="122"/>
                </a:lnTo>
                <a:lnTo>
                  <a:pt x="41" y="123"/>
                </a:lnTo>
                <a:lnTo>
                  <a:pt x="41" y="123"/>
                </a:lnTo>
                <a:lnTo>
                  <a:pt x="35" y="123"/>
                </a:lnTo>
                <a:lnTo>
                  <a:pt x="31" y="122"/>
                </a:lnTo>
                <a:lnTo>
                  <a:pt x="29" y="11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3" name="Freeform 1455"/>
          <p:cNvSpPr>
            <a:spLocks/>
          </p:cNvSpPr>
          <p:nvPr/>
        </p:nvSpPr>
        <p:spPr bwMode="gray">
          <a:xfrm>
            <a:off x="2722515" y="2430491"/>
            <a:ext cx="37187" cy="46268"/>
          </a:xfrm>
          <a:custGeom>
            <a:avLst/>
            <a:gdLst>
              <a:gd name="T0" fmla="*/ 7 w 22"/>
              <a:gd name="T1" fmla="*/ 27 h 27"/>
              <a:gd name="T2" fmla="*/ 7 w 22"/>
              <a:gd name="T3" fmla="*/ 27 h 27"/>
              <a:gd name="T4" fmla="*/ 5 w 22"/>
              <a:gd name="T5" fmla="*/ 27 h 27"/>
              <a:gd name="T6" fmla="*/ 2 w 22"/>
              <a:gd name="T7" fmla="*/ 24 h 27"/>
              <a:gd name="T8" fmla="*/ 1 w 22"/>
              <a:gd name="T9" fmla="*/ 22 h 27"/>
              <a:gd name="T10" fmla="*/ 0 w 22"/>
              <a:gd name="T11" fmla="*/ 18 h 27"/>
              <a:gd name="T12" fmla="*/ 0 w 22"/>
              <a:gd name="T13" fmla="*/ 10 h 27"/>
              <a:gd name="T14" fmla="*/ 1 w 22"/>
              <a:gd name="T15" fmla="*/ 3 h 27"/>
              <a:gd name="T16" fmla="*/ 1 w 22"/>
              <a:gd name="T17" fmla="*/ 3 h 27"/>
              <a:gd name="T18" fmla="*/ 1 w 22"/>
              <a:gd name="T19" fmla="*/ 2 h 27"/>
              <a:gd name="T20" fmla="*/ 2 w 22"/>
              <a:gd name="T21" fmla="*/ 1 h 27"/>
              <a:gd name="T22" fmla="*/ 6 w 22"/>
              <a:gd name="T23" fmla="*/ 0 h 27"/>
              <a:gd name="T24" fmla="*/ 10 w 22"/>
              <a:gd name="T25" fmla="*/ 0 h 27"/>
              <a:gd name="T26" fmla="*/ 13 w 22"/>
              <a:gd name="T27" fmla="*/ 1 h 27"/>
              <a:gd name="T28" fmla="*/ 13 w 22"/>
              <a:gd name="T29" fmla="*/ 1 h 27"/>
              <a:gd name="T30" fmla="*/ 18 w 22"/>
              <a:gd name="T31" fmla="*/ 5 h 27"/>
              <a:gd name="T32" fmla="*/ 21 w 22"/>
              <a:gd name="T33" fmla="*/ 8 h 27"/>
              <a:gd name="T34" fmla="*/ 22 w 22"/>
              <a:gd name="T35" fmla="*/ 11 h 27"/>
              <a:gd name="T36" fmla="*/ 22 w 22"/>
              <a:gd name="T37" fmla="*/ 11 h 27"/>
              <a:gd name="T38" fmla="*/ 21 w 22"/>
              <a:gd name="T39" fmla="*/ 15 h 27"/>
              <a:gd name="T40" fmla="*/ 16 w 22"/>
              <a:gd name="T41" fmla="*/ 19 h 27"/>
              <a:gd name="T42" fmla="*/ 12 w 22"/>
              <a:gd name="T43" fmla="*/ 24 h 27"/>
              <a:gd name="T44" fmla="*/ 7 w 22"/>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7">
                <a:moveTo>
                  <a:pt x="7" y="27"/>
                </a:moveTo>
                <a:lnTo>
                  <a:pt x="7" y="27"/>
                </a:lnTo>
                <a:lnTo>
                  <a:pt x="5" y="27"/>
                </a:lnTo>
                <a:lnTo>
                  <a:pt x="2" y="24"/>
                </a:lnTo>
                <a:lnTo>
                  <a:pt x="1" y="22"/>
                </a:lnTo>
                <a:lnTo>
                  <a:pt x="0" y="18"/>
                </a:lnTo>
                <a:lnTo>
                  <a:pt x="0" y="10"/>
                </a:lnTo>
                <a:lnTo>
                  <a:pt x="1" y="3"/>
                </a:lnTo>
                <a:lnTo>
                  <a:pt x="1" y="3"/>
                </a:lnTo>
                <a:lnTo>
                  <a:pt x="1" y="2"/>
                </a:lnTo>
                <a:lnTo>
                  <a:pt x="2" y="1"/>
                </a:lnTo>
                <a:lnTo>
                  <a:pt x="6" y="0"/>
                </a:lnTo>
                <a:lnTo>
                  <a:pt x="10" y="0"/>
                </a:lnTo>
                <a:lnTo>
                  <a:pt x="13" y="1"/>
                </a:lnTo>
                <a:lnTo>
                  <a:pt x="13" y="1"/>
                </a:lnTo>
                <a:lnTo>
                  <a:pt x="18" y="5"/>
                </a:lnTo>
                <a:lnTo>
                  <a:pt x="21" y="8"/>
                </a:lnTo>
                <a:lnTo>
                  <a:pt x="22" y="11"/>
                </a:lnTo>
                <a:lnTo>
                  <a:pt x="22" y="11"/>
                </a:lnTo>
                <a:lnTo>
                  <a:pt x="21" y="15"/>
                </a:lnTo>
                <a:lnTo>
                  <a:pt x="16" y="19"/>
                </a:lnTo>
                <a:lnTo>
                  <a:pt x="12" y="24"/>
                </a:lnTo>
                <a:lnTo>
                  <a:pt x="7" y="2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4" name="Freeform 1483"/>
          <p:cNvSpPr>
            <a:spLocks/>
          </p:cNvSpPr>
          <p:nvPr/>
        </p:nvSpPr>
        <p:spPr bwMode="gray">
          <a:xfrm>
            <a:off x="2795199" y="2128892"/>
            <a:ext cx="135225" cy="221058"/>
          </a:xfrm>
          <a:custGeom>
            <a:avLst/>
            <a:gdLst>
              <a:gd name="T0" fmla="*/ 74 w 80"/>
              <a:gd name="T1" fmla="*/ 128 h 129"/>
              <a:gd name="T2" fmla="*/ 68 w 80"/>
              <a:gd name="T3" fmla="*/ 127 h 129"/>
              <a:gd name="T4" fmla="*/ 63 w 80"/>
              <a:gd name="T5" fmla="*/ 129 h 129"/>
              <a:gd name="T6" fmla="*/ 55 w 80"/>
              <a:gd name="T7" fmla="*/ 122 h 129"/>
              <a:gd name="T8" fmla="*/ 53 w 80"/>
              <a:gd name="T9" fmla="*/ 125 h 129"/>
              <a:gd name="T10" fmla="*/ 46 w 80"/>
              <a:gd name="T11" fmla="*/ 122 h 129"/>
              <a:gd name="T12" fmla="*/ 28 w 80"/>
              <a:gd name="T13" fmla="*/ 118 h 129"/>
              <a:gd name="T14" fmla="*/ 30 w 80"/>
              <a:gd name="T15" fmla="*/ 108 h 129"/>
              <a:gd name="T16" fmla="*/ 30 w 80"/>
              <a:gd name="T17" fmla="*/ 99 h 129"/>
              <a:gd name="T18" fmla="*/ 27 w 80"/>
              <a:gd name="T19" fmla="*/ 95 h 129"/>
              <a:gd name="T20" fmla="*/ 22 w 80"/>
              <a:gd name="T21" fmla="*/ 97 h 129"/>
              <a:gd name="T22" fmla="*/ 17 w 80"/>
              <a:gd name="T23" fmla="*/ 93 h 129"/>
              <a:gd name="T24" fmla="*/ 5 w 80"/>
              <a:gd name="T25" fmla="*/ 90 h 129"/>
              <a:gd name="T26" fmla="*/ 0 w 80"/>
              <a:gd name="T27" fmla="*/ 81 h 129"/>
              <a:gd name="T28" fmla="*/ 4 w 80"/>
              <a:gd name="T29" fmla="*/ 65 h 129"/>
              <a:gd name="T30" fmla="*/ 7 w 80"/>
              <a:gd name="T31" fmla="*/ 62 h 129"/>
              <a:gd name="T32" fmla="*/ 10 w 80"/>
              <a:gd name="T33" fmla="*/ 61 h 129"/>
              <a:gd name="T34" fmla="*/ 16 w 80"/>
              <a:gd name="T35" fmla="*/ 64 h 129"/>
              <a:gd name="T36" fmla="*/ 15 w 80"/>
              <a:gd name="T37" fmla="*/ 54 h 129"/>
              <a:gd name="T38" fmla="*/ 21 w 80"/>
              <a:gd name="T39" fmla="*/ 39 h 129"/>
              <a:gd name="T40" fmla="*/ 17 w 80"/>
              <a:gd name="T41" fmla="*/ 37 h 129"/>
              <a:gd name="T42" fmla="*/ 12 w 80"/>
              <a:gd name="T43" fmla="*/ 33 h 129"/>
              <a:gd name="T44" fmla="*/ 15 w 80"/>
              <a:gd name="T45" fmla="*/ 28 h 129"/>
              <a:gd name="T46" fmla="*/ 21 w 80"/>
              <a:gd name="T47" fmla="*/ 27 h 129"/>
              <a:gd name="T48" fmla="*/ 22 w 80"/>
              <a:gd name="T49" fmla="*/ 21 h 129"/>
              <a:gd name="T50" fmla="*/ 30 w 80"/>
              <a:gd name="T51" fmla="*/ 19 h 129"/>
              <a:gd name="T52" fmla="*/ 34 w 80"/>
              <a:gd name="T53" fmla="*/ 5 h 129"/>
              <a:gd name="T54" fmla="*/ 43 w 80"/>
              <a:gd name="T55" fmla="*/ 6 h 129"/>
              <a:gd name="T56" fmla="*/ 43 w 80"/>
              <a:gd name="T57" fmla="*/ 0 h 129"/>
              <a:gd name="T58" fmla="*/ 48 w 80"/>
              <a:gd name="T59" fmla="*/ 2 h 129"/>
              <a:gd name="T60" fmla="*/ 57 w 80"/>
              <a:gd name="T61" fmla="*/ 5 h 129"/>
              <a:gd name="T62" fmla="*/ 68 w 80"/>
              <a:gd name="T63" fmla="*/ 11 h 129"/>
              <a:gd name="T64" fmla="*/ 66 w 80"/>
              <a:gd name="T65" fmla="*/ 19 h 129"/>
              <a:gd name="T66" fmla="*/ 63 w 80"/>
              <a:gd name="T67" fmla="*/ 24 h 129"/>
              <a:gd name="T68" fmla="*/ 63 w 80"/>
              <a:gd name="T69" fmla="*/ 29 h 129"/>
              <a:gd name="T70" fmla="*/ 57 w 80"/>
              <a:gd name="T71" fmla="*/ 28 h 129"/>
              <a:gd name="T72" fmla="*/ 58 w 80"/>
              <a:gd name="T73" fmla="*/ 35 h 129"/>
              <a:gd name="T74" fmla="*/ 52 w 80"/>
              <a:gd name="T75" fmla="*/ 46 h 129"/>
              <a:gd name="T76" fmla="*/ 52 w 80"/>
              <a:gd name="T77" fmla="*/ 58 h 129"/>
              <a:gd name="T78" fmla="*/ 57 w 80"/>
              <a:gd name="T79" fmla="*/ 61 h 129"/>
              <a:gd name="T80" fmla="*/ 52 w 80"/>
              <a:gd name="T81" fmla="*/ 71 h 129"/>
              <a:gd name="T82" fmla="*/ 55 w 80"/>
              <a:gd name="T83" fmla="*/ 83 h 129"/>
              <a:gd name="T84" fmla="*/ 62 w 80"/>
              <a:gd name="T85" fmla="*/ 96 h 129"/>
              <a:gd name="T86" fmla="*/ 63 w 80"/>
              <a:gd name="T87" fmla="*/ 103 h 129"/>
              <a:gd name="T88" fmla="*/ 71 w 80"/>
              <a:gd name="T89" fmla="*/ 113 h 129"/>
              <a:gd name="T90" fmla="*/ 75 w 80"/>
              <a:gd name="T91" fmla="*/ 115 h 129"/>
              <a:gd name="T92" fmla="*/ 78 w 80"/>
              <a:gd name="T93" fmla="*/ 120 h 129"/>
              <a:gd name="T94" fmla="*/ 80 w 80"/>
              <a:gd name="T95"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29">
                <a:moveTo>
                  <a:pt x="79" y="125"/>
                </a:moveTo>
                <a:lnTo>
                  <a:pt x="79" y="125"/>
                </a:lnTo>
                <a:lnTo>
                  <a:pt x="76" y="127"/>
                </a:lnTo>
                <a:lnTo>
                  <a:pt x="74" y="128"/>
                </a:lnTo>
                <a:lnTo>
                  <a:pt x="74" y="128"/>
                </a:lnTo>
                <a:lnTo>
                  <a:pt x="70" y="127"/>
                </a:lnTo>
                <a:lnTo>
                  <a:pt x="68" y="127"/>
                </a:lnTo>
                <a:lnTo>
                  <a:pt x="68" y="127"/>
                </a:lnTo>
                <a:lnTo>
                  <a:pt x="65" y="128"/>
                </a:lnTo>
                <a:lnTo>
                  <a:pt x="64" y="129"/>
                </a:lnTo>
                <a:lnTo>
                  <a:pt x="63" y="129"/>
                </a:lnTo>
                <a:lnTo>
                  <a:pt x="63" y="129"/>
                </a:lnTo>
                <a:lnTo>
                  <a:pt x="59" y="124"/>
                </a:lnTo>
                <a:lnTo>
                  <a:pt x="57" y="123"/>
                </a:lnTo>
                <a:lnTo>
                  <a:pt x="55" y="122"/>
                </a:lnTo>
                <a:lnTo>
                  <a:pt x="55" y="122"/>
                </a:lnTo>
                <a:lnTo>
                  <a:pt x="55" y="123"/>
                </a:lnTo>
                <a:lnTo>
                  <a:pt x="54" y="124"/>
                </a:lnTo>
                <a:lnTo>
                  <a:pt x="54" y="125"/>
                </a:lnTo>
                <a:lnTo>
                  <a:pt x="53" y="125"/>
                </a:lnTo>
                <a:lnTo>
                  <a:pt x="53" y="125"/>
                </a:lnTo>
                <a:lnTo>
                  <a:pt x="48" y="123"/>
                </a:lnTo>
                <a:lnTo>
                  <a:pt x="46" y="122"/>
                </a:lnTo>
                <a:lnTo>
                  <a:pt x="46" y="122"/>
                </a:lnTo>
                <a:lnTo>
                  <a:pt x="36" y="120"/>
                </a:lnTo>
                <a:lnTo>
                  <a:pt x="31" y="119"/>
                </a:lnTo>
                <a:lnTo>
                  <a:pt x="28" y="118"/>
                </a:lnTo>
                <a:lnTo>
                  <a:pt x="28" y="118"/>
                </a:lnTo>
                <a:lnTo>
                  <a:pt x="30" y="113"/>
                </a:lnTo>
                <a:lnTo>
                  <a:pt x="31" y="111"/>
                </a:lnTo>
                <a:lnTo>
                  <a:pt x="30" y="108"/>
                </a:lnTo>
                <a:lnTo>
                  <a:pt x="30" y="108"/>
                </a:lnTo>
                <a:lnTo>
                  <a:pt x="30" y="106"/>
                </a:lnTo>
                <a:lnTo>
                  <a:pt x="30" y="103"/>
                </a:lnTo>
                <a:lnTo>
                  <a:pt x="31" y="102"/>
                </a:lnTo>
                <a:lnTo>
                  <a:pt x="30" y="99"/>
                </a:lnTo>
                <a:lnTo>
                  <a:pt x="30" y="99"/>
                </a:lnTo>
                <a:lnTo>
                  <a:pt x="28" y="98"/>
                </a:lnTo>
                <a:lnTo>
                  <a:pt x="27" y="96"/>
                </a:lnTo>
                <a:lnTo>
                  <a:pt x="27" y="95"/>
                </a:lnTo>
                <a:lnTo>
                  <a:pt x="26" y="95"/>
                </a:lnTo>
                <a:lnTo>
                  <a:pt x="26" y="95"/>
                </a:lnTo>
                <a:lnTo>
                  <a:pt x="22" y="97"/>
                </a:lnTo>
                <a:lnTo>
                  <a:pt x="22" y="97"/>
                </a:lnTo>
                <a:lnTo>
                  <a:pt x="20" y="97"/>
                </a:lnTo>
                <a:lnTo>
                  <a:pt x="20" y="97"/>
                </a:lnTo>
                <a:lnTo>
                  <a:pt x="18" y="95"/>
                </a:lnTo>
                <a:lnTo>
                  <a:pt x="17" y="93"/>
                </a:lnTo>
                <a:lnTo>
                  <a:pt x="17" y="93"/>
                </a:lnTo>
                <a:lnTo>
                  <a:pt x="11" y="92"/>
                </a:lnTo>
                <a:lnTo>
                  <a:pt x="5" y="90"/>
                </a:lnTo>
                <a:lnTo>
                  <a:pt x="5" y="90"/>
                </a:lnTo>
                <a:lnTo>
                  <a:pt x="1" y="87"/>
                </a:lnTo>
                <a:lnTo>
                  <a:pt x="0" y="83"/>
                </a:lnTo>
                <a:lnTo>
                  <a:pt x="0" y="81"/>
                </a:lnTo>
                <a:lnTo>
                  <a:pt x="0" y="81"/>
                </a:lnTo>
                <a:lnTo>
                  <a:pt x="1" y="71"/>
                </a:lnTo>
                <a:lnTo>
                  <a:pt x="2" y="67"/>
                </a:lnTo>
                <a:lnTo>
                  <a:pt x="4" y="65"/>
                </a:lnTo>
                <a:lnTo>
                  <a:pt x="4" y="65"/>
                </a:lnTo>
                <a:lnTo>
                  <a:pt x="6" y="65"/>
                </a:lnTo>
                <a:lnTo>
                  <a:pt x="7" y="64"/>
                </a:lnTo>
                <a:lnTo>
                  <a:pt x="7" y="64"/>
                </a:lnTo>
                <a:lnTo>
                  <a:pt x="7" y="62"/>
                </a:lnTo>
                <a:lnTo>
                  <a:pt x="9" y="61"/>
                </a:lnTo>
                <a:lnTo>
                  <a:pt x="9" y="60"/>
                </a:lnTo>
                <a:lnTo>
                  <a:pt x="10" y="61"/>
                </a:lnTo>
                <a:lnTo>
                  <a:pt x="10" y="61"/>
                </a:lnTo>
                <a:lnTo>
                  <a:pt x="15" y="64"/>
                </a:lnTo>
                <a:lnTo>
                  <a:pt x="16" y="64"/>
                </a:lnTo>
                <a:lnTo>
                  <a:pt x="16" y="64"/>
                </a:lnTo>
                <a:lnTo>
                  <a:pt x="16" y="64"/>
                </a:lnTo>
                <a:lnTo>
                  <a:pt x="15" y="61"/>
                </a:lnTo>
                <a:lnTo>
                  <a:pt x="14" y="58"/>
                </a:lnTo>
                <a:lnTo>
                  <a:pt x="14" y="58"/>
                </a:lnTo>
                <a:lnTo>
                  <a:pt x="15" y="54"/>
                </a:lnTo>
                <a:lnTo>
                  <a:pt x="16" y="49"/>
                </a:lnTo>
                <a:lnTo>
                  <a:pt x="18" y="43"/>
                </a:lnTo>
                <a:lnTo>
                  <a:pt x="18" y="43"/>
                </a:lnTo>
                <a:lnTo>
                  <a:pt x="21" y="39"/>
                </a:lnTo>
                <a:lnTo>
                  <a:pt x="22" y="38"/>
                </a:lnTo>
                <a:lnTo>
                  <a:pt x="21" y="37"/>
                </a:lnTo>
                <a:lnTo>
                  <a:pt x="21" y="37"/>
                </a:lnTo>
                <a:lnTo>
                  <a:pt x="17" y="37"/>
                </a:lnTo>
                <a:lnTo>
                  <a:pt x="16" y="37"/>
                </a:lnTo>
                <a:lnTo>
                  <a:pt x="14" y="34"/>
                </a:lnTo>
                <a:lnTo>
                  <a:pt x="14" y="34"/>
                </a:lnTo>
                <a:lnTo>
                  <a:pt x="12" y="33"/>
                </a:lnTo>
                <a:lnTo>
                  <a:pt x="12" y="30"/>
                </a:lnTo>
                <a:lnTo>
                  <a:pt x="12" y="29"/>
                </a:lnTo>
                <a:lnTo>
                  <a:pt x="15" y="28"/>
                </a:lnTo>
                <a:lnTo>
                  <a:pt x="15" y="28"/>
                </a:lnTo>
                <a:lnTo>
                  <a:pt x="18" y="28"/>
                </a:lnTo>
                <a:lnTo>
                  <a:pt x="20" y="28"/>
                </a:lnTo>
                <a:lnTo>
                  <a:pt x="21" y="27"/>
                </a:lnTo>
                <a:lnTo>
                  <a:pt x="21" y="27"/>
                </a:lnTo>
                <a:lnTo>
                  <a:pt x="20" y="23"/>
                </a:lnTo>
                <a:lnTo>
                  <a:pt x="21" y="22"/>
                </a:lnTo>
                <a:lnTo>
                  <a:pt x="22" y="21"/>
                </a:lnTo>
                <a:lnTo>
                  <a:pt x="22" y="21"/>
                </a:lnTo>
                <a:lnTo>
                  <a:pt x="26" y="21"/>
                </a:lnTo>
                <a:lnTo>
                  <a:pt x="28" y="21"/>
                </a:lnTo>
                <a:lnTo>
                  <a:pt x="30" y="19"/>
                </a:lnTo>
                <a:lnTo>
                  <a:pt x="30" y="19"/>
                </a:lnTo>
                <a:lnTo>
                  <a:pt x="31" y="17"/>
                </a:lnTo>
                <a:lnTo>
                  <a:pt x="32" y="12"/>
                </a:lnTo>
                <a:lnTo>
                  <a:pt x="33" y="7"/>
                </a:lnTo>
                <a:lnTo>
                  <a:pt x="34" y="5"/>
                </a:lnTo>
                <a:lnTo>
                  <a:pt x="34" y="5"/>
                </a:lnTo>
                <a:lnTo>
                  <a:pt x="37" y="5"/>
                </a:lnTo>
                <a:lnTo>
                  <a:pt x="41" y="5"/>
                </a:lnTo>
                <a:lnTo>
                  <a:pt x="43" y="6"/>
                </a:lnTo>
                <a:lnTo>
                  <a:pt x="44" y="5"/>
                </a:lnTo>
                <a:lnTo>
                  <a:pt x="44" y="5"/>
                </a:lnTo>
                <a:lnTo>
                  <a:pt x="43" y="1"/>
                </a:lnTo>
                <a:lnTo>
                  <a:pt x="43" y="0"/>
                </a:lnTo>
                <a:lnTo>
                  <a:pt x="44" y="0"/>
                </a:lnTo>
                <a:lnTo>
                  <a:pt x="44" y="0"/>
                </a:lnTo>
                <a:lnTo>
                  <a:pt x="47" y="0"/>
                </a:lnTo>
                <a:lnTo>
                  <a:pt x="48" y="2"/>
                </a:lnTo>
                <a:lnTo>
                  <a:pt x="50" y="3"/>
                </a:lnTo>
                <a:lnTo>
                  <a:pt x="53" y="3"/>
                </a:lnTo>
                <a:lnTo>
                  <a:pt x="53" y="3"/>
                </a:lnTo>
                <a:lnTo>
                  <a:pt x="57" y="5"/>
                </a:lnTo>
                <a:lnTo>
                  <a:pt x="60" y="7"/>
                </a:lnTo>
                <a:lnTo>
                  <a:pt x="60" y="7"/>
                </a:lnTo>
                <a:lnTo>
                  <a:pt x="65" y="10"/>
                </a:lnTo>
                <a:lnTo>
                  <a:pt x="68" y="11"/>
                </a:lnTo>
                <a:lnTo>
                  <a:pt x="68" y="11"/>
                </a:lnTo>
                <a:lnTo>
                  <a:pt x="68" y="14"/>
                </a:lnTo>
                <a:lnTo>
                  <a:pt x="68" y="18"/>
                </a:lnTo>
                <a:lnTo>
                  <a:pt x="66" y="19"/>
                </a:lnTo>
                <a:lnTo>
                  <a:pt x="66" y="19"/>
                </a:lnTo>
                <a:lnTo>
                  <a:pt x="64" y="22"/>
                </a:lnTo>
                <a:lnTo>
                  <a:pt x="63" y="24"/>
                </a:lnTo>
                <a:lnTo>
                  <a:pt x="63" y="24"/>
                </a:lnTo>
                <a:lnTo>
                  <a:pt x="64" y="28"/>
                </a:lnTo>
                <a:lnTo>
                  <a:pt x="64" y="29"/>
                </a:lnTo>
                <a:lnTo>
                  <a:pt x="63" y="29"/>
                </a:lnTo>
                <a:lnTo>
                  <a:pt x="63" y="29"/>
                </a:lnTo>
                <a:lnTo>
                  <a:pt x="59" y="28"/>
                </a:lnTo>
                <a:lnTo>
                  <a:pt x="57" y="27"/>
                </a:lnTo>
                <a:lnTo>
                  <a:pt x="57" y="28"/>
                </a:lnTo>
                <a:lnTo>
                  <a:pt x="57" y="28"/>
                </a:lnTo>
                <a:lnTo>
                  <a:pt x="57" y="30"/>
                </a:lnTo>
                <a:lnTo>
                  <a:pt x="57" y="32"/>
                </a:lnTo>
                <a:lnTo>
                  <a:pt x="58" y="35"/>
                </a:lnTo>
                <a:lnTo>
                  <a:pt x="58" y="35"/>
                </a:lnTo>
                <a:lnTo>
                  <a:pt x="55" y="40"/>
                </a:lnTo>
                <a:lnTo>
                  <a:pt x="52" y="45"/>
                </a:lnTo>
                <a:lnTo>
                  <a:pt x="52" y="45"/>
                </a:lnTo>
                <a:lnTo>
                  <a:pt x="52" y="46"/>
                </a:lnTo>
                <a:lnTo>
                  <a:pt x="53" y="49"/>
                </a:lnTo>
                <a:lnTo>
                  <a:pt x="53" y="49"/>
                </a:lnTo>
                <a:lnTo>
                  <a:pt x="52" y="55"/>
                </a:lnTo>
                <a:lnTo>
                  <a:pt x="52" y="58"/>
                </a:lnTo>
                <a:lnTo>
                  <a:pt x="53" y="59"/>
                </a:lnTo>
                <a:lnTo>
                  <a:pt x="53" y="59"/>
                </a:lnTo>
                <a:lnTo>
                  <a:pt x="55" y="60"/>
                </a:lnTo>
                <a:lnTo>
                  <a:pt x="57" y="61"/>
                </a:lnTo>
                <a:lnTo>
                  <a:pt x="55" y="64"/>
                </a:lnTo>
                <a:lnTo>
                  <a:pt x="55" y="64"/>
                </a:lnTo>
                <a:lnTo>
                  <a:pt x="53" y="69"/>
                </a:lnTo>
                <a:lnTo>
                  <a:pt x="52" y="71"/>
                </a:lnTo>
                <a:lnTo>
                  <a:pt x="52" y="74"/>
                </a:lnTo>
                <a:lnTo>
                  <a:pt x="52" y="74"/>
                </a:lnTo>
                <a:lnTo>
                  <a:pt x="55" y="83"/>
                </a:lnTo>
                <a:lnTo>
                  <a:pt x="55" y="83"/>
                </a:lnTo>
                <a:lnTo>
                  <a:pt x="58" y="90"/>
                </a:lnTo>
                <a:lnTo>
                  <a:pt x="60" y="93"/>
                </a:lnTo>
                <a:lnTo>
                  <a:pt x="62" y="96"/>
                </a:lnTo>
                <a:lnTo>
                  <a:pt x="62" y="96"/>
                </a:lnTo>
                <a:lnTo>
                  <a:pt x="62" y="97"/>
                </a:lnTo>
                <a:lnTo>
                  <a:pt x="62" y="99"/>
                </a:lnTo>
                <a:lnTo>
                  <a:pt x="63" y="103"/>
                </a:lnTo>
                <a:lnTo>
                  <a:pt x="63" y="103"/>
                </a:lnTo>
                <a:lnTo>
                  <a:pt x="64" y="106"/>
                </a:lnTo>
                <a:lnTo>
                  <a:pt x="66" y="108"/>
                </a:lnTo>
                <a:lnTo>
                  <a:pt x="69" y="111"/>
                </a:lnTo>
                <a:lnTo>
                  <a:pt x="71" y="113"/>
                </a:lnTo>
                <a:lnTo>
                  <a:pt x="71" y="113"/>
                </a:lnTo>
                <a:lnTo>
                  <a:pt x="73" y="114"/>
                </a:lnTo>
                <a:lnTo>
                  <a:pt x="74" y="115"/>
                </a:lnTo>
                <a:lnTo>
                  <a:pt x="75" y="115"/>
                </a:lnTo>
                <a:lnTo>
                  <a:pt x="76" y="117"/>
                </a:lnTo>
                <a:lnTo>
                  <a:pt x="76" y="117"/>
                </a:lnTo>
                <a:lnTo>
                  <a:pt x="78" y="119"/>
                </a:lnTo>
                <a:lnTo>
                  <a:pt x="78" y="120"/>
                </a:lnTo>
                <a:lnTo>
                  <a:pt x="79" y="120"/>
                </a:lnTo>
                <a:lnTo>
                  <a:pt x="79" y="120"/>
                </a:lnTo>
                <a:lnTo>
                  <a:pt x="80" y="120"/>
                </a:lnTo>
                <a:lnTo>
                  <a:pt x="80" y="122"/>
                </a:lnTo>
                <a:lnTo>
                  <a:pt x="80" y="124"/>
                </a:lnTo>
                <a:lnTo>
                  <a:pt x="79" y="1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5" name="Freeform 1487"/>
          <p:cNvSpPr>
            <a:spLocks/>
          </p:cNvSpPr>
          <p:nvPr/>
        </p:nvSpPr>
        <p:spPr bwMode="gray">
          <a:xfrm>
            <a:off x="2839148" y="1805016"/>
            <a:ext cx="358347" cy="334157"/>
          </a:xfrm>
          <a:custGeom>
            <a:avLst/>
            <a:gdLst>
              <a:gd name="T0" fmla="*/ 37 w 212"/>
              <a:gd name="T1" fmla="*/ 190 h 195"/>
              <a:gd name="T2" fmla="*/ 29 w 212"/>
              <a:gd name="T3" fmla="*/ 187 h 195"/>
              <a:gd name="T4" fmla="*/ 10 w 212"/>
              <a:gd name="T5" fmla="*/ 181 h 195"/>
              <a:gd name="T6" fmla="*/ 10 w 212"/>
              <a:gd name="T7" fmla="*/ 170 h 195"/>
              <a:gd name="T8" fmla="*/ 5 w 212"/>
              <a:gd name="T9" fmla="*/ 168 h 195"/>
              <a:gd name="T10" fmla="*/ 13 w 212"/>
              <a:gd name="T11" fmla="*/ 159 h 195"/>
              <a:gd name="T12" fmla="*/ 24 w 212"/>
              <a:gd name="T13" fmla="*/ 158 h 195"/>
              <a:gd name="T14" fmla="*/ 26 w 212"/>
              <a:gd name="T15" fmla="*/ 154 h 195"/>
              <a:gd name="T16" fmla="*/ 23 w 212"/>
              <a:gd name="T17" fmla="*/ 143 h 195"/>
              <a:gd name="T18" fmla="*/ 32 w 212"/>
              <a:gd name="T19" fmla="*/ 142 h 195"/>
              <a:gd name="T20" fmla="*/ 28 w 212"/>
              <a:gd name="T21" fmla="*/ 133 h 195"/>
              <a:gd name="T22" fmla="*/ 32 w 212"/>
              <a:gd name="T23" fmla="*/ 128 h 195"/>
              <a:gd name="T24" fmla="*/ 33 w 212"/>
              <a:gd name="T25" fmla="*/ 119 h 195"/>
              <a:gd name="T26" fmla="*/ 32 w 212"/>
              <a:gd name="T27" fmla="*/ 114 h 195"/>
              <a:gd name="T28" fmla="*/ 40 w 212"/>
              <a:gd name="T29" fmla="*/ 112 h 195"/>
              <a:gd name="T30" fmla="*/ 48 w 212"/>
              <a:gd name="T31" fmla="*/ 100 h 195"/>
              <a:gd name="T32" fmla="*/ 56 w 212"/>
              <a:gd name="T33" fmla="*/ 95 h 195"/>
              <a:gd name="T34" fmla="*/ 56 w 212"/>
              <a:gd name="T35" fmla="*/ 87 h 195"/>
              <a:gd name="T36" fmla="*/ 71 w 212"/>
              <a:gd name="T37" fmla="*/ 75 h 195"/>
              <a:gd name="T38" fmla="*/ 74 w 212"/>
              <a:gd name="T39" fmla="*/ 70 h 195"/>
              <a:gd name="T40" fmla="*/ 79 w 212"/>
              <a:gd name="T41" fmla="*/ 72 h 195"/>
              <a:gd name="T42" fmla="*/ 95 w 212"/>
              <a:gd name="T43" fmla="*/ 57 h 195"/>
              <a:gd name="T44" fmla="*/ 96 w 212"/>
              <a:gd name="T45" fmla="*/ 48 h 195"/>
              <a:gd name="T46" fmla="*/ 103 w 212"/>
              <a:gd name="T47" fmla="*/ 46 h 195"/>
              <a:gd name="T48" fmla="*/ 116 w 212"/>
              <a:gd name="T49" fmla="*/ 50 h 195"/>
              <a:gd name="T50" fmla="*/ 124 w 212"/>
              <a:gd name="T51" fmla="*/ 43 h 195"/>
              <a:gd name="T52" fmla="*/ 132 w 212"/>
              <a:gd name="T53" fmla="*/ 52 h 195"/>
              <a:gd name="T54" fmla="*/ 139 w 212"/>
              <a:gd name="T55" fmla="*/ 48 h 195"/>
              <a:gd name="T56" fmla="*/ 160 w 212"/>
              <a:gd name="T57" fmla="*/ 37 h 195"/>
              <a:gd name="T58" fmla="*/ 173 w 212"/>
              <a:gd name="T59" fmla="*/ 27 h 195"/>
              <a:gd name="T60" fmla="*/ 181 w 212"/>
              <a:gd name="T61" fmla="*/ 11 h 195"/>
              <a:gd name="T62" fmla="*/ 186 w 212"/>
              <a:gd name="T63" fmla="*/ 3 h 195"/>
              <a:gd name="T64" fmla="*/ 193 w 212"/>
              <a:gd name="T65" fmla="*/ 3 h 195"/>
              <a:gd name="T66" fmla="*/ 204 w 212"/>
              <a:gd name="T67" fmla="*/ 4 h 195"/>
              <a:gd name="T68" fmla="*/ 207 w 212"/>
              <a:gd name="T69" fmla="*/ 14 h 195"/>
              <a:gd name="T70" fmla="*/ 209 w 212"/>
              <a:gd name="T71" fmla="*/ 24 h 195"/>
              <a:gd name="T72" fmla="*/ 210 w 212"/>
              <a:gd name="T73" fmla="*/ 38 h 195"/>
              <a:gd name="T74" fmla="*/ 205 w 212"/>
              <a:gd name="T75" fmla="*/ 46 h 195"/>
              <a:gd name="T76" fmla="*/ 208 w 212"/>
              <a:gd name="T77" fmla="*/ 57 h 195"/>
              <a:gd name="T78" fmla="*/ 191 w 212"/>
              <a:gd name="T79" fmla="*/ 69 h 195"/>
              <a:gd name="T80" fmla="*/ 172 w 212"/>
              <a:gd name="T81" fmla="*/ 78 h 195"/>
              <a:gd name="T82" fmla="*/ 149 w 212"/>
              <a:gd name="T83" fmla="*/ 77 h 195"/>
              <a:gd name="T84" fmla="*/ 128 w 212"/>
              <a:gd name="T85" fmla="*/ 95 h 195"/>
              <a:gd name="T86" fmla="*/ 114 w 212"/>
              <a:gd name="T87" fmla="*/ 109 h 195"/>
              <a:gd name="T88" fmla="*/ 109 w 212"/>
              <a:gd name="T89" fmla="*/ 105 h 195"/>
              <a:gd name="T90" fmla="*/ 104 w 212"/>
              <a:gd name="T91" fmla="*/ 119 h 195"/>
              <a:gd name="T92" fmla="*/ 100 w 212"/>
              <a:gd name="T93" fmla="*/ 122 h 195"/>
              <a:gd name="T94" fmla="*/ 87 w 212"/>
              <a:gd name="T95" fmla="*/ 120 h 195"/>
              <a:gd name="T96" fmla="*/ 87 w 212"/>
              <a:gd name="T97" fmla="*/ 128 h 195"/>
              <a:gd name="T98" fmla="*/ 79 w 212"/>
              <a:gd name="T99" fmla="*/ 131 h 195"/>
              <a:gd name="T100" fmla="*/ 80 w 212"/>
              <a:gd name="T101" fmla="*/ 136 h 195"/>
              <a:gd name="T102" fmla="*/ 74 w 212"/>
              <a:gd name="T103" fmla="*/ 139 h 195"/>
              <a:gd name="T104" fmla="*/ 71 w 212"/>
              <a:gd name="T105" fmla="*/ 151 h 195"/>
              <a:gd name="T106" fmla="*/ 64 w 212"/>
              <a:gd name="T107" fmla="*/ 153 h 195"/>
              <a:gd name="T108" fmla="*/ 58 w 212"/>
              <a:gd name="T109" fmla="*/ 159 h 195"/>
              <a:gd name="T110" fmla="*/ 61 w 212"/>
              <a:gd name="T111" fmla="*/ 168 h 195"/>
              <a:gd name="T112" fmla="*/ 60 w 212"/>
              <a:gd name="T113" fmla="*/ 173 h 195"/>
              <a:gd name="T114" fmla="*/ 49 w 212"/>
              <a:gd name="T115" fmla="*/ 174 h 195"/>
              <a:gd name="T116" fmla="*/ 53 w 212"/>
              <a:gd name="T1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95">
                <a:moveTo>
                  <a:pt x="47" y="195"/>
                </a:moveTo>
                <a:lnTo>
                  <a:pt x="47" y="195"/>
                </a:lnTo>
                <a:lnTo>
                  <a:pt x="43" y="195"/>
                </a:lnTo>
                <a:lnTo>
                  <a:pt x="40" y="194"/>
                </a:lnTo>
                <a:lnTo>
                  <a:pt x="38" y="191"/>
                </a:lnTo>
                <a:lnTo>
                  <a:pt x="37" y="190"/>
                </a:lnTo>
                <a:lnTo>
                  <a:pt x="37" y="190"/>
                </a:lnTo>
                <a:lnTo>
                  <a:pt x="36" y="189"/>
                </a:lnTo>
                <a:lnTo>
                  <a:pt x="33" y="189"/>
                </a:lnTo>
                <a:lnTo>
                  <a:pt x="31" y="187"/>
                </a:lnTo>
                <a:lnTo>
                  <a:pt x="29" y="187"/>
                </a:lnTo>
                <a:lnTo>
                  <a:pt x="29" y="187"/>
                </a:lnTo>
                <a:lnTo>
                  <a:pt x="26" y="185"/>
                </a:lnTo>
                <a:lnTo>
                  <a:pt x="21" y="183"/>
                </a:lnTo>
                <a:lnTo>
                  <a:pt x="21" y="183"/>
                </a:lnTo>
                <a:lnTo>
                  <a:pt x="15" y="183"/>
                </a:lnTo>
                <a:lnTo>
                  <a:pt x="11" y="181"/>
                </a:lnTo>
                <a:lnTo>
                  <a:pt x="10" y="181"/>
                </a:lnTo>
                <a:lnTo>
                  <a:pt x="10" y="181"/>
                </a:lnTo>
                <a:lnTo>
                  <a:pt x="11" y="175"/>
                </a:lnTo>
                <a:lnTo>
                  <a:pt x="11" y="171"/>
                </a:lnTo>
                <a:lnTo>
                  <a:pt x="11" y="170"/>
                </a:lnTo>
                <a:lnTo>
                  <a:pt x="10" y="170"/>
                </a:lnTo>
                <a:lnTo>
                  <a:pt x="10" y="170"/>
                </a:lnTo>
                <a:lnTo>
                  <a:pt x="2" y="175"/>
                </a:lnTo>
                <a:lnTo>
                  <a:pt x="0" y="176"/>
                </a:lnTo>
                <a:lnTo>
                  <a:pt x="0" y="175"/>
                </a:lnTo>
                <a:lnTo>
                  <a:pt x="0" y="174"/>
                </a:lnTo>
                <a:lnTo>
                  <a:pt x="0" y="174"/>
                </a:lnTo>
                <a:lnTo>
                  <a:pt x="5" y="168"/>
                </a:lnTo>
                <a:lnTo>
                  <a:pt x="7" y="167"/>
                </a:lnTo>
                <a:lnTo>
                  <a:pt x="10" y="165"/>
                </a:lnTo>
                <a:lnTo>
                  <a:pt x="10" y="165"/>
                </a:lnTo>
                <a:lnTo>
                  <a:pt x="12" y="164"/>
                </a:lnTo>
                <a:lnTo>
                  <a:pt x="13" y="163"/>
                </a:lnTo>
                <a:lnTo>
                  <a:pt x="13" y="159"/>
                </a:lnTo>
                <a:lnTo>
                  <a:pt x="13" y="159"/>
                </a:lnTo>
                <a:lnTo>
                  <a:pt x="16" y="155"/>
                </a:lnTo>
                <a:lnTo>
                  <a:pt x="20" y="155"/>
                </a:lnTo>
                <a:lnTo>
                  <a:pt x="20" y="155"/>
                </a:lnTo>
                <a:lnTo>
                  <a:pt x="22" y="155"/>
                </a:lnTo>
                <a:lnTo>
                  <a:pt x="24" y="158"/>
                </a:lnTo>
                <a:lnTo>
                  <a:pt x="27" y="159"/>
                </a:lnTo>
                <a:lnTo>
                  <a:pt x="27" y="159"/>
                </a:lnTo>
                <a:lnTo>
                  <a:pt x="28" y="159"/>
                </a:lnTo>
                <a:lnTo>
                  <a:pt x="28" y="159"/>
                </a:lnTo>
                <a:lnTo>
                  <a:pt x="27" y="157"/>
                </a:lnTo>
                <a:lnTo>
                  <a:pt x="26" y="154"/>
                </a:lnTo>
                <a:lnTo>
                  <a:pt x="24" y="153"/>
                </a:lnTo>
                <a:lnTo>
                  <a:pt x="26" y="151"/>
                </a:lnTo>
                <a:lnTo>
                  <a:pt x="26" y="151"/>
                </a:lnTo>
                <a:lnTo>
                  <a:pt x="26" y="148"/>
                </a:lnTo>
                <a:lnTo>
                  <a:pt x="24" y="146"/>
                </a:lnTo>
                <a:lnTo>
                  <a:pt x="23" y="143"/>
                </a:lnTo>
                <a:lnTo>
                  <a:pt x="23" y="143"/>
                </a:lnTo>
                <a:lnTo>
                  <a:pt x="24" y="142"/>
                </a:lnTo>
                <a:lnTo>
                  <a:pt x="24" y="142"/>
                </a:lnTo>
                <a:lnTo>
                  <a:pt x="27" y="142"/>
                </a:lnTo>
                <a:lnTo>
                  <a:pt x="31" y="142"/>
                </a:lnTo>
                <a:lnTo>
                  <a:pt x="32" y="142"/>
                </a:lnTo>
                <a:lnTo>
                  <a:pt x="32" y="141"/>
                </a:lnTo>
                <a:lnTo>
                  <a:pt x="32" y="141"/>
                </a:lnTo>
                <a:lnTo>
                  <a:pt x="28" y="137"/>
                </a:lnTo>
                <a:lnTo>
                  <a:pt x="27" y="135"/>
                </a:lnTo>
                <a:lnTo>
                  <a:pt x="28" y="133"/>
                </a:lnTo>
                <a:lnTo>
                  <a:pt x="28" y="133"/>
                </a:lnTo>
                <a:lnTo>
                  <a:pt x="32" y="132"/>
                </a:lnTo>
                <a:lnTo>
                  <a:pt x="34" y="132"/>
                </a:lnTo>
                <a:lnTo>
                  <a:pt x="36" y="131"/>
                </a:lnTo>
                <a:lnTo>
                  <a:pt x="36" y="131"/>
                </a:lnTo>
                <a:lnTo>
                  <a:pt x="34" y="130"/>
                </a:lnTo>
                <a:lnTo>
                  <a:pt x="32" y="128"/>
                </a:lnTo>
                <a:lnTo>
                  <a:pt x="31" y="126"/>
                </a:lnTo>
                <a:lnTo>
                  <a:pt x="31" y="125"/>
                </a:lnTo>
                <a:lnTo>
                  <a:pt x="31" y="125"/>
                </a:lnTo>
                <a:lnTo>
                  <a:pt x="33" y="121"/>
                </a:lnTo>
                <a:lnTo>
                  <a:pt x="34" y="119"/>
                </a:lnTo>
                <a:lnTo>
                  <a:pt x="33" y="119"/>
                </a:lnTo>
                <a:lnTo>
                  <a:pt x="33" y="119"/>
                </a:lnTo>
                <a:lnTo>
                  <a:pt x="31" y="117"/>
                </a:lnTo>
                <a:lnTo>
                  <a:pt x="29" y="117"/>
                </a:lnTo>
                <a:lnTo>
                  <a:pt x="31" y="116"/>
                </a:lnTo>
                <a:lnTo>
                  <a:pt x="31" y="116"/>
                </a:lnTo>
                <a:lnTo>
                  <a:pt x="32" y="114"/>
                </a:lnTo>
                <a:lnTo>
                  <a:pt x="34" y="112"/>
                </a:lnTo>
                <a:lnTo>
                  <a:pt x="36" y="112"/>
                </a:lnTo>
                <a:lnTo>
                  <a:pt x="36" y="112"/>
                </a:lnTo>
                <a:lnTo>
                  <a:pt x="38" y="114"/>
                </a:lnTo>
                <a:lnTo>
                  <a:pt x="39" y="114"/>
                </a:lnTo>
                <a:lnTo>
                  <a:pt x="40" y="112"/>
                </a:lnTo>
                <a:lnTo>
                  <a:pt x="40" y="112"/>
                </a:lnTo>
                <a:lnTo>
                  <a:pt x="45" y="105"/>
                </a:lnTo>
                <a:lnTo>
                  <a:pt x="48" y="101"/>
                </a:lnTo>
                <a:lnTo>
                  <a:pt x="48" y="100"/>
                </a:lnTo>
                <a:lnTo>
                  <a:pt x="48" y="100"/>
                </a:lnTo>
                <a:lnTo>
                  <a:pt x="48" y="100"/>
                </a:lnTo>
                <a:lnTo>
                  <a:pt x="47" y="99"/>
                </a:lnTo>
                <a:lnTo>
                  <a:pt x="48" y="98"/>
                </a:lnTo>
                <a:lnTo>
                  <a:pt x="53" y="95"/>
                </a:lnTo>
                <a:lnTo>
                  <a:pt x="53" y="95"/>
                </a:lnTo>
                <a:lnTo>
                  <a:pt x="55" y="95"/>
                </a:lnTo>
                <a:lnTo>
                  <a:pt x="56" y="95"/>
                </a:lnTo>
                <a:lnTo>
                  <a:pt x="56" y="94"/>
                </a:lnTo>
                <a:lnTo>
                  <a:pt x="56" y="94"/>
                </a:lnTo>
                <a:lnTo>
                  <a:pt x="56" y="93"/>
                </a:lnTo>
                <a:lnTo>
                  <a:pt x="55" y="90"/>
                </a:lnTo>
                <a:lnTo>
                  <a:pt x="54" y="89"/>
                </a:lnTo>
                <a:lnTo>
                  <a:pt x="56" y="87"/>
                </a:lnTo>
                <a:lnTo>
                  <a:pt x="56" y="87"/>
                </a:lnTo>
                <a:lnTo>
                  <a:pt x="66" y="82"/>
                </a:lnTo>
                <a:lnTo>
                  <a:pt x="66" y="82"/>
                </a:lnTo>
                <a:lnTo>
                  <a:pt x="70" y="78"/>
                </a:lnTo>
                <a:lnTo>
                  <a:pt x="71" y="77"/>
                </a:lnTo>
                <a:lnTo>
                  <a:pt x="71" y="75"/>
                </a:lnTo>
                <a:lnTo>
                  <a:pt x="71" y="75"/>
                </a:lnTo>
                <a:lnTo>
                  <a:pt x="71" y="72"/>
                </a:lnTo>
                <a:lnTo>
                  <a:pt x="71" y="70"/>
                </a:lnTo>
                <a:lnTo>
                  <a:pt x="72" y="69"/>
                </a:lnTo>
                <a:lnTo>
                  <a:pt x="72" y="69"/>
                </a:lnTo>
                <a:lnTo>
                  <a:pt x="74" y="70"/>
                </a:lnTo>
                <a:lnTo>
                  <a:pt x="74" y="72"/>
                </a:lnTo>
                <a:lnTo>
                  <a:pt x="75" y="73"/>
                </a:lnTo>
                <a:lnTo>
                  <a:pt x="76" y="74"/>
                </a:lnTo>
                <a:lnTo>
                  <a:pt x="76" y="74"/>
                </a:lnTo>
                <a:lnTo>
                  <a:pt x="77" y="73"/>
                </a:lnTo>
                <a:lnTo>
                  <a:pt x="79" y="72"/>
                </a:lnTo>
                <a:lnTo>
                  <a:pt x="79" y="72"/>
                </a:lnTo>
                <a:lnTo>
                  <a:pt x="81" y="70"/>
                </a:lnTo>
                <a:lnTo>
                  <a:pt x="81" y="70"/>
                </a:lnTo>
                <a:lnTo>
                  <a:pt x="84" y="68"/>
                </a:lnTo>
                <a:lnTo>
                  <a:pt x="88" y="64"/>
                </a:lnTo>
                <a:lnTo>
                  <a:pt x="95" y="57"/>
                </a:lnTo>
                <a:lnTo>
                  <a:pt x="95" y="57"/>
                </a:lnTo>
                <a:lnTo>
                  <a:pt x="98" y="53"/>
                </a:lnTo>
                <a:lnTo>
                  <a:pt x="98" y="52"/>
                </a:lnTo>
                <a:lnTo>
                  <a:pt x="98" y="51"/>
                </a:lnTo>
                <a:lnTo>
                  <a:pt x="98" y="51"/>
                </a:lnTo>
                <a:lnTo>
                  <a:pt x="96" y="48"/>
                </a:lnTo>
                <a:lnTo>
                  <a:pt x="96" y="47"/>
                </a:lnTo>
                <a:lnTo>
                  <a:pt x="98" y="47"/>
                </a:lnTo>
                <a:lnTo>
                  <a:pt x="98" y="47"/>
                </a:lnTo>
                <a:lnTo>
                  <a:pt x="102" y="47"/>
                </a:lnTo>
                <a:lnTo>
                  <a:pt x="103" y="46"/>
                </a:lnTo>
                <a:lnTo>
                  <a:pt x="103" y="46"/>
                </a:lnTo>
                <a:lnTo>
                  <a:pt x="107" y="43"/>
                </a:lnTo>
                <a:lnTo>
                  <a:pt x="108" y="42"/>
                </a:lnTo>
                <a:lnTo>
                  <a:pt x="109" y="43"/>
                </a:lnTo>
                <a:lnTo>
                  <a:pt x="109" y="43"/>
                </a:lnTo>
                <a:lnTo>
                  <a:pt x="113" y="47"/>
                </a:lnTo>
                <a:lnTo>
                  <a:pt x="116" y="50"/>
                </a:lnTo>
                <a:lnTo>
                  <a:pt x="118" y="50"/>
                </a:lnTo>
                <a:lnTo>
                  <a:pt x="118" y="50"/>
                </a:lnTo>
                <a:lnTo>
                  <a:pt x="120" y="48"/>
                </a:lnTo>
                <a:lnTo>
                  <a:pt x="123" y="47"/>
                </a:lnTo>
                <a:lnTo>
                  <a:pt x="123" y="47"/>
                </a:lnTo>
                <a:lnTo>
                  <a:pt x="124" y="43"/>
                </a:lnTo>
                <a:lnTo>
                  <a:pt x="125" y="42"/>
                </a:lnTo>
                <a:lnTo>
                  <a:pt x="125" y="43"/>
                </a:lnTo>
                <a:lnTo>
                  <a:pt x="125" y="43"/>
                </a:lnTo>
                <a:lnTo>
                  <a:pt x="128" y="50"/>
                </a:lnTo>
                <a:lnTo>
                  <a:pt x="129" y="51"/>
                </a:lnTo>
                <a:lnTo>
                  <a:pt x="132" y="52"/>
                </a:lnTo>
                <a:lnTo>
                  <a:pt x="132" y="52"/>
                </a:lnTo>
                <a:lnTo>
                  <a:pt x="133" y="51"/>
                </a:lnTo>
                <a:lnTo>
                  <a:pt x="134" y="50"/>
                </a:lnTo>
                <a:lnTo>
                  <a:pt x="135" y="48"/>
                </a:lnTo>
                <a:lnTo>
                  <a:pt x="139" y="48"/>
                </a:lnTo>
                <a:lnTo>
                  <a:pt x="139" y="48"/>
                </a:lnTo>
                <a:lnTo>
                  <a:pt x="144" y="48"/>
                </a:lnTo>
                <a:lnTo>
                  <a:pt x="149" y="47"/>
                </a:lnTo>
                <a:lnTo>
                  <a:pt x="152" y="45"/>
                </a:lnTo>
                <a:lnTo>
                  <a:pt x="156" y="42"/>
                </a:lnTo>
                <a:lnTo>
                  <a:pt x="156" y="42"/>
                </a:lnTo>
                <a:lnTo>
                  <a:pt x="160" y="37"/>
                </a:lnTo>
                <a:lnTo>
                  <a:pt x="162" y="36"/>
                </a:lnTo>
                <a:lnTo>
                  <a:pt x="165" y="35"/>
                </a:lnTo>
                <a:lnTo>
                  <a:pt x="165" y="35"/>
                </a:lnTo>
                <a:lnTo>
                  <a:pt x="167" y="34"/>
                </a:lnTo>
                <a:lnTo>
                  <a:pt x="171" y="31"/>
                </a:lnTo>
                <a:lnTo>
                  <a:pt x="173" y="27"/>
                </a:lnTo>
                <a:lnTo>
                  <a:pt x="175" y="24"/>
                </a:lnTo>
                <a:lnTo>
                  <a:pt x="175" y="24"/>
                </a:lnTo>
                <a:lnTo>
                  <a:pt x="176" y="20"/>
                </a:lnTo>
                <a:lnTo>
                  <a:pt x="178" y="18"/>
                </a:lnTo>
                <a:lnTo>
                  <a:pt x="180" y="14"/>
                </a:lnTo>
                <a:lnTo>
                  <a:pt x="181" y="11"/>
                </a:lnTo>
                <a:lnTo>
                  <a:pt x="181" y="11"/>
                </a:lnTo>
                <a:lnTo>
                  <a:pt x="181" y="8"/>
                </a:lnTo>
                <a:lnTo>
                  <a:pt x="180" y="5"/>
                </a:lnTo>
                <a:lnTo>
                  <a:pt x="181" y="4"/>
                </a:lnTo>
                <a:lnTo>
                  <a:pt x="181" y="4"/>
                </a:lnTo>
                <a:lnTo>
                  <a:pt x="186" y="3"/>
                </a:lnTo>
                <a:lnTo>
                  <a:pt x="188" y="2"/>
                </a:lnTo>
                <a:lnTo>
                  <a:pt x="189" y="2"/>
                </a:lnTo>
                <a:lnTo>
                  <a:pt x="189" y="2"/>
                </a:lnTo>
                <a:lnTo>
                  <a:pt x="191" y="4"/>
                </a:lnTo>
                <a:lnTo>
                  <a:pt x="192" y="4"/>
                </a:lnTo>
                <a:lnTo>
                  <a:pt x="193" y="3"/>
                </a:lnTo>
                <a:lnTo>
                  <a:pt x="193" y="3"/>
                </a:lnTo>
                <a:lnTo>
                  <a:pt x="194" y="2"/>
                </a:lnTo>
                <a:lnTo>
                  <a:pt x="196" y="0"/>
                </a:lnTo>
                <a:lnTo>
                  <a:pt x="198" y="2"/>
                </a:lnTo>
                <a:lnTo>
                  <a:pt x="198" y="2"/>
                </a:lnTo>
                <a:lnTo>
                  <a:pt x="204" y="4"/>
                </a:lnTo>
                <a:lnTo>
                  <a:pt x="205" y="5"/>
                </a:lnTo>
                <a:lnTo>
                  <a:pt x="205" y="6"/>
                </a:lnTo>
                <a:lnTo>
                  <a:pt x="205" y="6"/>
                </a:lnTo>
                <a:lnTo>
                  <a:pt x="205" y="10"/>
                </a:lnTo>
                <a:lnTo>
                  <a:pt x="205" y="11"/>
                </a:lnTo>
                <a:lnTo>
                  <a:pt x="207" y="14"/>
                </a:lnTo>
                <a:lnTo>
                  <a:pt x="207" y="14"/>
                </a:lnTo>
                <a:lnTo>
                  <a:pt x="210" y="18"/>
                </a:lnTo>
                <a:lnTo>
                  <a:pt x="212" y="20"/>
                </a:lnTo>
                <a:lnTo>
                  <a:pt x="212" y="21"/>
                </a:lnTo>
                <a:lnTo>
                  <a:pt x="212" y="21"/>
                </a:lnTo>
                <a:lnTo>
                  <a:pt x="209" y="24"/>
                </a:lnTo>
                <a:lnTo>
                  <a:pt x="208" y="25"/>
                </a:lnTo>
                <a:lnTo>
                  <a:pt x="208" y="26"/>
                </a:lnTo>
                <a:lnTo>
                  <a:pt x="208" y="26"/>
                </a:lnTo>
                <a:lnTo>
                  <a:pt x="208" y="32"/>
                </a:lnTo>
                <a:lnTo>
                  <a:pt x="209" y="36"/>
                </a:lnTo>
                <a:lnTo>
                  <a:pt x="210" y="38"/>
                </a:lnTo>
                <a:lnTo>
                  <a:pt x="210" y="38"/>
                </a:lnTo>
                <a:lnTo>
                  <a:pt x="210" y="40"/>
                </a:lnTo>
                <a:lnTo>
                  <a:pt x="210" y="40"/>
                </a:lnTo>
                <a:lnTo>
                  <a:pt x="208" y="42"/>
                </a:lnTo>
                <a:lnTo>
                  <a:pt x="208" y="42"/>
                </a:lnTo>
                <a:lnTo>
                  <a:pt x="205" y="46"/>
                </a:lnTo>
                <a:lnTo>
                  <a:pt x="204" y="51"/>
                </a:lnTo>
                <a:lnTo>
                  <a:pt x="204" y="51"/>
                </a:lnTo>
                <a:lnTo>
                  <a:pt x="205" y="54"/>
                </a:lnTo>
                <a:lnTo>
                  <a:pt x="207" y="56"/>
                </a:lnTo>
                <a:lnTo>
                  <a:pt x="208" y="57"/>
                </a:lnTo>
                <a:lnTo>
                  <a:pt x="208" y="57"/>
                </a:lnTo>
                <a:lnTo>
                  <a:pt x="207" y="58"/>
                </a:lnTo>
                <a:lnTo>
                  <a:pt x="202" y="62"/>
                </a:lnTo>
                <a:lnTo>
                  <a:pt x="202" y="62"/>
                </a:lnTo>
                <a:lnTo>
                  <a:pt x="197" y="64"/>
                </a:lnTo>
                <a:lnTo>
                  <a:pt x="191" y="69"/>
                </a:lnTo>
                <a:lnTo>
                  <a:pt x="191" y="69"/>
                </a:lnTo>
                <a:lnTo>
                  <a:pt x="188" y="72"/>
                </a:lnTo>
                <a:lnTo>
                  <a:pt x="185" y="75"/>
                </a:lnTo>
                <a:lnTo>
                  <a:pt x="185" y="75"/>
                </a:lnTo>
                <a:lnTo>
                  <a:pt x="178" y="78"/>
                </a:lnTo>
                <a:lnTo>
                  <a:pt x="175" y="78"/>
                </a:lnTo>
                <a:lnTo>
                  <a:pt x="172" y="78"/>
                </a:lnTo>
                <a:lnTo>
                  <a:pt x="172" y="78"/>
                </a:lnTo>
                <a:lnTo>
                  <a:pt x="165" y="75"/>
                </a:lnTo>
                <a:lnTo>
                  <a:pt x="159" y="73"/>
                </a:lnTo>
                <a:lnTo>
                  <a:pt x="159" y="73"/>
                </a:lnTo>
                <a:lnTo>
                  <a:pt x="152" y="75"/>
                </a:lnTo>
                <a:lnTo>
                  <a:pt x="149" y="77"/>
                </a:lnTo>
                <a:lnTo>
                  <a:pt x="146" y="80"/>
                </a:lnTo>
                <a:lnTo>
                  <a:pt x="146" y="80"/>
                </a:lnTo>
                <a:lnTo>
                  <a:pt x="141" y="87"/>
                </a:lnTo>
                <a:lnTo>
                  <a:pt x="135" y="90"/>
                </a:lnTo>
                <a:lnTo>
                  <a:pt x="135" y="90"/>
                </a:lnTo>
                <a:lnTo>
                  <a:pt x="128" y="95"/>
                </a:lnTo>
                <a:lnTo>
                  <a:pt x="122" y="101"/>
                </a:lnTo>
                <a:lnTo>
                  <a:pt x="122" y="101"/>
                </a:lnTo>
                <a:lnTo>
                  <a:pt x="118" y="104"/>
                </a:lnTo>
                <a:lnTo>
                  <a:pt x="118" y="104"/>
                </a:lnTo>
                <a:lnTo>
                  <a:pt x="116" y="107"/>
                </a:lnTo>
                <a:lnTo>
                  <a:pt x="114" y="109"/>
                </a:lnTo>
                <a:lnTo>
                  <a:pt x="113" y="107"/>
                </a:lnTo>
                <a:lnTo>
                  <a:pt x="113" y="107"/>
                </a:lnTo>
                <a:lnTo>
                  <a:pt x="112" y="105"/>
                </a:lnTo>
                <a:lnTo>
                  <a:pt x="111" y="105"/>
                </a:lnTo>
                <a:lnTo>
                  <a:pt x="109" y="105"/>
                </a:lnTo>
                <a:lnTo>
                  <a:pt x="109" y="105"/>
                </a:lnTo>
                <a:lnTo>
                  <a:pt x="109" y="109"/>
                </a:lnTo>
                <a:lnTo>
                  <a:pt x="108" y="112"/>
                </a:lnTo>
                <a:lnTo>
                  <a:pt x="107" y="116"/>
                </a:lnTo>
                <a:lnTo>
                  <a:pt x="106" y="119"/>
                </a:lnTo>
                <a:lnTo>
                  <a:pt x="106" y="119"/>
                </a:lnTo>
                <a:lnTo>
                  <a:pt x="104" y="119"/>
                </a:lnTo>
                <a:lnTo>
                  <a:pt x="103" y="119"/>
                </a:lnTo>
                <a:lnTo>
                  <a:pt x="102" y="117"/>
                </a:lnTo>
                <a:lnTo>
                  <a:pt x="101" y="119"/>
                </a:lnTo>
                <a:lnTo>
                  <a:pt x="101" y="119"/>
                </a:lnTo>
                <a:lnTo>
                  <a:pt x="101" y="121"/>
                </a:lnTo>
                <a:lnTo>
                  <a:pt x="100" y="122"/>
                </a:lnTo>
                <a:lnTo>
                  <a:pt x="97" y="122"/>
                </a:lnTo>
                <a:lnTo>
                  <a:pt x="97" y="122"/>
                </a:lnTo>
                <a:lnTo>
                  <a:pt x="91" y="120"/>
                </a:lnTo>
                <a:lnTo>
                  <a:pt x="88" y="119"/>
                </a:lnTo>
                <a:lnTo>
                  <a:pt x="87" y="119"/>
                </a:lnTo>
                <a:lnTo>
                  <a:pt x="87" y="120"/>
                </a:lnTo>
                <a:lnTo>
                  <a:pt x="87" y="120"/>
                </a:lnTo>
                <a:lnTo>
                  <a:pt x="88" y="123"/>
                </a:lnTo>
                <a:lnTo>
                  <a:pt x="90" y="126"/>
                </a:lnTo>
                <a:lnTo>
                  <a:pt x="88" y="127"/>
                </a:lnTo>
                <a:lnTo>
                  <a:pt x="88" y="127"/>
                </a:lnTo>
                <a:lnTo>
                  <a:pt x="87" y="128"/>
                </a:lnTo>
                <a:lnTo>
                  <a:pt x="86" y="128"/>
                </a:lnTo>
                <a:lnTo>
                  <a:pt x="84" y="128"/>
                </a:lnTo>
                <a:lnTo>
                  <a:pt x="84" y="128"/>
                </a:lnTo>
                <a:lnTo>
                  <a:pt x="81" y="130"/>
                </a:lnTo>
                <a:lnTo>
                  <a:pt x="79" y="131"/>
                </a:lnTo>
                <a:lnTo>
                  <a:pt x="79" y="131"/>
                </a:lnTo>
                <a:lnTo>
                  <a:pt x="76" y="132"/>
                </a:lnTo>
                <a:lnTo>
                  <a:pt x="75" y="133"/>
                </a:lnTo>
                <a:lnTo>
                  <a:pt x="75" y="133"/>
                </a:lnTo>
                <a:lnTo>
                  <a:pt x="76" y="135"/>
                </a:lnTo>
                <a:lnTo>
                  <a:pt x="77" y="136"/>
                </a:lnTo>
                <a:lnTo>
                  <a:pt x="80" y="136"/>
                </a:lnTo>
                <a:lnTo>
                  <a:pt x="80" y="137"/>
                </a:lnTo>
                <a:lnTo>
                  <a:pt x="80" y="137"/>
                </a:lnTo>
                <a:lnTo>
                  <a:pt x="80" y="138"/>
                </a:lnTo>
                <a:lnTo>
                  <a:pt x="77" y="138"/>
                </a:lnTo>
                <a:lnTo>
                  <a:pt x="74" y="139"/>
                </a:lnTo>
                <a:lnTo>
                  <a:pt x="74" y="139"/>
                </a:lnTo>
                <a:lnTo>
                  <a:pt x="72" y="139"/>
                </a:lnTo>
                <a:lnTo>
                  <a:pt x="72" y="142"/>
                </a:lnTo>
                <a:lnTo>
                  <a:pt x="74" y="148"/>
                </a:lnTo>
                <a:lnTo>
                  <a:pt x="74" y="148"/>
                </a:lnTo>
                <a:lnTo>
                  <a:pt x="72" y="149"/>
                </a:lnTo>
                <a:lnTo>
                  <a:pt x="71" y="151"/>
                </a:lnTo>
                <a:lnTo>
                  <a:pt x="69" y="152"/>
                </a:lnTo>
                <a:lnTo>
                  <a:pt x="69" y="152"/>
                </a:lnTo>
                <a:lnTo>
                  <a:pt x="65" y="152"/>
                </a:lnTo>
                <a:lnTo>
                  <a:pt x="64" y="152"/>
                </a:lnTo>
                <a:lnTo>
                  <a:pt x="64" y="153"/>
                </a:lnTo>
                <a:lnTo>
                  <a:pt x="64" y="153"/>
                </a:lnTo>
                <a:lnTo>
                  <a:pt x="66" y="155"/>
                </a:lnTo>
                <a:lnTo>
                  <a:pt x="66" y="157"/>
                </a:lnTo>
                <a:lnTo>
                  <a:pt x="65" y="158"/>
                </a:lnTo>
                <a:lnTo>
                  <a:pt x="65" y="158"/>
                </a:lnTo>
                <a:lnTo>
                  <a:pt x="60" y="158"/>
                </a:lnTo>
                <a:lnTo>
                  <a:pt x="58" y="159"/>
                </a:lnTo>
                <a:lnTo>
                  <a:pt x="59" y="160"/>
                </a:lnTo>
                <a:lnTo>
                  <a:pt x="59" y="160"/>
                </a:lnTo>
                <a:lnTo>
                  <a:pt x="61" y="164"/>
                </a:lnTo>
                <a:lnTo>
                  <a:pt x="63" y="168"/>
                </a:lnTo>
                <a:lnTo>
                  <a:pt x="63" y="168"/>
                </a:lnTo>
                <a:lnTo>
                  <a:pt x="61" y="168"/>
                </a:lnTo>
                <a:lnTo>
                  <a:pt x="60" y="168"/>
                </a:lnTo>
                <a:lnTo>
                  <a:pt x="59" y="167"/>
                </a:lnTo>
                <a:lnTo>
                  <a:pt x="58" y="168"/>
                </a:lnTo>
                <a:lnTo>
                  <a:pt x="58" y="168"/>
                </a:lnTo>
                <a:lnTo>
                  <a:pt x="59" y="171"/>
                </a:lnTo>
                <a:lnTo>
                  <a:pt x="60" y="173"/>
                </a:lnTo>
                <a:lnTo>
                  <a:pt x="60" y="174"/>
                </a:lnTo>
                <a:lnTo>
                  <a:pt x="60" y="174"/>
                </a:lnTo>
                <a:lnTo>
                  <a:pt x="58" y="175"/>
                </a:lnTo>
                <a:lnTo>
                  <a:pt x="54" y="175"/>
                </a:lnTo>
                <a:lnTo>
                  <a:pt x="49" y="174"/>
                </a:lnTo>
                <a:lnTo>
                  <a:pt x="49" y="174"/>
                </a:lnTo>
                <a:lnTo>
                  <a:pt x="49" y="175"/>
                </a:lnTo>
                <a:lnTo>
                  <a:pt x="50" y="176"/>
                </a:lnTo>
                <a:lnTo>
                  <a:pt x="53" y="179"/>
                </a:lnTo>
                <a:lnTo>
                  <a:pt x="53" y="179"/>
                </a:lnTo>
                <a:lnTo>
                  <a:pt x="54" y="180"/>
                </a:lnTo>
                <a:lnTo>
                  <a:pt x="53" y="184"/>
                </a:lnTo>
                <a:lnTo>
                  <a:pt x="52" y="189"/>
                </a:lnTo>
                <a:lnTo>
                  <a:pt x="52" y="189"/>
                </a:lnTo>
                <a:lnTo>
                  <a:pt x="50" y="192"/>
                </a:lnTo>
                <a:lnTo>
                  <a:pt x="48" y="194"/>
                </a:lnTo>
                <a:lnTo>
                  <a:pt x="47" y="19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6" name="Freeform 1485"/>
          <p:cNvSpPr>
            <a:spLocks/>
          </p:cNvSpPr>
          <p:nvPr/>
        </p:nvSpPr>
        <p:spPr bwMode="gray">
          <a:xfrm>
            <a:off x="2815483" y="2298541"/>
            <a:ext cx="16903" cy="25704"/>
          </a:xfrm>
          <a:custGeom>
            <a:avLst/>
            <a:gdLst>
              <a:gd name="T0" fmla="*/ 9 w 10"/>
              <a:gd name="T1" fmla="*/ 15 h 15"/>
              <a:gd name="T2" fmla="*/ 9 w 10"/>
              <a:gd name="T3" fmla="*/ 15 h 15"/>
              <a:gd name="T4" fmla="*/ 8 w 10"/>
              <a:gd name="T5" fmla="*/ 15 h 15"/>
              <a:gd name="T6" fmla="*/ 6 w 10"/>
              <a:gd name="T7" fmla="*/ 14 h 15"/>
              <a:gd name="T8" fmla="*/ 5 w 10"/>
              <a:gd name="T9" fmla="*/ 12 h 15"/>
              <a:gd name="T10" fmla="*/ 4 w 10"/>
              <a:gd name="T11" fmla="*/ 8 h 15"/>
              <a:gd name="T12" fmla="*/ 3 w 10"/>
              <a:gd name="T13" fmla="*/ 7 h 15"/>
              <a:gd name="T14" fmla="*/ 3 w 10"/>
              <a:gd name="T15" fmla="*/ 7 h 15"/>
              <a:gd name="T16" fmla="*/ 0 w 10"/>
              <a:gd name="T17" fmla="*/ 4 h 15"/>
              <a:gd name="T18" fmla="*/ 0 w 10"/>
              <a:gd name="T19" fmla="*/ 3 h 15"/>
              <a:gd name="T20" fmla="*/ 0 w 10"/>
              <a:gd name="T21" fmla="*/ 0 h 15"/>
              <a:gd name="T22" fmla="*/ 2 w 10"/>
              <a:gd name="T23" fmla="*/ 0 h 15"/>
              <a:gd name="T24" fmla="*/ 2 w 10"/>
              <a:gd name="T25" fmla="*/ 0 h 15"/>
              <a:gd name="T26" fmla="*/ 6 w 10"/>
              <a:gd name="T27" fmla="*/ 2 h 15"/>
              <a:gd name="T28" fmla="*/ 8 w 10"/>
              <a:gd name="T29" fmla="*/ 3 h 15"/>
              <a:gd name="T30" fmla="*/ 8 w 10"/>
              <a:gd name="T31" fmla="*/ 4 h 15"/>
              <a:gd name="T32" fmla="*/ 8 w 10"/>
              <a:gd name="T33" fmla="*/ 4 h 15"/>
              <a:gd name="T34" fmla="*/ 9 w 10"/>
              <a:gd name="T35" fmla="*/ 10 h 15"/>
              <a:gd name="T36" fmla="*/ 10 w 10"/>
              <a:gd name="T37" fmla="*/ 14 h 15"/>
              <a:gd name="T38" fmla="*/ 9 w 10"/>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5">
                <a:moveTo>
                  <a:pt x="9" y="15"/>
                </a:moveTo>
                <a:lnTo>
                  <a:pt x="9" y="15"/>
                </a:lnTo>
                <a:lnTo>
                  <a:pt x="8" y="15"/>
                </a:lnTo>
                <a:lnTo>
                  <a:pt x="6" y="14"/>
                </a:lnTo>
                <a:lnTo>
                  <a:pt x="5" y="12"/>
                </a:lnTo>
                <a:lnTo>
                  <a:pt x="4" y="8"/>
                </a:lnTo>
                <a:lnTo>
                  <a:pt x="3" y="7"/>
                </a:lnTo>
                <a:lnTo>
                  <a:pt x="3" y="7"/>
                </a:lnTo>
                <a:lnTo>
                  <a:pt x="0" y="4"/>
                </a:lnTo>
                <a:lnTo>
                  <a:pt x="0" y="3"/>
                </a:lnTo>
                <a:lnTo>
                  <a:pt x="0" y="0"/>
                </a:lnTo>
                <a:lnTo>
                  <a:pt x="2" y="0"/>
                </a:lnTo>
                <a:lnTo>
                  <a:pt x="2" y="0"/>
                </a:lnTo>
                <a:lnTo>
                  <a:pt x="6" y="2"/>
                </a:lnTo>
                <a:lnTo>
                  <a:pt x="8" y="3"/>
                </a:lnTo>
                <a:lnTo>
                  <a:pt x="8" y="4"/>
                </a:lnTo>
                <a:lnTo>
                  <a:pt x="8" y="4"/>
                </a:lnTo>
                <a:lnTo>
                  <a:pt x="9" y="10"/>
                </a:lnTo>
                <a:lnTo>
                  <a:pt x="10" y="14"/>
                </a:lnTo>
                <a:lnTo>
                  <a:pt x="9"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7" name="Freeform 1457"/>
          <p:cNvSpPr>
            <a:spLocks/>
          </p:cNvSpPr>
          <p:nvPr/>
        </p:nvSpPr>
        <p:spPr bwMode="gray">
          <a:xfrm>
            <a:off x="2955779" y="2360232"/>
            <a:ext cx="38877" cy="53122"/>
          </a:xfrm>
          <a:custGeom>
            <a:avLst/>
            <a:gdLst>
              <a:gd name="T0" fmla="*/ 16 w 23"/>
              <a:gd name="T1" fmla="*/ 31 h 31"/>
              <a:gd name="T2" fmla="*/ 16 w 23"/>
              <a:gd name="T3" fmla="*/ 31 h 31"/>
              <a:gd name="T4" fmla="*/ 13 w 23"/>
              <a:gd name="T5" fmla="*/ 31 h 31"/>
              <a:gd name="T6" fmla="*/ 12 w 23"/>
              <a:gd name="T7" fmla="*/ 28 h 31"/>
              <a:gd name="T8" fmla="*/ 11 w 23"/>
              <a:gd name="T9" fmla="*/ 26 h 31"/>
              <a:gd name="T10" fmla="*/ 8 w 23"/>
              <a:gd name="T11" fmla="*/ 25 h 31"/>
              <a:gd name="T12" fmla="*/ 8 w 23"/>
              <a:gd name="T13" fmla="*/ 25 h 31"/>
              <a:gd name="T14" fmla="*/ 5 w 23"/>
              <a:gd name="T15" fmla="*/ 22 h 31"/>
              <a:gd name="T16" fmla="*/ 1 w 23"/>
              <a:gd name="T17" fmla="*/ 19 h 31"/>
              <a:gd name="T18" fmla="*/ 0 w 23"/>
              <a:gd name="T19" fmla="*/ 14 h 31"/>
              <a:gd name="T20" fmla="*/ 0 w 23"/>
              <a:gd name="T21" fmla="*/ 11 h 31"/>
              <a:gd name="T22" fmla="*/ 0 w 23"/>
              <a:gd name="T23" fmla="*/ 11 h 31"/>
              <a:gd name="T24" fmla="*/ 3 w 23"/>
              <a:gd name="T25" fmla="*/ 4 h 31"/>
              <a:gd name="T26" fmla="*/ 6 w 23"/>
              <a:gd name="T27" fmla="*/ 0 h 31"/>
              <a:gd name="T28" fmla="*/ 6 w 23"/>
              <a:gd name="T29" fmla="*/ 0 h 31"/>
              <a:gd name="T30" fmla="*/ 7 w 23"/>
              <a:gd name="T31" fmla="*/ 1 h 31"/>
              <a:gd name="T32" fmla="*/ 7 w 23"/>
              <a:gd name="T33" fmla="*/ 1 h 31"/>
              <a:gd name="T34" fmla="*/ 11 w 23"/>
              <a:gd name="T35" fmla="*/ 6 h 31"/>
              <a:gd name="T36" fmla="*/ 16 w 23"/>
              <a:gd name="T37" fmla="*/ 12 h 31"/>
              <a:gd name="T38" fmla="*/ 16 w 23"/>
              <a:gd name="T39" fmla="*/ 12 h 31"/>
              <a:gd name="T40" fmla="*/ 21 w 23"/>
              <a:gd name="T41" fmla="*/ 17 h 31"/>
              <a:gd name="T42" fmla="*/ 23 w 23"/>
              <a:gd name="T43" fmla="*/ 22 h 31"/>
              <a:gd name="T44" fmla="*/ 23 w 23"/>
              <a:gd name="T45" fmla="*/ 22 h 31"/>
              <a:gd name="T46" fmla="*/ 23 w 23"/>
              <a:gd name="T47" fmla="*/ 26 h 31"/>
              <a:gd name="T48" fmla="*/ 23 w 23"/>
              <a:gd name="T49" fmla="*/ 28 h 31"/>
              <a:gd name="T50" fmla="*/ 21 w 23"/>
              <a:gd name="T51" fmla="*/ 31 h 31"/>
              <a:gd name="T52" fmla="*/ 16 w 23"/>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1">
                <a:moveTo>
                  <a:pt x="16" y="31"/>
                </a:moveTo>
                <a:lnTo>
                  <a:pt x="16" y="31"/>
                </a:lnTo>
                <a:lnTo>
                  <a:pt x="13" y="31"/>
                </a:lnTo>
                <a:lnTo>
                  <a:pt x="12" y="28"/>
                </a:lnTo>
                <a:lnTo>
                  <a:pt x="11" y="26"/>
                </a:lnTo>
                <a:lnTo>
                  <a:pt x="8" y="25"/>
                </a:lnTo>
                <a:lnTo>
                  <a:pt x="8" y="25"/>
                </a:lnTo>
                <a:lnTo>
                  <a:pt x="5" y="22"/>
                </a:lnTo>
                <a:lnTo>
                  <a:pt x="1" y="19"/>
                </a:lnTo>
                <a:lnTo>
                  <a:pt x="0" y="14"/>
                </a:lnTo>
                <a:lnTo>
                  <a:pt x="0" y="11"/>
                </a:lnTo>
                <a:lnTo>
                  <a:pt x="0" y="11"/>
                </a:lnTo>
                <a:lnTo>
                  <a:pt x="3" y="4"/>
                </a:lnTo>
                <a:lnTo>
                  <a:pt x="6" y="0"/>
                </a:lnTo>
                <a:lnTo>
                  <a:pt x="6" y="0"/>
                </a:lnTo>
                <a:lnTo>
                  <a:pt x="7" y="1"/>
                </a:lnTo>
                <a:lnTo>
                  <a:pt x="7" y="1"/>
                </a:lnTo>
                <a:lnTo>
                  <a:pt x="11" y="6"/>
                </a:lnTo>
                <a:lnTo>
                  <a:pt x="16" y="12"/>
                </a:lnTo>
                <a:lnTo>
                  <a:pt x="16" y="12"/>
                </a:lnTo>
                <a:lnTo>
                  <a:pt x="21" y="17"/>
                </a:lnTo>
                <a:lnTo>
                  <a:pt x="23" y="22"/>
                </a:lnTo>
                <a:lnTo>
                  <a:pt x="23" y="22"/>
                </a:lnTo>
                <a:lnTo>
                  <a:pt x="23" y="26"/>
                </a:lnTo>
                <a:lnTo>
                  <a:pt x="23" y="28"/>
                </a:lnTo>
                <a:lnTo>
                  <a:pt x="21" y="31"/>
                </a:lnTo>
                <a:lnTo>
                  <a:pt x="16" y="3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8" name="Freeform 1451"/>
          <p:cNvSpPr>
            <a:spLocks/>
          </p:cNvSpPr>
          <p:nvPr/>
        </p:nvSpPr>
        <p:spPr bwMode="gray">
          <a:xfrm>
            <a:off x="3797554" y="1873562"/>
            <a:ext cx="40567" cy="22277"/>
          </a:xfrm>
          <a:custGeom>
            <a:avLst/>
            <a:gdLst>
              <a:gd name="T0" fmla="*/ 20 w 24"/>
              <a:gd name="T1" fmla="*/ 11 h 13"/>
              <a:gd name="T2" fmla="*/ 20 w 24"/>
              <a:gd name="T3" fmla="*/ 11 h 13"/>
              <a:gd name="T4" fmla="*/ 7 w 24"/>
              <a:gd name="T5" fmla="*/ 12 h 13"/>
              <a:gd name="T6" fmla="*/ 2 w 24"/>
              <a:gd name="T7" fmla="*/ 13 h 13"/>
              <a:gd name="T8" fmla="*/ 0 w 24"/>
              <a:gd name="T9" fmla="*/ 12 h 13"/>
              <a:gd name="T10" fmla="*/ 0 w 24"/>
              <a:gd name="T11" fmla="*/ 11 h 13"/>
              <a:gd name="T12" fmla="*/ 0 w 24"/>
              <a:gd name="T13" fmla="*/ 11 h 13"/>
              <a:gd name="T14" fmla="*/ 4 w 24"/>
              <a:gd name="T15" fmla="*/ 6 h 13"/>
              <a:gd name="T16" fmla="*/ 5 w 24"/>
              <a:gd name="T17" fmla="*/ 5 h 13"/>
              <a:gd name="T18" fmla="*/ 8 w 24"/>
              <a:gd name="T19" fmla="*/ 5 h 13"/>
              <a:gd name="T20" fmla="*/ 8 w 24"/>
              <a:gd name="T21" fmla="*/ 5 h 13"/>
              <a:gd name="T22" fmla="*/ 11 w 24"/>
              <a:gd name="T23" fmla="*/ 5 h 13"/>
              <a:gd name="T24" fmla="*/ 16 w 24"/>
              <a:gd name="T25" fmla="*/ 3 h 13"/>
              <a:gd name="T26" fmla="*/ 23 w 24"/>
              <a:gd name="T27" fmla="*/ 0 h 13"/>
              <a:gd name="T28" fmla="*/ 23 w 24"/>
              <a:gd name="T29" fmla="*/ 0 h 13"/>
              <a:gd name="T30" fmla="*/ 24 w 24"/>
              <a:gd name="T31" fmla="*/ 0 h 13"/>
              <a:gd name="T32" fmla="*/ 24 w 24"/>
              <a:gd name="T33" fmla="*/ 1 h 13"/>
              <a:gd name="T34" fmla="*/ 24 w 24"/>
              <a:gd name="T35" fmla="*/ 5 h 13"/>
              <a:gd name="T36" fmla="*/ 23 w 24"/>
              <a:gd name="T37" fmla="*/ 8 h 13"/>
              <a:gd name="T38" fmla="*/ 21 w 24"/>
              <a:gd name="T39" fmla="*/ 10 h 13"/>
              <a:gd name="T40" fmla="*/ 20 w 24"/>
              <a:gd name="T4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3">
                <a:moveTo>
                  <a:pt x="20" y="11"/>
                </a:moveTo>
                <a:lnTo>
                  <a:pt x="20" y="11"/>
                </a:lnTo>
                <a:lnTo>
                  <a:pt x="7" y="12"/>
                </a:lnTo>
                <a:lnTo>
                  <a:pt x="2" y="13"/>
                </a:lnTo>
                <a:lnTo>
                  <a:pt x="0" y="12"/>
                </a:lnTo>
                <a:lnTo>
                  <a:pt x="0" y="11"/>
                </a:lnTo>
                <a:lnTo>
                  <a:pt x="0" y="11"/>
                </a:lnTo>
                <a:lnTo>
                  <a:pt x="4" y="6"/>
                </a:lnTo>
                <a:lnTo>
                  <a:pt x="5" y="5"/>
                </a:lnTo>
                <a:lnTo>
                  <a:pt x="8" y="5"/>
                </a:lnTo>
                <a:lnTo>
                  <a:pt x="8" y="5"/>
                </a:lnTo>
                <a:lnTo>
                  <a:pt x="11" y="5"/>
                </a:lnTo>
                <a:lnTo>
                  <a:pt x="16" y="3"/>
                </a:lnTo>
                <a:lnTo>
                  <a:pt x="23" y="0"/>
                </a:lnTo>
                <a:lnTo>
                  <a:pt x="23" y="0"/>
                </a:lnTo>
                <a:lnTo>
                  <a:pt x="24" y="0"/>
                </a:lnTo>
                <a:lnTo>
                  <a:pt x="24" y="1"/>
                </a:lnTo>
                <a:lnTo>
                  <a:pt x="24" y="5"/>
                </a:lnTo>
                <a:lnTo>
                  <a:pt x="23" y="8"/>
                </a:lnTo>
                <a:lnTo>
                  <a:pt x="21" y="10"/>
                </a:lnTo>
                <a:lnTo>
                  <a:pt x="20" y="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9" name="Freeform 1453"/>
          <p:cNvSpPr>
            <a:spLocks/>
          </p:cNvSpPr>
          <p:nvPr/>
        </p:nvSpPr>
        <p:spPr bwMode="gray">
          <a:xfrm>
            <a:off x="3795863" y="1805016"/>
            <a:ext cx="32116" cy="23991"/>
          </a:xfrm>
          <a:custGeom>
            <a:avLst/>
            <a:gdLst>
              <a:gd name="T0" fmla="*/ 14 w 19"/>
              <a:gd name="T1" fmla="*/ 13 h 14"/>
              <a:gd name="T2" fmla="*/ 14 w 19"/>
              <a:gd name="T3" fmla="*/ 13 h 14"/>
              <a:gd name="T4" fmla="*/ 5 w 19"/>
              <a:gd name="T5" fmla="*/ 14 h 14"/>
              <a:gd name="T6" fmla="*/ 0 w 19"/>
              <a:gd name="T7" fmla="*/ 14 h 14"/>
              <a:gd name="T8" fmla="*/ 0 w 19"/>
              <a:gd name="T9" fmla="*/ 14 h 14"/>
              <a:gd name="T10" fmla="*/ 0 w 19"/>
              <a:gd name="T11" fmla="*/ 13 h 14"/>
              <a:gd name="T12" fmla="*/ 0 w 19"/>
              <a:gd name="T13" fmla="*/ 13 h 14"/>
              <a:gd name="T14" fmla="*/ 4 w 19"/>
              <a:gd name="T15" fmla="*/ 11 h 14"/>
              <a:gd name="T16" fmla="*/ 6 w 19"/>
              <a:gd name="T17" fmla="*/ 10 h 14"/>
              <a:gd name="T18" fmla="*/ 9 w 19"/>
              <a:gd name="T19" fmla="*/ 9 h 14"/>
              <a:gd name="T20" fmla="*/ 12 w 19"/>
              <a:gd name="T21" fmla="*/ 6 h 14"/>
              <a:gd name="T22" fmla="*/ 12 w 19"/>
              <a:gd name="T23" fmla="*/ 6 h 14"/>
              <a:gd name="T24" fmla="*/ 17 w 19"/>
              <a:gd name="T25" fmla="*/ 2 h 14"/>
              <a:gd name="T26" fmla="*/ 19 w 19"/>
              <a:gd name="T27" fmla="*/ 0 h 14"/>
              <a:gd name="T28" fmla="*/ 19 w 19"/>
              <a:gd name="T29" fmla="*/ 2 h 14"/>
              <a:gd name="T30" fmla="*/ 19 w 19"/>
              <a:gd name="T31" fmla="*/ 2 h 14"/>
              <a:gd name="T32" fmla="*/ 17 w 19"/>
              <a:gd name="T33" fmla="*/ 8 h 14"/>
              <a:gd name="T34" fmla="*/ 16 w 19"/>
              <a:gd name="T35" fmla="*/ 11 h 14"/>
              <a:gd name="T36" fmla="*/ 14 w 19"/>
              <a:gd name="T3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4" y="13"/>
                </a:moveTo>
                <a:lnTo>
                  <a:pt x="14" y="13"/>
                </a:lnTo>
                <a:lnTo>
                  <a:pt x="5" y="14"/>
                </a:lnTo>
                <a:lnTo>
                  <a:pt x="0" y="14"/>
                </a:lnTo>
                <a:lnTo>
                  <a:pt x="0" y="14"/>
                </a:lnTo>
                <a:lnTo>
                  <a:pt x="0" y="13"/>
                </a:lnTo>
                <a:lnTo>
                  <a:pt x="0" y="13"/>
                </a:lnTo>
                <a:lnTo>
                  <a:pt x="4" y="11"/>
                </a:lnTo>
                <a:lnTo>
                  <a:pt x="6" y="10"/>
                </a:lnTo>
                <a:lnTo>
                  <a:pt x="9" y="9"/>
                </a:lnTo>
                <a:lnTo>
                  <a:pt x="12" y="6"/>
                </a:lnTo>
                <a:lnTo>
                  <a:pt x="12" y="6"/>
                </a:lnTo>
                <a:lnTo>
                  <a:pt x="17" y="2"/>
                </a:lnTo>
                <a:lnTo>
                  <a:pt x="19" y="0"/>
                </a:lnTo>
                <a:lnTo>
                  <a:pt x="19" y="2"/>
                </a:lnTo>
                <a:lnTo>
                  <a:pt x="19" y="2"/>
                </a:lnTo>
                <a:lnTo>
                  <a:pt x="17" y="8"/>
                </a:lnTo>
                <a:lnTo>
                  <a:pt x="16" y="11"/>
                </a:lnTo>
                <a:lnTo>
                  <a:pt x="14"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0" name="Freeform 1459"/>
          <p:cNvSpPr>
            <a:spLocks/>
          </p:cNvSpPr>
          <p:nvPr/>
        </p:nvSpPr>
        <p:spPr bwMode="gray">
          <a:xfrm>
            <a:off x="3226229" y="2130605"/>
            <a:ext cx="37187" cy="46268"/>
          </a:xfrm>
          <a:custGeom>
            <a:avLst/>
            <a:gdLst>
              <a:gd name="T0" fmla="*/ 12 w 22"/>
              <a:gd name="T1" fmla="*/ 25 h 27"/>
              <a:gd name="T2" fmla="*/ 12 w 22"/>
              <a:gd name="T3" fmla="*/ 25 h 27"/>
              <a:gd name="T4" fmla="*/ 10 w 22"/>
              <a:gd name="T5" fmla="*/ 23 h 27"/>
              <a:gd name="T6" fmla="*/ 8 w 22"/>
              <a:gd name="T7" fmla="*/ 22 h 27"/>
              <a:gd name="T8" fmla="*/ 6 w 22"/>
              <a:gd name="T9" fmla="*/ 21 h 27"/>
              <a:gd name="T10" fmla="*/ 5 w 22"/>
              <a:gd name="T11" fmla="*/ 22 h 27"/>
              <a:gd name="T12" fmla="*/ 5 w 22"/>
              <a:gd name="T13" fmla="*/ 22 h 27"/>
              <a:gd name="T14" fmla="*/ 2 w 22"/>
              <a:gd name="T15" fmla="*/ 27 h 27"/>
              <a:gd name="T16" fmla="*/ 1 w 22"/>
              <a:gd name="T17" fmla="*/ 27 h 27"/>
              <a:gd name="T18" fmla="*/ 0 w 22"/>
              <a:gd name="T19" fmla="*/ 26 h 27"/>
              <a:gd name="T20" fmla="*/ 0 w 22"/>
              <a:gd name="T21" fmla="*/ 26 h 27"/>
              <a:gd name="T22" fmla="*/ 0 w 22"/>
              <a:gd name="T23" fmla="*/ 21 h 27"/>
              <a:gd name="T24" fmla="*/ 0 w 22"/>
              <a:gd name="T25" fmla="*/ 15 h 27"/>
              <a:gd name="T26" fmla="*/ 1 w 22"/>
              <a:gd name="T27" fmla="*/ 10 h 27"/>
              <a:gd name="T28" fmla="*/ 4 w 22"/>
              <a:gd name="T29" fmla="*/ 6 h 27"/>
              <a:gd name="T30" fmla="*/ 4 w 22"/>
              <a:gd name="T31" fmla="*/ 6 h 27"/>
              <a:gd name="T32" fmla="*/ 8 w 22"/>
              <a:gd name="T33" fmla="*/ 1 h 27"/>
              <a:gd name="T34" fmla="*/ 12 w 22"/>
              <a:gd name="T35" fmla="*/ 0 h 27"/>
              <a:gd name="T36" fmla="*/ 15 w 22"/>
              <a:gd name="T37" fmla="*/ 1 h 27"/>
              <a:gd name="T38" fmla="*/ 15 w 22"/>
              <a:gd name="T39" fmla="*/ 1 h 27"/>
              <a:gd name="T40" fmla="*/ 18 w 22"/>
              <a:gd name="T41" fmla="*/ 5 h 27"/>
              <a:gd name="T42" fmla="*/ 21 w 22"/>
              <a:gd name="T43" fmla="*/ 10 h 27"/>
              <a:gd name="T44" fmla="*/ 21 w 22"/>
              <a:gd name="T45" fmla="*/ 10 h 27"/>
              <a:gd name="T46" fmla="*/ 22 w 22"/>
              <a:gd name="T47" fmla="*/ 13 h 27"/>
              <a:gd name="T48" fmla="*/ 21 w 22"/>
              <a:gd name="T49" fmla="*/ 18 h 27"/>
              <a:gd name="T50" fmla="*/ 20 w 22"/>
              <a:gd name="T51" fmla="*/ 21 h 27"/>
              <a:gd name="T52" fmla="*/ 18 w 22"/>
              <a:gd name="T53" fmla="*/ 22 h 27"/>
              <a:gd name="T54" fmla="*/ 16 w 22"/>
              <a:gd name="T55" fmla="*/ 23 h 27"/>
              <a:gd name="T56" fmla="*/ 12 w 22"/>
              <a:gd name="T5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27">
                <a:moveTo>
                  <a:pt x="12" y="25"/>
                </a:moveTo>
                <a:lnTo>
                  <a:pt x="12" y="25"/>
                </a:lnTo>
                <a:lnTo>
                  <a:pt x="10" y="23"/>
                </a:lnTo>
                <a:lnTo>
                  <a:pt x="8" y="22"/>
                </a:lnTo>
                <a:lnTo>
                  <a:pt x="6" y="21"/>
                </a:lnTo>
                <a:lnTo>
                  <a:pt x="5" y="22"/>
                </a:lnTo>
                <a:lnTo>
                  <a:pt x="5" y="22"/>
                </a:lnTo>
                <a:lnTo>
                  <a:pt x="2" y="27"/>
                </a:lnTo>
                <a:lnTo>
                  <a:pt x="1" y="27"/>
                </a:lnTo>
                <a:lnTo>
                  <a:pt x="0" y="26"/>
                </a:lnTo>
                <a:lnTo>
                  <a:pt x="0" y="26"/>
                </a:lnTo>
                <a:lnTo>
                  <a:pt x="0" y="21"/>
                </a:lnTo>
                <a:lnTo>
                  <a:pt x="0" y="15"/>
                </a:lnTo>
                <a:lnTo>
                  <a:pt x="1" y="10"/>
                </a:lnTo>
                <a:lnTo>
                  <a:pt x="4" y="6"/>
                </a:lnTo>
                <a:lnTo>
                  <a:pt x="4" y="6"/>
                </a:lnTo>
                <a:lnTo>
                  <a:pt x="8" y="1"/>
                </a:lnTo>
                <a:lnTo>
                  <a:pt x="12" y="0"/>
                </a:lnTo>
                <a:lnTo>
                  <a:pt x="15" y="1"/>
                </a:lnTo>
                <a:lnTo>
                  <a:pt x="15" y="1"/>
                </a:lnTo>
                <a:lnTo>
                  <a:pt x="18" y="5"/>
                </a:lnTo>
                <a:lnTo>
                  <a:pt x="21" y="10"/>
                </a:lnTo>
                <a:lnTo>
                  <a:pt x="21" y="10"/>
                </a:lnTo>
                <a:lnTo>
                  <a:pt x="22" y="13"/>
                </a:lnTo>
                <a:lnTo>
                  <a:pt x="21" y="18"/>
                </a:lnTo>
                <a:lnTo>
                  <a:pt x="20" y="21"/>
                </a:lnTo>
                <a:lnTo>
                  <a:pt x="18" y="22"/>
                </a:lnTo>
                <a:lnTo>
                  <a:pt x="16" y="23"/>
                </a:lnTo>
                <a:lnTo>
                  <a:pt x="12" y="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1" name="Freeform 1461"/>
          <p:cNvSpPr>
            <a:spLocks/>
          </p:cNvSpPr>
          <p:nvPr/>
        </p:nvSpPr>
        <p:spPr bwMode="gray">
          <a:xfrm>
            <a:off x="3320886" y="2151169"/>
            <a:ext cx="15213" cy="22277"/>
          </a:xfrm>
          <a:custGeom>
            <a:avLst/>
            <a:gdLst>
              <a:gd name="T0" fmla="*/ 5 w 9"/>
              <a:gd name="T1" fmla="*/ 13 h 13"/>
              <a:gd name="T2" fmla="*/ 5 w 9"/>
              <a:gd name="T3" fmla="*/ 13 h 13"/>
              <a:gd name="T4" fmla="*/ 4 w 9"/>
              <a:gd name="T5" fmla="*/ 13 h 13"/>
              <a:gd name="T6" fmla="*/ 3 w 9"/>
              <a:gd name="T7" fmla="*/ 13 h 13"/>
              <a:gd name="T8" fmla="*/ 0 w 9"/>
              <a:gd name="T9" fmla="*/ 9 h 13"/>
              <a:gd name="T10" fmla="*/ 0 w 9"/>
              <a:gd name="T11" fmla="*/ 5 h 13"/>
              <a:gd name="T12" fmla="*/ 2 w 9"/>
              <a:gd name="T13" fmla="*/ 3 h 13"/>
              <a:gd name="T14" fmla="*/ 2 w 9"/>
              <a:gd name="T15" fmla="*/ 3 h 13"/>
              <a:gd name="T16" fmla="*/ 4 w 9"/>
              <a:gd name="T17" fmla="*/ 0 h 13"/>
              <a:gd name="T18" fmla="*/ 5 w 9"/>
              <a:gd name="T19" fmla="*/ 0 h 13"/>
              <a:gd name="T20" fmla="*/ 8 w 9"/>
              <a:gd name="T21" fmla="*/ 0 h 13"/>
              <a:gd name="T22" fmla="*/ 9 w 9"/>
              <a:gd name="T23" fmla="*/ 1 h 13"/>
              <a:gd name="T24" fmla="*/ 9 w 9"/>
              <a:gd name="T25" fmla="*/ 1 h 13"/>
              <a:gd name="T26" fmla="*/ 9 w 9"/>
              <a:gd name="T27" fmla="*/ 5 h 13"/>
              <a:gd name="T28" fmla="*/ 8 w 9"/>
              <a:gd name="T29" fmla="*/ 8 h 13"/>
              <a:gd name="T30" fmla="*/ 7 w 9"/>
              <a:gd name="T31" fmla="*/ 10 h 13"/>
              <a:gd name="T32" fmla="*/ 5 w 9"/>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5" y="13"/>
                </a:moveTo>
                <a:lnTo>
                  <a:pt x="5" y="13"/>
                </a:lnTo>
                <a:lnTo>
                  <a:pt x="4" y="13"/>
                </a:lnTo>
                <a:lnTo>
                  <a:pt x="3" y="13"/>
                </a:lnTo>
                <a:lnTo>
                  <a:pt x="0" y="9"/>
                </a:lnTo>
                <a:lnTo>
                  <a:pt x="0" y="5"/>
                </a:lnTo>
                <a:lnTo>
                  <a:pt x="2" y="3"/>
                </a:lnTo>
                <a:lnTo>
                  <a:pt x="2" y="3"/>
                </a:lnTo>
                <a:lnTo>
                  <a:pt x="4" y="0"/>
                </a:lnTo>
                <a:lnTo>
                  <a:pt x="5" y="0"/>
                </a:lnTo>
                <a:lnTo>
                  <a:pt x="8" y="0"/>
                </a:lnTo>
                <a:lnTo>
                  <a:pt x="9" y="1"/>
                </a:lnTo>
                <a:lnTo>
                  <a:pt x="9" y="1"/>
                </a:lnTo>
                <a:lnTo>
                  <a:pt x="9" y="5"/>
                </a:lnTo>
                <a:lnTo>
                  <a:pt x="8" y="8"/>
                </a:lnTo>
                <a:lnTo>
                  <a:pt x="7" y="10"/>
                </a:lnTo>
                <a:lnTo>
                  <a:pt x="5"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2" name="Freeform 1463"/>
          <p:cNvSpPr>
            <a:spLocks/>
          </p:cNvSpPr>
          <p:nvPr/>
        </p:nvSpPr>
        <p:spPr bwMode="gray">
          <a:xfrm>
            <a:off x="3391879" y="2168306"/>
            <a:ext cx="18594" cy="20564"/>
          </a:xfrm>
          <a:custGeom>
            <a:avLst/>
            <a:gdLst>
              <a:gd name="T0" fmla="*/ 9 w 11"/>
              <a:gd name="T1" fmla="*/ 12 h 12"/>
              <a:gd name="T2" fmla="*/ 9 w 11"/>
              <a:gd name="T3" fmla="*/ 12 h 12"/>
              <a:gd name="T4" fmla="*/ 3 w 11"/>
              <a:gd name="T5" fmla="*/ 11 h 12"/>
              <a:gd name="T6" fmla="*/ 2 w 11"/>
              <a:gd name="T7" fmla="*/ 10 h 12"/>
              <a:gd name="T8" fmla="*/ 0 w 11"/>
              <a:gd name="T9" fmla="*/ 9 h 12"/>
              <a:gd name="T10" fmla="*/ 0 w 11"/>
              <a:gd name="T11" fmla="*/ 9 h 12"/>
              <a:gd name="T12" fmla="*/ 0 w 11"/>
              <a:gd name="T13" fmla="*/ 5 h 12"/>
              <a:gd name="T14" fmla="*/ 3 w 11"/>
              <a:gd name="T15" fmla="*/ 3 h 12"/>
              <a:gd name="T16" fmla="*/ 4 w 11"/>
              <a:gd name="T17" fmla="*/ 0 h 12"/>
              <a:gd name="T18" fmla="*/ 6 w 11"/>
              <a:gd name="T19" fmla="*/ 0 h 12"/>
              <a:gd name="T20" fmla="*/ 6 w 11"/>
              <a:gd name="T21" fmla="*/ 0 h 12"/>
              <a:gd name="T22" fmla="*/ 9 w 11"/>
              <a:gd name="T23" fmla="*/ 1 h 12"/>
              <a:gd name="T24" fmla="*/ 11 w 11"/>
              <a:gd name="T25" fmla="*/ 6 h 12"/>
              <a:gd name="T26" fmla="*/ 11 w 11"/>
              <a:gd name="T27" fmla="*/ 10 h 12"/>
              <a:gd name="T28" fmla="*/ 10 w 11"/>
              <a:gd name="T29" fmla="*/ 11 h 12"/>
              <a:gd name="T30" fmla="*/ 9 w 11"/>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2">
                <a:moveTo>
                  <a:pt x="9" y="12"/>
                </a:moveTo>
                <a:lnTo>
                  <a:pt x="9" y="12"/>
                </a:lnTo>
                <a:lnTo>
                  <a:pt x="3" y="11"/>
                </a:lnTo>
                <a:lnTo>
                  <a:pt x="2" y="10"/>
                </a:lnTo>
                <a:lnTo>
                  <a:pt x="0" y="9"/>
                </a:lnTo>
                <a:lnTo>
                  <a:pt x="0" y="9"/>
                </a:lnTo>
                <a:lnTo>
                  <a:pt x="0" y="5"/>
                </a:lnTo>
                <a:lnTo>
                  <a:pt x="3" y="3"/>
                </a:lnTo>
                <a:lnTo>
                  <a:pt x="4" y="0"/>
                </a:lnTo>
                <a:lnTo>
                  <a:pt x="6" y="0"/>
                </a:lnTo>
                <a:lnTo>
                  <a:pt x="6" y="0"/>
                </a:lnTo>
                <a:lnTo>
                  <a:pt x="9" y="1"/>
                </a:lnTo>
                <a:lnTo>
                  <a:pt x="11" y="6"/>
                </a:lnTo>
                <a:lnTo>
                  <a:pt x="11" y="10"/>
                </a:lnTo>
                <a:lnTo>
                  <a:pt x="10" y="11"/>
                </a:lnTo>
                <a:lnTo>
                  <a:pt x="9"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3" name="Freeform 1467"/>
          <p:cNvSpPr>
            <a:spLocks/>
          </p:cNvSpPr>
          <p:nvPr/>
        </p:nvSpPr>
        <p:spPr bwMode="gray">
          <a:xfrm>
            <a:off x="4172804" y="2043211"/>
            <a:ext cx="33807" cy="25704"/>
          </a:xfrm>
          <a:custGeom>
            <a:avLst/>
            <a:gdLst>
              <a:gd name="T0" fmla="*/ 18 w 20"/>
              <a:gd name="T1" fmla="*/ 14 h 15"/>
              <a:gd name="T2" fmla="*/ 18 w 20"/>
              <a:gd name="T3" fmla="*/ 14 h 15"/>
              <a:gd name="T4" fmla="*/ 7 w 20"/>
              <a:gd name="T5" fmla="*/ 15 h 15"/>
              <a:gd name="T6" fmla="*/ 1 w 20"/>
              <a:gd name="T7" fmla="*/ 14 h 15"/>
              <a:gd name="T8" fmla="*/ 0 w 20"/>
              <a:gd name="T9" fmla="*/ 13 h 15"/>
              <a:gd name="T10" fmla="*/ 0 w 20"/>
              <a:gd name="T11" fmla="*/ 12 h 15"/>
              <a:gd name="T12" fmla="*/ 0 w 20"/>
              <a:gd name="T13" fmla="*/ 12 h 15"/>
              <a:gd name="T14" fmla="*/ 2 w 20"/>
              <a:gd name="T15" fmla="*/ 4 h 15"/>
              <a:gd name="T16" fmla="*/ 4 w 20"/>
              <a:gd name="T17" fmla="*/ 2 h 15"/>
              <a:gd name="T18" fmla="*/ 5 w 20"/>
              <a:gd name="T19" fmla="*/ 0 h 15"/>
              <a:gd name="T20" fmla="*/ 5 w 20"/>
              <a:gd name="T21" fmla="*/ 0 h 15"/>
              <a:gd name="T22" fmla="*/ 12 w 20"/>
              <a:gd name="T23" fmla="*/ 0 h 15"/>
              <a:gd name="T24" fmla="*/ 16 w 20"/>
              <a:gd name="T25" fmla="*/ 0 h 15"/>
              <a:gd name="T26" fmla="*/ 17 w 20"/>
              <a:gd name="T27" fmla="*/ 2 h 15"/>
              <a:gd name="T28" fmla="*/ 18 w 20"/>
              <a:gd name="T29" fmla="*/ 3 h 15"/>
              <a:gd name="T30" fmla="*/ 18 w 20"/>
              <a:gd name="T31" fmla="*/ 3 h 15"/>
              <a:gd name="T32" fmla="*/ 20 w 20"/>
              <a:gd name="T33" fmla="*/ 10 h 15"/>
              <a:gd name="T34" fmla="*/ 20 w 20"/>
              <a:gd name="T35" fmla="*/ 13 h 15"/>
              <a:gd name="T36" fmla="*/ 20 w 20"/>
              <a:gd name="T37" fmla="*/ 14 h 15"/>
              <a:gd name="T38" fmla="*/ 18 w 20"/>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5">
                <a:moveTo>
                  <a:pt x="18" y="14"/>
                </a:moveTo>
                <a:lnTo>
                  <a:pt x="18" y="14"/>
                </a:lnTo>
                <a:lnTo>
                  <a:pt x="7" y="15"/>
                </a:lnTo>
                <a:lnTo>
                  <a:pt x="1" y="14"/>
                </a:lnTo>
                <a:lnTo>
                  <a:pt x="0" y="13"/>
                </a:lnTo>
                <a:lnTo>
                  <a:pt x="0" y="12"/>
                </a:lnTo>
                <a:lnTo>
                  <a:pt x="0" y="12"/>
                </a:lnTo>
                <a:lnTo>
                  <a:pt x="2" y="4"/>
                </a:lnTo>
                <a:lnTo>
                  <a:pt x="4" y="2"/>
                </a:lnTo>
                <a:lnTo>
                  <a:pt x="5" y="0"/>
                </a:lnTo>
                <a:lnTo>
                  <a:pt x="5" y="0"/>
                </a:lnTo>
                <a:lnTo>
                  <a:pt x="12" y="0"/>
                </a:lnTo>
                <a:lnTo>
                  <a:pt x="16" y="0"/>
                </a:lnTo>
                <a:lnTo>
                  <a:pt x="17" y="2"/>
                </a:lnTo>
                <a:lnTo>
                  <a:pt x="18" y="3"/>
                </a:lnTo>
                <a:lnTo>
                  <a:pt x="18" y="3"/>
                </a:lnTo>
                <a:lnTo>
                  <a:pt x="20" y="10"/>
                </a:lnTo>
                <a:lnTo>
                  <a:pt x="20" y="13"/>
                </a:lnTo>
                <a:lnTo>
                  <a:pt x="20" y="14"/>
                </a:lnTo>
                <a:lnTo>
                  <a:pt x="18"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4" name="Freeform 1469"/>
          <p:cNvSpPr>
            <a:spLocks/>
          </p:cNvSpPr>
          <p:nvPr/>
        </p:nvSpPr>
        <p:spPr bwMode="gray">
          <a:xfrm>
            <a:off x="4818502" y="2111756"/>
            <a:ext cx="77755" cy="58263"/>
          </a:xfrm>
          <a:custGeom>
            <a:avLst/>
            <a:gdLst>
              <a:gd name="T0" fmla="*/ 45 w 46"/>
              <a:gd name="T1" fmla="*/ 34 h 34"/>
              <a:gd name="T2" fmla="*/ 45 w 46"/>
              <a:gd name="T3" fmla="*/ 34 h 34"/>
              <a:gd name="T4" fmla="*/ 25 w 46"/>
              <a:gd name="T5" fmla="*/ 28 h 34"/>
              <a:gd name="T6" fmla="*/ 8 w 46"/>
              <a:gd name="T7" fmla="*/ 26 h 34"/>
              <a:gd name="T8" fmla="*/ 8 w 46"/>
              <a:gd name="T9" fmla="*/ 26 h 34"/>
              <a:gd name="T10" fmla="*/ 1 w 46"/>
              <a:gd name="T11" fmla="*/ 27 h 34"/>
              <a:gd name="T12" fmla="*/ 0 w 46"/>
              <a:gd name="T13" fmla="*/ 27 h 34"/>
              <a:gd name="T14" fmla="*/ 0 w 46"/>
              <a:gd name="T15" fmla="*/ 26 h 34"/>
              <a:gd name="T16" fmla="*/ 0 w 46"/>
              <a:gd name="T17" fmla="*/ 26 h 34"/>
              <a:gd name="T18" fmla="*/ 2 w 46"/>
              <a:gd name="T19" fmla="*/ 22 h 34"/>
              <a:gd name="T20" fmla="*/ 6 w 46"/>
              <a:gd name="T21" fmla="*/ 20 h 34"/>
              <a:gd name="T22" fmla="*/ 8 w 46"/>
              <a:gd name="T23" fmla="*/ 16 h 34"/>
              <a:gd name="T24" fmla="*/ 9 w 46"/>
              <a:gd name="T25" fmla="*/ 13 h 34"/>
              <a:gd name="T26" fmla="*/ 9 w 46"/>
              <a:gd name="T27" fmla="*/ 13 h 34"/>
              <a:gd name="T28" fmla="*/ 11 w 46"/>
              <a:gd name="T29" fmla="*/ 6 h 34"/>
              <a:gd name="T30" fmla="*/ 13 w 46"/>
              <a:gd name="T31" fmla="*/ 4 h 34"/>
              <a:gd name="T32" fmla="*/ 14 w 46"/>
              <a:gd name="T33" fmla="*/ 2 h 34"/>
              <a:gd name="T34" fmla="*/ 14 w 46"/>
              <a:gd name="T35" fmla="*/ 2 h 34"/>
              <a:gd name="T36" fmla="*/ 19 w 46"/>
              <a:gd name="T37" fmla="*/ 1 h 34"/>
              <a:gd name="T38" fmla="*/ 22 w 46"/>
              <a:gd name="T39" fmla="*/ 0 h 34"/>
              <a:gd name="T40" fmla="*/ 25 w 46"/>
              <a:gd name="T41" fmla="*/ 1 h 34"/>
              <a:gd name="T42" fmla="*/ 25 w 46"/>
              <a:gd name="T43" fmla="*/ 1 h 34"/>
              <a:gd name="T44" fmla="*/ 32 w 46"/>
              <a:gd name="T45" fmla="*/ 2 h 34"/>
              <a:gd name="T46" fmla="*/ 35 w 46"/>
              <a:gd name="T47" fmla="*/ 5 h 34"/>
              <a:gd name="T48" fmla="*/ 39 w 46"/>
              <a:gd name="T49" fmla="*/ 7 h 34"/>
              <a:gd name="T50" fmla="*/ 39 w 46"/>
              <a:gd name="T51" fmla="*/ 7 h 34"/>
              <a:gd name="T52" fmla="*/ 43 w 46"/>
              <a:gd name="T53" fmla="*/ 13 h 34"/>
              <a:gd name="T54" fmla="*/ 45 w 46"/>
              <a:gd name="T55" fmla="*/ 23 h 34"/>
              <a:gd name="T56" fmla="*/ 46 w 46"/>
              <a:gd name="T57" fmla="*/ 31 h 34"/>
              <a:gd name="T58" fmla="*/ 46 w 46"/>
              <a:gd name="T59" fmla="*/ 33 h 34"/>
              <a:gd name="T60" fmla="*/ 45 w 46"/>
              <a:gd name="T6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34">
                <a:moveTo>
                  <a:pt x="45" y="34"/>
                </a:moveTo>
                <a:lnTo>
                  <a:pt x="45" y="34"/>
                </a:lnTo>
                <a:lnTo>
                  <a:pt x="25" y="28"/>
                </a:lnTo>
                <a:lnTo>
                  <a:pt x="8" y="26"/>
                </a:lnTo>
                <a:lnTo>
                  <a:pt x="8" y="26"/>
                </a:lnTo>
                <a:lnTo>
                  <a:pt x="1" y="27"/>
                </a:lnTo>
                <a:lnTo>
                  <a:pt x="0" y="27"/>
                </a:lnTo>
                <a:lnTo>
                  <a:pt x="0" y="26"/>
                </a:lnTo>
                <a:lnTo>
                  <a:pt x="0" y="26"/>
                </a:lnTo>
                <a:lnTo>
                  <a:pt x="2" y="22"/>
                </a:lnTo>
                <a:lnTo>
                  <a:pt x="6" y="20"/>
                </a:lnTo>
                <a:lnTo>
                  <a:pt x="8" y="16"/>
                </a:lnTo>
                <a:lnTo>
                  <a:pt x="9" y="13"/>
                </a:lnTo>
                <a:lnTo>
                  <a:pt x="9" y="13"/>
                </a:lnTo>
                <a:lnTo>
                  <a:pt x="11" y="6"/>
                </a:lnTo>
                <a:lnTo>
                  <a:pt x="13" y="4"/>
                </a:lnTo>
                <a:lnTo>
                  <a:pt x="14" y="2"/>
                </a:lnTo>
                <a:lnTo>
                  <a:pt x="14" y="2"/>
                </a:lnTo>
                <a:lnTo>
                  <a:pt x="19" y="1"/>
                </a:lnTo>
                <a:lnTo>
                  <a:pt x="22" y="0"/>
                </a:lnTo>
                <a:lnTo>
                  <a:pt x="25" y="1"/>
                </a:lnTo>
                <a:lnTo>
                  <a:pt x="25" y="1"/>
                </a:lnTo>
                <a:lnTo>
                  <a:pt x="32" y="2"/>
                </a:lnTo>
                <a:lnTo>
                  <a:pt x="35" y="5"/>
                </a:lnTo>
                <a:lnTo>
                  <a:pt x="39" y="7"/>
                </a:lnTo>
                <a:lnTo>
                  <a:pt x="39" y="7"/>
                </a:lnTo>
                <a:lnTo>
                  <a:pt x="43" y="13"/>
                </a:lnTo>
                <a:lnTo>
                  <a:pt x="45" y="23"/>
                </a:lnTo>
                <a:lnTo>
                  <a:pt x="46" y="31"/>
                </a:lnTo>
                <a:lnTo>
                  <a:pt x="46" y="33"/>
                </a:lnTo>
                <a:lnTo>
                  <a:pt x="45" y="3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5" name="Freeform 1471"/>
          <p:cNvSpPr>
            <a:spLocks/>
          </p:cNvSpPr>
          <p:nvPr/>
        </p:nvSpPr>
        <p:spPr bwMode="gray">
          <a:xfrm>
            <a:off x="4818502" y="2084338"/>
            <a:ext cx="21974" cy="27418"/>
          </a:xfrm>
          <a:custGeom>
            <a:avLst/>
            <a:gdLst>
              <a:gd name="T0" fmla="*/ 2 w 13"/>
              <a:gd name="T1" fmla="*/ 16 h 16"/>
              <a:gd name="T2" fmla="*/ 2 w 13"/>
              <a:gd name="T3" fmla="*/ 16 h 16"/>
              <a:gd name="T4" fmla="*/ 1 w 13"/>
              <a:gd name="T5" fmla="*/ 13 h 16"/>
              <a:gd name="T6" fmla="*/ 0 w 13"/>
              <a:gd name="T7" fmla="*/ 12 h 16"/>
              <a:gd name="T8" fmla="*/ 1 w 13"/>
              <a:gd name="T9" fmla="*/ 6 h 16"/>
              <a:gd name="T10" fmla="*/ 3 w 13"/>
              <a:gd name="T11" fmla="*/ 2 h 16"/>
              <a:gd name="T12" fmla="*/ 7 w 13"/>
              <a:gd name="T13" fmla="*/ 0 h 16"/>
              <a:gd name="T14" fmla="*/ 7 w 13"/>
              <a:gd name="T15" fmla="*/ 0 h 16"/>
              <a:gd name="T16" fmla="*/ 9 w 13"/>
              <a:gd name="T17" fmla="*/ 0 h 16"/>
              <a:gd name="T18" fmla="*/ 11 w 13"/>
              <a:gd name="T19" fmla="*/ 1 h 16"/>
              <a:gd name="T20" fmla="*/ 13 w 13"/>
              <a:gd name="T21" fmla="*/ 5 h 16"/>
              <a:gd name="T22" fmla="*/ 13 w 13"/>
              <a:gd name="T23" fmla="*/ 5 h 16"/>
              <a:gd name="T24" fmla="*/ 12 w 13"/>
              <a:gd name="T25" fmla="*/ 7 h 16"/>
              <a:gd name="T26" fmla="*/ 9 w 13"/>
              <a:gd name="T27" fmla="*/ 12 h 16"/>
              <a:gd name="T28" fmla="*/ 7 w 13"/>
              <a:gd name="T29" fmla="*/ 16 h 16"/>
              <a:gd name="T30" fmla="*/ 5 w 13"/>
              <a:gd name="T31" fmla="*/ 16 h 16"/>
              <a:gd name="T32" fmla="*/ 2 w 13"/>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6">
                <a:moveTo>
                  <a:pt x="2" y="16"/>
                </a:moveTo>
                <a:lnTo>
                  <a:pt x="2" y="16"/>
                </a:lnTo>
                <a:lnTo>
                  <a:pt x="1" y="13"/>
                </a:lnTo>
                <a:lnTo>
                  <a:pt x="0" y="12"/>
                </a:lnTo>
                <a:lnTo>
                  <a:pt x="1" y="6"/>
                </a:lnTo>
                <a:lnTo>
                  <a:pt x="3" y="2"/>
                </a:lnTo>
                <a:lnTo>
                  <a:pt x="7" y="0"/>
                </a:lnTo>
                <a:lnTo>
                  <a:pt x="7" y="0"/>
                </a:lnTo>
                <a:lnTo>
                  <a:pt x="9" y="0"/>
                </a:lnTo>
                <a:lnTo>
                  <a:pt x="11" y="1"/>
                </a:lnTo>
                <a:lnTo>
                  <a:pt x="13" y="5"/>
                </a:lnTo>
                <a:lnTo>
                  <a:pt x="13" y="5"/>
                </a:lnTo>
                <a:lnTo>
                  <a:pt x="12" y="7"/>
                </a:lnTo>
                <a:lnTo>
                  <a:pt x="9" y="12"/>
                </a:lnTo>
                <a:lnTo>
                  <a:pt x="7" y="16"/>
                </a:lnTo>
                <a:lnTo>
                  <a:pt x="5" y="16"/>
                </a:lnTo>
                <a:lnTo>
                  <a:pt x="2"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6" name="Freeform 1473"/>
          <p:cNvSpPr>
            <a:spLocks/>
          </p:cNvSpPr>
          <p:nvPr/>
        </p:nvSpPr>
        <p:spPr bwMode="gray">
          <a:xfrm>
            <a:off x="4742438" y="1911262"/>
            <a:ext cx="199457" cy="135376"/>
          </a:xfrm>
          <a:custGeom>
            <a:avLst/>
            <a:gdLst>
              <a:gd name="T0" fmla="*/ 74 w 118"/>
              <a:gd name="T1" fmla="*/ 69 h 79"/>
              <a:gd name="T2" fmla="*/ 72 w 118"/>
              <a:gd name="T3" fmla="*/ 64 h 79"/>
              <a:gd name="T4" fmla="*/ 67 w 118"/>
              <a:gd name="T5" fmla="*/ 64 h 79"/>
              <a:gd name="T6" fmla="*/ 57 w 118"/>
              <a:gd name="T7" fmla="*/ 68 h 79"/>
              <a:gd name="T8" fmla="*/ 47 w 118"/>
              <a:gd name="T9" fmla="*/ 66 h 79"/>
              <a:gd name="T10" fmla="*/ 41 w 118"/>
              <a:gd name="T11" fmla="*/ 63 h 79"/>
              <a:gd name="T12" fmla="*/ 37 w 118"/>
              <a:gd name="T13" fmla="*/ 63 h 79"/>
              <a:gd name="T14" fmla="*/ 36 w 118"/>
              <a:gd name="T15" fmla="*/ 70 h 79"/>
              <a:gd name="T16" fmla="*/ 31 w 118"/>
              <a:gd name="T17" fmla="*/ 79 h 79"/>
              <a:gd name="T18" fmla="*/ 22 w 118"/>
              <a:gd name="T19" fmla="*/ 77 h 79"/>
              <a:gd name="T20" fmla="*/ 18 w 118"/>
              <a:gd name="T21" fmla="*/ 71 h 79"/>
              <a:gd name="T22" fmla="*/ 8 w 118"/>
              <a:gd name="T23" fmla="*/ 58 h 79"/>
              <a:gd name="T24" fmla="*/ 0 w 118"/>
              <a:gd name="T25" fmla="*/ 45 h 79"/>
              <a:gd name="T26" fmla="*/ 0 w 118"/>
              <a:gd name="T27" fmla="*/ 43 h 79"/>
              <a:gd name="T28" fmla="*/ 8 w 118"/>
              <a:gd name="T29" fmla="*/ 44 h 79"/>
              <a:gd name="T30" fmla="*/ 8 w 118"/>
              <a:gd name="T31" fmla="*/ 39 h 79"/>
              <a:gd name="T32" fmla="*/ 5 w 118"/>
              <a:gd name="T33" fmla="*/ 27 h 79"/>
              <a:gd name="T34" fmla="*/ 8 w 118"/>
              <a:gd name="T35" fmla="*/ 25 h 79"/>
              <a:gd name="T36" fmla="*/ 9 w 118"/>
              <a:gd name="T37" fmla="*/ 23 h 79"/>
              <a:gd name="T38" fmla="*/ 9 w 118"/>
              <a:gd name="T39" fmla="*/ 11 h 79"/>
              <a:gd name="T40" fmla="*/ 22 w 118"/>
              <a:gd name="T41" fmla="*/ 4 h 79"/>
              <a:gd name="T42" fmla="*/ 27 w 118"/>
              <a:gd name="T43" fmla="*/ 0 h 79"/>
              <a:gd name="T44" fmla="*/ 32 w 118"/>
              <a:gd name="T45" fmla="*/ 4 h 79"/>
              <a:gd name="T46" fmla="*/ 41 w 118"/>
              <a:gd name="T47" fmla="*/ 13 h 79"/>
              <a:gd name="T48" fmla="*/ 43 w 118"/>
              <a:gd name="T49" fmla="*/ 20 h 79"/>
              <a:gd name="T50" fmla="*/ 51 w 118"/>
              <a:gd name="T51" fmla="*/ 20 h 79"/>
              <a:gd name="T52" fmla="*/ 52 w 118"/>
              <a:gd name="T53" fmla="*/ 21 h 79"/>
              <a:gd name="T54" fmla="*/ 56 w 118"/>
              <a:gd name="T55" fmla="*/ 29 h 79"/>
              <a:gd name="T56" fmla="*/ 59 w 118"/>
              <a:gd name="T57" fmla="*/ 27 h 79"/>
              <a:gd name="T58" fmla="*/ 59 w 118"/>
              <a:gd name="T59" fmla="*/ 13 h 79"/>
              <a:gd name="T60" fmla="*/ 63 w 118"/>
              <a:gd name="T61" fmla="*/ 7 h 79"/>
              <a:gd name="T62" fmla="*/ 63 w 118"/>
              <a:gd name="T63" fmla="*/ 2 h 79"/>
              <a:gd name="T64" fmla="*/ 67 w 118"/>
              <a:gd name="T65" fmla="*/ 2 h 79"/>
              <a:gd name="T66" fmla="*/ 73 w 118"/>
              <a:gd name="T67" fmla="*/ 10 h 79"/>
              <a:gd name="T68" fmla="*/ 85 w 118"/>
              <a:gd name="T69" fmla="*/ 20 h 79"/>
              <a:gd name="T70" fmla="*/ 98 w 118"/>
              <a:gd name="T71" fmla="*/ 20 h 79"/>
              <a:gd name="T72" fmla="*/ 112 w 118"/>
              <a:gd name="T73" fmla="*/ 29 h 79"/>
              <a:gd name="T74" fmla="*/ 117 w 118"/>
              <a:gd name="T75" fmla="*/ 34 h 79"/>
              <a:gd name="T76" fmla="*/ 111 w 118"/>
              <a:gd name="T77" fmla="*/ 38 h 79"/>
              <a:gd name="T78" fmla="*/ 111 w 118"/>
              <a:gd name="T79" fmla="*/ 47 h 79"/>
              <a:gd name="T80" fmla="*/ 110 w 118"/>
              <a:gd name="T81" fmla="*/ 53 h 79"/>
              <a:gd name="T82" fmla="*/ 99 w 118"/>
              <a:gd name="T83" fmla="*/ 61 h 79"/>
              <a:gd name="T84" fmla="*/ 89 w 118"/>
              <a:gd name="T85" fmla="*/ 58 h 79"/>
              <a:gd name="T86" fmla="*/ 83 w 118"/>
              <a:gd name="T87" fmla="*/ 53 h 79"/>
              <a:gd name="T88" fmla="*/ 80 w 118"/>
              <a:gd name="T89" fmla="*/ 38 h 79"/>
              <a:gd name="T90" fmla="*/ 84 w 118"/>
              <a:gd name="T91" fmla="*/ 29 h 79"/>
              <a:gd name="T92" fmla="*/ 79 w 118"/>
              <a:gd name="T93" fmla="*/ 27 h 79"/>
              <a:gd name="T94" fmla="*/ 74 w 118"/>
              <a:gd name="T95" fmla="*/ 29 h 79"/>
              <a:gd name="T96" fmla="*/ 73 w 118"/>
              <a:gd name="T97" fmla="*/ 39 h 79"/>
              <a:gd name="T98" fmla="*/ 80 w 118"/>
              <a:gd name="T99" fmla="*/ 58 h 79"/>
              <a:gd name="T100" fmla="*/ 85 w 118"/>
              <a:gd name="T101" fmla="*/ 61 h 79"/>
              <a:gd name="T102" fmla="*/ 93 w 118"/>
              <a:gd name="T103" fmla="*/ 66 h 79"/>
              <a:gd name="T104" fmla="*/ 85 w 118"/>
              <a:gd name="T105"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79">
                <a:moveTo>
                  <a:pt x="77" y="69"/>
                </a:moveTo>
                <a:lnTo>
                  <a:pt x="77" y="69"/>
                </a:lnTo>
                <a:lnTo>
                  <a:pt x="74" y="69"/>
                </a:lnTo>
                <a:lnTo>
                  <a:pt x="73" y="68"/>
                </a:lnTo>
                <a:lnTo>
                  <a:pt x="72" y="64"/>
                </a:lnTo>
                <a:lnTo>
                  <a:pt x="72" y="64"/>
                </a:lnTo>
                <a:lnTo>
                  <a:pt x="72" y="63"/>
                </a:lnTo>
                <a:lnTo>
                  <a:pt x="72" y="63"/>
                </a:lnTo>
                <a:lnTo>
                  <a:pt x="67" y="64"/>
                </a:lnTo>
                <a:lnTo>
                  <a:pt x="67" y="64"/>
                </a:lnTo>
                <a:lnTo>
                  <a:pt x="62" y="66"/>
                </a:lnTo>
                <a:lnTo>
                  <a:pt x="57" y="68"/>
                </a:lnTo>
                <a:lnTo>
                  <a:pt x="51" y="68"/>
                </a:lnTo>
                <a:lnTo>
                  <a:pt x="47" y="66"/>
                </a:lnTo>
                <a:lnTo>
                  <a:pt x="47" y="66"/>
                </a:lnTo>
                <a:lnTo>
                  <a:pt x="45" y="65"/>
                </a:lnTo>
                <a:lnTo>
                  <a:pt x="42" y="64"/>
                </a:lnTo>
                <a:lnTo>
                  <a:pt x="41" y="63"/>
                </a:lnTo>
                <a:lnTo>
                  <a:pt x="40" y="63"/>
                </a:lnTo>
                <a:lnTo>
                  <a:pt x="40" y="63"/>
                </a:lnTo>
                <a:lnTo>
                  <a:pt x="37" y="63"/>
                </a:lnTo>
                <a:lnTo>
                  <a:pt x="37" y="65"/>
                </a:lnTo>
                <a:lnTo>
                  <a:pt x="36" y="70"/>
                </a:lnTo>
                <a:lnTo>
                  <a:pt x="36" y="70"/>
                </a:lnTo>
                <a:lnTo>
                  <a:pt x="36" y="76"/>
                </a:lnTo>
                <a:lnTo>
                  <a:pt x="35" y="79"/>
                </a:lnTo>
                <a:lnTo>
                  <a:pt x="31" y="79"/>
                </a:lnTo>
                <a:lnTo>
                  <a:pt x="31" y="79"/>
                </a:lnTo>
                <a:lnTo>
                  <a:pt x="26" y="79"/>
                </a:lnTo>
                <a:lnTo>
                  <a:pt x="22" y="77"/>
                </a:lnTo>
                <a:lnTo>
                  <a:pt x="20" y="75"/>
                </a:lnTo>
                <a:lnTo>
                  <a:pt x="18" y="71"/>
                </a:lnTo>
                <a:lnTo>
                  <a:pt x="18" y="71"/>
                </a:lnTo>
                <a:lnTo>
                  <a:pt x="16" y="68"/>
                </a:lnTo>
                <a:lnTo>
                  <a:pt x="14" y="64"/>
                </a:lnTo>
                <a:lnTo>
                  <a:pt x="8" y="58"/>
                </a:lnTo>
                <a:lnTo>
                  <a:pt x="8" y="58"/>
                </a:lnTo>
                <a:lnTo>
                  <a:pt x="2" y="49"/>
                </a:lnTo>
                <a:lnTo>
                  <a:pt x="0" y="45"/>
                </a:lnTo>
                <a:lnTo>
                  <a:pt x="0" y="44"/>
                </a:lnTo>
                <a:lnTo>
                  <a:pt x="0" y="43"/>
                </a:lnTo>
                <a:lnTo>
                  <a:pt x="0" y="43"/>
                </a:lnTo>
                <a:lnTo>
                  <a:pt x="4" y="43"/>
                </a:lnTo>
                <a:lnTo>
                  <a:pt x="5" y="44"/>
                </a:lnTo>
                <a:lnTo>
                  <a:pt x="8" y="44"/>
                </a:lnTo>
                <a:lnTo>
                  <a:pt x="8" y="43"/>
                </a:lnTo>
                <a:lnTo>
                  <a:pt x="8" y="43"/>
                </a:lnTo>
                <a:lnTo>
                  <a:pt x="8" y="39"/>
                </a:lnTo>
                <a:lnTo>
                  <a:pt x="6" y="34"/>
                </a:lnTo>
                <a:lnTo>
                  <a:pt x="5" y="29"/>
                </a:lnTo>
                <a:lnTo>
                  <a:pt x="5" y="27"/>
                </a:lnTo>
                <a:lnTo>
                  <a:pt x="6" y="26"/>
                </a:lnTo>
                <a:lnTo>
                  <a:pt x="6" y="26"/>
                </a:lnTo>
                <a:lnTo>
                  <a:pt x="8" y="25"/>
                </a:lnTo>
                <a:lnTo>
                  <a:pt x="9" y="25"/>
                </a:lnTo>
                <a:lnTo>
                  <a:pt x="9" y="23"/>
                </a:lnTo>
                <a:lnTo>
                  <a:pt x="9" y="23"/>
                </a:lnTo>
                <a:lnTo>
                  <a:pt x="8" y="16"/>
                </a:lnTo>
                <a:lnTo>
                  <a:pt x="8" y="13"/>
                </a:lnTo>
                <a:lnTo>
                  <a:pt x="9" y="11"/>
                </a:lnTo>
                <a:lnTo>
                  <a:pt x="9" y="11"/>
                </a:lnTo>
                <a:lnTo>
                  <a:pt x="15" y="7"/>
                </a:lnTo>
                <a:lnTo>
                  <a:pt x="22" y="4"/>
                </a:lnTo>
                <a:lnTo>
                  <a:pt x="22" y="4"/>
                </a:lnTo>
                <a:lnTo>
                  <a:pt x="26" y="1"/>
                </a:lnTo>
                <a:lnTo>
                  <a:pt x="27" y="0"/>
                </a:lnTo>
                <a:lnTo>
                  <a:pt x="30" y="1"/>
                </a:lnTo>
                <a:lnTo>
                  <a:pt x="32" y="4"/>
                </a:lnTo>
                <a:lnTo>
                  <a:pt x="32" y="4"/>
                </a:lnTo>
                <a:lnTo>
                  <a:pt x="37" y="8"/>
                </a:lnTo>
                <a:lnTo>
                  <a:pt x="40" y="11"/>
                </a:lnTo>
                <a:lnTo>
                  <a:pt x="41" y="13"/>
                </a:lnTo>
                <a:lnTo>
                  <a:pt x="41" y="13"/>
                </a:lnTo>
                <a:lnTo>
                  <a:pt x="42" y="18"/>
                </a:lnTo>
                <a:lnTo>
                  <a:pt x="43" y="20"/>
                </a:lnTo>
                <a:lnTo>
                  <a:pt x="46" y="21"/>
                </a:lnTo>
                <a:lnTo>
                  <a:pt x="46" y="21"/>
                </a:lnTo>
                <a:lnTo>
                  <a:pt x="51" y="20"/>
                </a:lnTo>
                <a:lnTo>
                  <a:pt x="52" y="20"/>
                </a:lnTo>
                <a:lnTo>
                  <a:pt x="52" y="21"/>
                </a:lnTo>
                <a:lnTo>
                  <a:pt x="52" y="21"/>
                </a:lnTo>
                <a:lnTo>
                  <a:pt x="53" y="27"/>
                </a:lnTo>
                <a:lnTo>
                  <a:pt x="54" y="28"/>
                </a:lnTo>
                <a:lnTo>
                  <a:pt x="56" y="29"/>
                </a:lnTo>
                <a:lnTo>
                  <a:pt x="56" y="29"/>
                </a:lnTo>
                <a:lnTo>
                  <a:pt x="58" y="28"/>
                </a:lnTo>
                <a:lnTo>
                  <a:pt x="59" y="27"/>
                </a:lnTo>
                <a:lnTo>
                  <a:pt x="59" y="21"/>
                </a:lnTo>
                <a:lnTo>
                  <a:pt x="59" y="21"/>
                </a:lnTo>
                <a:lnTo>
                  <a:pt x="59" y="13"/>
                </a:lnTo>
                <a:lnTo>
                  <a:pt x="61" y="10"/>
                </a:lnTo>
                <a:lnTo>
                  <a:pt x="63" y="7"/>
                </a:lnTo>
                <a:lnTo>
                  <a:pt x="63" y="7"/>
                </a:lnTo>
                <a:lnTo>
                  <a:pt x="64" y="6"/>
                </a:lnTo>
                <a:lnTo>
                  <a:pt x="63" y="4"/>
                </a:lnTo>
                <a:lnTo>
                  <a:pt x="63" y="2"/>
                </a:lnTo>
                <a:lnTo>
                  <a:pt x="64" y="1"/>
                </a:lnTo>
                <a:lnTo>
                  <a:pt x="64" y="1"/>
                </a:lnTo>
                <a:lnTo>
                  <a:pt x="67" y="2"/>
                </a:lnTo>
                <a:lnTo>
                  <a:pt x="68" y="5"/>
                </a:lnTo>
                <a:lnTo>
                  <a:pt x="73" y="10"/>
                </a:lnTo>
                <a:lnTo>
                  <a:pt x="73" y="10"/>
                </a:lnTo>
                <a:lnTo>
                  <a:pt x="79" y="16"/>
                </a:lnTo>
                <a:lnTo>
                  <a:pt x="82" y="18"/>
                </a:lnTo>
                <a:lnTo>
                  <a:pt x="85" y="20"/>
                </a:lnTo>
                <a:lnTo>
                  <a:pt x="85" y="20"/>
                </a:lnTo>
                <a:lnTo>
                  <a:pt x="94" y="18"/>
                </a:lnTo>
                <a:lnTo>
                  <a:pt x="98" y="20"/>
                </a:lnTo>
                <a:lnTo>
                  <a:pt x="101" y="21"/>
                </a:lnTo>
                <a:lnTo>
                  <a:pt x="101" y="21"/>
                </a:lnTo>
                <a:lnTo>
                  <a:pt x="112" y="29"/>
                </a:lnTo>
                <a:lnTo>
                  <a:pt x="117" y="32"/>
                </a:lnTo>
                <a:lnTo>
                  <a:pt x="118" y="33"/>
                </a:lnTo>
                <a:lnTo>
                  <a:pt x="117" y="34"/>
                </a:lnTo>
                <a:lnTo>
                  <a:pt x="117" y="34"/>
                </a:lnTo>
                <a:lnTo>
                  <a:pt x="114" y="37"/>
                </a:lnTo>
                <a:lnTo>
                  <a:pt x="111" y="38"/>
                </a:lnTo>
                <a:lnTo>
                  <a:pt x="110" y="39"/>
                </a:lnTo>
                <a:lnTo>
                  <a:pt x="110" y="39"/>
                </a:lnTo>
                <a:lnTo>
                  <a:pt x="111" y="47"/>
                </a:lnTo>
                <a:lnTo>
                  <a:pt x="111" y="50"/>
                </a:lnTo>
                <a:lnTo>
                  <a:pt x="110" y="53"/>
                </a:lnTo>
                <a:lnTo>
                  <a:pt x="110" y="53"/>
                </a:lnTo>
                <a:lnTo>
                  <a:pt x="104" y="59"/>
                </a:lnTo>
                <a:lnTo>
                  <a:pt x="101" y="61"/>
                </a:lnTo>
                <a:lnTo>
                  <a:pt x="99" y="61"/>
                </a:lnTo>
                <a:lnTo>
                  <a:pt x="99" y="61"/>
                </a:lnTo>
                <a:lnTo>
                  <a:pt x="93" y="59"/>
                </a:lnTo>
                <a:lnTo>
                  <a:pt x="89" y="58"/>
                </a:lnTo>
                <a:lnTo>
                  <a:pt x="85" y="57"/>
                </a:lnTo>
                <a:lnTo>
                  <a:pt x="85" y="57"/>
                </a:lnTo>
                <a:lnTo>
                  <a:pt x="83" y="53"/>
                </a:lnTo>
                <a:lnTo>
                  <a:pt x="82" y="47"/>
                </a:lnTo>
                <a:lnTo>
                  <a:pt x="80" y="42"/>
                </a:lnTo>
                <a:lnTo>
                  <a:pt x="80" y="38"/>
                </a:lnTo>
                <a:lnTo>
                  <a:pt x="80" y="38"/>
                </a:lnTo>
                <a:lnTo>
                  <a:pt x="83" y="32"/>
                </a:lnTo>
                <a:lnTo>
                  <a:pt x="84" y="29"/>
                </a:lnTo>
                <a:lnTo>
                  <a:pt x="84" y="28"/>
                </a:lnTo>
                <a:lnTo>
                  <a:pt x="84" y="28"/>
                </a:lnTo>
                <a:lnTo>
                  <a:pt x="79" y="27"/>
                </a:lnTo>
                <a:lnTo>
                  <a:pt x="77" y="28"/>
                </a:lnTo>
                <a:lnTo>
                  <a:pt x="74" y="29"/>
                </a:lnTo>
                <a:lnTo>
                  <a:pt x="74" y="29"/>
                </a:lnTo>
                <a:lnTo>
                  <a:pt x="73" y="31"/>
                </a:lnTo>
                <a:lnTo>
                  <a:pt x="73" y="34"/>
                </a:lnTo>
                <a:lnTo>
                  <a:pt x="73" y="39"/>
                </a:lnTo>
                <a:lnTo>
                  <a:pt x="73" y="39"/>
                </a:lnTo>
                <a:lnTo>
                  <a:pt x="77" y="50"/>
                </a:lnTo>
                <a:lnTo>
                  <a:pt x="80" y="58"/>
                </a:lnTo>
                <a:lnTo>
                  <a:pt x="83" y="60"/>
                </a:lnTo>
                <a:lnTo>
                  <a:pt x="85" y="61"/>
                </a:lnTo>
                <a:lnTo>
                  <a:pt x="85" y="61"/>
                </a:lnTo>
                <a:lnTo>
                  <a:pt x="93" y="65"/>
                </a:lnTo>
                <a:lnTo>
                  <a:pt x="94" y="65"/>
                </a:lnTo>
                <a:lnTo>
                  <a:pt x="93" y="66"/>
                </a:lnTo>
                <a:lnTo>
                  <a:pt x="93" y="66"/>
                </a:lnTo>
                <a:lnTo>
                  <a:pt x="90" y="68"/>
                </a:lnTo>
                <a:lnTo>
                  <a:pt x="85" y="68"/>
                </a:lnTo>
                <a:lnTo>
                  <a:pt x="77" y="6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7" name="Freeform 1475"/>
          <p:cNvSpPr>
            <a:spLocks/>
          </p:cNvSpPr>
          <p:nvPr/>
        </p:nvSpPr>
        <p:spPr bwMode="gray">
          <a:xfrm>
            <a:off x="4963869" y="1976379"/>
            <a:ext cx="101419" cy="70259"/>
          </a:xfrm>
          <a:custGeom>
            <a:avLst/>
            <a:gdLst>
              <a:gd name="T0" fmla="*/ 37 w 60"/>
              <a:gd name="T1" fmla="*/ 41 h 41"/>
              <a:gd name="T2" fmla="*/ 37 w 60"/>
              <a:gd name="T3" fmla="*/ 41 h 41"/>
              <a:gd name="T4" fmla="*/ 35 w 60"/>
              <a:gd name="T5" fmla="*/ 39 h 41"/>
              <a:gd name="T6" fmla="*/ 33 w 60"/>
              <a:gd name="T7" fmla="*/ 37 h 41"/>
              <a:gd name="T8" fmla="*/ 32 w 60"/>
              <a:gd name="T9" fmla="*/ 36 h 41"/>
              <a:gd name="T10" fmla="*/ 29 w 60"/>
              <a:gd name="T11" fmla="*/ 35 h 41"/>
              <a:gd name="T12" fmla="*/ 29 w 60"/>
              <a:gd name="T13" fmla="*/ 35 h 41"/>
              <a:gd name="T14" fmla="*/ 24 w 60"/>
              <a:gd name="T15" fmla="*/ 32 h 41"/>
              <a:gd name="T16" fmla="*/ 19 w 60"/>
              <a:gd name="T17" fmla="*/ 28 h 41"/>
              <a:gd name="T18" fmla="*/ 13 w 60"/>
              <a:gd name="T19" fmla="*/ 23 h 41"/>
              <a:gd name="T20" fmla="*/ 13 w 60"/>
              <a:gd name="T21" fmla="*/ 23 h 41"/>
              <a:gd name="T22" fmla="*/ 12 w 60"/>
              <a:gd name="T23" fmla="*/ 22 h 41"/>
              <a:gd name="T24" fmla="*/ 10 w 60"/>
              <a:gd name="T25" fmla="*/ 19 h 41"/>
              <a:gd name="T26" fmla="*/ 6 w 60"/>
              <a:gd name="T27" fmla="*/ 12 h 41"/>
              <a:gd name="T28" fmla="*/ 6 w 60"/>
              <a:gd name="T29" fmla="*/ 12 h 41"/>
              <a:gd name="T30" fmla="*/ 1 w 60"/>
              <a:gd name="T31" fmla="*/ 5 h 41"/>
              <a:gd name="T32" fmla="*/ 0 w 60"/>
              <a:gd name="T33" fmla="*/ 3 h 41"/>
              <a:gd name="T34" fmla="*/ 0 w 60"/>
              <a:gd name="T35" fmla="*/ 0 h 41"/>
              <a:gd name="T36" fmla="*/ 0 w 60"/>
              <a:gd name="T37" fmla="*/ 0 h 41"/>
              <a:gd name="T38" fmla="*/ 1 w 60"/>
              <a:gd name="T39" fmla="*/ 0 h 41"/>
              <a:gd name="T40" fmla="*/ 3 w 60"/>
              <a:gd name="T41" fmla="*/ 3 h 41"/>
              <a:gd name="T42" fmla="*/ 6 w 60"/>
              <a:gd name="T43" fmla="*/ 5 h 41"/>
              <a:gd name="T44" fmla="*/ 10 w 60"/>
              <a:gd name="T45" fmla="*/ 6 h 41"/>
              <a:gd name="T46" fmla="*/ 10 w 60"/>
              <a:gd name="T47" fmla="*/ 6 h 41"/>
              <a:gd name="T48" fmla="*/ 22 w 60"/>
              <a:gd name="T49" fmla="*/ 5 h 41"/>
              <a:gd name="T50" fmla="*/ 22 w 60"/>
              <a:gd name="T51" fmla="*/ 5 h 41"/>
              <a:gd name="T52" fmla="*/ 29 w 60"/>
              <a:gd name="T53" fmla="*/ 5 h 41"/>
              <a:gd name="T54" fmla="*/ 31 w 60"/>
              <a:gd name="T55" fmla="*/ 6 h 41"/>
              <a:gd name="T56" fmla="*/ 29 w 60"/>
              <a:gd name="T57" fmla="*/ 7 h 41"/>
              <a:gd name="T58" fmla="*/ 29 w 60"/>
              <a:gd name="T59" fmla="*/ 7 h 41"/>
              <a:gd name="T60" fmla="*/ 27 w 60"/>
              <a:gd name="T61" fmla="*/ 11 h 41"/>
              <a:gd name="T62" fmla="*/ 28 w 60"/>
              <a:gd name="T63" fmla="*/ 12 h 41"/>
              <a:gd name="T64" fmla="*/ 31 w 60"/>
              <a:gd name="T65" fmla="*/ 14 h 41"/>
              <a:gd name="T66" fmla="*/ 31 w 60"/>
              <a:gd name="T67" fmla="*/ 14 h 41"/>
              <a:gd name="T68" fmla="*/ 33 w 60"/>
              <a:gd name="T69" fmla="*/ 12 h 41"/>
              <a:gd name="T70" fmla="*/ 34 w 60"/>
              <a:gd name="T71" fmla="*/ 11 h 41"/>
              <a:gd name="T72" fmla="*/ 35 w 60"/>
              <a:gd name="T73" fmla="*/ 11 h 41"/>
              <a:gd name="T74" fmla="*/ 39 w 60"/>
              <a:gd name="T75" fmla="*/ 12 h 41"/>
              <a:gd name="T76" fmla="*/ 39 w 60"/>
              <a:gd name="T77" fmla="*/ 12 h 41"/>
              <a:gd name="T78" fmla="*/ 49 w 60"/>
              <a:gd name="T79" fmla="*/ 17 h 41"/>
              <a:gd name="T80" fmla="*/ 53 w 60"/>
              <a:gd name="T81" fmla="*/ 20 h 41"/>
              <a:gd name="T82" fmla="*/ 55 w 60"/>
              <a:gd name="T83" fmla="*/ 20 h 41"/>
              <a:gd name="T84" fmla="*/ 55 w 60"/>
              <a:gd name="T85" fmla="*/ 20 h 41"/>
              <a:gd name="T86" fmla="*/ 58 w 60"/>
              <a:gd name="T87" fmla="*/ 21 h 41"/>
              <a:gd name="T88" fmla="*/ 59 w 60"/>
              <a:gd name="T89" fmla="*/ 22 h 41"/>
              <a:gd name="T90" fmla="*/ 60 w 60"/>
              <a:gd name="T91" fmla="*/ 23 h 41"/>
              <a:gd name="T92" fmla="*/ 59 w 60"/>
              <a:gd name="T93" fmla="*/ 26 h 41"/>
              <a:gd name="T94" fmla="*/ 59 w 60"/>
              <a:gd name="T95" fmla="*/ 26 h 41"/>
              <a:gd name="T96" fmla="*/ 54 w 60"/>
              <a:gd name="T97" fmla="*/ 33 h 41"/>
              <a:gd name="T98" fmla="*/ 51 w 60"/>
              <a:gd name="T99" fmla="*/ 37 h 41"/>
              <a:gd name="T100" fmla="*/ 48 w 60"/>
              <a:gd name="T101" fmla="*/ 38 h 41"/>
              <a:gd name="T102" fmla="*/ 48 w 60"/>
              <a:gd name="T103" fmla="*/ 38 h 41"/>
              <a:gd name="T104" fmla="*/ 45 w 60"/>
              <a:gd name="T105" fmla="*/ 38 h 41"/>
              <a:gd name="T106" fmla="*/ 43 w 60"/>
              <a:gd name="T107" fmla="*/ 37 h 41"/>
              <a:gd name="T108" fmla="*/ 40 w 60"/>
              <a:gd name="T109" fmla="*/ 36 h 41"/>
              <a:gd name="T110" fmla="*/ 40 w 60"/>
              <a:gd name="T111" fmla="*/ 36 h 41"/>
              <a:gd name="T112" fmla="*/ 39 w 60"/>
              <a:gd name="T113" fmla="*/ 37 h 41"/>
              <a:gd name="T114" fmla="*/ 39 w 60"/>
              <a:gd name="T115" fmla="*/ 38 h 41"/>
              <a:gd name="T116" fmla="*/ 39 w 60"/>
              <a:gd name="T117" fmla="*/ 39 h 41"/>
              <a:gd name="T118" fmla="*/ 37 w 60"/>
              <a:gd name="T1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41">
                <a:moveTo>
                  <a:pt x="37" y="41"/>
                </a:moveTo>
                <a:lnTo>
                  <a:pt x="37" y="41"/>
                </a:lnTo>
                <a:lnTo>
                  <a:pt x="35" y="39"/>
                </a:lnTo>
                <a:lnTo>
                  <a:pt x="33" y="37"/>
                </a:lnTo>
                <a:lnTo>
                  <a:pt x="32" y="36"/>
                </a:lnTo>
                <a:lnTo>
                  <a:pt x="29" y="35"/>
                </a:lnTo>
                <a:lnTo>
                  <a:pt x="29" y="35"/>
                </a:lnTo>
                <a:lnTo>
                  <a:pt x="24" y="32"/>
                </a:lnTo>
                <a:lnTo>
                  <a:pt x="19" y="28"/>
                </a:lnTo>
                <a:lnTo>
                  <a:pt x="13" y="23"/>
                </a:lnTo>
                <a:lnTo>
                  <a:pt x="13" y="23"/>
                </a:lnTo>
                <a:lnTo>
                  <a:pt x="12" y="22"/>
                </a:lnTo>
                <a:lnTo>
                  <a:pt x="10" y="19"/>
                </a:lnTo>
                <a:lnTo>
                  <a:pt x="6" y="12"/>
                </a:lnTo>
                <a:lnTo>
                  <a:pt x="6" y="12"/>
                </a:lnTo>
                <a:lnTo>
                  <a:pt x="1" y="5"/>
                </a:lnTo>
                <a:lnTo>
                  <a:pt x="0" y="3"/>
                </a:lnTo>
                <a:lnTo>
                  <a:pt x="0" y="0"/>
                </a:lnTo>
                <a:lnTo>
                  <a:pt x="0" y="0"/>
                </a:lnTo>
                <a:lnTo>
                  <a:pt x="1" y="0"/>
                </a:lnTo>
                <a:lnTo>
                  <a:pt x="3" y="3"/>
                </a:lnTo>
                <a:lnTo>
                  <a:pt x="6" y="5"/>
                </a:lnTo>
                <a:lnTo>
                  <a:pt x="10" y="6"/>
                </a:lnTo>
                <a:lnTo>
                  <a:pt x="10" y="6"/>
                </a:lnTo>
                <a:lnTo>
                  <a:pt x="22" y="5"/>
                </a:lnTo>
                <a:lnTo>
                  <a:pt x="22" y="5"/>
                </a:lnTo>
                <a:lnTo>
                  <a:pt x="29" y="5"/>
                </a:lnTo>
                <a:lnTo>
                  <a:pt x="31" y="6"/>
                </a:lnTo>
                <a:lnTo>
                  <a:pt x="29" y="7"/>
                </a:lnTo>
                <a:lnTo>
                  <a:pt x="29" y="7"/>
                </a:lnTo>
                <a:lnTo>
                  <a:pt x="27" y="11"/>
                </a:lnTo>
                <a:lnTo>
                  <a:pt x="28" y="12"/>
                </a:lnTo>
                <a:lnTo>
                  <a:pt x="31" y="14"/>
                </a:lnTo>
                <a:lnTo>
                  <a:pt x="31" y="14"/>
                </a:lnTo>
                <a:lnTo>
                  <a:pt x="33" y="12"/>
                </a:lnTo>
                <a:lnTo>
                  <a:pt x="34" y="11"/>
                </a:lnTo>
                <a:lnTo>
                  <a:pt x="35" y="11"/>
                </a:lnTo>
                <a:lnTo>
                  <a:pt x="39" y="12"/>
                </a:lnTo>
                <a:lnTo>
                  <a:pt x="39" y="12"/>
                </a:lnTo>
                <a:lnTo>
                  <a:pt x="49" y="17"/>
                </a:lnTo>
                <a:lnTo>
                  <a:pt x="53" y="20"/>
                </a:lnTo>
                <a:lnTo>
                  <a:pt x="55" y="20"/>
                </a:lnTo>
                <a:lnTo>
                  <a:pt x="55" y="20"/>
                </a:lnTo>
                <a:lnTo>
                  <a:pt x="58" y="21"/>
                </a:lnTo>
                <a:lnTo>
                  <a:pt x="59" y="22"/>
                </a:lnTo>
                <a:lnTo>
                  <a:pt x="60" y="23"/>
                </a:lnTo>
                <a:lnTo>
                  <a:pt x="59" y="26"/>
                </a:lnTo>
                <a:lnTo>
                  <a:pt x="59" y="26"/>
                </a:lnTo>
                <a:lnTo>
                  <a:pt x="54" y="33"/>
                </a:lnTo>
                <a:lnTo>
                  <a:pt x="51" y="37"/>
                </a:lnTo>
                <a:lnTo>
                  <a:pt x="48" y="38"/>
                </a:lnTo>
                <a:lnTo>
                  <a:pt x="48" y="38"/>
                </a:lnTo>
                <a:lnTo>
                  <a:pt x="45" y="38"/>
                </a:lnTo>
                <a:lnTo>
                  <a:pt x="43" y="37"/>
                </a:lnTo>
                <a:lnTo>
                  <a:pt x="40" y="36"/>
                </a:lnTo>
                <a:lnTo>
                  <a:pt x="40" y="36"/>
                </a:lnTo>
                <a:lnTo>
                  <a:pt x="39" y="37"/>
                </a:lnTo>
                <a:lnTo>
                  <a:pt x="39" y="38"/>
                </a:lnTo>
                <a:lnTo>
                  <a:pt x="39" y="39"/>
                </a:lnTo>
                <a:lnTo>
                  <a:pt x="37" y="4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8" name="Freeform 1477"/>
          <p:cNvSpPr>
            <a:spLocks/>
          </p:cNvSpPr>
          <p:nvPr/>
        </p:nvSpPr>
        <p:spPr bwMode="gray">
          <a:xfrm>
            <a:off x="4713703" y="2086052"/>
            <a:ext cx="16903" cy="32559"/>
          </a:xfrm>
          <a:custGeom>
            <a:avLst/>
            <a:gdLst>
              <a:gd name="T0" fmla="*/ 10 w 10"/>
              <a:gd name="T1" fmla="*/ 19 h 19"/>
              <a:gd name="T2" fmla="*/ 10 w 10"/>
              <a:gd name="T3" fmla="*/ 19 h 19"/>
              <a:gd name="T4" fmla="*/ 7 w 10"/>
              <a:gd name="T5" fmla="*/ 17 h 19"/>
              <a:gd name="T6" fmla="*/ 5 w 10"/>
              <a:gd name="T7" fmla="*/ 16 h 19"/>
              <a:gd name="T8" fmla="*/ 1 w 10"/>
              <a:gd name="T9" fmla="*/ 10 h 19"/>
              <a:gd name="T10" fmla="*/ 0 w 10"/>
              <a:gd name="T11" fmla="*/ 3 h 19"/>
              <a:gd name="T12" fmla="*/ 0 w 10"/>
              <a:gd name="T13" fmla="*/ 0 h 19"/>
              <a:gd name="T14" fmla="*/ 1 w 10"/>
              <a:gd name="T15" fmla="*/ 0 h 19"/>
              <a:gd name="T16" fmla="*/ 1 w 10"/>
              <a:gd name="T17" fmla="*/ 0 h 19"/>
              <a:gd name="T18" fmla="*/ 3 w 10"/>
              <a:gd name="T19" fmla="*/ 0 h 19"/>
              <a:gd name="T20" fmla="*/ 5 w 10"/>
              <a:gd name="T21" fmla="*/ 3 h 19"/>
              <a:gd name="T22" fmla="*/ 9 w 10"/>
              <a:gd name="T23" fmla="*/ 9 h 19"/>
              <a:gd name="T24" fmla="*/ 10 w 10"/>
              <a:gd name="T25" fmla="*/ 15 h 19"/>
              <a:gd name="T26" fmla="*/ 10 w 10"/>
              <a:gd name="T27" fmla="*/ 17 h 19"/>
              <a:gd name="T28" fmla="*/ 10 w 1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9">
                <a:moveTo>
                  <a:pt x="10" y="19"/>
                </a:moveTo>
                <a:lnTo>
                  <a:pt x="10" y="19"/>
                </a:lnTo>
                <a:lnTo>
                  <a:pt x="7" y="17"/>
                </a:lnTo>
                <a:lnTo>
                  <a:pt x="5" y="16"/>
                </a:lnTo>
                <a:lnTo>
                  <a:pt x="1" y="10"/>
                </a:lnTo>
                <a:lnTo>
                  <a:pt x="0" y="3"/>
                </a:lnTo>
                <a:lnTo>
                  <a:pt x="0" y="0"/>
                </a:lnTo>
                <a:lnTo>
                  <a:pt x="1" y="0"/>
                </a:lnTo>
                <a:lnTo>
                  <a:pt x="1" y="0"/>
                </a:lnTo>
                <a:lnTo>
                  <a:pt x="3" y="0"/>
                </a:lnTo>
                <a:lnTo>
                  <a:pt x="5" y="3"/>
                </a:lnTo>
                <a:lnTo>
                  <a:pt x="9" y="9"/>
                </a:lnTo>
                <a:lnTo>
                  <a:pt x="10" y="15"/>
                </a:lnTo>
                <a:lnTo>
                  <a:pt x="10" y="17"/>
                </a:lnTo>
                <a:lnTo>
                  <a:pt x="10" y="1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9" name="Freeform 1479"/>
          <p:cNvSpPr>
            <a:spLocks/>
          </p:cNvSpPr>
          <p:nvPr/>
        </p:nvSpPr>
        <p:spPr bwMode="gray">
          <a:xfrm>
            <a:off x="5467582" y="2397931"/>
            <a:ext cx="27045" cy="30845"/>
          </a:xfrm>
          <a:custGeom>
            <a:avLst/>
            <a:gdLst>
              <a:gd name="T0" fmla="*/ 7 w 16"/>
              <a:gd name="T1" fmla="*/ 18 h 18"/>
              <a:gd name="T2" fmla="*/ 7 w 16"/>
              <a:gd name="T3" fmla="*/ 18 h 18"/>
              <a:gd name="T4" fmla="*/ 5 w 16"/>
              <a:gd name="T5" fmla="*/ 15 h 18"/>
              <a:gd name="T6" fmla="*/ 3 w 16"/>
              <a:gd name="T7" fmla="*/ 11 h 18"/>
              <a:gd name="T8" fmla="*/ 2 w 16"/>
              <a:gd name="T9" fmla="*/ 8 h 18"/>
              <a:gd name="T10" fmla="*/ 1 w 16"/>
              <a:gd name="T11" fmla="*/ 5 h 18"/>
              <a:gd name="T12" fmla="*/ 1 w 16"/>
              <a:gd name="T13" fmla="*/ 5 h 18"/>
              <a:gd name="T14" fmla="*/ 0 w 16"/>
              <a:gd name="T15" fmla="*/ 4 h 18"/>
              <a:gd name="T16" fmla="*/ 0 w 16"/>
              <a:gd name="T17" fmla="*/ 3 h 18"/>
              <a:gd name="T18" fmla="*/ 1 w 16"/>
              <a:gd name="T19" fmla="*/ 2 h 18"/>
              <a:gd name="T20" fmla="*/ 5 w 16"/>
              <a:gd name="T21" fmla="*/ 2 h 18"/>
              <a:gd name="T22" fmla="*/ 5 w 16"/>
              <a:gd name="T23" fmla="*/ 2 h 18"/>
              <a:gd name="T24" fmla="*/ 12 w 16"/>
              <a:gd name="T25" fmla="*/ 0 h 18"/>
              <a:gd name="T26" fmla="*/ 14 w 16"/>
              <a:gd name="T27" fmla="*/ 0 h 18"/>
              <a:gd name="T28" fmla="*/ 16 w 16"/>
              <a:gd name="T29" fmla="*/ 2 h 18"/>
              <a:gd name="T30" fmla="*/ 14 w 16"/>
              <a:gd name="T31" fmla="*/ 2 h 18"/>
              <a:gd name="T32" fmla="*/ 14 w 16"/>
              <a:gd name="T33" fmla="*/ 2 h 18"/>
              <a:gd name="T34" fmla="*/ 12 w 16"/>
              <a:gd name="T35" fmla="*/ 11 h 18"/>
              <a:gd name="T36" fmla="*/ 11 w 16"/>
              <a:gd name="T37" fmla="*/ 16 h 18"/>
              <a:gd name="T38" fmla="*/ 10 w 16"/>
              <a:gd name="T39" fmla="*/ 18 h 18"/>
              <a:gd name="T40" fmla="*/ 7 w 16"/>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7" y="18"/>
                </a:moveTo>
                <a:lnTo>
                  <a:pt x="7" y="18"/>
                </a:lnTo>
                <a:lnTo>
                  <a:pt x="5" y="15"/>
                </a:lnTo>
                <a:lnTo>
                  <a:pt x="3" y="11"/>
                </a:lnTo>
                <a:lnTo>
                  <a:pt x="2" y="8"/>
                </a:lnTo>
                <a:lnTo>
                  <a:pt x="1" y="5"/>
                </a:lnTo>
                <a:lnTo>
                  <a:pt x="1" y="5"/>
                </a:lnTo>
                <a:lnTo>
                  <a:pt x="0" y="4"/>
                </a:lnTo>
                <a:lnTo>
                  <a:pt x="0" y="3"/>
                </a:lnTo>
                <a:lnTo>
                  <a:pt x="1" y="2"/>
                </a:lnTo>
                <a:lnTo>
                  <a:pt x="5" y="2"/>
                </a:lnTo>
                <a:lnTo>
                  <a:pt x="5" y="2"/>
                </a:lnTo>
                <a:lnTo>
                  <a:pt x="12" y="0"/>
                </a:lnTo>
                <a:lnTo>
                  <a:pt x="14" y="0"/>
                </a:lnTo>
                <a:lnTo>
                  <a:pt x="16" y="2"/>
                </a:lnTo>
                <a:lnTo>
                  <a:pt x="14" y="2"/>
                </a:lnTo>
                <a:lnTo>
                  <a:pt x="14" y="2"/>
                </a:lnTo>
                <a:lnTo>
                  <a:pt x="12" y="11"/>
                </a:lnTo>
                <a:lnTo>
                  <a:pt x="11" y="16"/>
                </a:lnTo>
                <a:lnTo>
                  <a:pt x="10" y="18"/>
                </a:lnTo>
                <a:lnTo>
                  <a:pt x="7" y="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0" name="Freeform 1504"/>
          <p:cNvSpPr>
            <a:spLocks/>
          </p:cNvSpPr>
          <p:nvPr/>
        </p:nvSpPr>
        <p:spPr bwMode="gray">
          <a:xfrm>
            <a:off x="2027798" y="3061106"/>
            <a:ext cx="23665" cy="42841"/>
          </a:xfrm>
          <a:custGeom>
            <a:avLst/>
            <a:gdLst>
              <a:gd name="T0" fmla="*/ 1 w 14"/>
              <a:gd name="T1" fmla="*/ 23 h 25"/>
              <a:gd name="T2" fmla="*/ 1 w 14"/>
              <a:gd name="T3" fmla="*/ 23 h 25"/>
              <a:gd name="T4" fmla="*/ 0 w 14"/>
              <a:gd name="T5" fmla="*/ 20 h 25"/>
              <a:gd name="T6" fmla="*/ 0 w 14"/>
              <a:gd name="T7" fmla="*/ 15 h 25"/>
              <a:gd name="T8" fmla="*/ 1 w 14"/>
              <a:gd name="T9" fmla="*/ 10 h 25"/>
              <a:gd name="T10" fmla="*/ 3 w 14"/>
              <a:gd name="T11" fmla="*/ 6 h 25"/>
              <a:gd name="T12" fmla="*/ 3 w 14"/>
              <a:gd name="T13" fmla="*/ 6 h 25"/>
              <a:gd name="T14" fmla="*/ 12 w 14"/>
              <a:gd name="T15" fmla="*/ 1 h 25"/>
              <a:gd name="T16" fmla="*/ 14 w 14"/>
              <a:gd name="T17" fmla="*/ 0 h 25"/>
              <a:gd name="T18" fmla="*/ 14 w 14"/>
              <a:gd name="T19" fmla="*/ 0 h 25"/>
              <a:gd name="T20" fmla="*/ 14 w 14"/>
              <a:gd name="T21" fmla="*/ 1 h 25"/>
              <a:gd name="T22" fmla="*/ 14 w 14"/>
              <a:gd name="T23" fmla="*/ 1 h 25"/>
              <a:gd name="T24" fmla="*/ 13 w 14"/>
              <a:gd name="T25" fmla="*/ 5 h 25"/>
              <a:gd name="T26" fmla="*/ 12 w 14"/>
              <a:gd name="T27" fmla="*/ 7 h 25"/>
              <a:gd name="T28" fmla="*/ 11 w 14"/>
              <a:gd name="T29" fmla="*/ 13 h 25"/>
              <a:gd name="T30" fmla="*/ 11 w 14"/>
              <a:gd name="T31" fmla="*/ 13 h 25"/>
              <a:gd name="T32" fmla="*/ 6 w 14"/>
              <a:gd name="T33" fmla="*/ 20 h 25"/>
              <a:gd name="T34" fmla="*/ 3 w 14"/>
              <a:gd name="T35" fmla="*/ 23 h 25"/>
              <a:gd name="T36" fmla="*/ 2 w 14"/>
              <a:gd name="T37" fmla="*/ 25 h 25"/>
              <a:gd name="T38" fmla="*/ 1 w 14"/>
              <a:gd name="T3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5">
                <a:moveTo>
                  <a:pt x="1" y="23"/>
                </a:moveTo>
                <a:lnTo>
                  <a:pt x="1" y="23"/>
                </a:lnTo>
                <a:lnTo>
                  <a:pt x="0" y="20"/>
                </a:lnTo>
                <a:lnTo>
                  <a:pt x="0" y="15"/>
                </a:lnTo>
                <a:lnTo>
                  <a:pt x="1" y="10"/>
                </a:lnTo>
                <a:lnTo>
                  <a:pt x="3" y="6"/>
                </a:lnTo>
                <a:lnTo>
                  <a:pt x="3" y="6"/>
                </a:lnTo>
                <a:lnTo>
                  <a:pt x="12" y="1"/>
                </a:lnTo>
                <a:lnTo>
                  <a:pt x="14" y="0"/>
                </a:lnTo>
                <a:lnTo>
                  <a:pt x="14" y="0"/>
                </a:lnTo>
                <a:lnTo>
                  <a:pt x="14" y="1"/>
                </a:lnTo>
                <a:lnTo>
                  <a:pt x="14" y="1"/>
                </a:lnTo>
                <a:lnTo>
                  <a:pt x="13" y="5"/>
                </a:lnTo>
                <a:lnTo>
                  <a:pt x="12" y="7"/>
                </a:lnTo>
                <a:lnTo>
                  <a:pt x="11" y="13"/>
                </a:lnTo>
                <a:lnTo>
                  <a:pt x="11" y="13"/>
                </a:lnTo>
                <a:lnTo>
                  <a:pt x="6" y="20"/>
                </a:lnTo>
                <a:lnTo>
                  <a:pt x="3" y="23"/>
                </a:lnTo>
                <a:lnTo>
                  <a:pt x="2" y="25"/>
                </a:lnTo>
                <a:lnTo>
                  <a:pt x="1" y="2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1" name="Freeform 1508"/>
          <p:cNvSpPr>
            <a:spLocks/>
          </p:cNvSpPr>
          <p:nvPr/>
        </p:nvSpPr>
        <p:spPr bwMode="gray">
          <a:xfrm>
            <a:off x="2119074" y="3007983"/>
            <a:ext cx="10142" cy="10281"/>
          </a:xfrm>
          <a:custGeom>
            <a:avLst/>
            <a:gdLst>
              <a:gd name="T0" fmla="*/ 1 w 6"/>
              <a:gd name="T1" fmla="*/ 6 h 6"/>
              <a:gd name="T2" fmla="*/ 1 w 6"/>
              <a:gd name="T3" fmla="*/ 6 h 6"/>
              <a:gd name="T4" fmla="*/ 0 w 6"/>
              <a:gd name="T5" fmla="*/ 5 h 6"/>
              <a:gd name="T6" fmla="*/ 0 w 6"/>
              <a:gd name="T7" fmla="*/ 4 h 6"/>
              <a:gd name="T8" fmla="*/ 4 w 6"/>
              <a:gd name="T9" fmla="*/ 0 h 6"/>
              <a:gd name="T10" fmla="*/ 4 w 6"/>
              <a:gd name="T11" fmla="*/ 0 h 6"/>
              <a:gd name="T12" fmla="*/ 5 w 6"/>
              <a:gd name="T13" fmla="*/ 1 h 6"/>
              <a:gd name="T14" fmla="*/ 6 w 6"/>
              <a:gd name="T15" fmla="*/ 3 h 6"/>
              <a:gd name="T16" fmla="*/ 5 w 6"/>
              <a:gd name="T17" fmla="*/ 5 h 6"/>
              <a:gd name="T18" fmla="*/ 1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1" y="6"/>
                </a:moveTo>
                <a:lnTo>
                  <a:pt x="1" y="6"/>
                </a:lnTo>
                <a:lnTo>
                  <a:pt x="0" y="5"/>
                </a:lnTo>
                <a:lnTo>
                  <a:pt x="0" y="4"/>
                </a:lnTo>
                <a:lnTo>
                  <a:pt x="4" y="0"/>
                </a:lnTo>
                <a:lnTo>
                  <a:pt x="4" y="0"/>
                </a:lnTo>
                <a:lnTo>
                  <a:pt x="5" y="1"/>
                </a:lnTo>
                <a:lnTo>
                  <a:pt x="6" y="3"/>
                </a:lnTo>
                <a:lnTo>
                  <a:pt x="5" y="5"/>
                </a:lnTo>
                <a:lnTo>
                  <a:pt x="1"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2" name="Freeform 1510"/>
          <p:cNvSpPr>
            <a:spLocks/>
          </p:cNvSpPr>
          <p:nvPr/>
        </p:nvSpPr>
        <p:spPr bwMode="gray">
          <a:xfrm>
            <a:off x="2901689" y="5213422"/>
            <a:ext cx="11832" cy="11995"/>
          </a:xfrm>
          <a:custGeom>
            <a:avLst/>
            <a:gdLst>
              <a:gd name="T0" fmla="*/ 5 w 7"/>
              <a:gd name="T1" fmla="*/ 7 h 7"/>
              <a:gd name="T2" fmla="*/ 5 w 7"/>
              <a:gd name="T3" fmla="*/ 7 h 7"/>
              <a:gd name="T4" fmla="*/ 1 w 7"/>
              <a:gd name="T5" fmla="*/ 6 h 7"/>
              <a:gd name="T6" fmla="*/ 0 w 7"/>
              <a:gd name="T7" fmla="*/ 2 h 7"/>
              <a:gd name="T8" fmla="*/ 0 w 7"/>
              <a:gd name="T9" fmla="*/ 2 h 7"/>
              <a:gd name="T10" fmla="*/ 0 w 7"/>
              <a:gd name="T11" fmla="*/ 1 h 7"/>
              <a:gd name="T12" fmla="*/ 1 w 7"/>
              <a:gd name="T13" fmla="*/ 0 h 7"/>
              <a:gd name="T14" fmla="*/ 1 w 7"/>
              <a:gd name="T15" fmla="*/ 0 h 7"/>
              <a:gd name="T16" fmla="*/ 3 w 7"/>
              <a:gd name="T17" fmla="*/ 0 h 7"/>
              <a:gd name="T18" fmla="*/ 3 w 7"/>
              <a:gd name="T19" fmla="*/ 0 h 7"/>
              <a:gd name="T20" fmla="*/ 5 w 7"/>
              <a:gd name="T21" fmla="*/ 0 h 7"/>
              <a:gd name="T22" fmla="*/ 6 w 7"/>
              <a:gd name="T23" fmla="*/ 1 h 7"/>
              <a:gd name="T24" fmla="*/ 7 w 7"/>
              <a:gd name="T25" fmla="*/ 5 h 7"/>
              <a:gd name="T26" fmla="*/ 7 w 7"/>
              <a:gd name="T27" fmla="*/ 5 h 7"/>
              <a:gd name="T28" fmla="*/ 6 w 7"/>
              <a:gd name="T29" fmla="*/ 7 h 7"/>
              <a:gd name="T30" fmla="*/ 6 w 7"/>
              <a:gd name="T31" fmla="*/ 7 h 7"/>
              <a:gd name="T32" fmla="*/ 5 w 7"/>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5" y="7"/>
                </a:moveTo>
                <a:lnTo>
                  <a:pt x="5" y="7"/>
                </a:lnTo>
                <a:lnTo>
                  <a:pt x="1" y="6"/>
                </a:lnTo>
                <a:lnTo>
                  <a:pt x="0" y="2"/>
                </a:lnTo>
                <a:lnTo>
                  <a:pt x="0" y="2"/>
                </a:lnTo>
                <a:lnTo>
                  <a:pt x="0" y="1"/>
                </a:lnTo>
                <a:lnTo>
                  <a:pt x="1" y="0"/>
                </a:lnTo>
                <a:lnTo>
                  <a:pt x="1" y="0"/>
                </a:lnTo>
                <a:lnTo>
                  <a:pt x="3" y="0"/>
                </a:lnTo>
                <a:lnTo>
                  <a:pt x="3" y="0"/>
                </a:lnTo>
                <a:lnTo>
                  <a:pt x="5" y="0"/>
                </a:lnTo>
                <a:lnTo>
                  <a:pt x="6" y="1"/>
                </a:lnTo>
                <a:lnTo>
                  <a:pt x="7" y="5"/>
                </a:lnTo>
                <a:lnTo>
                  <a:pt x="7" y="5"/>
                </a:lnTo>
                <a:lnTo>
                  <a:pt x="6" y="7"/>
                </a:lnTo>
                <a:lnTo>
                  <a:pt x="6" y="7"/>
                </a:lnTo>
                <a:lnTo>
                  <a:pt x="5"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3" name="Freeform 1512"/>
          <p:cNvSpPr>
            <a:spLocks/>
          </p:cNvSpPr>
          <p:nvPr/>
        </p:nvSpPr>
        <p:spPr bwMode="gray">
          <a:xfrm>
            <a:off x="5854664" y="5211709"/>
            <a:ext cx="10142" cy="8568"/>
          </a:xfrm>
          <a:custGeom>
            <a:avLst/>
            <a:gdLst>
              <a:gd name="T0" fmla="*/ 5 w 6"/>
              <a:gd name="T1" fmla="*/ 5 h 5"/>
              <a:gd name="T2" fmla="*/ 5 w 6"/>
              <a:gd name="T3" fmla="*/ 5 h 5"/>
              <a:gd name="T4" fmla="*/ 2 w 6"/>
              <a:gd name="T5" fmla="*/ 3 h 5"/>
              <a:gd name="T6" fmla="*/ 0 w 6"/>
              <a:gd name="T7" fmla="*/ 1 h 5"/>
              <a:gd name="T8" fmla="*/ 0 w 6"/>
              <a:gd name="T9" fmla="*/ 1 h 5"/>
              <a:gd name="T10" fmla="*/ 1 w 6"/>
              <a:gd name="T11" fmla="*/ 0 h 5"/>
              <a:gd name="T12" fmla="*/ 1 w 6"/>
              <a:gd name="T13" fmla="*/ 0 h 5"/>
              <a:gd name="T14" fmla="*/ 2 w 6"/>
              <a:gd name="T15" fmla="*/ 0 h 5"/>
              <a:gd name="T16" fmla="*/ 2 w 6"/>
              <a:gd name="T17" fmla="*/ 0 h 5"/>
              <a:gd name="T18" fmla="*/ 3 w 6"/>
              <a:gd name="T19" fmla="*/ 0 h 5"/>
              <a:gd name="T20" fmla="*/ 5 w 6"/>
              <a:gd name="T21" fmla="*/ 1 h 5"/>
              <a:gd name="T22" fmla="*/ 6 w 6"/>
              <a:gd name="T23" fmla="*/ 3 h 5"/>
              <a:gd name="T24" fmla="*/ 6 w 6"/>
              <a:gd name="T25" fmla="*/ 3 h 5"/>
              <a:gd name="T26" fmla="*/ 6 w 6"/>
              <a:gd name="T27" fmla="*/ 5 h 5"/>
              <a:gd name="T28" fmla="*/ 6 w 6"/>
              <a:gd name="T29" fmla="*/ 5 h 5"/>
              <a:gd name="T30" fmla="*/ 5 w 6"/>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5" y="5"/>
                </a:moveTo>
                <a:lnTo>
                  <a:pt x="5" y="5"/>
                </a:lnTo>
                <a:lnTo>
                  <a:pt x="2" y="3"/>
                </a:lnTo>
                <a:lnTo>
                  <a:pt x="0" y="1"/>
                </a:lnTo>
                <a:lnTo>
                  <a:pt x="0" y="1"/>
                </a:lnTo>
                <a:lnTo>
                  <a:pt x="1" y="0"/>
                </a:lnTo>
                <a:lnTo>
                  <a:pt x="1" y="0"/>
                </a:lnTo>
                <a:lnTo>
                  <a:pt x="2" y="0"/>
                </a:lnTo>
                <a:lnTo>
                  <a:pt x="2" y="0"/>
                </a:lnTo>
                <a:lnTo>
                  <a:pt x="3" y="0"/>
                </a:lnTo>
                <a:lnTo>
                  <a:pt x="5" y="1"/>
                </a:lnTo>
                <a:lnTo>
                  <a:pt x="6" y="3"/>
                </a:lnTo>
                <a:lnTo>
                  <a:pt x="6" y="3"/>
                </a:lnTo>
                <a:lnTo>
                  <a:pt x="6" y="5"/>
                </a:lnTo>
                <a:lnTo>
                  <a:pt x="6" y="5"/>
                </a:lnTo>
                <a:lnTo>
                  <a:pt x="5"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4" name="Freeform 1516"/>
          <p:cNvSpPr>
            <a:spLocks/>
          </p:cNvSpPr>
          <p:nvPr/>
        </p:nvSpPr>
        <p:spPr bwMode="gray">
          <a:xfrm>
            <a:off x="5301931" y="4934101"/>
            <a:ext cx="30425" cy="13709"/>
          </a:xfrm>
          <a:custGeom>
            <a:avLst/>
            <a:gdLst>
              <a:gd name="T0" fmla="*/ 12 w 18"/>
              <a:gd name="T1" fmla="*/ 8 h 8"/>
              <a:gd name="T2" fmla="*/ 12 w 18"/>
              <a:gd name="T3" fmla="*/ 8 h 8"/>
              <a:gd name="T4" fmla="*/ 9 w 18"/>
              <a:gd name="T5" fmla="*/ 8 h 8"/>
              <a:gd name="T6" fmla="*/ 7 w 18"/>
              <a:gd name="T7" fmla="*/ 6 h 8"/>
              <a:gd name="T8" fmla="*/ 7 w 18"/>
              <a:gd name="T9" fmla="*/ 6 h 8"/>
              <a:gd name="T10" fmla="*/ 2 w 18"/>
              <a:gd name="T11" fmla="*/ 3 h 8"/>
              <a:gd name="T12" fmla="*/ 0 w 18"/>
              <a:gd name="T13" fmla="*/ 0 h 8"/>
              <a:gd name="T14" fmla="*/ 0 w 18"/>
              <a:gd name="T15" fmla="*/ 0 h 8"/>
              <a:gd name="T16" fmla="*/ 2 w 18"/>
              <a:gd name="T17" fmla="*/ 0 h 8"/>
              <a:gd name="T18" fmla="*/ 2 w 18"/>
              <a:gd name="T19" fmla="*/ 0 h 8"/>
              <a:gd name="T20" fmla="*/ 2 w 18"/>
              <a:gd name="T21" fmla="*/ 0 h 8"/>
              <a:gd name="T22" fmla="*/ 2 w 18"/>
              <a:gd name="T23" fmla="*/ 0 h 8"/>
              <a:gd name="T24" fmla="*/ 10 w 18"/>
              <a:gd name="T25" fmla="*/ 2 h 8"/>
              <a:gd name="T26" fmla="*/ 15 w 18"/>
              <a:gd name="T27" fmla="*/ 4 h 8"/>
              <a:gd name="T28" fmla="*/ 18 w 18"/>
              <a:gd name="T29" fmla="*/ 5 h 8"/>
              <a:gd name="T30" fmla="*/ 18 w 18"/>
              <a:gd name="T31" fmla="*/ 5 h 8"/>
              <a:gd name="T32" fmla="*/ 16 w 18"/>
              <a:gd name="T33" fmla="*/ 6 h 8"/>
              <a:gd name="T34" fmla="*/ 16 w 18"/>
              <a:gd name="T35" fmla="*/ 6 h 8"/>
              <a:gd name="T36" fmla="*/ 15 w 18"/>
              <a:gd name="T37" fmla="*/ 8 h 8"/>
              <a:gd name="T38" fmla="*/ 12 w 18"/>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8">
                <a:moveTo>
                  <a:pt x="12" y="8"/>
                </a:moveTo>
                <a:lnTo>
                  <a:pt x="12" y="8"/>
                </a:lnTo>
                <a:lnTo>
                  <a:pt x="9" y="8"/>
                </a:lnTo>
                <a:lnTo>
                  <a:pt x="7" y="6"/>
                </a:lnTo>
                <a:lnTo>
                  <a:pt x="7" y="6"/>
                </a:lnTo>
                <a:lnTo>
                  <a:pt x="2" y="3"/>
                </a:lnTo>
                <a:lnTo>
                  <a:pt x="0" y="0"/>
                </a:lnTo>
                <a:lnTo>
                  <a:pt x="0" y="0"/>
                </a:lnTo>
                <a:lnTo>
                  <a:pt x="2" y="0"/>
                </a:lnTo>
                <a:lnTo>
                  <a:pt x="2" y="0"/>
                </a:lnTo>
                <a:lnTo>
                  <a:pt x="2" y="0"/>
                </a:lnTo>
                <a:lnTo>
                  <a:pt x="2" y="0"/>
                </a:lnTo>
                <a:lnTo>
                  <a:pt x="10" y="2"/>
                </a:lnTo>
                <a:lnTo>
                  <a:pt x="15" y="4"/>
                </a:lnTo>
                <a:lnTo>
                  <a:pt x="18" y="5"/>
                </a:lnTo>
                <a:lnTo>
                  <a:pt x="18" y="5"/>
                </a:lnTo>
                <a:lnTo>
                  <a:pt x="16" y="6"/>
                </a:lnTo>
                <a:lnTo>
                  <a:pt x="16" y="6"/>
                </a:lnTo>
                <a:lnTo>
                  <a:pt x="15" y="8"/>
                </a:lnTo>
                <a:lnTo>
                  <a:pt x="12"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5" name="Freeform 1518"/>
          <p:cNvSpPr>
            <a:spLocks/>
          </p:cNvSpPr>
          <p:nvPr/>
        </p:nvSpPr>
        <p:spPr bwMode="gray">
          <a:xfrm>
            <a:off x="5354331" y="4961519"/>
            <a:ext cx="21974" cy="8568"/>
          </a:xfrm>
          <a:custGeom>
            <a:avLst/>
            <a:gdLst>
              <a:gd name="T0" fmla="*/ 9 w 13"/>
              <a:gd name="T1" fmla="*/ 5 h 5"/>
              <a:gd name="T2" fmla="*/ 9 w 13"/>
              <a:gd name="T3" fmla="*/ 5 h 5"/>
              <a:gd name="T4" fmla="*/ 4 w 13"/>
              <a:gd name="T5" fmla="*/ 4 h 5"/>
              <a:gd name="T6" fmla="*/ 1 w 13"/>
              <a:gd name="T7" fmla="*/ 3 h 5"/>
              <a:gd name="T8" fmla="*/ 0 w 13"/>
              <a:gd name="T9" fmla="*/ 2 h 5"/>
              <a:gd name="T10" fmla="*/ 0 w 13"/>
              <a:gd name="T11" fmla="*/ 2 h 5"/>
              <a:gd name="T12" fmla="*/ 0 w 13"/>
              <a:gd name="T13" fmla="*/ 2 h 5"/>
              <a:gd name="T14" fmla="*/ 3 w 13"/>
              <a:gd name="T15" fmla="*/ 2 h 5"/>
              <a:gd name="T16" fmla="*/ 5 w 13"/>
              <a:gd name="T17" fmla="*/ 0 h 5"/>
              <a:gd name="T18" fmla="*/ 5 w 13"/>
              <a:gd name="T19" fmla="*/ 0 h 5"/>
              <a:gd name="T20" fmla="*/ 10 w 13"/>
              <a:gd name="T21" fmla="*/ 2 h 5"/>
              <a:gd name="T22" fmla="*/ 11 w 13"/>
              <a:gd name="T23" fmla="*/ 3 h 5"/>
              <a:gd name="T24" fmla="*/ 13 w 13"/>
              <a:gd name="T25" fmla="*/ 4 h 5"/>
              <a:gd name="T26" fmla="*/ 13 w 13"/>
              <a:gd name="T27" fmla="*/ 4 h 5"/>
              <a:gd name="T28" fmla="*/ 11 w 13"/>
              <a:gd name="T29" fmla="*/ 4 h 5"/>
              <a:gd name="T30" fmla="*/ 11 w 13"/>
              <a:gd name="T31" fmla="*/ 4 h 5"/>
              <a:gd name="T32" fmla="*/ 9 w 13"/>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5">
                <a:moveTo>
                  <a:pt x="9" y="5"/>
                </a:moveTo>
                <a:lnTo>
                  <a:pt x="9" y="5"/>
                </a:lnTo>
                <a:lnTo>
                  <a:pt x="4" y="4"/>
                </a:lnTo>
                <a:lnTo>
                  <a:pt x="1" y="3"/>
                </a:lnTo>
                <a:lnTo>
                  <a:pt x="0" y="2"/>
                </a:lnTo>
                <a:lnTo>
                  <a:pt x="0" y="2"/>
                </a:lnTo>
                <a:lnTo>
                  <a:pt x="0" y="2"/>
                </a:lnTo>
                <a:lnTo>
                  <a:pt x="3" y="2"/>
                </a:lnTo>
                <a:lnTo>
                  <a:pt x="5" y="0"/>
                </a:lnTo>
                <a:lnTo>
                  <a:pt x="5" y="0"/>
                </a:lnTo>
                <a:lnTo>
                  <a:pt x="10" y="2"/>
                </a:lnTo>
                <a:lnTo>
                  <a:pt x="11" y="3"/>
                </a:lnTo>
                <a:lnTo>
                  <a:pt x="13" y="4"/>
                </a:lnTo>
                <a:lnTo>
                  <a:pt x="13" y="4"/>
                </a:lnTo>
                <a:lnTo>
                  <a:pt x="11" y="4"/>
                </a:lnTo>
                <a:lnTo>
                  <a:pt x="11" y="4"/>
                </a:lnTo>
                <a:lnTo>
                  <a:pt x="9"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6" name="Freeform 1520"/>
          <p:cNvSpPr>
            <a:spLocks/>
          </p:cNvSpPr>
          <p:nvPr/>
        </p:nvSpPr>
        <p:spPr bwMode="gray">
          <a:xfrm>
            <a:off x="5274886" y="4889547"/>
            <a:ext cx="32116" cy="23991"/>
          </a:xfrm>
          <a:custGeom>
            <a:avLst/>
            <a:gdLst>
              <a:gd name="T0" fmla="*/ 15 w 19"/>
              <a:gd name="T1" fmla="*/ 14 h 14"/>
              <a:gd name="T2" fmla="*/ 15 w 19"/>
              <a:gd name="T3" fmla="*/ 14 h 14"/>
              <a:gd name="T4" fmla="*/ 12 w 19"/>
              <a:gd name="T5" fmla="*/ 13 h 14"/>
              <a:gd name="T6" fmla="*/ 7 w 19"/>
              <a:gd name="T7" fmla="*/ 9 h 14"/>
              <a:gd name="T8" fmla="*/ 2 w 19"/>
              <a:gd name="T9" fmla="*/ 5 h 14"/>
              <a:gd name="T10" fmla="*/ 0 w 19"/>
              <a:gd name="T11" fmla="*/ 2 h 14"/>
              <a:gd name="T12" fmla="*/ 0 w 19"/>
              <a:gd name="T13" fmla="*/ 2 h 14"/>
              <a:gd name="T14" fmla="*/ 0 w 19"/>
              <a:gd name="T15" fmla="*/ 2 h 14"/>
              <a:gd name="T16" fmla="*/ 2 w 19"/>
              <a:gd name="T17" fmla="*/ 0 h 14"/>
              <a:gd name="T18" fmla="*/ 2 w 19"/>
              <a:gd name="T19" fmla="*/ 0 h 14"/>
              <a:gd name="T20" fmla="*/ 8 w 19"/>
              <a:gd name="T21" fmla="*/ 2 h 14"/>
              <a:gd name="T22" fmla="*/ 13 w 19"/>
              <a:gd name="T23" fmla="*/ 4 h 14"/>
              <a:gd name="T24" fmla="*/ 16 w 19"/>
              <a:gd name="T25" fmla="*/ 7 h 14"/>
              <a:gd name="T26" fmla="*/ 18 w 19"/>
              <a:gd name="T27" fmla="*/ 9 h 14"/>
              <a:gd name="T28" fmla="*/ 19 w 19"/>
              <a:gd name="T29" fmla="*/ 10 h 14"/>
              <a:gd name="T30" fmla="*/ 19 w 19"/>
              <a:gd name="T31" fmla="*/ 10 h 14"/>
              <a:gd name="T32" fmla="*/ 18 w 19"/>
              <a:gd name="T33" fmla="*/ 13 h 14"/>
              <a:gd name="T34" fmla="*/ 18 w 19"/>
              <a:gd name="T35" fmla="*/ 13 h 14"/>
              <a:gd name="T36" fmla="*/ 15 w 19"/>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5" y="14"/>
                </a:moveTo>
                <a:lnTo>
                  <a:pt x="15" y="14"/>
                </a:lnTo>
                <a:lnTo>
                  <a:pt x="12" y="13"/>
                </a:lnTo>
                <a:lnTo>
                  <a:pt x="7" y="9"/>
                </a:lnTo>
                <a:lnTo>
                  <a:pt x="2" y="5"/>
                </a:lnTo>
                <a:lnTo>
                  <a:pt x="0" y="2"/>
                </a:lnTo>
                <a:lnTo>
                  <a:pt x="0" y="2"/>
                </a:lnTo>
                <a:lnTo>
                  <a:pt x="0" y="2"/>
                </a:lnTo>
                <a:lnTo>
                  <a:pt x="2" y="0"/>
                </a:lnTo>
                <a:lnTo>
                  <a:pt x="2" y="0"/>
                </a:lnTo>
                <a:lnTo>
                  <a:pt x="8" y="2"/>
                </a:lnTo>
                <a:lnTo>
                  <a:pt x="13" y="4"/>
                </a:lnTo>
                <a:lnTo>
                  <a:pt x="16" y="7"/>
                </a:lnTo>
                <a:lnTo>
                  <a:pt x="18" y="9"/>
                </a:lnTo>
                <a:lnTo>
                  <a:pt x="19" y="10"/>
                </a:lnTo>
                <a:lnTo>
                  <a:pt x="19" y="10"/>
                </a:lnTo>
                <a:lnTo>
                  <a:pt x="18" y="13"/>
                </a:lnTo>
                <a:lnTo>
                  <a:pt x="18" y="13"/>
                </a:lnTo>
                <a:lnTo>
                  <a:pt x="15"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7" name="Freeform 1522"/>
          <p:cNvSpPr>
            <a:spLocks/>
          </p:cNvSpPr>
          <p:nvPr/>
        </p:nvSpPr>
        <p:spPr bwMode="gray">
          <a:xfrm>
            <a:off x="5484485" y="4728465"/>
            <a:ext cx="13522" cy="10281"/>
          </a:xfrm>
          <a:custGeom>
            <a:avLst/>
            <a:gdLst>
              <a:gd name="T0" fmla="*/ 6 w 8"/>
              <a:gd name="T1" fmla="*/ 6 h 6"/>
              <a:gd name="T2" fmla="*/ 6 w 8"/>
              <a:gd name="T3" fmla="*/ 6 h 6"/>
              <a:gd name="T4" fmla="*/ 2 w 8"/>
              <a:gd name="T5" fmla="*/ 5 h 6"/>
              <a:gd name="T6" fmla="*/ 0 w 8"/>
              <a:gd name="T7" fmla="*/ 5 h 6"/>
              <a:gd name="T8" fmla="*/ 0 w 8"/>
              <a:gd name="T9" fmla="*/ 5 h 6"/>
              <a:gd name="T10" fmla="*/ 0 w 8"/>
              <a:gd name="T11" fmla="*/ 3 h 6"/>
              <a:gd name="T12" fmla="*/ 0 w 8"/>
              <a:gd name="T13" fmla="*/ 3 h 6"/>
              <a:gd name="T14" fmla="*/ 1 w 8"/>
              <a:gd name="T15" fmla="*/ 1 h 6"/>
              <a:gd name="T16" fmla="*/ 3 w 8"/>
              <a:gd name="T17" fmla="*/ 0 h 6"/>
              <a:gd name="T18" fmla="*/ 3 w 8"/>
              <a:gd name="T19" fmla="*/ 0 h 6"/>
              <a:gd name="T20" fmla="*/ 3 w 8"/>
              <a:gd name="T21" fmla="*/ 0 h 6"/>
              <a:gd name="T22" fmla="*/ 3 w 8"/>
              <a:gd name="T23" fmla="*/ 0 h 6"/>
              <a:gd name="T24" fmla="*/ 7 w 8"/>
              <a:gd name="T25" fmla="*/ 1 h 6"/>
              <a:gd name="T26" fmla="*/ 8 w 8"/>
              <a:gd name="T27" fmla="*/ 5 h 6"/>
              <a:gd name="T28" fmla="*/ 8 w 8"/>
              <a:gd name="T29" fmla="*/ 5 h 6"/>
              <a:gd name="T30" fmla="*/ 8 w 8"/>
              <a:gd name="T31" fmla="*/ 5 h 6"/>
              <a:gd name="T32" fmla="*/ 8 w 8"/>
              <a:gd name="T33" fmla="*/ 5 h 6"/>
              <a:gd name="T34" fmla="*/ 6 w 8"/>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6">
                <a:moveTo>
                  <a:pt x="6" y="6"/>
                </a:moveTo>
                <a:lnTo>
                  <a:pt x="6" y="6"/>
                </a:lnTo>
                <a:lnTo>
                  <a:pt x="2" y="5"/>
                </a:lnTo>
                <a:lnTo>
                  <a:pt x="0" y="5"/>
                </a:lnTo>
                <a:lnTo>
                  <a:pt x="0" y="5"/>
                </a:lnTo>
                <a:lnTo>
                  <a:pt x="0" y="3"/>
                </a:lnTo>
                <a:lnTo>
                  <a:pt x="0" y="3"/>
                </a:lnTo>
                <a:lnTo>
                  <a:pt x="1" y="1"/>
                </a:lnTo>
                <a:lnTo>
                  <a:pt x="3" y="0"/>
                </a:lnTo>
                <a:lnTo>
                  <a:pt x="3" y="0"/>
                </a:lnTo>
                <a:lnTo>
                  <a:pt x="3" y="0"/>
                </a:lnTo>
                <a:lnTo>
                  <a:pt x="3" y="0"/>
                </a:lnTo>
                <a:lnTo>
                  <a:pt x="7" y="1"/>
                </a:lnTo>
                <a:lnTo>
                  <a:pt x="8" y="5"/>
                </a:lnTo>
                <a:lnTo>
                  <a:pt x="8" y="5"/>
                </a:lnTo>
                <a:lnTo>
                  <a:pt x="8" y="5"/>
                </a:lnTo>
                <a:lnTo>
                  <a:pt x="8" y="5"/>
                </a:lnTo>
                <a:lnTo>
                  <a:pt x="6"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8" name="Freeform 1526"/>
          <p:cNvSpPr>
            <a:spLocks/>
          </p:cNvSpPr>
          <p:nvPr/>
        </p:nvSpPr>
        <p:spPr bwMode="gray">
          <a:xfrm>
            <a:off x="5503079" y="4527971"/>
            <a:ext cx="10142" cy="8568"/>
          </a:xfrm>
          <a:custGeom>
            <a:avLst/>
            <a:gdLst>
              <a:gd name="T0" fmla="*/ 5 w 6"/>
              <a:gd name="T1" fmla="*/ 5 h 5"/>
              <a:gd name="T2" fmla="*/ 5 w 6"/>
              <a:gd name="T3" fmla="*/ 5 h 5"/>
              <a:gd name="T4" fmla="*/ 3 w 6"/>
              <a:gd name="T5" fmla="*/ 5 h 5"/>
              <a:gd name="T6" fmla="*/ 3 w 6"/>
              <a:gd name="T7" fmla="*/ 5 h 5"/>
              <a:gd name="T8" fmla="*/ 1 w 6"/>
              <a:gd name="T9" fmla="*/ 3 h 5"/>
              <a:gd name="T10" fmla="*/ 0 w 6"/>
              <a:gd name="T11" fmla="*/ 1 h 5"/>
              <a:gd name="T12" fmla="*/ 0 w 6"/>
              <a:gd name="T13" fmla="*/ 1 h 5"/>
              <a:gd name="T14" fmla="*/ 0 w 6"/>
              <a:gd name="T15" fmla="*/ 0 h 5"/>
              <a:gd name="T16" fmla="*/ 0 w 6"/>
              <a:gd name="T17" fmla="*/ 0 h 5"/>
              <a:gd name="T18" fmla="*/ 5 w 6"/>
              <a:gd name="T19" fmla="*/ 0 h 5"/>
              <a:gd name="T20" fmla="*/ 5 w 6"/>
              <a:gd name="T21" fmla="*/ 0 h 5"/>
              <a:gd name="T22" fmla="*/ 6 w 6"/>
              <a:gd name="T23" fmla="*/ 0 h 5"/>
              <a:gd name="T24" fmla="*/ 6 w 6"/>
              <a:gd name="T25" fmla="*/ 1 h 5"/>
              <a:gd name="T26" fmla="*/ 6 w 6"/>
              <a:gd name="T27" fmla="*/ 1 h 5"/>
              <a:gd name="T28" fmla="*/ 6 w 6"/>
              <a:gd name="T29" fmla="*/ 1 h 5"/>
              <a:gd name="T30" fmla="*/ 6 w 6"/>
              <a:gd name="T31" fmla="*/ 3 h 5"/>
              <a:gd name="T32" fmla="*/ 5 w 6"/>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5"/>
                </a:moveTo>
                <a:lnTo>
                  <a:pt x="5" y="5"/>
                </a:lnTo>
                <a:lnTo>
                  <a:pt x="3" y="5"/>
                </a:lnTo>
                <a:lnTo>
                  <a:pt x="3" y="5"/>
                </a:lnTo>
                <a:lnTo>
                  <a:pt x="1" y="3"/>
                </a:lnTo>
                <a:lnTo>
                  <a:pt x="0" y="1"/>
                </a:lnTo>
                <a:lnTo>
                  <a:pt x="0" y="1"/>
                </a:lnTo>
                <a:lnTo>
                  <a:pt x="0" y="0"/>
                </a:lnTo>
                <a:lnTo>
                  <a:pt x="0" y="0"/>
                </a:lnTo>
                <a:lnTo>
                  <a:pt x="5" y="0"/>
                </a:lnTo>
                <a:lnTo>
                  <a:pt x="5" y="0"/>
                </a:lnTo>
                <a:lnTo>
                  <a:pt x="6" y="0"/>
                </a:lnTo>
                <a:lnTo>
                  <a:pt x="6" y="1"/>
                </a:lnTo>
                <a:lnTo>
                  <a:pt x="6" y="1"/>
                </a:lnTo>
                <a:lnTo>
                  <a:pt x="6" y="1"/>
                </a:lnTo>
                <a:lnTo>
                  <a:pt x="6" y="3"/>
                </a:lnTo>
                <a:lnTo>
                  <a:pt x="5"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9" name="Freeform 1528"/>
          <p:cNvSpPr>
            <a:spLocks/>
          </p:cNvSpPr>
          <p:nvPr/>
        </p:nvSpPr>
        <p:spPr bwMode="gray">
          <a:xfrm>
            <a:off x="5550407" y="4550248"/>
            <a:ext cx="15213" cy="10281"/>
          </a:xfrm>
          <a:custGeom>
            <a:avLst/>
            <a:gdLst>
              <a:gd name="T0" fmla="*/ 5 w 9"/>
              <a:gd name="T1" fmla="*/ 6 h 6"/>
              <a:gd name="T2" fmla="*/ 5 w 9"/>
              <a:gd name="T3" fmla="*/ 6 h 6"/>
              <a:gd name="T4" fmla="*/ 4 w 9"/>
              <a:gd name="T5" fmla="*/ 6 h 6"/>
              <a:gd name="T6" fmla="*/ 1 w 9"/>
              <a:gd name="T7" fmla="*/ 4 h 6"/>
              <a:gd name="T8" fmla="*/ 1 w 9"/>
              <a:gd name="T9" fmla="*/ 4 h 6"/>
              <a:gd name="T10" fmla="*/ 0 w 9"/>
              <a:gd name="T11" fmla="*/ 3 h 6"/>
              <a:gd name="T12" fmla="*/ 0 w 9"/>
              <a:gd name="T13" fmla="*/ 3 h 6"/>
              <a:gd name="T14" fmla="*/ 1 w 9"/>
              <a:gd name="T15" fmla="*/ 0 h 6"/>
              <a:gd name="T16" fmla="*/ 4 w 9"/>
              <a:gd name="T17" fmla="*/ 0 h 6"/>
              <a:gd name="T18" fmla="*/ 4 w 9"/>
              <a:gd name="T19" fmla="*/ 0 h 6"/>
              <a:gd name="T20" fmla="*/ 6 w 9"/>
              <a:gd name="T21" fmla="*/ 1 h 6"/>
              <a:gd name="T22" fmla="*/ 9 w 9"/>
              <a:gd name="T23" fmla="*/ 3 h 6"/>
              <a:gd name="T24" fmla="*/ 9 w 9"/>
              <a:gd name="T25" fmla="*/ 3 h 6"/>
              <a:gd name="T26" fmla="*/ 9 w 9"/>
              <a:gd name="T27" fmla="*/ 4 h 6"/>
              <a:gd name="T28" fmla="*/ 9 w 9"/>
              <a:gd name="T29" fmla="*/ 4 h 6"/>
              <a:gd name="T30" fmla="*/ 7 w 9"/>
              <a:gd name="T31" fmla="*/ 5 h 6"/>
              <a:gd name="T32" fmla="*/ 5 w 9"/>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6">
                <a:moveTo>
                  <a:pt x="5" y="6"/>
                </a:moveTo>
                <a:lnTo>
                  <a:pt x="5" y="6"/>
                </a:lnTo>
                <a:lnTo>
                  <a:pt x="4" y="6"/>
                </a:lnTo>
                <a:lnTo>
                  <a:pt x="1" y="4"/>
                </a:lnTo>
                <a:lnTo>
                  <a:pt x="1" y="4"/>
                </a:lnTo>
                <a:lnTo>
                  <a:pt x="0" y="3"/>
                </a:lnTo>
                <a:lnTo>
                  <a:pt x="0" y="3"/>
                </a:lnTo>
                <a:lnTo>
                  <a:pt x="1" y="0"/>
                </a:lnTo>
                <a:lnTo>
                  <a:pt x="4" y="0"/>
                </a:lnTo>
                <a:lnTo>
                  <a:pt x="4" y="0"/>
                </a:lnTo>
                <a:lnTo>
                  <a:pt x="6" y="1"/>
                </a:lnTo>
                <a:lnTo>
                  <a:pt x="9" y="3"/>
                </a:lnTo>
                <a:lnTo>
                  <a:pt x="9" y="3"/>
                </a:lnTo>
                <a:lnTo>
                  <a:pt x="9" y="4"/>
                </a:lnTo>
                <a:lnTo>
                  <a:pt x="9" y="4"/>
                </a:lnTo>
                <a:lnTo>
                  <a:pt x="7" y="5"/>
                </a:lnTo>
                <a:lnTo>
                  <a:pt x="5"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0" name="Freeform 1530"/>
          <p:cNvSpPr>
            <a:spLocks/>
          </p:cNvSpPr>
          <p:nvPr/>
        </p:nvSpPr>
        <p:spPr bwMode="gray">
          <a:xfrm>
            <a:off x="4963869" y="4401162"/>
            <a:ext cx="5071" cy="5141"/>
          </a:xfrm>
          <a:custGeom>
            <a:avLst/>
            <a:gdLst>
              <a:gd name="T0" fmla="*/ 2 w 3"/>
              <a:gd name="T1" fmla="*/ 3 h 3"/>
              <a:gd name="T2" fmla="*/ 2 w 3"/>
              <a:gd name="T3" fmla="*/ 3 h 3"/>
              <a:gd name="T4" fmla="*/ 1 w 3"/>
              <a:gd name="T5" fmla="*/ 3 h 3"/>
              <a:gd name="T6" fmla="*/ 0 w 3"/>
              <a:gd name="T7" fmla="*/ 1 h 3"/>
              <a:gd name="T8" fmla="*/ 0 w 3"/>
              <a:gd name="T9" fmla="*/ 1 h 3"/>
              <a:gd name="T10" fmla="*/ 1 w 3"/>
              <a:gd name="T11" fmla="*/ 0 h 3"/>
              <a:gd name="T12" fmla="*/ 1 w 3"/>
              <a:gd name="T13" fmla="*/ 0 h 3"/>
              <a:gd name="T14" fmla="*/ 2 w 3"/>
              <a:gd name="T15" fmla="*/ 0 h 3"/>
              <a:gd name="T16" fmla="*/ 2 w 3"/>
              <a:gd name="T17" fmla="*/ 0 h 3"/>
              <a:gd name="T18" fmla="*/ 3 w 3"/>
              <a:gd name="T19" fmla="*/ 0 h 3"/>
              <a:gd name="T20" fmla="*/ 3 w 3"/>
              <a:gd name="T21" fmla="*/ 1 h 3"/>
              <a:gd name="T22" fmla="*/ 3 w 3"/>
              <a:gd name="T23" fmla="*/ 1 h 3"/>
              <a:gd name="T24" fmla="*/ 2 w 3"/>
              <a:gd name="T25" fmla="*/ 3 h 3"/>
              <a:gd name="T26" fmla="*/ 2 w 3"/>
              <a:gd name="T27" fmla="*/ 3 h 3"/>
              <a:gd name="T28" fmla="*/ 2 w 3"/>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3"/>
                </a:moveTo>
                <a:lnTo>
                  <a:pt x="2" y="3"/>
                </a:lnTo>
                <a:lnTo>
                  <a:pt x="1" y="3"/>
                </a:lnTo>
                <a:lnTo>
                  <a:pt x="0" y="1"/>
                </a:lnTo>
                <a:lnTo>
                  <a:pt x="0" y="1"/>
                </a:lnTo>
                <a:lnTo>
                  <a:pt x="1" y="0"/>
                </a:lnTo>
                <a:lnTo>
                  <a:pt x="1" y="0"/>
                </a:lnTo>
                <a:lnTo>
                  <a:pt x="2" y="0"/>
                </a:lnTo>
                <a:lnTo>
                  <a:pt x="2" y="0"/>
                </a:lnTo>
                <a:lnTo>
                  <a:pt x="3" y="0"/>
                </a:lnTo>
                <a:lnTo>
                  <a:pt x="3" y="1"/>
                </a:lnTo>
                <a:lnTo>
                  <a:pt x="3" y="1"/>
                </a:lnTo>
                <a:lnTo>
                  <a:pt x="2" y="3"/>
                </a:lnTo>
                <a:lnTo>
                  <a:pt x="2" y="3"/>
                </a:lnTo>
                <a:lnTo>
                  <a:pt x="2" y="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1" name="Freeform 1532"/>
          <p:cNvSpPr>
            <a:spLocks/>
          </p:cNvSpPr>
          <p:nvPr/>
        </p:nvSpPr>
        <p:spPr bwMode="gray">
          <a:xfrm>
            <a:off x="4995985" y="4349754"/>
            <a:ext cx="11832" cy="8568"/>
          </a:xfrm>
          <a:custGeom>
            <a:avLst/>
            <a:gdLst>
              <a:gd name="T0" fmla="*/ 4 w 7"/>
              <a:gd name="T1" fmla="*/ 5 h 5"/>
              <a:gd name="T2" fmla="*/ 4 w 7"/>
              <a:gd name="T3" fmla="*/ 5 h 5"/>
              <a:gd name="T4" fmla="*/ 2 w 7"/>
              <a:gd name="T5" fmla="*/ 4 h 5"/>
              <a:gd name="T6" fmla="*/ 0 w 7"/>
              <a:gd name="T7" fmla="*/ 3 h 5"/>
              <a:gd name="T8" fmla="*/ 0 w 7"/>
              <a:gd name="T9" fmla="*/ 3 h 5"/>
              <a:gd name="T10" fmla="*/ 2 w 7"/>
              <a:gd name="T11" fmla="*/ 1 h 5"/>
              <a:gd name="T12" fmla="*/ 2 w 7"/>
              <a:gd name="T13" fmla="*/ 1 h 5"/>
              <a:gd name="T14" fmla="*/ 3 w 7"/>
              <a:gd name="T15" fmla="*/ 0 h 5"/>
              <a:gd name="T16" fmla="*/ 3 w 7"/>
              <a:gd name="T17" fmla="*/ 0 h 5"/>
              <a:gd name="T18" fmla="*/ 5 w 7"/>
              <a:gd name="T19" fmla="*/ 1 h 5"/>
              <a:gd name="T20" fmla="*/ 7 w 7"/>
              <a:gd name="T21" fmla="*/ 3 h 5"/>
              <a:gd name="T22" fmla="*/ 7 w 7"/>
              <a:gd name="T23" fmla="*/ 3 h 5"/>
              <a:gd name="T24" fmla="*/ 7 w 7"/>
              <a:gd name="T25" fmla="*/ 4 h 5"/>
              <a:gd name="T26" fmla="*/ 7 w 7"/>
              <a:gd name="T27" fmla="*/ 4 h 5"/>
              <a:gd name="T28" fmla="*/ 4 w 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4" y="5"/>
                </a:moveTo>
                <a:lnTo>
                  <a:pt x="4" y="5"/>
                </a:lnTo>
                <a:lnTo>
                  <a:pt x="2" y="4"/>
                </a:lnTo>
                <a:lnTo>
                  <a:pt x="0" y="3"/>
                </a:lnTo>
                <a:lnTo>
                  <a:pt x="0" y="3"/>
                </a:lnTo>
                <a:lnTo>
                  <a:pt x="2" y="1"/>
                </a:lnTo>
                <a:lnTo>
                  <a:pt x="2" y="1"/>
                </a:lnTo>
                <a:lnTo>
                  <a:pt x="3" y="0"/>
                </a:lnTo>
                <a:lnTo>
                  <a:pt x="3" y="0"/>
                </a:lnTo>
                <a:lnTo>
                  <a:pt x="5" y="1"/>
                </a:lnTo>
                <a:lnTo>
                  <a:pt x="7" y="3"/>
                </a:lnTo>
                <a:lnTo>
                  <a:pt x="7" y="3"/>
                </a:lnTo>
                <a:lnTo>
                  <a:pt x="7" y="4"/>
                </a:lnTo>
                <a:lnTo>
                  <a:pt x="7" y="4"/>
                </a:lnTo>
                <a:lnTo>
                  <a:pt x="4"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2" name="Freeform 1534"/>
          <p:cNvSpPr>
            <a:spLocks/>
          </p:cNvSpPr>
          <p:nvPr/>
        </p:nvSpPr>
        <p:spPr bwMode="gray">
          <a:xfrm>
            <a:off x="5002747" y="4286349"/>
            <a:ext cx="6762" cy="6854"/>
          </a:xfrm>
          <a:custGeom>
            <a:avLst/>
            <a:gdLst>
              <a:gd name="T0" fmla="*/ 3 w 4"/>
              <a:gd name="T1" fmla="*/ 4 h 4"/>
              <a:gd name="T2" fmla="*/ 3 w 4"/>
              <a:gd name="T3" fmla="*/ 4 h 4"/>
              <a:gd name="T4" fmla="*/ 1 w 4"/>
              <a:gd name="T5" fmla="*/ 3 h 4"/>
              <a:gd name="T6" fmla="*/ 0 w 4"/>
              <a:gd name="T7" fmla="*/ 2 h 4"/>
              <a:gd name="T8" fmla="*/ 0 w 4"/>
              <a:gd name="T9" fmla="*/ 2 h 4"/>
              <a:gd name="T10" fmla="*/ 0 w 4"/>
              <a:gd name="T11" fmla="*/ 0 h 4"/>
              <a:gd name="T12" fmla="*/ 0 w 4"/>
              <a:gd name="T13" fmla="*/ 0 h 4"/>
              <a:gd name="T14" fmla="*/ 1 w 4"/>
              <a:gd name="T15" fmla="*/ 0 h 4"/>
              <a:gd name="T16" fmla="*/ 1 w 4"/>
              <a:gd name="T17" fmla="*/ 0 h 4"/>
              <a:gd name="T18" fmla="*/ 3 w 4"/>
              <a:gd name="T19" fmla="*/ 0 h 4"/>
              <a:gd name="T20" fmla="*/ 4 w 4"/>
              <a:gd name="T21" fmla="*/ 3 h 4"/>
              <a:gd name="T22" fmla="*/ 4 w 4"/>
              <a:gd name="T23" fmla="*/ 3 h 4"/>
              <a:gd name="T24" fmla="*/ 4 w 4"/>
              <a:gd name="T25" fmla="*/ 3 h 4"/>
              <a:gd name="T26" fmla="*/ 4 w 4"/>
              <a:gd name="T27" fmla="*/ 3 h 4"/>
              <a:gd name="T28" fmla="*/ 3 w 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4"/>
                </a:moveTo>
                <a:lnTo>
                  <a:pt x="3" y="4"/>
                </a:lnTo>
                <a:lnTo>
                  <a:pt x="1" y="3"/>
                </a:lnTo>
                <a:lnTo>
                  <a:pt x="0" y="2"/>
                </a:lnTo>
                <a:lnTo>
                  <a:pt x="0" y="2"/>
                </a:lnTo>
                <a:lnTo>
                  <a:pt x="0" y="0"/>
                </a:lnTo>
                <a:lnTo>
                  <a:pt x="0" y="0"/>
                </a:lnTo>
                <a:lnTo>
                  <a:pt x="1" y="0"/>
                </a:lnTo>
                <a:lnTo>
                  <a:pt x="1" y="0"/>
                </a:lnTo>
                <a:lnTo>
                  <a:pt x="3" y="0"/>
                </a:lnTo>
                <a:lnTo>
                  <a:pt x="4" y="3"/>
                </a:lnTo>
                <a:lnTo>
                  <a:pt x="4" y="3"/>
                </a:lnTo>
                <a:lnTo>
                  <a:pt x="4" y="3"/>
                </a:lnTo>
                <a:lnTo>
                  <a:pt x="4" y="3"/>
                </a:lnTo>
                <a:lnTo>
                  <a:pt x="3"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3" name="Freeform 1536"/>
          <p:cNvSpPr>
            <a:spLocks/>
          </p:cNvSpPr>
          <p:nvPr/>
        </p:nvSpPr>
        <p:spPr bwMode="gray">
          <a:xfrm>
            <a:off x="4715393" y="4539967"/>
            <a:ext cx="8451" cy="8568"/>
          </a:xfrm>
          <a:custGeom>
            <a:avLst/>
            <a:gdLst>
              <a:gd name="T0" fmla="*/ 3 w 5"/>
              <a:gd name="T1" fmla="*/ 5 h 5"/>
              <a:gd name="T2" fmla="*/ 3 w 5"/>
              <a:gd name="T3" fmla="*/ 5 h 5"/>
              <a:gd name="T4" fmla="*/ 2 w 5"/>
              <a:gd name="T5" fmla="*/ 4 h 5"/>
              <a:gd name="T6" fmla="*/ 0 w 5"/>
              <a:gd name="T7" fmla="*/ 1 h 5"/>
              <a:gd name="T8" fmla="*/ 0 w 5"/>
              <a:gd name="T9" fmla="*/ 1 h 5"/>
              <a:gd name="T10" fmla="*/ 0 w 5"/>
              <a:gd name="T11" fmla="*/ 0 h 5"/>
              <a:gd name="T12" fmla="*/ 2 w 5"/>
              <a:gd name="T13" fmla="*/ 0 h 5"/>
              <a:gd name="T14" fmla="*/ 2 w 5"/>
              <a:gd name="T15" fmla="*/ 0 h 5"/>
              <a:gd name="T16" fmla="*/ 3 w 5"/>
              <a:gd name="T17" fmla="*/ 0 h 5"/>
              <a:gd name="T18" fmla="*/ 3 w 5"/>
              <a:gd name="T19" fmla="*/ 0 h 5"/>
              <a:gd name="T20" fmla="*/ 4 w 5"/>
              <a:gd name="T21" fmla="*/ 0 h 5"/>
              <a:gd name="T22" fmla="*/ 5 w 5"/>
              <a:gd name="T23" fmla="*/ 3 h 5"/>
              <a:gd name="T24" fmla="*/ 5 w 5"/>
              <a:gd name="T25" fmla="*/ 3 h 5"/>
              <a:gd name="T26" fmla="*/ 5 w 5"/>
              <a:gd name="T27" fmla="*/ 4 h 5"/>
              <a:gd name="T28" fmla="*/ 3 w 5"/>
              <a:gd name="T29" fmla="*/ 5 h 5"/>
              <a:gd name="T30" fmla="*/ 3 w 5"/>
              <a:gd name="T31" fmla="*/ 5 h 5"/>
              <a:gd name="T32" fmla="*/ 3 w 5"/>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5"/>
                </a:moveTo>
                <a:lnTo>
                  <a:pt x="3" y="5"/>
                </a:lnTo>
                <a:lnTo>
                  <a:pt x="2" y="4"/>
                </a:lnTo>
                <a:lnTo>
                  <a:pt x="0" y="1"/>
                </a:lnTo>
                <a:lnTo>
                  <a:pt x="0" y="1"/>
                </a:lnTo>
                <a:lnTo>
                  <a:pt x="0" y="0"/>
                </a:lnTo>
                <a:lnTo>
                  <a:pt x="2" y="0"/>
                </a:lnTo>
                <a:lnTo>
                  <a:pt x="2" y="0"/>
                </a:lnTo>
                <a:lnTo>
                  <a:pt x="3" y="0"/>
                </a:lnTo>
                <a:lnTo>
                  <a:pt x="3" y="0"/>
                </a:lnTo>
                <a:lnTo>
                  <a:pt x="4" y="0"/>
                </a:lnTo>
                <a:lnTo>
                  <a:pt x="5" y="3"/>
                </a:lnTo>
                <a:lnTo>
                  <a:pt x="5" y="3"/>
                </a:lnTo>
                <a:lnTo>
                  <a:pt x="5" y="4"/>
                </a:lnTo>
                <a:lnTo>
                  <a:pt x="3" y="5"/>
                </a:lnTo>
                <a:lnTo>
                  <a:pt x="3" y="5"/>
                </a:lnTo>
                <a:lnTo>
                  <a:pt x="3"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4" name="Freeform 1538"/>
          <p:cNvSpPr>
            <a:spLocks/>
          </p:cNvSpPr>
          <p:nvPr/>
        </p:nvSpPr>
        <p:spPr bwMode="gray">
          <a:xfrm>
            <a:off x="5259674" y="4551962"/>
            <a:ext cx="5071" cy="6854"/>
          </a:xfrm>
          <a:custGeom>
            <a:avLst/>
            <a:gdLst>
              <a:gd name="T0" fmla="*/ 2 w 3"/>
              <a:gd name="T1" fmla="*/ 4 h 4"/>
              <a:gd name="T2" fmla="*/ 2 w 3"/>
              <a:gd name="T3" fmla="*/ 4 h 4"/>
              <a:gd name="T4" fmla="*/ 1 w 3"/>
              <a:gd name="T5" fmla="*/ 4 h 4"/>
              <a:gd name="T6" fmla="*/ 0 w 3"/>
              <a:gd name="T7" fmla="*/ 3 h 4"/>
              <a:gd name="T8" fmla="*/ 0 w 3"/>
              <a:gd name="T9" fmla="*/ 0 h 4"/>
              <a:gd name="T10" fmla="*/ 1 w 3"/>
              <a:gd name="T11" fmla="*/ 0 h 4"/>
              <a:gd name="T12" fmla="*/ 1 w 3"/>
              <a:gd name="T13" fmla="*/ 0 h 4"/>
              <a:gd name="T14" fmla="*/ 2 w 3"/>
              <a:gd name="T15" fmla="*/ 0 h 4"/>
              <a:gd name="T16" fmla="*/ 3 w 3"/>
              <a:gd name="T17" fmla="*/ 2 h 4"/>
              <a:gd name="T18" fmla="*/ 3 w 3"/>
              <a:gd name="T19" fmla="*/ 3 h 4"/>
              <a:gd name="T20" fmla="*/ 2 w 3"/>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2" y="4"/>
                </a:moveTo>
                <a:lnTo>
                  <a:pt x="2" y="4"/>
                </a:lnTo>
                <a:lnTo>
                  <a:pt x="1" y="4"/>
                </a:lnTo>
                <a:lnTo>
                  <a:pt x="0" y="3"/>
                </a:lnTo>
                <a:lnTo>
                  <a:pt x="0" y="0"/>
                </a:lnTo>
                <a:lnTo>
                  <a:pt x="1" y="0"/>
                </a:lnTo>
                <a:lnTo>
                  <a:pt x="1" y="0"/>
                </a:lnTo>
                <a:lnTo>
                  <a:pt x="2" y="0"/>
                </a:lnTo>
                <a:lnTo>
                  <a:pt x="3" y="2"/>
                </a:lnTo>
                <a:lnTo>
                  <a:pt x="3" y="3"/>
                </a:lnTo>
                <a:lnTo>
                  <a:pt x="2"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5" name="Freeform 1540"/>
          <p:cNvSpPr>
            <a:spLocks/>
          </p:cNvSpPr>
          <p:nvPr/>
        </p:nvSpPr>
        <p:spPr bwMode="gray">
          <a:xfrm>
            <a:off x="1943282" y="3821957"/>
            <a:ext cx="11832" cy="8568"/>
          </a:xfrm>
          <a:custGeom>
            <a:avLst/>
            <a:gdLst>
              <a:gd name="T0" fmla="*/ 7 w 7"/>
              <a:gd name="T1" fmla="*/ 3 h 5"/>
              <a:gd name="T2" fmla="*/ 7 w 7"/>
              <a:gd name="T3" fmla="*/ 3 h 5"/>
              <a:gd name="T4" fmla="*/ 7 w 7"/>
              <a:gd name="T5" fmla="*/ 4 h 5"/>
              <a:gd name="T6" fmla="*/ 4 w 7"/>
              <a:gd name="T7" fmla="*/ 5 h 5"/>
              <a:gd name="T8" fmla="*/ 2 w 7"/>
              <a:gd name="T9" fmla="*/ 4 h 5"/>
              <a:gd name="T10" fmla="*/ 0 w 7"/>
              <a:gd name="T11" fmla="*/ 3 h 5"/>
              <a:gd name="T12" fmla="*/ 0 w 7"/>
              <a:gd name="T13" fmla="*/ 3 h 5"/>
              <a:gd name="T14" fmla="*/ 0 w 7"/>
              <a:gd name="T15" fmla="*/ 2 h 5"/>
              <a:gd name="T16" fmla="*/ 2 w 7"/>
              <a:gd name="T17" fmla="*/ 0 h 5"/>
              <a:gd name="T18" fmla="*/ 4 w 7"/>
              <a:gd name="T19" fmla="*/ 2 h 5"/>
              <a:gd name="T20" fmla="*/ 7 w 7"/>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7" y="3"/>
                </a:moveTo>
                <a:lnTo>
                  <a:pt x="7" y="3"/>
                </a:lnTo>
                <a:lnTo>
                  <a:pt x="7" y="4"/>
                </a:lnTo>
                <a:lnTo>
                  <a:pt x="4" y="5"/>
                </a:lnTo>
                <a:lnTo>
                  <a:pt x="2" y="4"/>
                </a:lnTo>
                <a:lnTo>
                  <a:pt x="0" y="3"/>
                </a:lnTo>
                <a:lnTo>
                  <a:pt x="0" y="3"/>
                </a:lnTo>
                <a:lnTo>
                  <a:pt x="0" y="2"/>
                </a:lnTo>
                <a:lnTo>
                  <a:pt x="2" y="0"/>
                </a:lnTo>
                <a:lnTo>
                  <a:pt x="4" y="2"/>
                </a:lnTo>
                <a:lnTo>
                  <a:pt x="7" y="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6" name="Freeform 1542"/>
          <p:cNvSpPr>
            <a:spLocks/>
          </p:cNvSpPr>
          <p:nvPr/>
        </p:nvSpPr>
        <p:spPr bwMode="gray">
          <a:xfrm>
            <a:off x="1813128" y="4646211"/>
            <a:ext cx="8451" cy="8568"/>
          </a:xfrm>
          <a:custGeom>
            <a:avLst/>
            <a:gdLst>
              <a:gd name="T0" fmla="*/ 4 w 5"/>
              <a:gd name="T1" fmla="*/ 3 h 5"/>
              <a:gd name="T2" fmla="*/ 4 w 5"/>
              <a:gd name="T3" fmla="*/ 3 h 5"/>
              <a:gd name="T4" fmla="*/ 2 w 5"/>
              <a:gd name="T5" fmla="*/ 5 h 5"/>
              <a:gd name="T6" fmla="*/ 0 w 5"/>
              <a:gd name="T7" fmla="*/ 3 h 5"/>
              <a:gd name="T8" fmla="*/ 0 w 5"/>
              <a:gd name="T9" fmla="*/ 1 h 5"/>
              <a:gd name="T10" fmla="*/ 1 w 5"/>
              <a:gd name="T11" fmla="*/ 0 h 5"/>
              <a:gd name="T12" fmla="*/ 1 w 5"/>
              <a:gd name="T13" fmla="*/ 0 h 5"/>
              <a:gd name="T14" fmla="*/ 4 w 5"/>
              <a:gd name="T15" fmla="*/ 0 h 5"/>
              <a:gd name="T16" fmla="*/ 5 w 5"/>
              <a:gd name="T17" fmla="*/ 1 h 5"/>
              <a:gd name="T18" fmla="*/ 4 w 5"/>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4" y="3"/>
                </a:moveTo>
                <a:lnTo>
                  <a:pt x="4" y="3"/>
                </a:lnTo>
                <a:lnTo>
                  <a:pt x="2" y="5"/>
                </a:lnTo>
                <a:lnTo>
                  <a:pt x="0" y="3"/>
                </a:lnTo>
                <a:lnTo>
                  <a:pt x="0" y="1"/>
                </a:lnTo>
                <a:lnTo>
                  <a:pt x="1" y="0"/>
                </a:lnTo>
                <a:lnTo>
                  <a:pt x="1" y="0"/>
                </a:lnTo>
                <a:lnTo>
                  <a:pt x="4" y="0"/>
                </a:lnTo>
                <a:lnTo>
                  <a:pt x="5" y="1"/>
                </a:lnTo>
                <a:lnTo>
                  <a:pt x="4" y="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7" name="Freeform 1544"/>
          <p:cNvSpPr>
            <a:spLocks/>
          </p:cNvSpPr>
          <p:nvPr/>
        </p:nvSpPr>
        <p:spPr bwMode="gray">
          <a:xfrm>
            <a:off x="2901689" y="4814147"/>
            <a:ext cx="10142" cy="6854"/>
          </a:xfrm>
          <a:custGeom>
            <a:avLst/>
            <a:gdLst>
              <a:gd name="T0" fmla="*/ 3 w 6"/>
              <a:gd name="T1" fmla="*/ 4 h 4"/>
              <a:gd name="T2" fmla="*/ 3 w 6"/>
              <a:gd name="T3" fmla="*/ 4 h 4"/>
              <a:gd name="T4" fmla="*/ 1 w 6"/>
              <a:gd name="T5" fmla="*/ 4 h 4"/>
              <a:gd name="T6" fmla="*/ 0 w 6"/>
              <a:gd name="T7" fmla="*/ 3 h 4"/>
              <a:gd name="T8" fmla="*/ 0 w 6"/>
              <a:gd name="T9" fmla="*/ 3 h 4"/>
              <a:gd name="T10" fmla="*/ 0 w 6"/>
              <a:gd name="T11" fmla="*/ 1 h 4"/>
              <a:gd name="T12" fmla="*/ 1 w 6"/>
              <a:gd name="T13" fmla="*/ 0 h 4"/>
              <a:gd name="T14" fmla="*/ 1 w 6"/>
              <a:gd name="T15" fmla="*/ 0 h 4"/>
              <a:gd name="T16" fmla="*/ 3 w 6"/>
              <a:gd name="T17" fmla="*/ 0 h 4"/>
              <a:gd name="T18" fmla="*/ 3 w 6"/>
              <a:gd name="T19" fmla="*/ 0 h 4"/>
              <a:gd name="T20" fmla="*/ 5 w 6"/>
              <a:gd name="T21" fmla="*/ 0 h 4"/>
              <a:gd name="T22" fmla="*/ 6 w 6"/>
              <a:gd name="T23" fmla="*/ 1 h 4"/>
              <a:gd name="T24" fmla="*/ 6 w 6"/>
              <a:gd name="T25" fmla="*/ 1 h 4"/>
              <a:gd name="T26" fmla="*/ 5 w 6"/>
              <a:gd name="T27" fmla="*/ 4 h 4"/>
              <a:gd name="T28" fmla="*/ 5 w 6"/>
              <a:gd name="T29" fmla="*/ 4 h 4"/>
              <a:gd name="T30" fmla="*/ 3 w 6"/>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4">
                <a:moveTo>
                  <a:pt x="3" y="4"/>
                </a:moveTo>
                <a:lnTo>
                  <a:pt x="3" y="4"/>
                </a:lnTo>
                <a:lnTo>
                  <a:pt x="1" y="4"/>
                </a:lnTo>
                <a:lnTo>
                  <a:pt x="0" y="3"/>
                </a:lnTo>
                <a:lnTo>
                  <a:pt x="0" y="3"/>
                </a:lnTo>
                <a:lnTo>
                  <a:pt x="0" y="1"/>
                </a:lnTo>
                <a:lnTo>
                  <a:pt x="1" y="0"/>
                </a:lnTo>
                <a:lnTo>
                  <a:pt x="1" y="0"/>
                </a:lnTo>
                <a:lnTo>
                  <a:pt x="3" y="0"/>
                </a:lnTo>
                <a:lnTo>
                  <a:pt x="3" y="0"/>
                </a:lnTo>
                <a:lnTo>
                  <a:pt x="5" y="0"/>
                </a:lnTo>
                <a:lnTo>
                  <a:pt x="6" y="1"/>
                </a:lnTo>
                <a:lnTo>
                  <a:pt x="6" y="1"/>
                </a:lnTo>
                <a:lnTo>
                  <a:pt x="5" y="4"/>
                </a:lnTo>
                <a:lnTo>
                  <a:pt x="5" y="4"/>
                </a:lnTo>
                <a:lnTo>
                  <a:pt x="3"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8" name="Freeform 1546"/>
          <p:cNvSpPr>
            <a:spLocks/>
          </p:cNvSpPr>
          <p:nvPr/>
        </p:nvSpPr>
        <p:spPr bwMode="gray">
          <a:xfrm>
            <a:off x="3298912" y="4629075"/>
            <a:ext cx="11832" cy="8568"/>
          </a:xfrm>
          <a:custGeom>
            <a:avLst/>
            <a:gdLst>
              <a:gd name="T0" fmla="*/ 2 w 7"/>
              <a:gd name="T1" fmla="*/ 5 h 5"/>
              <a:gd name="T2" fmla="*/ 2 w 7"/>
              <a:gd name="T3" fmla="*/ 5 h 5"/>
              <a:gd name="T4" fmla="*/ 0 w 7"/>
              <a:gd name="T5" fmla="*/ 3 h 5"/>
              <a:gd name="T6" fmla="*/ 0 w 7"/>
              <a:gd name="T7" fmla="*/ 2 h 5"/>
              <a:gd name="T8" fmla="*/ 0 w 7"/>
              <a:gd name="T9" fmla="*/ 2 h 5"/>
              <a:gd name="T10" fmla="*/ 1 w 7"/>
              <a:gd name="T11" fmla="*/ 1 h 5"/>
              <a:gd name="T12" fmla="*/ 2 w 7"/>
              <a:gd name="T13" fmla="*/ 0 h 5"/>
              <a:gd name="T14" fmla="*/ 2 w 7"/>
              <a:gd name="T15" fmla="*/ 0 h 5"/>
              <a:gd name="T16" fmla="*/ 5 w 7"/>
              <a:gd name="T17" fmla="*/ 0 h 5"/>
              <a:gd name="T18" fmla="*/ 5 w 7"/>
              <a:gd name="T19" fmla="*/ 0 h 5"/>
              <a:gd name="T20" fmla="*/ 6 w 7"/>
              <a:gd name="T21" fmla="*/ 0 h 5"/>
              <a:gd name="T22" fmla="*/ 7 w 7"/>
              <a:gd name="T23" fmla="*/ 1 h 5"/>
              <a:gd name="T24" fmla="*/ 7 w 7"/>
              <a:gd name="T25" fmla="*/ 1 h 5"/>
              <a:gd name="T26" fmla="*/ 7 w 7"/>
              <a:gd name="T27" fmla="*/ 2 h 5"/>
              <a:gd name="T28" fmla="*/ 5 w 7"/>
              <a:gd name="T29" fmla="*/ 3 h 5"/>
              <a:gd name="T30" fmla="*/ 5 w 7"/>
              <a:gd name="T31" fmla="*/ 3 h 5"/>
              <a:gd name="T32" fmla="*/ 2 w 7"/>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5">
                <a:moveTo>
                  <a:pt x="2" y="5"/>
                </a:moveTo>
                <a:lnTo>
                  <a:pt x="2" y="5"/>
                </a:lnTo>
                <a:lnTo>
                  <a:pt x="0" y="3"/>
                </a:lnTo>
                <a:lnTo>
                  <a:pt x="0" y="2"/>
                </a:lnTo>
                <a:lnTo>
                  <a:pt x="0" y="2"/>
                </a:lnTo>
                <a:lnTo>
                  <a:pt x="1" y="1"/>
                </a:lnTo>
                <a:lnTo>
                  <a:pt x="2" y="0"/>
                </a:lnTo>
                <a:lnTo>
                  <a:pt x="2" y="0"/>
                </a:lnTo>
                <a:lnTo>
                  <a:pt x="5" y="0"/>
                </a:lnTo>
                <a:lnTo>
                  <a:pt x="5" y="0"/>
                </a:lnTo>
                <a:lnTo>
                  <a:pt x="6" y="0"/>
                </a:lnTo>
                <a:lnTo>
                  <a:pt x="7" y="1"/>
                </a:lnTo>
                <a:lnTo>
                  <a:pt x="7" y="1"/>
                </a:lnTo>
                <a:lnTo>
                  <a:pt x="7" y="2"/>
                </a:lnTo>
                <a:lnTo>
                  <a:pt x="5" y="3"/>
                </a:lnTo>
                <a:lnTo>
                  <a:pt x="5" y="3"/>
                </a:lnTo>
                <a:lnTo>
                  <a:pt x="2"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9" name="Freeform 1548"/>
          <p:cNvSpPr>
            <a:spLocks/>
          </p:cNvSpPr>
          <p:nvPr/>
        </p:nvSpPr>
        <p:spPr bwMode="gray">
          <a:xfrm>
            <a:off x="2947328" y="5197999"/>
            <a:ext cx="10142" cy="8568"/>
          </a:xfrm>
          <a:custGeom>
            <a:avLst/>
            <a:gdLst>
              <a:gd name="T0" fmla="*/ 4 w 6"/>
              <a:gd name="T1" fmla="*/ 5 h 5"/>
              <a:gd name="T2" fmla="*/ 4 w 6"/>
              <a:gd name="T3" fmla="*/ 5 h 5"/>
              <a:gd name="T4" fmla="*/ 1 w 6"/>
              <a:gd name="T5" fmla="*/ 4 h 5"/>
              <a:gd name="T6" fmla="*/ 0 w 6"/>
              <a:gd name="T7" fmla="*/ 3 h 5"/>
              <a:gd name="T8" fmla="*/ 0 w 6"/>
              <a:gd name="T9" fmla="*/ 3 h 5"/>
              <a:gd name="T10" fmla="*/ 0 w 6"/>
              <a:gd name="T11" fmla="*/ 1 h 5"/>
              <a:gd name="T12" fmla="*/ 2 w 6"/>
              <a:gd name="T13" fmla="*/ 1 h 5"/>
              <a:gd name="T14" fmla="*/ 2 w 6"/>
              <a:gd name="T15" fmla="*/ 1 h 5"/>
              <a:gd name="T16" fmla="*/ 4 w 6"/>
              <a:gd name="T17" fmla="*/ 0 h 5"/>
              <a:gd name="T18" fmla="*/ 4 w 6"/>
              <a:gd name="T19" fmla="*/ 0 h 5"/>
              <a:gd name="T20" fmla="*/ 6 w 6"/>
              <a:gd name="T21" fmla="*/ 1 h 5"/>
              <a:gd name="T22" fmla="*/ 6 w 6"/>
              <a:gd name="T23" fmla="*/ 1 h 5"/>
              <a:gd name="T24" fmla="*/ 6 w 6"/>
              <a:gd name="T25" fmla="*/ 1 h 5"/>
              <a:gd name="T26" fmla="*/ 5 w 6"/>
              <a:gd name="T27" fmla="*/ 5 h 5"/>
              <a:gd name="T28" fmla="*/ 5 w 6"/>
              <a:gd name="T29" fmla="*/ 5 h 5"/>
              <a:gd name="T30" fmla="*/ 4 w 6"/>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4" y="5"/>
                </a:moveTo>
                <a:lnTo>
                  <a:pt x="4" y="5"/>
                </a:lnTo>
                <a:lnTo>
                  <a:pt x="1" y="4"/>
                </a:lnTo>
                <a:lnTo>
                  <a:pt x="0" y="3"/>
                </a:lnTo>
                <a:lnTo>
                  <a:pt x="0" y="3"/>
                </a:lnTo>
                <a:lnTo>
                  <a:pt x="0" y="1"/>
                </a:lnTo>
                <a:lnTo>
                  <a:pt x="2" y="1"/>
                </a:lnTo>
                <a:lnTo>
                  <a:pt x="2" y="1"/>
                </a:lnTo>
                <a:lnTo>
                  <a:pt x="4" y="0"/>
                </a:lnTo>
                <a:lnTo>
                  <a:pt x="4" y="0"/>
                </a:lnTo>
                <a:lnTo>
                  <a:pt x="6" y="1"/>
                </a:lnTo>
                <a:lnTo>
                  <a:pt x="6" y="1"/>
                </a:lnTo>
                <a:lnTo>
                  <a:pt x="6" y="1"/>
                </a:lnTo>
                <a:lnTo>
                  <a:pt x="5" y="5"/>
                </a:lnTo>
                <a:lnTo>
                  <a:pt x="5" y="5"/>
                </a:lnTo>
                <a:lnTo>
                  <a:pt x="4"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0" name="Freeform 1558"/>
          <p:cNvSpPr>
            <a:spLocks/>
          </p:cNvSpPr>
          <p:nvPr/>
        </p:nvSpPr>
        <p:spPr bwMode="gray">
          <a:xfrm>
            <a:off x="2785058" y="4077287"/>
            <a:ext cx="6762" cy="6854"/>
          </a:xfrm>
          <a:custGeom>
            <a:avLst/>
            <a:gdLst>
              <a:gd name="T0" fmla="*/ 4 w 4"/>
              <a:gd name="T1" fmla="*/ 4 h 4"/>
              <a:gd name="T2" fmla="*/ 4 w 4"/>
              <a:gd name="T3" fmla="*/ 4 h 4"/>
              <a:gd name="T4" fmla="*/ 2 w 4"/>
              <a:gd name="T5" fmla="*/ 4 h 4"/>
              <a:gd name="T6" fmla="*/ 0 w 4"/>
              <a:gd name="T7" fmla="*/ 4 h 4"/>
              <a:gd name="T8" fmla="*/ 0 w 4"/>
              <a:gd name="T9" fmla="*/ 3 h 4"/>
              <a:gd name="T10" fmla="*/ 0 w 4"/>
              <a:gd name="T11" fmla="*/ 2 h 4"/>
              <a:gd name="T12" fmla="*/ 0 w 4"/>
              <a:gd name="T13" fmla="*/ 2 h 4"/>
              <a:gd name="T14" fmla="*/ 1 w 4"/>
              <a:gd name="T15" fmla="*/ 0 h 4"/>
              <a:gd name="T16" fmla="*/ 2 w 4"/>
              <a:gd name="T17" fmla="*/ 2 h 4"/>
              <a:gd name="T18" fmla="*/ 4 w 4"/>
              <a:gd name="T19" fmla="*/ 3 h 4"/>
              <a:gd name="T20" fmla="*/ 4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4"/>
                </a:moveTo>
                <a:lnTo>
                  <a:pt x="4" y="4"/>
                </a:lnTo>
                <a:lnTo>
                  <a:pt x="2" y="4"/>
                </a:lnTo>
                <a:lnTo>
                  <a:pt x="0" y="4"/>
                </a:lnTo>
                <a:lnTo>
                  <a:pt x="0" y="3"/>
                </a:lnTo>
                <a:lnTo>
                  <a:pt x="0" y="2"/>
                </a:lnTo>
                <a:lnTo>
                  <a:pt x="0" y="2"/>
                </a:lnTo>
                <a:lnTo>
                  <a:pt x="1" y="0"/>
                </a:lnTo>
                <a:lnTo>
                  <a:pt x="2" y="2"/>
                </a:lnTo>
                <a:lnTo>
                  <a:pt x="4" y="3"/>
                </a:lnTo>
                <a:lnTo>
                  <a:pt x="4"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1" name="Freeform 1560"/>
          <p:cNvSpPr>
            <a:spLocks/>
          </p:cNvSpPr>
          <p:nvPr/>
        </p:nvSpPr>
        <p:spPr bwMode="gray">
          <a:xfrm>
            <a:off x="2616026" y="4992364"/>
            <a:ext cx="16903" cy="13709"/>
          </a:xfrm>
          <a:custGeom>
            <a:avLst/>
            <a:gdLst>
              <a:gd name="T0" fmla="*/ 8 w 10"/>
              <a:gd name="T1" fmla="*/ 8 h 8"/>
              <a:gd name="T2" fmla="*/ 8 w 10"/>
              <a:gd name="T3" fmla="*/ 8 h 8"/>
              <a:gd name="T4" fmla="*/ 5 w 10"/>
              <a:gd name="T5" fmla="*/ 7 h 8"/>
              <a:gd name="T6" fmla="*/ 3 w 10"/>
              <a:gd name="T7" fmla="*/ 6 h 8"/>
              <a:gd name="T8" fmla="*/ 1 w 10"/>
              <a:gd name="T9" fmla="*/ 3 h 8"/>
              <a:gd name="T10" fmla="*/ 0 w 10"/>
              <a:gd name="T11" fmla="*/ 2 h 8"/>
              <a:gd name="T12" fmla="*/ 0 w 10"/>
              <a:gd name="T13" fmla="*/ 2 h 8"/>
              <a:gd name="T14" fmla="*/ 1 w 10"/>
              <a:gd name="T15" fmla="*/ 1 h 8"/>
              <a:gd name="T16" fmla="*/ 3 w 10"/>
              <a:gd name="T17" fmla="*/ 0 h 8"/>
              <a:gd name="T18" fmla="*/ 3 w 10"/>
              <a:gd name="T19" fmla="*/ 0 h 8"/>
              <a:gd name="T20" fmla="*/ 6 w 10"/>
              <a:gd name="T21" fmla="*/ 1 h 8"/>
              <a:gd name="T22" fmla="*/ 8 w 10"/>
              <a:gd name="T23" fmla="*/ 2 h 8"/>
              <a:gd name="T24" fmla="*/ 10 w 10"/>
              <a:gd name="T25" fmla="*/ 3 h 8"/>
              <a:gd name="T26" fmla="*/ 10 w 10"/>
              <a:gd name="T27" fmla="*/ 6 h 8"/>
              <a:gd name="T28" fmla="*/ 10 w 10"/>
              <a:gd name="T29" fmla="*/ 6 h 8"/>
              <a:gd name="T30" fmla="*/ 9 w 10"/>
              <a:gd name="T31" fmla="*/ 7 h 8"/>
              <a:gd name="T32" fmla="*/ 8 w 10"/>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8">
                <a:moveTo>
                  <a:pt x="8" y="8"/>
                </a:moveTo>
                <a:lnTo>
                  <a:pt x="8" y="8"/>
                </a:lnTo>
                <a:lnTo>
                  <a:pt x="5" y="7"/>
                </a:lnTo>
                <a:lnTo>
                  <a:pt x="3" y="6"/>
                </a:lnTo>
                <a:lnTo>
                  <a:pt x="1" y="3"/>
                </a:lnTo>
                <a:lnTo>
                  <a:pt x="0" y="2"/>
                </a:lnTo>
                <a:lnTo>
                  <a:pt x="0" y="2"/>
                </a:lnTo>
                <a:lnTo>
                  <a:pt x="1" y="1"/>
                </a:lnTo>
                <a:lnTo>
                  <a:pt x="3" y="0"/>
                </a:lnTo>
                <a:lnTo>
                  <a:pt x="3" y="0"/>
                </a:lnTo>
                <a:lnTo>
                  <a:pt x="6" y="1"/>
                </a:lnTo>
                <a:lnTo>
                  <a:pt x="8" y="2"/>
                </a:lnTo>
                <a:lnTo>
                  <a:pt x="10" y="3"/>
                </a:lnTo>
                <a:lnTo>
                  <a:pt x="10" y="6"/>
                </a:lnTo>
                <a:lnTo>
                  <a:pt x="10" y="6"/>
                </a:lnTo>
                <a:lnTo>
                  <a:pt x="9" y="7"/>
                </a:lnTo>
                <a:lnTo>
                  <a:pt x="8"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2" name="Freeform 1562"/>
          <p:cNvSpPr>
            <a:spLocks/>
          </p:cNvSpPr>
          <p:nvPr/>
        </p:nvSpPr>
        <p:spPr bwMode="gray">
          <a:xfrm>
            <a:off x="4974011" y="3566625"/>
            <a:ext cx="20284" cy="20564"/>
          </a:xfrm>
          <a:custGeom>
            <a:avLst/>
            <a:gdLst>
              <a:gd name="T0" fmla="*/ 12 w 12"/>
              <a:gd name="T1" fmla="*/ 0 h 12"/>
              <a:gd name="T2" fmla="*/ 12 w 12"/>
              <a:gd name="T3" fmla="*/ 0 h 12"/>
              <a:gd name="T4" fmla="*/ 10 w 12"/>
              <a:gd name="T5" fmla="*/ 3 h 12"/>
              <a:gd name="T6" fmla="*/ 6 w 12"/>
              <a:gd name="T7" fmla="*/ 7 h 12"/>
              <a:gd name="T8" fmla="*/ 2 w 12"/>
              <a:gd name="T9" fmla="*/ 10 h 12"/>
              <a:gd name="T10" fmla="*/ 0 w 12"/>
              <a:gd name="T11" fmla="*/ 12 h 12"/>
              <a:gd name="T12" fmla="*/ 0 w 12"/>
              <a:gd name="T13" fmla="*/ 10 h 12"/>
              <a:gd name="T14" fmla="*/ 0 w 12"/>
              <a:gd name="T15" fmla="*/ 10 h 12"/>
              <a:gd name="T16" fmla="*/ 1 w 12"/>
              <a:gd name="T17" fmla="*/ 8 h 12"/>
              <a:gd name="T18" fmla="*/ 5 w 12"/>
              <a:gd name="T19" fmla="*/ 4 h 12"/>
              <a:gd name="T20" fmla="*/ 10 w 12"/>
              <a:gd name="T21" fmla="*/ 0 h 12"/>
              <a:gd name="T22" fmla="*/ 12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2" y="0"/>
                </a:moveTo>
                <a:lnTo>
                  <a:pt x="12" y="0"/>
                </a:lnTo>
                <a:lnTo>
                  <a:pt x="10" y="3"/>
                </a:lnTo>
                <a:lnTo>
                  <a:pt x="6" y="7"/>
                </a:lnTo>
                <a:lnTo>
                  <a:pt x="2" y="10"/>
                </a:lnTo>
                <a:lnTo>
                  <a:pt x="0" y="12"/>
                </a:lnTo>
                <a:lnTo>
                  <a:pt x="0" y="10"/>
                </a:lnTo>
                <a:lnTo>
                  <a:pt x="0" y="10"/>
                </a:lnTo>
                <a:lnTo>
                  <a:pt x="1" y="8"/>
                </a:lnTo>
                <a:lnTo>
                  <a:pt x="5" y="4"/>
                </a:lnTo>
                <a:lnTo>
                  <a:pt x="10" y="0"/>
                </a:lnTo>
                <a:lnTo>
                  <a:pt x="12"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3" name="Freeform 1564"/>
          <p:cNvSpPr>
            <a:spLocks/>
          </p:cNvSpPr>
          <p:nvPr/>
        </p:nvSpPr>
        <p:spPr bwMode="gray">
          <a:xfrm>
            <a:off x="5007817" y="3528926"/>
            <a:ext cx="38877" cy="34272"/>
          </a:xfrm>
          <a:custGeom>
            <a:avLst/>
            <a:gdLst>
              <a:gd name="T0" fmla="*/ 1 w 23"/>
              <a:gd name="T1" fmla="*/ 20 h 20"/>
              <a:gd name="T2" fmla="*/ 1 w 23"/>
              <a:gd name="T3" fmla="*/ 20 h 20"/>
              <a:gd name="T4" fmla="*/ 0 w 23"/>
              <a:gd name="T5" fmla="*/ 19 h 20"/>
              <a:gd name="T6" fmla="*/ 1 w 23"/>
              <a:gd name="T7" fmla="*/ 16 h 20"/>
              <a:gd name="T8" fmla="*/ 5 w 23"/>
              <a:gd name="T9" fmla="*/ 11 h 20"/>
              <a:gd name="T10" fmla="*/ 8 w 23"/>
              <a:gd name="T11" fmla="*/ 8 h 20"/>
              <a:gd name="T12" fmla="*/ 12 w 23"/>
              <a:gd name="T13" fmla="*/ 6 h 20"/>
              <a:gd name="T14" fmla="*/ 12 w 23"/>
              <a:gd name="T15" fmla="*/ 6 h 20"/>
              <a:gd name="T16" fmla="*/ 14 w 23"/>
              <a:gd name="T17" fmla="*/ 5 h 20"/>
              <a:gd name="T18" fmla="*/ 18 w 23"/>
              <a:gd name="T19" fmla="*/ 4 h 20"/>
              <a:gd name="T20" fmla="*/ 23 w 23"/>
              <a:gd name="T21" fmla="*/ 0 h 20"/>
              <a:gd name="T22" fmla="*/ 23 w 23"/>
              <a:gd name="T23" fmla="*/ 0 h 20"/>
              <a:gd name="T24" fmla="*/ 21 w 23"/>
              <a:gd name="T25" fmla="*/ 4 h 20"/>
              <a:gd name="T26" fmla="*/ 13 w 23"/>
              <a:gd name="T27" fmla="*/ 11 h 20"/>
              <a:gd name="T28" fmla="*/ 5 w 23"/>
              <a:gd name="T29" fmla="*/ 18 h 20"/>
              <a:gd name="T30" fmla="*/ 1 w 23"/>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1" y="20"/>
                </a:moveTo>
                <a:lnTo>
                  <a:pt x="1" y="20"/>
                </a:lnTo>
                <a:lnTo>
                  <a:pt x="0" y="19"/>
                </a:lnTo>
                <a:lnTo>
                  <a:pt x="1" y="16"/>
                </a:lnTo>
                <a:lnTo>
                  <a:pt x="5" y="11"/>
                </a:lnTo>
                <a:lnTo>
                  <a:pt x="8" y="8"/>
                </a:lnTo>
                <a:lnTo>
                  <a:pt x="12" y="6"/>
                </a:lnTo>
                <a:lnTo>
                  <a:pt x="12" y="6"/>
                </a:lnTo>
                <a:lnTo>
                  <a:pt x="14" y="5"/>
                </a:lnTo>
                <a:lnTo>
                  <a:pt x="18" y="4"/>
                </a:lnTo>
                <a:lnTo>
                  <a:pt x="23" y="0"/>
                </a:lnTo>
                <a:lnTo>
                  <a:pt x="23" y="0"/>
                </a:lnTo>
                <a:lnTo>
                  <a:pt x="21" y="4"/>
                </a:lnTo>
                <a:lnTo>
                  <a:pt x="13" y="11"/>
                </a:lnTo>
                <a:lnTo>
                  <a:pt x="5" y="18"/>
                </a:lnTo>
                <a:lnTo>
                  <a:pt x="1" y="2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4" name="Freeform 1566"/>
          <p:cNvSpPr>
            <a:spLocks/>
          </p:cNvSpPr>
          <p:nvPr/>
        </p:nvSpPr>
        <p:spPr bwMode="gray">
          <a:xfrm>
            <a:off x="5063597" y="3503222"/>
            <a:ext cx="16903" cy="20564"/>
          </a:xfrm>
          <a:custGeom>
            <a:avLst/>
            <a:gdLst>
              <a:gd name="T0" fmla="*/ 1 w 10"/>
              <a:gd name="T1" fmla="*/ 12 h 12"/>
              <a:gd name="T2" fmla="*/ 1 w 10"/>
              <a:gd name="T3" fmla="*/ 12 h 12"/>
              <a:gd name="T4" fmla="*/ 0 w 10"/>
              <a:gd name="T5" fmla="*/ 10 h 12"/>
              <a:gd name="T6" fmla="*/ 1 w 10"/>
              <a:gd name="T7" fmla="*/ 9 h 12"/>
              <a:gd name="T8" fmla="*/ 4 w 10"/>
              <a:gd name="T9" fmla="*/ 5 h 12"/>
              <a:gd name="T10" fmla="*/ 7 w 10"/>
              <a:gd name="T11" fmla="*/ 2 h 12"/>
              <a:gd name="T12" fmla="*/ 8 w 10"/>
              <a:gd name="T13" fmla="*/ 0 h 12"/>
              <a:gd name="T14" fmla="*/ 10 w 10"/>
              <a:gd name="T15" fmla="*/ 2 h 12"/>
              <a:gd name="T16" fmla="*/ 10 w 10"/>
              <a:gd name="T17" fmla="*/ 2 h 12"/>
              <a:gd name="T18" fmla="*/ 10 w 10"/>
              <a:gd name="T19" fmla="*/ 3 h 12"/>
              <a:gd name="T20" fmla="*/ 10 w 10"/>
              <a:gd name="T21" fmla="*/ 4 h 12"/>
              <a:gd name="T22" fmla="*/ 7 w 10"/>
              <a:gd name="T23" fmla="*/ 8 h 12"/>
              <a:gd name="T24" fmla="*/ 4 w 10"/>
              <a:gd name="T25" fmla="*/ 10 h 12"/>
              <a:gd name="T26" fmla="*/ 1 w 10"/>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1" y="12"/>
                </a:moveTo>
                <a:lnTo>
                  <a:pt x="1" y="12"/>
                </a:lnTo>
                <a:lnTo>
                  <a:pt x="0" y="10"/>
                </a:lnTo>
                <a:lnTo>
                  <a:pt x="1" y="9"/>
                </a:lnTo>
                <a:lnTo>
                  <a:pt x="4" y="5"/>
                </a:lnTo>
                <a:lnTo>
                  <a:pt x="7" y="2"/>
                </a:lnTo>
                <a:lnTo>
                  <a:pt x="8" y="0"/>
                </a:lnTo>
                <a:lnTo>
                  <a:pt x="10" y="2"/>
                </a:lnTo>
                <a:lnTo>
                  <a:pt x="10" y="2"/>
                </a:lnTo>
                <a:lnTo>
                  <a:pt x="10" y="3"/>
                </a:lnTo>
                <a:lnTo>
                  <a:pt x="10" y="4"/>
                </a:lnTo>
                <a:lnTo>
                  <a:pt x="7" y="8"/>
                </a:lnTo>
                <a:lnTo>
                  <a:pt x="4" y="10"/>
                </a:lnTo>
                <a:lnTo>
                  <a:pt x="1"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5" name="Freeform 1568"/>
          <p:cNvSpPr>
            <a:spLocks/>
          </p:cNvSpPr>
          <p:nvPr/>
        </p:nvSpPr>
        <p:spPr bwMode="gray">
          <a:xfrm>
            <a:off x="5109236" y="3472377"/>
            <a:ext cx="10142" cy="11995"/>
          </a:xfrm>
          <a:custGeom>
            <a:avLst/>
            <a:gdLst>
              <a:gd name="T0" fmla="*/ 6 w 6"/>
              <a:gd name="T1" fmla="*/ 0 h 7"/>
              <a:gd name="T2" fmla="*/ 6 w 6"/>
              <a:gd name="T3" fmla="*/ 0 h 7"/>
              <a:gd name="T4" fmla="*/ 4 w 6"/>
              <a:gd name="T5" fmla="*/ 0 h 7"/>
              <a:gd name="T6" fmla="*/ 1 w 6"/>
              <a:gd name="T7" fmla="*/ 1 h 7"/>
              <a:gd name="T8" fmla="*/ 0 w 6"/>
              <a:gd name="T9" fmla="*/ 4 h 7"/>
              <a:gd name="T10" fmla="*/ 0 w 6"/>
              <a:gd name="T11" fmla="*/ 6 h 7"/>
              <a:gd name="T12" fmla="*/ 0 w 6"/>
              <a:gd name="T13" fmla="*/ 6 h 7"/>
              <a:gd name="T14" fmla="*/ 1 w 6"/>
              <a:gd name="T15" fmla="*/ 7 h 7"/>
              <a:gd name="T16" fmla="*/ 2 w 6"/>
              <a:gd name="T17" fmla="*/ 7 h 7"/>
              <a:gd name="T18" fmla="*/ 5 w 6"/>
              <a:gd name="T19" fmla="*/ 5 h 7"/>
              <a:gd name="T20" fmla="*/ 6 w 6"/>
              <a:gd name="T21" fmla="*/ 2 h 7"/>
              <a:gd name="T22" fmla="*/ 6 w 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0"/>
                </a:moveTo>
                <a:lnTo>
                  <a:pt x="6" y="0"/>
                </a:lnTo>
                <a:lnTo>
                  <a:pt x="4" y="0"/>
                </a:lnTo>
                <a:lnTo>
                  <a:pt x="1" y="1"/>
                </a:lnTo>
                <a:lnTo>
                  <a:pt x="0" y="4"/>
                </a:lnTo>
                <a:lnTo>
                  <a:pt x="0" y="6"/>
                </a:lnTo>
                <a:lnTo>
                  <a:pt x="0" y="6"/>
                </a:lnTo>
                <a:lnTo>
                  <a:pt x="1" y="7"/>
                </a:lnTo>
                <a:lnTo>
                  <a:pt x="2" y="7"/>
                </a:lnTo>
                <a:lnTo>
                  <a:pt x="5" y="5"/>
                </a:lnTo>
                <a:lnTo>
                  <a:pt x="6" y="2"/>
                </a:lnTo>
                <a:lnTo>
                  <a:pt x="6"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6" name="Freeform 1570"/>
          <p:cNvSpPr>
            <a:spLocks/>
          </p:cNvSpPr>
          <p:nvPr/>
        </p:nvSpPr>
        <p:spPr bwMode="gray">
          <a:xfrm>
            <a:off x="5190371" y="3350709"/>
            <a:ext cx="23665" cy="20564"/>
          </a:xfrm>
          <a:custGeom>
            <a:avLst/>
            <a:gdLst>
              <a:gd name="T0" fmla="*/ 14 w 14"/>
              <a:gd name="T1" fmla="*/ 0 h 12"/>
              <a:gd name="T2" fmla="*/ 14 w 14"/>
              <a:gd name="T3" fmla="*/ 0 h 12"/>
              <a:gd name="T4" fmla="*/ 11 w 14"/>
              <a:gd name="T5" fmla="*/ 0 h 12"/>
              <a:gd name="T6" fmla="*/ 10 w 14"/>
              <a:gd name="T7" fmla="*/ 1 h 12"/>
              <a:gd name="T8" fmla="*/ 7 w 14"/>
              <a:gd name="T9" fmla="*/ 2 h 12"/>
              <a:gd name="T10" fmla="*/ 5 w 14"/>
              <a:gd name="T11" fmla="*/ 3 h 12"/>
              <a:gd name="T12" fmla="*/ 5 w 14"/>
              <a:gd name="T13" fmla="*/ 3 h 12"/>
              <a:gd name="T14" fmla="*/ 2 w 14"/>
              <a:gd name="T15" fmla="*/ 6 h 12"/>
              <a:gd name="T16" fmla="*/ 0 w 14"/>
              <a:gd name="T17" fmla="*/ 8 h 12"/>
              <a:gd name="T18" fmla="*/ 0 w 14"/>
              <a:gd name="T19" fmla="*/ 11 h 12"/>
              <a:gd name="T20" fmla="*/ 1 w 14"/>
              <a:gd name="T21" fmla="*/ 12 h 12"/>
              <a:gd name="T22" fmla="*/ 1 w 14"/>
              <a:gd name="T23" fmla="*/ 12 h 12"/>
              <a:gd name="T24" fmla="*/ 5 w 14"/>
              <a:gd name="T25" fmla="*/ 11 h 12"/>
              <a:gd name="T26" fmla="*/ 10 w 14"/>
              <a:gd name="T27" fmla="*/ 6 h 12"/>
              <a:gd name="T28" fmla="*/ 14 w 14"/>
              <a:gd name="T29" fmla="*/ 1 h 12"/>
              <a:gd name="T30" fmla="*/ 14 w 14"/>
              <a:gd name="T31" fmla="*/ 0 h 12"/>
              <a:gd name="T32" fmla="*/ 14 w 1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4" y="0"/>
                </a:moveTo>
                <a:lnTo>
                  <a:pt x="14" y="0"/>
                </a:lnTo>
                <a:lnTo>
                  <a:pt x="11" y="0"/>
                </a:lnTo>
                <a:lnTo>
                  <a:pt x="10" y="1"/>
                </a:lnTo>
                <a:lnTo>
                  <a:pt x="7" y="2"/>
                </a:lnTo>
                <a:lnTo>
                  <a:pt x="5" y="3"/>
                </a:lnTo>
                <a:lnTo>
                  <a:pt x="5" y="3"/>
                </a:lnTo>
                <a:lnTo>
                  <a:pt x="2" y="6"/>
                </a:lnTo>
                <a:lnTo>
                  <a:pt x="0" y="8"/>
                </a:lnTo>
                <a:lnTo>
                  <a:pt x="0" y="11"/>
                </a:lnTo>
                <a:lnTo>
                  <a:pt x="1" y="12"/>
                </a:lnTo>
                <a:lnTo>
                  <a:pt x="1" y="12"/>
                </a:lnTo>
                <a:lnTo>
                  <a:pt x="5" y="11"/>
                </a:lnTo>
                <a:lnTo>
                  <a:pt x="10" y="6"/>
                </a:lnTo>
                <a:lnTo>
                  <a:pt x="14" y="1"/>
                </a:lnTo>
                <a:lnTo>
                  <a:pt x="14" y="0"/>
                </a:lnTo>
                <a:lnTo>
                  <a:pt x="14"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7" name="Freeform 1572"/>
          <p:cNvSpPr>
            <a:spLocks/>
          </p:cNvSpPr>
          <p:nvPr/>
        </p:nvSpPr>
        <p:spPr bwMode="gray">
          <a:xfrm>
            <a:off x="5165017" y="3414113"/>
            <a:ext cx="5071" cy="3427"/>
          </a:xfrm>
          <a:custGeom>
            <a:avLst/>
            <a:gdLst>
              <a:gd name="T0" fmla="*/ 1 w 3"/>
              <a:gd name="T1" fmla="*/ 0 h 2"/>
              <a:gd name="T2" fmla="*/ 1 w 3"/>
              <a:gd name="T3" fmla="*/ 0 h 2"/>
              <a:gd name="T4" fmla="*/ 0 w 3"/>
              <a:gd name="T5" fmla="*/ 0 h 2"/>
              <a:gd name="T6" fmla="*/ 0 w 3"/>
              <a:gd name="T7" fmla="*/ 1 h 2"/>
              <a:gd name="T8" fmla="*/ 0 w 3"/>
              <a:gd name="T9" fmla="*/ 2 h 2"/>
              <a:gd name="T10" fmla="*/ 0 w 3"/>
              <a:gd name="T11" fmla="*/ 2 h 2"/>
              <a:gd name="T12" fmla="*/ 0 w 3"/>
              <a:gd name="T13" fmla="*/ 2 h 2"/>
              <a:gd name="T14" fmla="*/ 3 w 3"/>
              <a:gd name="T15" fmla="*/ 1 h 2"/>
              <a:gd name="T16" fmla="*/ 3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1" y="0"/>
                </a:lnTo>
                <a:lnTo>
                  <a:pt x="0" y="0"/>
                </a:lnTo>
                <a:lnTo>
                  <a:pt x="0" y="1"/>
                </a:lnTo>
                <a:lnTo>
                  <a:pt x="0" y="2"/>
                </a:lnTo>
                <a:lnTo>
                  <a:pt x="0" y="2"/>
                </a:lnTo>
                <a:lnTo>
                  <a:pt x="0" y="2"/>
                </a:lnTo>
                <a:lnTo>
                  <a:pt x="3" y="1"/>
                </a:lnTo>
                <a:lnTo>
                  <a:pt x="3" y="0"/>
                </a:lnTo>
                <a:lnTo>
                  <a:pt x="1"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8" name="Freeform 1574"/>
          <p:cNvSpPr>
            <a:spLocks/>
          </p:cNvSpPr>
          <p:nvPr/>
        </p:nvSpPr>
        <p:spPr bwMode="gray">
          <a:xfrm>
            <a:off x="4559885" y="4075573"/>
            <a:ext cx="11832" cy="17137"/>
          </a:xfrm>
          <a:custGeom>
            <a:avLst/>
            <a:gdLst>
              <a:gd name="T0" fmla="*/ 6 w 7"/>
              <a:gd name="T1" fmla="*/ 0 h 10"/>
              <a:gd name="T2" fmla="*/ 6 w 7"/>
              <a:gd name="T3" fmla="*/ 0 h 10"/>
              <a:gd name="T4" fmla="*/ 4 w 7"/>
              <a:gd name="T5" fmla="*/ 1 h 10"/>
              <a:gd name="T6" fmla="*/ 1 w 7"/>
              <a:gd name="T7" fmla="*/ 4 h 10"/>
              <a:gd name="T8" fmla="*/ 0 w 7"/>
              <a:gd name="T9" fmla="*/ 8 h 10"/>
              <a:gd name="T10" fmla="*/ 0 w 7"/>
              <a:gd name="T11" fmla="*/ 9 h 10"/>
              <a:gd name="T12" fmla="*/ 0 w 7"/>
              <a:gd name="T13" fmla="*/ 10 h 10"/>
              <a:gd name="T14" fmla="*/ 0 w 7"/>
              <a:gd name="T15" fmla="*/ 10 h 10"/>
              <a:gd name="T16" fmla="*/ 4 w 7"/>
              <a:gd name="T17" fmla="*/ 9 h 10"/>
              <a:gd name="T18" fmla="*/ 6 w 7"/>
              <a:gd name="T19" fmla="*/ 6 h 10"/>
              <a:gd name="T20" fmla="*/ 7 w 7"/>
              <a:gd name="T21" fmla="*/ 3 h 10"/>
              <a:gd name="T22" fmla="*/ 7 w 7"/>
              <a:gd name="T23" fmla="*/ 1 h 10"/>
              <a:gd name="T24" fmla="*/ 6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6" y="0"/>
                </a:moveTo>
                <a:lnTo>
                  <a:pt x="6" y="0"/>
                </a:lnTo>
                <a:lnTo>
                  <a:pt x="4" y="1"/>
                </a:lnTo>
                <a:lnTo>
                  <a:pt x="1" y="4"/>
                </a:lnTo>
                <a:lnTo>
                  <a:pt x="0" y="8"/>
                </a:lnTo>
                <a:lnTo>
                  <a:pt x="0" y="9"/>
                </a:lnTo>
                <a:lnTo>
                  <a:pt x="0" y="10"/>
                </a:lnTo>
                <a:lnTo>
                  <a:pt x="0" y="10"/>
                </a:lnTo>
                <a:lnTo>
                  <a:pt x="4" y="9"/>
                </a:lnTo>
                <a:lnTo>
                  <a:pt x="6" y="6"/>
                </a:lnTo>
                <a:lnTo>
                  <a:pt x="7" y="3"/>
                </a:lnTo>
                <a:lnTo>
                  <a:pt x="7" y="1"/>
                </a:lnTo>
                <a:lnTo>
                  <a:pt x="6"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9" name="Freeform 1577"/>
          <p:cNvSpPr>
            <a:spLocks/>
          </p:cNvSpPr>
          <p:nvPr/>
        </p:nvSpPr>
        <p:spPr bwMode="gray">
          <a:xfrm>
            <a:off x="4703561" y="4226372"/>
            <a:ext cx="3380" cy="3427"/>
          </a:xfrm>
          <a:custGeom>
            <a:avLst/>
            <a:gdLst>
              <a:gd name="T0" fmla="*/ 2 w 2"/>
              <a:gd name="T1" fmla="*/ 2 h 2"/>
              <a:gd name="T2" fmla="*/ 2 w 2"/>
              <a:gd name="T3" fmla="*/ 2 h 2"/>
              <a:gd name="T4" fmla="*/ 1 w 2"/>
              <a:gd name="T5" fmla="*/ 2 h 2"/>
              <a:gd name="T6" fmla="*/ 1 w 2"/>
              <a:gd name="T7" fmla="*/ 2 h 2"/>
              <a:gd name="T8" fmla="*/ 0 w 2"/>
              <a:gd name="T9" fmla="*/ 1 h 2"/>
              <a:gd name="T10" fmla="*/ 0 w 2"/>
              <a:gd name="T11" fmla="*/ 1 h 2"/>
              <a:gd name="T12" fmla="*/ 1 w 2"/>
              <a:gd name="T13" fmla="*/ 0 h 2"/>
              <a:gd name="T14" fmla="*/ 1 w 2"/>
              <a:gd name="T15" fmla="*/ 0 h 2"/>
              <a:gd name="T16" fmla="*/ 2 w 2"/>
              <a:gd name="T17" fmla="*/ 0 h 2"/>
              <a:gd name="T18" fmla="*/ 2 w 2"/>
              <a:gd name="T19" fmla="*/ 0 h 2"/>
              <a:gd name="T20" fmla="*/ 2 w 2"/>
              <a:gd name="T21" fmla="*/ 1 h 2"/>
              <a:gd name="T22" fmla="*/ 2 w 2"/>
              <a:gd name="T23" fmla="*/ 1 h 2"/>
              <a:gd name="T24" fmla="*/ 2 w 2"/>
              <a:gd name="T25" fmla="*/ 1 h 2"/>
              <a:gd name="T26" fmla="*/ 2 w 2"/>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2" y="2"/>
                </a:moveTo>
                <a:lnTo>
                  <a:pt x="2" y="2"/>
                </a:lnTo>
                <a:lnTo>
                  <a:pt x="1" y="2"/>
                </a:lnTo>
                <a:lnTo>
                  <a:pt x="1" y="2"/>
                </a:lnTo>
                <a:lnTo>
                  <a:pt x="0" y="1"/>
                </a:lnTo>
                <a:lnTo>
                  <a:pt x="0" y="1"/>
                </a:lnTo>
                <a:lnTo>
                  <a:pt x="1" y="0"/>
                </a:lnTo>
                <a:lnTo>
                  <a:pt x="1" y="0"/>
                </a:lnTo>
                <a:lnTo>
                  <a:pt x="2" y="0"/>
                </a:lnTo>
                <a:lnTo>
                  <a:pt x="2" y="0"/>
                </a:lnTo>
                <a:lnTo>
                  <a:pt x="2" y="1"/>
                </a:lnTo>
                <a:lnTo>
                  <a:pt x="2" y="1"/>
                </a:lnTo>
                <a:lnTo>
                  <a:pt x="2" y="1"/>
                </a:lnTo>
                <a:lnTo>
                  <a:pt x="2" y="2"/>
                </a:lnTo>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0" name="Freeform 1578"/>
          <p:cNvSpPr>
            <a:spLocks noEditPoints="1"/>
          </p:cNvSpPr>
          <p:nvPr/>
        </p:nvSpPr>
        <p:spPr bwMode="gray">
          <a:xfrm>
            <a:off x="3317505" y="3229041"/>
            <a:ext cx="1406339" cy="1002472"/>
          </a:xfrm>
          <a:custGeom>
            <a:avLst/>
            <a:gdLst>
              <a:gd name="T0" fmla="*/ 779 w 832"/>
              <a:gd name="T1" fmla="*/ 120 h 585"/>
              <a:gd name="T2" fmla="*/ 735 w 832"/>
              <a:gd name="T3" fmla="*/ 76 h 585"/>
              <a:gd name="T4" fmla="*/ 700 w 832"/>
              <a:gd name="T5" fmla="*/ 5 h 585"/>
              <a:gd name="T6" fmla="*/ 623 w 832"/>
              <a:gd name="T7" fmla="*/ 18 h 585"/>
              <a:gd name="T8" fmla="*/ 630 w 832"/>
              <a:gd name="T9" fmla="*/ 45 h 585"/>
              <a:gd name="T10" fmla="*/ 577 w 832"/>
              <a:gd name="T11" fmla="*/ 99 h 585"/>
              <a:gd name="T12" fmla="*/ 606 w 832"/>
              <a:gd name="T13" fmla="*/ 124 h 585"/>
              <a:gd name="T14" fmla="*/ 603 w 832"/>
              <a:gd name="T15" fmla="*/ 154 h 585"/>
              <a:gd name="T16" fmla="*/ 545 w 832"/>
              <a:gd name="T17" fmla="*/ 160 h 585"/>
              <a:gd name="T18" fmla="*/ 463 w 832"/>
              <a:gd name="T19" fmla="*/ 225 h 585"/>
              <a:gd name="T20" fmla="*/ 374 w 832"/>
              <a:gd name="T21" fmla="*/ 227 h 585"/>
              <a:gd name="T22" fmla="*/ 297 w 832"/>
              <a:gd name="T23" fmla="*/ 225 h 585"/>
              <a:gd name="T24" fmla="*/ 266 w 832"/>
              <a:gd name="T25" fmla="*/ 188 h 585"/>
              <a:gd name="T26" fmla="*/ 222 w 832"/>
              <a:gd name="T27" fmla="*/ 125 h 585"/>
              <a:gd name="T28" fmla="*/ 204 w 832"/>
              <a:gd name="T29" fmla="*/ 94 h 585"/>
              <a:gd name="T30" fmla="*/ 175 w 832"/>
              <a:gd name="T31" fmla="*/ 110 h 585"/>
              <a:gd name="T32" fmla="*/ 138 w 832"/>
              <a:gd name="T33" fmla="*/ 146 h 585"/>
              <a:gd name="T34" fmla="*/ 119 w 832"/>
              <a:gd name="T35" fmla="*/ 167 h 585"/>
              <a:gd name="T36" fmla="*/ 91 w 832"/>
              <a:gd name="T37" fmla="*/ 185 h 585"/>
              <a:gd name="T38" fmla="*/ 87 w 832"/>
              <a:gd name="T39" fmla="*/ 239 h 585"/>
              <a:gd name="T40" fmla="*/ 42 w 832"/>
              <a:gd name="T41" fmla="*/ 268 h 585"/>
              <a:gd name="T42" fmla="*/ 11 w 832"/>
              <a:gd name="T43" fmla="*/ 275 h 585"/>
              <a:gd name="T44" fmla="*/ 15 w 832"/>
              <a:gd name="T45" fmla="*/ 300 h 585"/>
              <a:gd name="T46" fmla="*/ 7 w 832"/>
              <a:gd name="T47" fmla="*/ 327 h 585"/>
              <a:gd name="T48" fmla="*/ 37 w 832"/>
              <a:gd name="T49" fmla="*/ 357 h 585"/>
              <a:gd name="T50" fmla="*/ 81 w 832"/>
              <a:gd name="T51" fmla="*/ 351 h 585"/>
              <a:gd name="T52" fmla="*/ 66 w 832"/>
              <a:gd name="T53" fmla="*/ 425 h 585"/>
              <a:gd name="T54" fmla="*/ 86 w 832"/>
              <a:gd name="T55" fmla="*/ 446 h 585"/>
              <a:gd name="T56" fmla="*/ 127 w 832"/>
              <a:gd name="T57" fmla="*/ 478 h 585"/>
              <a:gd name="T58" fmla="*/ 227 w 832"/>
              <a:gd name="T59" fmla="*/ 468 h 585"/>
              <a:gd name="T60" fmla="*/ 270 w 832"/>
              <a:gd name="T61" fmla="*/ 468 h 585"/>
              <a:gd name="T62" fmla="*/ 321 w 832"/>
              <a:gd name="T63" fmla="*/ 463 h 585"/>
              <a:gd name="T64" fmla="*/ 339 w 832"/>
              <a:gd name="T65" fmla="*/ 500 h 585"/>
              <a:gd name="T66" fmla="*/ 348 w 832"/>
              <a:gd name="T67" fmla="*/ 546 h 585"/>
              <a:gd name="T68" fmla="*/ 372 w 832"/>
              <a:gd name="T69" fmla="*/ 564 h 585"/>
              <a:gd name="T70" fmla="*/ 387 w 832"/>
              <a:gd name="T71" fmla="*/ 554 h 585"/>
              <a:gd name="T72" fmla="*/ 412 w 832"/>
              <a:gd name="T73" fmla="*/ 557 h 585"/>
              <a:gd name="T74" fmla="*/ 447 w 832"/>
              <a:gd name="T75" fmla="*/ 553 h 585"/>
              <a:gd name="T76" fmla="*/ 476 w 832"/>
              <a:gd name="T77" fmla="*/ 573 h 585"/>
              <a:gd name="T78" fmla="*/ 494 w 832"/>
              <a:gd name="T79" fmla="*/ 583 h 585"/>
              <a:gd name="T80" fmla="*/ 527 w 832"/>
              <a:gd name="T81" fmla="*/ 571 h 585"/>
              <a:gd name="T82" fmla="*/ 559 w 832"/>
              <a:gd name="T83" fmla="*/ 556 h 585"/>
              <a:gd name="T84" fmla="*/ 591 w 832"/>
              <a:gd name="T85" fmla="*/ 543 h 585"/>
              <a:gd name="T86" fmla="*/ 620 w 832"/>
              <a:gd name="T87" fmla="*/ 514 h 585"/>
              <a:gd name="T88" fmla="*/ 644 w 832"/>
              <a:gd name="T89" fmla="*/ 474 h 585"/>
              <a:gd name="T90" fmla="*/ 660 w 832"/>
              <a:gd name="T91" fmla="*/ 446 h 585"/>
              <a:gd name="T92" fmla="*/ 652 w 832"/>
              <a:gd name="T93" fmla="*/ 418 h 585"/>
              <a:gd name="T94" fmla="*/ 636 w 832"/>
              <a:gd name="T95" fmla="*/ 387 h 585"/>
              <a:gd name="T96" fmla="*/ 638 w 832"/>
              <a:gd name="T97" fmla="*/ 341 h 585"/>
              <a:gd name="T98" fmla="*/ 654 w 832"/>
              <a:gd name="T99" fmla="*/ 322 h 585"/>
              <a:gd name="T100" fmla="*/ 600 w 832"/>
              <a:gd name="T101" fmla="*/ 301 h 585"/>
              <a:gd name="T102" fmla="*/ 625 w 832"/>
              <a:gd name="T103" fmla="*/ 280 h 585"/>
              <a:gd name="T104" fmla="*/ 659 w 832"/>
              <a:gd name="T105" fmla="*/ 274 h 585"/>
              <a:gd name="T106" fmla="*/ 665 w 832"/>
              <a:gd name="T107" fmla="*/ 291 h 585"/>
              <a:gd name="T108" fmla="*/ 720 w 832"/>
              <a:gd name="T109" fmla="*/ 255 h 585"/>
              <a:gd name="T110" fmla="*/ 744 w 832"/>
              <a:gd name="T111" fmla="*/ 241 h 585"/>
              <a:gd name="T112" fmla="*/ 779 w 832"/>
              <a:gd name="T113" fmla="*/ 222 h 585"/>
              <a:gd name="T114" fmla="*/ 794 w 832"/>
              <a:gd name="T115" fmla="*/ 181 h 585"/>
              <a:gd name="T116" fmla="*/ 827 w 832"/>
              <a:gd name="T117" fmla="*/ 135 h 585"/>
              <a:gd name="T118" fmla="*/ 352 w 832"/>
              <a:gd name="T119" fmla="*/ 32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2" h="585">
                <a:moveTo>
                  <a:pt x="831" y="116"/>
                </a:moveTo>
                <a:lnTo>
                  <a:pt x="831" y="116"/>
                </a:lnTo>
                <a:lnTo>
                  <a:pt x="824" y="119"/>
                </a:lnTo>
                <a:lnTo>
                  <a:pt x="815" y="120"/>
                </a:lnTo>
                <a:lnTo>
                  <a:pt x="815" y="120"/>
                </a:lnTo>
                <a:lnTo>
                  <a:pt x="811" y="121"/>
                </a:lnTo>
                <a:lnTo>
                  <a:pt x="804" y="124"/>
                </a:lnTo>
                <a:lnTo>
                  <a:pt x="798" y="126"/>
                </a:lnTo>
                <a:lnTo>
                  <a:pt x="793" y="127"/>
                </a:lnTo>
                <a:lnTo>
                  <a:pt x="793" y="127"/>
                </a:lnTo>
                <a:lnTo>
                  <a:pt x="789" y="127"/>
                </a:lnTo>
                <a:lnTo>
                  <a:pt x="785" y="125"/>
                </a:lnTo>
                <a:lnTo>
                  <a:pt x="782" y="122"/>
                </a:lnTo>
                <a:lnTo>
                  <a:pt x="779" y="120"/>
                </a:lnTo>
                <a:lnTo>
                  <a:pt x="779" y="120"/>
                </a:lnTo>
                <a:lnTo>
                  <a:pt x="779" y="112"/>
                </a:lnTo>
                <a:lnTo>
                  <a:pt x="778" y="109"/>
                </a:lnTo>
                <a:lnTo>
                  <a:pt x="777" y="106"/>
                </a:lnTo>
                <a:lnTo>
                  <a:pt x="777" y="106"/>
                </a:lnTo>
                <a:lnTo>
                  <a:pt x="761" y="94"/>
                </a:lnTo>
                <a:lnTo>
                  <a:pt x="761" y="94"/>
                </a:lnTo>
                <a:lnTo>
                  <a:pt x="753" y="88"/>
                </a:lnTo>
                <a:lnTo>
                  <a:pt x="744" y="84"/>
                </a:lnTo>
                <a:lnTo>
                  <a:pt x="744" y="84"/>
                </a:lnTo>
                <a:lnTo>
                  <a:pt x="737" y="82"/>
                </a:lnTo>
                <a:lnTo>
                  <a:pt x="735" y="79"/>
                </a:lnTo>
                <a:lnTo>
                  <a:pt x="735" y="76"/>
                </a:lnTo>
                <a:lnTo>
                  <a:pt x="735" y="76"/>
                </a:lnTo>
                <a:lnTo>
                  <a:pt x="734" y="71"/>
                </a:lnTo>
                <a:lnTo>
                  <a:pt x="731" y="64"/>
                </a:lnTo>
                <a:lnTo>
                  <a:pt x="729" y="58"/>
                </a:lnTo>
                <a:lnTo>
                  <a:pt x="728" y="55"/>
                </a:lnTo>
                <a:lnTo>
                  <a:pt x="728" y="55"/>
                </a:lnTo>
                <a:lnTo>
                  <a:pt x="728" y="50"/>
                </a:lnTo>
                <a:lnTo>
                  <a:pt x="728" y="47"/>
                </a:lnTo>
                <a:lnTo>
                  <a:pt x="726" y="45"/>
                </a:lnTo>
                <a:lnTo>
                  <a:pt x="726" y="45"/>
                </a:lnTo>
                <a:lnTo>
                  <a:pt x="714" y="24"/>
                </a:lnTo>
                <a:lnTo>
                  <a:pt x="707" y="13"/>
                </a:lnTo>
                <a:lnTo>
                  <a:pt x="704" y="8"/>
                </a:lnTo>
                <a:lnTo>
                  <a:pt x="700" y="5"/>
                </a:lnTo>
                <a:lnTo>
                  <a:pt x="700" y="5"/>
                </a:lnTo>
                <a:lnTo>
                  <a:pt x="697" y="4"/>
                </a:lnTo>
                <a:lnTo>
                  <a:pt x="694" y="5"/>
                </a:lnTo>
                <a:lnTo>
                  <a:pt x="692" y="5"/>
                </a:lnTo>
                <a:lnTo>
                  <a:pt x="689" y="5"/>
                </a:lnTo>
                <a:lnTo>
                  <a:pt x="689" y="5"/>
                </a:lnTo>
                <a:lnTo>
                  <a:pt x="682" y="2"/>
                </a:lnTo>
                <a:lnTo>
                  <a:pt x="675" y="0"/>
                </a:lnTo>
                <a:lnTo>
                  <a:pt x="675" y="0"/>
                </a:lnTo>
                <a:lnTo>
                  <a:pt x="656" y="2"/>
                </a:lnTo>
                <a:lnTo>
                  <a:pt x="635" y="4"/>
                </a:lnTo>
                <a:lnTo>
                  <a:pt x="635" y="4"/>
                </a:lnTo>
                <a:lnTo>
                  <a:pt x="632" y="8"/>
                </a:lnTo>
                <a:lnTo>
                  <a:pt x="627" y="13"/>
                </a:lnTo>
                <a:lnTo>
                  <a:pt x="623" y="18"/>
                </a:lnTo>
                <a:lnTo>
                  <a:pt x="623" y="20"/>
                </a:lnTo>
                <a:lnTo>
                  <a:pt x="623" y="21"/>
                </a:lnTo>
                <a:lnTo>
                  <a:pt x="623" y="21"/>
                </a:lnTo>
                <a:lnTo>
                  <a:pt x="628" y="24"/>
                </a:lnTo>
                <a:lnTo>
                  <a:pt x="630" y="25"/>
                </a:lnTo>
                <a:lnTo>
                  <a:pt x="630" y="28"/>
                </a:lnTo>
                <a:lnTo>
                  <a:pt x="630" y="28"/>
                </a:lnTo>
                <a:lnTo>
                  <a:pt x="630" y="31"/>
                </a:lnTo>
                <a:lnTo>
                  <a:pt x="629" y="35"/>
                </a:lnTo>
                <a:lnTo>
                  <a:pt x="628" y="37"/>
                </a:lnTo>
                <a:lnTo>
                  <a:pt x="629" y="40"/>
                </a:lnTo>
                <a:lnTo>
                  <a:pt x="629" y="40"/>
                </a:lnTo>
                <a:lnTo>
                  <a:pt x="632" y="42"/>
                </a:lnTo>
                <a:lnTo>
                  <a:pt x="630" y="45"/>
                </a:lnTo>
                <a:lnTo>
                  <a:pt x="630" y="45"/>
                </a:lnTo>
                <a:lnTo>
                  <a:pt x="624" y="53"/>
                </a:lnTo>
                <a:lnTo>
                  <a:pt x="619" y="62"/>
                </a:lnTo>
                <a:lnTo>
                  <a:pt x="619" y="62"/>
                </a:lnTo>
                <a:lnTo>
                  <a:pt x="618" y="71"/>
                </a:lnTo>
                <a:lnTo>
                  <a:pt x="616" y="77"/>
                </a:lnTo>
                <a:lnTo>
                  <a:pt x="616" y="77"/>
                </a:lnTo>
                <a:lnTo>
                  <a:pt x="609" y="83"/>
                </a:lnTo>
                <a:lnTo>
                  <a:pt x="602" y="88"/>
                </a:lnTo>
                <a:lnTo>
                  <a:pt x="602" y="88"/>
                </a:lnTo>
                <a:lnTo>
                  <a:pt x="593" y="88"/>
                </a:lnTo>
                <a:lnTo>
                  <a:pt x="584" y="85"/>
                </a:lnTo>
                <a:lnTo>
                  <a:pt x="584" y="85"/>
                </a:lnTo>
                <a:lnTo>
                  <a:pt x="577" y="99"/>
                </a:lnTo>
                <a:lnTo>
                  <a:pt x="576" y="106"/>
                </a:lnTo>
                <a:lnTo>
                  <a:pt x="576" y="111"/>
                </a:lnTo>
                <a:lnTo>
                  <a:pt x="576" y="111"/>
                </a:lnTo>
                <a:lnTo>
                  <a:pt x="579" y="119"/>
                </a:lnTo>
                <a:lnTo>
                  <a:pt x="581" y="125"/>
                </a:lnTo>
                <a:lnTo>
                  <a:pt x="584" y="130"/>
                </a:lnTo>
                <a:lnTo>
                  <a:pt x="585" y="131"/>
                </a:lnTo>
                <a:lnTo>
                  <a:pt x="586" y="131"/>
                </a:lnTo>
                <a:lnTo>
                  <a:pt x="586" y="131"/>
                </a:lnTo>
                <a:lnTo>
                  <a:pt x="590" y="130"/>
                </a:lnTo>
                <a:lnTo>
                  <a:pt x="595" y="127"/>
                </a:lnTo>
                <a:lnTo>
                  <a:pt x="600" y="125"/>
                </a:lnTo>
                <a:lnTo>
                  <a:pt x="602" y="124"/>
                </a:lnTo>
                <a:lnTo>
                  <a:pt x="606" y="124"/>
                </a:lnTo>
                <a:lnTo>
                  <a:pt x="606" y="124"/>
                </a:lnTo>
                <a:lnTo>
                  <a:pt x="617" y="127"/>
                </a:lnTo>
                <a:lnTo>
                  <a:pt x="623" y="130"/>
                </a:lnTo>
                <a:lnTo>
                  <a:pt x="625" y="131"/>
                </a:lnTo>
                <a:lnTo>
                  <a:pt x="625" y="131"/>
                </a:lnTo>
                <a:lnTo>
                  <a:pt x="625" y="136"/>
                </a:lnTo>
                <a:lnTo>
                  <a:pt x="625" y="142"/>
                </a:lnTo>
                <a:lnTo>
                  <a:pt x="624" y="148"/>
                </a:lnTo>
                <a:lnTo>
                  <a:pt x="623" y="151"/>
                </a:lnTo>
                <a:lnTo>
                  <a:pt x="620" y="152"/>
                </a:lnTo>
                <a:lnTo>
                  <a:pt x="620" y="152"/>
                </a:lnTo>
                <a:lnTo>
                  <a:pt x="616" y="153"/>
                </a:lnTo>
                <a:lnTo>
                  <a:pt x="609" y="153"/>
                </a:lnTo>
                <a:lnTo>
                  <a:pt x="603" y="154"/>
                </a:lnTo>
                <a:lnTo>
                  <a:pt x="598" y="156"/>
                </a:lnTo>
                <a:lnTo>
                  <a:pt x="598" y="156"/>
                </a:lnTo>
                <a:lnTo>
                  <a:pt x="580" y="169"/>
                </a:lnTo>
                <a:lnTo>
                  <a:pt x="568" y="176"/>
                </a:lnTo>
                <a:lnTo>
                  <a:pt x="563" y="178"/>
                </a:lnTo>
                <a:lnTo>
                  <a:pt x="560" y="178"/>
                </a:lnTo>
                <a:lnTo>
                  <a:pt x="560" y="178"/>
                </a:lnTo>
                <a:lnTo>
                  <a:pt x="556" y="176"/>
                </a:lnTo>
                <a:lnTo>
                  <a:pt x="555" y="174"/>
                </a:lnTo>
                <a:lnTo>
                  <a:pt x="552" y="169"/>
                </a:lnTo>
                <a:lnTo>
                  <a:pt x="548" y="163"/>
                </a:lnTo>
                <a:lnTo>
                  <a:pt x="547" y="160"/>
                </a:lnTo>
                <a:lnTo>
                  <a:pt x="545" y="160"/>
                </a:lnTo>
                <a:lnTo>
                  <a:pt x="545" y="160"/>
                </a:lnTo>
                <a:lnTo>
                  <a:pt x="542" y="159"/>
                </a:lnTo>
                <a:lnTo>
                  <a:pt x="539" y="162"/>
                </a:lnTo>
                <a:lnTo>
                  <a:pt x="537" y="164"/>
                </a:lnTo>
                <a:lnTo>
                  <a:pt x="534" y="168"/>
                </a:lnTo>
                <a:lnTo>
                  <a:pt x="534" y="168"/>
                </a:lnTo>
                <a:lnTo>
                  <a:pt x="527" y="179"/>
                </a:lnTo>
                <a:lnTo>
                  <a:pt x="515" y="195"/>
                </a:lnTo>
                <a:lnTo>
                  <a:pt x="500" y="211"/>
                </a:lnTo>
                <a:lnTo>
                  <a:pt x="494" y="216"/>
                </a:lnTo>
                <a:lnTo>
                  <a:pt x="489" y="218"/>
                </a:lnTo>
                <a:lnTo>
                  <a:pt x="489" y="218"/>
                </a:lnTo>
                <a:lnTo>
                  <a:pt x="474" y="221"/>
                </a:lnTo>
                <a:lnTo>
                  <a:pt x="469" y="222"/>
                </a:lnTo>
                <a:lnTo>
                  <a:pt x="463" y="225"/>
                </a:lnTo>
                <a:lnTo>
                  <a:pt x="463" y="225"/>
                </a:lnTo>
                <a:lnTo>
                  <a:pt x="451" y="229"/>
                </a:lnTo>
                <a:lnTo>
                  <a:pt x="431" y="236"/>
                </a:lnTo>
                <a:lnTo>
                  <a:pt x="412" y="239"/>
                </a:lnTo>
                <a:lnTo>
                  <a:pt x="405" y="241"/>
                </a:lnTo>
                <a:lnTo>
                  <a:pt x="399" y="241"/>
                </a:lnTo>
                <a:lnTo>
                  <a:pt x="399" y="241"/>
                </a:lnTo>
                <a:lnTo>
                  <a:pt x="396" y="239"/>
                </a:lnTo>
                <a:lnTo>
                  <a:pt x="393" y="237"/>
                </a:lnTo>
                <a:lnTo>
                  <a:pt x="388" y="233"/>
                </a:lnTo>
                <a:lnTo>
                  <a:pt x="382" y="229"/>
                </a:lnTo>
                <a:lnTo>
                  <a:pt x="379" y="228"/>
                </a:lnTo>
                <a:lnTo>
                  <a:pt x="374" y="227"/>
                </a:lnTo>
                <a:lnTo>
                  <a:pt x="374" y="227"/>
                </a:lnTo>
                <a:lnTo>
                  <a:pt x="362" y="227"/>
                </a:lnTo>
                <a:lnTo>
                  <a:pt x="356" y="223"/>
                </a:lnTo>
                <a:lnTo>
                  <a:pt x="356" y="223"/>
                </a:lnTo>
                <a:lnTo>
                  <a:pt x="351" y="222"/>
                </a:lnTo>
                <a:lnTo>
                  <a:pt x="346" y="221"/>
                </a:lnTo>
                <a:lnTo>
                  <a:pt x="340" y="221"/>
                </a:lnTo>
                <a:lnTo>
                  <a:pt x="335" y="222"/>
                </a:lnTo>
                <a:lnTo>
                  <a:pt x="335" y="222"/>
                </a:lnTo>
                <a:lnTo>
                  <a:pt x="327" y="223"/>
                </a:lnTo>
                <a:lnTo>
                  <a:pt x="315" y="226"/>
                </a:lnTo>
                <a:lnTo>
                  <a:pt x="304" y="226"/>
                </a:lnTo>
                <a:lnTo>
                  <a:pt x="299" y="226"/>
                </a:lnTo>
                <a:lnTo>
                  <a:pt x="297" y="225"/>
                </a:lnTo>
                <a:lnTo>
                  <a:pt x="297" y="225"/>
                </a:lnTo>
                <a:lnTo>
                  <a:pt x="288" y="216"/>
                </a:lnTo>
                <a:lnTo>
                  <a:pt x="284" y="211"/>
                </a:lnTo>
                <a:lnTo>
                  <a:pt x="284" y="209"/>
                </a:lnTo>
                <a:lnTo>
                  <a:pt x="284" y="207"/>
                </a:lnTo>
                <a:lnTo>
                  <a:pt x="284" y="207"/>
                </a:lnTo>
                <a:lnTo>
                  <a:pt x="288" y="201"/>
                </a:lnTo>
                <a:lnTo>
                  <a:pt x="291" y="199"/>
                </a:lnTo>
                <a:lnTo>
                  <a:pt x="291" y="197"/>
                </a:lnTo>
                <a:lnTo>
                  <a:pt x="291" y="197"/>
                </a:lnTo>
                <a:lnTo>
                  <a:pt x="286" y="194"/>
                </a:lnTo>
                <a:lnTo>
                  <a:pt x="279" y="190"/>
                </a:lnTo>
                <a:lnTo>
                  <a:pt x="279" y="190"/>
                </a:lnTo>
                <a:lnTo>
                  <a:pt x="275" y="189"/>
                </a:lnTo>
                <a:lnTo>
                  <a:pt x="266" y="188"/>
                </a:lnTo>
                <a:lnTo>
                  <a:pt x="259" y="185"/>
                </a:lnTo>
                <a:lnTo>
                  <a:pt x="257" y="185"/>
                </a:lnTo>
                <a:lnTo>
                  <a:pt x="256" y="183"/>
                </a:lnTo>
                <a:lnTo>
                  <a:pt x="256" y="183"/>
                </a:lnTo>
                <a:lnTo>
                  <a:pt x="255" y="165"/>
                </a:lnTo>
                <a:lnTo>
                  <a:pt x="254" y="153"/>
                </a:lnTo>
                <a:lnTo>
                  <a:pt x="252" y="149"/>
                </a:lnTo>
                <a:lnTo>
                  <a:pt x="250" y="146"/>
                </a:lnTo>
                <a:lnTo>
                  <a:pt x="250" y="146"/>
                </a:lnTo>
                <a:lnTo>
                  <a:pt x="243" y="141"/>
                </a:lnTo>
                <a:lnTo>
                  <a:pt x="231" y="135"/>
                </a:lnTo>
                <a:lnTo>
                  <a:pt x="227" y="131"/>
                </a:lnTo>
                <a:lnTo>
                  <a:pt x="223" y="128"/>
                </a:lnTo>
                <a:lnTo>
                  <a:pt x="222" y="125"/>
                </a:lnTo>
                <a:lnTo>
                  <a:pt x="222" y="122"/>
                </a:lnTo>
                <a:lnTo>
                  <a:pt x="222" y="122"/>
                </a:lnTo>
                <a:lnTo>
                  <a:pt x="227" y="115"/>
                </a:lnTo>
                <a:lnTo>
                  <a:pt x="227" y="112"/>
                </a:lnTo>
                <a:lnTo>
                  <a:pt x="225" y="110"/>
                </a:lnTo>
                <a:lnTo>
                  <a:pt x="225" y="110"/>
                </a:lnTo>
                <a:lnTo>
                  <a:pt x="222" y="108"/>
                </a:lnTo>
                <a:lnTo>
                  <a:pt x="217" y="105"/>
                </a:lnTo>
                <a:lnTo>
                  <a:pt x="212" y="101"/>
                </a:lnTo>
                <a:lnTo>
                  <a:pt x="209" y="99"/>
                </a:lnTo>
                <a:lnTo>
                  <a:pt x="209" y="99"/>
                </a:lnTo>
                <a:lnTo>
                  <a:pt x="208" y="93"/>
                </a:lnTo>
                <a:lnTo>
                  <a:pt x="208" y="93"/>
                </a:lnTo>
                <a:lnTo>
                  <a:pt x="204" y="94"/>
                </a:lnTo>
                <a:lnTo>
                  <a:pt x="202" y="94"/>
                </a:lnTo>
                <a:lnTo>
                  <a:pt x="202" y="94"/>
                </a:lnTo>
                <a:lnTo>
                  <a:pt x="199" y="94"/>
                </a:lnTo>
                <a:lnTo>
                  <a:pt x="197" y="95"/>
                </a:lnTo>
                <a:lnTo>
                  <a:pt x="194" y="96"/>
                </a:lnTo>
                <a:lnTo>
                  <a:pt x="191" y="98"/>
                </a:lnTo>
                <a:lnTo>
                  <a:pt x="191" y="98"/>
                </a:lnTo>
                <a:lnTo>
                  <a:pt x="190" y="101"/>
                </a:lnTo>
                <a:lnTo>
                  <a:pt x="187" y="103"/>
                </a:lnTo>
                <a:lnTo>
                  <a:pt x="187" y="103"/>
                </a:lnTo>
                <a:lnTo>
                  <a:pt x="181" y="105"/>
                </a:lnTo>
                <a:lnTo>
                  <a:pt x="177" y="108"/>
                </a:lnTo>
                <a:lnTo>
                  <a:pt x="175" y="110"/>
                </a:lnTo>
                <a:lnTo>
                  <a:pt x="175" y="110"/>
                </a:lnTo>
                <a:lnTo>
                  <a:pt x="167" y="116"/>
                </a:lnTo>
                <a:lnTo>
                  <a:pt x="164" y="119"/>
                </a:lnTo>
                <a:lnTo>
                  <a:pt x="162" y="122"/>
                </a:lnTo>
                <a:lnTo>
                  <a:pt x="162" y="122"/>
                </a:lnTo>
                <a:lnTo>
                  <a:pt x="162" y="131"/>
                </a:lnTo>
                <a:lnTo>
                  <a:pt x="164" y="137"/>
                </a:lnTo>
                <a:lnTo>
                  <a:pt x="162" y="140"/>
                </a:lnTo>
                <a:lnTo>
                  <a:pt x="162" y="140"/>
                </a:lnTo>
                <a:lnTo>
                  <a:pt x="161" y="142"/>
                </a:lnTo>
                <a:lnTo>
                  <a:pt x="159" y="142"/>
                </a:lnTo>
                <a:lnTo>
                  <a:pt x="153" y="143"/>
                </a:lnTo>
                <a:lnTo>
                  <a:pt x="153" y="143"/>
                </a:lnTo>
                <a:lnTo>
                  <a:pt x="143" y="144"/>
                </a:lnTo>
                <a:lnTo>
                  <a:pt x="138" y="146"/>
                </a:lnTo>
                <a:lnTo>
                  <a:pt x="134" y="144"/>
                </a:lnTo>
                <a:lnTo>
                  <a:pt x="134" y="144"/>
                </a:lnTo>
                <a:lnTo>
                  <a:pt x="129" y="142"/>
                </a:lnTo>
                <a:lnTo>
                  <a:pt x="128" y="142"/>
                </a:lnTo>
                <a:lnTo>
                  <a:pt x="126" y="144"/>
                </a:lnTo>
                <a:lnTo>
                  <a:pt x="126" y="144"/>
                </a:lnTo>
                <a:lnTo>
                  <a:pt x="124" y="149"/>
                </a:lnTo>
                <a:lnTo>
                  <a:pt x="123" y="153"/>
                </a:lnTo>
                <a:lnTo>
                  <a:pt x="122" y="156"/>
                </a:lnTo>
                <a:lnTo>
                  <a:pt x="122" y="158"/>
                </a:lnTo>
                <a:lnTo>
                  <a:pt x="122" y="158"/>
                </a:lnTo>
                <a:lnTo>
                  <a:pt x="119" y="162"/>
                </a:lnTo>
                <a:lnTo>
                  <a:pt x="118" y="164"/>
                </a:lnTo>
                <a:lnTo>
                  <a:pt x="119" y="167"/>
                </a:lnTo>
                <a:lnTo>
                  <a:pt x="119" y="167"/>
                </a:lnTo>
                <a:lnTo>
                  <a:pt x="122" y="172"/>
                </a:lnTo>
                <a:lnTo>
                  <a:pt x="122" y="173"/>
                </a:lnTo>
                <a:lnTo>
                  <a:pt x="119" y="175"/>
                </a:lnTo>
                <a:lnTo>
                  <a:pt x="119" y="175"/>
                </a:lnTo>
                <a:lnTo>
                  <a:pt x="114" y="175"/>
                </a:lnTo>
                <a:lnTo>
                  <a:pt x="110" y="176"/>
                </a:lnTo>
                <a:lnTo>
                  <a:pt x="105" y="176"/>
                </a:lnTo>
                <a:lnTo>
                  <a:pt x="101" y="176"/>
                </a:lnTo>
                <a:lnTo>
                  <a:pt x="101" y="176"/>
                </a:lnTo>
                <a:lnTo>
                  <a:pt x="96" y="180"/>
                </a:lnTo>
                <a:lnTo>
                  <a:pt x="94" y="183"/>
                </a:lnTo>
                <a:lnTo>
                  <a:pt x="91" y="185"/>
                </a:lnTo>
                <a:lnTo>
                  <a:pt x="91" y="185"/>
                </a:lnTo>
                <a:lnTo>
                  <a:pt x="91" y="188"/>
                </a:lnTo>
                <a:lnTo>
                  <a:pt x="91" y="191"/>
                </a:lnTo>
                <a:lnTo>
                  <a:pt x="92" y="197"/>
                </a:lnTo>
                <a:lnTo>
                  <a:pt x="92" y="197"/>
                </a:lnTo>
                <a:lnTo>
                  <a:pt x="94" y="210"/>
                </a:lnTo>
                <a:lnTo>
                  <a:pt x="94" y="217"/>
                </a:lnTo>
                <a:lnTo>
                  <a:pt x="92" y="221"/>
                </a:lnTo>
                <a:lnTo>
                  <a:pt x="92" y="222"/>
                </a:lnTo>
                <a:lnTo>
                  <a:pt x="92" y="222"/>
                </a:lnTo>
                <a:lnTo>
                  <a:pt x="90" y="223"/>
                </a:lnTo>
                <a:lnTo>
                  <a:pt x="89" y="227"/>
                </a:lnTo>
                <a:lnTo>
                  <a:pt x="87" y="236"/>
                </a:lnTo>
                <a:lnTo>
                  <a:pt x="87" y="236"/>
                </a:lnTo>
                <a:lnTo>
                  <a:pt x="87" y="239"/>
                </a:lnTo>
                <a:lnTo>
                  <a:pt x="85" y="241"/>
                </a:lnTo>
                <a:lnTo>
                  <a:pt x="79" y="243"/>
                </a:lnTo>
                <a:lnTo>
                  <a:pt x="79" y="243"/>
                </a:lnTo>
                <a:lnTo>
                  <a:pt x="74" y="245"/>
                </a:lnTo>
                <a:lnTo>
                  <a:pt x="70" y="249"/>
                </a:lnTo>
                <a:lnTo>
                  <a:pt x="65" y="253"/>
                </a:lnTo>
                <a:lnTo>
                  <a:pt x="63" y="254"/>
                </a:lnTo>
                <a:lnTo>
                  <a:pt x="63" y="254"/>
                </a:lnTo>
                <a:lnTo>
                  <a:pt x="54" y="257"/>
                </a:lnTo>
                <a:lnTo>
                  <a:pt x="49" y="259"/>
                </a:lnTo>
                <a:lnTo>
                  <a:pt x="46" y="261"/>
                </a:lnTo>
                <a:lnTo>
                  <a:pt x="46" y="261"/>
                </a:lnTo>
                <a:lnTo>
                  <a:pt x="43" y="265"/>
                </a:lnTo>
                <a:lnTo>
                  <a:pt x="42" y="268"/>
                </a:lnTo>
                <a:lnTo>
                  <a:pt x="39" y="271"/>
                </a:lnTo>
                <a:lnTo>
                  <a:pt x="37" y="273"/>
                </a:lnTo>
                <a:lnTo>
                  <a:pt x="37" y="273"/>
                </a:lnTo>
                <a:lnTo>
                  <a:pt x="30" y="271"/>
                </a:lnTo>
                <a:lnTo>
                  <a:pt x="26" y="269"/>
                </a:lnTo>
                <a:lnTo>
                  <a:pt x="26" y="269"/>
                </a:lnTo>
                <a:lnTo>
                  <a:pt x="25" y="268"/>
                </a:lnTo>
                <a:lnTo>
                  <a:pt x="22" y="268"/>
                </a:lnTo>
                <a:lnTo>
                  <a:pt x="21" y="269"/>
                </a:lnTo>
                <a:lnTo>
                  <a:pt x="18" y="271"/>
                </a:lnTo>
                <a:lnTo>
                  <a:pt x="18" y="271"/>
                </a:lnTo>
                <a:lnTo>
                  <a:pt x="17" y="274"/>
                </a:lnTo>
                <a:lnTo>
                  <a:pt x="15" y="274"/>
                </a:lnTo>
                <a:lnTo>
                  <a:pt x="11" y="275"/>
                </a:lnTo>
                <a:lnTo>
                  <a:pt x="11" y="275"/>
                </a:lnTo>
                <a:lnTo>
                  <a:pt x="7" y="276"/>
                </a:lnTo>
                <a:lnTo>
                  <a:pt x="6" y="279"/>
                </a:lnTo>
                <a:lnTo>
                  <a:pt x="4" y="282"/>
                </a:lnTo>
                <a:lnTo>
                  <a:pt x="2" y="284"/>
                </a:lnTo>
                <a:lnTo>
                  <a:pt x="2" y="284"/>
                </a:lnTo>
                <a:lnTo>
                  <a:pt x="1" y="285"/>
                </a:lnTo>
                <a:lnTo>
                  <a:pt x="0" y="287"/>
                </a:lnTo>
                <a:lnTo>
                  <a:pt x="1" y="289"/>
                </a:lnTo>
                <a:lnTo>
                  <a:pt x="4" y="291"/>
                </a:lnTo>
                <a:lnTo>
                  <a:pt x="4" y="291"/>
                </a:lnTo>
                <a:lnTo>
                  <a:pt x="9" y="293"/>
                </a:lnTo>
                <a:lnTo>
                  <a:pt x="12" y="296"/>
                </a:lnTo>
                <a:lnTo>
                  <a:pt x="15" y="300"/>
                </a:lnTo>
                <a:lnTo>
                  <a:pt x="17" y="303"/>
                </a:lnTo>
                <a:lnTo>
                  <a:pt x="17" y="303"/>
                </a:lnTo>
                <a:lnTo>
                  <a:pt x="17" y="307"/>
                </a:lnTo>
                <a:lnTo>
                  <a:pt x="18" y="311"/>
                </a:lnTo>
                <a:lnTo>
                  <a:pt x="17" y="314"/>
                </a:lnTo>
                <a:lnTo>
                  <a:pt x="16" y="318"/>
                </a:lnTo>
                <a:lnTo>
                  <a:pt x="16" y="318"/>
                </a:lnTo>
                <a:lnTo>
                  <a:pt x="15" y="319"/>
                </a:lnTo>
                <a:lnTo>
                  <a:pt x="12" y="319"/>
                </a:lnTo>
                <a:lnTo>
                  <a:pt x="11" y="321"/>
                </a:lnTo>
                <a:lnTo>
                  <a:pt x="10" y="322"/>
                </a:lnTo>
                <a:lnTo>
                  <a:pt x="10" y="322"/>
                </a:lnTo>
                <a:lnTo>
                  <a:pt x="7" y="325"/>
                </a:lnTo>
                <a:lnTo>
                  <a:pt x="7" y="327"/>
                </a:lnTo>
                <a:lnTo>
                  <a:pt x="9" y="329"/>
                </a:lnTo>
                <a:lnTo>
                  <a:pt x="9" y="329"/>
                </a:lnTo>
                <a:lnTo>
                  <a:pt x="12" y="333"/>
                </a:lnTo>
                <a:lnTo>
                  <a:pt x="16" y="337"/>
                </a:lnTo>
                <a:lnTo>
                  <a:pt x="18" y="341"/>
                </a:lnTo>
                <a:lnTo>
                  <a:pt x="20" y="348"/>
                </a:lnTo>
                <a:lnTo>
                  <a:pt x="20" y="348"/>
                </a:lnTo>
                <a:lnTo>
                  <a:pt x="21" y="355"/>
                </a:lnTo>
                <a:lnTo>
                  <a:pt x="21" y="356"/>
                </a:lnTo>
                <a:lnTo>
                  <a:pt x="23" y="357"/>
                </a:lnTo>
                <a:lnTo>
                  <a:pt x="23" y="357"/>
                </a:lnTo>
                <a:lnTo>
                  <a:pt x="28" y="357"/>
                </a:lnTo>
                <a:lnTo>
                  <a:pt x="34" y="359"/>
                </a:lnTo>
                <a:lnTo>
                  <a:pt x="37" y="357"/>
                </a:lnTo>
                <a:lnTo>
                  <a:pt x="41" y="356"/>
                </a:lnTo>
                <a:lnTo>
                  <a:pt x="44" y="354"/>
                </a:lnTo>
                <a:lnTo>
                  <a:pt x="47" y="350"/>
                </a:lnTo>
                <a:lnTo>
                  <a:pt x="47" y="350"/>
                </a:lnTo>
                <a:lnTo>
                  <a:pt x="50" y="346"/>
                </a:lnTo>
                <a:lnTo>
                  <a:pt x="55" y="345"/>
                </a:lnTo>
                <a:lnTo>
                  <a:pt x="64" y="341"/>
                </a:lnTo>
                <a:lnTo>
                  <a:pt x="64" y="341"/>
                </a:lnTo>
                <a:lnTo>
                  <a:pt x="73" y="338"/>
                </a:lnTo>
                <a:lnTo>
                  <a:pt x="75" y="338"/>
                </a:lnTo>
                <a:lnTo>
                  <a:pt x="78" y="340"/>
                </a:lnTo>
                <a:lnTo>
                  <a:pt x="78" y="340"/>
                </a:lnTo>
                <a:lnTo>
                  <a:pt x="81" y="346"/>
                </a:lnTo>
                <a:lnTo>
                  <a:pt x="81" y="351"/>
                </a:lnTo>
                <a:lnTo>
                  <a:pt x="80" y="356"/>
                </a:lnTo>
                <a:lnTo>
                  <a:pt x="76" y="360"/>
                </a:lnTo>
                <a:lnTo>
                  <a:pt x="66" y="366"/>
                </a:lnTo>
                <a:lnTo>
                  <a:pt x="60" y="370"/>
                </a:lnTo>
                <a:lnTo>
                  <a:pt x="55" y="375"/>
                </a:lnTo>
                <a:lnTo>
                  <a:pt x="55" y="375"/>
                </a:lnTo>
                <a:lnTo>
                  <a:pt x="53" y="377"/>
                </a:lnTo>
                <a:lnTo>
                  <a:pt x="52" y="380"/>
                </a:lnTo>
                <a:lnTo>
                  <a:pt x="52" y="387"/>
                </a:lnTo>
                <a:lnTo>
                  <a:pt x="53" y="394"/>
                </a:lnTo>
                <a:lnTo>
                  <a:pt x="54" y="403"/>
                </a:lnTo>
                <a:lnTo>
                  <a:pt x="60" y="417"/>
                </a:lnTo>
                <a:lnTo>
                  <a:pt x="66" y="425"/>
                </a:lnTo>
                <a:lnTo>
                  <a:pt x="66" y="425"/>
                </a:lnTo>
                <a:lnTo>
                  <a:pt x="70" y="429"/>
                </a:lnTo>
                <a:lnTo>
                  <a:pt x="74" y="430"/>
                </a:lnTo>
                <a:lnTo>
                  <a:pt x="79" y="429"/>
                </a:lnTo>
                <a:lnTo>
                  <a:pt x="82" y="429"/>
                </a:lnTo>
                <a:lnTo>
                  <a:pt x="89" y="426"/>
                </a:lnTo>
                <a:lnTo>
                  <a:pt x="92" y="428"/>
                </a:lnTo>
                <a:lnTo>
                  <a:pt x="94" y="429"/>
                </a:lnTo>
                <a:lnTo>
                  <a:pt x="94" y="429"/>
                </a:lnTo>
                <a:lnTo>
                  <a:pt x="95" y="431"/>
                </a:lnTo>
                <a:lnTo>
                  <a:pt x="92" y="434"/>
                </a:lnTo>
                <a:lnTo>
                  <a:pt x="90" y="436"/>
                </a:lnTo>
                <a:lnTo>
                  <a:pt x="89" y="440"/>
                </a:lnTo>
                <a:lnTo>
                  <a:pt x="89" y="440"/>
                </a:lnTo>
                <a:lnTo>
                  <a:pt x="86" y="446"/>
                </a:lnTo>
                <a:lnTo>
                  <a:pt x="85" y="449"/>
                </a:lnTo>
                <a:lnTo>
                  <a:pt x="85" y="451"/>
                </a:lnTo>
                <a:lnTo>
                  <a:pt x="85" y="454"/>
                </a:lnTo>
                <a:lnTo>
                  <a:pt x="85" y="454"/>
                </a:lnTo>
                <a:lnTo>
                  <a:pt x="87" y="460"/>
                </a:lnTo>
                <a:lnTo>
                  <a:pt x="91" y="463"/>
                </a:lnTo>
                <a:lnTo>
                  <a:pt x="97" y="467"/>
                </a:lnTo>
                <a:lnTo>
                  <a:pt x="102" y="470"/>
                </a:lnTo>
                <a:lnTo>
                  <a:pt x="113" y="474"/>
                </a:lnTo>
                <a:lnTo>
                  <a:pt x="117" y="476"/>
                </a:lnTo>
                <a:lnTo>
                  <a:pt x="119" y="478"/>
                </a:lnTo>
                <a:lnTo>
                  <a:pt x="119" y="478"/>
                </a:lnTo>
                <a:lnTo>
                  <a:pt x="122" y="479"/>
                </a:lnTo>
                <a:lnTo>
                  <a:pt x="127" y="478"/>
                </a:lnTo>
                <a:lnTo>
                  <a:pt x="140" y="476"/>
                </a:lnTo>
                <a:lnTo>
                  <a:pt x="154" y="471"/>
                </a:lnTo>
                <a:lnTo>
                  <a:pt x="161" y="468"/>
                </a:lnTo>
                <a:lnTo>
                  <a:pt x="161" y="468"/>
                </a:lnTo>
                <a:lnTo>
                  <a:pt x="175" y="473"/>
                </a:lnTo>
                <a:lnTo>
                  <a:pt x="182" y="476"/>
                </a:lnTo>
                <a:lnTo>
                  <a:pt x="188" y="477"/>
                </a:lnTo>
                <a:lnTo>
                  <a:pt x="188" y="477"/>
                </a:lnTo>
                <a:lnTo>
                  <a:pt x="199" y="473"/>
                </a:lnTo>
                <a:lnTo>
                  <a:pt x="208" y="470"/>
                </a:lnTo>
                <a:lnTo>
                  <a:pt x="208" y="470"/>
                </a:lnTo>
                <a:lnTo>
                  <a:pt x="213" y="468"/>
                </a:lnTo>
                <a:lnTo>
                  <a:pt x="219" y="468"/>
                </a:lnTo>
                <a:lnTo>
                  <a:pt x="227" y="468"/>
                </a:lnTo>
                <a:lnTo>
                  <a:pt x="233" y="470"/>
                </a:lnTo>
                <a:lnTo>
                  <a:pt x="233" y="470"/>
                </a:lnTo>
                <a:lnTo>
                  <a:pt x="238" y="470"/>
                </a:lnTo>
                <a:lnTo>
                  <a:pt x="241" y="470"/>
                </a:lnTo>
                <a:lnTo>
                  <a:pt x="247" y="466"/>
                </a:lnTo>
                <a:lnTo>
                  <a:pt x="247" y="466"/>
                </a:lnTo>
                <a:lnTo>
                  <a:pt x="256" y="461"/>
                </a:lnTo>
                <a:lnTo>
                  <a:pt x="261" y="458"/>
                </a:lnTo>
                <a:lnTo>
                  <a:pt x="263" y="458"/>
                </a:lnTo>
                <a:lnTo>
                  <a:pt x="265" y="460"/>
                </a:lnTo>
                <a:lnTo>
                  <a:pt x="265" y="460"/>
                </a:lnTo>
                <a:lnTo>
                  <a:pt x="267" y="465"/>
                </a:lnTo>
                <a:lnTo>
                  <a:pt x="268" y="466"/>
                </a:lnTo>
                <a:lnTo>
                  <a:pt x="270" y="468"/>
                </a:lnTo>
                <a:lnTo>
                  <a:pt x="270" y="468"/>
                </a:lnTo>
                <a:lnTo>
                  <a:pt x="273" y="470"/>
                </a:lnTo>
                <a:lnTo>
                  <a:pt x="277" y="470"/>
                </a:lnTo>
                <a:lnTo>
                  <a:pt x="288" y="470"/>
                </a:lnTo>
                <a:lnTo>
                  <a:pt x="288" y="470"/>
                </a:lnTo>
                <a:lnTo>
                  <a:pt x="298" y="468"/>
                </a:lnTo>
                <a:lnTo>
                  <a:pt x="303" y="467"/>
                </a:lnTo>
                <a:lnTo>
                  <a:pt x="305" y="468"/>
                </a:lnTo>
                <a:lnTo>
                  <a:pt x="305" y="468"/>
                </a:lnTo>
                <a:lnTo>
                  <a:pt x="308" y="468"/>
                </a:lnTo>
                <a:lnTo>
                  <a:pt x="311" y="468"/>
                </a:lnTo>
                <a:lnTo>
                  <a:pt x="316" y="466"/>
                </a:lnTo>
                <a:lnTo>
                  <a:pt x="321" y="463"/>
                </a:lnTo>
                <a:lnTo>
                  <a:pt x="321" y="463"/>
                </a:lnTo>
                <a:lnTo>
                  <a:pt x="329" y="458"/>
                </a:lnTo>
                <a:lnTo>
                  <a:pt x="332" y="457"/>
                </a:lnTo>
                <a:lnTo>
                  <a:pt x="334" y="457"/>
                </a:lnTo>
                <a:lnTo>
                  <a:pt x="334" y="457"/>
                </a:lnTo>
                <a:lnTo>
                  <a:pt x="335" y="462"/>
                </a:lnTo>
                <a:lnTo>
                  <a:pt x="336" y="471"/>
                </a:lnTo>
                <a:lnTo>
                  <a:pt x="337" y="479"/>
                </a:lnTo>
                <a:lnTo>
                  <a:pt x="339" y="483"/>
                </a:lnTo>
                <a:lnTo>
                  <a:pt x="339" y="483"/>
                </a:lnTo>
                <a:lnTo>
                  <a:pt x="341" y="489"/>
                </a:lnTo>
                <a:lnTo>
                  <a:pt x="341" y="493"/>
                </a:lnTo>
                <a:lnTo>
                  <a:pt x="341" y="497"/>
                </a:lnTo>
                <a:lnTo>
                  <a:pt x="341" y="497"/>
                </a:lnTo>
                <a:lnTo>
                  <a:pt x="339" y="500"/>
                </a:lnTo>
                <a:lnTo>
                  <a:pt x="335" y="505"/>
                </a:lnTo>
                <a:lnTo>
                  <a:pt x="330" y="511"/>
                </a:lnTo>
                <a:lnTo>
                  <a:pt x="329" y="515"/>
                </a:lnTo>
                <a:lnTo>
                  <a:pt x="329" y="515"/>
                </a:lnTo>
                <a:lnTo>
                  <a:pt x="327" y="521"/>
                </a:lnTo>
                <a:lnTo>
                  <a:pt x="329" y="524"/>
                </a:lnTo>
                <a:lnTo>
                  <a:pt x="330" y="526"/>
                </a:lnTo>
                <a:lnTo>
                  <a:pt x="330" y="526"/>
                </a:lnTo>
                <a:lnTo>
                  <a:pt x="336" y="530"/>
                </a:lnTo>
                <a:lnTo>
                  <a:pt x="340" y="532"/>
                </a:lnTo>
                <a:lnTo>
                  <a:pt x="342" y="536"/>
                </a:lnTo>
                <a:lnTo>
                  <a:pt x="342" y="536"/>
                </a:lnTo>
                <a:lnTo>
                  <a:pt x="345" y="541"/>
                </a:lnTo>
                <a:lnTo>
                  <a:pt x="348" y="546"/>
                </a:lnTo>
                <a:lnTo>
                  <a:pt x="351" y="550"/>
                </a:lnTo>
                <a:lnTo>
                  <a:pt x="351" y="552"/>
                </a:lnTo>
                <a:lnTo>
                  <a:pt x="351" y="552"/>
                </a:lnTo>
                <a:lnTo>
                  <a:pt x="347" y="558"/>
                </a:lnTo>
                <a:lnTo>
                  <a:pt x="346" y="562"/>
                </a:lnTo>
                <a:lnTo>
                  <a:pt x="347" y="563"/>
                </a:lnTo>
                <a:lnTo>
                  <a:pt x="347" y="564"/>
                </a:lnTo>
                <a:lnTo>
                  <a:pt x="347" y="564"/>
                </a:lnTo>
                <a:lnTo>
                  <a:pt x="356" y="568"/>
                </a:lnTo>
                <a:lnTo>
                  <a:pt x="359" y="568"/>
                </a:lnTo>
                <a:lnTo>
                  <a:pt x="363" y="568"/>
                </a:lnTo>
                <a:lnTo>
                  <a:pt x="363" y="568"/>
                </a:lnTo>
                <a:lnTo>
                  <a:pt x="369" y="564"/>
                </a:lnTo>
                <a:lnTo>
                  <a:pt x="372" y="564"/>
                </a:lnTo>
                <a:lnTo>
                  <a:pt x="373" y="567"/>
                </a:lnTo>
                <a:lnTo>
                  <a:pt x="373" y="567"/>
                </a:lnTo>
                <a:lnTo>
                  <a:pt x="374" y="571"/>
                </a:lnTo>
                <a:lnTo>
                  <a:pt x="378" y="575"/>
                </a:lnTo>
                <a:lnTo>
                  <a:pt x="382" y="578"/>
                </a:lnTo>
                <a:lnTo>
                  <a:pt x="384" y="578"/>
                </a:lnTo>
                <a:lnTo>
                  <a:pt x="384" y="577"/>
                </a:lnTo>
                <a:lnTo>
                  <a:pt x="384" y="577"/>
                </a:lnTo>
                <a:lnTo>
                  <a:pt x="384" y="571"/>
                </a:lnTo>
                <a:lnTo>
                  <a:pt x="384" y="562"/>
                </a:lnTo>
                <a:lnTo>
                  <a:pt x="384" y="556"/>
                </a:lnTo>
                <a:lnTo>
                  <a:pt x="385" y="554"/>
                </a:lnTo>
                <a:lnTo>
                  <a:pt x="387" y="554"/>
                </a:lnTo>
                <a:lnTo>
                  <a:pt x="387" y="554"/>
                </a:lnTo>
                <a:lnTo>
                  <a:pt x="391" y="559"/>
                </a:lnTo>
                <a:lnTo>
                  <a:pt x="393" y="559"/>
                </a:lnTo>
                <a:lnTo>
                  <a:pt x="393" y="558"/>
                </a:lnTo>
                <a:lnTo>
                  <a:pt x="393" y="558"/>
                </a:lnTo>
                <a:lnTo>
                  <a:pt x="395" y="554"/>
                </a:lnTo>
                <a:lnTo>
                  <a:pt x="396" y="553"/>
                </a:lnTo>
                <a:lnTo>
                  <a:pt x="399" y="554"/>
                </a:lnTo>
                <a:lnTo>
                  <a:pt x="399" y="554"/>
                </a:lnTo>
                <a:lnTo>
                  <a:pt x="401" y="554"/>
                </a:lnTo>
                <a:lnTo>
                  <a:pt x="403" y="554"/>
                </a:lnTo>
                <a:lnTo>
                  <a:pt x="407" y="554"/>
                </a:lnTo>
                <a:lnTo>
                  <a:pt x="407" y="554"/>
                </a:lnTo>
                <a:lnTo>
                  <a:pt x="410" y="556"/>
                </a:lnTo>
                <a:lnTo>
                  <a:pt x="412" y="557"/>
                </a:lnTo>
                <a:lnTo>
                  <a:pt x="415" y="558"/>
                </a:lnTo>
                <a:lnTo>
                  <a:pt x="419" y="557"/>
                </a:lnTo>
                <a:lnTo>
                  <a:pt x="419" y="557"/>
                </a:lnTo>
                <a:lnTo>
                  <a:pt x="420" y="557"/>
                </a:lnTo>
                <a:lnTo>
                  <a:pt x="421" y="554"/>
                </a:lnTo>
                <a:lnTo>
                  <a:pt x="423" y="551"/>
                </a:lnTo>
                <a:lnTo>
                  <a:pt x="423" y="547"/>
                </a:lnTo>
                <a:lnTo>
                  <a:pt x="425" y="546"/>
                </a:lnTo>
                <a:lnTo>
                  <a:pt x="426" y="546"/>
                </a:lnTo>
                <a:lnTo>
                  <a:pt x="426" y="546"/>
                </a:lnTo>
                <a:lnTo>
                  <a:pt x="431" y="546"/>
                </a:lnTo>
                <a:lnTo>
                  <a:pt x="438" y="548"/>
                </a:lnTo>
                <a:lnTo>
                  <a:pt x="444" y="552"/>
                </a:lnTo>
                <a:lnTo>
                  <a:pt x="447" y="553"/>
                </a:lnTo>
                <a:lnTo>
                  <a:pt x="447" y="554"/>
                </a:lnTo>
                <a:lnTo>
                  <a:pt x="447" y="554"/>
                </a:lnTo>
                <a:lnTo>
                  <a:pt x="448" y="559"/>
                </a:lnTo>
                <a:lnTo>
                  <a:pt x="449" y="562"/>
                </a:lnTo>
                <a:lnTo>
                  <a:pt x="452" y="564"/>
                </a:lnTo>
                <a:lnTo>
                  <a:pt x="452" y="564"/>
                </a:lnTo>
                <a:lnTo>
                  <a:pt x="462" y="568"/>
                </a:lnTo>
                <a:lnTo>
                  <a:pt x="467" y="571"/>
                </a:lnTo>
                <a:lnTo>
                  <a:pt x="471" y="573"/>
                </a:lnTo>
                <a:lnTo>
                  <a:pt x="471" y="573"/>
                </a:lnTo>
                <a:lnTo>
                  <a:pt x="474" y="572"/>
                </a:lnTo>
                <a:lnTo>
                  <a:pt x="474" y="572"/>
                </a:lnTo>
                <a:lnTo>
                  <a:pt x="475" y="572"/>
                </a:lnTo>
                <a:lnTo>
                  <a:pt x="476" y="573"/>
                </a:lnTo>
                <a:lnTo>
                  <a:pt x="478" y="574"/>
                </a:lnTo>
                <a:lnTo>
                  <a:pt x="480" y="575"/>
                </a:lnTo>
                <a:lnTo>
                  <a:pt x="480" y="575"/>
                </a:lnTo>
                <a:lnTo>
                  <a:pt x="483" y="575"/>
                </a:lnTo>
                <a:lnTo>
                  <a:pt x="485" y="574"/>
                </a:lnTo>
                <a:lnTo>
                  <a:pt x="487" y="573"/>
                </a:lnTo>
                <a:lnTo>
                  <a:pt x="490" y="572"/>
                </a:lnTo>
                <a:lnTo>
                  <a:pt x="490" y="572"/>
                </a:lnTo>
                <a:lnTo>
                  <a:pt x="491" y="572"/>
                </a:lnTo>
                <a:lnTo>
                  <a:pt x="492" y="573"/>
                </a:lnTo>
                <a:lnTo>
                  <a:pt x="492" y="580"/>
                </a:lnTo>
                <a:lnTo>
                  <a:pt x="492" y="580"/>
                </a:lnTo>
                <a:lnTo>
                  <a:pt x="492" y="582"/>
                </a:lnTo>
                <a:lnTo>
                  <a:pt x="494" y="583"/>
                </a:lnTo>
                <a:lnTo>
                  <a:pt x="497" y="585"/>
                </a:lnTo>
                <a:lnTo>
                  <a:pt x="500" y="584"/>
                </a:lnTo>
                <a:lnTo>
                  <a:pt x="501" y="584"/>
                </a:lnTo>
                <a:lnTo>
                  <a:pt x="501" y="583"/>
                </a:lnTo>
                <a:lnTo>
                  <a:pt x="501" y="583"/>
                </a:lnTo>
                <a:lnTo>
                  <a:pt x="501" y="580"/>
                </a:lnTo>
                <a:lnTo>
                  <a:pt x="502" y="579"/>
                </a:lnTo>
                <a:lnTo>
                  <a:pt x="505" y="575"/>
                </a:lnTo>
                <a:lnTo>
                  <a:pt x="505" y="575"/>
                </a:lnTo>
                <a:lnTo>
                  <a:pt x="508" y="573"/>
                </a:lnTo>
                <a:lnTo>
                  <a:pt x="513" y="572"/>
                </a:lnTo>
                <a:lnTo>
                  <a:pt x="522" y="572"/>
                </a:lnTo>
                <a:lnTo>
                  <a:pt x="522" y="572"/>
                </a:lnTo>
                <a:lnTo>
                  <a:pt x="527" y="571"/>
                </a:lnTo>
                <a:lnTo>
                  <a:pt x="533" y="569"/>
                </a:lnTo>
                <a:lnTo>
                  <a:pt x="543" y="566"/>
                </a:lnTo>
                <a:lnTo>
                  <a:pt x="543" y="566"/>
                </a:lnTo>
                <a:lnTo>
                  <a:pt x="544" y="564"/>
                </a:lnTo>
                <a:lnTo>
                  <a:pt x="545" y="562"/>
                </a:lnTo>
                <a:lnTo>
                  <a:pt x="545" y="557"/>
                </a:lnTo>
                <a:lnTo>
                  <a:pt x="545" y="557"/>
                </a:lnTo>
                <a:lnTo>
                  <a:pt x="547" y="556"/>
                </a:lnTo>
                <a:lnTo>
                  <a:pt x="548" y="557"/>
                </a:lnTo>
                <a:lnTo>
                  <a:pt x="552" y="558"/>
                </a:lnTo>
                <a:lnTo>
                  <a:pt x="554" y="558"/>
                </a:lnTo>
                <a:lnTo>
                  <a:pt x="554" y="558"/>
                </a:lnTo>
                <a:lnTo>
                  <a:pt x="556" y="558"/>
                </a:lnTo>
                <a:lnTo>
                  <a:pt x="559" y="556"/>
                </a:lnTo>
                <a:lnTo>
                  <a:pt x="563" y="551"/>
                </a:lnTo>
                <a:lnTo>
                  <a:pt x="563" y="551"/>
                </a:lnTo>
                <a:lnTo>
                  <a:pt x="565" y="550"/>
                </a:lnTo>
                <a:lnTo>
                  <a:pt x="568" y="551"/>
                </a:lnTo>
                <a:lnTo>
                  <a:pt x="571" y="552"/>
                </a:lnTo>
                <a:lnTo>
                  <a:pt x="574" y="552"/>
                </a:lnTo>
                <a:lnTo>
                  <a:pt x="574" y="552"/>
                </a:lnTo>
                <a:lnTo>
                  <a:pt x="577" y="552"/>
                </a:lnTo>
                <a:lnTo>
                  <a:pt x="580" y="551"/>
                </a:lnTo>
                <a:lnTo>
                  <a:pt x="584" y="547"/>
                </a:lnTo>
                <a:lnTo>
                  <a:pt x="584" y="547"/>
                </a:lnTo>
                <a:lnTo>
                  <a:pt x="587" y="545"/>
                </a:lnTo>
                <a:lnTo>
                  <a:pt x="591" y="543"/>
                </a:lnTo>
                <a:lnTo>
                  <a:pt x="591" y="543"/>
                </a:lnTo>
                <a:lnTo>
                  <a:pt x="595" y="542"/>
                </a:lnTo>
                <a:lnTo>
                  <a:pt x="598" y="540"/>
                </a:lnTo>
                <a:lnTo>
                  <a:pt x="604" y="532"/>
                </a:lnTo>
                <a:lnTo>
                  <a:pt x="604" y="532"/>
                </a:lnTo>
                <a:lnTo>
                  <a:pt x="608" y="527"/>
                </a:lnTo>
                <a:lnTo>
                  <a:pt x="609" y="525"/>
                </a:lnTo>
                <a:lnTo>
                  <a:pt x="612" y="524"/>
                </a:lnTo>
                <a:lnTo>
                  <a:pt x="612" y="524"/>
                </a:lnTo>
                <a:lnTo>
                  <a:pt x="614" y="522"/>
                </a:lnTo>
                <a:lnTo>
                  <a:pt x="616" y="520"/>
                </a:lnTo>
                <a:lnTo>
                  <a:pt x="616" y="516"/>
                </a:lnTo>
                <a:lnTo>
                  <a:pt x="616" y="516"/>
                </a:lnTo>
                <a:lnTo>
                  <a:pt x="617" y="515"/>
                </a:lnTo>
                <a:lnTo>
                  <a:pt x="620" y="514"/>
                </a:lnTo>
                <a:lnTo>
                  <a:pt x="624" y="511"/>
                </a:lnTo>
                <a:lnTo>
                  <a:pt x="627" y="509"/>
                </a:lnTo>
                <a:lnTo>
                  <a:pt x="627" y="509"/>
                </a:lnTo>
                <a:lnTo>
                  <a:pt x="629" y="506"/>
                </a:lnTo>
                <a:lnTo>
                  <a:pt x="629" y="504"/>
                </a:lnTo>
                <a:lnTo>
                  <a:pt x="628" y="503"/>
                </a:lnTo>
                <a:lnTo>
                  <a:pt x="629" y="500"/>
                </a:lnTo>
                <a:lnTo>
                  <a:pt x="629" y="500"/>
                </a:lnTo>
                <a:lnTo>
                  <a:pt x="633" y="492"/>
                </a:lnTo>
                <a:lnTo>
                  <a:pt x="635" y="482"/>
                </a:lnTo>
                <a:lnTo>
                  <a:pt x="635" y="482"/>
                </a:lnTo>
                <a:lnTo>
                  <a:pt x="638" y="479"/>
                </a:lnTo>
                <a:lnTo>
                  <a:pt x="640" y="476"/>
                </a:lnTo>
                <a:lnTo>
                  <a:pt x="644" y="474"/>
                </a:lnTo>
                <a:lnTo>
                  <a:pt x="649" y="473"/>
                </a:lnTo>
                <a:lnTo>
                  <a:pt x="649" y="473"/>
                </a:lnTo>
                <a:lnTo>
                  <a:pt x="651" y="472"/>
                </a:lnTo>
                <a:lnTo>
                  <a:pt x="654" y="471"/>
                </a:lnTo>
                <a:lnTo>
                  <a:pt x="655" y="470"/>
                </a:lnTo>
                <a:lnTo>
                  <a:pt x="655" y="466"/>
                </a:lnTo>
                <a:lnTo>
                  <a:pt x="655" y="466"/>
                </a:lnTo>
                <a:lnTo>
                  <a:pt x="656" y="462"/>
                </a:lnTo>
                <a:lnTo>
                  <a:pt x="657" y="458"/>
                </a:lnTo>
                <a:lnTo>
                  <a:pt x="660" y="456"/>
                </a:lnTo>
                <a:lnTo>
                  <a:pt x="660" y="456"/>
                </a:lnTo>
                <a:lnTo>
                  <a:pt x="660" y="454"/>
                </a:lnTo>
                <a:lnTo>
                  <a:pt x="660" y="451"/>
                </a:lnTo>
                <a:lnTo>
                  <a:pt x="660" y="446"/>
                </a:lnTo>
                <a:lnTo>
                  <a:pt x="660" y="446"/>
                </a:lnTo>
                <a:lnTo>
                  <a:pt x="657" y="444"/>
                </a:lnTo>
                <a:lnTo>
                  <a:pt x="654" y="442"/>
                </a:lnTo>
                <a:lnTo>
                  <a:pt x="650" y="441"/>
                </a:lnTo>
                <a:lnTo>
                  <a:pt x="646" y="440"/>
                </a:lnTo>
                <a:lnTo>
                  <a:pt x="646" y="440"/>
                </a:lnTo>
                <a:lnTo>
                  <a:pt x="646" y="439"/>
                </a:lnTo>
                <a:lnTo>
                  <a:pt x="646" y="438"/>
                </a:lnTo>
                <a:lnTo>
                  <a:pt x="650" y="433"/>
                </a:lnTo>
                <a:lnTo>
                  <a:pt x="657" y="425"/>
                </a:lnTo>
                <a:lnTo>
                  <a:pt x="657" y="425"/>
                </a:lnTo>
                <a:lnTo>
                  <a:pt x="657" y="424"/>
                </a:lnTo>
                <a:lnTo>
                  <a:pt x="656" y="422"/>
                </a:lnTo>
                <a:lnTo>
                  <a:pt x="652" y="418"/>
                </a:lnTo>
                <a:lnTo>
                  <a:pt x="652" y="418"/>
                </a:lnTo>
                <a:lnTo>
                  <a:pt x="652" y="417"/>
                </a:lnTo>
                <a:lnTo>
                  <a:pt x="652" y="417"/>
                </a:lnTo>
                <a:lnTo>
                  <a:pt x="655" y="414"/>
                </a:lnTo>
                <a:lnTo>
                  <a:pt x="655" y="414"/>
                </a:lnTo>
                <a:lnTo>
                  <a:pt x="655" y="412"/>
                </a:lnTo>
                <a:lnTo>
                  <a:pt x="654" y="408"/>
                </a:lnTo>
                <a:lnTo>
                  <a:pt x="651" y="404"/>
                </a:lnTo>
                <a:lnTo>
                  <a:pt x="649" y="402"/>
                </a:lnTo>
                <a:lnTo>
                  <a:pt x="649" y="402"/>
                </a:lnTo>
                <a:lnTo>
                  <a:pt x="645" y="399"/>
                </a:lnTo>
                <a:lnTo>
                  <a:pt x="641" y="396"/>
                </a:lnTo>
                <a:lnTo>
                  <a:pt x="639" y="392"/>
                </a:lnTo>
                <a:lnTo>
                  <a:pt x="636" y="387"/>
                </a:lnTo>
                <a:lnTo>
                  <a:pt x="636" y="387"/>
                </a:lnTo>
                <a:lnTo>
                  <a:pt x="632" y="376"/>
                </a:lnTo>
                <a:lnTo>
                  <a:pt x="629" y="370"/>
                </a:lnTo>
                <a:lnTo>
                  <a:pt x="625" y="366"/>
                </a:lnTo>
                <a:lnTo>
                  <a:pt x="625" y="366"/>
                </a:lnTo>
                <a:lnTo>
                  <a:pt x="623" y="365"/>
                </a:lnTo>
                <a:lnTo>
                  <a:pt x="623" y="362"/>
                </a:lnTo>
                <a:lnTo>
                  <a:pt x="623" y="360"/>
                </a:lnTo>
                <a:lnTo>
                  <a:pt x="625" y="357"/>
                </a:lnTo>
                <a:lnTo>
                  <a:pt x="625" y="357"/>
                </a:lnTo>
                <a:lnTo>
                  <a:pt x="632" y="351"/>
                </a:lnTo>
                <a:lnTo>
                  <a:pt x="635" y="344"/>
                </a:lnTo>
                <a:lnTo>
                  <a:pt x="635" y="344"/>
                </a:lnTo>
                <a:lnTo>
                  <a:pt x="638" y="341"/>
                </a:lnTo>
                <a:lnTo>
                  <a:pt x="640" y="338"/>
                </a:lnTo>
                <a:lnTo>
                  <a:pt x="643" y="337"/>
                </a:lnTo>
                <a:lnTo>
                  <a:pt x="646" y="335"/>
                </a:lnTo>
                <a:lnTo>
                  <a:pt x="646" y="335"/>
                </a:lnTo>
                <a:lnTo>
                  <a:pt x="656" y="333"/>
                </a:lnTo>
                <a:lnTo>
                  <a:pt x="667" y="330"/>
                </a:lnTo>
                <a:lnTo>
                  <a:pt x="667" y="330"/>
                </a:lnTo>
                <a:lnTo>
                  <a:pt x="671" y="329"/>
                </a:lnTo>
                <a:lnTo>
                  <a:pt x="672" y="327"/>
                </a:lnTo>
                <a:lnTo>
                  <a:pt x="670" y="325"/>
                </a:lnTo>
                <a:lnTo>
                  <a:pt x="665" y="324"/>
                </a:lnTo>
                <a:lnTo>
                  <a:pt x="665" y="324"/>
                </a:lnTo>
                <a:lnTo>
                  <a:pt x="660" y="324"/>
                </a:lnTo>
                <a:lnTo>
                  <a:pt x="654" y="322"/>
                </a:lnTo>
                <a:lnTo>
                  <a:pt x="645" y="319"/>
                </a:lnTo>
                <a:lnTo>
                  <a:pt x="645" y="319"/>
                </a:lnTo>
                <a:lnTo>
                  <a:pt x="644" y="318"/>
                </a:lnTo>
                <a:lnTo>
                  <a:pt x="640" y="319"/>
                </a:lnTo>
                <a:lnTo>
                  <a:pt x="634" y="322"/>
                </a:lnTo>
                <a:lnTo>
                  <a:pt x="624" y="327"/>
                </a:lnTo>
                <a:lnTo>
                  <a:pt x="624" y="327"/>
                </a:lnTo>
                <a:lnTo>
                  <a:pt x="622" y="327"/>
                </a:lnTo>
                <a:lnTo>
                  <a:pt x="619" y="325"/>
                </a:lnTo>
                <a:lnTo>
                  <a:pt x="614" y="318"/>
                </a:lnTo>
                <a:lnTo>
                  <a:pt x="614" y="318"/>
                </a:lnTo>
                <a:lnTo>
                  <a:pt x="611" y="313"/>
                </a:lnTo>
                <a:lnTo>
                  <a:pt x="607" y="309"/>
                </a:lnTo>
                <a:lnTo>
                  <a:pt x="600" y="301"/>
                </a:lnTo>
                <a:lnTo>
                  <a:pt x="600" y="301"/>
                </a:lnTo>
                <a:lnTo>
                  <a:pt x="598" y="298"/>
                </a:lnTo>
                <a:lnTo>
                  <a:pt x="598" y="296"/>
                </a:lnTo>
                <a:lnTo>
                  <a:pt x="600" y="295"/>
                </a:lnTo>
                <a:lnTo>
                  <a:pt x="602" y="292"/>
                </a:lnTo>
                <a:lnTo>
                  <a:pt x="602" y="292"/>
                </a:lnTo>
                <a:lnTo>
                  <a:pt x="611" y="291"/>
                </a:lnTo>
                <a:lnTo>
                  <a:pt x="620" y="291"/>
                </a:lnTo>
                <a:lnTo>
                  <a:pt x="620" y="291"/>
                </a:lnTo>
                <a:lnTo>
                  <a:pt x="623" y="290"/>
                </a:lnTo>
                <a:lnTo>
                  <a:pt x="623" y="286"/>
                </a:lnTo>
                <a:lnTo>
                  <a:pt x="624" y="284"/>
                </a:lnTo>
                <a:lnTo>
                  <a:pt x="625" y="280"/>
                </a:lnTo>
                <a:lnTo>
                  <a:pt x="625" y="280"/>
                </a:lnTo>
                <a:lnTo>
                  <a:pt x="630" y="275"/>
                </a:lnTo>
                <a:lnTo>
                  <a:pt x="638" y="270"/>
                </a:lnTo>
                <a:lnTo>
                  <a:pt x="649" y="263"/>
                </a:lnTo>
                <a:lnTo>
                  <a:pt x="649" y="263"/>
                </a:lnTo>
                <a:lnTo>
                  <a:pt x="652" y="261"/>
                </a:lnTo>
                <a:lnTo>
                  <a:pt x="655" y="261"/>
                </a:lnTo>
                <a:lnTo>
                  <a:pt x="655" y="261"/>
                </a:lnTo>
                <a:lnTo>
                  <a:pt x="656" y="261"/>
                </a:lnTo>
                <a:lnTo>
                  <a:pt x="659" y="263"/>
                </a:lnTo>
                <a:lnTo>
                  <a:pt x="660" y="264"/>
                </a:lnTo>
                <a:lnTo>
                  <a:pt x="661" y="268"/>
                </a:lnTo>
                <a:lnTo>
                  <a:pt x="661" y="268"/>
                </a:lnTo>
                <a:lnTo>
                  <a:pt x="660" y="271"/>
                </a:lnTo>
                <a:lnTo>
                  <a:pt x="659" y="274"/>
                </a:lnTo>
                <a:lnTo>
                  <a:pt x="654" y="279"/>
                </a:lnTo>
                <a:lnTo>
                  <a:pt x="654" y="279"/>
                </a:lnTo>
                <a:lnTo>
                  <a:pt x="652" y="281"/>
                </a:lnTo>
                <a:lnTo>
                  <a:pt x="651" y="282"/>
                </a:lnTo>
                <a:lnTo>
                  <a:pt x="654" y="287"/>
                </a:lnTo>
                <a:lnTo>
                  <a:pt x="654" y="287"/>
                </a:lnTo>
                <a:lnTo>
                  <a:pt x="654" y="290"/>
                </a:lnTo>
                <a:lnTo>
                  <a:pt x="654" y="292"/>
                </a:lnTo>
                <a:lnTo>
                  <a:pt x="654" y="295"/>
                </a:lnTo>
                <a:lnTo>
                  <a:pt x="654" y="296"/>
                </a:lnTo>
                <a:lnTo>
                  <a:pt x="654" y="296"/>
                </a:lnTo>
                <a:lnTo>
                  <a:pt x="655" y="296"/>
                </a:lnTo>
                <a:lnTo>
                  <a:pt x="657" y="295"/>
                </a:lnTo>
                <a:lnTo>
                  <a:pt x="665" y="291"/>
                </a:lnTo>
                <a:lnTo>
                  <a:pt x="673" y="286"/>
                </a:lnTo>
                <a:lnTo>
                  <a:pt x="676" y="284"/>
                </a:lnTo>
                <a:lnTo>
                  <a:pt x="680" y="284"/>
                </a:lnTo>
                <a:lnTo>
                  <a:pt x="680" y="284"/>
                </a:lnTo>
                <a:lnTo>
                  <a:pt x="687" y="282"/>
                </a:lnTo>
                <a:lnTo>
                  <a:pt x="687" y="282"/>
                </a:lnTo>
                <a:lnTo>
                  <a:pt x="691" y="275"/>
                </a:lnTo>
                <a:lnTo>
                  <a:pt x="694" y="270"/>
                </a:lnTo>
                <a:lnTo>
                  <a:pt x="694" y="270"/>
                </a:lnTo>
                <a:lnTo>
                  <a:pt x="699" y="266"/>
                </a:lnTo>
                <a:lnTo>
                  <a:pt x="705" y="264"/>
                </a:lnTo>
                <a:lnTo>
                  <a:pt x="705" y="264"/>
                </a:lnTo>
                <a:lnTo>
                  <a:pt x="715" y="259"/>
                </a:lnTo>
                <a:lnTo>
                  <a:pt x="720" y="255"/>
                </a:lnTo>
                <a:lnTo>
                  <a:pt x="723" y="252"/>
                </a:lnTo>
                <a:lnTo>
                  <a:pt x="723" y="252"/>
                </a:lnTo>
                <a:lnTo>
                  <a:pt x="725" y="248"/>
                </a:lnTo>
                <a:lnTo>
                  <a:pt x="726" y="247"/>
                </a:lnTo>
                <a:lnTo>
                  <a:pt x="729" y="247"/>
                </a:lnTo>
                <a:lnTo>
                  <a:pt x="729" y="247"/>
                </a:lnTo>
                <a:lnTo>
                  <a:pt x="731" y="248"/>
                </a:lnTo>
                <a:lnTo>
                  <a:pt x="734" y="249"/>
                </a:lnTo>
                <a:lnTo>
                  <a:pt x="737" y="249"/>
                </a:lnTo>
                <a:lnTo>
                  <a:pt x="741" y="248"/>
                </a:lnTo>
                <a:lnTo>
                  <a:pt x="741" y="248"/>
                </a:lnTo>
                <a:lnTo>
                  <a:pt x="742" y="247"/>
                </a:lnTo>
                <a:lnTo>
                  <a:pt x="744" y="244"/>
                </a:lnTo>
                <a:lnTo>
                  <a:pt x="744" y="241"/>
                </a:lnTo>
                <a:lnTo>
                  <a:pt x="744" y="238"/>
                </a:lnTo>
                <a:lnTo>
                  <a:pt x="744" y="237"/>
                </a:lnTo>
                <a:lnTo>
                  <a:pt x="745" y="237"/>
                </a:lnTo>
                <a:lnTo>
                  <a:pt x="745" y="237"/>
                </a:lnTo>
                <a:lnTo>
                  <a:pt x="750" y="238"/>
                </a:lnTo>
                <a:lnTo>
                  <a:pt x="752" y="237"/>
                </a:lnTo>
                <a:lnTo>
                  <a:pt x="753" y="236"/>
                </a:lnTo>
                <a:lnTo>
                  <a:pt x="753" y="236"/>
                </a:lnTo>
                <a:lnTo>
                  <a:pt x="760" y="229"/>
                </a:lnTo>
                <a:lnTo>
                  <a:pt x="763" y="226"/>
                </a:lnTo>
                <a:lnTo>
                  <a:pt x="767" y="223"/>
                </a:lnTo>
                <a:lnTo>
                  <a:pt x="767" y="223"/>
                </a:lnTo>
                <a:lnTo>
                  <a:pt x="776" y="223"/>
                </a:lnTo>
                <a:lnTo>
                  <a:pt x="779" y="222"/>
                </a:lnTo>
                <a:lnTo>
                  <a:pt x="782" y="220"/>
                </a:lnTo>
                <a:lnTo>
                  <a:pt x="782" y="220"/>
                </a:lnTo>
                <a:lnTo>
                  <a:pt x="785" y="210"/>
                </a:lnTo>
                <a:lnTo>
                  <a:pt x="788" y="204"/>
                </a:lnTo>
                <a:lnTo>
                  <a:pt x="787" y="200"/>
                </a:lnTo>
                <a:lnTo>
                  <a:pt x="787" y="200"/>
                </a:lnTo>
                <a:lnTo>
                  <a:pt x="784" y="193"/>
                </a:lnTo>
                <a:lnTo>
                  <a:pt x="784" y="190"/>
                </a:lnTo>
                <a:lnTo>
                  <a:pt x="784" y="188"/>
                </a:lnTo>
                <a:lnTo>
                  <a:pt x="784" y="188"/>
                </a:lnTo>
                <a:lnTo>
                  <a:pt x="785" y="186"/>
                </a:lnTo>
                <a:lnTo>
                  <a:pt x="788" y="185"/>
                </a:lnTo>
                <a:lnTo>
                  <a:pt x="794" y="181"/>
                </a:lnTo>
                <a:lnTo>
                  <a:pt x="794" y="181"/>
                </a:lnTo>
                <a:lnTo>
                  <a:pt x="796" y="181"/>
                </a:lnTo>
                <a:lnTo>
                  <a:pt x="800" y="183"/>
                </a:lnTo>
                <a:lnTo>
                  <a:pt x="804" y="184"/>
                </a:lnTo>
                <a:lnTo>
                  <a:pt x="806" y="183"/>
                </a:lnTo>
                <a:lnTo>
                  <a:pt x="806" y="183"/>
                </a:lnTo>
                <a:lnTo>
                  <a:pt x="810" y="179"/>
                </a:lnTo>
                <a:lnTo>
                  <a:pt x="815" y="174"/>
                </a:lnTo>
                <a:lnTo>
                  <a:pt x="819" y="167"/>
                </a:lnTo>
                <a:lnTo>
                  <a:pt x="822" y="160"/>
                </a:lnTo>
                <a:lnTo>
                  <a:pt x="822" y="160"/>
                </a:lnTo>
                <a:lnTo>
                  <a:pt x="825" y="153"/>
                </a:lnTo>
                <a:lnTo>
                  <a:pt x="826" y="146"/>
                </a:lnTo>
                <a:lnTo>
                  <a:pt x="827" y="135"/>
                </a:lnTo>
                <a:lnTo>
                  <a:pt x="827" y="135"/>
                </a:lnTo>
                <a:lnTo>
                  <a:pt x="831" y="122"/>
                </a:lnTo>
                <a:lnTo>
                  <a:pt x="832" y="117"/>
                </a:lnTo>
                <a:lnTo>
                  <a:pt x="832" y="116"/>
                </a:lnTo>
                <a:lnTo>
                  <a:pt x="831" y="116"/>
                </a:lnTo>
                <a:close/>
                <a:moveTo>
                  <a:pt x="368" y="332"/>
                </a:moveTo>
                <a:lnTo>
                  <a:pt x="368" y="332"/>
                </a:lnTo>
                <a:lnTo>
                  <a:pt x="366" y="334"/>
                </a:lnTo>
                <a:lnTo>
                  <a:pt x="361" y="335"/>
                </a:lnTo>
                <a:lnTo>
                  <a:pt x="357" y="335"/>
                </a:lnTo>
                <a:lnTo>
                  <a:pt x="353" y="334"/>
                </a:lnTo>
                <a:lnTo>
                  <a:pt x="353" y="334"/>
                </a:lnTo>
                <a:lnTo>
                  <a:pt x="352" y="332"/>
                </a:lnTo>
                <a:lnTo>
                  <a:pt x="351" y="330"/>
                </a:lnTo>
                <a:lnTo>
                  <a:pt x="352" y="327"/>
                </a:lnTo>
                <a:lnTo>
                  <a:pt x="356" y="323"/>
                </a:lnTo>
                <a:lnTo>
                  <a:pt x="358" y="323"/>
                </a:lnTo>
                <a:lnTo>
                  <a:pt x="358" y="323"/>
                </a:lnTo>
                <a:lnTo>
                  <a:pt x="362" y="324"/>
                </a:lnTo>
                <a:lnTo>
                  <a:pt x="366" y="327"/>
                </a:lnTo>
                <a:lnTo>
                  <a:pt x="368" y="330"/>
                </a:lnTo>
                <a:lnTo>
                  <a:pt x="368" y="332"/>
                </a:lnTo>
                <a:lnTo>
                  <a:pt x="368" y="3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1" name="Freeform 1524"/>
          <p:cNvSpPr>
            <a:spLocks/>
          </p:cNvSpPr>
          <p:nvPr/>
        </p:nvSpPr>
        <p:spPr bwMode="gray">
          <a:xfrm>
            <a:off x="5592665" y="4706188"/>
            <a:ext cx="5071" cy="5141"/>
          </a:xfrm>
          <a:custGeom>
            <a:avLst/>
            <a:gdLst>
              <a:gd name="T0" fmla="*/ 2 w 3"/>
              <a:gd name="T1" fmla="*/ 3 h 3"/>
              <a:gd name="T2" fmla="*/ 2 w 3"/>
              <a:gd name="T3" fmla="*/ 3 h 3"/>
              <a:gd name="T4" fmla="*/ 1 w 3"/>
              <a:gd name="T5" fmla="*/ 3 h 3"/>
              <a:gd name="T6" fmla="*/ 0 w 3"/>
              <a:gd name="T7" fmla="*/ 2 h 3"/>
              <a:gd name="T8" fmla="*/ 0 w 3"/>
              <a:gd name="T9" fmla="*/ 2 h 3"/>
              <a:gd name="T10" fmla="*/ 0 w 3"/>
              <a:gd name="T11" fmla="*/ 0 h 3"/>
              <a:gd name="T12" fmla="*/ 0 w 3"/>
              <a:gd name="T13" fmla="*/ 0 h 3"/>
              <a:gd name="T14" fmla="*/ 2 w 3"/>
              <a:gd name="T15" fmla="*/ 0 h 3"/>
              <a:gd name="T16" fmla="*/ 2 w 3"/>
              <a:gd name="T17" fmla="*/ 0 h 3"/>
              <a:gd name="T18" fmla="*/ 3 w 3"/>
              <a:gd name="T19" fmla="*/ 0 h 3"/>
              <a:gd name="T20" fmla="*/ 3 w 3"/>
              <a:gd name="T21" fmla="*/ 2 h 3"/>
              <a:gd name="T22" fmla="*/ 3 w 3"/>
              <a:gd name="T23" fmla="*/ 2 h 3"/>
              <a:gd name="T24" fmla="*/ 3 w 3"/>
              <a:gd name="T25" fmla="*/ 3 h 3"/>
              <a:gd name="T26" fmla="*/ 3 w 3"/>
              <a:gd name="T27" fmla="*/ 3 h 3"/>
              <a:gd name="T28" fmla="*/ 2 w 3"/>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3"/>
                </a:moveTo>
                <a:lnTo>
                  <a:pt x="2" y="3"/>
                </a:lnTo>
                <a:lnTo>
                  <a:pt x="1" y="3"/>
                </a:lnTo>
                <a:lnTo>
                  <a:pt x="0" y="2"/>
                </a:lnTo>
                <a:lnTo>
                  <a:pt x="0" y="2"/>
                </a:lnTo>
                <a:lnTo>
                  <a:pt x="0" y="0"/>
                </a:lnTo>
                <a:lnTo>
                  <a:pt x="0" y="0"/>
                </a:lnTo>
                <a:lnTo>
                  <a:pt x="2" y="0"/>
                </a:lnTo>
                <a:lnTo>
                  <a:pt x="2" y="0"/>
                </a:lnTo>
                <a:lnTo>
                  <a:pt x="3" y="0"/>
                </a:lnTo>
                <a:lnTo>
                  <a:pt x="3" y="2"/>
                </a:lnTo>
                <a:lnTo>
                  <a:pt x="3" y="2"/>
                </a:lnTo>
                <a:lnTo>
                  <a:pt x="3" y="3"/>
                </a:lnTo>
                <a:lnTo>
                  <a:pt x="3" y="3"/>
                </a:lnTo>
                <a:lnTo>
                  <a:pt x="2" y="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2" name="Freeform 1514"/>
          <p:cNvSpPr>
            <a:spLocks/>
          </p:cNvSpPr>
          <p:nvPr/>
        </p:nvSpPr>
        <p:spPr bwMode="gray">
          <a:xfrm>
            <a:off x="5719439" y="4910110"/>
            <a:ext cx="8451" cy="11995"/>
          </a:xfrm>
          <a:custGeom>
            <a:avLst/>
            <a:gdLst>
              <a:gd name="T0" fmla="*/ 2 w 5"/>
              <a:gd name="T1" fmla="*/ 7 h 7"/>
              <a:gd name="T2" fmla="*/ 2 w 5"/>
              <a:gd name="T3" fmla="*/ 7 h 7"/>
              <a:gd name="T4" fmla="*/ 1 w 5"/>
              <a:gd name="T5" fmla="*/ 6 h 7"/>
              <a:gd name="T6" fmla="*/ 1 w 5"/>
              <a:gd name="T7" fmla="*/ 6 h 7"/>
              <a:gd name="T8" fmla="*/ 0 w 5"/>
              <a:gd name="T9" fmla="*/ 4 h 7"/>
              <a:gd name="T10" fmla="*/ 0 w 5"/>
              <a:gd name="T11" fmla="*/ 4 h 7"/>
              <a:gd name="T12" fmla="*/ 1 w 5"/>
              <a:gd name="T13" fmla="*/ 2 h 7"/>
              <a:gd name="T14" fmla="*/ 3 w 5"/>
              <a:gd name="T15" fmla="*/ 0 h 7"/>
              <a:gd name="T16" fmla="*/ 3 w 5"/>
              <a:gd name="T17" fmla="*/ 0 h 7"/>
              <a:gd name="T18" fmla="*/ 3 w 5"/>
              <a:gd name="T19" fmla="*/ 1 h 7"/>
              <a:gd name="T20" fmla="*/ 3 w 5"/>
              <a:gd name="T21" fmla="*/ 1 h 7"/>
              <a:gd name="T22" fmla="*/ 5 w 5"/>
              <a:gd name="T23" fmla="*/ 3 h 7"/>
              <a:gd name="T24" fmla="*/ 5 w 5"/>
              <a:gd name="T25" fmla="*/ 3 h 7"/>
              <a:gd name="T26" fmla="*/ 3 w 5"/>
              <a:gd name="T27" fmla="*/ 6 h 7"/>
              <a:gd name="T28" fmla="*/ 2 w 5"/>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2" y="7"/>
                </a:moveTo>
                <a:lnTo>
                  <a:pt x="2" y="7"/>
                </a:lnTo>
                <a:lnTo>
                  <a:pt x="1" y="6"/>
                </a:lnTo>
                <a:lnTo>
                  <a:pt x="1" y="6"/>
                </a:lnTo>
                <a:lnTo>
                  <a:pt x="0" y="4"/>
                </a:lnTo>
                <a:lnTo>
                  <a:pt x="0" y="4"/>
                </a:lnTo>
                <a:lnTo>
                  <a:pt x="1" y="2"/>
                </a:lnTo>
                <a:lnTo>
                  <a:pt x="3" y="0"/>
                </a:lnTo>
                <a:lnTo>
                  <a:pt x="3" y="0"/>
                </a:lnTo>
                <a:lnTo>
                  <a:pt x="3" y="1"/>
                </a:lnTo>
                <a:lnTo>
                  <a:pt x="3" y="1"/>
                </a:lnTo>
                <a:lnTo>
                  <a:pt x="5" y="3"/>
                </a:lnTo>
                <a:lnTo>
                  <a:pt x="5" y="3"/>
                </a:lnTo>
                <a:lnTo>
                  <a:pt x="3" y="6"/>
                </a:lnTo>
                <a:lnTo>
                  <a:pt x="2"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3" name="Freeform 1465"/>
          <p:cNvSpPr>
            <a:spLocks/>
          </p:cNvSpPr>
          <p:nvPr/>
        </p:nvSpPr>
        <p:spPr bwMode="gray">
          <a:xfrm>
            <a:off x="3422305" y="2139174"/>
            <a:ext cx="18594" cy="25704"/>
          </a:xfrm>
          <a:custGeom>
            <a:avLst/>
            <a:gdLst>
              <a:gd name="T0" fmla="*/ 6 w 11"/>
              <a:gd name="T1" fmla="*/ 15 h 15"/>
              <a:gd name="T2" fmla="*/ 6 w 11"/>
              <a:gd name="T3" fmla="*/ 15 h 15"/>
              <a:gd name="T4" fmla="*/ 3 w 11"/>
              <a:gd name="T5" fmla="*/ 15 h 15"/>
              <a:gd name="T6" fmla="*/ 1 w 11"/>
              <a:gd name="T7" fmla="*/ 13 h 15"/>
              <a:gd name="T8" fmla="*/ 0 w 11"/>
              <a:gd name="T9" fmla="*/ 11 h 15"/>
              <a:gd name="T10" fmla="*/ 0 w 11"/>
              <a:gd name="T11" fmla="*/ 8 h 15"/>
              <a:gd name="T12" fmla="*/ 0 w 11"/>
              <a:gd name="T13" fmla="*/ 8 h 15"/>
              <a:gd name="T14" fmla="*/ 6 w 11"/>
              <a:gd name="T15" fmla="*/ 2 h 15"/>
              <a:gd name="T16" fmla="*/ 8 w 11"/>
              <a:gd name="T17" fmla="*/ 0 h 15"/>
              <a:gd name="T18" fmla="*/ 9 w 11"/>
              <a:gd name="T19" fmla="*/ 0 h 15"/>
              <a:gd name="T20" fmla="*/ 9 w 11"/>
              <a:gd name="T21" fmla="*/ 0 h 15"/>
              <a:gd name="T22" fmla="*/ 11 w 11"/>
              <a:gd name="T23" fmla="*/ 8 h 15"/>
              <a:gd name="T24" fmla="*/ 9 w 11"/>
              <a:gd name="T25" fmla="*/ 13 h 15"/>
              <a:gd name="T26" fmla="*/ 8 w 11"/>
              <a:gd name="T27" fmla="*/ 15 h 15"/>
              <a:gd name="T28" fmla="*/ 6 w 11"/>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5">
                <a:moveTo>
                  <a:pt x="6" y="15"/>
                </a:moveTo>
                <a:lnTo>
                  <a:pt x="6" y="15"/>
                </a:lnTo>
                <a:lnTo>
                  <a:pt x="3" y="15"/>
                </a:lnTo>
                <a:lnTo>
                  <a:pt x="1" y="13"/>
                </a:lnTo>
                <a:lnTo>
                  <a:pt x="0" y="11"/>
                </a:lnTo>
                <a:lnTo>
                  <a:pt x="0" y="8"/>
                </a:lnTo>
                <a:lnTo>
                  <a:pt x="0" y="8"/>
                </a:lnTo>
                <a:lnTo>
                  <a:pt x="6" y="2"/>
                </a:lnTo>
                <a:lnTo>
                  <a:pt x="8" y="0"/>
                </a:lnTo>
                <a:lnTo>
                  <a:pt x="9" y="0"/>
                </a:lnTo>
                <a:lnTo>
                  <a:pt x="9" y="0"/>
                </a:lnTo>
                <a:lnTo>
                  <a:pt x="11" y="8"/>
                </a:lnTo>
                <a:lnTo>
                  <a:pt x="9" y="13"/>
                </a:lnTo>
                <a:lnTo>
                  <a:pt x="8" y="15"/>
                </a:lnTo>
                <a:lnTo>
                  <a:pt x="6"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4" name="Freeform 1449"/>
          <p:cNvSpPr>
            <a:spLocks/>
          </p:cNvSpPr>
          <p:nvPr/>
        </p:nvSpPr>
        <p:spPr bwMode="gray">
          <a:xfrm>
            <a:off x="4054481" y="1695344"/>
            <a:ext cx="21974" cy="10281"/>
          </a:xfrm>
          <a:custGeom>
            <a:avLst/>
            <a:gdLst>
              <a:gd name="T0" fmla="*/ 8 w 13"/>
              <a:gd name="T1" fmla="*/ 6 h 6"/>
              <a:gd name="T2" fmla="*/ 8 w 13"/>
              <a:gd name="T3" fmla="*/ 6 h 6"/>
              <a:gd name="T4" fmla="*/ 3 w 13"/>
              <a:gd name="T5" fmla="*/ 5 h 6"/>
              <a:gd name="T6" fmla="*/ 1 w 13"/>
              <a:gd name="T7" fmla="*/ 4 h 6"/>
              <a:gd name="T8" fmla="*/ 0 w 13"/>
              <a:gd name="T9" fmla="*/ 3 h 6"/>
              <a:gd name="T10" fmla="*/ 0 w 13"/>
              <a:gd name="T11" fmla="*/ 3 h 6"/>
              <a:gd name="T12" fmla="*/ 0 w 13"/>
              <a:gd name="T13" fmla="*/ 2 h 6"/>
              <a:gd name="T14" fmla="*/ 0 w 13"/>
              <a:gd name="T15" fmla="*/ 2 h 6"/>
              <a:gd name="T16" fmla="*/ 2 w 13"/>
              <a:gd name="T17" fmla="*/ 0 h 6"/>
              <a:gd name="T18" fmla="*/ 3 w 13"/>
              <a:gd name="T19" fmla="*/ 0 h 6"/>
              <a:gd name="T20" fmla="*/ 8 w 13"/>
              <a:gd name="T21" fmla="*/ 0 h 6"/>
              <a:gd name="T22" fmla="*/ 8 w 13"/>
              <a:gd name="T23" fmla="*/ 0 h 6"/>
              <a:gd name="T24" fmla="*/ 8 w 13"/>
              <a:gd name="T25" fmla="*/ 0 h 6"/>
              <a:gd name="T26" fmla="*/ 8 w 13"/>
              <a:gd name="T27" fmla="*/ 0 h 6"/>
              <a:gd name="T28" fmla="*/ 12 w 13"/>
              <a:gd name="T29" fmla="*/ 2 h 6"/>
              <a:gd name="T30" fmla="*/ 13 w 13"/>
              <a:gd name="T31" fmla="*/ 2 h 6"/>
              <a:gd name="T32" fmla="*/ 13 w 13"/>
              <a:gd name="T33" fmla="*/ 4 h 6"/>
              <a:gd name="T34" fmla="*/ 13 w 13"/>
              <a:gd name="T35" fmla="*/ 4 h 6"/>
              <a:gd name="T36" fmla="*/ 12 w 13"/>
              <a:gd name="T37" fmla="*/ 5 h 6"/>
              <a:gd name="T38" fmla="*/ 12 w 13"/>
              <a:gd name="T39" fmla="*/ 5 h 6"/>
              <a:gd name="T40" fmla="*/ 11 w 13"/>
              <a:gd name="T41" fmla="*/ 6 h 6"/>
              <a:gd name="T42" fmla="*/ 8 w 1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6">
                <a:moveTo>
                  <a:pt x="8" y="6"/>
                </a:moveTo>
                <a:lnTo>
                  <a:pt x="8" y="6"/>
                </a:lnTo>
                <a:lnTo>
                  <a:pt x="3" y="5"/>
                </a:lnTo>
                <a:lnTo>
                  <a:pt x="1" y="4"/>
                </a:lnTo>
                <a:lnTo>
                  <a:pt x="0" y="3"/>
                </a:lnTo>
                <a:lnTo>
                  <a:pt x="0" y="3"/>
                </a:lnTo>
                <a:lnTo>
                  <a:pt x="0" y="2"/>
                </a:lnTo>
                <a:lnTo>
                  <a:pt x="0" y="2"/>
                </a:lnTo>
                <a:lnTo>
                  <a:pt x="2" y="0"/>
                </a:lnTo>
                <a:lnTo>
                  <a:pt x="3" y="0"/>
                </a:lnTo>
                <a:lnTo>
                  <a:pt x="8" y="0"/>
                </a:lnTo>
                <a:lnTo>
                  <a:pt x="8" y="0"/>
                </a:lnTo>
                <a:lnTo>
                  <a:pt x="8" y="0"/>
                </a:lnTo>
                <a:lnTo>
                  <a:pt x="8" y="0"/>
                </a:lnTo>
                <a:lnTo>
                  <a:pt x="12" y="2"/>
                </a:lnTo>
                <a:lnTo>
                  <a:pt x="13" y="2"/>
                </a:lnTo>
                <a:lnTo>
                  <a:pt x="13" y="4"/>
                </a:lnTo>
                <a:lnTo>
                  <a:pt x="13" y="4"/>
                </a:lnTo>
                <a:lnTo>
                  <a:pt x="12" y="5"/>
                </a:lnTo>
                <a:lnTo>
                  <a:pt x="12" y="5"/>
                </a:lnTo>
                <a:lnTo>
                  <a:pt x="11" y="6"/>
                </a:lnTo>
                <a:lnTo>
                  <a:pt x="8"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5" name="Freeform 1481"/>
          <p:cNvSpPr>
            <a:spLocks/>
          </p:cNvSpPr>
          <p:nvPr/>
        </p:nvSpPr>
        <p:spPr bwMode="gray">
          <a:xfrm>
            <a:off x="5722819" y="2305396"/>
            <a:ext cx="70993" cy="25704"/>
          </a:xfrm>
          <a:custGeom>
            <a:avLst/>
            <a:gdLst>
              <a:gd name="T0" fmla="*/ 33 w 42"/>
              <a:gd name="T1" fmla="*/ 14 h 15"/>
              <a:gd name="T2" fmla="*/ 33 w 42"/>
              <a:gd name="T3" fmla="*/ 14 h 15"/>
              <a:gd name="T4" fmla="*/ 21 w 42"/>
              <a:gd name="T5" fmla="*/ 15 h 15"/>
              <a:gd name="T6" fmla="*/ 14 w 42"/>
              <a:gd name="T7" fmla="*/ 14 h 15"/>
              <a:gd name="T8" fmla="*/ 6 w 42"/>
              <a:gd name="T9" fmla="*/ 12 h 15"/>
              <a:gd name="T10" fmla="*/ 6 w 42"/>
              <a:gd name="T11" fmla="*/ 12 h 15"/>
              <a:gd name="T12" fmla="*/ 3 w 42"/>
              <a:gd name="T13" fmla="*/ 10 h 15"/>
              <a:gd name="T14" fmla="*/ 0 w 42"/>
              <a:gd name="T15" fmla="*/ 8 h 15"/>
              <a:gd name="T16" fmla="*/ 0 w 42"/>
              <a:gd name="T17" fmla="*/ 6 h 15"/>
              <a:gd name="T18" fmla="*/ 0 w 42"/>
              <a:gd name="T19" fmla="*/ 5 h 15"/>
              <a:gd name="T20" fmla="*/ 4 w 42"/>
              <a:gd name="T21" fmla="*/ 3 h 15"/>
              <a:gd name="T22" fmla="*/ 4 w 42"/>
              <a:gd name="T23" fmla="*/ 3 h 15"/>
              <a:gd name="T24" fmla="*/ 9 w 42"/>
              <a:gd name="T25" fmla="*/ 1 h 15"/>
              <a:gd name="T26" fmla="*/ 14 w 42"/>
              <a:gd name="T27" fmla="*/ 0 h 15"/>
              <a:gd name="T28" fmla="*/ 19 w 42"/>
              <a:gd name="T29" fmla="*/ 0 h 15"/>
              <a:gd name="T30" fmla="*/ 25 w 42"/>
              <a:gd name="T31" fmla="*/ 3 h 15"/>
              <a:gd name="T32" fmla="*/ 25 w 42"/>
              <a:gd name="T33" fmla="*/ 3 h 15"/>
              <a:gd name="T34" fmla="*/ 31 w 42"/>
              <a:gd name="T35" fmla="*/ 4 h 15"/>
              <a:gd name="T36" fmla="*/ 37 w 42"/>
              <a:gd name="T37" fmla="*/ 4 h 15"/>
              <a:gd name="T38" fmla="*/ 41 w 42"/>
              <a:gd name="T39" fmla="*/ 4 h 15"/>
              <a:gd name="T40" fmla="*/ 41 w 42"/>
              <a:gd name="T41" fmla="*/ 5 h 15"/>
              <a:gd name="T42" fmla="*/ 42 w 42"/>
              <a:gd name="T43" fmla="*/ 5 h 15"/>
              <a:gd name="T44" fmla="*/ 42 w 42"/>
              <a:gd name="T45" fmla="*/ 5 h 15"/>
              <a:gd name="T46" fmla="*/ 41 w 42"/>
              <a:gd name="T47" fmla="*/ 8 h 15"/>
              <a:gd name="T48" fmla="*/ 40 w 42"/>
              <a:gd name="T49" fmla="*/ 10 h 15"/>
              <a:gd name="T50" fmla="*/ 38 w 42"/>
              <a:gd name="T51" fmla="*/ 12 h 15"/>
              <a:gd name="T52" fmla="*/ 33 w 42"/>
              <a:gd name="T5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15">
                <a:moveTo>
                  <a:pt x="33" y="14"/>
                </a:moveTo>
                <a:lnTo>
                  <a:pt x="33" y="14"/>
                </a:lnTo>
                <a:lnTo>
                  <a:pt x="21" y="15"/>
                </a:lnTo>
                <a:lnTo>
                  <a:pt x="14" y="14"/>
                </a:lnTo>
                <a:lnTo>
                  <a:pt x="6" y="12"/>
                </a:lnTo>
                <a:lnTo>
                  <a:pt x="6" y="12"/>
                </a:lnTo>
                <a:lnTo>
                  <a:pt x="3" y="10"/>
                </a:lnTo>
                <a:lnTo>
                  <a:pt x="0" y="8"/>
                </a:lnTo>
                <a:lnTo>
                  <a:pt x="0" y="6"/>
                </a:lnTo>
                <a:lnTo>
                  <a:pt x="0" y="5"/>
                </a:lnTo>
                <a:lnTo>
                  <a:pt x="4" y="3"/>
                </a:lnTo>
                <a:lnTo>
                  <a:pt x="4" y="3"/>
                </a:lnTo>
                <a:lnTo>
                  <a:pt x="9" y="1"/>
                </a:lnTo>
                <a:lnTo>
                  <a:pt x="14" y="0"/>
                </a:lnTo>
                <a:lnTo>
                  <a:pt x="19" y="0"/>
                </a:lnTo>
                <a:lnTo>
                  <a:pt x="25" y="3"/>
                </a:lnTo>
                <a:lnTo>
                  <a:pt x="25" y="3"/>
                </a:lnTo>
                <a:lnTo>
                  <a:pt x="31" y="4"/>
                </a:lnTo>
                <a:lnTo>
                  <a:pt x="37" y="4"/>
                </a:lnTo>
                <a:lnTo>
                  <a:pt x="41" y="4"/>
                </a:lnTo>
                <a:lnTo>
                  <a:pt x="41" y="5"/>
                </a:lnTo>
                <a:lnTo>
                  <a:pt x="42" y="5"/>
                </a:lnTo>
                <a:lnTo>
                  <a:pt x="42" y="5"/>
                </a:lnTo>
                <a:lnTo>
                  <a:pt x="41" y="8"/>
                </a:lnTo>
                <a:lnTo>
                  <a:pt x="40" y="10"/>
                </a:lnTo>
                <a:lnTo>
                  <a:pt x="38" y="12"/>
                </a:lnTo>
                <a:lnTo>
                  <a:pt x="33"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6" name="Freeform 1499"/>
          <p:cNvSpPr>
            <a:spLocks/>
          </p:cNvSpPr>
          <p:nvPr/>
        </p:nvSpPr>
        <p:spPr bwMode="gray">
          <a:xfrm>
            <a:off x="5918895" y="2766362"/>
            <a:ext cx="64232" cy="32559"/>
          </a:xfrm>
          <a:custGeom>
            <a:avLst/>
            <a:gdLst>
              <a:gd name="T0" fmla="*/ 28 w 38"/>
              <a:gd name="T1" fmla="*/ 19 h 19"/>
              <a:gd name="T2" fmla="*/ 28 w 38"/>
              <a:gd name="T3" fmla="*/ 19 h 19"/>
              <a:gd name="T4" fmla="*/ 23 w 38"/>
              <a:gd name="T5" fmla="*/ 18 h 19"/>
              <a:gd name="T6" fmla="*/ 18 w 38"/>
              <a:gd name="T7" fmla="*/ 14 h 19"/>
              <a:gd name="T8" fmla="*/ 13 w 38"/>
              <a:gd name="T9" fmla="*/ 11 h 19"/>
              <a:gd name="T10" fmla="*/ 11 w 38"/>
              <a:gd name="T11" fmla="*/ 9 h 19"/>
              <a:gd name="T12" fmla="*/ 11 w 38"/>
              <a:gd name="T13" fmla="*/ 9 h 19"/>
              <a:gd name="T14" fmla="*/ 10 w 38"/>
              <a:gd name="T15" fmla="*/ 11 h 19"/>
              <a:gd name="T16" fmla="*/ 7 w 38"/>
              <a:gd name="T17" fmla="*/ 12 h 19"/>
              <a:gd name="T18" fmla="*/ 5 w 38"/>
              <a:gd name="T19" fmla="*/ 13 h 19"/>
              <a:gd name="T20" fmla="*/ 2 w 38"/>
              <a:gd name="T21" fmla="*/ 12 h 19"/>
              <a:gd name="T22" fmla="*/ 2 w 38"/>
              <a:gd name="T23" fmla="*/ 12 h 19"/>
              <a:gd name="T24" fmla="*/ 1 w 38"/>
              <a:gd name="T25" fmla="*/ 8 h 19"/>
              <a:gd name="T26" fmla="*/ 0 w 38"/>
              <a:gd name="T27" fmla="*/ 4 h 19"/>
              <a:gd name="T28" fmla="*/ 0 w 38"/>
              <a:gd name="T29" fmla="*/ 2 h 19"/>
              <a:gd name="T30" fmla="*/ 1 w 38"/>
              <a:gd name="T31" fmla="*/ 1 h 19"/>
              <a:gd name="T32" fmla="*/ 2 w 38"/>
              <a:gd name="T33" fmla="*/ 1 h 19"/>
              <a:gd name="T34" fmla="*/ 2 w 38"/>
              <a:gd name="T35" fmla="*/ 1 h 19"/>
              <a:gd name="T36" fmla="*/ 7 w 38"/>
              <a:gd name="T37" fmla="*/ 3 h 19"/>
              <a:gd name="T38" fmla="*/ 11 w 38"/>
              <a:gd name="T39" fmla="*/ 4 h 19"/>
              <a:gd name="T40" fmla="*/ 13 w 38"/>
              <a:gd name="T41" fmla="*/ 4 h 19"/>
              <a:gd name="T42" fmla="*/ 13 w 38"/>
              <a:gd name="T43" fmla="*/ 4 h 19"/>
              <a:gd name="T44" fmla="*/ 16 w 38"/>
              <a:gd name="T45" fmla="*/ 3 h 19"/>
              <a:gd name="T46" fmla="*/ 20 w 38"/>
              <a:gd name="T47" fmla="*/ 2 h 19"/>
              <a:gd name="T48" fmla="*/ 22 w 38"/>
              <a:gd name="T49" fmla="*/ 0 h 19"/>
              <a:gd name="T50" fmla="*/ 23 w 38"/>
              <a:gd name="T51" fmla="*/ 1 h 19"/>
              <a:gd name="T52" fmla="*/ 24 w 38"/>
              <a:gd name="T53" fmla="*/ 1 h 19"/>
              <a:gd name="T54" fmla="*/ 24 w 38"/>
              <a:gd name="T55" fmla="*/ 1 h 19"/>
              <a:gd name="T56" fmla="*/ 33 w 38"/>
              <a:gd name="T57" fmla="*/ 8 h 19"/>
              <a:gd name="T58" fmla="*/ 37 w 38"/>
              <a:gd name="T59" fmla="*/ 13 h 19"/>
              <a:gd name="T60" fmla="*/ 38 w 38"/>
              <a:gd name="T61" fmla="*/ 14 h 19"/>
              <a:gd name="T62" fmla="*/ 38 w 38"/>
              <a:gd name="T63" fmla="*/ 14 h 19"/>
              <a:gd name="T64" fmla="*/ 33 w 38"/>
              <a:gd name="T65" fmla="*/ 18 h 19"/>
              <a:gd name="T66" fmla="*/ 31 w 38"/>
              <a:gd name="T67" fmla="*/ 19 h 19"/>
              <a:gd name="T68" fmla="*/ 28 w 38"/>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9">
                <a:moveTo>
                  <a:pt x="28" y="19"/>
                </a:moveTo>
                <a:lnTo>
                  <a:pt x="28" y="19"/>
                </a:lnTo>
                <a:lnTo>
                  <a:pt x="23" y="18"/>
                </a:lnTo>
                <a:lnTo>
                  <a:pt x="18" y="14"/>
                </a:lnTo>
                <a:lnTo>
                  <a:pt x="13" y="11"/>
                </a:lnTo>
                <a:lnTo>
                  <a:pt x="11" y="9"/>
                </a:lnTo>
                <a:lnTo>
                  <a:pt x="11" y="9"/>
                </a:lnTo>
                <a:lnTo>
                  <a:pt x="10" y="11"/>
                </a:lnTo>
                <a:lnTo>
                  <a:pt x="7" y="12"/>
                </a:lnTo>
                <a:lnTo>
                  <a:pt x="5" y="13"/>
                </a:lnTo>
                <a:lnTo>
                  <a:pt x="2" y="12"/>
                </a:lnTo>
                <a:lnTo>
                  <a:pt x="2" y="12"/>
                </a:lnTo>
                <a:lnTo>
                  <a:pt x="1" y="8"/>
                </a:lnTo>
                <a:lnTo>
                  <a:pt x="0" y="4"/>
                </a:lnTo>
                <a:lnTo>
                  <a:pt x="0" y="2"/>
                </a:lnTo>
                <a:lnTo>
                  <a:pt x="1" y="1"/>
                </a:lnTo>
                <a:lnTo>
                  <a:pt x="2" y="1"/>
                </a:lnTo>
                <a:lnTo>
                  <a:pt x="2" y="1"/>
                </a:lnTo>
                <a:lnTo>
                  <a:pt x="7" y="3"/>
                </a:lnTo>
                <a:lnTo>
                  <a:pt x="11" y="4"/>
                </a:lnTo>
                <a:lnTo>
                  <a:pt x="13" y="4"/>
                </a:lnTo>
                <a:lnTo>
                  <a:pt x="13" y="4"/>
                </a:lnTo>
                <a:lnTo>
                  <a:pt x="16" y="3"/>
                </a:lnTo>
                <a:lnTo>
                  <a:pt x="20" y="2"/>
                </a:lnTo>
                <a:lnTo>
                  <a:pt x="22" y="0"/>
                </a:lnTo>
                <a:lnTo>
                  <a:pt x="23" y="1"/>
                </a:lnTo>
                <a:lnTo>
                  <a:pt x="24" y="1"/>
                </a:lnTo>
                <a:lnTo>
                  <a:pt x="24" y="1"/>
                </a:lnTo>
                <a:lnTo>
                  <a:pt x="33" y="8"/>
                </a:lnTo>
                <a:lnTo>
                  <a:pt x="37" y="13"/>
                </a:lnTo>
                <a:lnTo>
                  <a:pt x="38" y="14"/>
                </a:lnTo>
                <a:lnTo>
                  <a:pt x="38" y="14"/>
                </a:lnTo>
                <a:lnTo>
                  <a:pt x="33" y="18"/>
                </a:lnTo>
                <a:lnTo>
                  <a:pt x="31" y="19"/>
                </a:lnTo>
                <a:lnTo>
                  <a:pt x="28" y="1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7" name="Freeform 1154"/>
          <p:cNvSpPr>
            <a:spLocks noEditPoints="1"/>
          </p:cNvSpPr>
          <p:nvPr/>
        </p:nvSpPr>
        <p:spPr bwMode="gray">
          <a:xfrm>
            <a:off x="2245848" y="1746753"/>
            <a:ext cx="3720376" cy="1908981"/>
          </a:xfrm>
          <a:custGeom>
            <a:avLst/>
            <a:gdLst>
              <a:gd name="T0" fmla="*/ 2068 w 2201"/>
              <a:gd name="T1" fmla="*/ 434 h 1114"/>
              <a:gd name="T2" fmla="*/ 1941 w 2201"/>
              <a:gd name="T3" fmla="*/ 415 h 1114"/>
              <a:gd name="T4" fmla="*/ 1818 w 2201"/>
              <a:gd name="T5" fmla="*/ 414 h 1114"/>
              <a:gd name="T6" fmla="*/ 1664 w 2201"/>
              <a:gd name="T7" fmla="*/ 311 h 1114"/>
              <a:gd name="T8" fmla="*/ 1535 w 2201"/>
              <a:gd name="T9" fmla="*/ 276 h 1114"/>
              <a:gd name="T10" fmla="*/ 1507 w 2201"/>
              <a:gd name="T11" fmla="*/ 330 h 1114"/>
              <a:gd name="T12" fmla="*/ 1398 w 2201"/>
              <a:gd name="T13" fmla="*/ 345 h 1114"/>
              <a:gd name="T14" fmla="*/ 1380 w 2201"/>
              <a:gd name="T15" fmla="*/ 297 h 1114"/>
              <a:gd name="T16" fmla="*/ 1299 w 2201"/>
              <a:gd name="T17" fmla="*/ 251 h 1114"/>
              <a:gd name="T18" fmla="*/ 1165 w 2201"/>
              <a:gd name="T19" fmla="*/ 260 h 1114"/>
              <a:gd name="T20" fmla="*/ 1126 w 2201"/>
              <a:gd name="T21" fmla="*/ 173 h 1114"/>
              <a:gd name="T22" fmla="*/ 1056 w 2201"/>
              <a:gd name="T23" fmla="*/ 45 h 1114"/>
              <a:gd name="T24" fmla="*/ 982 w 2201"/>
              <a:gd name="T25" fmla="*/ 101 h 1114"/>
              <a:gd name="T26" fmla="*/ 936 w 2201"/>
              <a:gd name="T27" fmla="*/ 92 h 1114"/>
              <a:gd name="T28" fmla="*/ 787 w 2201"/>
              <a:gd name="T29" fmla="*/ 199 h 1114"/>
              <a:gd name="T30" fmla="*/ 745 w 2201"/>
              <a:gd name="T31" fmla="*/ 342 h 1114"/>
              <a:gd name="T32" fmla="*/ 665 w 2201"/>
              <a:gd name="T33" fmla="*/ 287 h 1114"/>
              <a:gd name="T34" fmla="*/ 623 w 2201"/>
              <a:gd name="T35" fmla="*/ 327 h 1114"/>
              <a:gd name="T36" fmla="*/ 681 w 2201"/>
              <a:gd name="T37" fmla="*/ 491 h 1114"/>
              <a:gd name="T38" fmla="*/ 574 w 2201"/>
              <a:gd name="T39" fmla="*/ 516 h 1114"/>
              <a:gd name="T40" fmla="*/ 619 w 2201"/>
              <a:gd name="T41" fmla="*/ 265 h 1114"/>
              <a:gd name="T42" fmla="*/ 539 w 2201"/>
              <a:gd name="T43" fmla="*/ 398 h 1114"/>
              <a:gd name="T44" fmla="*/ 443 w 2201"/>
              <a:gd name="T45" fmla="*/ 430 h 1114"/>
              <a:gd name="T46" fmla="*/ 351 w 2201"/>
              <a:gd name="T47" fmla="*/ 459 h 1114"/>
              <a:gd name="T48" fmla="*/ 272 w 2201"/>
              <a:gd name="T49" fmla="*/ 495 h 1114"/>
              <a:gd name="T50" fmla="*/ 223 w 2201"/>
              <a:gd name="T51" fmla="*/ 522 h 1114"/>
              <a:gd name="T52" fmla="*/ 124 w 2201"/>
              <a:gd name="T53" fmla="*/ 558 h 1114"/>
              <a:gd name="T54" fmla="*/ 95 w 2201"/>
              <a:gd name="T55" fmla="*/ 533 h 1114"/>
              <a:gd name="T56" fmla="*/ 183 w 2201"/>
              <a:gd name="T57" fmla="*/ 481 h 1114"/>
              <a:gd name="T58" fmla="*/ 62 w 2201"/>
              <a:gd name="T59" fmla="*/ 398 h 1114"/>
              <a:gd name="T60" fmla="*/ 28 w 2201"/>
              <a:gd name="T61" fmla="*/ 558 h 1114"/>
              <a:gd name="T62" fmla="*/ 2 w 2201"/>
              <a:gd name="T63" fmla="*/ 741 h 1114"/>
              <a:gd name="T64" fmla="*/ 87 w 2201"/>
              <a:gd name="T65" fmla="*/ 897 h 1114"/>
              <a:gd name="T66" fmla="*/ 129 w 2201"/>
              <a:gd name="T67" fmla="*/ 1043 h 1114"/>
              <a:gd name="T68" fmla="*/ 271 w 2201"/>
              <a:gd name="T69" fmla="*/ 1030 h 1114"/>
              <a:gd name="T70" fmla="*/ 351 w 2201"/>
              <a:gd name="T71" fmla="*/ 897 h 1114"/>
              <a:gd name="T72" fmla="*/ 518 w 2201"/>
              <a:gd name="T73" fmla="*/ 844 h 1114"/>
              <a:gd name="T74" fmla="*/ 734 w 2201"/>
              <a:gd name="T75" fmla="*/ 926 h 1114"/>
              <a:gd name="T76" fmla="*/ 968 w 2201"/>
              <a:gd name="T77" fmla="*/ 932 h 1114"/>
              <a:gd name="T78" fmla="*/ 1211 w 2201"/>
              <a:gd name="T79" fmla="*/ 950 h 1114"/>
              <a:gd name="T80" fmla="*/ 1369 w 2201"/>
              <a:gd name="T81" fmla="*/ 941 h 1114"/>
              <a:gd name="T82" fmla="*/ 1416 w 2201"/>
              <a:gd name="T83" fmla="*/ 1085 h 1114"/>
              <a:gd name="T84" fmla="*/ 1557 w 2201"/>
              <a:gd name="T85" fmla="*/ 900 h 1114"/>
              <a:gd name="T86" fmla="*/ 1488 w 2201"/>
              <a:gd name="T87" fmla="*/ 849 h 1114"/>
              <a:gd name="T88" fmla="*/ 1656 w 2201"/>
              <a:gd name="T89" fmla="*/ 724 h 1114"/>
              <a:gd name="T90" fmla="*/ 1747 w 2201"/>
              <a:gd name="T91" fmla="*/ 731 h 1114"/>
              <a:gd name="T92" fmla="*/ 1823 w 2201"/>
              <a:gd name="T93" fmla="*/ 675 h 1114"/>
              <a:gd name="T94" fmla="*/ 1764 w 2201"/>
              <a:gd name="T95" fmla="*/ 771 h 1114"/>
              <a:gd name="T96" fmla="*/ 1800 w 2201"/>
              <a:gd name="T97" fmla="*/ 877 h 1114"/>
              <a:gd name="T98" fmla="*/ 1845 w 2201"/>
              <a:gd name="T99" fmla="*/ 772 h 1114"/>
              <a:gd name="T100" fmla="*/ 1917 w 2201"/>
              <a:gd name="T101" fmla="*/ 691 h 1114"/>
              <a:gd name="T102" fmla="*/ 2052 w 2201"/>
              <a:gd name="T103" fmla="*/ 630 h 1114"/>
              <a:gd name="T104" fmla="*/ 2071 w 2201"/>
              <a:gd name="T105" fmla="*/ 542 h 1114"/>
              <a:gd name="T106" fmla="*/ 2161 w 2201"/>
              <a:gd name="T107" fmla="*/ 569 h 1114"/>
              <a:gd name="T108" fmla="*/ 585 w 2201"/>
              <a:gd name="T109" fmla="*/ 420 h 1114"/>
              <a:gd name="T110" fmla="*/ 46 w 2201"/>
              <a:gd name="T111" fmla="*/ 705 h 1114"/>
              <a:gd name="T112" fmla="*/ 110 w 2201"/>
              <a:gd name="T113" fmla="*/ 683 h 1114"/>
              <a:gd name="T114" fmla="*/ 118 w 2201"/>
              <a:gd name="T115" fmla="*/ 670 h 1114"/>
              <a:gd name="T116" fmla="*/ 155 w 2201"/>
              <a:gd name="T117" fmla="*/ 741 h 1114"/>
              <a:gd name="T118" fmla="*/ 819 w 2201"/>
              <a:gd name="T119" fmla="*/ 383 h 1114"/>
              <a:gd name="T120" fmla="*/ 997 w 2201"/>
              <a:gd name="T121" fmla="*/ 201 h 1114"/>
              <a:gd name="T122" fmla="*/ 1001 w 2201"/>
              <a:gd name="T123" fmla="*/ 442 h 1114"/>
              <a:gd name="T124" fmla="*/ 1107 w 2201"/>
              <a:gd name="T125" fmla="*/ 859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1" h="1114">
                <a:moveTo>
                  <a:pt x="2194" y="519"/>
                </a:moveTo>
                <a:lnTo>
                  <a:pt x="2194" y="519"/>
                </a:lnTo>
                <a:lnTo>
                  <a:pt x="2190" y="516"/>
                </a:lnTo>
                <a:lnTo>
                  <a:pt x="2188" y="512"/>
                </a:lnTo>
                <a:lnTo>
                  <a:pt x="2186" y="505"/>
                </a:lnTo>
                <a:lnTo>
                  <a:pt x="2186" y="505"/>
                </a:lnTo>
                <a:lnTo>
                  <a:pt x="2185" y="502"/>
                </a:lnTo>
                <a:lnTo>
                  <a:pt x="2184" y="502"/>
                </a:lnTo>
                <a:lnTo>
                  <a:pt x="2180" y="505"/>
                </a:lnTo>
                <a:lnTo>
                  <a:pt x="2180" y="505"/>
                </a:lnTo>
                <a:lnTo>
                  <a:pt x="2179" y="505"/>
                </a:lnTo>
                <a:lnTo>
                  <a:pt x="2178" y="503"/>
                </a:lnTo>
                <a:lnTo>
                  <a:pt x="2177" y="499"/>
                </a:lnTo>
                <a:lnTo>
                  <a:pt x="2175" y="495"/>
                </a:lnTo>
                <a:lnTo>
                  <a:pt x="2174" y="494"/>
                </a:lnTo>
                <a:lnTo>
                  <a:pt x="2173" y="492"/>
                </a:lnTo>
                <a:lnTo>
                  <a:pt x="2173" y="492"/>
                </a:lnTo>
                <a:lnTo>
                  <a:pt x="2170" y="492"/>
                </a:lnTo>
                <a:lnTo>
                  <a:pt x="2167" y="491"/>
                </a:lnTo>
                <a:lnTo>
                  <a:pt x="2164" y="491"/>
                </a:lnTo>
                <a:lnTo>
                  <a:pt x="2162" y="491"/>
                </a:lnTo>
                <a:lnTo>
                  <a:pt x="2162" y="491"/>
                </a:lnTo>
                <a:lnTo>
                  <a:pt x="2156" y="490"/>
                </a:lnTo>
                <a:lnTo>
                  <a:pt x="2151" y="490"/>
                </a:lnTo>
                <a:lnTo>
                  <a:pt x="2148" y="491"/>
                </a:lnTo>
                <a:lnTo>
                  <a:pt x="2148" y="491"/>
                </a:lnTo>
                <a:lnTo>
                  <a:pt x="2146" y="495"/>
                </a:lnTo>
                <a:lnTo>
                  <a:pt x="2146" y="502"/>
                </a:lnTo>
                <a:lnTo>
                  <a:pt x="2145" y="508"/>
                </a:lnTo>
                <a:lnTo>
                  <a:pt x="2143" y="511"/>
                </a:lnTo>
                <a:lnTo>
                  <a:pt x="2143" y="512"/>
                </a:lnTo>
                <a:lnTo>
                  <a:pt x="2143" y="512"/>
                </a:lnTo>
                <a:lnTo>
                  <a:pt x="2142" y="511"/>
                </a:lnTo>
                <a:lnTo>
                  <a:pt x="2141" y="507"/>
                </a:lnTo>
                <a:lnTo>
                  <a:pt x="2141" y="497"/>
                </a:lnTo>
                <a:lnTo>
                  <a:pt x="2141" y="480"/>
                </a:lnTo>
                <a:lnTo>
                  <a:pt x="2141" y="480"/>
                </a:lnTo>
                <a:lnTo>
                  <a:pt x="2140" y="474"/>
                </a:lnTo>
                <a:lnTo>
                  <a:pt x="2138" y="470"/>
                </a:lnTo>
                <a:lnTo>
                  <a:pt x="2137" y="469"/>
                </a:lnTo>
                <a:lnTo>
                  <a:pt x="2137" y="469"/>
                </a:lnTo>
                <a:lnTo>
                  <a:pt x="2127" y="469"/>
                </a:lnTo>
                <a:lnTo>
                  <a:pt x="2115" y="468"/>
                </a:lnTo>
                <a:lnTo>
                  <a:pt x="2115" y="468"/>
                </a:lnTo>
                <a:lnTo>
                  <a:pt x="2113" y="466"/>
                </a:lnTo>
                <a:lnTo>
                  <a:pt x="2111" y="464"/>
                </a:lnTo>
                <a:lnTo>
                  <a:pt x="2108" y="460"/>
                </a:lnTo>
                <a:lnTo>
                  <a:pt x="2105" y="455"/>
                </a:lnTo>
                <a:lnTo>
                  <a:pt x="2104" y="453"/>
                </a:lnTo>
                <a:lnTo>
                  <a:pt x="2101" y="452"/>
                </a:lnTo>
                <a:lnTo>
                  <a:pt x="2101" y="452"/>
                </a:lnTo>
                <a:lnTo>
                  <a:pt x="2093" y="449"/>
                </a:lnTo>
                <a:lnTo>
                  <a:pt x="2088" y="447"/>
                </a:lnTo>
                <a:lnTo>
                  <a:pt x="2083" y="444"/>
                </a:lnTo>
                <a:lnTo>
                  <a:pt x="2083" y="444"/>
                </a:lnTo>
                <a:lnTo>
                  <a:pt x="2077" y="439"/>
                </a:lnTo>
                <a:lnTo>
                  <a:pt x="2068" y="434"/>
                </a:lnTo>
                <a:lnTo>
                  <a:pt x="2068" y="434"/>
                </a:lnTo>
                <a:lnTo>
                  <a:pt x="2063" y="431"/>
                </a:lnTo>
                <a:lnTo>
                  <a:pt x="2061" y="428"/>
                </a:lnTo>
                <a:lnTo>
                  <a:pt x="2056" y="422"/>
                </a:lnTo>
                <a:lnTo>
                  <a:pt x="2056" y="422"/>
                </a:lnTo>
                <a:lnTo>
                  <a:pt x="2053" y="420"/>
                </a:lnTo>
                <a:lnTo>
                  <a:pt x="2051" y="420"/>
                </a:lnTo>
                <a:lnTo>
                  <a:pt x="2048" y="420"/>
                </a:lnTo>
                <a:lnTo>
                  <a:pt x="2045" y="418"/>
                </a:lnTo>
                <a:lnTo>
                  <a:pt x="2045" y="418"/>
                </a:lnTo>
                <a:lnTo>
                  <a:pt x="2044" y="416"/>
                </a:lnTo>
                <a:lnTo>
                  <a:pt x="2042" y="412"/>
                </a:lnTo>
                <a:lnTo>
                  <a:pt x="2041" y="409"/>
                </a:lnTo>
                <a:lnTo>
                  <a:pt x="2040" y="406"/>
                </a:lnTo>
                <a:lnTo>
                  <a:pt x="2039" y="406"/>
                </a:lnTo>
                <a:lnTo>
                  <a:pt x="2039" y="406"/>
                </a:lnTo>
                <a:lnTo>
                  <a:pt x="2020" y="399"/>
                </a:lnTo>
                <a:lnTo>
                  <a:pt x="2020" y="399"/>
                </a:lnTo>
                <a:lnTo>
                  <a:pt x="2016" y="396"/>
                </a:lnTo>
                <a:lnTo>
                  <a:pt x="2015" y="393"/>
                </a:lnTo>
                <a:lnTo>
                  <a:pt x="2013" y="389"/>
                </a:lnTo>
                <a:lnTo>
                  <a:pt x="2008" y="385"/>
                </a:lnTo>
                <a:lnTo>
                  <a:pt x="2008" y="385"/>
                </a:lnTo>
                <a:lnTo>
                  <a:pt x="2003" y="384"/>
                </a:lnTo>
                <a:lnTo>
                  <a:pt x="1997" y="383"/>
                </a:lnTo>
                <a:lnTo>
                  <a:pt x="1983" y="383"/>
                </a:lnTo>
                <a:lnTo>
                  <a:pt x="1968" y="384"/>
                </a:lnTo>
                <a:lnTo>
                  <a:pt x="1957" y="384"/>
                </a:lnTo>
                <a:lnTo>
                  <a:pt x="1957" y="384"/>
                </a:lnTo>
                <a:lnTo>
                  <a:pt x="1950" y="382"/>
                </a:lnTo>
                <a:lnTo>
                  <a:pt x="1945" y="379"/>
                </a:lnTo>
                <a:lnTo>
                  <a:pt x="1941" y="377"/>
                </a:lnTo>
                <a:lnTo>
                  <a:pt x="1940" y="377"/>
                </a:lnTo>
                <a:lnTo>
                  <a:pt x="1939" y="378"/>
                </a:lnTo>
                <a:lnTo>
                  <a:pt x="1939" y="378"/>
                </a:lnTo>
                <a:lnTo>
                  <a:pt x="1938" y="380"/>
                </a:lnTo>
                <a:lnTo>
                  <a:pt x="1938" y="383"/>
                </a:lnTo>
                <a:lnTo>
                  <a:pt x="1941" y="386"/>
                </a:lnTo>
                <a:lnTo>
                  <a:pt x="1941" y="386"/>
                </a:lnTo>
                <a:lnTo>
                  <a:pt x="1941" y="386"/>
                </a:lnTo>
                <a:lnTo>
                  <a:pt x="1941" y="388"/>
                </a:lnTo>
                <a:lnTo>
                  <a:pt x="1939" y="388"/>
                </a:lnTo>
                <a:lnTo>
                  <a:pt x="1935" y="390"/>
                </a:lnTo>
                <a:lnTo>
                  <a:pt x="1934" y="391"/>
                </a:lnTo>
                <a:lnTo>
                  <a:pt x="1934" y="391"/>
                </a:lnTo>
                <a:lnTo>
                  <a:pt x="1934" y="394"/>
                </a:lnTo>
                <a:lnTo>
                  <a:pt x="1935" y="396"/>
                </a:lnTo>
                <a:lnTo>
                  <a:pt x="1936" y="399"/>
                </a:lnTo>
                <a:lnTo>
                  <a:pt x="1940" y="400"/>
                </a:lnTo>
                <a:lnTo>
                  <a:pt x="1940" y="400"/>
                </a:lnTo>
                <a:lnTo>
                  <a:pt x="1941" y="401"/>
                </a:lnTo>
                <a:lnTo>
                  <a:pt x="1943" y="402"/>
                </a:lnTo>
                <a:lnTo>
                  <a:pt x="1940" y="407"/>
                </a:lnTo>
                <a:lnTo>
                  <a:pt x="1940" y="407"/>
                </a:lnTo>
                <a:lnTo>
                  <a:pt x="1940" y="410"/>
                </a:lnTo>
                <a:lnTo>
                  <a:pt x="1940" y="412"/>
                </a:lnTo>
                <a:lnTo>
                  <a:pt x="1941" y="415"/>
                </a:lnTo>
                <a:lnTo>
                  <a:pt x="1943" y="416"/>
                </a:lnTo>
                <a:lnTo>
                  <a:pt x="1943" y="416"/>
                </a:lnTo>
                <a:lnTo>
                  <a:pt x="1944" y="418"/>
                </a:lnTo>
                <a:lnTo>
                  <a:pt x="1943" y="421"/>
                </a:lnTo>
                <a:lnTo>
                  <a:pt x="1939" y="423"/>
                </a:lnTo>
                <a:lnTo>
                  <a:pt x="1939" y="423"/>
                </a:lnTo>
                <a:lnTo>
                  <a:pt x="1938" y="425"/>
                </a:lnTo>
                <a:lnTo>
                  <a:pt x="1936" y="428"/>
                </a:lnTo>
                <a:lnTo>
                  <a:pt x="1935" y="432"/>
                </a:lnTo>
                <a:lnTo>
                  <a:pt x="1933" y="433"/>
                </a:lnTo>
                <a:lnTo>
                  <a:pt x="1933" y="433"/>
                </a:lnTo>
                <a:lnTo>
                  <a:pt x="1930" y="433"/>
                </a:lnTo>
                <a:lnTo>
                  <a:pt x="1929" y="431"/>
                </a:lnTo>
                <a:lnTo>
                  <a:pt x="1927" y="427"/>
                </a:lnTo>
                <a:lnTo>
                  <a:pt x="1927" y="427"/>
                </a:lnTo>
                <a:lnTo>
                  <a:pt x="1925" y="426"/>
                </a:lnTo>
                <a:lnTo>
                  <a:pt x="1925" y="427"/>
                </a:lnTo>
                <a:lnTo>
                  <a:pt x="1924" y="430"/>
                </a:lnTo>
                <a:lnTo>
                  <a:pt x="1924" y="436"/>
                </a:lnTo>
                <a:lnTo>
                  <a:pt x="1924" y="436"/>
                </a:lnTo>
                <a:lnTo>
                  <a:pt x="1923" y="434"/>
                </a:lnTo>
                <a:lnTo>
                  <a:pt x="1920" y="430"/>
                </a:lnTo>
                <a:lnTo>
                  <a:pt x="1919" y="423"/>
                </a:lnTo>
                <a:lnTo>
                  <a:pt x="1918" y="420"/>
                </a:lnTo>
                <a:lnTo>
                  <a:pt x="1918" y="420"/>
                </a:lnTo>
                <a:lnTo>
                  <a:pt x="1917" y="417"/>
                </a:lnTo>
                <a:lnTo>
                  <a:pt x="1913" y="414"/>
                </a:lnTo>
                <a:lnTo>
                  <a:pt x="1909" y="411"/>
                </a:lnTo>
                <a:lnTo>
                  <a:pt x="1907" y="407"/>
                </a:lnTo>
                <a:lnTo>
                  <a:pt x="1907" y="407"/>
                </a:lnTo>
                <a:lnTo>
                  <a:pt x="1906" y="402"/>
                </a:lnTo>
                <a:lnTo>
                  <a:pt x="1904" y="398"/>
                </a:lnTo>
                <a:lnTo>
                  <a:pt x="1903" y="393"/>
                </a:lnTo>
                <a:lnTo>
                  <a:pt x="1902" y="390"/>
                </a:lnTo>
                <a:lnTo>
                  <a:pt x="1902" y="390"/>
                </a:lnTo>
                <a:lnTo>
                  <a:pt x="1901" y="389"/>
                </a:lnTo>
                <a:lnTo>
                  <a:pt x="1900" y="390"/>
                </a:lnTo>
                <a:lnTo>
                  <a:pt x="1898" y="395"/>
                </a:lnTo>
                <a:lnTo>
                  <a:pt x="1898" y="395"/>
                </a:lnTo>
                <a:lnTo>
                  <a:pt x="1897" y="396"/>
                </a:lnTo>
                <a:lnTo>
                  <a:pt x="1893" y="396"/>
                </a:lnTo>
                <a:lnTo>
                  <a:pt x="1884" y="396"/>
                </a:lnTo>
                <a:lnTo>
                  <a:pt x="1872" y="395"/>
                </a:lnTo>
                <a:lnTo>
                  <a:pt x="1864" y="394"/>
                </a:lnTo>
                <a:lnTo>
                  <a:pt x="1864" y="394"/>
                </a:lnTo>
                <a:lnTo>
                  <a:pt x="1858" y="391"/>
                </a:lnTo>
                <a:lnTo>
                  <a:pt x="1848" y="390"/>
                </a:lnTo>
                <a:lnTo>
                  <a:pt x="1839" y="389"/>
                </a:lnTo>
                <a:lnTo>
                  <a:pt x="1833" y="390"/>
                </a:lnTo>
                <a:lnTo>
                  <a:pt x="1833" y="390"/>
                </a:lnTo>
                <a:lnTo>
                  <a:pt x="1828" y="393"/>
                </a:lnTo>
                <a:lnTo>
                  <a:pt x="1824" y="396"/>
                </a:lnTo>
                <a:lnTo>
                  <a:pt x="1822" y="400"/>
                </a:lnTo>
                <a:lnTo>
                  <a:pt x="1820" y="402"/>
                </a:lnTo>
                <a:lnTo>
                  <a:pt x="1820" y="402"/>
                </a:lnTo>
                <a:lnTo>
                  <a:pt x="1818" y="407"/>
                </a:lnTo>
                <a:lnTo>
                  <a:pt x="1818" y="414"/>
                </a:lnTo>
                <a:lnTo>
                  <a:pt x="1818" y="420"/>
                </a:lnTo>
                <a:lnTo>
                  <a:pt x="1817" y="423"/>
                </a:lnTo>
                <a:lnTo>
                  <a:pt x="1817" y="423"/>
                </a:lnTo>
                <a:lnTo>
                  <a:pt x="1816" y="423"/>
                </a:lnTo>
                <a:lnTo>
                  <a:pt x="1815" y="422"/>
                </a:lnTo>
                <a:lnTo>
                  <a:pt x="1813" y="417"/>
                </a:lnTo>
                <a:lnTo>
                  <a:pt x="1813" y="412"/>
                </a:lnTo>
                <a:lnTo>
                  <a:pt x="1813" y="407"/>
                </a:lnTo>
                <a:lnTo>
                  <a:pt x="1813" y="407"/>
                </a:lnTo>
                <a:lnTo>
                  <a:pt x="1813" y="406"/>
                </a:lnTo>
                <a:lnTo>
                  <a:pt x="1811" y="404"/>
                </a:lnTo>
                <a:lnTo>
                  <a:pt x="1808" y="402"/>
                </a:lnTo>
                <a:lnTo>
                  <a:pt x="1806" y="399"/>
                </a:lnTo>
                <a:lnTo>
                  <a:pt x="1806" y="399"/>
                </a:lnTo>
                <a:lnTo>
                  <a:pt x="1795" y="386"/>
                </a:lnTo>
                <a:lnTo>
                  <a:pt x="1795" y="386"/>
                </a:lnTo>
                <a:lnTo>
                  <a:pt x="1794" y="385"/>
                </a:lnTo>
                <a:lnTo>
                  <a:pt x="1794" y="384"/>
                </a:lnTo>
                <a:lnTo>
                  <a:pt x="1795" y="383"/>
                </a:lnTo>
                <a:lnTo>
                  <a:pt x="1795" y="380"/>
                </a:lnTo>
                <a:lnTo>
                  <a:pt x="1795" y="380"/>
                </a:lnTo>
                <a:lnTo>
                  <a:pt x="1796" y="378"/>
                </a:lnTo>
                <a:lnTo>
                  <a:pt x="1795" y="375"/>
                </a:lnTo>
                <a:lnTo>
                  <a:pt x="1791" y="367"/>
                </a:lnTo>
                <a:lnTo>
                  <a:pt x="1791" y="367"/>
                </a:lnTo>
                <a:lnTo>
                  <a:pt x="1790" y="362"/>
                </a:lnTo>
                <a:lnTo>
                  <a:pt x="1786" y="354"/>
                </a:lnTo>
                <a:lnTo>
                  <a:pt x="1781" y="348"/>
                </a:lnTo>
                <a:lnTo>
                  <a:pt x="1779" y="345"/>
                </a:lnTo>
                <a:lnTo>
                  <a:pt x="1776" y="343"/>
                </a:lnTo>
                <a:lnTo>
                  <a:pt x="1776" y="343"/>
                </a:lnTo>
                <a:lnTo>
                  <a:pt x="1773" y="342"/>
                </a:lnTo>
                <a:lnTo>
                  <a:pt x="1768" y="341"/>
                </a:lnTo>
                <a:lnTo>
                  <a:pt x="1756" y="341"/>
                </a:lnTo>
                <a:lnTo>
                  <a:pt x="1732" y="343"/>
                </a:lnTo>
                <a:lnTo>
                  <a:pt x="1732" y="343"/>
                </a:lnTo>
                <a:lnTo>
                  <a:pt x="1712" y="348"/>
                </a:lnTo>
                <a:lnTo>
                  <a:pt x="1704" y="350"/>
                </a:lnTo>
                <a:lnTo>
                  <a:pt x="1698" y="351"/>
                </a:lnTo>
                <a:lnTo>
                  <a:pt x="1698" y="351"/>
                </a:lnTo>
                <a:lnTo>
                  <a:pt x="1693" y="350"/>
                </a:lnTo>
                <a:lnTo>
                  <a:pt x="1688" y="347"/>
                </a:lnTo>
                <a:lnTo>
                  <a:pt x="1680" y="342"/>
                </a:lnTo>
                <a:lnTo>
                  <a:pt x="1680" y="342"/>
                </a:lnTo>
                <a:lnTo>
                  <a:pt x="1677" y="337"/>
                </a:lnTo>
                <a:lnTo>
                  <a:pt x="1672" y="331"/>
                </a:lnTo>
                <a:lnTo>
                  <a:pt x="1664" y="319"/>
                </a:lnTo>
                <a:lnTo>
                  <a:pt x="1664" y="319"/>
                </a:lnTo>
                <a:lnTo>
                  <a:pt x="1661" y="316"/>
                </a:lnTo>
                <a:lnTo>
                  <a:pt x="1658" y="315"/>
                </a:lnTo>
                <a:lnTo>
                  <a:pt x="1656" y="314"/>
                </a:lnTo>
                <a:lnTo>
                  <a:pt x="1655" y="311"/>
                </a:lnTo>
                <a:lnTo>
                  <a:pt x="1655" y="311"/>
                </a:lnTo>
                <a:lnTo>
                  <a:pt x="1657" y="310"/>
                </a:lnTo>
                <a:lnTo>
                  <a:pt x="1659" y="310"/>
                </a:lnTo>
                <a:lnTo>
                  <a:pt x="1664" y="311"/>
                </a:lnTo>
                <a:lnTo>
                  <a:pt x="1664" y="311"/>
                </a:lnTo>
                <a:lnTo>
                  <a:pt x="1664" y="310"/>
                </a:lnTo>
                <a:lnTo>
                  <a:pt x="1664" y="306"/>
                </a:lnTo>
                <a:lnTo>
                  <a:pt x="1663" y="298"/>
                </a:lnTo>
                <a:lnTo>
                  <a:pt x="1663" y="298"/>
                </a:lnTo>
                <a:lnTo>
                  <a:pt x="1661" y="295"/>
                </a:lnTo>
                <a:lnTo>
                  <a:pt x="1657" y="292"/>
                </a:lnTo>
                <a:lnTo>
                  <a:pt x="1652" y="289"/>
                </a:lnTo>
                <a:lnTo>
                  <a:pt x="1646" y="289"/>
                </a:lnTo>
                <a:lnTo>
                  <a:pt x="1646" y="289"/>
                </a:lnTo>
                <a:lnTo>
                  <a:pt x="1641" y="288"/>
                </a:lnTo>
                <a:lnTo>
                  <a:pt x="1637" y="287"/>
                </a:lnTo>
                <a:lnTo>
                  <a:pt x="1634" y="285"/>
                </a:lnTo>
                <a:lnTo>
                  <a:pt x="1630" y="285"/>
                </a:lnTo>
                <a:lnTo>
                  <a:pt x="1630" y="285"/>
                </a:lnTo>
                <a:lnTo>
                  <a:pt x="1626" y="285"/>
                </a:lnTo>
                <a:lnTo>
                  <a:pt x="1624" y="287"/>
                </a:lnTo>
                <a:lnTo>
                  <a:pt x="1624" y="287"/>
                </a:lnTo>
                <a:lnTo>
                  <a:pt x="1623" y="288"/>
                </a:lnTo>
                <a:lnTo>
                  <a:pt x="1623" y="288"/>
                </a:lnTo>
                <a:lnTo>
                  <a:pt x="1618" y="288"/>
                </a:lnTo>
                <a:lnTo>
                  <a:pt x="1613" y="287"/>
                </a:lnTo>
                <a:lnTo>
                  <a:pt x="1613" y="287"/>
                </a:lnTo>
                <a:lnTo>
                  <a:pt x="1609" y="288"/>
                </a:lnTo>
                <a:lnTo>
                  <a:pt x="1607" y="289"/>
                </a:lnTo>
                <a:lnTo>
                  <a:pt x="1602" y="294"/>
                </a:lnTo>
                <a:lnTo>
                  <a:pt x="1602" y="294"/>
                </a:lnTo>
                <a:lnTo>
                  <a:pt x="1598" y="294"/>
                </a:lnTo>
                <a:lnTo>
                  <a:pt x="1594" y="295"/>
                </a:lnTo>
                <a:lnTo>
                  <a:pt x="1584" y="294"/>
                </a:lnTo>
                <a:lnTo>
                  <a:pt x="1584" y="294"/>
                </a:lnTo>
                <a:lnTo>
                  <a:pt x="1582" y="294"/>
                </a:lnTo>
                <a:lnTo>
                  <a:pt x="1582" y="293"/>
                </a:lnTo>
                <a:lnTo>
                  <a:pt x="1587" y="289"/>
                </a:lnTo>
                <a:lnTo>
                  <a:pt x="1587" y="289"/>
                </a:lnTo>
                <a:lnTo>
                  <a:pt x="1588" y="287"/>
                </a:lnTo>
                <a:lnTo>
                  <a:pt x="1588" y="285"/>
                </a:lnTo>
                <a:lnTo>
                  <a:pt x="1587" y="282"/>
                </a:lnTo>
                <a:lnTo>
                  <a:pt x="1587" y="282"/>
                </a:lnTo>
                <a:lnTo>
                  <a:pt x="1587" y="281"/>
                </a:lnTo>
                <a:lnTo>
                  <a:pt x="1588" y="279"/>
                </a:lnTo>
                <a:lnTo>
                  <a:pt x="1593" y="278"/>
                </a:lnTo>
                <a:lnTo>
                  <a:pt x="1593" y="278"/>
                </a:lnTo>
                <a:lnTo>
                  <a:pt x="1607" y="282"/>
                </a:lnTo>
                <a:lnTo>
                  <a:pt x="1614" y="284"/>
                </a:lnTo>
                <a:lnTo>
                  <a:pt x="1620" y="284"/>
                </a:lnTo>
                <a:lnTo>
                  <a:pt x="1620" y="284"/>
                </a:lnTo>
                <a:lnTo>
                  <a:pt x="1620" y="283"/>
                </a:lnTo>
                <a:lnTo>
                  <a:pt x="1619" y="282"/>
                </a:lnTo>
                <a:lnTo>
                  <a:pt x="1609" y="278"/>
                </a:lnTo>
                <a:lnTo>
                  <a:pt x="1598" y="274"/>
                </a:lnTo>
                <a:lnTo>
                  <a:pt x="1587" y="273"/>
                </a:lnTo>
                <a:lnTo>
                  <a:pt x="1587" y="273"/>
                </a:lnTo>
                <a:lnTo>
                  <a:pt x="1566" y="271"/>
                </a:lnTo>
                <a:lnTo>
                  <a:pt x="1555" y="271"/>
                </a:lnTo>
                <a:lnTo>
                  <a:pt x="1549" y="271"/>
                </a:lnTo>
                <a:lnTo>
                  <a:pt x="1549" y="271"/>
                </a:lnTo>
                <a:lnTo>
                  <a:pt x="1535" y="276"/>
                </a:lnTo>
                <a:lnTo>
                  <a:pt x="1523" y="278"/>
                </a:lnTo>
                <a:lnTo>
                  <a:pt x="1523" y="278"/>
                </a:lnTo>
                <a:lnTo>
                  <a:pt x="1522" y="281"/>
                </a:lnTo>
                <a:lnTo>
                  <a:pt x="1519" y="283"/>
                </a:lnTo>
                <a:lnTo>
                  <a:pt x="1519" y="288"/>
                </a:lnTo>
                <a:lnTo>
                  <a:pt x="1519" y="292"/>
                </a:lnTo>
                <a:lnTo>
                  <a:pt x="1519" y="292"/>
                </a:lnTo>
                <a:lnTo>
                  <a:pt x="1520" y="294"/>
                </a:lnTo>
                <a:lnTo>
                  <a:pt x="1522" y="294"/>
                </a:lnTo>
                <a:lnTo>
                  <a:pt x="1524" y="290"/>
                </a:lnTo>
                <a:lnTo>
                  <a:pt x="1524" y="290"/>
                </a:lnTo>
                <a:lnTo>
                  <a:pt x="1527" y="290"/>
                </a:lnTo>
                <a:lnTo>
                  <a:pt x="1528" y="292"/>
                </a:lnTo>
                <a:lnTo>
                  <a:pt x="1529" y="293"/>
                </a:lnTo>
                <a:lnTo>
                  <a:pt x="1533" y="294"/>
                </a:lnTo>
                <a:lnTo>
                  <a:pt x="1533" y="294"/>
                </a:lnTo>
                <a:lnTo>
                  <a:pt x="1534" y="295"/>
                </a:lnTo>
                <a:lnTo>
                  <a:pt x="1531" y="295"/>
                </a:lnTo>
                <a:lnTo>
                  <a:pt x="1529" y="295"/>
                </a:lnTo>
                <a:lnTo>
                  <a:pt x="1528" y="297"/>
                </a:lnTo>
                <a:lnTo>
                  <a:pt x="1528" y="297"/>
                </a:lnTo>
                <a:lnTo>
                  <a:pt x="1528" y="298"/>
                </a:lnTo>
                <a:lnTo>
                  <a:pt x="1527" y="298"/>
                </a:lnTo>
                <a:lnTo>
                  <a:pt x="1523" y="303"/>
                </a:lnTo>
                <a:lnTo>
                  <a:pt x="1523" y="303"/>
                </a:lnTo>
                <a:lnTo>
                  <a:pt x="1523" y="304"/>
                </a:lnTo>
                <a:lnTo>
                  <a:pt x="1523" y="306"/>
                </a:lnTo>
                <a:lnTo>
                  <a:pt x="1527" y="311"/>
                </a:lnTo>
                <a:lnTo>
                  <a:pt x="1530" y="316"/>
                </a:lnTo>
                <a:lnTo>
                  <a:pt x="1531" y="320"/>
                </a:lnTo>
                <a:lnTo>
                  <a:pt x="1531" y="320"/>
                </a:lnTo>
                <a:lnTo>
                  <a:pt x="1531" y="321"/>
                </a:lnTo>
                <a:lnTo>
                  <a:pt x="1530" y="321"/>
                </a:lnTo>
                <a:lnTo>
                  <a:pt x="1527" y="320"/>
                </a:lnTo>
                <a:lnTo>
                  <a:pt x="1527" y="320"/>
                </a:lnTo>
                <a:lnTo>
                  <a:pt x="1525" y="321"/>
                </a:lnTo>
                <a:lnTo>
                  <a:pt x="1523" y="322"/>
                </a:lnTo>
                <a:lnTo>
                  <a:pt x="1520" y="325"/>
                </a:lnTo>
                <a:lnTo>
                  <a:pt x="1520" y="325"/>
                </a:lnTo>
                <a:lnTo>
                  <a:pt x="1519" y="325"/>
                </a:lnTo>
                <a:lnTo>
                  <a:pt x="1518" y="324"/>
                </a:lnTo>
                <a:lnTo>
                  <a:pt x="1517" y="321"/>
                </a:lnTo>
                <a:lnTo>
                  <a:pt x="1515" y="318"/>
                </a:lnTo>
                <a:lnTo>
                  <a:pt x="1515" y="315"/>
                </a:lnTo>
                <a:lnTo>
                  <a:pt x="1515" y="315"/>
                </a:lnTo>
                <a:lnTo>
                  <a:pt x="1514" y="315"/>
                </a:lnTo>
                <a:lnTo>
                  <a:pt x="1512" y="314"/>
                </a:lnTo>
                <a:lnTo>
                  <a:pt x="1508" y="314"/>
                </a:lnTo>
                <a:lnTo>
                  <a:pt x="1504" y="315"/>
                </a:lnTo>
                <a:lnTo>
                  <a:pt x="1504" y="315"/>
                </a:lnTo>
                <a:lnTo>
                  <a:pt x="1503" y="316"/>
                </a:lnTo>
                <a:lnTo>
                  <a:pt x="1503" y="318"/>
                </a:lnTo>
                <a:lnTo>
                  <a:pt x="1504" y="321"/>
                </a:lnTo>
                <a:lnTo>
                  <a:pt x="1508" y="327"/>
                </a:lnTo>
                <a:lnTo>
                  <a:pt x="1508" y="327"/>
                </a:lnTo>
                <a:lnTo>
                  <a:pt x="1508" y="329"/>
                </a:lnTo>
                <a:lnTo>
                  <a:pt x="1507" y="330"/>
                </a:lnTo>
                <a:lnTo>
                  <a:pt x="1503" y="329"/>
                </a:lnTo>
                <a:lnTo>
                  <a:pt x="1503" y="329"/>
                </a:lnTo>
                <a:lnTo>
                  <a:pt x="1502" y="330"/>
                </a:lnTo>
                <a:lnTo>
                  <a:pt x="1501" y="334"/>
                </a:lnTo>
                <a:lnTo>
                  <a:pt x="1501" y="337"/>
                </a:lnTo>
                <a:lnTo>
                  <a:pt x="1499" y="337"/>
                </a:lnTo>
                <a:lnTo>
                  <a:pt x="1499" y="338"/>
                </a:lnTo>
                <a:lnTo>
                  <a:pt x="1499" y="338"/>
                </a:lnTo>
                <a:lnTo>
                  <a:pt x="1497" y="336"/>
                </a:lnTo>
                <a:lnTo>
                  <a:pt x="1493" y="332"/>
                </a:lnTo>
                <a:lnTo>
                  <a:pt x="1490" y="327"/>
                </a:lnTo>
                <a:lnTo>
                  <a:pt x="1487" y="324"/>
                </a:lnTo>
                <a:lnTo>
                  <a:pt x="1487" y="324"/>
                </a:lnTo>
                <a:lnTo>
                  <a:pt x="1481" y="321"/>
                </a:lnTo>
                <a:lnTo>
                  <a:pt x="1479" y="320"/>
                </a:lnTo>
                <a:lnTo>
                  <a:pt x="1476" y="320"/>
                </a:lnTo>
                <a:lnTo>
                  <a:pt x="1476" y="320"/>
                </a:lnTo>
                <a:lnTo>
                  <a:pt x="1474" y="319"/>
                </a:lnTo>
                <a:lnTo>
                  <a:pt x="1471" y="318"/>
                </a:lnTo>
                <a:lnTo>
                  <a:pt x="1467" y="316"/>
                </a:lnTo>
                <a:lnTo>
                  <a:pt x="1464" y="315"/>
                </a:lnTo>
                <a:lnTo>
                  <a:pt x="1464" y="315"/>
                </a:lnTo>
                <a:lnTo>
                  <a:pt x="1460" y="315"/>
                </a:lnTo>
                <a:lnTo>
                  <a:pt x="1456" y="316"/>
                </a:lnTo>
                <a:lnTo>
                  <a:pt x="1453" y="320"/>
                </a:lnTo>
                <a:lnTo>
                  <a:pt x="1453" y="320"/>
                </a:lnTo>
                <a:lnTo>
                  <a:pt x="1448" y="322"/>
                </a:lnTo>
                <a:lnTo>
                  <a:pt x="1442" y="322"/>
                </a:lnTo>
                <a:lnTo>
                  <a:pt x="1442" y="322"/>
                </a:lnTo>
                <a:lnTo>
                  <a:pt x="1440" y="322"/>
                </a:lnTo>
                <a:lnTo>
                  <a:pt x="1439" y="320"/>
                </a:lnTo>
                <a:lnTo>
                  <a:pt x="1437" y="315"/>
                </a:lnTo>
                <a:lnTo>
                  <a:pt x="1432" y="304"/>
                </a:lnTo>
                <a:lnTo>
                  <a:pt x="1432" y="304"/>
                </a:lnTo>
                <a:lnTo>
                  <a:pt x="1429" y="301"/>
                </a:lnTo>
                <a:lnTo>
                  <a:pt x="1429" y="303"/>
                </a:lnTo>
                <a:lnTo>
                  <a:pt x="1428" y="306"/>
                </a:lnTo>
                <a:lnTo>
                  <a:pt x="1426" y="310"/>
                </a:lnTo>
                <a:lnTo>
                  <a:pt x="1426" y="310"/>
                </a:lnTo>
                <a:lnTo>
                  <a:pt x="1423" y="316"/>
                </a:lnTo>
                <a:lnTo>
                  <a:pt x="1421" y="321"/>
                </a:lnTo>
                <a:lnTo>
                  <a:pt x="1421" y="334"/>
                </a:lnTo>
                <a:lnTo>
                  <a:pt x="1421" y="334"/>
                </a:lnTo>
                <a:lnTo>
                  <a:pt x="1419" y="337"/>
                </a:lnTo>
                <a:lnTo>
                  <a:pt x="1418" y="341"/>
                </a:lnTo>
                <a:lnTo>
                  <a:pt x="1416" y="346"/>
                </a:lnTo>
                <a:lnTo>
                  <a:pt x="1410" y="353"/>
                </a:lnTo>
                <a:lnTo>
                  <a:pt x="1410" y="353"/>
                </a:lnTo>
                <a:lnTo>
                  <a:pt x="1408" y="353"/>
                </a:lnTo>
                <a:lnTo>
                  <a:pt x="1408" y="353"/>
                </a:lnTo>
                <a:lnTo>
                  <a:pt x="1407" y="351"/>
                </a:lnTo>
                <a:lnTo>
                  <a:pt x="1406" y="346"/>
                </a:lnTo>
                <a:lnTo>
                  <a:pt x="1406" y="346"/>
                </a:lnTo>
                <a:lnTo>
                  <a:pt x="1405" y="345"/>
                </a:lnTo>
                <a:lnTo>
                  <a:pt x="1402" y="345"/>
                </a:lnTo>
                <a:lnTo>
                  <a:pt x="1398" y="345"/>
                </a:lnTo>
                <a:lnTo>
                  <a:pt x="1398" y="345"/>
                </a:lnTo>
                <a:lnTo>
                  <a:pt x="1397" y="343"/>
                </a:lnTo>
                <a:lnTo>
                  <a:pt x="1396" y="341"/>
                </a:lnTo>
                <a:lnTo>
                  <a:pt x="1395" y="335"/>
                </a:lnTo>
                <a:lnTo>
                  <a:pt x="1395" y="335"/>
                </a:lnTo>
                <a:lnTo>
                  <a:pt x="1394" y="330"/>
                </a:lnTo>
                <a:lnTo>
                  <a:pt x="1391" y="326"/>
                </a:lnTo>
                <a:lnTo>
                  <a:pt x="1391" y="326"/>
                </a:lnTo>
                <a:lnTo>
                  <a:pt x="1389" y="321"/>
                </a:lnTo>
                <a:lnTo>
                  <a:pt x="1387" y="320"/>
                </a:lnTo>
                <a:lnTo>
                  <a:pt x="1384" y="318"/>
                </a:lnTo>
                <a:lnTo>
                  <a:pt x="1384" y="318"/>
                </a:lnTo>
                <a:lnTo>
                  <a:pt x="1381" y="315"/>
                </a:lnTo>
                <a:lnTo>
                  <a:pt x="1381" y="314"/>
                </a:lnTo>
                <a:lnTo>
                  <a:pt x="1381" y="311"/>
                </a:lnTo>
                <a:lnTo>
                  <a:pt x="1380" y="309"/>
                </a:lnTo>
                <a:lnTo>
                  <a:pt x="1380" y="309"/>
                </a:lnTo>
                <a:lnTo>
                  <a:pt x="1379" y="306"/>
                </a:lnTo>
                <a:lnTo>
                  <a:pt x="1378" y="306"/>
                </a:lnTo>
                <a:lnTo>
                  <a:pt x="1375" y="308"/>
                </a:lnTo>
                <a:lnTo>
                  <a:pt x="1375" y="308"/>
                </a:lnTo>
                <a:lnTo>
                  <a:pt x="1374" y="306"/>
                </a:lnTo>
                <a:lnTo>
                  <a:pt x="1373" y="305"/>
                </a:lnTo>
                <a:lnTo>
                  <a:pt x="1373" y="301"/>
                </a:lnTo>
                <a:lnTo>
                  <a:pt x="1373" y="301"/>
                </a:lnTo>
                <a:lnTo>
                  <a:pt x="1371" y="300"/>
                </a:lnTo>
                <a:lnTo>
                  <a:pt x="1370" y="300"/>
                </a:lnTo>
                <a:lnTo>
                  <a:pt x="1366" y="301"/>
                </a:lnTo>
                <a:lnTo>
                  <a:pt x="1366" y="301"/>
                </a:lnTo>
                <a:lnTo>
                  <a:pt x="1366" y="301"/>
                </a:lnTo>
                <a:lnTo>
                  <a:pt x="1365" y="300"/>
                </a:lnTo>
                <a:lnTo>
                  <a:pt x="1364" y="297"/>
                </a:lnTo>
                <a:lnTo>
                  <a:pt x="1363" y="292"/>
                </a:lnTo>
                <a:lnTo>
                  <a:pt x="1360" y="288"/>
                </a:lnTo>
                <a:lnTo>
                  <a:pt x="1360" y="288"/>
                </a:lnTo>
                <a:lnTo>
                  <a:pt x="1355" y="285"/>
                </a:lnTo>
                <a:lnTo>
                  <a:pt x="1352" y="284"/>
                </a:lnTo>
                <a:lnTo>
                  <a:pt x="1349" y="285"/>
                </a:lnTo>
                <a:lnTo>
                  <a:pt x="1349" y="285"/>
                </a:lnTo>
                <a:lnTo>
                  <a:pt x="1346" y="284"/>
                </a:lnTo>
                <a:lnTo>
                  <a:pt x="1343" y="282"/>
                </a:lnTo>
                <a:lnTo>
                  <a:pt x="1341" y="278"/>
                </a:lnTo>
                <a:lnTo>
                  <a:pt x="1341" y="276"/>
                </a:lnTo>
                <a:lnTo>
                  <a:pt x="1341" y="276"/>
                </a:lnTo>
                <a:lnTo>
                  <a:pt x="1341" y="274"/>
                </a:lnTo>
                <a:lnTo>
                  <a:pt x="1343" y="274"/>
                </a:lnTo>
                <a:lnTo>
                  <a:pt x="1349" y="277"/>
                </a:lnTo>
                <a:lnTo>
                  <a:pt x="1360" y="283"/>
                </a:lnTo>
                <a:lnTo>
                  <a:pt x="1360" y="283"/>
                </a:lnTo>
                <a:lnTo>
                  <a:pt x="1364" y="284"/>
                </a:lnTo>
                <a:lnTo>
                  <a:pt x="1366" y="288"/>
                </a:lnTo>
                <a:lnTo>
                  <a:pt x="1368" y="290"/>
                </a:lnTo>
                <a:lnTo>
                  <a:pt x="1370" y="294"/>
                </a:lnTo>
                <a:lnTo>
                  <a:pt x="1370" y="294"/>
                </a:lnTo>
                <a:lnTo>
                  <a:pt x="1374" y="297"/>
                </a:lnTo>
                <a:lnTo>
                  <a:pt x="1376" y="298"/>
                </a:lnTo>
                <a:lnTo>
                  <a:pt x="1379" y="298"/>
                </a:lnTo>
                <a:lnTo>
                  <a:pt x="1380" y="297"/>
                </a:lnTo>
                <a:lnTo>
                  <a:pt x="1380" y="297"/>
                </a:lnTo>
                <a:lnTo>
                  <a:pt x="1382" y="263"/>
                </a:lnTo>
                <a:lnTo>
                  <a:pt x="1382" y="263"/>
                </a:lnTo>
                <a:lnTo>
                  <a:pt x="1381" y="260"/>
                </a:lnTo>
                <a:lnTo>
                  <a:pt x="1379" y="257"/>
                </a:lnTo>
                <a:lnTo>
                  <a:pt x="1370" y="251"/>
                </a:lnTo>
                <a:lnTo>
                  <a:pt x="1370" y="251"/>
                </a:lnTo>
                <a:lnTo>
                  <a:pt x="1368" y="247"/>
                </a:lnTo>
                <a:lnTo>
                  <a:pt x="1368" y="244"/>
                </a:lnTo>
                <a:lnTo>
                  <a:pt x="1366" y="241"/>
                </a:lnTo>
                <a:lnTo>
                  <a:pt x="1364" y="239"/>
                </a:lnTo>
                <a:lnTo>
                  <a:pt x="1364" y="239"/>
                </a:lnTo>
                <a:lnTo>
                  <a:pt x="1362" y="237"/>
                </a:lnTo>
                <a:lnTo>
                  <a:pt x="1360" y="236"/>
                </a:lnTo>
                <a:lnTo>
                  <a:pt x="1359" y="235"/>
                </a:lnTo>
                <a:lnTo>
                  <a:pt x="1357" y="235"/>
                </a:lnTo>
                <a:lnTo>
                  <a:pt x="1357" y="235"/>
                </a:lnTo>
                <a:lnTo>
                  <a:pt x="1353" y="234"/>
                </a:lnTo>
                <a:lnTo>
                  <a:pt x="1350" y="233"/>
                </a:lnTo>
                <a:lnTo>
                  <a:pt x="1347" y="233"/>
                </a:lnTo>
                <a:lnTo>
                  <a:pt x="1344" y="233"/>
                </a:lnTo>
                <a:lnTo>
                  <a:pt x="1344" y="233"/>
                </a:lnTo>
                <a:lnTo>
                  <a:pt x="1343" y="234"/>
                </a:lnTo>
                <a:lnTo>
                  <a:pt x="1341" y="234"/>
                </a:lnTo>
                <a:lnTo>
                  <a:pt x="1333" y="233"/>
                </a:lnTo>
                <a:lnTo>
                  <a:pt x="1333" y="233"/>
                </a:lnTo>
                <a:lnTo>
                  <a:pt x="1325" y="231"/>
                </a:lnTo>
                <a:lnTo>
                  <a:pt x="1322" y="230"/>
                </a:lnTo>
                <a:lnTo>
                  <a:pt x="1320" y="228"/>
                </a:lnTo>
                <a:lnTo>
                  <a:pt x="1320" y="228"/>
                </a:lnTo>
                <a:lnTo>
                  <a:pt x="1316" y="223"/>
                </a:lnTo>
                <a:lnTo>
                  <a:pt x="1315" y="221"/>
                </a:lnTo>
                <a:lnTo>
                  <a:pt x="1311" y="221"/>
                </a:lnTo>
                <a:lnTo>
                  <a:pt x="1311" y="221"/>
                </a:lnTo>
                <a:lnTo>
                  <a:pt x="1309" y="220"/>
                </a:lnTo>
                <a:lnTo>
                  <a:pt x="1305" y="219"/>
                </a:lnTo>
                <a:lnTo>
                  <a:pt x="1304" y="218"/>
                </a:lnTo>
                <a:lnTo>
                  <a:pt x="1300" y="217"/>
                </a:lnTo>
                <a:lnTo>
                  <a:pt x="1300" y="217"/>
                </a:lnTo>
                <a:lnTo>
                  <a:pt x="1298" y="218"/>
                </a:lnTo>
                <a:lnTo>
                  <a:pt x="1295" y="220"/>
                </a:lnTo>
                <a:lnTo>
                  <a:pt x="1293" y="223"/>
                </a:lnTo>
                <a:lnTo>
                  <a:pt x="1291" y="226"/>
                </a:lnTo>
                <a:lnTo>
                  <a:pt x="1291" y="226"/>
                </a:lnTo>
                <a:lnTo>
                  <a:pt x="1291" y="229"/>
                </a:lnTo>
                <a:lnTo>
                  <a:pt x="1294" y="233"/>
                </a:lnTo>
                <a:lnTo>
                  <a:pt x="1299" y="237"/>
                </a:lnTo>
                <a:lnTo>
                  <a:pt x="1299" y="237"/>
                </a:lnTo>
                <a:lnTo>
                  <a:pt x="1300" y="240"/>
                </a:lnTo>
                <a:lnTo>
                  <a:pt x="1301" y="241"/>
                </a:lnTo>
                <a:lnTo>
                  <a:pt x="1300" y="242"/>
                </a:lnTo>
                <a:lnTo>
                  <a:pt x="1298" y="244"/>
                </a:lnTo>
                <a:lnTo>
                  <a:pt x="1298" y="244"/>
                </a:lnTo>
                <a:lnTo>
                  <a:pt x="1296" y="245"/>
                </a:lnTo>
                <a:lnTo>
                  <a:pt x="1295" y="246"/>
                </a:lnTo>
                <a:lnTo>
                  <a:pt x="1299" y="251"/>
                </a:lnTo>
                <a:lnTo>
                  <a:pt x="1299" y="251"/>
                </a:lnTo>
                <a:lnTo>
                  <a:pt x="1300" y="253"/>
                </a:lnTo>
                <a:lnTo>
                  <a:pt x="1300" y="255"/>
                </a:lnTo>
                <a:lnTo>
                  <a:pt x="1298" y="255"/>
                </a:lnTo>
                <a:lnTo>
                  <a:pt x="1295" y="256"/>
                </a:lnTo>
                <a:lnTo>
                  <a:pt x="1295" y="256"/>
                </a:lnTo>
                <a:lnTo>
                  <a:pt x="1295" y="257"/>
                </a:lnTo>
                <a:lnTo>
                  <a:pt x="1295" y="257"/>
                </a:lnTo>
                <a:lnTo>
                  <a:pt x="1295" y="260"/>
                </a:lnTo>
                <a:lnTo>
                  <a:pt x="1294" y="261"/>
                </a:lnTo>
                <a:lnTo>
                  <a:pt x="1289" y="261"/>
                </a:lnTo>
                <a:lnTo>
                  <a:pt x="1283" y="260"/>
                </a:lnTo>
                <a:lnTo>
                  <a:pt x="1277" y="257"/>
                </a:lnTo>
                <a:lnTo>
                  <a:pt x="1277" y="257"/>
                </a:lnTo>
                <a:lnTo>
                  <a:pt x="1270" y="256"/>
                </a:lnTo>
                <a:lnTo>
                  <a:pt x="1264" y="256"/>
                </a:lnTo>
                <a:lnTo>
                  <a:pt x="1256" y="258"/>
                </a:lnTo>
                <a:lnTo>
                  <a:pt x="1256" y="258"/>
                </a:lnTo>
                <a:lnTo>
                  <a:pt x="1254" y="257"/>
                </a:lnTo>
                <a:lnTo>
                  <a:pt x="1253" y="256"/>
                </a:lnTo>
                <a:lnTo>
                  <a:pt x="1251" y="250"/>
                </a:lnTo>
                <a:lnTo>
                  <a:pt x="1248" y="240"/>
                </a:lnTo>
                <a:lnTo>
                  <a:pt x="1248" y="240"/>
                </a:lnTo>
                <a:lnTo>
                  <a:pt x="1247" y="239"/>
                </a:lnTo>
                <a:lnTo>
                  <a:pt x="1242" y="237"/>
                </a:lnTo>
                <a:lnTo>
                  <a:pt x="1237" y="237"/>
                </a:lnTo>
                <a:lnTo>
                  <a:pt x="1231" y="237"/>
                </a:lnTo>
                <a:lnTo>
                  <a:pt x="1231" y="237"/>
                </a:lnTo>
                <a:lnTo>
                  <a:pt x="1225" y="237"/>
                </a:lnTo>
                <a:lnTo>
                  <a:pt x="1220" y="235"/>
                </a:lnTo>
                <a:lnTo>
                  <a:pt x="1211" y="230"/>
                </a:lnTo>
                <a:lnTo>
                  <a:pt x="1211" y="230"/>
                </a:lnTo>
                <a:lnTo>
                  <a:pt x="1210" y="229"/>
                </a:lnTo>
                <a:lnTo>
                  <a:pt x="1209" y="230"/>
                </a:lnTo>
                <a:lnTo>
                  <a:pt x="1206" y="233"/>
                </a:lnTo>
                <a:lnTo>
                  <a:pt x="1206" y="233"/>
                </a:lnTo>
                <a:lnTo>
                  <a:pt x="1205" y="234"/>
                </a:lnTo>
                <a:lnTo>
                  <a:pt x="1203" y="233"/>
                </a:lnTo>
                <a:lnTo>
                  <a:pt x="1197" y="229"/>
                </a:lnTo>
                <a:lnTo>
                  <a:pt x="1189" y="225"/>
                </a:lnTo>
                <a:lnTo>
                  <a:pt x="1184" y="224"/>
                </a:lnTo>
                <a:lnTo>
                  <a:pt x="1184" y="224"/>
                </a:lnTo>
                <a:lnTo>
                  <a:pt x="1176" y="223"/>
                </a:lnTo>
                <a:lnTo>
                  <a:pt x="1172" y="224"/>
                </a:lnTo>
                <a:lnTo>
                  <a:pt x="1170" y="226"/>
                </a:lnTo>
                <a:lnTo>
                  <a:pt x="1170" y="226"/>
                </a:lnTo>
                <a:lnTo>
                  <a:pt x="1170" y="229"/>
                </a:lnTo>
                <a:lnTo>
                  <a:pt x="1170" y="231"/>
                </a:lnTo>
                <a:lnTo>
                  <a:pt x="1172" y="236"/>
                </a:lnTo>
                <a:lnTo>
                  <a:pt x="1177" y="246"/>
                </a:lnTo>
                <a:lnTo>
                  <a:pt x="1177" y="246"/>
                </a:lnTo>
                <a:lnTo>
                  <a:pt x="1177" y="249"/>
                </a:lnTo>
                <a:lnTo>
                  <a:pt x="1176" y="250"/>
                </a:lnTo>
                <a:lnTo>
                  <a:pt x="1173" y="255"/>
                </a:lnTo>
                <a:lnTo>
                  <a:pt x="1165" y="260"/>
                </a:lnTo>
                <a:lnTo>
                  <a:pt x="1165" y="260"/>
                </a:lnTo>
                <a:lnTo>
                  <a:pt x="1165" y="260"/>
                </a:lnTo>
                <a:lnTo>
                  <a:pt x="1165" y="260"/>
                </a:lnTo>
                <a:lnTo>
                  <a:pt x="1165" y="256"/>
                </a:lnTo>
                <a:lnTo>
                  <a:pt x="1167" y="251"/>
                </a:lnTo>
                <a:lnTo>
                  <a:pt x="1167" y="247"/>
                </a:lnTo>
                <a:lnTo>
                  <a:pt x="1167" y="247"/>
                </a:lnTo>
                <a:lnTo>
                  <a:pt x="1165" y="230"/>
                </a:lnTo>
                <a:lnTo>
                  <a:pt x="1161" y="213"/>
                </a:lnTo>
                <a:lnTo>
                  <a:pt x="1161" y="213"/>
                </a:lnTo>
                <a:lnTo>
                  <a:pt x="1160" y="209"/>
                </a:lnTo>
                <a:lnTo>
                  <a:pt x="1157" y="208"/>
                </a:lnTo>
                <a:lnTo>
                  <a:pt x="1154" y="208"/>
                </a:lnTo>
                <a:lnTo>
                  <a:pt x="1150" y="209"/>
                </a:lnTo>
                <a:lnTo>
                  <a:pt x="1150" y="209"/>
                </a:lnTo>
                <a:lnTo>
                  <a:pt x="1147" y="209"/>
                </a:lnTo>
                <a:lnTo>
                  <a:pt x="1146" y="207"/>
                </a:lnTo>
                <a:lnTo>
                  <a:pt x="1145" y="202"/>
                </a:lnTo>
                <a:lnTo>
                  <a:pt x="1145" y="192"/>
                </a:lnTo>
                <a:lnTo>
                  <a:pt x="1145" y="192"/>
                </a:lnTo>
                <a:lnTo>
                  <a:pt x="1145" y="192"/>
                </a:lnTo>
                <a:lnTo>
                  <a:pt x="1145" y="192"/>
                </a:lnTo>
                <a:lnTo>
                  <a:pt x="1142" y="193"/>
                </a:lnTo>
                <a:lnTo>
                  <a:pt x="1140" y="196"/>
                </a:lnTo>
                <a:lnTo>
                  <a:pt x="1136" y="197"/>
                </a:lnTo>
                <a:lnTo>
                  <a:pt x="1136" y="197"/>
                </a:lnTo>
                <a:lnTo>
                  <a:pt x="1134" y="198"/>
                </a:lnTo>
                <a:lnTo>
                  <a:pt x="1131" y="199"/>
                </a:lnTo>
                <a:lnTo>
                  <a:pt x="1125" y="205"/>
                </a:lnTo>
                <a:lnTo>
                  <a:pt x="1125" y="205"/>
                </a:lnTo>
                <a:lnTo>
                  <a:pt x="1121" y="209"/>
                </a:lnTo>
                <a:lnTo>
                  <a:pt x="1118" y="212"/>
                </a:lnTo>
                <a:lnTo>
                  <a:pt x="1109" y="217"/>
                </a:lnTo>
                <a:lnTo>
                  <a:pt x="1109" y="217"/>
                </a:lnTo>
                <a:lnTo>
                  <a:pt x="1103" y="223"/>
                </a:lnTo>
                <a:lnTo>
                  <a:pt x="1096" y="233"/>
                </a:lnTo>
                <a:lnTo>
                  <a:pt x="1087" y="242"/>
                </a:lnTo>
                <a:lnTo>
                  <a:pt x="1081" y="250"/>
                </a:lnTo>
                <a:lnTo>
                  <a:pt x="1081" y="250"/>
                </a:lnTo>
                <a:lnTo>
                  <a:pt x="1080" y="250"/>
                </a:lnTo>
                <a:lnTo>
                  <a:pt x="1078" y="250"/>
                </a:lnTo>
                <a:lnTo>
                  <a:pt x="1078" y="244"/>
                </a:lnTo>
                <a:lnTo>
                  <a:pt x="1082" y="226"/>
                </a:lnTo>
                <a:lnTo>
                  <a:pt x="1082" y="226"/>
                </a:lnTo>
                <a:lnTo>
                  <a:pt x="1083" y="219"/>
                </a:lnTo>
                <a:lnTo>
                  <a:pt x="1082" y="214"/>
                </a:lnTo>
                <a:lnTo>
                  <a:pt x="1081" y="208"/>
                </a:lnTo>
                <a:lnTo>
                  <a:pt x="1081" y="208"/>
                </a:lnTo>
                <a:lnTo>
                  <a:pt x="1082" y="207"/>
                </a:lnTo>
                <a:lnTo>
                  <a:pt x="1082" y="207"/>
                </a:lnTo>
                <a:lnTo>
                  <a:pt x="1086" y="208"/>
                </a:lnTo>
                <a:lnTo>
                  <a:pt x="1089" y="209"/>
                </a:lnTo>
                <a:lnTo>
                  <a:pt x="1093" y="209"/>
                </a:lnTo>
                <a:lnTo>
                  <a:pt x="1093" y="209"/>
                </a:lnTo>
                <a:lnTo>
                  <a:pt x="1098" y="203"/>
                </a:lnTo>
                <a:lnTo>
                  <a:pt x="1107" y="193"/>
                </a:lnTo>
                <a:lnTo>
                  <a:pt x="1115" y="183"/>
                </a:lnTo>
                <a:lnTo>
                  <a:pt x="1120" y="178"/>
                </a:lnTo>
                <a:lnTo>
                  <a:pt x="1120" y="178"/>
                </a:lnTo>
                <a:lnTo>
                  <a:pt x="1126" y="173"/>
                </a:lnTo>
                <a:lnTo>
                  <a:pt x="1134" y="169"/>
                </a:lnTo>
                <a:lnTo>
                  <a:pt x="1134" y="169"/>
                </a:lnTo>
                <a:lnTo>
                  <a:pt x="1139" y="166"/>
                </a:lnTo>
                <a:lnTo>
                  <a:pt x="1144" y="164"/>
                </a:lnTo>
                <a:lnTo>
                  <a:pt x="1149" y="161"/>
                </a:lnTo>
                <a:lnTo>
                  <a:pt x="1155" y="157"/>
                </a:lnTo>
                <a:lnTo>
                  <a:pt x="1155" y="157"/>
                </a:lnTo>
                <a:lnTo>
                  <a:pt x="1158" y="154"/>
                </a:lnTo>
                <a:lnTo>
                  <a:pt x="1161" y="148"/>
                </a:lnTo>
                <a:lnTo>
                  <a:pt x="1163" y="135"/>
                </a:lnTo>
                <a:lnTo>
                  <a:pt x="1166" y="122"/>
                </a:lnTo>
                <a:lnTo>
                  <a:pt x="1167" y="112"/>
                </a:lnTo>
                <a:lnTo>
                  <a:pt x="1167" y="112"/>
                </a:lnTo>
                <a:lnTo>
                  <a:pt x="1168" y="98"/>
                </a:lnTo>
                <a:lnTo>
                  <a:pt x="1167" y="93"/>
                </a:lnTo>
                <a:lnTo>
                  <a:pt x="1166" y="90"/>
                </a:lnTo>
                <a:lnTo>
                  <a:pt x="1166" y="90"/>
                </a:lnTo>
                <a:lnTo>
                  <a:pt x="1163" y="86"/>
                </a:lnTo>
                <a:lnTo>
                  <a:pt x="1163" y="82"/>
                </a:lnTo>
                <a:lnTo>
                  <a:pt x="1163" y="79"/>
                </a:lnTo>
                <a:lnTo>
                  <a:pt x="1162" y="75"/>
                </a:lnTo>
                <a:lnTo>
                  <a:pt x="1162" y="75"/>
                </a:lnTo>
                <a:lnTo>
                  <a:pt x="1160" y="70"/>
                </a:lnTo>
                <a:lnTo>
                  <a:pt x="1157" y="68"/>
                </a:lnTo>
                <a:lnTo>
                  <a:pt x="1155" y="66"/>
                </a:lnTo>
                <a:lnTo>
                  <a:pt x="1151" y="66"/>
                </a:lnTo>
                <a:lnTo>
                  <a:pt x="1151" y="66"/>
                </a:lnTo>
                <a:lnTo>
                  <a:pt x="1149" y="65"/>
                </a:lnTo>
                <a:lnTo>
                  <a:pt x="1146" y="64"/>
                </a:lnTo>
                <a:lnTo>
                  <a:pt x="1142" y="61"/>
                </a:lnTo>
                <a:lnTo>
                  <a:pt x="1142" y="61"/>
                </a:lnTo>
                <a:lnTo>
                  <a:pt x="1133" y="66"/>
                </a:lnTo>
                <a:lnTo>
                  <a:pt x="1133" y="66"/>
                </a:lnTo>
                <a:lnTo>
                  <a:pt x="1125" y="66"/>
                </a:lnTo>
                <a:lnTo>
                  <a:pt x="1112" y="65"/>
                </a:lnTo>
                <a:lnTo>
                  <a:pt x="1097" y="64"/>
                </a:lnTo>
                <a:lnTo>
                  <a:pt x="1086" y="64"/>
                </a:lnTo>
                <a:lnTo>
                  <a:pt x="1086" y="64"/>
                </a:lnTo>
                <a:lnTo>
                  <a:pt x="1080" y="65"/>
                </a:lnTo>
                <a:lnTo>
                  <a:pt x="1077" y="68"/>
                </a:lnTo>
                <a:lnTo>
                  <a:pt x="1076" y="71"/>
                </a:lnTo>
                <a:lnTo>
                  <a:pt x="1072" y="74"/>
                </a:lnTo>
                <a:lnTo>
                  <a:pt x="1072" y="74"/>
                </a:lnTo>
                <a:lnTo>
                  <a:pt x="1059" y="84"/>
                </a:lnTo>
                <a:lnTo>
                  <a:pt x="1059" y="84"/>
                </a:lnTo>
                <a:lnTo>
                  <a:pt x="1059" y="84"/>
                </a:lnTo>
                <a:lnTo>
                  <a:pt x="1057" y="82"/>
                </a:lnTo>
                <a:lnTo>
                  <a:pt x="1057" y="79"/>
                </a:lnTo>
                <a:lnTo>
                  <a:pt x="1060" y="69"/>
                </a:lnTo>
                <a:lnTo>
                  <a:pt x="1060" y="69"/>
                </a:lnTo>
                <a:lnTo>
                  <a:pt x="1067" y="48"/>
                </a:lnTo>
                <a:lnTo>
                  <a:pt x="1067" y="48"/>
                </a:lnTo>
                <a:lnTo>
                  <a:pt x="1067" y="47"/>
                </a:lnTo>
                <a:lnTo>
                  <a:pt x="1067" y="45"/>
                </a:lnTo>
                <a:lnTo>
                  <a:pt x="1064" y="45"/>
                </a:lnTo>
                <a:lnTo>
                  <a:pt x="1056" y="45"/>
                </a:lnTo>
                <a:lnTo>
                  <a:pt x="1056" y="45"/>
                </a:lnTo>
                <a:lnTo>
                  <a:pt x="1055" y="44"/>
                </a:lnTo>
                <a:lnTo>
                  <a:pt x="1055" y="44"/>
                </a:lnTo>
                <a:lnTo>
                  <a:pt x="1057" y="40"/>
                </a:lnTo>
                <a:lnTo>
                  <a:pt x="1064" y="36"/>
                </a:lnTo>
                <a:lnTo>
                  <a:pt x="1064" y="36"/>
                </a:lnTo>
                <a:lnTo>
                  <a:pt x="1066" y="32"/>
                </a:lnTo>
                <a:lnTo>
                  <a:pt x="1067" y="29"/>
                </a:lnTo>
                <a:lnTo>
                  <a:pt x="1067" y="24"/>
                </a:lnTo>
                <a:lnTo>
                  <a:pt x="1067" y="24"/>
                </a:lnTo>
                <a:lnTo>
                  <a:pt x="1067" y="21"/>
                </a:lnTo>
                <a:lnTo>
                  <a:pt x="1067" y="18"/>
                </a:lnTo>
                <a:lnTo>
                  <a:pt x="1066" y="16"/>
                </a:lnTo>
                <a:lnTo>
                  <a:pt x="1062" y="15"/>
                </a:lnTo>
                <a:lnTo>
                  <a:pt x="1062" y="15"/>
                </a:lnTo>
                <a:lnTo>
                  <a:pt x="1057" y="12"/>
                </a:lnTo>
                <a:lnTo>
                  <a:pt x="1055" y="8"/>
                </a:lnTo>
                <a:lnTo>
                  <a:pt x="1053" y="6"/>
                </a:lnTo>
                <a:lnTo>
                  <a:pt x="1049" y="4"/>
                </a:lnTo>
                <a:lnTo>
                  <a:pt x="1049" y="4"/>
                </a:lnTo>
                <a:lnTo>
                  <a:pt x="1043" y="0"/>
                </a:lnTo>
                <a:lnTo>
                  <a:pt x="1039" y="0"/>
                </a:lnTo>
                <a:lnTo>
                  <a:pt x="1039" y="0"/>
                </a:lnTo>
                <a:lnTo>
                  <a:pt x="1037" y="0"/>
                </a:lnTo>
                <a:lnTo>
                  <a:pt x="1035" y="1"/>
                </a:lnTo>
                <a:lnTo>
                  <a:pt x="1034" y="2"/>
                </a:lnTo>
                <a:lnTo>
                  <a:pt x="1030" y="4"/>
                </a:lnTo>
                <a:lnTo>
                  <a:pt x="1030" y="4"/>
                </a:lnTo>
                <a:lnTo>
                  <a:pt x="1022" y="8"/>
                </a:lnTo>
                <a:lnTo>
                  <a:pt x="1017" y="12"/>
                </a:lnTo>
                <a:lnTo>
                  <a:pt x="1014" y="15"/>
                </a:lnTo>
                <a:lnTo>
                  <a:pt x="1014" y="15"/>
                </a:lnTo>
                <a:lnTo>
                  <a:pt x="1011" y="23"/>
                </a:lnTo>
                <a:lnTo>
                  <a:pt x="1009" y="28"/>
                </a:lnTo>
                <a:lnTo>
                  <a:pt x="1005" y="34"/>
                </a:lnTo>
                <a:lnTo>
                  <a:pt x="1005" y="34"/>
                </a:lnTo>
                <a:lnTo>
                  <a:pt x="1002" y="40"/>
                </a:lnTo>
                <a:lnTo>
                  <a:pt x="1001" y="47"/>
                </a:lnTo>
                <a:lnTo>
                  <a:pt x="1002" y="52"/>
                </a:lnTo>
                <a:lnTo>
                  <a:pt x="1001" y="59"/>
                </a:lnTo>
                <a:lnTo>
                  <a:pt x="1001" y="59"/>
                </a:lnTo>
                <a:lnTo>
                  <a:pt x="1000" y="66"/>
                </a:lnTo>
                <a:lnTo>
                  <a:pt x="997" y="71"/>
                </a:lnTo>
                <a:lnTo>
                  <a:pt x="992" y="74"/>
                </a:lnTo>
                <a:lnTo>
                  <a:pt x="984" y="76"/>
                </a:lnTo>
                <a:lnTo>
                  <a:pt x="984" y="76"/>
                </a:lnTo>
                <a:lnTo>
                  <a:pt x="980" y="76"/>
                </a:lnTo>
                <a:lnTo>
                  <a:pt x="977" y="76"/>
                </a:lnTo>
                <a:lnTo>
                  <a:pt x="973" y="75"/>
                </a:lnTo>
                <a:lnTo>
                  <a:pt x="970" y="75"/>
                </a:lnTo>
                <a:lnTo>
                  <a:pt x="968" y="77"/>
                </a:lnTo>
                <a:lnTo>
                  <a:pt x="968" y="77"/>
                </a:lnTo>
                <a:lnTo>
                  <a:pt x="966" y="80"/>
                </a:lnTo>
                <a:lnTo>
                  <a:pt x="965" y="82"/>
                </a:lnTo>
                <a:lnTo>
                  <a:pt x="966" y="86"/>
                </a:lnTo>
                <a:lnTo>
                  <a:pt x="968" y="88"/>
                </a:lnTo>
                <a:lnTo>
                  <a:pt x="974" y="95"/>
                </a:lnTo>
                <a:lnTo>
                  <a:pt x="982" y="101"/>
                </a:lnTo>
                <a:lnTo>
                  <a:pt x="982" y="101"/>
                </a:lnTo>
                <a:lnTo>
                  <a:pt x="990" y="106"/>
                </a:lnTo>
                <a:lnTo>
                  <a:pt x="993" y="107"/>
                </a:lnTo>
                <a:lnTo>
                  <a:pt x="995" y="108"/>
                </a:lnTo>
                <a:lnTo>
                  <a:pt x="995" y="109"/>
                </a:lnTo>
                <a:lnTo>
                  <a:pt x="995" y="109"/>
                </a:lnTo>
                <a:lnTo>
                  <a:pt x="993" y="111"/>
                </a:lnTo>
                <a:lnTo>
                  <a:pt x="992" y="111"/>
                </a:lnTo>
                <a:lnTo>
                  <a:pt x="989" y="111"/>
                </a:lnTo>
                <a:lnTo>
                  <a:pt x="985" y="111"/>
                </a:lnTo>
                <a:lnTo>
                  <a:pt x="980" y="111"/>
                </a:lnTo>
                <a:lnTo>
                  <a:pt x="980" y="111"/>
                </a:lnTo>
                <a:lnTo>
                  <a:pt x="979" y="112"/>
                </a:lnTo>
                <a:lnTo>
                  <a:pt x="980" y="113"/>
                </a:lnTo>
                <a:lnTo>
                  <a:pt x="984" y="114"/>
                </a:lnTo>
                <a:lnTo>
                  <a:pt x="986" y="116"/>
                </a:lnTo>
                <a:lnTo>
                  <a:pt x="986" y="116"/>
                </a:lnTo>
                <a:lnTo>
                  <a:pt x="989" y="116"/>
                </a:lnTo>
                <a:lnTo>
                  <a:pt x="991" y="117"/>
                </a:lnTo>
                <a:lnTo>
                  <a:pt x="995" y="124"/>
                </a:lnTo>
                <a:lnTo>
                  <a:pt x="995" y="124"/>
                </a:lnTo>
                <a:lnTo>
                  <a:pt x="995" y="129"/>
                </a:lnTo>
                <a:lnTo>
                  <a:pt x="993" y="134"/>
                </a:lnTo>
                <a:lnTo>
                  <a:pt x="990" y="140"/>
                </a:lnTo>
                <a:lnTo>
                  <a:pt x="990" y="140"/>
                </a:lnTo>
                <a:lnTo>
                  <a:pt x="990" y="141"/>
                </a:lnTo>
                <a:lnTo>
                  <a:pt x="989" y="140"/>
                </a:lnTo>
                <a:lnTo>
                  <a:pt x="990" y="137"/>
                </a:lnTo>
                <a:lnTo>
                  <a:pt x="990" y="133"/>
                </a:lnTo>
                <a:lnTo>
                  <a:pt x="989" y="128"/>
                </a:lnTo>
                <a:lnTo>
                  <a:pt x="989" y="128"/>
                </a:lnTo>
                <a:lnTo>
                  <a:pt x="987" y="125"/>
                </a:lnTo>
                <a:lnTo>
                  <a:pt x="986" y="124"/>
                </a:lnTo>
                <a:lnTo>
                  <a:pt x="982" y="124"/>
                </a:lnTo>
                <a:lnTo>
                  <a:pt x="979" y="125"/>
                </a:lnTo>
                <a:lnTo>
                  <a:pt x="979" y="125"/>
                </a:lnTo>
                <a:lnTo>
                  <a:pt x="975" y="125"/>
                </a:lnTo>
                <a:lnTo>
                  <a:pt x="973" y="124"/>
                </a:lnTo>
                <a:lnTo>
                  <a:pt x="971" y="121"/>
                </a:lnTo>
                <a:lnTo>
                  <a:pt x="970" y="117"/>
                </a:lnTo>
                <a:lnTo>
                  <a:pt x="970" y="117"/>
                </a:lnTo>
                <a:lnTo>
                  <a:pt x="968" y="113"/>
                </a:lnTo>
                <a:lnTo>
                  <a:pt x="966" y="109"/>
                </a:lnTo>
                <a:lnTo>
                  <a:pt x="963" y="106"/>
                </a:lnTo>
                <a:lnTo>
                  <a:pt x="958" y="103"/>
                </a:lnTo>
                <a:lnTo>
                  <a:pt x="958" y="103"/>
                </a:lnTo>
                <a:lnTo>
                  <a:pt x="954" y="102"/>
                </a:lnTo>
                <a:lnTo>
                  <a:pt x="952" y="102"/>
                </a:lnTo>
                <a:lnTo>
                  <a:pt x="945" y="106"/>
                </a:lnTo>
                <a:lnTo>
                  <a:pt x="945" y="106"/>
                </a:lnTo>
                <a:lnTo>
                  <a:pt x="943" y="106"/>
                </a:lnTo>
                <a:lnTo>
                  <a:pt x="942" y="106"/>
                </a:lnTo>
                <a:lnTo>
                  <a:pt x="942" y="103"/>
                </a:lnTo>
                <a:lnTo>
                  <a:pt x="941" y="100"/>
                </a:lnTo>
                <a:lnTo>
                  <a:pt x="939" y="96"/>
                </a:lnTo>
                <a:lnTo>
                  <a:pt x="939" y="96"/>
                </a:lnTo>
                <a:lnTo>
                  <a:pt x="936" y="92"/>
                </a:lnTo>
                <a:lnTo>
                  <a:pt x="934" y="91"/>
                </a:lnTo>
                <a:lnTo>
                  <a:pt x="932" y="92"/>
                </a:lnTo>
                <a:lnTo>
                  <a:pt x="932" y="92"/>
                </a:lnTo>
                <a:lnTo>
                  <a:pt x="926" y="93"/>
                </a:lnTo>
                <a:lnTo>
                  <a:pt x="918" y="95"/>
                </a:lnTo>
                <a:lnTo>
                  <a:pt x="918" y="95"/>
                </a:lnTo>
                <a:lnTo>
                  <a:pt x="913" y="95"/>
                </a:lnTo>
                <a:lnTo>
                  <a:pt x="911" y="95"/>
                </a:lnTo>
                <a:lnTo>
                  <a:pt x="909" y="96"/>
                </a:lnTo>
                <a:lnTo>
                  <a:pt x="905" y="97"/>
                </a:lnTo>
                <a:lnTo>
                  <a:pt x="905" y="97"/>
                </a:lnTo>
                <a:lnTo>
                  <a:pt x="901" y="97"/>
                </a:lnTo>
                <a:lnTo>
                  <a:pt x="901" y="95"/>
                </a:lnTo>
                <a:lnTo>
                  <a:pt x="902" y="90"/>
                </a:lnTo>
                <a:lnTo>
                  <a:pt x="902" y="90"/>
                </a:lnTo>
                <a:lnTo>
                  <a:pt x="902" y="90"/>
                </a:lnTo>
                <a:lnTo>
                  <a:pt x="902" y="90"/>
                </a:lnTo>
                <a:lnTo>
                  <a:pt x="899" y="92"/>
                </a:lnTo>
                <a:lnTo>
                  <a:pt x="895" y="95"/>
                </a:lnTo>
                <a:lnTo>
                  <a:pt x="890" y="97"/>
                </a:lnTo>
                <a:lnTo>
                  <a:pt x="890" y="97"/>
                </a:lnTo>
                <a:lnTo>
                  <a:pt x="886" y="98"/>
                </a:lnTo>
                <a:lnTo>
                  <a:pt x="881" y="101"/>
                </a:lnTo>
                <a:lnTo>
                  <a:pt x="874" y="107"/>
                </a:lnTo>
                <a:lnTo>
                  <a:pt x="874" y="107"/>
                </a:lnTo>
                <a:lnTo>
                  <a:pt x="869" y="109"/>
                </a:lnTo>
                <a:lnTo>
                  <a:pt x="861" y="113"/>
                </a:lnTo>
                <a:lnTo>
                  <a:pt x="852" y="117"/>
                </a:lnTo>
                <a:lnTo>
                  <a:pt x="842" y="121"/>
                </a:lnTo>
                <a:lnTo>
                  <a:pt x="842" y="121"/>
                </a:lnTo>
                <a:lnTo>
                  <a:pt x="836" y="127"/>
                </a:lnTo>
                <a:lnTo>
                  <a:pt x="831" y="134"/>
                </a:lnTo>
                <a:lnTo>
                  <a:pt x="826" y="140"/>
                </a:lnTo>
                <a:lnTo>
                  <a:pt x="822" y="145"/>
                </a:lnTo>
                <a:lnTo>
                  <a:pt x="822" y="145"/>
                </a:lnTo>
                <a:lnTo>
                  <a:pt x="819" y="149"/>
                </a:lnTo>
                <a:lnTo>
                  <a:pt x="817" y="151"/>
                </a:lnTo>
                <a:lnTo>
                  <a:pt x="816" y="154"/>
                </a:lnTo>
                <a:lnTo>
                  <a:pt x="812" y="156"/>
                </a:lnTo>
                <a:lnTo>
                  <a:pt x="812" y="156"/>
                </a:lnTo>
                <a:lnTo>
                  <a:pt x="804" y="161"/>
                </a:lnTo>
                <a:lnTo>
                  <a:pt x="795" y="166"/>
                </a:lnTo>
                <a:lnTo>
                  <a:pt x="795" y="166"/>
                </a:lnTo>
                <a:lnTo>
                  <a:pt x="793" y="169"/>
                </a:lnTo>
                <a:lnTo>
                  <a:pt x="790" y="171"/>
                </a:lnTo>
                <a:lnTo>
                  <a:pt x="789" y="173"/>
                </a:lnTo>
                <a:lnTo>
                  <a:pt x="785" y="176"/>
                </a:lnTo>
                <a:lnTo>
                  <a:pt x="785" y="176"/>
                </a:lnTo>
                <a:lnTo>
                  <a:pt x="783" y="177"/>
                </a:lnTo>
                <a:lnTo>
                  <a:pt x="782" y="178"/>
                </a:lnTo>
                <a:lnTo>
                  <a:pt x="780" y="182"/>
                </a:lnTo>
                <a:lnTo>
                  <a:pt x="782" y="191"/>
                </a:lnTo>
                <a:lnTo>
                  <a:pt x="782" y="191"/>
                </a:lnTo>
                <a:lnTo>
                  <a:pt x="783" y="194"/>
                </a:lnTo>
                <a:lnTo>
                  <a:pt x="785" y="196"/>
                </a:lnTo>
                <a:lnTo>
                  <a:pt x="787" y="198"/>
                </a:lnTo>
                <a:lnTo>
                  <a:pt x="787" y="199"/>
                </a:lnTo>
                <a:lnTo>
                  <a:pt x="787" y="199"/>
                </a:lnTo>
                <a:lnTo>
                  <a:pt x="787" y="199"/>
                </a:lnTo>
                <a:lnTo>
                  <a:pt x="784" y="202"/>
                </a:lnTo>
                <a:lnTo>
                  <a:pt x="783" y="205"/>
                </a:lnTo>
                <a:lnTo>
                  <a:pt x="780" y="208"/>
                </a:lnTo>
                <a:lnTo>
                  <a:pt x="776" y="209"/>
                </a:lnTo>
                <a:lnTo>
                  <a:pt x="776" y="209"/>
                </a:lnTo>
                <a:lnTo>
                  <a:pt x="771" y="210"/>
                </a:lnTo>
                <a:lnTo>
                  <a:pt x="766" y="213"/>
                </a:lnTo>
                <a:lnTo>
                  <a:pt x="761" y="215"/>
                </a:lnTo>
                <a:lnTo>
                  <a:pt x="753" y="219"/>
                </a:lnTo>
                <a:lnTo>
                  <a:pt x="753" y="219"/>
                </a:lnTo>
                <a:lnTo>
                  <a:pt x="745" y="220"/>
                </a:lnTo>
                <a:lnTo>
                  <a:pt x="739" y="221"/>
                </a:lnTo>
                <a:lnTo>
                  <a:pt x="732" y="221"/>
                </a:lnTo>
                <a:lnTo>
                  <a:pt x="729" y="224"/>
                </a:lnTo>
                <a:lnTo>
                  <a:pt x="729" y="224"/>
                </a:lnTo>
                <a:lnTo>
                  <a:pt x="726" y="225"/>
                </a:lnTo>
                <a:lnTo>
                  <a:pt x="726" y="228"/>
                </a:lnTo>
                <a:lnTo>
                  <a:pt x="725" y="235"/>
                </a:lnTo>
                <a:lnTo>
                  <a:pt x="725" y="242"/>
                </a:lnTo>
                <a:lnTo>
                  <a:pt x="724" y="249"/>
                </a:lnTo>
                <a:lnTo>
                  <a:pt x="724" y="249"/>
                </a:lnTo>
                <a:lnTo>
                  <a:pt x="724" y="253"/>
                </a:lnTo>
                <a:lnTo>
                  <a:pt x="724" y="257"/>
                </a:lnTo>
                <a:lnTo>
                  <a:pt x="728" y="267"/>
                </a:lnTo>
                <a:lnTo>
                  <a:pt x="728" y="267"/>
                </a:lnTo>
                <a:lnTo>
                  <a:pt x="731" y="277"/>
                </a:lnTo>
                <a:lnTo>
                  <a:pt x="734" y="279"/>
                </a:lnTo>
                <a:lnTo>
                  <a:pt x="737" y="282"/>
                </a:lnTo>
                <a:lnTo>
                  <a:pt x="737" y="282"/>
                </a:lnTo>
                <a:lnTo>
                  <a:pt x="745" y="287"/>
                </a:lnTo>
                <a:lnTo>
                  <a:pt x="752" y="295"/>
                </a:lnTo>
                <a:lnTo>
                  <a:pt x="752" y="295"/>
                </a:lnTo>
                <a:lnTo>
                  <a:pt x="755" y="298"/>
                </a:lnTo>
                <a:lnTo>
                  <a:pt x="757" y="300"/>
                </a:lnTo>
                <a:lnTo>
                  <a:pt x="763" y="303"/>
                </a:lnTo>
                <a:lnTo>
                  <a:pt x="763" y="303"/>
                </a:lnTo>
                <a:lnTo>
                  <a:pt x="764" y="304"/>
                </a:lnTo>
                <a:lnTo>
                  <a:pt x="764" y="306"/>
                </a:lnTo>
                <a:lnTo>
                  <a:pt x="766" y="313"/>
                </a:lnTo>
                <a:lnTo>
                  <a:pt x="764" y="325"/>
                </a:lnTo>
                <a:lnTo>
                  <a:pt x="764" y="325"/>
                </a:lnTo>
                <a:lnTo>
                  <a:pt x="762" y="338"/>
                </a:lnTo>
                <a:lnTo>
                  <a:pt x="758" y="352"/>
                </a:lnTo>
                <a:lnTo>
                  <a:pt x="758" y="352"/>
                </a:lnTo>
                <a:lnTo>
                  <a:pt x="758" y="353"/>
                </a:lnTo>
                <a:lnTo>
                  <a:pt x="757" y="352"/>
                </a:lnTo>
                <a:lnTo>
                  <a:pt x="756" y="348"/>
                </a:lnTo>
                <a:lnTo>
                  <a:pt x="753" y="341"/>
                </a:lnTo>
                <a:lnTo>
                  <a:pt x="753" y="341"/>
                </a:lnTo>
                <a:lnTo>
                  <a:pt x="752" y="340"/>
                </a:lnTo>
                <a:lnTo>
                  <a:pt x="750" y="340"/>
                </a:lnTo>
                <a:lnTo>
                  <a:pt x="747" y="341"/>
                </a:lnTo>
                <a:lnTo>
                  <a:pt x="745" y="342"/>
                </a:lnTo>
                <a:lnTo>
                  <a:pt x="745" y="342"/>
                </a:lnTo>
                <a:lnTo>
                  <a:pt x="745" y="342"/>
                </a:lnTo>
                <a:lnTo>
                  <a:pt x="745" y="342"/>
                </a:lnTo>
                <a:lnTo>
                  <a:pt x="746" y="337"/>
                </a:lnTo>
                <a:lnTo>
                  <a:pt x="752" y="329"/>
                </a:lnTo>
                <a:lnTo>
                  <a:pt x="752" y="329"/>
                </a:lnTo>
                <a:lnTo>
                  <a:pt x="755" y="325"/>
                </a:lnTo>
                <a:lnTo>
                  <a:pt x="756" y="321"/>
                </a:lnTo>
                <a:lnTo>
                  <a:pt x="758" y="313"/>
                </a:lnTo>
                <a:lnTo>
                  <a:pt x="758" y="313"/>
                </a:lnTo>
                <a:lnTo>
                  <a:pt x="757" y="311"/>
                </a:lnTo>
                <a:lnTo>
                  <a:pt x="756" y="310"/>
                </a:lnTo>
                <a:lnTo>
                  <a:pt x="747" y="308"/>
                </a:lnTo>
                <a:lnTo>
                  <a:pt x="737" y="305"/>
                </a:lnTo>
                <a:lnTo>
                  <a:pt x="731" y="303"/>
                </a:lnTo>
                <a:lnTo>
                  <a:pt x="731" y="303"/>
                </a:lnTo>
                <a:lnTo>
                  <a:pt x="729" y="300"/>
                </a:lnTo>
                <a:lnTo>
                  <a:pt x="725" y="295"/>
                </a:lnTo>
                <a:lnTo>
                  <a:pt x="720" y="284"/>
                </a:lnTo>
                <a:lnTo>
                  <a:pt x="712" y="263"/>
                </a:lnTo>
                <a:lnTo>
                  <a:pt x="712" y="263"/>
                </a:lnTo>
                <a:lnTo>
                  <a:pt x="709" y="260"/>
                </a:lnTo>
                <a:lnTo>
                  <a:pt x="705" y="257"/>
                </a:lnTo>
                <a:lnTo>
                  <a:pt x="702" y="256"/>
                </a:lnTo>
                <a:lnTo>
                  <a:pt x="699" y="257"/>
                </a:lnTo>
                <a:lnTo>
                  <a:pt x="699" y="257"/>
                </a:lnTo>
                <a:lnTo>
                  <a:pt x="692" y="262"/>
                </a:lnTo>
                <a:lnTo>
                  <a:pt x="688" y="265"/>
                </a:lnTo>
                <a:lnTo>
                  <a:pt x="686" y="268"/>
                </a:lnTo>
                <a:lnTo>
                  <a:pt x="686" y="268"/>
                </a:lnTo>
                <a:lnTo>
                  <a:pt x="687" y="269"/>
                </a:lnTo>
                <a:lnTo>
                  <a:pt x="688" y="271"/>
                </a:lnTo>
                <a:lnTo>
                  <a:pt x="694" y="274"/>
                </a:lnTo>
                <a:lnTo>
                  <a:pt x="694" y="274"/>
                </a:lnTo>
                <a:lnTo>
                  <a:pt x="697" y="277"/>
                </a:lnTo>
                <a:lnTo>
                  <a:pt x="697" y="279"/>
                </a:lnTo>
                <a:lnTo>
                  <a:pt x="697" y="282"/>
                </a:lnTo>
                <a:lnTo>
                  <a:pt x="696" y="284"/>
                </a:lnTo>
                <a:lnTo>
                  <a:pt x="696" y="284"/>
                </a:lnTo>
                <a:lnTo>
                  <a:pt x="694" y="284"/>
                </a:lnTo>
                <a:lnTo>
                  <a:pt x="694" y="284"/>
                </a:lnTo>
                <a:lnTo>
                  <a:pt x="693" y="282"/>
                </a:lnTo>
                <a:lnTo>
                  <a:pt x="691" y="279"/>
                </a:lnTo>
                <a:lnTo>
                  <a:pt x="689" y="279"/>
                </a:lnTo>
                <a:lnTo>
                  <a:pt x="688" y="279"/>
                </a:lnTo>
                <a:lnTo>
                  <a:pt x="688" y="279"/>
                </a:lnTo>
                <a:lnTo>
                  <a:pt x="686" y="281"/>
                </a:lnTo>
                <a:lnTo>
                  <a:pt x="683" y="279"/>
                </a:lnTo>
                <a:lnTo>
                  <a:pt x="680" y="277"/>
                </a:lnTo>
                <a:lnTo>
                  <a:pt x="676" y="276"/>
                </a:lnTo>
                <a:lnTo>
                  <a:pt x="676" y="276"/>
                </a:lnTo>
                <a:lnTo>
                  <a:pt x="668" y="276"/>
                </a:lnTo>
                <a:lnTo>
                  <a:pt x="666" y="277"/>
                </a:lnTo>
                <a:lnTo>
                  <a:pt x="665" y="277"/>
                </a:lnTo>
                <a:lnTo>
                  <a:pt x="665" y="278"/>
                </a:lnTo>
                <a:lnTo>
                  <a:pt x="665" y="278"/>
                </a:lnTo>
                <a:lnTo>
                  <a:pt x="666" y="281"/>
                </a:lnTo>
                <a:lnTo>
                  <a:pt x="665" y="283"/>
                </a:lnTo>
                <a:lnTo>
                  <a:pt x="665" y="287"/>
                </a:lnTo>
                <a:lnTo>
                  <a:pt x="665" y="292"/>
                </a:lnTo>
                <a:lnTo>
                  <a:pt x="665" y="292"/>
                </a:lnTo>
                <a:lnTo>
                  <a:pt x="667" y="295"/>
                </a:lnTo>
                <a:lnTo>
                  <a:pt x="670" y="300"/>
                </a:lnTo>
                <a:lnTo>
                  <a:pt x="673" y="304"/>
                </a:lnTo>
                <a:lnTo>
                  <a:pt x="677" y="305"/>
                </a:lnTo>
                <a:lnTo>
                  <a:pt x="677" y="305"/>
                </a:lnTo>
                <a:lnTo>
                  <a:pt x="684" y="308"/>
                </a:lnTo>
                <a:lnTo>
                  <a:pt x="688" y="310"/>
                </a:lnTo>
                <a:lnTo>
                  <a:pt x="691" y="311"/>
                </a:lnTo>
                <a:lnTo>
                  <a:pt x="691" y="311"/>
                </a:lnTo>
                <a:lnTo>
                  <a:pt x="692" y="315"/>
                </a:lnTo>
                <a:lnTo>
                  <a:pt x="693" y="320"/>
                </a:lnTo>
                <a:lnTo>
                  <a:pt x="693" y="324"/>
                </a:lnTo>
                <a:lnTo>
                  <a:pt x="691" y="327"/>
                </a:lnTo>
                <a:lnTo>
                  <a:pt x="691" y="327"/>
                </a:lnTo>
                <a:lnTo>
                  <a:pt x="691" y="327"/>
                </a:lnTo>
                <a:lnTo>
                  <a:pt x="688" y="327"/>
                </a:lnTo>
                <a:lnTo>
                  <a:pt x="686" y="325"/>
                </a:lnTo>
                <a:lnTo>
                  <a:pt x="681" y="322"/>
                </a:lnTo>
                <a:lnTo>
                  <a:pt x="678" y="322"/>
                </a:lnTo>
                <a:lnTo>
                  <a:pt x="677" y="322"/>
                </a:lnTo>
                <a:lnTo>
                  <a:pt x="677" y="322"/>
                </a:lnTo>
                <a:lnTo>
                  <a:pt x="668" y="324"/>
                </a:lnTo>
                <a:lnTo>
                  <a:pt x="661" y="325"/>
                </a:lnTo>
                <a:lnTo>
                  <a:pt x="661" y="325"/>
                </a:lnTo>
                <a:lnTo>
                  <a:pt x="659" y="324"/>
                </a:lnTo>
                <a:lnTo>
                  <a:pt x="656" y="322"/>
                </a:lnTo>
                <a:lnTo>
                  <a:pt x="655" y="319"/>
                </a:lnTo>
                <a:lnTo>
                  <a:pt x="655" y="314"/>
                </a:lnTo>
                <a:lnTo>
                  <a:pt x="655" y="314"/>
                </a:lnTo>
                <a:lnTo>
                  <a:pt x="656" y="289"/>
                </a:lnTo>
                <a:lnTo>
                  <a:pt x="656" y="274"/>
                </a:lnTo>
                <a:lnTo>
                  <a:pt x="656" y="269"/>
                </a:lnTo>
                <a:lnTo>
                  <a:pt x="655" y="266"/>
                </a:lnTo>
                <a:lnTo>
                  <a:pt x="655" y="266"/>
                </a:lnTo>
                <a:lnTo>
                  <a:pt x="650" y="260"/>
                </a:lnTo>
                <a:lnTo>
                  <a:pt x="649" y="258"/>
                </a:lnTo>
                <a:lnTo>
                  <a:pt x="648" y="258"/>
                </a:lnTo>
                <a:lnTo>
                  <a:pt x="648" y="258"/>
                </a:lnTo>
                <a:lnTo>
                  <a:pt x="645" y="271"/>
                </a:lnTo>
                <a:lnTo>
                  <a:pt x="645" y="285"/>
                </a:lnTo>
                <a:lnTo>
                  <a:pt x="645" y="285"/>
                </a:lnTo>
                <a:lnTo>
                  <a:pt x="644" y="287"/>
                </a:lnTo>
                <a:lnTo>
                  <a:pt x="641" y="289"/>
                </a:lnTo>
                <a:lnTo>
                  <a:pt x="636" y="294"/>
                </a:lnTo>
                <a:lnTo>
                  <a:pt x="632" y="299"/>
                </a:lnTo>
                <a:lnTo>
                  <a:pt x="629" y="303"/>
                </a:lnTo>
                <a:lnTo>
                  <a:pt x="629" y="305"/>
                </a:lnTo>
                <a:lnTo>
                  <a:pt x="629" y="305"/>
                </a:lnTo>
                <a:lnTo>
                  <a:pt x="628" y="309"/>
                </a:lnTo>
                <a:lnTo>
                  <a:pt x="625" y="313"/>
                </a:lnTo>
                <a:lnTo>
                  <a:pt x="624" y="316"/>
                </a:lnTo>
                <a:lnTo>
                  <a:pt x="622" y="321"/>
                </a:lnTo>
                <a:lnTo>
                  <a:pt x="622" y="321"/>
                </a:lnTo>
                <a:lnTo>
                  <a:pt x="622" y="324"/>
                </a:lnTo>
                <a:lnTo>
                  <a:pt x="623" y="327"/>
                </a:lnTo>
                <a:lnTo>
                  <a:pt x="628" y="334"/>
                </a:lnTo>
                <a:lnTo>
                  <a:pt x="636" y="345"/>
                </a:lnTo>
                <a:lnTo>
                  <a:pt x="636" y="345"/>
                </a:lnTo>
                <a:lnTo>
                  <a:pt x="638" y="347"/>
                </a:lnTo>
                <a:lnTo>
                  <a:pt x="636" y="351"/>
                </a:lnTo>
                <a:lnTo>
                  <a:pt x="634" y="356"/>
                </a:lnTo>
                <a:lnTo>
                  <a:pt x="634" y="356"/>
                </a:lnTo>
                <a:lnTo>
                  <a:pt x="633" y="374"/>
                </a:lnTo>
                <a:lnTo>
                  <a:pt x="630" y="396"/>
                </a:lnTo>
                <a:lnTo>
                  <a:pt x="630" y="396"/>
                </a:lnTo>
                <a:lnTo>
                  <a:pt x="630" y="410"/>
                </a:lnTo>
                <a:lnTo>
                  <a:pt x="632" y="414"/>
                </a:lnTo>
                <a:lnTo>
                  <a:pt x="634" y="416"/>
                </a:lnTo>
                <a:lnTo>
                  <a:pt x="634" y="416"/>
                </a:lnTo>
                <a:lnTo>
                  <a:pt x="636" y="417"/>
                </a:lnTo>
                <a:lnTo>
                  <a:pt x="638" y="416"/>
                </a:lnTo>
                <a:lnTo>
                  <a:pt x="640" y="415"/>
                </a:lnTo>
                <a:lnTo>
                  <a:pt x="643" y="415"/>
                </a:lnTo>
                <a:lnTo>
                  <a:pt x="643" y="415"/>
                </a:lnTo>
                <a:lnTo>
                  <a:pt x="645" y="414"/>
                </a:lnTo>
                <a:lnTo>
                  <a:pt x="648" y="412"/>
                </a:lnTo>
                <a:lnTo>
                  <a:pt x="650" y="410"/>
                </a:lnTo>
                <a:lnTo>
                  <a:pt x="654" y="409"/>
                </a:lnTo>
                <a:lnTo>
                  <a:pt x="654" y="409"/>
                </a:lnTo>
                <a:lnTo>
                  <a:pt x="664" y="407"/>
                </a:lnTo>
                <a:lnTo>
                  <a:pt x="670" y="409"/>
                </a:lnTo>
                <a:lnTo>
                  <a:pt x="676" y="410"/>
                </a:lnTo>
                <a:lnTo>
                  <a:pt x="676" y="410"/>
                </a:lnTo>
                <a:lnTo>
                  <a:pt x="680" y="412"/>
                </a:lnTo>
                <a:lnTo>
                  <a:pt x="682" y="416"/>
                </a:lnTo>
                <a:lnTo>
                  <a:pt x="684" y="425"/>
                </a:lnTo>
                <a:lnTo>
                  <a:pt x="684" y="425"/>
                </a:lnTo>
                <a:lnTo>
                  <a:pt x="686" y="430"/>
                </a:lnTo>
                <a:lnTo>
                  <a:pt x="688" y="434"/>
                </a:lnTo>
                <a:lnTo>
                  <a:pt x="694" y="444"/>
                </a:lnTo>
                <a:lnTo>
                  <a:pt x="694" y="444"/>
                </a:lnTo>
                <a:lnTo>
                  <a:pt x="694" y="447"/>
                </a:lnTo>
                <a:lnTo>
                  <a:pt x="694" y="449"/>
                </a:lnTo>
                <a:lnTo>
                  <a:pt x="691" y="452"/>
                </a:lnTo>
                <a:lnTo>
                  <a:pt x="687" y="455"/>
                </a:lnTo>
                <a:lnTo>
                  <a:pt x="686" y="459"/>
                </a:lnTo>
                <a:lnTo>
                  <a:pt x="684" y="463"/>
                </a:lnTo>
                <a:lnTo>
                  <a:pt x="684" y="463"/>
                </a:lnTo>
                <a:lnTo>
                  <a:pt x="684" y="468"/>
                </a:lnTo>
                <a:lnTo>
                  <a:pt x="686" y="471"/>
                </a:lnTo>
                <a:lnTo>
                  <a:pt x="686" y="474"/>
                </a:lnTo>
                <a:lnTo>
                  <a:pt x="688" y="475"/>
                </a:lnTo>
                <a:lnTo>
                  <a:pt x="692" y="479"/>
                </a:lnTo>
                <a:lnTo>
                  <a:pt x="697" y="481"/>
                </a:lnTo>
                <a:lnTo>
                  <a:pt x="697" y="481"/>
                </a:lnTo>
                <a:lnTo>
                  <a:pt x="699" y="482"/>
                </a:lnTo>
                <a:lnTo>
                  <a:pt x="697" y="484"/>
                </a:lnTo>
                <a:lnTo>
                  <a:pt x="691" y="485"/>
                </a:lnTo>
                <a:lnTo>
                  <a:pt x="691" y="485"/>
                </a:lnTo>
                <a:lnTo>
                  <a:pt x="687" y="485"/>
                </a:lnTo>
                <a:lnTo>
                  <a:pt x="684" y="487"/>
                </a:lnTo>
                <a:lnTo>
                  <a:pt x="681" y="491"/>
                </a:lnTo>
                <a:lnTo>
                  <a:pt x="681" y="491"/>
                </a:lnTo>
                <a:lnTo>
                  <a:pt x="680" y="491"/>
                </a:lnTo>
                <a:lnTo>
                  <a:pt x="677" y="490"/>
                </a:lnTo>
                <a:lnTo>
                  <a:pt x="673" y="485"/>
                </a:lnTo>
                <a:lnTo>
                  <a:pt x="673" y="485"/>
                </a:lnTo>
                <a:lnTo>
                  <a:pt x="673" y="482"/>
                </a:lnTo>
                <a:lnTo>
                  <a:pt x="672" y="480"/>
                </a:lnTo>
                <a:lnTo>
                  <a:pt x="672" y="470"/>
                </a:lnTo>
                <a:lnTo>
                  <a:pt x="673" y="449"/>
                </a:lnTo>
                <a:lnTo>
                  <a:pt x="673" y="449"/>
                </a:lnTo>
                <a:lnTo>
                  <a:pt x="672" y="442"/>
                </a:lnTo>
                <a:lnTo>
                  <a:pt x="670" y="434"/>
                </a:lnTo>
                <a:lnTo>
                  <a:pt x="667" y="430"/>
                </a:lnTo>
                <a:lnTo>
                  <a:pt x="665" y="426"/>
                </a:lnTo>
                <a:lnTo>
                  <a:pt x="665" y="426"/>
                </a:lnTo>
                <a:lnTo>
                  <a:pt x="662" y="426"/>
                </a:lnTo>
                <a:lnTo>
                  <a:pt x="659" y="427"/>
                </a:lnTo>
                <a:lnTo>
                  <a:pt x="649" y="433"/>
                </a:lnTo>
                <a:lnTo>
                  <a:pt x="640" y="439"/>
                </a:lnTo>
                <a:lnTo>
                  <a:pt x="636" y="444"/>
                </a:lnTo>
                <a:lnTo>
                  <a:pt x="636" y="444"/>
                </a:lnTo>
                <a:lnTo>
                  <a:pt x="635" y="447"/>
                </a:lnTo>
                <a:lnTo>
                  <a:pt x="636" y="449"/>
                </a:lnTo>
                <a:lnTo>
                  <a:pt x="640" y="455"/>
                </a:lnTo>
                <a:lnTo>
                  <a:pt x="640" y="455"/>
                </a:lnTo>
                <a:lnTo>
                  <a:pt x="640" y="458"/>
                </a:lnTo>
                <a:lnTo>
                  <a:pt x="640" y="460"/>
                </a:lnTo>
                <a:lnTo>
                  <a:pt x="638" y="468"/>
                </a:lnTo>
                <a:lnTo>
                  <a:pt x="630" y="485"/>
                </a:lnTo>
                <a:lnTo>
                  <a:pt x="630" y="485"/>
                </a:lnTo>
                <a:lnTo>
                  <a:pt x="627" y="495"/>
                </a:lnTo>
                <a:lnTo>
                  <a:pt x="622" y="503"/>
                </a:lnTo>
                <a:lnTo>
                  <a:pt x="616" y="511"/>
                </a:lnTo>
                <a:lnTo>
                  <a:pt x="612" y="516"/>
                </a:lnTo>
                <a:lnTo>
                  <a:pt x="612" y="516"/>
                </a:lnTo>
                <a:lnTo>
                  <a:pt x="611" y="517"/>
                </a:lnTo>
                <a:lnTo>
                  <a:pt x="611" y="518"/>
                </a:lnTo>
                <a:lnTo>
                  <a:pt x="613" y="522"/>
                </a:lnTo>
                <a:lnTo>
                  <a:pt x="619" y="531"/>
                </a:lnTo>
                <a:lnTo>
                  <a:pt x="619" y="531"/>
                </a:lnTo>
                <a:lnTo>
                  <a:pt x="622" y="535"/>
                </a:lnTo>
                <a:lnTo>
                  <a:pt x="623" y="539"/>
                </a:lnTo>
                <a:lnTo>
                  <a:pt x="622" y="544"/>
                </a:lnTo>
                <a:lnTo>
                  <a:pt x="620" y="548"/>
                </a:lnTo>
                <a:lnTo>
                  <a:pt x="620" y="548"/>
                </a:lnTo>
                <a:lnTo>
                  <a:pt x="619" y="548"/>
                </a:lnTo>
                <a:lnTo>
                  <a:pt x="618" y="547"/>
                </a:lnTo>
                <a:lnTo>
                  <a:pt x="614" y="539"/>
                </a:lnTo>
                <a:lnTo>
                  <a:pt x="609" y="529"/>
                </a:lnTo>
                <a:lnTo>
                  <a:pt x="607" y="522"/>
                </a:lnTo>
                <a:lnTo>
                  <a:pt x="607" y="522"/>
                </a:lnTo>
                <a:lnTo>
                  <a:pt x="603" y="521"/>
                </a:lnTo>
                <a:lnTo>
                  <a:pt x="597" y="519"/>
                </a:lnTo>
                <a:lnTo>
                  <a:pt x="585" y="519"/>
                </a:lnTo>
                <a:lnTo>
                  <a:pt x="585" y="519"/>
                </a:lnTo>
                <a:lnTo>
                  <a:pt x="579" y="518"/>
                </a:lnTo>
                <a:lnTo>
                  <a:pt x="574" y="516"/>
                </a:lnTo>
                <a:lnTo>
                  <a:pt x="569" y="511"/>
                </a:lnTo>
                <a:lnTo>
                  <a:pt x="565" y="507"/>
                </a:lnTo>
                <a:lnTo>
                  <a:pt x="565" y="507"/>
                </a:lnTo>
                <a:lnTo>
                  <a:pt x="563" y="505"/>
                </a:lnTo>
                <a:lnTo>
                  <a:pt x="560" y="505"/>
                </a:lnTo>
                <a:lnTo>
                  <a:pt x="555" y="508"/>
                </a:lnTo>
                <a:lnTo>
                  <a:pt x="555" y="508"/>
                </a:lnTo>
                <a:lnTo>
                  <a:pt x="554" y="508"/>
                </a:lnTo>
                <a:lnTo>
                  <a:pt x="553" y="507"/>
                </a:lnTo>
                <a:lnTo>
                  <a:pt x="554" y="505"/>
                </a:lnTo>
                <a:lnTo>
                  <a:pt x="555" y="501"/>
                </a:lnTo>
                <a:lnTo>
                  <a:pt x="555" y="501"/>
                </a:lnTo>
                <a:lnTo>
                  <a:pt x="558" y="500"/>
                </a:lnTo>
                <a:lnTo>
                  <a:pt x="560" y="500"/>
                </a:lnTo>
                <a:lnTo>
                  <a:pt x="568" y="500"/>
                </a:lnTo>
                <a:lnTo>
                  <a:pt x="585" y="500"/>
                </a:lnTo>
                <a:lnTo>
                  <a:pt x="585" y="500"/>
                </a:lnTo>
                <a:lnTo>
                  <a:pt x="590" y="500"/>
                </a:lnTo>
                <a:lnTo>
                  <a:pt x="593" y="499"/>
                </a:lnTo>
                <a:lnTo>
                  <a:pt x="602" y="495"/>
                </a:lnTo>
                <a:lnTo>
                  <a:pt x="602" y="495"/>
                </a:lnTo>
                <a:lnTo>
                  <a:pt x="604" y="491"/>
                </a:lnTo>
                <a:lnTo>
                  <a:pt x="607" y="485"/>
                </a:lnTo>
                <a:lnTo>
                  <a:pt x="613" y="469"/>
                </a:lnTo>
                <a:lnTo>
                  <a:pt x="622" y="444"/>
                </a:lnTo>
                <a:lnTo>
                  <a:pt x="622" y="444"/>
                </a:lnTo>
                <a:lnTo>
                  <a:pt x="622" y="441"/>
                </a:lnTo>
                <a:lnTo>
                  <a:pt x="622" y="437"/>
                </a:lnTo>
                <a:lnTo>
                  <a:pt x="619" y="433"/>
                </a:lnTo>
                <a:lnTo>
                  <a:pt x="617" y="430"/>
                </a:lnTo>
                <a:lnTo>
                  <a:pt x="617" y="430"/>
                </a:lnTo>
                <a:lnTo>
                  <a:pt x="616" y="428"/>
                </a:lnTo>
                <a:lnTo>
                  <a:pt x="614" y="425"/>
                </a:lnTo>
                <a:lnTo>
                  <a:pt x="612" y="415"/>
                </a:lnTo>
                <a:lnTo>
                  <a:pt x="611" y="402"/>
                </a:lnTo>
                <a:lnTo>
                  <a:pt x="609" y="391"/>
                </a:lnTo>
                <a:lnTo>
                  <a:pt x="609" y="391"/>
                </a:lnTo>
                <a:lnTo>
                  <a:pt x="611" y="380"/>
                </a:lnTo>
                <a:lnTo>
                  <a:pt x="612" y="369"/>
                </a:lnTo>
                <a:lnTo>
                  <a:pt x="613" y="353"/>
                </a:lnTo>
                <a:lnTo>
                  <a:pt x="613" y="353"/>
                </a:lnTo>
                <a:lnTo>
                  <a:pt x="612" y="347"/>
                </a:lnTo>
                <a:lnTo>
                  <a:pt x="608" y="340"/>
                </a:lnTo>
                <a:lnTo>
                  <a:pt x="602" y="327"/>
                </a:lnTo>
                <a:lnTo>
                  <a:pt x="602" y="327"/>
                </a:lnTo>
                <a:lnTo>
                  <a:pt x="601" y="324"/>
                </a:lnTo>
                <a:lnTo>
                  <a:pt x="602" y="320"/>
                </a:lnTo>
                <a:lnTo>
                  <a:pt x="607" y="314"/>
                </a:lnTo>
                <a:lnTo>
                  <a:pt x="607" y="314"/>
                </a:lnTo>
                <a:lnTo>
                  <a:pt x="609" y="306"/>
                </a:lnTo>
                <a:lnTo>
                  <a:pt x="611" y="295"/>
                </a:lnTo>
                <a:lnTo>
                  <a:pt x="613" y="276"/>
                </a:lnTo>
                <a:lnTo>
                  <a:pt x="613" y="276"/>
                </a:lnTo>
                <a:lnTo>
                  <a:pt x="614" y="272"/>
                </a:lnTo>
                <a:lnTo>
                  <a:pt x="617" y="269"/>
                </a:lnTo>
                <a:lnTo>
                  <a:pt x="618" y="267"/>
                </a:lnTo>
                <a:lnTo>
                  <a:pt x="619" y="265"/>
                </a:lnTo>
                <a:lnTo>
                  <a:pt x="619" y="265"/>
                </a:lnTo>
                <a:lnTo>
                  <a:pt x="618" y="262"/>
                </a:lnTo>
                <a:lnTo>
                  <a:pt x="616" y="260"/>
                </a:lnTo>
                <a:lnTo>
                  <a:pt x="612" y="258"/>
                </a:lnTo>
                <a:lnTo>
                  <a:pt x="608" y="258"/>
                </a:lnTo>
                <a:lnTo>
                  <a:pt x="608" y="258"/>
                </a:lnTo>
                <a:lnTo>
                  <a:pt x="590" y="260"/>
                </a:lnTo>
                <a:lnTo>
                  <a:pt x="590" y="260"/>
                </a:lnTo>
                <a:lnTo>
                  <a:pt x="585" y="258"/>
                </a:lnTo>
                <a:lnTo>
                  <a:pt x="581" y="258"/>
                </a:lnTo>
                <a:lnTo>
                  <a:pt x="577" y="256"/>
                </a:lnTo>
                <a:lnTo>
                  <a:pt x="577" y="256"/>
                </a:lnTo>
                <a:lnTo>
                  <a:pt x="575" y="256"/>
                </a:lnTo>
                <a:lnTo>
                  <a:pt x="574" y="256"/>
                </a:lnTo>
                <a:lnTo>
                  <a:pt x="569" y="261"/>
                </a:lnTo>
                <a:lnTo>
                  <a:pt x="569" y="261"/>
                </a:lnTo>
                <a:lnTo>
                  <a:pt x="566" y="265"/>
                </a:lnTo>
                <a:lnTo>
                  <a:pt x="566" y="271"/>
                </a:lnTo>
                <a:lnTo>
                  <a:pt x="564" y="281"/>
                </a:lnTo>
                <a:lnTo>
                  <a:pt x="559" y="298"/>
                </a:lnTo>
                <a:lnTo>
                  <a:pt x="559" y="298"/>
                </a:lnTo>
                <a:lnTo>
                  <a:pt x="555" y="306"/>
                </a:lnTo>
                <a:lnTo>
                  <a:pt x="552" y="313"/>
                </a:lnTo>
                <a:lnTo>
                  <a:pt x="547" y="319"/>
                </a:lnTo>
                <a:lnTo>
                  <a:pt x="543" y="322"/>
                </a:lnTo>
                <a:lnTo>
                  <a:pt x="537" y="327"/>
                </a:lnTo>
                <a:lnTo>
                  <a:pt x="534" y="329"/>
                </a:lnTo>
                <a:lnTo>
                  <a:pt x="533" y="331"/>
                </a:lnTo>
                <a:lnTo>
                  <a:pt x="533" y="331"/>
                </a:lnTo>
                <a:lnTo>
                  <a:pt x="533" y="334"/>
                </a:lnTo>
                <a:lnTo>
                  <a:pt x="532" y="337"/>
                </a:lnTo>
                <a:lnTo>
                  <a:pt x="528" y="343"/>
                </a:lnTo>
                <a:lnTo>
                  <a:pt x="528" y="343"/>
                </a:lnTo>
                <a:lnTo>
                  <a:pt x="527" y="346"/>
                </a:lnTo>
                <a:lnTo>
                  <a:pt x="528" y="347"/>
                </a:lnTo>
                <a:lnTo>
                  <a:pt x="533" y="347"/>
                </a:lnTo>
                <a:lnTo>
                  <a:pt x="533" y="347"/>
                </a:lnTo>
                <a:lnTo>
                  <a:pt x="534" y="348"/>
                </a:lnTo>
                <a:lnTo>
                  <a:pt x="534" y="352"/>
                </a:lnTo>
                <a:lnTo>
                  <a:pt x="536" y="362"/>
                </a:lnTo>
                <a:lnTo>
                  <a:pt x="536" y="378"/>
                </a:lnTo>
                <a:lnTo>
                  <a:pt x="536" y="378"/>
                </a:lnTo>
                <a:lnTo>
                  <a:pt x="534" y="380"/>
                </a:lnTo>
                <a:lnTo>
                  <a:pt x="533" y="380"/>
                </a:lnTo>
                <a:lnTo>
                  <a:pt x="529" y="379"/>
                </a:lnTo>
                <a:lnTo>
                  <a:pt x="529" y="379"/>
                </a:lnTo>
                <a:lnTo>
                  <a:pt x="529" y="383"/>
                </a:lnTo>
                <a:lnTo>
                  <a:pt x="529" y="388"/>
                </a:lnTo>
                <a:lnTo>
                  <a:pt x="529" y="395"/>
                </a:lnTo>
                <a:lnTo>
                  <a:pt x="532" y="400"/>
                </a:lnTo>
                <a:lnTo>
                  <a:pt x="532" y="400"/>
                </a:lnTo>
                <a:lnTo>
                  <a:pt x="533" y="401"/>
                </a:lnTo>
                <a:lnTo>
                  <a:pt x="536" y="400"/>
                </a:lnTo>
                <a:lnTo>
                  <a:pt x="537" y="398"/>
                </a:lnTo>
                <a:lnTo>
                  <a:pt x="538" y="396"/>
                </a:lnTo>
                <a:lnTo>
                  <a:pt x="538" y="396"/>
                </a:lnTo>
                <a:lnTo>
                  <a:pt x="539" y="398"/>
                </a:lnTo>
                <a:lnTo>
                  <a:pt x="539" y="399"/>
                </a:lnTo>
                <a:lnTo>
                  <a:pt x="542" y="404"/>
                </a:lnTo>
                <a:lnTo>
                  <a:pt x="543" y="410"/>
                </a:lnTo>
                <a:lnTo>
                  <a:pt x="545" y="416"/>
                </a:lnTo>
                <a:lnTo>
                  <a:pt x="545" y="416"/>
                </a:lnTo>
                <a:lnTo>
                  <a:pt x="548" y="420"/>
                </a:lnTo>
                <a:lnTo>
                  <a:pt x="552" y="422"/>
                </a:lnTo>
                <a:lnTo>
                  <a:pt x="554" y="423"/>
                </a:lnTo>
                <a:lnTo>
                  <a:pt x="558" y="422"/>
                </a:lnTo>
                <a:lnTo>
                  <a:pt x="558" y="422"/>
                </a:lnTo>
                <a:lnTo>
                  <a:pt x="559" y="422"/>
                </a:lnTo>
                <a:lnTo>
                  <a:pt x="560" y="425"/>
                </a:lnTo>
                <a:lnTo>
                  <a:pt x="559" y="433"/>
                </a:lnTo>
                <a:lnTo>
                  <a:pt x="556" y="443"/>
                </a:lnTo>
                <a:lnTo>
                  <a:pt x="554" y="449"/>
                </a:lnTo>
                <a:lnTo>
                  <a:pt x="554" y="449"/>
                </a:lnTo>
                <a:lnTo>
                  <a:pt x="553" y="450"/>
                </a:lnTo>
                <a:lnTo>
                  <a:pt x="552" y="449"/>
                </a:lnTo>
                <a:lnTo>
                  <a:pt x="549" y="443"/>
                </a:lnTo>
                <a:lnTo>
                  <a:pt x="547" y="436"/>
                </a:lnTo>
                <a:lnTo>
                  <a:pt x="544" y="431"/>
                </a:lnTo>
                <a:lnTo>
                  <a:pt x="542" y="428"/>
                </a:lnTo>
                <a:lnTo>
                  <a:pt x="542" y="428"/>
                </a:lnTo>
                <a:lnTo>
                  <a:pt x="529" y="418"/>
                </a:lnTo>
                <a:lnTo>
                  <a:pt x="521" y="412"/>
                </a:lnTo>
                <a:lnTo>
                  <a:pt x="521" y="412"/>
                </a:lnTo>
                <a:lnTo>
                  <a:pt x="511" y="404"/>
                </a:lnTo>
                <a:lnTo>
                  <a:pt x="502" y="399"/>
                </a:lnTo>
                <a:lnTo>
                  <a:pt x="499" y="396"/>
                </a:lnTo>
                <a:lnTo>
                  <a:pt x="496" y="395"/>
                </a:lnTo>
                <a:lnTo>
                  <a:pt x="496" y="395"/>
                </a:lnTo>
                <a:lnTo>
                  <a:pt x="490" y="395"/>
                </a:lnTo>
                <a:lnTo>
                  <a:pt x="483" y="393"/>
                </a:lnTo>
                <a:lnTo>
                  <a:pt x="476" y="390"/>
                </a:lnTo>
                <a:lnTo>
                  <a:pt x="470" y="390"/>
                </a:lnTo>
                <a:lnTo>
                  <a:pt x="470" y="390"/>
                </a:lnTo>
                <a:lnTo>
                  <a:pt x="464" y="389"/>
                </a:lnTo>
                <a:lnTo>
                  <a:pt x="460" y="388"/>
                </a:lnTo>
                <a:lnTo>
                  <a:pt x="455" y="384"/>
                </a:lnTo>
                <a:lnTo>
                  <a:pt x="455" y="384"/>
                </a:lnTo>
                <a:lnTo>
                  <a:pt x="453" y="384"/>
                </a:lnTo>
                <a:lnTo>
                  <a:pt x="451" y="384"/>
                </a:lnTo>
                <a:lnTo>
                  <a:pt x="449" y="386"/>
                </a:lnTo>
                <a:lnTo>
                  <a:pt x="449" y="388"/>
                </a:lnTo>
                <a:lnTo>
                  <a:pt x="449" y="388"/>
                </a:lnTo>
                <a:lnTo>
                  <a:pt x="449" y="390"/>
                </a:lnTo>
                <a:lnTo>
                  <a:pt x="447" y="394"/>
                </a:lnTo>
                <a:lnTo>
                  <a:pt x="446" y="398"/>
                </a:lnTo>
                <a:lnTo>
                  <a:pt x="446" y="404"/>
                </a:lnTo>
                <a:lnTo>
                  <a:pt x="446" y="404"/>
                </a:lnTo>
                <a:lnTo>
                  <a:pt x="449" y="414"/>
                </a:lnTo>
                <a:lnTo>
                  <a:pt x="453" y="422"/>
                </a:lnTo>
                <a:lnTo>
                  <a:pt x="453" y="422"/>
                </a:lnTo>
                <a:lnTo>
                  <a:pt x="454" y="425"/>
                </a:lnTo>
                <a:lnTo>
                  <a:pt x="453" y="426"/>
                </a:lnTo>
                <a:lnTo>
                  <a:pt x="451" y="428"/>
                </a:lnTo>
                <a:lnTo>
                  <a:pt x="443" y="430"/>
                </a:lnTo>
                <a:lnTo>
                  <a:pt x="443" y="430"/>
                </a:lnTo>
                <a:lnTo>
                  <a:pt x="441" y="432"/>
                </a:lnTo>
                <a:lnTo>
                  <a:pt x="441" y="434"/>
                </a:lnTo>
                <a:lnTo>
                  <a:pt x="441" y="444"/>
                </a:lnTo>
                <a:lnTo>
                  <a:pt x="441" y="444"/>
                </a:lnTo>
                <a:lnTo>
                  <a:pt x="439" y="447"/>
                </a:lnTo>
                <a:lnTo>
                  <a:pt x="438" y="446"/>
                </a:lnTo>
                <a:lnTo>
                  <a:pt x="436" y="443"/>
                </a:lnTo>
                <a:lnTo>
                  <a:pt x="433" y="442"/>
                </a:lnTo>
                <a:lnTo>
                  <a:pt x="433" y="442"/>
                </a:lnTo>
                <a:lnTo>
                  <a:pt x="431" y="441"/>
                </a:lnTo>
                <a:lnTo>
                  <a:pt x="431" y="439"/>
                </a:lnTo>
                <a:lnTo>
                  <a:pt x="431" y="438"/>
                </a:lnTo>
                <a:lnTo>
                  <a:pt x="432" y="438"/>
                </a:lnTo>
                <a:lnTo>
                  <a:pt x="432" y="438"/>
                </a:lnTo>
                <a:lnTo>
                  <a:pt x="433" y="437"/>
                </a:lnTo>
                <a:lnTo>
                  <a:pt x="433" y="436"/>
                </a:lnTo>
                <a:lnTo>
                  <a:pt x="435" y="432"/>
                </a:lnTo>
                <a:lnTo>
                  <a:pt x="435" y="432"/>
                </a:lnTo>
                <a:lnTo>
                  <a:pt x="435" y="430"/>
                </a:lnTo>
                <a:lnTo>
                  <a:pt x="433" y="427"/>
                </a:lnTo>
                <a:lnTo>
                  <a:pt x="430" y="423"/>
                </a:lnTo>
                <a:lnTo>
                  <a:pt x="430" y="423"/>
                </a:lnTo>
                <a:lnTo>
                  <a:pt x="427" y="422"/>
                </a:lnTo>
                <a:lnTo>
                  <a:pt x="425" y="423"/>
                </a:lnTo>
                <a:lnTo>
                  <a:pt x="417" y="428"/>
                </a:lnTo>
                <a:lnTo>
                  <a:pt x="417" y="428"/>
                </a:lnTo>
                <a:lnTo>
                  <a:pt x="410" y="433"/>
                </a:lnTo>
                <a:lnTo>
                  <a:pt x="400" y="436"/>
                </a:lnTo>
                <a:lnTo>
                  <a:pt x="400" y="436"/>
                </a:lnTo>
                <a:lnTo>
                  <a:pt x="395" y="436"/>
                </a:lnTo>
                <a:lnTo>
                  <a:pt x="391" y="434"/>
                </a:lnTo>
                <a:lnTo>
                  <a:pt x="389" y="434"/>
                </a:lnTo>
                <a:lnTo>
                  <a:pt x="385" y="436"/>
                </a:lnTo>
                <a:lnTo>
                  <a:pt x="385" y="436"/>
                </a:lnTo>
                <a:lnTo>
                  <a:pt x="378" y="439"/>
                </a:lnTo>
                <a:lnTo>
                  <a:pt x="374" y="442"/>
                </a:lnTo>
                <a:lnTo>
                  <a:pt x="374" y="442"/>
                </a:lnTo>
                <a:lnTo>
                  <a:pt x="374" y="444"/>
                </a:lnTo>
                <a:lnTo>
                  <a:pt x="374" y="447"/>
                </a:lnTo>
                <a:lnTo>
                  <a:pt x="374" y="448"/>
                </a:lnTo>
                <a:lnTo>
                  <a:pt x="373" y="449"/>
                </a:lnTo>
                <a:lnTo>
                  <a:pt x="373" y="449"/>
                </a:lnTo>
                <a:lnTo>
                  <a:pt x="369" y="450"/>
                </a:lnTo>
                <a:lnTo>
                  <a:pt x="368" y="449"/>
                </a:lnTo>
                <a:lnTo>
                  <a:pt x="367" y="449"/>
                </a:lnTo>
                <a:lnTo>
                  <a:pt x="364" y="452"/>
                </a:lnTo>
                <a:lnTo>
                  <a:pt x="364" y="452"/>
                </a:lnTo>
                <a:lnTo>
                  <a:pt x="363" y="455"/>
                </a:lnTo>
                <a:lnTo>
                  <a:pt x="361" y="457"/>
                </a:lnTo>
                <a:lnTo>
                  <a:pt x="357" y="459"/>
                </a:lnTo>
                <a:lnTo>
                  <a:pt x="357" y="459"/>
                </a:lnTo>
                <a:lnTo>
                  <a:pt x="355" y="460"/>
                </a:lnTo>
                <a:lnTo>
                  <a:pt x="353" y="460"/>
                </a:lnTo>
                <a:lnTo>
                  <a:pt x="352" y="459"/>
                </a:lnTo>
                <a:lnTo>
                  <a:pt x="351" y="459"/>
                </a:lnTo>
                <a:lnTo>
                  <a:pt x="351" y="459"/>
                </a:lnTo>
                <a:lnTo>
                  <a:pt x="348" y="459"/>
                </a:lnTo>
                <a:lnTo>
                  <a:pt x="348" y="458"/>
                </a:lnTo>
                <a:lnTo>
                  <a:pt x="347" y="457"/>
                </a:lnTo>
                <a:lnTo>
                  <a:pt x="345" y="458"/>
                </a:lnTo>
                <a:lnTo>
                  <a:pt x="345" y="458"/>
                </a:lnTo>
                <a:lnTo>
                  <a:pt x="343" y="458"/>
                </a:lnTo>
                <a:lnTo>
                  <a:pt x="343" y="457"/>
                </a:lnTo>
                <a:lnTo>
                  <a:pt x="346" y="452"/>
                </a:lnTo>
                <a:lnTo>
                  <a:pt x="346" y="452"/>
                </a:lnTo>
                <a:lnTo>
                  <a:pt x="352" y="447"/>
                </a:lnTo>
                <a:lnTo>
                  <a:pt x="358" y="442"/>
                </a:lnTo>
                <a:lnTo>
                  <a:pt x="358" y="442"/>
                </a:lnTo>
                <a:lnTo>
                  <a:pt x="359" y="439"/>
                </a:lnTo>
                <a:lnTo>
                  <a:pt x="361" y="434"/>
                </a:lnTo>
                <a:lnTo>
                  <a:pt x="359" y="426"/>
                </a:lnTo>
                <a:lnTo>
                  <a:pt x="359" y="426"/>
                </a:lnTo>
                <a:lnTo>
                  <a:pt x="361" y="423"/>
                </a:lnTo>
                <a:lnTo>
                  <a:pt x="363" y="422"/>
                </a:lnTo>
                <a:lnTo>
                  <a:pt x="367" y="418"/>
                </a:lnTo>
                <a:lnTo>
                  <a:pt x="367" y="418"/>
                </a:lnTo>
                <a:lnTo>
                  <a:pt x="355" y="425"/>
                </a:lnTo>
                <a:lnTo>
                  <a:pt x="355" y="425"/>
                </a:lnTo>
                <a:lnTo>
                  <a:pt x="346" y="430"/>
                </a:lnTo>
                <a:lnTo>
                  <a:pt x="339" y="436"/>
                </a:lnTo>
                <a:lnTo>
                  <a:pt x="339" y="436"/>
                </a:lnTo>
                <a:lnTo>
                  <a:pt x="331" y="439"/>
                </a:lnTo>
                <a:lnTo>
                  <a:pt x="320" y="443"/>
                </a:lnTo>
                <a:lnTo>
                  <a:pt x="320" y="443"/>
                </a:lnTo>
                <a:lnTo>
                  <a:pt x="316" y="444"/>
                </a:lnTo>
                <a:lnTo>
                  <a:pt x="314" y="447"/>
                </a:lnTo>
                <a:lnTo>
                  <a:pt x="309" y="452"/>
                </a:lnTo>
                <a:lnTo>
                  <a:pt x="307" y="455"/>
                </a:lnTo>
                <a:lnTo>
                  <a:pt x="304" y="458"/>
                </a:lnTo>
                <a:lnTo>
                  <a:pt x="304" y="458"/>
                </a:lnTo>
                <a:lnTo>
                  <a:pt x="302" y="459"/>
                </a:lnTo>
                <a:lnTo>
                  <a:pt x="298" y="458"/>
                </a:lnTo>
                <a:lnTo>
                  <a:pt x="293" y="457"/>
                </a:lnTo>
                <a:lnTo>
                  <a:pt x="293" y="457"/>
                </a:lnTo>
                <a:lnTo>
                  <a:pt x="292" y="457"/>
                </a:lnTo>
                <a:lnTo>
                  <a:pt x="292" y="457"/>
                </a:lnTo>
                <a:lnTo>
                  <a:pt x="293" y="459"/>
                </a:lnTo>
                <a:lnTo>
                  <a:pt x="295" y="464"/>
                </a:lnTo>
                <a:lnTo>
                  <a:pt x="295" y="464"/>
                </a:lnTo>
                <a:lnTo>
                  <a:pt x="295" y="465"/>
                </a:lnTo>
                <a:lnTo>
                  <a:pt x="294" y="466"/>
                </a:lnTo>
                <a:lnTo>
                  <a:pt x="291" y="468"/>
                </a:lnTo>
                <a:lnTo>
                  <a:pt x="283" y="469"/>
                </a:lnTo>
                <a:lnTo>
                  <a:pt x="283" y="469"/>
                </a:lnTo>
                <a:lnTo>
                  <a:pt x="282" y="471"/>
                </a:lnTo>
                <a:lnTo>
                  <a:pt x="282" y="476"/>
                </a:lnTo>
                <a:lnTo>
                  <a:pt x="282" y="482"/>
                </a:lnTo>
                <a:lnTo>
                  <a:pt x="281" y="489"/>
                </a:lnTo>
                <a:lnTo>
                  <a:pt x="281" y="489"/>
                </a:lnTo>
                <a:lnTo>
                  <a:pt x="279" y="491"/>
                </a:lnTo>
                <a:lnTo>
                  <a:pt x="277" y="494"/>
                </a:lnTo>
                <a:lnTo>
                  <a:pt x="275" y="495"/>
                </a:lnTo>
                <a:lnTo>
                  <a:pt x="272" y="495"/>
                </a:lnTo>
                <a:lnTo>
                  <a:pt x="265" y="495"/>
                </a:lnTo>
                <a:lnTo>
                  <a:pt x="259" y="495"/>
                </a:lnTo>
                <a:lnTo>
                  <a:pt x="259" y="495"/>
                </a:lnTo>
                <a:lnTo>
                  <a:pt x="255" y="495"/>
                </a:lnTo>
                <a:lnTo>
                  <a:pt x="252" y="492"/>
                </a:lnTo>
                <a:lnTo>
                  <a:pt x="250" y="485"/>
                </a:lnTo>
                <a:lnTo>
                  <a:pt x="250" y="485"/>
                </a:lnTo>
                <a:lnTo>
                  <a:pt x="247" y="482"/>
                </a:lnTo>
                <a:lnTo>
                  <a:pt x="245" y="480"/>
                </a:lnTo>
                <a:lnTo>
                  <a:pt x="241" y="479"/>
                </a:lnTo>
                <a:lnTo>
                  <a:pt x="241" y="479"/>
                </a:lnTo>
                <a:lnTo>
                  <a:pt x="240" y="476"/>
                </a:lnTo>
                <a:lnTo>
                  <a:pt x="240" y="474"/>
                </a:lnTo>
                <a:lnTo>
                  <a:pt x="244" y="466"/>
                </a:lnTo>
                <a:lnTo>
                  <a:pt x="244" y="466"/>
                </a:lnTo>
                <a:lnTo>
                  <a:pt x="247" y="463"/>
                </a:lnTo>
                <a:lnTo>
                  <a:pt x="252" y="460"/>
                </a:lnTo>
                <a:lnTo>
                  <a:pt x="257" y="459"/>
                </a:lnTo>
                <a:lnTo>
                  <a:pt x="260" y="457"/>
                </a:lnTo>
                <a:lnTo>
                  <a:pt x="260" y="457"/>
                </a:lnTo>
                <a:lnTo>
                  <a:pt x="261" y="457"/>
                </a:lnTo>
                <a:lnTo>
                  <a:pt x="260" y="454"/>
                </a:lnTo>
                <a:lnTo>
                  <a:pt x="257" y="450"/>
                </a:lnTo>
                <a:lnTo>
                  <a:pt x="252" y="443"/>
                </a:lnTo>
                <a:lnTo>
                  <a:pt x="252" y="443"/>
                </a:lnTo>
                <a:lnTo>
                  <a:pt x="250" y="439"/>
                </a:lnTo>
                <a:lnTo>
                  <a:pt x="246" y="438"/>
                </a:lnTo>
                <a:lnTo>
                  <a:pt x="243" y="436"/>
                </a:lnTo>
                <a:lnTo>
                  <a:pt x="238" y="436"/>
                </a:lnTo>
                <a:lnTo>
                  <a:pt x="238" y="436"/>
                </a:lnTo>
                <a:lnTo>
                  <a:pt x="228" y="433"/>
                </a:lnTo>
                <a:lnTo>
                  <a:pt x="219" y="431"/>
                </a:lnTo>
                <a:lnTo>
                  <a:pt x="219" y="431"/>
                </a:lnTo>
                <a:lnTo>
                  <a:pt x="217" y="431"/>
                </a:lnTo>
                <a:lnTo>
                  <a:pt x="217" y="432"/>
                </a:lnTo>
                <a:lnTo>
                  <a:pt x="219" y="437"/>
                </a:lnTo>
                <a:lnTo>
                  <a:pt x="219" y="437"/>
                </a:lnTo>
                <a:lnTo>
                  <a:pt x="224" y="443"/>
                </a:lnTo>
                <a:lnTo>
                  <a:pt x="227" y="448"/>
                </a:lnTo>
                <a:lnTo>
                  <a:pt x="228" y="453"/>
                </a:lnTo>
                <a:lnTo>
                  <a:pt x="228" y="453"/>
                </a:lnTo>
                <a:lnTo>
                  <a:pt x="228" y="455"/>
                </a:lnTo>
                <a:lnTo>
                  <a:pt x="228" y="459"/>
                </a:lnTo>
                <a:lnTo>
                  <a:pt x="224" y="469"/>
                </a:lnTo>
                <a:lnTo>
                  <a:pt x="220" y="478"/>
                </a:lnTo>
                <a:lnTo>
                  <a:pt x="218" y="482"/>
                </a:lnTo>
                <a:lnTo>
                  <a:pt x="218" y="482"/>
                </a:lnTo>
                <a:lnTo>
                  <a:pt x="219" y="485"/>
                </a:lnTo>
                <a:lnTo>
                  <a:pt x="220" y="486"/>
                </a:lnTo>
                <a:lnTo>
                  <a:pt x="224" y="489"/>
                </a:lnTo>
                <a:lnTo>
                  <a:pt x="229" y="492"/>
                </a:lnTo>
                <a:lnTo>
                  <a:pt x="233" y="497"/>
                </a:lnTo>
                <a:lnTo>
                  <a:pt x="233" y="497"/>
                </a:lnTo>
                <a:lnTo>
                  <a:pt x="234" y="500"/>
                </a:lnTo>
                <a:lnTo>
                  <a:pt x="234" y="503"/>
                </a:lnTo>
                <a:lnTo>
                  <a:pt x="230" y="511"/>
                </a:lnTo>
                <a:lnTo>
                  <a:pt x="223" y="522"/>
                </a:lnTo>
                <a:lnTo>
                  <a:pt x="223" y="522"/>
                </a:lnTo>
                <a:lnTo>
                  <a:pt x="222" y="523"/>
                </a:lnTo>
                <a:lnTo>
                  <a:pt x="219" y="523"/>
                </a:lnTo>
                <a:lnTo>
                  <a:pt x="217" y="522"/>
                </a:lnTo>
                <a:lnTo>
                  <a:pt x="215" y="521"/>
                </a:lnTo>
                <a:lnTo>
                  <a:pt x="215" y="521"/>
                </a:lnTo>
                <a:lnTo>
                  <a:pt x="213" y="516"/>
                </a:lnTo>
                <a:lnTo>
                  <a:pt x="210" y="515"/>
                </a:lnTo>
                <a:lnTo>
                  <a:pt x="208" y="515"/>
                </a:lnTo>
                <a:lnTo>
                  <a:pt x="208" y="515"/>
                </a:lnTo>
                <a:lnTo>
                  <a:pt x="206" y="513"/>
                </a:lnTo>
                <a:lnTo>
                  <a:pt x="204" y="512"/>
                </a:lnTo>
                <a:lnTo>
                  <a:pt x="202" y="510"/>
                </a:lnTo>
                <a:lnTo>
                  <a:pt x="202" y="510"/>
                </a:lnTo>
                <a:lnTo>
                  <a:pt x="199" y="511"/>
                </a:lnTo>
                <a:lnTo>
                  <a:pt x="197" y="513"/>
                </a:lnTo>
                <a:lnTo>
                  <a:pt x="192" y="521"/>
                </a:lnTo>
                <a:lnTo>
                  <a:pt x="192" y="521"/>
                </a:lnTo>
                <a:lnTo>
                  <a:pt x="188" y="523"/>
                </a:lnTo>
                <a:lnTo>
                  <a:pt x="185" y="526"/>
                </a:lnTo>
                <a:lnTo>
                  <a:pt x="180" y="528"/>
                </a:lnTo>
                <a:lnTo>
                  <a:pt x="177" y="531"/>
                </a:lnTo>
                <a:lnTo>
                  <a:pt x="177" y="531"/>
                </a:lnTo>
                <a:lnTo>
                  <a:pt x="170" y="537"/>
                </a:lnTo>
                <a:lnTo>
                  <a:pt x="165" y="544"/>
                </a:lnTo>
                <a:lnTo>
                  <a:pt x="165" y="544"/>
                </a:lnTo>
                <a:lnTo>
                  <a:pt x="164" y="547"/>
                </a:lnTo>
                <a:lnTo>
                  <a:pt x="165" y="548"/>
                </a:lnTo>
                <a:lnTo>
                  <a:pt x="169" y="554"/>
                </a:lnTo>
                <a:lnTo>
                  <a:pt x="176" y="563"/>
                </a:lnTo>
                <a:lnTo>
                  <a:pt x="176" y="563"/>
                </a:lnTo>
                <a:lnTo>
                  <a:pt x="177" y="565"/>
                </a:lnTo>
                <a:lnTo>
                  <a:pt x="177" y="567"/>
                </a:lnTo>
                <a:lnTo>
                  <a:pt x="174" y="572"/>
                </a:lnTo>
                <a:lnTo>
                  <a:pt x="174" y="572"/>
                </a:lnTo>
                <a:lnTo>
                  <a:pt x="172" y="574"/>
                </a:lnTo>
                <a:lnTo>
                  <a:pt x="171" y="574"/>
                </a:lnTo>
                <a:lnTo>
                  <a:pt x="165" y="571"/>
                </a:lnTo>
                <a:lnTo>
                  <a:pt x="154" y="566"/>
                </a:lnTo>
                <a:lnTo>
                  <a:pt x="154" y="566"/>
                </a:lnTo>
                <a:lnTo>
                  <a:pt x="149" y="565"/>
                </a:lnTo>
                <a:lnTo>
                  <a:pt x="145" y="566"/>
                </a:lnTo>
                <a:lnTo>
                  <a:pt x="145" y="566"/>
                </a:lnTo>
                <a:lnTo>
                  <a:pt x="144" y="567"/>
                </a:lnTo>
                <a:lnTo>
                  <a:pt x="143" y="567"/>
                </a:lnTo>
                <a:lnTo>
                  <a:pt x="139" y="565"/>
                </a:lnTo>
                <a:lnTo>
                  <a:pt x="137" y="561"/>
                </a:lnTo>
                <a:lnTo>
                  <a:pt x="134" y="558"/>
                </a:lnTo>
                <a:lnTo>
                  <a:pt x="134" y="558"/>
                </a:lnTo>
                <a:lnTo>
                  <a:pt x="133" y="555"/>
                </a:lnTo>
                <a:lnTo>
                  <a:pt x="132" y="554"/>
                </a:lnTo>
                <a:lnTo>
                  <a:pt x="129" y="555"/>
                </a:lnTo>
                <a:lnTo>
                  <a:pt x="127" y="554"/>
                </a:lnTo>
                <a:lnTo>
                  <a:pt x="127" y="554"/>
                </a:lnTo>
                <a:lnTo>
                  <a:pt x="124" y="554"/>
                </a:lnTo>
                <a:lnTo>
                  <a:pt x="124" y="555"/>
                </a:lnTo>
                <a:lnTo>
                  <a:pt x="124" y="558"/>
                </a:lnTo>
                <a:lnTo>
                  <a:pt x="124" y="558"/>
                </a:lnTo>
                <a:lnTo>
                  <a:pt x="123" y="559"/>
                </a:lnTo>
                <a:lnTo>
                  <a:pt x="122" y="560"/>
                </a:lnTo>
                <a:lnTo>
                  <a:pt x="119" y="563"/>
                </a:lnTo>
                <a:lnTo>
                  <a:pt x="119" y="563"/>
                </a:lnTo>
                <a:lnTo>
                  <a:pt x="118" y="564"/>
                </a:lnTo>
                <a:lnTo>
                  <a:pt x="119" y="567"/>
                </a:lnTo>
                <a:lnTo>
                  <a:pt x="121" y="572"/>
                </a:lnTo>
                <a:lnTo>
                  <a:pt x="126" y="579"/>
                </a:lnTo>
                <a:lnTo>
                  <a:pt x="126" y="579"/>
                </a:lnTo>
                <a:lnTo>
                  <a:pt x="128" y="582"/>
                </a:lnTo>
                <a:lnTo>
                  <a:pt x="130" y="582"/>
                </a:lnTo>
                <a:lnTo>
                  <a:pt x="133" y="580"/>
                </a:lnTo>
                <a:lnTo>
                  <a:pt x="135" y="579"/>
                </a:lnTo>
                <a:lnTo>
                  <a:pt x="135" y="579"/>
                </a:lnTo>
                <a:lnTo>
                  <a:pt x="138" y="579"/>
                </a:lnTo>
                <a:lnTo>
                  <a:pt x="139" y="580"/>
                </a:lnTo>
                <a:lnTo>
                  <a:pt x="139" y="585"/>
                </a:lnTo>
                <a:lnTo>
                  <a:pt x="140" y="590"/>
                </a:lnTo>
                <a:lnTo>
                  <a:pt x="142" y="593"/>
                </a:lnTo>
                <a:lnTo>
                  <a:pt x="142" y="593"/>
                </a:lnTo>
                <a:lnTo>
                  <a:pt x="142" y="595"/>
                </a:lnTo>
                <a:lnTo>
                  <a:pt x="142" y="596"/>
                </a:lnTo>
                <a:lnTo>
                  <a:pt x="139" y="597"/>
                </a:lnTo>
                <a:lnTo>
                  <a:pt x="133" y="598"/>
                </a:lnTo>
                <a:lnTo>
                  <a:pt x="133" y="598"/>
                </a:lnTo>
                <a:lnTo>
                  <a:pt x="130" y="598"/>
                </a:lnTo>
                <a:lnTo>
                  <a:pt x="126" y="597"/>
                </a:lnTo>
                <a:lnTo>
                  <a:pt x="121" y="596"/>
                </a:lnTo>
                <a:lnTo>
                  <a:pt x="117" y="592"/>
                </a:lnTo>
                <a:lnTo>
                  <a:pt x="117" y="592"/>
                </a:lnTo>
                <a:lnTo>
                  <a:pt x="113" y="590"/>
                </a:lnTo>
                <a:lnTo>
                  <a:pt x="112" y="586"/>
                </a:lnTo>
                <a:lnTo>
                  <a:pt x="111" y="585"/>
                </a:lnTo>
                <a:lnTo>
                  <a:pt x="110" y="583"/>
                </a:lnTo>
                <a:lnTo>
                  <a:pt x="110" y="583"/>
                </a:lnTo>
                <a:lnTo>
                  <a:pt x="107" y="583"/>
                </a:lnTo>
                <a:lnTo>
                  <a:pt x="103" y="582"/>
                </a:lnTo>
                <a:lnTo>
                  <a:pt x="100" y="577"/>
                </a:lnTo>
                <a:lnTo>
                  <a:pt x="100" y="577"/>
                </a:lnTo>
                <a:lnTo>
                  <a:pt x="96" y="574"/>
                </a:lnTo>
                <a:lnTo>
                  <a:pt x="95" y="572"/>
                </a:lnTo>
                <a:lnTo>
                  <a:pt x="96" y="571"/>
                </a:lnTo>
                <a:lnTo>
                  <a:pt x="96" y="571"/>
                </a:lnTo>
                <a:lnTo>
                  <a:pt x="96" y="567"/>
                </a:lnTo>
                <a:lnTo>
                  <a:pt x="96" y="563"/>
                </a:lnTo>
                <a:lnTo>
                  <a:pt x="95" y="551"/>
                </a:lnTo>
                <a:lnTo>
                  <a:pt x="95" y="551"/>
                </a:lnTo>
                <a:lnTo>
                  <a:pt x="94" y="548"/>
                </a:lnTo>
                <a:lnTo>
                  <a:pt x="92" y="547"/>
                </a:lnTo>
                <a:lnTo>
                  <a:pt x="91" y="547"/>
                </a:lnTo>
                <a:lnTo>
                  <a:pt x="92" y="547"/>
                </a:lnTo>
                <a:lnTo>
                  <a:pt x="92" y="547"/>
                </a:lnTo>
                <a:lnTo>
                  <a:pt x="95" y="544"/>
                </a:lnTo>
                <a:lnTo>
                  <a:pt x="96" y="540"/>
                </a:lnTo>
                <a:lnTo>
                  <a:pt x="96" y="535"/>
                </a:lnTo>
                <a:lnTo>
                  <a:pt x="95" y="533"/>
                </a:lnTo>
                <a:lnTo>
                  <a:pt x="95" y="533"/>
                </a:lnTo>
                <a:lnTo>
                  <a:pt x="87" y="526"/>
                </a:lnTo>
                <a:lnTo>
                  <a:pt x="84" y="522"/>
                </a:lnTo>
                <a:lnTo>
                  <a:pt x="80" y="519"/>
                </a:lnTo>
                <a:lnTo>
                  <a:pt x="80" y="519"/>
                </a:lnTo>
                <a:lnTo>
                  <a:pt x="79" y="519"/>
                </a:lnTo>
                <a:lnTo>
                  <a:pt x="76" y="517"/>
                </a:lnTo>
                <a:lnTo>
                  <a:pt x="74" y="512"/>
                </a:lnTo>
                <a:lnTo>
                  <a:pt x="74" y="512"/>
                </a:lnTo>
                <a:lnTo>
                  <a:pt x="71" y="507"/>
                </a:lnTo>
                <a:lnTo>
                  <a:pt x="69" y="505"/>
                </a:lnTo>
                <a:lnTo>
                  <a:pt x="68" y="505"/>
                </a:lnTo>
                <a:lnTo>
                  <a:pt x="68" y="505"/>
                </a:lnTo>
                <a:lnTo>
                  <a:pt x="62" y="503"/>
                </a:lnTo>
                <a:lnTo>
                  <a:pt x="59" y="503"/>
                </a:lnTo>
                <a:lnTo>
                  <a:pt x="55" y="502"/>
                </a:lnTo>
                <a:lnTo>
                  <a:pt x="55" y="502"/>
                </a:lnTo>
                <a:lnTo>
                  <a:pt x="54" y="500"/>
                </a:lnTo>
                <a:lnTo>
                  <a:pt x="54" y="499"/>
                </a:lnTo>
                <a:lnTo>
                  <a:pt x="59" y="496"/>
                </a:lnTo>
                <a:lnTo>
                  <a:pt x="59" y="496"/>
                </a:lnTo>
                <a:lnTo>
                  <a:pt x="60" y="495"/>
                </a:lnTo>
                <a:lnTo>
                  <a:pt x="62" y="492"/>
                </a:lnTo>
                <a:lnTo>
                  <a:pt x="63" y="489"/>
                </a:lnTo>
                <a:lnTo>
                  <a:pt x="63" y="489"/>
                </a:lnTo>
                <a:lnTo>
                  <a:pt x="64" y="489"/>
                </a:lnTo>
                <a:lnTo>
                  <a:pt x="65" y="490"/>
                </a:lnTo>
                <a:lnTo>
                  <a:pt x="68" y="494"/>
                </a:lnTo>
                <a:lnTo>
                  <a:pt x="70" y="497"/>
                </a:lnTo>
                <a:lnTo>
                  <a:pt x="74" y="501"/>
                </a:lnTo>
                <a:lnTo>
                  <a:pt x="74" y="501"/>
                </a:lnTo>
                <a:lnTo>
                  <a:pt x="86" y="507"/>
                </a:lnTo>
                <a:lnTo>
                  <a:pt x="98" y="513"/>
                </a:lnTo>
                <a:lnTo>
                  <a:pt x="98" y="513"/>
                </a:lnTo>
                <a:lnTo>
                  <a:pt x="103" y="515"/>
                </a:lnTo>
                <a:lnTo>
                  <a:pt x="111" y="517"/>
                </a:lnTo>
                <a:lnTo>
                  <a:pt x="126" y="521"/>
                </a:lnTo>
                <a:lnTo>
                  <a:pt x="126" y="521"/>
                </a:lnTo>
                <a:lnTo>
                  <a:pt x="138" y="523"/>
                </a:lnTo>
                <a:lnTo>
                  <a:pt x="148" y="526"/>
                </a:lnTo>
                <a:lnTo>
                  <a:pt x="148" y="526"/>
                </a:lnTo>
                <a:lnTo>
                  <a:pt x="153" y="524"/>
                </a:lnTo>
                <a:lnTo>
                  <a:pt x="156" y="523"/>
                </a:lnTo>
                <a:lnTo>
                  <a:pt x="161" y="522"/>
                </a:lnTo>
                <a:lnTo>
                  <a:pt x="165" y="521"/>
                </a:lnTo>
                <a:lnTo>
                  <a:pt x="165" y="521"/>
                </a:lnTo>
                <a:lnTo>
                  <a:pt x="169" y="519"/>
                </a:lnTo>
                <a:lnTo>
                  <a:pt x="172" y="517"/>
                </a:lnTo>
                <a:lnTo>
                  <a:pt x="176" y="513"/>
                </a:lnTo>
                <a:lnTo>
                  <a:pt x="180" y="508"/>
                </a:lnTo>
                <a:lnTo>
                  <a:pt x="180" y="508"/>
                </a:lnTo>
                <a:lnTo>
                  <a:pt x="183" y="501"/>
                </a:lnTo>
                <a:lnTo>
                  <a:pt x="185" y="494"/>
                </a:lnTo>
                <a:lnTo>
                  <a:pt x="185" y="489"/>
                </a:lnTo>
                <a:lnTo>
                  <a:pt x="185" y="485"/>
                </a:lnTo>
                <a:lnTo>
                  <a:pt x="185" y="485"/>
                </a:lnTo>
                <a:lnTo>
                  <a:pt x="183" y="481"/>
                </a:lnTo>
                <a:lnTo>
                  <a:pt x="183" y="474"/>
                </a:lnTo>
                <a:lnTo>
                  <a:pt x="183" y="468"/>
                </a:lnTo>
                <a:lnTo>
                  <a:pt x="182" y="465"/>
                </a:lnTo>
                <a:lnTo>
                  <a:pt x="181" y="463"/>
                </a:lnTo>
                <a:lnTo>
                  <a:pt x="181" y="463"/>
                </a:lnTo>
                <a:lnTo>
                  <a:pt x="177" y="460"/>
                </a:lnTo>
                <a:lnTo>
                  <a:pt x="172" y="455"/>
                </a:lnTo>
                <a:lnTo>
                  <a:pt x="172" y="455"/>
                </a:lnTo>
                <a:lnTo>
                  <a:pt x="167" y="450"/>
                </a:lnTo>
                <a:lnTo>
                  <a:pt x="165" y="450"/>
                </a:lnTo>
                <a:lnTo>
                  <a:pt x="164" y="450"/>
                </a:lnTo>
                <a:lnTo>
                  <a:pt x="164" y="450"/>
                </a:lnTo>
                <a:lnTo>
                  <a:pt x="161" y="450"/>
                </a:lnTo>
                <a:lnTo>
                  <a:pt x="160" y="449"/>
                </a:lnTo>
                <a:lnTo>
                  <a:pt x="156" y="444"/>
                </a:lnTo>
                <a:lnTo>
                  <a:pt x="156" y="444"/>
                </a:lnTo>
                <a:lnTo>
                  <a:pt x="151" y="442"/>
                </a:lnTo>
                <a:lnTo>
                  <a:pt x="145" y="442"/>
                </a:lnTo>
                <a:lnTo>
                  <a:pt x="145" y="442"/>
                </a:lnTo>
                <a:lnTo>
                  <a:pt x="142" y="441"/>
                </a:lnTo>
                <a:lnTo>
                  <a:pt x="140" y="438"/>
                </a:lnTo>
                <a:lnTo>
                  <a:pt x="135" y="433"/>
                </a:lnTo>
                <a:lnTo>
                  <a:pt x="135" y="433"/>
                </a:lnTo>
                <a:lnTo>
                  <a:pt x="130" y="428"/>
                </a:lnTo>
                <a:lnTo>
                  <a:pt x="123" y="423"/>
                </a:lnTo>
                <a:lnTo>
                  <a:pt x="111" y="414"/>
                </a:lnTo>
                <a:lnTo>
                  <a:pt x="111" y="414"/>
                </a:lnTo>
                <a:lnTo>
                  <a:pt x="107" y="412"/>
                </a:lnTo>
                <a:lnTo>
                  <a:pt x="103" y="410"/>
                </a:lnTo>
                <a:lnTo>
                  <a:pt x="98" y="410"/>
                </a:lnTo>
                <a:lnTo>
                  <a:pt x="95" y="410"/>
                </a:lnTo>
                <a:lnTo>
                  <a:pt x="95" y="410"/>
                </a:lnTo>
                <a:lnTo>
                  <a:pt x="91" y="410"/>
                </a:lnTo>
                <a:lnTo>
                  <a:pt x="87" y="409"/>
                </a:lnTo>
                <a:lnTo>
                  <a:pt x="85" y="409"/>
                </a:lnTo>
                <a:lnTo>
                  <a:pt x="82" y="407"/>
                </a:lnTo>
                <a:lnTo>
                  <a:pt x="82" y="407"/>
                </a:lnTo>
                <a:lnTo>
                  <a:pt x="79" y="407"/>
                </a:lnTo>
                <a:lnTo>
                  <a:pt x="78" y="406"/>
                </a:lnTo>
                <a:lnTo>
                  <a:pt x="76" y="404"/>
                </a:lnTo>
                <a:lnTo>
                  <a:pt x="76" y="404"/>
                </a:lnTo>
                <a:lnTo>
                  <a:pt x="75" y="404"/>
                </a:lnTo>
                <a:lnTo>
                  <a:pt x="74" y="404"/>
                </a:lnTo>
                <a:lnTo>
                  <a:pt x="68" y="407"/>
                </a:lnTo>
                <a:lnTo>
                  <a:pt x="68" y="407"/>
                </a:lnTo>
                <a:lnTo>
                  <a:pt x="66" y="409"/>
                </a:lnTo>
                <a:lnTo>
                  <a:pt x="66" y="407"/>
                </a:lnTo>
                <a:lnTo>
                  <a:pt x="66" y="405"/>
                </a:lnTo>
                <a:lnTo>
                  <a:pt x="68" y="402"/>
                </a:lnTo>
                <a:lnTo>
                  <a:pt x="66" y="401"/>
                </a:lnTo>
                <a:lnTo>
                  <a:pt x="66" y="401"/>
                </a:lnTo>
                <a:lnTo>
                  <a:pt x="66" y="401"/>
                </a:lnTo>
                <a:lnTo>
                  <a:pt x="63" y="400"/>
                </a:lnTo>
                <a:lnTo>
                  <a:pt x="60" y="399"/>
                </a:lnTo>
                <a:lnTo>
                  <a:pt x="60" y="398"/>
                </a:lnTo>
                <a:lnTo>
                  <a:pt x="62" y="398"/>
                </a:lnTo>
                <a:lnTo>
                  <a:pt x="62" y="398"/>
                </a:lnTo>
                <a:lnTo>
                  <a:pt x="64" y="396"/>
                </a:lnTo>
                <a:lnTo>
                  <a:pt x="69" y="394"/>
                </a:lnTo>
                <a:lnTo>
                  <a:pt x="70" y="391"/>
                </a:lnTo>
                <a:lnTo>
                  <a:pt x="70" y="390"/>
                </a:lnTo>
                <a:lnTo>
                  <a:pt x="69" y="388"/>
                </a:lnTo>
                <a:lnTo>
                  <a:pt x="69" y="388"/>
                </a:lnTo>
                <a:lnTo>
                  <a:pt x="64" y="386"/>
                </a:lnTo>
                <a:lnTo>
                  <a:pt x="59" y="385"/>
                </a:lnTo>
                <a:lnTo>
                  <a:pt x="55" y="385"/>
                </a:lnTo>
                <a:lnTo>
                  <a:pt x="53" y="386"/>
                </a:lnTo>
                <a:lnTo>
                  <a:pt x="53" y="386"/>
                </a:lnTo>
                <a:lnTo>
                  <a:pt x="50" y="389"/>
                </a:lnTo>
                <a:lnTo>
                  <a:pt x="48" y="390"/>
                </a:lnTo>
                <a:lnTo>
                  <a:pt x="39" y="390"/>
                </a:lnTo>
                <a:lnTo>
                  <a:pt x="39" y="390"/>
                </a:lnTo>
                <a:lnTo>
                  <a:pt x="34" y="400"/>
                </a:lnTo>
                <a:lnTo>
                  <a:pt x="33" y="404"/>
                </a:lnTo>
                <a:lnTo>
                  <a:pt x="31" y="406"/>
                </a:lnTo>
                <a:lnTo>
                  <a:pt x="31" y="406"/>
                </a:lnTo>
                <a:lnTo>
                  <a:pt x="28" y="407"/>
                </a:lnTo>
                <a:lnTo>
                  <a:pt x="26" y="409"/>
                </a:lnTo>
                <a:lnTo>
                  <a:pt x="23" y="414"/>
                </a:lnTo>
                <a:lnTo>
                  <a:pt x="23" y="414"/>
                </a:lnTo>
                <a:lnTo>
                  <a:pt x="21" y="417"/>
                </a:lnTo>
                <a:lnTo>
                  <a:pt x="18" y="420"/>
                </a:lnTo>
                <a:lnTo>
                  <a:pt x="15" y="423"/>
                </a:lnTo>
                <a:lnTo>
                  <a:pt x="15" y="425"/>
                </a:lnTo>
                <a:lnTo>
                  <a:pt x="15" y="427"/>
                </a:lnTo>
                <a:lnTo>
                  <a:pt x="15" y="427"/>
                </a:lnTo>
                <a:lnTo>
                  <a:pt x="14" y="431"/>
                </a:lnTo>
                <a:lnTo>
                  <a:pt x="12" y="434"/>
                </a:lnTo>
                <a:lnTo>
                  <a:pt x="10" y="439"/>
                </a:lnTo>
                <a:lnTo>
                  <a:pt x="9" y="444"/>
                </a:lnTo>
                <a:lnTo>
                  <a:pt x="9" y="444"/>
                </a:lnTo>
                <a:lnTo>
                  <a:pt x="10" y="448"/>
                </a:lnTo>
                <a:lnTo>
                  <a:pt x="11" y="450"/>
                </a:lnTo>
                <a:lnTo>
                  <a:pt x="17" y="458"/>
                </a:lnTo>
                <a:lnTo>
                  <a:pt x="25" y="464"/>
                </a:lnTo>
                <a:lnTo>
                  <a:pt x="26" y="468"/>
                </a:lnTo>
                <a:lnTo>
                  <a:pt x="27" y="470"/>
                </a:lnTo>
                <a:lnTo>
                  <a:pt x="27" y="470"/>
                </a:lnTo>
                <a:lnTo>
                  <a:pt x="27" y="475"/>
                </a:lnTo>
                <a:lnTo>
                  <a:pt x="25" y="480"/>
                </a:lnTo>
                <a:lnTo>
                  <a:pt x="18" y="489"/>
                </a:lnTo>
                <a:lnTo>
                  <a:pt x="18" y="489"/>
                </a:lnTo>
                <a:lnTo>
                  <a:pt x="18" y="491"/>
                </a:lnTo>
                <a:lnTo>
                  <a:pt x="20" y="497"/>
                </a:lnTo>
                <a:lnTo>
                  <a:pt x="25" y="511"/>
                </a:lnTo>
                <a:lnTo>
                  <a:pt x="31" y="524"/>
                </a:lnTo>
                <a:lnTo>
                  <a:pt x="34" y="533"/>
                </a:lnTo>
                <a:lnTo>
                  <a:pt x="34" y="533"/>
                </a:lnTo>
                <a:lnTo>
                  <a:pt x="32" y="538"/>
                </a:lnTo>
                <a:lnTo>
                  <a:pt x="28" y="543"/>
                </a:lnTo>
                <a:lnTo>
                  <a:pt x="28" y="543"/>
                </a:lnTo>
                <a:lnTo>
                  <a:pt x="27" y="545"/>
                </a:lnTo>
                <a:lnTo>
                  <a:pt x="27" y="549"/>
                </a:lnTo>
                <a:lnTo>
                  <a:pt x="28" y="558"/>
                </a:lnTo>
                <a:lnTo>
                  <a:pt x="31" y="571"/>
                </a:lnTo>
                <a:lnTo>
                  <a:pt x="31" y="571"/>
                </a:lnTo>
                <a:lnTo>
                  <a:pt x="32" y="575"/>
                </a:lnTo>
                <a:lnTo>
                  <a:pt x="33" y="580"/>
                </a:lnTo>
                <a:lnTo>
                  <a:pt x="34" y="582"/>
                </a:lnTo>
                <a:lnTo>
                  <a:pt x="38" y="586"/>
                </a:lnTo>
                <a:lnTo>
                  <a:pt x="38" y="586"/>
                </a:lnTo>
                <a:lnTo>
                  <a:pt x="41" y="588"/>
                </a:lnTo>
                <a:lnTo>
                  <a:pt x="39" y="592"/>
                </a:lnTo>
                <a:lnTo>
                  <a:pt x="36" y="599"/>
                </a:lnTo>
                <a:lnTo>
                  <a:pt x="36" y="599"/>
                </a:lnTo>
                <a:lnTo>
                  <a:pt x="36" y="604"/>
                </a:lnTo>
                <a:lnTo>
                  <a:pt x="37" y="607"/>
                </a:lnTo>
                <a:lnTo>
                  <a:pt x="41" y="609"/>
                </a:lnTo>
                <a:lnTo>
                  <a:pt x="43" y="612"/>
                </a:lnTo>
                <a:lnTo>
                  <a:pt x="43" y="612"/>
                </a:lnTo>
                <a:lnTo>
                  <a:pt x="44" y="615"/>
                </a:lnTo>
                <a:lnTo>
                  <a:pt x="46" y="619"/>
                </a:lnTo>
                <a:lnTo>
                  <a:pt x="44" y="628"/>
                </a:lnTo>
                <a:lnTo>
                  <a:pt x="43" y="639"/>
                </a:lnTo>
                <a:lnTo>
                  <a:pt x="39" y="647"/>
                </a:lnTo>
                <a:lnTo>
                  <a:pt x="39" y="647"/>
                </a:lnTo>
                <a:lnTo>
                  <a:pt x="34" y="657"/>
                </a:lnTo>
                <a:lnTo>
                  <a:pt x="25" y="670"/>
                </a:lnTo>
                <a:lnTo>
                  <a:pt x="1" y="697"/>
                </a:lnTo>
                <a:lnTo>
                  <a:pt x="1" y="697"/>
                </a:lnTo>
                <a:lnTo>
                  <a:pt x="5" y="696"/>
                </a:lnTo>
                <a:lnTo>
                  <a:pt x="5" y="696"/>
                </a:lnTo>
                <a:lnTo>
                  <a:pt x="10" y="694"/>
                </a:lnTo>
                <a:lnTo>
                  <a:pt x="10" y="696"/>
                </a:lnTo>
                <a:lnTo>
                  <a:pt x="10" y="699"/>
                </a:lnTo>
                <a:lnTo>
                  <a:pt x="10" y="699"/>
                </a:lnTo>
                <a:lnTo>
                  <a:pt x="10" y="700"/>
                </a:lnTo>
                <a:lnTo>
                  <a:pt x="10" y="703"/>
                </a:lnTo>
                <a:lnTo>
                  <a:pt x="12" y="703"/>
                </a:lnTo>
                <a:lnTo>
                  <a:pt x="16" y="704"/>
                </a:lnTo>
                <a:lnTo>
                  <a:pt x="20" y="704"/>
                </a:lnTo>
                <a:lnTo>
                  <a:pt x="20" y="704"/>
                </a:lnTo>
                <a:lnTo>
                  <a:pt x="22" y="707"/>
                </a:lnTo>
                <a:lnTo>
                  <a:pt x="23" y="709"/>
                </a:lnTo>
                <a:lnTo>
                  <a:pt x="22" y="712"/>
                </a:lnTo>
                <a:lnTo>
                  <a:pt x="20" y="714"/>
                </a:lnTo>
                <a:lnTo>
                  <a:pt x="20" y="714"/>
                </a:lnTo>
                <a:lnTo>
                  <a:pt x="10" y="715"/>
                </a:lnTo>
                <a:lnTo>
                  <a:pt x="6" y="715"/>
                </a:lnTo>
                <a:lnTo>
                  <a:pt x="5" y="716"/>
                </a:lnTo>
                <a:lnTo>
                  <a:pt x="5" y="718"/>
                </a:lnTo>
                <a:lnTo>
                  <a:pt x="5" y="718"/>
                </a:lnTo>
                <a:lnTo>
                  <a:pt x="6" y="721"/>
                </a:lnTo>
                <a:lnTo>
                  <a:pt x="5" y="723"/>
                </a:lnTo>
                <a:lnTo>
                  <a:pt x="2" y="724"/>
                </a:lnTo>
                <a:lnTo>
                  <a:pt x="2" y="724"/>
                </a:lnTo>
                <a:lnTo>
                  <a:pt x="0" y="739"/>
                </a:lnTo>
                <a:lnTo>
                  <a:pt x="0" y="739"/>
                </a:lnTo>
                <a:lnTo>
                  <a:pt x="1" y="740"/>
                </a:lnTo>
                <a:lnTo>
                  <a:pt x="2" y="741"/>
                </a:lnTo>
                <a:lnTo>
                  <a:pt x="2" y="741"/>
                </a:lnTo>
                <a:lnTo>
                  <a:pt x="2" y="746"/>
                </a:lnTo>
                <a:lnTo>
                  <a:pt x="2" y="750"/>
                </a:lnTo>
                <a:lnTo>
                  <a:pt x="2" y="750"/>
                </a:lnTo>
                <a:lnTo>
                  <a:pt x="0" y="753"/>
                </a:lnTo>
                <a:lnTo>
                  <a:pt x="0" y="753"/>
                </a:lnTo>
                <a:lnTo>
                  <a:pt x="2" y="773"/>
                </a:lnTo>
                <a:lnTo>
                  <a:pt x="2" y="773"/>
                </a:lnTo>
                <a:lnTo>
                  <a:pt x="5" y="780"/>
                </a:lnTo>
                <a:lnTo>
                  <a:pt x="6" y="785"/>
                </a:lnTo>
                <a:lnTo>
                  <a:pt x="6" y="785"/>
                </a:lnTo>
                <a:lnTo>
                  <a:pt x="9" y="789"/>
                </a:lnTo>
                <a:lnTo>
                  <a:pt x="9" y="796"/>
                </a:lnTo>
                <a:lnTo>
                  <a:pt x="9" y="809"/>
                </a:lnTo>
                <a:lnTo>
                  <a:pt x="9" y="809"/>
                </a:lnTo>
                <a:lnTo>
                  <a:pt x="18" y="808"/>
                </a:lnTo>
                <a:lnTo>
                  <a:pt x="18" y="808"/>
                </a:lnTo>
                <a:lnTo>
                  <a:pt x="21" y="809"/>
                </a:lnTo>
                <a:lnTo>
                  <a:pt x="22" y="809"/>
                </a:lnTo>
                <a:lnTo>
                  <a:pt x="22" y="815"/>
                </a:lnTo>
                <a:lnTo>
                  <a:pt x="22" y="815"/>
                </a:lnTo>
                <a:lnTo>
                  <a:pt x="22" y="816"/>
                </a:lnTo>
                <a:lnTo>
                  <a:pt x="25" y="816"/>
                </a:lnTo>
                <a:lnTo>
                  <a:pt x="28" y="815"/>
                </a:lnTo>
                <a:lnTo>
                  <a:pt x="34" y="814"/>
                </a:lnTo>
                <a:lnTo>
                  <a:pt x="36" y="812"/>
                </a:lnTo>
                <a:lnTo>
                  <a:pt x="38" y="814"/>
                </a:lnTo>
                <a:lnTo>
                  <a:pt x="38" y="814"/>
                </a:lnTo>
                <a:lnTo>
                  <a:pt x="41" y="819"/>
                </a:lnTo>
                <a:lnTo>
                  <a:pt x="44" y="830"/>
                </a:lnTo>
                <a:lnTo>
                  <a:pt x="50" y="849"/>
                </a:lnTo>
                <a:lnTo>
                  <a:pt x="50" y="849"/>
                </a:lnTo>
                <a:lnTo>
                  <a:pt x="53" y="854"/>
                </a:lnTo>
                <a:lnTo>
                  <a:pt x="57" y="857"/>
                </a:lnTo>
                <a:lnTo>
                  <a:pt x="60" y="860"/>
                </a:lnTo>
                <a:lnTo>
                  <a:pt x="64" y="864"/>
                </a:lnTo>
                <a:lnTo>
                  <a:pt x="64" y="864"/>
                </a:lnTo>
                <a:lnTo>
                  <a:pt x="64" y="868"/>
                </a:lnTo>
                <a:lnTo>
                  <a:pt x="63" y="870"/>
                </a:lnTo>
                <a:lnTo>
                  <a:pt x="59" y="875"/>
                </a:lnTo>
                <a:lnTo>
                  <a:pt x="52" y="883"/>
                </a:lnTo>
                <a:lnTo>
                  <a:pt x="52" y="883"/>
                </a:lnTo>
                <a:lnTo>
                  <a:pt x="50" y="890"/>
                </a:lnTo>
                <a:lnTo>
                  <a:pt x="50" y="900"/>
                </a:lnTo>
                <a:lnTo>
                  <a:pt x="50" y="900"/>
                </a:lnTo>
                <a:lnTo>
                  <a:pt x="54" y="899"/>
                </a:lnTo>
                <a:lnTo>
                  <a:pt x="59" y="897"/>
                </a:lnTo>
                <a:lnTo>
                  <a:pt x="66" y="897"/>
                </a:lnTo>
                <a:lnTo>
                  <a:pt x="66" y="897"/>
                </a:lnTo>
                <a:lnTo>
                  <a:pt x="74" y="896"/>
                </a:lnTo>
                <a:lnTo>
                  <a:pt x="78" y="895"/>
                </a:lnTo>
                <a:lnTo>
                  <a:pt x="80" y="893"/>
                </a:lnTo>
                <a:lnTo>
                  <a:pt x="80" y="893"/>
                </a:lnTo>
                <a:lnTo>
                  <a:pt x="82" y="891"/>
                </a:lnTo>
                <a:lnTo>
                  <a:pt x="85" y="891"/>
                </a:lnTo>
                <a:lnTo>
                  <a:pt x="86" y="894"/>
                </a:lnTo>
                <a:lnTo>
                  <a:pt x="87" y="897"/>
                </a:lnTo>
                <a:lnTo>
                  <a:pt x="87" y="897"/>
                </a:lnTo>
                <a:lnTo>
                  <a:pt x="92" y="909"/>
                </a:lnTo>
                <a:lnTo>
                  <a:pt x="95" y="915"/>
                </a:lnTo>
                <a:lnTo>
                  <a:pt x="97" y="918"/>
                </a:lnTo>
                <a:lnTo>
                  <a:pt x="97" y="918"/>
                </a:lnTo>
                <a:lnTo>
                  <a:pt x="107" y="927"/>
                </a:lnTo>
                <a:lnTo>
                  <a:pt x="116" y="937"/>
                </a:lnTo>
                <a:lnTo>
                  <a:pt x="116" y="937"/>
                </a:lnTo>
                <a:lnTo>
                  <a:pt x="117" y="938"/>
                </a:lnTo>
                <a:lnTo>
                  <a:pt x="121" y="939"/>
                </a:lnTo>
                <a:lnTo>
                  <a:pt x="128" y="942"/>
                </a:lnTo>
                <a:lnTo>
                  <a:pt x="137" y="943"/>
                </a:lnTo>
                <a:lnTo>
                  <a:pt x="143" y="945"/>
                </a:lnTo>
                <a:lnTo>
                  <a:pt x="143" y="945"/>
                </a:lnTo>
                <a:lnTo>
                  <a:pt x="151" y="948"/>
                </a:lnTo>
                <a:lnTo>
                  <a:pt x="160" y="949"/>
                </a:lnTo>
                <a:lnTo>
                  <a:pt x="160" y="949"/>
                </a:lnTo>
                <a:lnTo>
                  <a:pt x="162" y="949"/>
                </a:lnTo>
                <a:lnTo>
                  <a:pt x="165" y="950"/>
                </a:lnTo>
                <a:lnTo>
                  <a:pt x="169" y="954"/>
                </a:lnTo>
                <a:lnTo>
                  <a:pt x="171" y="958"/>
                </a:lnTo>
                <a:lnTo>
                  <a:pt x="174" y="963"/>
                </a:lnTo>
                <a:lnTo>
                  <a:pt x="174" y="963"/>
                </a:lnTo>
                <a:lnTo>
                  <a:pt x="175" y="966"/>
                </a:lnTo>
                <a:lnTo>
                  <a:pt x="174" y="973"/>
                </a:lnTo>
                <a:lnTo>
                  <a:pt x="172" y="985"/>
                </a:lnTo>
                <a:lnTo>
                  <a:pt x="172" y="985"/>
                </a:lnTo>
                <a:lnTo>
                  <a:pt x="171" y="990"/>
                </a:lnTo>
                <a:lnTo>
                  <a:pt x="167" y="993"/>
                </a:lnTo>
                <a:lnTo>
                  <a:pt x="162" y="997"/>
                </a:lnTo>
                <a:lnTo>
                  <a:pt x="156" y="998"/>
                </a:lnTo>
                <a:lnTo>
                  <a:pt x="156" y="998"/>
                </a:lnTo>
                <a:lnTo>
                  <a:pt x="155" y="1000"/>
                </a:lnTo>
                <a:lnTo>
                  <a:pt x="154" y="1001"/>
                </a:lnTo>
                <a:lnTo>
                  <a:pt x="153" y="1003"/>
                </a:lnTo>
                <a:lnTo>
                  <a:pt x="153" y="1003"/>
                </a:lnTo>
                <a:lnTo>
                  <a:pt x="156" y="1002"/>
                </a:lnTo>
                <a:lnTo>
                  <a:pt x="156" y="1002"/>
                </a:lnTo>
                <a:lnTo>
                  <a:pt x="160" y="1002"/>
                </a:lnTo>
                <a:lnTo>
                  <a:pt x="162" y="1003"/>
                </a:lnTo>
                <a:lnTo>
                  <a:pt x="162" y="1005"/>
                </a:lnTo>
                <a:lnTo>
                  <a:pt x="162" y="1005"/>
                </a:lnTo>
                <a:lnTo>
                  <a:pt x="160" y="1007"/>
                </a:lnTo>
                <a:lnTo>
                  <a:pt x="156" y="1009"/>
                </a:lnTo>
                <a:lnTo>
                  <a:pt x="149" y="1013"/>
                </a:lnTo>
                <a:lnTo>
                  <a:pt x="149" y="1013"/>
                </a:lnTo>
                <a:lnTo>
                  <a:pt x="144" y="1016"/>
                </a:lnTo>
                <a:lnTo>
                  <a:pt x="143" y="1017"/>
                </a:lnTo>
                <a:lnTo>
                  <a:pt x="143" y="1021"/>
                </a:lnTo>
                <a:lnTo>
                  <a:pt x="143" y="1021"/>
                </a:lnTo>
                <a:lnTo>
                  <a:pt x="143" y="1025"/>
                </a:lnTo>
                <a:lnTo>
                  <a:pt x="142" y="1030"/>
                </a:lnTo>
                <a:lnTo>
                  <a:pt x="140" y="1037"/>
                </a:lnTo>
                <a:lnTo>
                  <a:pt x="138" y="1040"/>
                </a:lnTo>
                <a:lnTo>
                  <a:pt x="138" y="1040"/>
                </a:lnTo>
                <a:lnTo>
                  <a:pt x="135" y="1041"/>
                </a:lnTo>
                <a:lnTo>
                  <a:pt x="133" y="1041"/>
                </a:lnTo>
                <a:lnTo>
                  <a:pt x="129" y="1043"/>
                </a:lnTo>
                <a:lnTo>
                  <a:pt x="129" y="1043"/>
                </a:lnTo>
                <a:lnTo>
                  <a:pt x="128" y="1043"/>
                </a:lnTo>
                <a:lnTo>
                  <a:pt x="128" y="1044"/>
                </a:lnTo>
                <a:lnTo>
                  <a:pt x="130" y="1046"/>
                </a:lnTo>
                <a:lnTo>
                  <a:pt x="138" y="1053"/>
                </a:lnTo>
                <a:lnTo>
                  <a:pt x="138" y="1053"/>
                </a:lnTo>
                <a:lnTo>
                  <a:pt x="142" y="1055"/>
                </a:lnTo>
                <a:lnTo>
                  <a:pt x="145" y="1055"/>
                </a:lnTo>
                <a:lnTo>
                  <a:pt x="149" y="1055"/>
                </a:lnTo>
                <a:lnTo>
                  <a:pt x="153" y="1056"/>
                </a:lnTo>
                <a:lnTo>
                  <a:pt x="153" y="1056"/>
                </a:lnTo>
                <a:lnTo>
                  <a:pt x="156" y="1060"/>
                </a:lnTo>
                <a:lnTo>
                  <a:pt x="162" y="1066"/>
                </a:lnTo>
                <a:lnTo>
                  <a:pt x="171" y="1077"/>
                </a:lnTo>
                <a:lnTo>
                  <a:pt x="171" y="1077"/>
                </a:lnTo>
                <a:lnTo>
                  <a:pt x="172" y="1078"/>
                </a:lnTo>
                <a:lnTo>
                  <a:pt x="172" y="1078"/>
                </a:lnTo>
                <a:lnTo>
                  <a:pt x="183" y="1074"/>
                </a:lnTo>
                <a:lnTo>
                  <a:pt x="183" y="1074"/>
                </a:lnTo>
                <a:lnTo>
                  <a:pt x="188" y="1074"/>
                </a:lnTo>
                <a:lnTo>
                  <a:pt x="193" y="1076"/>
                </a:lnTo>
                <a:lnTo>
                  <a:pt x="207" y="1083"/>
                </a:lnTo>
                <a:lnTo>
                  <a:pt x="207" y="1083"/>
                </a:lnTo>
                <a:lnTo>
                  <a:pt x="215" y="1087"/>
                </a:lnTo>
                <a:lnTo>
                  <a:pt x="230" y="1091"/>
                </a:lnTo>
                <a:lnTo>
                  <a:pt x="255" y="1098"/>
                </a:lnTo>
                <a:lnTo>
                  <a:pt x="255" y="1098"/>
                </a:lnTo>
                <a:lnTo>
                  <a:pt x="261" y="1101"/>
                </a:lnTo>
                <a:lnTo>
                  <a:pt x="268" y="1106"/>
                </a:lnTo>
                <a:lnTo>
                  <a:pt x="279" y="1113"/>
                </a:lnTo>
                <a:lnTo>
                  <a:pt x="279" y="1113"/>
                </a:lnTo>
                <a:lnTo>
                  <a:pt x="282" y="1114"/>
                </a:lnTo>
                <a:lnTo>
                  <a:pt x="287" y="1114"/>
                </a:lnTo>
                <a:lnTo>
                  <a:pt x="297" y="1109"/>
                </a:lnTo>
                <a:lnTo>
                  <a:pt x="297" y="1109"/>
                </a:lnTo>
                <a:lnTo>
                  <a:pt x="293" y="1104"/>
                </a:lnTo>
                <a:lnTo>
                  <a:pt x="288" y="1099"/>
                </a:lnTo>
                <a:lnTo>
                  <a:pt x="283" y="1094"/>
                </a:lnTo>
                <a:lnTo>
                  <a:pt x="281" y="1091"/>
                </a:lnTo>
                <a:lnTo>
                  <a:pt x="281" y="1091"/>
                </a:lnTo>
                <a:lnTo>
                  <a:pt x="278" y="1083"/>
                </a:lnTo>
                <a:lnTo>
                  <a:pt x="277" y="1075"/>
                </a:lnTo>
                <a:lnTo>
                  <a:pt x="277" y="1075"/>
                </a:lnTo>
                <a:lnTo>
                  <a:pt x="273" y="1066"/>
                </a:lnTo>
                <a:lnTo>
                  <a:pt x="271" y="1062"/>
                </a:lnTo>
                <a:lnTo>
                  <a:pt x="268" y="1061"/>
                </a:lnTo>
                <a:lnTo>
                  <a:pt x="268" y="1061"/>
                </a:lnTo>
                <a:lnTo>
                  <a:pt x="263" y="1060"/>
                </a:lnTo>
                <a:lnTo>
                  <a:pt x="263" y="1059"/>
                </a:lnTo>
                <a:lnTo>
                  <a:pt x="265" y="1056"/>
                </a:lnTo>
                <a:lnTo>
                  <a:pt x="265" y="1056"/>
                </a:lnTo>
                <a:lnTo>
                  <a:pt x="266" y="1054"/>
                </a:lnTo>
                <a:lnTo>
                  <a:pt x="267" y="1050"/>
                </a:lnTo>
                <a:lnTo>
                  <a:pt x="268" y="1043"/>
                </a:lnTo>
                <a:lnTo>
                  <a:pt x="270" y="1034"/>
                </a:lnTo>
                <a:lnTo>
                  <a:pt x="271" y="1030"/>
                </a:lnTo>
                <a:lnTo>
                  <a:pt x="271" y="1030"/>
                </a:lnTo>
                <a:lnTo>
                  <a:pt x="273" y="1028"/>
                </a:lnTo>
                <a:lnTo>
                  <a:pt x="275" y="1027"/>
                </a:lnTo>
                <a:lnTo>
                  <a:pt x="277" y="1027"/>
                </a:lnTo>
                <a:lnTo>
                  <a:pt x="279" y="1028"/>
                </a:lnTo>
                <a:lnTo>
                  <a:pt x="279" y="1028"/>
                </a:lnTo>
                <a:lnTo>
                  <a:pt x="281" y="1029"/>
                </a:lnTo>
                <a:lnTo>
                  <a:pt x="282" y="1029"/>
                </a:lnTo>
                <a:lnTo>
                  <a:pt x="284" y="1027"/>
                </a:lnTo>
                <a:lnTo>
                  <a:pt x="284" y="1027"/>
                </a:lnTo>
                <a:lnTo>
                  <a:pt x="294" y="1019"/>
                </a:lnTo>
                <a:lnTo>
                  <a:pt x="294" y="1019"/>
                </a:lnTo>
                <a:lnTo>
                  <a:pt x="289" y="1013"/>
                </a:lnTo>
                <a:lnTo>
                  <a:pt x="289" y="1013"/>
                </a:lnTo>
                <a:lnTo>
                  <a:pt x="288" y="1011"/>
                </a:lnTo>
                <a:lnTo>
                  <a:pt x="289" y="1007"/>
                </a:lnTo>
                <a:lnTo>
                  <a:pt x="291" y="998"/>
                </a:lnTo>
                <a:lnTo>
                  <a:pt x="291" y="998"/>
                </a:lnTo>
                <a:lnTo>
                  <a:pt x="291" y="996"/>
                </a:lnTo>
                <a:lnTo>
                  <a:pt x="289" y="996"/>
                </a:lnTo>
                <a:lnTo>
                  <a:pt x="282" y="993"/>
                </a:lnTo>
                <a:lnTo>
                  <a:pt x="282" y="993"/>
                </a:lnTo>
                <a:lnTo>
                  <a:pt x="277" y="992"/>
                </a:lnTo>
                <a:lnTo>
                  <a:pt x="273" y="989"/>
                </a:lnTo>
                <a:lnTo>
                  <a:pt x="267" y="980"/>
                </a:lnTo>
                <a:lnTo>
                  <a:pt x="267" y="980"/>
                </a:lnTo>
                <a:lnTo>
                  <a:pt x="266" y="975"/>
                </a:lnTo>
                <a:lnTo>
                  <a:pt x="266" y="970"/>
                </a:lnTo>
                <a:lnTo>
                  <a:pt x="267" y="964"/>
                </a:lnTo>
                <a:lnTo>
                  <a:pt x="268" y="958"/>
                </a:lnTo>
                <a:lnTo>
                  <a:pt x="268" y="958"/>
                </a:lnTo>
                <a:lnTo>
                  <a:pt x="272" y="952"/>
                </a:lnTo>
                <a:lnTo>
                  <a:pt x="276" y="945"/>
                </a:lnTo>
                <a:lnTo>
                  <a:pt x="281" y="938"/>
                </a:lnTo>
                <a:lnTo>
                  <a:pt x="281" y="938"/>
                </a:lnTo>
                <a:lnTo>
                  <a:pt x="282" y="932"/>
                </a:lnTo>
                <a:lnTo>
                  <a:pt x="283" y="927"/>
                </a:lnTo>
                <a:lnTo>
                  <a:pt x="286" y="923"/>
                </a:lnTo>
                <a:lnTo>
                  <a:pt x="286" y="923"/>
                </a:lnTo>
                <a:lnTo>
                  <a:pt x="289" y="922"/>
                </a:lnTo>
                <a:lnTo>
                  <a:pt x="297" y="922"/>
                </a:lnTo>
                <a:lnTo>
                  <a:pt x="310" y="921"/>
                </a:lnTo>
                <a:lnTo>
                  <a:pt x="310" y="921"/>
                </a:lnTo>
                <a:lnTo>
                  <a:pt x="313" y="920"/>
                </a:lnTo>
                <a:lnTo>
                  <a:pt x="314" y="918"/>
                </a:lnTo>
                <a:lnTo>
                  <a:pt x="318" y="912"/>
                </a:lnTo>
                <a:lnTo>
                  <a:pt x="320" y="906"/>
                </a:lnTo>
                <a:lnTo>
                  <a:pt x="321" y="902"/>
                </a:lnTo>
                <a:lnTo>
                  <a:pt x="321" y="902"/>
                </a:lnTo>
                <a:lnTo>
                  <a:pt x="325" y="901"/>
                </a:lnTo>
                <a:lnTo>
                  <a:pt x="330" y="901"/>
                </a:lnTo>
                <a:lnTo>
                  <a:pt x="340" y="902"/>
                </a:lnTo>
                <a:lnTo>
                  <a:pt x="340" y="902"/>
                </a:lnTo>
                <a:lnTo>
                  <a:pt x="343" y="901"/>
                </a:lnTo>
                <a:lnTo>
                  <a:pt x="347" y="900"/>
                </a:lnTo>
                <a:lnTo>
                  <a:pt x="350" y="897"/>
                </a:lnTo>
                <a:lnTo>
                  <a:pt x="351" y="897"/>
                </a:lnTo>
                <a:lnTo>
                  <a:pt x="351" y="897"/>
                </a:lnTo>
                <a:lnTo>
                  <a:pt x="361" y="911"/>
                </a:lnTo>
                <a:lnTo>
                  <a:pt x="367" y="918"/>
                </a:lnTo>
                <a:lnTo>
                  <a:pt x="371" y="922"/>
                </a:lnTo>
                <a:lnTo>
                  <a:pt x="373" y="922"/>
                </a:lnTo>
                <a:lnTo>
                  <a:pt x="373" y="922"/>
                </a:lnTo>
                <a:lnTo>
                  <a:pt x="377" y="922"/>
                </a:lnTo>
                <a:lnTo>
                  <a:pt x="378" y="921"/>
                </a:lnTo>
                <a:lnTo>
                  <a:pt x="380" y="918"/>
                </a:lnTo>
                <a:lnTo>
                  <a:pt x="382" y="915"/>
                </a:lnTo>
                <a:lnTo>
                  <a:pt x="382" y="911"/>
                </a:lnTo>
                <a:lnTo>
                  <a:pt x="382" y="911"/>
                </a:lnTo>
                <a:lnTo>
                  <a:pt x="383" y="909"/>
                </a:lnTo>
                <a:lnTo>
                  <a:pt x="385" y="906"/>
                </a:lnTo>
                <a:lnTo>
                  <a:pt x="388" y="906"/>
                </a:lnTo>
                <a:lnTo>
                  <a:pt x="391" y="907"/>
                </a:lnTo>
                <a:lnTo>
                  <a:pt x="391" y="907"/>
                </a:lnTo>
                <a:lnTo>
                  <a:pt x="405" y="915"/>
                </a:lnTo>
                <a:lnTo>
                  <a:pt x="417" y="920"/>
                </a:lnTo>
                <a:lnTo>
                  <a:pt x="417" y="920"/>
                </a:lnTo>
                <a:lnTo>
                  <a:pt x="420" y="920"/>
                </a:lnTo>
                <a:lnTo>
                  <a:pt x="423" y="918"/>
                </a:lnTo>
                <a:lnTo>
                  <a:pt x="428" y="915"/>
                </a:lnTo>
                <a:lnTo>
                  <a:pt x="428" y="915"/>
                </a:lnTo>
                <a:lnTo>
                  <a:pt x="437" y="917"/>
                </a:lnTo>
                <a:lnTo>
                  <a:pt x="442" y="918"/>
                </a:lnTo>
                <a:lnTo>
                  <a:pt x="447" y="918"/>
                </a:lnTo>
                <a:lnTo>
                  <a:pt x="447" y="918"/>
                </a:lnTo>
                <a:lnTo>
                  <a:pt x="448" y="917"/>
                </a:lnTo>
                <a:lnTo>
                  <a:pt x="449" y="913"/>
                </a:lnTo>
                <a:lnTo>
                  <a:pt x="448" y="911"/>
                </a:lnTo>
                <a:lnTo>
                  <a:pt x="446" y="909"/>
                </a:lnTo>
                <a:lnTo>
                  <a:pt x="446" y="909"/>
                </a:lnTo>
                <a:lnTo>
                  <a:pt x="444" y="906"/>
                </a:lnTo>
                <a:lnTo>
                  <a:pt x="444" y="904"/>
                </a:lnTo>
                <a:lnTo>
                  <a:pt x="446" y="900"/>
                </a:lnTo>
                <a:lnTo>
                  <a:pt x="451" y="897"/>
                </a:lnTo>
                <a:lnTo>
                  <a:pt x="451" y="897"/>
                </a:lnTo>
                <a:lnTo>
                  <a:pt x="455" y="895"/>
                </a:lnTo>
                <a:lnTo>
                  <a:pt x="459" y="891"/>
                </a:lnTo>
                <a:lnTo>
                  <a:pt x="465" y="884"/>
                </a:lnTo>
                <a:lnTo>
                  <a:pt x="465" y="884"/>
                </a:lnTo>
                <a:lnTo>
                  <a:pt x="468" y="879"/>
                </a:lnTo>
                <a:lnTo>
                  <a:pt x="470" y="872"/>
                </a:lnTo>
                <a:lnTo>
                  <a:pt x="473" y="865"/>
                </a:lnTo>
                <a:lnTo>
                  <a:pt x="476" y="859"/>
                </a:lnTo>
                <a:lnTo>
                  <a:pt x="476" y="859"/>
                </a:lnTo>
                <a:lnTo>
                  <a:pt x="481" y="856"/>
                </a:lnTo>
                <a:lnTo>
                  <a:pt x="490" y="853"/>
                </a:lnTo>
                <a:lnTo>
                  <a:pt x="499" y="851"/>
                </a:lnTo>
                <a:lnTo>
                  <a:pt x="505" y="849"/>
                </a:lnTo>
                <a:lnTo>
                  <a:pt x="505" y="849"/>
                </a:lnTo>
                <a:lnTo>
                  <a:pt x="507" y="849"/>
                </a:lnTo>
                <a:lnTo>
                  <a:pt x="508" y="848"/>
                </a:lnTo>
                <a:lnTo>
                  <a:pt x="510" y="846"/>
                </a:lnTo>
                <a:lnTo>
                  <a:pt x="510" y="846"/>
                </a:lnTo>
                <a:lnTo>
                  <a:pt x="513" y="844"/>
                </a:lnTo>
                <a:lnTo>
                  <a:pt x="518" y="844"/>
                </a:lnTo>
                <a:lnTo>
                  <a:pt x="529" y="844"/>
                </a:lnTo>
                <a:lnTo>
                  <a:pt x="529" y="844"/>
                </a:lnTo>
                <a:lnTo>
                  <a:pt x="537" y="842"/>
                </a:lnTo>
                <a:lnTo>
                  <a:pt x="548" y="838"/>
                </a:lnTo>
                <a:lnTo>
                  <a:pt x="565" y="831"/>
                </a:lnTo>
                <a:lnTo>
                  <a:pt x="565" y="831"/>
                </a:lnTo>
                <a:lnTo>
                  <a:pt x="568" y="832"/>
                </a:lnTo>
                <a:lnTo>
                  <a:pt x="570" y="832"/>
                </a:lnTo>
                <a:lnTo>
                  <a:pt x="579" y="835"/>
                </a:lnTo>
                <a:lnTo>
                  <a:pt x="579" y="835"/>
                </a:lnTo>
                <a:lnTo>
                  <a:pt x="584" y="835"/>
                </a:lnTo>
                <a:lnTo>
                  <a:pt x="586" y="835"/>
                </a:lnTo>
                <a:lnTo>
                  <a:pt x="592" y="833"/>
                </a:lnTo>
                <a:lnTo>
                  <a:pt x="592" y="833"/>
                </a:lnTo>
                <a:lnTo>
                  <a:pt x="593" y="833"/>
                </a:lnTo>
                <a:lnTo>
                  <a:pt x="593" y="836"/>
                </a:lnTo>
                <a:lnTo>
                  <a:pt x="593" y="841"/>
                </a:lnTo>
                <a:lnTo>
                  <a:pt x="592" y="847"/>
                </a:lnTo>
                <a:lnTo>
                  <a:pt x="592" y="852"/>
                </a:lnTo>
                <a:lnTo>
                  <a:pt x="592" y="852"/>
                </a:lnTo>
                <a:lnTo>
                  <a:pt x="595" y="853"/>
                </a:lnTo>
                <a:lnTo>
                  <a:pt x="598" y="853"/>
                </a:lnTo>
                <a:lnTo>
                  <a:pt x="608" y="854"/>
                </a:lnTo>
                <a:lnTo>
                  <a:pt x="619" y="854"/>
                </a:lnTo>
                <a:lnTo>
                  <a:pt x="623" y="856"/>
                </a:lnTo>
                <a:lnTo>
                  <a:pt x="625" y="857"/>
                </a:lnTo>
                <a:lnTo>
                  <a:pt x="625" y="857"/>
                </a:lnTo>
                <a:lnTo>
                  <a:pt x="627" y="859"/>
                </a:lnTo>
                <a:lnTo>
                  <a:pt x="627" y="862"/>
                </a:lnTo>
                <a:lnTo>
                  <a:pt x="625" y="868"/>
                </a:lnTo>
                <a:lnTo>
                  <a:pt x="625" y="868"/>
                </a:lnTo>
                <a:lnTo>
                  <a:pt x="625" y="870"/>
                </a:lnTo>
                <a:lnTo>
                  <a:pt x="627" y="873"/>
                </a:lnTo>
                <a:lnTo>
                  <a:pt x="629" y="877"/>
                </a:lnTo>
                <a:lnTo>
                  <a:pt x="634" y="881"/>
                </a:lnTo>
                <a:lnTo>
                  <a:pt x="639" y="884"/>
                </a:lnTo>
                <a:lnTo>
                  <a:pt x="639" y="884"/>
                </a:lnTo>
                <a:lnTo>
                  <a:pt x="643" y="884"/>
                </a:lnTo>
                <a:lnTo>
                  <a:pt x="646" y="883"/>
                </a:lnTo>
                <a:lnTo>
                  <a:pt x="654" y="877"/>
                </a:lnTo>
                <a:lnTo>
                  <a:pt x="662" y="869"/>
                </a:lnTo>
                <a:lnTo>
                  <a:pt x="667" y="868"/>
                </a:lnTo>
                <a:lnTo>
                  <a:pt x="671" y="867"/>
                </a:lnTo>
                <a:lnTo>
                  <a:pt x="671" y="867"/>
                </a:lnTo>
                <a:lnTo>
                  <a:pt x="675" y="868"/>
                </a:lnTo>
                <a:lnTo>
                  <a:pt x="680" y="873"/>
                </a:lnTo>
                <a:lnTo>
                  <a:pt x="692" y="888"/>
                </a:lnTo>
                <a:lnTo>
                  <a:pt x="702" y="904"/>
                </a:lnTo>
                <a:lnTo>
                  <a:pt x="708" y="915"/>
                </a:lnTo>
                <a:lnTo>
                  <a:pt x="708" y="915"/>
                </a:lnTo>
                <a:lnTo>
                  <a:pt x="710" y="918"/>
                </a:lnTo>
                <a:lnTo>
                  <a:pt x="713" y="920"/>
                </a:lnTo>
                <a:lnTo>
                  <a:pt x="718" y="923"/>
                </a:lnTo>
                <a:lnTo>
                  <a:pt x="724" y="925"/>
                </a:lnTo>
                <a:lnTo>
                  <a:pt x="730" y="925"/>
                </a:lnTo>
                <a:lnTo>
                  <a:pt x="730" y="925"/>
                </a:lnTo>
                <a:lnTo>
                  <a:pt x="734" y="926"/>
                </a:lnTo>
                <a:lnTo>
                  <a:pt x="737" y="928"/>
                </a:lnTo>
                <a:lnTo>
                  <a:pt x="746" y="934"/>
                </a:lnTo>
                <a:lnTo>
                  <a:pt x="746" y="934"/>
                </a:lnTo>
                <a:lnTo>
                  <a:pt x="751" y="937"/>
                </a:lnTo>
                <a:lnTo>
                  <a:pt x="756" y="937"/>
                </a:lnTo>
                <a:lnTo>
                  <a:pt x="766" y="936"/>
                </a:lnTo>
                <a:lnTo>
                  <a:pt x="766" y="936"/>
                </a:lnTo>
                <a:lnTo>
                  <a:pt x="771" y="937"/>
                </a:lnTo>
                <a:lnTo>
                  <a:pt x="777" y="939"/>
                </a:lnTo>
                <a:lnTo>
                  <a:pt x="795" y="947"/>
                </a:lnTo>
                <a:lnTo>
                  <a:pt x="812" y="955"/>
                </a:lnTo>
                <a:lnTo>
                  <a:pt x="824" y="961"/>
                </a:lnTo>
                <a:lnTo>
                  <a:pt x="824" y="961"/>
                </a:lnTo>
                <a:lnTo>
                  <a:pt x="825" y="963"/>
                </a:lnTo>
                <a:lnTo>
                  <a:pt x="827" y="963"/>
                </a:lnTo>
                <a:lnTo>
                  <a:pt x="830" y="961"/>
                </a:lnTo>
                <a:lnTo>
                  <a:pt x="832" y="959"/>
                </a:lnTo>
                <a:lnTo>
                  <a:pt x="836" y="959"/>
                </a:lnTo>
                <a:lnTo>
                  <a:pt x="836" y="959"/>
                </a:lnTo>
                <a:lnTo>
                  <a:pt x="838" y="959"/>
                </a:lnTo>
                <a:lnTo>
                  <a:pt x="842" y="958"/>
                </a:lnTo>
                <a:lnTo>
                  <a:pt x="848" y="955"/>
                </a:lnTo>
                <a:lnTo>
                  <a:pt x="848" y="955"/>
                </a:lnTo>
                <a:lnTo>
                  <a:pt x="849" y="954"/>
                </a:lnTo>
                <a:lnTo>
                  <a:pt x="849" y="952"/>
                </a:lnTo>
                <a:lnTo>
                  <a:pt x="851" y="945"/>
                </a:lnTo>
                <a:lnTo>
                  <a:pt x="849" y="939"/>
                </a:lnTo>
                <a:lnTo>
                  <a:pt x="851" y="936"/>
                </a:lnTo>
                <a:lnTo>
                  <a:pt x="851" y="936"/>
                </a:lnTo>
                <a:lnTo>
                  <a:pt x="854" y="934"/>
                </a:lnTo>
                <a:lnTo>
                  <a:pt x="861" y="933"/>
                </a:lnTo>
                <a:lnTo>
                  <a:pt x="874" y="932"/>
                </a:lnTo>
                <a:lnTo>
                  <a:pt x="874" y="932"/>
                </a:lnTo>
                <a:lnTo>
                  <a:pt x="888" y="929"/>
                </a:lnTo>
                <a:lnTo>
                  <a:pt x="900" y="926"/>
                </a:lnTo>
                <a:lnTo>
                  <a:pt x="900" y="926"/>
                </a:lnTo>
                <a:lnTo>
                  <a:pt x="904" y="926"/>
                </a:lnTo>
                <a:lnTo>
                  <a:pt x="907" y="926"/>
                </a:lnTo>
                <a:lnTo>
                  <a:pt x="915" y="929"/>
                </a:lnTo>
                <a:lnTo>
                  <a:pt x="915" y="929"/>
                </a:lnTo>
                <a:lnTo>
                  <a:pt x="920" y="931"/>
                </a:lnTo>
                <a:lnTo>
                  <a:pt x="922" y="932"/>
                </a:lnTo>
                <a:lnTo>
                  <a:pt x="926" y="933"/>
                </a:lnTo>
                <a:lnTo>
                  <a:pt x="929" y="934"/>
                </a:lnTo>
                <a:lnTo>
                  <a:pt x="929" y="934"/>
                </a:lnTo>
                <a:lnTo>
                  <a:pt x="939" y="942"/>
                </a:lnTo>
                <a:lnTo>
                  <a:pt x="945" y="947"/>
                </a:lnTo>
                <a:lnTo>
                  <a:pt x="952" y="949"/>
                </a:lnTo>
                <a:lnTo>
                  <a:pt x="952" y="949"/>
                </a:lnTo>
                <a:lnTo>
                  <a:pt x="954" y="949"/>
                </a:lnTo>
                <a:lnTo>
                  <a:pt x="958" y="949"/>
                </a:lnTo>
                <a:lnTo>
                  <a:pt x="963" y="945"/>
                </a:lnTo>
                <a:lnTo>
                  <a:pt x="966" y="941"/>
                </a:lnTo>
                <a:lnTo>
                  <a:pt x="969" y="937"/>
                </a:lnTo>
                <a:lnTo>
                  <a:pt x="969" y="937"/>
                </a:lnTo>
                <a:lnTo>
                  <a:pt x="969" y="933"/>
                </a:lnTo>
                <a:lnTo>
                  <a:pt x="968" y="932"/>
                </a:lnTo>
                <a:lnTo>
                  <a:pt x="968" y="932"/>
                </a:lnTo>
                <a:lnTo>
                  <a:pt x="968" y="928"/>
                </a:lnTo>
                <a:lnTo>
                  <a:pt x="970" y="923"/>
                </a:lnTo>
                <a:lnTo>
                  <a:pt x="977" y="912"/>
                </a:lnTo>
                <a:lnTo>
                  <a:pt x="977" y="912"/>
                </a:lnTo>
                <a:lnTo>
                  <a:pt x="980" y="909"/>
                </a:lnTo>
                <a:lnTo>
                  <a:pt x="980" y="906"/>
                </a:lnTo>
                <a:lnTo>
                  <a:pt x="980" y="906"/>
                </a:lnTo>
                <a:lnTo>
                  <a:pt x="980" y="904"/>
                </a:lnTo>
                <a:lnTo>
                  <a:pt x="981" y="904"/>
                </a:lnTo>
                <a:lnTo>
                  <a:pt x="986" y="906"/>
                </a:lnTo>
                <a:lnTo>
                  <a:pt x="986" y="906"/>
                </a:lnTo>
                <a:lnTo>
                  <a:pt x="1003" y="913"/>
                </a:lnTo>
                <a:lnTo>
                  <a:pt x="1003" y="913"/>
                </a:lnTo>
                <a:lnTo>
                  <a:pt x="1012" y="916"/>
                </a:lnTo>
                <a:lnTo>
                  <a:pt x="1017" y="918"/>
                </a:lnTo>
                <a:lnTo>
                  <a:pt x="1019" y="921"/>
                </a:lnTo>
                <a:lnTo>
                  <a:pt x="1021" y="923"/>
                </a:lnTo>
                <a:lnTo>
                  <a:pt x="1021" y="923"/>
                </a:lnTo>
                <a:lnTo>
                  <a:pt x="1022" y="929"/>
                </a:lnTo>
                <a:lnTo>
                  <a:pt x="1027" y="936"/>
                </a:lnTo>
                <a:lnTo>
                  <a:pt x="1033" y="939"/>
                </a:lnTo>
                <a:lnTo>
                  <a:pt x="1040" y="942"/>
                </a:lnTo>
                <a:lnTo>
                  <a:pt x="1040" y="942"/>
                </a:lnTo>
                <a:lnTo>
                  <a:pt x="1048" y="942"/>
                </a:lnTo>
                <a:lnTo>
                  <a:pt x="1055" y="942"/>
                </a:lnTo>
                <a:lnTo>
                  <a:pt x="1062" y="941"/>
                </a:lnTo>
                <a:lnTo>
                  <a:pt x="1067" y="938"/>
                </a:lnTo>
                <a:lnTo>
                  <a:pt x="1067" y="938"/>
                </a:lnTo>
                <a:lnTo>
                  <a:pt x="1071" y="938"/>
                </a:lnTo>
                <a:lnTo>
                  <a:pt x="1076" y="938"/>
                </a:lnTo>
                <a:lnTo>
                  <a:pt x="1080" y="939"/>
                </a:lnTo>
                <a:lnTo>
                  <a:pt x="1082" y="942"/>
                </a:lnTo>
                <a:lnTo>
                  <a:pt x="1082" y="942"/>
                </a:lnTo>
                <a:lnTo>
                  <a:pt x="1087" y="947"/>
                </a:lnTo>
                <a:lnTo>
                  <a:pt x="1094" y="949"/>
                </a:lnTo>
                <a:lnTo>
                  <a:pt x="1094" y="949"/>
                </a:lnTo>
                <a:lnTo>
                  <a:pt x="1105" y="954"/>
                </a:lnTo>
                <a:lnTo>
                  <a:pt x="1117" y="959"/>
                </a:lnTo>
                <a:lnTo>
                  <a:pt x="1117" y="959"/>
                </a:lnTo>
                <a:lnTo>
                  <a:pt x="1128" y="961"/>
                </a:lnTo>
                <a:lnTo>
                  <a:pt x="1137" y="964"/>
                </a:lnTo>
                <a:lnTo>
                  <a:pt x="1137" y="964"/>
                </a:lnTo>
                <a:lnTo>
                  <a:pt x="1140" y="963"/>
                </a:lnTo>
                <a:lnTo>
                  <a:pt x="1144" y="961"/>
                </a:lnTo>
                <a:lnTo>
                  <a:pt x="1150" y="959"/>
                </a:lnTo>
                <a:lnTo>
                  <a:pt x="1150" y="959"/>
                </a:lnTo>
                <a:lnTo>
                  <a:pt x="1165" y="953"/>
                </a:lnTo>
                <a:lnTo>
                  <a:pt x="1182" y="944"/>
                </a:lnTo>
                <a:lnTo>
                  <a:pt x="1182" y="944"/>
                </a:lnTo>
                <a:lnTo>
                  <a:pt x="1186" y="943"/>
                </a:lnTo>
                <a:lnTo>
                  <a:pt x="1188" y="942"/>
                </a:lnTo>
                <a:lnTo>
                  <a:pt x="1193" y="944"/>
                </a:lnTo>
                <a:lnTo>
                  <a:pt x="1193" y="944"/>
                </a:lnTo>
                <a:lnTo>
                  <a:pt x="1197" y="947"/>
                </a:lnTo>
                <a:lnTo>
                  <a:pt x="1202" y="948"/>
                </a:lnTo>
                <a:lnTo>
                  <a:pt x="1211" y="950"/>
                </a:lnTo>
                <a:lnTo>
                  <a:pt x="1211" y="950"/>
                </a:lnTo>
                <a:lnTo>
                  <a:pt x="1225" y="953"/>
                </a:lnTo>
                <a:lnTo>
                  <a:pt x="1231" y="953"/>
                </a:lnTo>
                <a:lnTo>
                  <a:pt x="1236" y="953"/>
                </a:lnTo>
                <a:lnTo>
                  <a:pt x="1236" y="953"/>
                </a:lnTo>
                <a:lnTo>
                  <a:pt x="1243" y="948"/>
                </a:lnTo>
                <a:lnTo>
                  <a:pt x="1250" y="942"/>
                </a:lnTo>
                <a:lnTo>
                  <a:pt x="1250" y="942"/>
                </a:lnTo>
                <a:lnTo>
                  <a:pt x="1252" y="936"/>
                </a:lnTo>
                <a:lnTo>
                  <a:pt x="1253" y="927"/>
                </a:lnTo>
                <a:lnTo>
                  <a:pt x="1253" y="927"/>
                </a:lnTo>
                <a:lnTo>
                  <a:pt x="1258" y="918"/>
                </a:lnTo>
                <a:lnTo>
                  <a:pt x="1264" y="910"/>
                </a:lnTo>
                <a:lnTo>
                  <a:pt x="1264" y="910"/>
                </a:lnTo>
                <a:lnTo>
                  <a:pt x="1266" y="907"/>
                </a:lnTo>
                <a:lnTo>
                  <a:pt x="1263" y="905"/>
                </a:lnTo>
                <a:lnTo>
                  <a:pt x="1263" y="905"/>
                </a:lnTo>
                <a:lnTo>
                  <a:pt x="1262" y="902"/>
                </a:lnTo>
                <a:lnTo>
                  <a:pt x="1263" y="900"/>
                </a:lnTo>
                <a:lnTo>
                  <a:pt x="1264" y="896"/>
                </a:lnTo>
                <a:lnTo>
                  <a:pt x="1264" y="893"/>
                </a:lnTo>
                <a:lnTo>
                  <a:pt x="1264" y="893"/>
                </a:lnTo>
                <a:lnTo>
                  <a:pt x="1264" y="890"/>
                </a:lnTo>
                <a:lnTo>
                  <a:pt x="1262" y="889"/>
                </a:lnTo>
                <a:lnTo>
                  <a:pt x="1257" y="886"/>
                </a:lnTo>
                <a:lnTo>
                  <a:pt x="1257" y="886"/>
                </a:lnTo>
                <a:lnTo>
                  <a:pt x="1257" y="885"/>
                </a:lnTo>
                <a:lnTo>
                  <a:pt x="1257" y="883"/>
                </a:lnTo>
                <a:lnTo>
                  <a:pt x="1261" y="878"/>
                </a:lnTo>
                <a:lnTo>
                  <a:pt x="1266" y="873"/>
                </a:lnTo>
                <a:lnTo>
                  <a:pt x="1269" y="869"/>
                </a:lnTo>
                <a:lnTo>
                  <a:pt x="1269" y="869"/>
                </a:lnTo>
                <a:lnTo>
                  <a:pt x="1290" y="867"/>
                </a:lnTo>
                <a:lnTo>
                  <a:pt x="1309" y="865"/>
                </a:lnTo>
                <a:lnTo>
                  <a:pt x="1309" y="865"/>
                </a:lnTo>
                <a:lnTo>
                  <a:pt x="1316" y="867"/>
                </a:lnTo>
                <a:lnTo>
                  <a:pt x="1323" y="870"/>
                </a:lnTo>
                <a:lnTo>
                  <a:pt x="1323" y="870"/>
                </a:lnTo>
                <a:lnTo>
                  <a:pt x="1326" y="870"/>
                </a:lnTo>
                <a:lnTo>
                  <a:pt x="1328" y="870"/>
                </a:lnTo>
                <a:lnTo>
                  <a:pt x="1331" y="869"/>
                </a:lnTo>
                <a:lnTo>
                  <a:pt x="1334" y="870"/>
                </a:lnTo>
                <a:lnTo>
                  <a:pt x="1334" y="870"/>
                </a:lnTo>
                <a:lnTo>
                  <a:pt x="1338" y="873"/>
                </a:lnTo>
                <a:lnTo>
                  <a:pt x="1341" y="878"/>
                </a:lnTo>
                <a:lnTo>
                  <a:pt x="1348" y="889"/>
                </a:lnTo>
                <a:lnTo>
                  <a:pt x="1360" y="910"/>
                </a:lnTo>
                <a:lnTo>
                  <a:pt x="1360" y="910"/>
                </a:lnTo>
                <a:lnTo>
                  <a:pt x="1362" y="912"/>
                </a:lnTo>
                <a:lnTo>
                  <a:pt x="1362" y="915"/>
                </a:lnTo>
                <a:lnTo>
                  <a:pt x="1362" y="920"/>
                </a:lnTo>
                <a:lnTo>
                  <a:pt x="1362" y="920"/>
                </a:lnTo>
                <a:lnTo>
                  <a:pt x="1363" y="923"/>
                </a:lnTo>
                <a:lnTo>
                  <a:pt x="1365" y="929"/>
                </a:lnTo>
                <a:lnTo>
                  <a:pt x="1368" y="936"/>
                </a:lnTo>
                <a:lnTo>
                  <a:pt x="1369" y="941"/>
                </a:lnTo>
                <a:lnTo>
                  <a:pt x="1369" y="941"/>
                </a:lnTo>
                <a:lnTo>
                  <a:pt x="1369" y="944"/>
                </a:lnTo>
                <a:lnTo>
                  <a:pt x="1371" y="947"/>
                </a:lnTo>
                <a:lnTo>
                  <a:pt x="1378" y="949"/>
                </a:lnTo>
                <a:lnTo>
                  <a:pt x="1378" y="949"/>
                </a:lnTo>
                <a:lnTo>
                  <a:pt x="1387" y="953"/>
                </a:lnTo>
                <a:lnTo>
                  <a:pt x="1395" y="959"/>
                </a:lnTo>
                <a:lnTo>
                  <a:pt x="1395" y="959"/>
                </a:lnTo>
                <a:lnTo>
                  <a:pt x="1411" y="971"/>
                </a:lnTo>
                <a:lnTo>
                  <a:pt x="1411" y="971"/>
                </a:lnTo>
                <a:lnTo>
                  <a:pt x="1412" y="974"/>
                </a:lnTo>
                <a:lnTo>
                  <a:pt x="1413" y="977"/>
                </a:lnTo>
                <a:lnTo>
                  <a:pt x="1413" y="985"/>
                </a:lnTo>
                <a:lnTo>
                  <a:pt x="1413" y="985"/>
                </a:lnTo>
                <a:lnTo>
                  <a:pt x="1416" y="987"/>
                </a:lnTo>
                <a:lnTo>
                  <a:pt x="1419" y="990"/>
                </a:lnTo>
                <a:lnTo>
                  <a:pt x="1423" y="992"/>
                </a:lnTo>
                <a:lnTo>
                  <a:pt x="1427" y="992"/>
                </a:lnTo>
                <a:lnTo>
                  <a:pt x="1427" y="992"/>
                </a:lnTo>
                <a:lnTo>
                  <a:pt x="1432" y="991"/>
                </a:lnTo>
                <a:lnTo>
                  <a:pt x="1438" y="989"/>
                </a:lnTo>
                <a:lnTo>
                  <a:pt x="1445" y="986"/>
                </a:lnTo>
                <a:lnTo>
                  <a:pt x="1449" y="985"/>
                </a:lnTo>
                <a:lnTo>
                  <a:pt x="1449" y="985"/>
                </a:lnTo>
                <a:lnTo>
                  <a:pt x="1458" y="984"/>
                </a:lnTo>
                <a:lnTo>
                  <a:pt x="1465" y="981"/>
                </a:lnTo>
                <a:lnTo>
                  <a:pt x="1465" y="981"/>
                </a:lnTo>
                <a:lnTo>
                  <a:pt x="1466" y="981"/>
                </a:lnTo>
                <a:lnTo>
                  <a:pt x="1466" y="982"/>
                </a:lnTo>
                <a:lnTo>
                  <a:pt x="1465" y="987"/>
                </a:lnTo>
                <a:lnTo>
                  <a:pt x="1461" y="1000"/>
                </a:lnTo>
                <a:lnTo>
                  <a:pt x="1461" y="1000"/>
                </a:lnTo>
                <a:lnTo>
                  <a:pt x="1460" y="1011"/>
                </a:lnTo>
                <a:lnTo>
                  <a:pt x="1459" y="1018"/>
                </a:lnTo>
                <a:lnTo>
                  <a:pt x="1456" y="1025"/>
                </a:lnTo>
                <a:lnTo>
                  <a:pt x="1456" y="1025"/>
                </a:lnTo>
                <a:lnTo>
                  <a:pt x="1453" y="1032"/>
                </a:lnTo>
                <a:lnTo>
                  <a:pt x="1449" y="1039"/>
                </a:lnTo>
                <a:lnTo>
                  <a:pt x="1444" y="1044"/>
                </a:lnTo>
                <a:lnTo>
                  <a:pt x="1440" y="1048"/>
                </a:lnTo>
                <a:lnTo>
                  <a:pt x="1440" y="1048"/>
                </a:lnTo>
                <a:lnTo>
                  <a:pt x="1438" y="1049"/>
                </a:lnTo>
                <a:lnTo>
                  <a:pt x="1434" y="1048"/>
                </a:lnTo>
                <a:lnTo>
                  <a:pt x="1430" y="1046"/>
                </a:lnTo>
                <a:lnTo>
                  <a:pt x="1428" y="1046"/>
                </a:lnTo>
                <a:lnTo>
                  <a:pt x="1428" y="1046"/>
                </a:lnTo>
                <a:lnTo>
                  <a:pt x="1422" y="1050"/>
                </a:lnTo>
                <a:lnTo>
                  <a:pt x="1419" y="1051"/>
                </a:lnTo>
                <a:lnTo>
                  <a:pt x="1418" y="1053"/>
                </a:lnTo>
                <a:lnTo>
                  <a:pt x="1418" y="1053"/>
                </a:lnTo>
                <a:lnTo>
                  <a:pt x="1418" y="1055"/>
                </a:lnTo>
                <a:lnTo>
                  <a:pt x="1418" y="1058"/>
                </a:lnTo>
                <a:lnTo>
                  <a:pt x="1421" y="1065"/>
                </a:lnTo>
                <a:lnTo>
                  <a:pt x="1421" y="1065"/>
                </a:lnTo>
                <a:lnTo>
                  <a:pt x="1422" y="1069"/>
                </a:lnTo>
                <a:lnTo>
                  <a:pt x="1419" y="1075"/>
                </a:lnTo>
                <a:lnTo>
                  <a:pt x="1416" y="1085"/>
                </a:lnTo>
                <a:lnTo>
                  <a:pt x="1416" y="1085"/>
                </a:lnTo>
                <a:lnTo>
                  <a:pt x="1414" y="1087"/>
                </a:lnTo>
                <a:lnTo>
                  <a:pt x="1412" y="1087"/>
                </a:lnTo>
                <a:lnTo>
                  <a:pt x="1407" y="1088"/>
                </a:lnTo>
                <a:lnTo>
                  <a:pt x="1410" y="1097"/>
                </a:lnTo>
                <a:lnTo>
                  <a:pt x="1410" y="1097"/>
                </a:lnTo>
                <a:lnTo>
                  <a:pt x="1414" y="1094"/>
                </a:lnTo>
                <a:lnTo>
                  <a:pt x="1419" y="1092"/>
                </a:lnTo>
                <a:lnTo>
                  <a:pt x="1419" y="1092"/>
                </a:lnTo>
                <a:lnTo>
                  <a:pt x="1421" y="1091"/>
                </a:lnTo>
                <a:lnTo>
                  <a:pt x="1422" y="1088"/>
                </a:lnTo>
                <a:lnTo>
                  <a:pt x="1424" y="1085"/>
                </a:lnTo>
                <a:lnTo>
                  <a:pt x="1426" y="1082"/>
                </a:lnTo>
                <a:lnTo>
                  <a:pt x="1426" y="1082"/>
                </a:lnTo>
                <a:lnTo>
                  <a:pt x="1428" y="1083"/>
                </a:lnTo>
                <a:lnTo>
                  <a:pt x="1430" y="1085"/>
                </a:lnTo>
                <a:lnTo>
                  <a:pt x="1437" y="1092"/>
                </a:lnTo>
                <a:lnTo>
                  <a:pt x="1437" y="1092"/>
                </a:lnTo>
                <a:lnTo>
                  <a:pt x="1439" y="1092"/>
                </a:lnTo>
                <a:lnTo>
                  <a:pt x="1442" y="1092"/>
                </a:lnTo>
                <a:lnTo>
                  <a:pt x="1448" y="1092"/>
                </a:lnTo>
                <a:lnTo>
                  <a:pt x="1460" y="1087"/>
                </a:lnTo>
                <a:lnTo>
                  <a:pt x="1460" y="1087"/>
                </a:lnTo>
                <a:lnTo>
                  <a:pt x="1465" y="1085"/>
                </a:lnTo>
                <a:lnTo>
                  <a:pt x="1470" y="1078"/>
                </a:lnTo>
                <a:lnTo>
                  <a:pt x="1476" y="1070"/>
                </a:lnTo>
                <a:lnTo>
                  <a:pt x="1476" y="1070"/>
                </a:lnTo>
                <a:lnTo>
                  <a:pt x="1488" y="1054"/>
                </a:lnTo>
                <a:lnTo>
                  <a:pt x="1488" y="1054"/>
                </a:lnTo>
                <a:lnTo>
                  <a:pt x="1495" y="1049"/>
                </a:lnTo>
                <a:lnTo>
                  <a:pt x="1503" y="1043"/>
                </a:lnTo>
                <a:lnTo>
                  <a:pt x="1503" y="1043"/>
                </a:lnTo>
                <a:lnTo>
                  <a:pt x="1507" y="1039"/>
                </a:lnTo>
                <a:lnTo>
                  <a:pt x="1511" y="1033"/>
                </a:lnTo>
                <a:lnTo>
                  <a:pt x="1515" y="1022"/>
                </a:lnTo>
                <a:lnTo>
                  <a:pt x="1515" y="1022"/>
                </a:lnTo>
                <a:lnTo>
                  <a:pt x="1522" y="1012"/>
                </a:lnTo>
                <a:lnTo>
                  <a:pt x="1529" y="998"/>
                </a:lnTo>
                <a:lnTo>
                  <a:pt x="1529" y="998"/>
                </a:lnTo>
                <a:lnTo>
                  <a:pt x="1534" y="992"/>
                </a:lnTo>
                <a:lnTo>
                  <a:pt x="1540" y="987"/>
                </a:lnTo>
                <a:lnTo>
                  <a:pt x="1540" y="987"/>
                </a:lnTo>
                <a:lnTo>
                  <a:pt x="1541" y="985"/>
                </a:lnTo>
                <a:lnTo>
                  <a:pt x="1541" y="981"/>
                </a:lnTo>
                <a:lnTo>
                  <a:pt x="1543" y="971"/>
                </a:lnTo>
                <a:lnTo>
                  <a:pt x="1544" y="960"/>
                </a:lnTo>
                <a:lnTo>
                  <a:pt x="1546" y="949"/>
                </a:lnTo>
                <a:lnTo>
                  <a:pt x="1546" y="949"/>
                </a:lnTo>
                <a:lnTo>
                  <a:pt x="1547" y="942"/>
                </a:lnTo>
                <a:lnTo>
                  <a:pt x="1546" y="936"/>
                </a:lnTo>
                <a:lnTo>
                  <a:pt x="1546" y="932"/>
                </a:lnTo>
                <a:lnTo>
                  <a:pt x="1546" y="927"/>
                </a:lnTo>
                <a:lnTo>
                  <a:pt x="1546" y="927"/>
                </a:lnTo>
                <a:lnTo>
                  <a:pt x="1549" y="921"/>
                </a:lnTo>
                <a:lnTo>
                  <a:pt x="1552" y="913"/>
                </a:lnTo>
                <a:lnTo>
                  <a:pt x="1557" y="902"/>
                </a:lnTo>
                <a:lnTo>
                  <a:pt x="1557" y="902"/>
                </a:lnTo>
                <a:lnTo>
                  <a:pt x="1557" y="900"/>
                </a:lnTo>
                <a:lnTo>
                  <a:pt x="1557" y="897"/>
                </a:lnTo>
                <a:lnTo>
                  <a:pt x="1555" y="895"/>
                </a:lnTo>
                <a:lnTo>
                  <a:pt x="1554" y="895"/>
                </a:lnTo>
                <a:lnTo>
                  <a:pt x="1554" y="895"/>
                </a:lnTo>
                <a:lnTo>
                  <a:pt x="1552" y="895"/>
                </a:lnTo>
                <a:lnTo>
                  <a:pt x="1551" y="894"/>
                </a:lnTo>
                <a:lnTo>
                  <a:pt x="1550" y="890"/>
                </a:lnTo>
                <a:lnTo>
                  <a:pt x="1546" y="880"/>
                </a:lnTo>
                <a:lnTo>
                  <a:pt x="1546" y="880"/>
                </a:lnTo>
                <a:lnTo>
                  <a:pt x="1546" y="879"/>
                </a:lnTo>
                <a:lnTo>
                  <a:pt x="1546" y="879"/>
                </a:lnTo>
                <a:lnTo>
                  <a:pt x="1550" y="877"/>
                </a:lnTo>
                <a:lnTo>
                  <a:pt x="1550" y="877"/>
                </a:lnTo>
                <a:lnTo>
                  <a:pt x="1550" y="875"/>
                </a:lnTo>
                <a:lnTo>
                  <a:pt x="1550" y="874"/>
                </a:lnTo>
                <a:lnTo>
                  <a:pt x="1546" y="870"/>
                </a:lnTo>
                <a:lnTo>
                  <a:pt x="1541" y="868"/>
                </a:lnTo>
                <a:lnTo>
                  <a:pt x="1536" y="865"/>
                </a:lnTo>
                <a:lnTo>
                  <a:pt x="1536" y="865"/>
                </a:lnTo>
                <a:lnTo>
                  <a:pt x="1535" y="864"/>
                </a:lnTo>
                <a:lnTo>
                  <a:pt x="1534" y="863"/>
                </a:lnTo>
                <a:lnTo>
                  <a:pt x="1534" y="859"/>
                </a:lnTo>
                <a:lnTo>
                  <a:pt x="1533" y="857"/>
                </a:lnTo>
                <a:lnTo>
                  <a:pt x="1530" y="854"/>
                </a:lnTo>
                <a:lnTo>
                  <a:pt x="1530" y="854"/>
                </a:lnTo>
                <a:lnTo>
                  <a:pt x="1520" y="849"/>
                </a:lnTo>
                <a:lnTo>
                  <a:pt x="1515" y="848"/>
                </a:lnTo>
                <a:lnTo>
                  <a:pt x="1512" y="848"/>
                </a:lnTo>
                <a:lnTo>
                  <a:pt x="1512" y="848"/>
                </a:lnTo>
                <a:lnTo>
                  <a:pt x="1511" y="848"/>
                </a:lnTo>
                <a:lnTo>
                  <a:pt x="1511" y="849"/>
                </a:lnTo>
                <a:lnTo>
                  <a:pt x="1512" y="853"/>
                </a:lnTo>
                <a:lnTo>
                  <a:pt x="1513" y="857"/>
                </a:lnTo>
                <a:lnTo>
                  <a:pt x="1513" y="858"/>
                </a:lnTo>
                <a:lnTo>
                  <a:pt x="1512" y="858"/>
                </a:lnTo>
                <a:lnTo>
                  <a:pt x="1512" y="858"/>
                </a:lnTo>
                <a:lnTo>
                  <a:pt x="1509" y="859"/>
                </a:lnTo>
                <a:lnTo>
                  <a:pt x="1507" y="860"/>
                </a:lnTo>
                <a:lnTo>
                  <a:pt x="1504" y="863"/>
                </a:lnTo>
                <a:lnTo>
                  <a:pt x="1499" y="863"/>
                </a:lnTo>
                <a:lnTo>
                  <a:pt x="1499" y="863"/>
                </a:lnTo>
                <a:lnTo>
                  <a:pt x="1497" y="862"/>
                </a:lnTo>
                <a:lnTo>
                  <a:pt x="1497" y="860"/>
                </a:lnTo>
                <a:lnTo>
                  <a:pt x="1499" y="859"/>
                </a:lnTo>
                <a:lnTo>
                  <a:pt x="1499" y="858"/>
                </a:lnTo>
                <a:lnTo>
                  <a:pt x="1499" y="858"/>
                </a:lnTo>
                <a:lnTo>
                  <a:pt x="1499" y="857"/>
                </a:lnTo>
                <a:lnTo>
                  <a:pt x="1498" y="857"/>
                </a:lnTo>
                <a:lnTo>
                  <a:pt x="1495" y="858"/>
                </a:lnTo>
                <a:lnTo>
                  <a:pt x="1486" y="860"/>
                </a:lnTo>
                <a:lnTo>
                  <a:pt x="1486" y="860"/>
                </a:lnTo>
                <a:lnTo>
                  <a:pt x="1485" y="860"/>
                </a:lnTo>
                <a:lnTo>
                  <a:pt x="1485" y="859"/>
                </a:lnTo>
                <a:lnTo>
                  <a:pt x="1486" y="857"/>
                </a:lnTo>
                <a:lnTo>
                  <a:pt x="1488" y="851"/>
                </a:lnTo>
                <a:lnTo>
                  <a:pt x="1488" y="851"/>
                </a:lnTo>
                <a:lnTo>
                  <a:pt x="1488" y="849"/>
                </a:lnTo>
                <a:lnTo>
                  <a:pt x="1487" y="849"/>
                </a:lnTo>
                <a:lnTo>
                  <a:pt x="1482" y="849"/>
                </a:lnTo>
                <a:lnTo>
                  <a:pt x="1482" y="849"/>
                </a:lnTo>
                <a:lnTo>
                  <a:pt x="1480" y="849"/>
                </a:lnTo>
                <a:lnTo>
                  <a:pt x="1476" y="847"/>
                </a:lnTo>
                <a:lnTo>
                  <a:pt x="1471" y="846"/>
                </a:lnTo>
                <a:lnTo>
                  <a:pt x="1467" y="844"/>
                </a:lnTo>
                <a:lnTo>
                  <a:pt x="1467" y="844"/>
                </a:lnTo>
                <a:lnTo>
                  <a:pt x="1465" y="844"/>
                </a:lnTo>
                <a:lnTo>
                  <a:pt x="1464" y="842"/>
                </a:lnTo>
                <a:lnTo>
                  <a:pt x="1465" y="838"/>
                </a:lnTo>
                <a:lnTo>
                  <a:pt x="1470" y="835"/>
                </a:lnTo>
                <a:lnTo>
                  <a:pt x="1470" y="835"/>
                </a:lnTo>
                <a:lnTo>
                  <a:pt x="1480" y="827"/>
                </a:lnTo>
                <a:lnTo>
                  <a:pt x="1490" y="817"/>
                </a:lnTo>
                <a:lnTo>
                  <a:pt x="1499" y="809"/>
                </a:lnTo>
                <a:lnTo>
                  <a:pt x="1504" y="803"/>
                </a:lnTo>
                <a:lnTo>
                  <a:pt x="1504" y="803"/>
                </a:lnTo>
                <a:lnTo>
                  <a:pt x="1508" y="798"/>
                </a:lnTo>
                <a:lnTo>
                  <a:pt x="1514" y="793"/>
                </a:lnTo>
                <a:lnTo>
                  <a:pt x="1525" y="785"/>
                </a:lnTo>
                <a:lnTo>
                  <a:pt x="1525" y="785"/>
                </a:lnTo>
                <a:lnTo>
                  <a:pt x="1529" y="780"/>
                </a:lnTo>
                <a:lnTo>
                  <a:pt x="1534" y="774"/>
                </a:lnTo>
                <a:lnTo>
                  <a:pt x="1543" y="762"/>
                </a:lnTo>
                <a:lnTo>
                  <a:pt x="1543" y="762"/>
                </a:lnTo>
                <a:lnTo>
                  <a:pt x="1546" y="757"/>
                </a:lnTo>
                <a:lnTo>
                  <a:pt x="1549" y="752"/>
                </a:lnTo>
                <a:lnTo>
                  <a:pt x="1552" y="746"/>
                </a:lnTo>
                <a:lnTo>
                  <a:pt x="1560" y="739"/>
                </a:lnTo>
                <a:lnTo>
                  <a:pt x="1560" y="739"/>
                </a:lnTo>
                <a:lnTo>
                  <a:pt x="1565" y="735"/>
                </a:lnTo>
                <a:lnTo>
                  <a:pt x="1572" y="732"/>
                </a:lnTo>
                <a:lnTo>
                  <a:pt x="1579" y="731"/>
                </a:lnTo>
                <a:lnTo>
                  <a:pt x="1587" y="731"/>
                </a:lnTo>
                <a:lnTo>
                  <a:pt x="1600" y="732"/>
                </a:lnTo>
                <a:lnTo>
                  <a:pt x="1609" y="734"/>
                </a:lnTo>
                <a:lnTo>
                  <a:pt x="1609" y="734"/>
                </a:lnTo>
                <a:lnTo>
                  <a:pt x="1620" y="735"/>
                </a:lnTo>
                <a:lnTo>
                  <a:pt x="1631" y="736"/>
                </a:lnTo>
                <a:lnTo>
                  <a:pt x="1631" y="736"/>
                </a:lnTo>
                <a:lnTo>
                  <a:pt x="1642" y="739"/>
                </a:lnTo>
                <a:lnTo>
                  <a:pt x="1648" y="739"/>
                </a:lnTo>
                <a:lnTo>
                  <a:pt x="1651" y="739"/>
                </a:lnTo>
                <a:lnTo>
                  <a:pt x="1652" y="737"/>
                </a:lnTo>
                <a:lnTo>
                  <a:pt x="1652" y="737"/>
                </a:lnTo>
                <a:lnTo>
                  <a:pt x="1655" y="735"/>
                </a:lnTo>
                <a:lnTo>
                  <a:pt x="1653" y="735"/>
                </a:lnTo>
                <a:lnTo>
                  <a:pt x="1646" y="734"/>
                </a:lnTo>
                <a:lnTo>
                  <a:pt x="1646" y="734"/>
                </a:lnTo>
                <a:lnTo>
                  <a:pt x="1643" y="732"/>
                </a:lnTo>
                <a:lnTo>
                  <a:pt x="1643" y="731"/>
                </a:lnTo>
                <a:lnTo>
                  <a:pt x="1647" y="730"/>
                </a:lnTo>
                <a:lnTo>
                  <a:pt x="1656" y="728"/>
                </a:lnTo>
                <a:lnTo>
                  <a:pt x="1656" y="728"/>
                </a:lnTo>
                <a:lnTo>
                  <a:pt x="1657" y="726"/>
                </a:lnTo>
                <a:lnTo>
                  <a:pt x="1656" y="724"/>
                </a:lnTo>
                <a:lnTo>
                  <a:pt x="1656" y="724"/>
                </a:lnTo>
                <a:lnTo>
                  <a:pt x="1656" y="724"/>
                </a:lnTo>
                <a:lnTo>
                  <a:pt x="1656" y="723"/>
                </a:lnTo>
                <a:lnTo>
                  <a:pt x="1661" y="723"/>
                </a:lnTo>
                <a:lnTo>
                  <a:pt x="1671" y="723"/>
                </a:lnTo>
                <a:lnTo>
                  <a:pt x="1671" y="723"/>
                </a:lnTo>
                <a:lnTo>
                  <a:pt x="1672" y="724"/>
                </a:lnTo>
                <a:lnTo>
                  <a:pt x="1673" y="725"/>
                </a:lnTo>
                <a:lnTo>
                  <a:pt x="1673" y="726"/>
                </a:lnTo>
                <a:lnTo>
                  <a:pt x="1673" y="728"/>
                </a:lnTo>
                <a:lnTo>
                  <a:pt x="1673" y="728"/>
                </a:lnTo>
                <a:lnTo>
                  <a:pt x="1674" y="728"/>
                </a:lnTo>
                <a:lnTo>
                  <a:pt x="1677" y="726"/>
                </a:lnTo>
                <a:lnTo>
                  <a:pt x="1682" y="724"/>
                </a:lnTo>
                <a:lnTo>
                  <a:pt x="1682" y="724"/>
                </a:lnTo>
                <a:lnTo>
                  <a:pt x="1682" y="724"/>
                </a:lnTo>
                <a:lnTo>
                  <a:pt x="1683" y="726"/>
                </a:lnTo>
                <a:lnTo>
                  <a:pt x="1682" y="731"/>
                </a:lnTo>
                <a:lnTo>
                  <a:pt x="1682" y="731"/>
                </a:lnTo>
                <a:lnTo>
                  <a:pt x="1683" y="732"/>
                </a:lnTo>
                <a:lnTo>
                  <a:pt x="1684" y="734"/>
                </a:lnTo>
                <a:lnTo>
                  <a:pt x="1690" y="739"/>
                </a:lnTo>
                <a:lnTo>
                  <a:pt x="1690" y="739"/>
                </a:lnTo>
                <a:lnTo>
                  <a:pt x="1690" y="740"/>
                </a:lnTo>
                <a:lnTo>
                  <a:pt x="1690" y="740"/>
                </a:lnTo>
                <a:lnTo>
                  <a:pt x="1688" y="741"/>
                </a:lnTo>
                <a:lnTo>
                  <a:pt x="1682" y="742"/>
                </a:lnTo>
                <a:lnTo>
                  <a:pt x="1682" y="742"/>
                </a:lnTo>
                <a:lnTo>
                  <a:pt x="1680" y="744"/>
                </a:lnTo>
                <a:lnTo>
                  <a:pt x="1680" y="745"/>
                </a:lnTo>
                <a:lnTo>
                  <a:pt x="1682" y="747"/>
                </a:lnTo>
                <a:lnTo>
                  <a:pt x="1684" y="750"/>
                </a:lnTo>
                <a:lnTo>
                  <a:pt x="1687" y="751"/>
                </a:lnTo>
                <a:lnTo>
                  <a:pt x="1687" y="751"/>
                </a:lnTo>
                <a:lnTo>
                  <a:pt x="1690" y="750"/>
                </a:lnTo>
                <a:lnTo>
                  <a:pt x="1696" y="747"/>
                </a:lnTo>
                <a:lnTo>
                  <a:pt x="1707" y="742"/>
                </a:lnTo>
                <a:lnTo>
                  <a:pt x="1707" y="742"/>
                </a:lnTo>
                <a:lnTo>
                  <a:pt x="1710" y="741"/>
                </a:lnTo>
                <a:lnTo>
                  <a:pt x="1712" y="740"/>
                </a:lnTo>
                <a:lnTo>
                  <a:pt x="1717" y="741"/>
                </a:lnTo>
                <a:lnTo>
                  <a:pt x="1717" y="741"/>
                </a:lnTo>
                <a:lnTo>
                  <a:pt x="1722" y="742"/>
                </a:lnTo>
                <a:lnTo>
                  <a:pt x="1725" y="742"/>
                </a:lnTo>
                <a:lnTo>
                  <a:pt x="1725" y="742"/>
                </a:lnTo>
                <a:lnTo>
                  <a:pt x="1728" y="741"/>
                </a:lnTo>
                <a:lnTo>
                  <a:pt x="1732" y="742"/>
                </a:lnTo>
                <a:lnTo>
                  <a:pt x="1732" y="742"/>
                </a:lnTo>
                <a:lnTo>
                  <a:pt x="1735" y="742"/>
                </a:lnTo>
                <a:lnTo>
                  <a:pt x="1737" y="741"/>
                </a:lnTo>
                <a:lnTo>
                  <a:pt x="1742" y="739"/>
                </a:lnTo>
                <a:lnTo>
                  <a:pt x="1742" y="739"/>
                </a:lnTo>
                <a:lnTo>
                  <a:pt x="1747" y="736"/>
                </a:lnTo>
                <a:lnTo>
                  <a:pt x="1748" y="735"/>
                </a:lnTo>
                <a:lnTo>
                  <a:pt x="1748" y="732"/>
                </a:lnTo>
                <a:lnTo>
                  <a:pt x="1748" y="732"/>
                </a:lnTo>
                <a:lnTo>
                  <a:pt x="1747" y="731"/>
                </a:lnTo>
                <a:lnTo>
                  <a:pt x="1746" y="730"/>
                </a:lnTo>
                <a:lnTo>
                  <a:pt x="1742" y="730"/>
                </a:lnTo>
                <a:lnTo>
                  <a:pt x="1732" y="730"/>
                </a:lnTo>
                <a:lnTo>
                  <a:pt x="1732" y="730"/>
                </a:lnTo>
                <a:lnTo>
                  <a:pt x="1731" y="730"/>
                </a:lnTo>
                <a:lnTo>
                  <a:pt x="1731" y="729"/>
                </a:lnTo>
                <a:lnTo>
                  <a:pt x="1732" y="726"/>
                </a:lnTo>
                <a:lnTo>
                  <a:pt x="1733" y="725"/>
                </a:lnTo>
                <a:lnTo>
                  <a:pt x="1733" y="725"/>
                </a:lnTo>
                <a:lnTo>
                  <a:pt x="1737" y="721"/>
                </a:lnTo>
                <a:lnTo>
                  <a:pt x="1739" y="718"/>
                </a:lnTo>
                <a:lnTo>
                  <a:pt x="1744" y="712"/>
                </a:lnTo>
                <a:lnTo>
                  <a:pt x="1744" y="712"/>
                </a:lnTo>
                <a:lnTo>
                  <a:pt x="1746" y="709"/>
                </a:lnTo>
                <a:lnTo>
                  <a:pt x="1749" y="708"/>
                </a:lnTo>
                <a:lnTo>
                  <a:pt x="1757" y="704"/>
                </a:lnTo>
                <a:lnTo>
                  <a:pt x="1757" y="704"/>
                </a:lnTo>
                <a:lnTo>
                  <a:pt x="1758" y="703"/>
                </a:lnTo>
                <a:lnTo>
                  <a:pt x="1760" y="699"/>
                </a:lnTo>
                <a:lnTo>
                  <a:pt x="1764" y="689"/>
                </a:lnTo>
                <a:lnTo>
                  <a:pt x="1768" y="680"/>
                </a:lnTo>
                <a:lnTo>
                  <a:pt x="1772" y="672"/>
                </a:lnTo>
                <a:lnTo>
                  <a:pt x="1772" y="672"/>
                </a:lnTo>
                <a:lnTo>
                  <a:pt x="1776" y="668"/>
                </a:lnTo>
                <a:lnTo>
                  <a:pt x="1783" y="666"/>
                </a:lnTo>
                <a:lnTo>
                  <a:pt x="1791" y="663"/>
                </a:lnTo>
                <a:lnTo>
                  <a:pt x="1791" y="663"/>
                </a:lnTo>
                <a:lnTo>
                  <a:pt x="1794" y="662"/>
                </a:lnTo>
                <a:lnTo>
                  <a:pt x="1795" y="662"/>
                </a:lnTo>
                <a:lnTo>
                  <a:pt x="1797" y="662"/>
                </a:lnTo>
                <a:lnTo>
                  <a:pt x="1801" y="662"/>
                </a:lnTo>
                <a:lnTo>
                  <a:pt x="1801" y="662"/>
                </a:lnTo>
                <a:lnTo>
                  <a:pt x="1805" y="660"/>
                </a:lnTo>
                <a:lnTo>
                  <a:pt x="1807" y="656"/>
                </a:lnTo>
                <a:lnTo>
                  <a:pt x="1810" y="652"/>
                </a:lnTo>
                <a:lnTo>
                  <a:pt x="1812" y="650"/>
                </a:lnTo>
                <a:lnTo>
                  <a:pt x="1812" y="650"/>
                </a:lnTo>
                <a:lnTo>
                  <a:pt x="1812" y="650"/>
                </a:lnTo>
                <a:lnTo>
                  <a:pt x="1812" y="651"/>
                </a:lnTo>
                <a:lnTo>
                  <a:pt x="1810" y="656"/>
                </a:lnTo>
                <a:lnTo>
                  <a:pt x="1807" y="662"/>
                </a:lnTo>
                <a:lnTo>
                  <a:pt x="1806" y="667"/>
                </a:lnTo>
                <a:lnTo>
                  <a:pt x="1806" y="667"/>
                </a:lnTo>
                <a:lnTo>
                  <a:pt x="1805" y="671"/>
                </a:lnTo>
                <a:lnTo>
                  <a:pt x="1802" y="675"/>
                </a:lnTo>
                <a:lnTo>
                  <a:pt x="1801" y="677"/>
                </a:lnTo>
                <a:lnTo>
                  <a:pt x="1800" y="681"/>
                </a:lnTo>
                <a:lnTo>
                  <a:pt x="1800" y="681"/>
                </a:lnTo>
                <a:lnTo>
                  <a:pt x="1800" y="684"/>
                </a:lnTo>
                <a:lnTo>
                  <a:pt x="1802" y="687"/>
                </a:lnTo>
                <a:lnTo>
                  <a:pt x="1808" y="689"/>
                </a:lnTo>
                <a:lnTo>
                  <a:pt x="1808" y="689"/>
                </a:lnTo>
                <a:lnTo>
                  <a:pt x="1810" y="691"/>
                </a:lnTo>
                <a:lnTo>
                  <a:pt x="1811" y="689"/>
                </a:lnTo>
                <a:lnTo>
                  <a:pt x="1815" y="684"/>
                </a:lnTo>
                <a:lnTo>
                  <a:pt x="1815" y="684"/>
                </a:lnTo>
                <a:lnTo>
                  <a:pt x="1823" y="675"/>
                </a:lnTo>
                <a:lnTo>
                  <a:pt x="1832" y="667"/>
                </a:lnTo>
                <a:lnTo>
                  <a:pt x="1832" y="667"/>
                </a:lnTo>
                <a:lnTo>
                  <a:pt x="1832" y="665"/>
                </a:lnTo>
                <a:lnTo>
                  <a:pt x="1832" y="661"/>
                </a:lnTo>
                <a:lnTo>
                  <a:pt x="1829" y="652"/>
                </a:lnTo>
                <a:lnTo>
                  <a:pt x="1829" y="652"/>
                </a:lnTo>
                <a:lnTo>
                  <a:pt x="1829" y="649"/>
                </a:lnTo>
                <a:lnTo>
                  <a:pt x="1831" y="646"/>
                </a:lnTo>
                <a:lnTo>
                  <a:pt x="1833" y="644"/>
                </a:lnTo>
                <a:lnTo>
                  <a:pt x="1837" y="643"/>
                </a:lnTo>
                <a:lnTo>
                  <a:pt x="1837" y="643"/>
                </a:lnTo>
                <a:lnTo>
                  <a:pt x="1842" y="640"/>
                </a:lnTo>
                <a:lnTo>
                  <a:pt x="1845" y="638"/>
                </a:lnTo>
                <a:lnTo>
                  <a:pt x="1845" y="638"/>
                </a:lnTo>
                <a:lnTo>
                  <a:pt x="1847" y="638"/>
                </a:lnTo>
                <a:lnTo>
                  <a:pt x="1847" y="640"/>
                </a:lnTo>
                <a:lnTo>
                  <a:pt x="1847" y="645"/>
                </a:lnTo>
                <a:lnTo>
                  <a:pt x="1847" y="645"/>
                </a:lnTo>
                <a:lnTo>
                  <a:pt x="1847" y="647"/>
                </a:lnTo>
                <a:lnTo>
                  <a:pt x="1844" y="651"/>
                </a:lnTo>
                <a:lnTo>
                  <a:pt x="1844" y="651"/>
                </a:lnTo>
                <a:lnTo>
                  <a:pt x="1842" y="656"/>
                </a:lnTo>
                <a:lnTo>
                  <a:pt x="1839" y="661"/>
                </a:lnTo>
                <a:lnTo>
                  <a:pt x="1838" y="671"/>
                </a:lnTo>
                <a:lnTo>
                  <a:pt x="1838" y="671"/>
                </a:lnTo>
                <a:lnTo>
                  <a:pt x="1839" y="675"/>
                </a:lnTo>
                <a:lnTo>
                  <a:pt x="1842" y="680"/>
                </a:lnTo>
                <a:lnTo>
                  <a:pt x="1842" y="680"/>
                </a:lnTo>
                <a:lnTo>
                  <a:pt x="1842" y="681"/>
                </a:lnTo>
                <a:lnTo>
                  <a:pt x="1840" y="682"/>
                </a:lnTo>
                <a:lnTo>
                  <a:pt x="1837" y="686"/>
                </a:lnTo>
                <a:lnTo>
                  <a:pt x="1837" y="686"/>
                </a:lnTo>
                <a:lnTo>
                  <a:pt x="1837" y="687"/>
                </a:lnTo>
                <a:lnTo>
                  <a:pt x="1837" y="688"/>
                </a:lnTo>
                <a:lnTo>
                  <a:pt x="1840" y="691"/>
                </a:lnTo>
                <a:lnTo>
                  <a:pt x="1840" y="691"/>
                </a:lnTo>
                <a:lnTo>
                  <a:pt x="1839" y="692"/>
                </a:lnTo>
                <a:lnTo>
                  <a:pt x="1838" y="693"/>
                </a:lnTo>
                <a:lnTo>
                  <a:pt x="1833" y="697"/>
                </a:lnTo>
                <a:lnTo>
                  <a:pt x="1828" y="702"/>
                </a:lnTo>
                <a:lnTo>
                  <a:pt x="1826" y="705"/>
                </a:lnTo>
                <a:lnTo>
                  <a:pt x="1826" y="705"/>
                </a:lnTo>
                <a:lnTo>
                  <a:pt x="1824" y="709"/>
                </a:lnTo>
                <a:lnTo>
                  <a:pt x="1822" y="712"/>
                </a:lnTo>
                <a:lnTo>
                  <a:pt x="1816" y="716"/>
                </a:lnTo>
                <a:lnTo>
                  <a:pt x="1816" y="716"/>
                </a:lnTo>
                <a:lnTo>
                  <a:pt x="1805" y="726"/>
                </a:lnTo>
                <a:lnTo>
                  <a:pt x="1792" y="739"/>
                </a:lnTo>
                <a:lnTo>
                  <a:pt x="1792" y="739"/>
                </a:lnTo>
                <a:lnTo>
                  <a:pt x="1789" y="745"/>
                </a:lnTo>
                <a:lnTo>
                  <a:pt x="1785" y="753"/>
                </a:lnTo>
                <a:lnTo>
                  <a:pt x="1779" y="766"/>
                </a:lnTo>
                <a:lnTo>
                  <a:pt x="1779" y="766"/>
                </a:lnTo>
                <a:lnTo>
                  <a:pt x="1776" y="768"/>
                </a:lnTo>
                <a:lnTo>
                  <a:pt x="1772" y="769"/>
                </a:lnTo>
                <a:lnTo>
                  <a:pt x="1764" y="771"/>
                </a:lnTo>
                <a:lnTo>
                  <a:pt x="1764" y="771"/>
                </a:lnTo>
                <a:lnTo>
                  <a:pt x="1763" y="773"/>
                </a:lnTo>
                <a:lnTo>
                  <a:pt x="1762" y="774"/>
                </a:lnTo>
                <a:lnTo>
                  <a:pt x="1760" y="780"/>
                </a:lnTo>
                <a:lnTo>
                  <a:pt x="1760" y="780"/>
                </a:lnTo>
                <a:lnTo>
                  <a:pt x="1758" y="787"/>
                </a:lnTo>
                <a:lnTo>
                  <a:pt x="1753" y="794"/>
                </a:lnTo>
                <a:lnTo>
                  <a:pt x="1743" y="808"/>
                </a:lnTo>
                <a:lnTo>
                  <a:pt x="1743" y="808"/>
                </a:lnTo>
                <a:lnTo>
                  <a:pt x="1742" y="814"/>
                </a:lnTo>
                <a:lnTo>
                  <a:pt x="1742" y="825"/>
                </a:lnTo>
                <a:lnTo>
                  <a:pt x="1742" y="837"/>
                </a:lnTo>
                <a:lnTo>
                  <a:pt x="1744" y="847"/>
                </a:lnTo>
                <a:lnTo>
                  <a:pt x="1744" y="847"/>
                </a:lnTo>
                <a:lnTo>
                  <a:pt x="1746" y="854"/>
                </a:lnTo>
                <a:lnTo>
                  <a:pt x="1747" y="864"/>
                </a:lnTo>
                <a:lnTo>
                  <a:pt x="1748" y="880"/>
                </a:lnTo>
                <a:lnTo>
                  <a:pt x="1748" y="880"/>
                </a:lnTo>
                <a:lnTo>
                  <a:pt x="1748" y="886"/>
                </a:lnTo>
                <a:lnTo>
                  <a:pt x="1751" y="891"/>
                </a:lnTo>
                <a:lnTo>
                  <a:pt x="1754" y="897"/>
                </a:lnTo>
                <a:lnTo>
                  <a:pt x="1754" y="897"/>
                </a:lnTo>
                <a:lnTo>
                  <a:pt x="1757" y="902"/>
                </a:lnTo>
                <a:lnTo>
                  <a:pt x="1760" y="910"/>
                </a:lnTo>
                <a:lnTo>
                  <a:pt x="1760" y="910"/>
                </a:lnTo>
                <a:lnTo>
                  <a:pt x="1762" y="920"/>
                </a:lnTo>
                <a:lnTo>
                  <a:pt x="1763" y="926"/>
                </a:lnTo>
                <a:lnTo>
                  <a:pt x="1765" y="931"/>
                </a:lnTo>
                <a:lnTo>
                  <a:pt x="1765" y="931"/>
                </a:lnTo>
                <a:lnTo>
                  <a:pt x="1767" y="932"/>
                </a:lnTo>
                <a:lnTo>
                  <a:pt x="1768" y="931"/>
                </a:lnTo>
                <a:lnTo>
                  <a:pt x="1770" y="927"/>
                </a:lnTo>
                <a:lnTo>
                  <a:pt x="1773" y="922"/>
                </a:lnTo>
                <a:lnTo>
                  <a:pt x="1774" y="920"/>
                </a:lnTo>
                <a:lnTo>
                  <a:pt x="1776" y="918"/>
                </a:lnTo>
                <a:lnTo>
                  <a:pt x="1776" y="918"/>
                </a:lnTo>
                <a:lnTo>
                  <a:pt x="1779" y="916"/>
                </a:lnTo>
                <a:lnTo>
                  <a:pt x="1781" y="912"/>
                </a:lnTo>
                <a:lnTo>
                  <a:pt x="1786" y="904"/>
                </a:lnTo>
                <a:lnTo>
                  <a:pt x="1786" y="904"/>
                </a:lnTo>
                <a:lnTo>
                  <a:pt x="1786" y="901"/>
                </a:lnTo>
                <a:lnTo>
                  <a:pt x="1785" y="900"/>
                </a:lnTo>
                <a:lnTo>
                  <a:pt x="1783" y="899"/>
                </a:lnTo>
                <a:lnTo>
                  <a:pt x="1783" y="897"/>
                </a:lnTo>
                <a:lnTo>
                  <a:pt x="1783" y="897"/>
                </a:lnTo>
                <a:lnTo>
                  <a:pt x="1784" y="895"/>
                </a:lnTo>
                <a:lnTo>
                  <a:pt x="1784" y="894"/>
                </a:lnTo>
                <a:lnTo>
                  <a:pt x="1783" y="889"/>
                </a:lnTo>
                <a:lnTo>
                  <a:pt x="1783" y="889"/>
                </a:lnTo>
                <a:lnTo>
                  <a:pt x="1783" y="886"/>
                </a:lnTo>
                <a:lnTo>
                  <a:pt x="1784" y="883"/>
                </a:lnTo>
                <a:lnTo>
                  <a:pt x="1789" y="878"/>
                </a:lnTo>
                <a:lnTo>
                  <a:pt x="1789" y="878"/>
                </a:lnTo>
                <a:lnTo>
                  <a:pt x="1791" y="878"/>
                </a:lnTo>
                <a:lnTo>
                  <a:pt x="1795" y="878"/>
                </a:lnTo>
                <a:lnTo>
                  <a:pt x="1800" y="878"/>
                </a:lnTo>
                <a:lnTo>
                  <a:pt x="1800" y="878"/>
                </a:lnTo>
                <a:lnTo>
                  <a:pt x="1800" y="877"/>
                </a:lnTo>
                <a:lnTo>
                  <a:pt x="1800" y="872"/>
                </a:lnTo>
                <a:lnTo>
                  <a:pt x="1799" y="867"/>
                </a:lnTo>
                <a:lnTo>
                  <a:pt x="1799" y="862"/>
                </a:lnTo>
                <a:lnTo>
                  <a:pt x="1799" y="862"/>
                </a:lnTo>
                <a:lnTo>
                  <a:pt x="1800" y="858"/>
                </a:lnTo>
                <a:lnTo>
                  <a:pt x="1802" y="856"/>
                </a:lnTo>
                <a:lnTo>
                  <a:pt x="1805" y="853"/>
                </a:lnTo>
                <a:lnTo>
                  <a:pt x="1807" y="851"/>
                </a:lnTo>
                <a:lnTo>
                  <a:pt x="1807" y="851"/>
                </a:lnTo>
                <a:lnTo>
                  <a:pt x="1810" y="847"/>
                </a:lnTo>
                <a:lnTo>
                  <a:pt x="1815" y="844"/>
                </a:lnTo>
                <a:lnTo>
                  <a:pt x="1823" y="843"/>
                </a:lnTo>
                <a:lnTo>
                  <a:pt x="1823" y="843"/>
                </a:lnTo>
                <a:lnTo>
                  <a:pt x="1828" y="843"/>
                </a:lnTo>
                <a:lnTo>
                  <a:pt x="1831" y="842"/>
                </a:lnTo>
                <a:lnTo>
                  <a:pt x="1832" y="841"/>
                </a:lnTo>
                <a:lnTo>
                  <a:pt x="1832" y="841"/>
                </a:lnTo>
                <a:lnTo>
                  <a:pt x="1832" y="836"/>
                </a:lnTo>
                <a:lnTo>
                  <a:pt x="1832" y="833"/>
                </a:lnTo>
                <a:lnTo>
                  <a:pt x="1831" y="831"/>
                </a:lnTo>
                <a:lnTo>
                  <a:pt x="1831" y="831"/>
                </a:lnTo>
                <a:lnTo>
                  <a:pt x="1828" y="830"/>
                </a:lnTo>
                <a:lnTo>
                  <a:pt x="1828" y="827"/>
                </a:lnTo>
                <a:lnTo>
                  <a:pt x="1828" y="826"/>
                </a:lnTo>
                <a:lnTo>
                  <a:pt x="1829" y="824"/>
                </a:lnTo>
                <a:lnTo>
                  <a:pt x="1829" y="824"/>
                </a:lnTo>
                <a:lnTo>
                  <a:pt x="1831" y="821"/>
                </a:lnTo>
                <a:lnTo>
                  <a:pt x="1831" y="817"/>
                </a:lnTo>
                <a:lnTo>
                  <a:pt x="1831" y="817"/>
                </a:lnTo>
                <a:lnTo>
                  <a:pt x="1832" y="815"/>
                </a:lnTo>
                <a:lnTo>
                  <a:pt x="1833" y="812"/>
                </a:lnTo>
                <a:lnTo>
                  <a:pt x="1837" y="810"/>
                </a:lnTo>
                <a:lnTo>
                  <a:pt x="1839" y="809"/>
                </a:lnTo>
                <a:lnTo>
                  <a:pt x="1839" y="809"/>
                </a:lnTo>
                <a:lnTo>
                  <a:pt x="1842" y="809"/>
                </a:lnTo>
                <a:lnTo>
                  <a:pt x="1843" y="809"/>
                </a:lnTo>
                <a:lnTo>
                  <a:pt x="1844" y="810"/>
                </a:lnTo>
                <a:lnTo>
                  <a:pt x="1847" y="810"/>
                </a:lnTo>
                <a:lnTo>
                  <a:pt x="1847" y="810"/>
                </a:lnTo>
                <a:lnTo>
                  <a:pt x="1849" y="809"/>
                </a:lnTo>
                <a:lnTo>
                  <a:pt x="1850" y="806"/>
                </a:lnTo>
                <a:lnTo>
                  <a:pt x="1850" y="800"/>
                </a:lnTo>
                <a:lnTo>
                  <a:pt x="1850" y="800"/>
                </a:lnTo>
                <a:lnTo>
                  <a:pt x="1849" y="798"/>
                </a:lnTo>
                <a:lnTo>
                  <a:pt x="1848" y="796"/>
                </a:lnTo>
                <a:lnTo>
                  <a:pt x="1842" y="796"/>
                </a:lnTo>
                <a:lnTo>
                  <a:pt x="1842" y="796"/>
                </a:lnTo>
                <a:lnTo>
                  <a:pt x="1840" y="795"/>
                </a:lnTo>
                <a:lnTo>
                  <a:pt x="1838" y="793"/>
                </a:lnTo>
                <a:lnTo>
                  <a:pt x="1837" y="784"/>
                </a:lnTo>
                <a:lnTo>
                  <a:pt x="1837" y="784"/>
                </a:lnTo>
                <a:lnTo>
                  <a:pt x="1838" y="780"/>
                </a:lnTo>
                <a:lnTo>
                  <a:pt x="1840" y="778"/>
                </a:lnTo>
                <a:lnTo>
                  <a:pt x="1845" y="774"/>
                </a:lnTo>
                <a:lnTo>
                  <a:pt x="1845" y="774"/>
                </a:lnTo>
                <a:lnTo>
                  <a:pt x="1845" y="773"/>
                </a:lnTo>
                <a:lnTo>
                  <a:pt x="1845" y="772"/>
                </a:lnTo>
                <a:lnTo>
                  <a:pt x="1844" y="768"/>
                </a:lnTo>
                <a:lnTo>
                  <a:pt x="1842" y="766"/>
                </a:lnTo>
                <a:lnTo>
                  <a:pt x="1838" y="764"/>
                </a:lnTo>
                <a:lnTo>
                  <a:pt x="1838" y="764"/>
                </a:lnTo>
                <a:lnTo>
                  <a:pt x="1837" y="764"/>
                </a:lnTo>
                <a:lnTo>
                  <a:pt x="1836" y="764"/>
                </a:lnTo>
                <a:lnTo>
                  <a:pt x="1836" y="762"/>
                </a:lnTo>
                <a:lnTo>
                  <a:pt x="1837" y="761"/>
                </a:lnTo>
                <a:lnTo>
                  <a:pt x="1837" y="761"/>
                </a:lnTo>
                <a:lnTo>
                  <a:pt x="1837" y="758"/>
                </a:lnTo>
                <a:lnTo>
                  <a:pt x="1837" y="755"/>
                </a:lnTo>
                <a:lnTo>
                  <a:pt x="1836" y="750"/>
                </a:lnTo>
                <a:lnTo>
                  <a:pt x="1837" y="747"/>
                </a:lnTo>
                <a:lnTo>
                  <a:pt x="1837" y="747"/>
                </a:lnTo>
                <a:lnTo>
                  <a:pt x="1842" y="737"/>
                </a:lnTo>
                <a:lnTo>
                  <a:pt x="1845" y="732"/>
                </a:lnTo>
                <a:lnTo>
                  <a:pt x="1848" y="729"/>
                </a:lnTo>
                <a:lnTo>
                  <a:pt x="1848" y="729"/>
                </a:lnTo>
                <a:lnTo>
                  <a:pt x="1850" y="728"/>
                </a:lnTo>
                <a:lnTo>
                  <a:pt x="1852" y="725"/>
                </a:lnTo>
                <a:lnTo>
                  <a:pt x="1853" y="720"/>
                </a:lnTo>
                <a:lnTo>
                  <a:pt x="1853" y="720"/>
                </a:lnTo>
                <a:lnTo>
                  <a:pt x="1853" y="718"/>
                </a:lnTo>
                <a:lnTo>
                  <a:pt x="1855" y="715"/>
                </a:lnTo>
                <a:lnTo>
                  <a:pt x="1860" y="713"/>
                </a:lnTo>
                <a:lnTo>
                  <a:pt x="1860" y="713"/>
                </a:lnTo>
                <a:lnTo>
                  <a:pt x="1863" y="713"/>
                </a:lnTo>
                <a:lnTo>
                  <a:pt x="1864" y="713"/>
                </a:lnTo>
                <a:lnTo>
                  <a:pt x="1868" y="714"/>
                </a:lnTo>
                <a:lnTo>
                  <a:pt x="1868" y="714"/>
                </a:lnTo>
                <a:lnTo>
                  <a:pt x="1869" y="714"/>
                </a:lnTo>
                <a:lnTo>
                  <a:pt x="1870" y="713"/>
                </a:lnTo>
                <a:lnTo>
                  <a:pt x="1870" y="710"/>
                </a:lnTo>
                <a:lnTo>
                  <a:pt x="1871" y="708"/>
                </a:lnTo>
                <a:lnTo>
                  <a:pt x="1871" y="708"/>
                </a:lnTo>
                <a:lnTo>
                  <a:pt x="1874" y="705"/>
                </a:lnTo>
                <a:lnTo>
                  <a:pt x="1877" y="703"/>
                </a:lnTo>
                <a:lnTo>
                  <a:pt x="1885" y="700"/>
                </a:lnTo>
                <a:lnTo>
                  <a:pt x="1885" y="700"/>
                </a:lnTo>
                <a:lnTo>
                  <a:pt x="1886" y="702"/>
                </a:lnTo>
                <a:lnTo>
                  <a:pt x="1886" y="702"/>
                </a:lnTo>
                <a:lnTo>
                  <a:pt x="1885" y="705"/>
                </a:lnTo>
                <a:lnTo>
                  <a:pt x="1885" y="708"/>
                </a:lnTo>
                <a:lnTo>
                  <a:pt x="1885" y="710"/>
                </a:lnTo>
                <a:lnTo>
                  <a:pt x="1885" y="710"/>
                </a:lnTo>
                <a:lnTo>
                  <a:pt x="1886" y="710"/>
                </a:lnTo>
                <a:lnTo>
                  <a:pt x="1887" y="710"/>
                </a:lnTo>
                <a:lnTo>
                  <a:pt x="1892" y="707"/>
                </a:lnTo>
                <a:lnTo>
                  <a:pt x="1900" y="699"/>
                </a:lnTo>
                <a:lnTo>
                  <a:pt x="1900" y="699"/>
                </a:lnTo>
                <a:lnTo>
                  <a:pt x="1903" y="697"/>
                </a:lnTo>
                <a:lnTo>
                  <a:pt x="1904" y="693"/>
                </a:lnTo>
                <a:lnTo>
                  <a:pt x="1904" y="693"/>
                </a:lnTo>
                <a:lnTo>
                  <a:pt x="1907" y="692"/>
                </a:lnTo>
                <a:lnTo>
                  <a:pt x="1909" y="691"/>
                </a:lnTo>
                <a:lnTo>
                  <a:pt x="1917" y="691"/>
                </a:lnTo>
                <a:lnTo>
                  <a:pt x="1917" y="691"/>
                </a:lnTo>
                <a:lnTo>
                  <a:pt x="1919" y="693"/>
                </a:lnTo>
                <a:lnTo>
                  <a:pt x="1922" y="696"/>
                </a:lnTo>
                <a:lnTo>
                  <a:pt x="1924" y="704"/>
                </a:lnTo>
                <a:lnTo>
                  <a:pt x="1924" y="704"/>
                </a:lnTo>
                <a:lnTo>
                  <a:pt x="1925" y="707"/>
                </a:lnTo>
                <a:lnTo>
                  <a:pt x="1928" y="707"/>
                </a:lnTo>
                <a:lnTo>
                  <a:pt x="1930" y="705"/>
                </a:lnTo>
                <a:lnTo>
                  <a:pt x="1932" y="703"/>
                </a:lnTo>
                <a:lnTo>
                  <a:pt x="1932" y="703"/>
                </a:lnTo>
                <a:lnTo>
                  <a:pt x="1935" y="697"/>
                </a:lnTo>
                <a:lnTo>
                  <a:pt x="1939" y="692"/>
                </a:lnTo>
                <a:lnTo>
                  <a:pt x="1939" y="692"/>
                </a:lnTo>
                <a:lnTo>
                  <a:pt x="1943" y="689"/>
                </a:lnTo>
                <a:lnTo>
                  <a:pt x="1948" y="688"/>
                </a:lnTo>
                <a:lnTo>
                  <a:pt x="1948" y="688"/>
                </a:lnTo>
                <a:lnTo>
                  <a:pt x="1948" y="687"/>
                </a:lnTo>
                <a:lnTo>
                  <a:pt x="1948" y="684"/>
                </a:lnTo>
                <a:lnTo>
                  <a:pt x="1949" y="680"/>
                </a:lnTo>
                <a:lnTo>
                  <a:pt x="1949" y="680"/>
                </a:lnTo>
                <a:lnTo>
                  <a:pt x="1950" y="678"/>
                </a:lnTo>
                <a:lnTo>
                  <a:pt x="1951" y="678"/>
                </a:lnTo>
                <a:lnTo>
                  <a:pt x="1954" y="680"/>
                </a:lnTo>
                <a:lnTo>
                  <a:pt x="1956" y="680"/>
                </a:lnTo>
                <a:lnTo>
                  <a:pt x="1956" y="680"/>
                </a:lnTo>
                <a:lnTo>
                  <a:pt x="1956" y="678"/>
                </a:lnTo>
                <a:lnTo>
                  <a:pt x="1956" y="676"/>
                </a:lnTo>
                <a:lnTo>
                  <a:pt x="1954" y="671"/>
                </a:lnTo>
                <a:lnTo>
                  <a:pt x="1954" y="671"/>
                </a:lnTo>
                <a:lnTo>
                  <a:pt x="1954" y="671"/>
                </a:lnTo>
                <a:lnTo>
                  <a:pt x="1955" y="671"/>
                </a:lnTo>
                <a:lnTo>
                  <a:pt x="1959" y="672"/>
                </a:lnTo>
                <a:lnTo>
                  <a:pt x="1959" y="672"/>
                </a:lnTo>
                <a:lnTo>
                  <a:pt x="1962" y="670"/>
                </a:lnTo>
                <a:lnTo>
                  <a:pt x="1966" y="666"/>
                </a:lnTo>
                <a:lnTo>
                  <a:pt x="1966" y="666"/>
                </a:lnTo>
                <a:lnTo>
                  <a:pt x="1967" y="666"/>
                </a:lnTo>
                <a:lnTo>
                  <a:pt x="1968" y="666"/>
                </a:lnTo>
                <a:lnTo>
                  <a:pt x="1971" y="667"/>
                </a:lnTo>
                <a:lnTo>
                  <a:pt x="1971" y="667"/>
                </a:lnTo>
                <a:lnTo>
                  <a:pt x="1972" y="666"/>
                </a:lnTo>
                <a:lnTo>
                  <a:pt x="1977" y="661"/>
                </a:lnTo>
                <a:lnTo>
                  <a:pt x="1984" y="654"/>
                </a:lnTo>
                <a:lnTo>
                  <a:pt x="1994" y="644"/>
                </a:lnTo>
                <a:lnTo>
                  <a:pt x="1994" y="644"/>
                </a:lnTo>
                <a:lnTo>
                  <a:pt x="2000" y="639"/>
                </a:lnTo>
                <a:lnTo>
                  <a:pt x="2007" y="635"/>
                </a:lnTo>
                <a:lnTo>
                  <a:pt x="2018" y="631"/>
                </a:lnTo>
                <a:lnTo>
                  <a:pt x="2026" y="630"/>
                </a:lnTo>
                <a:lnTo>
                  <a:pt x="2031" y="630"/>
                </a:lnTo>
                <a:lnTo>
                  <a:pt x="2031" y="630"/>
                </a:lnTo>
                <a:lnTo>
                  <a:pt x="2034" y="630"/>
                </a:lnTo>
                <a:lnTo>
                  <a:pt x="2036" y="630"/>
                </a:lnTo>
                <a:lnTo>
                  <a:pt x="2042" y="634"/>
                </a:lnTo>
                <a:lnTo>
                  <a:pt x="2042" y="634"/>
                </a:lnTo>
                <a:lnTo>
                  <a:pt x="2046" y="635"/>
                </a:lnTo>
                <a:lnTo>
                  <a:pt x="2048" y="634"/>
                </a:lnTo>
                <a:lnTo>
                  <a:pt x="2052" y="630"/>
                </a:lnTo>
                <a:lnTo>
                  <a:pt x="2052" y="630"/>
                </a:lnTo>
                <a:lnTo>
                  <a:pt x="2053" y="629"/>
                </a:lnTo>
                <a:lnTo>
                  <a:pt x="2055" y="627"/>
                </a:lnTo>
                <a:lnTo>
                  <a:pt x="2055" y="622"/>
                </a:lnTo>
                <a:lnTo>
                  <a:pt x="2055" y="622"/>
                </a:lnTo>
                <a:lnTo>
                  <a:pt x="2053" y="614"/>
                </a:lnTo>
                <a:lnTo>
                  <a:pt x="2052" y="611"/>
                </a:lnTo>
                <a:lnTo>
                  <a:pt x="2050" y="608"/>
                </a:lnTo>
                <a:lnTo>
                  <a:pt x="2050" y="608"/>
                </a:lnTo>
                <a:lnTo>
                  <a:pt x="2047" y="607"/>
                </a:lnTo>
                <a:lnTo>
                  <a:pt x="2046" y="604"/>
                </a:lnTo>
                <a:lnTo>
                  <a:pt x="2045" y="601"/>
                </a:lnTo>
                <a:lnTo>
                  <a:pt x="2042" y="599"/>
                </a:lnTo>
                <a:lnTo>
                  <a:pt x="2042" y="599"/>
                </a:lnTo>
                <a:lnTo>
                  <a:pt x="2039" y="598"/>
                </a:lnTo>
                <a:lnTo>
                  <a:pt x="2039" y="596"/>
                </a:lnTo>
                <a:lnTo>
                  <a:pt x="2039" y="590"/>
                </a:lnTo>
                <a:lnTo>
                  <a:pt x="2039" y="590"/>
                </a:lnTo>
                <a:lnTo>
                  <a:pt x="2039" y="588"/>
                </a:lnTo>
                <a:lnTo>
                  <a:pt x="2037" y="588"/>
                </a:lnTo>
                <a:lnTo>
                  <a:pt x="2035" y="592"/>
                </a:lnTo>
                <a:lnTo>
                  <a:pt x="2035" y="592"/>
                </a:lnTo>
                <a:lnTo>
                  <a:pt x="2031" y="595"/>
                </a:lnTo>
                <a:lnTo>
                  <a:pt x="2024" y="593"/>
                </a:lnTo>
                <a:lnTo>
                  <a:pt x="2024" y="593"/>
                </a:lnTo>
                <a:lnTo>
                  <a:pt x="2021" y="592"/>
                </a:lnTo>
                <a:lnTo>
                  <a:pt x="2020" y="590"/>
                </a:lnTo>
                <a:lnTo>
                  <a:pt x="2019" y="587"/>
                </a:lnTo>
                <a:lnTo>
                  <a:pt x="2019" y="585"/>
                </a:lnTo>
                <a:lnTo>
                  <a:pt x="2020" y="579"/>
                </a:lnTo>
                <a:lnTo>
                  <a:pt x="2023" y="574"/>
                </a:lnTo>
                <a:lnTo>
                  <a:pt x="2023" y="574"/>
                </a:lnTo>
                <a:lnTo>
                  <a:pt x="2023" y="571"/>
                </a:lnTo>
                <a:lnTo>
                  <a:pt x="2023" y="570"/>
                </a:lnTo>
                <a:lnTo>
                  <a:pt x="2020" y="569"/>
                </a:lnTo>
                <a:lnTo>
                  <a:pt x="2016" y="567"/>
                </a:lnTo>
                <a:lnTo>
                  <a:pt x="2016" y="567"/>
                </a:lnTo>
                <a:lnTo>
                  <a:pt x="2014" y="565"/>
                </a:lnTo>
                <a:lnTo>
                  <a:pt x="2014" y="564"/>
                </a:lnTo>
                <a:lnTo>
                  <a:pt x="2016" y="563"/>
                </a:lnTo>
                <a:lnTo>
                  <a:pt x="2019" y="561"/>
                </a:lnTo>
                <a:lnTo>
                  <a:pt x="2019" y="561"/>
                </a:lnTo>
                <a:lnTo>
                  <a:pt x="2025" y="563"/>
                </a:lnTo>
                <a:lnTo>
                  <a:pt x="2032" y="564"/>
                </a:lnTo>
                <a:lnTo>
                  <a:pt x="2032" y="564"/>
                </a:lnTo>
                <a:lnTo>
                  <a:pt x="2035" y="565"/>
                </a:lnTo>
                <a:lnTo>
                  <a:pt x="2037" y="566"/>
                </a:lnTo>
                <a:lnTo>
                  <a:pt x="2040" y="566"/>
                </a:lnTo>
                <a:lnTo>
                  <a:pt x="2042" y="566"/>
                </a:lnTo>
                <a:lnTo>
                  <a:pt x="2042" y="566"/>
                </a:lnTo>
                <a:lnTo>
                  <a:pt x="2052" y="564"/>
                </a:lnTo>
                <a:lnTo>
                  <a:pt x="2062" y="559"/>
                </a:lnTo>
                <a:lnTo>
                  <a:pt x="2062" y="559"/>
                </a:lnTo>
                <a:lnTo>
                  <a:pt x="2066" y="555"/>
                </a:lnTo>
                <a:lnTo>
                  <a:pt x="2068" y="550"/>
                </a:lnTo>
                <a:lnTo>
                  <a:pt x="2069" y="545"/>
                </a:lnTo>
                <a:lnTo>
                  <a:pt x="2071" y="542"/>
                </a:lnTo>
                <a:lnTo>
                  <a:pt x="2071" y="542"/>
                </a:lnTo>
                <a:lnTo>
                  <a:pt x="2069" y="538"/>
                </a:lnTo>
                <a:lnTo>
                  <a:pt x="2068" y="535"/>
                </a:lnTo>
                <a:lnTo>
                  <a:pt x="2068" y="535"/>
                </a:lnTo>
                <a:lnTo>
                  <a:pt x="2067" y="533"/>
                </a:lnTo>
                <a:lnTo>
                  <a:pt x="2068" y="527"/>
                </a:lnTo>
                <a:lnTo>
                  <a:pt x="2071" y="517"/>
                </a:lnTo>
                <a:lnTo>
                  <a:pt x="2071" y="517"/>
                </a:lnTo>
                <a:lnTo>
                  <a:pt x="2072" y="517"/>
                </a:lnTo>
                <a:lnTo>
                  <a:pt x="2073" y="517"/>
                </a:lnTo>
                <a:lnTo>
                  <a:pt x="2077" y="521"/>
                </a:lnTo>
                <a:lnTo>
                  <a:pt x="2077" y="521"/>
                </a:lnTo>
                <a:lnTo>
                  <a:pt x="2079" y="523"/>
                </a:lnTo>
                <a:lnTo>
                  <a:pt x="2079" y="524"/>
                </a:lnTo>
                <a:lnTo>
                  <a:pt x="2078" y="526"/>
                </a:lnTo>
                <a:lnTo>
                  <a:pt x="2078" y="526"/>
                </a:lnTo>
                <a:lnTo>
                  <a:pt x="2077" y="528"/>
                </a:lnTo>
                <a:lnTo>
                  <a:pt x="2077" y="529"/>
                </a:lnTo>
                <a:lnTo>
                  <a:pt x="2078" y="534"/>
                </a:lnTo>
                <a:lnTo>
                  <a:pt x="2078" y="534"/>
                </a:lnTo>
                <a:lnTo>
                  <a:pt x="2081" y="539"/>
                </a:lnTo>
                <a:lnTo>
                  <a:pt x="2085" y="542"/>
                </a:lnTo>
                <a:lnTo>
                  <a:pt x="2085" y="542"/>
                </a:lnTo>
                <a:lnTo>
                  <a:pt x="2090" y="543"/>
                </a:lnTo>
                <a:lnTo>
                  <a:pt x="2099" y="544"/>
                </a:lnTo>
                <a:lnTo>
                  <a:pt x="2113" y="544"/>
                </a:lnTo>
                <a:lnTo>
                  <a:pt x="2113" y="544"/>
                </a:lnTo>
                <a:lnTo>
                  <a:pt x="2115" y="547"/>
                </a:lnTo>
                <a:lnTo>
                  <a:pt x="2117" y="550"/>
                </a:lnTo>
                <a:lnTo>
                  <a:pt x="2119" y="554"/>
                </a:lnTo>
                <a:lnTo>
                  <a:pt x="2119" y="556"/>
                </a:lnTo>
                <a:lnTo>
                  <a:pt x="2117" y="558"/>
                </a:lnTo>
                <a:lnTo>
                  <a:pt x="2117" y="558"/>
                </a:lnTo>
                <a:lnTo>
                  <a:pt x="2116" y="560"/>
                </a:lnTo>
                <a:lnTo>
                  <a:pt x="2117" y="563"/>
                </a:lnTo>
                <a:lnTo>
                  <a:pt x="2120" y="565"/>
                </a:lnTo>
                <a:lnTo>
                  <a:pt x="2121" y="566"/>
                </a:lnTo>
                <a:lnTo>
                  <a:pt x="2121" y="566"/>
                </a:lnTo>
                <a:lnTo>
                  <a:pt x="2125" y="567"/>
                </a:lnTo>
                <a:lnTo>
                  <a:pt x="2131" y="569"/>
                </a:lnTo>
                <a:lnTo>
                  <a:pt x="2142" y="570"/>
                </a:lnTo>
                <a:lnTo>
                  <a:pt x="2142" y="570"/>
                </a:lnTo>
                <a:lnTo>
                  <a:pt x="2145" y="572"/>
                </a:lnTo>
                <a:lnTo>
                  <a:pt x="2147" y="575"/>
                </a:lnTo>
                <a:lnTo>
                  <a:pt x="2149" y="577"/>
                </a:lnTo>
                <a:lnTo>
                  <a:pt x="2153" y="579"/>
                </a:lnTo>
                <a:lnTo>
                  <a:pt x="2153" y="579"/>
                </a:lnTo>
                <a:lnTo>
                  <a:pt x="2158" y="579"/>
                </a:lnTo>
                <a:lnTo>
                  <a:pt x="2163" y="577"/>
                </a:lnTo>
                <a:lnTo>
                  <a:pt x="2167" y="575"/>
                </a:lnTo>
                <a:lnTo>
                  <a:pt x="2168" y="572"/>
                </a:lnTo>
                <a:lnTo>
                  <a:pt x="2168" y="572"/>
                </a:lnTo>
                <a:lnTo>
                  <a:pt x="2167" y="570"/>
                </a:lnTo>
                <a:lnTo>
                  <a:pt x="2165" y="569"/>
                </a:lnTo>
                <a:lnTo>
                  <a:pt x="2163" y="569"/>
                </a:lnTo>
                <a:lnTo>
                  <a:pt x="2161" y="569"/>
                </a:lnTo>
                <a:lnTo>
                  <a:pt x="2161" y="569"/>
                </a:lnTo>
                <a:lnTo>
                  <a:pt x="2159" y="570"/>
                </a:lnTo>
                <a:lnTo>
                  <a:pt x="2158" y="569"/>
                </a:lnTo>
                <a:lnTo>
                  <a:pt x="2157" y="565"/>
                </a:lnTo>
                <a:lnTo>
                  <a:pt x="2157" y="565"/>
                </a:lnTo>
                <a:lnTo>
                  <a:pt x="2157" y="564"/>
                </a:lnTo>
                <a:lnTo>
                  <a:pt x="2159" y="563"/>
                </a:lnTo>
                <a:lnTo>
                  <a:pt x="2164" y="561"/>
                </a:lnTo>
                <a:lnTo>
                  <a:pt x="2164" y="561"/>
                </a:lnTo>
                <a:lnTo>
                  <a:pt x="2167" y="559"/>
                </a:lnTo>
                <a:lnTo>
                  <a:pt x="2167" y="555"/>
                </a:lnTo>
                <a:lnTo>
                  <a:pt x="2165" y="549"/>
                </a:lnTo>
                <a:lnTo>
                  <a:pt x="2165" y="549"/>
                </a:lnTo>
                <a:lnTo>
                  <a:pt x="2164" y="543"/>
                </a:lnTo>
                <a:lnTo>
                  <a:pt x="2164" y="540"/>
                </a:lnTo>
                <a:lnTo>
                  <a:pt x="2164" y="540"/>
                </a:lnTo>
                <a:lnTo>
                  <a:pt x="2164" y="540"/>
                </a:lnTo>
                <a:lnTo>
                  <a:pt x="2170" y="542"/>
                </a:lnTo>
                <a:lnTo>
                  <a:pt x="2179" y="542"/>
                </a:lnTo>
                <a:lnTo>
                  <a:pt x="2179" y="542"/>
                </a:lnTo>
                <a:lnTo>
                  <a:pt x="2180" y="542"/>
                </a:lnTo>
                <a:lnTo>
                  <a:pt x="2180" y="539"/>
                </a:lnTo>
                <a:lnTo>
                  <a:pt x="2179" y="534"/>
                </a:lnTo>
                <a:lnTo>
                  <a:pt x="2179" y="534"/>
                </a:lnTo>
                <a:lnTo>
                  <a:pt x="2179" y="533"/>
                </a:lnTo>
                <a:lnTo>
                  <a:pt x="2179" y="533"/>
                </a:lnTo>
                <a:lnTo>
                  <a:pt x="2181" y="534"/>
                </a:lnTo>
                <a:lnTo>
                  <a:pt x="2188" y="540"/>
                </a:lnTo>
                <a:lnTo>
                  <a:pt x="2188" y="540"/>
                </a:lnTo>
                <a:lnTo>
                  <a:pt x="2190" y="540"/>
                </a:lnTo>
                <a:lnTo>
                  <a:pt x="2190" y="539"/>
                </a:lnTo>
                <a:lnTo>
                  <a:pt x="2193" y="533"/>
                </a:lnTo>
                <a:lnTo>
                  <a:pt x="2193" y="533"/>
                </a:lnTo>
                <a:lnTo>
                  <a:pt x="2195" y="528"/>
                </a:lnTo>
                <a:lnTo>
                  <a:pt x="2200" y="526"/>
                </a:lnTo>
                <a:lnTo>
                  <a:pt x="2200" y="526"/>
                </a:lnTo>
                <a:lnTo>
                  <a:pt x="2201" y="524"/>
                </a:lnTo>
                <a:lnTo>
                  <a:pt x="2201" y="523"/>
                </a:lnTo>
                <a:lnTo>
                  <a:pt x="2199" y="521"/>
                </a:lnTo>
                <a:lnTo>
                  <a:pt x="2194" y="519"/>
                </a:lnTo>
                <a:close/>
                <a:moveTo>
                  <a:pt x="582" y="420"/>
                </a:moveTo>
                <a:lnTo>
                  <a:pt x="582" y="420"/>
                </a:lnTo>
                <a:lnTo>
                  <a:pt x="581" y="418"/>
                </a:lnTo>
                <a:lnTo>
                  <a:pt x="581" y="417"/>
                </a:lnTo>
                <a:lnTo>
                  <a:pt x="581" y="415"/>
                </a:lnTo>
                <a:lnTo>
                  <a:pt x="581" y="415"/>
                </a:lnTo>
                <a:lnTo>
                  <a:pt x="579" y="410"/>
                </a:lnTo>
                <a:lnTo>
                  <a:pt x="579" y="409"/>
                </a:lnTo>
                <a:lnTo>
                  <a:pt x="580" y="407"/>
                </a:lnTo>
                <a:lnTo>
                  <a:pt x="580" y="407"/>
                </a:lnTo>
                <a:lnTo>
                  <a:pt x="582" y="407"/>
                </a:lnTo>
                <a:lnTo>
                  <a:pt x="586" y="409"/>
                </a:lnTo>
                <a:lnTo>
                  <a:pt x="590" y="411"/>
                </a:lnTo>
                <a:lnTo>
                  <a:pt x="591" y="412"/>
                </a:lnTo>
                <a:lnTo>
                  <a:pt x="591" y="412"/>
                </a:lnTo>
                <a:lnTo>
                  <a:pt x="590" y="416"/>
                </a:lnTo>
                <a:lnTo>
                  <a:pt x="587" y="418"/>
                </a:lnTo>
                <a:lnTo>
                  <a:pt x="585" y="420"/>
                </a:lnTo>
                <a:lnTo>
                  <a:pt x="582" y="420"/>
                </a:lnTo>
                <a:close/>
                <a:moveTo>
                  <a:pt x="576" y="343"/>
                </a:moveTo>
                <a:lnTo>
                  <a:pt x="576" y="343"/>
                </a:lnTo>
                <a:lnTo>
                  <a:pt x="577" y="342"/>
                </a:lnTo>
                <a:lnTo>
                  <a:pt x="581" y="341"/>
                </a:lnTo>
                <a:lnTo>
                  <a:pt x="585" y="340"/>
                </a:lnTo>
                <a:lnTo>
                  <a:pt x="587" y="338"/>
                </a:lnTo>
                <a:lnTo>
                  <a:pt x="587" y="338"/>
                </a:lnTo>
                <a:lnTo>
                  <a:pt x="590" y="337"/>
                </a:lnTo>
                <a:lnTo>
                  <a:pt x="593" y="337"/>
                </a:lnTo>
                <a:lnTo>
                  <a:pt x="597" y="340"/>
                </a:lnTo>
                <a:lnTo>
                  <a:pt x="598" y="342"/>
                </a:lnTo>
                <a:lnTo>
                  <a:pt x="598" y="342"/>
                </a:lnTo>
                <a:lnTo>
                  <a:pt x="597" y="346"/>
                </a:lnTo>
                <a:lnTo>
                  <a:pt x="592" y="351"/>
                </a:lnTo>
                <a:lnTo>
                  <a:pt x="587" y="354"/>
                </a:lnTo>
                <a:lnTo>
                  <a:pt x="584" y="356"/>
                </a:lnTo>
                <a:lnTo>
                  <a:pt x="584" y="356"/>
                </a:lnTo>
                <a:lnTo>
                  <a:pt x="581" y="353"/>
                </a:lnTo>
                <a:lnTo>
                  <a:pt x="577" y="351"/>
                </a:lnTo>
                <a:lnTo>
                  <a:pt x="575" y="347"/>
                </a:lnTo>
                <a:lnTo>
                  <a:pt x="575" y="345"/>
                </a:lnTo>
                <a:lnTo>
                  <a:pt x="576" y="343"/>
                </a:lnTo>
                <a:close/>
                <a:moveTo>
                  <a:pt x="46" y="757"/>
                </a:moveTo>
                <a:lnTo>
                  <a:pt x="46" y="757"/>
                </a:lnTo>
                <a:lnTo>
                  <a:pt x="46" y="756"/>
                </a:lnTo>
                <a:lnTo>
                  <a:pt x="46" y="755"/>
                </a:lnTo>
                <a:lnTo>
                  <a:pt x="50" y="751"/>
                </a:lnTo>
                <a:lnTo>
                  <a:pt x="50" y="751"/>
                </a:lnTo>
                <a:lnTo>
                  <a:pt x="52" y="751"/>
                </a:lnTo>
                <a:lnTo>
                  <a:pt x="53" y="752"/>
                </a:lnTo>
                <a:lnTo>
                  <a:pt x="54" y="753"/>
                </a:lnTo>
                <a:lnTo>
                  <a:pt x="54" y="753"/>
                </a:lnTo>
                <a:lnTo>
                  <a:pt x="53" y="756"/>
                </a:lnTo>
                <a:lnTo>
                  <a:pt x="50" y="757"/>
                </a:lnTo>
                <a:lnTo>
                  <a:pt x="48" y="758"/>
                </a:lnTo>
                <a:lnTo>
                  <a:pt x="46" y="757"/>
                </a:lnTo>
                <a:close/>
                <a:moveTo>
                  <a:pt x="70" y="697"/>
                </a:moveTo>
                <a:lnTo>
                  <a:pt x="70" y="697"/>
                </a:lnTo>
                <a:lnTo>
                  <a:pt x="69" y="698"/>
                </a:lnTo>
                <a:lnTo>
                  <a:pt x="68" y="702"/>
                </a:lnTo>
                <a:lnTo>
                  <a:pt x="66" y="705"/>
                </a:lnTo>
                <a:lnTo>
                  <a:pt x="66" y="705"/>
                </a:lnTo>
                <a:lnTo>
                  <a:pt x="64" y="704"/>
                </a:lnTo>
                <a:lnTo>
                  <a:pt x="63" y="703"/>
                </a:lnTo>
                <a:lnTo>
                  <a:pt x="62" y="703"/>
                </a:lnTo>
                <a:lnTo>
                  <a:pt x="62" y="703"/>
                </a:lnTo>
                <a:lnTo>
                  <a:pt x="57" y="703"/>
                </a:lnTo>
                <a:lnTo>
                  <a:pt x="55" y="704"/>
                </a:lnTo>
                <a:lnTo>
                  <a:pt x="54" y="707"/>
                </a:lnTo>
                <a:lnTo>
                  <a:pt x="54" y="707"/>
                </a:lnTo>
                <a:lnTo>
                  <a:pt x="54" y="708"/>
                </a:lnTo>
                <a:lnTo>
                  <a:pt x="53" y="709"/>
                </a:lnTo>
                <a:lnTo>
                  <a:pt x="52" y="709"/>
                </a:lnTo>
                <a:lnTo>
                  <a:pt x="49" y="709"/>
                </a:lnTo>
                <a:lnTo>
                  <a:pt x="49" y="709"/>
                </a:lnTo>
                <a:lnTo>
                  <a:pt x="46" y="705"/>
                </a:lnTo>
                <a:lnTo>
                  <a:pt x="44" y="703"/>
                </a:lnTo>
                <a:lnTo>
                  <a:pt x="43" y="700"/>
                </a:lnTo>
                <a:lnTo>
                  <a:pt x="43" y="700"/>
                </a:lnTo>
                <a:lnTo>
                  <a:pt x="42" y="696"/>
                </a:lnTo>
                <a:lnTo>
                  <a:pt x="37" y="689"/>
                </a:lnTo>
                <a:lnTo>
                  <a:pt x="33" y="684"/>
                </a:lnTo>
                <a:lnTo>
                  <a:pt x="31" y="681"/>
                </a:lnTo>
                <a:lnTo>
                  <a:pt x="31" y="681"/>
                </a:lnTo>
                <a:lnTo>
                  <a:pt x="32" y="673"/>
                </a:lnTo>
                <a:lnTo>
                  <a:pt x="33" y="670"/>
                </a:lnTo>
                <a:lnTo>
                  <a:pt x="34" y="667"/>
                </a:lnTo>
                <a:lnTo>
                  <a:pt x="34" y="667"/>
                </a:lnTo>
                <a:lnTo>
                  <a:pt x="39" y="663"/>
                </a:lnTo>
                <a:lnTo>
                  <a:pt x="42" y="662"/>
                </a:lnTo>
                <a:lnTo>
                  <a:pt x="44" y="662"/>
                </a:lnTo>
                <a:lnTo>
                  <a:pt x="44" y="662"/>
                </a:lnTo>
                <a:lnTo>
                  <a:pt x="48" y="663"/>
                </a:lnTo>
                <a:lnTo>
                  <a:pt x="52" y="666"/>
                </a:lnTo>
                <a:lnTo>
                  <a:pt x="58" y="671"/>
                </a:lnTo>
                <a:lnTo>
                  <a:pt x="58" y="671"/>
                </a:lnTo>
                <a:lnTo>
                  <a:pt x="65" y="682"/>
                </a:lnTo>
                <a:lnTo>
                  <a:pt x="71" y="692"/>
                </a:lnTo>
                <a:lnTo>
                  <a:pt x="71" y="692"/>
                </a:lnTo>
                <a:lnTo>
                  <a:pt x="71" y="696"/>
                </a:lnTo>
                <a:lnTo>
                  <a:pt x="70" y="697"/>
                </a:lnTo>
                <a:close/>
                <a:moveTo>
                  <a:pt x="154" y="670"/>
                </a:moveTo>
                <a:lnTo>
                  <a:pt x="154" y="670"/>
                </a:lnTo>
                <a:lnTo>
                  <a:pt x="154" y="671"/>
                </a:lnTo>
                <a:lnTo>
                  <a:pt x="153" y="673"/>
                </a:lnTo>
                <a:lnTo>
                  <a:pt x="150" y="675"/>
                </a:lnTo>
                <a:lnTo>
                  <a:pt x="149" y="676"/>
                </a:lnTo>
                <a:lnTo>
                  <a:pt x="149" y="676"/>
                </a:lnTo>
                <a:lnTo>
                  <a:pt x="148" y="673"/>
                </a:lnTo>
                <a:lnTo>
                  <a:pt x="146" y="670"/>
                </a:lnTo>
                <a:lnTo>
                  <a:pt x="148" y="668"/>
                </a:lnTo>
                <a:lnTo>
                  <a:pt x="149" y="668"/>
                </a:lnTo>
                <a:lnTo>
                  <a:pt x="150" y="668"/>
                </a:lnTo>
                <a:lnTo>
                  <a:pt x="154" y="670"/>
                </a:lnTo>
                <a:close/>
                <a:moveTo>
                  <a:pt x="80" y="615"/>
                </a:moveTo>
                <a:lnTo>
                  <a:pt x="80" y="615"/>
                </a:lnTo>
                <a:lnTo>
                  <a:pt x="78" y="613"/>
                </a:lnTo>
                <a:lnTo>
                  <a:pt x="78" y="609"/>
                </a:lnTo>
                <a:lnTo>
                  <a:pt x="78" y="609"/>
                </a:lnTo>
                <a:lnTo>
                  <a:pt x="78" y="608"/>
                </a:lnTo>
                <a:lnTo>
                  <a:pt x="79" y="607"/>
                </a:lnTo>
                <a:lnTo>
                  <a:pt x="82" y="607"/>
                </a:lnTo>
                <a:lnTo>
                  <a:pt x="82" y="607"/>
                </a:lnTo>
                <a:lnTo>
                  <a:pt x="86" y="609"/>
                </a:lnTo>
                <a:lnTo>
                  <a:pt x="89" y="612"/>
                </a:lnTo>
                <a:lnTo>
                  <a:pt x="89" y="612"/>
                </a:lnTo>
                <a:lnTo>
                  <a:pt x="85" y="614"/>
                </a:lnTo>
                <a:lnTo>
                  <a:pt x="82" y="615"/>
                </a:lnTo>
                <a:lnTo>
                  <a:pt x="80" y="615"/>
                </a:lnTo>
                <a:close/>
                <a:moveTo>
                  <a:pt x="118" y="673"/>
                </a:moveTo>
                <a:lnTo>
                  <a:pt x="118" y="673"/>
                </a:lnTo>
                <a:lnTo>
                  <a:pt x="113" y="681"/>
                </a:lnTo>
                <a:lnTo>
                  <a:pt x="110" y="683"/>
                </a:lnTo>
                <a:lnTo>
                  <a:pt x="110" y="683"/>
                </a:lnTo>
                <a:lnTo>
                  <a:pt x="108" y="683"/>
                </a:lnTo>
                <a:lnTo>
                  <a:pt x="107" y="682"/>
                </a:lnTo>
                <a:lnTo>
                  <a:pt x="107" y="678"/>
                </a:lnTo>
                <a:lnTo>
                  <a:pt x="107" y="678"/>
                </a:lnTo>
                <a:lnTo>
                  <a:pt x="107" y="676"/>
                </a:lnTo>
                <a:lnTo>
                  <a:pt x="106" y="673"/>
                </a:lnTo>
                <a:lnTo>
                  <a:pt x="103" y="671"/>
                </a:lnTo>
                <a:lnTo>
                  <a:pt x="100" y="668"/>
                </a:lnTo>
                <a:lnTo>
                  <a:pt x="100" y="668"/>
                </a:lnTo>
                <a:lnTo>
                  <a:pt x="91" y="662"/>
                </a:lnTo>
                <a:lnTo>
                  <a:pt x="87" y="660"/>
                </a:lnTo>
                <a:lnTo>
                  <a:pt x="87" y="659"/>
                </a:lnTo>
                <a:lnTo>
                  <a:pt x="87" y="657"/>
                </a:lnTo>
                <a:lnTo>
                  <a:pt x="87" y="657"/>
                </a:lnTo>
                <a:lnTo>
                  <a:pt x="89" y="656"/>
                </a:lnTo>
                <a:lnTo>
                  <a:pt x="90" y="656"/>
                </a:lnTo>
                <a:lnTo>
                  <a:pt x="91" y="656"/>
                </a:lnTo>
                <a:lnTo>
                  <a:pt x="92" y="654"/>
                </a:lnTo>
                <a:lnTo>
                  <a:pt x="92" y="654"/>
                </a:lnTo>
                <a:lnTo>
                  <a:pt x="92" y="651"/>
                </a:lnTo>
                <a:lnTo>
                  <a:pt x="91" y="649"/>
                </a:lnTo>
                <a:lnTo>
                  <a:pt x="90" y="647"/>
                </a:lnTo>
                <a:lnTo>
                  <a:pt x="90" y="645"/>
                </a:lnTo>
                <a:lnTo>
                  <a:pt x="90" y="645"/>
                </a:lnTo>
                <a:lnTo>
                  <a:pt x="90" y="644"/>
                </a:lnTo>
                <a:lnTo>
                  <a:pt x="92" y="643"/>
                </a:lnTo>
                <a:lnTo>
                  <a:pt x="95" y="641"/>
                </a:lnTo>
                <a:lnTo>
                  <a:pt x="95" y="641"/>
                </a:lnTo>
                <a:lnTo>
                  <a:pt x="94" y="638"/>
                </a:lnTo>
                <a:lnTo>
                  <a:pt x="94" y="636"/>
                </a:lnTo>
                <a:lnTo>
                  <a:pt x="95" y="636"/>
                </a:lnTo>
                <a:lnTo>
                  <a:pt x="95" y="636"/>
                </a:lnTo>
                <a:lnTo>
                  <a:pt x="97" y="639"/>
                </a:lnTo>
                <a:lnTo>
                  <a:pt x="101" y="643"/>
                </a:lnTo>
                <a:lnTo>
                  <a:pt x="105" y="645"/>
                </a:lnTo>
                <a:lnTo>
                  <a:pt x="106" y="646"/>
                </a:lnTo>
                <a:lnTo>
                  <a:pt x="106" y="645"/>
                </a:lnTo>
                <a:lnTo>
                  <a:pt x="106" y="645"/>
                </a:lnTo>
                <a:lnTo>
                  <a:pt x="106" y="643"/>
                </a:lnTo>
                <a:lnTo>
                  <a:pt x="103" y="640"/>
                </a:lnTo>
                <a:lnTo>
                  <a:pt x="100" y="635"/>
                </a:lnTo>
                <a:lnTo>
                  <a:pt x="96" y="630"/>
                </a:lnTo>
                <a:lnTo>
                  <a:pt x="95" y="628"/>
                </a:lnTo>
                <a:lnTo>
                  <a:pt x="95" y="628"/>
                </a:lnTo>
                <a:lnTo>
                  <a:pt x="95" y="628"/>
                </a:lnTo>
                <a:lnTo>
                  <a:pt x="98" y="629"/>
                </a:lnTo>
                <a:lnTo>
                  <a:pt x="105" y="634"/>
                </a:lnTo>
                <a:lnTo>
                  <a:pt x="110" y="640"/>
                </a:lnTo>
                <a:lnTo>
                  <a:pt x="112" y="644"/>
                </a:lnTo>
                <a:lnTo>
                  <a:pt x="112" y="644"/>
                </a:lnTo>
                <a:lnTo>
                  <a:pt x="110" y="649"/>
                </a:lnTo>
                <a:lnTo>
                  <a:pt x="110" y="651"/>
                </a:lnTo>
                <a:lnTo>
                  <a:pt x="111" y="655"/>
                </a:lnTo>
                <a:lnTo>
                  <a:pt x="111" y="655"/>
                </a:lnTo>
                <a:lnTo>
                  <a:pt x="117" y="665"/>
                </a:lnTo>
                <a:lnTo>
                  <a:pt x="118" y="670"/>
                </a:lnTo>
                <a:lnTo>
                  <a:pt x="119" y="671"/>
                </a:lnTo>
                <a:lnTo>
                  <a:pt x="118" y="673"/>
                </a:lnTo>
                <a:close/>
                <a:moveTo>
                  <a:pt x="134" y="702"/>
                </a:moveTo>
                <a:lnTo>
                  <a:pt x="134" y="702"/>
                </a:lnTo>
                <a:lnTo>
                  <a:pt x="138" y="704"/>
                </a:lnTo>
                <a:lnTo>
                  <a:pt x="140" y="707"/>
                </a:lnTo>
                <a:lnTo>
                  <a:pt x="140" y="708"/>
                </a:lnTo>
                <a:lnTo>
                  <a:pt x="140" y="708"/>
                </a:lnTo>
                <a:lnTo>
                  <a:pt x="138" y="708"/>
                </a:lnTo>
                <a:lnTo>
                  <a:pt x="135" y="708"/>
                </a:lnTo>
                <a:lnTo>
                  <a:pt x="129" y="705"/>
                </a:lnTo>
                <a:lnTo>
                  <a:pt x="129" y="705"/>
                </a:lnTo>
                <a:lnTo>
                  <a:pt x="129" y="704"/>
                </a:lnTo>
                <a:lnTo>
                  <a:pt x="130" y="703"/>
                </a:lnTo>
                <a:lnTo>
                  <a:pt x="134" y="702"/>
                </a:lnTo>
                <a:close/>
                <a:moveTo>
                  <a:pt x="161" y="753"/>
                </a:moveTo>
                <a:lnTo>
                  <a:pt x="161" y="753"/>
                </a:lnTo>
                <a:lnTo>
                  <a:pt x="159" y="753"/>
                </a:lnTo>
                <a:lnTo>
                  <a:pt x="156" y="753"/>
                </a:lnTo>
                <a:lnTo>
                  <a:pt x="153" y="755"/>
                </a:lnTo>
                <a:lnTo>
                  <a:pt x="149" y="756"/>
                </a:lnTo>
                <a:lnTo>
                  <a:pt x="149" y="756"/>
                </a:lnTo>
                <a:lnTo>
                  <a:pt x="146" y="760"/>
                </a:lnTo>
                <a:lnTo>
                  <a:pt x="145" y="762"/>
                </a:lnTo>
                <a:lnTo>
                  <a:pt x="145" y="763"/>
                </a:lnTo>
                <a:lnTo>
                  <a:pt x="143" y="763"/>
                </a:lnTo>
                <a:lnTo>
                  <a:pt x="143" y="763"/>
                </a:lnTo>
                <a:lnTo>
                  <a:pt x="142" y="761"/>
                </a:lnTo>
                <a:lnTo>
                  <a:pt x="142" y="758"/>
                </a:lnTo>
                <a:lnTo>
                  <a:pt x="142" y="756"/>
                </a:lnTo>
                <a:lnTo>
                  <a:pt x="140" y="753"/>
                </a:lnTo>
                <a:lnTo>
                  <a:pt x="140" y="753"/>
                </a:lnTo>
                <a:lnTo>
                  <a:pt x="135" y="750"/>
                </a:lnTo>
                <a:lnTo>
                  <a:pt x="133" y="747"/>
                </a:lnTo>
                <a:lnTo>
                  <a:pt x="133" y="746"/>
                </a:lnTo>
                <a:lnTo>
                  <a:pt x="133" y="745"/>
                </a:lnTo>
                <a:lnTo>
                  <a:pt x="133" y="745"/>
                </a:lnTo>
                <a:lnTo>
                  <a:pt x="134" y="745"/>
                </a:lnTo>
                <a:lnTo>
                  <a:pt x="135" y="745"/>
                </a:lnTo>
                <a:lnTo>
                  <a:pt x="138" y="746"/>
                </a:lnTo>
                <a:lnTo>
                  <a:pt x="140" y="747"/>
                </a:lnTo>
                <a:lnTo>
                  <a:pt x="142" y="747"/>
                </a:lnTo>
                <a:lnTo>
                  <a:pt x="143" y="746"/>
                </a:lnTo>
                <a:lnTo>
                  <a:pt x="143" y="746"/>
                </a:lnTo>
                <a:lnTo>
                  <a:pt x="145" y="744"/>
                </a:lnTo>
                <a:lnTo>
                  <a:pt x="145" y="741"/>
                </a:lnTo>
                <a:lnTo>
                  <a:pt x="144" y="739"/>
                </a:lnTo>
                <a:lnTo>
                  <a:pt x="143" y="737"/>
                </a:lnTo>
                <a:lnTo>
                  <a:pt x="143" y="737"/>
                </a:lnTo>
                <a:lnTo>
                  <a:pt x="140" y="736"/>
                </a:lnTo>
                <a:lnTo>
                  <a:pt x="139" y="734"/>
                </a:lnTo>
                <a:lnTo>
                  <a:pt x="140" y="731"/>
                </a:lnTo>
                <a:lnTo>
                  <a:pt x="143" y="731"/>
                </a:lnTo>
                <a:lnTo>
                  <a:pt x="143" y="731"/>
                </a:lnTo>
                <a:lnTo>
                  <a:pt x="145" y="731"/>
                </a:lnTo>
                <a:lnTo>
                  <a:pt x="148" y="734"/>
                </a:lnTo>
                <a:lnTo>
                  <a:pt x="155" y="741"/>
                </a:lnTo>
                <a:lnTo>
                  <a:pt x="160" y="748"/>
                </a:lnTo>
                <a:lnTo>
                  <a:pt x="161" y="751"/>
                </a:lnTo>
                <a:lnTo>
                  <a:pt x="161" y="753"/>
                </a:lnTo>
                <a:close/>
                <a:moveTo>
                  <a:pt x="399" y="721"/>
                </a:moveTo>
                <a:lnTo>
                  <a:pt x="399" y="721"/>
                </a:lnTo>
                <a:lnTo>
                  <a:pt x="396" y="725"/>
                </a:lnTo>
                <a:lnTo>
                  <a:pt x="395" y="728"/>
                </a:lnTo>
                <a:lnTo>
                  <a:pt x="395" y="728"/>
                </a:lnTo>
                <a:lnTo>
                  <a:pt x="396" y="730"/>
                </a:lnTo>
                <a:lnTo>
                  <a:pt x="398" y="731"/>
                </a:lnTo>
                <a:lnTo>
                  <a:pt x="396" y="732"/>
                </a:lnTo>
                <a:lnTo>
                  <a:pt x="396" y="732"/>
                </a:lnTo>
                <a:lnTo>
                  <a:pt x="395" y="735"/>
                </a:lnTo>
                <a:lnTo>
                  <a:pt x="394" y="737"/>
                </a:lnTo>
                <a:lnTo>
                  <a:pt x="394" y="737"/>
                </a:lnTo>
                <a:lnTo>
                  <a:pt x="395" y="744"/>
                </a:lnTo>
                <a:lnTo>
                  <a:pt x="395" y="747"/>
                </a:lnTo>
                <a:lnTo>
                  <a:pt x="395" y="748"/>
                </a:lnTo>
                <a:lnTo>
                  <a:pt x="394" y="748"/>
                </a:lnTo>
                <a:lnTo>
                  <a:pt x="394" y="748"/>
                </a:lnTo>
                <a:lnTo>
                  <a:pt x="389" y="747"/>
                </a:lnTo>
                <a:lnTo>
                  <a:pt x="387" y="745"/>
                </a:lnTo>
                <a:lnTo>
                  <a:pt x="387" y="742"/>
                </a:lnTo>
                <a:lnTo>
                  <a:pt x="387" y="742"/>
                </a:lnTo>
                <a:lnTo>
                  <a:pt x="387" y="740"/>
                </a:lnTo>
                <a:lnTo>
                  <a:pt x="388" y="737"/>
                </a:lnTo>
                <a:lnTo>
                  <a:pt x="389" y="736"/>
                </a:lnTo>
                <a:lnTo>
                  <a:pt x="389" y="735"/>
                </a:lnTo>
                <a:lnTo>
                  <a:pt x="389" y="735"/>
                </a:lnTo>
                <a:lnTo>
                  <a:pt x="388" y="732"/>
                </a:lnTo>
                <a:lnTo>
                  <a:pt x="387" y="731"/>
                </a:lnTo>
                <a:lnTo>
                  <a:pt x="385" y="730"/>
                </a:lnTo>
                <a:lnTo>
                  <a:pt x="384" y="728"/>
                </a:lnTo>
                <a:lnTo>
                  <a:pt x="384" y="728"/>
                </a:lnTo>
                <a:lnTo>
                  <a:pt x="387" y="726"/>
                </a:lnTo>
                <a:lnTo>
                  <a:pt x="390" y="724"/>
                </a:lnTo>
                <a:lnTo>
                  <a:pt x="394" y="721"/>
                </a:lnTo>
                <a:lnTo>
                  <a:pt x="395" y="720"/>
                </a:lnTo>
                <a:lnTo>
                  <a:pt x="395" y="719"/>
                </a:lnTo>
                <a:lnTo>
                  <a:pt x="395" y="719"/>
                </a:lnTo>
                <a:lnTo>
                  <a:pt x="393" y="710"/>
                </a:lnTo>
                <a:lnTo>
                  <a:pt x="393" y="707"/>
                </a:lnTo>
                <a:lnTo>
                  <a:pt x="393" y="707"/>
                </a:lnTo>
                <a:lnTo>
                  <a:pt x="394" y="707"/>
                </a:lnTo>
                <a:lnTo>
                  <a:pt x="394" y="707"/>
                </a:lnTo>
                <a:lnTo>
                  <a:pt x="396" y="710"/>
                </a:lnTo>
                <a:lnTo>
                  <a:pt x="398" y="714"/>
                </a:lnTo>
                <a:lnTo>
                  <a:pt x="399" y="718"/>
                </a:lnTo>
                <a:lnTo>
                  <a:pt x="399" y="721"/>
                </a:lnTo>
                <a:close/>
                <a:moveTo>
                  <a:pt x="822" y="402"/>
                </a:moveTo>
                <a:lnTo>
                  <a:pt x="822" y="402"/>
                </a:lnTo>
                <a:lnTo>
                  <a:pt x="821" y="401"/>
                </a:lnTo>
                <a:lnTo>
                  <a:pt x="820" y="400"/>
                </a:lnTo>
                <a:lnTo>
                  <a:pt x="819" y="395"/>
                </a:lnTo>
                <a:lnTo>
                  <a:pt x="819" y="384"/>
                </a:lnTo>
                <a:lnTo>
                  <a:pt x="819" y="384"/>
                </a:lnTo>
                <a:lnTo>
                  <a:pt x="819" y="383"/>
                </a:lnTo>
                <a:lnTo>
                  <a:pt x="820" y="382"/>
                </a:lnTo>
                <a:lnTo>
                  <a:pt x="822" y="380"/>
                </a:lnTo>
                <a:lnTo>
                  <a:pt x="825" y="382"/>
                </a:lnTo>
                <a:lnTo>
                  <a:pt x="826" y="383"/>
                </a:lnTo>
                <a:lnTo>
                  <a:pt x="826" y="383"/>
                </a:lnTo>
                <a:lnTo>
                  <a:pt x="825" y="393"/>
                </a:lnTo>
                <a:lnTo>
                  <a:pt x="824" y="399"/>
                </a:lnTo>
                <a:lnTo>
                  <a:pt x="824" y="401"/>
                </a:lnTo>
                <a:lnTo>
                  <a:pt x="822" y="402"/>
                </a:lnTo>
                <a:close/>
                <a:moveTo>
                  <a:pt x="973" y="217"/>
                </a:moveTo>
                <a:lnTo>
                  <a:pt x="973" y="217"/>
                </a:lnTo>
                <a:lnTo>
                  <a:pt x="971" y="213"/>
                </a:lnTo>
                <a:lnTo>
                  <a:pt x="971" y="212"/>
                </a:lnTo>
                <a:lnTo>
                  <a:pt x="973" y="209"/>
                </a:lnTo>
                <a:lnTo>
                  <a:pt x="971" y="207"/>
                </a:lnTo>
                <a:lnTo>
                  <a:pt x="971" y="207"/>
                </a:lnTo>
                <a:lnTo>
                  <a:pt x="969" y="203"/>
                </a:lnTo>
                <a:lnTo>
                  <a:pt x="968" y="203"/>
                </a:lnTo>
                <a:lnTo>
                  <a:pt x="968" y="202"/>
                </a:lnTo>
                <a:lnTo>
                  <a:pt x="968" y="202"/>
                </a:lnTo>
                <a:lnTo>
                  <a:pt x="970" y="202"/>
                </a:lnTo>
                <a:lnTo>
                  <a:pt x="975" y="202"/>
                </a:lnTo>
                <a:lnTo>
                  <a:pt x="979" y="202"/>
                </a:lnTo>
                <a:lnTo>
                  <a:pt x="982" y="201"/>
                </a:lnTo>
                <a:lnTo>
                  <a:pt x="982" y="201"/>
                </a:lnTo>
                <a:lnTo>
                  <a:pt x="984" y="198"/>
                </a:lnTo>
                <a:lnTo>
                  <a:pt x="985" y="194"/>
                </a:lnTo>
                <a:lnTo>
                  <a:pt x="985" y="191"/>
                </a:lnTo>
                <a:lnTo>
                  <a:pt x="984" y="188"/>
                </a:lnTo>
                <a:lnTo>
                  <a:pt x="984" y="188"/>
                </a:lnTo>
                <a:lnTo>
                  <a:pt x="982" y="186"/>
                </a:lnTo>
                <a:lnTo>
                  <a:pt x="982" y="182"/>
                </a:lnTo>
                <a:lnTo>
                  <a:pt x="984" y="181"/>
                </a:lnTo>
                <a:lnTo>
                  <a:pt x="986" y="181"/>
                </a:lnTo>
                <a:lnTo>
                  <a:pt x="986" y="181"/>
                </a:lnTo>
                <a:lnTo>
                  <a:pt x="989" y="181"/>
                </a:lnTo>
                <a:lnTo>
                  <a:pt x="989" y="183"/>
                </a:lnTo>
                <a:lnTo>
                  <a:pt x="990" y="187"/>
                </a:lnTo>
                <a:lnTo>
                  <a:pt x="991" y="191"/>
                </a:lnTo>
                <a:lnTo>
                  <a:pt x="992" y="193"/>
                </a:lnTo>
                <a:lnTo>
                  <a:pt x="993" y="193"/>
                </a:lnTo>
                <a:lnTo>
                  <a:pt x="993" y="193"/>
                </a:lnTo>
                <a:lnTo>
                  <a:pt x="996" y="193"/>
                </a:lnTo>
                <a:lnTo>
                  <a:pt x="1000" y="193"/>
                </a:lnTo>
                <a:lnTo>
                  <a:pt x="1003" y="192"/>
                </a:lnTo>
                <a:lnTo>
                  <a:pt x="1005" y="193"/>
                </a:lnTo>
                <a:lnTo>
                  <a:pt x="1005" y="193"/>
                </a:lnTo>
                <a:lnTo>
                  <a:pt x="1006" y="199"/>
                </a:lnTo>
                <a:lnTo>
                  <a:pt x="1005" y="202"/>
                </a:lnTo>
                <a:lnTo>
                  <a:pt x="1005" y="203"/>
                </a:lnTo>
                <a:lnTo>
                  <a:pt x="1003" y="203"/>
                </a:lnTo>
                <a:lnTo>
                  <a:pt x="1003" y="203"/>
                </a:lnTo>
                <a:lnTo>
                  <a:pt x="1001" y="202"/>
                </a:lnTo>
                <a:lnTo>
                  <a:pt x="1000" y="201"/>
                </a:lnTo>
                <a:lnTo>
                  <a:pt x="1000" y="201"/>
                </a:lnTo>
                <a:lnTo>
                  <a:pt x="997" y="201"/>
                </a:lnTo>
                <a:lnTo>
                  <a:pt x="997" y="201"/>
                </a:lnTo>
                <a:lnTo>
                  <a:pt x="996" y="202"/>
                </a:lnTo>
                <a:lnTo>
                  <a:pt x="996" y="203"/>
                </a:lnTo>
                <a:lnTo>
                  <a:pt x="996" y="205"/>
                </a:lnTo>
                <a:lnTo>
                  <a:pt x="995" y="205"/>
                </a:lnTo>
                <a:lnTo>
                  <a:pt x="995" y="205"/>
                </a:lnTo>
                <a:lnTo>
                  <a:pt x="992" y="204"/>
                </a:lnTo>
                <a:lnTo>
                  <a:pt x="991" y="203"/>
                </a:lnTo>
                <a:lnTo>
                  <a:pt x="990" y="204"/>
                </a:lnTo>
                <a:lnTo>
                  <a:pt x="990" y="204"/>
                </a:lnTo>
                <a:lnTo>
                  <a:pt x="990" y="205"/>
                </a:lnTo>
                <a:lnTo>
                  <a:pt x="990" y="208"/>
                </a:lnTo>
                <a:lnTo>
                  <a:pt x="990" y="210"/>
                </a:lnTo>
                <a:lnTo>
                  <a:pt x="989" y="210"/>
                </a:lnTo>
                <a:lnTo>
                  <a:pt x="989" y="210"/>
                </a:lnTo>
                <a:lnTo>
                  <a:pt x="984" y="213"/>
                </a:lnTo>
                <a:lnTo>
                  <a:pt x="981" y="213"/>
                </a:lnTo>
                <a:lnTo>
                  <a:pt x="980" y="213"/>
                </a:lnTo>
                <a:lnTo>
                  <a:pt x="980" y="213"/>
                </a:lnTo>
                <a:lnTo>
                  <a:pt x="980" y="212"/>
                </a:lnTo>
                <a:lnTo>
                  <a:pt x="980" y="209"/>
                </a:lnTo>
                <a:lnTo>
                  <a:pt x="981" y="208"/>
                </a:lnTo>
                <a:lnTo>
                  <a:pt x="980" y="207"/>
                </a:lnTo>
                <a:lnTo>
                  <a:pt x="980" y="207"/>
                </a:lnTo>
                <a:lnTo>
                  <a:pt x="979" y="207"/>
                </a:lnTo>
                <a:lnTo>
                  <a:pt x="977" y="209"/>
                </a:lnTo>
                <a:lnTo>
                  <a:pt x="976" y="213"/>
                </a:lnTo>
                <a:lnTo>
                  <a:pt x="974" y="217"/>
                </a:lnTo>
                <a:lnTo>
                  <a:pt x="974" y="218"/>
                </a:lnTo>
                <a:lnTo>
                  <a:pt x="973" y="217"/>
                </a:lnTo>
                <a:close/>
                <a:moveTo>
                  <a:pt x="980" y="484"/>
                </a:moveTo>
                <a:lnTo>
                  <a:pt x="980" y="484"/>
                </a:lnTo>
                <a:lnTo>
                  <a:pt x="977" y="484"/>
                </a:lnTo>
                <a:lnTo>
                  <a:pt x="976" y="484"/>
                </a:lnTo>
                <a:lnTo>
                  <a:pt x="975" y="481"/>
                </a:lnTo>
                <a:lnTo>
                  <a:pt x="975" y="479"/>
                </a:lnTo>
                <a:lnTo>
                  <a:pt x="975" y="479"/>
                </a:lnTo>
                <a:lnTo>
                  <a:pt x="980" y="469"/>
                </a:lnTo>
                <a:lnTo>
                  <a:pt x="982" y="464"/>
                </a:lnTo>
                <a:lnTo>
                  <a:pt x="985" y="460"/>
                </a:lnTo>
                <a:lnTo>
                  <a:pt x="985" y="460"/>
                </a:lnTo>
                <a:lnTo>
                  <a:pt x="987" y="459"/>
                </a:lnTo>
                <a:lnTo>
                  <a:pt x="990" y="459"/>
                </a:lnTo>
                <a:lnTo>
                  <a:pt x="991" y="459"/>
                </a:lnTo>
                <a:lnTo>
                  <a:pt x="992" y="460"/>
                </a:lnTo>
                <a:lnTo>
                  <a:pt x="992" y="460"/>
                </a:lnTo>
                <a:lnTo>
                  <a:pt x="991" y="466"/>
                </a:lnTo>
                <a:lnTo>
                  <a:pt x="987" y="474"/>
                </a:lnTo>
                <a:lnTo>
                  <a:pt x="982" y="481"/>
                </a:lnTo>
                <a:lnTo>
                  <a:pt x="980" y="484"/>
                </a:lnTo>
                <a:close/>
                <a:moveTo>
                  <a:pt x="1007" y="454"/>
                </a:moveTo>
                <a:lnTo>
                  <a:pt x="1007" y="454"/>
                </a:lnTo>
                <a:lnTo>
                  <a:pt x="1001" y="453"/>
                </a:lnTo>
                <a:lnTo>
                  <a:pt x="1000" y="453"/>
                </a:lnTo>
                <a:lnTo>
                  <a:pt x="998" y="452"/>
                </a:lnTo>
                <a:lnTo>
                  <a:pt x="998" y="452"/>
                </a:lnTo>
                <a:lnTo>
                  <a:pt x="1000" y="447"/>
                </a:lnTo>
                <a:lnTo>
                  <a:pt x="1001" y="442"/>
                </a:lnTo>
                <a:lnTo>
                  <a:pt x="1001" y="442"/>
                </a:lnTo>
                <a:lnTo>
                  <a:pt x="1002" y="439"/>
                </a:lnTo>
                <a:lnTo>
                  <a:pt x="1005" y="437"/>
                </a:lnTo>
                <a:lnTo>
                  <a:pt x="1007" y="436"/>
                </a:lnTo>
                <a:lnTo>
                  <a:pt x="1008" y="436"/>
                </a:lnTo>
                <a:lnTo>
                  <a:pt x="1008" y="436"/>
                </a:lnTo>
                <a:lnTo>
                  <a:pt x="1008" y="436"/>
                </a:lnTo>
                <a:lnTo>
                  <a:pt x="1008" y="438"/>
                </a:lnTo>
                <a:lnTo>
                  <a:pt x="1007" y="441"/>
                </a:lnTo>
                <a:lnTo>
                  <a:pt x="1006" y="442"/>
                </a:lnTo>
                <a:lnTo>
                  <a:pt x="1005" y="444"/>
                </a:lnTo>
                <a:lnTo>
                  <a:pt x="1005" y="444"/>
                </a:lnTo>
                <a:lnTo>
                  <a:pt x="1007" y="450"/>
                </a:lnTo>
                <a:lnTo>
                  <a:pt x="1007" y="453"/>
                </a:lnTo>
                <a:lnTo>
                  <a:pt x="1007" y="454"/>
                </a:lnTo>
                <a:lnTo>
                  <a:pt x="1007" y="454"/>
                </a:lnTo>
                <a:close/>
                <a:moveTo>
                  <a:pt x="1007" y="423"/>
                </a:moveTo>
                <a:lnTo>
                  <a:pt x="1007" y="423"/>
                </a:lnTo>
                <a:lnTo>
                  <a:pt x="1000" y="423"/>
                </a:lnTo>
                <a:lnTo>
                  <a:pt x="996" y="423"/>
                </a:lnTo>
                <a:lnTo>
                  <a:pt x="993" y="422"/>
                </a:lnTo>
                <a:lnTo>
                  <a:pt x="993" y="422"/>
                </a:lnTo>
                <a:lnTo>
                  <a:pt x="992" y="420"/>
                </a:lnTo>
                <a:lnTo>
                  <a:pt x="991" y="418"/>
                </a:lnTo>
                <a:lnTo>
                  <a:pt x="992" y="417"/>
                </a:lnTo>
                <a:lnTo>
                  <a:pt x="995" y="417"/>
                </a:lnTo>
                <a:lnTo>
                  <a:pt x="995" y="417"/>
                </a:lnTo>
                <a:lnTo>
                  <a:pt x="1005" y="417"/>
                </a:lnTo>
                <a:lnTo>
                  <a:pt x="1008" y="417"/>
                </a:lnTo>
                <a:lnTo>
                  <a:pt x="1009" y="417"/>
                </a:lnTo>
                <a:lnTo>
                  <a:pt x="1011" y="418"/>
                </a:lnTo>
                <a:lnTo>
                  <a:pt x="1011" y="418"/>
                </a:lnTo>
                <a:lnTo>
                  <a:pt x="1009" y="422"/>
                </a:lnTo>
                <a:lnTo>
                  <a:pt x="1007" y="423"/>
                </a:lnTo>
                <a:close/>
                <a:moveTo>
                  <a:pt x="1073" y="172"/>
                </a:moveTo>
                <a:lnTo>
                  <a:pt x="1073" y="172"/>
                </a:lnTo>
                <a:lnTo>
                  <a:pt x="1075" y="173"/>
                </a:lnTo>
                <a:lnTo>
                  <a:pt x="1077" y="176"/>
                </a:lnTo>
                <a:lnTo>
                  <a:pt x="1078" y="178"/>
                </a:lnTo>
                <a:lnTo>
                  <a:pt x="1078" y="181"/>
                </a:lnTo>
                <a:lnTo>
                  <a:pt x="1078" y="181"/>
                </a:lnTo>
                <a:lnTo>
                  <a:pt x="1075" y="183"/>
                </a:lnTo>
                <a:lnTo>
                  <a:pt x="1073" y="183"/>
                </a:lnTo>
                <a:lnTo>
                  <a:pt x="1071" y="182"/>
                </a:lnTo>
                <a:lnTo>
                  <a:pt x="1071" y="182"/>
                </a:lnTo>
                <a:lnTo>
                  <a:pt x="1070" y="180"/>
                </a:lnTo>
                <a:lnTo>
                  <a:pt x="1070" y="176"/>
                </a:lnTo>
                <a:lnTo>
                  <a:pt x="1071" y="173"/>
                </a:lnTo>
                <a:lnTo>
                  <a:pt x="1073" y="172"/>
                </a:lnTo>
                <a:close/>
                <a:moveTo>
                  <a:pt x="1118" y="837"/>
                </a:moveTo>
                <a:lnTo>
                  <a:pt x="1118" y="837"/>
                </a:lnTo>
                <a:lnTo>
                  <a:pt x="1114" y="847"/>
                </a:lnTo>
                <a:lnTo>
                  <a:pt x="1113" y="854"/>
                </a:lnTo>
                <a:lnTo>
                  <a:pt x="1113" y="854"/>
                </a:lnTo>
                <a:lnTo>
                  <a:pt x="1113" y="857"/>
                </a:lnTo>
                <a:lnTo>
                  <a:pt x="1112" y="858"/>
                </a:lnTo>
                <a:lnTo>
                  <a:pt x="1107" y="859"/>
                </a:lnTo>
                <a:lnTo>
                  <a:pt x="1107" y="859"/>
                </a:lnTo>
                <a:lnTo>
                  <a:pt x="1104" y="860"/>
                </a:lnTo>
                <a:lnTo>
                  <a:pt x="1104" y="862"/>
                </a:lnTo>
                <a:lnTo>
                  <a:pt x="1107" y="865"/>
                </a:lnTo>
                <a:lnTo>
                  <a:pt x="1107" y="865"/>
                </a:lnTo>
                <a:lnTo>
                  <a:pt x="1108" y="867"/>
                </a:lnTo>
                <a:lnTo>
                  <a:pt x="1107" y="869"/>
                </a:lnTo>
                <a:lnTo>
                  <a:pt x="1102" y="872"/>
                </a:lnTo>
                <a:lnTo>
                  <a:pt x="1102" y="872"/>
                </a:lnTo>
                <a:lnTo>
                  <a:pt x="1098" y="874"/>
                </a:lnTo>
                <a:lnTo>
                  <a:pt x="1093" y="879"/>
                </a:lnTo>
                <a:lnTo>
                  <a:pt x="1088" y="885"/>
                </a:lnTo>
                <a:lnTo>
                  <a:pt x="1083" y="889"/>
                </a:lnTo>
                <a:lnTo>
                  <a:pt x="1083" y="889"/>
                </a:lnTo>
                <a:lnTo>
                  <a:pt x="1077" y="893"/>
                </a:lnTo>
                <a:lnTo>
                  <a:pt x="1073" y="895"/>
                </a:lnTo>
                <a:lnTo>
                  <a:pt x="1070" y="899"/>
                </a:lnTo>
                <a:lnTo>
                  <a:pt x="1069" y="904"/>
                </a:lnTo>
                <a:lnTo>
                  <a:pt x="1069" y="904"/>
                </a:lnTo>
                <a:lnTo>
                  <a:pt x="1067" y="907"/>
                </a:lnTo>
                <a:lnTo>
                  <a:pt x="1065" y="910"/>
                </a:lnTo>
                <a:lnTo>
                  <a:pt x="1059" y="913"/>
                </a:lnTo>
                <a:lnTo>
                  <a:pt x="1059" y="913"/>
                </a:lnTo>
                <a:lnTo>
                  <a:pt x="1054" y="915"/>
                </a:lnTo>
                <a:lnTo>
                  <a:pt x="1050" y="913"/>
                </a:lnTo>
                <a:lnTo>
                  <a:pt x="1044" y="913"/>
                </a:lnTo>
                <a:lnTo>
                  <a:pt x="1044" y="913"/>
                </a:lnTo>
                <a:lnTo>
                  <a:pt x="1044" y="913"/>
                </a:lnTo>
                <a:lnTo>
                  <a:pt x="1044" y="912"/>
                </a:lnTo>
                <a:lnTo>
                  <a:pt x="1046" y="911"/>
                </a:lnTo>
                <a:lnTo>
                  <a:pt x="1054" y="907"/>
                </a:lnTo>
                <a:lnTo>
                  <a:pt x="1054" y="907"/>
                </a:lnTo>
                <a:lnTo>
                  <a:pt x="1056" y="905"/>
                </a:lnTo>
                <a:lnTo>
                  <a:pt x="1060" y="901"/>
                </a:lnTo>
                <a:lnTo>
                  <a:pt x="1066" y="894"/>
                </a:lnTo>
                <a:lnTo>
                  <a:pt x="1066" y="894"/>
                </a:lnTo>
                <a:lnTo>
                  <a:pt x="1072" y="885"/>
                </a:lnTo>
                <a:lnTo>
                  <a:pt x="1078" y="878"/>
                </a:lnTo>
                <a:lnTo>
                  <a:pt x="1078" y="878"/>
                </a:lnTo>
                <a:lnTo>
                  <a:pt x="1083" y="869"/>
                </a:lnTo>
                <a:lnTo>
                  <a:pt x="1087" y="865"/>
                </a:lnTo>
                <a:lnTo>
                  <a:pt x="1092" y="862"/>
                </a:lnTo>
                <a:lnTo>
                  <a:pt x="1092" y="862"/>
                </a:lnTo>
                <a:lnTo>
                  <a:pt x="1097" y="857"/>
                </a:lnTo>
                <a:lnTo>
                  <a:pt x="1103" y="848"/>
                </a:lnTo>
                <a:lnTo>
                  <a:pt x="1112" y="833"/>
                </a:lnTo>
                <a:lnTo>
                  <a:pt x="1112" y="833"/>
                </a:lnTo>
                <a:lnTo>
                  <a:pt x="1115" y="826"/>
                </a:lnTo>
                <a:lnTo>
                  <a:pt x="1118" y="822"/>
                </a:lnTo>
                <a:lnTo>
                  <a:pt x="1120" y="820"/>
                </a:lnTo>
                <a:lnTo>
                  <a:pt x="1120" y="820"/>
                </a:lnTo>
                <a:lnTo>
                  <a:pt x="1120" y="820"/>
                </a:lnTo>
                <a:lnTo>
                  <a:pt x="1121" y="821"/>
                </a:lnTo>
                <a:lnTo>
                  <a:pt x="1121" y="826"/>
                </a:lnTo>
                <a:lnTo>
                  <a:pt x="1120" y="832"/>
                </a:lnTo>
                <a:lnTo>
                  <a:pt x="1118" y="83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8" name="Freeform 1019"/>
          <p:cNvSpPr>
            <a:spLocks/>
          </p:cNvSpPr>
          <p:nvPr/>
        </p:nvSpPr>
        <p:spPr bwMode="gray">
          <a:xfrm>
            <a:off x="2108933" y="2325959"/>
            <a:ext cx="28736" cy="32559"/>
          </a:xfrm>
          <a:custGeom>
            <a:avLst/>
            <a:gdLst>
              <a:gd name="T0" fmla="*/ 17 w 17"/>
              <a:gd name="T1" fmla="*/ 8 h 19"/>
              <a:gd name="T2" fmla="*/ 17 w 17"/>
              <a:gd name="T3" fmla="*/ 8 h 19"/>
              <a:gd name="T4" fmla="*/ 17 w 17"/>
              <a:gd name="T5" fmla="*/ 2 h 19"/>
              <a:gd name="T6" fmla="*/ 17 w 17"/>
              <a:gd name="T7" fmla="*/ 0 h 19"/>
              <a:gd name="T8" fmla="*/ 15 w 17"/>
              <a:gd name="T9" fmla="*/ 0 h 19"/>
              <a:gd name="T10" fmla="*/ 15 w 17"/>
              <a:gd name="T11" fmla="*/ 0 h 19"/>
              <a:gd name="T12" fmla="*/ 7 w 17"/>
              <a:gd name="T13" fmla="*/ 5 h 19"/>
              <a:gd name="T14" fmla="*/ 2 w 17"/>
              <a:gd name="T15" fmla="*/ 8 h 19"/>
              <a:gd name="T16" fmla="*/ 1 w 17"/>
              <a:gd name="T17" fmla="*/ 10 h 19"/>
              <a:gd name="T18" fmla="*/ 1 w 17"/>
              <a:gd name="T19" fmla="*/ 10 h 19"/>
              <a:gd name="T20" fmla="*/ 0 w 17"/>
              <a:gd name="T21" fmla="*/ 15 h 19"/>
              <a:gd name="T22" fmla="*/ 0 w 17"/>
              <a:gd name="T23" fmla="*/ 18 h 19"/>
              <a:gd name="T24" fmla="*/ 1 w 17"/>
              <a:gd name="T25" fmla="*/ 19 h 19"/>
              <a:gd name="T26" fmla="*/ 1 w 17"/>
              <a:gd name="T27" fmla="*/ 19 h 19"/>
              <a:gd name="T28" fmla="*/ 6 w 17"/>
              <a:gd name="T29" fmla="*/ 18 h 19"/>
              <a:gd name="T30" fmla="*/ 11 w 17"/>
              <a:gd name="T31" fmla="*/ 14 h 19"/>
              <a:gd name="T32" fmla="*/ 16 w 17"/>
              <a:gd name="T33" fmla="*/ 12 h 19"/>
              <a:gd name="T34" fmla="*/ 17 w 17"/>
              <a:gd name="T35" fmla="*/ 10 h 19"/>
              <a:gd name="T36" fmla="*/ 17 w 17"/>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9">
                <a:moveTo>
                  <a:pt x="17" y="8"/>
                </a:moveTo>
                <a:lnTo>
                  <a:pt x="17" y="8"/>
                </a:lnTo>
                <a:lnTo>
                  <a:pt x="17" y="2"/>
                </a:lnTo>
                <a:lnTo>
                  <a:pt x="17" y="0"/>
                </a:lnTo>
                <a:lnTo>
                  <a:pt x="15" y="0"/>
                </a:lnTo>
                <a:lnTo>
                  <a:pt x="15" y="0"/>
                </a:lnTo>
                <a:lnTo>
                  <a:pt x="7" y="5"/>
                </a:lnTo>
                <a:lnTo>
                  <a:pt x="2" y="8"/>
                </a:lnTo>
                <a:lnTo>
                  <a:pt x="1" y="10"/>
                </a:lnTo>
                <a:lnTo>
                  <a:pt x="1" y="10"/>
                </a:lnTo>
                <a:lnTo>
                  <a:pt x="0" y="15"/>
                </a:lnTo>
                <a:lnTo>
                  <a:pt x="0" y="18"/>
                </a:lnTo>
                <a:lnTo>
                  <a:pt x="1" y="19"/>
                </a:lnTo>
                <a:lnTo>
                  <a:pt x="1" y="19"/>
                </a:lnTo>
                <a:lnTo>
                  <a:pt x="6" y="18"/>
                </a:lnTo>
                <a:lnTo>
                  <a:pt x="11" y="14"/>
                </a:lnTo>
                <a:lnTo>
                  <a:pt x="16" y="12"/>
                </a:lnTo>
                <a:lnTo>
                  <a:pt x="17" y="10"/>
                </a:lnTo>
                <a:lnTo>
                  <a:pt x="17"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9" name="Freeform 1023"/>
          <p:cNvSpPr>
            <a:spLocks/>
          </p:cNvSpPr>
          <p:nvPr/>
        </p:nvSpPr>
        <p:spPr bwMode="gray">
          <a:xfrm>
            <a:off x="2360789" y="3828810"/>
            <a:ext cx="47329" cy="23991"/>
          </a:xfrm>
          <a:custGeom>
            <a:avLst/>
            <a:gdLst>
              <a:gd name="T0" fmla="*/ 23 w 28"/>
              <a:gd name="T1" fmla="*/ 12 h 14"/>
              <a:gd name="T2" fmla="*/ 23 w 28"/>
              <a:gd name="T3" fmla="*/ 12 h 14"/>
              <a:gd name="T4" fmla="*/ 10 w 28"/>
              <a:gd name="T5" fmla="*/ 14 h 14"/>
              <a:gd name="T6" fmla="*/ 2 w 28"/>
              <a:gd name="T7" fmla="*/ 14 h 14"/>
              <a:gd name="T8" fmla="*/ 1 w 28"/>
              <a:gd name="T9" fmla="*/ 14 h 14"/>
              <a:gd name="T10" fmla="*/ 0 w 28"/>
              <a:gd name="T11" fmla="*/ 12 h 14"/>
              <a:gd name="T12" fmla="*/ 0 w 28"/>
              <a:gd name="T13" fmla="*/ 12 h 14"/>
              <a:gd name="T14" fmla="*/ 1 w 28"/>
              <a:gd name="T15" fmla="*/ 10 h 14"/>
              <a:gd name="T16" fmla="*/ 2 w 28"/>
              <a:gd name="T17" fmla="*/ 9 h 14"/>
              <a:gd name="T18" fmla="*/ 3 w 28"/>
              <a:gd name="T19" fmla="*/ 7 h 14"/>
              <a:gd name="T20" fmla="*/ 8 w 28"/>
              <a:gd name="T21" fmla="*/ 6 h 14"/>
              <a:gd name="T22" fmla="*/ 8 w 28"/>
              <a:gd name="T23" fmla="*/ 6 h 14"/>
              <a:gd name="T24" fmla="*/ 14 w 28"/>
              <a:gd name="T25" fmla="*/ 5 h 14"/>
              <a:gd name="T26" fmla="*/ 21 w 28"/>
              <a:gd name="T27" fmla="*/ 3 h 14"/>
              <a:gd name="T28" fmla="*/ 28 w 28"/>
              <a:gd name="T29" fmla="*/ 0 h 14"/>
              <a:gd name="T30" fmla="*/ 28 w 28"/>
              <a:gd name="T31" fmla="*/ 0 h 14"/>
              <a:gd name="T32" fmla="*/ 26 w 28"/>
              <a:gd name="T33" fmla="*/ 6 h 14"/>
              <a:gd name="T34" fmla="*/ 24 w 28"/>
              <a:gd name="T35" fmla="*/ 11 h 14"/>
              <a:gd name="T36" fmla="*/ 23 w 28"/>
              <a:gd name="T3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4">
                <a:moveTo>
                  <a:pt x="23" y="12"/>
                </a:moveTo>
                <a:lnTo>
                  <a:pt x="23" y="12"/>
                </a:lnTo>
                <a:lnTo>
                  <a:pt x="10" y="14"/>
                </a:lnTo>
                <a:lnTo>
                  <a:pt x="2" y="14"/>
                </a:lnTo>
                <a:lnTo>
                  <a:pt x="1" y="14"/>
                </a:lnTo>
                <a:lnTo>
                  <a:pt x="0" y="12"/>
                </a:lnTo>
                <a:lnTo>
                  <a:pt x="0" y="12"/>
                </a:lnTo>
                <a:lnTo>
                  <a:pt x="1" y="10"/>
                </a:lnTo>
                <a:lnTo>
                  <a:pt x="2" y="9"/>
                </a:lnTo>
                <a:lnTo>
                  <a:pt x="3" y="7"/>
                </a:lnTo>
                <a:lnTo>
                  <a:pt x="8" y="6"/>
                </a:lnTo>
                <a:lnTo>
                  <a:pt x="8" y="6"/>
                </a:lnTo>
                <a:lnTo>
                  <a:pt x="14" y="5"/>
                </a:lnTo>
                <a:lnTo>
                  <a:pt x="21" y="3"/>
                </a:lnTo>
                <a:lnTo>
                  <a:pt x="28" y="0"/>
                </a:lnTo>
                <a:lnTo>
                  <a:pt x="28" y="0"/>
                </a:lnTo>
                <a:lnTo>
                  <a:pt x="26" y="6"/>
                </a:lnTo>
                <a:lnTo>
                  <a:pt x="24" y="11"/>
                </a:lnTo>
                <a:lnTo>
                  <a:pt x="23"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0" name="Freeform 1025"/>
          <p:cNvSpPr>
            <a:spLocks/>
          </p:cNvSpPr>
          <p:nvPr/>
        </p:nvSpPr>
        <p:spPr bwMode="gray">
          <a:xfrm>
            <a:off x="4480440" y="3611180"/>
            <a:ext cx="145367" cy="159367"/>
          </a:xfrm>
          <a:custGeom>
            <a:avLst/>
            <a:gdLst>
              <a:gd name="T0" fmla="*/ 32 w 86"/>
              <a:gd name="T1" fmla="*/ 93 h 93"/>
              <a:gd name="T2" fmla="*/ 27 w 86"/>
              <a:gd name="T3" fmla="*/ 91 h 93"/>
              <a:gd name="T4" fmla="*/ 15 w 86"/>
              <a:gd name="T5" fmla="*/ 88 h 93"/>
              <a:gd name="T6" fmla="*/ 10 w 86"/>
              <a:gd name="T7" fmla="*/ 86 h 93"/>
              <a:gd name="T8" fmla="*/ 10 w 86"/>
              <a:gd name="T9" fmla="*/ 86 h 93"/>
              <a:gd name="T10" fmla="*/ 10 w 86"/>
              <a:gd name="T11" fmla="*/ 86 h 93"/>
              <a:gd name="T12" fmla="*/ 14 w 86"/>
              <a:gd name="T13" fmla="*/ 80 h 93"/>
              <a:gd name="T14" fmla="*/ 16 w 86"/>
              <a:gd name="T15" fmla="*/ 74 h 93"/>
              <a:gd name="T16" fmla="*/ 16 w 86"/>
              <a:gd name="T17" fmla="*/ 72 h 93"/>
              <a:gd name="T18" fmla="*/ 16 w 86"/>
              <a:gd name="T19" fmla="*/ 68 h 93"/>
              <a:gd name="T20" fmla="*/ 17 w 86"/>
              <a:gd name="T21" fmla="*/ 63 h 93"/>
              <a:gd name="T22" fmla="*/ 17 w 86"/>
              <a:gd name="T23" fmla="*/ 61 h 93"/>
              <a:gd name="T24" fmla="*/ 16 w 86"/>
              <a:gd name="T25" fmla="*/ 61 h 93"/>
              <a:gd name="T26" fmla="*/ 15 w 86"/>
              <a:gd name="T27" fmla="*/ 59 h 93"/>
              <a:gd name="T28" fmla="*/ 11 w 86"/>
              <a:gd name="T29" fmla="*/ 59 h 93"/>
              <a:gd name="T30" fmla="*/ 11 w 86"/>
              <a:gd name="T31" fmla="*/ 59 h 93"/>
              <a:gd name="T32" fmla="*/ 9 w 86"/>
              <a:gd name="T33" fmla="*/ 59 h 93"/>
              <a:gd name="T34" fmla="*/ 8 w 86"/>
              <a:gd name="T35" fmla="*/ 58 h 93"/>
              <a:gd name="T36" fmla="*/ 5 w 86"/>
              <a:gd name="T37" fmla="*/ 57 h 93"/>
              <a:gd name="T38" fmla="*/ 3 w 86"/>
              <a:gd name="T39" fmla="*/ 56 h 93"/>
              <a:gd name="T40" fmla="*/ 0 w 86"/>
              <a:gd name="T41" fmla="*/ 57 h 93"/>
              <a:gd name="T42" fmla="*/ 4 w 86"/>
              <a:gd name="T43" fmla="*/ 51 h 93"/>
              <a:gd name="T44" fmla="*/ 6 w 86"/>
              <a:gd name="T45" fmla="*/ 47 h 93"/>
              <a:gd name="T46" fmla="*/ 17 w 86"/>
              <a:gd name="T47" fmla="*/ 41 h 93"/>
              <a:gd name="T48" fmla="*/ 27 w 86"/>
              <a:gd name="T49" fmla="*/ 36 h 93"/>
              <a:gd name="T50" fmla="*/ 35 w 86"/>
              <a:gd name="T51" fmla="*/ 29 h 93"/>
              <a:gd name="T52" fmla="*/ 37 w 86"/>
              <a:gd name="T53" fmla="*/ 25 h 93"/>
              <a:gd name="T54" fmla="*/ 40 w 86"/>
              <a:gd name="T55" fmla="*/ 24 h 93"/>
              <a:gd name="T56" fmla="*/ 41 w 86"/>
              <a:gd name="T57" fmla="*/ 24 h 93"/>
              <a:gd name="T58" fmla="*/ 44 w 86"/>
              <a:gd name="T59" fmla="*/ 25 h 93"/>
              <a:gd name="T60" fmla="*/ 49 w 86"/>
              <a:gd name="T61" fmla="*/ 26 h 93"/>
              <a:gd name="T62" fmla="*/ 53 w 86"/>
              <a:gd name="T63" fmla="*/ 25 h 93"/>
              <a:gd name="T64" fmla="*/ 56 w 86"/>
              <a:gd name="T65" fmla="*/ 21 h 93"/>
              <a:gd name="T66" fmla="*/ 56 w 86"/>
              <a:gd name="T67" fmla="*/ 15 h 93"/>
              <a:gd name="T68" fmla="*/ 57 w 86"/>
              <a:gd name="T69" fmla="*/ 14 h 93"/>
              <a:gd name="T70" fmla="*/ 62 w 86"/>
              <a:gd name="T71" fmla="*/ 15 h 93"/>
              <a:gd name="T72" fmla="*/ 64 w 86"/>
              <a:gd name="T73" fmla="*/ 14 h 93"/>
              <a:gd name="T74" fmla="*/ 65 w 86"/>
              <a:gd name="T75" fmla="*/ 13 h 93"/>
              <a:gd name="T76" fmla="*/ 75 w 86"/>
              <a:gd name="T77" fmla="*/ 3 h 93"/>
              <a:gd name="T78" fmla="*/ 79 w 86"/>
              <a:gd name="T79" fmla="*/ 0 h 93"/>
              <a:gd name="T80" fmla="*/ 86 w 86"/>
              <a:gd name="T81" fmla="*/ 6 h 93"/>
              <a:gd name="T82" fmla="*/ 86 w 86"/>
              <a:gd name="T83" fmla="*/ 8 h 93"/>
              <a:gd name="T84" fmla="*/ 84 w 86"/>
              <a:gd name="T85" fmla="*/ 9 h 93"/>
              <a:gd name="T86" fmla="*/ 81 w 86"/>
              <a:gd name="T87" fmla="*/ 13 h 93"/>
              <a:gd name="T88" fmla="*/ 74 w 86"/>
              <a:gd name="T89" fmla="*/ 29 h 93"/>
              <a:gd name="T90" fmla="*/ 72 w 86"/>
              <a:gd name="T91" fmla="*/ 32 h 93"/>
              <a:gd name="T92" fmla="*/ 64 w 86"/>
              <a:gd name="T93" fmla="*/ 42 h 93"/>
              <a:gd name="T94" fmla="*/ 60 w 86"/>
              <a:gd name="T95" fmla="*/ 47 h 93"/>
              <a:gd name="T96" fmla="*/ 58 w 86"/>
              <a:gd name="T97" fmla="*/ 50 h 93"/>
              <a:gd name="T98" fmla="*/ 51 w 86"/>
              <a:gd name="T99" fmla="*/ 53 h 93"/>
              <a:gd name="T100" fmla="*/ 47 w 86"/>
              <a:gd name="T101" fmla="*/ 54 h 93"/>
              <a:gd name="T102" fmla="*/ 44 w 86"/>
              <a:gd name="T103" fmla="*/ 58 h 93"/>
              <a:gd name="T104" fmla="*/ 43 w 86"/>
              <a:gd name="T105" fmla="*/ 61 h 93"/>
              <a:gd name="T106" fmla="*/ 42 w 86"/>
              <a:gd name="T107" fmla="*/ 64 h 93"/>
              <a:gd name="T108" fmla="*/ 43 w 86"/>
              <a:gd name="T109" fmla="*/ 67 h 93"/>
              <a:gd name="T110" fmla="*/ 44 w 86"/>
              <a:gd name="T111" fmla="*/ 68 h 93"/>
              <a:gd name="T112" fmla="*/ 49 w 86"/>
              <a:gd name="T113" fmla="*/ 73 h 93"/>
              <a:gd name="T114" fmla="*/ 56 w 86"/>
              <a:gd name="T115" fmla="*/ 79 h 93"/>
              <a:gd name="T116" fmla="*/ 52 w 86"/>
              <a:gd name="T117" fmla="*/ 82 h 93"/>
              <a:gd name="T118" fmla="*/ 48 w 86"/>
              <a:gd name="T119" fmla="*/ 83 h 93"/>
              <a:gd name="T120" fmla="*/ 42 w 86"/>
              <a:gd name="T1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93">
                <a:moveTo>
                  <a:pt x="32" y="93"/>
                </a:moveTo>
                <a:lnTo>
                  <a:pt x="32" y="93"/>
                </a:lnTo>
                <a:lnTo>
                  <a:pt x="27" y="91"/>
                </a:lnTo>
                <a:lnTo>
                  <a:pt x="27" y="91"/>
                </a:lnTo>
                <a:lnTo>
                  <a:pt x="15" y="88"/>
                </a:lnTo>
                <a:lnTo>
                  <a:pt x="15" y="88"/>
                </a:lnTo>
                <a:lnTo>
                  <a:pt x="10" y="86"/>
                </a:lnTo>
                <a:lnTo>
                  <a:pt x="10" y="86"/>
                </a:lnTo>
                <a:lnTo>
                  <a:pt x="10" y="86"/>
                </a:lnTo>
                <a:lnTo>
                  <a:pt x="10" y="86"/>
                </a:lnTo>
                <a:lnTo>
                  <a:pt x="10" y="86"/>
                </a:lnTo>
                <a:lnTo>
                  <a:pt x="10" y="86"/>
                </a:lnTo>
                <a:lnTo>
                  <a:pt x="14" y="80"/>
                </a:lnTo>
                <a:lnTo>
                  <a:pt x="14" y="80"/>
                </a:lnTo>
                <a:lnTo>
                  <a:pt x="15" y="78"/>
                </a:lnTo>
                <a:lnTo>
                  <a:pt x="16" y="74"/>
                </a:lnTo>
                <a:lnTo>
                  <a:pt x="16" y="73"/>
                </a:lnTo>
                <a:lnTo>
                  <a:pt x="16" y="72"/>
                </a:lnTo>
                <a:lnTo>
                  <a:pt x="16" y="72"/>
                </a:lnTo>
                <a:lnTo>
                  <a:pt x="16" y="68"/>
                </a:lnTo>
                <a:lnTo>
                  <a:pt x="16" y="68"/>
                </a:lnTo>
                <a:lnTo>
                  <a:pt x="17" y="63"/>
                </a:lnTo>
                <a:lnTo>
                  <a:pt x="17" y="63"/>
                </a:lnTo>
                <a:lnTo>
                  <a:pt x="17" y="61"/>
                </a:lnTo>
                <a:lnTo>
                  <a:pt x="17" y="61"/>
                </a:lnTo>
                <a:lnTo>
                  <a:pt x="16" y="61"/>
                </a:lnTo>
                <a:lnTo>
                  <a:pt x="16" y="61"/>
                </a:lnTo>
                <a:lnTo>
                  <a:pt x="15" y="59"/>
                </a:lnTo>
                <a:lnTo>
                  <a:pt x="15" y="59"/>
                </a:lnTo>
                <a:lnTo>
                  <a:pt x="11" y="59"/>
                </a:lnTo>
                <a:lnTo>
                  <a:pt x="11" y="59"/>
                </a:lnTo>
                <a:lnTo>
                  <a:pt x="11" y="59"/>
                </a:lnTo>
                <a:lnTo>
                  <a:pt x="11" y="59"/>
                </a:lnTo>
                <a:lnTo>
                  <a:pt x="9" y="59"/>
                </a:lnTo>
                <a:lnTo>
                  <a:pt x="9" y="59"/>
                </a:lnTo>
                <a:lnTo>
                  <a:pt x="8" y="58"/>
                </a:lnTo>
                <a:lnTo>
                  <a:pt x="8" y="58"/>
                </a:lnTo>
                <a:lnTo>
                  <a:pt x="5" y="57"/>
                </a:lnTo>
                <a:lnTo>
                  <a:pt x="5" y="57"/>
                </a:lnTo>
                <a:lnTo>
                  <a:pt x="3" y="56"/>
                </a:lnTo>
                <a:lnTo>
                  <a:pt x="3" y="56"/>
                </a:lnTo>
                <a:lnTo>
                  <a:pt x="0" y="57"/>
                </a:lnTo>
                <a:lnTo>
                  <a:pt x="0" y="57"/>
                </a:lnTo>
                <a:lnTo>
                  <a:pt x="4" y="51"/>
                </a:lnTo>
                <a:lnTo>
                  <a:pt x="6" y="47"/>
                </a:lnTo>
                <a:lnTo>
                  <a:pt x="6" y="47"/>
                </a:lnTo>
                <a:lnTo>
                  <a:pt x="11" y="43"/>
                </a:lnTo>
                <a:lnTo>
                  <a:pt x="17" y="41"/>
                </a:lnTo>
                <a:lnTo>
                  <a:pt x="17" y="41"/>
                </a:lnTo>
                <a:lnTo>
                  <a:pt x="27" y="36"/>
                </a:lnTo>
                <a:lnTo>
                  <a:pt x="32" y="32"/>
                </a:lnTo>
                <a:lnTo>
                  <a:pt x="35" y="29"/>
                </a:lnTo>
                <a:lnTo>
                  <a:pt x="35" y="29"/>
                </a:lnTo>
                <a:lnTo>
                  <a:pt x="37" y="25"/>
                </a:lnTo>
                <a:lnTo>
                  <a:pt x="38" y="24"/>
                </a:lnTo>
                <a:lnTo>
                  <a:pt x="40" y="24"/>
                </a:lnTo>
                <a:lnTo>
                  <a:pt x="40" y="24"/>
                </a:lnTo>
                <a:lnTo>
                  <a:pt x="41" y="24"/>
                </a:lnTo>
                <a:lnTo>
                  <a:pt x="41" y="24"/>
                </a:lnTo>
                <a:lnTo>
                  <a:pt x="44" y="25"/>
                </a:lnTo>
                <a:lnTo>
                  <a:pt x="49" y="26"/>
                </a:lnTo>
                <a:lnTo>
                  <a:pt x="49" y="26"/>
                </a:lnTo>
                <a:lnTo>
                  <a:pt x="53" y="25"/>
                </a:lnTo>
                <a:lnTo>
                  <a:pt x="53" y="25"/>
                </a:lnTo>
                <a:lnTo>
                  <a:pt x="54" y="24"/>
                </a:lnTo>
                <a:lnTo>
                  <a:pt x="56" y="21"/>
                </a:lnTo>
                <a:lnTo>
                  <a:pt x="56" y="18"/>
                </a:lnTo>
                <a:lnTo>
                  <a:pt x="56" y="15"/>
                </a:lnTo>
                <a:lnTo>
                  <a:pt x="56" y="14"/>
                </a:lnTo>
                <a:lnTo>
                  <a:pt x="57" y="14"/>
                </a:lnTo>
                <a:lnTo>
                  <a:pt x="57" y="14"/>
                </a:lnTo>
                <a:lnTo>
                  <a:pt x="62" y="15"/>
                </a:lnTo>
                <a:lnTo>
                  <a:pt x="62" y="15"/>
                </a:lnTo>
                <a:lnTo>
                  <a:pt x="64" y="14"/>
                </a:lnTo>
                <a:lnTo>
                  <a:pt x="65" y="13"/>
                </a:lnTo>
                <a:lnTo>
                  <a:pt x="65" y="13"/>
                </a:lnTo>
                <a:lnTo>
                  <a:pt x="72" y="6"/>
                </a:lnTo>
                <a:lnTo>
                  <a:pt x="75" y="3"/>
                </a:lnTo>
                <a:lnTo>
                  <a:pt x="79" y="0"/>
                </a:lnTo>
                <a:lnTo>
                  <a:pt x="79" y="0"/>
                </a:lnTo>
                <a:lnTo>
                  <a:pt x="85" y="0"/>
                </a:lnTo>
                <a:lnTo>
                  <a:pt x="86" y="6"/>
                </a:lnTo>
                <a:lnTo>
                  <a:pt x="86" y="6"/>
                </a:lnTo>
                <a:lnTo>
                  <a:pt x="86" y="8"/>
                </a:lnTo>
                <a:lnTo>
                  <a:pt x="86" y="8"/>
                </a:lnTo>
                <a:lnTo>
                  <a:pt x="84" y="9"/>
                </a:lnTo>
                <a:lnTo>
                  <a:pt x="84" y="9"/>
                </a:lnTo>
                <a:lnTo>
                  <a:pt x="81" y="13"/>
                </a:lnTo>
                <a:lnTo>
                  <a:pt x="81" y="13"/>
                </a:lnTo>
                <a:lnTo>
                  <a:pt x="74" y="29"/>
                </a:lnTo>
                <a:lnTo>
                  <a:pt x="74" y="29"/>
                </a:lnTo>
                <a:lnTo>
                  <a:pt x="72" y="32"/>
                </a:lnTo>
                <a:lnTo>
                  <a:pt x="72" y="32"/>
                </a:lnTo>
                <a:lnTo>
                  <a:pt x="64" y="42"/>
                </a:lnTo>
                <a:lnTo>
                  <a:pt x="64" y="42"/>
                </a:lnTo>
                <a:lnTo>
                  <a:pt x="60" y="47"/>
                </a:lnTo>
                <a:lnTo>
                  <a:pt x="60" y="47"/>
                </a:lnTo>
                <a:lnTo>
                  <a:pt x="58" y="50"/>
                </a:lnTo>
                <a:lnTo>
                  <a:pt x="58" y="50"/>
                </a:lnTo>
                <a:lnTo>
                  <a:pt x="51" y="53"/>
                </a:lnTo>
                <a:lnTo>
                  <a:pt x="51" y="53"/>
                </a:lnTo>
                <a:lnTo>
                  <a:pt x="47" y="54"/>
                </a:lnTo>
                <a:lnTo>
                  <a:pt x="47" y="54"/>
                </a:lnTo>
                <a:lnTo>
                  <a:pt x="44" y="58"/>
                </a:lnTo>
                <a:lnTo>
                  <a:pt x="44" y="58"/>
                </a:lnTo>
                <a:lnTo>
                  <a:pt x="43" y="61"/>
                </a:lnTo>
                <a:lnTo>
                  <a:pt x="43" y="61"/>
                </a:lnTo>
                <a:lnTo>
                  <a:pt x="42" y="64"/>
                </a:lnTo>
                <a:lnTo>
                  <a:pt x="42" y="64"/>
                </a:lnTo>
                <a:lnTo>
                  <a:pt x="43" y="67"/>
                </a:lnTo>
                <a:lnTo>
                  <a:pt x="44" y="68"/>
                </a:lnTo>
                <a:lnTo>
                  <a:pt x="44" y="68"/>
                </a:lnTo>
                <a:lnTo>
                  <a:pt x="49" y="73"/>
                </a:lnTo>
                <a:lnTo>
                  <a:pt x="49" y="73"/>
                </a:lnTo>
                <a:lnTo>
                  <a:pt x="53" y="75"/>
                </a:lnTo>
                <a:lnTo>
                  <a:pt x="56" y="79"/>
                </a:lnTo>
                <a:lnTo>
                  <a:pt x="56" y="79"/>
                </a:lnTo>
                <a:lnTo>
                  <a:pt x="52" y="82"/>
                </a:lnTo>
                <a:lnTo>
                  <a:pt x="48" y="83"/>
                </a:lnTo>
                <a:lnTo>
                  <a:pt x="48" y="83"/>
                </a:lnTo>
                <a:lnTo>
                  <a:pt x="46" y="83"/>
                </a:lnTo>
                <a:lnTo>
                  <a:pt x="42" y="85"/>
                </a:lnTo>
                <a:lnTo>
                  <a:pt x="32" y="9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1" name="Freeform 1027"/>
          <p:cNvSpPr>
            <a:spLocks/>
          </p:cNvSpPr>
          <p:nvPr/>
        </p:nvSpPr>
        <p:spPr bwMode="gray">
          <a:xfrm>
            <a:off x="2436853" y="3792825"/>
            <a:ext cx="162270" cy="131949"/>
          </a:xfrm>
          <a:custGeom>
            <a:avLst/>
            <a:gdLst>
              <a:gd name="T0" fmla="*/ 22 w 96"/>
              <a:gd name="T1" fmla="*/ 75 h 77"/>
              <a:gd name="T2" fmla="*/ 22 w 96"/>
              <a:gd name="T3" fmla="*/ 75 h 77"/>
              <a:gd name="T4" fmla="*/ 51 w 96"/>
              <a:gd name="T5" fmla="*/ 54 h 77"/>
              <a:gd name="T6" fmla="*/ 69 w 96"/>
              <a:gd name="T7" fmla="*/ 42 h 77"/>
              <a:gd name="T8" fmla="*/ 74 w 96"/>
              <a:gd name="T9" fmla="*/ 37 h 77"/>
              <a:gd name="T10" fmla="*/ 77 w 96"/>
              <a:gd name="T11" fmla="*/ 33 h 77"/>
              <a:gd name="T12" fmla="*/ 77 w 96"/>
              <a:gd name="T13" fmla="*/ 33 h 77"/>
              <a:gd name="T14" fmla="*/ 78 w 96"/>
              <a:gd name="T15" fmla="*/ 28 h 77"/>
              <a:gd name="T16" fmla="*/ 83 w 96"/>
              <a:gd name="T17" fmla="*/ 19 h 77"/>
              <a:gd name="T18" fmla="*/ 89 w 96"/>
              <a:gd name="T19" fmla="*/ 9 h 77"/>
              <a:gd name="T20" fmla="*/ 93 w 96"/>
              <a:gd name="T21" fmla="*/ 5 h 77"/>
              <a:gd name="T22" fmla="*/ 96 w 96"/>
              <a:gd name="T23" fmla="*/ 0 h 77"/>
              <a:gd name="T24" fmla="*/ 96 w 96"/>
              <a:gd name="T25" fmla="*/ 0 h 77"/>
              <a:gd name="T26" fmla="*/ 47 w 96"/>
              <a:gd name="T27" fmla="*/ 1 h 77"/>
              <a:gd name="T28" fmla="*/ 17 w 96"/>
              <a:gd name="T29" fmla="*/ 3 h 77"/>
              <a:gd name="T30" fmla="*/ 17 w 96"/>
              <a:gd name="T31" fmla="*/ 3 h 77"/>
              <a:gd name="T32" fmla="*/ 14 w 96"/>
              <a:gd name="T33" fmla="*/ 5 h 77"/>
              <a:gd name="T34" fmla="*/ 5 w 96"/>
              <a:gd name="T35" fmla="*/ 10 h 77"/>
              <a:gd name="T36" fmla="*/ 5 w 96"/>
              <a:gd name="T37" fmla="*/ 10 h 77"/>
              <a:gd name="T38" fmla="*/ 4 w 96"/>
              <a:gd name="T39" fmla="*/ 14 h 77"/>
              <a:gd name="T40" fmla="*/ 4 w 96"/>
              <a:gd name="T41" fmla="*/ 14 h 77"/>
              <a:gd name="T42" fmla="*/ 4 w 96"/>
              <a:gd name="T43" fmla="*/ 35 h 77"/>
              <a:gd name="T44" fmla="*/ 4 w 96"/>
              <a:gd name="T45" fmla="*/ 35 h 77"/>
              <a:gd name="T46" fmla="*/ 3 w 96"/>
              <a:gd name="T47" fmla="*/ 38 h 77"/>
              <a:gd name="T48" fmla="*/ 3 w 96"/>
              <a:gd name="T49" fmla="*/ 38 h 77"/>
              <a:gd name="T50" fmla="*/ 9 w 96"/>
              <a:gd name="T51" fmla="*/ 40 h 77"/>
              <a:gd name="T52" fmla="*/ 13 w 96"/>
              <a:gd name="T53" fmla="*/ 41 h 77"/>
              <a:gd name="T54" fmla="*/ 13 w 96"/>
              <a:gd name="T55" fmla="*/ 41 h 77"/>
              <a:gd name="T56" fmla="*/ 14 w 96"/>
              <a:gd name="T57" fmla="*/ 43 h 77"/>
              <a:gd name="T58" fmla="*/ 13 w 96"/>
              <a:gd name="T59" fmla="*/ 46 h 77"/>
              <a:gd name="T60" fmla="*/ 9 w 96"/>
              <a:gd name="T61" fmla="*/ 53 h 77"/>
              <a:gd name="T62" fmla="*/ 3 w 96"/>
              <a:gd name="T63" fmla="*/ 61 h 77"/>
              <a:gd name="T64" fmla="*/ 1 w 96"/>
              <a:gd name="T65" fmla="*/ 64 h 77"/>
              <a:gd name="T66" fmla="*/ 0 w 96"/>
              <a:gd name="T67" fmla="*/ 68 h 77"/>
              <a:gd name="T68" fmla="*/ 0 w 96"/>
              <a:gd name="T69" fmla="*/ 68 h 77"/>
              <a:gd name="T70" fmla="*/ 0 w 96"/>
              <a:gd name="T71" fmla="*/ 77 h 77"/>
              <a:gd name="T72" fmla="*/ 0 w 96"/>
              <a:gd name="T73" fmla="*/ 77 h 77"/>
              <a:gd name="T74" fmla="*/ 13 w 96"/>
              <a:gd name="T75" fmla="*/ 77 h 77"/>
              <a:gd name="T76" fmla="*/ 19 w 96"/>
              <a:gd name="T77" fmla="*/ 77 h 77"/>
              <a:gd name="T78" fmla="*/ 22 w 96"/>
              <a:gd name="T79"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77">
                <a:moveTo>
                  <a:pt x="22" y="75"/>
                </a:moveTo>
                <a:lnTo>
                  <a:pt x="22" y="75"/>
                </a:lnTo>
                <a:lnTo>
                  <a:pt x="51" y="54"/>
                </a:lnTo>
                <a:lnTo>
                  <a:pt x="69" y="42"/>
                </a:lnTo>
                <a:lnTo>
                  <a:pt x="74" y="37"/>
                </a:lnTo>
                <a:lnTo>
                  <a:pt x="77" y="33"/>
                </a:lnTo>
                <a:lnTo>
                  <a:pt x="77" y="33"/>
                </a:lnTo>
                <a:lnTo>
                  <a:pt x="78" y="28"/>
                </a:lnTo>
                <a:lnTo>
                  <a:pt x="83" y="19"/>
                </a:lnTo>
                <a:lnTo>
                  <a:pt x="89" y="9"/>
                </a:lnTo>
                <a:lnTo>
                  <a:pt x="93" y="5"/>
                </a:lnTo>
                <a:lnTo>
                  <a:pt x="96" y="0"/>
                </a:lnTo>
                <a:lnTo>
                  <a:pt x="96" y="0"/>
                </a:lnTo>
                <a:lnTo>
                  <a:pt x="47" y="1"/>
                </a:lnTo>
                <a:lnTo>
                  <a:pt x="17" y="3"/>
                </a:lnTo>
                <a:lnTo>
                  <a:pt x="17" y="3"/>
                </a:lnTo>
                <a:lnTo>
                  <a:pt x="14" y="5"/>
                </a:lnTo>
                <a:lnTo>
                  <a:pt x="5" y="10"/>
                </a:lnTo>
                <a:lnTo>
                  <a:pt x="5" y="10"/>
                </a:lnTo>
                <a:lnTo>
                  <a:pt x="4" y="14"/>
                </a:lnTo>
                <a:lnTo>
                  <a:pt x="4" y="14"/>
                </a:lnTo>
                <a:lnTo>
                  <a:pt x="4" y="35"/>
                </a:lnTo>
                <a:lnTo>
                  <a:pt x="4" y="35"/>
                </a:lnTo>
                <a:lnTo>
                  <a:pt x="3" y="38"/>
                </a:lnTo>
                <a:lnTo>
                  <a:pt x="3" y="38"/>
                </a:lnTo>
                <a:lnTo>
                  <a:pt x="9" y="40"/>
                </a:lnTo>
                <a:lnTo>
                  <a:pt x="13" y="41"/>
                </a:lnTo>
                <a:lnTo>
                  <a:pt x="13" y="41"/>
                </a:lnTo>
                <a:lnTo>
                  <a:pt x="14" y="43"/>
                </a:lnTo>
                <a:lnTo>
                  <a:pt x="13" y="46"/>
                </a:lnTo>
                <a:lnTo>
                  <a:pt x="9" y="53"/>
                </a:lnTo>
                <a:lnTo>
                  <a:pt x="3" y="61"/>
                </a:lnTo>
                <a:lnTo>
                  <a:pt x="1" y="64"/>
                </a:lnTo>
                <a:lnTo>
                  <a:pt x="0" y="68"/>
                </a:lnTo>
                <a:lnTo>
                  <a:pt x="0" y="68"/>
                </a:lnTo>
                <a:lnTo>
                  <a:pt x="0" y="77"/>
                </a:lnTo>
                <a:lnTo>
                  <a:pt x="0" y="77"/>
                </a:lnTo>
                <a:lnTo>
                  <a:pt x="13" y="77"/>
                </a:lnTo>
                <a:lnTo>
                  <a:pt x="19" y="77"/>
                </a:lnTo>
                <a:lnTo>
                  <a:pt x="22" y="7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2" name="Freeform 1029"/>
          <p:cNvSpPr>
            <a:spLocks/>
          </p:cNvSpPr>
          <p:nvPr/>
        </p:nvSpPr>
        <p:spPr bwMode="gray">
          <a:xfrm>
            <a:off x="2208661" y="3636884"/>
            <a:ext cx="458074" cy="176504"/>
          </a:xfrm>
          <a:custGeom>
            <a:avLst/>
            <a:gdLst>
              <a:gd name="T0" fmla="*/ 251 w 271"/>
              <a:gd name="T1" fmla="*/ 95 h 103"/>
              <a:gd name="T2" fmla="*/ 262 w 271"/>
              <a:gd name="T3" fmla="*/ 99 h 103"/>
              <a:gd name="T4" fmla="*/ 266 w 271"/>
              <a:gd name="T5" fmla="*/ 95 h 103"/>
              <a:gd name="T6" fmla="*/ 258 w 271"/>
              <a:gd name="T7" fmla="*/ 81 h 103"/>
              <a:gd name="T8" fmla="*/ 252 w 271"/>
              <a:gd name="T9" fmla="*/ 54 h 103"/>
              <a:gd name="T10" fmla="*/ 253 w 271"/>
              <a:gd name="T11" fmla="*/ 39 h 103"/>
              <a:gd name="T12" fmla="*/ 244 w 271"/>
              <a:gd name="T13" fmla="*/ 27 h 103"/>
              <a:gd name="T14" fmla="*/ 240 w 271"/>
              <a:gd name="T15" fmla="*/ 20 h 103"/>
              <a:gd name="T16" fmla="*/ 229 w 271"/>
              <a:gd name="T17" fmla="*/ 14 h 103"/>
              <a:gd name="T18" fmla="*/ 214 w 271"/>
              <a:gd name="T19" fmla="*/ 11 h 103"/>
              <a:gd name="T20" fmla="*/ 200 w 271"/>
              <a:gd name="T21" fmla="*/ 19 h 103"/>
              <a:gd name="T22" fmla="*/ 191 w 271"/>
              <a:gd name="T23" fmla="*/ 19 h 103"/>
              <a:gd name="T24" fmla="*/ 181 w 271"/>
              <a:gd name="T25" fmla="*/ 20 h 103"/>
              <a:gd name="T26" fmla="*/ 165 w 271"/>
              <a:gd name="T27" fmla="*/ 20 h 103"/>
              <a:gd name="T28" fmla="*/ 146 w 271"/>
              <a:gd name="T29" fmla="*/ 12 h 103"/>
              <a:gd name="T30" fmla="*/ 138 w 271"/>
              <a:gd name="T31" fmla="*/ 6 h 103"/>
              <a:gd name="T32" fmla="*/ 128 w 271"/>
              <a:gd name="T33" fmla="*/ 4 h 103"/>
              <a:gd name="T34" fmla="*/ 106 w 271"/>
              <a:gd name="T35" fmla="*/ 0 h 103"/>
              <a:gd name="T36" fmla="*/ 91 w 271"/>
              <a:gd name="T37" fmla="*/ 3 h 103"/>
              <a:gd name="T38" fmla="*/ 80 w 271"/>
              <a:gd name="T39" fmla="*/ 10 h 103"/>
              <a:gd name="T40" fmla="*/ 63 w 271"/>
              <a:gd name="T41" fmla="*/ 15 h 103"/>
              <a:gd name="T42" fmla="*/ 45 w 271"/>
              <a:gd name="T43" fmla="*/ 16 h 103"/>
              <a:gd name="T44" fmla="*/ 50 w 271"/>
              <a:gd name="T45" fmla="*/ 22 h 103"/>
              <a:gd name="T46" fmla="*/ 48 w 271"/>
              <a:gd name="T47" fmla="*/ 25 h 103"/>
              <a:gd name="T48" fmla="*/ 43 w 271"/>
              <a:gd name="T49" fmla="*/ 26 h 103"/>
              <a:gd name="T50" fmla="*/ 42 w 271"/>
              <a:gd name="T51" fmla="*/ 28 h 103"/>
              <a:gd name="T52" fmla="*/ 31 w 271"/>
              <a:gd name="T53" fmla="*/ 30 h 103"/>
              <a:gd name="T54" fmla="*/ 16 w 271"/>
              <a:gd name="T55" fmla="*/ 31 h 103"/>
              <a:gd name="T56" fmla="*/ 10 w 271"/>
              <a:gd name="T57" fmla="*/ 39 h 103"/>
              <a:gd name="T58" fmla="*/ 13 w 271"/>
              <a:gd name="T59" fmla="*/ 51 h 103"/>
              <a:gd name="T60" fmla="*/ 15 w 271"/>
              <a:gd name="T61" fmla="*/ 57 h 103"/>
              <a:gd name="T62" fmla="*/ 12 w 271"/>
              <a:gd name="T63" fmla="*/ 62 h 103"/>
              <a:gd name="T64" fmla="*/ 1 w 271"/>
              <a:gd name="T65" fmla="*/ 62 h 103"/>
              <a:gd name="T66" fmla="*/ 1 w 271"/>
              <a:gd name="T67" fmla="*/ 64 h 103"/>
              <a:gd name="T68" fmla="*/ 10 w 271"/>
              <a:gd name="T69" fmla="*/ 69 h 103"/>
              <a:gd name="T70" fmla="*/ 17 w 271"/>
              <a:gd name="T71" fmla="*/ 69 h 103"/>
              <a:gd name="T72" fmla="*/ 17 w 271"/>
              <a:gd name="T73" fmla="*/ 74 h 103"/>
              <a:gd name="T74" fmla="*/ 17 w 271"/>
              <a:gd name="T75" fmla="*/ 78 h 103"/>
              <a:gd name="T76" fmla="*/ 22 w 271"/>
              <a:gd name="T77" fmla="*/ 85 h 103"/>
              <a:gd name="T78" fmla="*/ 26 w 271"/>
              <a:gd name="T79" fmla="*/ 87 h 103"/>
              <a:gd name="T80" fmla="*/ 42 w 271"/>
              <a:gd name="T81" fmla="*/ 94 h 103"/>
              <a:gd name="T82" fmla="*/ 50 w 271"/>
              <a:gd name="T83" fmla="*/ 100 h 103"/>
              <a:gd name="T84" fmla="*/ 61 w 271"/>
              <a:gd name="T85" fmla="*/ 103 h 103"/>
              <a:gd name="T86" fmla="*/ 68 w 271"/>
              <a:gd name="T87" fmla="*/ 94 h 103"/>
              <a:gd name="T88" fmla="*/ 76 w 271"/>
              <a:gd name="T89" fmla="*/ 95 h 103"/>
              <a:gd name="T90" fmla="*/ 88 w 271"/>
              <a:gd name="T91" fmla="*/ 101 h 103"/>
              <a:gd name="T92" fmla="*/ 109 w 271"/>
              <a:gd name="T93" fmla="*/ 102 h 103"/>
              <a:gd name="T94" fmla="*/ 118 w 271"/>
              <a:gd name="T95" fmla="*/ 97 h 103"/>
              <a:gd name="T96" fmla="*/ 123 w 271"/>
              <a:gd name="T97" fmla="*/ 91 h 103"/>
              <a:gd name="T98" fmla="*/ 130 w 271"/>
              <a:gd name="T99" fmla="*/ 91 h 103"/>
              <a:gd name="T100" fmla="*/ 135 w 271"/>
              <a:gd name="T101" fmla="*/ 95 h 103"/>
              <a:gd name="T102" fmla="*/ 139 w 271"/>
              <a:gd name="T103" fmla="*/ 95 h 103"/>
              <a:gd name="T104" fmla="*/ 141 w 271"/>
              <a:gd name="T105" fmla="*/ 96 h 103"/>
              <a:gd name="T106" fmla="*/ 149 w 271"/>
              <a:gd name="T107" fmla="*/ 96 h 103"/>
              <a:gd name="T108" fmla="*/ 198 w 271"/>
              <a:gd name="T109" fmla="*/ 92 h 103"/>
              <a:gd name="T110" fmla="*/ 247 w 271"/>
              <a:gd name="T111"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103">
                <a:moveTo>
                  <a:pt x="247" y="94"/>
                </a:moveTo>
                <a:lnTo>
                  <a:pt x="247" y="94"/>
                </a:lnTo>
                <a:lnTo>
                  <a:pt x="251" y="95"/>
                </a:lnTo>
                <a:lnTo>
                  <a:pt x="255" y="97"/>
                </a:lnTo>
                <a:lnTo>
                  <a:pt x="262" y="99"/>
                </a:lnTo>
                <a:lnTo>
                  <a:pt x="262" y="99"/>
                </a:lnTo>
                <a:lnTo>
                  <a:pt x="271" y="101"/>
                </a:lnTo>
                <a:lnTo>
                  <a:pt x="271" y="101"/>
                </a:lnTo>
                <a:lnTo>
                  <a:pt x="266" y="95"/>
                </a:lnTo>
                <a:lnTo>
                  <a:pt x="262" y="90"/>
                </a:lnTo>
                <a:lnTo>
                  <a:pt x="262" y="90"/>
                </a:lnTo>
                <a:lnTo>
                  <a:pt x="258" y="81"/>
                </a:lnTo>
                <a:lnTo>
                  <a:pt x="256" y="70"/>
                </a:lnTo>
                <a:lnTo>
                  <a:pt x="253" y="60"/>
                </a:lnTo>
                <a:lnTo>
                  <a:pt x="252" y="54"/>
                </a:lnTo>
                <a:lnTo>
                  <a:pt x="252" y="54"/>
                </a:lnTo>
                <a:lnTo>
                  <a:pt x="253" y="39"/>
                </a:lnTo>
                <a:lnTo>
                  <a:pt x="253" y="39"/>
                </a:lnTo>
                <a:lnTo>
                  <a:pt x="247" y="32"/>
                </a:lnTo>
                <a:lnTo>
                  <a:pt x="245" y="30"/>
                </a:lnTo>
                <a:lnTo>
                  <a:pt x="244" y="27"/>
                </a:lnTo>
                <a:lnTo>
                  <a:pt x="244" y="27"/>
                </a:lnTo>
                <a:lnTo>
                  <a:pt x="242" y="23"/>
                </a:lnTo>
                <a:lnTo>
                  <a:pt x="240" y="20"/>
                </a:lnTo>
                <a:lnTo>
                  <a:pt x="235" y="16"/>
                </a:lnTo>
                <a:lnTo>
                  <a:pt x="229" y="14"/>
                </a:lnTo>
                <a:lnTo>
                  <a:pt x="229" y="14"/>
                </a:lnTo>
                <a:lnTo>
                  <a:pt x="218" y="9"/>
                </a:lnTo>
                <a:lnTo>
                  <a:pt x="218" y="9"/>
                </a:lnTo>
                <a:lnTo>
                  <a:pt x="214" y="11"/>
                </a:lnTo>
                <a:lnTo>
                  <a:pt x="210" y="15"/>
                </a:lnTo>
                <a:lnTo>
                  <a:pt x="200" y="19"/>
                </a:lnTo>
                <a:lnTo>
                  <a:pt x="200" y="19"/>
                </a:lnTo>
                <a:lnTo>
                  <a:pt x="196" y="20"/>
                </a:lnTo>
                <a:lnTo>
                  <a:pt x="192" y="20"/>
                </a:lnTo>
                <a:lnTo>
                  <a:pt x="191" y="19"/>
                </a:lnTo>
                <a:lnTo>
                  <a:pt x="187" y="19"/>
                </a:lnTo>
                <a:lnTo>
                  <a:pt x="187" y="19"/>
                </a:lnTo>
                <a:lnTo>
                  <a:pt x="181" y="20"/>
                </a:lnTo>
                <a:lnTo>
                  <a:pt x="172" y="21"/>
                </a:lnTo>
                <a:lnTo>
                  <a:pt x="172" y="21"/>
                </a:lnTo>
                <a:lnTo>
                  <a:pt x="165" y="20"/>
                </a:lnTo>
                <a:lnTo>
                  <a:pt x="157" y="17"/>
                </a:lnTo>
                <a:lnTo>
                  <a:pt x="146" y="12"/>
                </a:lnTo>
                <a:lnTo>
                  <a:pt x="146" y="12"/>
                </a:lnTo>
                <a:lnTo>
                  <a:pt x="143" y="11"/>
                </a:lnTo>
                <a:lnTo>
                  <a:pt x="141" y="9"/>
                </a:lnTo>
                <a:lnTo>
                  <a:pt x="138" y="6"/>
                </a:lnTo>
                <a:lnTo>
                  <a:pt x="133" y="5"/>
                </a:lnTo>
                <a:lnTo>
                  <a:pt x="133" y="5"/>
                </a:lnTo>
                <a:lnTo>
                  <a:pt x="128" y="4"/>
                </a:lnTo>
                <a:lnTo>
                  <a:pt x="122" y="3"/>
                </a:lnTo>
                <a:lnTo>
                  <a:pt x="116" y="1"/>
                </a:lnTo>
                <a:lnTo>
                  <a:pt x="106" y="0"/>
                </a:lnTo>
                <a:lnTo>
                  <a:pt x="106" y="0"/>
                </a:lnTo>
                <a:lnTo>
                  <a:pt x="97" y="0"/>
                </a:lnTo>
                <a:lnTo>
                  <a:pt x="91" y="3"/>
                </a:lnTo>
                <a:lnTo>
                  <a:pt x="86" y="6"/>
                </a:lnTo>
                <a:lnTo>
                  <a:pt x="80" y="10"/>
                </a:lnTo>
                <a:lnTo>
                  <a:pt x="80" y="10"/>
                </a:lnTo>
                <a:lnTo>
                  <a:pt x="76" y="12"/>
                </a:lnTo>
                <a:lnTo>
                  <a:pt x="71" y="14"/>
                </a:lnTo>
                <a:lnTo>
                  <a:pt x="63" y="15"/>
                </a:lnTo>
                <a:lnTo>
                  <a:pt x="49" y="15"/>
                </a:lnTo>
                <a:lnTo>
                  <a:pt x="49" y="15"/>
                </a:lnTo>
                <a:lnTo>
                  <a:pt x="45" y="16"/>
                </a:lnTo>
                <a:lnTo>
                  <a:pt x="47" y="17"/>
                </a:lnTo>
                <a:lnTo>
                  <a:pt x="50" y="22"/>
                </a:lnTo>
                <a:lnTo>
                  <a:pt x="50" y="22"/>
                </a:lnTo>
                <a:lnTo>
                  <a:pt x="50" y="23"/>
                </a:lnTo>
                <a:lnTo>
                  <a:pt x="49" y="25"/>
                </a:lnTo>
                <a:lnTo>
                  <a:pt x="48" y="25"/>
                </a:lnTo>
                <a:lnTo>
                  <a:pt x="44" y="25"/>
                </a:lnTo>
                <a:lnTo>
                  <a:pt x="44" y="25"/>
                </a:lnTo>
                <a:lnTo>
                  <a:pt x="43" y="26"/>
                </a:lnTo>
                <a:lnTo>
                  <a:pt x="42" y="27"/>
                </a:lnTo>
                <a:lnTo>
                  <a:pt x="43" y="27"/>
                </a:lnTo>
                <a:lnTo>
                  <a:pt x="42" y="28"/>
                </a:lnTo>
                <a:lnTo>
                  <a:pt x="42" y="28"/>
                </a:lnTo>
                <a:lnTo>
                  <a:pt x="38" y="30"/>
                </a:lnTo>
                <a:lnTo>
                  <a:pt x="31" y="30"/>
                </a:lnTo>
                <a:lnTo>
                  <a:pt x="20" y="30"/>
                </a:lnTo>
                <a:lnTo>
                  <a:pt x="20" y="30"/>
                </a:lnTo>
                <a:lnTo>
                  <a:pt x="16" y="31"/>
                </a:lnTo>
                <a:lnTo>
                  <a:pt x="13" y="33"/>
                </a:lnTo>
                <a:lnTo>
                  <a:pt x="10" y="39"/>
                </a:lnTo>
                <a:lnTo>
                  <a:pt x="10" y="39"/>
                </a:lnTo>
                <a:lnTo>
                  <a:pt x="10" y="42"/>
                </a:lnTo>
                <a:lnTo>
                  <a:pt x="10" y="44"/>
                </a:lnTo>
                <a:lnTo>
                  <a:pt x="13" y="51"/>
                </a:lnTo>
                <a:lnTo>
                  <a:pt x="13" y="51"/>
                </a:lnTo>
                <a:lnTo>
                  <a:pt x="15" y="54"/>
                </a:lnTo>
                <a:lnTo>
                  <a:pt x="15" y="57"/>
                </a:lnTo>
                <a:lnTo>
                  <a:pt x="15" y="59"/>
                </a:lnTo>
                <a:lnTo>
                  <a:pt x="12" y="62"/>
                </a:lnTo>
                <a:lnTo>
                  <a:pt x="12" y="62"/>
                </a:lnTo>
                <a:lnTo>
                  <a:pt x="10" y="62"/>
                </a:lnTo>
                <a:lnTo>
                  <a:pt x="7" y="62"/>
                </a:lnTo>
                <a:lnTo>
                  <a:pt x="1" y="62"/>
                </a:lnTo>
                <a:lnTo>
                  <a:pt x="1" y="62"/>
                </a:lnTo>
                <a:lnTo>
                  <a:pt x="0" y="62"/>
                </a:lnTo>
                <a:lnTo>
                  <a:pt x="1" y="64"/>
                </a:lnTo>
                <a:lnTo>
                  <a:pt x="6" y="68"/>
                </a:lnTo>
                <a:lnTo>
                  <a:pt x="6" y="68"/>
                </a:lnTo>
                <a:lnTo>
                  <a:pt x="10" y="69"/>
                </a:lnTo>
                <a:lnTo>
                  <a:pt x="12" y="69"/>
                </a:lnTo>
                <a:lnTo>
                  <a:pt x="17" y="69"/>
                </a:lnTo>
                <a:lnTo>
                  <a:pt x="17" y="69"/>
                </a:lnTo>
                <a:lnTo>
                  <a:pt x="18" y="69"/>
                </a:lnTo>
                <a:lnTo>
                  <a:pt x="20" y="70"/>
                </a:lnTo>
                <a:lnTo>
                  <a:pt x="17" y="74"/>
                </a:lnTo>
                <a:lnTo>
                  <a:pt x="17" y="74"/>
                </a:lnTo>
                <a:lnTo>
                  <a:pt x="17" y="76"/>
                </a:lnTo>
                <a:lnTo>
                  <a:pt x="17" y="78"/>
                </a:lnTo>
                <a:lnTo>
                  <a:pt x="20" y="81"/>
                </a:lnTo>
                <a:lnTo>
                  <a:pt x="20" y="81"/>
                </a:lnTo>
                <a:lnTo>
                  <a:pt x="22" y="85"/>
                </a:lnTo>
                <a:lnTo>
                  <a:pt x="23" y="86"/>
                </a:lnTo>
                <a:lnTo>
                  <a:pt x="26" y="87"/>
                </a:lnTo>
                <a:lnTo>
                  <a:pt x="26" y="87"/>
                </a:lnTo>
                <a:lnTo>
                  <a:pt x="37" y="92"/>
                </a:lnTo>
                <a:lnTo>
                  <a:pt x="37" y="92"/>
                </a:lnTo>
                <a:lnTo>
                  <a:pt x="42" y="94"/>
                </a:lnTo>
                <a:lnTo>
                  <a:pt x="48" y="97"/>
                </a:lnTo>
                <a:lnTo>
                  <a:pt x="48" y="97"/>
                </a:lnTo>
                <a:lnTo>
                  <a:pt x="50" y="100"/>
                </a:lnTo>
                <a:lnTo>
                  <a:pt x="55" y="102"/>
                </a:lnTo>
                <a:lnTo>
                  <a:pt x="61" y="103"/>
                </a:lnTo>
                <a:lnTo>
                  <a:pt x="61" y="103"/>
                </a:lnTo>
                <a:lnTo>
                  <a:pt x="64" y="102"/>
                </a:lnTo>
                <a:lnTo>
                  <a:pt x="66" y="99"/>
                </a:lnTo>
                <a:lnTo>
                  <a:pt x="68" y="94"/>
                </a:lnTo>
                <a:lnTo>
                  <a:pt x="68" y="94"/>
                </a:lnTo>
                <a:lnTo>
                  <a:pt x="70" y="94"/>
                </a:lnTo>
                <a:lnTo>
                  <a:pt x="76" y="95"/>
                </a:lnTo>
                <a:lnTo>
                  <a:pt x="82" y="97"/>
                </a:lnTo>
                <a:lnTo>
                  <a:pt x="88" y="101"/>
                </a:lnTo>
                <a:lnTo>
                  <a:pt x="88" y="101"/>
                </a:lnTo>
                <a:lnTo>
                  <a:pt x="93" y="103"/>
                </a:lnTo>
                <a:lnTo>
                  <a:pt x="98" y="103"/>
                </a:lnTo>
                <a:lnTo>
                  <a:pt x="109" y="102"/>
                </a:lnTo>
                <a:lnTo>
                  <a:pt x="109" y="102"/>
                </a:lnTo>
                <a:lnTo>
                  <a:pt x="114" y="101"/>
                </a:lnTo>
                <a:lnTo>
                  <a:pt x="118" y="97"/>
                </a:lnTo>
                <a:lnTo>
                  <a:pt x="122" y="92"/>
                </a:lnTo>
                <a:lnTo>
                  <a:pt x="122" y="92"/>
                </a:lnTo>
                <a:lnTo>
                  <a:pt x="123" y="91"/>
                </a:lnTo>
                <a:lnTo>
                  <a:pt x="125" y="91"/>
                </a:lnTo>
                <a:lnTo>
                  <a:pt x="130" y="91"/>
                </a:lnTo>
                <a:lnTo>
                  <a:pt x="130" y="91"/>
                </a:lnTo>
                <a:lnTo>
                  <a:pt x="132" y="91"/>
                </a:lnTo>
                <a:lnTo>
                  <a:pt x="133" y="92"/>
                </a:lnTo>
                <a:lnTo>
                  <a:pt x="135" y="95"/>
                </a:lnTo>
                <a:lnTo>
                  <a:pt x="135" y="95"/>
                </a:lnTo>
                <a:lnTo>
                  <a:pt x="138" y="95"/>
                </a:lnTo>
                <a:lnTo>
                  <a:pt x="139" y="95"/>
                </a:lnTo>
                <a:lnTo>
                  <a:pt x="141" y="94"/>
                </a:lnTo>
                <a:lnTo>
                  <a:pt x="141" y="94"/>
                </a:lnTo>
                <a:lnTo>
                  <a:pt x="141" y="96"/>
                </a:lnTo>
                <a:lnTo>
                  <a:pt x="140" y="101"/>
                </a:lnTo>
                <a:lnTo>
                  <a:pt x="140" y="101"/>
                </a:lnTo>
                <a:lnTo>
                  <a:pt x="149" y="96"/>
                </a:lnTo>
                <a:lnTo>
                  <a:pt x="152" y="94"/>
                </a:lnTo>
                <a:lnTo>
                  <a:pt x="152" y="94"/>
                </a:lnTo>
                <a:lnTo>
                  <a:pt x="198" y="92"/>
                </a:lnTo>
                <a:lnTo>
                  <a:pt x="230" y="91"/>
                </a:lnTo>
                <a:lnTo>
                  <a:pt x="241" y="92"/>
                </a:lnTo>
                <a:lnTo>
                  <a:pt x="247" y="9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3" name="Freeform 1065"/>
          <p:cNvSpPr>
            <a:spLocks/>
          </p:cNvSpPr>
          <p:nvPr/>
        </p:nvSpPr>
        <p:spPr bwMode="gray">
          <a:xfrm>
            <a:off x="1852006" y="3138218"/>
            <a:ext cx="40567" cy="41127"/>
          </a:xfrm>
          <a:custGeom>
            <a:avLst/>
            <a:gdLst>
              <a:gd name="T0" fmla="*/ 15 w 24"/>
              <a:gd name="T1" fmla="*/ 24 h 24"/>
              <a:gd name="T2" fmla="*/ 15 w 24"/>
              <a:gd name="T3" fmla="*/ 24 h 24"/>
              <a:gd name="T4" fmla="*/ 13 w 24"/>
              <a:gd name="T5" fmla="*/ 23 h 24"/>
              <a:gd name="T6" fmla="*/ 11 w 24"/>
              <a:gd name="T7" fmla="*/ 20 h 24"/>
              <a:gd name="T8" fmla="*/ 10 w 24"/>
              <a:gd name="T9" fmla="*/ 18 h 24"/>
              <a:gd name="T10" fmla="*/ 6 w 24"/>
              <a:gd name="T11" fmla="*/ 15 h 24"/>
              <a:gd name="T12" fmla="*/ 6 w 24"/>
              <a:gd name="T13" fmla="*/ 15 h 24"/>
              <a:gd name="T14" fmla="*/ 3 w 24"/>
              <a:gd name="T15" fmla="*/ 13 h 24"/>
              <a:gd name="T16" fmla="*/ 0 w 24"/>
              <a:gd name="T17" fmla="*/ 10 h 24"/>
              <a:gd name="T18" fmla="*/ 0 w 24"/>
              <a:gd name="T19" fmla="*/ 8 h 24"/>
              <a:gd name="T20" fmla="*/ 2 w 24"/>
              <a:gd name="T21" fmla="*/ 8 h 24"/>
              <a:gd name="T22" fmla="*/ 2 w 24"/>
              <a:gd name="T23" fmla="*/ 8 h 24"/>
              <a:gd name="T24" fmla="*/ 8 w 24"/>
              <a:gd name="T25" fmla="*/ 8 h 24"/>
              <a:gd name="T26" fmla="*/ 10 w 24"/>
              <a:gd name="T27" fmla="*/ 7 h 24"/>
              <a:gd name="T28" fmla="*/ 13 w 24"/>
              <a:gd name="T29" fmla="*/ 5 h 24"/>
              <a:gd name="T30" fmla="*/ 13 w 24"/>
              <a:gd name="T31" fmla="*/ 5 h 24"/>
              <a:gd name="T32" fmla="*/ 20 w 24"/>
              <a:gd name="T33" fmla="*/ 2 h 24"/>
              <a:gd name="T34" fmla="*/ 22 w 24"/>
              <a:gd name="T35" fmla="*/ 0 h 24"/>
              <a:gd name="T36" fmla="*/ 24 w 24"/>
              <a:gd name="T37" fmla="*/ 0 h 24"/>
              <a:gd name="T38" fmla="*/ 24 w 24"/>
              <a:gd name="T39" fmla="*/ 0 h 24"/>
              <a:gd name="T40" fmla="*/ 24 w 24"/>
              <a:gd name="T41" fmla="*/ 0 h 24"/>
              <a:gd name="T42" fmla="*/ 21 w 24"/>
              <a:gd name="T43" fmla="*/ 5 h 24"/>
              <a:gd name="T44" fmla="*/ 21 w 24"/>
              <a:gd name="T45" fmla="*/ 10 h 24"/>
              <a:gd name="T46" fmla="*/ 21 w 24"/>
              <a:gd name="T47" fmla="*/ 10 h 24"/>
              <a:gd name="T48" fmla="*/ 24 w 24"/>
              <a:gd name="T49" fmla="*/ 18 h 24"/>
              <a:gd name="T50" fmla="*/ 24 w 24"/>
              <a:gd name="T51" fmla="*/ 21 h 24"/>
              <a:gd name="T52" fmla="*/ 24 w 24"/>
              <a:gd name="T53" fmla="*/ 23 h 24"/>
              <a:gd name="T54" fmla="*/ 22 w 24"/>
              <a:gd name="T55" fmla="*/ 23 h 24"/>
              <a:gd name="T56" fmla="*/ 22 w 24"/>
              <a:gd name="T57" fmla="*/ 23 h 24"/>
              <a:gd name="T58" fmla="*/ 20 w 24"/>
              <a:gd name="T59" fmla="*/ 24 h 24"/>
              <a:gd name="T60" fmla="*/ 18 w 24"/>
              <a:gd name="T61" fmla="*/ 24 h 24"/>
              <a:gd name="T62" fmla="*/ 15 w 24"/>
              <a:gd name="T6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5" y="24"/>
                </a:moveTo>
                <a:lnTo>
                  <a:pt x="15" y="24"/>
                </a:lnTo>
                <a:lnTo>
                  <a:pt x="13" y="23"/>
                </a:lnTo>
                <a:lnTo>
                  <a:pt x="11" y="20"/>
                </a:lnTo>
                <a:lnTo>
                  <a:pt x="10" y="18"/>
                </a:lnTo>
                <a:lnTo>
                  <a:pt x="6" y="15"/>
                </a:lnTo>
                <a:lnTo>
                  <a:pt x="6" y="15"/>
                </a:lnTo>
                <a:lnTo>
                  <a:pt x="3" y="13"/>
                </a:lnTo>
                <a:lnTo>
                  <a:pt x="0" y="10"/>
                </a:lnTo>
                <a:lnTo>
                  <a:pt x="0" y="8"/>
                </a:lnTo>
                <a:lnTo>
                  <a:pt x="2" y="8"/>
                </a:lnTo>
                <a:lnTo>
                  <a:pt x="2" y="8"/>
                </a:lnTo>
                <a:lnTo>
                  <a:pt x="8" y="8"/>
                </a:lnTo>
                <a:lnTo>
                  <a:pt x="10" y="7"/>
                </a:lnTo>
                <a:lnTo>
                  <a:pt x="13" y="5"/>
                </a:lnTo>
                <a:lnTo>
                  <a:pt x="13" y="5"/>
                </a:lnTo>
                <a:lnTo>
                  <a:pt x="20" y="2"/>
                </a:lnTo>
                <a:lnTo>
                  <a:pt x="22" y="0"/>
                </a:lnTo>
                <a:lnTo>
                  <a:pt x="24" y="0"/>
                </a:lnTo>
                <a:lnTo>
                  <a:pt x="24" y="0"/>
                </a:lnTo>
                <a:lnTo>
                  <a:pt x="24" y="0"/>
                </a:lnTo>
                <a:lnTo>
                  <a:pt x="21" y="5"/>
                </a:lnTo>
                <a:lnTo>
                  <a:pt x="21" y="10"/>
                </a:lnTo>
                <a:lnTo>
                  <a:pt x="21" y="10"/>
                </a:lnTo>
                <a:lnTo>
                  <a:pt x="24" y="18"/>
                </a:lnTo>
                <a:lnTo>
                  <a:pt x="24" y="21"/>
                </a:lnTo>
                <a:lnTo>
                  <a:pt x="24" y="23"/>
                </a:lnTo>
                <a:lnTo>
                  <a:pt x="22" y="23"/>
                </a:lnTo>
                <a:lnTo>
                  <a:pt x="22" y="23"/>
                </a:lnTo>
                <a:lnTo>
                  <a:pt x="20" y="24"/>
                </a:lnTo>
                <a:lnTo>
                  <a:pt x="18" y="24"/>
                </a:lnTo>
                <a:lnTo>
                  <a:pt x="15"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4" name="Freeform 1069"/>
          <p:cNvSpPr>
            <a:spLocks/>
          </p:cNvSpPr>
          <p:nvPr/>
        </p:nvSpPr>
        <p:spPr bwMode="gray">
          <a:xfrm>
            <a:off x="2108933" y="3028547"/>
            <a:ext cx="28736" cy="23991"/>
          </a:xfrm>
          <a:custGeom>
            <a:avLst/>
            <a:gdLst>
              <a:gd name="T0" fmla="*/ 6 w 17"/>
              <a:gd name="T1" fmla="*/ 14 h 14"/>
              <a:gd name="T2" fmla="*/ 6 w 17"/>
              <a:gd name="T3" fmla="*/ 14 h 14"/>
              <a:gd name="T4" fmla="*/ 5 w 17"/>
              <a:gd name="T5" fmla="*/ 13 h 14"/>
              <a:gd name="T6" fmla="*/ 2 w 17"/>
              <a:gd name="T7" fmla="*/ 13 h 14"/>
              <a:gd name="T8" fmla="*/ 1 w 17"/>
              <a:gd name="T9" fmla="*/ 9 h 14"/>
              <a:gd name="T10" fmla="*/ 0 w 17"/>
              <a:gd name="T11" fmla="*/ 5 h 14"/>
              <a:gd name="T12" fmla="*/ 1 w 17"/>
              <a:gd name="T13" fmla="*/ 3 h 14"/>
              <a:gd name="T14" fmla="*/ 1 w 17"/>
              <a:gd name="T15" fmla="*/ 3 h 14"/>
              <a:gd name="T16" fmla="*/ 6 w 17"/>
              <a:gd name="T17" fmla="*/ 2 h 14"/>
              <a:gd name="T18" fmla="*/ 12 w 17"/>
              <a:gd name="T19" fmla="*/ 0 h 14"/>
              <a:gd name="T20" fmla="*/ 12 w 17"/>
              <a:gd name="T21" fmla="*/ 0 h 14"/>
              <a:gd name="T22" fmla="*/ 15 w 17"/>
              <a:gd name="T23" fmla="*/ 0 h 14"/>
              <a:gd name="T24" fmla="*/ 17 w 17"/>
              <a:gd name="T25" fmla="*/ 0 h 14"/>
              <a:gd name="T26" fmla="*/ 17 w 17"/>
              <a:gd name="T27" fmla="*/ 2 h 14"/>
              <a:gd name="T28" fmla="*/ 17 w 17"/>
              <a:gd name="T29" fmla="*/ 4 h 14"/>
              <a:gd name="T30" fmla="*/ 17 w 17"/>
              <a:gd name="T31" fmla="*/ 4 h 14"/>
              <a:gd name="T32" fmla="*/ 13 w 17"/>
              <a:gd name="T33" fmla="*/ 9 h 14"/>
              <a:gd name="T34" fmla="*/ 10 w 17"/>
              <a:gd name="T35" fmla="*/ 12 h 14"/>
              <a:gd name="T36" fmla="*/ 6 w 17"/>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4">
                <a:moveTo>
                  <a:pt x="6" y="14"/>
                </a:moveTo>
                <a:lnTo>
                  <a:pt x="6" y="14"/>
                </a:lnTo>
                <a:lnTo>
                  <a:pt x="5" y="13"/>
                </a:lnTo>
                <a:lnTo>
                  <a:pt x="2" y="13"/>
                </a:lnTo>
                <a:lnTo>
                  <a:pt x="1" y="9"/>
                </a:lnTo>
                <a:lnTo>
                  <a:pt x="0" y="5"/>
                </a:lnTo>
                <a:lnTo>
                  <a:pt x="1" y="3"/>
                </a:lnTo>
                <a:lnTo>
                  <a:pt x="1" y="3"/>
                </a:lnTo>
                <a:lnTo>
                  <a:pt x="6" y="2"/>
                </a:lnTo>
                <a:lnTo>
                  <a:pt x="12" y="0"/>
                </a:lnTo>
                <a:lnTo>
                  <a:pt x="12" y="0"/>
                </a:lnTo>
                <a:lnTo>
                  <a:pt x="15" y="0"/>
                </a:lnTo>
                <a:lnTo>
                  <a:pt x="17" y="0"/>
                </a:lnTo>
                <a:lnTo>
                  <a:pt x="17" y="2"/>
                </a:lnTo>
                <a:lnTo>
                  <a:pt x="17" y="4"/>
                </a:lnTo>
                <a:lnTo>
                  <a:pt x="17" y="4"/>
                </a:lnTo>
                <a:lnTo>
                  <a:pt x="13" y="9"/>
                </a:lnTo>
                <a:lnTo>
                  <a:pt x="10" y="12"/>
                </a:lnTo>
                <a:lnTo>
                  <a:pt x="6"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5" name="Freeform 1073"/>
          <p:cNvSpPr>
            <a:spLocks/>
          </p:cNvSpPr>
          <p:nvPr/>
        </p:nvSpPr>
        <p:spPr bwMode="gray">
          <a:xfrm>
            <a:off x="2289796" y="4622220"/>
            <a:ext cx="130154" cy="128522"/>
          </a:xfrm>
          <a:custGeom>
            <a:avLst/>
            <a:gdLst>
              <a:gd name="T0" fmla="*/ 68 w 77"/>
              <a:gd name="T1" fmla="*/ 0 h 75"/>
              <a:gd name="T2" fmla="*/ 68 w 77"/>
              <a:gd name="T3" fmla="*/ 0 h 75"/>
              <a:gd name="T4" fmla="*/ 63 w 77"/>
              <a:gd name="T5" fmla="*/ 1 h 75"/>
              <a:gd name="T6" fmla="*/ 58 w 77"/>
              <a:gd name="T7" fmla="*/ 4 h 75"/>
              <a:gd name="T8" fmla="*/ 58 w 77"/>
              <a:gd name="T9" fmla="*/ 4 h 75"/>
              <a:gd name="T10" fmla="*/ 53 w 77"/>
              <a:gd name="T11" fmla="*/ 6 h 75"/>
              <a:gd name="T12" fmla="*/ 47 w 77"/>
              <a:gd name="T13" fmla="*/ 6 h 75"/>
              <a:gd name="T14" fmla="*/ 31 w 77"/>
              <a:gd name="T15" fmla="*/ 5 h 75"/>
              <a:gd name="T16" fmla="*/ 31 w 77"/>
              <a:gd name="T17" fmla="*/ 5 h 75"/>
              <a:gd name="T18" fmla="*/ 29 w 77"/>
              <a:gd name="T19" fmla="*/ 21 h 75"/>
              <a:gd name="T20" fmla="*/ 29 w 77"/>
              <a:gd name="T21" fmla="*/ 21 h 75"/>
              <a:gd name="T22" fmla="*/ 28 w 77"/>
              <a:gd name="T23" fmla="*/ 27 h 75"/>
              <a:gd name="T24" fmla="*/ 26 w 77"/>
              <a:gd name="T25" fmla="*/ 33 h 75"/>
              <a:gd name="T26" fmla="*/ 22 w 77"/>
              <a:gd name="T27" fmla="*/ 38 h 75"/>
              <a:gd name="T28" fmla="*/ 16 w 77"/>
              <a:gd name="T29" fmla="*/ 43 h 75"/>
              <a:gd name="T30" fmla="*/ 16 w 77"/>
              <a:gd name="T31" fmla="*/ 43 h 75"/>
              <a:gd name="T32" fmla="*/ 12 w 77"/>
              <a:gd name="T33" fmla="*/ 47 h 75"/>
              <a:gd name="T34" fmla="*/ 10 w 77"/>
              <a:gd name="T35" fmla="*/ 49 h 75"/>
              <a:gd name="T36" fmla="*/ 10 w 77"/>
              <a:gd name="T37" fmla="*/ 53 h 75"/>
              <a:gd name="T38" fmla="*/ 10 w 77"/>
              <a:gd name="T39" fmla="*/ 57 h 75"/>
              <a:gd name="T40" fmla="*/ 10 w 77"/>
              <a:gd name="T41" fmla="*/ 57 h 75"/>
              <a:gd name="T42" fmla="*/ 10 w 77"/>
              <a:gd name="T43" fmla="*/ 59 h 75"/>
              <a:gd name="T44" fmla="*/ 7 w 77"/>
              <a:gd name="T45" fmla="*/ 60 h 75"/>
              <a:gd name="T46" fmla="*/ 5 w 77"/>
              <a:gd name="T47" fmla="*/ 63 h 75"/>
              <a:gd name="T48" fmla="*/ 2 w 77"/>
              <a:gd name="T49" fmla="*/ 67 h 75"/>
              <a:gd name="T50" fmla="*/ 2 w 77"/>
              <a:gd name="T51" fmla="*/ 67 h 75"/>
              <a:gd name="T52" fmla="*/ 0 w 77"/>
              <a:gd name="T53" fmla="*/ 73 h 75"/>
              <a:gd name="T54" fmla="*/ 0 w 77"/>
              <a:gd name="T55" fmla="*/ 73 h 75"/>
              <a:gd name="T56" fmla="*/ 6 w 77"/>
              <a:gd name="T57" fmla="*/ 74 h 75"/>
              <a:gd name="T58" fmla="*/ 10 w 77"/>
              <a:gd name="T59" fmla="*/ 75 h 75"/>
              <a:gd name="T60" fmla="*/ 10 w 77"/>
              <a:gd name="T61" fmla="*/ 75 h 75"/>
              <a:gd name="T62" fmla="*/ 13 w 77"/>
              <a:gd name="T63" fmla="*/ 74 h 75"/>
              <a:gd name="T64" fmla="*/ 18 w 77"/>
              <a:gd name="T65" fmla="*/ 73 h 75"/>
              <a:gd name="T66" fmla="*/ 28 w 77"/>
              <a:gd name="T67" fmla="*/ 68 h 75"/>
              <a:gd name="T68" fmla="*/ 28 w 77"/>
              <a:gd name="T69" fmla="*/ 68 h 75"/>
              <a:gd name="T70" fmla="*/ 32 w 77"/>
              <a:gd name="T71" fmla="*/ 67 h 75"/>
              <a:gd name="T72" fmla="*/ 34 w 77"/>
              <a:gd name="T73" fmla="*/ 65 h 75"/>
              <a:gd name="T74" fmla="*/ 40 w 77"/>
              <a:gd name="T75" fmla="*/ 65 h 75"/>
              <a:gd name="T76" fmla="*/ 40 w 77"/>
              <a:gd name="T77" fmla="*/ 65 h 75"/>
              <a:gd name="T78" fmla="*/ 42 w 77"/>
              <a:gd name="T79" fmla="*/ 62 h 75"/>
              <a:gd name="T80" fmla="*/ 44 w 77"/>
              <a:gd name="T81" fmla="*/ 58 h 75"/>
              <a:gd name="T82" fmla="*/ 47 w 77"/>
              <a:gd name="T83" fmla="*/ 55 h 75"/>
              <a:gd name="T84" fmla="*/ 50 w 77"/>
              <a:gd name="T85" fmla="*/ 54 h 75"/>
              <a:gd name="T86" fmla="*/ 50 w 77"/>
              <a:gd name="T87" fmla="*/ 54 h 75"/>
              <a:gd name="T88" fmla="*/ 55 w 77"/>
              <a:gd name="T89" fmla="*/ 53 h 75"/>
              <a:gd name="T90" fmla="*/ 59 w 77"/>
              <a:gd name="T91" fmla="*/ 51 h 75"/>
              <a:gd name="T92" fmla="*/ 63 w 77"/>
              <a:gd name="T93" fmla="*/ 49 h 75"/>
              <a:gd name="T94" fmla="*/ 65 w 77"/>
              <a:gd name="T95" fmla="*/ 51 h 75"/>
              <a:gd name="T96" fmla="*/ 66 w 77"/>
              <a:gd name="T97" fmla="*/ 51 h 75"/>
              <a:gd name="T98" fmla="*/ 66 w 77"/>
              <a:gd name="T99" fmla="*/ 51 h 75"/>
              <a:gd name="T100" fmla="*/ 69 w 77"/>
              <a:gd name="T101" fmla="*/ 53 h 75"/>
              <a:gd name="T102" fmla="*/ 69 w 77"/>
              <a:gd name="T103" fmla="*/ 53 h 75"/>
              <a:gd name="T104" fmla="*/ 74 w 77"/>
              <a:gd name="T105" fmla="*/ 41 h 75"/>
              <a:gd name="T106" fmla="*/ 77 w 77"/>
              <a:gd name="T107" fmla="*/ 28 h 75"/>
              <a:gd name="T108" fmla="*/ 77 w 77"/>
              <a:gd name="T109" fmla="*/ 28 h 75"/>
              <a:gd name="T110" fmla="*/ 77 w 77"/>
              <a:gd name="T111" fmla="*/ 22 h 75"/>
              <a:gd name="T112" fmla="*/ 75 w 77"/>
              <a:gd name="T113" fmla="*/ 15 h 75"/>
              <a:gd name="T114" fmla="*/ 72 w 77"/>
              <a:gd name="T115" fmla="*/ 6 h 75"/>
              <a:gd name="T116" fmla="*/ 68 w 77"/>
              <a:gd name="T1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75">
                <a:moveTo>
                  <a:pt x="68" y="0"/>
                </a:moveTo>
                <a:lnTo>
                  <a:pt x="68" y="0"/>
                </a:lnTo>
                <a:lnTo>
                  <a:pt x="63" y="1"/>
                </a:lnTo>
                <a:lnTo>
                  <a:pt x="58" y="4"/>
                </a:lnTo>
                <a:lnTo>
                  <a:pt x="58" y="4"/>
                </a:lnTo>
                <a:lnTo>
                  <a:pt x="53" y="6"/>
                </a:lnTo>
                <a:lnTo>
                  <a:pt x="47" y="6"/>
                </a:lnTo>
                <a:lnTo>
                  <a:pt x="31" y="5"/>
                </a:lnTo>
                <a:lnTo>
                  <a:pt x="31" y="5"/>
                </a:lnTo>
                <a:lnTo>
                  <a:pt x="29" y="21"/>
                </a:lnTo>
                <a:lnTo>
                  <a:pt x="29" y="21"/>
                </a:lnTo>
                <a:lnTo>
                  <a:pt x="28" y="27"/>
                </a:lnTo>
                <a:lnTo>
                  <a:pt x="26" y="33"/>
                </a:lnTo>
                <a:lnTo>
                  <a:pt x="22" y="38"/>
                </a:lnTo>
                <a:lnTo>
                  <a:pt x="16" y="43"/>
                </a:lnTo>
                <a:lnTo>
                  <a:pt x="16" y="43"/>
                </a:lnTo>
                <a:lnTo>
                  <a:pt x="12" y="47"/>
                </a:lnTo>
                <a:lnTo>
                  <a:pt x="10" y="49"/>
                </a:lnTo>
                <a:lnTo>
                  <a:pt x="10" y="53"/>
                </a:lnTo>
                <a:lnTo>
                  <a:pt x="10" y="57"/>
                </a:lnTo>
                <a:lnTo>
                  <a:pt x="10" y="57"/>
                </a:lnTo>
                <a:lnTo>
                  <a:pt x="10" y="59"/>
                </a:lnTo>
                <a:lnTo>
                  <a:pt x="7" y="60"/>
                </a:lnTo>
                <a:lnTo>
                  <a:pt x="5" y="63"/>
                </a:lnTo>
                <a:lnTo>
                  <a:pt x="2" y="67"/>
                </a:lnTo>
                <a:lnTo>
                  <a:pt x="2" y="67"/>
                </a:lnTo>
                <a:lnTo>
                  <a:pt x="0" y="73"/>
                </a:lnTo>
                <a:lnTo>
                  <a:pt x="0" y="73"/>
                </a:lnTo>
                <a:lnTo>
                  <a:pt x="6" y="74"/>
                </a:lnTo>
                <a:lnTo>
                  <a:pt x="10" y="75"/>
                </a:lnTo>
                <a:lnTo>
                  <a:pt x="10" y="75"/>
                </a:lnTo>
                <a:lnTo>
                  <a:pt x="13" y="74"/>
                </a:lnTo>
                <a:lnTo>
                  <a:pt x="18" y="73"/>
                </a:lnTo>
                <a:lnTo>
                  <a:pt x="28" y="68"/>
                </a:lnTo>
                <a:lnTo>
                  <a:pt x="28" y="68"/>
                </a:lnTo>
                <a:lnTo>
                  <a:pt x="32" y="67"/>
                </a:lnTo>
                <a:lnTo>
                  <a:pt x="34" y="65"/>
                </a:lnTo>
                <a:lnTo>
                  <a:pt x="40" y="65"/>
                </a:lnTo>
                <a:lnTo>
                  <a:pt x="40" y="65"/>
                </a:lnTo>
                <a:lnTo>
                  <a:pt x="42" y="62"/>
                </a:lnTo>
                <a:lnTo>
                  <a:pt x="44" y="58"/>
                </a:lnTo>
                <a:lnTo>
                  <a:pt x="47" y="55"/>
                </a:lnTo>
                <a:lnTo>
                  <a:pt x="50" y="54"/>
                </a:lnTo>
                <a:lnTo>
                  <a:pt x="50" y="54"/>
                </a:lnTo>
                <a:lnTo>
                  <a:pt x="55" y="53"/>
                </a:lnTo>
                <a:lnTo>
                  <a:pt x="59" y="51"/>
                </a:lnTo>
                <a:lnTo>
                  <a:pt x="63" y="49"/>
                </a:lnTo>
                <a:lnTo>
                  <a:pt x="65" y="51"/>
                </a:lnTo>
                <a:lnTo>
                  <a:pt x="66" y="51"/>
                </a:lnTo>
                <a:lnTo>
                  <a:pt x="66" y="51"/>
                </a:lnTo>
                <a:lnTo>
                  <a:pt x="69" y="53"/>
                </a:lnTo>
                <a:lnTo>
                  <a:pt x="69" y="53"/>
                </a:lnTo>
                <a:lnTo>
                  <a:pt x="74" y="41"/>
                </a:lnTo>
                <a:lnTo>
                  <a:pt x="77" y="28"/>
                </a:lnTo>
                <a:lnTo>
                  <a:pt x="77" y="28"/>
                </a:lnTo>
                <a:lnTo>
                  <a:pt x="77" y="22"/>
                </a:lnTo>
                <a:lnTo>
                  <a:pt x="75" y="15"/>
                </a:lnTo>
                <a:lnTo>
                  <a:pt x="72" y="6"/>
                </a:lnTo>
                <a:lnTo>
                  <a:pt x="68"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6" name="Freeform 1075"/>
          <p:cNvSpPr>
            <a:spLocks/>
          </p:cNvSpPr>
          <p:nvPr/>
        </p:nvSpPr>
        <p:spPr bwMode="gray">
          <a:xfrm>
            <a:off x="2404737" y="4611939"/>
            <a:ext cx="180863" cy="209062"/>
          </a:xfrm>
          <a:custGeom>
            <a:avLst/>
            <a:gdLst>
              <a:gd name="T0" fmla="*/ 107 w 107"/>
              <a:gd name="T1" fmla="*/ 5 h 122"/>
              <a:gd name="T2" fmla="*/ 97 w 107"/>
              <a:gd name="T3" fmla="*/ 4 h 122"/>
              <a:gd name="T4" fmla="*/ 89 w 107"/>
              <a:gd name="T5" fmla="*/ 2 h 122"/>
              <a:gd name="T6" fmla="*/ 84 w 107"/>
              <a:gd name="T7" fmla="*/ 4 h 122"/>
              <a:gd name="T8" fmla="*/ 80 w 107"/>
              <a:gd name="T9" fmla="*/ 9 h 122"/>
              <a:gd name="T10" fmla="*/ 72 w 107"/>
              <a:gd name="T11" fmla="*/ 11 h 122"/>
              <a:gd name="T12" fmla="*/ 61 w 107"/>
              <a:gd name="T13" fmla="*/ 11 h 122"/>
              <a:gd name="T14" fmla="*/ 38 w 107"/>
              <a:gd name="T15" fmla="*/ 1 h 122"/>
              <a:gd name="T16" fmla="*/ 32 w 107"/>
              <a:gd name="T17" fmla="*/ 0 h 122"/>
              <a:gd name="T18" fmla="*/ 17 w 107"/>
              <a:gd name="T19" fmla="*/ 1 h 122"/>
              <a:gd name="T20" fmla="*/ 9 w 107"/>
              <a:gd name="T21" fmla="*/ 2 h 122"/>
              <a:gd name="T22" fmla="*/ 0 w 107"/>
              <a:gd name="T23" fmla="*/ 6 h 122"/>
              <a:gd name="T24" fmla="*/ 7 w 107"/>
              <a:gd name="T25" fmla="*/ 21 h 122"/>
              <a:gd name="T26" fmla="*/ 9 w 107"/>
              <a:gd name="T27" fmla="*/ 34 h 122"/>
              <a:gd name="T28" fmla="*/ 6 w 107"/>
              <a:gd name="T29" fmla="*/ 47 h 122"/>
              <a:gd name="T30" fmla="*/ 1 w 107"/>
              <a:gd name="T31" fmla="*/ 59 h 122"/>
              <a:gd name="T32" fmla="*/ 3 w 107"/>
              <a:gd name="T33" fmla="*/ 63 h 122"/>
              <a:gd name="T34" fmla="*/ 7 w 107"/>
              <a:gd name="T35" fmla="*/ 64 h 122"/>
              <a:gd name="T36" fmla="*/ 13 w 107"/>
              <a:gd name="T37" fmla="*/ 65 h 122"/>
              <a:gd name="T38" fmla="*/ 8 w 107"/>
              <a:gd name="T39" fmla="*/ 70 h 122"/>
              <a:gd name="T40" fmla="*/ 6 w 107"/>
              <a:gd name="T41" fmla="*/ 71 h 122"/>
              <a:gd name="T42" fmla="*/ 3 w 107"/>
              <a:gd name="T43" fmla="*/ 75 h 122"/>
              <a:gd name="T44" fmla="*/ 4 w 107"/>
              <a:gd name="T45" fmla="*/ 77 h 122"/>
              <a:gd name="T46" fmla="*/ 44 w 107"/>
              <a:gd name="T47" fmla="*/ 98 h 122"/>
              <a:gd name="T48" fmla="*/ 51 w 107"/>
              <a:gd name="T49" fmla="*/ 103 h 122"/>
              <a:gd name="T50" fmla="*/ 55 w 107"/>
              <a:gd name="T51" fmla="*/ 107 h 122"/>
              <a:gd name="T52" fmla="*/ 75 w 107"/>
              <a:gd name="T53" fmla="*/ 122 h 122"/>
              <a:gd name="T54" fmla="*/ 80 w 107"/>
              <a:gd name="T55" fmla="*/ 113 h 122"/>
              <a:gd name="T56" fmla="*/ 87 w 107"/>
              <a:gd name="T57" fmla="*/ 101 h 122"/>
              <a:gd name="T58" fmla="*/ 93 w 107"/>
              <a:gd name="T59" fmla="*/ 90 h 122"/>
              <a:gd name="T60" fmla="*/ 97 w 107"/>
              <a:gd name="T61" fmla="*/ 87 h 122"/>
              <a:gd name="T62" fmla="*/ 96 w 107"/>
              <a:gd name="T63"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22">
                <a:moveTo>
                  <a:pt x="96" y="21"/>
                </a:moveTo>
                <a:lnTo>
                  <a:pt x="107" y="5"/>
                </a:lnTo>
                <a:lnTo>
                  <a:pt x="107" y="5"/>
                </a:lnTo>
                <a:lnTo>
                  <a:pt x="97" y="4"/>
                </a:lnTo>
                <a:lnTo>
                  <a:pt x="89" y="2"/>
                </a:lnTo>
                <a:lnTo>
                  <a:pt x="89" y="2"/>
                </a:lnTo>
                <a:lnTo>
                  <a:pt x="87" y="4"/>
                </a:lnTo>
                <a:lnTo>
                  <a:pt x="84" y="4"/>
                </a:lnTo>
                <a:lnTo>
                  <a:pt x="83" y="6"/>
                </a:lnTo>
                <a:lnTo>
                  <a:pt x="80" y="9"/>
                </a:lnTo>
                <a:lnTo>
                  <a:pt x="77" y="10"/>
                </a:lnTo>
                <a:lnTo>
                  <a:pt x="72" y="11"/>
                </a:lnTo>
                <a:lnTo>
                  <a:pt x="72" y="11"/>
                </a:lnTo>
                <a:lnTo>
                  <a:pt x="61" y="11"/>
                </a:lnTo>
                <a:lnTo>
                  <a:pt x="52" y="9"/>
                </a:lnTo>
                <a:lnTo>
                  <a:pt x="38" y="1"/>
                </a:lnTo>
                <a:lnTo>
                  <a:pt x="38" y="1"/>
                </a:lnTo>
                <a:lnTo>
                  <a:pt x="32" y="0"/>
                </a:lnTo>
                <a:lnTo>
                  <a:pt x="27" y="0"/>
                </a:lnTo>
                <a:lnTo>
                  <a:pt x="17" y="1"/>
                </a:lnTo>
                <a:lnTo>
                  <a:pt x="17" y="1"/>
                </a:lnTo>
                <a:lnTo>
                  <a:pt x="9" y="2"/>
                </a:lnTo>
                <a:lnTo>
                  <a:pt x="0" y="6"/>
                </a:lnTo>
                <a:lnTo>
                  <a:pt x="0" y="6"/>
                </a:lnTo>
                <a:lnTo>
                  <a:pt x="4" y="12"/>
                </a:lnTo>
                <a:lnTo>
                  <a:pt x="7" y="21"/>
                </a:lnTo>
                <a:lnTo>
                  <a:pt x="9" y="28"/>
                </a:lnTo>
                <a:lnTo>
                  <a:pt x="9" y="34"/>
                </a:lnTo>
                <a:lnTo>
                  <a:pt x="9" y="34"/>
                </a:lnTo>
                <a:lnTo>
                  <a:pt x="6" y="47"/>
                </a:lnTo>
                <a:lnTo>
                  <a:pt x="1" y="59"/>
                </a:lnTo>
                <a:lnTo>
                  <a:pt x="1" y="59"/>
                </a:lnTo>
                <a:lnTo>
                  <a:pt x="2" y="63"/>
                </a:lnTo>
                <a:lnTo>
                  <a:pt x="3" y="63"/>
                </a:lnTo>
                <a:lnTo>
                  <a:pt x="7" y="64"/>
                </a:lnTo>
                <a:lnTo>
                  <a:pt x="7" y="64"/>
                </a:lnTo>
                <a:lnTo>
                  <a:pt x="11" y="64"/>
                </a:lnTo>
                <a:lnTo>
                  <a:pt x="13" y="65"/>
                </a:lnTo>
                <a:lnTo>
                  <a:pt x="12" y="68"/>
                </a:lnTo>
                <a:lnTo>
                  <a:pt x="8" y="70"/>
                </a:lnTo>
                <a:lnTo>
                  <a:pt x="8" y="70"/>
                </a:lnTo>
                <a:lnTo>
                  <a:pt x="6" y="71"/>
                </a:lnTo>
                <a:lnTo>
                  <a:pt x="3" y="74"/>
                </a:lnTo>
                <a:lnTo>
                  <a:pt x="3" y="75"/>
                </a:lnTo>
                <a:lnTo>
                  <a:pt x="4" y="77"/>
                </a:lnTo>
                <a:lnTo>
                  <a:pt x="4" y="77"/>
                </a:lnTo>
                <a:lnTo>
                  <a:pt x="32" y="91"/>
                </a:lnTo>
                <a:lnTo>
                  <a:pt x="44" y="98"/>
                </a:lnTo>
                <a:lnTo>
                  <a:pt x="49" y="101"/>
                </a:lnTo>
                <a:lnTo>
                  <a:pt x="51" y="103"/>
                </a:lnTo>
                <a:lnTo>
                  <a:pt x="51" y="103"/>
                </a:lnTo>
                <a:lnTo>
                  <a:pt x="55" y="107"/>
                </a:lnTo>
                <a:lnTo>
                  <a:pt x="61" y="112"/>
                </a:lnTo>
                <a:lnTo>
                  <a:pt x="75" y="122"/>
                </a:lnTo>
                <a:lnTo>
                  <a:pt x="75" y="122"/>
                </a:lnTo>
                <a:lnTo>
                  <a:pt x="80" y="113"/>
                </a:lnTo>
                <a:lnTo>
                  <a:pt x="80" y="113"/>
                </a:lnTo>
                <a:lnTo>
                  <a:pt x="87" y="101"/>
                </a:lnTo>
                <a:lnTo>
                  <a:pt x="93" y="90"/>
                </a:lnTo>
                <a:lnTo>
                  <a:pt x="93" y="90"/>
                </a:lnTo>
                <a:lnTo>
                  <a:pt x="94" y="89"/>
                </a:lnTo>
                <a:lnTo>
                  <a:pt x="97" y="87"/>
                </a:lnTo>
                <a:lnTo>
                  <a:pt x="102" y="87"/>
                </a:lnTo>
                <a:lnTo>
                  <a:pt x="96" y="81"/>
                </a:lnTo>
                <a:lnTo>
                  <a:pt x="96" y="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7" name="Freeform 1076"/>
          <p:cNvSpPr>
            <a:spLocks/>
          </p:cNvSpPr>
          <p:nvPr/>
        </p:nvSpPr>
        <p:spPr bwMode="gray">
          <a:xfrm>
            <a:off x="1221519" y="4055009"/>
            <a:ext cx="199457" cy="162795"/>
          </a:xfrm>
          <a:custGeom>
            <a:avLst/>
            <a:gdLst>
              <a:gd name="T0" fmla="*/ 56 w 118"/>
              <a:gd name="T1" fmla="*/ 95 h 95"/>
              <a:gd name="T2" fmla="*/ 0 w 118"/>
              <a:gd name="T3" fmla="*/ 95 h 95"/>
              <a:gd name="T4" fmla="*/ 0 w 118"/>
              <a:gd name="T5" fmla="*/ 95 h 95"/>
              <a:gd name="T6" fmla="*/ 0 w 118"/>
              <a:gd name="T7" fmla="*/ 93 h 95"/>
              <a:gd name="T8" fmla="*/ 0 w 118"/>
              <a:gd name="T9" fmla="*/ 93 h 95"/>
              <a:gd name="T10" fmla="*/ 2 w 118"/>
              <a:gd name="T11" fmla="*/ 87 h 95"/>
              <a:gd name="T12" fmla="*/ 2 w 118"/>
              <a:gd name="T13" fmla="*/ 87 h 95"/>
              <a:gd name="T14" fmla="*/ 3 w 118"/>
              <a:gd name="T15" fmla="*/ 85 h 95"/>
              <a:gd name="T16" fmla="*/ 3 w 118"/>
              <a:gd name="T17" fmla="*/ 85 h 95"/>
              <a:gd name="T18" fmla="*/ 3 w 118"/>
              <a:gd name="T19" fmla="*/ 84 h 95"/>
              <a:gd name="T20" fmla="*/ 3 w 118"/>
              <a:gd name="T21" fmla="*/ 84 h 95"/>
              <a:gd name="T22" fmla="*/ 6 w 118"/>
              <a:gd name="T23" fmla="*/ 80 h 95"/>
              <a:gd name="T24" fmla="*/ 9 w 118"/>
              <a:gd name="T25" fmla="*/ 76 h 95"/>
              <a:gd name="T26" fmla="*/ 9 w 118"/>
              <a:gd name="T27" fmla="*/ 76 h 95"/>
              <a:gd name="T28" fmla="*/ 11 w 118"/>
              <a:gd name="T29" fmla="*/ 70 h 95"/>
              <a:gd name="T30" fmla="*/ 14 w 118"/>
              <a:gd name="T31" fmla="*/ 64 h 95"/>
              <a:gd name="T32" fmla="*/ 14 w 118"/>
              <a:gd name="T33" fmla="*/ 64 h 95"/>
              <a:gd name="T34" fmla="*/ 16 w 118"/>
              <a:gd name="T35" fmla="*/ 59 h 95"/>
              <a:gd name="T36" fmla="*/ 16 w 118"/>
              <a:gd name="T37" fmla="*/ 59 h 95"/>
              <a:gd name="T38" fmla="*/ 26 w 118"/>
              <a:gd name="T39" fmla="*/ 49 h 95"/>
              <a:gd name="T40" fmla="*/ 26 w 118"/>
              <a:gd name="T41" fmla="*/ 49 h 95"/>
              <a:gd name="T42" fmla="*/ 30 w 118"/>
              <a:gd name="T43" fmla="*/ 45 h 95"/>
              <a:gd name="T44" fmla="*/ 30 w 118"/>
              <a:gd name="T45" fmla="*/ 45 h 95"/>
              <a:gd name="T46" fmla="*/ 31 w 118"/>
              <a:gd name="T47" fmla="*/ 43 h 95"/>
              <a:gd name="T48" fmla="*/ 31 w 118"/>
              <a:gd name="T49" fmla="*/ 43 h 95"/>
              <a:gd name="T50" fmla="*/ 32 w 118"/>
              <a:gd name="T51" fmla="*/ 40 h 95"/>
              <a:gd name="T52" fmla="*/ 32 w 118"/>
              <a:gd name="T53" fmla="*/ 40 h 95"/>
              <a:gd name="T54" fmla="*/ 32 w 118"/>
              <a:gd name="T55" fmla="*/ 37 h 95"/>
              <a:gd name="T56" fmla="*/ 32 w 118"/>
              <a:gd name="T57" fmla="*/ 37 h 95"/>
              <a:gd name="T58" fmla="*/ 36 w 118"/>
              <a:gd name="T59" fmla="*/ 26 h 95"/>
              <a:gd name="T60" fmla="*/ 36 w 118"/>
              <a:gd name="T61" fmla="*/ 26 h 95"/>
              <a:gd name="T62" fmla="*/ 38 w 118"/>
              <a:gd name="T63" fmla="*/ 21 h 95"/>
              <a:gd name="T64" fmla="*/ 41 w 118"/>
              <a:gd name="T65" fmla="*/ 18 h 95"/>
              <a:gd name="T66" fmla="*/ 41 w 118"/>
              <a:gd name="T67" fmla="*/ 18 h 95"/>
              <a:gd name="T68" fmla="*/ 46 w 118"/>
              <a:gd name="T69" fmla="*/ 15 h 95"/>
              <a:gd name="T70" fmla="*/ 48 w 118"/>
              <a:gd name="T71" fmla="*/ 11 h 95"/>
              <a:gd name="T72" fmla="*/ 48 w 118"/>
              <a:gd name="T73" fmla="*/ 11 h 95"/>
              <a:gd name="T74" fmla="*/ 52 w 118"/>
              <a:gd name="T75" fmla="*/ 2 h 95"/>
              <a:gd name="T76" fmla="*/ 52 w 118"/>
              <a:gd name="T77" fmla="*/ 2 h 95"/>
              <a:gd name="T78" fmla="*/ 54 w 118"/>
              <a:gd name="T79" fmla="*/ 0 h 95"/>
              <a:gd name="T80" fmla="*/ 118 w 118"/>
              <a:gd name="T81" fmla="*/ 0 h 95"/>
              <a:gd name="T82" fmla="*/ 118 w 118"/>
              <a:gd name="T83" fmla="*/ 26 h 95"/>
              <a:gd name="T84" fmla="*/ 67 w 118"/>
              <a:gd name="T85" fmla="*/ 26 h 95"/>
              <a:gd name="T86" fmla="*/ 67 w 118"/>
              <a:gd name="T87" fmla="*/ 63 h 95"/>
              <a:gd name="T88" fmla="*/ 57 w 118"/>
              <a:gd name="T89" fmla="*/ 76 h 95"/>
              <a:gd name="T90" fmla="*/ 56 w 118"/>
              <a:gd name="T9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95">
                <a:moveTo>
                  <a:pt x="56" y="95"/>
                </a:moveTo>
                <a:lnTo>
                  <a:pt x="0" y="95"/>
                </a:lnTo>
                <a:lnTo>
                  <a:pt x="0" y="95"/>
                </a:lnTo>
                <a:lnTo>
                  <a:pt x="0" y="93"/>
                </a:lnTo>
                <a:lnTo>
                  <a:pt x="0" y="93"/>
                </a:lnTo>
                <a:lnTo>
                  <a:pt x="2" y="87"/>
                </a:lnTo>
                <a:lnTo>
                  <a:pt x="2" y="87"/>
                </a:lnTo>
                <a:lnTo>
                  <a:pt x="3" y="85"/>
                </a:lnTo>
                <a:lnTo>
                  <a:pt x="3" y="85"/>
                </a:lnTo>
                <a:lnTo>
                  <a:pt x="3" y="84"/>
                </a:lnTo>
                <a:lnTo>
                  <a:pt x="3" y="84"/>
                </a:lnTo>
                <a:lnTo>
                  <a:pt x="6" y="80"/>
                </a:lnTo>
                <a:lnTo>
                  <a:pt x="9" y="76"/>
                </a:lnTo>
                <a:lnTo>
                  <a:pt x="9" y="76"/>
                </a:lnTo>
                <a:lnTo>
                  <a:pt x="11" y="70"/>
                </a:lnTo>
                <a:lnTo>
                  <a:pt x="14" y="64"/>
                </a:lnTo>
                <a:lnTo>
                  <a:pt x="14" y="64"/>
                </a:lnTo>
                <a:lnTo>
                  <a:pt x="16" y="59"/>
                </a:lnTo>
                <a:lnTo>
                  <a:pt x="16" y="59"/>
                </a:lnTo>
                <a:lnTo>
                  <a:pt x="26" y="49"/>
                </a:lnTo>
                <a:lnTo>
                  <a:pt x="26" y="49"/>
                </a:lnTo>
                <a:lnTo>
                  <a:pt x="30" y="45"/>
                </a:lnTo>
                <a:lnTo>
                  <a:pt x="30" y="45"/>
                </a:lnTo>
                <a:lnTo>
                  <a:pt x="31" y="43"/>
                </a:lnTo>
                <a:lnTo>
                  <a:pt x="31" y="43"/>
                </a:lnTo>
                <a:lnTo>
                  <a:pt x="32" y="40"/>
                </a:lnTo>
                <a:lnTo>
                  <a:pt x="32" y="40"/>
                </a:lnTo>
                <a:lnTo>
                  <a:pt x="32" y="37"/>
                </a:lnTo>
                <a:lnTo>
                  <a:pt x="32" y="37"/>
                </a:lnTo>
                <a:lnTo>
                  <a:pt x="36" y="26"/>
                </a:lnTo>
                <a:lnTo>
                  <a:pt x="36" y="26"/>
                </a:lnTo>
                <a:lnTo>
                  <a:pt x="38" y="21"/>
                </a:lnTo>
                <a:lnTo>
                  <a:pt x="41" y="18"/>
                </a:lnTo>
                <a:lnTo>
                  <a:pt x="41" y="18"/>
                </a:lnTo>
                <a:lnTo>
                  <a:pt x="46" y="15"/>
                </a:lnTo>
                <a:lnTo>
                  <a:pt x="48" y="11"/>
                </a:lnTo>
                <a:lnTo>
                  <a:pt x="48" y="11"/>
                </a:lnTo>
                <a:lnTo>
                  <a:pt x="52" y="2"/>
                </a:lnTo>
                <a:lnTo>
                  <a:pt x="52" y="2"/>
                </a:lnTo>
                <a:lnTo>
                  <a:pt x="54" y="0"/>
                </a:lnTo>
                <a:lnTo>
                  <a:pt x="118" y="0"/>
                </a:lnTo>
                <a:lnTo>
                  <a:pt x="118" y="26"/>
                </a:lnTo>
                <a:lnTo>
                  <a:pt x="67" y="26"/>
                </a:lnTo>
                <a:lnTo>
                  <a:pt x="67" y="63"/>
                </a:lnTo>
                <a:lnTo>
                  <a:pt x="57" y="76"/>
                </a:lnTo>
                <a:lnTo>
                  <a:pt x="56" y="9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8" name="Freeform 1078"/>
          <p:cNvSpPr>
            <a:spLocks/>
          </p:cNvSpPr>
          <p:nvPr/>
        </p:nvSpPr>
        <p:spPr bwMode="gray">
          <a:xfrm>
            <a:off x="1309415" y="3828810"/>
            <a:ext cx="285663" cy="226199"/>
          </a:xfrm>
          <a:custGeom>
            <a:avLst/>
            <a:gdLst>
              <a:gd name="T0" fmla="*/ 169 w 169"/>
              <a:gd name="T1" fmla="*/ 54 h 132"/>
              <a:gd name="T2" fmla="*/ 162 w 169"/>
              <a:gd name="T3" fmla="*/ 40 h 132"/>
              <a:gd name="T4" fmla="*/ 161 w 169"/>
              <a:gd name="T5" fmla="*/ 33 h 132"/>
              <a:gd name="T6" fmla="*/ 155 w 169"/>
              <a:gd name="T7" fmla="*/ 11 h 132"/>
              <a:gd name="T8" fmla="*/ 154 w 169"/>
              <a:gd name="T9" fmla="*/ 12 h 132"/>
              <a:gd name="T10" fmla="*/ 149 w 169"/>
              <a:gd name="T11" fmla="*/ 12 h 132"/>
              <a:gd name="T12" fmla="*/ 144 w 169"/>
              <a:gd name="T13" fmla="*/ 10 h 132"/>
              <a:gd name="T14" fmla="*/ 133 w 169"/>
              <a:gd name="T15" fmla="*/ 9 h 132"/>
              <a:gd name="T16" fmla="*/ 121 w 169"/>
              <a:gd name="T17" fmla="*/ 9 h 132"/>
              <a:gd name="T18" fmla="*/ 111 w 169"/>
              <a:gd name="T19" fmla="*/ 5 h 132"/>
              <a:gd name="T20" fmla="*/ 105 w 169"/>
              <a:gd name="T21" fmla="*/ 0 h 132"/>
              <a:gd name="T22" fmla="*/ 102 w 169"/>
              <a:gd name="T23" fmla="*/ 1 h 132"/>
              <a:gd name="T24" fmla="*/ 96 w 169"/>
              <a:gd name="T25" fmla="*/ 9 h 132"/>
              <a:gd name="T26" fmla="*/ 95 w 169"/>
              <a:gd name="T27" fmla="*/ 12 h 132"/>
              <a:gd name="T28" fmla="*/ 90 w 169"/>
              <a:gd name="T29" fmla="*/ 24 h 132"/>
              <a:gd name="T30" fmla="*/ 80 w 169"/>
              <a:gd name="T31" fmla="*/ 35 h 132"/>
              <a:gd name="T32" fmla="*/ 75 w 169"/>
              <a:gd name="T33" fmla="*/ 38 h 132"/>
              <a:gd name="T34" fmla="*/ 66 w 169"/>
              <a:gd name="T35" fmla="*/ 40 h 132"/>
              <a:gd name="T36" fmla="*/ 63 w 169"/>
              <a:gd name="T37" fmla="*/ 42 h 132"/>
              <a:gd name="T38" fmla="*/ 55 w 169"/>
              <a:gd name="T39" fmla="*/ 53 h 132"/>
              <a:gd name="T40" fmla="*/ 53 w 169"/>
              <a:gd name="T41" fmla="*/ 57 h 132"/>
              <a:gd name="T42" fmla="*/ 50 w 169"/>
              <a:gd name="T43" fmla="*/ 62 h 132"/>
              <a:gd name="T44" fmla="*/ 46 w 169"/>
              <a:gd name="T45" fmla="*/ 67 h 132"/>
              <a:gd name="T46" fmla="*/ 44 w 169"/>
              <a:gd name="T47" fmla="*/ 72 h 132"/>
              <a:gd name="T48" fmla="*/ 46 w 169"/>
              <a:gd name="T49" fmla="*/ 95 h 132"/>
              <a:gd name="T50" fmla="*/ 44 w 169"/>
              <a:gd name="T51" fmla="*/ 100 h 132"/>
              <a:gd name="T52" fmla="*/ 39 w 169"/>
              <a:gd name="T53" fmla="*/ 107 h 132"/>
              <a:gd name="T54" fmla="*/ 27 w 169"/>
              <a:gd name="T55" fmla="*/ 117 h 132"/>
              <a:gd name="T56" fmla="*/ 18 w 169"/>
              <a:gd name="T57" fmla="*/ 120 h 132"/>
              <a:gd name="T58" fmla="*/ 0 w 169"/>
              <a:gd name="T59" fmla="*/ 132 h 132"/>
              <a:gd name="T60" fmla="*/ 66 w 169"/>
              <a:gd name="T61" fmla="*/ 115 h 132"/>
              <a:gd name="T62" fmla="*/ 75 w 169"/>
              <a:gd name="T63" fmla="*/ 111 h 132"/>
              <a:gd name="T64" fmla="*/ 91 w 169"/>
              <a:gd name="T65" fmla="*/ 107 h 132"/>
              <a:gd name="T66" fmla="*/ 95 w 169"/>
              <a:gd name="T67" fmla="*/ 107 h 132"/>
              <a:gd name="T68" fmla="*/ 107 w 169"/>
              <a:gd name="T69" fmla="*/ 101 h 132"/>
              <a:gd name="T70" fmla="*/ 117 w 169"/>
              <a:gd name="T71" fmla="*/ 91 h 132"/>
              <a:gd name="T72" fmla="*/ 118 w 169"/>
              <a:gd name="T73" fmla="*/ 89 h 132"/>
              <a:gd name="T74" fmla="*/ 124 w 169"/>
              <a:gd name="T75" fmla="*/ 86 h 132"/>
              <a:gd name="T76" fmla="*/ 135 w 169"/>
              <a:gd name="T77" fmla="*/ 81 h 132"/>
              <a:gd name="T78" fmla="*/ 139 w 169"/>
              <a:gd name="T79" fmla="*/ 79 h 132"/>
              <a:gd name="T80" fmla="*/ 144 w 169"/>
              <a:gd name="T81" fmla="*/ 69 h 132"/>
              <a:gd name="T82" fmla="*/ 150 w 169"/>
              <a:gd name="T83" fmla="*/ 62 h 132"/>
              <a:gd name="T84" fmla="*/ 153 w 169"/>
              <a:gd name="T85" fmla="*/ 60 h 132"/>
              <a:gd name="T86" fmla="*/ 167 w 169"/>
              <a:gd name="T87" fmla="*/ 57 h 132"/>
              <a:gd name="T88" fmla="*/ 169 w 169"/>
              <a:gd name="T89" fmla="*/ 5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2">
                <a:moveTo>
                  <a:pt x="169" y="54"/>
                </a:moveTo>
                <a:lnTo>
                  <a:pt x="169" y="54"/>
                </a:lnTo>
                <a:lnTo>
                  <a:pt x="164" y="46"/>
                </a:lnTo>
                <a:lnTo>
                  <a:pt x="162" y="40"/>
                </a:lnTo>
                <a:lnTo>
                  <a:pt x="161" y="33"/>
                </a:lnTo>
                <a:lnTo>
                  <a:pt x="161" y="33"/>
                </a:lnTo>
                <a:lnTo>
                  <a:pt x="160" y="24"/>
                </a:lnTo>
                <a:lnTo>
                  <a:pt x="155" y="11"/>
                </a:lnTo>
                <a:lnTo>
                  <a:pt x="154" y="12"/>
                </a:lnTo>
                <a:lnTo>
                  <a:pt x="154" y="12"/>
                </a:lnTo>
                <a:lnTo>
                  <a:pt x="151" y="12"/>
                </a:lnTo>
                <a:lnTo>
                  <a:pt x="149" y="12"/>
                </a:lnTo>
                <a:lnTo>
                  <a:pt x="144" y="10"/>
                </a:lnTo>
                <a:lnTo>
                  <a:pt x="144" y="10"/>
                </a:lnTo>
                <a:lnTo>
                  <a:pt x="140" y="9"/>
                </a:lnTo>
                <a:lnTo>
                  <a:pt x="133" y="9"/>
                </a:lnTo>
                <a:lnTo>
                  <a:pt x="121" y="9"/>
                </a:lnTo>
                <a:lnTo>
                  <a:pt x="121" y="9"/>
                </a:lnTo>
                <a:lnTo>
                  <a:pt x="116" y="7"/>
                </a:lnTo>
                <a:lnTo>
                  <a:pt x="111" y="5"/>
                </a:lnTo>
                <a:lnTo>
                  <a:pt x="107" y="1"/>
                </a:lnTo>
                <a:lnTo>
                  <a:pt x="105" y="0"/>
                </a:lnTo>
                <a:lnTo>
                  <a:pt x="105" y="0"/>
                </a:lnTo>
                <a:lnTo>
                  <a:pt x="102" y="1"/>
                </a:lnTo>
                <a:lnTo>
                  <a:pt x="100" y="4"/>
                </a:lnTo>
                <a:lnTo>
                  <a:pt x="96" y="9"/>
                </a:lnTo>
                <a:lnTo>
                  <a:pt x="95" y="12"/>
                </a:lnTo>
                <a:lnTo>
                  <a:pt x="95" y="12"/>
                </a:lnTo>
                <a:lnTo>
                  <a:pt x="92" y="17"/>
                </a:lnTo>
                <a:lnTo>
                  <a:pt x="90" y="24"/>
                </a:lnTo>
                <a:lnTo>
                  <a:pt x="85" y="30"/>
                </a:lnTo>
                <a:lnTo>
                  <a:pt x="80" y="35"/>
                </a:lnTo>
                <a:lnTo>
                  <a:pt x="80" y="35"/>
                </a:lnTo>
                <a:lnTo>
                  <a:pt x="75" y="38"/>
                </a:lnTo>
                <a:lnTo>
                  <a:pt x="70" y="40"/>
                </a:lnTo>
                <a:lnTo>
                  <a:pt x="66" y="40"/>
                </a:lnTo>
                <a:lnTo>
                  <a:pt x="63" y="42"/>
                </a:lnTo>
                <a:lnTo>
                  <a:pt x="63" y="42"/>
                </a:lnTo>
                <a:lnTo>
                  <a:pt x="58" y="48"/>
                </a:lnTo>
                <a:lnTo>
                  <a:pt x="55" y="53"/>
                </a:lnTo>
                <a:lnTo>
                  <a:pt x="53" y="57"/>
                </a:lnTo>
                <a:lnTo>
                  <a:pt x="53" y="57"/>
                </a:lnTo>
                <a:lnTo>
                  <a:pt x="52" y="60"/>
                </a:lnTo>
                <a:lnTo>
                  <a:pt x="50" y="62"/>
                </a:lnTo>
                <a:lnTo>
                  <a:pt x="48" y="64"/>
                </a:lnTo>
                <a:lnTo>
                  <a:pt x="46" y="67"/>
                </a:lnTo>
                <a:lnTo>
                  <a:pt x="46" y="67"/>
                </a:lnTo>
                <a:lnTo>
                  <a:pt x="44" y="72"/>
                </a:lnTo>
                <a:lnTo>
                  <a:pt x="44" y="78"/>
                </a:lnTo>
                <a:lnTo>
                  <a:pt x="46" y="95"/>
                </a:lnTo>
                <a:lnTo>
                  <a:pt x="46" y="95"/>
                </a:lnTo>
                <a:lnTo>
                  <a:pt x="44" y="100"/>
                </a:lnTo>
                <a:lnTo>
                  <a:pt x="43" y="104"/>
                </a:lnTo>
                <a:lnTo>
                  <a:pt x="39" y="107"/>
                </a:lnTo>
                <a:lnTo>
                  <a:pt x="36" y="111"/>
                </a:lnTo>
                <a:lnTo>
                  <a:pt x="27" y="117"/>
                </a:lnTo>
                <a:lnTo>
                  <a:pt x="18" y="120"/>
                </a:lnTo>
                <a:lnTo>
                  <a:pt x="18" y="120"/>
                </a:lnTo>
                <a:lnTo>
                  <a:pt x="9" y="126"/>
                </a:lnTo>
                <a:lnTo>
                  <a:pt x="0" y="132"/>
                </a:lnTo>
                <a:lnTo>
                  <a:pt x="66" y="132"/>
                </a:lnTo>
                <a:lnTo>
                  <a:pt x="66" y="115"/>
                </a:lnTo>
                <a:lnTo>
                  <a:pt x="66" y="115"/>
                </a:lnTo>
                <a:lnTo>
                  <a:pt x="75" y="111"/>
                </a:lnTo>
                <a:lnTo>
                  <a:pt x="82" y="108"/>
                </a:lnTo>
                <a:lnTo>
                  <a:pt x="91" y="107"/>
                </a:lnTo>
                <a:lnTo>
                  <a:pt x="91" y="107"/>
                </a:lnTo>
                <a:lnTo>
                  <a:pt x="95" y="107"/>
                </a:lnTo>
                <a:lnTo>
                  <a:pt x="100" y="106"/>
                </a:lnTo>
                <a:lnTo>
                  <a:pt x="107" y="101"/>
                </a:lnTo>
                <a:lnTo>
                  <a:pt x="113" y="96"/>
                </a:lnTo>
                <a:lnTo>
                  <a:pt x="117" y="91"/>
                </a:lnTo>
                <a:lnTo>
                  <a:pt x="117" y="91"/>
                </a:lnTo>
                <a:lnTo>
                  <a:pt x="118" y="89"/>
                </a:lnTo>
                <a:lnTo>
                  <a:pt x="119" y="88"/>
                </a:lnTo>
                <a:lnTo>
                  <a:pt x="124" y="86"/>
                </a:lnTo>
                <a:lnTo>
                  <a:pt x="129" y="85"/>
                </a:lnTo>
                <a:lnTo>
                  <a:pt x="135" y="81"/>
                </a:lnTo>
                <a:lnTo>
                  <a:pt x="135" y="81"/>
                </a:lnTo>
                <a:lnTo>
                  <a:pt x="139" y="79"/>
                </a:lnTo>
                <a:lnTo>
                  <a:pt x="140" y="75"/>
                </a:lnTo>
                <a:lnTo>
                  <a:pt x="144" y="69"/>
                </a:lnTo>
                <a:lnTo>
                  <a:pt x="148" y="63"/>
                </a:lnTo>
                <a:lnTo>
                  <a:pt x="150" y="62"/>
                </a:lnTo>
                <a:lnTo>
                  <a:pt x="153" y="60"/>
                </a:lnTo>
                <a:lnTo>
                  <a:pt x="153" y="60"/>
                </a:lnTo>
                <a:lnTo>
                  <a:pt x="164" y="58"/>
                </a:lnTo>
                <a:lnTo>
                  <a:pt x="167" y="57"/>
                </a:lnTo>
                <a:lnTo>
                  <a:pt x="169" y="56"/>
                </a:lnTo>
                <a:lnTo>
                  <a:pt x="169" y="5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9" name="Freeform 1080"/>
          <p:cNvSpPr>
            <a:spLocks/>
          </p:cNvSpPr>
          <p:nvPr/>
        </p:nvSpPr>
        <p:spPr bwMode="gray">
          <a:xfrm>
            <a:off x="1659309" y="3316436"/>
            <a:ext cx="99728" cy="73686"/>
          </a:xfrm>
          <a:custGeom>
            <a:avLst/>
            <a:gdLst>
              <a:gd name="T0" fmla="*/ 37 w 59"/>
              <a:gd name="T1" fmla="*/ 41 h 43"/>
              <a:gd name="T2" fmla="*/ 37 w 59"/>
              <a:gd name="T3" fmla="*/ 41 h 43"/>
              <a:gd name="T4" fmla="*/ 43 w 59"/>
              <a:gd name="T5" fmla="*/ 43 h 43"/>
              <a:gd name="T6" fmla="*/ 50 w 59"/>
              <a:gd name="T7" fmla="*/ 43 h 43"/>
              <a:gd name="T8" fmla="*/ 50 w 59"/>
              <a:gd name="T9" fmla="*/ 43 h 43"/>
              <a:gd name="T10" fmla="*/ 50 w 59"/>
              <a:gd name="T11" fmla="*/ 43 h 43"/>
              <a:gd name="T12" fmla="*/ 48 w 59"/>
              <a:gd name="T13" fmla="*/ 41 h 43"/>
              <a:gd name="T14" fmla="*/ 48 w 59"/>
              <a:gd name="T15" fmla="*/ 39 h 43"/>
              <a:gd name="T16" fmla="*/ 52 w 59"/>
              <a:gd name="T17" fmla="*/ 36 h 43"/>
              <a:gd name="T18" fmla="*/ 56 w 59"/>
              <a:gd name="T19" fmla="*/ 31 h 43"/>
              <a:gd name="T20" fmla="*/ 58 w 59"/>
              <a:gd name="T21" fmla="*/ 27 h 43"/>
              <a:gd name="T22" fmla="*/ 59 w 59"/>
              <a:gd name="T23" fmla="*/ 25 h 43"/>
              <a:gd name="T24" fmla="*/ 59 w 59"/>
              <a:gd name="T25" fmla="*/ 25 h 43"/>
              <a:gd name="T26" fmla="*/ 58 w 59"/>
              <a:gd name="T27" fmla="*/ 18 h 43"/>
              <a:gd name="T28" fmla="*/ 55 w 59"/>
              <a:gd name="T29" fmla="*/ 12 h 43"/>
              <a:gd name="T30" fmla="*/ 48 w 59"/>
              <a:gd name="T31" fmla="*/ 5 h 43"/>
              <a:gd name="T32" fmla="*/ 48 w 59"/>
              <a:gd name="T33" fmla="*/ 5 h 43"/>
              <a:gd name="T34" fmla="*/ 44 w 59"/>
              <a:gd name="T35" fmla="*/ 2 h 43"/>
              <a:gd name="T36" fmla="*/ 39 w 59"/>
              <a:gd name="T37" fmla="*/ 2 h 43"/>
              <a:gd name="T38" fmla="*/ 31 w 59"/>
              <a:gd name="T39" fmla="*/ 4 h 43"/>
              <a:gd name="T40" fmla="*/ 31 w 59"/>
              <a:gd name="T41" fmla="*/ 4 h 43"/>
              <a:gd name="T42" fmla="*/ 26 w 59"/>
              <a:gd name="T43" fmla="*/ 4 h 43"/>
              <a:gd name="T44" fmla="*/ 21 w 59"/>
              <a:gd name="T45" fmla="*/ 0 h 43"/>
              <a:gd name="T46" fmla="*/ 21 w 59"/>
              <a:gd name="T47" fmla="*/ 0 h 43"/>
              <a:gd name="T48" fmla="*/ 16 w 59"/>
              <a:gd name="T49" fmla="*/ 2 h 43"/>
              <a:gd name="T50" fmla="*/ 12 w 59"/>
              <a:gd name="T51" fmla="*/ 4 h 43"/>
              <a:gd name="T52" fmla="*/ 12 w 59"/>
              <a:gd name="T53" fmla="*/ 4 h 43"/>
              <a:gd name="T54" fmla="*/ 4 w 59"/>
              <a:gd name="T55" fmla="*/ 4 h 43"/>
              <a:gd name="T56" fmla="*/ 4 w 59"/>
              <a:gd name="T57" fmla="*/ 4 h 43"/>
              <a:gd name="T58" fmla="*/ 0 w 59"/>
              <a:gd name="T59" fmla="*/ 4 h 43"/>
              <a:gd name="T60" fmla="*/ 0 w 59"/>
              <a:gd name="T61" fmla="*/ 4 h 43"/>
              <a:gd name="T62" fmla="*/ 20 w 59"/>
              <a:gd name="T63" fmla="*/ 26 h 43"/>
              <a:gd name="T64" fmla="*/ 29 w 59"/>
              <a:gd name="T65" fmla="*/ 34 h 43"/>
              <a:gd name="T66" fmla="*/ 37 w 59"/>
              <a:gd name="T6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43">
                <a:moveTo>
                  <a:pt x="37" y="41"/>
                </a:moveTo>
                <a:lnTo>
                  <a:pt x="37" y="41"/>
                </a:lnTo>
                <a:lnTo>
                  <a:pt x="43" y="43"/>
                </a:lnTo>
                <a:lnTo>
                  <a:pt x="50" y="43"/>
                </a:lnTo>
                <a:lnTo>
                  <a:pt x="50" y="43"/>
                </a:lnTo>
                <a:lnTo>
                  <a:pt x="50" y="43"/>
                </a:lnTo>
                <a:lnTo>
                  <a:pt x="48" y="41"/>
                </a:lnTo>
                <a:lnTo>
                  <a:pt x="48" y="39"/>
                </a:lnTo>
                <a:lnTo>
                  <a:pt x="52" y="36"/>
                </a:lnTo>
                <a:lnTo>
                  <a:pt x="56" y="31"/>
                </a:lnTo>
                <a:lnTo>
                  <a:pt x="58" y="27"/>
                </a:lnTo>
                <a:lnTo>
                  <a:pt x="59" y="25"/>
                </a:lnTo>
                <a:lnTo>
                  <a:pt x="59" y="25"/>
                </a:lnTo>
                <a:lnTo>
                  <a:pt x="58" y="18"/>
                </a:lnTo>
                <a:lnTo>
                  <a:pt x="55" y="12"/>
                </a:lnTo>
                <a:lnTo>
                  <a:pt x="48" y="5"/>
                </a:lnTo>
                <a:lnTo>
                  <a:pt x="48" y="5"/>
                </a:lnTo>
                <a:lnTo>
                  <a:pt x="44" y="2"/>
                </a:lnTo>
                <a:lnTo>
                  <a:pt x="39" y="2"/>
                </a:lnTo>
                <a:lnTo>
                  <a:pt x="31" y="4"/>
                </a:lnTo>
                <a:lnTo>
                  <a:pt x="31" y="4"/>
                </a:lnTo>
                <a:lnTo>
                  <a:pt x="26" y="4"/>
                </a:lnTo>
                <a:lnTo>
                  <a:pt x="21" y="0"/>
                </a:lnTo>
                <a:lnTo>
                  <a:pt x="21" y="0"/>
                </a:lnTo>
                <a:lnTo>
                  <a:pt x="16" y="2"/>
                </a:lnTo>
                <a:lnTo>
                  <a:pt x="12" y="4"/>
                </a:lnTo>
                <a:lnTo>
                  <a:pt x="12" y="4"/>
                </a:lnTo>
                <a:lnTo>
                  <a:pt x="4" y="4"/>
                </a:lnTo>
                <a:lnTo>
                  <a:pt x="4" y="4"/>
                </a:lnTo>
                <a:lnTo>
                  <a:pt x="0" y="4"/>
                </a:lnTo>
                <a:lnTo>
                  <a:pt x="0" y="4"/>
                </a:lnTo>
                <a:lnTo>
                  <a:pt x="20" y="26"/>
                </a:lnTo>
                <a:lnTo>
                  <a:pt x="29" y="34"/>
                </a:lnTo>
                <a:lnTo>
                  <a:pt x="37" y="4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0" name="Freeform 1098"/>
          <p:cNvSpPr>
            <a:spLocks/>
          </p:cNvSpPr>
          <p:nvPr/>
        </p:nvSpPr>
        <p:spPr bwMode="gray">
          <a:xfrm>
            <a:off x="1747206" y="3186200"/>
            <a:ext cx="204528" cy="282748"/>
          </a:xfrm>
          <a:custGeom>
            <a:avLst/>
            <a:gdLst>
              <a:gd name="T0" fmla="*/ 118 w 121"/>
              <a:gd name="T1" fmla="*/ 83 h 165"/>
              <a:gd name="T2" fmla="*/ 121 w 121"/>
              <a:gd name="T3" fmla="*/ 77 h 165"/>
              <a:gd name="T4" fmla="*/ 115 w 121"/>
              <a:gd name="T5" fmla="*/ 48 h 165"/>
              <a:gd name="T6" fmla="*/ 114 w 121"/>
              <a:gd name="T7" fmla="*/ 35 h 165"/>
              <a:gd name="T8" fmla="*/ 112 w 121"/>
              <a:gd name="T9" fmla="*/ 18 h 165"/>
              <a:gd name="T10" fmla="*/ 109 w 121"/>
              <a:gd name="T11" fmla="*/ 17 h 165"/>
              <a:gd name="T12" fmla="*/ 105 w 121"/>
              <a:gd name="T13" fmla="*/ 8 h 165"/>
              <a:gd name="T14" fmla="*/ 100 w 121"/>
              <a:gd name="T15" fmla="*/ 14 h 165"/>
              <a:gd name="T16" fmla="*/ 99 w 121"/>
              <a:gd name="T17" fmla="*/ 16 h 165"/>
              <a:gd name="T18" fmla="*/ 91 w 121"/>
              <a:gd name="T19" fmla="*/ 9 h 165"/>
              <a:gd name="T20" fmla="*/ 82 w 121"/>
              <a:gd name="T21" fmla="*/ 13 h 165"/>
              <a:gd name="T22" fmla="*/ 73 w 121"/>
              <a:gd name="T23" fmla="*/ 18 h 165"/>
              <a:gd name="T24" fmla="*/ 71 w 121"/>
              <a:gd name="T25" fmla="*/ 16 h 165"/>
              <a:gd name="T26" fmla="*/ 71 w 121"/>
              <a:gd name="T27" fmla="*/ 9 h 165"/>
              <a:gd name="T28" fmla="*/ 65 w 121"/>
              <a:gd name="T29" fmla="*/ 11 h 165"/>
              <a:gd name="T30" fmla="*/ 57 w 121"/>
              <a:gd name="T31" fmla="*/ 14 h 165"/>
              <a:gd name="T32" fmla="*/ 56 w 121"/>
              <a:gd name="T33" fmla="*/ 7 h 165"/>
              <a:gd name="T34" fmla="*/ 56 w 121"/>
              <a:gd name="T35" fmla="*/ 4 h 165"/>
              <a:gd name="T36" fmla="*/ 34 w 121"/>
              <a:gd name="T37" fmla="*/ 0 h 165"/>
              <a:gd name="T38" fmla="*/ 38 w 121"/>
              <a:gd name="T39" fmla="*/ 19 h 165"/>
              <a:gd name="T40" fmla="*/ 34 w 121"/>
              <a:gd name="T41" fmla="*/ 29 h 165"/>
              <a:gd name="T42" fmla="*/ 30 w 121"/>
              <a:gd name="T43" fmla="*/ 29 h 165"/>
              <a:gd name="T44" fmla="*/ 19 w 121"/>
              <a:gd name="T45" fmla="*/ 24 h 165"/>
              <a:gd name="T46" fmla="*/ 13 w 121"/>
              <a:gd name="T47" fmla="*/ 30 h 165"/>
              <a:gd name="T48" fmla="*/ 16 w 121"/>
              <a:gd name="T49" fmla="*/ 46 h 165"/>
              <a:gd name="T50" fmla="*/ 13 w 121"/>
              <a:gd name="T51" fmla="*/ 55 h 165"/>
              <a:gd name="T52" fmla="*/ 9 w 121"/>
              <a:gd name="T53" fmla="*/ 64 h 165"/>
              <a:gd name="T54" fmla="*/ 4 w 121"/>
              <a:gd name="T55" fmla="*/ 67 h 165"/>
              <a:gd name="T56" fmla="*/ 3 w 121"/>
              <a:gd name="T57" fmla="*/ 76 h 165"/>
              <a:gd name="T58" fmla="*/ 0 w 121"/>
              <a:gd name="T59" fmla="*/ 85 h 165"/>
              <a:gd name="T60" fmla="*/ 6 w 121"/>
              <a:gd name="T61" fmla="*/ 96 h 165"/>
              <a:gd name="T62" fmla="*/ 6 w 121"/>
              <a:gd name="T63" fmla="*/ 103 h 165"/>
              <a:gd name="T64" fmla="*/ 6 w 121"/>
              <a:gd name="T65" fmla="*/ 113 h 165"/>
              <a:gd name="T66" fmla="*/ 9 w 121"/>
              <a:gd name="T67" fmla="*/ 121 h 165"/>
              <a:gd name="T68" fmla="*/ 22 w 121"/>
              <a:gd name="T69" fmla="*/ 126 h 165"/>
              <a:gd name="T70" fmla="*/ 29 w 121"/>
              <a:gd name="T71" fmla="*/ 129 h 165"/>
              <a:gd name="T72" fmla="*/ 27 w 121"/>
              <a:gd name="T73" fmla="*/ 141 h 165"/>
              <a:gd name="T74" fmla="*/ 23 w 121"/>
              <a:gd name="T75" fmla="*/ 155 h 165"/>
              <a:gd name="T76" fmla="*/ 39 w 121"/>
              <a:gd name="T77" fmla="*/ 161 h 165"/>
              <a:gd name="T78" fmla="*/ 60 w 121"/>
              <a:gd name="T79" fmla="*/ 161 h 165"/>
              <a:gd name="T80" fmla="*/ 84 w 121"/>
              <a:gd name="T81" fmla="*/ 157 h 165"/>
              <a:gd name="T82" fmla="*/ 98 w 121"/>
              <a:gd name="T83" fmla="*/ 152 h 165"/>
              <a:gd name="T84" fmla="*/ 104 w 121"/>
              <a:gd name="T85" fmla="*/ 141 h 165"/>
              <a:gd name="T86" fmla="*/ 113 w 121"/>
              <a:gd name="T87" fmla="*/ 131 h 165"/>
              <a:gd name="T88" fmla="*/ 99 w 121"/>
              <a:gd name="T89" fmla="*/ 123 h 165"/>
              <a:gd name="T90" fmla="*/ 87 w 121"/>
              <a:gd name="T91" fmla="*/ 108 h 165"/>
              <a:gd name="T92" fmla="*/ 87 w 121"/>
              <a:gd name="T93" fmla="*/ 105 h 165"/>
              <a:gd name="T94" fmla="*/ 103 w 121"/>
              <a:gd name="T95"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65">
                <a:moveTo>
                  <a:pt x="109" y="89"/>
                </a:moveTo>
                <a:lnTo>
                  <a:pt x="109" y="89"/>
                </a:lnTo>
                <a:lnTo>
                  <a:pt x="118" y="83"/>
                </a:lnTo>
                <a:lnTo>
                  <a:pt x="120" y="80"/>
                </a:lnTo>
                <a:lnTo>
                  <a:pt x="121" y="77"/>
                </a:lnTo>
                <a:lnTo>
                  <a:pt x="121" y="77"/>
                </a:lnTo>
                <a:lnTo>
                  <a:pt x="120" y="62"/>
                </a:lnTo>
                <a:lnTo>
                  <a:pt x="119" y="54"/>
                </a:lnTo>
                <a:lnTo>
                  <a:pt x="115" y="48"/>
                </a:lnTo>
                <a:lnTo>
                  <a:pt x="115" y="48"/>
                </a:lnTo>
                <a:lnTo>
                  <a:pt x="114" y="43"/>
                </a:lnTo>
                <a:lnTo>
                  <a:pt x="114" y="35"/>
                </a:lnTo>
                <a:lnTo>
                  <a:pt x="114" y="18"/>
                </a:lnTo>
                <a:lnTo>
                  <a:pt x="114" y="18"/>
                </a:lnTo>
                <a:lnTo>
                  <a:pt x="112" y="18"/>
                </a:lnTo>
                <a:lnTo>
                  <a:pt x="112" y="18"/>
                </a:lnTo>
                <a:lnTo>
                  <a:pt x="110" y="18"/>
                </a:lnTo>
                <a:lnTo>
                  <a:pt x="109" y="17"/>
                </a:lnTo>
                <a:lnTo>
                  <a:pt x="107" y="14"/>
                </a:lnTo>
                <a:lnTo>
                  <a:pt x="105" y="8"/>
                </a:lnTo>
                <a:lnTo>
                  <a:pt x="105" y="8"/>
                </a:lnTo>
                <a:lnTo>
                  <a:pt x="105" y="8"/>
                </a:lnTo>
                <a:lnTo>
                  <a:pt x="104" y="11"/>
                </a:lnTo>
                <a:lnTo>
                  <a:pt x="100" y="14"/>
                </a:lnTo>
                <a:lnTo>
                  <a:pt x="100" y="14"/>
                </a:lnTo>
                <a:lnTo>
                  <a:pt x="99" y="16"/>
                </a:lnTo>
                <a:lnTo>
                  <a:pt x="99" y="16"/>
                </a:lnTo>
                <a:lnTo>
                  <a:pt x="97" y="13"/>
                </a:lnTo>
                <a:lnTo>
                  <a:pt x="94" y="11"/>
                </a:lnTo>
                <a:lnTo>
                  <a:pt x="91" y="9"/>
                </a:lnTo>
                <a:lnTo>
                  <a:pt x="91" y="9"/>
                </a:lnTo>
                <a:lnTo>
                  <a:pt x="86" y="11"/>
                </a:lnTo>
                <a:lnTo>
                  <a:pt x="82" y="13"/>
                </a:lnTo>
                <a:lnTo>
                  <a:pt x="77" y="17"/>
                </a:lnTo>
                <a:lnTo>
                  <a:pt x="73" y="18"/>
                </a:lnTo>
                <a:lnTo>
                  <a:pt x="73" y="18"/>
                </a:lnTo>
                <a:lnTo>
                  <a:pt x="72" y="18"/>
                </a:lnTo>
                <a:lnTo>
                  <a:pt x="71" y="18"/>
                </a:lnTo>
                <a:lnTo>
                  <a:pt x="71" y="16"/>
                </a:lnTo>
                <a:lnTo>
                  <a:pt x="72" y="12"/>
                </a:lnTo>
                <a:lnTo>
                  <a:pt x="71" y="9"/>
                </a:lnTo>
                <a:lnTo>
                  <a:pt x="71" y="9"/>
                </a:lnTo>
                <a:lnTo>
                  <a:pt x="71" y="9"/>
                </a:lnTo>
                <a:lnTo>
                  <a:pt x="68" y="9"/>
                </a:lnTo>
                <a:lnTo>
                  <a:pt x="65" y="11"/>
                </a:lnTo>
                <a:lnTo>
                  <a:pt x="60" y="13"/>
                </a:lnTo>
                <a:lnTo>
                  <a:pt x="57" y="14"/>
                </a:lnTo>
                <a:lnTo>
                  <a:pt x="57" y="14"/>
                </a:lnTo>
                <a:lnTo>
                  <a:pt x="55" y="11"/>
                </a:lnTo>
                <a:lnTo>
                  <a:pt x="55" y="8"/>
                </a:lnTo>
                <a:lnTo>
                  <a:pt x="56" y="7"/>
                </a:lnTo>
                <a:lnTo>
                  <a:pt x="56" y="7"/>
                </a:lnTo>
                <a:lnTo>
                  <a:pt x="56" y="6"/>
                </a:lnTo>
                <a:lnTo>
                  <a:pt x="56" y="4"/>
                </a:lnTo>
                <a:lnTo>
                  <a:pt x="54" y="0"/>
                </a:lnTo>
                <a:lnTo>
                  <a:pt x="34" y="0"/>
                </a:lnTo>
                <a:lnTo>
                  <a:pt x="34" y="0"/>
                </a:lnTo>
                <a:lnTo>
                  <a:pt x="36" y="11"/>
                </a:lnTo>
                <a:lnTo>
                  <a:pt x="38" y="19"/>
                </a:lnTo>
                <a:lnTo>
                  <a:pt x="38" y="19"/>
                </a:lnTo>
                <a:lnTo>
                  <a:pt x="38" y="24"/>
                </a:lnTo>
                <a:lnTo>
                  <a:pt x="35" y="27"/>
                </a:lnTo>
                <a:lnTo>
                  <a:pt x="34" y="29"/>
                </a:lnTo>
                <a:lnTo>
                  <a:pt x="34" y="29"/>
                </a:lnTo>
                <a:lnTo>
                  <a:pt x="33" y="29"/>
                </a:lnTo>
                <a:lnTo>
                  <a:pt x="30" y="29"/>
                </a:lnTo>
                <a:lnTo>
                  <a:pt x="25" y="27"/>
                </a:lnTo>
                <a:lnTo>
                  <a:pt x="20" y="24"/>
                </a:lnTo>
                <a:lnTo>
                  <a:pt x="19" y="24"/>
                </a:lnTo>
                <a:lnTo>
                  <a:pt x="17" y="25"/>
                </a:lnTo>
                <a:lnTo>
                  <a:pt x="17" y="25"/>
                </a:lnTo>
                <a:lnTo>
                  <a:pt x="13" y="30"/>
                </a:lnTo>
                <a:lnTo>
                  <a:pt x="13" y="30"/>
                </a:lnTo>
                <a:lnTo>
                  <a:pt x="14" y="39"/>
                </a:lnTo>
                <a:lnTo>
                  <a:pt x="16" y="46"/>
                </a:lnTo>
                <a:lnTo>
                  <a:pt x="14" y="51"/>
                </a:lnTo>
                <a:lnTo>
                  <a:pt x="13" y="55"/>
                </a:lnTo>
                <a:lnTo>
                  <a:pt x="13" y="55"/>
                </a:lnTo>
                <a:lnTo>
                  <a:pt x="12" y="57"/>
                </a:lnTo>
                <a:lnTo>
                  <a:pt x="11" y="61"/>
                </a:lnTo>
                <a:lnTo>
                  <a:pt x="9" y="64"/>
                </a:lnTo>
                <a:lnTo>
                  <a:pt x="7" y="65"/>
                </a:lnTo>
                <a:lnTo>
                  <a:pt x="7" y="65"/>
                </a:lnTo>
                <a:lnTo>
                  <a:pt x="4" y="67"/>
                </a:lnTo>
                <a:lnTo>
                  <a:pt x="3" y="70"/>
                </a:lnTo>
                <a:lnTo>
                  <a:pt x="3" y="73"/>
                </a:lnTo>
                <a:lnTo>
                  <a:pt x="3" y="76"/>
                </a:lnTo>
                <a:lnTo>
                  <a:pt x="3" y="76"/>
                </a:lnTo>
                <a:lnTo>
                  <a:pt x="2" y="81"/>
                </a:lnTo>
                <a:lnTo>
                  <a:pt x="0" y="85"/>
                </a:lnTo>
                <a:lnTo>
                  <a:pt x="0" y="85"/>
                </a:lnTo>
                <a:lnTo>
                  <a:pt x="4" y="92"/>
                </a:lnTo>
                <a:lnTo>
                  <a:pt x="6" y="96"/>
                </a:lnTo>
                <a:lnTo>
                  <a:pt x="7" y="101"/>
                </a:lnTo>
                <a:lnTo>
                  <a:pt x="7" y="101"/>
                </a:lnTo>
                <a:lnTo>
                  <a:pt x="6" y="103"/>
                </a:lnTo>
                <a:lnTo>
                  <a:pt x="3" y="107"/>
                </a:lnTo>
                <a:lnTo>
                  <a:pt x="3" y="107"/>
                </a:lnTo>
                <a:lnTo>
                  <a:pt x="6" y="113"/>
                </a:lnTo>
                <a:lnTo>
                  <a:pt x="4" y="120"/>
                </a:lnTo>
                <a:lnTo>
                  <a:pt x="4" y="120"/>
                </a:lnTo>
                <a:lnTo>
                  <a:pt x="9" y="121"/>
                </a:lnTo>
                <a:lnTo>
                  <a:pt x="13" y="123"/>
                </a:lnTo>
                <a:lnTo>
                  <a:pt x="13" y="123"/>
                </a:lnTo>
                <a:lnTo>
                  <a:pt x="22" y="126"/>
                </a:lnTo>
                <a:lnTo>
                  <a:pt x="25" y="128"/>
                </a:lnTo>
                <a:lnTo>
                  <a:pt x="29" y="129"/>
                </a:lnTo>
                <a:lnTo>
                  <a:pt x="29" y="129"/>
                </a:lnTo>
                <a:lnTo>
                  <a:pt x="29" y="131"/>
                </a:lnTo>
                <a:lnTo>
                  <a:pt x="29" y="134"/>
                </a:lnTo>
                <a:lnTo>
                  <a:pt x="27" y="141"/>
                </a:lnTo>
                <a:lnTo>
                  <a:pt x="24" y="150"/>
                </a:lnTo>
                <a:lnTo>
                  <a:pt x="23" y="155"/>
                </a:lnTo>
                <a:lnTo>
                  <a:pt x="23" y="155"/>
                </a:lnTo>
                <a:lnTo>
                  <a:pt x="22" y="158"/>
                </a:lnTo>
                <a:lnTo>
                  <a:pt x="22" y="158"/>
                </a:lnTo>
                <a:lnTo>
                  <a:pt x="39" y="161"/>
                </a:lnTo>
                <a:lnTo>
                  <a:pt x="52" y="165"/>
                </a:lnTo>
                <a:lnTo>
                  <a:pt x="52" y="165"/>
                </a:lnTo>
                <a:lnTo>
                  <a:pt x="60" y="161"/>
                </a:lnTo>
                <a:lnTo>
                  <a:pt x="67" y="160"/>
                </a:lnTo>
                <a:lnTo>
                  <a:pt x="67" y="160"/>
                </a:lnTo>
                <a:lnTo>
                  <a:pt x="84" y="157"/>
                </a:lnTo>
                <a:lnTo>
                  <a:pt x="93" y="155"/>
                </a:lnTo>
                <a:lnTo>
                  <a:pt x="98" y="152"/>
                </a:lnTo>
                <a:lnTo>
                  <a:pt x="98" y="152"/>
                </a:lnTo>
                <a:lnTo>
                  <a:pt x="99" y="147"/>
                </a:lnTo>
                <a:lnTo>
                  <a:pt x="102" y="144"/>
                </a:lnTo>
                <a:lnTo>
                  <a:pt x="104" y="141"/>
                </a:lnTo>
                <a:lnTo>
                  <a:pt x="104" y="141"/>
                </a:lnTo>
                <a:lnTo>
                  <a:pt x="109" y="137"/>
                </a:lnTo>
                <a:lnTo>
                  <a:pt x="113" y="131"/>
                </a:lnTo>
                <a:lnTo>
                  <a:pt x="113" y="131"/>
                </a:lnTo>
                <a:lnTo>
                  <a:pt x="105" y="128"/>
                </a:lnTo>
                <a:lnTo>
                  <a:pt x="99" y="123"/>
                </a:lnTo>
                <a:lnTo>
                  <a:pt x="99" y="123"/>
                </a:lnTo>
                <a:lnTo>
                  <a:pt x="89" y="113"/>
                </a:lnTo>
                <a:lnTo>
                  <a:pt x="87" y="108"/>
                </a:lnTo>
                <a:lnTo>
                  <a:pt x="86" y="107"/>
                </a:lnTo>
                <a:lnTo>
                  <a:pt x="87" y="105"/>
                </a:lnTo>
                <a:lnTo>
                  <a:pt x="87" y="105"/>
                </a:lnTo>
                <a:lnTo>
                  <a:pt x="91" y="102"/>
                </a:lnTo>
                <a:lnTo>
                  <a:pt x="97" y="98"/>
                </a:lnTo>
                <a:lnTo>
                  <a:pt x="103" y="93"/>
                </a:lnTo>
                <a:lnTo>
                  <a:pt x="109" y="8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1" name="Freeform 1102"/>
          <p:cNvSpPr>
            <a:spLocks/>
          </p:cNvSpPr>
          <p:nvPr/>
        </p:nvSpPr>
        <p:spPr bwMode="gray">
          <a:xfrm>
            <a:off x="1397311" y="3592330"/>
            <a:ext cx="287353" cy="229626"/>
          </a:xfrm>
          <a:custGeom>
            <a:avLst/>
            <a:gdLst>
              <a:gd name="T0" fmla="*/ 157 w 170"/>
              <a:gd name="T1" fmla="*/ 24 h 134"/>
              <a:gd name="T2" fmla="*/ 149 w 170"/>
              <a:gd name="T3" fmla="*/ 21 h 134"/>
              <a:gd name="T4" fmla="*/ 145 w 170"/>
              <a:gd name="T5" fmla="*/ 22 h 134"/>
              <a:gd name="T6" fmla="*/ 143 w 170"/>
              <a:gd name="T7" fmla="*/ 16 h 134"/>
              <a:gd name="T8" fmla="*/ 140 w 170"/>
              <a:gd name="T9" fmla="*/ 16 h 134"/>
              <a:gd name="T10" fmla="*/ 117 w 170"/>
              <a:gd name="T11" fmla="*/ 11 h 134"/>
              <a:gd name="T12" fmla="*/ 104 w 170"/>
              <a:gd name="T13" fmla="*/ 3 h 134"/>
              <a:gd name="T14" fmla="*/ 101 w 170"/>
              <a:gd name="T15" fmla="*/ 5 h 134"/>
              <a:gd name="T16" fmla="*/ 86 w 170"/>
              <a:gd name="T17" fmla="*/ 4 h 134"/>
              <a:gd name="T18" fmla="*/ 69 w 170"/>
              <a:gd name="T19" fmla="*/ 0 h 134"/>
              <a:gd name="T20" fmla="*/ 33 w 170"/>
              <a:gd name="T21" fmla="*/ 0 h 134"/>
              <a:gd name="T22" fmla="*/ 18 w 170"/>
              <a:gd name="T23" fmla="*/ 1 h 134"/>
              <a:gd name="T24" fmla="*/ 13 w 170"/>
              <a:gd name="T25" fmla="*/ 5 h 134"/>
              <a:gd name="T26" fmla="*/ 1 w 170"/>
              <a:gd name="T27" fmla="*/ 9 h 134"/>
              <a:gd name="T28" fmla="*/ 0 w 170"/>
              <a:gd name="T29" fmla="*/ 13 h 134"/>
              <a:gd name="T30" fmla="*/ 5 w 170"/>
              <a:gd name="T31" fmla="*/ 22 h 134"/>
              <a:gd name="T32" fmla="*/ 6 w 170"/>
              <a:gd name="T33" fmla="*/ 30 h 134"/>
              <a:gd name="T34" fmla="*/ 16 w 170"/>
              <a:gd name="T35" fmla="*/ 29 h 134"/>
              <a:gd name="T36" fmla="*/ 18 w 170"/>
              <a:gd name="T37" fmla="*/ 32 h 134"/>
              <a:gd name="T38" fmla="*/ 35 w 170"/>
              <a:gd name="T39" fmla="*/ 33 h 134"/>
              <a:gd name="T40" fmla="*/ 42 w 170"/>
              <a:gd name="T41" fmla="*/ 36 h 134"/>
              <a:gd name="T42" fmla="*/ 40 w 170"/>
              <a:gd name="T43" fmla="*/ 43 h 134"/>
              <a:gd name="T44" fmla="*/ 34 w 170"/>
              <a:gd name="T45" fmla="*/ 52 h 134"/>
              <a:gd name="T46" fmla="*/ 30 w 170"/>
              <a:gd name="T47" fmla="*/ 81 h 134"/>
              <a:gd name="T48" fmla="*/ 28 w 170"/>
              <a:gd name="T49" fmla="*/ 94 h 134"/>
              <a:gd name="T50" fmla="*/ 27 w 170"/>
              <a:gd name="T51" fmla="*/ 102 h 134"/>
              <a:gd name="T52" fmla="*/ 23 w 170"/>
              <a:gd name="T53" fmla="*/ 115 h 134"/>
              <a:gd name="T54" fmla="*/ 27 w 170"/>
              <a:gd name="T55" fmla="*/ 113 h 134"/>
              <a:gd name="T56" fmla="*/ 37 w 170"/>
              <a:gd name="T57" fmla="*/ 122 h 134"/>
              <a:gd name="T58" fmla="*/ 48 w 170"/>
              <a:gd name="T59" fmla="*/ 134 h 134"/>
              <a:gd name="T60" fmla="*/ 54 w 170"/>
              <a:gd name="T61" fmla="*/ 132 h 134"/>
              <a:gd name="T62" fmla="*/ 66 w 170"/>
              <a:gd name="T63" fmla="*/ 126 h 134"/>
              <a:gd name="T64" fmla="*/ 72 w 170"/>
              <a:gd name="T65" fmla="*/ 125 h 134"/>
              <a:gd name="T66" fmla="*/ 76 w 170"/>
              <a:gd name="T67" fmla="*/ 125 h 134"/>
              <a:gd name="T68" fmla="*/ 113 w 170"/>
              <a:gd name="T69" fmla="*/ 110 h 134"/>
              <a:gd name="T70" fmla="*/ 118 w 170"/>
              <a:gd name="T71" fmla="*/ 106 h 134"/>
              <a:gd name="T72" fmla="*/ 124 w 170"/>
              <a:gd name="T73" fmla="*/ 95 h 134"/>
              <a:gd name="T74" fmla="*/ 129 w 170"/>
              <a:gd name="T75" fmla="*/ 86 h 134"/>
              <a:gd name="T76" fmla="*/ 125 w 170"/>
              <a:gd name="T77" fmla="*/ 74 h 134"/>
              <a:gd name="T78" fmla="*/ 129 w 170"/>
              <a:gd name="T79" fmla="*/ 62 h 134"/>
              <a:gd name="T80" fmla="*/ 139 w 170"/>
              <a:gd name="T81" fmla="*/ 49 h 134"/>
              <a:gd name="T82" fmla="*/ 150 w 170"/>
              <a:gd name="T83" fmla="*/ 42 h 134"/>
              <a:gd name="T84" fmla="*/ 152 w 170"/>
              <a:gd name="T85" fmla="*/ 43 h 134"/>
              <a:gd name="T86" fmla="*/ 160 w 170"/>
              <a:gd name="T87" fmla="*/ 40 h 134"/>
              <a:gd name="T88" fmla="*/ 170 w 170"/>
              <a:gd name="T89"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34">
                <a:moveTo>
                  <a:pt x="170" y="24"/>
                </a:moveTo>
                <a:lnTo>
                  <a:pt x="170" y="24"/>
                </a:lnTo>
                <a:lnTo>
                  <a:pt x="157" y="24"/>
                </a:lnTo>
                <a:lnTo>
                  <a:pt x="152" y="22"/>
                </a:lnTo>
                <a:lnTo>
                  <a:pt x="150" y="21"/>
                </a:lnTo>
                <a:lnTo>
                  <a:pt x="149" y="21"/>
                </a:lnTo>
                <a:lnTo>
                  <a:pt x="149" y="21"/>
                </a:lnTo>
                <a:lnTo>
                  <a:pt x="145" y="22"/>
                </a:lnTo>
                <a:lnTo>
                  <a:pt x="145" y="22"/>
                </a:lnTo>
                <a:lnTo>
                  <a:pt x="145" y="22"/>
                </a:lnTo>
                <a:lnTo>
                  <a:pt x="144" y="21"/>
                </a:lnTo>
                <a:lnTo>
                  <a:pt x="143" y="16"/>
                </a:lnTo>
                <a:lnTo>
                  <a:pt x="143" y="16"/>
                </a:lnTo>
                <a:lnTo>
                  <a:pt x="140" y="16"/>
                </a:lnTo>
                <a:lnTo>
                  <a:pt x="140" y="16"/>
                </a:lnTo>
                <a:lnTo>
                  <a:pt x="131" y="16"/>
                </a:lnTo>
                <a:lnTo>
                  <a:pt x="124" y="14"/>
                </a:lnTo>
                <a:lnTo>
                  <a:pt x="117" y="11"/>
                </a:lnTo>
                <a:lnTo>
                  <a:pt x="112" y="9"/>
                </a:lnTo>
                <a:lnTo>
                  <a:pt x="112" y="9"/>
                </a:lnTo>
                <a:lnTo>
                  <a:pt x="104" y="3"/>
                </a:lnTo>
                <a:lnTo>
                  <a:pt x="104" y="3"/>
                </a:lnTo>
                <a:lnTo>
                  <a:pt x="101" y="5"/>
                </a:lnTo>
                <a:lnTo>
                  <a:pt x="101" y="5"/>
                </a:lnTo>
                <a:lnTo>
                  <a:pt x="98" y="5"/>
                </a:lnTo>
                <a:lnTo>
                  <a:pt x="94" y="5"/>
                </a:lnTo>
                <a:lnTo>
                  <a:pt x="86" y="4"/>
                </a:lnTo>
                <a:lnTo>
                  <a:pt x="76" y="1"/>
                </a:lnTo>
                <a:lnTo>
                  <a:pt x="69" y="0"/>
                </a:lnTo>
                <a:lnTo>
                  <a:pt x="69" y="0"/>
                </a:lnTo>
                <a:lnTo>
                  <a:pt x="50" y="1"/>
                </a:lnTo>
                <a:lnTo>
                  <a:pt x="33" y="0"/>
                </a:lnTo>
                <a:lnTo>
                  <a:pt x="33" y="0"/>
                </a:lnTo>
                <a:lnTo>
                  <a:pt x="27" y="0"/>
                </a:lnTo>
                <a:lnTo>
                  <a:pt x="22" y="0"/>
                </a:lnTo>
                <a:lnTo>
                  <a:pt x="18" y="1"/>
                </a:lnTo>
                <a:lnTo>
                  <a:pt x="16" y="4"/>
                </a:lnTo>
                <a:lnTo>
                  <a:pt x="16" y="4"/>
                </a:lnTo>
                <a:lnTo>
                  <a:pt x="13" y="5"/>
                </a:lnTo>
                <a:lnTo>
                  <a:pt x="10" y="6"/>
                </a:lnTo>
                <a:lnTo>
                  <a:pt x="6" y="6"/>
                </a:lnTo>
                <a:lnTo>
                  <a:pt x="1" y="9"/>
                </a:lnTo>
                <a:lnTo>
                  <a:pt x="1" y="9"/>
                </a:lnTo>
                <a:lnTo>
                  <a:pt x="0" y="10"/>
                </a:lnTo>
                <a:lnTo>
                  <a:pt x="0" y="13"/>
                </a:lnTo>
                <a:lnTo>
                  <a:pt x="0" y="15"/>
                </a:lnTo>
                <a:lnTo>
                  <a:pt x="2" y="19"/>
                </a:lnTo>
                <a:lnTo>
                  <a:pt x="5" y="22"/>
                </a:lnTo>
                <a:lnTo>
                  <a:pt x="5" y="22"/>
                </a:lnTo>
                <a:lnTo>
                  <a:pt x="6" y="30"/>
                </a:lnTo>
                <a:lnTo>
                  <a:pt x="6" y="30"/>
                </a:lnTo>
                <a:lnTo>
                  <a:pt x="12" y="29"/>
                </a:lnTo>
                <a:lnTo>
                  <a:pt x="12" y="29"/>
                </a:lnTo>
                <a:lnTo>
                  <a:pt x="16" y="29"/>
                </a:lnTo>
                <a:lnTo>
                  <a:pt x="17" y="30"/>
                </a:lnTo>
                <a:lnTo>
                  <a:pt x="18" y="31"/>
                </a:lnTo>
                <a:lnTo>
                  <a:pt x="18" y="32"/>
                </a:lnTo>
                <a:lnTo>
                  <a:pt x="18" y="32"/>
                </a:lnTo>
                <a:lnTo>
                  <a:pt x="29" y="33"/>
                </a:lnTo>
                <a:lnTo>
                  <a:pt x="35" y="33"/>
                </a:lnTo>
                <a:lnTo>
                  <a:pt x="39" y="35"/>
                </a:lnTo>
                <a:lnTo>
                  <a:pt x="42" y="36"/>
                </a:lnTo>
                <a:lnTo>
                  <a:pt x="42" y="36"/>
                </a:lnTo>
                <a:lnTo>
                  <a:pt x="43" y="38"/>
                </a:lnTo>
                <a:lnTo>
                  <a:pt x="43" y="40"/>
                </a:lnTo>
                <a:lnTo>
                  <a:pt x="40" y="43"/>
                </a:lnTo>
                <a:lnTo>
                  <a:pt x="37" y="47"/>
                </a:lnTo>
                <a:lnTo>
                  <a:pt x="34" y="52"/>
                </a:lnTo>
                <a:lnTo>
                  <a:pt x="34" y="52"/>
                </a:lnTo>
                <a:lnTo>
                  <a:pt x="33" y="59"/>
                </a:lnTo>
                <a:lnTo>
                  <a:pt x="32" y="70"/>
                </a:lnTo>
                <a:lnTo>
                  <a:pt x="30" y="81"/>
                </a:lnTo>
                <a:lnTo>
                  <a:pt x="28" y="89"/>
                </a:lnTo>
                <a:lnTo>
                  <a:pt x="28" y="89"/>
                </a:lnTo>
                <a:lnTo>
                  <a:pt x="28" y="94"/>
                </a:lnTo>
                <a:lnTo>
                  <a:pt x="28" y="97"/>
                </a:lnTo>
                <a:lnTo>
                  <a:pt x="28" y="100"/>
                </a:lnTo>
                <a:lnTo>
                  <a:pt x="27" y="102"/>
                </a:lnTo>
                <a:lnTo>
                  <a:pt x="27" y="102"/>
                </a:lnTo>
                <a:lnTo>
                  <a:pt x="24" y="107"/>
                </a:lnTo>
                <a:lnTo>
                  <a:pt x="23" y="115"/>
                </a:lnTo>
                <a:lnTo>
                  <a:pt x="23" y="115"/>
                </a:lnTo>
                <a:lnTo>
                  <a:pt x="27" y="113"/>
                </a:lnTo>
                <a:lnTo>
                  <a:pt x="27" y="113"/>
                </a:lnTo>
                <a:lnTo>
                  <a:pt x="28" y="115"/>
                </a:lnTo>
                <a:lnTo>
                  <a:pt x="30" y="116"/>
                </a:lnTo>
                <a:lnTo>
                  <a:pt x="37" y="122"/>
                </a:lnTo>
                <a:lnTo>
                  <a:pt x="45" y="132"/>
                </a:lnTo>
                <a:lnTo>
                  <a:pt x="45" y="132"/>
                </a:lnTo>
                <a:lnTo>
                  <a:pt x="48" y="134"/>
                </a:lnTo>
                <a:lnTo>
                  <a:pt x="49" y="134"/>
                </a:lnTo>
                <a:lnTo>
                  <a:pt x="51" y="134"/>
                </a:lnTo>
                <a:lnTo>
                  <a:pt x="54" y="132"/>
                </a:lnTo>
                <a:lnTo>
                  <a:pt x="54" y="132"/>
                </a:lnTo>
                <a:lnTo>
                  <a:pt x="58" y="128"/>
                </a:lnTo>
                <a:lnTo>
                  <a:pt x="66" y="126"/>
                </a:lnTo>
                <a:lnTo>
                  <a:pt x="66" y="126"/>
                </a:lnTo>
                <a:lnTo>
                  <a:pt x="70" y="125"/>
                </a:lnTo>
                <a:lnTo>
                  <a:pt x="72" y="125"/>
                </a:lnTo>
                <a:lnTo>
                  <a:pt x="74" y="125"/>
                </a:lnTo>
                <a:lnTo>
                  <a:pt x="76" y="125"/>
                </a:lnTo>
                <a:lnTo>
                  <a:pt x="76" y="125"/>
                </a:lnTo>
                <a:lnTo>
                  <a:pt x="83" y="123"/>
                </a:lnTo>
                <a:lnTo>
                  <a:pt x="94" y="118"/>
                </a:lnTo>
                <a:lnTo>
                  <a:pt x="113" y="110"/>
                </a:lnTo>
                <a:lnTo>
                  <a:pt x="113" y="110"/>
                </a:lnTo>
                <a:lnTo>
                  <a:pt x="117" y="107"/>
                </a:lnTo>
                <a:lnTo>
                  <a:pt x="118" y="106"/>
                </a:lnTo>
                <a:lnTo>
                  <a:pt x="120" y="101"/>
                </a:lnTo>
                <a:lnTo>
                  <a:pt x="120" y="101"/>
                </a:lnTo>
                <a:lnTo>
                  <a:pt x="124" y="95"/>
                </a:lnTo>
                <a:lnTo>
                  <a:pt x="128" y="89"/>
                </a:lnTo>
                <a:lnTo>
                  <a:pt x="128" y="89"/>
                </a:lnTo>
                <a:lnTo>
                  <a:pt x="129" y="86"/>
                </a:lnTo>
                <a:lnTo>
                  <a:pt x="128" y="83"/>
                </a:lnTo>
                <a:lnTo>
                  <a:pt x="125" y="74"/>
                </a:lnTo>
                <a:lnTo>
                  <a:pt x="125" y="74"/>
                </a:lnTo>
                <a:lnTo>
                  <a:pt x="125" y="70"/>
                </a:lnTo>
                <a:lnTo>
                  <a:pt x="125" y="68"/>
                </a:lnTo>
                <a:lnTo>
                  <a:pt x="129" y="62"/>
                </a:lnTo>
                <a:lnTo>
                  <a:pt x="134" y="53"/>
                </a:lnTo>
                <a:lnTo>
                  <a:pt x="134" y="53"/>
                </a:lnTo>
                <a:lnTo>
                  <a:pt x="139" y="49"/>
                </a:lnTo>
                <a:lnTo>
                  <a:pt x="146" y="43"/>
                </a:lnTo>
                <a:lnTo>
                  <a:pt x="146" y="43"/>
                </a:lnTo>
                <a:lnTo>
                  <a:pt x="150" y="42"/>
                </a:lnTo>
                <a:lnTo>
                  <a:pt x="150" y="42"/>
                </a:lnTo>
                <a:lnTo>
                  <a:pt x="151" y="43"/>
                </a:lnTo>
                <a:lnTo>
                  <a:pt x="152" y="43"/>
                </a:lnTo>
                <a:lnTo>
                  <a:pt x="152" y="43"/>
                </a:lnTo>
                <a:lnTo>
                  <a:pt x="155" y="42"/>
                </a:lnTo>
                <a:lnTo>
                  <a:pt x="160" y="40"/>
                </a:lnTo>
                <a:lnTo>
                  <a:pt x="168" y="31"/>
                </a:lnTo>
                <a:lnTo>
                  <a:pt x="168" y="31"/>
                </a:lnTo>
                <a:lnTo>
                  <a:pt x="170" y="27"/>
                </a:lnTo>
                <a:lnTo>
                  <a:pt x="170"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2" name="Freeform 1104"/>
          <p:cNvSpPr>
            <a:spLocks/>
          </p:cNvSpPr>
          <p:nvPr/>
        </p:nvSpPr>
        <p:spPr bwMode="gray">
          <a:xfrm>
            <a:off x="1500421" y="3323291"/>
            <a:ext cx="295804" cy="310167"/>
          </a:xfrm>
          <a:custGeom>
            <a:avLst/>
            <a:gdLst>
              <a:gd name="T0" fmla="*/ 170 w 175"/>
              <a:gd name="T1" fmla="*/ 70 h 181"/>
              <a:gd name="T2" fmla="*/ 175 w 175"/>
              <a:gd name="T3" fmla="*/ 51 h 181"/>
              <a:gd name="T4" fmla="*/ 171 w 175"/>
              <a:gd name="T5" fmla="*/ 48 h 181"/>
              <a:gd name="T6" fmla="*/ 159 w 175"/>
              <a:gd name="T7" fmla="*/ 43 h 181"/>
              <a:gd name="T8" fmla="*/ 144 w 175"/>
              <a:gd name="T9" fmla="*/ 39 h 181"/>
              <a:gd name="T10" fmla="*/ 131 w 175"/>
              <a:gd name="T11" fmla="*/ 37 h 181"/>
              <a:gd name="T12" fmla="*/ 114 w 175"/>
              <a:gd name="T13" fmla="*/ 22 h 181"/>
              <a:gd name="T14" fmla="*/ 90 w 175"/>
              <a:gd name="T15" fmla="*/ 1 h 181"/>
              <a:gd name="T16" fmla="*/ 86 w 175"/>
              <a:gd name="T17" fmla="*/ 8 h 181"/>
              <a:gd name="T18" fmla="*/ 86 w 175"/>
              <a:gd name="T19" fmla="*/ 19 h 181"/>
              <a:gd name="T20" fmla="*/ 80 w 175"/>
              <a:gd name="T21" fmla="*/ 29 h 181"/>
              <a:gd name="T22" fmla="*/ 73 w 175"/>
              <a:gd name="T23" fmla="*/ 32 h 181"/>
              <a:gd name="T24" fmla="*/ 68 w 175"/>
              <a:gd name="T25" fmla="*/ 35 h 181"/>
              <a:gd name="T26" fmla="*/ 62 w 175"/>
              <a:gd name="T27" fmla="*/ 44 h 181"/>
              <a:gd name="T28" fmla="*/ 54 w 175"/>
              <a:gd name="T29" fmla="*/ 44 h 181"/>
              <a:gd name="T30" fmla="*/ 45 w 175"/>
              <a:gd name="T31" fmla="*/ 39 h 181"/>
              <a:gd name="T32" fmla="*/ 41 w 175"/>
              <a:gd name="T33" fmla="*/ 41 h 181"/>
              <a:gd name="T34" fmla="*/ 46 w 175"/>
              <a:gd name="T35" fmla="*/ 55 h 181"/>
              <a:gd name="T36" fmla="*/ 36 w 175"/>
              <a:gd name="T37" fmla="*/ 60 h 181"/>
              <a:gd name="T38" fmla="*/ 26 w 175"/>
              <a:gd name="T39" fmla="*/ 57 h 181"/>
              <a:gd name="T40" fmla="*/ 16 w 175"/>
              <a:gd name="T41" fmla="*/ 55 h 181"/>
              <a:gd name="T42" fmla="*/ 3 w 175"/>
              <a:gd name="T43" fmla="*/ 57 h 181"/>
              <a:gd name="T44" fmla="*/ 0 w 175"/>
              <a:gd name="T45" fmla="*/ 60 h 181"/>
              <a:gd name="T46" fmla="*/ 4 w 175"/>
              <a:gd name="T47" fmla="*/ 71 h 181"/>
              <a:gd name="T48" fmla="*/ 9 w 175"/>
              <a:gd name="T49" fmla="*/ 76 h 181"/>
              <a:gd name="T50" fmla="*/ 33 w 175"/>
              <a:gd name="T51" fmla="*/ 86 h 181"/>
              <a:gd name="T52" fmla="*/ 36 w 175"/>
              <a:gd name="T53" fmla="*/ 92 h 181"/>
              <a:gd name="T54" fmla="*/ 38 w 175"/>
              <a:gd name="T55" fmla="*/ 98 h 181"/>
              <a:gd name="T56" fmla="*/ 49 w 175"/>
              <a:gd name="T57" fmla="*/ 119 h 181"/>
              <a:gd name="T58" fmla="*/ 49 w 175"/>
              <a:gd name="T59" fmla="*/ 136 h 181"/>
              <a:gd name="T60" fmla="*/ 47 w 175"/>
              <a:gd name="T61" fmla="*/ 146 h 181"/>
              <a:gd name="T62" fmla="*/ 43 w 175"/>
              <a:gd name="T63" fmla="*/ 160 h 181"/>
              <a:gd name="T64" fmla="*/ 51 w 175"/>
              <a:gd name="T65" fmla="*/ 166 h 181"/>
              <a:gd name="T66" fmla="*/ 70 w 175"/>
              <a:gd name="T67" fmla="*/ 173 h 181"/>
              <a:gd name="T68" fmla="*/ 84 w 175"/>
              <a:gd name="T69" fmla="*/ 174 h 181"/>
              <a:gd name="T70" fmla="*/ 89 w 175"/>
              <a:gd name="T71" fmla="*/ 178 h 181"/>
              <a:gd name="T72" fmla="*/ 96 w 175"/>
              <a:gd name="T73" fmla="*/ 181 h 181"/>
              <a:gd name="T74" fmla="*/ 106 w 175"/>
              <a:gd name="T75" fmla="*/ 176 h 181"/>
              <a:gd name="T76" fmla="*/ 114 w 175"/>
              <a:gd name="T77" fmla="*/ 166 h 181"/>
              <a:gd name="T78" fmla="*/ 123 w 175"/>
              <a:gd name="T79" fmla="*/ 158 h 181"/>
              <a:gd name="T80" fmla="*/ 136 w 175"/>
              <a:gd name="T81" fmla="*/ 161 h 181"/>
              <a:gd name="T82" fmla="*/ 149 w 175"/>
              <a:gd name="T83" fmla="*/ 165 h 181"/>
              <a:gd name="T84" fmla="*/ 154 w 175"/>
              <a:gd name="T85" fmla="*/ 158 h 181"/>
              <a:gd name="T86" fmla="*/ 155 w 175"/>
              <a:gd name="T87" fmla="*/ 155 h 181"/>
              <a:gd name="T88" fmla="*/ 162 w 175"/>
              <a:gd name="T89" fmla="*/ 160 h 181"/>
              <a:gd name="T90" fmla="*/ 165 w 175"/>
              <a:gd name="T91" fmla="*/ 156 h 181"/>
              <a:gd name="T92" fmla="*/ 160 w 175"/>
              <a:gd name="T93" fmla="*/ 140 h 181"/>
              <a:gd name="T94" fmla="*/ 154 w 175"/>
              <a:gd name="T95" fmla="*/ 129 h 181"/>
              <a:gd name="T96" fmla="*/ 159 w 175"/>
              <a:gd name="T97" fmla="*/ 123 h 181"/>
              <a:gd name="T98" fmla="*/ 162 w 175"/>
              <a:gd name="T99" fmla="*/ 119 h 181"/>
              <a:gd name="T100" fmla="*/ 158 w 175"/>
              <a:gd name="T101" fmla="*/ 105 h 181"/>
              <a:gd name="T102" fmla="*/ 149 w 175"/>
              <a:gd name="T103" fmla="*/ 101 h 181"/>
              <a:gd name="T104" fmla="*/ 160 w 175"/>
              <a:gd name="T105" fmla="*/ 88 h 181"/>
              <a:gd name="T106" fmla="*/ 169 w 175"/>
              <a:gd name="T107" fmla="*/ 7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81">
                <a:moveTo>
                  <a:pt x="169" y="75"/>
                </a:moveTo>
                <a:lnTo>
                  <a:pt x="169" y="75"/>
                </a:lnTo>
                <a:lnTo>
                  <a:pt x="170" y="70"/>
                </a:lnTo>
                <a:lnTo>
                  <a:pt x="173" y="61"/>
                </a:lnTo>
                <a:lnTo>
                  <a:pt x="175" y="54"/>
                </a:lnTo>
                <a:lnTo>
                  <a:pt x="175" y="51"/>
                </a:lnTo>
                <a:lnTo>
                  <a:pt x="175" y="49"/>
                </a:lnTo>
                <a:lnTo>
                  <a:pt x="175" y="49"/>
                </a:lnTo>
                <a:lnTo>
                  <a:pt x="171" y="48"/>
                </a:lnTo>
                <a:lnTo>
                  <a:pt x="168" y="46"/>
                </a:lnTo>
                <a:lnTo>
                  <a:pt x="159" y="43"/>
                </a:lnTo>
                <a:lnTo>
                  <a:pt x="159" y="43"/>
                </a:lnTo>
                <a:lnTo>
                  <a:pt x="157" y="41"/>
                </a:lnTo>
                <a:lnTo>
                  <a:pt x="154" y="41"/>
                </a:lnTo>
                <a:lnTo>
                  <a:pt x="144" y="39"/>
                </a:lnTo>
                <a:lnTo>
                  <a:pt x="144" y="39"/>
                </a:lnTo>
                <a:lnTo>
                  <a:pt x="137" y="39"/>
                </a:lnTo>
                <a:lnTo>
                  <a:pt x="131" y="37"/>
                </a:lnTo>
                <a:lnTo>
                  <a:pt x="131" y="37"/>
                </a:lnTo>
                <a:lnTo>
                  <a:pt x="123" y="30"/>
                </a:lnTo>
                <a:lnTo>
                  <a:pt x="114" y="22"/>
                </a:lnTo>
                <a:lnTo>
                  <a:pt x="94" y="0"/>
                </a:lnTo>
                <a:lnTo>
                  <a:pt x="94" y="0"/>
                </a:lnTo>
                <a:lnTo>
                  <a:pt x="90" y="1"/>
                </a:lnTo>
                <a:lnTo>
                  <a:pt x="88" y="5"/>
                </a:lnTo>
                <a:lnTo>
                  <a:pt x="88" y="5"/>
                </a:lnTo>
                <a:lnTo>
                  <a:pt x="86" y="8"/>
                </a:lnTo>
                <a:lnTo>
                  <a:pt x="86" y="13"/>
                </a:lnTo>
                <a:lnTo>
                  <a:pt x="86" y="19"/>
                </a:lnTo>
                <a:lnTo>
                  <a:pt x="86" y="19"/>
                </a:lnTo>
                <a:lnTo>
                  <a:pt x="84" y="24"/>
                </a:lnTo>
                <a:lnTo>
                  <a:pt x="80" y="29"/>
                </a:lnTo>
                <a:lnTo>
                  <a:pt x="80" y="29"/>
                </a:lnTo>
                <a:lnTo>
                  <a:pt x="78" y="30"/>
                </a:lnTo>
                <a:lnTo>
                  <a:pt x="75" y="30"/>
                </a:lnTo>
                <a:lnTo>
                  <a:pt x="73" y="32"/>
                </a:lnTo>
                <a:lnTo>
                  <a:pt x="69" y="33"/>
                </a:lnTo>
                <a:lnTo>
                  <a:pt x="69" y="33"/>
                </a:lnTo>
                <a:lnTo>
                  <a:pt x="68" y="35"/>
                </a:lnTo>
                <a:lnTo>
                  <a:pt x="67" y="38"/>
                </a:lnTo>
                <a:lnTo>
                  <a:pt x="64" y="41"/>
                </a:lnTo>
                <a:lnTo>
                  <a:pt x="62" y="44"/>
                </a:lnTo>
                <a:lnTo>
                  <a:pt x="62" y="44"/>
                </a:lnTo>
                <a:lnTo>
                  <a:pt x="58" y="45"/>
                </a:lnTo>
                <a:lnTo>
                  <a:pt x="54" y="44"/>
                </a:lnTo>
                <a:lnTo>
                  <a:pt x="47" y="40"/>
                </a:lnTo>
                <a:lnTo>
                  <a:pt x="47" y="40"/>
                </a:lnTo>
                <a:lnTo>
                  <a:pt x="45" y="39"/>
                </a:lnTo>
                <a:lnTo>
                  <a:pt x="42" y="39"/>
                </a:lnTo>
                <a:lnTo>
                  <a:pt x="41" y="39"/>
                </a:lnTo>
                <a:lnTo>
                  <a:pt x="41" y="41"/>
                </a:lnTo>
                <a:lnTo>
                  <a:pt x="41" y="41"/>
                </a:lnTo>
                <a:lnTo>
                  <a:pt x="46" y="55"/>
                </a:lnTo>
                <a:lnTo>
                  <a:pt x="46" y="55"/>
                </a:lnTo>
                <a:lnTo>
                  <a:pt x="45" y="56"/>
                </a:lnTo>
                <a:lnTo>
                  <a:pt x="43" y="59"/>
                </a:lnTo>
                <a:lnTo>
                  <a:pt x="36" y="60"/>
                </a:lnTo>
                <a:lnTo>
                  <a:pt x="36" y="60"/>
                </a:lnTo>
                <a:lnTo>
                  <a:pt x="31" y="60"/>
                </a:lnTo>
                <a:lnTo>
                  <a:pt x="26" y="57"/>
                </a:lnTo>
                <a:lnTo>
                  <a:pt x="26" y="57"/>
                </a:lnTo>
                <a:lnTo>
                  <a:pt x="20" y="56"/>
                </a:lnTo>
                <a:lnTo>
                  <a:pt x="16" y="55"/>
                </a:lnTo>
                <a:lnTo>
                  <a:pt x="13" y="55"/>
                </a:lnTo>
                <a:lnTo>
                  <a:pt x="13" y="55"/>
                </a:lnTo>
                <a:lnTo>
                  <a:pt x="3" y="57"/>
                </a:lnTo>
                <a:lnTo>
                  <a:pt x="0" y="59"/>
                </a:lnTo>
                <a:lnTo>
                  <a:pt x="0" y="60"/>
                </a:lnTo>
                <a:lnTo>
                  <a:pt x="0" y="60"/>
                </a:lnTo>
                <a:lnTo>
                  <a:pt x="1" y="61"/>
                </a:lnTo>
                <a:lnTo>
                  <a:pt x="1" y="65"/>
                </a:lnTo>
                <a:lnTo>
                  <a:pt x="4" y="71"/>
                </a:lnTo>
                <a:lnTo>
                  <a:pt x="4" y="71"/>
                </a:lnTo>
                <a:lnTo>
                  <a:pt x="5" y="73"/>
                </a:lnTo>
                <a:lnTo>
                  <a:pt x="9" y="76"/>
                </a:lnTo>
                <a:lnTo>
                  <a:pt x="17" y="80"/>
                </a:lnTo>
                <a:lnTo>
                  <a:pt x="33" y="86"/>
                </a:lnTo>
                <a:lnTo>
                  <a:pt x="33" y="86"/>
                </a:lnTo>
                <a:lnTo>
                  <a:pt x="36" y="87"/>
                </a:lnTo>
                <a:lnTo>
                  <a:pt x="36" y="89"/>
                </a:lnTo>
                <a:lnTo>
                  <a:pt x="36" y="92"/>
                </a:lnTo>
                <a:lnTo>
                  <a:pt x="37" y="96"/>
                </a:lnTo>
                <a:lnTo>
                  <a:pt x="37" y="96"/>
                </a:lnTo>
                <a:lnTo>
                  <a:pt x="38" y="98"/>
                </a:lnTo>
                <a:lnTo>
                  <a:pt x="42" y="102"/>
                </a:lnTo>
                <a:lnTo>
                  <a:pt x="47" y="109"/>
                </a:lnTo>
                <a:lnTo>
                  <a:pt x="49" y="119"/>
                </a:lnTo>
                <a:lnTo>
                  <a:pt x="49" y="119"/>
                </a:lnTo>
                <a:lnTo>
                  <a:pt x="51" y="130"/>
                </a:lnTo>
                <a:lnTo>
                  <a:pt x="49" y="136"/>
                </a:lnTo>
                <a:lnTo>
                  <a:pt x="48" y="141"/>
                </a:lnTo>
                <a:lnTo>
                  <a:pt x="47" y="146"/>
                </a:lnTo>
                <a:lnTo>
                  <a:pt x="47" y="146"/>
                </a:lnTo>
                <a:lnTo>
                  <a:pt x="47" y="154"/>
                </a:lnTo>
                <a:lnTo>
                  <a:pt x="46" y="157"/>
                </a:lnTo>
                <a:lnTo>
                  <a:pt x="43" y="160"/>
                </a:lnTo>
                <a:lnTo>
                  <a:pt x="43" y="160"/>
                </a:lnTo>
                <a:lnTo>
                  <a:pt x="51" y="166"/>
                </a:lnTo>
                <a:lnTo>
                  <a:pt x="51" y="166"/>
                </a:lnTo>
                <a:lnTo>
                  <a:pt x="56" y="168"/>
                </a:lnTo>
                <a:lnTo>
                  <a:pt x="63" y="171"/>
                </a:lnTo>
                <a:lnTo>
                  <a:pt x="70" y="173"/>
                </a:lnTo>
                <a:lnTo>
                  <a:pt x="79" y="173"/>
                </a:lnTo>
                <a:lnTo>
                  <a:pt x="79" y="173"/>
                </a:lnTo>
                <a:lnTo>
                  <a:pt x="84" y="174"/>
                </a:lnTo>
                <a:lnTo>
                  <a:pt x="85" y="176"/>
                </a:lnTo>
                <a:lnTo>
                  <a:pt x="86" y="177"/>
                </a:lnTo>
                <a:lnTo>
                  <a:pt x="89" y="178"/>
                </a:lnTo>
                <a:lnTo>
                  <a:pt x="89" y="178"/>
                </a:lnTo>
                <a:lnTo>
                  <a:pt x="91" y="179"/>
                </a:lnTo>
                <a:lnTo>
                  <a:pt x="96" y="181"/>
                </a:lnTo>
                <a:lnTo>
                  <a:pt x="109" y="181"/>
                </a:lnTo>
                <a:lnTo>
                  <a:pt x="109" y="181"/>
                </a:lnTo>
                <a:lnTo>
                  <a:pt x="106" y="176"/>
                </a:lnTo>
                <a:lnTo>
                  <a:pt x="106" y="176"/>
                </a:lnTo>
                <a:lnTo>
                  <a:pt x="109" y="172"/>
                </a:lnTo>
                <a:lnTo>
                  <a:pt x="114" y="166"/>
                </a:lnTo>
                <a:lnTo>
                  <a:pt x="118" y="161"/>
                </a:lnTo>
                <a:lnTo>
                  <a:pt x="123" y="158"/>
                </a:lnTo>
                <a:lnTo>
                  <a:pt x="123" y="158"/>
                </a:lnTo>
                <a:lnTo>
                  <a:pt x="128" y="158"/>
                </a:lnTo>
                <a:lnTo>
                  <a:pt x="136" y="161"/>
                </a:lnTo>
                <a:lnTo>
                  <a:pt x="136" y="161"/>
                </a:lnTo>
                <a:lnTo>
                  <a:pt x="143" y="163"/>
                </a:lnTo>
                <a:lnTo>
                  <a:pt x="149" y="165"/>
                </a:lnTo>
                <a:lnTo>
                  <a:pt x="149" y="165"/>
                </a:lnTo>
                <a:lnTo>
                  <a:pt x="154" y="163"/>
                </a:lnTo>
                <a:lnTo>
                  <a:pt x="154" y="163"/>
                </a:lnTo>
                <a:lnTo>
                  <a:pt x="154" y="158"/>
                </a:lnTo>
                <a:lnTo>
                  <a:pt x="154" y="156"/>
                </a:lnTo>
                <a:lnTo>
                  <a:pt x="155" y="155"/>
                </a:lnTo>
                <a:lnTo>
                  <a:pt x="155" y="155"/>
                </a:lnTo>
                <a:lnTo>
                  <a:pt x="157" y="155"/>
                </a:lnTo>
                <a:lnTo>
                  <a:pt x="158" y="156"/>
                </a:lnTo>
                <a:lnTo>
                  <a:pt x="162" y="160"/>
                </a:lnTo>
                <a:lnTo>
                  <a:pt x="162" y="160"/>
                </a:lnTo>
                <a:lnTo>
                  <a:pt x="165" y="156"/>
                </a:lnTo>
                <a:lnTo>
                  <a:pt x="165" y="156"/>
                </a:lnTo>
                <a:lnTo>
                  <a:pt x="163" y="145"/>
                </a:lnTo>
                <a:lnTo>
                  <a:pt x="163" y="145"/>
                </a:lnTo>
                <a:lnTo>
                  <a:pt x="160" y="140"/>
                </a:lnTo>
                <a:lnTo>
                  <a:pt x="157" y="135"/>
                </a:lnTo>
                <a:lnTo>
                  <a:pt x="155" y="131"/>
                </a:lnTo>
                <a:lnTo>
                  <a:pt x="154" y="129"/>
                </a:lnTo>
                <a:lnTo>
                  <a:pt x="155" y="128"/>
                </a:lnTo>
                <a:lnTo>
                  <a:pt x="155" y="128"/>
                </a:lnTo>
                <a:lnTo>
                  <a:pt x="159" y="123"/>
                </a:lnTo>
                <a:lnTo>
                  <a:pt x="162" y="121"/>
                </a:lnTo>
                <a:lnTo>
                  <a:pt x="162" y="119"/>
                </a:lnTo>
                <a:lnTo>
                  <a:pt x="162" y="119"/>
                </a:lnTo>
                <a:lnTo>
                  <a:pt x="160" y="112"/>
                </a:lnTo>
                <a:lnTo>
                  <a:pt x="160" y="108"/>
                </a:lnTo>
                <a:lnTo>
                  <a:pt x="158" y="105"/>
                </a:lnTo>
                <a:lnTo>
                  <a:pt x="158" y="105"/>
                </a:lnTo>
                <a:lnTo>
                  <a:pt x="150" y="103"/>
                </a:lnTo>
                <a:lnTo>
                  <a:pt x="149" y="101"/>
                </a:lnTo>
                <a:lnTo>
                  <a:pt x="150" y="99"/>
                </a:lnTo>
                <a:lnTo>
                  <a:pt x="150" y="99"/>
                </a:lnTo>
                <a:lnTo>
                  <a:pt x="160" y="88"/>
                </a:lnTo>
                <a:lnTo>
                  <a:pt x="166" y="81"/>
                </a:lnTo>
                <a:lnTo>
                  <a:pt x="168" y="77"/>
                </a:lnTo>
                <a:lnTo>
                  <a:pt x="169" y="7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3" name="Freeform 1111"/>
          <p:cNvSpPr>
            <a:spLocks/>
          </p:cNvSpPr>
          <p:nvPr/>
        </p:nvSpPr>
        <p:spPr bwMode="gray">
          <a:xfrm>
            <a:off x="1841864" y="3405545"/>
            <a:ext cx="155509" cy="90823"/>
          </a:xfrm>
          <a:custGeom>
            <a:avLst/>
            <a:gdLst>
              <a:gd name="T0" fmla="*/ 85 w 92"/>
              <a:gd name="T1" fmla="*/ 38 h 53"/>
              <a:gd name="T2" fmla="*/ 85 w 92"/>
              <a:gd name="T3" fmla="*/ 38 h 53"/>
              <a:gd name="T4" fmla="*/ 90 w 92"/>
              <a:gd name="T5" fmla="*/ 27 h 53"/>
              <a:gd name="T6" fmla="*/ 92 w 92"/>
              <a:gd name="T7" fmla="*/ 21 h 53"/>
              <a:gd name="T8" fmla="*/ 92 w 92"/>
              <a:gd name="T9" fmla="*/ 14 h 53"/>
              <a:gd name="T10" fmla="*/ 92 w 92"/>
              <a:gd name="T11" fmla="*/ 14 h 53"/>
              <a:gd name="T12" fmla="*/ 90 w 92"/>
              <a:gd name="T13" fmla="*/ 5 h 53"/>
              <a:gd name="T14" fmla="*/ 88 w 92"/>
              <a:gd name="T15" fmla="*/ 1 h 53"/>
              <a:gd name="T16" fmla="*/ 85 w 92"/>
              <a:gd name="T17" fmla="*/ 0 h 53"/>
              <a:gd name="T18" fmla="*/ 85 w 92"/>
              <a:gd name="T19" fmla="*/ 0 h 53"/>
              <a:gd name="T20" fmla="*/ 81 w 92"/>
              <a:gd name="T21" fmla="*/ 0 h 53"/>
              <a:gd name="T22" fmla="*/ 76 w 92"/>
              <a:gd name="T23" fmla="*/ 2 h 53"/>
              <a:gd name="T24" fmla="*/ 70 w 92"/>
              <a:gd name="T25" fmla="*/ 3 h 53"/>
              <a:gd name="T26" fmla="*/ 64 w 92"/>
              <a:gd name="T27" fmla="*/ 3 h 53"/>
              <a:gd name="T28" fmla="*/ 64 w 92"/>
              <a:gd name="T29" fmla="*/ 3 h 53"/>
              <a:gd name="T30" fmla="*/ 57 w 92"/>
              <a:gd name="T31" fmla="*/ 3 h 53"/>
              <a:gd name="T32" fmla="*/ 57 w 92"/>
              <a:gd name="T33" fmla="*/ 3 h 53"/>
              <a:gd name="T34" fmla="*/ 53 w 92"/>
              <a:gd name="T35" fmla="*/ 9 h 53"/>
              <a:gd name="T36" fmla="*/ 48 w 92"/>
              <a:gd name="T37" fmla="*/ 13 h 53"/>
              <a:gd name="T38" fmla="*/ 48 w 92"/>
              <a:gd name="T39" fmla="*/ 13 h 53"/>
              <a:gd name="T40" fmla="*/ 46 w 92"/>
              <a:gd name="T41" fmla="*/ 16 h 53"/>
              <a:gd name="T42" fmla="*/ 43 w 92"/>
              <a:gd name="T43" fmla="*/ 19 h 53"/>
              <a:gd name="T44" fmla="*/ 42 w 92"/>
              <a:gd name="T45" fmla="*/ 24 h 53"/>
              <a:gd name="T46" fmla="*/ 42 w 92"/>
              <a:gd name="T47" fmla="*/ 24 h 53"/>
              <a:gd name="T48" fmla="*/ 37 w 92"/>
              <a:gd name="T49" fmla="*/ 27 h 53"/>
              <a:gd name="T50" fmla="*/ 28 w 92"/>
              <a:gd name="T51" fmla="*/ 29 h 53"/>
              <a:gd name="T52" fmla="*/ 11 w 92"/>
              <a:gd name="T53" fmla="*/ 32 h 53"/>
              <a:gd name="T54" fmla="*/ 11 w 92"/>
              <a:gd name="T55" fmla="*/ 32 h 53"/>
              <a:gd name="T56" fmla="*/ 6 w 92"/>
              <a:gd name="T57" fmla="*/ 33 h 53"/>
              <a:gd name="T58" fmla="*/ 0 w 92"/>
              <a:gd name="T59" fmla="*/ 35 h 53"/>
              <a:gd name="T60" fmla="*/ 0 w 92"/>
              <a:gd name="T61" fmla="*/ 35 h 53"/>
              <a:gd name="T62" fmla="*/ 0 w 92"/>
              <a:gd name="T63" fmla="*/ 39 h 53"/>
              <a:gd name="T64" fmla="*/ 0 w 92"/>
              <a:gd name="T65" fmla="*/ 39 h 53"/>
              <a:gd name="T66" fmla="*/ 5 w 92"/>
              <a:gd name="T67" fmla="*/ 45 h 53"/>
              <a:gd name="T68" fmla="*/ 10 w 92"/>
              <a:gd name="T69" fmla="*/ 50 h 53"/>
              <a:gd name="T70" fmla="*/ 10 w 92"/>
              <a:gd name="T71" fmla="*/ 50 h 53"/>
              <a:gd name="T72" fmla="*/ 14 w 92"/>
              <a:gd name="T73" fmla="*/ 49 h 53"/>
              <a:gd name="T74" fmla="*/ 14 w 92"/>
              <a:gd name="T75" fmla="*/ 49 h 53"/>
              <a:gd name="T76" fmla="*/ 17 w 92"/>
              <a:gd name="T77" fmla="*/ 48 h 53"/>
              <a:gd name="T78" fmla="*/ 21 w 92"/>
              <a:gd name="T79" fmla="*/ 45 h 53"/>
              <a:gd name="T80" fmla="*/ 26 w 92"/>
              <a:gd name="T81" fmla="*/ 43 h 53"/>
              <a:gd name="T82" fmla="*/ 31 w 92"/>
              <a:gd name="T83" fmla="*/ 43 h 53"/>
              <a:gd name="T84" fmla="*/ 31 w 92"/>
              <a:gd name="T85" fmla="*/ 43 h 53"/>
              <a:gd name="T86" fmla="*/ 38 w 92"/>
              <a:gd name="T87" fmla="*/ 46 h 53"/>
              <a:gd name="T88" fmla="*/ 47 w 92"/>
              <a:gd name="T89" fmla="*/ 53 h 53"/>
              <a:gd name="T90" fmla="*/ 47 w 92"/>
              <a:gd name="T91" fmla="*/ 53 h 53"/>
              <a:gd name="T92" fmla="*/ 62 w 92"/>
              <a:gd name="T93" fmla="*/ 51 h 53"/>
              <a:gd name="T94" fmla="*/ 62 w 92"/>
              <a:gd name="T95" fmla="*/ 51 h 53"/>
              <a:gd name="T96" fmla="*/ 76 w 92"/>
              <a:gd name="T97" fmla="*/ 51 h 53"/>
              <a:gd name="T98" fmla="*/ 76 w 92"/>
              <a:gd name="T99" fmla="*/ 51 h 53"/>
              <a:gd name="T100" fmla="*/ 81 w 92"/>
              <a:gd name="T101" fmla="*/ 49 h 53"/>
              <a:gd name="T102" fmla="*/ 86 w 92"/>
              <a:gd name="T103" fmla="*/ 46 h 53"/>
              <a:gd name="T104" fmla="*/ 86 w 92"/>
              <a:gd name="T105" fmla="*/ 46 h 53"/>
              <a:gd name="T106" fmla="*/ 84 w 92"/>
              <a:gd name="T107" fmla="*/ 41 h 53"/>
              <a:gd name="T108" fmla="*/ 85 w 92"/>
              <a:gd name="T109"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53">
                <a:moveTo>
                  <a:pt x="85" y="38"/>
                </a:moveTo>
                <a:lnTo>
                  <a:pt x="85" y="38"/>
                </a:lnTo>
                <a:lnTo>
                  <a:pt x="90" y="27"/>
                </a:lnTo>
                <a:lnTo>
                  <a:pt x="92" y="21"/>
                </a:lnTo>
                <a:lnTo>
                  <a:pt x="92" y="14"/>
                </a:lnTo>
                <a:lnTo>
                  <a:pt x="92" y="14"/>
                </a:lnTo>
                <a:lnTo>
                  <a:pt x="90" y="5"/>
                </a:lnTo>
                <a:lnTo>
                  <a:pt x="88" y="1"/>
                </a:lnTo>
                <a:lnTo>
                  <a:pt x="85" y="0"/>
                </a:lnTo>
                <a:lnTo>
                  <a:pt x="85" y="0"/>
                </a:lnTo>
                <a:lnTo>
                  <a:pt x="81" y="0"/>
                </a:lnTo>
                <a:lnTo>
                  <a:pt x="76" y="2"/>
                </a:lnTo>
                <a:lnTo>
                  <a:pt x="70" y="3"/>
                </a:lnTo>
                <a:lnTo>
                  <a:pt x="64" y="3"/>
                </a:lnTo>
                <a:lnTo>
                  <a:pt x="64" y="3"/>
                </a:lnTo>
                <a:lnTo>
                  <a:pt x="57" y="3"/>
                </a:lnTo>
                <a:lnTo>
                  <a:pt x="57" y="3"/>
                </a:lnTo>
                <a:lnTo>
                  <a:pt x="53" y="9"/>
                </a:lnTo>
                <a:lnTo>
                  <a:pt x="48" y="13"/>
                </a:lnTo>
                <a:lnTo>
                  <a:pt x="48" y="13"/>
                </a:lnTo>
                <a:lnTo>
                  <a:pt x="46" y="16"/>
                </a:lnTo>
                <a:lnTo>
                  <a:pt x="43" y="19"/>
                </a:lnTo>
                <a:lnTo>
                  <a:pt x="42" y="24"/>
                </a:lnTo>
                <a:lnTo>
                  <a:pt x="42" y="24"/>
                </a:lnTo>
                <a:lnTo>
                  <a:pt x="37" y="27"/>
                </a:lnTo>
                <a:lnTo>
                  <a:pt x="28" y="29"/>
                </a:lnTo>
                <a:lnTo>
                  <a:pt x="11" y="32"/>
                </a:lnTo>
                <a:lnTo>
                  <a:pt x="11" y="32"/>
                </a:lnTo>
                <a:lnTo>
                  <a:pt x="6" y="33"/>
                </a:lnTo>
                <a:lnTo>
                  <a:pt x="0" y="35"/>
                </a:lnTo>
                <a:lnTo>
                  <a:pt x="0" y="35"/>
                </a:lnTo>
                <a:lnTo>
                  <a:pt x="0" y="39"/>
                </a:lnTo>
                <a:lnTo>
                  <a:pt x="0" y="39"/>
                </a:lnTo>
                <a:lnTo>
                  <a:pt x="5" y="45"/>
                </a:lnTo>
                <a:lnTo>
                  <a:pt x="10" y="50"/>
                </a:lnTo>
                <a:lnTo>
                  <a:pt x="10" y="50"/>
                </a:lnTo>
                <a:lnTo>
                  <a:pt x="14" y="49"/>
                </a:lnTo>
                <a:lnTo>
                  <a:pt x="14" y="49"/>
                </a:lnTo>
                <a:lnTo>
                  <a:pt x="17" y="48"/>
                </a:lnTo>
                <a:lnTo>
                  <a:pt x="21" y="45"/>
                </a:lnTo>
                <a:lnTo>
                  <a:pt x="26" y="43"/>
                </a:lnTo>
                <a:lnTo>
                  <a:pt x="31" y="43"/>
                </a:lnTo>
                <a:lnTo>
                  <a:pt x="31" y="43"/>
                </a:lnTo>
                <a:lnTo>
                  <a:pt x="38" y="46"/>
                </a:lnTo>
                <a:lnTo>
                  <a:pt x="47" y="53"/>
                </a:lnTo>
                <a:lnTo>
                  <a:pt x="47" y="53"/>
                </a:lnTo>
                <a:lnTo>
                  <a:pt x="62" y="51"/>
                </a:lnTo>
                <a:lnTo>
                  <a:pt x="62" y="51"/>
                </a:lnTo>
                <a:lnTo>
                  <a:pt x="76" y="51"/>
                </a:lnTo>
                <a:lnTo>
                  <a:pt x="76" y="51"/>
                </a:lnTo>
                <a:lnTo>
                  <a:pt x="81" y="49"/>
                </a:lnTo>
                <a:lnTo>
                  <a:pt x="86" y="46"/>
                </a:lnTo>
                <a:lnTo>
                  <a:pt x="86" y="46"/>
                </a:lnTo>
                <a:lnTo>
                  <a:pt x="84" y="41"/>
                </a:lnTo>
                <a:lnTo>
                  <a:pt x="85" y="3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4" name="Freeform 1115"/>
          <p:cNvSpPr>
            <a:spLocks noEditPoints="1"/>
          </p:cNvSpPr>
          <p:nvPr/>
        </p:nvSpPr>
        <p:spPr bwMode="gray">
          <a:xfrm>
            <a:off x="1760729" y="3479231"/>
            <a:ext cx="278901" cy="291317"/>
          </a:xfrm>
          <a:custGeom>
            <a:avLst/>
            <a:gdLst>
              <a:gd name="T0" fmla="*/ 149 w 165"/>
              <a:gd name="T1" fmla="*/ 111 h 170"/>
              <a:gd name="T2" fmla="*/ 133 w 165"/>
              <a:gd name="T3" fmla="*/ 106 h 170"/>
              <a:gd name="T4" fmla="*/ 132 w 165"/>
              <a:gd name="T5" fmla="*/ 96 h 170"/>
              <a:gd name="T6" fmla="*/ 128 w 165"/>
              <a:gd name="T7" fmla="*/ 95 h 170"/>
              <a:gd name="T8" fmla="*/ 118 w 165"/>
              <a:gd name="T9" fmla="*/ 95 h 170"/>
              <a:gd name="T10" fmla="*/ 111 w 165"/>
              <a:gd name="T11" fmla="*/ 87 h 170"/>
              <a:gd name="T12" fmla="*/ 100 w 165"/>
              <a:gd name="T13" fmla="*/ 71 h 170"/>
              <a:gd name="T14" fmla="*/ 97 w 165"/>
              <a:gd name="T15" fmla="*/ 65 h 170"/>
              <a:gd name="T16" fmla="*/ 89 w 165"/>
              <a:gd name="T17" fmla="*/ 59 h 170"/>
              <a:gd name="T18" fmla="*/ 85 w 165"/>
              <a:gd name="T19" fmla="*/ 54 h 170"/>
              <a:gd name="T20" fmla="*/ 80 w 165"/>
              <a:gd name="T21" fmla="*/ 49 h 170"/>
              <a:gd name="T22" fmla="*/ 84 w 165"/>
              <a:gd name="T23" fmla="*/ 39 h 170"/>
              <a:gd name="T24" fmla="*/ 84 w 165"/>
              <a:gd name="T25" fmla="*/ 37 h 170"/>
              <a:gd name="T26" fmla="*/ 80 w 165"/>
              <a:gd name="T27" fmla="*/ 35 h 170"/>
              <a:gd name="T28" fmla="*/ 83 w 165"/>
              <a:gd name="T29" fmla="*/ 32 h 170"/>
              <a:gd name="T30" fmla="*/ 95 w 165"/>
              <a:gd name="T31" fmla="*/ 24 h 170"/>
              <a:gd name="T32" fmla="*/ 97 w 165"/>
              <a:gd name="T33" fmla="*/ 18 h 170"/>
              <a:gd name="T34" fmla="*/ 95 w 165"/>
              <a:gd name="T35" fmla="*/ 10 h 170"/>
              <a:gd name="T36" fmla="*/ 79 w 165"/>
              <a:gd name="T37" fmla="*/ 0 h 170"/>
              <a:gd name="T38" fmla="*/ 69 w 165"/>
              <a:gd name="T39" fmla="*/ 2 h 170"/>
              <a:gd name="T40" fmla="*/ 62 w 165"/>
              <a:gd name="T41" fmla="*/ 6 h 170"/>
              <a:gd name="T42" fmla="*/ 51 w 165"/>
              <a:gd name="T43" fmla="*/ 14 h 170"/>
              <a:gd name="T44" fmla="*/ 35 w 165"/>
              <a:gd name="T45" fmla="*/ 16 h 170"/>
              <a:gd name="T46" fmla="*/ 19 w 165"/>
              <a:gd name="T47" fmla="*/ 17 h 170"/>
              <a:gd name="T48" fmla="*/ 8 w 165"/>
              <a:gd name="T49" fmla="*/ 28 h 170"/>
              <a:gd name="T50" fmla="*/ 5 w 165"/>
              <a:gd name="T51" fmla="*/ 32 h 170"/>
              <a:gd name="T52" fmla="*/ 0 w 165"/>
              <a:gd name="T53" fmla="*/ 38 h 170"/>
              <a:gd name="T54" fmla="*/ 6 w 165"/>
              <a:gd name="T55" fmla="*/ 49 h 170"/>
              <a:gd name="T56" fmla="*/ 11 w 165"/>
              <a:gd name="T57" fmla="*/ 65 h 170"/>
              <a:gd name="T58" fmla="*/ 30 w 165"/>
              <a:gd name="T59" fmla="*/ 49 h 170"/>
              <a:gd name="T60" fmla="*/ 33 w 165"/>
              <a:gd name="T61" fmla="*/ 49 h 170"/>
              <a:gd name="T62" fmla="*/ 48 w 165"/>
              <a:gd name="T63" fmla="*/ 55 h 170"/>
              <a:gd name="T64" fmla="*/ 59 w 165"/>
              <a:gd name="T65" fmla="*/ 72 h 170"/>
              <a:gd name="T66" fmla="*/ 69 w 165"/>
              <a:gd name="T67" fmla="*/ 86 h 170"/>
              <a:gd name="T68" fmla="*/ 85 w 165"/>
              <a:gd name="T69" fmla="*/ 99 h 170"/>
              <a:gd name="T70" fmla="*/ 111 w 165"/>
              <a:gd name="T71" fmla="*/ 118 h 170"/>
              <a:gd name="T72" fmla="*/ 120 w 165"/>
              <a:gd name="T73" fmla="*/ 128 h 170"/>
              <a:gd name="T74" fmla="*/ 127 w 165"/>
              <a:gd name="T75" fmla="*/ 134 h 170"/>
              <a:gd name="T76" fmla="*/ 131 w 165"/>
              <a:gd name="T77" fmla="*/ 139 h 170"/>
              <a:gd name="T78" fmla="*/ 136 w 165"/>
              <a:gd name="T79" fmla="*/ 152 h 170"/>
              <a:gd name="T80" fmla="*/ 132 w 165"/>
              <a:gd name="T81" fmla="*/ 162 h 170"/>
              <a:gd name="T82" fmla="*/ 131 w 165"/>
              <a:gd name="T83" fmla="*/ 170 h 170"/>
              <a:gd name="T84" fmla="*/ 136 w 165"/>
              <a:gd name="T85" fmla="*/ 166 h 170"/>
              <a:gd name="T86" fmla="*/ 142 w 165"/>
              <a:gd name="T87" fmla="*/ 151 h 170"/>
              <a:gd name="T88" fmla="*/ 144 w 165"/>
              <a:gd name="T89" fmla="*/ 140 h 170"/>
              <a:gd name="T90" fmla="*/ 138 w 165"/>
              <a:gd name="T91" fmla="*/ 135 h 170"/>
              <a:gd name="T92" fmla="*/ 144 w 165"/>
              <a:gd name="T93" fmla="*/ 125 h 170"/>
              <a:gd name="T94" fmla="*/ 149 w 165"/>
              <a:gd name="T95" fmla="*/ 125 h 170"/>
              <a:gd name="T96" fmla="*/ 159 w 165"/>
              <a:gd name="T97" fmla="*/ 130 h 170"/>
              <a:gd name="T98" fmla="*/ 165 w 165"/>
              <a:gd name="T99" fmla="*/ 128 h 170"/>
              <a:gd name="T100" fmla="*/ 161 w 165"/>
              <a:gd name="T101" fmla="*/ 120 h 170"/>
              <a:gd name="T102" fmla="*/ 79 w 165"/>
              <a:gd name="T103" fmla="*/ 59 h 170"/>
              <a:gd name="T104" fmla="*/ 76 w 165"/>
              <a:gd name="T105" fmla="*/ 56 h 170"/>
              <a:gd name="T106" fmla="*/ 80 w 165"/>
              <a:gd name="T107" fmla="*/ 55 h 170"/>
              <a:gd name="T108" fmla="*/ 88 w 165"/>
              <a:gd name="T109" fmla="*/ 96 h 170"/>
              <a:gd name="T110" fmla="*/ 85 w 165"/>
              <a:gd name="T111" fmla="*/ 95 h 170"/>
              <a:gd name="T112" fmla="*/ 88 w 165"/>
              <a:gd name="T113" fmla="*/ 93 h 170"/>
              <a:gd name="T114" fmla="*/ 88 w 165"/>
              <a:gd name="T115"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70">
                <a:moveTo>
                  <a:pt x="154" y="113"/>
                </a:moveTo>
                <a:lnTo>
                  <a:pt x="154" y="113"/>
                </a:lnTo>
                <a:lnTo>
                  <a:pt x="149" y="111"/>
                </a:lnTo>
                <a:lnTo>
                  <a:pt x="143" y="108"/>
                </a:lnTo>
                <a:lnTo>
                  <a:pt x="133" y="106"/>
                </a:lnTo>
                <a:lnTo>
                  <a:pt x="133" y="106"/>
                </a:lnTo>
                <a:lnTo>
                  <a:pt x="131" y="104"/>
                </a:lnTo>
                <a:lnTo>
                  <a:pt x="131" y="102"/>
                </a:lnTo>
                <a:lnTo>
                  <a:pt x="132" y="96"/>
                </a:lnTo>
                <a:lnTo>
                  <a:pt x="132" y="96"/>
                </a:lnTo>
                <a:lnTo>
                  <a:pt x="131" y="95"/>
                </a:lnTo>
                <a:lnTo>
                  <a:pt x="128" y="95"/>
                </a:lnTo>
                <a:lnTo>
                  <a:pt x="121" y="95"/>
                </a:lnTo>
                <a:lnTo>
                  <a:pt x="121" y="95"/>
                </a:lnTo>
                <a:lnTo>
                  <a:pt x="118" y="95"/>
                </a:lnTo>
                <a:lnTo>
                  <a:pt x="116" y="93"/>
                </a:lnTo>
                <a:lnTo>
                  <a:pt x="111" y="87"/>
                </a:lnTo>
                <a:lnTo>
                  <a:pt x="111" y="87"/>
                </a:lnTo>
                <a:lnTo>
                  <a:pt x="107" y="83"/>
                </a:lnTo>
                <a:lnTo>
                  <a:pt x="104" y="77"/>
                </a:lnTo>
                <a:lnTo>
                  <a:pt x="100" y="71"/>
                </a:lnTo>
                <a:lnTo>
                  <a:pt x="99" y="67"/>
                </a:lnTo>
                <a:lnTo>
                  <a:pt x="99" y="67"/>
                </a:lnTo>
                <a:lnTo>
                  <a:pt x="97" y="65"/>
                </a:lnTo>
                <a:lnTo>
                  <a:pt x="95" y="63"/>
                </a:lnTo>
                <a:lnTo>
                  <a:pt x="92" y="60"/>
                </a:lnTo>
                <a:lnTo>
                  <a:pt x="89" y="59"/>
                </a:lnTo>
                <a:lnTo>
                  <a:pt x="89" y="59"/>
                </a:lnTo>
                <a:lnTo>
                  <a:pt x="86" y="58"/>
                </a:lnTo>
                <a:lnTo>
                  <a:pt x="85" y="54"/>
                </a:lnTo>
                <a:lnTo>
                  <a:pt x="83" y="50"/>
                </a:lnTo>
                <a:lnTo>
                  <a:pt x="80" y="49"/>
                </a:lnTo>
                <a:lnTo>
                  <a:pt x="80" y="49"/>
                </a:lnTo>
                <a:lnTo>
                  <a:pt x="79" y="48"/>
                </a:lnTo>
                <a:lnTo>
                  <a:pt x="80" y="45"/>
                </a:lnTo>
                <a:lnTo>
                  <a:pt x="84" y="39"/>
                </a:lnTo>
                <a:lnTo>
                  <a:pt x="84" y="39"/>
                </a:lnTo>
                <a:lnTo>
                  <a:pt x="85" y="38"/>
                </a:lnTo>
                <a:lnTo>
                  <a:pt x="84" y="37"/>
                </a:lnTo>
                <a:lnTo>
                  <a:pt x="83" y="37"/>
                </a:lnTo>
                <a:lnTo>
                  <a:pt x="80" y="35"/>
                </a:lnTo>
                <a:lnTo>
                  <a:pt x="80" y="35"/>
                </a:lnTo>
                <a:lnTo>
                  <a:pt x="79" y="34"/>
                </a:lnTo>
                <a:lnTo>
                  <a:pt x="79" y="33"/>
                </a:lnTo>
                <a:lnTo>
                  <a:pt x="83" y="32"/>
                </a:lnTo>
                <a:lnTo>
                  <a:pt x="83" y="32"/>
                </a:lnTo>
                <a:lnTo>
                  <a:pt x="89" y="27"/>
                </a:lnTo>
                <a:lnTo>
                  <a:pt x="95" y="24"/>
                </a:lnTo>
                <a:lnTo>
                  <a:pt x="95" y="24"/>
                </a:lnTo>
                <a:lnTo>
                  <a:pt x="95" y="24"/>
                </a:lnTo>
                <a:lnTo>
                  <a:pt x="97" y="18"/>
                </a:lnTo>
                <a:lnTo>
                  <a:pt x="99" y="13"/>
                </a:lnTo>
                <a:lnTo>
                  <a:pt x="99" y="13"/>
                </a:lnTo>
                <a:lnTo>
                  <a:pt x="95" y="10"/>
                </a:lnTo>
                <a:lnTo>
                  <a:pt x="90" y="6"/>
                </a:lnTo>
                <a:lnTo>
                  <a:pt x="84" y="2"/>
                </a:lnTo>
                <a:lnTo>
                  <a:pt x="79" y="0"/>
                </a:lnTo>
                <a:lnTo>
                  <a:pt x="79" y="0"/>
                </a:lnTo>
                <a:lnTo>
                  <a:pt x="74" y="0"/>
                </a:lnTo>
                <a:lnTo>
                  <a:pt x="69" y="2"/>
                </a:lnTo>
                <a:lnTo>
                  <a:pt x="65" y="5"/>
                </a:lnTo>
                <a:lnTo>
                  <a:pt x="62" y="6"/>
                </a:lnTo>
                <a:lnTo>
                  <a:pt x="62" y="6"/>
                </a:lnTo>
                <a:lnTo>
                  <a:pt x="58" y="7"/>
                </a:lnTo>
                <a:lnTo>
                  <a:pt x="54" y="11"/>
                </a:lnTo>
                <a:lnTo>
                  <a:pt x="51" y="14"/>
                </a:lnTo>
                <a:lnTo>
                  <a:pt x="48" y="16"/>
                </a:lnTo>
                <a:lnTo>
                  <a:pt x="48" y="16"/>
                </a:lnTo>
                <a:lnTo>
                  <a:pt x="35" y="16"/>
                </a:lnTo>
                <a:lnTo>
                  <a:pt x="25" y="16"/>
                </a:lnTo>
                <a:lnTo>
                  <a:pt x="19" y="17"/>
                </a:lnTo>
                <a:lnTo>
                  <a:pt x="19" y="17"/>
                </a:lnTo>
                <a:lnTo>
                  <a:pt x="6" y="18"/>
                </a:lnTo>
                <a:lnTo>
                  <a:pt x="6" y="18"/>
                </a:lnTo>
                <a:lnTo>
                  <a:pt x="8" y="28"/>
                </a:lnTo>
                <a:lnTo>
                  <a:pt x="8" y="28"/>
                </a:lnTo>
                <a:lnTo>
                  <a:pt x="8" y="30"/>
                </a:lnTo>
                <a:lnTo>
                  <a:pt x="5" y="32"/>
                </a:lnTo>
                <a:lnTo>
                  <a:pt x="1" y="37"/>
                </a:lnTo>
                <a:lnTo>
                  <a:pt x="1" y="37"/>
                </a:lnTo>
                <a:lnTo>
                  <a:pt x="0" y="38"/>
                </a:lnTo>
                <a:lnTo>
                  <a:pt x="1" y="40"/>
                </a:lnTo>
                <a:lnTo>
                  <a:pt x="3" y="44"/>
                </a:lnTo>
                <a:lnTo>
                  <a:pt x="6" y="49"/>
                </a:lnTo>
                <a:lnTo>
                  <a:pt x="9" y="54"/>
                </a:lnTo>
                <a:lnTo>
                  <a:pt x="9" y="54"/>
                </a:lnTo>
                <a:lnTo>
                  <a:pt x="11" y="65"/>
                </a:lnTo>
                <a:lnTo>
                  <a:pt x="11" y="65"/>
                </a:lnTo>
                <a:lnTo>
                  <a:pt x="24" y="55"/>
                </a:lnTo>
                <a:lnTo>
                  <a:pt x="30" y="49"/>
                </a:lnTo>
                <a:lnTo>
                  <a:pt x="30" y="49"/>
                </a:lnTo>
                <a:lnTo>
                  <a:pt x="32" y="49"/>
                </a:lnTo>
                <a:lnTo>
                  <a:pt x="33" y="49"/>
                </a:lnTo>
                <a:lnTo>
                  <a:pt x="38" y="50"/>
                </a:lnTo>
                <a:lnTo>
                  <a:pt x="48" y="55"/>
                </a:lnTo>
                <a:lnTo>
                  <a:pt x="48" y="55"/>
                </a:lnTo>
                <a:lnTo>
                  <a:pt x="51" y="58"/>
                </a:lnTo>
                <a:lnTo>
                  <a:pt x="53" y="61"/>
                </a:lnTo>
                <a:lnTo>
                  <a:pt x="59" y="72"/>
                </a:lnTo>
                <a:lnTo>
                  <a:pt x="59" y="72"/>
                </a:lnTo>
                <a:lnTo>
                  <a:pt x="63" y="80"/>
                </a:lnTo>
                <a:lnTo>
                  <a:pt x="69" y="86"/>
                </a:lnTo>
                <a:lnTo>
                  <a:pt x="79" y="96"/>
                </a:lnTo>
                <a:lnTo>
                  <a:pt x="79" y="96"/>
                </a:lnTo>
                <a:lnTo>
                  <a:pt x="85" y="99"/>
                </a:lnTo>
                <a:lnTo>
                  <a:pt x="95" y="107"/>
                </a:lnTo>
                <a:lnTo>
                  <a:pt x="111" y="118"/>
                </a:lnTo>
                <a:lnTo>
                  <a:pt x="111" y="118"/>
                </a:lnTo>
                <a:lnTo>
                  <a:pt x="115" y="120"/>
                </a:lnTo>
                <a:lnTo>
                  <a:pt x="117" y="125"/>
                </a:lnTo>
                <a:lnTo>
                  <a:pt x="120" y="128"/>
                </a:lnTo>
                <a:lnTo>
                  <a:pt x="122" y="130"/>
                </a:lnTo>
                <a:lnTo>
                  <a:pt x="122" y="130"/>
                </a:lnTo>
                <a:lnTo>
                  <a:pt x="127" y="134"/>
                </a:lnTo>
                <a:lnTo>
                  <a:pt x="129" y="136"/>
                </a:lnTo>
                <a:lnTo>
                  <a:pt x="131" y="139"/>
                </a:lnTo>
                <a:lnTo>
                  <a:pt x="131" y="139"/>
                </a:lnTo>
                <a:lnTo>
                  <a:pt x="134" y="145"/>
                </a:lnTo>
                <a:lnTo>
                  <a:pt x="134" y="149"/>
                </a:lnTo>
                <a:lnTo>
                  <a:pt x="136" y="152"/>
                </a:lnTo>
                <a:lnTo>
                  <a:pt x="136" y="152"/>
                </a:lnTo>
                <a:lnTo>
                  <a:pt x="134" y="156"/>
                </a:lnTo>
                <a:lnTo>
                  <a:pt x="132" y="162"/>
                </a:lnTo>
                <a:lnTo>
                  <a:pt x="129" y="167"/>
                </a:lnTo>
                <a:lnTo>
                  <a:pt x="131" y="170"/>
                </a:lnTo>
                <a:lnTo>
                  <a:pt x="131" y="170"/>
                </a:lnTo>
                <a:lnTo>
                  <a:pt x="131" y="170"/>
                </a:lnTo>
                <a:lnTo>
                  <a:pt x="132" y="170"/>
                </a:lnTo>
                <a:lnTo>
                  <a:pt x="136" y="166"/>
                </a:lnTo>
                <a:lnTo>
                  <a:pt x="139" y="159"/>
                </a:lnTo>
                <a:lnTo>
                  <a:pt x="139" y="159"/>
                </a:lnTo>
                <a:lnTo>
                  <a:pt x="142" y="151"/>
                </a:lnTo>
                <a:lnTo>
                  <a:pt x="144" y="144"/>
                </a:lnTo>
                <a:lnTo>
                  <a:pt x="144" y="144"/>
                </a:lnTo>
                <a:lnTo>
                  <a:pt x="144" y="140"/>
                </a:lnTo>
                <a:lnTo>
                  <a:pt x="142" y="139"/>
                </a:lnTo>
                <a:lnTo>
                  <a:pt x="138" y="135"/>
                </a:lnTo>
                <a:lnTo>
                  <a:pt x="138" y="135"/>
                </a:lnTo>
                <a:lnTo>
                  <a:pt x="138" y="133"/>
                </a:lnTo>
                <a:lnTo>
                  <a:pt x="140" y="129"/>
                </a:lnTo>
                <a:lnTo>
                  <a:pt x="144" y="125"/>
                </a:lnTo>
                <a:lnTo>
                  <a:pt x="144" y="125"/>
                </a:lnTo>
                <a:lnTo>
                  <a:pt x="145" y="125"/>
                </a:lnTo>
                <a:lnTo>
                  <a:pt x="149" y="125"/>
                </a:lnTo>
                <a:lnTo>
                  <a:pt x="155" y="129"/>
                </a:lnTo>
                <a:lnTo>
                  <a:pt x="155" y="129"/>
                </a:lnTo>
                <a:lnTo>
                  <a:pt x="159" y="130"/>
                </a:lnTo>
                <a:lnTo>
                  <a:pt x="161" y="130"/>
                </a:lnTo>
                <a:lnTo>
                  <a:pt x="164" y="129"/>
                </a:lnTo>
                <a:lnTo>
                  <a:pt x="165" y="128"/>
                </a:lnTo>
                <a:lnTo>
                  <a:pt x="165" y="128"/>
                </a:lnTo>
                <a:lnTo>
                  <a:pt x="164" y="125"/>
                </a:lnTo>
                <a:lnTo>
                  <a:pt x="161" y="120"/>
                </a:lnTo>
                <a:lnTo>
                  <a:pt x="154" y="113"/>
                </a:lnTo>
                <a:close/>
                <a:moveTo>
                  <a:pt x="79" y="59"/>
                </a:moveTo>
                <a:lnTo>
                  <a:pt x="79" y="59"/>
                </a:lnTo>
                <a:lnTo>
                  <a:pt x="78" y="59"/>
                </a:lnTo>
                <a:lnTo>
                  <a:pt x="76" y="58"/>
                </a:lnTo>
                <a:lnTo>
                  <a:pt x="76" y="56"/>
                </a:lnTo>
                <a:lnTo>
                  <a:pt x="79" y="55"/>
                </a:lnTo>
                <a:lnTo>
                  <a:pt x="79" y="55"/>
                </a:lnTo>
                <a:lnTo>
                  <a:pt x="80" y="55"/>
                </a:lnTo>
                <a:lnTo>
                  <a:pt x="81" y="56"/>
                </a:lnTo>
                <a:lnTo>
                  <a:pt x="79" y="59"/>
                </a:lnTo>
                <a:close/>
                <a:moveTo>
                  <a:pt x="88" y="96"/>
                </a:moveTo>
                <a:lnTo>
                  <a:pt x="88" y="96"/>
                </a:lnTo>
                <a:lnTo>
                  <a:pt x="86" y="96"/>
                </a:lnTo>
                <a:lnTo>
                  <a:pt x="85" y="95"/>
                </a:lnTo>
                <a:lnTo>
                  <a:pt x="86" y="92"/>
                </a:lnTo>
                <a:lnTo>
                  <a:pt x="86" y="92"/>
                </a:lnTo>
                <a:lnTo>
                  <a:pt x="88" y="93"/>
                </a:lnTo>
                <a:lnTo>
                  <a:pt x="88" y="95"/>
                </a:lnTo>
                <a:lnTo>
                  <a:pt x="88" y="96"/>
                </a:lnTo>
                <a:lnTo>
                  <a:pt x="88" y="9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5" name="Freeform 1123"/>
          <p:cNvSpPr>
            <a:spLocks/>
          </p:cNvSpPr>
          <p:nvPr/>
        </p:nvSpPr>
        <p:spPr bwMode="gray">
          <a:xfrm>
            <a:off x="2335434" y="5335089"/>
            <a:ext cx="35496" cy="46268"/>
          </a:xfrm>
          <a:custGeom>
            <a:avLst/>
            <a:gdLst>
              <a:gd name="T0" fmla="*/ 6 w 21"/>
              <a:gd name="T1" fmla="*/ 27 h 27"/>
              <a:gd name="T2" fmla="*/ 6 w 21"/>
              <a:gd name="T3" fmla="*/ 27 h 27"/>
              <a:gd name="T4" fmla="*/ 6 w 21"/>
              <a:gd name="T5" fmla="*/ 27 h 27"/>
              <a:gd name="T6" fmla="*/ 1 w 21"/>
              <a:gd name="T7" fmla="*/ 27 h 27"/>
              <a:gd name="T8" fmla="*/ 0 w 21"/>
              <a:gd name="T9" fmla="*/ 26 h 27"/>
              <a:gd name="T10" fmla="*/ 0 w 21"/>
              <a:gd name="T11" fmla="*/ 25 h 27"/>
              <a:gd name="T12" fmla="*/ 0 w 21"/>
              <a:gd name="T13" fmla="*/ 25 h 27"/>
              <a:gd name="T14" fmla="*/ 1 w 21"/>
              <a:gd name="T15" fmla="*/ 15 h 27"/>
              <a:gd name="T16" fmla="*/ 4 w 21"/>
              <a:gd name="T17" fmla="*/ 8 h 27"/>
              <a:gd name="T18" fmla="*/ 6 w 21"/>
              <a:gd name="T19" fmla="*/ 3 h 27"/>
              <a:gd name="T20" fmla="*/ 6 w 21"/>
              <a:gd name="T21" fmla="*/ 3 h 27"/>
              <a:gd name="T22" fmla="*/ 10 w 21"/>
              <a:gd name="T23" fmla="*/ 1 h 27"/>
              <a:gd name="T24" fmla="*/ 15 w 21"/>
              <a:gd name="T25" fmla="*/ 0 h 27"/>
              <a:gd name="T26" fmla="*/ 15 w 21"/>
              <a:gd name="T27" fmla="*/ 0 h 27"/>
              <a:gd name="T28" fmla="*/ 15 w 21"/>
              <a:gd name="T29" fmla="*/ 0 h 27"/>
              <a:gd name="T30" fmla="*/ 15 w 21"/>
              <a:gd name="T31" fmla="*/ 0 h 27"/>
              <a:gd name="T32" fmla="*/ 15 w 21"/>
              <a:gd name="T33" fmla="*/ 0 h 27"/>
              <a:gd name="T34" fmla="*/ 15 w 21"/>
              <a:gd name="T35" fmla="*/ 3 h 27"/>
              <a:gd name="T36" fmla="*/ 15 w 21"/>
              <a:gd name="T37" fmla="*/ 3 h 27"/>
              <a:gd name="T38" fmla="*/ 15 w 21"/>
              <a:gd name="T39" fmla="*/ 3 h 27"/>
              <a:gd name="T40" fmla="*/ 15 w 21"/>
              <a:gd name="T41" fmla="*/ 3 h 27"/>
              <a:gd name="T42" fmla="*/ 17 w 21"/>
              <a:gd name="T43" fmla="*/ 8 h 27"/>
              <a:gd name="T44" fmla="*/ 20 w 21"/>
              <a:gd name="T45" fmla="*/ 11 h 27"/>
              <a:gd name="T46" fmla="*/ 20 w 21"/>
              <a:gd name="T47" fmla="*/ 11 h 27"/>
              <a:gd name="T48" fmla="*/ 20 w 21"/>
              <a:gd name="T49" fmla="*/ 11 h 27"/>
              <a:gd name="T50" fmla="*/ 20 w 21"/>
              <a:gd name="T51" fmla="*/ 11 h 27"/>
              <a:gd name="T52" fmla="*/ 20 w 21"/>
              <a:gd name="T53" fmla="*/ 11 h 27"/>
              <a:gd name="T54" fmla="*/ 20 w 21"/>
              <a:gd name="T55" fmla="*/ 11 h 27"/>
              <a:gd name="T56" fmla="*/ 21 w 21"/>
              <a:gd name="T57" fmla="*/ 14 h 27"/>
              <a:gd name="T58" fmla="*/ 21 w 21"/>
              <a:gd name="T59" fmla="*/ 14 h 27"/>
              <a:gd name="T60" fmla="*/ 18 w 21"/>
              <a:gd name="T61" fmla="*/ 21 h 27"/>
              <a:gd name="T62" fmla="*/ 16 w 21"/>
              <a:gd name="T63" fmla="*/ 24 h 27"/>
              <a:gd name="T64" fmla="*/ 13 w 21"/>
              <a:gd name="T65" fmla="*/ 26 h 27"/>
              <a:gd name="T66" fmla="*/ 13 w 21"/>
              <a:gd name="T67" fmla="*/ 26 h 27"/>
              <a:gd name="T68" fmla="*/ 13 w 21"/>
              <a:gd name="T69" fmla="*/ 26 h 27"/>
              <a:gd name="T70" fmla="*/ 13 w 21"/>
              <a:gd name="T71" fmla="*/ 26 h 27"/>
              <a:gd name="T72" fmla="*/ 13 w 21"/>
              <a:gd name="T73" fmla="*/ 26 h 27"/>
              <a:gd name="T74" fmla="*/ 13 w 21"/>
              <a:gd name="T75" fmla="*/ 26 h 27"/>
              <a:gd name="T76" fmla="*/ 13 w 21"/>
              <a:gd name="T77" fmla="*/ 26 h 27"/>
              <a:gd name="T78" fmla="*/ 10 w 21"/>
              <a:gd name="T79" fmla="*/ 27 h 27"/>
              <a:gd name="T80" fmla="*/ 6 w 21"/>
              <a:gd name="T81" fmla="*/ 27 h 27"/>
              <a:gd name="T82" fmla="*/ 6 w 21"/>
              <a:gd name="T8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7">
                <a:moveTo>
                  <a:pt x="6" y="27"/>
                </a:moveTo>
                <a:lnTo>
                  <a:pt x="6" y="27"/>
                </a:lnTo>
                <a:lnTo>
                  <a:pt x="6" y="27"/>
                </a:lnTo>
                <a:lnTo>
                  <a:pt x="1" y="27"/>
                </a:lnTo>
                <a:lnTo>
                  <a:pt x="0" y="26"/>
                </a:lnTo>
                <a:lnTo>
                  <a:pt x="0" y="25"/>
                </a:lnTo>
                <a:lnTo>
                  <a:pt x="0" y="25"/>
                </a:lnTo>
                <a:lnTo>
                  <a:pt x="1" y="15"/>
                </a:lnTo>
                <a:lnTo>
                  <a:pt x="4" y="8"/>
                </a:lnTo>
                <a:lnTo>
                  <a:pt x="6" y="3"/>
                </a:lnTo>
                <a:lnTo>
                  <a:pt x="6" y="3"/>
                </a:lnTo>
                <a:lnTo>
                  <a:pt x="10" y="1"/>
                </a:lnTo>
                <a:lnTo>
                  <a:pt x="15" y="0"/>
                </a:lnTo>
                <a:lnTo>
                  <a:pt x="15" y="0"/>
                </a:lnTo>
                <a:lnTo>
                  <a:pt x="15" y="0"/>
                </a:lnTo>
                <a:lnTo>
                  <a:pt x="15" y="0"/>
                </a:lnTo>
                <a:lnTo>
                  <a:pt x="15" y="0"/>
                </a:lnTo>
                <a:lnTo>
                  <a:pt x="15" y="3"/>
                </a:lnTo>
                <a:lnTo>
                  <a:pt x="15" y="3"/>
                </a:lnTo>
                <a:lnTo>
                  <a:pt x="15" y="3"/>
                </a:lnTo>
                <a:lnTo>
                  <a:pt x="15" y="3"/>
                </a:lnTo>
                <a:lnTo>
                  <a:pt x="17" y="8"/>
                </a:lnTo>
                <a:lnTo>
                  <a:pt x="20" y="11"/>
                </a:lnTo>
                <a:lnTo>
                  <a:pt x="20" y="11"/>
                </a:lnTo>
                <a:lnTo>
                  <a:pt x="20" y="11"/>
                </a:lnTo>
                <a:lnTo>
                  <a:pt x="20" y="11"/>
                </a:lnTo>
                <a:lnTo>
                  <a:pt x="20" y="11"/>
                </a:lnTo>
                <a:lnTo>
                  <a:pt x="20" y="11"/>
                </a:lnTo>
                <a:lnTo>
                  <a:pt x="21" y="14"/>
                </a:lnTo>
                <a:lnTo>
                  <a:pt x="21" y="14"/>
                </a:lnTo>
                <a:lnTo>
                  <a:pt x="18" y="21"/>
                </a:lnTo>
                <a:lnTo>
                  <a:pt x="16" y="24"/>
                </a:lnTo>
                <a:lnTo>
                  <a:pt x="13" y="26"/>
                </a:lnTo>
                <a:lnTo>
                  <a:pt x="13" y="26"/>
                </a:lnTo>
                <a:lnTo>
                  <a:pt x="13" y="26"/>
                </a:lnTo>
                <a:lnTo>
                  <a:pt x="13" y="26"/>
                </a:lnTo>
                <a:lnTo>
                  <a:pt x="13" y="26"/>
                </a:lnTo>
                <a:lnTo>
                  <a:pt x="13" y="26"/>
                </a:lnTo>
                <a:lnTo>
                  <a:pt x="13" y="26"/>
                </a:lnTo>
                <a:lnTo>
                  <a:pt x="10" y="27"/>
                </a:lnTo>
                <a:lnTo>
                  <a:pt x="6" y="27"/>
                </a:lnTo>
                <a:lnTo>
                  <a:pt x="6" y="2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6" name="Freeform 1129"/>
          <p:cNvSpPr>
            <a:spLocks noEditPoints="1"/>
          </p:cNvSpPr>
          <p:nvPr/>
        </p:nvSpPr>
        <p:spPr bwMode="gray">
          <a:xfrm>
            <a:off x="1997372" y="5244267"/>
            <a:ext cx="382010" cy="337585"/>
          </a:xfrm>
          <a:custGeom>
            <a:avLst/>
            <a:gdLst>
              <a:gd name="T0" fmla="*/ 216 w 226"/>
              <a:gd name="T1" fmla="*/ 77 h 197"/>
              <a:gd name="T2" fmla="*/ 205 w 226"/>
              <a:gd name="T3" fmla="*/ 80 h 197"/>
              <a:gd name="T4" fmla="*/ 201 w 226"/>
              <a:gd name="T5" fmla="*/ 68 h 197"/>
              <a:gd name="T6" fmla="*/ 210 w 226"/>
              <a:gd name="T7" fmla="*/ 54 h 197"/>
              <a:gd name="T8" fmla="*/ 215 w 226"/>
              <a:gd name="T9" fmla="*/ 32 h 197"/>
              <a:gd name="T10" fmla="*/ 213 w 226"/>
              <a:gd name="T11" fmla="*/ 15 h 197"/>
              <a:gd name="T12" fmla="*/ 200 w 226"/>
              <a:gd name="T13" fmla="*/ 4 h 197"/>
              <a:gd name="T14" fmla="*/ 181 w 226"/>
              <a:gd name="T15" fmla="*/ 0 h 197"/>
              <a:gd name="T16" fmla="*/ 149 w 226"/>
              <a:gd name="T17" fmla="*/ 18 h 197"/>
              <a:gd name="T18" fmla="*/ 127 w 226"/>
              <a:gd name="T19" fmla="*/ 53 h 197"/>
              <a:gd name="T20" fmla="*/ 109 w 226"/>
              <a:gd name="T21" fmla="*/ 54 h 197"/>
              <a:gd name="T22" fmla="*/ 99 w 226"/>
              <a:gd name="T23" fmla="*/ 48 h 197"/>
              <a:gd name="T24" fmla="*/ 93 w 226"/>
              <a:gd name="T25" fmla="*/ 52 h 197"/>
              <a:gd name="T26" fmla="*/ 77 w 226"/>
              <a:gd name="T27" fmla="*/ 69 h 197"/>
              <a:gd name="T28" fmla="*/ 62 w 226"/>
              <a:gd name="T29" fmla="*/ 64 h 197"/>
              <a:gd name="T30" fmla="*/ 50 w 226"/>
              <a:gd name="T31" fmla="*/ 90 h 197"/>
              <a:gd name="T32" fmla="*/ 39 w 226"/>
              <a:gd name="T33" fmla="*/ 102 h 197"/>
              <a:gd name="T34" fmla="*/ 28 w 226"/>
              <a:gd name="T35" fmla="*/ 101 h 197"/>
              <a:gd name="T36" fmla="*/ 10 w 226"/>
              <a:gd name="T37" fmla="*/ 93 h 197"/>
              <a:gd name="T38" fmla="*/ 3 w 226"/>
              <a:gd name="T39" fmla="*/ 100 h 197"/>
              <a:gd name="T40" fmla="*/ 13 w 226"/>
              <a:gd name="T41" fmla="*/ 117 h 197"/>
              <a:gd name="T42" fmla="*/ 9 w 226"/>
              <a:gd name="T43" fmla="*/ 122 h 197"/>
              <a:gd name="T44" fmla="*/ 8 w 226"/>
              <a:gd name="T45" fmla="*/ 132 h 197"/>
              <a:gd name="T46" fmla="*/ 16 w 226"/>
              <a:gd name="T47" fmla="*/ 154 h 197"/>
              <a:gd name="T48" fmla="*/ 13 w 226"/>
              <a:gd name="T49" fmla="*/ 167 h 197"/>
              <a:gd name="T50" fmla="*/ 19 w 226"/>
              <a:gd name="T51" fmla="*/ 181 h 197"/>
              <a:gd name="T52" fmla="*/ 23 w 226"/>
              <a:gd name="T53" fmla="*/ 190 h 197"/>
              <a:gd name="T54" fmla="*/ 32 w 226"/>
              <a:gd name="T55" fmla="*/ 194 h 197"/>
              <a:gd name="T56" fmla="*/ 42 w 226"/>
              <a:gd name="T57" fmla="*/ 197 h 197"/>
              <a:gd name="T58" fmla="*/ 50 w 226"/>
              <a:gd name="T59" fmla="*/ 191 h 197"/>
              <a:gd name="T60" fmla="*/ 61 w 226"/>
              <a:gd name="T61" fmla="*/ 191 h 197"/>
              <a:gd name="T62" fmla="*/ 72 w 226"/>
              <a:gd name="T63" fmla="*/ 184 h 197"/>
              <a:gd name="T64" fmla="*/ 89 w 226"/>
              <a:gd name="T65" fmla="*/ 184 h 197"/>
              <a:gd name="T66" fmla="*/ 104 w 226"/>
              <a:gd name="T67" fmla="*/ 185 h 197"/>
              <a:gd name="T68" fmla="*/ 116 w 226"/>
              <a:gd name="T69" fmla="*/ 184 h 197"/>
              <a:gd name="T70" fmla="*/ 138 w 226"/>
              <a:gd name="T71" fmla="*/ 175 h 197"/>
              <a:gd name="T72" fmla="*/ 163 w 226"/>
              <a:gd name="T73" fmla="*/ 155 h 197"/>
              <a:gd name="T74" fmla="*/ 185 w 226"/>
              <a:gd name="T75" fmla="*/ 130 h 197"/>
              <a:gd name="T76" fmla="*/ 195 w 226"/>
              <a:gd name="T77" fmla="*/ 126 h 197"/>
              <a:gd name="T78" fmla="*/ 211 w 226"/>
              <a:gd name="T79" fmla="*/ 104 h 197"/>
              <a:gd name="T80" fmla="*/ 221 w 226"/>
              <a:gd name="T81" fmla="*/ 90 h 197"/>
              <a:gd name="T82" fmla="*/ 226 w 226"/>
              <a:gd name="T83" fmla="*/ 72 h 197"/>
              <a:gd name="T84" fmla="*/ 172 w 226"/>
              <a:gd name="T85" fmla="*/ 121 h 197"/>
              <a:gd name="T86" fmla="*/ 158 w 226"/>
              <a:gd name="T87" fmla="*/ 125 h 197"/>
              <a:gd name="T88" fmla="*/ 152 w 226"/>
              <a:gd name="T89" fmla="*/ 118 h 197"/>
              <a:gd name="T90" fmla="*/ 156 w 226"/>
              <a:gd name="T91" fmla="*/ 106 h 197"/>
              <a:gd name="T92" fmla="*/ 174 w 226"/>
              <a:gd name="T93" fmla="*/ 99 h 197"/>
              <a:gd name="T94" fmla="*/ 177 w 226"/>
              <a:gd name="T95" fmla="*/ 10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197">
                <a:moveTo>
                  <a:pt x="221" y="67"/>
                </a:moveTo>
                <a:lnTo>
                  <a:pt x="221" y="67"/>
                </a:lnTo>
                <a:lnTo>
                  <a:pt x="218" y="74"/>
                </a:lnTo>
                <a:lnTo>
                  <a:pt x="216" y="77"/>
                </a:lnTo>
                <a:lnTo>
                  <a:pt x="213" y="79"/>
                </a:lnTo>
                <a:lnTo>
                  <a:pt x="213" y="79"/>
                </a:lnTo>
                <a:lnTo>
                  <a:pt x="209" y="80"/>
                </a:lnTo>
                <a:lnTo>
                  <a:pt x="205" y="80"/>
                </a:lnTo>
                <a:lnTo>
                  <a:pt x="201" y="80"/>
                </a:lnTo>
                <a:lnTo>
                  <a:pt x="200" y="78"/>
                </a:lnTo>
                <a:lnTo>
                  <a:pt x="200" y="78"/>
                </a:lnTo>
                <a:lnTo>
                  <a:pt x="201" y="68"/>
                </a:lnTo>
                <a:lnTo>
                  <a:pt x="204" y="61"/>
                </a:lnTo>
                <a:lnTo>
                  <a:pt x="206" y="56"/>
                </a:lnTo>
                <a:lnTo>
                  <a:pt x="206" y="56"/>
                </a:lnTo>
                <a:lnTo>
                  <a:pt x="210" y="54"/>
                </a:lnTo>
                <a:lnTo>
                  <a:pt x="215" y="53"/>
                </a:lnTo>
                <a:lnTo>
                  <a:pt x="215" y="53"/>
                </a:lnTo>
                <a:lnTo>
                  <a:pt x="215" y="45"/>
                </a:lnTo>
                <a:lnTo>
                  <a:pt x="215" y="32"/>
                </a:lnTo>
                <a:lnTo>
                  <a:pt x="215" y="22"/>
                </a:lnTo>
                <a:lnTo>
                  <a:pt x="215" y="18"/>
                </a:lnTo>
                <a:lnTo>
                  <a:pt x="213" y="15"/>
                </a:lnTo>
                <a:lnTo>
                  <a:pt x="213" y="15"/>
                </a:lnTo>
                <a:lnTo>
                  <a:pt x="207" y="8"/>
                </a:lnTo>
                <a:lnTo>
                  <a:pt x="204" y="4"/>
                </a:lnTo>
                <a:lnTo>
                  <a:pt x="202" y="4"/>
                </a:lnTo>
                <a:lnTo>
                  <a:pt x="200" y="4"/>
                </a:lnTo>
                <a:lnTo>
                  <a:pt x="200" y="4"/>
                </a:lnTo>
                <a:lnTo>
                  <a:pt x="191" y="3"/>
                </a:lnTo>
                <a:lnTo>
                  <a:pt x="186" y="3"/>
                </a:lnTo>
                <a:lnTo>
                  <a:pt x="181" y="0"/>
                </a:lnTo>
                <a:lnTo>
                  <a:pt x="181" y="0"/>
                </a:lnTo>
                <a:lnTo>
                  <a:pt x="162" y="10"/>
                </a:lnTo>
                <a:lnTo>
                  <a:pt x="149" y="18"/>
                </a:lnTo>
                <a:lnTo>
                  <a:pt x="149" y="18"/>
                </a:lnTo>
                <a:lnTo>
                  <a:pt x="145" y="24"/>
                </a:lnTo>
                <a:lnTo>
                  <a:pt x="138" y="36"/>
                </a:lnTo>
                <a:lnTo>
                  <a:pt x="131" y="47"/>
                </a:lnTo>
                <a:lnTo>
                  <a:pt x="127" y="53"/>
                </a:lnTo>
                <a:lnTo>
                  <a:pt x="127" y="53"/>
                </a:lnTo>
                <a:lnTo>
                  <a:pt x="122" y="54"/>
                </a:lnTo>
                <a:lnTo>
                  <a:pt x="115" y="54"/>
                </a:lnTo>
                <a:lnTo>
                  <a:pt x="109" y="54"/>
                </a:lnTo>
                <a:lnTo>
                  <a:pt x="105" y="53"/>
                </a:lnTo>
                <a:lnTo>
                  <a:pt x="105" y="53"/>
                </a:lnTo>
                <a:lnTo>
                  <a:pt x="101" y="50"/>
                </a:lnTo>
                <a:lnTo>
                  <a:pt x="99" y="48"/>
                </a:lnTo>
                <a:lnTo>
                  <a:pt x="97" y="48"/>
                </a:lnTo>
                <a:lnTo>
                  <a:pt x="97" y="48"/>
                </a:lnTo>
                <a:lnTo>
                  <a:pt x="95" y="50"/>
                </a:lnTo>
                <a:lnTo>
                  <a:pt x="93" y="52"/>
                </a:lnTo>
                <a:lnTo>
                  <a:pt x="87" y="59"/>
                </a:lnTo>
                <a:lnTo>
                  <a:pt x="82" y="67"/>
                </a:lnTo>
                <a:lnTo>
                  <a:pt x="79" y="68"/>
                </a:lnTo>
                <a:lnTo>
                  <a:pt x="77" y="69"/>
                </a:lnTo>
                <a:lnTo>
                  <a:pt x="77" y="69"/>
                </a:lnTo>
                <a:lnTo>
                  <a:pt x="68" y="69"/>
                </a:lnTo>
                <a:lnTo>
                  <a:pt x="65" y="67"/>
                </a:lnTo>
                <a:lnTo>
                  <a:pt x="62" y="64"/>
                </a:lnTo>
                <a:lnTo>
                  <a:pt x="62" y="64"/>
                </a:lnTo>
                <a:lnTo>
                  <a:pt x="57" y="56"/>
                </a:lnTo>
                <a:lnTo>
                  <a:pt x="50" y="47"/>
                </a:lnTo>
                <a:lnTo>
                  <a:pt x="50" y="90"/>
                </a:lnTo>
                <a:lnTo>
                  <a:pt x="50" y="90"/>
                </a:lnTo>
                <a:lnTo>
                  <a:pt x="48" y="94"/>
                </a:lnTo>
                <a:lnTo>
                  <a:pt x="44" y="99"/>
                </a:lnTo>
                <a:lnTo>
                  <a:pt x="39" y="102"/>
                </a:lnTo>
                <a:lnTo>
                  <a:pt x="35" y="104"/>
                </a:lnTo>
                <a:lnTo>
                  <a:pt x="32" y="104"/>
                </a:lnTo>
                <a:lnTo>
                  <a:pt x="32" y="104"/>
                </a:lnTo>
                <a:lnTo>
                  <a:pt x="28" y="101"/>
                </a:lnTo>
                <a:lnTo>
                  <a:pt x="21" y="98"/>
                </a:lnTo>
                <a:lnTo>
                  <a:pt x="15" y="94"/>
                </a:lnTo>
                <a:lnTo>
                  <a:pt x="10" y="93"/>
                </a:lnTo>
                <a:lnTo>
                  <a:pt x="10" y="93"/>
                </a:lnTo>
                <a:lnTo>
                  <a:pt x="5" y="94"/>
                </a:lnTo>
                <a:lnTo>
                  <a:pt x="0" y="98"/>
                </a:lnTo>
                <a:lnTo>
                  <a:pt x="0" y="98"/>
                </a:lnTo>
                <a:lnTo>
                  <a:pt x="3" y="100"/>
                </a:lnTo>
                <a:lnTo>
                  <a:pt x="3" y="100"/>
                </a:lnTo>
                <a:lnTo>
                  <a:pt x="7" y="104"/>
                </a:lnTo>
                <a:lnTo>
                  <a:pt x="9" y="109"/>
                </a:lnTo>
                <a:lnTo>
                  <a:pt x="13" y="117"/>
                </a:lnTo>
                <a:lnTo>
                  <a:pt x="13" y="117"/>
                </a:lnTo>
                <a:lnTo>
                  <a:pt x="14" y="121"/>
                </a:lnTo>
                <a:lnTo>
                  <a:pt x="12" y="122"/>
                </a:lnTo>
                <a:lnTo>
                  <a:pt x="9" y="122"/>
                </a:lnTo>
                <a:lnTo>
                  <a:pt x="7" y="123"/>
                </a:lnTo>
                <a:lnTo>
                  <a:pt x="7" y="123"/>
                </a:lnTo>
                <a:lnTo>
                  <a:pt x="7" y="127"/>
                </a:lnTo>
                <a:lnTo>
                  <a:pt x="8" y="132"/>
                </a:lnTo>
                <a:lnTo>
                  <a:pt x="14" y="143"/>
                </a:lnTo>
                <a:lnTo>
                  <a:pt x="14" y="143"/>
                </a:lnTo>
                <a:lnTo>
                  <a:pt x="15" y="149"/>
                </a:lnTo>
                <a:lnTo>
                  <a:pt x="16" y="154"/>
                </a:lnTo>
                <a:lnTo>
                  <a:pt x="16" y="159"/>
                </a:lnTo>
                <a:lnTo>
                  <a:pt x="15" y="163"/>
                </a:lnTo>
                <a:lnTo>
                  <a:pt x="15" y="163"/>
                </a:lnTo>
                <a:lnTo>
                  <a:pt x="13" y="167"/>
                </a:lnTo>
                <a:lnTo>
                  <a:pt x="13" y="169"/>
                </a:lnTo>
                <a:lnTo>
                  <a:pt x="16" y="175"/>
                </a:lnTo>
                <a:lnTo>
                  <a:pt x="16" y="175"/>
                </a:lnTo>
                <a:lnTo>
                  <a:pt x="19" y="181"/>
                </a:lnTo>
                <a:lnTo>
                  <a:pt x="20" y="186"/>
                </a:lnTo>
                <a:lnTo>
                  <a:pt x="20" y="186"/>
                </a:lnTo>
                <a:lnTo>
                  <a:pt x="21" y="189"/>
                </a:lnTo>
                <a:lnTo>
                  <a:pt x="23" y="190"/>
                </a:lnTo>
                <a:lnTo>
                  <a:pt x="29" y="191"/>
                </a:lnTo>
                <a:lnTo>
                  <a:pt x="29" y="191"/>
                </a:lnTo>
                <a:lnTo>
                  <a:pt x="31" y="191"/>
                </a:lnTo>
                <a:lnTo>
                  <a:pt x="32" y="194"/>
                </a:lnTo>
                <a:lnTo>
                  <a:pt x="35" y="196"/>
                </a:lnTo>
                <a:lnTo>
                  <a:pt x="39" y="197"/>
                </a:lnTo>
                <a:lnTo>
                  <a:pt x="39" y="197"/>
                </a:lnTo>
                <a:lnTo>
                  <a:pt x="42" y="197"/>
                </a:lnTo>
                <a:lnTo>
                  <a:pt x="45" y="196"/>
                </a:lnTo>
                <a:lnTo>
                  <a:pt x="47" y="192"/>
                </a:lnTo>
                <a:lnTo>
                  <a:pt x="47" y="192"/>
                </a:lnTo>
                <a:lnTo>
                  <a:pt x="50" y="191"/>
                </a:lnTo>
                <a:lnTo>
                  <a:pt x="52" y="191"/>
                </a:lnTo>
                <a:lnTo>
                  <a:pt x="58" y="191"/>
                </a:lnTo>
                <a:lnTo>
                  <a:pt x="58" y="191"/>
                </a:lnTo>
                <a:lnTo>
                  <a:pt x="61" y="191"/>
                </a:lnTo>
                <a:lnTo>
                  <a:pt x="62" y="190"/>
                </a:lnTo>
                <a:lnTo>
                  <a:pt x="67" y="186"/>
                </a:lnTo>
                <a:lnTo>
                  <a:pt x="67" y="186"/>
                </a:lnTo>
                <a:lnTo>
                  <a:pt x="72" y="184"/>
                </a:lnTo>
                <a:lnTo>
                  <a:pt x="79" y="184"/>
                </a:lnTo>
                <a:lnTo>
                  <a:pt x="79" y="184"/>
                </a:lnTo>
                <a:lnTo>
                  <a:pt x="89" y="184"/>
                </a:lnTo>
                <a:lnTo>
                  <a:pt x="89" y="184"/>
                </a:lnTo>
                <a:lnTo>
                  <a:pt x="93" y="184"/>
                </a:lnTo>
                <a:lnTo>
                  <a:pt x="97" y="184"/>
                </a:lnTo>
                <a:lnTo>
                  <a:pt x="97" y="184"/>
                </a:lnTo>
                <a:lnTo>
                  <a:pt x="104" y="185"/>
                </a:lnTo>
                <a:lnTo>
                  <a:pt x="106" y="185"/>
                </a:lnTo>
                <a:lnTo>
                  <a:pt x="109" y="185"/>
                </a:lnTo>
                <a:lnTo>
                  <a:pt x="109" y="185"/>
                </a:lnTo>
                <a:lnTo>
                  <a:pt x="116" y="184"/>
                </a:lnTo>
                <a:lnTo>
                  <a:pt x="124" y="183"/>
                </a:lnTo>
                <a:lnTo>
                  <a:pt x="124" y="183"/>
                </a:lnTo>
                <a:lnTo>
                  <a:pt x="131" y="180"/>
                </a:lnTo>
                <a:lnTo>
                  <a:pt x="138" y="175"/>
                </a:lnTo>
                <a:lnTo>
                  <a:pt x="138" y="175"/>
                </a:lnTo>
                <a:lnTo>
                  <a:pt x="152" y="164"/>
                </a:lnTo>
                <a:lnTo>
                  <a:pt x="163" y="155"/>
                </a:lnTo>
                <a:lnTo>
                  <a:pt x="163" y="155"/>
                </a:lnTo>
                <a:lnTo>
                  <a:pt x="173" y="144"/>
                </a:lnTo>
                <a:lnTo>
                  <a:pt x="183" y="132"/>
                </a:lnTo>
                <a:lnTo>
                  <a:pt x="183" y="132"/>
                </a:lnTo>
                <a:lnTo>
                  <a:pt x="185" y="130"/>
                </a:lnTo>
                <a:lnTo>
                  <a:pt x="188" y="128"/>
                </a:lnTo>
                <a:lnTo>
                  <a:pt x="191" y="127"/>
                </a:lnTo>
                <a:lnTo>
                  <a:pt x="191" y="127"/>
                </a:lnTo>
                <a:lnTo>
                  <a:pt x="195" y="126"/>
                </a:lnTo>
                <a:lnTo>
                  <a:pt x="199" y="121"/>
                </a:lnTo>
                <a:lnTo>
                  <a:pt x="206" y="111"/>
                </a:lnTo>
                <a:lnTo>
                  <a:pt x="206" y="111"/>
                </a:lnTo>
                <a:lnTo>
                  <a:pt x="211" y="104"/>
                </a:lnTo>
                <a:lnTo>
                  <a:pt x="217" y="99"/>
                </a:lnTo>
                <a:lnTo>
                  <a:pt x="217" y="99"/>
                </a:lnTo>
                <a:lnTo>
                  <a:pt x="218" y="95"/>
                </a:lnTo>
                <a:lnTo>
                  <a:pt x="221" y="90"/>
                </a:lnTo>
                <a:lnTo>
                  <a:pt x="223" y="82"/>
                </a:lnTo>
                <a:lnTo>
                  <a:pt x="223" y="82"/>
                </a:lnTo>
                <a:lnTo>
                  <a:pt x="225" y="78"/>
                </a:lnTo>
                <a:lnTo>
                  <a:pt x="226" y="72"/>
                </a:lnTo>
                <a:lnTo>
                  <a:pt x="226" y="72"/>
                </a:lnTo>
                <a:lnTo>
                  <a:pt x="221" y="67"/>
                </a:lnTo>
                <a:close/>
                <a:moveTo>
                  <a:pt x="172" y="121"/>
                </a:moveTo>
                <a:lnTo>
                  <a:pt x="172" y="121"/>
                </a:lnTo>
                <a:lnTo>
                  <a:pt x="169" y="122"/>
                </a:lnTo>
                <a:lnTo>
                  <a:pt x="167" y="125"/>
                </a:lnTo>
                <a:lnTo>
                  <a:pt x="163" y="125"/>
                </a:lnTo>
                <a:lnTo>
                  <a:pt x="158" y="125"/>
                </a:lnTo>
                <a:lnTo>
                  <a:pt x="158" y="125"/>
                </a:lnTo>
                <a:lnTo>
                  <a:pt x="156" y="125"/>
                </a:lnTo>
                <a:lnTo>
                  <a:pt x="154" y="122"/>
                </a:lnTo>
                <a:lnTo>
                  <a:pt x="152" y="118"/>
                </a:lnTo>
                <a:lnTo>
                  <a:pt x="151" y="114"/>
                </a:lnTo>
                <a:lnTo>
                  <a:pt x="152" y="110"/>
                </a:lnTo>
                <a:lnTo>
                  <a:pt x="152" y="110"/>
                </a:lnTo>
                <a:lnTo>
                  <a:pt x="156" y="106"/>
                </a:lnTo>
                <a:lnTo>
                  <a:pt x="162" y="101"/>
                </a:lnTo>
                <a:lnTo>
                  <a:pt x="169" y="99"/>
                </a:lnTo>
                <a:lnTo>
                  <a:pt x="172" y="99"/>
                </a:lnTo>
                <a:lnTo>
                  <a:pt x="174" y="99"/>
                </a:lnTo>
                <a:lnTo>
                  <a:pt x="174" y="99"/>
                </a:lnTo>
                <a:lnTo>
                  <a:pt x="175" y="101"/>
                </a:lnTo>
                <a:lnTo>
                  <a:pt x="175" y="104"/>
                </a:lnTo>
                <a:lnTo>
                  <a:pt x="177" y="109"/>
                </a:lnTo>
                <a:lnTo>
                  <a:pt x="174" y="116"/>
                </a:lnTo>
                <a:lnTo>
                  <a:pt x="172" y="1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7" name="Freeform 1132"/>
          <p:cNvSpPr>
            <a:spLocks/>
          </p:cNvSpPr>
          <p:nvPr/>
        </p:nvSpPr>
        <p:spPr bwMode="gray">
          <a:xfrm>
            <a:off x="4466917" y="4925532"/>
            <a:ext cx="33807" cy="25704"/>
          </a:xfrm>
          <a:custGeom>
            <a:avLst/>
            <a:gdLst>
              <a:gd name="T0" fmla="*/ 3 w 20"/>
              <a:gd name="T1" fmla="*/ 9 h 15"/>
              <a:gd name="T2" fmla="*/ 3 w 20"/>
              <a:gd name="T3" fmla="*/ 9 h 15"/>
              <a:gd name="T4" fmla="*/ 0 w 20"/>
              <a:gd name="T5" fmla="*/ 11 h 15"/>
              <a:gd name="T6" fmla="*/ 0 w 20"/>
              <a:gd name="T7" fmla="*/ 13 h 15"/>
              <a:gd name="T8" fmla="*/ 1 w 20"/>
              <a:gd name="T9" fmla="*/ 14 h 15"/>
              <a:gd name="T10" fmla="*/ 3 w 20"/>
              <a:gd name="T11" fmla="*/ 15 h 15"/>
              <a:gd name="T12" fmla="*/ 7 w 20"/>
              <a:gd name="T13" fmla="*/ 15 h 15"/>
              <a:gd name="T14" fmla="*/ 7 w 20"/>
              <a:gd name="T15" fmla="*/ 15 h 15"/>
              <a:gd name="T16" fmla="*/ 11 w 20"/>
              <a:gd name="T17" fmla="*/ 15 h 15"/>
              <a:gd name="T18" fmla="*/ 14 w 20"/>
              <a:gd name="T19" fmla="*/ 14 h 15"/>
              <a:gd name="T20" fmla="*/ 20 w 20"/>
              <a:gd name="T21" fmla="*/ 9 h 15"/>
              <a:gd name="T22" fmla="*/ 20 w 20"/>
              <a:gd name="T23" fmla="*/ 9 h 15"/>
              <a:gd name="T24" fmla="*/ 17 w 20"/>
              <a:gd name="T25" fmla="*/ 0 h 15"/>
              <a:gd name="T26" fmla="*/ 17 w 20"/>
              <a:gd name="T27" fmla="*/ 0 h 15"/>
              <a:gd name="T28" fmla="*/ 11 w 20"/>
              <a:gd name="T29" fmla="*/ 4 h 15"/>
              <a:gd name="T30" fmla="*/ 3 w 20"/>
              <a:gd name="T3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5">
                <a:moveTo>
                  <a:pt x="3" y="9"/>
                </a:moveTo>
                <a:lnTo>
                  <a:pt x="3" y="9"/>
                </a:lnTo>
                <a:lnTo>
                  <a:pt x="0" y="11"/>
                </a:lnTo>
                <a:lnTo>
                  <a:pt x="0" y="13"/>
                </a:lnTo>
                <a:lnTo>
                  <a:pt x="1" y="14"/>
                </a:lnTo>
                <a:lnTo>
                  <a:pt x="3" y="15"/>
                </a:lnTo>
                <a:lnTo>
                  <a:pt x="7" y="15"/>
                </a:lnTo>
                <a:lnTo>
                  <a:pt x="7" y="15"/>
                </a:lnTo>
                <a:lnTo>
                  <a:pt x="11" y="15"/>
                </a:lnTo>
                <a:lnTo>
                  <a:pt x="14" y="14"/>
                </a:lnTo>
                <a:lnTo>
                  <a:pt x="20" y="9"/>
                </a:lnTo>
                <a:lnTo>
                  <a:pt x="20" y="9"/>
                </a:lnTo>
                <a:lnTo>
                  <a:pt x="17" y="0"/>
                </a:lnTo>
                <a:lnTo>
                  <a:pt x="17" y="0"/>
                </a:lnTo>
                <a:lnTo>
                  <a:pt x="11" y="4"/>
                </a:lnTo>
                <a:lnTo>
                  <a:pt x="3"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8" name="Freeform 1134"/>
          <p:cNvSpPr>
            <a:spLocks/>
          </p:cNvSpPr>
          <p:nvPr/>
        </p:nvSpPr>
        <p:spPr bwMode="gray">
          <a:xfrm>
            <a:off x="4495653" y="4920391"/>
            <a:ext cx="38877" cy="20564"/>
          </a:xfrm>
          <a:custGeom>
            <a:avLst/>
            <a:gdLst>
              <a:gd name="T0" fmla="*/ 23 w 23"/>
              <a:gd name="T1" fmla="*/ 1 h 12"/>
              <a:gd name="T2" fmla="*/ 23 w 23"/>
              <a:gd name="T3" fmla="*/ 1 h 12"/>
              <a:gd name="T4" fmla="*/ 18 w 23"/>
              <a:gd name="T5" fmla="*/ 0 h 12"/>
              <a:gd name="T6" fmla="*/ 11 w 23"/>
              <a:gd name="T7" fmla="*/ 0 h 12"/>
              <a:gd name="T8" fmla="*/ 5 w 23"/>
              <a:gd name="T9" fmla="*/ 1 h 12"/>
              <a:gd name="T10" fmla="*/ 1 w 23"/>
              <a:gd name="T11" fmla="*/ 2 h 12"/>
              <a:gd name="T12" fmla="*/ 1 w 23"/>
              <a:gd name="T13" fmla="*/ 2 h 12"/>
              <a:gd name="T14" fmla="*/ 0 w 23"/>
              <a:gd name="T15" fmla="*/ 3 h 12"/>
              <a:gd name="T16" fmla="*/ 0 w 23"/>
              <a:gd name="T17" fmla="*/ 3 h 12"/>
              <a:gd name="T18" fmla="*/ 3 w 23"/>
              <a:gd name="T19" fmla="*/ 12 h 12"/>
              <a:gd name="T20" fmla="*/ 3 w 23"/>
              <a:gd name="T21" fmla="*/ 12 h 12"/>
              <a:gd name="T22" fmla="*/ 10 w 23"/>
              <a:gd name="T23" fmla="*/ 7 h 12"/>
              <a:gd name="T24" fmla="*/ 13 w 23"/>
              <a:gd name="T25" fmla="*/ 5 h 12"/>
              <a:gd name="T26" fmla="*/ 13 w 23"/>
              <a:gd name="T27" fmla="*/ 5 h 12"/>
              <a:gd name="T28" fmla="*/ 21 w 23"/>
              <a:gd name="T29" fmla="*/ 3 h 12"/>
              <a:gd name="T30" fmla="*/ 23 w 23"/>
              <a:gd name="T31" fmla="*/ 2 h 12"/>
              <a:gd name="T32" fmla="*/ 23 w 23"/>
              <a:gd name="T33" fmla="*/ 1 h 12"/>
              <a:gd name="T34" fmla="*/ 23 w 23"/>
              <a:gd name="T3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2">
                <a:moveTo>
                  <a:pt x="23" y="1"/>
                </a:moveTo>
                <a:lnTo>
                  <a:pt x="23" y="1"/>
                </a:lnTo>
                <a:lnTo>
                  <a:pt x="18" y="0"/>
                </a:lnTo>
                <a:lnTo>
                  <a:pt x="11" y="0"/>
                </a:lnTo>
                <a:lnTo>
                  <a:pt x="5" y="1"/>
                </a:lnTo>
                <a:lnTo>
                  <a:pt x="1" y="2"/>
                </a:lnTo>
                <a:lnTo>
                  <a:pt x="1" y="2"/>
                </a:lnTo>
                <a:lnTo>
                  <a:pt x="0" y="3"/>
                </a:lnTo>
                <a:lnTo>
                  <a:pt x="0" y="3"/>
                </a:lnTo>
                <a:lnTo>
                  <a:pt x="3" y="12"/>
                </a:lnTo>
                <a:lnTo>
                  <a:pt x="3" y="12"/>
                </a:lnTo>
                <a:lnTo>
                  <a:pt x="10" y="7"/>
                </a:lnTo>
                <a:lnTo>
                  <a:pt x="13" y="5"/>
                </a:lnTo>
                <a:lnTo>
                  <a:pt x="13" y="5"/>
                </a:lnTo>
                <a:lnTo>
                  <a:pt x="21" y="3"/>
                </a:lnTo>
                <a:lnTo>
                  <a:pt x="23" y="2"/>
                </a:lnTo>
                <a:lnTo>
                  <a:pt x="23" y="1"/>
                </a:lnTo>
                <a:lnTo>
                  <a:pt x="23"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9" name="Freeform 1142"/>
          <p:cNvSpPr>
            <a:spLocks/>
          </p:cNvSpPr>
          <p:nvPr/>
        </p:nvSpPr>
        <p:spPr bwMode="gray">
          <a:xfrm>
            <a:off x="1774251" y="4709616"/>
            <a:ext cx="5071" cy="3427"/>
          </a:xfrm>
          <a:custGeom>
            <a:avLst/>
            <a:gdLst>
              <a:gd name="T0" fmla="*/ 2 w 3"/>
              <a:gd name="T1" fmla="*/ 2 h 2"/>
              <a:gd name="T2" fmla="*/ 2 w 3"/>
              <a:gd name="T3" fmla="*/ 2 h 2"/>
              <a:gd name="T4" fmla="*/ 0 w 3"/>
              <a:gd name="T5" fmla="*/ 2 h 2"/>
              <a:gd name="T6" fmla="*/ 0 w 3"/>
              <a:gd name="T7" fmla="*/ 1 h 2"/>
              <a:gd name="T8" fmla="*/ 1 w 3"/>
              <a:gd name="T9" fmla="*/ 0 h 2"/>
              <a:gd name="T10" fmla="*/ 1 w 3"/>
              <a:gd name="T11" fmla="*/ 0 h 2"/>
              <a:gd name="T12" fmla="*/ 2 w 3"/>
              <a:gd name="T13" fmla="*/ 0 h 2"/>
              <a:gd name="T14" fmla="*/ 3 w 3"/>
              <a:gd name="T15" fmla="*/ 1 h 2"/>
              <a:gd name="T16" fmla="*/ 3 w 3"/>
              <a:gd name="T17" fmla="*/ 2 h 2"/>
              <a:gd name="T18" fmla="*/ 2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2"/>
                </a:moveTo>
                <a:lnTo>
                  <a:pt x="2" y="2"/>
                </a:lnTo>
                <a:lnTo>
                  <a:pt x="0" y="2"/>
                </a:lnTo>
                <a:lnTo>
                  <a:pt x="0" y="1"/>
                </a:lnTo>
                <a:lnTo>
                  <a:pt x="1" y="0"/>
                </a:lnTo>
                <a:lnTo>
                  <a:pt x="1" y="0"/>
                </a:lnTo>
                <a:lnTo>
                  <a:pt x="2" y="0"/>
                </a:lnTo>
                <a:lnTo>
                  <a:pt x="3" y="1"/>
                </a:lnTo>
                <a:lnTo>
                  <a:pt x="3" y="2"/>
                </a:lnTo>
                <a:lnTo>
                  <a:pt x="2" y="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0" name="Freeform 1144"/>
          <p:cNvSpPr>
            <a:spLocks noEditPoints="1"/>
          </p:cNvSpPr>
          <p:nvPr/>
        </p:nvSpPr>
        <p:spPr bwMode="gray">
          <a:xfrm>
            <a:off x="1540988" y="4466280"/>
            <a:ext cx="92967" cy="145658"/>
          </a:xfrm>
          <a:custGeom>
            <a:avLst/>
            <a:gdLst>
              <a:gd name="T0" fmla="*/ 51 w 55"/>
              <a:gd name="T1" fmla="*/ 52 h 85"/>
              <a:gd name="T2" fmla="*/ 53 w 55"/>
              <a:gd name="T3" fmla="*/ 41 h 85"/>
              <a:gd name="T4" fmla="*/ 53 w 55"/>
              <a:gd name="T5" fmla="*/ 27 h 85"/>
              <a:gd name="T6" fmla="*/ 49 w 55"/>
              <a:gd name="T7" fmla="*/ 15 h 85"/>
              <a:gd name="T8" fmla="*/ 44 w 55"/>
              <a:gd name="T9" fmla="*/ 0 h 85"/>
              <a:gd name="T10" fmla="*/ 38 w 55"/>
              <a:gd name="T11" fmla="*/ 1 h 85"/>
              <a:gd name="T12" fmla="*/ 17 w 55"/>
              <a:gd name="T13" fmla="*/ 1 h 85"/>
              <a:gd name="T14" fmla="*/ 11 w 55"/>
              <a:gd name="T15" fmla="*/ 2 h 85"/>
              <a:gd name="T16" fmla="*/ 7 w 55"/>
              <a:gd name="T17" fmla="*/ 6 h 85"/>
              <a:gd name="T18" fmla="*/ 7 w 55"/>
              <a:gd name="T19" fmla="*/ 17 h 85"/>
              <a:gd name="T20" fmla="*/ 8 w 55"/>
              <a:gd name="T21" fmla="*/ 23 h 85"/>
              <a:gd name="T22" fmla="*/ 9 w 55"/>
              <a:gd name="T23" fmla="*/ 37 h 85"/>
              <a:gd name="T24" fmla="*/ 7 w 55"/>
              <a:gd name="T25" fmla="*/ 44 h 85"/>
              <a:gd name="T26" fmla="*/ 6 w 55"/>
              <a:gd name="T27" fmla="*/ 47 h 85"/>
              <a:gd name="T28" fmla="*/ 0 w 55"/>
              <a:gd name="T29" fmla="*/ 53 h 85"/>
              <a:gd name="T30" fmla="*/ 0 w 55"/>
              <a:gd name="T31" fmla="*/ 62 h 85"/>
              <a:gd name="T32" fmla="*/ 2 w 55"/>
              <a:gd name="T33" fmla="*/ 70 h 85"/>
              <a:gd name="T34" fmla="*/ 3 w 55"/>
              <a:gd name="T35" fmla="*/ 81 h 85"/>
              <a:gd name="T36" fmla="*/ 18 w 55"/>
              <a:gd name="T37" fmla="*/ 85 h 85"/>
              <a:gd name="T38" fmla="*/ 34 w 55"/>
              <a:gd name="T39" fmla="*/ 81 h 85"/>
              <a:gd name="T40" fmla="*/ 55 w 55"/>
              <a:gd name="T41" fmla="*/ 71 h 85"/>
              <a:gd name="T42" fmla="*/ 45 w 55"/>
              <a:gd name="T43" fmla="*/ 62 h 85"/>
              <a:gd name="T44" fmla="*/ 43 w 55"/>
              <a:gd name="T45" fmla="*/ 59 h 85"/>
              <a:gd name="T46" fmla="*/ 39 w 55"/>
              <a:gd name="T47" fmla="*/ 54 h 85"/>
              <a:gd name="T48" fmla="*/ 40 w 55"/>
              <a:gd name="T49" fmla="*/ 53 h 85"/>
              <a:gd name="T50" fmla="*/ 44 w 55"/>
              <a:gd name="T51" fmla="*/ 49 h 85"/>
              <a:gd name="T52" fmla="*/ 43 w 55"/>
              <a:gd name="T53" fmla="*/ 43 h 85"/>
              <a:gd name="T54" fmla="*/ 39 w 55"/>
              <a:gd name="T55" fmla="*/ 37 h 85"/>
              <a:gd name="T56" fmla="*/ 34 w 55"/>
              <a:gd name="T57" fmla="*/ 33 h 85"/>
              <a:gd name="T58" fmla="*/ 28 w 55"/>
              <a:gd name="T59" fmla="*/ 33 h 85"/>
              <a:gd name="T60" fmla="*/ 25 w 55"/>
              <a:gd name="T61" fmla="*/ 31 h 85"/>
              <a:gd name="T62" fmla="*/ 28 w 55"/>
              <a:gd name="T63" fmla="*/ 31 h 85"/>
              <a:gd name="T64" fmla="*/ 32 w 55"/>
              <a:gd name="T65" fmla="*/ 30 h 85"/>
              <a:gd name="T66" fmla="*/ 33 w 55"/>
              <a:gd name="T67" fmla="*/ 30 h 85"/>
              <a:gd name="T68" fmla="*/ 29 w 55"/>
              <a:gd name="T69" fmla="*/ 25 h 85"/>
              <a:gd name="T70" fmla="*/ 32 w 55"/>
              <a:gd name="T71" fmla="*/ 23 h 85"/>
              <a:gd name="T72" fmla="*/ 37 w 55"/>
              <a:gd name="T73" fmla="*/ 25 h 85"/>
              <a:gd name="T74" fmla="*/ 46 w 55"/>
              <a:gd name="T75" fmla="*/ 36 h 85"/>
              <a:gd name="T76" fmla="*/ 48 w 55"/>
              <a:gd name="T77" fmla="*/ 39 h 85"/>
              <a:gd name="T78" fmla="*/ 48 w 55"/>
              <a:gd name="T79" fmla="*/ 52 h 85"/>
              <a:gd name="T80" fmla="*/ 49 w 55"/>
              <a:gd name="T81" fmla="*/ 59 h 85"/>
              <a:gd name="T82" fmla="*/ 48 w 55"/>
              <a:gd name="T83" fmla="*/ 6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 h="85">
                <a:moveTo>
                  <a:pt x="51" y="52"/>
                </a:moveTo>
                <a:lnTo>
                  <a:pt x="51" y="52"/>
                </a:lnTo>
                <a:lnTo>
                  <a:pt x="51" y="47"/>
                </a:lnTo>
                <a:lnTo>
                  <a:pt x="53" y="41"/>
                </a:lnTo>
                <a:lnTo>
                  <a:pt x="54" y="34"/>
                </a:lnTo>
                <a:lnTo>
                  <a:pt x="53" y="27"/>
                </a:lnTo>
                <a:lnTo>
                  <a:pt x="53" y="27"/>
                </a:lnTo>
                <a:lnTo>
                  <a:pt x="49" y="15"/>
                </a:lnTo>
                <a:lnTo>
                  <a:pt x="44" y="0"/>
                </a:lnTo>
                <a:lnTo>
                  <a:pt x="44" y="0"/>
                </a:lnTo>
                <a:lnTo>
                  <a:pt x="38" y="1"/>
                </a:lnTo>
                <a:lnTo>
                  <a:pt x="38" y="1"/>
                </a:lnTo>
                <a:lnTo>
                  <a:pt x="25" y="1"/>
                </a:lnTo>
                <a:lnTo>
                  <a:pt x="17" y="1"/>
                </a:lnTo>
                <a:lnTo>
                  <a:pt x="11" y="2"/>
                </a:lnTo>
                <a:lnTo>
                  <a:pt x="11" y="2"/>
                </a:lnTo>
                <a:lnTo>
                  <a:pt x="8" y="4"/>
                </a:lnTo>
                <a:lnTo>
                  <a:pt x="7" y="6"/>
                </a:lnTo>
                <a:lnTo>
                  <a:pt x="6" y="11"/>
                </a:lnTo>
                <a:lnTo>
                  <a:pt x="7" y="17"/>
                </a:lnTo>
                <a:lnTo>
                  <a:pt x="8" y="23"/>
                </a:lnTo>
                <a:lnTo>
                  <a:pt x="8" y="23"/>
                </a:lnTo>
                <a:lnTo>
                  <a:pt x="9" y="30"/>
                </a:lnTo>
                <a:lnTo>
                  <a:pt x="9" y="37"/>
                </a:lnTo>
                <a:lnTo>
                  <a:pt x="8" y="43"/>
                </a:lnTo>
                <a:lnTo>
                  <a:pt x="7" y="44"/>
                </a:lnTo>
                <a:lnTo>
                  <a:pt x="6" y="47"/>
                </a:lnTo>
                <a:lnTo>
                  <a:pt x="6" y="47"/>
                </a:lnTo>
                <a:lnTo>
                  <a:pt x="2" y="49"/>
                </a:lnTo>
                <a:lnTo>
                  <a:pt x="0" y="53"/>
                </a:lnTo>
                <a:lnTo>
                  <a:pt x="0" y="58"/>
                </a:lnTo>
                <a:lnTo>
                  <a:pt x="0" y="62"/>
                </a:lnTo>
                <a:lnTo>
                  <a:pt x="0" y="62"/>
                </a:lnTo>
                <a:lnTo>
                  <a:pt x="2" y="70"/>
                </a:lnTo>
                <a:lnTo>
                  <a:pt x="3" y="81"/>
                </a:lnTo>
                <a:lnTo>
                  <a:pt x="3" y="81"/>
                </a:lnTo>
                <a:lnTo>
                  <a:pt x="18" y="85"/>
                </a:lnTo>
                <a:lnTo>
                  <a:pt x="18" y="85"/>
                </a:lnTo>
                <a:lnTo>
                  <a:pt x="24" y="84"/>
                </a:lnTo>
                <a:lnTo>
                  <a:pt x="34" y="81"/>
                </a:lnTo>
                <a:lnTo>
                  <a:pt x="55" y="71"/>
                </a:lnTo>
                <a:lnTo>
                  <a:pt x="55" y="71"/>
                </a:lnTo>
                <a:lnTo>
                  <a:pt x="51" y="52"/>
                </a:lnTo>
                <a:close/>
                <a:moveTo>
                  <a:pt x="45" y="62"/>
                </a:moveTo>
                <a:lnTo>
                  <a:pt x="45" y="62"/>
                </a:lnTo>
                <a:lnTo>
                  <a:pt x="43" y="59"/>
                </a:lnTo>
                <a:lnTo>
                  <a:pt x="40" y="57"/>
                </a:lnTo>
                <a:lnTo>
                  <a:pt x="39" y="54"/>
                </a:lnTo>
                <a:lnTo>
                  <a:pt x="40" y="53"/>
                </a:lnTo>
                <a:lnTo>
                  <a:pt x="40" y="53"/>
                </a:lnTo>
                <a:lnTo>
                  <a:pt x="43" y="52"/>
                </a:lnTo>
                <a:lnTo>
                  <a:pt x="44" y="49"/>
                </a:lnTo>
                <a:lnTo>
                  <a:pt x="44" y="47"/>
                </a:lnTo>
                <a:lnTo>
                  <a:pt x="43" y="43"/>
                </a:lnTo>
                <a:lnTo>
                  <a:pt x="43" y="43"/>
                </a:lnTo>
                <a:lnTo>
                  <a:pt x="39" y="37"/>
                </a:lnTo>
                <a:lnTo>
                  <a:pt x="38" y="34"/>
                </a:lnTo>
                <a:lnTo>
                  <a:pt x="34" y="33"/>
                </a:lnTo>
                <a:lnTo>
                  <a:pt x="34" y="33"/>
                </a:lnTo>
                <a:lnTo>
                  <a:pt x="28" y="33"/>
                </a:lnTo>
                <a:lnTo>
                  <a:pt x="25" y="32"/>
                </a:lnTo>
                <a:lnTo>
                  <a:pt x="25" y="31"/>
                </a:lnTo>
                <a:lnTo>
                  <a:pt x="25" y="31"/>
                </a:lnTo>
                <a:lnTo>
                  <a:pt x="28" y="31"/>
                </a:lnTo>
                <a:lnTo>
                  <a:pt x="30" y="31"/>
                </a:lnTo>
                <a:lnTo>
                  <a:pt x="32" y="30"/>
                </a:lnTo>
                <a:lnTo>
                  <a:pt x="33" y="30"/>
                </a:lnTo>
                <a:lnTo>
                  <a:pt x="33" y="30"/>
                </a:lnTo>
                <a:lnTo>
                  <a:pt x="32" y="27"/>
                </a:lnTo>
                <a:lnTo>
                  <a:pt x="29" y="25"/>
                </a:lnTo>
                <a:lnTo>
                  <a:pt x="28" y="23"/>
                </a:lnTo>
                <a:lnTo>
                  <a:pt x="32" y="23"/>
                </a:lnTo>
                <a:lnTo>
                  <a:pt x="32" y="23"/>
                </a:lnTo>
                <a:lnTo>
                  <a:pt x="37" y="25"/>
                </a:lnTo>
                <a:lnTo>
                  <a:pt x="40" y="28"/>
                </a:lnTo>
                <a:lnTo>
                  <a:pt x="46" y="36"/>
                </a:lnTo>
                <a:lnTo>
                  <a:pt x="46" y="36"/>
                </a:lnTo>
                <a:lnTo>
                  <a:pt x="48" y="39"/>
                </a:lnTo>
                <a:lnTo>
                  <a:pt x="49" y="44"/>
                </a:lnTo>
                <a:lnTo>
                  <a:pt x="48" y="52"/>
                </a:lnTo>
                <a:lnTo>
                  <a:pt x="48" y="52"/>
                </a:lnTo>
                <a:lnTo>
                  <a:pt x="49" y="59"/>
                </a:lnTo>
                <a:lnTo>
                  <a:pt x="49" y="62"/>
                </a:lnTo>
                <a:lnTo>
                  <a:pt x="48" y="62"/>
                </a:lnTo>
                <a:lnTo>
                  <a:pt x="45" y="6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1" name="Freeform 1147"/>
          <p:cNvSpPr>
            <a:spLocks/>
          </p:cNvSpPr>
          <p:nvPr/>
        </p:nvSpPr>
        <p:spPr bwMode="gray">
          <a:xfrm>
            <a:off x="2149501" y="2985706"/>
            <a:ext cx="99728" cy="85681"/>
          </a:xfrm>
          <a:custGeom>
            <a:avLst/>
            <a:gdLst>
              <a:gd name="T0" fmla="*/ 53 w 59"/>
              <a:gd name="T1" fmla="*/ 32 h 50"/>
              <a:gd name="T2" fmla="*/ 53 w 59"/>
              <a:gd name="T3" fmla="*/ 32 h 50"/>
              <a:gd name="T4" fmla="*/ 52 w 59"/>
              <a:gd name="T5" fmla="*/ 29 h 50"/>
              <a:gd name="T6" fmla="*/ 48 w 59"/>
              <a:gd name="T7" fmla="*/ 24 h 50"/>
              <a:gd name="T8" fmla="*/ 48 w 59"/>
              <a:gd name="T9" fmla="*/ 24 h 50"/>
              <a:gd name="T10" fmla="*/ 47 w 59"/>
              <a:gd name="T11" fmla="*/ 22 h 50"/>
              <a:gd name="T12" fmla="*/ 47 w 59"/>
              <a:gd name="T13" fmla="*/ 18 h 50"/>
              <a:gd name="T14" fmla="*/ 48 w 59"/>
              <a:gd name="T15" fmla="*/ 16 h 50"/>
              <a:gd name="T16" fmla="*/ 51 w 59"/>
              <a:gd name="T17" fmla="*/ 14 h 50"/>
              <a:gd name="T18" fmla="*/ 51 w 59"/>
              <a:gd name="T19" fmla="*/ 14 h 50"/>
              <a:gd name="T20" fmla="*/ 53 w 59"/>
              <a:gd name="T21" fmla="*/ 14 h 50"/>
              <a:gd name="T22" fmla="*/ 57 w 59"/>
              <a:gd name="T23" fmla="*/ 16 h 50"/>
              <a:gd name="T24" fmla="*/ 57 w 59"/>
              <a:gd name="T25" fmla="*/ 16 h 50"/>
              <a:gd name="T26" fmla="*/ 59 w 59"/>
              <a:gd name="T27" fmla="*/ 1 h 50"/>
              <a:gd name="T28" fmla="*/ 59 w 59"/>
              <a:gd name="T29" fmla="*/ 1 h 50"/>
              <a:gd name="T30" fmla="*/ 55 w 59"/>
              <a:gd name="T31" fmla="*/ 1 h 50"/>
              <a:gd name="T32" fmla="*/ 55 w 59"/>
              <a:gd name="T33" fmla="*/ 1 h 50"/>
              <a:gd name="T34" fmla="*/ 39 w 59"/>
              <a:gd name="T35" fmla="*/ 1 h 50"/>
              <a:gd name="T36" fmla="*/ 23 w 59"/>
              <a:gd name="T37" fmla="*/ 0 h 50"/>
              <a:gd name="T38" fmla="*/ 23 w 59"/>
              <a:gd name="T39" fmla="*/ 0 h 50"/>
              <a:gd name="T40" fmla="*/ 16 w 59"/>
              <a:gd name="T41" fmla="*/ 1 h 50"/>
              <a:gd name="T42" fmla="*/ 9 w 59"/>
              <a:gd name="T43" fmla="*/ 5 h 50"/>
              <a:gd name="T44" fmla="*/ 3 w 59"/>
              <a:gd name="T45" fmla="*/ 8 h 50"/>
              <a:gd name="T46" fmla="*/ 2 w 59"/>
              <a:gd name="T47" fmla="*/ 11 h 50"/>
              <a:gd name="T48" fmla="*/ 0 w 59"/>
              <a:gd name="T49" fmla="*/ 13 h 50"/>
              <a:gd name="T50" fmla="*/ 0 w 59"/>
              <a:gd name="T51" fmla="*/ 13 h 50"/>
              <a:gd name="T52" fmla="*/ 2 w 59"/>
              <a:gd name="T53" fmla="*/ 18 h 50"/>
              <a:gd name="T54" fmla="*/ 3 w 59"/>
              <a:gd name="T55" fmla="*/ 23 h 50"/>
              <a:gd name="T56" fmla="*/ 5 w 59"/>
              <a:gd name="T57" fmla="*/ 27 h 50"/>
              <a:gd name="T58" fmla="*/ 8 w 59"/>
              <a:gd name="T59" fmla="*/ 30 h 50"/>
              <a:gd name="T60" fmla="*/ 8 w 59"/>
              <a:gd name="T61" fmla="*/ 30 h 50"/>
              <a:gd name="T62" fmla="*/ 10 w 59"/>
              <a:gd name="T63" fmla="*/ 33 h 50"/>
              <a:gd name="T64" fmla="*/ 11 w 59"/>
              <a:gd name="T65" fmla="*/ 35 h 50"/>
              <a:gd name="T66" fmla="*/ 13 w 59"/>
              <a:gd name="T67" fmla="*/ 44 h 50"/>
              <a:gd name="T68" fmla="*/ 13 w 59"/>
              <a:gd name="T69" fmla="*/ 44 h 50"/>
              <a:gd name="T70" fmla="*/ 23 w 59"/>
              <a:gd name="T71" fmla="*/ 43 h 50"/>
              <a:gd name="T72" fmla="*/ 23 w 59"/>
              <a:gd name="T73" fmla="*/ 43 h 50"/>
              <a:gd name="T74" fmla="*/ 26 w 59"/>
              <a:gd name="T75" fmla="*/ 43 h 50"/>
              <a:gd name="T76" fmla="*/ 30 w 59"/>
              <a:gd name="T77" fmla="*/ 44 h 50"/>
              <a:gd name="T78" fmla="*/ 34 w 59"/>
              <a:gd name="T79" fmla="*/ 46 h 50"/>
              <a:gd name="T80" fmla="*/ 39 w 59"/>
              <a:gd name="T81" fmla="*/ 49 h 50"/>
              <a:gd name="T82" fmla="*/ 39 w 59"/>
              <a:gd name="T83" fmla="*/ 49 h 50"/>
              <a:gd name="T84" fmla="*/ 47 w 59"/>
              <a:gd name="T85" fmla="*/ 50 h 50"/>
              <a:gd name="T86" fmla="*/ 59 w 59"/>
              <a:gd name="T87" fmla="*/ 50 h 50"/>
              <a:gd name="T88" fmla="*/ 59 w 59"/>
              <a:gd name="T89" fmla="*/ 50 h 50"/>
              <a:gd name="T90" fmla="*/ 59 w 59"/>
              <a:gd name="T91" fmla="*/ 50 h 50"/>
              <a:gd name="T92" fmla="*/ 57 w 59"/>
              <a:gd name="T93" fmla="*/ 30 h 50"/>
              <a:gd name="T94" fmla="*/ 57 w 59"/>
              <a:gd name="T95" fmla="*/ 30 h 50"/>
              <a:gd name="T96" fmla="*/ 55 w 59"/>
              <a:gd name="T97" fmla="*/ 32 h 50"/>
              <a:gd name="T98" fmla="*/ 53 w 59"/>
              <a:gd name="T9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50">
                <a:moveTo>
                  <a:pt x="53" y="32"/>
                </a:moveTo>
                <a:lnTo>
                  <a:pt x="53" y="32"/>
                </a:lnTo>
                <a:lnTo>
                  <a:pt x="52" y="29"/>
                </a:lnTo>
                <a:lnTo>
                  <a:pt x="48" y="24"/>
                </a:lnTo>
                <a:lnTo>
                  <a:pt x="48" y="24"/>
                </a:lnTo>
                <a:lnTo>
                  <a:pt x="47" y="22"/>
                </a:lnTo>
                <a:lnTo>
                  <a:pt x="47" y="18"/>
                </a:lnTo>
                <a:lnTo>
                  <a:pt x="48" y="16"/>
                </a:lnTo>
                <a:lnTo>
                  <a:pt x="51" y="14"/>
                </a:lnTo>
                <a:lnTo>
                  <a:pt x="51" y="14"/>
                </a:lnTo>
                <a:lnTo>
                  <a:pt x="53" y="14"/>
                </a:lnTo>
                <a:lnTo>
                  <a:pt x="57" y="16"/>
                </a:lnTo>
                <a:lnTo>
                  <a:pt x="57" y="16"/>
                </a:lnTo>
                <a:lnTo>
                  <a:pt x="59" y="1"/>
                </a:lnTo>
                <a:lnTo>
                  <a:pt x="59" y="1"/>
                </a:lnTo>
                <a:lnTo>
                  <a:pt x="55" y="1"/>
                </a:lnTo>
                <a:lnTo>
                  <a:pt x="55" y="1"/>
                </a:lnTo>
                <a:lnTo>
                  <a:pt x="39" y="1"/>
                </a:lnTo>
                <a:lnTo>
                  <a:pt x="23" y="0"/>
                </a:lnTo>
                <a:lnTo>
                  <a:pt x="23" y="0"/>
                </a:lnTo>
                <a:lnTo>
                  <a:pt x="16" y="1"/>
                </a:lnTo>
                <a:lnTo>
                  <a:pt x="9" y="5"/>
                </a:lnTo>
                <a:lnTo>
                  <a:pt x="3" y="8"/>
                </a:lnTo>
                <a:lnTo>
                  <a:pt x="2" y="11"/>
                </a:lnTo>
                <a:lnTo>
                  <a:pt x="0" y="13"/>
                </a:lnTo>
                <a:lnTo>
                  <a:pt x="0" y="13"/>
                </a:lnTo>
                <a:lnTo>
                  <a:pt x="2" y="18"/>
                </a:lnTo>
                <a:lnTo>
                  <a:pt x="3" y="23"/>
                </a:lnTo>
                <a:lnTo>
                  <a:pt x="5" y="27"/>
                </a:lnTo>
                <a:lnTo>
                  <a:pt x="8" y="30"/>
                </a:lnTo>
                <a:lnTo>
                  <a:pt x="8" y="30"/>
                </a:lnTo>
                <a:lnTo>
                  <a:pt x="10" y="33"/>
                </a:lnTo>
                <a:lnTo>
                  <a:pt x="11" y="35"/>
                </a:lnTo>
                <a:lnTo>
                  <a:pt x="13" y="44"/>
                </a:lnTo>
                <a:lnTo>
                  <a:pt x="13" y="44"/>
                </a:lnTo>
                <a:lnTo>
                  <a:pt x="23" y="43"/>
                </a:lnTo>
                <a:lnTo>
                  <a:pt x="23" y="43"/>
                </a:lnTo>
                <a:lnTo>
                  <a:pt x="26" y="43"/>
                </a:lnTo>
                <a:lnTo>
                  <a:pt x="30" y="44"/>
                </a:lnTo>
                <a:lnTo>
                  <a:pt x="34" y="46"/>
                </a:lnTo>
                <a:lnTo>
                  <a:pt x="39" y="49"/>
                </a:lnTo>
                <a:lnTo>
                  <a:pt x="39" y="49"/>
                </a:lnTo>
                <a:lnTo>
                  <a:pt x="47" y="50"/>
                </a:lnTo>
                <a:lnTo>
                  <a:pt x="59" y="50"/>
                </a:lnTo>
                <a:lnTo>
                  <a:pt x="59" y="50"/>
                </a:lnTo>
                <a:lnTo>
                  <a:pt x="59" y="50"/>
                </a:lnTo>
                <a:lnTo>
                  <a:pt x="57" y="30"/>
                </a:lnTo>
                <a:lnTo>
                  <a:pt x="57" y="30"/>
                </a:lnTo>
                <a:lnTo>
                  <a:pt x="55" y="32"/>
                </a:lnTo>
                <a:lnTo>
                  <a:pt x="53" y="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2" name="Freeform 1149"/>
          <p:cNvSpPr>
            <a:spLocks noEditPoints="1"/>
          </p:cNvSpPr>
          <p:nvPr/>
        </p:nvSpPr>
        <p:spPr bwMode="gray">
          <a:xfrm>
            <a:off x="1858766" y="2471617"/>
            <a:ext cx="305946" cy="697446"/>
          </a:xfrm>
          <a:custGeom>
            <a:avLst/>
            <a:gdLst>
              <a:gd name="T0" fmla="*/ 177 w 181"/>
              <a:gd name="T1" fmla="*/ 87 h 407"/>
              <a:gd name="T2" fmla="*/ 175 w 181"/>
              <a:gd name="T3" fmla="*/ 67 h 407"/>
              <a:gd name="T4" fmla="*/ 172 w 181"/>
              <a:gd name="T5" fmla="*/ 50 h 407"/>
              <a:gd name="T6" fmla="*/ 171 w 181"/>
              <a:gd name="T7" fmla="*/ 34 h 407"/>
              <a:gd name="T8" fmla="*/ 145 w 181"/>
              <a:gd name="T9" fmla="*/ 7 h 407"/>
              <a:gd name="T10" fmla="*/ 126 w 181"/>
              <a:gd name="T11" fmla="*/ 18 h 407"/>
              <a:gd name="T12" fmla="*/ 98 w 181"/>
              <a:gd name="T13" fmla="*/ 15 h 407"/>
              <a:gd name="T14" fmla="*/ 97 w 181"/>
              <a:gd name="T15" fmla="*/ 32 h 407"/>
              <a:gd name="T16" fmla="*/ 85 w 181"/>
              <a:gd name="T17" fmla="*/ 32 h 407"/>
              <a:gd name="T18" fmla="*/ 71 w 181"/>
              <a:gd name="T19" fmla="*/ 58 h 407"/>
              <a:gd name="T20" fmla="*/ 58 w 181"/>
              <a:gd name="T21" fmla="*/ 99 h 407"/>
              <a:gd name="T22" fmla="*/ 48 w 181"/>
              <a:gd name="T23" fmla="*/ 116 h 407"/>
              <a:gd name="T24" fmla="*/ 43 w 181"/>
              <a:gd name="T25" fmla="*/ 146 h 407"/>
              <a:gd name="T26" fmla="*/ 32 w 181"/>
              <a:gd name="T27" fmla="*/ 164 h 407"/>
              <a:gd name="T28" fmla="*/ 20 w 181"/>
              <a:gd name="T29" fmla="*/ 191 h 407"/>
              <a:gd name="T30" fmla="*/ 27 w 181"/>
              <a:gd name="T31" fmla="*/ 254 h 407"/>
              <a:gd name="T32" fmla="*/ 22 w 181"/>
              <a:gd name="T33" fmla="*/ 263 h 407"/>
              <a:gd name="T34" fmla="*/ 22 w 181"/>
              <a:gd name="T35" fmla="*/ 285 h 407"/>
              <a:gd name="T36" fmla="*/ 14 w 181"/>
              <a:gd name="T37" fmla="*/ 312 h 407"/>
              <a:gd name="T38" fmla="*/ 0 w 181"/>
              <a:gd name="T39" fmla="*/ 313 h 407"/>
              <a:gd name="T40" fmla="*/ 5 w 181"/>
              <a:gd name="T41" fmla="*/ 335 h 407"/>
              <a:gd name="T42" fmla="*/ 14 w 181"/>
              <a:gd name="T43" fmla="*/ 335 h 407"/>
              <a:gd name="T44" fmla="*/ 12 w 181"/>
              <a:gd name="T45" fmla="*/ 357 h 407"/>
              <a:gd name="T46" fmla="*/ 26 w 181"/>
              <a:gd name="T47" fmla="*/ 388 h 407"/>
              <a:gd name="T48" fmla="*/ 25 w 181"/>
              <a:gd name="T49" fmla="*/ 403 h 407"/>
              <a:gd name="T50" fmla="*/ 46 w 181"/>
              <a:gd name="T51" fmla="*/ 404 h 407"/>
              <a:gd name="T52" fmla="*/ 54 w 181"/>
              <a:gd name="T53" fmla="*/ 388 h 407"/>
              <a:gd name="T54" fmla="*/ 70 w 181"/>
              <a:gd name="T55" fmla="*/ 382 h 407"/>
              <a:gd name="T56" fmla="*/ 80 w 181"/>
              <a:gd name="T57" fmla="*/ 337 h 407"/>
              <a:gd name="T58" fmla="*/ 95 w 181"/>
              <a:gd name="T59" fmla="*/ 316 h 407"/>
              <a:gd name="T60" fmla="*/ 102 w 181"/>
              <a:gd name="T61" fmla="*/ 305 h 407"/>
              <a:gd name="T62" fmla="*/ 108 w 181"/>
              <a:gd name="T63" fmla="*/ 286 h 407"/>
              <a:gd name="T64" fmla="*/ 94 w 181"/>
              <a:gd name="T65" fmla="*/ 271 h 407"/>
              <a:gd name="T66" fmla="*/ 82 w 181"/>
              <a:gd name="T67" fmla="*/ 257 h 407"/>
              <a:gd name="T68" fmla="*/ 89 w 181"/>
              <a:gd name="T69" fmla="*/ 234 h 407"/>
              <a:gd name="T70" fmla="*/ 84 w 181"/>
              <a:gd name="T71" fmla="*/ 213 h 407"/>
              <a:gd name="T72" fmla="*/ 94 w 181"/>
              <a:gd name="T73" fmla="*/ 216 h 407"/>
              <a:gd name="T74" fmla="*/ 111 w 181"/>
              <a:gd name="T75" fmla="*/ 185 h 407"/>
              <a:gd name="T76" fmla="*/ 130 w 181"/>
              <a:gd name="T77" fmla="*/ 174 h 407"/>
              <a:gd name="T78" fmla="*/ 145 w 181"/>
              <a:gd name="T79" fmla="*/ 153 h 407"/>
              <a:gd name="T80" fmla="*/ 139 w 181"/>
              <a:gd name="T81" fmla="*/ 140 h 407"/>
              <a:gd name="T82" fmla="*/ 145 w 181"/>
              <a:gd name="T83" fmla="*/ 130 h 407"/>
              <a:gd name="T84" fmla="*/ 154 w 181"/>
              <a:gd name="T85" fmla="*/ 117 h 407"/>
              <a:gd name="T86" fmla="*/ 166 w 181"/>
              <a:gd name="T87" fmla="*/ 115 h 407"/>
              <a:gd name="T88" fmla="*/ 32 w 181"/>
              <a:gd name="T89" fmla="*/ 325 h 407"/>
              <a:gd name="T90" fmla="*/ 23 w 181"/>
              <a:gd name="T91" fmla="*/ 328 h 407"/>
              <a:gd name="T92" fmla="*/ 25 w 181"/>
              <a:gd name="T93" fmla="*/ 313 h 407"/>
              <a:gd name="T94" fmla="*/ 31 w 181"/>
              <a:gd name="T95" fmla="*/ 316 h 407"/>
              <a:gd name="T96" fmla="*/ 38 w 181"/>
              <a:gd name="T97" fmla="*/ 307 h 407"/>
              <a:gd name="T98" fmla="*/ 43 w 181"/>
              <a:gd name="T99" fmla="*/ 318 h 407"/>
              <a:gd name="T100" fmla="*/ 55 w 181"/>
              <a:gd name="T101" fmla="*/ 330 h 407"/>
              <a:gd name="T102" fmla="*/ 44 w 181"/>
              <a:gd name="T103" fmla="*/ 340 h 407"/>
              <a:gd name="T104" fmla="*/ 54 w 181"/>
              <a:gd name="T105" fmla="*/ 322 h 407"/>
              <a:gd name="T106" fmla="*/ 89 w 181"/>
              <a:gd name="T107" fmla="*/ 302 h 407"/>
              <a:gd name="T108" fmla="*/ 95 w 181"/>
              <a:gd name="T109" fmla="*/ 302 h 407"/>
              <a:gd name="T110" fmla="*/ 87 w 181"/>
              <a:gd name="T111" fmla="*/ 3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407">
                <a:moveTo>
                  <a:pt x="176" y="100"/>
                </a:moveTo>
                <a:lnTo>
                  <a:pt x="176" y="100"/>
                </a:lnTo>
                <a:lnTo>
                  <a:pt x="176" y="98"/>
                </a:lnTo>
                <a:lnTo>
                  <a:pt x="175" y="95"/>
                </a:lnTo>
                <a:lnTo>
                  <a:pt x="175" y="95"/>
                </a:lnTo>
                <a:lnTo>
                  <a:pt x="177" y="87"/>
                </a:lnTo>
                <a:lnTo>
                  <a:pt x="180" y="82"/>
                </a:lnTo>
                <a:lnTo>
                  <a:pt x="181" y="77"/>
                </a:lnTo>
                <a:lnTo>
                  <a:pt x="181" y="77"/>
                </a:lnTo>
                <a:lnTo>
                  <a:pt x="180" y="73"/>
                </a:lnTo>
                <a:lnTo>
                  <a:pt x="177" y="69"/>
                </a:lnTo>
                <a:lnTo>
                  <a:pt x="175" y="67"/>
                </a:lnTo>
                <a:lnTo>
                  <a:pt x="174" y="63"/>
                </a:lnTo>
                <a:lnTo>
                  <a:pt x="174" y="63"/>
                </a:lnTo>
                <a:lnTo>
                  <a:pt x="175" y="58"/>
                </a:lnTo>
                <a:lnTo>
                  <a:pt x="174" y="55"/>
                </a:lnTo>
                <a:lnTo>
                  <a:pt x="174" y="55"/>
                </a:lnTo>
                <a:lnTo>
                  <a:pt x="172" y="50"/>
                </a:lnTo>
                <a:lnTo>
                  <a:pt x="172" y="45"/>
                </a:lnTo>
                <a:lnTo>
                  <a:pt x="172" y="45"/>
                </a:lnTo>
                <a:lnTo>
                  <a:pt x="172" y="40"/>
                </a:lnTo>
                <a:lnTo>
                  <a:pt x="172" y="37"/>
                </a:lnTo>
                <a:lnTo>
                  <a:pt x="171" y="34"/>
                </a:lnTo>
                <a:lnTo>
                  <a:pt x="171" y="34"/>
                </a:lnTo>
                <a:lnTo>
                  <a:pt x="165" y="24"/>
                </a:lnTo>
                <a:lnTo>
                  <a:pt x="163" y="19"/>
                </a:lnTo>
                <a:lnTo>
                  <a:pt x="159" y="15"/>
                </a:lnTo>
                <a:lnTo>
                  <a:pt x="159" y="15"/>
                </a:lnTo>
                <a:lnTo>
                  <a:pt x="153" y="11"/>
                </a:lnTo>
                <a:lnTo>
                  <a:pt x="145" y="7"/>
                </a:lnTo>
                <a:lnTo>
                  <a:pt x="145" y="7"/>
                </a:lnTo>
                <a:lnTo>
                  <a:pt x="138" y="4"/>
                </a:lnTo>
                <a:lnTo>
                  <a:pt x="127" y="0"/>
                </a:lnTo>
                <a:lnTo>
                  <a:pt x="127" y="0"/>
                </a:lnTo>
                <a:lnTo>
                  <a:pt x="127" y="13"/>
                </a:lnTo>
                <a:lnTo>
                  <a:pt x="126" y="18"/>
                </a:lnTo>
                <a:lnTo>
                  <a:pt x="124" y="19"/>
                </a:lnTo>
                <a:lnTo>
                  <a:pt x="123" y="20"/>
                </a:lnTo>
                <a:lnTo>
                  <a:pt x="123" y="20"/>
                </a:lnTo>
                <a:lnTo>
                  <a:pt x="110" y="16"/>
                </a:lnTo>
                <a:lnTo>
                  <a:pt x="103" y="14"/>
                </a:lnTo>
                <a:lnTo>
                  <a:pt x="98" y="15"/>
                </a:lnTo>
                <a:lnTo>
                  <a:pt x="98" y="15"/>
                </a:lnTo>
                <a:lnTo>
                  <a:pt x="98" y="16"/>
                </a:lnTo>
                <a:lnTo>
                  <a:pt x="98" y="19"/>
                </a:lnTo>
                <a:lnTo>
                  <a:pt x="98" y="24"/>
                </a:lnTo>
                <a:lnTo>
                  <a:pt x="98" y="30"/>
                </a:lnTo>
                <a:lnTo>
                  <a:pt x="97" y="32"/>
                </a:lnTo>
                <a:lnTo>
                  <a:pt x="95" y="32"/>
                </a:lnTo>
                <a:lnTo>
                  <a:pt x="95" y="32"/>
                </a:lnTo>
                <a:lnTo>
                  <a:pt x="91" y="32"/>
                </a:lnTo>
                <a:lnTo>
                  <a:pt x="90" y="31"/>
                </a:lnTo>
                <a:lnTo>
                  <a:pt x="87" y="30"/>
                </a:lnTo>
                <a:lnTo>
                  <a:pt x="85" y="32"/>
                </a:lnTo>
                <a:lnTo>
                  <a:pt x="85" y="32"/>
                </a:lnTo>
                <a:lnTo>
                  <a:pt x="81" y="37"/>
                </a:lnTo>
                <a:lnTo>
                  <a:pt x="78" y="42"/>
                </a:lnTo>
                <a:lnTo>
                  <a:pt x="73" y="52"/>
                </a:lnTo>
                <a:lnTo>
                  <a:pt x="73" y="52"/>
                </a:lnTo>
                <a:lnTo>
                  <a:pt x="71" y="58"/>
                </a:lnTo>
                <a:lnTo>
                  <a:pt x="69" y="69"/>
                </a:lnTo>
                <a:lnTo>
                  <a:pt x="66" y="80"/>
                </a:lnTo>
                <a:lnTo>
                  <a:pt x="64" y="88"/>
                </a:lnTo>
                <a:lnTo>
                  <a:pt x="64" y="88"/>
                </a:lnTo>
                <a:lnTo>
                  <a:pt x="60" y="95"/>
                </a:lnTo>
                <a:lnTo>
                  <a:pt x="58" y="99"/>
                </a:lnTo>
                <a:lnTo>
                  <a:pt x="55" y="103"/>
                </a:lnTo>
                <a:lnTo>
                  <a:pt x="55" y="103"/>
                </a:lnTo>
                <a:lnTo>
                  <a:pt x="52" y="105"/>
                </a:lnTo>
                <a:lnTo>
                  <a:pt x="50" y="109"/>
                </a:lnTo>
                <a:lnTo>
                  <a:pt x="48" y="116"/>
                </a:lnTo>
                <a:lnTo>
                  <a:pt x="48" y="116"/>
                </a:lnTo>
                <a:lnTo>
                  <a:pt x="47" y="130"/>
                </a:lnTo>
                <a:lnTo>
                  <a:pt x="46" y="137"/>
                </a:lnTo>
                <a:lnTo>
                  <a:pt x="43" y="141"/>
                </a:lnTo>
                <a:lnTo>
                  <a:pt x="43" y="141"/>
                </a:lnTo>
                <a:lnTo>
                  <a:pt x="43" y="143"/>
                </a:lnTo>
                <a:lnTo>
                  <a:pt x="43" y="146"/>
                </a:lnTo>
                <a:lnTo>
                  <a:pt x="44" y="151"/>
                </a:lnTo>
                <a:lnTo>
                  <a:pt x="46" y="156"/>
                </a:lnTo>
                <a:lnTo>
                  <a:pt x="44" y="158"/>
                </a:lnTo>
                <a:lnTo>
                  <a:pt x="42" y="159"/>
                </a:lnTo>
                <a:lnTo>
                  <a:pt x="42" y="159"/>
                </a:lnTo>
                <a:lnTo>
                  <a:pt x="32" y="164"/>
                </a:lnTo>
                <a:lnTo>
                  <a:pt x="26" y="168"/>
                </a:lnTo>
                <a:lnTo>
                  <a:pt x="26" y="168"/>
                </a:lnTo>
                <a:lnTo>
                  <a:pt x="22" y="176"/>
                </a:lnTo>
                <a:lnTo>
                  <a:pt x="21" y="184"/>
                </a:lnTo>
                <a:lnTo>
                  <a:pt x="20" y="191"/>
                </a:lnTo>
                <a:lnTo>
                  <a:pt x="20" y="191"/>
                </a:lnTo>
                <a:lnTo>
                  <a:pt x="20" y="221"/>
                </a:lnTo>
                <a:lnTo>
                  <a:pt x="20" y="237"/>
                </a:lnTo>
                <a:lnTo>
                  <a:pt x="21" y="245"/>
                </a:lnTo>
                <a:lnTo>
                  <a:pt x="21" y="245"/>
                </a:lnTo>
                <a:lnTo>
                  <a:pt x="26" y="250"/>
                </a:lnTo>
                <a:lnTo>
                  <a:pt x="27" y="254"/>
                </a:lnTo>
                <a:lnTo>
                  <a:pt x="27" y="255"/>
                </a:lnTo>
                <a:lnTo>
                  <a:pt x="27" y="255"/>
                </a:lnTo>
                <a:lnTo>
                  <a:pt x="27" y="255"/>
                </a:lnTo>
                <a:lnTo>
                  <a:pt x="23" y="258"/>
                </a:lnTo>
                <a:lnTo>
                  <a:pt x="22" y="259"/>
                </a:lnTo>
                <a:lnTo>
                  <a:pt x="22" y="263"/>
                </a:lnTo>
                <a:lnTo>
                  <a:pt x="22" y="263"/>
                </a:lnTo>
                <a:lnTo>
                  <a:pt x="22" y="269"/>
                </a:lnTo>
                <a:lnTo>
                  <a:pt x="23" y="275"/>
                </a:lnTo>
                <a:lnTo>
                  <a:pt x="25" y="280"/>
                </a:lnTo>
                <a:lnTo>
                  <a:pt x="23" y="282"/>
                </a:lnTo>
                <a:lnTo>
                  <a:pt x="22" y="285"/>
                </a:lnTo>
                <a:lnTo>
                  <a:pt x="22" y="285"/>
                </a:lnTo>
                <a:lnTo>
                  <a:pt x="17" y="292"/>
                </a:lnTo>
                <a:lnTo>
                  <a:pt x="16" y="296"/>
                </a:lnTo>
                <a:lnTo>
                  <a:pt x="15" y="301"/>
                </a:lnTo>
                <a:lnTo>
                  <a:pt x="15" y="301"/>
                </a:lnTo>
                <a:lnTo>
                  <a:pt x="14" y="312"/>
                </a:lnTo>
                <a:lnTo>
                  <a:pt x="12" y="316"/>
                </a:lnTo>
                <a:lnTo>
                  <a:pt x="11" y="317"/>
                </a:lnTo>
                <a:lnTo>
                  <a:pt x="9" y="317"/>
                </a:lnTo>
                <a:lnTo>
                  <a:pt x="9" y="317"/>
                </a:lnTo>
                <a:lnTo>
                  <a:pt x="0" y="313"/>
                </a:lnTo>
                <a:lnTo>
                  <a:pt x="0" y="313"/>
                </a:lnTo>
                <a:lnTo>
                  <a:pt x="1" y="316"/>
                </a:lnTo>
                <a:lnTo>
                  <a:pt x="1" y="316"/>
                </a:lnTo>
                <a:lnTo>
                  <a:pt x="2" y="321"/>
                </a:lnTo>
                <a:lnTo>
                  <a:pt x="4" y="325"/>
                </a:lnTo>
                <a:lnTo>
                  <a:pt x="4" y="332"/>
                </a:lnTo>
                <a:lnTo>
                  <a:pt x="5" y="335"/>
                </a:lnTo>
                <a:lnTo>
                  <a:pt x="5" y="335"/>
                </a:lnTo>
                <a:lnTo>
                  <a:pt x="6" y="337"/>
                </a:lnTo>
                <a:lnTo>
                  <a:pt x="9" y="338"/>
                </a:lnTo>
                <a:lnTo>
                  <a:pt x="11" y="338"/>
                </a:lnTo>
                <a:lnTo>
                  <a:pt x="14" y="335"/>
                </a:lnTo>
                <a:lnTo>
                  <a:pt x="14" y="335"/>
                </a:lnTo>
                <a:lnTo>
                  <a:pt x="15" y="335"/>
                </a:lnTo>
                <a:lnTo>
                  <a:pt x="15" y="337"/>
                </a:lnTo>
                <a:lnTo>
                  <a:pt x="14" y="341"/>
                </a:lnTo>
                <a:lnTo>
                  <a:pt x="11" y="353"/>
                </a:lnTo>
                <a:lnTo>
                  <a:pt x="11" y="353"/>
                </a:lnTo>
                <a:lnTo>
                  <a:pt x="12" y="357"/>
                </a:lnTo>
                <a:lnTo>
                  <a:pt x="15" y="362"/>
                </a:lnTo>
                <a:lnTo>
                  <a:pt x="21" y="372"/>
                </a:lnTo>
                <a:lnTo>
                  <a:pt x="21" y="372"/>
                </a:lnTo>
                <a:lnTo>
                  <a:pt x="23" y="381"/>
                </a:lnTo>
                <a:lnTo>
                  <a:pt x="26" y="388"/>
                </a:lnTo>
                <a:lnTo>
                  <a:pt x="26" y="388"/>
                </a:lnTo>
                <a:lnTo>
                  <a:pt x="26" y="392"/>
                </a:lnTo>
                <a:lnTo>
                  <a:pt x="25" y="397"/>
                </a:lnTo>
                <a:lnTo>
                  <a:pt x="25" y="401"/>
                </a:lnTo>
                <a:lnTo>
                  <a:pt x="25" y="402"/>
                </a:lnTo>
                <a:lnTo>
                  <a:pt x="25" y="403"/>
                </a:lnTo>
                <a:lnTo>
                  <a:pt x="25" y="403"/>
                </a:lnTo>
                <a:lnTo>
                  <a:pt x="31" y="404"/>
                </a:lnTo>
                <a:lnTo>
                  <a:pt x="34" y="405"/>
                </a:lnTo>
                <a:lnTo>
                  <a:pt x="39" y="407"/>
                </a:lnTo>
                <a:lnTo>
                  <a:pt x="39" y="407"/>
                </a:lnTo>
                <a:lnTo>
                  <a:pt x="44" y="405"/>
                </a:lnTo>
                <a:lnTo>
                  <a:pt x="46" y="404"/>
                </a:lnTo>
                <a:lnTo>
                  <a:pt x="47" y="402"/>
                </a:lnTo>
                <a:lnTo>
                  <a:pt x="47" y="402"/>
                </a:lnTo>
                <a:lnTo>
                  <a:pt x="48" y="396"/>
                </a:lnTo>
                <a:lnTo>
                  <a:pt x="50" y="392"/>
                </a:lnTo>
                <a:lnTo>
                  <a:pt x="54" y="388"/>
                </a:lnTo>
                <a:lnTo>
                  <a:pt x="54" y="388"/>
                </a:lnTo>
                <a:lnTo>
                  <a:pt x="59" y="386"/>
                </a:lnTo>
                <a:lnTo>
                  <a:pt x="63" y="386"/>
                </a:lnTo>
                <a:lnTo>
                  <a:pt x="65" y="386"/>
                </a:lnTo>
                <a:lnTo>
                  <a:pt x="68" y="386"/>
                </a:lnTo>
                <a:lnTo>
                  <a:pt x="68" y="386"/>
                </a:lnTo>
                <a:lnTo>
                  <a:pt x="70" y="382"/>
                </a:lnTo>
                <a:lnTo>
                  <a:pt x="74" y="372"/>
                </a:lnTo>
                <a:lnTo>
                  <a:pt x="80" y="355"/>
                </a:lnTo>
                <a:lnTo>
                  <a:pt x="80" y="355"/>
                </a:lnTo>
                <a:lnTo>
                  <a:pt x="80" y="349"/>
                </a:lnTo>
                <a:lnTo>
                  <a:pt x="80" y="344"/>
                </a:lnTo>
                <a:lnTo>
                  <a:pt x="80" y="337"/>
                </a:lnTo>
                <a:lnTo>
                  <a:pt x="80" y="337"/>
                </a:lnTo>
                <a:lnTo>
                  <a:pt x="85" y="325"/>
                </a:lnTo>
                <a:lnTo>
                  <a:pt x="91" y="316"/>
                </a:lnTo>
                <a:lnTo>
                  <a:pt x="91" y="316"/>
                </a:lnTo>
                <a:lnTo>
                  <a:pt x="94" y="316"/>
                </a:lnTo>
                <a:lnTo>
                  <a:pt x="95" y="316"/>
                </a:lnTo>
                <a:lnTo>
                  <a:pt x="96" y="316"/>
                </a:lnTo>
                <a:lnTo>
                  <a:pt x="97" y="316"/>
                </a:lnTo>
                <a:lnTo>
                  <a:pt x="97" y="316"/>
                </a:lnTo>
                <a:lnTo>
                  <a:pt x="98" y="314"/>
                </a:lnTo>
                <a:lnTo>
                  <a:pt x="101" y="309"/>
                </a:lnTo>
                <a:lnTo>
                  <a:pt x="102" y="305"/>
                </a:lnTo>
                <a:lnTo>
                  <a:pt x="105" y="302"/>
                </a:lnTo>
                <a:lnTo>
                  <a:pt x="105" y="302"/>
                </a:lnTo>
                <a:lnTo>
                  <a:pt x="108" y="298"/>
                </a:lnTo>
                <a:lnTo>
                  <a:pt x="110" y="293"/>
                </a:lnTo>
                <a:lnTo>
                  <a:pt x="110" y="293"/>
                </a:lnTo>
                <a:lnTo>
                  <a:pt x="108" y="286"/>
                </a:lnTo>
                <a:lnTo>
                  <a:pt x="106" y="279"/>
                </a:lnTo>
                <a:lnTo>
                  <a:pt x="106" y="279"/>
                </a:lnTo>
                <a:lnTo>
                  <a:pt x="103" y="275"/>
                </a:lnTo>
                <a:lnTo>
                  <a:pt x="101" y="273"/>
                </a:lnTo>
                <a:lnTo>
                  <a:pt x="97" y="271"/>
                </a:lnTo>
                <a:lnTo>
                  <a:pt x="94" y="271"/>
                </a:lnTo>
                <a:lnTo>
                  <a:pt x="94" y="271"/>
                </a:lnTo>
                <a:lnTo>
                  <a:pt x="90" y="270"/>
                </a:lnTo>
                <a:lnTo>
                  <a:pt x="87" y="269"/>
                </a:lnTo>
                <a:lnTo>
                  <a:pt x="84" y="261"/>
                </a:lnTo>
                <a:lnTo>
                  <a:pt x="84" y="261"/>
                </a:lnTo>
                <a:lnTo>
                  <a:pt x="82" y="257"/>
                </a:lnTo>
                <a:lnTo>
                  <a:pt x="84" y="252"/>
                </a:lnTo>
                <a:lnTo>
                  <a:pt x="85" y="247"/>
                </a:lnTo>
                <a:lnTo>
                  <a:pt x="87" y="244"/>
                </a:lnTo>
                <a:lnTo>
                  <a:pt x="87" y="244"/>
                </a:lnTo>
                <a:lnTo>
                  <a:pt x="89" y="240"/>
                </a:lnTo>
                <a:lnTo>
                  <a:pt x="89" y="234"/>
                </a:lnTo>
                <a:lnTo>
                  <a:pt x="89" y="224"/>
                </a:lnTo>
                <a:lnTo>
                  <a:pt x="89" y="224"/>
                </a:lnTo>
                <a:lnTo>
                  <a:pt x="89" y="222"/>
                </a:lnTo>
                <a:lnTo>
                  <a:pt x="87" y="220"/>
                </a:lnTo>
                <a:lnTo>
                  <a:pt x="85" y="216"/>
                </a:lnTo>
                <a:lnTo>
                  <a:pt x="84" y="213"/>
                </a:lnTo>
                <a:lnTo>
                  <a:pt x="84" y="213"/>
                </a:lnTo>
                <a:lnTo>
                  <a:pt x="85" y="212"/>
                </a:lnTo>
                <a:lnTo>
                  <a:pt x="86" y="213"/>
                </a:lnTo>
                <a:lnTo>
                  <a:pt x="92" y="216"/>
                </a:lnTo>
                <a:lnTo>
                  <a:pt x="92" y="216"/>
                </a:lnTo>
                <a:lnTo>
                  <a:pt x="94" y="216"/>
                </a:lnTo>
                <a:lnTo>
                  <a:pt x="95" y="215"/>
                </a:lnTo>
                <a:lnTo>
                  <a:pt x="98" y="210"/>
                </a:lnTo>
                <a:lnTo>
                  <a:pt x="106" y="200"/>
                </a:lnTo>
                <a:lnTo>
                  <a:pt x="106" y="200"/>
                </a:lnTo>
                <a:lnTo>
                  <a:pt x="108" y="192"/>
                </a:lnTo>
                <a:lnTo>
                  <a:pt x="111" y="185"/>
                </a:lnTo>
                <a:lnTo>
                  <a:pt x="111" y="185"/>
                </a:lnTo>
                <a:lnTo>
                  <a:pt x="113" y="184"/>
                </a:lnTo>
                <a:lnTo>
                  <a:pt x="117" y="181"/>
                </a:lnTo>
                <a:lnTo>
                  <a:pt x="124" y="178"/>
                </a:lnTo>
                <a:lnTo>
                  <a:pt x="124" y="178"/>
                </a:lnTo>
                <a:lnTo>
                  <a:pt x="130" y="174"/>
                </a:lnTo>
                <a:lnTo>
                  <a:pt x="133" y="172"/>
                </a:lnTo>
                <a:lnTo>
                  <a:pt x="134" y="168"/>
                </a:lnTo>
                <a:lnTo>
                  <a:pt x="134" y="168"/>
                </a:lnTo>
                <a:lnTo>
                  <a:pt x="137" y="164"/>
                </a:lnTo>
                <a:lnTo>
                  <a:pt x="139" y="159"/>
                </a:lnTo>
                <a:lnTo>
                  <a:pt x="145" y="153"/>
                </a:lnTo>
                <a:lnTo>
                  <a:pt x="145" y="153"/>
                </a:lnTo>
                <a:lnTo>
                  <a:pt x="145" y="151"/>
                </a:lnTo>
                <a:lnTo>
                  <a:pt x="144" y="148"/>
                </a:lnTo>
                <a:lnTo>
                  <a:pt x="140" y="143"/>
                </a:lnTo>
                <a:lnTo>
                  <a:pt x="140" y="143"/>
                </a:lnTo>
                <a:lnTo>
                  <a:pt x="139" y="140"/>
                </a:lnTo>
                <a:lnTo>
                  <a:pt x="139" y="138"/>
                </a:lnTo>
                <a:lnTo>
                  <a:pt x="143" y="136"/>
                </a:lnTo>
                <a:lnTo>
                  <a:pt x="143" y="136"/>
                </a:lnTo>
                <a:lnTo>
                  <a:pt x="144" y="132"/>
                </a:lnTo>
                <a:lnTo>
                  <a:pt x="145" y="130"/>
                </a:lnTo>
                <a:lnTo>
                  <a:pt x="145" y="130"/>
                </a:lnTo>
                <a:lnTo>
                  <a:pt x="148" y="127"/>
                </a:lnTo>
                <a:lnTo>
                  <a:pt x="153" y="122"/>
                </a:lnTo>
                <a:lnTo>
                  <a:pt x="153" y="122"/>
                </a:lnTo>
                <a:lnTo>
                  <a:pt x="155" y="121"/>
                </a:lnTo>
                <a:lnTo>
                  <a:pt x="155" y="119"/>
                </a:lnTo>
                <a:lnTo>
                  <a:pt x="154" y="117"/>
                </a:lnTo>
                <a:lnTo>
                  <a:pt x="154" y="115"/>
                </a:lnTo>
                <a:lnTo>
                  <a:pt x="154" y="115"/>
                </a:lnTo>
                <a:lnTo>
                  <a:pt x="155" y="114"/>
                </a:lnTo>
                <a:lnTo>
                  <a:pt x="159" y="114"/>
                </a:lnTo>
                <a:lnTo>
                  <a:pt x="166" y="115"/>
                </a:lnTo>
                <a:lnTo>
                  <a:pt x="166" y="115"/>
                </a:lnTo>
                <a:lnTo>
                  <a:pt x="170" y="115"/>
                </a:lnTo>
                <a:lnTo>
                  <a:pt x="172" y="115"/>
                </a:lnTo>
                <a:lnTo>
                  <a:pt x="180" y="114"/>
                </a:lnTo>
                <a:lnTo>
                  <a:pt x="180" y="114"/>
                </a:lnTo>
                <a:lnTo>
                  <a:pt x="176" y="100"/>
                </a:lnTo>
                <a:close/>
                <a:moveTo>
                  <a:pt x="32" y="325"/>
                </a:moveTo>
                <a:lnTo>
                  <a:pt x="32" y="325"/>
                </a:lnTo>
                <a:lnTo>
                  <a:pt x="30" y="325"/>
                </a:lnTo>
                <a:lnTo>
                  <a:pt x="27" y="327"/>
                </a:lnTo>
                <a:lnTo>
                  <a:pt x="25" y="328"/>
                </a:lnTo>
                <a:lnTo>
                  <a:pt x="23" y="328"/>
                </a:lnTo>
                <a:lnTo>
                  <a:pt x="23" y="328"/>
                </a:lnTo>
                <a:lnTo>
                  <a:pt x="23" y="328"/>
                </a:lnTo>
                <a:lnTo>
                  <a:pt x="23" y="324"/>
                </a:lnTo>
                <a:lnTo>
                  <a:pt x="23" y="321"/>
                </a:lnTo>
                <a:lnTo>
                  <a:pt x="23" y="316"/>
                </a:lnTo>
                <a:lnTo>
                  <a:pt x="25" y="313"/>
                </a:lnTo>
                <a:lnTo>
                  <a:pt x="25" y="313"/>
                </a:lnTo>
                <a:lnTo>
                  <a:pt x="26" y="313"/>
                </a:lnTo>
                <a:lnTo>
                  <a:pt x="27" y="314"/>
                </a:lnTo>
                <a:lnTo>
                  <a:pt x="28" y="316"/>
                </a:lnTo>
                <a:lnTo>
                  <a:pt x="30" y="316"/>
                </a:lnTo>
                <a:lnTo>
                  <a:pt x="30" y="316"/>
                </a:lnTo>
                <a:lnTo>
                  <a:pt x="31" y="316"/>
                </a:lnTo>
                <a:lnTo>
                  <a:pt x="32" y="313"/>
                </a:lnTo>
                <a:lnTo>
                  <a:pt x="32" y="312"/>
                </a:lnTo>
                <a:lnTo>
                  <a:pt x="33" y="311"/>
                </a:lnTo>
                <a:lnTo>
                  <a:pt x="33" y="311"/>
                </a:lnTo>
                <a:lnTo>
                  <a:pt x="37" y="308"/>
                </a:lnTo>
                <a:lnTo>
                  <a:pt x="38" y="307"/>
                </a:lnTo>
                <a:lnTo>
                  <a:pt x="41" y="307"/>
                </a:lnTo>
                <a:lnTo>
                  <a:pt x="41" y="307"/>
                </a:lnTo>
                <a:lnTo>
                  <a:pt x="43" y="312"/>
                </a:lnTo>
                <a:lnTo>
                  <a:pt x="44" y="316"/>
                </a:lnTo>
                <a:lnTo>
                  <a:pt x="44" y="316"/>
                </a:lnTo>
                <a:lnTo>
                  <a:pt x="43" y="318"/>
                </a:lnTo>
                <a:lnTo>
                  <a:pt x="39" y="322"/>
                </a:lnTo>
                <a:lnTo>
                  <a:pt x="34" y="325"/>
                </a:lnTo>
                <a:lnTo>
                  <a:pt x="33" y="325"/>
                </a:lnTo>
                <a:lnTo>
                  <a:pt x="32" y="325"/>
                </a:lnTo>
                <a:close/>
                <a:moveTo>
                  <a:pt x="55" y="330"/>
                </a:moveTo>
                <a:lnTo>
                  <a:pt x="55" y="330"/>
                </a:lnTo>
                <a:lnTo>
                  <a:pt x="54" y="334"/>
                </a:lnTo>
                <a:lnTo>
                  <a:pt x="52" y="338"/>
                </a:lnTo>
                <a:lnTo>
                  <a:pt x="49" y="341"/>
                </a:lnTo>
                <a:lnTo>
                  <a:pt x="47" y="341"/>
                </a:lnTo>
                <a:lnTo>
                  <a:pt x="47" y="341"/>
                </a:lnTo>
                <a:lnTo>
                  <a:pt x="44" y="340"/>
                </a:lnTo>
                <a:lnTo>
                  <a:pt x="44" y="339"/>
                </a:lnTo>
                <a:lnTo>
                  <a:pt x="48" y="333"/>
                </a:lnTo>
                <a:lnTo>
                  <a:pt x="48" y="333"/>
                </a:lnTo>
                <a:lnTo>
                  <a:pt x="50" y="325"/>
                </a:lnTo>
                <a:lnTo>
                  <a:pt x="52" y="323"/>
                </a:lnTo>
                <a:lnTo>
                  <a:pt x="54" y="322"/>
                </a:lnTo>
                <a:lnTo>
                  <a:pt x="54" y="322"/>
                </a:lnTo>
                <a:lnTo>
                  <a:pt x="55" y="322"/>
                </a:lnTo>
                <a:lnTo>
                  <a:pt x="55" y="324"/>
                </a:lnTo>
                <a:lnTo>
                  <a:pt x="55" y="330"/>
                </a:lnTo>
                <a:close/>
                <a:moveTo>
                  <a:pt x="89" y="302"/>
                </a:moveTo>
                <a:lnTo>
                  <a:pt x="89" y="302"/>
                </a:lnTo>
                <a:lnTo>
                  <a:pt x="90" y="301"/>
                </a:lnTo>
                <a:lnTo>
                  <a:pt x="91" y="298"/>
                </a:lnTo>
                <a:lnTo>
                  <a:pt x="91" y="297"/>
                </a:lnTo>
                <a:lnTo>
                  <a:pt x="92" y="297"/>
                </a:lnTo>
                <a:lnTo>
                  <a:pt x="92" y="297"/>
                </a:lnTo>
                <a:lnTo>
                  <a:pt x="95" y="302"/>
                </a:lnTo>
                <a:lnTo>
                  <a:pt x="96" y="305"/>
                </a:lnTo>
                <a:lnTo>
                  <a:pt x="96" y="306"/>
                </a:lnTo>
                <a:lnTo>
                  <a:pt x="95" y="306"/>
                </a:lnTo>
                <a:lnTo>
                  <a:pt x="95" y="306"/>
                </a:lnTo>
                <a:lnTo>
                  <a:pt x="90" y="307"/>
                </a:lnTo>
                <a:lnTo>
                  <a:pt x="87" y="306"/>
                </a:lnTo>
                <a:lnTo>
                  <a:pt x="85" y="305"/>
                </a:lnTo>
                <a:lnTo>
                  <a:pt x="85" y="305"/>
                </a:lnTo>
                <a:lnTo>
                  <a:pt x="84" y="305"/>
                </a:lnTo>
                <a:lnTo>
                  <a:pt x="85" y="303"/>
                </a:lnTo>
                <a:lnTo>
                  <a:pt x="89" y="30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3" name="Freeform 1173"/>
          <p:cNvSpPr>
            <a:spLocks noEditPoints="1"/>
          </p:cNvSpPr>
          <p:nvPr/>
        </p:nvSpPr>
        <p:spPr bwMode="gray">
          <a:xfrm>
            <a:off x="3669090" y="3295872"/>
            <a:ext cx="704860" cy="346153"/>
          </a:xfrm>
          <a:custGeom>
            <a:avLst/>
            <a:gdLst>
              <a:gd name="T0" fmla="*/ 19 w 417"/>
              <a:gd name="T1" fmla="*/ 76 h 202"/>
              <a:gd name="T2" fmla="*/ 15 w 417"/>
              <a:gd name="T3" fmla="*/ 89 h 202"/>
              <a:gd name="T4" fmla="*/ 42 w 417"/>
              <a:gd name="T5" fmla="*/ 107 h 202"/>
              <a:gd name="T6" fmla="*/ 47 w 417"/>
              <a:gd name="T7" fmla="*/ 126 h 202"/>
              <a:gd name="T8" fmla="*/ 51 w 417"/>
              <a:gd name="T9" fmla="*/ 146 h 202"/>
              <a:gd name="T10" fmla="*/ 71 w 417"/>
              <a:gd name="T11" fmla="*/ 151 h 202"/>
              <a:gd name="T12" fmla="*/ 83 w 417"/>
              <a:gd name="T13" fmla="*/ 160 h 202"/>
              <a:gd name="T14" fmla="*/ 76 w 417"/>
              <a:gd name="T15" fmla="*/ 170 h 202"/>
              <a:gd name="T16" fmla="*/ 89 w 417"/>
              <a:gd name="T17" fmla="*/ 186 h 202"/>
              <a:gd name="T18" fmla="*/ 119 w 417"/>
              <a:gd name="T19" fmla="*/ 184 h 202"/>
              <a:gd name="T20" fmla="*/ 138 w 417"/>
              <a:gd name="T21" fmla="*/ 182 h 202"/>
              <a:gd name="T22" fmla="*/ 154 w 417"/>
              <a:gd name="T23" fmla="*/ 188 h 202"/>
              <a:gd name="T24" fmla="*/ 174 w 417"/>
              <a:gd name="T25" fmla="*/ 190 h 202"/>
              <a:gd name="T26" fmla="*/ 191 w 417"/>
              <a:gd name="T27" fmla="*/ 202 h 202"/>
              <a:gd name="T28" fmla="*/ 223 w 417"/>
              <a:gd name="T29" fmla="*/ 197 h 202"/>
              <a:gd name="T30" fmla="*/ 261 w 417"/>
              <a:gd name="T31" fmla="*/ 183 h 202"/>
              <a:gd name="T32" fmla="*/ 286 w 417"/>
              <a:gd name="T33" fmla="*/ 177 h 202"/>
              <a:gd name="T34" fmla="*/ 326 w 417"/>
              <a:gd name="T35" fmla="*/ 129 h 202"/>
              <a:gd name="T36" fmla="*/ 334 w 417"/>
              <a:gd name="T37" fmla="*/ 120 h 202"/>
              <a:gd name="T38" fmla="*/ 340 w 417"/>
              <a:gd name="T39" fmla="*/ 124 h 202"/>
              <a:gd name="T40" fmla="*/ 352 w 417"/>
              <a:gd name="T41" fmla="*/ 139 h 202"/>
              <a:gd name="T42" fmla="*/ 372 w 417"/>
              <a:gd name="T43" fmla="*/ 130 h 202"/>
              <a:gd name="T44" fmla="*/ 401 w 417"/>
              <a:gd name="T45" fmla="*/ 114 h 202"/>
              <a:gd name="T46" fmla="*/ 415 w 417"/>
              <a:gd name="T47" fmla="*/ 112 h 202"/>
              <a:gd name="T48" fmla="*/ 417 w 417"/>
              <a:gd name="T49" fmla="*/ 92 h 202"/>
              <a:gd name="T50" fmla="*/ 398 w 417"/>
              <a:gd name="T51" fmla="*/ 85 h 202"/>
              <a:gd name="T52" fmla="*/ 387 w 417"/>
              <a:gd name="T53" fmla="*/ 88 h 202"/>
              <a:gd name="T54" fmla="*/ 377 w 417"/>
              <a:gd name="T55" fmla="*/ 92 h 202"/>
              <a:gd name="T56" fmla="*/ 368 w 417"/>
              <a:gd name="T57" fmla="*/ 72 h 202"/>
              <a:gd name="T58" fmla="*/ 376 w 417"/>
              <a:gd name="T59" fmla="*/ 46 h 202"/>
              <a:gd name="T60" fmla="*/ 360 w 417"/>
              <a:gd name="T61" fmla="*/ 44 h 202"/>
              <a:gd name="T62" fmla="*/ 346 w 417"/>
              <a:gd name="T63" fmla="*/ 38 h 202"/>
              <a:gd name="T64" fmla="*/ 323 w 417"/>
              <a:gd name="T65" fmla="*/ 49 h 202"/>
              <a:gd name="T66" fmla="*/ 298 w 417"/>
              <a:gd name="T67" fmla="*/ 59 h 202"/>
              <a:gd name="T68" fmla="*/ 275 w 417"/>
              <a:gd name="T69" fmla="*/ 55 h 202"/>
              <a:gd name="T70" fmla="*/ 252 w 417"/>
              <a:gd name="T71" fmla="*/ 45 h 202"/>
              <a:gd name="T72" fmla="*/ 238 w 417"/>
              <a:gd name="T73" fmla="*/ 35 h 202"/>
              <a:gd name="T74" fmla="*/ 225 w 417"/>
              <a:gd name="T75" fmla="*/ 34 h 202"/>
              <a:gd name="T76" fmla="*/ 198 w 417"/>
              <a:gd name="T77" fmla="*/ 38 h 202"/>
              <a:gd name="T78" fmla="*/ 180 w 417"/>
              <a:gd name="T79" fmla="*/ 25 h 202"/>
              <a:gd name="T80" fmla="*/ 175 w 417"/>
              <a:gd name="T81" fmla="*/ 14 h 202"/>
              <a:gd name="T82" fmla="*/ 144 w 417"/>
              <a:gd name="T83" fmla="*/ 2 h 202"/>
              <a:gd name="T84" fmla="*/ 138 w 417"/>
              <a:gd name="T85" fmla="*/ 2 h 202"/>
              <a:gd name="T86" fmla="*/ 135 w 417"/>
              <a:gd name="T87" fmla="*/ 8 h 202"/>
              <a:gd name="T88" fmla="*/ 126 w 417"/>
              <a:gd name="T89" fmla="*/ 28 h 202"/>
              <a:gd name="T90" fmla="*/ 124 w 417"/>
              <a:gd name="T91" fmla="*/ 37 h 202"/>
              <a:gd name="T92" fmla="*/ 110 w 417"/>
              <a:gd name="T93" fmla="*/ 45 h 202"/>
              <a:gd name="T94" fmla="*/ 87 w 417"/>
              <a:gd name="T95" fmla="*/ 30 h 202"/>
              <a:gd name="T96" fmla="*/ 78 w 417"/>
              <a:gd name="T97" fmla="*/ 27 h 202"/>
              <a:gd name="T98" fmla="*/ 62 w 417"/>
              <a:gd name="T99" fmla="*/ 22 h 202"/>
              <a:gd name="T100" fmla="*/ 32 w 417"/>
              <a:gd name="T101" fmla="*/ 28 h 202"/>
              <a:gd name="T102" fmla="*/ 9 w 417"/>
              <a:gd name="T103" fmla="*/ 32 h 202"/>
              <a:gd name="T104" fmla="*/ 7 w 417"/>
              <a:gd name="T105" fmla="*/ 48 h 202"/>
              <a:gd name="T106" fmla="*/ 0 w 417"/>
              <a:gd name="T107" fmla="*/ 54 h 202"/>
              <a:gd name="T108" fmla="*/ 4 w 417"/>
              <a:gd name="T109" fmla="*/ 62 h 202"/>
              <a:gd name="T110" fmla="*/ 47 w 417"/>
              <a:gd name="T111" fmla="*/ 32 h 202"/>
              <a:gd name="T112" fmla="*/ 54 w 417"/>
              <a:gd name="T113" fmla="*/ 38 h 202"/>
              <a:gd name="T114" fmla="*/ 49 w 417"/>
              <a:gd name="T115" fmla="*/ 45 h 202"/>
              <a:gd name="T116" fmla="*/ 41 w 417"/>
              <a:gd name="T117" fmla="*/ 40 h 202"/>
              <a:gd name="T118" fmla="*/ 43 w 417"/>
              <a:gd name="T119" fmla="*/ 3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202">
                <a:moveTo>
                  <a:pt x="17" y="71"/>
                </a:moveTo>
                <a:lnTo>
                  <a:pt x="17" y="71"/>
                </a:lnTo>
                <a:lnTo>
                  <a:pt x="19" y="73"/>
                </a:lnTo>
                <a:lnTo>
                  <a:pt x="19" y="76"/>
                </a:lnTo>
                <a:lnTo>
                  <a:pt x="14" y="83"/>
                </a:lnTo>
                <a:lnTo>
                  <a:pt x="14" y="83"/>
                </a:lnTo>
                <a:lnTo>
                  <a:pt x="14" y="86"/>
                </a:lnTo>
                <a:lnTo>
                  <a:pt x="15" y="89"/>
                </a:lnTo>
                <a:lnTo>
                  <a:pt x="19" y="92"/>
                </a:lnTo>
                <a:lnTo>
                  <a:pt x="23" y="96"/>
                </a:lnTo>
                <a:lnTo>
                  <a:pt x="35" y="102"/>
                </a:lnTo>
                <a:lnTo>
                  <a:pt x="42" y="107"/>
                </a:lnTo>
                <a:lnTo>
                  <a:pt x="42" y="107"/>
                </a:lnTo>
                <a:lnTo>
                  <a:pt x="44" y="110"/>
                </a:lnTo>
                <a:lnTo>
                  <a:pt x="46" y="114"/>
                </a:lnTo>
                <a:lnTo>
                  <a:pt x="47" y="126"/>
                </a:lnTo>
                <a:lnTo>
                  <a:pt x="48" y="144"/>
                </a:lnTo>
                <a:lnTo>
                  <a:pt x="48" y="144"/>
                </a:lnTo>
                <a:lnTo>
                  <a:pt x="49" y="146"/>
                </a:lnTo>
                <a:lnTo>
                  <a:pt x="51" y="146"/>
                </a:lnTo>
                <a:lnTo>
                  <a:pt x="58" y="149"/>
                </a:lnTo>
                <a:lnTo>
                  <a:pt x="67" y="150"/>
                </a:lnTo>
                <a:lnTo>
                  <a:pt x="71" y="151"/>
                </a:lnTo>
                <a:lnTo>
                  <a:pt x="71" y="151"/>
                </a:lnTo>
                <a:lnTo>
                  <a:pt x="78" y="155"/>
                </a:lnTo>
                <a:lnTo>
                  <a:pt x="83" y="158"/>
                </a:lnTo>
                <a:lnTo>
                  <a:pt x="83" y="158"/>
                </a:lnTo>
                <a:lnTo>
                  <a:pt x="83" y="160"/>
                </a:lnTo>
                <a:lnTo>
                  <a:pt x="80" y="162"/>
                </a:lnTo>
                <a:lnTo>
                  <a:pt x="76" y="168"/>
                </a:lnTo>
                <a:lnTo>
                  <a:pt x="76" y="168"/>
                </a:lnTo>
                <a:lnTo>
                  <a:pt x="76" y="170"/>
                </a:lnTo>
                <a:lnTo>
                  <a:pt x="76" y="172"/>
                </a:lnTo>
                <a:lnTo>
                  <a:pt x="80" y="177"/>
                </a:lnTo>
                <a:lnTo>
                  <a:pt x="89" y="186"/>
                </a:lnTo>
                <a:lnTo>
                  <a:pt x="89" y="186"/>
                </a:lnTo>
                <a:lnTo>
                  <a:pt x="91" y="187"/>
                </a:lnTo>
                <a:lnTo>
                  <a:pt x="96" y="187"/>
                </a:lnTo>
                <a:lnTo>
                  <a:pt x="107" y="187"/>
                </a:lnTo>
                <a:lnTo>
                  <a:pt x="119" y="184"/>
                </a:lnTo>
                <a:lnTo>
                  <a:pt x="127" y="183"/>
                </a:lnTo>
                <a:lnTo>
                  <a:pt x="127" y="183"/>
                </a:lnTo>
                <a:lnTo>
                  <a:pt x="132" y="182"/>
                </a:lnTo>
                <a:lnTo>
                  <a:pt x="138" y="182"/>
                </a:lnTo>
                <a:lnTo>
                  <a:pt x="143" y="183"/>
                </a:lnTo>
                <a:lnTo>
                  <a:pt x="148" y="184"/>
                </a:lnTo>
                <a:lnTo>
                  <a:pt x="148" y="184"/>
                </a:lnTo>
                <a:lnTo>
                  <a:pt x="154" y="188"/>
                </a:lnTo>
                <a:lnTo>
                  <a:pt x="166" y="188"/>
                </a:lnTo>
                <a:lnTo>
                  <a:pt x="166" y="188"/>
                </a:lnTo>
                <a:lnTo>
                  <a:pt x="171" y="189"/>
                </a:lnTo>
                <a:lnTo>
                  <a:pt x="174" y="190"/>
                </a:lnTo>
                <a:lnTo>
                  <a:pt x="180" y="194"/>
                </a:lnTo>
                <a:lnTo>
                  <a:pt x="185" y="198"/>
                </a:lnTo>
                <a:lnTo>
                  <a:pt x="188" y="200"/>
                </a:lnTo>
                <a:lnTo>
                  <a:pt x="191" y="202"/>
                </a:lnTo>
                <a:lnTo>
                  <a:pt x="191" y="202"/>
                </a:lnTo>
                <a:lnTo>
                  <a:pt x="197" y="202"/>
                </a:lnTo>
                <a:lnTo>
                  <a:pt x="204" y="200"/>
                </a:lnTo>
                <a:lnTo>
                  <a:pt x="223" y="197"/>
                </a:lnTo>
                <a:lnTo>
                  <a:pt x="243" y="190"/>
                </a:lnTo>
                <a:lnTo>
                  <a:pt x="255" y="186"/>
                </a:lnTo>
                <a:lnTo>
                  <a:pt x="255" y="186"/>
                </a:lnTo>
                <a:lnTo>
                  <a:pt x="261" y="183"/>
                </a:lnTo>
                <a:lnTo>
                  <a:pt x="266" y="182"/>
                </a:lnTo>
                <a:lnTo>
                  <a:pt x="281" y="179"/>
                </a:lnTo>
                <a:lnTo>
                  <a:pt x="281" y="179"/>
                </a:lnTo>
                <a:lnTo>
                  <a:pt x="286" y="177"/>
                </a:lnTo>
                <a:lnTo>
                  <a:pt x="292" y="172"/>
                </a:lnTo>
                <a:lnTo>
                  <a:pt x="307" y="156"/>
                </a:lnTo>
                <a:lnTo>
                  <a:pt x="319" y="140"/>
                </a:lnTo>
                <a:lnTo>
                  <a:pt x="326" y="129"/>
                </a:lnTo>
                <a:lnTo>
                  <a:pt x="326" y="129"/>
                </a:lnTo>
                <a:lnTo>
                  <a:pt x="329" y="125"/>
                </a:lnTo>
                <a:lnTo>
                  <a:pt x="331" y="123"/>
                </a:lnTo>
                <a:lnTo>
                  <a:pt x="334" y="120"/>
                </a:lnTo>
                <a:lnTo>
                  <a:pt x="337" y="121"/>
                </a:lnTo>
                <a:lnTo>
                  <a:pt x="337" y="121"/>
                </a:lnTo>
                <a:lnTo>
                  <a:pt x="339" y="121"/>
                </a:lnTo>
                <a:lnTo>
                  <a:pt x="340" y="124"/>
                </a:lnTo>
                <a:lnTo>
                  <a:pt x="344" y="130"/>
                </a:lnTo>
                <a:lnTo>
                  <a:pt x="347" y="135"/>
                </a:lnTo>
                <a:lnTo>
                  <a:pt x="348" y="137"/>
                </a:lnTo>
                <a:lnTo>
                  <a:pt x="352" y="139"/>
                </a:lnTo>
                <a:lnTo>
                  <a:pt x="352" y="139"/>
                </a:lnTo>
                <a:lnTo>
                  <a:pt x="355" y="139"/>
                </a:lnTo>
                <a:lnTo>
                  <a:pt x="360" y="137"/>
                </a:lnTo>
                <a:lnTo>
                  <a:pt x="372" y="130"/>
                </a:lnTo>
                <a:lnTo>
                  <a:pt x="390" y="117"/>
                </a:lnTo>
                <a:lnTo>
                  <a:pt x="390" y="117"/>
                </a:lnTo>
                <a:lnTo>
                  <a:pt x="395" y="115"/>
                </a:lnTo>
                <a:lnTo>
                  <a:pt x="401" y="114"/>
                </a:lnTo>
                <a:lnTo>
                  <a:pt x="408" y="114"/>
                </a:lnTo>
                <a:lnTo>
                  <a:pt x="412" y="113"/>
                </a:lnTo>
                <a:lnTo>
                  <a:pt x="412" y="113"/>
                </a:lnTo>
                <a:lnTo>
                  <a:pt x="415" y="112"/>
                </a:lnTo>
                <a:lnTo>
                  <a:pt x="416" y="109"/>
                </a:lnTo>
                <a:lnTo>
                  <a:pt x="417" y="103"/>
                </a:lnTo>
                <a:lnTo>
                  <a:pt x="417" y="97"/>
                </a:lnTo>
                <a:lnTo>
                  <a:pt x="417" y="92"/>
                </a:lnTo>
                <a:lnTo>
                  <a:pt x="417" y="92"/>
                </a:lnTo>
                <a:lnTo>
                  <a:pt x="415" y="91"/>
                </a:lnTo>
                <a:lnTo>
                  <a:pt x="409" y="88"/>
                </a:lnTo>
                <a:lnTo>
                  <a:pt x="398" y="85"/>
                </a:lnTo>
                <a:lnTo>
                  <a:pt x="398" y="85"/>
                </a:lnTo>
                <a:lnTo>
                  <a:pt x="394" y="85"/>
                </a:lnTo>
                <a:lnTo>
                  <a:pt x="392" y="86"/>
                </a:lnTo>
                <a:lnTo>
                  <a:pt x="387" y="88"/>
                </a:lnTo>
                <a:lnTo>
                  <a:pt x="382" y="91"/>
                </a:lnTo>
                <a:lnTo>
                  <a:pt x="378" y="92"/>
                </a:lnTo>
                <a:lnTo>
                  <a:pt x="378" y="92"/>
                </a:lnTo>
                <a:lnTo>
                  <a:pt x="377" y="92"/>
                </a:lnTo>
                <a:lnTo>
                  <a:pt x="376" y="91"/>
                </a:lnTo>
                <a:lnTo>
                  <a:pt x="373" y="86"/>
                </a:lnTo>
                <a:lnTo>
                  <a:pt x="371" y="80"/>
                </a:lnTo>
                <a:lnTo>
                  <a:pt x="368" y="72"/>
                </a:lnTo>
                <a:lnTo>
                  <a:pt x="368" y="72"/>
                </a:lnTo>
                <a:lnTo>
                  <a:pt x="368" y="67"/>
                </a:lnTo>
                <a:lnTo>
                  <a:pt x="369" y="60"/>
                </a:lnTo>
                <a:lnTo>
                  <a:pt x="376" y="46"/>
                </a:lnTo>
                <a:lnTo>
                  <a:pt x="376" y="46"/>
                </a:lnTo>
                <a:lnTo>
                  <a:pt x="369" y="46"/>
                </a:lnTo>
                <a:lnTo>
                  <a:pt x="369" y="46"/>
                </a:lnTo>
                <a:lnTo>
                  <a:pt x="360" y="44"/>
                </a:lnTo>
                <a:lnTo>
                  <a:pt x="355" y="43"/>
                </a:lnTo>
                <a:lnTo>
                  <a:pt x="351" y="40"/>
                </a:lnTo>
                <a:lnTo>
                  <a:pt x="351" y="40"/>
                </a:lnTo>
                <a:lnTo>
                  <a:pt x="346" y="38"/>
                </a:lnTo>
                <a:lnTo>
                  <a:pt x="344" y="39"/>
                </a:lnTo>
                <a:lnTo>
                  <a:pt x="340" y="40"/>
                </a:lnTo>
                <a:lnTo>
                  <a:pt x="340" y="40"/>
                </a:lnTo>
                <a:lnTo>
                  <a:pt x="323" y="49"/>
                </a:lnTo>
                <a:lnTo>
                  <a:pt x="308" y="55"/>
                </a:lnTo>
                <a:lnTo>
                  <a:pt x="308" y="55"/>
                </a:lnTo>
                <a:lnTo>
                  <a:pt x="302" y="57"/>
                </a:lnTo>
                <a:lnTo>
                  <a:pt x="298" y="59"/>
                </a:lnTo>
                <a:lnTo>
                  <a:pt x="295" y="60"/>
                </a:lnTo>
                <a:lnTo>
                  <a:pt x="295" y="60"/>
                </a:lnTo>
                <a:lnTo>
                  <a:pt x="286" y="57"/>
                </a:lnTo>
                <a:lnTo>
                  <a:pt x="275" y="55"/>
                </a:lnTo>
                <a:lnTo>
                  <a:pt x="275" y="55"/>
                </a:lnTo>
                <a:lnTo>
                  <a:pt x="263" y="50"/>
                </a:lnTo>
                <a:lnTo>
                  <a:pt x="252" y="45"/>
                </a:lnTo>
                <a:lnTo>
                  <a:pt x="252" y="45"/>
                </a:lnTo>
                <a:lnTo>
                  <a:pt x="245" y="43"/>
                </a:lnTo>
                <a:lnTo>
                  <a:pt x="240" y="38"/>
                </a:lnTo>
                <a:lnTo>
                  <a:pt x="240" y="38"/>
                </a:lnTo>
                <a:lnTo>
                  <a:pt x="238" y="35"/>
                </a:lnTo>
                <a:lnTo>
                  <a:pt x="234" y="34"/>
                </a:lnTo>
                <a:lnTo>
                  <a:pt x="229" y="34"/>
                </a:lnTo>
                <a:lnTo>
                  <a:pt x="225" y="34"/>
                </a:lnTo>
                <a:lnTo>
                  <a:pt x="225" y="34"/>
                </a:lnTo>
                <a:lnTo>
                  <a:pt x="220" y="37"/>
                </a:lnTo>
                <a:lnTo>
                  <a:pt x="213" y="38"/>
                </a:lnTo>
                <a:lnTo>
                  <a:pt x="206" y="38"/>
                </a:lnTo>
                <a:lnTo>
                  <a:pt x="198" y="38"/>
                </a:lnTo>
                <a:lnTo>
                  <a:pt x="198" y="38"/>
                </a:lnTo>
                <a:lnTo>
                  <a:pt x="191" y="35"/>
                </a:lnTo>
                <a:lnTo>
                  <a:pt x="185" y="32"/>
                </a:lnTo>
                <a:lnTo>
                  <a:pt x="180" y="25"/>
                </a:lnTo>
                <a:lnTo>
                  <a:pt x="179" y="19"/>
                </a:lnTo>
                <a:lnTo>
                  <a:pt x="179" y="19"/>
                </a:lnTo>
                <a:lnTo>
                  <a:pt x="177" y="17"/>
                </a:lnTo>
                <a:lnTo>
                  <a:pt x="175" y="14"/>
                </a:lnTo>
                <a:lnTo>
                  <a:pt x="170" y="12"/>
                </a:lnTo>
                <a:lnTo>
                  <a:pt x="161" y="9"/>
                </a:lnTo>
                <a:lnTo>
                  <a:pt x="161" y="9"/>
                </a:lnTo>
                <a:lnTo>
                  <a:pt x="144" y="2"/>
                </a:lnTo>
                <a:lnTo>
                  <a:pt x="144" y="2"/>
                </a:lnTo>
                <a:lnTo>
                  <a:pt x="139" y="0"/>
                </a:lnTo>
                <a:lnTo>
                  <a:pt x="138" y="0"/>
                </a:lnTo>
                <a:lnTo>
                  <a:pt x="138" y="2"/>
                </a:lnTo>
                <a:lnTo>
                  <a:pt x="138" y="2"/>
                </a:lnTo>
                <a:lnTo>
                  <a:pt x="138" y="5"/>
                </a:lnTo>
                <a:lnTo>
                  <a:pt x="135" y="8"/>
                </a:lnTo>
                <a:lnTo>
                  <a:pt x="135" y="8"/>
                </a:lnTo>
                <a:lnTo>
                  <a:pt x="128" y="19"/>
                </a:lnTo>
                <a:lnTo>
                  <a:pt x="126" y="24"/>
                </a:lnTo>
                <a:lnTo>
                  <a:pt x="126" y="28"/>
                </a:lnTo>
                <a:lnTo>
                  <a:pt x="126" y="28"/>
                </a:lnTo>
                <a:lnTo>
                  <a:pt x="127" y="29"/>
                </a:lnTo>
                <a:lnTo>
                  <a:pt x="127" y="33"/>
                </a:lnTo>
                <a:lnTo>
                  <a:pt x="127" y="33"/>
                </a:lnTo>
                <a:lnTo>
                  <a:pt x="124" y="37"/>
                </a:lnTo>
                <a:lnTo>
                  <a:pt x="121" y="41"/>
                </a:lnTo>
                <a:lnTo>
                  <a:pt x="116" y="45"/>
                </a:lnTo>
                <a:lnTo>
                  <a:pt x="112" y="45"/>
                </a:lnTo>
                <a:lnTo>
                  <a:pt x="110" y="45"/>
                </a:lnTo>
                <a:lnTo>
                  <a:pt x="110" y="45"/>
                </a:lnTo>
                <a:lnTo>
                  <a:pt x="103" y="43"/>
                </a:lnTo>
                <a:lnTo>
                  <a:pt x="97" y="38"/>
                </a:lnTo>
                <a:lnTo>
                  <a:pt x="87" y="30"/>
                </a:lnTo>
                <a:lnTo>
                  <a:pt x="87" y="30"/>
                </a:lnTo>
                <a:lnTo>
                  <a:pt x="84" y="29"/>
                </a:lnTo>
                <a:lnTo>
                  <a:pt x="80" y="28"/>
                </a:lnTo>
                <a:lnTo>
                  <a:pt x="78" y="27"/>
                </a:lnTo>
                <a:lnTo>
                  <a:pt x="73" y="25"/>
                </a:lnTo>
                <a:lnTo>
                  <a:pt x="73" y="25"/>
                </a:lnTo>
                <a:lnTo>
                  <a:pt x="65" y="22"/>
                </a:lnTo>
                <a:lnTo>
                  <a:pt x="62" y="22"/>
                </a:lnTo>
                <a:lnTo>
                  <a:pt x="58" y="22"/>
                </a:lnTo>
                <a:lnTo>
                  <a:pt x="58" y="22"/>
                </a:lnTo>
                <a:lnTo>
                  <a:pt x="46" y="25"/>
                </a:lnTo>
                <a:lnTo>
                  <a:pt x="32" y="28"/>
                </a:lnTo>
                <a:lnTo>
                  <a:pt x="32" y="28"/>
                </a:lnTo>
                <a:lnTo>
                  <a:pt x="19" y="29"/>
                </a:lnTo>
                <a:lnTo>
                  <a:pt x="12" y="30"/>
                </a:lnTo>
                <a:lnTo>
                  <a:pt x="9" y="32"/>
                </a:lnTo>
                <a:lnTo>
                  <a:pt x="9" y="32"/>
                </a:lnTo>
                <a:lnTo>
                  <a:pt x="7" y="35"/>
                </a:lnTo>
                <a:lnTo>
                  <a:pt x="9" y="41"/>
                </a:lnTo>
                <a:lnTo>
                  <a:pt x="7" y="48"/>
                </a:lnTo>
                <a:lnTo>
                  <a:pt x="7" y="50"/>
                </a:lnTo>
                <a:lnTo>
                  <a:pt x="6" y="51"/>
                </a:lnTo>
                <a:lnTo>
                  <a:pt x="6" y="51"/>
                </a:lnTo>
                <a:lnTo>
                  <a:pt x="0" y="54"/>
                </a:lnTo>
                <a:lnTo>
                  <a:pt x="0" y="54"/>
                </a:lnTo>
                <a:lnTo>
                  <a:pt x="1" y="60"/>
                </a:lnTo>
                <a:lnTo>
                  <a:pt x="1" y="60"/>
                </a:lnTo>
                <a:lnTo>
                  <a:pt x="4" y="62"/>
                </a:lnTo>
                <a:lnTo>
                  <a:pt x="9" y="66"/>
                </a:lnTo>
                <a:lnTo>
                  <a:pt x="14" y="69"/>
                </a:lnTo>
                <a:lnTo>
                  <a:pt x="17" y="71"/>
                </a:lnTo>
                <a:close/>
                <a:moveTo>
                  <a:pt x="47" y="32"/>
                </a:moveTo>
                <a:lnTo>
                  <a:pt x="47" y="32"/>
                </a:lnTo>
                <a:lnTo>
                  <a:pt x="52" y="34"/>
                </a:lnTo>
                <a:lnTo>
                  <a:pt x="54" y="35"/>
                </a:lnTo>
                <a:lnTo>
                  <a:pt x="54" y="38"/>
                </a:lnTo>
                <a:lnTo>
                  <a:pt x="54" y="38"/>
                </a:lnTo>
                <a:lnTo>
                  <a:pt x="54" y="40"/>
                </a:lnTo>
                <a:lnTo>
                  <a:pt x="52" y="43"/>
                </a:lnTo>
                <a:lnTo>
                  <a:pt x="49" y="45"/>
                </a:lnTo>
                <a:lnTo>
                  <a:pt x="47" y="45"/>
                </a:lnTo>
                <a:lnTo>
                  <a:pt x="47" y="45"/>
                </a:lnTo>
                <a:lnTo>
                  <a:pt x="42" y="41"/>
                </a:lnTo>
                <a:lnTo>
                  <a:pt x="41" y="40"/>
                </a:lnTo>
                <a:lnTo>
                  <a:pt x="41" y="38"/>
                </a:lnTo>
                <a:lnTo>
                  <a:pt x="41" y="38"/>
                </a:lnTo>
                <a:lnTo>
                  <a:pt x="42" y="35"/>
                </a:lnTo>
                <a:lnTo>
                  <a:pt x="43" y="34"/>
                </a:lnTo>
                <a:lnTo>
                  <a:pt x="46" y="32"/>
                </a:lnTo>
                <a:lnTo>
                  <a:pt x="47" y="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4" name="Freeform 1176"/>
          <p:cNvSpPr>
            <a:spLocks noEditPoints="1"/>
          </p:cNvSpPr>
          <p:nvPr/>
        </p:nvSpPr>
        <p:spPr bwMode="gray">
          <a:xfrm>
            <a:off x="4225203" y="4970086"/>
            <a:ext cx="938123" cy="719724"/>
          </a:xfrm>
          <a:custGeom>
            <a:avLst/>
            <a:gdLst>
              <a:gd name="T0" fmla="*/ 536 w 555"/>
              <a:gd name="T1" fmla="*/ 195 h 420"/>
              <a:gd name="T2" fmla="*/ 511 w 555"/>
              <a:gd name="T3" fmla="*/ 164 h 420"/>
              <a:gd name="T4" fmla="*/ 491 w 555"/>
              <a:gd name="T5" fmla="*/ 138 h 420"/>
              <a:gd name="T6" fmla="*/ 455 w 555"/>
              <a:gd name="T7" fmla="*/ 107 h 420"/>
              <a:gd name="T8" fmla="*/ 439 w 555"/>
              <a:gd name="T9" fmla="*/ 58 h 420"/>
              <a:gd name="T10" fmla="*/ 417 w 555"/>
              <a:gd name="T11" fmla="*/ 25 h 420"/>
              <a:gd name="T12" fmla="*/ 405 w 555"/>
              <a:gd name="T13" fmla="*/ 1 h 420"/>
              <a:gd name="T14" fmla="*/ 394 w 555"/>
              <a:gd name="T15" fmla="*/ 29 h 420"/>
              <a:gd name="T16" fmla="*/ 379 w 555"/>
              <a:gd name="T17" fmla="*/ 95 h 420"/>
              <a:gd name="T18" fmla="*/ 358 w 555"/>
              <a:gd name="T19" fmla="*/ 86 h 420"/>
              <a:gd name="T20" fmla="*/ 333 w 555"/>
              <a:gd name="T21" fmla="*/ 72 h 420"/>
              <a:gd name="T22" fmla="*/ 309 w 555"/>
              <a:gd name="T23" fmla="*/ 54 h 420"/>
              <a:gd name="T24" fmla="*/ 324 w 555"/>
              <a:gd name="T25" fmla="*/ 32 h 420"/>
              <a:gd name="T26" fmla="*/ 317 w 555"/>
              <a:gd name="T27" fmla="*/ 16 h 420"/>
              <a:gd name="T28" fmla="*/ 303 w 555"/>
              <a:gd name="T29" fmla="*/ 19 h 420"/>
              <a:gd name="T30" fmla="*/ 268 w 555"/>
              <a:gd name="T31" fmla="*/ 9 h 420"/>
              <a:gd name="T32" fmla="*/ 242 w 555"/>
              <a:gd name="T33" fmla="*/ 19 h 420"/>
              <a:gd name="T34" fmla="*/ 224 w 555"/>
              <a:gd name="T35" fmla="*/ 46 h 420"/>
              <a:gd name="T36" fmla="*/ 227 w 555"/>
              <a:gd name="T37" fmla="*/ 61 h 420"/>
              <a:gd name="T38" fmla="*/ 203 w 555"/>
              <a:gd name="T39" fmla="*/ 53 h 420"/>
              <a:gd name="T40" fmla="*/ 177 w 555"/>
              <a:gd name="T41" fmla="*/ 45 h 420"/>
              <a:gd name="T42" fmla="*/ 166 w 555"/>
              <a:gd name="T43" fmla="*/ 63 h 420"/>
              <a:gd name="T44" fmla="*/ 152 w 555"/>
              <a:gd name="T45" fmla="*/ 75 h 420"/>
              <a:gd name="T46" fmla="*/ 144 w 555"/>
              <a:gd name="T47" fmla="*/ 90 h 420"/>
              <a:gd name="T48" fmla="*/ 120 w 555"/>
              <a:gd name="T49" fmla="*/ 94 h 420"/>
              <a:gd name="T50" fmla="*/ 104 w 555"/>
              <a:gd name="T51" fmla="*/ 123 h 420"/>
              <a:gd name="T52" fmla="*/ 28 w 555"/>
              <a:gd name="T53" fmla="*/ 150 h 420"/>
              <a:gd name="T54" fmla="*/ 15 w 555"/>
              <a:gd name="T55" fmla="*/ 159 h 420"/>
              <a:gd name="T56" fmla="*/ 2 w 555"/>
              <a:gd name="T57" fmla="*/ 194 h 420"/>
              <a:gd name="T58" fmla="*/ 8 w 555"/>
              <a:gd name="T59" fmla="*/ 208 h 420"/>
              <a:gd name="T60" fmla="*/ 3 w 555"/>
              <a:gd name="T61" fmla="*/ 221 h 420"/>
              <a:gd name="T62" fmla="*/ 12 w 555"/>
              <a:gd name="T63" fmla="*/ 248 h 420"/>
              <a:gd name="T64" fmla="*/ 34 w 555"/>
              <a:gd name="T65" fmla="*/ 319 h 420"/>
              <a:gd name="T66" fmla="*/ 21 w 555"/>
              <a:gd name="T67" fmla="*/ 334 h 420"/>
              <a:gd name="T68" fmla="*/ 40 w 555"/>
              <a:gd name="T69" fmla="*/ 356 h 420"/>
              <a:gd name="T70" fmla="*/ 88 w 555"/>
              <a:gd name="T71" fmla="*/ 339 h 420"/>
              <a:gd name="T72" fmla="*/ 128 w 555"/>
              <a:gd name="T73" fmla="*/ 336 h 420"/>
              <a:gd name="T74" fmla="*/ 161 w 555"/>
              <a:gd name="T75" fmla="*/ 322 h 420"/>
              <a:gd name="T76" fmla="*/ 246 w 555"/>
              <a:gd name="T77" fmla="*/ 307 h 420"/>
              <a:gd name="T78" fmla="*/ 283 w 555"/>
              <a:gd name="T79" fmla="*/ 322 h 420"/>
              <a:gd name="T80" fmla="*/ 295 w 555"/>
              <a:gd name="T81" fmla="*/ 344 h 420"/>
              <a:gd name="T82" fmla="*/ 308 w 555"/>
              <a:gd name="T83" fmla="*/ 349 h 420"/>
              <a:gd name="T84" fmla="*/ 326 w 555"/>
              <a:gd name="T85" fmla="*/ 328 h 420"/>
              <a:gd name="T86" fmla="*/ 325 w 555"/>
              <a:gd name="T87" fmla="*/ 354 h 420"/>
              <a:gd name="T88" fmla="*/ 331 w 555"/>
              <a:gd name="T89" fmla="*/ 354 h 420"/>
              <a:gd name="T90" fmla="*/ 335 w 555"/>
              <a:gd name="T91" fmla="*/ 367 h 420"/>
              <a:gd name="T92" fmla="*/ 354 w 555"/>
              <a:gd name="T93" fmla="*/ 377 h 420"/>
              <a:gd name="T94" fmla="*/ 376 w 555"/>
              <a:gd name="T95" fmla="*/ 410 h 420"/>
              <a:gd name="T96" fmla="*/ 402 w 555"/>
              <a:gd name="T97" fmla="*/ 419 h 420"/>
              <a:gd name="T98" fmla="*/ 434 w 555"/>
              <a:gd name="T99" fmla="*/ 413 h 420"/>
              <a:gd name="T100" fmla="*/ 465 w 555"/>
              <a:gd name="T101" fmla="*/ 409 h 420"/>
              <a:gd name="T102" fmla="*/ 498 w 555"/>
              <a:gd name="T103" fmla="*/ 387 h 420"/>
              <a:gd name="T104" fmla="*/ 511 w 555"/>
              <a:gd name="T105" fmla="*/ 346 h 420"/>
              <a:gd name="T106" fmla="*/ 545 w 555"/>
              <a:gd name="T107" fmla="*/ 301 h 420"/>
              <a:gd name="T108" fmla="*/ 314 w 555"/>
              <a:gd name="T109" fmla="*/ 303 h 420"/>
              <a:gd name="T110" fmla="*/ 326 w 555"/>
              <a:gd name="T111" fmla="*/ 261 h 420"/>
              <a:gd name="T112" fmla="*/ 338 w 555"/>
              <a:gd name="T113" fmla="*/ 256 h 420"/>
              <a:gd name="T114" fmla="*/ 340 w 555"/>
              <a:gd name="T115" fmla="*/ 311 h 420"/>
              <a:gd name="T116" fmla="*/ 333 w 555"/>
              <a:gd name="T117" fmla="*/ 28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420">
                <a:moveTo>
                  <a:pt x="555" y="251"/>
                </a:moveTo>
                <a:lnTo>
                  <a:pt x="555" y="251"/>
                </a:lnTo>
                <a:lnTo>
                  <a:pt x="551" y="244"/>
                </a:lnTo>
                <a:lnTo>
                  <a:pt x="551" y="237"/>
                </a:lnTo>
                <a:lnTo>
                  <a:pt x="551" y="237"/>
                </a:lnTo>
                <a:lnTo>
                  <a:pt x="551" y="232"/>
                </a:lnTo>
                <a:lnTo>
                  <a:pt x="550" y="226"/>
                </a:lnTo>
                <a:lnTo>
                  <a:pt x="546" y="216"/>
                </a:lnTo>
                <a:lnTo>
                  <a:pt x="546" y="216"/>
                </a:lnTo>
                <a:lnTo>
                  <a:pt x="543" y="206"/>
                </a:lnTo>
                <a:lnTo>
                  <a:pt x="539" y="200"/>
                </a:lnTo>
                <a:lnTo>
                  <a:pt x="536" y="195"/>
                </a:lnTo>
                <a:lnTo>
                  <a:pt x="536" y="195"/>
                </a:lnTo>
                <a:lnTo>
                  <a:pt x="530" y="190"/>
                </a:lnTo>
                <a:lnTo>
                  <a:pt x="524" y="184"/>
                </a:lnTo>
                <a:lnTo>
                  <a:pt x="524" y="184"/>
                </a:lnTo>
                <a:lnTo>
                  <a:pt x="519" y="180"/>
                </a:lnTo>
                <a:lnTo>
                  <a:pt x="518" y="178"/>
                </a:lnTo>
                <a:lnTo>
                  <a:pt x="517" y="173"/>
                </a:lnTo>
                <a:lnTo>
                  <a:pt x="517" y="173"/>
                </a:lnTo>
                <a:lnTo>
                  <a:pt x="516" y="168"/>
                </a:lnTo>
                <a:lnTo>
                  <a:pt x="513" y="165"/>
                </a:lnTo>
                <a:lnTo>
                  <a:pt x="511" y="164"/>
                </a:lnTo>
                <a:lnTo>
                  <a:pt x="511" y="164"/>
                </a:lnTo>
                <a:lnTo>
                  <a:pt x="509" y="163"/>
                </a:lnTo>
                <a:lnTo>
                  <a:pt x="508" y="162"/>
                </a:lnTo>
                <a:lnTo>
                  <a:pt x="507" y="163"/>
                </a:lnTo>
                <a:lnTo>
                  <a:pt x="507" y="163"/>
                </a:lnTo>
                <a:lnTo>
                  <a:pt x="506" y="164"/>
                </a:lnTo>
                <a:lnTo>
                  <a:pt x="504" y="164"/>
                </a:lnTo>
                <a:lnTo>
                  <a:pt x="502" y="163"/>
                </a:lnTo>
                <a:lnTo>
                  <a:pt x="501" y="159"/>
                </a:lnTo>
                <a:lnTo>
                  <a:pt x="501" y="159"/>
                </a:lnTo>
                <a:lnTo>
                  <a:pt x="495" y="144"/>
                </a:lnTo>
                <a:lnTo>
                  <a:pt x="495" y="144"/>
                </a:lnTo>
                <a:lnTo>
                  <a:pt x="491" y="138"/>
                </a:lnTo>
                <a:lnTo>
                  <a:pt x="486" y="132"/>
                </a:lnTo>
                <a:lnTo>
                  <a:pt x="486" y="132"/>
                </a:lnTo>
                <a:lnTo>
                  <a:pt x="479" y="128"/>
                </a:lnTo>
                <a:lnTo>
                  <a:pt x="474" y="126"/>
                </a:lnTo>
                <a:lnTo>
                  <a:pt x="471" y="123"/>
                </a:lnTo>
                <a:lnTo>
                  <a:pt x="471" y="123"/>
                </a:lnTo>
                <a:lnTo>
                  <a:pt x="470" y="121"/>
                </a:lnTo>
                <a:lnTo>
                  <a:pt x="468" y="120"/>
                </a:lnTo>
                <a:lnTo>
                  <a:pt x="463" y="115"/>
                </a:lnTo>
                <a:lnTo>
                  <a:pt x="463" y="115"/>
                </a:lnTo>
                <a:lnTo>
                  <a:pt x="458" y="110"/>
                </a:lnTo>
                <a:lnTo>
                  <a:pt x="455" y="107"/>
                </a:lnTo>
                <a:lnTo>
                  <a:pt x="455" y="104"/>
                </a:lnTo>
                <a:lnTo>
                  <a:pt x="455" y="104"/>
                </a:lnTo>
                <a:lnTo>
                  <a:pt x="455" y="101"/>
                </a:lnTo>
                <a:lnTo>
                  <a:pt x="454" y="96"/>
                </a:lnTo>
                <a:lnTo>
                  <a:pt x="450" y="88"/>
                </a:lnTo>
                <a:lnTo>
                  <a:pt x="450" y="88"/>
                </a:lnTo>
                <a:lnTo>
                  <a:pt x="445" y="75"/>
                </a:lnTo>
                <a:lnTo>
                  <a:pt x="443" y="69"/>
                </a:lnTo>
                <a:lnTo>
                  <a:pt x="442" y="65"/>
                </a:lnTo>
                <a:lnTo>
                  <a:pt x="442" y="65"/>
                </a:lnTo>
                <a:lnTo>
                  <a:pt x="442" y="62"/>
                </a:lnTo>
                <a:lnTo>
                  <a:pt x="439" y="58"/>
                </a:lnTo>
                <a:lnTo>
                  <a:pt x="436" y="51"/>
                </a:lnTo>
                <a:lnTo>
                  <a:pt x="436" y="51"/>
                </a:lnTo>
                <a:lnTo>
                  <a:pt x="432" y="48"/>
                </a:lnTo>
                <a:lnTo>
                  <a:pt x="429" y="48"/>
                </a:lnTo>
                <a:lnTo>
                  <a:pt x="429" y="48"/>
                </a:lnTo>
                <a:lnTo>
                  <a:pt x="426" y="49"/>
                </a:lnTo>
                <a:lnTo>
                  <a:pt x="423" y="49"/>
                </a:lnTo>
                <a:lnTo>
                  <a:pt x="422" y="48"/>
                </a:lnTo>
                <a:lnTo>
                  <a:pt x="422" y="48"/>
                </a:lnTo>
                <a:lnTo>
                  <a:pt x="421" y="38"/>
                </a:lnTo>
                <a:lnTo>
                  <a:pt x="420" y="31"/>
                </a:lnTo>
                <a:lnTo>
                  <a:pt x="417" y="25"/>
                </a:lnTo>
                <a:lnTo>
                  <a:pt x="417" y="25"/>
                </a:lnTo>
                <a:lnTo>
                  <a:pt x="412" y="17"/>
                </a:lnTo>
                <a:lnTo>
                  <a:pt x="411" y="16"/>
                </a:lnTo>
                <a:lnTo>
                  <a:pt x="412" y="15"/>
                </a:lnTo>
                <a:lnTo>
                  <a:pt x="412" y="15"/>
                </a:lnTo>
                <a:lnTo>
                  <a:pt x="413" y="14"/>
                </a:lnTo>
                <a:lnTo>
                  <a:pt x="412" y="13"/>
                </a:lnTo>
                <a:lnTo>
                  <a:pt x="410" y="11"/>
                </a:lnTo>
                <a:lnTo>
                  <a:pt x="408" y="10"/>
                </a:lnTo>
                <a:lnTo>
                  <a:pt x="408" y="10"/>
                </a:lnTo>
                <a:lnTo>
                  <a:pt x="407" y="4"/>
                </a:lnTo>
                <a:lnTo>
                  <a:pt x="405" y="1"/>
                </a:lnTo>
                <a:lnTo>
                  <a:pt x="402" y="0"/>
                </a:lnTo>
                <a:lnTo>
                  <a:pt x="402" y="0"/>
                </a:lnTo>
                <a:lnTo>
                  <a:pt x="401" y="1"/>
                </a:lnTo>
                <a:lnTo>
                  <a:pt x="401" y="3"/>
                </a:lnTo>
                <a:lnTo>
                  <a:pt x="399" y="8"/>
                </a:lnTo>
                <a:lnTo>
                  <a:pt x="397" y="14"/>
                </a:lnTo>
                <a:lnTo>
                  <a:pt x="395" y="16"/>
                </a:lnTo>
                <a:lnTo>
                  <a:pt x="395" y="16"/>
                </a:lnTo>
                <a:lnTo>
                  <a:pt x="395" y="19"/>
                </a:lnTo>
                <a:lnTo>
                  <a:pt x="394" y="22"/>
                </a:lnTo>
                <a:lnTo>
                  <a:pt x="394" y="29"/>
                </a:lnTo>
                <a:lnTo>
                  <a:pt x="394" y="29"/>
                </a:lnTo>
                <a:lnTo>
                  <a:pt x="392" y="33"/>
                </a:lnTo>
                <a:lnTo>
                  <a:pt x="392" y="38"/>
                </a:lnTo>
                <a:lnTo>
                  <a:pt x="392" y="38"/>
                </a:lnTo>
                <a:lnTo>
                  <a:pt x="392" y="53"/>
                </a:lnTo>
                <a:lnTo>
                  <a:pt x="392" y="61"/>
                </a:lnTo>
                <a:lnTo>
                  <a:pt x="391" y="65"/>
                </a:lnTo>
                <a:lnTo>
                  <a:pt x="391" y="65"/>
                </a:lnTo>
                <a:lnTo>
                  <a:pt x="385" y="81"/>
                </a:lnTo>
                <a:lnTo>
                  <a:pt x="381" y="91"/>
                </a:lnTo>
                <a:lnTo>
                  <a:pt x="380" y="94"/>
                </a:lnTo>
                <a:lnTo>
                  <a:pt x="379" y="95"/>
                </a:lnTo>
                <a:lnTo>
                  <a:pt x="379" y="95"/>
                </a:lnTo>
                <a:lnTo>
                  <a:pt x="375" y="93"/>
                </a:lnTo>
                <a:lnTo>
                  <a:pt x="373" y="93"/>
                </a:lnTo>
                <a:lnTo>
                  <a:pt x="370" y="93"/>
                </a:lnTo>
                <a:lnTo>
                  <a:pt x="370" y="93"/>
                </a:lnTo>
                <a:lnTo>
                  <a:pt x="369" y="93"/>
                </a:lnTo>
                <a:lnTo>
                  <a:pt x="368" y="94"/>
                </a:lnTo>
                <a:lnTo>
                  <a:pt x="368" y="94"/>
                </a:lnTo>
                <a:lnTo>
                  <a:pt x="365" y="94"/>
                </a:lnTo>
                <a:lnTo>
                  <a:pt x="365" y="94"/>
                </a:lnTo>
                <a:lnTo>
                  <a:pt x="363" y="93"/>
                </a:lnTo>
                <a:lnTo>
                  <a:pt x="362" y="91"/>
                </a:lnTo>
                <a:lnTo>
                  <a:pt x="358" y="86"/>
                </a:lnTo>
                <a:lnTo>
                  <a:pt x="358" y="86"/>
                </a:lnTo>
                <a:lnTo>
                  <a:pt x="354" y="85"/>
                </a:lnTo>
                <a:lnTo>
                  <a:pt x="351" y="84"/>
                </a:lnTo>
                <a:lnTo>
                  <a:pt x="346" y="83"/>
                </a:lnTo>
                <a:lnTo>
                  <a:pt x="343" y="81"/>
                </a:lnTo>
                <a:lnTo>
                  <a:pt x="343" y="81"/>
                </a:lnTo>
                <a:lnTo>
                  <a:pt x="342" y="80"/>
                </a:lnTo>
                <a:lnTo>
                  <a:pt x="342" y="78"/>
                </a:lnTo>
                <a:lnTo>
                  <a:pt x="341" y="75"/>
                </a:lnTo>
                <a:lnTo>
                  <a:pt x="337" y="74"/>
                </a:lnTo>
                <a:lnTo>
                  <a:pt x="337" y="74"/>
                </a:lnTo>
                <a:lnTo>
                  <a:pt x="333" y="72"/>
                </a:lnTo>
                <a:lnTo>
                  <a:pt x="331" y="69"/>
                </a:lnTo>
                <a:lnTo>
                  <a:pt x="330" y="67"/>
                </a:lnTo>
                <a:lnTo>
                  <a:pt x="326" y="65"/>
                </a:lnTo>
                <a:lnTo>
                  <a:pt x="326" y="65"/>
                </a:lnTo>
                <a:lnTo>
                  <a:pt x="322" y="67"/>
                </a:lnTo>
                <a:lnTo>
                  <a:pt x="321" y="65"/>
                </a:lnTo>
                <a:lnTo>
                  <a:pt x="319" y="65"/>
                </a:lnTo>
                <a:lnTo>
                  <a:pt x="319" y="65"/>
                </a:lnTo>
                <a:lnTo>
                  <a:pt x="312" y="61"/>
                </a:lnTo>
                <a:lnTo>
                  <a:pt x="309" y="57"/>
                </a:lnTo>
                <a:lnTo>
                  <a:pt x="309" y="54"/>
                </a:lnTo>
                <a:lnTo>
                  <a:pt x="309" y="54"/>
                </a:lnTo>
                <a:lnTo>
                  <a:pt x="310" y="49"/>
                </a:lnTo>
                <a:lnTo>
                  <a:pt x="314" y="45"/>
                </a:lnTo>
                <a:lnTo>
                  <a:pt x="314" y="45"/>
                </a:lnTo>
                <a:lnTo>
                  <a:pt x="315" y="42"/>
                </a:lnTo>
                <a:lnTo>
                  <a:pt x="316" y="38"/>
                </a:lnTo>
                <a:lnTo>
                  <a:pt x="316" y="38"/>
                </a:lnTo>
                <a:lnTo>
                  <a:pt x="315" y="36"/>
                </a:lnTo>
                <a:lnTo>
                  <a:pt x="315" y="33"/>
                </a:lnTo>
                <a:lnTo>
                  <a:pt x="317" y="33"/>
                </a:lnTo>
                <a:lnTo>
                  <a:pt x="317" y="33"/>
                </a:lnTo>
                <a:lnTo>
                  <a:pt x="322" y="32"/>
                </a:lnTo>
                <a:lnTo>
                  <a:pt x="324" y="32"/>
                </a:lnTo>
                <a:lnTo>
                  <a:pt x="324" y="31"/>
                </a:lnTo>
                <a:lnTo>
                  <a:pt x="324" y="31"/>
                </a:lnTo>
                <a:lnTo>
                  <a:pt x="324" y="27"/>
                </a:lnTo>
                <a:lnTo>
                  <a:pt x="325" y="24"/>
                </a:lnTo>
                <a:lnTo>
                  <a:pt x="326" y="20"/>
                </a:lnTo>
                <a:lnTo>
                  <a:pt x="326" y="19"/>
                </a:lnTo>
                <a:lnTo>
                  <a:pt x="325" y="17"/>
                </a:lnTo>
                <a:lnTo>
                  <a:pt x="325" y="17"/>
                </a:lnTo>
                <a:lnTo>
                  <a:pt x="320" y="15"/>
                </a:lnTo>
                <a:lnTo>
                  <a:pt x="319" y="15"/>
                </a:lnTo>
                <a:lnTo>
                  <a:pt x="317" y="16"/>
                </a:lnTo>
                <a:lnTo>
                  <a:pt x="317" y="16"/>
                </a:lnTo>
                <a:lnTo>
                  <a:pt x="317" y="19"/>
                </a:lnTo>
                <a:lnTo>
                  <a:pt x="316" y="20"/>
                </a:lnTo>
                <a:lnTo>
                  <a:pt x="315" y="20"/>
                </a:lnTo>
                <a:lnTo>
                  <a:pt x="315" y="20"/>
                </a:lnTo>
                <a:lnTo>
                  <a:pt x="312" y="16"/>
                </a:lnTo>
                <a:lnTo>
                  <a:pt x="311" y="15"/>
                </a:lnTo>
                <a:lnTo>
                  <a:pt x="310" y="15"/>
                </a:lnTo>
                <a:lnTo>
                  <a:pt x="310" y="15"/>
                </a:lnTo>
                <a:lnTo>
                  <a:pt x="309" y="16"/>
                </a:lnTo>
                <a:lnTo>
                  <a:pt x="308" y="17"/>
                </a:lnTo>
                <a:lnTo>
                  <a:pt x="305" y="19"/>
                </a:lnTo>
                <a:lnTo>
                  <a:pt x="303" y="19"/>
                </a:lnTo>
                <a:lnTo>
                  <a:pt x="303" y="19"/>
                </a:lnTo>
                <a:lnTo>
                  <a:pt x="295" y="15"/>
                </a:lnTo>
                <a:lnTo>
                  <a:pt x="292" y="14"/>
                </a:lnTo>
                <a:lnTo>
                  <a:pt x="288" y="13"/>
                </a:lnTo>
                <a:lnTo>
                  <a:pt x="288" y="13"/>
                </a:lnTo>
                <a:lnTo>
                  <a:pt x="282" y="13"/>
                </a:lnTo>
                <a:lnTo>
                  <a:pt x="277" y="10"/>
                </a:lnTo>
                <a:lnTo>
                  <a:pt x="277" y="10"/>
                </a:lnTo>
                <a:lnTo>
                  <a:pt x="272" y="9"/>
                </a:lnTo>
                <a:lnTo>
                  <a:pt x="269" y="8"/>
                </a:lnTo>
                <a:lnTo>
                  <a:pt x="268" y="9"/>
                </a:lnTo>
                <a:lnTo>
                  <a:pt x="268" y="9"/>
                </a:lnTo>
                <a:lnTo>
                  <a:pt x="268" y="11"/>
                </a:lnTo>
                <a:lnTo>
                  <a:pt x="267" y="14"/>
                </a:lnTo>
                <a:lnTo>
                  <a:pt x="266" y="16"/>
                </a:lnTo>
                <a:lnTo>
                  <a:pt x="266" y="16"/>
                </a:lnTo>
                <a:lnTo>
                  <a:pt x="262" y="19"/>
                </a:lnTo>
                <a:lnTo>
                  <a:pt x="257" y="20"/>
                </a:lnTo>
                <a:lnTo>
                  <a:pt x="253" y="21"/>
                </a:lnTo>
                <a:lnTo>
                  <a:pt x="250" y="20"/>
                </a:lnTo>
                <a:lnTo>
                  <a:pt x="250" y="20"/>
                </a:lnTo>
                <a:lnTo>
                  <a:pt x="247" y="19"/>
                </a:lnTo>
                <a:lnTo>
                  <a:pt x="245" y="19"/>
                </a:lnTo>
                <a:lnTo>
                  <a:pt x="242" y="19"/>
                </a:lnTo>
                <a:lnTo>
                  <a:pt x="242" y="19"/>
                </a:lnTo>
                <a:lnTo>
                  <a:pt x="237" y="24"/>
                </a:lnTo>
                <a:lnTo>
                  <a:pt x="234" y="27"/>
                </a:lnTo>
                <a:lnTo>
                  <a:pt x="234" y="27"/>
                </a:lnTo>
                <a:lnTo>
                  <a:pt x="232" y="29"/>
                </a:lnTo>
                <a:lnTo>
                  <a:pt x="234" y="31"/>
                </a:lnTo>
                <a:lnTo>
                  <a:pt x="234" y="32"/>
                </a:lnTo>
                <a:lnTo>
                  <a:pt x="234" y="33"/>
                </a:lnTo>
                <a:lnTo>
                  <a:pt x="234" y="33"/>
                </a:lnTo>
                <a:lnTo>
                  <a:pt x="226" y="40"/>
                </a:lnTo>
                <a:lnTo>
                  <a:pt x="226" y="40"/>
                </a:lnTo>
                <a:lnTo>
                  <a:pt x="224" y="46"/>
                </a:lnTo>
                <a:lnTo>
                  <a:pt x="223" y="49"/>
                </a:lnTo>
                <a:lnTo>
                  <a:pt x="223" y="51"/>
                </a:lnTo>
                <a:lnTo>
                  <a:pt x="224" y="51"/>
                </a:lnTo>
                <a:lnTo>
                  <a:pt x="224" y="51"/>
                </a:lnTo>
                <a:lnTo>
                  <a:pt x="227" y="52"/>
                </a:lnTo>
                <a:lnTo>
                  <a:pt x="229" y="53"/>
                </a:lnTo>
                <a:lnTo>
                  <a:pt x="229" y="54"/>
                </a:lnTo>
                <a:lnTo>
                  <a:pt x="229" y="54"/>
                </a:lnTo>
                <a:lnTo>
                  <a:pt x="229" y="57"/>
                </a:lnTo>
                <a:lnTo>
                  <a:pt x="229" y="59"/>
                </a:lnTo>
                <a:lnTo>
                  <a:pt x="229" y="61"/>
                </a:lnTo>
                <a:lnTo>
                  <a:pt x="227" y="61"/>
                </a:lnTo>
                <a:lnTo>
                  <a:pt x="227" y="61"/>
                </a:lnTo>
                <a:lnTo>
                  <a:pt x="224" y="58"/>
                </a:lnTo>
                <a:lnTo>
                  <a:pt x="220" y="57"/>
                </a:lnTo>
                <a:lnTo>
                  <a:pt x="220" y="57"/>
                </a:lnTo>
                <a:lnTo>
                  <a:pt x="215" y="56"/>
                </a:lnTo>
                <a:lnTo>
                  <a:pt x="209" y="56"/>
                </a:lnTo>
                <a:lnTo>
                  <a:pt x="209" y="56"/>
                </a:lnTo>
                <a:lnTo>
                  <a:pt x="207" y="58"/>
                </a:lnTo>
                <a:lnTo>
                  <a:pt x="205" y="59"/>
                </a:lnTo>
                <a:lnTo>
                  <a:pt x="204" y="58"/>
                </a:lnTo>
                <a:lnTo>
                  <a:pt x="204" y="58"/>
                </a:lnTo>
                <a:lnTo>
                  <a:pt x="203" y="53"/>
                </a:lnTo>
                <a:lnTo>
                  <a:pt x="202" y="52"/>
                </a:lnTo>
                <a:lnTo>
                  <a:pt x="202" y="52"/>
                </a:lnTo>
                <a:lnTo>
                  <a:pt x="197" y="47"/>
                </a:lnTo>
                <a:lnTo>
                  <a:pt x="194" y="45"/>
                </a:lnTo>
                <a:lnTo>
                  <a:pt x="193" y="43"/>
                </a:lnTo>
                <a:lnTo>
                  <a:pt x="193" y="43"/>
                </a:lnTo>
                <a:lnTo>
                  <a:pt x="187" y="45"/>
                </a:lnTo>
                <a:lnTo>
                  <a:pt x="181" y="47"/>
                </a:lnTo>
                <a:lnTo>
                  <a:pt x="181" y="47"/>
                </a:lnTo>
                <a:lnTo>
                  <a:pt x="178" y="46"/>
                </a:lnTo>
                <a:lnTo>
                  <a:pt x="177" y="45"/>
                </a:lnTo>
                <a:lnTo>
                  <a:pt x="177" y="45"/>
                </a:lnTo>
                <a:lnTo>
                  <a:pt x="176" y="46"/>
                </a:lnTo>
                <a:lnTo>
                  <a:pt x="176" y="46"/>
                </a:lnTo>
                <a:lnTo>
                  <a:pt x="173" y="51"/>
                </a:lnTo>
                <a:lnTo>
                  <a:pt x="172" y="52"/>
                </a:lnTo>
                <a:lnTo>
                  <a:pt x="171" y="52"/>
                </a:lnTo>
                <a:lnTo>
                  <a:pt x="171" y="52"/>
                </a:lnTo>
                <a:lnTo>
                  <a:pt x="170" y="52"/>
                </a:lnTo>
                <a:lnTo>
                  <a:pt x="168" y="54"/>
                </a:lnTo>
                <a:lnTo>
                  <a:pt x="166" y="58"/>
                </a:lnTo>
                <a:lnTo>
                  <a:pt x="166" y="58"/>
                </a:lnTo>
                <a:lnTo>
                  <a:pt x="166" y="61"/>
                </a:lnTo>
                <a:lnTo>
                  <a:pt x="166" y="63"/>
                </a:lnTo>
                <a:lnTo>
                  <a:pt x="165" y="64"/>
                </a:lnTo>
                <a:lnTo>
                  <a:pt x="163" y="65"/>
                </a:lnTo>
                <a:lnTo>
                  <a:pt x="163" y="65"/>
                </a:lnTo>
                <a:lnTo>
                  <a:pt x="161" y="64"/>
                </a:lnTo>
                <a:lnTo>
                  <a:pt x="159" y="63"/>
                </a:lnTo>
                <a:lnTo>
                  <a:pt x="157" y="62"/>
                </a:lnTo>
                <a:lnTo>
                  <a:pt x="156" y="63"/>
                </a:lnTo>
                <a:lnTo>
                  <a:pt x="156" y="63"/>
                </a:lnTo>
                <a:lnTo>
                  <a:pt x="154" y="67"/>
                </a:lnTo>
                <a:lnTo>
                  <a:pt x="154" y="72"/>
                </a:lnTo>
                <a:lnTo>
                  <a:pt x="154" y="72"/>
                </a:lnTo>
                <a:lnTo>
                  <a:pt x="152" y="75"/>
                </a:lnTo>
                <a:lnTo>
                  <a:pt x="152" y="77"/>
                </a:lnTo>
                <a:lnTo>
                  <a:pt x="151" y="78"/>
                </a:lnTo>
                <a:lnTo>
                  <a:pt x="151" y="78"/>
                </a:lnTo>
                <a:lnTo>
                  <a:pt x="147" y="77"/>
                </a:lnTo>
                <a:lnTo>
                  <a:pt x="145" y="77"/>
                </a:lnTo>
                <a:lnTo>
                  <a:pt x="144" y="77"/>
                </a:lnTo>
                <a:lnTo>
                  <a:pt x="144" y="77"/>
                </a:lnTo>
                <a:lnTo>
                  <a:pt x="143" y="80"/>
                </a:lnTo>
                <a:lnTo>
                  <a:pt x="144" y="84"/>
                </a:lnTo>
                <a:lnTo>
                  <a:pt x="144" y="84"/>
                </a:lnTo>
                <a:lnTo>
                  <a:pt x="144" y="86"/>
                </a:lnTo>
                <a:lnTo>
                  <a:pt x="144" y="90"/>
                </a:lnTo>
                <a:lnTo>
                  <a:pt x="143" y="93"/>
                </a:lnTo>
                <a:lnTo>
                  <a:pt x="141" y="93"/>
                </a:lnTo>
                <a:lnTo>
                  <a:pt x="140" y="93"/>
                </a:lnTo>
                <a:lnTo>
                  <a:pt x="140" y="93"/>
                </a:lnTo>
                <a:lnTo>
                  <a:pt x="136" y="85"/>
                </a:lnTo>
                <a:lnTo>
                  <a:pt x="135" y="83"/>
                </a:lnTo>
                <a:lnTo>
                  <a:pt x="133" y="81"/>
                </a:lnTo>
                <a:lnTo>
                  <a:pt x="133" y="81"/>
                </a:lnTo>
                <a:lnTo>
                  <a:pt x="127" y="86"/>
                </a:lnTo>
                <a:lnTo>
                  <a:pt x="123" y="90"/>
                </a:lnTo>
                <a:lnTo>
                  <a:pt x="120" y="94"/>
                </a:lnTo>
                <a:lnTo>
                  <a:pt x="120" y="94"/>
                </a:lnTo>
                <a:lnTo>
                  <a:pt x="120" y="96"/>
                </a:lnTo>
                <a:lnTo>
                  <a:pt x="122" y="100"/>
                </a:lnTo>
                <a:lnTo>
                  <a:pt x="122" y="104"/>
                </a:lnTo>
                <a:lnTo>
                  <a:pt x="120" y="106"/>
                </a:lnTo>
                <a:lnTo>
                  <a:pt x="120" y="106"/>
                </a:lnTo>
                <a:lnTo>
                  <a:pt x="118" y="109"/>
                </a:lnTo>
                <a:lnTo>
                  <a:pt x="117" y="112"/>
                </a:lnTo>
                <a:lnTo>
                  <a:pt x="114" y="117"/>
                </a:lnTo>
                <a:lnTo>
                  <a:pt x="114" y="117"/>
                </a:lnTo>
                <a:lnTo>
                  <a:pt x="111" y="120"/>
                </a:lnTo>
                <a:lnTo>
                  <a:pt x="104" y="123"/>
                </a:lnTo>
                <a:lnTo>
                  <a:pt x="104" y="123"/>
                </a:lnTo>
                <a:lnTo>
                  <a:pt x="91" y="128"/>
                </a:lnTo>
                <a:lnTo>
                  <a:pt x="76" y="133"/>
                </a:lnTo>
                <a:lnTo>
                  <a:pt x="76" y="133"/>
                </a:lnTo>
                <a:lnTo>
                  <a:pt x="69" y="138"/>
                </a:lnTo>
                <a:lnTo>
                  <a:pt x="64" y="139"/>
                </a:lnTo>
                <a:lnTo>
                  <a:pt x="59" y="141"/>
                </a:lnTo>
                <a:lnTo>
                  <a:pt x="59" y="141"/>
                </a:lnTo>
                <a:lnTo>
                  <a:pt x="45" y="142"/>
                </a:lnTo>
                <a:lnTo>
                  <a:pt x="39" y="143"/>
                </a:lnTo>
                <a:lnTo>
                  <a:pt x="34" y="146"/>
                </a:lnTo>
                <a:lnTo>
                  <a:pt x="34" y="146"/>
                </a:lnTo>
                <a:lnTo>
                  <a:pt x="28" y="150"/>
                </a:lnTo>
                <a:lnTo>
                  <a:pt x="26" y="153"/>
                </a:lnTo>
                <a:lnTo>
                  <a:pt x="24" y="154"/>
                </a:lnTo>
                <a:lnTo>
                  <a:pt x="24" y="154"/>
                </a:lnTo>
                <a:lnTo>
                  <a:pt x="22" y="155"/>
                </a:lnTo>
                <a:lnTo>
                  <a:pt x="19" y="160"/>
                </a:lnTo>
                <a:lnTo>
                  <a:pt x="16" y="163"/>
                </a:lnTo>
                <a:lnTo>
                  <a:pt x="16" y="164"/>
                </a:lnTo>
                <a:lnTo>
                  <a:pt x="15" y="164"/>
                </a:lnTo>
                <a:lnTo>
                  <a:pt x="15" y="164"/>
                </a:lnTo>
                <a:lnTo>
                  <a:pt x="15" y="163"/>
                </a:lnTo>
                <a:lnTo>
                  <a:pt x="15" y="160"/>
                </a:lnTo>
                <a:lnTo>
                  <a:pt x="15" y="159"/>
                </a:lnTo>
                <a:lnTo>
                  <a:pt x="13" y="160"/>
                </a:lnTo>
                <a:lnTo>
                  <a:pt x="13" y="160"/>
                </a:lnTo>
                <a:lnTo>
                  <a:pt x="7" y="165"/>
                </a:lnTo>
                <a:lnTo>
                  <a:pt x="6" y="169"/>
                </a:lnTo>
                <a:lnTo>
                  <a:pt x="6" y="173"/>
                </a:lnTo>
                <a:lnTo>
                  <a:pt x="6" y="173"/>
                </a:lnTo>
                <a:lnTo>
                  <a:pt x="6" y="179"/>
                </a:lnTo>
                <a:lnTo>
                  <a:pt x="5" y="184"/>
                </a:lnTo>
                <a:lnTo>
                  <a:pt x="5" y="184"/>
                </a:lnTo>
                <a:lnTo>
                  <a:pt x="2" y="190"/>
                </a:lnTo>
                <a:lnTo>
                  <a:pt x="2" y="192"/>
                </a:lnTo>
                <a:lnTo>
                  <a:pt x="2" y="194"/>
                </a:lnTo>
                <a:lnTo>
                  <a:pt x="2" y="194"/>
                </a:lnTo>
                <a:lnTo>
                  <a:pt x="2" y="194"/>
                </a:lnTo>
                <a:lnTo>
                  <a:pt x="7" y="190"/>
                </a:lnTo>
                <a:lnTo>
                  <a:pt x="8" y="189"/>
                </a:lnTo>
                <a:lnTo>
                  <a:pt x="8" y="189"/>
                </a:lnTo>
                <a:lnTo>
                  <a:pt x="7" y="192"/>
                </a:lnTo>
                <a:lnTo>
                  <a:pt x="6" y="195"/>
                </a:lnTo>
                <a:lnTo>
                  <a:pt x="5" y="198"/>
                </a:lnTo>
                <a:lnTo>
                  <a:pt x="5" y="198"/>
                </a:lnTo>
                <a:lnTo>
                  <a:pt x="6" y="203"/>
                </a:lnTo>
                <a:lnTo>
                  <a:pt x="8" y="208"/>
                </a:lnTo>
                <a:lnTo>
                  <a:pt x="8" y="208"/>
                </a:lnTo>
                <a:lnTo>
                  <a:pt x="12" y="216"/>
                </a:lnTo>
                <a:lnTo>
                  <a:pt x="12" y="218"/>
                </a:lnTo>
                <a:lnTo>
                  <a:pt x="12" y="219"/>
                </a:lnTo>
                <a:lnTo>
                  <a:pt x="11" y="219"/>
                </a:lnTo>
                <a:lnTo>
                  <a:pt x="11" y="219"/>
                </a:lnTo>
                <a:lnTo>
                  <a:pt x="6" y="216"/>
                </a:lnTo>
                <a:lnTo>
                  <a:pt x="5" y="214"/>
                </a:lnTo>
                <a:lnTo>
                  <a:pt x="5" y="216"/>
                </a:lnTo>
                <a:lnTo>
                  <a:pt x="5" y="216"/>
                </a:lnTo>
                <a:lnTo>
                  <a:pt x="5" y="219"/>
                </a:lnTo>
                <a:lnTo>
                  <a:pt x="5" y="221"/>
                </a:lnTo>
                <a:lnTo>
                  <a:pt x="3" y="221"/>
                </a:lnTo>
                <a:lnTo>
                  <a:pt x="3" y="221"/>
                </a:lnTo>
                <a:lnTo>
                  <a:pt x="1" y="218"/>
                </a:lnTo>
                <a:lnTo>
                  <a:pt x="0" y="218"/>
                </a:lnTo>
                <a:lnTo>
                  <a:pt x="0" y="219"/>
                </a:lnTo>
                <a:lnTo>
                  <a:pt x="0" y="219"/>
                </a:lnTo>
                <a:lnTo>
                  <a:pt x="1" y="227"/>
                </a:lnTo>
                <a:lnTo>
                  <a:pt x="2" y="230"/>
                </a:lnTo>
                <a:lnTo>
                  <a:pt x="3" y="233"/>
                </a:lnTo>
                <a:lnTo>
                  <a:pt x="3" y="233"/>
                </a:lnTo>
                <a:lnTo>
                  <a:pt x="6" y="235"/>
                </a:lnTo>
                <a:lnTo>
                  <a:pt x="8" y="239"/>
                </a:lnTo>
                <a:lnTo>
                  <a:pt x="12" y="248"/>
                </a:lnTo>
                <a:lnTo>
                  <a:pt x="12" y="248"/>
                </a:lnTo>
                <a:lnTo>
                  <a:pt x="16" y="256"/>
                </a:lnTo>
                <a:lnTo>
                  <a:pt x="19" y="262"/>
                </a:lnTo>
                <a:lnTo>
                  <a:pt x="19" y="262"/>
                </a:lnTo>
                <a:lnTo>
                  <a:pt x="23" y="270"/>
                </a:lnTo>
                <a:lnTo>
                  <a:pt x="24" y="278"/>
                </a:lnTo>
                <a:lnTo>
                  <a:pt x="24" y="278"/>
                </a:lnTo>
                <a:lnTo>
                  <a:pt x="27" y="291"/>
                </a:lnTo>
                <a:lnTo>
                  <a:pt x="32" y="304"/>
                </a:lnTo>
                <a:lnTo>
                  <a:pt x="32" y="304"/>
                </a:lnTo>
                <a:lnTo>
                  <a:pt x="34" y="315"/>
                </a:lnTo>
                <a:lnTo>
                  <a:pt x="34" y="319"/>
                </a:lnTo>
                <a:lnTo>
                  <a:pt x="34" y="320"/>
                </a:lnTo>
                <a:lnTo>
                  <a:pt x="34" y="319"/>
                </a:lnTo>
                <a:lnTo>
                  <a:pt x="34" y="319"/>
                </a:lnTo>
                <a:lnTo>
                  <a:pt x="32" y="317"/>
                </a:lnTo>
                <a:lnTo>
                  <a:pt x="31" y="315"/>
                </a:lnTo>
                <a:lnTo>
                  <a:pt x="29" y="318"/>
                </a:lnTo>
                <a:lnTo>
                  <a:pt x="29" y="318"/>
                </a:lnTo>
                <a:lnTo>
                  <a:pt x="27" y="325"/>
                </a:lnTo>
                <a:lnTo>
                  <a:pt x="26" y="329"/>
                </a:lnTo>
                <a:lnTo>
                  <a:pt x="24" y="331"/>
                </a:lnTo>
                <a:lnTo>
                  <a:pt x="24" y="331"/>
                </a:lnTo>
                <a:lnTo>
                  <a:pt x="21" y="334"/>
                </a:lnTo>
                <a:lnTo>
                  <a:pt x="19" y="335"/>
                </a:lnTo>
                <a:lnTo>
                  <a:pt x="18" y="336"/>
                </a:lnTo>
                <a:lnTo>
                  <a:pt x="18" y="336"/>
                </a:lnTo>
                <a:lnTo>
                  <a:pt x="19" y="341"/>
                </a:lnTo>
                <a:lnTo>
                  <a:pt x="22" y="344"/>
                </a:lnTo>
                <a:lnTo>
                  <a:pt x="24" y="345"/>
                </a:lnTo>
                <a:lnTo>
                  <a:pt x="24" y="345"/>
                </a:lnTo>
                <a:lnTo>
                  <a:pt x="27" y="346"/>
                </a:lnTo>
                <a:lnTo>
                  <a:pt x="29" y="349"/>
                </a:lnTo>
                <a:lnTo>
                  <a:pt x="37" y="354"/>
                </a:lnTo>
                <a:lnTo>
                  <a:pt x="37" y="354"/>
                </a:lnTo>
                <a:lnTo>
                  <a:pt x="40" y="356"/>
                </a:lnTo>
                <a:lnTo>
                  <a:pt x="47" y="357"/>
                </a:lnTo>
                <a:lnTo>
                  <a:pt x="51" y="357"/>
                </a:lnTo>
                <a:lnTo>
                  <a:pt x="55" y="357"/>
                </a:lnTo>
                <a:lnTo>
                  <a:pt x="55" y="357"/>
                </a:lnTo>
                <a:lnTo>
                  <a:pt x="64" y="352"/>
                </a:lnTo>
                <a:lnTo>
                  <a:pt x="74" y="347"/>
                </a:lnTo>
                <a:lnTo>
                  <a:pt x="74" y="347"/>
                </a:lnTo>
                <a:lnTo>
                  <a:pt x="77" y="345"/>
                </a:lnTo>
                <a:lnTo>
                  <a:pt x="81" y="343"/>
                </a:lnTo>
                <a:lnTo>
                  <a:pt x="85" y="340"/>
                </a:lnTo>
                <a:lnTo>
                  <a:pt x="88" y="339"/>
                </a:lnTo>
                <a:lnTo>
                  <a:pt x="88" y="339"/>
                </a:lnTo>
                <a:lnTo>
                  <a:pt x="98" y="338"/>
                </a:lnTo>
                <a:lnTo>
                  <a:pt x="106" y="336"/>
                </a:lnTo>
                <a:lnTo>
                  <a:pt x="109" y="338"/>
                </a:lnTo>
                <a:lnTo>
                  <a:pt x="109" y="338"/>
                </a:lnTo>
                <a:lnTo>
                  <a:pt x="115" y="340"/>
                </a:lnTo>
                <a:lnTo>
                  <a:pt x="119" y="340"/>
                </a:lnTo>
                <a:lnTo>
                  <a:pt x="122" y="339"/>
                </a:lnTo>
                <a:lnTo>
                  <a:pt x="122" y="339"/>
                </a:lnTo>
                <a:lnTo>
                  <a:pt x="125" y="335"/>
                </a:lnTo>
                <a:lnTo>
                  <a:pt x="127" y="335"/>
                </a:lnTo>
                <a:lnTo>
                  <a:pt x="128" y="336"/>
                </a:lnTo>
                <a:lnTo>
                  <a:pt x="128" y="336"/>
                </a:lnTo>
                <a:lnTo>
                  <a:pt x="131" y="339"/>
                </a:lnTo>
                <a:lnTo>
                  <a:pt x="133" y="340"/>
                </a:lnTo>
                <a:lnTo>
                  <a:pt x="135" y="338"/>
                </a:lnTo>
                <a:lnTo>
                  <a:pt x="135" y="338"/>
                </a:lnTo>
                <a:lnTo>
                  <a:pt x="138" y="334"/>
                </a:lnTo>
                <a:lnTo>
                  <a:pt x="140" y="329"/>
                </a:lnTo>
                <a:lnTo>
                  <a:pt x="144" y="325"/>
                </a:lnTo>
                <a:lnTo>
                  <a:pt x="145" y="323"/>
                </a:lnTo>
                <a:lnTo>
                  <a:pt x="147" y="323"/>
                </a:lnTo>
                <a:lnTo>
                  <a:pt x="147" y="323"/>
                </a:lnTo>
                <a:lnTo>
                  <a:pt x="154" y="322"/>
                </a:lnTo>
                <a:lnTo>
                  <a:pt x="161" y="322"/>
                </a:lnTo>
                <a:lnTo>
                  <a:pt x="179" y="322"/>
                </a:lnTo>
                <a:lnTo>
                  <a:pt x="179" y="322"/>
                </a:lnTo>
                <a:lnTo>
                  <a:pt x="192" y="322"/>
                </a:lnTo>
                <a:lnTo>
                  <a:pt x="197" y="320"/>
                </a:lnTo>
                <a:lnTo>
                  <a:pt x="202" y="318"/>
                </a:lnTo>
                <a:lnTo>
                  <a:pt x="202" y="318"/>
                </a:lnTo>
                <a:lnTo>
                  <a:pt x="209" y="315"/>
                </a:lnTo>
                <a:lnTo>
                  <a:pt x="218" y="313"/>
                </a:lnTo>
                <a:lnTo>
                  <a:pt x="232" y="309"/>
                </a:lnTo>
                <a:lnTo>
                  <a:pt x="232" y="309"/>
                </a:lnTo>
                <a:lnTo>
                  <a:pt x="242" y="307"/>
                </a:lnTo>
                <a:lnTo>
                  <a:pt x="246" y="307"/>
                </a:lnTo>
                <a:lnTo>
                  <a:pt x="250" y="308"/>
                </a:lnTo>
                <a:lnTo>
                  <a:pt x="250" y="308"/>
                </a:lnTo>
                <a:lnTo>
                  <a:pt x="256" y="313"/>
                </a:lnTo>
                <a:lnTo>
                  <a:pt x="259" y="314"/>
                </a:lnTo>
                <a:lnTo>
                  <a:pt x="266" y="315"/>
                </a:lnTo>
                <a:lnTo>
                  <a:pt x="266" y="315"/>
                </a:lnTo>
                <a:lnTo>
                  <a:pt x="278" y="317"/>
                </a:lnTo>
                <a:lnTo>
                  <a:pt x="282" y="318"/>
                </a:lnTo>
                <a:lnTo>
                  <a:pt x="283" y="319"/>
                </a:lnTo>
                <a:lnTo>
                  <a:pt x="283" y="319"/>
                </a:lnTo>
                <a:lnTo>
                  <a:pt x="283" y="320"/>
                </a:lnTo>
                <a:lnTo>
                  <a:pt x="283" y="322"/>
                </a:lnTo>
                <a:lnTo>
                  <a:pt x="282" y="323"/>
                </a:lnTo>
                <a:lnTo>
                  <a:pt x="283" y="325"/>
                </a:lnTo>
                <a:lnTo>
                  <a:pt x="283" y="325"/>
                </a:lnTo>
                <a:lnTo>
                  <a:pt x="284" y="327"/>
                </a:lnTo>
                <a:lnTo>
                  <a:pt x="285" y="327"/>
                </a:lnTo>
                <a:lnTo>
                  <a:pt x="288" y="328"/>
                </a:lnTo>
                <a:lnTo>
                  <a:pt x="288" y="330"/>
                </a:lnTo>
                <a:lnTo>
                  <a:pt x="288" y="330"/>
                </a:lnTo>
                <a:lnTo>
                  <a:pt x="290" y="334"/>
                </a:lnTo>
                <a:lnTo>
                  <a:pt x="292" y="338"/>
                </a:lnTo>
                <a:lnTo>
                  <a:pt x="295" y="344"/>
                </a:lnTo>
                <a:lnTo>
                  <a:pt x="295" y="344"/>
                </a:lnTo>
                <a:lnTo>
                  <a:pt x="296" y="349"/>
                </a:lnTo>
                <a:lnTo>
                  <a:pt x="299" y="352"/>
                </a:lnTo>
                <a:lnTo>
                  <a:pt x="299" y="352"/>
                </a:lnTo>
                <a:lnTo>
                  <a:pt x="303" y="356"/>
                </a:lnTo>
                <a:lnTo>
                  <a:pt x="305" y="356"/>
                </a:lnTo>
                <a:lnTo>
                  <a:pt x="306" y="355"/>
                </a:lnTo>
                <a:lnTo>
                  <a:pt x="306" y="355"/>
                </a:lnTo>
                <a:lnTo>
                  <a:pt x="306" y="354"/>
                </a:lnTo>
                <a:lnTo>
                  <a:pt x="305" y="352"/>
                </a:lnTo>
                <a:lnTo>
                  <a:pt x="305" y="351"/>
                </a:lnTo>
                <a:lnTo>
                  <a:pt x="308" y="349"/>
                </a:lnTo>
                <a:lnTo>
                  <a:pt x="308" y="349"/>
                </a:lnTo>
                <a:lnTo>
                  <a:pt x="310" y="345"/>
                </a:lnTo>
                <a:lnTo>
                  <a:pt x="311" y="341"/>
                </a:lnTo>
                <a:lnTo>
                  <a:pt x="314" y="338"/>
                </a:lnTo>
                <a:lnTo>
                  <a:pt x="315" y="335"/>
                </a:lnTo>
                <a:lnTo>
                  <a:pt x="317" y="335"/>
                </a:lnTo>
                <a:lnTo>
                  <a:pt x="317" y="335"/>
                </a:lnTo>
                <a:lnTo>
                  <a:pt x="321" y="335"/>
                </a:lnTo>
                <a:lnTo>
                  <a:pt x="322" y="334"/>
                </a:lnTo>
                <a:lnTo>
                  <a:pt x="324" y="331"/>
                </a:lnTo>
                <a:lnTo>
                  <a:pt x="325" y="330"/>
                </a:lnTo>
                <a:lnTo>
                  <a:pt x="325" y="330"/>
                </a:lnTo>
                <a:lnTo>
                  <a:pt x="326" y="328"/>
                </a:lnTo>
                <a:lnTo>
                  <a:pt x="327" y="327"/>
                </a:lnTo>
                <a:lnTo>
                  <a:pt x="330" y="325"/>
                </a:lnTo>
                <a:lnTo>
                  <a:pt x="331" y="325"/>
                </a:lnTo>
                <a:lnTo>
                  <a:pt x="331" y="325"/>
                </a:lnTo>
                <a:lnTo>
                  <a:pt x="331" y="329"/>
                </a:lnTo>
                <a:lnTo>
                  <a:pt x="331" y="333"/>
                </a:lnTo>
                <a:lnTo>
                  <a:pt x="330" y="335"/>
                </a:lnTo>
                <a:lnTo>
                  <a:pt x="330" y="335"/>
                </a:lnTo>
                <a:lnTo>
                  <a:pt x="327" y="339"/>
                </a:lnTo>
                <a:lnTo>
                  <a:pt x="326" y="345"/>
                </a:lnTo>
                <a:lnTo>
                  <a:pt x="325" y="351"/>
                </a:lnTo>
                <a:lnTo>
                  <a:pt x="325" y="354"/>
                </a:lnTo>
                <a:lnTo>
                  <a:pt x="325" y="354"/>
                </a:lnTo>
                <a:lnTo>
                  <a:pt x="321" y="355"/>
                </a:lnTo>
                <a:lnTo>
                  <a:pt x="319" y="359"/>
                </a:lnTo>
                <a:lnTo>
                  <a:pt x="319" y="359"/>
                </a:lnTo>
                <a:lnTo>
                  <a:pt x="319" y="360"/>
                </a:lnTo>
                <a:lnTo>
                  <a:pt x="320" y="361"/>
                </a:lnTo>
                <a:lnTo>
                  <a:pt x="321" y="361"/>
                </a:lnTo>
                <a:lnTo>
                  <a:pt x="324" y="360"/>
                </a:lnTo>
                <a:lnTo>
                  <a:pt x="324" y="360"/>
                </a:lnTo>
                <a:lnTo>
                  <a:pt x="327" y="357"/>
                </a:lnTo>
                <a:lnTo>
                  <a:pt x="330" y="356"/>
                </a:lnTo>
                <a:lnTo>
                  <a:pt x="331" y="354"/>
                </a:lnTo>
                <a:lnTo>
                  <a:pt x="331" y="354"/>
                </a:lnTo>
                <a:lnTo>
                  <a:pt x="333" y="349"/>
                </a:lnTo>
                <a:lnTo>
                  <a:pt x="335" y="346"/>
                </a:lnTo>
                <a:lnTo>
                  <a:pt x="336" y="347"/>
                </a:lnTo>
                <a:lnTo>
                  <a:pt x="336" y="347"/>
                </a:lnTo>
                <a:lnTo>
                  <a:pt x="337" y="354"/>
                </a:lnTo>
                <a:lnTo>
                  <a:pt x="340" y="360"/>
                </a:lnTo>
                <a:lnTo>
                  <a:pt x="340" y="360"/>
                </a:lnTo>
                <a:lnTo>
                  <a:pt x="340" y="361"/>
                </a:lnTo>
                <a:lnTo>
                  <a:pt x="340" y="362"/>
                </a:lnTo>
                <a:lnTo>
                  <a:pt x="337" y="365"/>
                </a:lnTo>
                <a:lnTo>
                  <a:pt x="335" y="367"/>
                </a:lnTo>
                <a:lnTo>
                  <a:pt x="335" y="367"/>
                </a:lnTo>
                <a:lnTo>
                  <a:pt x="335" y="367"/>
                </a:lnTo>
                <a:lnTo>
                  <a:pt x="338" y="368"/>
                </a:lnTo>
                <a:lnTo>
                  <a:pt x="340" y="368"/>
                </a:lnTo>
                <a:lnTo>
                  <a:pt x="342" y="368"/>
                </a:lnTo>
                <a:lnTo>
                  <a:pt x="342" y="368"/>
                </a:lnTo>
                <a:lnTo>
                  <a:pt x="343" y="366"/>
                </a:lnTo>
                <a:lnTo>
                  <a:pt x="344" y="365"/>
                </a:lnTo>
                <a:lnTo>
                  <a:pt x="344" y="366"/>
                </a:lnTo>
                <a:lnTo>
                  <a:pt x="347" y="368"/>
                </a:lnTo>
                <a:lnTo>
                  <a:pt x="347" y="368"/>
                </a:lnTo>
                <a:lnTo>
                  <a:pt x="354" y="377"/>
                </a:lnTo>
                <a:lnTo>
                  <a:pt x="357" y="382"/>
                </a:lnTo>
                <a:lnTo>
                  <a:pt x="358" y="386"/>
                </a:lnTo>
                <a:lnTo>
                  <a:pt x="358" y="386"/>
                </a:lnTo>
                <a:lnTo>
                  <a:pt x="358" y="389"/>
                </a:lnTo>
                <a:lnTo>
                  <a:pt x="358" y="393"/>
                </a:lnTo>
                <a:lnTo>
                  <a:pt x="363" y="400"/>
                </a:lnTo>
                <a:lnTo>
                  <a:pt x="363" y="400"/>
                </a:lnTo>
                <a:lnTo>
                  <a:pt x="367" y="405"/>
                </a:lnTo>
                <a:lnTo>
                  <a:pt x="369" y="408"/>
                </a:lnTo>
                <a:lnTo>
                  <a:pt x="373" y="409"/>
                </a:lnTo>
                <a:lnTo>
                  <a:pt x="373" y="409"/>
                </a:lnTo>
                <a:lnTo>
                  <a:pt x="376" y="410"/>
                </a:lnTo>
                <a:lnTo>
                  <a:pt x="378" y="411"/>
                </a:lnTo>
                <a:lnTo>
                  <a:pt x="379" y="414"/>
                </a:lnTo>
                <a:lnTo>
                  <a:pt x="380" y="416"/>
                </a:lnTo>
                <a:lnTo>
                  <a:pt x="383" y="415"/>
                </a:lnTo>
                <a:lnTo>
                  <a:pt x="383" y="415"/>
                </a:lnTo>
                <a:lnTo>
                  <a:pt x="385" y="414"/>
                </a:lnTo>
                <a:lnTo>
                  <a:pt x="386" y="411"/>
                </a:lnTo>
                <a:lnTo>
                  <a:pt x="386" y="411"/>
                </a:lnTo>
                <a:lnTo>
                  <a:pt x="389" y="411"/>
                </a:lnTo>
                <a:lnTo>
                  <a:pt x="389" y="411"/>
                </a:lnTo>
                <a:lnTo>
                  <a:pt x="397" y="418"/>
                </a:lnTo>
                <a:lnTo>
                  <a:pt x="402" y="419"/>
                </a:lnTo>
                <a:lnTo>
                  <a:pt x="406" y="420"/>
                </a:lnTo>
                <a:lnTo>
                  <a:pt x="406" y="420"/>
                </a:lnTo>
                <a:lnTo>
                  <a:pt x="413" y="416"/>
                </a:lnTo>
                <a:lnTo>
                  <a:pt x="421" y="414"/>
                </a:lnTo>
                <a:lnTo>
                  <a:pt x="421" y="414"/>
                </a:lnTo>
                <a:lnTo>
                  <a:pt x="423" y="413"/>
                </a:lnTo>
                <a:lnTo>
                  <a:pt x="424" y="410"/>
                </a:lnTo>
                <a:lnTo>
                  <a:pt x="427" y="405"/>
                </a:lnTo>
                <a:lnTo>
                  <a:pt x="427" y="405"/>
                </a:lnTo>
                <a:lnTo>
                  <a:pt x="429" y="407"/>
                </a:lnTo>
                <a:lnTo>
                  <a:pt x="434" y="413"/>
                </a:lnTo>
                <a:lnTo>
                  <a:pt x="434" y="413"/>
                </a:lnTo>
                <a:lnTo>
                  <a:pt x="439" y="419"/>
                </a:lnTo>
                <a:lnTo>
                  <a:pt x="440" y="420"/>
                </a:lnTo>
                <a:lnTo>
                  <a:pt x="444" y="420"/>
                </a:lnTo>
                <a:lnTo>
                  <a:pt x="444" y="420"/>
                </a:lnTo>
                <a:lnTo>
                  <a:pt x="449" y="419"/>
                </a:lnTo>
                <a:lnTo>
                  <a:pt x="453" y="420"/>
                </a:lnTo>
                <a:lnTo>
                  <a:pt x="456" y="419"/>
                </a:lnTo>
                <a:lnTo>
                  <a:pt x="459" y="418"/>
                </a:lnTo>
                <a:lnTo>
                  <a:pt x="459" y="418"/>
                </a:lnTo>
                <a:lnTo>
                  <a:pt x="461" y="415"/>
                </a:lnTo>
                <a:lnTo>
                  <a:pt x="463" y="411"/>
                </a:lnTo>
                <a:lnTo>
                  <a:pt x="465" y="409"/>
                </a:lnTo>
                <a:lnTo>
                  <a:pt x="469" y="408"/>
                </a:lnTo>
                <a:lnTo>
                  <a:pt x="469" y="408"/>
                </a:lnTo>
                <a:lnTo>
                  <a:pt x="477" y="407"/>
                </a:lnTo>
                <a:lnTo>
                  <a:pt x="485" y="403"/>
                </a:lnTo>
                <a:lnTo>
                  <a:pt x="485" y="403"/>
                </a:lnTo>
                <a:lnTo>
                  <a:pt x="490" y="403"/>
                </a:lnTo>
                <a:lnTo>
                  <a:pt x="493" y="402"/>
                </a:lnTo>
                <a:lnTo>
                  <a:pt x="496" y="402"/>
                </a:lnTo>
                <a:lnTo>
                  <a:pt x="497" y="400"/>
                </a:lnTo>
                <a:lnTo>
                  <a:pt x="498" y="399"/>
                </a:lnTo>
                <a:lnTo>
                  <a:pt x="498" y="399"/>
                </a:lnTo>
                <a:lnTo>
                  <a:pt x="498" y="387"/>
                </a:lnTo>
                <a:lnTo>
                  <a:pt x="500" y="381"/>
                </a:lnTo>
                <a:lnTo>
                  <a:pt x="501" y="377"/>
                </a:lnTo>
                <a:lnTo>
                  <a:pt x="501" y="377"/>
                </a:lnTo>
                <a:lnTo>
                  <a:pt x="502" y="375"/>
                </a:lnTo>
                <a:lnTo>
                  <a:pt x="503" y="371"/>
                </a:lnTo>
                <a:lnTo>
                  <a:pt x="504" y="365"/>
                </a:lnTo>
                <a:lnTo>
                  <a:pt x="506" y="360"/>
                </a:lnTo>
                <a:lnTo>
                  <a:pt x="506" y="360"/>
                </a:lnTo>
                <a:lnTo>
                  <a:pt x="507" y="356"/>
                </a:lnTo>
                <a:lnTo>
                  <a:pt x="508" y="352"/>
                </a:lnTo>
                <a:lnTo>
                  <a:pt x="508" y="349"/>
                </a:lnTo>
                <a:lnTo>
                  <a:pt x="511" y="346"/>
                </a:lnTo>
                <a:lnTo>
                  <a:pt x="511" y="346"/>
                </a:lnTo>
                <a:lnTo>
                  <a:pt x="513" y="343"/>
                </a:lnTo>
                <a:lnTo>
                  <a:pt x="517" y="338"/>
                </a:lnTo>
                <a:lnTo>
                  <a:pt x="520" y="333"/>
                </a:lnTo>
                <a:lnTo>
                  <a:pt x="524" y="329"/>
                </a:lnTo>
                <a:lnTo>
                  <a:pt x="524" y="329"/>
                </a:lnTo>
                <a:lnTo>
                  <a:pt x="530" y="325"/>
                </a:lnTo>
                <a:lnTo>
                  <a:pt x="536" y="322"/>
                </a:lnTo>
                <a:lnTo>
                  <a:pt x="536" y="322"/>
                </a:lnTo>
                <a:lnTo>
                  <a:pt x="539" y="319"/>
                </a:lnTo>
                <a:lnTo>
                  <a:pt x="541" y="314"/>
                </a:lnTo>
                <a:lnTo>
                  <a:pt x="545" y="301"/>
                </a:lnTo>
                <a:lnTo>
                  <a:pt x="550" y="287"/>
                </a:lnTo>
                <a:lnTo>
                  <a:pt x="551" y="278"/>
                </a:lnTo>
                <a:lnTo>
                  <a:pt x="551" y="278"/>
                </a:lnTo>
                <a:lnTo>
                  <a:pt x="555" y="264"/>
                </a:lnTo>
                <a:lnTo>
                  <a:pt x="555" y="256"/>
                </a:lnTo>
                <a:lnTo>
                  <a:pt x="555" y="251"/>
                </a:lnTo>
                <a:close/>
                <a:moveTo>
                  <a:pt x="312" y="317"/>
                </a:moveTo>
                <a:lnTo>
                  <a:pt x="312" y="317"/>
                </a:lnTo>
                <a:lnTo>
                  <a:pt x="312" y="314"/>
                </a:lnTo>
                <a:lnTo>
                  <a:pt x="311" y="309"/>
                </a:lnTo>
                <a:lnTo>
                  <a:pt x="312" y="306"/>
                </a:lnTo>
                <a:lnTo>
                  <a:pt x="314" y="303"/>
                </a:lnTo>
                <a:lnTo>
                  <a:pt x="314" y="303"/>
                </a:lnTo>
                <a:lnTo>
                  <a:pt x="314" y="302"/>
                </a:lnTo>
                <a:lnTo>
                  <a:pt x="315" y="303"/>
                </a:lnTo>
                <a:lnTo>
                  <a:pt x="317" y="304"/>
                </a:lnTo>
                <a:lnTo>
                  <a:pt x="320" y="309"/>
                </a:lnTo>
                <a:lnTo>
                  <a:pt x="320" y="309"/>
                </a:lnTo>
                <a:lnTo>
                  <a:pt x="319" y="312"/>
                </a:lnTo>
                <a:lnTo>
                  <a:pt x="317" y="315"/>
                </a:lnTo>
                <a:lnTo>
                  <a:pt x="315" y="317"/>
                </a:lnTo>
                <a:lnTo>
                  <a:pt x="312" y="317"/>
                </a:lnTo>
                <a:close/>
                <a:moveTo>
                  <a:pt x="326" y="261"/>
                </a:moveTo>
                <a:lnTo>
                  <a:pt x="326" y="261"/>
                </a:lnTo>
                <a:lnTo>
                  <a:pt x="327" y="258"/>
                </a:lnTo>
                <a:lnTo>
                  <a:pt x="327" y="254"/>
                </a:lnTo>
                <a:lnTo>
                  <a:pt x="327" y="251"/>
                </a:lnTo>
                <a:lnTo>
                  <a:pt x="327" y="251"/>
                </a:lnTo>
                <a:lnTo>
                  <a:pt x="327" y="248"/>
                </a:lnTo>
                <a:lnTo>
                  <a:pt x="330" y="246"/>
                </a:lnTo>
                <a:lnTo>
                  <a:pt x="332" y="246"/>
                </a:lnTo>
                <a:lnTo>
                  <a:pt x="335" y="249"/>
                </a:lnTo>
                <a:lnTo>
                  <a:pt x="335" y="249"/>
                </a:lnTo>
                <a:lnTo>
                  <a:pt x="338" y="254"/>
                </a:lnTo>
                <a:lnTo>
                  <a:pt x="338" y="256"/>
                </a:lnTo>
                <a:lnTo>
                  <a:pt x="338" y="256"/>
                </a:lnTo>
                <a:lnTo>
                  <a:pt x="340" y="259"/>
                </a:lnTo>
                <a:lnTo>
                  <a:pt x="341" y="262"/>
                </a:lnTo>
                <a:lnTo>
                  <a:pt x="341" y="265"/>
                </a:lnTo>
                <a:lnTo>
                  <a:pt x="341" y="267"/>
                </a:lnTo>
                <a:lnTo>
                  <a:pt x="341" y="267"/>
                </a:lnTo>
                <a:lnTo>
                  <a:pt x="338" y="271"/>
                </a:lnTo>
                <a:lnTo>
                  <a:pt x="337" y="272"/>
                </a:lnTo>
                <a:lnTo>
                  <a:pt x="335" y="272"/>
                </a:lnTo>
                <a:lnTo>
                  <a:pt x="335" y="272"/>
                </a:lnTo>
                <a:lnTo>
                  <a:pt x="330" y="266"/>
                </a:lnTo>
                <a:lnTo>
                  <a:pt x="326" y="261"/>
                </a:lnTo>
                <a:close/>
                <a:moveTo>
                  <a:pt x="340" y="311"/>
                </a:moveTo>
                <a:lnTo>
                  <a:pt x="340" y="311"/>
                </a:lnTo>
                <a:lnTo>
                  <a:pt x="338" y="311"/>
                </a:lnTo>
                <a:lnTo>
                  <a:pt x="338" y="309"/>
                </a:lnTo>
                <a:lnTo>
                  <a:pt x="337" y="307"/>
                </a:lnTo>
                <a:lnTo>
                  <a:pt x="338" y="303"/>
                </a:lnTo>
                <a:lnTo>
                  <a:pt x="337" y="301"/>
                </a:lnTo>
                <a:lnTo>
                  <a:pt x="337" y="301"/>
                </a:lnTo>
                <a:lnTo>
                  <a:pt x="332" y="293"/>
                </a:lnTo>
                <a:lnTo>
                  <a:pt x="331" y="290"/>
                </a:lnTo>
                <a:lnTo>
                  <a:pt x="332" y="288"/>
                </a:lnTo>
                <a:lnTo>
                  <a:pt x="333" y="288"/>
                </a:lnTo>
                <a:lnTo>
                  <a:pt x="333" y="288"/>
                </a:lnTo>
                <a:lnTo>
                  <a:pt x="336" y="288"/>
                </a:lnTo>
                <a:lnTo>
                  <a:pt x="337" y="290"/>
                </a:lnTo>
                <a:lnTo>
                  <a:pt x="341" y="293"/>
                </a:lnTo>
                <a:lnTo>
                  <a:pt x="342" y="298"/>
                </a:lnTo>
                <a:lnTo>
                  <a:pt x="342" y="302"/>
                </a:lnTo>
                <a:lnTo>
                  <a:pt x="342" y="302"/>
                </a:lnTo>
                <a:lnTo>
                  <a:pt x="342" y="308"/>
                </a:lnTo>
                <a:lnTo>
                  <a:pt x="341" y="309"/>
                </a:lnTo>
                <a:lnTo>
                  <a:pt x="340" y="3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5" name="Freeform 1021"/>
          <p:cNvSpPr>
            <a:spLocks/>
          </p:cNvSpPr>
          <p:nvPr/>
        </p:nvSpPr>
        <p:spPr bwMode="gray">
          <a:xfrm>
            <a:off x="1990611" y="2428777"/>
            <a:ext cx="23665" cy="37700"/>
          </a:xfrm>
          <a:custGeom>
            <a:avLst/>
            <a:gdLst>
              <a:gd name="T0" fmla="*/ 14 w 14"/>
              <a:gd name="T1" fmla="*/ 7 h 22"/>
              <a:gd name="T2" fmla="*/ 14 w 14"/>
              <a:gd name="T3" fmla="*/ 7 h 22"/>
              <a:gd name="T4" fmla="*/ 12 w 14"/>
              <a:gd name="T5" fmla="*/ 2 h 22"/>
              <a:gd name="T6" fmla="*/ 11 w 14"/>
              <a:gd name="T7" fmla="*/ 0 h 22"/>
              <a:gd name="T8" fmla="*/ 8 w 14"/>
              <a:gd name="T9" fmla="*/ 0 h 22"/>
              <a:gd name="T10" fmla="*/ 8 w 14"/>
              <a:gd name="T11" fmla="*/ 0 h 22"/>
              <a:gd name="T12" fmla="*/ 7 w 14"/>
              <a:gd name="T13" fmla="*/ 2 h 22"/>
              <a:gd name="T14" fmla="*/ 7 w 14"/>
              <a:gd name="T15" fmla="*/ 6 h 22"/>
              <a:gd name="T16" fmla="*/ 6 w 14"/>
              <a:gd name="T17" fmla="*/ 9 h 22"/>
              <a:gd name="T18" fmla="*/ 4 w 14"/>
              <a:gd name="T19" fmla="*/ 12 h 22"/>
              <a:gd name="T20" fmla="*/ 4 w 14"/>
              <a:gd name="T21" fmla="*/ 12 h 22"/>
              <a:gd name="T22" fmla="*/ 1 w 14"/>
              <a:gd name="T23" fmla="*/ 19 h 22"/>
              <a:gd name="T24" fmla="*/ 0 w 14"/>
              <a:gd name="T25" fmla="*/ 22 h 22"/>
              <a:gd name="T26" fmla="*/ 1 w 14"/>
              <a:gd name="T27" fmla="*/ 20 h 22"/>
              <a:gd name="T28" fmla="*/ 1 w 14"/>
              <a:gd name="T29" fmla="*/ 20 h 22"/>
              <a:gd name="T30" fmla="*/ 9 w 14"/>
              <a:gd name="T31" fmla="*/ 13 h 22"/>
              <a:gd name="T32" fmla="*/ 13 w 14"/>
              <a:gd name="T33" fmla="*/ 9 h 22"/>
              <a:gd name="T34" fmla="*/ 14 w 14"/>
              <a:gd name="T35" fmla="*/ 7 h 22"/>
              <a:gd name="T36" fmla="*/ 14 w 14"/>
              <a:gd name="T3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14" y="7"/>
                </a:moveTo>
                <a:lnTo>
                  <a:pt x="14" y="7"/>
                </a:lnTo>
                <a:lnTo>
                  <a:pt x="12" y="2"/>
                </a:lnTo>
                <a:lnTo>
                  <a:pt x="11" y="0"/>
                </a:lnTo>
                <a:lnTo>
                  <a:pt x="8" y="0"/>
                </a:lnTo>
                <a:lnTo>
                  <a:pt x="8" y="0"/>
                </a:lnTo>
                <a:lnTo>
                  <a:pt x="7" y="2"/>
                </a:lnTo>
                <a:lnTo>
                  <a:pt x="7" y="6"/>
                </a:lnTo>
                <a:lnTo>
                  <a:pt x="6" y="9"/>
                </a:lnTo>
                <a:lnTo>
                  <a:pt x="4" y="12"/>
                </a:lnTo>
                <a:lnTo>
                  <a:pt x="4" y="12"/>
                </a:lnTo>
                <a:lnTo>
                  <a:pt x="1" y="19"/>
                </a:lnTo>
                <a:lnTo>
                  <a:pt x="0" y="22"/>
                </a:lnTo>
                <a:lnTo>
                  <a:pt x="1" y="20"/>
                </a:lnTo>
                <a:lnTo>
                  <a:pt x="1" y="20"/>
                </a:lnTo>
                <a:lnTo>
                  <a:pt x="9" y="13"/>
                </a:lnTo>
                <a:lnTo>
                  <a:pt x="13" y="9"/>
                </a:lnTo>
                <a:lnTo>
                  <a:pt x="14" y="7"/>
                </a:lnTo>
                <a:lnTo>
                  <a:pt x="14"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6" name="Freeform 1082"/>
          <p:cNvSpPr>
            <a:spLocks/>
          </p:cNvSpPr>
          <p:nvPr/>
        </p:nvSpPr>
        <p:spPr bwMode="gray">
          <a:xfrm>
            <a:off x="1740444" y="3369558"/>
            <a:ext cx="16903" cy="22277"/>
          </a:xfrm>
          <a:custGeom>
            <a:avLst/>
            <a:gdLst>
              <a:gd name="T0" fmla="*/ 8 w 10"/>
              <a:gd name="T1" fmla="*/ 13 h 13"/>
              <a:gd name="T2" fmla="*/ 8 w 10"/>
              <a:gd name="T3" fmla="*/ 13 h 13"/>
              <a:gd name="T4" fmla="*/ 2 w 10"/>
              <a:gd name="T5" fmla="*/ 12 h 13"/>
              <a:gd name="T6" fmla="*/ 2 w 10"/>
              <a:gd name="T7" fmla="*/ 12 h 13"/>
              <a:gd name="T8" fmla="*/ 2 w 10"/>
              <a:gd name="T9" fmla="*/ 12 h 13"/>
              <a:gd name="T10" fmla="*/ 2 w 10"/>
              <a:gd name="T11" fmla="*/ 12 h 13"/>
              <a:gd name="T12" fmla="*/ 2 w 10"/>
              <a:gd name="T13" fmla="*/ 12 h 13"/>
              <a:gd name="T14" fmla="*/ 2 w 10"/>
              <a:gd name="T15" fmla="*/ 12 h 13"/>
              <a:gd name="T16" fmla="*/ 2 w 10"/>
              <a:gd name="T17" fmla="*/ 12 h 13"/>
              <a:gd name="T18" fmla="*/ 2 w 10"/>
              <a:gd name="T19" fmla="*/ 11 h 13"/>
              <a:gd name="T20" fmla="*/ 2 w 10"/>
              <a:gd name="T21" fmla="*/ 11 h 13"/>
              <a:gd name="T22" fmla="*/ 2 w 10"/>
              <a:gd name="T23" fmla="*/ 11 h 13"/>
              <a:gd name="T24" fmla="*/ 2 w 10"/>
              <a:gd name="T25" fmla="*/ 11 h 13"/>
              <a:gd name="T26" fmla="*/ 2 w 10"/>
              <a:gd name="T27" fmla="*/ 11 h 13"/>
              <a:gd name="T28" fmla="*/ 2 w 10"/>
              <a:gd name="T29" fmla="*/ 11 h 13"/>
              <a:gd name="T30" fmla="*/ 2 w 10"/>
              <a:gd name="T31" fmla="*/ 11 h 13"/>
              <a:gd name="T32" fmla="*/ 2 w 10"/>
              <a:gd name="T33" fmla="*/ 11 h 13"/>
              <a:gd name="T34" fmla="*/ 2 w 10"/>
              <a:gd name="T35" fmla="*/ 11 h 13"/>
              <a:gd name="T36" fmla="*/ 2 w 10"/>
              <a:gd name="T37" fmla="*/ 11 h 13"/>
              <a:gd name="T38" fmla="*/ 2 w 10"/>
              <a:gd name="T39" fmla="*/ 11 h 13"/>
              <a:gd name="T40" fmla="*/ 1 w 10"/>
              <a:gd name="T41" fmla="*/ 11 h 13"/>
              <a:gd name="T42" fmla="*/ 1 w 10"/>
              <a:gd name="T43" fmla="*/ 11 h 13"/>
              <a:gd name="T44" fmla="*/ 1 w 10"/>
              <a:gd name="T45" fmla="*/ 11 h 13"/>
              <a:gd name="T46" fmla="*/ 1 w 10"/>
              <a:gd name="T47" fmla="*/ 11 h 13"/>
              <a:gd name="T48" fmla="*/ 1 w 10"/>
              <a:gd name="T49" fmla="*/ 11 h 13"/>
              <a:gd name="T50" fmla="*/ 1 w 10"/>
              <a:gd name="T51" fmla="*/ 11 h 13"/>
              <a:gd name="T52" fmla="*/ 1 w 10"/>
              <a:gd name="T53" fmla="*/ 11 h 13"/>
              <a:gd name="T54" fmla="*/ 1 w 10"/>
              <a:gd name="T55" fmla="*/ 11 h 13"/>
              <a:gd name="T56" fmla="*/ 1 w 10"/>
              <a:gd name="T57" fmla="*/ 11 h 13"/>
              <a:gd name="T58" fmla="*/ 1 w 10"/>
              <a:gd name="T59" fmla="*/ 11 h 13"/>
              <a:gd name="T60" fmla="*/ 1 w 10"/>
              <a:gd name="T61" fmla="*/ 11 h 13"/>
              <a:gd name="T62" fmla="*/ 1 w 10"/>
              <a:gd name="T63" fmla="*/ 11 h 13"/>
              <a:gd name="T64" fmla="*/ 1 w 10"/>
              <a:gd name="T65" fmla="*/ 11 h 13"/>
              <a:gd name="T66" fmla="*/ 1 w 10"/>
              <a:gd name="T67" fmla="*/ 11 h 13"/>
              <a:gd name="T68" fmla="*/ 1 w 10"/>
              <a:gd name="T69" fmla="*/ 11 h 13"/>
              <a:gd name="T70" fmla="*/ 1 w 10"/>
              <a:gd name="T71" fmla="*/ 11 h 13"/>
              <a:gd name="T72" fmla="*/ 1 w 10"/>
              <a:gd name="T73" fmla="*/ 11 h 13"/>
              <a:gd name="T74" fmla="*/ 1 w 10"/>
              <a:gd name="T75" fmla="*/ 11 h 13"/>
              <a:gd name="T76" fmla="*/ 1 w 10"/>
              <a:gd name="T77" fmla="*/ 11 h 13"/>
              <a:gd name="T78" fmla="*/ 1 w 10"/>
              <a:gd name="T79" fmla="*/ 11 h 13"/>
              <a:gd name="T80" fmla="*/ 1 w 10"/>
              <a:gd name="T81" fmla="*/ 11 h 13"/>
              <a:gd name="T82" fmla="*/ 1 w 10"/>
              <a:gd name="T83" fmla="*/ 11 h 13"/>
              <a:gd name="T84" fmla="*/ 1 w 10"/>
              <a:gd name="T85" fmla="*/ 11 h 13"/>
              <a:gd name="T86" fmla="*/ 1 w 10"/>
              <a:gd name="T87" fmla="*/ 11 h 13"/>
              <a:gd name="T88" fmla="*/ 1 w 10"/>
              <a:gd name="T89" fmla="*/ 11 h 13"/>
              <a:gd name="T90" fmla="*/ 1 w 10"/>
              <a:gd name="T91" fmla="*/ 11 h 13"/>
              <a:gd name="T92" fmla="*/ 1 w 10"/>
              <a:gd name="T93" fmla="*/ 11 h 13"/>
              <a:gd name="T94" fmla="*/ 1 w 10"/>
              <a:gd name="T95" fmla="*/ 11 h 13"/>
              <a:gd name="T96" fmla="*/ 1 w 10"/>
              <a:gd name="T97" fmla="*/ 11 h 13"/>
              <a:gd name="T98" fmla="*/ 0 w 10"/>
              <a:gd name="T99" fmla="*/ 10 h 13"/>
              <a:gd name="T100" fmla="*/ 0 w 10"/>
              <a:gd name="T101" fmla="*/ 10 h 13"/>
              <a:gd name="T102" fmla="*/ 1 w 10"/>
              <a:gd name="T103" fmla="*/ 6 h 13"/>
              <a:gd name="T104" fmla="*/ 7 w 10"/>
              <a:gd name="T105" fmla="*/ 0 h 13"/>
              <a:gd name="T106" fmla="*/ 7 w 10"/>
              <a:gd name="T107" fmla="*/ 0 h 13"/>
              <a:gd name="T108" fmla="*/ 10 w 10"/>
              <a:gd name="T109" fmla="*/ 6 h 13"/>
              <a:gd name="T110" fmla="*/ 8 w 10"/>
              <a:gd name="T11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 h="13">
                <a:moveTo>
                  <a:pt x="8" y="13"/>
                </a:moveTo>
                <a:lnTo>
                  <a:pt x="8" y="13"/>
                </a:lnTo>
                <a:lnTo>
                  <a:pt x="2" y="12"/>
                </a:lnTo>
                <a:lnTo>
                  <a:pt x="2" y="12"/>
                </a:lnTo>
                <a:lnTo>
                  <a:pt x="2" y="12"/>
                </a:lnTo>
                <a:lnTo>
                  <a:pt x="2" y="12"/>
                </a:lnTo>
                <a:lnTo>
                  <a:pt x="2" y="12"/>
                </a:lnTo>
                <a:lnTo>
                  <a:pt x="2" y="12"/>
                </a:lnTo>
                <a:lnTo>
                  <a:pt x="2" y="12"/>
                </a:lnTo>
                <a:lnTo>
                  <a:pt x="2" y="11"/>
                </a:lnTo>
                <a:lnTo>
                  <a:pt x="2" y="11"/>
                </a:lnTo>
                <a:lnTo>
                  <a:pt x="2" y="11"/>
                </a:lnTo>
                <a:lnTo>
                  <a:pt x="2" y="11"/>
                </a:lnTo>
                <a:lnTo>
                  <a:pt x="2" y="11"/>
                </a:lnTo>
                <a:lnTo>
                  <a:pt x="2" y="11"/>
                </a:lnTo>
                <a:lnTo>
                  <a:pt x="2" y="11"/>
                </a:lnTo>
                <a:lnTo>
                  <a:pt x="2" y="11"/>
                </a:lnTo>
                <a:lnTo>
                  <a:pt x="2" y="11"/>
                </a:lnTo>
                <a:lnTo>
                  <a:pt x="2" y="11"/>
                </a:lnTo>
                <a:lnTo>
                  <a:pt x="2"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1" y="11"/>
                </a:lnTo>
                <a:lnTo>
                  <a:pt x="0" y="10"/>
                </a:lnTo>
                <a:lnTo>
                  <a:pt x="0" y="10"/>
                </a:lnTo>
                <a:lnTo>
                  <a:pt x="1" y="6"/>
                </a:lnTo>
                <a:lnTo>
                  <a:pt x="7" y="0"/>
                </a:lnTo>
                <a:lnTo>
                  <a:pt x="7" y="0"/>
                </a:lnTo>
                <a:lnTo>
                  <a:pt x="10" y="6"/>
                </a:lnTo>
                <a:lnTo>
                  <a:pt x="8"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7" name="Freeform 1119"/>
          <p:cNvSpPr>
            <a:spLocks/>
          </p:cNvSpPr>
          <p:nvPr/>
        </p:nvSpPr>
        <p:spPr bwMode="gray">
          <a:xfrm>
            <a:off x="1889192" y="3573480"/>
            <a:ext cx="8451" cy="6854"/>
          </a:xfrm>
          <a:custGeom>
            <a:avLst/>
            <a:gdLst>
              <a:gd name="T0" fmla="*/ 3 w 5"/>
              <a:gd name="T1" fmla="*/ 0 h 4"/>
              <a:gd name="T2" fmla="*/ 3 w 5"/>
              <a:gd name="T3" fmla="*/ 0 h 4"/>
              <a:gd name="T4" fmla="*/ 0 w 5"/>
              <a:gd name="T5" fmla="*/ 1 h 4"/>
              <a:gd name="T6" fmla="*/ 0 w 5"/>
              <a:gd name="T7" fmla="*/ 3 h 4"/>
              <a:gd name="T8" fmla="*/ 2 w 5"/>
              <a:gd name="T9" fmla="*/ 4 h 4"/>
              <a:gd name="T10" fmla="*/ 3 w 5"/>
              <a:gd name="T11" fmla="*/ 4 h 4"/>
              <a:gd name="T12" fmla="*/ 3 w 5"/>
              <a:gd name="T13" fmla="*/ 4 h 4"/>
              <a:gd name="T14" fmla="*/ 5 w 5"/>
              <a:gd name="T15" fmla="*/ 1 h 4"/>
              <a:gd name="T16" fmla="*/ 4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lnTo>
                  <a:pt x="3" y="0"/>
                </a:lnTo>
                <a:lnTo>
                  <a:pt x="0" y="1"/>
                </a:lnTo>
                <a:lnTo>
                  <a:pt x="0" y="3"/>
                </a:lnTo>
                <a:lnTo>
                  <a:pt x="2" y="4"/>
                </a:lnTo>
                <a:lnTo>
                  <a:pt x="3" y="4"/>
                </a:lnTo>
                <a:lnTo>
                  <a:pt x="3" y="4"/>
                </a:lnTo>
                <a:lnTo>
                  <a:pt x="5" y="1"/>
                </a:lnTo>
                <a:lnTo>
                  <a:pt x="4" y="0"/>
                </a:lnTo>
                <a:lnTo>
                  <a:pt x="3"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8" name="Freeform 1121"/>
          <p:cNvSpPr>
            <a:spLocks/>
          </p:cNvSpPr>
          <p:nvPr/>
        </p:nvSpPr>
        <p:spPr bwMode="gray">
          <a:xfrm>
            <a:off x="1904405" y="3636884"/>
            <a:ext cx="5071" cy="6854"/>
          </a:xfrm>
          <a:custGeom>
            <a:avLst/>
            <a:gdLst>
              <a:gd name="T0" fmla="*/ 1 w 3"/>
              <a:gd name="T1" fmla="*/ 0 h 4"/>
              <a:gd name="T2" fmla="*/ 1 w 3"/>
              <a:gd name="T3" fmla="*/ 0 h 4"/>
              <a:gd name="T4" fmla="*/ 0 w 3"/>
              <a:gd name="T5" fmla="*/ 3 h 4"/>
              <a:gd name="T6" fmla="*/ 1 w 3"/>
              <a:gd name="T7" fmla="*/ 4 h 4"/>
              <a:gd name="T8" fmla="*/ 3 w 3"/>
              <a:gd name="T9" fmla="*/ 4 h 4"/>
              <a:gd name="T10" fmla="*/ 3 w 3"/>
              <a:gd name="T11" fmla="*/ 4 h 4"/>
              <a:gd name="T12" fmla="*/ 3 w 3"/>
              <a:gd name="T13" fmla="*/ 4 h 4"/>
              <a:gd name="T14" fmla="*/ 3 w 3"/>
              <a:gd name="T15" fmla="*/ 3 h 4"/>
              <a:gd name="T16" fmla="*/ 3 w 3"/>
              <a:gd name="T17" fmla="*/ 1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3"/>
                </a:lnTo>
                <a:lnTo>
                  <a:pt x="1" y="4"/>
                </a:lnTo>
                <a:lnTo>
                  <a:pt x="3" y="4"/>
                </a:lnTo>
                <a:lnTo>
                  <a:pt x="3" y="4"/>
                </a:lnTo>
                <a:lnTo>
                  <a:pt x="3" y="4"/>
                </a:lnTo>
                <a:lnTo>
                  <a:pt x="3" y="3"/>
                </a:lnTo>
                <a:lnTo>
                  <a:pt x="3" y="1"/>
                </a:lnTo>
                <a:lnTo>
                  <a:pt x="1"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9" name="Freeform 1106"/>
          <p:cNvSpPr>
            <a:spLocks/>
          </p:cNvSpPr>
          <p:nvPr/>
        </p:nvSpPr>
        <p:spPr bwMode="gray">
          <a:xfrm>
            <a:off x="1760729" y="3588902"/>
            <a:ext cx="10142" cy="10281"/>
          </a:xfrm>
          <a:custGeom>
            <a:avLst/>
            <a:gdLst>
              <a:gd name="T0" fmla="*/ 0 w 6"/>
              <a:gd name="T1" fmla="*/ 6 h 6"/>
              <a:gd name="T2" fmla="*/ 0 w 6"/>
              <a:gd name="T3" fmla="*/ 6 h 6"/>
              <a:gd name="T4" fmla="*/ 0 w 6"/>
              <a:gd name="T5" fmla="*/ 2 h 6"/>
              <a:gd name="T6" fmla="*/ 1 w 6"/>
              <a:gd name="T7" fmla="*/ 0 h 6"/>
              <a:gd name="T8" fmla="*/ 1 w 6"/>
              <a:gd name="T9" fmla="*/ 0 h 6"/>
              <a:gd name="T10" fmla="*/ 1 w 6"/>
              <a:gd name="T11" fmla="*/ 0 h 6"/>
              <a:gd name="T12" fmla="*/ 1 w 6"/>
              <a:gd name="T13" fmla="*/ 0 h 6"/>
              <a:gd name="T14" fmla="*/ 3 w 6"/>
              <a:gd name="T15" fmla="*/ 0 h 6"/>
              <a:gd name="T16" fmla="*/ 3 w 6"/>
              <a:gd name="T17" fmla="*/ 0 h 6"/>
              <a:gd name="T18" fmla="*/ 3 w 6"/>
              <a:gd name="T19" fmla="*/ 0 h 6"/>
              <a:gd name="T20" fmla="*/ 3 w 6"/>
              <a:gd name="T21" fmla="*/ 0 h 6"/>
              <a:gd name="T22" fmla="*/ 4 w 6"/>
              <a:gd name="T23" fmla="*/ 1 h 6"/>
              <a:gd name="T24" fmla="*/ 6 w 6"/>
              <a:gd name="T25" fmla="*/ 2 h 6"/>
              <a:gd name="T26" fmla="*/ 6 w 6"/>
              <a:gd name="T27" fmla="*/ 2 h 6"/>
              <a:gd name="T28" fmla="*/ 1 w 6"/>
              <a:gd name="T29" fmla="*/ 6 h 6"/>
              <a:gd name="T30" fmla="*/ 1 w 6"/>
              <a:gd name="T31" fmla="*/ 6 h 6"/>
              <a:gd name="T32" fmla="*/ 0 w 6"/>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0" y="6"/>
                </a:moveTo>
                <a:lnTo>
                  <a:pt x="0" y="6"/>
                </a:lnTo>
                <a:lnTo>
                  <a:pt x="0" y="2"/>
                </a:lnTo>
                <a:lnTo>
                  <a:pt x="1" y="0"/>
                </a:lnTo>
                <a:lnTo>
                  <a:pt x="1" y="0"/>
                </a:lnTo>
                <a:lnTo>
                  <a:pt x="1" y="0"/>
                </a:lnTo>
                <a:lnTo>
                  <a:pt x="1" y="0"/>
                </a:lnTo>
                <a:lnTo>
                  <a:pt x="3" y="0"/>
                </a:lnTo>
                <a:lnTo>
                  <a:pt x="3" y="0"/>
                </a:lnTo>
                <a:lnTo>
                  <a:pt x="3" y="0"/>
                </a:lnTo>
                <a:lnTo>
                  <a:pt x="3" y="0"/>
                </a:lnTo>
                <a:lnTo>
                  <a:pt x="4" y="1"/>
                </a:lnTo>
                <a:lnTo>
                  <a:pt x="6" y="2"/>
                </a:lnTo>
                <a:lnTo>
                  <a:pt x="6" y="2"/>
                </a:lnTo>
                <a:lnTo>
                  <a:pt x="1" y="6"/>
                </a:lnTo>
                <a:lnTo>
                  <a:pt x="1" y="6"/>
                </a:lnTo>
                <a:lnTo>
                  <a:pt x="0"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0" name="Freeform 1100"/>
          <p:cNvSpPr>
            <a:spLocks/>
          </p:cNvSpPr>
          <p:nvPr/>
        </p:nvSpPr>
        <p:spPr bwMode="gray">
          <a:xfrm>
            <a:off x="1639026" y="3619748"/>
            <a:ext cx="10142" cy="10281"/>
          </a:xfrm>
          <a:custGeom>
            <a:avLst/>
            <a:gdLst>
              <a:gd name="T0" fmla="*/ 2 w 6"/>
              <a:gd name="T1" fmla="*/ 6 h 6"/>
              <a:gd name="T2" fmla="*/ 2 w 6"/>
              <a:gd name="T3" fmla="*/ 6 h 6"/>
              <a:gd name="T4" fmla="*/ 6 w 6"/>
              <a:gd name="T5" fmla="*/ 5 h 6"/>
              <a:gd name="T6" fmla="*/ 6 w 6"/>
              <a:gd name="T7" fmla="*/ 5 h 6"/>
              <a:gd name="T8" fmla="*/ 3 w 6"/>
              <a:gd name="T9" fmla="*/ 3 h 6"/>
              <a:gd name="T10" fmla="*/ 2 w 6"/>
              <a:gd name="T11" fmla="*/ 1 h 6"/>
              <a:gd name="T12" fmla="*/ 0 w 6"/>
              <a:gd name="T13" fmla="*/ 0 h 6"/>
              <a:gd name="T14" fmla="*/ 0 w 6"/>
              <a:gd name="T15" fmla="*/ 0 h 6"/>
              <a:gd name="T16" fmla="*/ 1 w 6"/>
              <a:gd name="T17" fmla="*/ 5 h 6"/>
              <a:gd name="T18" fmla="*/ 2 w 6"/>
              <a:gd name="T19" fmla="*/ 6 h 6"/>
              <a:gd name="T20" fmla="*/ 2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2" y="6"/>
                </a:moveTo>
                <a:lnTo>
                  <a:pt x="2" y="6"/>
                </a:lnTo>
                <a:lnTo>
                  <a:pt x="6" y="5"/>
                </a:lnTo>
                <a:lnTo>
                  <a:pt x="6" y="5"/>
                </a:lnTo>
                <a:lnTo>
                  <a:pt x="3" y="3"/>
                </a:lnTo>
                <a:lnTo>
                  <a:pt x="2" y="1"/>
                </a:lnTo>
                <a:lnTo>
                  <a:pt x="0" y="0"/>
                </a:lnTo>
                <a:lnTo>
                  <a:pt x="0" y="0"/>
                </a:lnTo>
                <a:lnTo>
                  <a:pt x="1" y="5"/>
                </a:lnTo>
                <a:lnTo>
                  <a:pt x="2" y="6"/>
                </a:lnTo>
                <a:lnTo>
                  <a:pt x="2"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1" name="Freeform 1113"/>
          <p:cNvSpPr>
            <a:spLocks/>
          </p:cNvSpPr>
          <p:nvPr/>
        </p:nvSpPr>
        <p:spPr bwMode="gray">
          <a:xfrm>
            <a:off x="1835102" y="3465521"/>
            <a:ext cx="6762" cy="6854"/>
          </a:xfrm>
          <a:custGeom>
            <a:avLst/>
            <a:gdLst>
              <a:gd name="T0" fmla="*/ 4 w 4"/>
              <a:gd name="T1" fmla="*/ 0 h 4"/>
              <a:gd name="T2" fmla="*/ 4 w 4"/>
              <a:gd name="T3" fmla="*/ 0 h 4"/>
              <a:gd name="T4" fmla="*/ 0 w 4"/>
              <a:gd name="T5" fmla="*/ 2 h 4"/>
              <a:gd name="T6" fmla="*/ 0 w 4"/>
              <a:gd name="T7" fmla="*/ 2 h 4"/>
              <a:gd name="T8" fmla="*/ 2 w 4"/>
              <a:gd name="T9" fmla="*/ 3 h 4"/>
              <a:gd name="T10" fmla="*/ 2 w 4"/>
              <a:gd name="T11" fmla="*/ 3 h 4"/>
              <a:gd name="T12" fmla="*/ 4 w 4"/>
              <a:gd name="T13" fmla="*/ 4 h 4"/>
              <a:gd name="T14" fmla="*/ 4 w 4"/>
              <a:gd name="T15" fmla="*/ 4 h 4"/>
              <a:gd name="T16" fmla="*/ 4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0"/>
                </a:moveTo>
                <a:lnTo>
                  <a:pt x="4" y="0"/>
                </a:lnTo>
                <a:lnTo>
                  <a:pt x="0" y="2"/>
                </a:lnTo>
                <a:lnTo>
                  <a:pt x="0" y="2"/>
                </a:lnTo>
                <a:lnTo>
                  <a:pt x="2" y="3"/>
                </a:lnTo>
                <a:lnTo>
                  <a:pt x="2" y="3"/>
                </a:lnTo>
                <a:lnTo>
                  <a:pt x="4" y="4"/>
                </a:lnTo>
                <a:lnTo>
                  <a:pt x="4" y="4"/>
                </a:lnTo>
                <a:lnTo>
                  <a:pt x="4"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2" name="Freeform 218"/>
          <p:cNvSpPr>
            <a:spLocks/>
          </p:cNvSpPr>
          <p:nvPr/>
        </p:nvSpPr>
        <p:spPr bwMode="gray">
          <a:xfrm>
            <a:off x="2320222" y="4961520"/>
            <a:ext cx="246785" cy="406129"/>
          </a:xfrm>
          <a:custGeom>
            <a:avLst/>
            <a:gdLst>
              <a:gd name="T0" fmla="*/ 107 w 146"/>
              <a:gd name="T1" fmla="*/ 11 h 237"/>
              <a:gd name="T2" fmla="*/ 105 w 146"/>
              <a:gd name="T3" fmla="*/ 16 h 237"/>
              <a:gd name="T4" fmla="*/ 102 w 146"/>
              <a:gd name="T5" fmla="*/ 19 h 237"/>
              <a:gd name="T6" fmla="*/ 96 w 146"/>
              <a:gd name="T7" fmla="*/ 19 h 237"/>
              <a:gd name="T8" fmla="*/ 91 w 146"/>
              <a:gd name="T9" fmla="*/ 20 h 237"/>
              <a:gd name="T10" fmla="*/ 83 w 146"/>
              <a:gd name="T11" fmla="*/ 18 h 237"/>
              <a:gd name="T12" fmla="*/ 70 w 146"/>
              <a:gd name="T13" fmla="*/ 16 h 237"/>
              <a:gd name="T14" fmla="*/ 62 w 146"/>
              <a:gd name="T15" fmla="*/ 16 h 237"/>
              <a:gd name="T16" fmla="*/ 61 w 146"/>
              <a:gd name="T17" fmla="*/ 30 h 237"/>
              <a:gd name="T18" fmla="*/ 63 w 146"/>
              <a:gd name="T19" fmla="*/ 40 h 237"/>
              <a:gd name="T20" fmla="*/ 66 w 146"/>
              <a:gd name="T21" fmla="*/ 53 h 237"/>
              <a:gd name="T22" fmla="*/ 67 w 146"/>
              <a:gd name="T23" fmla="*/ 54 h 237"/>
              <a:gd name="T24" fmla="*/ 70 w 146"/>
              <a:gd name="T25" fmla="*/ 86 h 237"/>
              <a:gd name="T26" fmla="*/ 68 w 146"/>
              <a:gd name="T27" fmla="*/ 88 h 237"/>
              <a:gd name="T28" fmla="*/ 57 w 146"/>
              <a:gd name="T29" fmla="*/ 75 h 237"/>
              <a:gd name="T30" fmla="*/ 57 w 146"/>
              <a:gd name="T31" fmla="*/ 59 h 237"/>
              <a:gd name="T32" fmla="*/ 54 w 146"/>
              <a:gd name="T33" fmla="*/ 57 h 237"/>
              <a:gd name="T34" fmla="*/ 46 w 146"/>
              <a:gd name="T35" fmla="*/ 58 h 237"/>
              <a:gd name="T36" fmla="*/ 37 w 146"/>
              <a:gd name="T37" fmla="*/ 51 h 237"/>
              <a:gd name="T38" fmla="*/ 22 w 146"/>
              <a:gd name="T39" fmla="*/ 53 h 237"/>
              <a:gd name="T40" fmla="*/ 6 w 146"/>
              <a:gd name="T41" fmla="*/ 58 h 237"/>
              <a:gd name="T42" fmla="*/ 0 w 146"/>
              <a:gd name="T43" fmla="*/ 73 h 237"/>
              <a:gd name="T44" fmla="*/ 19 w 146"/>
              <a:gd name="T45" fmla="*/ 77 h 237"/>
              <a:gd name="T46" fmla="*/ 35 w 146"/>
              <a:gd name="T47" fmla="*/ 88 h 237"/>
              <a:gd name="T48" fmla="*/ 37 w 146"/>
              <a:gd name="T49" fmla="*/ 109 h 237"/>
              <a:gd name="T50" fmla="*/ 36 w 146"/>
              <a:gd name="T51" fmla="*/ 136 h 237"/>
              <a:gd name="T52" fmla="*/ 26 w 146"/>
              <a:gd name="T53" fmla="*/ 155 h 237"/>
              <a:gd name="T54" fmla="*/ 21 w 146"/>
              <a:gd name="T55" fmla="*/ 159 h 237"/>
              <a:gd name="T56" fmla="*/ 18 w 146"/>
              <a:gd name="T57" fmla="*/ 174 h 237"/>
              <a:gd name="T58" fmla="*/ 24 w 146"/>
              <a:gd name="T59" fmla="*/ 184 h 237"/>
              <a:gd name="T60" fmla="*/ 24 w 146"/>
              <a:gd name="T61" fmla="*/ 212 h 237"/>
              <a:gd name="T62" fmla="*/ 26 w 146"/>
              <a:gd name="T63" fmla="*/ 224 h 237"/>
              <a:gd name="T64" fmla="*/ 35 w 146"/>
              <a:gd name="T65" fmla="*/ 237 h 237"/>
              <a:gd name="T66" fmla="*/ 35 w 146"/>
              <a:gd name="T67" fmla="*/ 223 h 237"/>
              <a:gd name="T68" fmla="*/ 43 w 146"/>
              <a:gd name="T69" fmla="*/ 212 h 237"/>
              <a:gd name="T70" fmla="*/ 67 w 146"/>
              <a:gd name="T71" fmla="*/ 199 h 237"/>
              <a:gd name="T72" fmla="*/ 70 w 146"/>
              <a:gd name="T73" fmla="*/ 194 h 237"/>
              <a:gd name="T74" fmla="*/ 69 w 146"/>
              <a:gd name="T75" fmla="*/ 160 h 237"/>
              <a:gd name="T76" fmla="*/ 66 w 146"/>
              <a:gd name="T77" fmla="*/ 144 h 237"/>
              <a:gd name="T78" fmla="*/ 64 w 146"/>
              <a:gd name="T79" fmla="*/ 141 h 237"/>
              <a:gd name="T80" fmla="*/ 62 w 146"/>
              <a:gd name="T81" fmla="*/ 136 h 237"/>
              <a:gd name="T82" fmla="*/ 70 w 146"/>
              <a:gd name="T83" fmla="*/ 125 h 237"/>
              <a:gd name="T84" fmla="*/ 104 w 146"/>
              <a:gd name="T85" fmla="*/ 96 h 237"/>
              <a:gd name="T86" fmla="*/ 125 w 146"/>
              <a:gd name="T87" fmla="*/ 86 h 237"/>
              <a:gd name="T88" fmla="*/ 144 w 146"/>
              <a:gd name="T89" fmla="*/ 67 h 237"/>
              <a:gd name="T90" fmla="*/ 146 w 146"/>
              <a:gd name="T91" fmla="*/ 64 h 237"/>
              <a:gd name="T92" fmla="*/ 141 w 146"/>
              <a:gd name="T93" fmla="*/ 50 h 237"/>
              <a:gd name="T94" fmla="*/ 138 w 146"/>
              <a:gd name="T95" fmla="*/ 24 h 237"/>
              <a:gd name="T96" fmla="*/ 139 w 146"/>
              <a:gd name="T97" fmla="*/ 9 h 237"/>
              <a:gd name="T98" fmla="*/ 130 w 146"/>
              <a:gd name="T99" fmla="*/ 6 h 237"/>
              <a:gd name="T100" fmla="*/ 114 w 146"/>
              <a:gd name="T101" fmla="*/ 1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237">
                <a:moveTo>
                  <a:pt x="110" y="10"/>
                </a:moveTo>
                <a:lnTo>
                  <a:pt x="110" y="10"/>
                </a:lnTo>
                <a:lnTo>
                  <a:pt x="107" y="11"/>
                </a:lnTo>
                <a:lnTo>
                  <a:pt x="107" y="13"/>
                </a:lnTo>
                <a:lnTo>
                  <a:pt x="106" y="14"/>
                </a:lnTo>
                <a:lnTo>
                  <a:pt x="105" y="16"/>
                </a:lnTo>
                <a:lnTo>
                  <a:pt x="105" y="16"/>
                </a:lnTo>
                <a:lnTo>
                  <a:pt x="104" y="18"/>
                </a:lnTo>
                <a:lnTo>
                  <a:pt x="102" y="19"/>
                </a:lnTo>
                <a:lnTo>
                  <a:pt x="100" y="19"/>
                </a:lnTo>
                <a:lnTo>
                  <a:pt x="100" y="19"/>
                </a:lnTo>
                <a:lnTo>
                  <a:pt x="96" y="19"/>
                </a:lnTo>
                <a:lnTo>
                  <a:pt x="93" y="20"/>
                </a:lnTo>
                <a:lnTo>
                  <a:pt x="93" y="20"/>
                </a:lnTo>
                <a:lnTo>
                  <a:pt x="91" y="20"/>
                </a:lnTo>
                <a:lnTo>
                  <a:pt x="90" y="21"/>
                </a:lnTo>
                <a:lnTo>
                  <a:pt x="86" y="20"/>
                </a:lnTo>
                <a:lnTo>
                  <a:pt x="83" y="18"/>
                </a:lnTo>
                <a:lnTo>
                  <a:pt x="79" y="16"/>
                </a:lnTo>
                <a:lnTo>
                  <a:pt x="79" y="16"/>
                </a:lnTo>
                <a:lnTo>
                  <a:pt x="70" y="16"/>
                </a:lnTo>
                <a:lnTo>
                  <a:pt x="70" y="16"/>
                </a:lnTo>
                <a:lnTo>
                  <a:pt x="62" y="16"/>
                </a:lnTo>
                <a:lnTo>
                  <a:pt x="62" y="16"/>
                </a:lnTo>
                <a:lnTo>
                  <a:pt x="62" y="20"/>
                </a:lnTo>
                <a:lnTo>
                  <a:pt x="62" y="20"/>
                </a:lnTo>
                <a:lnTo>
                  <a:pt x="61" y="30"/>
                </a:lnTo>
                <a:lnTo>
                  <a:pt x="62" y="36"/>
                </a:lnTo>
                <a:lnTo>
                  <a:pt x="63" y="40"/>
                </a:lnTo>
                <a:lnTo>
                  <a:pt x="63" y="40"/>
                </a:lnTo>
                <a:lnTo>
                  <a:pt x="66" y="47"/>
                </a:lnTo>
                <a:lnTo>
                  <a:pt x="67" y="51"/>
                </a:lnTo>
                <a:lnTo>
                  <a:pt x="66" y="53"/>
                </a:lnTo>
                <a:lnTo>
                  <a:pt x="66" y="53"/>
                </a:lnTo>
                <a:lnTo>
                  <a:pt x="67" y="54"/>
                </a:lnTo>
                <a:lnTo>
                  <a:pt x="67" y="54"/>
                </a:lnTo>
                <a:lnTo>
                  <a:pt x="69" y="62"/>
                </a:lnTo>
                <a:lnTo>
                  <a:pt x="70" y="70"/>
                </a:lnTo>
                <a:lnTo>
                  <a:pt x="70" y="86"/>
                </a:lnTo>
                <a:lnTo>
                  <a:pt x="70" y="86"/>
                </a:lnTo>
                <a:lnTo>
                  <a:pt x="70" y="89"/>
                </a:lnTo>
                <a:lnTo>
                  <a:pt x="68" y="88"/>
                </a:lnTo>
                <a:lnTo>
                  <a:pt x="61" y="80"/>
                </a:lnTo>
                <a:lnTo>
                  <a:pt x="61" y="80"/>
                </a:lnTo>
                <a:lnTo>
                  <a:pt x="57" y="75"/>
                </a:lnTo>
                <a:lnTo>
                  <a:pt x="56" y="70"/>
                </a:lnTo>
                <a:lnTo>
                  <a:pt x="56" y="64"/>
                </a:lnTo>
                <a:lnTo>
                  <a:pt x="57" y="59"/>
                </a:lnTo>
                <a:lnTo>
                  <a:pt x="57" y="59"/>
                </a:lnTo>
                <a:lnTo>
                  <a:pt x="56" y="57"/>
                </a:lnTo>
                <a:lnTo>
                  <a:pt x="54" y="57"/>
                </a:lnTo>
                <a:lnTo>
                  <a:pt x="50" y="59"/>
                </a:lnTo>
                <a:lnTo>
                  <a:pt x="50" y="59"/>
                </a:lnTo>
                <a:lnTo>
                  <a:pt x="46" y="58"/>
                </a:lnTo>
                <a:lnTo>
                  <a:pt x="43" y="56"/>
                </a:lnTo>
                <a:lnTo>
                  <a:pt x="40" y="53"/>
                </a:lnTo>
                <a:lnTo>
                  <a:pt x="37" y="51"/>
                </a:lnTo>
                <a:lnTo>
                  <a:pt x="37" y="51"/>
                </a:lnTo>
                <a:lnTo>
                  <a:pt x="32" y="51"/>
                </a:lnTo>
                <a:lnTo>
                  <a:pt x="22" y="53"/>
                </a:lnTo>
                <a:lnTo>
                  <a:pt x="14" y="56"/>
                </a:lnTo>
                <a:lnTo>
                  <a:pt x="6" y="58"/>
                </a:lnTo>
                <a:lnTo>
                  <a:pt x="6" y="58"/>
                </a:lnTo>
                <a:lnTo>
                  <a:pt x="5" y="61"/>
                </a:lnTo>
                <a:lnTo>
                  <a:pt x="3" y="64"/>
                </a:lnTo>
                <a:lnTo>
                  <a:pt x="0" y="73"/>
                </a:lnTo>
                <a:lnTo>
                  <a:pt x="0" y="73"/>
                </a:lnTo>
                <a:lnTo>
                  <a:pt x="19" y="77"/>
                </a:lnTo>
                <a:lnTo>
                  <a:pt x="19" y="77"/>
                </a:lnTo>
                <a:lnTo>
                  <a:pt x="25" y="79"/>
                </a:lnTo>
                <a:lnTo>
                  <a:pt x="31" y="84"/>
                </a:lnTo>
                <a:lnTo>
                  <a:pt x="35" y="88"/>
                </a:lnTo>
                <a:lnTo>
                  <a:pt x="37" y="91"/>
                </a:lnTo>
                <a:lnTo>
                  <a:pt x="37" y="91"/>
                </a:lnTo>
                <a:lnTo>
                  <a:pt x="37" y="109"/>
                </a:lnTo>
                <a:lnTo>
                  <a:pt x="37" y="128"/>
                </a:lnTo>
                <a:lnTo>
                  <a:pt x="37" y="128"/>
                </a:lnTo>
                <a:lnTo>
                  <a:pt x="36" y="136"/>
                </a:lnTo>
                <a:lnTo>
                  <a:pt x="32" y="144"/>
                </a:lnTo>
                <a:lnTo>
                  <a:pt x="29" y="152"/>
                </a:lnTo>
                <a:lnTo>
                  <a:pt x="26" y="155"/>
                </a:lnTo>
                <a:lnTo>
                  <a:pt x="24" y="157"/>
                </a:lnTo>
                <a:lnTo>
                  <a:pt x="24" y="157"/>
                </a:lnTo>
                <a:lnTo>
                  <a:pt x="21" y="159"/>
                </a:lnTo>
                <a:lnTo>
                  <a:pt x="20" y="164"/>
                </a:lnTo>
                <a:lnTo>
                  <a:pt x="18" y="174"/>
                </a:lnTo>
                <a:lnTo>
                  <a:pt x="18" y="174"/>
                </a:lnTo>
                <a:lnTo>
                  <a:pt x="22" y="180"/>
                </a:lnTo>
                <a:lnTo>
                  <a:pt x="22" y="180"/>
                </a:lnTo>
                <a:lnTo>
                  <a:pt x="24" y="184"/>
                </a:lnTo>
                <a:lnTo>
                  <a:pt x="24" y="187"/>
                </a:lnTo>
                <a:lnTo>
                  <a:pt x="24" y="200"/>
                </a:lnTo>
                <a:lnTo>
                  <a:pt x="24" y="212"/>
                </a:lnTo>
                <a:lnTo>
                  <a:pt x="24" y="221"/>
                </a:lnTo>
                <a:lnTo>
                  <a:pt x="24" y="221"/>
                </a:lnTo>
                <a:lnTo>
                  <a:pt x="26" y="224"/>
                </a:lnTo>
                <a:lnTo>
                  <a:pt x="29" y="229"/>
                </a:lnTo>
                <a:lnTo>
                  <a:pt x="35" y="237"/>
                </a:lnTo>
                <a:lnTo>
                  <a:pt x="35" y="237"/>
                </a:lnTo>
                <a:lnTo>
                  <a:pt x="35" y="226"/>
                </a:lnTo>
                <a:lnTo>
                  <a:pt x="35" y="226"/>
                </a:lnTo>
                <a:lnTo>
                  <a:pt x="35" y="223"/>
                </a:lnTo>
                <a:lnTo>
                  <a:pt x="37" y="219"/>
                </a:lnTo>
                <a:lnTo>
                  <a:pt x="40" y="216"/>
                </a:lnTo>
                <a:lnTo>
                  <a:pt x="43" y="212"/>
                </a:lnTo>
                <a:lnTo>
                  <a:pt x="43" y="212"/>
                </a:lnTo>
                <a:lnTo>
                  <a:pt x="59" y="205"/>
                </a:lnTo>
                <a:lnTo>
                  <a:pt x="67" y="199"/>
                </a:lnTo>
                <a:lnTo>
                  <a:pt x="69" y="196"/>
                </a:lnTo>
                <a:lnTo>
                  <a:pt x="70" y="194"/>
                </a:lnTo>
                <a:lnTo>
                  <a:pt x="70" y="194"/>
                </a:lnTo>
                <a:lnTo>
                  <a:pt x="72" y="186"/>
                </a:lnTo>
                <a:lnTo>
                  <a:pt x="70" y="175"/>
                </a:lnTo>
                <a:lnTo>
                  <a:pt x="69" y="160"/>
                </a:lnTo>
                <a:lnTo>
                  <a:pt x="69" y="160"/>
                </a:lnTo>
                <a:lnTo>
                  <a:pt x="67" y="149"/>
                </a:lnTo>
                <a:lnTo>
                  <a:pt x="66" y="144"/>
                </a:lnTo>
                <a:lnTo>
                  <a:pt x="66" y="142"/>
                </a:lnTo>
                <a:lnTo>
                  <a:pt x="64" y="141"/>
                </a:lnTo>
                <a:lnTo>
                  <a:pt x="64" y="141"/>
                </a:lnTo>
                <a:lnTo>
                  <a:pt x="62" y="141"/>
                </a:lnTo>
                <a:lnTo>
                  <a:pt x="62" y="138"/>
                </a:lnTo>
                <a:lnTo>
                  <a:pt x="62" y="136"/>
                </a:lnTo>
                <a:lnTo>
                  <a:pt x="64" y="131"/>
                </a:lnTo>
                <a:lnTo>
                  <a:pt x="64" y="131"/>
                </a:lnTo>
                <a:lnTo>
                  <a:pt x="70" y="125"/>
                </a:lnTo>
                <a:lnTo>
                  <a:pt x="82" y="114"/>
                </a:lnTo>
                <a:lnTo>
                  <a:pt x="104" y="96"/>
                </a:lnTo>
                <a:lnTo>
                  <a:pt x="104" y="96"/>
                </a:lnTo>
                <a:lnTo>
                  <a:pt x="110" y="93"/>
                </a:lnTo>
                <a:lnTo>
                  <a:pt x="116" y="90"/>
                </a:lnTo>
                <a:lnTo>
                  <a:pt x="125" y="86"/>
                </a:lnTo>
                <a:lnTo>
                  <a:pt x="125" y="86"/>
                </a:lnTo>
                <a:lnTo>
                  <a:pt x="134" y="77"/>
                </a:lnTo>
                <a:lnTo>
                  <a:pt x="144" y="67"/>
                </a:lnTo>
                <a:lnTo>
                  <a:pt x="144" y="67"/>
                </a:lnTo>
                <a:lnTo>
                  <a:pt x="146" y="66"/>
                </a:lnTo>
                <a:lnTo>
                  <a:pt x="146" y="64"/>
                </a:lnTo>
                <a:lnTo>
                  <a:pt x="144" y="59"/>
                </a:lnTo>
                <a:lnTo>
                  <a:pt x="141" y="50"/>
                </a:lnTo>
                <a:lnTo>
                  <a:pt x="141" y="50"/>
                </a:lnTo>
                <a:lnTo>
                  <a:pt x="139" y="43"/>
                </a:lnTo>
                <a:lnTo>
                  <a:pt x="138" y="34"/>
                </a:lnTo>
                <a:lnTo>
                  <a:pt x="138" y="24"/>
                </a:lnTo>
                <a:lnTo>
                  <a:pt x="138" y="18"/>
                </a:lnTo>
                <a:lnTo>
                  <a:pt x="138" y="18"/>
                </a:lnTo>
                <a:lnTo>
                  <a:pt x="139" y="9"/>
                </a:lnTo>
                <a:lnTo>
                  <a:pt x="138" y="0"/>
                </a:lnTo>
                <a:lnTo>
                  <a:pt x="138" y="0"/>
                </a:lnTo>
                <a:lnTo>
                  <a:pt x="130" y="6"/>
                </a:lnTo>
                <a:lnTo>
                  <a:pt x="122" y="9"/>
                </a:lnTo>
                <a:lnTo>
                  <a:pt x="117" y="10"/>
                </a:lnTo>
                <a:lnTo>
                  <a:pt x="114" y="10"/>
                </a:lnTo>
                <a:lnTo>
                  <a:pt x="114" y="10"/>
                </a:lnTo>
                <a:lnTo>
                  <a:pt x="110"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3" name="Freeform 220"/>
          <p:cNvSpPr>
            <a:spLocks/>
          </p:cNvSpPr>
          <p:nvPr/>
        </p:nvSpPr>
        <p:spPr bwMode="gray">
          <a:xfrm>
            <a:off x="2168094" y="5084901"/>
            <a:ext cx="214669" cy="174790"/>
          </a:xfrm>
          <a:custGeom>
            <a:avLst/>
            <a:gdLst>
              <a:gd name="T0" fmla="*/ 108 w 127"/>
              <a:gd name="T1" fmla="*/ 102 h 102"/>
              <a:gd name="T2" fmla="*/ 101 w 127"/>
              <a:gd name="T3" fmla="*/ 97 h 102"/>
              <a:gd name="T4" fmla="*/ 100 w 127"/>
              <a:gd name="T5" fmla="*/ 96 h 102"/>
              <a:gd name="T6" fmla="*/ 99 w 127"/>
              <a:gd name="T7" fmla="*/ 97 h 102"/>
              <a:gd name="T8" fmla="*/ 98 w 127"/>
              <a:gd name="T9" fmla="*/ 97 h 102"/>
              <a:gd name="T10" fmla="*/ 95 w 127"/>
              <a:gd name="T11" fmla="*/ 97 h 102"/>
              <a:gd name="T12" fmla="*/ 80 w 127"/>
              <a:gd name="T13" fmla="*/ 93 h 102"/>
              <a:gd name="T14" fmla="*/ 80 w 127"/>
              <a:gd name="T15" fmla="*/ 95 h 102"/>
              <a:gd name="T16" fmla="*/ 80 w 127"/>
              <a:gd name="T17" fmla="*/ 93 h 102"/>
              <a:gd name="T18" fmla="*/ 77 w 127"/>
              <a:gd name="T19" fmla="*/ 92 h 102"/>
              <a:gd name="T20" fmla="*/ 72 w 127"/>
              <a:gd name="T21" fmla="*/ 90 h 102"/>
              <a:gd name="T22" fmla="*/ 61 w 127"/>
              <a:gd name="T23" fmla="*/ 86 h 102"/>
              <a:gd name="T24" fmla="*/ 58 w 127"/>
              <a:gd name="T25" fmla="*/ 82 h 102"/>
              <a:gd name="T26" fmla="*/ 50 w 127"/>
              <a:gd name="T27" fmla="*/ 64 h 102"/>
              <a:gd name="T28" fmla="*/ 46 w 127"/>
              <a:gd name="T29" fmla="*/ 59 h 102"/>
              <a:gd name="T30" fmla="*/ 41 w 127"/>
              <a:gd name="T31" fmla="*/ 56 h 102"/>
              <a:gd name="T32" fmla="*/ 36 w 127"/>
              <a:gd name="T33" fmla="*/ 53 h 102"/>
              <a:gd name="T34" fmla="*/ 31 w 127"/>
              <a:gd name="T35" fmla="*/ 48 h 102"/>
              <a:gd name="T36" fmla="*/ 18 w 127"/>
              <a:gd name="T37" fmla="*/ 33 h 102"/>
              <a:gd name="T38" fmla="*/ 9 w 127"/>
              <a:gd name="T39" fmla="*/ 30 h 102"/>
              <a:gd name="T40" fmla="*/ 0 w 127"/>
              <a:gd name="T41" fmla="*/ 28 h 102"/>
              <a:gd name="T42" fmla="*/ 2 w 127"/>
              <a:gd name="T43" fmla="*/ 28 h 102"/>
              <a:gd name="T44" fmla="*/ 4 w 127"/>
              <a:gd name="T45" fmla="*/ 28 h 102"/>
              <a:gd name="T46" fmla="*/ 8 w 127"/>
              <a:gd name="T47" fmla="*/ 28 h 102"/>
              <a:gd name="T48" fmla="*/ 8 w 127"/>
              <a:gd name="T49" fmla="*/ 28 h 102"/>
              <a:gd name="T50" fmla="*/ 18 w 127"/>
              <a:gd name="T51" fmla="*/ 28 h 102"/>
              <a:gd name="T52" fmla="*/ 18 w 127"/>
              <a:gd name="T53" fmla="*/ 28 h 102"/>
              <a:gd name="T54" fmla="*/ 34 w 127"/>
              <a:gd name="T55" fmla="*/ 30 h 102"/>
              <a:gd name="T56" fmla="*/ 48 w 127"/>
              <a:gd name="T57" fmla="*/ 32 h 102"/>
              <a:gd name="T58" fmla="*/ 52 w 127"/>
              <a:gd name="T59" fmla="*/ 29 h 102"/>
              <a:gd name="T60" fmla="*/ 61 w 127"/>
              <a:gd name="T61" fmla="*/ 18 h 102"/>
              <a:gd name="T62" fmla="*/ 64 w 127"/>
              <a:gd name="T63" fmla="*/ 13 h 102"/>
              <a:gd name="T64" fmla="*/ 77 w 127"/>
              <a:gd name="T65" fmla="*/ 2 h 102"/>
              <a:gd name="T66" fmla="*/ 82 w 127"/>
              <a:gd name="T67" fmla="*/ 0 h 102"/>
              <a:gd name="T68" fmla="*/ 83 w 127"/>
              <a:gd name="T69" fmla="*/ 0 h 102"/>
              <a:gd name="T70" fmla="*/ 83 w 127"/>
              <a:gd name="T71" fmla="*/ 0 h 102"/>
              <a:gd name="T72" fmla="*/ 90 w 127"/>
              <a:gd name="T73" fmla="*/ 1 h 102"/>
              <a:gd name="T74" fmla="*/ 108 w 127"/>
              <a:gd name="T75" fmla="*/ 5 h 102"/>
              <a:gd name="T76" fmla="*/ 109 w 127"/>
              <a:gd name="T77" fmla="*/ 5 h 102"/>
              <a:gd name="T78" fmla="*/ 121 w 127"/>
              <a:gd name="T79" fmla="*/ 12 h 102"/>
              <a:gd name="T80" fmla="*/ 127 w 127"/>
              <a:gd name="T81" fmla="*/ 19 h 102"/>
              <a:gd name="T82" fmla="*/ 127 w 127"/>
              <a:gd name="T83" fmla="*/ 37 h 102"/>
              <a:gd name="T84" fmla="*/ 127 w 127"/>
              <a:gd name="T85" fmla="*/ 56 h 102"/>
              <a:gd name="T86" fmla="*/ 126 w 127"/>
              <a:gd name="T87" fmla="*/ 64 h 102"/>
              <a:gd name="T88" fmla="*/ 119 w 127"/>
              <a:gd name="T89" fmla="*/ 80 h 102"/>
              <a:gd name="T90" fmla="*/ 114 w 127"/>
              <a:gd name="T91" fmla="*/ 85 h 102"/>
              <a:gd name="T92" fmla="*/ 111 w 127"/>
              <a:gd name="T93" fmla="*/ 87 h 102"/>
              <a:gd name="T94" fmla="*/ 108 w 127"/>
              <a:gd name="T9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02">
                <a:moveTo>
                  <a:pt x="108" y="102"/>
                </a:moveTo>
                <a:lnTo>
                  <a:pt x="108" y="102"/>
                </a:lnTo>
                <a:lnTo>
                  <a:pt x="104" y="98"/>
                </a:lnTo>
                <a:lnTo>
                  <a:pt x="101" y="97"/>
                </a:lnTo>
                <a:lnTo>
                  <a:pt x="100" y="96"/>
                </a:lnTo>
                <a:lnTo>
                  <a:pt x="100" y="96"/>
                </a:lnTo>
                <a:lnTo>
                  <a:pt x="99" y="97"/>
                </a:lnTo>
                <a:lnTo>
                  <a:pt x="99" y="97"/>
                </a:lnTo>
                <a:lnTo>
                  <a:pt x="98" y="97"/>
                </a:lnTo>
                <a:lnTo>
                  <a:pt x="98" y="97"/>
                </a:lnTo>
                <a:lnTo>
                  <a:pt x="95" y="97"/>
                </a:lnTo>
                <a:lnTo>
                  <a:pt x="95" y="97"/>
                </a:lnTo>
                <a:lnTo>
                  <a:pt x="88" y="96"/>
                </a:lnTo>
                <a:lnTo>
                  <a:pt x="80" y="93"/>
                </a:lnTo>
                <a:lnTo>
                  <a:pt x="80" y="93"/>
                </a:lnTo>
                <a:lnTo>
                  <a:pt x="80" y="95"/>
                </a:lnTo>
                <a:lnTo>
                  <a:pt x="80" y="95"/>
                </a:lnTo>
                <a:lnTo>
                  <a:pt x="80" y="93"/>
                </a:lnTo>
                <a:lnTo>
                  <a:pt x="80" y="93"/>
                </a:lnTo>
                <a:lnTo>
                  <a:pt x="77" y="92"/>
                </a:lnTo>
                <a:lnTo>
                  <a:pt x="77" y="92"/>
                </a:lnTo>
                <a:lnTo>
                  <a:pt x="72" y="90"/>
                </a:lnTo>
                <a:lnTo>
                  <a:pt x="66" y="87"/>
                </a:lnTo>
                <a:lnTo>
                  <a:pt x="61" y="86"/>
                </a:lnTo>
                <a:lnTo>
                  <a:pt x="58" y="82"/>
                </a:lnTo>
                <a:lnTo>
                  <a:pt x="58" y="82"/>
                </a:lnTo>
                <a:lnTo>
                  <a:pt x="53" y="71"/>
                </a:lnTo>
                <a:lnTo>
                  <a:pt x="50" y="64"/>
                </a:lnTo>
                <a:lnTo>
                  <a:pt x="46" y="59"/>
                </a:lnTo>
                <a:lnTo>
                  <a:pt x="46" y="59"/>
                </a:lnTo>
                <a:lnTo>
                  <a:pt x="42" y="58"/>
                </a:lnTo>
                <a:lnTo>
                  <a:pt x="41" y="56"/>
                </a:lnTo>
                <a:lnTo>
                  <a:pt x="39" y="56"/>
                </a:lnTo>
                <a:lnTo>
                  <a:pt x="36" y="53"/>
                </a:lnTo>
                <a:lnTo>
                  <a:pt x="36" y="53"/>
                </a:lnTo>
                <a:lnTo>
                  <a:pt x="31" y="48"/>
                </a:lnTo>
                <a:lnTo>
                  <a:pt x="25" y="40"/>
                </a:lnTo>
                <a:lnTo>
                  <a:pt x="18" y="33"/>
                </a:lnTo>
                <a:lnTo>
                  <a:pt x="14" y="32"/>
                </a:lnTo>
                <a:lnTo>
                  <a:pt x="9" y="30"/>
                </a:lnTo>
                <a:lnTo>
                  <a:pt x="9" y="30"/>
                </a:lnTo>
                <a:lnTo>
                  <a:pt x="0" y="28"/>
                </a:lnTo>
                <a:lnTo>
                  <a:pt x="0" y="28"/>
                </a:lnTo>
                <a:lnTo>
                  <a:pt x="2" y="28"/>
                </a:lnTo>
                <a:lnTo>
                  <a:pt x="2" y="28"/>
                </a:lnTo>
                <a:lnTo>
                  <a:pt x="4" y="28"/>
                </a:lnTo>
                <a:lnTo>
                  <a:pt x="4" y="28"/>
                </a:lnTo>
                <a:lnTo>
                  <a:pt x="8" y="28"/>
                </a:lnTo>
                <a:lnTo>
                  <a:pt x="8" y="28"/>
                </a:lnTo>
                <a:lnTo>
                  <a:pt x="8" y="28"/>
                </a:lnTo>
                <a:lnTo>
                  <a:pt x="8" y="28"/>
                </a:lnTo>
                <a:lnTo>
                  <a:pt x="18" y="28"/>
                </a:lnTo>
                <a:lnTo>
                  <a:pt x="18" y="28"/>
                </a:lnTo>
                <a:lnTo>
                  <a:pt x="18" y="28"/>
                </a:lnTo>
                <a:lnTo>
                  <a:pt x="18" y="28"/>
                </a:lnTo>
                <a:lnTo>
                  <a:pt x="34" y="30"/>
                </a:lnTo>
                <a:lnTo>
                  <a:pt x="48" y="32"/>
                </a:lnTo>
                <a:lnTo>
                  <a:pt x="48" y="32"/>
                </a:lnTo>
                <a:lnTo>
                  <a:pt x="50" y="30"/>
                </a:lnTo>
                <a:lnTo>
                  <a:pt x="52" y="29"/>
                </a:lnTo>
                <a:lnTo>
                  <a:pt x="56" y="24"/>
                </a:lnTo>
                <a:lnTo>
                  <a:pt x="61" y="18"/>
                </a:lnTo>
                <a:lnTo>
                  <a:pt x="64" y="13"/>
                </a:lnTo>
                <a:lnTo>
                  <a:pt x="64" y="13"/>
                </a:lnTo>
                <a:lnTo>
                  <a:pt x="72" y="5"/>
                </a:lnTo>
                <a:lnTo>
                  <a:pt x="77" y="2"/>
                </a:lnTo>
                <a:lnTo>
                  <a:pt x="82" y="0"/>
                </a:lnTo>
                <a:lnTo>
                  <a:pt x="82" y="0"/>
                </a:lnTo>
                <a:lnTo>
                  <a:pt x="83" y="0"/>
                </a:lnTo>
                <a:lnTo>
                  <a:pt x="83" y="0"/>
                </a:lnTo>
                <a:lnTo>
                  <a:pt x="83" y="0"/>
                </a:lnTo>
                <a:lnTo>
                  <a:pt x="83" y="0"/>
                </a:lnTo>
                <a:lnTo>
                  <a:pt x="90" y="1"/>
                </a:lnTo>
                <a:lnTo>
                  <a:pt x="90" y="1"/>
                </a:lnTo>
                <a:lnTo>
                  <a:pt x="108" y="5"/>
                </a:lnTo>
                <a:lnTo>
                  <a:pt x="108" y="5"/>
                </a:lnTo>
                <a:lnTo>
                  <a:pt x="109" y="5"/>
                </a:lnTo>
                <a:lnTo>
                  <a:pt x="109" y="5"/>
                </a:lnTo>
                <a:lnTo>
                  <a:pt x="115" y="7"/>
                </a:lnTo>
                <a:lnTo>
                  <a:pt x="121" y="12"/>
                </a:lnTo>
                <a:lnTo>
                  <a:pt x="125" y="16"/>
                </a:lnTo>
                <a:lnTo>
                  <a:pt x="127" y="19"/>
                </a:lnTo>
                <a:lnTo>
                  <a:pt x="127" y="19"/>
                </a:lnTo>
                <a:lnTo>
                  <a:pt x="127" y="37"/>
                </a:lnTo>
                <a:lnTo>
                  <a:pt x="127" y="37"/>
                </a:lnTo>
                <a:lnTo>
                  <a:pt x="127" y="56"/>
                </a:lnTo>
                <a:lnTo>
                  <a:pt x="127" y="56"/>
                </a:lnTo>
                <a:lnTo>
                  <a:pt x="126" y="64"/>
                </a:lnTo>
                <a:lnTo>
                  <a:pt x="122" y="72"/>
                </a:lnTo>
                <a:lnTo>
                  <a:pt x="119" y="80"/>
                </a:lnTo>
                <a:lnTo>
                  <a:pt x="116" y="83"/>
                </a:lnTo>
                <a:lnTo>
                  <a:pt x="114" y="85"/>
                </a:lnTo>
                <a:lnTo>
                  <a:pt x="114" y="85"/>
                </a:lnTo>
                <a:lnTo>
                  <a:pt x="111" y="87"/>
                </a:lnTo>
                <a:lnTo>
                  <a:pt x="110" y="92"/>
                </a:lnTo>
                <a:lnTo>
                  <a:pt x="108" y="10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4" name="Freeform 225"/>
          <p:cNvSpPr>
            <a:spLocks/>
          </p:cNvSpPr>
          <p:nvPr/>
        </p:nvSpPr>
        <p:spPr bwMode="gray">
          <a:xfrm>
            <a:off x="1889193" y="4824429"/>
            <a:ext cx="23665" cy="30845"/>
          </a:xfrm>
          <a:custGeom>
            <a:avLst/>
            <a:gdLst>
              <a:gd name="T0" fmla="*/ 8 w 14"/>
              <a:gd name="T1" fmla="*/ 15 h 18"/>
              <a:gd name="T2" fmla="*/ 8 w 14"/>
              <a:gd name="T3" fmla="*/ 15 h 18"/>
              <a:gd name="T4" fmla="*/ 14 w 14"/>
              <a:gd name="T5" fmla="*/ 3 h 18"/>
              <a:gd name="T6" fmla="*/ 14 w 14"/>
              <a:gd name="T7" fmla="*/ 3 h 18"/>
              <a:gd name="T8" fmla="*/ 8 w 14"/>
              <a:gd name="T9" fmla="*/ 0 h 18"/>
              <a:gd name="T10" fmla="*/ 8 w 14"/>
              <a:gd name="T11" fmla="*/ 0 h 18"/>
              <a:gd name="T12" fmla="*/ 5 w 14"/>
              <a:gd name="T13" fmla="*/ 0 h 18"/>
              <a:gd name="T14" fmla="*/ 4 w 14"/>
              <a:gd name="T15" fmla="*/ 3 h 18"/>
              <a:gd name="T16" fmla="*/ 0 w 14"/>
              <a:gd name="T17" fmla="*/ 9 h 18"/>
              <a:gd name="T18" fmla="*/ 0 w 14"/>
              <a:gd name="T19" fmla="*/ 9 h 18"/>
              <a:gd name="T20" fmla="*/ 3 w 14"/>
              <a:gd name="T21" fmla="*/ 18 h 18"/>
              <a:gd name="T22" fmla="*/ 3 w 14"/>
              <a:gd name="T23" fmla="*/ 18 h 18"/>
              <a:gd name="T24" fmla="*/ 7 w 14"/>
              <a:gd name="T25" fmla="*/ 16 h 18"/>
              <a:gd name="T26" fmla="*/ 8 w 14"/>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8" y="15"/>
                </a:moveTo>
                <a:lnTo>
                  <a:pt x="8" y="15"/>
                </a:lnTo>
                <a:lnTo>
                  <a:pt x="14" y="3"/>
                </a:lnTo>
                <a:lnTo>
                  <a:pt x="14" y="3"/>
                </a:lnTo>
                <a:lnTo>
                  <a:pt x="8" y="0"/>
                </a:lnTo>
                <a:lnTo>
                  <a:pt x="8" y="0"/>
                </a:lnTo>
                <a:lnTo>
                  <a:pt x="5" y="0"/>
                </a:lnTo>
                <a:lnTo>
                  <a:pt x="4" y="3"/>
                </a:lnTo>
                <a:lnTo>
                  <a:pt x="0" y="9"/>
                </a:lnTo>
                <a:lnTo>
                  <a:pt x="0" y="9"/>
                </a:lnTo>
                <a:lnTo>
                  <a:pt x="3" y="18"/>
                </a:lnTo>
                <a:lnTo>
                  <a:pt x="3" y="18"/>
                </a:lnTo>
                <a:lnTo>
                  <a:pt x="7" y="16"/>
                </a:lnTo>
                <a:lnTo>
                  <a:pt x="8"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5" name="Freeform 227"/>
          <p:cNvSpPr>
            <a:spLocks/>
          </p:cNvSpPr>
          <p:nvPr/>
        </p:nvSpPr>
        <p:spPr bwMode="gray">
          <a:xfrm>
            <a:off x="2685329" y="3993320"/>
            <a:ext cx="54090" cy="44555"/>
          </a:xfrm>
          <a:custGeom>
            <a:avLst/>
            <a:gdLst>
              <a:gd name="T0" fmla="*/ 0 w 32"/>
              <a:gd name="T1" fmla="*/ 10 h 26"/>
              <a:gd name="T2" fmla="*/ 0 w 32"/>
              <a:gd name="T3" fmla="*/ 10 h 26"/>
              <a:gd name="T4" fmla="*/ 7 w 32"/>
              <a:gd name="T5" fmla="*/ 11 h 26"/>
              <a:gd name="T6" fmla="*/ 7 w 32"/>
              <a:gd name="T7" fmla="*/ 11 h 26"/>
              <a:gd name="T8" fmla="*/ 10 w 32"/>
              <a:gd name="T9" fmla="*/ 14 h 26"/>
              <a:gd name="T10" fmla="*/ 11 w 32"/>
              <a:gd name="T11" fmla="*/ 16 h 26"/>
              <a:gd name="T12" fmla="*/ 15 w 32"/>
              <a:gd name="T13" fmla="*/ 25 h 26"/>
              <a:gd name="T14" fmla="*/ 15 w 32"/>
              <a:gd name="T15" fmla="*/ 25 h 26"/>
              <a:gd name="T16" fmla="*/ 17 w 32"/>
              <a:gd name="T17" fmla="*/ 26 h 26"/>
              <a:gd name="T18" fmla="*/ 19 w 32"/>
              <a:gd name="T19" fmla="*/ 25 h 26"/>
              <a:gd name="T20" fmla="*/ 24 w 32"/>
              <a:gd name="T21" fmla="*/ 22 h 26"/>
              <a:gd name="T22" fmla="*/ 24 w 32"/>
              <a:gd name="T23" fmla="*/ 22 h 26"/>
              <a:gd name="T24" fmla="*/ 32 w 32"/>
              <a:gd name="T25" fmla="*/ 19 h 26"/>
              <a:gd name="T26" fmla="*/ 32 w 32"/>
              <a:gd name="T27" fmla="*/ 19 h 26"/>
              <a:gd name="T28" fmla="*/ 23 w 32"/>
              <a:gd name="T29" fmla="*/ 8 h 26"/>
              <a:gd name="T30" fmla="*/ 23 w 32"/>
              <a:gd name="T31" fmla="*/ 8 h 26"/>
              <a:gd name="T32" fmla="*/ 22 w 32"/>
              <a:gd name="T33" fmla="*/ 5 h 26"/>
              <a:gd name="T34" fmla="*/ 22 w 32"/>
              <a:gd name="T35" fmla="*/ 4 h 26"/>
              <a:gd name="T36" fmla="*/ 24 w 32"/>
              <a:gd name="T37" fmla="*/ 1 h 26"/>
              <a:gd name="T38" fmla="*/ 24 w 32"/>
              <a:gd name="T39" fmla="*/ 1 h 26"/>
              <a:gd name="T40" fmla="*/ 10 w 32"/>
              <a:gd name="T41" fmla="*/ 0 h 26"/>
              <a:gd name="T42" fmla="*/ 0 w 32"/>
              <a:gd name="T4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6">
                <a:moveTo>
                  <a:pt x="0" y="10"/>
                </a:moveTo>
                <a:lnTo>
                  <a:pt x="0" y="10"/>
                </a:lnTo>
                <a:lnTo>
                  <a:pt x="7" y="11"/>
                </a:lnTo>
                <a:lnTo>
                  <a:pt x="7" y="11"/>
                </a:lnTo>
                <a:lnTo>
                  <a:pt x="10" y="14"/>
                </a:lnTo>
                <a:lnTo>
                  <a:pt x="11" y="16"/>
                </a:lnTo>
                <a:lnTo>
                  <a:pt x="15" y="25"/>
                </a:lnTo>
                <a:lnTo>
                  <a:pt x="15" y="25"/>
                </a:lnTo>
                <a:lnTo>
                  <a:pt x="17" y="26"/>
                </a:lnTo>
                <a:lnTo>
                  <a:pt x="19" y="25"/>
                </a:lnTo>
                <a:lnTo>
                  <a:pt x="24" y="22"/>
                </a:lnTo>
                <a:lnTo>
                  <a:pt x="24" y="22"/>
                </a:lnTo>
                <a:lnTo>
                  <a:pt x="32" y="19"/>
                </a:lnTo>
                <a:lnTo>
                  <a:pt x="32" y="19"/>
                </a:lnTo>
                <a:lnTo>
                  <a:pt x="23" y="8"/>
                </a:lnTo>
                <a:lnTo>
                  <a:pt x="23" y="8"/>
                </a:lnTo>
                <a:lnTo>
                  <a:pt x="22" y="5"/>
                </a:lnTo>
                <a:lnTo>
                  <a:pt x="22" y="4"/>
                </a:lnTo>
                <a:lnTo>
                  <a:pt x="24" y="1"/>
                </a:lnTo>
                <a:lnTo>
                  <a:pt x="24" y="1"/>
                </a:lnTo>
                <a:lnTo>
                  <a:pt x="10" y="0"/>
                </a:lnTo>
                <a:lnTo>
                  <a:pt x="0"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6" name="Freeform 228"/>
          <p:cNvSpPr>
            <a:spLocks/>
          </p:cNvSpPr>
          <p:nvPr/>
        </p:nvSpPr>
        <p:spPr bwMode="gray">
          <a:xfrm>
            <a:off x="2783368" y="4085856"/>
            <a:ext cx="30425" cy="41127"/>
          </a:xfrm>
          <a:custGeom>
            <a:avLst/>
            <a:gdLst>
              <a:gd name="T0" fmla="*/ 0 w 18"/>
              <a:gd name="T1" fmla="*/ 16 h 24"/>
              <a:gd name="T2" fmla="*/ 0 w 18"/>
              <a:gd name="T3" fmla="*/ 16 h 24"/>
              <a:gd name="T4" fmla="*/ 2 w 18"/>
              <a:gd name="T5" fmla="*/ 19 h 24"/>
              <a:gd name="T6" fmla="*/ 5 w 18"/>
              <a:gd name="T7" fmla="*/ 21 h 24"/>
              <a:gd name="T8" fmla="*/ 8 w 18"/>
              <a:gd name="T9" fmla="*/ 22 h 24"/>
              <a:gd name="T10" fmla="*/ 11 w 18"/>
              <a:gd name="T11" fmla="*/ 24 h 24"/>
              <a:gd name="T12" fmla="*/ 11 w 18"/>
              <a:gd name="T13" fmla="*/ 24 h 24"/>
              <a:gd name="T14" fmla="*/ 9 w 18"/>
              <a:gd name="T15" fmla="*/ 22 h 24"/>
              <a:gd name="T16" fmla="*/ 9 w 18"/>
              <a:gd name="T17" fmla="*/ 22 h 24"/>
              <a:gd name="T18" fmla="*/ 11 w 18"/>
              <a:gd name="T19" fmla="*/ 20 h 24"/>
              <a:gd name="T20" fmla="*/ 13 w 18"/>
              <a:gd name="T21" fmla="*/ 18 h 24"/>
              <a:gd name="T22" fmla="*/ 17 w 18"/>
              <a:gd name="T23" fmla="*/ 15 h 24"/>
              <a:gd name="T24" fmla="*/ 18 w 18"/>
              <a:gd name="T25" fmla="*/ 13 h 24"/>
              <a:gd name="T26" fmla="*/ 18 w 18"/>
              <a:gd name="T27" fmla="*/ 13 h 24"/>
              <a:gd name="T28" fmla="*/ 16 w 18"/>
              <a:gd name="T29" fmla="*/ 5 h 24"/>
              <a:gd name="T30" fmla="*/ 13 w 18"/>
              <a:gd name="T31" fmla="*/ 2 h 24"/>
              <a:gd name="T32" fmla="*/ 11 w 18"/>
              <a:gd name="T33" fmla="*/ 0 h 24"/>
              <a:gd name="T34" fmla="*/ 11 w 18"/>
              <a:gd name="T35" fmla="*/ 0 h 24"/>
              <a:gd name="T36" fmla="*/ 9 w 18"/>
              <a:gd name="T37" fmla="*/ 2 h 24"/>
              <a:gd name="T38" fmla="*/ 7 w 18"/>
              <a:gd name="T39" fmla="*/ 4 h 24"/>
              <a:gd name="T40" fmla="*/ 6 w 18"/>
              <a:gd name="T41" fmla="*/ 6 h 24"/>
              <a:gd name="T42" fmla="*/ 5 w 18"/>
              <a:gd name="T43" fmla="*/ 9 h 24"/>
              <a:gd name="T44" fmla="*/ 5 w 18"/>
              <a:gd name="T45" fmla="*/ 9 h 24"/>
              <a:gd name="T46" fmla="*/ 3 w 18"/>
              <a:gd name="T47" fmla="*/ 9 h 24"/>
              <a:gd name="T48" fmla="*/ 2 w 18"/>
              <a:gd name="T49" fmla="*/ 8 h 24"/>
              <a:gd name="T50" fmla="*/ 0 w 18"/>
              <a:gd name="T51" fmla="*/ 6 h 24"/>
              <a:gd name="T52" fmla="*/ 0 w 18"/>
              <a:gd name="T53" fmla="*/ 6 h 24"/>
              <a:gd name="T54" fmla="*/ 0 w 18"/>
              <a:gd name="T55" fmla="*/ 11 h 24"/>
              <a:gd name="T56" fmla="*/ 0 w 18"/>
              <a:gd name="T5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24">
                <a:moveTo>
                  <a:pt x="0" y="16"/>
                </a:moveTo>
                <a:lnTo>
                  <a:pt x="0" y="16"/>
                </a:lnTo>
                <a:lnTo>
                  <a:pt x="2" y="19"/>
                </a:lnTo>
                <a:lnTo>
                  <a:pt x="5" y="21"/>
                </a:lnTo>
                <a:lnTo>
                  <a:pt x="8" y="22"/>
                </a:lnTo>
                <a:lnTo>
                  <a:pt x="11" y="24"/>
                </a:lnTo>
                <a:lnTo>
                  <a:pt x="11" y="24"/>
                </a:lnTo>
                <a:lnTo>
                  <a:pt x="9" y="22"/>
                </a:lnTo>
                <a:lnTo>
                  <a:pt x="9" y="22"/>
                </a:lnTo>
                <a:lnTo>
                  <a:pt x="11" y="20"/>
                </a:lnTo>
                <a:lnTo>
                  <a:pt x="13" y="18"/>
                </a:lnTo>
                <a:lnTo>
                  <a:pt x="17" y="15"/>
                </a:lnTo>
                <a:lnTo>
                  <a:pt x="18" y="13"/>
                </a:lnTo>
                <a:lnTo>
                  <a:pt x="18" y="13"/>
                </a:lnTo>
                <a:lnTo>
                  <a:pt x="16" y="5"/>
                </a:lnTo>
                <a:lnTo>
                  <a:pt x="13" y="2"/>
                </a:lnTo>
                <a:lnTo>
                  <a:pt x="11" y="0"/>
                </a:lnTo>
                <a:lnTo>
                  <a:pt x="11" y="0"/>
                </a:lnTo>
                <a:lnTo>
                  <a:pt x="9" y="2"/>
                </a:lnTo>
                <a:lnTo>
                  <a:pt x="7" y="4"/>
                </a:lnTo>
                <a:lnTo>
                  <a:pt x="6" y="6"/>
                </a:lnTo>
                <a:lnTo>
                  <a:pt x="5" y="9"/>
                </a:lnTo>
                <a:lnTo>
                  <a:pt x="5" y="9"/>
                </a:lnTo>
                <a:lnTo>
                  <a:pt x="3" y="9"/>
                </a:lnTo>
                <a:lnTo>
                  <a:pt x="2" y="8"/>
                </a:lnTo>
                <a:lnTo>
                  <a:pt x="0" y="6"/>
                </a:lnTo>
                <a:lnTo>
                  <a:pt x="0" y="6"/>
                </a:lnTo>
                <a:lnTo>
                  <a:pt x="0" y="11"/>
                </a:lnTo>
                <a:lnTo>
                  <a:pt x="0"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7" name="Freeform 230"/>
          <p:cNvSpPr>
            <a:spLocks/>
          </p:cNvSpPr>
          <p:nvPr/>
        </p:nvSpPr>
        <p:spPr bwMode="gray">
          <a:xfrm>
            <a:off x="2086959" y="3436391"/>
            <a:ext cx="212979" cy="162795"/>
          </a:xfrm>
          <a:custGeom>
            <a:avLst/>
            <a:gdLst>
              <a:gd name="T0" fmla="*/ 126 w 126"/>
              <a:gd name="T1" fmla="*/ 52 h 95"/>
              <a:gd name="T2" fmla="*/ 121 w 126"/>
              <a:gd name="T3" fmla="*/ 53 h 95"/>
              <a:gd name="T4" fmla="*/ 116 w 126"/>
              <a:gd name="T5" fmla="*/ 54 h 95"/>
              <a:gd name="T6" fmla="*/ 111 w 126"/>
              <a:gd name="T7" fmla="*/ 55 h 95"/>
              <a:gd name="T8" fmla="*/ 106 w 126"/>
              <a:gd name="T9" fmla="*/ 54 h 95"/>
              <a:gd name="T10" fmla="*/ 104 w 126"/>
              <a:gd name="T11" fmla="*/ 43 h 95"/>
              <a:gd name="T12" fmla="*/ 104 w 126"/>
              <a:gd name="T13" fmla="*/ 32 h 95"/>
              <a:gd name="T14" fmla="*/ 104 w 126"/>
              <a:gd name="T15" fmla="*/ 28 h 95"/>
              <a:gd name="T16" fmla="*/ 101 w 126"/>
              <a:gd name="T17" fmla="*/ 21 h 95"/>
              <a:gd name="T18" fmla="*/ 98 w 126"/>
              <a:gd name="T19" fmla="*/ 17 h 95"/>
              <a:gd name="T20" fmla="*/ 92 w 126"/>
              <a:gd name="T21" fmla="*/ 7 h 95"/>
              <a:gd name="T22" fmla="*/ 87 w 126"/>
              <a:gd name="T23" fmla="*/ 1 h 95"/>
              <a:gd name="T24" fmla="*/ 85 w 126"/>
              <a:gd name="T25" fmla="*/ 1 h 95"/>
              <a:gd name="T26" fmla="*/ 71 w 126"/>
              <a:gd name="T27" fmla="*/ 0 h 95"/>
              <a:gd name="T28" fmla="*/ 67 w 126"/>
              <a:gd name="T29" fmla="*/ 0 h 95"/>
              <a:gd name="T30" fmla="*/ 53 w 126"/>
              <a:gd name="T31" fmla="*/ 5 h 95"/>
              <a:gd name="T32" fmla="*/ 50 w 126"/>
              <a:gd name="T33" fmla="*/ 6 h 95"/>
              <a:gd name="T34" fmla="*/ 34 w 126"/>
              <a:gd name="T35" fmla="*/ 1 h 95"/>
              <a:gd name="T36" fmla="*/ 31 w 126"/>
              <a:gd name="T37" fmla="*/ 1 h 95"/>
              <a:gd name="T38" fmla="*/ 25 w 126"/>
              <a:gd name="T39" fmla="*/ 10 h 95"/>
              <a:gd name="T40" fmla="*/ 15 w 126"/>
              <a:gd name="T41" fmla="*/ 25 h 95"/>
              <a:gd name="T42" fmla="*/ 3 w 126"/>
              <a:gd name="T43" fmla="*/ 37 h 95"/>
              <a:gd name="T44" fmla="*/ 0 w 126"/>
              <a:gd name="T45" fmla="*/ 39 h 95"/>
              <a:gd name="T46" fmla="*/ 2 w 126"/>
              <a:gd name="T47" fmla="*/ 47 h 95"/>
              <a:gd name="T48" fmla="*/ 8 w 126"/>
              <a:gd name="T49" fmla="*/ 57 h 95"/>
              <a:gd name="T50" fmla="*/ 10 w 126"/>
              <a:gd name="T51" fmla="*/ 59 h 95"/>
              <a:gd name="T52" fmla="*/ 15 w 126"/>
              <a:gd name="T53" fmla="*/ 64 h 95"/>
              <a:gd name="T54" fmla="*/ 20 w 126"/>
              <a:gd name="T55" fmla="*/ 69 h 95"/>
              <a:gd name="T56" fmla="*/ 23 w 126"/>
              <a:gd name="T57" fmla="*/ 70 h 95"/>
              <a:gd name="T58" fmla="*/ 32 w 126"/>
              <a:gd name="T59" fmla="*/ 68 h 95"/>
              <a:gd name="T60" fmla="*/ 34 w 126"/>
              <a:gd name="T61" fmla="*/ 69 h 95"/>
              <a:gd name="T62" fmla="*/ 34 w 126"/>
              <a:gd name="T63" fmla="*/ 73 h 95"/>
              <a:gd name="T64" fmla="*/ 36 w 126"/>
              <a:gd name="T65" fmla="*/ 76 h 95"/>
              <a:gd name="T66" fmla="*/ 40 w 126"/>
              <a:gd name="T67" fmla="*/ 84 h 95"/>
              <a:gd name="T68" fmla="*/ 53 w 126"/>
              <a:gd name="T69" fmla="*/ 86 h 95"/>
              <a:gd name="T70" fmla="*/ 66 w 126"/>
              <a:gd name="T71" fmla="*/ 86 h 95"/>
              <a:gd name="T72" fmla="*/ 69 w 126"/>
              <a:gd name="T73" fmla="*/ 84 h 95"/>
              <a:gd name="T74" fmla="*/ 79 w 126"/>
              <a:gd name="T75" fmla="*/ 80 h 95"/>
              <a:gd name="T76" fmla="*/ 84 w 126"/>
              <a:gd name="T77" fmla="*/ 81 h 95"/>
              <a:gd name="T78" fmla="*/ 103 w 126"/>
              <a:gd name="T79" fmla="*/ 95 h 95"/>
              <a:gd name="T80" fmla="*/ 106 w 126"/>
              <a:gd name="T81" fmla="*/ 90 h 95"/>
              <a:gd name="T82" fmla="*/ 109 w 126"/>
              <a:gd name="T83" fmla="*/ 84 h 95"/>
              <a:gd name="T84" fmla="*/ 110 w 126"/>
              <a:gd name="T85" fmla="*/ 75 h 95"/>
              <a:gd name="T86" fmla="*/ 114 w 126"/>
              <a:gd name="T87" fmla="*/ 68 h 95"/>
              <a:gd name="T88" fmla="*/ 121 w 126"/>
              <a:gd name="T89" fmla="*/ 63 h 95"/>
              <a:gd name="T90" fmla="*/ 125 w 126"/>
              <a:gd name="T91" fmla="*/ 60 h 95"/>
              <a:gd name="T92" fmla="*/ 126 w 126"/>
              <a:gd name="T9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95">
                <a:moveTo>
                  <a:pt x="126" y="52"/>
                </a:moveTo>
                <a:lnTo>
                  <a:pt x="126" y="52"/>
                </a:lnTo>
                <a:lnTo>
                  <a:pt x="126" y="52"/>
                </a:lnTo>
                <a:lnTo>
                  <a:pt x="121" y="53"/>
                </a:lnTo>
                <a:lnTo>
                  <a:pt x="116" y="54"/>
                </a:lnTo>
                <a:lnTo>
                  <a:pt x="116" y="54"/>
                </a:lnTo>
                <a:lnTo>
                  <a:pt x="114" y="55"/>
                </a:lnTo>
                <a:lnTo>
                  <a:pt x="111" y="55"/>
                </a:lnTo>
                <a:lnTo>
                  <a:pt x="106" y="54"/>
                </a:lnTo>
                <a:lnTo>
                  <a:pt x="106" y="54"/>
                </a:lnTo>
                <a:lnTo>
                  <a:pt x="105" y="51"/>
                </a:lnTo>
                <a:lnTo>
                  <a:pt x="104" y="43"/>
                </a:lnTo>
                <a:lnTo>
                  <a:pt x="103" y="36"/>
                </a:lnTo>
                <a:lnTo>
                  <a:pt x="104" y="32"/>
                </a:lnTo>
                <a:lnTo>
                  <a:pt x="104" y="32"/>
                </a:lnTo>
                <a:lnTo>
                  <a:pt x="104" y="28"/>
                </a:lnTo>
                <a:lnTo>
                  <a:pt x="104" y="25"/>
                </a:lnTo>
                <a:lnTo>
                  <a:pt x="101" y="21"/>
                </a:lnTo>
                <a:lnTo>
                  <a:pt x="98" y="17"/>
                </a:lnTo>
                <a:lnTo>
                  <a:pt x="98" y="17"/>
                </a:lnTo>
                <a:lnTo>
                  <a:pt x="94" y="14"/>
                </a:lnTo>
                <a:lnTo>
                  <a:pt x="92" y="7"/>
                </a:lnTo>
                <a:lnTo>
                  <a:pt x="88" y="3"/>
                </a:lnTo>
                <a:lnTo>
                  <a:pt x="87" y="1"/>
                </a:lnTo>
                <a:lnTo>
                  <a:pt x="85" y="1"/>
                </a:lnTo>
                <a:lnTo>
                  <a:pt x="85" y="1"/>
                </a:lnTo>
                <a:lnTo>
                  <a:pt x="76" y="0"/>
                </a:lnTo>
                <a:lnTo>
                  <a:pt x="71" y="0"/>
                </a:lnTo>
                <a:lnTo>
                  <a:pt x="67" y="0"/>
                </a:lnTo>
                <a:lnTo>
                  <a:pt x="67" y="0"/>
                </a:lnTo>
                <a:lnTo>
                  <a:pt x="60" y="4"/>
                </a:lnTo>
                <a:lnTo>
                  <a:pt x="53" y="5"/>
                </a:lnTo>
                <a:lnTo>
                  <a:pt x="50" y="6"/>
                </a:lnTo>
                <a:lnTo>
                  <a:pt x="50" y="6"/>
                </a:lnTo>
                <a:lnTo>
                  <a:pt x="42" y="5"/>
                </a:lnTo>
                <a:lnTo>
                  <a:pt x="34" y="1"/>
                </a:lnTo>
                <a:lnTo>
                  <a:pt x="34" y="1"/>
                </a:lnTo>
                <a:lnTo>
                  <a:pt x="31" y="1"/>
                </a:lnTo>
                <a:lnTo>
                  <a:pt x="30" y="3"/>
                </a:lnTo>
                <a:lnTo>
                  <a:pt x="25" y="10"/>
                </a:lnTo>
                <a:lnTo>
                  <a:pt x="25" y="10"/>
                </a:lnTo>
                <a:lnTo>
                  <a:pt x="15" y="25"/>
                </a:lnTo>
                <a:lnTo>
                  <a:pt x="8" y="32"/>
                </a:lnTo>
                <a:lnTo>
                  <a:pt x="3" y="37"/>
                </a:lnTo>
                <a:lnTo>
                  <a:pt x="3" y="37"/>
                </a:lnTo>
                <a:lnTo>
                  <a:pt x="0" y="39"/>
                </a:lnTo>
                <a:lnTo>
                  <a:pt x="0" y="39"/>
                </a:lnTo>
                <a:lnTo>
                  <a:pt x="2" y="47"/>
                </a:lnTo>
                <a:lnTo>
                  <a:pt x="5" y="52"/>
                </a:lnTo>
                <a:lnTo>
                  <a:pt x="8" y="57"/>
                </a:lnTo>
                <a:lnTo>
                  <a:pt x="10" y="59"/>
                </a:lnTo>
                <a:lnTo>
                  <a:pt x="10" y="59"/>
                </a:lnTo>
                <a:lnTo>
                  <a:pt x="13" y="62"/>
                </a:lnTo>
                <a:lnTo>
                  <a:pt x="15" y="64"/>
                </a:lnTo>
                <a:lnTo>
                  <a:pt x="16" y="67"/>
                </a:lnTo>
                <a:lnTo>
                  <a:pt x="20" y="69"/>
                </a:lnTo>
                <a:lnTo>
                  <a:pt x="20" y="69"/>
                </a:lnTo>
                <a:lnTo>
                  <a:pt x="23" y="70"/>
                </a:lnTo>
                <a:lnTo>
                  <a:pt x="26" y="70"/>
                </a:lnTo>
                <a:lnTo>
                  <a:pt x="32" y="68"/>
                </a:lnTo>
                <a:lnTo>
                  <a:pt x="32" y="68"/>
                </a:lnTo>
                <a:lnTo>
                  <a:pt x="34" y="69"/>
                </a:lnTo>
                <a:lnTo>
                  <a:pt x="34" y="70"/>
                </a:lnTo>
                <a:lnTo>
                  <a:pt x="34" y="73"/>
                </a:lnTo>
                <a:lnTo>
                  <a:pt x="36" y="76"/>
                </a:lnTo>
                <a:lnTo>
                  <a:pt x="36" y="76"/>
                </a:lnTo>
                <a:lnTo>
                  <a:pt x="39" y="79"/>
                </a:lnTo>
                <a:lnTo>
                  <a:pt x="40" y="84"/>
                </a:lnTo>
                <a:lnTo>
                  <a:pt x="40" y="84"/>
                </a:lnTo>
                <a:lnTo>
                  <a:pt x="53" y="86"/>
                </a:lnTo>
                <a:lnTo>
                  <a:pt x="61" y="86"/>
                </a:lnTo>
                <a:lnTo>
                  <a:pt x="66" y="86"/>
                </a:lnTo>
                <a:lnTo>
                  <a:pt x="66" y="86"/>
                </a:lnTo>
                <a:lnTo>
                  <a:pt x="69" y="84"/>
                </a:lnTo>
                <a:lnTo>
                  <a:pt x="74" y="81"/>
                </a:lnTo>
                <a:lnTo>
                  <a:pt x="79" y="80"/>
                </a:lnTo>
                <a:lnTo>
                  <a:pt x="82" y="80"/>
                </a:lnTo>
                <a:lnTo>
                  <a:pt x="84" y="81"/>
                </a:lnTo>
                <a:lnTo>
                  <a:pt x="84" y="81"/>
                </a:lnTo>
                <a:lnTo>
                  <a:pt x="103" y="95"/>
                </a:lnTo>
                <a:lnTo>
                  <a:pt x="103" y="95"/>
                </a:lnTo>
                <a:lnTo>
                  <a:pt x="106" y="90"/>
                </a:lnTo>
                <a:lnTo>
                  <a:pt x="106" y="90"/>
                </a:lnTo>
                <a:lnTo>
                  <a:pt x="109" y="84"/>
                </a:lnTo>
                <a:lnTo>
                  <a:pt x="110" y="75"/>
                </a:lnTo>
                <a:lnTo>
                  <a:pt x="110" y="75"/>
                </a:lnTo>
                <a:lnTo>
                  <a:pt x="111" y="72"/>
                </a:lnTo>
                <a:lnTo>
                  <a:pt x="114" y="68"/>
                </a:lnTo>
                <a:lnTo>
                  <a:pt x="117" y="65"/>
                </a:lnTo>
                <a:lnTo>
                  <a:pt x="121" y="63"/>
                </a:lnTo>
                <a:lnTo>
                  <a:pt x="121" y="63"/>
                </a:lnTo>
                <a:lnTo>
                  <a:pt x="125" y="60"/>
                </a:lnTo>
                <a:lnTo>
                  <a:pt x="126" y="58"/>
                </a:lnTo>
                <a:lnTo>
                  <a:pt x="126" y="55"/>
                </a:lnTo>
                <a:lnTo>
                  <a:pt x="126" y="5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8" name="Freeform 232"/>
          <p:cNvSpPr>
            <a:spLocks/>
          </p:cNvSpPr>
          <p:nvPr/>
        </p:nvSpPr>
        <p:spPr bwMode="gray">
          <a:xfrm>
            <a:off x="2215423" y="3638599"/>
            <a:ext cx="57470" cy="42841"/>
          </a:xfrm>
          <a:custGeom>
            <a:avLst/>
            <a:gdLst>
              <a:gd name="T0" fmla="*/ 1 w 34"/>
              <a:gd name="T1" fmla="*/ 5 h 25"/>
              <a:gd name="T2" fmla="*/ 1 w 34"/>
              <a:gd name="T3" fmla="*/ 5 h 25"/>
              <a:gd name="T4" fmla="*/ 0 w 34"/>
              <a:gd name="T5" fmla="*/ 9 h 25"/>
              <a:gd name="T6" fmla="*/ 1 w 34"/>
              <a:gd name="T7" fmla="*/ 14 h 25"/>
              <a:gd name="T8" fmla="*/ 4 w 34"/>
              <a:gd name="T9" fmla="*/ 25 h 25"/>
              <a:gd name="T10" fmla="*/ 4 w 34"/>
              <a:gd name="T11" fmla="*/ 25 h 25"/>
              <a:gd name="T12" fmla="*/ 7 w 34"/>
              <a:gd name="T13" fmla="*/ 25 h 25"/>
              <a:gd name="T14" fmla="*/ 7 w 34"/>
              <a:gd name="T15" fmla="*/ 25 h 25"/>
              <a:gd name="T16" fmla="*/ 11 w 34"/>
              <a:gd name="T17" fmla="*/ 25 h 25"/>
              <a:gd name="T18" fmla="*/ 13 w 34"/>
              <a:gd name="T19" fmla="*/ 25 h 25"/>
              <a:gd name="T20" fmla="*/ 17 w 34"/>
              <a:gd name="T21" fmla="*/ 22 h 25"/>
              <a:gd name="T22" fmla="*/ 17 w 34"/>
              <a:gd name="T23" fmla="*/ 22 h 25"/>
              <a:gd name="T24" fmla="*/ 22 w 34"/>
              <a:gd name="T25" fmla="*/ 22 h 25"/>
              <a:gd name="T26" fmla="*/ 28 w 34"/>
              <a:gd name="T27" fmla="*/ 18 h 25"/>
              <a:gd name="T28" fmla="*/ 28 w 34"/>
              <a:gd name="T29" fmla="*/ 18 h 25"/>
              <a:gd name="T30" fmla="*/ 34 w 34"/>
              <a:gd name="T31" fmla="*/ 14 h 25"/>
              <a:gd name="T32" fmla="*/ 30 w 34"/>
              <a:gd name="T33" fmla="*/ 13 h 25"/>
              <a:gd name="T34" fmla="*/ 30 w 34"/>
              <a:gd name="T35" fmla="*/ 13 h 25"/>
              <a:gd name="T36" fmla="*/ 28 w 34"/>
              <a:gd name="T37" fmla="*/ 10 h 25"/>
              <a:gd name="T38" fmla="*/ 28 w 34"/>
              <a:gd name="T39" fmla="*/ 6 h 25"/>
              <a:gd name="T40" fmla="*/ 29 w 34"/>
              <a:gd name="T41" fmla="*/ 4 h 25"/>
              <a:gd name="T42" fmla="*/ 29 w 34"/>
              <a:gd name="T43" fmla="*/ 0 h 25"/>
              <a:gd name="T44" fmla="*/ 29 w 34"/>
              <a:gd name="T45" fmla="*/ 0 h 25"/>
              <a:gd name="T46" fmla="*/ 11 w 34"/>
              <a:gd name="T47" fmla="*/ 0 h 25"/>
              <a:gd name="T48" fmla="*/ 3 w 34"/>
              <a:gd name="T49" fmla="*/ 3 h 25"/>
              <a:gd name="T50" fmla="*/ 2 w 34"/>
              <a:gd name="T51" fmla="*/ 4 h 25"/>
              <a:gd name="T52" fmla="*/ 1 w 34"/>
              <a:gd name="T5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5">
                <a:moveTo>
                  <a:pt x="1" y="5"/>
                </a:moveTo>
                <a:lnTo>
                  <a:pt x="1" y="5"/>
                </a:lnTo>
                <a:lnTo>
                  <a:pt x="0" y="9"/>
                </a:lnTo>
                <a:lnTo>
                  <a:pt x="1" y="14"/>
                </a:lnTo>
                <a:lnTo>
                  <a:pt x="4" y="25"/>
                </a:lnTo>
                <a:lnTo>
                  <a:pt x="4" y="25"/>
                </a:lnTo>
                <a:lnTo>
                  <a:pt x="7" y="25"/>
                </a:lnTo>
                <a:lnTo>
                  <a:pt x="7" y="25"/>
                </a:lnTo>
                <a:lnTo>
                  <a:pt x="11" y="25"/>
                </a:lnTo>
                <a:lnTo>
                  <a:pt x="13" y="25"/>
                </a:lnTo>
                <a:lnTo>
                  <a:pt x="17" y="22"/>
                </a:lnTo>
                <a:lnTo>
                  <a:pt x="17" y="22"/>
                </a:lnTo>
                <a:lnTo>
                  <a:pt x="22" y="22"/>
                </a:lnTo>
                <a:lnTo>
                  <a:pt x="28" y="18"/>
                </a:lnTo>
                <a:lnTo>
                  <a:pt x="28" y="18"/>
                </a:lnTo>
                <a:lnTo>
                  <a:pt x="34" y="14"/>
                </a:lnTo>
                <a:lnTo>
                  <a:pt x="30" y="13"/>
                </a:lnTo>
                <a:lnTo>
                  <a:pt x="30" y="13"/>
                </a:lnTo>
                <a:lnTo>
                  <a:pt x="28" y="10"/>
                </a:lnTo>
                <a:lnTo>
                  <a:pt x="28" y="6"/>
                </a:lnTo>
                <a:lnTo>
                  <a:pt x="29" y="4"/>
                </a:lnTo>
                <a:lnTo>
                  <a:pt x="29" y="0"/>
                </a:lnTo>
                <a:lnTo>
                  <a:pt x="29" y="0"/>
                </a:lnTo>
                <a:lnTo>
                  <a:pt x="11" y="0"/>
                </a:lnTo>
                <a:lnTo>
                  <a:pt x="3" y="3"/>
                </a:lnTo>
                <a:lnTo>
                  <a:pt x="2" y="4"/>
                </a:lnTo>
                <a:lnTo>
                  <a:pt x="1"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9" name="Freeform 234"/>
          <p:cNvSpPr>
            <a:spLocks/>
          </p:cNvSpPr>
          <p:nvPr/>
        </p:nvSpPr>
        <p:spPr bwMode="gray">
          <a:xfrm>
            <a:off x="1794535" y="3069675"/>
            <a:ext cx="64232" cy="116527"/>
          </a:xfrm>
          <a:custGeom>
            <a:avLst/>
            <a:gdLst>
              <a:gd name="T0" fmla="*/ 22 w 38"/>
              <a:gd name="T1" fmla="*/ 60 h 68"/>
              <a:gd name="T2" fmla="*/ 26 w 38"/>
              <a:gd name="T3" fmla="*/ 60 h 68"/>
              <a:gd name="T4" fmla="*/ 33 w 38"/>
              <a:gd name="T5" fmla="*/ 59 h 68"/>
              <a:gd name="T6" fmla="*/ 34 w 38"/>
              <a:gd name="T7" fmla="*/ 58 h 68"/>
              <a:gd name="T8" fmla="*/ 31 w 38"/>
              <a:gd name="T9" fmla="*/ 55 h 68"/>
              <a:gd name="T10" fmla="*/ 23 w 38"/>
              <a:gd name="T11" fmla="*/ 53 h 68"/>
              <a:gd name="T12" fmla="*/ 22 w 38"/>
              <a:gd name="T13" fmla="*/ 50 h 68"/>
              <a:gd name="T14" fmla="*/ 31 w 38"/>
              <a:gd name="T15" fmla="*/ 39 h 68"/>
              <a:gd name="T16" fmla="*/ 36 w 38"/>
              <a:gd name="T17" fmla="*/ 34 h 68"/>
              <a:gd name="T18" fmla="*/ 38 w 38"/>
              <a:gd name="T19" fmla="*/ 32 h 68"/>
              <a:gd name="T20" fmla="*/ 38 w 38"/>
              <a:gd name="T21" fmla="*/ 31 h 68"/>
              <a:gd name="T22" fmla="*/ 34 w 38"/>
              <a:gd name="T23" fmla="*/ 29 h 68"/>
              <a:gd name="T24" fmla="*/ 31 w 38"/>
              <a:gd name="T25" fmla="*/ 31 h 68"/>
              <a:gd name="T26" fmla="*/ 28 w 38"/>
              <a:gd name="T27" fmla="*/ 29 h 68"/>
              <a:gd name="T28" fmla="*/ 28 w 38"/>
              <a:gd name="T29" fmla="*/ 20 h 68"/>
              <a:gd name="T30" fmla="*/ 29 w 38"/>
              <a:gd name="T31" fmla="*/ 16 h 68"/>
              <a:gd name="T32" fmla="*/ 31 w 38"/>
              <a:gd name="T33" fmla="*/ 13 h 68"/>
              <a:gd name="T34" fmla="*/ 32 w 38"/>
              <a:gd name="T35" fmla="*/ 1 h 68"/>
              <a:gd name="T36" fmla="*/ 32 w 38"/>
              <a:gd name="T37" fmla="*/ 0 h 68"/>
              <a:gd name="T38" fmla="*/ 28 w 38"/>
              <a:gd name="T39" fmla="*/ 1 h 68"/>
              <a:gd name="T40" fmla="*/ 23 w 38"/>
              <a:gd name="T41" fmla="*/ 7 h 68"/>
              <a:gd name="T42" fmla="*/ 18 w 38"/>
              <a:gd name="T43" fmla="*/ 15 h 68"/>
              <a:gd name="T44" fmla="*/ 20 w 38"/>
              <a:gd name="T45" fmla="*/ 17 h 68"/>
              <a:gd name="T46" fmla="*/ 21 w 38"/>
              <a:gd name="T47" fmla="*/ 20 h 68"/>
              <a:gd name="T48" fmla="*/ 15 w 38"/>
              <a:gd name="T49" fmla="*/ 26 h 68"/>
              <a:gd name="T50" fmla="*/ 12 w 38"/>
              <a:gd name="T51" fmla="*/ 24 h 68"/>
              <a:gd name="T52" fmla="*/ 8 w 38"/>
              <a:gd name="T53" fmla="*/ 16 h 68"/>
              <a:gd name="T54" fmla="*/ 7 w 38"/>
              <a:gd name="T55" fmla="*/ 16 h 68"/>
              <a:gd name="T56" fmla="*/ 2 w 38"/>
              <a:gd name="T57" fmla="*/ 23 h 68"/>
              <a:gd name="T58" fmla="*/ 2 w 38"/>
              <a:gd name="T59" fmla="*/ 27 h 68"/>
              <a:gd name="T60" fmla="*/ 1 w 38"/>
              <a:gd name="T61" fmla="*/ 38 h 68"/>
              <a:gd name="T62" fmla="*/ 1 w 38"/>
              <a:gd name="T63" fmla="*/ 42 h 68"/>
              <a:gd name="T64" fmla="*/ 1 w 38"/>
              <a:gd name="T65" fmla="*/ 48 h 68"/>
              <a:gd name="T66" fmla="*/ 4 w 38"/>
              <a:gd name="T67" fmla="*/ 56 h 68"/>
              <a:gd name="T68" fmla="*/ 26 w 38"/>
              <a:gd name="T69" fmla="*/ 68 h 68"/>
              <a:gd name="T70" fmla="*/ 22 w 38"/>
              <a:gd name="T71"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68">
                <a:moveTo>
                  <a:pt x="22" y="60"/>
                </a:moveTo>
                <a:lnTo>
                  <a:pt x="22" y="60"/>
                </a:lnTo>
                <a:lnTo>
                  <a:pt x="23" y="60"/>
                </a:lnTo>
                <a:lnTo>
                  <a:pt x="26" y="60"/>
                </a:lnTo>
                <a:lnTo>
                  <a:pt x="29" y="60"/>
                </a:lnTo>
                <a:lnTo>
                  <a:pt x="33" y="59"/>
                </a:lnTo>
                <a:lnTo>
                  <a:pt x="33" y="59"/>
                </a:lnTo>
                <a:lnTo>
                  <a:pt x="34" y="58"/>
                </a:lnTo>
                <a:lnTo>
                  <a:pt x="34" y="56"/>
                </a:lnTo>
                <a:lnTo>
                  <a:pt x="31" y="55"/>
                </a:lnTo>
                <a:lnTo>
                  <a:pt x="23" y="53"/>
                </a:lnTo>
                <a:lnTo>
                  <a:pt x="23" y="53"/>
                </a:lnTo>
                <a:lnTo>
                  <a:pt x="22" y="52"/>
                </a:lnTo>
                <a:lnTo>
                  <a:pt x="22" y="50"/>
                </a:lnTo>
                <a:lnTo>
                  <a:pt x="23" y="48"/>
                </a:lnTo>
                <a:lnTo>
                  <a:pt x="31" y="39"/>
                </a:lnTo>
                <a:lnTo>
                  <a:pt x="31" y="39"/>
                </a:lnTo>
                <a:lnTo>
                  <a:pt x="36" y="34"/>
                </a:lnTo>
                <a:lnTo>
                  <a:pt x="37" y="33"/>
                </a:lnTo>
                <a:lnTo>
                  <a:pt x="38" y="32"/>
                </a:lnTo>
                <a:lnTo>
                  <a:pt x="38" y="32"/>
                </a:lnTo>
                <a:lnTo>
                  <a:pt x="38" y="31"/>
                </a:lnTo>
                <a:lnTo>
                  <a:pt x="37" y="29"/>
                </a:lnTo>
                <a:lnTo>
                  <a:pt x="34" y="29"/>
                </a:lnTo>
                <a:lnTo>
                  <a:pt x="31" y="31"/>
                </a:lnTo>
                <a:lnTo>
                  <a:pt x="31" y="31"/>
                </a:lnTo>
                <a:lnTo>
                  <a:pt x="29" y="31"/>
                </a:lnTo>
                <a:lnTo>
                  <a:pt x="28" y="29"/>
                </a:lnTo>
                <a:lnTo>
                  <a:pt x="28" y="24"/>
                </a:lnTo>
                <a:lnTo>
                  <a:pt x="28" y="20"/>
                </a:lnTo>
                <a:lnTo>
                  <a:pt x="28" y="17"/>
                </a:lnTo>
                <a:lnTo>
                  <a:pt x="29" y="16"/>
                </a:lnTo>
                <a:lnTo>
                  <a:pt x="29" y="16"/>
                </a:lnTo>
                <a:lnTo>
                  <a:pt x="31" y="13"/>
                </a:lnTo>
                <a:lnTo>
                  <a:pt x="32" y="10"/>
                </a:lnTo>
                <a:lnTo>
                  <a:pt x="32" y="1"/>
                </a:lnTo>
                <a:lnTo>
                  <a:pt x="32" y="1"/>
                </a:lnTo>
                <a:lnTo>
                  <a:pt x="32" y="0"/>
                </a:lnTo>
                <a:lnTo>
                  <a:pt x="31" y="0"/>
                </a:lnTo>
                <a:lnTo>
                  <a:pt x="28" y="1"/>
                </a:lnTo>
                <a:lnTo>
                  <a:pt x="23" y="7"/>
                </a:lnTo>
                <a:lnTo>
                  <a:pt x="23" y="7"/>
                </a:lnTo>
                <a:lnTo>
                  <a:pt x="18" y="12"/>
                </a:lnTo>
                <a:lnTo>
                  <a:pt x="18" y="15"/>
                </a:lnTo>
                <a:lnTo>
                  <a:pt x="20" y="17"/>
                </a:lnTo>
                <a:lnTo>
                  <a:pt x="20" y="17"/>
                </a:lnTo>
                <a:lnTo>
                  <a:pt x="21" y="18"/>
                </a:lnTo>
                <a:lnTo>
                  <a:pt x="21" y="20"/>
                </a:lnTo>
                <a:lnTo>
                  <a:pt x="18" y="22"/>
                </a:lnTo>
                <a:lnTo>
                  <a:pt x="15" y="26"/>
                </a:lnTo>
                <a:lnTo>
                  <a:pt x="15" y="26"/>
                </a:lnTo>
                <a:lnTo>
                  <a:pt x="12" y="24"/>
                </a:lnTo>
                <a:lnTo>
                  <a:pt x="11" y="22"/>
                </a:lnTo>
                <a:lnTo>
                  <a:pt x="8" y="16"/>
                </a:lnTo>
                <a:lnTo>
                  <a:pt x="8" y="16"/>
                </a:lnTo>
                <a:lnTo>
                  <a:pt x="7" y="16"/>
                </a:lnTo>
                <a:lnTo>
                  <a:pt x="6" y="17"/>
                </a:lnTo>
                <a:lnTo>
                  <a:pt x="2" y="23"/>
                </a:lnTo>
                <a:lnTo>
                  <a:pt x="2" y="23"/>
                </a:lnTo>
                <a:lnTo>
                  <a:pt x="2" y="27"/>
                </a:lnTo>
                <a:lnTo>
                  <a:pt x="1" y="32"/>
                </a:lnTo>
                <a:lnTo>
                  <a:pt x="1" y="38"/>
                </a:lnTo>
                <a:lnTo>
                  <a:pt x="1" y="42"/>
                </a:lnTo>
                <a:lnTo>
                  <a:pt x="1" y="42"/>
                </a:lnTo>
                <a:lnTo>
                  <a:pt x="0" y="44"/>
                </a:lnTo>
                <a:lnTo>
                  <a:pt x="1" y="48"/>
                </a:lnTo>
                <a:lnTo>
                  <a:pt x="4" y="56"/>
                </a:lnTo>
                <a:lnTo>
                  <a:pt x="4" y="56"/>
                </a:lnTo>
                <a:lnTo>
                  <a:pt x="6" y="68"/>
                </a:lnTo>
                <a:lnTo>
                  <a:pt x="26" y="68"/>
                </a:lnTo>
                <a:lnTo>
                  <a:pt x="26" y="68"/>
                </a:lnTo>
                <a:lnTo>
                  <a:pt x="22" y="64"/>
                </a:lnTo>
                <a:lnTo>
                  <a:pt x="22" y="6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0" name="Freeform 236"/>
          <p:cNvSpPr>
            <a:spLocks/>
          </p:cNvSpPr>
          <p:nvPr/>
        </p:nvSpPr>
        <p:spPr bwMode="gray">
          <a:xfrm>
            <a:off x="2064985" y="3170778"/>
            <a:ext cx="72684" cy="27418"/>
          </a:xfrm>
          <a:custGeom>
            <a:avLst/>
            <a:gdLst>
              <a:gd name="T0" fmla="*/ 43 w 43"/>
              <a:gd name="T1" fmla="*/ 16 h 16"/>
              <a:gd name="T2" fmla="*/ 43 w 43"/>
              <a:gd name="T3" fmla="*/ 16 h 16"/>
              <a:gd name="T4" fmla="*/ 41 w 43"/>
              <a:gd name="T5" fmla="*/ 11 h 16"/>
              <a:gd name="T6" fmla="*/ 41 w 43"/>
              <a:gd name="T7" fmla="*/ 11 h 16"/>
              <a:gd name="T8" fmla="*/ 37 w 43"/>
              <a:gd name="T9" fmla="*/ 9 h 16"/>
              <a:gd name="T10" fmla="*/ 29 w 43"/>
              <a:gd name="T11" fmla="*/ 5 h 16"/>
              <a:gd name="T12" fmla="*/ 21 w 43"/>
              <a:gd name="T13" fmla="*/ 2 h 16"/>
              <a:gd name="T14" fmla="*/ 11 w 43"/>
              <a:gd name="T15" fmla="*/ 0 h 16"/>
              <a:gd name="T16" fmla="*/ 11 w 43"/>
              <a:gd name="T17" fmla="*/ 0 h 16"/>
              <a:gd name="T18" fmla="*/ 5 w 43"/>
              <a:gd name="T19" fmla="*/ 6 h 16"/>
              <a:gd name="T20" fmla="*/ 4 w 43"/>
              <a:gd name="T21" fmla="*/ 9 h 16"/>
              <a:gd name="T22" fmla="*/ 2 w 43"/>
              <a:gd name="T23" fmla="*/ 10 h 16"/>
              <a:gd name="T24" fmla="*/ 2 w 43"/>
              <a:gd name="T25" fmla="*/ 10 h 16"/>
              <a:gd name="T26" fmla="*/ 0 w 43"/>
              <a:gd name="T27" fmla="*/ 15 h 16"/>
              <a:gd name="T28" fmla="*/ 0 w 43"/>
              <a:gd name="T29" fmla="*/ 15 h 16"/>
              <a:gd name="T30" fmla="*/ 10 w 43"/>
              <a:gd name="T31" fmla="*/ 16 h 16"/>
              <a:gd name="T32" fmla="*/ 21 w 43"/>
              <a:gd name="T33" fmla="*/ 16 h 16"/>
              <a:gd name="T34" fmla="*/ 43 w 43"/>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16">
                <a:moveTo>
                  <a:pt x="43" y="16"/>
                </a:moveTo>
                <a:lnTo>
                  <a:pt x="43" y="16"/>
                </a:lnTo>
                <a:lnTo>
                  <a:pt x="41" y="11"/>
                </a:lnTo>
                <a:lnTo>
                  <a:pt x="41" y="11"/>
                </a:lnTo>
                <a:lnTo>
                  <a:pt x="37" y="9"/>
                </a:lnTo>
                <a:lnTo>
                  <a:pt x="29" y="5"/>
                </a:lnTo>
                <a:lnTo>
                  <a:pt x="21" y="2"/>
                </a:lnTo>
                <a:lnTo>
                  <a:pt x="11" y="0"/>
                </a:lnTo>
                <a:lnTo>
                  <a:pt x="11" y="0"/>
                </a:lnTo>
                <a:lnTo>
                  <a:pt x="5" y="6"/>
                </a:lnTo>
                <a:lnTo>
                  <a:pt x="4" y="9"/>
                </a:lnTo>
                <a:lnTo>
                  <a:pt x="2" y="10"/>
                </a:lnTo>
                <a:lnTo>
                  <a:pt x="2" y="10"/>
                </a:lnTo>
                <a:lnTo>
                  <a:pt x="0" y="15"/>
                </a:lnTo>
                <a:lnTo>
                  <a:pt x="0" y="15"/>
                </a:lnTo>
                <a:lnTo>
                  <a:pt x="10" y="16"/>
                </a:lnTo>
                <a:lnTo>
                  <a:pt x="21" y="16"/>
                </a:lnTo>
                <a:lnTo>
                  <a:pt x="43"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1" name="Freeform 238"/>
          <p:cNvSpPr>
            <a:spLocks/>
          </p:cNvSpPr>
          <p:nvPr/>
        </p:nvSpPr>
        <p:spPr bwMode="gray">
          <a:xfrm>
            <a:off x="1694807" y="3237610"/>
            <a:ext cx="79444" cy="94250"/>
          </a:xfrm>
          <a:custGeom>
            <a:avLst/>
            <a:gdLst>
              <a:gd name="T0" fmla="*/ 34 w 47"/>
              <a:gd name="T1" fmla="*/ 46 h 55"/>
              <a:gd name="T2" fmla="*/ 34 w 47"/>
              <a:gd name="T3" fmla="*/ 46 h 55"/>
              <a:gd name="T4" fmla="*/ 34 w 47"/>
              <a:gd name="T5" fmla="*/ 43 h 55"/>
              <a:gd name="T6" fmla="*/ 34 w 47"/>
              <a:gd name="T7" fmla="*/ 40 h 55"/>
              <a:gd name="T8" fmla="*/ 35 w 47"/>
              <a:gd name="T9" fmla="*/ 37 h 55"/>
              <a:gd name="T10" fmla="*/ 38 w 47"/>
              <a:gd name="T11" fmla="*/ 35 h 55"/>
              <a:gd name="T12" fmla="*/ 38 w 47"/>
              <a:gd name="T13" fmla="*/ 35 h 55"/>
              <a:gd name="T14" fmla="*/ 40 w 47"/>
              <a:gd name="T15" fmla="*/ 34 h 55"/>
              <a:gd name="T16" fmla="*/ 42 w 47"/>
              <a:gd name="T17" fmla="*/ 31 h 55"/>
              <a:gd name="T18" fmla="*/ 43 w 47"/>
              <a:gd name="T19" fmla="*/ 27 h 55"/>
              <a:gd name="T20" fmla="*/ 44 w 47"/>
              <a:gd name="T21" fmla="*/ 25 h 55"/>
              <a:gd name="T22" fmla="*/ 44 w 47"/>
              <a:gd name="T23" fmla="*/ 25 h 55"/>
              <a:gd name="T24" fmla="*/ 45 w 47"/>
              <a:gd name="T25" fmla="*/ 21 h 55"/>
              <a:gd name="T26" fmla="*/ 47 w 47"/>
              <a:gd name="T27" fmla="*/ 16 h 55"/>
              <a:gd name="T28" fmla="*/ 45 w 47"/>
              <a:gd name="T29" fmla="*/ 9 h 55"/>
              <a:gd name="T30" fmla="*/ 44 w 47"/>
              <a:gd name="T31" fmla="*/ 0 h 55"/>
              <a:gd name="T32" fmla="*/ 44 w 47"/>
              <a:gd name="T33" fmla="*/ 0 h 55"/>
              <a:gd name="T34" fmla="*/ 39 w 47"/>
              <a:gd name="T35" fmla="*/ 3 h 55"/>
              <a:gd name="T36" fmla="*/ 35 w 47"/>
              <a:gd name="T37" fmla="*/ 3 h 55"/>
              <a:gd name="T38" fmla="*/ 35 w 47"/>
              <a:gd name="T39" fmla="*/ 3 h 55"/>
              <a:gd name="T40" fmla="*/ 29 w 47"/>
              <a:gd name="T41" fmla="*/ 4 h 55"/>
              <a:gd name="T42" fmla="*/ 27 w 47"/>
              <a:gd name="T43" fmla="*/ 5 h 55"/>
              <a:gd name="T44" fmla="*/ 23 w 47"/>
              <a:gd name="T45" fmla="*/ 9 h 55"/>
              <a:gd name="T46" fmla="*/ 23 w 47"/>
              <a:gd name="T47" fmla="*/ 9 h 55"/>
              <a:gd name="T48" fmla="*/ 19 w 47"/>
              <a:gd name="T49" fmla="*/ 13 h 55"/>
              <a:gd name="T50" fmla="*/ 16 w 47"/>
              <a:gd name="T51" fmla="*/ 14 h 55"/>
              <a:gd name="T52" fmla="*/ 16 w 47"/>
              <a:gd name="T53" fmla="*/ 14 h 55"/>
              <a:gd name="T54" fmla="*/ 15 w 47"/>
              <a:gd name="T55" fmla="*/ 15 h 55"/>
              <a:gd name="T56" fmla="*/ 13 w 47"/>
              <a:gd name="T57" fmla="*/ 16 h 55"/>
              <a:gd name="T58" fmla="*/ 10 w 47"/>
              <a:gd name="T59" fmla="*/ 24 h 55"/>
              <a:gd name="T60" fmla="*/ 6 w 47"/>
              <a:gd name="T61" fmla="*/ 32 h 55"/>
              <a:gd name="T62" fmla="*/ 3 w 47"/>
              <a:gd name="T63" fmla="*/ 40 h 55"/>
              <a:gd name="T64" fmla="*/ 3 w 47"/>
              <a:gd name="T65" fmla="*/ 40 h 55"/>
              <a:gd name="T66" fmla="*/ 2 w 47"/>
              <a:gd name="T67" fmla="*/ 43 h 55"/>
              <a:gd name="T68" fmla="*/ 0 w 47"/>
              <a:gd name="T69" fmla="*/ 46 h 55"/>
              <a:gd name="T70" fmla="*/ 0 w 47"/>
              <a:gd name="T71" fmla="*/ 46 h 55"/>
              <a:gd name="T72" fmla="*/ 5 w 47"/>
              <a:gd name="T73" fmla="*/ 50 h 55"/>
              <a:gd name="T74" fmla="*/ 10 w 47"/>
              <a:gd name="T75" fmla="*/ 50 h 55"/>
              <a:gd name="T76" fmla="*/ 10 w 47"/>
              <a:gd name="T77" fmla="*/ 50 h 55"/>
              <a:gd name="T78" fmla="*/ 18 w 47"/>
              <a:gd name="T79" fmla="*/ 48 h 55"/>
              <a:gd name="T80" fmla="*/ 23 w 47"/>
              <a:gd name="T81" fmla="*/ 48 h 55"/>
              <a:gd name="T82" fmla="*/ 27 w 47"/>
              <a:gd name="T83" fmla="*/ 51 h 55"/>
              <a:gd name="T84" fmla="*/ 27 w 47"/>
              <a:gd name="T85" fmla="*/ 51 h 55"/>
              <a:gd name="T86" fmla="*/ 31 w 47"/>
              <a:gd name="T87" fmla="*/ 55 h 55"/>
              <a:gd name="T88" fmla="*/ 31 w 47"/>
              <a:gd name="T89" fmla="*/ 55 h 55"/>
              <a:gd name="T90" fmla="*/ 33 w 47"/>
              <a:gd name="T91" fmla="*/ 51 h 55"/>
              <a:gd name="T92" fmla="*/ 34 w 47"/>
              <a:gd name="T93"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55">
                <a:moveTo>
                  <a:pt x="34" y="46"/>
                </a:moveTo>
                <a:lnTo>
                  <a:pt x="34" y="46"/>
                </a:lnTo>
                <a:lnTo>
                  <a:pt x="34" y="43"/>
                </a:lnTo>
                <a:lnTo>
                  <a:pt x="34" y="40"/>
                </a:lnTo>
                <a:lnTo>
                  <a:pt x="35" y="37"/>
                </a:lnTo>
                <a:lnTo>
                  <a:pt x="38" y="35"/>
                </a:lnTo>
                <a:lnTo>
                  <a:pt x="38" y="35"/>
                </a:lnTo>
                <a:lnTo>
                  <a:pt x="40" y="34"/>
                </a:lnTo>
                <a:lnTo>
                  <a:pt x="42" y="31"/>
                </a:lnTo>
                <a:lnTo>
                  <a:pt x="43" y="27"/>
                </a:lnTo>
                <a:lnTo>
                  <a:pt x="44" y="25"/>
                </a:lnTo>
                <a:lnTo>
                  <a:pt x="44" y="25"/>
                </a:lnTo>
                <a:lnTo>
                  <a:pt x="45" y="21"/>
                </a:lnTo>
                <a:lnTo>
                  <a:pt x="47" y="16"/>
                </a:lnTo>
                <a:lnTo>
                  <a:pt x="45" y="9"/>
                </a:lnTo>
                <a:lnTo>
                  <a:pt x="44" y="0"/>
                </a:lnTo>
                <a:lnTo>
                  <a:pt x="44" y="0"/>
                </a:lnTo>
                <a:lnTo>
                  <a:pt x="39" y="3"/>
                </a:lnTo>
                <a:lnTo>
                  <a:pt x="35" y="3"/>
                </a:lnTo>
                <a:lnTo>
                  <a:pt x="35" y="3"/>
                </a:lnTo>
                <a:lnTo>
                  <a:pt x="29" y="4"/>
                </a:lnTo>
                <a:lnTo>
                  <a:pt x="27" y="5"/>
                </a:lnTo>
                <a:lnTo>
                  <a:pt x="23" y="9"/>
                </a:lnTo>
                <a:lnTo>
                  <a:pt x="23" y="9"/>
                </a:lnTo>
                <a:lnTo>
                  <a:pt x="19" y="13"/>
                </a:lnTo>
                <a:lnTo>
                  <a:pt x="16" y="14"/>
                </a:lnTo>
                <a:lnTo>
                  <a:pt x="16" y="14"/>
                </a:lnTo>
                <a:lnTo>
                  <a:pt x="15" y="15"/>
                </a:lnTo>
                <a:lnTo>
                  <a:pt x="13" y="16"/>
                </a:lnTo>
                <a:lnTo>
                  <a:pt x="10" y="24"/>
                </a:lnTo>
                <a:lnTo>
                  <a:pt x="6" y="32"/>
                </a:lnTo>
                <a:lnTo>
                  <a:pt x="3" y="40"/>
                </a:lnTo>
                <a:lnTo>
                  <a:pt x="3" y="40"/>
                </a:lnTo>
                <a:lnTo>
                  <a:pt x="2" y="43"/>
                </a:lnTo>
                <a:lnTo>
                  <a:pt x="0" y="46"/>
                </a:lnTo>
                <a:lnTo>
                  <a:pt x="0" y="46"/>
                </a:lnTo>
                <a:lnTo>
                  <a:pt x="5" y="50"/>
                </a:lnTo>
                <a:lnTo>
                  <a:pt x="10" y="50"/>
                </a:lnTo>
                <a:lnTo>
                  <a:pt x="10" y="50"/>
                </a:lnTo>
                <a:lnTo>
                  <a:pt x="18" y="48"/>
                </a:lnTo>
                <a:lnTo>
                  <a:pt x="23" y="48"/>
                </a:lnTo>
                <a:lnTo>
                  <a:pt x="27" y="51"/>
                </a:lnTo>
                <a:lnTo>
                  <a:pt x="27" y="51"/>
                </a:lnTo>
                <a:lnTo>
                  <a:pt x="31" y="55"/>
                </a:lnTo>
                <a:lnTo>
                  <a:pt x="31" y="55"/>
                </a:lnTo>
                <a:lnTo>
                  <a:pt x="33" y="51"/>
                </a:lnTo>
                <a:lnTo>
                  <a:pt x="34" y="4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2" name="Freeform 240"/>
          <p:cNvSpPr>
            <a:spLocks/>
          </p:cNvSpPr>
          <p:nvPr/>
        </p:nvSpPr>
        <p:spPr bwMode="gray">
          <a:xfrm>
            <a:off x="1977089" y="3535781"/>
            <a:ext cx="89586" cy="83967"/>
          </a:xfrm>
          <a:custGeom>
            <a:avLst/>
            <a:gdLst>
              <a:gd name="T0" fmla="*/ 12 w 53"/>
              <a:gd name="T1" fmla="*/ 1 h 49"/>
              <a:gd name="T2" fmla="*/ 12 w 53"/>
              <a:gd name="T3" fmla="*/ 1 h 49"/>
              <a:gd name="T4" fmla="*/ 6 w 53"/>
              <a:gd name="T5" fmla="*/ 2 h 49"/>
              <a:gd name="T6" fmla="*/ 3 w 53"/>
              <a:gd name="T7" fmla="*/ 5 h 49"/>
              <a:gd name="T8" fmla="*/ 0 w 53"/>
              <a:gd name="T9" fmla="*/ 10 h 49"/>
              <a:gd name="T10" fmla="*/ 0 w 53"/>
              <a:gd name="T11" fmla="*/ 14 h 49"/>
              <a:gd name="T12" fmla="*/ 0 w 53"/>
              <a:gd name="T13" fmla="*/ 14 h 49"/>
              <a:gd name="T14" fmla="*/ 3 w 53"/>
              <a:gd name="T15" fmla="*/ 20 h 49"/>
              <a:gd name="T16" fmla="*/ 9 w 53"/>
              <a:gd name="T17" fmla="*/ 28 h 49"/>
              <a:gd name="T18" fmla="*/ 20 w 53"/>
              <a:gd name="T19" fmla="*/ 44 h 49"/>
              <a:gd name="T20" fmla="*/ 20 w 53"/>
              <a:gd name="T21" fmla="*/ 44 h 49"/>
              <a:gd name="T22" fmla="*/ 24 w 53"/>
              <a:gd name="T23" fmla="*/ 46 h 49"/>
              <a:gd name="T24" fmla="*/ 27 w 53"/>
              <a:gd name="T25" fmla="*/ 47 h 49"/>
              <a:gd name="T26" fmla="*/ 27 w 53"/>
              <a:gd name="T27" fmla="*/ 47 h 49"/>
              <a:gd name="T28" fmla="*/ 31 w 53"/>
              <a:gd name="T29" fmla="*/ 49 h 49"/>
              <a:gd name="T30" fmla="*/ 31 w 53"/>
              <a:gd name="T31" fmla="*/ 49 h 49"/>
              <a:gd name="T32" fmla="*/ 38 w 53"/>
              <a:gd name="T33" fmla="*/ 39 h 49"/>
              <a:gd name="T34" fmla="*/ 43 w 53"/>
              <a:gd name="T35" fmla="*/ 32 h 49"/>
              <a:gd name="T36" fmla="*/ 43 w 53"/>
              <a:gd name="T37" fmla="*/ 32 h 49"/>
              <a:gd name="T38" fmla="*/ 51 w 53"/>
              <a:gd name="T39" fmla="*/ 25 h 49"/>
              <a:gd name="T40" fmla="*/ 52 w 53"/>
              <a:gd name="T41" fmla="*/ 20 h 49"/>
              <a:gd name="T42" fmla="*/ 53 w 53"/>
              <a:gd name="T43" fmla="*/ 15 h 49"/>
              <a:gd name="T44" fmla="*/ 53 w 53"/>
              <a:gd name="T45" fmla="*/ 15 h 49"/>
              <a:gd name="T46" fmla="*/ 52 w 53"/>
              <a:gd name="T47" fmla="*/ 7 h 49"/>
              <a:gd name="T48" fmla="*/ 51 w 53"/>
              <a:gd name="T49" fmla="*/ 0 h 49"/>
              <a:gd name="T50" fmla="*/ 51 w 53"/>
              <a:gd name="T51" fmla="*/ 0 h 49"/>
              <a:gd name="T52" fmla="*/ 38 w 53"/>
              <a:gd name="T53" fmla="*/ 2 h 49"/>
              <a:gd name="T54" fmla="*/ 38 w 53"/>
              <a:gd name="T55" fmla="*/ 2 h 49"/>
              <a:gd name="T56" fmla="*/ 12 w 53"/>
              <a:gd name="T5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49">
                <a:moveTo>
                  <a:pt x="12" y="1"/>
                </a:moveTo>
                <a:lnTo>
                  <a:pt x="12" y="1"/>
                </a:lnTo>
                <a:lnTo>
                  <a:pt x="6" y="2"/>
                </a:lnTo>
                <a:lnTo>
                  <a:pt x="3" y="5"/>
                </a:lnTo>
                <a:lnTo>
                  <a:pt x="0" y="10"/>
                </a:lnTo>
                <a:lnTo>
                  <a:pt x="0" y="14"/>
                </a:lnTo>
                <a:lnTo>
                  <a:pt x="0" y="14"/>
                </a:lnTo>
                <a:lnTo>
                  <a:pt x="3" y="20"/>
                </a:lnTo>
                <a:lnTo>
                  <a:pt x="9" y="28"/>
                </a:lnTo>
                <a:lnTo>
                  <a:pt x="20" y="44"/>
                </a:lnTo>
                <a:lnTo>
                  <a:pt x="20" y="44"/>
                </a:lnTo>
                <a:lnTo>
                  <a:pt x="24" y="46"/>
                </a:lnTo>
                <a:lnTo>
                  <a:pt x="27" y="47"/>
                </a:lnTo>
                <a:lnTo>
                  <a:pt x="27" y="47"/>
                </a:lnTo>
                <a:lnTo>
                  <a:pt x="31" y="49"/>
                </a:lnTo>
                <a:lnTo>
                  <a:pt x="31" y="49"/>
                </a:lnTo>
                <a:lnTo>
                  <a:pt x="38" y="39"/>
                </a:lnTo>
                <a:lnTo>
                  <a:pt x="43" y="32"/>
                </a:lnTo>
                <a:lnTo>
                  <a:pt x="43" y="32"/>
                </a:lnTo>
                <a:lnTo>
                  <a:pt x="51" y="25"/>
                </a:lnTo>
                <a:lnTo>
                  <a:pt x="52" y="20"/>
                </a:lnTo>
                <a:lnTo>
                  <a:pt x="53" y="15"/>
                </a:lnTo>
                <a:lnTo>
                  <a:pt x="53" y="15"/>
                </a:lnTo>
                <a:lnTo>
                  <a:pt x="52" y="7"/>
                </a:lnTo>
                <a:lnTo>
                  <a:pt x="51" y="0"/>
                </a:lnTo>
                <a:lnTo>
                  <a:pt x="51" y="0"/>
                </a:lnTo>
                <a:lnTo>
                  <a:pt x="38" y="2"/>
                </a:lnTo>
                <a:lnTo>
                  <a:pt x="38" y="2"/>
                </a:lnTo>
                <a:lnTo>
                  <a:pt x="12"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3" name="Freeform 242"/>
          <p:cNvSpPr>
            <a:spLocks/>
          </p:cNvSpPr>
          <p:nvPr/>
        </p:nvSpPr>
        <p:spPr bwMode="gray">
          <a:xfrm>
            <a:off x="2201901" y="3419254"/>
            <a:ext cx="89586" cy="111386"/>
          </a:xfrm>
          <a:custGeom>
            <a:avLst/>
            <a:gdLst>
              <a:gd name="T0" fmla="*/ 49 w 53"/>
              <a:gd name="T1" fmla="*/ 17 h 65"/>
              <a:gd name="T2" fmla="*/ 49 w 53"/>
              <a:gd name="T3" fmla="*/ 17 h 65"/>
              <a:gd name="T4" fmla="*/ 46 w 53"/>
              <a:gd name="T5" fmla="*/ 13 h 65"/>
              <a:gd name="T6" fmla="*/ 38 w 53"/>
              <a:gd name="T7" fmla="*/ 6 h 65"/>
              <a:gd name="T8" fmla="*/ 31 w 53"/>
              <a:gd name="T9" fmla="*/ 3 h 65"/>
              <a:gd name="T10" fmla="*/ 25 w 53"/>
              <a:gd name="T11" fmla="*/ 0 h 65"/>
              <a:gd name="T12" fmla="*/ 25 w 53"/>
              <a:gd name="T13" fmla="*/ 0 h 65"/>
              <a:gd name="T14" fmla="*/ 20 w 53"/>
              <a:gd name="T15" fmla="*/ 1 h 65"/>
              <a:gd name="T16" fmla="*/ 12 w 53"/>
              <a:gd name="T17" fmla="*/ 3 h 65"/>
              <a:gd name="T18" fmla="*/ 6 w 53"/>
              <a:gd name="T19" fmla="*/ 5 h 65"/>
              <a:gd name="T20" fmla="*/ 0 w 53"/>
              <a:gd name="T21" fmla="*/ 10 h 65"/>
              <a:gd name="T22" fmla="*/ 0 w 53"/>
              <a:gd name="T23" fmla="*/ 10 h 65"/>
              <a:gd name="T24" fmla="*/ 9 w 53"/>
              <a:gd name="T25" fmla="*/ 10 h 65"/>
              <a:gd name="T26" fmla="*/ 17 w 53"/>
              <a:gd name="T27" fmla="*/ 11 h 65"/>
              <a:gd name="T28" fmla="*/ 17 w 53"/>
              <a:gd name="T29" fmla="*/ 11 h 65"/>
              <a:gd name="T30" fmla="*/ 19 w 53"/>
              <a:gd name="T31" fmla="*/ 11 h 65"/>
              <a:gd name="T32" fmla="*/ 20 w 53"/>
              <a:gd name="T33" fmla="*/ 13 h 65"/>
              <a:gd name="T34" fmla="*/ 24 w 53"/>
              <a:gd name="T35" fmla="*/ 17 h 65"/>
              <a:gd name="T36" fmla="*/ 26 w 53"/>
              <a:gd name="T37" fmla="*/ 24 h 65"/>
              <a:gd name="T38" fmla="*/ 30 w 53"/>
              <a:gd name="T39" fmla="*/ 27 h 65"/>
              <a:gd name="T40" fmla="*/ 30 w 53"/>
              <a:gd name="T41" fmla="*/ 27 h 65"/>
              <a:gd name="T42" fmla="*/ 33 w 53"/>
              <a:gd name="T43" fmla="*/ 31 h 65"/>
              <a:gd name="T44" fmla="*/ 36 w 53"/>
              <a:gd name="T45" fmla="*/ 35 h 65"/>
              <a:gd name="T46" fmla="*/ 36 w 53"/>
              <a:gd name="T47" fmla="*/ 38 h 65"/>
              <a:gd name="T48" fmla="*/ 36 w 53"/>
              <a:gd name="T49" fmla="*/ 42 h 65"/>
              <a:gd name="T50" fmla="*/ 36 w 53"/>
              <a:gd name="T51" fmla="*/ 42 h 65"/>
              <a:gd name="T52" fmla="*/ 35 w 53"/>
              <a:gd name="T53" fmla="*/ 46 h 65"/>
              <a:gd name="T54" fmla="*/ 36 w 53"/>
              <a:gd name="T55" fmla="*/ 53 h 65"/>
              <a:gd name="T56" fmla="*/ 37 w 53"/>
              <a:gd name="T57" fmla="*/ 61 h 65"/>
              <a:gd name="T58" fmla="*/ 38 w 53"/>
              <a:gd name="T59" fmla="*/ 64 h 65"/>
              <a:gd name="T60" fmla="*/ 38 w 53"/>
              <a:gd name="T61" fmla="*/ 64 h 65"/>
              <a:gd name="T62" fmla="*/ 43 w 53"/>
              <a:gd name="T63" fmla="*/ 65 h 65"/>
              <a:gd name="T64" fmla="*/ 43 w 53"/>
              <a:gd name="T65" fmla="*/ 65 h 65"/>
              <a:gd name="T66" fmla="*/ 46 w 53"/>
              <a:gd name="T67" fmla="*/ 53 h 65"/>
              <a:gd name="T68" fmla="*/ 48 w 53"/>
              <a:gd name="T69" fmla="*/ 47 h 65"/>
              <a:gd name="T70" fmla="*/ 51 w 53"/>
              <a:gd name="T71" fmla="*/ 43 h 65"/>
              <a:gd name="T72" fmla="*/ 51 w 53"/>
              <a:gd name="T73" fmla="*/ 43 h 65"/>
              <a:gd name="T74" fmla="*/ 53 w 53"/>
              <a:gd name="T75" fmla="*/ 38 h 65"/>
              <a:gd name="T76" fmla="*/ 53 w 53"/>
              <a:gd name="T77" fmla="*/ 31 h 65"/>
              <a:gd name="T78" fmla="*/ 52 w 53"/>
              <a:gd name="T79" fmla="*/ 24 h 65"/>
              <a:gd name="T80" fmla="*/ 49 w 53"/>
              <a:gd name="T81"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65">
                <a:moveTo>
                  <a:pt x="49" y="17"/>
                </a:moveTo>
                <a:lnTo>
                  <a:pt x="49" y="17"/>
                </a:lnTo>
                <a:lnTo>
                  <a:pt x="46" y="13"/>
                </a:lnTo>
                <a:lnTo>
                  <a:pt x="38" y="6"/>
                </a:lnTo>
                <a:lnTo>
                  <a:pt x="31" y="3"/>
                </a:lnTo>
                <a:lnTo>
                  <a:pt x="25" y="0"/>
                </a:lnTo>
                <a:lnTo>
                  <a:pt x="25" y="0"/>
                </a:lnTo>
                <a:lnTo>
                  <a:pt x="20" y="1"/>
                </a:lnTo>
                <a:lnTo>
                  <a:pt x="12" y="3"/>
                </a:lnTo>
                <a:lnTo>
                  <a:pt x="6" y="5"/>
                </a:lnTo>
                <a:lnTo>
                  <a:pt x="0" y="10"/>
                </a:lnTo>
                <a:lnTo>
                  <a:pt x="0" y="10"/>
                </a:lnTo>
                <a:lnTo>
                  <a:pt x="9" y="10"/>
                </a:lnTo>
                <a:lnTo>
                  <a:pt x="17" y="11"/>
                </a:lnTo>
                <a:lnTo>
                  <a:pt x="17" y="11"/>
                </a:lnTo>
                <a:lnTo>
                  <a:pt x="19" y="11"/>
                </a:lnTo>
                <a:lnTo>
                  <a:pt x="20" y="13"/>
                </a:lnTo>
                <a:lnTo>
                  <a:pt x="24" y="17"/>
                </a:lnTo>
                <a:lnTo>
                  <a:pt x="26" y="24"/>
                </a:lnTo>
                <a:lnTo>
                  <a:pt x="30" y="27"/>
                </a:lnTo>
                <a:lnTo>
                  <a:pt x="30" y="27"/>
                </a:lnTo>
                <a:lnTo>
                  <a:pt x="33" y="31"/>
                </a:lnTo>
                <a:lnTo>
                  <a:pt x="36" y="35"/>
                </a:lnTo>
                <a:lnTo>
                  <a:pt x="36" y="38"/>
                </a:lnTo>
                <a:lnTo>
                  <a:pt x="36" y="42"/>
                </a:lnTo>
                <a:lnTo>
                  <a:pt x="36" y="42"/>
                </a:lnTo>
                <a:lnTo>
                  <a:pt x="35" y="46"/>
                </a:lnTo>
                <a:lnTo>
                  <a:pt x="36" y="53"/>
                </a:lnTo>
                <a:lnTo>
                  <a:pt x="37" y="61"/>
                </a:lnTo>
                <a:lnTo>
                  <a:pt x="38" y="64"/>
                </a:lnTo>
                <a:lnTo>
                  <a:pt x="38" y="64"/>
                </a:lnTo>
                <a:lnTo>
                  <a:pt x="43" y="65"/>
                </a:lnTo>
                <a:lnTo>
                  <a:pt x="43" y="65"/>
                </a:lnTo>
                <a:lnTo>
                  <a:pt x="46" y="53"/>
                </a:lnTo>
                <a:lnTo>
                  <a:pt x="48" y="47"/>
                </a:lnTo>
                <a:lnTo>
                  <a:pt x="51" y="43"/>
                </a:lnTo>
                <a:lnTo>
                  <a:pt x="51" y="43"/>
                </a:lnTo>
                <a:lnTo>
                  <a:pt x="53" y="38"/>
                </a:lnTo>
                <a:lnTo>
                  <a:pt x="53" y="31"/>
                </a:lnTo>
                <a:lnTo>
                  <a:pt x="52" y="24"/>
                </a:lnTo>
                <a:lnTo>
                  <a:pt x="49" y="1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4" name="Freeform 244"/>
          <p:cNvSpPr>
            <a:spLocks/>
          </p:cNvSpPr>
          <p:nvPr/>
        </p:nvSpPr>
        <p:spPr bwMode="gray">
          <a:xfrm>
            <a:off x="2125837" y="3273596"/>
            <a:ext cx="415817" cy="286176"/>
          </a:xfrm>
          <a:custGeom>
            <a:avLst/>
            <a:gdLst>
              <a:gd name="T0" fmla="*/ 238 w 246"/>
              <a:gd name="T1" fmla="*/ 102 h 167"/>
              <a:gd name="T2" fmla="*/ 245 w 246"/>
              <a:gd name="T3" fmla="*/ 82 h 167"/>
              <a:gd name="T4" fmla="*/ 242 w 246"/>
              <a:gd name="T5" fmla="*/ 67 h 167"/>
              <a:gd name="T6" fmla="*/ 231 w 246"/>
              <a:gd name="T7" fmla="*/ 58 h 167"/>
              <a:gd name="T8" fmla="*/ 214 w 246"/>
              <a:gd name="T9" fmla="*/ 54 h 167"/>
              <a:gd name="T10" fmla="*/ 188 w 246"/>
              <a:gd name="T11" fmla="*/ 47 h 167"/>
              <a:gd name="T12" fmla="*/ 168 w 246"/>
              <a:gd name="T13" fmla="*/ 27 h 167"/>
              <a:gd name="T14" fmla="*/ 158 w 246"/>
              <a:gd name="T15" fmla="*/ 6 h 167"/>
              <a:gd name="T16" fmla="*/ 153 w 246"/>
              <a:gd name="T17" fmla="*/ 0 h 167"/>
              <a:gd name="T18" fmla="*/ 145 w 246"/>
              <a:gd name="T19" fmla="*/ 5 h 167"/>
              <a:gd name="T20" fmla="*/ 124 w 246"/>
              <a:gd name="T21" fmla="*/ 8 h 167"/>
              <a:gd name="T22" fmla="*/ 110 w 246"/>
              <a:gd name="T23" fmla="*/ 18 h 167"/>
              <a:gd name="T24" fmla="*/ 64 w 246"/>
              <a:gd name="T25" fmla="*/ 24 h 167"/>
              <a:gd name="T26" fmla="*/ 21 w 246"/>
              <a:gd name="T27" fmla="*/ 27 h 167"/>
              <a:gd name="T28" fmla="*/ 22 w 246"/>
              <a:gd name="T29" fmla="*/ 41 h 167"/>
              <a:gd name="T30" fmla="*/ 9 w 246"/>
              <a:gd name="T31" fmla="*/ 59 h 167"/>
              <a:gd name="T32" fmla="*/ 5 w 246"/>
              <a:gd name="T33" fmla="*/ 75 h 167"/>
              <a:gd name="T34" fmla="*/ 1 w 246"/>
              <a:gd name="T35" fmla="*/ 88 h 167"/>
              <a:gd name="T36" fmla="*/ 11 w 246"/>
              <a:gd name="T37" fmla="*/ 96 h 167"/>
              <a:gd name="T38" fmla="*/ 27 w 246"/>
              <a:gd name="T39" fmla="*/ 101 h 167"/>
              <a:gd name="T40" fmla="*/ 44 w 246"/>
              <a:gd name="T41" fmla="*/ 95 h 167"/>
              <a:gd name="T42" fmla="*/ 57 w 246"/>
              <a:gd name="T43" fmla="*/ 88 h 167"/>
              <a:gd name="T44" fmla="*/ 76 w 246"/>
              <a:gd name="T45" fmla="*/ 88 h 167"/>
              <a:gd name="T46" fmla="*/ 94 w 246"/>
              <a:gd name="T47" fmla="*/ 102 h 167"/>
              <a:gd name="T48" fmla="*/ 96 w 246"/>
              <a:gd name="T49" fmla="*/ 128 h 167"/>
              <a:gd name="T50" fmla="*/ 88 w 246"/>
              <a:gd name="T51" fmla="*/ 150 h 167"/>
              <a:gd name="T52" fmla="*/ 93 w 246"/>
              <a:gd name="T53" fmla="*/ 149 h 167"/>
              <a:gd name="T54" fmla="*/ 104 w 246"/>
              <a:gd name="T55" fmla="*/ 144 h 167"/>
              <a:gd name="T56" fmla="*/ 114 w 246"/>
              <a:gd name="T57" fmla="*/ 131 h 167"/>
              <a:gd name="T58" fmla="*/ 120 w 246"/>
              <a:gd name="T59" fmla="*/ 122 h 167"/>
              <a:gd name="T60" fmla="*/ 135 w 246"/>
              <a:gd name="T61" fmla="*/ 123 h 167"/>
              <a:gd name="T62" fmla="*/ 139 w 246"/>
              <a:gd name="T63" fmla="*/ 132 h 167"/>
              <a:gd name="T64" fmla="*/ 157 w 246"/>
              <a:gd name="T65" fmla="*/ 131 h 167"/>
              <a:gd name="T66" fmla="*/ 151 w 246"/>
              <a:gd name="T67" fmla="*/ 137 h 167"/>
              <a:gd name="T68" fmla="*/ 140 w 246"/>
              <a:gd name="T69" fmla="*/ 143 h 167"/>
              <a:gd name="T70" fmla="*/ 144 w 246"/>
              <a:gd name="T71" fmla="*/ 149 h 167"/>
              <a:gd name="T72" fmla="*/ 157 w 246"/>
              <a:gd name="T73" fmla="*/ 165 h 167"/>
              <a:gd name="T74" fmla="*/ 165 w 246"/>
              <a:gd name="T75" fmla="*/ 165 h 167"/>
              <a:gd name="T76" fmla="*/ 179 w 246"/>
              <a:gd name="T77" fmla="*/ 155 h 167"/>
              <a:gd name="T78" fmla="*/ 184 w 246"/>
              <a:gd name="T79" fmla="*/ 158 h 167"/>
              <a:gd name="T80" fmla="*/ 192 w 246"/>
              <a:gd name="T81" fmla="*/ 159 h 167"/>
              <a:gd name="T82" fmla="*/ 195 w 246"/>
              <a:gd name="T83" fmla="*/ 158 h 167"/>
              <a:gd name="T84" fmla="*/ 193 w 246"/>
              <a:gd name="T85" fmla="*/ 149 h 167"/>
              <a:gd name="T86" fmla="*/ 188 w 246"/>
              <a:gd name="T87" fmla="*/ 144 h 167"/>
              <a:gd name="T88" fmla="*/ 177 w 246"/>
              <a:gd name="T89" fmla="*/ 143 h 167"/>
              <a:gd name="T90" fmla="*/ 172 w 246"/>
              <a:gd name="T91" fmla="*/ 136 h 167"/>
              <a:gd name="T92" fmla="*/ 177 w 246"/>
              <a:gd name="T93" fmla="*/ 130 h 167"/>
              <a:gd name="T94" fmla="*/ 193 w 246"/>
              <a:gd name="T95" fmla="*/ 121 h 167"/>
              <a:gd name="T96" fmla="*/ 205 w 246"/>
              <a:gd name="T97" fmla="*/ 118 h 167"/>
              <a:gd name="T98" fmla="*/ 217 w 246"/>
              <a:gd name="T99" fmla="*/ 115 h 167"/>
              <a:gd name="T100" fmla="*/ 226 w 246"/>
              <a:gd name="T101" fmla="*/ 10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167">
                <a:moveTo>
                  <a:pt x="227" y="107"/>
                </a:moveTo>
                <a:lnTo>
                  <a:pt x="227" y="107"/>
                </a:lnTo>
                <a:lnTo>
                  <a:pt x="233" y="106"/>
                </a:lnTo>
                <a:lnTo>
                  <a:pt x="238" y="102"/>
                </a:lnTo>
                <a:lnTo>
                  <a:pt x="242" y="99"/>
                </a:lnTo>
                <a:lnTo>
                  <a:pt x="243" y="94"/>
                </a:lnTo>
                <a:lnTo>
                  <a:pt x="243" y="94"/>
                </a:lnTo>
                <a:lnTo>
                  <a:pt x="245" y="82"/>
                </a:lnTo>
                <a:lnTo>
                  <a:pt x="246" y="75"/>
                </a:lnTo>
                <a:lnTo>
                  <a:pt x="245" y="72"/>
                </a:lnTo>
                <a:lnTo>
                  <a:pt x="245" y="72"/>
                </a:lnTo>
                <a:lnTo>
                  <a:pt x="242" y="67"/>
                </a:lnTo>
                <a:lnTo>
                  <a:pt x="240" y="63"/>
                </a:lnTo>
                <a:lnTo>
                  <a:pt x="236" y="59"/>
                </a:lnTo>
                <a:lnTo>
                  <a:pt x="233" y="58"/>
                </a:lnTo>
                <a:lnTo>
                  <a:pt x="231" y="58"/>
                </a:lnTo>
                <a:lnTo>
                  <a:pt x="231" y="58"/>
                </a:lnTo>
                <a:lnTo>
                  <a:pt x="222" y="57"/>
                </a:lnTo>
                <a:lnTo>
                  <a:pt x="214" y="54"/>
                </a:lnTo>
                <a:lnTo>
                  <a:pt x="214" y="54"/>
                </a:lnTo>
                <a:lnTo>
                  <a:pt x="208" y="52"/>
                </a:lnTo>
                <a:lnTo>
                  <a:pt x="199" y="51"/>
                </a:lnTo>
                <a:lnTo>
                  <a:pt x="192" y="48"/>
                </a:lnTo>
                <a:lnTo>
                  <a:pt x="188" y="47"/>
                </a:lnTo>
                <a:lnTo>
                  <a:pt x="187" y="46"/>
                </a:lnTo>
                <a:lnTo>
                  <a:pt x="187" y="46"/>
                </a:lnTo>
                <a:lnTo>
                  <a:pt x="178" y="36"/>
                </a:lnTo>
                <a:lnTo>
                  <a:pt x="168" y="27"/>
                </a:lnTo>
                <a:lnTo>
                  <a:pt x="168" y="27"/>
                </a:lnTo>
                <a:lnTo>
                  <a:pt x="166" y="24"/>
                </a:lnTo>
                <a:lnTo>
                  <a:pt x="163" y="18"/>
                </a:lnTo>
                <a:lnTo>
                  <a:pt x="158" y="6"/>
                </a:lnTo>
                <a:lnTo>
                  <a:pt x="158" y="6"/>
                </a:lnTo>
                <a:lnTo>
                  <a:pt x="157" y="3"/>
                </a:lnTo>
                <a:lnTo>
                  <a:pt x="156" y="0"/>
                </a:lnTo>
                <a:lnTo>
                  <a:pt x="153" y="0"/>
                </a:lnTo>
                <a:lnTo>
                  <a:pt x="151" y="2"/>
                </a:lnTo>
                <a:lnTo>
                  <a:pt x="151" y="2"/>
                </a:lnTo>
                <a:lnTo>
                  <a:pt x="149" y="4"/>
                </a:lnTo>
                <a:lnTo>
                  <a:pt x="145" y="5"/>
                </a:lnTo>
                <a:lnTo>
                  <a:pt x="137" y="6"/>
                </a:lnTo>
                <a:lnTo>
                  <a:pt x="137" y="6"/>
                </a:lnTo>
                <a:lnTo>
                  <a:pt x="129" y="6"/>
                </a:lnTo>
                <a:lnTo>
                  <a:pt x="124" y="8"/>
                </a:lnTo>
                <a:lnTo>
                  <a:pt x="120" y="10"/>
                </a:lnTo>
                <a:lnTo>
                  <a:pt x="120" y="10"/>
                </a:lnTo>
                <a:lnTo>
                  <a:pt x="117" y="14"/>
                </a:lnTo>
                <a:lnTo>
                  <a:pt x="110" y="18"/>
                </a:lnTo>
                <a:lnTo>
                  <a:pt x="104" y="21"/>
                </a:lnTo>
                <a:lnTo>
                  <a:pt x="97" y="24"/>
                </a:lnTo>
                <a:lnTo>
                  <a:pt x="97" y="24"/>
                </a:lnTo>
                <a:lnTo>
                  <a:pt x="64" y="24"/>
                </a:lnTo>
                <a:lnTo>
                  <a:pt x="18" y="24"/>
                </a:lnTo>
                <a:lnTo>
                  <a:pt x="18" y="24"/>
                </a:lnTo>
                <a:lnTo>
                  <a:pt x="21" y="27"/>
                </a:lnTo>
                <a:lnTo>
                  <a:pt x="21" y="27"/>
                </a:lnTo>
                <a:lnTo>
                  <a:pt x="22" y="31"/>
                </a:lnTo>
                <a:lnTo>
                  <a:pt x="22" y="35"/>
                </a:lnTo>
                <a:lnTo>
                  <a:pt x="22" y="41"/>
                </a:lnTo>
                <a:lnTo>
                  <a:pt x="22" y="41"/>
                </a:lnTo>
                <a:lnTo>
                  <a:pt x="22" y="42"/>
                </a:lnTo>
                <a:lnTo>
                  <a:pt x="21" y="45"/>
                </a:lnTo>
                <a:lnTo>
                  <a:pt x="16" y="52"/>
                </a:lnTo>
                <a:lnTo>
                  <a:pt x="9" y="59"/>
                </a:lnTo>
                <a:lnTo>
                  <a:pt x="8" y="63"/>
                </a:lnTo>
                <a:lnTo>
                  <a:pt x="7" y="67"/>
                </a:lnTo>
                <a:lnTo>
                  <a:pt x="7" y="67"/>
                </a:lnTo>
                <a:lnTo>
                  <a:pt x="5" y="75"/>
                </a:lnTo>
                <a:lnTo>
                  <a:pt x="1" y="82"/>
                </a:lnTo>
                <a:lnTo>
                  <a:pt x="1" y="82"/>
                </a:lnTo>
                <a:lnTo>
                  <a:pt x="0" y="84"/>
                </a:lnTo>
                <a:lnTo>
                  <a:pt x="1" y="88"/>
                </a:lnTo>
                <a:lnTo>
                  <a:pt x="7" y="98"/>
                </a:lnTo>
                <a:lnTo>
                  <a:pt x="7" y="98"/>
                </a:lnTo>
                <a:lnTo>
                  <a:pt x="9" y="96"/>
                </a:lnTo>
                <a:lnTo>
                  <a:pt x="11" y="96"/>
                </a:lnTo>
                <a:lnTo>
                  <a:pt x="11" y="96"/>
                </a:lnTo>
                <a:lnTo>
                  <a:pt x="19" y="100"/>
                </a:lnTo>
                <a:lnTo>
                  <a:pt x="27" y="101"/>
                </a:lnTo>
                <a:lnTo>
                  <a:pt x="27" y="101"/>
                </a:lnTo>
                <a:lnTo>
                  <a:pt x="30" y="100"/>
                </a:lnTo>
                <a:lnTo>
                  <a:pt x="37" y="99"/>
                </a:lnTo>
                <a:lnTo>
                  <a:pt x="44" y="95"/>
                </a:lnTo>
                <a:lnTo>
                  <a:pt x="44" y="95"/>
                </a:lnTo>
                <a:lnTo>
                  <a:pt x="45" y="95"/>
                </a:lnTo>
                <a:lnTo>
                  <a:pt x="45" y="95"/>
                </a:lnTo>
                <a:lnTo>
                  <a:pt x="51" y="90"/>
                </a:lnTo>
                <a:lnTo>
                  <a:pt x="57" y="88"/>
                </a:lnTo>
                <a:lnTo>
                  <a:pt x="65" y="86"/>
                </a:lnTo>
                <a:lnTo>
                  <a:pt x="70" y="85"/>
                </a:lnTo>
                <a:lnTo>
                  <a:pt x="70" y="85"/>
                </a:lnTo>
                <a:lnTo>
                  <a:pt x="76" y="88"/>
                </a:lnTo>
                <a:lnTo>
                  <a:pt x="83" y="91"/>
                </a:lnTo>
                <a:lnTo>
                  <a:pt x="91" y="98"/>
                </a:lnTo>
                <a:lnTo>
                  <a:pt x="94" y="102"/>
                </a:lnTo>
                <a:lnTo>
                  <a:pt x="94" y="102"/>
                </a:lnTo>
                <a:lnTo>
                  <a:pt x="97" y="109"/>
                </a:lnTo>
                <a:lnTo>
                  <a:pt x="98" y="116"/>
                </a:lnTo>
                <a:lnTo>
                  <a:pt x="98" y="123"/>
                </a:lnTo>
                <a:lnTo>
                  <a:pt x="96" y="128"/>
                </a:lnTo>
                <a:lnTo>
                  <a:pt x="96" y="128"/>
                </a:lnTo>
                <a:lnTo>
                  <a:pt x="93" y="132"/>
                </a:lnTo>
                <a:lnTo>
                  <a:pt x="91" y="138"/>
                </a:lnTo>
                <a:lnTo>
                  <a:pt x="88" y="150"/>
                </a:lnTo>
                <a:lnTo>
                  <a:pt x="88" y="150"/>
                </a:lnTo>
                <a:lnTo>
                  <a:pt x="91" y="150"/>
                </a:lnTo>
                <a:lnTo>
                  <a:pt x="93" y="149"/>
                </a:lnTo>
                <a:lnTo>
                  <a:pt x="93" y="149"/>
                </a:lnTo>
                <a:lnTo>
                  <a:pt x="98" y="148"/>
                </a:lnTo>
                <a:lnTo>
                  <a:pt x="103" y="147"/>
                </a:lnTo>
                <a:lnTo>
                  <a:pt x="103" y="147"/>
                </a:lnTo>
                <a:lnTo>
                  <a:pt x="104" y="144"/>
                </a:lnTo>
                <a:lnTo>
                  <a:pt x="105" y="142"/>
                </a:lnTo>
                <a:lnTo>
                  <a:pt x="109" y="137"/>
                </a:lnTo>
                <a:lnTo>
                  <a:pt x="109" y="137"/>
                </a:lnTo>
                <a:lnTo>
                  <a:pt x="114" y="131"/>
                </a:lnTo>
                <a:lnTo>
                  <a:pt x="117" y="125"/>
                </a:lnTo>
                <a:lnTo>
                  <a:pt x="117" y="125"/>
                </a:lnTo>
                <a:lnTo>
                  <a:pt x="118" y="123"/>
                </a:lnTo>
                <a:lnTo>
                  <a:pt x="120" y="122"/>
                </a:lnTo>
                <a:lnTo>
                  <a:pt x="125" y="122"/>
                </a:lnTo>
                <a:lnTo>
                  <a:pt x="134" y="122"/>
                </a:lnTo>
                <a:lnTo>
                  <a:pt x="134" y="122"/>
                </a:lnTo>
                <a:lnTo>
                  <a:pt x="135" y="123"/>
                </a:lnTo>
                <a:lnTo>
                  <a:pt x="135" y="126"/>
                </a:lnTo>
                <a:lnTo>
                  <a:pt x="137" y="131"/>
                </a:lnTo>
                <a:lnTo>
                  <a:pt x="137" y="131"/>
                </a:lnTo>
                <a:lnTo>
                  <a:pt x="139" y="132"/>
                </a:lnTo>
                <a:lnTo>
                  <a:pt x="140" y="132"/>
                </a:lnTo>
                <a:lnTo>
                  <a:pt x="146" y="132"/>
                </a:lnTo>
                <a:lnTo>
                  <a:pt x="157" y="131"/>
                </a:lnTo>
                <a:lnTo>
                  <a:pt x="157" y="131"/>
                </a:lnTo>
                <a:lnTo>
                  <a:pt x="158" y="132"/>
                </a:lnTo>
                <a:lnTo>
                  <a:pt x="158" y="132"/>
                </a:lnTo>
                <a:lnTo>
                  <a:pt x="156" y="134"/>
                </a:lnTo>
                <a:lnTo>
                  <a:pt x="151" y="137"/>
                </a:lnTo>
                <a:lnTo>
                  <a:pt x="146" y="139"/>
                </a:lnTo>
                <a:lnTo>
                  <a:pt x="146" y="139"/>
                </a:lnTo>
                <a:lnTo>
                  <a:pt x="142" y="142"/>
                </a:lnTo>
                <a:lnTo>
                  <a:pt x="140" y="143"/>
                </a:lnTo>
                <a:lnTo>
                  <a:pt x="140" y="146"/>
                </a:lnTo>
                <a:lnTo>
                  <a:pt x="141" y="147"/>
                </a:lnTo>
                <a:lnTo>
                  <a:pt x="141" y="147"/>
                </a:lnTo>
                <a:lnTo>
                  <a:pt x="144" y="149"/>
                </a:lnTo>
                <a:lnTo>
                  <a:pt x="147" y="153"/>
                </a:lnTo>
                <a:lnTo>
                  <a:pt x="152" y="160"/>
                </a:lnTo>
                <a:lnTo>
                  <a:pt x="152" y="160"/>
                </a:lnTo>
                <a:lnTo>
                  <a:pt x="157" y="165"/>
                </a:lnTo>
                <a:lnTo>
                  <a:pt x="160" y="167"/>
                </a:lnTo>
                <a:lnTo>
                  <a:pt x="162" y="167"/>
                </a:lnTo>
                <a:lnTo>
                  <a:pt x="162" y="167"/>
                </a:lnTo>
                <a:lnTo>
                  <a:pt x="165" y="165"/>
                </a:lnTo>
                <a:lnTo>
                  <a:pt x="167" y="164"/>
                </a:lnTo>
                <a:lnTo>
                  <a:pt x="171" y="160"/>
                </a:lnTo>
                <a:lnTo>
                  <a:pt x="171" y="160"/>
                </a:lnTo>
                <a:lnTo>
                  <a:pt x="179" y="155"/>
                </a:lnTo>
                <a:lnTo>
                  <a:pt x="179" y="155"/>
                </a:lnTo>
                <a:lnTo>
                  <a:pt x="181" y="155"/>
                </a:lnTo>
                <a:lnTo>
                  <a:pt x="182" y="157"/>
                </a:lnTo>
                <a:lnTo>
                  <a:pt x="184" y="158"/>
                </a:lnTo>
                <a:lnTo>
                  <a:pt x="185" y="159"/>
                </a:lnTo>
                <a:lnTo>
                  <a:pt x="185" y="159"/>
                </a:lnTo>
                <a:lnTo>
                  <a:pt x="189" y="159"/>
                </a:lnTo>
                <a:lnTo>
                  <a:pt x="192" y="159"/>
                </a:lnTo>
                <a:lnTo>
                  <a:pt x="194" y="160"/>
                </a:lnTo>
                <a:lnTo>
                  <a:pt x="194" y="160"/>
                </a:lnTo>
                <a:lnTo>
                  <a:pt x="195" y="160"/>
                </a:lnTo>
                <a:lnTo>
                  <a:pt x="195" y="158"/>
                </a:lnTo>
                <a:lnTo>
                  <a:pt x="193" y="152"/>
                </a:lnTo>
                <a:lnTo>
                  <a:pt x="193" y="152"/>
                </a:lnTo>
                <a:lnTo>
                  <a:pt x="193" y="150"/>
                </a:lnTo>
                <a:lnTo>
                  <a:pt x="193" y="149"/>
                </a:lnTo>
                <a:lnTo>
                  <a:pt x="192" y="148"/>
                </a:lnTo>
                <a:lnTo>
                  <a:pt x="190" y="147"/>
                </a:lnTo>
                <a:lnTo>
                  <a:pt x="190" y="147"/>
                </a:lnTo>
                <a:lnTo>
                  <a:pt x="188" y="144"/>
                </a:lnTo>
                <a:lnTo>
                  <a:pt x="185" y="144"/>
                </a:lnTo>
                <a:lnTo>
                  <a:pt x="179" y="146"/>
                </a:lnTo>
                <a:lnTo>
                  <a:pt x="179" y="146"/>
                </a:lnTo>
                <a:lnTo>
                  <a:pt x="177" y="143"/>
                </a:lnTo>
                <a:lnTo>
                  <a:pt x="176" y="141"/>
                </a:lnTo>
                <a:lnTo>
                  <a:pt x="174" y="138"/>
                </a:lnTo>
                <a:lnTo>
                  <a:pt x="172" y="136"/>
                </a:lnTo>
                <a:lnTo>
                  <a:pt x="172" y="136"/>
                </a:lnTo>
                <a:lnTo>
                  <a:pt x="172" y="134"/>
                </a:lnTo>
                <a:lnTo>
                  <a:pt x="173" y="133"/>
                </a:lnTo>
                <a:lnTo>
                  <a:pt x="177" y="130"/>
                </a:lnTo>
                <a:lnTo>
                  <a:pt x="177" y="130"/>
                </a:lnTo>
                <a:lnTo>
                  <a:pt x="188" y="122"/>
                </a:lnTo>
                <a:lnTo>
                  <a:pt x="188" y="122"/>
                </a:lnTo>
                <a:lnTo>
                  <a:pt x="190" y="121"/>
                </a:lnTo>
                <a:lnTo>
                  <a:pt x="193" y="121"/>
                </a:lnTo>
                <a:lnTo>
                  <a:pt x="199" y="121"/>
                </a:lnTo>
                <a:lnTo>
                  <a:pt x="199" y="121"/>
                </a:lnTo>
                <a:lnTo>
                  <a:pt x="201" y="120"/>
                </a:lnTo>
                <a:lnTo>
                  <a:pt x="205" y="118"/>
                </a:lnTo>
                <a:lnTo>
                  <a:pt x="208" y="116"/>
                </a:lnTo>
                <a:lnTo>
                  <a:pt x="211" y="115"/>
                </a:lnTo>
                <a:lnTo>
                  <a:pt x="211" y="115"/>
                </a:lnTo>
                <a:lnTo>
                  <a:pt x="217" y="115"/>
                </a:lnTo>
                <a:lnTo>
                  <a:pt x="224" y="112"/>
                </a:lnTo>
                <a:lnTo>
                  <a:pt x="224" y="112"/>
                </a:lnTo>
                <a:lnTo>
                  <a:pt x="225" y="110"/>
                </a:lnTo>
                <a:lnTo>
                  <a:pt x="226" y="109"/>
                </a:lnTo>
                <a:lnTo>
                  <a:pt x="227" y="10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5" name="Freeform 266"/>
          <p:cNvSpPr>
            <a:spLocks/>
          </p:cNvSpPr>
          <p:nvPr/>
        </p:nvSpPr>
        <p:spPr bwMode="gray">
          <a:xfrm>
            <a:off x="2829006" y="3616322"/>
            <a:ext cx="314398" cy="222772"/>
          </a:xfrm>
          <a:custGeom>
            <a:avLst/>
            <a:gdLst>
              <a:gd name="T0" fmla="*/ 147 w 186"/>
              <a:gd name="T1" fmla="*/ 122 h 130"/>
              <a:gd name="T2" fmla="*/ 162 w 186"/>
              <a:gd name="T3" fmla="*/ 113 h 130"/>
              <a:gd name="T4" fmla="*/ 166 w 186"/>
              <a:gd name="T5" fmla="*/ 102 h 130"/>
              <a:gd name="T6" fmla="*/ 171 w 186"/>
              <a:gd name="T7" fmla="*/ 97 h 130"/>
              <a:gd name="T8" fmla="*/ 183 w 186"/>
              <a:gd name="T9" fmla="*/ 95 h 130"/>
              <a:gd name="T10" fmla="*/ 186 w 186"/>
              <a:gd name="T11" fmla="*/ 90 h 130"/>
              <a:gd name="T12" fmla="*/ 177 w 186"/>
              <a:gd name="T13" fmla="*/ 80 h 130"/>
              <a:gd name="T14" fmla="*/ 154 w 186"/>
              <a:gd name="T15" fmla="*/ 67 h 130"/>
              <a:gd name="T16" fmla="*/ 136 w 186"/>
              <a:gd name="T17" fmla="*/ 61 h 130"/>
              <a:gd name="T18" fmla="*/ 128 w 186"/>
              <a:gd name="T19" fmla="*/ 47 h 130"/>
              <a:gd name="T20" fmla="*/ 120 w 186"/>
              <a:gd name="T21" fmla="*/ 35 h 130"/>
              <a:gd name="T22" fmla="*/ 109 w 186"/>
              <a:gd name="T23" fmla="*/ 26 h 130"/>
              <a:gd name="T24" fmla="*/ 90 w 186"/>
              <a:gd name="T25" fmla="*/ 1 h 130"/>
              <a:gd name="T26" fmla="*/ 86 w 186"/>
              <a:gd name="T27" fmla="*/ 0 h 130"/>
              <a:gd name="T28" fmla="*/ 76 w 186"/>
              <a:gd name="T29" fmla="*/ 3 h 130"/>
              <a:gd name="T30" fmla="*/ 65 w 186"/>
              <a:gd name="T31" fmla="*/ 17 h 130"/>
              <a:gd name="T32" fmla="*/ 61 w 186"/>
              <a:gd name="T33" fmla="*/ 26 h 130"/>
              <a:gd name="T34" fmla="*/ 58 w 186"/>
              <a:gd name="T35" fmla="*/ 32 h 130"/>
              <a:gd name="T36" fmla="*/ 46 w 186"/>
              <a:gd name="T37" fmla="*/ 29 h 130"/>
              <a:gd name="T38" fmla="*/ 38 w 186"/>
              <a:gd name="T39" fmla="*/ 23 h 130"/>
              <a:gd name="T40" fmla="*/ 23 w 186"/>
              <a:gd name="T41" fmla="*/ 7 h 130"/>
              <a:gd name="T42" fmla="*/ 19 w 186"/>
              <a:gd name="T43" fmla="*/ 10 h 130"/>
              <a:gd name="T44" fmla="*/ 22 w 186"/>
              <a:gd name="T45" fmla="*/ 22 h 130"/>
              <a:gd name="T46" fmla="*/ 26 w 186"/>
              <a:gd name="T47" fmla="*/ 29 h 130"/>
              <a:gd name="T48" fmla="*/ 23 w 186"/>
              <a:gd name="T49" fmla="*/ 35 h 130"/>
              <a:gd name="T50" fmla="*/ 12 w 186"/>
              <a:gd name="T51" fmla="*/ 38 h 130"/>
              <a:gd name="T52" fmla="*/ 7 w 186"/>
              <a:gd name="T53" fmla="*/ 29 h 130"/>
              <a:gd name="T54" fmla="*/ 6 w 186"/>
              <a:gd name="T55" fmla="*/ 31 h 130"/>
              <a:gd name="T56" fmla="*/ 0 w 186"/>
              <a:gd name="T57" fmla="*/ 38 h 130"/>
              <a:gd name="T58" fmla="*/ 1 w 186"/>
              <a:gd name="T59" fmla="*/ 44 h 130"/>
              <a:gd name="T60" fmla="*/ 7 w 186"/>
              <a:gd name="T61" fmla="*/ 53 h 130"/>
              <a:gd name="T62" fmla="*/ 11 w 186"/>
              <a:gd name="T63" fmla="*/ 56 h 130"/>
              <a:gd name="T64" fmla="*/ 14 w 186"/>
              <a:gd name="T65" fmla="*/ 63 h 130"/>
              <a:gd name="T66" fmla="*/ 18 w 186"/>
              <a:gd name="T67" fmla="*/ 70 h 130"/>
              <a:gd name="T68" fmla="*/ 19 w 186"/>
              <a:gd name="T69" fmla="*/ 88 h 130"/>
              <a:gd name="T70" fmla="*/ 21 w 186"/>
              <a:gd name="T71" fmla="*/ 95 h 130"/>
              <a:gd name="T72" fmla="*/ 33 w 186"/>
              <a:gd name="T73" fmla="*/ 87 h 130"/>
              <a:gd name="T74" fmla="*/ 58 w 186"/>
              <a:gd name="T75" fmla="*/ 82 h 130"/>
              <a:gd name="T76" fmla="*/ 66 w 186"/>
              <a:gd name="T77" fmla="*/ 83 h 130"/>
              <a:gd name="T78" fmla="*/ 77 w 186"/>
              <a:gd name="T79" fmla="*/ 88 h 130"/>
              <a:gd name="T80" fmla="*/ 91 w 186"/>
              <a:gd name="T81" fmla="*/ 90 h 130"/>
              <a:gd name="T82" fmla="*/ 94 w 186"/>
              <a:gd name="T83" fmla="*/ 95 h 130"/>
              <a:gd name="T84" fmla="*/ 103 w 186"/>
              <a:gd name="T85" fmla="*/ 104 h 130"/>
              <a:gd name="T86" fmla="*/ 114 w 186"/>
              <a:gd name="T87" fmla="*/ 109 h 130"/>
              <a:gd name="T88" fmla="*/ 117 w 186"/>
              <a:gd name="T89" fmla="*/ 111 h 130"/>
              <a:gd name="T90" fmla="*/ 128 w 186"/>
              <a:gd name="T91" fmla="*/ 128 h 130"/>
              <a:gd name="T92" fmla="*/ 139 w 186"/>
              <a:gd name="T9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30">
                <a:moveTo>
                  <a:pt x="145" y="124"/>
                </a:moveTo>
                <a:lnTo>
                  <a:pt x="145" y="124"/>
                </a:lnTo>
                <a:lnTo>
                  <a:pt x="147" y="122"/>
                </a:lnTo>
                <a:lnTo>
                  <a:pt x="154" y="118"/>
                </a:lnTo>
                <a:lnTo>
                  <a:pt x="162" y="113"/>
                </a:lnTo>
                <a:lnTo>
                  <a:pt x="162" y="113"/>
                </a:lnTo>
                <a:lnTo>
                  <a:pt x="163" y="111"/>
                </a:lnTo>
                <a:lnTo>
                  <a:pt x="165" y="106"/>
                </a:lnTo>
                <a:lnTo>
                  <a:pt x="166" y="102"/>
                </a:lnTo>
                <a:lnTo>
                  <a:pt x="168" y="98"/>
                </a:lnTo>
                <a:lnTo>
                  <a:pt x="168" y="98"/>
                </a:lnTo>
                <a:lnTo>
                  <a:pt x="171" y="97"/>
                </a:lnTo>
                <a:lnTo>
                  <a:pt x="176" y="96"/>
                </a:lnTo>
                <a:lnTo>
                  <a:pt x="183" y="95"/>
                </a:lnTo>
                <a:lnTo>
                  <a:pt x="183" y="95"/>
                </a:lnTo>
                <a:lnTo>
                  <a:pt x="184" y="95"/>
                </a:lnTo>
                <a:lnTo>
                  <a:pt x="186" y="93"/>
                </a:lnTo>
                <a:lnTo>
                  <a:pt x="186" y="90"/>
                </a:lnTo>
                <a:lnTo>
                  <a:pt x="182" y="83"/>
                </a:lnTo>
                <a:lnTo>
                  <a:pt x="182" y="83"/>
                </a:lnTo>
                <a:lnTo>
                  <a:pt x="177" y="80"/>
                </a:lnTo>
                <a:lnTo>
                  <a:pt x="170" y="75"/>
                </a:lnTo>
                <a:lnTo>
                  <a:pt x="154" y="67"/>
                </a:lnTo>
                <a:lnTo>
                  <a:pt x="154" y="67"/>
                </a:lnTo>
                <a:lnTo>
                  <a:pt x="145" y="64"/>
                </a:lnTo>
                <a:lnTo>
                  <a:pt x="136" y="61"/>
                </a:lnTo>
                <a:lnTo>
                  <a:pt x="136" y="61"/>
                </a:lnTo>
                <a:lnTo>
                  <a:pt x="134" y="58"/>
                </a:lnTo>
                <a:lnTo>
                  <a:pt x="131" y="53"/>
                </a:lnTo>
                <a:lnTo>
                  <a:pt x="128" y="47"/>
                </a:lnTo>
                <a:lnTo>
                  <a:pt x="124" y="39"/>
                </a:lnTo>
                <a:lnTo>
                  <a:pt x="124" y="39"/>
                </a:lnTo>
                <a:lnTo>
                  <a:pt x="120" y="35"/>
                </a:lnTo>
                <a:lnTo>
                  <a:pt x="117" y="32"/>
                </a:lnTo>
                <a:lnTo>
                  <a:pt x="109" y="26"/>
                </a:lnTo>
                <a:lnTo>
                  <a:pt x="109" y="26"/>
                </a:lnTo>
                <a:lnTo>
                  <a:pt x="104" y="19"/>
                </a:lnTo>
                <a:lnTo>
                  <a:pt x="98" y="12"/>
                </a:lnTo>
                <a:lnTo>
                  <a:pt x="90" y="1"/>
                </a:lnTo>
                <a:lnTo>
                  <a:pt x="90" y="1"/>
                </a:lnTo>
                <a:lnTo>
                  <a:pt x="88" y="0"/>
                </a:lnTo>
                <a:lnTo>
                  <a:pt x="86" y="0"/>
                </a:lnTo>
                <a:lnTo>
                  <a:pt x="82" y="0"/>
                </a:lnTo>
                <a:lnTo>
                  <a:pt x="78" y="2"/>
                </a:lnTo>
                <a:lnTo>
                  <a:pt x="76" y="3"/>
                </a:lnTo>
                <a:lnTo>
                  <a:pt x="76" y="3"/>
                </a:lnTo>
                <a:lnTo>
                  <a:pt x="71" y="10"/>
                </a:lnTo>
                <a:lnTo>
                  <a:pt x="65" y="17"/>
                </a:lnTo>
                <a:lnTo>
                  <a:pt x="65" y="17"/>
                </a:lnTo>
                <a:lnTo>
                  <a:pt x="62" y="21"/>
                </a:lnTo>
                <a:lnTo>
                  <a:pt x="61" y="26"/>
                </a:lnTo>
                <a:lnTo>
                  <a:pt x="60" y="29"/>
                </a:lnTo>
                <a:lnTo>
                  <a:pt x="58" y="32"/>
                </a:lnTo>
                <a:lnTo>
                  <a:pt x="58" y="32"/>
                </a:lnTo>
                <a:lnTo>
                  <a:pt x="55" y="32"/>
                </a:lnTo>
                <a:lnTo>
                  <a:pt x="53" y="32"/>
                </a:lnTo>
                <a:lnTo>
                  <a:pt x="46" y="29"/>
                </a:lnTo>
                <a:lnTo>
                  <a:pt x="40" y="26"/>
                </a:lnTo>
                <a:lnTo>
                  <a:pt x="38" y="23"/>
                </a:lnTo>
                <a:lnTo>
                  <a:pt x="38" y="23"/>
                </a:lnTo>
                <a:lnTo>
                  <a:pt x="30" y="15"/>
                </a:lnTo>
                <a:lnTo>
                  <a:pt x="27" y="10"/>
                </a:lnTo>
                <a:lnTo>
                  <a:pt x="23" y="7"/>
                </a:lnTo>
                <a:lnTo>
                  <a:pt x="23" y="7"/>
                </a:lnTo>
                <a:lnTo>
                  <a:pt x="22" y="8"/>
                </a:lnTo>
                <a:lnTo>
                  <a:pt x="19" y="10"/>
                </a:lnTo>
                <a:lnTo>
                  <a:pt x="19" y="10"/>
                </a:lnTo>
                <a:lnTo>
                  <a:pt x="21" y="16"/>
                </a:lnTo>
                <a:lnTo>
                  <a:pt x="22" y="22"/>
                </a:lnTo>
                <a:lnTo>
                  <a:pt x="22" y="22"/>
                </a:lnTo>
                <a:lnTo>
                  <a:pt x="24" y="26"/>
                </a:lnTo>
                <a:lnTo>
                  <a:pt x="26" y="29"/>
                </a:lnTo>
                <a:lnTo>
                  <a:pt x="24" y="33"/>
                </a:lnTo>
                <a:lnTo>
                  <a:pt x="23" y="35"/>
                </a:lnTo>
                <a:lnTo>
                  <a:pt x="23" y="35"/>
                </a:lnTo>
                <a:lnTo>
                  <a:pt x="17" y="39"/>
                </a:lnTo>
                <a:lnTo>
                  <a:pt x="14" y="39"/>
                </a:lnTo>
                <a:lnTo>
                  <a:pt x="12" y="38"/>
                </a:lnTo>
                <a:lnTo>
                  <a:pt x="12" y="38"/>
                </a:lnTo>
                <a:lnTo>
                  <a:pt x="8" y="32"/>
                </a:lnTo>
                <a:lnTo>
                  <a:pt x="7" y="29"/>
                </a:lnTo>
                <a:lnTo>
                  <a:pt x="7" y="29"/>
                </a:lnTo>
                <a:lnTo>
                  <a:pt x="6" y="31"/>
                </a:lnTo>
                <a:lnTo>
                  <a:pt x="6" y="31"/>
                </a:lnTo>
                <a:lnTo>
                  <a:pt x="2" y="33"/>
                </a:lnTo>
                <a:lnTo>
                  <a:pt x="1" y="34"/>
                </a:lnTo>
                <a:lnTo>
                  <a:pt x="0" y="38"/>
                </a:lnTo>
                <a:lnTo>
                  <a:pt x="0" y="38"/>
                </a:lnTo>
                <a:lnTo>
                  <a:pt x="0" y="40"/>
                </a:lnTo>
                <a:lnTo>
                  <a:pt x="1" y="44"/>
                </a:lnTo>
                <a:lnTo>
                  <a:pt x="5" y="51"/>
                </a:lnTo>
                <a:lnTo>
                  <a:pt x="5" y="51"/>
                </a:lnTo>
                <a:lnTo>
                  <a:pt x="7" y="53"/>
                </a:lnTo>
                <a:lnTo>
                  <a:pt x="8" y="54"/>
                </a:lnTo>
                <a:lnTo>
                  <a:pt x="10" y="54"/>
                </a:lnTo>
                <a:lnTo>
                  <a:pt x="11" y="56"/>
                </a:lnTo>
                <a:lnTo>
                  <a:pt x="11" y="56"/>
                </a:lnTo>
                <a:lnTo>
                  <a:pt x="12" y="60"/>
                </a:lnTo>
                <a:lnTo>
                  <a:pt x="14" y="63"/>
                </a:lnTo>
                <a:lnTo>
                  <a:pt x="17" y="66"/>
                </a:lnTo>
                <a:lnTo>
                  <a:pt x="18" y="70"/>
                </a:lnTo>
                <a:lnTo>
                  <a:pt x="18" y="70"/>
                </a:lnTo>
                <a:lnTo>
                  <a:pt x="19" y="81"/>
                </a:lnTo>
                <a:lnTo>
                  <a:pt x="19" y="86"/>
                </a:lnTo>
                <a:lnTo>
                  <a:pt x="19" y="88"/>
                </a:lnTo>
                <a:lnTo>
                  <a:pt x="19" y="88"/>
                </a:lnTo>
                <a:lnTo>
                  <a:pt x="21" y="90"/>
                </a:lnTo>
                <a:lnTo>
                  <a:pt x="21" y="95"/>
                </a:lnTo>
                <a:lnTo>
                  <a:pt x="21" y="95"/>
                </a:lnTo>
                <a:lnTo>
                  <a:pt x="29" y="90"/>
                </a:lnTo>
                <a:lnTo>
                  <a:pt x="33" y="87"/>
                </a:lnTo>
                <a:lnTo>
                  <a:pt x="33" y="87"/>
                </a:lnTo>
                <a:lnTo>
                  <a:pt x="43" y="85"/>
                </a:lnTo>
                <a:lnTo>
                  <a:pt x="58" y="82"/>
                </a:lnTo>
                <a:lnTo>
                  <a:pt x="58" y="82"/>
                </a:lnTo>
                <a:lnTo>
                  <a:pt x="62" y="82"/>
                </a:lnTo>
                <a:lnTo>
                  <a:pt x="66" y="83"/>
                </a:lnTo>
                <a:lnTo>
                  <a:pt x="72" y="87"/>
                </a:lnTo>
                <a:lnTo>
                  <a:pt x="72" y="87"/>
                </a:lnTo>
                <a:lnTo>
                  <a:pt x="77" y="88"/>
                </a:lnTo>
                <a:lnTo>
                  <a:pt x="83" y="88"/>
                </a:lnTo>
                <a:lnTo>
                  <a:pt x="88" y="88"/>
                </a:lnTo>
                <a:lnTo>
                  <a:pt x="91" y="90"/>
                </a:lnTo>
                <a:lnTo>
                  <a:pt x="92" y="91"/>
                </a:lnTo>
                <a:lnTo>
                  <a:pt x="92" y="91"/>
                </a:lnTo>
                <a:lnTo>
                  <a:pt x="94" y="95"/>
                </a:lnTo>
                <a:lnTo>
                  <a:pt x="98" y="98"/>
                </a:lnTo>
                <a:lnTo>
                  <a:pt x="103" y="104"/>
                </a:lnTo>
                <a:lnTo>
                  <a:pt x="103" y="104"/>
                </a:lnTo>
                <a:lnTo>
                  <a:pt x="106" y="106"/>
                </a:lnTo>
                <a:lnTo>
                  <a:pt x="110" y="107"/>
                </a:lnTo>
                <a:lnTo>
                  <a:pt x="114" y="109"/>
                </a:lnTo>
                <a:lnTo>
                  <a:pt x="115" y="109"/>
                </a:lnTo>
                <a:lnTo>
                  <a:pt x="117" y="111"/>
                </a:lnTo>
                <a:lnTo>
                  <a:pt x="117" y="111"/>
                </a:lnTo>
                <a:lnTo>
                  <a:pt x="118" y="124"/>
                </a:lnTo>
                <a:lnTo>
                  <a:pt x="118" y="124"/>
                </a:lnTo>
                <a:lnTo>
                  <a:pt x="128" y="128"/>
                </a:lnTo>
                <a:lnTo>
                  <a:pt x="135" y="130"/>
                </a:lnTo>
                <a:lnTo>
                  <a:pt x="135" y="130"/>
                </a:lnTo>
                <a:lnTo>
                  <a:pt x="139" y="129"/>
                </a:lnTo>
                <a:lnTo>
                  <a:pt x="141" y="129"/>
                </a:lnTo>
                <a:lnTo>
                  <a:pt x="145" y="1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6" name="Freeform 268"/>
          <p:cNvSpPr>
            <a:spLocks/>
          </p:cNvSpPr>
          <p:nvPr/>
        </p:nvSpPr>
        <p:spPr bwMode="gray">
          <a:xfrm>
            <a:off x="2634621" y="3703717"/>
            <a:ext cx="437791" cy="404416"/>
          </a:xfrm>
          <a:custGeom>
            <a:avLst/>
            <a:gdLst>
              <a:gd name="T0" fmla="*/ 225 w 259"/>
              <a:gd name="T1" fmla="*/ 233 h 236"/>
              <a:gd name="T2" fmla="*/ 184 w 259"/>
              <a:gd name="T3" fmla="*/ 228 h 236"/>
              <a:gd name="T4" fmla="*/ 176 w 259"/>
              <a:gd name="T5" fmla="*/ 223 h 236"/>
              <a:gd name="T6" fmla="*/ 169 w 259"/>
              <a:gd name="T7" fmla="*/ 206 h 236"/>
              <a:gd name="T8" fmla="*/ 164 w 259"/>
              <a:gd name="T9" fmla="*/ 205 h 236"/>
              <a:gd name="T10" fmla="*/ 152 w 259"/>
              <a:gd name="T11" fmla="*/ 213 h 236"/>
              <a:gd name="T12" fmla="*/ 143 w 259"/>
              <a:gd name="T13" fmla="*/ 213 h 236"/>
              <a:gd name="T14" fmla="*/ 122 w 259"/>
              <a:gd name="T15" fmla="*/ 207 h 236"/>
              <a:gd name="T16" fmla="*/ 112 w 259"/>
              <a:gd name="T17" fmla="*/ 196 h 236"/>
              <a:gd name="T18" fmla="*/ 100 w 259"/>
              <a:gd name="T19" fmla="*/ 191 h 236"/>
              <a:gd name="T20" fmla="*/ 86 w 259"/>
              <a:gd name="T21" fmla="*/ 170 h 236"/>
              <a:gd name="T22" fmla="*/ 83 w 259"/>
              <a:gd name="T23" fmla="*/ 168 h 236"/>
              <a:gd name="T24" fmla="*/ 73 w 259"/>
              <a:gd name="T25" fmla="*/ 162 h 236"/>
              <a:gd name="T26" fmla="*/ 67 w 259"/>
              <a:gd name="T27" fmla="*/ 161 h 236"/>
              <a:gd name="T28" fmla="*/ 64 w 259"/>
              <a:gd name="T29" fmla="*/ 163 h 236"/>
              <a:gd name="T30" fmla="*/ 58 w 259"/>
              <a:gd name="T31" fmla="*/ 138 h 236"/>
              <a:gd name="T32" fmla="*/ 20 w 259"/>
              <a:gd name="T33" fmla="*/ 90 h 236"/>
              <a:gd name="T34" fmla="*/ 30 w 259"/>
              <a:gd name="T35" fmla="*/ 76 h 236"/>
              <a:gd name="T36" fmla="*/ 10 w 259"/>
              <a:gd name="T37" fmla="*/ 51 h 236"/>
              <a:gd name="T38" fmla="*/ 1 w 259"/>
              <a:gd name="T39" fmla="*/ 0 h 236"/>
              <a:gd name="T40" fmla="*/ 10 w 259"/>
              <a:gd name="T41" fmla="*/ 9 h 236"/>
              <a:gd name="T42" fmla="*/ 36 w 259"/>
              <a:gd name="T43" fmla="*/ 19 h 236"/>
              <a:gd name="T44" fmla="*/ 56 w 259"/>
              <a:gd name="T45" fmla="*/ 8 h 236"/>
              <a:gd name="T46" fmla="*/ 57 w 259"/>
              <a:gd name="T47" fmla="*/ 23 h 236"/>
              <a:gd name="T48" fmla="*/ 67 w 259"/>
              <a:gd name="T49" fmla="*/ 26 h 236"/>
              <a:gd name="T50" fmla="*/ 73 w 259"/>
              <a:gd name="T51" fmla="*/ 42 h 236"/>
              <a:gd name="T52" fmla="*/ 90 w 259"/>
              <a:gd name="T53" fmla="*/ 51 h 236"/>
              <a:gd name="T54" fmla="*/ 104 w 259"/>
              <a:gd name="T55" fmla="*/ 51 h 236"/>
              <a:gd name="T56" fmla="*/ 117 w 259"/>
              <a:gd name="T57" fmla="*/ 52 h 236"/>
              <a:gd name="T58" fmla="*/ 136 w 259"/>
              <a:gd name="T59" fmla="*/ 44 h 236"/>
              <a:gd name="T60" fmla="*/ 173 w 259"/>
              <a:gd name="T61" fmla="*/ 31 h 236"/>
              <a:gd name="T62" fmla="*/ 173 w 259"/>
              <a:gd name="T63" fmla="*/ 31 h 236"/>
              <a:gd name="T64" fmla="*/ 179 w 259"/>
              <a:gd name="T65" fmla="*/ 31 h 236"/>
              <a:gd name="T66" fmla="*/ 203 w 259"/>
              <a:gd name="T67" fmla="*/ 37 h 236"/>
              <a:gd name="T68" fmla="*/ 218 w 259"/>
              <a:gd name="T69" fmla="*/ 53 h 236"/>
              <a:gd name="T70" fmla="*/ 232 w 259"/>
              <a:gd name="T71" fmla="*/ 60 h 236"/>
              <a:gd name="T72" fmla="*/ 232 w 259"/>
              <a:gd name="T73" fmla="*/ 61 h 236"/>
              <a:gd name="T74" fmla="*/ 232 w 259"/>
              <a:gd name="T75" fmla="*/ 61 h 236"/>
              <a:gd name="T76" fmla="*/ 232 w 259"/>
              <a:gd name="T77" fmla="*/ 61 h 236"/>
              <a:gd name="T78" fmla="*/ 233 w 259"/>
              <a:gd name="T79" fmla="*/ 73 h 236"/>
              <a:gd name="T80" fmla="*/ 233 w 259"/>
              <a:gd name="T81" fmla="*/ 80 h 236"/>
              <a:gd name="T82" fmla="*/ 224 w 259"/>
              <a:gd name="T83" fmla="*/ 93 h 236"/>
              <a:gd name="T84" fmla="*/ 229 w 259"/>
              <a:gd name="T85" fmla="*/ 111 h 236"/>
              <a:gd name="T86" fmla="*/ 227 w 259"/>
              <a:gd name="T87" fmla="*/ 138 h 236"/>
              <a:gd name="T88" fmla="*/ 239 w 259"/>
              <a:gd name="T89" fmla="*/ 149 h 236"/>
              <a:gd name="T90" fmla="*/ 230 w 259"/>
              <a:gd name="T91" fmla="*/ 165 h 236"/>
              <a:gd name="T92" fmla="*/ 230 w 259"/>
              <a:gd name="T93" fmla="*/ 165 h 236"/>
              <a:gd name="T94" fmla="*/ 230 w 259"/>
              <a:gd name="T95" fmla="*/ 165 h 236"/>
              <a:gd name="T96" fmla="*/ 235 w 259"/>
              <a:gd name="T97" fmla="*/ 179 h 236"/>
              <a:gd name="T98" fmla="*/ 253 w 259"/>
              <a:gd name="T99" fmla="*/ 202 h 236"/>
              <a:gd name="T100" fmla="*/ 259 w 259"/>
              <a:gd name="T101" fmla="*/ 212 h 236"/>
              <a:gd name="T102" fmla="*/ 259 w 259"/>
              <a:gd name="T103" fmla="*/ 213 h 236"/>
              <a:gd name="T104" fmla="*/ 255 w 259"/>
              <a:gd name="T105" fmla="*/ 215 h 236"/>
              <a:gd name="T106" fmla="*/ 254 w 259"/>
              <a:gd name="T107" fmla="*/ 215 h 236"/>
              <a:gd name="T108" fmla="*/ 248 w 259"/>
              <a:gd name="T109" fmla="*/ 215 h 236"/>
              <a:gd name="T110" fmla="*/ 244 w 259"/>
              <a:gd name="T111"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9" h="236">
                <a:moveTo>
                  <a:pt x="238" y="236"/>
                </a:moveTo>
                <a:lnTo>
                  <a:pt x="238" y="236"/>
                </a:lnTo>
                <a:lnTo>
                  <a:pt x="234" y="236"/>
                </a:lnTo>
                <a:lnTo>
                  <a:pt x="234" y="236"/>
                </a:lnTo>
                <a:lnTo>
                  <a:pt x="225" y="233"/>
                </a:lnTo>
                <a:lnTo>
                  <a:pt x="225" y="233"/>
                </a:lnTo>
                <a:lnTo>
                  <a:pt x="223" y="233"/>
                </a:lnTo>
                <a:lnTo>
                  <a:pt x="223" y="233"/>
                </a:lnTo>
                <a:lnTo>
                  <a:pt x="203" y="231"/>
                </a:lnTo>
                <a:lnTo>
                  <a:pt x="203" y="231"/>
                </a:lnTo>
                <a:lnTo>
                  <a:pt x="192" y="229"/>
                </a:lnTo>
                <a:lnTo>
                  <a:pt x="184" y="228"/>
                </a:lnTo>
                <a:lnTo>
                  <a:pt x="184" y="228"/>
                </a:lnTo>
                <a:lnTo>
                  <a:pt x="180" y="227"/>
                </a:lnTo>
                <a:lnTo>
                  <a:pt x="180" y="227"/>
                </a:lnTo>
                <a:lnTo>
                  <a:pt x="177" y="225"/>
                </a:lnTo>
                <a:lnTo>
                  <a:pt x="176" y="223"/>
                </a:lnTo>
                <a:lnTo>
                  <a:pt x="176" y="223"/>
                </a:lnTo>
                <a:lnTo>
                  <a:pt x="175" y="218"/>
                </a:lnTo>
                <a:lnTo>
                  <a:pt x="175" y="218"/>
                </a:lnTo>
                <a:lnTo>
                  <a:pt x="171" y="210"/>
                </a:lnTo>
                <a:lnTo>
                  <a:pt x="171" y="210"/>
                </a:lnTo>
                <a:lnTo>
                  <a:pt x="169" y="206"/>
                </a:lnTo>
                <a:lnTo>
                  <a:pt x="169" y="206"/>
                </a:lnTo>
                <a:lnTo>
                  <a:pt x="168" y="205"/>
                </a:lnTo>
                <a:lnTo>
                  <a:pt x="168" y="205"/>
                </a:lnTo>
                <a:lnTo>
                  <a:pt x="165" y="205"/>
                </a:lnTo>
                <a:lnTo>
                  <a:pt x="165" y="205"/>
                </a:lnTo>
                <a:lnTo>
                  <a:pt x="165" y="205"/>
                </a:lnTo>
                <a:lnTo>
                  <a:pt x="164" y="205"/>
                </a:lnTo>
                <a:lnTo>
                  <a:pt x="164" y="205"/>
                </a:lnTo>
                <a:lnTo>
                  <a:pt x="164" y="205"/>
                </a:lnTo>
                <a:lnTo>
                  <a:pt x="157" y="211"/>
                </a:lnTo>
                <a:lnTo>
                  <a:pt x="157" y="211"/>
                </a:lnTo>
                <a:lnTo>
                  <a:pt x="152" y="213"/>
                </a:lnTo>
                <a:lnTo>
                  <a:pt x="152" y="213"/>
                </a:lnTo>
                <a:lnTo>
                  <a:pt x="149" y="215"/>
                </a:lnTo>
                <a:lnTo>
                  <a:pt x="149" y="215"/>
                </a:lnTo>
                <a:lnTo>
                  <a:pt x="148" y="215"/>
                </a:lnTo>
                <a:lnTo>
                  <a:pt x="148" y="215"/>
                </a:lnTo>
                <a:lnTo>
                  <a:pt x="148" y="215"/>
                </a:lnTo>
                <a:lnTo>
                  <a:pt x="143" y="213"/>
                </a:lnTo>
                <a:lnTo>
                  <a:pt x="143" y="213"/>
                </a:lnTo>
                <a:lnTo>
                  <a:pt x="134" y="211"/>
                </a:lnTo>
                <a:lnTo>
                  <a:pt x="134" y="211"/>
                </a:lnTo>
                <a:lnTo>
                  <a:pt x="127" y="209"/>
                </a:lnTo>
                <a:lnTo>
                  <a:pt x="127" y="209"/>
                </a:lnTo>
                <a:lnTo>
                  <a:pt x="122" y="207"/>
                </a:lnTo>
                <a:lnTo>
                  <a:pt x="118" y="205"/>
                </a:lnTo>
                <a:lnTo>
                  <a:pt x="118" y="205"/>
                </a:lnTo>
                <a:lnTo>
                  <a:pt x="117" y="202"/>
                </a:lnTo>
                <a:lnTo>
                  <a:pt x="115" y="199"/>
                </a:lnTo>
                <a:lnTo>
                  <a:pt x="115" y="199"/>
                </a:lnTo>
                <a:lnTo>
                  <a:pt x="112" y="196"/>
                </a:lnTo>
                <a:lnTo>
                  <a:pt x="112" y="196"/>
                </a:lnTo>
                <a:lnTo>
                  <a:pt x="107" y="194"/>
                </a:lnTo>
                <a:lnTo>
                  <a:pt x="107" y="194"/>
                </a:lnTo>
                <a:lnTo>
                  <a:pt x="102" y="193"/>
                </a:lnTo>
                <a:lnTo>
                  <a:pt x="100" y="191"/>
                </a:lnTo>
                <a:lnTo>
                  <a:pt x="100" y="191"/>
                </a:lnTo>
                <a:lnTo>
                  <a:pt x="97" y="189"/>
                </a:lnTo>
                <a:lnTo>
                  <a:pt x="95" y="185"/>
                </a:lnTo>
                <a:lnTo>
                  <a:pt x="95" y="185"/>
                </a:lnTo>
                <a:lnTo>
                  <a:pt x="89" y="174"/>
                </a:lnTo>
                <a:lnTo>
                  <a:pt x="89" y="174"/>
                </a:lnTo>
                <a:lnTo>
                  <a:pt x="86" y="170"/>
                </a:lnTo>
                <a:lnTo>
                  <a:pt x="86" y="170"/>
                </a:lnTo>
                <a:lnTo>
                  <a:pt x="85" y="168"/>
                </a:lnTo>
                <a:lnTo>
                  <a:pt x="85" y="168"/>
                </a:lnTo>
                <a:lnTo>
                  <a:pt x="83" y="168"/>
                </a:lnTo>
                <a:lnTo>
                  <a:pt x="83" y="168"/>
                </a:lnTo>
                <a:lnTo>
                  <a:pt x="83" y="168"/>
                </a:lnTo>
                <a:lnTo>
                  <a:pt x="79" y="167"/>
                </a:lnTo>
                <a:lnTo>
                  <a:pt x="79" y="167"/>
                </a:lnTo>
                <a:lnTo>
                  <a:pt x="75" y="164"/>
                </a:lnTo>
                <a:lnTo>
                  <a:pt x="75" y="164"/>
                </a:lnTo>
                <a:lnTo>
                  <a:pt x="73" y="162"/>
                </a:lnTo>
                <a:lnTo>
                  <a:pt x="73" y="162"/>
                </a:lnTo>
                <a:lnTo>
                  <a:pt x="70" y="161"/>
                </a:lnTo>
                <a:lnTo>
                  <a:pt x="70" y="161"/>
                </a:lnTo>
                <a:lnTo>
                  <a:pt x="69" y="159"/>
                </a:lnTo>
                <a:lnTo>
                  <a:pt x="69" y="159"/>
                </a:lnTo>
                <a:lnTo>
                  <a:pt x="69" y="159"/>
                </a:lnTo>
                <a:lnTo>
                  <a:pt x="67" y="161"/>
                </a:lnTo>
                <a:lnTo>
                  <a:pt x="67" y="161"/>
                </a:lnTo>
                <a:lnTo>
                  <a:pt x="65" y="163"/>
                </a:lnTo>
                <a:lnTo>
                  <a:pt x="65" y="163"/>
                </a:lnTo>
                <a:lnTo>
                  <a:pt x="65" y="163"/>
                </a:lnTo>
                <a:lnTo>
                  <a:pt x="65" y="163"/>
                </a:lnTo>
                <a:lnTo>
                  <a:pt x="64" y="163"/>
                </a:lnTo>
                <a:lnTo>
                  <a:pt x="64" y="163"/>
                </a:lnTo>
                <a:lnTo>
                  <a:pt x="59" y="157"/>
                </a:lnTo>
                <a:lnTo>
                  <a:pt x="57" y="151"/>
                </a:lnTo>
                <a:lnTo>
                  <a:pt x="57" y="151"/>
                </a:lnTo>
                <a:lnTo>
                  <a:pt x="58" y="143"/>
                </a:lnTo>
                <a:lnTo>
                  <a:pt x="58" y="138"/>
                </a:lnTo>
                <a:lnTo>
                  <a:pt x="56" y="135"/>
                </a:lnTo>
                <a:lnTo>
                  <a:pt x="56" y="135"/>
                </a:lnTo>
                <a:lnTo>
                  <a:pt x="36" y="113"/>
                </a:lnTo>
                <a:lnTo>
                  <a:pt x="25" y="99"/>
                </a:lnTo>
                <a:lnTo>
                  <a:pt x="21" y="93"/>
                </a:lnTo>
                <a:lnTo>
                  <a:pt x="20" y="90"/>
                </a:lnTo>
                <a:lnTo>
                  <a:pt x="20" y="90"/>
                </a:lnTo>
                <a:lnTo>
                  <a:pt x="22" y="87"/>
                </a:lnTo>
                <a:lnTo>
                  <a:pt x="26" y="83"/>
                </a:lnTo>
                <a:lnTo>
                  <a:pt x="29" y="79"/>
                </a:lnTo>
                <a:lnTo>
                  <a:pt x="30" y="77"/>
                </a:lnTo>
                <a:lnTo>
                  <a:pt x="30" y="76"/>
                </a:lnTo>
                <a:lnTo>
                  <a:pt x="30" y="76"/>
                </a:lnTo>
                <a:lnTo>
                  <a:pt x="26" y="72"/>
                </a:lnTo>
                <a:lnTo>
                  <a:pt x="21" y="66"/>
                </a:lnTo>
                <a:lnTo>
                  <a:pt x="15" y="58"/>
                </a:lnTo>
                <a:lnTo>
                  <a:pt x="10" y="51"/>
                </a:lnTo>
                <a:lnTo>
                  <a:pt x="10" y="51"/>
                </a:lnTo>
                <a:lnTo>
                  <a:pt x="6" y="42"/>
                </a:lnTo>
                <a:lnTo>
                  <a:pt x="4" y="31"/>
                </a:lnTo>
                <a:lnTo>
                  <a:pt x="1" y="21"/>
                </a:lnTo>
                <a:lnTo>
                  <a:pt x="0" y="15"/>
                </a:lnTo>
                <a:lnTo>
                  <a:pt x="0" y="15"/>
                </a:lnTo>
                <a:lnTo>
                  <a:pt x="1" y="0"/>
                </a:lnTo>
                <a:lnTo>
                  <a:pt x="1" y="0"/>
                </a:lnTo>
                <a:lnTo>
                  <a:pt x="4" y="3"/>
                </a:lnTo>
                <a:lnTo>
                  <a:pt x="4" y="3"/>
                </a:lnTo>
                <a:lnTo>
                  <a:pt x="5" y="4"/>
                </a:lnTo>
                <a:lnTo>
                  <a:pt x="5" y="4"/>
                </a:lnTo>
                <a:lnTo>
                  <a:pt x="10" y="9"/>
                </a:lnTo>
                <a:lnTo>
                  <a:pt x="17" y="14"/>
                </a:lnTo>
                <a:lnTo>
                  <a:pt x="30" y="20"/>
                </a:lnTo>
                <a:lnTo>
                  <a:pt x="30" y="20"/>
                </a:lnTo>
                <a:lnTo>
                  <a:pt x="31" y="20"/>
                </a:lnTo>
                <a:lnTo>
                  <a:pt x="31" y="20"/>
                </a:lnTo>
                <a:lnTo>
                  <a:pt x="36" y="19"/>
                </a:lnTo>
                <a:lnTo>
                  <a:pt x="42" y="15"/>
                </a:lnTo>
                <a:lnTo>
                  <a:pt x="48" y="12"/>
                </a:lnTo>
                <a:lnTo>
                  <a:pt x="54" y="9"/>
                </a:lnTo>
                <a:lnTo>
                  <a:pt x="54" y="9"/>
                </a:lnTo>
                <a:lnTo>
                  <a:pt x="56" y="8"/>
                </a:lnTo>
                <a:lnTo>
                  <a:pt x="56" y="8"/>
                </a:lnTo>
                <a:lnTo>
                  <a:pt x="57" y="9"/>
                </a:lnTo>
                <a:lnTo>
                  <a:pt x="57" y="9"/>
                </a:lnTo>
                <a:lnTo>
                  <a:pt x="57" y="13"/>
                </a:lnTo>
                <a:lnTo>
                  <a:pt x="57" y="18"/>
                </a:lnTo>
                <a:lnTo>
                  <a:pt x="57" y="23"/>
                </a:lnTo>
                <a:lnTo>
                  <a:pt x="57" y="23"/>
                </a:lnTo>
                <a:lnTo>
                  <a:pt x="59" y="24"/>
                </a:lnTo>
                <a:lnTo>
                  <a:pt x="61" y="25"/>
                </a:lnTo>
                <a:lnTo>
                  <a:pt x="65" y="26"/>
                </a:lnTo>
                <a:lnTo>
                  <a:pt x="65" y="26"/>
                </a:lnTo>
                <a:lnTo>
                  <a:pt x="67" y="26"/>
                </a:lnTo>
                <a:lnTo>
                  <a:pt x="67" y="26"/>
                </a:lnTo>
                <a:lnTo>
                  <a:pt x="68" y="34"/>
                </a:lnTo>
                <a:lnTo>
                  <a:pt x="70" y="40"/>
                </a:lnTo>
                <a:lnTo>
                  <a:pt x="70" y="40"/>
                </a:lnTo>
                <a:lnTo>
                  <a:pt x="72" y="41"/>
                </a:lnTo>
                <a:lnTo>
                  <a:pt x="73" y="42"/>
                </a:lnTo>
                <a:lnTo>
                  <a:pt x="73" y="42"/>
                </a:lnTo>
                <a:lnTo>
                  <a:pt x="75" y="41"/>
                </a:lnTo>
                <a:lnTo>
                  <a:pt x="79" y="41"/>
                </a:lnTo>
                <a:lnTo>
                  <a:pt x="79" y="41"/>
                </a:lnTo>
                <a:lnTo>
                  <a:pt x="83" y="41"/>
                </a:lnTo>
                <a:lnTo>
                  <a:pt x="85" y="45"/>
                </a:lnTo>
                <a:lnTo>
                  <a:pt x="90" y="51"/>
                </a:lnTo>
                <a:lnTo>
                  <a:pt x="90" y="51"/>
                </a:lnTo>
                <a:lnTo>
                  <a:pt x="93" y="52"/>
                </a:lnTo>
                <a:lnTo>
                  <a:pt x="95" y="52"/>
                </a:lnTo>
                <a:lnTo>
                  <a:pt x="95" y="52"/>
                </a:lnTo>
                <a:lnTo>
                  <a:pt x="104" y="51"/>
                </a:lnTo>
                <a:lnTo>
                  <a:pt x="104" y="51"/>
                </a:lnTo>
                <a:lnTo>
                  <a:pt x="105" y="51"/>
                </a:lnTo>
                <a:lnTo>
                  <a:pt x="105" y="51"/>
                </a:lnTo>
                <a:lnTo>
                  <a:pt x="115" y="52"/>
                </a:lnTo>
                <a:lnTo>
                  <a:pt x="115" y="52"/>
                </a:lnTo>
                <a:lnTo>
                  <a:pt x="117" y="52"/>
                </a:lnTo>
                <a:lnTo>
                  <a:pt x="117" y="52"/>
                </a:lnTo>
                <a:lnTo>
                  <a:pt x="126" y="52"/>
                </a:lnTo>
                <a:lnTo>
                  <a:pt x="133" y="50"/>
                </a:lnTo>
                <a:lnTo>
                  <a:pt x="133" y="50"/>
                </a:lnTo>
                <a:lnTo>
                  <a:pt x="134" y="50"/>
                </a:lnTo>
                <a:lnTo>
                  <a:pt x="136" y="47"/>
                </a:lnTo>
                <a:lnTo>
                  <a:pt x="136" y="44"/>
                </a:lnTo>
                <a:lnTo>
                  <a:pt x="136" y="44"/>
                </a:lnTo>
                <a:lnTo>
                  <a:pt x="144" y="39"/>
                </a:lnTo>
                <a:lnTo>
                  <a:pt x="148" y="36"/>
                </a:lnTo>
                <a:lnTo>
                  <a:pt x="148" y="36"/>
                </a:lnTo>
                <a:lnTo>
                  <a:pt x="158" y="34"/>
                </a:lnTo>
                <a:lnTo>
                  <a:pt x="173" y="31"/>
                </a:lnTo>
                <a:lnTo>
                  <a:pt x="173" y="31"/>
                </a:lnTo>
                <a:lnTo>
                  <a:pt x="173" y="31"/>
                </a:lnTo>
                <a:lnTo>
                  <a:pt x="173" y="31"/>
                </a:lnTo>
                <a:lnTo>
                  <a:pt x="173" y="31"/>
                </a:lnTo>
                <a:lnTo>
                  <a:pt x="173" y="31"/>
                </a:lnTo>
                <a:lnTo>
                  <a:pt x="173" y="31"/>
                </a:lnTo>
                <a:lnTo>
                  <a:pt x="173" y="31"/>
                </a:lnTo>
                <a:lnTo>
                  <a:pt x="175" y="31"/>
                </a:lnTo>
                <a:lnTo>
                  <a:pt x="175" y="31"/>
                </a:lnTo>
                <a:lnTo>
                  <a:pt x="175" y="31"/>
                </a:lnTo>
                <a:lnTo>
                  <a:pt x="175" y="31"/>
                </a:lnTo>
                <a:lnTo>
                  <a:pt x="179" y="31"/>
                </a:lnTo>
                <a:lnTo>
                  <a:pt x="181" y="32"/>
                </a:lnTo>
                <a:lnTo>
                  <a:pt x="187" y="36"/>
                </a:lnTo>
                <a:lnTo>
                  <a:pt x="187" y="36"/>
                </a:lnTo>
                <a:lnTo>
                  <a:pt x="192" y="37"/>
                </a:lnTo>
                <a:lnTo>
                  <a:pt x="198" y="37"/>
                </a:lnTo>
                <a:lnTo>
                  <a:pt x="203" y="37"/>
                </a:lnTo>
                <a:lnTo>
                  <a:pt x="206" y="39"/>
                </a:lnTo>
                <a:lnTo>
                  <a:pt x="207" y="40"/>
                </a:lnTo>
                <a:lnTo>
                  <a:pt x="207" y="40"/>
                </a:lnTo>
                <a:lnTo>
                  <a:pt x="209" y="44"/>
                </a:lnTo>
                <a:lnTo>
                  <a:pt x="213" y="47"/>
                </a:lnTo>
                <a:lnTo>
                  <a:pt x="218" y="53"/>
                </a:lnTo>
                <a:lnTo>
                  <a:pt x="218" y="53"/>
                </a:lnTo>
                <a:lnTo>
                  <a:pt x="221" y="55"/>
                </a:lnTo>
                <a:lnTo>
                  <a:pt x="225" y="56"/>
                </a:lnTo>
                <a:lnTo>
                  <a:pt x="229" y="58"/>
                </a:lnTo>
                <a:lnTo>
                  <a:pt x="230" y="58"/>
                </a:lnTo>
                <a:lnTo>
                  <a:pt x="232" y="60"/>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2" y="61"/>
                </a:lnTo>
                <a:lnTo>
                  <a:pt x="233" y="73"/>
                </a:lnTo>
                <a:lnTo>
                  <a:pt x="233" y="73"/>
                </a:lnTo>
                <a:lnTo>
                  <a:pt x="233" y="73"/>
                </a:lnTo>
                <a:lnTo>
                  <a:pt x="233" y="73"/>
                </a:lnTo>
                <a:lnTo>
                  <a:pt x="233" y="73"/>
                </a:lnTo>
                <a:lnTo>
                  <a:pt x="233" y="73"/>
                </a:lnTo>
                <a:lnTo>
                  <a:pt x="233" y="80"/>
                </a:lnTo>
                <a:lnTo>
                  <a:pt x="233" y="80"/>
                </a:lnTo>
                <a:lnTo>
                  <a:pt x="233" y="80"/>
                </a:lnTo>
                <a:lnTo>
                  <a:pt x="233" y="80"/>
                </a:lnTo>
                <a:lnTo>
                  <a:pt x="233" y="80"/>
                </a:lnTo>
                <a:lnTo>
                  <a:pt x="233" y="82"/>
                </a:lnTo>
                <a:lnTo>
                  <a:pt x="233" y="82"/>
                </a:lnTo>
                <a:lnTo>
                  <a:pt x="230" y="87"/>
                </a:lnTo>
                <a:lnTo>
                  <a:pt x="225" y="92"/>
                </a:lnTo>
                <a:lnTo>
                  <a:pt x="225" y="92"/>
                </a:lnTo>
                <a:lnTo>
                  <a:pt x="224" y="93"/>
                </a:lnTo>
                <a:lnTo>
                  <a:pt x="224" y="93"/>
                </a:lnTo>
                <a:lnTo>
                  <a:pt x="225" y="98"/>
                </a:lnTo>
                <a:lnTo>
                  <a:pt x="227" y="101"/>
                </a:lnTo>
                <a:lnTo>
                  <a:pt x="229" y="110"/>
                </a:lnTo>
                <a:lnTo>
                  <a:pt x="229" y="110"/>
                </a:lnTo>
                <a:lnTo>
                  <a:pt x="229" y="111"/>
                </a:lnTo>
                <a:lnTo>
                  <a:pt x="229" y="111"/>
                </a:lnTo>
                <a:lnTo>
                  <a:pt x="227" y="119"/>
                </a:lnTo>
                <a:lnTo>
                  <a:pt x="225" y="131"/>
                </a:lnTo>
                <a:lnTo>
                  <a:pt x="225" y="131"/>
                </a:lnTo>
                <a:lnTo>
                  <a:pt x="225" y="135"/>
                </a:lnTo>
                <a:lnTo>
                  <a:pt x="227" y="138"/>
                </a:lnTo>
                <a:lnTo>
                  <a:pt x="227" y="138"/>
                </a:lnTo>
                <a:lnTo>
                  <a:pt x="230" y="142"/>
                </a:lnTo>
                <a:lnTo>
                  <a:pt x="233" y="145"/>
                </a:lnTo>
                <a:lnTo>
                  <a:pt x="238" y="148"/>
                </a:lnTo>
                <a:lnTo>
                  <a:pt x="238" y="148"/>
                </a:lnTo>
                <a:lnTo>
                  <a:pt x="239" y="149"/>
                </a:lnTo>
                <a:lnTo>
                  <a:pt x="239" y="151"/>
                </a:lnTo>
                <a:lnTo>
                  <a:pt x="239" y="151"/>
                </a:lnTo>
                <a:lnTo>
                  <a:pt x="238" y="154"/>
                </a:lnTo>
                <a:lnTo>
                  <a:pt x="235" y="158"/>
                </a:lnTo>
                <a:lnTo>
                  <a:pt x="230" y="165"/>
                </a:lnTo>
                <a:lnTo>
                  <a:pt x="230" y="165"/>
                </a:lnTo>
                <a:lnTo>
                  <a:pt x="230" y="165"/>
                </a:lnTo>
                <a:lnTo>
                  <a:pt x="230" y="165"/>
                </a:lnTo>
                <a:lnTo>
                  <a:pt x="230" y="165"/>
                </a:lnTo>
                <a:lnTo>
                  <a:pt x="230" y="165"/>
                </a:lnTo>
                <a:lnTo>
                  <a:pt x="230" y="165"/>
                </a:lnTo>
                <a:lnTo>
                  <a:pt x="230" y="165"/>
                </a:lnTo>
                <a:lnTo>
                  <a:pt x="230" y="165"/>
                </a:lnTo>
                <a:lnTo>
                  <a:pt x="230" y="165"/>
                </a:lnTo>
                <a:lnTo>
                  <a:pt x="230" y="165"/>
                </a:lnTo>
                <a:lnTo>
                  <a:pt x="230" y="165"/>
                </a:lnTo>
                <a:lnTo>
                  <a:pt x="230" y="165"/>
                </a:lnTo>
                <a:lnTo>
                  <a:pt x="230" y="165"/>
                </a:lnTo>
                <a:lnTo>
                  <a:pt x="230" y="168"/>
                </a:lnTo>
                <a:lnTo>
                  <a:pt x="232" y="172"/>
                </a:lnTo>
                <a:lnTo>
                  <a:pt x="235" y="178"/>
                </a:lnTo>
                <a:lnTo>
                  <a:pt x="235" y="178"/>
                </a:lnTo>
                <a:lnTo>
                  <a:pt x="235" y="179"/>
                </a:lnTo>
                <a:lnTo>
                  <a:pt x="235" y="179"/>
                </a:lnTo>
                <a:lnTo>
                  <a:pt x="239" y="184"/>
                </a:lnTo>
                <a:lnTo>
                  <a:pt x="248" y="190"/>
                </a:lnTo>
                <a:lnTo>
                  <a:pt x="248" y="190"/>
                </a:lnTo>
                <a:lnTo>
                  <a:pt x="250" y="194"/>
                </a:lnTo>
                <a:lnTo>
                  <a:pt x="251" y="196"/>
                </a:lnTo>
                <a:lnTo>
                  <a:pt x="253" y="202"/>
                </a:lnTo>
                <a:lnTo>
                  <a:pt x="253" y="202"/>
                </a:lnTo>
                <a:lnTo>
                  <a:pt x="254" y="206"/>
                </a:lnTo>
                <a:lnTo>
                  <a:pt x="256" y="209"/>
                </a:lnTo>
                <a:lnTo>
                  <a:pt x="257" y="211"/>
                </a:lnTo>
                <a:lnTo>
                  <a:pt x="259" y="212"/>
                </a:lnTo>
                <a:lnTo>
                  <a:pt x="259" y="212"/>
                </a:lnTo>
                <a:lnTo>
                  <a:pt x="259" y="213"/>
                </a:lnTo>
                <a:lnTo>
                  <a:pt x="259" y="213"/>
                </a:lnTo>
                <a:lnTo>
                  <a:pt x="259" y="213"/>
                </a:lnTo>
                <a:lnTo>
                  <a:pt x="259" y="213"/>
                </a:lnTo>
                <a:lnTo>
                  <a:pt x="259" y="213"/>
                </a:lnTo>
                <a:lnTo>
                  <a:pt x="259" y="213"/>
                </a:lnTo>
                <a:lnTo>
                  <a:pt x="259" y="213"/>
                </a:lnTo>
                <a:lnTo>
                  <a:pt x="259" y="213"/>
                </a:lnTo>
                <a:lnTo>
                  <a:pt x="259" y="213"/>
                </a:lnTo>
                <a:lnTo>
                  <a:pt x="256" y="215"/>
                </a:lnTo>
                <a:lnTo>
                  <a:pt x="256" y="215"/>
                </a:lnTo>
                <a:lnTo>
                  <a:pt x="255" y="215"/>
                </a:lnTo>
                <a:lnTo>
                  <a:pt x="255" y="215"/>
                </a:lnTo>
                <a:lnTo>
                  <a:pt x="254" y="215"/>
                </a:lnTo>
                <a:lnTo>
                  <a:pt x="254" y="215"/>
                </a:lnTo>
                <a:lnTo>
                  <a:pt x="254" y="215"/>
                </a:lnTo>
                <a:lnTo>
                  <a:pt x="254" y="215"/>
                </a:lnTo>
                <a:lnTo>
                  <a:pt x="254" y="215"/>
                </a:lnTo>
                <a:lnTo>
                  <a:pt x="254" y="215"/>
                </a:lnTo>
                <a:lnTo>
                  <a:pt x="248" y="215"/>
                </a:lnTo>
                <a:lnTo>
                  <a:pt x="248" y="215"/>
                </a:lnTo>
                <a:lnTo>
                  <a:pt x="248" y="215"/>
                </a:lnTo>
                <a:lnTo>
                  <a:pt x="248" y="215"/>
                </a:lnTo>
                <a:lnTo>
                  <a:pt x="248" y="215"/>
                </a:lnTo>
                <a:lnTo>
                  <a:pt x="248" y="215"/>
                </a:lnTo>
                <a:lnTo>
                  <a:pt x="248" y="215"/>
                </a:lnTo>
                <a:lnTo>
                  <a:pt x="248" y="215"/>
                </a:lnTo>
                <a:lnTo>
                  <a:pt x="248" y="216"/>
                </a:lnTo>
                <a:lnTo>
                  <a:pt x="248" y="216"/>
                </a:lnTo>
                <a:lnTo>
                  <a:pt x="244" y="218"/>
                </a:lnTo>
                <a:lnTo>
                  <a:pt x="241" y="223"/>
                </a:lnTo>
                <a:lnTo>
                  <a:pt x="238" y="23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7" name="Freeform 283"/>
          <p:cNvSpPr>
            <a:spLocks/>
          </p:cNvSpPr>
          <p:nvPr/>
        </p:nvSpPr>
        <p:spPr bwMode="gray">
          <a:xfrm>
            <a:off x="3657259" y="4031020"/>
            <a:ext cx="77755" cy="42841"/>
          </a:xfrm>
          <a:custGeom>
            <a:avLst/>
            <a:gdLst>
              <a:gd name="T0" fmla="*/ 19 w 46"/>
              <a:gd name="T1" fmla="*/ 25 h 25"/>
              <a:gd name="T2" fmla="*/ 19 w 46"/>
              <a:gd name="T3" fmla="*/ 25 h 25"/>
              <a:gd name="T4" fmla="*/ 14 w 46"/>
              <a:gd name="T5" fmla="*/ 24 h 25"/>
              <a:gd name="T6" fmla="*/ 6 w 46"/>
              <a:gd name="T7" fmla="*/ 21 h 25"/>
              <a:gd name="T8" fmla="*/ 6 w 46"/>
              <a:gd name="T9" fmla="*/ 21 h 25"/>
              <a:gd name="T10" fmla="*/ 3 w 46"/>
              <a:gd name="T11" fmla="*/ 19 h 25"/>
              <a:gd name="T12" fmla="*/ 1 w 46"/>
              <a:gd name="T13" fmla="*/ 16 h 25"/>
              <a:gd name="T14" fmla="*/ 1 w 46"/>
              <a:gd name="T15" fmla="*/ 16 h 25"/>
              <a:gd name="T16" fmla="*/ 0 w 46"/>
              <a:gd name="T17" fmla="*/ 18 h 25"/>
              <a:gd name="T18" fmla="*/ 0 w 46"/>
              <a:gd name="T19" fmla="*/ 18 h 25"/>
              <a:gd name="T20" fmla="*/ 0 w 46"/>
              <a:gd name="T21" fmla="*/ 11 h 25"/>
              <a:gd name="T22" fmla="*/ 2 w 46"/>
              <a:gd name="T23" fmla="*/ 2 h 25"/>
              <a:gd name="T24" fmla="*/ 2 w 46"/>
              <a:gd name="T25" fmla="*/ 2 h 25"/>
              <a:gd name="T26" fmla="*/ 17 w 46"/>
              <a:gd name="T27" fmla="*/ 0 h 25"/>
              <a:gd name="T28" fmla="*/ 17 w 46"/>
              <a:gd name="T29" fmla="*/ 0 h 25"/>
              <a:gd name="T30" fmla="*/ 26 w 46"/>
              <a:gd name="T31" fmla="*/ 0 h 25"/>
              <a:gd name="T32" fmla="*/ 32 w 46"/>
              <a:gd name="T33" fmla="*/ 2 h 25"/>
              <a:gd name="T34" fmla="*/ 32 w 46"/>
              <a:gd name="T35" fmla="*/ 2 h 25"/>
              <a:gd name="T36" fmla="*/ 37 w 46"/>
              <a:gd name="T37" fmla="*/ 2 h 25"/>
              <a:gd name="T38" fmla="*/ 37 w 46"/>
              <a:gd name="T39" fmla="*/ 2 h 25"/>
              <a:gd name="T40" fmla="*/ 40 w 46"/>
              <a:gd name="T41" fmla="*/ 2 h 25"/>
              <a:gd name="T42" fmla="*/ 40 w 46"/>
              <a:gd name="T43" fmla="*/ 2 h 25"/>
              <a:gd name="T44" fmla="*/ 45 w 46"/>
              <a:gd name="T45" fmla="*/ 8 h 25"/>
              <a:gd name="T46" fmla="*/ 46 w 46"/>
              <a:gd name="T47" fmla="*/ 13 h 25"/>
              <a:gd name="T48" fmla="*/ 46 w 46"/>
              <a:gd name="T49" fmla="*/ 13 h 25"/>
              <a:gd name="T50" fmla="*/ 45 w 46"/>
              <a:gd name="T51" fmla="*/ 19 h 25"/>
              <a:gd name="T52" fmla="*/ 43 w 46"/>
              <a:gd name="T53" fmla="*/ 21 h 25"/>
              <a:gd name="T54" fmla="*/ 40 w 46"/>
              <a:gd name="T55" fmla="*/ 22 h 25"/>
              <a:gd name="T56" fmla="*/ 40 w 46"/>
              <a:gd name="T57" fmla="*/ 22 h 25"/>
              <a:gd name="T58" fmla="*/ 19 w 46"/>
              <a:gd name="T5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25">
                <a:moveTo>
                  <a:pt x="19" y="25"/>
                </a:moveTo>
                <a:lnTo>
                  <a:pt x="19" y="25"/>
                </a:lnTo>
                <a:lnTo>
                  <a:pt x="14" y="24"/>
                </a:lnTo>
                <a:lnTo>
                  <a:pt x="6" y="21"/>
                </a:lnTo>
                <a:lnTo>
                  <a:pt x="6" y="21"/>
                </a:lnTo>
                <a:lnTo>
                  <a:pt x="3" y="19"/>
                </a:lnTo>
                <a:lnTo>
                  <a:pt x="1" y="16"/>
                </a:lnTo>
                <a:lnTo>
                  <a:pt x="1" y="16"/>
                </a:lnTo>
                <a:lnTo>
                  <a:pt x="0" y="18"/>
                </a:lnTo>
                <a:lnTo>
                  <a:pt x="0" y="18"/>
                </a:lnTo>
                <a:lnTo>
                  <a:pt x="0" y="11"/>
                </a:lnTo>
                <a:lnTo>
                  <a:pt x="2" y="2"/>
                </a:lnTo>
                <a:lnTo>
                  <a:pt x="2" y="2"/>
                </a:lnTo>
                <a:lnTo>
                  <a:pt x="17" y="0"/>
                </a:lnTo>
                <a:lnTo>
                  <a:pt x="17" y="0"/>
                </a:lnTo>
                <a:lnTo>
                  <a:pt x="26" y="0"/>
                </a:lnTo>
                <a:lnTo>
                  <a:pt x="32" y="2"/>
                </a:lnTo>
                <a:lnTo>
                  <a:pt x="32" y="2"/>
                </a:lnTo>
                <a:lnTo>
                  <a:pt x="37" y="2"/>
                </a:lnTo>
                <a:lnTo>
                  <a:pt x="37" y="2"/>
                </a:lnTo>
                <a:lnTo>
                  <a:pt x="40" y="2"/>
                </a:lnTo>
                <a:lnTo>
                  <a:pt x="40" y="2"/>
                </a:lnTo>
                <a:lnTo>
                  <a:pt x="45" y="8"/>
                </a:lnTo>
                <a:lnTo>
                  <a:pt x="46" y="13"/>
                </a:lnTo>
                <a:lnTo>
                  <a:pt x="46" y="13"/>
                </a:lnTo>
                <a:lnTo>
                  <a:pt x="45" y="19"/>
                </a:lnTo>
                <a:lnTo>
                  <a:pt x="43" y="21"/>
                </a:lnTo>
                <a:lnTo>
                  <a:pt x="40" y="22"/>
                </a:lnTo>
                <a:lnTo>
                  <a:pt x="40" y="22"/>
                </a:lnTo>
                <a:lnTo>
                  <a:pt x="19" y="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8" name="Freeform 285"/>
          <p:cNvSpPr>
            <a:spLocks/>
          </p:cNvSpPr>
          <p:nvPr/>
        </p:nvSpPr>
        <p:spPr bwMode="gray">
          <a:xfrm>
            <a:off x="3476396" y="3979611"/>
            <a:ext cx="180863" cy="94250"/>
          </a:xfrm>
          <a:custGeom>
            <a:avLst/>
            <a:gdLst>
              <a:gd name="T0" fmla="*/ 23 w 107"/>
              <a:gd name="T1" fmla="*/ 38 h 55"/>
              <a:gd name="T2" fmla="*/ 23 w 107"/>
              <a:gd name="T3" fmla="*/ 38 h 55"/>
              <a:gd name="T4" fmla="*/ 38 w 107"/>
              <a:gd name="T5" fmla="*/ 41 h 55"/>
              <a:gd name="T6" fmla="*/ 38 w 107"/>
              <a:gd name="T7" fmla="*/ 41 h 55"/>
              <a:gd name="T8" fmla="*/ 41 w 107"/>
              <a:gd name="T9" fmla="*/ 41 h 55"/>
              <a:gd name="T10" fmla="*/ 46 w 107"/>
              <a:gd name="T11" fmla="*/ 41 h 55"/>
              <a:gd name="T12" fmla="*/ 46 w 107"/>
              <a:gd name="T13" fmla="*/ 41 h 55"/>
              <a:gd name="T14" fmla="*/ 51 w 107"/>
              <a:gd name="T15" fmla="*/ 43 h 55"/>
              <a:gd name="T16" fmla="*/ 57 w 107"/>
              <a:gd name="T17" fmla="*/ 48 h 55"/>
              <a:gd name="T18" fmla="*/ 57 w 107"/>
              <a:gd name="T19" fmla="*/ 48 h 55"/>
              <a:gd name="T20" fmla="*/ 62 w 107"/>
              <a:gd name="T21" fmla="*/ 50 h 55"/>
              <a:gd name="T22" fmla="*/ 66 w 107"/>
              <a:gd name="T23" fmla="*/ 51 h 55"/>
              <a:gd name="T24" fmla="*/ 76 w 107"/>
              <a:gd name="T25" fmla="*/ 54 h 55"/>
              <a:gd name="T26" fmla="*/ 76 w 107"/>
              <a:gd name="T27" fmla="*/ 54 h 55"/>
              <a:gd name="T28" fmla="*/ 100 w 107"/>
              <a:gd name="T29" fmla="*/ 55 h 55"/>
              <a:gd name="T30" fmla="*/ 100 w 107"/>
              <a:gd name="T31" fmla="*/ 55 h 55"/>
              <a:gd name="T32" fmla="*/ 102 w 107"/>
              <a:gd name="T33" fmla="*/ 52 h 55"/>
              <a:gd name="T34" fmla="*/ 103 w 107"/>
              <a:gd name="T35" fmla="*/ 49 h 55"/>
              <a:gd name="T36" fmla="*/ 107 w 107"/>
              <a:gd name="T37" fmla="*/ 35 h 55"/>
              <a:gd name="T38" fmla="*/ 107 w 107"/>
              <a:gd name="T39" fmla="*/ 35 h 55"/>
              <a:gd name="T40" fmla="*/ 94 w 107"/>
              <a:gd name="T41" fmla="*/ 39 h 55"/>
              <a:gd name="T42" fmla="*/ 94 w 107"/>
              <a:gd name="T43" fmla="*/ 39 h 55"/>
              <a:gd name="T44" fmla="*/ 88 w 107"/>
              <a:gd name="T45" fmla="*/ 38 h 55"/>
              <a:gd name="T46" fmla="*/ 81 w 107"/>
              <a:gd name="T47" fmla="*/ 35 h 55"/>
              <a:gd name="T48" fmla="*/ 67 w 107"/>
              <a:gd name="T49" fmla="*/ 30 h 55"/>
              <a:gd name="T50" fmla="*/ 67 w 107"/>
              <a:gd name="T51" fmla="*/ 30 h 55"/>
              <a:gd name="T52" fmla="*/ 64 w 107"/>
              <a:gd name="T53" fmla="*/ 29 h 55"/>
              <a:gd name="T54" fmla="*/ 59 w 107"/>
              <a:gd name="T55" fmla="*/ 25 h 55"/>
              <a:gd name="T56" fmla="*/ 50 w 107"/>
              <a:gd name="T57" fmla="*/ 16 h 55"/>
              <a:gd name="T58" fmla="*/ 50 w 107"/>
              <a:gd name="T59" fmla="*/ 16 h 55"/>
              <a:gd name="T60" fmla="*/ 46 w 107"/>
              <a:gd name="T61" fmla="*/ 13 h 55"/>
              <a:gd name="T62" fmla="*/ 44 w 107"/>
              <a:gd name="T63" fmla="*/ 12 h 55"/>
              <a:gd name="T64" fmla="*/ 36 w 107"/>
              <a:gd name="T65" fmla="*/ 9 h 55"/>
              <a:gd name="T66" fmla="*/ 36 w 107"/>
              <a:gd name="T67" fmla="*/ 9 h 55"/>
              <a:gd name="T68" fmla="*/ 24 w 107"/>
              <a:gd name="T69" fmla="*/ 4 h 55"/>
              <a:gd name="T70" fmla="*/ 17 w 107"/>
              <a:gd name="T71" fmla="*/ 2 h 55"/>
              <a:gd name="T72" fmla="*/ 12 w 107"/>
              <a:gd name="T73" fmla="*/ 1 h 55"/>
              <a:gd name="T74" fmla="*/ 12 w 107"/>
              <a:gd name="T75" fmla="*/ 1 h 55"/>
              <a:gd name="T76" fmla="*/ 4 w 107"/>
              <a:gd name="T77" fmla="*/ 0 h 55"/>
              <a:gd name="T78" fmla="*/ 4 w 107"/>
              <a:gd name="T79" fmla="*/ 0 h 55"/>
              <a:gd name="T80" fmla="*/ 1 w 107"/>
              <a:gd name="T81" fmla="*/ 12 h 55"/>
              <a:gd name="T82" fmla="*/ 0 w 107"/>
              <a:gd name="T83" fmla="*/ 20 h 55"/>
              <a:gd name="T84" fmla="*/ 0 w 107"/>
              <a:gd name="T85" fmla="*/ 20 h 55"/>
              <a:gd name="T86" fmla="*/ 3 w 107"/>
              <a:gd name="T87" fmla="*/ 24 h 55"/>
              <a:gd name="T88" fmla="*/ 11 w 107"/>
              <a:gd name="T89" fmla="*/ 29 h 55"/>
              <a:gd name="T90" fmla="*/ 23 w 107"/>
              <a:gd name="T91"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 h="55">
                <a:moveTo>
                  <a:pt x="23" y="38"/>
                </a:moveTo>
                <a:lnTo>
                  <a:pt x="23" y="38"/>
                </a:lnTo>
                <a:lnTo>
                  <a:pt x="38" y="41"/>
                </a:lnTo>
                <a:lnTo>
                  <a:pt x="38" y="41"/>
                </a:lnTo>
                <a:lnTo>
                  <a:pt x="41" y="41"/>
                </a:lnTo>
                <a:lnTo>
                  <a:pt x="46" y="41"/>
                </a:lnTo>
                <a:lnTo>
                  <a:pt x="46" y="41"/>
                </a:lnTo>
                <a:lnTo>
                  <a:pt x="51" y="43"/>
                </a:lnTo>
                <a:lnTo>
                  <a:pt x="57" y="48"/>
                </a:lnTo>
                <a:lnTo>
                  <a:pt x="57" y="48"/>
                </a:lnTo>
                <a:lnTo>
                  <a:pt x="62" y="50"/>
                </a:lnTo>
                <a:lnTo>
                  <a:pt x="66" y="51"/>
                </a:lnTo>
                <a:lnTo>
                  <a:pt x="76" y="54"/>
                </a:lnTo>
                <a:lnTo>
                  <a:pt x="76" y="54"/>
                </a:lnTo>
                <a:lnTo>
                  <a:pt x="100" y="55"/>
                </a:lnTo>
                <a:lnTo>
                  <a:pt x="100" y="55"/>
                </a:lnTo>
                <a:lnTo>
                  <a:pt x="102" y="52"/>
                </a:lnTo>
                <a:lnTo>
                  <a:pt x="103" y="49"/>
                </a:lnTo>
                <a:lnTo>
                  <a:pt x="107" y="35"/>
                </a:lnTo>
                <a:lnTo>
                  <a:pt x="107" y="35"/>
                </a:lnTo>
                <a:lnTo>
                  <a:pt x="94" y="39"/>
                </a:lnTo>
                <a:lnTo>
                  <a:pt x="94" y="39"/>
                </a:lnTo>
                <a:lnTo>
                  <a:pt x="88" y="38"/>
                </a:lnTo>
                <a:lnTo>
                  <a:pt x="81" y="35"/>
                </a:lnTo>
                <a:lnTo>
                  <a:pt x="67" y="30"/>
                </a:lnTo>
                <a:lnTo>
                  <a:pt x="67" y="30"/>
                </a:lnTo>
                <a:lnTo>
                  <a:pt x="64" y="29"/>
                </a:lnTo>
                <a:lnTo>
                  <a:pt x="59" y="25"/>
                </a:lnTo>
                <a:lnTo>
                  <a:pt x="50" y="16"/>
                </a:lnTo>
                <a:lnTo>
                  <a:pt x="50" y="16"/>
                </a:lnTo>
                <a:lnTo>
                  <a:pt x="46" y="13"/>
                </a:lnTo>
                <a:lnTo>
                  <a:pt x="44" y="12"/>
                </a:lnTo>
                <a:lnTo>
                  <a:pt x="36" y="9"/>
                </a:lnTo>
                <a:lnTo>
                  <a:pt x="36" y="9"/>
                </a:lnTo>
                <a:lnTo>
                  <a:pt x="24" y="4"/>
                </a:lnTo>
                <a:lnTo>
                  <a:pt x="17" y="2"/>
                </a:lnTo>
                <a:lnTo>
                  <a:pt x="12" y="1"/>
                </a:lnTo>
                <a:lnTo>
                  <a:pt x="12" y="1"/>
                </a:lnTo>
                <a:lnTo>
                  <a:pt x="4" y="0"/>
                </a:lnTo>
                <a:lnTo>
                  <a:pt x="4" y="0"/>
                </a:lnTo>
                <a:lnTo>
                  <a:pt x="1" y="12"/>
                </a:lnTo>
                <a:lnTo>
                  <a:pt x="0" y="20"/>
                </a:lnTo>
                <a:lnTo>
                  <a:pt x="0" y="20"/>
                </a:lnTo>
                <a:lnTo>
                  <a:pt x="3" y="24"/>
                </a:lnTo>
                <a:lnTo>
                  <a:pt x="11" y="29"/>
                </a:lnTo>
                <a:lnTo>
                  <a:pt x="23" y="3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9" name="Freeform 287"/>
          <p:cNvSpPr>
            <a:spLocks/>
          </p:cNvSpPr>
          <p:nvPr/>
        </p:nvSpPr>
        <p:spPr bwMode="gray">
          <a:xfrm>
            <a:off x="3981799" y="4164682"/>
            <a:ext cx="157199" cy="359862"/>
          </a:xfrm>
          <a:custGeom>
            <a:avLst/>
            <a:gdLst>
              <a:gd name="T0" fmla="*/ 91 w 93"/>
              <a:gd name="T1" fmla="*/ 127 h 210"/>
              <a:gd name="T2" fmla="*/ 85 w 93"/>
              <a:gd name="T3" fmla="*/ 108 h 210"/>
              <a:gd name="T4" fmla="*/ 71 w 93"/>
              <a:gd name="T5" fmla="*/ 96 h 210"/>
              <a:gd name="T6" fmla="*/ 59 w 93"/>
              <a:gd name="T7" fmla="*/ 80 h 210"/>
              <a:gd name="T8" fmla="*/ 49 w 93"/>
              <a:gd name="T9" fmla="*/ 68 h 210"/>
              <a:gd name="T10" fmla="*/ 46 w 93"/>
              <a:gd name="T11" fmla="*/ 63 h 210"/>
              <a:gd name="T12" fmla="*/ 48 w 93"/>
              <a:gd name="T13" fmla="*/ 52 h 210"/>
              <a:gd name="T14" fmla="*/ 50 w 93"/>
              <a:gd name="T15" fmla="*/ 48 h 210"/>
              <a:gd name="T16" fmla="*/ 58 w 93"/>
              <a:gd name="T17" fmla="*/ 38 h 210"/>
              <a:gd name="T18" fmla="*/ 78 w 93"/>
              <a:gd name="T19" fmla="*/ 27 h 210"/>
              <a:gd name="T20" fmla="*/ 69 w 93"/>
              <a:gd name="T21" fmla="*/ 22 h 210"/>
              <a:gd name="T22" fmla="*/ 56 w 93"/>
              <a:gd name="T23" fmla="*/ 16 h 210"/>
              <a:gd name="T24" fmla="*/ 54 w 93"/>
              <a:gd name="T25" fmla="*/ 8 h 210"/>
              <a:gd name="T26" fmla="*/ 45 w 93"/>
              <a:gd name="T27" fmla="*/ 2 h 210"/>
              <a:gd name="T28" fmla="*/ 33 w 93"/>
              <a:gd name="T29" fmla="*/ 0 h 210"/>
              <a:gd name="T30" fmla="*/ 30 w 93"/>
              <a:gd name="T31" fmla="*/ 5 h 210"/>
              <a:gd name="T32" fmla="*/ 26 w 93"/>
              <a:gd name="T33" fmla="*/ 11 h 210"/>
              <a:gd name="T34" fmla="*/ 19 w 93"/>
              <a:gd name="T35" fmla="*/ 11 h 210"/>
              <a:gd name="T36" fmla="*/ 14 w 93"/>
              <a:gd name="T37" fmla="*/ 8 h 210"/>
              <a:gd name="T38" fmla="*/ 8 w 93"/>
              <a:gd name="T39" fmla="*/ 8 h 210"/>
              <a:gd name="T40" fmla="*/ 3 w 93"/>
              <a:gd name="T41" fmla="*/ 7 h 210"/>
              <a:gd name="T42" fmla="*/ 0 w 93"/>
              <a:gd name="T43" fmla="*/ 13 h 210"/>
              <a:gd name="T44" fmla="*/ 6 w 93"/>
              <a:gd name="T45" fmla="*/ 25 h 210"/>
              <a:gd name="T46" fmla="*/ 16 w 93"/>
              <a:gd name="T47" fmla="*/ 31 h 210"/>
              <a:gd name="T48" fmla="*/ 32 w 93"/>
              <a:gd name="T49" fmla="*/ 53 h 210"/>
              <a:gd name="T50" fmla="*/ 50 w 93"/>
              <a:gd name="T51" fmla="*/ 86 h 210"/>
              <a:gd name="T52" fmla="*/ 66 w 93"/>
              <a:gd name="T53" fmla="*/ 106 h 210"/>
              <a:gd name="T54" fmla="*/ 66 w 93"/>
              <a:gd name="T55" fmla="*/ 117 h 210"/>
              <a:gd name="T56" fmla="*/ 60 w 93"/>
              <a:gd name="T57" fmla="*/ 128 h 210"/>
              <a:gd name="T58" fmla="*/ 66 w 93"/>
              <a:gd name="T59" fmla="*/ 139 h 210"/>
              <a:gd name="T60" fmla="*/ 70 w 93"/>
              <a:gd name="T61" fmla="*/ 157 h 210"/>
              <a:gd name="T62" fmla="*/ 58 w 93"/>
              <a:gd name="T63" fmla="*/ 162 h 210"/>
              <a:gd name="T64" fmla="*/ 48 w 93"/>
              <a:gd name="T65" fmla="*/ 167 h 210"/>
              <a:gd name="T66" fmla="*/ 44 w 93"/>
              <a:gd name="T67" fmla="*/ 173 h 210"/>
              <a:gd name="T68" fmla="*/ 28 w 93"/>
              <a:gd name="T69" fmla="*/ 183 h 210"/>
              <a:gd name="T70" fmla="*/ 35 w 93"/>
              <a:gd name="T71" fmla="*/ 191 h 210"/>
              <a:gd name="T72" fmla="*/ 32 w 93"/>
              <a:gd name="T73" fmla="*/ 206 h 210"/>
              <a:gd name="T74" fmla="*/ 32 w 93"/>
              <a:gd name="T75" fmla="*/ 210 h 210"/>
              <a:gd name="T76" fmla="*/ 42 w 93"/>
              <a:gd name="T77" fmla="*/ 201 h 210"/>
              <a:gd name="T78" fmla="*/ 48 w 93"/>
              <a:gd name="T79" fmla="*/ 198 h 210"/>
              <a:gd name="T80" fmla="*/ 53 w 93"/>
              <a:gd name="T81" fmla="*/ 196 h 210"/>
              <a:gd name="T82" fmla="*/ 58 w 93"/>
              <a:gd name="T83" fmla="*/ 183 h 210"/>
              <a:gd name="T84" fmla="*/ 69 w 93"/>
              <a:gd name="T85" fmla="*/ 183 h 210"/>
              <a:gd name="T86" fmla="*/ 78 w 93"/>
              <a:gd name="T87" fmla="*/ 177 h 210"/>
              <a:gd name="T88" fmla="*/ 90 w 93"/>
              <a:gd name="T89" fmla="*/ 166 h 210"/>
              <a:gd name="T90" fmla="*/ 93 w 93"/>
              <a:gd name="T91" fmla="*/ 1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210">
                <a:moveTo>
                  <a:pt x="93" y="139"/>
                </a:moveTo>
                <a:lnTo>
                  <a:pt x="93" y="139"/>
                </a:lnTo>
                <a:lnTo>
                  <a:pt x="91" y="127"/>
                </a:lnTo>
                <a:lnTo>
                  <a:pt x="88" y="113"/>
                </a:lnTo>
                <a:lnTo>
                  <a:pt x="88" y="113"/>
                </a:lnTo>
                <a:lnTo>
                  <a:pt x="85" y="108"/>
                </a:lnTo>
                <a:lnTo>
                  <a:pt x="80" y="103"/>
                </a:lnTo>
                <a:lnTo>
                  <a:pt x="71" y="96"/>
                </a:lnTo>
                <a:lnTo>
                  <a:pt x="71" y="96"/>
                </a:lnTo>
                <a:lnTo>
                  <a:pt x="67" y="95"/>
                </a:lnTo>
                <a:lnTo>
                  <a:pt x="65" y="91"/>
                </a:lnTo>
                <a:lnTo>
                  <a:pt x="59" y="80"/>
                </a:lnTo>
                <a:lnTo>
                  <a:pt x="59" y="80"/>
                </a:lnTo>
                <a:lnTo>
                  <a:pt x="54" y="73"/>
                </a:lnTo>
                <a:lnTo>
                  <a:pt x="49" y="68"/>
                </a:lnTo>
                <a:lnTo>
                  <a:pt x="49" y="68"/>
                </a:lnTo>
                <a:lnTo>
                  <a:pt x="46" y="64"/>
                </a:lnTo>
                <a:lnTo>
                  <a:pt x="46" y="63"/>
                </a:lnTo>
                <a:lnTo>
                  <a:pt x="48" y="57"/>
                </a:lnTo>
                <a:lnTo>
                  <a:pt x="48" y="57"/>
                </a:lnTo>
                <a:lnTo>
                  <a:pt x="48" y="52"/>
                </a:lnTo>
                <a:lnTo>
                  <a:pt x="49" y="49"/>
                </a:lnTo>
                <a:lnTo>
                  <a:pt x="50" y="48"/>
                </a:lnTo>
                <a:lnTo>
                  <a:pt x="50" y="48"/>
                </a:lnTo>
                <a:lnTo>
                  <a:pt x="54" y="44"/>
                </a:lnTo>
                <a:lnTo>
                  <a:pt x="58" y="38"/>
                </a:lnTo>
                <a:lnTo>
                  <a:pt x="58" y="38"/>
                </a:lnTo>
                <a:lnTo>
                  <a:pt x="61" y="36"/>
                </a:lnTo>
                <a:lnTo>
                  <a:pt x="66" y="32"/>
                </a:lnTo>
                <a:lnTo>
                  <a:pt x="78" y="27"/>
                </a:lnTo>
                <a:lnTo>
                  <a:pt x="78" y="27"/>
                </a:lnTo>
                <a:lnTo>
                  <a:pt x="74" y="25"/>
                </a:lnTo>
                <a:lnTo>
                  <a:pt x="69" y="22"/>
                </a:lnTo>
                <a:lnTo>
                  <a:pt x="59" y="18"/>
                </a:lnTo>
                <a:lnTo>
                  <a:pt x="59" y="18"/>
                </a:lnTo>
                <a:lnTo>
                  <a:pt x="56" y="16"/>
                </a:lnTo>
                <a:lnTo>
                  <a:pt x="55" y="13"/>
                </a:lnTo>
                <a:lnTo>
                  <a:pt x="54" y="8"/>
                </a:lnTo>
                <a:lnTo>
                  <a:pt x="54" y="8"/>
                </a:lnTo>
                <a:lnTo>
                  <a:pt x="54" y="7"/>
                </a:lnTo>
                <a:lnTo>
                  <a:pt x="51" y="6"/>
                </a:lnTo>
                <a:lnTo>
                  <a:pt x="45" y="2"/>
                </a:lnTo>
                <a:lnTo>
                  <a:pt x="38" y="0"/>
                </a:lnTo>
                <a:lnTo>
                  <a:pt x="33" y="0"/>
                </a:lnTo>
                <a:lnTo>
                  <a:pt x="33" y="0"/>
                </a:lnTo>
                <a:lnTo>
                  <a:pt x="32" y="0"/>
                </a:lnTo>
                <a:lnTo>
                  <a:pt x="30" y="1"/>
                </a:lnTo>
                <a:lnTo>
                  <a:pt x="30" y="5"/>
                </a:lnTo>
                <a:lnTo>
                  <a:pt x="28" y="8"/>
                </a:lnTo>
                <a:lnTo>
                  <a:pt x="27" y="11"/>
                </a:lnTo>
                <a:lnTo>
                  <a:pt x="26" y="11"/>
                </a:lnTo>
                <a:lnTo>
                  <a:pt x="26" y="11"/>
                </a:lnTo>
                <a:lnTo>
                  <a:pt x="22" y="12"/>
                </a:lnTo>
                <a:lnTo>
                  <a:pt x="19" y="11"/>
                </a:lnTo>
                <a:lnTo>
                  <a:pt x="17" y="10"/>
                </a:lnTo>
                <a:lnTo>
                  <a:pt x="14" y="8"/>
                </a:lnTo>
                <a:lnTo>
                  <a:pt x="14" y="8"/>
                </a:lnTo>
                <a:lnTo>
                  <a:pt x="11" y="8"/>
                </a:lnTo>
                <a:lnTo>
                  <a:pt x="11" y="8"/>
                </a:lnTo>
                <a:lnTo>
                  <a:pt x="8" y="8"/>
                </a:lnTo>
                <a:lnTo>
                  <a:pt x="6" y="8"/>
                </a:lnTo>
                <a:lnTo>
                  <a:pt x="6" y="8"/>
                </a:lnTo>
                <a:lnTo>
                  <a:pt x="3" y="7"/>
                </a:lnTo>
                <a:lnTo>
                  <a:pt x="2" y="8"/>
                </a:lnTo>
                <a:lnTo>
                  <a:pt x="0" y="12"/>
                </a:lnTo>
                <a:lnTo>
                  <a:pt x="0" y="13"/>
                </a:lnTo>
                <a:lnTo>
                  <a:pt x="0" y="13"/>
                </a:lnTo>
                <a:lnTo>
                  <a:pt x="2" y="21"/>
                </a:lnTo>
                <a:lnTo>
                  <a:pt x="6" y="25"/>
                </a:lnTo>
                <a:lnTo>
                  <a:pt x="6" y="25"/>
                </a:lnTo>
                <a:lnTo>
                  <a:pt x="10" y="28"/>
                </a:lnTo>
                <a:lnTo>
                  <a:pt x="16" y="31"/>
                </a:lnTo>
                <a:lnTo>
                  <a:pt x="22" y="32"/>
                </a:lnTo>
                <a:lnTo>
                  <a:pt x="22" y="32"/>
                </a:lnTo>
                <a:lnTo>
                  <a:pt x="32" y="53"/>
                </a:lnTo>
                <a:lnTo>
                  <a:pt x="45" y="80"/>
                </a:lnTo>
                <a:lnTo>
                  <a:pt x="45" y="80"/>
                </a:lnTo>
                <a:lnTo>
                  <a:pt x="50" y="86"/>
                </a:lnTo>
                <a:lnTo>
                  <a:pt x="55" y="92"/>
                </a:lnTo>
                <a:lnTo>
                  <a:pt x="61" y="100"/>
                </a:lnTo>
                <a:lnTo>
                  <a:pt x="66" y="106"/>
                </a:lnTo>
                <a:lnTo>
                  <a:pt x="66" y="106"/>
                </a:lnTo>
                <a:lnTo>
                  <a:pt x="66" y="111"/>
                </a:lnTo>
                <a:lnTo>
                  <a:pt x="66" y="117"/>
                </a:lnTo>
                <a:lnTo>
                  <a:pt x="64" y="123"/>
                </a:lnTo>
                <a:lnTo>
                  <a:pt x="60" y="128"/>
                </a:lnTo>
                <a:lnTo>
                  <a:pt x="60" y="128"/>
                </a:lnTo>
                <a:lnTo>
                  <a:pt x="64" y="133"/>
                </a:lnTo>
                <a:lnTo>
                  <a:pt x="66" y="139"/>
                </a:lnTo>
                <a:lnTo>
                  <a:pt x="66" y="139"/>
                </a:lnTo>
                <a:lnTo>
                  <a:pt x="71" y="151"/>
                </a:lnTo>
                <a:lnTo>
                  <a:pt x="71" y="156"/>
                </a:lnTo>
                <a:lnTo>
                  <a:pt x="70" y="157"/>
                </a:lnTo>
                <a:lnTo>
                  <a:pt x="69" y="159"/>
                </a:lnTo>
                <a:lnTo>
                  <a:pt x="69" y="159"/>
                </a:lnTo>
                <a:lnTo>
                  <a:pt x="58" y="162"/>
                </a:lnTo>
                <a:lnTo>
                  <a:pt x="49" y="165"/>
                </a:lnTo>
                <a:lnTo>
                  <a:pt x="49" y="165"/>
                </a:lnTo>
                <a:lnTo>
                  <a:pt x="48" y="167"/>
                </a:lnTo>
                <a:lnTo>
                  <a:pt x="46" y="170"/>
                </a:lnTo>
                <a:lnTo>
                  <a:pt x="46" y="171"/>
                </a:lnTo>
                <a:lnTo>
                  <a:pt x="44" y="173"/>
                </a:lnTo>
                <a:lnTo>
                  <a:pt x="44" y="173"/>
                </a:lnTo>
                <a:lnTo>
                  <a:pt x="28" y="183"/>
                </a:lnTo>
                <a:lnTo>
                  <a:pt x="28" y="183"/>
                </a:lnTo>
                <a:lnTo>
                  <a:pt x="34" y="189"/>
                </a:lnTo>
                <a:lnTo>
                  <a:pt x="34" y="189"/>
                </a:lnTo>
                <a:lnTo>
                  <a:pt x="35" y="191"/>
                </a:lnTo>
                <a:lnTo>
                  <a:pt x="35" y="193"/>
                </a:lnTo>
                <a:lnTo>
                  <a:pt x="33" y="199"/>
                </a:lnTo>
                <a:lnTo>
                  <a:pt x="32" y="206"/>
                </a:lnTo>
                <a:lnTo>
                  <a:pt x="30" y="210"/>
                </a:lnTo>
                <a:lnTo>
                  <a:pt x="30" y="210"/>
                </a:lnTo>
                <a:lnTo>
                  <a:pt x="32" y="210"/>
                </a:lnTo>
                <a:lnTo>
                  <a:pt x="33" y="210"/>
                </a:lnTo>
                <a:lnTo>
                  <a:pt x="37" y="207"/>
                </a:lnTo>
                <a:lnTo>
                  <a:pt x="42" y="201"/>
                </a:lnTo>
                <a:lnTo>
                  <a:pt x="42" y="201"/>
                </a:lnTo>
                <a:lnTo>
                  <a:pt x="44" y="198"/>
                </a:lnTo>
                <a:lnTo>
                  <a:pt x="48" y="198"/>
                </a:lnTo>
                <a:lnTo>
                  <a:pt x="50" y="197"/>
                </a:lnTo>
                <a:lnTo>
                  <a:pt x="53" y="196"/>
                </a:lnTo>
                <a:lnTo>
                  <a:pt x="53" y="196"/>
                </a:lnTo>
                <a:lnTo>
                  <a:pt x="55" y="191"/>
                </a:lnTo>
                <a:lnTo>
                  <a:pt x="58" y="183"/>
                </a:lnTo>
                <a:lnTo>
                  <a:pt x="58" y="183"/>
                </a:lnTo>
                <a:lnTo>
                  <a:pt x="60" y="182"/>
                </a:lnTo>
                <a:lnTo>
                  <a:pt x="62" y="182"/>
                </a:lnTo>
                <a:lnTo>
                  <a:pt x="69" y="183"/>
                </a:lnTo>
                <a:lnTo>
                  <a:pt x="69" y="183"/>
                </a:lnTo>
                <a:lnTo>
                  <a:pt x="72" y="181"/>
                </a:lnTo>
                <a:lnTo>
                  <a:pt x="78" y="177"/>
                </a:lnTo>
                <a:lnTo>
                  <a:pt x="88" y="167"/>
                </a:lnTo>
                <a:lnTo>
                  <a:pt x="88" y="167"/>
                </a:lnTo>
                <a:lnTo>
                  <a:pt x="90" y="166"/>
                </a:lnTo>
                <a:lnTo>
                  <a:pt x="91" y="162"/>
                </a:lnTo>
                <a:lnTo>
                  <a:pt x="93" y="154"/>
                </a:lnTo>
                <a:lnTo>
                  <a:pt x="93" y="145"/>
                </a:lnTo>
                <a:lnTo>
                  <a:pt x="93" y="13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0" name="Freeform 289"/>
          <p:cNvSpPr>
            <a:spLocks/>
          </p:cNvSpPr>
          <p:nvPr/>
        </p:nvSpPr>
        <p:spPr bwMode="gray">
          <a:xfrm>
            <a:off x="3919257" y="4178392"/>
            <a:ext cx="174102" cy="214204"/>
          </a:xfrm>
          <a:custGeom>
            <a:avLst/>
            <a:gdLst>
              <a:gd name="T0" fmla="*/ 76 w 103"/>
              <a:gd name="T1" fmla="*/ 124 h 125"/>
              <a:gd name="T2" fmla="*/ 74 w 103"/>
              <a:gd name="T3" fmla="*/ 122 h 125"/>
              <a:gd name="T4" fmla="*/ 77 w 103"/>
              <a:gd name="T5" fmla="*/ 108 h 125"/>
              <a:gd name="T6" fmla="*/ 70 w 103"/>
              <a:gd name="T7" fmla="*/ 97 h 125"/>
              <a:gd name="T8" fmla="*/ 64 w 103"/>
              <a:gd name="T9" fmla="*/ 87 h 125"/>
              <a:gd name="T10" fmla="*/ 51 w 103"/>
              <a:gd name="T11" fmla="*/ 63 h 125"/>
              <a:gd name="T12" fmla="*/ 50 w 103"/>
              <a:gd name="T13" fmla="*/ 62 h 125"/>
              <a:gd name="T14" fmla="*/ 50 w 103"/>
              <a:gd name="T15" fmla="*/ 62 h 125"/>
              <a:gd name="T16" fmla="*/ 48 w 103"/>
              <a:gd name="T17" fmla="*/ 63 h 125"/>
              <a:gd name="T18" fmla="*/ 47 w 103"/>
              <a:gd name="T19" fmla="*/ 65 h 125"/>
              <a:gd name="T20" fmla="*/ 47 w 103"/>
              <a:gd name="T21" fmla="*/ 65 h 125"/>
              <a:gd name="T22" fmla="*/ 47 w 103"/>
              <a:gd name="T23" fmla="*/ 65 h 125"/>
              <a:gd name="T24" fmla="*/ 44 w 103"/>
              <a:gd name="T25" fmla="*/ 67 h 125"/>
              <a:gd name="T26" fmla="*/ 43 w 103"/>
              <a:gd name="T27" fmla="*/ 66 h 125"/>
              <a:gd name="T28" fmla="*/ 43 w 103"/>
              <a:gd name="T29" fmla="*/ 66 h 125"/>
              <a:gd name="T30" fmla="*/ 42 w 103"/>
              <a:gd name="T31" fmla="*/ 66 h 125"/>
              <a:gd name="T32" fmla="*/ 42 w 103"/>
              <a:gd name="T33" fmla="*/ 66 h 125"/>
              <a:gd name="T34" fmla="*/ 42 w 103"/>
              <a:gd name="T35" fmla="*/ 66 h 125"/>
              <a:gd name="T36" fmla="*/ 42 w 103"/>
              <a:gd name="T37" fmla="*/ 66 h 125"/>
              <a:gd name="T38" fmla="*/ 40 w 103"/>
              <a:gd name="T39" fmla="*/ 65 h 125"/>
              <a:gd name="T40" fmla="*/ 34 w 103"/>
              <a:gd name="T41" fmla="*/ 61 h 125"/>
              <a:gd name="T42" fmla="*/ 34 w 103"/>
              <a:gd name="T43" fmla="*/ 61 h 125"/>
              <a:gd name="T44" fmla="*/ 21 w 103"/>
              <a:gd name="T45" fmla="*/ 69 h 125"/>
              <a:gd name="T46" fmla="*/ 19 w 103"/>
              <a:gd name="T47" fmla="*/ 71 h 125"/>
              <a:gd name="T48" fmla="*/ 19 w 103"/>
              <a:gd name="T49" fmla="*/ 71 h 125"/>
              <a:gd name="T50" fmla="*/ 15 w 103"/>
              <a:gd name="T51" fmla="*/ 73 h 125"/>
              <a:gd name="T52" fmla="*/ 13 w 103"/>
              <a:gd name="T53" fmla="*/ 72 h 125"/>
              <a:gd name="T54" fmla="*/ 13 w 103"/>
              <a:gd name="T55" fmla="*/ 72 h 125"/>
              <a:gd name="T56" fmla="*/ 13 w 103"/>
              <a:gd name="T57" fmla="*/ 67 h 125"/>
              <a:gd name="T58" fmla="*/ 17 w 103"/>
              <a:gd name="T59" fmla="*/ 53 h 125"/>
              <a:gd name="T60" fmla="*/ 17 w 103"/>
              <a:gd name="T61" fmla="*/ 51 h 125"/>
              <a:gd name="T62" fmla="*/ 8 w 103"/>
              <a:gd name="T63" fmla="*/ 39 h 125"/>
              <a:gd name="T64" fmla="*/ 5 w 103"/>
              <a:gd name="T65" fmla="*/ 34 h 125"/>
              <a:gd name="T66" fmla="*/ 10 w 103"/>
              <a:gd name="T67" fmla="*/ 21 h 125"/>
              <a:gd name="T68" fmla="*/ 16 w 103"/>
              <a:gd name="T69" fmla="*/ 12 h 125"/>
              <a:gd name="T70" fmla="*/ 18 w 103"/>
              <a:gd name="T71" fmla="*/ 15 h 125"/>
              <a:gd name="T72" fmla="*/ 27 w 103"/>
              <a:gd name="T73" fmla="*/ 24 h 125"/>
              <a:gd name="T74" fmla="*/ 28 w 103"/>
              <a:gd name="T75" fmla="*/ 23 h 125"/>
              <a:gd name="T76" fmla="*/ 28 w 103"/>
              <a:gd name="T77" fmla="*/ 3 h 125"/>
              <a:gd name="T78" fmla="*/ 29 w 103"/>
              <a:gd name="T79" fmla="*/ 0 h 125"/>
              <a:gd name="T80" fmla="*/ 34 w 103"/>
              <a:gd name="T81" fmla="*/ 4 h 125"/>
              <a:gd name="T82" fmla="*/ 37 w 103"/>
              <a:gd name="T83" fmla="*/ 5 h 125"/>
              <a:gd name="T84" fmla="*/ 43 w 103"/>
              <a:gd name="T85" fmla="*/ 17 h 125"/>
              <a:gd name="T86" fmla="*/ 53 w 103"/>
              <a:gd name="T87" fmla="*/ 23 h 125"/>
              <a:gd name="T88" fmla="*/ 69 w 103"/>
              <a:gd name="T89" fmla="*/ 45 h 125"/>
              <a:gd name="T90" fmla="*/ 86 w 103"/>
              <a:gd name="T91" fmla="*/ 78 h 125"/>
              <a:gd name="T92" fmla="*/ 103 w 103"/>
              <a:gd name="T93" fmla="*/ 98 h 125"/>
              <a:gd name="T94" fmla="*/ 103 w 103"/>
              <a:gd name="T95" fmla="*/ 101 h 125"/>
              <a:gd name="T96" fmla="*/ 97 w 103"/>
              <a:gd name="T97" fmla="*/ 120 h 125"/>
              <a:gd name="T98" fmla="*/ 92 w 103"/>
              <a:gd name="T99" fmla="*/ 117 h 125"/>
              <a:gd name="T100" fmla="*/ 92 w 103"/>
              <a:gd name="T101" fmla="*/ 117 h 125"/>
              <a:gd name="T102" fmla="*/ 90 w 103"/>
              <a:gd name="T103" fmla="*/ 116 h 125"/>
              <a:gd name="T104" fmla="*/ 87 w 103"/>
              <a:gd name="T105" fmla="*/ 122 h 125"/>
              <a:gd name="T106" fmla="*/ 86 w 103"/>
              <a:gd name="T107" fmla="*/ 124 h 125"/>
              <a:gd name="T108" fmla="*/ 86 w 103"/>
              <a:gd name="T109" fmla="*/ 124 h 125"/>
              <a:gd name="T110" fmla="*/ 85 w 103"/>
              <a:gd name="T11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25">
                <a:moveTo>
                  <a:pt x="83" y="125"/>
                </a:moveTo>
                <a:lnTo>
                  <a:pt x="83" y="125"/>
                </a:lnTo>
                <a:lnTo>
                  <a:pt x="76" y="124"/>
                </a:lnTo>
                <a:lnTo>
                  <a:pt x="76" y="124"/>
                </a:lnTo>
                <a:lnTo>
                  <a:pt x="74" y="122"/>
                </a:lnTo>
                <a:lnTo>
                  <a:pt x="74" y="122"/>
                </a:lnTo>
                <a:lnTo>
                  <a:pt x="76" y="115"/>
                </a:lnTo>
                <a:lnTo>
                  <a:pt x="77" y="108"/>
                </a:lnTo>
                <a:lnTo>
                  <a:pt x="77" y="108"/>
                </a:lnTo>
                <a:lnTo>
                  <a:pt x="77" y="105"/>
                </a:lnTo>
                <a:lnTo>
                  <a:pt x="77" y="105"/>
                </a:lnTo>
                <a:lnTo>
                  <a:pt x="70" y="97"/>
                </a:lnTo>
                <a:lnTo>
                  <a:pt x="65" y="92"/>
                </a:lnTo>
                <a:lnTo>
                  <a:pt x="64" y="87"/>
                </a:lnTo>
                <a:lnTo>
                  <a:pt x="64" y="87"/>
                </a:lnTo>
                <a:lnTo>
                  <a:pt x="58" y="73"/>
                </a:lnTo>
                <a:lnTo>
                  <a:pt x="54" y="66"/>
                </a:lnTo>
                <a:lnTo>
                  <a:pt x="51" y="63"/>
                </a:lnTo>
                <a:lnTo>
                  <a:pt x="50" y="62"/>
                </a:lnTo>
                <a:lnTo>
                  <a:pt x="50" y="62"/>
                </a:lnTo>
                <a:lnTo>
                  <a:pt x="50" y="62"/>
                </a:lnTo>
                <a:lnTo>
                  <a:pt x="50" y="62"/>
                </a:lnTo>
                <a:lnTo>
                  <a:pt x="50" y="62"/>
                </a:lnTo>
                <a:lnTo>
                  <a:pt x="50" y="62"/>
                </a:lnTo>
                <a:lnTo>
                  <a:pt x="50" y="62"/>
                </a:lnTo>
                <a:lnTo>
                  <a:pt x="50" y="62"/>
                </a:lnTo>
                <a:lnTo>
                  <a:pt x="48" y="63"/>
                </a:lnTo>
                <a:lnTo>
                  <a:pt x="47" y="65"/>
                </a:lnTo>
                <a:lnTo>
                  <a:pt x="47" y="65"/>
                </a:lnTo>
                <a:lnTo>
                  <a:pt x="47" y="65"/>
                </a:lnTo>
                <a:lnTo>
                  <a:pt x="47" y="65"/>
                </a:lnTo>
                <a:lnTo>
                  <a:pt x="47" y="65"/>
                </a:lnTo>
                <a:lnTo>
                  <a:pt x="47" y="65"/>
                </a:lnTo>
                <a:lnTo>
                  <a:pt x="47" y="65"/>
                </a:lnTo>
                <a:lnTo>
                  <a:pt x="47" y="65"/>
                </a:lnTo>
                <a:lnTo>
                  <a:pt x="47" y="65"/>
                </a:lnTo>
                <a:lnTo>
                  <a:pt x="47" y="65"/>
                </a:lnTo>
                <a:lnTo>
                  <a:pt x="45" y="66"/>
                </a:lnTo>
                <a:lnTo>
                  <a:pt x="44" y="67"/>
                </a:lnTo>
                <a:lnTo>
                  <a:pt x="44" y="67"/>
                </a:lnTo>
                <a:lnTo>
                  <a:pt x="44" y="67"/>
                </a:lnTo>
                <a:lnTo>
                  <a:pt x="43" y="66"/>
                </a:lnTo>
                <a:lnTo>
                  <a:pt x="43" y="66"/>
                </a:lnTo>
                <a:lnTo>
                  <a:pt x="43" y="66"/>
                </a:lnTo>
                <a:lnTo>
                  <a:pt x="43" y="66"/>
                </a:lnTo>
                <a:lnTo>
                  <a:pt x="42" y="66"/>
                </a:lnTo>
                <a:lnTo>
                  <a:pt x="42" y="66"/>
                </a:lnTo>
                <a:lnTo>
                  <a:pt x="42" y="66"/>
                </a:lnTo>
                <a:lnTo>
                  <a:pt x="42" y="66"/>
                </a:lnTo>
                <a:lnTo>
                  <a:pt x="42" y="66"/>
                </a:lnTo>
                <a:lnTo>
                  <a:pt x="42" y="66"/>
                </a:lnTo>
                <a:lnTo>
                  <a:pt x="42" y="66"/>
                </a:lnTo>
                <a:lnTo>
                  <a:pt x="42" y="66"/>
                </a:lnTo>
                <a:lnTo>
                  <a:pt x="42" y="66"/>
                </a:lnTo>
                <a:lnTo>
                  <a:pt x="42" y="66"/>
                </a:lnTo>
                <a:lnTo>
                  <a:pt x="42" y="66"/>
                </a:lnTo>
                <a:lnTo>
                  <a:pt x="42" y="66"/>
                </a:lnTo>
                <a:lnTo>
                  <a:pt x="42" y="66"/>
                </a:lnTo>
                <a:lnTo>
                  <a:pt x="40" y="65"/>
                </a:lnTo>
                <a:lnTo>
                  <a:pt x="40" y="65"/>
                </a:lnTo>
                <a:lnTo>
                  <a:pt x="38" y="62"/>
                </a:lnTo>
                <a:lnTo>
                  <a:pt x="34" y="61"/>
                </a:lnTo>
                <a:lnTo>
                  <a:pt x="34" y="61"/>
                </a:lnTo>
                <a:lnTo>
                  <a:pt x="34" y="61"/>
                </a:lnTo>
                <a:lnTo>
                  <a:pt x="34" y="61"/>
                </a:lnTo>
                <a:lnTo>
                  <a:pt x="34" y="61"/>
                </a:lnTo>
                <a:lnTo>
                  <a:pt x="32" y="62"/>
                </a:lnTo>
                <a:lnTo>
                  <a:pt x="28" y="65"/>
                </a:lnTo>
                <a:lnTo>
                  <a:pt x="21" y="69"/>
                </a:lnTo>
                <a:lnTo>
                  <a:pt x="21" y="69"/>
                </a:lnTo>
                <a:lnTo>
                  <a:pt x="19" y="71"/>
                </a:lnTo>
                <a:lnTo>
                  <a:pt x="19" y="71"/>
                </a:lnTo>
                <a:lnTo>
                  <a:pt x="19" y="71"/>
                </a:lnTo>
                <a:lnTo>
                  <a:pt x="19" y="71"/>
                </a:lnTo>
                <a:lnTo>
                  <a:pt x="19" y="71"/>
                </a:lnTo>
                <a:lnTo>
                  <a:pt x="19" y="71"/>
                </a:lnTo>
                <a:lnTo>
                  <a:pt x="17" y="73"/>
                </a:lnTo>
                <a:lnTo>
                  <a:pt x="15" y="73"/>
                </a:lnTo>
                <a:lnTo>
                  <a:pt x="15" y="73"/>
                </a:lnTo>
                <a:lnTo>
                  <a:pt x="15" y="73"/>
                </a:lnTo>
                <a:lnTo>
                  <a:pt x="13" y="72"/>
                </a:lnTo>
                <a:lnTo>
                  <a:pt x="13" y="72"/>
                </a:lnTo>
                <a:lnTo>
                  <a:pt x="13" y="72"/>
                </a:lnTo>
                <a:lnTo>
                  <a:pt x="13" y="72"/>
                </a:lnTo>
                <a:lnTo>
                  <a:pt x="12" y="71"/>
                </a:lnTo>
                <a:lnTo>
                  <a:pt x="12" y="71"/>
                </a:lnTo>
                <a:lnTo>
                  <a:pt x="13" y="67"/>
                </a:lnTo>
                <a:lnTo>
                  <a:pt x="15" y="63"/>
                </a:lnTo>
                <a:lnTo>
                  <a:pt x="17" y="58"/>
                </a:lnTo>
                <a:lnTo>
                  <a:pt x="17" y="53"/>
                </a:lnTo>
                <a:lnTo>
                  <a:pt x="17" y="53"/>
                </a:lnTo>
                <a:lnTo>
                  <a:pt x="17" y="51"/>
                </a:lnTo>
                <a:lnTo>
                  <a:pt x="17" y="51"/>
                </a:lnTo>
                <a:lnTo>
                  <a:pt x="13" y="46"/>
                </a:lnTo>
                <a:lnTo>
                  <a:pt x="11" y="42"/>
                </a:lnTo>
                <a:lnTo>
                  <a:pt x="8" y="39"/>
                </a:lnTo>
                <a:lnTo>
                  <a:pt x="7" y="36"/>
                </a:lnTo>
                <a:lnTo>
                  <a:pt x="7" y="36"/>
                </a:lnTo>
                <a:lnTo>
                  <a:pt x="5" y="34"/>
                </a:lnTo>
                <a:lnTo>
                  <a:pt x="0" y="31"/>
                </a:lnTo>
                <a:lnTo>
                  <a:pt x="0" y="31"/>
                </a:lnTo>
                <a:lnTo>
                  <a:pt x="10" y="21"/>
                </a:lnTo>
                <a:lnTo>
                  <a:pt x="10" y="21"/>
                </a:lnTo>
                <a:lnTo>
                  <a:pt x="16" y="12"/>
                </a:lnTo>
                <a:lnTo>
                  <a:pt x="16" y="12"/>
                </a:lnTo>
                <a:lnTo>
                  <a:pt x="17" y="13"/>
                </a:lnTo>
                <a:lnTo>
                  <a:pt x="17" y="13"/>
                </a:lnTo>
                <a:lnTo>
                  <a:pt x="18" y="15"/>
                </a:lnTo>
                <a:lnTo>
                  <a:pt x="21" y="20"/>
                </a:lnTo>
                <a:lnTo>
                  <a:pt x="24" y="23"/>
                </a:lnTo>
                <a:lnTo>
                  <a:pt x="27" y="24"/>
                </a:lnTo>
                <a:lnTo>
                  <a:pt x="27" y="24"/>
                </a:lnTo>
                <a:lnTo>
                  <a:pt x="28" y="24"/>
                </a:lnTo>
                <a:lnTo>
                  <a:pt x="28" y="23"/>
                </a:lnTo>
                <a:lnTo>
                  <a:pt x="28" y="23"/>
                </a:lnTo>
                <a:lnTo>
                  <a:pt x="28" y="10"/>
                </a:lnTo>
                <a:lnTo>
                  <a:pt x="28" y="3"/>
                </a:lnTo>
                <a:lnTo>
                  <a:pt x="28" y="0"/>
                </a:lnTo>
                <a:lnTo>
                  <a:pt x="29" y="0"/>
                </a:lnTo>
                <a:lnTo>
                  <a:pt x="29" y="0"/>
                </a:lnTo>
                <a:lnTo>
                  <a:pt x="31" y="0"/>
                </a:lnTo>
                <a:lnTo>
                  <a:pt x="31" y="0"/>
                </a:lnTo>
                <a:lnTo>
                  <a:pt x="34" y="4"/>
                </a:lnTo>
                <a:lnTo>
                  <a:pt x="35" y="5"/>
                </a:lnTo>
                <a:lnTo>
                  <a:pt x="35" y="5"/>
                </a:lnTo>
                <a:lnTo>
                  <a:pt x="37" y="5"/>
                </a:lnTo>
                <a:lnTo>
                  <a:pt x="37" y="5"/>
                </a:lnTo>
                <a:lnTo>
                  <a:pt x="39" y="13"/>
                </a:lnTo>
                <a:lnTo>
                  <a:pt x="43" y="17"/>
                </a:lnTo>
                <a:lnTo>
                  <a:pt x="43" y="17"/>
                </a:lnTo>
                <a:lnTo>
                  <a:pt x="47" y="20"/>
                </a:lnTo>
                <a:lnTo>
                  <a:pt x="53" y="23"/>
                </a:lnTo>
                <a:lnTo>
                  <a:pt x="59" y="24"/>
                </a:lnTo>
                <a:lnTo>
                  <a:pt x="59" y="24"/>
                </a:lnTo>
                <a:lnTo>
                  <a:pt x="69" y="45"/>
                </a:lnTo>
                <a:lnTo>
                  <a:pt x="82" y="72"/>
                </a:lnTo>
                <a:lnTo>
                  <a:pt x="82" y="72"/>
                </a:lnTo>
                <a:lnTo>
                  <a:pt x="86" y="78"/>
                </a:lnTo>
                <a:lnTo>
                  <a:pt x="92" y="84"/>
                </a:lnTo>
                <a:lnTo>
                  <a:pt x="98" y="92"/>
                </a:lnTo>
                <a:lnTo>
                  <a:pt x="103" y="98"/>
                </a:lnTo>
                <a:lnTo>
                  <a:pt x="103" y="98"/>
                </a:lnTo>
                <a:lnTo>
                  <a:pt x="103" y="101"/>
                </a:lnTo>
                <a:lnTo>
                  <a:pt x="103" y="101"/>
                </a:lnTo>
                <a:lnTo>
                  <a:pt x="103" y="106"/>
                </a:lnTo>
                <a:lnTo>
                  <a:pt x="102" y="111"/>
                </a:lnTo>
                <a:lnTo>
                  <a:pt x="97" y="120"/>
                </a:lnTo>
                <a:lnTo>
                  <a:pt x="97" y="120"/>
                </a:lnTo>
                <a:lnTo>
                  <a:pt x="95" y="119"/>
                </a:lnTo>
                <a:lnTo>
                  <a:pt x="92" y="117"/>
                </a:lnTo>
                <a:lnTo>
                  <a:pt x="92" y="117"/>
                </a:lnTo>
                <a:lnTo>
                  <a:pt x="92" y="117"/>
                </a:lnTo>
                <a:lnTo>
                  <a:pt x="92" y="117"/>
                </a:lnTo>
                <a:lnTo>
                  <a:pt x="90" y="116"/>
                </a:lnTo>
                <a:lnTo>
                  <a:pt x="90" y="116"/>
                </a:lnTo>
                <a:lnTo>
                  <a:pt x="90" y="116"/>
                </a:lnTo>
                <a:lnTo>
                  <a:pt x="88" y="117"/>
                </a:lnTo>
                <a:lnTo>
                  <a:pt x="87" y="120"/>
                </a:lnTo>
                <a:lnTo>
                  <a:pt x="87" y="122"/>
                </a:lnTo>
                <a:lnTo>
                  <a:pt x="86" y="124"/>
                </a:lnTo>
                <a:lnTo>
                  <a:pt x="86" y="124"/>
                </a:lnTo>
                <a:lnTo>
                  <a:pt x="86" y="124"/>
                </a:lnTo>
                <a:lnTo>
                  <a:pt x="86" y="124"/>
                </a:lnTo>
                <a:lnTo>
                  <a:pt x="86" y="124"/>
                </a:lnTo>
                <a:lnTo>
                  <a:pt x="86" y="124"/>
                </a:lnTo>
                <a:lnTo>
                  <a:pt x="86" y="125"/>
                </a:lnTo>
                <a:lnTo>
                  <a:pt x="85" y="125"/>
                </a:lnTo>
                <a:lnTo>
                  <a:pt x="85" y="125"/>
                </a:lnTo>
                <a:lnTo>
                  <a:pt x="83" y="1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1" name="Freeform 291"/>
          <p:cNvSpPr>
            <a:spLocks/>
          </p:cNvSpPr>
          <p:nvPr/>
        </p:nvSpPr>
        <p:spPr bwMode="gray">
          <a:xfrm>
            <a:off x="3743465" y="4012170"/>
            <a:ext cx="202837" cy="472961"/>
          </a:xfrm>
          <a:custGeom>
            <a:avLst/>
            <a:gdLst>
              <a:gd name="T0" fmla="*/ 82 w 120"/>
              <a:gd name="T1" fmla="*/ 275 h 276"/>
              <a:gd name="T2" fmla="*/ 88 w 120"/>
              <a:gd name="T3" fmla="*/ 258 h 276"/>
              <a:gd name="T4" fmla="*/ 88 w 120"/>
              <a:gd name="T5" fmla="*/ 256 h 276"/>
              <a:gd name="T6" fmla="*/ 89 w 120"/>
              <a:gd name="T7" fmla="*/ 249 h 276"/>
              <a:gd name="T8" fmla="*/ 89 w 120"/>
              <a:gd name="T9" fmla="*/ 237 h 276"/>
              <a:gd name="T10" fmla="*/ 87 w 120"/>
              <a:gd name="T11" fmla="*/ 229 h 276"/>
              <a:gd name="T12" fmla="*/ 77 w 120"/>
              <a:gd name="T13" fmla="*/ 197 h 276"/>
              <a:gd name="T14" fmla="*/ 73 w 120"/>
              <a:gd name="T15" fmla="*/ 185 h 276"/>
              <a:gd name="T16" fmla="*/ 71 w 120"/>
              <a:gd name="T17" fmla="*/ 182 h 276"/>
              <a:gd name="T18" fmla="*/ 67 w 120"/>
              <a:gd name="T19" fmla="*/ 180 h 276"/>
              <a:gd name="T20" fmla="*/ 64 w 120"/>
              <a:gd name="T21" fmla="*/ 178 h 276"/>
              <a:gd name="T22" fmla="*/ 63 w 120"/>
              <a:gd name="T23" fmla="*/ 179 h 276"/>
              <a:gd name="T24" fmla="*/ 56 w 120"/>
              <a:gd name="T25" fmla="*/ 185 h 276"/>
              <a:gd name="T26" fmla="*/ 43 w 120"/>
              <a:gd name="T27" fmla="*/ 192 h 276"/>
              <a:gd name="T28" fmla="*/ 36 w 120"/>
              <a:gd name="T29" fmla="*/ 194 h 276"/>
              <a:gd name="T30" fmla="*/ 29 w 120"/>
              <a:gd name="T31" fmla="*/ 189 h 276"/>
              <a:gd name="T32" fmla="*/ 32 w 120"/>
              <a:gd name="T33" fmla="*/ 180 h 276"/>
              <a:gd name="T34" fmla="*/ 35 w 120"/>
              <a:gd name="T35" fmla="*/ 170 h 276"/>
              <a:gd name="T36" fmla="*/ 30 w 120"/>
              <a:gd name="T37" fmla="*/ 153 h 276"/>
              <a:gd name="T38" fmla="*/ 8 w 120"/>
              <a:gd name="T39" fmla="*/ 131 h 276"/>
              <a:gd name="T40" fmla="*/ 0 w 120"/>
              <a:gd name="T41" fmla="*/ 118 h 276"/>
              <a:gd name="T42" fmla="*/ 7 w 120"/>
              <a:gd name="T43" fmla="*/ 109 h 276"/>
              <a:gd name="T44" fmla="*/ 7 w 120"/>
              <a:gd name="T45" fmla="*/ 95 h 276"/>
              <a:gd name="T46" fmla="*/ 9 w 120"/>
              <a:gd name="T47" fmla="*/ 86 h 276"/>
              <a:gd name="T48" fmla="*/ 16 w 120"/>
              <a:gd name="T49" fmla="*/ 73 h 276"/>
              <a:gd name="T50" fmla="*/ 27 w 120"/>
              <a:gd name="T51" fmla="*/ 61 h 276"/>
              <a:gd name="T52" fmla="*/ 46 w 120"/>
              <a:gd name="T53" fmla="*/ 24 h 276"/>
              <a:gd name="T54" fmla="*/ 55 w 120"/>
              <a:gd name="T55" fmla="*/ 22 h 276"/>
              <a:gd name="T56" fmla="*/ 58 w 120"/>
              <a:gd name="T57" fmla="*/ 22 h 276"/>
              <a:gd name="T58" fmla="*/ 63 w 120"/>
              <a:gd name="T59" fmla="*/ 20 h 276"/>
              <a:gd name="T60" fmla="*/ 67 w 120"/>
              <a:gd name="T61" fmla="*/ 6 h 276"/>
              <a:gd name="T62" fmla="*/ 78 w 120"/>
              <a:gd name="T63" fmla="*/ 0 h 276"/>
              <a:gd name="T64" fmla="*/ 82 w 120"/>
              <a:gd name="T65" fmla="*/ 0 h 276"/>
              <a:gd name="T66" fmla="*/ 87 w 120"/>
              <a:gd name="T67" fmla="*/ 26 h 276"/>
              <a:gd name="T68" fmla="*/ 89 w 120"/>
              <a:gd name="T69" fmla="*/ 40 h 276"/>
              <a:gd name="T70" fmla="*/ 78 w 120"/>
              <a:gd name="T71" fmla="*/ 54 h 276"/>
              <a:gd name="T72" fmla="*/ 77 w 120"/>
              <a:gd name="T73" fmla="*/ 67 h 276"/>
              <a:gd name="T74" fmla="*/ 88 w 120"/>
              <a:gd name="T75" fmla="*/ 75 h 276"/>
              <a:gd name="T76" fmla="*/ 96 w 120"/>
              <a:gd name="T77" fmla="*/ 89 h 276"/>
              <a:gd name="T78" fmla="*/ 95 w 120"/>
              <a:gd name="T79" fmla="*/ 101 h 276"/>
              <a:gd name="T80" fmla="*/ 95 w 120"/>
              <a:gd name="T81" fmla="*/ 107 h 276"/>
              <a:gd name="T82" fmla="*/ 111 w 120"/>
              <a:gd name="T83" fmla="*/ 111 h 276"/>
              <a:gd name="T84" fmla="*/ 119 w 120"/>
              <a:gd name="T85" fmla="*/ 107 h 276"/>
              <a:gd name="T86" fmla="*/ 114 w 120"/>
              <a:gd name="T87" fmla="*/ 118 h 276"/>
              <a:gd name="T88" fmla="*/ 100 w 120"/>
              <a:gd name="T89" fmla="*/ 127 h 276"/>
              <a:gd name="T90" fmla="*/ 95 w 120"/>
              <a:gd name="T91" fmla="*/ 130 h 276"/>
              <a:gd name="T92" fmla="*/ 84 w 120"/>
              <a:gd name="T93" fmla="*/ 142 h 276"/>
              <a:gd name="T94" fmla="*/ 77 w 120"/>
              <a:gd name="T95" fmla="*/ 149 h 276"/>
              <a:gd name="T96" fmla="*/ 75 w 120"/>
              <a:gd name="T97" fmla="*/ 157 h 276"/>
              <a:gd name="T98" fmla="*/ 84 w 120"/>
              <a:gd name="T99" fmla="*/ 179 h 276"/>
              <a:gd name="T100" fmla="*/ 89 w 120"/>
              <a:gd name="T101" fmla="*/ 194 h 276"/>
              <a:gd name="T102" fmla="*/ 88 w 120"/>
              <a:gd name="T103" fmla="*/ 202 h 276"/>
              <a:gd name="T104" fmla="*/ 93 w 120"/>
              <a:gd name="T105" fmla="*/ 218 h 276"/>
              <a:gd name="T106" fmla="*/ 98 w 120"/>
              <a:gd name="T107" fmla="*/ 240 h 276"/>
              <a:gd name="T108" fmla="*/ 93 w 120"/>
              <a:gd name="T109" fmla="*/ 260 h 276"/>
              <a:gd name="T110" fmla="*/ 82 w 120"/>
              <a:gd name="T111"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76">
                <a:moveTo>
                  <a:pt x="82" y="276"/>
                </a:moveTo>
                <a:lnTo>
                  <a:pt x="82" y="276"/>
                </a:lnTo>
                <a:lnTo>
                  <a:pt x="82" y="275"/>
                </a:lnTo>
                <a:lnTo>
                  <a:pt x="82" y="275"/>
                </a:lnTo>
                <a:lnTo>
                  <a:pt x="84" y="270"/>
                </a:lnTo>
                <a:lnTo>
                  <a:pt x="84" y="270"/>
                </a:lnTo>
                <a:lnTo>
                  <a:pt x="87" y="264"/>
                </a:lnTo>
                <a:lnTo>
                  <a:pt x="88" y="258"/>
                </a:lnTo>
                <a:lnTo>
                  <a:pt x="88" y="256"/>
                </a:lnTo>
                <a:lnTo>
                  <a:pt x="88" y="256"/>
                </a:lnTo>
                <a:lnTo>
                  <a:pt x="88" y="256"/>
                </a:lnTo>
                <a:lnTo>
                  <a:pt x="88" y="256"/>
                </a:lnTo>
                <a:lnTo>
                  <a:pt x="88" y="256"/>
                </a:lnTo>
                <a:lnTo>
                  <a:pt x="88" y="254"/>
                </a:lnTo>
                <a:lnTo>
                  <a:pt x="88" y="254"/>
                </a:lnTo>
                <a:lnTo>
                  <a:pt x="89" y="249"/>
                </a:lnTo>
                <a:lnTo>
                  <a:pt x="90" y="242"/>
                </a:lnTo>
                <a:lnTo>
                  <a:pt x="90" y="242"/>
                </a:lnTo>
                <a:lnTo>
                  <a:pt x="90" y="239"/>
                </a:lnTo>
                <a:lnTo>
                  <a:pt x="89" y="237"/>
                </a:lnTo>
                <a:lnTo>
                  <a:pt x="89" y="237"/>
                </a:lnTo>
                <a:lnTo>
                  <a:pt x="88" y="233"/>
                </a:lnTo>
                <a:lnTo>
                  <a:pt x="87" y="229"/>
                </a:lnTo>
                <a:lnTo>
                  <a:pt x="87" y="229"/>
                </a:lnTo>
                <a:lnTo>
                  <a:pt x="83" y="217"/>
                </a:lnTo>
                <a:lnTo>
                  <a:pt x="83" y="217"/>
                </a:lnTo>
                <a:lnTo>
                  <a:pt x="77" y="197"/>
                </a:lnTo>
                <a:lnTo>
                  <a:pt x="77" y="197"/>
                </a:lnTo>
                <a:lnTo>
                  <a:pt x="74" y="187"/>
                </a:lnTo>
                <a:lnTo>
                  <a:pt x="74" y="187"/>
                </a:lnTo>
                <a:lnTo>
                  <a:pt x="73" y="185"/>
                </a:lnTo>
                <a:lnTo>
                  <a:pt x="73" y="185"/>
                </a:lnTo>
                <a:lnTo>
                  <a:pt x="72" y="184"/>
                </a:lnTo>
                <a:lnTo>
                  <a:pt x="72" y="184"/>
                </a:lnTo>
                <a:lnTo>
                  <a:pt x="71" y="182"/>
                </a:lnTo>
                <a:lnTo>
                  <a:pt x="71" y="182"/>
                </a:lnTo>
                <a:lnTo>
                  <a:pt x="68" y="180"/>
                </a:lnTo>
                <a:lnTo>
                  <a:pt x="68" y="180"/>
                </a:lnTo>
                <a:lnTo>
                  <a:pt x="68" y="180"/>
                </a:lnTo>
                <a:lnTo>
                  <a:pt x="67" y="180"/>
                </a:lnTo>
                <a:lnTo>
                  <a:pt x="67" y="180"/>
                </a:lnTo>
                <a:lnTo>
                  <a:pt x="67" y="179"/>
                </a:lnTo>
                <a:lnTo>
                  <a:pt x="67" y="179"/>
                </a:lnTo>
                <a:lnTo>
                  <a:pt x="64" y="178"/>
                </a:lnTo>
                <a:lnTo>
                  <a:pt x="64" y="178"/>
                </a:lnTo>
                <a:lnTo>
                  <a:pt x="64" y="178"/>
                </a:lnTo>
                <a:lnTo>
                  <a:pt x="63" y="179"/>
                </a:lnTo>
                <a:lnTo>
                  <a:pt x="63" y="179"/>
                </a:lnTo>
                <a:lnTo>
                  <a:pt x="59" y="180"/>
                </a:lnTo>
                <a:lnTo>
                  <a:pt x="59" y="180"/>
                </a:lnTo>
                <a:lnTo>
                  <a:pt x="56" y="185"/>
                </a:lnTo>
                <a:lnTo>
                  <a:pt x="56" y="185"/>
                </a:lnTo>
                <a:lnTo>
                  <a:pt x="51" y="189"/>
                </a:lnTo>
                <a:lnTo>
                  <a:pt x="51" y="189"/>
                </a:lnTo>
                <a:lnTo>
                  <a:pt x="43" y="192"/>
                </a:lnTo>
                <a:lnTo>
                  <a:pt x="43" y="192"/>
                </a:lnTo>
                <a:lnTo>
                  <a:pt x="39" y="195"/>
                </a:lnTo>
                <a:lnTo>
                  <a:pt x="39" y="195"/>
                </a:lnTo>
                <a:lnTo>
                  <a:pt x="39" y="195"/>
                </a:lnTo>
                <a:lnTo>
                  <a:pt x="36" y="194"/>
                </a:lnTo>
                <a:lnTo>
                  <a:pt x="36" y="194"/>
                </a:lnTo>
                <a:lnTo>
                  <a:pt x="31" y="191"/>
                </a:lnTo>
                <a:lnTo>
                  <a:pt x="31" y="191"/>
                </a:lnTo>
                <a:lnTo>
                  <a:pt x="29" y="189"/>
                </a:lnTo>
                <a:lnTo>
                  <a:pt x="29" y="189"/>
                </a:lnTo>
                <a:lnTo>
                  <a:pt x="29" y="189"/>
                </a:lnTo>
                <a:lnTo>
                  <a:pt x="29" y="189"/>
                </a:lnTo>
                <a:lnTo>
                  <a:pt x="32" y="180"/>
                </a:lnTo>
                <a:lnTo>
                  <a:pt x="32" y="180"/>
                </a:lnTo>
                <a:lnTo>
                  <a:pt x="34" y="175"/>
                </a:lnTo>
                <a:lnTo>
                  <a:pt x="35" y="170"/>
                </a:lnTo>
                <a:lnTo>
                  <a:pt x="35" y="170"/>
                </a:lnTo>
                <a:lnTo>
                  <a:pt x="35" y="168"/>
                </a:lnTo>
                <a:lnTo>
                  <a:pt x="35" y="168"/>
                </a:lnTo>
                <a:lnTo>
                  <a:pt x="32" y="159"/>
                </a:lnTo>
                <a:lnTo>
                  <a:pt x="30" y="153"/>
                </a:lnTo>
                <a:lnTo>
                  <a:pt x="25" y="148"/>
                </a:lnTo>
                <a:lnTo>
                  <a:pt x="25" y="148"/>
                </a:lnTo>
                <a:lnTo>
                  <a:pt x="16" y="138"/>
                </a:lnTo>
                <a:lnTo>
                  <a:pt x="8" y="131"/>
                </a:lnTo>
                <a:lnTo>
                  <a:pt x="8" y="131"/>
                </a:lnTo>
                <a:lnTo>
                  <a:pt x="4" y="125"/>
                </a:lnTo>
                <a:lnTo>
                  <a:pt x="0" y="118"/>
                </a:lnTo>
                <a:lnTo>
                  <a:pt x="0" y="118"/>
                </a:lnTo>
                <a:lnTo>
                  <a:pt x="4" y="115"/>
                </a:lnTo>
                <a:lnTo>
                  <a:pt x="7" y="111"/>
                </a:lnTo>
                <a:lnTo>
                  <a:pt x="7" y="111"/>
                </a:lnTo>
                <a:lnTo>
                  <a:pt x="7" y="109"/>
                </a:lnTo>
                <a:lnTo>
                  <a:pt x="7" y="109"/>
                </a:lnTo>
                <a:lnTo>
                  <a:pt x="5" y="100"/>
                </a:lnTo>
                <a:lnTo>
                  <a:pt x="5" y="100"/>
                </a:lnTo>
                <a:lnTo>
                  <a:pt x="7" y="95"/>
                </a:lnTo>
                <a:lnTo>
                  <a:pt x="7" y="95"/>
                </a:lnTo>
                <a:lnTo>
                  <a:pt x="8" y="91"/>
                </a:lnTo>
                <a:lnTo>
                  <a:pt x="9" y="86"/>
                </a:lnTo>
                <a:lnTo>
                  <a:pt x="9" y="86"/>
                </a:lnTo>
                <a:lnTo>
                  <a:pt x="11" y="80"/>
                </a:lnTo>
                <a:lnTo>
                  <a:pt x="13" y="75"/>
                </a:lnTo>
                <a:lnTo>
                  <a:pt x="16" y="73"/>
                </a:lnTo>
                <a:lnTo>
                  <a:pt x="16" y="73"/>
                </a:lnTo>
                <a:lnTo>
                  <a:pt x="19" y="70"/>
                </a:lnTo>
                <a:lnTo>
                  <a:pt x="23" y="67"/>
                </a:lnTo>
                <a:lnTo>
                  <a:pt x="27" y="61"/>
                </a:lnTo>
                <a:lnTo>
                  <a:pt x="27" y="61"/>
                </a:lnTo>
                <a:lnTo>
                  <a:pt x="34" y="42"/>
                </a:lnTo>
                <a:lnTo>
                  <a:pt x="40" y="31"/>
                </a:lnTo>
                <a:lnTo>
                  <a:pt x="42" y="26"/>
                </a:lnTo>
                <a:lnTo>
                  <a:pt x="46" y="24"/>
                </a:lnTo>
                <a:lnTo>
                  <a:pt x="46" y="24"/>
                </a:lnTo>
                <a:lnTo>
                  <a:pt x="50" y="22"/>
                </a:lnTo>
                <a:lnTo>
                  <a:pt x="55" y="22"/>
                </a:lnTo>
                <a:lnTo>
                  <a:pt x="55" y="22"/>
                </a:lnTo>
                <a:lnTo>
                  <a:pt x="56" y="22"/>
                </a:lnTo>
                <a:lnTo>
                  <a:pt x="56" y="22"/>
                </a:lnTo>
                <a:lnTo>
                  <a:pt x="58" y="22"/>
                </a:lnTo>
                <a:lnTo>
                  <a:pt x="58" y="22"/>
                </a:lnTo>
                <a:lnTo>
                  <a:pt x="62" y="22"/>
                </a:lnTo>
                <a:lnTo>
                  <a:pt x="63" y="21"/>
                </a:lnTo>
                <a:lnTo>
                  <a:pt x="63" y="20"/>
                </a:lnTo>
                <a:lnTo>
                  <a:pt x="63" y="20"/>
                </a:lnTo>
                <a:lnTo>
                  <a:pt x="63" y="17"/>
                </a:lnTo>
                <a:lnTo>
                  <a:pt x="64" y="14"/>
                </a:lnTo>
                <a:lnTo>
                  <a:pt x="67" y="11"/>
                </a:lnTo>
                <a:lnTo>
                  <a:pt x="67" y="6"/>
                </a:lnTo>
                <a:lnTo>
                  <a:pt x="69" y="6"/>
                </a:lnTo>
                <a:lnTo>
                  <a:pt x="69" y="6"/>
                </a:lnTo>
                <a:lnTo>
                  <a:pt x="75" y="3"/>
                </a:lnTo>
                <a:lnTo>
                  <a:pt x="78" y="0"/>
                </a:lnTo>
                <a:lnTo>
                  <a:pt x="80" y="0"/>
                </a:lnTo>
                <a:lnTo>
                  <a:pt x="80" y="0"/>
                </a:lnTo>
                <a:lnTo>
                  <a:pt x="82" y="0"/>
                </a:lnTo>
                <a:lnTo>
                  <a:pt x="82" y="0"/>
                </a:lnTo>
                <a:lnTo>
                  <a:pt x="83" y="5"/>
                </a:lnTo>
                <a:lnTo>
                  <a:pt x="84" y="14"/>
                </a:lnTo>
                <a:lnTo>
                  <a:pt x="85" y="22"/>
                </a:lnTo>
                <a:lnTo>
                  <a:pt x="87" y="26"/>
                </a:lnTo>
                <a:lnTo>
                  <a:pt x="87" y="26"/>
                </a:lnTo>
                <a:lnTo>
                  <a:pt x="89" y="32"/>
                </a:lnTo>
                <a:lnTo>
                  <a:pt x="89" y="36"/>
                </a:lnTo>
                <a:lnTo>
                  <a:pt x="89" y="40"/>
                </a:lnTo>
                <a:lnTo>
                  <a:pt x="89" y="40"/>
                </a:lnTo>
                <a:lnTo>
                  <a:pt x="87" y="43"/>
                </a:lnTo>
                <a:lnTo>
                  <a:pt x="83" y="48"/>
                </a:lnTo>
                <a:lnTo>
                  <a:pt x="78" y="54"/>
                </a:lnTo>
                <a:lnTo>
                  <a:pt x="77" y="58"/>
                </a:lnTo>
                <a:lnTo>
                  <a:pt x="77" y="58"/>
                </a:lnTo>
                <a:lnTo>
                  <a:pt x="75" y="64"/>
                </a:lnTo>
                <a:lnTo>
                  <a:pt x="77" y="67"/>
                </a:lnTo>
                <a:lnTo>
                  <a:pt x="78" y="69"/>
                </a:lnTo>
                <a:lnTo>
                  <a:pt x="78" y="69"/>
                </a:lnTo>
                <a:lnTo>
                  <a:pt x="84" y="73"/>
                </a:lnTo>
                <a:lnTo>
                  <a:pt x="88" y="75"/>
                </a:lnTo>
                <a:lnTo>
                  <a:pt x="90" y="79"/>
                </a:lnTo>
                <a:lnTo>
                  <a:pt x="90" y="79"/>
                </a:lnTo>
                <a:lnTo>
                  <a:pt x="93" y="84"/>
                </a:lnTo>
                <a:lnTo>
                  <a:pt x="96" y="89"/>
                </a:lnTo>
                <a:lnTo>
                  <a:pt x="99" y="93"/>
                </a:lnTo>
                <a:lnTo>
                  <a:pt x="99" y="95"/>
                </a:lnTo>
                <a:lnTo>
                  <a:pt x="99" y="95"/>
                </a:lnTo>
                <a:lnTo>
                  <a:pt x="95" y="101"/>
                </a:lnTo>
                <a:lnTo>
                  <a:pt x="94" y="105"/>
                </a:lnTo>
                <a:lnTo>
                  <a:pt x="95" y="106"/>
                </a:lnTo>
                <a:lnTo>
                  <a:pt x="95" y="107"/>
                </a:lnTo>
                <a:lnTo>
                  <a:pt x="95" y="107"/>
                </a:lnTo>
                <a:lnTo>
                  <a:pt x="101" y="110"/>
                </a:lnTo>
                <a:lnTo>
                  <a:pt x="109" y="111"/>
                </a:lnTo>
                <a:lnTo>
                  <a:pt x="109" y="111"/>
                </a:lnTo>
                <a:lnTo>
                  <a:pt x="111" y="111"/>
                </a:lnTo>
                <a:lnTo>
                  <a:pt x="111" y="111"/>
                </a:lnTo>
                <a:lnTo>
                  <a:pt x="115" y="109"/>
                </a:lnTo>
                <a:lnTo>
                  <a:pt x="119" y="107"/>
                </a:lnTo>
                <a:lnTo>
                  <a:pt x="119" y="107"/>
                </a:lnTo>
                <a:lnTo>
                  <a:pt x="120" y="107"/>
                </a:lnTo>
                <a:lnTo>
                  <a:pt x="120" y="109"/>
                </a:lnTo>
                <a:lnTo>
                  <a:pt x="120" y="109"/>
                </a:lnTo>
                <a:lnTo>
                  <a:pt x="114" y="118"/>
                </a:lnTo>
                <a:lnTo>
                  <a:pt x="114" y="118"/>
                </a:lnTo>
                <a:lnTo>
                  <a:pt x="104" y="128"/>
                </a:lnTo>
                <a:lnTo>
                  <a:pt x="104" y="128"/>
                </a:lnTo>
                <a:lnTo>
                  <a:pt x="100" y="127"/>
                </a:lnTo>
                <a:lnTo>
                  <a:pt x="100" y="127"/>
                </a:lnTo>
                <a:lnTo>
                  <a:pt x="98" y="128"/>
                </a:lnTo>
                <a:lnTo>
                  <a:pt x="95" y="130"/>
                </a:lnTo>
                <a:lnTo>
                  <a:pt x="95" y="130"/>
                </a:lnTo>
                <a:lnTo>
                  <a:pt x="93" y="133"/>
                </a:lnTo>
                <a:lnTo>
                  <a:pt x="90" y="137"/>
                </a:lnTo>
                <a:lnTo>
                  <a:pt x="88" y="139"/>
                </a:lnTo>
                <a:lnTo>
                  <a:pt x="84" y="142"/>
                </a:lnTo>
                <a:lnTo>
                  <a:pt x="84" y="142"/>
                </a:lnTo>
                <a:lnTo>
                  <a:pt x="82" y="143"/>
                </a:lnTo>
                <a:lnTo>
                  <a:pt x="79" y="146"/>
                </a:lnTo>
                <a:lnTo>
                  <a:pt x="77" y="149"/>
                </a:lnTo>
                <a:lnTo>
                  <a:pt x="75" y="153"/>
                </a:lnTo>
                <a:lnTo>
                  <a:pt x="75" y="153"/>
                </a:lnTo>
                <a:lnTo>
                  <a:pt x="75" y="157"/>
                </a:lnTo>
                <a:lnTo>
                  <a:pt x="75" y="157"/>
                </a:lnTo>
                <a:lnTo>
                  <a:pt x="77" y="166"/>
                </a:lnTo>
                <a:lnTo>
                  <a:pt x="78" y="173"/>
                </a:lnTo>
                <a:lnTo>
                  <a:pt x="78" y="173"/>
                </a:lnTo>
                <a:lnTo>
                  <a:pt x="84" y="179"/>
                </a:lnTo>
                <a:lnTo>
                  <a:pt x="88" y="184"/>
                </a:lnTo>
                <a:lnTo>
                  <a:pt x="89" y="189"/>
                </a:lnTo>
                <a:lnTo>
                  <a:pt x="89" y="189"/>
                </a:lnTo>
                <a:lnTo>
                  <a:pt x="89" y="194"/>
                </a:lnTo>
                <a:lnTo>
                  <a:pt x="89" y="194"/>
                </a:lnTo>
                <a:lnTo>
                  <a:pt x="89" y="198"/>
                </a:lnTo>
                <a:lnTo>
                  <a:pt x="88" y="202"/>
                </a:lnTo>
                <a:lnTo>
                  <a:pt x="88" y="202"/>
                </a:lnTo>
                <a:lnTo>
                  <a:pt x="87" y="203"/>
                </a:lnTo>
                <a:lnTo>
                  <a:pt x="87" y="203"/>
                </a:lnTo>
                <a:lnTo>
                  <a:pt x="89" y="210"/>
                </a:lnTo>
                <a:lnTo>
                  <a:pt x="93" y="218"/>
                </a:lnTo>
                <a:lnTo>
                  <a:pt x="93" y="218"/>
                </a:lnTo>
                <a:lnTo>
                  <a:pt x="96" y="228"/>
                </a:lnTo>
                <a:lnTo>
                  <a:pt x="98" y="234"/>
                </a:lnTo>
                <a:lnTo>
                  <a:pt x="98" y="240"/>
                </a:lnTo>
                <a:lnTo>
                  <a:pt x="98" y="240"/>
                </a:lnTo>
                <a:lnTo>
                  <a:pt x="98" y="244"/>
                </a:lnTo>
                <a:lnTo>
                  <a:pt x="98" y="244"/>
                </a:lnTo>
                <a:lnTo>
                  <a:pt x="93" y="260"/>
                </a:lnTo>
                <a:lnTo>
                  <a:pt x="90" y="269"/>
                </a:lnTo>
                <a:lnTo>
                  <a:pt x="88" y="274"/>
                </a:lnTo>
                <a:lnTo>
                  <a:pt x="88" y="274"/>
                </a:lnTo>
                <a:lnTo>
                  <a:pt x="82" y="27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2" name="Freeform 293"/>
          <p:cNvSpPr>
            <a:spLocks/>
          </p:cNvSpPr>
          <p:nvPr/>
        </p:nvSpPr>
        <p:spPr bwMode="gray">
          <a:xfrm>
            <a:off x="3870238" y="4229801"/>
            <a:ext cx="179173" cy="349580"/>
          </a:xfrm>
          <a:custGeom>
            <a:avLst/>
            <a:gdLst>
              <a:gd name="T0" fmla="*/ 99 w 106"/>
              <a:gd name="T1" fmla="*/ 67 h 204"/>
              <a:gd name="T2" fmla="*/ 93 w 106"/>
              <a:gd name="T3" fmla="*/ 57 h 204"/>
              <a:gd name="T4" fmla="*/ 80 w 106"/>
              <a:gd name="T5" fmla="*/ 33 h 204"/>
              <a:gd name="T6" fmla="*/ 77 w 106"/>
              <a:gd name="T7" fmla="*/ 33 h 204"/>
              <a:gd name="T8" fmla="*/ 73 w 106"/>
              <a:gd name="T9" fmla="*/ 36 h 204"/>
              <a:gd name="T10" fmla="*/ 72 w 106"/>
              <a:gd name="T11" fmla="*/ 36 h 204"/>
              <a:gd name="T12" fmla="*/ 63 w 106"/>
              <a:gd name="T13" fmla="*/ 31 h 204"/>
              <a:gd name="T14" fmla="*/ 57 w 106"/>
              <a:gd name="T15" fmla="*/ 35 h 204"/>
              <a:gd name="T16" fmla="*/ 45 w 106"/>
              <a:gd name="T17" fmla="*/ 43 h 204"/>
              <a:gd name="T18" fmla="*/ 42 w 106"/>
              <a:gd name="T19" fmla="*/ 42 h 204"/>
              <a:gd name="T20" fmla="*/ 44 w 106"/>
              <a:gd name="T21" fmla="*/ 32 h 204"/>
              <a:gd name="T22" fmla="*/ 46 w 106"/>
              <a:gd name="T23" fmla="*/ 21 h 204"/>
              <a:gd name="T24" fmla="*/ 40 w 106"/>
              <a:gd name="T25" fmla="*/ 12 h 204"/>
              <a:gd name="T26" fmla="*/ 36 w 106"/>
              <a:gd name="T27" fmla="*/ 6 h 204"/>
              <a:gd name="T28" fmla="*/ 25 w 106"/>
              <a:gd name="T29" fmla="*/ 0 h 204"/>
              <a:gd name="T30" fmla="*/ 20 w 106"/>
              <a:gd name="T31" fmla="*/ 3 h 204"/>
              <a:gd name="T32" fmla="*/ 13 w 106"/>
              <a:gd name="T33" fmla="*/ 12 h 204"/>
              <a:gd name="T34" fmla="*/ 7 w 106"/>
              <a:gd name="T35" fmla="*/ 16 h 204"/>
              <a:gd name="T36" fmla="*/ 0 w 106"/>
              <a:gd name="T37" fmla="*/ 26 h 204"/>
              <a:gd name="T38" fmla="*/ 2 w 106"/>
              <a:gd name="T39" fmla="*/ 37 h 204"/>
              <a:gd name="T40" fmla="*/ 9 w 106"/>
              <a:gd name="T41" fmla="*/ 52 h 204"/>
              <a:gd name="T42" fmla="*/ 14 w 106"/>
              <a:gd name="T43" fmla="*/ 62 h 204"/>
              <a:gd name="T44" fmla="*/ 13 w 106"/>
              <a:gd name="T45" fmla="*/ 75 h 204"/>
              <a:gd name="T46" fmla="*/ 13 w 106"/>
              <a:gd name="T47" fmla="*/ 81 h 204"/>
              <a:gd name="T48" fmla="*/ 21 w 106"/>
              <a:gd name="T49" fmla="*/ 103 h 204"/>
              <a:gd name="T50" fmla="*/ 23 w 106"/>
              <a:gd name="T51" fmla="*/ 117 h 204"/>
              <a:gd name="T52" fmla="*/ 13 w 106"/>
              <a:gd name="T53" fmla="*/ 147 h 204"/>
              <a:gd name="T54" fmla="*/ 4 w 106"/>
              <a:gd name="T55" fmla="*/ 150 h 204"/>
              <a:gd name="T56" fmla="*/ 5 w 106"/>
              <a:gd name="T57" fmla="*/ 163 h 204"/>
              <a:gd name="T58" fmla="*/ 8 w 106"/>
              <a:gd name="T59" fmla="*/ 172 h 204"/>
              <a:gd name="T60" fmla="*/ 15 w 106"/>
              <a:gd name="T61" fmla="*/ 177 h 204"/>
              <a:gd name="T62" fmla="*/ 30 w 106"/>
              <a:gd name="T63" fmla="*/ 195 h 204"/>
              <a:gd name="T64" fmla="*/ 41 w 106"/>
              <a:gd name="T65" fmla="*/ 202 h 204"/>
              <a:gd name="T66" fmla="*/ 47 w 106"/>
              <a:gd name="T67" fmla="*/ 204 h 204"/>
              <a:gd name="T68" fmla="*/ 57 w 106"/>
              <a:gd name="T69" fmla="*/ 200 h 204"/>
              <a:gd name="T70" fmla="*/ 45 w 106"/>
              <a:gd name="T71" fmla="*/ 193 h 204"/>
              <a:gd name="T72" fmla="*/ 36 w 106"/>
              <a:gd name="T73" fmla="*/ 179 h 204"/>
              <a:gd name="T74" fmla="*/ 29 w 106"/>
              <a:gd name="T75" fmla="*/ 160 h 204"/>
              <a:gd name="T76" fmla="*/ 24 w 106"/>
              <a:gd name="T77" fmla="*/ 161 h 204"/>
              <a:gd name="T78" fmla="*/ 21 w 106"/>
              <a:gd name="T79" fmla="*/ 156 h 204"/>
              <a:gd name="T80" fmla="*/ 21 w 106"/>
              <a:gd name="T81" fmla="*/ 148 h 204"/>
              <a:gd name="T82" fmla="*/ 28 w 106"/>
              <a:gd name="T83" fmla="*/ 133 h 204"/>
              <a:gd name="T84" fmla="*/ 37 w 106"/>
              <a:gd name="T85" fmla="*/ 103 h 204"/>
              <a:gd name="T86" fmla="*/ 41 w 106"/>
              <a:gd name="T87" fmla="*/ 105 h 204"/>
              <a:gd name="T88" fmla="*/ 46 w 106"/>
              <a:gd name="T89" fmla="*/ 111 h 204"/>
              <a:gd name="T90" fmla="*/ 53 w 106"/>
              <a:gd name="T91" fmla="*/ 110 h 204"/>
              <a:gd name="T92" fmla="*/ 60 w 106"/>
              <a:gd name="T93" fmla="*/ 119 h 204"/>
              <a:gd name="T94" fmla="*/ 62 w 106"/>
              <a:gd name="T95" fmla="*/ 122 h 204"/>
              <a:gd name="T96" fmla="*/ 68 w 106"/>
              <a:gd name="T97" fmla="*/ 123 h 204"/>
              <a:gd name="T98" fmla="*/ 67 w 106"/>
              <a:gd name="T99" fmla="*/ 112 h 204"/>
              <a:gd name="T100" fmla="*/ 66 w 106"/>
              <a:gd name="T101" fmla="*/ 107 h 204"/>
              <a:gd name="T102" fmla="*/ 72 w 106"/>
              <a:gd name="T103" fmla="*/ 94 h 204"/>
              <a:gd name="T104" fmla="*/ 77 w 106"/>
              <a:gd name="T105" fmla="*/ 92 h 204"/>
              <a:gd name="T106" fmla="*/ 89 w 106"/>
              <a:gd name="T107" fmla="*/ 92 h 204"/>
              <a:gd name="T108" fmla="*/ 99 w 106"/>
              <a:gd name="T109" fmla="*/ 91 h 204"/>
              <a:gd name="T110" fmla="*/ 106 w 106"/>
              <a:gd name="T111" fmla="*/ 8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204">
                <a:moveTo>
                  <a:pt x="106" y="75"/>
                </a:moveTo>
                <a:lnTo>
                  <a:pt x="106" y="75"/>
                </a:lnTo>
                <a:lnTo>
                  <a:pt x="99" y="67"/>
                </a:lnTo>
                <a:lnTo>
                  <a:pt x="94" y="62"/>
                </a:lnTo>
                <a:lnTo>
                  <a:pt x="93" y="57"/>
                </a:lnTo>
                <a:lnTo>
                  <a:pt x="93" y="57"/>
                </a:lnTo>
                <a:lnTo>
                  <a:pt x="87" y="43"/>
                </a:lnTo>
                <a:lnTo>
                  <a:pt x="83" y="36"/>
                </a:lnTo>
                <a:lnTo>
                  <a:pt x="80" y="33"/>
                </a:lnTo>
                <a:lnTo>
                  <a:pt x="79" y="32"/>
                </a:lnTo>
                <a:lnTo>
                  <a:pt x="79" y="32"/>
                </a:lnTo>
                <a:lnTo>
                  <a:pt x="77" y="33"/>
                </a:lnTo>
                <a:lnTo>
                  <a:pt x="76" y="35"/>
                </a:lnTo>
                <a:lnTo>
                  <a:pt x="76" y="35"/>
                </a:lnTo>
                <a:lnTo>
                  <a:pt x="73" y="36"/>
                </a:lnTo>
                <a:lnTo>
                  <a:pt x="73" y="37"/>
                </a:lnTo>
                <a:lnTo>
                  <a:pt x="72" y="36"/>
                </a:lnTo>
                <a:lnTo>
                  <a:pt x="72" y="36"/>
                </a:lnTo>
                <a:lnTo>
                  <a:pt x="67" y="32"/>
                </a:lnTo>
                <a:lnTo>
                  <a:pt x="66" y="31"/>
                </a:lnTo>
                <a:lnTo>
                  <a:pt x="63" y="31"/>
                </a:lnTo>
                <a:lnTo>
                  <a:pt x="63" y="31"/>
                </a:lnTo>
                <a:lnTo>
                  <a:pt x="61" y="32"/>
                </a:lnTo>
                <a:lnTo>
                  <a:pt x="57" y="35"/>
                </a:lnTo>
                <a:lnTo>
                  <a:pt x="50" y="39"/>
                </a:lnTo>
                <a:lnTo>
                  <a:pt x="50" y="39"/>
                </a:lnTo>
                <a:lnTo>
                  <a:pt x="45" y="43"/>
                </a:lnTo>
                <a:lnTo>
                  <a:pt x="44" y="43"/>
                </a:lnTo>
                <a:lnTo>
                  <a:pt x="42" y="42"/>
                </a:lnTo>
                <a:lnTo>
                  <a:pt x="42" y="42"/>
                </a:lnTo>
                <a:lnTo>
                  <a:pt x="41" y="41"/>
                </a:lnTo>
                <a:lnTo>
                  <a:pt x="42" y="38"/>
                </a:lnTo>
                <a:lnTo>
                  <a:pt x="44" y="32"/>
                </a:lnTo>
                <a:lnTo>
                  <a:pt x="46" y="26"/>
                </a:lnTo>
                <a:lnTo>
                  <a:pt x="46" y="23"/>
                </a:lnTo>
                <a:lnTo>
                  <a:pt x="46" y="21"/>
                </a:lnTo>
                <a:lnTo>
                  <a:pt x="46" y="21"/>
                </a:lnTo>
                <a:lnTo>
                  <a:pt x="42" y="16"/>
                </a:lnTo>
                <a:lnTo>
                  <a:pt x="40" y="12"/>
                </a:lnTo>
                <a:lnTo>
                  <a:pt x="37" y="9"/>
                </a:lnTo>
                <a:lnTo>
                  <a:pt x="36" y="6"/>
                </a:lnTo>
                <a:lnTo>
                  <a:pt x="36" y="6"/>
                </a:lnTo>
                <a:lnTo>
                  <a:pt x="34" y="4"/>
                </a:lnTo>
                <a:lnTo>
                  <a:pt x="30" y="1"/>
                </a:lnTo>
                <a:lnTo>
                  <a:pt x="25" y="0"/>
                </a:lnTo>
                <a:lnTo>
                  <a:pt x="23" y="1"/>
                </a:lnTo>
                <a:lnTo>
                  <a:pt x="20" y="3"/>
                </a:lnTo>
                <a:lnTo>
                  <a:pt x="20" y="3"/>
                </a:lnTo>
                <a:lnTo>
                  <a:pt x="18" y="6"/>
                </a:lnTo>
                <a:lnTo>
                  <a:pt x="15" y="10"/>
                </a:lnTo>
                <a:lnTo>
                  <a:pt x="13" y="12"/>
                </a:lnTo>
                <a:lnTo>
                  <a:pt x="9" y="15"/>
                </a:lnTo>
                <a:lnTo>
                  <a:pt x="9" y="15"/>
                </a:lnTo>
                <a:lnTo>
                  <a:pt x="7" y="16"/>
                </a:lnTo>
                <a:lnTo>
                  <a:pt x="4" y="19"/>
                </a:lnTo>
                <a:lnTo>
                  <a:pt x="2" y="22"/>
                </a:lnTo>
                <a:lnTo>
                  <a:pt x="0" y="26"/>
                </a:lnTo>
                <a:lnTo>
                  <a:pt x="0" y="26"/>
                </a:lnTo>
                <a:lnTo>
                  <a:pt x="0" y="31"/>
                </a:lnTo>
                <a:lnTo>
                  <a:pt x="2" y="37"/>
                </a:lnTo>
                <a:lnTo>
                  <a:pt x="3" y="46"/>
                </a:lnTo>
                <a:lnTo>
                  <a:pt x="3" y="46"/>
                </a:lnTo>
                <a:lnTo>
                  <a:pt x="9" y="52"/>
                </a:lnTo>
                <a:lnTo>
                  <a:pt x="13" y="57"/>
                </a:lnTo>
                <a:lnTo>
                  <a:pt x="14" y="62"/>
                </a:lnTo>
                <a:lnTo>
                  <a:pt x="14" y="62"/>
                </a:lnTo>
                <a:lnTo>
                  <a:pt x="14" y="69"/>
                </a:lnTo>
                <a:lnTo>
                  <a:pt x="14" y="73"/>
                </a:lnTo>
                <a:lnTo>
                  <a:pt x="13" y="75"/>
                </a:lnTo>
                <a:lnTo>
                  <a:pt x="13" y="75"/>
                </a:lnTo>
                <a:lnTo>
                  <a:pt x="12" y="78"/>
                </a:lnTo>
                <a:lnTo>
                  <a:pt x="13" y="81"/>
                </a:lnTo>
                <a:lnTo>
                  <a:pt x="18" y="91"/>
                </a:lnTo>
                <a:lnTo>
                  <a:pt x="18" y="91"/>
                </a:lnTo>
                <a:lnTo>
                  <a:pt x="21" y="103"/>
                </a:lnTo>
                <a:lnTo>
                  <a:pt x="23" y="111"/>
                </a:lnTo>
                <a:lnTo>
                  <a:pt x="23" y="117"/>
                </a:lnTo>
                <a:lnTo>
                  <a:pt x="23" y="117"/>
                </a:lnTo>
                <a:lnTo>
                  <a:pt x="18" y="133"/>
                </a:lnTo>
                <a:lnTo>
                  <a:pt x="15" y="142"/>
                </a:lnTo>
                <a:lnTo>
                  <a:pt x="13" y="147"/>
                </a:lnTo>
                <a:lnTo>
                  <a:pt x="13" y="147"/>
                </a:lnTo>
                <a:lnTo>
                  <a:pt x="4" y="150"/>
                </a:lnTo>
                <a:lnTo>
                  <a:pt x="4" y="150"/>
                </a:lnTo>
                <a:lnTo>
                  <a:pt x="4" y="153"/>
                </a:lnTo>
                <a:lnTo>
                  <a:pt x="4" y="153"/>
                </a:lnTo>
                <a:lnTo>
                  <a:pt x="5" y="163"/>
                </a:lnTo>
                <a:lnTo>
                  <a:pt x="7" y="169"/>
                </a:lnTo>
                <a:lnTo>
                  <a:pt x="8" y="172"/>
                </a:lnTo>
                <a:lnTo>
                  <a:pt x="8" y="172"/>
                </a:lnTo>
                <a:lnTo>
                  <a:pt x="10" y="175"/>
                </a:lnTo>
                <a:lnTo>
                  <a:pt x="12" y="175"/>
                </a:lnTo>
                <a:lnTo>
                  <a:pt x="15" y="177"/>
                </a:lnTo>
                <a:lnTo>
                  <a:pt x="15" y="177"/>
                </a:lnTo>
                <a:lnTo>
                  <a:pt x="24" y="187"/>
                </a:lnTo>
                <a:lnTo>
                  <a:pt x="30" y="195"/>
                </a:lnTo>
                <a:lnTo>
                  <a:pt x="35" y="201"/>
                </a:lnTo>
                <a:lnTo>
                  <a:pt x="35" y="201"/>
                </a:lnTo>
                <a:lnTo>
                  <a:pt x="41" y="202"/>
                </a:lnTo>
                <a:lnTo>
                  <a:pt x="46" y="204"/>
                </a:lnTo>
                <a:lnTo>
                  <a:pt x="46" y="204"/>
                </a:lnTo>
                <a:lnTo>
                  <a:pt x="47" y="204"/>
                </a:lnTo>
                <a:lnTo>
                  <a:pt x="50" y="203"/>
                </a:lnTo>
                <a:lnTo>
                  <a:pt x="57" y="200"/>
                </a:lnTo>
                <a:lnTo>
                  <a:pt x="57" y="200"/>
                </a:lnTo>
                <a:lnTo>
                  <a:pt x="51" y="196"/>
                </a:lnTo>
                <a:lnTo>
                  <a:pt x="45" y="193"/>
                </a:lnTo>
                <a:lnTo>
                  <a:pt x="45" y="193"/>
                </a:lnTo>
                <a:lnTo>
                  <a:pt x="42" y="191"/>
                </a:lnTo>
                <a:lnTo>
                  <a:pt x="40" y="187"/>
                </a:lnTo>
                <a:lnTo>
                  <a:pt x="36" y="179"/>
                </a:lnTo>
                <a:lnTo>
                  <a:pt x="30" y="163"/>
                </a:lnTo>
                <a:lnTo>
                  <a:pt x="30" y="163"/>
                </a:lnTo>
                <a:lnTo>
                  <a:pt x="29" y="160"/>
                </a:lnTo>
                <a:lnTo>
                  <a:pt x="28" y="160"/>
                </a:lnTo>
                <a:lnTo>
                  <a:pt x="24" y="161"/>
                </a:lnTo>
                <a:lnTo>
                  <a:pt x="24" y="161"/>
                </a:lnTo>
                <a:lnTo>
                  <a:pt x="24" y="161"/>
                </a:lnTo>
                <a:lnTo>
                  <a:pt x="23" y="160"/>
                </a:lnTo>
                <a:lnTo>
                  <a:pt x="21" y="156"/>
                </a:lnTo>
                <a:lnTo>
                  <a:pt x="21" y="151"/>
                </a:lnTo>
                <a:lnTo>
                  <a:pt x="21" y="148"/>
                </a:lnTo>
                <a:lnTo>
                  <a:pt x="21" y="148"/>
                </a:lnTo>
                <a:lnTo>
                  <a:pt x="25" y="142"/>
                </a:lnTo>
                <a:lnTo>
                  <a:pt x="28" y="133"/>
                </a:lnTo>
                <a:lnTo>
                  <a:pt x="28" y="133"/>
                </a:lnTo>
                <a:lnTo>
                  <a:pt x="34" y="117"/>
                </a:lnTo>
                <a:lnTo>
                  <a:pt x="36" y="108"/>
                </a:lnTo>
                <a:lnTo>
                  <a:pt x="37" y="103"/>
                </a:lnTo>
                <a:lnTo>
                  <a:pt x="37" y="103"/>
                </a:lnTo>
                <a:lnTo>
                  <a:pt x="40" y="102"/>
                </a:lnTo>
                <a:lnTo>
                  <a:pt x="41" y="105"/>
                </a:lnTo>
                <a:lnTo>
                  <a:pt x="45" y="110"/>
                </a:lnTo>
                <a:lnTo>
                  <a:pt x="45" y="110"/>
                </a:lnTo>
                <a:lnTo>
                  <a:pt x="46" y="111"/>
                </a:lnTo>
                <a:lnTo>
                  <a:pt x="48" y="111"/>
                </a:lnTo>
                <a:lnTo>
                  <a:pt x="53" y="110"/>
                </a:lnTo>
                <a:lnTo>
                  <a:pt x="53" y="110"/>
                </a:lnTo>
                <a:lnTo>
                  <a:pt x="55" y="111"/>
                </a:lnTo>
                <a:lnTo>
                  <a:pt x="57" y="113"/>
                </a:lnTo>
                <a:lnTo>
                  <a:pt x="60" y="119"/>
                </a:lnTo>
                <a:lnTo>
                  <a:pt x="60" y="119"/>
                </a:lnTo>
                <a:lnTo>
                  <a:pt x="61" y="122"/>
                </a:lnTo>
                <a:lnTo>
                  <a:pt x="62" y="122"/>
                </a:lnTo>
                <a:lnTo>
                  <a:pt x="66" y="122"/>
                </a:lnTo>
                <a:lnTo>
                  <a:pt x="66" y="122"/>
                </a:lnTo>
                <a:lnTo>
                  <a:pt x="68" y="123"/>
                </a:lnTo>
                <a:lnTo>
                  <a:pt x="68" y="123"/>
                </a:lnTo>
                <a:lnTo>
                  <a:pt x="68" y="118"/>
                </a:lnTo>
                <a:lnTo>
                  <a:pt x="67" y="112"/>
                </a:lnTo>
                <a:lnTo>
                  <a:pt x="67" y="112"/>
                </a:lnTo>
                <a:lnTo>
                  <a:pt x="66" y="110"/>
                </a:lnTo>
                <a:lnTo>
                  <a:pt x="66" y="107"/>
                </a:lnTo>
                <a:lnTo>
                  <a:pt x="67" y="102"/>
                </a:lnTo>
                <a:lnTo>
                  <a:pt x="69" y="97"/>
                </a:lnTo>
                <a:lnTo>
                  <a:pt x="72" y="94"/>
                </a:lnTo>
                <a:lnTo>
                  <a:pt x="72" y="94"/>
                </a:lnTo>
                <a:lnTo>
                  <a:pt x="74" y="92"/>
                </a:lnTo>
                <a:lnTo>
                  <a:pt x="77" y="92"/>
                </a:lnTo>
                <a:lnTo>
                  <a:pt x="84" y="92"/>
                </a:lnTo>
                <a:lnTo>
                  <a:pt x="84" y="92"/>
                </a:lnTo>
                <a:lnTo>
                  <a:pt x="89" y="92"/>
                </a:lnTo>
                <a:lnTo>
                  <a:pt x="94" y="91"/>
                </a:lnTo>
                <a:lnTo>
                  <a:pt x="94" y="91"/>
                </a:lnTo>
                <a:lnTo>
                  <a:pt x="99" y="91"/>
                </a:lnTo>
                <a:lnTo>
                  <a:pt x="103" y="92"/>
                </a:lnTo>
                <a:lnTo>
                  <a:pt x="103" y="92"/>
                </a:lnTo>
                <a:lnTo>
                  <a:pt x="106" y="81"/>
                </a:lnTo>
                <a:lnTo>
                  <a:pt x="106" y="78"/>
                </a:lnTo>
                <a:lnTo>
                  <a:pt x="106" y="7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3" name="Freeform 295"/>
          <p:cNvSpPr>
            <a:spLocks/>
          </p:cNvSpPr>
          <p:nvPr/>
        </p:nvSpPr>
        <p:spPr bwMode="gray">
          <a:xfrm>
            <a:off x="3929399" y="4572526"/>
            <a:ext cx="89586" cy="114813"/>
          </a:xfrm>
          <a:custGeom>
            <a:avLst/>
            <a:gdLst>
              <a:gd name="T0" fmla="*/ 11 w 53"/>
              <a:gd name="T1" fmla="*/ 4 h 67"/>
              <a:gd name="T2" fmla="*/ 11 w 53"/>
              <a:gd name="T3" fmla="*/ 4 h 67"/>
              <a:gd name="T4" fmla="*/ 6 w 53"/>
              <a:gd name="T5" fmla="*/ 2 h 67"/>
              <a:gd name="T6" fmla="*/ 0 w 53"/>
              <a:gd name="T7" fmla="*/ 1 h 67"/>
              <a:gd name="T8" fmla="*/ 0 w 53"/>
              <a:gd name="T9" fmla="*/ 1 h 67"/>
              <a:gd name="T10" fmla="*/ 2 w 53"/>
              <a:gd name="T11" fmla="*/ 4 h 67"/>
              <a:gd name="T12" fmla="*/ 2 w 53"/>
              <a:gd name="T13" fmla="*/ 4 h 67"/>
              <a:gd name="T14" fmla="*/ 2 w 53"/>
              <a:gd name="T15" fmla="*/ 8 h 67"/>
              <a:gd name="T16" fmla="*/ 2 w 53"/>
              <a:gd name="T17" fmla="*/ 11 h 67"/>
              <a:gd name="T18" fmla="*/ 1 w 53"/>
              <a:gd name="T19" fmla="*/ 14 h 67"/>
              <a:gd name="T20" fmla="*/ 2 w 53"/>
              <a:gd name="T21" fmla="*/ 17 h 67"/>
              <a:gd name="T22" fmla="*/ 2 w 53"/>
              <a:gd name="T23" fmla="*/ 17 h 67"/>
              <a:gd name="T24" fmla="*/ 5 w 53"/>
              <a:gd name="T25" fmla="*/ 27 h 67"/>
              <a:gd name="T26" fmla="*/ 6 w 53"/>
              <a:gd name="T27" fmla="*/ 32 h 67"/>
              <a:gd name="T28" fmla="*/ 9 w 53"/>
              <a:gd name="T29" fmla="*/ 36 h 67"/>
              <a:gd name="T30" fmla="*/ 9 w 53"/>
              <a:gd name="T31" fmla="*/ 36 h 67"/>
              <a:gd name="T32" fmla="*/ 12 w 53"/>
              <a:gd name="T33" fmla="*/ 44 h 67"/>
              <a:gd name="T34" fmla="*/ 15 w 53"/>
              <a:gd name="T35" fmla="*/ 48 h 67"/>
              <a:gd name="T36" fmla="*/ 18 w 53"/>
              <a:gd name="T37" fmla="*/ 51 h 67"/>
              <a:gd name="T38" fmla="*/ 18 w 53"/>
              <a:gd name="T39" fmla="*/ 51 h 67"/>
              <a:gd name="T40" fmla="*/ 29 w 53"/>
              <a:gd name="T41" fmla="*/ 60 h 67"/>
              <a:gd name="T42" fmla="*/ 36 w 53"/>
              <a:gd name="T43" fmla="*/ 64 h 67"/>
              <a:gd name="T44" fmla="*/ 41 w 53"/>
              <a:gd name="T45" fmla="*/ 66 h 67"/>
              <a:gd name="T46" fmla="*/ 41 w 53"/>
              <a:gd name="T47" fmla="*/ 66 h 67"/>
              <a:gd name="T48" fmla="*/ 43 w 53"/>
              <a:gd name="T49" fmla="*/ 67 h 67"/>
              <a:gd name="T50" fmla="*/ 43 w 53"/>
              <a:gd name="T51" fmla="*/ 67 h 67"/>
              <a:gd name="T52" fmla="*/ 45 w 53"/>
              <a:gd name="T53" fmla="*/ 65 h 67"/>
              <a:gd name="T54" fmla="*/ 48 w 53"/>
              <a:gd name="T55" fmla="*/ 62 h 67"/>
              <a:gd name="T56" fmla="*/ 53 w 53"/>
              <a:gd name="T57" fmla="*/ 59 h 67"/>
              <a:gd name="T58" fmla="*/ 53 w 53"/>
              <a:gd name="T59" fmla="*/ 59 h 67"/>
              <a:gd name="T60" fmla="*/ 50 w 53"/>
              <a:gd name="T61" fmla="*/ 52 h 67"/>
              <a:gd name="T62" fmla="*/ 48 w 53"/>
              <a:gd name="T63" fmla="*/ 48 h 67"/>
              <a:gd name="T64" fmla="*/ 48 w 53"/>
              <a:gd name="T65" fmla="*/ 48 h 67"/>
              <a:gd name="T66" fmla="*/ 47 w 53"/>
              <a:gd name="T67" fmla="*/ 43 h 67"/>
              <a:gd name="T68" fmla="*/ 45 w 53"/>
              <a:gd name="T69" fmla="*/ 34 h 67"/>
              <a:gd name="T70" fmla="*/ 45 w 53"/>
              <a:gd name="T71" fmla="*/ 23 h 67"/>
              <a:gd name="T72" fmla="*/ 45 w 53"/>
              <a:gd name="T73" fmla="*/ 23 h 67"/>
              <a:gd name="T74" fmla="*/ 43 w 53"/>
              <a:gd name="T75" fmla="*/ 19 h 67"/>
              <a:gd name="T76" fmla="*/ 38 w 53"/>
              <a:gd name="T77" fmla="*/ 14 h 67"/>
              <a:gd name="T78" fmla="*/ 26 w 53"/>
              <a:gd name="T79" fmla="*/ 3 h 67"/>
              <a:gd name="T80" fmla="*/ 26 w 53"/>
              <a:gd name="T81" fmla="*/ 3 h 67"/>
              <a:gd name="T82" fmla="*/ 22 w 53"/>
              <a:gd name="T83" fmla="*/ 0 h 67"/>
              <a:gd name="T84" fmla="*/ 22 w 53"/>
              <a:gd name="T85" fmla="*/ 0 h 67"/>
              <a:gd name="T86" fmla="*/ 15 w 53"/>
              <a:gd name="T87" fmla="*/ 3 h 67"/>
              <a:gd name="T88" fmla="*/ 12 w 53"/>
              <a:gd name="T89" fmla="*/ 4 h 67"/>
              <a:gd name="T90" fmla="*/ 11 w 53"/>
              <a:gd name="T91"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67">
                <a:moveTo>
                  <a:pt x="11" y="4"/>
                </a:moveTo>
                <a:lnTo>
                  <a:pt x="11" y="4"/>
                </a:lnTo>
                <a:lnTo>
                  <a:pt x="6" y="2"/>
                </a:lnTo>
                <a:lnTo>
                  <a:pt x="0" y="1"/>
                </a:lnTo>
                <a:lnTo>
                  <a:pt x="0" y="1"/>
                </a:lnTo>
                <a:lnTo>
                  <a:pt x="2" y="4"/>
                </a:lnTo>
                <a:lnTo>
                  <a:pt x="2" y="4"/>
                </a:lnTo>
                <a:lnTo>
                  <a:pt x="2" y="8"/>
                </a:lnTo>
                <a:lnTo>
                  <a:pt x="2" y="11"/>
                </a:lnTo>
                <a:lnTo>
                  <a:pt x="1" y="14"/>
                </a:lnTo>
                <a:lnTo>
                  <a:pt x="2" y="17"/>
                </a:lnTo>
                <a:lnTo>
                  <a:pt x="2" y="17"/>
                </a:lnTo>
                <a:lnTo>
                  <a:pt x="5" y="27"/>
                </a:lnTo>
                <a:lnTo>
                  <a:pt x="6" y="32"/>
                </a:lnTo>
                <a:lnTo>
                  <a:pt x="9" y="36"/>
                </a:lnTo>
                <a:lnTo>
                  <a:pt x="9" y="36"/>
                </a:lnTo>
                <a:lnTo>
                  <a:pt x="12" y="44"/>
                </a:lnTo>
                <a:lnTo>
                  <a:pt x="15" y="48"/>
                </a:lnTo>
                <a:lnTo>
                  <a:pt x="18" y="51"/>
                </a:lnTo>
                <a:lnTo>
                  <a:pt x="18" y="51"/>
                </a:lnTo>
                <a:lnTo>
                  <a:pt x="29" y="60"/>
                </a:lnTo>
                <a:lnTo>
                  <a:pt x="36" y="64"/>
                </a:lnTo>
                <a:lnTo>
                  <a:pt x="41" y="66"/>
                </a:lnTo>
                <a:lnTo>
                  <a:pt x="41" y="66"/>
                </a:lnTo>
                <a:lnTo>
                  <a:pt x="43" y="67"/>
                </a:lnTo>
                <a:lnTo>
                  <a:pt x="43" y="67"/>
                </a:lnTo>
                <a:lnTo>
                  <a:pt x="45" y="65"/>
                </a:lnTo>
                <a:lnTo>
                  <a:pt x="48" y="62"/>
                </a:lnTo>
                <a:lnTo>
                  <a:pt x="53" y="59"/>
                </a:lnTo>
                <a:lnTo>
                  <a:pt x="53" y="59"/>
                </a:lnTo>
                <a:lnTo>
                  <a:pt x="50" y="52"/>
                </a:lnTo>
                <a:lnTo>
                  <a:pt x="48" y="48"/>
                </a:lnTo>
                <a:lnTo>
                  <a:pt x="48" y="48"/>
                </a:lnTo>
                <a:lnTo>
                  <a:pt x="47" y="43"/>
                </a:lnTo>
                <a:lnTo>
                  <a:pt x="45" y="34"/>
                </a:lnTo>
                <a:lnTo>
                  <a:pt x="45" y="23"/>
                </a:lnTo>
                <a:lnTo>
                  <a:pt x="45" y="23"/>
                </a:lnTo>
                <a:lnTo>
                  <a:pt x="43" y="19"/>
                </a:lnTo>
                <a:lnTo>
                  <a:pt x="38" y="14"/>
                </a:lnTo>
                <a:lnTo>
                  <a:pt x="26" y="3"/>
                </a:lnTo>
                <a:lnTo>
                  <a:pt x="26" y="3"/>
                </a:lnTo>
                <a:lnTo>
                  <a:pt x="22" y="0"/>
                </a:lnTo>
                <a:lnTo>
                  <a:pt x="22" y="0"/>
                </a:lnTo>
                <a:lnTo>
                  <a:pt x="15" y="3"/>
                </a:lnTo>
                <a:lnTo>
                  <a:pt x="12" y="4"/>
                </a:lnTo>
                <a:lnTo>
                  <a:pt x="11"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4" name="Freeform 297"/>
          <p:cNvSpPr>
            <a:spLocks/>
          </p:cNvSpPr>
          <p:nvPr/>
        </p:nvSpPr>
        <p:spPr bwMode="gray">
          <a:xfrm>
            <a:off x="3981799" y="4377173"/>
            <a:ext cx="120012" cy="99390"/>
          </a:xfrm>
          <a:custGeom>
            <a:avLst/>
            <a:gdLst>
              <a:gd name="T0" fmla="*/ 29 w 71"/>
              <a:gd name="T1" fmla="*/ 58 h 58"/>
              <a:gd name="T2" fmla="*/ 24 w 71"/>
              <a:gd name="T3" fmla="*/ 52 h 58"/>
              <a:gd name="T4" fmla="*/ 23 w 71"/>
              <a:gd name="T5" fmla="*/ 49 h 58"/>
              <a:gd name="T6" fmla="*/ 19 w 71"/>
              <a:gd name="T7" fmla="*/ 49 h 58"/>
              <a:gd name="T8" fmla="*/ 14 w 71"/>
              <a:gd name="T9" fmla="*/ 51 h 58"/>
              <a:gd name="T10" fmla="*/ 11 w 71"/>
              <a:gd name="T11" fmla="*/ 51 h 58"/>
              <a:gd name="T12" fmla="*/ 11 w 71"/>
              <a:gd name="T13" fmla="*/ 51 h 58"/>
              <a:gd name="T14" fmla="*/ 7 w 71"/>
              <a:gd name="T15" fmla="*/ 42 h 58"/>
              <a:gd name="T16" fmla="*/ 5 w 71"/>
              <a:gd name="T17" fmla="*/ 36 h 58"/>
              <a:gd name="T18" fmla="*/ 3 w 71"/>
              <a:gd name="T19" fmla="*/ 35 h 58"/>
              <a:gd name="T20" fmla="*/ 2 w 71"/>
              <a:gd name="T21" fmla="*/ 35 h 58"/>
              <a:gd name="T22" fmla="*/ 2 w 71"/>
              <a:gd name="T23" fmla="*/ 35 h 58"/>
              <a:gd name="T24" fmla="*/ 1 w 71"/>
              <a:gd name="T25" fmla="*/ 26 h 58"/>
              <a:gd name="T26" fmla="*/ 0 w 71"/>
              <a:gd name="T27" fmla="*/ 24 h 58"/>
              <a:gd name="T28" fmla="*/ 0 w 71"/>
              <a:gd name="T29" fmla="*/ 21 h 58"/>
              <a:gd name="T30" fmla="*/ 2 w 71"/>
              <a:gd name="T31" fmla="*/ 14 h 58"/>
              <a:gd name="T32" fmla="*/ 6 w 71"/>
              <a:gd name="T33" fmla="*/ 8 h 58"/>
              <a:gd name="T34" fmla="*/ 7 w 71"/>
              <a:gd name="T35" fmla="*/ 8 h 58"/>
              <a:gd name="T36" fmla="*/ 7 w 71"/>
              <a:gd name="T37" fmla="*/ 6 h 58"/>
              <a:gd name="T38" fmla="*/ 7 w 71"/>
              <a:gd name="T39" fmla="*/ 6 h 58"/>
              <a:gd name="T40" fmla="*/ 7 w 71"/>
              <a:gd name="T41" fmla="*/ 6 h 58"/>
              <a:gd name="T42" fmla="*/ 8 w 71"/>
              <a:gd name="T43" fmla="*/ 6 h 58"/>
              <a:gd name="T44" fmla="*/ 10 w 71"/>
              <a:gd name="T45" fmla="*/ 6 h 58"/>
              <a:gd name="T46" fmla="*/ 10 w 71"/>
              <a:gd name="T47" fmla="*/ 6 h 58"/>
              <a:gd name="T48" fmla="*/ 10 w 71"/>
              <a:gd name="T49" fmla="*/ 6 h 58"/>
              <a:gd name="T50" fmla="*/ 10 w 71"/>
              <a:gd name="T51" fmla="*/ 6 h 58"/>
              <a:gd name="T52" fmla="*/ 13 w 71"/>
              <a:gd name="T53" fmla="*/ 5 h 58"/>
              <a:gd name="T54" fmla="*/ 18 w 71"/>
              <a:gd name="T55" fmla="*/ 6 h 58"/>
              <a:gd name="T56" fmla="*/ 18 w 71"/>
              <a:gd name="T57" fmla="*/ 6 h 58"/>
              <a:gd name="T58" fmla="*/ 23 w 71"/>
              <a:gd name="T59" fmla="*/ 6 h 58"/>
              <a:gd name="T60" fmla="*/ 23 w 71"/>
              <a:gd name="T61" fmla="*/ 6 h 58"/>
              <a:gd name="T62" fmla="*/ 27 w 71"/>
              <a:gd name="T63" fmla="*/ 6 h 58"/>
              <a:gd name="T64" fmla="*/ 28 w 71"/>
              <a:gd name="T65" fmla="*/ 5 h 58"/>
              <a:gd name="T66" fmla="*/ 28 w 71"/>
              <a:gd name="T67" fmla="*/ 5 h 58"/>
              <a:gd name="T68" fmla="*/ 28 w 71"/>
              <a:gd name="T69" fmla="*/ 5 h 58"/>
              <a:gd name="T70" fmla="*/ 28 w 71"/>
              <a:gd name="T71" fmla="*/ 5 h 58"/>
              <a:gd name="T72" fmla="*/ 30 w 71"/>
              <a:gd name="T73" fmla="*/ 5 h 58"/>
              <a:gd name="T74" fmla="*/ 37 w 71"/>
              <a:gd name="T75" fmla="*/ 6 h 58"/>
              <a:gd name="T76" fmla="*/ 46 w 71"/>
              <a:gd name="T77" fmla="*/ 9 h 58"/>
              <a:gd name="T78" fmla="*/ 48 w 71"/>
              <a:gd name="T79" fmla="*/ 9 h 58"/>
              <a:gd name="T80" fmla="*/ 49 w 71"/>
              <a:gd name="T81" fmla="*/ 9 h 58"/>
              <a:gd name="T82" fmla="*/ 49 w 71"/>
              <a:gd name="T83" fmla="*/ 8 h 58"/>
              <a:gd name="T84" fmla="*/ 49 w 71"/>
              <a:gd name="T85" fmla="*/ 8 h 58"/>
              <a:gd name="T86" fmla="*/ 49 w 71"/>
              <a:gd name="T87" fmla="*/ 8 h 58"/>
              <a:gd name="T88" fmla="*/ 50 w 71"/>
              <a:gd name="T89" fmla="*/ 4 h 58"/>
              <a:gd name="T90" fmla="*/ 53 w 71"/>
              <a:gd name="T91" fmla="*/ 0 h 58"/>
              <a:gd name="T92" fmla="*/ 53 w 71"/>
              <a:gd name="T93" fmla="*/ 0 h 58"/>
              <a:gd name="T94" fmla="*/ 55 w 71"/>
              <a:gd name="T95" fmla="*/ 1 h 58"/>
              <a:gd name="T96" fmla="*/ 55 w 71"/>
              <a:gd name="T97" fmla="*/ 1 h 58"/>
              <a:gd name="T98" fmla="*/ 60 w 71"/>
              <a:gd name="T99" fmla="*/ 4 h 58"/>
              <a:gd name="T100" fmla="*/ 64 w 71"/>
              <a:gd name="T101" fmla="*/ 8 h 58"/>
              <a:gd name="T102" fmla="*/ 66 w 71"/>
              <a:gd name="T103" fmla="*/ 14 h 58"/>
              <a:gd name="T104" fmla="*/ 66 w 71"/>
              <a:gd name="T105" fmla="*/ 15 h 58"/>
              <a:gd name="T106" fmla="*/ 71 w 71"/>
              <a:gd name="T107" fmla="*/ 30 h 58"/>
              <a:gd name="T108" fmla="*/ 71 w 71"/>
              <a:gd name="T109" fmla="*/ 32 h 58"/>
              <a:gd name="T110" fmla="*/ 69 w 71"/>
              <a:gd name="T111" fmla="*/ 35 h 58"/>
              <a:gd name="T112" fmla="*/ 49 w 71"/>
              <a:gd name="T113" fmla="*/ 41 h 58"/>
              <a:gd name="T114" fmla="*/ 48 w 71"/>
              <a:gd name="T115" fmla="*/ 43 h 58"/>
              <a:gd name="T116" fmla="*/ 46 w 71"/>
              <a:gd name="T117" fmla="*/ 47 h 58"/>
              <a:gd name="T118" fmla="*/ 44 w 71"/>
              <a:gd name="T11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8">
                <a:moveTo>
                  <a:pt x="29" y="58"/>
                </a:moveTo>
                <a:lnTo>
                  <a:pt x="29" y="58"/>
                </a:lnTo>
                <a:lnTo>
                  <a:pt x="27" y="56"/>
                </a:lnTo>
                <a:lnTo>
                  <a:pt x="24" y="52"/>
                </a:lnTo>
                <a:lnTo>
                  <a:pt x="24" y="52"/>
                </a:lnTo>
                <a:lnTo>
                  <a:pt x="23" y="49"/>
                </a:lnTo>
                <a:lnTo>
                  <a:pt x="23" y="49"/>
                </a:lnTo>
                <a:lnTo>
                  <a:pt x="19" y="49"/>
                </a:lnTo>
                <a:lnTo>
                  <a:pt x="19" y="49"/>
                </a:lnTo>
                <a:lnTo>
                  <a:pt x="14" y="51"/>
                </a:lnTo>
                <a:lnTo>
                  <a:pt x="14" y="51"/>
                </a:lnTo>
                <a:lnTo>
                  <a:pt x="11" y="51"/>
                </a:lnTo>
                <a:lnTo>
                  <a:pt x="11" y="51"/>
                </a:lnTo>
                <a:lnTo>
                  <a:pt x="11" y="51"/>
                </a:lnTo>
                <a:lnTo>
                  <a:pt x="11" y="51"/>
                </a:lnTo>
                <a:lnTo>
                  <a:pt x="7" y="42"/>
                </a:lnTo>
                <a:lnTo>
                  <a:pt x="7" y="42"/>
                </a:lnTo>
                <a:lnTo>
                  <a:pt x="5" y="36"/>
                </a:lnTo>
                <a:lnTo>
                  <a:pt x="5" y="36"/>
                </a:lnTo>
                <a:lnTo>
                  <a:pt x="3" y="35"/>
                </a:lnTo>
                <a:lnTo>
                  <a:pt x="3" y="35"/>
                </a:lnTo>
                <a:lnTo>
                  <a:pt x="2" y="35"/>
                </a:lnTo>
                <a:lnTo>
                  <a:pt x="2" y="35"/>
                </a:lnTo>
                <a:lnTo>
                  <a:pt x="2" y="35"/>
                </a:lnTo>
                <a:lnTo>
                  <a:pt x="2" y="30"/>
                </a:lnTo>
                <a:lnTo>
                  <a:pt x="1" y="26"/>
                </a:lnTo>
                <a:lnTo>
                  <a:pt x="1" y="26"/>
                </a:lnTo>
                <a:lnTo>
                  <a:pt x="0" y="24"/>
                </a:lnTo>
                <a:lnTo>
                  <a:pt x="0" y="21"/>
                </a:lnTo>
                <a:lnTo>
                  <a:pt x="0" y="21"/>
                </a:lnTo>
                <a:lnTo>
                  <a:pt x="0" y="17"/>
                </a:lnTo>
                <a:lnTo>
                  <a:pt x="2" y="14"/>
                </a:lnTo>
                <a:lnTo>
                  <a:pt x="6" y="8"/>
                </a:lnTo>
                <a:lnTo>
                  <a:pt x="6" y="8"/>
                </a:lnTo>
                <a:lnTo>
                  <a:pt x="7" y="8"/>
                </a:lnTo>
                <a:lnTo>
                  <a:pt x="7" y="8"/>
                </a:lnTo>
                <a:lnTo>
                  <a:pt x="7" y="6"/>
                </a:lnTo>
                <a:lnTo>
                  <a:pt x="7" y="6"/>
                </a:lnTo>
                <a:lnTo>
                  <a:pt x="7" y="6"/>
                </a:lnTo>
                <a:lnTo>
                  <a:pt x="7" y="6"/>
                </a:lnTo>
                <a:lnTo>
                  <a:pt x="7" y="6"/>
                </a:lnTo>
                <a:lnTo>
                  <a:pt x="7" y="6"/>
                </a:lnTo>
                <a:lnTo>
                  <a:pt x="8" y="6"/>
                </a:lnTo>
                <a:lnTo>
                  <a:pt x="8" y="6"/>
                </a:lnTo>
                <a:lnTo>
                  <a:pt x="10" y="6"/>
                </a:lnTo>
                <a:lnTo>
                  <a:pt x="10" y="6"/>
                </a:lnTo>
                <a:lnTo>
                  <a:pt x="10" y="6"/>
                </a:lnTo>
                <a:lnTo>
                  <a:pt x="10" y="6"/>
                </a:lnTo>
                <a:lnTo>
                  <a:pt x="10" y="6"/>
                </a:lnTo>
                <a:lnTo>
                  <a:pt x="10" y="6"/>
                </a:lnTo>
                <a:lnTo>
                  <a:pt x="10" y="6"/>
                </a:lnTo>
                <a:lnTo>
                  <a:pt x="10" y="6"/>
                </a:lnTo>
                <a:lnTo>
                  <a:pt x="10" y="6"/>
                </a:lnTo>
                <a:lnTo>
                  <a:pt x="13" y="5"/>
                </a:lnTo>
                <a:lnTo>
                  <a:pt x="13" y="5"/>
                </a:lnTo>
                <a:lnTo>
                  <a:pt x="18" y="6"/>
                </a:lnTo>
                <a:lnTo>
                  <a:pt x="18" y="6"/>
                </a:lnTo>
                <a:lnTo>
                  <a:pt x="18" y="6"/>
                </a:lnTo>
                <a:lnTo>
                  <a:pt x="23" y="6"/>
                </a:lnTo>
                <a:lnTo>
                  <a:pt x="23" y="6"/>
                </a:lnTo>
                <a:lnTo>
                  <a:pt x="23" y="6"/>
                </a:lnTo>
                <a:lnTo>
                  <a:pt x="23" y="6"/>
                </a:lnTo>
                <a:lnTo>
                  <a:pt x="27" y="6"/>
                </a:lnTo>
                <a:lnTo>
                  <a:pt x="27" y="6"/>
                </a:lnTo>
                <a:lnTo>
                  <a:pt x="28" y="5"/>
                </a:lnTo>
                <a:lnTo>
                  <a:pt x="28" y="5"/>
                </a:lnTo>
                <a:lnTo>
                  <a:pt x="28" y="5"/>
                </a:lnTo>
                <a:lnTo>
                  <a:pt x="28" y="5"/>
                </a:lnTo>
                <a:lnTo>
                  <a:pt x="28" y="5"/>
                </a:lnTo>
                <a:lnTo>
                  <a:pt x="28" y="5"/>
                </a:lnTo>
                <a:lnTo>
                  <a:pt x="28" y="5"/>
                </a:lnTo>
                <a:lnTo>
                  <a:pt x="28" y="5"/>
                </a:lnTo>
                <a:lnTo>
                  <a:pt x="30" y="5"/>
                </a:lnTo>
                <a:lnTo>
                  <a:pt x="30" y="5"/>
                </a:lnTo>
                <a:lnTo>
                  <a:pt x="37" y="6"/>
                </a:lnTo>
                <a:lnTo>
                  <a:pt x="37" y="6"/>
                </a:lnTo>
                <a:lnTo>
                  <a:pt x="43" y="8"/>
                </a:lnTo>
                <a:lnTo>
                  <a:pt x="46" y="9"/>
                </a:lnTo>
                <a:lnTo>
                  <a:pt x="46" y="9"/>
                </a:lnTo>
                <a:lnTo>
                  <a:pt x="48" y="9"/>
                </a:lnTo>
                <a:lnTo>
                  <a:pt x="49" y="9"/>
                </a:lnTo>
                <a:lnTo>
                  <a:pt x="49" y="9"/>
                </a:lnTo>
                <a:lnTo>
                  <a:pt x="49" y="8"/>
                </a:lnTo>
                <a:lnTo>
                  <a:pt x="49" y="8"/>
                </a:lnTo>
                <a:lnTo>
                  <a:pt x="49" y="8"/>
                </a:lnTo>
                <a:lnTo>
                  <a:pt x="49" y="8"/>
                </a:lnTo>
                <a:lnTo>
                  <a:pt x="49" y="8"/>
                </a:lnTo>
                <a:lnTo>
                  <a:pt x="49" y="8"/>
                </a:lnTo>
                <a:lnTo>
                  <a:pt x="50" y="6"/>
                </a:lnTo>
                <a:lnTo>
                  <a:pt x="50" y="4"/>
                </a:lnTo>
                <a:lnTo>
                  <a:pt x="51" y="1"/>
                </a:lnTo>
                <a:lnTo>
                  <a:pt x="53" y="0"/>
                </a:lnTo>
                <a:lnTo>
                  <a:pt x="53" y="0"/>
                </a:lnTo>
                <a:lnTo>
                  <a:pt x="53" y="0"/>
                </a:lnTo>
                <a:lnTo>
                  <a:pt x="55" y="1"/>
                </a:lnTo>
                <a:lnTo>
                  <a:pt x="55" y="1"/>
                </a:lnTo>
                <a:lnTo>
                  <a:pt x="55" y="1"/>
                </a:lnTo>
                <a:lnTo>
                  <a:pt x="55" y="1"/>
                </a:lnTo>
                <a:lnTo>
                  <a:pt x="58" y="3"/>
                </a:lnTo>
                <a:lnTo>
                  <a:pt x="60" y="4"/>
                </a:lnTo>
                <a:lnTo>
                  <a:pt x="60" y="4"/>
                </a:lnTo>
                <a:lnTo>
                  <a:pt x="64" y="8"/>
                </a:lnTo>
                <a:lnTo>
                  <a:pt x="66" y="14"/>
                </a:lnTo>
                <a:lnTo>
                  <a:pt x="66" y="14"/>
                </a:lnTo>
                <a:lnTo>
                  <a:pt x="66" y="15"/>
                </a:lnTo>
                <a:lnTo>
                  <a:pt x="66" y="15"/>
                </a:lnTo>
                <a:lnTo>
                  <a:pt x="70" y="24"/>
                </a:lnTo>
                <a:lnTo>
                  <a:pt x="71" y="30"/>
                </a:lnTo>
                <a:lnTo>
                  <a:pt x="71" y="30"/>
                </a:lnTo>
                <a:lnTo>
                  <a:pt x="71" y="32"/>
                </a:lnTo>
                <a:lnTo>
                  <a:pt x="69" y="35"/>
                </a:lnTo>
                <a:lnTo>
                  <a:pt x="69" y="35"/>
                </a:lnTo>
                <a:lnTo>
                  <a:pt x="58" y="38"/>
                </a:lnTo>
                <a:lnTo>
                  <a:pt x="49" y="41"/>
                </a:lnTo>
                <a:lnTo>
                  <a:pt x="49" y="41"/>
                </a:lnTo>
                <a:lnTo>
                  <a:pt x="48" y="43"/>
                </a:lnTo>
                <a:lnTo>
                  <a:pt x="46" y="46"/>
                </a:lnTo>
                <a:lnTo>
                  <a:pt x="46" y="47"/>
                </a:lnTo>
                <a:lnTo>
                  <a:pt x="44" y="49"/>
                </a:lnTo>
                <a:lnTo>
                  <a:pt x="44" y="49"/>
                </a:lnTo>
                <a:lnTo>
                  <a:pt x="29" y="5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5" name="Freeform 326"/>
          <p:cNvSpPr>
            <a:spLocks/>
          </p:cNvSpPr>
          <p:nvPr/>
        </p:nvSpPr>
        <p:spPr bwMode="gray">
          <a:xfrm>
            <a:off x="4002082" y="4673630"/>
            <a:ext cx="20284" cy="15423"/>
          </a:xfrm>
          <a:custGeom>
            <a:avLst/>
            <a:gdLst>
              <a:gd name="T0" fmla="*/ 0 w 12"/>
              <a:gd name="T1" fmla="*/ 8 h 9"/>
              <a:gd name="T2" fmla="*/ 0 w 12"/>
              <a:gd name="T3" fmla="*/ 8 h 9"/>
              <a:gd name="T4" fmla="*/ 11 w 12"/>
              <a:gd name="T5" fmla="*/ 9 h 9"/>
              <a:gd name="T6" fmla="*/ 11 w 12"/>
              <a:gd name="T7" fmla="*/ 9 h 9"/>
              <a:gd name="T8" fmla="*/ 12 w 12"/>
              <a:gd name="T9" fmla="*/ 8 h 9"/>
              <a:gd name="T10" fmla="*/ 12 w 12"/>
              <a:gd name="T11" fmla="*/ 7 h 9"/>
              <a:gd name="T12" fmla="*/ 10 w 12"/>
              <a:gd name="T13" fmla="*/ 0 h 9"/>
              <a:gd name="T14" fmla="*/ 10 w 12"/>
              <a:gd name="T15" fmla="*/ 0 h 9"/>
              <a:gd name="T16" fmla="*/ 5 w 12"/>
              <a:gd name="T17" fmla="*/ 3 h 9"/>
              <a:gd name="T18" fmla="*/ 2 w 12"/>
              <a:gd name="T19" fmla="*/ 6 h 9"/>
              <a:gd name="T20" fmla="*/ 0 w 12"/>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0" y="8"/>
                </a:moveTo>
                <a:lnTo>
                  <a:pt x="0" y="8"/>
                </a:lnTo>
                <a:lnTo>
                  <a:pt x="11" y="9"/>
                </a:lnTo>
                <a:lnTo>
                  <a:pt x="11" y="9"/>
                </a:lnTo>
                <a:lnTo>
                  <a:pt x="12" y="8"/>
                </a:lnTo>
                <a:lnTo>
                  <a:pt x="12" y="7"/>
                </a:lnTo>
                <a:lnTo>
                  <a:pt x="10" y="0"/>
                </a:lnTo>
                <a:lnTo>
                  <a:pt x="10" y="0"/>
                </a:lnTo>
                <a:lnTo>
                  <a:pt x="5" y="3"/>
                </a:lnTo>
                <a:lnTo>
                  <a:pt x="2" y="6"/>
                </a:lnTo>
                <a:lnTo>
                  <a:pt x="0"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6" name="Freeform 328"/>
          <p:cNvSpPr>
            <a:spLocks/>
          </p:cNvSpPr>
          <p:nvPr/>
        </p:nvSpPr>
        <p:spPr bwMode="gray">
          <a:xfrm>
            <a:off x="4137307" y="4627362"/>
            <a:ext cx="224811" cy="185072"/>
          </a:xfrm>
          <a:custGeom>
            <a:avLst/>
            <a:gdLst>
              <a:gd name="T0" fmla="*/ 0 w 133"/>
              <a:gd name="T1" fmla="*/ 46 h 108"/>
              <a:gd name="T2" fmla="*/ 2 w 133"/>
              <a:gd name="T3" fmla="*/ 65 h 108"/>
              <a:gd name="T4" fmla="*/ 5 w 133"/>
              <a:gd name="T5" fmla="*/ 67 h 108"/>
              <a:gd name="T6" fmla="*/ 9 w 133"/>
              <a:gd name="T7" fmla="*/ 67 h 108"/>
              <a:gd name="T8" fmla="*/ 9 w 133"/>
              <a:gd name="T9" fmla="*/ 70 h 108"/>
              <a:gd name="T10" fmla="*/ 10 w 133"/>
              <a:gd name="T11" fmla="*/ 82 h 108"/>
              <a:gd name="T12" fmla="*/ 14 w 133"/>
              <a:gd name="T13" fmla="*/ 91 h 108"/>
              <a:gd name="T14" fmla="*/ 22 w 133"/>
              <a:gd name="T15" fmla="*/ 93 h 108"/>
              <a:gd name="T16" fmla="*/ 31 w 133"/>
              <a:gd name="T17" fmla="*/ 94 h 108"/>
              <a:gd name="T18" fmla="*/ 32 w 133"/>
              <a:gd name="T19" fmla="*/ 97 h 108"/>
              <a:gd name="T20" fmla="*/ 33 w 133"/>
              <a:gd name="T21" fmla="*/ 98 h 108"/>
              <a:gd name="T22" fmla="*/ 47 w 133"/>
              <a:gd name="T23" fmla="*/ 98 h 108"/>
              <a:gd name="T24" fmla="*/ 49 w 133"/>
              <a:gd name="T25" fmla="*/ 97 h 108"/>
              <a:gd name="T26" fmla="*/ 51 w 133"/>
              <a:gd name="T27" fmla="*/ 96 h 108"/>
              <a:gd name="T28" fmla="*/ 54 w 133"/>
              <a:gd name="T29" fmla="*/ 98 h 108"/>
              <a:gd name="T30" fmla="*/ 69 w 133"/>
              <a:gd name="T31" fmla="*/ 103 h 108"/>
              <a:gd name="T32" fmla="*/ 71 w 133"/>
              <a:gd name="T33" fmla="*/ 105 h 108"/>
              <a:gd name="T34" fmla="*/ 73 w 133"/>
              <a:gd name="T35" fmla="*/ 108 h 108"/>
              <a:gd name="T36" fmla="*/ 79 w 133"/>
              <a:gd name="T37" fmla="*/ 105 h 108"/>
              <a:gd name="T38" fmla="*/ 89 w 133"/>
              <a:gd name="T39" fmla="*/ 100 h 108"/>
              <a:gd name="T40" fmla="*/ 95 w 133"/>
              <a:gd name="T41" fmla="*/ 92 h 108"/>
              <a:gd name="T42" fmla="*/ 96 w 133"/>
              <a:gd name="T43" fmla="*/ 83 h 108"/>
              <a:gd name="T44" fmla="*/ 100 w 133"/>
              <a:gd name="T45" fmla="*/ 76 h 108"/>
              <a:gd name="T46" fmla="*/ 108 w 133"/>
              <a:gd name="T47" fmla="*/ 67 h 108"/>
              <a:gd name="T48" fmla="*/ 116 w 133"/>
              <a:gd name="T49" fmla="*/ 55 h 108"/>
              <a:gd name="T50" fmla="*/ 119 w 133"/>
              <a:gd name="T51" fmla="*/ 46 h 108"/>
              <a:gd name="T52" fmla="*/ 124 w 133"/>
              <a:gd name="T53" fmla="*/ 44 h 108"/>
              <a:gd name="T54" fmla="*/ 129 w 133"/>
              <a:gd name="T55" fmla="*/ 44 h 108"/>
              <a:gd name="T56" fmla="*/ 133 w 133"/>
              <a:gd name="T57" fmla="*/ 41 h 108"/>
              <a:gd name="T58" fmla="*/ 131 w 133"/>
              <a:gd name="T59" fmla="*/ 39 h 108"/>
              <a:gd name="T60" fmla="*/ 118 w 133"/>
              <a:gd name="T61" fmla="*/ 30 h 108"/>
              <a:gd name="T62" fmla="*/ 118 w 133"/>
              <a:gd name="T63" fmla="*/ 28 h 108"/>
              <a:gd name="T64" fmla="*/ 122 w 133"/>
              <a:gd name="T65" fmla="*/ 25 h 108"/>
              <a:gd name="T66" fmla="*/ 121 w 133"/>
              <a:gd name="T67" fmla="*/ 23 h 108"/>
              <a:gd name="T68" fmla="*/ 115 w 133"/>
              <a:gd name="T69" fmla="*/ 14 h 108"/>
              <a:gd name="T70" fmla="*/ 110 w 133"/>
              <a:gd name="T71" fmla="*/ 7 h 108"/>
              <a:gd name="T72" fmla="*/ 115 w 133"/>
              <a:gd name="T73" fmla="*/ 7 h 108"/>
              <a:gd name="T74" fmla="*/ 117 w 133"/>
              <a:gd name="T75" fmla="*/ 6 h 108"/>
              <a:gd name="T76" fmla="*/ 115 w 133"/>
              <a:gd name="T77" fmla="*/ 3 h 108"/>
              <a:gd name="T78" fmla="*/ 115 w 133"/>
              <a:gd name="T79" fmla="*/ 1 h 108"/>
              <a:gd name="T80" fmla="*/ 105 w 133"/>
              <a:gd name="T81" fmla="*/ 0 h 108"/>
              <a:gd name="T82" fmla="*/ 99 w 133"/>
              <a:gd name="T83" fmla="*/ 0 h 108"/>
              <a:gd name="T84" fmla="*/ 91 w 133"/>
              <a:gd name="T85" fmla="*/ 4 h 108"/>
              <a:gd name="T86" fmla="*/ 85 w 133"/>
              <a:gd name="T87" fmla="*/ 13 h 108"/>
              <a:gd name="T88" fmla="*/ 81 w 133"/>
              <a:gd name="T89" fmla="*/ 20 h 108"/>
              <a:gd name="T90" fmla="*/ 68 w 133"/>
              <a:gd name="T91" fmla="*/ 36 h 108"/>
              <a:gd name="T92" fmla="*/ 63 w 133"/>
              <a:gd name="T93" fmla="*/ 39 h 108"/>
              <a:gd name="T94" fmla="*/ 59 w 133"/>
              <a:gd name="T95" fmla="*/ 39 h 108"/>
              <a:gd name="T96" fmla="*/ 51 w 133"/>
              <a:gd name="T97" fmla="*/ 34 h 108"/>
              <a:gd name="T98" fmla="*/ 47 w 133"/>
              <a:gd name="T99" fmla="*/ 34 h 108"/>
              <a:gd name="T100" fmla="*/ 39 w 133"/>
              <a:gd name="T101" fmla="*/ 40 h 108"/>
              <a:gd name="T102" fmla="*/ 26 w 133"/>
              <a:gd name="T103" fmla="*/ 43 h 108"/>
              <a:gd name="T104" fmla="*/ 22 w 133"/>
              <a:gd name="T105" fmla="*/ 43 h 108"/>
              <a:gd name="T106" fmla="*/ 14 w 133"/>
              <a:gd name="T107" fmla="*/ 35 h 108"/>
              <a:gd name="T108" fmla="*/ 9 w 133"/>
              <a:gd name="T109" fmla="*/ 32 h 108"/>
              <a:gd name="T110" fmla="*/ 5 w 133"/>
              <a:gd name="T111" fmla="*/ 29 h 108"/>
              <a:gd name="T112" fmla="*/ 4 w 133"/>
              <a:gd name="T113" fmla="*/ 30 h 108"/>
              <a:gd name="T114" fmla="*/ 1 w 133"/>
              <a:gd name="T115"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 h="108">
                <a:moveTo>
                  <a:pt x="0" y="46"/>
                </a:moveTo>
                <a:lnTo>
                  <a:pt x="0" y="46"/>
                </a:lnTo>
                <a:lnTo>
                  <a:pt x="1" y="59"/>
                </a:lnTo>
                <a:lnTo>
                  <a:pt x="2" y="65"/>
                </a:lnTo>
                <a:lnTo>
                  <a:pt x="4" y="66"/>
                </a:lnTo>
                <a:lnTo>
                  <a:pt x="5" y="67"/>
                </a:lnTo>
                <a:lnTo>
                  <a:pt x="5" y="67"/>
                </a:lnTo>
                <a:lnTo>
                  <a:pt x="9" y="67"/>
                </a:lnTo>
                <a:lnTo>
                  <a:pt x="9" y="67"/>
                </a:lnTo>
                <a:lnTo>
                  <a:pt x="9" y="70"/>
                </a:lnTo>
                <a:lnTo>
                  <a:pt x="9" y="70"/>
                </a:lnTo>
                <a:lnTo>
                  <a:pt x="10" y="82"/>
                </a:lnTo>
                <a:lnTo>
                  <a:pt x="12" y="88"/>
                </a:lnTo>
                <a:lnTo>
                  <a:pt x="14" y="91"/>
                </a:lnTo>
                <a:lnTo>
                  <a:pt x="14" y="91"/>
                </a:lnTo>
                <a:lnTo>
                  <a:pt x="22" y="93"/>
                </a:lnTo>
                <a:lnTo>
                  <a:pt x="31" y="94"/>
                </a:lnTo>
                <a:lnTo>
                  <a:pt x="31" y="94"/>
                </a:lnTo>
                <a:lnTo>
                  <a:pt x="31" y="97"/>
                </a:lnTo>
                <a:lnTo>
                  <a:pt x="32" y="97"/>
                </a:lnTo>
                <a:lnTo>
                  <a:pt x="33" y="98"/>
                </a:lnTo>
                <a:lnTo>
                  <a:pt x="33" y="98"/>
                </a:lnTo>
                <a:lnTo>
                  <a:pt x="42" y="98"/>
                </a:lnTo>
                <a:lnTo>
                  <a:pt x="47" y="98"/>
                </a:lnTo>
                <a:lnTo>
                  <a:pt x="49" y="97"/>
                </a:lnTo>
                <a:lnTo>
                  <a:pt x="49" y="97"/>
                </a:lnTo>
                <a:lnTo>
                  <a:pt x="49" y="96"/>
                </a:lnTo>
                <a:lnTo>
                  <a:pt x="51" y="96"/>
                </a:lnTo>
                <a:lnTo>
                  <a:pt x="54" y="98"/>
                </a:lnTo>
                <a:lnTo>
                  <a:pt x="54" y="98"/>
                </a:lnTo>
                <a:lnTo>
                  <a:pt x="65" y="102"/>
                </a:lnTo>
                <a:lnTo>
                  <a:pt x="69" y="103"/>
                </a:lnTo>
                <a:lnTo>
                  <a:pt x="71" y="105"/>
                </a:lnTo>
                <a:lnTo>
                  <a:pt x="71" y="105"/>
                </a:lnTo>
                <a:lnTo>
                  <a:pt x="71" y="107"/>
                </a:lnTo>
                <a:lnTo>
                  <a:pt x="73" y="108"/>
                </a:lnTo>
                <a:lnTo>
                  <a:pt x="75" y="108"/>
                </a:lnTo>
                <a:lnTo>
                  <a:pt x="79" y="105"/>
                </a:lnTo>
                <a:lnTo>
                  <a:pt x="79" y="105"/>
                </a:lnTo>
                <a:lnTo>
                  <a:pt x="89" y="100"/>
                </a:lnTo>
                <a:lnTo>
                  <a:pt x="92" y="97"/>
                </a:lnTo>
                <a:lnTo>
                  <a:pt x="95" y="92"/>
                </a:lnTo>
                <a:lnTo>
                  <a:pt x="95" y="92"/>
                </a:lnTo>
                <a:lnTo>
                  <a:pt x="96" y="83"/>
                </a:lnTo>
                <a:lnTo>
                  <a:pt x="97" y="80"/>
                </a:lnTo>
                <a:lnTo>
                  <a:pt x="100" y="76"/>
                </a:lnTo>
                <a:lnTo>
                  <a:pt x="100" y="76"/>
                </a:lnTo>
                <a:lnTo>
                  <a:pt x="108" y="67"/>
                </a:lnTo>
                <a:lnTo>
                  <a:pt x="113" y="61"/>
                </a:lnTo>
                <a:lnTo>
                  <a:pt x="116" y="55"/>
                </a:lnTo>
                <a:lnTo>
                  <a:pt x="116" y="55"/>
                </a:lnTo>
                <a:lnTo>
                  <a:pt x="119" y="46"/>
                </a:lnTo>
                <a:lnTo>
                  <a:pt x="121" y="44"/>
                </a:lnTo>
                <a:lnTo>
                  <a:pt x="124" y="44"/>
                </a:lnTo>
                <a:lnTo>
                  <a:pt x="124" y="44"/>
                </a:lnTo>
                <a:lnTo>
                  <a:pt x="129" y="44"/>
                </a:lnTo>
                <a:lnTo>
                  <a:pt x="132" y="43"/>
                </a:lnTo>
                <a:lnTo>
                  <a:pt x="133" y="41"/>
                </a:lnTo>
                <a:lnTo>
                  <a:pt x="131" y="39"/>
                </a:lnTo>
                <a:lnTo>
                  <a:pt x="131" y="39"/>
                </a:lnTo>
                <a:lnTo>
                  <a:pt x="122" y="34"/>
                </a:lnTo>
                <a:lnTo>
                  <a:pt x="118" y="30"/>
                </a:lnTo>
                <a:lnTo>
                  <a:pt x="118" y="29"/>
                </a:lnTo>
                <a:lnTo>
                  <a:pt x="118" y="28"/>
                </a:lnTo>
                <a:lnTo>
                  <a:pt x="118" y="28"/>
                </a:lnTo>
                <a:lnTo>
                  <a:pt x="122" y="25"/>
                </a:lnTo>
                <a:lnTo>
                  <a:pt x="122" y="24"/>
                </a:lnTo>
                <a:lnTo>
                  <a:pt x="121" y="23"/>
                </a:lnTo>
                <a:lnTo>
                  <a:pt x="121" y="23"/>
                </a:lnTo>
                <a:lnTo>
                  <a:pt x="115" y="14"/>
                </a:lnTo>
                <a:lnTo>
                  <a:pt x="111" y="8"/>
                </a:lnTo>
                <a:lnTo>
                  <a:pt x="110" y="7"/>
                </a:lnTo>
                <a:lnTo>
                  <a:pt x="110" y="7"/>
                </a:lnTo>
                <a:lnTo>
                  <a:pt x="115" y="7"/>
                </a:lnTo>
                <a:lnTo>
                  <a:pt x="117" y="6"/>
                </a:lnTo>
                <a:lnTo>
                  <a:pt x="117" y="6"/>
                </a:lnTo>
                <a:lnTo>
                  <a:pt x="117" y="6"/>
                </a:lnTo>
                <a:lnTo>
                  <a:pt x="115" y="3"/>
                </a:lnTo>
                <a:lnTo>
                  <a:pt x="113" y="2"/>
                </a:lnTo>
                <a:lnTo>
                  <a:pt x="115" y="1"/>
                </a:lnTo>
                <a:lnTo>
                  <a:pt x="115" y="1"/>
                </a:lnTo>
                <a:lnTo>
                  <a:pt x="105" y="0"/>
                </a:lnTo>
                <a:lnTo>
                  <a:pt x="99" y="0"/>
                </a:lnTo>
                <a:lnTo>
                  <a:pt x="99" y="0"/>
                </a:lnTo>
                <a:lnTo>
                  <a:pt x="95" y="1"/>
                </a:lnTo>
                <a:lnTo>
                  <a:pt x="91" y="4"/>
                </a:lnTo>
                <a:lnTo>
                  <a:pt x="87" y="8"/>
                </a:lnTo>
                <a:lnTo>
                  <a:pt x="85" y="13"/>
                </a:lnTo>
                <a:lnTo>
                  <a:pt x="85" y="13"/>
                </a:lnTo>
                <a:lnTo>
                  <a:pt x="81" y="20"/>
                </a:lnTo>
                <a:lnTo>
                  <a:pt x="75" y="29"/>
                </a:lnTo>
                <a:lnTo>
                  <a:pt x="68" y="36"/>
                </a:lnTo>
                <a:lnTo>
                  <a:pt x="65" y="39"/>
                </a:lnTo>
                <a:lnTo>
                  <a:pt x="63" y="39"/>
                </a:lnTo>
                <a:lnTo>
                  <a:pt x="63" y="39"/>
                </a:lnTo>
                <a:lnTo>
                  <a:pt x="59" y="39"/>
                </a:lnTo>
                <a:lnTo>
                  <a:pt x="54" y="36"/>
                </a:lnTo>
                <a:lnTo>
                  <a:pt x="51" y="34"/>
                </a:lnTo>
                <a:lnTo>
                  <a:pt x="47" y="34"/>
                </a:lnTo>
                <a:lnTo>
                  <a:pt x="47" y="34"/>
                </a:lnTo>
                <a:lnTo>
                  <a:pt x="43" y="36"/>
                </a:lnTo>
                <a:lnTo>
                  <a:pt x="39" y="40"/>
                </a:lnTo>
                <a:lnTo>
                  <a:pt x="35" y="43"/>
                </a:lnTo>
                <a:lnTo>
                  <a:pt x="26" y="43"/>
                </a:lnTo>
                <a:lnTo>
                  <a:pt x="26" y="43"/>
                </a:lnTo>
                <a:lnTo>
                  <a:pt x="22" y="43"/>
                </a:lnTo>
                <a:lnTo>
                  <a:pt x="20" y="40"/>
                </a:lnTo>
                <a:lnTo>
                  <a:pt x="14" y="35"/>
                </a:lnTo>
                <a:lnTo>
                  <a:pt x="14" y="35"/>
                </a:lnTo>
                <a:lnTo>
                  <a:pt x="9" y="32"/>
                </a:lnTo>
                <a:lnTo>
                  <a:pt x="7" y="30"/>
                </a:lnTo>
                <a:lnTo>
                  <a:pt x="5" y="29"/>
                </a:lnTo>
                <a:lnTo>
                  <a:pt x="5" y="29"/>
                </a:lnTo>
                <a:lnTo>
                  <a:pt x="4" y="30"/>
                </a:lnTo>
                <a:lnTo>
                  <a:pt x="2" y="32"/>
                </a:lnTo>
                <a:lnTo>
                  <a:pt x="1" y="36"/>
                </a:lnTo>
                <a:lnTo>
                  <a:pt x="0" y="4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7" name="Freeform 330"/>
          <p:cNvSpPr>
            <a:spLocks/>
          </p:cNvSpPr>
          <p:nvPr/>
        </p:nvSpPr>
        <p:spPr bwMode="gray">
          <a:xfrm>
            <a:off x="4247178" y="4605085"/>
            <a:ext cx="30425" cy="27418"/>
          </a:xfrm>
          <a:custGeom>
            <a:avLst/>
            <a:gdLst>
              <a:gd name="T0" fmla="*/ 6 w 18"/>
              <a:gd name="T1" fmla="*/ 16 h 16"/>
              <a:gd name="T2" fmla="*/ 6 w 18"/>
              <a:gd name="T3" fmla="*/ 16 h 16"/>
              <a:gd name="T4" fmla="*/ 9 w 18"/>
              <a:gd name="T5" fmla="*/ 13 h 16"/>
              <a:gd name="T6" fmla="*/ 10 w 18"/>
              <a:gd name="T7" fmla="*/ 10 h 16"/>
              <a:gd name="T8" fmla="*/ 11 w 18"/>
              <a:gd name="T9" fmla="*/ 10 h 16"/>
              <a:gd name="T10" fmla="*/ 11 w 18"/>
              <a:gd name="T11" fmla="*/ 10 h 16"/>
              <a:gd name="T12" fmla="*/ 13 w 18"/>
              <a:gd name="T13" fmla="*/ 11 h 16"/>
              <a:gd name="T14" fmla="*/ 14 w 18"/>
              <a:gd name="T15" fmla="*/ 14 h 16"/>
              <a:gd name="T16" fmla="*/ 16 w 18"/>
              <a:gd name="T17" fmla="*/ 15 h 16"/>
              <a:gd name="T18" fmla="*/ 16 w 18"/>
              <a:gd name="T19" fmla="*/ 15 h 16"/>
              <a:gd name="T20" fmla="*/ 18 w 18"/>
              <a:gd name="T21" fmla="*/ 14 h 16"/>
              <a:gd name="T22" fmla="*/ 18 w 18"/>
              <a:gd name="T23" fmla="*/ 14 h 16"/>
              <a:gd name="T24" fmla="*/ 18 w 18"/>
              <a:gd name="T25" fmla="*/ 9 h 16"/>
              <a:gd name="T26" fmla="*/ 15 w 18"/>
              <a:gd name="T27" fmla="*/ 1 h 16"/>
              <a:gd name="T28" fmla="*/ 15 w 18"/>
              <a:gd name="T29" fmla="*/ 1 h 16"/>
              <a:gd name="T30" fmla="*/ 13 w 18"/>
              <a:gd name="T31" fmla="*/ 1 h 16"/>
              <a:gd name="T32" fmla="*/ 11 w 18"/>
              <a:gd name="T33" fmla="*/ 0 h 16"/>
              <a:gd name="T34" fmla="*/ 10 w 18"/>
              <a:gd name="T35" fmla="*/ 1 h 16"/>
              <a:gd name="T36" fmla="*/ 10 w 18"/>
              <a:gd name="T37" fmla="*/ 1 h 16"/>
              <a:gd name="T38" fmla="*/ 6 w 18"/>
              <a:gd name="T39" fmla="*/ 5 h 16"/>
              <a:gd name="T40" fmla="*/ 4 w 18"/>
              <a:gd name="T41" fmla="*/ 8 h 16"/>
              <a:gd name="T42" fmla="*/ 2 w 18"/>
              <a:gd name="T43" fmla="*/ 8 h 16"/>
              <a:gd name="T44" fmla="*/ 2 w 18"/>
              <a:gd name="T45" fmla="*/ 8 h 16"/>
              <a:gd name="T46" fmla="*/ 0 w 18"/>
              <a:gd name="T47" fmla="*/ 9 h 16"/>
              <a:gd name="T48" fmla="*/ 0 w 18"/>
              <a:gd name="T49" fmla="*/ 10 h 16"/>
              <a:gd name="T50" fmla="*/ 2 w 18"/>
              <a:gd name="T51" fmla="*/ 11 h 16"/>
              <a:gd name="T52" fmla="*/ 0 w 18"/>
              <a:gd name="T53" fmla="*/ 13 h 16"/>
              <a:gd name="T54" fmla="*/ 0 w 18"/>
              <a:gd name="T55" fmla="*/ 14 h 16"/>
              <a:gd name="T56" fmla="*/ 0 w 18"/>
              <a:gd name="T57" fmla="*/ 14 h 16"/>
              <a:gd name="T58" fmla="*/ 4 w 18"/>
              <a:gd name="T59" fmla="*/ 16 h 16"/>
              <a:gd name="T60" fmla="*/ 6 w 18"/>
              <a:gd name="T6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6">
                <a:moveTo>
                  <a:pt x="6" y="16"/>
                </a:moveTo>
                <a:lnTo>
                  <a:pt x="6" y="16"/>
                </a:lnTo>
                <a:lnTo>
                  <a:pt x="9" y="13"/>
                </a:lnTo>
                <a:lnTo>
                  <a:pt x="10" y="10"/>
                </a:lnTo>
                <a:lnTo>
                  <a:pt x="11" y="10"/>
                </a:lnTo>
                <a:lnTo>
                  <a:pt x="11" y="10"/>
                </a:lnTo>
                <a:lnTo>
                  <a:pt x="13" y="11"/>
                </a:lnTo>
                <a:lnTo>
                  <a:pt x="14" y="14"/>
                </a:lnTo>
                <a:lnTo>
                  <a:pt x="16" y="15"/>
                </a:lnTo>
                <a:lnTo>
                  <a:pt x="16" y="15"/>
                </a:lnTo>
                <a:lnTo>
                  <a:pt x="18" y="14"/>
                </a:lnTo>
                <a:lnTo>
                  <a:pt x="18" y="14"/>
                </a:lnTo>
                <a:lnTo>
                  <a:pt x="18" y="9"/>
                </a:lnTo>
                <a:lnTo>
                  <a:pt x="15" y="1"/>
                </a:lnTo>
                <a:lnTo>
                  <a:pt x="15" y="1"/>
                </a:lnTo>
                <a:lnTo>
                  <a:pt x="13" y="1"/>
                </a:lnTo>
                <a:lnTo>
                  <a:pt x="11" y="0"/>
                </a:lnTo>
                <a:lnTo>
                  <a:pt x="10" y="1"/>
                </a:lnTo>
                <a:lnTo>
                  <a:pt x="10" y="1"/>
                </a:lnTo>
                <a:lnTo>
                  <a:pt x="6" y="5"/>
                </a:lnTo>
                <a:lnTo>
                  <a:pt x="4" y="8"/>
                </a:lnTo>
                <a:lnTo>
                  <a:pt x="2" y="8"/>
                </a:lnTo>
                <a:lnTo>
                  <a:pt x="2" y="8"/>
                </a:lnTo>
                <a:lnTo>
                  <a:pt x="0" y="9"/>
                </a:lnTo>
                <a:lnTo>
                  <a:pt x="0" y="10"/>
                </a:lnTo>
                <a:lnTo>
                  <a:pt x="2" y="11"/>
                </a:lnTo>
                <a:lnTo>
                  <a:pt x="0" y="13"/>
                </a:lnTo>
                <a:lnTo>
                  <a:pt x="0" y="14"/>
                </a:lnTo>
                <a:lnTo>
                  <a:pt x="0" y="14"/>
                </a:lnTo>
                <a:lnTo>
                  <a:pt x="4" y="16"/>
                </a:lnTo>
                <a:lnTo>
                  <a:pt x="6"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8" name="Freeform 332"/>
          <p:cNvSpPr>
            <a:spLocks/>
          </p:cNvSpPr>
          <p:nvPr/>
        </p:nvSpPr>
        <p:spPr bwMode="gray">
          <a:xfrm>
            <a:off x="4160972" y="4558817"/>
            <a:ext cx="207908" cy="142231"/>
          </a:xfrm>
          <a:custGeom>
            <a:avLst/>
            <a:gdLst>
              <a:gd name="T0" fmla="*/ 12 w 123"/>
              <a:gd name="T1" fmla="*/ 83 h 83"/>
              <a:gd name="T2" fmla="*/ 25 w 123"/>
              <a:gd name="T3" fmla="*/ 80 h 83"/>
              <a:gd name="T4" fmla="*/ 33 w 123"/>
              <a:gd name="T5" fmla="*/ 74 h 83"/>
              <a:gd name="T6" fmla="*/ 37 w 123"/>
              <a:gd name="T7" fmla="*/ 74 h 83"/>
              <a:gd name="T8" fmla="*/ 45 w 123"/>
              <a:gd name="T9" fmla="*/ 79 h 83"/>
              <a:gd name="T10" fmla="*/ 49 w 123"/>
              <a:gd name="T11" fmla="*/ 79 h 83"/>
              <a:gd name="T12" fmla="*/ 54 w 123"/>
              <a:gd name="T13" fmla="*/ 76 h 83"/>
              <a:gd name="T14" fmla="*/ 67 w 123"/>
              <a:gd name="T15" fmla="*/ 60 h 83"/>
              <a:gd name="T16" fmla="*/ 71 w 123"/>
              <a:gd name="T17" fmla="*/ 53 h 83"/>
              <a:gd name="T18" fmla="*/ 77 w 123"/>
              <a:gd name="T19" fmla="*/ 44 h 83"/>
              <a:gd name="T20" fmla="*/ 85 w 123"/>
              <a:gd name="T21" fmla="*/ 40 h 83"/>
              <a:gd name="T22" fmla="*/ 91 w 123"/>
              <a:gd name="T23" fmla="*/ 40 h 83"/>
              <a:gd name="T24" fmla="*/ 102 w 123"/>
              <a:gd name="T25" fmla="*/ 41 h 83"/>
              <a:gd name="T26" fmla="*/ 109 w 123"/>
              <a:gd name="T27" fmla="*/ 38 h 83"/>
              <a:gd name="T28" fmla="*/ 114 w 123"/>
              <a:gd name="T29" fmla="*/ 37 h 83"/>
              <a:gd name="T30" fmla="*/ 114 w 123"/>
              <a:gd name="T31" fmla="*/ 36 h 83"/>
              <a:gd name="T32" fmla="*/ 114 w 123"/>
              <a:gd name="T33" fmla="*/ 32 h 83"/>
              <a:gd name="T34" fmla="*/ 121 w 123"/>
              <a:gd name="T35" fmla="*/ 26 h 83"/>
              <a:gd name="T36" fmla="*/ 121 w 123"/>
              <a:gd name="T37" fmla="*/ 24 h 83"/>
              <a:gd name="T38" fmla="*/ 114 w 123"/>
              <a:gd name="T39" fmla="*/ 20 h 83"/>
              <a:gd name="T40" fmla="*/ 107 w 123"/>
              <a:gd name="T41" fmla="*/ 16 h 83"/>
              <a:gd name="T42" fmla="*/ 98 w 123"/>
              <a:gd name="T43" fmla="*/ 14 h 83"/>
              <a:gd name="T44" fmla="*/ 98 w 123"/>
              <a:gd name="T45" fmla="*/ 12 h 83"/>
              <a:gd name="T46" fmla="*/ 98 w 123"/>
              <a:gd name="T47" fmla="*/ 6 h 83"/>
              <a:gd name="T48" fmla="*/ 97 w 123"/>
              <a:gd name="T49" fmla="*/ 4 h 83"/>
              <a:gd name="T50" fmla="*/ 89 w 123"/>
              <a:gd name="T51" fmla="*/ 0 h 83"/>
              <a:gd name="T52" fmla="*/ 87 w 123"/>
              <a:gd name="T53" fmla="*/ 0 h 83"/>
              <a:gd name="T54" fmla="*/ 81 w 123"/>
              <a:gd name="T55" fmla="*/ 10 h 83"/>
              <a:gd name="T56" fmla="*/ 75 w 123"/>
              <a:gd name="T57" fmla="*/ 19 h 83"/>
              <a:gd name="T58" fmla="*/ 70 w 123"/>
              <a:gd name="T59" fmla="*/ 25 h 83"/>
              <a:gd name="T60" fmla="*/ 69 w 123"/>
              <a:gd name="T61" fmla="*/ 27 h 83"/>
              <a:gd name="T62" fmla="*/ 66 w 123"/>
              <a:gd name="T63" fmla="*/ 28 h 83"/>
              <a:gd name="T64" fmla="*/ 69 w 123"/>
              <a:gd name="T65" fmla="*/ 36 h 83"/>
              <a:gd name="T66" fmla="*/ 69 w 123"/>
              <a:gd name="T67" fmla="*/ 41 h 83"/>
              <a:gd name="T68" fmla="*/ 67 w 123"/>
              <a:gd name="T69" fmla="*/ 42 h 83"/>
              <a:gd name="T70" fmla="*/ 64 w 123"/>
              <a:gd name="T71" fmla="*/ 38 h 83"/>
              <a:gd name="T72" fmla="*/ 62 w 123"/>
              <a:gd name="T73" fmla="*/ 37 h 83"/>
              <a:gd name="T74" fmla="*/ 60 w 123"/>
              <a:gd name="T75" fmla="*/ 40 h 83"/>
              <a:gd name="T76" fmla="*/ 57 w 123"/>
              <a:gd name="T77" fmla="*/ 43 h 83"/>
              <a:gd name="T78" fmla="*/ 51 w 123"/>
              <a:gd name="T79" fmla="*/ 41 h 83"/>
              <a:gd name="T80" fmla="*/ 45 w 123"/>
              <a:gd name="T81" fmla="*/ 46 h 83"/>
              <a:gd name="T82" fmla="*/ 39 w 123"/>
              <a:gd name="T83" fmla="*/ 51 h 83"/>
              <a:gd name="T84" fmla="*/ 38 w 123"/>
              <a:gd name="T85" fmla="*/ 51 h 83"/>
              <a:gd name="T86" fmla="*/ 38 w 123"/>
              <a:gd name="T87" fmla="*/ 54 h 83"/>
              <a:gd name="T88" fmla="*/ 37 w 123"/>
              <a:gd name="T89" fmla="*/ 56 h 83"/>
              <a:gd name="T90" fmla="*/ 18 w 123"/>
              <a:gd name="T91" fmla="*/ 57 h 83"/>
              <a:gd name="T92" fmla="*/ 14 w 123"/>
              <a:gd name="T93" fmla="*/ 67 h 83"/>
              <a:gd name="T94" fmla="*/ 11 w 123"/>
              <a:gd name="T95" fmla="*/ 75 h 83"/>
              <a:gd name="T96" fmla="*/ 4 w 123"/>
              <a:gd name="T97" fmla="*/ 75 h 83"/>
              <a:gd name="T98" fmla="*/ 0 w 123"/>
              <a:gd name="T99" fmla="*/ 75 h 83"/>
              <a:gd name="T100" fmla="*/ 0 w 123"/>
              <a:gd name="T101" fmla="*/ 75 h 83"/>
              <a:gd name="T102" fmla="*/ 8 w 123"/>
              <a:gd name="T10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83">
                <a:moveTo>
                  <a:pt x="12" y="83"/>
                </a:moveTo>
                <a:lnTo>
                  <a:pt x="12" y="83"/>
                </a:lnTo>
                <a:lnTo>
                  <a:pt x="21" y="83"/>
                </a:lnTo>
                <a:lnTo>
                  <a:pt x="25" y="80"/>
                </a:lnTo>
                <a:lnTo>
                  <a:pt x="29" y="76"/>
                </a:lnTo>
                <a:lnTo>
                  <a:pt x="33" y="74"/>
                </a:lnTo>
                <a:lnTo>
                  <a:pt x="33" y="74"/>
                </a:lnTo>
                <a:lnTo>
                  <a:pt x="37" y="74"/>
                </a:lnTo>
                <a:lnTo>
                  <a:pt x="40" y="76"/>
                </a:lnTo>
                <a:lnTo>
                  <a:pt x="45" y="79"/>
                </a:lnTo>
                <a:lnTo>
                  <a:pt x="49" y="79"/>
                </a:lnTo>
                <a:lnTo>
                  <a:pt x="49" y="79"/>
                </a:lnTo>
                <a:lnTo>
                  <a:pt x="51" y="79"/>
                </a:lnTo>
                <a:lnTo>
                  <a:pt x="54" y="76"/>
                </a:lnTo>
                <a:lnTo>
                  <a:pt x="61" y="69"/>
                </a:lnTo>
                <a:lnTo>
                  <a:pt x="67" y="60"/>
                </a:lnTo>
                <a:lnTo>
                  <a:pt x="71" y="53"/>
                </a:lnTo>
                <a:lnTo>
                  <a:pt x="71" y="53"/>
                </a:lnTo>
                <a:lnTo>
                  <a:pt x="73" y="48"/>
                </a:lnTo>
                <a:lnTo>
                  <a:pt x="77" y="44"/>
                </a:lnTo>
                <a:lnTo>
                  <a:pt x="81" y="41"/>
                </a:lnTo>
                <a:lnTo>
                  <a:pt x="85" y="40"/>
                </a:lnTo>
                <a:lnTo>
                  <a:pt x="85" y="40"/>
                </a:lnTo>
                <a:lnTo>
                  <a:pt x="91" y="40"/>
                </a:lnTo>
                <a:lnTo>
                  <a:pt x="101" y="41"/>
                </a:lnTo>
                <a:lnTo>
                  <a:pt x="102" y="41"/>
                </a:lnTo>
                <a:lnTo>
                  <a:pt x="102" y="41"/>
                </a:lnTo>
                <a:lnTo>
                  <a:pt x="109" y="38"/>
                </a:lnTo>
                <a:lnTo>
                  <a:pt x="113" y="37"/>
                </a:lnTo>
                <a:lnTo>
                  <a:pt x="114" y="37"/>
                </a:lnTo>
                <a:lnTo>
                  <a:pt x="114" y="36"/>
                </a:lnTo>
                <a:lnTo>
                  <a:pt x="114" y="36"/>
                </a:lnTo>
                <a:lnTo>
                  <a:pt x="114" y="35"/>
                </a:lnTo>
                <a:lnTo>
                  <a:pt x="114" y="32"/>
                </a:lnTo>
                <a:lnTo>
                  <a:pt x="118" y="28"/>
                </a:lnTo>
                <a:lnTo>
                  <a:pt x="121" y="26"/>
                </a:lnTo>
                <a:lnTo>
                  <a:pt x="123" y="25"/>
                </a:lnTo>
                <a:lnTo>
                  <a:pt x="121" y="24"/>
                </a:lnTo>
                <a:lnTo>
                  <a:pt x="121" y="24"/>
                </a:lnTo>
                <a:lnTo>
                  <a:pt x="114" y="20"/>
                </a:lnTo>
                <a:lnTo>
                  <a:pt x="107" y="16"/>
                </a:lnTo>
                <a:lnTo>
                  <a:pt x="107" y="16"/>
                </a:lnTo>
                <a:lnTo>
                  <a:pt x="99" y="15"/>
                </a:lnTo>
                <a:lnTo>
                  <a:pt x="98" y="14"/>
                </a:lnTo>
                <a:lnTo>
                  <a:pt x="98" y="12"/>
                </a:lnTo>
                <a:lnTo>
                  <a:pt x="98" y="12"/>
                </a:lnTo>
                <a:lnTo>
                  <a:pt x="98" y="9"/>
                </a:lnTo>
                <a:lnTo>
                  <a:pt x="98" y="6"/>
                </a:lnTo>
                <a:lnTo>
                  <a:pt x="97" y="4"/>
                </a:lnTo>
                <a:lnTo>
                  <a:pt x="97" y="4"/>
                </a:lnTo>
                <a:lnTo>
                  <a:pt x="92" y="1"/>
                </a:lnTo>
                <a:lnTo>
                  <a:pt x="89" y="0"/>
                </a:lnTo>
                <a:lnTo>
                  <a:pt x="87" y="0"/>
                </a:lnTo>
                <a:lnTo>
                  <a:pt x="87" y="0"/>
                </a:lnTo>
                <a:lnTo>
                  <a:pt x="85" y="4"/>
                </a:lnTo>
                <a:lnTo>
                  <a:pt x="81" y="10"/>
                </a:lnTo>
                <a:lnTo>
                  <a:pt x="75" y="19"/>
                </a:lnTo>
                <a:lnTo>
                  <a:pt x="75" y="19"/>
                </a:lnTo>
                <a:lnTo>
                  <a:pt x="72" y="21"/>
                </a:lnTo>
                <a:lnTo>
                  <a:pt x="70" y="25"/>
                </a:lnTo>
                <a:lnTo>
                  <a:pt x="70" y="25"/>
                </a:lnTo>
                <a:lnTo>
                  <a:pt x="69" y="27"/>
                </a:lnTo>
                <a:lnTo>
                  <a:pt x="66" y="28"/>
                </a:lnTo>
                <a:lnTo>
                  <a:pt x="66" y="28"/>
                </a:lnTo>
                <a:lnTo>
                  <a:pt x="66" y="28"/>
                </a:lnTo>
                <a:lnTo>
                  <a:pt x="69" y="36"/>
                </a:lnTo>
                <a:lnTo>
                  <a:pt x="69" y="41"/>
                </a:lnTo>
                <a:lnTo>
                  <a:pt x="69" y="41"/>
                </a:lnTo>
                <a:lnTo>
                  <a:pt x="67" y="42"/>
                </a:lnTo>
                <a:lnTo>
                  <a:pt x="67" y="42"/>
                </a:lnTo>
                <a:lnTo>
                  <a:pt x="65" y="41"/>
                </a:lnTo>
                <a:lnTo>
                  <a:pt x="64" y="38"/>
                </a:lnTo>
                <a:lnTo>
                  <a:pt x="62" y="37"/>
                </a:lnTo>
                <a:lnTo>
                  <a:pt x="62" y="37"/>
                </a:lnTo>
                <a:lnTo>
                  <a:pt x="61" y="37"/>
                </a:lnTo>
                <a:lnTo>
                  <a:pt x="60" y="40"/>
                </a:lnTo>
                <a:lnTo>
                  <a:pt x="57" y="43"/>
                </a:lnTo>
                <a:lnTo>
                  <a:pt x="57" y="43"/>
                </a:lnTo>
                <a:lnTo>
                  <a:pt x="55" y="43"/>
                </a:lnTo>
                <a:lnTo>
                  <a:pt x="51" y="41"/>
                </a:lnTo>
                <a:lnTo>
                  <a:pt x="51" y="41"/>
                </a:lnTo>
                <a:lnTo>
                  <a:pt x="45" y="46"/>
                </a:lnTo>
                <a:lnTo>
                  <a:pt x="41" y="49"/>
                </a:lnTo>
                <a:lnTo>
                  <a:pt x="39" y="51"/>
                </a:lnTo>
                <a:lnTo>
                  <a:pt x="39" y="51"/>
                </a:lnTo>
                <a:lnTo>
                  <a:pt x="38" y="51"/>
                </a:lnTo>
                <a:lnTo>
                  <a:pt x="38" y="53"/>
                </a:lnTo>
                <a:lnTo>
                  <a:pt x="38" y="54"/>
                </a:lnTo>
                <a:lnTo>
                  <a:pt x="37" y="56"/>
                </a:lnTo>
                <a:lnTo>
                  <a:pt x="37" y="56"/>
                </a:lnTo>
                <a:lnTo>
                  <a:pt x="18" y="57"/>
                </a:lnTo>
                <a:lnTo>
                  <a:pt x="18" y="57"/>
                </a:lnTo>
                <a:lnTo>
                  <a:pt x="17" y="60"/>
                </a:lnTo>
                <a:lnTo>
                  <a:pt x="14" y="67"/>
                </a:lnTo>
                <a:lnTo>
                  <a:pt x="12" y="73"/>
                </a:lnTo>
                <a:lnTo>
                  <a:pt x="11" y="75"/>
                </a:lnTo>
                <a:lnTo>
                  <a:pt x="11" y="75"/>
                </a:lnTo>
                <a:lnTo>
                  <a:pt x="4" y="75"/>
                </a:lnTo>
                <a:lnTo>
                  <a:pt x="2" y="75"/>
                </a:lnTo>
                <a:lnTo>
                  <a:pt x="0" y="75"/>
                </a:lnTo>
                <a:lnTo>
                  <a:pt x="0" y="75"/>
                </a:lnTo>
                <a:lnTo>
                  <a:pt x="0" y="75"/>
                </a:lnTo>
                <a:lnTo>
                  <a:pt x="6" y="80"/>
                </a:lnTo>
                <a:lnTo>
                  <a:pt x="8" y="83"/>
                </a:lnTo>
                <a:lnTo>
                  <a:pt x="12" y="8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9" name="Freeform 334"/>
          <p:cNvSpPr>
            <a:spLocks/>
          </p:cNvSpPr>
          <p:nvPr/>
        </p:nvSpPr>
        <p:spPr bwMode="gray">
          <a:xfrm>
            <a:off x="1894264" y="4850134"/>
            <a:ext cx="277212" cy="289603"/>
          </a:xfrm>
          <a:custGeom>
            <a:avLst/>
            <a:gdLst>
              <a:gd name="T0" fmla="*/ 32 w 164"/>
              <a:gd name="T1" fmla="*/ 160 h 169"/>
              <a:gd name="T2" fmla="*/ 38 w 164"/>
              <a:gd name="T3" fmla="*/ 158 h 169"/>
              <a:gd name="T4" fmla="*/ 60 w 164"/>
              <a:gd name="T5" fmla="*/ 159 h 169"/>
              <a:gd name="T6" fmla="*/ 91 w 164"/>
              <a:gd name="T7" fmla="*/ 164 h 169"/>
              <a:gd name="T8" fmla="*/ 107 w 164"/>
              <a:gd name="T9" fmla="*/ 169 h 169"/>
              <a:gd name="T10" fmla="*/ 138 w 164"/>
              <a:gd name="T11" fmla="*/ 166 h 169"/>
              <a:gd name="T12" fmla="*/ 155 w 164"/>
              <a:gd name="T13" fmla="*/ 161 h 169"/>
              <a:gd name="T14" fmla="*/ 142 w 164"/>
              <a:gd name="T15" fmla="*/ 149 h 169"/>
              <a:gd name="T16" fmla="*/ 130 w 164"/>
              <a:gd name="T17" fmla="*/ 128 h 169"/>
              <a:gd name="T18" fmla="*/ 128 w 164"/>
              <a:gd name="T19" fmla="*/ 115 h 169"/>
              <a:gd name="T20" fmla="*/ 127 w 164"/>
              <a:gd name="T21" fmla="*/ 101 h 169"/>
              <a:gd name="T22" fmla="*/ 134 w 164"/>
              <a:gd name="T23" fmla="*/ 94 h 169"/>
              <a:gd name="T24" fmla="*/ 164 w 164"/>
              <a:gd name="T25" fmla="*/ 91 h 169"/>
              <a:gd name="T26" fmla="*/ 161 w 164"/>
              <a:gd name="T27" fmla="*/ 74 h 169"/>
              <a:gd name="T28" fmla="*/ 144 w 164"/>
              <a:gd name="T29" fmla="*/ 74 h 169"/>
              <a:gd name="T30" fmla="*/ 137 w 164"/>
              <a:gd name="T31" fmla="*/ 73 h 169"/>
              <a:gd name="T32" fmla="*/ 140 w 164"/>
              <a:gd name="T33" fmla="*/ 68 h 169"/>
              <a:gd name="T34" fmla="*/ 144 w 164"/>
              <a:gd name="T35" fmla="*/ 63 h 169"/>
              <a:gd name="T36" fmla="*/ 134 w 164"/>
              <a:gd name="T37" fmla="*/ 51 h 169"/>
              <a:gd name="T38" fmla="*/ 133 w 164"/>
              <a:gd name="T39" fmla="*/ 47 h 169"/>
              <a:gd name="T40" fmla="*/ 135 w 164"/>
              <a:gd name="T41" fmla="*/ 25 h 169"/>
              <a:gd name="T42" fmla="*/ 127 w 164"/>
              <a:gd name="T43" fmla="*/ 26 h 169"/>
              <a:gd name="T44" fmla="*/ 119 w 164"/>
              <a:gd name="T45" fmla="*/ 25 h 169"/>
              <a:gd name="T46" fmla="*/ 103 w 164"/>
              <a:gd name="T47" fmla="*/ 19 h 169"/>
              <a:gd name="T48" fmla="*/ 100 w 164"/>
              <a:gd name="T49" fmla="*/ 22 h 169"/>
              <a:gd name="T50" fmla="*/ 97 w 164"/>
              <a:gd name="T51" fmla="*/ 32 h 169"/>
              <a:gd name="T52" fmla="*/ 85 w 164"/>
              <a:gd name="T53" fmla="*/ 35 h 169"/>
              <a:gd name="T54" fmla="*/ 74 w 164"/>
              <a:gd name="T55" fmla="*/ 33 h 169"/>
              <a:gd name="T56" fmla="*/ 66 w 164"/>
              <a:gd name="T57" fmla="*/ 19 h 169"/>
              <a:gd name="T58" fmla="*/ 22 w 164"/>
              <a:gd name="T59" fmla="*/ 0 h 169"/>
              <a:gd name="T60" fmla="*/ 18 w 164"/>
              <a:gd name="T61" fmla="*/ 1 h 169"/>
              <a:gd name="T62" fmla="*/ 15 w 164"/>
              <a:gd name="T63" fmla="*/ 7 h 169"/>
              <a:gd name="T64" fmla="*/ 2 w 164"/>
              <a:gd name="T65" fmla="*/ 10 h 169"/>
              <a:gd name="T66" fmla="*/ 9 w 164"/>
              <a:gd name="T67" fmla="*/ 17 h 169"/>
              <a:gd name="T68" fmla="*/ 13 w 164"/>
              <a:gd name="T69" fmla="*/ 36 h 169"/>
              <a:gd name="T70" fmla="*/ 16 w 164"/>
              <a:gd name="T71" fmla="*/ 58 h 169"/>
              <a:gd name="T72" fmla="*/ 20 w 164"/>
              <a:gd name="T73" fmla="*/ 68 h 169"/>
              <a:gd name="T74" fmla="*/ 23 w 164"/>
              <a:gd name="T75" fmla="*/ 86 h 169"/>
              <a:gd name="T76" fmla="*/ 18 w 164"/>
              <a:gd name="T77" fmla="*/ 96 h 169"/>
              <a:gd name="T78" fmla="*/ 10 w 164"/>
              <a:gd name="T79" fmla="*/ 105 h 169"/>
              <a:gd name="T80" fmla="*/ 5 w 164"/>
              <a:gd name="T81" fmla="*/ 124 h 169"/>
              <a:gd name="T82" fmla="*/ 0 w 164"/>
              <a:gd name="T83" fmla="*/ 150 h 169"/>
              <a:gd name="T84" fmla="*/ 10 w 164"/>
              <a:gd name="T85" fmla="*/ 158 h 169"/>
              <a:gd name="T86" fmla="*/ 21 w 164"/>
              <a:gd name="T87" fmla="*/ 156 h 169"/>
              <a:gd name="T88" fmla="*/ 28 w 164"/>
              <a:gd name="T89" fmla="*/ 1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9">
                <a:moveTo>
                  <a:pt x="28" y="160"/>
                </a:moveTo>
                <a:lnTo>
                  <a:pt x="28" y="160"/>
                </a:lnTo>
                <a:lnTo>
                  <a:pt x="32" y="160"/>
                </a:lnTo>
                <a:lnTo>
                  <a:pt x="34" y="160"/>
                </a:lnTo>
                <a:lnTo>
                  <a:pt x="38" y="158"/>
                </a:lnTo>
                <a:lnTo>
                  <a:pt x="38" y="158"/>
                </a:lnTo>
                <a:lnTo>
                  <a:pt x="41" y="156"/>
                </a:lnTo>
                <a:lnTo>
                  <a:pt x="45" y="158"/>
                </a:lnTo>
                <a:lnTo>
                  <a:pt x="60" y="159"/>
                </a:lnTo>
                <a:lnTo>
                  <a:pt x="85" y="163"/>
                </a:lnTo>
                <a:lnTo>
                  <a:pt x="85" y="163"/>
                </a:lnTo>
                <a:lnTo>
                  <a:pt x="91" y="164"/>
                </a:lnTo>
                <a:lnTo>
                  <a:pt x="102" y="167"/>
                </a:lnTo>
                <a:lnTo>
                  <a:pt x="102" y="167"/>
                </a:lnTo>
                <a:lnTo>
                  <a:pt x="107" y="169"/>
                </a:lnTo>
                <a:lnTo>
                  <a:pt x="111" y="169"/>
                </a:lnTo>
                <a:lnTo>
                  <a:pt x="121" y="169"/>
                </a:lnTo>
                <a:lnTo>
                  <a:pt x="138" y="166"/>
                </a:lnTo>
                <a:lnTo>
                  <a:pt x="138" y="166"/>
                </a:lnTo>
                <a:lnTo>
                  <a:pt x="145" y="164"/>
                </a:lnTo>
                <a:lnTo>
                  <a:pt x="155" y="161"/>
                </a:lnTo>
                <a:lnTo>
                  <a:pt x="155" y="161"/>
                </a:lnTo>
                <a:lnTo>
                  <a:pt x="146" y="155"/>
                </a:lnTo>
                <a:lnTo>
                  <a:pt x="142" y="149"/>
                </a:lnTo>
                <a:lnTo>
                  <a:pt x="142" y="149"/>
                </a:lnTo>
                <a:lnTo>
                  <a:pt x="134" y="135"/>
                </a:lnTo>
                <a:lnTo>
                  <a:pt x="130" y="128"/>
                </a:lnTo>
                <a:lnTo>
                  <a:pt x="129" y="121"/>
                </a:lnTo>
                <a:lnTo>
                  <a:pt x="129" y="121"/>
                </a:lnTo>
                <a:lnTo>
                  <a:pt x="128" y="115"/>
                </a:lnTo>
                <a:lnTo>
                  <a:pt x="127" y="108"/>
                </a:lnTo>
                <a:lnTo>
                  <a:pt x="127" y="102"/>
                </a:lnTo>
                <a:lnTo>
                  <a:pt x="127" y="101"/>
                </a:lnTo>
                <a:lnTo>
                  <a:pt x="128" y="99"/>
                </a:lnTo>
                <a:lnTo>
                  <a:pt x="128" y="99"/>
                </a:lnTo>
                <a:lnTo>
                  <a:pt x="134" y="94"/>
                </a:lnTo>
                <a:lnTo>
                  <a:pt x="138" y="92"/>
                </a:lnTo>
                <a:lnTo>
                  <a:pt x="142" y="91"/>
                </a:lnTo>
                <a:lnTo>
                  <a:pt x="164" y="91"/>
                </a:lnTo>
                <a:lnTo>
                  <a:pt x="164" y="74"/>
                </a:lnTo>
                <a:lnTo>
                  <a:pt x="164" y="74"/>
                </a:lnTo>
                <a:lnTo>
                  <a:pt x="161" y="74"/>
                </a:lnTo>
                <a:lnTo>
                  <a:pt x="156" y="74"/>
                </a:lnTo>
                <a:lnTo>
                  <a:pt x="156" y="74"/>
                </a:lnTo>
                <a:lnTo>
                  <a:pt x="144" y="74"/>
                </a:lnTo>
                <a:lnTo>
                  <a:pt x="138" y="74"/>
                </a:lnTo>
                <a:lnTo>
                  <a:pt x="137" y="73"/>
                </a:lnTo>
                <a:lnTo>
                  <a:pt x="137" y="73"/>
                </a:lnTo>
                <a:lnTo>
                  <a:pt x="137" y="73"/>
                </a:lnTo>
                <a:lnTo>
                  <a:pt x="138" y="70"/>
                </a:lnTo>
                <a:lnTo>
                  <a:pt x="140" y="68"/>
                </a:lnTo>
                <a:lnTo>
                  <a:pt x="143" y="65"/>
                </a:lnTo>
                <a:lnTo>
                  <a:pt x="144" y="63"/>
                </a:lnTo>
                <a:lnTo>
                  <a:pt x="144" y="63"/>
                </a:lnTo>
                <a:lnTo>
                  <a:pt x="143" y="59"/>
                </a:lnTo>
                <a:lnTo>
                  <a:pt x="138" y="55"/>
                </a:lnTo>
                <a:lnTo>
                  <a:pt x="134" y="51"/>
                </a:lnTo>
                <a:lnTo>
                  <a:pt x="133" y="48"/>
                </a:lnTo>
                <a:lnTo>
                  <a:pt x="133" y="47"/>
                </a:lnTo>
                <a:lnTo>
                  <a:pt x="133" y="47"/>
                </a:lnTo>
                <a:lnTo>
                  <a:pt x="135" y="33"/>
                </a:lnTo>
                <a:lnTo>
                  <a:pt x="135" y="27"/>
                </a:lnTo>
                <a:lnTo>
                  <a:pt x="135" y="25"/>
                </a:lnTo>
                <a:lnTo>
                  <a:pt x="134" y="25"/>
                </a:lnTo>
                <a:lnTo>
                  <a:pt x="134" y="25"/>
                </a:lnTo>
                <a:lnTo>
                  <a:pt x="127" y="26"/>
                </a:lnTo>
                <a:lnTo>
                  <a:pt x="122" y="26"/>
                </a:lnTo>
                <a:lnTo>
                  <a:pt x="119" y="25"/>
                </a:lnTo>
                <a:lnTo>
                  <a:pt x="119" y="25"/>
                </a:lnTo>
                <a:lnTo>
                  <a:pt x="116" y="22"/>
                </a:lnTo>
                <a:lnTo>
                  <a:pt x="109" y="20"/>
                </a:lnTo>
                <a:lnTo>
                  <a:pt x="103" y="19"/>
                </a:lnTo>
                <a:lnTo>
                  <a:pt x="100" y="20"/>
                </a:lnTo>
                <a:lnTo>
                  <a:pt x="100" y="20"/>
                </a:lnTo>
                <a:lnTo>
                  <a:pt x="100" y="22"/>
                </a:lnTo>
                <a:lnTo>
                  <a:pt x="98" y="26"/>
                </a:lnTo>
                <a:lnTo>
                  <a:pt x="98" y="31"/>
                </a:lnTo>
                <a:lnTo>
                  <a:pt x="97" y="32"/>
                </a:lnTo>
                <a:lnTo>
                  <a:pt x="96" y="32"/>
                </a:lnTo>
                <a:lnTo>
                  <a:pt x="96" y="32"/>
                </a:lnTo>
                <a:lnTo>
                  <a:pt x="85" y="35"/>
                </a:lnTo>
                <a:lnTo>
                  <a:pt x="79" y="36"/>
                </a:lnTo>
                <a:lnTo>
                  <a:pt x="76" y="35"/>
                </a:lnTo>
                <a:lnTo>
                  <a:pt x="74" y="33"/>
                </a:lnTo>
                <a:lnTo>
                  <a:pt x="74" y="33"/>
                </a:lnTo>
                <a:lnTo>
                  <a:pt x="69" y="25"/>
                </a:lnTo>
                <a:lnTo>
                  <a:pt x="66" y="19"/>
                </a:lnTo>
                <a:lnTo>
                  <a:pt x="65" y="14"/>
                </a:lnTo>
                <a:lnTo>
                  <a:pt x="65" y="0"/>
                </a:lnTo>
                <a:lnTo>
                  <a:pt x="22" y="0"/>
                </a:lnTo>
                <a:lnTo>
                  <a:pt x="22" y="0"/>
                </a:lnTo>
                <a:lnTo>
                  <a:pt x="20" y="1"/>
                </a:lnTo>
                <a:lnTo>
                  <a:pt x="18" y="1"/>
                </a:lnTo>
                <a:lnTo>
                  <a:pt x="17" y="4"/>
                </a:lnTo>
                <a:lnTo>
                  <a:pt x="16" y="6"/>
                </a:lnTo>
                <a:lnTo>
                  <a:pt x="15" y="7"/>
                </a:lnTo>
                <a:lnTo>
                  <a:pt x="15" y="7"/>
                </a:lnTo>
                <a:lnTo>
                  <a:pt x="2" y="10"/>
                </a:lnTo>
                <a:lnTo>
                  <a:pt x="2" y="10"/>
                </a:lnTo>
                <a:lnTo>
                  <a:pt x="6" y="15"/>
                </a:lnTo>
                <a:lnTo>
                  <a:pt x="9" y="17"/>
                </a:lnTo>
                <a:lnTo>
                  <a:pt x="9" y="17"/>
                </a:lnTo>
                <a:lnTo>
                  <a:pt x="10" y="25"/>
                </a:lnTo>
                <a:lnTo>
                  <a:pt x="13" y="36"/>
                </a:lnTo>
                <a:lnTo>
                  <a:pt x="13" y="36"/>
                </a:lnTo>
                <a:lnTo>
                  <a:pt x="15" y="42"/>
                </a:lnTo>
                <a:lnTo>
                  <a:pt x="15" y="49"/>
                </a:lnTo>
                <a:lnTo>
                  <a:pt x="16" y="58"/>
                </a:lnTo>
                <a:lnTo>
                  <a:pt x="17" y="63"/>
                </a:lnTo>
                <a:lnTo>
                  <a:pt x="17" y="63"/>
                </a:lnTo>
                <a:lnTo>
                  <a:pt x="20" y="68"/>
                </a:lnTo>
                <a:lnTo>
                  <a:pt x="21" y="75"/>
                </a:lnTo>
                <a:lnTo>
                  <a:pt x="23" y="86"/>
                </a:lnTo>
                <a:lnTo>
                  <a:pt x="23" y="86"/>
                </a:lnTo>
                <a:lnTo>
                  <a:pt x="22" y="92"/>
                </a:lnTo>
                <a:lnTo>
                  <a:pt x="18" y="96"/>
                </a:lnTo>
                <a:lnTo>
                  <a:pt x="18" y="96"/>
                </a:lnTo>
                <a:lnTo>
                  <a:pt x="13" y="101"/>
                </a:lnTo>
                <a:lnTo>
                  <a:pt x="11" y="102"/>
                </a:lnTo>
                <a:lnTo>
                  <a:pt x="10" y="105"/>
                </a:lnTo>
                <a:lnTo>
                  <a:pt x="10" y="105"/>
                </a:lnTo>
                <a:lnTo>
                  <a:pt x="7" y="112"/>
                </a:lnTo>
                <a:lnTo>
                  <a:pt x="5" y="124"/>
                </a:lnTo>
                <a:lnTo>
                  <a:pt x="1" y="144"/>
                </a:lnTo>
                <a:lnTo>
                  <a:pt x="1" y="144"/>
                </a:lnTo>
                <a:lnTo>
                  <a:pt x="0" y="150"/>
                </a:lnTo>
                <a:lnTo>
                  <a:pt x="0" y="163"/>
                </a:lnTo>
                <a:lnTo>
                  <a:pt x="0" y="163"/>
                </a:lnTo>
                <a:lnTo>
                  <a:pt x="10" y="158"/>
                </a:lnTo>
                <a:lnTo>
                  <a:pt x="17" y="155"/>
                </a:lnTo>
                <a:lnTo>
                  <a:pt x="17" y="155"/>
                </a:lnTo>
                <a:lnTo>
                  <a:pt x="21" y="156"/>
                </a:lnTo>
                <a:lnTo>
                  <a:pt x="22" y="158"/>
                </a:lnTo>
                <a:lnTo>
                  <a:pt x="25" y="159"/>
                </a:lnTo>
                <a:lnTo>
                  <a:pt x="28" y="16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0" name="Freeform 336"/>
          <p:cNvSpPr>
            <a:spLocks/>
          </p:cNvSpPr>
          <p:nvPr/>
        </p:nvSpPr>
        <p:spPr bwMode="gray">
          <a:xfrm>
            <a:off x="1894264" y="5115746"/>
            <a:ext cx="273830" cy="306739"/>
          </a:xfrm>
          <a:custGeom>
            <a:avLst/>
            <a:gdLst>
              <a:gd name="T0" fmla="*/ 93 w 162"/>
              <a:gd name="T1" fmla="*/ 179 h 179"/>
              <a:gd name="T2" fmla="*/ 100 w 162"/>
              <a:gd name="T3" fmla="*/ 177 h 179"/>
              <a:gd name="T4" fmla="*/ 109 w 162"/>
              <a:gd name="T5" fmla="*/ 169 h 179"/>
              <a:gd name="T6" fmla="*/ 111 w 162"/>
              <a:gd name="T7" fmla="*/ 73 h 179"/>
              <a:gd name="T8" fmla="*/ 126 w 162"/>
              <a:gd name="T9" fmla="*/ 21 h 179"/>
              <a:gd name="T10" fmla="*/ 151 w 162"/>
              <a:gd name="T11" fmla="*/ 16 h 179"/>
              <a:gd name="T12" fmla="*/ 156 w 162"/>
              <a:gd name="T13" fmla="*/ 14 h 179"/>
              <a:gd name="T14" fmla="*/ 162 w 162"/>
              <a:gd name="T15" fmla="*/ 10 h 179"/>
              <a:gd name="T16" fmla="*/ 155 w 162"/>
              <a:gd name="T17" fmla="*/ 6 h 179"/>
              <a:gd name="T18" fmla="*/ 138 w 162"/>
              <a:gd name="T19" fmla="*/ 11 h 179"/>
              <a:gd name="T20" fmla="*/ 121 w 162"/>
              <a:gd name="T21" fmla="*/ 14 h 179"/>
              <a:gd name="T22" fmla="*/ 107 w 162"/>
              <a:gd name="T23" fmla="*/ 14 h 179"/>
              <a:gd name="T24" fmla="*/ 102 w 162"/>
              <a:gd name="T25" fmla="*/ 12 h 179"/>
              <a:gd name="T26" fmla="*/ 85 w 162"/>
              <a:gd name="T27" fmla="*/ 8 h 179"/>
              <a:gd name="T28" fmla="*/ 60 w 162"/>
              <a:gd name="T29" fmla="*/ 4 h 179"/>
              <a:gd name="T30" fmla="*/ 41 w 162"/>
              <a:gd name="T31" fmla="*/ 1 h 179"/>
              <a:gd name="T32" fmla="*/ 38 w 162"/>
              <a:gd name="T33" fmla="*/ 3 h 179"/>
              <a:gd name="T34" fmla="*/ 32 w 162"/>
              <a:gd name="T35" fmla="*/ 5 h 179"/>
              <a:gd name="T36" fmla="*/ 28 w 162"/>
              <a:gd name="T37" fmla="*/ 5 h 179"/>
              <a:gd name="T38" fmla="*/ 22 w 162"/>
              <a:gd name="T39" fmla="*/ 3 h 179"/>
              <a:gd name="T40" fmla="*/ 17 w 162"/>
              <a:gd name="T41" fmla="*/ 0 h 179"/>
              <a:gd name="T42" fmla="*/ 10 w 162"/>
              <a:gd name="T43" fmla="*/ 3 h 179"/>
              <a:gd name="T44" fmla="*/ 0 w 162"/>
              <a:gd name="T45" fmla="*/ 8 h 179"/>
              <a:gd name="T46" fmla="*/ 4 w 162"/>
              <a:gd name="T47" fmla="*/ 22 h 179"/>
              <a:gd name="T48" fmla="*/ 12 w 162"/>
              <a:gd name="T49" fmla="*/ 36 h 179"/>
              <a:gd name="T50" fmla="*/ 18 w 162"/>
              <a:gd name="T51" fmla="*/ 52 h 179"/>
              <a:gd name="T52" fmla="*/ 21 w 162"/>
              <a:gd name="T53" fmla="*/ 59 h 179"/>
              <a:gd name="T54" fmla="*/ 33 w 162"/>
              <a:gd name="T55" fmla="*/ 78 h 179"/>
              <a:gd name="T56" fmla="*/ 34 w 162"/>
              <a:gd name="T57" fmla="*/ 81 h 179"/>
              <a:gd name="T58" fmla="*/ 37 w 162"/>
              <a:gd name="T59" fmla="*/ 95 h 179"/>
              <a:gd name="T60" fmla="*/ 38 w 162"/>
              <a:gd name="T61" fmla="*/ 115 h 179"/>
              <a:gd name="T62" fmla="*/ 42 w 162"/>
              <a:gd name="T63" fmla="*/ 128 h 179"/>
              <a:gd name="T64" fmla="*/ 43 w 162"/>
              <a:gd name="T65" fmla="*/ 144 h 179"/>
              <a:gd name="T66" fmla="*/ 44 w 162"/>
              <a:gd name="T67" fmla="*/ 148 h 179"/>
              <a:gd name="T68" fmla="*/ 49 w 162"/>
              <a:gd name="T69" fmla="*/ 159 h 179"/>
              <a:gd name="T70" fmla="*/ 61 w 162"/>
              <a:gd name="T71" fmla="*/ 173 h 179"/>
              <a:gd name="T72" fmla="*/ 66 w 162"/>
              <a:gd name="T73" fmla="*/ 169 h 179"/>
              <a:gd name="T74" fmla="*/ 71 w 162"/>
              <a:gd name="T75" fmla="*/ 168 h 179"/>
              <a:gd name="T76" fmla="*/ 82 w 162"/>
              <a:gd name="T77" fmla="*/ 173 h 179"/>
              <a:gd name="T78" fmla="*/ 93 w 162"/>
              <a:gd name="T7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79">
                <a:moveTo>
                  <a:pt x="93" y="179"/>
                </a:moveTo>
                <a:lnTo>
                  <a:pt x="93" y="179"/>
                </a:lnTo>
                <a:lnTo>
                  <a:pt x="96" y="179"/>
                </a:lnTo>
                <a:lnTo>
                  <a:pt x="100" y="177"/>
                </a:lnTo>
                <a:lnTo>
                  <a:pt x="105" y="174"/>
                </a:lnTo>
                <a:lnTo>
                  <a:pt x="109" y="169"/>
                </a:lnTo>
                <a:lnTo>
                  <a:pt x="111" y="165"/>
                </a:lnTo>
                <a:lnTo>
                  <a:pt x="111" y="73"/>
                </a:lnTo>
                <a:lnTo>
                  <a:pt x="126" y="73"/>
                </a:lnTo>
                <a:lnTo>
                  <a:pt x="126" y="21"/>
                </a:lnTo>
                <a:lnTo>
                  <a:pt x="126" y="21"/>
                </a:lnTo>
                <a:lnTo>
                  <a:pt x="151" y="16"/>
                </a:lnTo>
                <a:lnTo>
                  <a:pt x="151" y="16"/>
                </a:lnTo>
                <a:lnTo>
                  <a:pt x="156" y="14"/>
                </a:lnTo>
                <a:lnTo>
                  <a:pt x="162" y="10"/>
                </a:lnTo>
                <a:lnTo>
                  <a:pt x="162" y="10"/>
                </a:lnTo>
                <a:lnTo>
                  <a:pt x="155" y="6"/>
                </a:lnTo>
                <a:lnTo>
                  <a:pt x="155" y="6"/>
                </a:lnTo>
                <a:lnTo>
                  <a:pt x="145" y="9"/>
                </a:lnTo>
                <a:lnTo>
                  <a:pt x="138" y="11"/>
                </a:lnTo>
                <a:lnTo>
                  <a:pt x="138" y="11"/>
                </a:lnTo>
                <a:lnTo>
                  <a:pt x="121" y="14"/>
                </a:lnTo>
                <a:lnTo>
                  <a:pt x="111" y="14"/>
                </a:lnTo>
                <a:lnTo>
                  <a:pt x="107" y="14"/>
                </a:lnTo>
                <a:lnTo>
                  <a:pt x="102" y="12"/>
                </a:lnTo>
                <a:lnTo>
                  <a:pt x="102" y="12"/>
                </a:lnTo>
                <a:lnTo>
                  <a:pt x="91" y="9"/>
                </a:lnTo>
                <a:lnTo>
                  <a:pt x="85" y="8"/>
                </a:lnTo>
                <a:lnTo>
                  <a:pt x="85" y="8"/>
                </a:lnTo>
                <a:lnTo>
                  <a:pt x="60" y="4"/>
                </a:lnTo>
                <a:lnTo>
                  <a:pt x="45" y="3"/>
                </a:lnTo>
                <a:lnTo>
                  <a:pt x="41" y="1"/>
                </a:lnTo>
                <a:lnTo>
                  <a:pt x="38" y="3"/>
                </a:lnTo>
                <a:lnTo>
                  <a:pt x="38" y="3"/>
                </a:lnTo>
                <a:lnTo>
                  <a:pt x="34" y="5"/>
                </a:lnTo>
                <a:lnTo>
                  <a:pt x="32" y="5"/>
                </a:lnTo>
                <a:lnTo>
                  <a:pt x="28" y="5"/>
                </a:lnTo>
                <a:lnTo>
                  <a:pt x="28" y="5"/>
                </a:lnTo>
                <a:lnTo>
                  <a:pt x="25" y="4"/>
                </a:lnTo>
                <a:lnTo>
                  <a:pt x="22" y="3"/>
                </a:lnTo>
                <a:lnTo>
                  <a:pt x="21" y="1"/>
                </a:lnTo>
                <a:lnTo>
                  <a:pt x="17" y="0"/>
                </a:lnTo>
                <a:lnTo>
                  <a:pt x="17" y="0"/>
                </a:lnTo>
                <a:lnTo>
                  <a:pt x="10" y="3"/>
                </a:lnTo>
                <a:lnTo>
                  <a:pt x="0" y="8"/>
                </a:lnTo>
                <a:lnTo>
                  <a:pt x="0" y="8"/>
                </a:lnTo>
                <a:lnTo>
                  <a:pt x="1" y="16"/>
                </a:lnTo>
                <a:lnTo>
                  <a:pt x="4" y="22"/>
                </a:lnTo>
                <a:lnTo>
                  <a:pt x="4" y="22"/>
                </a:lnTo>
                <a:lnTo>
                  <a:pt x="12" y="36"/>
                </a:lnTo>
                <a:lnTo>
                  <a:pt x="17" y="45"/>
                </a:lnTo>
                <a:lnTo>
                  <a:pt x="18" y="52"/>
                </a:lnTo>
                <a:lnTo>
                  <a:pt x="18" y="52"/>
                </a:lnTo>
                <a:lnTo>
                  <a:pt x="21" y="59"/>
                </a:lnTo>
                <a:lnTo>
                  <a:pt x="25" y="65"/>
                </a:lnTo>
                <a:lnTo>
                  <a:pt x="33" y="78"/>
                </a:lnTo>
                <a:lnTo>
                  <a:pt x="33" y="78"/>
                </a:lnTo>
                <a:lnTo>
                  <a:pt x="34" y="81"/>
                </a:lnTo>
                <a:lnTo>
                  <a:pt x="36" y="85"/>
                </a:lnTo>
                <a:lnTo>
                  <a:pt x="37" y="95"/>
                </a:lnTo>
                <a:lnTo>
                  <a:pt x="37" y="106"/>
                </a:lnTo>
                <a:lnTo>
                  <a:pt x="38" y="115"/>
                </a:lnTo>
                <a:lnTo>
                  <a:pt x="38" y="115"/>
                </a:lnTo>
                <a:lnTo>
                  <a:pt x="42" y="128"/>
                </a:lnTo>
                <a:lnTo>
                  <a:pt x="43" y="136"/>
                </a:lnTo>
                <a:lnTo>
                  <a:pt x="43" y="144"/>
                </a:lnTo>
                <a:lnTo>
                  <a:pt x="43" y="144"/>
                </a:lnTo>
                <a:lnTo>
                  <a:pt x="44" y="148"/>
                </a:lnTo>
                <a:lnTo>
                  <a:pt x="45" y="152"/>
                </a:lnTo>
                <a:lnTo>
                  <a:pt x="49" y="159"/>
                </a:lnTo>
                <a:lnTo>
                  <a:pt x="55" y="166"/>
                </a:lnTo>
                <a:lnTo>
                  <a:pt x="61" y="173"/>
                </a:lnTo>
                <a:lnTo>
                  <a:pt x="61" y="173"/>
                </a:lnTo>
                <a:lnTo>
                  <a:pt x="66" y="169"/>
                </a:lnTo>
                <a:lnTo>
                  <a:pt x="71" y="168"/>
                </a:lnTo>
                <a:lnTo>
                  <a:pt x="71" y="168"/>
                </a:lnTo>
                <a:lnTo>
                  <a:pt x="76" y="169"/>
                </a:lnTo>
                <a:lnTo>
                  <a:pt x="82" y="173"/>
                </a:lnTo>
                <a:lnTo>
                  <a:pt x="89" y="176"/>
                </a:lnTo>
                <a:lnTo>
                  <a:pt x="93" y="17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1" name="Freeform 338"/>
          <p:cNvSpPr>
            <a:spLocks/>
          </p:cNvSpPr>
          <p:nvPr/>
        </p:nvSpPr>
        <p:spPr bwMode="gray">
          <a:xfrm>
            <a:off x="2081888" y="5132882"/>
            <a:ext cx="221431" cy="229626"/>
          </a:xfrm>
          <a:custGeom>
            <a:avLst/>
            <a:gdLst>
              <a:gd name="T0" fmla="*/ 27 w 131"/>
              <a:gd name="T1" fmla="*/ 134 h 134"/>
              <a:gd name="T2" fmla="*/ 15 w 131"/>
              <a:gd name="T3" fmla="*/ 132 h 134"/>
              <a:gd name="T4" fmla="*/ 12 w 131"/>
              <a:gd name="T5" fmla="*/ 129 h 134"/>
              <a:gd name="T6" fmla="*/ 0 w 131"/>
              <a:gd name="T7" fmla="*/ 112 h 134"/>
              <a:gd name="T8" fmla="*/ 15 w 131"/>
              <a:gd name="T9" fmla="*/ 63 h 134"/>
              <a:gd name="T10" fmla="*/ 15 w 131"/>
              <a:gd name="T11" fmla="*/ 11 h 134"/>
              <a:gd name="T12" fmla="*/ 40 w 131"/>
              <a:gd name="T13" fmla="*/ 6 h 134"/>
              <a:gd name="T14" fmla="*/ 51 w 131"/>
              <a:gd name="T15" fmla="*/ 0 h 134"/>
              <a:gd name="T16" fmla="*/ 60 w 131"/>
              <a:gd name="T17" fmla="*/ 2 h 134"/>
              <a:gd name="T18" fmla="*/ 65 w 131"/>
              <a:gd name="T19" fmla="*/ 4 h 134"/>
              <a:gd name="T20" fmla="*/ 76 w 131"/>
              <a:gd name="T21" fmla="*/ 12 h 134"/>
              <a:gd name="T22" fmla="*/ 87 w 131"/>
              <a:gd name="T23" fmla="*/ 25 h 134"/>
              <a:gd name="T24" fmla="*/ 90 w 131"/>
              <a:gd name="T25" fmla="*/ 28 h 134"/>
              <a:gd name="T26" fmla="*/ 93 w 131"/>
              <a:gd name="T27" fmla="*/ 30 h 134"/>
              <a:gd name="T28" fmla="*/ 97 w 131"/>
              <a:gd name="T29" fmla="*/ 31 h 134"/>
              <a:gd name="T30" fmla="*/ 104 w 131"/>
              <a:gd name="T31" fmla="*/ 43 h 134"/>
              <a:gd name="T32" fmla="*/ 109 w 131"/>
              <a:gd name="T33" fmla="*/ 54 h 134"/>
              <a:gd name="T34" fmla="*/ 117 w 131"/>
              <a:gd name="T35" fmla="*/ 59 h 134"/>
              <a:gd name="T36" fmla="*/ 128 w 131"/>
              <a:gd name="T37" fmla="*/ 64 h 134"/>
              <a:gd name="T38" fmla="*/ 131 w 131"/>
              <a:gd name="T39" fmla="*/ 67 h 134"/>
              <a:gd name="T40" fmla="*/ 112 w 131"/>
              <a:gd name="T41" fmla="*/ 75 h 134"/>
              <a:gd name="T42" fmla="*/ 99 w 131"/>
              <a:gd name="T43" fmla="*/ 83 h 134"/>
              <a:gd name="T44" fmla="*/ 88 w 131"/>
              <a:gd name="T45" fmla="*/ 101 h 134"/>
              <a:gd name="T46" fmla="*/ 77 w 131"/>
              <a:gd name="T47" fmla="*/ 118 h 134"/>
              <a:gd name="T48" fmla="*/ 77 w 131"/>
              <a:gd name="T49" fmla="*/ 118 h 134"/>
              <a:gd name="T50" fmla="*/ 76 w 131"/>
              <a:gd name="T51" fmla="*/ 118 h 134"/>
              <a:gd name="T52" fmla="*/ 76 w 131"/>
              <a:gd name="T53" fmla="*/ 118 h 134"/>
              <a:gd name="T54" fmla="*/ 71 w 131"/>
              <a:gd name="T55" fmla="*/ 119 h 134"/>
              <a:gd name="T56" fmla="*/ 64 w 131"/>
              <a:gd name="T57" fmla="*/ 119 h 134"/>
              <a:gd name="T58" fmla="*/ 64 w 131"/>
              <a:gd name="T59" fmla="*/ 119 h 134"/>
              <a:gd name="T60" fmla="*/ 55 w 131"/>
              <a:gd name="T61" fmla="*/ 118 h 134"/>
              <a:gd name="T62" fmla="*/ 51 w 131"/>
              <a:gd name="T63" fmla="*/ 115 h 134"/>
              <a:gd name="T64" fmla="*/ 48 w 131"/>
              <a:gd name="T65" fmla="*/ 113 h 134"/>
              <a:gd name="T66" fmla="*/ 48 w 131"/>
              <a:gd name="T67" fmla="*/ 113 h 134"/>
              <a:gd name="T68" fmla="*/ 47 w 131"/>
              <a:gd name="T69" fmla="*/ 113 h 134"/>
              <a:gd name="T70" fmla="*/ 47 w 131"/>
              <a:gd name="T71" fmla="*/ 113 h 134"/>
              <a:gd name="T72" fmla="*/ 47 w 131"/>
              <a:gd name="T73" fmla="*/ 113 h 134"/>
              <a:gd name="T74" fmla="*/ 45 w 131"/>
              <a:gd name="T75" fmla="*/ 115 h 134"/>
              <a:gd name="T76" fmla="*/ 37 w 131"/>
              <a:gd name="T77" fmla="*/ 124 h 134"/>
              <a:gd name="T78" fmla="*/ 29 w 131"/>
              <a:gd name="T79"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34">
                <a:moveTo>
                  <a:pt x="27" y="134"/>
                </a:moveTo>
                <a:lnTo>
                  <a:pt x="27" y="134"/>
                </a:lnTo>
                <a:lnTo>
                  <a:pt x="18" y="134"/>
                </a:lnTo>
                <a:lnTo>
                  <a:pt x="15" y="132"/>
                </a:lnTo>
                <a:lnTo>
                  <a:pt x="12" y="129"/>
                </a:lnTo>
                <a:lnTo>
                  <a:pt x="12" y="129"/>
                </a:lnTo>
                <a:lnTo>
                  <a:pt x="7" y="121"/>
                </a:lnTo>
                <a:lnTo>
                  <a:pt x="0" y="112"/>
                </a:lnTo>
                <a:lnTo>
                  <a:pt x="0" y="63"/>
                </a:lnTo>
                <a:lnTo>
                  <a:pt x="15" y="63"/>
                </a:lnTo>
                <a:lnTo>
                  <a:pt x="15" y="11"/>
                </a:lnTo>
                <a:lnTo>
                  <a:pt x="15" y="11"/>
                </a:lnTo>
                <a:lnTo>
                  <a:pt x="40" y="6"/>
                </a:lnTo>
                <a:lnTo>
                  <a:pt x="40" y="6"/>
                </a:lnTo>
                <a:lnTo>
                  <a:pt x="45" y="4"/>
                </a:lnTo>
                <a:lnTo>
                  <a:pt x="51" y="0"/>
                </a:lnTo>
                <a:lnTo>
                  <a:pt x="51" y="0"/>
                </a:lnTo>
                <a:lnTo>
                  <a:pt x="60" y="2"/>
                </a:lnTo>
                <a:lnTo>
                  <a:pt x="60" y="2"/>
                </a:lnTo>
                <a:lnTo>
                  <a:pt x="65" y="4"/>
                </a:lnTo>
                <a:lnTo>
                  <a:pt x="69" y="5"/>
                </a:lnTo>
                <a:lnTo>
                  <a:pt x="76" y="12"/>
                </a:lnTo>
                <a:lnTo>
                  <a:pt x="82" y="20"/>
                </a:lnTo>
                <a:lnTo>
                  <a:pt x="87" y="25"/>
                </a:lnTo>
                <a:lnTo>
                  <a:pt x="87" y="25"/>
                </a:lnTo>
                <a:lnTo>
                  <a:pt x="90" y="28"/>
                </a:lnTo>
                <a:lnTo>
                  <a:pt x="92" y="28"/>
                </a:lnTo>
                <a:lnTo>
                  <a:pt x="93" y="30"/>
                </a:lnTo>
                <a:lnTo>
                  <a:pt x="97" y="31"/>
                </a:lnTo>
                <a:lnTo>
                  <a:pt x="97" y="31"/>
                </a:lnTo>
                <a:lnTo>
                  <a:pt x="101" y="36"/>
                </a:lnTo>
                <a:lnTo>
                  <a:pt x="104" y="43"/>
                </a:lnTo>
                <a:lnTo>
                  <a:pt x="109" y="54"/>
                </a:lnTo>
                <a:lnTo>
                  <a:pt x="109" y="54"/>
                </a:lnTo>
                <a:lnTo>
                  <a:pt x="112" y="58"/>
                </a:lnTo>
                <a:lnTo>
                  <a:pt x="117" y="59"/>
                </a:lnTo>
                <a:lnTo>
                  <a:pt x="123" y="62"/>
                </a:lnTo>
                <a:lnTo>
                  <a:pt x="128" y="64"/>
                </a:lnTo>
                <a:lnTo>
                  <a:pt x="128" y="64"/>
                </a:lnTo>
                <a:lnTo>
                  <a:pt x="131" y="67"/>
                </a:lnTo>
                <a:lnTo>
                  <a:pt x="131" y="67"/>
                </a:lnTo>
                <a:lnTo>
                  <a:pt x="112" y="75"/>
                </a:lnTo>
                <a:lnTo>
                  <a:pt x="99" y="83"/>
                </a:lnTo>
                <a:lnTo>
                  <a:pt x="99" y="83"/>
                </a:lnTo>
                <a:lnTo>
                  <a:pt x="95" y="89"/>
                </a:lnTo>
                <a:lnTo>
                  <a:pt x="88" y="101"/>
                </a:lnTo>
                <a:lnTo>
                  <a:pt x="81" y="112"/>
                </a:lnTo>
                <a:lnTo>
                  <a:pt x="77" y="118"/>
                </a:lnTo>
                <a:lnTo>
                  <a:pt x="77" y="118"/>
                </a:lnTo>
                <a:lnTo>
                  <a:pt x="77" y="118"/>
                </a:lnTo>
                <a:lnTo>
                  <a:pt x="77" y="118"/>
                </a:lnTo>
                <a:lnTo>
                  <a:pt x="76" y="118"/>
                </a:lnTo>
                <a:lnTo>
                  <a:pt x="76" y="118"/>
                </a:lnTo>
                <a:lnTo>
                  <a:pt x="76" y="118"/>
                </a:lnTo>
                <a:lnTo>
                  <a:pt x="76" y="118"/>
                </a:lnTo>
                <a:lnTo>
                  <a:pt x="71" y="119"/>
                </a:lnTo>
                <a:lnTo>
                  <a:pt x="64" y="119"/>
                </a:lnTo>
                <a:lnTo>
                  <a:pt x="64" y="119"/>
                </a:lnTo>
                <a:lnTo>
                  <a:pt x="64" y="119"/>
                </a:lnTo>
                <a:lnTo>
                  <a:pt x="64" y="119"/>
                </a:lnTo>
                <a:lnTo>
                  <a:pt x="58" y="119"/>
                </a:lnTo>
                <a:lnTo>
                  <a:pt x="55" y="118"/>
                </a:lnTo>
                <a:lnTo>
                  <a:pt x="55" y="118"/>
                </a:lnTo>
                <a:lnTo>
                  <a:pt x="51" y="115"/>
                </a:lnTo>
                <a:lnTo>
                  <a:pt x="50" y="113"/>
                </a:lnTo>
                <a:lnTo>
                  <a:pt x="48" y="113"/>
                </a:lnTo>
                <a:lnTo>
                  <a:pt x="48" y="113"/>
                </a:lnTo>
                <a:lnTo>
                  <a:pt x="48" y="113"/>
                </a:lnTo>
                <a:lnTo>
                  <a:pt x="47" y="113"/>
                </a:lnTo>
                <a:lnTo>
                  <a:pt x="47" y="113"/>
                </a:lnTo>
                <a:lnTo>
                  <a:pt x="47" y="113"/>
                </a:lnTo>
                <a:lnTo>
                  <a:pt x="47" y="113"/>
                </a:lnTo>
                <a:lnTo>
                  <a:pt x="47" y="113"/>
                </a:lnTo>
                <a:lnTo>
                  <a:pt x="47" y="113"/>
                </a:lnTo>
                <a:lnTo>
                  <a:pt x="47" y="113"/>
                </a:lnTo>
                <a:lnTo>
                  <a:pt x="45" y="115"/>
                </a:lnTo>
                <a:lnTo>
                  <a:pt x="43" y="117"/>
                </a:lnTo>
                <a:lnTo>
                  <a:pt x="37" y="124"/>
                </a:lnTo>
                <a:lnTo>
                  <a:pt x="32" y="132"/>
                </a:lnTo>
                <a:lnTo>
                  <a:pt x="29" y="133"/>
                </a:lnTo>
                <a:lnTo>
                  <a:pt x="27" y="13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2" name="Freeform 342"/>
          <p:cNvSpPr>
            <a:spLocks/>
          </p:cNvSpPr>
          <p:nvPr/>
        </p:nvSpPr>
        <p:spPr bwMode="gray">
          <a:xfrm>
            <a:off x="2108933" y="4911825"/>
            <a:ext cx="282282" cy="227912"/>
          </a:xfrm>
          <a:custGeom>
            <a:avLst/>
            <a:gdLst>
              <a:gd name="T0" fmla="*/ 53 w 167"/>
              <a:gd name="T1" fmla="*/ 129 h 133"/>
              <a:gd name="T2" fmla="*/ 43 w 167"/>
              <a:gd name="T3" fmla="*/ 129 h 133"/>
              <a:gd name="T4" fmla="*/ 39 w 167"/>
              <a:gd name="T5" fmla="*/ 129 h 133"/>
              <a:gd name="T6" fmla="*/ 35 w 167"/>
              <a:gd name="T7" fmla="*/ 129 h 133"/>
              <a:gd name="T8" fmla="*/ 28 w 167"/>
              <a:gd name="T9" fmla="*/ 125 h 133"/>
              <a:gd name="T10" fmla="*/ 28 w 167"/>
              <a:gd name="T11" fmla="*/ 125 h 133"/>
              <a:gd name="T12" fmla="*/ 15 w 167"/>
              <a:gd name="T13" fmla="*/ 113 h 133"/>
              <a:gd name="T14" fmla="*/ 7 w 167"/>
              <a:gd name="T15" fmla="*/ 99 h 133"/>
              <a:gd name="T16" fmla="*/ 1 w 167"/>
              <a:gd name="T17" fmla="*/ 75 h 133"/>
              <a:gd name="T18" fmla="*/ 1 w 167"/>
              <a:gd name="T19" fmla="*/ 63 h 133"/>
              <a:gd name="T20" fmla="*/ 15 w 167"/>
              <a:gd name="T21" fmla="*/ 55 h 133"/>
              <a:gd name="T22" fmla="*/ 44 w 167"/>
              <a:gd name="T23" fmla="*/ 44 h 133"/>
              <a:gd name="T24" fmla="*/ 44 w 167"/>
              <a:gd name="T25" fmla="*/ 44 h 133"/>
              <a:gd name="T26" fmla="*/ 45 w 167"/>
              <a:gd name="T27" fmla="*/ 44 h 133"/>
              <a:gd name="T28" fmla="*/ 45 w 167"/>
              <a:gd name="T29" fmla="*/ 44 h 133"/>
              <a:gd name="T30" fmla="*/ 47 w 167"/>
              <a:gd name="T31" fmla="*/ 44 h 133"/>
              <a:gd name="T32" fmla="*/ 54 w 167"/>
              <a:gd name="T33" fmla="*/ 43 h 133"/>
              <a:gd name="T34" fmla="*/ 55 w 167"/>
              <a:gd name="T35" fmla="*/ 43 h 133"/>
              <a:gd name="T36" fmla="*/ 55 w 167"/>
              <a:gd name="T37" fmla="*/ 43 h 133"/>
              <a:gd name="T38" fmla="*/ 55 w 167"/>
              <a:gd name="T39" fmla="*/ 43 h 133"/>
              <a:gd name="T40" fmla="*/ 56 w 167"/>
              <a:gd name="T41" fmla="*/ 43 h 133"/>
              <a:gd name="T42" fmla="*/ 83 w 167"/>
              <a:gd name="T43" fmla="*/ 53 h 133"/>
              <a:gd name="T44" fmla="*/ 99 w 167"/>
              <a:gd name="T45" fmla="*/ 66 h 133"/>
              <a:gd name="T46" fmla="*/ 101 w 167"/>
              <a:gd name="T47" fmla="*/ 66 h 133"/>
              <a:gd name="T48" fmla="*/ 101 w 167"/>
              <a:gd name="T49" fmla="*/ 66 h 133"/>
              <a:gd name="T50" fmla="*/ 111 w 167"/>
              <a:gd name="T51" fmla="*/ 72 h 133"/>
              <a:gd name="T52" fmla="*/ 113 w 167"/>
              <a:gd name="T53" fmla="*/ 72 h 133"/>
              <a:gd name="T54" fmla="*/ 113 w 167"/>
              <a:gd name="T55" fmla="*/ 72 h 133"/>
              <a:gd name="T56" fmla="*/ 123 w 167"/>
              <a:gd name="T57" fmla="*/ 60 h 133"/>
              <a:gd name="T58" fmla="*/ 122 w 167"/>
              <a:gd name="T59" fmla="*/ 59 h 133"/>
              <a:gd name="T60" fmla="*/ 120 w 167"/>
              <a:gd name="T61" fmla="*/ 58 h 133"/>
              <a:gd name="T62" fmla="*/ 118 w 167"/>
              <a:gd name="T63" fmla="*/ 59 h 133"/>
              <a:gd name="T64" fmla="*/ 118 w 167"/>
              <a:gd name="T65" fmla="*/ 59 h 133"/>
              <a:gd name="T66" fmla="*/ 115 w 167"/>
              <a:gd name="T67" fmla="*/ 60 h 133"/>
              <a:gd name="T68" fmla="*/ 113 w 167"/>
              <a:gd name="T69" fmla="*/ 59 h 133"/>
              <a:gd name="T70" fmla="*/ 113 w 167"/>
              <a:gd name="T71" fmla="*/ 59 h 133"/>
              <a:gd name="T72" fmla="*/ 96 w 167"/>
              <a:gd name="T73" fmla="*/ 42 h 133"/>
              <a:gd name="T74" fmla="*/ 96 w 167"/>
              <a:gd name="T75" fmla="*/ 38 h 133"/>
              <a:gd name="T76" fmla="*/ 99 w 167"/>
              <a:gd name="T77" fmla="*/ 18 h 133"/>
              <a:gd name="T78" fmla="*/ 109 w 167"/>
              <a:gd name="T79" fmla="*/ 2 h 133"/>
              <a:gd name="T80" fmla="*/ 122 w 167"/>
              <a:gd name="T81" fmla="*/ 0 h 133"/>
              <a:gd name="T82" fmla="*/ 127 w 167"/>
              <a:gd name="T83" fmla="*/ 0 h 133"/>
              <a:gd name="T84" fmla="*/ 127 w 167"/>
              <a:gd name="T85" fmla="*/ 0 h 133"/>
              <a:gd name="T86" fmla="*/ 130 w 167"/>
              <a:gd name="T87" fmla="*/ 3 h 133"/>
              <a:gd name="T88" fmla="*/ 136 w 167"/>
              <a:gd name="T89" fmla="*/ 6 h 133"/>
              <a:gd name="T90" fmla="*/ 140 w 167"/>
              <a:gd name="T91" fmla="*/ 2 h 133"/>
              <a:gd name="T92" fmla="*/ 161 w 167"/>
              <a:gd name="T93" fmla="*/ 16 h 133"/>
              <a:gd name="T94" fmla="*/ 163 w 167"/>
              <a:gd name="T95" fmla="*/ 35 h 133"/>
              <a:gd name="T96" fmla="*/ 161 w 167"/>
              <a:gd name="T97" fmla="*/ 56 h 133"/>
              <a:gd name="T98" fmla="*/ 156 w 167"/>
              <a:gd name="T99" fmla="*/ 70 h 133"/>
              <a:gd name="T100" fmla="*/ 159 w 167"/>
              <a:gd name="T101" fmla="*/ 80 h 133"/>
              <a:gd name="T102" fmla="*/ 131 w 167"/>
              <a:gd name="T103" fmla="*/ 87 h 133"/>
              <a:gd name="T104" fmla="*/ 125 w 167"/>
              <a:gd name="T105" fmla="*/ 102 h 133"/>
              <a:gd name="T106" fmla="*/ 118 w 167"/>
              <a:gd name="T107" fmla="*/ 101 h 133"/>
              <a:gd name="T108" fmla="*/ 107 w 167"/>
              <a:gd name="T109" fmla="*/ 106 h 133"/>
              <a:gd name="T110" fmla="*/ 91 w 167"/>
              <a:gd name="T111" fmla="*/ 1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7" h="133">
                <a:moveTo>
                  <a:pt x="83" y="133"/>
                </a:moveTo>
                <a:lnTo>
                  <a:pt x="83" y="133"/>
                </a:lnTo>
                <a:lnTo>
                  <a:pt x="69" y="131"/>
                </a:lnTo>
                <a:lnTo>
                  <a:pt x="53" y="129"/>
                </a:lnTo>
                <a:lnTo>
                  <a:pt x="53" y="129"/>
                </a:lnTo>
                <a:lnTo>
                  <a:pt x="53" y="129"/>
                </a:lnTo>
                <a:lnTo>
                  <a:pt x="53" y="129"/>
                </a:lnTo>
                <a:lnTo>
                  <a:pt x="43" y="129"/>
                </a:lnTo>
                <a:lnTo>
                  <a:pt x="43" y="129"/>
                </a:lnTo>
                <a:lnTo>
                  <a:pt x="43" y="129"/>
                </a:lnTo>
                <a:lnTo>
                  <a:pt x="43" y="129"/>
                </a:lnTo>
                <a:lnTo>
                  <a:pt x="39" y="129"/>
                </a:lnTo>
                <a:lnTo>
                  <a:pt x="39" y="129"/>
                </a:lnTo>
                <a:lnTo>
                  <a:pt x="37" y="129"/>
                </a:lnTo>
                <a:lnTo>
                  <a:pt x="37" y="129"/>
                </a:lnTo>
                <a:lnTo>
                  <a:pt x="35" y="129"/>
                </a:lnTo>
                <a:lnTo>
                  <a:pt x="35" y="129"/>
                </a:lnTo>
                <a:lnTo>
                  <a:pt x="33" y="128"/>
                </a:lnTo>
                <a:lnTo>
                  <a:pt x="33" y="128"/>
                </a:lnTo>
                <a:lnTo>
                  <a:pt x="28" y="125"/>
                </a:lnTo>
                <a:lnTo>
                  <a:pt x="28" y="125"/>
                </a:lnTo>
                <a:lnTo>
                  <a:pt x="28" y="125"/>
                </a:lnTo>
                <a:lnTo>
                  <a:pt x="28" y="125"/>
                </a:lnTo>
                <a:lnTo>
                  <a:pt x="28" y="125"/>
                </a:lnTo>
                <a:lnTo>
                  <a:pt x="28" y="125"/>
                </a:lnTo>
                <a:lnTo>
                  <a:pt x="19" y="119"/>
                </a:lnTo>
                <a:lnTo>
                  <a:pt x="15" y="113"/>
                </a:lnTo>
                <a:lnTo>
                  <a:pt x="15" y="113"/>
                </a:lnTo>
                <a:lnTo>
                  <a:pt x="15" y="113"/>
                </a:lnTo>
                <a:lnTo>
                  <a:pt x="15" y="113"/>
                </a:lnTo>
                <a:lnTo>
                  <a:pt x="15" y="113"/>
                </a:lnTo>
                <a:lnTo>
                  <a:pt x="7" y="99"/>
                </a:lnTo>
                <a:lnTo>
                  <a:pt x="3" y="92"/>
                </a:lnTo>
                <a:lnTo>
                  <a:pt x="2" y="85"/>
                </a:lnTo>
                <a:lnTo>
                  <a:pt x="2" y="85"/>
                </a:lnTo>
                <a:lnTo>
                  <a:pt x="1" y="75"/>
                </a:lnTo>
                <a:lnTo>
                  <a:pt x="0" y="67"/>
                </a:lnTo>
                <a:lnTo>
                  <a:pt x="0" y="67"/>
                </a:lnTo>
                <a:lnTo>
                  <a:pt x="0" y="65"/>
                </a:lnTo>
                <a:lnTo>
                  <a:pt x="1" y="63"/>
                </a:lnTo>
                <a:lnTo>
                  <a:pt x="1" y="63"/>
                </a:lnTo>
                <a:lnTo>
                  <a:pt x="7" y="58"/>
                </a:lnTo>
                <a:lnTo>
                  <a:pt x="11" y="56"/>
                </a:lnTo>
                <a:lnTo>
                  <a:pt x="15" y="55"/>
                </a:lnTo>
                <a:lnTo>
                  <a:pt x="37" y="55"/>
                </a:lnTo>
                <a:lnTo>
                  <a:pt x="37" y="38"/>
                </a:lnTo>
                <a:lnTo>
                  <a:pt x="37" y="38"/>
                </a:lnTo>
                <a:lnTo>
                  <a:pt x="44" y="44"/>
                </a:lnTo>
                <a:lnTo>
                  <a:pt x="44" y="44"/>
                </a:lnTo>
                <a:lnTo>
                  <a:pt x="44" y="44"/>
                </a:lnTo>
                <a:lnTo>
                  <a:pt x="44" y="44"/>
                </a:lnTo>
                <a:lnTo>
                  <a:pt x="44" y="44"/>
                </a:lnTo>
                <a:lnTo>
                  <a:pt x="44" y="44"/>
                </a:lnTo>
                <a:lnTo>
                  <a:pt x="44" y="44"/>
                </a:lnTo>
                <a:lnTo>
                  <a:pt x="45" y="44"/>
                </a:lnTo>
                <a:lnTo>
                  <a:pt x="45" y="44"/>
                </a:lnTo>
                <a:lnTo>
                  <a:pt x="45" y="44"/>
                </a:lnTo>
                <a:lnTo>
                  <a:pt x="45" y="44"/>
                </a:lnTo>
                <a:lnTo>
                  <a:pt x="45" y="44"/>
                </a:lnTo>
                <a:lnTo>
                  <a:pt x="45" y="44"/>
                </a:lnTo>
                <a:lnTo>
                  <a:pt x="45" y="44"/>
                </a:lnTo>
                <a:lnTo>
                  <a:pt x="45" y="44"/>
                </a:lnTo>
                <a:lnTo>
                  <a:pt x="47" y="44"/>
                </a:lnTo>
                <a:lnTo>
                  <a:pt x="47" y="44"/>
                </a:lnTo>
                <a:lnTo>
                  <a:pt x="50" y="43"/>
                </a:lnTo>
                <a:lnTo>
                  <a:pt x="50" y="43"/>
                </a:lnTo>
                <a:lnTo>
                  <a:pt x="54" y="43"/>
                </a:lnTo>
                <a:lnTo>
                  <a:pt x="54" y="43"/>
                </a:lnTo>
                <a:lnTo>
                  <a:pt x="55" y="43"/>
                </a:lnTo>
                <a:lnTo>
                  <a:pt x="55" y="43"/>
                </a:lnTo>
                <a:lnTo>
                  <a:pt x="55" y="43"/>
                </a:lnTo>
                <a:lnTo>
                  <a:pt x="55" y="43"/>
                </a:lnTo>
                <a:lnTo>
                  <a:pt x="55" y="43"/>
                </a:lnTo>
                <a:lnTo>
                  <a:pt x="55" y="43"/>
                </a:lnTo>
                <a:lnTo>
                  <a:pt x="55" y="43"/>
                </a:lnTo>
                <a:lnTo>
                  <a:pt x="55" y="43"/>
                </a:lnTo>
                <a:lnTo>
                  <a:pt x="55" y="43"/>
                </a:lnTo>
                <a:lnTo>
                  <a:pt x="55" y="43"/>
                </a:lnTo>
                <a:lnTo>
                  <a:pt x="55" y="43"/>
                </a:lnTo>
                <a:lnTo>
                  <a:pt x="55" y="43"/>
                </a:lnTo>
                <a:lnTo>
                  <a:pt x="55" y="43"/>
                </a:lnTo>
                <a:lnTo>
                  <a:pt x="55" y="43"/>
                </a:lnTo>
                <a:lnTo>
                  <a:pt x="55" y="43"/>
                </a:lnTo>
                <a:lnTo>
                  <a:pt x="56" y="43"/>
                </a:lnTo>
                <a:lnTo>
                  <a:pt x="56" y="43"/>
                </a:lnTo>
                <a:lnTo>
                  <a:pt x="69" y="48"/>
                </a:lnTo>
                <a:lnTo>
                  <a:pt x="83" y="53"/>
                </a:lnTo>
                <a:lnTo>
                  <a:pt x="83" y="53"/>
                </a:lnTo>
                <a:lnTo>
                  <a:pt x="93" y="59"/>
                </a:lnTo>
                <a:lnTo>
                  <a:pt x="97" y="61"/>
                </a:lnTo>
                <a:lnTo>
                  <a:pt x="99" y="66"/>
                </a:lnTo>
                <a:lnTo>
                  <a:pt x="99" y="66"/>
                </a:lnTo>
                <a:lnTo>
                  <a:pt x="99" y="66"/>
                </a:lnTo>
                <a:lnTo>
                  <a:pt x="99" y="66"/>
                </a:lnTo>
                <a:lnTo>
                  <a:pt x="101" y="66"/>
                </a:lnTo>
                <a:lnTo>
                  <a:pt x="101" y="66"/>
                </a:lnTo>
                <a:lnTo>
                  <a:pt x="101" y="66"/>
                </a:lnTo>
                <a:lnTo>
                  <a:pt x="101" y="66"/>
                </a:lnTo>
                <a:lnTo>
                  <a:pt x="101" y="66"/>
                </a:lnTo>
                <a:lnTo>
                  <a:pt x="101" y="66"/>
                </a:lnTo>
                <a:lnTo>
                  <a:pt x="102" y="70"/>
                </a:lnTo>
                <a:lnTo>
                  <a:pt x="104" y="71"/>
                </a:lnTo>
                <a:lnTo>
                  <a:pt x="111" y="72"/>
                </a:lnTo>
                <a:lnTo>
                  <a:pt x="111" y="72"/>
                </a:lnTo>
                <a:lnTo>
                  <a:pt x="111" y="72"/>
                </a:lnTo>
                <a:lnTo>
                  <a:pt x="111" y="72"/>
                </a:lnTo>
                <a:lnTo>
                  <a:pt x="113" y="72"/>
                </a:lnTo>
                <a:lnTo>
                  <a:pt x="113" y="72"/>
                </a:lnTo>
                <a:lnTo>
                  <a:pt x="113" y="72"/>
                </a:lnTo>
                <a:lnTo>
                  <a:pt x="113" y="72"/>
                </a:lnTo>
                <a:lnTo>
                  <a:pt x="113" y="72"/>
                </a:lnTo>
                <a:lnTo>
                  <a:pt x="113" y="72"/>
                </a:lnTo>
                <a:lnTo>
                  <a:pt x="117" y="71"/>
                </a:lnTo>
                <a:lnTo>
                  <a:pt x="119" y="67"/>
                </a:lnTo>
                <a:lnTo>
                  <a:pt x="122" y="64"/>
                </a:lnTo>
                <a:lnTo>
                  <a:pt x="123" y="60"/>
                </a:lnTo>
                <a:lnTo>
                  <a:pt x="123" y="60"/>
                </a:lnTo>
                <a:lnTo>
                  <a:pt x="122" y="59"/>
                </a:lnTo>
                <a:lnTo>
                  <a:pt x="122" y="59"/>
                </a:lnTo>
                <a:lnTo>
                  <a:pt x="122" y="59"/>
                </a:lnTo>
                <a:lnTo>
                  <a:pt x="122" y="59"/>
                </a:lnTo>
                <a:lnTo>
                  <a:pt x="122" y="59"/>
                </a:lnTo>
                <a:lnTo>
                  <a:pt x="122" y="59"/>
                </a:lnTo>
                <a:lnTo>
                  <a:pt x="120" y="58"/>
                </a:lnTo>
                <a:lnTo>
                  <a:pt x="120" y="58"/>
                </a:lnTo>
                <a:lnTo>
                  <a:pt x="118" y="59"/>
                </a:lnTo>
                <a:lnTo>
                  <a:pt x="118" y="59"/>
                </a:lnTo>
                <a:lnTo>
                  <a:pt x="118" y="59"/>
                </a:lnTo>
                <a:lnTo>
                  <a:pt x="118" y="59"/>
                </a:lnTo>
                <a:lnTo>
                  <a:pt x="118" y="59"/>
                </a:lnTo>
                <a:lnTo>
                  <a:pt x="118" y="59"/>
                </a:lnTo>
                <a:lnTo>
                  <a:pt x="118" y="59"/>
                </a:lnTo>
                <a:lnTo>
                  <a:pt x="118" y="59"/>
                </a:lnTo>
                <a:lnTo>
                  <a:pt x="115" y="60"/>
                </a:lnTo>
                <a:lnTo>
                  <a:pt x="115" y="60"/>
                </a:lnTo>
                <a:lnTo>
                  <a:pt x="115" y="60"/>
                </a:lnTo>
                <a:lnTo>
                  <a:pt x="115" y="60"/>
                </a:lnTo>
                <a:lnTo>
                  <a:pt x="113" y="60"/>
                </a:lnTo>
                <a:lnTo>
                  <a:pt x="113" y="60"/>
                </a:lnTo>
                <a:lnTo>
                  <a:pt x="113" y="59"/>
                </a:lnTo>
                <a:lnTo>
                  <a:pt x="113" y="59"/>
                </a:lnTo>
                <a:lnTo>
                  <a:pt x="113" y="59"/>
                </a:lnTo>
                <a:lnTo>
                  <a:pt x="113" y="59"/>
                </a:lnTo>
                <a:lnTo>
                  <a:pt x="113" y="59"/>
                </a:lnTo>
                <a:lnTo>
                  <a:pt x="108" y="56"/>
                </a:lnTo>
                <a:lnTo>
                  <a:pt x="102" y="50"/>
                </a:lnTo>
                <a:lnTo>
                  <a:pt x="97" y="44"/>
                </a:lnTo>
                <a:lnTo>
                  <a:pt x="96" y="42"/>
                </a:lnTo>
                <a:lnTo>
                  <a:pt x="95" y="39"/>
                </a:lnTo>
                <a:lnTo>
                  <a:pt x="95" y="39"/>
                </a:lnTo>
                <a:lnTo>
                  <a:pt x="96" y="38"/>
                </a:lnTo>
                <a:lnTo>
                  <a:pt x="96" y="38"/>
                </a:lnTo>
                <a:lnTo>
                  <a:pt x="98" y="31"/>
                </a:lnTo>
                <a:lnTo>
                  <a:pt x="99" y="23"/>
                </a:lnTo>
                <a:lnTo>
                  <a:pt x="99" y="23"/>
                </a:lnTo>
                <a:lnTo>
                  <a:pt x="99" y="18"/>
                </a:lnTo>
                <a:lnTo>
                  <a:pt x="102" y="12"/>
                </a:lnTo>
                <a:lnTo>
                  <a:pt x="104" y="7"/>
                </a:lnTo>
                <a:lnTo>
                  <a:pt x="109" y="2"/>
                </a:lnTo>
                <a:lnTo>
                  <a:pt x="109" y="2"/>
                </a:lnTo>
                <a:lnTo>
                  <a:pt x="109" y="2"/>
                </a:lnTo>
                <a:lnTo>
                  <a:pt x="109" y="2"/>
                </a:lnTo>
                <a:lnTo>
                  <a:pt x="114" y="1"/>
                </a:lnTo>
                <a:lnTo>
                  <a:pt x="122" y="0"/>
                </a:lnTo>
                <a:lnTo>
                  <a:pt x="122" y="0"/>
                </a:lnTo>
                <a:lnTo>
                  <a:pt x="122" y="0"/>
                </a:lnTo>
                <a:lnTo>
                  <a:pt x="122" y="0"/>
                </a:lnTo>
                <a:lnTo>
                  <a:pt x="127" y="0"/>
                </a:lnTo>
                <a:lnTo>
                  <a:pt x="127" y="0"/>
                </a:lnTo>
                <a:lnTo>
                  <a:pt x="127" y="0"/>
                </a:lnTo>
                <a:lnTo>
                  <a:pt x="127" y="0"/>
                </a:lnTo>
                <a:lnTo>
                  <a:pt x="127" y="0"/>
                </a:lnTo>
                <a:lnTo>
                  <a:pt x="127" y="0"/>
                </a:lnTo>
                <a:lnTo>
                  <a:pt x="128" y="2"/>
                </a:lnTo>
                <a:lnTo>
                  <a:pt x="130" y="3"/>
                </a:lnTo>
                <a:lnTo>
                  <a:pt x="130" y="3"/>
                </a:lnTo>
                <a:lnTo>
                  <a:pt x="135" y="8"/>
                </a:lnTo>
                <a:lnTo>
                  <a:pt x="135" y="8"/>
                </a:lnTo>
                <a:lnTo>
                  <a:pt x="136" y="6"/>
                </a:lnTo>
                <a:lnTo>
                  <a:pt x="136" y="6"/>
                </a:lnTo>
                <a:lnTo>
                  <a:pt x="136" y="3"/>
                </a:lnTo>
                <a:lnTo>
                  <a:pt x="135" y="1"/>
                </a:lnTo>
                <a:lnTo>
                  <a:pt x="135" y="1"/>
                </a:lnTo>
                <a:lnTo>
                  <a:pt x="140" y="2"/>
                </a:lnTo>
                <a:lnTo>
                  <a:pt x="140" y="2"/>
                </a:lnTo>
                <a:lnTo>
                  <a:pt x="146" y="6"/>
                </a:lnTo>
                <a:lnTo>
                  <a:pt x="154" y="11"/>
                </a:lnTo>
                <a:lnTo>
                  <a:pt x="161" y="16"/>
                </a:lnTo>
                <a:lnTo>
                  <a:pt x="167" y="19"/>
                </a:lnTo>
                <a:lnTo>
                  <a:pt x="167" y="19"/>
                </a:lnTo>
                <a:lnTo>
                  <a:pt x="165" y="28"/>
                </a:lnTo>
                <a:lnTo>
                  <a:pt x="163" y="35"/>
                </a:lnTo>
                <a:lnTo>
                  <a:pt x="163" y="35"/>
                </a:lnTo>
                <a:lnTo>
                  <a:pt x="162" y="43"/>
                </a:lnTo>
                <a:lnTo>
                  <a:pt x="162" y="50"/>
                </a:lnTo>
                <a:lnTo>
                  <a:pt x="161" y="56"/>
                </a:lnTo>
                <a:lnTo>
                  <a:pt x="157" y="64"/>
                </a:lnTo>
                <a:lnTo>
                  <a:pt x="157" y="64"/>
                </a:lnTo>
                <a:lnTo>
                  <a:pt x="156" y="67"/>
                </a:lnTo>
                <a:lnTo>
                  <a:pt x="156" y="70"/>
                </a:lnTo>
                <a:lnTo>
                  <a:pt x="156" y="70"/>
                </a:lnTo>
                <a:lnTo>
                  <a:pt x="157" y="75"/>
                </a:lnTo>
                <a:lnTo>
                  <a:pt x="159" y="80"/>
                </a:lnTo>
                <a:lnTo>
                  <a:pt x="159" y="80"/>
                </a:lnTo>
                <a:lnTo>
                  <a:pt x="145" y="82"/>
                </a:lnTo>
                <a:lnTo>
                  <a:pt x="138" y="85"/>
                </a:lnTo>
                <a:lnTo>
                  <a:pt x="131" y="87"/>
                </a:lnTo>
                <a:lnTo>
                  <a:pt x="131" y="87"/>
                </a:lnTo>
                <a:lnTo>
                  <a:pt x="130" y="90"/>
                </a:lnTo>
                <a:lnTo>
                  <a:pt x="128" y="93"/>
                </a:lnTo>
                <a:lnTo>
                  <a:pt x="125" y="102"/>
                </a:lnTo>
                <a:lnTo>
                  <a:pt x="125" y="102"/>
                </a:lnTo>
                <a:lnTo>
                  <a:pt x="119" y="101"/>
                </a:lnTo>
                <a:lnTo>
                  <a:pt x="119" y="101"/>
                </a:lnTo>
                <a:lnTo>
                  <a:pt x="118" y="101"/>
                </a:lnTo>
                <a:lnTo>
                  <a:pt x="118" y="101"/>
                </a:lnTo>
                <a:lnTo>
                  <a:pt x="117" y="101"/>
                </a:lnTo>
                <a:lnTo>
                  <a:pt x="117" y="101"/>
                </a:lnTo>
                <a:lnTo>
                  <a:pt x="112" y="103"/>
                </a:lnTo>
                <a:lnTo>
                  <a:pt x="107" y="106"/>
                </a:lnTo>
                <a:lnTo>
                  <a:pt x="99" y="114"/>
                </a:lnTo>
                <a:lnTo>
                  <a:pt x="99" y="114"/>
                </a:lnTo>
                <a:lnTo>
                  <a:pt x="96" y="119"/>
                </a:lnTo>
                <a:lnTo>
                  <a:pt x="91" y="125"/>
                </a:lnTo>
                <a:lnTo>
                  <a:pt x="87" y="130"/>
                </a:lnTo>
                <a:lnTo>
                  <a:pt x="85" y="131"/>
                </a:lnTo>
                <a:lnTo>
                  <a:pt x="83" y="13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3" name="Freeform 383"/>
          <p:cNvSpPr>
            <a:spLocks/>
          </p:cNvSpPr>
          <p:nvPr/>
        </p:nvSpPr>
        <p:spPr bwMode="gray">
          <a:xfrm>
            <a:off x="2372622" y="4942670"/>
            <a:ext cx="65922" cy="171363"/>
          </a:xfrm>
          <a:custGeom>
            <a:avLst/>
            <a:gdLst>
              <a:gd name="T0" fmla="*/ 38 w 39"/>
              <a:gd name="T1" fmla="*/ 100 h 100"/>
              <a:gd name="T2" fmla="*/ 38 w 39"/>
              <a:gd name="T3" fmla="*/ 100 h 100"/>
              <a:gd name="T4" fmla="*/ 31 w 39"/>
              <a:gd name="T5" fmla="*/ 93 h 100"/>
              <a:gd name="T6" fmla="*/ 31 w 39"/>
              <a:gd name="T7" fmla="*/ 93 h 100"/>
              <a:gd name="T8" fmla="*/ 31 w 39"/>
              <a:gd name="T9" fmla="*/ 93 h 100"/>
              <a:gd name="T10" fmla="*/ 31 w 39"/>
              <a:gd name="T11" fmla="*/ 93 h 100"/>
              <a:gd name="T12" fmla="*/ 31 w 39"/>
              <a:gd name="T13" fmla="*/ 93 h 100"/>
              <a:gd name="T14" fmla="*/ 30 w 39"/>
              <a:gd name="T15" fmla="*/ 93 h 100"/>
              <a:gd name="T16" fmla="*/ 30 w 39"/>
              <a:gd name="T17" fmla="*/ 91 h 100"/>
              <a:gd name="T18" fmla="*/ 30 w 39"/>
              <a:gd name="T19" fmla="*/ 91 h 100"/>
              <a:gd name="T20" fmla="*/ 26 w 39"/>
              <a:gd name="T21" fmla="*/ 85 h 100"/>
              <a:gd name="T22" fmla="*/ 26 w 39"/>
              <a:gd name="T23" fmla="*/ 70 h 100"/>
              <a:gd name="T24" fmla="*/ 26 w 39"/>
              <a:gd name="T25" fmla="*/ 70 h 100"/>
              <a:gd name="T26" fmla="*/ 25 w 39"/>
              <a:gd name="T27" fmla="*/ 68 h 100"/>
              <a:gd name="T28" fmla="*/ 23 w 39"/>
              <a:gd name="T29" fmla="*/ 68 h 100"/>
              <a:gd name="T30" fmla="*/ 22 w 39"/>
              <a:gd name="T31" fmla="*/ 68 h 100"/>
              <a:gd name="T32" fmla="*/ 22 w 39"/>
              <a:gd name="T33" fmla="*/ 68 h 100"/>
              <a:gd name="T34" fmla="*/ 19 w 39"/>
              <a:gd name="T35" fmla="*/ 70 h 100"/>
              <a:gd name="T36" fmla="*/ 19 w 39"/>
              <a:gd name="T37" fmla="*/ 70 h 100"/>
              <a:gd name="T38" fmla="*/ 19 w 39"/>
              <a:gd name="T39" fmla="*/ 70 h 100"/>
              <a:gd name="T40" fmla="*/ 17 w 39"/>
              <a:gd name="T41" fmla="*/ 70 h 100"/>
              <a:gd name="T42" fmla="*/ 12 w 39"/>
              <a:gd name="T43" fmla="*/ 68 h 100"/>
              <a:gd name="T44" fmla="*/ 12 w 39"/>
              <a:gd name="T45" fmla="*/ 68 h 100"/>
              <a:gd name="T46" fmla="*/ 10 w 39"/>
              <a:gd name="T47" fmla="*/ 64 h 100"/>
              <a:gd name="T48" fmla="*/ 6 w 39"/>
              <a:gd name="T49" fmla="*/ 62 h 100"/>
              <a:gd name="T50" fmla="*/ 6 w 39"/>
              <a:gd name="T51" fmla="*/ 62 h 100"/>
              <a:gd name="T52" fmla="*/ 3 w 39"/>
              <a:gd name="T53" fmla="*/ 62 h 100"/>
              <a:gd name="T54" fmla="*/ 0 w 39"/>
              <a:gd name="T55" fmla="*/ 52 h 100"/>
              <a:gd name="T56" fmla="*/ 1 w 39"/>
              <a:gd name="T57" fmla="*/ 46 h 100"/>
              <a:gd name="T58" fmla="*/ 6 w 39"/>
              <a:gd name="T59" fmla="*/ 32 h 100"/>
              <a:gd name="T60" fmla="*/ 9 w 39"/>
              <a:gd name="T61" fmla="*/ 10 h 100"/>
              <a:gd name="T62" fmla="*/ 12 w 39"/>
              <a:gd name="T63" fmla="*/ 1 h 100"/>
              <a:gd name="T64" fmla="*/ 12 w 39"/>
              <a:gd name="T65" fmla="*/ 1 h 100"/>
              <a:gd name="T66" fmla="*/ 14 w 39"/>
              <a:gd name="T67" fmla="*/ 1 h 100"/>
              <a:gd name="T68" fmla="*/ 16 w 39"/>
              <a:gd name="T69" fmla="*/ 0 h 100"/>
              <a:gd name="T70" fmla="*/ 17 w 39"/>
              <a:gd name="T71" fmla="*/ 0 h 100"/>
              <a:gd name="T72" fmla="*/ 17 w 39"/>
              <a:gd name="T73" fmla="*/ 0 h 100"/>
              <a:gd name="T74" fmla="*/ 19 w 39"/>
              <a:gd name="T75" fmla="*/ 0 h 100"/>
              <a:gd name="T76" fmla="*/ 21 w 39"/>
              <a:gd name="T77" fmla="*/ 4 h 100"/>
              <a:gd name="T78" fmla="*/ 21 w 39"/>
              <a:gd name="T79" fmla="*/ 4 h 100"/>
              <a:gd name="T80" fmla="*/ 23 w 39"/>
              <a:gd name="T81" fmla="*/ 25 h 100"/>
              <a:gd name="T82" fmla="*/ 21 w 39"/>
              <a:gd name="T83" fmla="*/ 33 h 100"/>
              <a:gd name="T84" fmla="*/ 22 w 39"/>
              <a:gd name="T85" fmla="*/ 41 h 100"/>
              <a:gd name="T86" fmla="*/ 30 w 39"/>
              <a:gd name="T87" fmla="*/ 61 h 100"/>
              <a:gd name="T88" fmla="*/ 33 w 39"/>
              <a:gd name="T89" fmla="*/ 64 h 100"/>
              <a:gd name="T90" fmla="*/ 35 w 39"/>
              <a:gd name="T91" fmla="*/ 64 h 100"/>
              <a:gd name="T92" fmla="*/ 36 w 39"/>
              <a:gd name="T93" fmla="*/ 65 h 100"/>
              <a:gd name="T94" fmla="*/ 39 w 39"/>
              <a:gd name="T95" fmla="*/ 94 h 100"/>
              <a:gd name="T96" fmla="*/ 39 w 39"/>
              <a:gd name="T97" fmla="*/ 97 h 100"/>
              <a:gd name="T98" fmla="*/ 39 w 39"/>
              <a:gd name="T99" fmla="*/ 97 h 100"/>
              <a:gd name="T100" fmla="*/ 38 w 39"/>
              <a:gd name="T10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100">
                <a:moveTo>
                  <a:pt x="38" y="100"/>
                </a:moveTo>
                <a:lnTo>
                  <a:pt x="38" y="100"/>
                </a:lnTo>
                <a:lnTo>
                  <a:pt x="38" y="100"/>
                </a:lnTo>
                <a:lnTo>
                  <a:pt x="38" y="100"/>
                </a:lnTo>
                <a:lnTo>
                  <a:pt x="38" y="100"/>
                </a:lnTo>
                <a:lnTo>
                  <a:pt x="38" y="100"/>
                </a:lnTo>
                <a:lnTo>
                  <a:pt x="36" y="97"/>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1" y="93"/>
                </a:lnTo>
                <a:lnTo>
                  <a:pt x="30" y="93"/>
                </a:lnTo>
                <a:lnTo>
                  <a:pt x="30" y="93"/>
                </a:lnTo>
                <a:lnTo>
                  <a:pt x="30" y="91"/>
                </a:lnTo>
                <a:lnTo>
                  <a:pt x="30" y="91"/>
                </a:lnTo>
                <a:lnTo>
                  <a:pt x="30" y="91"/>
                </a:lnTo>
                <a:lnTo>
                  <a:pt x="30" y="91"/>
                </a:lnTo>
                <a:lnTo>
                  <a:pt x="30" y="91"/>
                </a:lnTo>
                <a:lnTo>
                  <a:pt x="30" y="91"/>
                </a:lnTo>
                <a:lnTo>
                  <a:pt x="27" y="89"/>
                </a:lnTo>
                <a:lnTo>
                  <a:pt x="26" y="85"/>
                </a:lnTo>
                <a:lnTo>
                  <a:pt x="25" y="79"/>
                </a:lnTo>
                <a:lnTo>
                  <a:pt x="25" y="79"/>
                </a:lnTo>
                <a:lnTo>
                  <a:pt x="26" y="70"/>
                </a:lnTo>
                <a:lnTo>
                  <a:pt x="26" y="70"/>
                </a:lnTo>
                <a:lnTo>
                  <a:pt x="26" y="70"/>
                </a:lnTo>
                <a:lnTo>
                  <a:pt x="26" y="70"/>
                </a:lnTo>
                <a:lnTo>
                  <a:pt x="26" y="68"/>
                </a:lnTo>
                <a:lnTo>
                  <a:pt x="25" y="68"/>
                </a:lnTo>
                <a:lnTo>
                  <a:pt x="25" y="68"/>
                </a:lnTo>
                <a:lnTo>
                  <a:pt x="25" y="68"/>
                </a:lnTo>
                <a:lnTo>
                  <a:pt x="23" y="68"/>
                </a:lnTo>
                <a:lnTo>
                  <a:pt x="23" y="68"/>
                </a:lnTo>
                <a:lnTo>
                  <a:pt x="23" y="68"/>
                </a:lnTo>
                <a:lnTo>
                  <a:pt x="23" y="68"/>
                </a:lnTo>
                <a:lnTo>
                  <a:pt x="22" y="68"/>
                </a:lnTo>
                <a:lnTo>
                  <a:pt x="22" y="68"/>
                </a:lnTo>
                <a:lnTo>
                  <a:pt x="22" y="68"/>
                </a:lnTo>
                <a:lnTo>
                  <a:pt x="22" y="68"/>
                </a:lnTo>
                <a:lnTo>
                  <a:pt x="19" y="70"/>
                </a:lnTo>
                <a:lnTo>
                  <a:pt x="19" y="70"/>
                </a:lnTo>
                <a:lnTo>
                  <a:pt x="19" y="70"/>
                </a:lnTo>
                <a:lnTo>
                  <a:pt x="19" y="70"/>
                </a:lnTo>
                <a:lnTo>
                  <a:pt x="19" y="70"/>
                </a:lnTo>
                <a:lnTo>
                  <a:pt x="19" y="70"/>
                </a:lnTo>
                <a:lnTo>
                  <a:pt x="19" y="70"/>
                </a:lnTo>
                <a:lnTo>
                  <a:pt x="19" y="70"/>
                </a:lnTo>
                <a:lnTo>
                  <a:pt x="19" y="70"/>
                </a:lnTo>
                <a:lnTo>
                  <a:pt x="19" y="70"/>
                </a:lnTo>
                <a:lnTo>
                  <a:pt x="17" y="70"/>
                </a:lnTo>
                <a:lnTo>
                  <a:pt x="17" y="70"/>
                </a:lnTo>
                <a:lnTo>
                  <a:pt x="17" y="70"/>
                </a:lnTo>
                <a:lnTo>
                  <a:pt x="17" y="70"/>
                </a:lnTo>
                <a:lnTo>
                  <a:pt x="12" y="68"/>
                </a:lnTo>
                <a:lnTo>
                  <a:pt x="12" y="68"/>
                </a:lnTo>
                <a:lnTo>
                  <a:pt x="12" y="68"/>
                </a:lnTo>
                <a:lnTo>
                  <a:pt x="12" y="68"/>
                </a:lnTo>
                <a:lnTo>
                  <a:pt x="12" y="68"/>
                </a:lnTo>
                <a:lnTo>
                  <a:pt x="12" y="68"/>
                </a:lnTo>
                <a:lnTo>
                  <a:pt x="10" y="64"/>
                </a:lnTo>
                <a:lnTo>
                  <a:pt x="6" y="62"/>
                </a:lnTo>
                <a:lnTo>
                  <a:pt x="6" y="62"/>
                </a:lnTo>
                <a:lnTo>
                  <a:pt x="6" y="62"/>
                </a:lnTo>
                <a:lnTo>
                  <a:pt x="6" y="62"/>
                </a:lnTo>
                <a:lnTo>
                  <a:pt x="6" y="62"/>
                </a:lnTo>
                <a:lnTo>
                  <a:pt x="6" y="62"/>
                </a:lnTo>
                <a:lnTo>
                  <a:pt x="4" y="62"/>
                </a:lnTo>
                <a:lnTo>
                  <a:pt x="4" y="62"/>
                </a:lnTo>
                <a:lnTo>
                  <a:pt x="3" y="62"/>
                </a:lnTo>
                <a:lnTo>
                  <a:pt x="3" y="62"/>
                </a:lnTo>
                <a:lnTo>
                  <a:pt x="1" y="57"/>
                </a:lnTo>
                <a:lnTo>
                  <a:pt x="0" y="52"/>
                </a:lnTo>
                <a:lnTo>
                  <a:pt x="0" y="52"/>
                </a:lnTo>
                <a:lnTo>
                  <a:pt x="0" y="49"/>
                </a:lnTo>
                <a:lnTo>
                  <a:pt x="1" y="46"/>
                </a:lnTo>
                <a:lnTo>
                  <a:pt x="1" y="46"/>
                </a:lnTo>
                <a:lnTo>
                  <a:pt x="5" y="38"/>
                </a:lnTo>
                <a:lnTo>
                  <a:pt x="6" y="32"/>
                </a:lnTo>
                <a:lnTo>
                  <a:pt x="6" y="17"/>
                </a:lnTo>
                <a:lnTo>
                  <a:pt x="6" y="17"/>
                </a:lnTo>
                <a:lnTo>
                  <a:pt x="9" y="10"/>
                </a:lnTo>
                <a:lnTo>
                  <a:pt x="11" y="1"/>
                </a:lnTo>
                <a:lnTo>
                  <a:pt x="11" y="1"/>
                </a:lnTo>
                <a:lnTo>
                  <a:pt x="12" y="1"/>
                </a:lnTo>
                <a:lnTo>
                  <a:pt x="12" y="1"/>
                </a:lnTo>
                <a:lnTo>
                  <a:pt x="12" y="1"/>
                </a:lnTo>
                <a:lnTo>
                  <a:pt x="12" y="1"/>
                </a:lnTo>
                <a:lnTo>
                  <a:pt x="14" y="1"/>
                </a:lnTo>
                <a:lnTo>
                  <a:pt x="14" y="1"/>
                </a:lnTo>
                <a:lnTo>
                  <a:pt x="14" y="1"/>
                </a:lnTo>
                <a:lnTo>
                  <a:pt x="14" y="1"/>
                </a:lnTo>
                <a:lnTo>
                  <a:pt x="16" y="0"/>
                </a:lnTo>
                <a:lnTo>
                  <a:pt x="16" y="0"/>
                </a:lnTo>
                <a:lnTo>
                  <a:pt x="17" y="0"/>
                </a:lnTo>
                <a:lnTo>
                  <a:pt x="17" y="0"/>
                </a:lnTo>
                <a:lnTo>
                  <a:pt x="17" y="0"/>
                </a:lnTo>
                <a:lnTo>
                  <a:pt x="17" y="0"/>
                </a:lnTo>
                <a:lnTo>
                  <a:pt x="17" y="0"/>
                </a:lnTo>
                <a:lnTo>
                  <a:pt x="17" y="0"/>
                </a:lnTo>
                <a:lnTo>
                  <a:pt x="19" y="0"/>
                </a:lnTo>
                <a:lnTo>
                  <a:pt x="19" y="0"/>
                </a:lnTo>
                <a:lnTo>
                  <a:pt x="19" y="0"/>
                </a:lnTo>
                <a:lnTo>
                  <a:pt x="19" y="0"/>
                </a:lnTo>
                <a:lnTo>
                  <a:pt x="20" y="0"/>
                </a:lnTo>
                <a:lnTo>
                  <a:pt x="21" y="4"/>
                </a:lnTo>
                <a:lnTo>
                  <a:pt x="21" y="4"/>
                </a:lnTo>
                <a:lnTo>
                  <a:pt x="21" y="4"/>
                </a:lnTo>
                <a:lnTo>
                  <a:pt x="21" y="4"/>
                </a:lnTo>
                <a:lnTo>
                  <a:pt x="21" y="16"/>
                </a:lnTo>
                <a:lnTo>
                  <a:pt x="22" y="22"/>
                </a:lnTo>
                <a:lnTo>
                  <a:pt x="23" y="25"/>
                </a:lnTo>
                <a:lnTo>
                  <a:pt x="25" y="26"/>
                </a:lnTo>
                <a:lnTo>
                  <a:pt x="25" y="26"/>
                </a:lnTo>
                <a:lnTo>
                  <a:pt x="21" y="33"/>
                </a:lnTo>
                <a:lnTo>
                  <a:pt x="21" y="33"/>
                </a:lnTo>
                <a:lnTo>
                  <a:pt x="21" y="36"/>
                </a:lnTo>
                <a:lnTo>
                  <a:pt x="22" y="41"/>
                </a:lnTo>
                <a:lnTo>
                  <a:pt x="27" y="52"/>
                </a:lnTo>
                <a:lnTo>
                  <a:pt x="27" y="52"/>
                </a:lnTo>
                <a:lnTo>
                  <a:pt x="30" y="61"/>
                </a:lnTo>
                <a:lnTo>
                  <a:pt x="31" y="63"/>
                </a:lnTo>
                <a:lnTo>
                  <a:pt x="33" y="64"/>
                </a:lnTo>
                <a:lnTo>
                  <a:pt x="33" y="64"/>
                </a:lnTo>
                <a:lnTo>
                  <a:pt x="35" y="64"/>
                </a:lnTo>
                <a:lnTo>
                  <a:pt x="35" y="64"/>
                </a:lnTo>
                <a:lnTo>
                  <a:pt x="35" y="64"/>
                </a:lnTo>
                <a:lnTo>
                  <a:pt x="35" y="64"/>
                </a:lnTo>
                <a:lnTo>
                  <a:pt x="36" y="65"/>
                </a:lnTo>
                <a:lnTo>
                  <a:pt x="36" y="65"/>
                </a:lnTo>
                <a:lnTo>
                  <a:pt x="38" y="72"/>
                </a:lnTo>
                <a:lnTo>
                  <a:pt x="39" y="79"/>
                </a:lnTo>
                <a:lnTo>
                  <a:pt x="39" y="94"/>
                </a:lnTo>
                <a:lnTo>
                  <a:pt x="39" y="94"/>
                </a:lnTo>
                <a:lnTo>
                  <a:pt x="39" y="97"/>
                </a:lnTo>
                <a:lnTo>
                  <a:pt x="39" y="97"/>
                </a:lnTo>
                <a:lnTo>
                  <a:pt x="39" y="97"/>
                </a:lnTo>
                <a:lnTo>
                  <a:pt x="39" y="97"/>
                </a:lnTo>
                <a:lnTo>
                  <a:pt x="39" y="97"/>
                </a:lnTo>
                <a:lnTo>
                  <a:pt x="39" y="97"/>
                </a:lnTo>
                <a:lnTo>
                  <a:pt x="39" y="100"/>
                </a:lnTo>
                <a:lnTo>
                  <a:pt x="38" y="100"/>
                </a:lnTo>
                <a:lnTo>
                  <a:pt x="38" y="10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4" name="Freeform 1760"/>
          <p:cNvSpPr>
            <a:spLocks/>
          </p:cNvSpPr>
          <p:nvPr/>
        </p:nvSpPr>
        <p:spPr bwMode="gray">
          <a:xfrm>
            <a:off x="3182281" y="3808248"/>
            <a:ext cx="676125" cy="709442"/>
          </a:xfrm>
          <a:custGeom>
            <a:avLst/>
            <a:gdLst>
              <a:gd name="T0" fmla="*/ 96 w 400"/>
              <a:gd name="T1" fmla="*/ 356 h 414"/>
              <a:gd name="T2" fmla="*/ 78 w 400"/>
              <a:gd name="T3" fmla="*/ 313 h 414"/>
              <a:gd name="T4" fmla="*/ 64 w 400"/>
              <a:gd name="T5" fmla="*/ 269 h 414"/>
              <a:gd name="T6" fmla="*/ 64 w 400"/>
              <a:gd name="T7" fmla="*/ 240 h 414"/>
              <a:gd name="T8" fmla="*/ 53 w 400"/>
              <a:gd name="T9" fmla="*/ 230 h 414"/>
              <a:gd name="T10" fmla="*/ 12 w 400"/>
              <a:gd name="T11" fmla="*/ 216 h 414"/>
              <a:gd name="T12" fmla="*/ 30 w 400"/>
              <a:gd name="T13" fmla="*/ 207 h 414"/>
              <a:gd name="T14" fmla="*/ 0 w 400"/>
              <a:gd name="T15" fmla="*/ 192 h 414"/>
              <a:gd name="T16" fmla="*/ 11 w 400"/>
              <a:gd name="T17" fmla="*/ 182 h 414"/>
              <a:gd name="T18" fmla="*/ 33 w 400"/>
              <a:gd name="T19" fmla="*/ 181 h 414"/>
              <a:gd name="T20" fmla="*/ 36 w 400"/>
              <a:gd name="T21" fmla="*/ 165 h 414"/>
              <a:gd name="T22" fmla="*/ 21 w 400"/>
              <a:gd name="T23" fmla="*/ 150 h 414"/>
              <a:gd name="T24" fmla="*/ 34 w 400"/>
              <a:gd name="T25" fmla="*/ 127 h 414"/>
              <a:gd name="T26" fmla="*/ 66 w 400"/>
              <a:gd name="T27" fmla="*/ 112 h 414"/>
              <a:gd name="T28" fmla="*/ 92 w 400"/>
              <a:gd name="T29" fmla="*/ 81 h 414"/>
              <a:gd name="T30" fmla="*/ 89 w 400"/>
              <a:gd name="T31" fmla="*/ 72 h 414"/>
              <a:gd name="T32" fmla="*/ 92 w 400"/>
              <a:gd name="T33" fmla="*/ 59 h 414"/>
              <a:gd name="T34" fmla="*/ 80 w 400"/>
              <a:gd name="T35" fmla="*/ 45 h 414"/>
              <a:gd name="T36" fmla="*/ 80 w 400"/>
              <a:gd name="T37" fmla="*/ 32 h 414"/>
              <a:gd name="T38" fmla="*/ 80 w 400"/>
              <a:gd name="T39" fmla="*/ 21 h 414"/>
              <a:gd name="T40" fmla="*/ 119 w 400"/>
              <a:gd name="T41" fmla="*/ 21 h 414"/>
              <a:gd name="T42" fmla="*/ 154 w 400"/>
              <a:gd name="T43" fmla="*/ 0 h 414"/>
              <a:gd name="T44" fmla="*/ 169 w 400"/>
              <a:gd name="T45" fmla="*/ 8 h 414"/>
              <a:gd name="T46" fmla="*/ 158 w 400"/>
              <a:gd name="T47" fmla="*/ 33 h 414"/>
              <a:gd name="T48" fmla="*/ 156 w 400"/>
              <a:gd name="T49" fmla="*/ 48 h 414"/>
              <a:gd name="T50" fmla="*/ 149 w 400"/>
              <a:gd name="T51" fmla="*/ 61 h 414"/>
              <a:gd name="T52" fmla="*/ 146 w 400"/>
              <a:gd name="T53" fmla="*/ 75 h 414"/>
              <a:gd name="T54" fmla="*/ 178 w 400"/>
              <a:gd name="T55" fmla="*/ 95 h 414"/>
              <a:gd name="T56" fmla="*/ 223 w 400"/>
              <a:gd name="T57" fmla="*/ 138 h 414"/>
              <a:gd name="T58" fmla="*/ 270 w 400"/>
              <a:gd name="T59" fmla="*/ 145 h 414"/>
              <a:gd name="T60" fmla="*/ 282 w 400"/>
              <a:gd name="T61" fmla="*/ 127 h 414"/>
              <a:gd name="T62" fmla="*/ 284 w 400"/>
              <a:gd name="T63" fmla="*/ 138 h 414"/>
              <a:gd name="T64" fmla="*/ 294 w 400"/>
              <a:gd name="T65" fmla="*/ 148 h 414"/>
              <a:gd name="T66" fmla="*/ 321 w 400"/>
              <a:gd name="T67" fmla="*/ 132 h 414"/>
              <a:gd name="T68" fmla="*/ 371 w 400"/>
              <a:gd name="T69" fmla="*/ 109 h 414"/>
              <a:gd name="T70" fmla="*/ 384 w 400"/>
              <a:gd name="T71" fmla="*/ 112 h 414"/>
              <a:gd name="T72" fmla="*/ 399 w 400"/>
              <a:gd name="T73" fmla="*/ 125 h 414"/>
              <a:gd name="T74" fmla="*/ 395 w 400"/>
              <a:gd name="T75" fmla="*/ 140 h 414"/>
              <a:gd name="T76" fmla="*/ 363 w 400"/>
              <a:gd name="T77" fmla="*/ 171 h 414"/>
              <a:gd name="T78" fmla="*/ 343 w 400"/>
              <a:gd name="T79" fmla="*/ 205 h 414"/>
              <a:gd name="T80" fmla="*/ 335 w 400"/>
              <a:gd name="T81" fmla="*/ 220 h 414"/>
              <a:gd name="T82" fmla="*/ 321 w 400"/>
              <a:gd name="T83" fmla="*/ 203 h 414"/>
              <a:gd name="T84" fmla="*/ 311 w 400"/>
              <a:gd name="T85" fmla="*/ 189 h 414"/>
              <a:gd name="T86" fmla="*/ 292 w 400"/>
              <a:gd name="T87" fmla="*/ 157 h 414"/>
              <a:gd name="T88" fmla="*/ 284 w 400"/>
              <a:gd name="T89" fmla="*/ 154 h 414"/>
              <a:gd name="T90" fmla="*/ 278 w 400"/>
              <a:gd name="T91" fmla="*/ 152 h 414"/>
              <a:gd name="T92" fmla="*/ 281 w 400"/>
              <a:gd name="T93" fmla="*/ 170 h 414"/>
              <a:gd name="T94" fmla="*/ 279 w 400"/>
              <a:gd name="T95" fmla="*/ 183 h 414"/>
              <a:gd name="T96" fmla="*/ 282 w 400"/>
              <a:gd name="T97" fmla="*/ 225 h 414"/>
              <a:gd name="T98" fmla="*/ 276 w 400"/>
              <a:gd name="T99" fmla="*/ 226 h 414"/>
              <a:gd name="T100" fmla="*/ 271 w 400"/>
              <a:gd name="T101" fmla="*/ 221 h 414"/>
              <a:gd name="T102" fmla="*/ 230 w 400"/>
              <a:gd name="T103" fmla="*/ 257 h 414"/>
              <a:gd name="T104" fmla="*/ 180 w 400"/>
              <a:gd name="T105" fmla="*/ 300 h 414"/>
              <a:gd name="T106" fmla="*/ 165 w 400"/>
              <a:gd name="T107" fmla="*/ 337 h 414"/>
              <a:gd name="T108" fmla="*/ 161 w 400"/>
              <a:gd name="T109" fmla="*/ 383 h 414"/>
              <a:gd name="T110" fmla="*/ 149 w 400"/>
              <a:gd name="T111" fmla="*/ 396 h 414"/>
              <a:gd name="T112" fmla="*/ 127 w 400"/>
              <a:gd name="T113" fmla="*/ 414 h 414"/>
              <a:gd name="connsiteX0" fmla="*/ 3175 w 10000"/>
              <a:gd name="connsiteY0" fmla="*/ 10000 h 10000"/>
              <a:gd name="connsiteX1" fmla="*/ 3175 w 10000"/>
              <a:gd name="connsiteY1" fmla="*/ 9952 h 10000"/>
              <a:gd name="connsiteX2" fmla="*/ 2925 w 10000"/>
              <a:gd name="connsiteY2" fmla="*/ 9686 h 10000"/>
              <a:gd name="connsiteX3" fmla="*/ 2625 w 10000"/>
              <a:gd name="connsiteY3" fmla="*/ 8865 h 10000"/>
              <a:gd name="connsiteX4" fmla="*/ 2400 w 10000"/>
              <a:gd name="connsiteY4" fmla="*/ 8599 h 10000"/>
              <a:gd name="connsiteX5" fmla="*/ 2275 w 10000"/>
              <a:gd name="connsiteY5" fmla="*/ 8140 h 10000"/>
              <a:gd name="connsiteX6" fmla="*/ 2025 w 10000"/>
              <a:gd name="connsiteY6" fmla="*/ 7705 h 10000"/>
              <a:gd name="connsiteX7" fmla="*/ 2000 w 10000"/>
              <a:gd name="connsiteY7" fmla="*/ 7512 h 10000"/>
              <a:gd name="connsiteX8" fmla="*/ 1975 w 10000"/>
              <a:gd name="connsiteY8" fmla="*/ 7512 h 10000"/>
              <a:gd name="connsiteX9" fmla="*/ 1950 w 10000"/>
              <a:gd name="connsiteY9" fmla="*/ 7560 h 10000"/>
              <a:gd name="connsiteX10" fmla="*/ 1950 w 10000"/>
              <a:gd name="connsiteY10" fmla="*/ 7560 h 10000"/>
              <a:gd name="connsiteX11" fmla="*/ 1950 w 10000"/>
              <a:gd name="connsiteY11" fmla="*/ 7512 h 10000"/>
              <a:gd name="connsiteX12" fmla="*/ 1875 w 10000"/>
              <a:gd name="connsiteY12" fmla="*/ 7391 h 10000"/>
              <a:gd name="connsiteX13" fmla="*/ 1750 w 10000"/>
              <a:gd name="connsiteY13" fmla="*/ 7174 h 10000"/>
              <a:gd name="connsiteX14" fmla="*/ 1600 w 10000"/>
              <a:gd name="connsiteY14" fmla="*/ 6498 h 10000"/>
              <a:gd name="connsiteX15" fmla="*/ 1625 w 10000"/>
              <a:gd name="connsiteY15" fmla="*/ 6304 h 10000"/>
              <a:gd name="connsiteX16" fmla="*/ 1600 w 10000"/>
              <a:gd name="connsiteY16" fmla="*/ 6304 h 10000"/>
              <a:gd name="connsiteX17" fmla="*/ 1600 w 10000"/>
              <a:gd name="connsiteY17" fmla="*/ 6304 h 10000"/>
              <a:gd name="connsiteX18" fmla="*/ 1550 w 10000"/>
              <a:gd name="connsiteY18" fmla="*/ 6063 h 10000"/>
              <a:gd name="connsiteX19" fmla="*/ 1600 w 10000"/>
              <a:gd name="connsiteY19" fmla="*/ 5797 h 10000"/>
              <a:gd name="connsiteX20" fmla="*/ 1475 w 10000"/>
              <a:gd name="connsiteY20" fmla="*/ 5290 h 10000"/>
              <a:gd name="connsiteX21" fmla="*/ 1475 w 10000"/>
              <a:gd name="connsiteY21" fmla="*/ 5290 h 10000"/>
              <a:gd name="connsiteX22" fmla="*/ 1600 w 10000"/>
              <a:gd name="connsiteY22" fmla="*/ 5169 h 10000"/>
              <a:gd name="connsiteX23" fmla="*/ 1450 w 10000"/>
              <a:gd name="connsiteY23" fmla="*/ 5145 h 10000"/>
              <a:gd name="connsiteX24" fmla="*/ 1325 w 10000"/>
              <a:gd name="connsiteY24" fmla="*/ 5556 h 10000"/>
              <a:gd name="connsiteX25" fmla="*/ 1325 w 10000"/>
              <a:gd name="connsiteY25" fmla="*/ 5580 h 10000"/>
              <a:gd name="connsiteX26" fmla="*/ 1075 w 10000"/>
              <a:gd name="connsiteY26" fmla="*/ 5676 h 10000"/>
              <a:gd name="connsiteX27" fmla="*/ 825 w 10000"/>
              <a:gd name="connsiteY27" fmla="*/ 5676 h 10000"/>
              <a:gd name="connsiteX28" fmla="*/ 800 w 10000"/>
              <a:gd name="connsiteY28" fmla="*/ 5676 h 10000"/>
              <a:gd name="connsiteX29" fmla="*/ 300 w 10000"/>
              <a:gd name="connsiteY29" fmla="*/ 5217 h 10000"/>
              <a:gd name="connsiteX30" fmla="*/ 300 w 10000"/>
              <a:gd name="connsiteY30" fmla="*/ 5145 h 10000"/>
              <a:gd name="connsiteX31" fmla="*/ 300 w 10000"/>
              <a:gd name="connsiteY31" fmla="*/ 5145 h 10000"/>
              <a:gd name="connsiteX32" fmla="*/ 300 w 10000"/>
              <a:gd name="connsiteY32" fmla="*/ 5121 h 10000"/>
              <a:gd name="connsiteX33" fmla="*/ 650 w 10000"/>
              <a:gd name="connsiteY33" fmla="*/ 5072 h 10000"/>
              <a:gd name="connsiteX34" fmla="*/ 750 w 10000"/>
              <a:gd name="connsiteY34" fmla="*/ 5000 h 10000"/>
              <a:gd name="connsiteX35" fmla="*/ 775 w 10000"/>
              <a:gd name="connsiteY35" fmla="*/ 4879 h 10000"/>
              <a:gd name="connsiteX36" fmla="*/ 575 w 10000"/>
              <a:gd name="connsiteY36" fmla="*/ 4952 h 10000"/>
              <a:gd name="connsiteX37" fmla="*/ 300 w 10000"/>
              <a:gd name="connsiteY37" fmla="*/ 4952 h 10000"/>
              <a:gd name="connsiteX38" fmla="*/ 300 w 10000"/>
              <a:gd name="connsiteY38" fmla="*/ 4952 h 10000"/>
              <a:gd name="connsiteX39" fmla="*/ 0 w 10000"/>
              <a:gd name="connsiteY39" fmla="*/ 4638 h 10000"/>
              <a:gd name="connsiteX40" fmla="*/ 0 w 10000"/>
              <a:gd name="connsiteY40" fmla="*/ 4638 h 10000"/>
              <a:gd name="connsiteX41" fmla="*/ 0 w 10000"/>
              <a:gd name="connsiteY41" fmla="*/ 4614 h 10000"/>
              <a:gd name="connsiteX42" fmla="*/ 100 w 10000"/>
              <a:gd name="connsiteY42" fmla="*/ 4541 h 10000"/>
              <a:gd name="connsiteX43" fmla="*/ 275 w 10000"/>
              <a:gd name="connsiteY43" fmla="*/ 4541 h 10000"/>
              <a:gd name="connsiteX44" fmla="*/ 275 w 10000"/>
              <a:gd name="connsiteY44" fmla="*/ 4396 h 10000"/>
              <a:gd name="connsiteX45" fmla="*/ 275 w 10000"/>
              <a:gd name="connsiteY45" fmla="*/ 4396 h 10000"/>
              <a:gd name="connsiteX46" fmla="*/ 300 w 10000"/>
              <a:gd name="connsiteY46" fmla="*/ 4396 h 10000"/>
              <a:gd name="connsiteX47" fmla="*/ 300 w 10000"/>
              <a:gd name="connsiteY47" fmla="*/ 4396 h 10000"/>
              <a:gd name="connsiteX48" fmla="*/ 700 w 10000"/>
              <a:gd name="connsiteY48" fmla="*/ 4493 h 10000"/>
              <a:gd name="connsiteX49" fmla="*/ 825 w 10000"/>
              <a:gd name="connsiteY49" fmla="*/ 4372 h 10000"/>
              <a:gd name="connsiteX50" fmla="*/ 850 w 10000"/>
              <a:gd name="connsiteY50" fmla="*/ 4372 h 10000"/>
              <a:gd name="connsiteX51" fmla="*/ 850 w 10000"/>
              <a:gd name="connsiteY51" fmla="*/ 4372 h 10000"/>
              <a:gd name="connsiteX52" fmla="*/ 950 w 10000"/>
              <a:gd name="connsiteY52" fmla="*/ 4444 h 10000"/>
              <a:gd name="connsiteX53" fmla="*/ 1050 w 10000"/>
              <a:gd name="connsiteY53" fmla="*/ 4396 h 10000"/>
              <a:gd name="connsiteX54" fmla="*/ 900 w 10000"/>
              <a:gd name="connsiteY54" fmla="*/ 3986 h 10000"/>
              <a:gd name="connsiteX55" fmla="*/ 700 w 10000"/>
              <a:gd name="connsiteY55" fmla="*/ 3889 h 10000"/>
              <a:gd name="connsiteX56" fmla="*/ 700 w 10000"/>
              <a:gd name="connsiteY56" fmla="*/ 3865 h 10000"/>
              <a:gd name="connsiteX57" fmla="*/ 750 w 10000"/>
              <a:gd name="connsiteY57" fmla="*/ 3671 h 10000"/>
              <a:gd name="connsiteX58" fmla="*/ 525 w 10000"/>
              <a:gd name="connsiteY58" fmla="*/ 3623 h 10000"/>
              <a:gd name="connsiteX59" fmla="*/ 525 w 10000"/>
              <a:gd name="connsiteY59" fmla="*/ 3623 h 10000"/>
              <a:gd name="connsiteX60" fmla="*/ 500 w 10000"/>
              <a:gd name="connsiteY60" fmla="*/ 3599 h 10000"/>
              <a:gd name="connsiteX61" fmla="*/ 550 w 10000"/>
              <a:gd name="connsiteY61" fmla="*/ 3454 h 10000"/>
              <a:gd name="connsiteX62" fmla="*/ 825 w 10000"/>
              <a:gd name="connsiteY62" fmla="*/ 3068 h 10000"/>
              <a:gd name="connsiteX63" fmla="*/ 850 w 10000"/>
              <a:gd name="connsiteY63" fmla="*/ 3068 h 10000"/>
              <a:gd name="connsiteX64" fmla="*/ 850 w 10000"/>
              <a:gd name="connsiteY64" fmla="*/ 3068 h 10000"/>
              <a:gd name="connsiteX65" fmla="*/ 850 w 10000"/>
              <a:gd name="connsiteY65" fmla="*/ 3068 h 10000"/>
              <a:gd name="connsiteX66" fmla="*/ 975 w 10000"/>
              <a:gd name="connsiteY66" fmla="*/ 3188 h 10000"/>
              <a:gd name="connsiteX67" fmla="*/ 1300 w 10000"/>
              <a:gd name="connsiteY67" fmla="*/ 3116 h 10000"/>
              <a:gd name="connsiteX68" fmla="*/ 1475 w 10000"/>
              <a:gd name="connsiteY68" fmla="*/ 2850 h 10000"/>
              <a:gd name="connsiteX69" fmla="*/ 1650 w 10000"/>
              <a:gd name="connsiteY69" fmla="*/ 2705 h 10000"/>
              <a:gd name="connsiteX70" fmla="*/ 1850 w 10000"/>
              <a:gd name="connsiteY70" fmla="*/ 2367 h 10000"/>
              <a:gd name="connsiteX71" fmla="*/ 1975 w 10000"/>
              <a:gd name="connsiteY71" fmla="*/ 2343 h 10000"/>
              <a:gd name="connsiteX72" fmla="*/ 2000 w 10000"/>
              <a:gd name="connsiteY72" fmla="*/ 2246 h 10000"/>
              <a:gd name="connsiteX73" fmla="*/ 2125 w 10000"/>
              <a:gd name="connsiteY73" fmla="*/ 2053 h 10000"/>
              <a:gd name="connsiteX74" fmla="*/ 2300 w 10000"/>
              <a:gd name="connsiteY74" fmla="*/ 1957 h 10000"/>
              <a:gd name="connsiteX75" fmla="*/ 2225 w 10000"/>
              <a:gd name="connsiteY75" fmla="*/ 1932 h 10000"/>
              <a:gd name="connsiteX76" fmla="*/ 2225 w 10000"/>
              <a:gd name="connsiteY76" fmla="*/ 1908 h 10000"/>
              <a:gd name="connsiteX77" fmla="*/ 2225 w 10000"/>
              <a:gd name="connsiteY77" fmla="*/ 1908 h 10000"/>
              <a:gd name="connsiteX78" fmla="*/ 2275 w 10000"/>
              <a:gd name="connsiteY78" fmla="*/ 1812 h 10000"/>
              <a:gd name="connsiteX79" fmla="*/ 2225 w 10000"/>
              <a:gd name="connsiteY79" fmla="*/ 1739 h 10000"/>
              <a:gd name="connsiteX80" fmla="*/ 2225 w 10000"/>
              <a:gd name="connsiteY80" fmla="*/ 1715 h 10000"/>
              <a:gd name="connsiteX81" fmla="*/ 2275 w 10000"/>
              <a:gd name="connsiteY81" fmla="*/ 1643 h 10000"/>
              <a:gd name="connsiteX82" fmla="*/ 2500 w 10000"/>
              <a:gd name="connsiteY82" fmla="*/ 1522 h 10000"/>
              <a:gd name="connsiteX83" fmla="*/ 2450 w 10000"/>
              <a:gd name="connsiteY83" fmla="*/ 1425 h 10000"/>
              <a:gd name="connsiteX84" fmla="*/ 2300 w 10000"/>
              <a:gd name="connsiteY84" fmla="*/ 1425 h 10000"/>
              <a:gd name="connsiteX85" fmla="*/ 2275 w 10000"/>
              <a:gd name="connsiteY85" fmla="*/ 1401 h 10000"/>
              <a:gd name="connsiteX86" fmla="*/ 2275 w 10000"/>
              <a:gd name="connsiteY86" fmla="*/ 1304 h 10000"/>
              <a:gd name="connsiteX87" fmla="*/ 2125 w 10000"/>
              <a:gd name="connsiteY87" fmla="*/ 1280 h 10000"/>
              <a:gd name="connsiteX88" fmla="*/ 2000 w 10000"/>
              <a:gd name="connsiteY88" fmla="*/ 1135 h 10000"/>
              <a:gd name="connsiteX89" fmla="*/ 2000 w 10000"/>
              <a:gd name="connsiteY89" fmla="*/ 1087 h 10000"/>
              <a:gd name="connsiteX90" fmla="*/ 2100 w 10000"/>
              <a:gd name="connsiteY90" fmla="*/ 1014 h 10000"/>
              <a:gd name="connsiteX91" fmla="*/ 2025 w 10000"/>
              <a:gd name="connsiteY91" fmla="*/ 918 h 10000"/>
              <a:gd name="connsiteX92" fmla="*/ 2025 w 10000"/>
              <a:gd name="connsiteY92" fmla="*/ 894 h 10000"/>
              <a:gd name="connsiteX93" fmla="*/ 2100 w 10000"/>
              <a:gd name="connsiteY93" fmla="*/ 821 h 10000"/>
              <a:gd name="connsiteX94" fmla="*/ 2000 w 10000"/>
              <a:gd name="connsiteY94" fmla="*/ 773 h 10000"/>
              <a:gd name="connsiteX95" fmla="*/ 2000 w 10000"/>
              <a:gd name="connsiteY95" fmla="*/ 749 h 10000"/>
              <a:gd name="connsiteX96" fmla="*/ 2000 w 10000"/>
              <a:gd name="connsiteY96" fmla="*/ 676 h 10000"/>
              <a:gd name="connsiteX97" fmla="*/ 1975 w 10000"/>
              <a:gd name="connsiteY97" fmla="*/ 676 h 10000"/>
              <a:gd name="connsiteX98" fmla="*/ 1950 w 10000"/>
              <a:gd name="connsiteY98" fmla="*/ 652 h 10000"/>
              <a:gd name="connsiteX99" fmla="*/ 2000 w 10000"/>
              <a:gd name="connsiteY99" fmla="*/ 507 h 10000"/>
              <a:gd name="connsiteX100" fmla="*/ 2025 w 10000"/>
              <a:gd name="connsiteY100" fmla="*/ 459 h 10000"/>
              <a:gd name="connsiteX101" fmla="*/ 2125 w 10000"/>
              <a:gd name="connsiteY101" fmla="*/ 435 h 10000"/>
              <a:gd name="connsiteX102" fmla="*/ 2575 w 10000"/>
              <a:gd name="connsiteY102" fmla="*/ 556 h 10000"/>
              <a:gd name="connsiteX103" fmla="*/ 2850 w 10000"/>
              <a:gd name="connsiteY103" fmla="*/ 459 h 10000"/>
              <a:gd name="connsiteX104" fmla="*/ 2975 w 10000"/>
              <a:gd name="connsiteY104" fmla="*/ 507 h 10000"/>
              <a:gd name="connsiteX105" fmla="*/ 3050 w 10000"/>
              <a:gd name="connsiteY105" fmla="*/ 386 h 10000"/>
              <a:gd name="connsiteX106" fmla="*/ 3250 w 10000"/>
              <a:gd name="connsiteY106" fmla="*/ 242 h 10000"/>
              <a:gd name="connsiteX107" fmla="*/ 3850 w 10000"/>
              <a:gd name="connsiteY107" fmla="*/ 0 h 10000"/>
              <a:gd name="connsiteX108" fmla="*/ 3850 w 10000"/>
              <a:gd name="connsiteY108" fmla="*/ 0 h 10000"/>
              <a:gd name="connsiteX109" fmla="*/ 3850 w 10000"/>
              <a:gd name="connsiteY109" fmla="*/ 0 h 10000"/>
              <a:gd name="connsiteX110" fmla="*/ 4100 w 10000"/>
              <a:gd name="connsiteY110" fmla="*/ 145 h 10000"/>
              <a:gd name="connsiteX111" fmla="*/ 4100 w 10000"/>
              <a:gd name="connsiteY111" fmla="*/ 169 h 10000"/>
              <a:gd name="connsiteX112" fmla="*/ 4125 w 10000"/>
              <a:gd name="connsiteY112" fmla="*/ 242 h 10000"/>
              <a:gd name="connsiteX113" fmla="*/ 4175 w 10000"/>
              <a:gd name="connsiteY113" fmla="*/ 193 h 10000"/>
              <a:gd name="connsiteX114" fmla="*/ 4225 w 10000"/>
              <a:gd name="connsiteY114" fmla="*/ 193 h 10000"/>
              <a:gd name="connsiteX115" fmla="*/ 4225 w 10000"/>
              <a:gd name="connsiteY115" fmla="*/ 193 h 10000"/>
              <a:gd name="connsiteX116" fmla="*/ 4225 w 10000"/>
              <a:gd name="connsiteY116" fmla="*/ 242 h 10000"/>
              <a:gd name="connsiteX117" fmla="*/ 4125 w 10000"/>
              <a:gd name="connsiteY117" fmla="*/ 531 h 10000"/>
              <a:gd name="connsiteX118" fmla="*/ 3975 w 10000"/>
              <a:gd name="connsiteY118" fmla="*/ 652 h 10000"/>
              <a:gd name="connsiteX119" fmla="*/ 3950 w 10000"/>
              <a:gd name="connsiteY119" fmla="*/ 797 h 10000"/>
              <a:gd name="connsiteX120" fmla="*/ 3950 w 10000"/>
              <a:gd name="connsiteY120" fmla="*/ 797 h 10000"/>
              <a:gd name="connsiteX121" fmla="*/ 3750 w 10000"/>
              <a:gd name="connsiteY121" fmla="*/ 821 h 10000"/>
              <a:gd name="connsiteX122" fmla="*/ 3750 w 10000"/>
              <a:gd name="connsiteY122" fmla="*/ 1063 h 10000"/>
              <a:gd name="connsiteX123" fmla="*/ 3900 w 10000"/>
              <a:gd name="connsiteY123" fmla="*/ 1135 h 10000"/>
              <a:gd name="connsiteX124" fmla="*/ 3900 w 10000"/>
              <a:gd name="connsiteY124" fmla="*/ 1159 h 10000"/>
              <a:gd name="connsiteX125" fmla="*/ 3975 w 10000"/>
              <a:gd name="connsiteY125" fmla="*/ 1304 h 10000"/>
              <a:gd name="connsiteX126" fmla="*/ 3975 w 10000"/>
              <a:gd name="connsiteY126" fmla="*/ 1329 h 10000"/>
              <a:gd name="connsiteX127" fmla="*/ 3750 w 10000"/>
              <a:gd name="connsiteY127" fmla="*/ 1473 h 10000"/>
              <a:gd name="connsiteX128" fmla="*/ 3750 w 10000"/>
              <a:gd name="connsiteY128" fmla="*/ 1473 h 10000"/>
              <a:gd name="connsiteX129" fmla="*/ 3725 w 10000"/>
              <a:gd name="connsiteY129" fmla="*/ 1473 h 10000"/>
              <a:gd name="connsiteX130" fmla="*/ 3725 w 10000"/>
              <a:gd name="connsiteY130" fmla="*/ 1473 h 10000"/>
              <a:gd name="connsiteX131" fmla="*/ 3650 w 10000"/>
              <a:gd name="connsiteY131" fmla="*/ 1353 h 10000"/>
              <a:gd name="connsiteX132" fmla="*/ 3600 w 10000"/>
              <a:gd name="connsiteY132" fmla="*/ 1401 h 10000"/>
              <a:gd name="connsiteX133" fmla="*/ 3700 w 10000"/>
              <a:gd name="connsiteY133" fmla="*/ 1594 h 10000"/>
              <a:gd name="connsiteX134" fmla="*/ 3650 w 10000"/>
              <a:gd name="connsiteY134" fmla="*/ 1812 h 10000"/>
              <a:gd name="connsiteX135" fmla="*/ 3750 w 10000"/>
              <a:gd name="connsiteY135" fmla="*/ 1957 h 10000"/>
              <a:gd name="connsiteX136" fmla="*/ 3900 w 10000"/>
              <a:gd name="connsiteY136" fmla="*/ 1957 h 10000"/>
              <a:gd name="connsiteX137" fmla="*/ 4450 w 10000"/>
              <a:gd name="connsiteY137" fmla="*/ 2246 h 10000"/>
              <a:gd name="connsiteX138" fmla="*/ 4450 w 10000"/>
              <a:gd name="connsiteY138" fmla="*/ 2295 h 10000"/>
              <a:gd name="connsiteX139" fmla="*/ 4450 w 10000"/>
              <a:gd name="connsiteY139" fmla="*/ 2295 h 10000"/>
              <a:gd name="connsiteX140" fmla="*/ 4225 w 10000"/>
              <a:gd name="connsiteY140" fmla="*/ 2464 h 10000"/>
              <a:gd name="connsiteX141" fmla="*/ 4277 w 10000"/>
              <a:gd name="connsiteY141" fmla="*/ 2889 h 10000"/>
              <a:gd name="connsiteX142" fmla="*/ 5050 w 10000"/>
              <a:gd name="connsiteY142" fmla="*/ 3333 h 10000"/>
              <a:gd name="connsiteX143" fmla="*/ 5550 w 10000"/>
              <a:gd name="connsiteY143" fmla="*/ 3333 h 10000"/>
              <a:gd name="connsiteX144" fmla="*/ 5575 w 10000"/>
              <a:gd name="connsiteY144" fmla="*/ 3333 h 10000"/>
              <a:gd name="connsiteX145" fmla="*/ 5750 w 10000"/>
              <a:gd name="connsiteY145" fmla="*/ 3527 h 10000"/>
              <a:gd name="connsiteX146" fmla="*/ 6525 w 10000"/>
              <a:gd name="connsiteY146" fmla="*/ 3671 h 10000"/>
              <a:gd name="connsiteX147" fmla="*/ 6775 w 10000"/>
              <a:gd name="connsiteY147" fmla="*/ 3647 h 10000"/>
              <a:gd name="connsiteX148" fmla="*/ 6800 w 10000"/>
              <a:gd name="connsiteY148" fmla="*/ 3575 h 10000"/>
              <a:gd name="connsiteX149" fmla="*/ 6750 w 10000"/>
              <a:gd name="connsiteY149" fmla="*/ 3502 h 10000"/>
              <a:gd name="connsiteX150" fmla="*/ 6750 w 10000"/>
              <a:gd name="connsiteY150" fmla="*/ 3478 h 10000"/>
              <a:gd name="connsiteX151" fmla="*/ 6775 w 10000"/>
              <a:gd name="connsiteY151" fmla="*/ 3406 h 10000"/>
              <a:gd name="connsiteX152" fmla="*/ 6825 w 10000"/>
              <a:gd name="connsiteY152" fmla="*/ 3140 h 10000"/>
              <a:gd name="connsiteX153" fmla="*/ 6825 w 10000"/>
              <a:gd name="connsiteY153" fmla="*/ 3116 h 10000"/>
              <a:gd name="connsiteX154" fmla="*/ 7050 w 10000"/>
              <a:gd name="connsiteY154" fmla="*/ 3068 h 10000"/>
              <a:gd name="connsiteX155" fmla="*/ 7050 w 10000"/>
              <a:gd name="connsiteY155" fmla="*/ 3068 h 10000"/>
              <a:gd name="connsiteX156" fmla="*/ 7050 w 10000"/>
              <a:gd name="connsiteY156" fmla="*/ 3068 h 10000"/>
              <a:gd name="connsiteX157" fmla="*/ 7075 w 10000"/>
              <a:gd name="connsiteY157" fmla="*/ 3092 h 10000"/>
              <a:gd name="connsiteX158" fmla="*/ 7075 w 10000"/>
              <a:gd name="connsiteY158" fmla="*/ 3285 h 10000"/>
              <a:gd name="connsiteX159" fmla="*/ 7100 w 10000"/>
              <a:gd name="connsiteY159" fmla="*/ 3333 h 10000"/>
              <a:gd name="connsiteX160" fmla="*/ 7150 w 10000"/>
              <a:gd name="connsiteY160" fmla="*/ 3357 h 10000"/>
              <a:gd name="connsiteX161" fmla="*/ 7150 w 10000"/>
              <a:gd name="connsiteY161" fmla="*/ 3357 h 10000"/>
              <a:gd name="connsiteX162" fmla="*/ 7075 w 10000"/>
              <a:gd name="connsiteY162" fmla="*/ 3406 h 10000"/>
              <a:gd name="connsiteX163" fmla="*/ 7100 w 10000"/>
              <a:gd name="connsiteY163" fmla="*/ 3502 h 10000"/>
              <a:gd name="connsiteX164" fmla="*/ 7350 w 10000"/>
              <a:gd name="connsiteY164" fmla="*/ 3575 h 10000"/>
              <a:gd name="connsiteX165" fmla="*/ 8125 w 10000"/>
              <a:gd name="connsiteY165" fmla="*/ 3478 h 10000"/>
              <a:gd name="connsiteX166" fmla="*/ 8175 w 10000"/>
              <a:gd name="connsiteY166" fmla="*/ 3357 h 10000"/>
              <a:gd name="connsiteX167" fmla="*/ 8075 w 10000"/>
              <a:gd name="connsiteY167" fmla="*/ 3285 h 10000"/>
              <a:gd name="connsiteX168" fmla="*/ 8025 w 10000"/>
              <a:gd name="connsiteY168" fmla="*/ 3261 h 10000"/>
              <a:gd name="connsiteX169" fmla="*/ 8025 w 10000"/>
              <a:gd name="connsiteY169" fmla="*/ 3188 h 10000"/>
              <a:gd name="connsiteX170" fmla="*/ 8075 w 10000"/>
              <a:gd name="connsiteY170" fmla="*/ 3140 h 10000"/>
              <a:gd name="connsiteX171" fmla="*/ 8500 w 10000"/>
              <a:gd name="connsiteY171" fmla="*/ 2995 h 10000"/>
              <a:gd name="connsiteX172" fmla="*/ 9025 w 10000"/>
              <a:gd name="connsiteY172" fmla="*/ 2609 h 10000"/>
              <a:gd name="connsiteX173" fmla="*/ 9025 w 10000"/>
              <a:gd name="connsiteY173" fmla="*/ 2609 h 10000"/>
              <a:gd name="connsiteX174" fmla="*/ 9275 w 10000"/>
              <a:gd name="connsiteY174" fmla="*/ 2633 h 10000"/>
              <a:gd name="connsiteX175" fmla="*/ 9500 w 10000"/>
              <a:gd name="connsiteY175" fmla="*/ 2512 h 10000"/>
              <a:gd name="connsiteX176" fmla="*/ 9500 w 10000"/>
              <a:gd name="connsiteY176" fmla="*/ 2512 h 10000"/>
              <a:gd name="connsiteX177" fmla="*/ 9550 w 10000"/>
              <a:gd name="connsiteY177" fmla="*/ 2512 h 10000"/>
              <a:gd name="connsiteX178" fmla="*/ 9550 w 10000"/>
              <a:gd name="connsiteY178" fmla="*/ 2560 h 10000"/>
              <a:gd name="connsiteX179" fmla="*/ 9600 w 10000"/>
              <a:gd name="connsiteY179" fmla="*/ 2705 h 10000"/>
              <a:gd name="connsiteX180" fmla="*/ 9675 w 10000"/>
              <a:gd name="connsiteY180" fmla="*/ 2729 h 10000"/>
              <a:gd name="connsiteX181" fmla="*/ 9675 w 10000"/>
              <a:gd name="connsiteY181" fmla="*/ 2754 h 10000"/>
              <a:gd name="connsiteX182" fmla="*/ 9625 w 10000"/>
              <a:gd name="connsiteY182" fmla="*/ 2899 h 10000"/>
              <a:gd name="connsiteX183" fmla="*/ 9875 w 10000"/>
              <a:gd name="connsiteY183" fmla="*/ 2947 h 10000"/>
              <a:gd name="connsiteX184" fmla="*/ 9975 w 10000"/>
              <a:gd name="connsiteY184" fmla="*/ 3019 h 10000"/>
              <a:gd name="connsiteX185" fmla="*/ 10000 w 10000"/>
              <a:gd name="connsiteY185" fmla="*/ 3068 h 10000"/>
              <a:gd name="connsiteX186" fmla="*/ 10000 w 10000"/>
              <a:gd name="connsiteY186" fmla="*/ 3116 h 10000"/>
              <a:gd name="connsiteX187" fmla="*/ 9975 w 10000"/>
              <a:gd name="connsiteY187" fmla="*/ 3140 h 10000"/>
              <a:gd name="connsiteX188" fmla="*/ 9900 w 10000"/>
              <a:gd name="connsiteY188" fmla="*/ 3188 h 10000"/>
              <a:gd name="connsiteX189" fmla="*/ 9875 w 10000"/>
              <a:gd name="connsiteY189" fmla="*/ 3382 h 10000"/>
              <a:gd name="connsiteX190" fmla="*/ 9850 w 10000"/>
              <a:gd name="connsiteY190" fmla="*/ 3406 h 10000"/>
              <a:gd name="connsiteX191" fmla="*/ 9575 w 10000"/>
              <a:gd name="connsiteY191" fmla="*/ 3406 h 10000"/>
              <a:gd name="connsiteX192" fmla="*/ 9300 w 10000"/>
              <a:gd name="connsiteY192" fmla="*/ 3671 h 10000"/>
              <a:gd name="connsiteX193" fmla="*/ 9275 w 10000"/>
              <a:gd name="connsiteY193" fmla="*/ 3913 h 10000"/>
              <a:gd name="connsiteX194" fmla="*/ 9075 w 10000"/>
              <a:gd name="connsiteY194" fmla="*/ 4130 h 10000"/>
              <a:gd name="connsiteX195" fmla="*/ 8925 w 10000"/>
              <a:gd name="connsiteY195" fmla="*/ 4565 h 10000"/>
              <a:gd name="connsiteX196" fmla="*/ 8900 w 10000"/>
              <a:gd name="connsiteY196" fmla="*/ 4565 h 10000"/>
              <a:gd name="connsiteX197" fmla="*/ 8625 w 10000"/>
              <a:gd name="connsiteY197" fmla="*/ 4662 h 10000"/>
              <a:gd name="connsiteX198" fmla="*/ 8625 w 10000"/>
              <a:gd name="connsiteY198" fmla="*/ 4928 h 10000"/>
              <a:gd name="connsiteX199" fmla="*/ 8575 w 10000"/>
              <a:gd name="connsiteY199" fmla="*/ 4952 h 10000"/>
              <a:gd name="connsiteX200" fmla="*/ 8525 w 10000"/>
              <a:gd name="connsiteY200" fmla="*/ 4952 h 10000"/>
              <a:gd name="connsiteX201" fmla="*/ 8500 w 10000"/>
              <a:gd name="connsiteY201" fmla="*/ 5024 h 10000"/>
              <a:gd name="connsiteX202" fmla="*/ 8550 w 10000"/>
              <a:gd name="connsiteY202" fmla="*/ 5193 h 10000"/>
              <a:gd name="connsiteX203" fmla="*/ 8550 w 10000"/>
              <a:gd name="connsiteY203" fmla="*/ 5217 h 10000"/>
              <a:gd name="connsiteX204" fmla="*/ 8375 w 10000"/>
              <a:gd name="connsiteY204" fmla="*/ 5314 h 10000"/>
              <a:gd name="connsiteX205" fmla="*/ 8375 w 10000"/>
              <a:gd name="connsiteY205" fmla="*/ 5314 h 10000"/>
              <a:gd name="connsiteX206" fmla="*/ 8375 w 10000"/>
              <a:gd name="connsiteY206" fmla="*/ 5314 h 10000"/>
              <a:gd name="connsiteX207" fmla="*/ 8350 w 10000"/>
              <a:gd name="connsiteY207" fmla="*/ 5290 h 10000"/>
              <a:gd name="connsiteX208" fmla="*/ 8175 w 10000"/>
              <a:gd name="connsiteY208" fmla="*/ 4686 h 10000"/>
              <a:gd name="connsiteX209" fmla="*/ 8025 w 10000"/>
              <a:gd name="connsiteY209" fmla="*/ 4903 h 10000"/>
              <a:gd name="connsiteX210" fmla="*/ 8025 w 10000"/>
              <a:gd name="connsiteY210" fmla="*/ 4903 h 10000"/>
              <a:gd name="connsiteX211" fmla="*/ 8025 w 10000"/>
              <a:gd name="connsiteY211" fmla="*/ 4903 h 10000"/>
              <a:gd name="connsiteX212" fmla="*/ 8000 w 10000"/>
              <a:gd name="connsiteY212" fmla="*/ 4903 h 10000"/>
              <a:gd name="connsiteX213" fmla="*/ 7875 w 10000"/>
              <a:gd name="connsiteY213" fmla="*/ 4807 h 10000"/>
              <a:gd name="connsiteX214" fmla="*/ 7775 w 10000"/>
              <a:gd name="connsiteY214" fmla="*/ 4565 h 10000"/>
              <a:gd name="connsiteX215" fmla="*/ 7825 w 10000"/>
              <a:gd name="connsiteY215" fmla="*/ 4565 h 10000"/>
              <a:gd name="connsiteX216" fmla="*/ 8175 w 10000"/>
              <a:gd name="connsiteY216" fmla="*/ 4155 h 10000"/>
              <a:gd name="connsiteX217" fmla="*/ 7475 w 10000"/>
              <a:gd name="connsiteY217" fmla="*/ 4106 h 10000"/>
              <a:gd name="connsiteX218" fmla="*/ 7350 w 10000"/>
              <a:gd name="connsiteY218" fmla="*/ 4010 h 10000"/>
              <a:gd name="connsiteX219" fmla="*/ 7300 w 10000"/>
              <a:gd name="connsiteY219" fmla="*/ 3792 h 10000"/>
              <a:gd name="connsiteX220" fmla="*/ 7300 w 10000"/>
              <a:gd name="connsiteY220" fmla="*/ 3841 h 10000"/>
              <a:gd name="connsiteX221" fmla="*/ 7275 w 10000"/>
              <a:gd name="connsiteY221" fmla="*/ 3841 h 10000"/>
              <a:gd name="connsiteX222" fmla="*/ 7175 w 10000"/>
              <a:gd name="connsiteY222" fmla="*/ 3841 h 10000"/>
              <a:gd name="connsiteX223" fmla="*/ 7175 w 10000"/>
              <a:gd name="connsiteY223" fmla="*/ 3841 h 10000"/>
              <a:gd name="connsiteX224" fmla="*/ 7100 w 10000"/>
              <a:gd name="connsiteY224" fmla="*/ 3720 h 10000"/>
              <a:gd name="connsiteX225" fmla="*/ 7050 w 10000"/>
              <a:gd name="connsiteY225" fmla="*/ 3792 h 10000"/>
              <a:gd name="connsiteX226" fmla="*/ 7050 w 10000"/>
              <a:gd name="connsiteY226" fmla="*/ 3792 h 10000"/>
              <a:gd name="connsiteX227" fmla="*/ 7050 w 10000"/>
              <a:gd name="connsiteY227" fmla="*/ 3792 h 10000"/>
              <a:gd name="connsiteX228" fmla="*/ 7025 w 10000"/>
              <a:gd name="connsiteY228" fmla="*/ 3792 h 10000"/>
              <a:gd name="connsiteX229" fmla="*/ 6950 w 10000"/>
              <a:gd name="connsiteY229" fmla="*/ 3671 h 10000"/>
              <a:gd name="connsiteX230" fmla="*/ 6825 w 10000"/>
              <a:gd name="connsiteY230" fmla="*/ 3889 h 10000"/>
              <a:gd name="connsiteX231" fmla="*/ 6850 w 10000"/>
              <a:gd name="connsiteY231" fmla="*/ 3961 h 10000"/>
              <a:gd name="connsiteX232" fmla="*/ 6975 w 10000"/>
              <a:gd name="connsiteY232" fmla="*/ 3986 h 10000"/>
              <a:gd name="connsiteX233" fmla="*/ 7025 w 10000"/>
              <a:gd name="connsiteY233" fmla="*/ 3986 h 10000"/>
              <a:gd name="connsiteX234" fmla="*/ 7025 w 10000"/>
              <a:gd name="connsiteY234" fmla="*/ 4106 h 10000"/>
              <a:gd name="connsiteX235" fmla="*/ 7025 w 10000"/>
              <a:gd name="connsiteY235" fmla="*/ 4130 h 10000"/>
              <a:gd name="connsiteX236" fmla="*/ 7025 w 10000"/>
              <a:gd name="connsiteY236" fmla="*/ 4130 h 10000"/>
              <a:gd name="connsiteX237" fmla="*/ 6900 w 10000"/>
              <a:gd name="connsiteY237" fmla="*/ 4130 h 10000"/>
              <a:gd name="connsiteX238" fmla="*/ 6775 w 10000"/>
              <a:gd name="connsiteY238" fmla="*/ 4275 h 10000"/>
              <a:gd name="connsiteX239" fmla="*/ 6975 w 10000"/>
              <a:gd name="connsiteY239" fmla="*/ 4420 h 10000"/>
              <a:gd name="connsiteX240" fmla="*/ 6975 w 10000"/>
              <a:gd name="connsiteY240" fmla="*/ 4444 h 10000"/>
              <a:gd name="connsiteX241" fmla="*/ 6950 w 10000"/>
              <a:gd name="connsiteY241" fmla="*/ 4662 h 10000"/>
              <a:gd name="connsiteX242" fmla="*/ 7100 w 10000"/>
              <a:gd name="connsiteY242" fmla="*/ 5386 h 10000"/>
              <a:gd name="connsiteX243" fmla="*/ 7100 w 10000"/>
              <a:gd name="connsiteY243" fmla="*/ 5411 h 10000"/>
              <a:gd name="connsiteX244" fmla="*/ 7050 w 10000"/>
              <a:gd name="connsiteY244" fmla="*/ 5435 h 10000"/>
              <a:gd name="connsiteX245" fmla="*/ 7050 w 10000"/>
              <a:gd name="connsiteY245" fmla="*/ 5435 h 10000"/>
              <a:gd name="connsiteX246" fmla="*/ 7025 w 10000"/>
              <a:gd name="connsiteY246" fmla="*/ 5411 h 10000"/>
              <a:gd name="connsiteX247" fmla="*/ 7025 w 10000"/>
              <a:gd name="connsiteY247" fmla="*/ 5411 h 10000"/>
              <a:gd name="connsiteX248" fmla="*/ 7025 w 10000"/>
              <a:gd name="connsiteY248" fmla="*/ 5411 h 10000"/>
              <a:gd name="connsiteX249" fmla="*/ 6900 w 10000"/>
              <a:gd name="connsiteY249" fmla="*/ 5459 h 10000"/>
              <a:gd name="connsiteX250" fmla="*/ 6850 w 10000"/>
              <a:gd name="connsiteY250" fmla="*/ 5459 h 10000"/>
              <a:gd name="connsiteX251" fmla="*/ 6850 w 10000"/>
              <a:gd name="connsiteY251" fmla="*/ 5459 h 10000"/>
              <a:gd name="connsiteX252" fmla="*/ 6850 w 10000"/>
              <a:gd name="connsiteY252" fmla="*/ 5435 h 10000"/>
              <a:gd name="connsiteX253" fmla="*/ 6800 w 10000"/>
              <a:gd name="connsiteY253" fmla="*/ 5266 h 10000"/>
              <a:gd name="connsiteX254" fmla="*/ 6775 w 10000"/>
              <a:gd name="connsiteY254" fmla="*/ 5338 h 10000"/>
              <a:gd name="connsiteX255" fmla="*/ 6450 w 10000"/>
              <a:gd name="connsiteY255" fmla="*/ 5507 h 10000"/>
              <a:gd name="connsiteX256" fmla="*/ 6450 w 10000"/>
              <a:gd name="connsiteY256" fmla="*/ 5725 h 10000"/>
              <a:gd name="connsiteX257" fmla="*/ 6450 w 10000"/>
              <a:gd name="connsiteY257" fmla="*/ 5725 h 10000"/>
              <a:gd name="connsiteX258" fmla="*/ 6225 w 10000"/>
              <a:gd name="connsiteY258" fmla="*/ 5966 h 10000"/>
              <a:gd name="connsiteX259" fmla="*/ 5750 w 10000"/>
              <a:gd name="connsiteY259" fmla="*/ 6208 h 10000"/>
              <a:gd name="connsiteX260" fmla="*/ 5500 w 10000"/>
              <a:gd name="connsiteY260" fmla="*/ 6546 h 10000"/>
              <a:gd name="connsiteX261" fmla="*/ 4900 w 10000"/>
              <a:gd name="connsiteY261" fmla="*/ 7005 h 10000"/>
              <a:gd name="connsiteX262" fmla="*/ 4800 w 10000"/>
              <a:gd name="connsiteY262" fmla="*/ 7174 h 10000"/>
              <a:gd name="connsiteX263" fmla="*/ 4800 w 10000"/>
              <a:gd name="connsiteY263" fmla="*/ 7174 h 10000"/>
              <a:gd name="connsiteX264" fmla="*/ 4500 w 10000"/>
              <a:gd name="connsiteY264" fmla="*/ 7246 h 10000"/>
              <a:gd name="connsiteX265" fmla="*/ 4375 w 10000"/>
              <a:gd name="connsiteY265" fmla="*/ 7440 h 10000"/>
              <a:gd name="connsiteX266" fmla="*/ 4375 w 10000"/>
              <a:gd name="connsiteY266" fmla="*/ 7464 h 10000"/>
              <a:gd name="connsiteX267" fmla="*/ 4175 w 10000"/>
              <a:gd name="connsiteY267" fmla="*/ 7464 h 10000"/>
              <a:gd name="connsiteX268" fmla="*/ 4100 w 10000"/>
              <a:gd name="connsiteY268" fmla="*/ 7585 h 10000"/>
              <a:gd name="connsiteX269" fmla="*/ 4125 w 10000"/>
              <a:gd name="connsiteY269" fmla="*/ 8140 h 10000"/>
              <a:gd name="connsiteX270" fmla="*/ 4175 w 10000"/>
              <a:gd name="connsiteY270" fmla="*/ 8261 h 10000"/>
              <a:gd name="connsiteX271" fmla="*/ 4175 w 10000"/>
              <a:gd name="connsiteY271" fmla="*/ 8285 h 10000"/>
              <a:gd name="connsiteX272" fmla="*/ 4025 w 10000"/>
              <a:gd name="connsiteY272" fmla="*/ 8792 h 10000"/>
              <a:gd name="connsiteX273" fmla="*/ 4025 w 10000"/>
              <a:gd name="connsiteY273" fmla="*/ 9203 h 10000"/>
              <a:gd name="connsiteX274" fmla="*/ 4025 w 10000"/>
              <a:gd name="connsiteY274" fmla="*/ 9251 h 10000"/>
              <a:gd name="connsiteX275" fmla="*/ 4025 w 10000"/>
              <a:gd name="connsiteY275" fmla="*/ 9251 h 10000"/>
              <a:gd name="connsiteX276" fmla="*/ 3850 w 10000"/>
              <a:gd name="connsiteY276" fmla="*/ 9251 h 10000"/>
              <a:gd name="connsiteX277" fmla="*/ 3750 w 10000"/>
              <a:gd name="connsiteY277" fmla="*/ 9493 h 10000"/>
              <a:gd name="connsiteX278" fmla="*/ 3750 w 10000"/>
              <a:gd name="connsiteY278" fmla="*/ 9565 h 10000"/>
              <a:gd name="connsiteX279" fmla="*/ 3725 w 10000"/>
              <a:gd name="connsiteY279" fmla="*/ 9565 h 10000"/>
              <a:gd name="connsiteX280" fmla="*/ 3475 w 10000"/>
              <a:gd name="connsiteY280" fmla="*/ 9662 h 10000"/>
              <a:gd name="connsiteX281" fmla="*/ 3450 w 10000"/>
              <a:gd name="connsiteY281" fmla="*/ 9831 h 10000"/>
              <a:gd name="connsiteX282" fmla="*/ 3300 w 10000"/>
              <a:gd name="connsiteY282" fmla="*/ 10000 h 10000"/>
              <a:gd name="connsiteX283" fmla="*/ 3250 w 10000"/>
              <a:gd name="connsiteY283" fmla="*/ 10000 h 10000"/>
              <a:gd name="connsiteX284" fmla="*/ 3175 w 10000"/>
              <a:gd name="connsiteY284" fmla="*/ 10000 h 10000"/>
              <a:gd name="connsiteX0" fmla="*/ 3175 w 10000"/>
              <a:gd name="connsiteY0" fmla="*/ 10000 h 10000"/>
              <a:gd name="connsiteX1" fmla="*/ 3175 w 10000"/>
              <a:gd name="connsiteY1" fmla="*/ 9952 h 10000"/>
              <a:gd name="connsiteX2" fmla="*/ 2925 w 10000"/>
              <a:gd name="connsiteY2" fmla="*/ 9686 h 10000"/>
              <a:gd name="connsiteX3" fmla="*/ 2625 w 10000"/>
              <a:gd name="connsiteY3" fmla="*/ 8865 h 10000"/>
              <a:gd name="connsiteX4" fmla="*/ 2400 w 10000"/>
              <a:gd name="connsiteY4" fmla="*/ 8599 h 10000"/>
              <a:gd name="connsiteX5" fmla="*/ 2275 w 10000"/>
              <a:gd name="connsiteY5" fmla="*/ 8140 h 10000"/>
              <a:gd name="connsiteX6" fmla="*/ 2025 w 10000"/>
              <a:gd name="connsiteY6" fmla="*/ 7705 h 10000"/>
              <a:gd name="connsiteX7" fmla="*/ 2000 w 10000"/>
              <a:gd name="connsiteY7" fmla="*/ 7512 h 10000"/>
              <a:gd name="connsiteX8" fmla="*/ 1975 w 10000"/>
              <a:gd name="connsiteY8" fmla="*/ 7512 h 10000"/>
              <a:gd name="connsiteX9" fmla="*/ 1950 w 10000"/>
              <a:gd name="connsiteY9" fmla="*/ 7560 h 10000"/>
              <a:gd name="connsiteX10" fmla="*/ 1950 w 10000"/>
              <a:gd name="connsiteY10" fmla="*/ 7560 h 10000"/>
              <a:gd name="connsiteX11" fmla="*/ 1950 w 10000"/>
              <a:gd name="connsiteY11" fmla="*/ 7512 h 10000"/>
              <a:gd name="connsiteX12" fmla="*/ 1875 w 10000"/>
              <a:gd name="connsiteY12" fmla="*/ 7391 h 10000"/>
              <a:gd name="connsiteX13" fmla="*/ 1750 w 10000"/>
              <a:gd name="connsiteY13" fmla="*/ 7174 h 10000"/>
              <a:gd name="connsiteX14" fmla="*/ 1600 w 10000"/>
              <a:gd name="connsiteY14" fmla="*/ 6498 h 10000"/>
              <a:gd name="connsiteX15" fmla="*/ 1625 w 10000"/>
              <a:gd name="connsiteY15" fmla="*/ 6304 h 10000"/>
              <a:gd name="connsiteX16" fmla="*/ 1600 w 10000"/>
              <a:gd name="connsiteY16" fmla="*/ 6304 h 10000"/>
              <a:gd name="connsiteX17" fmla="*/ 1600 w 10000"/>
              <a:gd name="connsiteY17" fmla="*/ 6304 h 10000"/>
              <a:gd name="connsiteX18" fmla="*/ 1550 w 10000"/>
              <a:gd name="connsiteY18" fmla="*/ 6063 h 10000"/>
              <a:gd name="connsiteX19" fmla="*/ 1600 w 10000"/>
              <a:gd name="connsiteY19" fmla="*/ 5797 h 10000"/>
              <a:gd name="connsiteX20" fmla="*/ 1475 w 10000"/>
              <a:gd name="connsiteY20" fmla="*/ 5290 h 10000"/>
              <a:gd name="connsiteX21" fmla="*/ 1475 w 10000"/>
              <a:gd name="connsiteY21" fmla="*/ 5290 h 10000"/>
              <a:gd name="connsiteX22" fmla="*/ 1600 w 10000"/>
              <a:gd name="connsiteY22" fmla="*/ 5169 h 10000"/>
              <a:gd name="connsiteX23" fmla="*/ 1450 w 10000"/>
              <a:gd name="connsiteY23" fmla="*/ 5145 h 10000"/>
              <a:gd name="connsiteX24" fmla="*/ 1325 w 10000"/>
              <a:gd name="connsiteY24" fmla="*/ 5556 h 10000"/>
              <a:gd name="connsiteX25" fmla="*/ 1325 w 10000"/>
              <a:gd name="connsiteY25" fmla="*/ 5580 h 10000"/>
              <a:gd name="connsiteX26" fmla="*/ 1075 w 10000"/>
              <a:gd name="connsiteY26" fmla="*/ 5676 h 10000"/>
              <a:gd name="connsiteX27" fmla="*/ 825 w 10000"/>
              <a:gd name="connsiteY27" fmla="*/ 5676 h 10000"/>
              <a:gd name="connsiteX28" fmla="*/ 800 w 10000"/>
              <a:gd name="connsiteY28" fmla="*/ 5676 h 10000"/>
              <a:gd name="connsiteX29" fmla="*/ 300 w 10000"/>
              <a:gd name="connsiteY29" fmla="*/ 5217 h 10000"/>
              <a:gd name="connsiteX30" fmla="*/ 300 w 10000"/>
              <a:gd name="connsiteY30" fmla="*/ 5145 h 10000"/>
              <a:gd name="connsiteX31" fmla="*/ 300 w 10000"/>
              <a:gd name="connsiteY31" fmla="*/ 5145 h 10000"/>
              <a:gd name="connsiteX32" fmla="*/ 300 w 10000"/>
              <a:gd name="connsiteY32" fmla="*/ 5121 h 10000"/>
              <a:gd name="connsiteX33" fmla="*/ 650 w 10000"/>
              <a:gd name="connsiteY33" fmla="*/ 5072 h 10000"/>
              <a:gd name="connsiteX34" fmla="*/ 750 w 10000"/>
              <a:gd name="connsiteY34" fmla="*/ 5000 h 10000"/>
              <a:gd name="connsiteX35" fmla="*/ 775 w 10000"/>
              <a:gd name="connsiteY35" fmla="*/ 4879 h 10000"/>
              <a:gd name="connsiteX36" fmla="*/ 575 w 10000"/>
              <a:gd name="connsiteY36" fmla="*/ 4952 h 10000"/>
              <a:gd name="connsiteX37" fmla="*/ 300 w 10000"/>
              <a:gd name="connsiteY37" fmla="*/ 4952 h 10000"/>
              <a:gd name="connsiteX38" fmla="*/ 300 w 10000"/>
              <a:gd name="connsiteY38" fmla="*/ 4952 h 10000"/>
              <a:gd name="connsiteX39" fmla="*/ 0 w 10000"/>
              <a:gd name="connsiteY39" fmla="*/ 4638 h 10000"/>
              <a:gd name="connsiteX40" fmla="*/ 0 w 10000"/>
              <a:gd name="connsiteY40" fmla="*/ 4638 h 10000"/>
              <a:gd name="connsiteX41" fmla="*/ 0 w 10000"/>
              <a:gd name="connsiteY41" fmla="*/ 4614 h 10000"/>
              <a:gd name="connsiteX42" fmla="*/ 100 w 10000"/>
              <a:gd name="connsiteY42" fmla="*/ 4541 h 10000"/>
              <a:gd name="connsiteX43" fmla="*/ 275 w 10000"/>
              <a:gd name="connsiteY43" fmla="*/ 4541 h 10000"/>
              <a:gd name="connsiteX44" fmla="*/ 275 w 10000"/>
              <a:gd name="connsiteY44" fmla="*/ 4396 h 10000"/>
              <a:gd name="connsiteX45" fmla="*/ 275 w 10000"/>
              <a:gd name="connsiteY45" fmla="*/ 4396 h 10000"/>
              <a:gd name="connsiteX46" fmla="*/ 300 w 10000"/>
              <a:gd name="connsiteY46" fmla="*/ 4396 h 10000"/>
              <a:gd name="connsiteX47" fmla="*/ 300 w 10000"/>
              <a:gd name="connsiteY47" fmla="*/ 4396 h 10000"/>
              <a:gd name="connsiteX48" fmla="*/ 700 w 10000"/>
              <a:gd name="connsiteY48" fmla="*/ 4493 h 10000"/>
              <a:gd name="connsiteX49" fmla="*/ 825 w 10000"/>
              <a:gd name="connsiteY49" fmla="*/ 4372 h 10000"/>
              <a:gd name="connsiteX50" fmla="*/ 850 w 10000"/>
              <a:gd name="connsiteY50" fmla="*/ 4372 h 10000"/>
              <a:gd name="connsiteX51" fmla="*/ 850 w 10000"/>
              <a:gd name="connsiteY51" fmla="*/ 4372 h 10000"/>
              <a:gd name="connsiteX52" fmla="*/ 950 w 10000"/>
              <a:gd name="connsiteY52" fmla="*/ 4444 h 10000"/>
              <a:gd name="connsiteX53" fmla="*/ 1050 w 10000"/>
              <a:gd name="connsiteY53" fmla="*/ 4396 h 10000"/>
              <a:gd name="connsiteX54" fmla="*/ 900 w 10000"/>
              <a:gd name="connsiteY54" fmla="*/ 3986 h 10000"/>
              <a:gd name="connsiteX55" fmla="*/ 700 w 10000"/>
              <a:gd name="connsiteY55" fmla="*/ 3889 h 10000"/>
              <a:gd name="connsiteX56" fmla="*/ 700 w 10000"/>
              <a:gd name="connsiteY56" fmla="*/ 3865 h 10000"/>
              <a:gd name="connsiteX57" fmla="*/ 750 w 10000"/>
              <a:gd name="connsiteY57" fmla="*/ 3671 h 10000"/>
              <a:gd name="connsiteX58" fmla="*/ 525 w 10000"/>
              <a:gd name="connsiteY58" fmla="*/ 3623 h 10000"/>
              <a:gd name="connsiteX59" fmla="*/ 525 w 10000"/>
              <a:gd name="connsiteY59" fmla="*/ 3623 h 10000"/>
              <a:gd name="connsiteX60" fmla="*/ 500 w 10000"/>
              <a:gd name="connsiteY60" fmla="*/ 3599 h 10000"/>
              <a:gd name="connsiteX61" fmla="*/ 550 w 10000"/>
              <a:gd name="connsiteY61" fmla="*/ 3454 h 10000"/>
              <a:gd name="connsiteX62" fmla="*/ 825 w 10000"/>
              <a:gd name="connsiteY62" fmla="*/ 3068 h 10000"/>
              <a:gd name="connsiteX63" fmla="*/ 850 w 10000"/>
              <a:gd name="connsiteY63" fmla="*/ 3068 h 10000"/>
              <a:gd name="connsiteX64" fmla="*/ 850 w 10000"/>
              <a:gd name="connsiteY64" fmla="*/ 3068 h 10000"/>
              <a:gd name="connsiteX65" fmla="*/ 850 w 10000"/>
              <a:gd name="connsiteY65" fmla="*/ 3068 h 10000"/>
              <a:gd name="connsiteX66" fmla="*/ 975 w 10000"/>
              <a:gd name="connsiteY66" fmla="*/ 3188 h 10000"/>
              <a:gd name="connsiteX67" fmla="*/ 1300 w 10000"/>
              <a:gd name="connsiteY67" fmla="*/ 3116 h 10000"/>
              <a:gd name="connsiteX68" fmla="*/ 1475 w 10000"/>
              <a:gd name="connsiteY68" fmla="*/ 2850 h 10000"/>
              <a:gd name="connsiteX69" fmla="*/ 1650 w 10000"/>
              <a:gd name="connsiteY69" fmla="*/ 2705 h 10000"/>
              <a:gd name="connsiteX70" fmla="*/ 1850 w 10000"/>
              <a:gd name="connsiteY70" fmla="*/ 2367 h 10000"/>
              <a:gd name="connsiteX71" fmla="*/ 1975 w 10000"/>
              <a:gd name="connsiteY71" fmla="*/ 2343 h 10000"/>
              <a:gd name="connsiteX72" fmla="*/ 2000 w 10000"/>
              <a:gd name="connsiteY72" fmla="*/ 2246 h 10000"/>
              <a:gd name="connsiteX73" fmla="*/ 2125 w 10000"/>
              <a:gd name="connsiteY73" fmla="*/ 2053 h 10000"/>
              <a:gd name="connsiteX74" fmla="*/ 2300 w 10000"/>
              <a:gd name="connsiteY74" fmla="*/ 1957 h 10000"/>
              <a:gd name="connsiteX75" fmla="*/ 2225 w 10000"/>
              <a:gd name="connsiteY75" fmla="*/ 1932 h 10000"/>
              <a:gd name="connsiteX76" fmla="*/ 2225 w 10000"/>
              <a:gd name="connsiteY76" fmla="*/ 1908 h 10000"/>
              <a:gd name="connsiteX77" fmla="*/ 2225 w 10000"/>
              <a:gd name="connsiteY77" fmla="*/ 1908 h 10000"/>
              <a:gd name="connsiteX78" fmla="*/ 2275 w 10000"/>
              <a:gd name="connsiteY78" fmla="*/ 1812 h 10000"/>
              <a:gd name="connsiteX79" fmla="*/ 2225 w 10000"/>
              <a:gd name="connsiteY79" fmla="*/ 1739 h 10000"/>
              <a:gd name="connsiteX80" fmla="*/ 2225 w 10000"/>
              <a:gd name="connsiteY80" fmla="*/ 1715 h 10000"/>
              <a:gd name="connsiteX81" fmla="*/ 2275 w 10000"/>
              <a:gd name="connsiteY81" fmla="*/ 1643 h 10000"/>
              <a:gd name="connsiteX82" fmla="*/ 2500 w 10000"/>
              <a:gd name="connsiteY82" fmla="*/ 1522 h 10000"/>
              <a:gd name="connsiteX83" fmla="*/ 2450 w 10000"/>
              <a:gd name="connsiteY83" fmla="*/ 1425 h 10000"/>
              <a:gd name="connsiteX84" fmla="*/ 2300 w 10000"/>
              <a:gd name="connsiteY84" fmla="*/ 1425 h 10000"/>
              <a:gd name="connsiteX85" fmla="*/ 2275 w 10000"/>
              <a:gd name="connsiteY85" fmla="*/ 1401 h 10000"/>
              <a:gd name="connsiteX86" fmla="*/ 2275 w 10000"/>
              <a:gd name="connsiteY86" fmla="*/ 1304 h 10000"/>
              <a:gd name="connsiteX87" fmla="*/ 2125 w 10000"/>
              <a:gd name="connsiteY87" fmla="*/ 1280 h 10000"/>
              <a:gd name="connsiteX88" fmla="*/ 2000 w 10000"/>
              <a:gd name="connsiteY88" fmla="*/ 1135 h 10000"/>
              <a:gd name="connsiteX89" fmla="*/ 2000 w 10000"/>
              <a:gd name="connsiteY89" fmla="*/ 1087 h 10000"/>
              <a:gd name="connsiteX90" fmla="*/ 2100 w 10000"/>
              <a:gd name="connsiteY90" fmla="*/ 1014 h 10000"/>
              <a:gd name="connsiteX91" fmla="*/ 2025 w 10000"/>
              <a:gd name="connsiteY91" fmla="*/ 918 h 10000"/>
              <a:gd name="connsiteX92" fmla="*/ 2025 w 10000"/>
              <a:gd name="connsiteY92" fmla="*/ 894 h 10000"/>
              <a:gd name="connsiteX93" fmla="*/ 2100 w 10000"/>
              <a:gd name="connsiteY93" fmla="*/ 821 h 10000"/>
              <a:gd name="connsiteX94" fmla="*/ 2000 w 10000"/>
              <a:gd name="connsiteY94" fmla="*/ 773 h 10000"/>
              <a:gd name="connsiteX95" fmla="*/ 2000 w 10000"/>
              <a:gd name="connsiteY95" fmla="*/ 749 h 10000"/>
              <a:gd name="connsiteX96" fmla="*/ 2000 w 10000"/>
              <a:gd name="connsiteY96" fmla="*/ 676 h 10000"/>
              <a:gd name="connsiteX97" fmla="*/ 1975 w 10000"/>
              <a:gd name="connsiteY97" fmla="*/ 676 h 10000"/>
              <a:gd name="connsiteX98" fmla="*/ 1950 w 10000"/>
              <a:gd name="connsiteY98" fmla="*/ 652 h 10000"/>
              <a:gd name="connsiteX99" fmla="*/ 2000 w 10000"/>
              <a:gd name="connsiteY99" fmla="*/ 507 h 10000"/>
              <a:gd name="connsiteX100" fmla="*/ 2025 w 10000"/>
              <a:gd name="connsiteY100" fmla="*/ 459 h 10000"/>
              <a:gd name="connsiteX101" fmla="*/ 2125 w 10000"/>
              <a:gd name="connsiteY101" fmla="*/ 435 h 10000"/>
              <a:gd name="connsiteX102" fmla="*/ 2575 w 10000"/>
              <a:gd name="connsiteY102" fmla="*/ 556 h 10000"/>
              <a:gd name="connsiteX103" fmla="*/ 2850 w 10000"/>
              <a:gd name="connsiteY103" fmla="*/ 459 h 10000"/>
              <a:gd name="connsiteX104" fmla="*/ 2975 w 10000"/>
              <a:gd name="connsiteY104" fmla="*/ 507 h 10000"/>
              <a:gd name="connsiteX105" fmla="*/ 3050 w 10000"/>
              <a:gd name="connsiteY105" fmla="*/ 386 h 10000"/>
              <a:gd name="connsiteX106" fmla="*/ 3250 w 10000"/>
              <a:gd name="connsiteY106" fmla="*/ 242 h 10000"/>
              <a:gd name="connsiteX107" fmla="*/ 3850 w 10000"/>
              <a:gd name="connsiteY107" fmla="*/ 0 h 10000"/>
              <a:gd name="connsiteX108" fmla="*/ 3850 w 10000"/>
              <a:gd name="connsiteY108" fmla="*/ 0 h 10000"/>
              <a:gd name="connsiteX109" fmla="*/ 3850 w 10000"/>
              <a:gd name="connsiteY109" fmla="*/ 0 h 10000"/>
              <a:gd name="connsiteX110" fmla="*/ 4100 w 10000"/>
              <a:gd name="connsiteY110" fmla="*/ 145 h 10000"/>
              <a:gd name="connsiteX111" fmla="*/ 4100 w 10000"/>
              <a:gd name="connsiteY111" fmla="*/ 169 h 10000"/>
              <a:gd name="connsiteX112" fmla="*/ 4125 w 10000"/>
              <a:gd name="connsiteY112" fmla="*/ 242 h 10000"/>
              <a:gd name="connsiteX113" fmla="*/ 4175 w 10000"/>
              <a:gd name="connsiteY113" fmla="*/ 193 h 10000"/>
              <a:gd name="connsiteX114" fmla="*/ 4225 w 10000"/>
              <a:gd name="connsiteY114" fmla="*/ 193 h 10000"/>
              <a:gd name="connsiteX115" fmla="*/ 4225 w 10000"/>
              <a:gd name="connsiteY115" fmla="*/ 193 h 10000"/>
              <a:gd name="connsiteX116" fmla="*/ 4225 w 10000"/>
              <a:gd name="connsiteY116" fmla="*/ 242 h 10000"/>
              <a:gd name="connsiteX117" fmla="*/ 4125 w 10000"/>
              <a:gd name="connsiteY117" fmla="*/ 531 h 10000"/>
              <a:gd name="connsiteX118" fmla="*/ 3975 w 10000"/>
              <a:gd name="connsiteY118" fmla="*/ 652 h 10000"/>
              <a:gd name="connsiteX119" fmla="*/ 3950 w 10000"/>
              <a:gd name="connsiteY119" fmla="*/ 797 h 10000"/>
              <a:gd name="connsiteX120" fmla="*/ 3950 w 10000"/>
              <a:gd name="connsiteY120" fmla="*/ 797 h 10000"/>
              <a:gd name="connsiteX121" fmla="*/ 3750 w 10000"/>
              <a:gd name="connsiteY121" fmla="*/ 821 h 10000"/>
              <a:gd name="connsiteX122" fmla="*/ 3750 w 10000"/>
              <a:gd name="connsiteY122" fmla="*/ 1063 h 10000"/>
              <a:gd name="connsiteX123" fmla="*/ 3900 w 10000"/>
              <a:gd name="connsiteY123" fmla="*/ 1135 h 10000"/>
              <a:gd name="connsiteX124" fmla="*/ 3900 w 10000"/>
              <a:gd name="connsiteY124" fmla="*/ 1159 h 10000"/>
              <a:gd name="connsiteX125" fmla="*/ 3975 w 10000"/>
              <a:gd name="connsiteY125" fmla="*/ 1304 h 10000"/>
              <a:gd name="connsiteX126" fmla="*/ 3975 w 10000"/>
              <a:gd name="connsiteY126" fmla="*/ 1329 h 10000"/>
              <a:gd name="connsiteX127" fmla="*/ 3750 w 10000"/>
              <a:gd name="connsiteY127" fmla="*/ 1473 h 10000"/>
              <a:gd name="connsiteX128" fmla="*/ 3750 w 10000"/>
              <a:gd name="connsiteY128" fmla="*/ 1473 h 10000"/>
              <a:gd name="connsiteX129" fmla="*/ 3725 w 10000"/>
              <a:gd name="connsiteY129" fmla="*/ 1473 h 10000"/>
              <a:gd name="connsiteX130" fmla="*/ 3725 w 10000"/>
              <a:gd name="connsiteY130" fmla="*/ 1473 h 10000"/>
              <a:gd name="connsiteX131" fmla="*/ 3650 w 10000"/>
              <a:gd name="connsiteY131" fmla="*/ 1353 h 10000"/>
              <a:gd name="connsiteX132" fmla="*/ 3600 w 10000"/>
              <a:gd name="connsiteY132" fmla="*/ 1401 h 10000"/>
              <a:gd name="connsiteX133" fmla="*/ 3700 w 10000"/>
              <a:gd name="connsiteY133" fmla="*/ 1594 h 10000"/>
              <a:gd name="connsiteX134" fmla="*/ 3650 w 10000"/>
              <a:gd name="connsiteY134" fmla="*/ 1812 h 10000"/>
              <a:gd name="connsiteX135" fmla="*/ 3750 w 10000"/>
              <a:gd name="connsiteY135" fmla="*/ 1957 h 10000"/>
              <a:gd name="connsiteX136" fmla="*/ 3900 w 10000"/>
              <a:gd name="connsiteY136" fmla="*/ 1957 h 10000"/>
              <a:gd name="connsiteX137" fmla="*/ 4450 w 10000"/>
              <a:gd name="connsiteY137" fmla="*/ 2246 h 10000"/>
              <a:gd name="connsiteX138" fmla="*/ 4450 w 10000"/>
              <a:gd name="connsiteY138" fmla="*/ 2295 h 10000"/>
              <a:gd name="connsiteX139" fmla="*/ 4450 w 10000"/>
              <a:gd name="connsiteY139" fmla="*/ 2295 h 10000"/>
              <a:gd name="connsiteX140" fmla="*/ 4438 w 10000"/>
              <a:gd name="connsiteY140" fmla="*/ 2435 h 10000"/>
              <a:gd name="connsiteX141" fmla="*/ 4277 w 10000"/>
              <a:gd name="connsiteY141" fmla="*/ 2889 h 10000"/>
              <a:gd name="connsiteX142" fmla="*/ 5050 w 10000"/>
              <a:gd name="connsiteY142" fmla="*/ 3333 h 10000"/>
              <a:gd name="connsiteX143" fmla="*/ 5550 w 10000"/>
              <a:gd name="connsiteY143" fmla="*/ 3333 h 10000"/>
              <a:gd name="connsiteX144" fmla="*/ 5575 w 10000"/>
              <a:gd name="connsiteY144" fmla="*/ 3333 h 10000"/>
              <a:gd name="connsiteX145" fmla="*/ 5750 w 10000"/>
              <a:gd name="connsiteY145" fmla="*/ 3527 h 10000"/>
              <a:gd name="connsiteX146" fmla="*/ 6525 w 10000"/>
              <a:gd name="connsiteY146" fmla="*/ 3671 h 10000"/>
              <a:gd name="connsiteX147" fmla="*/ 6775 w 10000"/>
              <a:gd name="connsiteY147" fmla="*/ 3647 h 10000"/>
              <a:gd name="connsiteX148" fmla="*/ 6800 w 10000"/>
              <a:gd name="connsiteY148" fmla="*/ 3575 h 10000"/>
              <a:gd name="connsiteX149" fmla="*/ 6750 w 10000"/>
              <a:gd name="connsiteY149" fmla="*/ 3502 h 10000"/>
              <a:gd name="connsiteX150" fmla="*/ 6750 w 10000"/>
              <a:gd name="connsiteY150" fmla="*/ 3478 h 10000"/>
              <a:gd name="connsiteX151" fmla="*/ 6775 w 10000"/>
              <a:gd name="connsiteY151" fmla="*/ 3406 h 10000"/>
              <a:gd name="connsiteX152" fmla="*/ 6825 w 10000"/>
              <a:gd name="connsiteY152" fmla="*/ 3140 h 10000"/>
              <a:gd name="connsiteX153" fmla="*/ 6825 w 10000"/>
              <a:gd name="connsiteY153" fmla="*/ 3116 h 10000"/>
              <a:gd name="connsiteX154" fmla="*/ 7050 w 10000"/>
              <a:gd name="connsiteY154" fmla="*/ 3068 h 10000"/>
              <a:gd name="connsiteX155" fmla="*/ 7050 w 10000"/>
              <a:gd name="connsiteY155" fmla="*/ 3068 h 10000"/>
              <a:gd name="connsiteX156" fmla="*/ 7050 w 10000"/>
              <a:gd name="connsiteY156" fmla="*/ 3068 h 10000"/>
              <a:gd name="connsiteX157" fmla="*/ 7075 w 10000"/>
              <a:gd name="connsiteY157" fmla="*/ 3092 h 10000"/>
              <a:gd name="connsiteX158" fmla="*/ 7075 w 10000"/>
              <a:gd name="connsiteY158" fmla="*/ 3285 h 10000"/>
              <a:gd name="connsiteX159" fmla="*/ 7100 w 10000"/>
              <a:gd name="connsiteY159" fmla="*/ 3333 h 10000"/>
              <a:gd name="connsiteX160" fmla="*/ 7150 w 10000"/>
              <a:gd name="connsiteY160" fmla="*/ 3357 h 10000"/>
              <a:gd name="connsiteX161" fmla="*/ 7150 w 10000"/>
              <a:gd name="connsiteY161" fmla="*/ 3357 h 10000"/>
              <a:gd name="connsiteX162" fmla="*/ 7075 w 10000"/>
              <a:gd name="connsiteY162" fmla="*/ 3406 h 10000"/>
              <a:gd name="connsiteX163" fmla="*/ 7100 w 10000"/>
              <a:gd name="connsiteY163" fmla="*/ 3502 h 10000"/>
              <a:gd name="connsiteX164" fmla="*/ 7350 w 10000"/>
              <a:gd name="connsiteY164" fmla="*/ 3575 h 10000"/>
              <a:gd name="connsiteX165" fmla="*/ 8125 w 10000"/>
              <a:gd name="connsiteY165" fmla="*/ 3478 h 10000"/>
              <a:gd name="connsiteX166" fmla="*/ 8175 w 10000"/>
              <a:gd name="connsiteY166" fmla="*/ 3357 h 10000"/>
              <a:gd name="connsiteX167" fmla="*/ 8075 w 10000"/>
              <a:gd name="connsiteY167" fmla="*/ 3285 h 10000"/>
              <a:gd name="connsiteX168" fmla="*/ 8025 w 10000"/>
              <a:gd name="connsiteY168" fmla="*/ 3261 h 10000"/>
              <a:gd name="connsiteX169" fmla="*/ 8025 w 10000"/>
              <a:gd name="connsiteY169" fmla="*/ 3188 h 10000"/>
              <a:gd name="connsiteX170" fmla="*/ 8075 w 10000"/>
              <a:gd name="connsiteY170" fmla="*/ 3140 h 10000"/>
              <a:gd name="connsiteX171" fmla="*/ 8500 w 10000"/>
              <a:gd name="connsiteY171" fmla="*/ 2995 h 10000"/>
              <a:gd name="connsiteX172" fmla="*/ 9025 w 10000"/>
              <a:gd name="connsiteY172" fmla="*/ 2609 h 10000"/>
              <a:gd name="connsiteX173" fmla="*/ 9025 w 10000"/>
              <a:gd name="connsiteY173" fmla="*/ 2609 h 10000"/>
              <a:gd name="connsiteX174" fmla="*/ 9275 w 10000"/>
              <a:gd name="connsiteY174" fmla="*/ 2633 h 10000"/>
              <a:gd name="connsiteX175" fmla="*/ 9500 w 10000"/>
              <a:gd name="connsiteY175" fmla="*/ 2512 h 10000"/>
              <a:gd name="connsiteX176" fmla="*/ 9500 w 10000"/>
              <a:gd name="connsiteY176" fmla="*/ 2512 h 10000"/>
              <a:gd name="connsiteX177" fmla="*/ 9550 w 10000"/>
              <a:gd name="connsiteY177" fmla="*/ 2512 h 10000"/>
              <a:gd name="connsiteX178" fmla="*/ 9550 w 10000"/>
              <a:gd name="connsiteY178" fmla="*/ 2560 h 10000"/>
              <a:gd name="connsiteX179" fmla="*/ 9600 w 10000"/>
              <a:gd name="connsiteY179" fmla="*/ 2705 h 10000"/>
              <a:gd name="connsiteX180" fmla="*/ 9675 w 10000"/>
              <a:gd name="connsiteY180" fmla="*/ 2729 h 10000"/>
              <a:gd name="connsiteX181" fmla="*/ 9675 w 10000"/>
              <a:gd name="connsiteY181" fmla="*/ 2754 h 10000"/>
              <a:gd name="connsiteX182" fmla="*/ 9625 w 10000"/>
              <a:gd name="connsiteY182" fmla="*/ 2899 h 10000"/>
              <a:gd name="connsiteX183" fmla="*/ 9875 w 10000"/>
              <a:gd name="connsiteY183" fmla="*/ 2947 h 10000"/>
              <a:gd name="connsiteX184" fmla="*/ 9975 w 10000"/>
              <a:gd name="connsiteY184" fmla="*/ 3019 h 10000"/>
              <a:gd name="connsiteX185" fmla="*/ 10000 w 10000"/>
              <a:gd name="connsiteY185" fmla="*/ 3068 h 10000"/>
              <a:gd name="connsiteX186" fmla="*/ 10000 w 10000"/>
              <a:gd name="connsiteY186" fmla="*/ 3116 h 10000"/>
              <a:gd name="connsiteX187" fmla="*/ 9975 w 10000"/>
              <a:gd name="connsiteY187" fmla="*/ 3140 h 10000"/>
              <a:gd name="connsiteX188" fmla="*/ 9900 w 10000"/>
              <a:gd name="connsiteY188" fmla="*/ 3188 h 10000"/>
              <a:gd name="connsiteX189" fmla="*/ 9875 w 10000"/>
              <a:gd name="connsiteY189" fmla="*/ 3382 h 10000"/>
              <a:gd name="connsiteX190" fmla="*/ 9850 w 10000"/>
              <a:gd name="connsiteY190" fmla="*/ 3406 h 10000"/>
              <a:gd name="connsiteX191" fmla="*/ 9575 w 10000"/>
              <a:gd name="connsiteY191" fmla="*/ 3406 h 10000"/>
              <a:gd name="connsiteX192" fmla="*/ 9300 w 10000"/>
              <a:gd name="connsiteY192" fmla="*/ 3671 h 10000"/>
              <a:gd name="connsiteX193" fmla="*/ 9275 w 10000"/>
              <a:gd name="connsiteY193" fmla="*/ 3913 h 10000"/>
              <a:gd name="connsiteX194" fmla="*/ 9075 w 10000"/>
              <a:gd name="connsiteY194" fmla="*/ 4130 h 10000"/>
              <a:gd name="connsiteX195" fmla="*/ 8925 w 10000"/>
              <a:gd name="connsiteY195" fmla="*/ 4565 h 10000"/>
              <a:gd name="connsiteX196" fmla="*/ 8900 w 10000"/>
              <a:gd name="connsiteY196" fmla="*/ 4565 h 10000"/>
              <a:gd name="connsiteX197" fmla="*/ 8625 w 10000"/>
              <a:gd name="connsiteY197" fmla="*/ 4662 h 10000"/>
              <a:gd name="connsiteX198" fmla="*/ 8625 w 10000"/>
              <a:gd name="connsiteY198" fmla="*/ 4928 h 10000"/>
              <a:gd name="connsiteX199" fmla="*/ 8575 w 10000"/>
              <a:gd name="connsiteY199" fmla="*/ 4952 h 10000"/>
              <a:gd name="connsiteX200" fmla="*/ 8525 w 10000"/>
              <a:gd name="connsiteY200" fmla="*/ 4952 h 10000"/>
              <a:gd name="connsiteX201" fmla="*/ 8500 w 10000"/>
              <a:gd name="connsiteY201" fmla="*/ 5024 h 10000"/>
              <a:gd name="connsiteX202" fmla="*/ 8550 w 10000"/>
              <a:gd name="connsiteY202" fmla="*/ 5193 h 10000"/>
              <a:gd name="connsiteX203" fmla="*/ 8550 w 10000"/>
              <a:gd name="connsiteY203" fmla="*/ 5217 h 10000"/>
              <a:gd name="connsiteX204" fmla="*/ 8375 w 10000"/>
              <a:gd name="connsiteY204" fmla="*/ 5314 h 10000"/>
              <a:gd name="connsiteX205" fmla="*/ 8375 w 10000"/>
              <a:gd name="connsiteY205" fmla="*/ 5314 h 10000"/>
              <a:gd name="connsiteX206" fmla="*/ 8375 w 10000"/>
              <a:gd name="connsiteY206" fmla="*/ 5314 h 10000"/>
              <a:gd name="connsiteX207" fmla="*/ 8350 w 10000"/>
              <a:gd name="connsiteY207" fmla="*/ 5290 h 10000"/>
              <a:gd name="connsiteX208" fmla="*/ 8175 w 10000"/>
              <a:gd name="connsiteY208" fmla="*/ 4686 h 10000"/>
              <a:gd name="connsiteX209" fmla="*/ 8025 w 10000"/>
              <a:gd name="connsiteY209" fmla="*/ 4903 h 10000"/>
              <a:gd name="connsiteX210" fmla="*/ 8025 w 10000"/>
              <a:gd name="connsiteY210" fmla="*/ 4903 h 10000"/>
              <a:gd name="connsiteX211" fmla="*/ 8025 w 10000"/>
              <a:gd name="connsiteY211" fmla="*/ 4903 h 10000"/>
              <a:gd name="connsiteX212" fmla="*/ 8000 w 10000"/>
              <a:gd name="connsiteY212" fmla="*/ 4903 h 10000"/>
              <a:gd name="connsiteX213" fmla="*/ 7875 w 10000"/>
              <a:gd name="connsiteY213" fmla="*/ 4807 h 10000"/>
              <a:gd name="connsiteX214" fmla="*/ 7775 w 10000"/>
              <a:gd name="connsiteY214" fmla="*/ 4565 h 10000"/>
              <a:gd name="connsiteX215" fmla="*/ 7825 w 10000"/>
              <a:gd name="connsiteY215" fmla="*/ 4565 h 10000"/>
              <a:gd name="connsiteX216" fmla="*/ 8175 w 10000"/>
              <a:gd name="connsiteY216" fmla="*/ 4155 h 10000"/>
              <a:gd name="connsiteX217" fmla="*/ 7475 w 10000"/>
              <a:gd name="connsiteY217" fmla="*/ 4106 h 10000"/>
              <a:gd name="connsiteX218" fmla="*/ 7350 w 10000"/>
              <a:gd name="connsiteY218" fmla="*/ 4010 h 10000"/>
              <a:gd name="connsiteX219" fmla="*/ 7300 w 10000"/>
              <a:gd name="connsiteY219" fmla="*/ 3792 h 10000"/>
              <a:gd name="connsiteX220" fmla="*/ 7300 w 10000"/>
              <a:gd name="connsiteY220" fmla="*/ 3841 h 10000"/>
              <a:gd name="connsiteX221" fmla="*/ 7275 w 10000"/>
              <a:gd name="connsiteY221" fmla="*/ 3841 h 10000"/>
              <a:gd name="connsiteX222" fmla="*/ 7175 w 10000"/>
              <a:gd name="connsiteY222" fmla="*/ 3841 h 10000"/>
              <a:gd name="connsiteX223" fmla="*/ 7175 w 10000"/>
              <a:gd name="connsiteY223" fmla="*/ 3841 h 10000"/>
              <a:gd name="connsiteX224" fmla="*/ 7100 w 10000"/>
              <a:gd name="connsiteY224" fmla="*/ 3720 h 10000"/>
              <a:gd name="connsiteX225" fmla="*/ 7050 w 10000"/>
              <a:gd name="connsiteY225" fmla="*/ 3792 h 10000"/>
              <a:gd name="connsiteX226" fmla="*/ 7050 w 10000"/>
              <a:gd name="connsiteY226" fmla="*/ 3792 h 10000"/>
              <a:gd name="connsiteX227" fmla="*/ 7050 w 10000"/>
              <a:gd name="connsiteY227" fmla="*/ 3792 h 10000"/>
              <a:gd name="connsiteX228" fmla="*/ 7025 w 10000"/>
              <a:gd name="connsiteY228" fmla="*/ 3792 h 10000"/>
              <a:gd name="connsiteX229" fmla="*/ 6950 w 10000"/>
              <a:gd name="connsiteY229" fmla="*/ 3671 h 10000"/>
              <a:gd name="connsiteX230" fmla="*/ 6825 w 10000"/>
              <a:gd name="connsiteY230" fmla="*/ 3889 h 10000"/>
              <a:gd name="connsiteX231" fmla="*/ 6850 w 10000"/>
              <a:gd name="connsiteY231" fmla="*/ 3961 h 10000"/>
              <a:gd name="connsiteX232" fmla="*/ 6975 w 10000"/>
              <a:gd name="connsiteY232" fmla="*/ 3986 h 10000"/>
              <a:gd name="connsiteX233" fmla="*/ 7025 w 10000"/>
              <a:gd name="connsiteY233" fmla="*/ 3986 h 10000"/>
              <a:gd name="connsiteX234" fmla="*/ 7025 w 10000"/>
              <a:gd name="connsiteY234" fmla="*/ 4106 h 10000"/>
              <a:gd name="connsiteX235" fmla="*/ 7025 w 10000"/>
              <a:gd name="connsiteY235" fmla="*/ 4130 h 10000"/>
              <a:gd name="connsiteX236" fmla="*/ 7025 w 10000"/>
              <a:gd name="connsiteY236" fmla="*/ 4130 h 10000"/>
              <a:gd name="connsiteX237" fmla="*/ 6900 w 10000"/>
              <a:gd name="connsiteY237" fmla="*/ 4130 h 10000"/>
              <a:gd name="connsiteX238" fmla="*/ 6775 w 10000"/>
              <a:gd name="connsiteY238" fmla="*/ 4275 h 10000"/>
              <a:gd name="connsiteX239" fmla="*/ 6975 w 10000"/>
              <a:gd name="connsiteY239" fmla="*/ 4420 h 10000"/>
              <a:gd name="connsiteX240" fmla="*/ 6975 w 10000"/>
              <a:gd name="connsiteY240" fmla="*/ 4444 h 10000"/>
              <a:gd name="connsiteX241" fmla="*/ 6950 w 10000"/>
              <a:gd name="connsiteY241" fmla="*/ 4662 h 10000"/>
              <a:gd name="connsiteX242" fmla="*/ 7100 w 10000"/>
              <a:gd name="connsiteY242" fmla="*/ 5386 h 10000"/>
              <a:gd name="connsiteX243" fmla="*/ 7100 w 10000"/>
              <a:gd name="connsiteY243" fmla="*/ 5411 h 10000"/>
              <a:gd name="connsiteX244" fmla="*/ 7050 w 10000"/>
              <a:gd name="connsiteY244" fmla="*/ 5435 h 10000"/>
              <a:gd name="connsiteX245" fmla="*/ 7050 w 10000"/>
              <a:gd name="connsiteY245" fmla="*/ 5435 h 10000"/>
              <a:gd name="connsiteX246" fmla="*/ 7025 w 10000"/>
              <a:gd name="connsiteY246" fmla="*/ 5411 h 10000"/>
              <a:gd name="connsiteX247" fmla="*/ 7025 w 10000"/>
              <a:gd name="connsiteY247" fmla="*/ 5411 h 10000"/>
              <a:gd name="connsiteX248" fmla="*/ 7025 w 10000"/>
              <a:gd name="connsiteY248" fmla="*/ 5411 h 10000"/>
              <a:gd name="connsiteX249" fmla="*/ 6900 w 10000"/>
              <a:gd name="connsiteY249" fmla="*/ 5459 h 10000"/>
              <a:gd name="connsiteX250" fmla="*/ 6850 w 10000"/>
              <a:gd name="connsiteY250" fmla="*/ 5459 h 10000"/>
              <a:gd name="connsiteX251" fmla="*/ 6850 w 10000"/>
              <a:gd name="connsiteY251" fmla="*/ 5459 h 10000"/>
              <a:gd name="connsiteX252" fmla="*/ 6850 w 10000"/>
              <a:gd name="connsiteY252" fmla="*/ 5435 h 10000"/>
              <a:gd name="connsiteX253" fmla="*/ 6800 w 10000"/>
              <a:gd name="connsiteY253" fmla="*/ 5266 h 10000"/>
              <a:gd name="connsiteX254" fmla="*/ 6775 w 10000"/>
              <a:gd name="connsiteY254" fmla="*/ 5338 h 10000"/>
              <a:gd name="connsiteX255" fmla="*/ 6450 w 10000"/>
              <a:gd name="connsiteY255" fmla="*/ 5507 h 10000"/>
              <a:gd name="connsiteX256" fmla="*/ 6450 w 10000"/>
              <a:gd name="connsiteY256" fmla="*/ 5725 h 10000"/>
              <a:gd name="connsiteX257" fmla="*/ 6450 w 10000"/>
              <a:gd name="connsiteY257" fmla="*/ 5725 h 10000"/>
              <a:gd name="connsiteX258" fmla="*/ 6225 w 10000"/>
              <a:gd name="connsiteY258" fmla="*/ 5966 h 10000"/>
              <a:gd name="connsiteX259" fmla="*/ 5750 w 10000"/>
              <a:gd name="connsiteY259" fmla="*/ 6208 h 10000"/>
              <a:gd name="connsiteX260" fmla="*/ 5500 w 10000"/>
              <a:gd name="connsiteY260" fmla="*/ 6546 h 10000"/>
              <a:gd name="connsiteX261" fmla="*/ 4900 w 10000"/>
              <a:gd name="connsiteY261" fmla="*/ 7005 h 10000"/>
              <a:gd name="connsiteX262" fmla="*/ 4800 w 10000"/>
              <a:gd name="connsiteY262" fmla="*/ 7174 h 10000"/>
              <a:gd name="connsiteX263" fmla="*/ 4800 w 10000"/>
              <a:gd name="connsiteY263" fmla="*/ 7174 h 10000"/>
              <a:gd name="connsiteX264" fmla="*/ 4500 w 10000"/>
              <a:gd name="connsiteY264" fmla="*/ 7246 h 10000"/>
              <a:gd name="connsiteX265" fmla="*/ 4375 w 10000"/>
              <a:gd name="connsiteY265" fmla="*/ 7440 h 10000"/>
              <a:gd name="connsiteX266" fmla="*/ 4375 w 10000"/>
              <a:gd name="connsiteY266" fmla="*/ 7464 h 10000"/>
              <a:gd name="connsiteX267" fmla="*/ 4175 w 10000"/>
              <a:gd name="connsiteY267" fmla="*/ 7464 h 10000"/>
              <a:gd name="connsiteX268" fmla="*/ 4100 w 10000"/>
              <a:gd name="connsiteY268" fmla="*/ 7585 h 10000"/>
              <a:gd name="connsiteX269" fmla="*/ 4125 w 10000"/>
              <a:gd name="connsiteY269" fmla="*/ 8140 h 10000"/>
              <a:gd name="connsiteX270" fmla="*/ 4175 w 10000"/>
              <a:gd name="connsiteY270" fmla="*/ 8261 h 10000"/>
              <a:gd name="connsiteX271" fmla="*/ 4175 w 10000"/>
              <a:gd name="connsiteY271" fmla="*/ 8285 h 10000"/>
              <a:gd name="connsiteX272" fmla="*/ 4025 w 10000"/>
              <a:gd name="connsiteY272" fmla="*/ 8792 h 10000"/>
              <a:gd name="connsiteX273" fmla="*/ 4025 w 10000"/>
              <a:gd name="connsiteY273" fmla="*/ 9203 h 10000"/>
              <a:gd name="connsiteX274" fmla="*/ 4025 w 10000"/>
              <a:gd name="connsiteY274" fmla="*/ 9251 h 10000"/>
              <a:gd name="connsiteX275" fmla="*/ 4025 w 10000"/>
              <a:gd name="connsiteY275" fmla="*/ 9251 h 10000"/>
              <a:gd name="connsiteX276" fmla="*/ 3850 w 10000"/>
              <a:gd name="connsiteY276" fmla="*/ 9251 h 10000"/>
              <a:gd name="connsiteX277" fmla="*/ 3750 w 10000"/>
              <a:gd name="connsiteY277" fmla="*/ 9493 h 10000"/>
              <a:gd name="connsiteX278" fmla="*/ 3750 w 10000"/>
              <a:gd name="connsiteY278" fmla="*/ 9565 h 10000"/>
              <a:gd name="connsiteX279" fmla="*/ 3725 w 10000"/>
              <a:gd name="connsiteY279" fmla="*/ 9565 h 10000"/>
              <a:gd name="connsiteX280" fmla="*/ 3475 w 10000"/>
              <a:gd name="connsiteY280" fmla="*/ 9662 h 10000"/>
              <a:gd name="connsiteX281" fmla="*/ 3450 w 10000"/>
              <a:gd name="connsiteY281" fmla="*/ 9831 h 10000"/>
              <a:gd name="connsiteX282" fmla="*/ 3300 w 10000"/>
              <a:gd name="connsiteY282" fmla="*/ 10000 h 10000"/>
              <a:gd name="connsiteX283" fmla="*/ 3250 w 10000"/>
              <a:gd name="connsiteY283" fmla="*/ 10000 h 10000"/>
              <a:gd name="connsiteX284" fmla="*/ 3175 w 10000"/>
              <a:gd name="connsiteY284" fmla="*/ 10000 h 10000"/>
              <a:gd name="connsiteX0" fmla="*/ 3175 w 10000"/>
              <a:gd name="connsiteY0" fmla="*/ 10000 h 10000"/>
              <a:gd name="connsiteX1" fmla="*/ 3175 w 10000"/>
              <a:gd name="connsiteY1" fmla="*/ 9952 h 10000"/>
              <a:gd name="connsiteX2" fmla="*/ 2925 w 10000"/>
              <a:gd name="connsiteY2" fmla="*/ 9686 h 10000"/>
              <a:gd name="connsiteX3" fmla="*/ 2625 w 10000"/>
              <a:gd name="connsiteY3" fmla="*/ 8865 h 10000"/>
              <a:gd name="connsiteX4" fmla="*/ 2400 w 10000"/>
              <a:gd name="connsiteY4" fmla="*/ 8599 h 10000"/>
              <a:gd name="connsiteX5" fmla="*/ 2275 w 10000"/>
              <a:gd name="connsiteY5" fmla="*/ 8140 h 10000"/>
              <a:gd name="connsiteX6" fmla="*/ 2025 w 10000"/>
              <a:gd name="connsiteY6" fmla="*/ 7705 h 10000"/>
              <a:gd name="connsiteX7" fmla="*/ 2000 w 10000"/>
              <a:gd name="connsiteY7" fmla="*/ 7512 h 10000"/>
              <a:gd name="connsiteX8" fmla="*/ 1975 w 10000"/>
              <a:gd name="connsiteY8" fmla="*/ 7512 h 10000"/>
              <a:gd name="connsiteX9" fmla="*/ 1950 w 10000"/>
              <a:gd name="connsiteY9" fmla="*/ 7560 h 10000"/>
              <a:gd name="connsiteX10" fmla="*/ 1950 w 10000"/>
              <a:gd name="connsiteY10" fmla="*/ 7560 h 10000"/>
              <a:gd name="connsiteX11" fmla="*/ 1950 w 10000"/>
              <a:gd name="connsiteY11" fmla="*/ 7512 h 10000"/>
              <a:gd name="connsiteX12" fmla="*/ 1875 w 10000"/>
              <a:gd name="connsiteY12" fmla="*/ 7391 h 10000"/>
              <a:gd name="connsiteX13" fmla="*/ 1750 w 10000"/>
              <a:gd name="connsiteY13" fmla="*/ 7174 h 10000"/>
              <a:gd name="connsiteX14" fmla="*/ 1600 w 10000"/>
              <a:gd name="connsiteY14" fmla="*/ 6498 h 10000"/>
              <a:gd name="connsiteX15" fmla="*/ 1625 w 10000"/>
              <a:gd name="connsiteY15" fmla="*/ 6304 h 10000"/>
              <a:gd name="connsiteX16" fmla="*/ 1600 w 10000"/>
              <a:gd name="connsiteY16" fmla="*/ 6304 h 10000"/>
              <a:gd name="connsiteX17" fmla="*/ 1600 w 10000"/>
              <a:gd name="connsiteY17" fmla="*/ 6304 h 10000"/>
              <a:gd name="connsiteX18" fmla="*/ 1550 w 10000"/>
              <a:gd name="connsiteY18" fmla="*/ 6063 h 10000"/>
              <a:gd name="connsiteX19" fmla="*/ 1600 w 10000"/>
              <a:gd name="connsiteY19" fmla="*/ 5797 h 10000"/>
              <a:gd name="connsiteX20" fmla="*/ 1475 w 10000"/>
              <a:gd name="connsiteY20" fmla="*/ 5290 h 10000"/>
              <a:gd name="connsiteX21" fmla="*/ 1475 w 10000"/>
              <a:gd name="connsiteY21" fmla="*/ 5290 h 10000"/>
              <a:gd name="connsiteX22" fmla="*/ 1600 w 10000"/>
              <a:gd name="connsiteY22" fmla="*/ 5169 h 10000"/>
              <a:gd name="connsiteX23" fmla="*/ 1450 w 10000"/>
              <a:gd name="connsiteY23" fmla="*/ 5145 h 10000"/>
              <a:gd name="connsiteX24" fmla="*/ 1325 w 10000"/>
              <a:gd name="connsiteY24" fmla="*/ 5556 h 10000"/>
              <a:gd name="connsiteX25" fmla="*/ 1325 w 10000"/>
              <a:gd name="connsiteY25" fmla="*/ 5580 h 10000"/>
              <a:gd name="connsiteX26" fmla="*/ 1075 w 10000"/>
              <a:gd name="connsiteY26" fmla="*/ 5676 h 10000"/>
              <a:gd name="connsiteX27" fmla="*/ 825 w 10000"/>
              <a:gd name="connsiteY27" fmla="*/ 5676 h 10000"/>
              <a:gd name="connsiteX28" fmla="*/ 800 w 10000"/>
              <a:gd name="connsiteY28" fmla="*/ 5676 h 10000"/>
              <a:gd name="connsiteX29" fmla="*/ 300 w 10000"/>
              <a:gd name="connsiteY29" fmla="*/ 5217 h 10000"/>
              <a:gd name="connsiteX30" fmla="*/ 300 w 10000"/>
              <a:gd name="connsiteY30" fmla="*/ 5145 h 10000"/>
              <a:gd name="connsiteX31" fmla="*/ 300 w 10000"/>
              <a:gd name="connsiteY31" fmla="*/ 5145 h 10000"/>
              <a:gd name="connsiteX32" fmla="*/ 300 w 10000"/>
              <a:gd name="connsiteY32" fmla="*/ 5121 h 10000"/>
              <a:gd name="connsiteX33" fmla="*/ 650 w 10000"/>
              <a:gd name="connsiteY33" fmla="*/ 5072 h 10000"/>
              <a:gd name="connsiteX34" fmla="*/ 750 w 10000"/>
              <a:gd name="connsiteY34" fmla="*/ 5000 h 10000"/>
              <a:gd name="connsiteX35" fmla="*/ 775 w 10000"/>
              <a:gd name="connsiteY35" fmla="*/ 4879 h 10000"/>
              <a:gd name="connsiteX36" fmla="*/ 575 w 10000"/>
              <a:gd name="connsiteY36" fmla="*/ 4952 h 10000"/>
              <a:gd name="connsiteX37" fmla="*/ 300 w 10000"/>
              <a:gd name="connsiteY37" fmla="*/ 4952 h 10000"/>
              <a:gd name="connsiteX38" fmla="*/ 300 w 10000"/>
              <a:gd name="connsiteY38" fmla="*/ 4952 h 10000"/>
              <a:gd name="connsiteX39" fmla="*/ 0 w 10000"/>
              <a:gd name="connsiteY39" fmla="*/ 4638 h 10000"/>
              <a:gd name="connsiteX40" fmla="*/ 0 w 10000"/>
              <a:gd name="connsiteY40" fmla="*/ 4638 h 10000"/>
              <a:gd name="connsiteX41" fmla="*/ 0 w 10000"/>
              <a:gd name="connsiteY41" fmla="*/ 4614 h 10000"/>
              <a:gd name="connsiteX42" fmla="*/ 100 w 10000"/>
              <a:gd name="connsiteY42" fmla="*/ 4541 h 10000"/>
              <a:gd name="connsiteX43" fmla="*/ 275 w 10000"/>
              <a:gd name="connsiteY43" fmla="*/ 4541 h 10000"/>
              <a:gd name="connsiteX44" fmla="*/ 275 w 10000"/>
              <a:gd name="connsiteY44" fmla="*/ 4396 h 10000"/>
              <a:gd name="connsiteX45" fmla="*/ 275 w 10000"/>
              <a:gd name="connsiteY45" fmla="*/ 4396 h 10000"/>
              <a:gd name="connsiteX46" fmla="*/ 300 w 10000"/>
              <a:gd name="connsiteY46" fmla="*/ 4396 h 10000"/>
              <a:gd name="connsiteX47" fmla="*/ 300 w 10000"/>
              <a:gd name="connsiteY47" fmla="*/ 4396 h 10000"/>
              <a:gd name="connsiteX48" fmla="*/ 700 w 10000"/>
              <a:gd name="connsiteY48" fmla="*/ 4493 h 10000"/>
              <a:gd name="connsiteX49" fmla="*/ 825 w 10000"/>
              <a:gd name="connsiteY49" fmla="*/ 4372 h 10000"/>
              <a:gd name="connsiteX50" fmla="*/ 850 w 10000"/>
              <a:gd name="connsiteY50" fmla="*/ 4372 h 10000"/>
              <a:gd name="connsiteX51" fmla="*/ 850 w 10000"/>
              <a:gd name="connsiteY51" fmla="*/ 4372 h 10000"/>
              <a:gd name="connsiteX52" fmla="*/ 950 w 10000"/>
              <a:gd name="connsiteY52" fmla="*/ 4444 h 10000"/>
              <a:gd name="connsiteX53" fmla="*/ 1050 w 10000"/>
              <a:gd name="connsiteY53" fmla="*/ 4396 h 10000"/>
              <a:gd name="connsiteX54" fmla="*/ 900 w 10000"/>
              <a:gd name="connsiteY54" fmla="*/ 3986 h 10000"/>
              <a:gd name="connsiteX55" fmla="*/ 700 w 10000"/>
              <a:gd name="connsiteY55" fmla="*/ 3889 h 10000"/>
              <a:gd name="connsiteX56" fmla="*/ 700 w 10000"/>
              <a:gd name="connsiteY56" fmla="*/ 3865 h 10000"/>
              <a:gd name="connsiteX57" fmla="*/ 750 w 10000"/>
              <a:gd name="connsiteY57" fmla="*/ 3671 h 10000"/>
              <a:gd name="connsiteX58" fmla="*/ 525 w 10000"/>
              <a:gd name="connsiteY58" fmla="*/ 3623 h 10000"/>
              <a:gd name="connsiteX59" fmla="*/ 525 w 10000"/>
              <a:gd name="connsiteY59" fmla="*/ 3623 h 10000"/>
              <a:gd name="connsiteX60" fmla="*/ 500 w 10000"/>
              <a:gd name="connsiteY60" fmla="*/ 3599 h 10000"/>
              <a:gd name="connsiteX61" fmla="*/ 550 w 10000"/>
              <a:gd name="connsiteY61" fmla="*/ 3454 h 10000"/>
              <a:gd name="connsiteX62" fmla="*/ 825 w 10000"/>
              <a:gd name="connsiteY62" fmla="*/ 3068 h 10000"/>
              <a:gd name="connsiteX63" fmla="*/ 850 w 10000"/>
              <a:gd name="connsiteY63" fmla="*/ 3068 h 10000"/>
              <a:gd name="connsiteX64" fmla="*/ 850 w 10000"/>
              <a:gd name="connsiteY64" fmla="*/ 3068 h 10000"/>
              <a:gd name="connsiteX65" fmla="*/ 850 w 10000"/>
              <a:gd name="connsiteY65" fmla="*/ 3068 h 10000"/>
              <a:gd name="connsiteX66" fmla="*/ 975 w 10000"/>
              <a:gd name="connsiteY66" fmla="*/ 3188 h 10000"/>
              <a:gd name="connsiteX67" fmla="*/ 1300 w 10000"/>
              <a:gd name="connsiteY67" fmla="*/ 3116 h 10000"/>
              <a:gd name="connsiteX68" fmla="*/ 1475 w 10000"/>
              <a:gd name="connsiteY68" fmla="*/ 2850 h 10000"/>
              <a:gd name="connsiteX69" fmla="*/ 1650 w 10000"/>
              <a:gd name="connsiteY69" fmla="*/ 2705 h 10000"/>
              <a:gd name="connsiteX70" fmla="*/ 1850 w 10000"/>
              <a:gd name="connsiteY70" fmla="*/ 2367 h 10000"/>
              <a:gd name="connsiteX71" fmla="*/ 1975 w 10000"/>
              <a:gd name="connsiteY71" fmla="*/ 2343 h 10000"/>
              <a:gd name="connsiteX72" fmla="*/ 2000 w 10000"/>
              <a:gd name="connsiteY72" fmla="*/ 2246 h 10000"/>
              <a:gd name="connsiteX73" fmla="*/ 2125 w 10000"/>
              <a:gd name="connsiteY73" fmla="*/ 2053 h 10000"/>
              <a:gd name="connsiteX74" fmla="*/ 2300 w 10000"/>
              <a:gd name="connsiteY74" fmla="*/ 1957 h 10000"/>
              <a:gd name="connsiteX75" fmla="*/ 2225 w 10000"/>
              <a:gd name="connsiteY75" fmla="*/ 1932 h 10000"/>
              <a:gd name="connsiteX76" fmla="*/ 2225 w 10000"/>
              <a:gd name="connsiteY76" fmla="*/ 1908 h 10000"/>
              <a:gd name="connsiteX77" fmla="*/ 2225 w 10000"/>
              <a:gd name="connsiteY77" fmla="*/ 1908 h 10000"/>
              <a:gd name="connsiteX78" fmla="*/ 2275 w 10000"/>
              <a:gd name="connsiteY78" fmla="*/ 1812 h 10000"/>
              <a:gd name="connsiteX79" fmla="*/ 2225 w 10000"/>
              <a:gd name="connsiteY79" fmla="*/ 1739 h 10000"/>
              <a:gd name="connsiteX80" fmla="*/ 2225 w 10000"/>
              <a:gd name="connsiteY80" fmla="*/ 1715 h 10000"/>
              <a:gd name="connsiteX81" fmla="*/ 2275 w 10000"/>
              <a:gd name="connsiteY81" fmla="*/ 1643 h 10000"/>
              <a:gd name="connsiteX82" fmla="*/ 2500 w 10000"/>
              <a:gd name="connsiteY82" fmla="*/ 1522 h 10000"/>
              <a:gd name="connsiteX83" fmla="*/ 2450 w 10000"/>
              <a:gd name="connsiteY83" fmla="*/ 1425 h 10000"/>
              <a:gd name="connsiteX84" fmla="*/ 2300 w 10000"/>
              <a:gd name="connsiteY84" fmla="*/ 1425 h 10000"/>
              <a:gd name="connsiteX85" fmla="*/ 2275 w 10000"/>
              <a:gd name="connsiteY85" fmla="*/ 1401 h 10000"/>
              <a:gd name="connsiteX86" fmla="*/ 2275 w 10000"/>
              <a:gd name="connsiteY86" fmla="*/ 1304 h 10000"/>
              <a:gd name="connsiteX87" fmla="*/ 2125 w 10000"/>
              <a:gd name="connsiteY87" fmla="*/ 1280 h 10000"/>
              <a:gd name="connsiteX88" fmla="*/ 2000 w 10000"/>
              <a:gd name="connsiteY88" fmla="*/ 1135 h 10000"/>
              <a:gd name="connsiteX89" fmla="*/ 2000 w 10000"/>
              <a:gd name="connsiteY89" fmla="*/ 1087 h 10000"/>
              <a:gd name="connsiteX90" fmla="*/ 2100 w 10000"/>
              <a:gd name="connsiteY90" fmla="*/ 1014 h 10000"/>
              <a:gd name="connsiteX91" fmla="*/ 2025 w 10000"/>
              <a:gd name="connsiteY91" fmla="*/ 918 h 10000"/>
              <a:gd name="connsiteX92" fmla="*/ 2025 w 10000"/>
              <a:gd name="connsiteY92" fmla="*/ 894 h 10000"/>
              <a:gd name="connsiteX93" fmla="*/ 2100 w 10000"/>
              <a:gd name="connsiteY93" fmla="*/ 821 h 10000"/>
              <a:gd name="connsiteX94" fmla="*/ 2000 w 10000"/>
              <a:gd name="connsiteY94" fmla="*/ 773 h 10000"/>
              <a:gd name="connsiteX95" fmla="*/ 2000 w 10000"/>
              <a:gd name="connsiteY95" fmla="*/ 749 h 10000"/>
              <a:gd name="connsiteX96" fmla="*/ 2000 w 10000"/>
              <a:gd name="connsiteY96" fmla="*/ 676 h 10000"/>
              <a:gd name="connsiteX97" fmla="*/ 1975 w 10000"/>
              <a:gd name="connsiteY97" fmla="*/ 676 h 10000"/>
              <a:gd name="connsiteX98" fmla="*/ 1950 w 10000"/>
              <a:gd name="connsiteY98" fmla="*/ 652 h 10000"/>
              <a:gd name="connsiteX99" fmla="*/ 2000 w 10000"/>
              <a:gd name="connsiteY99" fmla="*/ 507 h 10000"/>
              <a:gd name="connsiteX100" fmla="*/ 2025 w 10000"/>
              <a:gd name="connsiteY100" fmla="*/ 459 h 10000"/>
              <a:gd name="connsiteX101" fmla="*/ 2125 w 10000"/>
              <a:gd name="connsiteY101" fmla="*/ 435 h 10000"/>
              <a:gd name="connsiteX102" fmla="*/ 2575 w 10000"/>
              <a:gd name="connsiteY102" fmla="*/ 556 h 10000"/>
              <a:gd name="connsiteX103" fmla="*/ 2850 w 10000"/>
              <a:gd name="connsiteY103" fmla="*/ 459 h 10000"/>
              <a:gd name="connsiteX104" fmla="*/ 2975 w 10000"/>
              <a:gd name="connsiteY104" fmla="*/ 507 h 10000"/>
              <a:gd name="connsiteX105" fmla="*/ 3050 w 10000"/>
              <a:gd name="connsiteY105" fmla="*/ 386 h 10000"/>
              <a:gd name="connsiteX106" fmla="*/ 3250 w 10000"/>
              <a:gd name="connsiteY106" fmla="*/ 242 h 10000"/>
              <a:gd name="connsiteX107" fmla="*/ 3850 w 10000"/>
              <a:gd name="connsiteY107" fmla="*/ 0 h 10000"/>
              <a:gd name="connsiteX108" fmla="*/ 3850 w 10000"/>
              <a:gd name="connsiteY108" fmla="*/ 0 h 10000"/>
              <a:gd name="connsiteX109" fmla="*/ 3850 w 10000"/>
              <a:gd name="connsiteY109" fmla="*/ 0 h 10000"/>
              <a:gd name="connsiteX110" fmla="*/ 4100 w 10000"/>
              <a:gd name="connsiteY110" fmla="*/ 145 h 10000"/>
              <a:gd name="connsiteX111" fmla="*/ 4100 w 10000"/>
              <a:gd name="connsiteY111" fmla="*/ 169 h 10000"/>
              <a:gd name="connsiteX112" fmla="*/ 4125 w 10000"/>
              <a:gd name="connsiteY112" fmla="*/ 242 h 10000"/>
              <a:gd name="connsiteX113" fmla="*/ 4175 w 10000"/>
              <a:gd name="connsiteY113" fmla="*/ 193 h 10000"/>
              <a:gd name="connsiteX114" fmla="*/ 4225 w 10000"/>
              <a:gd name="connsiteY114" fmla="*/ 193 h 10000"/>
              <a:gd name="connsiteX115" fmla="*/ 4225 w 10000"/>
              <a:gd name="connsiteY115" fmla="*/ 193 h 10000"/>
              <a:gd name="connsiteX116" fmla="*/ 4225 w 10000"/>
              <a:gd name="connsiteY116" fmla="*/ 242 h 10000"/>
              <a:gd name="connsiteX117" fmla="*/ 4125 w 10000"/>
              <a:gd name="connsiteY117" fmla="*/ 531 h 10000"/>
              <a:gd name="connsiteX118" fmla="*/ 3975 w 10000"/>
              <a:gd name="connsiteY118" fmla="*/ 652 h 10000"/>
              <a:gd name="connsiteX119" fmla="*/ 3950 w 10000"/>
              <a:gd name="connsiteY119" fmla="*/ 797 h 10000"/>
              <a:gd name="connsiteX120" fmla="*/ 3950 w 10000"/>
              <a:gd name="connsiteY120" fmla="*/ 797 h 10000"/>
              <a:gd name="connsiteX121" fmla="*/ 3750 w 10000"/>
              <a:gd name="connsiteY121" fmla="*/ 821 h 10000"/>
              <a:gd name="connsiteX122" fmla="*/ 3750 w 10000"/>
              <a:gd name="connsiteY122" fmla="*/ 1063 h 10000"/>
              <a:gd name="connsiteX123" fmla="*/ 3900 w 10000"/>
              <a:gd name="connsiteY123" fmla="*/ 1135 h 10000"/>
              <a:gd name="connsiteX124" fmla="*/ 3900 w 10000"/>
              <a:gd name="connsiteY124" fmla="*/ 1159 h 10000"/>
              <a:gd name="connsiteX125" fmla="*/ 3975 w 10000"/>
              <a:gd name="connsiteY125" fmla="*/ 1304 h 10000"/>
              <a:gd name="connsiteX126" fmla="*/ 3975 w 10000"/>
              <a:gd name="connsiteY126" fmla="*/ 1329 h 10000"/>
              <a:gd name="connsiteX127" fmla="*/ 3750 w 10000"/>
              <a:gd name="connsiteY127" fmla="*/ 1473 h 10000"/>
              <a:gd name="connsiteX128" fmla="*/ 3750 w 10000"/>
              <a:gd name="connsiteY128" fmla="*/ 1473 h 10000"/>
              <a:gd name="connsiteX129" fmla="*/ 3725 w 10000"/>
              <a:gd name="connsiteY129" fmla="*/ 1473 h 10000"/>
              <a:gd name="connsiteX130" fmla="*/ 3725 w 10000"/>
              <a:gd name="connsiteY130" fmla="*/ 1473 h 10000"/>
              <a:gd name="connsiteX131" fmla="*/ 3650 w 10000"/>
              <a:gd name="connsiteY131" fmla="*/ 1353 h 10000"/>
              <a:gd name="connsiteX132" fmla="*/ 3600 w 10000"/>
              <a:gd name="connsiteY132" fmla="*/ 1401 h 10000"/>
              <a:gd name="connsiteX133" fmla="*/ 3700 w 10000"/>
              <a:gd name="connsiteY133" fmla="*/ 1594 h 10000"/>
              <a:gd name="connsiteX134" fmla="*/ 3650 w 10000"/>
              <a:gd name="connsiteY134" fmla="*/ 1812 h 10000"/>
              <a:gd name="connsiteX135" fmla="*/ 3750 w 10000"/>
              <a:gd name="connsiteY135" fmla="*/ 1957 h 10000"/>
              <a:gd name="connsiteX136" fmla="*/ 3900 w 10000"/>
              <a:gd name="connsiteY136" fmla="*/ 1957 h 10000"/>
              <a:gd name="connsiteX137" fmla="*/ 4450 w 10000"/>
              <a:gd name="connsiteY137" fmla="*/ 2246 h 10000"/>
              <a:gd name="connsiteX138" fmla="*/ 4450 w 10000"/>
              <a:gd name="connsiteY138" fmla="*/ 2295 h 10000"/>
              <a:gd name="connsiteX139" fmla="*/ 4450 w 10000"/>
              <a:gd name="connsiteY139" fmla="*/ 2295 h 10000"/>
              <a:gd name="connsiteX140" fmla="*/ 4438 w 10000"/>
              <a:gd name="connsiteY140" fmla="*/ 2435 h 10000"/>
              <a:gd name="connsiteX141" fmla="*/ 4368 w 10000"/>
              <a:gd name="connsiteY141" fmla="*/ 2918 h 10000"/>
              <a:gd name="connsiteX142" fmla="*/ 5050 w 10000"/>
              <a:gd name="connsiteY142" fmla="*/ 3333 h 10000"/>
              <a:gd name="connsiteX143" fmla="*/ 5550 w 10000"/>
              <a:gd name="connsiteY143" fmla="*/ 3333 h 10000"/>
              <a:gd name="connsiteX144" fmla="*/ 5575 w 10000"/>
              <a:gd name="connsiteY144" fmla="*/ 3333 h 10000"/>
              <a:gd name="connsiteX145" fmla="*/ 5750 w 10000"/>
              <a:gd name="connsiteY145" fmla="*/ 3527 h 10000"/>
              <a:gd name="connsiteX146" fmla="*/ 6525 w 10000"/>
              <a:gd name="connsiteY146" fmla="*/ 3671 h 10000"/>
              <a:gd name="connsiteX147" fmla="*/ 6775 w 10000"/>
              <a:gd name="connsiteY147" fmla="*/ 3647 h 10000"/>
              <a:gd name="connsiteX148" fmla="*/ 6800 w 10000"/>
              <a:gd name="connsiteY148" fmla="*/ 3575 h 10000"/>
              <a:gd name="connsiteX149" fmla="*/ 6750 w 10000"/>
              <a:gd name="connsiteY149" fmla="*/ 3502 h 10000"/>
              <a:gd name="connsiteX150" fmla="*/ 6750 w 10000"/>
              <a:gd name="connsiteY150" fmla="*/ 3478 h 10000"/>
              <a:gd name="connsiteX151" fmla="*/ 6775 w 10000"/>
              <a:gd name="connsiteY151" fmla="*/ 3406 h 10000"/>
              <a:gd name="connsiteX152" fmla="*/ 6825 w 10000"/>
              <a:gd name="connsiteY152" fmla="*/ 3140 h 10000"/>
              <a:gd name="connsiteX153" fmla="*/ 6825 w 10000"/>
              <a:gd name="connsiteY153" fmla="*/ 3116 h 10000"/>
              <a:gd name="connsiteX154" fmla="*/ 7050 w 10000"/>
              <a:gd name="connsiteY154" fmla="*/ 3068 h 10000"/>
              <a:gd name="connsiteX155" fmla="*/ 7050 w 10000"/>
              <a:gd name="connsiteY155" fmla="*/ 3068 h 10000"/>
              <a:gd name="connsiteX156" fmla="*/ 7050 w 10000"/>
              <a:gd name="connsiteY156" fmla="*/ 3068 h 10000"/>
              <a:gd name="connsiteX157" fmla="*/ 7075 w 10000"/>
              <a:gd name="connsiteY157" fmla="*/ 3092 h 10000"/>
              <a:gd name="connsiteX158" fmla="*/ 7075 w 10000"/>
              <a:gd name="connsiteY158" fmla="*/ 3285 h 10000"/>
              <a:gd name="connsiteX159" fmla="*/ 7100 w 10000"/>
              <a:gd name="connsiteY159" fmla="*/ 3333 h 10000"/>
              <a:gd name="connsiteX160" fmla="*/ 7150 w 10000"/>
              <a:gd name="connsiteY160" fmla="*/ 3357 h 10000"/>
              <a:gd name="connsiteX161" fmla="*/ 7150 w 10000"/>
              <a:gd name="connsiteY161" fmla="*/ 3357 h 10000"/>
              <a:gd name="connsiteX162" fmla="*/ 7075 w 10000"/>
              <a:gd name="connsiteY162" fmla="*/ 3406 h 10000"/>
              <a:gd name="connsiteX163" fmla="*/ 7100 w 10000"/>
              <a:gd name="connsiteY163" fmla="*/ 3502 h 10000"/>
              <a:gd name="connsiteX164" fmla="*/ 7350 w 10000"/>
              <a:gd name="connsiteY164" fmla="*/ 3575 h 10000"/>
              <a:gd name="connsiteX165" fmla="*/ 8125 w 10000"/>
              <a:gd name="connsiteY165" fmla="*/ 3478 h 10000"/>
              <a:gd name="connsiteX166" fmla="*/ 8175 w 10000"/>
              <a:gd name="connsiteY166" fmla="*/ 3357 h 10000"/>
              <a:gd name="connsiteX167" fmla="*/ 8075 w 10000"/>
              <a:gd name="connsiteY167" fmla="*/ 3285 h 10000"/>
              <a:gd name="connsiteX168" fmla="*/ 8025 w 10000"/>
              <a:gd name="connsiteY168" fmla="*/ 3261 h 10000"/>
              <a:gd name="connsiteX169" fmla="*/ 8025 w 10000"/>
              <a:gd name="connsiteY169" fmla="*/ 3188 h 10000"/>
              <a:gd name="connsiteX170" fmla="*/ 8075 w 10000"/>
              <a:gd name="connsiteY170" fmla="*/ 3140 h 10000"/>
              <a:gd name="connsiteX171" fmla="*/ 8500 w 10000"/>
              <a:gd name="connsiteY171" fmla="*/ 2995 h 10000"/>
              <a:gd name="connsiteX172" fmla="*/ 9025 w 10000"/>
              <a:gd name="connsiteY172" fmla="*/ 2609 h 10000"/>
              <a:gd name="connsiteX173" fmla="*/ 9025 w 10000"/>
              <a:gd name="connsiteY173" fmla="*/ 2609 h 10000"/>
              <a:gd name="connsiteX174" fmla="*/ 9275 w 10000"/>
              <a:gd name="connsiteY174" fmla="*/ 2633 h 10000"/>
              <a:gd name="connsiteX175" fmla="*/ 9500 w 10000"/>
              <a:gd name="connsiteY175" fmla="*/ 2512 h 10000"/>
              <a:gd name="connsiteX176" fmla="*/ 9500 w 10000"/>
              <a:gd name="connsiteY176" fmla="*/ 2512 h 10000"/>
              <a:gd name="connsiteX177" fmla="*/ 9550 w 10000"/>
              <a:gd name="connsiteY177" fmla="*/ 2512 h 10000"/>
              <a:gd name="connsiteX178" fmla="*/ 9550 w 10000"/>
              <a:gd name="connsiteY178" fmla="*/ 2560 h 10000"/>
              <a:gd name="connsiteX179" fmla="*/ 9600 w 10000"/>
              <a:gd name="connsiteY179" fmla="*/ 2705 h 10000"/>
              <a:gd name="connsiteX180" fmla="*/ 9675 w 10000"/>
              <a:gd name="connsiteY180" fmla="*/ 2729 h 10000"/>
              <a:gd name="connsiteX181" fmla="*/ 9675 w 10000"/>
              <a:gd name="connsiteY181" fmla="*/ 2754 h 10000"/>
              <a:gd name="connsiteX182" fmla="*/ 9625 w 10000"/>
              <a:gd name="connsiteY182" fmla="*/ 2899 h 10000"/>
              <a:gd name="connsiteX183" fmla="*/ 9875 w 10000"/>
              <a:gd name="connsiteY183" fmla="*/ 2947 h 10000"/>
              <a:gd name="connsiteX184" fmla="*/ 9975 w 10000"/>
              <a:gd name="connsiteY184" fmla="*/ 3019 h 10000"/>
              <a:gd name="connsiteX185" fmla="*/ 10000 w 10000"/>
              <a:gd name="connsiteY185" fmla="*/ 3068 h 10000"/>
              <a:gd name="connsiteX186" fmla="*/ 10000 w 10000"/>
              <a:gd name="connsiteY186" fmla="*/ 3116 h 10000"/>
              <a:gd name="connsiteX187" fmla="*/ 9975 w 10000"/>
              <a:gd name="connsiteY187" fmla="*/ 3140 h 10000"/>
              <a:gd name="connsiteX188" fmla="*/ 9900 w 10000"/>
              <a:gd name="connsiteY188" fmla="*/ 3188 h 10000"/>
              <a:gd name="connsiteX189" fmla="*/ 9875 w 10000"/>
              <a:gd name="connsiteY189" fmla="*/ 3382 h 10000"/>
              <a:gd name="connsiteX190" fmla="*/ 9850 w 10000"/>
              <a:gd name="connsiteY190" fmla="*/ 3406 h 10000"/>
              <a:gd name="connsiteX191" fmla="*/ 9575 w 10000"/>
              <a:gd name="connsiteY191" fmla="*/ 3406 h 10000"/>
              <a:gd name="connsiteX192" fmla="*/ 9300 w 10000"/>
              <a:gd name="connsiteY192" fmla="*/ 3671 h 10000"/>
              <a:gd name="connsiteX193" fmla="*/ 9275 w 10000"/>
              <a:gd name="connsiteY193" fmla="*/ 3913 h 10000"/>
              <a:gd name="connsiteX194" fmla="*/ 9075 w 10000"/>
              <a:gd name="connsiteY194" fmla="*/ 4130 h 10000"/>
              <a:gd name="connsiteX195" fmla="*/ 8925 w 10000"/>
              <a:gd name="connsiteY195" fmla="*/ 4565 h 10000"/>
              <a:gd name="connsiteX196" fmla="*/ 8900 w 10000"/>
              <a:gd name="connsiteY196" fmla="*/ 4565 h 10000"/>
              <a:gd name="connsiteX197" fmla="*/ 8625 w 10000"/>
              <a:gd name="connsiteY197" fmla="*/ 4662 h 10000"/>
              <a:gd name="connsiteX198" fmla="*/ 8625 w 10000"/>
              <a:gd name="connsiteY198" fmla="*/ 4928 h 10000"/>
              <a:gd name="connsiteX199" fmla="*/ 8575 w 10000"/>
              <a:gd name="connsiteY199" fmla="*/ 4952 h 10000"/>
              <a:gd name="connsiteX200" fmla="*/ 8525 w 10000"/>
              <a:gd name="connsiteY200" fmla="*/ 4952 h 10000"/>
              <a:gd name="connsiteX201" fmla="*/ 8500 w 10000"/>
              <a:gd name="connsiteY201" fmla="*/ 5024 h 10000"/>
              <a:gd name="connsiteX202" fmla="*/ 8550 w 10000"/>
              <a:gd name="connsiteY202" fmla="*/ 5193 h 10000"/>
              <a:gd name="connsiteX203" fmla="*/ 8550 w 10000"/>
              <a:gd name="connsiteY203" fmla="*/ 5217 h 10000"/>
              <a:gd name="connsiteX204" fmla="*/ 8375 w 10000"/>
              <a:gd name="connsiteY204" fmla="*/ 5314 h 10000"/>
              <a:gd name="connsiteX205" fmla="*/ 8375 w 10000"/>
              <a:gd name="connsiteY205" fmla="*/ 5314 h 10000"/>
              <a:gd name="connsiteX206" fmla="*/ 8375 w 10000"/>
              <a:gd name="connsiteY206" fmla="*/ 5314 h 10000"/>
              <a:gd name="connsiteX207" fmla="*/ 8350 w 10000"/>
              <a:gd name="connsiteY207" fmla="*/ 5290 h 10000"/>
              <a:gd name="connsiteX208" fmla="*/ 8175 w 10000"/>
              <a:gd name="connsiteY208" fmla="*/ 4686 h 10000"/>
              <a:gd name="connsiteX209" fmla="*/ 8025 w 10000"/>
              <a:gd name="connsiteY209" fmla="*/ 4903 h 10000"/>
              <a:gd name="connsiteX210" fmla="*/ 8025 w 10000"/>
              <a:gd name="connsiteY210" fmla="*/ 4903 h 10000"/>
              <a:gd name="connsiteX211" fmla="*/ 8025 w 10000"/>
              <a:gd name="connsiteY211" fmla="*/ 4903 h 10000"/>
              <a:gd name="connsiteX212" fmla="*/ 8000 w 10000"/>
              <a:gd name="connsiteY212" fmla="*/ 4903 h 10000"/>
              <a:gd name="connsiteX213" fmla="*/ 7875 w 10000"/>
              <a:gd name="connsiteY213" fmla="*/ 4807 h 10000"/>
              <a:gd name="connsiteX214" fmla="*/ 7775 w 10000"/>
              <a:gd name="connsiteY214" fmla="*/ 4565 h 10000"/>
              <a:gd name="connsiteX215" fmla="*/ 7825 w 10000"/>
              <a:gd name="connsiteY215" fmla="*/ 4565 h 10000"/>
              <a:gd name="connsiteX216" fmla="*/ 8175 w 10000"/>
              <a:gd name="connsiteY216" fmla="*/ 4155 h 10000"/>
              <a:gd name="connsiteX217" fmla="*/ 7475 w 10000"/>
              <a:gd name="connsiteY217" fmla="*/ 4106 h 10000"/>
              <a:gd name="connsiteX218" fmla="*/ 7350 w 10000"/>
              <a:gd name="connsiteY218" fmla="*/ 4010 h 10000"/>
              <a:gd name="connsiteX219" fmla="*/ 7300 w 10000"/>
              <a:gd name="connsiteY219" fmla="*/ 3792 h 10000"/>
              <a:gd name="connsiteX220" fmla="*/ 7300 w 10000"/>
              <a:gd name="connsiteY220" fmla="*/ 3841 h 10000"/>
              <a:gd name="connsiteX221" fmla="*/ 7275 w 10000"/>
              <a:gd name="connsiteY221" fmla="*/ 3841 h 10000"/>
              <a:gd name="connsiteX222" fmla="*/ 7175 w 10000"/>
              <a:gd name="connsiteY222" fmla="*/ 3841 h 10000"/>
              <a:gd name="connsiteX223" fmla="*/ 7175 w 10000"/>
              <a:gd name="connsiteY223" fmla="*/ 3841 h 10000"/>
              <a:gd name="connsiteX224" fmla="*/ 7100 w 10000"/>
              <a:gd name="connsiteY224" fmla="*/ 3720 h 10000"/>
              <a:gd name="connsiteX225" fmla="*/ 7050 w 10000"/>
              <a:gd name="connsiteY225" fmla="*/ 3792 h 10000"/>
              <a:gd name="connsiteX226" fmla="*/ 7050 w 10000"/>
              <a:gd name="connsiteY226" fmla="*/ 3792 h 10000"/>
              <a:gd name="connsiteX227" fmla="*/ 7050 w 10000"/>
              <a:gd name="connsiteY227" fmla="*/ 3792 h 10000"/>
              <a:gd name="connsiteX228" fmla="*/ 7025 w 10000"/>
              <a:gd name="connsiteY228" fmla="*/ 3792 h 10000"/>
              <a:gd name="connsiteX229" fmla="*/ 6950 w 10000"/>
              <a:gd name="connsiteY229" fmla="*/ 3671 h 10000"/>
              <a:gd name="connsiteX230" fmla="*/ 6825 w 10000"/>
              <a:gd name="connsiteY230" fmla="*/ 3889 h 10000"/>
              <a:gd name="connsiteX231" fmla="*/ 6850 w 10000"/>
              <a:gd name="connsiteY231" fmla="*/ 3961 h 10000"/>
              <a:gd name="connsiteX232" fmla="*/ 6975 w 10000"/>
              <a:gd name="connsiteY232" fmla="*/ 3986 h 10000"/>
              <a:gd name="connsiteX233" fmla="*/ 7025 w 10000"/>
              <a:gd name="connsiteY233" fmla="*/ 3986 h 10000"/>
              <a:gd name="connsiteX234" fmla="*/ 7025 w 10000"/>
              <a:gd name="connsiteY234" fmla="*/ 4106 h 10000"/>
              <a:gd name="connsiteX235" fmla="*/ 7025 w 10000"/>
              <a:gd name="connsiteY235" fmla="*/ 4130 h 10000"/>
              <a:gd name="connsiteX236" fmla="*/ 7025 w 10000"/>
              <a:gd name="connsiteY236" fmla="*/ 4130 h 10000"/>
              <a:gd name="connsiteX237" fmla="*/ 6900 w 10000"/>
              <a:gd name="connsiteY237" fmla="*/ 4130 h 10000"/>
              <a:gd name="connsiteX238" fmla="*/ 6775 w 10000"/>
              <a:gd name="connsiteY238" fmla="*/ 4275 h 10000"/>
              <a:gd name="connsiteX239" fmla="*/ 6975 w 10000"/>
              <a:gd name="connsiteY239" fmla="*/ 4420 h 10000"/>
              <a:gd name="connsiteX240" fmla="*/ 6975 w 10000"/>
              <a:gd name="connsiteY240" fmla="*/ 4444 h 10000"/>
              <a:gd name="connsiteX241" fmla="*/ 6950 w 10000"/>
              <a:gd name="connsiteY241" fmla="*/ 4662 h 10000"/>
              <a:gd name="connsiteX242" fmla="*/ 7100 w 10000"/>
              <a:gd name="connsiteY242" fmla="*/ 5386 h 10000"/>
              <a:gd name="connsiteX243" fmla="*/ 7100 w 10000"/>
              <a:gd name="connsiteY243" fmla="*/ 5411 h 10000"/>
              <a:gd name="connsiteX244" fmla="*/ 7050 w 10000"/>
              <a:gd name="connsiteY244" fmla="*/ 5435 h 10000"/>
              <a:gd name="connsiteX245" fmla="*/ 7050 w 10000"/>
              <a:gd name="connsiteY245" fmla="*/ 5435 h 10000"/>
              <a:gd name="connsiteX246" fmla="*/ 7025 w 10000"/>
              <a:gd name="connsiteY246" fmla="*/ 5411 h 10000"/>
              <a:gd name="connsiteX247" fmla="*/ 7025 w 10000"/>
              <a:gd name="connsiteY247" fmla="*/ 5411 h 10000"/>
              <a:gd name="connsiteX248" fmla="*/ 7025 w 10000"/>
              <a:gd name="connsiteY248" fmla="*/ 5411 h 10000"/>
              <a:gd name="connsiteX249" fmla="*/ 6900 w 10000"/>
              <a:gd name="connsiteY249" fmla="*/ 5459 h 10000"/>
              <a:gd name="connsiteX250" fmla="*/ 6850 w 10000"/>
              <a:gd name="connsiteY250" fmla="*/ 5459 h 10000"/>
              <a:gd name="connsiteX251" fmla="*/ 6850 w 10000"/>
              <a:gd name="connsiteY251" fmla="*/ 5459 h 10000"/>
              <a:gd name="connsiteX252" fmla="*/ 6850 w 10000"/>
              <a:gd name="connsiteY252" fmla="*/ 5435 h 10000"/>
              <a:gd name="connsiteX253" fmla="*/ 6800 w 10000"/>
              <a:gd name="connsiteY253" fmla="*/ 5266 h 10000"/>
              <a:gd name="connsiteX254" fmla="*/ 6775 w 10000"/>
              <a:gd name="connsiteY254" fmla="*/ 5338 h 10000"/>
              <a:gd name="connsiteX255" fmla="*/ 6450 w 10000"/>
              <a:gd name="connsiteY255" fmla="*/ 5507 h 10000"/>
              <a:gd name="connsiteX256" fmla="*/ 6450 w 10000"/>
              <a:gd name="connsiteY256" fmla="*/ 5725 h 10000"/>
              <a:gd name="connsiteX257" fmla="*/ 6450 w 10000"/>
              <a:gd name="connsiteY257" fmla="*/ 5725 h 10000"/>
              <a:gd name="connsiteX258" fmla="*/ 6225 w 10000"/>
              <a:gd name="connsiteY258" fmla="*/ 5966 h 10000"/>
              <a:gd name="connsiteX259" fmla="*/ 5750 w 10000"/>
              <a:gd name="connsiteY259" fmla="*/ 6208 h 10000"/>
              <a:gd name="connsiteX260" fmla="*/ 5500 w 10000"/>
              <a:gd name="connsiteY260" fmla="*/ 6546 h 10000"/>
              <a:gd name="connsiteX261" fmla="*/ 4900 w 10000"/>
              <a:gd name="connsiteY261" fmla="*/ 7005 h 10000"/>
              <a:gd name="connsiteX262" fmla="*/ 4800 w 10000"/>
              <a:gd name="connsiteY262" fmla="*/ 7174 h 10000"/>
              <a:gd name="connsiteX263" fmla="*/ 4800 w 10000"/>
              <a:gd name="connsiteY263" fmla="*/ 7174 h 10000"/>
              <a:gd name="connsiteX264" fmla="*/ 4500 w 10000"/>
              <a:gd name="connsiteY264" fmla="*/ 7246 h 10000"/>
              <a:gd name="connsiteX265" fmla="*/ 4375 w 10000"/>
              <a:gd name="connsiteY265" fmla="*/ 7440 h 10000"/>
              <a:gd name="connsiteX266" fmla="*/ 4375 w 10000"/>
              <a:gd name="connsiteY266" fmla="*/ 7464 h 10000"/>
              <a:gd name="connsiteX267" fmla="*/ 4175 w 10000"/>
              <a:gd name="connsiteY267" fmla="*/ 7464 h 10000"/>
              <a:gd name="connsiteX268" fmla="*/ 4100 w 10000"/>
              <a:gd name="connsiteY268" fmla="*/ 7585 h 10000"/>
              <a:gd name="connsiteX269" fmla="*/ 4125 w 10000"/>
              <a:gd name="connsiteY269" fmla="*/ 8140 h 10000"/>
              <a:gd name="connsiteX270" fmla="*/ 4175 w 10000"/>
              <a:gd name="connsiteY270" fmla="*/ 8261 h 10000"/>
              <a:gd name="connsiteX271" fmla="*/ 4175 w 10000"/>
              <a:gd name="connsiteY271" fmla="*/ 8285 h 10000"/>
              <a:gd name="connsiteX272" fmla="*/ 4025 w 10000"/>
              <a:gd name="connsiteY272" fmla="*/ 8792 h 10000"/>
              <a:gd name="connsiteX273" fmla="*/ 4025 w 10000"/>
              <a:gd name="connsiteY273" fmla="*/ 9203 h 10000"/>
              <a:gd name="connsiteX274" fmla="*/ 4025 w 10000"/>
              <a:gd name="connsiteY274" fmla="*/ 9251 h 10000"/>
              <a:gd name="connsiteX275" fmla="*/ 4025 w 10000"/>
              <a:gd name="connsiteY275" fmla="*/ 9251 h 10000"/>
              <a:gd name="connsiteX276" fmla="*/ 3850 w 10000"/>
              <a:gd name="connsiteY276" fmla="*/ 9251 h 10000"/>
              <a:gd name="connsiteX277" fmla="*/ 3750 w 10000"/>
              <a:gd name="connsiteY277" fmla="*/ 9493 h 10000"/>
              <a:gd name="connsiteX278" fmla="*/ 3750 w 10000"/>
              <a:gd name="connsiteY278" fmla="*/ 9565 h 10000"/>
              <a:gd name="connsiteX279" fmla="*/ 3725 w 10000"/>
              <a:gd name="connsiteY279" fmla="*/ 9565 h 10000"/>
              <a:gd name="connsiteX280" fmla="*/ 3475 w 10000"/>
              <a:gd name="connsiteY280" fmla="*/ 9662 h 10000"/>
              <a:gd name="connsiteX281" fmla="*/ 3450 w 10000"/>
              <a:gd name="connsiteY281" fmla="*/ 9831 h 10000"/>
              <a:gd name="connsiteX282" fmla="*/ 3300 w 10000"/>
              <a:gd name="connsiteY282" fmla="*/ 10000 h 10000"/>
              <a:gd name="connsiteX283" fmla="*/ 3250 w 10000"/>
              <a:gd name="connsiteY283" fmla="*/ 10000 h 10000"/>
              <a:gd name="connsiteX284" fmla="*/ 3175 w 10000"/>
              <a:gd name="connsiteY284"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0000" h="10000">
                <a:moveTo>
                  <a:pt x="3175" y="10000"/>
                </a:moveTo>
                <a:lnTo>
                  <a:pt x="3175" y="9952"/>
                </a:lnTo>
                <a:lnTo>
                  <a:pt x="2925" y="9686"/>
                </a:lnTo>
                <a:lnTo>
                  <a:pt x="2625" y="8865"/>
                </a:lnTo>
                <a:lnTo>
                  <a:pt x="2400" y="8599"/>
                </a:lnTo>
                <a:cubicBezTo>
                  <a:pt x="2358" y="8446"/>
                  <a:pt x="2317" y="8293"/>
                  <a:pt x="2275" y="8140"/>
                </a:cubicBezTo>
                <a:lnTo>
                  <a:pt x="2025" y="7705"/>
                </a:lnTo>
                <a:cubicBezTo>
                  <a:pt x="2017" y="7641"/>
                  <a:pt x="2008" y="7576"/>
                  <a:pt x="2000" y="7512"/>
                </a:cubicBezTo>
                <a:lnTo>
                  <a:pt x="1975" y="7512"/>
                </a:lnTo>
                <a:cubicBezTo>
                  <a:pt x="1967" y="7528"/>
                  <a:pt x="1958" y="7544"/>
                  <a:pt x="1950" y="7560"/>
                </a:cubicBezTo>
                <a:lnTo>
                  <a:pt x="1950" y="7560"/>
                </a:lnTo>
                <a:lnTo>
                  <a:pt x="1950" y="7512"/>
                </a:lnTo>
                <a:cubicBezTo>
                  <a:pt x="1925" y="7472"/>
                  <a:pt x="1900" y="7431"/>
                  <a:pt x="1875" y="7391"/>
                </a:cubicBezTo>
                <a:cubicBezTo>
                  <a:pt x="1833" y="7319"/>
                  <a:pt x="1792" y="7246"/>
                  <a:pt x="1750" y="7174"/>
                </a:cubicBezTo>
                <a:lnTo>
                  <a:pt x="1600" y="6498"/>
                </a:lnTo>
                <a:cubicBezTo>
                  <a:pt x="1608" y="6433"/>
                  <a:pt x="1617" y="6369"/>
                  <a:pt x="1625" y="6304"/>
                </a:cubicBezTo>
                <a:lnTo>
                  <a:pt x="1600" y="6304"/>
                </a:lnTo>
                <a:lnTo>
                  <a:pt x="1600" y="6304"/>
                </a:lnTo>
                <a:cubicBezTo>
                  <a:pt x="1583" y="6224"/>
                  <a:pt x="1567" y="6143"/>
                  <a:pt x="1550" y="6063"/>
                </a:cubicBezTo>
                <a:cubicBezTo>
                  <a:pt x="1567" y="5974"/>
                  <a:pt x="1583" y="5886"/>
                  <a:pt x="1600" y="5797"/>
                </a:cubicBezTo>
                <a:cubicBezTo>
                  <a:pt x="1558" y="5628"/>
                  <a:pt x="1517" y="5459"/>
                  <a:pt x="1475" y="5290"/>
                </a:cubicBezTo>
                <a:lnTo>
                  <a:pt x="1475" y="5290"/>
                </a:lnTo>
                <a:cubicBezTo>
                  <a:pt x="1517" y="5250"/>
                  <a:pt x="1558" y="5209"/>
                  <a:pt x="1600" y="5169"/>
                </a:cubicBezTo>
                <a:lnTo>
                  <a:pt x="1450" y="5145"/>
                </a:lnTo>
                <a:cubicBezTo>
                  <a:pt x="1408" y="5282"/>
                  <a:pt x="1367" y="5419"/>
                  <a:pt x="1325" y="5556"/>
                </a:cubicBezTo>
                <a:lnTo>
                  <a:pt x="1325" y="5580"/>
                </a:lnTo>
                <a:lnTo>
                  <a:pt x="1075" y="5676"/>
                </a:lnTo>
                <a:lnTo>
                  <a:pt x="825" y="5676"/>
                </a:lnTo>
                <a:lnTo>
                  <a:pt x="800" y="5676"/>
                </a:lnTo>
                <a:lnTo>
                  <a:pt x="300" y="5217"/>
                </a:lnTo>
                <a:lnTo>
                  <a:pt x="300" y="5145"/>
                </a:lnTo>
                <a:lnTo>
                  <a:pt x="300" y="5145"/>
                </a:lnTo>
                <a:lnTo>
                  <a:pt x="300" y="5121"/>
                </a:lnTo>
                <a:lnTo>
                  <a:pt x="650" y="5072"/>
                </a:lnTo>
                <a:lnTo>
                  <a:pt x="750" y="5000"/>
                </a:lnTo>
                <a:cubicBezTo>
                  <a:pt x="758" y="4960"/>
                  <a:pt x="767" y="4919"/>
                  <a:pt x="775" y="4879"/>
                </a:cubicBezTo>
                <a:lnTo>
                  <a:pt x="575" y="4952"/>
                </a:lnTo>
                <a:lnTo>
                  <a:pt x="300" y="4952"/>
                </a:lnTo>
                <a:lnTo>
                  <a:pt x="300" y="4952"/>
                </a:lnTo>
                <a:lnTo>
                  <a:pt x="0" y="4638"/>
                </a:lnTo>
                <a:lnTo>
                  <a:pt x="0" y="4638"/>
                </a:lnTo>
                <a:lnTo>
                  <a:pt x="0" y="4614"/>
                </a:lnTo>
                <a:lnTo>
                  <a:pt x="100" y="4541"/>
                </a:lnTo>
                <a:lnTo>
                  <a:pt x="275" y="4541"/>
                </a:lnTo>
                <a:lnTo>
                  <a:pt x="275" y="4396"/>
                </a:lnTo>
                <a:lnTo>
                  <a:pt x="275" y="4396"/>
                </a:lnTo>
                <a:lnTo>
                  <a:pt x="300" y="4396"/>
                </a:lnTo>
                <a:lnTo>
                  <a:pt x="300" y="4396"/>
                </a:lnTo>
                <a:lnTo>
                  <a:pt x="700" y="4493"/>
                </a:lnTo>
                <a:cubicBezTo>
                  <a:pt x="742" y="4453"/>
                  <a:pt x="783" y="4412"/>
                  <a:pt x="825" y="4372"/>
                </a:cubicBezTo>
                <a:lnTo>
                  <a:pt x="850" y="4372"/>
                </a:lnTo>
                <a:lnTo>
                  <a:pt x="850" y="4372"/>
                </a:lnTo>
                <a:lnTo>
                  <a:pt x="950" y="4444"/>
                </a:lnTo>
                <a:lnTo>
                  <a:pt x="1050" y="4396"/>
                </a:lnTo>
                <a:lnTo>
                  <a:pt x="900" y="3986"/>
                </a:lnTo>
                <a:lnTo>
                  <a:pt x="700" y="3889"/>
                </a:lnTo>
                <a:lnTo>
                  <a:pt x="700" y="3865"/>
                </a:lnTo>
                <a:cubicBezTo>
                  <a:pt x="717" y="3800"/>
                  <a:pt x="733" y="3736"/>
                  <a:pt x="750" y="3671"/>
                </a:cubicBezTo>
                <a:lnTo>
                  <a:pt x="525" y="3623"/>
                </a:lnTo>
                <a:lnTo>
                  <a:pt x="525" y="3623"/>
                </a:lnTo>
                <a:cubicBezTo>
                  <a:pt x="517" y="3615"/>
                  <a:pt x="508" y="3607"/>
                  <a:pt x="500" y="3599"/>
                </a:cubicBezTo>
                <a:cubicBezTo>
                  <a:pt x="517" y="3551"/>
                  <a:pt x="533" y="3502"/>
                  <a:pt x="550" y="3454"/>
                </a:cubicBezTo>
                <a:lnTo>
                  <a:pt x="825" y="3068"/>
                </a:lnTo>
                <a:lnTo>
                  <a:pt x="850" y="3068"/>
                </a:lnTo>
                <a:lnTo>
                  <a:pt x="850" y="3068"/>
                </a:lnTo>
                <a:lnTo>
                  <a:pt x="850" y="3068"/>
                </a:lnTo>
                <a:lnTo>
                  <a:pt x="975" y="3188"/>
                </a:lnTo>
                <a:lnTo>
                  <a:pt x="1300" y="3116"/>
                </a:lnTo>
                <a:cubicBezTo>
                  <a:pt x="1358" y="3027"/>
                  <a:pt x="1417" y="2939"/>
                  <a:pt x="1475" y="2850"/>
                </a:cubicBezTo>
                <a:lnTo>
                  <a:pt x="1650" y="2705"/>
                </a:lnTo>
                <a:lnTo>
                  <a:pt x="1850" y="2367"/>
                </a:lnTo>
                <a:lnTo>
                  <a:pt x="1975" y="2343"/>
                </a:lnTo>
                <a:cubicBezTo>
                  <a:pt x="1983" y="2311"/>
                  <a:pt x="1992" y="2278"/>
                  <a:pt x="2000" y="2246"/>
                </a:cubicBezTo>
                <a:cubicBezTo>
                  <a:pt x="2042" y="2182"/>
                  <a:pt x="2083" y="2117"/>
                  <a:pt x="2125" y="2053"/>
                </a:cubicBezTo>
                <a:lnTo>
                  <a:pt x="2300" y="1957"/>
                </a:lnTo>
                <a:cubicBezTo>
                  <a:pt x="2275" y="1949"/>
                  <a:pt x="2250" y="1940"/>
                  <a:pt x="2225" y="1932"/>
                </a:cubicBezTo>
                <a:lnTo>
                  <a:pt x="2225" y="1908"/>
                </a:lnTo>
                <a:lnTo>
                  <a:pt x="2225" y="1908"/>
                </a:lnTo>
                <a:cubicBezTo>
                  <a:pt x="2242" y="1876"/>
                  <a:pt x="2258" y="1844"/>
                  <a:pt x="2275" y="1812"/>
                </a:cubicBezTo>
                <a:cubicBezTo>
                  <a:pt x="2258" y="1788"/>
                  <a:pt x="2242" y="1763"/>
                  <a:pt x="2225" y="1739"/>
                </a:cubicBezTo>
                <a:lnTo>
                  <a:pt x="2225" y="1715"/>
                </a:lnTo>
                <a:cubicBezTo>
                  <a:pt x="2242" y="1691"/>
                  <a:pt x="2258" y="1667"/>
                  <a:pt x="2275" y="1643"/>
                </a:cubicBezTo>
                <a:lnTo>
                  <a:pt x="2500" y="1522"/>
                </a:lnTo>
                <a:cubicBezTo>
                  <a:pt x="2483" y="1490"/>
                  <a:pt x="2467" y="1457"/>
                  <a:pt x="2450" y="1425"/>
                </a:cubicBezTo>
                <a:lnTo>
                  <a:pt x="2300" y="1425"/>
                </a:lnTo>
                <a:cubicBezTo>
                  <a:pt x="2292" y="1417"/>
                  <a:pt x="2283" y="1409"/>
                  <a:pt x="2275" y="1401"/>
                </a:cubicBezTo>
                <a:lnTo>
                  <a:pt x="2275" y="1304"/>
                </a:lnTo>
                <a:lnTo>
                  <a:pt x="2125" y="1280"/>
                </a:lnTo>
                <a:cubicBezTo>
                  <a:pt x="2083" y="1232"/>
                  <a:pt x="2042" y="1183"/>
                  <a:pt x="2000" y="1135"/>
                </a:cubicBezTo>
                <a:lnTo>
                  <a:pt x="2000" y="1087"/>
                </a:lnTo>
                <a:lnTo>
                  <a:pt x="2100" y="1014"/>
                </a:lnTo>
                <a:lnTo>
                  <a:pt x="2025" y="918"/>
                </a:lnTo>
                <a:lnTo>
                  <a:pt x="2025" y="894"/>
                </a:lnTo>
                <a:cubicBezTo>
                  <a:pt x="2050" y="870"/>
                  <a:pt x="2075" y="845"/>
                  <a:pt x="2100" y="821"/>
                </a:cubicBezTo>
                <a:lnTo>
                  <a:pt x="2000" y="773"/>
                </a:lnTo>
                <a:lnTo>
                  <a:pt x="2000" y="749"/>
                </a:lnTo>
                <a:lnTo>
                  <a:pt x="2000" y="676"/>
                </a:lnTo>
                <a:lnTo>
                  <a:pt x="1975" y="676"/>
                </a:lnTo>
                <a:cubicBezTo>
                  <a:pt x="1967" y="668"/>
                  <a:pt x="1958" y="660"/>
                  <a:pt x="1950" y="652"/>
                </a:cubicBezTo>
                <a:cubicBezTo>
                  <a:pt x="1967" y="604"/>
                  <a:pt x="1983" y="555"/>
                  <a:pt x="2000" y="507"/>
                </a:cubicBezTo>
                <a:cubicBezTo>
                  <a:pt x="2008" y="491"/>
                  <a:pt x="2017" y="475"/>
                  <a:pt x="2025" y="459"/>
                </a:cubicBezTo>
                <a:lnTo>
                  <a:pt x="2125" y="435"/>
                </a:lnTo>
                <a:lnTo>
                  <a:pt x="2575" y="556"/>
                </a:lnTo>
                <a:lnTo>
                  <a:pt x="2850" y="459"/>
                </a:lnTo>
                <a:lnTo>
                  <a:pt x="2975" y="507"/>
                </a:lnTo>
                <a:cubicBezTo>
                  <a:pt x="3000" y="467"/>
                  <a:pt x="3025" y="426"/>
                  <a:pt x="3050" y="386"/>
                </a:cubicBezTo>
                <a:lnTo>
                  <a:pt x="3250" y="242"/>
                </a:lnTo>
                <a:lnTo>
                  <a:pt x="3850" y="0"/>
                </a:lnTo>
                <a:lnTo>
                  <a:pt x="3850" y="0"/>
                </a:lnTo>
                <a:lnTo>
                  <a:pt x="3850" y="0"/>
                </a:lnTo>
                <a:lnTo>
                  <a:pt x="4100" y="145"/>
                </a:lnTo>
                <a:lnTo>
                  <a:pt x="4100" y="169"/>
                </a:lnTo>
                <a:cubicBezTo>
                  <a:pt x="4108" y="193"/>
                  <a:pt x="4117" y="218"/>
                  <a:pt x="4125" y="242"/>
                </a:cubicBezTo>
                <a:cubicBezTo>
                  <a:pt x="4142" y="226"/>
                  <a:pt x="4158" y="209"/>
                  <a:pt x="4175" y="193"/>
                </a:cubicBezTo>
                <a:lnTo>
                  <a:pt x="4225" y="193"/>
                </a:lnTo>
                <a:lnTo>
                  <a:pt x="4225" y="193"/>
                </a:lnTo>
                <a:lnTo>
                  <a:pt x="4225" y="242"/>
                </a:lnTo>
                <a:cubicBezTo>
                  <a:pt x="4192" y="338"/>
                  <a:pt x="4158" y="435"/>
                  <a:pt x="4125" y="531"/>
                </a:cubicBezTo>
                <a:lnTo>
                  <a:pt x="3975" y="652"/>
                </a:lnTo>
                <a:cubicBezTo>
                  <a:pt x="3967" y="700"/>
                  <a:pt x="3958" y="749"/>
                  <a:pt x="3950" y="797"/>
                </a:cubicBezTo>
                <a:lnTo>
                  <a:pt x="3950" y="797"/>
                </a:lnTo>
                <a:lnTo>
                  <a:pt x="3750" y="821"/>
                </a:lnTo>
                <a:lnTo>
                  <a:pt x="3750" y="1063"/>
                </a:lnTo>
                <a:lnTo>
                  <a:pt x="3900" y="1135"/>
                </a:lnTo>
                <a:lnTo>
                  <a:pt x="3900" y="1159"/>
                </a:lnTo>
                <a:cubicBezTo>
                  <a:pt x="3925" y="1207"/>
                  <a:pt x="3950" y="1256"/>
                  <a:pt x="3975" y="1304"/>
                </a:cubicBezTo>
                <a:lnTo>
                  <a:pt x="3975" y="1329"/>
                </a:lnTo>
                <a:lnTo>
                  <a:pt x="3750" y="1473"/>
                </a:lnTo>
                <a:lnTo>
                  <a:pt x="3750" y="1473"/>
                </a:lnTo>
                <a:lnTo>
                  <a:pt x="3725" y="1473"/>
                </a:lnTo>
                <a:lnTo>
                  <a:pt x="3725" y="1473"/>
                </a:lnTo>
                <a:lnTo>
                  <a:pt x="3650" y="1353"/>
                </a:lnTo>
                <a:cubicBezTo>
                  <a:pt x="3633" y="1369"/>
                  <a:pt x="3617" y="1385"/>
                  <a:pt x="3600" y="1401"/>
                </a:cubicBezTo>
                <a:lnTo>
                  <a:pt x="3700" y="1594"/>
                </a:lnTo>
                <a:cubicBezTo>
                  <a:pt x="3683" y="1667"/>
                  <a:pt x="3667" y="1739"/>
                  <a:pt x="3650" y="1812"/>
                </a:cubicBezTo>
                <a:lnTo>
                  <a:pt x="3750" y="1957"/>
                </a:lnTo>
                <a:lnTo>
                  <a:pt x="3900" y="1957"/>
                </a:lnTo>
                <a:lnTo>
                  <a:pt x="4450" y="2246"/>
                </a:lnTo>
                <a:lnTo>
                  <a:pt x="4450" y="2295"/>
                </a:lnTo>
                <a:lnTo>
                  <a:pt x="4450" y="2295"/>
                </a:lnTo>
                <a:cubicBezTo>
                  <a:pt x="4446" y="2342"/>
                  <a:pt x="4442" y="2388"/>
                  <a:pt x="4438" y="2435"/>
                </a:cubicBezTo>
                <a:cubicBezTo>
                  <a:pt x="4455" y="2577"/>
                  <a:pt x="4351" y="2776"/>
                  <a:pt x="4368" y="2918"/>
                </a:cubicBezTo>
                <a:lnTo>
                  <a:pt x="5050" y="3333"/>
                </a:lnTo>
                <a:lnTo>
                  <a:pt x="5550" y="3333"/>
                </a:lnTo>
                <a:lnTo>
                  <a:pt x="5575" y="3333"/>
                </a:lnTo>
                <a:cubicBezTo>
                  <a:pt x="5633" y="3398"/>
                  <a:pt x="5692" y="3462"/>
                  <a:pt x="5750" y="3527"/>
                </a:cubicBezTo>
                <a:lnTo>
                  <a:pt x="6525" y="3671"/>
                </a:lnTo>
                <a:lnTo>
                  <a:pt x="6775" y="3647"/>
                </a:lnTo>
                <a:cubicBezTo>
                  <a:pt x="6783" y="3623"/>
                  <a:pt x="6792" y="3599"/>
                  <a:pt x="6800" y="3575"/>
                </a:cubicBezTo>
                <a:cubicBezTo>
                  <a:pt x="6783" y="3551"/>
                  <a:pt x="6767" y="3526"/>
                  <a:pt x="6750" y="3502"/>
                </a:cubicBezTo>
                <a:lnTo>
                  <a:pt x="6750" y="3478"/>
                </a:lnTo>
                <a:cubicBezTo>
                  <a:pt x="6758" y="3454"/>
                  <a:pt x="6767" y="3430"/>
                  <a:pt x="6775" y="3406"/>
                </a:cubicBezTo>
                <a:cubicBezTo>
                  <a:pt x="6792" y="3317"/>
                  <a:pt x="6808" y="3229"/>
                  <a:pt x="6825" y="3140"/>
                </a:cubicBezTo>
                <a:lnTo>
                  <a:pt x="6825" y="3116"/>
                </a:lnTo>
                <a:lnTo>
                  <a:pt x="7050" y="3068"/>
                </a:lnTo>
                <a:lnTo>
                  <a:pt x="7050" y="3068"/>
                </a:lnTo>
                <a:lnTo>
                  <a:pt x="7050" y="3068"/>
                </a:lnTo>
                <a:cubicBezTo>
                  <a:pt x="7058" y="3076"/>
                  <a:pt x="7067" y="3084"/>
                  <a:pt x="7075" y="3092"/>
                </a:cubicBezTo>
                <a:lnTo>
                  <a:pt x="7075" y="3285"/>
                </a:lnTo>
                <a:cubicBezTo>
                  <a:pt x="7083" y="3301"/>
                  <a:pt x="7092" y="3317"/>
                  <a:pt x="7100" y="3333"/>
                </a:cubicBezTo>
                <a:lnTo>
                  <a:pt x="7150" y="3357"/>
                </a:lnTo>
                <a:lnTo>
                  <a:pt x="7150" y="3357"/>
                </a:lnTo>
                <a:cubicBezTo>
                  <a:pt x="7125" y="3373"/>
                  <a:pt x="7100" y="3390"/>
                  <a:pt x="7075" y="3406"/>
                </a:cubicBezTo>
                <a:cubicBezTo>
                  <a:pt x="7083" y="3438"/>
                  <a:pt x="7092" y="3470"/>
                  <a:pt x="7100" y="3502"/>
                </a:cubicBezTo>
                <a:lnTo>
                  <a:pt x="7350" y="3575"/>
                </a:lnTo>
                <a:lnTo>
                  <a:pt x="8125" y="3478"/>
                </a:lnTo>
                <a:cubicBezTo>
                  <a:pt x="8142" y="3438"/>
                  <a:pt x="8158" y="3397"/>
                  <a:pt x="8175" y="3357"/>
                </a:cubicBezTo>
                <a:lnTo>
                  <a:pt x="8075" y="3285"/>
                </a:lnTo>
                <a:lnTo>
                  <a:pt x="8025" y="3261"/>
                </a:lnTo>
                <a:lnTo>
                  <a:pt x="8025" y="3188"/>
                </a:lnTo>
                <a:cubicBezTo>
                  <a:pt x="8042" y="3172"/>
                  <a:pt x="8058" y="3156"/>
                  <a:pt x="8075" y="3140"/>
                </a:cubicBezTo>
                <a:lnTo>
                  <a:pt x="8500" y="2995"/>
                </a:lnTo>
                <a:lnTo>
                  <a:pt x="9025" y="2609"/>
                </a:lnTo>
                <a:lnTo>
                  <a:pt x="9025" y="2609"/>
                </a:lnTo>
                <a:lnTo>
                  <a:pt x="9275" y="2633"/>
                </a:lnTo>
                <a:lnTo>
                  <a:pt x="9500" y="2512"/>
                </a:lnTo>
                <a:lnTo>
                  <a:pt x="9500" y="2512"/>
                </a:lnTo>
                <a:lnTo>
                  <a:pt x="9550" y="2512"/>
                </a:lnTo>
                <a:lnTo>
                  <a:pt x="9550" y="2560"/>
                </a:lnTo>
                <a:cubicBezTo>
                  <a:pt x="9567" y="2608"/>
                  <a:pt x="9583" y="2657"/>
                  <a:pt x="9600" y="2705"/>
                </a:cubicBezTo>
                <a:lnTo>
                  <a:pt x="9675" y="2729"/>
                </a:lnTo>
                <a:lnTo>
                  <a:pt x="9675" y="2754"/>
                </a:lnTo>
                <a:cubicBezTo>
                  <a:pt x="9658" y="2802"/>
                  <a:pt x="9642" y="2851"/>
                  <a:pt x="9625" y="2899"/>
                </a:cubicBezTo>
                <a:lnTo>
                  <a:pt x="9875" y="2947"/>
                </a:lnTo>
                <a:lnTo>
                  <a:pt x="9975" y="3019"/>
                </a:lnTo>
                <a:cubicBezTo>
                  <a:pt x="9983" y="3035"/>
                  <a:pt x="9992" y="3052"/>
                  <a:pt x="10000" y="3068"/>
                </a:cubicBezTo>
                <a:lnTo>
                  <a:pt x="10000" y="3116"/>
                </a:lnTo>
                <a:cubicBezTo>
                  <a:pt x="9992" y="3124"/>
                  <a:pt x="9983" y="3132"/>
                  <a:pt x="9975" y="3140"/>
                </a:cubicBezTo>
                <a:lnTo>
                  <a:pt x="9900" y="3188"/>
                </a:lnTo>
                <a:cubicBezTo>
                  <a:pt x="9892" y="3253"/>
                  <a:pt x="9883" y="3317"/>
                  <a:pt x="9875" y="3382"/>
                </a:cubicBezTo>
                <a:cubicBezTo>
                  <a:pt x="9867" y="3390"/>
                  <a:pt x="9858" y="3398"/>
                  <a:pt x="9850" y="3406"/>
                </a:cubicBezTo>
                <a:lnTo>
                  <a:pt x="9575" y="3406"/>
                </a:lnTo>
                <a:lnTo>
                  <a:pt x="9300" y="3671"/>
                </a:lnTo>
                <a:cubicBezTo>
                  <a:pt x="9292" y="3752"/>
                  <a:pt x="9283" y="3832"/>
                  <a:pt x="9275" y="3913"/>
                </a:cubicBezTo>
                <a:cubicBezTo>
                  <a:pt x="9208" y="3985"/>
                  <a:pt x="9142" y="4058"/>
                  <a:pt x="9075" y="4130"/>
                </a:cubicBezTo>
                <a:lnTo>
                  <a:pt x="8925" y="4565"/>
                </a:lnTo>
                <a:lnTo>
                  <a:pt x="8900" y="4565"/>
                </a:lnTo>
                <a:lnTo>
                  <a:pt x="8625" y="4662"/>
                </a:lnTo>
                <a:lnTo>
                  <a:pt x="8625" y="4928"/>
                </a:lnTo>
                <a:lnTo>
                  <a:pt x="8575" y="4952"/>
                </a:lnTo>
                <a:lnTo>
                  <a:pt x="8525" y="4952"/>
                </a:lnTo>
                <a:cubicBezTo>
                  <a:pt x="8517" y="4976"/>
                  <a:pt x="8508" y="5000"/>
                  <a:pt x="8500" y="5024"/>
                </a:cubicBezTo>
                <a:cubicBezTo>
                  <a:pt x="8517" y="5080"/>
                  <a:pt x="8533" y="5137"/>
                  <a:pt x="8550" y="5193"/>
                </a:cubicBezTo>
                <a:lnTo>
                  <a:pt x="8550" y="5217"/>
                </a:lnTo>
                <a:lnTo>
                  <a:pt x="8375" y="5314"/>
                </a:lnTo>
                <a:lnTo>
                  <a:pt x="8375" y="5314"/>
                </a:lnTo>
                <a:lnTo>
                  <a:pt x="8375" y="5314"/>
                </a:lnTo>
                <a:cubicBezTo>
                  <a:pt x="8367" y="5306"/>
                  <a:pt x="8358" y="5298"/>
                  <a:pt x="8350" y="5290"/>
                </a:cubicBezTo>
                <a:cubicBezTo>
                  <a:pt x="8292" y="5089"/>
                  <a:pt x="8233" y="4887"/>
                  <a:pt x="8175" y="4686"/>
                </a:cubicBezTo>
                <a:lnTo>
                  <a:pt x="8025" y="4903"/>
                </a:lnTo>
                <a:lnTo>
                  <a:pt x="8025" y="4903"/>
                </a:lnTo>
                <a:lnTo>
                  <a:pt x="8025" y="4903"/>
                </a:lnTo>
                <a:lnTo>
                  <a:pt x="8000" y="4903"/>
                </a:lnTo>
                <a:lnTo>
                  <a:pt x="7875" y="4807"/>
                </a:lnTo>
                <a:cubicBezTo>
                  <a:pt x="7842" y="4726"/>
                  <a:pt x="7808" y="4646"/>
                  <a:pt x="7775" y="4565"/>
                </a:cubicBezTo>
                <a:lnTo>
                  <a:pt x="7825" y="4565"/>
                </a:lnTo>
                <a:lnTo>
                  <a:pt x="8175" y="4155"/>
                </a:lnTo>
                <a:lnTo>
                  <a:pt x="7475" y="4106"/>
                </a:lnTo>
                <a:lnTo>
                  <a:pt x="7350" y="4010"/>
                </a:lnTo>
                <a:cubicBezTo>
                  <a:pt x="7333" y="3937"/>
                  <a:pt x="7317" y="3865"/>
                  <a:pt x="7300" y="3792"/>
                </a:cubicBezTo>
                <a:lnTo>
                  <a:pt x="7300" y="3841"/>
                </a:lnTo>
                <a:lnTo>
                  <a:pt x="7275" y="3841"/>
                </a:lnTo>
                <a:lnTo>
                  <a:pt x="7175" y="3841"/>
                </a:lnTo>
                <a:lnTo>
                  <a:pt x="7175" y="3841"/>
                </a:lnTo>
                <a:cubicBezTo>
                  <a:pt x="7150" y="3801"/>
                  <a:pt x="7125" y="3760"/>
                  <a:pt x="7100" y="3720"/>
                </a:cubicBezTo>
                <a:cubicBezTo>
                  <a:pt x="7083" y="3744"/>
                  <a:pt x="7067" y="3768"/>
                  <a:pt x="7050" y="3792"/>
                </a:cubicBezTo>
                <a:lnTo>
                  <a:pt x="7050" y="3792"/>
                </a:lnTo>
                <a:lnTo>
                  <a:pt x="7050" y="3792"/>
                </a:lnTo>
                <a:lnTo>
                  <a:pt x="7025" y="3792"/>
                </a:lnTo>
                <a:cubicBezTo>
                  <a:pt x="7000" y="3752"/>
                  <a:pt x="6975" y="3711"/>
                  <a:pt x="6950" y="3671"/>
                </a:cubicBezTo>
                <a:lnTo>
                  <a:pt x="6825" y="3889"/>
                </a:lnTo>
                <a:cubicBezTo>
                  <a:pt x="6833" y="3913"/>
                  <a:pt x="6842" y="3937"/>
                  <a:pt x="6850" y="3961"/>
                </a:cubicBezTo>
                <a:lnTo>
                  <a:pt x="6975" y="3986"/>
                </a:lnTo>
                <a:lnTo>
                  <a:pt x="7025" y="3986"/>
                </a:lnTo>
                <a:lnTo>
                  <a:pt x="7025" y="4106"/>
                </a:lnTo>
                <a:lnTo>
                  <a:pt x="7025" y="4130"/>
                </a:lnTo>
                <a:lnTo>
                  <a:pt x="7025" y="4130"/>
                </a:lnTo>
                <a:lnTo>
                  <a:pt x="6900" y="4130"/>
                </a:lnTo>
                <a:cubicBezTo>
                  <a:pt x="6858" y="4178"/>
                  <a:pt x="6817" y="4227"/>
                  <a:pt x="6775" y="4275"/>
                </a:cubicBezTo>
                <a:lnTo>
                  <a:pt x="6975" y="4420"/>
                </a:lnTo>
                <a:lnTo>
                  <a:pt x="6975" y="4444"/>
                </a:lnTo>
                <a:cubicBezTo>
                  <a:pt x="6967" y="4517"/>
                  <a:pt x="6958" y="4589"/>
                  <a:pt x="6950" y="4662"/>
                </a:cubicBezTo>
                <a:lnTo>
                  <a:pt x="7100" y="5386"/>
                </a:lnTo>
                <a:lnTo>
                  <a:pt x="7100" y="5411"/>
                </a:lnTo>
                <a:lnTo>
                  <a:pt x="7050" y="5435"/>
                </a:lnTo>
                <a:lnTo>
                  <a:pt x="7050" y="5435"/>
                </a:lnTo>
                <a:cubicBezTo>
                  <a:pt x="7042" y="5427"/>
                  <a:pt x="7033" y="5419"/>
                  <a:pt x="7025" y="5411"/>
                </a:cubicBezTo>
                <a:lnTo>
                  <a:pt x="7025" y="5411"/>
                </a:lnTo>
                <a:lnTo>
                  <a:pt x="7025" y="5411"/>
                </a:lnTo>
                <a:lnTo>
                  <a:pt x="6900" y="5459"/>
                </a:lnTo>
                <a:lnTo>
                  <a:pt x="6850" y="5459"/>
                </a:lnTo>
                <a:lnTo>
                  <a:pt x="6850" y="5459"/>
                </a:lnTo>
                <a:lnTo>
                  <a:pt x="6850" y="5435"/>
                </a:lnTo>
                <a:cubicBezTo>
                  <a:pt x="6833" y="5379"/>
                  <a:pt x="6817" y="5322"/>
                  <a:pt x="6800" y="5266"/>
                </a:cubicBezTo>
                <a:cubicBezTo>
                  <a:pt x="6792" y="5290"/>
                  <a:pt x="6783" y="5314"/>
                  <a:pt x="6775" y="5338"/>
                </a:cubicBezTo>
                <a:lnTo>
                  <a:pt x="6450" y="5507"/>
                </a:lnTo>
                <a:lnTo>
                  <a:pt x="6450" y="5725"/>
                </a:lnTo>
                <a:lnTo>
                  <a:pt x="6450" y="5725"/>
                </a:lnTo>
                <a:lnTo>
                  <a:pt x="6225" y="5966"/>
                </a:lnTo>
                <a:lnTo>
                  <a:pt x="5750" y="6208"/>
                </a:lnTo>
                <a:lnTo>
                  <a:pt x="5500" y="6546"/>
                </a:lnTo>
                <a:lnTo>
                  <a:pt x="4900" y="7005"/>
                </a:lnTo>
                <a:lnTo>
                  <a:pt x="4800" y="7174"/>
                </a:lnTo>
                <a:lnTo>
                  <a:pt x="4800" y="7174"/>
                </a:lnTo>
                <a:lnTo>
                  <a:pt x="4500" y="7246"/>
                </a:lnTo>
                <a:lnTo>
                  <a:pt x="4375" y="7440"/>
                </a:lnTo>
                <a:lnTo>
                  <a:pt x="4375" y="7464"/>
                </a:lnTo>
                <a:lnTo>
                  <a:pt x="4175" y="7464"/>
                </a:lnTo>
                <a:cubicBezTo>
                  <a:pt x="4150" y="7504"/>
                  <a:pt x="4125" y="7545"/>
                  <a:pt x="4100" y="7585"/>
                </a:cubicBezTo>
                <a:cubicBezTo>
                  <a:pt x="4108" y="7770"/>
                  <a:pt x="4117" y="7955"/>
                  <a:pt x="4125" y="8140"/>
                </a:cubicBezTo>
                <a:cubicBezTo>
                  <a:pt x="4142" y="8180"/>
                  <a:pt x="4158" y="8221"/>
                  <a:pt x="4175" y="8261"/>
                </a:cubicBezTo>
                <a:lnTo>
                  <a:pt x="4175" y="8285"/>
                </a:lnTo>
                <a:lnTo>
                  <a:pt x="4025" y="8792"/>
                </a:lnTo>
                <a:lnTo>
                  <a:pt x="4025" y="9203"/>
                </a:lnTo>
                <a:lnTo>
                  <a:pt x="4025" y="9251"/>
                </a:lnTo>
                <a:lnTo>
                  <a:pt x="4025" y="9251"/>
                </a:lnTo>
                <a:lnTo>
                  <a:pt x="3850" y="9251"/>
                </a:lnTo>
                <a:cubicBezTo>
                  <a:pt x="3817" y="9332"/>
                  <a:pt x="3783" y="9412"/>
                  <a:pt x="3750" y="9493"/>
                </a:cubicBezTo>
                <a:lnTo>
                  <a:pt x="3750" y="9565"/>
                </a:lnTo>
                <a:lnTo>
                  <a:pt x="3725" y="9565"/>
                </a:lnTo>
                <a:lnTo>
                  <a:pt x="3475" y="9662"/>
                </a:lnTo>
                <a:cubicBezTo>
                  <a:pt x="3467" y="9718"/>
                  <a:pt x="3458" y="9775"/>
                  <a:pt x="3450" y="9831"/>
                </a:cubicBezTo>
                <a:lnTo>
                  <a:pt x="3300" y="10000"/>
                </a:lnTo>
                <a:lnTo>
                  <a:pt x="3250" y="10000"/>
                </a:lnTo>
                <a:lnTo>
                  <a:pt x="3175" y="1000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5" name="Rectangle 407"/>
          <p:cNvSpPr>
            <a:spLocks noChangeArrowheads="1"/>
          </p:cNvSpPr>
          <p:nvPr/>
        </p:nvSpPr>
        <p:spPr bwMode="gray">
          <a:xfrm>
            <a:off x="2436853" y="5114032"/>
            <a:ext cx="1691" cy="1714"/>
          </a:xfrm>
          <a:prstGeom prst="rect">
            <a:avLst/>
          </a:prstGeom>
          <a:solidFill>
            <a:srgbClr val="B4B4B4"/>
          </a:solidFill>
          <a:ln w="317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6" name="Freeform 408"/>
          <p:cNvSpPr>
            <a:spLocks/>
          </p:cNvSpPr>
          <p:nvPr/>
        </p:nvSpPr>
        <p:spPr bwMode="gray">
          <a:xfrm>
            <a:off x="1816509" y="3904211"/>
            <a:ext cx="385391" cy="351294"/>
          </a:xfrm>
          <a:custGeom>
            <a:avLst/>
            <a:gdLst>
              <a:gd name="T0" fmla="*/ 228 w 228"/>
              <a:gd name="T1" fmla="*/ 24 h 205"/>
              <a:gd name="T2" fmla="*/ 212 w 228"/>
              <a:gd name="T3" fmla="*/ 19 h 205"/>
              <a:gd name="T4" fmla="*/ 206 w 228"/>
              <a:gd name="T5" fmla="*/ 18 h 205"/>
              <a:gd name="T6" fmla="*/ 197 w 228"/>
              <a:gd name="T7" fmla="*/ 15 h 205"/>
              <a:gd name="T8" fmla="*/ 195 w 228"/>
              <a:gd name="T9" fmla="*/ 12 h 205"/>
              <a:gd name="T10" fmla="*/ 188 w 228"/>
              <a:gd name="T11" fmla="*/ 4 h 205"/>
              <a:gd name="T12" fmla="*/ 184 w 228"/>
              <a:gd name="T13" fmla="*/ 3 h 205"/>
              <a:gd name="T14" fmla="*/ 172 w 228"/>
              <a:gd name="T15" fmla="*/ 7 h 205"/>
              <a:gd name="T16" fmla="*/ 159 w 228"/>
              <a:gd name="T17" fmla="*/ 12 h 205"/>
              <a:gd name="T18" fmla="*/ 155 w 228"/>
              <a:gd name="T19" fmla="*/ 13 h 205"/>
              <a:gd name="T20" fmla="*/ 152 w 228"/>
              <a:gd name="T21" fmla="*/ 18 h 205"/>
              <a:gd name="T22" fmla="*/ 153 w 228"/>
              <a:gd name="T23" fmla="*/ 23 h 205"/>
              <a:gd name="T24" fmla="*/ 153 w 228"/>
              <a:gd name="T25" fmla="*/ 35 h 205"/>
              <a:gd name="T26" fmla="*/ 148 w 228"/>
              <a:gd name="T27" fmla="*/ 44 h 205"/>
              <a:gd name="T28" fmla="*/ 143 w 228"/>
              <a:gd name="T29" fmla="*/ 46 h 205"/>
              <a:gd name="T30" fmla="*/ 133 w 228"/>
              <a:gd name="T31" fmla="*/ 44 h 205"/>
              <a:gd name="T32" fmla="*/ 127 w 228"/>
              <a:gd name="T33" fmla="*/ 40 h 205"/>
              <a:gd name="T34" fmla="*/ 110 w 228"/>
              <a:gd name="T35" fmla="*/ 31 h 205"/>
              <a:gd name="T36" fmla="*/ 105 w 228"/>
              <a:gd name="T37" fmla="*/ 31 h 205"/>
              <a:gd name="T38" fmla="*/ 95 w 228"/>
              <a:gd name="T39" fmla="*/ 26 h 205"/>
              <a:gd name="T40" fmla="*/ 90 w 228"/>
              <a:gd name="T41" fmla="*/ 20 h 205"/>
              <a:gd name="T42" fmla="*/ 89 w 228"/>
              <a:gd name="T43" fmla="*/ 13 h 205"/>
              <a:gd name="T44" fmla="*/ 83 w 228"/>
              <a:gd name="T45" fmla="*/ 10 h 205"/>
              <a:gd name="T46" fmla="*/ 79 w 228"/>
              <a:gd name="T47" fmla="*/ 9 h 205"/>
              <a:gd name="T48" fmla="*/ 71 w 228"/>
              <a:gd name="T49" fmla="*/ 5 h 205"/>
              <a:gd name="T50" fmla="*/ 66 w 228"/>
              <a:gd name="T51" fmla="*/ 4 h 205"/>
              <a:gd name="T52" fmla="*/ 59 w 228"/>
              <a:gd name="T53" fmla="*/ 4 h 205"/>
              <a:gd name="T54" fmla="*/ 47 w 228"/>
              <a:gd name="T55" fmla="*/ 2 h 205"/>
              <a:gd name="T56" fmla="*/ 45 w 228"/>
              <a:gd name="T57" fmla="*/ 0 h 205"/>
              <a:gd name="T58" fmla="*/ 42 w 228"/>
              <a:gd name="T59" fmla="*/ 5 h 205"/>
              <a:gd name="T60" fmla="*/ 37 w 228"/>
              <a:gd name="T61" fmla="*/ 14 h 205"/>
              <a:gd name="T62" fmla="*/ 34 w 228"/>
              <a:gd name="T63" fmla="*/ 15 h 205"/>
              <a:gd name="T64" fmla="*/ 26 w 228"/>
              <a:gd name="T65" fmla="*/ 23 h 205"/>
              <a:gd name="T66" fmla="*/ 21 w 228"/>
              <a:gd name="T67" fmla="*/ 32 h 205"/>
              <a:gd name="T68" fmla="*/ 13 w 228"/>
              <a:gd name="T69" fmla="*/ 40 h 205"/>
              <a:gd name="T70" fmla="*/ 2 w 228"/>
              <a:gd name="T71" fmla="*/ 45 h 205"/>
              <a:gd name="T72" fmla="*/ 0 w 228"/>
              <a:gd name="T73" fmla="*/ 48 h 205"/>
              <a:gd name="T74" fmla="*/ 8 w 228"/>
              <a:gd name="T75" fmla="*/ 56 h 205"/>
              <a:gd name="T76" fmla="*/ 11 w 228"/>
              <a:gd name="T77" fmla="*/ 61 h 205"/>
              <a:gd name="T78" fmla="*/ 11 w 228"/>
              <a:gd name="T79" fmla="*/ 69 h 205"/>
              <a:gd name="T80" fmla="*/ 9 w 228"/>
              <a:gd name="T81" fmla="*/ 76 h 205"/>
              <a:gd name="T82" fmla="*/ 10 w 228"/>
              <a:gd name="T83" fmla="*/ 84 h 205"/>
              <a:gd name="T84" fmla="*/ 14 w 228"/>
              <a:gd name="T85" fmla="*/ 93 h 205"/>
              <a:gd name="T86" fmla="*/ 14 w 228"/>
              <a:gd name="T87" fmla="*/ 98 h 205"/>
              <a:gd name="T88" fmla="*/ 10 w 228"/>
              <a:gd name="T89" fmla="*/ 115 h 205"/>
              <a:gd name="T90" fmla="*/ 10 w 228"/>
              <a:gd name="T91" fmla="*/ 120 h 205"/>
              <a:gd name="T92" fmla="*/ 15 w 228"/>
              <a:gd name="T93" fmla="*/ 126 h 205"/>
              <a:gd name="T94" fmla="*/ 21 w 228"/>
              <a:gd name="T95" fmla="*/ 132 h 205"/>
              <a:gd name="T96" fmla="*/ 63 w 228"/>
              <a:gd name="T97" fmla="*/ 160 h 205"/>
              <a:gd name="T98" fmla="*/ 211 w 228"/>
              <a:gd name="T99" fmla="*/ 205 h 205"/>
              <a:gd name="T100" fmla="*/ 211 w 228"/>
              <a:gd name="T101" fmla="*/ 199 h 205"/>
              <a:gd name="T102" fmla="*/ 228 w 228"/>
              <a:gd name="T103" fmla="*/ 2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205">
                <a:moveTo>
                  <a:pt x="228" y="24"/>
                </a:moveTo>
                <a:lnTo>
                  <a:pt x="228" y="24"/>
                </a:lnTo>
                <a:lnTo>
                  <a:pt x="218" y="21"/>
                </a:lnTo>
                <a:lnTo>
                  <a:pt x="212" y="19"/>
                </a:lnTo>
                <a:lnTo>
                  <a:pt x="206" y="18"/>
                </a:lnTo>
                <a:lnTo>
                  <a:pt x="206" y="18"/>
                </a:lnTo>
                <a:lnTo>
                  <a:pt x="200" y="16"/>
                </a:lnTo>
                <a:lnTo>
                  <a:pt x="197" y="15"/>
                </a:lnTo>
                <a:lnTo>
                  <a:pt x="195" y="12"/>
                </a:lnTo>
                <a:lnTo>
                  <a:pt x="195" y="12"/>
                </a:lnTo>
                <a:lnTo>
                  <a:pt x="191" y="7"/>
                </a:lnTo>
                <a:lnTo>
                  <a:pt x="188" y="4"/>
                </a:lnTo>
                <a:lnTo>
                  <a:pt x="184" y="3"/>
                </a:lnTo>
                <a:lnTo>
                  <a:pt x="184" y="3"/>
                </a:lnTo>
                <a:lnTo>
                  <a:pt x="179" y="4"/>
                </a:lnTo>
                <a:lnTo>
                  <a:pt x="172" y="7"/>
                </a:lnTo>
                <a:lnTo>
                  <a:pt x="164" y="9"/>
                </a:lnTo>
                <a:lnTo>
                  <a:pt x="159" y="12"/>
                </a:lnTo>
                <a:lnTo>
                  <a:pt x="159" y="12"/>
                </a:lnTo>
                <a:lnTo>
                  <a:pt x="155" y="13"/>
                </a:lnTo>
                <a:lnTo>
                  <a:pt x="153" y="15"/>
                </a:lnTo>
                <a:lnTo>
                  <a:pt x="152" y="18"/>
                </a:lnTo>
                <a:lnTo>
                  <a:pt x="153" y="23"/>
                </a:lnTo>
                <a:lnTo>
                  <a:pt x="153" y="23"/>
                </a:lnTo>
                <a:lnTo>
                  <a:pt x="154" y="29"/>
                </a:lnTo>
                <a:lnTo>
                  <a:pt x="153" y="35"/>
                </a:lnTo>
                <a:lnTo>
                  <a:pt x="152" y="40"/>
                </a:lnTo>
                <a:lnTo>
                  <a:pt x="148" y="44"/>
                </a:lnTo>
                <a:lnTo>
                  <a:pt x="148" y="44"/>
                </a:lnTo>
                <a:lnTo>
                  <a:pt x="143" y="46"/>
                </a:lnTo>
                <a:lnTo>
                  <a:pt x="138" y="45"/>
                </a:lnTo>
                <a:lnTo>
                  <a:pt x="133" y="44"/>
                </a:lnTo>
                <a:lnTo>
                  <a:pt x="127" y="40"/>
                </a:lnTo>
                <a:lnTo>
                  <a:pt x="127" y="40"/>
                </a:lnTo>
                <a:lnTo>
                  <a:pt x="116" y="32"/>
                </a:lnTo>
                <a:lnTo>
                  <a:pt x="110" y="31"/>
                </a:lnTo>
                <a:lnTo>
                  <a:pt x="105" y="31"/>
                </a:lnTo>
                <a:lnTo>
                  <a:pt x="105" y="31"/>
                </a:lnTo>
                <a:lnTo>
                  <a:pt x="100" y="30"/>
                </a:lnTo>
                <a:lnTo>
                  <a:pt x="95" y="26"/>
                </a:lnTo>
                <a:lnTo>
                  <a:pt x="93" y="23"/>
                </a:lnTo>
                <a:lnTo>
                  <a:pt x="90" y="20"/>
                </a:lnTo>
                <a:lnTo>
                  <a:pt x="90" y="20"/>
                </a:lnTo>
                <a:lnTo>
                  <a:pt x="89" y="13"/>
                </a:lnTo>
                <a:lnTo>
                  <a:pt x="87" y="10"/>
                </a:lnTo>
                <a:lnTo>
                  <a:pt x="83" y="10"/>
                </a:lnTo>
                <a:lnTo>
                  <a:pt x="83" y="10"/>
                </a:lnTo>
                <a:lnTo>
                  <a:pt x="79" y="9"/>
                </a:lnTo>
                <a:lnTo>
                  <a:pt x="75" y="7"/>
                </a:lnTo>
                <a:lnTo>
                  <a:pt x="71" y="5"/>
                </a:lnTo>
                <a:lnTo>
                  <a:pt x="66" y="4"/>
                </a:lnTo>
                <a:lnTo>
                  <a:pt x="66" y="4"/>
                </a:lnTo>
                <a:lnTo>
                  <a:pt x="59" y="4"/>
                </a:lnTo>
                <a:lnTo>
                  <a:pt x="59" y="4"/>
                </a:lnTo>
                <a:lnTo>
                  <a:pt x="52" y="4"/>
                </a:lnTo>
                <a:lnTo>
                  <a:pt x="47" y="2"/>
                </a:lnTo>
                <a:lnTo>
                  <a:pt x="47" y="2"/>
                </a:lnTo>
                <a:lnTo>
                  <a:pt x="45" y="0"/>
                </a:lnTo>
                <a:lnTo>
                  <a:pt x="45" y="0"/>
                </a:lnTo>
                <a:lnTo>
                  <a:pt x="42" y="5"/>
                </a:lnTo>
                <a:lnTo>
                  <a:pt x="40" y="10"/>
                </a:lnTo>
                <a:lnTo>
                  <a:pt x="37" y="14"/>
                </a:lnTo>
                <a:lnTo>
                  <a:pt x="34" y="15"/>
                </a:lnTo>
                <a:lnTo>
                  <a:pt x="34" y="15"/>
                </a:lnTo>
                <a:lnTo>
                  <a:pt x="29" y="18"/>
                </a:lnTo>
                <a:lnTo>
                  <a:pt x="26" y="23"/>
                </a:lnTo>
                <a:lnTo>
                  <a:pt x="21" y="32"/>
                </a:lnTo>
                <a:lnTo>
                  <a:pt x="21" y="32"/>
                </a:lnTo>
                <a:lnTo>
                  <a:pt x="19" y="36"/>
                </a:lnTo>
                <a:lnTo>
                  <a:pt x="13" y="40"/>
                </a:lnTo>
                <a:lnTo>
                  <a:pt x="2" y="45"/>
                </a:lnTo>
                <a:lnTo>
                  <a:pt x="2" y="45"/>
                </a:lnTo>
                <a:lnTo>
                  <a:pt x="0" y="46"/>
                </a:lnTo>
                <a:lnTo>
                  <a:pt x="0" y="48"/>
                </a:lnTo>
                <a:lnTo>
                  <a:pt x="4" y="52"/>
                </a:lnTo>
                <a:lnTo>
                  <a:pt x="8" y="56"/>
                </a:lnTo>
                <a:lnTo>
                  <a:pt x="11" y="61"/>
                </a:lnTo>
                <a:lnTo>
                  <a:pt x="11" y="61"/>
                </a:lnTo>
                <a:lnTo>
                  <a:pt x="13" y="66"/>
                </a:lnTo>
                <a:lnTo>
                  <a:pt x="11" y="69"/>
                </a:lnTo>
                <a:lnTo>
                  <a:pt x="9" y="76"/>
                </a:lnTo>
                <a:lnTo>
                  <a:pt x="9" y="76"/>
                </a:lnTo>
                <a:lnTo>
                  <a:pt x="9" y="79"/>
                </a:lnTo>
                <a:lnTo>
                  <a:pt x="10" y="84"/>
                </a:lnTo>
                <a:lnTo>
                  <a:pt x="14" y="93"/>
                </a:lnTo>
                <a:lnTo>
                  <a:pt x="14" y="93"/>
                </a:lnTo>
                <a:lnTo>
                  <a:pt x="14" y="95"/>
                </a:lnTo>
                <a:lnTo>
                  <a:pt x="14" y="98"/>
                </a:lnTo>
                <a:lnTo>
                  <a:pt x="13" y="106"/>
                </a:lnTo>
                <a:lnTo>
                  <a:pt x="10" y="115"/>
                </a:lnTo>
                <a:lnTo>
                  <a:pt x="10" y="120"/>
                </a:lnTo>
                <a:lnTo>
                  <a:pt x="10" y="120"/>
                </a:lnTo>
                <a:lnTo>
                  <a:pt x="13" y="122"/>
                </a:lnTo>
                <a:lnTo>
                  <a:pt x="15" y="126"/>
                </a:lnTo>
                <a:lnTo>
                  <a:pt x="21" y="132"/>
                </a:lnTo>
                <a:lnTo>
                  <a:pt x="21" y="132"/>
                </a:lnTo>
                <a:lnTo>
                  <a:pt x="31" y="144"/>
                </a:lnTo>
                <a:lnTo>
                  <a:pt x="63" y="160"/>
                </a:lnTo>
                <a:lnTo>
                  <a:pt x="89" y="151"/>
                </a:lnTo>
                <a:lnTo>
                  <a:pt x="211" y="205"/>
                </a:lnTo>
                <a:lnTo>
                  <a:pt x="211" y="205"/>
                </a:lnTo>
                <a:lnTo>
                  <a:pt x="211" y="199"/>
                </a:lnTo>
                <a:lnTo>
                  <a:pt x="228" y="199"/>
                </a:lnTo>
                <a:lnTo>
                  <a:pt x="228"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7" name="Freeform 410"/>
          <p:cNvSpPr>
            <a:spLocks/>
          </p:cNvSpPr>
          <p:nvPr/>
        </p:nvSpPr>
        <p:spPr bwMode="gray">
          <a:xfrm>
            <a:off x="1420976" y="3792825"/>
            <a:ext cx="447933" cy="479816"/>
          </a:xfrm>
          <a:custGeom>
            <a:avLst/>
            <a:gdLst>
              <a:gd name="T0" fmla="*/ 157 w 265"/>
              <a:gd name="T1" fmla="*/ 280 h 280"/>
              <a:gd name="T2" fmla="*/ 156 w 265"/>
              <a:gd name="T3" fmla="*/ 278 h 280"/>
              <a:gd name="T4" fmla="*/ 163 w 265"/>
              <a:gd name="T5" fmla="*/ 272 h 280"/>
              <a:gd name="T6" fmla="*/ 136 w 265"/>
              <a:gd name="T7" fmla="*/ 248 h 280"/>
              <a:gd name="T8" fmla="*/ 61 w 265"/>
              <a:gd name="T9" fmla="*/ 192 h 280"/>
              <a:gd name="T10" fmla="*/ 0 w 265"/>
              <a:gd name="T11" fmla="*/ 136 h 280"/>
              <a:gd name="T12" fmla="*/ 25 w 265"/>
              <a:gd name="T13" fmla="*/ 128 h 280"/>
              <a:gd name="T14" fmla="*/ 47 w 265"/>
              <a:gd name="T15" fmla="*/ 117 h 280"/>
              <a:gd name="T16" fmla="*/ 53 w 265"/>
              <a:gd name="T17" fmla="*/ 109 h 280"/>
              <a:gd name="T18" fmla="*/ 69 w 265"/>
              <a:gd name="T19" fmla="*/ 102 h 280"/>
              <a:gd name="T20" fmla="*/ 82 w 265"/>
              <a:gd name="T21" fmla="*/ 84 h 280"/>
              <a:gd name="T22" fmla="*/ 98 w 265"/>
              <a:gd name="T23" fmla="*/ 79 h 280"/>
              <a:gd name="T24" fmla="*/ 103 w 265"/>
              <a:gd name="T25" fmla="*/ 75 h 280"/>
              <a:gd name="T26" fmla="*/ 95 w 265"/>
              <a:gd name="T27" fmla="*/ 54 h 280"/>
              <a:gd name="T28" fmla="*/ 94 w 265"/>
              <a:gd name="T29" fmla="*/ 30 h 280"/>
              <a:gd name="T30" fmla="*/ 108 w 265"/>
              <a:gd name="T31" fmla="*/ 24 h 280"/>
              <a:gd name="T32" fmla="*/ 115 w 265"/>
              <a:gd name="T33" fmla="*/ 22 h 280"/>
              <a:gd name="T34" fmla="*/ 126 w 265"/>
              <a:gd name="T35" fmla="*/ 14 h 280"/>
              <a:gd name="T36" fmla="*/ 141 w 265"/>
              <a:gd name="T37" fmla="*/ 10 h 280"/>
              <a:gd name="T38" fmla="*/ 147 w 265"/>
              <a:gd name="T39" fmla="*/ 3 h 280"/>
              <a:gd name="T40" fmla="*/ 149 w 265"/>
              <a:gd name="T41" fmla="*/ 1 h 280"/>
              <a:gd name="T42" fmla="*/ 151 w 265"/>
              <a:gd name="T43" fmla="*/ 1 h 280"/>
              <a:gd name="T44" fmla="*/ 154 w 265"/>
              <a:gd name="T45" fmla="*/ 4 h 280"/>
              <a:gd name="T46" fmla="*/ 162 w 265"/>
              <a:gd name="T47" fmla="*/ 5 h 280"/>
              <a:gd name="T48" fmla="*/ 177 w 265"/>
              <a:gd name="T49" fmla="*/ 4 h 280"/>
              <a:gd name="T50" fmla="*/ 183 w 265"/>
              <a:gd name="T51" fmla="*/ 6 h 280"/>
              <a:gd name="T52" fmla="*/ 188 w 265"/>
              <a:gd name="T53" fmla="*/ 9 h 280"/>
              <a:gd name="T54" fmla="*/ 204 w 265"/>
              <a:gd name="T55" fmla="*/ 4 h 280"/>
              <a:gd name="T56" fmla="*/ 216 w 265"/>
              <a:gd name="T57" fmla="*/ 0 h 280"/>
              <a:gd name="T58" fmla="*/ 231 w 265"/>
              <a:gd name="T59" fmla="*/ 3 h 280"/>
              <a:gd name="T60" fmla="*/ 232 w 265"/>
              <a:gd name="T61" fmla="*/ 11 h 280"/>
              <a:gd name="T62" fmla="*/ 232 w 265"/>
              <a:gd name="T63" fmla="*/ 24 h 280"/>
              <a:gd name="T64" fmla="*/ 223 w 265"/>
              <a:gd name="T65" fmla="*/ 47 h 280"/>
              <a:gd name="T66" fmla="*/ 223 w 265"/>
              <a:gd name="T67" fmla="*/ 61 h 280"/>
              <a:gd name="T68" fmla="*/ 229 w 265"/>
              <a:gd name="T69" fmla="*/ 81 h 280"/>
              <a:gd name="T70" fmla="*/ 239 w 265"/>
              <a:gd name="T71" fmla="*/ 109 h 280"/>
              <a:gd name="T72" fmla="*/ 234 w 265"/>
              <a:gd name="T73" fmla="*/ 112 h 280"/>
              <a:gd name="T74" fmla="*/ 243 w 265"/>
              <a:gd name="T75" fmla="*/ 122 h 280"/>
              <a:gd name="T76" fmla="*/ 247 w 265"/>
              <a:gd name="T77" fmla="*/ 131 h 280"/>
              <a:gd name="T78" fmla="*/ 243 w 265"/>
              <a:gd name="T79" fmla="*/ 141 h 280"/>
              <a:gd name="T80" fmla="*/ 248 w 265"/>
              <a:gd name="T81" fmla="*/ 158 h 280"/>
              <a:gd name="T82" fmla="*/ 248 w 265"/>
              <a:gd name="T83" fmla="*/ 166 h 280"/>
              <a:gd name="T84" fmla="*/ 244 w 265"/>
              <a:gd name="T85" fmla="*/ 185 h 280"/>
              <a:gd name="T86" fmla="*/ 255 w 265"/>
              <a:gd name="T87" fmla="*/ 197 h 280"/>
              <a:gd name="T88" fmla="*/ 236 w 265"/>
              <a:gd name="T89" fmla="*/ 242 h 280"/>
              <a:gd name="T90" fmla="*/ 201 w 265"/>
              <a:gd name="T91" fmla="*/ 274 h 280"/>
              <a:gd name="T92" fmla="*/ 201 w 265"/>
              <a:gd name="T93" fmla="*/ 274 h 280"/>
              <a:gd name="T94" fmla="*/ 201 w 265"/>
              <a:gd name="T95" fmla="*/ 274 h 280"/>
              <a:gd name="T96" fmla="*/ 201 w 265"/>
              <a:gd name="T97" fmla="*/ 274 h 280"/>
              <a:gd name="T98" fmla="*/ 159 w 265"/>
              <a:gd name="T9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 h="280">
                <a:moveTo>
                  <a:pt x="159" y="280"/>
                </a:moveTo>
                <a:lnTo>
                  <a:pt x="159" y="280"/>
                </a:lnTo>
                <a:lnTo>
                  <a:pt x="157" y="280"/>
                </a:lnTo>
                <a:lnTo>
                  <a:pt x="157" y="280"/>
                </a:lnTo>
                <a:lnTo>
                  <a:pt x="156" y="280"/>
                </a:lnTo>
                <a:lnTo>
                  <a:pt x="156" y="280"/>
                </a:lnTo>
                <a:lnTo>
                  <a:pt x="156" y="278"/>
                </a:lnTo>
                <a:lnTo>
                  <a:pt x="156" y="278"/>
                </a:lnTo>
                <a:lnTo>
                  <a:pt x="157" y="277"/>
                </a:lnTo>
                <a:lnTo>
                  <a:pt x="159" y="275"/>
                </a:lnTo>
                <a:lnTo>
                  <a:pt x="162" y="274"/>
                </a:lnTo>
                <a:lnTo>
                  <a:pt x="163" y="272"/>
                </a:lnTo>
                <a:lnTo>
                  <a:pt x="163" y="272"/>
                </a:lnTo>
                <a:lnTo>
                  <a:pt x="162" y="270"/>
                </a:lnTo>
                <a:lnTo>
                  <a:pt x="162" y="270"/>
                </a:lnTo>
                <a:lnTo>
                  <a:pt x="136" y="248"/>
                </a:lnTo>
                <a:lnTo>
                  <a:pt x="114" y="229"/>
                </a:lnTo>
                <a:lnTo>
                  <a:pt x="88" y="211"/>
                </a:lnTo>
                <a:lnTo>
                  <a:pt x="88" y="211"/>
                </a:lnTo>
                <a:lnTo>
                  <a:pt x="61" y="192"/>
                </a:lnTo>
                <a:lnTo>
                  <a:pt x="31" y="174"/>
                </a:lnTo>
                <a:lnTo>
                  <a:pt x="0" y="153"/>
                </a:lnTo>
                <a:lnTo>
                  <a:pt x="0" y="136"/>
                </a:lnTo>
                <a:lnTo>
                  <a:pt x="0" y="136"/>
                </a:lnTo>
                <a:lnTo>
                  <a:pt x="9" y="132"/>
                </a:lnTo>
                <a:lnTo>
                  <a:pt x="16" y="129"/>
                </a:lnTo>
                <a:lnTo>
                  <a:pt x="25" y="128"/>
                </a:lnTo>
                <a:lnTo>
                  <a:pt x="25" y="128"/>
                </a:lnTo>
                <a:lnTo>
                  <a:pt x="29" y="128"/>
                </a:lnTo>
                <a:lnTo>
                  <a:pt x="34" y="127"/>
                </a:lnTo>
                <a:lnTo>
                  <a:pt x="41" y="122"/>
                </a:lnTo>
                <a:lnTo>
                  <a:pt x="47" y="117"/>
                </a:lnTo>
                <a:lnTo>
                  <a:pt x="51" y="112"/>
                </a:lnTo>
                <a:lnTo>
                  <a:pt x="51" y="112"/>
                </a:lnTo>
                <a:lnTo>
                  <a:pt x="52" y="110"/>
                </a:lnTo>
                <a:lnTo>
                  <a:pt x="53" y="109"/>
                </a:lnTo>
                <a:lnTo>
                  <a:pt x="58" y="107"/>
                </a:lnTo>
                <a:lnTo>
                  <a:pt x="63" y="106"/>
                </a:lnTo>
                <a:lnTo>
                  <a:pt x="69" y="102"/>
                </a:lnTo>
                <a:lnTo>
                  <a:pt x="69" y="102"/>
                </a:lnTo>
                <a:lnTo>
                  <a:pt x="73" y="100"/>
                </a:lnTo>
                <a:lnTo>
                  <a:pt x="74" y="96"/>
                </a:lnTo>
                <a:lnTo>
                  <a:pt x="78" y="90"/>
                </a:lnTo>
                <a:lnTo>
                  <a:pt x="82" y="84"/>
                </a:lnTo>
                <a:lnTo>
                  <a:pt x="84" y="83"/>
                </a:lnTo>
                <a:lnTo>
                  <a:pt x="87" y="81"/>
                </a:lnTo>
                <a:lnTo>
                  <a:pt x="87" y="81"/>
                </a:lnTo>
                <a:lnTo>
                  <a:pt x="98" y="79"/>
                </a:lnTo>
                <a:lnTo>
                  <a:pt x="101" y="78"/>
                </a:lnTo>
                <a:lnTo>
                  <a:pt x="103" y="77"/>
                </a:lnTo>
                <a:lnTo>
                  <a:pt x="103" y="75"/>
                </a:lnTo>
                <a:lnTo>
                  <a:pt x="103" y="75"/>
                </a:lnTo>
                <a:lnTo>
                  <a:pt x="98" y="67"/>
                </a:lnTo>
                <a:lnTo>
                  <a:pt x="96" y="61"/>
                </a:lnTo>
                <a:lnTo>
                  <a:pt x="95" y="54"/>
                </a:lnTo>
                <a:lnTo>
                  <a:pt x="95" y="54"/>
                </a:lnTo>
                <a:lnTo>
                  <a:pt x="94" y="46"/>
                </a:lnTo>
                <a:lnTo>
                  <a:pt x="89" y="35"/>
                </a:lnTo>
                <a:lnTo>
                  <a:pt x="89" y="35"/>
                </a:lnTo>
                <a:lnTo>
                  <a:pt x="94" y="30"/>
                </a:lnTo>
                <a:lnTo>
                  <a:pt x="94" y="30"/>
                </a:lnTo>
                <a:lnTo>
                  <a:pt x="100" y="26"/>
                </a:lnTo>
                <a:lnTo>
                  <a:pt x="100" y="26"/>
                </a:lnTo>
                <a:lnTo>
                  <a:pt x="108" y="24"/>
                </a:lnTo>
                <a:lnTo>
                  <a:pt x="108" y="24"/>
                </a:lnTo>
                <a:lnTo>
                  <a:pt x="111" y="24"/>
                </a:lnTo>
                <a:lnTo>
                  <a:pt x="115" y="22"/>
                </a:lnTo>
                <a:lnTo>
                  <a:pt x="115" y="22"/>
                </a:lnTo>
                <a:lnTo>
                  <a:pt x="120" y="17"/>
                </a:lnTo>
                <a:lnTo>
                  <a:pt x="120" y="17"/>
                </a:lnTo>
                <a:lnTo>
                  <a:pt x="126" y="14"/>
                </a:lnTo>
                <a:lnTo>
                  <a:pt x="126" y="14"/>
                </a:lnTo>
                <a:lnTo>
                  <a:pt x="136" y="11"/>
                </a:lnTo>
                <a:lnTo>
                  <a:pt x="136" y="11"/>
                </a:lnTo>
                <a:lnTo>
                  <a:pt x="141" y="10"/>
                </a:lnTo>
                <a:lnTo>
                  <a:pt x="141" y="10"/>
                </a:lnTo>
                <a:lnTo>
                  <a:pt x="143" y="9"/>
                </a:lnTo>
                <a:lnTo>
                  <a:pt x="145" y="8"/>
                </a:lnTo>
                <a:lnTo>
                  <a:pt x="145" y="8"/>
                </a:lnTo>
                <a:lnTo>
                  <a:pt x="147" y="3"/>
                </a:lnTo>
                <a:lnTo>
                  <a:pt x="147" y="3"/>
                </a:lnTo>
                <a:lnTo>
                  <a:pt x="149" y="1"/>
                </a:lnTo>
                <a:lnTo>
                  <a:pt x="149" y="1"/>
                </a:lnTo>
                <a:lnTo>
                  <a:pt x="149" y="1"/>
                </a:lnTo>
                <a:lnTo>
                  <a:pt x="149" y="1"/>
                </a:lnTo>
                <a:lnTo>
                  <a:pt x="149" y="1"/>
                </a:lnTo>
                <a:lnTo>
                  <a:pt x="151" y="1"/>
                </a:lnTo>
                <a:lnTo>
                  <a:pt x="151" y="1"/>
                </a:lnTo>
                <a:lnTo>
                  <a:pt x="152" y="3"/>
                </a:lnTo>
                <a:lnTo>
                  <a:pt x="152" y="3"/>
                </a:lnTo>
                <a:lnTo>
                  <a:pt x="154" y="4"/>
                </a:lnTo>
                <a:lnTo>
                  <a:pt x="154" y="4"/>
                </a:lnTo>
                <a:lnTo>
                  <a:pt x="159" y="5"/>
                </a:lnTo>
                <a:lnTo>
                  <a:pt x="159" y="5"/>
                </a:lnTo>
                <a:lnTo>
                  <a:pt x="162" y="5"/>
                </a:lnTo>
                <a:lnTo>
                  <a:pt x="162" y="5"/>
                </a:lnTo>
                <a:lnTo>
                  <a:pt x="177" y="4"/>
                </a:lnTo>
                <a:lnTo>
                  <a:pt x="177" y="4"/>
                </a:lnTo>
                <a:lnTo>
                  <a:pt x="177" y="4"/>
                </a:lnTo>
                <a:lnTo>
                  <a:pt x="177" y="4"/>
                </a:lnTo>
                <a:lnTo>
                  <a:pt x="179" y="5"/>
                </a:lnTo>
                <a:lnTo>
                  <a:pt x="179" y="5"/>
                </a:lnTo>
                <a:lnTo>
                  <a:pt x="183" y="6"/>
                </a:lnTo>
                <a:lnTo>
                  <a:pt x="183" y="6"/>
                </a:lnTo>
                <a:lnTo>
                  <a:pt x="185" y="8"/>
                </a:lnTo>
                <a:lnTo>
                  <a:pt x="188" y="9"/>
                </a:lnTo>
                <a:lnTo>
                  <a:pt x="188" y="9"/>
                </a:lnTo>
                <a:lnTo>
                  <a:pt x="188" y="9"/>
                </a:lnTo>
                <a:lnTo>
                  <a:pt x="193" y="8"/>
                </a:lnTo>
                <a:lnTo>
                  <a:pt x="193" y="8"/>
                </a:lnTo>
                <a:lnTo>
                  <a:pt x="204" y="4"/>
                </a:lnTo>
                <a:lnTo>
                  <a:pt x="204" y="4"/>
                </a:lnTo>
                <a:lnTo>
                  <a:pt x="210" y="1"/>
                </a:lnTo>
                <a:lnTo>
                  <a:pt x="216" y="0"/>
                </a:lnTo>
                <a:lnTo>
                  <a:pt x="216" y="0"/>
                </a:lnTo>
                <a:lnTo>
                  <a:pt x="216" y="0"/>
                </a:lnTo>
                <a:lnTo>
                  <a:pt x="217" y="1"/>
                </a:lnTo>
                <a:lnTo>
                  <a:pt x="217" y="1"/>
                </a:lnTo>
                <a:lnTo>
                  <a:pt x="225" y="3"/>
                </a:lnTo>
                <a:lnTo>
                  <a:pt x="231" y="3"/>
                </a:lnTo>
                <a:lnTo>
                  <a:pt x="231" y="3"/>
                </a:lnTo>
                <a:lnTo>
                  <a:pt x="232" y="3"/>
                </a:lnTo>
                <a:lnTo>
                  <a:pt x="232" y="3"/>
                </a:lnTo>
                <a:lnTo>
                  <a:pt x="232" y="11"/>
                </a:lnTo>
                <a:lnTo>
                  <a:pt x="232" y="11"/>
                </a:lnTo>
                <a:lnTo>
                  <a:pt x="232" y="24"/>
                </a:lnTo>
                <a:lnTo>
                  <a:pt x="232" y="24"/>
                </a:lnTo>
                <a:lnTo>
                  <a:pt x="232" y="24"/>
                </a:lnTo>
                <a:lnTo>
                  <a:pt x="232" y="24"/>
                </a:lnTo>
                <a:lnTo>
                  <a:pt x="231" y="28"/>
                </a:lnTo>
                <a:lnTo>
                  <a:pt x="228" y="36"/>
                </a:lnTo>
                <a:lnTo>
                  <a:pt x="223" y="47"/>
                </a:lnTo>
                <a:lnTo>
                  <a:pt x="223" y="47"/>
                </a:lnTo>
                <a:lnTo>
                  <a:pt x="222" y="52"/>
                </a:lnTo>
                <a:lnTo>
                  <a:pt x="222" y="52"/>
                </a:lnTo>
                <a:lnTo>
                  <a:pt x="223" y="61"/>
                </a:lnTo>
                <a:lnTo>
                  <a:pt x="226" y="68"/>
                </a:lnTo>
                <a:lnTo>
                  <a:pt x="226" y="68"/>
                </a:lnTo>
                <a:lnTo>
                  <a:pt x="228" y="73"/>
                </a:lnTo>
                <a:lnTo>
                  <a:pt x="229" y="81"/>
                </a:lnTo>
                <a:lnTo>
                  <a:pt x="233" y="100"/>
                </a:lnTo>
                <a:lnTo>
                  <a:pt x="233" y="100"/>
                </a:lnTo>
                <a:lnTo>
                  <a:pt x="236" y="104"/>
                </a:lnTo>
                <a:lnTo>
                  <a:pt x="239" y="109"/>
                </a:lnTo>
                <a:lnTo>
                  <a:pt x="239" y="109"/>
                </a:lnTo>
                <a:lnTo>
                  <a:pt x="236" y="110"/>
                </a:lnTo>
                <a:lnTo>
                  <a:pt x="236" y="110"/>
                </a:lnTo>
                <a:lnTo>
                  <a:pt x="234" y="112"/>
                </a:lnTo>
                <a:lnTo>
                  <a:pt x="234" y="112"/>
                </a:lnTo>
                <a:lnTo>
                  <a:pt x="236" y="115"/>
                </a:lnTo>
                <a:lnTo>
                  <a:pt x="239" y="118"/>
                </a:lnTo>
                <a:lnTo>
                  <a:pt x="243" y="122"/>
                </a:lnTo>
                <a:lnTo>
                  <a:pt x="245" y="126"/>
                </a:lnTo>
                <a:lnTo>
                  <a:pt x="245" y="126"/>
                </a:lnTo>
                <a:lnTo>
                  <a:pt x="247" y="131"/>
                </a:lnTo>
                <a:lnTo>
                  <a:pt x="247" y="131"/>
                </a:lnTo>
                <a:lnTo>
                  <a:pt x="247" y="134"/>
                </a:lnTo>
                <a:lnTo>
                  <a:pt x="245" y="137"/>
                </a:lnTo>
                <a:lnTo>
                  <a:pt x="243" y="141"/>
                </a:lnTo>
                <a:lnTo>
                  <a:pt x="243" y="141"/>
                </a:lnTo>
                <a:lnTo>
                  <a:pt x="243" y="143"/>
                </a:lnTo>
                <a:lnTo>
                  <a:pt x="243" y="143"/>
                </a:lnTo>
                <a:lnTo>
                  <a:pt x="244" y="150"/>
                </a:lnTo>
                <a:lnTo>
                  <a:pt x="248" y="158"/>
                </a:lnTo>
                <a:lnTo>
                  <a:pt x="248" y="158"/>
                </a:lnTo>
                <a:lnTo>
                  <a:pt x="249" y="160"/>
                </a:lnTo>
                <a:lnTo>
                  <a:pt x="249" y="160"/>
                </a:lnTo>
                <a:lnTo>
                  <a:pt x="248" y="166"/>
                </a:lnTo>
                <a:lnTo>
                  <a:pt x="247" y="173"/>
                </a:lnTo>
                <a:lnTo>
                  <a:pt x="244" y="184"/>
                </a:lnTo>
                <a:lnTo>
                  <a:pt x="244" y="184"/>
                </a:lnTo>
                <a:lnTo>
                  <a:pt x="244" y="185"/>
                </a:lnTo>
                <a:lnTo>
                  <a:pt x="244" y="185"/>
                </a:lnTo>
                <a:lnTo>
                  <a:pt x="247" y="187"/>
                </a:lnTo>
                <a:lnTo>
                  <a:pt x="249" y="191"/>
                </a:lnTo>
                <a:lnTo>
                  <a:pt x="255" y="197"/>
                </a:lnTo>
                <a:lnTo>
                  <a:pt x="255" y="197"/>
                </a:lnTo>
                <a:lnTo>
                  <a:pt x="265" y="209"/>
                </a:lnTo>
                <a:lnTo>
                  <a:pt x="265" y="209"/>
                </a:lnTo>
                <a:lnTo>
                  <a:pt x="236" y="242"/>
                </a:lnTo>
                <a:lnTo>
                  <a:pt x="215" y="264"/>
                </a:lnTo>
                <a:lnTo>
                  <a:pt x="206" y="271"/>
                </a:lnTo>
                <a:lnTo>
                  <a:pt x="201" y="274"/>
                </a:lnTo>
                <a:lnTo>
                  <a:pt x="201" y="274"/>
                </a:lnTo>
                <a:lnTo>
                  <a:pt x="201" y="274"/>
                </a:lnTo>
                <a:lnTo>
                  <a:pt x="201" y="274"/>
                </a:lnTo>
                <a:lnTo>
                  <a:pt x="201" y="274"/>
                </a:lnTo>
                <a:lnTo>
                  <a:pt x="201" y="274"/>
                </a:lnTo>
                <a:lnTo>
                  <a:pt x="201" y="274"/>
                </a:lnTo>
                <a:lnTo>
                  <a:pt x="201" y="274"/>
                </a:lnTo>
                <a:lnTo>
                  <a:pt x="201" y="274"/>
                </a:lnTo>
                <a:lnTo>
                  <a:pt x="201" y="274"/>
                </a:lnTo>
                <a:lnTo>
                  <a:pt x="201" y="274"/>
                </a:lnTo>
                <a:lnTo>
                  <a:pt x="201" y="274"/>
                </a:lnTo>
                <a:lnTo>
                  <a:pt x="201" y="274"/>
                </a:lnTo>
                <a:lnTo>
                  <a:pt x="201" y="274"/>
                </a:lnTo>
                <a:lnTo>
                  <a:pt x="189" y="276"/>
                </a:lnTo>
                <a:lnTo>
                  <a:pt x="173" y="278"/>
                </a:lnTo>
                <a:lnTo>
                  <a:pt x="173" y="278"/>
                </a:lnTo>
                <a:lnTo>
                  <a:pt x="159" y="28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8" name="Freeform 420"/>
          <p:cNvSpPr>
            <a:spLocks/>
          </p:cNvSpPr>
          <p:nvPr/>
        </p:nvSpPr>
        <p:spPr bwMode="gray">
          <a:xfrm>
            <a:off x="1796225" y="3785970"/>
            <a:ext cx="92967" cy="193640"/>
          </a:xfrm>
          <a:custGeom>
            <a:avLst/>
            <a:gdLst>
              <a:gd name="T0" fmla="*/ 17 w 55"/>
              <a:gd name="T1" fmla="*/ 113 h 113"/>
              <a:gd name="T2" fmla="*/ 11 w 55"/>
              <a:gd name="T3" fmla="*/ 104 h 113"/>
              <a:gd name="T4" fmla="*/ 7 w 55"/>
              <a:gd name="T5" fmla="*/ 85 h 113"/>
              <a:gd name="T6" fmla="*/ 4 w 55"/>
              <a:gd name="T7" fmla="*/ 72 h 113"/>
              <a:gd name="T8" fmla="*/ 1 w 55"/>
              <a:gd name="T9" fmla="*/ 65 h 113"/>
              <a:gd name="T10" fmla="*/ 0 w 55"/>
              <a:gd name="T11" fmla="*/ 56 h 113"/>
              <a:gd name="T12" fmla="*/ 1 w 55"/>
              <a:gd name="T13" fmla="*/ 51 h 113"/>
              <a:gd name="T14" fmla="*/ 9 w 55"/>
              <a:gd name="T15" fmla="*/ 32 h 113"/>
              <a:gd name="T16" fmla="*/ 10 w 55"/>
              <a:gd name="T17" fmla="*/ 28 h 113"/>
              <a:gd name="T18" fmla="*/ 10 w 55"/>
              <a:gd name="T19" fmla="*/ 28 h 113"/>
              <a:gd name="T20" fmla="*/ 10 w 55"/>
              <a:gd name="T21" fmla="*/ 15 h 113"/>
              <a:gd name="T22" fmla="*/ 10 w 55"/>
              <a:gd name="T23" fmla="*/ 7 h 113"/>
              <a:gd name="T24" fmla="*/ 14 w 55"/>
              <a:gd name="T25" fmla="*/ 7 h 113"/>
              <a:gd name="T26" fmla="*/ 20 w 55"/>
              <a:gd name="T27" fmla="*/ 3 h 113"/>
              <a:gd name="T28" fmla="*/ 28 w 55"/>
              <a:gd name="T29" fmla="*/ 0 h 113"/>
              <a:gd name="T30" fmla="*/ 28 w 55"/>
              <a:gd name="T31" fmla="*/ 0 h 113"/>
              <a:gd name="T32" fmla="*/ 30 w 55"/>
              <a:gd name="T33" fmla="*/ 0 h 113"/>
              <a:gd name="T34" fmla="*/ 35 w 55"/>
              <a:gd name="T35" fmla="*/ 5 h 113"/>
              <a:gd name="T36" fmla="*/ 41 w 55"/>
              <a:gd name="T37" fmla="*/ 8 h 113"/>
              <a:gd name="T38" fmla="*/ 39 w 55"/>
              <a:gd name="T39" fmla="*/ 9 h 113"/>
              <a:gd name="T40" fmla="*/ 38 w 55"/>
              <a:gd name="T41" fmla="*/ 13 h 113"/>
              <a:gd name="T42" fmla="*/ 37 w 55"/>
              <a:gd name="T43" fmla="*/ 20 h 113"/>
              <a:gd name="T44" fmla="*/ 38 w 55"/>
              <a:gd name="T45" fmla="*/ 25 h 113"/>
              <a:gd name="T46" fmla="*/ 38 w 55"/>
              <a:gd name="T47" fmla="*/ 28 h 113"/>
              <a:gd name="T48" fmla="*/ 39 w 55"/>
              <a:gd name="T49" fmla="*/ 30 h 113"/>
              <a:gd name="T50" fmla="*/ 41 w 55"/>
              <a:gd name="T51" fmla="*/ 32 h 113"/>
              <a:gd name="T52" fmla="*/ 39 w 55"/>
              <a:gd name="T53" fmla="*/ 39 h 113"/>
              <a:gd name="T54" fmla="*/ 37 w 55"/>
              <a:gd name="T55" fmla="*/ 42 h 113"/>
              <a:gd name="T56" fmla="*/ 32 w 55"/>
              <a:gd name="T57" fmla="*/ 49 h 113"/>
              <a:gd name="T58" fmla="*/ 31 w 55"/>
              <a:gd name="T59" fmla="*/ 52 h 113"/>
              <a:gd name="T60" fmla="*/ 31 w 55"/>
              <a:gd name="T61" fmla="*/ 56 h 113"/>
              <a:gd name="T62" fmla="*/ 31 w 55"/>
              <a:gd name="T63" fmla="*/ 60 h 113"/>
              <a:gd name="T64" fmla="*/ 33 w 55"/>
              <a:gd name="T65" fmla="*/ 62 h 113"/>
              <a:gd name="T66" fmla="*/ 41 w 55"/>
              <a:gd name="T67" fmla="*/ 63 h 113"/>
              <a:gd name="T68" fmla="*/ 42 w 55"/>
              <a:gd name="T69" fmla="*/ 63 h 113"/>
              <a:gd name="T70" fmla="*/ 43 w 55"/>
              <a:gd name="T71" fmla="*/ 63 h 113"/>
              <a:gd name="T72" fmla="*/ 42 w 55"/>
              <a:gd name="T73" fmla="*/ 66 h 113"/>
              <a:gd name="T74" fmla="*/ 42 w 55"/>
              <a:gd name="T75" fmla="*/ 68 h 113"/>
              <a:gd name="T76" fmla="*/ 43 w 55"/>
              <a:gd name="T77" fmla="*/ 71 h 113"/>
              <a:gd name="T78" fmla="*/ 44 w 55"/>
              <a:gd name="T79" fmla="*/ 72 h 113"/>
              <a:gd name="T80" fmla="*/ 46 w 55"/>
              <a:gd name="T81" fmla="*/ 72 h 113"/>
              <a:gd name="T82" fmla="*/ 48 w 55"/>
              <a:gd name="T83" fmla="*/ 71 h 113"/>
              <a:gd name="T84" fmla="*/ 52 w 55"/>
              <a:gd name="T85" fmla="*/ 69 h 113"/>
              <a:gd name="T86" fmla="*/ 54 w 55"/>
              <a:gd name="T87" fmla="*/ 71 h 113"/>
              <a:gd name="T88" fmla="*/ 55 w 55"/>
              <a:gd name="T89" fmla="*/ 72 h 113"/>
              <a:gd name="T90" fmla="*/ 54 w 55"/>
              <a:gd name="T91" fmla="*/ 77 h 113"/>
              <a:gd name="T92" fmla="*/ 49 w 55"/>
              <a:gd name="T93" fmla="*/ 83 h 113"/>
              <a:gd name="T94" fmla="*/ 46 w 55"/>
              <a:gd name="T95" fmla="*/ 84 h 113"/>
              <a:gd name="T96" fmla="*/ 38 w 55"/>
              <a:gd name="T97" fmla="*/ 92 h 113"/>
              <a:gd name="T98" fmla="*/ 33 w 55"/>
              <a:gd name="T99" fmla="*/ 101 h 113"/>
              <a:gd name="T100" fmla="*/ 33 w 55"/>
              <a:gd name="T101" fmla="*/ 101 h 113"/>
              <a:gd name="T102" fmla="*/ 27 w 55"/>
              <a:gd name="T103"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 h="113">
                <a:moveTo>
                  <a:pt x="17" y="113"/>
                </a:moveTo>
                <a:lnTo>
                  <a:pt x="17" y="113"/>
                </a:lnTo>
                <a:lnTo>
                  <a:pt x="14" y="108"/>
                </a:lnTo>
                <a:lnTo>
                  <a:pt x="11" y="104"/>
                </a:lnTo>
                <a:lnTo>
                  <a:pt x="11" y="104"/>
                </a:lnTo>
                <a:lnTo>
                  <a:pt x="7" y="85"/>
                </a:lnTo>
                <a:lnTo>
                  <a:pt x="6" y="77"/>
                </a:lnTo>
                <a:lnTo>
                  <a:pt x="4" y="72"/>
                </a:lnTo>
                <a:lnTo>
                  <a:pt x="4" y="72"/>
                </a:lnTo>
                <a:lnTo>
                  <a:pt x="1" y="65"/>
                </a:lnTo>
                <a:lnTo>
                  <a:pt x="0" y="56"/>
                </a:lnTo>
                <a:lnTo>
                  <a:pt x="0" y="56"/>
                </a:lnTo>
                <a:lnTo>
                  <a:pt x="1" y="51"/>
                </a:lnTo>
                <a:lnTo>
                  <a:pt x="1" y="51"/>
                </a:lnTo>
                <a:lnTo>
                  <a:pt x="6" y="40"/>
                </a:lnTo>
                <a:lnTo>
                  <a:pt x="9" y="32"/>
                </a:lnTo>
                <a:lnTo>
                  <a:pt x="10" y="28"/>
                </a:lnTo>
                <a:lnTo>
                  <a:pt x="10" y="28"/>
                </a:lnTo>
                <a:lnTo>
                  <a:pt x="10" y="28"/>
                </a:lnTo>
                <a:lnTo>
                  <a:pt x="10" y="28"/>
                </a:lnTo>
                <a:lnTo>
                  <a:pt x="10" y="15"/>
                </a:lnTo>
                <a:lnTo>
                  <a:pt x="10" y="15"/>
                </a:lnTo>
                <a:lnTo>
                  <a:pt x="10" y="7"/>
                </a:lnTo>
                <a:lnTo>
                  <a:pt x="10" y="7"/>
                </a:lnTo>
                <a:lnTo>
                  <a:pt x="14" y="7"/>
                </a:lnTo>
                <a:lnTo>
                  <a:pt x="14" y="7"/>
                </a:lnTo>
                <a:lnTo>
                  <a:pt x="20" y="3"/>
                </a:lnTo>
                <a:lnTo>
                  <a:pt x="20" y="3"/>
                </a:lnTo>
                <a:lnTo>
                  <a:pt x="25" y="0"/>
                </a:lnTo>
                <a:lnTo>
                  <a:pt x="28" y="0"/>
                </a:lnTo>
                <a:lnTo>
                  <a:pt x="28" y="0"/>
                </a:lnTo>
                <a:lnTo>
                  <a:pt x="28" y="0"/>
                </a:lnTo>
                <a:lnTo>
                  <a:pt x="30" y="0"/>
                </a:lnTo>
                <a:lnTo>
                  <a:pt x="30" y="0"/>
                </a:lnTo>
                <a:lnTo>
                  <a:pt x="35" y="5"/>
                </a:lnTo>
                <a:lnTo>
                  <a:pt x="35" y="5"/>
                </a:lnTo>
                <a:lnTo>
                  <a:pt x="37" y="7"/>
                </a:lnTo>
                <a:lnTo>
                  <a:pt x="41" y="8"/>
                </a:lnTo>
                <a:lnTo>
                  <a:pt x="41" y="8"/>
                </a:lnTo>
                <a:lnTo>
                  <a:pt x="39" y="9"/>
                </a:lnTo>
                <a:lnTo>
                  <a:pt x="39" y="9"/>
                </a:lnTo>
                <a:lnTo>
                  <a:pt x="38" y="13"/>
                </a:lnTo>
                <a:lnTo>
                  <a:pt x="38" y="13"/>
                </a:lnTo>
                <a:lnTo>
                  <a:pt x="37" y="20"/>
                </a:lnTo>
                <a:lnTo>
                  <a:pt x="37" y="20"/>
                </a:lnTo>
                <a:lnTo>
                  <a:pt x="38" y="25"/>
                </a:lnTo>
                <a:lnTo>
                  <a:pt x="38" y="25"/>
                </a:lnTo>
                <a:lnTo>
                  <a:pt x="38" y="28"/>
                </a:lnTo>
                <a:lnTo>
                  <a:pt x="39" y="30"/>
                </a:lnTo>
                <a:lnTo>
                  <a:pt x="39" y="30"/>
                </a:lnTo>
                <a:lnTo>
                  <a:pt x="39" y="30"/>
                </a:lnTo>
                <a:lnTo>
                  <a:pt x="41" y="32"/>
                </a:lnTo>
                <a:lnTo>
                  <a:pt x="41" y="32"/>
                </a:lnTo>
                <a:lnTo>
                  <a:pt x="39" y="39"/>
                </a:lnTo>
                <a:lnTo>
                  <a:pt x="39" y="39"/>
                </a:lnTo>
                <a:lnTo>
                  <a:pt x="37" y="42"/>
                </a:lnTo>
                <a:lnTo>
                  <a:pt x="37" y="42"/>
                </a:lnTo>
                <a:lnTo>
                  <a:pt x="32" y="49"/>
                </a:lnTo>
                <a:lnTo>
                  <a:pt x="32" y="49"/>
                </a:lnTo>
                <a:lnTo>
                  <a:pt x="31" y="52"/>
                </a:lnTo>
                <a:lnTo>
                  <a:pt x="31" y="56"/>
                </a:lnTo>
                <a:lnTo>
                  <a:pt x="31" y="56"/>
                </a:lnTo>
                <a:lnTo>
                  <a:pt x="31" y="60"/>
                </a:lnTo>
                <a:lnTo>
                  <a:pt x="31" y="60"/>
                </a:lnTo>
                <a:lnTo>
                  <a:pt x="33" y="62"/>
                </a:lnTo>
                <a:lnTo>
                  <a:pt x="33" y="62"/>
                </a:lnTo>
                <a:lnTo>
                  <a:pt x="37" y="63"/>
                </a:lnTo>
                <a:lnTo>
                  <a:pt x="41" y="63"/>
                </a:lnTo>
                <a:lnTo>
                  <a:pt x="41" y="63"/>
                </a:lnTo>
                <a:lnTo>
                  <a:pt x="42" y="63"/>
                </a:lnTo>
                <a:lnTo>
                  <a:pt x="42" y="63"/>
                </a:lnTo>
                <a:lnTo>
                  <a:pt x="43" y="63"/>
                </a:lnTo>
                <a:lnTo>
                  <a:pt x="43" y="63"/>
                </a:lnTo>
                <a:lnTo>
                  <a:pt x="42" y="66"/>
                </a:lnTo>
                <a:lnTo>
                  <a:pt x="42" y="66"/>
                </a:lnTo>
                <a:lnTo>
                  <a:pt x="42" y="68"/>
                </a:lnTo>
                <a:lnTo>
                  <a:pt x="42" y="68"/>
                </a:lnTo>
                <a:lnTo>
                  <a:pt x="43" y="71"/>
                </a:lnTo>
                <a:lnTo>
                  <a:pt x="43" y="71"/>
                </a:lnTo>
                <a:lnTo>
                  <a:pt x="44" y="72"/>
                </a:lnTo>
                <a:lnTo>
                  <a:pt x="44" y="72"/>
                </a:lnTo>
                <a:lnTo>
                  <a:pt x="46" y="72"/>
                </a:lnTo>
                <a:lnTo>
                  <a:pt x="46" y="72"/>
                </a:lnTo>
                <a:lnTo>
                  <a:pt x="48" y="71"/>
                </a:lnTo>
                <a:lnTo>
                  <a:pt x="48" y="71"/>
                </a:lnTo>
                <a:lnTo>
                  <a:pt x="52" y="69"/>
                </a:lnTo>
                <a:lnTo>
                  <a:pt x="52" y="69"/>
                </a:lnTo>
                <a:lnTo>
                  <a:pt x="54" y="71"/>
                </a:lnTo>
                <a:lnTo>
                  <a:pt x="54" y="71"/>
                </a:lnTo>
                <a:lnTo>
                  <a:pt x="55" y="72"/>
                </a:lnTo>
                <a:lnTo>
                  <a:pt x="55" y="72"/>
                </a:lnTo>
                <a:lnTo>
                  <a:pt x="54" y="77"/>
                </a:lnTo>
                <a:lnTo>
                  <a:pt x="52" y="81"/>
                </a:lnTo>
                <a:lnTo>
                  <a:pt x="49" y="83"/>
                </a:lnTo>
                <a:lnTo>
                  <a:pt x="46" y="84"/>
                </a:lnTo>
                <a:lnTo>
                  <a:pt x="46" y="84"/>
                </a:lnTo>
                <a:lnTo>
                  <a:pt x="41" y="87"/>
                </a:lnTo>
                <a:lnTo>
                  <a:pt x="38" y="92"/>
                </a:lnTo>
                <a:lnTo>
                  <a:pt x="33" y="101"/>
                </a:lnTo>
                <a:lnTo>
                  <a:pt x="33" y="101"/>
                </a:lnTo>
                <a:lnTo>
                  <a:pt x="33" y="101"/>
                </a:lnTo>
                <a:lnTo>
                  <a:pt x="33" y="101"/>
                </a:lnTo>
                <a:lnTo>
                  <a:pt x="31" y="105"/>
                </a:lnTo>
                <a:lnTo>
                  <a:pt x="27" y="108"/>
                </a:lnTo>
                <a:lnTo>
                  <a:pt x="17" y="1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9" name="Freeform 425"/>
          <p:cNvSpPr>
            <a:spLocks/>
          </p:cNvSpPr>
          <p:nvPr/>
        </p:nvSpPr>
        <p:spPr bwMode="gray">
          <a:xfrm>
            <a:off x="2460518" y="4294918"/>
            <a:ext cx="148747" cy="133663"/>
          </a:xfrm>
          <a:custGeom>
            <a:avLst/>
            <a:gdLst>
              <a:gd name="T0" fmla="*/ 75 w 88"/>
              <a:gd name="T1" fmla="*/ 78 h 78"/>
              <a:gd name="T2" fmla="*/ 74 w 88"/>
              <a:gd name="T3" fmla="*/ 78 h 78"/>
              <a:gd name="T4" fmla="*/ 74 w 88"/>
              <a:gd name="T5" fmla="*/ 78 h 78"/>
              <a:gd name="T6" fmla="*/ 74 w 88"/>
              <a:gd name="T7" fmla="*/ 78 h 78"/>
              <a:gd name="T8" fmla="*/ 74 w 88"/>
              <a:gd name="T9" fmla="*/ 78 h 78"/>
              <a:gd name="T10" fmla="*/ 67 w 88"/>
              <a:gd name="T11" fmla="*/ 74 h 78"/>
              <a:gd name="T12" fmla="*/ 61 w 88"/>
              <a:gd name="T13" fmla="*/ 64 h 78"/>
              <a:gd name="T14" fmla="*/ 56 w 88"/>
              <a:gd name="T15" fmla="*/ 59 h 78"/>
              <a:gd name="T16" fmla="*/ 38 w 88"/>
              <a:gd name="T17" fmla="*/ 54 h 78"/>
              <a:gd name="T18" fmla="*/ 38 w 88"/>
              <a:gd name="T19" fmla="*/ 54 h 78"/>
              <a:gd name="T20" fmla="*/ 38 w 88"/>
              <a:gd name="T21" fmla="*/ 54 h 78"/>
              <a:gd name="T22" fmla="*/ 38 w 88"/>
              <a:gd name="T23" fmla="*/ 54 h 78"/>
              <a:gd name="T24" fmla="*/ 38 w 88"/>
              <a:gd name="T25" fmla="*/ 54 h 78"/>
              <a:gd name="T26" fmla="*/ 38 w 88"/>
              <a:gd name="T27" fmla="*/ 54 h 78"/>
              <a:gd name="T28" fmla="*/ 28 w 88"/>
              <a:gd name="T29" fmla="*/ 49 h 78"/>
              <a:gd name="T30" fmla="*/ 19 w 88"/>
              <a:gd name="T31" fmla="*/ 46 h 78"/>
              <a:gd name="T32" fmla="*/ 19 w 88"/>
              <a:gd name="T33" fmla="*/ 46 h 78"/>
              <a:gd name="T34" fmla="*/ 18 w 88"/>
              <a:gd name="T35" fmla="*/ 46 h 78"/>
              <a:gd name="T36" fmla="*/ 16 w 88"/>
              <a:gd name="T37" fmla="*/ 49 h 78"/>
              <a:gd name="T38" fmla="*/ 10 w 88"/>
              <a:gd name="T39" fmla="*/ 52 h 78"/>
              <a:gd name="T40" fmla="*/ 0 w 88"/>
              <a:gd name="T41" fmla="*/ 51 h 78"/>
              <a:gd name="T42" fmla="*/ 0 w 88"/>
              <a:gd name="T43" fmla="*/ 51 h 78"/>
              <a:gd name="T44" fmla="*/ 2 w 88"/>
              <a:gd name="T45" fmla="*/ 31 h 78"/>
              <a:gd name="T46" fmla="*/ 6 w 88"/>
              <a:gd name="T47" fmla="*/ 16 h 78"/>
              <a:gd name="T48" fmla="*/ 8 w 88"/>
              <a:gd name="T49" fmla="*/ 14 h 78"/>
              <a:gd name="T50" fmla="*/ 18 w 88"/>
              <a:gd name="T51" fmla="*/ 8 h 78"/>
              <a:gd name="T52" fmla="*/ 26 w 88"/>
              <a:gd name="T53" fmla="*/ 3 h 78"/>
              <a:gd name="T54" fmla="*/ 27 w 88"/>
              <a:gd name="T55" fmla="*/ 0 h 78"/>
              <a:gd name="T56" fmla="*/ 32 w 88"/>
              <a:gd name="T57" fmla="*/ 9 h 78"/>
              <a:gd name="T58" fmla="*/ 37 w 88"/>
              <a:gd name="T59" fmla="*/ 24 h 78"/>
              <a:gd name="T60" fmla="*/ 39 w 88"/>
              <a:gd name="T61" fmla="*/ 30 h 78"/>
              <a:gd name="T62" fmla="*/ 42 w 88"/>
              <a:gd name="T63" fmla="*/ 32 h 78"/>
              <a:gd name="T64" fmla="*/ 44 w 88"/>
              <a:gd name="T65" fmla="*/ 35 h 78"/>
              <a:gd name="T66" fmla="*/ 48 w 88"/>
              <a:gd name="T67" fmla="*/ 37 h 78"/>
              <a:gd name="T68" fmla="*/ 55 w 88"/>
              <a:gd name="T69" fmla="*/ 42 h 78"/>
              <a:gd name="T70" fmla="*/ 59 w 88"/>
              <a:gd name="T71" fmla="*/ 45 h 78"/>
              <a:gd name="T72" fmla="*/ 63 w 88"/>
              <a:gd name="T73" fmla="*/ 47 h 78"/>
              <a:gd name="T74" fmla="*/ 63 w 88"/>
              <a:gd name="T75" fmla="*/ 47 h 78"/>
              <a:gd name="T76" fmla="*/ 65 w 88"/>
              <a:gd name="T77" fmla="*/ 51 h 78"/>
              <a:gd name="T78" fmla="*/ 70 w 88"/>
              <a:gd name="T79" fmla="*/ 57 h 78"/>
              <a:gd name="T80" fmla="*/ 83 w 88"/>
              <a:gd name="T81" fmla="*/ 65 h 78"/>
              <a:gd name="T82" fmla="*/ 86 w 88"/>
              <a:gd name="T83" fmla="*/ 69 h 78"/>
              <a:gd name="T84" fmla="*/ 88 w 88"/>
              <a:gd name="T85" fmla="*/ 74 h 78"/>
              <a:gd name="T86" fmla="*/ 88 w 88"/>
              <a:gd name="T87" fmla="*/ 75 h 78"/>
              <a:gd name="T88" fmla="*/ 88 w 88"/>
              <a:gd name="T89" fmla="*/ 75 h 78"/>
              <a:gd name="T90" fmla="*/ 87 w 88"/>
              <a:gd name="T91" fmla="*/ 75 h 78"/>
              <a:gd name="T92" fmla="*/ 87 w 88"/>
              <a:gd name="T93" fmla="*/ 75 h 78"/>
              <a:gd name="T94" fmla="*/ 81 w 88"/>
              <a:gd name="T95" fmla="*/ 77 h 78"/>
              <a:gd name="T96" fmla="*/ 81 w 88"/>
              <a:gd name="T97" fmla="*/ 77 h 78"/>
              <a:gd name="T98" fmla="*/ 79 w 88"/>
              <a:gd name="T99" fmla="*/ 77 h 78"/>
              <a:gd name="T100" fmla="*/ 77 w 88"/>
              <a:gd name="T101" fmla="*/ 78 h 78"/>
              <a:gd name="T102" fmla="*/ 76 w 88"/>
              <a:gd name="T103" fmla="*/ 78 h 78"/>
              <a:gd name="T104" fmla="*/ 75 w 88"/>
              <a:gd name="T10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78">
                <a:moveTo>
                  <a:pt x="75" y="78"/>
                </a:moveTo>
                <a:lnTo>
                  <a:pt x="75" y="78"/>
                </a:lnTo>
                <a:lnTo>
                  <a:pt x="75" y="78"/>
                </a:lnTo>
                <a:lnTo>
                  <a:pt x="74" y="78"/>
                </a:lnTo>
                <a:lnTo>
                  <a:pt x="74" y="78"/>
                </a:lnTo>
                <a:lnTo>
                  <a:pt x="74" y="78"/>
                </a:lnTo>
                <a:lnTo>
                  <a:pt x="74" y="78"/>
                </a:lnTo>
                <a:lnTo>
                  <a:pt x="74" y="78"/>
                </a:lnTo>
                <a:lnTo>
                  <a:pt x="74" y="78"/>
                </a:lnTo>
                <a:lnTo>
                  <a:pt x="74" y="78"/>
                </a:lnTo>
                <a:lnTo>
                  <a:pt x="70" y="77"/>
                </a:lnTo>
                <a:lnTo>
                  <a:pt x="67" y="74"/>
                </a:lnTo>
                <a:lnTo>
                  <a:pt x="61" y="64"/>
                </a:lnTo>
                <a:lnTo>
                  <a:pt x="61" y="64"/>
                </a:lnTo>
                <a:lnTo>
                  <a:pt x="59" y="62"/>
                </a:lnTo>
                <a:lnTo>
                  <a:pt x="56" y="59"/>
                </a:lnTo>
                <a:lnTo>
                  <a:pt x="50" y="57"/>
                </a:lnTo>
                <a:lnTo>
                  <a:pt x="38" y="54"/>
                </a:lnTo>
                <a:lnTo>
                  <a:pt x="38" y="54"/>
                </a:lnTo>
                <a:lnTo>
                  <a:pt x="38" y="54"/>
                </a:lnTo>
                <a:lnTo>
                  <a:pt x="38" y="54"/>
                </a:lnTo>
                <a:lnTo>
                  <a:pt x="38" y="54"/>
                </a:lnTo>
                <a:lnTo>
                  <a:pt x="38" y="54"/>
                </a:lnTo>
                <a:lnTo>
                  <a:pt x="38" y="54"/>
                </a:lnTo>
                <a:lnTo>
                  <a:pt x="38" y="54"/>
                </a:lnTo>
                <a:lnTo>
                  <a:pt x="38" y="54"/>
                </a:lnTo>
                <a:lnTo>
                  <a:pt x="38" y="54"/>
                </a:lnTo>
                <a:lnTo>
                  <a:pt x="38" y="54"/>
                </a:lnTo>
                <a:lnTo>
                  <a:pt x="38" y="54"/>
                </a:lnTo>
                <a:lnTo>
                  <a:pt x="28" y="49"/>
                </a:lnTo>
                <a:lnTo>
                  <a:pt x="23" y="47"/>
                </a:lnTo>
                <a:lnTo>
                  <a:pt x="19" y="46"/>
                </a:lnTo>
                <a:lnTo>
                  <a:pt x="19" y="46"/>
                </a:lnTo>
                <a:lnTo>
                  <a:pt x="19" y="46"/>
                </a:lnTo>
                <a:lnTo>
                  <a:pt x="19" y="46"/>
                </a:lnTo>
                <a:lnTo>
                  <a:pt x="18" y="46"/>
                </a:lnTo>
                <a:lnTo>
                  <a:pt x="18" y="46"/>
                </a:lnTo>
                <a:lnTo>
                  <a:pt x="16" y="49"/>
                </a:lnTo>
                <a:lnTo>
                  <a:pt x="13" y="51"/>
                </a:lnTo>
                <a:lnTo>
                  <a:pt x="10" y="52"/>
                </a:lnTo>
                <a:lnTo>
                  <a:pt x="10" y="52"/>
                </a:lnTo>
                <a:lnTo>
                  <a:pt x="0" y="51"/>
                </a:lnTo>
                <a:lnTo>
                  <a:pt x="0" y="51"/>
                </a:lnTo>
                <a:lnTo>
                  <a:pt x="0" y="51"/>
                </a:lnTo>
                <a:lnTo>
                  <a:pt x="1" y="43"/>
                </a:lnTo>
                <a:lnTo>
                  <a:pt x="2" y="31"/>
                </a:lnTo>
                <a:lnTo>
                  <a:pt x="5" y="20"/>
                </a:lnTo>
                <a:lnTo>
                  <a:pt x="6" y="16"/>
                </a:lnTo>
                <a:lnTo>
                  <a:pt x="8" y="14"/>
                </a:lnTo>
                <a:lnTo>
                  <a:pt x="8" y="14"/>
                </a:lnTo>
                <a:lnTo>
                  <a:pt x="13" y="10"/>
                </a:lnTo>
                <a:lnTo>
                  <a:pt x="18" y="8"/>
                </a:lnTo>
                <a:lnTo>
                  <a:pt x="22" y="5"/>
                </a:lnTo>
                <a:lnTo>
                  <a:pt x="26" y="3"/>
                </a:lnTo>
                <a:lnTo>
                  <a:pt x="26" y="3"/>
                </a:lnTo>
                <a:lnTo>
                  <a:pt x="27" y="0"/>
                </a:lnTo>
                <a:lnTo>
                  <a:pt x="27" y="0"/>
                </a:lnTo>
                <a:lnTo>
                  <a:pt x="32" y="9"/>
                </a:lnTo>
                <a:lnTo>
                  <a:pt x="32" y="9"/>
                </a:lnTo>
                <a:lnTo>
                  <a:pt x="37" y="24"/>
                </a:lnTo>
                <a:lnTo>
                  <a:pt x="37" y="24"/>
                </a:lnTo>
                <a:lnTo>
                  <a:pt x="39" y="30"/>
                </a:lnTo>
                <a:lnTo>
                  <a:pt x="39" y="30"/>
                </a:lnTo>
                <a:lnTo>
                  <a:pt x="42" y="32"/>
                </a:lnTo>
                <a:lnTo>
                  <a:pt x="42" y="32"/>
                </a:lnTo>
                <a:lnTo>
                  <a:pt x="44" y="35"/>
                </a:lnTo>
                <a:lnTo>
                  <a:pt x="44" y="35"/>
                </a:lnTo>
                <a:lnTo>
                  <a:pt x="48" y="37"/>
                </a:lnTo>
                <a:lnTo>
                  <a:pt x="48" y="37"/>
                </a:lnTo>
                <a:lnTo>
                  <a:pt x="55" y="42"/>
                </a:lnTo>
                <a:lnTo>
                  <a:pt x="55" y="42"/>
                </a:lnTo>
                <a:lnTo>
                  <a:pt x="59" y="45"/>
                </a:lnTo>
                <a:lnTo>
                  <a:pt x="59" y="45"/>
                </a:lnTo>
                <a:lnTo>
                  <a:pt x="63" y="47"/>
                </a:lnTo>
                <a:lnTo>
                  <a:pt x="63" y="47"/>
                </a:lnTo>
                <a:lnTo>
                  <a:pt x="63" y="47"/>
                </a:lnTo>
                <a:lnTo>
                  <a:pt x="63" y="47"/>
                </a:lnTo>
                <a:lnTo>
                  <a:pt x="65" y="51"/>
                </a:lnTo>
                <a:lnTo>
                  <a:pt x="65" y="51"/>
                </a:lnTo>
                <a:lnTo>
                  <a:pt x="70" y="57"/>
                </a:lnTo>
                <a:lnTo>
                  <a:pt x="70" y="57"/>
                </a:lnTo>
                <a:lnTo>
                  <a:pt x="83" y="65"/>
                </a:lnTo>
                <a:lnTo>
                  <a:pt x="83" y="65"/>
                </a:lnTo>
                <a:lnTo>
                  <a:pt x="86" y="69"/>
                </a:lnTo>
                <a:lnTo>
                  <a:pt x="88" y="74"/>
                </a:lnTo>
                <a:lnTo>
                  <a:pt x="88" y="74"/>
                </a:lnTo>
                <a:lnTo>
                  <a:pt x="88" y="75"/>
                </a:lnTo>
                <a:lnTo>
                  <a:pt x="88" y="75"/>
                </a:lnTo>
                <a:lnTo>
                  <a:pt x="88" y="75"/>
                </a:lnTo>
                <a:lnTo>
                  <a:pt x="88" y="75"/>
                </a:lnTo>
                <a:lnTo>
                  <a:pt x="87" y="75"/>
                </a:lnTo>
                <a:lnTo>
                  <a:pt x="87" y="75"/>
                </a:lnTo>
                <a:lnTo>
                  <a:pt x="87" y="75"/>
                </a:lnTo>
                <a:lnTo>
                  <a:pt x="87" y="75"/>
                </a:lnTo>
                <a:lnTo>
                  <a:pt x="81" y="77"/>
                </a:lnTo>
                <a:lnTo>
                  <a:pt x="81" y="77"/>
                </a:lnTo>
                <a:lnTo>
                  <a:pt x="81" y="77"/>
                </a:lnTo>
                <a:lnTo>
                  <a:pt x="81" y="77"/>
                </a:lnTo>
                <a:lnTo>
                  <a:pt x="79" y="77"/>
                </a:lnTo>
                <a:lnTo>
                  <a:pt x="79" y="77"/>
                </a:lnTo>
                <a:lnTo>
                  <a:pt x="79" y="77"/>
                </a:lnTo>
                <a:lnTo>
                  <a:pt x="77" y="78"/>
                </a:lnTo>
                <a:lnTo>
                  <a:pt x="77" y="78"/>
                </a:lnTo>
                <a:lnTo>
                  <a:pt x="76" y="78"/>
                </a:lnTo>
                <a:lnTo>
                  <a:pt x="76" y="78"/>
                </a:lnTo>
                <a:lnTo>
                  <a:pt x="75" y="7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0" name="Freeform 427"/>
          <p:cNvSpPr>
            <a:spLocks/>
          </p:cNvSpPr>
          <p:nvPr/>
        </p:nvSpPr>
        <p:spPr bwMode="gray">
          <a:xfrm>
            <a:off x="2585601" y="4423440"/>
            <a:ext cx="32116" cy="37700"/>
          </a:xfrm>
          <a:custGeom>
            <a:avLst/>
            <a:gdLst>
              <a:gd name="T0" fmla="*/ 14 w 19"/>
              <a:gd name="T1" fmla="*/ 22 h 22"/>
              <a:gd name="T2" fmla="*/ 14 w 19"/>
              <a:gd name="T3" fmla="*/ 22 h 22"/>
              <a:gd name="T4" fmla="*/ 7 w 19"/>
              <a:gd name="T5" fmla="*/ 20 h 22"/>
              <a:gd name="T6" fmla="*/ 3 w 19"/>
              <a:gd name="T7" fmla="*/ 18 h 22"/>
              <a:gd name="T8" fmla="*/ 2 w 19"/>
              <a:gd name="T9" fmla="*/ 15 h 22"/>
              <a:gd name="T10" fmla="*/ 2 w 19"/>
              <a:gd name="T11" fmla="*/ 15 h 22"/>
              <a:gd name="T12" fmla="*/ 0 w 19"/>
              <a:gd name="T13" fmla="*/ 9 h 22"/>
              <a:gd name="T14" fmla="*/ 0 w 19"/>
              <a:gd name="T15" fmla="*/ 3 h 22"/>
              <a:gd name="T16" fmla="*/ 0 w 19"/>
              <a:gd name="T17" fmla="*/ 3 h 22"/>
              <a:gd name="T18" fmla="*/ 0 w 19"/>
              <a:gd name="T19" fmla="*/ 3 h 22"/>
              <a:gd name="T20" fmla="*/ 0 w 19"/>
              <a:gd name="T21" fmla="*/ 3 h 22"/>
              <a:gd name="T22" fmla="*/ 0 w 19"/>
              <a:gd name="T23" fmla="*/ 3 h 22"/>
              <a:gd name="T24" fmla="*/ 0 w 19"/>
              <a:gd name="T25" fmla="*/ 3 h 22"/>
              <a:gd name="T26" fmla="*/ 0 w 19"/>
              <a:gd name="T27" fmla="*/ 3 h 22"/>
              <a:gd name="T28" fmla="*/ 0 w 19"/>
              <a:gd name="T29" fmla="*/ 3 h 22"/>
              <a:gd name="T30" fmla="*/ 0 w 19"/>
              <a:gd name="T31" fmla="*/ 3 h 22"/>
              <a:gd name="T32" fmla="*/ 0 w 19"/>
              <a:gd name="T33" fmla="*/ 3 h 22"/>
              <a:gd name="T34" fmla="*/ 1 w 19"/>
              <a:gd name="T35" fmla="*/ 3 h 22"/>
              <a:gd name="T36" fmla="*/ 1 w 19"/>
              <a:gd name="T37" fmla="*/ 3 h 22"/>
              <a:gd name="T38" fmla="*/ 2 w 19"/>
              <a:gd name="T39" fmla="*/ 3 h 22"/>
              <a:gd name="T40" fmla="*/ 2 w 19"/>
              <a:gd name="T41" fmla="*/ 3 h 22"/>
              <a:gd name="T42" fmla="*/ 3 w 19"/>
              <a:gd name="T43" fmla="*/ 3 h 22"/>
              <a:gd name="T44" fmla="*/ 3 w 19"/>
              <a:gd name="T45" fmla="*/ 3 h 22"/>
              <a:gd name="T46" fmla="*/ 5 w 19"/>
              <a:gd name="T47" fmla="*/ 2 h 22"/>
              <a:gd name="T48" fmla="*/ 5 w 19"/>
              <a:gd name="T49" fmla="*/ 2 h 22"/>
              <a:gd name="T50" fmla="*/ 7 w 19"/>
              <a:gd name="T51" fmla="*/ 2 h 22"/>
              <a:gd name="T52" fmla="*/ 7 w 19"/>
              <a:gd name="T53" fmla="*/ 2 h 22"/>
              <a:gd name="T54" fmla="*/ 7 w 19"/>
              <a:gd name="T55" fmla="*/ 2 h 22"/>
              <a:gd name="T56" fmla="*/ 7 w 19"/>
              <a:gd name="T57" fmla="*/ 2 h 22"/>
              <a:gd name="T58" fmla="*/ 13 w 19"/>
              <a:gd name="T59" fmla="*/ 0 h 22"/>
              <a:gd name="T60" fmla="*/ 13 w 19"/>
              <a:gd name="T61" fmla="*/ 0 h 22"/>
              <a:gd name="T62" fmla="*/ 13 w 19"/>
              <a:gd name="T63" fmla="*/ 0 h 22"/>
              <a:gd name="T64" fmla="*/ 13 w 19"/>
              <a:gd name="T65" fmla="*/ 0 h 22"/>
              <a:gd name="T66" fmla="*/ 14 w 19"/>
              <a:gd name="T67" fmla="*/ 0 h 22"/>
              <a:gd name="T68" fmla="*/ 14 w 19"/>
              <a:gd name="T69" fmla="*/ 0 h 22"/>
              <a:gd name="T70" fmla="*/ 14 w 19"/>
              <a:gd name="T71" fmla="*/ 0 h 22"/>
              <a:gd name="T72" fmla="*/ 14 w 19"/>
              <a:gd name="T73" fmla="*/ 0 h 22"/>
              <a:gd name="T74" fmla="*/ 16 w 19"/>
              <a:gd name="T75" fmla="*/ 4 h 22"/>
              <a:gd name="T76" fmla="*/ 16 w 19"/>
              <a:gd name="T77" fmla="*/ 4 h 22"/>
              <a:gd name="T78" fmla="*/ 17 w 19"/>
              <a:gd name="T79" fmla="*/ 8 h 22"/>
              <a:gd name="T80" fmla="*/ 17 w 19"/>
              <a:gd name="T81" fmla="*/ 8 h 22"/>
              <a:gd name="T82" fmla="*/ 16 w 19"/>
              <a:gd name="T83" fmla="*/ 9 h 22"/>
              <a:gd name="T84" fmla="*/ 16 w 19"/>
              <a:gd name="T85" fmla="*/ 9 h 22"/>
              <a:gd name="T86" fmla="*/ 17 w 19"/>
              <a:gd name="T87" fmla="*/ 10 h 22"/>
              <a:gd name="T88" fmla="*/ 17 w 19"/>
              <a:gd name="T89" fmla="*/ 10 h 22"/>
              <a:gd name="T90" fmla="*/ 18 w 19"/>
              <a:gd name="T91" fmla="*/ 11 h 22"/>
              <a:gd name="T92" fmla="*/ 18 w 19"/>
              <a:gd name="T93" fmla="*/ 11 h 22"/>
              <a:gd name="T94" fmla="*/ 19 w 19"/>
              <a:gd name="T95" fmla="*/ 14 h 22"/>
              <a:gd name="T96" fmla="*/ 19 w 19"/>
              <a:gd name="T97" fmla="*/ 14 h 22"/>
              <a:gd name="T98" fmla="*/ 14 w 19"/>
              <a:gd name="T9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4" y="22"/>
                </a:moveTo>
                <a:lnTo>
                  <a:pt x="14" y="22"/>
                </a:lnTo>
                <a:lnTo>
                  <a:pt x="7" y="20"/>
                </a:lnTo>
                <a:lnTo>
                  <a:pt x="3" y="18"/>
                </a:lnTo>
                <a:lnTo>
                  <a:pt x="2" y="15"/>
                </a:lnTo>
                <a:lnTo>
                  <a:pt x="2" y="15"/>
                </a:lnTo>
                <a:lnTo>
                  <a:pt x="0" y="9"/>
                </a:lnTo>
                <a:lnTo>
                  <a:pt x="0" y="3"/>
                </a:lnTo>
                <a:lnTo>
                  <a:pt x="0" y="3"/>
                </a:lnTo>
                <a:lnTo>
                  <a:pt x="0" y="3"/>
                </a:lnTo>
                <a:lnTo>
                  <a:pt x="0" y="3"/>
                </a:lnTo>
                <a:lnTo>
                  <a:pt x="0" y="3"/>
                </a:lnTo>
                <a:lnTo>
                  <a:pt x="0" y="3"/>
                </a:lnTo>
                <a:lnTo>
                  <a:pt x="0" y="3"/>
                </a:lnTo>
                <a:lnTo>
                  <a:pt x="0" y="3"/>
                </a:lnTo>
                <a:lnTo>
                  <a:pt x="0" y="3"/>
                </a:lnTo>
                <a:lnTo>
                  <a:pt x="0" y="3"/>
                </a:lnTo>
                <a:lnTo>
                  <a:pt x="1" y="3"/>
                </a:lnTo>
                <a:lnTo>
                  <a:pt x="1" y="3"/>
                </a:lnTo>
                <a:lnTo>
                  <a:pt x="2" y="3"/>
                </a:lnTo>
                <a:lnTo>
                  <a:pt x="2" y="3"/>
                </a:lnTo>
                <a:lnTo>
                  <a:pt x="3" y="3"/>
                </a:lnTo>
                <a:lnTo>
                  <a:pt x="3" y="3"/>
                </a:lnTo>
                <a:lnTo>
                  <a:pt x="5" y="2"/>
                </a:lnTo>
                <a:lnTo>
                  <a:pt x="5" y="2"/>
                </a:lnTo>
                <a:lnTo>
                  <a:pt x="7" y="2"/>
                </a:lnTo>
                <a:lnTo>
                  <a:pt x="7" y="2"/>
                </a:lnTo>
                <a:lnTo>
                  <a:pt x="7" y="2"/>
                </a:lnTo>
                <a:lnTo>
                  <a:pt x="7" y="2"/>
                </a:lnTo>
                <a:lnTo>
                  <a:pt x="13" y="0"/>
                </a:lnTo>
                <a:lnTo>
                  <a:pt x="13" y="0"/>
                </a:lnTo>
                <a:lnTo>
                  <a:pt x="13" y="0"/>
                </a:lnTo>
                <a:lnTo>
                  <a:pt x="13" y="0"/>
                </a:lnTo>
                <a:lnTo>
                  <a:pt x="14" y="0"/>
                </a:lnTo>
                <a:lnTo>
                  <a:pt x="14" y="0"/>
                </a:lnTo>
                <a:lnTo>
                  <a:pt x="14" y="0"/>
                </a:lnTo>
                <a:lnTo>
                  <a:pt x="14" y="0"/>
                </a:lnTo>
                <a:lnTo>
                  <a:pt x="16" y="4"/>
                </a:lnTo>
                <a:lnTo>
                  <a:pt x="16" y="4"/>
                </a:lnTo>
                <a:lnTo>
                  <a:pt x="17" y="8"/>
                </a:lnTo>
                <a:lnTo>
                  <a:pt x="17" y="8"/>
                </a:lnTo>
                <a:lnTo>
                  <a:pt x="16" y="9"/>
                </a:lnTo>
                <a:lnTo>
                  <a:pt x="16" y="9"/>
                </a:lnTo>
                <a:lnTo>
                  <a:pt x="17" y="10"/>
                </a:lnTo>
                <a:lnTo>
                  <a:pt x="17" y="10"/>
                </a:lnTo>
                <a:lnTo>
                  <a:pt x="18" y="11"/>
                </a:lnTo>
                <a:lnTo>
                  <a:pt x="18" y="11"/>
                </a:lnTo>
                <a:lnTo>
                  <a:pt x="19" y="14"/>
                </a:lnTo>
                <a:lnTo>
                  <a:pt x="19" y="14"/>
                </a:lnTo>
                <a:lnTo>
                  <a:pt x="14" y="2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1" name="Freeform 438"/>
          <p:cNvSpPr>
            <a:spLocks/>
          </p:cNvSpPr>
          <p:nvPr/>
        </p:nvSpPr>
        <p:spPr bwMode="gray">
          <a:xfrm>
            <a:off x="2382763" y="4373745"/>
            <a:ext cx="338062" cy="257044"/>
          </a:xfrm>
          <a:custGeom>
            <a:avLst/>
            <a:gdLst>
              <a:gd name="T0" fmla="*/ 72 w 200"/>
              <a:gd name="T1" fmla="*/ 149 h 150"/>
              <a:gd name="T2" fmla="*/ 51 w 200"/>
              <a:gd name="T3" fmla="*/ 140 h 150"/>
              <a:gd name="T4" fmla="*/ 43 w 200"/>
              <a:gd name="T5" fmla="*/ 139 h 150"/>
              <a:gd name="T6" fmla="*/ 25 w 200"/>
              <a:gd name="T7" fmla="*/ 118 h 150"/>
              <a:gd name="T8" fmla="*/ 13 w 200"/>
              <a:gd name="T9" fmla="*/ 102 h 150"/>
              <a:gd name="T10" fmla="*/ 14 w 200"/>
              <a:gd name="T11" fmla="*/ 85 h 150"/>
              <a:gd name="T12" fmla="*/ 17 w 200"/>
              <a:gd name="T13" fmla="*/ 63 h 150"/>
              <a:gd name="T14" fmla="*/ 21 w 200"/>
              <a:gd name="T15" fmla="*/ 58 h 150"/>
              <a:gd name="T16" fmla="*/ 26 w 200"/>
              <a:gd name="T17" fmla="*/ 45 h 150"/>
              <a:gd name="T18" fmla="*/ 32 w 200"/>
              <a:gd name="T19" fmla="*/ 37 h 150"/>
              <a:gd name="T20" fmla="*/ 42 w 200"/>
              <a:gd name="T21" fmla="*/ 27 h 150"/>
              <a:gd name="T22" fmla="*/ 43 w 200"/>
              <a:gd name="T23" fmla="*/ 26 h 150"/>
              <a:gd name="T24" fmla="*/ 43 w 200"/>
              <a:gd name="T25" fmla="*/ 26 h 150"/>
              <a:gd name="T26" fmla="*/ 43 w 200"/>
              <a:gd name="T27" fmla="*/ 26 h 150"/>
              <a:gd name="T28" fmla="*/ 43 w 200"/>
              <a:gd name="T29" fmla="*/ 26 h 150"/>
              <a:gd name="T30" fmla="*/ 45 w 200"/>
              <a:gd name="T31" fmla="*/ 16 h 150"/>
              <a:gd name="T32" fmla="*/ 56 w 200"/>
              <a:gd name="T33" fmla="*/ 6 h 150"/>
              <a:gd name="T34" fmla="*/ 62 w 200"/>
              <a:gd name="T35" fmla="*/ 3 h 150"/>
              <a:gd name="T36" fmla="*/ 65 w 200"/>
              <a:gd name="T37" fmla="*/ 0 h 150"/>
              <a:gd name="T38" fmla="*/ 65 w 200"/>
              <a:gd name="T39" fmla="*/ 0 h 150"/>
              <a:gd name="T40" fmla="*/ 84 w 200"/>
              <a:gd name="T41" fmla="*/ 8 h 150"/>
              <a:gd name="T42" fmla="*/ 84 w 200"/>
              <a:gd name="T43" fmla="*/ 8 h 150"/>
              <a:gd name="T44" fmla="*/ 84 w 200"/>
              <a:gd name="T45" fmla="*/ 8 h 150"/>
              <a:gd name="T46" fmla="*/ 84 w 200"/>
              <a:gd name="T47" fmla="*/ 8 h 150"/>
              <a:gd name="T48" fmla="*/ 96 w 200"/>
              <a:gd name="T49" fmla="*/ 11 h 150"/>
              <a:gd name="T50" fmla="*/ 107 w 200"/>
              <a:gd name="T51" fmla="*/ 18 h 150"/>
              <a:gd name="T52" fmla="*/ 116 w 200"/>
              <a:gd name="T53" fmla="*/ 31 h 150"/>
              <a:gd name="T54" fmla="*/ 120 w 200"/>
              <a:gd name="T55" fmla="*/ 32 h 150"/>
              <a:gd name="T56" fmla="*/ 122 w 200"/>
              <a:gd name="T57" fmla="*/ 44 h 150"/>
              <a:gd name="T58" fmla="*/ 127 w 200"/>
              <a:gd name="T59" fmla="*/ 49 h 150"/>
              <a:gd name="T60" fmla="*/ 133 w 200"/>
              <a:gd name="T61" fmla="*/ 55 h 150"/>
              <a:gd name="T62" fmla="*/ 133 w 200"/>
              <a:gd name="T63" fmla="*/ 56 h 150"/>
              <a:gd name="T64" fmla="*/ 143 w 200"/>
              <a:gd name="T65" fmla="*/ 69 h 150"/>
              <a:gd name="T66" fmla="*/ 168 w 200"/>
              <a:gd name="T67" fmla="*/ 85 h 150"/>
              <a:gd name="T68" fmla="*/ 200 w 200"/>
              <a:gd name="T69" fmla="*/ 92 h 150"/>
              <a:gd name="T70" fmla="*/ 200 w 200"/>
              <a:gd name="T71" fmla="*/ 92 h 150"/>
              <a:gd name="T72" fmla="*/ 185 w 200"/>
              <a:gd name="T73" fmla="*/ 113 h 150"/>
              <a:gd name="T74" fmla="*/ 163 w 200"/>
              <a:gd name="T75" fmla="*/ 129 h 150"/>
              <a:gd name="T76" fmla="*/ 149 w 200"/>
              <a:gd name="T77" fmla="*/ 134 h 150"/>
              <a:gd name="T78" fmla="*/ 136 w 200"/>
              <a:gd name="T79" fmla="*/ 141 h 150"/>
              <a:gd name="T80" fmla="*/ 127 w 200"/>
              <a:gd name="T81" fmla="*/ 145 h 150"/>
              <a:gd name="T82" fmla="*/ 102 w 200"/>
              <a:gd name="T83" fmla="*/ 141 h 150"/>
              <a:gd name="T84" fmla="*/ 97 w 200"/>
              <a:gd name="T85" fmla="*/ 143 h 150"/>
              <a:gd name="T86" fmla="*/ 90 w 200"/>
              <a:gd name="T87" fmla="*/ 149 h 150"/>
              <a:gd name="T88" fmla="*/ 81 w 200"/>
              <a:gd name="T8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50">
                <a:moveTo>
                  <a:pt x="81" y="150"/>
                </a:moveTo>
                <a:lnTo>
                  <a:pt x="81" y="150"/>
                </a:lnTo>
                <a:lnTo>
                  <a:pt x="72" y="149"/>
                </a:lnTo>
                <a:lnTo>
                  <a:pt x="64" y="146"/>
                </a:lnTo>
                <a:lnTo>
                  <a:pt x="51" y="140"/>
                </a:lnTo>
                <a:lnTo>
                  <a:pt x="51" y="140"/>
                </a:lnTo>
                <a:lnTo>
                  <a:pt x="47" y="139"/>
                </a:lnTo>
                <a:lnTo>
                  <a:pt x="43" y="139"/>
                </a:lnTo>
                <a:lnTo>
                  <a:pt x="43" y="139"/>
                </a:lnTo>
                <a:lnTo>
                  <a:pt x="37" y="139"/>
                </a:lnTo>
                <a:lnTo>
                  <a:pt x="37" y="139"/>
                </a:lnTo>
                <a:lnTo>
                  <a:pt x="25" y="118"/>
                </a:lnTo>
                <a:lnTo>
                  <a:pt x="17" y="108"/>
                </a:lnTo>
                <a:lnTo>
                  <a:pt x="13" y="102"/>
                </a:lnTo>
                <a:lnTo>
                  <a:pt x="13" y="102"/>
                </a:lnTo>
                <a:lnTo>
                  <a:pt x="0" y="95"/>
                </a:lnTo>
                <a:lnTo>
                  <a:pt x="0" y="85"/>
                </a:lnTo>
                <a:lnTo>
                  <a:pt x="14" y="85"/>
                </a:lnTo>
                <a:lnTo>
                  <a:pt x="14" y="85"/>
                </a:lnTo>
                <a:lnTo>
                  <a:pt x="15" y="72"/>
                </a:lnTo>
                <a:lnTo>
                  <a:pt x="17" y="63"/>
                </a:lnTo>
                <a:lnTo>
                  <a:pt x="19" y="59"/>
                </a:lnTo>
                <a:lnTo>
                  <a:pt x="21" y="58"/>
                </a:lnTo>
                <a:lnTo>
                  <a:pt x="21" y="58"/>
                </a:lnTo>
                <a:lnTo>
                  <a:pt x="24" y="54"/>
                </a:lnTo>
                <a:lnTo>
                  <a:pt x="25" y="49"/>
                </a:lnTo>
                <a:lnTo>
                  <a:pt x="26" y="45"/>
                </a:lnTo>
                <a:lnTo>
                  <a:pt x="29" y="40"/>
                </a:lnTo>
                <a:lnTo>
                  <a:pt x="29" y="40"/>
                </a:lnTo>
                <a:lnTo>
                  <a:pt x="32" y="37"/>
                </a:lnTo>
                <a:lnTo>
                  <a:pt x="36" y="34"/>
                </a:lnTo>
                <a:lnTo>
                  <a:pt x="40" y="31"/>
                </a:lnTo>
                <a:lnTo>
                  <a:pt x="42" y="27"/>
                </a:lnTo>
                <a:lnTo>
                  <a:pt x="42" y="27"/>
                </a:lnTo>
                <a:lnTo>
                  <a:pt x="43" y="26"/>
                </a:lnTo>
                <a:lnTo>
                  <a:pt x="43" y="26"/>
                </a:lnTo>
                <a:lnTo>
                  <a:pt x="43" y="26"/>
                </a:lnTo>
                <a:lnTo>
                  <a:pt x="43" y="26"/>
                </a:lnTo>
                <a:lnTo>
                  <a:pt x="43" y="26"/>
                </a:lnTo>
                <a:lnTo>
                  <a:pt x="43" y="26"/>
                </a:lnTo>
                <a:lnTo>
                  <a:pt x="43" y="26"/>
                </a:lnTo>
                <a:lnTo>
                  <a:pt x="43" y="26"/>
                </a:lnTo>
                <a:lnTo>
                  <a:pt x="43" y="26"/>
                </a:lnTo>
                <a:lnTo>
                  <a:pt x="43" y="26"/>
                </a:lnTo>
                <a:lnTo>
                  <a:pt x="43" y="26"/>
                </a:lnTo>
                <a:lnTo>
                  <a:pt x="43" y="26"/>
                </a:lnTo>
                <a:lnTo>
                  <a:pt x="43" y="26"/>
                </a:lnTo>
                <a:lnTo>
                  <a:pt x="45" y="16"/>
                </a:lnTo>
                <a:lnTo>
                  <a:pt x="46" y="5"/>
                </a:lnTo>
                <a:lnTo>
                  <a:pt x="46" y="5"/>
                </a:lnTo>
                <a:lnTo>
                  <a:pt x="56" y="6"/>
                </a:lnTo>
                <a:lnTo>
                  <a:pt x="56" y="6"/>
                </a:lnTo>
                <a:lnTo>
                  <a:pt x="59" y="5"/>
                </a:lnTo>
                <a:lnTo>
                  <a:pt x="62" y="3"/>
                </a:lnTo>
                <a:lnTo>
                  <a:pt x="64" y="0"/>
                </a:lnTo>
                <a:lnTo>
                  <a:pt x="64" y="0"/>
                </a:lnTo>
                <a:lnTo>
                  <a:pt x="65" y="0"/>
                </a:lnTo>
                <a:lnTo>
                  <a:pt x="65" y="0"/>
                </a:lnTo>
                <a:lnTo>
                  <a:pt x="65" y="0"/>
                </a:lnTo>
                <a:lnTo>
                  <a:pt x="65" y="0"/>
                </a:lnTo>
                <a:lnTo>
                  <a:pt x="69" y="1"/>
                </a:lnTo>
                <a:lnTo>
                  <a:pt x="74" y="3"/>
                </a:lnTo>
                <a:lnTo>
                  <a:pt x="84" y="8"/>
                </a:lnTo>
                <a:lnTo>
                  <a:pt x="84" y="8"/>
                </a:lnTo>
                <a:lnTo>
                  <a:pt x="84" y="8"/>
                </a:lnTo>
                <a:lnTo>
                  <a:pt x="84" y="8"/>
                </a:lnTo>
                <a:lnTo>
                  <a:pt x="84" y="8"/>
                </a:lnTo>
                <a:lnTo>
                  <a:pt x="84" y="8"/>
                </a:lnTo>
                <a:lnTo>
                  <a:pt x="84" y="8"/>
                </a:lnTo>
                <a:lnTo>
                  <a:pt x="84" y="8"/>
                </a:lnTo>
                <a:lnTo>
                  <a:pt x="84" y="8"/>
                </a:lnTo>
                <a:lnTo>
                  <a:pt x="84" y="8"/>
                </a:lnTo>
                <a:lnTo>
                  <a:pt x="84" y="8"/>
                </a:lnTo>
                <a:lnTo>
                  <a:pt x="84" y="8"/>
                </a:lnTo>
                <a:lnTo>
                  <a:pt x="96" y="11"/>
                </a:lnTo>
                <a:lnTo>
                  <a:pt x="102" y="13"/>
                </a:lnTo>
                <a:lnTo>
                  <a:pt x="105" y="16"/>
                </a:lnTo>
                <a:lnTo>
                  <a:pt x="107" y="18"/>
                </a:lnTo>
                <a:lnTo>
                  <a:pt x="107" y="18"/>
                </a:lnTo>
                <a:lnTo>
                  <a:pt x="113" y="28"/>
                </a:lnTo>
                <a:lnTo>
                  <a:pt x="116" y="31"/>
                </a:lnTo>
                <a:lnTo>
                  <a:pt x="120" y="32"/>
                </a:lnTo>
                <a:lnTo>
                  <a:pt x="120" y="32"/>
                </a:lnTo>
                <a:lnTo>
                  <a:pt x="120" y="32"/>
                </a:lnTo>
                <a:lnTo>
                  <a:pt x="120" y="32"/>
                </a:lnTo>
                <a:lnTo>
                  <a:pt x="120" y="38"/>
                </a:lnTo>
                <a:lnTo>
                  <a:pt x="122" y="44"/>
                </a:lnTo>
                <a:lnTo>
                  <a:pt x="122" y="44"/>
                </a:lnTo>
                <a:lnTo>
                  <a:pt x="123" y="47"/>
                </a:lnTo>
                <a:lnTo>
                  <a:pt x="127" y="49"/>
                </a:lnTo>
                <a:lnTo>
                  <a:pt x="134" y="51"/>
                </a:lnTo>
                <a:lnTo>
                  <a:pt x="134" y="51"/>
                </a:lnTo>
                <a:lnTo>
                  <a:pt x="133" y="55"/>
                </a:lnTo>
                <a:lnTo>
                  <a:pt x="133" y="55"/>
                </a:lnTo>
                <a:lnTo>
                  <a:pt x="133" y="56"/>
                </a:lnTo>
                <a:lnTo>
                  <a:pt x="133" y="56"/>
                </a:lnTo>
                <a:lnTo>
                  <a:pt x="133" y="60"/>
                </a:lnTo>
                <a:lnTo>
                  <a:pt x="136" y="63"/>
                </a:lnTo>
                <a:lnTo>
                  <a:pt x="143" y="69"/>
                </a:lnTo>
                <a:lnTo>
                  <a:pt x="163" y="81"/>
                </a:lnTo>
                <a:lnTo>
                  <a:pt x="163" y="81"/>
                </a:lnTo>
                <a:lnTo>
                  <a:pt x="168" y="85"/>
                </a:lnTo>
                <a:lnTo>
                  <a:pt x="173" y="86"/>
                </a:lnTo>
                <a:lnTo>
                  <a:pt x="184" y="88"/>
                </a:lnTo>
                <a:lnTo>
                  <a:pt x="200" y="92"/>
                </a:lnTo>
                <a:lnTo>
                  <a:pt x="200" y="92"/>
                </a:lnTo>
                <a:lnTo>
                  <a:pt x="200" y="92"/>
                </a:lnTo>
                <a:lnTo>
                  <a:pt x="200" y="92"/>
                </a:lnTo>
                <a:lnTo>
                  <a:pt x="197" y="98"/>
                </a:lnTo>
                <a:lnTo>
                  <a:pt x="191" y="106"/>
                </a:lnTo>
                <a:lnTo>
                  <a:pt x="185" y="113"/>
                </a:lnTo>
                <a:lnTo>
                  <a:pt x="178" y="119"/>
                </a:lnTo>
                <a:lnTo>
                  <a:pt x="178" y="119"/>
                </a:lnTo>
                <a:lnTo>
                  <a:pt x="163" y="129"/>
                </a:lnTo>
                <a:lnTo>
                  <a:pt x="157" y="133"/>
                </a:lnTo>
                <a:lnTo>
                  <a:pt x="149" y="134"/>
                </a:lnTo>
                <a:lnTo>
                  <a:pt x="149" y="134"/>
                </a:lnTo>
                <a:lnTo>
                  <a:pt x="144" y="135"/>
                </a:lnTo>
                <a:lnTo>
                  <a:pt x="139" y="138"/>
                </a:lnTo>
                <a:lnTo>
                  <a:pt x="136" y="141"/>
                </a:lnTo>
                <a:lnTo>
                  <a:pt x="132" y="144"/>
                </a:lnTo>
                <a:lnTo>
                  <a:pt x="132" y="144"/>
                </a:lnTo>
                <a:lnTo>
                  <a:pt x="127" y="145"/>
                </a:lnTo>
                <a:lnTo>
                  <a:pt x="127" y="145"/>
                </a:lnTo>
                <a:lnTo>
                  <a:pt x="115" y="144"/>
                </a:lnTo>
                <a:lnTo>
                  <a:pt x="102" y="141"/>
                </a:lnTo>
                <a:lnTo>
                  <a:pt x="102" y="141"/>
                </a:lnTo>
                <a:lnTo>
                  <a:pt x="100" y="143"/>
                </a:lnTo>
                <a:lnTo>
                  <a:pt x="97" y="143"/>
                </a:lnTo>
                <a:lnTo>
                  <a:pt x="96" y="145"/>
                </a:lnTo>
                <a:lnTo>
                  <a:pt x="93" y="148"/>
                </a:lnTo>
                <a:lnTo>
                  <a:pt x="90" y="149"/>
                </a:lnTo>
                <a:lnTo>
                  <a:pt x="85" y="150"/>
                </a:lnTo>
                <a:lnTo>
                  <a:pt x="85" y="150"/>
                </a:lnTo>
                <a:lnTo>
                  <a:pt x="81" y="15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2" name="Freeform 453"/>
          <p:cNvSpPr>
            <a:spLocks/>
          </p:cNvSpPr>
          <p:nvPr/>
        </p:nvSpPr>
        <p:spPr bwMode="gray">
          <a:xfrm>
            <a:off x="2567007" y="4438863"/>
            <a:ext cx="224811" cy="318735"/>
          </a:xfrm>
          <a:custGeom>
            <a:avLst/>
            <a:gdLst>
              <a:gd name="T0" fmla="*/ 0 w 133"/>
              <a:gd name="T1" fmla="*/ 122 h 186"/>
              <a:gd name="T2" fmla="*/ 18 w 133"/>
              <a:gd name="T3" fmla="*/ 107 h 186"/>
              <a:gd name="T4" fmla="*/ 23 w 133"/>
              <a:gd name="T5" fmla="*/ 106 h 186"/>
              <a:gd name="T6" fmla="*/ 35 w 133"/>
              <a:gd name="T7" fmla="*/ 97 h 186"/>
              <a:gd name="T8" fmla="*/ 48 w 133"/>
              <a:gd name="T9" fmla="*/ 95 h 186"/>
              <a:gd name="T10" fmla="*/ 69 w 133"/>
              <a:gd name="T11" fmla="*/ 81 h 186"/>
              <a:gd name="T12" fmla="*/ 88 w 133"/>
              <a:gd name="T13" fmla="*/ 60 h 186"/>
              <a:gd name="T14" fmla="*/ 91 w 133"/>
              <a:gd name="T15" fmla="*/ 54 h 186"/>
              <a:gd name="T16" fmla="*/ 64 w 133"/>
              <a:gd name="T17" fmla="*/ 48 h 186"/>
              <a:gd name="T18" fmla="*/ 54 w 133"/>
              <a:gd name="T19" fmla="*/ 43 h 186"/>
              <a:gd name="T20" fmla="*/ 24 w 133"/>
              <a:gd name="T21" fmla="*/ 22 h 186"/>
              <a:gd name="T22" fmla="*/ 24 w 133"/>
              <a:gd name="T23" fmla="*/ 17 h 186"/>
              <a:gd name="T24" fmla="*/ 25 w 133"/>
              <a:gd name="T25" fmla="*/ 13 h 186"/>
              <a:gd name="T26" fmla="*/ 25 w 133"/>
              <a:gd name="T27" fmla="*/ 13 h 186"/>
              <a:gd name="T28" fmla="*/ 30 w 133"/>
              <a:gd name="T29" fmla="*/ 5 h 186"/>
              <a:gd name="T30" fmla="*/ 37 w 133"/>
              <a:gd name="T31" fmla="*/ 16 h 186"/>
              <a:gd name="T32" fmla="*/ 40 w 133"/>
              <a:gd name="T33" fmla="*/ 21 h 186"/>
              <a:gd name="T34" fmla="*/ 45 w 133"/>
              <a:gd name="T35" fmla="*/ 23 h 186"/>
              <a:gd name="T36" fmla="*/ 50 w 133"/>
              <a:gd name="T37" fmla="*/ 21 h 186"/>
              <a:gd name="T38" fmla="*/ 59 w 133"/>
              <a:gd name="T39" fmla="*/ 17 h 186"/>
              <a:gd name="T40" fmla="*/ 67 w 133"/>
              <a:gd name="T41" fmla="*/ 16 h 186"/>
              <a:gd name="T42" fmla="*/ 71 w 133"/>
              <a:gd name="T43" fmla="*/ 17 h 186"/>
              <a:gd name="T44" fmla="*/ 72 w 133"/>
              <a:gd name="T45" fmla="*/ 18 h 186"/>
              <a:gd name="T46" fmla="*/ 75 w 133"/>
              <a:gd name="T47" fmla="*/ 20 h 186"/>
              <a:gd name="T48" fmla="*/ 83 w 133"/>
              <a:gd name="T49" fmla="*/ 15 h 186"/>
              <a:gd name="T50" fmla="*/ 88 w 133"/>
              <a:gd name="T51" fmla="*/ 12 h 186"/>
              <a:gd name="T52" fmla="*/ 94 w 133"/>
              <a:gd name="T53" fmla="*/ 12 h 186"/>
              <a:gd name="T54" fmla="*/ 103 w 133"/>
              <a:gd name="T55" fmla="*/ 12 h 186"/>
              <a:gd name="T56" fmla="*/ 113 w 133"/>
              <a:gd name="T57" fmla="*/ 10 h 186"/>
              <a:gd name="T58" fmla="*/ 133 w 133"/>
              <a:gd name="T59" fmla="*/ 0 h 186"/>
              <a:gd name="T60" fmla="*/ 133 w 133"/>
              <a:gd name="T61" fmla="*/ 0 h 186"/>
              <a:gd name="T62" fmla="*/ 133 w 133"/>
              <a:gd name="T63" fmla="*/ 5 h 186"/>
              <a:gd name="T64" fmla="*/ 131 w 133"/>
              <a:gd name="T65" fmla="*/ 22 h 186"/>
              <a:gd name="T66" fmla="*/ 128 w 133"/>
              <a:gd name="T67" fmla="*/ 37 h 186"/>
              <a:gd name="T68" fmla="*/ 118 w 133"/>
              <a:gd name="T69" fmla="*/ 53 h 186"/>
              <a:gd name="T70" fmla="*/ 96 w 133"/>
              <a:gd name="T71" fmla="*/ 94 h 186"/>
              <a:gd name="T72" fmla="*/ 87 w 133"/>
              <a:gd name="T73" fmla="*/ 106 h 186"/>
              <a:gd name="T74" fmla="*/ 82 w 133"/>
              <a:gd name="T75" fmla="*/ 112 h 186"/>
              <a:gd name="T76" fmla="*/ 70 w 133"/>
              <a:gd name="T77" fmla="*/ 122 h 186"/>
              <a:gd name="T78" fmla="*/ 69 w 133"/>
              <a:gd name="T79" fmla="*/ 124 h 186"/>
              <a:gd name="T80" fmla="*/ 65 w 133"/>
              <a:gd name="T81" fmla="*/ 127 h 186"/>
              <a:gd name="T82" fmla="*/ 50 w 133"/>
              <a:gd name="T83" fmla="*/ 137 h 186"/>
              <a:gd name="T84" fmla="*/ 34 w 133"/>
              <a:gd name="T85" fmla="*/ 151 h 186"/>
              <a:gd name="T86" fmla="*/ 12 w 133"/>
              <a:gd name="T87" fmla="*/ 181 h 186"/>
              <a:gd name="T88" fmla="*/ 8 w 133"/>
              <a:gd name="T89" fmla="*/ 185 h 186"/>
              <a:gd name="T90" fmla="*/ 8 w 133"/>
              <a:gd name="T9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86">
                <a:moveTo>
                  <a:pt x="3" y="186"/>
                </a:moveTo>
                <a:lnTo>
                  <a:pt x="0" y="182"/>
                </a:lnTo>
                <a:lnTo>
                  <a:pt x="0" y="122"/>
                </a:lnTo>
                <a:lnTo>
                  <a:pt x="11" y="106"/>
                </a:lnTo>
                <a:lnTo>
                  <a:pt x="11" y="106"/>
                </a:lnTo>
                <a:lnTo>
                  <a:pt x="18" y="107"/>
                </a:lnTo>
                <a:lnTo>
                  <a:pt x="18" y="107"/>
                </a:lnTo>
                <a:lnTo>
                  <a:pt x="23" y="106"/>
                </a:lnTo>
                <a:lnTo>
                  <a:pt x="23" y="106"/>
                </a:lnTo>
                <a:lnTo>
                  <a:pt x="27" y="103"/>
                </a:lnTo>
                <a:lnTo>
                  <a:pt x="30" y="100"/>
                </a:lnTo>
                <a:lnTo>
                  <a:pt x="35" y="97"/>
                </a:lnTo>
                <a:lnTo>
                  <a:pt x="40" y="96"/>
                </a:lnTo>
                <a:lnTo>
                  <a:pt x="40" y="96"/>
                </a:lnTo>
                <a:lnTo>
                  <a:pt x="48" y="95"/>
                </a:lnTo>
                <a:lnTo>
                  <a:pt x="54" y="91"/>
                </a:lnTo>
                <a:lnTo>
                  <a:pt x="69" y="81"/>
                </a:lnTo>
                <a:lnTo>
                  <a:pt x="69" y="81"/>
                </a:lnTo>
                <a:lnTo>
                  <a:pt x="76" y="75"/>
                </a:lnTo>
                <a:lnTo>
                  <a:pt x="82" y="68"/>
                </a:lnTo>
                <a:lnTo>
                  <a:pt x="88" y="60"/>
                </a:lnTo>
                <a:lnTo>
                  <a:pt x="91" y="54"/>
                </a:lnTo>
                <a:lnTo>
                  <a:pt x="91" y="54"/>
                </a:lnTo>
                <a:lnTo>
                  <a:pt x="91" y="54"/>
                </a:lnTo>
                <a:lnTo>
                  <a:pt x="91" y="54"/>
                </a:lnTo>
                <a:lnTo>
                  <a:pt x="75" y="52"/>
                </a:lnTo>
                <a:lnTo>
                  <a:pt x="64" y="48"/>
                </a:lnTo>
                <a:lnTo>
                  <a:pt x="59" y="47"/>
                </a:lnTo>
                <a:lnTo>
                  <a:pt x="54" y="43"/>
                </a:lnTo>
                <a:lnTo>
                  <a:pt x="54" y="43"/>
                </a:lnTo>
                <a:lnTo>
                  <a:pt x="34" y="31"/>
                </a:lnTo>
                <a:lnTo>
                  <a:pt x="27" y="25"/>
                </a:lnTo>
                <a:lnTo>
                  <a:pt x="24" y="22"/>
                </a:lnTo>
                <a:lnTo>
                  <a:pt x="24" y="18"/>
                </a:lnTo>
                <a:lnTo>
                  <a:pt x="24" y="18"/>
                </a:lnTo>
                <a:lnTo>
                  <a:pt x="24" y="17"/>
                </a:lnTo>
                <a:lnTo>
                  <a:pt x="24" y="17"/>
                </a:lnTo>
                <a:lnTo>
                  <a:pt x="25" y="13"/>
                </a:lnTo>
                <a:lnTo>
                  <a:pt x="25" y="13"/>
                </a:lnTo>
                <a:lnTo>
                  <a:pt x="25" y="13"/>
                </a:lnTo>
                <a:lnTo>
                  <a:pt x="25" y="13"/>
                </a:lnTo>
                <a:lnTo>
                  <a:pt x="25" y="13"/>
                </a:lnTo>
                <a:lnTo>
                  <a:pt x="25" y="13"/>
                </a:lnTo>
                <a:lnTo>
                  <a:pt x="30" y="5"/>
                </a:lnTo>
                <a:lnTo>
                  <a:pt x="30" y="5"/>
                </a:lnTo>
                <a:lnTo>
                  <a:pt x="32" y="6"/>
                </a:lnTo>
                <a:lnTo>
                  <a:pt x="32" y="6"/>
                </a:lnTo>
                <a:lnTo>
                  <a:pt x="37" y="16"/>
                </a:lnTo>
                <a:lnTo>
                  <a:pt x="37" y="16"/>
                </a:lnTo>
                <a:lnTo>
                  <a:pt x="40" y="21"/>
                </a:lnTo>
                <a:lnTo>
                  <a:pt x="40" y="21"/>
                </a:lnTo>
                <a:lnTo>
                  <a:pt x="43" y="22"/>
                </a:lnTo>
                <a:lnTo>
                  <a:pt x="43" y="22"/>
                </a:lnTo>
                <a:lnTo>
                  <a:pt x="45" y="23"/>
                </a:lnTo>
                <a:lnTo>
                  <a:pt x="46" y="23"/>
                </a:lnTo>
                <a:lnTo>
                  <a:pt x="46" y="23"/>
                </a:lnTo>
                <a:lnTo>
                  <a:pt x="50" y="21"/>
                </a:lnTo>
                <a:lnTo>
                  <a:pt x="50" y="21"/>
                </a:lnTo>
                <a:lnTo>
                  <a:pt x="59" y="17"/>
                </a:lnTo>
                <a:lnTo>
                  <a:pt x="59" y="17"/>
                </a:lnTo>
                <a:lnTo>
                  <a:pt x="67" y="16"/>
                </a:lnTo>
                <a:lnTo>
                  <a:pt x="67" y="16"/>
                </a:lnTo>
                <a:lnTo>
                  <a:pt x="67" y="16"/>
                </a:lnTo>
                <a:lnTo>
                  <a:pt x="67" y="16"/>
                </a:lnTo>
                <a:lnTo>
                  <a:pt x="70" y="16"/>
                </a:lnTo>
                <a:lnTo>
                  <a:pt x="71" y="17"/>
                </a:lnTo>
                <a:lnTo>
                  <a:pt x="71" y="17"/>
                </a:lnTo>
                <a:lnTo>
                  <a:pt x="72" y="18"/>
                </a:lnTo>
                <a:lnTo>
                  <a:pt x="72" y="18"/>
                </a:lnTo>
                <a:lnTo>
                  <a:pt x="75" y="20"/>
                </a:lnTo>
                <a:lnTo>
                  <a:pt x="75" y="20"/>
                </a:lnTo>
                <a:lnTo>
                  <a:pt x="75" y="20"/>
                </a:lnTo>
                <a:lnTo>
                  <a:pt x="78" y="18"/>
                </a:lnTo>
                <a:lnTo>
                  <a:pt x="78" y="18"/>
                </a:lnTo>
                <a:lnTo>
                  <a:pt x="83" y="15"/>
                </a:lnTo>
                <a:lnTo>
                  <a:pt x="83" y="15"/>
                </a:lnTo>
                <a:lnTo>
                  <a:pt x="88" y="12"/>
                </a:lnTo>
                <a:lnTo>
                  <a:pt x="88" y="12"/>
                </a:lnTo>
                <a:lnTo>
                  <a:pt x="94" y="12"/>
                </a:lnTo>
                <a:lnTo>
                  <a:pt x="94" y="12"/>
                </a:lnTo>
                <a:lnTo>
                  <a:pt x="94" y="12"/>
                </a:lnTo>
                <a:lnTo>
                  <a:pt x="94" y="12"/>
                </a:lnTo>
                <a:lnTo>
                  <a:pt x="103" y="12"/>
                </a:lnTo>
                <a:lnTo>
                  <a:pt x="103" y="12"/>
                </a:lnTo>
                <a:lnTo>
                  <a:pt x="108" y="11"/>
                </a:lnTo>
                <a:lnTo>
                  <a:pt x="113" y="10"/>
                </a:lnTo>
                <a:lnTo>
                  <a:pt x="113" y="10"/>
                </a:lnTo>
                <a:lnTo>
                  <a:pt x="123" y="5"/>
                </a:lnTo>
                <a:lnTo>
                  <a:pt x="123" y="5"/>
                </a:lnTo>
                <a:lnTo>
                  <a:pt x="133" y="0"/>
                </a:lnTo>
                <a:lnTo>
                  <a:pt x="133" y="0"/>
                </a:lnTo>
                <a:lnTo>
                  <a:pt x="133" y="0"/>
                </a:lnTo>
                <a:lnTo>
                  <a:pt x="133" y="0"/>
                </a:lnTo>
                <a:lnTo>
                  <a:pt x="133" y="1"/>
                </a:lnTo>
                <a:lnTo>
                  <a:pt x="133" y="1"/>
                </a:lnTo>
                <a:lnTo>
                  <a:pt x="133" y="5"/>
                </a:lnTo>
                <a:lnTo>
                  <a:pt x="133" y="5"/>
                </a:lnTo>
                <a:lnTo>
                  <a:pt x="131" y="22"/>
                </a:lnTo>
                <a:lnTo>
                  <a:pt x="131" y="22"/>
                </a:lnTo>
                <a:lnTo>
                  <a:pt x="130" y="31"/>
                </a:lnTo>
                <a:lnTo>
                  <a:pt x="130" y="31"/>
                </a:lnTo>
                <a:lnTo>
                  <a:pt x="128" y="37"/>
                </a:lnTo>
                <a:lnTo>
                  <a:pt x="128" y="37"/>
                </a:lnTo>
                <a:lnTo>
                  <a:pt x="118" y="53"/>
                </a:lnTo>
                <a:lnTo>
                  <a:pt x="118" y="53"/>
                </a:lnTo>
                <a:lnTo>
                  <a:pt x="108" y="71"/>
                </a:lnTo>
                <a:lnTo>
                  <a:pt x="108" y="71"/>
                </a:lnTo>
                <a:lnTo>
                  <a:pt x="96" y="94"/>
                </a:lnTo>
                <a:lnTo>
                  <a:pt x="96" y="94"/>
                </a:lnTo>
                <a:lnTo>
                  <a:pt x="87" y="106"/>
                </a:lnTo>
                <a:lnTo>
                  <a:pt x="87" y="106"/>
                </a:lnTo>
                <a:lnTo>
                  <a:pt x="85" y="111"/>
                </a:lnTo>
                <a:lnTo>
                  <a:pt x="85" y="111"/>
                </a:lnTo>
                <a:lnTo>
                  <a:pt x="82" y="112"/>
                </a:lnTo>
                <a:lnTo>
                  <a:pt x="82" y="112"/>
                </a:lnTo>
                <a:lnTo>
                  <a:pt x="75" y="117"/>
                </a:lnTo>
                <a:lnTo>
                  <a:pt x="70" y="122"/>
                </a:lnTo>
                <a:lnTo>
                  <a:pt x="70" y="122"/>
                </a:lnTo>
                <a:lnTo>
                  <a:pt x="69" y="124"/>
                </a:lnTo>
                <a:lnTo>
                  <a:pt x="69" y="124"/>
                </a:lnTo>
                <a:lnTo>
                  <a:pt x="69" y="126"/>
                </a:lnTo>
                <a:lnTo>
                  <a:pt x="69" y="126"/>
                </a:lnTo>
                <a:lnTo>
                  <a:pt x="65" y="127"/>
                </a:lnTo>
                <a:lnTo>
                  <a:pt x="65" y="127"/>
                </a:lnTo>
                <a:lnTo>
                  <a:pt x="59" y="130"/>
                </a:lnTo>
                <a:lnTo>
                  <a:pt x="50" y="137"/>
                </a:lnTo>
                <a:lnTo>
                  <a:pt x="41" y="143"/>
                </a:lnTo>
                <a:lnTo>
                  <a:pt x="34" y="151"/>
                </a:lnTo>
                <a:lnTo>
                  <a:pt x="34" y="151"/>
                </a:lnTo>
                <a:lnTo>
                  <a:pt x="19" y="171"/>
                </a:lnTo>
                <a:lnTo>
                  <a:pt x="19" y="171"/>
                </a:lnTo>
                <a:lnTo>
                  <a:pt x="12" y="181"/>
                </a:lnTo>
                <a:lnTo>
                  <a:pt x="12" y="181"/>
                </a:lnTo>
                <a:lnTo>
                  <a:pt x="9" y="185"/>
                </a:lnTo>
                <a:lnTo>
                  <a:pt x="8" y="185"/>
                </a:lnTo>
                <a:lnTo>
                  <a:pt x="8" y="186"/>
                </a:lnTo>
                <a:lnTo>
                  <a:pt x="8" y="186"/>
                </a:lnTo>
                <a:lnTo>
                  <a:pt x="8" y="186"/>
                </a:lnTo>
                <a:lnTo>
                  <a:pt x="3" y="18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3" name="Freeform 460"/>
          <p:cNvSpPr>
            <a:spLocks/>
          </p:cNvSpPr>
          <p:nvPr/>
        </p:nvSpPr>
        <p:spPr bwMode="gray">
          <a:xfrm>
            <a:off x="1677903" y="4396022"/>
            <a:ext cx="261998" cy="231340"/>
          </a:xfrm>
          <a:custGeom>
            <a:avLst/>
            <a:gdLst>
              <a:gd name="T0" fmla="*/ 111 w 155"/>
              <a:gd name="T1" fmla="*/ 91 h 135"/>
              <a:gd name="T2" fmla="*/ 119 w 155"/>
              <a:gd name="T3" fmla="*/ 83 h 135"/>
              <a:gd name="T4" fmla="*/ 130 w 155"/>
              <a:gd name="T5" fmla="*/ 72 h 135"/>
              <a:gd name="T6" fmla="*/ 137 w 155"/>
              <a:gd name="T7" fmla="*/ 63 h 135"/>
              <a:gd name="T8" fmla="*/ 149 w 155"/>
              <a:gd name="T9" fmla="*/ 42 h 135"/>
              <a:gd name="T10" fmla="*/ 151 w 155"/>
              <a:gd name="T11" fmla="*/ 34 h 135"/>
              <a:gd name="T12" fmla="*/ 155 w 155"/>
              <a:gd name="T13" fmla="*/ 10 h 135"/>
              <a:gd name="T14" fmla="*/ 148 w 155"/>
              <a:gd name="T15" fmla="*/ 0 h 135"/>
              <a:gd name="T16" fmla="*/ 133 w 155"/>
              <a:gd name="T17" fmla="*/ 8 h 135"/>
              <a:gd name="T18" fmla="*/ 125 w 155"/>
              <a:gd name="T19" fmla="*/ 9 h 135"/>
              <a:gd name="T20" fmla="*/ 116 w 155"/>
              <a:gd name="T21" fmla="*/ 10 h 135"/>
              <a:gd name="T22" fmla="*/ 107 w 155"/>
              <a:gd name="T23" fmla="*/ 8 h 135"/>
              <a:gd name="T24" fmla="*/ 100 w 155"/>
              <a:gd name="T25" fmla="*/ 9 h 135"/>
              <a:gd name="T26" fmla="*/ 95 w 155"/>
              <a:gd name="T27" fmla="*/ 10 h 135"/>
              <a:gd name="T28" fmla="*/ 81 w 155"/>
              <a:gd name="T29" fmla="*/ 11 h 135"/>
              <a:gd name="T30" fmla="*/ 75 w 155"/>
              <a:gd name="T31" fmla="*/ 10 h 135"/>
              <a:gd name="T32" fmla="*/ 64 w 155"/>
              <a:gd name="T33" fmla="*/ 6 h 135"/>
              <a:gd name="T34" fmla="*/ 60 w 155"/>
              <a:gd name="T35" fmla="*/ 6 h 135"/>
              <a:gd name="T36" fmla="*/ 50 w 155"/>
              <a:gd name="T37" fmla="*/ 10 h 135"/>
              <a:gd name="T38" fmla="*/ 48 w 155"/>
              <a:gd name="T39" fmla="*/ 10 h 135"/>
              <a:gd name="T40" fmla="*/ 39 w 155"/>
              <a:gd name="T41" fmla="*/ 3 h 135"/>
              <a:gd name="T42" fmla="*/ 34 w 155"/>
              <a:gd name="T43" fmla="*/ 3 h 135"/>
              <a:gd name="T44" fmla="*/ 17 w 155"/>
              <a:gd name="T45" fmla="*/ 8 h 135"/>
              <a:gd name="T46" fmla="*/ 15 w 155"/>
              <a:gd name="T47" fmla="*/ 11 h 135"/>
              <a:gd name="T48" fmla="*/ 13 w 155"/>
              <a:gd name="T49" fmla="*/ 22 h 135"/>
              <a:gd name="T50" fmla="*/ 15 w 155"/>
              <a:gd name="T51" fmla="*/ 37 h 135"/>
              <a:gd name="T52" fmla="*/ 13 w 155"/>
              <a:gd name="T53" fmla="*/ 46 h 135"/>
              <a:gd name="T54" fmla="*/ 10 w 155"/>
              <a:gd name="T55" fmla="*/ 54 h 135"/>
              <a:gd name="T56" fmla="*/ 9 w 155"/>
              <a:gd name="T57" fmla="*/ 61 h 135"/>
              <a:gd name="T58" fmla="*/ 2 w 155"/>
              <a:gd name="T59" fmla="*/ 74 h 135"/>
              <a:gd name="T60" fmla="*/ 1 w 155"/>
              <a:gd name="T61" fmla="*/ 82 h 135"/>
              <a:gd name="T62" fmla="*/ 0 w 155"/>
              <a:gd name="T63" fmla="*/ 105 h 135"/>
              <a:gd name="T64" fmla="*/ 22 w 155"/>
              <a:gd name="T65" fmla="*/ 104 h 135"/>
              <a:gd name="T66" fmla="*/ 25 w 155"/>
              <a:gd name="T67" fmla="*/ 106 h 135"/>
              <a:gd name="T68" fmla="*/ 34 w 155"/>
              <a:gd name="T69" fmla="*/ 116 h 135"/>
              <a:gd name="T70" fmla="*/ 36 w 155"/>
              <a:gd name="T71" fmla="*/ 120 h 135"/>
              <a:gd name="T72" fmla="*/ 41 w 155"/>
              <a:gd name="T73" fmla="*/ 131 h 135"/>
              <a:gd name="T74" fmla="*/ 44 w 155"/>
              <a:gd name="T75" fmla="*/ 133 h 135"/>
              <a:gd name="T76" fmla="*/ 48 w 155"/>
              <a:gd name="T77" fmla="*/ 135 h 135"/>
              <a:gd name="T78" fmla="*/ 65 w 155"/>
              <a:gd name="T79" fmla="*/ 133 h 135"/>
              <a:gd name="T80" fmla="*/ 80 w 155"/>
              <a:gd name="T81" fmla="*/ 132 h 135"/>
              <a:gd name="T82" fmla="*/ 82 w 155"/>
              <a:gd name="T83" fmla="*/ 120 h 135"/>
              <a:gd name="T84" fmla="*/ 89 w 155"/>
              <a:gd name="T85" fmla="*/ 110 h 135"/>
              <a:gd name="T86" fmla="*/ 102 w 155"/>
              <a:gd name="T87" fmla="*/ 100 h 135"/>
              <a:gd name="T88" fmla="*/ 111 w 155"/>
              <a:gd name="T89" fmla="*/ 9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35">
                <a:moveTo>
                  <a:pt x="111" y="91"/>
                </a:moveTo>
                <a:lnTo>
                  <a:pt x="111" y="91"/>
                </a:lnTo>
                <a:lnTo>
                  <a:pt x="114" y="88"/>
                </a:lnTo>
                <a:lnTo>
                  <a:pt x="119" y="83"/>
                </a:lnTo>
                <a:lnTo>
                  <a:pt x="124" y="78"/>
                </a:lnTo>
                <a:lnTo>
                  <a:pt x="130" y="72"/>
                </a:lnTo>
                <a:lnTo>
                  <a:pt x="130" y="72"/>
                </a:lnTo>
                <a:lnTo>
                  <a:pt x="137" y="63"/>
                </a:lnTo>
                <a:lnTo>
                  <a:pt x="143" y="53"/>
                </a:lnTo>
                <a:lnTo>
                  <a:pt x="149" y="42"/>
                </a:lnTo>
                <a:lnTo>
                  <a:pt x="151" y="34"/>
                </a:lnTo>
                <a:lnTo>
                  <a:pt x="151" y="34"/>
                </a:lnTo>
                <a:lnTo>
                  <a:pt x="155" y="10"/>
                </a:lnTo>
                <a:lnTo>
                  <a:pt x="155" y="10"/>
                </a:lnTo>
                <a:lnTo>
                  <a:pt x="148" y="0"/>
                </a:lnTo>
                <a:lnTo>
                  <a:pt x="148" y="0"/>
                </a:lnTo>
                <a:lnTo>
                  <a:pt x="140" y="5"/>
                </a:lnTo>
                <a:lnTo>
                  <a:pt x="133" y="8"/>
                </a:lnTo>
                <a:lnTo>
                  <a:pt x="133" y="8"/>
                </a:lnTo>
                <a:lnTo>
                  <a:pt x="125" y="9"/>
                </a:lnTo>
                <a:lnTo>
                  <a:pt x="121" y="10"/>
                </a:lnTo>
                <a:lnTo>
                  <a:pt x="116" y="10"/>
                </a:lnTo>
                <a:lnTo>
                  <a:pt x="116" y="10"/>
                </a:lnTo>
                <a:lnTo>
                  <a:pt x="107" y="8"/>
                </a:lnTo>
                <a:lnTo>
                  <a:pt x="103" y="8"/>
                </a:lnTo>
                <a:lnTo>
                  <a:pt x="100" y="9"/>
                </a:lnTo>
                <a:lnTo>
                  <a:pt x="100" y="9"/>
                </a:lnTo>
                <a:lnTo>
                  <a:pt x="95" y="10"/>
                </a:lnTo>
                <a:lnTo>
                  <a:pt x="89" y="11"/>
                </a:lnTo>
                <a:lnTo>
                  <a:pt x="81" y="11"/>
                </a:lnTo>
                <a:lnTo>
                  <a:pt x="75" y="10"/>
                </a:lnTo>
                <a:lnTo>
                  <a:pt x="75" y="10"/>
                </a:lnTo>
                <a:lnTo>
                  <a:pt x="68" y="6"/>
                </a:lnTo>
                <a:lnTo>
                  <a:pt x="64" y="6"/>
                </a:lnTo>
                <a:lnTo>
                  <a:pt x="60" y="6"/>
                </a:lnTo>
                <a:lnTo>
                  <a:pt x="60" y="6"/>
                </a:lnTo>
                <a:lnTo>
                  <a:pt x="54" y="10"/>
                </a:lnTo>
                <a:lnTo>
                  <a:pt x="50" y="10"/>
                </a:lnTo>
                <a:lnTo>
                  <a:pt x="48" y="10"/>
                </a:lnTo>
                <a:lnTo>
                  <a:pt x="48" y="10"/>
                </a:lnTo>
                <a:lnTo>
                  <a:pt x="43" y="5"/>
                </a:lnTo>
                <a:lnTo>
                  <a:pt x="39" y="3"/>
                </a:lnTo>
                <a:lnTo>
                  <a:pt x="34" y="3"/>
                </a:lnTo>
                <a:lnTo>
                  <a:pt x="34" y="3"/>
                </a:lnTo>
                <a:lnTo>
                  <a:pt x="23" y="5"/>
                </a:lnTo>
                <a:lnTo>
                  <a:pt x="17" y="8"/>
                </a:lnTo>
                <a:lnTo>
                  <a:pt x="16" y="9"/>
                </a:lnTo>
                <a:lnTo>
                  <a:pt x="15" y="11"/>
                </a:lnTo>
                <a:lnTo>
                  <a:pt x="15" y="11"/>
                </a:lnTo>
                <a:lnTo>
                  <a:pt x="13" y="22"/>
                </a:lnTo>
                <a:lnTo>
                  <a:pt x="15" y="37"/>
                </a:lnTo>
                <a:lnTo>
                  <a:pt x="15" y="37"/>
                </a:lnTo>
                <a:lnTo>
                  <a:pt x="15" y="42"/>
                </a:lnTo>
                <a:lnTo>
                  <a:pt x="13" y="46"/>
                </a:lnTo>
                <a:lnTo>
                  <a:pt x="11" y="50"/>
                </a:lnTo>
                <a:lnTo>
                  <a:pt x="10" y="54"/>
                </a:lnTo>
                <a:lnTo>
                  <a:pt x="10" y="54"/>
                </a:lnTo>
                <a:lnTo>
                  <a:pt x="9" y="61"/>
                </a:lnTo>
                <a:lnTo>
                  <a:pt x="5" y="68"/>
                </a:lnTo>
                <a:lnTo>
                  <a:pt x="2" y="74"/>
                </a:lnTo>
                <a:lnTo>
                  <a:pt x="1" y="82"/>
                </a:lnTo>
                <a:lnTo>
                  <a:pt x="1" y="82"/>
                </a:lnTo>
                <a:lnTo>
                  <a:pt x="0" y="91"/>
                </a:lnTo>
                <a:lnTo>
                  <a:pt x="0" y="105"/>
                </a:lnTo>
                <a:lnTo>
                  <a:pt x="0" y="105"/>
                </a:lnTo>
                <a:lnTo>
                  <a:pt x="22" y="104"/>
                </a:lnTo>
                <a:lnTo>
                  <a:pt x="22" y="104"/>
                </a:lnTo>
                <a:lnTo>
                  <a:pt x="25" y="106"/>
                </a:lnTo>
                <a:lnTo>
                  <a:pt x="28" y="110"/>
                </a:lnTo>
                <a:lnTo>
                  <a:pt x="34" y="116"/>
                </a:lnTo>
                <a:lnTo>
                  <a:pt x="34" y="116"/>
                </a:lnTo>
                <a:lnTo>
                  <a:pt x="36" y="120"/>
                </a:lnTo>
                <a:lnTo>
                  <a:pt x="38" y="125"/>
                </a:lnTo>
                <a:lnTo>
                  <a:pt x="41" y="131"/>
                </a:lnTo>
                <a:lnTo>
                  <a:pt x="42" y="132"/>
                </a:lnTo>
                <a:lnTo>
                  <a:pt x="44" y="133"/>
                </a:lnTo>
                <a:lnTo>
                  <a:pt x="44" y="133"/>
                </a:lnTo>
                <a:lnTo>
                  <a:pt x="48" y="135"/>
                </a:lnTo>
                <a:lnTo>
                  <a:pt x="53" y="135"/>
                </a:lnTo>
                <a:lnTo>
                  <a:pt x="65" y="133"/>
                </a:lnTo>
                <a:lnTo>
                  <a:pt x="65" y="133"/>
                </a:lnTo>
                <a:lnTo>
                  <a:pt x="80" y="132"/>
                </a:lnTo>
                <a:lnTo>
                  <a:pt x="80" y="132"/>
                </a:lnTo>
                <a:lnTo>
                  <a:pt x="82" y="120"/>
                </a:lnTo>
                <a:lnTo>
                  <a:pt x="85" y="115"/>
                </a:lnTo>
                <a:lnTo>
                  <a:pt x="89" y="110"/>
                </a:lnTo>
                <a:lnTo>
                  <a:pt x="89" y="110"/>
                </a:lnTo>
                <a:lnTo>
                  <a:pt x="102" y="100"/>
                </a:lnTo>
                <a:lnTo>
                  <a:pt x="107" y="96"/>
                </a:lnTo>
                <a:lnTo>
                  <a:pt x="111" y="9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4" name="Freeform 462"/>
          <p:cNvSpPr>
            <a:spLocks/>
          </p:cNvSpPr>
          <p:nvPr/>
        </p:nvSpPr>
        <p:spPr bwMode="gray">
          <a:xfrm>
            <a:off x="1813128" y="4413158"/>
            <a:ext cx="172412" cy="272467"/>
          </a:xfrm>
          <a:custGeom>
            <a:avLst/>
            <a:gdLst>
              <a:gd name="T0" fmla="*/ 100 w 102"/>
              <a:gd name="T1" fmla="*/ 147 h 159"/>
              <a:gd name="T2" fmla="*/ 86 w 102"/>
              <a:gd name="T3" fmla="*/ 129 h 159"/>
              <a:gd name="T4" fmla="*/ 79 w 102"/>
              <a:gd name="T5" fmla="*/ 113 h 159"/>
              <a:gd name="T6" fmla="*/ 79 w 102"/>
              <a:gd name="T7" fmla="*/ 109 h 159"/>
              <a:gd name="T8" fmla="*/ 84 w 102"/>
              <a:gd name="T9" fmla="*/ 97 h 159"/>
              <a:gd name="T10" fmla="*/ 92 w 102"/>
              <a:gd name="T11" fmla="*/ 86 h 159"/>
              <a:gd name="T12" fmla="*/ 93 w 102"/>
              <a:gd name="T13" fmla="*/ 80 h 159"/>
              <a:gd name="T14" fmla="*/ 92 w 102"/>
              <a:gd name="T15" fmla="*/ 75 h 159"/>
              <a:gd name="T16" fmla="*/ 82 w 102"/>
              <a:gd name="T17" fmla="*/ 64 h 159"/>
              <a:gd name="T18" fmla="*/ 76 w 102"/>
              <a:gd name="T19" fmla="*/ 57 h 159"/>
              <a:gd name="T20" fmla="*/ 76 w 102"/>
              <a:gd name="T21" fmla="*/ 47 h 159"/>
              <a:gd name="T22" fmla="*/ 76 w 102"/>
              <a:gd name="T23" fmla="*/ 47 h 159"/>
              <a:gd name="T24" fmla="*/ 93 w 102"/>
              <a:gd name="T25" fmla="*/ 47 h 159"/>
              <a:gd name="T26" fmla="*/ 90 w 102"/>
              <a:gd name="T27" fmla="*/ 41 h 159"/>
              <a:gd name="T28" fmla="*/ 89 w 102"/>
              <a:gd name="T29" fmla="*/ 36 h 159"/>
              <a:gd name="T30" fmla="*/ 87 w 102"/>
              <a:gd name="T31" fmla="*/ 14 h 159"/>
              <a:gd name="T32" fmla="*/ 82 w 102"/>
              <a:gd name="T33" fmla="*/ 8 h 159"/>
              <a:gd name="T34" fmla="*/ 75 w 102"/>
              <a:gd name="T35" fmla="*/ 0 h 159"/>
              <a:gd name="T36" fmla="*/ 71 w 102"/>
              <a:gd name="T37" fmla="*/ 24 h 159"/>
              <a:gd name="T38" fmla="*/ 69 w 102"/>
              <a:gd name="T39" fmla="*/ 32 h 159"/>
              <a:gd name="T40" fmla="*/ 57 w 102"/>
              <a:gd name="T41" fmla="*/ 53 h 159"/>
              <a:gd name="T42" fmla="*/ 50 w 102"/>
              <a:gd name="T43" fmla="*/ 62 h 159"/>
              <a:gd name="T44" fmla="*/ 39 w 102"/>
              <a:gd name="T45" fmla="*/ 73 h 159"/>
              <a:gd name="T46" fmla="*/ 31 w 102"/>
              <a:gd name="T47" fmla="*/ 81 h 159"/>
              <a:gd name="T48" fmla="*/ 27 w 102"/>
              <a:gd name="T49" fmla="*/ 86 h 159"/>
              <a:gd name="T50" fmla="*/ 9 w 102"/>
              <a:gd name="T51" fmla="*/ 100 h 159"/>
              <a:gd name="T52" fmla="*/ 5 w 102"/>
              <a:gd name="T53" fmla="*/ 105 h 159"/>
              <a:gd name="T54" fmla="*/ 0 w 102"/>
              <a:gd name="T55" fmla="*/ 122 h 159"/>
              <a:gd name="T56" fmla="*/ 1 w 102"/>
              <a:gd name="T57" fmla="*/ 122 h 159"/>
              <a:gd name="T58" fmla="*/ 6 w 102"/>
              <a:gd name="T59" fmla="*/ 123 h 159"/>
              <a:gd name="T60" fmla="*/ 12 w 102"/>
              <a:gd name="T61" fmla="*/ 128 h 159"/>
              <a:gd name="T62" fmla="*/ 15 w 102"/>
              <a:gd name="T63" fmla="*/ 131 h 159"/>
              <a:gd name="T64" fmla="*/ 17 w 102"/>
              <a:gd name="T65" fmla="*/ 141 h 159"/>
              <a:gd name="T66" fmla="*/ 18 w 102"/>
              <a:gd name="T67" fmla="*/ 145 h 159"/>
              <a:gd name="T68" fmla="*/ 16 w 102"/>
              <a:gd name="T69" fmla="*/ 153 h 159"/>
              <a:gd name="T70" fmla="*/ 65 w 102"/>
              <a:gd name="T71" fmla="*/ 153 h 159"/>
              <a:gd name="T72" fmla="*/ 74 w 102"/>
              <a:gd name="T73" fmla="*/ 154 h 159"/>
              <a:gd name="T74" fmla="*/ 89 w 102"/>
              <a:gd name="T75" fmla="*/ 158 h 159"/>
              <a:gd name="T76" fmla="*/ 95 w 102"/>
              <a:gd name="T77" fmla="*/ 159 h 159"/>
              <a:gd name="T78" fmla="*/ 102 w 102"/>
              <a:gd name="T79" fmla="*/ 154 h 159"/>
              <a:gd name="T80" fmla="*/ 100 w 102"/>
              <a:gd name="T81"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59">
                <a:moveTo>
                  <a:pt x="100" y="147"/>
                </a:moveTo>
                <a:lnTo>
                  <a:pt x="100" y="147"/>
                </a:lnTo>
                <a:lnTo>
                  <a:pt x="93" y="139"/>
                </a:lnTo>
                <a:lnTo>
                  <a:pt x="86" y="129"/>
                </a:lnTo>
                <a:lnTo>
                  <a:pt x="81" y="118"/>
                </a:lnTo>
                <a:lnTo>
                  <a:pt x="79" y="113"/>
                </a:lnTo>
                <a:lnTo>
                  <a:pt x="79" y="109"/>
                </a:lnTo>
                <a:lnTo>
                  <a:pt x="79" y="109"/>
                </a:lnTo>
                <a:lnTo>
                  <a:pt x="80" y="104"/>
                </a:lnTo>
                <a:lnTo>
                  <a:pt x="84" y="97"/>
                </a:lnTo>
                <a:lnTo>
                  <a:pt x="87" y="93"/>
                </a:lnTo>
                <a:lnTo>
                  <a:pt x="92" y="86"/>
                </a:lnTo>
                <a:lnTo>
                  <a:pt x="92" y="86"/>
                </a:lnTo>
                <a:lnTo>
                  <a:pt x="93" y="80"/>
                </a:lnTo>
                <a:lnTo>
                  <a:pt x="92" y="75"/>
                </a:lnTo>
                <a:lnTo>
                  <a:pt x="92" y="75"/>
                </a:lnTo>
                <a:lnTo>
                  <a:pt x="87" y="69"/>
                </a:lnTo>
                <a:lnTo>
                  <a:pt x="82" y="64"/>
                </a:lnTo>
                <a:lnTo>
                  <a:pt x="79" y="59"/>
                </a:lnTo>
                <a:lnTo>
                  <a:pt x="76" y="57"/>
                </a:lnTo>
                <a:lnTo>
                  <a:pt x="76" y="53"/>
                </a:lnTo>
                <a:lnTo>
                  <a:pt x="76" y="47"/>
                </a:lnTo>
                <a:lnTo>
                  <a:pt x="76" y="47"/>
                </a:lnTo>
                <a:lnTo>
                  <a:pt x="76" y="47"/>
                </a:lnTo>
                <a:lnTo>
                  <a:pt x="93" y="47"/>
                </a:lnTo>
                <a:lnTo>
                  <a:pt x="93" y="47"/>
                </a:lnTo>
                <a:lnTo>
                  <a:pt x="91" y="44"/>
                </a:lnTo>
                <a:lnTo>
                  <a:pt x="90" y="41"/>
                </a:lnTo>
                <a:lnTo>
                  <a:pt x="89" y="36"/>
                </a:lnTo>
                <a:lnTo>
                  <a:pt x="89" y="36"/>
                </a:lnTo>
                <a:lnTo>
                  <a:pt x="89" y="21"/>
                </a:lnTo>
                <a:lnTo>
                  <a:pt x="87" y="14"/>
                </a:lnTo>
                <a:lnTo>
                  <a:pt x="85" y="10"/>
                </a:lnTo>
                <a:lnTo>
                  <a:pt x="82" y="8"/>
                </a:lnTo>
                <a:lnTo>
                  <a:pt x="82" y="8"/>
                </a:lnTo>
                <a:lnTo>
                  <a:pt x="75" y="0"/>
                </a:lnTo>
                <a:lnTo>
                  <a:pt x="75" y="0"/>
                </a:lnTo>
                <a:lnTo>
                  <a:pt x="71" y="24"/>
                </a:lnTo>
                <a:lnTo>
                  <a:pt x="71" y="24"/>
                </a:lnTo>
                <a:lnTo>
                  <a:pt x="69" y="32"/>
                </a:lnTo>
                <a:lnTo>
                  <a:pt x="63" y="43"/>
                </a:lnTo>
                <a:lnTo>
                  <a:pt x="57" y="53"/>
                </a:lnTo>
                <a:lnTo>
                  <a:pt x="50" y="62"/>
                </a:lnTo>
                <a:lnTo>
                  <a:pt x="50" y="62"/>
                </a:lnTo>
                <a:lnTo>
                  <a:pt x="44" y="68"/>
                </a:lnTo>
                <a:lnTo>
                  <a:pt x="39" y="73"/>
                </a:lnTo>
                <a:lnTo>
                  <a:pt x="34" y="78"/>
                </a:lnTo>
                <a:lnTo>
                  <a:pt x="31" y="81"/>
                </a:lnTo>
                <a:lnTo>
                  <a:pt x="31" y="81"/>
                </a:lnTo>
                <a:lnTo>
                  <a:pt x="27" y="86"/>
                </a:lnTo>
                <a:lnTo>
                  <a:pt x="22" y="90"/>
                </a:lnTo>
                <a:lnTo>
                  <a:pt x="9" y="100"/>
                </a:lnTo>
                <a:lnTo>
                  <a:pt x="9" y="100"/>
                </a:lnTo>
                <a:lnTo>
                  <a:pt x="5" y="105"/>
                </a:lnTo>
                <a:lnTo>
                  <a:pt x="2" y="110"/>
                </a:lnTo>
                <a:lnTo>
                  <a:pt x="0" y="122"/>
                </a:lnTo>
                <a:lnTo>
                  <a:pt x="0" y="122"/>
                </a:lnTo>
                <a:lnTo>
                  <a:pt x="1" y="122"/>
                </a:lnTo>
                <a:lnTo>
                  <a:pt x="1" y="122"/>
                </a:lnTo>
                <a:lnTo>
                  <a:pt x="6" y="123"/>
                </a:lnTo>
                <a:lnTo>
                  <a:pt x="9" y="126"/>
                </a:lnTo>
                <a:lnTo>
                  <a:pt x="12" y="128"/>
                </a:lnTo>
                <a:lnTo>
                  <a:pt x="12" y="128"/>
                </a:lnTo>
                <a:lnTo>
                  <a:pt x="15" y="131"/>
                </a:lnTo>
                <a:lnTo>
                  <a:pt x="16" y="136"/>
                </a:lnTo>
                <a:lnTo>
                  <a:pt x="17" y="141"/>
                </a:lnTo>
                <a:lnTo>
                  <a:pt x="18" y="145"/>
                </a:lnTo>
                <a:lnTo>
                  <a:pt x="18" y="145"/>
                </a:lnTo>
                <a:lnTo>
                  <a:pt x="16" y="153"/>
                </a:lnTo>
                <a:lnTo>
                  <a:pt x="16" y="153"/>
                </a:lnTo>
                <a:lnTo>
                  <a:pt x="43" y="153"/>
                </a:lnTo>
                <a:lnTo>
                  <a:pt x="65" y="153"/>
                </a:lnTo>
                <a:lnTo>
                  <a:pt x="65" y="153"/>
                </a:lnTo>
                <a:lnTo>
                  <a:pt x="74" y="154"/>
                </a:lnTo>
                <a:lnTo>
                  <a:pt x="82" y="157"/>
                </a:lnTo>
                <a:lnTo>
                  <a:pt x="89" y="158"/>
                </a:lnTo>
                <a:lnTo>
                  <a:pt x="95" y="159"/>
                </a:lnTo>
                <a:lnTo>
                  <a:pt x="95" y="159"/>
                </a:lnTo>
                <a:lnTo>
                  <a:pt x="100" y="157"/>
                </a:lnTo>
                <a:lnTo>
                  <a:pt x="102" y="154"/>
                </a:lnTo>
                <a:lnTo>
                  <a:pt x="102" y="150"/>
                </a:lnTo>
                <a:lnTo>
                  <a:pt x="100" y="14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5" name="Freeform 464"/>
          <p:cNvSpPr>
            <a:spLocks/>
          </p:cNvSpPr>
          <p:nvPr/>
        </p:nvSpPr>
        <p:spPr bwMode="gray">
          <a:xfrm>
            <a:off x="1635646" y="4437149"/>
            <a:ext cx="67612" cy="138804"/>
          </a:xfrm>
          <a:custGeom>
            <a:avLst/>
            <a:gdLst>
              <a:gd name="T0" fmla="*/ 10 w 40"/>
              <a:gd name="T1" fmla="*/ 81 h 81"/>
              <a:gd name="T2" fmla="*/ 9 w 40"/>
              <a:gd name="T3" fmla="*/ 54 h 81"/>
              <a:gd name="T4" fmla="*/ 9 w 40"/>
              <a:gd name="T5" fmla="*/ 45 h 81"/>
              <a:gd name="T6" fmla="*/ 9 w 40"/>
              <a:gd name="T7" fmla="*/ 44 h 81"/>
              <a:gd name="T8" fmla="*/ 8 w 40"/>
              <a:gd name="T9" fmla="*/ 37 h 81"/>
              <a:gd name="T10" fmla="*/ 2 w 40"/>
              <a:gd name="T11" fmla="*/ 26 h 81"/>
              <a:gd name="T12" fmla="*/ 0 w 40"/>
              <a:gd name="T13" fmla="*/ 22 h 81"/>
              <a:gd name="T14" fmla="*/ 5 w 40"/>
              <a:gd name="T15" fmla="*/ 11 h 81"/>
              <a:gd name="T16" fmla="*/ 11 w 40"/>
              <a:gd name="T17" fmla="*/ 12 h 81"/>
              <a:gd name="T18" fmla="*/ 11 w 40"/>
              <a:gd name="T19" fmla="*/ 12 h 81"/>
              <a:gd name="T20" fmla="*/ 11 w 40"/>
              <a:gd name="T21" fmla="*/ 12 h 81"/>
              <a:gd name="T22" fmla="*/ 11 w 40"/>
              <a:gd name="T23" fmla="*/ 12 h 81"/>
              <a:gd name="T24" fmla="*/ 13 w 40"/>
              <a:gd name="T25" fmla="*/ 12 h 81"/>
              <a:gd name="T26" fmla="*/ 13 w 40"/>
              <a:gd name="T27" fmla="*/ 12 h 81"/>
              <a:gd name="T28" fmla="*/ 15 w 40"/>
              <a:gd name="T29" fmla="*/ 11 h 81"/>
              <a:gd name="T30" fmla="*/ 20 w 40"/>
              <a:gd name="T31" fmla="*/ 3 h 81"/>
              <a:gd name="T32" fmla="*/ 20 w 40"/>
              <a:gd name="T33" fmla="*/ 3 h 81"/>
              <a:gd name="T34" fmla="*/ 21 w 40"/>
              <a:gd name="T35" fmla="*/ 2 h 81"/>
              <a:gd name="T36" fmla="*/ 21 w 40"/>
              <a:gd name="T37" fmla="*/ 1 h 81"/>
              <a:gd name="T38" fmla="*/ 21 w 40"/>
              <a:gd name="T39" fmla="*/ 1 h 81"/>
              <a:gd name="T40" fmla="*/ 24 w 40"/>
              <a:gd name="T41" fmla="*/ 0 h 81"/>
              <a:gd name="T42" fmla="*/ 26 w 40"/>
              <a:gd name="T43" fmla="*/ 0 h 81"/>
              <a:gd name="T44" fmla="*/ 26 w 40"/>
              <a:gd name="T45" fmla="*/ 0 h 81"/>
              <a:gd name="T46" fmla="*/ 31 w 40"/>
              <a:gd name="T47" fmla="*/ 2 h 81"/>
              <a:gd name="T48" fmla="*/ 31 w 40"/>
              <a:gd name="T49" fmla="*/ 3 h 81"/>
              <a:gd name="T50" fmla="*/ 31 w 40"/>
              <a:gd name="T51" fmla="*/ 3 h 81"/>
              <a:gd name="T52" fmla="*/ 35 w 40"/>
              <a:gd name="T53" fmla="*/ 6 h 81"/>
              <a:gd name="T54" fmla="*/ 40 w 40"/>
              <a:gd name="T55" fmla="*/ 7 h 81"/>
              <a:gd name="T56" fmla="*/ 40 w 40"/>
              <a:gd name="T57" fmla="*/ 13 h 81"/>
              <a:gd name="T58" fmla="*/ 40 w 40"/>
              <a:gd name="T59" fmla="*/ 13 h 81"/>
              <a:gd name="T60" fmla="*/ 40 w 40"/>
              <a:gd name="T61" fmla="*/ 13 h 81"/>
              <a:gd name="T62" fmla="*/ 40 w 40"/>
              <a:gd name="T63" fmla="*/ 16 h 81"/>
              <a:gd name="T64" fmla="*/ 37 w 40"/>
              <a:gd name="T65" fmla="*/ 23 h 81"/>
              <a:gd name="T66" fmla="*/ 35 w 40"/>
              <a:gd name="T67" fmla="*/ 30 h 81"/>
              <a:gd name="T68" fmla="*/ 34 w 40"/>
              <a:gd name="T69" fmla="*/ 37 h 81"/>
              <a:gd name="T70" fmla="*/ 27 w 40"/>
              <a:gd name="T71" fmla="*/ 50 h 81"/>
              <a:gd name="T72" fmla="*/ 26 w 40"/>
              <a:gd name="T73" fmla="*/ 58 h 81"/>
              <a:gd name="T74" fmla="*/ 25 w 40"/>
              <a:gd name="T75" fmla="*/ 79 h 81"/>
              <a:gd name="T76" fmla="*/ 18 w 40"/>
              <a:gd name="T77" fmla="*/ 79 h 81"/>
              <a:gd name="T78" fmla="*/ 13 w 40"/>
              <a:gd name="T79" fmla="*/ 80 h 81"/>
              <a:gd name="T80" fmla="*/ 11 w 40"/>
              <a:gd name="T8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81">
                <a:moveTo>
                  <a:pt x="10" y="81"/>
                </a:moveTo>
                <a:lnTo>
                  <a:pt x="10" y="81"/>
                </a:lnTo>
                <a:lnTo>
                  <a:pt x="9" y="66"/>
                </a:lnTo>
                <a:lnTo>
                  <a:pt x="9" y="54"/>
                </a:lnTo>
                <a:lnTo>
                  <a:pt x="9" y="54"/>
                </a:lnTo>
                <a:lnTo>
                  <a:pt x="9" y="45"/>
                </a:lnTo>
                <a:lnTo>
                  <a:pt x="9" y="45"/>
                </a:lnTo>
                <a:lnTo>
                  <a:pt x="9" y="44"/>
                </a:lnTo>
                <a:lnTo>
                  <a:pt x="9" y="44"/>
                </a:lnTo>
                <a:lnTo>
                  <a:pt x="8" y="37"/>
                </a:lnTo>
                <a:lnTo>
                  <a:pt x="4" y="30"/>
                </a:lnTo>
                <a:lnTo>
                  <a:pt x="2" y="26"/>
                </a:lnTo>
                <a:lnTo>
                  <a:pt x="0" y="22"/>
                </a:lnTo>
                <a:lnTo>
                  <a:pt x="0" y="22"/>
                </a:lnTo>
                <a:lnTo>
                  <a:pt x="2" y="17"/>
                </a:lnTo>
                <a:lnTo>
                  <a:pt x="5" y="11"/>
                </a:lnTo>
                <a:lnTo>
                  <a:pt x="5" y="11"/>
                </a:lnTo>
                <a:lnTo>
                  <a:pt x="11" y="12"/>
                </a:lnTo>
                <a:lnTo>
                  <a:pt x="11" y="12"/>
                </a:lnTo>
                <a:lnTo>
                  <a:pt x="11" y="12"/>
                </a:lnTo>
                <a:lnTo>
                  <a:pt x="11" y="12"/>
                </a:lnTo>
                <a:lnTo>
                  <a:pt x="11" y="12"/>
                </a:lnTo>
                <a:lnTo>
                  <a:pt x="11" y="12"/>
                </a:lnTo>
                <a:lnTo>
                  <a:pt x="11" y="12"/>
                </a:lnTo>
                <a:lnTo>
                  <a:pt x="11" y="12"/>
                </a:lnTo>
                <a:lnTo>
                  <a:pt x="13" y="12"/>
                </a:lnTo>
                <a:lnTo>
                  <a:pt x="13" y="12"/>
                </a:lnTo>
                <a:lnTo>
                  <a:pt x="13" y="12"/>
                </a:lnTo>
                <a:lnTo>
                  <a:pt x="13" y="12"/>
                </a:lnTo>
                <a:lnTo>
                  <a:pt x="15" y="11"/>
                </a:lnTo>
                <a:lnTo>
                  <a:pt x="18" y="8"/>
                </a:lnTo>
                <a:lnTo>
                  <a:pt x="20" y="3"/>
                </a:lnTo>
                <a:lnTo>
                  <a:pt x="20" y="3"/>
                </a:lnTo>
                <a:lnTo>
                  <a:pt x="20" y="3"/>
                </a:lnTo>
                <a:lnTo>
                  <a:pt x="20" y="3"/>
                </a:lnTo>
                <a:lnTo>
                  <a:pt x="21" y="2"/>
                </a:lnTo>
                <a:lnTo>
                  <a:pt x="21" y="2"/>
                </a:lnTo>
                <a:lnTo>
                  <a:pt x="21" y="1"/>
                </a:lnTo>
                <a:lnTo>
                  <a:pt x="21" y="1"/>
                </a:lnTo>
                <a:lnTo>
                  <a:pt x="21" y="1"/>
                </a:lnTo>
                <a:lnTo>
                  <a:pt x="21" y="1"/>
                </a:lnTo>
                <a:lnTo>
                  <a:pt x="24" y="0"/>
                </a:lnTo>
                <a:lnTo>
                  <a:pt x="26" y="0"/>
                </a:lnTo>
                <a:lnTo>
                  <a:pt x="26" y="0"/>
                </a:lnTo>
                <a:lnTo>
                  <a:pt x="26" y="0"/>
                </a:lnTo>
                <a:lnTo>
                  <a:pt x="26" y="0"/>
                </a:lnTo>
                <a:lnTo>
                  <a:pt x="29" y="1"/>
                </a:lnTo>
                <a:lnTo>
                  <a:pt x="31" y="2"/>
                </a:lnTo>
                <a:lnTo>
                  <a:pt x="31" y="2"/>
                </a:lnTo>
                <a:lnTo>
                  <a:pt x="31" y="3"/>
                </a:lnTo>
                <a:lnTo>
                  <a:pt x="31" y="3"/>
                </a:lnTo>
                <a:lnTo>
                  <a:pt x="31" y="3"/>
                </a:lnTo>
                <a:lnTo>
                  <a:pt x="31" y="3"/>
                </a:lnTo>
                <a:lnTo>
                  <a:pt x="35" y="6"/>
                </a:lnTo>
                <a:lnTo>
                  <a:pt x="40" y="7"/>
                </a:lnTo>
                <a:lnTo>
                  <a:pt x="40" y="7"/>
                </a:lnTo>
                <a:lnTo>
                  <a:pt x="40" y="13"/>
                </a:lnTo>
                <a:lnTo>
                  <a:pt x="40" y="13"/>
                </a:lnTo>
                <a:lnTo>
                  <a:pt x="40" y="13"/>
                </a:lnTo>
                <a:lnTo>
                  <a:pt x="40" y="13"/>
                </a:lnTo>
                <a:lnTo>
                  <a:pt x="40" y="13"/>
                </a:lnTo>
                <a:lnTo>
                  <a:pt x="40" y="13"/>
                </a:lnTo>
                <a:lnTo>
                  <a:pt x="40" y="16"/>
                </a:lnTo>
                <a:lnTo>
                  <a:pt x="40" y="16"/>
                </a:lnTo>
                <a:lnTo>
                  <a:pt x="40" y="19"/>
                </a:lnTo>
                <a:lnTo>
                  <a:pt x="37" y="23"/>
                </a:lnTo>
                <a:lnTo>
                  <a:pt x="36" y="27"/>
                </a:lnTo>
                <a:lnTo>
                  <a:pt x="35" y="30"/>
                </a:lnTo>
                <a:lnTo>
                  <a:pt x="35" y="30"/>
                </a:lnTo>
                <a:lnTo>
                  <a:pt x="34" y="37"/>
                </a:lnTo>
                <a:lnTo>
                  <a:pt x="30" y="44"/>
                </a:lnTo>
                <a:lnTo>
                  <a:pt x="27" y="50"/>
                </a:lnTo>
                <a:lnTo>
                  <a:pt x="26" y="58"/>
                </a:lnTo>
                <a:lnTo>
                  <a:pt x="26" y="58"/>
                </a:lnTo>
                <a:lnTo>
                  <a:pt x="25" y="79"/>
                </a:lnTo>
                <a:lnTo>
                  <a:pt x="25" y="79"/>
                </a:lnTo>
                <a:lnTo>
                  <a:pt x="18" y="79"/>
                </a:lnTo>
                <a:lnTo>
                  <a:pt x="18" y="79"/>
                </a:lnTo>
                <a:lnTo>
                  <a:pt x="13" y="80"/>
                </a:lnTo>
                <a:lnTo>
                  <a:pt x="13" y="80"/>
                </a:lnTo>
                <a:lnTo>
                  <a:pt x="11" y="80"/>
                </a:lnTo>
                <a:lnTo>
                  <a:pt x="11" y="80"/>
                </a:lnTo>
                <a:lnTo>
                  <a:pt x="10" y="8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6" name="Freeform 470"/>
          <p:cNvSpPr>
            <a:spLocks/>
          </p:cNvSpPr>
          <p:nvPr/>
        </p:nvSpPr>
        <p:spPr bwMode="gray">
          <a:xfrm>
            <a:off x="1615362" y="4455999"/>
            <a:ext cx="37187" cy="128522"/>
          </a:xfrm>
          <a:custGeom>
            <a:avLst/>
            <a:gdLst>
              <a:gd name="T0" fmla="*/ 11 w 22"/>
              <a:gd name="T1" fmla="*/ 75 h 75"/>
              <a:gd name="T2" fmla="*/ 11 w 22"/>
              <a:gd name="T3" fmla="*/ 75 h 75"/>
              <a:gd name="T4" fmla="*/ 7 w 22"/>
              <a:gd name="T5" fmla="*/ 58 h 75"/>
              <a:gd name="T6" fmla="*/ 7 w 22"/>
              <a:gd name="T7" fmla="*/ 58 h 75"/>
              <a:gd name="T8" fmla="*/ 7 w 22"/>
              <a:gd name="T9" fmla="*/ 53 h 75"/>
              <a:gd name="T10" fmla="*/ 9 w 22"/>
              <a:gd name="T11" fmla="*/ 47 h 75"/>
              <a:gd name="T12" fmla="*/ 10 w 22"/>
              <a:gd name="T13" fmla="*/ 40 h 75"/>
              <a:gd name="T14" fmla="*/ 9 w 22"/>
              <a:gd name="T15" fmla="*/ 33 h 75"/>
              <a:gd name="T16" fmla="*/ 9 w 22"/>
              <a:gd name="T17" fmla="*/ 33 h 75"/>
              <a:gd name="T18" fmla="*/ 5 w 22"/>
              <a:gd name="T19" fmla="*/ 21 h 75"/>
              <a:gd name="T20" fmla="*/ 0 w 22"/>
              <a:gd name="T21" fmla="*/ 6 h 75"/>
              <a:gd name="T22" fmla="*/ 0 w 22"/>
              <a:gd name="T23" fmla="*/ 6 h 75"/>
              <a:gd name="T24" fmla="*/ 10 w 22"/>
              <a:gd name="T25" fmla="*/ 1 h 75"/>
              <a:gd name="T26" fmla="*/ 10 w 22"/>
              <a:gd name="T27" fmla="*/ 1 h 75"/>
              <a:gd name="T28" fmla="*/ 15 w 22"/>
              <a:gd name="T29" fmla="*/ 0 h 75"/>
              <a:gd name="T30" fmla="*/ 15 w 22"/>
              <a:gd name="T31" fmla="*/ 0 h 75"/>
              <a:gd name="T32" fmla="*/ 17 w 22"/>
              <a:gd name="T33" fmla="*/ 0 h 75"/>
              <a:gd name="T34" fmla="*/ 17 w 22"/>
              <a:gd name="T35" fmla="*/ 0 h 75"/>
              <a:gd name="T36" fmla="*/ 14 w 22"/>
              <a:gd name="T37" fmla="*/ 6 h 75"/>
              <a:gd name="T38" fmla="*/ 12 w 22"/>
              <a:gd name="T39" fmla="*/ 11 h 75"/>
              <a:gd name="T40" fmla="*/ 12 w 22"/>
              <a:gd name="T41" fmla="*/ 11 h 75"/>
              <a:gd name="T42" fmla="*/ 14 w 22"/>
              <a:gd name="T43" fmla="*/ 15 h 75"/>
              <a:gd name="T44" fmla="*/ 16 w 22"/>
              <a:gd name="T45" fmla="*/ 19 h 75"/>
              <a:gd name="T46" fmla="*/ 20 w 22"/>
              <a:gd name="T47" fmla="*/ 26 h 75"/>
              <a:gd name="T48" fmla="*/ 21 w 22"/>
              <a:gd name="T49" fmla="*/ 33 h 75"/>
              <a:gd name="T50" fmla="*/ 21 w 22"/>
              <a:gd name="T51" fmla="*/ 33 h 75"/>
              <a:gd name="T52" fmla="*/ 21 w 22"/>
              <a:gd name="T53" fmla="*/ 34 h 75"/>
              <a:gd name="T54" fmla="*/ 21 w 22"/>
              <a:gd name="T55" fmla="*/ 34 h 75"/>
              <a:gd name="T56" fmla="*/ 21 w 22"/>
              <a:gd name="T57" fmla="*/ 43 h 75"/>
              <a:gd name="T58" fmla="*/ 21 w 22"/>
              <a:gd name="T59" fmla="*/ 43 h 75"/>
              <a:gd name="T60" fmla="*/ 22 w 22"/>
              <a:gd name="T61" fmla="*/ 70 h 75"/>
              <a:gd name="T62" fmla="*/ 22 w 22"/>
              <a:gd name="T63" fmla="*/ 70 h 75"/>
              <a:gd name="T64" fmla="*/ 22 w 22"/>
              <a:gd name="T65" fmla="*/ 70 h 75"/>
              <a:gd name="T66" fmla="*/ 22 w 22"/>
              <a:gd name="T67" fmla="*/ 70 h 75"/>
              <a:gd name="T68" fmla="*/ 20 w 22"/>
              <a:gd name="T69" fmla="*/ 71 h 75"/>
              <a:gd name="T70" fmla="*/ 20 w 22"/>
              <a:gd name="T71" fmla="*/ 71 h 75"/>
              <a:gd name="T72" fmla="*/ 11 w 22"/>
              <a:gd name="T7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75">
                <a:moveTo>
                  <a:pt x="11" y="75"/>
                </a:moveTo>
                <a:lnTo>
                  <a:pt x="11" y="75"/>
                </a:lnTo>
                <a:lnTo>
                  <a:pt x="7" y="58"/>
                </a:lnTo>
                <a:lnTo>
                  <a:pt x="7" y="58"/>
                </a:lnTo>
                <a:lnTo>
                  <a:pt x="7" y="53"/>
                </a:lnTo>
                <a:lnTo>
                  <a:pt x="9" y="47"/>
                </a:lnTo>
                <a:lnTo>
                  <a:pt x="10" y="40"/>
                </a:lnTo>
                <a:lnTo>
                  <a:pt x="9" y="33"/>
                </a:lnTo>
                <a:lnTo>
                  <a:pt x="9" y="33"/>
                </a:lnTo>
                <a:lnTo>
                  <a:pt x="5" y="21"/>
                </a:lnTo>
                <a:lnTo>
                  <a:pt x="0" y="6"/>
                </a:lnTo>
                <a:lnTo>
                  <a:pt x="0" y="6"/>
                </a:lnTo>
                <a:lnTo>
                  <a:pt x="10" y="1"/>
                </a:lnTo>
                <a:lnTo>
                  <a:pt x="10" y="1"/>
                </a:lnTo>
                <a:lnTo>
                  <a:pt x="15" y="0"/>
                </a:lnTo>
                <a:lnTo>
                  <a:pt x="15" y="0"/>
                </a:lnTo>
                <a:lnTo>
                  <a:pt x="17" y="0"/>
                </a:lnTo>
                <a:lnTo>
                  <a:pt x="17" y="0"/>
                </a:lnTo>
                <a:lnTo>
                  <a:pt x="14" y="6"/>
                </a:lnTo>
                <a:lnTo>
                  <a:pt x="12" y="11"/>
                </a:lnTo>
                <a:lnTo>
                  <a:pt x="12" y="11"/>
                </a:lnTo>
                <a:lnTo>
                  <a:pt x="14" y="15"/>
                </a:lnTo>
                <a:lnTo>
                  <a:pt x="16" y="19"/>
                </a:lnTo>
                <a:lnTo>
                  <a:pt x="20" y="26"/>
                </a:lnTo>
                <a:lnTo>
                  <a:pt x="21" y="33"/>
                </a:lnTo>
                <a:lnTo>
                  <a:pt x="21" y="33"/>
                </a:lnTo>
                <a:lnTo>
                  <a:pt x="21" y="34"/>
                </a:lnTo>
                <a:lnTo>
                  <a:pt x="21" y="34"/>
                </a:lnTo>
                <a:lnTo>
                  <a:pt x="21" y="43"/>
                </a:lnTo>
                <a:lnTo>
                  <a:pt x="21" y="43"/>
                </a:lnTo>
                <a:lnTo>
                  <a:pt x="22" y="70"/>
                </a:lnTo>
                <a:lnTo>
                  <a:pt x="22" y="70"/>
                </a:lnTo>
                <a:lnTo>
                  <a:pt x="22" y="70"/>
                </a:lnTo>
                <a:lnTo>
                  <a:pt x="22" y="70"/>
                </a:lnTo>
                <a:lnTo>
                  <a:pt x="20" y="71"/>
                </a:lnTo>
                <a:lnTo>
                  <a:pt x="20" y="71"/>
                </a:lnTo>
                <a:lnTo>
                  <a:pt x="11" y="7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7" name="Freeform 472"/>
          <p:cNvSpPr>
            <a:spLocks/>
          </p:cNvSpPr>
          <p:nvPr/>
        </p:nvSpPr>
        <p:spPr bwMode="gray">
          <a:xfrm>
            <a:off x="1608601" y="4150973"/>
            <a:ext cx="348204" cy="298171"/>
          </a:xfrm>
          <a:custGeom>
            <a:avLst/>
            <a:gdLst>
              <a:gd name="T0" fmla="*/ 47 w 206"/>
              <a:gd name="T1" fmla="*/ 170 h 174"/>
              <a:gd name="T2" fmla="*/ 47 w 206"/>
              <a:gd name="T3" fmla="*/ 169 h 174"/>
              <a:gd name="T4" fmla="*/ 42 w 206"/>
              <a:gd name="T5" fmla="*/ 167 h 174"/>
              <a:gd name="T6" fmla="*/ 37 w 206"/>
              <a:gd name="T7" fmla="*/ 168 h 174"/>
              <a:gd name="T8" fmla="*/ 37 w 206"/>
              <a:gd name="T9" fmla="*/ 169 h 174"/>
              <a:gd name="T10" fmla="*/ 32 w 206"/>
              <a:gd name="T11" fmla="*/ 165 h 174"/>
              <a:gd name="T12" fmla="*/ 26 w 206"/>
              <a:gd name="T13" fmla="*/ 153 h 174"/>
              <a:gd name="T14" fmla="*/ 11 w 206"/>
              <a:gd name="T15" fmla="*/ 143 h 174"/>
              <a:gd name="T16" fmla="*/ 0 w 206"/>
              <a:gd name="T17" fmla="*/ 122 h 174"/>
              <a:gd name="T18" fmla="*/ 19 w 206"/>
              <a:gd name="T19" fmla="*/ 120 h 174"/>
              <a:gd name="T20" fmla="*/ 61 w 206"/>
              <a:gd name="T21" fmla="*/ 99 h 174"/>
              <a:gd name="T22" fmla="*/ 62 w 206"/>
              <a:gd name="T23" fmla="*/ 69 h 174"/>
              <a:gd name="T24" fmla="*/ 90 w 206"/>
              <a:gd name="T25" fmla="*/ 65 h 174"/>
              <a:gd name="T26" fmla="*/ 90 w 206"/>
              <a:gd name="T27" fmla="*/ 65 h 174"/>
              <a:gd name="T28" fmla="*/ 90 w 206"/>
              <a:gd name="T29" fmla="*/ 65 h 174"/>
              <a:gd name="T30" fmla="*/ 90 w 206"/>
              <a:gd name="T31" fmla="*/ 65 h 174"/>
              <a:gd name="T32" fmla="*/ 154 w 206"/>
              <a:gd name="T33" fmla="*/ 0 h 174"/>
              <a:gd name="T34" fmla="*/ 197 w 206"/>
              <a:gd name="T35" fmla="*/ 24 h 174"/>
              <a:gd name="T36" fmla="*/ 206 w 206"/>
              <a:gd name="T37" fmla="*/ 49 h 174"/>
              <a:gd name="T38" fmla="*/ 197 w 206"/>
              <a:gd name="T39" fmla="*/ 65 h 174"/>
              <a:gd name="T40" fmla="*/ 196 w 206"/>
              <a:gd name="T41" fmla="*/ 72 h 174"/>
              <a:gd name="T42" fmla="*/ 197 w 206"/>
              <a:gd name="T43" fmla="*/ 114 h 174"/>
              <a:gd name="T44" fmla="*/ 186 w 206"/>
              <a:gd name="T45" fmla="*/ 137 h 174"/>
              <a:gd name="T46" fmla="*/ 189 w 206"/>
              <a:gd name="T47" fmla="*/ 143 h 174"/>
              <a:gd name="T48" fmla="*/ 174 w 206"/>
              <a:gd name="T49" fmla="*/ 151 h 174"/>
              <a:gd name="T50" fmla="*/ 174 w 206"/>
              <a:gd name="T51" fmla="*/ 151 h 174"/>
              <a:gd name="T52" fmla="*/ 160 w 206"/>
              <a:gd name="T53" fmla="*/ 153 h 174"/>
              <a:gd name="T54" fmla="*/ 157 w 206"/>
              <a:gd name="T55" fmla="*/ 153 h 174"/>
              <a:gd name="T56" fmla="*/ 157 w 206"/>
              <a:gd name="T57" fmla="*/ 152 h 174"/>
              <a:gd name="T58" fmla="*/ 155 w 206"/>
              <a:gd name="T59" fmla="*/ 152 h 174"/>
              <a:gd name="T60" fmla="*/ 146 w 206"/>
              <a:gd name="T61" fmla="*/ 151 h 174"/>
              <a:gd name="T62" fmla="*/ 141 w 206"/>
              <a:gd name="T63" fmla="*/ 152 h 174"/>
              <a:gd name="T64" fmla="*/ 141 w 206"/>
              <a:gd name="T65" fmla="*/ 152 h 174"/>
              <a:gd name="T66" fmla="*/ 141 w 206"/>
              <a:gd name="T67" fmla="*/ 152 h 174"/>
              <a:gd name="T68" fmla="*/ 125 w 206"/>
              <a:gd name="T69" fmla="*/ 156 h 174"/>
              <a:gd name="T70" fmla="*/ 116 w 206"/>
              <a:gd name="T71" fmla="*/ 153 h 174"/>
              <a:gd name="T72" fmla="*/ 115 w 206"/>
              <a:gd name="T73" fmla="*/ 153 h 174"/>
              <a:gd name="T74" fmla="*/ 105 w 206"/>
              <a:gd name="T75" fmla="*/ 149 h 174"/>
              <a:gd name="T76" fmla="*/ 101 w 206"/>
              <a:gd name="T77" fmla="*/ 149 h 174"/>
              <a:gd name="T78" fmla="*/ 101 w 206"/>
              <a:gd name="T79" fmla="*/ 149 h 174"/>
              <a:gd name="T80" fmla="*/ 101 w 206"/>
              <a:gd name="T81" fmla="*/ 149 h 174"/>
              <a:gd name="T82" fmla="*/ 101 w 206"/>
              <a:gd name="T83" fmla="*/ 151 h 174"/>
              <a:gd name="T84" fmla="*/ 100 w 206"/>
              <a:gd name="T85" fmla="*/ 151 h 174"/>
              <a:gd name="T86" fmla="*/ 99 w 206"/>
              <a:gd name="T87" fmla="*/ 151 h 174"/>
              <a:gd name="T88" fmla="*/ 99 w 206"/>
              <a:gd name="T89" fmla="*/ 152 h 174"/>
              <a:gd name="T90" fmla="*/ 98 w 206"/>
              <a:gd name="T91" fmla="*/ 152 h 174"/>
              <a:gd name="T92" fmla="*/ 96 w 206"/>
              <a:gd name="T93" fmla="*/ 152 h 174"/>
              <a:gd name="T94" fmla="*/ 94 w 206"/>
              <a:gd name="T95" fmla="*/ 153 h 174"/>
              <a:gd name="T96" fmla="*/ 93 w 206"/>
              <a:gd name="T97" fmla="*/ 153 h 174"/>
              <a:gd name="T98" fmla="*/ 91 w 206"/>
              <a:gd name="T99" fmla="*/ 153 h 174"/>
              <a:gd name="T100" fmla="*/ 89 w 206"/>
              <a:gd name="T101" fmla="*/ 153 h 174"/>
              <a:gd name="T102" fmla="*/ 89 w 206"/>
              <a:gd name="T103" fmla="*/ 152 h 174"/>
              <a:gd name="T104" fmla="*/ 77 w 206"/>
              <a:gd name="T105" fmla="*/ 146 h 174"/>
              <a:gd name="T106" fmla="*/ 75 w 206"/>
              <a:gd name="T107" fmla="*/ 146 h 174"/>
              <a:gd name="T108" fmla="*/ 64 w 206"/>
              <a:gd name="T109" fmla="*/ 148 h 174"/>
              <a:gd name="T110" fmla="*/ 56 w 206"/>
              <a:gd name="T111" fmla="*/ 154 h 174"/>
              <a:gd name="T112" fmla="*/ 56 w 206"/>
              <a:gd name="T11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174">
                <a:moveTo>
                  <a:pt x="56" y="174"/>
                </a:moveTo>
                <a:lnTo>
                  <a:pt x="56" y="174"/>
                </a:lnTo>
                <a:lnTo>
                  <a:pt x="51" y="173"/>
                </a:lnTo>
                <a:lnTo>
                  <a:pt x="47" y="170"/>
                </a:lnTo>
                <a:lnTo>
                  <a:pt x="47" y="170"/>
                </a:lnTo>
                <a:lnTo>
                  <a:pt x="47" y="170"/>
                </a:lnTo>
                <a:lnTo>
                  <a:pt x="47" y="170"/>
                </a:lnTo>
                <a:lnTo>
                  <a:pt x="47" y="169"/>
                </a:lnTo>
                <a:lnTo>
                  <a:pt x="47" y="169"/>
                </a:lnTo>
                <a:lnTo>
                  <a:pt x="45" y="168"/>
                </a:lnTo>
                <a:lnTo>
                  <a:pt x="42" y="167"/>
                </a:lnTo>
                <a:lnTo>
                  <a:pt x="42" y="167"/>
                </a:lnTo>
                <a:lnTo>
                  <a:pt x="42" y="167"/>
                </a:lnTo>
                <a:lnTo>
                  <a:pt x="42" y="167"/>
                </a:lnTo>
                <a:lnTo>
                  <a:pt x="40" y="167"/>
                </a:lnTo>
                <a:lnTo>
                  <a:pt x="37" y="168"/>
                </a:lnTo>
                <a:lnTo>
                  <a:pt x="37" y="168"/>
                </a:lnTo>
                <a:lnTo>
                  <a:pt x="37" y="168"/>
                </a:lnTo>
                <a:lnTo>
                  <a:pt x="37" y="168"/>
                </a:lnTo>
                <a:lnTo>
                  <a:pt x="37" y="169"/>
                </a:lnTo>
                <a:lnTo>
                  <a:pt x="37" y="169"/>
                </a:lnTo>
                <a:lnTo>
                  <a:pt x="36" y="170"/>
                </a:lnTo>
                <a:lnTo>
                  <a:pt x="36" y="170"/>
                </a:lnTo>
                <a:lnTo>
                  <a:pt x="32" y="165"/>
                </a:lnTo>
                <a:lnTo>
                  <a:pt x="31" y="159"/>
                </a:lnTo>
                <a:lnTo>
                  <a:pt x="31" y="159"/>
                </a:lnTo>
                <a:lnTo>
                  <a:pt x="29" y="156"/>
                </a:lnTo>
                <a:lnTo>
                  <a:pt x="26" y="153"/>
                </a:lnTo>
                <a:lnTo>
                  <a:pt x="22" y="152"/>
                </a:lnTo>
                <a:lnTo>
                  <a:pt x="16" y="147"/>
                </a:lnTo>
                <a:lnTo>
                  <a:pt x="16" y="147"/>
                </a:lnTo>
                <a:lnTo>
                  <a:pt x="11" y="143"/>
                </a:lnTo>
                <a:lnTo>
                  <a:pt x="6" y="137"/>
                </a:lnTo>
                <a:lnTo>
                  <a:pt x="3" y="130"/>
                </a:lnTo>
                <a:lnTo>
                  <a:pt x="0" y="122"/>
                </a:lnTo>
                <a:lnTo>
                  <a:pt x="0" y="122"/>
                </a:lnTo>
                <a:lnTo>
                  <a:pt x="8" y="125"/>
                </a:lnTo>
                <a:lnTo>
                  <a:pt x="14" y="126"/>
                </a:lnTo>
                <a:lnTo>
                  <a:pt x="19" y="126"/>
                </a:lnTo>
                <a:lnTo>
                  <a:pt x="19" y="120"/>
                </a:lnTo>
                <a:lnTo>
                  <a:pt x="52" y="120"/>
                </a:lnTo>
                <a:lnTo>
                  <a:pt x="52" y="120"/>
                </a:lnTo>
                <a:lnTo>
                  <a:pt x="57" y="110"/>
                </a:lnTo>
                <a:lnTo>
                  <a:pt x="61" y="99"/>
                </a:lnTo>
                <a:lnTo>
                  <a:pt x="62" y="94"/>
                </a:lnTo>
                <a:lnTo>
                  <a:pt x="62" y="89"/>
                </a:lnTo>
                <a:lnTo>
                  <a:pt x="62" y="69"/>
                </a:lnTo>
                <a:lnTo>
                  <a:pt x="62" y="69"/>
                </a:lnTo>
                <a:lnTo>
                  <a:pt x="78" y="67"/>
                </a:lnTo>
                <a:lnTo>
                  <a:pt x="90" y="65"/>
                </a:lnTo>
                <a:lnTo>
                  <a:pt x="90" y="65"/>
                </a:lnTo>
                <a:lnTo>
                  <a:pt x="90" y="65"/>
                </a:lnTo>
                <a:lnTo>
                  <a:pt x="90" y="65"/>
                </a:lnTo>
                <a:lnTo>
                  <a:pt x="90" y="65"/>
                </a:lnTo>
                <a:lnTo>
                  <a:pt x="90" y="65"/>
                </a:lnTo>
                <a:lnTo>
                  <a:pt x="90" y="65"/>
                </a:lnTo>
                <a:lnTo>
                  <a:pt x="90" y="65"/>
                </a:lnTo>
                <a:lnTo>
                  <a:pt x="90" y="65"/>
                </a:lnTo>
                <a:lnTo>
                  <a:pt x="90" y="65"/>
                </a:lnTo>
                <a:lnTo>
                  <a:pt x="90" y="65"/>
                </a:lnTo>
                <a:lnTo>
                  <a:pt x="90" y="65"/>
                </a:lnTo>
                <a:lnTo>
                  <a:pt x="90" y="65"/>
                </a:lnTo>
                <a:lnTo>
                  <a:pt x="90" y="65"/>
                </a:lnTo>
                <a:lnTo>
                  <a:pt x="90" y="65"/>
                </a:lnTo>
                <a:lnTo>
                  <a:pt x="95" y="62"/>
                </a:lnTo>
                <a:lnTo>
                  <a:pt x="104" y="55"/>
                </a:lnTo>
                <a:lnTo>
                  <a:pt x="125" y="33"/>
                </a:lnTo>
                <a:lnTo>
                  <a:pt x="154" y="0"/>
                </a:lnTo>
                <a:lnTo>
                  <a:pt x="186" y="16"/>
                </a:lnTo>
                <a:lnTo>
                  <a:pt x="195" y="13"/>
                </a:lnTo>
                <a:lnTo>
                  <a:pt x="195" y="13"/>
                </a:lnTo>
                <a:lnTo>
                  <a:pt x="197" y="24"/>
                </a:lnTo>
                <a:lnTo>
                  <a:pt x="201" y="33"/>
                </a:lnTo>
                <a:lnTo>
                  <a:pt x="205" y="46"/>
                </a:lnTo>
                <a:lnTo>
                  <a:pt x="205" y="46"/>
                </a:lnTo>
                <a:lnTo>
                  <a:pt x="206" y="49"/>
                </a:lnTo>
                <a:lnTo>
                  <a:pt x="206" y="49"/>
                </a:lnTo>
                <a:lnTo>
                  <a:pt x="205" y="52"/>
                </a:lnTo>
                <a:lnTo>
                  <a:pt x="202" y="57"/>
                </a:lnTo>
                <a:lnTo>
                  <a:pt x="197" y="65"/>
                </a:lnTo>
                <a:lnTo>
                  <a:pt x="197" y="65"/>
                </a:lnTo>
                <a:lnTo>
                  <a:pt x="196" y="68"/>
                </a:lnTo>
                <a:lnTo>
                  <a:pt x="196" y="72"/>
                </a:lnTo>
                <a:lnTo>
                  <a:pt x="196" y="72"/>
                </a:lnTo>
                <a:lnTo>
                  <a:pt x="197" y="92"/>
                </a:lnTo>
                <a:lnTo>
                  <a:pt x="200" y="106"/>
                </a:lnTo>
                <a:lnTo>
                  <a:pt x="200" y="106"/>
                </a:lnTo>
                <a:lnTo>
                  <a:pt x="197" y="114"/>
                </a:lnTo>
                <a:lnTo>
                  <a:pt x="194" y="122"/>
                </a:lnTo>
                <a:lnTo>
                  <a:pt x="189" y="131"/>
                </a:lnTo>
                <a:lnTo>
                  <a:pt x="186" y="137"/>
                </a:lnTo>
                <a:lnTo>
                  <a:pt x="186" y="137"/>
                </a:lnTo>
                <a:lnTo>
                  <a:pt x="186" y="137"/>
                </a:lnTo>
                <a:lnTo>
                  <a:pt x="186" y="137"/>
                </a:lnTo>
                <a:lnTo>
                  <a:pt x="187" y="141"/>
                </a:lnTo>
                <a:lnTo>
                  <a:pt x="189" y="143"/>
                </a:lnTo>
                <a:lnTo>
                  <a:pt x="189" y="143"/>
                </a:lnTo>
                <a:lnTo>
                  <a:pt x="181" y="148"/>
                </a:lnTo>
                <a:lnTo>
                  <a:pt x="174" y="151"/>
                </a:lnTo>
                <a:lnTo>
                  <a:pt x="174" y="151"/>
                </a:lnTo>
                <a:lnTo>
                  <a:pt x="174" y="151"/>
                </a:lnTo>
                <a:lnTo>
                  <a:pt x="174" y="151"/>
                </a:lnTo>
                <a:lnTo>
                  <a:pt x="174" y="151"/>
                </a:lnTo>
                <a:lnTo>
                  <a:pt x="174" y="151"/>
                </a:lnTo>
                <a:lnTo>
                  <a:pt x="173" y="151"/>
                </a:lnTo>
                <a:lnTo>
                  <a:pt x="173" y="151"/>
                </a:lnTo>
                <a:lnTo>
                  <a:pt x="168" y="152"/>
                </a:lnTo>
                <a:lnTo>
                  <a:pt x="160" y="153"/>
                </a:lnTo>
                <a:lnTo>
                  <a:pt x="160" y="153"/>
                </a:lnTo>
                <a:lnTo>
                  <a:pt x="160" y="153"/>
                </a:lnTo>
                <a:lnTo>
                  <a:pt x="160" y="153"/>
                </a:lnTo>
                <a:lnTo>
                  <a:pt x="157" y="153"/>
                </a:lnTo>
                <a:lnTo>
                  <a:pt x="157" y="153"/>
                </a:lnTo>
                <a:lnTo>
                  <a:pt x="157" y="152"/>
                </a:lnTo>
                <a:lnTo>
                  <a:pt x="157" y="152"/>
                </a:lnTo>
                <a:lnTo>
                  <a:pt x="157" y="152"/>
                </a:lnTo>
                <a:lnTo>
                  <a:pt x="157" y="152"/>
                </a:lnTo>
                <a:lnTo>
                  <a:pt x="157" y="152"/>
                </a:lnTo>
                <a:lnTo>
                  <a:pt x="157" y="152"/>
                </a:lnTo>
                <a:lnTo>
                  <a:pt x="155" y="152"/>
                </a:lnTo>
                <a:lnTo>
                  <a:pt x="155" y="152"/>
                </a:lnTo>
                <a:lnTo>
                  <a:pt x="146" y="151"/>
                </a:lnTo>
                <a:lnTo>
                  <a:pt x="146" y="151"/>
                </a:lnTo>
                <a:lnTo>
                  <a:pt x="146" y="151"/>
                </a:lnTo>
                <a:lnTo>
                  <a:pt x="146" y="151"/>
                </a:lnTo>
                <a:lnTo>
                  <a:pt x="141" y="152"/>
                </a:lnTo>
                <a:lnTo>
                  <a:pt x="141" y="152"/>
                </a:lnTo>
                <a:lnTo>
                  <a:pt x="141" y="152"/>
                </a:lnTo>
                <a:lnTo>
                  <a:pt x="141" y="152"/>
                </a:lnTo>
                <a:lnTo>
                  <a:pt x="141" y="152"/>
                </a:lnTo>
                <a:lnTo>
                  <a:pt x="141" y="152"/>
                </a:lnTo>
                <a:lnTo>
                  <a:pt x="141" y="152"/>
                </a:lnTo>
                <a:lnTo>
                  <a:pt x="141" y="152"/>
                </a:lnTo>
                <a:lnTo>
                  <a:pt x="141" y="152"/>
                </a:lnTo>
                <a:lnTo>
                  <a:pt x="141" y="152"/>
                </a:lnTo>
                <a:lnTo>
                  <a:pt x="141" y="152"/>
                </a:lnTo>
                <a:lnTo>
                  <a:pt x="134" y="154"/>
                </a:lnTo>
                <a:lnTo>
                  <a:pt x="125" y="156"/>
                </a:lnTo>
                <a:lnTo>
                  <a:pt x="125" y="156"/>
                </a:lnTo>
                <a:lnTo>
                  <a:pt x="125" y="156"/>
                </a:lnTo>
                <a:lnTo>
                  <a:pt x="125" y="156"/>
                </a:lnTo>
                <a:lnTo>
                  <a:pt x="120" y="154"/>
                </a:lnTo>
                <a:lnTo>
                  <a:pt x="116" y="153"/>
                </a:lnTo>
                <a:lnTo>
                  <a:pt x="116" y="153"/>
                </a:lnTo>
                <a:lnTo>
                  <a:pt x="116" y="153"/>
                </a:lnTo>
                <a:lnTo>
                  <a:pt x="116" y="153"/>
                </a:lnTo>
                <a:lnTo>
                  <a:pt x="115" y="153"/>
                </a:lnTo>
                <a:lnTo>
                  <a:pt x="115" y="153"/>
                </a:lnTo>
                <a:lnTo>
                  <a:pt x="110" y="149"/>
                </a:lnTo>
                <a:lnTo>
                  <a:pt x="105" y="149"/>
                </a:lnTo>
                <a:lnTo>
                  <a:pt x="105" y="149"/>
                </a:lnTo>
                <a:lnTo>
                  <a:pt x="105" y="149"/>
                </a:lnTo>
                <a:lnTo>
                  <a:pt x="105" y="149"/>
                </a:lnTo>
                <a:lnTo>
                  <a:pt x="102" y="149"/>
                </a:lnTo>
                <a:lnTo>
                  <a:pt x="102" y="149"/>
                </a:lnTo>
                <a:lnTo>
                  <a:pt x="101" y="149"/>
                </a:lnTo>
                <a:lnTo>
                  <a:pt x="101" y="149"/>
                </a:lnTo>
                <a:lnTo>
                  <a:pt x="101" y="149"/>
                </a:lnTo>
                <a:lnTo>
                  <a:pt x="101" y="149"/>
                </a:lnTo>
                <a:lnTo>
                  <a:pt x="101" y="149"/>
                </a:lnTo>
                <a:lnTo>
                  <a:pt x="101" y="149"/>
                </a:lnTo>
                <a:lnTo>
                  <a:pt x="101" y="149"/>
                </a:lnTo>
                <a:lnTo>
                  <a:pt x="101" y="149"/>
                </a:lnTo>
                <a:lnTo>
                  <a:pt x="101" y="149"/>
                </a:lnTo>
                <a:lnTo>
                  <a:pt x="101" y="149"/>
                </a:lnTo>
                <a:lnTo>
                  <a:pt x="101" y="151"/>
                </a:lnTo>
                <a:lnTo>
                  <a:pt x="101" y="151"/>
                </a:lnTo>
                <a:lnTo>
                  <a:pt x="101" y="151"/>
                </a:lnTo>
                <a:lnTo>
                  <a:pt x="101" y="151"/>
                </a:lnTo>
                <a:lnTo>
                  <a:pt x="101" y="151"/>
                </a:lnTo>
                <a:lnTo>
                  <a:pt x="101" y="151"/>
                </a:lnTo>
                <a:lnTo>
                  <a:pt x="100" y="151"/>
                </a:lnTo>
                <a:lnTo>
                  <a:pt x="100" y="151"/>
                </a:lnTo>
                <a:lnTo>
                  <a:pt x="100" y="151"/>
                </a:lnTo>
                <a:lnTo>
                  <a:pt x="100" y="151"/>
                </a:lnTo>
                <a:lnTo>
                  <a:pt x="99" y="151"/>
                </a:lnTo>
                <a:lnTo>
                  <a:pt x="99" y="151"/>
                </a:lnTo>
                <a:lnTo>
                  <a:pt x="99" y="151"/>
                </a:lnTo>
                <a:lnTo>
                  <a:pt x="99" y="151"/>
                </a:lnTo>
                <a:lnTo>
                  <a:pt x="99" y="152"/>
                </a:lnTo>
                <a:lnTo>
                  <a:pt x="99" y="152"/>
                </a:lnTo>
                <a:lnTo>
                  <a:pt x="99" y="152"/>
                </a:lnTo>
                <a:lnTo>
                  <a:pt x="99" y="152"/>
                </a:lnTo>
                <a:lnTo>
                  <a:pt x="98" y="152"/>
                </a:lnTo>
                <a:lnTo>
                  <a:pt x="98" y="152"/>
                </a:lnTo>
                <a:lnTo>
                  <a:pt x="98" y="152"/>
                </a:lnTo>
                <a:lnTo>
                  <a:pt x="98" y="152"/>
                </a:lnTo>
                <a:lnTo>
                  <a:pt x="96" y="152"/>
                </a:lnTo>
                <a:lnTo>
                  <a:pt x="96" y="152"/>
                </a:lnTo>
                <a:lnTo>
                  <a:pt x="94" y="153"/>
                </a:lnTo>
                <a:lnTo>
                  <a:pt x="94" y="153"/>
                </a:lnTo>
                <a:lnTo>
                  <a:pt x="94" y="153"/>
                </a:lnTo>
                <a:lnTo>
                  <a:pt x="94" y="153"/>
                </a:lnTo>
                <a:lnTo>
                  <a:pt x="93" y="153"/>
                </a:lnTo>
                <a:lnTo>
                  <a:pt x="93" y="153"/>
                </a:lnTo>
                <a:lnTo>
                  <a:pt x="93" y="153"/>
                </a:lnTo>
                <a:lnTo>
                  <a:pt x="93" y="153"/>
                </a:lnTo>
                <a:lnTo>
                  <a:pt x="93" y="153"/>
                </a:lnTo>
                <a:lnTo>
                  <a:pt x="93" y="153"/>
                </a:lnTo>
                <a:lnTo>
                  <a:pt x="91" y="153"/>
                </a:lnTo>
                <a:lnTo>
                  <a:pt x="91" y="153"/>
                </a:lnTo>
                <a:lnTo>
                  <a:pt x="91" y="153"/>
                </a:lnTo>
                <a:lnTo>
                  <a:pt x="89" y="153"/>
                </a:lnTo>
                <a:lnTo>
                  <a:pt x="89" y="153"/>
                </a:lnTo>
                <a:lnTo>
                  <a:pt x="89" y="153"/>
                </a:lnTo>
                <a:lnTo>
                  <a:pt x="89" y="153"/>
                </a:lnTo>
                <a:lnTo>
                  <a:pt x="89" y="152"/>
                </a:lnTo>
                <a:lnTo>
                  <a:pt x="89" y="152"/>
                </a:lnTo>
                <a:lnTo>
                  <a:pt x="84" y="148"/>
                </a:lnTo>
                <a:lnTo>
                  <a:pt x="80" y="146"/>
                </a:lnTo>
                <a:lnTo>
                  <a:pt x="77" y="146"/>
                </a:lnTo>
                <a:lnTo>
                  <a:pt x="77" y="146"/>
                </a:lnTo>
                <a:lnTo>
                  <a:pt x="77" y="146"/>
                </a:lnTo>
                <a:lnTo>
                  <a:pt x="77" y="146"/>
                </a:lnTo>
                <a:lnTo>
                  <a:pt x="77" y="146"/>
                </a:lnTo>
                <a:lnTo>
                  <a:pt x="75" y="146"/>
                </a:lnTo>
                <a:lnTo>
                  <a:pt x="75" y="146"/>
                </a:lnTo>
                <a:lnTo>
                  <a:pt x="75" y="146"/>
                </a:lnTo>
                <a:lnTo>
                  <a:pt x="75" y="146"/>
                </a:lnTo>
                <a:lnTo>
                  <a:pt x="64" y="148"/>
                </a:lnTo>
                <a:lnTo>
                  <a:pt x="58" y="151"/>
                </a:lnTo>
                <a:lnTo>
                  <a:pt x="57" y="152"/>
                </a:lnTo>
                <a:lnTo>
                  <a:pt x="56" y="154"/>
                </a:lnTo>
                <a:lnTo>
                  <a:pt x="56" y="154"/>
                </a:lnTo>
                <a:lnTo>
                  <a:pt x="56" y="157"/>
                </a:lnTo>
                <a:lnTo>
                  <a:pt x="56" y="157"/>
                </a:lnTo>
                <a:lnTo>
                  <a:pt x="54" y="164"/>
                </a:lnTo>
                <a:lnTo>
                  <a:pt x="56" y="17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8" name="Freeform 530"/>
          <p:cNvSpPr>
            <a:spLocks/>
          </p:cNvSpPr>
          <p:nvPr/>
        </p:nvSpPr>
        <p:spPr bwMode="gray">
          <a:xfrm>
            <a:off x="1481827" y="4358322"/>
            <a:ext cx="187624" cy="133663"/>
          </a:xfrm>
          <a:custGeom>
            <a:avLst/>
            <a:gdLst>
              <a:gd name="T0" fmla="*/ 42 w 111"/>
              <a:gd name="T1" fmla="*/ 78 h 78"/>
              <a:gd name="T2" fmla="*/ 19 w 111"/>
              <a:gd name="T3" fmla="*/ 75 h 78"/>
              <a:gd name="T4" fmla="*/ 15 w 111"/>
              <a:gd name="T5" fmla="*/ 74 h 78"/>
              <a:gd name="T6" fmla="*/ 14 w 111"/>
              <a:gd name="T7" fmla="*/ 73 h 78"/>
              <a:gd name="T8" fmla="*/ 5 w 111"/>
              <a:gd name="T9" fmla="*/ 67 h 78"/>
              <a:gd name="T10" fmla="*/ 0 w 111"/>
              <a:gd name="T11" fmla="*/ 62 h 78"/>
              <a:gd name="T12" fmla="*/ 0 w 111"/>
              <a:gd name="T13" fmla="*/ 57 h 78"/>
              <a:gd name="T14" fmla="*/ 0 w 111"/>
              <a:gd name="T15" fmla="*/ 57 h 78"/>
              <a:gd name="T16" fmla="*/ 0 w 111"/>
              <a:gd name="T17" fmla="*/ 57 h 78"/>
              <a:gd name="T18" fmla="*/ 0 w 111"/>
              <a:gd name="T19" fmla="*/ 57 h 78"/>
              <a:gd name="T20" fmla="*/ 0 w 111"/>
              <a:gd name="T21" fmla="*/ 57 h 78"/>
              <a:gd name="T22" fmla="*/ 0 w 111"/>
              <a:gd name="T23" fmla="*/ 57 h 78"/>
              <a:gd name="T24" fmla="*/ 0 w 111"/>
              <a:gd name="T25" fmla="*/ 57 h 78"/>
              <a:gd name="T26" fmla="*/ 0 w 111"/>
              <a:gd name="T27" fmla="*/ 57 h 78"/>
              <a:gd name="T28" fmla="*/ 0 w 111"/>
              <a:gd name="T29" fmla="*/ 56 h 78"/>
              <a:gd name="T30" fmla="*/ 0 w 111"/>
              <a:gd name="T31" fmla="*/ 56 h 78"/>
              <a:gd name="T32" fmla="*/ 9 w 111"/>
              <a:gd name="T33" fmla="*/ 51 h 78"/>
              <a:gd name="T34" fmla="*/ 15 w 111"/>
              <a:gd name="T35" fmla="*/ 43 h 78"/>
              <a:gd name="T36" fmla="*/ 21 w 111"/>
              <a:gd name="T37" fmla="*/ 35 h 78"/>
              <a:gd name="T38" fmla="*/ 30 w 111"/>
              <a:gd name="T39" fmla="*/ 28 h 78"/>
              <a:gd name="T40" fmla="*/ 36 w 111"/>
              <a:gd name="T41" fmla="*/ 25 h 78"/>
              <a:gd name="T42" fmla="*/ 51 w 111"/>
              <a:gd name="T43" fmla="*/ 14 h 78"/>
              <a:gd name="T44" fmla="*/ 51 w 111"/>
              <a:gd name="T45" fmla="*/ 14 h 78"/>
              <a:gd name="T46" fmla="*/ 51 w 111"/>
              <a:gd name="T47" fmla="*/ 14 h 78"/>
              <a:gd name="T48" fmla="*/ 51 w 111"/>
              <a:gd name="T49" fmla="*/ 14 h 78"/>
              <a:gd name="T50" fmla="*/ 51 w 111"/>
              <a:gd name="T51" fmla="*/ 14 h 78"/>
              <a:gd name="T52" fmla="*/ 51 w 111"/>
              <a:gd name="T53" fmla="*/ 12 h 78"/>
              <a:gd name="T54" fmla="*/ 52 w 111"/>
              <a:gd name="T55" fmla="*/ 12 h 78"/>
              <a:gd name="T56" fmla="*/ 52 w 111"/>
              <a:gd name="T57" fmla="*/ 12 h 78"/>
              <a:gd name="T58" fmla="*/ 52 w 111"/>
              <a:gd name="T59" fmla="*/ 12 h 78"/>
              <a:gd name="T60" fmla="*/ 64 w 111"/>
              <a:gd name="T61" fmla="*/ 1 h 78"/>
              <a:gd name="T62" fmla="*/ 70 w 111"/>
              <a:gd name="T63" fmla="*/ 0 h 78"/>
              <a:gd name="T64" fmla="*/ 70 w 111"/>
              <a:gd name="T65" fmla="*/ 0 h 78"/>
              <a:gd name="T66" fmla="*/ 74 w 111"/>
              <a:gd name="T67" fmla="*/ 0 h 78"/>
              <a:gd name="T68" fmla="*/ 75 w 111"/>
              <a:gd name="T69" fmla="*/ 1 h 78"/>
              <a:gd name="T70" fmla="*/ 81 w 111"/>
              <a:gd name="T71" fmla="*/ 16 h 78"/>
              <a:gd name="T72" fmla="*/ 91 w 111"/>
              <a:gd name="T73" fmla="*/ 27 h 78"/>
              <a:gd name="T74" fmla="*/ 97 w 111"/>
              <a:gd name="T75" fmla="*/ 31 h 78"/>
              <a:gd name="T76" fmla="*/ 104 w 111"/>
              <a:gd name="T77" fmla="*/ 35 h 78"/>
              <a:gd name="T78" fmla="*/ 106 w 111"/>
              <a:gd name="T79" fmla="*/ 38 h 78"/>
              <a:gd name="T80" fmla="*/ 111 w 111"/>
              <a:gd name="T81" fmla="*/ 49 h 78"/>
              <a:gd name="T82" fmla="*/ 109 w 111"/>
              <a:gd name="T83" fmla="*/ 54 h 78"/>
              <a:gd name="T84" fmla="*/ 104 w 111"/>
              <a:gd name="T85" fmla="*/ 58 h 78"/>
              <a:gd name="T86" fmla="*/ 102 w 111"/>
              <a:gd name="T87" fmla="*/ 58 h 78"/>
              <a:gd name="T88" fmla="*/ 102 w 111"/>
              <a:gd name="T89" fmla="*/ 58 h 78"/>
              <a:gd name="T90" fmla="*/ 102 w 111"/>
              <a:gd name="T91" fmla="*/ 58 h 78"/>
              <a:gd name="T92" fmla="*/ 102 w 111"/>
              <a:gd name="T93" fmla="*/ 58 h 78"/>
              <a:gd name="T94" fmla="*/ 102 w 111"/>
              <a:gd name="T95" fmla="*/ 58 h 78"/>
              <a:gd name="T96" fmla="*/ 94 w 111"/>
              <a:gd name="T97" fmla="*/ 57 h 78"/>
              <a:gd name="T98" fmla="*/ 89 w 111"/>
              <a:gd name="T99" fmla="*/ 58 h 78"/>
              <a:gd name="T100" fmla="*/ 79 w 111"/>
              <a:gd name="T101" fmla="*/ 63 h 78"/>
              <a:gd name="T102" fmla="*/ 79 w 111"/>
              <a:gd name="T103" fmla="*/ 63 h 78"/>
              <a:gd name="T104" fmla="*/ 73 w 111"/>
              <a:gd name="T105" fmla="*/ 64 h 78"/>
              <a:gd name="T106" fmla="*/ 57 w 111"/>
              <a:gd name="T107" fmla="*/ 64 h 78"/>
              <a:gd name="T108" fmla="*/ 51 w 111"/>
              <a:gd name="T109" fmla="*/ 64 h 78"/>
              <a:gd name="T110" fmla="*/ 46 w 111"/>
              <a:gd name="T111" fmla="*/ 65 h 78"/>
              <a:gd name="T112" fmla="*/ 42 w 111"/>
              <a:gd name="T113" fmla="*/ 70 h 78"/>
              <a:gd name="T114" fmla="*/ 42 w 111"/>
              <a:gd name="T11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78">
                <a:moveTo>
                  <a:pt x="42" y="78"/>
                </a:moveTo>
                <a:lnTo>
                  <a:pt x="42" y="78"/>
                </a:lnTo>
                <a:lnTo>
                  <a:pt x="26" y="76"/>
                </a:lnTo>
                <a:lnTo>
                  <a:pt x="19" y="75"/>
                </a:lnTo>
                <a:lnTo>
                  <a:pt x="15" y="74"/>
                </a:lnTo>
                <a:lnTo>
                  <a:pt x="15" y="74"/>
                </a:lnTo>
                <a:lnTo>
                  <a:pt x="14" y="73"/>
                </a:lnTo>
                <a:lnTo>
                  <a:pt x="14" y="73"/>
                </a:lnTo>
                <a:lnTo>
                  <a:pt x="5" y="67"/>
                </a:lnTo>
                <a:lnTo>
                  <a:pt x="5" y="67"/>
                </a:lnTo>
                <a:lnTo>
                  <a:pt x="5" y="67"/>
                </a:lnTo>
                <a:lnTo>
                  <a:pt x="0" y="62"/>
                </a:lnTo>
                <a:lnTo>
                  <a:pt x="0" y="59"/>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6"/>
                </a:lnTo>
                <a:lnTo>
                  <a:pt x="0" y="56"/>
                </a:lnTo>
                <a:lnTo>
                  <a:pt x="0" y="56"/>
                </a:lnTo>
                <a:lnTo>
                  <a:pt x="0" y="56"/>
                </a:lnTo>
                <a:lnTo>
                  <a:pt x="9" y="51"/>
                </a:lnTo>
                <a:lnTo>
                  <a:pt x="12" y="48"/>
                </a:lnTo>
                <a:lnTo>
                  <a:pt x="15" y="43"/>
                </a:lnTo>
                <a:lnTo>
                  <a:pt x="15" y="43"/>
                </a:lnTo>
                <a:lnTo>
                  <a:pt x="21" y="35"/>
                </a:lnTo>
                <a:lnTo>
                  <a:pt x="25" y="31"/>
                </a:lnTo>
                <a:lnTo>
                  <a:pt x="30" y="28"/>
                </a:lnTo>
                <a:lnTo>
                  <a:pt x="30" y="28"/>
                </a:lnTo>
                <a:lnTo>
                  <a:pt x="36" y="25"/>
                </a:lnTo>
                <a:lnTo>
                  <a:pt x="41" y="21"/>
                </a:lnTo>
                <a:lnTo>
                  <a:pt x="51" y="14"/>
                </a:lnTo>
                <a:lnTo>
                  <a:pt x="51" y="14"/>
                </a:lnTo>
                <a:lnTo>
                  <a:pt x="51" y="14"/>
                </a:lnTo>
                <a:lnTo>
                  <a:pt x="51" y="14"/>
                </a:lnTo>
                <a:lnTo>
                  <a:pt x="51" y="14"/>
                </a:lnTo>
                <a:lnTo>
                  <a:pt x="51" y="14"/>
                </a:lnTo>
                <a:lnTo>
                  <a:pt x="51" y="14"/>
                </a:lnTo>
                <a:lnTo>
                  <a:pt x="51" y="14"/>
                </a:lnTo>
                <a:lnTo>
                  <a:pt x="51" y="14"/>
                </a:lnTo>
                <a:lnTo>
                  <a:pt x="51" y="12"/>
                </a:lnTo>
                <a:lnTo>
                  <a:pt x="51" y="12"/>
                </a:lnTo>
                <a:lnTo>
                  <a:pt x="52" y="12"/>
                </a:lnTo>
                <a:lnTo>
                  <a:pt x="52" y="12"/>
                </a:lnTo>
                <a:lnTo>
                  <a:pt x="52" y="12"/>
                </a:lnTo>
                <a:lnTo>
                  <a:pt x="52" y="12"/>
                </a:lnTo>
                <a:lnTo>
                  <a:pt x="52" y="12"/>
                </a:lnTo>
                <a:lnTo>
                  <a:pt x="52" y="12"/>
                </a:lnTo>
                <a:lnTo>
                  <a:pt x="59" y="5"/>
                </a:lnTo>
                <a:lnTo>
                  <a:pt x="64" y="1"/>
                </a:lnTo>
                <a:lnTo>
                  <a:pt x="70" y="0"/>
                </a:lnTo>
                <a:lnTo>
                  <a:pt x="70" y="0"/>
                </a:lnTo>
                <a:lnTo>
                  <a:pt x="70" y="0"/>
                </a:lnTo>
                <a:lnTo>
                  <a:pt x="70" y="0"/>
                </a:lnTo>
                <a:lnTo>
                  <a:pt x="74" y="0"/>
                </a:lnTo>
                <a:lnTo>
                  <a:pt x="74" y="0"/>
                </a:lnTo>
                <a:lnTo>
                  <a:pt x="75" y="1"/>
                </a:lnTo>
                <a:lnTo>
                  <a:pt x="75" y="1"/>
                </a:lnTo>
                <a:lnTo>
                  <a:pt x="78" y="9"/>
                </a:lnTo>
                <a:lnTo>
                  <a:pt x="81" y="16"/>
                </a:lnTo>
                <a:lnTo>
                  <a:pt x="86" y="22"/>
                </a:lnTo>
                <a:lnTo>
                  <a:pt x="91" y="27"/>
                </a:lnTo>
                <a:lnTo>
                  <a:pt x="91" y="27"/>
                </a:lnTo>
                <a:lnTo>
                  <a:pt x="97" y="31"/>
                </a:lnTo>
                <a:lnTo>
                  <a:pt x="101" y="32"/>
                </a:lnTo>
                <a:lnTo>
                  <a:pt x="104" y="35"/>
                </a:lnTo>
                <a:lnTo>
                  <a:pt x="106" y="38"/>
                </a:lnTo>
                <a:lnTo>
                  <a:pt x="106" y="38"/>
                </a:lnTo>
                <a:lnTo>
                  <a:pt x="107" y="44"/>
                </a:lnTo>
                <a:lnTo>
                  <a:pt x="111" y="49"/>
                </a:lnTo>
                <a:lnTo>
                  <a:pt x="111" y="49"/>
                </a:lnTo>
                <a:lnTo>
                  <a:pt x="109" y="54"/>
                </a:lnTo>
                <a:lnTo>
                  <a:pt x="106" y="57"/>
                </a:lnTo>
                <a:lnTo>
                  <a:pt x="104" y="58"/>
                </a:lnTo>
                <a:lnTo>
                  <a:pt x="104" y="58"/>
                </a:lnTo>
                <a:lnTo>
                  <a:pt x="102" y="58"/>
                </a:lnTo>
                <a:lnTo>
                  <a:pt x="102" y="58"/>
                </a:lnTo>
                <a:lnTo>
                  <a:pt x="102" y="58"/>
                </a:lnTo>
                <a:lnTo>
                  <a:pt x="102" y="58"/>
                </a:lnTo>
                <a:lnTo>
                  <a:pt x="102" y="58"/>
                </a:lnTo>
                <a:lnTo>
                  <a:pt x="102" y="58"/>
                </a:lnTo>
                <a:lnTo>
                  <a:pt x="102" y="58"/>
                </a:lnTo>
                <a:lnTo>
                  <a:pt x="102" y="58"/>
                </a:lnTo>
                <a:lnTo>
                  <a:pt x="102" y="58"/>
                </a:lnTo>
                <a:lnTo>
                  <a:pt x="102" y="58"/>
                </a:lnTo>
                <a:lnTo>
                  <a:pt x="94" y="57"/>
                </a:lnTo>
                <a:lnTo>
                  <a:pt x="94" y="57"/>
                </a:lnTo>
                <a:lnTo>
                  <a:pt x="89" y="58"/>
                </a:lnTo>
                <a:lnTo>
                  <a:pt x="89" y="58"/>
                </a:lnTo>
                <a:lnTo>
                  <a:pt x="79" y="63"/>
                </a:lnTo>
                <a:lnTo>
                  <a:pt x="79" y="63"/>
                </a:lnTo>
                <a:lnTo>
                  <a:pt x="79" y="63"/>
                </a:lnTo>
                <a:lnTo>
                  <a:pt x="79" y="63"/>
                </a:lnTo>
                <a:lnTo>
                  <a:pt x="73" y="64"/>
                </a:lnTo>
                <a:lnTo>
                  <a:pt x="73" y="64"/>
                </a:lnTo>
                <a:lnTo>
                  <a:pt x="57" y="64"/>
                </a:lnTo>
                <a:lnTo>
                  <a:pt x="57" y="64"/>
                </a:lnTo>
                <a:lnTo>
                  <a:pt x="51" y="64"/>
                </a:lnTo>
                <a:lnTo>
                  <a:pt x="46" y="65"/>
                </a:lnTo>
                <a:lnTo>
                  <a:pt x="46" y="65"/>
                </a:lnTo>
                <a:lnTo>
                  <a:pt x="43" y="68"/>
                </a:lnTo>
                <a:lnTo>
                  <a:pt x="42" y="70"/>
                </a:lnTo>
                <a:lnTo>
                  <a:pt x="41" y="74"/>
                </a:lnTo>
                <a:lnTo>
                  <a:pt x="42" y="7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9" name="Freeform 557"/>
          <p:cNvSpPr>
            <a:spLocks/>
          </p:cNvSpPr>
          <p:nvPr/>
        </p:nvSpPr>
        <p:spPr bwMode="gray">
          <a:xfrm>
            <a:off x="1219829" y="4332617"/>
            <a:ext cx="131845" cy="104531"/>
          </a:xfrm>
          <a:custGeom>
            <a:avLst/>
            <a:gdLst>
              <a:gd name="T0" fmla="*/ 10 w 78"/>
              <a:gd name="T1" fmla="*/ 59 h 61"/>
              <a:gd name="T2" fmla="*/ 7 w 78"/>
              <a:gd name="T3" fmla="*/ 58 h 61"/>
              <a:gd name="T4" fmla="*/ 7 w 78"/>
              <a:gd name="T5" fmla="*/ 55 h 61"/>
              <a:gd name="T6" fmla="*/ 10 w 78"/>
              <a:gd name="T7" fmla="*/ 48 h 61"/>
              <a:gd name="T8" fmla="*/ 25 w 78"/>
              <a:gd name="T9" fmla="*/ 47 h 61"/>
              <a:gd name="T10" fmla="*/ 37 w 78"/>
              <a:gd name="T11" fmla="*/ 48 h 61"/>
              <a:gd name="T12" fmla="*/ 37 w 78"/>
              <a:gd name="T13" fmla="*/ 48 h 61"/>
              <a:gd name="T14" fmla="*/ 42 w 78"/>
              <a:gd name="T15" fmla="*/ 47 h 61"/>
              <a:gd name="T16" fmla="*/ 42 w 78"/>
              <a:gd name="T17" fmla="*/ 46 h 61"/>
              <a:gd name="T18" fmla="*/ 42 w 78"/>
              <a:gd name="T19" fmla="*/ 42 h 61"/>
              <a:gd name="T20" fmla="*/ 37 w 78"/>
              <a:gd name="T21" fmla="*/ 37 h 61"/>
              <a:gd name="T22" fmla="*/ 37 w 78"/>
              <a:gd name="T23" fmla="*/ 37 h 61"/>
              <a:gd name="T24" fmla="*/ 32 w 78"/>
              <a:gd name="T25" fmla="*/ 36 h 61"/>
              <a:gd name="T26" fmla="*/ 32 w 78"/>
              <a:gd name="T27" fmla="*/ 36 h 61"/>
              <a:gd name="T28" fmla="*/ 31 w 78"/>
              <a:gd name="T29" fmla="*/ 36 h 61"/>
              <a:gd name="T30" fmla="*/ 31 w 78"/>
              <a:gd name="T31" fmla="*/ 36 h 61"/>
              <a:gd name="T32" fmla="*/ 11 w 78"/>
              <a:gd name="T33" fmla="*/ 42 h 61"/>
              <a:gd name="T34" fmla="*/ 11 w 78"/>
              <a:gd name="T35" fmla="*/ 42 h 61"/>
              <a:gd name="T36" fmla="*/ 7 w 78"/>
              <a:gd name="T37" fmla="*/ 41 h 61"/>
              <a:gd name="T38" fmla="*/ 5 w 78"/>
              <a:gd name="T39" fmla="*/ 34 h 61"/>
              <a:gd name="T40" fmla="*/ 4 w 78"/>
              <a:gd name="T41" fmla="*/ 30 h 61"/>
              <a:gd name="T42" fmla="*/ 0 w 78"/>
              <a:gd name="T43" fmla="*/ 26 h 61"/>
              <a:gd name="T44" fmla="*/ 3 w 78"/>
              <a:gd name="T45" fmla="*/ 23 h 61"/>
              <a:gd name="T46" fmla="*/ 9 w 78"/>
              <a:gd name="T47" fmla="*/ 14 h 61"/>
              <a:gd name="T48" fmla="*/ 12 w 78"/>
              <a:gd name="T49" fmla="*/ 3 h 61"/>
              <a:gd name="T50" fmla="*/ 31 w 78"/>
              <a:gd name="T51" fmla="*/ 0 h 61"/>
              <a:gd name="T52" fmla="*/ 32 w 78"/>
              <a:gd name="T53" fmla="*/ 0 h 61"/>
              <a:gd name="T54" fmla="*/ 38 w 78"/>
              <a:gd name="T55" fmla="*/ 2 h 61"/>
              <a:gd name="T56" fmla="*/ 38 w 78"/>
              <a:gd name="T57" fmla="*/ 2 h 61"/>
              <a:gd name="T58" fmla="*/ 43 w 78"/>
              <a:gd name="T59" fmla="*/ 5 h 61"/>
              <a:gd name="T60" fmla="*/ 54 w 78"/>
              <a:gd name="T61" fmla="*/ 5 h 61"/>
              <a:gd name="T62" fmla="*/ 55 w 78"/>
              <a:gd name="T63" fmla="*/ 13 h 61"/>
              <a:gd name="T64" fmla="*/ 59 w 78"/>
              <a:gd name="T65" fmla="*/ 19 h 61"/>
              <a:gd name="T66" fmla="*/ 63 w 78"/>
              <a:gd name="T67" fmla="*/ 20 h 61"/>
              <a:gd name="T68" fmla="*/ 67 w 78"/>
              <a:gd name="T69" fmla="*/ 35 h 61"/>
              <a:gd name="T70" fmla="*/ 71 w 78"/>
              <a:gd name="T71" fmla="*/ 43 h 61"/>
              <a:gd name="T72" fmla="*/ 76 w 78"/>
              <a:gd name="T73" fmla="*/ 51 h 61"/>
              <a:gd name="T74" fmla="*/ 76 w 78"/>
              <a:gd name="T75" fmla="*/ 51 h 61"/>
              <a:gd name="T76" fmla="*/ 78 w 78"/>
              <a:gd name="T77" fmla="*/ 57 h 61"/>
              <a:gd name="T78" fmla="*/ 71 w 78"/>
              <a:gd name="T79" fmla="*/ 59 h 61"/>
              <a:gd name="T80" fmla="*/ 71 w 78"/>
              <a:gd name="T81" fmla="*/ 59 h 61"/>
              <a:gd name="T82" fmla="*/ 71 w 78"/>
              <a:gd name="T83" fmla="*/ 59 h 61"/>
              <a:gd name="T84" fmla="*/ 44 w 78"/>
              <a:gd name="T8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61">
                <a:moveTo>
                  <a:pt x="10" y="61"/>
                </a:moveTo>
                <a:lnTo>
                  <a:pt x="10" y="61"/>
                </a:lnTo>
                <a:lnTo>
                  <a:pt x="10" y="59"/>
                </a:lnTo>
                <a:lnTo>
                  <a:pt x="10" y="59"/>
                </a:lnTo>
                <a:lnTo>
                  <a:pt x="7" y="58"/>
                </a:lnTo>
                <a:lnTo>
                  <a:pt x="7" y="58"/>
                </a:lnTo>
                <a:lnTo>
                  <a:pt x="6" y="56"/>
                </a:lnTo>
                <a:lnTo>
                  <a:pt x="7" y="55"/>
                </a:lnTo>
                <a:lnTo>
                  <a:pt x="7" y="55"/>
                </a:lnTo>
                <a:lnTo>
                  <a:pt x="9" y="51"/>
                </a:lnTo>
                <a:lnTo>
                  <a:pt x="9" y="51"/>
                </a:lnTo>
                <a:lnTo>
                  <a:pt x="10" y="48"/>
                </a:lnTo>
                <a:lnTo>
                  <a:pt x="10" y="48"/>
                </a:lnTo>
                <a:lnTo>
                  <a:pt x="25" y="47"/>
                </a:lnTo>
                <a:lnTo>
                  <a:pt x="25" y="47"/>
                </a:lnTo>
                <a:lnTo>
                  <a:pt x="31" y="47"/>
                </a:lnTo>
                <a:lnTo>
                  <a:pt x="31" y="47"/>
                </a:lnTo>
                <a:lnTo>
                  <a:pt x="37" y="48"/>
                </a:lnTo>
                <a:lnTo>
                  <a:pt x="37" y="48"/>
                </a:lnTo>
                <a:lnTo>
                  <a:pt x="37" y="48"/>
                </a:lnTo>
                <a:lnTo>
                  <a:pt x="37" y="48"/>
                </a:lnTo>
                <a:lnTo>
                  <a:pt x="39" y="47"/>
                </a:lnTo>
                <a:lnTo>
                  <a:pt x="42" y="47"/>
                </a:lnTo>
                <a:lnTo>
                  <a:pt x="42" y="47"/>
                </a:lnTo>
                <a:lnTo>
                  <a:pt x="42" y="47"/>
                </a:lnTo>
                <a:lnTo>
                  <a:pt x="42" y="47"/>
                </a:lnTo>
                <a:lnTo>
                  <a:pt x="42" y="46"/>
                </a:lnTo>
                <a:lnTo>
                  <a:pt x="42" y="46"/>
                </a:lnTo>
                <a:lnTo>
                  <a:pt x="43" y="45"/>
                </a:lnTo>
                <a:lnTo>
                  <a:pt x="42" y="42"/>
                </a:lnTo>
                <a:lnTo>
                  <a:pt x="37" y="37"/>
                </a:lnTo>
                <a:lnTo>
                  <a:pt x="37" y="37"/>
                </a:lnTo>
                <a:lnTo>
                  <a:pt x="37" y="37"/>
                </a:lnTo>
                <a:lnTo>
                  <a:pt x="37" y="37"/>
                </a:lnTo>
                <a:lnTo>
                  <a:pt x="37" y="37"/>
                </a:lnTo>
                <a:lnTo>
                  <a:pt x="37" y="37"/>
                </a:lnTo>
                <a:lnTo>
                  <a:pt x="33" y="36"/>
                </a:lnTo>
                <a:lnTo>
                  <a:pt x="33" y="36"/>
                </a:lnTo>
                <a:lnTo>
                  <a:pt x="32" y="36"/>
                </a:lnTo>
                <a:lnTo>
                  <a:pt x="32" y="36"/>
                </a:lnTo>
                <a:lnTo>
                  <a:pt x="32" y="36"/>
                </a:lnTo>
                <a:lnTo>
                  <a:pt x="32" y="36"/>
                </a:lnTo>
                <a:lnTo>
                  <a:pt x="32" y="36"/>
                </a:lnTo>
                <a:lnTo>
                  <a:pt x="31" y="36"/>
                </a:lnTo>
                <a:lnTo>
                  <a:pt x="31" y="36"/>
                </a:lnTo>
                <a:lnTo>
                  <a:pt x="31" y="36"/>
                </a:lnTo>
                <a:lnTo>
                  <a:pt x="31" y="36"/>
                </a:lnTo>
                <a:lnTo>
                  <a:pt x="31" y="36"/>
                </a:lnTo>
                <a:lnTo>
                  <a:pt x="23" y="40"/>
                </a:lnTo>
                <a:lnTo>
                  <a:pt x="17" y="42"/>
                </a:lnTo>
                <a:lnTo>
                  <a:pt x="11" y="42"/>
                </a:lnTo>
                <a:lnTo>
                  <a:pt x="11" y="42"/>
                </a:lnTo>
                <a:lnTo>
                  <a:pt x="11" y="42"/>
                </a:lnTo>
                <a:lnTo>
                  <a:pt x="11" y="42"/>
                </a:lnTo>
                <a:lnTo>
                  <a:pt x="9" y="42"/>
                </a:lnTo>
                <a:lnTo>
                  <a:pt x="9" y="42"/>
                </a:lnTo>
                <a:lnTo>
                  <a:pt x="7" y="41"/>
                </a:lnTo>
                <a:lnTo>
                  <a:pt x="7" y="41"/>
                </a:lnTo>
                <a:lnTo>
                  <a:pt x="6" y="36"/>
                </a:lnTo>
                <a:lnTo>
                  <a:pt x="5" y="34"/>
                </a:lnTo>
                <a:lnTo>
                  <a:pt x="5" y="34"/>
                </a:lnTo>
                <a:lnTo>
                  <a:pt x="4" y="30"/>
                </a:lnTo>
                <a:lnTo>
                  <a:pt x="4" y="30"/>
                </a:lnTo>
                <a:lnTo>
                  <a:pt x="0" y="27"/>
                </a:lnTo>
                <a:lnTo>
                  <a:pt x="0" y="27"/>
                </a:lnTo>
                <a:lnTo>
                  <a:pt x="0" y="26"/>
                </a:lnTo>
                <a:lnTo>
                  <a:pt x="0" y="26"/>
                </a:lnTo>
                <a:lnTo>
                  <a:pt x="3" y="23"/>
                </a:lnTo>
                <a:lnTo>
                  <a:pt x="3" y="23"/>
                </a:lnTo>
                <a:lnTo>
                  <a:pt x="6" y="18"/>
                </a:lnTo>
                <a:lnTo>
                  <a:pt x="6" y="18"/>
                </a:lnTo>
                <a:lnTo>
                  <a:pt x="9" y="14"/>
                </a:lnTo>
                <a:lnTo>
                  <a:pt x="11" y="9"/>
                </a:lnTo>
                <a:lnTo>
                  <a:pt x="11" y="9"/>
                </a:lnTo>
                <a:lnTo>
                  <a:pt x="12" y="3"/>
                </a:lnTo>
                <a:lnTo>
                  <a:pt x="12" y="3"/>
                </a:lnTo>
                <a:lnTo>
                  <a:pt x="31" y="0"/>
                </a:lnTo>
                <a:lnTo>
                  <a:pt x="31" y="0"/>
                </a:lnTo>
                <a:lnTo>
                  <a:pt x="32" y="0"/>
                </a:lnTo>
                <a:lnTo>
                  <a:pt x="32" y="0"/>
                </a:lnTo>
                <a:lnTo>
                  <a:pt x="32" y="0"/>
                </a:lnTo>
                <a:lnTo>
                  <a:pt x="38" y="2"/>
                </a:lnTo>
                <a:lnTo>
                  <a:pt x="38" y="2"/>
                </a:lnTo>
                <a:lnTo>
                  <a:pt x="38" y="2"/>
                </a:lnTo>
                <a:lnTo>
                  <a:pt x="38" y="2"/>
                </a:lnTo>
                <a:lnTo>
                  <a:pt x="38" y="2"/>
                </a:lnTo>
                <a:lnTo>
                  <a:pt x="38" y="2"/>
                </a:lnTo>
                <a:lnTo>
                  <a:pt x="41" y="3"/>
                </a:lnTo>
                <a:lnTo>
                  <a:pt x="42" y="4"/>
                </a:lnTo>
                <a:lnTo>
                  <a:pt x="43" y="5"/>
                </a:lnTo>
                <a:lnTo>
                  <a:pt x="46" y="5"/>
                </a:lnTo>
                <a:lnTo>
                  <a:pt x="54" y="5"/>
                </a:lnTo>
                <a:lnTo>
                  <a:pt x="54" y="5"/>
                </a:lnTo>
                <a:lnTo>
                  <a:pt x="54" y="8"/>
                </a:lnTo>
                <a:lnTo>
                  <a:pt x="54" y="8"/>
                </a:lnTo>
                <a:lnTo>
                  <a:pt x="55" y="13"/>
                </a:lnTo>
                <a:lnTo>
                  <a:pt x="57" y="15"/>
                </a:lnTo>
                <a:lnTo>
                  <a:pt x="59" y="19"/>
                </a:lnTo>
                <a:lnTo>
                  <a:pt x="59" y="19"/>
                </a:lnTo>
                <a:lnTo>
                  <a:pt x="62" y="20"/>
                </a:lnTo>
                <a:lnTo>
                  <a:pt x="63" y="20"/>
                </a:lnTo>
                <a:lnTo>
                  <a:pt x="63" y="20"/>
                </a:lnTo>
                <a:lnTo>
                  <a:pt x="64" y="20"/>
                </a:lnTo>
                <a:lnTo>
                  <a:pt x="64" y="20"/>
                </a:lnTo>
                <a:lnTo>
                  <a:pt x="67" y="35"/>
                </a:lnTo>
                <a:lnTo>
                  <a:pt x="67" y="35"/>
                </a:lnTo>
                <a:lnTo>
                  <a:pt x="69" y="40"/>
                </a:lnTo>
                <a:lnTo>
                  <a:pt x="71" y="43"/>
                </a:lnTo>
                <a:lnTo>
                  <a:pt x="74" y="47"/>
                </a:lnTo>
                <a:lnTo>
                  <a:pt x="76" y="51"/>
                </a:lnTo>
                <a:lnTo>
                  <a:pt x="76" y="51"/>
                </a:lnTo>
                <a:lnTo>
                  <a:pt x="76" y="51"/>
                </a:lnTo>
                <a:lnTo>
                  <a:pt x="76" y="51"/>
                </a:lnTo>
                <a:lnTo>
                  <a:pt x="76" y="51"/>
                </a:lnTo>
                <a:lnTo>
                  <a:pt x="76" y="51"/>
                </a:lnTo>
                <a:lnTo>
                  <a:pt x="78" y="57"/>
                </a:lnTo>
                <a:lnTo>
                  <a:pt x="78" y="57"/>
                </a:lnTo>
                <a:lnTo>
                  <a:pt x="75" y="59"/>
                </a:lnTo>
                <a:lnTo>
                  <a:pt x="71" y="59"/>
                </a:lnTo>
                <a:lnTo>
                  <a:pt x="71" y="59"/>
                </a:lnTo>
                <a:lnTo>
                  <a:pt x="71" y="59"/>
                </a:lnTo>
                <a:lnTo>
                  <a:pt x="71" y="59"/>
                </a:lnTo>
                <a:lnTo>
                  <a:pt x="71" y="59"/>
                </a:lnTo>
                <a:lnTo>
                  <a:pt x="71" y="59"/>
                </a:lnTo>
                <a:lnTo>
                  <a:pt x="71" y="59"/>
                </a:lnTo>
                <a:lnTo>
                  <a:pt x="71" y="59"/>
                </a:lnTo>
                <a:lnTo>
                  <a:pt x="57" y="57"/>
                </a:lnTo>
                <a:lnTo>
                  <a:pt x="46" y="56"/>
                </a:lnTo>
                <a:lnTo>
                  <a:pt x="44" y="56"/>
                </a:lnTo>
                <a:lnTo>
                  <a:pt x="44" y="56"/>
                </a:lnTo>
                <a:lnTo>
                  <a:pt x="10" y="6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0" name="Freeform 578"/>
          <p:cNvSpPr>
            <a:spLocks/>
          </p:cNvSpPr>
          <p:nvPr/>
        </p:nvSpPr>
        <p:spPr bwMode="gray">
          <a:xfrm>
            <a:off x="1415905" y="4473135"/>
            <a:ext cx="140296" cy="140518"/>
          </a:xfrm>
          <a:custGeom>
            <a:avLst/>
            <a:gdLst>
              <a:gd name="T0" fmla="*/ 17 w 83"/>
              <a:gd name="T1" fmla="*/ 82 h 82"/>
              <a:gd name="T2" fmla="*/ 16 w 83"/>
              <a:gd name="T3" fmla="*/ 82 h 82"/>
              <a:gd name="T4" fmla="*/ 16 w 83"/>
              <a:gd name="T5" fmla="*/ 82 h 82"/>
              <a:gd name="T6" fmla="*/ 15 w 83"/>
              <a:gd name="T7" fmla="*/ 78 h 82"/>
              <a:gd name="T8" fmla="*/ 17 w 83"/>
              <a:gd name="T9" fmla="*/ 70 h 82"/>
              <a:gd name="T10" fmla="*/ 18 w 83"/>
              <a:gd name="T11" fmla="*/ 67 h 82"/>
              <a:gd name="T12" fmla="*/ 17 w 83"/>
              <a:gd name="T13" fmla="*/ 65 h 82"/>
              <a:gd name="T14" fmla="*/ 10 w 83"/>
              <a:gd name="T15" fmla="*/ 56 h 82"/>
              <a:gd name="T16" fmla="*/ 7 w 83"/>
              <a:gd name="T17" fmla="*/ 54 h 82"/>
              <a:gd name="T18" fmla="*/ 1 w 83"/>
              <a:gd name="T19" fmla="*/ 53 h 82"/>
              <a:gd name="T20" fmla="*/ 0 w 83"/>
              <a:gd name="T21" fmla="*/ 51 h 82"/>
              <a:gd name="T22" fmla="*/ 1 w 83"/>
              <a:gd name="T23" fmla="*/ 49 h 82"/>
              <a:gd name="T24" fmla="*/ 7 w 83"/>
              <a:gd name="T25" fmla="*/ 43 h 82"/>
              <a:gd name="T26" fmla="*/ 11 w 83"/>
              <a:gd name="T27" fmla="*/ 40 h 82"/>
              <a:gd name="T28" fmla="*/ 12 w 83"/>
              <a:gd name="T29" fmla="*/ 40 h 82"/>
              <a:gd name="T30" fmla="*/ 12 w 83"/>
              <a:gd name="T31" fmla="*/ 40 h 82"/>
              <a:gd name="T32" fmla="*/ 16 w 83"/>
              <a:gd name="T33" fmla="*/ 33 h 82"/>
              <a:gd name="T34" fmla="*/ 16 w 83"/>
              <a:gd name="T35" fmla="*/ 21 h 82"/>
              <a:gd name="T36" fmla="*/ 16 w 83"/>
              <a:gd name="T37" fmla="*/ 16 h 82"/>
              <a:gd name="T38" fmla="*/ 18 w 83"/>
              <a:gd name="T39" fmla="*/ 3 h 82"/>
              <a:gd name="T40" fmla="*/ 22 w 83"/>
              <a:gd name="T41" fmla="*/ 6 h 82"/>
              <a:gd name="T42" fmla="*/ 22 w 83"/>
              <a:gd name="T43" fmla="*/ 6 h 82"/>
              <a:gd name="T44" fmla="*/ 26 w 83"/>
              <a:gd name="T45" fmla="*/ 6 h 82"/>
              <a:gd name="T46" fmla="*/ 26 w 83"/>
              <a:gd name="T47" fmla="*/ 6 h 82"/>
              <a:gd name="T48" fmla="*/ 40 w 83"/>
              <a:gd name="T49" fmla="*/ 1 h 82"/>
              <a:gd name="T50" fmla="*/ 40 w 83"/>
              <a:gd name="T51" fmla="*/ 1 h 82"/>
              <a:gd name="T52" fmla="*/ 40 w 83"/>
              <a:gd name="T53" fmla="*/ 1 h 82"/>
              <a:gd name="T54" fmla="*/ 40 w 83"/>
              <a:gd name="T55" fmla="*/ 1 h 82"/>
              <a:gd name="T56" fmla="*/ 43 w 83"/>
              <a:gd name="T57" fmla="*/ 0 h 82"/>
              <a:gd name="T58" fmla="*/ 43 w 83"/>
              <a:gd name="T59" fmla="*/ 0 h 82"/>
              <a:gd name="T60" fmla="*/ 43 w 83"/>
              <a:gd name="T61" fmla="*/ 0 h 82"/>
              <a:gd name="T62" fmla="*/ 43 w 83"/>
              <a:gd name="T63" fmla="*/ 0 h 82"/>
              <a:gd name="T64" fmla="*/ 44 w 83"/>
              <a:gd name="T65" fmla="*/ 0 h 82"/>
              <a:gd name="T66" fmla="*/ 44 w 83"/>
              <a:gd name="T67" fmla="*/ 0 h 82"/>
              <a:gd name="T68" fmla="*/ 53 w 83"/>
              <a:gd name="T69" fmla="*/ 6 h 82"/>
              <a:gd name="T70" fmla="*/ 54 w 83"/>
              <a:gd name="T71" fmla="*/ 7 h 82"/>
              <a:gd name="T72" fmla="*/ 65 w 83"/>
              <a:gd name="T73" fmla="*/ 9 h 82"/>
              <a:gd name="T74" fmla="*/ 81 w 83"/>
              <a:gd name="T75" fmla="*/ 11 h 82"/>
              <a:gd name="T76" fmla="*/ 82 w 83"/>
              <a:gd name="T77" fmla="*/ 19 h 82"/>
              <a:gd name="T78" fmla="*/ 83 w 83"/>
              <a:gd name="T79" fmla="*/ 33 h 82"/>
              <a:gd name="T80" fmla="*/ 81 w 83"/>
              <a:gd name="T81" fmla="*/ 40 h 82"/>
              <a:gd name="T82" fmla="*/ 80 w 83"/>
              <a:gd name="T83" fmla="*/ 43 h 82"/>
              <a:gd name="T84" fmla="*/ 74 w 83"/>
              <a:gd name="T85" fmla="*/ 49 h 82"/>
              <a:gd name="T86" fmla="*/ 74 w 83"/>
              <a:gd name="T87" fmla="*/ 58 h 82"/>
              <a:gd name="T88" fmla="*/ 76 w 83"/>
              <a:gd name="T89" fmla="*/ 65 h 82"/>
              <a:gd name="T90" fmla="*/ 77 w 83"/>
              <a:gd name="T91" fmla="*/ 75 h 82"/>
              <a:gd name="T92" fmla="*/ 76 w 83"/>
              <a:gd name="T93" fmla="*/ 75 h 82"/>
              <a:gd name="T94" fmla="*/ 59 w 83"/>
              <a:gd name="T95" fmla="*/ 71 h 82"/>
              <a:gd name="T96" fmla="*/ 58 w 83"/>
              <a:gd name="T97" fmla="*/ 71 h 82"/>
              <a:gd name="T98" fmla="*/ 49 w 83"/>
              <a:gd name="T99" fmla="*/ 74 h 82"/>
              <a:gd name="T100" fmla="*/ 31 w 83"/>
              <a:gd name="T101" fmla="*/ 80 h 82"/>
              <a:gd name="T102" fmla="*/ 22 w 83"/>
              <a:gd name="T10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2">
                <a:moveTo>
                  <a:pt x="17" y="82"/>
                </a:moveTo>
                <a:lnTo>
                  <a:pt x="17" y="82"/>
                </a:lnTo>
                <a:lnTo>
                  <a:pt x="16" y="82"/>
                </a:lnTo>
                <a:lnTo>
                  <a:pt x="16" y="82"/>
                </a:lnTo>
                <a:lnTo>
                  <a:pt x="16" y="82"/>
                </a:lnTo>
                <a:lnTo>
                  <a:pt x="16" y="82"/>
                </a:lnTo>
                <a:lnTo>
                  <a:pt x="15" y="78"/>
                </a:lnTo>
                <a:lnTo>
                  <a:pt x="15" y="78"/>
                </a:lnTo>
                <a:lnTo>
                  <a:pt x="16" y="74"/>
                </a:lnTo>
                <a:lnTo>
                  <a:pt x="17" y="70"/>
                </a:lnTo>
                <a:lnTo>
                  <a:pt x="17" y="70"/>
                </a:lnTo>
                <a:lnTo>
                  <a:pt x="18" y="67"/>
                </a:lnTo>
                <a:lnTo>
                  <a:pt x="18" y="67"/>
                </a:lnTo>
                <a:lnTo>
                  <a:pt x="17" y="65"/>
                </a:lnTo>
                <a:lnTo>
                  <a:pt x="16" y="62"/>
                </a:lnTo>
                <a:lnTo>
                  <a:pt x="10" y="56"/>
                </a:lnTo>
                <a:lnTo>
                  <a:pt x="10" y="56"/>
                </a:lnTo>
                <a:lnTo>
                  <a:pt x="7" y="54"/>
                </a:lnTo>
                <a:lnTo>
                  <a:pt x="3" y="53"/>
                </a:lnTo>
                <a:lnTo>
                  <a:pt x="1" y="53"/>
                </a:lnTo>
                <a:lnTo>
                  <a:pt x="0" y="51"/>
                </a:lnTo>
                <a:lnTo>
                  <a:pt x="0" y="51"/>
                </a:lnTo>
                <a:lnTo>
                  <a:pt x="1" y="49"/>
                </a:lnTo>
                <a:lnTo>
                  <a:pt x="1" y="49"/>
                </a:lnTo>
                <a:lnTo>
                  <a:pt x="7" y="43"/>
                </a:lnTo>
                <a:lnTo>
                  <a:pt x="7" y="43"/>
                </a:lnTo>
                <a:lnTo>
                  <a:pt x="11" y="40"/>
                </a:lnTo>
                <a:lnTo>
                  <a:pt x="11" y="40"/>
                </a:lnTo>
                <a:lnTo>
                  <a:pt x="12" y="40"/>
                </a:lnTo>
                <a:lnTo>
                  <a:pt x="12" y="40"/>
                </a:lnTo>
                <a:lnTo>
                  <a:pt x="12" y="40"/>
                </a:lnTo>
                <a:lnTo>
                  <a:pt x="12" y="40"/>
                </a:lnTo>
                <a:lnTo>
                  <a:pt x="15" y="38"/>
                </a:lnTo>
                <a:lnTo>
                  <a:pt x="16" y="33"/>
                </a:lnTo>
                <a:lnTo>
                  <a:pt x="16" y="21"/>
                </a:lnTo>
                <a:lnTo>
                  <a:pt x="16" y="21"/>
                </a:lnTo>
                <a:lnTo>
                  <a:pt x="16" y="16"/>
                </a:lnTo>
                <a:lnTo>
                  <a:pt x="16" y="16"/>
                </a:lnTo>
                <a:lnTo>
                  <a:pt x="18" y="3"/>
                </a:lnTo>
                <a:lnTo>
                  <a:pt x="18" y="3"/>
                </a:lnTo>
                <a:lnTo>
                  <a:pt x="22" y="6"/>
                </a:lnTo>
                <a:lnTo>
                  <a:pt x="22" y="6"/>
                </a:lnTo>
                <a:lnTo>
                  <a:pt x="22" y="6"/>
                </a:lnTo>
                <a:lnTo>
                  <a:pt x="22" y="6"/>
                </a:lnTo>
                <a:lnTo>
                  <a:pt x="26" y="6"/>
                </a:lnTo>
                <a:lnTo>
                  <a:pt x="26" y="6"/>
                </a:lnTo>
                <a:lnTo>
                  <a:pt x="26" y="6"/>
                </a:lnTo>
                <a:lnTo>
                  <a:pt x="26" y="6"/>
                </a:lnTo>
                <a:lnTo>
                  <a:pt x="32" y="5"/>
                </a:lnTo>
                <a:lnTo>
                  <a:pt x="40" y="1"/>
                </a:lnTo>
                <a:lnTo>
                  <a:pt x="40" y="1"/>
                </a:lnTo>
                <a:lnTo>
                  <a:pt x="40" y="1"/>
                </a:lnTo>
                <a:lnTo>
                  <a:pt x="40" y="1"/>
                </a:lnTo>
                <a:lnTo>
                  <a:pt x="40" y="1"/>
                </a:lnTo>
                <a:lnTo>
                  <a:pt x="40" y="1"/>
                </a:lnTo>
                <a:lnTo>
                  <a:pt x="40" y="1"/>
                </a:lnTo>
                <a:lnTo>
                  <a:pt x="40" y="1"/>
                </a:lnTo>
                <a:lnTo>
                  <a:pt x="43" y="0"/>
                </a:lnTo>
                <a:lnTo>
                  <a:pt x="43" y="0"/>
                </a:lnTo>
                <a:lnTo>
                  <a:pt x="43" y="0"/>
                </a:lnTo>
                <a:lnTo>
                  <a:pt x="43" y="0"/>
                </a:lnTo>
                <a:lnTo>
                  <a:pt x="43" y="0"/>
                </a:lnTo>
                <a:lnTo>
                  <a:pt x="43" y="0"/>
                </a:lnTo>
                <a:lnTo>
                  <a:pt x="43" y="0"/>
                </a:lnTo>
                <a:lnTo>
                  <a:pt x="44" y="0"/>
                </a:lnTo>
                <a:lnTo>
                  <a:pt x="44" y="0"/>
                </a:lnTo>
                <a:lnTo>
                  <a:pt x="44" y="0"/>
                </a:lnTo>
                <a:lnTo>
                  <a:pt x="44" y="0"/>
                </a:lnTo>
                <a:lnTo>
                  <a:pt x="53" y="6"/>
                </a:lnTo>
                <a:lnTo>
                  <a:pt x="53" y="6"/>
                </a:lnTo>
                <a:lnTo>
                  <a:pt x="54" y="7"/>
                </a:lnTo>
                <a:lnTo>
                  <a:pt x="54" y="7"/>
                </a:lnTo>
                <a:lnTo>
                  <a:pt x="58" y="8"/>
                </a:lnTo>
                <a:lnTo>
                  <a:pt x="65" y="9"/>
                </a:lnTo>
                <a:lnTo>
                  <a:pt x="81" y="11"/>
                </a:lnTo>
                <a:lnTo>
                  <a:pt x="81" y="11"/>
                </a:lnTo>
                <a:lnTo>
                  <a:pt x="82" y="19"/>
                </a:lnTo>
                <a:lnTo>
                  <a:pt x="82" y="19"/>
                </a:lnTo>
                <a:lnTo>
                  <a:pt x="83" y="26"/>
                </a:lnTo>
                <a:lnTo>
                  <a:pt x="83" y="33"/>
                </a:lnTo>
                <a:lnTo>
                  <a:pt x="82" y="39"/>
                </a:lnTo>
                <a:lnTo>
                  <a:pt x="81" y="40"/>
                </a:lnTo>
                <a:lnTo>
                  <a:pt x="80" y="43"/>
                </a:lnTo>
                <a:lnTo>
                  <a:pt x="80" y="43"/>
                </a:lnTo>
                <a:lnTo>
                  <a:pt x="76" y="45"/>
                </a:lnTo>
                <a:lnTo>
                  <a:pt x="74" y="49"/>
                </a:lnTo>
                <a:lnTo>
                  <a:pt x="74" y="54"/>
                </a:lnTo>
                <a:lnTo>
                  <a:pt x="74" y="58"/>
                </a:lnTo>
                <a:lnTo>
                  <a:pt x="74" y="58"/>
                </a:lnTo>
                <a:lnTo>
                  <a:pt x="76" y="65"/>
                </a:lnTo>
                <a:lnTo>
                  <a:pt x="77" y="75"/>
                </a:lnTo>
                <a:lnTo>
                  <a:pt x="77" y="75"/>
                </a:lnTo>
                <a:lnTo>
                  <a:pt x="76" y="75"/>
                </a:lnTo>
                <a:lnTo>
                  <a:pt x="76" y="75"/>
                </a:lnTo>
                <a:lnTo>
                  <a:pt x="67" y="72"/>
                </a:lnTo>
                <a:lnTo>
                  <a:pt x="59" y="71"/>
                </a:lnTo>
                <a:lnTo>
                  <a:pt x="58" y="71"/>
                </a:lnTo>
                <a:lnTo>
                  <a:pt x="58" y="71"/>
                </a:lnTo>
                <a:lnTo>
                  <a:pt x="49" y="74"/>
                </a:lnTo>
                <a:lnTo>
                  <a:pt x="49" y="74"/>
                </a:lnTo>
                <a:lnTo>
                  <a:pt x="31" y="80"/>
                </a:lnTo>
                <a:lnTo>
                  <a:pt x="31" y="80"/>
                </a:lnTo>
                <a:lnTo>
                  <a:pt x="22" y="82"/>
                </a:lnTo>
                <a:lnTo>
                  <a:pt x="22" y="82"/>
                </a:lnTo>
                <a:lnTo>
                  <a:pt x="17" y="8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1" name="Freeform 593"/>
          <p:cNvSpPr>
            <a:spLocks/>
          </p:cNvSpPr>
          <p:nvPr/>
        </p:nvSpPr>
        <p:spPr bwMode="gray">
          <a:xfrm>
            <a:off x="1267157" y="4428581"/>
            <a:ext cx="179173" cy="118241"/>
          </a:xfrm>
          <a:custGeom>
            <a:avLst/>
            <a:gdLst>
              <a:gd name="T0" fmla="*/ 91 w 106"/>
              <a:gd name="T1" fmla="*/ 69 h 69"/>
              <a:gd name="T2" fmla="*/ 84 w 106"/>
              <a:gd name="T3" fmla="*/ 68 h 69"/>
              <a:gd name="T4" fmla="*/ 83 w 106"/>
              <a:gd name="T5" fmla="*/ 68 h 69"/>
              <a:gd name="T6" fmla="*/ 83 w 106"/>
              <a:gd name="T7" fmla="*/ 66 h 69"/>
              <a:gd name="T8" fmla="*/ 82 w 106"/>
              <a:gd name="T9" fmla="*/ 64 h 69"/>
              <a:gd name="T10" fmla="*/ 78 w 106"/>
              <a:gd name="T11" fmla="*/ 54 h 69"/>
              <a:gd name="T12" fmla="*/ 68 w 106"/>
              <a:gd name="T13" fmla="*/ 54 h 69"/>
              <a:gd name="T14" fmla="*/ 68 w 106"/>
              <a:gd name="T15" fmla="*/ 55 h 69"/>
              <a:gd name="T16" fmla="*/ 67 w 106"/>
              <a:gd name="T17" fmla="*/ 55 h 69"/>
              <a:gd name="T18" fmla="*/ 59 w 106"/>
              <a:gd name="T19" fmla="*/ 53 h 69"/>
              <a:gd name="T20" fmla="*/ 58 w 106"/>
              <a:gd name="T21" fmla="*/ 52 h 69"/>
              <a:gd name="T22" fmla="*/ 50 w 106"/>
              <a:gd name="T23" fmla="*/ 38 h 69"/>
              <a:gd name="T24" fmla="*/ 50 w 106"/>
              <a:gd name="T25" fmla="*/ 38 h 69"/>
              <a:gd name="T26" fmla="*/ 50 w 106"/>
              <a:gd name="T27" fmla="*/ 37 h 69"/>
              <a:gd name="T28" fmla="*/ 50 w 106"/>
              <a:gd name="T29" fmla="*/ 37 h 69"/>
              <a:gd name="T30" fmla="*/ 47 w 106"/>
              <a:gd name="T31" fmla="*/ 37 h 69"/>
              <a:gd name="T32" fmla="*/ 40 w 106"/>
              <a:gd name="T33" fmla="*/ 40 h 69"/>
              <a:gd name="T34" fmla="*/ 40 w 106"/>
              <a:gd name="T35" fmla="*/ 40 h 69"/>
              <a:gd name="T36" fmla="*/ 26 w 106"/>
              <a:gd name="T37" fmla="*/ 49 h 69"/>
              <a:gd name="T38" fmla="*/ 25 w 106"/>
              <a:gd name="T39" fmla="*/ 47 h 69"/>
              <a:gd name="T40" fmla="*/ 23 w 106"/>
              <a:gd name="T41" fmla="*/ 44 h 69"/>
              <a:gd name="T42" fmla="*/ 20 w 106"/>
              <a:gd name="T43" fmla="*/ 42 h 69"/>
              <a:gd name="T44" fmla="*/ 15 w 106"/>
              <a:gd name="T45" fmla="*/ 34 h 69"/>
              <a:gd name="T46" fmla="*/ 13 w 106"/>
              <a:gd name="T47" fmla="*/ 31 h 69"/>
              <a:gd name="T48" fmla="*/ 0 w 106"/>
              <a:gd name="T49" fmla="*/ 22 h 69"/>
              <a:gd name="T50" fmla="*/ 20 w 106"/>
              <a:gd name="T51" fmla="*/ 10 h 69"/>
              <a:gd name="T52" fmla="*/ 21 w 106"/>
              <a:gd name="T53" fmla="*/ 6 h 69"/>
              <a:gd name="T54" fmla="*/ 20 w 106"/>
              <a:gd name="T55" fmla="*/ 0 h 69"/>
              <a:gd name="T56" fmla="*/ 43 w 106"/>
              <a:gd name="T57" fmla="*/ 3 h 69"/>
              <a:gd name="T58" fmla="*/ 43 w 106"/>
              <a:gd name="T59" fmla="*/ 3 h 69"/>
              <a:gd name="T60" fmla="*/ 47 w 106"/>
              <a:gd name="T61" fmla="*/ 3 h 69"/>
              <a:gd name="T62" fmla="*/ 51 w 106"/>
              <a:gd name="T63" fmla="*/ 7 h 69"/>
              <a:gd name="T64" fmla="*/ 53 w 106"/>
              <a:gd name="T65" fmla="*/ 13 h 69"/>
              <a:gd name="T66" fmla="*/ 53 w 106"/>
              <a:gd name="T67" fmla="*/ 13 h 69"/>
              <a:gd name="T68" fmla="*/ 53 w 106"/>
              <a:gd name="T69" fmla="*/ 13 h 69"/>
              <a:gd name="T70" fmla="*/ 53 w 106"/>
              <a:gd name="T71" fmla="*/ 13 h 69"/>
              <a:gd name="T72" fmla="*/ 53 w 106"/>
              <a:gd name="T73" fmla="*/ 13 h 69"/>
              <a:gd name="T74" fmla="*/ 56 w 106"/>
              <a:gd name="T75" fmla="*/ 15 h 69"/>
              <a:gd name="T76" fmla="*/ 58 w 106"/>
              <a:gd name="T77" fmla="*/ 13 h 69"/>
              <a:gd name="T78" fmla="*/ 62 w 106"/>
              <a:gd name="T79" fmla="*/ 3 h 69"/>
              <a:gd name="T80" fmla="*/ 62 w 106"/>
              <a:gd name="T81" fmla="*/ 3 h 69"/>
              <a:gd name="T82" fmla="*/ 62 w 106"/>
              <a:gd name="T83" fmla="*/ 3 h 69"/>
              <a:gd name="T84" fmla="*/ 69 w 106"/>
              <a:gd name="T85" fmla="*/ 8 h 69"/>
              <a:gd name="T86" fmla="*/ 74 w 106"/>
              <a:gd name="T87" fmla="*/ 10 h 69"/>
              <a:gd name="T88" fmla="*/ 74 w 106"/>
              <a:gd name="T89" fmla="*/ 10 h 69"/>
              <a:gd name="T90" fmla="*/ 74 w 106"/>
              <a:gd name="T91" fmla="*/ 10 h 69"/>
              <a:gd name="T92" fmla="*/ 74 w 106"/>
              <a:gd name="T93" fmla="*/ 10 h 69"/>
              <a:gd name="T94" fmla="*/ 94 w 106"/>
              <a:gd name="T95" fmla="*/ 11 h 69"/>
              <a:gd name="T96" fmla="*/ 99 w 106"/>
              <a:gd name="T97" fmla="*/ 19 h 69"/>
              <a:gd name="T98" fmla="*/ 106 w 106"/>
              <a:gd name="T99" fmla="*/ 29 h 69"/>
              <a:gd name="T100" fmla="*/ 104 w 106"/>
              <a:gd name="T101" fmla="*/ 47 h 69"/>
              <a:gd name="T102" fmla="*/ 103 w 106"/>
              <a:gd name="T103" fmla="*/ 64 h 69"/>
              <a:gd name="T104" fmla="*/ 100 w 106"/>
              <a:gd name="T105" fmla="*/ 66 h 69"/>
              <a:gd name="T106" fmla="*/ 99 w 106"/>
              <a:gd name="T107" fmla="*/ 66 h 69"/>
              <a:gd name="T108" fmla="*/ 91 w 106"/>
              <a:gd name="T10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69">
                <a:moveTo>
                  <a:pt x="91" y="69"/>
                </a:moveTo>
                <a:lnTo>
                  <a:pt x="91" y="69"/>
                </a:lnTo>
                <a:lnTo>
                  <a:pt x="91" y="69"/>
                </a:lnTo>
                <a:lnTo>
                  <a:pt x="87" y="69"/>
                </a:lnTo>
                <a:lnTo>
                  <a:pt x="84" y="68"/>
                </a:lnTo>
                <a:lnTo>
                  <a:pt x="84" y="68"/>
                </a:lnTo>
                <a:lnTo>
                  <a:pt x="83" y="68"/>
                </a:lnTo>
                <a:lnTo>
                  <a:pt x="83" y="68"/>
                </a:lnTo>
                <a:lnTo>
                  <a:pt x="83" y="68"/>
                </a:lnTo>
                <a:lnTo>
                  <a:pt x="83" y="68"/>
                </a:lnTo>
                <a:lnTo>
                  <a:pt x="83" y="66"/>
                </a:lnTo>
                <a:lnTo>
                  <a:pt x="83" y="66"/>
                </a:lnTo>
                <a:lnTo>
                  <a:pt x="83" y="66"/>
                </a:lnTo>
                <a:lnTo>
                  <a:pt x="83" y="66"/>
                </a:lnTo>
                <a:lnTo>
                  <a:pt x="82" y="64"/>
                </a:lnTo>
                <a:lnTo>
                  <a:pt x="80" y="59"/>
                </a:lnTo>
                <a:lnTo>
                  <a:pt x="79" y="55"/>
                </a:lnTo>
                <a:lnTo>
                  <a:pt x="78" y="54"/>
                </a:lnTo>
                <a:lnTo>
                  <a:pt x="77" y="54"/>
                </a:lnTo>
                <a:lnTo>
                  <a:pt x="77" y="54"/>
                </a:lnTo>
                <a:lnTo>
                  <a:pt x="68" y="54"/>
                </a:lnTo>
                <a:lnTo>
                  <a:pt x="68" y="54"/>
                </a:lnTo>
                <a:lnTo>
                  <a:pt x="68" y="55"/>
                </a:lnTo>
                <a:lnTo>
                  <a:pt x="68" y="55"/>
                </a:lnTo>
                <a:lnTo>
                  <a:pt x="68" y="54"/>
                </a:lnTo>
                <a:lnTo>
                  <a:pt x="68" y="54"/>
                </a:lnTo>
                <a:lnTo>
                  <a:pt x="67" y="55"/>
                </a:lnTo>
                <a:lnTo>
                  <a:pt x="67" y="55"/>
                </a:lnTo>
                <a:lnTo>
                  <a:pt x="62" y="54"/>
                </a:lnTo>
                <a:lnTo>
                  <a:pt x="59" y="53"/>
                </a:lnTo>
                <a:lnTo>
                  <a:pt x="59" y="53"/>
                </a:lnTo>
                <a:lnTo>
                  <a:pt x="58" y="52"/>
                </a:lnTo>
                <a:lnTo>
                  <a:pt x="58" y="52"/>
                </a:lnTo>
                <a:lnTo>
                  <a:pt x="56" y="43"/>
                </a:lnTo>
                <a:lnTo>
                  <a:pt x="53" y="39"/>
                </a:lnTo>
                <a:lnTo>
                  <a:pt x="50" y="38"/>
                </a:lnTo>
                <a:lnTo>
                  <a:pt x="50" y="38"/>
                </a:lnTo>
                <a:lnTo>
                  <a:pt x="50" y="38"/>
                </a:lnTo>
                <a:lnTo>
                  <a:pt x="50" y="38"/>
                </a:lnTo>
                <a:lnTo>
                  <a:pt x="50" y="37"/>
                </a:lnTo>
                <a:lnTo>
                  <a:pt x="50" y="37"/>
                </a:lnTo>
                <a:lnTo>
                  <a:pt x="50" y="37"/>
                </a:lnTo>
                <a:lnTo>
                  <a:pt x="50" y="37"/>
                </a:lnTo>
                <a:lnTo>
                  <a:pt x="50" y="37"/>
                </a:lnTo>
                <a:lnTo>
                  <a:pt x="50" y="37"/>
                </a:lnTo>
                <a:lnTo>
                  <a:pt x="47" y="37"/>
                </a:lnTo>
                <a:lnTo>
                  <a:pt x="47" y="37"/>
                </a:lnTo>
                <a:lnTo>
                  <a:pt x="47" y="37"/>
                </a:lnTo>
                <a:lnTo>
                  <a:pt x="47" y="37"/>
                </a:lnTo>
                <a:lnTo>
                  <a:pt x="43" y="38"/>
                </a:lnTo>
                <a:lnTo>
                  <a:pt x="40" y="40"/>
                </a:lnTo>
                <a:lnTo>
                  <a:pt x="40" y="40"/>
                </a:lnTo>
                <a:lnTo>
                  <a:pt x="40" y="40"/>
                </a:lnTo>
                <a:lnTo>
                  <a:pt x="40" y="40"/>
                </a:lnTo>
                <a:lnTo>
                  <a:pt x="27" y="54"/>
                </a:lnTo>
                <a:lnTo>
                  <a:pt x="27" y="54"/>
                </a:lnTo>
                <a:lnTo>
                  <a:pt x="26" y="49"/>
                </a:lnTo>
                <a:lnTo>
                  <a:pt x="26" y="49"/>
                </a:lnTo>
                <a:lnTo>
                  <a:pt x="25" y="47"/>
                </a:lnTo>
                <a:lnTo>
                  <a:pt x="25" y="47"/>
                </a:lnTo>
                <a:lnTo>
                  <a:pt x="24" y="45"/>
                </a:lnTo>
                <a:lnTo>
                  <a:pt x="24" y="45"/>
                </a:lnTo>
                <a:lnTo>
                  <a:pt x="23" y="44"/>
                </a:lnTo>
                <a:lnTo>
                  <a:pt x="23" y="44"/>
                </a:lnTo>
                <a:lnTo>
                  <a:pt x="20" y="42"/>
                </a:lnTo>
                <a:lnTo>
                  <a:pt x="20" y="42"/>
                </a:lnTo>
                <a:lnTo>
                  <a:pt x="16" y="37"/>
                </a:lnTo>
                <a:lnTo>
                  <a:pt x="16" y="37"/>
                </a:lnTo>
                <a:lnTo>
                  <a:pt x="15" y="34"/>
                </a:lnTo>
                <a:lnTo>
                  <a:pt x="15" y="34"/>
                </a:lnTo>
                <a:lnTo>
                  <a:pt x="13" y="31"/>
                </a:lnTo>
                <a:lnTo>
                  <a:pt x="13" y="31"/>
                </a:lnTo>
                <a:lnTo>
                  <a:pt x="7" y="27"/>
                </a:lnTo>
                <a:lnTo>
                  <a:pt x="7" y="27"/>
                </a:lnTo>
                <a:lnTo>
                  <a:pt x="0" y="22"/>
                </a:lnTo>
                <a:lnTo>
                  <a:pt x="0" y="22"/>
                </a:lnTo>
                <a:lnTo>
                  <a:pt x="13" y="15"/>
                </a:lnTo>
                <a:lnTo>
                  <a:pt x="20" y="10"/>
                </a:lnTo>
                <a:lnTo>
                  <a:pt x="20" y="10"/>
                </a:lnTo>
                <a:lnTo>
                  <a:pt x="21" y="8"/>
                </a:lnTo>
                <a:lnTo>
                  <a:pt x="21" y="6"/>
                </a:lnTo>
                <a:lnTo>
                  <a:pt x="21" y="6"/>
                </a:lnTo>
                <a:lnTo>
                  <a:pt x="20" y="0"/>
                </a:lnTo>
                <a:lnTo>
                  <a:pt x="20" y="0"/>
                </a:lnTo>
                <a:lnTo>
                  <a:pt x="43" y="3"/>
                </a:lnTo>
                <a:lnTo>
                  <a:pt x="43" y="3"/>
                </a:lnTo>
                <a:lnTo>
                  <a:pt x="43" y="3"/>
                </a:lnTo>
                <a:lnTo>
                  <a:pt x="43" y="3"/>
                </a:lnTo>
                <a:lnTo>
                  <a:pt x="43" y="3"/>
                </a:lnTo>
                <a:lnTo>
                  <a:pt x="43" y="3"/>
                </a:lnTo>
                <a:lnTo>
                  <a:pt x="43" y="3"/>
                </a:lnTo>
                <a:lnTo>
                  <a:pt x="43" y="3"/>
                </a:lnTo>
                <a:lnTo>
                  <a:pt x="47" y="3"/>
                </a:lnTo>
                <a:lnTo>
                  <a:pt x="50" y="1"/>
                </a:lnTo>
                <a:lnTo>
                  <a:pt x="50" y="1"/>
                </a:lnTo>
                <a:lnTo>
                  <a:pt x="51" y="7"/>
                </a:lnTo>
                <a:lnTo>
                  <a:pt x="52" y="11"/>
                </a:lnTo>
                <a:lnTo>
                  <a:pt x="53" y="13"/>
                </a:lnTo>
                <a:lnTo>
                  <a:pt x="53" y="13"/>
                </a:lnTo>
                <a:lnTo>
                  <a:pt x="53" y="13"/>
                </a:lnTo>
                <a:lnTo>
                  <a:pt x="53" y="13"/>
                </a:lnTo>
                <a:lnTo>
                  <a:pt x="53" y="13"/>
                </a:lnTo>
                <a:lnTo>
                  <a:pt x="53" y="13"/>
                </a:lnTo>
                <a:lnTo>
                  <a:pt x="53" y="13"/>
                </a:lnTo>
                <a:lnTo>
                  <a:pt x="53" y="13"/>
                </a:lnTo>
                <a:lnTo>
                  <a:pt x="53" y="13"/>
                </a:lnTo>
                <a:lnTo>
                  <a:pt x="53" y="13"/>
                </a:lnTo>
                <a:lnTo>
                  <a:pt x="53" y="13"/>
                </a:lnTo>
                <a:lnTo>
                  <a:pt x="53" y="13"/>
                </a:lnTo>
                <a:lnTo>
                  <a:pt x="53" y="13"/>
                </a:lnTo>
                <a:lnTo>
                  <a:pt x="53" y="13"/>
                </a:lnTo>
                <a:lnTo>
                  <a:pt x="56" y="15"/>
                </a:lnTo>
                <a:lnTo>
                  <a:pt x="56" y="15"/>
                </a:lnTo>
                <a:lnTo>
                  <a:pt x="56" y="15"/>
                </a:lnTo>
                <a:lnTo>
                  <a:pt x="56" y="15"/>
                </a:lnTo>
                <a:lnTo>
                  <a:pt x="56" y="15"/>
                </a:lnTo>
                <a:lnTo>
                  <a:pt x="58" y="13"/>
                </a:lnTo>
                <a:lnTo>
                  <a:pt x="59" y="10"/>
                </a:lnTo>
                <a:lnTo>
                  <a:pt x="61" y="6"/>
                </a:lnTo>
                <a:lnTo>
                  <a:pt x="62" y="3"/>
                </a:lnTo>
                <a:lnTo>
                  <a:pt x="62" y="3"/>
                </a:lnTo>
                <a:lnTo>
                  <a:pt x="62" y="3"/>
                </a:lnTo>
                <a:lnTo>
                  <a:pt x="62" y="3"/>
                </a:lnTo>
                <a:lnTo>
                  <a:pt x="62" y="3"/>
                </a:lnTo>
                <a:lnTo>
                  <a:pt x="62" y="3"/>
                </a:lnTo>
                <a:lnTo>
                  <a:pt x="62" y="3"/>
                </a:lnTo>
                <a:lnTo>
                  <a:pt x="64" y="3"/>
                </a:lnTo>
                <a:lnTo>
                  <a:pt x="67" y="6"/>
                </a:lnTo>
                <a:lnTo>
                  <a:pt x="69" y="8"/>
                </a:lnTo>
                <a:lnTo>
                  <a:pt x="73" y="10"/>
                </a:lnTo>
                <a:lnTo>
                  <a:pt x="73" y="10"/>
                </a:lnTo>
                <a:lnTo>
                  <a:pt x="74" y="10"/>
                </a:lnTo>
                <a:lnTo>
                  <a:pt x="74" y="10"/>
                </a:lnTo>
                <a:lnTo>
                  <a:pt x="74" y="10"/>
                </a:lnTo>
                <a:lnTo>
                  <a:pt x="74" y="10"/>
                </a:lnTo>
                <a:lnTo>
                  <a:pt x="74" y="10"/>
                </a:lnTo>
                <a:lnTo>
                  <a:pt x="74" y="10"/>
                </a:lnTo>
                <a:lnTo>
                  <a:pt x="74" y="10"/>
                </a:lnTo>
                <a:lnTo>
                  <a:pt x="74" y="10"/>
                </a:lnTo>
                <a:lnTo>
                  <a:pt x="74" y="10"/>
                </a:lnTo>
                <a:lnTo>
                  <a:pt x="74" y="10"/>
                </a:lnTo>
                <a:lnTo>
                  <a:pt x="80" y="11"/>
                </a:lnTo>
                <a:lnTo>
                  <a:pt x="88" y="11"/>
                </a:lnTo>
                <a:lnTo>
                  <a:pt x="94" y="11"/>
                </a:lnTo>
                <a:lnTo>
                  <a:pt x="96" y="12"/>
                </a:lnTo>
                <a:lnTo>
                  <a:pt x="96" y="12"/>
                </a:lnTo>
                <a:lnTo>
                  <a:pt x="99" y="19"/>
                </a:lnTo>
                <a:lnTo>
                  <a:pt x="101" y="26"/>
                </a:lnTo>
                <a:lnTo>
                  <a:pt x="106" y="29"/>
                </a:lnTo>
                <a:lnTo>
                  <a:pt x="106" y="29"/>
                </a:lnTo>
                <a:lnTo>
                  <a:pt x="104" y="42"/>
                </a:lnTo>
                <a:lnTo>
                  <a:pt x="104" y="42"/>
                </a:lnTo>
                <a:lnTo>
                  <a:pt x="104" y="47"/>
                </a:lnTo>
                <a:lnTo>
                  <a:pt x="104" y="47"/>
                </a:lnTo>
                <a:lnTo>
                  <a:pt x="104" y="59"/>
                </a:lnTo>
                <a:lnTo>
                  <a:pt x="103" y="64"/>
                </a:lnTo>
                <a:lnTo>
                  <a:pt x="100" y="66"/>
                </a:lnTo>
                <a:lnTo>
                  <a:pt x="100" y="66"/>
                </a:lnTo>
                <a:lnTo>
                  <a:pt x="100" y="66"/>
                </a:lnTo>
                <a:lnTo>
                  <a:pt x="100" y="66"/>
                </a:lnTo>
                <a:lnTo>
                  <a:pt x="99" y="66"/>
                </a:lnTo>
                <a:lnTo>
                  <a:pt x="99" y="66"/>
                </a:lnTo>
                <a:lnTo>
                  <a:pt x="95" y="69"/>
                </a:lnTo>
                <a:lnTo>
                  <a:pt x="95" y="69"/>
                </a:lnTo>
                <a:lnTo>
                  <a:pt x="91" y="69"/>
                </a:lnTo>
                <a:lnTo>
                  <a:pt x="91" y="6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2" name="Freeform 1754"/>
          <p:cNvSpPr>
            <a:spLocks/>
          </p:cNvSpPr>
          <p:nvPr/>
        </p:nvSpPr>
        <p:spPr bwMode="gray">
          <a:xfrm>
            <a:off x="2252609" y="5413917"/>
            <a:ext cx="43948" cy="44555"/>
          </a:xfrm>
          <a:custGeom>
            <a:avLst/>
            <a:gdLst>
              <a:gd name="T0" fmla="*/ 11 w 26"/>
              <a:gd name="T1" fmla="*/ 26 h 26"/>
              <a:gd name="T2" fmla="*/ 11 w 26"/>
              <a:gd name="T3" fmla="*/ 26 h 26"/>
              <a:gd name="T4" fmla="*/ 8 w 26"/>
              <a:gd name="T5" fmla="*/ 26 h 26"/>
              <a:gd name="T6" fmla="*/ 8 w 26"/>
              <a:gd name="T7" fmla="*/ 26 h 26"/>
              <a:gd name="T8" fmla="*/ 6 w 26"/>
              <a:gd name="T9" fmla="*/ 24 h 26"/>
              <a:gd name="T10" fmla="*/ 3 w 26"/>
              <a:gd name="T11" fmla="*/ 23 h 26"/>
              <a:gd name="T12" fmla="*/ 1 w 26"/>
              <a:gd name="T13" fmla="*/ 19 h 26"/>
              <a:gd name="T14" fmla="*/ 0 w 26"/>
              <a:gd name="T15" fmla="*/ 15 h 26"/>
              <a:gd name="T16" fmla="*/ 1 w 26"/>
              <a:gd name="T17" fmla="*/ 11 h 26"/>
              <a:gd name="T18" fmla="*/ 1 w 26"/>
              <a:gd name="T19" fmla="*/ 11 h 26"/>
              <a:gd name="T20" fmla="*/ 3 w 26"/>
              <a:gd name="T21" fmla="*/ 7 h 26"/>
              <a:gd name="T22" fmla="*/ 3 w 26"/>
              <a:gd name="T23" fmla="*/ 7 h 26"/>
              <a:gd name="T24" fmla="*/ 12 w 26"/>
              <a:gd name="T25" fmla="*/ 2 h 26"/>
              <a:gd name="T26" fmla="*/ 16 w 26"/>
              <a:gd name="T27" fmla="*/ 0 h 26"/>
              <a:gd name="T28" fmla="*/ 21 w 26"/>
              <a:gd name="T29" fmla="*/ 0 h 26"/>
              <a:gd name="T30" fmla="*/ 21 w 26"/>
              <a:gd name="T31" fmla="*/ 0 h 26"/>
              <a:gd name="T32" fmla="*/ 23 w 26"/>
              <a:gd name="T33" fmla="*/ 0 h 26"/>
              <a:gd name="T34" fmla="*/ 23 w 26"/>
              <a:gd name="T35" fmla="*/ 0 h 26"/>
              <a:gd name="T36" fmla="*/ 24 w 26"/>
              <a:gd name="T37" fmla="*/ 2 h 26"/>
              <a:gd name="T38" fmla="*/ 24 w 26"/>
              <a:gd name="T39" fmla="*/ 5 h 26"/>
              <a:gd name="T40" fmla="*/ 26 w 26"/>
              <a:gd name="T41" fmla="*/ 10 h 26"/>
              <a:gd name="T42" fmla="*/ 23 w 26"/>
              <a:gd name="T43" fmla="*/ 17 h 26"/>
              <a:gd name="T44" fmla="*/ 21 w 26"/>
              <a:gd name="T45" fmla="*/ 22 h 26"/>
              <a:gd name="T46" fmla="*/ 21 w 26"/>
              <a:gd name="T47" fmla="*/ 22 h 26"/>
              <a:gd name="T48" fmla="*/ 19 w 26"/>
              <a:gd name="T49" fmla="*/ 22 h 26"/>
              <a:gd name="T50" fmla="*/ 19 w 26"/>
              <a:gd name="T51" fmla="*/ 22 h 26"/>
              <a:gd name="T52" fmla="*/ 16 w 26"/>
              <a:gd name="T53" fmla="*/ 24 h 26"/>
              <a:gd name="T54" fmla="*/ 11 w 26"/>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26">
                <a:moveTo>
                  <a:pt x="11" y="26"/>
                </a:moveTo>
                <a:lnTo>
                  <a:pt x="11" y="26"/>
                </a:lnTo>
                <a:lnTo>
                  <a:pt x="8" y="26"/>
                </a:lnTo>
                <a:lnTo>
                  <a:pt x="8" y="26"/>
                </a:lnTo>
                <a:lnTo>
                  <a:pt x="6" y="24"/>
                </a:lnTo>
                <a:lnTo>
                  <a:pt x="3" y="23"/>
                </a:lnTo>
                <a:lnTo>
                  <a:pt x="1" y="19"/>
                </a:lnTo>
                <a:lnTo>
                  <a:pt x="0" y="15"/>
                </a:lnTo>
                <a:lnTo>
                  <a:pt x="1" y="11"/>
                </a:lnTo>
                <a:lnTo>
                  <a:pt x="1" y="11"/>
                </a:lnTo>
                <a:lnTo>
                  <a:pt x="3" y="7"/>
                </a:lnTo>
                <a:lnTo>
                  <a:pt x="3" y="7"/>
                </a:lnTo>
                <a:lnTo>
                  <a:pt x="12" y="2"/>
                </a:lnTo>
                <a:lnTo>
                  <a:pt x="16" y="0"/>
                </a:lnTo>
                <a:lnTo>
                  <a:pt x="21" y="0"/>
                </a:lnTo>
                <a:lnTo>
                  <a:pt x="21" y="0"/>
                </a:lnTo>
                <a:lnTo>
                  <a:pt x="23" y="0"/>
                </a:lnTo>
                <a:lnTo>
                  <a:pt x="23" y="0"/>
                </a:lnTo>
                <a:lnTo>
                  <a:pt x="24" y="2"/>
                </a:lnTo>
                <a:lnTo>
                  <a:pt x="24" y="5"/>
                </a:lnTo>
                <a:lnTo>
                  <a:pt x="26" y="10"/>
                </a:lnTo>
                <a:lnTo>
                  <a:pt x="23" y="17"/>
                </a:lnTo>
                <a:lnTo>
                  <a:pt x="21" y="22"/>
                </a:lnTo>
                <a:lnTo>
                  <a:pt x="21" y="22"/>
                </a:lnTo>
                <a:lnTo>
                  <a:pt x="19" y="22"/>
                </a:lnTo>
                <a:lnTo>
                  <a:pt x="19" y="22"/>
                </a:lnTo>
                <a:lnTo>
                  <a:pt x="16" y="24"/>
                </a:lnTo>
                <a:lnTo>
                  <a:pt x="11" y="2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4" name="Freeform 146"/>
          <p:cNvSpPr>
            <a:spLocks/>
          </p:cNvSpPr>
          <p:nvPr/>
        </p:nvSpPr>
        <p:spPr bwMode="gray">
          <a:xfrm>
            <a:off x="2167863" y="4435956"/>
            <a:ext cx="277212" cy="197318"/>
          </a:xfrm>
          <a:custGeom>
            <a:avLst/>
            <a:gdLst/>
            <a:ahLst/>
            <a:cxnLst/>
            <a:rect l="l" t="t" r="r" b="b"/>
            <a:pathLst>
              <a:path w="320231" h="227939">
                <a:moveTo>
                  <a:pt x="255965" y="0"/>
                </a:moveTo>
                <a:lnTo>
                  <a:pt x="252708" y="17259"/>
                </a:lnTo>
                <a:cubicBezTo>
                  <a:pt x="252950" y="14148"/>
                  <a:pt x="261479" y="42131"/>
                  <a:pt x="262994" y="42986"/>
                </a:cubicBezTo>
                <a:cubicBezTo>
                  <a:pt x="264313" y="37059"/>
                  <a:pt x="279872" y="59648"/>
                  <a:pt x="281185" y="53725"/>
                </a:cubicBezTo>
                <a:lnTo>
                  <a:pt x="281179" y="53738"/>
                </a:lnTo>
                <a:lnTo>
                  <a:pt x="277273" y="71554"/>
                </a:lnTo>
                <a:lnTo>
                  <a:pt x="275321" y="97288"/>
                </a:lnTo>
                <a:lnTo>
                  <a:pt x="247984" y="97288"/>
                </a:lnTo>
                <a:lnTo>
                  <a:pt x="247984" y="117084"/>
                </a:lnTo>
                <a:lnTo>
                  <a:pt x="273368" y="130941"/>
                </a:lnTo>
                <a:lnTo>
                  <a:pt x="281179" y="142818"/>
                </a:lnTo>
                <a:lnTo>
                  <a:pt x="296800" y="162614"/>
                </a:lnTo>
                <a:lnTo>
                  <a:pt x="320231" y="204185"/>
                </a:lnTo>
                <a:lnTo>
                  <a:pt x="306563" y="206164"/>
                </a:lnTo>
                <a:lnTo>
                  <a:pt x="279226" y="214082"/>
                </a:lnTo>
                <a:lnTo>
                  <a:pt x="265558" y="218041"/>
                </a:lnTo>
                <a:lnTo>
                  <a:pt x="253842" y="223980"/>
                </a:lnTo>
                <a:lnTo>
                  <a:pt x="247984" y="225960"/>
                </a:lnTo>
                <a:lnTo>
                  <a:pt x="238221" y="227939"/>
                </a:lnTo>
                <a:lnTo>
                  <a:pt x="214789" y="227939"/>
                </a:lnTo>
                <a:lnTo>
                  <a:pt x="187452" y="225960"/>
                </a:lnTo>
                <a:lnTo>
                  <a:pt x="179642" y="225960"/>
                </a:lnTo>
                <a:lnTo>
                  <a:pt x="173784" y="222001"/>
                </a:lnTo>
                <a:lnTo>
                  <a:pt x="169879" y="214082"/>
                </a:lnTo>
                <a:lnTo>
                  <a:pt x="162068" y="206164"/>
                </a:lnTo>
                <a:lnTo>
                  <a:pt x="156210" y="204185"/>
                </a:lnTo>
                <a:lnTo>
                  <a:pt x="152305" y="204185"/>
                </a:lnTo>
                <a:lnTo>
                  <a:pt x="142542" y="206164"/>
                </a:lnTo>
                <a:lnTo>
                  <a:pt x="128874" y="216062"/>
                </a:lnTo>
                <a:lnTo>
                  <a:pt x="123016" y="216062"/>
                </a:lnTo>
                <a:lnTo>
                  <a:pt x="119111" y="216062"/>
                </a:lnTo>
                <a:lnTo>
                  <a:pt x="109347" y="206164"/>
                </a:lnTo>
                <a:lnTo>
                  <a:pt x="91774" y="198246"/>
                </a:lnTo>
                <a:lnTo>
                  <a:pt x="91774" y="186369"/>
                </a:lnTo>
                <a:lnTo>
                  <a:pt x="89821" y="180430"/>
                </a:lnTo>
                <a:lnTo>
                  <a:pt x="85916" y="172512"/>
                </a:lnTo>
                <a:lnTo>
                  <a:pt x="78105" y="166573"/>
                </a:lnTo>
                <a:lnTo>
                  <a:pt x="72247" y="164593"/>
                </a:lnTo>
                <a:lnTo>
                  <a:pt x="68342" y="154696"/>
                </a:lnTo>
                <a:lnTo>
                  <a:pt x="60532" y="140839"/>
                </a:lnTo>
                <a:lnTo>
                  <a:pt x="46863" y="121043"/>
                </a:lnTo>
                <a:lnTo>
                  <a:pt x="31242" y="103227"/>
                </a:lnTo>
                <a:lnTo>
                  <a:pt x="25384" y="99268"/>
                </a:lnTo>
                <a:lnTo>
                  <a:pt x="19527" y="97288"/>
                </a:lnTo>
                <a:lnTo>
                  <a:pt x="9763" y="99268"/>
                </a:lnTo>
                <a:lnTo>
                  <a:pt x="5858" y="101247"/>
                </a:lnTo>
                <a:lnTo>
                  <a:pt x="3906" y="101247"/>
                </a:lnTo>
                <a:lnTo>
                  <a:pt x="0" y="97288"/>
                </a:lnTo>
                <a:lnTo>
                  <a:pt x="3906" y="87390"/>
                </a:lnTo>
                <a:lnTo>
                  <a:pt x="7811" y="77493"/>
                </a:lnTo>
                <a:lnTo>
                  <a:pt x="9763" y="69574"/>
                </a:lnTo>
                <a:lnTo>
                  <a:pt x="9766" y="69568"/>
                </a:lnTo>
                <a:cubicBezTo>
                  <a:pt x="9127" y="72190"/>
                  <a:pt x="32259" y="65341"/>
                  <a:pt x="31622" y="67964"/>
                </a:cubicBezTo>
                <a:lnTo>
                  <a:pt x="44305" y="50596"/>
                </a:lnTo>
                <a:lnTo>
                  <a:pt x="58322" y="42863"/>
                </a:lnTo>
                <a:lnTo>
                  <a:pt x="67848" y="59532"/>
                </a:lnTo>
                <a:lnTo>
                  <a:pt x="82135" y="73820"/>
                </a:lnTo>
                <a:lnTo>
                  <a:pt x="101185" y="71437"/>
                </a:lnTo>
                <a:lnTo>
                  <a:pt x="113091" y="64294"/>
                </a:lnTo>
                <a:lnTo>
                  <a:pt x="124997" y="73819"/>
                </a:lnTo>
                <a:lnTo>
                  <a:pt x="146429" y="71437"/>
                </a:lnTo>
                <a:lnTo>
                  <a:pt x="163097" y="61912"/>
                </a:lnTo>
                <a:lnTo>
                  <a:pt x="177385" y="54768"/>
                </a:lnTo>
                <a:lnTo>
                  <a:pt x="203578" y="71437"/>
                </a:lnTo>
                <a:lnTo>
                  <a:pt x="229772" y="35719"/>
                </a:lnTo>
                <a:lnTo>
                  <a:pt x="227392" y="7144"/>
                </a:lnTo>
                <a:cubicBezTo>
                  <a:pt x="236916" y="14288"/>
                  <a:pt x="246441" y="2381"/>
                  <a:pt x="255965" y="0"/>
                </a:cubicBez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5" name="フリーフォーム 654"/>
          <p:cNvSpPr/>
          <p:nvPr/>
        </p:nvSpPr>
        <p:spPr bwMode="gray">
          <a:xfrm>
            <a:off x="5410390" y="5194427"/>
            <a:ext cx="73322" cy="55840"/>
          </a:xfrm>
          <a:custGeom>
            <a:avLst/>
            <a:gdLst>
              <a:gd name="connsiteX0" fmla="*/ 1254 w 87388"/>
              <a:gd name="connsiteY0" fmla="*/ 138 h 66319"/>
              <a:gd name="connsiteX1" fmla="*/ 39354 w 87388"/>
              <a:gd name="connsiteY1" fmla="*/ 47763 h 66319"/>
              <a:gd name="connsiteX2" fmla="*/ 86979 w 87388"/>
              <a:gd name="connsiteY2" fmla="*/ 64432 h 66319"/>
              <a:gd name="connsiteX3" fmla="*/ 1254 w 87388"/>
              <a:gd name="connsiteY3" fmla="*/ 138 h 66319"/>
              <a:gd name="connsiteX0" fmla="*/ 1254 w 87177"/>
              <a:gd name="connsiteY0" fmla="*/ 138 h 66319"/>
              <a:gd name="connsiteX1" fmla="*/ 39354 w 87177"/>
              <a:gd name="connsiteY1" fmla="*/ 47763 h 66319"/>
              <a:gd name="connsiteX2" fmla="*/ 86979 w 87177"/>
              <a:gd name="connsiteY2" fmla="*/ 64432 h 66319"/>
              <a:gd name="connsiteX3" fmla="*/ 1254 w 87177"/>
              <a:gd name="connsiteY3" fmla="*/ 138 h 66319"/>
              <a:gd name="connsiteX0" fmla="*/ 1154 w 84700"/>
              <a:gd name="connsiteY0" fmla="*/ 48 h 60141"/>
              <a:gd name="connsiteX1" fmla="*/ 39254 w 84700"/>
              <a:gd name="connsiteY1" fmla="*/ 47673 h 60141"/>
              <a:gd name="connsiteX2" fmla="*/ 84498 w 84700"/>
              <a:gd name="connsiteY2" fmla="*/ 57198 h 60141"/>
              <a:gd name="connsiteX3" fmla="*/ 1154 w 84700"/>
              <a:gd name="connsiteY3" fmla="*/ 48 h 60141"/>
              <a:gd name="connsiteX0" fmla="*/ 1154 w 84700"/>
              <a:gd name="connsiteY0" fmla="*/ 138 h 66319"/>
              <a:gd name="connsiteX1" fmla="*/ 39254 w 84700"/>
              <a:gd name="connsiteY1" fmla="*/ 47763 h 66319"/>
              <a:gd name="connsiteX2" fmla="*/ 84498 w 84700"/>
              <a:gd name="connsiteY2" fmla="*/ 64432 h 66319"/>
              <a:gd name="connsiteX3" fmla="*/ 1154 w 84700"/>
              <a:gd name="connsiteY3" fmla="*/ 138 h 66319"/>
              <a:gd name="connsiteX0" fmla="*/ 1154 w 84700"/>
              <a:gd name="connsiteY0" fmla="*/ 138 h 64519"/>
              <a:gd name="connsiteX1" fmla="*/ 39254 w 84700"/>
              <a:gd name="connsiteY1" fmla="*/ 47763 h 64519"/>
              <a:gd name="connsiteX2" fmla="*/ 84498 w 84700"/>
              <a:gd name="connsiteY2" fmla="*/ 64432 h 64519"/>
              <a:gd name="connsiteX3" fmla="*/ 1154 w 84700"/>
              <a:gd name="connsiteY3" fmla="*/ 138 h 64519"/>
              <a:gd name="connsiteX0" fmla="*/ 1154 w 84700"/>
              <a:gd name="connsiteY0" fmla="*/ 138 h 64519"/>
              <a:gd name="connsiteX1" fmla="*/ 39254 w 84700"/>
              <a:gd name="connsiteY1" fmla="*/ 47763 h 64519"/>
              <a:gd name="connsiteX2" fmla="*/ 84498 w 84700"/>
              <a:gd name="connsiteY2" fmla="*/ 64432 h 64519"/>
              <a:gd name="connsiteX3" fmla="*/ 1154 w 84700"/>
              <a:gd name="connsiteY3" fmla="*/ 138 h 64519"/>
              <a:gd name="connsiteX0" fmla="*/ 1154 w 84700"/>
              <a:gd name="connsiteY0" fmla="*/ 125 h 64506"/>
              <a:gd name="connsiteX1" fmla="*/ 39254 w 84700"/>
              <a:gd name="connsiteY1" fmla="*/ 47750 h 64506"/>
              <a:gd name="connsiteX2" fmla="*/ 84498 w 84700"/>
              <a:gd name="connsiteY2" fmla="*/ 64419 h 64506"/>
              <a:gd name="connsiteX3" fmla="*/ 1154 w 84700"/>
              <a:gd name="connsiteY3" fmla="*/ 125 h 64506"/>
            </a:gdLst>
            <a:ahLst/>
            <a:cxnLst>
              <a:cxn ang="0">
                <a:pos x="connsiteX0" y="connsiteY0"/>
              </a:cxn>
              <a:cxn ang="0">
                <a:pos x="connsiteX1" y="connsiteY1"/>
              </a:cxn>
              <a:cxn ang="0">
                <a:pos x="connsiteX2" y="connsiteY2"/>
              </a:cxn>
              <a:cxn ang="0">
                <a:pos x="connsiteX3" y="connsiteY3"/>
              </a:cxn>
            </a:cxnLst>
            <a:rect l="l" t="t" r="r" b="b"/>
            <a:pathLst>
              <a:path w="84700" h="64506">
                <a:moveTo>
                  <a:pt x="1154" y="125"/>
                </a:moveTo>
                <a:cubicBezTo>
                  <a:pt x="-6387" y="-2653"/>
                  <a:pt x="24966" y="41796"/>
                  <a:pt x="39254" y="47750"/>
                </a:cubicBezTo>
                <a:cubicBezTo>
                  <a:pt x="53542" y="53704"/>
                  <a:pt x="79735" y="61641"/>
                  <a:pt x="84498" y="64419"/>
                </a:cubicBezTo>
                <a:cubicBezTo>
                  <a:pt x="89261" y="67197"/>
                  <a:pt x="8695" y="2903"/>
                  <a:pt x="1154" y="125"/>
                </a:cubicBezTo>
                <a:close/>
              </a:path>
            </a:pathLst>
          </a:custGeom>
          <a:solidFill>
            <a:srgbClr val="B4B4B4"/>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endParaRPr>
          </a:p>
        </p:txBody>
      </p:sp>
      <p:sp>
        <p:nvSpPr>
          <p:cNvPr id="656" name="Freeform 1218"/>
          <p:cNvSpPr>
            <a:spLocks/>
          </p:cNvSpPr>
          <p:nvPr/>
        </p:nvSpPr>
        <p:spPr bwMode="gray">
          <a:xfrm>
            <a:off x="8492915" y="4473222"/>
            <a:ext cx="11832" cy="11995"/>
          </a:xfrm>
          <a:custGeom>
            <a:avLst/>
            <a:gdLst>
              <a:gd name="T0" fmla="*/ 7 w 7"/>
              <a:gd name="T1" fmla="*/ 5 h 7"/>
              <a:gd name="T2" fmla="*/ 7 w 7"/>
              <a:gd name="T3" fmla="*/ 5 h 7"/>
              <a:gd name="T4" fmla="*/ 6 w 7"/>
              <a:gd name="T5" fmla="*/ 7 h 7"/>
              <a:gd name="T6" fmla="*/ 2 w 7"/>
              <a:gd name="T7" fmla="*/ 7 h 7"/>
              <a:gd name="T8" fmla="*/ 1 w 7"/>
              <a:gd name="T9" fmla="*/ 6 h 7"/>
              <a:gd name="T10" fmla="*/ 0 w 7"/>
              <a:gd name="T11" fmla="*/ 3 h 7"/>
              <a:gd name="T12" fmla="*/ 0 w 7"/>
              <a:gd name="T13" fmla="*/ 3 h 7"/>
              <a:gd name="T14" fmla="*/ 1 w 7"/>
              <a:gd name="T15" fmla="*/ 1 h 7"/>
              <a:gd name="T16" fmla="*/ 2 w 7"/>
              <a:gd name="T17" fmla="*/ 0 h 7"/>
              <a:gd name="T18" fmla="*/ 5 w 7"/>
              <a:gd name="T19" fmla="*/ 0 h 7"/>
              <a:gd name="T20" fmla="*/ 7 w 7"/>
              <a:gd name="T21" fmla="*/ 1 h 7"/>
              <a:gd name="T22" fmla="*/ 7 w 7"/>
              <a:gd name="T23" fmla="*/ 2 h 7"/>
              <a:gd name="T24" fmla="*/ 7 w 7"/>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5"/>
                </a:moveTo>
                <a:lnTo>
                  <a:pt x="7" y="5"/>
                </a:lnTo>
                <a:lnTo>
                  <a:pt x="6" y="7"/>
                </a:lnTo>
                <a:lnTo>
                  <a:pt x="2" y="7"/>
                </a:lnTo>
                <a:lnTo>
                  <a:pt x="1" y="6"/>
                </a:lnTo>
                <a:lnTo>
                  <a:pt x="0" y="3"/>
                </a:lnTo>
                <a:lnTo>
                  <a:pt x="0" y="3"/>
                </a:lnTo>
                <a:lnTo>
                  <a:pt x="1" y="1"/>
                </a:lnTo>
                <a:lnTo>
                  <a:pt x="2" y="0"/>
                </a:lnTo>
                <a:lnTo>
                  <a:pt x="5" y="0"/>
                </a:lnTo>
                <a:lnTo>
                  <a:pt x="7" y="1"/>
                </a:lnTo>
                <a:lnTo>
                  <a:pt x="7" y="2"/>
                </a:lnTo>
                <a:lnTo>
                  <a:pt x="7"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7" name="Freeform 1247"/>
          <p:cNvSpPr>
            <a:spLocks/>
          </p:cNvSpPr>
          <p:nvPr/>
        </p:nvSpPr>
        <p:spPr bwMode="gray">
          <a:xfrm>
            <a:off x="9245082" y="2339712"/>
            <a:ext cx="65920" cy="39414"/>
          </a:xfrm>
          <a:custGeom>
            <a:avLst/>
            <a:gdLst>
              <a:gd name="T0" fmla="*/ 39 w 39"/>
              <a:gd name="T1" fmla="*/ 15 h 23"/>
              <a:gd name="T2" fmla="*/ 39 w 39"/>
              <a:gd name="T3" fmla="*/ 15 h 23"/>
              <a:gd name="T4" fmla="*/ 39 w 39"/>
              <a:gd name="T5" fmla="*/ 12 h 23"/>
              <a:gd name="T6" fmla="*/ 37 w 39"/>
              <a:gd name="T7" fmla="*/ 10 h 23"/>
              <a:gd name="T8" fmla="*/ 36 w 39"/>
              <a:gd name="T9" fmla="*/ 8 h 23"/>
              <a:gd name="T10" fmla="*/ 36 w 39"/>
              <a:gd name="T11" fmla="*/ 6 h 23"/>
              <a:gd name="T12" fmla="*/ 36 w 39"/>
              <a:gd name="T13" fmla="*/ 6 h 23"/>
              <a:gd name="T14" fmla="*/ 36 w 39"/>
              <a:gd name="T15" fmla="*/ 4 h 23"/>
              <a:gd name="T16" fmla="*/ 35 w 39"/>
              <a:gd name="T17" fmla="*/ 1 h 23"/>
              <a:gd name="T18" fmla="*/ 34 w 39"/>
              <a:gd name="T19" fmla="*/ 0 h 23"/>
              <a:gd name="T20" fmla="*/ 31 w 39"/>
              <a:gd name="T21" fmla="*/ 0 h 23"/>
              <a:gd name="T22" fmla="*/ 31 w 39"/>
              <a:gd name="T23" fmla="*/ 0 h 23"/>
              <a:gd name="T24" fmla="*/ 23 w 39"/>
              <a:gd name="T25" fmla="*/ 4 h 23"/>
              <a:gd name="T26" fmla="*/ 13 w 39"/>
              <a:gd name="T27" fmla="*/ 7 h 23"/>
              <a:gd name="T28" fmla="*/ 13 w 39"/>
              <a:gd name="T29" fmla="*/ 7 h 23"/>
              <a:gd name="T30" fmla="*/ 10 w 39"/>
              <a:gd name="T31" fmla="*/ 10 h 23"/>
              <a:gd name="T32" fmla="*/ 8 w 39"/>
              <a:gd name="T33" fmla="*/ 12 h 23"/>
              <a:gd name="T34" fmla="*/ 5 w 39"/>
              <a:gd name="T35" fmla="*/ 16 h 23"/>
              <a:gd name="T36" fmla="*/ 5 w 39"/>
              <a:gd name="T37" fmla="*/ 16 h 23"/>
              <a:gd name="T38" fmla="*/ 2 w 39"/>
              <a:gd name="T39" fmla="*/ 18 h 23"/>
              <a:gd name="T40" fmla="*/ 0 w 39"/>
              <a:gd name="T41" fmla="*/ 20 h 23"/>
              <a:gd name="T42" fmla="*/ 0 w 39"/>
              <a:gd name="T43" fmla="*/ 21 h 23"/>
              <a:gd name="T44" fmla="*/ 0 w 39"/>
              <a:gd name="T45" fmla="*/ 21 h 23"/>
              <a:gd name="T46" fmla="*/ 3 w 39"/>
              <a:gd name="T47" fmla="*/ 22 h 23"/>
              <a:gd name="T48" fmla="*/ 7 w 39"/>
              <a:gd name="T49" fmla="*/ 22 h 23"/>
              <a:gd name="T50" fmla="*/ 11 w 39"/>
              <a:gd name="T51" fmla="*/ 23 h 23"/>
              <a:gd name="T52" fmla="*/ 15 w 39"/>
              <a:gd name="T53" fmla="*/ 22 h 23"/>
              <a:gd name="T54" fmla="*/ 15 w 39"/>
              <a:gd name="T55" fmla="*/ 22 h 23"/>
              <a:gd name="T56" fmla="*/ 21 w 39"/>
              <a:gd name="T57" fmla="*/ 20 h 23"/>
              <a:gd name="T58" fmla="*/ 25 w 39"/>
              <a:gd name="T59" fmla="*/ 18 h 23"/>
              <a:gd name="T60" fmla="*/ 27 w 39"/>
              <a:gd name="T61" fmla="*/ 17 h 23"/>
              <a:gd name="T62" fmla="*/ 27 w 39"/>
              <a:gd name="T63" fmla="*/ 17 h 23"/>
              <a:gd name="T64" fmla="*/ 35 w 39"/>
              <a:gd name="T65" fmla="*/ 17 h 23"/>
              <a:gd name="T66" fmla="*/ 37 w 39"/>
              <a:gd name="T67" fmla="*/ 16 h 23"/>
              <a:gd name="T68" fmla="*/ 39 w 39"/>
              <a:gd name="T6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3">
                <a:moveTo>
                  <a:pt x="39" y="15"/>
                </a:moveTo>
                <a:lnTo>
                  <a:pt x="39" y="15"/>
                </a:lnTo>
                <a:lnTo>
                  <a:pt x="39" y="12"/>
                </a:lnTo>
                <a:lnTo>
                  <a:pt x="37" y="10"/>
                </a:lnTo>
                <a:lnTo>
                  <a:pt x="36" y="8"/>
                </a:lnTo>
                <a:lnTo>
                  <a:pt x="36" y="6"/>
                </a:lnTo>
                <a:lnTo>
                  <a:pt x="36" y="6"/>
                </a:lnTo>
                <a:lnTo>
                  <a:pt x="36" y="4"/>
                </a:lnTo>
                <a:lnTo>
                  <a:pt x="35" y="1"/>
                </a:lnTo>
                <a:lnTo>
                  <a:pt x="34" y="0"/>
                </a:lnTo>
                <a:lnTo>
                  <a:pt x="31" y="0"/>
                </a:lnTo>
                <a:lnTo>
                  <a:pt x="31" y="0"/>
                </a:lnTo>
                <a:lnTo>
                  <a:pt x="23" y="4"/>
                </a:lnTo>
                <a:lnTo>
                  <a:pt x="13" y="7"/>
                </a:lnTo>
                <a:lnTo>
                  <a:pt x="13" y="7"/>
                </a:lnTo>
                <a:lnTo>
                  <a:pt x="10" y="10"/>
                </a:lnTo>
                <a:lnTo>
                  <a:pt x="8" y="12"/>
                </a:lnTo>
                <a:lnTo>
                  <a:pt x="5" y="16"/>
                </a:lnTo>
                <a:lnTo>
                  <a:pt x="5" y="16"/>
                </a:lnTo>
                <a:lnTo>
                  <a:pt x="2" y="18"/>
                </a:lnTo>
                <a:lnTo>
                  <a:pt x="0" y="20"/>
                </a:lnTo>
                <a:lnTo>
                  <a:pt x="0" y="21"/>
                </a:lnTo>
                <a:lnTo>
                  <a:pt x="0" y="21"/>
                </a:lnTo>
                <a:lnTo>
                  <a:pt x="3" y="22"/>
                </a:lnTo>
                <a:lnTo>
                  <a:pt x="7" y="22"/>
                </a:lnTo>
                <a:lnTo>
                  <a:pt x="11" y="23"/>
                </a:lnTo>
                <a:lnTo>
                  <a:pt x="15" y="22"/>
                </a:lnTo>
                <a:lnTo>
                  <a:pt x="15" y="22"/>
                </a:lnTo>
                <a:lnTo>
                  <a:pt x="21" y="20"/>
                </a:lnTo>
                <a:lnTo>
                  <a:pt x="25" y="18"/>
                </a:lnTo>
                <a:lnTo>
                  <a:pt x="27" y="17"/>
                </a:lnTo>
                <a:lnTo>
                  <a:pt x="27" y="17"/>
                </a:lnTo>
                <a:lnTo>
                  <a:pt x="35" y="17"/>
                </a:lnTo>
                <a:lnTo>
                  <a:pt x="37" y="16"/>
                </a:lnTo>
                <a:lnTo>
                  <a:pt x="39"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8" name="Freeform 1249"/>
          <p:cNvSpPr>
            <a:spLocks/>
          </p:cNvSpPr>
          <p:nvPr/>
        </p:nvSpPr>
        <p:spPr bwMode="gray">
          <a:xfrm>
            <a:off x="9248463" y="2312293"/>
            <a:ext cx="50708" cy="30846"/>
          </a:xfrm>
          <a:custGeom>
            <a:avLst/>
            <a:gdLst>
              <a:gd name="T0" fmla="*/ 29 w 30"/>
              <a:gd name="T1" fmla="*/ 10 h 18"/>
              <a:gd name="T2" fmla="*/ 29 w 30"/>
              <a:gd name="T3" fmla="*/ 10 h 18"/>
              <a:gd name="T4" fmla="*/ 18 w 30"/>
              <a:gd name="T5" fmla="*/ 16 h 18"/>
              <a:gd name="T6" fmla="*/ 11 w 30"/>
              <a:gd name="T7" fmla="*/ 18 h 18"/>
              <a:gd name="T8" fmla="*/ 8 w 30"/>
              <a:gd name="T9" fmla="*/ 18 h 18"/>
              <a:gd name="T10" fmla="*/ 6 w 30"/>
              <a:gd name="T11" fmla="*/ 18 h 18"/>
              <a:gd name="T12" fmla="*/ 6 w 30"/>
              <a:gd name="T13" fmla="*/ 18 h 18"/>
              <a:gd name="T14" fmla="*/ 2 w 30"/>
              <a:gd name="T15" fmla="*/ 16 h 18"/>
              <a:gd name="T16" fmla="*/ 1 w 30"/>
              <a:gd name="T17" fmla="*/ 13 h 18"/>
              <a:gd name="T18" fmla="*/ 0 w 30"/>
              <a:gd name="T19" fmla="*/ 11 h 18"/>
              <a:gd name="T20" fmla="*/ 2 w 30"/>
              <a:gd name="T21" fmla="*/ 10 h 18"/>
              <a:gd name="T22" fmla="*/ 2 w 30"/>
              <a:gd name="T23" fmla="*/ 10 h 18"/>
              <a:gd name="T24" fmla="*/ 5 w 30"/>
              <a:gd name="T25" fmla="*/ 7 h 18"/>
              <a:gd name="T26" fmla="*/ 6 w 30"/>
              <a:gd name="T27" fmla="*/ 6 h 18"/>
              <a:gd name="T28" fmla="*/ 6 w 30"/>
              <a:gd name="T29" fmla="*/ 6 h 18"/>
              <a:gd name="T30" fmla="*/ 11 w 30"/>
              <a:gd name="T31" fmla="*/ 1 h 18"/>
              <a:gd name="T32" fmla="*/ 13 w 30"/>
              <a:gd name="T33" fmla="*/ 0 h 18"/>
              <a:gd name="T34" fmla="*/ 17 w 30"/>
              <a:gd name="T35" fmla="*/ 0 h 18"/>
              <a:gd name="T36" fmla="*/ 17 w 30"/>
              <a:gd name="T37" fmla="*/ 0 h 18"/>
              <a:gd name="T38" fmla="*/ 25 w 30"/>
              <a:gd name="T39" fmla="*/ 4 h 18"/>
              <a:gd name="T40" fmla="*/ 29 w 30"/>
              <a:gd name="T41" fmla="*/ 7 h 18"/>
              <a:gd name="T42" fmla="*/ 30 w 30"/>
              <a:gd name="T43" fmla="*/ 8 h 18"/>
              <a:gd name="T44" fmla="*/ 29 w 30"/>
              <a:gd name="T4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8">
                <a:moveTo>
                  <a:pt x="29" y="10"/>
                </a:moveTo>
                <a:lnTo>
                  <a:pt x="29" y="10"/>
                </a:lnTo>
                <a:lnTo>
                  <a:pt x="18" y="16"/>
                </a:lnTo>
                <a:lnTo>
                  <a:pt x="11" y="18"/>
                </a:lnTo>
                <a:lnTo>
                  <a:pt x="8" y="18"/>
                </a:lnTo>
                <a:lnTo>
                  <a:pt x="6" y="18"/>
                </a:lnTo>
                <a:lnTo>
                  <a:pt x="6" y="18"/>
                </a:lnTo>
                <a:lnTo>
                  <a:pt x="2" y="16"/>
                </a:lnTo>
                <a:lnTo>
                  <a:pt x="1" y="13"/>
                </a:lnTo>
                <a:lnTo>
                  <a:pt x="0" y="11"/>
                </a:lnTo>
                <a:lnTo>
                  <a:pt x="2" y="10"/>
                </a:lnTo>
                <a:lnTo>
                  <a:pt x="2" y="10"/>
                </a:lnTo>
                <a:lnTo>
                  <a:pt x="5" y="7"/>
                </a:lnTo>
                <a:lnTo>
                  <a:pt x="6" y="6"/>
                </a:lnTo>
                <a:lnTo>
                  <a:pt x="6" y="6"/>
                </a:lnTo>
                <a:lnTo>
                  <a:pt x="11" y="1"/>
                </a:lnTo>
                <a:lnTo>
                  <a:pt x="13" y="0"/>
                </a:lnTo>
                <a:lnTo>
                  <a:pt x="17" y="0"/>
                </a:lnTo>
                <a:lnTo>
                  <a:pt x="17" y="0"/>
                </a:lnTo>
                <a:lnTo>
                  <a:pt x="25" y="4"/>
                </a:lnTo>
                <a:lnTo>
                  <a:pt x="29" y="7"/>
                </a:lnTo>
                <a:lnTo>
                  <a:pt x="30" y="8"/>
                </a:lnTo>
                <a:lnTo>
                  <a:pt x="29"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9" name="Freeform 1251"/>
          <p:cNvSpPr>
            <a:spLocks/>
          </p:cNvSpPr>
          <p:nvPr/>
        </p:nvSpPr>
        <p:spPr bwMode="gray">
          <a:xfrm>
            <a:off x="9324525" y="2175200"/>
            <a:ext cx="54088" cy="68547"/>
          </a:xfrm>
          <a:custGeom>
            <a:avLst/>
            <a:gdLst>
              <a:gd name="T0" fmla="*/ 30 w 32"/>
              <a:gd name="T1" fmla="*/ 40 h 40"/>
              <a:gd name="T2" fmla="*/ 30 w 32"/>
              <a:gd name="T3" fmla="*/ 40 h 40"/>
              <a:gd name="T4" fmla="*/ 24 w 32"/>
              <a:gd name="T5" fmla="*/ 37 h 40"/>
              <a:gd name="T6" fmla="*/ 15 w 32"/>
              <a:gd name="T7" fmla="*/ 32 h 40"/>
              <a:gd name="T8" fmla="*/ 6 w 32"/>
              <a:gd name="T9" fmla="*/ 26 h 40"/>
              <a:gd name="T10" fmla="*/ 3 w 32"/>
              <a:gd name="T11" fmla="*/ 21 h 40"/>
              <a:gd name="T12" fmla="*/ 3 w 32"/>
              <a:gd name="T13" fmla="*/ 21 h 40"/>
              <a:gd name="T14" fmla="*/ 1 w 32"/>
              <a:gd name="T15" fmla="*/ 13 h 40"/>
              <a:gd name="T16" fmla="*/ 0 w 32"/>
              <a:gd name="T17" fmla="*/ 10 h 40"/>
              <a:gd name="T18" fmla="*/ 0 w 32"/>
              <a:gd name="T19" fmla="*/ 8 h 40"/>
              <a:gd name="T20" fmla="*/ 0 w 32"/>
              <a:gd name="T21" fmla="*/ 8 h 40"/>
              <a:gd name="T22" fmla="*/ 4 w 32"/>
              <a:gd name="T23" fmla="*/ 7 h 40"/>
              <a:gd name="T24" fmla="*/ 5 w 32"/>
              <a:gd name="T25" fmla="*/ 6 h 40"/>
              <a:gd name="T26" fmla="*/ 5 w 32"/>
              <a:gd name="T27" fmla="*/ 6 h 40"/>
              <a:gd name="T28" fmla="*/ 5 w 32"/>
              <a:gd name="T29" fmla="*/ 6 h 40"/>
              <a:gd name="T30" fmla="*/ 1 w 32"/>
              <a:gd name="T31" fmla="*/ 3 h 40"/>
              <a:gd name="T32" fmla="*/ 0 w 32"/>
              <a:gd name="T33" fmla="*/ 2 h 40"/>
              <a:gd name="T34" fmla="*/ 3 w 32"/>
              <a:gd name="T35" fmla="*/ 2 h 40"/>
              <a:gd name="T36" fmla="*/ 3 w 32"/>
              <a:gd name="T37" fmla="*/ 2 h 40"/>
              <a:gd name="T38" fmla="*/ 8 w 32"/>
              <a:gd name="T39" fmla="*/ 0 h 40"/>
              <a:gd name="T40" fmla="*/ 16 w 32"/>
              <a:gd name="T41" fmla="*/ 0 h 40"/>
              <a:gd name="T42" fmla="*/ 25 w 32"/>
              <a:gd name="T43" fmla="*/ 0 h 40"/>
              <a:gd name="T44" fmla="*/ 27 w 32"/>
              <a:gd name="T45" fmla="*/ 0 h 40"/>
              <a:gd name="T46" fmla="*/ 29 w 32"/>
              <a:gd name="T47" fmla="*/ 1 h 40"/>
              <a:gd name="T48" fmla="*/ 29 w 32"/>
              <a:gd name="T49" fmla="*/ 1 h 40"/>
              <a:gd name="T50" fmla="*/ 30 w 32"/>
              <a:gd name="T51" fmla="*/ 8 h 40"/>
              <a:gd name="T52" fmla="*/ 29 w 32"/>
              <a:gd name="T53" fmla="*/ 12 h 40"/>
              <a:gd name="T54" fmla="*/ 27 w 32"/>
              <a:gd name="T55" fmla="*/ 12 h 40"/>
              <a:gd name="T56" fmla="*/ 26 w 32"/>
              <a:gd name="T57" fmla="*/ 13 h 40"/>
              <a:gd name="T58" fmla="*/ 26 w 32"/>
              <a:gd name="T59" fmla="*/ 13 h 40"/>
              <a:gd name="T60" fmla="*/ 22 w 32"/>
              <a:gd name="T61" fmla="*/ 10 h 40"/>
              <a:gd name="T62" fmla="*/ 19 w 32"/>
              <a:gd name="T63" fmla="*/ 8 h 40"/>
              <a:gd name="T64" fmla="*/ 19 w 32"/>
              <a:gd name="T65" fmla="*/ 8 h 40"/>
              <a:gd name="T66" fmla="*/ 15 w 32"/>
              <a:gd name="T67" fmla="*/ 7 h 40"/>
              <a:gd name="T68" fmla="*/ 12 w 32"/>
              <a:gd name="T69" fmla="*/ 7 h 40"/>
              <a:gd name="T70" fmla="*/ 11 w 32"/>
              <a:gd name="T71" fmla="*/ 8 h 40"/>
              <a:gd name="T72" fmla="*/ 11 w 32"/>
              <a:gd name="T73" fmla="*/ 8 h 40"/>
              <a:gd name="T74" fmla="*/ 12 w 32"/>
              <a:gd name="T75" fmla="*/ 10 h 40"/>
              <a:gd name="T76" fmla="*/ 15 w 32"/>
              <a:gd name="T77" fmla="*/ 12 h 40"/>
              <a:gd name="T78" fmla="*/ 20 w 32"/>
              <a:gd name="T79" fmla="*/ 17 h 40"/>
              <a:gd name="T80" fmla="*/ 20 w 32"/>
              <a:gd name="T81" fmla="*/ 17 h 40"/>
              <a:gd name="T82" fmla="*/ 27 w 32"/>
              <a:gd name="T83" fmla="*/ 24 h 40"/>
              <a:gd name="T84" fmla="*/ 30 w 32"/>
              <a:gd name="T85" fmla="*/ 28 h 40"/>
              <a:gd name="T86" fmla="*/ 31 w 32"/>
              <a:gd name="T87" fmla="*/ 31 h 40"/>
              <a:gd name="T88" fmla="*/ 31 w 32"/>
              <a:gd name="T89" fmla="*/ 31 h 40"/>
              <a:gd name="T90" fmla="*/ 27 w 32"/>
              <a:gd name="T91" fmla="*/ 31 h 40"/>
              <a:gd name="T92" fmla="*/ 26 w 32"/>
              <a:gd name="T93" fmla="*/ 31 h 40"/>
              <a:gd name="T94" fmla="*/ 26 w 32"/>
              <a:gd name="T95" fmla="*/ 32 h 40"/>
              <a:gd name="T96" fmla="*/ 26 w 32"/>
              <a:gd name="T97" fmla="*/ 32 h 40"/>
              <a:gd name="T98" fmla="*/ 31 w 32"/>
              <a:gd name="T99" fmla="*/ 37 h 40"/>
              <a:gd name="T100" fmla="*/ 32 w 32"/>
              <a:gd name="T101" fmla="*/ 39 h 40"/>
              <a:gd name="T102" fmla="*/ 32 w 32"/>
              <a:gd name="T103" fmla="*/ 40 h 40"/>
              <a:gd name="T104" fmla="*/ 30 w 32"/>
              <a:gd name="T10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40">
                <a:moveTo>
                  <a:pt x="30" y="40"/>
                </a:moveTo>
                <a:lnTo>
                  <a:pt x="30" y="40"/>
                </a:lnTo>
                <a:lnTo>
                  <a:pt x="24" y="37"/>
                </a:lnTo>
                <a:lnTo>
                  <a:pt x="15" y="32"/>
                </a:lnTo>
                <a:lnTo>
                  <a:pt x="6" y="26"/>
                </a:lnTo>
                <a:lnTo>
                  <a:pt x="3" y="21"/>
                </a:lnTo>
                <a:lnTo>
                  <a:pt x="3" y="21"/>
                </a:lnTo>
                <a:lnTo>
                  <a:pt x="1" y="13"/>
                </a:lnTo>
                <a:lnTo>
                  <a:pt x="0" y="10"/>
                </a:lnTo>
                <a:lnTo>
                  <a:pt x="0" y="8"/>
                </a:lnTo>
                <a:lnTo>
                  <a:pt x="0" y="8"/>
                </a:lnTo>
                <a:lnTo>
                  <a:pt x="4" y="7"/>
                </a:lnTo>
                <a:lnTo>
                  <a:pt x="5" y="6"/>
                </a:lnTo>
                <a:lnTo>
                  <a:pt x="5" y="6"/>
                </a:lnTo>
                <a:lnTo>
                  <a:pt x="5" y="6"/>
                </a:lnTo>
                <a:lnTo>
                  <a:pt x="1" y="3"/>
                </a:lnTo>
                <a:lnTo>
                  <a:pt x="0" y="2"/>
                </a:lnTo>
                <a:lnTo>
                  <a:pt x="3" y="2"/>
                </a:lnTo>
                <a:lnTo>
                  <a:pt x="3" y="2"/>
                </a:lnTo>
                <a:lnTo>
                  <a:pt x="8" y="0"/>
                </a:lnTo>
                <a:lnTo>
                  <a:pt x="16" y="0"/>
                </a:lnTo>
                <a:lnTo>
                  <a:pt x="25" y="0"/>
                </a:lnTo>
                <a:lnTo>
                  <a:pt x="27" y="0"/>
                </a:lnTo>
                <a:lnTo>
                  <a:pt x="29" y="1"/>
                </a:lnTo>
                <a:lnTo>
                  <a:pt x="29" y="1"/>
                </a:lnTo>
                <a:lnTo>
                  <a:pt x="30" y="8"/>
                </a:lnTo>
                <a:lnTo>
                  <a:pt x="29" y="12"/>
                </a:lnTo>
                <a:lnTo>
                  <a:pt x="27" y="12"/>
                </a:lnTo>
                <a:lnTo>
                  <a:pt x="26" y="13"/>
                </a:lnTo>
                <a:lnTo>
                  <a:pt x="26" y="13"/>
                </a:lnTo>
                <a:lnTo>
                  <a:pt x="22" y="10"/>
                </a:lnTo>
                <a:lnTo>
                  <a:pt x="19" y="8"/>
                </a:lnTo>
                <a:lnTo>
                  <a:pt x="19" y="8"/>
                </a:lnTo>
                <a:lnTo>
                  <a:pt x="15" y="7"/>
                </a:lnTo>
                <a:lnTo>
                  <a:pt x="12" y="7"/>
                </a:lnTo>
                <a:lnTo>
                  <a:pt x="11" y="8"/>
                </a:lnTo>
                <a:lnTo>
                  <a:pt x="11" y="8"/>
                </a:lnTo>
                <a:lnTo>
                  <a:pt x="12" y="10"/>
                </a:lnTo>
                <a:lnTo>
                  <a:pt x="15" y="12"/>
                </a:lnTo>
                <a:lnTo>
                  <a:pt x="20" y="17"/>
                </a:lnTo>
                <a:lnTo>
                  <a:pt x="20" y="17"/>
                </a:lnTo>
                <a:lnTo>
                  <a:pt x="27" y="24"/>
                </a:lnTo>
                <a:lnTo>
                  <a:pt x="30" y="28"/>
                </a:lnTo>
                <a:lnTo>
                  <a:pt x="31" y="31"/>
                </a:lnTo>
                <a:lnTo>
                  <a:pt x="31" y="31"/>
                </a:lnTo>
                <a:lnTo>
                  <a:pt x="27" y="31"/>
                </a:lnTo>
                <a:lnTo>
                  <a:pt x="26" y="31"/>
                </a:lnTo>
                <a:lnTo>
                  <a:pt x="26" y="32"/>
                </a:lnTo>
                <a:lnTo>
                  <a:pt x="26" y="32"/>
                </a:lnTo>
                <a:lnTo>
                  <a:pt x="31" y="37"/>
                </a:lnTo>
                <a:lnTo>
                  <a:pt x="32" y="39"/>
                </a:lnTo>
                <a:lnTo>
                  <a:pt x="32" y="40"/>
                </a:lnTo>
                <a:lnTo>
                  <a:pt x="30" y="4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0" name="Freeform 1253"/>
          <p:cNvSpPr>
            <a:spLocks/>
          </p:cNvSpPr>
          <p:nvPr/>
        </p:nvSpPr>
        <p:spPr bwMode="gray">
          <a:xfrm>
            <a:off x="9304242" y="2140927"/>
            <a:ext cx="60850" cy="25705"/>
          </a:xfrm>
          <a:custGeom>
            <a:avLst/>
            <a:gdLst>
              <a:gd name="T0" fmla="*/ 36 w 36"/>
              <a:gd name="T1" fmla="*/ 11 h 15"/>
              <a:gd name="T2" fmla="*/ 36 w 36"/>
              <a:gd name="T3" fmla="*/ 11 h 15"/>
              <a:gd name="T4" fmla="*/ 24 w 36"/>
              <a:gd name="T5" fmla="*/ 14 h 15"/>
              <a:gd name="T6" fmla="*/ 18 w 36"/>
              <a:gd name="T7" fmla="*/ 15 h 15"/>
              <a:gd name="T8" fmla="*/ 13 w 36"/>
              <a:gd name="T9" fmla="*/ 15 h 15"/>
              <a:gd name="T10" fmla="*/ 13 w 36"/>
              <a:gd name="T11" fmla="*/ 15 h 15"/>
              <a:gd name="T12" fmla="*/ 5 w 36"/>
              <a:gd name="T13" fmla="*/ 12 h 15"/>
              <a:gd name="T14" fmla="*/ 1 w 36"/>
              <a:gd name="T15" fmla="*/ 11 h 15"/>
              <a:gd name="T16" fmla="*/ 0 w 36"/>
              <a:gd name="T17" fmla="*/ 10 h 15"/>
              <a:gd name="T18" fmla="*/ 0 w 36"/>
              <a:gd name="T19" fmla="*/ 9 h 15"/>
              <a:gd name="T20" fmla="*/ 0 w 36"/>
              <a:gd name="T21" fmla="*/ 9 h 15"/>
              <a:gd name="T22" fmla="*/ 6 w 36"/>
              <a:gd name="T23" fmla="*/ 1 h 15"/>
              <a:gd name="T24" fmla="*/ 6 w 36"/>
              <a:gd name="T25" fmla="*/ 1 h 15"/>
              <a:gd name="T26" fmla="*/ 8 w 36"/>
              <a:gd name="T27" fmla="*/ 0 h 15"/>
              <a:gd name="T28" fmla="*/ 12 w 36"/>
              <a:gd name="T29" fmla="*/ 0 h 15"/>
              <a:gd name="T30" fmla="*/ 16 w 36"/>
              <a:gd name="T31" fmla="*/ 0 h 15"/>
              <a:gd name="T32" fmla="*/ 20 w 36"/>
              <a:gd name="T33" fmla="*/ 1 h 15"/>
              <a:gd name="T34" fmla="*/ 20 w 36"/>
              <a:gd name="T35" fmla="*/ 1 h 15"/>
              <a:gd name="T36" fmla="*/ 31 w 36"/>
              <a:gd name="T37" fmla="*/ 6 h 15"/>
              <a:gd name="T38" fmla="*/ 34 w 36"/>
              <a:gd name="T39" fmla="*/ 9 h 15"/>
              <a:gd name="T40" fmla="*/ 36 w 36"/>
              <a:gd name="T41" fmla="*/ 10 h 15"/>
              <a:gd name="T42" fmla="*/ 36 w 36"/>
              <a:gd name="T4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5">
                <a:moveTo>
                  <a:pt x="36" y="11"/>
                </a:moveTo>
                <a:lnTo>
                  <a:pt x="36" y="11"/>
                </a:lnTo>
                <a:lnTo>
                  <a:pt x="24" y="14"/>
                </a:lnTo>
                <a:lnTo>
                  <a:pt x="18" y="15"/>
                </a:lnTo>
                <a:lnTo>
                  <a:pt x="13" y="15"/>
                </a:lnTo>
                <a:lnTo>
                  <a:pt x="13" y="15"/>
                </a:lnTo>
                <a:lnTo>
                  <a:pt x="5" y="12"/>
                </a:lnTo>
                <a:lnTo>
                  <a:pt x="1" y="11"/>
                </a:lnTo>
                <a:lnTo>
                  <a:pt x="0" y="10"/>
                </a:lnTo>
                <a:lnTo>
                  <a:pt x="0" y="9"/>
                </a:lnTo>
                <a:lnTo>
                  <a:pt x="0" y="9"/>
                </a:lnTo>
                <a:lnTo>
                  <a:pt x="6" y="1"/>
                </a:lnTo>
                <a:lnTo>
                  <a:pt x="6" y="1"/>
                </a:lnTo>
                <a:lnTo>
                  <a:pt x="8" y="0"/>
                </a:lnTo>
                <a:lnTo>
                  <a:pt x="12" y="0"/>
                </a:lnTo>
                <a:lnTo>
                  <a:pt x="16" y="0"/>
                </a:lnTo>
                <a:lnTo>
                  <a:pt x="20" y="1"/>
                </a:lnTo>
                <a:lnTo>
                  <a:pt x="20" y="1"/>
                </a:lnTo>
                <a:lnTo>
                  <a:pt x="31" y="6"/>
                </a:lnTo>
                <a:lnTo>
                  <a:pt x="34" y="9"/>
                </a:lnTo>
                <a:lnTo>
                  <a:pt x="36" y="10"/>
                </a:lnTo>
                <a:lnTo>
                  <a:pt x="36" y="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1" name="Freeform 1255"/>
          <p:cNvSpPr>
            <a:spLocks/>
          </p:cNvSpPr>
          <p:nvPr/>
        </p:nvSpPr>
        <p:spPr bwMode="gray">
          <a:xfrm>
            <a:off x="9419180" y="2010689"/>
            <a:ext cx="13522" cy="25705"/>
          </a:xfrm>
          <a:custGeom>
            <a:avLst/>
            <a:gdLst>
              <a:gd name="T0" fmla="*/ 3 w 8"/>
              <a:gd name="T1" fmla="*/ 15 h 15"/>
              <a:gd name="T2" fmla="*/ 3 w 8"/>
              <a:gd name="T3" fmla="*/ 15 h 15"/>
              <a:gd name="T4" fmla="*/ 2 w 8"/>
              <a:gd name="T5" fmla="*/ 15 h 15"/>
              <a:gd name="T6" fmla="*/ 1 w 8"/>
              <a:gd name="T7" fmla="*/ 13 h 15"/>
              <a:gd name="T8" fmla="*/ 0 w 8"/>
              <a:gd name="T9" fmla="*/ 7 h 15"/>
              <a:gd name="T10" fmla="*/ 0 w 8"/>
              <a:gd name="T11" fmla="*/ 2 h 15"/>
              <a:gd name="T12" fmla="*/ 0 w 8"/>
              <a:gd name="T13" fmla="*/ 0 h 15"/>
              <a:gd name="T14" fmla="*/ 0 w 8"/>
              <a:gd name="T15" fmla="*/ 0 h 15"/>
              <a:gd name="T16" fmla="*/ 0 w 8"/>
              <a:gd name="T17" fmla="*/ 0 h 15"/>
              <a:gd name="T18" fmla="*/ 5 w 8"/>
              <a:gd name="T19" fmla="*/ 0 h 15"/>
              <a:gd name="T20" fmla="*/ 6 w 8"/>
              <a:gd name="T21" fmla="*/ 1 h 15"/>
              <a:gd name="T22" fmla="*/ 6 w 8"/>
              <a:gd name="T23" fmla="*/ 2 h 15"/>
              <a:gd name="T24" fmla="*/ 6 w 8"/>
              <a:gd name="T25" fmla="*/ 2 h 15"/>
              <a:gd name="T26" fmla="*/ 6 w 8"/>
              <a:gd name="T27" fmla="*/ 3 h 15"/>
              <a:gd name="T28" fmla="*/ 7 w 8"/>
              <a:gd name="T29" fmla="*/ 6 h 15"/>
              <a:gd name="T30" fmla="*/ 8 w 8"/>
              <a:gd name="T31" fmla="*/ 10 h 15"/>
              <a:gd name="T32" fmla="*/ 8 w 8"/>
              <a:gd name="T33" fmla="*/ 10 h 15"/>
              <a:gd name="T34" fmla="*/ 7 w 8"/>
              <a:gd name="T35" fmla="*/ 13 h 15"/>
              <a:gd name="T36" fmla="*/ 6 w 8"/>
              <a:gd name="T37" fmla="*/ 15 h 15"/>
              <a:gd name="T38" fmla="*/ 3 w 8"/>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5">
                <a:moveTo>
                  <a:pt x="3" y="15"/>
                </a:moveTo>
                <a:lnTo>
                  <a:pt x="3" y="15"/>
                </a:lnTo>
                <a:lnTo>
                  <a:pt x="2" y="15"/>
                </a:lnTo>
                <a:lnTo>
                  <a:pt x="1" y="13"/>
                </a:lnTo>
                <a:lnTo>
                  <a:pt x="0" y="7"/>
                </a:lnTo>
                <a:lnTo>
                  <a:pt x="0" y="2"/>
                </a:lnTo>
                <a:lnTo>
                  <a:pt x="0" y="0"/>
                </a:lnTo>
                <a:lnTo>
                  <a:pt x="0" y="0"/>
                </a:lnTo>
                <a:lnTo>
                  <a:pt x="0" y="0"/>
                </a:lnTo>
                <a:lnTo>
                  <a:pt x="5" y="0"/>
                </a:lnTo>
                <a:lnTo>
                  <a:pt x="6" y="1"/>
                </a:lnTo>
                <a:lnTo>
                  <a:pt x="6" y="2"/>
                </a:lnTo>
                <a:lnTo>
                  <a:pt x="6" y="2"/>
                </a:lnTo>
                <a:lnTo>
                  <a:pt x="6" y="3"/>
                </a:lnTo>
                <a:lnTo>
                  <a:pt x="7" y="6"/>
                </a:lnTo>
                <a:lnTo>
                  <a:pt x="8" y="10"/>
                </a:lnTo>
                <a:lnTo>
                  <a:pt x="8" y="10"/>
                </a:lnTo>
                <a:lnTo>
                  <a:pt x="7" y="13"/>
                </a:lnTo>
                <a:lnTo>
                  <a:pt x="6" y="15"/>
                </a:lnTo>
                <a:lnTo>
                  <a:pt x="3"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2" name="Freeform 1257"/>
          <p:cNvSpPr>
            <a:spLocks/>
          </p:cNvSpPr>
          <p:nvPr/>
        </p:nvSpPr>
        <p:spPr bwMode="gray">
          <a:xfrm>
            <a:off x="9449604" y="1972988"/>
            <a:ext cx="37186" cy="46269"/>
          </a:xfrm>
          <a:custGeom>
            <a:avLst/>
            <a:gdLst>
              <a:gd name="T0" fmla="*/ 20 w 22"/>
              <a:gd name="T1" fmla="*/ 23 h 27"/>
              <a:gd name="T2" fmla="*/ 20 w 22"/>
              <a:gd name="T3" fmla="*/ 23 h 27"/>
              <a:gd name="T4" fmla="*/ 15 w 22"/>
              <a:gd name="T5" fmla="*/ 25 h 27"/>
              <a:gd name="T6" fmla="*/ 7 w 22"/>
              <a:gd name="T7" fmla="*/ 27 h 27"/>
              <a:gd name="T8" fmla="*/ 7 w 22"/>
              <a:gd name="T9" fmla="*/ 27 h 27"/>
              <a:gd name="T10" fmla="*/ 5 w 22"/>
              <a:gd name="T11" fmla="*/ 25 h 27"/>
              <a:gd name="T12" fmla="*/ 1 w 22"/>
              <a:gd name="T13" fmla="*/ 24 h 27"/>
              <a:gd name="T14" fmla="*/ 0 w 22"/>
              <a:gd name="T15" fmla="*/ 22 h 27"/>
              <a:gd name="T16" fmla="*/ 0 w 22"/>
              <a:gd name="T17" fmla="*/ 21 h 27"/>
              <a:gd name="T18" fmla="*/ 0 w 22"/>
              <a:gd name="T19" fmla="*/ 19 h 27"/>
              <a:gd name="T20" fmla="*/ 0 w 22"/>
              <a:gd name="T21" fmla="*/ 19 h 27"/>
              <a:gd name="T22" fmla="*/ 1 w 22"/>
              <a:gd name="T23" fmla="*/ 16 h 27"/>
              <a:gd name="T24" fmla="*/ 3 w 22"/>
              <a:gd name="T25" fmla="*/ 11 h 27"/>
              <a:gd name="T26" fmla="*/ 3 w 22"/>
              <a:gd name="T27" fmla="*/ 6 h 27"/>
              <a:gd name="T28" fmla="*/ 4 w 22"/>
              <a:gd name="T29" fmla="*/ 3 h 27"/>
              <a:gd name="T30" fmla="*/ 4 w 22"/>
              <a:gd name="T31" fmla="*/ 3 h 27"/>
              <a:gd name="T32" fmla="*/ 5 w 22"/>
              <a:gd name="T33" fmla="*/ 2 h 27"/>
              <a:gd name="T34" fmla="*/ 7 w 22"/>
              <a:gd name="T35" fmla="*/ 1 h 27"/>
              <a:gd name="T36" fmla="*/ 10 w 22"/>
              <a:gd name="T37" fmla="*/ 2 h 27"/>
              <a:gd name="T38" fmla="*/ 12 w 22"/>
              <a:gd name="T39" fmla="*/ 1 h 27"/>
              <a:gd name="T40" fmla="*/ 12 w 22"/>
              <a:gd name="T41" fmla="*/ 1 h 27"/>
              <a:gd name="T42" fmla="*/ 16 w 22"/>
              <a:gd name="T43" fmla="*/ 0 h 27"/>
              <a:gd name="T44" fmla="*/ 17 w 22"/>
              <a:gd name="T45" fmla="*/ 0 h 27"/>
              <a:gd name="T46" fmla="*/ 19 w 22"/>
              <a:gd name="T47" fmla="*/ 1 h 27"/>
              <a:gd name="T48" fmla="*/ 19 w 22"/>
              <a:gd name="T49" fmla="*/ 1 h 27"/>
              <a:gd name="T50" fmla="*/ 20 w 22"/>
              <a:gd name="T51" fmla="*/ 2 h 27"/>
              <a:gd name="T52" fmla="*/ 20 w 22"/>
              <a:gd name="T53" fmla="*/ 3 h 27"/>
              <a:gd name="T54" fmla="*/ 19 w 22"/>
              <a:gd name="T55" fmla="*/ 6 h 27"/>
              <a:gd name="T56" fmla="*/ 17 w 22"/>
              <a:gd name="T57" fmla="*/ 8 h 27"/>
              <a:gd name="T58" fmla="*/ 17 w 22"/>
              <a:gd name="T59" fmla="*/ 8 h 27"/>
              <a:gd name="T60" fmla="*/ 15 w 22"/>
              <a:gd name="T61" fmla="*/ 11 h 27"/>
              <a:gd name="T62" fmla="*/ 15 w 22"/>
              <a:gd name="T63" fmla="*/ 12 h 27"/>
              <a:gd name="T64" fmla="*/ 16 w 22"/>
              <a:gd name="T65" fmla="*/ 14 h 27"/>
              <a:gd name="T66" fmla="*/ 20 w 22"/>
              <a:gd name="T67" fmla="*/ 14 h 27"/>
              <a:gd name="T68" fmla="*/ 20 w 22"/>
              <a:gd name="T69" fmla="*/ 14 h 27"/>
              <a:gd name="T70" fmla="*/ 22 w 22"/>
              <a:gd name="T71" fmla="*/ 16 h 27"/>
              <a:gd name="T72" fmla="*/ 22 w 22"/>
              <a:gd name="T73" fmla="*/ 18 h 27"/>
              <a:gd name="T74" fmla="*/ 22 w 22"/>
              <a:gd name="T75" fmla="*/ 21 h 27"/>
              <a:gd name="T76" fmla="*/ 20 w 22"/>
              <a:gd name="T7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7">
                <a:moveTo>
                  <a:pt x="20" y="23"/>
                </a:moveTo>
                <a:lnTo>
                  <a:pt x="20" y="23"/>
                </a:lnTo>
                <a:lnTo>
                  <a:pt x="15" y="25"/>
                </a:lnTo>
                <a:lnTo>
                  <a:pt x="7" y="27"/>
                </a:lnTo>
                <a:lnTo>
                  <a:pt x="7" y="27"/>
                </a:lnTo>
                <a:lnTo>
                  <a:pt x="5" y="25"/>
                </a:lnTo>
                <a:lnTo>
                  <a:pt x="1" y="24"/>
                </a:lnTo>
                <a:lnTo>
                  <a:pt x="0" y="22"/>
                </a:lnTo>
                <a:lnTo>
                  <a:pt x="0" y="21"/>
                </a:lnTo>
                <a:lnTo>
                  <a:pt x="0" y="19"/>
                </a:lnTo>
                <a:lnTo>
                  <a:pt x="0" y="19"/>
                </a:lnTo>
                <a:lnTo>
                  <a:pt x="1" y="16"/>
                </a:lnTo>
                <a:lnTo>
                  <a:pt x="3" y="11"/>
                </a:lnTo>
                <a:lnTo>
                  <a:pt x="3" y="6"/>
                </a:lnTo>
                <a:lnTo>
                  <a:pt x="4" y="3"/>
                </a:lnTo>
                <a:lnTo>
                  <a:pt x="4" y="3"/>
                </a:lnTo>
                <a:lnTo>
                  <a:pt x="5" y="2"/>
                </a:lnTo>
                <a:lnTo>
                  <a:pt x="7" y="1"/>
                </a:lnTo>
                <a:lnTo>
                  <a:pt x="10" y="2"/>
                </a:lnTo>
                <a:lnTo>
                  <a:pt x="12" y="1"/>
                </a:lnTo>
                <a:lnTo>
                  <a:pt x="12" y="1"/>
                </a:lnTo>
                <a:lnTo>
                  <a:pt x="16" y="0"/>
                </a:lnTo>
                <a:lnTo>
                  <a:pt x="17" y="0"/>
                </a:lnTo>
                <a:lnTo>
                  <a:pt x="19" y="1"/>
                </a:lnTo>
                <a:lnTo>
                  <a:pt x="19" y="1"/>
                </a:lnTo>
                <a:lnTo>
                  <a:pt x="20" y="2"/>
                </a:lnTo>
                <a:lnTo>
                  <a:pt x="20" y="3"/>
                </a:lnTo>
                <a:lnTo>
                  <a:pt x="19" y="6"/>
                </a:lnTo>
                <a:lnTo>
                  <a:pt x="17" y="8"/>
                </a:lnTo>
                <a:lnTo>
                  <a:pt x="17" y="8"/>
                </a:lnTo>
                <a:lnTo>
                  <a:pt x="15" y="11"/>
                </a:lnTo>
                <a:lnTo>
                  <a:pt x="15" y="12"/>
                </a:lnTo>
                <a:lnTo>
                  <a:pt x="16" y="14"/>
                </a:lnTo>
                <a:lnTo>
                  <a:pt x="20" y="14"/>
                </a:lnTo>
                <a:lnTo>
                  <a:pt x="20" y="14"/>
                </a:lnTo>
                <a:lnTo>
                  <a:pt x="22" y="16"/>
                </a:lnTo>
                <a:lnTo>
                  <a:pt x="22" y="18"/>
                </a:lnTo>
                <a:lnTo>
                  <a:pt x="22" y="21"/>
                </a:lnTo>
                <a:lnTo>
                  <a:pt x="20" y="2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3" name="Freeform 1261"/>
          <p:cNvSpPr>
            <a:spLocks/>
          </p:cNvSpPr>
          <p:nvPr/>
        </p:nvSpPr>
        <p:spPr bwMode="gray">
          <a:xfrm>
            <a:off x="9473268" y="1738217"/>
            <a:ext cx="10141" cy="25705"/>
          </a:xfrm>
          <a:custGeom>
            <a:avLst/>
            <a:gdLst>
              <a:gd name="T0" fmla="*/ 0 w 6"/>
              <a:gd name="T1" fmla="*/ 15 h 15"/>
              <a:gd name="T2" fmla="*/ 0 w 6"/>
              <a:gd name="T3" fmla="*/ 15 h 15"/>
              <a:gd name="T4" fmla="*/ 0 w 6"/>
              <a:gd name="T5" fmla="*/ 12 h 15"/>
              <a:gd name="T6" fmla="*/ 0 w 6"/>
              <a:gd name="T7" fmla="*/ 6 h 15"/>
              <a:gd name="T8" fmla="*/ 1 w 6"/>
              <a:gd name="T9" fmla="*/ 1 h 15"/>
              <a:gd name="T10" fmla="*/ 2 w 6"/>
              <a:gd name="T11" fmla="*/ 0 h 15"/>
              <a:gd name="T12" fmla="*/ 5 w 6"/>
              <a:gd name="T13" fmla="*/ 0 h 15"/>
              <a:gd name="T14" fmla="*/ 5 w 6"/>
              <a:gd name="T15" fmla="*/ 0 h 15"/>
              <a:gd name="T16" fmla="*/ 6 w 6"/>
              <a:gd name="T17" fmla="*/ 0 h 15"/>
              <a:gd name="T18" fmla="*/ 6 w 6"/>
              <a:gd name="T19" fmla="*/ 2 h 15"/>
              <a:gd name="T20" fmla="*/ 5 w 6"/>
              <a:gd name="T21" fmla="*/ 7 h 15"/>
              <a:gd name="T22" fmla="*/ 2 w 6"/>
              <a:gd name="T23" fmla="*/ 12 h 15"/>
              <a:gd name="T24" fmla="*/ 1 w 6"/>
              <a:gd name="T25" fmla="*/ 15 h 15"/>
              <a:gd name="T26" fmla="*/ 0 w 6"/>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5">
                <a:moveTo>
                  <a:pt x="0" y="15"/>
                </a:moveTo>
                <a:lnTo>
                  <a:pt x="0" y="15"/>
                </a:lnTo>
                <a:lnTo>
                  <a:pt x="0" y="12"/>
                </a:lnTo>
                <a:lnTo>
                  <a:pt x="0" y="6"/>
                </a:lnTo>
                <a:lnTo>
                  <a:pt x="1" y="1"/>
                </a:lnTo>
                <a:lnTo>
                  <a:pt x="2" y="0"/>
                </a:lnTo>
                <a:lnTo>
                  <a:pt x="5" y="0"/>
                </a:lnTo>
                <a:lnTo>
                  <a:pt x="5" y="0"/>
                </a:lnTo>
                <a:lnTo>
                  <a:pt x="6" y="0"/>
                </a:lnTo>
                <a:lnTo>
                  <a:pt x="6" y="2"/>
                </a:lnTo>
                <a:lnTo>
                  <a:pt x="5" y="7"/>
                </a:lnTo>
                <a:lnTo>
                  <a:pt x="2" y="12"/>
                </a:lnTo>
                <a:lnTo>
                  <a:pt x="1" y="15"/>
                </a:lnTo>
                <a:lnTo>
                  <a:pt x="0"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4" name="Freeform 1338"/>
          <p:cNvSpPr>
            <a:spLocks/>
          </p:cNvSpPr>
          <p:nvPr/>
        </p:nvSpPr>
        <p:spPr bwMode="gray">
          <a:xfrm>
            <a:off x="8317127" y="6252005"/>
            <a:ext cx="21973" cy="8568"/>
          </a:xfrm>
          <a:custGeom>
            <a:avLst/>
            <a:gdLst>
              <a:gd name="T0" fmla="*/ 11 w 13"/>
              <a:gd name="T1" fmla="*/ 5 h 5"/>
              <a:gd name="T2" fmla="*/ 11 w 13"/>
              <a:gd name="T3" fmla="*/ 5 h 5"/>
              <a:gd name="T4" fmla="*/ 9 w 13"/>
              <a:gd name="T5" fmla="*/ 5 h 5"/>
              <a:gd name="T6" fmla="*/ 4 w 13"/>
              <a:gd name="T7" fmla="*/ 3 h 5"/>
              <a:gd name="T8" fmla="*/ 2 w 13"/>
              <a:gd name="T9" fmla="*/ 2 h 5"/>
              <a:gd name="T10" fmla="*/ 0 w 13"/>
              <a:gd name="T11" fmla="*/ 1 h 5"/>
              <a:gd name="T12" fmla="*/ 2 w 13"/>
              <a:gd name="T13" fmla="*/ 0 h 5"/>
              <a:gd name="T14" fmla="*/ 2 w 13"/>
              <a:gd name="T15" fmla="*/ 0 h 5"/>
              <a:gd name="T16" fmla="*/ 5 w 13"/>
              <a:gd name="T17" fmla="*/ 0 h 5"/>
              <a:gd name="T18" fmla="*/ 9 w 13"/>
              <a:gd name="T19" fmla="*/ 0 h 5"/>
              <a:gd name="T20" fmla="*/ 13 w 13"/>
              <a:gd name="T21" fmla="*/ 2 h 5"/>
              <a:gd name="T22" fmla="*/ 13 w 13"/>
              <a:gd name="T23" fmla="*/ 3 h 5"/>
              <a:gd name="T24" fmla="*/ 11 w 13"/>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
                <a:moveTo>
                  <a:pt x="11" y="5"/>
                </a:moveTo>
                <a:lnTo>
                  <a:pt x="11" y="5"/>
                </a:lnTo>
                <a:lnTo>
                  <a:pt x="9" y="5"/>
                </a:lnTo>
                <a:lnTo>
                  <a:pt x="4" y="3"/>
                </a:lnTo>
                <a:lnTo>
                  <a:pt x="2" y="2"/>
                </a:lnTo>
                <a:lnTo>
                  <a:pt x="0" y="1"/>
                </a:lnTo>
                <a:lnTo>
                  <a:pt x="2" y="0"/>
                </a:lnTo>
                <a:lnTo>
                  <a:pt x="2" y="0"/>
                </a:lnTo>
                <a:lnTo>
                  <a:pt x="5" y="0"/>
                </a:lnTo>
                <a:lnTo>
                  <a:pt x="9" y="0"/>
                </a:lnTo>
                <a:lnTo>
                  <a:pt x="13" y="2"/>
                </a:lnTo>
                <a:lnTo>
                  <a:pt x="13" y="3"/>
                </a:lnTo>
                <a:lnTo>
                  <a:pt x="11"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5" name="Freeform 1340"/>
          <p:cNvSpPr>
            <a:spLocks/>
          </p:cNvSpPr>
          <p:nvPr/>
        </p:nvSpPr>
        <p:spPr bwMode="gray">
          <a:xfrm>
            <a:off x="8271490" y="6253718"/>
            <a:ext cx="27044" cy="10282"/>
          </a:xfrm>
          <a:custGeom>
            <a:avLst/>
            <a:gdLst>
              <a:gd name="T0" fmla="*/ 16 w 16"/>
              <a:gd name="T1" fmla="*/ 1 h 6"/>
              <a:gd name="T2" fmla="*/ 16 w 16"/>
              <a:gd name="T3" fmla="*/ 1 h 6"/>
              <a:gd name="T4" fmla="*/ 11 w 16"/>
              <a:gd name="T5" fmla="*/ 5 h 6"/>
              <a:gd name="T6" fmla="*/ 10 w 16"/>
              <a:gd name="T7" fmla="*/ 6 h 6"/>
              <a:gd name="T8" fmla="*/ 8 w 16"/>
              <a:gd name="T9" fmla="*/ 6 h 6"/>
              <a:gd name="T10" fmla="*/ 8 w 16"/>
              <a:gd name="T11" fmla="*/ 6 h 6"/>
              <a:gd name="T12" fmla="*/ 3 w 16"/>
              <a:gd name="T13" fmla="*/ 4 h 6"/>
              <a:gd name="T14" fmla="*/ 0 w 16"/>
              <a:gd name="T15" fmla="*/ 2 h 6"/>
              <a:gd name="T16" fmla="*/ 1 w 16"/>
              <a:gd name="T17" fmla="*/ 1 h 6"/>
              <a:gd name="T18" fmla="*/ 1 w 16"/>
              <a:gd name="T19" fmla="*/ 1 h 6"/>
              <a:gd name="T20" fmla="*/ 5 w 16"/>
              <a:gd name="T21" fmla="*/ 0 h 6"/>
              <a:gd name="T22" fmla="*/ 10 w 16"/>
              <a:gd name="T23" fmla="*/ 0 h 6"/>
              <a:gd name="T24" fmla="*/ 15 w 16"/>
              <a:gd name="T25" fmla="*/ 0 h 6"/>
              <a:gd name="T26" fmla="*/ 16 w 16"/>
              <a:gd name="T27" fmla="*/ 0 h 6"/>
              <a:gd name="T28" fmla="*/ 16 w 16"/>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6">
                <a:moveTo>
                  <a:pt x="16" y="1"/>
                </a:moveTo>
                <a:lnTo>
                  <a:pt x="16" y="1"/>
                </a:lnTo>
                <a:lnTo>
                  <a:pt x="11" y="5"/>
                </a:lnTo>
                <a:lnTo>
                  <a:pt x="10" y="6"/>
                </a:lnTo>
                <a:lnTo>
                  <a:pt x="8" y="6"/>
                </a:lnTo>
                <a:lnTo>
                  <a:pt x="8" y="6"/>
                </a:lnTo>
                <a:lnTo>
                  <a:pt x="3" y="4"/>
                </a:lnTo>
                <a:lnTo>
                  <a:pt x="0" y="2"/>
                </a:lnTo>
                <a:lnTo>
                  <a:pt x="1" y="1"/>
                </a:lnTo>
                <a:lnTo>
                  <a:pt x="1" y="1"/>
                </a:lnTo>
                <a:lnTo>
                  <a:pt x="5" y="0"/>
                </a:lnTo>
                <a:lnTo>
                  <a:pt x="10" y="0"/>
                </a:lnTo>
                <a:lnTo>
                  <a:pt x="15" y="0"/>
                </a:lnTo>
                <a:lnTo>
                  <a:pt x="16" y="0"/>
                </a:lnTo>
                <a:lnTo>
                  <a:pt x="16"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6" name="Freeform 1346"/>
          <p:cNvSpPr>
            <a:spLocks/>
          </p:cNvSpPr>
          <p:nvPr/>
        </p:nvSpPr>
        <p:spPr bwMode="gray">
          <a:xfrm>
            <a:off x="8514888" y="6106343"/>
            <a:ext cx="33805" cy="32559"/>
          </a:xfrm>
          <a:custGeom>
            <a:avLst/>
            <a:gdLst>
              <a:gd name="T0" fmla="*/ 5 w 20"/>
              <a:gd name="T1" fmla="*/ 19 h 19"/>
              <a:gd name="T2" fmla="*/ 5 w 20"/>
              <a:gd name="T3" fmla="*/ 19 h 19"/>
              <a:gd name="T4" fmla="*/ 3 w 20"/>
              <a:gd name="T5" fmla="*/ 19 h 19"/>
              <a:gd name="T6" fmla="*/ 2 w 20"/>
              <a:gd name="T7" fmla="*/ 18 h 19"/>
              <a:gd name="T8" fmla="*/ 0 w 20"/>
              <a:gd name="T9" fmla="*/ 16 h 19"/>
              <a:gd name="T10" fmla="*/ 2 w 20"/>
              <a:gd name="T11" fmla="*/ 13 h 19"/>
              <a:gd name="T12" fmla="*/ 2 w 20"/>
              <a:gd name="T13" fmla="*/ 13 h 19"/>
              <a:gd name="T14" fmla="*/ 4 w 20"/>
              <a:gd name="T15" fmla="*/ 12 h 19"/>
              <a:gd name="T16" fmla="*/ 6 w 20"/>
              <a:gd name="T17" fmla="*/ 11 h 19"/>
              <a:gd name="T18" fmla="*/ 8 w 20"/>
              <a:gd name="T19" fmla="*/ 10 h 19"/>
              <a:gd name="T20" fmla="*/ 9 w 20"/>
              <a:gd name="T21" fmla="*/ 7 h 19"/>
              <a:gd name="T22" fmla="*/ 9 w 20"/>
              <a:gd name="T23" fmla="*/ 7 h 19"/>
              <a:gd name="T24" fmla="*/ 9 w 20"/>
              <a:gd name="T25" fmla="*/ 2 h 19"/>
              <a:gd name="T26" fmla="*/ 10 w 20"/>
              <a:gd name="T27" fmla="*/ 1 h 19"/>
              <a:gd name="T28" fmla="*/ 11 w 20"/>
              <a:gd name="T29" fmla="*/ 0 h 19"/>
              <a:gd name="T30" fmla="*/ 11 w 20"/>
              <a:gd name="T31" fmla="*/ 0 h 19"/>
              <a:gd name="T32" fmla="*/ 14 w 20"/>
              <a:gd name="T33" fmla="*/ 0 h 19"/>
              <a:gd name="T34" fmla="*/ 16 w 20"/>
              <a:gd name="T35" fmla="*/ 1 h 19"/>
              <a:gd name="T36" fmla="*/ 19 w 20"/>
              <a:gd name="T37" fmla="*/ 2 h 19"/>
              <a:gd name="T38" fmla="*/ 20 w 20"/>
              <a:gd name="T39" fmla="*/ 5 h 19"/>
              <a:gd name="T40" fmla="*/ 20 w 20"/>
              <a:gd name="T41" fmla="*/ 5 h 19"/>
              <a:gd name="T42" fmla="*/ 16 w 20"/>
              <a:gd name="T43" fmla="*/ 8 h 19"/>
              <a:gd name="T44" fmla="*/ 14 w 20"/>
              <a:gd name="T45" fmla="*/ 11 h 19"/>
              <a:gd name="T46" fmla="*/ 14 w 20"/>
              <a:gd name="T47" fmla="*/ 11 h 19"/>
              <a:gd name="T48" fmla="*/ 11 w 20"/>
              <a:gd name="T49" fmla="*/ 16 h 19"/>
              <a:gd name="T50" fmla="*/ 9 w 20"/>
              <a:gd name="T51" fmla="*/ 18 h 19"/>
              <a:gd name="T52" fmla="*/ 5 w 20"/>
              <a:gd name="T5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9">
                <a:moveTo>
                  <a:pt x="5" y="19"/>
                </a:moveTo>
                <a:lnTo>
                  <a:pt x="5" y="19"/>
                </a:lnTo>
                <a:lnTo>
                  <a:pt x="3" y="19"/>
                </a:lnTo>
                <a:lnTo>
                  <a:pt x="2" y="18"/>
                </a:lnTo>
                <a:lnTo>
                  <a:pt x="0" y="16"/>
                </a:lnTo>
                <a:lnTo>
                  <a:pt x="2" y="13"/>
                </a:lnTo>
                <a:lnTo>
                  <a:pt x="2" y="13"/>
                </a:lnTo>
                <a:lnTo>
                  <a:pt x="4" y="12"/>
                </a:lnTo>
                <a:lnTo>
                  <a:pt x="6" y="11"/>
                </a:lnTo>
                <a:lnTo>
                  <a:pt x="8" y="10"/>
                </a:lnTo>
                <a:lnTo>
                  <a:pt x="9" y="7"/>
                </a:lnTo>
                <a:lnTo>
                  <a:pt x="9" y="7"/>
                </a:lnTo>
                <a:lnTo>
                  <a:pt x="9" y="2"/>
                </a:lnTo>
                <a:lnTo>
                  <a:pt x="10" y="1"/>
                </a:lnTo>
                <a:lnTo>
                  <a:pt x="11" y="0"/>
                </a:lnTo>
                <a:lnTo>
                  <a:pt x="11" y="0"/>
                </a:lnTo>
                <a:lnTo>
                  <a:pt x="14" y="0"/>
                </a:lnTo>
                <a:lnTo>
                  <a:pt x="16" y="1"/>
                </a:lnTo>
                <a:lnTo>
                  <a:pt x="19" y="2"/>
                </a:lnTo>
                <a:lnTo>
                  <a:pt x="20" y="5"/>
                </a:lnTo>
                <a:lnTo>
                  <a:pt x="20" y="5"/>
                </a:lnTo>
                <a:lnTo>
                  <a:pt x="16" y="8"/>
                </a:lnTo>
                <a:lnTo>
                  <a:pt x="14" y="11"/>
                </a:lnTo>
                <a:lnTo>
                  <a:pt x="14" y="11"/>
                </a:lnTo>
                <a:lnTo>
                  <a:pt x="11" y="16"/>
                </a:lnTo>
                <a:lnTo>
                  <a:pt x="9" y="18"/>
                </a:lnTo>
                <a:lnTo>
                  <a:pt x="5" y="1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7" name="Freeform 1348"/>
          <p:cNvSpPr>
            <a:spLocks/>
          </p:cNvSpPr>
          <p:nvPr/>
        </p:nvSpPr>
        <p:spPr bwMode="gray">
          <a:xfrm>
            <a:off x="8178525" y="4277865"/>
            <a:ext cx="35496" cy="8568"/>
          </a:xfrm>
          <a:custGeom>
            <a:avLst/>
            <a:gdLst>
              <a:gd name="T0" fmla="*/ 20 w 21"/>
              <a:gd name="T1" fmla="*/ 5 h 5"/>
              <a:gd name="T2" fmla="*/ 20 w 21"/>
              <a:gd name="T3" fmla="*/ 5 h 5"/>
              <a:gd name="T4" fmla="*/ 17 w 21"/>
              <a:gd name="T5" fmla="*/ 5 h 5"/>
              <a:gd name="T6" fmla="*/ 12 w 21"/>
              <a:gd name="T7" fmla="*/ 5 h 5"/>
              <a:gd name="T8" fmla="*/ 1 w 21"/>
              <a:gd name="T9" fmla="*/ 3 h 5"/>
              <a:gd name="T10" fmla="*/ 1 w 21"/>
              <a:gd name="T11" fmla="*/ 3 h 5"/>
              <a:gd name="T12" fmla="*/ 0 w 21"/>
              <a:gd name="T13" fmla="*/ 2 h 5"/>
              <a:gd name="T14" fmla="*/ 1 w 21"/>
              <a:gd name="T15" fmla="*/ 0 h 5"/>
              <a:gd name="T16" fmla="*/ 8 w 21"/>
              <a:gd name="T17" fmla="*/ 0 h 5"/>
              <a:gd name="T18" fmla="*/ 8 w 21"/>
              <a:gd name="T19" fmla="*/ 0 h 5"/>
              <a:gd name="T20" fmla="*/ 13 w 21"/>
              <a:gd name="T21" fmla="*/ 0 h 5"/>
              <a:gd name="T22" fmla="*/ 18 w 21"/>
              <a:gd name="T23" fmla="*/ 2 h 5"/>
              <a:gd name="T24" fmla="*/ 21 w 21"/>
              <a:gd name="T25" fmla="*/ 3 h 5"/>
              <a:gd name="T26" fmla="*/ 21 w 21"/>
              <a:gd name="T27" fmla="*/ 4 h 5"/>
              <a:gd name="T28" fmla="*/ 20 w 21"/>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20" y="5"/>
                </a:moveTo>
                <a:lnTo>
                  <a:pt x="20" y="5"/>
                </a:lnTo>
                <a:lnTo>
                  <a:pt x="17" y="5"/>
                </a:lnTo>
                <a:lnTo>
                  <a:pt x="12" y="5"/>
                </a:lnTo>
                <a:lnTo>
                  <a:pt x="1" y="3"/>
                </a:lnTo>
                <a:lnTo>
                  <a:pt x="1" y="3"/>
                </a:lnTo>
                <a:lnTo>
                  <a:pt x="0" y="2"/>
                </a:lnTo>
                <a:lnTo>
                  <a:pt x="1" y="0"/>
                </a:lnTo>
                <a:lnTo>
                  <a:pt x="8" y="0"/>
                </a:lnTo>
                <a:lnTo>
                  <a:pt x="8" y="0"/>
                </a:lnTo>
                <a:lnTo>
                  <a:pt x="13" y="0"/>
                </a:lnTo>
                <a:lnTo>
                  <a:pt x="18" y="2"/>
                </a:lnTo>
                <a:lnTo>
                  <a:pt x="21" y="3"/>
                </a:lnTo>
                <a:lnTo>
                  <a:pt x="21" y="4"/>
                </a:lnTo>
                <a:lnTo>
                  <a:pt x="20"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8" name="Freeform 1350"/>
          <p:cNvSpPr>
            <a:spLocks/>
          </p:cNvSpPr>
          <p:nvPr/>
        </p:nvSpPr>
        <p:spPr bwMode="gray">
          <a:xfrm>
            <a:off x="8339100" y="4281292"/>
            <a:ext cx="32115" cy="13709"/>
          </a:xfrm>
          <a:custGeom>
            <a:avLst/>
            <a:gdLst>
              <a:gd name="T0" fmla="*/ 12 w 19"/>
              <a:gd name="T1" fmla="*/ 7 h 8"/>
              <a:gd name="T2" fmla="*/ 12 w 19"/>
              <a:gd name="T3" fmla="*/ 7 h 8"/>
              <a:gd name="T4" fmla="*/ 7 w 19"/>
              <a:gd name="T5" fmla="*/ 8 h 8"/>
              <a:gd name="T6" fmla="*/ 3 w 19"/>
              <a:gd name="T7" fmla="*/ 8 h 8"/>
              <a:gd name="T8" fmla="*/ 1 w 19"/>
              <a:gd name="T9" fmla="*/ 7 h 8"/>
              <a:gd name="T10" fmla="*/ 0 w 19"/>
              <a:gd name="T11" fmla="*/ 5 h 8"/>
              <a:gd name="T12" fmla="*/ 0 w 19"/>
              <a:gd name="T13" fmla="*/ 5 h 8"/>
              <a:gd name="T14" fmla="*/ 0 w 19"/>
              <a:gd name="T15" fmla="*/ 2 h 8"/>
              <a:gd name="T16" fmla="*/ 1 w 19"/>
              <a:gd name="T17" fmla="*/ 1 h 8"/>
              <a:gd name="T18" fmla="*/ 3 w 19"/>
              <a:gd name="T19" fmla="*/ 1 h 8"/>
              <a:gd name="T20" fmla="*/ 8 w 19"/>
              <a:gd name="T21" fmla="*/ 0 h 8"/>
              <a:gd name="T22" fmla="*/ 8 w 19"/>
              <a:gd name="T23" fmla="*/ 0 h 8"/>
              <a:gd name="T24" fmla="*/ 14 w 19"/>
              <a:gd name="T25" fmla="*/ 0 h 8"/>
              <a:gd name="T26" fmla="*/ 19 w 19"/>
              <a:gd name="T27" fmla="*/ 1 h 8"/>
              <a:gd name="T28" fmla="*/ 19 w 19"/>
              <a:gd name="T29" fmla="*/ 1 h 8"/>
              <a:gd name="T30" fmla="*/ 19 w 19"/>
              <a:gd name="T31" fmla="*/ 2 h 8"/>
              <a:gd name="T32" fmla="*/ 12 w 19"/>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8">
                <a:moveTo>
                  <a:pt x="12" y="7"/>
                </a:moveTo>
                <a:lnTo>
                  <a:pt x="12" y="7"/>
                </a:lnTo>
                <a:lnTo>
                  <a:pt x="7" y="8"/>
                </a:lnTo>
                <a:lnTo>
                  <a:pt x="3" y="8"/>
                </a:lnTo>
                <a:lnTo>
                  <a:pt x="1" y="7"/>
                </a:lnTo>
                <a:lnTo>
                  <a:pt x="0" y="5"/>
                </a:lnTo>
                <a:lnTo>
                  <a:pt x="0" y="5"/>
                </a:lnTo>
                <a:lnTo>
                  <a:pt x="0" y="2"/>
                </a:lnTo>
                <a:lnTo>
                  <a:pt x="1" y="1"/>
                </a:lnTo>
                <a:lnTo>
                  <a:pt x="3" y="1"/>
                </a:lnTo>
                <a:lnTo>
                  <a:pt x="8" y="0"/>
                </a:lnTo>
                <a:lnTo>
                  <a:pt x="8" y="0"/>
                </a:lnTo>
                <a:lnTo>
                  <a:pt x="14" y="0"/>
                </a:lnTo>
                <a:lnTo>
                  <a:pt x="19" y="1"/>
                </a:lnTo>
                <a:lnTo>
                  <a:pt x="19" y="1"/>
                </a:lnTo>
                <a:lnTo>
                  <a:pt x="19" y="2"/>
                </a:lnTo>
                <a:lnTo>
                  <a:pt x="12"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9" name="Freeform 1352"/>
          <p:cNvSpPr>
            <a:spLocks/>
          </p:cNvSpPr>
          <p:nvPr/>
        </p:nvSpPr>
        <p:spPr bwMode="gray">
          <a:xfrm>
            <a:off x="8432065" y="4296715"/>
            <a:ext cx="6761" cy="8568"/>
          </a:xfrm>
          <a:custGeom>
            <a:avLst/>
            <a:gdLst>
              <a:gd name="T0" fmla="*/ 4 w 4"/>
              <a:gd name="T1" fmla="*/ 4 h 5"/>
              <a:gd name="T2" fmla="*/ 4 w 4"/>
              <a:gd name="T3" fmla="*/ 4 h 5"/>
              <a:gd name="T4" fmla="*/ 3 w 4"/>
              <a:gd name="T5" fmla="*/ 5 h 5"/>
              <a:gd name="T6" fmla="*/ 1 w 4"/>
              <a:gd name="T7" fmla="*/ 4 h 5"/>
              <a:gd name="T8" fmla="*/ 0 w 4"/>
              <a:gd name="T9" fmla="*/ 3 h 5"/>
              <a:gd name="T10" fmla="*/ 1 w 4"/>
              <a:gd name="T11" fmla="*/ 0 h 5"/>
              <a:gd name="T12" fmla="*/ 1 w 4"/>
              <a:gd name="T13" fmla="*/ 0 h 5"/>
              <a:gd name="T14" fmla="*/ 3 w 4"/>
              <a:gd name="T15" fmla="*/ 0 h 5"/>
              <a:gd name="T16" fmla="*/ 4 w 4"/>
              <a:gd name="T17" fmla="*/ 2 h 5"/>
              <a:gd name="T18" fmla="*/ 4 w 4"/>
              <a:gd name="T19" fmla="*/ 3 h 5"/>
              <a:gd name="T20" fmla="*/ 4 w 4"/>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4" y="4"/>
                </a:moveTo>
                <a:lnTo>
                  <a:pt x="4" y="4"/>
                </a:lnTo>
                <a:lnTo>
                  <a:pt x="3" y="5"/>
                </a:lnTo>
                <a:lnTo>
                  <a:pt x="1" y="4"/>
                </a:lnTo>
                <a:lnTo>
                  <a:pt x="0" y="3"/>
                </a:lnTo>
                <a:lnTo>
                  <a:pt x="1" y="0"/>
                </a:lnTo>
                <a:lnTo>
                  <a:pt x="1" y="0"/>
                </a:lnTo>
                <a:lnTo>
                  <a:pt x="3" y="0"/>
                </a:lnTo>
                <a:lnTo>
                  <a:pt x="4" y="2"/>
                </a:lnTo>
                <a:lnTo>
                  <a:pt x="4" y="3"/>
                </a:lnTo>
                <a:lnTo>
                  <a:pt x="4"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0" name="Freeform 1354"/>
          <p:cNvSpPr>
            <a:spLocks/>
          </p:cNvSpPr>
          <p:nvPr/>
        </p:nvSpPr>
        <p:spPr bwMode="gray">
          <a:xfrm>
            <a:off x="8457419" y="4310424"/>
            <a:ext cx="8451" cy="6854"/>
          </a:xfrm>
          <a:custGeom>
            <a:avLst/>
            <a:gdLst>
              <a:gd name="T0" fmla="*/ 1 w 5"/>
              <a:gd name="T1" fmla="*/ 4 h 4"/>
              <a:gd name="T2" fmla="*/ 1 w 5"/>
              <a:gd name="T3" fmla="*/ 4 h 4"/>
              <a:gd name="T4" fmla="*/ 0 w 5"/>
              <a:gd name="T5" fmla="*/ 2 h 4"/>
              <a:gd name="T6" fmla="*/ 0 w 5"/>
              <a:gd name="T7" fmla="*/ 1 h 4"/>
              <a:gd name="T8" fmla="*/ 2 w 5"/>
              <a:gd name="T9" fmla="*/ 0 h 4"/>
              <a:gd name="T10" fmla="*/ 5 w 5"/>
              <a:gd name="T11" fmla="*/ 0 h 4"/>
              <a:gd name="T12" fmla="*/ 5 w 5"/>
              <a:gd name="T13" fmla="*/ 0 h 4"/>
              <a:gd name="T14" fmla="*/ 5 w 5"/>
              <a:gd name="T15" fmla="*/ 1 h 4"/>
              <a:gd name="T16" fmla="*/ 4 w 5"/>
              <a:gd name="T17" fmla="*/ 2 h 4"/>
              <a:gd name="T18" fmla="*/ 1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1" y="4"/>
                </a:moveTo>
                <a:lnTo>
                  <a:pt x="1" y="4"/>
                </a:lnTo>
                <a:lnTo>
                  <a:pt x="0" y="2"/>
                </a:lnTo>
                <a:lnTo>
                  <a:pt x="0" y="1"/>
                </a:lnTo>
                <a:lnTo>
                  <a:pt x="2" y="0"/>
                </a:lnTo>
                <a:lnTo>
                  <a:pt x="5" y="0"/>
                </a:lnTo>
                <a:lnTo>
                  <a:pt x="5" y="0"/>
                </a:lnTo>
                <a:lnTo>
                  <a:pt x="5" y="1"/>
                </a:lnTo>
                <a:lnTo>
                  <a:pt x="4" y="2"/>
                </a:lnTo>
                <a:lnTo>
                  <a:pt x="1"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1" name="Freeform 1356"/>
          <p:cNvSpPr>
            <a:spLocks/>
          </p:cNvSpPr>
          <p:nvPr/>
        </p:nvSpPr>
        <p:spPr bwMode="gray">
          <a:xfrm>
            <a:off x="8469251" y="4351552"/>
            <a:ext cx="5071" cy="6854"/>
          </a:xfrm>
          <a:custGeom>
            <a:avLst/>
            <a:gdLst>
              <a:gd name="T0" fmla="*/ 3 w 3"/>
              <a:gd name="T1" fmla="*/ 4 h 4"/>
              <a:gd name="T2" fmla="*/ 3 w 3"/>
              <a:gd name="T3" fmla="*/ 4 h 4"/>
              <a:gd name="T4" fmla="*/ 1 w 3"/>
              <a:gd name="T5" fmla="*/ 4 h 4"/>
              <a:gd name="T6" fmla="*/ 0 w 3"/>
              <a:gd name="T7" fmla="*/ 3 h 4"/>
              <a:gd name="T8" fmla="*/ 1 w 3"/>
              <a:gd name="T9" fmla="*/ 2 h 4"/>
              <a:gd name="T10" fmla="*/ 1 w 3"/>
              <a:gd name="T11" fmla="*/ 0 h 4"/>
              <a:gd name="T12" fmla="*/ 1 w 3"/>
              <a:gd name="T13" fmla="*/ 0 h 4"/>
              <a:gd name="T14" fmla="*/ 3 w 3"/>
              <a:gd name="T15" fmla="*/ 0 h 4"/>
              <a:gd name="T16" fmla="*/ 3 w 3"/>
              <a:gd name="T17" fmla="*/ 0 h 4"/>
              <a:gd name="T18" fmla="*/ 3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4"/>
                </a:moveTo>
                <a:lnTo>
                  <a:pt x="3" y="4"/>
                </a:lnTo>
                <a:lnTo>
                  <a:pt x="1" y="4"/>
                </a:lnTo>
                <a:lnTo>
                  <a:pt x="0" y="3"/>
                </a:lnTo>
                <a:lnTo>
                  <a:pt x="1" y="2"/>
                </a:lnTo>
                <a:lnTo>
                  <a:pt x="1" y="0"/>
                </a:lnTo>
                <a:lnTo>
                  <a:pt x="1" y="0"/>
                </a:lnTo>
                <a:lnTo>
                  <a:pt x="3" y="0"/>
                </a:lnTo>
                <a:lnTo>
                  <a:pt x="3" y="0"/>
                </a:lnTo>
                <a:lnTo>
                  <a:pt x="3"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2" name="Freeform 1358"/>
          <p:cNvSpPr>
            <a:spLocks/>
          </p:cNvSpPr>
          <p:nvPr/>
        </p:nvSpPr>
        <p:spPr bwMode="gray">
          <a:xfrm>
            <a:off x="8470941" y="4402962"/>
            <a:ext cx="8451" cy="6854"/>
          </a:xfrm>
          <a:custGeom>
            <a:avLst/>
            <a:gdLst>
              <a:gd name="T0" fmla="*/ 3 w 5"/>
              <a:gd name="T1" fmla="*/ 4 h 4"/>
              <a:gd name="T2" fmla="*/ 3 w 5"/>
              <a:gd name="T3" fmla="*/ 4 h 4"/>
              <a:gd name="T4" fmla="*/ 2 w 5"/>
              <a:gd name="T5" fmla="*/ 4 h 4"/>
              <a:gd name="T6" fmla="*/ 0 w 5"/>
              <a:gd name="T7" fmla="*/ 2 h 4"/>
              <a:gd name="T8" fmla="*/ 0 w 5"/>
              <a:gd name="T9" fmla="*/ 1 h 4"/>
              <a:gd name="T10" fmla="*/ 2 w 5"/>
              <a:gd name="T11" fmla="*/ 0 h 4"/>
              <a:gd name="T12" fmla="*/ 2 w 5"/>
              <a:gd name="T13" fmla="*/ 0 h 4"/>
              <a:gd name="T14" fmla="*/ 4 w 5"/>
              <a:gd name="T15" fmla="*/ 0 h 4"/>
              <a:gd name="T16" fmla="*/ 5 w 5"/>
              <a:gd name="T17" fmla="*/ 1 h 4"/>
              <a:gd name="T18" fmla="*/ 5 w 5"/>
              <a:gd name="T19" fmla="*/ 2 h 4"/>
              <a:gd name="T20" fmla="*/ 3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4"/>
                </a:moveTo>
                <a:lnTo>
                  <a:pt x="3" y="4"/>
                </a:lnTo>
                <a:lnTo>
                  <a:pt x="2" y="4"/>
                </a:lnTo>
                <a:lnTo>
                  <a:pt x="0" y="2"/>
                </a:lnTo>
                <a:lnTo>
                  <a:pt x="0" y="1"/>
                </a:lnTo>
                <a:lnTo>
                  <a:pt x="2" y="0"/>
                </a:lnTo>
                <a:lnTo>
                  <a:pt x="2" y="0"/>
                </a:lnTo>
                <a:lnTo>
                  <a:pt x="4" y="0"/>
                </a:lnTo>
                <a:lnTo>
                  <a:pt x="5" y="1"/>
                </a:lnTo>
                <a:lnTo>
                  <a:pt x="5" y="2"/>
                </a:lnTo>
                <a:lnTo>
                  <a:pt x="3"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3" name="Freeform 1360"/>
          <p:cNvSpPr>
            <a:spLocks/>
          </p:cNvSpPr>
          <p:nvPr/>
        </p:nvSpPr>
        <p:spPr bwMode="gray">
          <a:xfrm>
            <a:off x="8470941" y="4385825"/>
            <a:ext cx="6761" cy="6854"/>
          </a:xfrm>
          <a:custGeom>
            <a:avLst/>
            <a:gdLst>
              <a:gd name="T0" fmla="*/ 2 w 4"/>
              <a:gd name="T1" fmla="*/ 4 h 4"/>
              <a:gd name="T2" fmla="*/ 2 w 4"/>
              <a:gd name="T3" fmla="*/ 4 h 4"/>
              <a:gd name="T4" fmla="*/ 0 w 4"/>
              <a:gd name="T5" fmla="*/ 4 h 4"/>
              <a:gd name="T6" fmla="*/ 0 w 4"/>
              <a:gd name="T7" fmla="*/ 3 h 4"/>
              <a:gd name="T8" fmla="*/ 0 w 4"/>
              <a:gd name="T9" fmla="*/ 1 h 4"/>
              <a:gd name="T10" fmla="*/ 2 w 4"/>
              <a:gd name="T11" fmla="*/ 0 h 4"/>
              <a:gd name="T12" fmla="*/ 2 w 4"/>
              <a:gd name="T13" fmla="*/ 0 h 4"/>
              <a:gd name="T14" fmla="*/ 4 w 4"/>
              <a:gd name="T15" fmla="*/ 1 h 4"/>
              <a:gd name="T16" fmla="*/ 4 w 4"/>
              <a:gd name="T17" fmla="*/ 3 h 4"/>
              <a:gd name="T18" fmla="*/ 4 w 4"/>
              <a:gd name="T19" fmla="*/ 4 h 4"/>
              <a:gd name="T20" fmla="*/ 2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4"/>
                </a:moveTo>
                <a:lnTo>
                  <a:pt x="2" y="4"/>
                </a:lnTo>
                <a:lnTo>
                  <a:pt x="0" y="4"/>
                </a:lnTo>
                <a:lnTo>
                  <a:pt x="0" y="3"/>
                </a:lnTo>
                <a:lnTo>
                  <a:pt x="0" y="1"/>
                </a:lnTo>
                <a:lnTo>
                  <a:pt x="2" y="0"/>
                </a:lnTo>
                <a:lnTo>
                  <a:pt x="2" y="0"/>
                </a:lnTo>
                <a:lnTo>
                  <a:pt x="4" y="1"/>
                </a:lnTo>
                <a:lnTo>
                  <a:pt x="4" y="3"/>
                </a:lnTo>
                <a:lnTo>
                  <a:pt x="4" y="4"/>
                </a:lnTo>
                <a:lnTo>
                  <a:pt x="2"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4" name="Freeform 1362"/>
          <p:cNvSpPr>
            <a:spLocks/>
          </p:cNvSpPr>
          <p:nvPr/>
        </p:nvSpPr>
        <p:spPr bwMode="gray">
          <a:xfrm>
            <a:off x="8459109" y="4430381"/>
            <a:ext cx="8451" cy="8568"/>
          </a:xfrm>
          <a:custGeom>
            <a:avLst/>
            <a:gdLst>
              <a:gd name="T0" fmla="*/ 4 w 5"/>
              <a:gd name="T1" fmla="*/ 4 h 5"/>
              <a:gd name="T2" fmla="*/ 4 w 5"/>
              <a:gd name="T3" fmla="*/ 4 h 5"/>
              <a:gd name="T4" fmla="*/ 3 w 5"/>
              <a:gd name="T5" fmla="*/ 5 h 5"/>
              <a:gd name="T6" fmla="*/ 1 w 5"/>
              <a:gd name="T7" fmla="*/ 4 h 5"/>
              <a:gd name="T8" fmla="*/ 0 w 5"/>
              <a:gd name="T9" fmla="*/ 2 h 5"/>
              <a:gd name="T10" fmla="*/ 0 w 5"/>
              <a:gd name="T11" fmla="*/ 1 h 5"/>
              <a:gd name="T12" fmla="*/ 0 w 5"/>
              <a:gd name="T13" fmla="*/ 1 h 5"/>
              <a:gd name="T14" fmla="*/ 3 w 5"/>
              <a:gd name="T15" fmla="*/ 0 h 5"/>
              <a:gd name="T16" fmla="*/ 4 w 5"/>
              <a:gd name="T17" fmla="*/ 0 h 5"/>
              <a:gd name="T18" fmla="*/ 5 w 5"/>
              <a:gd name="T19" fmla="*/ 1 h 5"/>
              <a:gd name="T20" fmla="*/ 4 w 5"/>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4" y="4"/>
                </a:moveTo>
                <a:lnTo>
                  <a:pt x="4" y="4"/>
                </a:lnTo>
                <a:lnTo>
                  <a:pt x="3" y="5"/>
                </a:lnTo>
                <a:lnTo>
                  <a:pt x="1" y="4"/>
                </a:lnTo>
                <a:lnTo>
                  <a:pt x="0" y="2"/>
                </a:lnTo>
                <a:lnTo>
                  <a:pt x="0" y="1"/>
                </a:lnTo>
                <a:lnTo>
                  <a:pt x="0" y="1"/>
                </a:lnTo>
                <a:lnTo>
                  <a:pt x="3" y="0"/>
                </a:lnTo>
                <a:lnTo>
                  <a:pt x="4" y="0"/>
                </a:lnTo>
                <a:lnTo>
                  <a:pt x="5" y="1"/>
                </a:lnTo>
                <a:lnTo>
                  <a:pt x="4"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5" name="Freeform 1364"/>
          <p:cNvSpPr>
            <a:spLocks/>
          </p:cNvSpPr>
          <p:nvPr/>
        </p:nvSpPr>
        <p:spPr bwMode="gray">
          <a:xfrm>
            <a:off x="8509817" y="4401249"/>
            <a:ext cx="10141" cy="10282"/>
          </a:xfrm>
          <a:custGeom>
            <a:avLst/>
            <a:gdLst>
              <a:gd name="T0" fmla="*/ 5 w 6"/>
              <a:gd name="T1" fmla="*/ 5 h 6"/>
              <a:gd name="T2" fmla="*/ 5 w 6"/>
              <a:gd name="T3" fmla="*/ 5 h 6"/>
              <a:gd name="T4" fmla="*/ 3 w 6"/>
              <a:gd name="T5" fmla="*/ 6 h 6"/>
              <a:gd name="T6" fmla="*/ 1 w 6"/>
              <a:gd name="T7" fmla="*/ 5 h 6"/>
              <a:gd name="T8" fmla="*/ 0 w 6"/>
              <a:gd name="T9" fmla="*/ 3 h 6"/>
              <a:gd name="T10" fmla="*/ 1 w 6"/>
              <a:gd name="T11" fmla="*/ 1 h 6"/>
              <a:gd name="T12" fmla="*/ 1 w 6"/>
              <a:gd name="T13" fmla="*/ 1 h 6"/>
              <a:gd name="T14" fmla="*/ 3 w 6"/>
              <a:gd name="T15" fmla="*/ 0 h 6"/>
              <a:gd name="T16" fmla="*/ 6 w 6"/>
              <a:gd name="T17" fmla="*/ 0 h 6"/>
              <a:gd name="T18" fmla="*/ 6 w 6"/>
              <a:gd name="T19" fmla="*/ 1 h 6"/>
              <a:gd name="T20" fmla="*/ 5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5" y="5"/>
                </a:moveTo>
                <a:lnTo>
                  <a:pt x="5" y="5"/>
                </a:lnTo>
                <a:lnTo>
                  <a:pt x="3" y="6"/>
                </a:lnTo>
                <a:lnTo>
                  <a:pt x="1" y="5"/>
                </a:lnTo>
                <a:lnTo>
                  <a:pt x="0" y="3"/>
                </a:lnTo>
                <a:lnTo>
                  <a:pt x="1" y="1"/>
                </a:lnTo>
                <a:lnTo>
                  <a:pt x="1" y="1"/>
                </a:lnTo>
                <a:lnTo>
                  <a:pt x="3" y="0"/>
                </a:lnTo>
                <a:lnTo>
                  <a:pt x="6" y="0"/>
                </a:lnTo>
                <a:lnTo>
                  <a:pt x="6" y="1"/>
                </a:lnTo>
                <a:lnTo>
                  <a:pt x="5"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6" name="Freeform 1370"/>
          <p:cNvSpPr>
            <a:spLocks/>
          </p:cNvSpPr>
          <p:nvPr/>
        </p:nvSpPr>
        <p:spPr bwMode="gray">
          <a:xfrm>
            <a:off x="8383048" y="3921423"/>
            <a:ext cx="6761" cy="10282"/>
          </a:xfrm>
          <a:custGeom>
            <a:avLst/>
            <a:gdLst>
              <a:gd name="T0" fmla="*/ 1 w 4"/>
              <a:gd name="T1" fmla="*/ 6 h 6"/>
              <a:gd name="T2" fmla="*/ 1 w 4"/>
              <a:gd name="T3" fmla="*/ 6 h 6"/>
              <a:gd name="T4" fmla="*/ 0 w 4"/>
              <a:gd name="T5" fmla="*/ 6 h 6"/>
              <a:gd name="T6" fmla="*/ 0 w 4"/>
              <a:gd name="T7" fmla="*/ 4 h 6"/>
              <a:gd name="T8" fmla="*/ 1 w 4"/>
              <a:gd name="T9" fmla="*/ 3 h 6"/>
              <a:gd name="T10" fmla="*/ 2 w 4"/>
              <a:gd name="T11" fmla="*/ 0 h 6"/>
              <a:gd name="T12" fmla="*/ 2 w 4"/>
              <a:gd name="T13" fmla="*/ 0 h 6"/>
              <a:gd name="T14" fmla="*/ 4 w 4"/>
              <a:gd name="T15" fmla="*/ 0 h 6"/>
              <a:gd name="T16" fmla="*/ 4 w 4"/>
              <a:gd name="T17" fmla="*/ 3 h 6"/>
              <a:gd name="T18" fmla="*/ 3 w 4"/>
              <a:gd name="T19" fmla="*/ 4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lnTo>
                  <a:pt x="1" y="6"/>
                </a:lnTo>
                <a:lnTo>
                  <a:pt x="0" y="6"/>
                </a:lnTo>
                <a:lnTo>
                  <a:pt x="0" y="4"/>
                </a:lnTo>
                <a:lnTo>
                  <a:pt x="1" y="3"/>
                </a:lnTo>
                <a:lnTo>
                  <a:pt x="2" y="0"/>
                </a:lnTo>
                <a:lnTo>
                  <a:pt x="2" y="0"/>
                </a:lnTo>
                <a:lnTo>
                  <a:pt x="4" y="0"/>
                </a:lnTo>
                <a:lnTo>
                  <a:pt x="4" y="3"/>
                </a:lnTo>
                <a:lnTo>
                  <a:pt x="3" y="4"/>
                </a:lnTo>
                <a:lnTo>
                  <a:pt x="1" y="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7" name="Freeform 1374"/>
          <p:cNvSpPr>
            <a:spLocks/>
          </p:cNvSpPr>
          <p:nvPr/>
        </p:nvSpPr>
        <p:spPr bwMode="gray">
          <a:xfrm>
            <a:off x="8467560" y="3474157"/>
            <a:ext cx="20283" cy="34273"/>
          </a:xfrm>
          <a:custGeom>
            <a:avLst/>
            <a:gdLst>
              <a:gd name="T0" fmla="*/ 2 w 12"/>
              <a:gd name="T1" fmla="*/ 20 h 20"/>
              <a:gd name="T2" fmla="*/ 2 w 12"/>
              <a:gd name="T3" fmla="*/ 20 h 20"/>
              <a:gd name="T4" fmla="*/ 1 w 12"/>
              <a:gd name="T5" fmla="*/ 20 h 20"/>
              <a:gd name="T6" fmla="*/ 0 w 12"/>
              <a:gd name="T7" fmla="*/ 17 h 20"/>
              <a:gd name="T8" fmla="*/ 0 w 12"/>
              <a:gd name="T9" fmla="*/ 15 h 20"/>
              <a:gd name="T10" fmla="*/ 2 w 12"/>
              <a:gd name="T11" fmla="*/ 11 h 20"/>
              <a:gd name="T12" fmla="*/ 2 w 12"/>
              <a:gd name="T13" fmla="*/ 11 h 20"/>
              <a:gd name="T14" fmla="*/ 6 w 12"/>
              <a:gd name="T15" fmla="*/ 3 h 20"/>
              <a:gd name="T16" fmla="*/ 9 w 12"/>
              <a:gd name="T17" fmla="*/ 0 h 20"/>
              <a:gd name="T18" fmla="*/ 9 w 12"/>
              <a:gd name="T19" fmla="*/ 0 h 20"/>
              <a:gd name="T20" fmla="*/ 10 w 12"/>
              <a:gd name="T21" fmla="*/ 1 h 20"/>
              <a:gd name="T22" fmla="*/ 10 w 12"/>
              <a:gd name="T23" fmla="*/ 1 h 20"/>
              <a:gd name="T24" fmla="*/ 10 w 12"/>
              <a:gd name="T25" fmla="*/ 8 h 20"/>
              <a:gd name="T26" fmla="*/ 11 w 12"/>
              <a:gd name="T27" fmla="*/ 10 h 20"/>
              <a:gd name="T28" fmla="*/ 12 w 12"/>
              <a:gd name="T29" fmla="*/ 11 h 20"/>
              <a:gd name="T30" fmla="*/ 12 w 12"/>
              <a:gd name="T31" fmla="*/ 11 h 20"/>
              <a:gd name="T32" fmla="*/ 12 w 12"/>
              <a:gd name="T33" fmla="*/ 13 h 20"/>
              <a:gd name="T34" fmla="*/ 12 w 12"/>
              <a:gd name="T35" fmla="*/ 14 h 20"/>
              <a:gd name="T36" fmla="*/ 9 w 12"/>
              <a:gd name="T37" fmla="*/ 16 h 20"/>
              <a:gd name="T38" fmla="*/ 2 w 12"/>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0">
                <a:moveTo>
                  <a:pt x="2" y="20"/>
                </a:moveTo>
                <a:lnTo>
                  <a:pt x="2" y="20"/>
                </a:lnTo>
                <a:lnTo>
                  <a:pt x="1" y="20"/>
                </a:lnTo>
                <a:lnTo>
                  <a:pt x="0" y="17"/>
                </a:lnTo>
                <a:lnTo>
                  <a:pt x="0" y="15"/>
                </a:lnTo>
                <a:lnTo>
                  <a:pt x="2" y="11"/>
                </a:lnTo>
                <a:lnTo>
                  <a:pt x="2" y="11"/>
                </a:lnTo>
                <a:lnTo>
                  <a:pt x="6" y="3"/>
                </a:lnTo>
                <a:lnTo>
                  <a:pt x="9" y="0"/>
                </a:lnTo>
                <a:lnTo>
                  <a:pt x="9" y="0"/>
                </a:lnTo>
                <a:lnTo>
                  <a:pt x="10" y="1"/>
                </a:lnTo>
                <a:lnTo>
                  <a:pt x="10" y="1"/>
                </a:lnTo>
                <a:lnTo>
                  <a:pt x="10" y="8"/>
                </a:lnTo>
                <a:lnTo>
                  <a:pt x="11" y="10"/>
                </a:lnTo>
                <a:lnTo>
                  <a:pt x="12" y="11"/>
                </a:lnTo>
                <a:lnTo>
                  <a:pt x="12" y="11"/>
                </a:lnTo>
                <a:lnTo>
                  <a:pt x="12" y="13"/>
                </a:lnTo>
                <a:lnTo>
                  <a:pt x="12" y="14"/>
                </a:lnTo>
                <a:lnTo>
                  <a:pt x="9" y="16"/>
                </a:lnTo>
                <a:lnTo>
                  <a:pt x="2" y="2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8" name="Freeform 1376"/>
          <p:cNvSpPr>
            <a:spLocks/>
          </p:cNvSpPr>
          <p:nvPr/>
        </p:nvSpPr>
        <p:spPr bwMode="gray">
          <a:xfrm>
            <a:off x="8514888" y="3301077"/>
            <a:ext cx="150434" cy="181649"/>
          </a:xfrm>
          <a:custGeom>
            <a:avLst/>
            <a:gdLst>
              <a:gd name="T0" fmla="*/ 40 w 89"/>
              <a:gd name="T1" fmla="*/ 94 h 106"/>
              <a:gd name="T2" fmla="*/ 42 w 89"/>
              <a:gd name="T3" fmla="*/ 90 h 106"/>
              <a:gd name="T4" fmla="*/ 40 w 89"/>
              <a:gd name="T5" fmla="*/ 85 h 106"/>
              <a:gd name="T6" fmla="*/ 10 w 89"/>
              <a:gd name="T7" fmla="*/ 86 h 106"/>
              <a:gd name="T8" fmla="*/ 0 w 89"/>
              <a:gd name="T9" fmla="*/ 84 h 106"/>
              <a:gd name="T10" fmla="*/ 0 w 89"/>
              <a:gd name="T11" fmla="*/ 82 h 106"/>
              <a:gd name="T12" fmla="*/ 6 w 89"/>
              <a:gd name="T13" fmla="*/ 70 h 106"/>
              <a:gd name="T14" fmla="*/ 2 w 89"/>
              <a:gd name="T15" fmla="*/ 70 h 106"/>
              <a:gd name="T16" fmla="*/ 0 w 89"/>
              <a:gd name="T17" fmla="*/ 67 h 106"/>
              <a:gd name="T18" fmla="*/ 10 w 89"/>
              <a:gd name="T19" fmla="*/ 57 h 106"/>
              <a:gd name="T20" fmla="*/ 16 w 89"/>
              <a:gd name="T21" fmla="*/ 54 h 106"/>
              <a:gd name="T22" fmla="*/ 14 w 89"/>
              <a:gd name="T23" fmla="*/ 46 h 106"/>
              <a:gd name="T24" fmla="*/ 20 w 89"/>
              <a:gd name="T25" fmla="*/ 30 h 106"/>
              <a:gd name="T26" fmla="*/ 34 w 89"/>
              <a:gd name="T27" fmla="*/ 8 h 106"/>
              <a:gd name="T28" fmla="*/ 41 w 89"/>
              <a:gd name="T29" fmla="*/ 3 h 106"/>
              <a:gd name="T30" fmla="*/ 48 w 89"/>
              <a:gd name="T31" fmla="*/ 0 h 106"/>
              <a:gd name="T32" fmla="*/ 43 w 89"/>
              <a:gd name="T33" fmla="*/ 8 h 106"/>
              <a:gd name="T34" fmla="*/ 43 w 89"/>
              <a:gd name="T35" fmla="*/ 14 h 106"/>
              <a:gd name="T36" fmla="*/ 36 w 89"/>
              <a:gd name="T37" fmla="*/ 27 h 106"/>
              <a:gd name="T38" fmla="*/ 34 w 89"/>
              <a:gd name="T39" fmla="*/ 43 h 106"/>
              <a:gd name="T40" fmla="*/ 41 w 89"/>
              <a:gd name="T41" fmla="*/ 36 h 106"/>
              <a:gd name="T42" fmla="*/ 45 w 89"/>
              <a:gd name="T43" fmla="*/ 36 h 106"/>
              <a:gd name="T44" fmla="*/ 47 w 89"/>
              <a:gd name="T45" fmla="*/ 41 h 106"/>
              <a:gd name="T46" fmla="*/ 52 w 89"/>
              <a:gd name="T47" fmla="*/ 48 h 106"/>
              <a:gd name="T48" fmla="*/ 58 w 89"/>
              <a:gd name="T49" fmla="*/ 48 h 106"/>
              <a:gd name="T50" fmla="*/ 72 w 89"/>
              <a:gd name="T51" fmla="*/ 50 h 106"/>
              <a:gd name="T52" fmla="*/ 78 w 89"/>
              <a:gd name="T53" fmla="*/ 52 h 106"/>
              <a:gd name="T54" fmla="*/ 77 w 89"/>
              <a:gd name="T55" fmla="*/ 62 h 106"/>
              <a:gd name="T56" fmla="*/ 78 w 89"/>
              <a:gd name="T57" fmla="*/ 68 h 106"/>
              <a:gd name="T58" fmla="*/ 79 w 89"/>
              <a:gd name="T59" fmla="*/ 70 h 106"/>
              <a:gd name="T60" fmla="*/ 82 w 89"/>
              <a:gd name="T61" fmla="*/ 70 h 106"/>
              <a:gd name="T62" fmla="*/ 77 w 89"/>
              <a:gd name="T63" fmla="*/ 82 h 106"/>
              <a:gd name="T64" fmla="*/ 84 w 89"/>
              <a:gd name="T65" fmla="*/ 78 h 106"/>
              <a:gd name="T66" fmla="*/ 85 w 89"/>
              <a:gd name="T67" fmla="*/ 78 h 106"/>
              <a:gd name="T68" fmla="*/ 83 w 89"/>
              <a:gd name="T69" fmla="*/ 86 h 106"/>
              <a:gd name="T70" fmla="*/ 88 w 89"/>
              <a:gd name="T71" fmla="*/ 85 h 106"/>
              <a:gd name="T72" fmla="*/ 88 w 89"/>
              <a:gd name="T73" fmla="*/ 99 h 106"/>
              <a:gd name="T74" fmla="*/ 83 w 89"/>
              <a:gd name="T75" fmla="*/ 106 h 106"/>
              <a:gd name="T76" fmla="*/ 79 w 89"/>
              <a:gd name="T77" fmla="*/ 100 h 106"/>
              <a:gd name="T78" fmla="*/ 77 w 89"/>
              <a:gd name="T79" fmla="*/ 96 h 106"/>
              <a:gd name="T80" fmla="*/ 70 w 89"/>
              <a:gd name="T81" fmla="*/ 100 h 106"/>
              <a:gd name="T82" fmla="*/ 69 w 89"/>
              <a:gd name="T83" fmla="*/ 100 h 106"/>
              <a:gd name="T84" fmla="*/ 72 w 89"/>
              <a:gd name="T85" fmla="*/ 89 h 106"/>
              <a:gd name="T86" fmla="*/ 69 w 89"/>
              <a:gd name="T87" fmla="*/ 82 h 106"/>
              <a:gd name="T88" fmla="*/ 66 w 89"/>
              <a:gd name="T89" fmla="*/ 86 h 106"/>
              <a:gd name="T90" fmla="*/ 62 w 89"/>
              <a:gd name="T91" fmla="*/ 90 h 106"/>
              <a:gd name="T92" fmla="*/ 58 w 89"/>
              <a:gd name="T93" fmla="*/ 94 h 106"/>
              <a:gd name="T94" fmla="*/ 52 w 89"/>
              <a:gd name="T95" fmla="*/ 102 h 106"/>
              <a:gd name="T96" fmla="*/ 45 w 89"/>
              <a:gd name="T9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6">
                <a:moveTo>
                  <a:pt x="42" y="100"/>
                </a:moveTo>
                <a:lnTo>
                  <a:pt x="42" y="100"/>
                </a:lnTo>
                <a:lnTo>
                  <a:pt x="40" y="94"/>
                </a:lnTo>
                <a:lnTo>
                  <a:pt x="40" y="93"/>
                </a:lnTo>
                <a:lnTo>
                  <a:pt x="42" y="90"/>
                </a:lnTo>
                <a:lnTo>
                  <a:pt x="42" y="90"/>
                </a:lnTo>
                <a:lnTo>
                  <a:pt x="43" y="89"/>
                </a:lnTo>
                <a:lnTo>
                  <a:pt x="42" y="86"/>
                </a:lnTo>
                <a:lnTo>
                  <a:pt x="40" y="85"/>
                </a:lnTo>
                <a:lnTo>
                  <a:pt x="37" y="84"/>
                </a:lnTo>
                <a:lnTo>
                  <a:pt x="37" y="84"/>
                </a:lnTo>
                <a:lnTo>
                  <a:pt x="10" y="86"/>
                </a:lnTo>
                <a:lnTo>
                  <a:pt x="10" y="86"/>
                </a:lnTo>
                <a:lnTo>
                  <a:pt x="3" y="85"/>
                </a:lnTo>
                <a:lnTo>
                  <a:pt x="0" y="84"/>
                </a:lnTo>
                <a:lnTo>
                  <a:pt x="0" y="83"/>
                </a:lnTo>
                <a:lnTo>
                  <a:pt x="0" y="82"/>
                </a:lnTo>
                <a:lnTo>
                  <a:pt x="0" y="82"/>
                </a:lnTo>
                <a:lnTo>
                  <a:pt x="5" y="74"/>
                </a:lnTo>
                <a:lnTo>
                  <a:pt x="6" y="72"/>
                </a:lnTo>
                <a:lnTo>
                  <a:pt x="6" y="70"/>
                </a:lnTo>
                <a:lnTo>
                  <a:pt x="6" y="70"/>
                </a:lnTo>
                <a:lnTo>
                  <a:pt x="6" y="70"/>
                </a:lnTo>
                <a:lnTo>
                  <a:pt x="2" y="70"/>
                </a:lnTo>
                <a:lnTo>
                  <a:pt x="0" y="69"/>
                </a:lnTo>
                <a:lnTo>
                  <a:pt x="0" y="67"/>
                </a:lnTo>
                <a:lnTo>
                  <a:pt x="0" y="67"/>
                </a:lnTo>
                <a:lnTo>
                  <a:pt x="6" y="61"/>
                </a:lnTo>
                <a:lnTo>
                  <a:pt x="10" y="57"/>
                </a:lnTo>
                <a:lnTo>
                  <a:pt x="10" y="57"/>
                </a:lnTo>
                <a:lnTo>
                  <a:pt x="15" y="57"/>
                </a:lnTo>
                <a:lnTo>
                  <a:pt x="16" y="56"/>
                </a:lnTo>
                <a:lnTo>
                  <a:pt x="16" y="54"/>
                </a:lnTo>
                <a:lnTo>
                  <a:pt x="16" y="54"/>
                </a:lnTo>
                <a:lnTo>
                  <a:pt x="14" y="50"/>
                </a:lnTo>
                <a:lnTo>
                  <a:pt x="14" y="46"/>
                </a:lnTo>
                <a:lnTo>
                  <a:pt x="14" y="46"/>
                </a:lnTo>
                <a:lnTo>
                  <a:pt x="18" y="36"/>
                </a:lnTo>
                <a:lnTo>
                  <a:pt x="20" y="30"/>
                </a:lnTo>
                <a:lnTo>
                  <a:pt x="22" y="24"/>
                </a:lnTo>
                <a:lnTo>
                  <a:pt x="22" y="24"/>
                </a:lnTo>
                <a:lnTo>
                  <a:pt x="34" y="8"/>
                </a:lnTo>
                <a:lnTo>
                  <a:pt x="34" y="8"/>
                </a:lnTo>
                <a:lnTo>
                  <a:pt x="36" y="5"/>
                </a:lnTo>
                <a:lnTo>
                  <a:pt x="41" y="3"/>
                </a:lnTo>
                <a:lnTo>
                  <a:pt x="46" y="0"/>
                </a:lnTo>
                <a:lnTo>
                  <a:pt x="48" y="0"/>
                </a:lnTo>
                <a:lnTo>
                  <a:pt x="48" y="0"/>
                </a:lnTo>
                <a:lnTo>
                  <a:pt x="46" y="4"/>
                </a:lnTo>
                <a:lnTo>
                  <a:pt x="43" y="8"/>
                </a:lnTo>
                <a:lnTo>
                  <a:pt x="43" y="8"/>
                </a:lnTo>
                <a:lnTo>
                  <a:pt x="43" y="10"/>
                </a:lnTo>
                <a:lnTo>
                  <a:pt x="45" y="13"/>
                </a:lnTo>
                <a:lnTo>
                  <a:pt x="43" y="14"/>
                </a:lnTo>
                <a:lnTo>
                  <a:pt x="43" y="14"/>
                </a:lnTo>
                <a:lnTo>
                  <a:pt x="40" y="20"/>
                </a:lnTo>
                <a:lnTo>
                  <a:pt x="36" y="27"/>
                </a:lnTo>
                <a:lnTo>
                  <a:pt x="36" y="27"/>
                </a:lnTo>
                <a:lnTo>
                  <a:pt x="35" y="36"/>
                </a:lnTo>
                <a:lnTo>
                  <a:pt x="34" y="43"/>
                </a:lnTo>
                <a:lnTo>
                  <a:pt x="34" y="43"/>
                </a:lnTo>
                <a:lnTo>
                  <a:pt x="37" y="37"/>
                </a:lnTo>
                <a:lnTo>
                  <a:pt x="41" y="36"/>
                </a:lnTo>
                <a:lnTo>
                  <a:pt x="43" y="35"/>
                </a:lnTo>
                <a:lnTo>
                  <a:pt x="43" y="35"/>
                </a:lnTo>
                <a:lnTo>
                  <a:pt x="45" y="36"/>
                </a:lnTo>
                <a:lnTo>
                  <a:pt x="46" y="37"/>
                </a:lnTo>
                <a:lnTo>
                  <a:pt x="47" y="41"/>
                </a:lnTo>
                <a:lnTo>
                  <a:pt x="47" y="41"/>
                </a:lnTo>
                <a:lnTo>
                  <a:pt x="47" y="43"/>
                </a:lnTo>
                <a:lnTo>
                  <a:pt x="50" y="47"/>
                </a:lnTo>
                <a:lnTo>
                  <a:pt x="52" y="48"/>
                </a:lnTo>
                <a:lnTo>
                  <a:pt x="54" y="50"/>
                </a:lnTo>
                <a:lnTo>
                  <a:pt x="54" y="50"/>
                </a:lnTo>
                <a:lnTo>
                  <a:pt x="58" y="48"/>
                </a:lnTo>
                <a:lnTo>
                  <a:pt x="62" y="48"/>
                </a:lnTo>
                <a:lnTo>
                  <a:pt x="62" y="48"/>
                </a:lnTo>
                <a:lnTo>
                  <a:pt x="72" y="50"/>
                </a:lnTo>
                <a:lnTo>
                  <a:pt x="77" y="51"/>
                </a:lnTo>
                <a:lnTo>
                  <a:pt x="78" y="52"/>
                </a:lnTo>
                <a:lnTo>
                  <a:pt x="78" y="52"/>
                </a:lnTo>
                <a:lnTo>
                  <a:pt x="75" y="56"/>
                </a:lnTo>
                <a:lnTo>
                  <a:pt x="75" y="58"/>
                </a:lnTo>
                <a:lnTo>
                  <a:pt x="77" y="62"/>
                </a:lnTo>
                <a:lnTo>
                  <a:pt x="77" y="62"/>
                </a:lnTo>
                <a:lnTo>
                  <a:pt x="78" y="66"/>
                </a:lnTo>
                <a:lnTo>
                  <a:pt x="78" y="68"/>
                </a:lnTo>
                <a:lnTo>
                  <a:pt x="79" y="70"/>
                </a:lnTo>
                <a:lnTo>
                  <a:pt x="79" y="70"/>
                </a:lnTo>
                <a:lnTo>
                  <a:pt x="79" y="70"/>
                </a:lnTo>
                <a:lnTo>
                  <a:pt x="82" y="69"/>
                </a:lnTo>
                <a:lnTo>
                  <a:pt x="82" y="69"/>
                </a:lnTo>
                <a:lnTo>
                  <a:pt x="82" y="70"/>
                </a:lnTo>
                <a:lnTo>
                  <a:pt x="82" y="70"/>
                </a:lnTo>
                <a:lnTo>
                  <a:pt x="77" y="82"/>
                </a:lnTo>
                <a:lnTo>
                  <a:pt x="77" y="82"/>
                </a:lnTo>
                <a:lnTo>
                  <a:pt x="78" y="82"/>
                </a:lnTo>
                <a:lnTo>
                  <a:pt x="80" y="79"/>
                </a:lnTo>
                <a:lnTo>
                  <a:pt x="84" y="78"/>
                </a:lnTo>
                <a:lnTo>
                  <a:pt x="84" y="78"/>
                </a:lnTo>
                <a:lnTo>
                  <a:pt x="85" y="78"/>
                </a:lnTo>
                <a:lnTo>
                  <a:pt x="85" y="78"/>
                </a:lnTo>
                <a:lnTo>
                  <a:pt x="83" y="84"/>
                </a:lnTo>
                <a:lnTo>
                  <a:pt x="83" y="86"/>
                </a:lnTo>
                <a:lnTo>
                  <a:pt x="83" y="86"/>
                </a:lnTo>
                <a:lnTo>
                  <a:pt x="83" y="86"/>
                </a:lnTo>
                <a:lnTo>
                  <a:pt x="86" y="85"/>
                </a:lnTo>
                <a:lnTo>
                  <a:pt x="88" y="85"/>
                </a:lnTo>
                <a:lnTo>
                  <a:pt x="89" y="86"/>
                </a:lnTo>
                <a:lnTo>
                  <a:pt x="89" y="86"/>
                </a:lnTo>
                <a:lnTo>
                  <a:pt x="88" y="99"/>
                </a:lnTo>
                <a:lnTo>
                  <a:pt x="85" y="104"/>
                </a:lnTo>
                <a:lnTo>
                  <a:pt x="84" y="106"/>
                </a:lnTo>
                <a:lnTo>
                  <a:pt x="83" y="106"/>
                </a:lnTo>
                <a:lnTo>
                  <a:pt x="83" y="106"/>
                </a:lnTo>
                <a:lnTo>
                  <a:pt x="80" y="102"/>
                </a:lnTo>
                <a:lnTo>
                  <a:pt x="79" y="100"/>
                </a:lnTo>
                <a:lnTo>
                  <a:pt x="79" y="98"/>
                </a:lnTo>
                <a:lnTo>
                  <a:pt x="77" y="96"/>
                </a:lnTo>
                <a:lnTo>
                  <a:pt x="77" y="96"/>
                </a:lnTo>
                <a:lnTo>
                  <a:pt x="75" y="98"/>
                </a:lnTo>
                <a:lnTo>
                  <a:pt x="73" y="99"/>
                </a:lnTo>
                <a:lnTo>
                  <a:pt x="70" y="100"/>
                </a:lnTo>
                <a:lnTo>
                  <a:pt x="70" y="100"/>
                </a:lnTo>
                <a:lnTo>
                  <a:pt x="69" y="100"/>
                </a:lnTo>
                <a:lnTo>
                  <a:pt x="69" y="100"/>
                </a:lnTo>
                <a:lnTo>
                  <a:pt x="72" y="94"/>
                </a:lnTo>
                <a:lnTo>
                  <a:pt x="72" y="91"/>
                </a:lnTo>
                <a:lnTo>
                  <a:pt x="72" y="89"/>
                </a:lnTo>
                <a:lnTo>
                  <a:pt x="72" y="89"/>
                </a:lnTo>
                <a:lnTo>
                  <a:pt x="69" y="84"/>
                </a:lnTo>
                <a:lnTo>
                  <a:pt x="69" y="82"/>
                </a:lnTo>
                <a:lnTo>
                  <a:pt x="68" y="82"/>
                </a:lnTo>
                <a:lnTo>
                  <a:pt x="68" y="82"/>
                </a:lnTo>
                <a:lnTo>
                  <a:pt x="66" y="86"/>
                </a:lnTo>
                <a:lnTo>
                  <a:pt x="64" y="89"/>
                </a:lnTo>
                <a:lnTo>
                  <a:pt x="62" y="90"/>
                </a:lnTo>
                <a:lnTo>
                  <a:pt x="62" y="90"/>
                </a:lnTo>
                <a:lnTo>
                  <a:pt x="59" y="90"/>
                </a:lnTo>
                <a:lnTo>
                  <a:pt x="58" y="94"/>
                </a:lnTo>
                <a:lnTo>
                  <a:pt x="58" y="94"/>
                </a:lnTo>
                <a:lnTo>
                  <a:pt x="56" y="99"/>
                </a:lnTo>
                <a:lnTo>
                  <a:pt x="53" y="101"/>
                </a:lnTo>
                <a:lnTo>
                  <a:pt x="52" y="102"/>
                </a:lnTo>
                <a:lnTo>
                  <a:pt x="52" y="102"/>
                </a:lnTo>
                <a:lnTo>
                  <a:pt x="47" y="104"/>
                </a:lnTo>
                <a:lnTo>
                  <a:pt x="45" y="102"/>
                </a:lnTo>
                <a:lnTo>
                  <a:pt x="42" y="10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9" name="Freeform 1378"/>
          <p:cNvSpPr>
            <a:spLocks/>
          </p:cNvSpPr>
          <p:nvPr/>
        </p:nvSpPr>
        <p:spPr bwMode="gray">
          <a:xfrm>
            <a:off x="8024711" y="2833247"/>
            <a:ext cx="18593" cy="42842"/>
          </a:xfrm>
          <a:custGeom>
            <a:avLst/>
            <a:gdLst>
              <a:gd name="T0" fmla="*/ 3 w 11"/>
              <a:gd name="T1" fmla="*/ 25 h 25"/>
              <a:gd name="T2" fmla="*/ 3 w 11"/>
              <a:gd name="T3" fmla="*/ 25 h 25"/>
              <a:gd name="T4" fmla="*/ 1 w 11"/>
              <a:gd name="T5" fmla="*/ 23 h 25"/>
              <a:gd name="T6" fmla="*/ 0 w 11"/>
              <a:gd name="T7" fmla="*/ 21 h 25"/>
              <a:gd name="T8" fmla="*/ 0 w 11"/>
              <a:gd name="T9" fmla="*/ 12 h 25"/>
              <a:gd name="T10" fmla="*/ 1 w 11"/>
              <a:gd name="T11" fmla="*/ 4 h 25"/>
              <a:gd name="T12" fmla="*/ 2 w 11"/>
              <a:gd name="T13" fmla="*/ 1 h 25"/>
              <a:gd name="T14" fmla="*/ 3 w 11"/>
              <a:gd name="T15" fmla="*/ 0 h 25"/>
              <a:gd name="T16" fmla="*/ 3 w 11"/>
              <a:gd name="T17" fmla="*/ 0 h 25"/>
              <a:gd name="T18" fmla="*/ 7 w 11"/>
              <a:gd name="T19" fmla="*/ 0 h 25"/>
              <a:gd name="T20" fmla="*/ 10 w 11"/>
              <a:gd name="T21" fmla="*/ 2 h 25"/>
              <a:gd name="T22" fmla="*/ 11 w 11"/>
              <a:gd name="T23" fmla="*/ 6 h 25"/>
              <a:gd name="T24" fmla="*/ 11 w 11"/>
              <a:gd name="T25" fmla="*/ 9 h 25"/>
              <a:gd name="T26" fmla="*/ 11 w 11"/>
              <a:gd name="T27" fmla="*/ 9 h 25"/>
              <a:gd name="T28" fmla="*/ 11 w 11"/>
              <a:gd name="T29" fmla="*/ 12 h 25"/>
              <a:gd name="T30" fmla="*/ 8 w 11"/>
              <a:gd name="T31" fmla="*/ 18 h 25"/>
              <a:gd name="T32" fmla="*/ 6 w 11"/>
              <a:gd name="T33" fmla="*/ 23 h 25"/>
              <a:gd name="T34" fmla="*/ 5 w 11"/>
              <a:gd name="T35" fmla="*/ 25 h 25"/>
              <a:gd name="T36" fmla="*/ 3 w 11"/>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5">
                <a:moveTo>
                  <a:pt x="3" y="25"/>
                </a:moveTo>
                <a:lnTo>
                  <a:pt x="3" y="25"/>
                </a:lnTo>
                <a:lnTo>
                  <a:pt x="1" y="23"/>
                </a:lnTo>
                <a:lnTo>
                  <a:pt x="0" y="21"/>
                </a:lnTo>
                <a:lnTo>
                  <a:pt x="0" y="12"/>
                </a:lnTo>
                <a:lnTo>
                  <a:pt x="1" y="4"/>
                </a:lnTo>
                <a:lnTo>
                  <a:pt x="2" y="1"/>
                </a:lnTo>
                <a:lnTo>
                  <a:pt x="3" y="0"/>
                </a:lnTo>
                <a:lnTo>
                  <a:pt x="3" y="0"/>
                </a:lnTo>
                <a:lnTo>
                  <a:pt x="7" y="0"/>
                </a:lnTo>
                <a:lnTo>
                  <a:pt x="10" y="2"/>
                </a:lnTo>
                <a:lnTo>
                  <a:pt x="11" y="6"/>
                </a:lnTo>
                <a:lnTo>
                  <a:pt x="11" y="9"/>
                </a:lnTo>
                <a:lnTo>
                  <a:pt x="11" y="9"/>
                </a:lnTo>
                <a:lnTo>
                  <a:pt x="11" y="12"/>
                </a:lnTo>
                <a:lnTo>
                  <a:pt x="8" y="18"/>
                </a:lnTo>
                <a:lnTo>
                  <a:pt x="6" y="23"/>
                </a:lnTo>
                <a:lnTo>
                  <a:pt x="5" y="25"/>
                </a:lnTo>
                <a:lnTo>
                  <a:pt x="3" y="2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0" name="Freeform 1380"/>
          <p:cNvSpPr>
            <a:spLocks/>
          </p:cNvSpPr>
          <p:nvPr/>
        </p:nvSpPr>
        <p:spPr bwMode="gray">
          <a:xfrm>
            <a:off x="7864136" y="2656740"/>
            <a:ext cx="153814" cy="155944"/>
          </a:xfrm>
          <a:custGeom>
            <a:avLst/>
            <a:gdLst>
              <a:gd name="T0" fmla="*/ 20 w 91"/>
              <a:gd name="T1" fmla="*/ 91 h 91"/>
              <a:gd name="T2" fmla="*/ 17 w 91"/>
              <a:gd name="T3" fmla="*/ 88 h 91"/>
              <a:gd name="T4" fmla="*/ 18 w 91"/>
              <a:gd name="T5" fmla="*/ 77 h 91"/>
              <a:gd name="T6" fmla="*/ 17 w 91"/>
              <a:gd name="T7" fmla="*/ 75 h 91"/>
              <a:gd name="T8" fmla="*/ 9 w 91"/>
              <a:gd name="T9" fmla="*/ 73 h 91"/>
              <a:gd name="T10" fmla="*/ 1 w 91"/>
              <a:gd name="T11" fmla="*/ 72 h 91"/>
              <a:gd name="T12" fmla="*/ 0 w 91"/>
              <a:gd name="T13" fmla="*/ 71 h 91"/>
              <a:gd name="T14" fmla="*/ 0 w 91"/>
              <a:gd name="T15" fmla="*/ 65 h 91"/>
              <a:gd name="T16" fmla="*/ 6 w 91"/>
              <a:gd name="T17" fmla="*/ 60 h 91"/>
              <a:gd name="T18" fmla="*/ 15 w 91"/>
              <a:gd name="T19" fmla="*/ 55 h 91"/>
              <a:gd name="T20" fmla="*/ 18 w 91"/>
              <a:gd name="T21" fmla="*/ 50 h 91"/>
              <a:gd name="T22" fmla="*/ 18 w 91"/>
              <a:gd name="T23" fmla="*/ 29 h 91"/>
              <a:gd name="T24" fmla="*/ 20 w 91"/>
              <a:gd name="T25" fmla="*/ 11 h 91"/>
              <a:gd name="T26" fmla="*/ 22 w 91"/>
              <a:gd name="T27" fmla="*/ 1 h 91"/>
              <a:gd name="T28" fmla="*/ 25 w 91"/>
              <a:gd name="T29" fmla="*/ 0 h 91"/>
              <a:gd name="T30" fmla="*/ 30 w 91"/>
              <a:gd name="T31" fmla="*/ 2 h 91"/>
              <a:gd name="T32" fmla="*/ 32 w 91"/>
              <a:gd name="T33" fmla="*/ 8 h 91"/>
              <a:gd name="T34" fmla="*/ 31 w 91"/>
              <a:gd name="T35" fmla="*/ 16 h 91"/>
              <a:gd name="T36" fmla="*/ 32 w 91"/>
              <a:gd name="T37" fmla="*/ 20 h 91"/>
              <a:gd name="T38" fmla="*/ 32 w 91"/>
              <a:gd name="T39" fmla="*/ 20 h 91"/>
              <a:gd name="T40" fmla="*/ 34 w 91"/>
              <a:gd name="T41" fmla="*/ 19 h 91"/>
              <a:gd name="T42" fmla="*/ 36 w 91"/>
              <a:gd name="T43" fmla="*/ 13 h 91"/>
              <a:gd name="T44" fmla="*/ 37 w 91"/>
              <a:gd name="T45" fmla="*/ 13 h 91"/>
              <a:gd name="T46" fmla="*/ 39 w 91"/>
              <a:gd name="T47" fmla="*/ 14 h 91"/>
              <a:gd name="T48" fmla="*/ 44 w 91"/>
              <a:gd name="T49" fmla="*/ 20 h 91"/>
              <a:gd name="T50" fmla="*/ 47 w 91"/>
              <a:gd name="T51" fmla="*/ 22 h 91"/>
              <a:gd name="T52" fmla="*/ 52 w 91"/>
              <a:gd name="T53" fmla="*/ 25 h 91"/>
              <a:gd name="T54" fmla="*/ 53 w 91"/>
              <a:gd name="T55" fmla="*/ 32 h 91"/>
              <a:gd name="T56" fmla="*/ 59 w 91"/>
              <a:gd name="T57" fmla="*/ 36 h 91"/>
              <a:gd name="T58" fmla="*/ 68 w 91"/>
              <a:gd name="T59" fmla="*/ 39 h 91"/>
              <a:gd name="T60" fmla="*/ 70 w 91"/>
              <a:gd name="T61" fmla="*/ 44 h 91"/>
              <a:gd name="T62" fmla="*/ 73 w 91"/>
              <a:gd name="T63" fmla="*/ 60 h 91"/>
              <a:gd name="T64" fmla="*/ 74 w 91"/>
              <a:gd name="T65" fmla="*/ 62 h 91"/>
              <a:gd name="T66" fmla="*/ 75 w 91"/>
              <a:gd name="T67" fmla="*/ 61 h 91"/>
              <a:gd name="T68" fmla="*/ 78 w 91"/>
              <a:gd name="T69" fmla="*/ 57 h 91"/>
              <a:gd name="T70" fmla="*/ 80 w 91"/>
              <a:gd name="T71" fmla="*/ 57 h 91"/>
              <a:gd name="T72" fmla="*/ 90 w 91"/>
              <a:gd name="T73" fmla="*/ 62 h 91"/>
              <a:gd name="T74" fmla="*/ 91 w 91"/>
              <a:gd name="T75" fmla="*/ 64 h 91"/>
              <a:gd name="T76" fmla="*/ 89 w 91"/>
              <a:gd name="T77" fmla="*/ 71 h 91"/>
              <a:gd name="T78" fmla="*/ 81 w 91"/>
              <a:gd name="T79" fmla="*/ 76 h 91"/>
              <a:gd name="T80" fmla="*/ 76 w 91"/>
              <a:gd name="T81" fmla="*/ 75 h 91"/>
              <a:gd name="T82" fmla="*/ 69 w 91"/>
              <a:gd name="T83" fmla="*/ 71 h 91"/>
              <a:gd name="T84" fmla="*/ 64 w 91"/>
              <a:gd name="T85" fmla="*/ 68 h 91"/>
              <a:gd name="T86" fmla="*/ 58 w 91"/>
              <a:gd name="T87" fmla="*/ 66 h 91"/>
              <a:gd name="T88" fmla="*/ 58 w 91"/>
              <a:gd name="T89" fmla="*/ 62 h 91"/>
              <a:gd name="T90" fmla="*/ 58 w 91"/>
              <a:gd name="T91" fmla="*/ 60 h 91"/>
              <a:gd name="T92" fmla="*/ 57 w 91"/>
              <a:gd name="T93" fmla="*/ 54 h 91"/>
              <a:gd name="T94" fmla="*/ 55 w 91"/>
              <a:gd name="T95" fmla="*/ 54 h 91"/>
              <a:gd name="T96" fmla="*/ 49 w 91"/>
              <a:gd name="T97" fmla="*/ 59 h 91"/>
              <a:gd name="T98" fmla="*/ 46 w 91"/>
              <a:gd name="T99" fmla="*/ 64 h 91"/>
              <a:gd name="T100" fmla="*/ 47 w 91"/>
              <a:gd name="T101" fmla="*/ 70 h 91"/>
              <a:gd name="T102" fmla="*/ 46 w 91"/>
              <a:gd name="T103" fmla="*/ 71 h 91"/>
              <a:gd name="T104" fmla="*/ 41 w 91"/>
              <a:gd name="T105" fmla="*/ 80 h 91"/>
              <a:gd name="T106" fmla="*/ 38 w 91"/>
              <a:gd name="T107" fmla="*/ 87 h 91"/>
              <a:gd name="T108" fmla="*/ 25 w 91"/>
              <a:gd name="T10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91">
                <a:moveTo>
                  <a:pt x="20" y="91"/>
                </a:moveTo>
                <a:lnTo>
                  <a:pt x="20" y="91"/>
                </a:lnTo>
                <a:lnTo>
                  <a:pt x="18" y="91"/>
                </a:lnTo>
                <a:lnTo>
                  <a:pt x="17" y="88"/>
                </a:lnTo>
                <a:lnTo>
                  <a:pt x="17" y="83"/>
                </a:lnTo>
                <a:lnTo>
                  <a:pt x="18" y="77"/>
                </a:lnTo>
                <a:lnTo>
                  <a:pt x="18" y="75"/>
                </a:lnTo>
                <a:lnTo>
                  <a:pt x="17" y="75"/>
                </a:lnTo>
                <a:lnTo>
                  <a:pt x="17" y="75"/>
                </a:lnTo>
                <a:lnTo>
                  <a:pt x="9" y="73"/>
                </a:lnTo>
                <a:lnTo>
                  <a:pt x="4" y="73"/>
                </a:lnTo>
                <a:lnTo>
                  <a:pt x="1" y="72"/>
                </a:lnTo>
                <a:lnTo>
                  <a:pt x="0" y="71"/>
                </a:lnTo>
                <a:lnTo>
                  <a:pt x="0" y="71"/>
                </a:lnTo>
                <a:lnTo>
                  <a:pt x="0" y="67"/>
                </a:lnTo>
                <a:lnTo>
                  <a:pt x="0" y="65"/>
                </a:lnTo>
                <a:lnTo>
                  <a:pt x="1" y="62"/>
                </a:lnTo>
                <a:lnTo>
                  <a:pt x="6" y="60"/>
                </a:lnTo>
                <a:lnTo>
                  <a:pt x="6" y="60"/>
                </a:lnTo>
                <a:lnTo>
                  <a:pt x="15" y="55"/>
                </a:lnTo>
                <a:lnTo>
                  <a:pt x="17" y="54"/>
                </a:lnTo>
                <a:lnTo>
                  <a:pt x="18" y="50"/>
                </a:lnTo>
                <a:lnTo>
                  <a:pt x="18" y="50"/>
                </a:lnTo>
                <a:lnTo>
                  <a:pt x="18" y="29"/>
                </a:lnTo>
                <a:lnTo>
                  <a:pt x="20" y="11"/>
                </a:lnTo>
                <a:lnTo>
                  <a:pt x="20" y="11"/>
                </a:lnTo>
                <a:lnTo>
                  <a:pt x="22" y="3"/>
                </a:lnTo>
                <a:lnTo>
                  <a:pt x="22" y="1"/>
                </a:lnTo>
                <a:lnTo>
                  <a:pt x="25" y="0"/>
                </a:lnTo>
                <a:lnTo>
                  <a:pt x="25" y="0"/>
                </a:lnTo>
                <a:lnTo>
                  <a:pt x="27" y="1"/>
                </a:lnTo>
                <a:lnTo>
                  <a:pt x="30" y="2"/>
                </a:lnTo>
                <a:lnTo>
                  <a:pt x="31" y="6"/>
                </a:lnTo>
                <a:lnTo>
                  <a:pt x="32" y="8"/>
                </a:lnTo>
                <a:lnTo>
                  <a:pt x="32" y="8"/>
                </a:lnTo>
                <a:lnTo>
                  <a:pt x="31" y="16"/>
                </a:lnTo>
                <a:lnTo>
                  <a:pt x="31" y="19"/>
                </a:lnTo>
                <a:lnTo>
                  <a:pt x="32" y="20"/>
                </a:lnTo>
                <a:lnTo>
                  <a:pt x="32" y="20"/>
                </a:lnTo>
                <a:lnTo>
                  <a:pt x="32" y="20"/>
                </a:lnTo>
                <a:lnTo>
                  <a:pt x="33" y="20"/>
                </a:lnTo>
                <a:lnTo>
                  <a:pt x="34" y="19"/>
                </a:lnTo>
                <a:lnTo>
                  <a:pt x="34" y="16"/>
                </a:lnTo>
                <a:lnTo>
                  <a:pt x="36" y="13"/>
                </a:lnTo>
                <a:lnTo>
                  <a:pt x="37" y="12"/>
                </a:lnTo>
                <a:lnTo>
                  <a:pt x="37" y="13"/>
                </a:lnTo>
                <a:lnTo>
                  <a:pt x="37" y="13"/>
                </a:lnTo>
                <a:lnTo>
                  <a:pt x="39" y="14"/>
                </a:lnTo>
                <a:lnTo>
                  <a:pt x="42" y="17"/>
                </a:lnTo>
                <a:lnTo>
                  <a:pt x="44" y="20"/>
                </a:lnTo>
                <a:lnTo>
                  <a:pt x="47" y="22"/>
                </a:lnTo>
                <a:lnTo>
                  <a:pt x="47" y="22"/>
                </a:lnTo>
                <a:lnTo>
                  <a:pt x="49" y="23"/>
                </a:lnTo>
                <a:lnTo>
                  <a:pt x="52" y="25"/>
                </a:lnTo>
                <a:lnTo>
                  <a:pt x="53" y="32"/>
                </a:lnTo>
                <a:lnTo>
                  <a:pt x="53" y="32"/>
                </a:lnTo>
                <a:lnTo>
                  <a:pt x="55" y="35"/>
                </a:lnTo>
                <a:lnTo>
                  <a:pt x="59" y="36"/>
                </a:lnTo>
                <a:lnTo>
                  <a:pt x="68" y="39"/>
                </a:lnTo>
                <a:lnTo>
                  <a:pt x="68" y="39"/>
                </a:lnTo>
                <a:lnTo>
                  <a:pt x="69" y="40"/>
                </a:lnTo>
                <a:lnTo>
                  <a:pt x="70" y="44"/>
                </a:lnTo>
                <a:lnTo>
                  <a:pt x="71" y="52"/>
                </a:lnTo>
                <a:lnTo>
                  <a:pt x="73" y="60"/>
                </a:lnTo>
                <a:lnTo>
                  <a:pt x="73" y="62"/>
                </a:lnTo>
                <a:lnTo>
                  <a:pt x="74" y="62"/>
                </a:lnTo>
                <a:lnTo>
                  <a:pt x="74" y="62"/>
                </a:lnTo>
                <a:lnTo>
                  <a:pt x="75" y="61"/>
                </a:lnTo>
                <a:lnTo>
                  <a:pt x="76" y="59"/>
                </a:lnTo>
                <a:lnTo>
                  <a:pt x="78" y="57"/>
                </a:lnTo>
                <a:lnTo>
                  <a:pt x="80" y="57"/>
                </a:lnTo>
                <a:lnTo>
                  <a:pt x="80" y="57"/>
                </a:lnTo>
                <a:lnTo>
                  <a:pt x="87" y="61"/>
                </a:lnTo>
                <a:lnTo>
                  <a:pt x="90" y="62"/>
                </a:lnTo>
                <a:lnTo>
                  <a:pt x="91" y="64"/>
                </a:lnTo>
                <a:lnTo>
                  <a:pt x="91" y="64"/>
                </a:lnTo>
                <a:lnTo>
                  <a:pt x="91" y="67"/>
                </a:lnTo>
                <a:lnTo>
                  <a:pt x="89" y="71"/>
                </a:lnTo>
                <a:lnTo>
                  <a:pt x="85" y="75"/>
                </a:lnTo>
                <a:lnTo>
                  <a:pt x="81" y="76"/>
                </a:lnTo>
                <a:lnTo>
                  <a:pt x="81" y="76"/>
                </a:lnTo>
                <a:lnTo>
                  <a:pt x="76" y="75"/>
                </a:lnTo>
                <a:lnTo>
                  <a:pt x="73" y="72"/>
                </a:lnTo>
                <a:lnTo>
                  <a:pt x="69" y="71"/>
                </a:lnTo>
                <a:lnTo>
                  <a:pt x="64" y="68"/>
                </a:lnTo>
                <a:lnTo>
                  <a:pt x="64" y="68"/>
                </a:lnTo>
                <a:lnTo>
                  <a:pt x="60" y="67"/>
                </a:lnTo>
                <a:lnTo>
                  <a:pt x="58" y="66"/>
                </a:lnTo>
                <a:lnTo>
                  <a:pt x="57" y="64"/>
                </a:lnTo>
                <a:lnTo>
                  <a:pt x="58" y="62"/>
                </a:lnTo>
                <a:lnTo>
                  <a:pt x="58" y="62"/>
                </a:lnTo>
                <a:lnTo>
                  <a:pt x="58" y="60"/>
                </a:lnTo>
                <a:lnTo>
                  <a:pt x="58" y="56"/>
                </a:lnTo>
                <a:lnTo>
                  <a:pt x="57" y="54"/>
                </a:lnTo>
                <a:lnTo>
                  <a:pt x="55" y="54"/>
                </a:lnTo>
                <a:lnTo>
                  <a:pt x="55" y="54"/>
                </a:lnTo>
                <a:lnTo>
                  <a:pt x="53" y="55"/>
                </a:lnTo>
                <a:lnTo>
                  <a:pt x="49" y="59"/>
                </a:lnTo>
                <a:lnTo>
                  <a:pt x="46" y="64"/>
                </a:lnTo>
                <a:lnTo>
                  <a:pt x="46" y="64"/>
                </a:lnTo>
                <a:lnTo>
                  <a:pt x="47" y="67"/>
                </a:lnTo>
                <a:lnTo>
                  <a:pt x="47" y="70"/>
                </a:lnTo>
                <a:lnTo>
                  <a:pt x="46" y="71"/>
                </a:lnTo>
                <a:lnTo>
                  <a:pt x="46" y="71"/>
                </a:lnTo>
                <a:lnTo>
                  <a:pt x="43" y="75"/>
                </a:lnTo>
                <a:lnTo>
                  <a:pt x="41" y="80"/>
                </a:lnTo>
                <a:lnTo>
                  <a:pt x="38" y="87"/>
                </a:lnTo>
                <a:lnTo>
                  <a:pt x="38" y="87"/>
                </a:lnTo>
                <a:lnTo>
                  <a:pt x="31" y="89"/>
                </a:lnTo>
                <a:lnTo>
                  <a:pt x="25" y="91"/>
                </a:lnTo>
                <a:lnTo>
                  <a:pt x="20" y="9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1" name="Freeform 1384"/>
          <p:cNvSpPr>
            <a:spLocks/>
          </p:cNvSpPr>
          <p:nvPr/>
        </p:nvSpPr>
        <p:spPr bwMode="gray">
          <a:xfrm>
            <a:off x="8090631" y="2773268"/>
            <a:ext cx="20283" cy="17137"/>
          </a:xfrm>
          <a:custGeom>
            <a:avLst/>
            <a:gdLst>
              <a:gd name="T0" fmla="*/ 11 w 12"/>
              <a:gd name="T1" fmla="*/ 10 h 10"/>
              <a:gd name="T2" fmla="*/ 11 w 12"/>
              <a:gd name="T3" fmla="*/ 10 h 10"/>
              <a:gd name="T4" fmla="*/ 6 w 12"/>
              <a:gd name="T5" fmla="*/ 10 h 10"/>
              <a:gd name="T6" fmla="*/ 3 w 12"/>
              <a:gd name="T7" fmla="*/ 8 h 10"/>
              <a:gd name="T8" fmla="*/ 0 w 12"/>
              <a:gd name="T9" fmla="*/ 5 h 10"/>
              <a:gd name="T10" fmla="*/ 0 w 12"/>
              <a:gd name="T11" fmla="*/ 3 h 10"/>
              <a:gd name="T12" fmla="*/ 0 w 12"/>
              <a:gd name="T13" fmla="*/ 3 h 10"/>
              <a:gd name="T14" fmla="*/ 1 w 12"/>
              <a:gd name="T15" fmla="*/ 2 h 10"/>
              <a:gd name="T16" fmla="*/ 3 w 12"/>
              <a:gd name="T17" fmla="*/ 0 h 10"/>
              <a:gd name="T18" fmla="*/ 5 w 12"/>
              <a:gd name="T19" fmla="*/ 2 h 10"/>
              <a:gd name="T20" fmla="*/ 6 w 12"/>
              <a:gd name="T21" fmla="*/ 3 h 10"/>
              <a:gd name="T22" fmla="*/ 6 w 12"/>
              <a:gd name="T23" fmla="*/ 3 h 10"/>
              <a:gd name="T24" fmla="*/ 11 w 12"/>
              <a:gd name="T25" fmla="*/ 8 h 10"/>
              <a:gd name="T26" fmla="*/ 12 w 12"/>
              <a:gd name="T27" fmla="*/ 10 h 10"/>
              <a:gd name="T28" fmla="*/ 11 w 12"/>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11" y="10"/>
                </a:moveTo>
                <a:lnTo>
                  <a:pt x="11" y="10"/>
                </a:lnTo>
                <a:lnTo>
                  <a:pt x="6" y="10"/>
                </a:lnTo>
                <a:lnTo>
                  <a:pt x="3" y="8"/>
                </a:lnTo>
                <a:lnTo>
                  <a:pt x="0" y="5"/>
                </a:lnTo>
                <a:lnTo>
                  <a:pt x="0" y="3"/>
                </a:lnTo>
                <a:lnTo>
                  <a:pt x="0" y="3"/>
                </a:lnTo>
                <a:lnTo>
                  <a:pt x="1" y="2"/>
                </a:lnTo>
                <a:lnTo>
                  <a:pt x="3" y="0"/>
                </a:lnTo>
                <a:lnTo>
                  <a:pt x="5" y="2"/>
                </a:lnTo>
                <a:lnTo>
                  <a:pt x="6" y="3"/>
                </a:lnTo>
                <a:lnTo>
                  <a:pt x="6" y="3"/>
                </a:lnTo>
                <a:lnTo>
                  <a:pt x="11" y="8"/>
                </a:lnTo>
                <a:lnTo>
                  <a:pt x="12" y="10"/>
                </a:lnTo>
                <a:lnTo>
                  <a:pt x="11"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2" name="Freeform 1386"/>
          <p:cNvSpPr>
            <a:spLocks/>
          </p:cNvSpPr>
          <p:nvPr/>
        </p:nvSpPr>
        <p:spPr bwMode="gray">
          <a:xfrm>
            <a:off x="8126127" y="2523074"/>
            <a:ext cx="28735" cy="37700"/>
          </a:xfrm>
          <a:custGeom>
            <a:avLst/>
            <a:gdLst>
              <a:gd name="T0" fmla="*/ 9 w 17"/>
              <a:gd name="T1" fmla="*/ 22 h 22"/>
              <a:gd name="T2" fmla="*/ 9 w 17"/>
              <a:gd name="T3" fmla="*/ 22 h 22"/>
              <a:gd name="T4" fmla="*/ 6 w 17"/>
              <a:gd name="T5" fmla="*/ 21 h 22"/>
              <a:gd name="T6" fmla="*/ 5 w 17"/>
              <a:gd name="T7" fmla="*/ 21 h 22"/>
              <a:gd name="T8" fmla="*/ 1 w 17"/>
              <a:gd name="T9" fmla="*/ 17 h 22"/>
              <a:gd name="T10" fmla="*/ 0 w 17"/>
              <a:gd name="T11" fmla="*/ 12 h 22"/>
              <a:gd name="T12" fmla="*/ 0 w 17"/>
              <a:gd name="T13" fmla="*/ 9 h 22"/>
              <a:gd name="T14" fmla="*/ 0 w 17"/>
              <a:gd name="T15" fmla="*/ 9 h 22"/>
              <a:gd name="T16" fmla="*/ 0 w 17"/>
              <a:gd name="T17" fmla="*/ 6 h 22"/>
              <a:gd name="T18" fmla="*/ 3 w 17"/>
              <a:gd name="T19" fmla="*/ 2 h 22"/>
              <a:gd name="T20" fmla="*/ 6 w 17"/>
              <a:gd name="T21" fmla="*/ 0 h 22"/>
              <a:gd name="T22" fmla="*/ 11 w 17"/>
              <a:gd name="T23" fmla="*/ 0 h 22"/>
              <a:gd name="T24" fmla="*/ 11 w 17"/>
              <a:gd name="T25" fmla="*/ 0 h 22"/>
              <a:gd name="T26" fmla="*/ 14 w 17"/>
              <a:gd name="T27" fmla="*/ 0 h 22"/>
              <a:gd name="T28" fmla="*/ 15 w 17"/>
              <a:gd name="T29" fmla="*/ 1 h 22"/>
              <a:gd name="T30" fmla="*/ 17 w 17"/>
              <a:gd name="T31" fmla="*/ 6 h 22"/>
              <a:gd name="T32" fmla="*/ 17 w 17"/>
              <a:gd name="T33" fmla="*/ 11 h 22"/>
              <a:gd name="T34" fmla="*/ 17 w 17"/>
              <a:gd name="T35" fmla="*/ 15 h 22"/>
              <a:gd name="T36" fmla="*/ 17 w 17"/>
              <a:gd name="T37" fmla="*/ 15 h 22"/>
              <a:gd name="T38" fmla="*/ 16 w 17"/>
              <a:gd name="T39" fmla="*/ 18 h 22"/>
              <a:gd name="T40" fmla="*/ 15 w 17"/>
              <a:gd name="T41" fmla="*/ 20 h 22"/>
              <a:gd name="T42" fmla="*/ 12 w 17"/>
              <a:gd name="T43" fmla="*/ 21 h 22"/>
              <a:gd name="T44" fmla="*/ 9 w 17"/>
              <a:gd name="T4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2">
                <a:moveTo>
                  <a:pt x="9" y="22"/>
                </a:moveTo>
                <a:lnTo>
                  <a:pt x="9" y="22"/>
                </a:lnTo>
                <a:lnTo>
                  <a:pt x="6" y="21"/>
                </a:lnTo>
                <a:lnTo>
                  <a:pt x="5" y="21"/>
                </a:lnTo>
                <a:lnTo>
                  <a:pt x="1" y="17"/>
                </a:lnTo>
                <a:lnTo>
                  <a:pt x="0" y="12"/>
                </a:lnTo>
                <a:lnTo>
                  <a:pt x="0" y="9"/>
                </a:lnTo>
                <a:lnTo>
                  <a:pt x="0" y="9"/>
                </a:lnTo>
                <a:lnTo>
                  <a:pt x="0" y="6"/>
                </a:lnTo>
                <a:lnTo>
                  <a:pt x="3" y="2"/>
                </a:lnTo>
                <a:lnTo>
                  <a:pt x="6" y="0"/>
                </a:lnTo>
                <a:lnTo>
                  <a:pt x="11" y="0"/>
                </a:lnTo>
                <a:lnTo>
                  <a:pt x="11" y="0"/>
                </a:lnTo>
                <a:lnTo>
                  <a:pt x="14" y="0"/>
                </a:lnTo>
                <a:lnTo>
                  <a:pt x="15" y="1"/>
                </a:lnTo>
                <a:lnTo>
                  <a:pt x="17" y="6"/>
                </a:lnTo>
                <a:lnTo>
                  <a:pt x="17" y="11"/>
                </a:lnTo>
                <a:lnTo>
                  <a:pt x="17" y="15"/>
                </a:lnTo>
                <a:lnTo>
                  <a:pt x="17" y="15"/>
                </a:lnTo>
                <a:lnTo>
                  <a:pt x="16" y="18"/>
                </a:lnTo>
                <a:lnTo>
                  <a:pt x="15" y="20"/>
                </a:lnTo>
                <a:lnTo>
                  <a:pt x="12" y="21"/>
                </a:lnTo>
                <a:lnTo>
                  <a:pt x="9" y="2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3" name="Freeform 1388"/>
          <p:cNvSpPr>
            <a:spLocks/>
          </p:cNvSpPr>
          <p:nvPr/>
        </p:nvSpPr>
        <p:spPr bwMode="gray">
          <a:xfrm>
            <a:off x="8006118" y="2404831"/>
            <a:ext cx="38876" cy="23991"/>
          </a:xfrm>
          <a:custGeom>
            <a:avLst/>
            <a:gdLst>
              <a:gd name="T0" fmla="*/ 22 w 23"/>
              <a:gd name="T1" fmla="*/ 14 h 14"/>
              <a:gd name="T2" fmla="*/ 22 w 23"/>
              <a:gd name="T3" fmla="*/ 14 h 14"/>
              <a:gd name="T4" fmla="*/ 17 w 23"/>
              <a:gd name="T5" fmla="*/ 14 h 14"/>
              <a:gd name="T6" fmla="*/ 13 w 23"/>
              <a:gd name="T7" fmla="*/ 14 h 14"/>
              <a:gd name="T8" fmla="*/ 10 w 23"/>
              <a:gd name="T9" fmla="*/ 11 h 14"/>
              <a:gd name="T10" fmla="*/ 10 w 23"/>
              <a:gd name="T11" fmla="*/ 11 h 14"/>
              <a:gd name="T12" fmla="*/ 1 w 23"/>
              <a:gd name="T13" fmla="*/ 6 h 14"/>
              <a:gd name="T14" fmla="*/ 0 w 23"/>
              <a:gd name="T15" fmla="*/ 4 h 14"/>
              <a:gd name="T16" fmla="*/ 0 w 23"/>
              <a:gd name="T17" fmla="*/ 2 h 14"/>
              <a:gd name="T18" fmla="*/ 1 w 23"/>
              <a:gd name="T19" fmla="*/ 2 h 14"/>
              <a:gd name="T20" fmla="*/ 1 w 23"/>
              <a:gd name="T21" fmla="*/ 2 h 14"/>
              <a:gd name="T22" fmla="*/ 13 w 23"/>
              <a:gd name="T23" fmla="*/ 1 h 14"/>
              <a:gd name="T24" fmla="*/ 18 w 23"/>
              <a:gd name="T25" fmla="*/ 0 h 14"/>
              <a:gd name="T26" fmla="*/ 21 w 23"/>
              <a:gd name="T27" fmla="*/ 0 h 14"/>
              <a:gd name="T28" fmla="*/ 22 w 23"/>
              <a:gd name="T29" fmla="*/ 1 h 14"/>
              <a:gd name="T30" fmla="*/ 22 w 23"/>
              <a:gd name="T31" fmla="*/ 1 h 14"/>
              <a:gd name="T32" fmla="*/ 23 w 23"/>
              <a:gd name="T33" fmla="*/ 9 h 14"/>
              <a:gd name="T34" fmla="*/ 23 w 23"/>
              <a:gd name="T35" fmla="*/ 11 h 14"/>
              <a:gd name="T36" fmla="*/ 22 w 23"/>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2" y="14"/>
                </a:moveTo>
                <a:lnTo>
                  <a:pt x="22" y="14"/>
                </a:lnTo>
                <a:lnTo>
                  <a:pt x="17" y="14"/>
                </a:lnTo>
                <a:lnTo>
                  <a:pt x="13" y="14"/>
                </a:lnTo>
                <a:lnTo>
                  <a:pt x="10" y="11"/>
                </a:lnTo>
                <a:lnTo>
                  <a:pt x="10" y="11"/>
                </a:lnTo>
                <a:lnTo>
                  <a:pt x="1" y="6"/>
                </a:lnTo>
                <a:lnTo>
                  <a:pt x="0" y="4"/>
                </a:lnTo>
                <a:lnTo>
                  <a:pt x="0" y="2"/>
                </a:lnTo>
                <a:lnTo>
                  <a:pt x="1" y="2"/>
                </a:lnTo>
                <a:lnTo>
                  <a:pt x="1" y="2"/>
                </a:lnTo>
                <a:lnTo>
                  <a:pt x="13" y="1"/>
                </a:lnTo>
                <a:lnTo>
                  <a:pt x="18" y="0"/>
                </a:lnTo>
                <a:lnTo>
                  <a:pt x="21" y="0"/>
                </a:lnTo>
                <a:lnTo>
                  <a:pt x="22" y="1"/>
                </a:lnTo>
                <a:lnTo>
                  <a:pt x="22" y="1"/>
                </a:lnTo>
                <a:lnTo>
                  <a:pt x="23" y="9"/>
                </a:lnTo>
                <a:lnTo>
                  <a:pt x="23" y="11"/>
                </a:lnTo>
                <a:lnTo>
                  <a:pt x="22"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4" name="Freeform 1390"/>
          <p:cNvSpPr>
            <a:spLocks/>
          </p:cNvSpPr>
          <p:nvPr/>
        </p:nvSpPr>
        <p:spPr bwMode="gray">
          <a:xfrm>
            <a:off x="8362764" y="2864093"/>
            <a:ext cx="30425" cy="27419"/>
          </a:xfrm>
          <a:custGeom>
            <a:avLst/>
            <a:gdLst>
              <a:gd name="T0" fmla="*/ 16 w 18"/>
              <a:gd name="T1" fmla="*/ 9 h 16"/>
              <a:gd name="T2" fmla="*/ 16 w 18"/>
              <a:gd name="T3" fmla="*/ 9 h 16"/>
              <a:gd name="T4" fmla="*/ 15 w 18"/>
              <a:gd name="T5" fmla="*/ 11 h 16"/>
              <a:gd name="T6" fmla="*/ 14 w 18"/>
              <a:gd name="T7" fmla="*/ 14 h 16"/>
              <a:gd name="T8" fmla="*/ 13 w 18"/>
              <a:gd name="T9" fmla="*/ 16 h 16"/>
              <a:gd name="T10" fmla="*/ 9 w 18"/>
              <a:gd name="T11" fmla="*/ 16 h 16"/>
              <a:gd name="T12" fmla="*/ 9 w 18"/>
              <a:gd name="T13" fmla="*/ 16 h 16"/>
              <a:gd name="T14" fmla="*/ 5 w 18"/>
              <a:gd name="T15" fmla="*/ 14 h 16"/>
              <a:gd name="T16" fmla="*/ 3 w 18"/>
              <a:gd name="T17" fmla="*/ 11 h 16"/>
              <a:gd name="T18" fmla="*/ 0 w 18"/>
              <a:gd name="T19" fmla="*/ 8 h 16"/>
              <a:gd name="T20" fmla="*/ 0 w 18"/>
              <a:gd name="T21" fmla="*/ 7 h 16"/>
              <a:gd name="T22" fmla="*/ 0 w 18"/>
              <a:gd name="T23" fmla="*/ 5 h 16"/>
              <a:gd name="T24" fmla="*/ 0 w 18"/>
              <a:gd name="T25" fmla="*/ 5 h 16"/>
              <a:gd name="T26" fmla="*/ 5 w 18"/>
              <a:gd name="T27" fmla="*/ 2 h 16"/>
              <a:gd name="T28" fmla="*/ 7 w 18"/>
              <a:gd name="T29" fmla="*/ 0 h 16"/>
              <a:gd name="T30" fmla="*/ 8 w 18"/>
              <a:gd name="T31" fmla="*/ 2 h 16"/>
              <a:gd name="T32" fmla="*/ 8 w 18"/>
              <a:gd name="T33" fmla="*/ 2 h 16"/>
              <a:gd name="T34" fmla="*/ 8 w 18"/>
              <a:gd name="T35" fmla="*/ 4 h 16"/>
              <a:gd name="T36" fmla="*/ 9 w 18"/>
              <a:gd name="T37" fmla="*/ 5 h 16"/>
              <a:gd name="T38" fmla="*/ 10 w 18"/>
              <a:gd name="T39" fmla="*/ 7 h 16"/>
              <a:gd name="T40" fmla="*/ 10 w 18"/>
              <a:gd name="T41" fmla="*/ 7 h 16"/>
              <a:gd name="T42" fmla="*/ 15 w 18"/>
              <a:gd name="T43" fmla="*/ 7 h 16"/>
              <a:gd name="T44" fmla="*/ 18 w 18"/>
              <a:gd name="T45" fmla="*/ 8 h 16"/>
              <a:gd name="T46" fmla="*/ 16 w 18"/>
              <a:gd name="T4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6">
                <a:moveTo>
                  <a:pt x="16" y="9"/>
                </a:moveTo>
                <a:lnTo>
                  <a:pt x="16" y="9"/>
                </a:lnTo>
                <a:lnTo>
                  <a:pt x="15" y="11"/>
                </a:lnTo>
                <a:lnTo>
                  <a:pt x="14" y="14"/>
                </a:lnTo>
                <a:lnTo>
                  <a:pt x="13" y="16"/>
                </a:lnTo>
                <a:lnTo>
                  <a:pt x="9" y="16"/>
                </a:lnTo>
                <a:lnTo>
                  <a:pt x="9" y="16"/>
                </a:lnTo>
                <a:lnTo>
                  <a:pt x="5" y="14"/>
                </a:lnTo>
                <a:lnTo>
                  <a:pt x="3" y="11"/>
                </a:lnTo>
                <a:lnTo>
                  <a:pt x="0" y="8"/>
                </a:lnTo>
                <a:lnTo>
                  <a:pt x="0" y="7"/>
                </a:lnTo>
                <a:lnTo>
                  <a:pt x="0" y="5"/>
                </a:lnTo>
                <a:lnTo>
                  <a:pt x="0" y="5"/>
                </a:lnTo>
                <a:lnTo>
                  <a:pt x="5" y="2"/>
                </a:lnTo>
                <a:lnTo>
                  <a:pt x="7" y="0"/>
                </a:lnTo>
                <a:lnTo>
                  <a:pt x="8" y="2"/>
                </a:lnTo>
                <a:lnTo>
                  <a:pt x="8" y="2"/>
                </a:lnTo>
                <a:lnTo>
                  <a:pt x="8" y="4"/>
                </a:lnTo>
                <a:lnTo>
                  <a:pt x="9" y="5"/>
                </a:lnTo>
                <a:lnTo>
                  <a:pt x="10" y="7"/>
                </a:lnTo>
                <a:lnTo>
                  <a:pt x="10" y="7"/>
                </a:lnTo>
                <a:lnTo>
                  <a:pt x="15" y="7"/>
                </a:lnTo>
                <a:lnTo>
                  <a:pt x="18" y="8"/>
                </a:lnTo>
                <a:lnTo>
                  <a:pt x="16"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5" name="Freeform 1392"/>
          <p:cNvSpPr>
            <a:spLocks/>
          </p:cNvSpPr>
          <p:nvPr/>
        </p:nvSpPr>
        <p:spPr bwMode="gray">
          <a:xfrm>
            <a:off x="7573410" y="2397976"/>
            <a:ext cx="101416" cy="97679"/>
          </a:xfrm>
          <a:custGeom>
            <a:avLst/>
            <a:gdLst>
              <a:gd name="T0" fmla="*/ 59 w 60"/>
              <a:gd name="T1" fmla="*/ 47 h 57"/>
              <a:gd name="T2" fmla="*/ 48 w 60"/>
              <a:gd name="T3" fmla="*/ 56 h 57"/>
              <a:gd name="T4" fmla="*/ 44 w 60"/>
              <a:gd name="T5" fmla="*/ 57 h 57"/>
              <a:gd name="T6" fmla="*/ 29 w 60"/>
              <a:gd name="T7" fmla="*/ 53 h 57"/>
              <a:gd name="T8" fmla="*/ 21 w 60"/>
              <a:gd name="T9" fmla="*/ 50 h 57"/>
              <a:gd name="T10" fmla="*/ 13 w 60"/>
              <a:gd name="T11" fmla="*/ 47 h 57"/>
              <a:gd name="T12" fmla="*/ 5 w 60"/>
              <a:gd name="T13" fmla="*/ 43 h 57"/>
              <a:gd name="T14" fmla="*/ 1 w 60"/>
              <a:gd name="T15" fmla="*/ 38 h 57"/>
              <a:gd name="T16" fmla="*/ 1 w 60"/>
              <a:gd name="T17" fmla="*/ 34 h 57"/>
              <a:gd name="T18" fmla="*/ 6 w 60"/>
              <a:gd name="T19" fmla="*/ 34 h 57"/>
              <a:gd name="T20" fmla="*/ 12 w 60"/>
              <a:gd name="T21" fmla="*/ 32 h 57"/>
              <a:gd name="T22" fmla="*/ 16 w 60"/>
              <a:gd name="T23" fmla="*/ 27 h 57"/>
              <a:gd name="T24" fmla="*/ 16 w 60"/>
              <a:gd name="T25" fmla="*/ 21 h 57"/>
              <a:gd name="T26" fmla="*/ 14 w 60"/>
              <a:gd name="T27" fmla="*/ 20 h 57"/>
              <a:gd name="T28" fmla="*/ 17 w 60"/>
              <a:gd name="T29" fmla="*/ 16 h 57"/>
              <a:gd name="T30" fmla="*/ 17 w 60"/>
              <a:gd name="T31" fmla="*/ 15 h 57"/>
              <a:gd name="T32" fmla="*/ 19 w 60"/>
              <a:gd name="T33" fmla="*/ 6 h 57"/>
              <a:gd name="T34" fmla="*/ 22 w 60"/>
              <a:gd name="T35" fmla="*/ 3 h 57"/>
              <a:gd name="T36" fmla="*/ 24 w 60"/>
              <a:gd name="T37" fmla="*/ 0 h 57"/>
              <a:gd name="T38" fmla="*/ 29 w 60"/>
              <a:gd name="T39" fmla="*/ 4 h 57"/>
              <a:gd name="T40" fmla="*/ 33 w 60"/>
              <a:gd name="T41" fmla="*/ 8 h 57"/>
              <a:gd name="T42" fmla="*/ 33 w 60"/>
              <a:gd name="T43" fmla="*/ 10 h 57"/>
              <a:gd name="T44" fmla="*/ 35 w 60"/>
              <a:gd name="T45" fmla="*/ 14 h 57"/>
              <a:gd name="T46" fmla="*/ 38 w 60"/>
              <a:gd name="T47" fmla="*/ 14 h 57"/>
              <a:gd name="T48" fmla="*/ 40 w 60"/>
              <a:gd name="T49" fmla="*/ 13 h 57"/>
              <a:gd name="T50" fmla="*/ 44 w 60"/>
              <a:gd name="T51" fmla="*/ 16 h 57"/>
              <a:gd name="T52" fmla="*/ 49 w 60"/>
              <a:gd name="T53" fmla="*/ 24 h 57"/>
              <a:gd name="T54" fmla="*/ 50 w 60"/>
              <a:gd name="T55" fmla="*/ 27 h 57"/>
              <a:gd name="T56" fmla="*/ 49 w 60"/>
              <a:gd name="T57" fmla="*/ 29 h 57"/>
              <a:gd name="T58" fmla="*/ 49 w 60"/>
              <a:gd name="T59" fmla="*/ 32 h 57"/>
              <a:gd name="T60" fmla="*/ 50 w 60"/>
              <a:gd name="T61" fmla="*/ 34 h 57"/>
              <a:gd name="T62" fmla="*/ 53 w 60"/>
              <a:gd name="T63" fmla="*/ 37 h 57"/>
              <a:gd name="T64" fmla="*/ 56 w 60"/>
              <a:gd name="T65" fmla="*/ 43 h 57"/>
              <a:gd name="T66" fmla="*/ 60 w 60"/>
              <a:gd name="T67" fmla="*/ 46 h 57"/>
              <a:gd name="T68" fmla="*/ 59 w 60"/>
              <a:gd name="T6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57">
                <a:moveTo>
                  <a:pt x="59" y="47"/>
                </a:moveTo>
                <a:lnTo>
                  <a:pt x="59" y="47"/>
                </a:lnTo>
                <a:lnTo>
                  <a:pt x="51" y="53"/>
                </a:lnTo>
                <a:lnTo>
                  <a:pt x="48" y="56"/>
                </a:lnTo>
                <a:lnTo>
                  <a:pt x="44" y="57"/>
                </a:lnTo>
                <a:lnTo>
                  <a:pt x="44" y="57"/>
                </a:lnTo>
                <a:lnTo>
                  <a:pt x="37" y="54"/>
                </a:lnTo>
                <a:lnTo>
                  <a:pt x="29" y="53"/>
                </a:lnTo>
                <a:lnTo>
                  <a:pt x="29" y="53"/>
                </a:lnTo>
                <a:lnTo>
                  <a:pt x="21" y="50"/>
                </a:lnTo>
                <a:lnTo>
                  <a:pt x="13" y="47"/>
                </a:lnTo>
                <a:lnTo>
                  <a:pt x="13" y="47"/>
                </a:lnTo>
                <a:lnTo>
                  <a:pt x="8" y="46"/>
                </a:lnTo>
                <a:lnTo>
                  <a:pt x="5" y="43"/>
                </a:lnTo>
                <a:lnTo>
                  <a:pt x="5" y="43"/>
                </a:lnTo>
                <a:lnTo>
                  <a:pt x="1" y="38"/>
                </a:lnTo>
                <a:lnTo>
                  <a:pt x="0" y="35"/>
                </a:lnTo>
                <a:lnTo>
                  <a:pt x="1" y="34"/>
                </a:lnTo>
                <a:lnTo>
                  <a:pt x="1" y="34"/>
                </a:lnTo>
                <a:lnTo>
                  <a:pt x="6" y="34"/>
                </a:lnTo>
                <a:lnTo>
                  <a:pt x="12" y="32"/>
                </a:lnTo>
                <a:lnTo>
                  <a:pt x="12" y="32"/>
                </a:lnTo>
                <a:lnTo>
                  <a:pt x="14" y="30"/>
                </a:lnTo>
                <a:lnTo>
                  <a:pt x="16" y="27"/>
                </a:lnTo>
                <a:lnTo>
                  <a:pt x="17" y="24"/>
                </a:lnTo>
                <a:lnTo>
                  <a:pt x="16" y="21"/>
                </a:lnTo>
                <a:lnTo>
                  <a:pt x="16" y="21"/>
                </a:lnTo>
                <a:lnTo>
                  <a:pt x="14" y="20"/>
                </a:lnTo>
                <a:lnTo>
                  <a:pt x="14" y="19"/>
                </a:lnTo>
                <a:lnTo>
                  <a:pt x="17" y="16"/>
                </a:lnTo>
                <a:lnTo>
                  <a:pt x="17" y="16"/>
                </a:lnTo>
                <a:lnTo>
                  <a:pt x="17" y="15"/>
                </a:lnTo>
                <a:lnTo>
                  <a:pt x="18" y="11"/>
                </a:lnTo>
                <a:lnTo>
                  <a:pt x="19" y="6"/>
                </a:lnTo>
                <a:lnTo>
                  <a:pt x="19" y="6"/>
                </a:lnTo>
                <a:lnTo>
                  <a:pt x="22" y="3"/>
                </a:lnTo>
                <a:lnTo>
                  <a:pt x="23" y="0"/>
                </a:lnTo>
                <a:lnTo>
                  <a:pt x="24" y="0"/>
                </a:lnTo>
                <a:lnTo>
                  <a:pt x="24" y="0"/>
                </a:lnTo>
                <a:lnTo>
                  <a:pt x="29" y="4"/>
                </a:lnTo>
                <a:lnTo>
                  <a:pt x="33" y="6"/>
                </a:lnTo>
                <a:lnTo>
                  <a:pt x="33" y="8"/>
                </a:lnTo>
                <a:lnTo>
                  <a:pt x="33" y="8"/>
                </a:lnTo>
                <a:lnTo>
                  <a:pt x="33" y="10"/>
                </a:lnTo>
                <a:lnTo>
                  <a:pt x="34" y="11"/>
                </a:lnTo>
                <a:lnTo>
                  <a:pt x="35" y="14"/>
                </a:lnTo>
                <a:lnTo>
                  <a:pt x="38" y="14"/>
                </a:lnTo>
                <a:lnTo>
                  <a:pt x="38" y="14"/>
                </a:lnTo>
                <a:lnTo>
                  <a:pt x="39" y="13"/>
                </a:lnTo>
                <a:lnTo>
                  <a:pt x="40" y="13"/>
                </a:lnTo>
                <a:lnTo>
                  <a:pt x="43" y="14"/>
                </a:lnTo>
                <a:lnTo>
                  <a:pt x="44" y="16"/>
                </a:lnTo>
                <a:lnTo>
                  <a:pt x="44" y="16"/>
                </a:lnTo>
                <a:lnTo>
                  <a:pt x="49" y="24"/>
                </a:lnTo>
                <a:lnTo>
                  <a:pt x="50" y="26"/>
                </a:lnTo>
                <a:lnTo>
                  <a:pt x="50" y="27"/>
                </a:lnTo>
                <a:lnTo>
                  <a:pt x="50" y="27"/>
                </a:lnTo>
                <a:lnTo>
                  <a:pt x="49" y="29"/>
                </a:lnTo>
                <a:lnTo>
                  <a:pt x="49" y="31"/>
                </a:lnTo>
                <a:lnTo>
                  <a:pt x="49" y="32"/>
                </a:lnTo>
                <a:lnTo>
                  <a:pt x="50" y="34"/>
                </a:lnTo>
                <a:lnTo>
                  <a:pt x="50" y="34"/>
                </a:lnTo>
                <a:lnTo>
                  <a:pt x="51" y="35"/>
                </a:lnTo>
                <a:lnTo>
                  <a:pt x="53" y="37"/>
                </a:lnTo>
                <a:lnTo>
                  <a:pt x="55" y="41"/>
                </a:lnTo>
                <a:lnTo>
                  <a:pt x="56" y="43"/>
                </a:lnTo>
                <a:lnTo>
                  <a:pt x="56" y="43"/>
                </a:lnTo>
                <a:lnTo>
                  <a:pt x="60" y="46"/>
                </a:lnTo>
                <a:lnTo>
                  <a:pt x="60" y="47"/>
                </a:lnTo>
                <a:lnTo>
                  <a:pt x="59" y="4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6" name="Freeform 1394"/>
          <p:cNvSpPr>
            <a:spLocks/>
          </p:cNvSpPr>
          <p:nvPr/>
        </p:nvSpPr>
        <p:spPr bwMode="gray">
          <a:xfrm>
            <a:off x="7127180" y="2139214"/>
            <a:ext cx="420876" cy="349587"/>
          </a:xfrm>
          <a:custGeom>
            <a:avLst/>
            <a:gdLst>
              <a:gd name="T0" fmla="*/ 48 w 249"/>
              <a:gd name="T1" fmla="*/ 12 h 204"/>
              <a:gd name="T2" fmla="*/ 25 w 249"/>
              <a:gd name="T3" fmla="*/ 29 h 204"/>
              <a:gd name="T4" fmla="*/ 8 w 249"/>
              <a:gd name="T5" fmla="*/ 39 h 204"/>
              <a:gd name="T6" fmla="*/ 15 w 249"/>
              <a:gd name="T7" fmla="*/ 52 h 204"/>
              <a:gd name="T8" fmla="*/ 3 w 249"/>
              <a:gd name="T9" fmla="*/ 61 h 204"/>
              <a:gd name="T10" fmla="*/ 4 w 249"/>
              <a:gd name="T11" fmla="*/ 80 h 204"/>
              <a:gd name="T12" fmla="*/ 15 w 249"/>
              <a:gd name="T13" fmla="*/ 85 h 204"/>
              <a:gd name="T14" fmla="*/ 26 w 249"/>
              <a:gd name="T15" fmla="*/ 91 h 204"/>
              <a:gd name="T16" fmla="*/ 43 w 249"/>
              <a:gd name="T17" fmla="*/ 89 h 204"/>
              <a:gd name="T18" fmla="*/ 38 w 249"/>
              <a:gd name="T19" fmla="*/ 93 h 204"/>
              <a:gd name="T20" fmla="*/ 15 w 249"/>
              <a:gd name="T21" fmla="*/ 103 h 204"/>
              <a:gd name="T22" fmla="*/ 25 w 249"/>
              <a:gd name="T23" fmla="*/ 124 h 204"/>
              <a:gd name="T24" fmla="*/ 38 w 249"/>
              <a:gd name="T25" fmla="*/ 125 h 204"/>
              <a:gd name="T26" fmla="*/ 67 w 249"/>
              <a:gd name="T27" fmla="*/ 121 h 204"/>
              <a:gd name="T28" fmla="*/ 89 w 249"/>
              <a:gd name="T29" fmla="*/ 124 h 204"/>
              <a:gd name="T30" fmla="*/ 95 w 249"/>
              <a:gd name="T31" fmla="*/ 133 h 204"/>
              <a:gd name="T32" fmla="*/ 96 w 249"/>
              <a:gd name="T33" fmla="*/ 140 h 204"/>
              <a:gd name="T34" fmla="*/ 76 w 249"/>
              <a:gd name="T35" fmla="*/ 143 h 204"/>
              <a:gd name="T36" fmla="*/ 43 w 249"/>
              <a:gd name="T37" fmla="*/ 144 h 204"/>
              <a:gd name="T38" fmla="*/ 31 w 249"/>
              <a:gd name="T39" fmla="*/ 151 h 204"/>
              <a:gd name="T40" fmla="*/ 38 w 249"/>
              <a:gd name="T41" fmla="*/ 170 h 204"/>
              <a:gd name="T42" fmla="*/ 53 w 249"/>
              <a:gd name="T43" fmla="*/ 181 h 204"/>
              <a:gd name="T44" fmla="*/ 76 w 249"/>
              <a:gd name="T45" fmla="*/ 189 h 204"/>
              <a:gd name="T46" fmla="*/ 84 w 249"/>
              <a:gd name="T47" fmla="*/ 203 h 204"/>
              <a:gd name="T48" fmla="*/ 111 w 249"/>
              <a:gd name="T49" fmla="*/ 199 h 204"/>
              <a:gd name="T50" fmla="*/ 137 w 249"/>
              <a:gd name="T51" fmla="*/ 193 h 204"/>
              <a:gd name="T52" fmla="*/ 164 w 249"/>
              <a:gd name="T53" fmla="*/ 185 h 204"/>
              <a:gd name="T54" fmla="*/ 190 w 249"/>
              <a:gd name="T55" fmla="*/ 187 h 204"/>
              <a:gd name="T56" fmla="*/ 191 w 249"/>
              <a:gd name="T57" fmla="*/ 194 h 204"/>
              <a:gd name="T58" fmla="*/ 217 w 249"/>
              <a:gd name="T59" fmla="*/ 197 h 204"/>
              <a:gd name="T60" fmla="*/ 239 w 249"/>
              <a:gd name="T61" fmla="*/ 182 h 204"/>
              <a:gd name="T62" fmla="*/ 233 w 249"/>
              <a:gd name="T63" fmla="*/ 173 h 204"/>
              <a:gd name="T64" fmla="*/ 221 w 249"/>
              <a:gd name="T65" fmla="*/ 175 h 204"/>
              <a:gd name="T66" fmla="*/ 209 w 249"/>
              <a:gd name="T67" fmla="*/ 176 h 204"/>
              <a:gd name="T68" fmla="*/ 209 w 249"/>
              <a:gd name="T69" fmla="*/ 167 h 204"/>
              <a:gd name="T70" fmla="*/ 211 w 249"/>
              <a:gd name="T71" fmla="*/ 157 h 204"/>
              <a:gd name="T72" fmla="*/ 225 w 249"/>
              <a:gd name="T73" fmla="*/ 164 h 204"/>
              <a:gd name="T74" fmla="*/ 229 w 249"/>
              <a:gd name="T75" fmla="*/ 157 h 204"/>
              <a:gd name="T76" fmla="*/ 240 w 249"/>
              <a:gd name="T77" fmla="*/ 159 h 204"/>
              <a:gd name="T78" fmla="*/ 248 w 249"/>
              <a:gd name="T79" fmla="*/ 155 h 204"/>
              <a:gd name="T80" fmla="*/ 248 w 249"/>
              <a:gd name="T81" fmla="*/ 148 h 204"/>
              <a:gd name="T82" fmla="*/ 235 w 249"/>
              <a:gd name="T83" fmla="*/ 145 h 204"/>
              <a:gd name="T84" fmla="*/ 218 w 249"/>
              <a:gd name="T85" fmla="*/ 127 h 204"/>
              <a:gd name="T86" fmla="*/ 197 w 249"/>
              <a:gd name="T87" fmla="*/ 102 h 204"/>
              <a:gd name="T88" fmla="*/ 192 w 249"/>
              <a:gd name="T89" fmla="*/ 34 h 204"/>
              <a:gd name="T90" fmla="*/ 168 w 249"/>
              <a:gd name="T91" fmla="*/ 4 h 204"/>
              <a:gd name="T92" fmla="*/ 153 w 249"/>
              <a:gd name="T93" fmla="*/ 5 h 204"/>
              <a:gd name="T94" fmla="*/ 154 w 249"/>
              <a:gd name="T95" fmla="*/ 12 h 204"/>
              <a:gd name="T96" fmla="*/ 158 w 249"/>
              <a:gd name="T97" fmla="*/ 34 h 204"/>
              <a:gd name="T98" fmla="*/ 161 w 249"/>
              <a:gd name="T99" fmla="*/ 80 h 204"/>
              <a:gd name="T100" fmla="*/ 143 w 249"/>
              <a:gd name="T101" fmla="*/ 38 h 204"/>
              <a:gd name="T102" fmla="*/ 128 w 249"/>
              <a:gd name="T103" fmla="*/ 17 h 204"/>
              <a:gd name="T104" fmla="*/ 113 w 249"/>
              <a:gd name="T105" fmla="*/ 13 h 204"/>
              <a:gd name="T106" fmla="*/ 126 w 249"/>
              <a:gd name="T107" fmla="*/ 27 h 204"/>
              <a:gd name="T108" fmla="*/ 121 w 249"/>
              <a:gd name="T109" fmla="*/ 37 h 204"/>
              <a:gd name="T110" fmla="*/ 100 w 249"/>
              <a:gd name="T111" fmla="*/ 43 h 204"/>
              <a:gd name="T112" fmla="*/ 110 w 249"/>
              <a:gd name="T113" fmla="*/ 28 h 204"/>
              <a:gd name="T114" fmla="*/ 100 w 249"/>
              <a:gd name="T115" fmla="*/ 16 h 204"/>
              <a:gd name="T116" fmla="*/ 88 w 249"/>
              <a:gd name="T117" fmla="*/ 15 h 204"/>
              <a:gd name="T118" fmla="*/ 84 w 249"/>
              <a:gd name="T119" fmla="*/ 37 h 204"/>
              <a:gd name="T120" fmla="*/ 65 w 249"/>
              <a:gd name="T121" fmla="*/ 36 h 204"/>
              <a:gd name="T122" fmla="*/ 74 w 249"/>
              <a:gd name="T123" fmla="*/ 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204">
                <a:moveTo>
                  <a:pt x="72" y="1"/>
                </a:moveTo>
                <a:lnTo>
                  <a:pt x="72" y="1"/>
                </a:lnTo>
                <a:lnTo>
                  <a:pt x="67" y="0"/>
                </a:lnTo>
                <a:lnTo>
                  <a:pt x="63" y="0"/>
                </a:lnTo>
                <a:lnTo>
                  <a:pt x="60" y="1"/>
                </a:lnTo>
                <a:lnTo>
                  <a:pt x="60" y="1"/>
                </a:lnTo>
                <a:lnTo>
                  <a:pt x="48" y="12"/>
                </a:lnTo>
                <a:lnTo>
                  <a:pt x="48" y="12"/>
                </a:lnTo>
                <a:lnTo>
                  <a:pt x="40" y="17"/>
                </a:lnTo>
                <a:lnTo>
                  <a:pt x="32" y="22"/>
                </a:lnTo>
                <a:lnTo>
                  <a:pt x="32" y="22"/>
                </a:lnTo>
                <a:lnTo>
                  <a:pt x="28" y="24"/>
                </a:lnTo>
                <a:lnTo>
                  <a:pt x="25" y="29"/>
                </a:lnTo>
                <a:lnTo>
                  <a:pt x="25" y="29"/>
                </a:lnTo>
                <a:lnTo>
                  <a:pt x="22" y="32"/>
                </a:lnTo>
                <a:lnTo>
                  <a:pt x="21" y="33"/>
                </a:lnTo>
                <a:lnTo>
                  <a:pt x="19" y="34"/>
                </a:lnTo>
                <a:lnTo>
                  <a:pt x="19" y="34"/>
                </a:lnTo>
                <a:lnTo>
                  <a:pt x="11" y="36"/>
                </a:lnTo>
                <a:lnTo>
                  <a:pt x="9" y="38"/>
                </a:lnTo>
                <a:lnTo>
                  <a:pt x="8" y="39"/>
                </a:lnTo>
                <a:lnTo>
                  <a:pt x="8" y="39"/>
                </a:lnTo>
                <a:lnTo>
                  <a:pt x="10" y="44"/>
                </a:lnTo>
                <a:lnTo>
                  <a:pt x="11" y="48"/>
                </a:lnTo>
                <a:lnTo>
                  <a:pt x="11" y="48"/>
                </a:lnTo>
                <a:lnTo>
                  <a:pt x="12" y="49"/>
                </a:lnTo>
                <a:lnTo>
                  <a:pt x="14" y="50"/>
                </a:lnTo>
                <a:lnTo>
                  <a:pt x="15" y="52"/>
                </a:lnTo>
                <a:lnTo>
                  <a:pt x="15" y="53"/>
                </a:lnTo>
                <a:lnTo>
                  <a:pt x="15" y="53"/>
                </a:lnTo>
                <a:lnTo>
                  <a:pt x="12" y="55"/>
                </a:lnTo>
                <a:lnTo>
                  <a:pt x="9" y="58"/>
                </a:lnTo>
                <a:lnTo>
                  <a:pt x="5" y="59"/>
                </a:lnTo>
                <a:lnTo>
                  <a:pt x="3" y="61"/>
                </a:lnTo>
                <a:lnTo>
                  <a:pt x="3" y="61"/>
                </a:lnTo>
                <a:lnTo>
                  <a:pt x="1" y="68"/>
                </a:lnTo>
                <a:lnTo>
                  <a:pt x="0" y="74"/>
                </a:lnTo>
                <a:lnTo>
                  <a:pt x="0" y="74"/>
                </a:lnTo>
                <a:lnTo>
                  <a:pt x="1" y="77"/>
                </a:lnTo>
                <a:lnTo>
                  <a:pt x="3" y="79"/>
                </a:lnTo>
                <a:lnTo>
                  <a:pt x="4" y="80"/>
                </a:lnTo>
                <a:lnTo>
                  <a:pt x="4" y="80"/>
                </a:lnTo>
                <a:lnTo>
                  <a:pt x="5" y="80"/>
                </a:lnTo>
                <a:lnTo>
                  <a:pt x="5" y="82"/>
                </a:lnTo>
                <a:lnTo>
                  <a:pt x="6" y="84"/>
                </a:lnTo>
                <a:lnTo>
                  <a:pt x="9" y="85"/>
                </a:lnTo>
                <a:lnTo>
                  <a:pt x="9" y="85"/>
                </a:lnTo>
                <a:lnTo>
                  <a:pt x="14" y="84"/>
                </a:lnTo>
                <a:lnTo>
                  <a:pt x="15" y="85"/>
                </a:lnTo>
                <a:lnTo>
                  <a:pt x="16" y="85"/>
                </a:lnTo>
                <a:lnTo>
                  <a:pt x="16" y="85"/>
                </a:lnTo>
                <a:lnTo>
                  <a:pt x="16" y="89"/>
                </a:lnTo>
                <a:lnTo>
                  <a:pt x="17" y="91"/>
                </a:lnTo>
                <a:lnTo>
                  <a:pt x="19" y="91"/>
                </a:lnTo>
                <a:lnTo>
                  <a:pt x="19" y="91"/>
                </a:lnTo>
                <a:lnTo>
                  <a:pt x="26" y="91"/>
                </a:lnTo>
                <a:lnTo>
                  <a:pt x="30" y="91"/>
                </a:lnTo>
                <a:lnTo>
                  <a:pt x="32" y="91"/>
                </a:lnTo>
                <a:lnTo>
                  <a:pt x="32" y="91"/>
                </a:lnTo>
                <a:lnTo>
                  <a:pt x="35" y="89"/>
                </a:lnTo>
                <a:lnTo>
                  <a:pt x="37" y="89"/>
                </a:lnTo>
                <a:lnTo>
                  <a:pt x="43" y="89"/>
                </a:lnTo>
                <a:lnTo>
                  <a:pt x="43" y="89"/>
                </a:lnTo>
                <a:lnTo>
                  <a:pt x="52" y="90"/>
                </a:lnTo>
                <a:lnTo>
                  <a:pt x="53" y="91"/>
                </a:lnTo>
                <a:lnTo>
                  <a:pt x="53" y="91"/>
                </a:lnTo>
                <a:lnTo>
                  <a:pt x="53" y="91"/>
                </a:lnTo>
                <a:lnTo>
                  <a:pt x="46" y="92"/>
                </a:lnTo>
                <a:lnTo>
                  <a:pt x="41" y="92"/>
                </a:lnTo>
                <a:lnTo>
                  <a:pt x="38" y="93"/>
                </a:lnTo>
                <a:lnTo>
                  <a:pt x="38" y="93"/>
                </a:lnTo>
                <a:lnTo>
                  <a:pt x="35" y="95"/>
                </a:lnTo>
                <a:lnTo>
                  <a:pt x="28" y="97"/>
                </a:lnTo>
                <a:lnTo>
                  <a:pt x="28" y="97"/>
                </a:lnTo>
                <a:lnTo>
                  <a:pt x="25" y="98"/>
                </a:lnTo>
                <a:lnTo>
                  <a:pt x="20" y="100"/>
                </a:lnTo>
                <a:lnTo>
                  <a:pt x="15" y="103"/>
                </a:lnTo>
                <a:lnTo>
                  <a:pt x="15" y="103"/>
                </a:lnTo>
                <a:lnTo>
                  <a:pt x="14" y="105"/>
                </a:lnTo>
                <a:lnTo>
                  <a:pt x="15" y="109"/>
                </a:lnTo>
                <a:lnTo>
                  <a:pt x="17" y="118"/>
                </a:lnTo>
                <a:lnTo>
                  <a:pt x="17" y="118"/>
                </a:lnTo>
                <a:lnTo>
                  <a:pt x="21" y="123"/>
                </a:lnTo>
                <a:lnTo>
                  <a:pt x="25" y="124"/>
                </a:lnTo>
                <a:lnTo>
                  <a:pt x="28" y="125"/>
                </a:lnTo>
                <a:lnTo>
                  <a:pt x="28" y="125"/>
                </a:lnTo>
                <a:lnTo>
                  <a:pt x="32" y="125"/>
                </a:lnTo>
                <a:lnTo>
                  <a:pt x="35" y="127"/>
                </a:lnTo>
                <a:lnTo>
                  <a:pt x="37" y="127"/>
                </a:lnTo>
                <a:lnTo>
                  <a:pt x="38" y="125"/>
                </a:lnTo>
                <a:lnTo>
                  <a:pt x="38" y="125"/>
                </a:lnTo>
                <a:lnTo>
                  <a:pt x="40" y="124"/>
                </a:lnTo>
                <a:lnTo>
                  <a:pt x="43" y="124"/>
                </a:lnTo>
                <a:lnTo>
                  <a:pt x="43" y="124"/>
                </a:lnTo>
                <a:lnTo>
                  <a:pt x="49" y="125"/>
                </a:lnTo>
                <a:lnTo>
                  <a:pt x="56" y="124"/>
                </a:lnTo>
                <a:lnTo>
                  <a:pt x="56" y="124"/>
                </a:lnTo>
                <a:lnTo>
                  <a:pt x="67" y="121"/>
                </a:lnTo>
                <a:lnTo>
                  <a:pt x="73" y="119"/>
                </a:lnTo>
                <a:lnTo>
                  <a:pt x="76" y="119"/>
                </a:lnTo>
                <a:lnTo>
                  <a:pt x="76" y="119"/>
                </a:lnTo>
                <a:lnTo>
                  <a:pt x="81" y="123"/>
                </a:lnTo>
                <a:lnTo>
                  <a:pt x="85" y="124"/>
                </a:lnTo>
                <a:lnTo>
                  <a:pt x="89" y="124"/>
                </a:lnTo>
                <a:lnTo>
                  <a:pt x="89" y="124"/>
                </a:lnTo>
                <a:lnTo>
                  <a:pt x="100" y="125"/>
                </a:lnTo>
                <a:lnTo>
                  <a:pt x="105" y="127"/>
                </a:lnTo>
                <a:lnTo>
                  <a:pt x="106" y="127"/>
                </a:lnTo>
                <a:lnTo>
                  <a:pt x="105" y="127"/>
                </a:lnTo>
                <a:lnTo>
                  <a:pt x="105" y="127"/>
                </a:lnTo>
                <a:lnTo>
                  <a:pt x="99" y="130"/>
                </a:lnTo>
                <a:lnTo>
                  <a:pt x="95" y="133"/>
                </a:lnTo>
                <a:lnTo>
                  <a:pt x="95" y="133"/>
                </a:lnTo>
                <a:lnTo>
                  <a:pt x="97" y="134"/>
                </a:lnTo>
                <a:lnTo>
                  <a:pt x="99" y="137"/>
                </a:lnTo>
                <a:lnTo>
                  <a:pt x="99" y="137"/>
                </a:lnTo>
                <a:lnTo>
                  <a:pt x="99" y="137"/>
                </a:lnTo>
                <a:lnTo>
                  <a:pt x="97" y="138"/>
                </a:lnTo>
                <a:lnTo>
                  <a:pt x="96" y="140"/>
                </a:lnTo>
                <a:lnTo>
                  <a:pt x="96" y="141"/>
                </a:lnTo>
                <a:lnTo>
                  <a:pt x="95" y="143"/>
                </a:lnTo>
                <a:lnTo>
                  <a:pt x="95" y="143"/>
                </a:lnTo>
                <a:lnTo>
                  <a:pt x="90" y="143"/>
                </a:lnTo>
                <a:lnTo>
                  <a:pt x="81" y="143"/>
                </a:lnTo>
                <a:lnTo>
                  <a:pt x="81" y="143"/>
                </a:lnTo>
                <a:lnTo>
                  <a:pt x="76" y="143"/>
                </a:lnTo>
                <a:lnTo>
                  <a:pt x="70" y="144"/>
                </a:lnTo>
                <a:lnTo>
                  <a:pt x="59" y="146"/>
                </a:lnTo>
                <a:lnTo>
                  <a:pt x="59" y="146"/>
                </a:lnTo>
                <a:lnTo>
                  <a:pt x="56" y="146"/>
                </a:lnTo>
                <a:lnTo>
                  <a:pt x="52" y="145"/>
                </a:lnTo>
                <a:lnTo>
                  <a:pt x="48" y="144"/>
                </a:lnTo>
                <a:lnTo>
                  <a:pt x="43" y="144"/>
                </a:lnTo>
                <a:lnTo>
                  <a:pt x="43" y="144"/>
                </a:lnTo>
                <a:lnTo>
                  <a:pt x="33" y="145"/>
                </a:lnTo>
                <a:lnTo>
                  <a:pt x="31" y="146"/>
                </a:lnTo>
                <a:lnTo>
                  <a:pt x="30" y="148"/>
                </a:lnTo>
                <a:lnTo>
                  <a:pt x="31" y="149"/>
                </a:lnTo>
                <a:lnTo>
                  <a:pt x="31" y="149"/>
                </a:lnTo>
                <a:lnTo>
                  <a:pt x="31" y="151"/>
                </a:lnTo>
                <a:lnTo>
                  <a:pt x="31" y="155"/>
                </a:lnTo>
                <a:lnTo>
                  <a:pt x="31" y="159"/>
                </a:lnTo>
                <a:lnTo>
                  <a:pt x="32" y="161"/>
                </a:lnTo>
                <a:lnTo>
                  <a:pt x="32" y="161"/>
                </a:lnTo>
                <a:lnTo>
                  <a:pt x="36" y="165"/>
                </a:lnTo>
                <a:lnTo>
                  <a:pt x="38" y="166"/>
                </a:lnTo>
                <a:lnTo>
                  <a:pt x="38" y="170"/>
                </a:lnTo>
                <a:lnTo>
                  <a:pt x="38" y="170"/>
                </a:lnTo>
                <a:lnTo>
                  <a:pt x="40" y="172"/>
                </a:lnTo>
                <a:lnTo>
                  <a:pt x="41" y="175"/>
                </a:lnTo>
                <a:lnTo>
                  <a:pt x="43" y="178"/>
                </a:lnTo>
                <a:lnTo>
                  <a:pt x="48" y="181"/>
                </a:lnTo>
                <a:lnTo>
                  <a:pt x="48" y="181"/>
                </a:lnTo>
                <a:lnTo>
                  <a:pt x="53" y="181"/>
                </a:lnTo>
                <a:lnTo>
                  <a:pt x="59" y="182"/>
                </a:lnTo>
                <a:lnTo>
                  <a:pt x="65" y="181"/>
                </a:lnTo>
                <a:lnTo>
                  <a:pt x="69" y="182"/>
                </a:lnTo>
                <a:lnTo>
                  <a:pt x="69" y="182"/>
                </a:lnTo>
                <a:lnTo>
                  <a:pt x="74" y="185"/>
                </a:lnTo>
                <a:lnTo>
                  <a:pt x="75" y="187"/>
                </a:lnTo>
                <a:lnTo>
                  <a:pt x="76" y="189"/>
                </a:lnTo>
                <a:lnTo>
                  <a:pt x="76" y="189"/>
                </a:lnTo>
                <a:lnTo>
                  <a:pt x="75" y="193"/>
                </a:lnTo>
                <a:lnTo>
                  <a:pt x="75" y="196"/>
                </a:lnTo>
                <a:lnTo>
                  <a:pt x="76" y="198"/>
                </a:lnTo>
                <a:lnTo>
                  <a:pt x="76" y="198"/>
                </a:lnTo>
                <a:lnTo>
                  <a:pt x="81" y="202"/>
                </a:lnTo>
                <a:lnTo>
                  <a:pt x="84" y="203"/>
                </a:lnTo>
                <a:lnTo>
                  <a:pt x="89" y="204"/>
                </a:lnTo>
                <a:lnTo>
                  <a:pt x="89" y="204"/>
                </a:lnTo>
                <a:lnTo>
                  <a:pt x="94" y="203"/>
                </a:lnTo>
                <a:lnTo>
                  <a:pt x="101" y="202"/>
                </a:lnTo>
                <a:lnTo>
                  <a:pt x="107" y="199"/>
                </a:lnTo>
                <a:lnTo>
                  <a:pt x="111" y="199"/>
                </a:lnTo>
                <a:lnTo>
                  <a:pt x="111" y="199"/>
                </a:lnTo>
                <a:lnTo>
                  <a:pt x="117" y="202"/>
                </a:lnTo>
                <a:lnTo>
                  <a:pt x="121" y="202"/>
                </a:lnTo>
                <a:lnTo>
                  <a:pt x="125" y="202"/>
                </a:lnTo>
                <a:lnTo>
                  <a:pt x="125" y="202"/>
                </a:lnTo>
                <a:lnTo>
                  <a:pt x="128" y="199"/>
                </a:lnTo>
                <a:lnTo>
                  <a:pt x="133" y="197"/>
                </a:lnTo>
                <a:lnTo>
                  <a:pt x="137" y="193"/>
                </a:lnTo>
                <a:lnTo>
                  <a:pt x="139" y="192"/>
                </a:lnTo>
                <a:lnTo>
                  <a:pt x="139" y="192"/>
                </a:lnTo>
                <a:lnTo>
                  <a:pt x="152" y="191"/>
                </a:lnTo>
                <a:lnTo>
                  <a:pt x="158" y="189"/>
                </a:lnTo>
                <a:lnTo>
                  <a:pt x="160" y="188"/>
                </a:lnTo>
                <a:lnTo>
                  <a:pt x="160" y="188"/>
                </a:lnTo>
                <a:lnTo>
                  <a:pt x="164" y="185"/>
                </a:lnTo>
                <a:lnTo>
                  <a:pt x="166" y="183"/>
                </a:lnTo>
                <a:lnTo>
                  <a:pt x="169" y="183"/>
                </a:lnTo>
                <a:lnTo>
                  <a:pt x="169" y="183"/>
                </a:lnTo>
                <a:lnTo>
                  <a:pt x="174" y="185"/>
                </a:lnTo>
                <a:lnTo>
                  <a:pt x="179" y="186"/>
                </a:lnTo>
                <a:lnTo>
                  <a:pt x="179" y="186"/>
                </a:lnTo>
                <a:lnTo>
                  <a:pt x="190" y="187"/>
                </a:lnTo>
                <a:lnTo>
                  <a:pt x="193" y="187"/>
                </a:lnTo>
                <a:lnTo>
                  <a:pt x="193" y="187"/>
                </a:lnTo>
                <a:lnTo>
                  <a:pt x="193" y="188"/>
                </a:lnTo>
                <a:lnTo>
                  <a:pt x="193" y="188"/>
                </a:lnTo>
                <a:lnTo>
                  <a:pt x="191" y="192"/>
                </a:lnTo>
                <a:lnTo>
                  <a:pt x="190" y="193"/>
                </a:lnTo>
                <a:lnTo>
                  <a:pt x="191" y="194"/>
                </a:lnTo>
                <a:lnTo>
                  <a:pt x="191" y="194"/>
                </a:lnTo>
                <a:lnTo>
                  <a:pt x="198" y="193"/>
                </a:lnTo>
                <a:lnTo>
                  <a:pt x="203" y="193"/>
                </a:lnTo>
                <a:lnTo>
                  <a:pt x="207" y="193"/>
                </a:lnTo>
                <a:lnTo>
                  <a:pt x="207" y="193"/>
                </a:lnTo>
                <a:lnTo>
                  <a:pt x="214" y="197"/>
                </a:lnTo>
                <a:lnTo>
                  <a:pt x="217" y="197"/>
                </a:lnTo>
                <a:lnTo>
                  <a:pt x="221" y="197"/>
                </a:lnTo>
                <a:lnTo>
                  <a:pt x="221" y="197"/>
                </a:lnTo>
                <a:lnTo>
                  <a:pt x="229" y="192"/>
                </a:lnTo>
                <a:lnTo>
                  <a:pt x="234" y="188"/>
                </a:lnTo>
                <a:lnTo>
                  <a:pt x="237" y="186"/>
                </a:lnTo>
                <a:lnTo>
                  <a:pt x="237" y="186"/>
                </a:lnTo>
                <a:lnTo>
                  <a:pt x="239" y="182"/>
                </a:lnTo>
                <a:lnTo>
                  <a:pt x="240" y="181"/>
                </a:lnTo>
                <a:lnTo>
                  <a:pt x="240" y="181"/>
                </a:lnTo>
                <a:lnTo>
                  <a:pt x="239" y="181"/>
                </a:lnTo>
                <a:lnTo>
                  <a:pt x="237" y="181"/>
                </a:lnTo>
                <a:lnTo>
                  <a:pt x="235" y="180"/>
                </a:lnTo>
                <a:lnTo>
                  <a:pt x="235" y="180"/>
                </a:lnTo>
                <a:lnTo>
                  <a:pt x="233" y="173"/>
                </a:lnTo>
                <a:lnTo>
                  <a:pt x="230" y="170"/>
                </a:lnTo>
                <a:lnTo>
                  <a:pt x="229" y="169"/>
                </a:lnTo>
                <a:lnTo>
                  <a:pt x="229" y="169"/>
                </a:lnTo>
                <a:lnTo>
                  <a:pt x="228" y="170"/>
                </a:lnTo>
                <a:lnTo>
                  <a:pt x="225" y="172"/>
                </a:lnTo>
                <a:lnTo>
                  <a:pt x="223" y="175"/>
                </a:lnTo>
                <a:lnTo>
                  <a:pt x="221" y="175"/>
                </a:lnTo>
                <a:lnTo>
                  <a:pt x="221" y="175"/>
                </a:lnTo>
                <a:lnTo>
                  <a:pt x="218" y="173"/>
                </a:lnTo>
                <a:lnTo>
                  <a:pt x="217" y="173"/>
                </a:lnTo>
                <a:lnTo>
                  <a:pt x="214" y="173"/>
                </a:lnTo>
                <a:lnTo>
                  <a:pt x="214" y="173"/>
                </a:lnTo>
                <a:lnTo>
                  <a:pt x="211" y="175"/>
                </a:lnTo>
                <a:lnTo>
                  <a:pt x="209" y="176"/>
                </a:lnTo>
                <a:lnTo>
                  <a:pt x="209" y="173"/>
                </a:lnTo>
                <a:lnTo>
                  <a:pt x="209" y="173"/>
                </a:lnTo>
                <a:lnTo>
                  <a:pt x="213" y="170"/>
                </a:lnTo>
                <a:lnTo>
                  <a:pt x="213" y="169"/>
                </a:lnTo>
                <a:lnTo>
                  <a:pt x="213" y="167"/>
                </a:lnTo>
                <a:lnTo>
                  <a:pt x="213" y="167"/>
                </a:lnTo>
                <a:lnTo>
                  <a:pt x="209" y="167"/>
                </a:lnTo>
                <a:lnTo>
                  <a:pt x="207" y="166"/>
                </a:lnTo>
                <a:lnTo>
                  <a:pt x="207" y="165"/>
                </a:lnTo>
                <a:lnTo>
                  <a:pt x="207" y="165"/>
                </a:lnTo>
                <a:lnTo>
                  <a:pt x="208" y="160"/>
                </a:lnTo>
                <a:lnTo>
                  <a:pt x="209" y="157"/>
                </a:lnTo>
                <a:lnTo>
                  <a:pt x="211" y="157"/>
                </a:lnTo>
                <a:lnTo>
                  <a:pt x="211" y="157"/>
                </a:lnTo>
                <a:lnTo>
                  <a:pt x="213" y="162"/>
                </a:lnTo>
                <a:lnTo>
                  <a:pt x="216" y="165"/>
                </a:lnTo>
                <a:lnTo>
                  <a:pt x="218" y="166"/>
                </a:lnTo>
                <a:lnTo>
                  <a:pt x="218" y="166"/>
                </a:lnTo>
                <a:lnTo>
                  <a:pt x="224" y="166"/>
                </a:lnTo>
                <a:lnTo>
                  <a:pt x="225" y="165"/>
                </a:lnTo>
                <a:lnTo>
                  <a:pt x="225" y="164"/>
                </a:lnTo>
                <a:lnTo>
                  <a:pt x="225" y="164"/>
                </a:lnTo>
                <a:lnTo>
                  <a:pt x="221" y="162"/>
                </a:lnTo>
                <a:lnTo>
                  <a:pt x="221" y="161"/>
                </a:lnTo>
                <a:lnTo>
                  <a:pt x="223" y="160"/>
                </a:lnTo>
                <a:lnTo>
                  <a:pt x="223" y="160"/>
                </a:lnTo>
                <a:lnTo>
                  <a:pt x="228" y="157"/>
                </a:lnTo>
                <a:lnTo>
                  <a:pt x="229" y="157"/>
                </a:lnTo>
                <a:lnTo>
                  <a:pt x="230" y="157"/>
                </a:lnTo>
                <a:lnTo>
                  <a:pt x="230" y="157"/>
                </a:lnTo>
                <a:lnTo>
                  <a:pt x="234" y="159"/>
                </a:lnTo>
                <a:lnTo>
                  <a:pt x="237" y="157"/>
                </a:lnTo>
                <a:lnTo>
                  <a:pt x="238" y="157"/>
                </a:lnTo>
                <a:lnTo>
                  <a:pt x="240" y="159"/>
                </a:lnTo>
                <a:lnTo>
                  <a:pt x="240" y="159"/>
                </a:lnTo>
                <a:lnTo>
                  <a:pt x="243" y="162"/>
                </a:lnTo>
                <a:lnTo>
                  <a:pt x="245" y="162"/>
                </a:lnTo>
                <a:lnTo>
                  <a:pt x="246" y="161"/>
                </a:lnTo>
                <a:lnTo>
                  <a:pt x="246" y="161"/>
                </a:lnTo>
                <a:lnTo>
                  <a:pt x="249" y="157"/>
                </a:lnTo>
                <a:lnTo>
                  <a:pt x="249" y="156"/>
                </a:lnTo>
                <a:lnTo>
                  <a:pt x="248" y="155"/>
                </a:lnTo>
                <a:lnTo>
                  <a:pt x="248" y="155"/>
                </a:lnTo>
                <a:lnTo>
                  <a:pt x="244" y="153"/>
                </a:lnTo>
                <a:lnTo>
                  <a:pt x="243" y="151"/>
                </a:lnTo>
                <a:lnTo>
                  <a:pt x="244" y="150"/>
                </a:lnTo>
                <a:lnTo>
                  <a:pt x="244" y="150"/>
                </a:lnTo>
                <a:lnTo>
                  <a:pt x="248" y="149"/>
                </a:lnTo>
                <a:lnTo>
                  <a:pt x="248" y="148"/>
                </a:lnTo>
                <a:lnTo>
                  <a:pt x="248" y="146"/>
                </a:lnTo>
                <a:lnTo>
                  <a:pt x="248" y="146"/>
                </a:lnTo>
                <a:lnTo>
                  <a:pt x="244" y="143"/>
                </a:lnTo>
                <a:lnTo>
                  <a:pt x="241" y="141"/>
                </a:lnTo>
                <a:lnTo>
                  <a:pt x="239" y="143"/>
                </a:lnTo>
                <a:lnTo>
                  <a:pt x="239" y="143"/>
                </a:lnTo>
                <a:lnTo>
                  <a:pt x="235" y="145"/>
                </a:lnTo>
                <a:lnTo>
                  <a:pt x="233" y="146"/>
                </a:lnTo>
                <a:lnTo>
                  <a:pt x="232" y="145"/>
                </a:lnTo>
                <a:lnTo>
                  <a:pt x="232" y="145"/>
                </a:lnTo>
                <a:lnTo>
                  <a:pt x="225" y="138"/>
                </a:lnTo>
                <a:lnTo>
                  <a:pt x="225" y="138"/>
                </a:lnTo>
                <a:lnTo>
                  <a:pt x="221" y="130"/>
                </a:lnTo>
                <a:lnTo>
                  <a:pt x="218" y="127"/>
                </a:lnTo>
                <a:lnTo>
                  <a:pt x="216" y="125"/>
                </a:lnTo>
                <a:lnTo>
                  <a:pt x="216" y="125"/>
                </a:lnTo>
                <a:lnTo>
                  <a:pt x="206" y="119"/>
                </a:lnTo>
                <a:lnTo>
                  <a:pt x="202" y="116"/>
                </a:lnTo>
                <a:lnTo>
                  <a:pt x="198" y="112"/>
                </a:lnTo>
                <a:lnTo>
                  <a:pt x="198" y="112"/>
                </a:lnTo>
                <a:lnTo>
                  <a:pt x="197" y="102"/>
                </a:lnTo>
                <a:lnTo>
                  <a:pt x="196" y="85"/>
                </a:lnTo>
                <a:lnTo>
                  <a:pt x="196" y="59"/>
                </a:lnTo>
                <a:lnTo>
                  <a:pt x="196" y="59"/>
                </a:lnTo>
                <a:lnTo>
                  <a:pt x="193" y="39"/>
                </a:lnTo>
                <a:lnTo>
                  <a:pt x="193" y="39"/>
                </a:lnTo>
                <a:lnTo>
                  <a:pt x="193" y="37"/>
                </a:lnTo>
                <a:lnTo>
                  <a:pt x="192" y="34"/>
                </a:lnTo>
                <a:lnTo>
                  <a:pt x="189" y="28"/>
                </a:lnTo>
                <a:lnTo>
                  <a:pt x="189" y="28"/>
                </a:lnTo>
                <a:lnTo>
                  <a:pt x="177" y="12"/>
                </a:lnTo>
                <a:lnTo>
                  <a:pt x="177" y="12"/>
                </a:lnTo>
                <a:lnTo>
                  <a:pt x="173" y="6"/>
                </a:lnTo>
                <a:lnTo>
                  <a:pt x="169" y="4"/>
                </a:lnTo>
                <a:lnTo>
                  <a:pt x="168" y="4"/>
                </a:lnTo>
                <a:lnTo>
                  <a:pt x="168" y="4"/>
                </a:lnTo>
                <a:lnTo>
                  <a:pt x="166" y="8"/>
                </a:lnTo>
                <a:lnTo>
                  <a:pt x="165" y="10"/>
                </a:lnTo>
                <a:lnTo>
                  <a:pt x="163" y="10"/>
                </a:lnTo>
                <a:lnTo>
                  <a:pt x="163" y="10"/>
                </a:lnTo>
                <a:lnTo>
                  <a:pt x="157" y="6"/>
                </a:lnTo>
                <a:lnTo>
                  <a:pt x="153" y="5"/>
                </a:lnTo>
                <a:lnTo>
                  <a:pt x="153" y="5"/>
                </a:lnTo>
                <a:lnTo>
                  <a:pt x="153" y="5"/>
                </a:lnTo>
                <a:lnTo>
                  <a:pt x="153" y="5"/>
                </a:lnTo>
                <a:lnTo>
                  <a:pt x="154" y="10"/>
                </a:lnTo>
                <a:lnTo>
                  <a:pt x="154" y="11"/>
                </a:lnTo>
                <a:lnTo>
                  <a:pt x="154" y="12"/>
                </a:lnTo>
                <a:lnTo>
                  <a:pt x="154" y="12"/>
                </a:lnTo>
                <a:lnTo>
                  <a:pt x="152" y="13"/>
                </a:lnTo>
                <a:lnTo>
                  <a:pt x="152" y="15"/>
                </a:lnTo>
                <a:lnTo>
                  <a:pt x="152" y="17"/>
                </a:lnTo>
                <a:lnTo>
                  <a:pt x="152" y="17"/>
                </a:lnTo>
                <a:lnTo>
                  <a:pt x="154" y="26"/>
                </a:lnTo>
                <a:lnTo>
                  <a:pt x="158" y="34"/>
                </a:lnTo>
                <a:lnTo>
                  <a:pt x="158" y="34"/>
                </a:lnTo>
                <a:lnTo>
                  <a:pt x="159" y="48"/>
                </a:lnTo>
                <a:lnTo>
                  <a:pt x="160" y="56"/>
                </a:lnTo>
                <a:lnTo>
                  <a:pt x="160" y="61"/>
                </a:lnTo>
                <a:lnTo>
                  <a:pt x="160" y="61"/>
                </a:lnTo>
                <a:lnTo>
                  <a:pt x="161" y="72"/>
                </a:lnTo>
                <a:lnTo>
                  <a:pt x="161" y="80"/>
                </a:lnTo>
                <a:lnTo>
                  <a:pt x="161" y="80"/>
                </a:lnTo>
                <a:lnTo>
                  <a:pt x="159" y="82"/>
                </a:lnTo>
                <a:lnTo>
                  <a:pt x="155" y="82"/>
                </a:lnTo>
                <a:lnTo>
                  <a:pt x="155" y="82"/>
                </a:lnTo>
                <a:lnTo>
                  <a:pt x="152" y="81"/>
                </a:lnTo>
                <a:lnTo>
                  <a:pt x="149" y="80"/>
                </a:lnTo>
                <a:lnTo>
                  <a:pt x="149" y="80"/>
                </a:lnTo>
                <a:lnTo>
                  <a:pt x="143" y="38"/>
                </a:lnTo>
                <a:lnTo>
                  <a:pt x="143" y="38"/>
                </a:lnTo>
                <a:lnTo>
                  <a:pt x="142" y="34"/>
                </a:lnTo>
                <a:lnTo>
                  <a:pt x="137" y="29"/>
                </a:lnTo>
                <a:lnTo>
                  <a:pt x="132" y="23"/>
                </a:lnTo>
                <a:lnTo>
                  <a:pt x="129" y="20"/>
                </a:lnTo>
                <a:lnTo>
                  <a:pt x="129" y="20"/>
                </a:lnTo>
                <a:lnTo>
                  <a:pt x="128" y="17"/>
                </a:lnTo>
                <a:lnTo>
                  <a:pt x="127" y="15"/>
                </a:lnTo>
                <a:lnTo>
                  <a:pt x="122" y="12"/>
                </a:lnTo>
                <a:lnTo>
                  <a:pt x="116" y="8"/>
                </a:lnTo>
                <a:lnTo>
                  <a:pt x="113" y="8"/>
                </a:lnTo>
                <a:lnTo>
                  <a:pt x="113" y="8"/>
                </a:lnTo>
                <a:lnTo>
                  <a:pt x="112" y="11"/>
                </a:lnTo>
                <a:lnTo>
                  <a:pt x="113" y="13"/>
                </a:lnTo>
                <a:lnTo>
                  <a:pt x="115" y="17"/>
                </a:lnTo>
                <a:lnTo>
                  <a:pt x="117" y="20"/>
                </a:lnTo>
                <a:lnTo>
                  <a:pt x="117" y="20"/>
                </a:lnTo>
                <a:lnTo>
                  <a:pt x="120" y="21"/>
                </a:lnTo>
                <a:lnTo>
                  <a:pt x="122" y="22"/>
                </a:lnTo>
                <a:lnTo>
                  <a:pt x="125" y="23"/>
                </a:lnTo>
                <a:lnTo>
                  <a:pt x="126" y="27"/>
                </a:lnTo>
                <a:lnTo>
                  <a:pt x="126" y="27"/>
                </a:lnTo>
                <a:lnTo>
                  <a:pt x="127" y="32"/>
                </a:lnTo>
                <a:lnTo>
                  <a:pt x="128" y="34"/>
                </a:lnTo>
                <a:lnTo>
                  <a:pt x="129" y="37"/>
                </a:lnTo>
                <a:lnTo>
                  <a:pt x="127" y="38"/>
                </a:lnTo>
                <a:lnTo>
                  <a:pt x="127" y="38"/>
                </a:lnTo>
                <a:lnTo>
                  <a:pt x="121" y="37"/>
                </a:lnTo>
                <a:lnTo>
                  <a:pt x="118" y="36"/>
                </a:lnTo>
                <a:lnTo>
                  <a:pt x="116" y="37"/>
                </a:lnTo>
                <a:lnTo>
                  <a:pt x="116" y="37"/>
                </a:lnTo>
                <a:lnTo>
                  <a:pt x="111" y="38"/>
                </a:lnTo>
                <a:lnTo>
                  <a:pt x="106" y="40"/>
                </a:lnTo>
                <a:lnTo>
                  <a:pt x="102" y="43"/>
                </a:lnTo>
                <a:lnTo>
                  <a:pt x="100" y="43"/>
                </a:lnTo>
                <a:lnTo>
                  <a:pt x="99" y="43"/>
                </a:lnTo>
                <a:lnTo>
                  <a:pt x="99" y="43"/>
                </a:lnTo>
                <a:lnTo>
                  <a:pt x="99" y="42"/>
                </a:lnTo>
                <a:lnTo>
                  <a:pt x="99" y="39"/>
                </a:lnTo>
                <a:lnTo>
                  <a:pt x="104" y="36"/>
                </a:lnTo>
                <a:lnTo>
                  <a:pt x="109" y="31"/>
                </a:lnTo>
                <a:lnTo>
                  <a:pt x="110" y="28"/>
                </a:lnTo>
                <a:lnTo>
                  <a:pt x="110" y="26"/>
                </a:lnTo>
                <a:lnTo>
                  <a:pt x="110" y="26"/>
                </a:lnTo>
                <a:lnTo>
                  <a:pt x="107" y="22"/>
                </a:lnTo>
                <a:lnTo>
                  <a:pt x="105" y="21"/>
                </a:lnTo>
                <a:lnTo>
                  <a:pt x="101" y="18"/>
                </a:lnTo>
                <a:lnTo>
                  <a:pt x="100" y="16"/>
                </a:lnTo>
                <a:lnTo>
                  <a:pt x="100" y="16"/>
                </a:lnTo>
                <a:lnTo>
                  <a:pt x="97" y="13"/>
                </a:lnTo>
                <a:lnTo>
                  <a:pt x="94" y="11"/>
                </a:lnTo>
                <a:lnTo>
                  <a:pt x="91" y="10"/>
                </a:lnTo>
                <a:lnTo>
                  <a:pt x="89" y="11"/>
                </a:lnTo>
                <a:lnTo>
                  <a:pt x="89" y="11"/>
                </a:lnTo>
                <a:lnTo>
                  <a:pt x="88" y="12"/>
                </a:lnTo>
                <a:lnTo>
                  <a:pt x="88" y="15"/>
                </a:lnTo>
                <a:lnTo>
                  <a:pt x="89" y="17"/>
                </a:lnTo>
                <a:lnTo>
                  <a:pt x="89" y="20"/>
                </a:lnTo>
                <a:lnTo>
                  <a:pt x="89" y="20"/>
                </a:lnTo>
                <a:lnTo>
                  <a:pt x="86" y="29"/>
                </a:lnTo>
                <a:lnTo>
                  <a:pt x="85" y="34"/>
                </a:lnTo>
                <a:lnTo>
                  <a:pt x="84" y="37"/>
                </a:lnTo>
                <a:lnTo>
                  <a:pt x="84" y="37"/>
                </a:lnTo>
                <a:lnTo>
                  <a:pt x="84" y="37"/>
                </a:lnTo>
                <a:lnTo>
                  <a:pt x="79" y="34"/>
                </a:lnTo>
                <a:lnTo>
                  <a:pt x="75" y="33"/>
                </a:lnTo>
                <a:lnTo>
                  <a:pt x="75" y="33"/>
                </a:lnTo>
                <a:lnTo>
                  <a:pt x="70" y="36"/>
                </a:lnTo>
                <a:lnTo>
                  <a:pt x="68" y="37"/>
                </a:lnTo>
                <a:lnTo>
                  <a:pt x="65" y="36"/>
                </a:lnTo>
                <a:lnTo>
                  <a:pt x="65" y="36"/>
                </a:lnTo>
                <a:lnTo>
                  <a:pt x="65" y="33"/>
                </a:lnTo>
                <a:lnTo>
                  <a:pt x="65" y="32"/>
                </a:lnTo>
                <a:lnTo>
                  <a:pt x="67" y="27"/>
                </a:lnTo>
                <a:lnTo>
                  <a:pt x="72" y="21"/>
                </a:lnTo>
                <a:lnTo>
                  <a:pt x="72" y="21"/>
                </a:lnTo>
                <a:lnTo>
                  <a:pt x="74" y="18"/>
                </a:lnTo>
                <a:lnTo>
                  <a:pt x="75" y="16"/>
                </a:lnTo>
                <a:lnTo>
                  <a:pt x="75" y="13"/>
                </a:lnTo>
                <a:lnTo>
                  <a:pt x="75" y="13"/>
                </a:lnTo>
                <a:lnTo>
                  <a:pt x="74" y="6"/>
                </a:lnTo>
                <a:lnTo>
                  <a:pt x="73" y="4"/>
                </a:lnTo>
                <a:lnTo>
                  <a:pt x="72"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7" name="Freeform 1398"/>
          <p:cNvSpPr>
            <a:spLocks/>
          </p:cNvSpPr>
          <p:nvPr/>
        </p:nvSpPr>
        <p:spPr bwMode="gray">
          <a:xfrm>
            <a:off x="7662994" y="2075808"/>
            <a:ext cx="128460" cy="179935"/>
          </a:xfrm>
          <a:custGeom>
            <a:avLst/>
            <a:gdLst>
              <a:gd name="T0" fmla="*/ 19 w 76"/>
              <a:gd name="T1" fmla="*/ 105 h 105"/>
              <a:gd name="T2" fmla="*/ 14 w 76"/>
              <a:gd name="T3" fmla="*/ 103 h 105"/>
              <a:gd name="T4" fmla="*/ 18 w 76"/>
              <a:gd name="T5" fmla="*/ 101 h 105"/>
              <a:gd name="T6" fmla="*/ 12 w 76"/>
              <a:gd name="T7" fmla="*/ 98 h 105"/>
              <a:gd name="T8" fmla="*/ 11 w 76"/>
              <a:gd name="T9" fmla="*/ 95 h 105"/>
              <a:gd name="T10" fmla="*/ 12 w 76"/>
              <a:gd name="T11" fmla="*/ 81 h 105"/>
              <a:gd name="T12" fmla="*/ 7 w 76"/>
              <a:gd name="T13" fmla="*/ 76 h 105"/>
              <a:gd name="T14" fmla="*/ 1 w 76"/>
              <a:gd name="T15" fmla="*/ 73 h 105"/>
              <a:gd name="T16" fmla="*/ 1 w 76"/>
              <a:gd name="T17" fmla="*/ 71 h 105"/>
              <a:gd name="T18" fmla="*/ 4 w 76"/>
              <a:gd name="T19" fmla="*/ 68 h 105"/>
              <a:gd name="T20" fmla="*/ 1 w 76"/>
              <a:gd name="T21" fmla="*/ 60 h 105"/>
              <a:gd name="T22" fmla="*/ 0 w 76"/>
              <a:gd name="T23" fmla="*/ 53 h 105"/>
              <a:gd name="T24" fmla="*/ 3 w 76"/>
              <a:gd name="T25" fmla="*/ 48 h 105"/>
              <a:gd name="T26" fmla="*/ 2 w 76"/>
              <a:gd name="T27" fmla="*/ 32 h 105"/>
              <a:gd name="T28" fmla="*/ 2 w 76"/>
              <a:gd name="T29" fmla="*/ 20 h 105"/>
              <a:gd name="T30" fmla="*/ 3 w 76"/>
              <a:gd name="T31" fmla="*/ 20 h 105"/>
              <a:gd name="T32" fmla="*/ 6 w 76"/>
              <a:gd name="T33" fmla="*/ 23 h 105"/>
              <a:gd name="T34" fmla="*/ 9 w 76"/>
              <a:gd name="T35" fmla="*/ 21 h 105"/>
              <a:gd name="T36" fmla="*/ 11 w 76"/>
              <a:gd name="T37" fmla="*/ 13 h 105"/>
              <a:gd name="T38" fmla="*/ 8 w 76"/>
              <a:gd name="T39" fmla="*/ 7 h 105"/>
              <a:gd name="T40" fmla="*/ 11 w 76"/>
              <a:gd name="T41" fmla="*/ 4 h 105"/>
              <a:gd name="T42" fmla="*/ 24 w 76"/>
              <a:gd name="T43" fmla="*/ 6 h 105"/>
              <a:gd name="T44" fmla="*/ 25 w 76"/>
              <a:gd name="T45" fmla="*/ 5 h 105"/>
              <a:gd name="T46" fmla="*/ 28 w 76"/>
              <a:gd name="T47" fmla="*/ 0 h 105"/>
              <a:gd name="T48" fmla="*/ 41 w 76"/>
              <a:gd name="T49" fmla="*/ 0 h 105"/>
              <a:gd name="T50" fmla="*/ 48 w 76"/>
              <a:gd name="T51" fmla="*/ 7 h 105"/>
              <a:gd name="T52" fmla="*/ 51 w 76"/>
              <a:gd name="T53" fmla="*/ 10 h 105"/>
              <a:gd name="T54" fmla="*/ 51 w 76"/>
              <a:gd name="T55" fmla="*/ 7 h 105"/>
              <a:gd name="T56" fmla="*/ 55 w 76"/>
              <a:gd name="T57" fmla="*/ 6 h 105"/>
              <a:gd name="T58" fmla="*/ 61 w 76"/>
              <a:gd name="T59" fmla="*/ 5 h 105"/>
              <a:gd name="T60" fmla="*/ 66 w 76"/>
              <a:gd name="T61" fmla="*/ 5 h 105"/>
              <a:gd name="T62" fmla="*/ 75 w 76"/>
              <a:gd name="T63" fmla="*/ 9 h 105"/>
              <a:gd name="T64" fmla="*/ 76 w 76"/>
              <a:gd name="T65" fmla="*/ 13 h 105"/>
              <a:gd name="T66" fmla="*/ 70 w 76"/>
              <a:gd name="T67" fmla="*/ 28 h 105"/>
              <a:gd name="T68" fmla="*/ 65 w 76"/>
              <a:gd name="T69" fmla="*/ 36 h 105"/>
              <a:gd name="T70" fmla="*/ 61 w 76"/>
              <a:gd name="T71" fmla="*/ 42 h 105"/>
              <a:gd name="T72" fmla="*/ 61 w 76"/>
              <a:gd name="T73" fmla="*/ 53 h 105"/>
              <a:gd name="T74" fmla="*/ 51 w 76"/>
              <a:gd name="T75" fmla="*/ 65 h 105"/>
              <a:gd name="T76" fmla="*/ 39 w 76"/>
              <a:gd name="T77" fmla="*/ 68 h 105"/>
              <a:gd name="T78" fmla="*/ 35 w 76"/>
              <a:gd name="T79" fmla="*/ 66 h 105"/>
              <a:gd name="T80" fmla="*/ 29 w 76"/>
              <a:gd name="T81" fmla="*/ 71 h 105"/>
              <a:gd name="T82" fmla="*/ 23 w 76"/>
              <a:gd name="T83" fmla="*/ 74 h 105"/>
              <a:gd name="T84" fmla="*/ 25 w 76"/>
              <a:gd name="T85" fmla="*/ 81 h 105"/>
              <a:gd name="T86" fmla="*/ 32 w 76"/>
              <a:gd name="T87" fmla="*/ 93 h 105"/>
              <a:gd name="T88" fmla="*/ 27 w 76"/>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105">
                <a:moveTo>
                  <a:pt x="27" y="105"/>
                </a:moveTo>
                <a:lnTo>
                  <a:pt x="27" y="105"/>
                </a:lnTo>
                <a:lnTo>
                  <a:pt x="19" y="105"/>
                </a:lnTo>
                <a:lnTo>
                  <a:pt x="16" y="105"/>
                </a:lnTo>
                <a:lnTo>
                  <a:pt x="14" y="103"/>
                </a:lnTo>
                <a:lnTo>
                  <a:pt x="14" y="103"/>
                </a:lnTo>
                <a:lnTo>
                  <a:pt x="14" y="103"/>
                </a:lnTo>
                <a:lnTo>
                  <a:pt x="17" y="101"/>
                </a:lnTo>
                <a:lnTo>
                  <a:pt x="18" y="101"/>
                </a:lnTo>
                <a:lnTo>
                  <a:pt x="17" y="100"/>
                </a:lnTo>
                <a:lnTo>
                  <a:pt x="17" y="100"/>
                </a:lnTo>
                <a:lnTo>
                  <a:pt x="12" y="98"/>
                </a:lnTo>
                <a:lnTo>
                  <a:pt x="12" y="96"/>
                </a:lnTo>
                <a:lnTo>
                  <a:pt x="11" y="95"/>
                </a:lnTo>
                <a:lnTo>
                  <a:pt x="11" y="95"/>
                </a:lnTo>
                <a:lnTo>
                  <a:pt x="12" y="89"/>
                </a:lnTo>
                <a:lnTo>
                  <a:pt x="13" y="85"/>
                </a:lnTo>
                <a:lnTo>
                  <a:pt x="12" y="81"/>
                </a:lnTo>
                <a:lnTo>
                  <a:pt x="12" y="81"/>
                </a:lnTo>
                <a:lnTo>
                  <a:pt x="8" y="77"/>
                </a:lnTo>
                <a:lnTo>
                  <a:pt x="7" y="76"/>
                </a:lnTo>
                <a:lnTo>
                  <a:pt x="6" y="75"/>
                </a:lnTo>
                <a:lnTo>
                  <a:pt x="6" y="75"/>
                </a:lnTo>
                <a:lnTo>
                  <a:pt x="1" y="73"/>
                </a:lnTo>
                <a:lnTo>
                  <a:pt x="0" y="71"/>
                </a:lnTo>
                <a:lnTo>
                  <a:pt x="1" y="71"/>
                </a:lnTo>
                <a:lnTo>
                  <a:pt x="1" y="71"/>
                </a:lnTo>
                <a:lnTo>
                  <a:pt x="3" y="70"/>
                </a:lnTo>
                <a:lnTo>
                  <a:pt x="3" y="69"/>
                </a:lnTo>
                <a:lnTo>
                  <a:pt x="4" y="68"/>
                </a:lnTo>
                <a:lnTo>
                  <a:pt x="4" y="68"/>
                </a:lnTo>
                <a:lnTo>
                  <a:pt x="3" y="64"/>
                </a:lnTo>
                <a:lnTo>
                  <a:pt x="1" y="60"/>
                </a:lnTo>
                <a:lnTo>
                  <a:pt x="0" y="55"/>
                </a:lnTo>
                <a:lnTo>
                  <a:pt x="0" y="53"/>
                </a:lnTo>
                <a:lnTo>
                  <a:pt x="0" y="53"/>
                </a:lnTo>
                <a:lnTo>
                  <a:pt x="2" y="50"/>
                </a:lnTo>
                <a:lnTo>
                  <a:pt x="3" y="50"/>
                </a:lnTo>
                <a:lnTo>
                  <a:pt x="3" y="48"/>
                </a:lnTo>
                <a:lnTo>
                  <a:pt x="3" y="48"/>
                </a:lnTo>
                <a:lnTo>
                  <a:pt x="2" y="39"/>
                </a:lnTo>
                <a:lnTo>
                  <a:pt x="2" y="32"/>
                </a:lnTo>
                <a:lnTo>
                  <a:pt x="2" y="32"/>
                </a:lnTo>
                <a:lnTo>
                  <a:pt x="2" y="23"/>
                </a:lnTo>
                <a:lnTo>
                  <a:pt x="2" y="20"/>
                </a:lnTo>
                <a:lnTo>
                  <a:pt x="2" y="20"/>
                </a:lnTo>
                <a:lnTo>
                  <a:pt x="3" y="20"/>
                </a:lnTo>
                <a:lnTo>
                  <a:pt x="3" y="20"/>
                </a:lnTo>
                <a:lnTo>
                  <a:pt x="4" y="21"/>
                </a:lnTo>
                <a:lnTo>
                  <a:pt x="6" y="22"/>
                </a:lnTo>
                <a:lnTo>
                  <a:pt x="6" y="23"/>
                </a:lnTo>
                <a:lnTo>
                  <a:pt x="7" y="22"/>
                </a:lnTo>
                <a:lnTo>
                  <a:pt x="7" y="22"/>
                </a:lnTo>
                <a:lnTo>
                  <a:pt x="9" y="21"/>
                </a:lnTo>
                <a:lnTo>
                  <a:pt x="11" y="18"/>
                </a:lnTo>
                <a:lnTo>
                  <a:pt x="12" y="16"/>
                </a:lnTo>
                <a:lnTo>
                  <a:pt x="11" y="13"/>
                </a:lnTo>
                <a:lnTo>
                  <a:pt x="11" y="13"/>
                </a:lnTo>
                <a:lnTo>
                  <a:pt x="8" y="11"/>
                </a:lnTo>
                <a:lnTo>
                  <a:pt x="8" y="7"/>
                </a:lnTo>
                <a:lnTo>
                  <a:pt x="8" y="5"/>
                </a:lnTo>
                <a:lnTo>
                  <a:pt x="11" y="4"/>
                </a:lnTo>
                <a:lnTo>
                  <a:pt x="11" y="4"/>
                </a:lnTo>
                <a:lnTo>
                  <a:pt x="14" y="5"/>
                </a:lnTo>
                <a:lnTo>
                  <a:pt x="19" y="6"/>
                </a:lnTo>
                <a:lnTo>
                  <a:pt x="24" y="6"/>
                </a:lnTo>
                <a:lnTo>
                  <a:pt x="25" y="6"/>
                </a:lnTo>
                <a:lnTo>
                  <a:pt x="25" y="5"/>
                </a:lnTo>
                <a:lnTo>
                  <a:pt x="25" y="5"/>
                </a:lnTo>
                <a:lnTo>
                  <a:pt x="24" y="1"/>
                </a:lnTo>
                <a:lnTo>
                  <a:pt x="25" y="0"/>
                </a:lnTo>
                <a:lnTo>
                  <a:pt x="28" y="0"/>
                </a:lnTo>
                <a:lnTo>
                  <a:pt x="28" y="0"/>
                </a:lnTo>
                <a:lnTo>
                  <a:pt x="38" y="0"/>
                </a:lnTo>
                <a:lnTo>
                  <a:pt x="41" y="0"/>
                </a:lnTo>
                <a:lnTo>
                  <a:pt x="44" y="2"/>
                </a:lnTo>
                <a:lnTo>
                  <a:pt x="44" y="2"/>
                </a:lnTo>
                <a:lnTo>
                  <a:pt x="48" y="7"/>
                </a:lnTo>
                <a:lnTo>
                  <a:pt x="49" y="10"/>
                </a:lnTo>
                <a:lnTo>
                  <a:pt x="51" y="10"/>
                </a:lnTo>
                <a:lnTo>
                  <a:pt x="51" y="10"/>
                </a:lnTo>
                <a:lnTo>
                  <a:pt x="51" y="10"/>
                </a:lnTo>
                <a:lnTo>
                  <a:pt x="51" y="10"/>
                </a:lnTo>
                <a:lnTo>
                  <a:pt x="51" y="7"/>
                </a:lnTo>
                <a:lnTo>
                  <a:pt x="51" y="6"/>
                </a:lnTo>
                <a:lnTo>
                  <a:pt x="55" y="6"/>
                </a:lnTo>
                <a:lnTo>
                  <a:pt x="55" y="6"/>
                </a:lnTo>
                <a:lnTo>
                  <a:pt x="59" y="6"/>
                </a:lnTo>
                <a:lnTo>
                  <a:pt x="61" y="6"/>
                </a:lnTo>
                <a:lnTo>
                  <a:pt x="61" y="5"/>
                </a:lnTo>
                <a:lnTo>
                  <a:pt x="62" y="4"/>
                </a:lnTo>
                <a:lnTo>
                  <a:pt x="62" y="4"/>
                </a:lnTo>
                <a:lnTo>
                  <a:pt x="66" y="5"/>
                </a:lnTo>
                <a:lnTo>
                  <a:pt x="71" y="7"/>
                </a:lnTo>
                <a:lnTo>
                  <a:pt x="71" y="7"/>
                </a:lnTo>
                <a:lnTo>
                  <a:pt x="75" y="9"/>
                </a:lnTo>
                <a:lnTo>
                  <a:pt x="76" y="10"/>
                </a:lnTo>
                <a:lnTo>
                  <a:pt x="76" y="12"/>
                </a:lnTo>
                <a:lnTo>
                  <a:pt x="76" y="13"/>
                </a:lnTo>
                <a:lnTo>
                  <a:pt x="76" y="13"/>
                </a:lnTo>
                <a:lnTo>
                  <a:pt x="72" y="20"/>
                </a:lnTo>
                <a:lnTo>
                  <a:pt x="70" y="28"/>
                </a:lnTo>
                <a:lnTo>
                  <a:pt x="70" y="28"/>
                </a:lnTo>
                <a:lnTo>
                  <a:pt x="67" y="32"/>
                </a:lnTo>
                <a:lnTo>
                  <a:pt x="65" y="36"/>
                </a:lnTo>
                <a:lnTo>
                  <a:pt x="62" y="39"/>
                </a:lnTo>
                <a:lnTo>
                  <a:pt x="61" y="42"/>
                </a:lnTo>
                <a:lnTo>
                  <a:pt x="61" y="42"/>
                </a:lnTo>
                <a:lnTo>
                  <a:pt x="61" y="48"/>
                </a:lnTo>
                <a:lnTo>
                  <a:pt x="61" y="53"/>
                </a:lnTo>
                <a:lnTo>
                  <a:pt x="61" y="53"/>
                </a:lnTo>
                <a:lnTo>
                  <a:pt x="56" y="60"/>
                </a:lnTo>
                <a:lnTo>
                  <a:pt x="54" y="64"/>
                </a:lnTo>
                <a:lnTo>
                  <a:pt x="51" y="65"/>
                </a:lnTo>
                <a:lnTo>
                  <a:pt x="51" y="65"/>
                </a:lnTo>
                <a:lnTo>
                  <a:pt x="45" y="68"/>
                </a:lnTo>
                <a:lnTo>
                  <a:pt x="39" y="68"/>
                </a:lnTo>
                <a:lnTo>
                  <a:pt x="39" y="68"/>
                </a:lnTo>
                <a:lnTo>
                  <a:pt x="36" y="68"/>
                </a:lnTo>
                <a:lnTo>
                  <a:pt x="35" y="66"/>
                </a:lnTo>
                <a:lnTo>
                  <a:pt x="34" y="68"/>
                </a:lnTo>
                <a:lnTo>
                  <a:pt x="34" y="68"/>
                </a:lnTo>
                <a:lnTo>
                  <a:pt x="29" y="71"/>
                </a:lnTo>
                <a:lnTo>
                  <a:pt x="24" y="74"/>
                </a:lnTo>
                <a:lnTo>
                  <a:pt x="24" y="74"/>
                </a:lnTo>
                <a:lnTo>
                  <a:pt x="23" y="74"/>
                </a:lnTo>
                <a:lnTo>
                  <a:pt x="23" y="76"/>
                </a:lnTo>
                <a:lnTo>
                  <a:pt x="25" y="81"/>
                </a:lnTo>
                <a:lnTo>
                  <a:pt x="25" y="81"/>
                </a:lnTo>
                <a:lnTo>
                  <a:pt x="29" y="89"/>
                </a:lnTo>
                <a:lnTo>
                  <a:pt x="32" y="93"/>
                </a:lnTo>
                <a:lnTo>
                  <a:pt x="32" y="93"/>
                </a:lnTo>
                <a:lnTo>
                  <a:pt x="32" y="100"/>
                </a:lnTo>
                <a:lnTo>
                  <a:pt x="29" y="102"/>
                </a:lnTo>
                <a:lnTo>
                  <a:pt x="27" y="10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8" name="Freeform 1400"/>
          <p:cNvSpPr>
            <a:spLocks/>
          </p:cNvSpPr>
          <p:nvPr/>
        </p:nvSpPr>
        <p:spPr bwMode="gray">
          <a:xfrm>
            <a:off x="7504109" y="2086090"/>
            <a:ext cx="152124" cy="219349"/>
          </a:xfrm>
          <a:custGeom>
            <a:avLst/>
            <a:gdLst>
              <a:gd name="T0" fmla="*/ 78 w 90"/>
              <a:gd name="T1" fmla="*/ 107 h 128"/>
              <a:gd name="T2" fmla="*/ 75 w 90"/>
              <a:gd name="T3" fmla="*/ 108 h 128"/>
              <a:gd name="T4" fmla="*/ 70 w 90"/>
              <a:gd name="T5" fmla="*/ 113 h 128"/>
              <a:gd name="T6" fmla="*/ 63 w 90"/>
              <a:gd name="T7" fmla="*/ 117 h 128"/>
              <a:gd name="T8" fmla="*/ 58 w 90"/>
              <a:gd name="T9" fmla="*/ 123 h 128"/>
              <a:gd name="T10" fmla="*/ 50 w 90"/>
              <a:gd name="T11" fmla="*/ 127 h 128"/>
              <a:gd name="T12" fmla="*/ 47 w 90"/>
              <a:gd name="T13" fmla="*/ 127 h 128"/>
              <a:gd name="T14" fmla="*/ 42 w 90"/>
              <a:gd name="T15" fmla="*/ 113 h 128"/>
              <a:gd name="T16" fmla="*/ 33 w 90"/>
              <a:gd name="T17" fmla="*/ 101 h 128"/>
              <a:gd name="T18" fmla="*/ 30 w 90"/>
              <a:gd name="T19" fmla="*/ 102 h 128"/>
              <a:gd name="T20" fmla="*/ 26 w 90"/>
              <a:gd name="T21" fmla="*/ 96 h 128"/>
              <a:gd name="T22" fmla="*/ 22 w 90"/>
              <a:gd name="T23" fmla="*/ 92 h 128"/>
              <a:gd name="T24" fmla="*/ 16 w 90"/>
              <a:gd name="T25" fmla="*/ 94 h 128"/>
              <a:gd name="T26" fmla="*/ 6 w 90"/>
              <a:gd name="T27" fmla="*/ 81 h 128"/>
              <a:gd name="T28" fmla="*/ 5 w 90"/>
              <a:gd name="T29" fmla="*/ 74 h 128"/>
              <a:gd name="T30" fmla="*/ 4 w 90"/>
              <a:gd name="T31" fmla="*/ 70 h 128"/>
              <a:gd name="T32" fmla="*/ 0 w 90"/>
              <a:gd name="T33" fmla="*/ 53 h 128"/>
              <a:gd name="T34" fmla="*/ 1 w 90"/>
              <a:gd name="T35" fmla="*/ 46 h 128"/>
              <a:gd name="T36" fmla="*/ 4 w 90"/>
              <a:gd name="T37" fmla="*/ 41 h 128"/>
              <a:gd name="T38" fmla="*/ 9 w 90"/>
              <a:gd name="T39" fmla="*/ 38 h 128"/>
              <a:gd name="T40" fmla="*/ 15 w 90"/>
              <a:gd name="T41" fmla="*/ 46 h 128"/>
              <a:gd name="T42" fmla="*/ 12 w 90"/>
              <a:gd name="T43" fmla="*/ 52 h 128"/>
              <a:gd name="T44" fmla="*/ 16 w 90"/>
              <a:gd name="T45" fmla="*/ 55 h 128"/>
              <a:gd name="T46" fmla="*/ 25 w 90"/>
              <a:gd name="T47" fmla="*/ 60 h 128"/>
              <a:gd name="T48" fmla="*/ 28 w 90"/>
              <a:gd name="T49" fmla="*/ 62 h 128"/>
              <a:gd name="T50" fmla="*/ 34 w 90"/>
              <a:gd name="T51" fmla="*/ 55 h 128"/>
              <a:gd name="T52" fmla="*/ 31 w 90"/>
              <a:gd name="T53" fmla="*/ 51 h 128"/>
              <a:gd name="T54" fmla="*/ 31 w 90"/>
              <a:gd name="T55" fmla="*/ 42 h 128"/>
              <a:gd name="T56" fmla="*/ 28 w 90"/>
              <a:gd name="T57" fmla="*/ 35 h 128"/>
              <a:gd name="T58" fmla="*/ 18 w 90"/>
              <a:gd name="T59" fmla="*/ 30 h 128"/>
              <a:gd name="T60" fmla="*/ 15 w 90"/>
              <a:gd name="T61" fmla="*/ 21 h 128"/>
              <a:gd name="T62" fmla="*/ 15 w 90"/>
              <a:gd name="T63" fmla="*/ 11 h 128"/>
              <a:gd name="T64" fmla="*/ 20 w 90"/>
              <a:gd name="T65" fmla="*/ 1 h 128"/>
              <a:gd name="T66" fmla="*/ 25 w 90"/>
              <a:gd name="T67" fmla="*/ 1 h 128"/>
              <a:gd name="T68" fmla="*/ 28 w 90"/>
              <a:gd name="T69" fmla="*/ 3 h 128"/>
              <a:gd name="T70" fmla="*/ 39 w 90"/>
              <a:gd name="T71" fmla="*/ 0 h 128"/>
              <a:gd name="T72" fmla="*/ 37 w 90"/>
              <a:gd name="T73" fmla="*/ 4 h 128"/>
              <a:gd name="T74" fmla="*/ 37 w 90"/>
              <a:gd name="T75" fmla="*/ 6 h 128"/>
              <a:gd name="T76" fmla="*/ 48 w 90"/>
              <a:gd name="T77" fmla="*/ 12 h 128"/>
              <a:gd name="T78" fmla="*/ 60 w 90"/>
              <a:gd name="T79" fmla="*/ 7 h 128"/>
              <a:gd name="T80" fmla="*/ 65 w 90"/>
              <a:gd name="T81" fmla="*/ 4 h 128"/>
              <a:gd name="T82" fmla="*/ 71 w 90"/>
              <a:gd name="T83" fmla="*/ 10 h 128"/>
              <a:gd name="T84" fmla="*/ 74 w 90"/>
              <a:gd name="T85" fmla="*/ 15 h 128"/>
              <a:gd name="T86" fmla="*/ 68 w 90"/>
              <a:gd name="T87" fmla="*/ 19 h 128"/>
              <a:gd name="T88" fmla="*/ 70 w 90"/>
              <a:gd name="T89" fmla="*/ 22 h 128"/>
              <a:gd name="T90" fmla="*/ 74 w 90"/>
              <a:gd name="T91" fmla="*/ 30 h 128"/>
              <a:gd name="T92" fmla="*/ 70 w 90"/>
              <a:gd name="T93" fmla="*/ 32 h 128"/>
              <a:gd name="T94" fmla="*/ 65 w 90"/>
              <a:gd name="T95" fmla="*/ 31 h 128"/>
              <a:gd name="T96" fmla="*/ 63 w 90"/>
              <a:gd name="T97" fmla="*/ 39 h 128"/>
              <a:gd name="T98" fmla="*/ 62 w 90"/>
              <a:gd name="T99" fmla="*/ 44 h 128"/>
              <a:gd name="T100" fmla="*/ 60 w 90"/>
              <a:gd name="T101" fmla="*/ 48 h 128"/>
              <a:gd name="T102" fmla="*/ 68 w 90"/>
              <a:gd name="T103" fmla="*/ 58 h 128"/>
              <a:gd name="T104" fmla="*/ 69 w 90"/>
              <a:gd name="T105" fmla="*/ 58 h 128"/>
              <a:gd name="T106" fmla="*/ 69 w 90"/>
              <a:gd name="T107" fmla="*/ 48 h 128"/>
              <a:gd name="T108" fmla="*/ 71 w 90"/>
              <a:gd name="T109" fmla="*/ 48 h 128"/>
              <a:gd name="T110" fmla="*/ 75 w 90"/>
              <a:gd name="T111" fmla="*/ 57 h 128"/>
              <a:gd name="T112" fmla="*/ 80 w 90"/>
              <a:gd name="T113" fmla="*/ 60 h 128"/>
              <a:gd name="T114" fmla="*/ 85 w 90"/>
              <a:gd name="T115" fmla="*/ 64 h 128"/>
              <a:gd name="T116" fmla="*/ 90 w 90"/>
              <a:gd name="T117" fmla="*/ 76 h 128"/>
              <a:gd name="T118" fmla="*/ 85 w 90"/>
              <a:gd name="T119" fmla="*/ 84 h 128"/>
              <a:gd name="T120" fmla="*/ 82 w 90"/>
              <a:gd name="T121" fmla="*/ 89 h 128"/>
              <a:gd name="T122" fmla="*/ 87 w 90"/>
              <a:gd name="T123" fmla="*/ 97 h 128"/>
              <a:gd name="T124" fmla="*/ 86 w 90"/>
              <a:gd name="T125" fmla="*/ 10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28">
                <a:moveTo>
                  <a:pt x="82" y="106"/>
                </a:moveTo>
                <a:lnTo>
                  <a:pt x="82" y="106"/>
                </a:lnTo>
                <a:lnTo>
                  <a:pt x="78" y="107"/>
                </a:lnTo>
                <a:lnTo>
                  <a:pt x="76" y="107"/>
                </a:lnTo>
                <a:lnTo>
                  <a:pt x="75" y="108"/>
                </a:lnTo>
                <a:lnTo>
                  <a:pt x="75" y="108"/>
                </a:lnTo>
                <a:lnTo>
                  <a:pt x="73" y="111"/>
                </a:lnTo>
                <a:lnTo>
                  <a:pt x="70" y="113"/>
                </a:lnTo>
                <a:lnTo>
                  <a:pt x="70" y="113"/>
                </a:lnTo>
                <a:lnTo>
                  <a:pt x="68" y="116"/>
                </a:lnTo>
                <a:lnTo>
                  <a:pt x="65" y="117"/>
                </a:lnTo>
                <a:lnTo>
                  <a:pt x="63" y="117"/>
                </a:lnTo>
                <a:lnTo>
                  <a:pt x="62" y="120"/>
                </a:lnTo>
                <a:lnTo>
                  <a:pt x="62" y="120"/>
                </a:lnTo>
                <a:lnTo>
                  <a:pt x="58" y="123"/>
                </a:lnTo>
                <a:lnTo>
                  <a:pt x="54" y="126"/>
                </a:lnTo>
                <a:lnTo>
                  <a:pt x="54" y="126"/>
                </a:lnTo>
                <a:lnTo>
                  <a:pt x="50" y="127"/>
                </a:lnTo>
                <a:lnTo>
                  <a:pt x="48" y="128"/>
                </a:lnTo>
                <a:lnTo>
                  <a:pt x="47" y="127"/>
                </a:lnTo>
                <a:lnTo>
                  <a:pt x="47" y="127"/>
                </a:lnTo>
                <a:lnTo>
                  <a:pt x="44" y="121"/>
                </a:lnTo>
                <a:lnTo>
                  <a:pt x="42" y="113"/>
                </a:lnTo>
                <a:lnTo>
                  <a:pt x="42" y="113"/>
                </a:lnTo>
                <a:lnTo>
                  <a:pt x="37" y="106"/>
                </a:lnTo>
                <a:lnTo>
                  <a:pt x="34" y="102"/>
                </a:lnTo>
                <a:lnTo>
                  <a:pt x="33" y="101"/>
                </a:lnTo>
                <a:lnTo>
                  <a:pt x="33" y="101"/>
                </a:lnTo>
                <a:lnTo>
                  <a:pt x="31" y="102"/>
                </a:lnTo>
                <a:lnTo>
                  <a:pt x="30" y="102"/>
                </a:lnTo>
                <a:lnTo>
                  <a:pt x="28" y="101"/>
                </a:lnTo>
                <a:lnTo>
                  <a:pt x="28" y="101"/>
                </a:lnTo>
                <a:lnTo>
                  <a:pt x="26" y="96"/>
                </a:lnTo>
                <a:lnTo>
                  <a:pt x="25" y="94"/>
                </a:lnTo>
                <a:lnTo>
                  <a:pt x="22" y="92"/>
                </a:lnTo>
                <a:lnTo>
                  <a:pt x="22" y="92"/>
                </a:lnTo>
                <a:lnTo>
                  <a:pt x="20" y="94"/>
                </a:lnTo>
                <a:lnTo>
                  <a:pt x="17" y="94"/>
                </a:lnTo>
                <a:lnTo>
                  <a:pt x="16" y="94"/>
                </a:lnTo>
                <a:lnTo>
                  <a:pt x="16" y="94"/>
                </a:lnTo>
                <a:lnTo>
                  <a:pt x="10" y="86"/>
                </a:lnTo>
                <a:lnTo>
                  <a:pt x="6" y="81"/>
                </a:lnTo>
                <a:lnTo>
                  <a:pt x="5" y="78"/>
                </a:lnTo>
                <a:lnTo>
                  <a:pt x="5" y="78"/>
                </a:lnTo>
                <a:lnTo>
                  <a:pt x="5" y="74"/>
                </a:lnTo>
                <a:lnTo>
                  <a:pt x="5" y="73"/>
                </a:lnTo>
                <a:lnTo>
                  <a:pt x="4" y="70"/>
                </a:lnTo>
                <a:lnTo>
                  <a:pt x="4" y="70"/>
                </a:lnTo>
                <a:lnTo>
                  <a:pt x="2" y="67"/>
                </a:lnTo>
                <a:lnTo>
                  <a:pt x="1" y="62"/>
                </a:lnTo>
                <a:lnTo>
                  <a:pt x="0" y="53"/>
                </a:lnTo>
                <a:lnTo>
                  <a:pt x="0" y="53"/>
                </a:lnTo>
                <a:lnTo>
                  <a:pt x="0" y="49"/>
                </a:lnTo>
                <a:lnTo>
                  <a:pt x="1" y="46"/>
                </a:lnTo>
                <a:lnTo>
                  <a:pt x="1" y="46"/>
                </a:lnTo>
                <a:lnTo>
                  <a:pt x="1" y="43"/>
                </a:lnTo>
                <a:lnTo>
                  <a:pt x="4" y="41"/>
                </a:lnTo>
                <a:lnTo>
                  <a:pt x="6" y="38"/>
                </a:lnTo>
                <a:lnTo>
                  <a:pt x="9" y="38"/>
                </a:lnTo>
                <a:lnTo>
                  <a:pt x="9" y="38"/>
                </a:lnTo>
                <a:lnTo>
                  <a:pt x="14" y="42"/>
                </a:lnTo>
                <a:lnTo>
                  <a:pt x="15" y="44"/>
                </a:lnTo>
                <a:lnTo>
                  <a:pt x="15" y="46"/>
                </a:lnTo>
                <a:lnTo>
                  <a:pt x="15" y="46"/>
                </a:lnTo>
                <a:lnTo>
                  <a:pt x="14" y="48"/>
                </a:lnTo>
                <a:lnTo>
                  <a:pt x="12" y="52"/>
                </a:lnTo>
                <a:lnTo>
                  <a:pt x="12" y="52"/>
                </a:lnTo>
                <a:lnTo>
                  <a:pt x="14" y="54"/>
                </a:lnTo>
                <a:lnTo>
                  <a:pt x="16" y="55"/>
                </a:lnTo>
                <a:lnTo>
                  <a:pt x="21" y="59"/>
                </a:lnTo>
                <a:lnTo>
                  <a:pt x="21" y="59"/>
                </a:lnTo>
                <a:lnTo>
                  <a:pt x="25" y="60"/>
                </a:lnTo>
                <a:lnTo>
                  <a:pt x="27" y="62"/>
                </a:lnTo>
                <a:lnTo>
                  <a:pt x="28" y="62"/>
                </a:lnTo>
                <a:lnTo>
                  <a:pt x="28" y="62"/>
                </a:lnTo>
                <a:lnTo>
                  <a:pt x="32" y="58"/>
                </a:lnTo>
                <a:lnTo>
                  <a:pt x="34" y="55"/>
                </a:lnTo>
                <a:lnTo>
                  <a:pt x="34" y="55"/>
                </a:lnTo>
                <a:lnTo>
                  <a:pt x="34" y="54"/>
                </a:lnTo>
                <a:lnTo>
                  <a:pt x="33" y="52"/>
                </a:lnTo>
                <a:lnTo>
                  <a:pt x="31" y="51"/>
                </a:lnTo>
                <a:lnTo>
                  <a:pt x="31" y="48"/>
                </a:lnTo>
                <a:lnTo>
                  <a:pt x="31" y="48"/>
                </a:lnTo>
                <a:lnTo>
                  <a:pt x="31" y="42"/>
                </a:lnTo>
                <a:lnTo>
                  <a:pt x="30" y="37"/>
                </a:lnTo>
                <a:lnTo>
                  <a:pt x="28" y="35"/>
                </a:lnTo>
                <a:lnTo>
                  <a:pt x="28" y="35"/>
                </a:lnTo>
                <a:lnTo>
                  <a:pt x="22" y="33"/>
                </a:lnTo>
                <a:lnTo>
                  <a:pt x="20" y="32"/>
                </a:lnTo>
                <a:lnTo>
                  <a:pt x="18" y="30"/>
                </a:lnTo>
                <a:lnTo>
                  <a:pt x="18" y="30"/>
                </a:lnTo>
                <a:lnTo>
                  <a:pt x="17" y="25"/>
                </a:lnTo>
                <a:lnTo>
                  <a:pt x="15" y="21"/>
                </a:lnTo>
                <a:lnTo>
                  <a:pt x="15" y="21"/>
                </a:lnTo>
                <a:lnTo>
                  <a:pt x="15" y="17"/>
                </a:lnTo>
                <a:lnTo>
                  <a:pt x="15" y="11"/>
                </a:lnTo>
                <a:lnTo>
                  <a:pt x="17" y="5"/>
                </a:lnTo>
                <a:lnTo>
                  <a:pt x="18" y="3"/>
                </a:lnTo>
                <a:lnTo>
                  <a:pt x="20" y="1"/>
                </a:lnTo>
                <a:lnTo>
                  <a:pt x="20" y="1"/>
                </a:lnTo>
                <a:lnTo>
                  <a:pt x="22" y="1"/>
                </a:lnTo>
                <a:lnTo>
                  <a:pt x="25" y="1"/>
                </a:lnTo>
                <a:lnTo>
                  <a:pt x="26" y="3"/>
                </a:lnTo>
                <a:lnTo>
                  <a:pt x="28" y="3"/>
                </a:lnTo>
                <a:lnTo>
                  <a:pt x="28" y="3"/>
                </a:lnTo>
                <a:lnTo>
                  <a:pt x="36" y="0"/>
                </a:lnTo>
                <a:lnTo>
                  <a:pt x="38" y="0"/>
                </a:lnTo>
                <a:lnTo>
                  <a:pt x="39" y="0"/>
                </a:lnTo>
                <a:lnTo>
                  <a:pt x="39" y="1"/>
                </a:lnTo>
                <a:lnTo>
                  <a:pt x="39" y="1"/>
                </a:lnTo>
                <a:lnTo>
                  <a:pt x="37" y="4"/>
                </a:lnTo>
                <a:lnTo>
                  <a:pt x="36" y="5"/>
                </a:lnTo>
                <a:lnTo>
                  <a:pt x="37" y="6"/>
                </a:lnTo>
                <a:lnTo>
                  <a:pt x="37" y="6"/>
                </a:lnTo>
                <a:lnTo>
                  <a:pt x="43" y="11"/>
                </a:lnTo>
                <a:lnTo>
                  <a:pt x="46" y="12"/>
                </a:lnTo>
                <a:lnTo>
                  <a:pt x="48" y="12"/>
                </a:lnTo>
                <a:lnTo>
                  <a:pt x="48" y="12"/>
                </a:lnTo>
                <a:lnTo>
                  <a:pt x="55" y="10"/>
                </a:lnTo>
                <a:lnTo>
                  <a:pt x="60" y="7"/>
                </a:lnTo>
                <a:lnTo>
                  <a:pt x="60" y="7"/>
                </a:lnTo>
                <a:lnTo>
                  <a:pt x="63" y="4"/>
                </a:lnTo>
                <a:lnTo>
                  <a:pt x="65" y="4"/>
                </a:lnTo>
                <a:lnTo>
                  <a:pt x="66" y="4"/>
                </a:lnTo>
                <a:lnTo>
                  <a:pt x="66" y="4"/>
                </a:lnTo>
                <a:lnTo>
                  <a:pt x="71" y="10"/>
                </a:lnTo>
                <a:lnTo>
                  <a:pt x="74" y="14"/>
                </a:lnTo>
                <a:lnTo>
                  <a:pt x="74" y="15"/>
                </a:lnTo>
                <a:lnTo>
                  <a:pt x="74" y="15"/>
                </a:lnTo>
                <a:lnTo>
                  <a:pt x="70" y="16"/>
                </a:lnTo>
                <a:lnTo>
                  <a:pt x="69" y="16"/>
                </a:lnTo>
                <a:lnTo>
                  <a:pt x="68" y="19"/>
                </a:lnTo>
                <a:lnTo>
                  <a:pt x="68" y="19"/>
                </a:lnTo>
                <a:lnTo>
                  <a:pt x="69" y="20"/>
                </a:lnTo>
                <a:lnTo>
                  <a:pt x="70" y="22"/>
                </a:lnTo>
                <a:lnTo>
                  <a:pt x="74" y="27"/>
                </a:lnTo>
                <a:lnTo>
                  <a:pt x="74" y="27"/>
                </a:lnTo>
                <a:lnTo>
                  <a:pt x="74" y="30"/>
                </a:lnTo>
                <a:lnTo>
                  <a:pt x="74" y="31"/>
                </a:lnTo>
                <a:lnTo>
                  <a:pt x="73" y="32"/>
                </a:lnTo>
                <a:lnTo>
                  <a:pt x="70" y="32"/>
                </a:lnTo>
                <a:lnTo>
                  <a:pt x="70" y="32"/>
                </a:lnTo>
                <a:lnTo>
                  <a:pt x="66" y="31"/>
                </a:lnTo>
                <a:lnTo>
                  <a:pt x="65" y="31"/>
                </a:lnTo>
                <a:lnTo>
                  <a:pt x="64" y="32"/>
                </a:lnTo>
                <a:lnTo>
                  <a:pt x="64" y="32"/>
                </a:lnTo>
                <a:lnTo>
                  <a:pt x="63" y="39"/>
                </a:lnTo>
                <a:lnTo>
                  <a:pt x="63" y="42"/>
                </a:lnTo>
                <a:lnTo>
                  <a:pt x="62" y="44"/>
                </a:lnTo>
                <a:lnTo>
                  <a:pt x="62" y="44"/>
                </a:lnTo>
                <a:lnTo>
                  <a:pt x="59" y="46"/>
                </a:lnTo>
                <a:lnTo>
                  <a:pt x="59" y="47"/>
                </a:lnTo>
                <a:lnTo>
                  <a:pt x="60" y="48"/>
                </a:lnTo>
                <a:lnTo>
                  <a:pt x="60" y="48"/>
                </a:lnTo>
                <a:lnTo>
                  <a:pt x="65" y="55"/>
                </a:lnTo>
                <a:lnTo>
                  <a:pt x="68" y="58"/>
                </a:lnTo>
                <a:lnTo>
                  <a:pt x="69" y="59"/>
                </a:lnTo>
                <a:lnTo>
                  <a:pt x="69" y="58"/>
                </a:lnTo>
                <a:lnTo>
                  <a:pt x="69" y="58"/>
                </a:lnTo>
                <a:lnTo>
                  <a:pt x="69" y="54"/>
                </a:lnTo>
                <a:lnTo>
                  <a:pt x="69" y="51"/>
                </a:lnTo>
                <a:lnTo>
                  <a:pt x="69" y="48"/>
                </a:lnTo>
                <a:lnTo>
                  <a:pt x="70" y="48"/>
                </a:lnTo>
                <a:lnTo>
                  <a:pt x="71" y="48"/>
                </a:lnTo>
                <a:lnTo>
                  <a:pt x="71" y="48"/>
                </a:lnTo>
                <a:lnTo>
                  <a:pt x="74" y="51"/>
                </a:lnTo>
                <a:lnTo>
                  <a:pt x="74" y="54"/>
                </a:lnTo>
                <a:lnTo>
                  <a:pt x="75" y="57"/>
                </a:lnTo>
                <a:lnTo>
                  <a:pt x="76" y="59"/>
                </a:lnTo>
                <a:lnTo>
                  <a:pt x="76" y="59"/>
                </a:lnTo>
                <a:lnTo>
                  <a:pt x="80" y="60"/>
                </a:lnTo>
                <a:lnTo>
                  <a:pt x="82" y="62"/>
                </a:lnTo>
                <a:lnTo>
                  <a:pt x="85" y="64"/>
                </a:lnTo>
                <a:lnTo>
                  <a:pt x="85" y="64"/>
                </a:lnTo>
                <a:lnTo>
                  <a:pt x="87" y="68"/>
                </a:lnTo>
                <a:lnTo>
                  <a:pt x="90" y="73"/>
                </a:lnTo>
                <a:lnTo>
                  <a:pt x="90" y="76"/>
                </a:lnTo>
                <a:lnTo>
                  <a:pt x="90" y="80"/>
                </a:lnTo>
                <a:lnTo>
                  <a:pt x="90" y="80"/>
                </a:lnTo>
                <a:lnTo>
                  <a:pt x="85" y="84"/>
                </a:lnTo>
                <a:lnTo>
                  <a:pt x="84" y="85"/>
                </a:lnTo>
                <a:lnTo>
                  <a:pt x="82" y="89"/>
                </a:lnTo>
                <a:lnTo>
                  <a:pt x="82" y="89"/>
                </a:lnTo>
                <a:lnTo>
                  <a:pt x="84" y="91"/>
                </a:lnTo>
                <a:lnTo>
                  <a:pt x="86" y="95"/>
                </a:lnTo>
                <a:lnTo>
                  <a:pt x="87" y="97"/>
                </a:lnTo>
                <a:lnTo>
                  <a:pt x="87" y="100"/>
                </a:lnTo>
                <a:lnTo>
                  <a:pt x="87" y="100"/>
                </a:lnTo>
                <a:lnTo>
                  <a:pt x="86" y="103"/>
                </a:lnTo>
                <a:lnTo>
                  <a:pt x="84" y="106"/>
                </a:lnTo>
                <a:lnTo>
                  <a:pt x="82" y="10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9" name="Freeform 1402"/>
          <p:cNvSpPr>
            <a:spLocks/>
          </p:cNvSpPr>
          <p:nvPr/>
        </p:nvSpPr>
        <p:spPr bwMode="gray">
          <a:xfrm>
            <a:off x="7155914" y="1841036"/>
            <a:ext cx="273823" cy="214208"/>
          </a:xfrm>
          <a:custGeom>
            <a:avLst/>
            <a:gdLst>
              <a:gd name="T0" fmla="*/ 138 w 162"/>
              <a:gd name="T1" fmla="*/ 99 h 125"/>
              <a:gd name="T2" fmla="*/ 133 w 162"/>
              <a:gd name="T3" fmla="*/ 91 h 125"/>
              <a:gd name="T4" fmla="*/ 130 w 162"/>
              <a:gd name="T5" fmla="*/ 99 h 125"/>
              <a:gd name="T6" fmla="*/ 121 w 162"/>
              <a:gd name="T7" fmla="*/ 98 h 125"/>
              <a:gd name="T8" fmla="*/ 119 w 162"/>
              <a:gd name="T9" fmla="*/ 90 h 125"/>
              <a:gd name="T10" fmla="*/ 109 w 162"/>
              <a:gd name="T11" fmla="*/ 100 h 125"/>
              <a:gd name="T12" fmla="*/ 95 w 162"/>
              <a:gd name="T13" fmla="*/ 107 h 125"/>
              <a:gd name="T14" fmla="*/ 85 w 162"/>
              <a:gd name="T15" fmla="*/ 118 h 125"/>
              <a:gd name="T16" fmla="*/ 69 w 162"/>
              <a:gd name="T17" fmla="*/ 125 h 125"/>
              <a:gd name="T18" fmla="*/ 51 w 162"/>
              <a:gd name="T19" fmla="*/ 117 h 125"/>
              <a:gd name="T20" fmla="*/ 46 w 162"/>
              <a:gd name="T21" fmla="*/ 106 h 125"/>
              <a:gd name="T22" fmla="*/ 58 w 162"/>
              <a:gd name="T23" fmla="*/ 96 h 125"/>
              <a:gd name="T24" fmla="*/ 73 w 162"/>
              <a:gd name="T25" fmla="*/ 98 h 125"/>
              <a:gd name="T26" fmla="*/ 85 w 162"/>
              <a:gd name="T27" fmla="*/ 88 h 125"/>
              <a:gd name="T28" fmla="*/ 84 w 162"/>
              <a:gd name="T29" fmla="*/ 82 h 125"/>
              <a:gd name="T30" fmla="*/ 73 w 162"/>
              <a:gd name="T31" fmla="*/ 88 h 125"/>
              <a:gd name="T32" fmla="*/ 66 w 162"/>
              <a:gd name="T33" fmla="*/ 86 h 125"/>
              <a:gd name="T34" fmla="*/ 52 w 162"/>
              <a:gd name="T35" fmla="*/ 91 h 125"/>
              <a:gd name="T36" fmla="*/ 55 w 162"/>
              <a:gd name="T37" fmla="*/ 73 h 125"/>
              <a:gd name="T38" fmla="*/ 46 w 162"/>
              <a:gd name="T39" fmla="*/ 69 h 125"/>
              <a:gd name="T40" fmla="*/ 46 w 162"/>
              <a:gd name="T41" fmla="*/ 79 h 125"/>
              <a:gd name="T42" fmla="*/ 43 w 162"/>
              <a:gd name="T43" fmla="*/ 86 h 125"/>
              <a:gd name="T44" fmla="*/ 40 w 162"/>
              <a:gd name="T45" fmla="*/ 94 h 125"/>
              <a:gd name="T46" fmla="*/ 31 w 162"/>
              <a:gd name="T47" fmla="*/ 91 h 125"/>
              <a:gd name="T48" fmla="*/ 21 w 162"/>
              <a:gd name="T49" fmla="*/ 91 h 125"/>
              <a:gd name="T50" fmla="*/ 5 w 162"/>
              <a:gd name="T51" fmla="*/ 84 h 125"/>
              <a:gd name="T52" fmla="*/ 0 w 162"/>
              <a:gd name="T53" fmla="*/ 80 h 125"/>
              <a:gd name="T54" fmla="*/ 7 w 162"/>
              <a:gd name="T55" fmla="*/ 68 h 125"/>
              <a:gd name="T56" fmla="*/ 14 w 162"/>
              <a:gd name="T57" fmla="*/ 66 h 125"/>
              <a:gd name="T58" fmla="*/ 9 w 162"/>
              <a:gd name="T59" fmla="*/ 54 h 125"/>
              <a:gd name="T60" fmla="*/ 14 w 162"/>
              <a:gd name="T61" fmla="*/ 49 h 125"/>
              <a:gd name="T62" fmla="*/ 15 w 162"/>
              <a:gd name="T63" fmla="*/ 45 h 125"/>
              <a:gd name="T64" fmla="*/ 13 w 162"/>
              <a:gd name="T65" fmla="*/ 38 h 125"/>
              <a:gd name="T66" fmla="*/ 20 w 162"/>
              <a:gd name="T67" fmla="*/ 24 h 125"/>
              <a:gd name="T68" fmla="*/ 26 w 162"/>
              <a:gd name="T69" fmla="*/ 14 h 125"/>
              <a:gd name="T70" fmla="*/ 48 w 162"/>
              <a:gd name="T71" fmla="*/ 16 h 125"/>
              <a:gd name="T72" fmla="*/ 50 w 162"/>
              <a:gd name="T73" fmla="*/ 30 h 125"/>
              <a:gd name="T74" fmla="*/ 61 w 162"/>
              <a:gd name="T75" fmla="*/ 30 h 125"/>
              <a:gd name="T76" fmla="*/ 67 w 162"/>
              <a:gd name="T77" fmla="*/ 38 h 125"/>
              <a:gd name="T78" fmla="*/ 77 w 162"/>
              <a:gd name="T79" fmla="*/ 45 h 125"/>
              <a:gd name="T80" fmla="*/ 72 w 162"/>
              <a:gd name="T81" fmla="*/ 49 h 125"/>
              <a:gd name="T82" fmla="*/ 80 w 162"/>
              <a:gd name="T83" fmla="*/ 53 h 125"/>
              <a:gd name="T84" fmla="*/ 83 w 162"/>
              <a:gd name="T85" fmla="*/ 63 h 125"/>
              <a:gd name="T86" fmla="*/ 99 w 162"/>
              <a:gd name="T87" fmla="*/ 63 h 125"/>
              <a:gd name="T88" fmla="*/ 112 w 162"/>
              <a:gd name="T89" fmla="*/ 63 h 125"/>
              <a:gd name="T90" fmla="*/ 103 w 162"/>
              <a:gd name="T91" fmla="*/ 46 h 125"/>
              <a:gd name="T92" fmla="*/ 112 w 162"/>
              <a:gd name="T93" fmla="*/ 35 h 125"/>
              <a:gd name="T94" fmla="*/ 98 w 162"/>
              <a:gd name="T95" fmla="*/ 24 h 125"/>
              <a:gd name="T96" fmla="*/ 99 w 162"/>
              <a:gd name="T97" fmla="*/ 16 h 125"/>
              <a:gd name="T98" fmla="*/ 101 w 162"/>
              <a:gd name="T99" fmla="*/ 8 h 125"/>
              <a:gd name="T100" fmla="*/ 114 w 162"/>
              <a:gd name="T101" fmla="*/ 0 h 125"/>
              <a:gd name="T102" fmla="*/ 125 w 162"/>
              <a:gd name="T103" fmla="*/ 14 h 125"/>
              <a:gd name="T104" fmla="*/ 130 w 162"/>
              <a:gd name="T105" fmla="*/ 22 h 125"/>
              <a:gd name="T106" fmla="*/ 128 w 162"/>
              <a:gd name="T107" fmla="*/ 31 h 125"/>
              <a:gd name="T108" fmla="*/ 137 w 162"/>
              <a:gd name="T109" fmla="*/ 41 h 125"/>
              <a:gd name="T110" fmla="*/ 153 w 162"/>
              <a:gd name="T111" fmla="*/ 36 h 125"/>
              <a:gd name="T112" fmla="*/ 162 w 162"/>
              <a:gd name="T113" fmla="*/ 46 h 125"/>
              <a:gd name="T114" fmla="*/ 162 w 162"/>
              <a:gd name="T115" fmla="*/ 69 h 125"/>
              <a:gd name="T116" fmla="*/ 157 w 162"/>
              <a:gd name="T117" fmla="*/ 82 h 125"/>
              <a:gd name="T118" fmla="*/ 156 w 162"/>
              <a:gd name="T119" fmla="*/ 9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25">
                <a:moveTo>
                  <a:pt x="153" y="96"/>
                </a:moveTo>
                <a:lnTo>
                  <a:pt x="153" y="96"/>
                </a:lnTo>
                <a:lnTo>
                  <a:pt x="146" y="99"/>
                </a:lnTo>
                <a:lnTo>
                  <a:pt x="141" y="99"/>
                </a:lnTo>
                <a:lnTo>
                  <a:pt x="138" y="99"/>
                </a:lnTo>
                <a:lnTo>
                  <a:pt x="138" y="99"/>
                </a:lnTo>
                <a:lnTo>
                  <a:pt x="136" y="94"/>
                </a:lnTo>
                <a:lnTo>
                  <a:pt x="135" y="91"/>
                </a:lnTo>
                <a:lnTo>
                  <a:pt x="133" y="91"/>
                </a:lnTo>
                <a:lnTo>
                  <a:pt x="133" y="91"/>
                </a:lnTo>
                <a:lnTo>
                  <a:pt x="133" y="91"/>
                </a:lnTo>
                <a:lnTo>
                  <a:pt x="132" y="94"/>
                </a:lnTo>
                <a:lnTo>
                  <a:pt x="131" y="96"/>
                </a:lnTo>
                <a:lnTo>
                  <a:pt x="131" y="99"/>
                </a:lnTo>
                <a:lnTo>
                  <a:pt x="130" y="99"/>
                </a:lnTo>
                <a:lnTo>
                  <a:pt x="130" y="99"/>
                </a:lnTo>
                <a:lnTo>
                  <a:pt x="125" y="100"/>
                </a:lnTo>
                <a:lnTo>
                  <a:pt x="122" y="100"/>
                </a:lnTo>
                <a:lnTo>
                  <a:pt x="121" y="98"/>
                </a:lnTo>
                <a:lnTo>
                  <a:pt x="121" y="98"/>
                </a:lnTo>
                <a:lnTo>
                  <a:pt x="120" y="95"/>
                </a:lnTo>
                <a:lnTo>
                  <a:pt x="120" y="93"/>
                </a:lnTo>
                <a:lnTo>
                  <a:pt x="119" y="90"/>
                </a:lnTo>
                <a:lnTo>
                  <a:pt x="119" y="90"/>
                </a:lnTo>
                <a:lnTo>
                  <a:pt x="119" y="90"/>
                </a:lnTo>
                <a:lnTo>
                  <a:pt x="116" y="94"/>
                </a:lnTo>
                <a:lnTo>
                  <a:pt x="116" y="96"/>
                </a:lnTo>
                <a:lnTo>
                  <a:pt x="114" y="98"/>
                </a:lnTo>
                <a:lnTo>
                  <a:pt x="114" y="98"/>
                </a:lnTo>
                <a:lnTo>
                  <a:pt x="109" y="100"/>
                </a:lnTo>
                <a:lnTo>
                  <a:pt x="104" y="104"/>
                </a:lnTo>
                <a:lnTo>
                  <a:pt x="104" y="104"/>
                </a:lnTo>
                <a:lnTo>
                  <a:pt x="99" y="104"/>
                </a:lnTo>
                <a:lnTo>
                  <a:pt x="96" y="105"/>
                </a:lnTo>
                <a:lnTo>
                  <a:pt x="95" y="107"/>
                </a:lnTo>
                <a:lnTo>
                  <a:pt x="95" y="107"/>
                </a:lnTo>
                <a:lnTo>
                  <a:pt x="93" y="112"/>
                </a:lnTo>
                <a:lnTo>
                  <a:pt x="89" y="116"/>
                </a:lnTo>
                <a:lnTo>
                  <a:pt x="89" y="116"/>
                </a:lnTo>
                <a:lnTo>
                  <a:pt x="85" y="118"/>
                </a:lnTo>
                <a:lnTo>
                  <a:pt x="82" y="120"/>
                </a:lnTo>
                <a:lnTo>
                  <a:pt x="75" y="122"/>
                </a:lnTo>
                <a:lnTo>
                  <a:pt x="75" y="122"/>
                </a:lnTo>
                <a:lnTo>
                  <a:pt x="72" y="123"/>
                </a:lnTo>
                <a:lnTo>
                  <a:pt x="69" y="125"/>
                </a:lnTo>
                <a:lnTo>
                  <a:pt x="66" y="123"/>
                </a:lnTo>
                <a:lnTo>
                  <a:pt x="66" y="123"/>
                </a:lnTo>
                <a:lnTo>
                  <a:pt x="57" y="121"/>
                </a:lnTo>
                <a:lnTo>
                  <a:pt x="51" y="117"/>
                </a:lnTo>
                <a:lnTo>
                  <a:pt x="51" y="117"/>
                </a:lnTo>
                <a:lnTo>
                  <a:pt x="48" y="114"/>
                </a:lnTo>
                <a:lnTo>
                  <a:pt x="46" y="111"/>
                </a:lnTo>
                <a:lnTo>
                  <a:pt x="46" y="109"/>
                </a:lnTo>
                <a:lnTo>
                  <a:pt x="46" y="106"/>
                </a:lnTo>
                <a:lnTo>
                  <a:pt x="46" y="106"/>
                </a:lnTo>
                <a:lnTo>
                  <a:pt x="55" y="104"/>
                </a:lnTo>
                <a:lnTo>
                  <a:pt x="57" y="101"/>
                </a:lnTo>
                <a:lnTo>
                  <a:pt x="58" y="100"/>
                </a:lnTo>
                <a:lnTo>
                  <a:pt x="58" y="100"/>
                </a:lnTo>
                <a:lnTo>
                  <a:pt x="58" y="96"/>
                </a:lnTo>
                <a:lnTo>
                  <a:pt x="58" y="95"/>
                </a:lnTo>
                <a:lnTo>
                  <a:pt x="61" y="95"/>
                </a:lnTo>
                <a:lnTo>
                  <a:pt x="61" y="95"/>
                </a:lnTo>
                <a:lnTo>
                  <a:pt x="68" y="98"/>
                </a:lnTo>
                <a:lnTo>
                  <a:pt x="73" y="98"/>
                </a:lnTo>
                <a:lnTo>
                  <a:pt x="78" y="98"/>
                </a:lnTo>
                <a:lnTo>
                  <a:pt x="78" y="98"/>
                </a:lnTo>
                <a:lnTo>
                  <a:pt x="82" y="95"/>
                </a:lnTo>
                <a:lnTo>
                  <a:pt x="83" y="93"/>
                </a:lnTo>
                <a:lnTo>
                  <a:pt x="85" y="88"/>
                </a:lnTo>
                <a:lnTo>
                  <a:pt x="85" y="88"/>
                </a:lnTo>
                <a:lnTo>
                  <a:pt x="87" y="86"/>
                </a:lnTo>
                <a:lnTo>
                  <a:pt x="87" y="84"/>
                </a:lnTo>
                <a:lnTo>
                  <a:pt x="85" y="82"/>
                </a:lnTo>
                <a:lnTo>
                  <a:pt x="84" y="82"/>
                </a:lnTo>
                <a:lnTo>
                  <a:pt x="84" y="82"/>
                </a:lnTo>
                <a:lnTo>
                  <a:pt x="82" y="82"/>
                </a:lnTo>
                <a:lnTo>
                  <a:pt x="79" y="84"/>
                </a:lnTo>
                <a:lnTo>
                  <a:pt x="73" y="88"/>
                </a:lnTo>
                <a:lnTo>
                  <a:pt x="73" y="88"/>
                </a:lnTo>
                <a:lnTo>
                  <a:pt x="71" y="88"/>
                </a:lnTo>
                <a:lnTo>
                  <a:pt x="69" y="88"/>
                </a:lnTo>
                <a:lnTo>
                  <a:pt x="68" y="86"/>
                </a:lnTo>
                <a:lnTo>
                  <a:pt x="66" y="86"/>
                </a:lnTo>
                <a:lnTo>
                  <a:pt x="66" y="86"/>
                </a:lnTo>
                <a:lnTo>
                  <a:pt x="57" y="91"/>
                </a:lnTo>
                <a:lnTo>
                  <a:pt x="55" y="93"/>
                </a:lnTo>
                <a:lnTo>
                  <a:pt x="53" y="93"/>
                </a:lnTo>
                <a:lnTo>
                  <a:pt x="52" y="91"/>
                </a:lnTo>
                <a:lnTo>
                  <a:pt x="52" y="91"/>
                </a:lnTo>
                <a:lnTo>
                  <a:pt x="52" y="84"/>
                </a:lnTo>
                <a:lnTo>
                  <a:pt x="52" y="79"/>
                </a:lnTo>
                <a:lnTo>
                  <a:pt x="52" y="77"/>
                </a:lnTo>
                <a:lnTo>
                  <a:pt x="52" y="77"/>
                </a:lnTo>
                <a:lnTo>
                  <a:pt x="55" y="73"/>
                </a:lnTo>
                <a:lnTo>
                  <a:pt x="53" y="70"/>
                </a:lnTo>
                <a:lnTo>
                  <a:pt x="52" y="70"/>
                </a:lnTo>
                <a:lnTo>
                  <a:pt x="52" y="70"/>
                </a:lnTo>
                <a:lnTo>
                  <a:pt x="47" y="69"/>
                </a:lnTo>
                <a:lnTo>
                  <a:pt x="46" y="69"/>
                </a:lnTo>
                <a:lnTo>
                  <a:pt x="46" y="70"/>
                </a:lnTo>
                <a:lnTo>
                  <a:pt x="46" y="70"/>
                </a:lnTo>
                <a:lnTo>
                  <a:pt x="47" y="74"/>
                </a:lnTo>
                <a:lnTo>
                  <a:pt x="47" y="77"/>
                </a:lnTo>
                <a:lnTo>
                  <a:pt x="46" y="79"/>
                </a:lnTo>
                <a:lnTo>
                  <a:pt x="46" y="79"/>
                </a:lnTo>
                <a:lnTo>
                  <a:pt x="43" y="82"/>
                </a:lnTo>
                <a:lnTo>
                  <a:pt x="42" y="83"/>
                </a:lnTo>
                <a:lnTo>
                  <a:pt x="42" y="83"/>
                </a:lnTo>
                <a:lnTo>
                  <a:pt x="43" y="86"/>
                </a:lnTo>
                <a:lnTo>
                  <a:pt x="43" y="88"/>
                </a:lnTo>
                <a:lnTo>
                  <a:pt x="43" y="90"/>
                </a:lnTo>
                <a:lnTo>
                  <a:pt x="43" y="90"/>
                </a:lnTo>
                <a:lnTo>
                  <a:pt x="42" y="93"/>
                </a:lnTo>
                <a:lnTo>
                  <a:pt x="40" y="94"/>
                </a:lnTo>
                <a:lnTo>
                  <a:pt x="37" y="94"/>
                </a:lnTo>
                <a:lnTo>
                  <a:pt x="37" y="94"/>
                </a:lnTo>
                <a:lnTo>
                  <a:pt x="32" y="91"/>
                </a:lnTo>
                <a:lnTo>
                  <a:pt x="31" y="91"/>
                </a:lnTo>
                <a:lnTo>
                  <a:pt x="31" y="91"/>
                </a:lnTo>
                <a:lnTo>
                  <a:pt x="30" y="93"/>
                </a:lnTo>
                <a:lnTo>
                  <a:pt x="29" y="93"/>
                </a:lnTo>
                <a:lnTo>
                  <a:pt x="26" y="93"/>
                </a:lnTo>
                <a:lnTo>
                  <a:pt x="26" y="93"/>
                </a:lnTo>
                <a:lnTo>
                  <a:pt x="21" y="91"/>
                </a:lnTo>
                <a:lnTo>
                  <a:pt x="16" y="89"/>
                </a:lnTo>
                <a:lnTo>
                  <a:pt x="16" y="89"/>
                </a:lnTo>
                <a:lnTo>
                  <a:pt x="10" y="85"/>
                </a:lnTo>
                <a:lnTo>
                  <a:pt x="7" y="84"/>
                </a:lnTo>
                <a:lnTo>
                  <a:pt x="5" y="84"/>
                </a:lnTo>
                <a:lnTo>
                  <a:pt x="5" y="84"/>
                </a:lnTo>
                <a:lnTo>
                  <a:pt x="3" y="84"/>
                </a:lnTo>
                <a:lnTo>
                  <a:pt x="2" y="84"/>
                </a:lnTo>
                <a:lnTo>
                  <a:pt x="0" y="83"/>
                </a:lnTo>
                <a:lnTo>
                  <a:pt x="0" y="80"/>
                </a:lnTo>
                <a:lnTo>
                  <a:pt x="0" y="80"/>
                </a:lnTo>
                <a:lnTo>
                  <a:pt x="2" y="73"/>
                </a:lnTo>
                <a:lnTo>
                  <a:pt x="4" y="69"/>
                </a:lnTo>
                <a:lnTo>
                  <a:pt x="7" y="68"/>
                </a:lnTo>
                <a:lnTo>
                  <a:pt x="7" y="68"/>
                </a:lnTo>
                <a:lnTo>
                  <a:pt x="11" y="68"/>
                </a:lnTo>
                <a:lnTo>
                  <a:pt x="14" y="67"/>
                </a:lnTo>
                <a:lnTo>
                  <a:pt x="15" y="66"/>
                </a:lnTo>
                <a:lnTo>
                  <a:pt x="15" y="66"/>
                </a:lnTo>
                <a:lnTo>
                  <a:pt x="14" y="66"/>
                </a:lnTo>
                <a:lnTo>
                  <a:pt x="11" y="64"/>
                </a:lnTo>
                <a:lnTo>
                  <a:pt x="9" y="63"/>
                </a:lnTo>
                <a:lnTo>
                  <a:pt x="9" y="62"/>
                </a:lnTo>
                <a:lnTo>
                  <a:pt x="9" y="62"/>
                </a:lnTo>
                <a:lnTo>
                  <a:pt x="9" y="54"/>
                </a:lnTo>
                <a:lnTo>
                  <a:pt x="10" y="51"/>
                </a:lnTo>
                <a:lnTo>
                  <a:pt x="10" y="49"/>
                </a:lnTo>
                <a:lnTo>
                  <a:pt x="11" y="49"/>
                </a:lnTo>
                <a:lnTo>
                  <a:pt x="11" y="49"/>
                </a:lnTo>
                <a:lnTo>
                  <a:pt x="14" y="49"/>
                </a:lnTo>
                <a:lnTo>
                  <a:pt x="16" y="48"/>
                </a:lnTo>
                <a:lnTo>
                  <a:pt x="16" y="46"/>
                </a:lnTo>
                <a:lnTo>
                  <a:pt x="16" y="46"/>
                </a:lnTo>
                <a:lnTo>
                  <a:pt x="16" y="46"/>
                </a:lnTo>
                <a:lnTo>
                  <a:pt x="15" y="45"/>
                </a:lnTo>
                <a:lnTo>
                  <a:pt x="14" y="43"/>
                </a:lnTo>
                <a:lnTo>
                  <a:pt x="15" y="42"/>
                </a:lnTo>
                <a:lnTo>
                  <a:pt x="15" y="42"/>
                </a:lnTo>
                <a:lnTo>
                  <a:pt x="14" y="41"/>
                </a:lnTo>
                <a:lnTo>
                  <a:pt x="13" y="38"/>
                </a:lnTo>
                <a:lnTo>
                  <a:pt x="11" y="37"/>
                </a:lnTo>
                <a:lnTo>
                  <a:pt x="11" y="35"/>
                </a:lnTo>
                <a:lnTo>
                  <a:pt x="11" y="35"/>
                </a:lnTo>
                <a:lnTo>
                  <a:pt x="16" y="30"/>
                </a:lnTo>
                <a:lnTo>
                  <a:pt x="20" y="24"/>
                </a:lnTo>
                <a:lnTo>
                  <a:pt x="20" y="24"/>
                </a:lnTo>
                <a:lnTo>
                  <a:pt x="23" y="17"/>
                </a:lnTo>
                <a:lnTo>
                  <a:pt x="25" y="15"/>
                </a:lnTo>
                <a:lnTo>
                  <a:pt x="26" y="14"/>
                </a:lnTo>
                <a:lnTo>
                  <a:pt x="26" y="14"/>
                </a:lnTo>
                <a:lnTo>
                  <a:pt x="37" y="14"/>
                </a:lnTo>
                <a:lnTo>
                  <a:pt x="37" y="14"/>
                </a:lnTo>
                <a:lnTo>
                  <a:pt x="45" y="15"/>
                </a:lnTo>
                <a:lnTo>
                  <a:pt x="48" y="16"/>
                </a:lnTo>
                <a:lnTo>
                  <a:pt x="48" y="16"/>
                </a:lnTo>
                <a:lnTo>
                  <a:pt x="48" y="17"/>
                </a:lnTo>
                <a:lnTo>
                  <a:pt x="48" y="17"/>
                </a:lnTo>
                <a:lnTo>
                  <a:pt x="48" y="20"/>
                </a:lnTo>
                <a:lnTo>
                  <a:pt x="48" y="25"/>
                </a:lnTo>
                <a:lnTo>
                  <a:pt x="50" y="30"/>
                </a:lnTo>
                <a:lnTo>
                  <a:pt x="50" y="32"/>
                </a:lnTo>
                <a:lnTo>
                  <a:pt x="51" y="32"/>
                </a:lnTo>
                <a:lnTo>
                  <a:pt x="51" y="32"/>
                </a:lnTo>
                <a:lnTo>
                  <a:pt x="57" y="31"/>
                </a:lnTo>
                <a:lnTo>
                  <a:pt x="61" y="30"/>
                </a:lnTo>
                <a:lnTo>
                  <a:pt x="63" y="31"/>
                </a:lnTo>
                <a:lnTo>
                  <a:pt x="63" y="31"/>
                </a:lnTo>
                <a:lnTo>
                  <a:pt x="63" y="32"/>
                </a:lnTo>
                <a:lnTo>
                  <a:pt x="64" y="33"/>
                </a:lnTo>
                <a:lnTo>
                  <a:pt x="67" y="38"/>
                </a:lnTo>
                <a:lnTo>
                  <a:pt x="67" y="38"/>
                </a:lnTo>
                <a:lnTo>
                  <a:pt x="68" y="41"/>
                </a:lnTo>
                <a:lnTo>
                  <a:pt x="72" y="42"/>
                </a:lnTo>
                <a:lnTo>
                  <a:pt x="75" y="43"/>
                </a:lnTo>
                <a:lnTo>
                  <a:pt x="77" y="45"/>
                </a:lnTo>
                <a:lnTo>
                  <a:pt x="77" y="45"/>
                </a:lnTo>
                <a:lnTo>
                  <a:pt x="77" y="46"/>
                </a:lnTo>
                <a:lnTo>
                  <a:pt x="73" y="47"/>
                </a:lnTo>
                <a:lnTo>
                  <a:pt x="72" y="48"/>
                </a:lnTo>
                <a:lnTo>
                  <a:pt x="72" y="49"/>
                </a:lnTo>
                <a:lnTo>
                  <a:pt x="72" y="49"/>
                </a:lnTo>
                <a:lnTo>
                  <a:pt x="72" y="49"/>
                </a:lnTo>
                <a:lnTo>
                  <a:pt x="77" y="52"/>
                </a:lnTo>
                <a:lnTo>
                  <a:pt x="80" y="53"/>
                </a:lnTo>
                <a:lnTo>
                  <a:pt x="80" y="53"/>
                </a:lnTo>
                <a:lnTo>
                  <a:pt x="83" y="57"/>
                </a:lnTo>
                <a:lnTo>
                  <a:pt x="83" y="61"/>
                </a:lnTo>
                <a:lnTo>
                  <a:pt x="83" y="61"/>
                </a:lnTo>
                <a:lnTo>
                  <a:pt x="83" y="63"/>
                </a:lnTo>
                <a:lnTo>
                  <a:pt x="83" y="63"/>
                </a:lnTo>
                <a:lnTo>
                  <a:pt x="85" y="63"/>
                </a:lnTo>
                <a:lnTo>
                  <a:pt x="85" y="63"/>
                </a:lnTo>
                <a:lnTo>
                  <a:pt x="93" y="63"/>
                </a:lnTo>
                <a:lnTo>
                  <a:pt x="99" y="63"/>
                </a:lnTo>
                <a:lnTo>
                  <a:pt x="99" y="63"/>
                </a:lnTo>
                <a:lnTo>
                  <a:pt x="106" y="64"/>
                </a:lnTo>
                <a:lnTo>
                  <a:pt x="110" y="64"/>
                </a:lnTo>
                <a:lnTo>
                  <a:pt x="111" y="64"/>
                </a:lnTo>
                <a:lnTo>
                  <a:pt x="112" y="63"/>
                </a:lnTo>
                <a:lnTo>
                  <a:pt x="112" y="63"/>
                </a:lnTo>
                <a:lnTo>
                  <a:pt x="110" y="59"/>
                </a:lnTo>
                <a:lnTo>
                  <a:pt x="106" y="54"/>
                </a:lnTo>
                <a:lnTo>
                  <a:pt x="103" y="49"/>
                </a:lnTo>
                <a:lnTo>
                  <a:pt x="103" y="47"/>
                </a:lnTo>
                <a:lnTo>
                  <a:pt x="103" y="46"/>
                </a:lnTo>
                <a:lnTo>
                  <a:pt x="103" y="46"/>
                </a:lnTo>
                <a:lnTo>
                  <a:pt x="111" y="41"/>
                </a:lnTo>
                <a:lnTo>
                  <a:pt x="114" y="38"/>
                </a:lnTo>
                <a:lnTo>
                  <a:pt x="114" y="36"/>
                </a:lnTo>
                <a:lnTo>
                  <a:pt x="112" y="35"/>
                </a:lnTo>
                <a:lnTo>
                  <a:pt x="112" y="35"/>
                </a:lnTo>
                <a:lnTo>
                  <a:pt x="104" y="30"/>
                </a:lnTo>
                <a:lnTo>
                  <a:pt x="100" y="26"/>
                </a:lnTo>
                <a:lnTo>
                  <a:pt x="98" y="24"/>
                </a:lnTo>
                <a:lnTo>
                  <a:pt x="98" y="24"/>
                </a:lnTo>
                <a:lnTo>
                  <a:pt x="96" y="21"/>
                </a:lnTo>
                <a:lnTo>
                  <a:pt x="96" y="20"/>
                </a:lnTo>
                <a:lnTo>
                  <a:pt x="98" y="17"/>
                </a:lnTo>
                <a:lnTo>
                  <a:pt x="99" y="16"/>
                </a:lnTo>
                <a:lnTo>
                  <a:pt x="99" y="16"/>
                </a:lnTo>
                <a:lnTo>
                  <a:pt x="100" y="14"/>
                </a:lnTo>
                <a:lnTo>
                  <a:pt x="100" y="11"/>
                </a:lnTo>
                <a:lnTo>
                  <a:pt x="100" y="10"/>
                </a:lnTo>
                <a:lnTo>
                  <a:pt x="101" y="8"/>
                </a:lnTo>
                <a:lnTo>
                  <a:pt x="101" y="8"/>
                </a:lnTo>
                <a:lnTo>
                  <a:pt x="106" y="4"/>
                </a:lnTo>
                <a:lnTo>
                  <a:pt x="109" y="3"/>
                </a:lnTo>
                <a:lnTo>
                  <a:pt x="111" y="0"/>
                </a:lnTo>
                <a:lnTo>
                  <a:pt x="111" y="0"/>
                </a:lnTo>
                <a:lnTo>
                  <a:pt x="114" y="0"/>
                </a:lnTo>
                <a:lnTo>
                  <a:pt x="115" y="3"/>
                </a:lnTo>
                <a:lnTo>
                  <a:pt x="116" y="5"/>
                </a:lnTo>
                <a:lnTo>
                  <a:pt x="119" y="8"/>
                </a:lnTo>
                <a:lnTo>
                  <a:pt x="119" y="8"/>
                </a:lnTo>
                <a:lnTo>
                  <a:pt x="125" y="14"/>
                </a:lnTo>
                <a:lnTo>
                  <a:pt x="127" y="16"/>
                </a:lnTo>
                <a:lnTo>
                  <a:pt x="128" y="17"/>
                </a:lnTo>
                <a:lnTo>
                  <a:pt x="128" y="17"/>
                </a:lnTo>
                <a:lnTo>
                  <a:pt x="130" y="19"/>
                </a:lnTo>
                <a:lnTo>
                  <a:pt x="130" y="22"/>
                </a:lnTo>
                <a:lnTo>
                  <a:pt x="130" y="25"/>
                </a:lnTo>
                <a:lnTo>
                  <a:pt x="128" y="27"/>
                </a:lnTo>
                <a:lnTo>
                  <a:pt x="128" y="27"/>
                </a:lnTo>
                <a:lnTo>
                  <a:pt x="127" y="30"/>
                </a:lnTo>
                <a:lnTo>
                  <a:pt x="128" y="31"/>
                </a:lnTo>
                <a:lnTo>
                  <a:pt x="131" y="35"/>
                </a:lnTo>
                <a:lnTo>
                  <a:pt x="131" y="35"/>
                </a:lnTo>
                <a:lnTo>
                  <a:pt x="133" y="38"/>
                </a:lnTo>
                <a:lnTo>
                  <a:pt x="136" y="40"/>
                </a:lnTo>
                <a:lnTo>
                  <a:pt x="137" y="41"/>
                </a:lnTo>
                <a:lnTo>
                  <a:pt x="137" y="41"/>
                </a:lnTo>
                <a:lnTo>
                  <a:pt x="144" y="37"/>
                </a:lnTo>
                <a:lnTo>
                  <a:pt x="149" y="36"/>
                </a:lnTo>
                <a:lnTo>
                  <a:pt x="153" y="36"/>
                </a:lnTo>
                <a:lnTo>
                  <a:pt x="153" y="36"/>
                </a:lnTo>
                <a:lnTo>
                  <a:pt x="157" y="37"/>
                </a:lnTo>
                <a:lnTo>
                  <a:pt x="160" y="38"/>
                </a:lnTo>
                <a:lnTo>
                  <a:pt x="162" y="41"/>
                </a:lnTo>
                <a:lnTo>
                  <a:pt x="162" y="46"/>
                </a:lnTo>
                <a:lnTo>
                  <a:pt x="162" y="46"/>
                </a:lnTo>
                <a:lnTo>
                  <a:pt x="160" y="51"/>
                </a:lnTo>
                <a:lnTo>
                  <a:pt x="160" y="57"/>
                </a:lnTo>
                <a:lnTo>
                  <a:pt x="162" y="63"/>
                </a:lnTo>
                <a:lnTo>
                  <a:pt x="162" y="69"/>
                </a:lnTo>
                <a:lnTo>
                  <a:pt x="162" y="69"/>
                </a:lnTo>
                <a:lnTo>
                  <a:pt x="159" y="74"/>
                </a:lnTo>
                <a:lnTo>
                  <a:pt x="158" y="78"/>
                </a:lnTo>
                <a:lnTo>
                  <a:pt x="157" y="79"/>
                </a:lnTo>
                <a:lnTo>
                  <a:pt x="157" y="82"/>
                </a:lnTo>
                <a:lnTo>
                  <a:pt x="157" y="82"/>
                </a:lnTo>
                <a:lnTo>
                  <a:pt x="159" y="85"/>
                </a:lnTo>
                <a:lnTo>
                  <a:pt x="160" y="88"/>
                </a:lnTo>
                <a:lnTo>
                  <a:pt x="160" y="88"/>
                </a:lnTo>
                <a:lnTo>
                  <a:pt x="158" y="93"/>
                </a:lnTo>
                <a:lnTo>
                  <a:pt x="156" y="95"/>
                </a:lnTo>
                <a:lnTo>
                  <a:pt x="153" y="9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0" name="Freeform 1404"/>
          <p:cNvSpPr>
            <a:spLocks/>
          </p:cNvSpPr>
          <p:nvPr/>
        </p:nvSpPr>
        <p:spPr bwMode="gray">
          <a:xfrm>
            <a:off x="7117038" y="1906155"/>
            <a:ext cx="35496" cy="53124"/>
          </a:xfrm>
          <a:custGeom>
            <a:avLst/>
            <a:gdLst>
              <a:gd name="T0" fmla="*/ 11 w 21"/>
              <a:gd name="T1" fmla="*/ 31 h 31"/>
              <a:gd name="T2" fmla="*/ 11 w 21"/>
              <a:gd name="T3" fmla="*/ 31 h 31"/>
              <a:gd name="T4" fmla="*/ 4 w 21"/>
              <a:gd name="T5" fmla="*/ 30 h 31"/>
              <a:gd name="T6" fmla="*/ 0 w 21"/>
              <a:gd name="T7" fmla="*/ 29 h 31"/>
              <a:gd name="T8" fmla="*/ 0 w 21"/>
              <a:gd name="T9" fmla="*/ 28 h 31"/>
              <a:gd name="T10" fmla="*/ 0 w 21"/>
              <a:gd name="T11" fmla="*/ 26 h 31"/>
              <a:gd name="T12" fmla="*/ 0 w 21"/>
              <a:gd name="T13" fmla="*/ 26 h 31"/>
              <a:gd name="T14" fmla="*/ 2 w 21"/>
              <a:gd name="T15" fmla="*/ 19 h 31"/>
              <a:gd name="T16" fmla="*/ 5 w 21"/>
              <a:gd name="T17" fmla="*/ 14 h 31"/>
              <a:gd name="T18" fmla="*/ 7 w 21"/>
              <a:gd name="T19" fmla="*/ 11 h 31"/>
              <a:gd name="T20" fmla="*/ 7 w 21"/>
              <a:gd name="T21" fmla="*/ 11 h 31"/>
              <a:gd name="T22" fmla="*/ 14 w 21"/>
              <a:gd name="T23" fmla="*/ 9 h 31"/>
              <a:gd name="T24" fmla="*/ 16 w 21"/>
              <a:gd name="T25" fmla="*/ 8 h 31"/>
              <a:gd name="T26" fmla="*/ 17 w 21"/>
              <a:gd name="T27" fmla="*/ 7 h 31"/>
              <a:gd name="T28" fmla="*/ 17 w 21"/>
              <a:gd name="T29" fmla="*/ 7 h 31"/>
              <a:gd name="T30" fmla="*/ 20 w 21"/>
              <a:gd name="T31" fmla="*/ 2 h 31"/>
              <a:gd name="T32" fmla="*/ 21 w 21"/>
              <a:gd name="T33" fmla="*/ 0 h 31"/>
              <a:gd name="T34" fmla="*/ 21 w 21"/>
              <a:gd name="T35" fmla="*/ 0 h 31"/>
              <a:gd name="T36" fmla="*/ 21 w 21"/>
              <a:gd name="T37" fmla="*/ 0 h 31"/>
              <a:gd name="T38" fmla="*/ 21 w 21"/>
              <a:gd name="T39" fmla="*/ 10 h 31"/>
              <a:gd name="T40" fmla="*/ 21 w 21"/>
              <a:gd name="T41" fmla="*/ 20 h 31"/>
              <a:gd name="T42" fmla="*/ 21 w 21"/>
              <a:gd name="T43" fmla="*/ 20 h 31"/>
              <a:gd name="T44" fmla="*/ 17 w 21"/>
              <a:gd name="T45" fmla="*/ 23 h 31"/>
              <a:gd name="T46" fmla="*/ 16 w 21"/>
              <a:gd name="T47" fmla="*/ 24 h 31"/>
              <a:gd name="T48" fmla="*/ 15 w 21"/>
              <a:gd name="T49" fmla="*/ 25 h 31"/>
              <a:gd name="T50" fmla="*/ 15 w 21"/>
              <a:gd name="T51" fmla="*/ 25 h 31"/>
              <a:gd name="T52" fmla="*/ 14 w 21"/>
              <a:gd name="T53" fmla="*/ 30 h 31"/>
              <a:gd name="T54" fmla="*/ 12 w 21"/>
              <a:gd name="T55" fmla="*/ 31 h 31"/>
              <a:gd name="T56" fmla="*/ 11 w 21"/>
              <a:gd name="T5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31">
                <a:moveTo>
                  <a:pt x="11" y="31"/>
                </a:moveTo>
                <a:lnTo>
                  <a:pt x="11" y="31"/>
                </a:lnTo>
                <a:lnTo>
                  <a:pt x="4" y="30"/>
                </a:lnTo>
                <a:lnTo>
                  <a:pt x="0" y="29"/>
                </a:lnTo>
                <a:lnTo>
                  <a:pt x="0" y="28"/>
                </a:lnTo>
                <a:lnTo>
                  <a:pt x="0" y="26"/>
                </a:lnTo>
                <a:lnTo>
                  <a:pt x="0" y="26"/>
                </a:lnTo>
                <a:lnTo>
                  <a:pt x="2" y="19"/>
                </a:lnTo>
                <a:lnTo>
                  <a:pt x="5" y="14"/>
                </a:lnTo>
                <a:lnTo>
                  <a:pt x="7" y="11"/>
                </a:lnTo>
                <a:lnTo>
                  <a:pt x="7" y="11"/>
                </a:lnTo>
                <a:lnTo>
                  <a:pt x="14" y="9"/>
                </a:lnTo>
                <a:lnTo>
                  <a:pt x="16" y="8"/>
                </a:lnTo>
                <a:lnTo>
                  <a:pt x="17" y="7"/>
                </a:lnTo>
                <a:lnTo>
                  <a:pt x="17" y="7"/>
                </a:lnTo>
                <a:lnTo>
                  <a:pt x="20" y="2"/>
                </a:lnTo>
                <a:lnTo>
                  <a:pt x="21" y="0"/>
                </a:lnTo>
                <a:lnTo>
                  <a:pt x="21" y="0"/>
                </a:lnTo>
                <a:lnTo>
                  <a:pt x="21" y="0"/>
                </a:lnTo>
                <a:lnTo>
                  <a:pt x="21" y="10"/>
                </a:lnTo>
                <a:lnTo>
                  <a:pt x="21" y="20"/>
                </a:lnTo>
                <a:lnTo>
                  <a:pt x="21" y="20"/>
                </a:lnTo>
                <a:lnTo>
                  <a:pt x="17" y="23"/>
                </a:lnTo>
                <a:lnTo>
                  <a:pt x="16" y="24"/>
                </a:lnTo>
                <a:lnTo>
                  <a:pt x="15" y="25"/>
                </a:lnTo>
                <a:lnTo>
                  <a:pt x="15" y="25"/>
                </a:lnTo>
                <a:lnTo>
                  <a:pt x="14" y="30"/>
                </a:lnTo>
                <a:lnTo>
                  <a:pt x="12" y="31"/>
                </a:lnTo>
                <a:lnTo>
                  <a:pt x="11" y="3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1" name="Freeform 1406"/>
          <p:cNvSpPr>
            <a:spLocks/>
          </p:cNvSpPr>
          <p:nvPr/>
        </p:nvSpPr>
        <p:spPr bwMode="gray">
          <a:xfrm>
            <a:off x="7034215" y="1763922"/>
            <a:ext cx="172407" cy="164512"/>
          </a:xfrm>
          <a:custGeom>
            <a:avLst/>
            <a:gdLst>
              <a:gd name="T0" fmla="*/ 37 w 102"/>
              <a:gd name="T1" fmla="*/ 96 h 96"/>
              <a:gd name="T2" fmla="*/ 34 w 102"/>
              <a:gd name="T3" fmla="*/ 90 h 96"/>
              <a:gd name="T4" fmla="*/ 29 w 102"/>
              <a:gd name="T5" fmla="*/ 86 h 96"/>
              <a:gd name="T6" fmla="*/ 31 w 102"/>
              <a:gd name="T7" fmla="*/ 82 h 96"/>
              <a:gd name="T8" fmla="*/ 29 w 102"/>
              <a:gd name="T9" fmla="*/ 77 h 96"/>
              <a:gd name="T10" fmla="*/ 26 w 102"/>
              <a:gd name="T11" fmla="*/ 81 h 96"/>
              <a:gd name="T12" fmla="*/ 24 w 102"/>
              <a:gd name="T13" fmla="*/ 88 h 96"/>
              <a:gd name="T14" fmla="*/ 22 w 102"/>
              <a:gd name="T15" fmla="*/ 91 h 96"/>
              <a:gd name="T16" fmla="*/ 17 w 102"/>
              <a:gd name="T17" fmla="*/ 86 h 96"/>
              <a:gd name="T18" fmla="*/ 11 w 102"/>
              <a:gd name="T19" fmla="*/ 93 h 96"/>
              <a:gd name="T20" fmla="*/ 8 w 102"/>
              <a:gd name="T21" fmla="*/ 93 h 96"/>
              <a:gd name="T22" fmla="*/ 6 w 102"/>
              <a:gd name="T23" fmla="*/ 90 h 96"/>
              <a:gd name="T24" fmla="*/ 3 w 102"/>
              <a:gd name="T25" fmla="*/ 88 h 96"/>
              <a:gd name="T26" fmla="*/ 6 w 102"/>
              <a:gd name="T27" fmla="*/ 85 h 96"/>
              <a:gd name="T28" fmla="*/ 10 w 102"/>
              <a:gd name="T29" fmla="*/ 78 h 96"/>
              <a:gd name="T30" fmla="*/ 3 w 102"/>
              <a:gd name="T31" fmla="*/ 82 h 96"/>
              <a:gd name="T32" fmla="*/ 0 w 102"/>
              <a:gd name="T33" fmla="*/ 81 h 96"/>
              <a:gd name="T34" fmla="*/ 5 w 102"/>
              <a:gd name="T35" fmla="*/ 72 h 96"/>
              <a:gd name="T36" fmla="*/ 11 w 102"/>
              <a:gd name="T37" fmla="*/ 66 h 96"/>
              <a:gd name="T38" fmla="*/ 18 w 102"/>
              <a:gd name="T39" fmla="*/ 66 h 96"/>
              <a:gd name="T40" fmla="*/ 26 w 102"/>
              <a:gd name="T41" fmla="*/ 53 h 96"/>
              <a:gd name="T42" fmla="*/ 32 w 102"/>
              <a:gd name="T43" fmla="*/ 46 h 96"/>
              <a:gd name="T44" fmla="*/ 34 w 102"/>
              <a:gd name="T45" fmla="*/ 42 h 96"/>
              <a:gd name="T46" fmla="*/ 48 w 102"/>
              <a:gd name="T47" fmla="*/ 19 h 96"/>
              <a:gd name="T48" fmla="*/ 56 w 102"/>
              <a:gd name="T49" fmla="*/ 13 h 96"/>
              <a:gd name="T50" fmla="*/ 65 w 102"/>
              <a:gd name="T51" fmla="*/ 12 h 96"/>
              <a:gd name="T52" fmla="*/ 75 w 102"/>
              <a:gd name="T53" fmla="*/ 12 h 96"/>
              <a:gd name="T54" fmla="*/ 83 w 102"/>
              <a:gd name="T55" fmla="*/ 13 h 96"/>
              <a:gd name="T56" fmla="*/ 79 w 102"/>
              <a:gd name="T57" fmla="*/ 8 h 96"/>
              <a:gd name="T58" fmla="*/ 83 w 102"/>
              <a:gd name="T59" fmla="*/ 1 h 96"/>
              <a:gd name="T60" fmla="*/ 88 w 102"/>
              <a:gd name="T61" fmla="*/ 0 h 96"/>
              <a:gd name="T62" fmla="*/ 102 w 102"/>
              <a:gd name="T63" fmla="*/ 13 h 96"/>
              <a:gd name="T64" fmla="*/ 93 w 102"/>
              <a:gd name="T65" fmla="*/ 21 h 96"/>
              <a:gd name="T66" fmla="*/ 87 w 102"/>
              <a:gd name="T67" fmla="*/ 27 h 96"/>
              <a:gd name="T68" fmla="*/ 95 w 102"/>
              <a:gd name="T69" fmla="*/ 34 h 96"/>
              <a:gd name="T70" fmla="*/ 92 w 102"/>
              <a:gd name="T71" fmla="*/ 37 h 96"/>
              <a:gd name="T72" fmla="*/ 91 w 102"/>
              <a:gd name="T73" fmla="*/ 39 h 96"/>
              <a:gd name="T74" fmla="*/ 90 w 102"/>
              <a:gd name="T75" fmla="*/ 53 h 96"/>
              <a:gd name="T76" fmla="*/ 85 w 102"/>
              <a:gd name="T77" fmla="*/ 56 h 96"/>
              <a:gd name="T78" fmla="*/ 80 w 102"/>
              <a:gd name="T79" fmla="*/ 66 h 96"/>
              <a:gd name="T80" fmla="*/ 79 w 102"/>
              <a:gd name="T81" fmla="*/ 75 h 96"/>
              <a:gd name="T82" fmla="*/ 74 w 102"/>
              <a:gd name="T83" fmla="*/ 74 h 96"/>
              <a:gd name="T84" fmla="*/ 67 w 102"/>
              <a:gd name="T85" fmla="*/ 59 h 96"/>
              <a:gd name="T86" fmla="*/ 71 w 102"/>
              <a:gd name="T87" fmla="*/ 49 h 96"/>
              <a:gd name="T88" fmla="*/ 72 w 102"/>
              <a:gd name="T89" fmla="*/ 45 h 96"/>
              <a:gd name="T90" fmla="*/ 63 w 102"/>
              <a:gd name="T91" fmla="*/ 48 h 96"/>
              <a:gd name="T92" fmla="*/ 63 w 102"/>
              <a:gd name="T93" fmla="*/ 51 h 96"/>
              <a:gd name="T94" fmla="*/ 61 w 102"/>
              <a:gd name="T95" fmla="*/ 58 h 96"/>
              <a:gd name="T96" fmla="*/ 56 w 102"/>
              <a:gd name="T97" fmla="*/ 60 h 96"/>
              <a:gd name="T98" fmla="*/ 58 w 102"/>
              <a:gd name="T99" fmla="*/ 62 h 96"/>
              <a:gd name="T100" fmla="*/ 60 w 102"/>
              <a:gd name="T101" fmla="*/ 66 h 96"/>
              <a:gd name="T102" fmla="*/ 55 w 102"/>
              <a:gd name="T103" fmla="*/ 76 h 96"/>
              <a:gd name="T104" fmla="*/ 53 w 102"/>
              <a:gd name="T105" fmla="*/ 85 h 96"/>
              <a:gd name="T106" fmla="*/ 51 w 102"/>
              <a:gd name="T107" fmla="*/ 85 h 96"/>
              <a:gd name="T108" fmla="*/ 47 w 102"/>
              <a:gd name="T109" fmla="*/ 75 h 96"/>
              <a:gd name="T110" fmla="*/ 45 w 102"/>
              <a:gd name="T111" fmla="*/ 80 h 96"/>
              <a:gd name="T112" fmla="*/ 44 w 102"/>
              <a:gd name="T113" fmla="*/ 82 h 96"/>
              <a:gd name="T114" fmla="*/ 47 w 102"/>
              <a:gd name="T115" fmla="*/ 90 h 96"/>
              <a:gd name="T116" fmla="*/ 42 w 102"/>
              <a:gd name="T117" fmla="*/ 93 h 96"/>
              <a:gd name="T118" fmla="*/ 38 w 102"/>
              <a:gd name="T119" fmla="*/ 9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96">
                <a:moveTo>
                  <a:pt x="37" y="96"/>
                </a:moveTo>
                <a:lnTo>
                  <a:pt x="37" y="96"/>
                </a:lnTo>
                <a:lnTo>
                  <a:pt x="37" y="96"/>
                </a:lnTo>
                <a:lnTo>
                  <a:pt x="37" y="93"/>
                </a:lnTo>
                <a:lnTo>
                  <a:pt x="35" y="92"/>
                </a:lnTo>
                <a:lnTo>
                  <a:pt x="34" y="90"/>
                </a:lnTo>
                <a:lnTo>
                  <a:pt x="34" y="90"/>
                </a:lnTo>
                <a:lnTo>
                  <a:pt x="29" y="87"/>
                </a:lnTo>
                <a:lnTo>
                  <a:pt x="29" y="86"/>
                </a:lnTo>
                <a:lnTo>
                  <a:pt x="29" y="83"/>
                </a:lnTo>
                <a:lnTo>
                  <a:pt x="29" y="83"/>
                </a:lnTo>
                <a:lnTo>
                  <a:pt x="31" y="82"/>
                </a:lnTo>
                <a:lnTo>
                  <a:pt x="31" y="80"/>
                </a:lnTo>
                <a:lnTo>
                  <a:pt x="31" y="78"/>
                </a:lnTo>
                <a:lnTo>
                  <a:pt x="29" y="77"/>
                </a:lnTo>
                <a:lnTo>
                  <a:pt x="29" y="77"/>
                </a:lnTo>
                <a:lnTo>
                  <a:pt x="26" y="80"/>
                </a:lnTo>
                <a:lnTo>
                  <a:pt x="26" y="81"/>
                </a:lnTo>
                <a:lnTo>
                  <a:pt x="24" y="82"/>
                </a:lnTo>
                <a:lnTo>
                  <a:pt x="24" y="82"/>
                </a:lnTo>
                <a:lnTo>
                  <a:pt x="24" y="88"/>
                </a:lnTo>
                <a:lnTo>
                  <a:pt x="23" y="90"/>
                </a:lnTo>
                <a:lnTo>
                  <a:pt x="22" y="91"/>
                </a:lnTo>
                <a:lnTo>
                  <a:pt x="22" y="91"/>
                </a:lnTo>
                <a:lnTo>
                  <a:pt x="19" y="87"/>
                </a:lnTo>
                <a:lnTo>
                  <a:pt x="18" y="86"/>
                </a:lnTo>
                <a:lnTo>
                  <a:pt x="17" y="86"/>
                </a:lnTo>
                <a:lnTo>
                  <a:pt x="17" y="86"/>
                </a:lnTo>
                <a:lnTo>
                  <a:pt x="13" y="92"/>
                </a:lnTo>
                <a:lnTo>
                  <a:pt x="11" y="93"/>
                </a:lnTo>
                <a:lnTo>
                  <a:pt x="10" y="94"/>
                </a:lnTo>
                <a:lnTo>
                  <a:pt x="8" y="93"/>
                </a:lnTo>
                <a:lnTo>
                  <a:pt x="8" y="93"/>
                </a:lnTo>
                <a:lnTo>
                  <a:pt x="7" y="92"/>
                </a:lnTo>
                <a:lnTo>
                  <a:pt x="6" y="90"/>
                </a:lnTo>
                <a:lnTo>
                  <a:pt x="6" y="90"/>
                </a:lnTo>
                <a:lnTo>
                  <a:pt x="5" y="88"/>
                </a:lnTo>
                <a:lnTo>
                  <a:pt x="5" y="88"/>
                </a:lnTo>
                <a:lnTo>
                  <a:pt x="3" y="88"/>
                </a:lnTo>
                <a:lnTo>
                  <a:pt x="3" y="87"/>
                </a:lnTo>
                <a:lnTo>
                  <a:pt x="6" y="85"/>
                </a:lnTo>
                <a:lnTo>
                  <a:pt x="6" y="85"/>
                </a:lnTo>
                <a:lnTo>
                  <a:pt x="8" y="82"/>
                </a:lnTo>
                <a:lnTo>
                  <a:pt x="10" y="80"/>
                </a:lnTo>
                <a:lnTo>
                  <a:pt x="10" y="78"/>
                </a:lnTo>
                <a:lnTo>
                  <a:pt x="8" y="78"/>
                </a:lnTo>
                <a:lnTo>
                  <a:pt x="8" y="78"/>
                </a:lnTo>
                <a:lnTo>
                  <a:pt x="3" y="82"/>
                </a:lnTo>
                <a:lnTo>
                  <a:pt x="1" y="82"/>
                </a:lnTo>
                <a:lnTo>
                  <a:pt x="0" y="82"/>
                </a:lnTo>
                <a:lnTo>
                  <a:pt x="0" y="81"/>
                </a:lnTo>
                <a:lnTo>
                  <a:pt x="0" y="81"/>
                </a:lnTo>
                <a:lnTo>
                  <a:pt x="2" y="77"/>
                </a:lnTo>
                <a:lnTo>
                  <a:pt x="5" y="72"/>
                </a:lnTo>
                <a:lnTo>
                  <a:pt x="8" y="67"/>
                </a:lnTo>
                <a:lnTo>
                  <a:pt x="8" y="67"/>
                </a:lnTo>
                <a:lnTo>
                  <a:pt x="11" y="66"/>
                </a:lnTo>
                <a:lnTo>
                  <a:pt x="13" y="66"/>
                </a:lnTo>
                <a:lnTo>
                  <a:pt x="16" y="67"/>
                </a:lnTo>
                <a:lnTo>
                  <a:pt x="18" y="66"/>
                </a:lnTo>
                <a:lnTo>
                  <a:pt x="18" y="66"/>
                </a:lnTo>
                <a:lnTo>
                  <a:pt x="23" y="58"/>
                </a:lnTo>
                <a:lnTo>
                  <a:pt x="26" y="53"/>
                </a:lnTo>
                <a:lnTo>
                  <a:pt x="28" y="50"/>
                </a:lnTo>
                <a:lnTo>
                  <a:pt x="28" y="50"/>
                </a:lnTo>
                <a:lnTo>
                  <a:pt x="32" y="46"/>
                </a:lnTo>
                <a:lnTo>
                  <a:pt x="34" y="44"/>
                </a:lnTo>
                <a:lnTo>
                  <a:pt x="34" y="42"/>
                </a:lnTo>
                <a:lnTo>
                  <a:pt x="34" y="42"/>
                </a:lnTo>
                <a:lnTo>
                  <a:pt x="37" y="37"/>
                </a:lnTo>
                <a:lnTo>
                  <a:pt x="43" y="28"/>
                </a:lnTo>
                <a:lnTo>
                  <a:pt x="48" y="19"/>
                </a:lnTo>
                <a:lnTo>
                  <a:pt x="53" y="14"/>
                </a:lnTo>
                <a:lnTo>
                  <a:pt x="53" y="14"/>
                </a:lnTo>
                <a:lnTo>
                  <a:pt x="56" y="13"/>
                </a:lnTo>
                <a:lnTo>
                  <a:pt x="59" y="13"/>
                </a:lnTo>
                <a:lnTo>
                  <a:pt x="63" y="13"/>
                </a:lnTo>
                <a:lnTo>
                  <a:pt x="65" y="12"/>
                </a:lnTo>
                <a:lnTo>
                  <a:pt x="65" y="12"/>
                </a:lnTo>
                <a:lnTo>
                  <a:pt x="69" y="12"/>
                </a:lnTo>
                <a:lnTo>
                  <a:pt x="75" y="12"/>
                </a:lnTo>
                <a:lnTo>
                  <a:pt x="80" y="13"/>
                </a:lnTo>
                <a:lnTo>
                  <a:pt x="83" y="13"/>
                </a:lnTo>
                <a:lnTo>
                  <a:pt x="83" y="13"/>
                </a:lnTo>
                <a:lnTo>
                  <a:pt x="82" y="12"/>
                </a:lnTo>
                <a:lnTo>
                  <a:pt x="81" y="11"/>
                </a:lnTo>
                <a:lnTo>
                  <a:pt x="79" y="8"/>
                </a:lnTo>
                <a:lnTo>
                  <a:pt x="79" y="7"/>
                </a:lnTo>
                <a:lnTo>
                  <a:pt x="79" y="7"/>
                </a:lnTo>
                <a:lnTo>
                  <a:pt x="83" y="1"/>
                </a:lnTo>
                <a:lnTo>
                  <a:pt x="86" y="0"/>
                </a:lnTo>
                <a:lnTo>
                  <a:pt x="88" y="0"/>
                </a:lnTo>
                <a:lnTo>
                  <a:pt x="88" y="0"/>
                </a:lnTo>
                <a:lnTo>
                  <a:pt x="97" y="7"/>
                </a:lnTo>
                <a:lnTo>
                  <a:pt x="101" y="11"/>
                </a:lnTo>
                <a:lnTo>
                  <a:pt x="102" y="13"/>
                </a:lnTo>
                <a:lnTo>
                  <a:pt x="102" y="14"/>
                </a:lnTo>
                <a:lnTo>
                  <a:pt x="102" y="14"/>
                </a:lnTo>
                <a:lnTo>
                  <a:pt x="93" y="21"/>
                </a:lnTo>
                <a:lnTo>
                  <a:pt x="88" y="24"/>
                </a:lnTo>
                <a:lnTo>
                  <a:pt x="87" y="26"/>
                </a:lnTo>
                <a:lnTo>
                  <a:pt x="87" y="27"/>
                </a:lnTo>
                <a:lnTo>
                  <a:pt x="87" y="27"/>
                </a:lnTo>
                <a:lnTo>
                  <a:pt x="92" y="32"/>
                </a:lnTo>
                <a:lnTo>
                  <a:pt x="95" y="34"/>
                </a:lnTo>
                <a:lnTo>
                  <a:pt x="95" y="35"/>
                </a:lnTo>
                <a:lnTo>
                  <a:pt x="95" y="35"/>
                </a:lnTo>
                <a:lnTo>
                  <a:pt x="92" y="37"/>
                </a:lnTo>
                <a:lnTo>
                  <a:pt x="91" y="38"/>
                </a:lnTo>
                <a:lnTo>
                  <a:pt x="91" y="39"/>
                </a:lnTo>
                <a:lnTo>
                  <a:pt x="91" y="39"/>
                </a:lnTo>
                <a:lnTo>
                  <a:pt x="92" y="48"/>
                </a:lnTo>
                <a:lnTo>
                  <a:pt x="92" y="48"/>
                </a:lnTo>
                <a:lnTo>
                  <a:pt x="90" y="53"/>
                </a:lnTo>
                <a:lnTo>
                  <a:pt x="88" y="54"/>
                </a:lnTo>
                <a:lnTo>
                  <a:pt x="85" y="56"/>
                </a:lnTo>
                <a:lnTo>
                  <a:pt x="85" y="56"/>
                </a:lnTo>
                <a:lnTo>
                  <a:pt x="82" y="58"/>
                </a:lnTo>
                <a:lnTo>
                  <a:pt x="81" y="60"/>
                </a:lnTo>
                <a:lnTo>
                  <a:pt x="80" y="66"/>
                </a:lnTo>
                <a:lnTo>
                  <a:pt x="80" y="66"/>
                </a:lnTo>
                <a:lnTo>
                  <a:pt x="80" y="72"/>
                </a:lnTo>
                <a:lnTo>
                  <a:pt x="79" y="75"/>
                </a:lnTo>
                <a:lnTo>
                  <a:pt x="75" y="75"/>
                </a:lnTo>
                <a:lnTo>
                  <a:pt x="75" y="75"/>
                </a:lnTo>
                <a:lnTo>
                  <a:pt x="74" y="74"/>
                </a:lnTo>
                <a:lnTo>
                  <a:pt x="72" y="71"/>
                </a:lnTo>
                <a:lnTo>
                  <a:pt x="69" y="65"/>
                </a:lnTo>
                <a:lnTo>
                  <a:pt x="67" y="59"/>
                </a:lnTo>
                <a:lnTo>
                  <a:pt x="67" y="55"/>
                </a:lnTo>
                <a:lnTo>
                  <a:pt x="67" y="55"/>
                </a:lnTo>
                <a:lnTo>
                  <a:pt x="71" y="49"/>
                </a:lnTo>
                <a:lnTo>
                  <a:pt x="72" y="46"/>
                </a:lnTo>
                <a:lnTo>
                  <a:pt x="72" y="45"/>
                </a:lnTo>
                <a:lnTo>
                  <a:pt x="72" y="45"/>
                </a:lnTo>
                <a:lnTo>
                  <a:pt x="67" y="45"/>
                </a:lnTo>
                <a:lnTo>
                  <a:pt x="64" y="46"/>
                </a:lnTo>
                <a:lnTo>
                  <a:pt x="63" y="48"/>
                </a:lnTo>
                <a:lnTo>
                  <a:pt x="63" y="48"/>
                </a:lnTo>
                <a:lnTo>
                  <a:pt x="63" y="49"/>
                </a:lnTo>
                <a:lnTo>
                  <a:pt x="63" y="51"/>
                </a:lnTo>
                <a:lnTo>
                  <a:pt x="63" y="56"/>
                </a:lnTo>
                <a:lnTo>
                  <a:pt x="63" y="56"/>
                </a:lnTo>
                <a:lnTo>
                  <a:pt x="61" y="58"/>
                </a:lnTo>
                <a:lnTo>
                  <a:pt x="59" y="59"/>
                </a:lnTo>
                <a:lnTo>
                  <a:pt x="58" y="59"/>
                </a:lnTo>
                <a:lnTo>
                  <a:pt x="56" y="60"/>
                </a:lnTo>
                <a:lnTo>
                  <a:pt x="56" y="60"/>
                </a:lnTo>
                <a:lnTo>
                  <a:pt x="56" y="61"/>
                </a:lnTo>
                <a:lnTo>
                  <a:pt x="58" y="62"/>
                </a:lnTo>
                <a:lnTo>
                  <a:pt x="59" y="65"/>
                </a:lnTo>
                <a:lnTo>
                  <a:pt x="60" y="66"/>
                </a:lnTo>
                <a:lnTo>
                  <a:pt x="60" y="66"/>
                </a:lnTo>
                <a:lnTo>
                  <a:pt x="59" y="69"/>
                </a:lnTo>
                <a:lnTo>
                  <a:pt x="58" y="72"/>
                </a:lnTo>
                <a:lnTo>
                  <a:pt x="55" y="76"/>
                </a:lnTo>
                <a:lnTo>
                  <a:pt x="55" y="76"/>
                </a:lnTo>
                <a:lnTo>
                  <a:pt x="54" y="82"/>
                </a:lnTo>
                <a:lnTo>
                  <a:pt x="53" y="85"/>
                </a:lnTo>
                <a:lnTo>
                  <a:pt x="53" y="85"/>
                </a:lnTo>
                <a:lnTo>
                  <a:pt x="51" y="85"/>
                </a:lnTo>
                <a:lnTo>
                  <a:pt x="51" y="85"/>
                </a:lnTo>
                <a:lnTo>
                  <a:pt x="48" y="77"/>
                </a:lnTo>
                <a:lnTo>
                  <a:pt x="47" y="75"/>
                </a:lnTo>
                <a:lnTo>
                  <a:pt x="47" y="75"/>
                </a:lnTo>
                <a:lnTo>
                  <a:pt x="47" y="75"/>
                </a:lnTo>
                <a:lnTo>
                  <a:pt x="47" y="75"/>
                </a:lnTo>
                <a:lnTo>
                  <a:pt x="45" y="80"/>
                </a:lnTo>
                <a:lnTo>
                  <a:pt x="44" y="81"/>
                </a:lnTo>
                <a:lnTo>
                  <a:pt x="44" y="82"/>
                </a:lnTo>
                <a:lnTo>
                  <a:pt x="44" y="82"/>
                </a:lnTo>
                <a:lnTo>
                  <a:pt x="47" y="86"/>
                </a:lnTo>
                <a:lnTo>
                  <a:pt x="47" y="87"/>
                </a:lnTo>
                <a:lnTo>
                  <a:pt x="47" y="90"/>
                </a:lnTo>
                <a:lnTo>
                  <a:pt x="47" y="90"/>
                </a:lnTo>
                <a:lnTo>
                  <a:pt x="44" y="92"/>
                </a:lnTo>
                <a:lnTo>
                  <a:pt x="42" y="93"/>
                </a:lnTo>
                <a:lnTo>
                  <a:pt x="42" y="93"/>
                </a:lnTo>
                <a:lnTo>
                  <a:pt x="39" y="93"/>
                </a:lnTo>
                <a:lnTo>
                  <a:pt x="38" y="93"/>
                </a:lnTo>
                <a:lnTo>
                  <a:pt x="37" y="9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2" name="Freeform 1408"/>
          <p:cNvSpPr>
            <a:spLocks/>
          </p:cNvSpPr>
          <p:nvPr/>
        </p:nvSpPr>
        <p:spPr bwMode="gray">
          <a:xfrm>
            <a:off x="7639330" y="1818759"/>
            <a:ext cx="410735" cy="236486"/>
          </a:xfrm>
          <a:custGeom>
            <a:avLst/>
            <a:gdLst>
              <a:gd name="T0" fmla="*/ 231 w 243"/>
              <a:gd name="T1" fmla="*/ 114 h 138"/>
              <a:gd name="T2" fmla="*/ 217 w 243"/>
              <a:gd name="T3" fmla="*/ 106 h 138"/>
              <a:gd name="T4" fmla="*/ 224 w 243"/>
              <a:gd name="T5" fmla="*/ 118 h 138"/>
              <a:gd name="T6" fmla="*/ 204 w 243"/>
              <a:gd name="T7" fmla="*/ 129 h 138"/>
              <a:gd name="T8" fmla="*/ 192 w 243"/>
              <a:gd name="T9" fmla="*/ 125 h 138"/>
              <a:gd name="T10" fmla="*/ 183 w 243"/>
              <a:gd name="T11" fmla="*/ 122 h 138"/>
              <a:gd name="T12" fmla="*/ 170 w 243"/>
              <a:gd name="T13" fmla="*/ 134 h 138"/>
              <a:gd name="T14" fmla="*/ 134 w 243"/>
              <a:gd name="T15" fmla="*/ 136 h 138"/>
              <a:gd name="T16" fmla="*/ 116 w 243"/>
              <a:gd name="T17" fmla="*/ 129 h 138"/>
              <a:gd name="T18" fmla="*/ 108 w 243"/>
              <a:gd name="T19" fmla="*/ 122 h 138"/>
              <a:gd name="T20" fmla="*/ 103 w 243"/>
              <a:gd name="T21" fmla="*/ 122 h 138"/>
              <a:gd name="T22" fmla="*/ 91 w 243"/>
              <a:gd name="T23" fmla="*/ 128 h 138"/>
              <a:gd name="T24" fmla="*/ 80 w 243"/>
              <a:gd name="T25" fmla="*/ 118 h 138"/>
              <a:gd name="T26" fmla="*/ 74 w 243"/>
              <a:gd name="T27" fmla="*/ 123 h 138"/>
              <a:gd name="T28" fmla="*/ 64 w 243"/>
              <a:gd name="T29" fmla="*/ 114 h 138"/>
              <a:gd name="T30" fmla="*/ 63 w 243"/>
              <a:gd name="T31" fmla="*/ 99 h 138"/>
              <a:gd name="T32" fmla="*/ 66 w 243"/>
              <a:gd name="T33" fmla="*/ 92 h 138"/>
              <a:gd name="T34" fmla="*/ 65 w 243"/>
              <a:gd name="T35" fmla="*/ 83 h 138"/>
              <a:gd name="T36" fmla="*/ 66 w 243"/>
              <a:gd name="T37" fmla="*/ 65 h 138"/>
              <a:gd name="T38" fmla="*/ 68 w 243"/>
              <a:gd name="T39" fmla="*/ 53 h 138"/>
              <a:gd name="T40" fmla="*/ 58 w 243"/>
              <a:gd name="T41" fmla="*/ 43 h 138"/>
              <a:gd name="T42" fmla="*/ 54 w 243"/>
              <a:gd name="T43" fmla="*/ 38 h 138"/>
              <a:gd name="T44" fmla="*/ 39 w 243"/>
              <a:gd name="T45" fmla="*/ 43 h 138"/>
              <a:gd name="T46" fmla="*/ 28 w 243"/>
              <a:gd name="T47" fmla="*/ 43 h 138"/>
              <a:gd name="T48" fmla="*/ 11 w 243"/>
              <a:gd name="T49" fmla="*/ 21 h 138"/>
              <a:gd name="T50" fmla="*/ 1 w 243"/>
              <a:gd name="T51" fmla="*/ 10 h 138"/>
              <a:gd name="T52" fmla="*/ 2 w 243"/>
              <a:gd name="T53" fmla="*/ 5 h 138"/>
              <a:gd name="T54" fmla="*/ 7 w 243"/>
              <a:gd name="T55" fmla="*/ 1 h 138"/>
              <a:gd name="T56" fmla="*/ 26 w 243"/>
              <a:gd name="T57" fmla="*/ 1 h 138"/>
              <a:gd name="T58" fmla="*/ 34 w 243"/>
              <a:gd name="T59" fmla="*/ 6 h 138"/>
              <a:gd name="T60" fmla="*/ 42 w 243"/>
              <a:gd name="T61" fmla="*/ 7 h 138"/>
              <a:gd name="T62" fmla="*/ 48 w 243"/>
              <a:gd name="T63" fmla="*/ 22 h 138"/>
              <a:gd name="T64" fmla="*/ 52 w 243"/>
              <a:gd name="T65" fmla="*/ 23 h 138"/>
              <a:gd name="T66" fmla="*/ 73 w 243"/>
              <a:gd name="T67" fmla="*/ 21 h 138"/>
              <a:gd name="T68" fmla="*/ 82 w 243"/>
              <a:gd name="T69" fmla="*/ 28 h 138"/>
              <a:gd name="T70" fmla="*/ 73 w 243"/>
              <a:gd name="T71" fmla="*/ 28 h 138"/>
              <a:gd name="T72" fmla="*/ 84 w 243"/>
              <a:gd name="T73" fmla="*/ 34 h 138"/>
              <a:gd name="T74" fmla="*/ 105 w 243"/>
              <a:gd name="T75" fmla="*/ 44 h 138"/>
              <a:gd name="T76" fmla="*/ 89 w 243"/>
              <a:gd name="T77" fmla="*/ 49 h 138"/>
              <a:gd name="T78" fmla="*/ 81 w 243"/>
              <a:gd name="T79" fmla="*/ 49 h 138"/>
              <a:gd name="T80" fmla="*/ 87 w 243"/>
              <a:gd name="T81" fmla="*/ 53 h 138"/>
              <a:gd name="T82" fmla="*/ 82 w 243"/>
              <a:gd name="T83" fmla="*/ 58 h 138"/>
              <a:gd name="T84" fmla="*/ 85 w 243"/>
              <a:gd name="T85" fmla="*/ 61 h 138"/>
              <a:gd name="T86" fmla="*/ 97 w 243"/>
              <a:gd name="T87" fmla="*/ 61 h 138"/>
              <a:gd name="T88" fmla="*/ 106 w 243"/>
              <a:gd name="T89" fmla="*/ 71 h 138"/>
              <a:gd name="T90" fmla="*/ 113 w 243"/>
              <a:gd name="T91" fmla="*/ 71 h 138"/>
              <a:gd name="T92" fmla="*/ 126 w 243"/>
              <a:gd name="T93" fmla="*/ 76 h 138"/>
              <a:gd name="T94" fmla="*/ 137 w 243"/>
              <a:gd name="T95" fmla="*/ 79 h 138"/>
              <a:gd name="T96" fmla="*/ 166 w 243"/>
              <a:gd name="T97" fmla="*/ 69 h 138"/>
              <a:gd name="T98" fmla="*/ 174 w 243"/>
              <a:gd name="T99" fmla="*/ 70 h 138"/>
              <a:gd name="T100" fmla="*/ 193 w 243"/>
              <a:gd name="T101" fmla="*/ 71 h 138"/>
              <a:gd name="T102" fmla="*/ 207 w 243"/>
              <a:gd name="T103" fmla="*/ 76 h 138"/>
              <a:gd name="T104" fmla="*/ 220 w 243"/>
              <a:gd name="T105" fmla="*/ 77 h 138"/>
              <a:gd name="T106" fmla="*/ 233 w 243"/>
              <a:gd name="T107" fmla="*/ 91 h 138"/>
              <a:gd name="T108" fmla="*/ 231 w 243"/>
              <a:gd name="T109" fmla="*/ 99 h 138"/>
              <a:gd name="T110" fmla="*/ 234 w 243"/>
              <a:gd name="T111"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3" h="138">
                <a:moveTo>
                  <a:pt x="243" y="106"/>
                </a:moveTo>
                <a:lnTo>
                  <a:pt x="243" y="106"/>
                </a:lnTo>
                <a:lnTo>
                  <a:pt x="236" y="113"/>
                </a:lnTo>
                <a:lnTo>
                  <a:pt x="234" y="114"/>
                </a:lnTo>
                <a:lnTo>
                  <a:pt x="231" y="114"/>
                </a:lnTo>
                <a:lnTo>
                  <a:pt x="231" y="114"/>
                </a:lnTo>
                <a:lnTo>
                  <a:pt x="222" y="108"/>
                </a:lnTo>
                <a:lnTo>
                  <a:pt x="218" y="106"/>
                </a:lnTo>
                <a:lnTo>
                  <a:pt x="217" y="106"/>
                </a:lnTo>
                <a:lnTo>
                  <a:pt x="217" y="106"/>
                </a:lnTo>
                <a:lnTo>
                  <a:pt x="217" y="106"/>
                </a:lnTo>
                <a:lnTo>
                  <a:pt x="218" y="109"/>
                </a:lnTo>
                <a:lnTo>
                  <a:pt x="222" y="113"/>
                </a:lnTo>
                <a:lnTo>
                  <a:pt x="224" y="115"/>
                </a:lnTo>
                <a:lnTo>
                  <a:pt x="224" y="118"/>
                </a:lnTo>
                <a:lnTo>
                  <a:pt x="223" y="119"/>
                </a:lnTo>
                <a:lnTo>
                  <a:pt x="223" y="119"/>
                </a:lnTo>
                <a:lnTo>
                  <a:pt x="214" y="124"/>
                </a:lnTo>
                <a:lnTo>
                  <a:pt x="208" y="128"/>
                </a:lnTo>
                <a:lnTo>
                  <a:pt x="204" y="129"/>
                </a:lnTo>
                <a:lnTo>
                  <a:pt x="204" y="129"/>
                </a:lnTo>
                <a:lnTo>
                  <a:pt x="201" y="128"/>
                </a:lnTo>
                <a:lnTo>
                  <a:pt x="198" y="127"/>
                </a:lnTo>
                <a:lnTo>
                  <a:pt x="196" y="125"/>
                </a:lnTo>
                <a:lnTo>
                  <a:pt x="192" y="125"/>
                </a:lnTo>
                <a:lnTo>
                  <a:pt x="192" y="125"/>
                </a:lnTo>
                <a:lnTo>
                  <a:pt x="190" y="124"/>
                </a:lnTo>
                <a:lnTo>
                  <a:pt x="188" y="122"/>
                </a:lnTo>
                <a:lnTo>
                  <a:pt x="187" y="122"/>
                </a:lnTo>
                <a:lnTo>
                  <a:pt x="183" y="122"/>
                </a:lnTo>
                <a:lnTo>
                  <a:pt x="183" y="122"/>
                </a:lnTo>
                <a:lnTo>
                  <a:pt x="180" y="124"/>
                </a:lnTo>
                <a:lnTo>
                  <a:pt x="177" y="129"/>
                </a:lnTo>
                <a:lnTo>
                  <a:pt x="174" y="133"/>
                </a:lnTo>
                <a:lnTo>
                  <a:pt x="170" y="134"/>
                </a:lnTo>
                <a:lnTo>
                  <a:pt x="170" y="134"/>
                </a:lnTo>
                <a:lnTo>
                  <a:pt x="144" y="138"/>
                </a:lnTo>
                <a:lnTo>
                  <a:pt x="144" y="138"/>
                </a:lnTo>
                <a:lnTo>
                  <a:pt x="139" y="138"/>
                </a:lnTo>
                <a:lnTo>
                  <a:pt x="134" y="136"/>
                </a:lnTo>
                <a:lnTo>
                  <a:pt x="124" y="134"/>
                </a:lnTo>
                <a:lnTo>
                  <a:pt x="124" y="134"/>
                </a:lnTo>
                <a:lnTo>
                  <a:pt x="121" y="131"/>
                </a:lnTo>
                <a:lnTo>
                  <a:pt x="116" y="129"/>
                </a:lnTo>
                <a:lnTo>
                  <a:pt x="116" y="129"/>
                </a:lnTo>
                <a:lnTo>
                  <a:pt x="111" y="129"/>
                </a:lnTo>
                <a:lnTo>
                  <a:pt x="110" y="128"/>
                </a:lnTo>
                <a:lnTo>
                  <a:pt x="110" y="125"/>
                </a:lnTo>
                <a:lnTo>
                  <a:pt x="110" y="125"/>
                </a:lnTo>
                <a:lnTo>
                  <a:pt x="108" y="122"/>
                </a:lnTo>
                <a:lnTo>
                  <a:pt x="107" y="120"/>
                </a:lnTo>
                <a:lnTo>
                  <a:pt x="106" y="119"/>
                </a:lnTo>
                <a:lnTo>
                  <a:pt x="106" y="119"/>
                </a:lnTo>
                <a:lnTo>
                  <a:pt x="105" y="120"/>
                </a:lnTo>
                <a:lnTo>
                  <a:pt x="103" y="122"/>
                </a:lnTo>
                <a:lnTo>
                  <a:pt x="102" y="125"/>
                </a:lnTo>
                <a:lnTo>
                  <a:pt x="102" y="125"/>
                </a:lnTo>
                <a:lnTo>
                  <a:pt x="97" y="128"/>
                </a:lnTo>
                <a:lnTo>
                  <a:pt x="91" y="128"/>
                </a:lnTo>
                <a:lnTo>
                  <a:pt x="91" y="128"/>
                </a:lnTo>
                <a:lnTo>
                  <a:pt x="87" y="127"/>
                </a:lnTo>
                <a:lnTo>
                  <a:pt x="84" y="124"/>
                </a:lnTo>
                <a:lnTo>
                  <a:pt x="84" y="124"/>
                </a:lnTo>
                <a:lnTo>
                  <a:pt x="80" y="119"/>
                </a:lnTo>
                <a:lnTo>
                  <a:pt x="80" y="118"/>
                </a:lnTo>
                <a:lnTo>
                  <a:pt x="79" y="119"/>
                </a:lnTo>
                <a:lnTo>
                  <a:pt x="79" y="119"/>
                </a:lnTo>
                <a:lnTo>
                  <a:pt x="78" y="122"/>
                </a:lnTo>
                <a:lnTo>
                  <a:pt x="76" y="122"/>
                </a:lnTo>
                <a:lnTo>
                  <a:pt x="74" y="123"/>
                </a:lnTo>
                <a:lnTo>
                  <a:pt x="74" y="123"/>
                </a:lnTo>
                <a:lnTo>
                  <a:pt x="70" y="122"/>
                </a:lnTo>
                <a:lnTo>
                  <a:pt x="68" y="119"/>
                </a:lnTo>
                <a:lnTo>
                  <a:pt x="65" y="118"/>
                </a:lnTo>
                <a:lnTo>
                  <a:pt x="64" y="114"/>
                </a:lnTo>
                <a:lnTo>
                  <a:pt x="64" y="114"/>
                </a:lnTo>
                <a:lnTo>
                  <a:pt x="65" y="109"/>
                </a:lnTo>
                <a:lnTo>
                  <a:pt x="64" y="106"/>
                </a:lnTo>
                <a:lnTo>
                  <a:pt x="64" y="106"/>
                </a:lnTo>
                <a:lnTo>
                  <a:pt x="63" y="99"/>
                </a:lnTo>
                <a:lnTo>
                  <a:pt x="65" y="96"/>
                </a:lnTo>
                <a:lnTo>
                  <a:pt x="65" y="96"/>
                </a:lnTo>
                <a:lnTo>
                  <a:pt x="66" y="95"/>
                </a:lnTo>
                <a:lnTo>
                  <a:pt x="68" y="93"/>
                </a:lnTo>
                <a:lnTo>
                  <a:pt x="66" y="92"/>
                </a:lnTo>
                <a:lnTo>
                  <a:pt x="66" y="92"/>
                </a:lnTo>
                <a:lnTo>
                  <a:pt x="65" y="88"/>
                </a:lnTo>
                <a:lnTo>
                  <a:pt x="65" y="86"/>
                </a:lnTo>
                <a:lnTo>
                  <a:pt x="65" y="83"/>
                </a:lnTo>
                <a:lnTo>
                  <a:pt x="65" y="83"/>
                </a:lnTo>
                <a:lnTo>
                  <a:pt x="68" y="75"/>
                </a:lnTo>
                <a:lnTo>
                  <a:pt x="69" y="71"/>
                </a:lnTo>
                <a:lnTo>
                  <a:pt x="69" y="69"/>
                </a:lnTo>
                <a:lnTo>
                  <a:pt x="69" y="69"/>
                </a:lnTo>
                <a:lnTo>
                  <a:pt x="66" y="65"/>
                </a:lnTo>
                <a:lnTo>
                  <a:pt x="65" y="62"/>
                </a:lnTo>
                <a:lnTo>
                  <a:pt x="66" y="60"/>
                </a:lnTo>
                <a:lnTo>
                  <a:pt x="66" y="60"/>
                </a:lnTo>
                <a:lnTo>
                  <a:pt x="68" y="55"/>
                </a:lnTo>
                <a:lnTo>
                  <a:pt x="68" y="53"/>
                </a:lnTo>
                <a:lnTo>
                  <a:pt x="68" y="50"/>
                </a:lnTo>
                <a:lnTo>
                  <a:pt x="68" y="50"/>
                </a:lnTo>
                <a:lnTo>
                  <a:pt x="63" y="46"/>
                </a:lnTo>
                <a:lnTo>
                  <a:pt x="58" y="43"/>
                </a:lnTo>
                <a:lnTo>
                  <a:pt x="58" y="43"/>
                </a:lnTo>
                <a:lnTo>
                  <a:pt x="57" y="42"/>
                </a:lnTo>
                <a:lnTo>
                  <a:pt x="55" y="39"/>
                </a:lnTo>
                <a:lnTo>
                  <a:pt x="55" y="38"/>
                </a:lnTo>
                <a:lnTo>
                  <a:pt x="54" y="38"/>
                </a:lnTo>
                <a:lnTo>
                  <a:pt x="54" y="38"/>
                </a:lnTo>
                <a:lnTo>
                  <a:pt x="48" y="40"/>
                </a:lnTo>
                <a:lnTo>
                  <a:pt x="44" y="43"/>
                </a:lnTo>
                <a:lnTo>
                  <a:pt x="42" y="43"/>
                </a:lnTo>
                <a:lnTo>
                  <a:pt x="42" y="43"/>
                </a:lnTo>
                <a:lnTo>
                  <a:pt x="39" y="43"/>
                </a:lnTo>
                <a:lnTo>
                  <a:pt x="36" y="42"/>
                </a:lnTo>
                <a:lnTo>
                  <a:pt x="33" y="40"/>
                </a:lnTo>
                <a:lnTo>
                  <a:pt x="32" y="40"/>
                </a:lnTo>
                <a:lnTo>
                  <a:pt x="32" y="40"/>
                </a:lnTo>
                <a:lnTo>
                  <a:pt x="28" y="43"/>
                </a:lnTo>
                <a:lnTo>
                  <a:pt x="27" y="44"/>
                </a:lnTo>
                <a:lnTo>
                  <a:pt x="26" y="44"/>
                </a:lnTo>
                <a:lnTo>
                  <a:pt x="26" y="44"/>
                </a:lnTo>
                <a:lnTo>
                  <a:pt x="18" y="34"/>
                </a:lnTo>
                <a:lnTo>
                  <a:pt x="11" y="21"/>
                </a:lnTo>
                <a:lnTo>
                  <a:pt x="11" y="21"/>
                </a:lnTo>
                <a:lnTo>
                  <a:pt x="10" y="18"/>
                </a:lnTo>
                <a:lnTo>
                  <a:pt x="7" y="16"/>
                </a:lnTo>
                <a:lnTo>
                  <a:pt x="4" y="13"/>
                </a:lnTo>
                <a:lnTo>
                  <a:pt x="1" y="10"/>
                </a:lnTo>
                <a:lnTo>
                  <a:pt x="1" y="10"/>
                </a:lnTo>
                <a:lnTo>
                  <a:pt x="0" y="7"/>
                </a:lnTo>
                <a:lnTo>
                  <a:pt x="0" y="6"/>
                </a:lnTo>
                <a:lnTo>
                  <a:pt x="0" y="5"/>
                </a:lnTo>
                <a:lnTo>
                  <a:pt x="2" y="5"/>
                </a:lnTo>
                <a:lnTo>
                  <a:pt x="2" y="5"/>
                </a:lnTo>
                <a:lnTo>
                  <a:pt x="4" y="3"/>
                </a:lnTo>
                <a:lnTo>
                  <a:pt x="4" y="3"/>
                </a:lnTo>
                <a:lnTo>
                  <a:pt x="5" y="2"/>
                </a:lnTo>
                <a:lnTo>
                  <a:pt x="7" y="1"/>
                </a:lnTo>
                <a:lnTo>
                  <a:pt x="7" y="1"/>
                </a:lnTo>
                <a:lnTo>
                  <a:pt x="12" y="0"/>
                </a:lnTo>
                <a:lnTo>
                  <a:pt x="17" y="0"/>
                </a:lnTo>
                <a:lnTo>
                  <a:pt x="26" y="1"/>
                </a:lnTo>
                <a:lnTo>
                  <a:pt x="26" y="1"/>
                </a:lnTo>
                <a:lnTo>
                  <a:pt x="30" y="1"/>
                </a:lnTo>
                <a:lnTo>
                  <a:pt x="32" y="3"/>
                </a:lnTo>
                <a:lnTo>
                  <a:pt x="32" y="3"/>
                </a:lnTo>
                <a:lnTo>
                  <a:pt x="33" y="6"/>
                </a:lnTo>
                <a:lnTo>
                  <a:pt x="34" y="6"/>
                </a:lnTo>
                <a:lnTo>
                  <a:pt x="36" y="6"/>
                </a:lnTo>
                <a:lnTo>
                  <a:pt x="36" y="6"/>
                </a:lnTo>
                <a:lnTo>
                  <a:pt x="39" y="5"/>
                </a:lnTo>
                <a:lnTo>
                  <a:pt x="42" y="7"/>
                </a:lnTo>
                <a:lnTo>
                  <a:pt x="42" y="7"/>
                </a:lnTo>
                <a:lnTo>
                  <a:pt x="47" y="11"/>
                </a:lnTo>
                <a:lnTo>
                  <a:pt x="48" y="13"/>
                </a:lnTo>
                <a:lnTo>
                  <a:pt x="49" y="16"/>
                </a:lnTo>
                <a:lnTo>
                  <a:pt x="49" y="16"/>
                </a:lnTo>
                <a:lnTo>
                  <a:pt x="48" y="22"/>
                </a:lnTo>
                <a:lnTo>
                  <a:pt x="48" y="24"/>
                </a:lnTo>
                <a:lnTo>
                  <a:pt x="48" y="26"/>
                </a:lnTo>
                <a:lnTo>
                  <a:pt x="49" y="24"/>
                </a:lnTo>
                <a:lnTo>
                  <a:pt x="49" y="24"/>
                </a:lnTo>
                <a:lnTo>
                  <a:pt x="52" y="23"/>
                </a:lnTo>
                <a:lnTo>
                  <a:pt x="54" y="23"/>
                </a:lnTo>
                <a:lnTo>
                  <a:pt x="60" y="21"/>
                </a:lnTo>
                <a:lnTo>
                  <a:pt x="60" y="21"/>
                </a:lnTo>
                <a:lnTo>
                  <a:pt x="68" y="21"/>
                </a:lnTo>
                <a:lnTo>
                  <a:pt x="73" y="21"/>
                </a:lnTo>
                <a:lnTo>
                  <a:pt x="76" y="22"/>
                </a:lnTo>
                <a:lnTo>
                  <a:pt x="76" y="22"/>
                </a:lnTo>
                <a:lnTo>
                  <a:pt x="79" y="24"/>
                </a:lnTo>
                <a:lnTo>
                  <a:pt x="81" y="27"/>
                </a:lnTo>
                <a:lnTo>
                  <a:pt x="82" y="28"/>
                </a:lnTo>
                <a:lnTo>
                  <a:pt x="82" y="29"/>
                </a:lnTo>
                <a:lnTo>
                  <a:pt x="81" y="29"/>
                </a:lnTo>
                <a:lnTo>
                  <a:pt x="81" y="29"/>
                </a:lnTo>
                <a:lnTo>
                  <a:pt x="75" y="28"/>
                </a:lnTo>
                <a:lnTo>
                  <a:pt x="73" y="28"/>
                </a:lnTo>
                <a:lnTo>
                  <a:pt x="73" y="28"/>
                </a:lnTo>
                <a:lnTo>
                  <a:pt x="76" y="32"/>
                </a:lnTo>
                <a:lnTo>
                  <a:pt x="80" y="33"/>
                </a:lnTo>
                <a:lnTo>
                  <a:pt x="84" y="34"/>
                </a:lnTo>
                <a:lnTo>
                  <a:pt x="84" y="34"/>
                </a:lnTo>
                <a:lnTo>
                  <a:pt x="94" y="37"/>
                </a:lnTo>
                <a:lnTo>
                  <a:pt x="101" y="40"/>
                </a:lnTo>
                <a:lnTo>
                  <a:pt x="101" y="40"/>
                </a:lnTo>
                <a:lnTo>
                  <a:pt x="103" y="42"/>
                </a:lnTo>
                <a:lnTo>
                  <a:pt x="105" y="44"/>
                </a:lnTo>
                <a:lnTo>
                  <a:pt x="103" y="44"/>
                </a:lnTo>
                <a:lnTo>
                  <a:pt x="101" y="45"/>
                </a:lnTo>
                <a:lnTo>
                  <a:pt x="101" y="45"/>
                </a:lnTo>
                <a:lnTo>
                  <a:pt x="95" y="48"/>
                </a:lnTo>
                <a:lnTo>
                  <a:pt x="89" y="49"/>
                </a:lnTo>
                <a:lnTo>
                  <a:pt x="89" y="49"/>
                </a:lnTo>
                <a:lnTo>
                  <a:pt x="84" y="49"/>
                </a:lnTo>
                <a:lnTo>
                  <a:pt x="81" y="49"/>
                </a:lnTo>
                <a:lnTo>
                  <a:pt x="81" y="49"/>
                </a:lnTo>
                <a:lnTo>
                  <a:pt x="81" y="49"/>
                </a:lnTo>
                <a:lnTo>
                  <a:pt x="80" y="51"/>
                </a:lnTo>
                <a:lnTo>
                  <a:pt x="80" y="53"/>
                </a:lnTo>
                <a:lnTo>
                  <a:pt x="81" y="53"/>
                </a:lnTo>
                <a:lnTo>
                  <a:pt x="81" y="53"/>
                </a:lnTo>
                <a:lnTo>
                  <a:pt x="87" y="53"/>
                </a:lnTo>
                <a:lnTo>
                  <a:pt x="89" y="54"/>
                </a:lnTo>
                <a:lnTo>
                  <a:pt x="89" y="55"/>
                </a:lnTo>
                <a:lnTo>
                  <a:pt x="89" y="55"/>
                </a:lnTo>
                <a:lnTo>
                  <a:pt x="85" y="56"/>
                </a:lnTo>
                <a:lnTo>
                  <a:pt x="82" y="58"/>
                </a:lnTo>
                <a:lnTo>
                  <a:pt x="81" y="59"/>
                </a:lnTo>
                <a:lnTo>
                  <a:pt x="81" y="59"/>
                </a:lnTo>
                <a:lnTo>
                  <a:pt x="81" y="62"/>
                </a:lnTo>
                <a:lnTo>
                  <a:pt x="82" y="62"/>
                </a:lnTo>
                <a:lnTo>
                  <a:pt x="85" y="61"/>
                </a:lnTo>
                <a:lnTo>
                  <a:pt x="85" y="61"/>
                </a:lnTo>
                <a:lnTo>
                  <a:pt x="89" y="60"/>
                </a:lnTo>
                <a:lnTo>
                  <a:pt x="92" y="60"/>
                </a:lnTo>
                <a:lnTo>
                  <a:pt x="97" y="61"/>
                </a:lnTo>
                <a:lnTo>
                  <a:pt x="97" y="61"/>
                </a:lnTo>
                <a:lnTo>
                  <a:pt x="100" y="64"/>
                </a:lnTo>
                <a:lnTo>
                  <a:pt x="101" y="66"/>
                </a:lnTo>
                <a:lnTo>
                  <a:pt x="101" y="66"/>
                </a:lnTo>
                <a:lnTo>
                  <a:pt x="105" y="70"/>
                </a:lnTo>
                <a:lnTo>
                  <a:pt x="106" y="71"/>
                </a:lnTo>
                <a:lnTo>
                  <a:pt x="107" y="72"/>
                </a:lnTo>
                <a:lnTo>
                  <a:pt x="107" y="72"/>
                </a:lnTo>
                <a:lnTo>
                  <a:pt x="110" y="71"/>
                </a:lnTo>
                <a:lnTo>
                  <a:pt x="112" y="71"/>
                </a:lnTo>
                <a:lnTo>
                  <a:pt x="113" y="71"/>
                </a:lnTo>
                <a:lnTo>
                  <a:pt x="113" y="71"/>
                </a:lnTo>
                <a:lnTo>
                  <a:pt x="118" y="76"/>
                </a:lnTo>
                <a:lnTo>
                  <a:pt x="122" y="77"/>
                </a:lnTo>
                <a:lnTo>
                  <a:pt x="126" y="76"/>
                </a:lnTo>
                <a:lnTo>
                  <a:pt x="126" y="76"/>
                </a:lnTo>
                <a:lnTo>
                  <a:pt x="128" y="76"/>
                </a:lnTo>
                <a:lnTo>
                  <a:pt x="131" y="76"/>
                </a:lnTo>
                <a:lnTo>
                  <a:pt x="133" y="77"/>
                </a:lnTo>
                <a:lnTo>
                  <a:pt x="137" y="79"/>
                </a:lnTo>
                <a:lnTo>
                  <a:pt x="137" y="79"/>
                </a:lnTo>
                <a:lnTo>
                  <a:pt x="144" y="79"/>
                </a:lnTo>
                <a:lnTo>
                  <a:pt x="149" y="77"/>
                </a:lnTo>
                <a:lnTo>
                  <a:pt x="149" y="77"/>
                </a:lnTo>
                <a:lnTo>
                  <a:pt x="166" y="69"/>
                </a:lnTo>
                <a:lnTo>
                  <a:pt x="166" y="69"/>
                </a:lnTo>
                <a:lnTo>
                  <a:pt x="171" y="66"/>
                </a:lnTo>
                <a:lnTo>
                  <a:pt x="174" y="66"/>
                </a:lnTo>
                <a:lnTo>
                  <a:pt x="175" y="66"/>
                </a:lnTo>
                <a:lnTo>
                  <a:pt x="175" y="66"/>
                </a:lnTo>
                <a:lnTo>
                  <a:pt x="174" y="70"/>
                </a:lnTo>
                <a:lnTo>
                  <a:pt x="174" y="71"/>
                </a:lnTo>
                <a:lnTo>
                  <a:pt x="176" y="71"/>
                </a:lnTo>
                <a:lnTo>
                  <a:pt x="176" y="71"/>
                </a:lnTo>
                <a:lnTo>
                  <a:pt x="183" y="71"/>
                </a:lnTo>
                <a:lnTo>
                  <a:pt x="193" y="71"/>
                </a:lnTo>
                <a:lnTo>
                  <a:pt x="193" y="71"/>
                </a:lnTo>
                <a:lnTo>
                  <a:pt x="199" y="72"/>
                </a:lnTo>
                <a:lnTo>
                  <a:pt x="203" y="74"/>
                </a:lnTo>
                <a:lnTo>
                  <a:pt x="203" y="74"/>
                </a:lnTo>
                <a:lnTo>
                  <a:pt x="207" y="76"/>
                </a:lnTo>
                <a:lnTo>
                  <a:pt x="209" y="77"/>
                </a:lnTo>
                <a:lnTo>
                  <a:pt x="213" y="77"/>
                </a:lnTo>
                <a:lnTo>
                  <a:pt x="213" y="77"/>
                </a:lnTo>
                <a:lnTo>
                  <a:pt x="218" y="77"/>
                </a:lnTo>
                <a:lnTo>
                  <a:pt x="220" y="77"/>
                </a:lnTo>
                <a:lnTo>
                  <a:pt x="223" y="79"/>
                </a:lnTo>
                <a:lnTo>
                  <a:pt x="223" y="79"/>
                </a:lnTo>
                <a:lnTo>
                  <a:pt x="229" y="83"/>
                </a:lnTo>
                <a:lnTo>
                  <a:pt x="231" y="87"/>
                </a:lnTo>
                <a:lnTo>
                  <a:pt x="233" y="91"/>
                </a:lnTo>
                <a:lnTo>
                  <a:pt x="233" y="91"/>
                </a:lnTo>
                <a:lnTo>
                  <a:pt x="233" y="96"/>
                </a:lnTo>
                <a:lnTo>
                  <a:pt x="231" y="98"/>
                </a:lnTo>
                <a:lnTo>
                  <a:pt x="231" y="99"/>
                </a:lnTo>
                <a:lnTo>
                  <a:pt x="231" y="99"/>
                </a:lnTo>
                <a:lnTo>
                  <a:pt x="230" y="101"/>
                </a:lnTo>
                <a:lnTo>
                  <a:pt x="230" y="102"/>
                </a:lnTo>
                <a:lnTo>
                  <a:pt x="231" y="103"/>
                </a:lnTo>
                <a:lnTo>
                  <a:pt x="234" y="104"/>
                </a:lnTo>
                <a:lnTo>
                  <a:pt x="234" y="104"/>
                </a:lnTo>
                <a:lnTo>
                  <a:pt x="240" y="104"/>
                </a:lnTo>
                <a:lnTo>
                  <a:pt x="243" y="106"/>
                </a:lnTo>
                <a:lnTo>
                  <a:pt x="243" y="10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3" name="Freeform 1410"/>
          <p:cNvSpPr>
            <a:spLocks/>
          </p:cNvSpPr>
          <p:nvPr/>
        </p:nvSpPr>
        <p:spPr bwMode="gray">
          <a:xfrm>
            <a:off x="8038233" y="1923292"/>
            <a:ext cx="11832" cy="17137"/>
          </a:xfrm>
          <a:custGeom>
            <a:avLst/>
            <a:gdLst>
              <a:gd name="T0" fmla="*/ 5 w 7"/>
              <a:gd name="T1" fmla="*/ 9 h 10"/>
              <a:gd name="T2" fmla="*/ 5 w 7"/>
              <a:gd name="T3" fmla="*/ 9 h 10"/>
              <a:gd name="T4" fmla="*/ 4 w 7"/>
              <a:gd name="T5" fmla="*/ 10 h 10"/>
              <a:gd name="T6" fmla="*/ 3 w 7"/>
              <a:gd name="T7" fmla="*/ 9 h 10"/>
              <a:gd name="T8" fmla="*/ 0 w 7"/>
              <a:gd name="T9" fmla="*/ 8 h 10"/>
              <a:gd name="T10" fmla="*/ 0 w 7"/>
              <a:gd name="T11" fmla="*/ 5 h 10"/>
              <a:gd name="T12" fmla="*/ 0 w 7"/>
              <a:gd name="T13" fmla="*/ 5 h 10"/>
              <a:gd name="T14" fmla="*/ 0 w 7"/>
              <a:gd name="T15" fmla="*/ 1 h 10"/>
              <a:gd name="T16" fmla="*/ 2 w 7"/>
              <a:gd name="T17" fmla="*/ 0 h 10"/>
              <a:gd name="T18" fmla="*/ 4 w 7"/>
              <a:gd name="T19" fmla="*/ 0 h 10"/>
              <a:gd name="T20" fmla="*/ 4 w 7"/>
              <a:gd name="T21" fmla="*/ 0 h 10"/>
              <a:gd name="T22" fmla="*/ 5 w 7"/>
              <a:gd name="T23" fmla="*/ 1 h 10"/>
              <a:gd name="T24" fmla="*/ 7 w 7"/>
              <a:gd name="T25" fmla="*/ 4 h 10"/>
              <a:gd name="T26" fmla="*/ 5 w 7"/>
              <a:gd name="T2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5" y="9"/>
                </a:moveTo>
                <a:lnTo>
                  <a:pt x="5" y="9"/>
                </a:lnTo>
                <a:lnTo>
                  <a:pt x="4" y="10"/>
                </a:lnTo>
                <a:lnTo>
                  <a:pt x="3" y="9"/>
                </a:lnTo>
                <a:lnTo>
                  <a:pt x="0" y="8"/>
                </a:lnTo>
                <a:lnTo>
                  <a:pt x="0" y="5"/>
                </a:lnTo>
                <a:lnTo>
                  <a:pt x="0" y="5"/>
                </a:lnTo>
                <a:lnTo>
                  <a:pt x="0" y="1"/>
                </a:lnTo>
                <a:lnTo>
                  <a:pt x="2" y="0"/>
                </a:lnTo>
                <a:lnTo>
                  <a:pt x="4" y="0"/>
                </a:lnTo>
                <a:lnTo>
                  <a:pt x="4" y="0"/>
                </a:lnTo>
                <a:lnTo>
                  <a:pt x="5" y="1"/>
                </a:lnTo>
                <a:lnTo>
                  <a:pt x="7" y="4"/>
                </a:lnTo>
                <a:lnTo>
                  <a:pt x="5"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4" name="Freeform 1396"/>
          <p:cNvSpPr>
            <a:spLocks/>
          </p:cNvSpPr>
          <p:nvPr/>
        </p:nvSpPr>
        <p:spPr bwMode="gray">
          <a:xfrm>
            <a:off x="6777294" y="2421968"/>
            <a:ext cx="16903" cy="25705"/>
          </a:xfrm>
          <a:custGeom>
            <a:avLst/>
            <a:gdLst>
              <a:gd name="T0" fmla="*/ 9 w 10"/>
              <a:gd name="T1" fmla="*/ 13 h 15"/>
              <a:gd name="T2" fmla="*/ 9 w 10"/>
              <a:gd name="T3" fmla="*/ 13 h 15"/>
              <a:gd name="T4" fmla="*/ 4 w 10"/>
              <a:gd name="T5" fmla="*/ 15 h 15"/>
              <a:gd name="T6" fmla="*/ 2 w 10"/>
              <a:gd name="T7" fmla="*/ 13 h 15"/>
              <a:gd name="T8" fmla="*/ 0 w 10"/>
              <a:gd name="T9" fmla="*/ 12 h 15"/>
              <a:gd name="T10" fmla="*/ 0 w 10"/>
              <a:gd name="T11" fmla="*/ 12 h 15"/>
              <a:gd name="T12" fmla="*/ 2 w 10"/>
              <a:gd name="T13" fmla="*/ 5 h 15"/>
              <a:gd name="T14" fmla="*/ 2 w 10"/>
              <a:gd name="T15" fmla="*/ 1 h 15"/>
              <a:gd name="T16" fmla="*/ 3 w 10"/>
              <a:gd name="T17" fmla="*/ 0 h 15"/>
              <a:gd name="T18" fmla="*/ 3 w 10"/>
              <a:gd name="T19" fmla="*/ 0 h 15"/>
              <a:gd name="T20" fmla="*/ 5 w 10"/>
              <a:gd name="T21" fmla="*/ 2 h 15"/>
              <a:gd name="T22" fmla="*/ 8 w 10"/>
              <a:gd name="T23" fmla="*/ 6 h 15"/>
              <a:gd name="T24" fmla="*/ 10 w 10"/>
              <a:gd name="T25" fmla="*/ 11 h 15"/>
              <a:gd name="T26" fmla="*/ 10 w 10"/>
              <a:gd name="T27" fmla="*/ 12 h 15"/>
              <a:gd name="T28" fmla="*/ 9 w 10"/>
              <a:gd name="T2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5">
                <a:moveTo>
                  <a:pt x="9" y="13"/>
                </a:moveTo>
                <a:lnTo>
                  <a:pt x="9" y="13"/>
                </a:lnTo>
                <a:lnTo>
                  <a:pt x="4" y="15"/>
                </a:lnTo>
                <a:lnTo>
                  <a:pt x="2" y="13"/>
                </a:lnTo>
                <a:lnTo>
                  <a:pt x="0" y="12"/>
                </a:lnTo>
                <a:lnTo>
                  <a:pt x="0" y="12"/>
                </a:lnTo>
                <a:lnTo>
                  <a:pt x="2" y="5"/>
                </a:lnTo>
                <a:lnTo>
                  <a:pt x="2" y="1"/>
                </a:lnTo>
                <a:lnTo>
                  <a:pt x="3" y="0"/>
                </a:lnTo>
                <a:lnTo>
                  <a:pt x="3" y="0"/>
                </a:lnTo>
                <a:lnTo>
                  <a:pt x="5" y="2"/>
                </a:lnTo>
                <a:lnTo>
                  <a:pt x="8" y="6"/>
                </a:lnTo>
                <a:lnTo>
                  <a:pt x="10" y="11"/>
                </a:lnTo>
                <a:lnTo>
                  <a:pt x="10" y="12"/>
                </a:lnTo>
                <a:lnTo>
                  <a:pt x="9"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5" name="Freeform 1382"/>
          <p:cNvSpPr>
            <a:spLocks/>
          </p:cNvSpPr>
          <p:nvPr/>
        </p:nvSpPr>
        <p:spPr bwMode="gray">
          <a:xfrm>
            <a:off x="8068658" y="2785265"/>
            <a:ext cx="23664" cy="22278"/>
          </a:xfrm>
          <a:custGeom>
            <a:avLst/>
            <a:gdLst>
              <a:gd name="T0" fmla="*/ 5 w 14"/>
              <a:gd name="T1" fmla="*/ 12 h 13"/>
              <a:gd name="T2" fmla="*/ 5 w 14"/>
              <a:gd name="T3" fmla="*/ 12 h 13"/>
              <a:gd name="T4" fmla="*/ 2 w 14"/>
              <a:gd name="T5" fmla="*/ 9 h 13"/>
              <a:gd name="T6" fmla="*/ 0 w 14"/>
              <a:gd name="T7" fmla="*/ 6 h 13"/>
              <a:gd name="T8" fmla="*/ 0 w 14"/>
              <a:gd name="T9" fmla="*/ 2 h 13"/>
              <a:gd name="T10" fmla="*/ 1 w 14"/>
              <a:gd name="T11" fmla="*/ 0 h 13"/>
              <a:gd name="T12" fmla="*/ 1 w 14"/>
              <a:gd name="T13" fmla="*/ 0 h 13"/>
              <a:gd name="T14" fmla="*/ 3 w 14"/>
              <a:gd name="T15" fmla="*/ 1 h 13"/>
              <a:gd name="T16" fmla="*/ 6 w 14"/>
              <a:gd name="T17" fmla="*/ 2 h 13"/>
              <a:gd name="T18" fmla="*/ 8 w 14"/>
              <a:gd name="T19" fmla="*/ 6 h 13"/>
              <a:gd name="T20" fmla="*/ 8 w 14"/>
              <a:gd name="T21" fmla="*/ 6 h 13"/>
              <a:gd name="T22" fmla="*/ 12 w 14"/>
              <a:gd name="T23" fmla="*/ 7 h 13"/>
              <a:gd name="T24" fmla="*/ 14 w 14"/>
              <a:gd name="T25" fmla="*/ 8 h 13"/>
              <a:gd name="T26" fmla="*/ 14 w 14"/>
              <a:gd name="T27" fmla="*/ 8 h 13"/>
              <a:gd name="T28" fmla="*/ 14 w 14"/>
              <a:gd name="T29" fmla="*/ 8 h 13"/>
              <a:gd name="T30" fmla="*/ 14 w 14"/>
              <a:gd name="T31" fmla="*/ 8 h 13"/>
              <a:gd name="T32" fmla="*/ 8 w 14"/>
              <a:gd name="T33" fmla="*/ 12 h 13"/>
              <a:gd name="T34" fmla="*/ 6 w 14"/>
              <a:gd name="T35" fmla="*/ 13 h 13"/>
              <a:gd name="T36" fmla="*/ 5 w 14"/>
              <a:gd name="T3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3">
                <a:moveTo>
                  <a:pt x="5" y="12"/>
                </a:moveTo>
                <a:lnTo>
                  <a:pt x="5" y="12"/>
                </a:lnTo>
                <a:lnTo>
                  <a:pt x="2" y="9"/>
                </a:lnTo>
                <a:lnTo>
                  <a:pt x="0" y="6"/>
                </a:lnTo>
                <a:lnTo>
                  <a:pt x="0" y="2"/>
                </a:lnTo>
                <a:lnTo>
                  <a:pt x="1" y="0"/>
                </a:lnTo>
                <a:lnTo>
                  <a:pt x="1" y="0"/>
                </a:lnTo>
                <a:lnTo>
                  <a:pt x="3" y="1"/>
                </a:lnTo>
                <a:lnTo>
                  <a:pt x="6" y="2"/>
                </a:lnTo>
                <a:lnTo>
                  <a:pt x="8" y="6"/>
                </a:lnTo>
                <a:lnTo>
                  <a:pt x="8" y="6"/>
                </a:lnTo>
                <a:lnTo>
                  <a:pt x="12" y="7"/>
                </a:lnTo>
                <a:lnTo>
                  <a:pt x="14" y="8"/>
                </a:lnTo>
                <a:lnTo>
                  <a:pt x="14" y="8"/>
                </a:lnTo>
                <a:lnTo>
                  <a:pt x="14" y="8"/>
                </a:lnTo>
                <a:lnTo>
                  <a:pt x="14" y="8"/>
                </a:lnTo>
                <a:lnTo>
                  <a:pt x="8" y="12"/>
                </a:lnTo>
                <a:lnTo>
                  <a:pt x="6" y="13"/>
                </a:lnTo>
                <a:lnTo>
                  <a:pt x="5"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6" name="Freeform 1372"/>
          <p:cNvSpPr>
            <a:spLocks/>
          </p:cNvSpPr>
          <p:nvPr/>
        </p:nvSpPr>
        <p:spPr bwMode="gray">
          <a:xfrm>
            <a:off x="8401640" y="3373051"/>
            <a:ext cx="55779" cy="25705"/>
          </a:xfrm>
          <a:custGeom>
            <a:avLst/>
            <a:gdLst>
              <a:gd name="T0" fmla="*/ 33 w 33"/>
              <a:gd name="T1" fmla="*/ 14 h 15"/>
              <a:gd name="T2" fmla="*/ 33 w 33"/>
              <a:gd name="T3" fmla="*/ 14 h 15"/>
              <a:gd name="T4" fmla="*/ 29 w 33"/>
              <a:gd name="T5" fmla="*/ 15 h 15"/>
              <a:gd name="T6" fmla="*/ 24 w 33"/>
              <a:gd name="T7" fmla="*/ 14 h 15"/>
              <a:gd name="T8" fmla="*/ 16 w 33"/>
              <a:gd name="T9" fmla="*/ 10 h 15"/>
              <a:gd name="T10" fmla="*/ 1 w 33"/>
              <a:gd name="T11" fmla="*/ 1 h 15"/>
              <a:gd name="T12" fmla="*/ 1 w 33"/>
              <a:gd name="T13" fmla="*/ 1 h 15"/>
              <a:gd name="T14" fmla="*/ 0 w 33"/>
              <a:gd name="T15" fmla="*/ 1 h 15"/>
              <a:gd name="T16" fmla="*/ 0 w 33"/>
              <a:gd name="T17" fmla="*/ 0 h 15"/>
              <a:gd name="T18" fmla="*/ 3 w 33"/>
              <a:gd name="T19" fmla="*/ 0 h 15"/>
              <a:gd name="T20" fmla="*/ 11 w 33"/>
              <a:gd name="T21" fmla="*/ 0 h 15"/>
              <a:gd name="T22" fmla="*/ 19 w 33"/>
              <a:gd name="T23" fmla="*/ 3 h 15"/>
              <a:gd name="T24" fmla="*/ 19 w 33"/>
              <a:gd name="T25" fmla="*/ 3 h 15"/>
              <a:gd name="T26" fmla="*/ 25 w 33"/>
              <a:gd name="T27" fmla="*/ 6 h 15"/>
              <a:gd name="T28" fmla="*/ 30 w 33"/>
              <a:gd name="T29" fmla="*/ 10 h 15"/>
              <a:gd name="T30" fmla="*/ 33 w 33"/>
              <a:gd name="T31" fmla="*/ 12 h 15"/>
              <a:gd name="T32" fmla="*/ 33 w 33"/>
              <a:gd name="T33" fmla="*/ 14 h 15"/>
              <a:gd name="T34" fmla="*/ 33 w 33"/>
              <a:gd name="T3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15">
                <a:moveTo>
                  <a:pt x="33" y="14"/>
                </a:moveTo>
                <a:lnTo>
                  <a:pt x="33" y="14"/>
                </a:lnTo>
                <a:lnTo>
                  <a:pt x="29" y="15"/>
                </a:lnTo>
                <a:lnTo>
                  <a:pt x="24" y="14"/>
                </a:lnTo>
                <a:lnTo>
                  <a:pt x="16" y="10"/>
                </a:lnTo>
                <a:lnTo>
                  <a:pt x="1" y="1"/>
                </a:lnTo>
                <a:lnTo>
                  <a:pt x="1" y="1"/>
                </a:lnTo>
                <a:lnTo>
                  <a:pt x="0" y="1"/>
                </a:lnTo>
                <a:lnTo>
                  <a:pt x="0" y="0"/>
                </a:lnTo>
                <a:lnTo>
                  <a:pt x="3" y="0"/>
                </a:lnTo>
                <a:lnTo>
                  <a:pt x="11" y="0"/>
                </a:lnTo>
                <a:lnTo>
                  <a:pt x="19" y="3"/>
                </a:lnTo>
                <a:lnTo>
                  <a:pt x="19" y="3"/>
                </a:lnTo>
                <a:lnTo>
                  <a:pt x="25" y="6"/>
                </a:lnTo>
                <a:lnTo>
                  <a:pt x="30" y="10"/>
                </a:lnTo>
                <a:lnTo>
                  <a:pt x="33" y="12"/>
                </a:lnTo>
                <a:lnTo>
                  <a:pt x="33" y="14"/>
                </a:lnTo>
                <a:lnTo>
                  <a:pt x="33" y="1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7" name="Freeform 1366"/>
          <p:cNvSpPr>
            <a:spLocks/>
          </p:cNvSpPr>
          <p:nvPr/>
        </p:nvSpPr>
        <p:spPr bwMode="gray">
          <a:xfrm>
            <a:off x="8080489" y="4116780"/>
            <a:ext cx="10141" cy="13709"/>
          </a:xfrm>
          <a:custGeom>
            <a:avLst/>
            <a:gdLst>
              <a:gd name="T0" fmla="*/ 6 w 6"/>
              <a:gd name="T1" fmla="*/ 7 h 8"/>
              <a:gd name="T2" fmla="*/ 6 w 6"/>
              <a:gd name="T3" fmla="*/ 7 h 8"/>
              <a:gd name="T4" fmla="*/ 4 w 6"/>
              <a:gd name="T5" fmla="*/ 8 h 8"/>
              <a:gd name="T6" fmla="*/ 2 w 6"/>
              <a:gd name="T7" fmla="*/ 7 h 8"/>
              <a:gd name="T8" fmla="*/ 1 w 6"/>
              <a:gd name="T9" fmla="*/ 6 h 8"/>
              <a:gd name="T10" fmla="*/ 0 w 6"/>
              <a:gd name="T11" fmla="*/ 4 h 8"/>
              <a:gd name="T12" fmla="*/ 0 w 6"/>
              <a:gd name="T13" fmla="*/ 4 h 8"/>
              <a:gd name="T14" fmla="*/ 0 w 6"/>
              <a:gd name="T15" fmla="*/ 1 h 8"/>
              <a:gd name="T16" fmla="*/ 0 w 6"/>
              <a:gd name="T17" fmla="*/ 0 h 8"/>
              <a:gd name="T18" fmla="*/ 2 w 6"/>
              <a:gd name="T19" fmla="*/ 0 h 8"/>
              <a:gd name="T20" fmla="*/ 2 w 6"/>
              <a:gd name="T21" fmla="*/ 0 h 8"/>
              <a:gd name="T22" fmla="*/ 5 w 6"/>
              <a:gd name="T23" fmla="*/ 1 h 8"/>
              <a:gd name="T24" fmla="*/ 6 w 6"/>
              <a:gd name="T25" fmla="*/ 3 h 8"/>
              <a:gd name="T26" fmla="*/ 6 w 6"/>
              <a:gd name="T27" fmla="*/ 6 h 8"/>
              <a:gd name="T28" fmla="*/ 6 w 6"/>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8">
                <a:moveTo>
                  <a:pt x="6" y="7"/>
                </a:moveTo>
                <a:lnTo>
                  <a:pt x="6" y="7"/>
                </a:lnTo>
                <a:lnTo>
                  <a:pt x="4" y="8"/>
                </a:lnTo>
                <a:lnTo>
                  <a:pt x="2" y="7"/>
                </a:lnTo>
                <a:lnTo>
                  <a:pt x="1" y="6"/>
                </a:lnTo>
                <a:lnTo>
                  <a:pt x="0" y="4"/>
                </a:lnTo>
                <a:lnTo>
                  <a:pt x="0" y="4"/>
                </a:lnTo>
                <a:lnTo>
                  <a:pt x="0" y="1"/>
                </a:lnTo>
                <a:lnTo>
                  <a:pt x="0" y="0"/>
                </a:lnTo>
                <a:lnTo>
                  <a:pt x="2" y="0"/>
                </a:lnTo>
                <a:lnTo>
                  <a:pt x="2" y="0"/>
                </a:lnTo>
                <a:lnTo>
                  <a:pt x="5" y="1"/>
                </a:lnTo>
                <a:lnTo>
                  <a:pt x="6" y="3"/>
                </a:lnTo>
                <a:lnTo>
                  <a:pt x="6" y="6"/>
                </a:lnTo>
                <a:lnTo>
                  <a:pt x="6"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8" name="Freeform 1368"/>
          <p:cNvSpPr>
            <a:spLocks/>
          </p:cNvSpPr>
          <p:nvPr/>
        </p:nvSpPr>
        <p:spPr bwMode="gray">
          <a:xfrm>
            <a:off x="8088941" y="4137344"/>
            <a:ext cx="6761" cy="6854"/>
          </a:xfrm>
          <a:custGeom>
            <a:avLst/>
            <a:gdLst>
              <a:gd name="T0" fmla="*/ 1 w 4"/>
              <a:gd name="T1" fmla="*/ 4 h 4"/>
              <a:gd name="T2" fmla="*/ 1 w 4"/>
              <a:gd name="T3" fmla="*/ 4 h 4"/>
              <a:gd name="T4" fmla="*/ 0 w 4"/>
              <a:gd name="T5" fmla="*/ 4 h 4"/>
              <a:gd name="T6" fmla="*/ 0 w 4"/>
              <a:gd name="T7" fmla="*/ 2 h 4"/>
              <a:gd name="T8" fmla="*/ 0 w 4"/>
              <a:gd name="T9" fmla="*/ 0 h 4"/>
              <a:gd name="T10" fmla="*/ 2 w 4"/>
              <a:gd name="T11" fmla="*/ 0 h 4"/>
              <a:gd name="T12" fmla="*/ 2 w 4"/>
              <a:gd name="T13" fmla="*/ 0 h 4"/>
              <a:gd name="T14" fmla="*/ 2 w 4"/>
              <a:gd name="T15" fmla="*/ 0 h 4"/>
              <a:gd name="T16" fmla="*/ 4 w 4"/>
              <a:gd name="T17" fmla="*/ 1 h 4"/>
              <a:gd name="T18" fmla="*/ 2 w 4"/>
              <a:gd name="T19" fmla="*/ 2 h 4"/>
              <a:gd name="T20" fmla="*/ 1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1" y="4"/>
                </a:moveTo>
                <a:lnTo>
                  <a:pt x="1" y="4"/>
                </a:lnTo>
                <a:lnTo>
                  <a:pt x="0" y="4"/>
                </a:lnTo>
                <a:lnTo>
                  <a:pt x="0" y="2"/>
                </a:lnTo>
                <a:lnTo>
                  <a:pt x="0" y="0"/>
                </a:lnTo>
                <a:lnTo>
                  <a:pt x="2" y="0"/>
                </a:lnTo>
                <a:lnTo>
                  <a:pt x="2" y="0"/>
                </a:lnTo>
                <a:lnTo>
                  <a:pt x="2" y="0"/>
                </a:lnTo>
                <a:lnTo>
                  <a:pt x="4" y="1"/>
                </a:lnTo>
                <a:lnTo>
                  <a:pt x="2" y="2"/>
                </a:lnTo>
                <a:lnTo>
                  <a:pt x="1"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9" name="Freeform 1342"/>
          <p:cNvSpPr>
            <a:spLocks/>
          </p:cNvSpPr>
          <p:nvPr/>
        </p:nvSpPr>
        <p:spPr bwMode="gray">
          <a:xfrm>
            <a:off x="8158242" y="6162894"/>
            <a:ext cx="57469" cy="49696"/>
          </a:xfrm>
          <a:custGeom>
            <a:avLst/>
            <a:gdLst>
              <a:gd name="T0" fmla="*/ 29 w 34"/>
              <a:gd name="T1" fmla="*/ 29 h 29"/>
              <a:gd name="T2" fmla="*/ 29 w 34"/>
              <a:gd name="T3" fmla="*/ 29 h 29"/>
              <a:gd name="T4" fmla="*/ 23 w 34"/>
              <a:gd name="T5" fmla="*/ 26 h 29"/>
              <a:gd name="T6" fmla="*/ 18 w 34"/>
              <a:gd name="T7" fmla="*/ 22 h 29"/>
              <a:gd name="T8" fmla="*/ 18 w 34"/>
              <a:gd name="T9" fmla="*/ 22 h 29"/>
              <a:gd name="T10" fmla="*/ 14 w 34"/>
              <a:gd name="T11" fmla="*/ 17 h 29"/>
              <a:gd name="T12" fmla="*/ 14 w 34"/>
              <a:gd name="T13" fmla="*/ 15 h 29"/>
              <a:gd name="T14" fmla="*/ 14 w 34"/>
              <a:gd name="T15" fmla="*/ 15 h 29"/>
              <a:gd name="T16" fmla="*/ 14 w 34"/>
              <a:gd name="T17" fmla="*/ 13 h 29"/>
              <a:gd name="T18" fmla="*/ 13 w 34"/>
              <a:gd name="T19" fmla="*/ 12 h 29"/>
              <a:gd name="T20" fmla="*/ 11 w 34"/>
              <a:gd name="T21" fmla="*/ 10 h 29"/>
              <a:gd name="T22" fmla="*/ 11 w 34"/>
              <a:gd name="T23" fmla="*/ 10 h 29"/>
              <a:gd name="T24" fmla="*/ 8 w 34"/>
              <a:gd name="T25" fmla="*/ 10 h 29"/>
              <a:gd name="T26" fmla="*/ 4 w 34"/>
              <a:gd name="T27" fmla="*/ 6 h 29"/>
              <a:gd name="T28" fmla="*/ 4 w 34"/>
              <a:gd name="T29" fmla="*/ 6 h 29"/>
              <a:gd name="T30" fmla="*/ 1 w 34"/>
              <a:gd name="T31" fmla="*/ 2 h 29"/>
              <a:gd name="T32" fmla="*/ 0 w 34"/>
              <a:gd name="T33" fmla="*/ 0 h 29"/>
              <a:gd name="T34" fmla="*/ 1 w 34"/>
              <a:gd name="T35" fmla="*/ 0 h 29"/>
              <a:gd name="T36" fmla="*/ 1 w 34"/>
              <a:gd name="T37" fmla="*/ 0 h 29"/>
              <a:gd name="T38" fmla="*/ 9 w 34"/>
              <a:gd name="T39" fmla="*/ 4 h 29"/>
              <a:gd name="T40" fmla="*/ 18 w 34"/>
              <a:gd name="T41" fmla="*/ 10 h 29"/>
              <a:gd name="T42" fmla="*/ 18 w 34"/>
              <a:gd name="T43" fmla="*/ 10 h 29"/>
              <a:gd name="T44" fmla="*/ 28 w 34"/>
              <a:gd name="T45" fmla="*/ 17 h 29"/>
              <a:gd name="T46" fmla="*/ 33 w 34"/>
              <a:gd name="T47" fmla="*/ 20 h 29"/>
              <a:gd name="T48" fmla="*/ 34 w 34"/>
              <a:gd name="T49" fmla="*/ 22 h 29"/>
              <a:gd name="T50" fmla="*/ 34 w 34"/>
              <a:gd name="T51" fmla="*/ 22 h 29"/>
              <a:gd name="T52" fmla="*/ 33 w 34"/>
              <a:gd name="T53" fmla="*/ 27 h 29"/>
              <a:gd name="T54" fmla="*/ 30 w 34"/>
              <a:gd name="T55" fmla="*/ 28 h 29"/>
              <a:gd name="T56" fmla="*/ 29 w 34"/>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9">
                <a:moveTo>
                  <a:pt x="29" y="29"/>
                </a:moveTo>
                <a:lnTo>
                  <a:pt x="29" y="29"/>
                </a:lnTo>
                <a:lnTo>
                  <a:pt x="23" y="26"/>
                </a:lnTo>
                <a:lnTo>
                  <a:pt x="18" y="22"/>
                </a:lnTo>
                <a:lnTo>
                  <a:pt x="18" y="22"/>
                </a:lnTo>
                <a:lnTo>
                  <a:pt x="14" y="17"/>
                </a:lnTo>
                <a:lnTo>
                  <a:pt x="14" y="15"/>
                </a:lnTo>
                <a:lnTo>
                  <a:pt x="14" y="15"/>
                </a:lnTo>
                <a:lnTo>
                  <a:pt x="14" y="13"/>
                </a:lnTo>
                <a:lnTo>
                  <a:pt x="13" y="12"/>
                </a:lnTo>
                <a:lnTo>
                  <a:pt x="11" y="10"/>
                </a:lnTo>
                <a:lnTo>
                  <a:pt x="11" y="10"/>
                </a:lnTo>
                <a:lnTo>
                  <a:pt x="8" y="10"/>
                </a:lnTo>
                <a:lnTo>
                  <a:pt x="4" y="6"/>
                </a:lnTo>
                <a:lnTo>
                  <a:pt x="4" y="6"/>
                </a:lnTo>
                <a:lnTo>
                  <a:pt x="1" y="2"/>
                </a:lnTo>
                <a:lnTo>
                  <a:pt x="0" y="0"/>
                </a:lnTo>
                <a:lnTo>
                  <a:pt x="1" y="0"/>
                </a:lnTo>
                <a:lnTo>
                  <a:pt x="1" y="0"/>
                </a:lnTo>
                <a:lnTo>
                  <a:pt x="9" y="4"/>
                </a:lnTo>
                <a:lnTo>
                  <a:pt x="18" y="10"/>
                </a:lnTo>
                <a:lnTo>
                  <a:pt x="18" y="10"/>
                </a:lnTo>
                <a:lnTo>
                  <a:pt x="28" y="17"/>
                </a:lnTo>
                <a:lnTo>
                  <a:pt x="33" y="20"/>
                </a:lnTo>
                <a:lnTo>
                  <a:pt x="34" y="22"/>
                </a:lnTo>
                <a:lnTo>
                  <a:pt x="34" y="22"/>
                </a:lnTo>
                <a:lnTo>
                  <a:pt x="33" y="27"/>
                </a:lnTo>
                <a:lnTo>
                  <a:pt x="30" y="28"/>
                </a:lnTo>
                <a:lnTo>
                  <a:pt x="29" y="2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0" name="Freeform 1344"/>
          <p:cNvSpPr>
            <a:spLocks/>
          </p:cNvSpPr>
          <p:nvPr/>
        </p:nvSpPr>
        <p:spPr bwMode="gray">
          <a:xfrm>
            <a:off x="8487844" y="6101202"/>
            <a:ext cx="33805" cy="32559"/>
          </a:xfrm>
          <a:custGeom>
            <a:avLst/>
            <a:gdLst>
              <a:gd name="T0" fmla="*/ 11 w 20"/>
              <a:gd name="T1" fmla="*/ 16 h 19"/>
              <a:gd name="T2" fmla="*/ 11 w 20"/>
              <a:gd name="T3" fmla="*/ 16 h 19"/>
              <a:gd name="T4" fmla="*/ 6 w 20"/>
              <a:gd name="T5" fmla="*/ 17 h 19"/>
              <a:gd name="T6" fmla="*/ 3 w 20"/>
              <a:gd name="T7" fmla="*/ 19 h 19"/>
              <a:gd name="T8" fmla="*/ 0 w 20"/>
              <a:gd name="T9" fmla="*/ 19 h 19"/>
              <a:gd name="T10" fmla="*/ 0 w 20"/>
              <a:gd name="T11" fmla="*/ 19 h 19"/>
              <a:gd name="T12" fmla="*/ 0 w 20"/>
              <a:gd name="T13" fmla="*/ 16 h 19"/>
              <a:gd name="T14" fmla="*/ 2 w 20"/>
              <a:gd name="T15" fmla="*/ 15 h 19"/>
              <a:gd name="T16" fmla="*/ 5 w 20"/>
              <a:gd name="T17" fmla="*/ 10 h 19"/>
              <a:gd name="T18" fmla="*/ 5 w 20"/>
              <a:gd name="T19" fmla="*/ 10 h 19"/>
              <a:gd name="T20" fmla="*/ 4 w 20"/>
              <a:gd name="T21" fmla="*/ 9 h 19"/>
              <a:gd name="T22" fmla="*/ 3 w 20"/>
              <a:gd name="T23" fmla="*/ 6 h 19"/>
              <a:gd name="T24" fmla="*/ 2 w 20"/>
              <a:gd name="T25" fmla="*/ 4 h 19"/>
              <a:gd name="T26" fmla="*/ 2 w 20"/>
              <a:gd name="T27" fmla="*/ 3 h 19"/>
              <a:gd name="T28" fmla="*/ 2 w 20"/>
              <a:gd name="T29" fmla="*/ 3 h 19"/>
              <a:gd name="T30" fmla="*/ 3 w 20"/>
              <a:gd name="T31" fmla="*/ 1 h 19"/>
              <a:gd name="T32" fmla="*/ 4 w 20"/>
              <a:gd name="T33" fmla="*/ 0 h 19"/>
              <a:gd name="T34" fmla="*/ 6 w 20"/>
              <a:gd name="T35" fmla="*/ 0 h 19"/>
              <a:gd name="T36" fmla="*/ 9 w 20"/>
              <a:gd name="T37" fmla="*/ 1 h 19"/>
              <a:gd name="T38" fmla="*/ 9 w 20"/>
              <a:gd name="T39" fmla="*/ 1 h 19"/>
              <a:gd name="T40" fmla="*/ 11 w 20"/>
              <a:gd name="T41" fmla="*/ 3 h 19"/>
              <a:gd name="T42" fmla="*/ 13 w 20"/>
              <a:gd name="T43" fmla="*/ 4 h 19"/>
              <a:gd name="T44" fmla="*/ 14 w 20"/>
              <a:gd name="T45" fmla="*/ 3 h 19"/>
              <a:gd name="T46" fmla="*/ 14 w 20"/>
              <a:gd name="T47" fmla="*/ 3 h 19"/>
              <a:gd name="T48" fmla="*/ 18 w 20"/>
              <a:gd name="T49" fmla="*/ 0 h 19"/>
              <a:gd name="T50" fmla="*/ 19 w 20"/>
              <a:gd name="T51" fmla="*/ 0 h 19"/>
              <a:gd name="T52" fmla="*/ 20 w 20"/>
              <a:gd name="T53" fmla="*/ 1 h 19"/>
              <a:gd name="T54" fmla="*/ 20 w 20"/>
              <a:gd name="T55" fmla="*/ 1 h 19"/>
              <a:gd name="T56" fmla="*/ 20 w 20"/>
              <a:gd name="T57" fmla="*/ 3 h 19"/>
              <a:gd name="T58" fmla="*/ 19 w 20"/>
              <a:gd name="T59" fmla="*/ 5 h 19"/>
              <a:gd name="T60" fmla="*/ 16 w 20"/>
              <a:gd name="T61" fmla="*/ 9 h 19"/>
              <a:gd name="T62" fmla="*/ 16 w 20"/>
              <a:gd name="T63" fmla="*/ 9 h 19"/>
              <a:gd name="T64" fmla="*/ 14 w 20"/>
              <a:gd name="T65" fmla="*/ 13 h 19"/>
              <a:gd name="T66" fmla="*/ 11 w 20"/>
              <a:gd name="T6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9">
                <a:moveTo>
                  <a:pt x="11" y="16"/>
                </a:moveTo>
                <a:lnTo>
                  <a:pt x="11" y="16"/>
                </a:lnTo>
                <a:lnTo>
                  <a:pt x="6" y="17"/>
                </a:lnTo>
                <a:lnTo>
                  <a:pt x="3" y="19"/>
                </a:lnTo>
                <a:lnTo>
                  <a:pt x="0" y="19"/>
                </a:lnTo>
                <a:lnTo>
                  <a:pt x="0" y="19"/>
                </a:lnTo>
                <a:lnTo>
                  <a:pt x="0" y="16"/>
                </a:lnTo>
                <a:lnTo>
                  <a:pt x="2" y="15"/>
                </a:lnTo>
                <a:lnTo>
                  <a:pt x="5" y="10"/>
                </a:lnTo>
                <a:lnTo>
                  <a:pt x="5" y="10"/>
                </a:lnTo>
                <a:lnTo>
                  <a:pt x="4" y="9"/>
                </a:lnTo>
                <a:lnTo>
                  <a:pt x="3" y="6"/>
                </a:lnTo>
                <a:lnTo>
                  <a:pt x="2" y="4"/>
                </a:lnTo>
                <a:lnTo>
                  <a:pt x="2" y="3"/>
                </a:lnTo>
                <a:lnTo>
                  <a:pt x="2" y="3"/>
                </a:lnTo>
                <a:lnTo>
                  <a:pt x="3" y="1"/>
                </a:lnTo>
                <a:lnTo>
                  <a:pt x="4" y="0"/>
                </a:lnTo>
                <a:lnTo>
                  <a:pt x="6" y="0"/>
                </a:lnTo>
                <a:lnTo>
                  <a:pt x="9" y="1"/>
                </a:lnTo>
                <a:lnTo>
                  <a:pt x="9" y="1"/>
                </a:lnTo>
                <a:lnTo>
                  <a:pt x="11" y="3"/>
                </a:lnTo>
                <a:lnTo>
                  <a:pt x="13" y="4"/>
                </a:lnTo>
                <a:lnTo>
                  <a:pt x="14" y="3"/>
                </a:lnTo>
                <a:lnTo>
                  <a:pt x="14" y="3"/>
                </a:lnTo>
                <a:lnTo>
                  <a:pt x="18" y="0"/>
                </a:lnTo>
                <a:lnTo>
                  <a:pt x="19" y="0"/>
                </a:lnTo>
                <a:lnTo>
                  <a:pt x="20" y="1"/>
                </a:lnTo>
                <a:lnTo>
                  <a:pt x="20" y="1"/>
                </a:lnTo>
                <a:lnTo>
                  <a:pt x="20" y="3"/>
                </a:lnTo>
                <a:lnTo>
                  <a:pt x="19" y="5"/>
                </a:lnTo>
                <a:lnTo>
                  <a:pt x="16" y="9"/>
                </a:lnTo>
                <a:lnTo>
                  <a:pt x="16" y="9"/>
                </a:lnTo>
                <a:lnTo>
                  <a:pt x="14" y="13"/>
                </a:lnTo>
                <a:lnTo>
                  <a:pt x="11"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1" name="Freeform 1263"/>
          <p:cNvSpPr>
            <a:spLocks/>
          </p:cNvSpPr>
          <p:nvPr/>
        </p:nvSpPr>
        <p:spPr bwMode="gray">
          <a:xfrm>
            <a:off x="9474959" y="1590841"/>
            <a:ext cx="11832" cy="18851"/>
          </a:xfrm>
          <a:custGeom>
            <a:avLst/>
            <a:gdLst>
              <a:gd name="T0" fmla="*/ 1 w 7"/>
              <a:gd name="T1" fmla="*/ 11 h 11"/>
              <a:gd name="T2" fmla="*/ 1 w 7"/>
              <a:gd name="T3" fmla="*/ 11 h 11"/>
              <a:gd name="T4" fmla="*/ 0 w 7"/>
              <a:gd name="T5" fmla="*/ 8 h 11"/>
              <a:gd name="T6" fmla="*/ 0 w 7"/>
              <a:gd name="T7" fmla="*/ 5 h 11"/>
              <a:gd name="T8" fmla="*/ 1 w 7"/>
              <a:gd name="T9" fmla="*/ 0 h 11"/>
              <a:gd name="T10" fmla="*/ 2 w 7"/>
              <a:gd name="T11" fmla="*/ 0 h 11"/>
              <a:gd name="T12" fmla="*/ 4 w 7"/>
              <a:gd name="T13" fmla="*/ 0 h 11"/>
              <a:gd name="T14" fmla="*/ 4 w 7"/>
              <a:gd name="T15" fmla="*/ 0 h 11"/>
              <a:gd name="T16" fmla="*/ 6 w 7"/>
              <a:gd name="T17" fmla="*/ 0 h 11"/>
              <a:gd name="T18" fmla="*/ 7 w 7"/>
              <a:gd name="T19" fmla="*/ 2 h 11"/>
              <a:gd name="T20" fmla="*/ 6 w 7"/>
              <a:gd name="T21" fmla="*/ 5 h 11"/>
              <a:gd name="T22" fmla="*/ 5 w 7"/>
              <a:gd name="T23" fmla="*/ 8 h 11"/>
              <a:gd name="T24" fmla="*/ 1 w 7"/>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1" y="11"/>
                </a:moveTo>
                <a:lnTo>
                  <a:pt x="1" y="11"/>
                </a:lnTo>
                <a:lnTo>
                  <a:pt x="0" y="8"/>
                </a:lnTo>
                <a:lnTo>
                  <a:pt x="0" y="5"/>
                </a:lnTo>
                <a:lnTo>
                  <a:pt x="1" y="0"/>
                </a:lnTo>
                <a:lnTo>
                  <a:pt x="2" y="0"/>
                </a:lnTo>
                <a:lnTo>
                  <a:pt x="4" y="0"/>
                </a:lnTo>
                <a:lnTo>
                  <a:pt x="4" y="0"/>
                </a:lnTo>
                <a:lnTo>
                  <a:pt x="6" y="0"/>
                </a:lnTo>
                <a:lnTo>
                  <a:pt x="7" y="2"/>
                </a:lnTo>
                <a:lnTo>
                  <a:pt x="6" y="5"/>
                </a:lnTo>
                <a:lnTo>
                  <a:pt x="5" y="8"/>
                </a:lnTo>
                <a:lnTo>
                  <a:pt x="1" y="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2" name="Freeform 1265"/>
          <p:cNvSpPr>
            <a:spLocks/>
          </p:cNvSpPr>
          <p:nvPr/>
        </p:nvSpPr>
        <p:spPr bwMode="gray">
          <a:xfrm>
            <a:off x="9439463" y="1626829"/>
            <a:ext cx="8451" cy="13709"/>
          </a:xfrm>
          <a:custGeom>
            <a:avLst/>
            <a:gdLst>
              <a:gd name="T0" fmla="*/ 1 w 5"/>
              <a:gd name="T1" fmla="*/ 8 h 8"/>
              <a:gd name="T2" fmla="*/ 1 w 5"/>
              <a:gd name="T3" fmla="*/ 8 h 8"/>
              <a:gd name="T4" fmla="*/ 0 w 5"/>
              <a:gd name="T5" fmla="*/ 7 h 8"/>
              <a:gd name="T6" fmla="*/ 0 w 5"/>
              <a:gd name="T7" fmla="*/ 6 h 8"/>
              <a:gd name="T8" fmla="*/ 0 w 5"/>
              <a:gd name="T9" fmla="*/ 3 h 8"/>
              <a:gd name="T10" fmla="*/ 2 w 5"/>
              <a:gd name="T11" fmla="*/ 0 h 8"/>
              <a:gd name="T12" fmla="*/ 5 w 5"/>
              <a:gd name="T13" fmla="*/ 0 h 8"/>
              <a:gd name="T14" fmla="*/ 5 w 5"/>
              <a:gd name="T15" fmla="*/ 0 h 8"/>
              <a:gd name="T16" fmla="*/ 5 w 5"/>
              <a:gd name="T17" fmla="*/ 0 h 8"/>
              <a:gd name="T18" fmla="*/ 5 w 5"/>
              <a:gd name="T19" fmla="*/ 1 h 8"/>
              <a:gd name="T20" fmla="*/ 5 w 5"/>
              <a:gd name="T21" fmla="*/ 5 h 8"/>
              <a:gd name="T22" fmla="*/ 4 w 5"/>
              <a:gd name="T23" fmla="*/ 8 h 8"/>
              <a:gd name="T24" fmla="*/ 2 w 5"/>
              <a:gd name="T25" fmla="*/ 8 h 8"/>
              <a:gd name="T26" fmla="*/ 1 w 5"/>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8">
                <a:moveTo>
                  <a:pt x="1" y="8"/>
                </a:moveTo>
                <a:lnTo>
                  <a:pt x="1" y="8"/>
                </a:lnTo>
                <a:lnTo>
                  <a:pt x="0" y="7"/>
                </a:lnTo>
                <a:lnTo>
                  <a:pt x="0" y="6"/>
                </a:lnTo>
                <a:lnTo>
                  <a:pt x="0" y="3"/>
                </a:lnTo>
                <a:lnTo>
                  <a:pt x="2" y="0"/>
                </a:lnTo>
                <a:lnTo>
                  <a:pt x="5" y="0"/>
                </a:lnTo>
                <a:lnTo>
                  <a:pt x="5" y="0"/>
                </a:lnTo>
                <a:lnTo>
                  <a:pt x="5" y="0"/>
                </a:lnTo>
                <a:lnTo>
                  <a:pt x="5" y="1"/>
                </a:lnTo>
                <a:lnTo>
                  <a:pt x="5" y="5"/>
                </a:lnTo>
                <a:lnTo>
                  <a:pt x="4" y="8"/>
                </a:lnTo>
                <a:lnTo>
                  <a:pt x="2" y="8"/>
                </a:lnTo>
                <a:lnTo>
                  <a:pt x="1"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3" name="Freeform 1259"/>
          <p:cNvSpPr>
            <a:spLocks/>
          </p:cNvSpPr>
          <p:nvPr/>
        </p:nvSpPr>
        <p:spPr bwMode="gray">
          <a:xfrm>
            <a:off x="9447915" y="1863313"/>
            <a:ext cx="16903" cy="47983"/>
          </a:xfrm>
          <a:custGeom>
            <a:avLst/>
            <a:gdLst>
              <a:gd name="T0" fmla="*/ 10 w 10"/>
              <a:gd name="T1" fmla="*/ 28 h 28"/>
              <a:gd name="T2" fmla="*/ 10 w 10"/>
              <a:gd name="T3" fmla="*/ 28 h 28"/>
              <a:gd name="T4" fmla="*/ 7 w 10"/>
              <a:gd name="T5" fmla="*/ 24 h 28"/>
              <a:gd name="T6" fmla="*/ 2 w 10"/>
              <a:gd name="T7" fmla="*/ 14 h 28"/>
              <a:gd name="T8" fmla="*/ 0 w 10"/>
              <a:gd name="T9" fmla="*/ 4 h 28"/>
              <a:gd name="T10" fmla="*/ 0 w 10"/>
              <a:gd name="T11" fmla="*/ 1 h 28"/>
              <a:gd name="T12" fmla="*/ 0 w 10"/>
              <a:gd name="T13" fmla="*/ 0 h 28"/>
              <a:gd name="T14" fmla="*/ 1 w 10"/>
              <a:gd name="T15" fmla="*/ 0 h 28"/>
              <a:gd name="T16" fmla="*/ 1 w 10"/>
              <a:gd name="T17" fmla="*/ 0 h 28"/>
              <a:gd name="T18" fmla="*/ 4 w 10"/>
              <a:gd name="T19" fmla="*/ 1 h 28"/>
              <a:gd name="T20" fmla="*/ 6 w 10"/>
              <a:gd name="T21" fmla="*/ 4 h 28"/>
              <a:gd name="T22" fmla="*/ 8 w 10"/>
              <a:gd name="T23" fmla="*/ 13 h 28"/>
              <a:gd name="T24" fmla="*/ 10 w 10"/>
              <a:gd name="T25" fmla="*/ 23 h 28"/>
              <a:gd name="T26" fmla="*/ 10 w 10"/>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8">
                <a:moveTo>
                  <a:pt x="10" y="28"/>
                </a:moveTo>
                <a:lnTo>
                  <a:pt x="10" y="28"/>
                </a:lnTo>
                <a:lnTo>
                  <a:pt x="7" y="24"/>
                </a:lnTo>
                <a:lnTo>
                  <a:pt x="2" y="14"/>
                </a:lnTo>
                <a:lnTo>
                  <a:pt x="0" y="4"/>
                </a:lnTo>
                <a:lnTo>
                  <a:pt x="0" y="1"/>
                </a:lnTo>
                <a:lnTo>
                  <a:pt x="0" y="0"/>
                </a:lnTo>
                <a:lnTo>
                  <a:pt x="1" y="0"/>
                </a:lnTo>
                <a:lnTo>
                  <a:pt x="1" y="0"/>
                </a:lnTo>
                <a:lnTo>
                  <a:pt x="4" y="1"/>
                </a:lnTo>
                <a:lnTo>
                  <a:pt x="6" y="4"/>
                </a:lnTo>
                <a:lnTo>
                  <a:pt x="8" y="13"/>
                </a:lnTo>
                <a:lnTo>
                  <a:pt x="10" y="23"/>
                </a:lnTo>
                <a:lnTo>
                  <a:pt x="10" y="2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4" name="Freeform 69"/>
          <p:cNvSpPr>
            <a:spLocks/>
          </p:cNvSpPr>
          <p:nvPr/>
        </p:nvSpPr>
        <p:spPr bwMode="gray">
          <a:xfrm>
            <a:off x="7867334" y="1594241"/>
            <a:ext cx="30425" cy="18850"/>
          </a:xfrm>
          <a:custGeom>
            <a:avLst/>
            <a:gdLst>
              <a:gd name="T0" fmla="*/ 16 w 18"/>
              <a:gd name="T1" fmla="*/ 0 h 11"/>
              <a:gd name="T2" fmla="*/ 16 w 18"/>
              <a:gd name="T3" fmla="*/ 0 h 11"/>
              <a:gd name="T4" fmla="*/ 10 w 18"/>
              <a:gd name="T5" fmla="*/ 3 h 11"/>
              <a:gd name="T6" fmla="*/ 7 w 18"/>
              <a:gd name="T7" fmla="*/ 3 h 11"/>
              <a:gd name="T8" fmla="*/ 5 w 18"/>
              <a:gd name="T9" fmla="*/ 5 h 11"/>
              <a:gd name="T10" fmla="*/ 5 w 18"/>
              <a:gd name="T11" fmla="*/ 5 h 11"/>
              <a:gd name="T12" fmla="*/ 2 w 18"/>
              <a:gd name="T13" fmla="*/ 9 h 11"/>
              <a:gd name="T14" fmla="*/ 0 w 18"/>
              <a:gd name="T15" fmla="*/ 11 h 11"/>
              <a:gd name="T16" fmla="*/ 0 w 18"/>
              <a:gd name="T17" fmla="*/ 11 h 11"/>
              <a:gd name="T18" fmla="*/ 2 w 18"/>
              <a:gd name="T19" fmla="*/ 11 h 11"/>
              <a:gd name="T20" fmla="*/ 2 w 18"/>
              <a:gd name="T21" fmla="*/ 11 h 11"/>
              <a:gd name="T22" fmla="*/ 4 w 18"/>
              <a:gd name="T23" fmla="*/ 11 h 11"/>
              <a:gd name="T24" fmla="*/ 8 w 18"/>
              <a:gd name="T25" fmla="*/ 10 h 11"/>
              <a:gd name="T26" fmla="*/ 13 w 18"/>
              <a:gd name="T27" fmla="*/ 8 h 11"/>
              <a:gd name="T28" fmla="*/ 13 w 18"/>
              <a:gd name="T29" fmla="*/ 8 h 11"/>
              <a:gd name="T30" fmla="*/ 15 w 18"/>
              <a:gd name="T31" fmla="*/ 6 h 11"/>
              <a:gd name="T32" fmla="*/ 16 w 18"/>
              <a:gd name="T33" fmla="*/ 4 h 11"/>
              <a:gd name="T34" fmla="*/ 18 w 18"/>
              <a:gd name="T35" fmla="*/ 1 h 11"/>
              <a:gd name="T36" fmla="*/ 16 w 18"/>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1">
                <a:moveTo>
                  <a:pt x="16" y="0"/>
                </a:moveTo>
                <a:lnTo>
                  <a:pt x="16" y="0"/>
                </a:lnTo>
                <a:lnTo>
                  <a:pt x="10" y="3"/>
                </a:lnTo>
                <a:lnTo>
                  <a:pt x="7" y="3"/>
                </a:lnTo>
                <a:lnTo>
                  <a:pt x="5" y="5"/>
                </a:lnTo>
                <a:lnTo>
                  <a:pt x="5" y="5"/>
                </a:lnTo>
                <a:lnTo>
                  <a:pt x="2" y="9"/>
                </a:lnTo>
                <a:lnTo>
                  <a:pt x="0" y="11"/>
                </a:lnTo>
                <a:lnTo>
                  <a:pt x="0" y="11"/>
                </a:lnTo>
                <a:lnTo>
                  <a:pt x="2" y="11"/>
                </a:lnTo>
                <a:lnTo>
                  <a:pt x="2" y="11"/>
                </a:lnTo>
                <a:lnTo>
                  <a:pt x="4" y="11"/>
                </a:lnTo>
                <a:lnTo>
                  <a:pt x="8" y="10"/>
                </a:lnTo>
                <a:lnTo>
                  <a:pt x="13" y="8"/>
                </a:lnTo>
                <a:lnTo>
                  <a:pt x="13" y="8"/>
                </a:lnTo>
                <a:lnTo>
                  <a:pt x="15" y="6"/>
                </a:lnTo>
                <a:lnTo>
                  <a:pt x="16" y="4"/>
                </a:lnTo>
                <a:lnTo>
                  <a:pt x="18" y="1"/>
                </a:lnTo>
                <a:lnTo>
                  <a:pt x="16"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5" name="Freeform 92"/>
          <p:cNvSpPr>
            <a:spLocks/>
          </p:cNvSpPr>
          <p:nvPr/>
        </p:nvSpPr>
        <p:spPr bwMode="gray">
          <a:xfrm>
            <a:off x="8612762" y="2373941"/>
            <a:ext cx="69303" cy="70259"/>
          </a:xfrm>
          <a:custGeom>
            <a:avLst/>
            <a:gdLst>
              <a:gd name="T0" fmla="*/ 40 w 41"/>
              <a:gd name="T1" fmla="*/ 28 h 41"/>
              <a:gd name="T2" fmla="*/ 40 w 41"/>
              <a:gd name="T3" fmla="*/ 28 h 41"/>
              <a:gd name="T4" fmla="*/ 37 w 41"/>
              <a:gd name="T5" fmla="*/ 32 h 41"/>
              <a:gd name="T6" fmla="*/ 31 w 41"/>
              <a:gd name="T7" fmla="*/ 36 h 41"/>
              <a:gd name="T8" fmla="*/ 24 w 41"/>
              <a:gd name="T9" fmla="*/ 40 h 41"/>
              <a:gd name="T10" fmla="*/ 21 w 41"/>
              <a:gd name="T11" fmla="*/ 41 h 41"/>
              <a:gd name="T12" fmla="*/ 17 w 41"/>
              <a:gd name="T13" fmla="*/ 41 h 41"/>
              <a:gd name="T14" fmla="*/ 17 w 41"/>
              <a:gd name="T15" fmla="*/ 41 h 41"/>
              <a:gd name="T16" fmla="*/ 15 w 41"/>
              <a:gd name="T17" fmla="*/ 39 h 41"/>
              <a:gd name="T18" fmla="*/ 14 w 41"/>
              <a:gd name="T19" fmla="*/ 36 h 41"/>
              <a:gd name="T20" fmla="*/ 12 w 41"/>
              <a:gd name="T21" fmla="*/ 34 h 41"/>
              <a:gd name="T22" fmla="*/ 11 w 41"/>
              <a:gd name="T23" fmla="*/ 33 h 41"/>
              <a:gd name="T24" fmla="*/ 11 w 41"/>
              <a:gd name="T25" fmla="*/ 33 h 41"/>
              <a:gd name="T26" fmla="*/ 4 w 41"/>
              <a:gd name="T27" fmla="*/ 32 h 41"/>
              <a:gd name="T28" fmla="*/ 3 w 41"/>
              <a:gd name="T29" fmla="*/ 30 h 41"/>
              <a:gd name="T30" fmla="*/ 1 w 41"/>
              <a:gd name="T31" fmla="*/ 29 h 41"/>
              <a:gd name="T32" fmla="*/ 1 w 41"/>
              <a:gd name="T33" fmla="*/ 29 h 41"/>
              <a:gd name="T34" fmla="*/ 5 w 41"/>
              <a:gd name="T35" fmla="*/ 27 h 41"/>
              <a:gd name="T36" fmla="*/ 6 w 41"/>
              <a:gd name="T37" fmla="*/ 25 h 41"/>
              <a:gd name="T38" fmla="*/ 5 w 41"/>
              <a:gd name="T39" fmla="*/ 24 h 41"/>
              <a:gd name="T40" fmla="*/ 5 w 41"/>
              <a:gd name="T41" fmla="*/ 24 h 41"/>
              <a:gd name="T42" fmla="*/ 1 w 41"/>
              <a:gd name="T43" fmla="*/ 20 h 41"/>
              <a:gd name="T44" fmla="*/ 0 w 41"/>
              <a:gd name="T45" fmla="*/ 18 h 41"/>
              <a:gd name="T46" fmla="*/ 3 w 41"/>
              <a:gd name="T47" fmla="*/ 17 h 41"/>
              <a:gd name="T48" fmla="*/ 3 w 41"/>
              <a:gd name="T49" fmla="*/ 17 h 41"/>
              <a:gd name="T50" fmla="*/ 8 w 41"/>
              <a:gd name="T51" fmla="*/ 17 h 41"/>
              <a:gd name="T52" fmla="*/ 9 w 41"/>
              <a:gd name="T53" fmla="*/ 16 h 41"/>
              <a:gd name="T54" fmla="*/ 8 w 41"/>
              <a:gd name="T55" fmla="*/ 14 h 41"/>
              <a:gd name="T56" fmla="*/ 8 w 41"/>
              <a:gd name="T57" fmla="*/ 14 h 41"/>
              <a:gd name="T58" fmla="*/ 3 w 41"/>
              <a:gd name="T59" fmla="*/ 8 h 41"/>
              <a:gd name="T60" fmla="*/ 1 w 41"/>
              <a:gd name="T61" fmla="*/ 4 h 41"/>
              <a:gd name="T62" fmla="*/ 3 w 41"/>
              <a:gd name="T63" fmla="*/ 3 h 41"/>
              <a:gd name="T64" fmla="*/ 3 w 41"/>
              <a:gd name="T65" fmla="*/ 2 h 41"/>
              <a:gd name="T66" fmla="*/ 3 w 41"/>
              <a:gd name="T67" fmla="*/ 2 h 41"/>
              <a:gd name="T68" fmla="*/ 8 w 41"/>
              <a:gd name="T69" fmla="*/ 0 h 41"/>
              <a:gd name="T70" fmla="*/ 9 w 41"/>
              <a:gd name="T71" fmla="*/ 1 h 41"/>
              <a:gd name="T72" fmla="*/ 10 w 41"/>
              <a:gd name="T73" fmla="*/ 2 h 41"/>
              <a:gd name="T74" fmla="*/ 10 w 41"/>
              <a:gd name="T75" fmla="*/ 2 h 41"/>
              <a:gd name="T76" fmla="*/ 12 w 41"/>
              <a:gd name="T77" fmla="*/ 2 h 41"/>
              <a:gd name="T78" fmla="*/ 15 w 41"/>
              <a:gd name="T79" fmla="*/ 2 h 41"/>
              <a:gd name="T80" fmla="*/ 17 w 41"/>
              <a:gd name="T81" fmla="*/ 2 h 41"/>
              <a:gd name="T82" fmla="*/ 20 w 41"/>
              <a:gd name="T83" fmla="*/ 3 h 41"/>
              <a:gd name="T84" fmla="*/ 20 w 41"/>
              <a:gd name="T85" fmla="*/ 3 h 41"/>
              <a:gd name="T86" fmla="*/ 25 w 41"/>
              <a:gd name="T87" fmla="*/ 7 h 41"/>
              <a:gd name="T88" fmla="*/ 28 w 41"/>
              <a:gd name="T89" fmla="*/ 13 h 41"/>
              <a:gd name="T90" fmla="*/ 28 w 41"/>
              <a:gd name="T91" fmla="*/ 13 h 41"/>
              <a:gd name="T92" fmla="*/ 32 w 41"/>
              <a:gd name="T93" fmla="*/ 17 h 41"/>
              <a:gd name="T94" fmla="*/ 36 w 41"/>
              <a:gd name="T95" fmla="*/ 20 h 41"/>
              <a:gd name="T96" fmla="*/ 40 w 41"/>
              <a:gd name="T97" fmla="*/ 24 h 41"/>
              <a:gd name="T98" fmla="*/ 41 w 41"/>
              <a:gd name="T99" fmla="*/ 25 h 41"/>
              <a:gd name="T100" fmla="*/ 40 w 41"/>
              <a:gd name="T10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 h="41">
                <a:moveTo>
                  <a:pt x="40" y="28"/>
                </a:moveTo>
                <a:lnTo>
                  <a:pt x="40" y="28"/>
                </a:lnTo>
                <a:lnTo>
                  <a:pt x="37" y="32"/>
                </a:lnTo>
                <a:lnTo>
                  <a:pt x="31" y="36"/>
                </a:lnTo>
                <a:lnTo>
                  <a:pt x="24" y="40"/>
                </a:lnTo>
                <a:lnTo>
                  <a:pt x="21" y="41"/>
                </a:lnTo>
                <a:lnTo>
                  <a:pt x="17" y="41"/>
                </a:lnTo>
                <a:lnTo>
                  <a:pt x="17" y="41"/>
                </a:lnTo>
                <a:lnTo>
                  <a:pt x="15" y="39"/>
                </a:lnTo>
                <a:lnTo>
                  <a:pt x="14" y="36"/>
                </a:lnTo>
                <a:lnTo>
                  <a:pt x="12" y="34"/>
                </a:lnTo>
                <a:lnTo>
                  <a:pt x="11" y="33"/>
                </a:lnTo>
                <a:lnTo>
                  <a:pt x="11" y="33"/>
                </a:lnTo>
                <a:lnTo>
                  <a:pt x="4" y="32"/>
                </a:lnTo>
                <a:lnTo>
                  <a:pt x="3" y="30"/>
                </a:lnTo>
                <a:lnTo>
                  <a:pt x="1" y="29"/>
                </a:lnTo>
                <a:lnTo>
                  <a:pt x="1" y="29"/>
                </a:lnTo>
                <a:lnTo>
                  <a:pt x="5" y="27"/>
                </a:lnTo>
                <a:lnTo>
                  <a:pt x="6" y="25"/>
                </a:lnTo>
                <a:lnTo>
                  <a:pt x="5" y="24"/>
                </a:lnTo>
                <a:lnTo>
                  <a:pt x="5" y="24"/>
                </a:lnTo>
                <a:lnTo>
                  <a:pt x="1" y="20"/>
                </a:lnTo>
                <a:lnTo>
                  <a:pt x="0" y="18"/>
                </a:lnTo>
                <a:lnTo>
                  <a:pt x="3" y="17"/>
                </a:lnTo>
                <a:lnTo>
                  <a:pt x="3" y="17"/>
                </a:lnTo>
                <a:lnTo>
                  <a:pt x="8" y="17"/>
                </a:lnTo>
                <a:lnTo>
                  <a:pt x="9" y="16"/>
                </a:lnTo>
                <a:lnTo>
                  <a:pt x="8" y="14"/>
                </a:lnTo>
                <a:lnTo>
                  <a:pt x="8" y="14"/>
                </a:lnTo>
                <a:lnTo>
                  <a:pt x="3" y="8"/>
                </a:lnTo>
                <a:lnTo>
                  <a:pt x="1" y="4"/>
                </a:lnTo>
                <a:lnTo>
                  <a:pt x="3" y="3"/>
                </a:lnTo>
                <a:lnTo>
                  <a:pt x="3" y="2"/>
                </a:lnTo>
                <a:lnTo>
                  <a:pt x="3" y="2"/>
                </a:lnTo>
                <a:lnTo>
                  <a:pt x="8" y="0"/>
                </a:lnTo>
                <a:lnTo>
                  <a:pt x="9" y="1"/>
                </a:lnTo>
                <a:lnTo>
                  <a:pt x="10" y="2"/>
                </a:lnTo>
                <a:lnTo>
                  <a:pt x="10" y="2"/>
                </a:lnTo>
                <a:lnTo>
                  <a:pt x="12" y="2"/>
                </a:lnTo>
                <a:lnTo>
                  <a:pt x="15" y="2"/>
                </a:lnTo>
                <a:lnTo>
                  <a:pt x="17" y="2"/>
                </a:lnTo>
                <a:lnTo>
                  <a:pt x="20" y="3"/>
                </a:lnTo>
                <a:lnTo>
                  <a:pt x="20" y="3"/>
                </a:lnTo>
                <a:lnTo>
                  <a:pt x="25" y="7"/>
                </a:lnTo>
                <a:lnTo>
                  <a:pt x="28" y="13"/>
                </a:lnTo>
                <a:lnTo>
                  <a:pt x="28" y="13"/>
                </a:lnTo>
                <a:lnTo>
                  <a:pt x="32" y="17"/>
                </a:lnTo>
                <a:lnTo>
                  <a:pt x="36" y="20"/>
                </a:lnTo>
                <a:lnTo>
                  <a:pt x="40" y="24"/>
                </a:lnTo>
                <a:lnTo>
                  <a:pt x="41" y="25"/>
                </a:lnTo>
                <a:lnTo>
                  <a:pt x="40" y="2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6" name="Freeform 94"/>
          <p:cNvSpPr>
            <a:spLocks/>
          </p:cNvSpPr>
          <p:nvPr/>
        </p:nvSpPr>
        <p:spPr bwMode="gray">
          <a:xfrm>
            <a:off x="8695588" y="2403073"/>
            <a:ext cx="11832" cy="18850"/>
          </a:xfrm>
          <a:custGeom>
            <a:avLst/>
            <a:gdLst>
              <a:gd name="T0" fmla="*/ 3 w 7"/>
              <a:gd name="T1" fmla="*/ 11 h 11"/>
              <a:gd name="T2" fmla="*/ 3 w 7"/>
              <a:gd name="T3" fmla="*/ 11 h 11"/>
              <a:gd name="T4" fmla="*/ 2 w 7"/>
              <a:gd name="T5" fmla="*/ 11 h 11"/>
              <a:gd name="T6" fmla="*/ 0 w 7"/>
              <a:gd name="T7" fmla="*/ 8 h 11"/>
              <a:gd name="T8" fmla="*/ 0 w 7"/>
              <a:gd name="T9" fmla="*/ 6 h 11"/>
              <a:gd name="T10" fmla="*/ 2 w 7"/>
              <a:gd name="T11" fmla="*/ 3 h 11"/>
              <a:gd name="T12" fmla="*/ 2 w 7"/>
              <a:gd name="T13" fmla="*/ 3 h 11"/>
              <a:gd name="T14" fmla="*/ 5 w 7"/>
              <a:gd name="T15" fmla="*/ 0 h 11"/>
              <a:gd name="T16" fmla="*/ 5 w 7"/>
              <a:gd name="T17" fmla="*/ 0 h 11"/>
              <a:gd name="T18" fmla="*/ 7 w 7"/>
              <a:gd name="T19" fmla="*/ 0 h 11"/>
              <a:gd name="T20" fmla="*/ 7 w 7"/>
              <a:gd name="T21" fmla="*/ 0 h 11"/>
              <a:gd name="T22" fmla="*/ 5 w 7"/>
              <a:gd name="T23" fmla="*/ 6 h 11"/>
              <a:gd name="T24" fmla="*/ 4 w 7"/>
              <a:gd name="T25" fmla="*/ 10 h 11"/>
              <a:gd name="T26" fmla="*/ 3 w 7"/>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3" y="11"/>
                </a:moveTo>
                <a:lnTo>
                  <a:pt x="3" y="11"/>
                </a:lnTo>
                <a:lnTo>
                  <a:pt x="2" y="11"/>
                </a:lnTo>
                <a:lnTo>
                  <a:pt x="0" y="8"/>
                </a:lnTo>
                <a:lnTo>
                  <a:pt x="0" y="6"/>
                </a:lnTo>
                <a:lnTo>
                  <a:pt x="2" y="3"/>
                </a:lnTo>
                <a:lnTo>
                  <a:pt x="2" y="3"/>
                </a:lnTo>
                <a:lnTo>
                  <a:pt x="5" y="0"/>
                </a:lnTo>
                <a:lnTo>
                  <a:pt x="5" y="0"/>
                </a:lnTo>
                <a:lnTo>
                  <a:pt x="7" y="0"/>
                </a:lnTo>
                <a:lnTo>
                  <a:pt x="7" y="0"/>
                </a:lnTo>
                <a:lnTo>
                  <a:pt x="5" y="6"/>
                </a:lnTo>
                <a:lnTo>
                  <a:pt x="4" y="10"/>
                </a:lnTo>
                <a:lnTo>
                  <a:pt x="3" y="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7" name="Freeform 96"/>
          <p:cNvSpPr>
            <a:spLocks/>
          </p:cNvSpPr>
          <p:nvPr/>
        </p:nvSpPr>
        <p:spPr bwMode="gray">
          <a:xfrm>
            <a:off x="8702348" y="2433919"/>
            <a:ext cx="8451" cy="13709"/>
          </a:xfrm>
          <a:custGeom>
            <a:avLst/>
            <a:gdLst>
              <a:gd name="T0" fmla="*/ 4 w 5"/>
              <a:gd name="T1" fmla="*/ 8 h 8"/>
              <a:gd name="T2" fmla="*/ 4 w 5"/>
              <a:gd name="T3" fmla="*/ 8 h 8"/>
              <a:gd name="T4" fmla="*/ 1 w 5"/>
              <a:gd name="T5" fmla="*/ 8 h 8"/>
              <a:gd name="T6" fmla="*/ 0 w 5"/>
              <a:gd name="T7" fmla="*/ 5 h 8"/>
              <a:gd name="T8" fmla="*/ 0 w 5"/>
              <a:gd name="T9" fmla="*/ 3 h 8"/>
              <a:gd name="T10" fmla="*/ 1 w 5"/>
              <a:gd name="T11" fmla="*/ 0 h 8"/>
              <a:gd name="T12" fmla="*/ 1 w 5"/>
              <a:gd name="T13" fmla="*/ 0 h 8"/>
              <a:gd name="T14" fmla="*/ 3 w 5"/>
              <a:gd name="T15" fmla="*/ 1 h 8"/>
              <a:gd name="T16" fmla="*/ 4 w 5"/>
              <a:gd name="T17" fmla="*/ 3 h 8"/>
              <a:gd name="T18" fmla="*/ 5 w 5"/>
              <a:gd name="T19" fmla="*/ 5 h 8"/>
              <a:gd name="T20" fmla="*/ 4 w 5"/>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4" y="8"/>
                </a:moveTo>
                <a:lnTo>
                  <a:pt x="4" y="8"/>
                </a:lnTo>
                <a:lnTo>
                  <a:pt x="1" y="8"/>
                </a:lnTo>
                <a:lnTo>
                  <a:pt x="0" y="5"/>
                </a:lnTo>
                <a:lnTo>
                  <a:pt x="0" y="3"/>
                </a:lnTo>
                <a:lnTo>
                  <a:pt x="1" y="0"/>
                </a:lnTo>
                <a:lnTo>
                  <a:pt x="1" y="0"/>
                </a:lnTo>
                <a:lnTo>
                  <a:pt x="3" y="1"/>
                </a:lnTo>
                <a:lnTo>
                  <a:pt x="4" y="3"/>
                </a:lnTo>
                <a:lnTo>
                  <a:pt x="5" y="5"/>
                </a:lnTo>
                <a:lnTo>
                  <a:pt x="4"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8" name="Freeform 98"/>
          <p:cNvSpPr>
            <a:spLocks/>
          </p:cNvSpPr>
          <p:nvPr/>
        </p:nvSpPr>
        <p:spPr bwMode="gray">
          <a:xfrm>
            <a:off x="8660090" y="2488755"/>
            <a:ext cx="25354" cy="18850"/>
          </a:xfrm>
          <a:custGeom>
            <a:avLst/>
            <a:gdLst>
              <a:gd name="T0" fmla="*/ 15 w 15"/>
              <a:gd name="T1" fmla="*/ 9 h 11"/>
              <a:gd name="T2" fmla="*/ 15 w 15"/>
              <a:gd name="T3" fmla="*/ 9 h 11"/>
              <a:gd name="T4" fmla="*/ 10 w 15"/>
              <a:gd name="T5" fmla="*/ 10 h 11"/>
              <a:gd name="T6" fmla="*/ 5 w 15"/>
              <a:gd name="T7" fmla="*/ 11 h 11"/>
              <a:gd name="T8" fmla="*/ 2 w 15"/>
              <a:gd name="T9" fmla="*/ 10 h 11"/>
              <a:gd name="T10" fmla="*/ 0 w 15"/>
              <a:gd name="T11" fmla="*/ 9 h 11"/>
              <a:gd name="T12" fmla="*/ 0 w 15"/>
              <a:gd name="T13" fmla="*/ 8 h 11"/>
              <a:gd name="T14" fmla="*/ 0 w 15"/>
              <a:gd name="T15" fmla="*/ 8 h 11"/>
              <a:gd name="T16" fmla="*/ 4 w 15"/>
              <a:gd name="T17" fmla="*/ 4 h 11"/>
              <a:gd name="T18" fmla="*/ 7 w 15"/>
              <a:gd name="T19" fmla="*/ 1 h 11"/>
              <a:gd name="T20" fmla="*/ 10 w 15"/>
              <a:gd name="T21" fmla="*/ 0 h 11"/>
              <a:gd name="T22" fmla="*/ 13 w 15"/>
              <a:gd name="T23" fmla="*/ 0 h 11"/>
              <a:gd name="T24" fmla="*/ 13 w 15"/>
              <a:gd name="T25" fmla="*/ 0 h 11"/>
              <a:gd name="T26" fmla="*/ 15 w 15"/>
              <a:gd name="T27" fmla="*/ 5 h 11"/>
              <a:gd name="T28" fmla="*/ 15 w 15"/>
              <a:gd name="T29" fmla="*/ 8 h 11"/>
              <a:gd name="T30" fmla="*/ 15 w 15"/>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15" y="9"/>
                </a:moveTo>
                <a:lnTo>
                  <a:pt x="15" y="9"/>
                </a:lnTo>
                <a:lnTo>
                  <a:pt x="10" y="10"/>
                </a:lnTo>
                <a:lnTo>
                  <a:pt x="5" y="11"/>
                </a:lnTo>
                <a:lnTo>
                  <a:pt x="2" y="10"/>
                </a:lnTo>
                <a:lnTo>
                  <a:pt x="0" y="9"/>
                </a:lnTo>
                <a:lnTo>
                  <a:pt x="0" y="8"/>
                </a:lnTo>
                <a:lnTo>
                  <a:pt x="0" y="8"/>
                </a:lnTo>
                <a:lnTo>
                  <a:pt x="4" y="4"/>
                </a:lnTo>
                <a:lnTo>
                  <a:pt x="7" y="1"/>
                </a:lnTo>
                <a:lnTo>
                  <a:pt x="10" y="0"/>
                </a:lnTo>
                <a:lnTo>
                  <a:pt x="13" y="0"/>
                </a:lnTo>
                <a:lnTo>
                  <a:pt x="13" y="0"/>
                </a:lnTo>
                <a:lnTo>
                  <a:pt x="15" y="5"/>
                </a:lnTo>
                <a:lnTo>
                  <a:pt x="15" y="8"/>
                </a:lnTo>
                <a:lnTo>
                  <a:pt x="15"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9" name="Freeform 100"/>
          <p:cNvSpPr>
            <a:spLocks/>
          </p:cNvSpPr>
          <p:nvPr/>
        </p:nvSpPr>
        <p:spPr bwMode="gray">
          <a:xfrm>
            <a:off x="8639807" y="2517886"/>
            <a:ext cx="35496" cy="22277"/>
          </a:xfrm>
          <a:custGeom>
            <a:avLst/>
            <a:gdLst>
              <a:gd name="T0" fmla="*/ 17 w 21"/>
              <a:gd name="T1" fmla="*/ 0 h 13"/>
              <a:gd name="T2" fmla="*/ 17 w 21"/>
              <a:gd name="T3" fmla="*/ 0 h 13"/>
              <a:gd name="T4" fmla="*/ 11 w 21"/>
              <a:gd name="T5" fmla="*/ 3 h 13"/>
              <a:gd name="T6" fmla="*/ 5 w 21"/>
              <a:gd name="T7" fmla="*/ 8 h 13"/>
              <a:gd name="T8" fmla="*/ 0 w 21"/>
              <a:gd name="T9" fmla="*/ 12 h 13"/>
              <a:gd name="T10" fmla="*/ 0 w 21"/>
              <a:gd name="T11" fmla="*/ 13 h 13"/>
              <a:gd name="T12" fmla="*/ 1 w 21"/>
              <a:gd name="T13" fmla="*/ 13 h 13"/>
              <a:gd name="T14" fmla="*/ 1 w 21"/>
              <a:gd name="T15" fmla="*/ 13 h 13"/>
              <a:gd name="T16" fmla="*/ 9 w 21"/>
              <a:gd name="T17" fmla="*/ 10 h 13"/>
              <a:gd name="T18" fmla="*/ 16 w 21"/>
              <a:gd name="T19" fmla="*/ 8 h 13"/>
              <a:gd name="T20" fmla="*/ 16 w 21"/>
              <a:gd name="T21" fmla="*/ 8 h 13"/>
              <a:gd name="T22" fmla="*/ 19 w 21"/>
              <a:gd name="T23" fmla="*/ 5 h 13"/>
              <a:gd name="T24" fmla="*/ 21 w 21"/>
              <a:gd name="T25" fmla="*/ 3 h 13"/>
              <a:gd name="T26" fmla="*/ 21 w 21"/>
              <a:gd name="T27" fmla="*/ 2 h 13"/>
              <a:gd name="T28" fmla="*/ 20 w 21"/>
              <a:gd name="T29" fmla="*/ 0 h 13"/>
              <a:gd name="T30" fmla="*/ 17 w 21"/>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7" y="0"/>
                </a:moveTo>
                <a:lnTo>
                  <a:pt x="17" y="0"/>
                </a:lnTo>
                <a:lnTo>
                  <a:pt x="11" y="3"/>
                </a:lnTo>
                <a:lnTo>
                  <a:pt x="5" y="8"/>
                </a:lnTo>
                <a:lnTo>
                  <a:pt x="0" y="12"/>
                </a:lnTo>
                <a:lnTo>
                  <a:pt x="0" y="13"/>
                </a:lnTo>
                <a:lnTo>
                  <a:pt x="1" y="13"/>
                </a:lnTo>
                <a:lnTo>
                  <a:pt x="1" y="13"/>
                </a:lnTo>
                <a:lnTo>
                  <a:pt x="9" y="10"/>
                </a:lnTo>
                <a:lnTo>
                  <a:pt x="16" y="8"/>
                </a:lnTo>
                <a:lnTo>
                  <a:pt x="16" y="8"/>
                </a:lnTo>
                <a:lnTo>
                  <a:pt x="19" y="5"/>
                </a:lnTo>
                <a:lnTo>
                  <a:pt x="21" y="3"/>
                </a:lnTo>
                <a:lnTo>
                  <a:pt x="21" y="2"/>
                </a:lnTo>
                <a:lnTo>
                  <a:pt x="20" y="0"/>
                </a:lnTo>
                <a:lnTo>
                  <a:pt x="17"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0" name="Freeform 103"/>
          <p:cNvSpPr>
            <a:spLocks/>
          </p:cNvSpPr>
          <p:nvPr/>
        </p:nvSpPr>
        <p:spPr bwMode="gray">
          <a:xfrm>
            <a:off x="8658400" y="2303682"/>
            <a:ext cx="13522" cy="10281"/>
          </a:xfrm>
          <a:custGeom>
            <a:avLst/>
            <a:gdLst>
              <a:gd name="T0" fmla="*/ 8 w 8"/>
              <a:gd name="T1" fmla="*/ 4 h 6"/>
              <a:gd name="T2" fmla="*/ 8 w 8"/>
              <a:gd name="T3" fmla="*/ 4 h 6"/>
              <a:gd name="T4" fmla="*/ 4 w 8"/>
              <a:gd name="T5" fmla="*/ 6 h 6"/>
              <a:gd name="T6" fmla="*/ 3 w 8"/>
              <a:gd name="T7" fmla="*/ 6 h 6"/>
              <a:gd name="T8" fmla="*/ 1 w 8"/>
              <a:gd name="T9" fmla="*/ 5 h 6"/>
              <a:gd name="T10" fmla="*/ 1 w 8"/>
              <a:gd name="T11" fmla="*/ 5 h 6"/>
              <a:gd name="T12" fmla="*/ 0 w 8"/>
              <a:gd name="T13" fmla="*/ 1 h 6"/>
              <a:gd name="T14" fmla="*/ 0 w 8"/>
              <a:gd name="T15" fmla="*/ 0 h 6"/>
              <a:gd name="T16" fmla="*/ 1 w 8"/>
              <a:gd name="T17" fmla="*/ 0 h 6"/>
              <a:gd name="T18" fmla="*/ 1 w 8"/>
              <a:gd name="T19" fmla="*/ 0 h 6"/>
              <a:gd name="T20" fmla="*/ 6 w 8"/>
              <a:gd name="T21" fmla="*/ 1 h 6"/>
              <a:gd name="T22" fmla="*/ 8 w 8"/>
              <a:gd name="T23" fmla="*/ 2 h 6"/>
              <a:gd name="T24" fmla="*/ 8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8" y="4"/>
                </a:moveTo>
                <a:lnTo>
                  <a:pt x="8" y="4"/>
                </a:lnTo>
                <a:lnTo>
                  <a:pt x="4" y="6"/>
                </a:lnTo>
                <a:lnTo>
                  <a:pt x="3" y="6"/>
                </a:lnTo>
                <a:lnTo>
                  <a:pt x="1" y="5"/>
                </a:lnTo>
                <a:lnTo>
                  <a:pt x="1" y="5"/>
                </a:lnTo>
                <a:lnTo>
                  <a:pt x="0" y="1"/>
                </a:lnTo>
                <a:lnTo>
                  <a:pt x="0" y="0"/>
                </a:lnTo>
                <a:lnTo>
                  <a:pt x="1" y="0"/>
                </a:lnTo>
                <a:lnTo>
                  <a:pt x="1" y="0"/>
                </a:lnTo>
                <a:lnTo>
                  <a:pt x="6" y="1"/>
                </a:lnTo>
                <a:lnTo>
                  <a:pt x="8" y="2"/>
                </a:lnTo>
                <a:lnTo>
                  <a:pt x="8" y="4"/>
                </a:lnTo>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1" name="Freeform 105"/>
          <p:cNvSpPr>
            <a:spLocks/>
          </p:cNvSpPr>
          <p:nvPr/>
        </p:nvSpPr>
        <p:spPr bwMode="gray">
          <a:xfrm>
            <a:off x="8682065" y="2521313"/>
            <a:ext cx="25354" cy="13709"/>
          </a:xfrm>
          <a:custGeom>
            <a:avLst/>
            <a:gdLst>
              <a:gd name="T0" fmla="*/ 13 w 15"/>
              <a:gd name="T1" fmla="*/ 8 h 8"/>
              <a:gd name="T2" fmla="*/ 13 w 15"/>
              <a:gd name="T3" fmla="*/ 8 h 8"/>
              <a:gd name="T4" fmla="*/ 6 w 15"/>
              <a:gd name="T5" fmla="*/ 8 h 8"/>
              <a:gd name="T6" fmla="*/ 6 w 15"/>
              <a:gd name="T7" fmla="*/ 8 h 8"/>
              <a:gd name="T8" fmla="*/ 1 w 15"/>
              <a:gd name="T9" fmla="*/ 8 h 8"/>
              <a:gd name="T10" fmla="*/ 0 w 15"/>
              <a:gd name="T11" fmla="*/ 8 h 8"/>
              <a:gd name="T12" fmla="*/ 0 w 15"/>
              <a:gd name="T13" fmla="*/ 7 h 8"/>
              <a:gd name="T14" fmla="*/ 0 w 15"/>
              <a:gd name="T15" fmla="*/ 7 h 8"/>
              <a:gd name="T16" fmla="*/ 3 w 15"/>
              <a:gd name="T17" fmla="*/ 2 h 8"/>
              <a:gd name="T18" fmla="*/ 6 w 15"/>
              <a:gd name="T19" fmla="*/ 0 h 8"/>
              <a:gd name="T20" fmla="*/ 8 w 15"/>
              <a:gd name="T21" fmla="*/ 0 h 8"/>
              <a:gd name="T22" fmla="*/ 8 w 15"/>
              <a:gd name="T23" fmla="*/ 0 h 8"/>
              <a:gd name="T24" fmla="*/ 13 w 15"/>
              <a:gd name="T25" fmla="*/ 5 h 8"/>
              <a:gd name="T26" fmla="*/ 15 w 15"/>
              <a:gd name="T27" fmla="*/ 7 h 8"/>
              <a:gd name="T28" fmla="*/ 15 w 15"/>
              <a:gd name="T29" fmla="*/ 8 h 8"/>
              <a:gd name="T30" fmla="*/ 13 w 15"/>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8">
                <a:moveTo>
                  <a:pt x="13" y="8"/>
                </a:moveTo>
                <a:lnTo>
                  <a:pt x="13" y="8"/>
                </a:lnTo>
                <a:lnTo>
                  <a:pt x="6" y="8"/>
                </a:lnTo>
                <a:lnTo>
                  <a:pt x="6" y="8"/>
                </a:lnTo>
                <a:lnTo>
                  <a:pt x="1" y="8"/>
                </a:lnTo>
                <a:lnTo>
                  <a:pt x="0" y="8"/>
                </a:lnTo>
                <a:lnTo>
                  <a:pt x="0" y="7"/>
                </a:lnTo>
                <a:lnTo>
                  <a:pt x="0" y="7"/>
                </a:lnTo>
                <a:lnTo>
                  <a:pt x="3" y="2"/>
                </a:lnTo>
                <a:lnTo>
                  <a:pt x="6" y="0"/>
                </a:lnTo>
                <a:lnTo>
                  <a:pt x="8" y="0"/>
                </a:lnTo>
                <a:lnTo>
                  <a:pt x="8" y="0"/>
                </a:lnTo>
                <a:lnTo>
                  <a:pt x="13" y="5"/>
                </a:lnTo>
                <a:lnTo>
                  <a:pt x="15" y="7"/>
                </a:lnTo>
                <a:lnTo>
                  <a:pt x="15" y="8"/>
                </a:lnTo>
                <a:lnTo>
                  <a:pt x="13" y="8"/>
                </a:lnTo>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2" name="Freeform 659"/>
          <p:cNvSpPr>
            <a:spLocks noEditPoints="1"/>
          </p:cNvSpPr>
          <p:nvPr/>
        </p:nvSpPr>
        <p:spPr bwMode="gray">
          <a:xfrm>
            <a:off x="8271319" y="4923819"/>
            <a:ext cx="287353" cy="330730"/>
          </a:xfrm>
          <a:custGeom>
            <a:avLst/>
            <a:gdLst>
              <a:gd name="T0" fmla="*/ 166 w 170"/>
              <a:gd name="T1" fmla="*/ 110 h 193"/>
              <a:gd name="T2" fmla="*/ 159 w 170"/>
              <a:gd name="T3" fmla="*/ 104 h 193"/>
              <a:gd name="T4" fmla="*/ 159 w 170"/>
              <a:gd name="T5" fmla="*/ 92 h 193"/>
              <a:gd name="T6" fmla="*/ 157 w 170"/>
              <a:gd name="T7" fmla="*/ 90 h 193"/>
              <a:gd name="T8" fmla="*/ 141 w 170"/>
              <a:gd name="T9" fmla="*/ 89 h 193"/>
              <a:gd name="T10" fmla="*/ 136 w 170"/>
              <a:gd name="T11" fmla="*/ 80 h 193"/>
              <a:gd name="T12" fmla="*/ 130 w 170"/>
              <a:gd name="T13" fmla="*/ 68 h 193"/>
              <a:gd name="T14" fmla="*/ 128 w 170"/>
              <a:gd name="T15" fmla="*/ 59 h 193"/>
              <a:gd name="T16" fmla="*/ 125 w 170"/>
              <a:gd name="T17" fmla="*/ 57 h 193"/>
              <a:gd name="T18" fmla="*/ 110 w 170"/>
              <a:gd name="T19" fmla="*/ 54 h 193"/>
              <a:gd name="T20" fmla="*/ 102 w 170"/>
              <a:gd name="T21" fmla="*/ 48 h 193"/>
              <a:gd name="T22" fmla="*/ 94 w 170"/>
              <a:gd name="T23" fmla="*/ 43 h 193"/>
              <a:gd name="T24" fmla="*/ 73 w 170"/>
              <a:gd name="T25" fmla="*/ 37 h 193"/>
              <a:gd name="T26" fmla="*/ 62 w 170"/>
              <a:gd name="T27" fmla="*/ 27 h 193"/>
              <a:gd name="T28" fmla="*/ 59 w 170"/>
              <a:gd name="T29" fmla="*/ 19 h 193"/>
              <a:gd name="T30" fmla="*/ 58 w 170"/>
              <a:gd name="T31" fmla="*/ 1 h 193"/>
              <a:gd name="T32" fmla="*/ 52 w 170"/>
              <a:gd name="T33" fmla="*/ 1 h 193"/>
              <a:gd name="T34" fmla="*/ 37 w 170"/>
              <a:gd name="T35" fmla="*/ 8 h 193"/>
              <a:gd name="T36" fmla="*/ 22 w 170"/>
              <a:gd name="T37" fmla="*/ 16 h 193"/>
              <a:gd name="T38" fmla="*/ 4 w 170"/>
              <a:gd name="T39" fmla="*/ 19 h 193"/>
              <a:gd name="T40" fmla="*/ 6 w 170"/>
              <a:gd name="T41" fmla="*/ 40 h 193"/>
              <a:gd name="T42" fmla="*/ 5 w 170"/>
              <a:gd name="T43" fmla="*/ 49 h 193"/>
              <a:gd name="T44" fmla="*/ 1 w 170"/>
              <a:gd name="T45" fmla="*/ 75 h 193"/>
              <a:gd name="T46" fmla="*/ 0 w 170"/>
              <a:gd name="T47" fmla="*/ 79 h 193"/>
              <a:gd name="T48" fmla="*/ 6 w 170"/>
              <a:gd name="T49" fmla="*/ 86 h 193"/>
              <a:gd name="T50" fmla="*/ 14 w 170"/>
              <a:gd name="T51" fmla="*/ 94 h 193"/>
              <a:gd name="T52" fmla="*/ 17 w 170"/>
              <a:gd name="T53" fmla="*/ 99 h 193"/>
              <a:gd name="T54" fmla="*/ 17 w 170"/>
              <a:gd name="T55" fmla="*/ 104 h 193"/>
              <a:gd name="T56" fmla="*/ 5 w 170"/>
              <a:gd name="T57" fmla="*/ 118 h 193"/>
              <a:gd name="T58" fmla="*/ 9 w 170"/>
              <a:gd name="T59" fmla="*/ 121 h 193"/>
              <a:gd name="T60" fmla="*/ 8 w 170"/>
              <a:gd name="T61" fmla="*/ 132 h 193"/>
              <a:gd name="T62" fmla="*/ 15 w 170"/>
              <a:gd name="T63" fmla="*/ 144 h 193"/>
              <a:gd name="T64" fmla="*/ 16 w 170"/>
              <a:gd name="T65" fmla="*/ 153 h 193"/>
              <a:gd name="T66" fmla="*/ 22 w 170"/>
              <a:gd name="T67" fmla="*/ 171 h 193"/>
              <a:gd name="T68" fmla="*/ 27 w 170"/>
              <a:gd name="T69" fmla="*/ 190 h 193"/>
              <a:gd name="T70" fmla="*/ 31 w 170"/>
              <a:gd name="T71" fmla="*/ 193 h 193"/>
              <a:gd name="T72" fmla="*/ 53 w 170"/>
              <a:gd name="T73" fmla="*/ 182 h 193"/>
              <a:gd name="T74" fmla="*/ 74 w 170"/>
              <a:gd name="T75" fmla="*/ 186 h 193"/>
              <a:gd name="T76" fmla="*/ 79 w 170"/>
              <a:gd name="T77" fmla="*/ 180 h 193"/>
              <a:gd name="T78" fmla="*/ 84 w 170"/>
              <a:gd name="T79" fmla="*/ 175 h 193"/>
              <a:gd name="T80" fmla="*/ 98 w 170"/>
              <a:gd name="T81" fmla="*/ 176 h 193"/>
              <a:gd name="T82" fmla="*/ 105 w 170"/>
              <a:gd name="T83" fmla="*/ 148 h 193"/>
              <a:gd name="T84" fmla="*/ 107 w 170"/>
              <a:gd name="T85" fmla="*/ 136 h 193"/>
              <a:gd name="T86" fmla="*/ 114 w 170"/>
              <a:gd name="T87" fmla="*/ 132 h 193"/>
              <a:gd name="T88" fmla="*/ 123 w 170"/>
              <a:gd name="T89" fmla="*/ 134 h 193"/>
              <a:gd name="T90" fmla="*/ 133 w 170"/>
              <a:gd name="T91" fmla="*/ 136 h 193"/>
              <a:gd name="T92" fmla="*/ 152 w 170"/>
              <a:gd name="T93" fmla="*/ 131 h 193"/>
              <a:gd name="T94" fmla="*/ 164 w 170"/>
              <a:gd name="T95" fmla="*/ 138 h 193"/>
              <a:gd name="T96" fmla="*/ 166 w 170"/>
              <a:gd name="T97" fmla="*/ 134 h 193"/>
              <a:gd name="T98" fmla="*/ 170 w 170"/>
              <a:gd name="T99" fmla="*/ 116 h 193"/>
              <a:gd name="T100" fmla="*/ 38 w 170"/>
              <a:gd name="T101" fmla="*/ 142 h 193"/>
              <a:gd name="T102" fmla="*/ 34 w 170"/>
              <a:gd name="T103" fmla="*/ 138 h 193"/>
              <a:gd name="T104" fmla="*/ 34 w 170"/>
              <a:gd name="T105" fmla="*/ 133 h 193"/>
              <a:gd name="T106" fmla="*/ 38 w 170"/>
              <a:gd name="T107" fmla="*/ 13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93">
                <a:moveTo>
                  <a:pt x="169" y="112"/>
                </a:moveTo>
                <a:lnTo>
                  <a:pt x="169" y="112"/>
                </a:lnTo>
                <a:lnTo>
                  <a:pt x="166" y="110"/>
                </a:lnTo>
                <a:lnTo>
                  <a:pt x="163" y="108"/>
                </a:lnTo>
                <a:lnTo>
                  <a:pt x="160" y="106"/>
                </a:lnTo>
                <a:lnTo>
                  <a:pt x="159" y="104"/>
                </a:lnTo>
                <a:lnTo>
                  <a:pt x="159" y="104"/>
                </a:lnTo>
                <a:lnTo>
                  <a:pt x="159" y="95"/>
                </a:lnTo>
                <a:lnTo>
                  <a:pt x="159" y="92"/>
                </a:lnTo>
                <a:lnTo>
                  <a:pt x="158" y="91"/>
                </a:lnTo>
                <a:lnTo>
                  <a:pt x="157" y="90"/>
                </a:lnTo>
                <a:lnTo>
                  <a:pt x="157" y="90"/>
                </a:lnTo>
                <a:lnTo>
                  <a:pt x="149" y="91"/>
                </a:lnTo>
                <a:lnTo>
                  <a:pt x="144" y="91"/>
                </a:lnTo>
                <a:lnTo>
                  <a:pt x="141" y="89"/>
                </a:lnTo>
                <a:lnTo>
                  <a:pt x="141" y="89"/>
                </a:lnTo>
                <a:lnTo>
                  <a:pt x="138" y="85"/>
                </a:lnTo>
                <a:lnTo>
                  <a:pt x="136" y="80"/>
                </a:lnTo>
                <a:lnTo>
                  <a:pt x="131" y="70"/>
                </a:lnTo>
                <a:lnTo>
                  <a:pt x="131" y="70"/>
                </a:lnTo>
                <a:lnTo>
                  <a:pt x="130" y="68"/>
                </a:lnTo>
                <a:lnTo>
                  <a:pt x="130" y="64"/>
                </a:lnTo>
                <a:lnTo>
                  <a:pt x="130" y="62"/>
                </a:lnTo>
                <a:lnTo>
                  <a:pt x="128" y="59"/>
                </a:lnTo>
                <a:lnTo>
                  <a:pt x="128" y="59"/>
                </a:lnTo>
                <a:lnTo>
                  <a:pt x="127" y="58"/>
                </a:lnTo>
                <a:lnTo>
                  <a:pt x="125" y="57"/>
                </a:lnTo>
                <a:lnTo>
                  <a:pt x="118" y="56"/>
                </a:lnTo>
                <a:lnTo>
                  <a:pt x="112" y="56"/>
                </a:lnTo>
                <a:lnTo>
                  <a:pt x="110" y="54"/>
                </a:lnTo>
                <a:lnTo>
                  <a:pt x="109" y="53"/>
                </a:lnTo>
                <a:lnTo>
                  <a:pt x="109" y="53"/>
                </a:lnTo>
                <a:lnTo>
                  <a:pt x="102" y="48"/>
                </a:lnTo>
                <a:lnTo>
                  <a:pt x="98" y="46"/>
                </a:lnTo>
                <a:lnTo>
                  <a:pt x="94" y="43"/>
                </a:lnTo>
                <a:lnTo>
                  <a:pt x="94" y="43"/>
                </a:lnTo>
                <a:lnTo>
                  <a:pt x="83" y="41"/>
                </a:lnTo>
                <a:lnTo>
                  <a:pt x="77" y="40"/>
                </a:lnTo>
                <a:lnTo>
                  <a:pt x="73" y="37"/>
                </a:lnTo>
                <a:lnTo>
                  <a:pt x="73" y="37"/>
                </a:lnTo>
                <a:lnTo>
                  <a:pt x="64" y="30"/>
                </a:lnTo>
                <a:lnTo>
                  <a:pt x="62" y="27"/>
                </a:lnTo>
                <a:lnTo>
                  <a:pt x="59" y="24"/>
                </a:lnTo>
                <a:lnTo>
                  <a:pt x="59" y="24"/>
                </a:lnTo>
                <a:lnTo>
                  <a:pt x="59" y="19"/>
                </a:lnTo>
                <a:lnTo>
                  <a:pt x="61" y="11"/>
                </a:lnTo>
                <a:lnTo>
                  <a:pt x="59" y="4"/>
                </a:lnTo>
                <a:lnTo>
                  <a:pt x="58" y="1"/>
                </a:lnTo>
                <a:lnTo>
                  <a:pt x="57" y="0"/>
                </a:lnTo>
                <a:lnTo>
                  <a:pt x="57" y="0"/>
                </a:lnTo>
                <a:lnTo>
                  <a:pt x="52" y="1"/>
                </a:lnTo>
                <a:lnTo>
                  <a:pt x="47" y="4"/>
                </a:lnTo>
                <a:lnTo>
                  <a:pt x="37" y="8"/>
                </a:lnTo>
                <a:lnTo>
                  <a:pt x="37" y="8"/>
                </a:lnTo>
                <a:lnTo>
                  <a:pt x="32" y="10"/>
                </a:lnTo>
                <a:lnTo>
                  <a:pt x="27" y="14"/>
                </a:lnTo>
                <a:lnTo>
                  <a:pt x="22" y="16"/>
                </a:lnTo>
                <a:lnTo>
                  <a:pt x="16" y="17"/>
                </a:lnTo>
                <a:lnTo>
                  <a:pt x="16" y="17"/>
                </a:lnTo>
                <a:lnTo>
                  <a:pt x="4" y="19"/>
                </a:lnTo>
                <a:lnTo>
                  <a:pt x="4" y="19"/>
                </a:lnTo>
                <a:lnTo>
                  <a:pt x="6" y="33"/>
                </a:lnTo>
                <a:lnTo>
                  <a:pt x="6" y="40"/>
                </a:lnTo>
                <a:lnTo>
                  <a:pt x="6" y="43"/>
                </a:lnTo>
                <a:lnTo>
                  <a:pt x="6" y="43"/>
                </a:lnTo>
                <a:lnTo>
                  <a:pt x="5" y="49"/>
                </a:lnTo>
                <a:lnTo>
                  <a:pt x="4" y="59"/>
                </a:lnTo>
                <a:lnTo>
                  <a:pt x="3" y="69"/>
                </a:lnTo>
                <a:lnTo>
                  <a:pt x="1" y="75"/>
                </a:lnTo>
                <a:lnTo>
                  <a:pt x="1" y="75"/>
                </a:lnTo>
                <a:lnTo>
                  <a:pt x="0" y="76"/>
                </a:lnTo>
                <a:lnTo>
                  <a:pt x="0" y="79"/>
                </a:lnTo>
                <a:lnTo>
                  <a:pt x="3" y="85"/>
                </a:lnTo>
                <a:lnTo>
                  <a:pt x="3" y="85"/>
                </a:lnTo>
                <a:lnTo>
                  <a:pt x="6" y="86"/>
                </a:lnTo>
                <a:lnTo>
                  <a:pt x="6" y="86"/>
                </a:lnTo>
                <a:lnTo>
                  <a:pt x="10" y="90"/>
                </a:lnTo>
                <a:lnTo>
                  <a:pt x="14" y="94"/>
                </a:lnTo>
                <a:lnTo>
                  <a:pt x="14" y="94"/>
                </a:lnTo>
                <a:lnTo>
                  <a:pt x="17" y="96"/>
                </a:lnTo>
                <a:lnTo>
                  <a:pt x="17" y="99"/>
                </a:lnTo>
                <a:lnTo>
                  <a:pt x="17" y="101"/>
                </a:lnTo>
                <a:lnTo>
                  <a:pt x="17" y="101"/>
                </a:lnTo>
                <a:lnTo>
                  <a:pt x="17" y="104"/>
                </a:lnTo>
                <a:lnTo>
                  <a:pt x="16" y="106"/>
                </a:lnTo>
                <a:lnTo>
                  <a:pt x="11" y="111"/>
                </a:lnTo>
                <a:lnTo>
                  <a:pt x="5" y="118"/>
                </a:lnTo>
                <a:lnTo>
                  <a:pt x="5" y="118"/>
                </a:lnTo>
                <a:lnTo>
                  <a:pt x="8" y="118"/>
                </a:lnTo>
                <a:lnTo>
                  <a:pt x="9" y="121"/>
                </a:lnTo>
                <a:lnTo>
                  <a:pt x="8" y="127"/>
                </a:lnTo>
                <a:lnTo>
                  <a:pt x="8" y="127"/>
                </a:lnTo>
                <a:lnTo>
                  <a:pt x="8" y="132"/>
                </a:lnTo>
                <a:lnTo>
                  <a:pt x="9" y="136"/>
                </a:lnTo>
                <a:lnTo>
                  <a:pt x="15" y="144"/>
                </a:lnTo>
                <a:lnTo>
                  <a:pt x="15" y="144"/>
                </a:lnTo>
                <a:lnTo>
                  <a:pt x="17" y="148"/>
                </a:lnTo>
                <a:lnTo>
                  <a:pt x="16" y="150"/>
                </a:lnTo>
                <a:lnTo>
                  <a:pt x="16" y="153"/>
                </a:lnTo>
                <a:lnTo>
                  <a:pt x="17" y="158"/>
                </a:lnTo>
                <a:lnTo>
                  <a:pt x="17" y="158"/>
                </a:lnTo>
                <a:lnTo>
                  <a:pt x="22" y="171"/>
                </a:lnTo>
                <a:lnTo>
                  <a:pt x="26" y="187"/>
                </a:lnTo>
                <a:lnTo>
                  <a:pt x="26" y="187"/>
                </a:lnTo>
                <a:lnTo>
                  <a:pt x="27" y="190"/>
                </a:lnTo>
                <a:lnTo>
                  <a:pt x="29" y="192"/>
                </a:lnTo>
                <a:lnTo>
                  <a:pt x="31" y="193"/>
                </a:lnTo>
                <a:lnTo>
                  <a:pt x="31" y="193"/>
                </a:lnTo>
                <a:lnTo>
                  <a:pt x="48" y="182"/>
                </a:lnTo>
                <a:lnTo>
                  <a:pt x="48" y="182"/>
                </a:lnTo>
                <a:lnTo>
                  <a:pt x="53" y="182"/>
                </a:lnTo>
                <a:lnTo>
                  <a:pt x="61" y="184"/>
                </a:lnTo>
                <a:lnTo>
                  <a:pt x="74" y="186"/>
                </a:lnTo>
                <a:lnTo>
                  <a:pt x="74" y="186"/>
                </a:lnTo>
                <a:lnTo>
                  <a:pt x="77" y="185"/>
                </a:lnTo>
                <a:lnTo>
                  <a:pt x="78" y="182"/>
                </a:lnTo>
                <a:lnTo>
                  <a:pt x="79" y="180"/>
                </a:lnTo>
                <a:lnTo>
                  <a:pt x="80" y="177"/>
                </a:lnTo>
                <a:lnTo>
                  <a:pt x="80" y="177"/>
                </a:lnTo>
                <a:lnTo>
                  <a:pt x="84" y="175"/>
                </a:lnTo>
                <a:lnTo>
                  <a:pt x="88" y="175"/>
                </a:lnTo>
                <a:lnTo>
                  <a:pt x="98" y="176"/>
                </a:lnTo>
                <a:lnTo>
                  <a:pt x="98" y="176"/>
                </a:lnTo>
                <a:lnTo>
                  <a:pt x="105" y="179"/>
                </a:lnTo>
                <a:lnTo>
                  <a:pt x="105" y="179"/>
                </a:lnTo>
                <a:lnTo>
                  <a:pt x="105" y="148"/>
                </a:lnTo>
                <a:lnTo>
                  <a:pt x="105" y="148"/>
                </a:lnTo>
                <a:lnTo>
                  <a:pt x="105" y="141"/>
                </a:lnTo>
                <a:lnTo>
                  <a:pt x="107" y="136"/>
                </a:lnTo>
                <a:lnTo>
                  <a:pt x="110" y="132"/>
                </a:lnTo>
                <a:lnTo>
                  <a:pt x="111" y="132"/>
                </a:lnTo>
                <a:lnTo>
                  <a:pt x="114" y="132"/>
                </a:lnTo>
                <a:lnTo>
                  <a:pt x="114" y="132"/>
                </a:lnTo>
                <a:lnTo>
                  <a:pt x="118" y="133"/>
                </a:lnTo>
                <a:lnTo>
                  <a:pt x="123" y="134"/>
                </a:lnTo>
                <a:lnTo>
                  <a:pt x="128" y="136"/>
                </a:lnTo>
                <a:lnTo>
                  <a:pt x="133" y="136"/>
                </a:lnTo>
                <a:lnTo>
                  <a:pt x="133" y="136"/>
                </a:lnTo>
                <a:lnTo>
                  <a:pt x="144" y="131"/>
                </a:lnTo>
                <a:lnTo>
                  <a:pt x="149" y="131"/>
                </a:lnTo>
                <a:lnTo>
                  <a:pt x="152" y="131"/>
                </a:lnTo>
                <a:lnTo>
                  <a:pt x="152" y="131"/>
                </a:lnTo>
                <a:lnTo>
                  <a:pt x="157" y="133"/>
                </a:lnTo>
                <a:lnTo>
                  <a:pt x="164" y="138"/>
                </a:lnTo>
                <a:lnTo>
                  <a:pt x="164" y="138"/>
                </a:lnTo>
                <a:lnTo>
                  <a:pt x="166" y="134"/>
                </a:lnTo>
                <a:lnTo>
                  <a:pt x="166" y="134"/>
                </a:lnTo>
                <a:lnTo>
                  <a:pt x="169" y="129"/>
                </a:lnTo>
                <a:lnTo>
                  <a:pt x="170" y="122"/>
                </a:lnTo>
                <a:lnTo>
                  <a:pt x="170" y="116"/>
                </a:lnTo>
                <a:lnTo>
                  <a:pt x="169" y="112"/>
                </a:lnTo>
                <a:close/>
                <a:moveTo>
                  <a:pt x="38" y="142"/>
                </a:moveTo>
                <a:lnTo>
                  <a:pt x="38" y="142"/>
                </a:lnTo>
                <a:lnTo>
                  <a:pt x="37" y="142"/>
                </a:lnTo>
                <a:lnTo>
                  <a:pt x="36" y="142"/>
                </a:lnTo>
                <a:lnTo>
                  <a:pt x="34" y="138"/>
                </a:lnTo>
                <a:lnTo>
                  <a:pt x="32" y="134"/>
                </a:lnTo>
                <a:lnTo>
                  <a:pt x="34" y="133"/>
                </a:lnTo>
                <a:lnTo>
                  <a:pt x="34" y="133"/>
                </a:lnTo>
                <a:lnTo>
                  <a:pt x="34" y="133"/>
                </a:lnTo>
                <a:lnTo>
                  <a:pt x="36" y="134"/>
                </a:lnTo>
                <a:lnTo>
                  <a:pt x="38" y="136"/>
                </a:lnTo>
                <a:lnTo>
                  <a:pt x="40" y="138"/>
                </a:lnTo>
                <a:lnTo>
                  <a:pt x="38" y="14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3" name="Freeform 662"/>
          <p:cNvSpPr>
            <a:spLocks/>
          </p:cNvSpPr>
          <p:nvPr/>
        </p:nvSpPr>
        <p:spPr bwMode="gray">
          <a:xfrm>
            <a:off x="8000869" y="4719898"/>
            <a:ext cx="299185" cy="423266"/>
          </a:xfrm>
          <a:custGeom>
            <a:avLst/>
            <a:gdLst>
              <a:gd name="T0" fmla="*/ 173 w 177"/>
              <a:gd name="T1" fmla="*/ 220 h 247"/>
              <a:gd name="T2" fmla="*/ 161 w 177"/>
              <a:gd name="T3" fmla="*/ 215 h 247"/>
              <a:gd name="T4" fmla="*/ 158 w 177"/>
              <a:gd name="T5" fmla="*/ 205 h 247"/>
              <a:gd name="T6" fmla="*/ 160 w 177"/>
              <a:gd name="T7" fmla="*/ 198 h 247"/>
              <a:gd name="T8" fmla="*/ 163 w 177"/>
              <a:gd name="T9" fmla="*/ 188 h 247"/>
              <a:gd name="T10" fmla="*/ 166 w 177"/>
              <a:gd name="T11" fmla="*/ 162 h 247"/>
              <a:gd name="T12" fmla="*/ 164 w 177"/>
              <a:gd name="T13" fmla="*/ 138 h 247"/>
              <a:gd name="T14" fmla="*/ 152 w 177"/>
              <a:gd name="T15" fmla="*/ 136 h 247"/>
              <a:gd name="T16" fmla="*/ 149 w 177"/>
              <a:gd name="T17" fmla="*/ 115 h 247"/>
              <a:gd name="T18" fmla="*/ 137 w 177"/>
              <a:gd name="T19" fmla="*/ 120 h 247"/>
              <a:gd name="T20" fmla="*/ 118 w 177"/>
              <a:gd name="T21" fmla="*/ 118 h 247"/>
              <a:gd name="T22" fmla="*/ 106 w 177"/>
              <a:gd name="T23" fmla="*/ 109 h 247"/>
              <a:gd name="T24" fmla="*/ 100 w 177"/>
              <a:gd name="T25" fmla="*/ 83 h 247"/>
              <a:gd name="T26" fmla="*/ 116 w 177"/>
              <a:gd name="T27" fmla="*/ 72 h 247"/>
              <a:gd name="T28" fmla="*/ 118 w 177"/>
              <a:gd name="T29" fmla="*/ 64 h 247"/>
              <a:gd name="T30" fmla="*/ 129 w 177"/>
              <a:gd name="T31" fmla="*/ 58 h 247"/>
              <a:gd name="T32" fmla="*/ 141 w 177"/>
              <a:gd name="T33" fmla="*/ 56 h 247"/>
              <a:gd name="T34" fmla="*/ 154 w 177"/>
              <a:gd name="T35" fmla="*/ 55 h 247"/>
              <a:gd name="T36" fmla="*/ 153 w 177"/>
              <a:gd name="T37" fmla="*/ 48 h 247"/>
              <a:gd name="T38" fmla="*/ 153 w 177"/>
              <a:gd name="T39" fmla="*/ 34 h 247"/>
              <a:gd name="T40" fmla="*/ 149 w 177"/>
              <a:gd name="T41" fmla="*/ 29 h 247"/>
              <a:gd name="T42" fmla="*/ 136 w 177"/>
              <a:gd name="T43" fmla="*/ 28 h 247"/>
              <a:gd name="T44" fmla="*/ 107 w 177"/>
              <a:gd name="T45" fmla="*/ 13 h 247"/>
              <a:gd name="T46" fmla="*/ 93 w 177"/>
              <a:gd name="T47" fmla="*/ 0 h 247"/>
              <a:gd name="T48" fmla="*/ 90 w 177"/>
              <a:gd name="T49" fmla="*/ 13 h 247"/>
              <a:gd name="T50" fmla="*/ 79 w 177"/>
              <a:gd name="T51" fmla="*/ 26 h 247"/>
              <a:gd name="T52" fmla="*/ 72 w 177"/>
              <a:gd name="T53" fmla="*/ 32 h 247"/>
              <a:gd name="T54" fmla="*/ 47 w 177"/>
              <a:gd name="T55" fmla="*/ 40 h 247"/>
              <a:gd name="T56" fmla="*/ 37 w 177"/>
              <a:gd name="T57" fmla="*/ 58 h 247"/>
              <a:gd name="T58" fmla="*/ 25 w 177"/>
              <a:gd name="T59" fmla="*/ 55 h 247"/>
              <a:gd name="T60" fmla="*/ 15 w 177"/>
              <a:gd name="T61" fmla="*/ 53 h 247"/>
              <a:gd name="T62" fmla="*/ 16 w 177"/>
              <a:gd name="T63" fmla="*/ 43 h 247"/>
              <a:gd name="T64" fmla="*/ 13 w 177"/>
              <a:gd name="T65" fmla="*/ 39 h 247"/>
              <a:gd name="T66" fmla="*/ 0 w 177"/>
              <a:gd name="T67" fmla="*/ 53 h 247"/>
              <a:gd name="T68" fmla="*/ 5 w 177"/>
              <a:gd name="T69" fmla="*/ 60 h 247"/>
              <a:gd name="T70" fmla="*/ 3 w 177"/>
              <a:gd name="T71" fmla="*/ 66 h 247"/>
              <a:gd name="T72" fmla="*/ 10 w 177"/>
              <a:gd name="T73" fmla="*/ 70 h 247"/>
              <a:gd name="T74" fmla="*/ 24 w 177"/>
              <a:gd name="T75" fmla="*/ 81 h 247"/>
              <a:gd name="T76" fmla="*/ 26 w 177"/>
              <a:gd name="T77" fmla="*/ 91 h 247"/>
              <a:gd name="T78" fmla="*/ 37 w 177"/>
              <a:gd name="T79" fmla="*/ 104 h 247"/>
              <a:gd name="T80" fmla="*/ 56 w 177"/>
              <a:gd name="T81" fmla="*/ 139 h 247"/>
              <a:gd name="T82" fmla="*/ 65 w 177"/>
              <a:gd name="T83" fmla="*/ 151 h 247"/>
              <a:gd name="T84" fmla="*/ 67 w 177"/>
              <a:gd name="T85" fmla="*/ 166 h 247"/>
              <a:gd name="T86" fmla="*/ 74 w 177"/>
              <a:gd name="T87" fmla="*/ 189 h 247"/>
              <a:gd name="T88" fmla="*/ 86 w 177"/>
              <a:gd name="T89" fmla="*/ 203 h 247"/>
              <a:gd name="T90" fmla="*/ 104 w 177"/>
              <a:gd name="T91" fmla="*/ 218 h 247"/>
              <a:gd name="T92" fmla="*/ 136 w 177"/>
              <a:gd name="T93" fmla="*/ 235 h 247"/>
              <a:gd name="T94" fmla="*/ 149 w 177"/>
              <a:gd name="T95" fmla="*/ 246 h 247"/>
              <a:gd name="T96" fmla="*/ 165 w 177"/>
              <a:gd name="T97" fmla="*/ 237 h 247"/>
              <a:gd name="T98" fmla="*/ 177 w 177"/>
              <a:gd name="T99" fmla="*/ 2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47">
                <a:moveTo>
                  <a:pt x="177" y="220"/>
                </a:moveTo>
                <a:lnTo>
                  <a:pt x="177" y="220"/>
                </a:lnTo>
                <a:lnTo>
                  <a:pt x="175" y="220"/>
                </a:lnTo>
                <a:lnTo>
                  <a:pt x="173" y="220"/>
                </a:lnTo>
                <a:lnTo>
                  <a:pt x="173" y="220"/>
                </a:lnTo>
                <a:lnTo>
                  <a:pt x="168" y="220"/>
                </a:lnTo>
                <a:lnTo>
                  <a:pt x="165" y="219"/>
                </a:lnTo>
                <a:lnTo>
                  <a:pt x="161" y="215"/>
                </a:lnTo>
                <a:lnTo>
                  <a:pt x="161" y="215"/>
                </a:lnTo>
                <a:lnTo>
                  <a:pt x="157" y="210"/>
                </a:lnTo>
                <a:lnTo>
                  <a:pt x="157" y="208"/>
                </a:lnTo>
                <a:lnTo>
                  <a:pt x="158" y="205"/>
                </a:lnTo>
                <a:lnTo>
                  <a:pt x="158" y="205"/>
                </a:lnTo>
                <a:lnTo>
                  <a:pt x="163" y="204"/>
                </a:lnTo>
                <a:lnTo>
                  <a:pt x="163" y="204"/>
                </a:lnTo>
                <a:lnTo>
                  <a:pt x="160" y="198"/>
                </a:lnTo>
                <a:lnTo>
                  <a:pt x="160" y="195"/>
                </a:lnTo>
                <a:lnTo>
                  <a:pt x="161" y="194"/>
                </a:lnTo>
                <a:lnTo>
                  <a:pt x="161" y="194"/>
                </a:lnTo>
                <a:lnTo>
                  <a:pt x="163" y="188"/>
                </a:lnTo>
                <a:lnTo>
                  <a:pt x="164" y="178"/>
                </a:lnTo>
                <a:lnTo>
                  <a:pt x="165" y="168"/>
                </a:lnTo>
                <a:lnTo>
                  <a:pt x="166" y="162"/>
                </a:lnTo>
                <a:lnTo>
                  <a:pt x="166" y="162"/>
                </a:lnTo>
                <a:lnTo>
                  <a:pt x="166" y="159"/>
                </a:lnTo>
                <a:lnTo>
                  <a:pt x="166" y="152"/>
                </a:lnTo>
                <a:lnTo>
                  <a:pt x="164" y="138"/>
                </a:lnTo>
                <a:lnTo>
                  <a:pt x="164" y="138"/>
                </a:lnTo>
                <a:lnTo>
                  <a:pt x="155" y="138"/>
                </a:lnTo>
                <a:lnTo>
                  <a:pt x="153" y="138"/>
                </a:lnTo>
                <a:lnTo>
                  <a:pt x="152" y="136"/>
                </a:lnTo>
                <a:lnTo>
                  <a:pt x="152" y="136"/>
                </a:lnTo>
                <a:lnTo>
                  <a:pt x="150" y="131"/>
                </a:lnTo>
                <a:lnTo>
                  <a:pt x="150" y="124"/>
                </a:lnTo>
                <a:lnTo>
                  <a:pt x="150" y="118"/>
                </a:lnTo>
                <a:lnTo>
                  <a:pt x="149" y="115"/>
                </a:lnTo>
                <a:lnTo>
                  <a:pt x="149" y="115"/>
                </a:lnTo>
                <a:lnTo>
                  <a:pt x="147" y="115"/>
                </a:lnTo>
                <a:lnTo>
                  <a:pt x="142" y="118"/>
                </a:lnTo>
                <a:lnTo>
                  <a:pt x="137" y="120"/>
                </a:lnTo>
                <a:lnTo>
                  <a:pt x="132" y="122"/>
                </a:lnTo>
                <a:lnTo>
                  <a:pt x="132" y="122"/>
                </a:lnTo>
                <a:lnTo>
                  <a:pt x="126" y="120"/>
                </a:lnTo>
                <a:lnTo>
                  <a:pt x="118" y="118"/>
                </a:lnTo>
                <a:lnTo>
                  <a:pt x="111" y="114"/>
                </a:lnTo>
                <a:lnTo>
                  <a:pt x="109" y="112"/>
                </a:lnTo>
                <a:lnTo>
                  <a:pt x="106" y="109"/>
                </a:lnTo>
                <a:lnTo>
                  <a:pt x="106" y="109"/>
                </a:lnTo>
                <a:lnTo>
                  <a:pt x="102" y="95"/>
                </a:lnTo>
                <a:lnTo>
                  <a:pt x="100" y="87"/>
                </a:lnTo>
                <a:lnTo>
                  <a:pt x="100" y="83"/>
                </a:lnTo>
                <a:lnTo>
                  <a:pt x="100" y="83"/>
                </a:lnTo>
                <a:lnTo>
                  <a:pt x="102" y="81"/>
                </a:lnTo>
                <a:lnTo>
                  <a:pt x="109" y="77"/>
                </a:lnTo>
                <a:lnTo>
                  <a:pt x="113" y="74"/>
                </a:lnTo>
                <a:lnTo>
                  <a:pt x="116" y="72"/>
                </a:lnTo>
                <a:lnTo>
                  <a:pt x="116" y="71"/>
                </a:lnTo>
                <a:lnTo>
                  <a:pt x="116" y="71"/>
                </a:lnTo>
                <a:lnTo>
                  <a:pt x="117" y="67"/>
                </a:lnTo>
                <a:lnTo>
                  <a:pt x="118" y="64"/>
                </a:lnTo>
                <a:lnTo>
                  <a:pt x="122" y="60"/>
                </a:lnTo>
                <a:lnTo>
                  <a:pt x="126" y="58"/>
                </a:lnTo>
                <a:lnTo>
                  <a:pt x="126" y="58"/>
                </a:lnTo>
                <a:lnTo>
                  <a:pt x="129" y="58"/>
                </a:lnTo>
                <a:lnTo>
                  <a:pt x="133" y="58"/>
                </a:lnTo>
                <a:lnTo>
                  <a:pt x="137" y="58"/>
                </a:lnTo>
                <a:lnTo>
                  <a:pt x="141" y="56"/>
                </a:lnTo>
                <a:lnTo>
                  <a:pt x="141" y="56"/>
                </a:lnTo>
                <a:lnTo>
                  <a:pt x="144" y="55"/>
                </a:lnTo>
                <a:lnTo>
                  <a:pt x="149" y="55"/>
                </a:lnTo>
                <a:lnTo>
                  <a:pt x="153" y="55"/>
                </a:lnTo>
                <a:lnTo>
                  <a:pt x="154" y="55"/>
                </a:lnTo>
                <a:lnTo>
                  <a:pt x="154" y="54"/>
                </a:lnTo>
                <a:lnTo>
                  <a:pt x="154" y="54"/>
                </a:lnTo>
                <a:lnTo>
                  <a:pt x="154" y="50"/>
                </a:lnTo>
                <a:lnTo>
                  <a:pt x="153" y="48"/>
                </a:lnTo>
                <a:lnTo>
                  <a:pt x="152" y="44"/>
                </a:lnTo>
                <a:lnTo>
                  <a:pt x="152" y="42"/>
                </a:lnTo>
                <a:lnTo>
                  <a:pt x="152" y="42"/>
                </a:lnTo>
                <a:lnTo>
                  <a:pt x="153" y="34"/>
                </a:lnTo>
                <a:lnTo>
                  <a:pt x="153" y="30"/>
                </a:lnTo>
                <a:lnTo>
                  <a:pt x="152" y="29"/>
                </a:lnTo>
                <a:lnTo>
                  <a:pt x="152" y="29"/>
                </a:lnTo>
                <a:lnTo>
                  <a:pt x="149" y="29"/>
                </a:lnTo>
                <a:lnTo>
                  <a:pt x="147" y="30"/>
                </a:lnTo>
                <a:lnTo>
                  <a:pt x="142" y="30"/>
                </a:lnTo>
                <a:lnTo>
                  <a:pt x="136" y="28"/>
                </a:lnTo>
                <a:lnTo>
                  <a:pt x="136" y="28"/>
                </a:lnTo>
                <a:lnTo>
                  <a:pt x="121" y="22"/>
                </a:lnTo>
                <a:lnTo>
                  <a:pt x="113" y="18"/>
                </a:lnTo>
                <a:lnTo>
                  <a:pt x="107" y="13"/>
                </a:lnTo>
                <a:lnTo>
                  <a:pt x="107" y="13"/>
                </a:lnTo>
                <a:lnTo>
                  <a:pt x="100" y="5"/>
                </a:lnTo>
                <a:lnTo>
                  <a:pt x="96" y="1"/>
                </a:lnTo>
                <a:lnTo>
                  <a:pt x="93" y="0"/>
                </a:lnTo>
                <a:lnTo>
                  <a:pt x="93" y="0"/>
                </a:lnTo>
                <a:lnTo>
                  <a:pt x="90" y="0"/>
                </a:lnTo>
                <a:lnTo>
                  <a:pt x="90" y="0"/>
                </a:lnTo>
                <a:lnTo>
                  <a:pt x="91" y="8"/>
                </a:lnTo>
                <a:lnTo>
                  <a:pt x="90" y="13"/>
                </a:lnTo>
                <a:lnTo>
                  <a:pt x="90" y="13"/>
                </a:lnTo>
                <a:lnTo>
                  <a:pt x="88" y="18"/>
                </a:lnTo>
                <a:lnTo>
                  <a:pt x="84" y="22"/>
                </a:lnTo>
                <a:lnTo>
                  <a:pt x="79" y="26"/>
                </a:lnTo>
                <a:lnTo>
                  <a:pt x="77" y="29"/>
                </a:lnTo>
                <a:lnTo>
                  <a:pt x="77" y="29"/>
                </a:lnTo>
                <a:lnTo>
                  <a:pt x="74" y="30"/>
                </a:lnTo>
                <a:lnTo>
                  <a:pt x="72" y="32"/>
                </a:lnTo>
                <a:lnTo>
                  <a:pt x="64" y="35"/>
                </a:lnTo>
                <a:lnTo>
                  <a:pt x="49" y="39"/>
                </a:lnTo>
                <a:lnTo>
                  <a:pt x="49" y="39"/>
                </a:lnTo>
                <a:lnTo>
                  <a:pt x="47" y="40"/>
                </a:lnTo>
                <a:lnTo>
                  <a:pt x="45" y="43"/>
                </a:lnTo>
                <a:lnTo>
                  <a:pt x="42" y="49"/>
                </a:lnTo>
                <a:lnTo>
                  <a:pt x="38" y="55"/>
                </a:lnTo>
                <a:lnTo>
                  <a:pt x="37" y="58"/>
                </a:lnTo>
                <a:lnTo>
                  <a:pt x="37" y="58"/>
                </a:lnTo>
                <a:lnTo>
                  <a:pt x="33" y="58"/>
                </a:lnTo>
                <a:lnTo>
                  <a:pt x="29" y="58"/>
                </a:lnTo>
                <a:lnTo>
                  <a:pt x="25" y="55"/>
                </a:lnTo>
                <a:lnTo>
                  <a:pt x="21" y="54"/>
                </a:lnTo>
                <a:lnTo>
                  <a:pt x="21" y="54"/>
                </a:lnTo>
                <a:lnTo>
                  <a:pt x="19" y="53"/>
                </a:lnTo>
                <a:lnTo>
                  <a:pt x="15" y="53"/>
                </a:lnTo>
                <a:lnTo>
                  <a:pt x="11" y="53"/>
                </a:lnTo>
                <a:lnTo>
                  <a:pt x="11" y="53"/>
                </a:lnTo>
                <a:lnTo>
                  <a:pt x="13" y="49"/>
                </a:lnTo>
                <a:lnTo>
                  <a:pt x="16" y="43"/>
                </a:lnTo>
                <a:lnTo>
                  <a:pt x="16" y="43"/>
                </a:lnTo>
                <a:lnTo>
                  <a:pt x="15" y="42"/>
                </a:lnTo>
                <a:lnTo>
                  <a:pt x="13" y="39"/>
                </a:lnTo>
                <a:lnTo>
                  <a:pt x="13" y="39"/>
                </a:lnTo>
                <a:lnTo>
                  <a:pt x="9" y="42"/>
                </a:lnTo>
                <a:lnTo>
                  <a:pt x="4" y="46"/>
                </a:lnTo>
                <a:lnTo>
                  <a:pt x="4" y="46"/>
                </a:lnTo>
                <a:lnTo>
                  <a:pt x="0" y="53"/>
                </a:lnTo>
                <a:lnTo>
                  <a:pt x="0" y="54"/>
                </a:lnTo>
                <a:lnTo>
                  <a:pt x="1" y="56"/>
                </a:lnTo>
                <a:lnTo>
                  <a:pt x="1" y="56"/>
                </a:lnTo>
                <a:lnTo>
                  <a:pt x="5" y="60"/>
                </a:lnTo>
                <a:lnTo>
                  <a:pt x="6" y="61"/>
                </a:lnTo>
                <a:lnTo>
                  <a:pt x="5" y="63"/>
                </a:lnTo>
                <a:lnTo>
                  <a:pt x="5" y="63"/>
                </a:lnTo>
                <a:lnTo>
                  <a:pt x="3" y="66"/>
                </a:lnTo>
                <a:lnTo>
                  <a:pt x="3" y="67"/>
                </a:lnTo>
                <a:lnTo>
                  <a:pt x="5" y="69"/>
                </a:lnTo>
                <a:lnTo>
                  <a:pt x="5" y="69"/>
                </a:lnTo>
                <a:lnTo>
                  <a:pt x="10" y="70"/>
                </a:lnTo>
                <a:lnTo>
                  <a:pt x="15" y="74"/>
                </a:lnTo>
                <a:lnTo>
                  <a:pt x="21" y="77"/>
                </a:lnTo>
                <a:lnTo>
                  <a:pt x="24" y="81"/>
                </a:lnTo>
                <a:lnTo>
                  <a:pt x="24" y="81"/>
                </a:lnTo>
                <a:lnTo>
                  <a:pt x="25" y="83"/>
                </a:lnTo>
                <a:lnTo>
                  <a:pt x="25" y="86"/>
                </a:lnTo>
                <a:lnTo>
                  <a:pt x="25" y="87"/>
                </a:lnTo>
                <a:lnTo>
                  <a:pt x="26" y="91"/>
                </a:lnTo>
                <a:lnTo>
                  <a:pt x="26" y="91"/>
                </a:lnTo>
                <a:lnTo>
                  <a:pt x="33" y="98"/>
                </a:lnTo>
                <a:lnTo>
                  <a:pt x="36" y="102"/>
                </a:lnTo>
                <a:lnTo>
                  <a:pt x="37" y="104"/>
                </a:lnTo>
                <a:lnTo>
                  <a:pt x="37" y="104"/>
                </a:lnTo>
                <a:lnTo>
                  <a:pt x="41" y="111"/>
                </a:lnTo>
                <a:lnTo>
                  <a:pt x="46" y="122"/>
                </a:lnTo>
                <a:lnTo>
                  <a:pt x="56" y="139"/>
                </a:lnTo>
                <a:lnTo>
                  <a:pt x="56" y="139"/>
                </a:lnTo>
                <a:lnTo>
                  <a:pt x="58" y="143"/>
                </a:lnTo>
                <a:lnTo>
                  <a:pt x="62" y="147"/>
                </a:lnTo>
                <a:lnTo>
                  <a:pt x="65" y="151"/>
                </a:lnTo>
                <a:lnTo>
                  <a:pt x="67" y="154"/>
                </a:lnTo>
                <a:lnTo>
                  <a:pt x="67" y="156"/>
                </a:lnTo>
                <a:lnTo>
                  <a:pt x="67" y="156"/>
                </a:lnTo>
                <a:lnTo>
                  <a:pt x="67" y="166"/>
                </a:lnTo>
                <a:lnTo>
                  <a:pt x="68" y="171"/>
                </a:lnTo>
                <a:lnTo>
                  <a:pt x="69" y="177"/>
                </a:lnTo>
                <a:lnTo>
                  <a:pt x="69" y="177"/>
                </a:lnTo>
                <a:lnTo>
                  <a:pt x="74" y="189"/>
                </a:lnTo>
                <a:lnTo>
                  <a:pt x="77" y="194"/>
                </a:lnTo>
                <a:lnTo>
                  <a:pt x="79" y="197"/>
                </a:lnTo>
                <a:lnTo>
                  <a:pt x="79" y="197"/>
                </a:lnTo>
                <a:lnTo>
                  <a:pt x="86" y="203"/>
                </a:lnTo>
                <a:lnTo>
                  <a:pt x="94" y="210"/>
                </a:lnTo>
                <a:lnTo>
                  <a:pt x="94" y="210"/>
                </a:lnTo>
                <a:lnTo>
                  <a:pt x="97" y="214"/>
                </a:lnTo>
                <a:lnTo>
                  <a:pt x="104" y="218"/>
                </a:lnTo>
                <a:lnTo>
                  <a:pt x="115" y="223"/>
                </a:lnTo>
                <a:lnTo>
                  <a:pt x="115" y="223"/>
                </a:lnTo>
                <a:lnTo>
                  <a:pt x="126" y="227"/>
                </a:lnTo>
                <a:lnTo>
                  <a:pt x="136" y="235"/>
                </a:lnTo>
                <a:lnTo>
                  <a:pt x="136" y="235"/>
                </a:lnTo>
                <a:lnTo>
                  <a:pt x="143" y="240"/>
                </a:lnTo>
                <a:lnTo>
                  <a:pt x="147" y="243"/>
                </a:lnTo>
                <a:lnTo>
                  <a:pt x="149" y="246"/>
                </a:lnTo>
                <a:lnTo>
                  <a:pt x="149" y="247"/>
                </a:lnTo>
                <a:lnTo>
                  <a:pt x="149" y="247"/>
                </a:lnTo>
                <a:lnTo>
                  <a:pt x="159" y="240"/>
                </a:lnTo>
                <a:lnTo>
                  <a:pt x="165" y="237"/>
                </a:lnTo>
                <a:lnTo>
                  <a:pt x="165" y="237"/>
                </a:lnTo>
                <a:lnTo>
                  <a:pt x="171" y="230"/>
                </a:lnTo>
                <a:lnTo>
                  <a:pt x="176" y="225"/>
                </a:lnTo>
                <a:lnTo>
                  <a:pt x="177" y="223"/>
                </a:lnTo>
                <a:lnTo>
                  <a:pt x="177" y="22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4" name="Freeform 664"/>
          <p:cNvSpPr>
            <a:spLocks/>
          </p:cNvSpPr>
          <p:nvPr/>
        </p:nvSpPr>
        <p:spPr bwMode="gray">
          <a:xfrm>
            <a:off x="8017772" y="4685625"/>
            <a:ext cx="136916" cy="133663"/>
          </a:xfrm>
          <a:custGeom>
            <a:avLst/>
            <a:gdLst>
              <a:gd name="T0" fmla="*/ 6 w 81"/>
              <a:gd name="T1" fmla="*/ 63 h 78"/>
              <a:gd name="T2" fmla="*/ 1 w 81"/>
              <a:gd name="T3" fmla="*/ 73 h 78"/>
              <a:gd name="T4" fmla="*/ 5 w 81"/>
              <a:gd name="T5" fmla="*/ 73 h 78"/>
              <a:gd name="T6" fmla="*/ 11 w 81"/>
              <a:gd name="T7" fmla="*/ 74 h 78"/>
              <a:gd name="T8" fmla="*/ 15 w 81"/>
              <a:gd name="T9" fmla="*/ 75 h 78"/>
              <a:gd name="T10" fmla="*/ 23 w 81"/>
              <a:gd name="T11" fmla="*/ 78 h 78"/>
              <a:gd name="T12" fmla="*/ 27 w 81"/>
              <a:gd name="T13" fmla="*/ 78 h 78"/>
              <a:gd name="T14" fmla="*/ 32 w 81"/>
              <a:gd name="T15" fmla="*/ 69 h 78"/>
              <a:gd name="T16" fmla="*/ 37 w 81"/>
              <a:gd name="T17" fmla="*/ 60 h 78"/>
              <a:gd name="T18" fmla="*/ 39 w 81"/>
              <a:gd name="T19" fmla="*/ 59 h 78"/>
              <a:gd name="T20" fmla="*/ 62 w 81"/>
              <a:gd name="T21" fmla="*/ 52 h 78"/>
              <a:gd name="T22" fmla="*/ 67 w 81"/>
              <a:gd name="T23" fmla="*/ 49 h 78"/>
              <a:gd name="T24" fmla="*/ 69 w 81"/>
              <a:gd name="T25" fmla="*/ 46 h 78"/>
              <a:gd name="T26" fmla="*/ 78 w 81"/>
              <a:gd name="T27" fmla="*/ 38 h 78"/>
              <a:gd name="T28" fmla="*/ 80 w 81"/>
              <a:gd name="T29" fmla="*/ 33 h 78"/>
              <a:gd name="T30" fmla="*/ 80 w 81"/>
              <a:gd name="T31" fmla="*/ 20 h 78"/>
              <a:gd name="T32" fmla="*/ 69 w 81"/>
              <a:gd name="T33" fmla="*/ 17 h 78"/>
              <a:gd name="T34" fmla="*/ 59 w 81"/>
              <a:gd name="T35" fmla="*/ 14 h 78"/>
              <a:gd name="T36" fmla="*/ 38 w 81"/>
              <a:gd name="T37" fmla="*/ 2 h 78"/>
              <a:gd name="T38" fmla="*/ 28 w 81"/>
              <a:gd name="T39" fmla="*/ 0 h 78"/>
              <a:gd name="T40" fmla="*/ 21 w 81"/>
              <a:gd name="T41" fmla="*/ 6 h 78"/>
              <a:gd name="T42" fmla="*/ 16 w 81"/>
              <a:gd name="T43" fmla="*/ 10 h 78"/>
              <a:gd name="T44" fmla="*/ 11 w 81"/>
              <a:gd name="T45" fmla="*/ 16 h 78"/>
              <a:gd name="T46" fmla="*/ 11 w 81"/>
              <a:gd name="T47" fmla="*/ 21 h 78"/>
              <a:gd name="T48" fmla="*/ 7 w 81"/>
              <a:gd name="T49" fmla="*/ 23 h 78"/>
              <a:gd name="T50" fmla="*/ 3 w 81"/>
              <a:gd name="T51" fmla="*/ 28 h 78"/>
              <a:gd name="T52" fmla="*/ 1 w 81"/>
              <a:gd name="T53" fmla="*/ 33 h 78"/>
              <a:gd name="T54" fmla="*/ 0 w 81"/>
              <a:gd name="T55" fmla="*/ 43 h 78"/>
              <a:gd name="T56" fmla="*/ 3 w 81"/>
              <a:gd name="T57" fmla="*/ 52 h 78"/>
              <a:gd name="T58" fmla="*/ 5 w 81"/>
              <a:gd name="T59" fmla="*/ 54 h 78"/>
              <a:gd name="T60" fmla="*/ 4 w 81"/>
              <a:gd name="T61" fmla="*/ 58 h 78"/>
              <a:gd name="T62" fmla="*/ 3 w 81"/>
              <a:gd name="T63" fmla="*/ 59 h 78"/>
              <a:gd name="T64" fmla="*/ 5 w 81"/>
              <a:gd name="T65"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78">
                <a:moveTo>
                  <a:pt x="6" y="63"/>
                </a:moveTo>
                <a:lnTo>
                  <a:pt x="6" y="63"/>
                </a:lnTo>
                <a:lnTo>
                  <a:pt x="3" y="69"/>
                </a:lnTo>
                <a:lnTo>
                  <a:pt x="1" y="73"/>
                </a:lnTo>
                <a:lnTo>
                  <a:pt x="1" y="73"/>
                </a:lnTo>
                <a:lnTo>
                  <a:pt x="5" y="73"/>
                </a:lnTo>
                <a:lnTo>
                  <a:pt x="9" y="73"/>
                </a:lnTo>
                <a:lnTo>
                  <a:pt x="11" y="74"/>
                </a:lnTo>
                <a:lnTo>
                  <a:pt x="11" y="74"/>
                </a:lnTo>
                <a:lnTo>
                  <a:pt x="15" y="75"/>
                </a:lnTo>
                <a:lnTo>
                  <a:pt x="19" y="78"/>
                </a:lnTo>
                <a:lnTo>
                  <a:pt x="23" y="78"/>
                </a:lnTo>
                <a:lnTo>
                  <a:pt x="27" y="78"/>
                </a:lnTo>
                <a:lnTo>
                  <a:pt x="27" y="78"/>
                </a:lnTo>
                <a:lnTo>
                  <a:pt x="28" y="75"/>
                </a:lnTo>
                <a:lnTo>
                  <a:pt x="32" y="69"/>
                </a:lnTo>
                <a:lnTo>
                  <a:pt x="35" y="63"/>
                </a:lnTo>
                <a:lnTo>
                  <a:pt x="37" y="60"/>
                </a:lnTo>
                <a:lnTo>
                  <a:pt x="39" y="59"/>
                </a:lnTo>
                <a:lnTo>
                  <a:pt x="39" y="59"/>
                </a:lnTo>
                <a:lnTo>
                  <a:pt x="54" y="55"/>
                </a:lnTo>
                <a:lnTo>
                  <a:pt x="62" y="52"/>
                </a:lnTo>
                <a:lnTo>
                  <a:pt x="64" y="50"/>
                </a:lnTo>
                <a:lnTo>
                  <a:pt x="67" y="49"/>
                </a:lnTo>
                <a:lnTo>
                  <a:pt x="67" y="49"/>
                </a:lnTo>
                <a:lnTo>
                  <a:pt x="69" y="46"/>
                </a:lnTo>
                <a:lnTo>
                  <a:pt x="74" y="42"/>
                </a:lnTo>
                <a:lnTo>
                  <a:pt x="78" y="38"/>
                </a:lnTo>
                <a:lnTo>
                  <a:pt x="80" y="33"/>
                </a:lnTo>
                <a:lnTo>
                  <a:pt x="80" y="33"/>
                </a:lnTo>
                <a:lnTo>
                  <a:pt x="81" y="28"/>
                </a:lnTo>
                <a:lnTo>
                  <a:pt x="80" y="20"/>
                </a:lnTo>
                <a:lnTo>
                  <a:pt x="80" y="20"/>
                </a:lnTo>
                <a:lnTo>
                  <a:pt x="69" y="17"/>
                </a:lnTo>
                <a:lnTo>
                  <a:pt x="59" y="14"/>
                </a:lnTo>
                <a:lnTo>
                  <a:pt x="59" y="14"/>
                </a:lnTo>
                <a:lnTo>
                  <a:pt x="47" y="7"/>
                </a:lnTo>
                <a:lnTo>
                  <a:pt x="38" y="2"/>
                </a:lnTo>
                <a:lnTo>
                  <a:pt x="28" y="0"/>
                </a:lnTo>
                <a:lnTo>
                  <a:pt x="28" y="0"/>
                </a:lnTo>
                <a:lnTo>
                  <a:pt x="25" y="4"/>
                </a:lnTo>
                <a:lnTo>
                  <a:pt x="21" y="6"/>
                </a:lnTo>
                <a:lnTo>
                  <a:pt x="21" y="6"/>
                </a:lnTo>
                <a:lnTo>
                  <a:pt x="16" y="10"/>
                </a:lnTo>
                <a:lnTo>
                  <a:pt x="14" y="12"/>
                </a:lnTo>
                <a:lnTo>
                  <a:pt x="11" y="16"/>
                </a:lnTo>
                <a:lnTo>
                  <a:pt x="11" y="16"/>
                </a:lnTo>
                <a:lnTo>
                  <a:pt x="11" y="21"/>
                </a:lnTo>
                <a:lnTo>
                  <a:pt x="10" y="22"/>
                </a:lnTo>
                <a:lnTo>
                  <a:pt x="7" y="23"/>
                </a:lnTo>
                <a:lnTo>
                  <a:pt x="7" y="23"/>
                </a:lnTo>
                <a:lnTo>
                  <a:pt x="3" y="28"/>
                </a:lnTo>
                <a:lnTo>
                  <a:pt x="1" y="31"/>
                </a:lnTo>
                <a:lnTo>
                  <a:pt x="1" y="33"/>
                </a:lnTo>
                <a:lnTo>
                  <a:pt x="1" y="33"/>
                </a:lnTo>
                <a:lnTo>
                  <a:pt x="0" y="43"/>
                </a:lnTo>
                <a:lnTo>
                  <a:pt x="1" y="48"/>
                </a:lnTo>
                <a:lnTo>
                  <a:pt x="3" y="52"/>
                </a:lnTo>
                <a:lnTo>
                  <a:pt x="3" y="52"/>
                </a:lnTo>
                <a:lnTo>
                  <a:pt x="5" y="54"/>
                </a:lnTo>
                <a:lnTo>
                  <a:pt x="5" y="55"/>
                </a:lnTo>
                <a:lnTo>
                  <a:pt x="4" y="58"/>
                </a:lnTo>
                <a:lnTo>
                  <a:pt x="4" y="59"/>
                </a:lnTo>
                <a:lnTo>
                  <a:pt x="3" y="59"/>
                </a:lnTo>
                <a:lnTo>
                  <a:pt x="3" y="59"/>
                </a:lnTo>
                <a:lnTo>
                  <a:pt x="5" y="62"/>
                </a:lnTo>
                <a:lnTo>
                  <a:pt x="6" y="6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5" name="Freeform 666"/>
          <p:cNvSpPr>
            <a:spLocks/>
          </p:cNvSpPr>
          <p:nvPr/>
        </p:nvSpPr>
        <p:spPr bwMode="gray">
          <a:xfrm>
            <a:off x="8186804" y="5223704"/>
            <a:ext cx="458074" cy="915077"/>
          </a:xfrm>
          <a:custGeom>
            <a:avLst/>
            <a:gdLst>
              <a:gd name="T0" fmla="*/ 247 w 271"/>
              <a:gd name="T1" fmla="*/ 73 h 534"/>
              <a:gd name="T2" fmla="*/ 240 w 271"/>
              <a:gd name="T3" fmla="*/ 81 h 534"/>
              <a:gd name="T4" fmla="*/ 229 w 271"/>
              <a:gd name="T5" fmla="*/ 80 h 534"/>
              <a:gd name="T6" fmla="*/ 209 w 271"/>
              <a:gd name="T7" fmla="*/ 68 h 534"/>
              <a:gd name="T8" fmla="*/ 205 w 271"/>
              <a:gd name="T9" fmla="*/ 42 h 534"/>
              <a:gd name="T10" fmla="*/ 175 w 271"/>
              <a:gd name="T11" fmla="*/ 12 h 534"/>
              <a:gd name="T12" fmla="*/ 165 w 271"/>
              <a:gd name="T13" fmla="*/ 12 h 534"/>
              <a:gd name="T14" fmla="*/ 148 w 271"/>
              <a:gd name="T15" fmla="*/ 1 h 534"/>
              <a:gd name="T16" fmla="*/ 128 w 271"/>
              <a:gd name="T17" fmla="*/ 7 h 534"/>
              <a:gd name="T18" fmla="*/ 98 w 271"/>
              <a:gd name="T19" fmla="*/ 7 h 534"/>
              <a:gd name="T20" fmla="*/ 87 w 271"/>
              <a:gd name="T21" fmla="*/ 20 h 534"/>
              <a:gd name="T22" fmla="*/ 67 w 271"/>
              <a:gd name="T23" fmla="*/ 46 h 534"/>
              <a:gd name="T24" fmla="*/ 61 w 271"/>
              <a:gd name="T25" fmla="*/ 73 h 534"/>
              <a:gd name="T26" fmla="*/ 44 w 271"/>
              <a:gd name="T27" fmla="*/ 163 h 534"/>
              <a:gd name="T28" fmla="*/ 45 w 271"/>
              <a:gd name="T29" fmla="*/ 199 h 534"/>
              <a:gd name="T30" fmla="*/ 40 w 271"/>
              <a:gd name="T31" fmla="*/ 224 h 534"/>
              <a:gd name="T32" fmla="*/ 32 w 271"/>
              <a:gd name="T33" fmla="*/ 263 h 534"/>
              <a:gd name="T34" fmla="*/ 26 w 271"/>
              <a:gd name="T35" fmla="*/ 289 h 534"/>
              <a:gd name="T36" fmla="*/ 19 w 271"/>
              <a:gd name="T37" fmla="*/ 330 h 534"/>
              <a:gd name="T38" fmla="*/ 26 w 271"/>
              <a:gd name="T39" fmla="*/ 353 h 534"/>
              <a:gd name="T40" fmla="*/ 21 w 271"/>
              <a:gd name="T41" fmla="*/ 364 h 534"/>
              <a:gd name="T42" fmla="*/ 32 w 271"/>
              <a:gd name="T43" fmla="*/ 376 h 534"/>
              <a:gd name="T44" fmla="*/ 28 w 271"/>
              <a:gd name="T45" fmla="*/ 384 h 534"/>
              <a:gd name="T46" fmla="*/ 22 w 271"/>
              <a:gd name="T47" fmla="*/ 395 h 534"/>
              <a:gd name="T48" fmla="*/ 23 w 271"/>
              <a:gd name="T49" fmla="*/ 426 h 534"/>
              <a:gd name="T50" fmla="*/ 16 w 271"/>
              <a:gd name="T51" fmla="*/ 452 h 534"/>
              <a:gd name="T52" fmla="*/ 0 w 271"/>
              <a:gd name="T53" fmla="*/ 481 h 534"/>
              <a:gd name="T54" fmla="*/ 7 w 271"/>
              <a:gd name="T55" fmla="*/ 501 h 534"/>
              <a:gd name="T56" fmla="*/ 17 w 271"/>
              <a:gd name="T57" fmla="*/ 501 h 534"/>
              <a:gd name="T58" fmla="*/ 21 w 271"/>
              <a:gd name="T59" fmla="*/ 526 h 534"/>
              <a:gd name="T60" fmla="*/ 59 w 271"/>
              <a:gd name="T61" fmla="*/ 531 h 534"/>
              <a:gd name="T62" fmla="*/ 65 w 271"/>
              <a:gd name="T63" fmla="*/ 533 h 534"/>
              <a:gd name="T64" fmla="*/ 65 w 271"/>
              <a:gd name="T65" fmla="*/ 525 h 534"/>
              <a:gd name="T66" fmla="*/ 60 w 271"/>
              <a:gd name="T67" fmla="*/ 505 h 534"/>
              <a:gd name="T68" fmla="*/ 67 w 271"/>
              <a:gd name="T69" fmla="*/ 501 h 534"/>
              <a:gd name="T70" fmla="*/ 66 w 271"/>
              <a:gd name="T71" fmla="*/ 494 h 534"/>
              <a:gd name="T72" fmla="*/ 76 w 271"/>
              <a:gd name="T73" fmla="*/ 492 h 534"/>
              <a:gd name="T74" fmla="*/ 84 w 271"/>
              <a:gd name="T75" fmla="*/ 475 h 534"/>
              <a:gd name="T76" fmla="*/ 90 w 271"/>
              <a:gd name="T77" fmla="*/ 454 h 534"/>
              <a:gd name="T78" fmla="*/ 104 w 271"/>
              <a:gd name="T79" fmla="*/ 446 h 534"/>
              <a:gd name="T80" fmla="*/ 107 w 271"/>
              <a:gd name="T81" fmla="*/ 425 h 534"/>
              <a:gd name="T82" fmla="*/ 82 w 271"/>
              <a:gd name="T83" fmla="*/ 404 h 534"/>
              <a:gd name="T84" fmla="*/ 100 w 271"/>
              <a:gd name="T85" fmla="*/ 384 h 534"/>
              <a:gd name="T86" fmla="*/ 112 w 271"/>
              <a:gd name="T87" fmla="*/ 377 h 534"/>
              <a:gd name="T88" fmla="*/ 118 w 271"/>
              <a:gd name="T89" fmla="*/ 353 h 534"/>
              <a:gd name="T90" fmla="*/ 127 w 271"/>
              <a:gd name="T91" fmla="*/ 341 h 534"/>
              <a:gd name="T92" fmla="*/ 128 w 271"/>
              <a:gd name="T93" fmla="*/ 331 h 534"/>
              <a:gd name="T94" fmla="*/ 118 w 271"/>
              <a:gd name="T95" fmla="*/ 313 h 534"/>
              <a:gd name="T96" fmla="*/ 133 w 271"/>
              <a:gd name="T97" fmla="*/ 309 h 534"/>
              <a:gd name="T98" fmla="*/ 156 w 271"/>
              <a:gd name="T99" fmla="*/ 307 h 534"/>
              <a:gd name="T100" fmla="*/ 157 w 271"/>
              <a:gd name="T101" fmla="*/ 292 h 534"/>
              <a:gd name="T102" fmla="*/ 159 w 271"/>
              <a:gd name="T103" fmla="*/ 275 h 534"/>
              <a:gd name="T104" fmla="*/ 193 w 271"/>
              <a:gd name="T105" fmla="*/ 270 h 534"/>
              <a:gd name="T106" fmla="*/ 225 w 271"/>
              <a:gd name="T107" fmla="*/ 254 h 534"/>
              <a:gd name="T108" fmla="*/ 232 w 271"/>
              <a:gd name="T109" fmla="*/ 229 h 534"/>
              <a:gd name="T110" fmla="*/ 224 w 271"/>
              <a:gd name="T111" fmla="*/ 220 h 534"/>
              <a:gd name="T112" fmla="*/ 210 w 271"/>
              <a:gd name="T113" fmla="*/ 196 h 534"/>
              <a:gd name="T114" fmla="*/ 210 w 271"/>
              <a:gd name="T115" fmla="*/ 190 h 534"/>
              <a:gd name="T116" fmla="*/ 216 w 271"/>
              <a:gd name="T117" fmla="*/ 149 h 534"/>
              <a:gd name="T118" fmla="*/ 225 w 271"/>
              <a:gd name="T119" fmla="*/ 122 h 534"/>
              <a:gd name="T120" fmla="*/ 239 w 271"/>
              <a:gd name="T121" fmla="*/ 101 h 534"/>
              <a:gd name="T122" fmla="*/ 271 w 271"/>
              <a:gd name="T123" fmla="*/ 71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534">
                <a:moveTo>
                  <a:pt x="264" y="55"/>
                </a:moveTo>
                <a:lnTo>
                  <a:pt x="264" y="55"/>
                </a:lnTo>
                <a:lnTo>
                  <a:pt x="258" y="52"/>
                </a:lnTo>
                <a:lnTo>
                  <a:pt x="258" y="52"/>
                </a:lnTo>
                <a:lnTo>
                  <a:pt x="252" y="64"/>
                </a:lnTo>
                <a:lnTo>
                  <a:pt x="247" y="73"/>
                </a:lnTo>
                <a:lnTo>
                  <a:pt x="247" y="73"/>
                </a:lnTo>
                <a:lnTo>
                  <a:pt x="247" y="76"/>
                </a:lnTo>
                <a:lnTo>
                  <a:pt x="245" y="81"/>
                </a:lnTo>
                <a:lnTo>
                  <a:pt x="242" y="82"/>
                </a:lnTo>
                <a:lnTo>
                  <a:pt x="241" y="82"/>
                </a:lnTo>
                <a:lnTo>
                  <a:pt x="240" y="81"/>
                </a:lnTo>
                <a:lnTo>
                  <a:pt x="240" y="81"/>
                </a:lnTo>
                <a:lnTo>
                  <a:pt x="237" y="79"/>
                </a:lnTo>
                <a:lnTo>
                  <a:pt x="235" y="79"/>
                </a:lnTo>
                <a:lnTo>
                  <a:pt x="232" y="80"/>
                </a:lnTo>
                <a:lnTo>
                  <a:pt x="229" y="80"/>
                </a:lnTo>
                <a:lnTo>
                  <a:pt x="229" y="80"/>
                </a:lnTo>
                <a:lnTo>
                  <a:pt x="216" y="80"/>
                </a:lnTo>
                <a:lnTo>
                  <a:pt x="209" y="79"/>
                </a:lnTo>
                <a:lnTo>
                  <a:pt x="208" y="78"/>
                </a:lnTo>
                <a:lnTo>
                  <a:pt x="208" y="75"/>
                </a:lnTo>
                <a:lnTo>
                  <a:pt x="208" y="75"/>
                </a:lnTo>
                <a:lnTo>
                  <a:pt x="209" y="68"/>
                </a:lnTo>
                <a:lnTo>
                  <a:pt x="213" y="60"/>
                </a:lnTo>
                <a:lnTo>
                  <a:pt x="216" y="53"/>
                </a:lnTo>
                <a:lnTo>
                  <a:pt x="216" y="50"/>
                </a:lnTo>
                <a:lnTo>
                  <a:pt x="216" y="49"/>
                </a:lnTo>
                <a:lnTo>
                  <a:pt x="216" y="49"/>
                </a:lnTo>
                <a:lnTo>
                  <a:pt x="205" y="42"/>
                </a:lnTo>
                <a:lnTo>
                  <a:pt x="192" y="33"/>
                </a:lnTo>
                <a:lnTo>
                  <a:pt x="192" y="33"/>
                </a:lnTo>
                <a:lnTo>
                  <a:pt x="186" y="27"/>
                </a:lnTo>
                <a:lnTo>
                  <a:pt x="181" y="20"/>
                </a:lnTo>
                <a:lnTo>
                  <a:pt x="176" y="15"/>
                </a:lnTo>
                <a:lnTo>
                  <a:pt x="175" y="12"/>
                </a:lnTo>
                <a:lnTo>
                  <a:pt x="172" y="12"/>
                </a:lnTo>
                <a:lnTo>
                  <a:pt x="172" y="12"/>
                </a:lnTo>
                <a:lnTo>
                  <a:pt x="170" y="14"/>
                </a:lnTo>
                <a:lnTo>
                  <a:pt x="167" y="14"/>
                </a:lnTo>
                <a:lnTo>
                  <a:pt x="166" y="15"/>
                </a:lnTo>
                <a:lnTo>
                  <a:pt x="165" y="12"/>
                </a:lnTo>
                <a:lnTo>
                  <a:pt x="165" y="12"/>
                </a:lnTo>
                <a:lnTo>
                  <a:pt x="161" y="9"/>
                </a:lnTo>
                <a:lnTo>
                  <a:pt x="157" y="6"/>
                </a:lnTo>
                <a:lnTo>
                  <a:pt x="152" y="2"/>
                </a:lnTo>
                <a:lnTo>
                  <a:pt x="148" y="1"/>
                </a:lnTo>
                <a:lnTo>
                  <a:pt x="148" y="1"/>
                </a:lnTo>
                <a:lnTo>
                  <a:pt x="138" y="0"/>
                </a:lnTo>
                <a:lnTo>
                  <a:pt x="134" y="0"/>
                </a:lnTo>
                <a:lnTo>
                  <a:pt x="130" y="2"/>
                </a:lnTo>
                <a:lnTo>
                  <a:pt x="130" y="2"/>
                </a:lnTo>
                <a:lnTo>
                  <a:pt x="129" y="5"/>
                </a:lnTo>
                <a:lnTo>
                  <a:pt x="128" y="7"/>
                </a:lnTo>
                <a:lnTo>
                  <a:pt x="127" y="10"/>
                </a:lnTo>
                <a:lnTo>
                  <a:pt x="124" y="11"/>
                </a:lnTo>
                <a:lnTo>
                  <a:pt x="124" y="11"/>
                </a:lnTo>
                <a:lnTo>
                  <a:pt x="111" y="9"/>
                </a:lnTo>
                <a:lnTo>
                  <a:pt x="103" y="7"/>
                </a:lnTo>
                <a:lnTo>
                  <a:pt x="98" y="7"/>
                </a:lnTo>
                <a:lnTo>
                  <a:pt x="98" y="7"/>
                </a:lnTo>
                <a:lnTo>
                  <a:pt x="81" y="18"/>
                </a:lnTo>
                <a:lnTo>
                  <a:pt x="81" y="18"/>
                </a:lnTo>
                <a:lnTo>
                  <a:pt x="85" y="18"/>
                </a:lnTo>
                <a:lnTo>
                  <a:pt x="87" y="20"/>
                </a:lnTo>
                <a:lnTo>
                  <a:pt x="87" y="20"/>
                </a:lnTo>
                <a:lnTo>
                  <a:pt x="87" y="22"/>
                </a:lnTo>
                <a:lnTo>
                  <a:pt x="86" y="25"/>
                </a:lnTo>
                <a:lnTo>
                  <a:pt x="81" y="32"/>
                </a:lnTo>
                <a:lnTo>
                  <a:pt x="74" y="39"/>
                </a:lnTo>
                <a:lnTo>
                  <a:pt x="67" y="46"/>
                </a:lnTo>
                <a:lnTo>
                  <a:pt x="67" y="46"/>
                </a:lnTo>
                <a:lnTo>
                  <a:pt x="66" y="48"/>
                </a:lnTo>
                <a:lnTo>
                  <a:pt x="64" y="52"/>
                </a:lnTo>
                <a:lnTo>
                  <a:pt x="63" y="59"/>
                </a:lnTo>
                <a:lnTo>
                  <a:pt x="61" y="66"/>
                </a:lnTo>
                <a:lnTo>
                  <a:pt x="61" y="73"/>
                </a:lnTo>
                <a:lnTo>
                  <a:pt x="61" y="73"/>
                </a:lnTo>
                <a:lnTo>
                  <a:pt x="53" y="103"/>
                </a:lnTo>
                <a:lnTo>
                  <a:pt x="43" y="134"/>
                </a:lnTo>
                <a:lnTo>
                  <a:pt x="43" y="134"/>
                </a:lnTo>
                <a:lnTo>
                  <a:pt x="42" y="142"/>
                </a:lnTo>
                <a:lnTo>
                  <a:pt x="43" y="149"/>
                </a:lnTo>
                <a:lnTo>
                  <a:pt x="44" y="163"/>
                </a:lnTo>
                <a:lnTo>
                  <a:pt x="44" y="163"/>
                </a:lnTo>
                <a:lnTo>
                  <a:pt x="45" y="181"/>
                </a:lnTo>
                <a:lnTo>
                  <a:pt x="47" y="192"/>
                </a:lnTo>
                <a:lnTo>
                  <a:pt x="45" y="196"/>
                </a:lnTo>
                <a:lnTo>
                  <a:pt x="45" y="199"/>
                </a:lnTo>
                <a:lnTo>
                  <a:pt x="45" y="199"/>
                </a:lnTo>
                <a:lnTo>
                  <a:pt x="44" y="204"/>
                </a:lnTo>
                <a:lnTo>
                  <a:pt x="43" y="211"/>
                </a:lnTo>
                <a:lnTo>
                  <a:pt x="43" y="218"/>
                </a:lnTo>
                <a:lnTo>
                  <a:pt x="42" y="222"/>
                </a:lnTo>
                <a:lnTo>
                  <a:pt x="40" y="224"/>
                </a:lnTo>
                <a:lnTo>
                  <a:pt x="40" y="224"/>
                </a:lnTo>
                <a:lnTo>
                  <a:pt x="37" y="228"/>
                </a:lnTo>
                <a:lnTo>
                  <a:pt x="34" y="233"/>
                </a:lnTo>
                <a:lnTo>
                  <a:pt x="32" y="239"/>
                </a:lnTo>
                <a:lnTo>
                  <a:pt x="31" y="246"/>
                </a:lnTo>
                <a:lnTo>
                  <a:pt x="31" y="246"/>
                </a:lnTo>
                <a:lnTo>
                  <a:pt x="32" y="263"/>
                </a:lnTo>
                <a:lnTo>
                  <a:pt x="32" y="271"/>
                </a:lnTo>
                <a:lnTo>
                  <a:pt x="31" y="275"/>
                </a:lnTo>
                <a:lnTo>
                  <a:pt x="31" y="275"/>
                </a:lnTo>
                <a:lnTo>
                  <a:pt x="28" y="281"/>
                </a:lnTo>
                <a:lnTo>
                  <a:pt x="27" y="286"/>
                </a:lnTo>
                <a:lnTo>
                  <a:pt x="26" y="289"/>
                </a:lnTo>
                <a:lnTo>
                  <a:pt x="26" y="289"/>
                </a:lnTo>
                <a:lnTo>
                  <a:pt x="24" y="295"/>
                </a:lnTo>
                <a:lnTo>
                  <a:pt x="23" y="303"/>
                </a:lnTo>
                <a:lnTo>
                  <a:pt x="23" y="303"/>
                </a:lnTo>
                <a:lnTo>
                  <a:pt x="22" y="318"/>
                </a:lnTo>
                <a:lnTo>
                  <a:pt x="19" y="330"/>
                </a:lnTo>
                <a:lnTo>
                  <a:pt x="19" y="330"/>
                </a:lnTo>
                <a:lnTo>
                  <a:pt x="19" y="335"/>
                </a:lnTo>
                <a:lnTo>
                  <a:pt x="21" y="340"/>
                </a:lnTo>
                <a:lnTo>
                  <a:pt x="24" y="350"/>
                </a:lnTo>
                <a:lnTo>
                  <a:pt x="24" y="350"/>
                </a:lnTo>
                <a:lnTo>
                  <a:pt x="26" y="353"/>
                </a:lnTo>
                <a:lnTo>
                  <a:pt x="24" y="356"/>
                </a:lnTo>
                <a:lnTo>
                  <a:pt x="22" y="357"/>
                </a:lnTo>
                <a:lnTo>
                  <a:pt x="21" y="361"/>
                </a:lnTo>
                <a:lnTo>
                  <a:pt x="21" y="361"/>
                </a:lnTo>
                <a:lnTo>
                  <a:pt x="19" y="363"/>
                </a:lnTo>
                <a:lnTo>
                  <a:pt x="21" y="364"/>
                </a:lnTo>
                <a:lnTo>
                  <a:pt x="23" y="368"/>
                </a:lnTo>
                <a:lnTo>
                  <a:pt x="27" y="371"/>
                </a:lnTo>
                <a:lnTo>
                  <a:pt x="31" y="373"/>
                </a:lnTo>
                <a:lnTo>
                  <a:pt x="31" y="373"/>
                </a:lnTo>
                <a:lnTo>
                  <a:pt x="32" y="376"/>
                </a:lnTo>
                <a:lnTo>
                  <a:pt x="32" y="376"/>
                </a:lnTo>
                <a:lnTo>
                  <a:pt x="28" y="377"/>
                </a:lnTo>
                <a:lnTo>
                  <a:pt x="23" y="378"/>
                </a:lnTo>
                <a:lnTo>
                  <a:pt x="23" y="378"/>
                </a:lnTo>
                <a:lnTo>
                  <a:pt x="22" y="379"/>
                </a:lnTo>
                <a:lnTo>
                  <a:pt x="23" y="379"/>
                </a:lnTo>
                <a:lnTo>
                  <a:pt x="28" y="384"/>
                </a:lnTo>
                <a:lnTo>
                  <a:pt x="28" y="384"/>
                </a:lnTo>
                <a:lnTo>
                  <a:pt x="29" y="385"/>
                </a:lnTo>
                <a:lnTo>
                  <a:pt x="28" y="387"/>
                </a:lnTo>
                <a:lnTo>
                  <a:pt x="26" y="390"/>
                </a:lnTo>
                <a:lnTo>
                  <a:pt x="23" y="393"/>
                </a:lnTo>
                <a:lnTo>
                  <a:pt x="22" y="395"/>
                </a:lnTo>
                <a:lnTo>
                  <a:pt x="23" y="398"/>
                </a:lnTo>
                <a:lnTo>
                  <a:pt x="23" y="398"/>
                </a:lnTo>
                <a:lnTo>
                  <a:pt x="23" y="404"/>
                </a:lnTo>
                <a:lnTo>
                  <a:pt x="24" y="412"/>
                </a:lnTo>
                <a:lnTo>
                  <a:pt x="23" y="422"/>
                </a:lnTo>
                <a:lnTo>
                  <a:pt x="23" y="426"/>
                </a:lnTo>
                <a:lnTo>
                  <a:pt x="22" y="428"/>
                </a:lnTo>
                <a:lnTo>
                  <a:pt x="22" y="428"/>
                </a:lnTo>
                <a:lnTo>
                  <a:pt x="18" y="435"/>
                </a:lnTo>
                <a:lnTo>
                  <a:pt x="17" y="441"/>
                </a:lnTo>
                <a:lnTo>
                  <a:pt x="16" y="452"/>
                </a:lnTo>
                <a:lnTo>
                  <a:pt x="16" y="452"/>
                </a:lnTo>
                <a:lnTo>
                  <a:pt x="15" y="457"/>
                </a:lnTo>
                <a:lnTo>
                  <a:pt x="12" y="462"/>
                </a:lnTo>
                <a:lnTo>
                  <a:pt x="3" y="474"/>
                </a:lnTo>
                <a:lnTo>
                  <a:pt x="3" y="474"/>
                </a:lnTo>
                <a:lnTo>
                  <a:pt x="1" y="478"/>
                </a:lnTo>
                <a:lnTo>
                  <a:pt x="0" y="481"/>
                </a:lnTo>
                <a:lnTo>
                  <a:pt x="0" y="489"/>
                </a:lnTo>
                <a:lnTo>
                  <a:pt x="1" y="496"/>
                </a:lnTo>
                <a:lnTo>
                  <a:pt x="2" y="500"/>
                </a:lnTo>
                <a:lnTo>
                  <a:pt x="2" y="500"/>
                </a:lnTo>
                <a:lnTo>
                  <a:pt x="5" y="501"/>
                </a:lnTo>
                <a:lnTo>
                  <a:pt x="7" y="501"/>
                </a:lnTo>
                <a:lnTo>
                  <a:pt x="12" y="497"/>
                </a:lnTo>
                <a:lnTo>
                  <a:pt x="12" y="497"/>
                </a:lnTo>
                <a:lnTo>
                  <a:pt x="15" y="496"/>
                </a:lnTo>
                <a:lnTo>
                  <a:pt x="16" y="496"/>
                </a:lnTo>
                <a:lnTo>
                  <a:pt x="17" y="497"/>
                </a:lnTo>
                <a:lnTo>
                  <a:pt x="17" y="501"/>
                </a:lnTo>
                <a:lnTo>
                  <a:pt x="17" y="501"/>
                </a:lnTo>
                <a:lnTo>
                  <a:pt x="17" y="512"/>
                </a:lnTo>
                <a:lnTo>
                  <a:pt x="17" y="518"/>
                </a:lnTo>
                <a:lnTo>
                  <a:pt x="19" y="525"/>
                </a:lnTo>
                <a:lnTo>
                  <a:pt x="19" y="525"/>
                </a:lnTo>
                <a:lnTo>
                  <a:pt x="21" y="526"/>
                </a:lnTo>
                <a:lnTo>
                  <a:pt x="23" y="527"/>
                </a:lnTo>
                <a:lnTo>
                  <a:pt x="29" y="528"/>
                </a:lnTo>
                <a:lnTo>
                  <a:pt x="43" y="528"/>
                </a:lnTo>
                <a:lnTo>
                  <a:pt x="43" y="528"/>
                </a:lnTo>
                <a:lnTo>
                  <a:pt x="51" y="529"/>
                </a:lnTo>
                <a:lnTo>
                  <a:pt x="59" y="531"/>
                </a:lnTo>
                <a:lnTo>
                  <a:pt x="59" y="531"/>
                </a:lnTo>
                <a:lnTo>
                  <a:pt x="61" y="531"/>
                </a:lnTo>
                <a:lnTo>
                  <a:pt x="64" y="532"/>
                </a:lnTo>
                <a:lnTo>
                  <a:pt x="64" y="532"/>
                </a:lnTo>
                <a:lnTo>
                  <a:pt x="65" y="533"/>
                </a:lnTo>
                <a:lnTo>
                  <a:pt x="65" y="533"/>
                </a:lnTo>
                <a:lnTo>
                  <a:pt x="67" y="534"/>
                </a:lnTo>
                <a:lnTo>
                  <a:pt x="67" y="534"/>
                </a:lnTo>
                <a:lnTo>
                  <a:pt x="70" y="534"/>
                </a:lnTo>
                <a:lnTo>
                  <a:pt x="69" y="532"/>
                </a:lnTo>
                <a:lnTo>
                  <a:pt x="69" y="532"/>
                </a:lnTo>
                <a:lnTo>
                  <a:pt x="65" y="525"/>
                </a:lnTo>
                <a:lnTo>
                  <a:pt x="65" y="518"/>
                </a:lnTo>
                <a:lnTo>
                  <a:pt x="65" y="518"/>
                </a:lnTo>
                <a:lnTo>
                  <a:pt x="64" y="515"/>
                </a:lnTo>
                <a:lnTo>
                  <a:pt x="61" y="511"/>
                </a:lnTo>
                <a:lnTo>
                  <a:pt x="60" y="507"/>
                </a:lnTo>
                <a:lnTo>
                  <a:pt x="60" y="505"/>
                </a:lnTo>
                <a:lnTo>
                  <a:pt x="60" y="505"/>
                </a:lnTo>
                <a:lnTo>
                  <a:pt x="63" y="504"/>
                </a:lnTo>
                <a:lnTo>
                  <a:pt x="65" y="504"/>
                </a:lnTo>
                <a:lnTo>
                  <a:pt x="66" y="502"/>
                </a:lnTo>
                <a:lnTo>
                  <a:pt x="67" y="501"/>
                </a:lnTo>
                <a:lnTo>
                  <a:pt x="67" y="501"/>
                </a:lnTo>
                <a:lnTo>
                  <a:pt x="66" y="499"/>
                </a:lnTo>
                <a:lnTo>
                  <a:pt x="64" y="496"/>
                </a:lnTo>
                <a:lnTo>
                  <a:pt x="64" y="495"/>
                </a:lnTo>
                <a:lnTo>
                  <a:pt x="65" y="494"/>
                </a:lnTo>
                <a:lnTo>
                  <a:pt x="65" y="494"/>
                </a:lnTo>
                <a:lnTo>
                  <a:pt x="66" y="494"/>
                </a:lnTo>
                <a:lnTo>
                  <a:pt x="67" y="495"/>
                </a:lnTo>
                <a:lnTo>
                  <a:pt x="69" y="496"/>
                </a:lnTo>
                <a:lnTo>
                  <a:pt x="71" y="495"/>
                </a:lnTo>
                <a:lnTo>
                  <a:pt x="71" y="495"/>
                </a:lnTo>
                <a:lnTo>
                  <a:pt x="75" y="494"/>
                </a:lnTo>
                <a:lnTo>
                  <a:pt x="76" y="492"/>
                </a:lnTo>
                <a:lnTo>
                  <a:pt x="76" y="490"/>
                </a:lnTo>
                <a:lnTo>
                  <a:pt x="77" y="489"/>
                </a:lnTo>
                <a:lnTo>
                  <a:pt x="77" y="489"/>
                </a:lnTo>
                <a:lnTo>
                  <a:pt x="80" y="485"/>
                </a:lnTo>
                <a:lnTo>
                  <a:pt x="82" y="481"/>
                </a:lnTo>
                <a:lnTo>
                  <a:pt x="84" y="475"/>
                </a:lnTo>
                <a:lnTo>
                  <a:pt x="84" y="470"/>
                </a:lnTo>
                <a:lnTo>
                  <a:pt x="84" y="470"/>
                </a:lnTo>
                <a:lnTo>
                  <a:pt x="84" y="468"/>
                </a:lnTo>
                <a:lnTo>
                  <a:pt x="84" y="465"/>
                </a:lnTo>
                <a:lnTo>
                  <a:pt x="86" y="459"/>
                </a:lnTo>
                <a:lnTo>
                  <a:pt x="90" y="454"/>
                </a:lnTo>
                <a:lnTo>
                  <a:pt x="95" y="452"/>
                </a:lnTo>
                <a:lnTo>
                  <a:pt x="95" y="452"/>
                </a:lnTo>
                <a:lnTo>
                  <a:pt x="97" y="451"/>
                </a:lnTo>
                <a:lnTo>
                  <a:pt x="101" y="448"/>
                </a:lnTo>
                <a:lnTo>
                  <a:pt x="104" y="446"/>
                </a:lnTo>
                <a:lnTo>
                  <a:pt x="104" y="446"/>
                </a:lnTo>
                <a:lnTo>
                  <a:pt x="107" y="442"/>
                </a:lnTo>
                <a:lnTo>
                  <a:pt x="108" y="436"/>
                </a:lnTo>
                <a:lnTo>
                  <a:pt x="108" y="430"/>
                </a:lnTo>
                <a:lnTo>
                  <a:pt x="107" y="427"/>
                </a:lnTo>
                <a:lnTo>
                  <a:pt x="107" y="425"/>
                </a:lnTo>
                <a:lnTo>
                  <a:pt x="107" y="425"/>
                </a:lnTo>
                <a:lnTo>
                  <a:pt x="95" y="420"/>
                </a:lnTo>
                <a:lnTo>
                  <a:pt x="95" y="420"/>
                </a:lnTo>
                <a:lnTo>
                  <a:pt x="90" y="416"/>
                </a:lnTo>
                <a:lnTo>
                  <a:pt x="86" y="411"/>
                </a:lnTo>
                <a:lnTo>
                  <a:pt x="82" y="406"/>
                </a:lnTo>
                <a:lnTo>
                  <a:pt x="82" y="404"/>
                </a:lnTo>
                <a:lnTo>
                  <a:pt x="82" y="403"/>
                </a:lnTo>
                <a:lnTo>
                  <a:pt x="82" y="403"/>
                </a:lnTo>
                <a:lnTo>
                  <a:pt x="90" y="390"/>
                </a:lnTo>
                <a:lnTo>
                  <a:pt x="90" y="390"/>
                </a:lnTo>
                <a:lnTo>
                  <a:pt x="93" y="388"/>
                </a:lnTo>
                <a:lnTo>
                  <a:pt x="100" y="384"/>
                </a:lnTo>
                <a:lnTo>
                  <a:pt x="107" y="382"/>
                </a:lnTo>
                <a:lnTo>
                  <a:pt x="107" y="382"/>
                </a:lnTo>
                <a:lnTo>
                  <a:pt x="109" y="382"/>
                </a:lnTo>
                <a:lnTo>
                  <a:pt x="109" y="379"/>
                </a:lnTo>
                <a:lnTo>
                  <a:pt x="112" y="377"/>
                </a:lnTo>
                <a:lnTo>
                  <a:pt x="112" y="377"/>
                </a:lnTo>
                <a:lnTo>
                  <a:pt x="114" y="373"/>
                </a:lnTo>
                <a:lnTo>
                  <a:pt x="117" y="371"/>
                </a:lnTo>
                <a:lnTo>
                  <a:pt x="117" y="371"/>
                </a:lnTo>
                <a:lnTo>
                  <a:pt x="117" y="362"/>
                </a:lnTo>
                <a:lnTo>
                  <a:pt x="117" y="357"/>
                </a:lnTo>
                <a:lnTo>
                  <a:pt x="118" y="353"/>
                </a:lnTo>
                <a:lnTo>
                  <a:pt x="118" y="353"/>
                </a:lnTo>
                <a:lnTo>
                  <a:pt x="124" y="346"/>
                </a:lnTo>
                <a:lnTo>
                  <a:pt x="127" y="344"/>
                </a:lnTo>
                <a:lnTo>
                  <a:pt x="128" y="342"/>
                </a:lnTo>
                <a:lnTo>
                  <a:pt x="127" y="341"/>
                </a:lnTo>
                <a:lnTo>
                  <a:pt x="127" y="341"/>
                </a:lnTo>
                <a:lnTo>
                  <a:pt x="123" y="340"/>
                </a:lnTo>
                <a:lnTo>
                  <a:pt x="122" y="339"/>
                </a:lnTo>
                <a:lnTo>
                  <a:pt x="122" y="337"/>
                </a:lnTo>
                <a:lnTo>
                  <a:pt x="122" y="337"/>
                </a:lnTo>
                <a:lnTo>
                  <a:pt x="127" y="334"/>
                </a:lnTo>
                <a:lnTo>
                  <a:pt x="128" y="331"/>
                </a:lnTo>
                <a:lnTo>
                  <a:pt x="127" y="330"/>
                </a:lnTo>
                <a:lnTo>
                  <a:pt x="127" y="330"/>
                </a:lnTo>
                <a:lnTo>
                  <a:pt x="122" y="323"/>
                </a:lnTo>
                <a:lnTo>
                  <a:pt x="119" y="318"/>
                </a:lnTo>
                <a:lnTo>
                  <a:pt x="118" y="313"/>
                </a:lnTo>
                <a:lnTo>
                  <a:pt x="118" y="313"/>
                </a:lnTo>
                <a:lnTo>
                  <a:pt x="117" y="309"/>
                </a:lnTo>
                <a:lnTo>
                  <a:pt x="118" y="307"/>
                </a:lnTo>
                <a:lnTo>
                  <a:pt x="120" y="305"/>
                </a:lnTo>
                <a:lnTo>
                  <a:pt x="123" y="305"/>
                </a:lnTo>
                <a:lnTo>
                  <a:pt x="123" y="305"/>
                </a:lnTo>
                <a:lnTo>
                  <a:pt x="133" y="309"/>
                </a:lnTo>
                <a:lnTo>
                  <a:pt x="138" y="311"/>
                </a:lnTo>
                <a:lnTo>
                  <a:pt x="143" y="311"/>
                </a:lnTo>
                <a:lnTo>
                  <a:pt x="143" y="311"/>
                </a:lnTo>
                <a:lnTo>
                  <a:pt x="150" y="310"/>
                </a:lnTo>
                <a:lnTo>
                  <a:pt x="154" y="309"/>
                </a:lnTo>
                <a:lnTo>
                  <a:pt x="156" y="307"/>
                </a:lnTo>
                <a:lnTo>
                  <a:pt x="156" y="307"/>
                </a:lnTo>
                <a:lnTo>
                  <a:pt x="157" y="303"/>
                </a:lnTo>
                <a:lnTo>
                  <a:pt x="157" y="299"/>
                </a:lnTo>
                <a:lnTo>
                  <a:pt x="157" y="295"/>
                </a:lnTo>
                <a:lnTo>
                  <a:pt x="157" y="292"/>
                </a:lnTo>
                <a:lnTo>
                  <a:pt x="157" y="292"/>
                </a:lnTo>
                <a:lnTo>
                  <a:pt x="157" y="287"/>
                </a:lnTo>
                <a:lnTo>
                  <a:pt x="157" y="282"/>
                </a:lnTo>
                <a:lnTo>
                  <a:pt x="157" y="278"/>
                </a:lnTo>
                <a:lnTo>
                  <a:pt x="157" y="276"/>
                </a:lnTo>
                <a:lnTo>
                  <a:pt x="159" y="275"/>
                </a:lnTo>
                <a:lnTo>
                  <a:pt x="159" y="275"/>
                </a:lnTo>
                <a:lnTo>
                  <a:pt x="164" y="272"/>
                </a:lnTo>
                <a:lnTo>
                  <a:pt x="171" y="272"/>
                </a:lnTo>
                <a:lnTo>
                  <a:pt x="171" y="272"/>
                </a:lnTo>
                <a:lnTo>
                  <a:pt x="182" y="271"/>
                </a:lnTo>
                <a:lnTo>
                  <a:pt x="193" y="270"/>
                </a:lnTo>
                <a:lnTo>
                  <a:pt x="193" y="270"/>
                </a:lnTo>
                <a:lnTo>
                  <a:pt x="200" y="267"/>
                </a:lnTo>
                <a:lnTo>
                  <a:pt x="210" y="263"/>
                </a:lnTo>
                <a:lnTo>
                  <a:pt x="219" y="259"/>
                </a:lnTo>
                <a:lnTo>
                  <a:pt x="223" y="256"/>
                </a:lnTo>
                <a:lnTo>
                  <a:pt x="225" y="254"/>
                </a:lnTo>
                <a:lnTo>
                  <a:pt x="225" y="254"/>
                </a:lnTo>
                <a:lnTo>
                  <a:pt x="231" y="243"/>
                </a:lnTo>
                <a:lnTo>
                  <a:pt x="234" y="238"/>
                </a:lnTo>
                <a:lnTo>
                  <a:pt x="234" y="234"/>
                </a:lnTo>
                <a:lnTo>
                  <a:pt x="234" y="234"/>
                </a:lnTo>
                <a:lnTo>
                  <a:pt x="234" y="230"/>
                </a:lnTo>
                <a:lnTo>
                  <a:pt x="232" y="229"/>
                </a:lnTo>
                <a:lnTo>
                  <a:pt x="231" y="227"/>
                </a:lnTo>
                <a:lnTo>
                  <a:pt x="229" y="227"/>
                </a:lnTo>
                <a:lnTo>
                  <a:pt x="229" y="227"/>
                </a:lnTo>
                <a:lnTo>
                  <a:pt x="225" y="224"/>
                </a:lnTo>
                <a:lnTo>
                  <a:pt x="224" y="223"/>
                </a:lnTo>
                <a:lnTo>
                  <a:pt x="224" y="220"/>
                </a:lnTo>
                <a:lnTo>
                  <a:pt x="224" y="220"/>
                </a:lnTo>
                <a:lnTo>
                  <a:pt x="228" y="215"/>
                </a:lnTo>
                <a:lnTo>
                  <a:pt x="228" y="212"/>
                </a:lnTo>
                <a:lnTo>
                  <a:pt x="226" y="209"/>
                </a:lnTo>
                <a:lnTo>
                  <a:pt x="226" y="209"/>
                </a:lnTo>
                <a:lnTo>
                  <a:pt x="210" y="196"/>
                </a:lnTo>
                <a:lnTo>
                  <a:pt x="210" y="196"/>
                </a:lnTo>
                <a:lnTo>
                  <a:pt x="207" y="191"/>
                </a:lnTo>
                <a:lnTo>
                  <a:pt x="205" y="190"/>
                </a:lnTo>
                <a:lnTo>
                  <a:pt x="207" y="188"/>
                </a:lnTo>
                <a:lnTo>
                  <a:pt x="207" y="188"/>
                </a:lnTo>
                <a:lnTo>
                  <a:pt x="210" y="190"/>
                </a:lnTo>
                <a:lnTo>
                  <a:pt x="210" y="190"/>
                </a:lnTo>
                <a:lnTo>
                  <a:pt x="212" y="179"/>
                </a:lnTo>
                <a:lnTo>
                  <a:pt x="214" y="169"/>
                </a:lnTo>
                <a:lnTo>
                  <a:pt x="214" y="169"/>
                </a:lnTo>
                <a:lnTo>
                  <a:pt x="215" y="160"/>
                </a:lnTo>
                <a:lnTo>
                  <a:pt x="216" y="149"/>
                </a:lnTo>
                <a:lnTo>
                  <a:pt x="218" y="133"/>
                </a:lnTo>
                <a:lnTo>
                  <a:pt x="218" y="133"/>
                </a:lnTo>
                <a:lnTo>
                  <a:pt x="218" y="130"/>
                </a:lnTo>
                <a:lnTo>
                  <a:pt x="220" y="128"/>
                </a:lnTo>
                <a:lnTo>
                  <a:pt x="224" y="126"/>
                </a:lnTo>
                <a:lnTo>
                  <a:pt x="225" y="122"/>
                </a:lnTo>
                <a:lnTo>
                  <a:pt x="225" y="122"/>
                </a:lnTo>
                <a:lnTo>
                  <a:pt x="228" y="117"/>
                </a:lnTo>
                <a:lnTo>
                  <a:pt x="230" y="111"/>
                </a:lnTo>
                <a:lnTo>
                  <a:pt x="234" y="106"/>
                </a:lnTo>
                <a:lnTo>
                  <a:pt x="239" y="101"/>
                </a:lnTo>
                <a:lnTo>
                  <a:pt x="239" y="101"/>
                </a:lnTo>
                <a:lnTo>
                  <a:pt x="257" y="87"/>
                </a:lnTo>
                <a:lnTo>
                  <a:pt x="266" y="81"/>
                </a:lnTo>
                <a:lnTo>
                  <a:pt x="268" y="78"/>
                </a:lnTo>
                <a:lnTo>
                  <a:pt x="269" y="76"/>
                </a:lnTo>
                <a:lnTo>
                  <a:pt x="269" y="76"/>
                </a:lnTo>
                <a:lnTo>
                  <a:pt x="271" y="71"/>
                </a:lnTo>
                <a:lnTo>
                  <a:pt x="269" y="64"/>
                </a:lnTo>
                <a:lnTo>
                  <a:pt x="267" y="59"/>
                </a:lnTo>
                <a:lnTo>
                  <a:pt x="266" y="57"/>
                </a:lnTo>
                <a:lnTo>
                  <a:pt x="264" y="5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6" name="Freeform 668"/>
          <p:cNvSpPr>
            <a:spLocks/>
          </p:cNvSpPr>
          <p:nvPr/>
        </p:nvSpPr>
        <p:spPr bwMode="gray">
          <a:xfrm>
            <a:off x="8448802" y="5148304"/>
            <a:ext cx="179173" cy="215917"/>
          </a:xfrm>
          <a:custGeom>
            <a:avLst/>
            <a:gdLst>
              <a:gd name="T0" fmla="*/ 103 w 106"/>
              <a:gd name="T1" fmla="*/ 91 h 126"/>
              <a:gd name="T2" fmla="*/ 106 w 106"/>
              <a:gd name="T3" fmla="*/ 81 h 126"/>
              <a:gd name="T4" fmla="*/ 103 w 106"/>
              <a:gd name="T5" fmla="*/ 72 h 126"/>
              <a:gd name="T6" fmla="*/ 100 w 106"/>
              <a:gd name="T7" fmla="*/ 69 h 126"/>
              <a:gd name="T8" fmla="*/ 97 w 106"/>
              <a:gd name="T9" fmla="*/ 62 h 126"/>
              <a:gd name="T10" fmla="*/ 97 w 106"/>
              <a:gd name="T11" fmla="*/ 59 h 126"/>
              <a:gd name="T12" fmla="*/ 93 w 106"/>
              <a:gd name="T13" fmla="*/ 50 h 126"/>
              <a:gd name="T14" fmla="*/ 91 w 106"/>
              <a:gd name="T15" fmla="*/ 48 h 126"/>
              <a:gd name="T16" fmla="*/ 77 w 106"/>
              <a:gd name="T17" fmla="*/ 46 h 126"/>
              <a:gd name="T18" fmla="*/ 65 w 106"/>
              <a:gd name="T19" fmla="*/ 43 h 126"/>
              <a:gd name="T20" fmla="*/ 64 w 106"/>
              <a:gd name="T21" fmla="*/ 40 h 126"/>
              <a:gd name="T22" fmla="*/ 60 w 106"/>
              <a:gd name="T23" fmla="*/ 18 h 126"/>
              <a:gd name="T24" fmla="*/ 59 w 106"/>
              <a:gd name="T25" fmla="*/ 13 h 126"/>
              <a:gd name="T26" fmla="*/ 59 w 106"/>
              <a:gd name="T27" fmla="*/ 7 h 126"/>
              <a:gd name="T28" fmla="*/ 47 w 106"/>
              <a:gd name="T29" fmla="*/ 0 h 126"/>
              <a:gd name="T30" fmla="*/ 44 w 106"/>
              <a:gd name="T31" fmla="*/ 0 h 126"/>
              <a:gd name="T32" fmla="*/ 28 w 106"/>
              <a:gd name="T33" fmla="*/ 5 h 126"/>
              <a:gd name="T34" fmla="*/ 23 w 106"/>
              <a:gd name="T35" fmla="*/ 5 h 126"/>
              <a:gd name="T36" fmla="*/ 13 w 106"/>
              <a:gd name="T37" fmla="*/ 2 h 126"/>
              <a:gd name="T38" fmla="*/ 9 w 106"/>
              <a:gd name="T39" fmla="*/ 1 h 126"/>
              <a:gd name="T40" fmla="*/ 5 w 106"/>
              <a:gd name="T41" fmla="*/ 1 h 126"/>
              <a:gd name="T42" fmla="*/ 0 w 106"/>
              <a:gd name="T43" fmla="*/ 10 h 126"/>
              <a:gd name="T44" fmla="*/ 0 w 106"/>
              <a:gd name="T45" fmla="*/ 17 h 126"/>
              <a:gd name="T46" fmla="*/ 0 w 106"/>
              <a:gd name="T47" fmla="*/ 48 h 126"/>
              <a:gd name="T48" fmla="*/ 10 w 106"/>
              <a:gd name="T49" fmla="*/ 56 h 126"/>
              <a:gd name="T50" fmla="*/ 11 w 106"/>
              <a:gd name="T51" fmla="*/ 59 h 126"/>
              <a:gd name="T52" fmla="*/ 15 w 106"/>
              <a:gd name="T53" fmla="*/ 58 h 126"/>
              <a:gd name="T54" fmla="*/ 17 w 106"/>
              <a:gd name="T55" fmla="*/ 56 h 126"/>
              <a:gd name="T56" fmla="*/ 21 w 106"/>
              <a:gd name="T57" fmla="*/ 59 h 126"/>
              <a:gd name="T58" fmla="*/ 31 w 106"/>
              <a:gd name="T59" fmla="*/ 71 h 126"/>
              <a:gd name="T60" fmla="*/ 37 w 106"/>
              <a:gd name="T61" fmla="*/ 77 h 126"/>
              <a:gd name="T62" fmla="*/ 61 w 106"/>
              <a:gd name="T63" fmla="*/ 93 h 126"/>
              <a:gd name="T64" fmla="*/ 61 w 106"/>
              <a:gd name="T65" fmla="*/ 94 h 126"/>
              <a:gd name="T66" fmla="*/ 58 w 106"/>
              <a:gd name="T67" fmla="*/ 104 h 126"/>
              <a:gd name="T68" fmla="*/ 53 w 106"/>
              <a:gd name="T69" fmla="*/ 119 h 126"/>
              <a:gd name="T70" fmla="*/ 53 w 106"/>
              <a:gd name="T71" fmla="*/ 122 h 126"/>
              <a:gd name="T72" fmla="*/ 61 w 106"/>
              <a:gd name="T73" fmla="*/ 124 h 126"/>
              <a:gd name="T74" fmla="*/ 74 w 106"/>
              <a:gd name="T75" fmla="*/ 124 h 126"/>
              <a:gd name="T76" fmla="*/ 80 w 106"/>
              <a:gd name="T77" fmla="*/ 123 h 126"/>
              <a:gd name="T78" fmla="*/ 85 w 106"/>
              <a:gd name="T79" fmla="*/ 125 h 126"/>
              <a:gd name="T80" fmla="*/ 86 w 106"/>
              <a:gd name="T81" fmla="*/ 126 h 126"/>
              <a:gd name="T82" fmla="*/ 90 w 106"/>
              <a:gd name="T83" fmla="*/ 125 h 126"/>
              <a:gd name="T84" fmla="*/ 92 w 106"/>
              <a:gd name="T85" fmla="*/ 117 h 126"/>
              <a:gd name="T86" fmla="*/ 97 w 106"/>
              <a:gd name="T87" fmla="*/ 108 h 126"/>
              <a:gd name="T88" fmla="*/ 103 w 106"/>
              <a:gd name="T89" fmla="*/ 96 h 126"/>
              <a:gd name="T90" fmla="*/ 103 w 106"/>
              <a:gd name="T91" fmla="*/ 9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6">
                <a:moveTo>
                  <a:pt x="103" y="91"/>
                </a:moveTo>
                <a:lnTo>
                  <a:pt x="103" y="91"/>
                </a:lnTo>
                <a:lnTo>
                  <a:pt x="105" y="87"/>
                </a:lnTo>
                <a:lnTo>
                  <a:pt x="106" y="81"/>
                </a:lnTo>
                <a:lnTo>
                  <a:pt x="105" y="76"/>
                </a:lnTo>
                <a:lnTo>
                  <a:pt x="103" y="72"/>
                </a:lnTo>
                <a:lnTo>
                  <a:pt x="103" y="72"/>
                </a:lnTo>
                <a:lnTo>
                  <a:pt x="100" y="69"/>
                </a:lnTo>
                <a:lnTo>
                  <a:pt x="97" y="66"/>
                </a:lnTo>
                <a:lnTo>
                  <a:pt x="97" y="62"/>
                </a:lnTo>
                <a:lnTo>
                  <a:pt x="97" y="62"/>
                </a:lnTo>
                <a:lnTo>
                  <a:pt x="97" y="59"/>
                </a:lnTo>
                <a:lnTo>
                  <a:pt x="95" y="54"/>
                </a:lnTo>
                <a:lnTo>
                  <a:pt x="93" y="50"/>
                </a:lnTo>
                <a:lnTo>
                  <a:pt x="91" y="48"/>
                </a:lnTo>
                <a:lnTo>
                  <a:pt x="91" y="48"/>
                </a:lnTo>
                <a:lnTo>
                  <a:pt x="86" y="46"/>
                </a:lnTo>
                <a:lnTo>
                  <a:pt x="77" y="46"/>
                </a:lnTo>
                <a:lnTo>
                  <a:pt x="68" y="44"/>
                </a:lnTo>
                <a:lnTo>
                  <a:pt x="65" y="43"/>
                </a:lnTo>
                <a:lnTo>
                  <a:pt x="64" y="40"/>
                </a:lnTo>
                <a:lnTo>
                  <a:pt x="64" y="40"/>
                </a:lnTo>
                <a:lnTo>
                  <a:pt x="63" y="29"/>
                </a:lnTo>
                <a:lnTo>
                  <a:pt x="60" y="18"/>
                </a:lnTo>
                <a:lnTo>
                  <a:pt x="60" y="18"/>
                </a:lnTo>
                <a:lnTo>
                  <a:pt x="59" y="13"/>
                </a:lnTo>
                <a:lnTo>
                  <a:pt x="59" y="11"/>
                </a:lnTo>
                <a:lnTo>
                  <a:pt x="59" y="7"/>
                </a:lnTo>
                <a:lnTo>
                  <a:pt x="59" y="7"/>
                </a:lnTo>
                <a:lnTo>
                  <a:pt x="47" y="0"/>
                </a:lnTo>
                <a:lnTo>
                  <a:pt x="47" y="0"/>
                </a:lnTo>
                <a:lnTo>
                  <a:pt x="44" y="0"/>
                </a:lnTo>
                <a:lnTo>
                  <a:pt x="39" y="0"/>
                </a:lnTo>
                <a:lnTo>
                  <a:pt x="28" y="5"/>
                </a:lnTo>
                <a:lnTo>
                  <a:pt x="28" y="5"/>
                </a:lnTo>
                <a:lnTo>
                  <a:pt x="23" y="5"/>
                </a:lnTo>
                <a:lnTo>
                  <a:pt x="18" y="3"/>
                </a:lnTo>
                <a:lnTo>
                  <a:pt x="13" y="2"/>
                </a:lnTo>
                <a:lnTo>
                  <a:pt x="9" y="1"/>
                </a:lnTo>
                <a:lnTo>
                  <a:pt x="9" y="1"/>
                </a:lnTo>
                <a:lnTo>
                  <a:pt x="6" y="1"/>
                </a:lnTo>
                <a:lnTo>
                  <a:pt x="5" y="1"/>
                </a:lnTo>
                <a:lnTo>
                  <a:pt x="2" y="5"/>
                </a:lnTo>
                <a:lnTo>
                  <a:pt x="0" y="10"/>
                </a:lnTo>
                <a:lnTo>
                  <a:pt x="0" y="17"/>
                </a:lnTo>
                <a:lnTo>
                  <a:pt x="0" y="17"/>
                </a:lnTo>
                <a:lnTo>
                  <a:pt x="0" y="48"/>
                </a:lnTo>
                <a:lnTo>
                  <a:pt x="0" y="48"/>
                </a:lnTo>
                <a:lnTo>
                  <a:pt x="5" y="51"/>
                </a:lnTo>
                <a:lnTo>
                  <a:pt x="10" y="56"/>
                </a:lnTo>
                <a:lnTo>
                  <a:pt x="10" y="56"/>
                </a:lnTo>
                <a:lnTo>
                  <a:pt x="11" y="59"/>
                </a:lnTo>
                <a:lnTo>
                  <a:pt x="12" y="58"/>
                </a:lnTo>
                <a:lnTo>
                  <a:pt x="15" y="58"/>
                </a:lnTo>
                <a:lnTo>
                  <a:pt x="17" y="56"/>
                </a:lnTo>
                <a:lnTo>
                  <a:pt x="17" y="56"/>
                </a:lnTo>
                <a:lnTo>
                  <a:pt x="20" y="56"/>
                </a:lnTo>
                <a:lnTo>
                  <a:pt x="21" y="59"/>
                </a:lnTo>
                <a:lnTo>
                  <a:pt x="26" y="64"/>
                </a:lnTo>
                <a:lnTo>
                  <a:pt x="31" y="71"/>
                </a:lnTo>
                <a:lnTo>
                  <a:pt x="37" y="77"/>
                </a:lnTo>
                <a:lnTo>
                  <a:pt x="37" y="77"/>
                </a:lnTo>
                <a:lnTo>
                  <a:pt x="50" y="86"/>
                </a:lnTo>
                <a:lnTo>
                  <a:pt x="61" y="93"/>
                </a:lnTo>
                <a:lnTo>
                  <a:pt x="61" y="93"/>
                </a:lnTo>
                <a:lnTo>
                  <a:pt x="61" y="94"/>
                </a:lnTo>
                <a:lnTo>
                  <a:pt x="61" y="97"/>
                </a:lnTo>
                <a:lnTo>
                  <a:pt x="58" y="104"/>
                </a:lnTo>
                <a:lnTo>
                  <a:pt x="54" y="112"/>
                </a:lnTo>
                <a:lnTo>
                  <a:pt x="53" y="119"/>
                </a:lnTo>
                <a:lnTo>
                  <a:pt x="53" y="119"/>
                </a:lnTo>
                <a:lnTo>
                  <a:pt x="53" y="122"/>
                </a:lnTo>
                <a:lnTo>
                  <a:pt x="54" y="123"/>
                </a:lnTo>
                <a:lnTo>
                  <a:pt x="61" y="124"/>
                </a:lnTo>
                <a:lnTo>
                  <a:pt x="74" y="124"/>
                </a:lnTo>
                <a:lnTo>
                  <a:pt x="74" y="124"/>
                </a:lnTo>
                <a:lnTo>
                  <a:pt x="77" y="124"/>
                </a:lnTo>
                <a:lnTo>
                  <a:pt x="80" y="123"/>
                </a:lnTo>
                <a:lnTo>
                  <a:pt x="82" y="123"/>
                </a:lnTo>
                <a:lnTo>
                  <a:pt x="85" y="125"/>
                </a:lnTo>
                <a:lnTo>
                  <a:pt x="85" y="125"/>
                </a:lnTo>
                <a:lnTo>
                  <a:pt x="86" y="126"/>
                </a:lnTo>
                <a:lnTo>
                  <a:pt x="87" y="126"/>
                </a:lnTo>
                <a:lnTo>
                  <a:pt x="90" y="125"/>
                </a:lnTo>
                <a:lnTo>
                  <a:pt x="92" y="120"/>
                </a:lnTo>
                <a:lnTo>
                  <a:pt x="92" y="117"/>
                </a:lnTo>
                <a:lnTo>
                  <a:pt x="92" y="117"/>
                </a:lnTo>
                <a:lnTo>
                  <a:pt x="97" y="108"/>
                </a:lnTo>
                <a:lnTo>
                  <a:pt x="103" y="96"/>
                </a:lnTo>
                <a:lnTo>
                  <a:pt x="103" y="96"/>
                </a:lnTo>
                <a:lnTo>
                  <a:pt x="102" y="93"/>
                </a:lnTo>
                <a:lnTo>
                  <a:pt x="103" y="9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7" name="Freeform 670"/>
          <p:cNvSpPr>
            <a:spLocks/>
          </p:cNvSpPr>
          <p:nvPr/>
        </p:nvSpPr>
        <p:spPr bwMode="gray">
          <a:xfrm>
            <a:off x="8065101" y="4423440"/>
            <a:ext cx="270450" cy="392421"/>
          </a:xfrm>
          <a:custGeom>
            <a:avLst/>
            <a:gdLst>
              <a:gd name="T0" fmla="*/ 146 w 160"/>
              <a:gd name="T1" fmla="*/ 109 h 229"/>
              <a:gd name="T2" fmla="*/ 147 w 160"/>
              <a:gd name="T3" fmla="*/ 101 h 229"/>
              <a:gd name="T4" fmla="*/ 156 w 160"/>
              <a:gd name="T5" fmla="*/ 85 h 229"/>
              <a:gd name="T6" fmla="*/ 148 w 160"/>
              <a:gd name="T7" fmla="*/ 85 h 229"/>
              <a:gd name="T8" fmla="*/ 139 w 160"/>
              <a:gd name="T9" fmla="*/ 87 h 229"/>
              <a:gd name="T10" fmla="*/ 99 w 160"/>
              <a:gd name="T11" fmla="*/ 77 h 229"/>
              <a:gd name="T12" fmla="*/ 89 w 160"/>
              <a:gd name="T13" fmla="*/ 72 h 229"/>
              <a:gd name="T14" fmla="*/ 84 w 160"/>
              <a:gd name="T15" fmla="*/ 63 h 229"/>
              <a:gd name="T16" fmla="*/ 80 w 160"/>
              <a:gd name="T17" fmla="*/ 47 h 229"/>
              <a:gd name="T18" fmla="*/ 79 w 160"/>
              <a:gd name="T19" fmla="*/ 45 h 229"/>
              <a:gd name="T20" fmla="*/ 82 w 160"/>
              <a:gd name="T21" fmla="*/ 31 h 229"/>
              <a:gd name="T22" fmla="*/ 89 w 160"/>
              <a:gd name="T23" fmla="*/ 18 h 229"/>
              <a:gd name="T24" fmla="*/ 99 w 160"/>
              <a:gd name="T25" fmla="*/ 16 h 229"/>
              <a:gd name="T26" fmla="*/ 103 w 160"/>
              <a:gd name="T27" fmla="*/ 13 h 229"/>
              <a:gd name="T28" fmla="*/ 107 w 160"/>
              <a:gd name="T29" fmla="*/ 6 h 229"/>
              <a:gd name="T30" fmla="*/ 101 w 160"/>
              <a:gd name="T31" fmla="*/ 2 h 229"/>
              <a:gd name="T32" fmla="*/ 91 w 160"/>
              <a:gd name="T33" fmla="*/ 4 h 229"/>
              <a:gd name="T34" fmla="*/ 78 w 160"/>
              <a:gd name="T35" fmla="*/ 15 h 229"/>
              <a:gd name="T36" fmla="*/ 71 w 160"/>
              <a:gd name="T37" fmla="*/ 14 h 229"/>
              <a:gd name="T38" fmla="*/ 66 w 160"/>
              <a:gd name="T39" fmla="*/ 14 h 229"/>
              <a:gd name="T40" fmla="*/ 55 w 160"/>
              <a:gd name="T41" fmla="*/ 22 h 229"/>
              <a:gd name="T42" fmla="*/ 48 w 160"/>
              <a:gd name="T43" fmla="*/ 25 h 229"/>
              <a:gd name="T44" fmla="*/ 47 w 160"/>
              <a:gd name="T45" fmla="*/ 29 h 229"/>
              <a:gd name="T46" fmla="*/ 45 w 160"/>
              <a:gd name="T47" fmla="*/ 35 h 229"/>
              <a:gd name="T48" fmla="*/ 45 w 160"/>
              <a:gd name="T49" fmla="*/ 41 h 229"/>
              <a:gd name="T50" fmla="*/ 41 w 160"/>
              <a:gd name="T51" fmla="*/ 43 h 229"/>
              <a:gd name="T52" fmla="*/ 34 w 160"/>
              <a:gd name="T53" fmla="*/ 52 h 229"/>
              <a:gd name="T54" fmla="*/ 25 w 160"/>
              <a:gd name="T55" fmla="*/ 52 h 229"/>
              <a:gd name="T56" fmla="*/ 23 w 160"/>
              <a:gd name="T57" fmla="*/ 63 h 229"/>
              <a:gd name="T58" fmla="*/ 21 w 160"/>
              <a:gd name="T59" fmla="*/ 80 h 229"/>
              <a:gd name="T60" fmla="*/ 23 w 160"/>
              <a:gd name="T61" fmla="*/ 94 h 229"/>
              <a:gd name="T62" fmla="*/ 23 w 160"/>
              <a:gd name="T63" fmla="*/ 96 h 229"/>
              <a:gd name="T64" fmla="*/ 21 w 160"/>
              <a:gd name="T65" fmla="*/ 104 h 229"/>
              <a:gd name="T66" fmla="*/ 23 w 160"/>
              <a:gd name="T67" fmla="*/ 107 h 229"/>
              <a:gd name="T68" fmla="*/ 23 w 160"/>
              <a:gd name="T69" fmla="*/ 116 h 229"/>
              <a:gd name="T70" fmla="*/ 23 w 160"/>
              <a:gd name="T71" fmla="*/ 123 h 229"/>
              <a:gd name="T72" fmla="*/ 18 w 160"/>
              <a:gd name="T73" fmla="*/ 132 h 229"/>
              <a:gd name="T74" fmla="*/ 9 w 160"/>
              <a:gd name="T75" fmla="*/ 133 h 229"/>
              <a:gd name="T76" fmla="*/ 7 w 160"/>
              <a:gd name="T77" fmla="*/ 141 h 229"/>
              <a:gd name="T78" fmla="*/ 4 w 160"/>
              <a:gd name="T79" fmla="*/ 148 h 229"/>
              <a:gd name="T80" fmla="*/ 10 w 160"/>
              <a:gd name="T81" fmla="*/ 155 h 229"/>
              <a:gd name="T82" fmla="*/ 31 w 160"/>
              <a:gd name="T83" fmla="*/ 167 h 229"/>
              <a:gd name="T84" fmla="*/ 55 w 160"/>
              <a:gd name="T85" fmla="*/ 173 h 229"/>
              <a:gd name="T86" fmla="*/ 62 w 160"/>
              <a:gd name="T87" fmla="*/ 178 h 229"/>
              <a:gd name="T88" fmla="*/ 75 w 160"/>
              <a:gd name="T89" fmla="*/ 191 h 229"/>
              <a:gd name="T90" fmla="*/ 98 w 160"/>
              <a:gd name="T91" fmla="*/ 201 h 229"/>
              <a:gd name="T92" fmla="*/ 111 w 160"/>
              <a:gd name="T93" fmla="*/ 202 h 229"/>
              <a:gd name="T94" fmla="*/ 115 w 160"/>
              <a:gd name="T95" fmla="*/ 203 h 229"/>
              <a:gd name="T96" fmla="*/ 114 w 160"/>
              <a:gd name="T97" fmla="*/ 215 h 229"/>
              <a:gd name="T98" fmla="*/ 116 w 160"/>
              <a:gd name="T99" fmla="*/ 223 h 229"/>
              <a:gd name="T100" fmla="*/ 116 w 160"/>
              <a:gd name="T101" fmla="*/ 228 h 229"/>
              <a:gd name="T102" fmla="*/ 120 w 160"/>
              <a:gd name="T103" fmla="*/ 221 h 229"/>
              <a:gd name="T104" fmla="*/ 125 w 160"/>
              <a:gd name="T105" fmla="*/ 206 h 229"/>
              <a:gd name="T106" fmla="*/ 132 w 160"/>
              <a:gd name="T107" fmla="*/ 180 h 229"/>
              <a:gd name="T108" fmla="*/ 126 w 160"/>
              <a:gd name="T109" fmla="*/ 171 h 229"/>
              <a:gd name="T110" fmla="*/ 123 w 160"/>
              <a:gd name="T111" fmla="*/ 165 h 229"/>
              <a:gd name="T112" fmla="*/ 132 w 160"/>
              <a:gd name="T113" fmla="*/ 155 h 229"/>
              <a:gd name="T114" fmla="*/ 144 w 160"/>
              <a:gd name="T115" fmla="*/ 157 h 229"/>
              <a:gd name="T116" fmla="*/ 149 w 160"/>
              <a:gd name="T117" fmla="*/ 153 h 229"/>
              <a:gd name="T118" fmla="*/ 151 w 160"/>
              <a:gd name="T119" fmla="*/ 146 h 229"/>
              <a:gd name="T120" fmla="*/ 160 w 160"/>
              <a:gd name="T121" fmla="*/ 144 h 229"/>
              <a:gd name="T122" fmla="*/ 157 w 160"/>
              <a:gd name="T123" fmla="*/ 137 h 229"/>
              <a:gd name="T124" fmla="*/ 153 w 160"/>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229">
                <a:moveTo>
                  <a:pt x="149" y="117"/>
                </a:moveTo>
                <a:lnTo>
                  <a:pt x="149" y="117"/>
                </a:lnTo>
                <a:lnTo>
                  <a:pt x="146" y="109"/>
                </a:lnTo>
                <a:lnTo>
                  <a:pt x="146" y="105"/>
                </a:lnTo>
                <a:lnTo>
                  <a:pt x="147" y="101"/>
                </a:lnTo>
                <a:lnTo>
                  <a:pt x="147" y="101"/>
                </a:lnTo>
                <a:lnTo>
                  <a:pt x="153" y="91"/>
                </a:lnTo>
                <a:lnTo>
                  <a:pt x="156" y="87"/>
                </a:lnTo>
                <a:lnTo>
                  <a:pt x="156" y="85"/>
                </a:lnTo>
                <a:lnTo>
                  <a:pt x="154" y="84"/>
                </a:lnTo>
                <a:lnTo>
                  <a:pt x="154" y="84"/>
                </a:lnTo>
                <a:lnTo>
                  <a:pt x="148" y="85"/>
                </a:lnTo>
                <a:lnTo>
                  <a:pt x="144" y="87"/>
                </a:lnTo>
                <a:lnTo>
                  <a:pt x="139" y="87"/>
                </a:lnTo>
                <a:lnTo>
                  <a:pt x="139" y="87"/>
                </a:lnTo>
                <a:lnTo>
                  <a:pt x="120" y="80"/>
                </a:lnTo>
                <a:lnTo>
                  <a:pt x="107" y="78"/>
                </a:lnTo>
                <a:lnTo>
                  <a:pt x="99" y="77"/>
                </a:lnTo>
                <a:lnTo>
                  <a:pt x="99" y="77"/>
                </a:lnTo>
                <a:lnTo>
                  <a:pt x="94" y="75"/>
                </a:lnTo>
                <a:lnTo>
                  <a:pt x="89" y="72"/>
                </a:lnTo>
                <a:lnTo>
                  <a:pt x="87" y="68"/>
                </a:lnTo>
                <a:lnTo>
                  <a:pt x="84" y="63"/>
                </a:lnTo>
                <a:lnTo>
                  <a:pt x="84" y="63"/>
                </a:lnTo>
                <a:lnTo>
                  <a:pt x="84" y="55"/>
                </a:lnTo>
                <a:lnTo>
                  <a:pt x="83" y="50"/>
                </a:lnTo>
                <a:lnTo>
                  <a:pt x="80" y="47"/>
                </a:lnTo>
                <a:lnTo>
                  <a:pt x="80" y="47"/>
                </a:lnTo>
                <a:lnTo>
                  <a:pt x="79" y="46"/>
                </a:lnTo>
                <a:lnTo>
                  <a:pt x="79" y="45"/>
                </a:lnTo>
                <a:lnTo>
                  <a:pt x="79" y="41"/>
                </a:lnTo>
                <a:lnTo>
                  <a:pt x="82" y="31"/>
                </a:lnTo>
                <a:lnTo>
                  <a:pt x="82" y="31"/>
                </a:lnTo>
                <a:lnTo>
                  <a:pt x="83" y="26"/>
                </a:lnTo>
                <a:lnTo>
                  <a:pt x="87" y="20"/>
                </a:lnTo>
                <a:lnTo>
                  <a:pt x="89" y="18"/>
                </a:lnTo>
                <a:lnTo>
                  <a:pt x="91" y="16"/>
                </a:lnTo>
                <a:lnTo>
                  <a:pt x="95" y="15"/>
                </a:lnTo>
                <a:lnTo>
                  <a:pt x="99" y="16"/>
                </a:lnTo>
                <a:lnTo>
                  <a:pt x="99" y="16"/>
                </a:lnTo>
                <a:lnTo>
                  <a:pt x="103" y="13"/>
                </a:lnTo>
                <a:lnTo>
                  <a:pt x="103" y="13"/>
                </a:lnTo>
                <a:lnTo>
                  <a:pt x="105" y="11"/>
                </a:lnTo>
                <a:lnTo>
                  <a:pt x="107" y="9"/>
                </a:lnTo>
                <a:lnTo>
                  <a:pt x="107" y="6"/>
                </a:lnTo>
                <a:lnTo>
                  <a:pt x="105" y="3"/>
                </a:lnTo>
                <a:lnTo>
                  <a:pt x="105" y="3"/>
                </a:lnTo>
                <a:lnTo>
                  <a:pt x="101" y="2"/>
                </a:lnTo>
                <a:lnTo>
                  <a:pt x="99" y="0"/>
                </a:lnTo>
                <a:lnTo>
                  <a:pt x="95" y="2"/>
                </a:lnTo>
                <a:lnTo>
                  <a:pt x="91" y="4"/>
                </a:lnTo>
                <a:lnTo>
                  <a:pt x="91" y="4"/>
                </a:lnTo>
                <a:lnTo>
                  <a:pt x="83" y="11"/>
                </a:lnTo>
                <a:lnTo>
                  <a:pt x="78" y="15"/>
                </a:lnTo>
                <a:lnTo>
                  <a:pt x="74" y="16"/>
                </a:lnTo>
                <a:lnTo>
                  <a:pt x="74" y="16"/>
                </a:lnTo>
                <a:lnTo>
                  <a:pt x="71" y="14"/>
                </a:lnTo>
                <a:lnTo>
                  <a:pt x="68" y="14"/>
                </a:lnTo>
                <a:lnTo>
                  <a:pt x="66" y="14"/>
                </a:lnTo>
                <a:lnTo>
                  <a:pt x="66" y="14"/>
                </a:lnTo>
                <a:lnTo>
                  <a:pt x="61" y="19"/>
                </a:lnTo>
                <a:lnTo>
                  <a:pt x="57" y="21"/>
                </a:lnTo>
                <a:lnTo>
                  <a:pt x="55" y="22"/>
                </a:lnTo>
                <a:lnTo>
                  <a:pt x="55" y="22"/>
                </a:lnTo>
                <a:lnTo>
                  <a:pt x="50" y="24"/>
                </a:lnTo>
                <a:lnTo>
                  <a:pt x="48" y="25"/>
                </a:lnTo>
                <a:lnTo>
                  <a:pt x="48" y="27"/>
                </a:lnTo>
                <a:lnTo>
                  <a:pt x="48" y="27"/>
                </a:lnTo>
                <a:lnTo>
                  <a:pt x="47" y="29"/>
                </a:lnTo>
                <a:lnTo>
                  <a:pt x="46" y="31"/>
                </a:lnTo>
                <a:lnTo>
                  <a:pt x="45" y="32"/>
                </a:lnTo>
                <a:lnTo>
                  <a:pt x="45" y="35"/>
                </a:lnTo>
                <a:lnTo>
                  <a:pt x="45" y="35"/>
                </a:lnTo>
                <a:lnTo>
                  <a:pt x="46" y="40"/>
                </a:lnTo>
                <a:lnTo>
                  <a:pt x="45" y="41"/>
                </a:lnTo>
                <a:lnTo>
                  <a:pt x="43" y="41"/>
                </a:lnTo>
                <a:lnTo>
                  <a:pt x="43" y="41"/>
                </a:lnTo>
                <a:lnTo>
                  <a:pt x="41" y="43"/>
                </a:lnTo>
                <a:lnTo>
                  <a:pt x="39" y="46"/>
                </a:lnTo>
                <a:lnTo>
                  <a:pt x="34" y="52"/>
                </a:lnTo>
                <a:lnTo>
                  <a:pt x="34" y="52"/>
                </a:lnTo>
                <a:lnTo>
                  <a:pt x="30" y="53"/>
                </a:lnTo>
                <a:lnTo>
                  <a:pt x="27" y="53"/>
                </a:lnTo>
                <a:lnTo>
                  <a:pt x="25" y="52"/>
                </a:lnTo>
                <a:lnTo>
                  <a:pt x="25" y="52"/>
                </a:lnTo>
                <a:lnTo>
                  <a:pt x="25" y="52"/>
                </a:lnTo>
                <a:lnTo>
                  <a:pt x="23" y="63"/>
                </a:lnTo>
                <a:lnTo>
                  <a:pt x="19" y="75"/>
                </a:lnTo>
                <a:lnTo>
                  <a:pt x="19" y="75"/>
                </a:lnTo>
                <a:lnTo>
                  <a:pt x="21" y="80"/>
                </a:lnTo>
                <a:lnTo>
                  <a:pt x="21" y="87"/>
                </a:lnTo>
                <a:lnTo>
                  <a:pt x="21" y="87"/>
                </a:lnTo>
                <a:lnTo>
                  <a:pt x="23" y="94"/>
                </a:lnTo>
                <a:lnTo>
                  <a:pt x="23" y="95"/>
                </a:lnTo>
                <a:lnTo>
                  <a:pt x="23" y="96"/>
                </a:lnTo>
                <a:lnTo>
                  <a:pt x="23" y="96"/>
                </a:lnTo>
                <a:lnTo>
                  <a:pt x="20" y="100"/>
                </a:lnTo>
                <a:lnTo>
                  <a:pt x="21" y="103"/>
                </a:lnTo>
                <a:lnTo>
                  <a:pt x="21" y="104"/>
                </a:lnTo>
                <a:lnTo>
                  <a:pt x="21" y="104"/>
                </a:lnTo>
                <a:lnTo>
                  <a:pt x="23" y="106"/>
                </a:lnTo>
                <a:lnTo>
                  <a:pt x="23" y="107"/>
                </a:lnTo>
                <a:lnTo>
                  <a:pt x="21" y="114"/>
                </a:lnTo>
                <a:lnTo>
                  <a:pt x="21" y="114"/>
                </a:lnTo>
                <a:lnTo>
                  <a:pt x="23" y="116"/>
                </a:lnTo>
                <a:lnTo>
                  <a:pt x="24" y="119"/>
                </a:lnTo>
                <a:lnTo>
                  <a:pt x="24" y="121"/>
                </a:lnTo>
                <a:lnTo>
                  <a:pt x="23" y="123"/>
                </a:lnTo>
                <a:lnTo>
                  <a:pt x="23" y="123"/>
                </a:lnTo>
                <a:lnTo>
                  <a:pt x="19" y="130"/>
                </a:lnTo>
                <a:lnTo>
                  <a:pt x="18" y="132"/>
                </a:lnTo>
                <a:lnTo>
                  <a:pt x="15" y="133"/>
                </a:lnTo>
                <a:lnTo>
                  <a:pt x="15" y="133"/>
                </a:lnTo>
                <a:lnTo>
                  <a:pt x="9" y="133"/>
                </a:lnTo>
                <a:lnTo>
                  <a:pt x="7" y="136"/>
                </a:lnTo>
                <a:lnTo>
                  <a:pt x="7" y="136"/>
                </a:lnTo>
                <a:lnTo>
                  <a:pt x="7" y="141"/>
                </a:lnTo>
                <a:lnTo>
                  <a:pt x="5" y="144"/>
                </a:lnTo>
                <a:lnTo>
                  <a:pt x="4" y="148"/>
                </a:lnTo>
                <a:lnTo>
                  <a:pt x="4" y="148"/>
                </a:lnTo>
                <a:lnTo>
                  <a:pt x="0" y="153"/>
                </a:lnTo>
                <a:lnTo>
                  <a:pt x="0" y="153"/>
                </a:lnTo>
                <a:lnTo>
                  <a:pt x="10" y="155"/>
                </a:lnTo>
                <a:lnTo>
                  <a:pt x="19" y="160"/>
                </a:lnTo>
                <a:lnTo>
                  <a:pt x="31" y="167"/>
                </a:lnTo>
                <a:lnTo>
                  <a:pt x="31" y="167"/>
                </a:lnTo>
                <a:lnTo>
                  <a:pt x="36" y="169"/>
                </a:lnTo>
                <a:lnTo>
                  <a:pt x="41" y="170"/>
                </a:lnTo>
                <a:lnTo>
                  <a:pt x="55" y="173"/>
                </a:lnTo>
                <a:lnTo>
                  <a:pt x="55" y="173"/>
                </a:lnTo>
                <a:lnTo>
                  <a:pt x="58" y="174"/>
                </a:lnTo>
                <a:lnTo>
                  <a:pt x="62" y="178"/>
                </a:lnTo>
                <a:lnTo>
                  <a:pt x="69" y="186"/>
                </a:lnTo>
                <a:lnTo>
                  <a:pt x="69" y="186"/>
                </a:lnTo>
                <a:lnTo>
                  <a:pt x="75" y="191"/>
                </a:lnTo>
                <a:lnTo>
                  <a:pt x="83" y="195"/>
                </a:lnTo>
                <a:lnTo>
                  <a:pt x="98" y="201"/>
                </a:lnTo>
                <a:lnTo>
                  <a:pt x="98" y="201"/>
                </a:lnTo>
                <a:lnTo>
                  <a:pt x="104" y="203"/>
                </a:lnTo>
                <a:lnTo>
                  <a:pt x="109" y="203"/>
                </a:lnTo>
                <a:lnTo>
                  <a:pt x="111" y="202"/>
                </a:lnTo>
                <a:lnTo>
                  <a:pt x="114" y="202"/>
                </a:lnTo>
                <a:lnTo>
                  <a:pt x="114" y="202"/>
                </a:lnTo>
                <a:lnTo>
                  <a:pt x="115" y="203"/>
                </a:lnTo>
                <a:lnTo>
                  <a:pt x="115" y="207"/>
                </a:lnTo>
                <a:lnTo>
                  <a:pt x="114" y="215"/>
                </a:lnTo>
                <a:lnTo>
                  <a:pt x="114" y="215"/>
                </a:lnTo>
                <a:lnTo>
                  <a:pt x="114" y="217"/>
                </a:lnTo>
                <a:lnTo>
                  <a:pt x="115" y="221"/>
                </a:lnTo>
                <a:lnTo>
                  <a:pt x="116" y="223"/>
                </a:lnTo>
                <a:lnTo>
                  <a:pt x="116" y="227"/>
                </a:lnTo>
                <a:lnTo>
                  <a:pt x="116" y="227"/>
                </a:lnTo>
                <a:lnTo>
                  <a:pt x="116" y="228"/>
                </a:lnTo>
                <a:lnTo>
                  <a:pt x="119" y="229"/>
                </a:lnTo>
                <a:lnTo>
                  <a:pt x="119" y="229"/>
                </a:lnTo>
                <a:lnTo>
                  <a:pt x="120" y="221"/>
                </a:lnTo>
                <a:lnTo>
                  <a:pt x="121" y="213"/>
                </a:lnTo>
                <a:lnTo>
                  <a:pt x="125" y="206"/>
                </a:lnTo>
                <a:lnTo>
                  <a:pt x="125" y="206"/>
                </a:lnTo>
                <a:lnTo>
                  <a:pt x="130" y="192"/>
                </a:lnTo>
                <a:lnTo>
                  <a:pt x="132" y="186"/>
                </a:lnTo>
                <a:lnTo>
                  <a:pt x="132" y="180"/>
                </a:lnTo>
                <a:lnTo>
                  <a:pt x="132" y="180"/>
                </a:lnTo>
                <a:lnTo>
                  <a:pt x="130" y="176"/>
                </a:lnTo>
                <a:lnTo>
                  <a:pt x="126" y="171"/>
                </a:lnTo>
                <a:lnTo>
                  <a:pt x="123" y="168"/>
                </a:lnTo>
                <a:lnTo>
                  <a:pt x="123" y="167"/>
                </a:lnTo>
                <a:lnTo>
                  <a:pt x="123" y="165"/>
                </a:lnTo>
                <a:lnTo>
                  <a:pt x="123" y="165"/>
                </a:lnTo>
                <a:lnTo>
                  <a:pt x="130" y="158"/>
                </a:lnTo>
                <a:lnTo>
                  <a:pt x="132" y="155"/>
                </a:lnTo>
                <a:lnTo>
                  <a:pt x="136" y="155"/>
                </a:lnTo>
                <a:lnTo>
                  <a:pt x="136" y="155"/>
                </a:lnTo>
                <a:lnTo>
                  <a:pt x="144" y="157"/>
                </a:lnTo>
                <a:lnTo>
                  <a:pt x="148" y="155"/>
                </a:lnTo>
                <a:lnTo>
                  <a:pt x="149" y="153"/>
                </a:lnTo>
                <a:lnTo>
                  <a:pt x="149" y="153"/>
                </a:lnTo>
                <a:lnTo>
                  <a:pt x="148" y="148"/>
                </a:lnTo>
                <a:lnTo>
                  <a:pt x="148" y="146"/>
                </a:lnTo>
                <a:lnTo>
                  <a:pt x="151" y="146"/>
                </a:lnTo>
                <a:lnTo>
                  <a:pt x="151" y="146"/>
                </a:lnTo>
                <a:lnTo>
                  <a:pt x="157" y="144"/>
                </a:lnTo>
                <a:lnTo>
                  <a:pt x="160" y="144"/>
                </a:lnTo>
                <a:lnTo>
                  <a:pt x="160" y="144"/>
                </a:lnTo>
                <a:lnTo>
                  <a:pt x="159" y="141"/>
                </a:lnTo>
                <a:lnTo>
                  <a:pt x="157" y="137"/>
                </a:lnTo>
                <a:lnTo>
                  <a:pt x="157" y="137"/>
                </a:lnTo>
                <a:lnTo>
                  <a:pt x="154" y="132"/>
                </a:lnTo>
                <a:lnTo>
                  <a:pt x="153" y="128"/>
                </a:lnTo>
                <a:lnTo>
                  <a:pt x="149" y="11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8" name="Freeform 672"/>
          <p:cNvSpPr>
            <a:spLocks/>
          </p:cNvSpPr>
          <p:nvPr/>
        </p:nvSpPr>
        <p:spPr bwMode="gray">
          <a:xfrm>
            <a:off x="8626284" y="4579380"/>
            <a:ext cx="74374" cy="89109"/>
          </a:xfrm>
          <a:custGeom>
            <a:avLst/>
            <a:gdLst>
              <a:gd name="T0" fmla="*/ 12 w 44"/>
              <a:gd name="T1" fmla="*/ 52 h 52"/>
              <a:gd name="T2" fmla="*/ 12 w 44"/>
              <a:gd name="T3" fmla="*/ 52 h 52"/>
              <a:gd name="T4" fmla="*/ 2 w 44"/>
              <a:gd name="T5" fmla="*/ 51 h 52"/>
              <a:gd name="T6" fmla="*/ 2 w 44"/>
              <a:gd name="T7" fmla="*/ 51 h 52"/>
              <a:gd name="T8" fmla="*/ 0 w 44"/>
              <a:gd name="T9" fmla="*/ 50 h 52"/>
              <a:gd name="T10" fmla="*/ 0 w 44"/>
              <a:gd name="T11" fmla="*/ 50 h 52"/>
              <a:gd name="T12" fmla="*/ 6 w 44"/>
              <a:gd name="T13" fmla="*/ 40 h 52"/>
              <a:gd name="T14" fmla="*/ 8 w 44"/>
              <a:gd name="T15" fmla="*/ 35 h 52"/>
              <a:gd name="T16" fmla="*/ 9 w 44"/>
              <a:gd name="T17" fmla="*/ 31 h 52"/>
              <a:gd name="T18" fmla="*/ 9 w 44"/>
              <a:gd name="T19" fmla="*/ 31 h 52"/>
              <a:gd name="T20" fmla="*/ 8 w 44"/>
              <a:gd name="T21" fmla="*/ 26 h 52"/>
              <a:gd name="T22" fmla="*/ 4 w 44"/>
              <a:gd name="T23" fmla="*/ 21 h 52"/>
              <a:gd name="T24" fmla="*/ 2 w 44"/>
              <a:gd name="T25" fmla="*/ 16 h 52"/>
              <a:gd name="T26" fmla="*/ 1 w 44"/>
              <a:gd name="T27" fmla="*/ 13 h 52"/>
              <a:gd name="T28" fmla="*/ 1 w 44"/>
              <a:gd name="T29" fmla="*/ 13 h 52"/>
              <a:gd name="T30" fmla="*/ 1 w 44"/>
              <a:gd name="T31" fmla="*/ 12 h 52"/>
              <a:gd name="T32" fmla="*/ 1 w 44"/>
              <a:gd name="T33" fmla="*/ 12 h 52"/>
              <a:gd name="T34" fmla="*/ 6 w 44"/>
              <a:gd name="T35" fmla="*/ 0 h 52"/>
              <a:gd name="T36" fmla="*/ 6 w 44"/>
              <a:gd name="T37" fmla="*/ 0 h 52"/>
              <a:gd name="T38" fmla="*/ 22 w 44"/>
              <a:gd name="T39" fmla="*/ 8 h 52"/>
              <a:gd name="T40" fmla="*/ 33 w 44"/>
              <a:gd name="T41" fmla="*/ 14 h 52"/>
              <a:gd name="T42" fmla="*/ 33 w 44"/>
              <a:gd name="T43" fmla="*/ 14 h 52"/>
              <a:gd name="T44" fmla="*/ 44 w 44"/>
              <a:gd name="T45" fmla="*/ 23 h 52"/>
              <a:gd name="T46" fmla="*/ 44 w 44"/>
              <a:gd name="T47" fmla="*/ 23 h 52"/>
              <a:gd name="T48" fmla="*/ 38 w 44"/>
              <a:gd name="T49" fmla="*/ 34 h 52"/>
              <a:gd name="T50" fmla="*/ 32 w 44"/>
              <a:gd name="T51" fmla="*/ 41 h 52"/>
              <a:gd name="T52" fmla="*/ 32 w 44"/>
              <a:gd name="T53" fmla="*/ 41 h 52"/>
              <a:gd name="T54" fmla="*/ 27 w 44"/>
              <a:gd name="T55" fmla="*/ 46 h 52"/>
              <a:gd name="T56" fmla="*/ 20 w 44"/>
              <a:gd name="T57" fmla="*/ 50 h 52"/>
              <a:gd name="T58" fmla="*/ 16 w 44"/>
              <a:gd name="T59" fmla="*/ 51 h 52"/>
              <a:gd name="T60" fmla="*/ 12 w 44"/>
              <a:gd name="T61" fmla="*/ 52 h 52"/>
              <a:gd name="T62" fmla="*/ 12 w 44"/>
              <a:gd name="T63" fmla="*/ 52 h 52"/>
              <a:gd name="T64" fmla="*/ 12 w 44"/>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52">
                <a:moveTo>
                  <a:pt x="12" y="52"/>
                </a:moveTo>
                <a:lnTo>
                  <a:pt x="12" y="52"/>
                </a:lnTo>
                <a:lnTo>
                  <a:pt x="2" y="51"/>
                </a:lnTo>
                <a:lnTo>
                  <a:pt x="2" y="51"/>
                </a:lnTo>
                <a:lnTo>
                  <a:pt x="0" y="50"/>
                </a:lnTo>
                <a:lnTo>
                  <a:pt x="0" y="50"/>
                </a:lnTo>
                <a:lnTo>
                  <a:pt x="6" y="40"/>
                </a:lnTo>
                <a:lnTo>
                  <a:pt x="8" y="35"/>
                </a:lnTo>
                <a:lnTo>
                  <a:pt x="9" y="31"/>
                </a:lnTo>
                <a:lnTo>
                  <a:pt x="9" y="31"/>
                </a:lnTo>
                <a:lnTo>
                  <a:pt x="8" y="26"/>
                </a:lnTo>
                <a:lnTo>
                  <a:pt x="4" y="21"/>
                </a:lnTo>
                <a:lnTo>
                  <a:pt x="2" y="16"/>
                </a:lnTo>
                <a:lnTo>
                  <a:pt x="1" y="13"/>
                </a:lnTo>
                <a:lnTo>
                  <a:pt x="1" y="13"/>
                </a:lnTo>
                <a:lnTo>
                  <a:pt x="1" y="12"/>
                </a:lnTo>
                <a:lnTo>
                  <a:pt x="1" y="12"/>
                </a:lnTo>
                <a:lnTo>
                  <a:pt x="6" y="0"/>
                </a:lnTo>
                <a:lnTo>
                  <a:pt x="6" y="0"/>
                </a:lnTo>
                <a:lnTo>
                  <a:pt x="22" y="8"/>
                </a:lnTo>
                <a:lnTo>
                  <a:pt x="33" y="14"/>
                </a:lnTo>
                <a:lnTo>
                  <a:pt x="33" y="14"/>
                </a:lnTo>
                <a:lnTo>
                  <a:pt x="44" y="23"/>
                </a:lnTo>
                <a:lnTo>
                  <a:pt x="44" y="23"/>
                </a:lnTo>
                <a:lnTo>
                  <a:pt x="38" y="34"/>
                </a:lnTo>
                <a:lnTo>
                  <a:pt x="32" y="41"/>
                </a:lnTo>
                <a:lnTo>
                  <a:pt x="32" y="41"/>
                </a:lnTo>
                <a:lnTo>
                  <a:pt x="27" y="46"/>
                </a:lnTo>
                <a:lnTo>
                  <a:pt x="20" y="50"/>
                </a:lnTo>
                <a:lnTo>
                  <a:pt x="16" y="51"/>
                </a:lnTo>
                <a:lnTo>
                  <a:pt x="12" y="52"/>
                </a:lnTo>
                <a:lnTo>
                  <a:pt x="12" y="52"/>
                </a:lnTo>
                <a:lnTo>
                  <a:pt x="12" y="5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9" name="Freeform 676"/>
          <p:cNvSpPr>
            <a:spLocks noEditPoints="1"/>
          </p:cNvSpPr>
          <p:nvPr/>
        </p:nvSpPr>
        <p:spPr bwMode="gray">
          <a:xfrm>
            <a:off x="8198636" y="4447431"/>
            <a:ext cx="305946" cy="248476"/>
          </a:xfrm>
          <a:custGeom>
            <a:avLst/>
            <a:gdLst>
              <a:gd name="T0" fmla="*/ 169 w 181"/>
              <a:gd name="T1" fmla="*/ 68 h 145"/>
              <a:gd name="T2" fmla="*/ 177 w 181"/>
              <a:gd name="T3" fmla="*/ 59 h 145"/>
              <a:gd name="T4" fmla="*/ 173 w 181"/>
              <a:gd name="T5" fmla="*/ 54 h 145"/>
              <a:gd name="T6" fmla="*/ 170 w 181"/>
              <a:gd name="T7" fmla="*/ 49 h 145"/>
              <a:gd name="T8" fmla="*/ 181 w 181"/>
              <a:gd name="T9" fmla="*/ 43 h 145"/>
              <a:gd name="T10" fmla="*/ 170 w 181"/>
              <a:gd name="T11" fmla="*/ 39 h 145"/>
              <a:gd name="T12" fmla="*/ 168 w 181"/>
              <a:gd name="T13" fmla="*/ 36 h 145"/>
              <a:gd name="T14" fmla="*/ 164 w 181"/>
              <a:gd name="T15" fmla="*/ 24 h 145"/>
              <a:gd name="T16" fmla="*/ 165 w 181"/>
              <a:gd name="T17" fmla="*/ 18 h 145"/>
              <a:gd name="T18" fmla="*/ 166 w 181"/>
              <a:gd name="T19" fmla="*/ 12 h 145"/>
              <a:gd name="T20" fmla="*/ 158 w 181"/>
              <a:gd name="T21" fmla="*/ 18 h 145"/>
              <a:gd name="T22" fmla="*/ 150 w 181"/>
              <a:gd name="T23" fmla="*/ 20 h 145"/>
              <a:gd name="T24" fmla="*/ 141 w 181"/>
              <a:gd name="T25" fmla="*/ 13 h 145"/>
              <a:gd name="T26" fmla="*/ 129 w 181"/>
              <a:gd name="T27" fmla="*/ 13 h 145"/>
              <a:gd name="T28" fmla="*/ 117 w 181"/>
              <a:gd name="T29" fmla="*/ 17 h 145"/>
              <a:gd name="T30" fmla="*/ 104 w 181"/>
              <a:gd name="T31" fmla="*/ 17 h 145"/>
              <a:gd name="T32" fmla="*/ 88 w 181"/>
              <a:gd name="T33" fmla="*/ 10 h 145"/>
              <a:gd name="T34" fmla="*/ 78 w 181"/>
              <a:gd name="T35" fmla="*/ 13 h 145"/>
              <a:gd name="T36" fmla="*/ 70 w 181"/>
              <a:gd name="T37" fmla="*/ 15 h 145"/>
              <a:gd name="T38" fmla="*/ 69 w 181"/>
              <a:gd name="T39" fmla="*/ 10 h 145"/>
              <a:gd name="T40" fmla="*/ 68 w 181"/>
              <a:gd name="T41" fmla="*/ 5 h 145"/>
              <a:gd name="T42" fmla="*/ 52 w 181"/>
              <a:gd name="T43" fmla="*/ 0 h 145"/>
              <a:gd name="T44" fmla="*/ 38 w 181"/>
              <a:gd name="T45" fmla="*/ 5 h 145"/>
              <a:gd name="T46" fmla="*/ 25 w 181"/>
              <a:gd name="T47" fmla="*/ 8 h 145"/>
              <a:gd name="T48" fmla="*/ 17 w 181"/>
              <a:gd name="T49" fmla="*/ 10 h 145"/>
              <a:gd name="T50" fmla="*/ 17 w 181"/>
              <a:gd name="T51" fmla="*/ 5 h 145"/>
              <a:gd name="T52" fmla="*/ 16 w 181"/>
              <a:gd name="T53" fmla="*/ 1 h 145"/>
              <a:gd name="T54" fmla="*/ 8 w 181"/>
              <a:gd name="T55" fmla="*/ 6 h 145"/>
              <a:gd name="T56" fmla="*/ 3 w 181"/>
              <a:gd name="T57" fmla="*/ 17 h 145"/>
              <a:gd name="T58" fmla="*/ 0 w 181"/>
              <a:gd name="T59" fmla="*/ 32 h 145"/>
              <a:gd name="T60" fmla="*/ 4 w 181"/>
              <a:gd name="T61" fmla="*/ 36 h 145"/>
              <a:gd name="T62" fmla="*/ 5 w 181"/>
              <a:gd name="T63" fmla="*/ 49 h 145"/>
              <a:gd name="T64" fmla="*/ 15 w 181"/>
              <a:gd name="T65" fmla="*/ 61 h 145"/>
              <a:gd name="T66" fmla="*/ 28 w 181"/>
              <a:gd name="T67" fmla="*/ 64 h 145"/>
              <a:gd name="T68" fmla="*/ 60 w 181"/>
              <a:gd name="T69" fmla="*/ 73 h 145"/>
              <a:gd name="T70" fmla="*/ 75 w 181"/>
              <a:gd name="T71" fmla="*/ 70 h 145"/>
              <a:gd name="T72" fmla="*/ 77 w 181"/>
              <a:gd name="T73" fmla="*/ 73 h 145"/>
              <a:gd name="T74" fmla="*/ 68 w 181"/>
              <a:gd name="T75" fmla="*/ 87 h 145"/>
              <a:gd name="T76" fmla="*/ 70 w 181"/>
              <a:gd name="T77" fmla="*/ 103 h 145"/>
              <a:gd name="T78" fmla="*/ 75 w 181"/>
              <a:gd name="T79" fmla="*/ 118 h 145"/>
              <a:gd name="T80" fmla="*/ 80 w 181"/>
              <a:gd name="T81" fmla="*/ 127 h 145"/>
              <a:gd name="T82" fmla="*/ 83 w 181"/>
              <a:gd name="T83" fmla="*/ 133 h 145"/>
              <a:gd name="T84" fmla="*/ 89 w 181"/>
              <a:gd name="T85" fmla="*/ 140 h 145"/>
              <a:gd name="T86" fmla="*/ 99 w 181"/>
              <a:gd name="T87" fmla="*/ 145 h 145"/>
              <a:gd name="T88" fmla="*/ 115 w 181"/>
              <a:gd name="T89" fmla="*/ 139 h 145"/>
              <a:gd name="T90" fmla="*/ 125 w 181"/>
              <a:gd name="T91" fmla="*/ 129 h 145"/>
              <a:gd name="T92" fmla="*/ 123 w 181"/>
              <a:gd name="T93" fmla="*/ 125 h 145"/>
              <a:gd name="T94" fmla="*/ 112 w 181"/>
              <a:gd name="T95" fmla="*/ 101 h 145"/>
              <a:gd name="T96" fmla="*/ 116 w 181"/>
              <a:gd name="T97" fmla="*/ 98 h 145"/>
              <a:gd name="T98" fmla="*/ 123 w 181"/>
              <a:gd name="T99" fmla="*/ 102 h 145"/>
              <a:gd name="T100" fmla="*/ 127 w 181"/>
              <a:gd name="T101" fmla="*/ 103 h 145"/>
              <a:gd name="T102" fmla="*/ 163 w 181"/>
              <a:gd name="T103" fmla="*/ 100 h 145"/>
              <a:gd name="T104" fmla="*/ 166 w 181"/>
              <a:gd name="T105" fmla="*/ 96 h 145"/>
              <a:gd name="T106" fmla="*/ 170 w 181"/>
              <a:gd name="T107" fmla="*/ 86 h 145"/>
              <a:gd name="T108" fmla="*/ 164 w 181"/>
              <a:gd name="T109" fmla="*/ 82 h 145"/>
              <a:gd name="T110" fmla="*/ 161 w 181"/>
              <a:gd name="T111" fmla="*/ 76 h 145"/>
              <a:gd name="T112" fmla="*/ 30 w 181"/>
              <a:gd name="T113" fmla="*/ 33 h 145"/>
              <a:gd name="T114" fmla="*/ 16 w 181"/>
              <a:gd name="T115" fmla="*/ 32 h 145"/>
              <a:gd name="T116" fmla="*/ 16 w 181"/>
              <a:gd name="T117" fmla="*/ 28 h 145"/>
              <a:gd name="T118" fmla="*/ 17 w 181"/>
              <a:gd name="T119" fmla="*/ 21 h 145"/>
              <a:gd name="T120" fmla="*/ 26 w 181"/>
              <a:gd name="T121" fmla="*/ 17 h 145"/>
              <a:gd name="T122" fmla="*/ 32 w 181"/>
              <a:gd name="T123" fmla="*/ 28 h 145"/>
              <a:gd name="T124" fmla="*/ 30 w 181"/>
              <a:gd name="T125"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45">
                <a:moveTo>
                  <a:pt x="164" y="73"/>
                </a:moveTo>
                <a:lnTo>
                  <a:pt x="164" y="73"/>
                </a:lnTo>
                <a:lnTo>
                  <a:pt x="169" y="68"/>
                </a:lnTo>
                <a:lnTo>
                  <a:pt x="175" y="64"/>
                </a:lnTo>
                <a:lnTo>
                  <a:pt x="177" y="60"/>
                </a:lnTo>
                <a:lnTo>
                  <a:pt x="177" y="59"/>
                </a:lnTo>
                <a:lnTo>
                  <a:pt x="177" y="57"/>
                </a:lnTo>
                <a:lnTo>
                  <a:pt x="177" y="57"/>
                </a:lnTo>
                <a:lnTo>
                  <a:pt x="173" y="54"/>
                </a:lnTo>
                <a:lnTo>
                  <a:pt x="169" y="53"/>
                </a:lnTo>
                <a:lnTo>
                  <a:pt x="168" y="52"/>
                </a:lnTo>
                <a:lnTo>
                  <a:pt x="170" y="49"/>
                </a:lnTo>
                <a:lnTo>
                  <a:pt x="170" y="49"/>
                </a:lnTo>
                <a:lnTo>
                  <a:pt x="181" y="43"/>
                </a:lnTo>
                <a:lnTo>
                  <a:pt x="181" y="43"/>
                </a:lnTo>
                <a:lnTo>
                  <a:pt x="175" y="41"/>
                </a:lnTo>
                <a:lnTo>
                  <a:pt x="170" y="39"/>
                </a:lnTo>
                <a:lnTo>
                  <a:pt x="170" y="39"/>
                </a:lnTo>
                <a:lnTo>
                  <a:pt x="168" y="39"/>
                </a:lnTo>
                <a:lnTo>
                  <a:pt x="168" y="38"/>
                </a:lnTo>
                <a:lnTo>
                  <a:pt x="168" y="36"/>
                </a:lnTo>
                <a:lnTo>
                  <a:pt x="166" y="32"/>
                </a:lnTo>
                <a:lnTo>
                  <a:pt x="166" y="32"/>
                </a:lnTo>
                <a:lnTo>
                  <a:pt x="164" y="24"/>
                </a:lnTo>
                <a:lnTo>
                  <a:pt x="164" y="21"/>
                </a:lnTo>
                <a:lnTo>
                  <a:pt x="165" y="18"/>
                </a:lnTo>
                <a:lnTo>
                  <a:pt x="165" y="18"/>
                </a:lnTo>
                <a:lnTo>
                  <a:pt x="168" y="16"/>
                </a:lnTo>
                <a:lnTo>
                  <a:pt x="168" y="13"/>
                </a:lnTo>
                <a:lnTo>
                  <a:pt x="166" y="12"/>
                </a:lnTo>
                <a:lnTo>
                  <a:pt x="164" y="13"/>
                </a:lnTo>
                <a:lnTo>
                  <a:pt x="164" y="13"/>
                </a:lnTo>
                <a:lnTo>
                  <a:pt x="158" y="18"/>
                </a:lnTo>
                <a:lnTo>
                  <a:pt x="154" y="20"/>
                </a:lnTo>
                <a:lnTo>
                  <a:pt x="150" y="20"/>
                </a:lnTo>
                <a:lnTo>
                  <a:pt x="150" y="20"/>
                </a:lnTo>
                <a:lnTo>
                  <a:pt x="145" y="17"/>
                </a:lnTo>
                <a:lnTo>
                  <a:pt x="143" y="16"/>
                </a:lnTo>
                <a:lnTo>
                  <a:pt x="141" y="13"/>
                </a:lnTo>
                <a:lnTo>
                  <a:pt x="136" y="13"/>
                </a:lnTo>
                <a:lnTo>
                  <a:pt x="136" y="13"/>
                </a:lnTo>
                <a:lnTo>
                  <a:pt x="129" y="13"/>
                </a:lnTo>
                <a:lnTo>
                  <a:pt x="123" y="16"/>
                </a:lnTo>
                <a:lnTo>
                  <a:pt x="123" y="16"/>
                </a:lnTo>
                <a:lnTo>
                  <a:pt x="117" y="17"/>
                </a:lnTo>
                <a:lnTo>
                  <a:pt x="111" y="18"/>
                </a:lnTo>
                <a:lnTo>
                  <a:pt x="111" y="18"/>
                </a:lnTo>
                <a:lnTo>
                  <a:pt x="104" y="17"/>
                </a:lnTo>
                <a:lnTo>
                  <a:pt x="97" y="13"/>
                </a:lnTo>
                <a:lnTo>
                  <a:pt x="91" y="11"/>
                </a:lnTo>
                <a:lnTo>
                  <a:pt x="88" y="10"/>
                </a:lnTo>
                <a:lnTo>
                  <a:pt x="88" y="10"/>
                </a:lnTo>
                <a:lnTo>
                  <a:pt x="83" y="11"/>
                </a:lnTo>
                <a:lnTo>
                  <a:pt x="78" y="13"/>
                </a:lnTo>
                <a:lnTo>
                  <a:pt x="73" y="15"/>
                </a:lnTo>
                <a:lnTo>
                  <a:pt x="72" y="15"/>
                </a:lnTo>
                <a:lnTo>
                  <a:pt x="70" y="15"/>
                </a:lnTo>
                <a:lnTo>
                  <a:pt x="70" y="15"/>
                </a:lnTo>
                <a:lnTo>
                  <a:pt x="69" y="12"/>
                </a:lnTo>
                <a:lnTo>
                  <a:pt x="69" y="10"/>
                </a:lnTo>
                <a:lnTo>
                  <a:pt x="69" y="7"/>
                </a:lnTo>
                <a:lnTo>
                  <a:pt x="68" y="5"/>
                </a:lnTo>
                <a:lnTo>
                  <a:pt x="68" y="5"/>
                </a:lnTo>
                <a:lnTo>
                  <a:pt x="63" y="4"/>
                </a:lnTo>
                <a:lnTo>
                  <a:pt x="58" y="1"/>
                </a:lnTo>
                <a:lnTo>
                  <a:pt x="52" y="0"/>
                </a:lnTo>
                <a:lnTo>
                  <a:pt x="47" y="1"/>
                </a:lnTo>
                <a:lnTo>
                  <a:pt x="47" y="1"/>
                </a:lnTo>
                <a:lnTo>
                  <a:pt x="38" y="5"/>
                </a:lnTo>
                <a:lnTo>
                  <a:pt x="28" y="7"/>
                </a:lnTo>
                <a:lnTo>
                  <a:pt x="28" y="7"/>
                </a:lnTo>
                <a:lnTo>
                  <a:pt x="25" y="8"/>
                </a:lnTo>
                <a:lnTo>
                  <a:pt x="21" y="10"/>
                </a:lnTo>
                <a:lnTo>
                  <a:pt x="19" y="10"/>
                </a:lnTo>
                <a:lnTo>
                  <a:pt x="17" y="10"/>
                </a:lnTo>
                <a:lnTo>
                  <a:pt x="17" y="8"/>
                </a:lnTo>
                <a:lnTo>
                  <a:pt x="17" y="8"/>
                </a:lnTo>
                <a:lnTo>
                  <a:pt x="17" y="5"/>
                </a:lnTo>
                <a:lnTo>
                  <a:pt x="20" y="2"/>
                </a:lnTo>
                <a:lnTo>
                  <a:pt x="20" y="2"/>
                </a:lnTo>
                <a:lnTo>
                  <a:pt x="16" y="1"/>
                </a:lnTo>
                <a:lnTo>
                  <a:pt x="12" y="2"/>
                </a:lnTo>
                <a:lnTo>
                  <a:pt x="10" y="4"/>
                </a:lnTo>
                <a:lnTo>
                  <a:pt x="8" y="6"/>
                </a:lnTo>
                <a:lnTo>
                  <a:pt x="4" y="12"/>
                </a:lnTo>
                <a:lnTo>
                  <a:pt x="3" y="17"/>
                </a:lnTo>
                <a:lnTo>
                  <a:pt x="3" y="17"/>
                </a:lnTo>
                <a:lnTo>
                  <a:pt x="0" y="27"/>
                </a:lnTo>
                <a:lnTo>
                  <a:pt x="0" y="31"/>
                </a:lnTo>
                <a:lnTo>
                  <a:pt x="0" y="32"/>
                </a:lnTo>
                <a:lnTo>
                  <a:pt x="1" y="33"/>
                </a:lnTo>
                <a:lnTo>
                  <a:pt x="1" y="33"/>
                </a:lnTo>
                <a:lnTo>
                  <a:pt x="4" y="36"/>
                </a:lnTo>
                <a:lnTo>
                  <a:pt x="5" y="41"/>
                </a:lnTo>
                <a:lnTo>
                  <a:pt x="5" y="49"/>
                </a:lnTo>
                <a:lnTo>
                  <a:pt x="5" y="49"/>
                </a:lnTo>
                <a:lnTo>
                  <a:pt x="8" y="54"/>
                </a:lnTo>
                <a:lnTo>
                  <a:pt x="10" y="58"/>
                </a:lnTo>
                <a:lnTo>
                  <a:pt x="15" y="61"/>
                </a:lnTo>
                <a:lnTo>
                  <a:pt x="20" y="63"/>
                </a:lnTo>
                <a:lnTo>
                  <a:pt x="20" y="63"/>
                </a:lnTo>
                <a:lnTo>
                  <a:pt x="28" y="64"/>
                </a:lnTo>
                <a:lnTo>
                  <a:pt x="41" y="66"/>
                </a:lnTo>
                <a:lnTo>
                  <a:pt x="60" y="73"/>
                </a:lnTo>
                <a:lnTo>
                  <a:pt x="60" y="73"/>
                </a:lnTo>
                <a:lnTo>
                  <a:pt x="65" y="73"/>
                </a:lnTo>
                <a:lnTo>
                  <a:pt x="69" y="71"/>
                </a:lnTo>
                <a:lnTo>
                  <a:pt x="75" y="70"/>
                </a:lnTo>
                <a:lnTo>
                  <a:pt x="75" y="70"/>
                </a:lnTo>
                <a:lnTo>
                  <a:pt x="77" y="71"/>
                </a:lnTo>
                <a:lnTo>
                  <a:pt x="77" y="73"/>
                </a:lnTo>
                <a:lnTo>
                  <a:pt x="74" y="77"/>
                </a:lnTo>
                <a:lnTo>
                  <a:pt x="68" y="87"/>
                </a:lnTo>
                <a:lnTo>
                  <a:pt x="68" y="87"/>
                </a:lnTo>
                <a:lnTo>
                  <a:pt x="67" y="91"/>
                </a:lnTo>
                <a:lnTo>
                  <a:pt x="67" y="95"/>
                </a:lnTo>
                <a:lnTo>
                  <a:pt x="70" y="103"/>
                </a:lnTo>
                <a:lnTo>
                  <a:pt x="70" y="103"/>
                </a:lnTo>
                <a:lnTo>
                  <a:pt x="74" y="114"/>
                </a:lnTo>
                <a:lnTo>
                  <a:pt x="75" y="118"/>
                </a:lnTo>
                <a:lnTo>
                  <a:pt x="78" y="123"/>
                </a:lnTo>
                <a:lnTo>
                  <a:pt x="78" y="123"/>
                </a:lnTo>
                <a:lnTo>
                  <a:pt x="80" y="127"/>
                </a:lnTo>
                <a:lnTo>
                  <a:pt x="81" y="130"/>
                </a:lnTo>
                <a:lnTo>
                  <a:pt x="81" y="130"/>
                </a:lnTo>
                <a:lnTo>
                  <a:pt x="83" y="133"/>
                </a:lnTo>
                <a:lnTo>
                  <a:pt x="83" y="133"/>
                </a:lnTo>
                <a:lnTo>
                  <a:pt x="85" y="137"/>
                </a:lnTo>
                <a:lnTo>
                  <a:pt x="89" y="140"/>
                </a:lnTo>
                <a:lnTo>
                  <a:pt x="94" y="144"/>
                </a:lnTo>
                <a:lnTo>
                  <a:pt x="99" y="145"/>
                </a:lnTo>
                <a:lnTo>
                  <a:pt x="99" y="145"/>
                </a:lnTo>
                <a:lnTo>
                  <a:pt x="106" y="144"/>
                </a:lnTo>
                <a:lnTo>
                  <a:pt x="115" y="139"/>
                </a:lnTo>
                <a:lnTo>
                  <a:pt x="115" y="139"/>
                </a:lnTo>
                <a:lnTo>
                  <a:pt x="118" y="137"/>
                </a:lnTo>
                <a:lnTo>
                  <a:pt x="122" y="133"/>
                </a:lnTo>
                <a:lnTo>
                  <a:pt x="125" y="129"/>
                </a:lnTo>
                <a:lnTo>
                  <a:pt x="125" y="128"/>
                </a:lnTo>
                <a:lnTo>
                  <a:pt x="123" y="125"/>
                </a:lnTo>
                <a:lnTo>
                  <a:pt x="123" y="125"/>
                </a:lnTo>
                <a:lnTo>
                  <a:pt x="116" y="111"/>
                </a:lnTo>
                <a:lnTo>
                  <a:pt x="112" y="105"/>
                </a:lnTo>
                <a:lnTo>
                  <a:pt x="112" y="101"/>
                </a:lnTo>
                <a:lnTo>
                  <a:pt x="113" y="100"/>
                </a:lnTo>
                <a:lnTo>
                  <a:pt x="113" y="100"/>
                </a:lnTo>
                <a:lnTo>
                  <a:pt x="116" y="98"/>
                </a:lnTo>
                <a:lnTo>
                  <a:pt x="117" y="98"/>
                </a:lnTo>
                <a:lnTo>
                  <a:pt x="121" y="100"/>
                </a:lnTo>
                <a:lnTo>
                  <a:pt x="123" y="102"/>
                </a:lnTo>
                <a:lnTo>
                  <a:pt x="125" y="103"/>
                </a:lnTo>
                <a:lnTo>
                  <a:pt x="127" y="103"/>
                </a:lnTo>
                <a:lnTo>
                  <a:pt x="127" y="103"/>
                </a:lnTo>
                <a:lnTo>
                  <a:pt x="144" y="103"/>
                </a:lnTo>
                <a:lnTo>
                  <a:pt x="155" y="102"/>
                </a:lnTo>
                <a:lnTo>
                  <a:pt x="163" y="100"/>
                </a:lnTo>
                <a:lnTo>
                  <a:pt x="163" y="100"/>
                </a:lnTo>
                <a:lnTo>
                  <a:pt x="165" y="98"/>
                </a:lnTo>
                <a:lnTo>
                  <a:pt x="166" y="96"/>
                </a:lnTo>
                <a:lnTo>
                  <a:pt x="169" y="90"/>
                </a:lnTo>
                <a:lnTo>
                  <a:pt x="169" y="90"/>
                </a:lnTo>
                <a:lnTo>
                  <a:pt x="170" y="86"/>
                </a:lnTo>
                <a:lnTo>
                  <a:pt x="170" y="86"/>
                </a:lnTo>
                <a:lnTo>
                  <a:pt x="169" y="85"/>
                </a:lnTo>
                <a:lnTo>
                  <a:pt x="164" y="82"/>
                </a:lnTo>
                <a:lnTo>
                  <a:pt x="163" y="80"/>
                </a:lnTo>
                <a:lnTo>
                  <a:pt x="161" y="79"/>
                </a:lnTo>
                <a:lnTo>
                  <a:pt x="161" y="76"/>
                </a:lnTo>
                <a:lnTo>
                  <a:pt x="164" y="73"/>
                </a:lnTo>
                <a:close/>
                <a:moveTo>
                  <a:pt x="30" y="33"/>
                </a:moveTo>
                <a:lnTo>
                  <a:pt x="30" y="33"/>
                </a:lnTo>
                <a:lnTo>
                  <a:pt x="21" y="34"/>
                </a:lnTo>
                <a:lnTo>
                  <a:pt x="17" y="33"/>
                </a:lnTo>
                <a:lnTo>
                  <a:pt x="16" y="32"/>
                </a:lnTo>
                <a:lnTo>
                  <a:pt x="16" y="31"/>
                </a:lnTo>
                <a:lnTo>
                  <a:pt x="16" y="31"/>
                </a:lnTo>
                <a:lnTo>
                  <a:pt x="16" y="28"/>
                </a:lnTo>
                <a:lnTo>
                  <a:pt x="16" y="26"/>
                </a:lnTo>
                <a:lnTo>
                  <a:pt x="16" y="23"/>
                </a:lnTo>
                <a:lnTo>
                  <a:pt x="17" y="21"/>
                </a:lnTo>
                <a:lnTo>
                  <a:pt x="17" y="21"/>
                </a:lnTo>
                <a:lnTo>
                  <a:pt x="24" y="17"/>
                </a:lnTo>
                <a:lnTo>
                  <a:pt x="26" y="17"/>
                </a:lnTo>
                <a:lnTo>
                  <a:pt x="27" y="18"/>
                </a:lnTo>
                <a:lnTo>
                  <a:pt x="27" y="18"/>
                </a:lnTo>
                <a:lnTo>
                  <a:pt x="32" y="28"/>
                </a:lnTo>
                <a:lnTo>
                  <a:pt x="32" y="32"/>
                </a:lnTo>
                <a:lnTo>
                  <a:pt x="32" y="33"/>
                </a:lnTo>
                <a:lnTo>
                  <a:pt x="30" y="3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0" name="Freeform 679"/>
          <p:cNvSpPr>
            <a:spLocks/>
          </p:cNvSpPr>
          <p:nvPr/>
        </p:nvSpPr>
        <p:spPr bwMode="gray">
          <a:xfrm>
            <a:off x="8556982" y="4572525"/>
            <a:ext cx="84515" cy="92536"/>
          </a:xfrm>
          <a:custGeom>
            <a:avLst/>
            <a:gdLst>
              <a:gd name="T0" fmla="*/ 41 w 50"/>
              <a:gd name="T1" fmla="*/ 54 h 54"/>
              <a:gd name="T2" fmla="*/ 41 w 50"/>
              <a:gd name="T3" fmla="*/ 54 h 54"/>
              <a:gd name="T4" fmla="*/ 29 w 50"/>
              <a:gd name="T5" fmla="*/ 52 h 54"/>
              <a:gd name="T6" fmla="*/ 29 w 50"/>
              <a:gd name="T7" fmla="*/ 52 h 54"/>
              <a:gd name="T8" fmla="*/ 26 w 50"/>
              <a:gd name="T9" fmla="*/ 52 h 54"/>
              <a:gd name="T10" fmla="*/ 26 w 50"/>
              <a:gd name="T11" fmla="*/ 52 h 54"/>
              <a:gd name="T12" fmla="*/ 25 w 50"/>
              <a:gd name="T13" fmla="*/ 52 h 54"/>
              <a:gd name="T14" fmla="*/ 25 w 50"/>
              <a:gd name="T15" fmla="*/ 52 h 54"/>
              <a:gd name="T16" fmla="*/ 10 w 50"/>
              <a:gd name="T17" fmla="*/ 40 h 54"/>
              <a:gd name="T18" fmla="*/ 4 w 50"/>
              <a:gd name="T19" fmla="*/ 33 h 54"/>
              <a:gd name="T20" fmla="*/ 1 w 50"/>
              <a:gd name="T21" fmla="*/ 30 h 54"/>
              <a:gd name="T22" fmla="*/ 0 w 50"/>
              <a:gd name="T23" fmla="*/ 28 h 54"/>
              <a:gd name="T24" fmla="*/ 0 w 50"/>
              <a:gd name="T25" fmla="*/ 28 h 54"/>
              <a:gd name="T26" fmla="*/ 1 w 50"/>
              <a:gd name="T27" fmla="*/ 27 h 54"/>
              <a:gd name="T28" fmla="*/ 1 w 50"/>
              <a:gd name="T29" fmla="*/ 27 h 54"/>
              <a:gd name="T30" fmla="*/ 6 w 50"/>
              <a:gd name="T31" fmla="*/ 17 h 54"/>
              <a:gd name="T32" fmla="*/ 9 w 50"/>
              <a:gd name="T33" fmla="*/ 13 h 54"/>
              <a:gd name="T34" fmla="*/ 9 w 50"/>
              <a:gd name="T35" fmla="*/ 9 h 54"/>
              <a:gd name="T36" fmla="*/ 9 w 50"/>
              <a:gd name="T37" fmla="*/ 0 h 54"/>
              <a:gd name="T38" fmla="*/ 9 w 50"/>
              <a:gd name="T39" fmla="*/ 0 h 54"/>
              <a:gd name="T40" fmla="*/ 15 w 50"/>
              <a:gd name="T41" fmla="*/ 3 h 54"/>
              <a:gd name="T42" fmla="*/ 15 w 50"/>
              <a:gd name="T43" fmla="*/ 3 h 54"/>
              <a:gd name="T44" fmla="*/ 21 w 50"/>
              <a:gd name="T45" fmla="*/ 3 h 54"/>
              <a:gd name="T46" fmla="*/ 21 w 50"/>
              <a:gd name="T47" fmla="*/ 3 h 54"/>
              <a:gd name="T48" fmla="*/ 38 w 50"/>
              <a:gd name="T49" fmla="*/ 2 h 54"/>
              <a:gd name="T50" fmla="*/ 38 w 50"/>
              <a:gd name="T51" fmla="*/ 2 h 54"/>
              <a:gd name="T52" fmla="*/ 42 w 50"/>
              <a:gd name="T53" fmla="*/ 2 h 54"/>
              <a:gd name="T54" fmla="*/ 47 w 50"/>
              <a:gd name="T55" fmla="*/ 4 h 54"/>
              <a:gd name="T56" fmla="*/ 47 w 50"/>
              <a:gd name="T57" fmla="*/ 4 h 54"/>
              <a:gd name="T58" fmla="*/ 42 w 50"/>
              <a:gd name="T59" fmla="*/ 16 h 54"/>
              <a:gd name="T60" fmla="*/ 42 w 50"/>
              <a:gd name="T61" fmla="*/ 16 h 54"/>
              <a:gd name="T62" fmla="*/ 42 w 50"/>
              <a:gd name="T63" fmla="*/ 17 h 54"/>
              <a:gd name="T64" fmla="*/ 42 w 50"/>
              <a:gd name="T65" fmla="*/ 17 h 54"/>
              <a:gd name="T66" fmla="*/ 43 w 50"/>
              <a:gd name="T67" fmla="*/ 20 h 54"/>
              <a:gd name="T68" fmla="*/ 45 w 50"/>
              <a:gd name="T69" fmla="*/ 25 h 54"/>
              <a:gd name="T70" fmla="*/ 49 w 50"/>
              <a:gd name="T71" fmla="*/ 30 h 54"/>
              <a:gd name="T72" fmla="*/ 50 w 50"/>
              <a:gd name="T73" fmla="*/ 35 h 54"/>
              <a:gd name="T74" fmla="*/ 50 w 50"/>
              <a:gd name="T75" fmla="*/ 35 h 54"/>
              <a:gd name="T76" fmla="*/ 49 w 50"/>
              <a:gd name="T77" fmla="*/ 39 h 54"/>
              <a:gd name="T78" fmla="*/ 47 w 50"/>
              <a:gd name="T79" fmla="*/ 44 h 54"/>
              <a:gd name="T80" fmla="*/ 41 w 50"/>
              <a:gd name="T8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54">
                <a:moveTo>
                  <a:pt x="41" y="54"/>
                </a:moveTo>
                <a:lnTo>
                  <a:pt x="41" y="54"/>
                </a:lnTo>
                <a:lnTo>
                  <a:pt x="29" y="52"/>
                </a:lnTo>
                <a:lnTo>
                  <a:pt x="29" y="52"/>
                </a:lnTo>
                <a:lnTo>
                  <a:pt x="26" y="52"/>
                </a:lnTo>
                <a:lnTo>
                  <a:pt x="26" y="52"/>
                </a:lnTo>
                <a:lnTo>
                  <a:pt x="25" y="52"/>
                </a:lnTo>
                <a:lnTo>
                  <a:pt x="25" y="52"/>
                </a:lnTo>
                <a:lnTo>
                  <a:pt x="10" y="40"/>
                </a:lnTo>
                <a:lnTo>
                  <a:pt x="4" y="33"/>
                </a:lnTo>
                <a:lnTo>
                  <a:pt x="1" y="30"/>
                </a:lnTo>
                <a:lnTo>
                  <a:pt x="0" y="28"/>
                </a:lnTo>
                <a:lnTo>
                  <a:pt x="0" y="28"/>
                </a:lnTo>
                <a:lnTo>
                  <a:pt x="1" y="27"/>
                </a:lnTo>
                <a:lnTo>
                  <a:pt x="1" y="27"/>
                </a:lnTo>
                <a:lnTo>
                  <a:pt x="6" y="17"/>
                </a:lnTo>
                <a:lnTo>
                  <a:pt x="9" y="13"/>
                </a:lnTo>
                <a:lnTo>
                  <a:pt x="9" y="9"/>
                </a:lnTo>
                <a:lnTo>
                  <a:pt x="9" y="0"/>
                </a:lnTo>
                <a:lnTo>
                  <a:pt x="9" y="0"/>
                </a:lnTo>
                <a:lnTo>
                  <a:pt x="15" y="3"/>
                </a:lnTo>
                <a:lnTo>
                  <a:pt x="15" y="3"/>
                </a:lnTo>
                <a:lnTo>
                  <a:pt x="21" y="3"/>
                </a:lnTo>
                <a:lnTo>
                  <a:pt x="21" y="3"/>
                </a:lnTo>
                <a:lnTo>
                  <a:pt x="38" y="2"/>
                </a:lnTo>
                <a:lnTo>
                  <a:pt x="38" y="2"/>
                </a:lnTo>
                <a:lnTo>
                  <a:pt x="42" y="2"/>
                </a:lnTo>
                <a:lnTo>
                  <a:pt x="47" y="4"/>
                </a:lnTo>
                <a:lnTo>
                  <a:pt x="47" y="4"/>
                </a:lnTo>
                <a:lnTo>
                  <a:pt x="42" y="16"/>
                </a:lnTo>
                <a:lnTo>
                  <a:pt x="42" y="16"/>
                </a:lnTo>
                <a:lnTo>
                  <a:pt x="42" y="17"/>
                </a:lnTo>
                <a:lnTo>
                  <a:pt x="42" y="17"/>
                </a:lnTo>
                <a:lnTo>
                  <a:pt x="43" y="20"/>
                </a:lnTo>
                <a:lnTo>
                  <a:pt x="45" y="25"/>
                </a:lnTo>
                <a:lnTo>
                  <a:pt x="49" y="30"/>
                </a:lnTo>
                <a:lnTo>
                  <a:pt x="50" y="35"/>
                </a:lnTo>
                <a:lnTo>
                  <a:pt x="50" y="35"/>
                </a:lnTo>
                <a:lnTo>
                  <a:pt x="49" y="39"/>
                </a:lnTo>
                <a:lnTo>
                  <a:pt x="47" y="44"/>
                </a:lnTo>
                <a:lnTo>
                  <a:pt x="41" y="5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1" name="Freeform 683"/>
          <p:cNvSpPr>
            <a:spLocks/>
          </p:cNvSpPr>
          <p:nvPr/>
        </p:nvSpPr>
        <p:spPr bwMode="gray">
          <a:xfrm>
            <a:off x="8470776" y="4521117"/>
            <a:ext cx="128464" cy="171363"/>
          </a:xfrm>
          <a:custGeom>
            <a:avLst/>
            <a:gdLst>
              <a:gd name="T0" fmla="*/ 35 w 76"/>
              <a:gd name="T1" fmla="*/ 100 h 100"/>
              <a:gd name="T2" fmla="*/ 30 w 76"/>
              <a:gd name="T3" fmla="*/ 97 h 100"/>
              <a:gd name="T4" fmla="*/ 24 w 76"/>
              <a:gd name="T5" fmla="*/ 87 h 100"/>
              <a:gd name="T6" fmla="*/ 23 w 76"/>
              <a:gd name="T7" fmla="*/ 81 h 100"/>
              <a:gd name="T8" fmla="*/ 23 w 76"/>
              <a:gd name="T9" fmla="*/ 74 h 100"/>
              <a:gd name="T10" fmla="*/ 23 w 76"/>
              <a:gd name="T11" fmla="*/ 60 h 100"/>
              <a:gd name="T12" fmla="*/ 20 w 76"/>
              <a:gd name="T13" fmla="*/ 49 h 100"/>
              <a:gd name="T14" fmla="*/ 13 w 76"/>
              <a:gd name="T15" fmla="*/ 43 h 100"/>
              <a:gd name="T16" fmla="*/ 13 w 76"/>
              <a:gd name="T17" fmla="*/ 43 h 100"/>
              <a:gd name="T18" fmla="*/ 10 w 76"/>
              <a:gd name="T19" fmla="*/ 44 h 100"/>
              <a:gd name="T20" fmla="*/ 8 w 76"/>
              <a:gd name="T21" fmla="*/ 47 h 100"/>
              <a:gd name="T22" fmla="*/ 9 w 76"/>
              <a:gd name="T23" fmla="*/ 43 h 100"/>
              <a:gd name="T24" fmla="*/ 5 w 76"/>
              <a:gd name="T25" fmla="*/ 41 h 100"/>
              <a:gd name="T26" fmla="*/ 2 w 76"/>
              <a:gd name="T27" fmla="*/ 36 h 100"/>
              <a:gd name="T28" fmla="*/ 0 w 76"/>
              <a:gd name="T29" fmla="*/ 34 h 100"/>
              <a:gd name="T30" fmla="*/ 3 w 76"/>
              <a:gd name="T31" fmla="*/ 30 h 100"/>
              <a:gd name="T32" fmla="*/ 8 w 76"/>
              <a:gd name="T33" fmla="*/ 25 h 100"/>
              <a:gd name="T34" fmla="*/ 15 w 76"/>
              <a:gd name="T35" fmla="*/ 18 h 100"/>
              <a:gd name="T36" fmla="*/ 16 w 76"/>
              <a:gd name="T37" fmla="*/ 16 h 100"/>
              <a:gd name="T38" fmla="*/ 16 w 76"/>
              <a:gd name="T39" fmla="*/ 14 h 100"/>
              <a:gd name="T40" fmla="*/ 10 w 76"/>
              <a:gd name="T41" fmla="*/ 10 h 100"/>
              <a:gd name="T42" fmla="*/ 7 w 76"/>
              <a:gd name="T43" fmla="*/ 9 h 100"/>
              <a:gd name="T44" fmla="*/ 9 w 76"/>
              <a:gd name="T45" fmla="*/ 6 h 100"/>
              <a:gd name="T46" fmla="*/ 20 w 76"/>
              <a:gd name="T47" fmla="*/ 0 h 100"/>
              <a:gd name="T48" fmla="*/ 21 w 76"/>
              <a:gd name="T49" fmla="*/ 0 h 100"/>
              <a:gd name="T50" fmla="*/ 26 w 76"/>
              <a:gd name="T51" fmla="*/ 1 h 100"/>
              <a:gd name="T52" fmla="*/ 35 w 76"/>
              <a:gd name="T53" fmla="*/ 12 h 100"/>
              <a:gd name="T54" fmla="*/ 37 w 76"/>
              <a:gd name="T55" fmla="*/ 15 h 100"/>
              <a:gd name="T56" fmla="*/ 40 w 76"/>
              <a:gd name="T57" fmla="*/ 18 h 100"/>
              <a:gd name="T58" fmla="*/ 42 w 76"/>
              <a:gd name="T59" fmla="*/ 18 h 100"/>
              <a:gd name="T60" fmla="*/ 50 w 76"/>
              <a:gd name="T61" fmla="*/ 23 h 100"/>
              <a:gd name="T62" fmla="*/ 60 w 76"/>
              <a:gd name="T63" fmla="*/ 39 h 100"/>
              <a:gd name="T64" fmla="*/ 60 w 76"/>
              <a:gd name="T65" fmla="*/ 43 h 100"/>
              <a:gd name="T66" fmla="*/ 52 w 76"/>
              <a:gd name="T67" fmla="*/ 57 h 100"/>
              <a:gd name="T68" fmla="*/ 51 w 76"/>
              <a:gd name="T69" fmla="*/ 58 h 100"/>
              <a:gd name="T70" fmla="*/ 52 w 76"/>
              <a:gd name="T71" fmla="*/ 60 h 100"/>
              <a:gd name="T72" fmla="*/ 61 w 76"/>
              <a:gd name="T73" fmla="*/ 70 h 100"/>
              <a:gd name="T74" fmla="*/ 76 w 76"/>
              <a:gd name="T75" fmla="*/ 82 h 100"/>
              <a:gd name="T76" fmla="*/ 50 w 76"/>
              <a:gd name="T77" fmla="*/ 91 h 100"/>
              <a:gd name="T78" fmla="*/ 50 w 76"/>
              <a:gd name="T79" fmla="*/ 91 h 100"/>
              <a:gd name="T80" fmla="*/ 50 w 76"/>
              <a:gd name="T81" fmla="*/ 91 h 100"/>
              <a:gd name="T82" fmla="*/ 47 w 76"/>
              <a:gd name="T83" fmla="*/ 92 h 100"/>
              <a:gd name="T84" fmla="*/ 44 w 76"/>
              <a:gd name="T85" fmla="*/ 94 h 100"/>
              <a:gd name="T86" fmla="*/ 39 w 76"/>
              <a:gd name="T87"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100">
                <a:moveTo>
                  <a:pt x="35" y="100"/>
                </a:moveTo>
                <a:lnTo>
                  <a:pt x="35" y="100"/>
                </a:lnTo>
                <a:lnTo>
                  <a:pt x="32" y="100"/>
                </a:lnTo>
                <a:lnTo>
                  <a:pt x="30" y="97"/>
                </a:lnTo>
                <a:lnTo>
                  <a:pt x="26" y="94"/>
                </a:lnTo>
                <a:lnTo>
                  <a:pt x="24" y="87"/>
                </a:lnTo>
                <a:lnTo>
                  <a:pt x="23" y="81"/>
                </a:lnTo>
                <a:lnTo>
                  <a:pt x="23" y="81"/>
                </a:lnTo>
                <a:lnTo>
                  <a:pt x="23" y="74"/>
                </a:lnTo>
                <a:lnTo>
                  <a:pt x="23" y="74"/>
                </a:lnTo>
                <a:lnTo>
                  <a:pt x="23" y="60"/>
                </a:lnTo>
                <a:lnTo>
                  <a:pt x="23" y="60"/>
                </a:lnTo>
                <a:lnTo>
                  <a:pt x="23" y="55"/>
                </a:lnTo>
                <a:lnTo>
                  <a:pt x="20" y="49"/>
                </a:lnTo>
                <a:lnTo>
                  <a:pt x="16" y="46"/>
                </a:lnTo>
                <a:lnTo>
                  <a:pt x="13" y="43"/>
                </a:lnTo>
                <a:lnTo>
                  <a:pt x="13" y="43"/>
                </a:lnTo>
                <a:lnTo>
                  <a:pt x="13" y="43"/>
                </a:lnTo>
                <a:lnTo>
                  <a:pt x="13" y="43"/>
                </a:lnTo>
                <a:lnTo>
                  <a:pt x="10" y="44"/>
                </a:lnTo>
                <a:lnTo>
                  <a:pt x="8" y="47"/>
                </a:lnTo>
                <a:lnTo>
                  <a:pt x="8" y="47"/>
                </a:lnTo>
                <a:lnTo>
                  <a:pt x="9" y="43"/>
                </a:lnTo>
                <a:lnTo>
                  <a:pt x="9" y="43"/>
                </a:lnTo>
                <a:lnTo>
                  <a:pt x="8" y="42"/>
                </a:lnTo>
                <a:lnTo>
                  <a:pt x="5" y="41"/>
                </a:lnTo>
                <a:lnTo>
                  <a:pt x="2" y="38"/>
                </a:lnTo>
                <a:lnTo>
                  <a:pt x="2" y="36"/>
                </a:lnTo>
                <a:lnTo>
                  <a:pt x="0" y="34"/>
                </a:lnTo>
                <a:lnTo>
                  <a:pt x="0" y="34"/>
                </a:lnTo>
                <a:lnTo>
                  <a:pt x="2" y="32"/>
                </a:lnTo>
                <a:lnTo>
                  <a:pt x="3" y="30"/>
                </a:lnTo>
                <a:lnTo>
                  <a:pt x="3" y="30"/>
                </a:lnTo>
                <a:lnTo>
                  <a:pt x="8" y="25"/>
                </a:lnTo>
                <a:lnTo>
                  <a:pt x="12" y="22"/>
                </a:lnTo>
                <a:lnTo>
                  <a:pt x="15" y="18"/>
                </a:lnTo>
                <a:lnTo>
                  <a:pt x="16" y="16"/>
                </a:lnTo>
                <a:lnTo>
                  <a:pt x="16" y="16"/>
                </a:lnTo>
                <a:lnTo>
                  <a:pt x="16" y="14"/>
                </a:lnTo>
                <a:lnTo>
                  <a:pt x="16" y="14"/>
                </a:lnTo>
                <a:lnTo>
                  <a:pt x="13" y="12"/>
                </a:lnTo>
                <a:lnTo>
                  <a:pt x="10" y="10"/>
                </a:lnTo>
                <a:lnTo>
                  <a:pt x="8" y="10"/>
                </a:lnTo>
                <a:lnTo>
                  <a:pt x="7" y="9"/>
                </a:lnTo>
                <a:lnTo>
                  <a:pt x="7" y="9"/>
                </a:lnTo>
                <a:lnTo>
                  <a:pt x="9" y="6"/>
                </a:lnTo>
                <a:lnTo>
                  <a:pt x="9" y="6"/>
                </a:lnTo>
                <a:lnTo>
                  <a:pt x="20" y="0"/>
                </a:lnTo>
                <a:lnTo>
                  <a:pt x="20" y="0"/>
                </a:lnTo>
                <a:lnTo>
                  <a:pt x="21" y="0"/>
                </a:lnTo>
                <a:lnTo>
                  <a:pt x="21" y="0"/>
                </a:lnTo>
                <a:lnTo>
                  <a:pt x="26" y="1"/>
                </a:lnTo>
                <a:lnTo>
                  <a:pt x="29" y="5"/>
                </a:lnTo>
                <a:lnTo>
                  <a:pt x="35" y="12"/>
                </a:lnTo>
                <a:lnTo>
                  <a:pt x="35" y="12"/>
                </a:lnTo>
                <a:lnTo>
                  <a:pt x="37" y="15"/>
                </a:lnTo>
                <a:lnTo>
                  <a:pt x="39" y="17"/>
                </a:lnTo>
                <a:lnTo>
                  <a:pt x="40" y="18"/>
                </a:lnTo>
                <a:lnTo>
                  <a:pt x="42" y="18"/>
                </a:lnTo>
                <a:lnTo>
                  <a:pt x="42" y="18"/>
                </a:lnTo>
                <a:lnTo>
                  <a:pt x="46" y="20"/>
                </a:lnTo>
                <a:lnTo>
                  <a:pt x="50" y="23"/>
                </a:lnTo>
                <a:lnTo>
                  <a:pt x="60" y="30"/>
                </a:lnTo>
                <a:lnTo>
                  <a:pt x="60" y="39"/>
                </a:lnTo>
                <a:lnTo>
                  <a:pt x="60" y="39"/>
                </a:lnTo>
                <a:lnTo>
                  <a:pt x="60" y="43"/>
                </a:lnTo>
                <a:lnTo>
                  <a:pt x="57" y="47"/>
                </a:lnTo>
                <a:lnTo>
                  <a:pt x="52" y="57"/>
                </a:lnTo>
                <a:lnTo>
                  <a:pt x="52" y="57"/>
                </a:lnTo>
                <a:lnTo>
                  <a:pt x="51" y="58"/>
                </a:lnTo>
                <a:lnTo>
                  <a:pt x="51" y="58"/>
                </a:lnTo>
                <a:lnTo>
                  <a:pt x="52" y="60"/>
                </a:lnTo>
                <a:lnTo>
                  <a:pt x="55" y="63"/>
                </a:lnTo>
                <a:lnTo>
                  <a:pt x="61" y="70"/>
                </a:lnTo>
                <a:lnTo>
                  <a:pt x="76" y="82"/>
                </a:lnTo>
                <a:lnTo>
                  <a:pt x="76" y="82"/>
                </a:lnTo>
                <a:lnTo>
                  <a:pt x="62" y="87"/>
                </a:lnTo>
                <a:lnTo>
                  <a:pt x="50" y="91"/>
                </a:lnTo>
                <a:lnTo>
                  <a:pt x="50" y="91"/>
                </a:lnTo>
                <a:lnTo>
                  <a:pt x="50" y="91"/>
                </a:lnTo>
                <a:lnTo>
                  <a:pt x="50" y="91"/>
                </a:lnTo>
                <a:lnTo>
                  <a:pt x="50" y="91"/>
                </a:lnTo>
                <a:lnTo>
                  <a:pt x="50" y="91"/>
                </a:lnTo>
                <a:lnTo>
                  <a:pt x="47" y="92"/>
                </a:lnTo>
                <a:lnTo>
                  <a:pt x="47" y="92"/>
                </a:lnTo>
                <a:lnTo>
                  <a:pt x="44" y="94"/>
                </a:lnTo>
                <a:lnTo>
                  <a:pt x="41" y="96"/>
                </a:lnTo>
                <a:lnTo>
                  <a:pt x="39" y="98"/>
                </a:lnTo>
                <a:lnTo>
                  <a:pt x="35" y="10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2" name="Freeform 690"/>
          <p:cNvSpPr>
            <a:spLocks/>
          </p:cNvSpPr>
          <p:nvPr/>
        </p:nvSpPr>
        <p:spPr bwMode="gray">
          <a:xfrm>
            <a:off x="7803103" y="4366890"/>
            <a:ext cx="54090" cy="37700"/>
          </a:xfrm>
          <a:custGeom>
            <a:avLst/>
            <a:gdLst>
              <a:gd name="T0" fmla="*/ 11 w 32"/>
              <a:gd name="T1" fmla="*/ 0 h 22"/>
              <a:gd name="T2" fmla="*/ 11 w 32"/>
              <a:gd name="T3" fmla="*/ 0 h 22"/>
              <a:gd name="T4" fmla="*/ 0 w 32"/>
              <a:gd name="T5" fmla="*/ 11 h 22"/>
              <a:gd name="T6" fmla="*/ 0 w 32"/>
              <a:gd name="T7" fmla="*/ 11 h 22"/>
              <a:gd name="T8" fmla="*/ 3 w 32"/>
              <a:gd name="T9" fmla="*/ 12 h 22"/>
              <a:gd name="T10" fmla="*/ 3 w 32"/>
              <a:gd name="T11" fmla="*/ 12 h 22"/>
              <a:gd name="T12" fmla="*/ 13 w 32"/>
              <a:gd name="T13" fmla="*/ 17 h 22"/>
              <a:gd name="T14" fmla="*/ 20 w 32"/>
              <a:gd name="T15" fmla="*/ 21 h 22"/>
              <a:gd name="T16" fmla="*/ 25 w 32"/>
              <a:gd name="T17" fmla="*/ 22 h 22"/>
              <a:gd name="T18" fmla="*/ 25 w 32"/>
              <a:gd name="T19" fmla="*/ 22 h 22"/>
              <a:gd name="T20" fmla="*/ 31 w 32"/>
              <a:gd name="T21" fmla="*/ 21 h 22"/>
              <a:gd name="T22" fmla="*/ 32 w 32"/>
              <a:gd name="T23" fmla="*/ 10 h 22"/>
              <a:gd name="T24" fmla="*/ 11 w 3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2">
                <a:moveTo>
                  <a:pt x="11" y="0"/>
                </a:moveTo>
                <a:lnTo>
                  <a:pt x="11" y="0"/>
                </a:lnTo>
                <a:lnTo>
                  <a:pt x="0" y="11"/>
                </a:lnTo>
                <a:lnTo>
                  <a:pt x="0" y="11"/>
                </a:lnTo>
                <a:lnTo>
                  <a:pt x="3" y="12"/>
                </a:lnTo>
                <a:lnTo>
                  <a:pt x="3" y="12"/>
                </a:lnTo>
                <a:lnTo>
                  <a:pt x="13" y="17"/>
                </a:lnTo>
                <a:lnTo>
                  <a:pt x="20" y="21"/>
                </a:lnTo>
                <a:lnTo>
                  <a:pt x="25" y="22"/>
                </a:lnTo>
                <a:lnTo>
                  <a:pt x="25" y="22"/>
                </a:lnTo>
                <a:lnTo>
                  <a:pt x="31" y="21"/>
                </a:lnTo>
                <a:lnTo>
                  <a:pt x="32" y="10"/>
                </a:lnTo>
                <a:lnTo>
                  <a:pt x="11"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3" name="Freeform 691"/>
          <p:cNvSpPr>
            <a:spLocks/>
          </p:cNvSpPr>
          <p:nvPr/>
        </p:nvSpPr>
        <p:spPr bwMode="gray">
          <a:xfrm>
            <a:off x="7821697" y="4339472"/>
            <a:ext cx="135225" cy="73686"/>
          </a:xfrm>
          <a:custGeom>
            <a:avLst/>
            <a:gdLst>
              <a:gd name="T0" fmla="*/ 75 w 80"/>
              <a:gd name="T1" fmla="*/ 4 h 43"/>
              <a:gd name="T2" fmla="*/ 75 w 80"/>
              <a:gd name="T3" fmla="*/ 4 h 43"/>
              <a:gd name="T4" fmla="*/ 69 w 80"/>
              <a:gd name="T5" fmla="*/ 4 h 43"/>
              <a:gd name="T6" fmla="*/ 63 w 80"/>
              <a:gd name="T7" fmla="*/ 3 h 43"/>
              <a:gd name="T8" fmla="*/ 63 w 80"/>
              <a:gd name="T9" fmla="*/ 3 h 43"/>
              <a:gd name="T10" fmla="*/ 58 w 80"/>
              <a:gd name="T11" fmla="*/ 1 h 43"/>
              <a:gd name="T12" fmla="*/ 52 w 80"/>
              <a:gd name="T13" fmla="*/ 0 h 43"/>
              <a:gd name="T14" fmla="*/ 52 w 80"/>
              <a:gd name="T15" fmla="*/ 0 h 43"/>
              <a:gd name="T16" fmla="*/ 47 w 80"/>
              <a:gd name="T17" fmla="*/ 1 h 43"/>
              <a:gd name="T18" fmla="*/ 41 w 80"/>
              <a:gd name="T19" fmla="*/ 1 h 43"/>
              <a:gd name="T20" fmla="*/ 41 w 80"/>
              <a:gd name="T21" fmla="*/ 1 h 43"/>
              <a:gd name="T22" fmla="*/ 23 w 80"/>
              <a:gd name="T23" fmla="*/ 3 h 43"/>
              <a:gd name="T24" fmla="*/ 23 w 80"/>
              <a:gd name="T25" fmla="*/ 3 h 43"/>
              <a:gd name="T26" fmla="*/ 18 w 80"/>
              <a:gd name="T27" fmla="*/ 3 h 43"/>
              <a:gd name="T28" fmla="*/ 13 w 80"/>
              <a:gd name="T29" fmla="*/ 3 h 43"/>
              <a:gd name="T30" fmla="*/ 13 w 80"/>
              <a:gd name="T31" fmla="*/ 3 h 43"/>
              <a:gd name="T32" fmla="*/ 0 w 80"/>
              <a:gd name="T33" fmla="*/ 16 h 43"/>
              <a:gd name="T34" fmla="*/ 21 w 80"/>
              <a:gd name="T35" fmla="*/ 26 h 43"/>
              <a:gd name="T36" fmla="*/ 20 w 80"/>
              <a:gd name="T37" fmla="*/ 37 h 43"/>
              <a:gd name="T38" fmla="*/ 20 w 80"/>
              <a:gd name="T39" fmla="*/ 37 h 43"/>
              <a:gd name="T40" fmla="*/ 24 w 80"/>
              <a:gd name="T41" fmla="*/ 37 h 43"/>
              <a:gd name="T42" fmla="*/ 25 w 80"/>
              <a:gd name="T43" fmla="*/ 37 h 43"/>
              <a:gd name="T44" fmla="*/ 25 w 80"/>
              <a:gd name="T45" fmla="*/ 37 h 43"/>
              <a:gd name="T46" fmla="*/ 25 w 80"/>
              <a:gd name="T47" fmla="*/ 37 h 43"/>
              <a:gd name="T48" fmla="*/ 24 w 80"/>
              <a:gd name="T49" fmla="*/ 39 h 43"/>
              <a:gd name="T50" fmla="*/ 23 w 80"/>
              <a:gd name="T51" fmla="*/ 43 h 43"/>
              <a:gd name="T52" fmla="*/ 23 w 80"/>
              <a:gd name="T53" fmla="*/ 43 h 43"/>
              <a:gd name="T54" fmla="*/ 43 w 80"/>
              <a:gd name="T55" fmla="*/ 30 h 43"/>
              <a:gd name="T56" fmla="*/ 61 w 80"/>
              <a:gd name="T57" fmla="*/ 21 h 43"/>
              <a:gd name="T58" fmla="*/ 61 w 80"/>
              <a:gd name="T59" fmla="*/ 21 h 43"/>
              <a:gd name="T60" fmla="*/ 80 w 80"/>
              <a:gd name="T61" fmla="*/ 12 h 43"/>
              <a:gd name="T62" fmla="*/ 80 w 80"/>
              <a:gd name="T63" fmla="*/ 12 h 43"/>
              <a:gd name="T64" fmla="*/ 79 w 80"/>
              <a:gd name="T65" fmla="*/ 6 h 43"/>
              <a:gd name="T66" fmla="*/ 78 w 80"/>
              <a:gd name="T67" fmla="*/ 4 h 43"/>
              <a:gd name="T68" fmla="*/ 75 w 80"/>
              <a:gd name="T6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43">
                <a:moveTo>
                  <a:pt x="75" y="4"/>
                </a:moveTo>
                <a:lnTo>
                  <a:pt x="75" y="4"/>
                </a:lnTo>
                <a:lnTo>
                  <a:pt x="69" y="4"/>
                </a:lnTo>
                <a:lnTo>
                  <a:pt x="63" y="3"/>
                </a:lnTo>
                <a:lnTo>
                  <a:pt x="63" y="3"/>
                </a:lnTo>
                <a:lnTo>
                  <a:pt x="58" y="1"/>
                </a:lnTo>
                <a:lnTo>
                  <a:pt x="52" y="0"/>
                </a:lnTo>
                <a:lnTo>
                  <a:pt x="52" y="0"/>
                </a:lnTo>
                <a:lnTo>
                  <a:pt x="47" y="1"/>
                </a:lnTo>
                <a:lnTo>
                  <a:pt x="41" y="1"/>
                </a:lnTo>
                <a:lnTo>
                  <a:pt x="41" y="1"/>
                </a:lnTo>
                <a:lnTo>
                  <a:pt x="23" y="3"/>
                </a:lnTo>
                <a:lnTo>
                  <a:pt x="23" y="3"/>
                </a:lnTo>
                <a:lnTo>
                  <a:pt x="18" y="3"/>
                </a:lnTo>
                <a:lnTo>
                  <a:pt x="13" y="3"/>
                </a:lnTo>
                <a:lnTo>
                  <a:pt x="13" y="3"/>
                </a:lnTo>
                <a:lnTo>
                  <a:pt x="0" y="16"/>
                </a:lnTo>
                <a:lnTo>
                  <a:pt x="21" y="26"/>
                </a:lnTo>
                <a:lnTo>
                  <a:pt x="20" y="37"/>
                </a:lnTo>
                <a:lnTo>
                  <a:pt x="20" y="37"/>
                </a:lnTo>
                <a:lnTo>
                  <a:pt x="24" y="37"/>
                </a:lnTo>
                <a:lnTo>
                  <a:pt x="25" y="37"/>
                </a:lnTo>
                <a:lnTo>
                  <a:pt x="25" y="37"/>
                </a:lnTo>
                <a:lnTo>
                  <a:pt x="25" y="37"/>
                </a:lnTo>
                <a:lnTo>
                  <a:pt x="24" y="39"/>
                </a:lnTo>
                <a:lnTo>
                  <a:pt x="23" y="43"/>
                </a:lnTo>
                <a:lnTo>
                  <a:pt x="23" y="43"/>
                </a:lnTo>
                <a:lnTo>
                  <a:pt x="43" y="30"/>
                </a:lnTo>
                <a:lnTo>
                  <a:pt x="61" y="21"/>
                </a:lnTo>
                <a:lnTo>
                  <a:pt x="61" y="21"/>
                </a:lnTo>
                <a:lnTo>
                  <a:pt x="80" y="12"/>
                </a:lnTo>
                <a:lnTo>
                  <a:pt x="80" y="12"/>
                </a:lnTo>
                <a:lnTo>
                  <a:pt x="79" y="6"/>
                </a:lnTo>
                <a:lnTo>
                  <a:pt x="78" y="4"/>
                </a:lnTo>
                <a:lnTo>
                  <a:pt x="75" y="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4" name="Freeform 693"/>
          <p:cNvSpPr>
            <a:spLocks/>
          </p:cNvSpPr>
          <p:nvPr/>
        </p:nvSpPr>
        <p:spPr bwMode="gray">
          <a:xfrm>
            <a:off x="7181068" y="3909351"/>
            <a:ext cx="698099" cy="459252"/>
          </a:xfrm>
          <a:custGeom>
            <a:avLst/>
            <a:gdLst>
              <a:gd name="T0" fmla="*/ 221 w 413"/>
              <a:gd name="T1" fmla="*/ 58 h 268"/>
              <a:gd name="T2" fmla="*/ 198 w 413"/>
              <a:gd name="T3" fmla="*/ 49 h 268"/>
              <a:gd name="T4" fmla="*/ 189 w 413"/>
              <a:gd name="T5" fmla="*/ 59 h 268"/>
              <a:gd name="T6" fmla="*/ 154 w 413"/>
              <a:gd name="T7" fmla="*/ 27 h 268"/>
              <a:gd name="T8" fmla="*/ 117 w 413"/>
              <a:gd name="T9" fmla="*/ 25 h 268"/>
              <a:gd name="T10" fmla="*/ 5 w 413"/>
              <a:gd name="T11" fmla="*/ 16 h 268"/>
              <a:gd name="T12" fmla="*/ 21 w 413"/>
              <a:gd name="T13" fmla="*/ 48 h 268"/>
              <a:gd name="T14" fmla="*/ 40 w 413"/>
              <a:gd name="T15" fmla="*/ 69 h 268"/>
              <a:gd name="T16" fmla="*/ 33 w 413"/>
              <a:gd name="T17" fmla="*/ 79 h 268"/>
              <a:gd name="T18" fmla="*/ 51 w 413"/>
              <a:gd name="T19" fmla="*/ 92 h 268"/>
              <a:gd name="T20" fmla="*/ 63 w 413"/>
              <a:gd name="T21" fmla="*/ 98 h 268"/>
              <a:gd name="T22" fmla="*/ 69 w 413"/>
              <a:gd name="T23" fmla="*/ 119 h 268"/>
              <a:gd name="T24" fmla="*/ 90 w 413"/>
              <a:gd name="T25" fmla="*/ 141 h 268"/>
              <a:gd name="T26" fmla="*/ 99 w 413"/>
              <a:gd name="T27" fmla="*/ 150 h 268"/>
              <a:gd name="T28" fmla="*/ 101 w 413"/>
              <a:gd name="T29" fmla="*/ 138 h 268"/>
              <a:gd name="T30" fmla="*/ 89 w 413"/>
              <a:gd name="T31" fmla="*/ 121 h 268"/>
              <a:gd name="T32" fmla="*/ 79 w 413"/>
              <a:gd name="T33" fmla="*/ 106 h 268"/>
              <a:gd name="T34" fmla="*/ 73 w 413"/>
              <a:gd name="T35" fmla="*/ 91 h 268"/>
              <a:gd name="T36" fmla="*/ 56 w 413"/>
              <a:gd name="T37" fmla="*/ 65 h 268"/>
              <a:gd name="T38" fmla="*/ 32 w 413"/>
              <a:gd name="T39" fmla="*/ 41 h 268"/>
              <a:gd name="T40" fmla="*/ 30 w 413"/>
              <a:gd name="T41" fmla="*/ 22 h 268"/>
              <a:gd name="T42" fmla="*/ 32 w 413"/>
              <a:gd name="T43" fmla="*/ 12 h 268"/>
              <a:gd name="T44" fmla="*/ 48 w 413"/>
              <a:gd name="T45" fmla="*/ 23 h 268"/>
              <a:gd name="T46" fmla="*/ 54 w 413"/>
              <a:gd name="T47" fmla="*/ 28 h 268"/>
              <a:gd name="T48" fmla="*/ 59 w 413"/>
              <a:gd name="T49" fmla="*/ 44 h 268"/>
              <a:gd name="T50" fmla="*/ 68 w 413"/>
              <a:gd name="T51" fmla="*/ 61 h 268"/>
              <a:gd name="T52" fmla="*/ 100 w 413"/>
              <a:gd name="T53" fmla="*/ 89 h 268"/>
              <a:gd name="T54" fmla="*/ 107 w 413"/>
              <a:gd name="T55" fmla="*/ 105 h 268"/>
              <a:gd name="T56" fmla="*/ 132 w 413"/>
              <a:gd name="T57" fmla="*/ 127 h 268"/>
              <a:gd name="T58" fmla="*/ 143 w 413"/>
              <a:gd name="T59" fmla="*/ 140 h 268"/>
              <a:gd name="T60" fmla="*/ 159 w 413"/>
              <a:gd name="T61" fmla="*/ 177 h 268"/>
              <a:gd name="T62" fmla="*/ 154 w 413"/>
              <a:gd name="T63" fmla="*/ 191 h 268"/>
              <a:gd name="T64" fmla="*/ 190 w 413"/>
              <a:gd name="T65" fmla="*/ 218 h 268"/>
              <a:gd name="T66" fmla="*/ 213 w 413"/>
              <a:gd name="T67" fmla="*/ 228 h 268"/>
              <a:gd name="T68" fmla="*/ 251 w 413"/>
              <a:gd name="T69" fmla="*/ 241 h 268"/>
              <a:gd name="T70" fmla="*/ 281 w 413"/>
              <a:gd name="T71" fmla="*/ 252 h 268"/>
              <a:gd name="T72" fmla="*/ 308 w 413"/>
              <a:gd name="T73" fmla="*/ 244 h 268"/>
              <a:gd name="T74" fmla="*/ 326 w 413"/>
              <a:gd name="T75" fmla="*/ 256 h 268"/>
              <a:gd name="T76" fmla="*/ 339 w 413"/>
              <a:gd name="T77" fmla="*/ 260 h 268"/>
              <a:gd name="T78" fmla="*/ 362 w 413"/>
              <a:gd name="T79" fmla="*/ 249 h 268"/>
              <a:gd name="T80" fmla="*/ 351 w 413"/>
              <a:gd name="T81" fmla="*/ 229 h 268"/>
              <a:gd name="T82" fmla="*/ 387 w 413"/>
              <a:gd name="T83" fmla="*/ 219 h 268"/>
              <a:gd name="T84" fmla="*/ 395 w 413"/>
              <a:gd name="T85" fmla="*/ 212 h 268"/>
              <a:gd name="T86" fmla="*/ 404 w 413"/>
              <a:gd name="T87" fmla="*/ 208 h 268"/>
              <a:gd name="T88" fmla="*/ 410 w 413"/>
              <a:gd name="T89" fmla="*/ 183 h 268"/>
              <a:gd name="T90" fmla="*/ 410 w 413"/>
              <a:gd name="T91" fmla="*/ 171 h 268"/>
              <a:gd name="T92" fmla="*/ 399 w 413"/>
              <a:gd name="T93" fmla="*/ 169 h 268"/>
              <a:gd name="T94" fmla="*/ 388 w 413"/>
              <a:gd name="T95" fmla="*/ 170 h 268"/>
              <a:gd name="T96" fmla="*/ 367 w 413"/>
              <a:gd name="T97" fmla="*/ 180 h 268"/>
              <a:gd name="T98" fmla="*/ 361 w 413"/>
              <a:gd name="T99" fmla="*/ 194 h 268"/>
              <a:gd name="T100" fmla="*/ 361 w 413"/>
              <a:gd name="T101" fmla="*/ 199 h 268"/>
              <a:gd name="T102" fmla="*/ 351 w 413"/>
              <a:gd name="T103" fmla="*/ 212 h 268"/>
              <a:gd name="T104" fmla="*/ 334 w 413"/>
              <a:gd name="T105" fmla="*/ 210 h 268"/>
              <a:gd name="T106" fmla="*/ 319 w 413"/>
              <a:gd name="T107" fmla="*/ 213 h 268"/>
              <a:gd name="T108" fmla="*/ 309 w 413"/>
              <a:gd name="T109" fmla="*/ 214 h 268"/>
              <a:gd name="T110" fmla="*/ 288 w 413"/>
              <a:gd name="T111" fmla="*/ 207 h 268"/>
              <a:gd name="T112" fmla="*/ 285 w 413"/>
              <a:gd name="T113" fmla="*/ 197 h 268"/>
              <a:gd name="T114" fmla="*/ 272 w 413"/>
              <a:gd name="T115" fmla="*/ 182 h 268"/>
              <a:gd name="T116" fmla="*/ 269 w 413"/>
              <a:gd name="T117" fmla="*/ 166 h 268"/>
              <a:gd name="T118" fmla="*/ 264 w 413"/>
              <a:gd name="T119" fmla="*/ 149 h 268"/>
              <a:gd name="T120" fmla="*/ 267 w 413"/>
              <a:gd name="T121" fmla="*/ 121 h 268"/>
              <a:gd name="T122" fmla="*/ 254 w 413"/>
              <a:gd name="T123" fmla="*/ 100 h 268"/>
              <a:gd name="T124" fmla="*/ 237 w 413"/>
              <a:gd name="T125" fmla="*/ 8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 h="268">
                <a:moveTo>
                  <a:pt x="234" y="77"/>
                </a:moveTo>
                <a:lnTo>
                  <a:pt x="234" y="77"/>
                </a:lnTo>
                <a:lnTo>
                  <a:pt x="230" y="74"/>
                </a:lnTo>
                <a:lnTo>
                  <a:pt x="227" y="68"/>
                </a:lnTo>
                <a:lnTo>
                  <a:pt x="224" y="61"/>
                </a:lnTo>
                <a:lnTo>
                  <a:pt x="221" y="58"/>
                </a:lnTo>
                <a:lnTo>
                  <a:pt x="221" y="58"/>
                </a:lnTo>
                <a:lnTo>
                  <a:pt x="216" y="54"/>
                </a:lnTo>
                <a:lnTo>
                  <a:pt x="208" y="52"/>
                </a:lnTo>
                <a:lnTo>
                  <a:pt x="202" y="49"/>
                </a:lnTo>
                <a:lnTo>
                  <a:pt x="198" y="49"/>
                </a:lnTo>
                <a:lnTo>
                  <a:pt x="198" y="49"/>
                </a:lnTo>
                <a:lnTo>
                  <a:pt x="196" y="50"/>
                </a:lnTo>
                <a:lnTo>
                  <a:pt x="195" y="54"/>
                </a:lnTo>
                <a:lnTo>
                  <a:pt x="193" y="58"/>
                </a:lnTo>
                <a:lnTo>
                  <a:pt x="192" y="60"/>
                </a:lnTo>
                <a:lnTo>
                  <a:pt x="192" y="60"/>
                </a:lnTo>
                <a:lnTo>
                  <a:pt x="189" y="59"/>
                </a:lnTo>
                <a:lnTo>
                  <a:pt x="181" y="54"/>
                </a:lnTo>
                <a:lnTo>
                  <a:pt x="174" y="49"/>
                </a:lnTo>
                <a:lnTo>
                  <a:pt x="168" y="44"/>
                </a:lnTo>
                <a:lnTo>
                  <a:pt x="168" y="44"/>
                </a:lnTo>
                <a:lnTo>
                  <a:pt x="159" y="32"/>
                </a:lnTo>
                <a:lnTo>
                  <a:pt x="154" y="27"/>
                </a:lnTo>
                <a:lnTo>
                  <a:pt x="150" y="23"/>
                </a:lnTo>
                <a:lnTo>
                  <a:pt x="150" y="23"/>
                </a:lnTo>
                <a:lnTo>
                  <a:pt x="144" y="18"/>
                </a:lnTo>
                <a:lnTo>
                  <a:pt x="143" y="16"/>
                </a:lnTo>
                <a:lnTo>
                  <a:pt x="121" y="16"/>
                </a:lnTo>
                <a:lnTo>
                  <a:pt x="117" y="25"/>
                </a:lnTo>
                <a:lnTo>
                  <a:pt x="81" y="25"/>
                </a:lnTo>
                <a:lnTo>
                  <a:pt x="31" y="0"/>
                </a:lnTo>
                <a:lnTo>
                  <a:pt x="0" y="5"/>
                </a:lnTo>
                <a:lnTo>
                  <a:pt x="0" y="5"/>
                </a:lnTo>
                <a:lnTo>
                  <a:pt x="5" y="16"/>
                </a:lnTo>
                <a:lnTo>
                  <a:pt x="5" y="16"/>
                </a:lnTo>
                <a:lnTo>
                  <a:pt x="12" y="28"/>
                </a:lnTo>
                <a:lnTo>
                  <a:pt x="16" y="36"/>
                </a:lnTo>
                <a:lnTo>
                  <a:pt x="17" y="41"/>
                </a:lnTo>
                <a:lnTo>
                  <a:pt x="17" y="41"/>
                </a:lnTo>
                <a:lnTo>
                  <a:pt x="19" y="44"/>
                </a:lnTo>
                <a:lnTo>
                  <a:pt x="21" y="48"/>
                </a:lnTo>
                <a:lnTo>
                  <a:pt x="27" y="53"/>
                </a:lnTo>
                <a:lnTo>
                  <a:pt x="27" y="53"/>
                </a:lnTo>
                <a:lnTo>
                  <a:pt x="36" y="59"/>
                </a:lnTo>
                <a:lnTo>
                  <a:pt x="38" y="64"/>
                </a:lnTo>
                <a:lnTo>
                  <a:pt x="40" y="66"/>
                </a:lnTo>
                <a:lnTo>
                  <a:pt x="40" y="69"/>
                </a:lnTo>
                <a:lnTo>
                  <a:pt x="40" y="69"/>
                </a:lnTo>
                <a:lnTo>
                  <a:pt x="37" y="75"/>
                </a:lnTo>
                <a:lnTo>
                  <a:pt x="36" y="77"/>
                </a:lnTo>
                <a:lnTo>
                  <a:pt x="35" y="77"/>
                </a:lnTo>
                <a:lnTo>
                  <a:pt x="35" y="77"/>
                </a:lnTo>
                <a:lnTo>
                  <a:pt x="33" y="79"/>
                </a:lnTo>
                <a:lnTo>
                  <a:pt x="33" y="80"/>
                </a:lnTo>
                <a:lnTo>
                  <a:pt x="37" y="84"/>
                </a:lnTo>
                <a:lnTo>
                  <a:pt x="37" y="84"/>
                </a:lnTo>
                <a:lnTo>
                  <a:pt x="44" y="89"/>
                </a:lnTo>
                <a:lnTo>
                  <a:pt x="48" y="91"/>
                </a:lnTo>
                <a:lnTo>
                  <a:pt x="51" y="92"/>
                </a:lnTo>
                <a:lnTo>
                  <a:pt x="51" y="92"/>
                </a:lnTo>
                <a:lnTo>
                  <a:pt x="53" y="92"/>
                </a:lnTo>
                <a:lnTo>
                  <a:pt x="56" y="92"/>
                </a:lnTo>
                <a:lnTo>
                  <a:pt x="60" y="96"/>
                </a:lnTo>
                <a:lnTo>
                  <a:pt x="60" y="96"/>
                </a:lnTo>
                <a:lnTo>
                  <a:pt x="63" y="98"/>
                </a:lnTo>
                <a:lnTo>
                  <a:pt x="65" y="102"/>
                </a:lnTo>
                <a:lnTo>
                  <a:pt x="67" y="107"/>
                </a:lnTo>
                <a:lnTo>
                  <a:pt x="67" y="109"/>
                </a:lnTo>
                <a:lnTo>
                  <a:pt x="67" y="109"/>
                </a:lnTo>
                <a:lnTo>
                  <a:pt x="68" y="117"/>
                </a:lnTo>
                <a:lnTo>
                  <a:pt x="69" y="119"/>
                </a:lnTo>
                <a:lnTo>
                  <a:pt x="72" y="122"/>
                </a:lnTo>
                <a:lnTo>
                  <a:pt x="72" y="122"/>
                </a:lnTo>
                <a:lnTo>
                  <a:pt x="81" y="132"/>
                </a:lnTo>
                <a:lnTo>
                  <a:pt x="88" y="137"/>
                </a:lnTo>
                <a:lnTo>
                  <a:pt x="90" y="141"/>
                </a:lnTo>
                <a:lnTo>
                  <a:pt x="90" y="141"/>
                </a:lnTo>
                <a:lnTo>
                  <a:pt x="91" y="144"/>
                </a:lnTo>
                <a:lnTo>
                  <a:pt x="94" y="148"/>
                </a:lnTo>
                <a:lnTo>
                  <a:pt x="97" y="150"/>
                </a:lnTo>
                <a:lnTo>
                  <a:pt x="97" y="151"/>
                </a:lnTo>
                <a:lnTo>
                  <a:pt x="99" y="150"/>
                </a:lnTo>
                <a:lnTo>
                  <a:pt x="99" y="150"/>
                </a:lnTo>
                <a:lnTo>
                  <a:pt x="100" y="149"/>
                </a:lnTo>
                <a:lnTo>
                  <a:pt x="102" y="148"/>
                </a:lnTo>
                <a:lnTo>
                  <a:pt x="104" y="145"/>
                </a:lnTo>
                <a:lnTo>
                  <a:pt x="104" y="143"/>
                </a:lnTo>
                <a:lnTo>
                  <a:pt x="104" y="143"/>
                </a:lnTo>
                <a:lnTo>
                  <a:pt x="101" y="138"/>
                </a:lnTo>
                <a:lnTo>
                  <a:pt x="96" y="133"/>
                </a:lnTo>
                <a:lnTo>
                  <a:pt x="86" y="124"/>
                </a:lnTo>
                <a:lnTo>
                  <a:pt x="86" y="124"/>
                </a:lnTo>
                <a:lnTo>
                  <a:pt x="86" y="123"/>
                </a:lnTo>
                <a:lnTo>
                  <a:pt x="88" y="123"/>
                </a:lnTo>
                <a:lnTo>
                  <a:pt x="89" y="121"/>
                </a:lnTo>
                <a:lnTo>
                  <a:pt x="88" y="118"/>
                </a:lnTo>
                <a:lnTo>
                  <a:pt x="88" y="118"/>
                </a:lnTo>
                <a:lnTo>
                  <a:pt x="81" y="111"/>
                </a:lnTo>
                <a:lnTo>
                  <a:pt x="79" y="108"/>
                </a:lnTo>
                <a:lnTo>
                  <a:pt x="79" y="106"/>
                </a:lnTo>
                <a:lnTo>
                  <a:pt x="79" y="106"/>
                </a:lnTo>
                <a:lnTo>
                  <a:pt x="80" y="105"/>
                </a:lnTo>
                <a:lnTo>
                  <a:pt x="81" y="105"/>
                </a:lnTo>
                <a:lnTo>
                  <a:pt x="83" y="103"/>
                </a:lnTo>
                <a:lnTo>
                  <a:pt x="80" y="101"/>
                </a:lnTo>
                <a:lnTo>
                  <a:pt x="80" y="101"/>
                </a:lnTo>
                <a:lnTo>
                  <a:pt x="73" y="91"/>
                </a:lnTo>
                <a:lnTo>
                  <a:pt x="68" y="84"/>
                </a:lnTo>
                <a:lnTo>
                  <a:pt x="68" y="84"/>
                </a:lnTo>
                <a:lnTo>
                  <a:pt x="63" y="77"/>
                </a:lnTo>
                <a:lnTo>
                  <a:pt x="59" y="70"/>
                </a:lnTo>
                <a:lnTo>
                  <a:pt x="59" y="70"/>
                </a:lnTo>
                <a:lnTo>
                  <a:pt x="56" y="65"/>
                </a:lnTo>
                <a:lnTo>
                  <a:pt x="52" y="60"/>
                </a:lnTo>
                <a:lnTo>
                  <a:pt x="44" y="52"/>
                </a:lnTo>
                <a:lnTo>
                  <a:pt x="44" y="52"/>
                </a:lnTo>
                <a:lnTo>
                  <a:pt x="37" y="45"/>
                </a:lnTo>
                <a:lnTo>
                  <a:pt x="33" y="43"/>
                </a:lnTo>
                <a:lnTo>
                  <a:pt x="32" y="41"/>
                </a:lnTo>
                <a:lnTo>
                  <a:pt x="32" y="41"/>
                </a:lnTo>
                <a:lnTo>
                  <a:pt x="32" y="33"/>
                </a:lnTo>
                <a:lnTo>
                  <a:pt x="30" y="26"/>
                </a:lnTo>
                <a:lnTo>
                  <a:pt x="30" y="26"/>
                </a:lnTo>
                <a:lnTo>
                  <a:pt x="30" y="23"/>
                </a:lnTo>
                <a:lnTo>
                  <a:pt x="30" y="22"/>
                </a:lnTo>
                <a:lnTo>
                  <a:pt x="30" y="20"/>
                </a:lnTo>
                <a:lnTo>
                  <a:pt x="30" y="17"/>
                </a:lnTo>
                <a:lnTo>
                  <a:pt x="30" y="17"/>
                </a:lnTo>
                <a:lnTo>
                  <a:pt x="30" y="15"/>
                </a:lnTo>
                <a:lnTo>
                  <a:pt x="31" y="13"/>
                </a:lnTo>
                <a:lnTo>
                  <a:pt x="32" y="12"/>
                </a:lnTo>
                <a:lnTo>
                  <a:pt x="32" y="12"/>
                </a:lnTo>
                <a:lnTo>
                  <a:pt x="32" y="12"/>
                </a:lnTo>
                <a:lnTo>
                  <a:pt x="37" y="16"/>
                </a:lnTo>
                <a:lnTo>
                  <a:pt x="40" y="18"/>
                </a:lnTo>
                <a:lnTo>
                  <a:pt x="40" y="18"/>
                </a:lnTo>
                <a:lnTo>
                  <a:pt x="48" y="23"/>
                </a:lnTo>
                <a:lnTo>
                  <a:pt x="48" y="23"/>
                </a:lnTo>
                <a:lnTo>
                  <a:pt x="51" y="25"/>
                </a:lnTo>
                <a:lnTo>
                  <a:pt x="53" y="25"/>
                </a:lnTo>
                <a:lnTo>
                  <a:pt x="53" y="26"/>
                </a:lnTo>
                <a:lnTo>
                  <a:pt x="54" y="28"/>
                </a:lnTo>
                <a:lnTo>
                  <a:pt x="54" y="28"/>
                </a:lnTo>
                <a:lnTo>
                  <a:pt x="54" y="34"/>
                </a:lnTo>
                <a:lnTo>
                  <a:pt x="56" y="37"/>
                </a:lnTo>
                <a:lnTo>
                  <a:pt x="57" y="38"/>
                </a:lnTo>
                <a:lnTo>
                  <a:pt x="57" y="38"/>
                </a:lnTo>
                <a:lnTo>
                  <a:pt x="58" y="41"/>
                </a:lnTo>
                <a:lnTo>
                  <a:pt x="59" y="44"/>
                </a:lnTo>
                <a:lnTo>
                  <a:pt x="60" y="49"/>
                </a:lnTo>
                <a:lnTo>
                  <a:pt x="63" y="52"/>
                </a:lnTo>
                <a:lnTo>
                  <a:pt x="63" y="52"/>
                </a:lnTo>
                <a:lnTo>
                  <a:pt x="64" y="54"/>
                </a:lnTo>
                <a:lnTo>
                  <a:pt x="67" y="58"/>
                </a:lnTo>
                <a:lnTo>
                  <a:pt x="68" y="61"/>
                </a:lnTo>
                <a:lnTo>
                  <a:pt x="72" y="65"/>
                </a:lnTo>
                <a:lnTo>
                  <a:pt x="72" y="65"/>
                </a:lnTo>
                <a:lnTo>
                  <a:pt x="78" y="71"/>
                </a:lnTo>
                <a:lnTo>
                  <a:pt x="86" y="77"/>
                </a:lnTo>
                <a:lnTo>
                  <a:pt x="86" y="77"/>
                </a:lnTo>
                <a:lnTo>
                  <a:pt x="100" y="89"/>
                </a:lnTo>
                <a:lnTo>
                  <a:pt x="105" y="93"/>
                </a:lnTo>
                <a:lnTo>
                  <a:pt x="107" y="96"/>
                </a:lnTo>
                <a:lnTo>
                  <a:pt x="107" y="96"/>
                </a:lnTo>
                <a:lnTo>
                  <a:pt x="106" y="100"/>
                </a:lnTo>
                <a:lnTo>
                  <a:pt x="106" y="102"/>
                </a:lnTo>
                <a:lnTo>
                  <a:pt x="107" y="105"/>
                </a:lnTo>
                <a:lnTo>
                  <a:pt x="107" y="105"/>
                </a:lnTo>
                <a:lnTo>
                  <a:pt x="113" y="109"/>
                </a:lnTo>
                <a:lnTo>
                  <a:pt x="121" y="116"/>
                </a:lnTo>
                <a:lnTo>
                  <a:pt x="121" y="116"/>
                </a:lnTo>
                <a:lnTo>
                  <a:pt x="129" y="123"/>
                </a:lnTo>
                <a:lnTo>
                  <a:pt x="132" y="127"/>
                </a:lnTo>
                <a:lnTo>
                  <a:pt x="134" y="129"/>
                </a:lnTo>
                <a:lnTo>
                  <a:pt x="134" y="129"/>
                </a:lnTo>
                <a:lnTo>
                  <a:pt x="134" y="132"/>
                </a:lnTo>
                <a:lnTo>
                  <a:pt x="137" y="134"/>
                </a:lnTo>
                <a:lnTo>
                  <a:pt x="143" y="140"/>
                </a:lnTo>
                <a:lnTo>
                  <a:pt x="143" y="140"/>
                </a:lnTo>
                <a:lnTo>
                  <a:pt x="147" y="144"/>
                </a:lnTo>
                <a:lnTo>
                  <a:pt x="149" y="149"/>
                </a:lnTo>
                <a:lnTo>
                  <a:pt x="154" y="157"/>
                </a:lnTo>
                <a:lnTo>
                  <a:pt x="154" y="157"/>
                </a:lnTo>
                <a:lnTo>
                  <a:pt x="158" y="169"/>
                </a:lnTo>
                <a:lnTo>
                  <a:pt x="159" y="177"/>
                </a:lnTo>
                <a:lnTo>
                  <a:pt x="159" y="177"/>
                </a:lnTo>
                <a:lnTo>
                  <a:pt x="155" y="182"/>
                </a:lnTo>
                <a:lnTo>
                  <a:pt x="154" y="185"/>
                </a:lnTo>
                <a:lnTo>
                  <a:pt x="154" y="187"/>
                </a:lnTo>
                <a:lnTo>
                  <a:pt x="154" y="187"/>
                </a:lnTo>
                <a:lnTo>
                  <a:pt x="154" y="191"/>
                </a:lnTo>
                <a:lnTo>
                  <a:pt x="155" y="194"/>
                </a:lnTo>
                <a:lnTo>
                  <a:pt x="160" y="198"/>
                </a:lnTo>
                <a:lnTo>
                  <a:pt x="160" y="198"/>
                </a:lnTo>
                <a:lnTo>
                  <a:pt x="175" y="208"/>
                </a:lnTo>
                <a:lnTo>
                  <a:pt x="190" y="218"/>
                </a:lnTo>
                <a:lnTo>
                  <a:pt x="190" y="218"/>
                </a:lnTo>
                <a:lnTo>
                  <a:pt x="195" y="219"/>
                </a:lnTo>
                <a:lnTo>
                  <a:pt x="200" y="220"/>
                </a:lnTo>
                <a:lnTo>
                  <a:pt x="203" y="222"/>
                </a:lnTo>
                <a:lnTo>
                  <a:pt x="207" y="223"/>
                </a:lnTo>
                <a:lnTo>
                  <a:pt x="207" y="223"/>
                </a:lnTo>
                <a:lnTo>
                  <a:pt x="213" y="228"/>
                </a:lnTo>
                <a:lnTo>
                  <a:pt x="222" y="230"/>
                </a:lnTo>
                <a:lnTo>
                  <a:pt x="222" y="230"/>
                </a:lnTo>
                <a:lnTo>
                  <a:pt x="238" y="235"/>
                </a:lnTo>
                <a:lnTo>
                  <a:pt x="246" y="239"/>
                </a:lnTo>
                <a:lnTo>
                  <a:pt x="251" y="241"/>
                </a:lnTo>
                <a:lnTo>
                  <a:pt x="251" y="241"/>
                </a:lnTo>
                <a:lnTo>
                  <a:pt x="257" y="246"/>
                </a:lnTo>
                <a:lnTo>
                  <a:pt x="261" y="249"/>
                </a:lnTo>
                <a:lnTo>
                  <a:pt x="265" y="249"/>
                </a:lnTo>
                <a:lnTo>
                  <a:pt x="265" y="249"/>
                </a:lnTo>
                <a:lnTo>
                  <a:pt x="275" y="252"/>
                </a:lnTo>
                <a:lnTo>
                  <a:pt x="281" y="252"/>
                </a:lnTo>
                <a:lnTo>
                  <a:pt x="285" y="252"/>
                </a:lnTo>
                <a:lnTo>
                  <a:pt x="285" y="252"/>
                </a:lnTo>
                <a:lnTo>
                  <a:pt x="296" y="246"/>
                </a:lnTo>
                <a:lnTo>
                  <a:pt x="302" y="244"/>
                </a:lnTo>
                <a:lnTo>
                  <a:pt x="305" y="242"/>
                </a:lnTo>
                <a:lnTo>
                  <a:pt x="308" y="244"/>
                </a:lnTo>
                <a:lnTo>
                  <a:pt x="308" y="244"/>
                </a:lnTo>
                <a:lnTo>
                  <a:pt x="315" y="246"/>
                </a:lnTo>
                <a:lnTo>
                  <a:pt x="320" y="249"/>
                </a:lnTo>
                <a:lnTo>
                  <a:pt x="320" y="249"/>
                </a:lnTo>
                <a:lnTo>
                  <a:pt x="323" y="251"/>
                </a:lnTo>
                <a:lnTo>
                  <a:pt x="326" y="256"/>
                </a:lnTo>
                <a:lnTo>
                  <a:pt x="330" y="261"/>
                </a:lnTo>
                <a:lnTo>
                  <a:pt x="335" y="266"/>
                </a:lnTo>
                <a:lnTo>
                  <a:pt x="335" y="266"/>
                </a:lnTo>
                <a:lnTo>
                  <a:pt x="337" y="268"/>
                </a:lnTo>
                <a:lnTo>
                  <a:pt x="337" y="268"/>
                </a:lnTo>
                <a:lnTo>
                  <a:pt x="339" y="260"/>
                </a:lnTo>
                <a:lnTo>
                  <a:pt x="341" y="255"/>
                </a:lnTo>
                <a:lnTo>
                  <a:pt x="341" y="255"/>
                </a:lnTo>
                <a:lnTo>
                  <a:pt x="345" y="254"/>
                </a:lnTo>
                <a:lnTo>
                  <a:pt x="351" y="252"/>
                </a:lnTo>
                <a:lnTo>
                  <a:pt x="357" y="251"/>
                </a:lnTo>
                <a:lnTo>
                  <a:pt x="362" y="249"/>
                </a:lnTo>
                <a:lnTo>
                  <a:pt x="362" y="249"/>
                </a:lnTo>
                <a:lnTo>
                  <a:pt x="362" y="246"/>
                </a:lnTo>
                <a:lnTo>
                  <a:pt x="361" y="245"/>
                </a:lnTo>
                <a:lnTo>
                  <a:pt x="357" y="239"/>
                </a:lnTo>
                <a:lnTo>
                  <a:pt x="353" y="234"/>
                </a:lnTo>
                <a:lnTo>
                  <a:pt x="351" y="229"/>
                </a:lnTo>
                <a:lnTo>
                  <a:pt x="351" y="229"/>
                </a:lnTo>
                <a:lnTo>
                  <a:pt x="351" y="223"/>
                </a:lnTo>
                <a:lnTo>
                  <a:pt x="351" y="222"/>
                </a:lnTo>
                <a:lnTo>
                  <a:pt x="384" y="222"/>
                </a:lnTo>
                <a:lnTo>
                  <a:pt x="384" y="222"/>
                </a:lnTo>
                <a:lnTo>
                  <a:pt x="387" y="219"/>
                </a:lnTo>
                <a:lnTo>
                  <a:pt x="390" y="217"/>
                </a:lnTo>
                <a:lnTo>
                  <a:pt x="394" y="215"/>
                </a:lnTo>
                <a:lnTo>
                  <a:pt x="394" y="215"/>
                </a:lnTo>
                <a:lnTo>
                  <a:pt x="393" y="212"/>
                </a:lnTo>
                <a:lnTo>
                  <a:pt x="394" y="210"/>
                </a:lnTo>
                <a:lnTo>
                  <a:pt x="395" y="212"/>
                </a:lnTo>
                <a:lnTo>
                  <a:pt x="395" y="212"/>
                </a:lnTo>
                <a:lnTo>
                  <a:pt x="399" y="214"/>
                </a:lnTo>
                <a:lnTo>
                  <a:pt x="403" y="212"/>
                </a:lnTo>
                <a:lnTo>
                  <a:pt x="403" y="212"/>
                </a:lnTo>
                <a:lnTo>
                  <a:pt x="403" y="210"/>
                </a:lnTo>
                <a:lnTo>
                  <a:pt x="404" y="208"/>
                </a:lnTo>
                <a:lnTo>
                  <a:pt x="404" y="201"/>
                </a:lnTo>
                <a:lnTo>
                  <a:pt x="404" y="193"/>
                </a:lnTo>
                <a:lnTo>
                  <a:pt x="405" y="190"/>
                </a:lnTo>
                <a:lnTo>
                  <a:pt x="406" y="188"/>
                </a:lnTo>
                <a:lnTo>
                  <a:pt x="406" y="188"/>
                </a:lnTo>
                <a:lnTo>
                  <a:pt x="410" y="183"/>
                </a:lnTo>
                <a:lnTo>
                  <a:pt x="413" y="178"/>
                </a:lnTo>
                <a:lnTo>
                  <a:pt x="413" y="178"/>
                </a:lnTo>
                <a:lnTo>
                  <a:pt x="413" y="174"/>
                </a:lnTo>
                <a:lnTo>
                  <a:pt x="411" y="172"/>
                </a:lnTo>
                <a:lnTo>
                  <a:pt x="410" y="171"/>
                </a:lnTo>
                <a:lnTo>
                  <a:pt x="410" y="171"/>
                </a:lnTo>
                <a:lnTo>
                  <a:pt x="406" y="172"/>
                </a:lnTo>
                <a:lnTo>
                  <a:pt x="404" y="172"/>
                </a:lnTo>
                <a:lnTo>
                  <a:pt x="403" y="172"/>
                </a:lnTo>
                <a:lnTo>
                  <a:pt x="403" y="172"/>
                </a:lnTo>
                <a:lnTo>
                  <a:pt x="400" y="170"/>
                </a:lnTo>
                <a:lnTo>
                  <a:pt x="399" y="169"/>
                </a:lnTo>
                <a:lnTo>
                  <a:pt x="398" y="169"/>
                </a:lnTo>
                <a:lnTo>
                  <a:pt x="398" y="169"/>
                </a:lnTo>
                <a:lnTo>
                  <a:pt x="393" y="170"/>
                </a:lnTo>
                <a:lnTo>
                  <a:pt x="390" y="171"/>
                </a:lnTo>
                <a:lnTo>
                  <a:pt x="388" y="170"/>
                </a:lnTo>
                <a:lnTo>
                  <a:pt x="388" y="170"/>
                </a:lnTo>
                <a:lnTo>
                  <a:pt x="384" y="170"/>
                </a:lnTo>
                <a:lnTo>
                  <a:pt x="378" y="170"/>
                </a:lnTo>
                <a:lnTo>
                  <a:pt x="378" y="170"/>
                </a:lnTo>
                <a:lnTo>
                  <a:pt x="376" y="172"/>
                </a:lnTo>
                <a:lnTo>
                  <a:pt x="372" y="175"/>
                </a:lnTo>
                <a:lnTo>
                  <a:pt x="367" y="180"/>
                </a:lnTo>
                <a:lnTo>
                  <a:pt x="367" y="180"/>
                </a:lnTo>
                <a:lnTo>
                  <a:pt x="363" y="185"/>
                </a:lnTo>
                <a:lnTo>
                  <a:pt x="362" y="188"/>
                </a:lnTo>
                <a:lnTo>
                  <a:pt x="361" y="191"/>
                </a:lnTo>
                <a:lnTo>
                  <a:pt x="361" y="191"/>
                </a:lnTo>
                <a:lnTo>
                  <a:pt x="361" y="194"/>
                </a:lnTo>
                <a:lnTo>
                  <a:pt x="361" y="196"/>
                </a:lnTo>
                <a:lnTo>
                  <a:pt x="360" y="197"/>
                </a:lnTo>
                <a:lnTo>
                  <a:pt x="360" y="197"/>
                </a:lnTo>
                <a:lnTo>
                  <a:pt x="360" y="197"/>
                </a:lnTo>
                <a:lnTo>
                  <a:pt x="360" y="198"/>
                </a:lnTo>
                <a:lnTo>
                  <a:pt x="361" y="199"/>
                </a:lnTo>
                <a:lnTo>
                  <a:pt x="361" y="201"/>
                </a:lnTo>
                <a:lnTo>
                  <a:pt x="361" y="201"/>
                </a:lnTo>
                <a:lnTo>
                  <a:pt x="358" y="203"/>
                </a:lnTo>
                <a:lnTo>
                  <a:pt x="356" y="207"/>
                </a:lnTo>
                <a:lnTo>
                  <a:pt x="353" y="210"/>
                </a:lnTo>
                <a:lnTo>
                  <a:pt x="351" y="212"/>
                </a:lnTo>
                <a:lnTo>
                  <a:pt x="347" y="212"/>
                </a:lnTo>
                <a:lnTo>
                  <a:pt x="347" y="212"/>
                </a:lnTo>
                <a:lnTo>
                  <a:pt x="339" y="209"/>
                </a:lnTo>
                <a:lnTo>
                  <a:pt x="335" y="209"/>
                </a:lnTo>
                <a:lnTo>
                  <a:pt x="334" y="210"/>
                </a:lnTo>
                <a:lnTo>
                  <a:pt x="334" y="210"/>
                </a:lnTo>
                <a:lnTo>
                  <a:pt x="331" y="214"/>
                </a:lnTo>
                <a:lnTo>
                  <a:pt x="330" y="214"/>
                </a:lnTo>
                <a:lnTo>
                  <a:pt x="328" y="214"/>
                </a:lnTo>
                <a:lnTo>
                  <a:pt x="328" y="214"/>
                </a:lnTo>
                <a:lnTo>
                  <a:pt x="321" y="213"/>
                </a:lnTo>
                <a:lnTo>
                  <a:pt x="319" y="213"/>
                </a:lnTo>
                <a:lnTo>
                  <a:pt x="319" y="213"/>
                </a:lnTo>
                <a:lnTo>
                  <a:pt x="315" y="215"/>
                </a:lnTo>
                <a:lnTo>
                  <a:pt x="314" y="217"/>
                </a:lnTo>
                <a:lnTo>
                  <a:pt x="312" y="217"/>
                </a:lnTo>
                <a:lnTo>
                  <a:pt x="312" y="217"/>
                </a:lnTo>
                <a:lnTo>
                  <a:pt x="309" y="214"/>
                </a:lnTo>
                <a:lnTo>
                  <a:pt x="305" y="213"/>
                </a:lnTo>
                <a:lnTo>
                  <a:pt x="305" y="213"/>
                </a:lnTo>
                <a:lnTo>
                  <a:pt x="296" y="210"/>
                </a:lnTo>
                <a:lnTo>
                  <a:pt x="291" y="209"/>
                </a:lnTo>
                <a:lnTo>
                  <a:pt x="289" y="208"/>
                </a:lnTo>
                <a:lnTo>
                  <a:pt x="288" y="207"/>
                </a:lnTo>
                <a:lnTo>
                  <a:pt x="288" y="207"/>
                </a:lnTo>
                <a:lnTo>
                  <a:pt x="288" y="204"/>
                </a:lnTo>
                <a:lnTo>
                  <a:pt x="287" y="202"/>
                </a:lnTo>
                <a:lnTo>
                  <a:pt x="287" y="202"/>
                </a:lnTo>
                <a:lnTo>
                  <a:pt x="285" y="199"/>
                </a:lnTo>
                <a:lnTo>
                  <a:pt x="285" y="197"/>
                </a:lnTo>
                <a:lnTo>
                  <a:pt x="283" y="192"/>
                </a:lnTo>
                <a:lnTo>
                  <a:pt x="283" y="192"/>
                </a:lnTo>
                <a:lnTo>
                  <a:pt x="281" y="190"/>
                </a:lnTo>
                <a:lnTo>
                  <a:pt x="277" y="187"/>
                </a:lnTo>
                <a:lnTo>
                  <a:pt x="273" y="183"/>
                </a:lnTo>
                <a:lnTo>
                  <a:pt x="272" y="182"/>
                </a:lnTo>
                <a:lnTo>
                  <a:pt x="271" y="180"/>
                </a:lnTo>
                <a:lnTo>
                  <a:pt x="271" y="180"/>
                </a:lnTo>
                <a:lnTo>
                  <a:pt x="271" y="176"/>
                </a:lnTo>
                <a:lnTo>
                  <a:pt x="271" y="172"/>
                </a:lnTo>
                <a:lnTo>
                  <a:pt x="271" y="170"/>
                </a:lnTo>
                <a:lnTo>
                  <a:pt x="269" y="166"/>
                </a:lnTo>
                <a:lnTo>
                  <a:pt x="269" y="166"/>
                </a:lnTo>
                <a:lnTo>
                  <a:pt x="264" y="159"/>
                </a:lnTo>
                <a:lnTo>
                  <a:pt x="264" y="155"/>
                </a:lnTo>
                <a:lnTo>
                  <a:pt x="264" y="153"/>
                </a:lnTo>
                <a:lnTo>
                  <a:pt x="264" y="153"/>
                </a:lnTo>
                <a:lnTo>
                  <a:pt x="264" y="149"/>
                </a:lnTo>
                <a:lnTo>
                  <a:pt x="262" y="144"/>
                </a:lnTo>
                <a:lnTo>
                  <a:pt x="261" y="139"/>
                </a:lnTo>
                <a:lnTo>
                  <a:pt x="262" y="134"/>
                </a:lnTo>
                <a:lnTo>
                  <a:pt x="262" y="134"/>
                </a:lnTo>
                <a:lnTo>
                  <a:pt x="266" y="125"/>
                </a:lnTo>
                <a:lnTo>
                  <a:pt x="267" y="121"/>
                </a:lnTo>
                <a:lnTo>
                  <a:pt x="270" y="117"/>
                </a:lnTo>
                <a:lnTo>
                  <a:pt x="270" y="117"/>
                </a:lnTo>
                <a:lnTo>
                  <a:pt x="271" y="112"/>
                </a:lnTo>
                <a:lnTo>
                  <a:pt x="272" y="105"/>
                </a:lnTo>
                <a:lnTo>
                  <a:pt x="272" y="105"/>
                </a:lnTo>
                <a:lnTo>
                  <a:pt x="254" y="100"/>
                </a:lnTo>
                <a:lnTo>
                  <a:pt x="248" y="97"/>
                </a:lnTo>
                <a:lnTo>
                  <a:pt x="244" y="95"/>
                </a:lnTo>
                <a:lnTo>
                  <a:pt x="244" y="95"/>
                </a:lnTo>
                <a:lnTo>
                  <a:pt x="241" y="91"/>
                </a:lnTo>
                <a:lnTo>
                  <a:pt x="239" y="86"/>
                </a:lnTo>
                <a:lnTo>
                  <a:pt x="237" y="81"/>
                </a:lnTo>
                <a:lnTo>
                  <a:pt x="234" y="7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5" name="Freeform 695"/>
          <p:cNvSpPr>
            <a:spLocks noEditPoints="1"/>
          </p:cNvSpPr>
          <p:nvPr/>
        </p:nvSpPr>
        <p:spPr bwMode="gray">
          <a:xfrm>
            <a:off x="7000205" y="3396977"/>
            <a:ext cx="1338727" cy="723151"/>
          </a:xfrm>
          <a:custGeom>
            <a:avLst/>
            <a:gdLst>
              <a:gd name="T0" fmla="*/ 779 w 792"/>
              <a:gd name="T1" fmla="*/ 38 h 422"/>
              <a:gd name="T2" fmla="*/ 737 w 792"/>
              <a:gd name="T3" fmla="*/ 70 h 422"/>
              <a:gd name="T4" fmla="*/ 666 w 792"/>
              <a:gd name="T5" fmla="*/ 103 h 422"/>
              <a:gd name="T6" fmla="*/ 641 w 792"/>
              <a:gd name="T7" fmla="*/ 114 h 422"/>
              <a:gd name="T8" fmla="*/ 603 w 792"/>
              <a:gd name="T9" fmla="*/ 138 h 422"/>
              <a:gd name="T10" fmla="*/ 575 w 792"/>
              <a:gd name="T11" fmla="*/ 143 h 422"/>
              <a:gd name="T12" fmla="*/ 581 w 792"/>
              <a:gd name="T13" fmla="*/ 118 h 422"/>
              <a:gd name="T14" fmla="*/ 565 w 792"/>
              <a:gd name="T15" fmla="*/ 108 h 422"/>
              <a:gd name="T16" fmla="*/ 565 w 792"/>
              <a:gd name="T17" fmla="*/ 76 h 422"/>
              <a:gd name="T18" fmla="*/ 553 w 792"/>
              <a:gd name="T19" fmla="*/ 65 h 422"/>
              <a:gd name="T20" fmla="*/ 537 w 792"/>
              <a:gd name="T21" fmla="*/ 80 h 422"/>
              <a:gd name="T22" fmla="*/ 526 w 792"/>
              <a:gd name="T23" fmla="*/ 128 h 422"/>
              <a:gd name="T24" fmla="*/ 509 w 792"/>
              <a:gd name="T25" fmla="*/ 136 h 422"/>
              <a:gd name="T26" fmla="*/ 509 w 792"/>
              <a:gd name="T27" fmla="*/ 88 h 422"/>
              <a:gd name="T28" fmla="*/ 521 w 792"/>
              <a:gd name="T29" fmla="*/ 65 h 422"/>
              <a:gd name="T30" fmla="*/ 550 w 792"/>
              <a:gd name="T31" fmla="*/ 60 h 422"/>
              <a:gd name="T32" fmla="*/ 542 w 792"/>
              <a:gd name="T33" fmla="*/ 51 h 422"/>
              <a:gd name="T34" fmla="*/ 522 w 792"/>
              <a:gd name="T35" fmla="*/ 50 h 422"/>
              <a:gd name="T36" fmla="*/ 499 w 792"/>
              <a:gd name="T37" fmla="*/ 43 h 422"/>
              <a:gd name="T38" fmla="*/ 479 w 792"/>
              <a:gd name="T39" fmla="*/ 45 h 422"/>
              <a:gd name="T40" fmla="*/ 448 w 792"/>
              <a:gd name="T41" fmla="*/ 45 h 422"/>
              <a:gd name="T42" fmla="*/ 463 w 792"/>
              <a:gd name="T43" fmla="*/ 30 h 422"/>
              <a:gd name="T44" fmla="*/ 469 w 792"/>
              <a:gd name="T45" fmla="*/ 14 h 422"/>
              <a:gd name="T46" fmla="*/ 426 w 792"/>
              <a:gd name="T47" fmla="*/ 11 h 422"/>
              <a:gd name="T48" fmla="*/ 30 w 792"/>
              <a:gd name="T49" fmla="*/ 21 h 422"/>
              <a:gd name="T50" fmla="*/ 1 w 792"/>
              <a:gd name="T51" fmla="*/ 14 h 422"/>
              <a:gd name="T52" fmla="*/ 7 w 792"/>
              <a:gd name="T53" fmla="*/ 78 h 422"/>
              <a:gd name="T54" fmla="*/ 6 w 792"/>
              <a:gd name="T55" fmla="*/ 141 h 422"/>
              <a:gd name="T56" fmla="*/ 20 w 792"/>
              <a:gd name="T57" fmla="*/ 198 h 422"/>
              <a:gd name="T58" fmla="*/ 49 w 792"/>
              <a:gd name="T59" fmla="*/ 250 h 422"/>
              <a:gd name="T60" fmla="*/ 83 w 792"/>
              <a:gd name="T61" fmla="*/ 272 h 422"/>
              <a:gd name="T62" fmla="*/ 250 w 792"/>
              <a:gd name="T63" fmla="*/ 315 h 422"/>
              <a:gd name="T64" fmla="*/ 299 w 792"/>
              <a:gd name="T65" fmla="*/ 359 h 422"/>
              <a:gd name="T66" fmla="*/ 331 w 792"/>
              <a:gd name="T67" fmla="*/ 360 h 422"/>
              <a:gd name="T68" fmla="*/ 379 w 792"/>
              <a:gd name="T69" fmla="*/ 404 h 422"/>
              <a:gd name="T70" fmla="*/ 382 w 792"/>
              <a:gd name="T71" fmla="*/ 373 h 422"/>
              <a:gd name="T72" fmla="*/ 410 w 792"/>
              <a:gd name="T73" fmla="*/ 348 h 422"/>
              <a:gd name="T74" fmla="*/ 452 w 792"/>
              <a:gd name="T75" fmla="*/ 347 h 422"/>
              <a:gd name="T76" fmla="*/ 481 w 792"/>
              <a:gd name="T77" fmla="*/ 347 h 422"/>
              <a:gd name="T78" fmla="*/ 509 w 792"/>
              <a:gd name="T79" fmla="*/ 338 h 422"/>
              <a:gd name="T80" fmla="*/ 538 w 792"/>
              <a:gd name="T81" fmla="*/ 342 h 422"/>
              <a:gd name="T82" fmla="*/ 568 w 792"/>
              <a:gd name="T83" fmla="*/ 349 h 422"/>
              <a:gd name="T84" fmla="*/ 585 w 792"/>
              <a:gd name="T85" fmla="*/ 392 h 422"/>
              <a:gd name="T86" fmla="*/ 602 w 792"/>
              <a:gd name="T87" fmla="*/ 415 h 422"/>
              <a:gd name="T88" fmla="*/ 606 w 792"/>
              <a:gd name="T89" fmla="*/ 368 h 422"/>
              <a:gd name="T90" fmla="*/ 602 w 792"/>
              <a:gd name="T91" fmla="*/ 306 h 422"/>
              <a:gd name="T92" fmla="*/ 641 w 792"/>
              <a:gd name="T93" fmla="*/ 282 h 422"/>
              <a:gd name="T94" fmla="*/ 662 w 792"/>
              <a:gd name="T95" fmla="*/ 258 h 422"/>
              <a:gd name="T96" fmla="*/ 665 w 792"/>
              <a:gd name="T97" fmla="*/ 229 h 422"/>
              <a:gd name="T98" fmla="*/ 667 w 792"/>
              <a:gd name="T99" fmla="*/ 208 h 422"/>
              <a:gd name="T100" fmla="*/ 678 w 792"/>
              <a:gd name="T101" fmla="*/ 215 h 422"/>
              <a:gd name="T102" fmla="*/ 682 w 792"/>
              <a:gd name="T103" fmla="*/ 189 h 422"/>
              <a:gd name="T104" fmla="*/ 698 w 792"/>
              <a:gd name="T105" fmla="*/ 163 h 422"/>
              <a:gd name="T106" fmla="*/ 723 w 792"/>
              <a:gd name="T107" fmla="*/ 157 h 422"/>
              <a:gd name="T108" fmla="*/ 744 w 792"/>
              <a:gd name="T109" fmla="*/ 140 h 422"/>
              <a:gd name="T110" fmla="*/ 749 w 792"/>
              <a:gd name="T111" fmla="*/ 111 h 422"/>
              <a:gd name="T112" fmla="*/ 792 w 792"/>
              <a:gd name="T113" fmla="*/ 83 h 422"/>
              <a:gd name="T114" fmla="*/ 166 w 792"/>
              <a:gd name="T115" fmla="*/ 161 h 422"/>
              <a:gd name="T116" fmla="*/ 166 w 792"/>
              <a:gd name="T117" fmla="*/ 151 h 422"/>
              <a:gd name="T118" fmla="*/ 197 w 792"/>
              <a:gd name="T119" fmla="*/ 223 h 422"/>
              <a:gd name="T120" fmla="*/ 197 w 792"/>
              <a:gd name="T121" fmla="*/ 215 h 422"/>
              <a:gd name="T122" fmla="*/ 234 w 792"/>
              <a:gd name="T123" fmla="*/ 32 h 422"/>
              <a:gd name="T124" fmla="*/ 222 w 792"/>
              <a:gd name="T125" fmla="*/ 2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2" h="422">
                <a:moveTo>
                  <a:pt x="786" y="72"/>
                </a:moveTo>
                <a:lnTo>
                  <a:pt x="786" y="72"/>
                </a:lnTo>
                <a:lnTo>
                  <a:pt x="787" y="67"/>
                </a:lnTo>
                <a:lnTo>
                  <a:pt x="787" y="64"/>
                </a:lnTo>
                <a:lnTo>
                  <a:pt x="784" y="60"/>
                </a:lnTo>
                <a:lnTo>
                  <a:pt x="784" y="60"/>
                </a:lnTo>
                <a:lnTo>
                  <a:pt x="783" y="58"/>
                </a:lnTo>
                <a:lnTo>
                  <a:pt x="783" y="55"/>
                </a:lnTo>
                <a:lnTo>
                  <a:pt x="782" y="48"/>
                </a:lnTo>
                <a:lnTo>
                  <a:pt x="782" y="40"/>
                </a:lnTo>
                <a:lnTo>
                  <a:pt x="781" y="38"/>
                </a:lnTo>
                <a:lnTo>
                  <a:pt x="779" y="38"/>
                </a:lnTo>
                <a:lnTo>
                  <a:pt x="779" y="38"/>
                </a:lnTo>
                <a:lnTo>
                  <a:pt x="768" y="35"/>
                </a:lnTo>
                <a:lnTo>
                  <a:pt x="763" y="37"/>
                </a:lnTo>
                <a:lnTo>
                  <a:pt x="760" y="38"/>
                </a:lnTo>
                <a:lnTo>
                  <a:pt x="760" y="38"/>
                </a:lnTo>
                <a:lnTo>
                  <a:pt x="756" y="40"/>
                </a:lnTo>
                <a:lnTo>
                  <a:pt x="751" y="45"/>
                </a:lnTo>
                <a:lnTo>
                  <a:pt x="747" y="51"/>
                </a:lnTo>
                <a:lnTo>
                  <a:pt x="746" y="56"/>
                </a:lnTo>
                <a:lnTo>
                  <a:pt x="746" y="56"/>
                </a:lnTo>
                <a:lnTo>
                  <a:pt x="744" y="62"/>
                </a:lnTo>
                <a:lnTo>
                  <a:pt x="737" y="70"/>
                </a:lnTo>
                <a:lnTo>
                  <a:pt x="731" y="77"/>
                </a:lnTo>
                <a:lnTo>
                  <a:pt x="728" y="81"/>
                </a:lnTo>
                <a:lnTo>
                  <a:pt x="728" y="81"/>
                </a:lnTo>
                <a:lnTo>
                  <a:pt x="710" y="82"/>
                </a:lnTo>
                <a:lnTo>
                  <a:pt x="692" y="82"/>
                </a:lnTo>
                <a:lnTo>
                  <a:pt x="692" y="82"/>
                </a:lnTo>
                <a:lnTo>
                  <a:pt x="686" y="83"/>
                </a:lnTo>
                <a:lnTo>
                  <a:pt x="678" y="88"/>
                </a:lnTo>
                <a:lnTo>
                  <a:pt x="662" y="98"/>
                </a:lnTo>
                <a:lnTo>
                  <a:pt x="662" y="98"/>
                </a:lnTo>
                <a:lnTo>
                  <a:pt x="665" y="101"/>
                </a:lnTo>
                <a:lnTo>
                  <a:pt x="666" y="103"/>
                </a:lnTo>
                <a:lnTo>
                  <a:pt x="666" y="106"/>
                </a:lnTo>
                <a:lnTo>
                  <a:pt x="666" y="108"/>
                </a:lnTo>
                <a:lnTo>
                  <a:pt x="666" y="108"/>
                </a:lnTo>
                <a:lnTo>
                  <a:pt x="664" y="113"/>
                </a:lnTo>
                <a:lnTo>
                  <a:pt x="661" y="115"/>
                </a:lnTo>
                <a:lnTo>
                  <a:pt x="657" y="117"/>
                </a:lnTo>
                <a:lnTo>
                  <a:pt x="657" y="117"/>
                </a:lnTo>
                <a:lnTo>
                  <a:pt x="651" y="117"/>
                </a:lnTo>
                <a:lnTo>
                  <a:pt x="648" y="117"/>
                </a:lnTo>
                <a:lnTo>
                  <a:pt x="644" y="115"/>
                </a:lnTo>
                <a:lnTo>
                  <a:pt x="644" y="115"/>
                </a:lnTo>
                <a:lnTo>
                  <a:pt x="641" y="114"/>
                </a:lnTo>
                <a:lnTo>
                  <a:pt x="638" y="114"/>
                </a:lnTo>
                <a:lnTo>
                  <a:pt x="638" y="114"/>
                </a:lnTo>
                <a:lnTo>
                  <a:pt x="621" y="123"/>
                </a:lnTo>
                <a:lnTo>
                  <a:pt x="621" y="123"/>
                </a:lnTo>
                <a:lnTo>
                  <a:pt x="625" y="125"/>
                </a:lnTo>
                <a:lnTo>
                  <a:pt x="627" y="127"/>
                </a:lnTo>
                <a:lnTo>
                  <a:pt x="627" y="127"/>
                </a:lnTo>
                <a:lnTo>
                  <a:pt x="625" y="128"/>
                </a:lnTo>
                <a:lnTo>
                  <a:pt x="623" y="130"/>
                </a:lnTo>
                <a:lnTo>
                  <a:pt x="617" y="133"/>
                </a:lnTo>
                <a:lnTo>
                  <a:pt x="603" y="138"/>
                </a:lnTo>
                <a:lnTo>
                  <a:pt x="603" y="138"/>
                </a:lnTo>
                <a:lnTo>
                  <a:pt x="590" y="144"/>
                </a:lnTo>
                <a:lnTo>
                  <a:pt x="582" y="147"/>
                </a:lnTo>
                <a:lnTo>
                  <a:pt x="579" y="149"/>
                </a:lnTo>
                <a:lnTo>
                  <a:pt x="579" y="149"/>
                </a:lnTo>
                <a:lnTo>
                  <a:pt x="574" y="147"/>
                </a:lnTo>
                <a:lnTo>
                  <a:pt x="571" y="145"/>
                </a:lnTo>
                <a:lnTo>
                  <a:pt x="571" y="145"/>
                </a:lnTo>
                <a:lnTo>
                  <a:pt x="571" y="144"/>
                </a:lnTo>
                <a:lnTo>
                  <a:pt x="573" y="144"/>
                </a:lnTo>
                <a:lnTo>
                  <a:pt x="574" y="143"/>
                </a:lnTo>
                <a:lnTo>
                  <a:pt x="574" y="143"/>
                </a:lnTo>
                <a:lnTo>
                  <a:pt x="575" y="143"/>
                </a:lnTo>
                <a:lnTo>
                  <a:pt x="576" y="140"/>
                </a:lnTo>
                <a:lnTo>
                  <a:pt x="576" y="138"/>
                </a:lnTo>
                <a:lnTo>
                  <a:pt x="575" y="135"/>
                </a:lnTo>
                <a:lnTo>
                  <a:pt x="575" y="135"/>
                </a:lnTo>
                <a:lnTo>
                  <a:pt x="574" y="131"/>
                </a:lnTo>
                <a:lnTo>
                  <a:pt x="575" y="130"/>
                </a:lnTo>
                <a:lnTo>
                  <a:pt x="576" y="130"/>
                </a:lnTo>
                <a:lnTo>
                  <a:pt x="576" y="130"/>
                </a:lnTo>
                <a:lnTo>
                  <a:pt x="577" y="125"/>
                </a:lnTo>
                <a:lnTo>
                  <a:pt x="580" y="120"/>
                </a:lnTo>
                <a:lnTo>
                  <a:pt x="580" y="120"/>
                </a:lnTo>
                <a:lnTo>
                  <a:pt x="581" y="118"/>
                </a:lnTo>
                <a:lnTo>
                  <a:pt x="581" y="118"/>
                </a:lnTo>
                <a:lnTo>
                  <a:pt x="580" y="114"/>
                </a:lnTo>
                <a:lnTo>
                  <a:pt x="580" y="108"/>
                </a:lnTo>
                <a:lnTo>
                  <a:pt x="580" y="108"/>
                </a:lnTo>
                <a:lnTo>
                  <a:pt x="579" y="104"/>
                </a:lnTo>
                <a:lnTo>
                  <a:pt x="576" y="102"/>
                </a:lnTo>
                <a:lnTo>
                  <a:pt x="575" y="101"/>
                </a:lnTo>
                <a:lnTo>
                  <a:pt x="573" y="101"/>
                </a:lnTo>
                <a:lnTo>
                  <a:pt x="573" y="101"/>
                </a:lnTo>
                <a:lnTo>
                  <a:pt x="570" y="102"/>
                </a:lnTo>
                <a:lnTo>
                  <a:pt x="568" y="106"/>
                </a:lnTo>
                <a:lnTo>
                  <a:pt x="565" y="108"/>
                </a:lnTo>
                <a:lnTo>
                  <a:pt x="563" y="109"/>
                </a:lnTo>
                <a:lnTo>
                  <a:pt x="563" y="109"/>
                </a:lnTo>
                <a:lnTo>
                  <a:pt x="561" y="108"/>
                </a:lnTo>
                <a:lnTo>
                  <a:pt x="561" y="106"/>
                </a:lnTo>
                <a:lnTo>
                  <a:pt x="561" y="103"/>
                </a:lnTo>
                <a:lnTo>
                  <a:pt x="561" y="101"/>
                </a:lnTo>
                <a:lnTo>
                  <a:pt x="561" y="101"/>
                </a:lnTo>
                <a:lnTo>
                  <a:pt x="565" y="97"/>
                </a:lnTo>
                <a:lnTo>
                  <a:pt x="568" y="93"/>
                </a:lnTo>
                <a:lnTo>
                  <a:pt x="568" y="93"/>
                </a:lnTo>
                <a:lnTo>
                  <a:pt x="566" y="85"/>
                </a:lnTo>
                <a:lnTo>
                  <a:pt x="565" y="76"/>
                </a:lnTo>
                <a:lnTo>
                  <a:pt x="565" y="76"/>
                </a:lnTo>
                <a:lnTo>
                  <a:pt x="563" y="72"/>
                </a:lnTo>
                <a:lnTo>
                  <a:pt x="560" y="71"/>
                </a:lnTo>
                <a:lnTo>
                  <a:pt x="559" y="72"/>
                </a:lnTo>
                <a:lnTo>
                  <a:pt x="559" y="72"/>
                </a:lnTo>
                <a:lnTo>
                  <a:pt x="559" y="72"/>
                </a:lnTo>
                <a:lnTo>
                  <a:pt x="558" y="72"/>
                </a:lnTo>
                <a:lnTo>
                  <a:pt x="555" y="70"/>
                </a:lnTo>
                <a:lnTo>
                  <a:pt x="555" y="70"/>
                </a:lnTo>
                <a:lnTo>
                  <a:pt x="554" y="67"/>
                </a:lnTo>
                <a:lnTo>
                  <a:pt x="553" y="66"/>
                </a:lnTo>
                <a:lnTo>
                  <a:pt x="553" y="65"/>
                </a:lnTo>
                <a:lnTo>
                  <a:pt x="552" y="65"/>
                </a:lnTo>
                <a:lnTo>
                  <a:pt x="552" y="65"/>
                </a:lnTo>
                <a:lnTo>
                  <a:pt x="549" y="65"/>
                </a:lnTo>
                <a:lnTo>
                  <a:pt x="545" y="66"/>
                </a:lnTo>
                <a:lnTo>
                  <a:pt x="545" y="66"/>
                </a:lnTo>
                <a:lnTo>
                  <a:pt x="544" y="69"/>
                </a:lnTo>
                <a:lnTo>
                  <a:pt x="543" y="70"/>
                </a:lnTo>
                <a:lnTo>
                  <a:pt x="542" y="75"/>
                </a:lnTo>
                <a:lnTo>
                  <a:pt x="542" y="75"/>
                </a:lnTo>
                <a:lnTo>
                  <a:pt x="539" y="77"/>
                </a:lnTo>
                <a:lnTo>
                  <a:pt x="537" y="80"/>
                </a:lnTo>
                <a:lnTo>
                  <a:pt x="537" y="80"/>
                </a:lnTo>
                <a:lnTo>
                  <a:pt x="533" y="81"/>
                </a:lnTo>
                <a:lnTo>
                  <a:pt x="529" y="85"/>
                </a:lnTo>
                <a:lnTo>
                  <a:pt x="529" y="85"/>
                </a:lnTo>
                <a:lnTo>
                  <a:pt x="527" y="93"/>
                </a:lnTo>
                <a:lnTo>
                  <a:pt x="523" y="104"/>
                </a:lnTo>
                <a:lnTo>
                  <a:pt x="523" y="104"/>
                </a:lnTo>
                <a:lnTo>
                  <a:pt x="523" y="108"/>
                </a:lnTo>
                <a:lnTo>
                  <a:pt x="523" y="112"/>
                </a:lnTo>
                <a:lnTo>
                  <a:pt x="526" y="118"/>
                </a:lnTo>
                <a:lnTo>
                  <a:pt x="526" y="118"/>
                </a:lnTo>
                <a:lnTo>
                  <a:pt x="526" y="123"/>
                </a:lnTo>
                <a:lnTo>
                  <a:pt x="526" y="128"/>
                </a:lnTo>
                <a:lnTo>
                  <a:pt x="525" y="134"/>
                </a:lnTo>
                <a:lnTo>
                  <a:pt x="522" y="138"/>
                </a:lnTo>
                <a:lnTo>
                  <a:pt x="522" y="138"/>
                </a:lnTo>
                <a:lnTo>
                  <a:pt x="520" y="141"/>
                </a:lnTo>
                <a:lnTo>
                  <a:pt x="517" y="143"/>
                </a:lnTo>
                <a:lnTo>
                  <a:pt x="515" y="144"/>
                </a:lnTo>
                <a:lnTo>
                  <a:pt x="515" y="144"/>
                </a:lnTo>
                <a:lnTo>
                  <a:pt x="512" y="143"/>
                </a:lnTo>
                <a:lnTo>
                  <a:pt x="510" y="143"/>
                </a:lnTo>
                <a:lnTo>
                  <a:pt x="509" y="140"/>
                </a:lnTo>
                <a:lnTo>
                  <a:pt x="509" y="136"/>
                </a:lnTo>
                <a:lnTo>
                  <a:pt x="509" y="136"/>
                </a:lnTo>
                <a:lnTo>
                  <a:pt x="506" y="127"/>
                </a:lnTo>
                <a:lnTo>
                  <a:pt x="505" y="117"/>
                </a:lnTo>
                <a:lnTo>
                  <a:pt x="505" y="117"/>
                </a:lnTo>
                <a:lnTo>
                  <a:pt x="507" y="106"/>
                </a:lnTo>
                <a:lnTo>
                  <a:pt x="511" y="95"/>
                </a:lnTo>
                <a:lnTo>
                  <a:pt x="511" y="95"/>
                </a:lnTo>
                <a:lnTo>
                  <a:pt x="513" y="87"/>
                </a:lnTo>
                <a:lnTo>
                  <a:pt x="513" y="85"/>
                </a:lnTo>
                <a:lnTo>
                  <a:pt x="512" y="85"/>
                </a:lnTo>
                <a:lnTo>
                  <a:pt x="512" y="85"/>
                </a:lnTo>
                <a:lnTo>
                  <a:pt x="510" y="87"/>
                </a:lnTo>
                <a:lnTo>
                  <a:pt x="509" y="88"/>
                </a:lnTo>
                <a:lnTo>
                  <a:pt x="507" y="90"/>
                </a:lnTo>
                <a:lnTo>
                  <a:pt x="506" y="87"/>
                </a:lnTo>
                <a:lnTo>
                  <a:pt x="506" y="87"/>
                </a:lnTo>
                <a:lnTo>
                  <a:pt x="506" y="83"/>
                </a:lnTo>
                <a:lnTo>
                  <a:pt x="509" y="78"/>
                </a:lnTo>
                <a:lnTo>
                  <a:pt x="513" y="72"/>
                </a:lnTo>
                <a:lnTo>
                  <a:pt x="513" y="72"/>
                </a:lnTo>
                <a:lnTo>
                  <a:pt x="516" y="66"/>
                </a:lnTo>
                <a:lnTo>
                  <a:pt x="517" y="64"/>
                </a:lnTo>
                <a:lnTo>
                  <a:pt x="518" y="64"/>
                </a:lnTo>
                <a:lnTo>
                  <a:pt x="518" y="64"/>
                </a:lnTo>
                <a:lnTo>
                  <a:pt x="521" y="65"/>
                </a:lnTo>
                <a:lnTo>
                  <a:pt x="523" y="64"/>
                </a:lnTo>
                <a:lnTo>
                  <a:pt x="523" y="64"/>
                </a:lnTo>
                <a:lnTo>
                  <a:pt x="526" y="62"/>
                </a:lnTo>
                <a:lnTo>
                  <a:pt x="531" y="62"/>
                </a:lnTo>
                <a:lnTo>
                  <a:pt x="531" y="62"/>
                </a:lnTo>
                <a:lnTo>
                  <a:pt x="536" y="62"/>
                </a:lnTo>
                <a:lnTo>
                  <a:pt x="539" y="61"/>
                </a:lnTo>
                <a:lnTo>
                  <a:pt x="539" y="61"/>
                </a:lnTo>
                <a:lnTo>
                  <a:pt x="541" y="60"/>
                </a:lnTo>
                <a:lnTo>
                  <a:pt x="545" y="60"/>
                </a:lnTo>
                <a:lnTo>
                  <a:pt x="545" y="60"/>
                </a:lnTo>
                <a:lnTo>
                  <a:pt x="550" y="60"/>
                </a:lnTo>
                <a:lnTo>
                  <a:pt x="553" y="59"/>
                </a:lnTo>
                <a:lnTo>
                  <a:pt x="553" y="59"/>
                </a:lnTo>
                <a:lnTo>
                  <a:pt x="554" y="56"/>
                </a:lnTo>
                <a:lnTo>
                  <a:pt x="554" y="55"/>
                </a:lnTo>
                <a:lnTo>
                  <a:pt x="553" y="55"/>
                </a:lnTo>
                <a:lnTo>
                  <a:pt x="553" y="55"/>
                </a:lnTo>
                <a:lnTo>
                  <a:pt x="548" y="55"/>
                </a:lnTo>
                <a:lnTo>
                  <a:pt x="545" y="55"/>
                </a:lnTo>
                <a:lnTo>
                  <a:pt x="543" y="54"/>
                </a:lnTo>
                <a:lnTo>
                  <a:pt x="543" y="54"/>
                </a:lnTo>
                <a:lnTo>
                  <a:pt x="543" y="53"/>
                </a:lnTo>
                <a:lnTo>
                  <a:pt x="542" y="51"/>
                </a:lnTo>
                <a:lnTo>
                  <a:pt x="542" y="50"/>
                </a:lnTo>
                <a:lnTo>
                  <a:pt x="541" y="49"/>
                </a:lnTo>
                <a:lnTo>
                  <a:pt x="541" y="49"/>
                </a:lnTo>
                <a:lnTo>
                  <a:pt x="538" y="49"/>
                </a:lnTo>
                <a:lnTo>
                  <a:pt x="534" y="48"/>
                </a:lnTo>
                <a:lnTo>
                  <a:pt x="534" y="48"/>
                </a:lnTo>
                <a:lnTo>
                  <a:pt x="532" y="49"/>
                </a:lnTo>
                <a:lnTo>
                  <a:pt x="529" y="50"/>
                </a:lnTo>
                <a:lnTo>
                  <a:pt x="528" y="51"/>
                </a:lnTo>
                <a:lnTo>
                  <a:pt x="526" y="51"/>
                </a:lnTo>
                <a:lnTo>
                  <a:pt x="526" y="51"/>
                </a:lnTo>
                <a:lnTo>
                  <a:pt x="522" y="50"/>
                </a:lnTo>
                <a:lnTo>
                  <a:pt x="521" y="49"/>
                </a:lnTo>
                <a:lnTo>
                  <a:pt x="518" y="48"/>
                </a:lnTo>
                <a:lnTo>
                  <a:pt x="516" y="48"/>
                </a:lnTo>
                <a:lnTo>
                  <a:pt x="516" y="48"/>
                </a:lnTo>
                <a:lnTo>
                  <a:pt x="512" y="46"/>
                </a:lnTo>
                <a:lnTo>
                  <a:pt x="509" y="45"/>
                </a:lnTo>
                <a:lnTo>
                  <a:pt x="509" y="45"/>
                </a:lnTo>
                <a:lnTo>
                  <a:pt x="501" y="45"/>
                </a:lnTo>
                <a:lnTo>
                  <a:pt x="499" y="44"/>
                </a:lnTo>
                <a:lnTo>
                  <a:pt x="497" y="44"/>
                </a:lnTo>
                <a:lnTo>
                  <a:pt x="499" y="43"/>
                </a:lnTo>
                <a:lnTo>
                  <a:pt x="499" y="43"/>
                </a:lnTo>
                <a:lnTo>
                  <a:pt x="502" y="37"/>
                </a:lnTo>
                <a:lnTo>
                  <a:pt x="504" y="34"/>
                </a:lnTo>
                <a:lnTo>
                  <a:pt x="502" y="34"/>
                </a:lnTo>
                <a:lnTo>
                  <a:pt x="502" y="34"/>
                </a:lnTo>
                <a:lnTo>
                  <a:pt x="500" y="34"/>
                </a:lnTo>
                <a:lnTo>
                  <a:pt x="496" y="35"/>
                </a:lnTo>
                <a:lnTo>
                  <a:pt x="491" y="40"/>
                </a:lnTo>
                <a:lnTo>
                  <a:pt x="491" y="40"/>
                </a:lnTo>
                <a:lnTo>
                  <a:pt x="489" y="42"/>
                </a:lnTo>
                <a:lnTo>
                  <a:pt x="485" y="44"/>
                </a:lnTo>
                <a:lnTo>
                  <a:pt x="479" y="45"/>
                </a:lnTo>
                <a:lnTo>
                  <a:pt x="479" y="45"/>
                </a:lnTo>
                <a:lnTo>
                  <a:pt x="475" y="46"/>
                </a:lnTo>
                <a:lnTo>
                  <a:pt x="473" y="48"/>
                </a:lnTo>
                <a:lnTo>
                  <a:pt x="469" y="49"/>
                </a:lnTo>
                <a:lnTo>
                  <a:pt x="468" y="49"/>
                </a:lnTo>
                <a:lnTo>
                  <a:pt x="468" y="49"/>
                </a:lnTo>
                <a:lnTo>
                  <a:pt x="465" y="45"/>
                </a:lnTo>
                <a:lnTo>
                  <a:pt x="463" y="44"/>
                </a:lnTo>
                <a:lnTo>
                  <a:pt x="462" y="44"/>
                </a:lnTo>
                <a:lnTo>
                  <a:pt x="462" y="44"/>
                </a:lnTo>
                <a:lnTo>
                  <a:pt x="453" y="45"/>
                </a:lnTo>
                <a:lnTo>
                  <a:pt x="449" y="46"/>
                </a:lnTo>
                <a:lnTo>
                  <a:pt x="448" y="45"/>
                </a:lnTo>
                <a:lnTo>
                  <a:pt x="447" y="45"/>
                </a:lnTo>
                <a:lnTo>
                  <a:pt x="447" y="45"/>
                </a:lnTo>
                <a:lnTo>
                  <a:pt x="448" y="44"/>
                </a:lnTo>
                <a:lnTo>
                  <a:pt x="451" y="43"/>
                </a:lnTo>
                <a:lnTo>
                  <a:pt x="453" y="42"/>
                </a:lnTo>
                <a:lnTo>
                  <a:pt x="456" y="38"/>
                </a:lnTo>
                <a:lnTo>
                  <a:pt x="456" y="38"/>
                </a:lnTo>
                <a:lnTo>
                  <a:pt x="458" y="35"/>
                </a:lnTo>
                <a:lnTo>
                  <a:pt x="459" y="33"/>
                </a:lnTo>
                <a:lnTo>
                  <a:pt x="460" y="32"/>
                </a:lnTo>
                <a:lnTo>
                  <a:pt x="463" y="30"/>
                </a:lnTo>
                <a:lnTo>
                  <a:pt x="463" y="30"/>
                </a:lnTo>
                <a:lnTo>
                  <a:pt x="477" y="24"/>
                </a:lnTo>
                <a:lnTo>
                  <a:pt x="489" y="19"/>
                </a:lnTo>
                <a:lnTo>
                  <a:pt x="489" y="19"/>
                </a:lnTo>
                <a:lnTo>
                  <a:pt x="490" y="17"/>
                </a:lnTo>
                <a:lnTo>
                  <a:pt x="490" y="17"/>
                </a:lnTo>
                <a:lnTo>
                  <a:pt x="485" y="18"/>
                </a:lnTo>
                <a:lnTo>
                  <a:pt x="479" y="18"/>
                </a:lnTo>
                <a:lnTo>
                  <a:pt x="479" y="18"/>
                </a:lnTo>
                <a:lnTo>
                  <a:pt x="477" y="17"/>
                </a:lnTo>
                <a:lnTo>
                  <a:pt x="474" y="16"/>
                </a:lnTo>
                <a:lnTo>
                  <a:pt x="472" y="14"/>
                </a:lnTo>
                <a:lnTo>
                  <a:pt x="469" y="14"/>
                </a:lnTo>
                <a:lnTo>
                  <a:pt x="469" y="14"/>
                </a:lnTo>
                <a:lnTo>
                  <a:pt x="464" y="16"/>
                </a:lnTo>
                <a:lnTo>
                  <a:pt x="462" y="18"/>
                </a:lnTo>
                <a:lnTo>
                  <a:pt x="458" y="19"/>
                </a:lnTo>
                <a:lnTo>
                  <a:pt x="456" y="19"/>
                </a:lnTo>
                <a:lnTo>
                  <a:pt x="453" y="19"/>
                </a:lnTo>
                <a:lnTo>
                  <a:pt x="453" y="19"/>
                </a:lnTo>
                <a:lnTo>
                  <a:pt x="443" y="14"/>
                </a:lnTo>
                <a:lnTo>
                  <a:pt x="437" y="13"/>
                </a:lnTo>
                <a:lnTo>
                  <a:pt x="432" y="12"/>
                </a:lnTo>
                <a:lnTo>
                  <a:pt x="432" y="12"/>
                </a:lnTo>
                <a:lnTo>
                  <a:pt x="426" y="11"/>
                </a:lnTo>
                <a:lnTo>
                  <a:pt x="419" y="6"/>
                </a:lnTo>
                <a:lnTo>
                  <a:pt x="410" y="2"/>
                </a:lnTo>
                <a:lnTo>
                  <a:pt x="405" y="1"/>
                </a:lnTo>
                <a:lnTo>
                  <a:pt x="401" y="0"/>
                </a:lnTo>
                <a:lnTo>
                  <a:pt x="26" y="0"/>
                </a:lnTo>
                <a:lnTo>
                  <a:pt x="26" y="0"/>
                </a:lnTo>
                <a:lnTo>
                  <a:pt x="26" y="2"/>
                </a:lnTo>
                <a:lnTo>
                  <a:pt x="26" y="2"/>
                </a:lnTo>
                <a:lnTo>
                  <a:pt x="27" y="10"/>
                </a:lnTo>
                <a:lnTo>
                  <a:pt x="30" y="16"/>
                </a:lnTo>
                <a:lnTo>
                  <a:pt x="30" y="16"/>
                </a:lnTo>
                <a:lnTo>
                  <a:pt x="30" y="21"/>
                </a:lnTo>
                <a:lnTo>
                  <a:pt x="30" y="23"/>
                </a:lnTo>
                <a:lnTo>
                  <a:pt x="28" y="23"/>
                </a:lnTo>
                <a:lnTo>
                  <a:pt x="28" y="23"/>
                </a:lnTo>
                <a:lnTo>
                  <a:pt x="25" y="19"/>
                </a:lnTo>
                <a:lnTo>
                  <a:pt x="22" y="17"/>
                </a:lnTo>
                <a:lnTo>
                  <a:pt x="20" y="17"/>
                </a:lnTo>
                <a:lnTo>
                  <a:pt x="20" y="17"/>
                </a:lnTo>
                <a:lnTo>
                  <a:pt x="12" y="17"/>
                </a:lnTo>
                <a:lnTo>
                  <a:pt x="7" y="17"/>
                </a:lnTo>
                <a:lnTo>
                  <a:pt x="4" y="16"/>
                </a:lnTo>
                <a:lnTo>
                  <a:pt x="4" y="16"/>
                </a:lnTo>
                <a:lnTo>
                  <a:pt x="1" y="14"/>
                </a:lnTo>
                <a:lnTo>
                  <a:pt x="0" y="16"/>
                </a:lnTo>
                <a:lnTo>
                  <a:pt x="0" y="18"/>
                </a:lnTo>
                <a:lnTo>
                  <a:pt x="1" y="22"/>
                </a:lnTo>
                <a:lnTo>
                  <a:pt x="1" y="22"/>
                </a:lnTo>
                <a:lnTo>
                  <a:pt x="4" y="27"/>
                </a:lnTo>
                <a:lnTo>
                  <a:pt x="6" y="35"/>
                </a:lnTo>
                <a:lnTo>
                  <a:pt x="7" y="44"/>
                </a:lnTo>
                <a:lnTo>
                  <a:pt x="7" y="53"/>
                </a:lnTo>
                <a:lnTo>
                  <a:pt x="7" y="53"/>
                </a:lnTo>
                <a:lnTo>
                  <a:pt x="7" y="61"/>
                </a:lnTo>
                <a:lnTo>
                  <a:pt x="7" y="70"/>
                </a:lnTo>
                <a:lnTo>
                  <a:pt x="7" y="78"/>
                </a:lnTo>
                <a:lnTo>
                  <a:pt x="7" y="85"/>
                </a:lnTo>
                <a:lnTo>
                  <a:pt x="7" y="85"/>
                </a:lnTo>
                <a:lnTo>
                  <a:pt x="5" y="99"/>
                </a:lnTo>
                <a:lnTo>
                  <a:pt x="4" y="108"/>
                </a:lnTo>
                <a:lnTo>
                  <a:pt x="3" y="114"/>
                </a:lnTo>
                <a:lnTo>
                  <a:pt x="3" y="114"/>
                </a:lnTo>
                <a:lnTo>
                  <a:pt x="3" y="118"/>
                </a:lnTo>
                <a:lnTo>
                  <a:pt x="3" y="122"/>
                </a:lnTo>
                <a:lnTo>
                  <a:pt x="5" y="129"/>
                </a:lnTo>
                <a:lnTo>
                  <a:pt x="5" y="129"/>
                </a:lnTo>
                <a:lnTo>
                  <a:pt x="6" y="134"/>
                </a:lnTo>
                <a:lnTo>
                  <a:pt x="6" y="141"/>
                </a:lnTo>
                <a:lnTo>
                  <a:pt x="6" y="141"/>
                </a:lnTo>
                <a:lnTo>
                  <a:pt x="5" y="156"/>
                </a:lnTo>
                <a:lnTo>
                  <a:pt x="6" y="163"/>
                </a:lnTo>
                <a:lnTo>
                  <a:pt x="7" y="168"/>
                </a:lnTo>
                <a:lnTo>
                  <a:pt x="7" y="168"/>
                </a:lnTo>
                <a:lnTo>
                  <a:pt x="12" y="176"/>
                </a:lnTo>
                <a:lnTo>
                  <a:pt x="15" y="179"/>
                </a:lnTo>
                <a:lnTo>
                  <a:pt x="16" y="184"/>
                </a:lnTo>
                <a:lnTo>
                  <a:pt x="16" y="184"/>
                </a:lnTo>
                <a:lnTo>
                  <a:pt x="17" y="192"/>
                </a:lnTo>
                <a:lnTo>
                  <a:pt x="20" y="198"/>
                </a:lnTo>
                <a:lnTo>
                  <a:pt x="20" y="198"/>
                </a:lnTo>
                <a:lnTo>
                  <a:pt x="26" y="205"/>
                </a:lnTo>
                <a:lnTo>
                  <a:pt x="28" y="210"/>
                </a:lnTo>
                <a:lnTo>
                  <a:pt x="31" y="215"/>
                </a:lnTo>
                <a:lnTo>
                  <a:pt x="31" y="215"/>
                </a:lnTo>
                <a:lnTo>
                  <a:pt x="33" y="223"/>
                </a:lnTo>
                <a:lnTo>
                  <a:pt x="35" y="226"/>
                </a:lnTo>
                <a:lnTo>
                  <a:pt x="38" y="230"/>
                </a:lnTo>
                <a:lnTo>
                  <a:pt x="38" y="230"/>
                </a:lnTo>
                <a:lnTo>
                  <a:pt x="41" y="234"/>
                </a:lnTo>
                <a:lnTo>
                  <a:pt x="43" y="239"/>
                </a:lnTo>
                <a:lnTo>
                  <a:pt x="46" y="245"/>
                </a:lnTo>
                <a:lnTo>
                  <a:pt x="49" y="250"/>
                </a:lnTo>
                <a:lnTo>
                  <a:pt x="49" y="250"/>
                </a:lnTo>
                <a:lnTo>
                  <a:pt x="55" y="258"/>
                </a:lnTo>
                <a:lnTo>
                  <a:pt x="58" y="261"/>
                </a:lnTo>
                <a:lnTo>
                  <a:pt x="60" y="264"/>
                </a:lnTo>
                <a:lnTo>
                  <a:pt x="60" y="264"/>
                </a:lnTo>
                <a:lnTo>
                  <a:pt x="62" y="267"/>
                </a:lnTo>
                <a:lnTo>
                  <a:pt x="65" y="267"/>
                </a:lnTo>
                <a:lnTo>
                  <a:pt x="70" y="268"/>
                </a:lnTo>
                <a:lnTo>
                  <a:pt x="75" y="269"/>
                </a:lnTo>
                <a:lnTo>
                  <a:pt x="75" y="269"/>
                </a:lnTo>
                <a:lnTo>
                  <a:pt x="79" y="272"/>
                </a:lnTo>
                <a:lnTo>
                  <a:pt x="83" y="272"/>
                </a:lnTo>
                <a:lnTo>
                  <a:pt x="90" y="274"/>
                </a:lnTo>
                <a:lnTo>
                  <a:pt x="90" y="274"/>
                </a:lnTo>
                <a:lnTo>
                  <a:pt x="92" y="276"/>
                </a:lnTo>
                <a:lnTo>
                  <a:pt x="94" y="277"/>
                </a:lnTo>
                <a:lnTo>
                  <a:pt x="96" y="282"/>
                </a:lnTo>
                <a:lnTo>
                  <a:pt x="96" y="282"/>
                </a:lnTo>
                <a:lnTo>
                  <a:pt x="107" y="304"/>
                </a:lnTo>
                <a:lnTo>
                  <a:pt x="138" y="299"/>
                </a:lnTo>
                <a:lnTo>
                  <a:pt x="188" y="324"/>
                </a:lnTo>
                <a:lnTo>
                  <a:pt x="224" y="324"/>
                </a:lnTo>
                <a:lnTo>
                  <a:pt x="228" y="315"/>
                </a:lnTo>
                <a:lnTo>
                  <a:pt x="250" y="315"/>
                </a:lnTo>
                <a:lnTo>
                  <a:pt x="250" y="315"/>
                </a:lnTo>
                <a:lnTo>
                  <a:pt x="251" y="317"/>
                </a:lnTo>
                <a:lnTo>
                  <a:pt x="257" y="322"/>
                </a:lnTo>
                <a:lnTo>
                  <a:pt x="257" y="322"/>
                </a:lnTo>
                <a:lnTo>
                  <a:pt x="261" y="326"/>
                </a:lnTo>
                <a:lnTo>
                  <a:pt x="266" y="331"/>
                </a:lnTo>
                <a:lnTo>
                  <a:pt x="275" y="343"/>
                </a:lnTo>
                <a:lnTo>
                  <a:pt x="275" y="343"/>
                </a:lnTo>
                <a:lnTo>
                  <a:pt x="281" y="348"/>
                </a:lnTo>
                <a:lnTo>
                  <a:pt x="288" y="353"/>
                </a:lnTo>
                <a:lnTo>
                  <a:pt x="296" y="358"/>
                </a:lnTo>
                <a:lnTo>
                  <a:pt x="299" y="359"/>
                </a:lnTo>
                <a:lnTo>
                  <a:pt x="299" y="359"/>
                </a:lnTo>
                <a:lnTo>
                  <a:pt x="300" y="357"/>
                </a:lnTo>
                <a:lnTo>
                  <a:pt x="302" y="353"/>
                </a:lnTo>
                <a:lnTo>
                  <a:pt x="303" y="349"/>
                </a:lnTo>
                <a:lnTo>
                  <a:pt x="305" y="348"/>
                </a:lnTo>
                <a:lnTo>
                  <a:pt x="305" y="348"/>
                </a:lnTo>
                <a:lnTo>
                  <a:pt x="309" y="348"/>
                </a:lnTo>
                <a:lnTo>
                  <a:pt x="315" y="351"/>
                </a:lnTo>
                <a:lnTo>
                  <a:pt x="323" y="353"/>
                </a:lnTo>
                <a:lnTo>
                  <a:pt x="328" y="357"/>
                </a:lnTo>
                <a:lnTo>
                  <a:pt x="328" y="357"/>
                </a:lnTo>
                <a:lnTo>
                  <a:pt x="331" y="360"/>
                </a:lnTo>
                <a:lnTo>
                  <a:pt x="334" y="367"/>
                </a:lnTo>
                <a:lnTo>
                  <a:pt x="337" y="373"/>
                </a:lnTo>
                <a:lnTo>
                  <a:pt x="341" y="376"/>
                </a:lnTo>
                <a:lnTo>
                  <a:pt x="341" y="376"/>
                </a:lnTo>
                <a:lnTo>
                  <a:pt x="344" y="380"/>
                </a:lnTo>
                <a:lnTo>
                  <a:pt x="346" y="385"/>
                </a:lnTo>
                <a:lnTo>
                  <a:pt x="348" y="390"/>
                </a:lnTo>
                <a:lnTo>
                  <a:pt x="351" y="394"/>
                </a:lnTo>
                <a:lnTo>
                  <a:pt x="351" y="394"/>
                </a:lnTo>
                <a:lnTo>
                  <a:pt x="355" y="396"/>
                </a:lnTo>
                <a:lnTo>
                  <a:pt x="361" y="399"/>
                </a:lnTo>
                <a:lnTo>
                  <a:pt x="379" y="404"/>
                </a:lnTo>
                <a:lnTo>
                  <a:pt x="379" y="404"/>
                </a:lnTo>
                <a:lnTo>
                  <a:pt x="379" y="397"/>
                </a:lnTo>
                <a:lnTo>
                  <a:pt x="378" y="391"/>
                </a:lnTo>
                <a:lnTo>
                  <a:pt x="378" y="391"/>
                </a:lnTo>
                <a:lnTo>
                  <a:pt x="378" y="386"/>
                </a:lnTo>
                <a:lnTo>
                  <a:pt x="379" y="383"/>
                </a:lnTo>
                <a:lnTo>
                  <a:pt x="380" y="378"/>
                </a:lnTo>
                <a:lnTo>
                  <a:pt x="380" y="378"/>
                </a:lnTo>
                <a:lnTo>
                  <a:pt x="378" y="375"/>
                </a:lnTo>
                <a:lnTo>
                  <a:pt x="379" y="374"/>
                </a:lnTo>
                <a:lnTo>
                  <a:pt x="382" y="373"/>
                </a:lnTo>
                <a:lnTo>
                  <a:pt x="382" y="373"/>
                </a:lnTo>
                <a:lnTo>
                  <a:pt x="385" y="372"/>
                </a:lnTo>
                <a:lnTo>
                  <a:pt x="388" y="368"/>
                </a:lnTo>
                <a:lnTo>
                  <a:pt x="389" y="365"/>
                </a:lnTo>
                <a:lnTo>
                  <a:pt x="393" y="363"/>
                </a:lnTo>
                <a:lnTo>
                  <a:pt x="393" y="363"/>
                </a:lnTo>
                <a:lnTo>
                  <a:pt x="401" y="359"/>
                </a:lnTo>
                <a:lnTo>
                  <a:pt x="406" y="357"/>
                </a:lnTo>
                <a:lnTo>
                  <a:pt x="409" y="353"/>
                </a:lnTo>
                <a:lnTo>
                  <a:pt x="409" y="353"/>
                </a:lnTo>
                <a:lnTo>
                  <a:pt x="410" y="351"/>
                </a:lnTo>
                <a:lnTo>
                  <a:pt x="410" y="348"/>
                </a:lnTo>
                <a:lnTo>
                  <a:pt x="410" y="348"/>
                </a:lnTo>
                <a:lnTo>
                  <a:pt x="414" y="348"/>
                </a:lnTo>
                <a:lnTo>
                  <a:pt x="414" y="348"/>
                </a:lnTo>
                <a:lnTo>
                  <a:pt x="417" y="351"/>
                </a:lnTo>
                <a:lnTo>
                  <a:pt x="420" y="351"/>
                </a:lnTo>
                <a:lnTo>
                  <a:pt x="426" y="349"/>
                </a:lnTo>
                <a:lnTo>
                  <a:pt x="426" y="349"/>
                </a:lnTo>
                <a:lnTo>
                  <a:pt x="435" y="348"/>
                </a:lnTo>
                <a:lnTo>
                  <a:pt x="443" y="348"/>
                </a:lnTo>
                <a:lnTo>
                  <a:pt x="443" y="348"/>
                </a:lnTo>
                <a:lnTo>
                  <a:pt x="448" y="347"/>
                </a:lnTo>
                <a:lnTo>
                  <a:pt x="451" y="347"/>
                </a:lnTo>
                <a:lnTo>
                  <a:pt x="452" y="347"/>
                </a:lnTo>
                <a:lnTo>
                  <a:pt x="452" y="347"/>
                </a:lnTo>
                <a:lnTo>
                  <a:pt x="457" y="349"/>
                </a:lnTo>
                <a:lnTo>
                  <a:pt x="459" y="351"/>
                </a:lnTo>
                <a:lnTo>
                  <a:pt x="462" y="352"/>
                </a:lnTo>
                <a:lnTo>
                  <a:pt x="462" y="352"/>
                </a:lnTo>
                <a:lnTo>
                  <a:pt x="463" y="354"/>
                </a:lnTo>
                <a:lnTo>
                  <a:pt x="464" y="356"/>
                </a:lnTo>
                <a:lnTo>
                  <a:pt x="467" y="356"/>
                </a:lnTo>
                <a:lnTo>
                  <a:pt x="469" y="354"/>
                </a:lnTo>
                <a:lnTo>
                  <a:pt x="469" y="354"/>
                </a:lnTo>
                <a:lnTo>
                  <a:pt x="474" y="351"/>
                </a:lnTo>
                <a:lnTo>
                  <a:pt x="481" y="347"/>
                </a:lnTo>
                <a:lnTo>
                  <a:pt x="481" y="347"/>
                </a:lnTo>
                <a:lnTo>
                  <a:pt x="486" y="344"/>
                </a:lnTo>
                <a:lnTo>
                  <a:pt x="490" y="342"/>
                </a:lnTo>
                <a:lnTo>
                  <a:pt x="493" y="340"/>
                </a:lnTo>
                <a:lnTo>
                  <a:pt x="496" y="338"/>
                </a:lnTo>
                <a:lnTo>
                  <a:pt x="496" y="338"/>
                </a:lnTo>
                <a:lnTo>
                  <a:pt x="502" y="338"/>
                </a:lnTo>
                <a:lnTo>
                  <a:pt x="506" y="337"/>
                </a:lnTo>
                <a:lnTo>
                  <a:pt x="506" y="337"/>
                </a:lnTo>
                <a:lnTo>
                  <a:pt x="507" y="337"/>
                </a:lnTo>
                <a:lnTo>
                  <a:pt x="507" y="338"/>
                </a:lnTo>
                <a:lnTo>
                  <a:pt x="509" y="338"/>
                </a:lnTo>
                <a:lnTo>
                  <a:pt x="511" y="338"/>
                </a:lnTo>
                <a:lnTo>
                  <a:pt x="511" y="338"/>
                </a:lnTo>
                <a:lnTo>
                  <a:pt x="517" y="337"/>
                </a:lnTo>
                <a:lnTo>
                  <a:pt x="518" y="337"/>
                </a:lnTo>
                <a:lnTo>
                  <a:pt x="522" y="338"/>
                </a:lnTo>
                <a:lnTo>
                  <a:pt x="522" y="338"/>
                </a:lnTo>
                <a:lnTo>
                  <a:pt x="526" y="340"/>
                </a:lnTo>
                <a:lnTo>
                  <a:pt x="528" y="338"/>
                </a:lnTo>
                <a:lnTo>
                  <a:pt x="529" y="338"/>
                </a:lnTo>
                <a:lnTo>
                  <a:pt x="532" y="338"/>
                </a:lnTo>
                <a:lnTo>
                  <a:pt x="532" y="338"/>
                </a:lnTo>
                <a:lnTo>
                  <a:pt x="538" y="342"/>
                </a:lnTo>
                <a:lnTo>
                  <a:pt x="542" y="344"/>
                </a:lnTo>
                <a:lnTo>
                  <a:pt x="545" y="346"/>
                </a:lnTo>
                <a:lnTo>
                  <a:pt x="545" y="346"/>
                </a:lnTo>
                <a:lnTo>
                  <a:pt x="552" y="346"/>
                </a:lnTo>
                <a:lnTo>
                  <a:pt x="553" y="344"/>
                </a:lnTo>
                <a:lnTo>
                  <a:pt x="555" y="343"/>
                </a:lnTo>
                <a:lnTo>
                  <a:pt x="555" y="343"/>
                </a:lnTo>
                <a:lnTo>
                  <a:pt x="558" y="340"/>
                </a:lnTo>
                <a:lnTo>
                  <a:pt x="559" y="338"/>
                </a:lnTo>
                <a:lnTo>
                  <a:pt x="561" y="341"/>
                </a:lnTo>
                <a:lnTo>
                  <a:pt x="561" y="341"/>
                </a:lnTo>
                <a:lnTo>
                  <a:pt x="568" y="349"/>
                </a:lnTo>
                <a:lnTo>
                  <a:pt x="570" y="353"/>
                </a:lnTo>
                <a:lnTo>
                  <a:pt x="573" y="356"/>
                </a:lnTo>
                <a:lnTo>
                  <a:pt x="573" y="356"/>
                </a:lnTo>
                <a:lnTo>
                  <a:pt x="574" y="357"/>
                </a:lnTo>
                <a:lnTo>
                  <a:pt x="575" y="359"/>
                </a:lnTo>
                <a:lnTo>
                  <a:pt x="577" y="365"/>
                </a:lnTo>
                <a:lnTo>
                  <a:pt x="577" y="378"/>
                </a:lnTo>
                <a:lnTo>
                  <a:pt x="577" y="378"/>
                </a:lnTo>
                <a:lnTo>
                  <a:pt x="579" y="381"/>
                </a:lnTo>
                <a:lnTo>
                  <a:pt x="581" y="386"/>
                </a:lnTo>
                <a:lnTo>
                  <a:pt x="582" y="391"/>
                </a:lnTo>
                <a:lnTo>
                  <a:pt x="585" y="392"/>
                </a:lnTo>
                <a:lnTo>
                  <a:pt x="585" y="392"/>
                </a:lnTo>
                <a:lnTo>
                  <a:pt x="586" y="390"/>
                </a:lnTo>
                <a:lnTo>
                  <a:pt x="586" y="390"/>
                </a:lnTo>
                <a:lnTo>
                  <a:pt x="587" y="391"/>
                </a:lnTo>
                <a:lnTo>
                  <a:pt x="587" y="391"/>
                </a:lnTo>
                <a:lnTo>
                  <a:pt x="590" y="397"/>
                </a:lnTo>
                <a:lnTo>
                  <a:pt x="592" y="402"/>
                </a:lnTo>
                <a:lnTo>
                  <a:pt x="595" y="406"/>
                </a:lnTo>
                <a:lnTo>
                  <a:pt x="595" y="406"/>
                </a:lnTo>
                <a:lnTo>
                  <a:pt x="598" y="411"/>
                </a:lnTo>
                <a:lnTo>
                  <a:pt x="602" y="415"/>
                </a:lnTo>
                <a:lnTo>
                  <a:pt x="602" y="415"/>
                </a:lnTo>
                <a:lnTo>
                  <a:pt x="606" y="421"/>
                </a:lnTo>
                <a:lnTo>
                  <a:pt x="608" y="422"/>
                </a:lnTo>
                <a:lnTo>
                  <a:pt x="609" y="422"/>
                </a:lnTo>
                <a:lnTo>
                  <a:pt x="611" y="421"/>
                </a:lnTo>
                <a:lnTo>
                  <a:pt x="611" y="421"/>
                </a:lnTo>
                <a:lnTo>
                  <a:pt x="612" y="416"/>
                </a:lnTo>
                <a:lnTo>
                  <a:pt x="612" y="408"/>
                </a:lnTo>
                <a:lnTo>
                  <a:pt x="612" y="395"/>
                </a:lnTo>
                <a:lnTo>
                  <a:pt x="612" y="395"/>
                </a:lnTo>
                <a:lnTo>
                  <a:pt x="611" y="388"/>
                </a:lnTo>
                <a:lnTo>
                  <a:pt x="608" y="378"/>
                </a:lnTo>
                <a:lnTo>
                  <a:pt x="606" y="368"/>
                </a:lnTo>
                <a:lnTo>
                  <a:pt x="602" y="360"/>
                </a:lnTo>
                <a:lnTo>
                  <a:pt x="602" y="360"/>
                </a:lnTo>
                <a:lnTo>
                  <a:pt x="598" y="354"/>
                </a:lnTo>
                <a:lnTo>
                  <a:pt x="595" y="347"/>
                </a:lnTo>
                <a:lnTo>
                  <a:pt x="592" y="340"/>
                </a:lnTo>
                <a:lnTo>
                  <a:pt x="592" y="336"/>
                </a:lnTo>
                <a:lnTo>
                  <a:pt x="592" y="332"/>
                </a:lnTo>
                <a:lnTo>
                  <a:pt x="592" y="332"/>
                </a:lnTo>
                <a:lnTo>
                  <a:pt x="596" y="319"/>
                </a:lnTo>
                <a:lnTo>
                  <a:pt x="600" y="310"/>
                </a:lnTo>
                <a:lnTo>
                  <a:pt x="600" y="310"/>
                </a:lnTo>
                <a:lnTo>
                  <a:pt x="602" y="306"/>
                </a:lnTo>
                <a:lnTo>
                  <a:pt x="606" y="305"/>
                </a:lnTo>
                <a:lnTo>
                  <a:pt x="612" y="301"/>
                </a:lnTo>
                <a:lnTo>
                  <a:pt x="612" y="301"/>
                </a:lnTo>
                <a:lnTo>
                  <a:pt x="622" y="298"/>
                </a:lnTo>
                <a:lnTo>
                  <a:pt x="622" y="298"/>
                </a:lnTo>
                <a:lnTo>
                  <a:pt x="624" y="294"/>
                </a:lnTo>
                <a:lnTo>
                  <a:pt x="627" y="289"/>
                </a:lnTo>
                <a:lnTo>
                  <a:pt x="630" y="282"/>
                </a:lnTo>
                <a:lnTo>
                  <a:pt x="630" y="282"/>
                </a:lnTo>
                <a:lnTo>
                  <a:pt x="635" y="282"/>
                </a:lnTo>
                <a:lnTo>
                  <a:pt x="639" y="282"/>
                </a:lnTo>
                <a:lnTo>
                  <a:pt x="641" y="282"/>
                </a:lnTo>
                <a:lnTo>
                  <a:pt x="641" y="282"/>
                </a:lnTo>
                <a:lnTo>
                  <a:pt x="645" y="279"/>
                </a:lnTo>
                <a:lnTo>
                  <a:pt x="648" y="274"/>
                </a:lnTo>
                <a:lnTo>
                  <a:pt x="654" y="267"/>
                </a:lnTo>
                <a:lnTo>
                  <a:pt x="654" y="267"/>
                </a:lnTo>
                <a:lnTo>
                  <a:pt x="656" y="266"/>
                </a:lnTo>
                <a:lnTo>
                  <a:pt x="660" y="266"/>
                </a:lnTo>
                <a:lnTo>
                  <a:pt x="662" y="264"/>
                </a:lnTo>
                <a:lnTo>
                  <a:pt x="664" y="264"/>
                </a:lnTo>
                <a:lnTo>
                  <a:pt x="664" y="263"/>
                </a:lnTo>
                <a:lnTo>
                  <a:pt x="664" y="263"/>
                </a:lnTo>
                <a:lnTo>
                  <a:pt x="662" y="258"/>
                </a:lnTo>
                <a:lnTo>
                  <a:pt x="664" y="256"/>
                </a:lnTo>
                <a:lnTo>
                  <a:pt x="665" y="255"/>
                </a:lnTo>
                <a:lnTo>
                  <a:pt x="665" y="255"/>
                </a:lnTo>
                <a:lnTo>
                  <a:pt x="667" y="255"/>
                </a:lnTo>
                <a:lnTo>
                  <a:pt x="669" y="253"/>
                </a:lnTo>
                <a:lnTo>
                  <a:pt x="671" y="250"/>
                </a:lnTo>
                <a:lnTo>
                  <a:pt x="671" y="250"/>
                </a:lnTo>
                <a:lnTo>
                  <a:pt x="671" y="242"/>
                </a:lnTo>
                <a:lnTo>
                  <a:pt x="671" y="237"/>
                </a:lnTo>
                <a:lnTo>
                  <a:pt x="670" y="235"/>
                </a:lnTo>
                <a:lnTo>
                  <a:pt x="670" y="235"/>
                </a:lnTo>
                <a:lnTo>
                  <a:pt x="665" y="229"/>
                </a:lnTo>
                <a:lnTo>
                  <a:pt x="664" y="226"/>
                </a:lnTo>
                <a:lnTo>
                  <a:pt x="662" y="224"/>
                </a:lnTo>
                <a:lnTo>
                  <a:pt x="662" y="224"/>
                </a:lnTo>
                <a:lnTo>
                  <a:pt x="664" y="219"/>
                </a:lnTo>
                <a:lnTo>
                  <a:pt x="665" y="216"/>
                </a:lnTo>
                <a:lnTo>
                  <a:pt x="665" y="214"/>
                </a:lnTo>
                <a:lnTo>
                  <a:pt x="665" y="214"/>
                </a:lnTo>
                <a:lnTo>
                  <a:pt x="665" y="211"/>
                </a:lnTo>
                <a:lnTo>
                  <a:pt x="665" y="209"/>
                </a:lnTo>
                <a:lnTo>
                  <a:pt x="666" y="208"/>
                </a:lnTo>
                <a:lnTo>
                  <a:pt x="667" y="208"/>
                </a:lnTo>
                <a:lnTo>
                  <a:pt x="667" y="208"/>
                </a:lnTo>
                <a:lnTo>
                  <a:pt x="670" y="211"/>
                </a:lnTo>
                <a:lnTo>
                  <a:pt x="671" y="214"/>
                </a:lnTo>
                <a:lnTo>
                  <a:pt x="671" y="215"/>
                </a:lnTo>
                <a:lnTo>
                  <a:pt x="671" y="215"/>
                </a:lnTo>
                <a:lnTo>
                  <a:pt x="670" y="220"/>
                </a:lnTo>
                <a:lnTo>
                  <a:pt x="670" y="223"/>
                </a:lnTo>
                <a:lnTo>
                  <a:pt x="671" y="221"/>
                </a:lnTo>
                <a:lnTo>
                  <a:pt x="671" y="221"/>
                </a:lnTo>
                <a:lnTo>
                  <a:pt x="676" y="218"/>
                </a:lnTo>
                <a:lnTo>
                  <a:pt x="677" y="216"/>
                </a:lnTo>
                <a:lnTo>
                  <a:pt x="678" y="215"/>
                </a:lnTo>
                <a:lnTo>
                  <a:pt x="678" y="215"/>
                </a:lnTo>
                <a:lnTo>
                  <a:pt x="680" y="207"/>
                </a:lnTo>
                <a:lnTo>
                  <a:pt x="681" y="203"/>
                </a:lnTo>
                <a:lnTo>
                  <a:pt x="683" y="199"/>
                </a:lnTo>
                <a:lnTo>
                  <a:pt x="683" y="199"/>
                </a:lnTo>
                <a:lnTo>
                  <a:pt x="683" y="198"/>
                </a:lnTo>
                <a:lnTo>
                  <a:pt x="683" y="197"/>
                </a:lnTo>
                <a:lnTo>
                  <a:pt x="682" y="194"/>
                </a:lnTo>
                <a:lnTo>
                  <a:pt x="681" y="192"/>
                </a:lnTo>
                <a:lnTo>
                  <a:pt x="680" y="191"/>
                </a:lnTo>
                <a:lnTo>
                  <a:pt x="681" y="191"/>
                </a:lnTo>
                <a:lnTo>
                  <a:pt x="681" y="191"/>
                </a:lnTo>
                <a:lnTo>
                  <a:pt x="682" y="189"/>
                </a:lnTo>
                <a:lnTo>
                  <a:pt x="683" y="189"/>
                </a:lnTo>
                <a:lnTo>
                  <a:pt x="686" y="188"/>
                </a:lnTo>
                <a:lnTo>
                  <a:pt x="688" y="187"/>
                </a:lnTo>
                <a:lnTo>
                  <a:pt x="688" y="187"/>
                </a:lnTo>
                <a:lnTo>
                  <a:pt x="694" y="178"/>
                </a:lnTo>
                <a:lnTo>
                  <a:pt x="697" y="175"/>
                </a:lnTo>
                <a:lnTo>
                  <a:pt x="697" y="171"/>
                </a:lnTo>
                <a:lnTo>
                  <a:pt x="697" y="171"/>
                </a:lnTo>
                <a:lnTo>
                  <a:pt x="696" y="167"/>
                </a:lnTo>
                <a:lnTo>
                  <a:pt x="697" y="165"/>
                </a:lnTo>
                <a:lnTo>
                  <a:pt x="698" y="163"/>
                </a:lnTo>
                <a:lnTo>
                  <a:pt x="698" y="163"/>
                </a:lnTo>
                <a:lnTo>
                  <a:pt x="705" y="161"/>
                </a:lnTo>
                <a:lnTo>
                  <a:pt x="708" y="161"/>
                </a:lnTo>
                <a:lnTo>
                  <a:pt x="709" y="160"/>
                </a:lnTo>
                <a:lnTo>
                  <a:pt x="709" y="160"/>
                </a:lnTo>
                <a:lnTo>
                  <a:pt x="710" y="157"/>
                </a:lnTo>
                <a:lnTo>
                  <a:pt x="712" y="156"/>
                </a:lnTo>
                <a:lnTo>
                  <a:pt x="713" y="155"/>
                </a:lnTo>
                <a:lnTo>
                  <a:pt x="713" y="155"/>
                </a:lnTo>
                <a:lnTo>
                  <a:pt x="717" y="157"/>
                </a:lnTo>
                <a:lnTo>
                  <a:pt x="720" y="157"/>
                </a:lnTo>
                <a:lnTo>
                  <a:pt x="723" y="157"/>
                </a:lnTo>
                <a:lnTo>
                  <a:pt x="723" y="157"/>
                </a:lnTo>
                <a:lnTo>
                  <a:pt x="726" y="155"/>
                </a:lnTo>
                <a:lnTo>
                  <a:pt x="731" y="152"/>
                </a:lnTo>
                <a:lnTo>
                  <a:pt x="736" y="149"/>
                </a:lnTo>
                <a:lnTo>
                  <a:pt x="741" y="147"/>
                </a:lnTo>
                <a:lnTo>
                  <a:pt x="741" y="147"/>
                </a:lnTo>
                <a:lnTo>
                  <a:pt x="749" y="146"/>
                </a:lnTo>
                <a:lnTo>
                  <a:pt x="750" y="145"/>
                </a:lnTo>
                <a:lnTo>
                  <a:pt x="750" y="144"/>
                </a:lnTo>
                <a:lnTo>
                  <a:pt x="750" y="144"/>
                </a:lnTo>
                <a:lnTo>
                  <a:pt x="749" y="143"/>
                </a:lnTo>
                <a:lnTo>
                  <a:pt x="746" y="141"/>
                </a:lnTo>
                <a:lnTo>
                  <a:pt x="744" y="140"/>
                </a:lnTo>
                <a:lnTo>
                  <a:pt x="742" y="139"/>
                </a:lnTo>
                <a:lnTo>
                  <a:pt x="742" y="139"/>
                </a:lnTo>
                <a:lnTo>
                  <a:pt x="741" y="136"/>
                </a:lnTo>
                <a:lnTo>
                  <a:pt x="741" y="133"/>
                </a:lnTo>
                <a:lnTo>
                  <a:pt x="741" y="129"/>
                </a:lnTo>
                <a:lnTo>
                  <a:pt x="741" y="125"/>
                </a:lnTo>
                <a:lnTo>
                  <a:pt x="741" y="125"/>
                </a:lnTo>
                <a:lnTo>
                  <a:pt x="741" y="122"/>
                </a:lnTo>
                <a:lnTo>
                  <a:pt x="742" y="118"/>
                </a:lnTo>
                <a:lnTo>
                  <a:pt x="745" y="113"/>
                </a:lnTo>
                <a:lnTo>
                  <a:pt x="749" y="111"/>
                </a:lnTo>
                <a:lnTo>
                  <a:pt x="749" y="111"/>
                </a:lnTo>
                <a:lnTo>
                  <a:pt x="757" y="104"/>
                </a:lnTo>
                <a:lnTo>
                  <a:pt x="765" y="99"/>
                </a:lnTo>
                <a:lnTo>
                  <a:pt x="765" y="99"/>
                </a:lnTo>
                <a:lnTo>
                  <a:pt x="769" y="96"/>
                </a:lnTo>
                <a:lnTo>
                  <a:pt x="773" y="96"/>
                </a:lnTo>
                <a:lnTo>
                  <a:pt x="773" y="96"/>
                </a:lnTo>
                <a:lnTo>
                  <a:pt x="778" y="95"/>
                </a:lnTo>
                <a:lnTo>
                  <a:pt x="784" y="91"/>
                </a:lnTo>
                <a:lnTo>
                  <a:pt x="790" y="87"/>
                </a:lnTo>
                <a:lnTo>
                  <a:pt x="792" y="85"/>
                </a:lnTo>
                <a:lnTo>
                  <a:pt x="792" y="85"/>
                </a:lnTo>
                <a:lnTo>
                  <a:pt x="792" y="83"/>
                </a:lnTo>
                <a:lnTo>
                  <a:pt x="789" y="82"/>
                </a:lnTo>
                <a:lnTo>
                  <a:pt x="789" y="81"/>
                </a:lnTo>
                <a:lnTo>
                  <a:pt x="792" y="80"/>
                </a:lnTo>
                <a:lnTo>
                  <a:pt x="792" y="80"/>
                </a:lnTo>
                <a:lnTo>
                  <a:pt x="787" y="76"/>
                </a:lnTo>
                <a:lnTo>
                  <a:pt x="786" y="72"/>
                </a:lnTo>
                <a:close/>
                <a:moveTo>
                  <a:pt x="172" y="157"/>
                </a:moveTo>
                <a:lnTo>
                  <a:pt x="172" y="157"/>
                </a:lnTo>
                <a:lnTo>
                  <a:pt x="171" y="159"/>
                </a:lnTo>
                <a:lnTo>
                  <a:pt x="169" y="160"/>
                </a:lnTo>
                <a:lnTo>
                  <a:pt x="166" y="161"/>
                </a:lnTo>
                <a:lnTo>
                  <a:pt x="166" y="161"/>
                </a:lnTo>
                <a:lnTo>
                  <a:pt x="161" y="155"/>
                </a:lnTo>
                <a:lnTo>
                  <a:pt x="159" y="151"/>
                </a:lnTo>
                <a:lnTo>
                  <a:pt x="159" y="151"/>
                </a:lnTo>
                <a:lnTo>
                  <a:pt x="159" y="145"/>
                </a:lnTo>
                <a:lnTo>
                  <a:pt x="159" y="144"/>
                </a:lnTo>
                <a:lnTo>
                  <a:pt x="161" y="143"/>
                </a:lnTo>
                <a:lnTo>
                  <a:pt x="161" y="143"/>
                </a:lnTo>
                <a:lnTo>
                  <a:pt x="163" y="143"/>
                </a:lnTo>
                <a:lnTo>
                  <a:pt x="163" y="144"/>
                </a:lnTo>
                <a:lnTo>
                  <a:pt x="164" y="149"/>
                </a:lnTo>
                <a:lnTo>
                  <a:pt x="164" y="149"/>
                </a:lnTo>
                <a:lnTo>
                  <a:pt x="166" y="151"/>
                </a:lnTo>
                <a:lnTo>
                  <a:pt x="166" y="152"/>
                </a:lnTo>
                <a:lnTo>
                  <a:pt x="167" y="151"/>
                </a:lnTo>
                <a:lnTo>
                  <a:pt x="167" y="151"/>
                </a:lnTo>
                <a:lnTo>
                  <a:pt x="167" y="147"/>
                </a:lnTo>
                <a:lnTo>
                  <a:pt x="169" y="146"/>
                </a:lnTo>
                <a:lnTo>
                  <a:pt x="169" y="147"/>
                </a:lnTo>
                <a:lnTo>
                  <a:pt x="169" y="147"/>
                </a:lnTo>
                <a:lnTo>
                  <a:pt x="171" y="152"/>
                </a:lnTo>
                <a:lnTo>
                  <a:pt x="172" y="155"/>
                </a:lnTo>
                <a:lnTo>
                  <a:pt x="172" y="157"/>
                </a:lnTo>
                <a:close/>
                <a:moveTo>
                  <a:pt x="197" y="223"/>
                </a:moveTo>
                <a:lnTo>
                  <a:pt x="197" y="223"/>
                </a:lnTo>
                <a:lnTo>
                  <a:pt x="196" y="224"/>
                </a:lnTo>
                <a:lnTo>
                  <a:pt x="195" y="225"/>
                </a:lnTo>
                <a:lnTo>
                  <a:pt x="191" y="226"/>
                </a:lnTo>
                <a:lnTo>
                  <a:pt x="191" y="226"/>
                </a:lnTo>
                <a:lnTo>
                  <a:pt x="188" y="227"/>
                </a:lnTo>
                <a:lnTo>
                  <a:pt x="186" y="229"/>
                </a:lnTo>
                <a:lnTo>
                  <a:pt x="184" y="230"/>
                </a:lnTo>
                <a:lnTo>
                  <a:pt x="182" y="230"/>
                </a:lnTo>
                <a:lnTo>
                  <a:pt x="182" y="230"/>
                </a:lnTo>
                <a:lnTo>
                  <a:pt x="184" y="227"/>
                </a:lnTo>
                <a:lnTo>
                  <a:pt x="188" y="223"/>
                </a:lnTo>
                <a:lnTo>
                  <a:pt x="197" y="215"/>
                </a:lnTo>
                <a:lnTo>
                  <a:pt x="197" y="215"/>
                </a:lnTo>
                <a:lnTo>
                  <a:pt x="198" y="215"/>
                </a:lnTo>
                <a:lnTo>
                  <a:pt x="198" y="218"/>
                </a:lnTo>
                <a:lnTo>
                  <a:pt x="197" y="223"/>
                </a:lnTo>
                <a:close/>
                <a:moveTo>
                  <a:pt x="249" y="29"/>
                </a:moveTo>
                <a:lnTo>
                  <a:pt x="249" y="29"/>
                </a:lnTo>
                <a:lnTo>
                  <a:pt x="245" y="30"/>
                </a:lnTo>
                <a:lnTo>
                  <a:pt x="241" y="30"/>
                </a:lnTo>
                <a:lnTo>
                  <a:pt x="239" y="29"/>
                </a:lnTo>
                <a:lnTo>
                  <a:pt x="238" y="30"/>
                </a:lnTo>
                <a:lnTo>
                  <a:pt x="238" y="30"/>
                </a:lnTo>
                <a:lnTo>
                  <a:pt x="234" y="32"/>
                </a:lnTo>
                <a:lnTo>
                  <a:pt x="230" y="33"/>
                </a:lnTo>
                <a:lnTo>
                  <a:pt x="230" y="33"/>
                </a:lnTo>
                <a:lnTo>
                  <a:pt x="229" y="32"/>
                </a:lnTo>
                <a:lnTo>
                  <a:pt x="228" y="30"/>
                </a:lnTo>
                <a:lnTo>
                  <a:pt x="227" y="29"/>
                </a:lnTo>
                <a:lnTo>
                  <a:pt x="223" y="29"/>
                </a:lnTo>
                <a:lnTo>
                  <a:pt x="223" y="29"/>
                </a:lnTo>
                <a:lnTo>
                  <a:pt x="220" y="28"/>
                </a:lnTo>
                <a:lnTo>
                  <a:pt x="219" y="27"/>
                </a:lnTo>
                <a:lnTo>
                  <a:pt x="220" y="26"/>
                </a:lnTo>
                <a:lnTo>
                  <a:pt x="222" y="26"/>
                </a:lnTo>
                <a:lnTo>
                  <a:pt x="222" y="26"/>
                </a:lnTo>
                <a:lnTo>
                  <a:pt x="229" y="26"/>
                </a:lnTo>
                <a:lnTo>
                  <a:pt x="235" y="26"/>
                </a:lnTo>
                <a:lnTo>
                  <a:pt x="235" y="26"/>
                </a:lnTo>
                <a:lnTo>
                  <a:pt x="246" y="26"/>
                </a:lnTo>
                <a:lnTo>
                  <a:pt x="250" y="27"/>
                </a:lnTo>
                <a:lnTo>
                  <a:pt x="250" y="28"/>
                </a:lnTo>
                <a:lnTo>
                  <a:pt x="249" y="2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6" name="Freeform 912"/>
          <p:cNvSpPr>
            <a:spLocks/>
          </p:cNvSpPr>
          <p:nvPr/>
        </p:nvSpPr>
        <p:spPr bwMode="gray">
          <a:xfrm>
            <a:off x="7933257" y="4159541"/>
            <a:ext cx="245096" cy="87395"/>
          </a:xfrm>
          <a:custGeom>
            <a:avLst/>
            <a:gdLst>
              <a:gd name="T0" fmla="*/ 109 w 145"/>
              <a:gd name="T1" fmla="*/ 51 h 51"/>
              <a:gd name="T2" fmla="*/ 107 w 145"/>
              <a:gd name="T3" fmla="*/ 51 h 51"/>
              <a:gd name="T4" fmla="*/ 96 w 145"/>
              <a:gd name="T5" fmla="*/ 50 h 51"/>
              <a:gd name="T6" fmla="*/ 96 w 145"/>
              <a:gd name="T7" fmla="*/ 48 h 51"/>
              <a:gd name="T8" fmla="*/ 102 w 145"/>
              <a:gd name="T9" fmla="*/ 44 h 51"/>
              <a:gd name="T10" fmla="*/ 101 w 145"/>
              <a:gd name="T11" fmla="*/ 41 h 51"/>
              <a:gd name="T12" fmla="*/ 99 w 145"/>
              <a:gd name="T13" fmla="*/ 40 h 51"/>
              <a:gd name="T14" fmla="*/ 88 w 145"/>
              <a:gd name="T15" fmla="*/ 37 h 51"/>
              <a:gd name="T16" fmla="*/ 86 w 145"/>
              <a:gd name="T17" fmla="*/ 36 h 51"/>
              <a:gd name="T18" fmla="*/ 78 w 145"/>
              <a:gd name="T19" fmla="*/ 25 h 51"/>
              <a:gd name="T20" fmla="*/ 75 w 145"/>
              <a:gd name="T21" fmla="*/ 24 h 51"/>
              <a:gd name="T22" fmla="*/ 73 w 145"/>
              <a:gd name="T23" fmla="*/ 24 h 51"/>
              <a:gd name="T24" fmla="*/ 69 w 145"/>
              <a:gd name="T25" fmla="*/ 25 h 51"/>
              <a:gd name="T26" fmla="*/ 64 w 145"/>
              <a:gd name="T27" fmla="*/ 26 h 51"/>
              <a:gd name="T28" fmla="*/ 59 w 145"/>
              <a:gd name="T29" fmla="*/ 24 h 51"/>
              <a:gd name="T30" fmla="*/ 53 w 145"/>
              <a:gd name="T31" fmla="*/ 20 h 51"/>
              <a:gd name="T32" fmla="*/ 45 w 145"/>
              <a:gd name="T33" fmla="*/ 18 h 51"/>
              <a:gd name="T34" fmla="*/ 37 w 145"/>
              <a:gd name="T35" fmla="*/ 15 h 51"/>
              <a:gd name="T36" fmla="*/ 35 w 145"/>
              <a:gd name="T37" fmla="*/ 13 h 51"/>
              <a:gd name="T38" fmla="*/ 34 w 145"/>
              <a:gd name="T39" fmla="*/ 10 h 51"/>
              <a:gd name="T40" fmla="*/ 28 w 145"/>
              <a:gd name="T41" fmla="*/ 9 h 51"/>
              <a:gd name="T42" fmla="*/ 23 w 145"/>
              <a:gd name="T43" fmla="*/ 10 h 51"/>
              <a:gd name="T44" fmla="*/ 22 w 145"/>
              <a:gd name="T45" fmla="*/ 13 h 51"/>
              <a:gd name="T46" fmla="*/ 24 w 145"/>
              <a:gd name="T47" fmla="*/ 19 h 51"/>
              <a:gd name="T48" fmla="*/ 25 w 145"/>
              <a:gd name="T49" fmla="*/ 24 h 51"/>
              <a:gd name="T50" fmla="*/ 25 w 145"/>
              <a:gd name="T51" fmla="*/ 24 h 51"/>
              <a:gd name="T52" fmla="*/ 25 w 145"/>
              <a:gd name="T53" fmla="*/ 24 h 51"/>
              <a:gd name="T54" fmla="*/ 21 w 145"/>
              <a:gd name="T55" fmla="*/ 21 h 51"/>
              <a:gd name="T56" fmla="*/ 14 w 145"/>
              <a:gd name="T57" fmla="*/ 18 h 51"/>
              <a:gd name="T58" fmla="*/ 7 w 145"/>
              <a:gd name="T59" fmla="*/ 18 h 51"/>
              <a:gd name="T60" fmla="*/ 7 w 145"/>
              <a:gd name="T61" fmla="*/ 18 h 51"/>
              <a:gd name="T62" fmla="*/ 6 w 145"/>
              <a:gd name="T63" fmla="*/ 18 h 51"/>
              <a:gd name="T64" fmla="*/ 0 w 145"/>
              <a:gd name="T65" fmla="*/ 16 h 51"/>
              <a:gd name="T66" fmla="*/ 1 w 145"/>
              <a:gd name="T67" fmla="*/ 14 h 51"/>
              <a:gd name="T68" fmla="*/ 11 w 145"/>
              <a:gd name="T69" fmla="*/ 7 h 51"/>
              <a:gd name="T70" fmla="*/ 25 w 145"/>
              <a:gd name="T71" fmla="*/ 2 h 51"/>
              <a:gd name="T72" fmla="*/ 43 w 145"/>
              <a:gd name="T73" fmla="*/ 0 h 51"/>
              <a:gd name="T74" fmla="*/ 53 w 145"/>
              <a:gd name="T75" fmla="*/ 2 h 51"/>
              <a:gd name="T76" fmla="*/ 60 w 145"/>
              <a:gd name="T77" fmla="*/ 5 h 51"/>
              <a:gd name="T78" fmla="*/ 67 w 145"/>
              <a:gd name="T79" fmla="*/ 10 h 51"/>
              <a:gd name="T80" fmla="*/ 82 w 145"/>
              <a:gd name="T81" fmla="*/ 18 h 51"/>
              <a:gd name="T82" fmla="*/ 88 w 145"/>
              <a:gd name="T83" fmla="*/ 19 h 51"/>
              <a:gd name="T84" fmla="*/ 98 w 145"/>
              <a:gd name="T85" fmla="*/ 23 h 51"/>
              <a:gd name="T86" fmla="*/ 104 w 145"/>
              <a:gd name="T87" fmla="*/ 26 h 51"/>
              <a:gd name="T88" fmla="*/ 120 w 145"/>
              <a:gd name="T89" fmla="*/ 32 h 51"/>
              <a:gd name="T90" fmla="*/ 125 w 145"/>
              <a:gd name="T91" fmla="*/ 34 h 51"/>
              <a:gd name="T92" fmla="*/ 126 w 145"/>
              <a:gd name="T93" fmla="*/ 36 h 51"/>
              <a:gd name="T94" fmla="*/ 125 w 145"/>
              <a:gd name="T95" fmla="*/ 36 h 51"/>
              <a:gd name="T96" fmla="*/ 126 w 145"/>
              <a:gd name="T97" fmla="*/ 39 h 51"/>
              <a:gd name="T98" fmla="*/ 129 w 145"/>
              <a:gd name="T99" fmla="*/ 39 h 51"/>
              <a:gd name="T100" fmla="*/ 141 w 145"/>
              <a:gd name="T101" fmla="*/ 44 h 51"/>
              <a:gd name="T102" fmla="*/ 145 w 145"/>
              <a:gd name="T103" fmla="*/ 46 h 51"/>
              <a:gd name="T104" fmla="*/ 139 w 145"/>
              <a:gd name="T105" fmla="*/ 48 h 51"/>
              <a:gd name="T106" fmla="*/ 126 w 145"/>
              <a:gd name="T107"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51">
                <a:moveTo>
                  <a:pt x="109" y="51"/>
                </a:moveTo>
                <a:lnTo>
                  <a:pt x="109" y="51"/>
                </a:lnTo>
                <a:lnTo>
                  <a:pt x="107" y="51"/>
                </a:lnTo>
                <a:lnTo>
                  <a:pt x="107" y="51"/>
                </a:lnTo>
                <a:lnTo>
                  <a:pt x="97" y="50"/>
                </a:lnTo>
                <a:lnTo>
                  <a:pt x="96" y="50"/>
                </a:lnTo>
                <a:lnTo>
                  <a:pt x="96" y="48"/>
                </a:lnTo>
                <a:lnTo>
                  <a:pt x="96" y="48"/>
                </a:lnTo>
                <a:lnTo>
                  <a:pt x="101" y="45"/>
                </a:lnTo>
                <a:lnTo>
                  <a:pt x="102" y="44"/>
                </a:lnTo>
                <a:lnTo>
                  <a:pt x="102" y="42"/>
                </a:lnTo>
                <a:lnTo>
                  <a:pt x="101" y="41"/>
                </a:lnTo>
                <a:lnTo>
                  <a:pt x="99" y="40"/>
                </a:lnTo>
                <a:lnTo>
                  <a:pt x="99" y="40"/>
                </a:lnTo>
                <a:lnTo>
                  <a:pt x="91" y="39"/>
                </a:lnTo>
                <a:lnTo>
                  <a:pt x="88" y="37"/>
                </a:lnTo>
                <a:lnTo>
                  <a:pt x="86" y="36"/>
                </a:lnTo>
                <a:lnTo>
                  <a:pt x="86" y="36"/>
                </a:lnTo>
                <a:lnTo>
                  <a:pt x="82" y="29"/>
                </a:lnTo>
                <a:lnTo>
                  <a:pt x="78" y="25"/>
                </a:lnTo>
                <a:lnTo>
                  <a:pt x="75" y="24"/>
                </a:lnTo>
                <a:lnTo>
                  <a:pt x="75" y="24"/>
                </a:lnTo>
                <a:lnTo>
                  <a:pt x="73" y="24"/>
                </a:lnTo>
                <a:lnTo>
                  <a:pt x="73" y="24"/>
                </a:lnTo>
                <a:lnTo>
                  <a:pt x="69" y="25"/>
                </a:lnTo>
                <a:lnTo>
                  <a:pt x="69" y="25"/>
                </a:lnTo>
                <a:lnTo>
                  <a:pt x="64" y="26"/>
                </a:lnTo>
                <a:lnTo>
                  <a:pt x="64" y="26"/>
                </a:lnTo>
                <a:lnTo>
                  <a:pt x="61" y="25"/>
                </a:lnTo>
                <a:lnTo>
                  <a:pt x="59" y="24"/>
                </a:lnTo>
                <a:lnTo>
                  <a:pt x="59" y="24"/>
                </a:lnTo>
                <a:lnTo>
                  <a:pt x="53" y="20"/>
                </a:lnTo>
                <a:lnTo>
                  <a:pt x="45" y="18"/>
                </a:lnTo>
                <a:lnTo>
                  <a:pt x="45" y="18"/>
                </a:lnTo>
                <a:lnTo>
                  <a:pt x="38" y="16"/>
                </a:lnTo>
                <a:lnTo>
                  <a:pt x="37" y="15"/>
                </a:lnTo>
                <a:lnTo>
                  <a:pt x="35" y="13"/>
                </a:lnTo>
                <a:lnTo>
                  <a:pt x="35" y="13"/>
                </a:lnTo>
                <a:lnTo>
                  <a:pt x="35" y="11"/>
                </a:lnTo>
                <a:lnTo>
                  <a:pt x="34" y="10"/>
                </a:lnTo>
                <a:lnTo>
                  <a:pt x="28" y="9"/>
                </a:lnTo>
                <a:lnTo>
                  <a:pt x="28" y="9"/>
                </a:lnTo>
                <a:lnTo>
                  <a:pt x="25" y="9"/>
                </a:lnTo>
                <a:lnTo>
                  <a:pt x="23" y="10"/>
                </a:lnTo>
                <a:lnTo>
                  <a:pt x="22" y="11"/>
                </a:lnTo>
                <a:lnTo>
                  <a:pt x="22" y="13"/>
                </a:lnTo>
                <a:lnTo>
                  <a:pt x="22" y="13"/>
                </a:lnTo>
                <a:lnTo>
                  <a:pt x="24" y="19"/>
                </a:lnTo>
                <a:lnTo>
                  <a:pt x="25" y="23"/>
                </a:lnTo>
                <a:lnTo>
                  <a:pt x="25" y="24"/>
                </a:lnTo>
                <a:lnTo>
                  <a:pt x="25" y="24"/>
                </a:lnTo>
                <a:lnTo>
                  <a:pt x="25" y="24"/>
                </a:lnTo>
                <a:lnTo>
                  <a:pt x="25" y="24"/>
                </a:lnTo>
                <a:lnTo>
                  <a:pt x="25" y="24"/>
                </a:lnTo>
                <a:lnTo>
                  <a:pt x="23" y="23"/>
                </a:lnTo>
                <a:lnTo>
                  <a:pt x="21" y="21"/>
                </a:lnTo>
                <a:lnTo>
                  <a:pt x="17" y="19"/>
                </a:lnTo>
                <a:lnTo>
                  <a:pt x="14" y="18"/>
                </a:lnTo>
                <a:lnTo>
                  <a:pt x="14" y="18"/>
                </a:lnTo>
                <a:lnTo>
                  <a:pt x="7" y="18"/>
                </a:lnTo>
                <a:lnTo>
                  <a:pt x="7" y="18"/>
                </a:lnTo>
                <a:lnTo>
                  <a:pt x="7" y="18"/>
                </a:lnTo>
                <a:lnTo>
                  <a:pt x="6" y="18"/>
                </a:lnTo>
                <a:lnTo>
                  <a:pt x="6" y="18"/>
                </a:lnTo>
                <a:lnTo>
                  <a:pt x="1" y="16"/>
                </a:lnTo>
                <a:lnTo>
                  <a:pt x="0" y="16"/>
                </a:lnTo>
                <a:lnTo>
                  <a:pt x="1" y="14"/>
                </a:lnTo>
                <a:lnTo>
                  <a:pt x="1" y="14"/>
                </a:lnTo>
                <a:lnTo>
                  <a:pt x="5" y="10"/>
                </a:lnTo>
                <a:lnTo>
                  <a:pt x="11" y="7"/>
                </a:lnTo>
                <a:lnTo>
                  <a:pt x="18" y="3"/>
                </a:lnTo>
                <a:lnTo>
                  <a:pt x="25" y="2"/>
                </a:lnTo>
                <a:lnTo>
                  <a:pt x="25" y="2"/>
                </a:lnTo>
                <a:lnTo>
                  <a:pt x="43" y="0"/>
                </a:lnTo>
                <a:lnTo>
                  <a:pt x="43" y="0"/>
                </a:lnTo>
                <a:lnTo>
                  <a:pt x="53" y="2"/>
                </a:lnTo>
                <a:lnTo>
                  <a:pt x="56" y="3"/>
                </a:lnTo>
                <a:lnTo>
                  <a:pt x="60" y="5"/>
                </a:lnTo>
                <a:lnTo>
                  <a:pt x="60" y="5"/>
                </a:lnTo>
                <a:lnTo>
                  <a:pt x="67" y="10"/>
                </a:lnTo>
                <a:lnTo>
                  <a:pt x="75" y="15"/>
                </a:lnTo>
                <a:lnTo>
                  <a:pt x="82" y="18"/>
                </a:lnTo>
                <a:lnTo>
                  <a:pt x="88" y="19"/>
                </a:lnTo>
                <a:lnTo>
                  <a:pt x="88" y="19"/>
                </a:lnTo>
                <a:lnTo>
                  <a:pt x="94" y="20"/>
                </a:lnTo>
                <a:lnTo>
                  <a:pt x="98" y="23"/>
                </a:lnTo>
                <a:lnTo>
                  <a:pt x="104" y="26"/>
                </a:lnTo>
                <a:lnTo>
                  <a:pt x="104" y="26"/>
                </a:lnTo>
                <a:lnTo>
                  <a:pt x="113" y="30"/>
                </a:lnTo>
                <a:lnTo>
                  <a:pt x="120" y="32"/>
                </a:lnTo>
                <a:lnTo>
                  <a:pt x="120" y="32"/>
                </a:lnTo>
                <a:lnTo>
                  <a:pt x="125" y="34"/>
                </a:lnTo>
                <a:lnTo>
                  <a:pt x="126" y="35"/>
                </a:lnTo>
                <a:lnTo>
                  <a:pt x="126" y="36"/>
                </a:lnTo>
                <a:lnTo>
                  <a:pt x="126" y="36"/>
                </a:lnTo>
                <a:lnTo>
                  <a:pt x="125" y="36"/>
                </a:lnTo>
                <a:lnTo>
                  <a:pt x="125" y="37"/>
                </a:lnTo>
                <a:lnTo>
                  <a:pt x="126" y="39"/>
                </a:lnTo>
                <a:lnTo>
                  <a:pt x="129" y="39"/>
                </a:lnTo>
                <a:lnTo>
                  <a:pt x="129" y="39"/>
                </a:lnTo>
                <a:lnTo>
                  <a:pt x="135" y="41"/>
                </a:lnTo>
                <a:lnTo>
                  <a:pt x="141" y="44"/>
                </a:lnTo>
                <a:lnTo>
                  <a:pt x="144" y="45"/>
                </a:lnTo>
                <a:lnTo>
                  <a:pt x="145" y="46"/>
                </a:lnTo>
                <a:lnTo>
                  <a:pt x="144" y="47"/>
                </a:lnTo>
                <a:lnTo>
                  <a:pt x="139" y="48"/>
                </a:lnTo>
                <a:lnTo>
                  <a:pt x="139" y="48"/>
                </a:lnTo>
                <a:lnTo>
                  <a:pt x="126" y="50"/>
                </a:lnTo>
                <a:lnTo>
                  <a:pt x="109" y="5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7" name="Freeform 914"/>
          <p:cNvSpPr>
            <a:spLocks/>
          </p:cNvSpPr>
          <p:nvPr/>
        </p:nvSpPr>
        <p:spPr bwMode="gray">
          <a:xfrm>
            <a:off x="8082004" y="4282922"/>
            <a:ext cx="35496" cy="11995"/>
          </a:xfrm>
          <a:custGeom>
            <a:avLst/>
            <a:gdLst>
              <a:gd name="T0" fmla="*/ 20 w 21"/>
              <a:gd name="T1" fmla="*/ 5 h 7"/>
              <a:gd name="T2" fmla="*/ 20 w 21"/>
              <a:gd name="T3" fmla="*/ 5 h 7"/>
              <a:gd name="T4" fmla="*/ 11 w 21"/>
              <a:gd name="T5" fmla="*/ 6 h 7"/>
              <a:gd name="T6" fmla="*/ 8 w 21"/>
              <a:gd name="T7" fmla="*/ 7 h 7"/>
              <a:gd name="T8" fmla="*/ 6 w 21"/>
              <a:gd name="T9" fmla="*/ 7 h 7"/>
              <a:gd name="T10" fmla="*/ 6 w 21"/>
              <a:gd name="T11" fmla="*/ 7 h 7"/>
              <a:gd name="T12" fmla="*/ 5 w 21"/>
              <a:gd name="T13" fmla="*/ 4 h 7"/>
              <a:gd name="T14" fmla="*/ 1 w 21"/>
              <a:gd name="T15" fmla="*/ 1 h 7"/>
              <a:gd name="T16" fmla="*/ 1 w 21"/>
              <a:gd name="T17" fmla="*/ 1 h 7"/>
              <a:gd name="T18" fmla="*/ 0 w 21"/>
              <a:gd name="T19" fmla="*/ 0 h 7"/>
              <a:gd name="T20" fmla="*/ 3 w 21"/>
              <a:gd name="T21" fmla="*/ 0 h 7"/>
              <a:gd name="T22" fmla="*/ 10 w 21"/>
              <a:gd name="T23" fmla="*/ 0 h 7"/>
              <a:gd name="T24" fmla="*/ 10 w 21"/>
              <a:gd name="T25" fmla="*/ 0 h 7"/>
              <a:gd name="T26" fmla="*/ 19 w 21"/>
              <a:gd name="T27" fmla="*/ 2 h 7"/>
              <a:gd name="T28" fmla="*/ 21 w 21"/>
              <a:gd name="T29" fmla="*/ 4 h 7"/>
              <a:gd name="T30" fmla="*/ 21 w 21"/>
              <a:gd name="T31" fmla="*/ 4 h 7"/>
              <a:gd name="T32" fmla="*/ 20 w 21"/>
              <a:gd name="T3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7">
                <a:moveTo>
                  <a:pt x="20" y="5"/>
                </a:moveTo>
                <a:lnTo>
                  <a:pt x="20" y="5"/>
                </a:lnTo>
                <a:lnTo>
                  <a:pt x="11" y="6"/>
                </a:lnTo>
                <a:lnTo>
                  <a:pt x="8" y="7"/>
                </a:lnTo>
                <a:lnTo>
                  <a:pt x="6" y="7"/>
                </a:lnTo>
                <a:lnTo>
                  <a:pt x="6" y="7"/>
                </a:lnTo>
                <a:lnTo>
                  <a:pt x="5" y="4"/>
                </a:lnTo>
                <a:lnTo>
                  <a:pt x="1" y="1"/>
                </a:lnTo>
                <a:lnTo>
                  <a:pt x="1" y="1"/>
                </a:lnTo>
                <a:lnTo>
                  <a:pt x="0" y="0"/>
                </a:lnTo>
                <a:lnTo>
                  <a:pt x="3" y="0"/>
                </a:lnTo>
                <a:lnTo>
                  <a:pt x="10" y="0"/>
                </a:lnTo>
                <a:lnTo>
                  <a:pt x="10" y="0"/>
                </a:lnTo>
                <a:lnTo>
                  <a:pt x="19" y="2"/>
                </a:lnTo>
                <a:lnTo>
                  <a:pt x="21" y="4"/>
                </a:lnTo>
                <a:lnTo>
                  <a:pt x="21" y="4"/>
                </a:lnTo>
                <a:lnTo>
                  <a:pt x="20"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8" name="Freeform 964"/>
          <p:cNvSpPr>
            <a:spLocks/>
          </p:cNvSpPr>
          <p:nvPr/>
        </p:nvSpPr>
        <p:spPr bwMode="gray">
          <a:xfrm>
            <a:off x="8011011" y="2096333"/>
            <a:ext cx="104800" cy="97677"/>
          </a:xfrm>
          <a:custGeom>
            <a:avLst/>
            <a:gdLst>
              <a:gd name="T0" fmla="*/ 53 w 62"/>
              <a:gd name="T1" fmla="*/ 57 h 57"/>
              <a:gd name="T2" fmla="*/ 53 w 62"/>
              <a:gd name="T3" fmla="*/ 57 h 57"/>
              <a:gd name="T4" fmla="*/ 50 w 62"/>
              <a:gd name="T5" fmla="*/ 57 h 57"/>
              <a:gd name="T6" fmla="*/ 45 w 62"/>
              <a:gd name="T7" fmla="*/ 56 h 57"/>
              <a:gd name="T8" fmla="*/ 41 w 62"/>
              <a:gd name="T9" fmla="*/ 54 h 57"/>
              <a:gd name="T10" fmla="*/ 39 w 62"/>
              <a:gd name="T11" fmla="*/ 54 h 57"/>
              <a:gd name="T12" fmla="*/ 39 w 62"/>
              <a:gd name="T13" fmla="*/ 54 h 57"/>
              <a:gd name="T14" fmla="*/ 20 w 62"/>
              <a:gd name="T15" fmla="*/ 56 h 57"/>
              <a:gd name="T16" fmla="*/ 10 w 62"/>
              <a:gd name="T17" fmla="*/ 56 h 57"/>
              <a:gd name="T18" fmla="*/ 4 w 62"/>
              <a:gd name="T19" fmla="*/ 56 h 57"/>
              <a:gd name="T20" fmla="*/ 4 w 62"/>
              <a:gd name="T21" fmla="*/ 56 h 57"/>
              <a:gd name="T22" fmla="*/ 3 w 62"/>
              <a:gd name="T23" fmla="*/ 53 h 57"/>
              <a:gd name="T24" fmla="*/ 3 w 62"/>
              <a:gd name="T25" fmla="*/ 47 h 57"/>
              <a:gd name="T26" fmla="*/ 3 w 62"/>
              <a:gd name="T27" fmla="*/ 36 h 57"/>
              <a:gd name="T28" fmla="*/ 3 w 62"/>
              <a:gd name="T29" fmla="*/ 36 h 57"/>
              <a:gd name="T30" fmla="*/ 0 w 62"/>
              <a:gd name="T31" fmla="*/ 22 h 57"/>
              <a:gd name="T32" fmla="*/ 0 w 62"/>
              <a:gd name="T33" fmla="*/ 11 h 57"/>
              <a:gd name="T34" fmla="*/ 0 w 62"/>
              <a:gd name="T35" fmla="*/ 11 h 57"/>
              <a:gd name="T36" fmla="*/ 0 w 62"/>
              <a:gd name="T37" fmla="*/ 6 h 57"/>
              <a:gd name="T38" fmla="*/ 3 w 62"/>
              <a:gd name="T39" fmla="*/ 5 h 57"/>
              <a:gd name="T40" fmla="*/ 5 w 62"/>
              <a:gd name="T41" fmla="*/ 3 h 57"/>
              <a:gd name="T42" fmla="*/ 5 w 62"/>
              <a:gd name="T43" fmla="*/ 3 h 57"/>
              <a:gd name="T44" fmla="*/ 13 w 62"/>
              <a:gd name="T45" fmla="*/ 0 h 57"/>
              <a:gd name="T46" fmla="*/ 15 w 62"/>
              <a:gd name="T47" fmla="*/ 0 h 57"/>
              <a:gd name="T48" fmla="*/ 18 w 62"/>
              <a:gd name="T49" fmla="*/ 1 h 57"/>
              <a:gd name="T50" fmla="*/ 18 w 62"/>
              <a:gd name="T51" fmla="*/ 1 h 57"/>
              <a:gd name="T52" fmla="*/ 20 w 62"/>
              <a:gd name="T53" fmla="*/ 5 h 57"/>
              <a:gd name="T54" fmla="*/ 24 w 62"/>
              <a:gd name="T55" fmla="*/ 8 h 57"/>
              <a:gd name="T56" fmla="*/ 27 w 62"/>
              <a:gd name="T57" fmla="*/ 9 h 57"/>
              <a:gd name="T58" fmla="*/ 30 w 62"/>
              <a:gd name="T59" fmla="*/ 9 h 57"/>
              <a:gd name="T60" fmla="*/ 30 w 62"/>
              <a:gd name="T61" fmla="*/ 9 h 57"/>
              <a:gd name="T62" fmla="*/ 37 w 62"/>
              <a:gd name="T63" fmla="*/ 8 h 57"/>
              <a:gd name="T64" fmla="*/ 43 w 62"/>
              <a:gd name="T65" fmla="*/ 8 h 57"/>
              <a:gd name="T66" fmla="*/ 47 w 62"/>
              <a:gd name="T67" fmla="*/ 8 h 57"/>
              <a:gd name="T68" fmla="*/ 47 w 62"/>
              <a:gd name="T69" fmla="*/ 8 h 57"/>
              <a:gd name="T70" fmla="*/ 52 w 62"/>
              <a:gd name="T71" fmla="*/ 11 h 57"/>
              <a:gd name="T72" fmla="*/ 53 w 62"/>
              <a:gd name="T73" fmla="*/ 13 h 57"/>
              <a:gd name="T74" fmla="*/ 55 w 62"/>
              <a:gd name="T75" fmla="*/ 15 h 57"/>
              <a:gd name="T76" fmla="*/ 55 w 62"/>
              <a:gd name="T77" fmla="*/ 15 h 57"/>
              <a:gd name="T78" fmla="*/ 55 w 62"/>
              <a:gd name="T79" fmla="*/ 20 h 57"/>
              <a:gd name="T80" fmla="*/ 55 w 62"/>
              <a:gd name="T81" fmla="*/ 22 h 57"/>
              <a:gd name="T82" fmla="*/ 56 w 62"/>
              <a:gd name="T83" fmla="*/ 25 h 57"/>
              <a:gd name="T84" fmla="*/ 56 w 62"/>
              <a:gd name="T85" fmla="*/ 25 h 57"/>
              <a:gd name="T86" fmla="*/ 57 w 62"/>
              <a:gd name="T87" fmla="*/ 27 h 57"/>
              <a:gd name="T88" fmla="*/ 58 w 62"/>
              <a:gd name="T89" fmla="*/ 31 h 57"/>
              <a:gd name="T90" fmla="*/ 59 w 62"/>
              <a:gd name="T91" fmla="*/ 40 h 57"/>
              <a:gd name="T92" fmla="*/ 59 w 62"/>
              <a:gd name="T93" fmla="*/ 40 h 57"/>
              <a:gd name="T94" fmla="*/ 61 w 62"/>
              <a:gd name="T95" fmla="*/ 45 h 57"/>
              <a:gd name="T96" fmla="*/ 62 w 62"/>
              <a:gd name="T97" fmla="*/ 49 h 57"/>
              <a:gd name="T98" fmla="*/ 62 w 62"/>
              <a:gd name="T99" fmla="*/ 52 h 57"/>
              <a:gd name="T100" fmla="*/ 61 w 62"/>
              <a:gd name="T101" fmla="*/ 54 h 57"/>
              <a:gd name="T102" fmla="*/ 58 w 62"/>
              <a:gd name="T103" fmla="*/ 56 h 57"/>
              <a:gd name="T104" fmla="*/ 53 w 62"/>
              <a:gd name="T10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57">
                <a:moveTo>
                  <a:pt x="53" y="57"/>
                </a:moveTo>
                <a:lnTo>
                  <a:pt x="53" y="57"/>
                </a:lnTo>
                <a:lnTo>
                  <a:pt x="50" y="57"/>
                </a:lnTo>
                <a:lnTo>
                  <a:pt x="45" y="56"/>
                </a:lnTo>
                <a:lnTo>
                  <a:pt x="41" y="54"/>
                </a:lnTo>
                <a:lnTo>
                  <a:pt x="39" y="54"/>
                </a:lnTo>
                <a:lnTo>
                  <a:pt x="39" y="54"/>
                </a:lnTo>
                <a:lnTo>
                  <a:pt x="20" y="56"/>
                </a:lnTo>
                <a:lnTo>
                  <a:pt x="10" y="56"/>
                </a:lnTo>
                <a:lnTo>
                  <a:pt x="4" y="56"/>
                </a:lnTo>
                <a:lnTo>
                  <a:pt x="4" y="56"/>
                </a:lnTo>
                <a:lnTo>
                  <a:pt x="3" y="53"/>
                </a:lnTo>
                <a:lnTo>
                  <a:pt x="3" y="47"/>
                </a:lnTo>
                <a:lnTo>
                  <a:pt x="3" y="36"/>
                </a:lnTo>
                <a:lnTo>
                  <a:pt x="3" y="36"/>
                </a:lnTo>
                <a:lnTo>
                  <a:pt x="0" y="22"/>
                </a:lnTo>
                <a:lnTo>
                  <a:pt x="0" y="11"/>
                </a:lnTo>
                <a:lnTo>
                  <a:pt x="0" y="11"/>
                </a:lnTo>
                <a:lnTo>
                  <a:pt x="0" y="6"/>
                </a:lnTo>
                <a:lnTo>
                  <a:pt x="3" y="5"/>
                </a:lnTo>
                <a:lnTo>
                  <a:pt x="5" y="3"/>
                </a:lnTo>
                <a:lnTo>
                  <a:pt x="5" y="3"/>
                </a:lnTo>
                <a:lnTo>
                  <a:pt x="13" y="0"/>
                </a:lnTo>
                <a:lnTo>
                  <a:pt x="15" y="0"/>
                </a:lnTo>
                <a:lnTo>
                  <a:pt x="18" y="1"/>
                </a:lnTo>
                <a:lnTo>
                  <a:pt x="18" y="1"/>
                </a:lnTo>
                <a:lnTo>
                  <a:pt x="20" y="5"/>
                </a:lnTo>
                <a:lnTo>
                  <a:pt x="24" y="8"/>
                </a:lnTo>
                <a:lnTo>
                  <a:pt x="27" y="9"/>
                </a:lnTo>
                <a:lnTo>
                  <a:pt x="30" y="9"/>
                </a:lnTo>
                <a:lnTo>
                  <a:pt x="30" y="9"/>
                </a:lnTo>
                <a:lnTo>
                  <a:pt x="37" y="8"/>
                </a:lnTo>
                <a:lnTo>
                  <a:pt x="43" y="8"/>
                </a:lnTo>
                <a:lnTo>
                  <a:pt x="47" y="8"/>
                </a:lnTo>
                <a:lnTo>
                  <a:pt x="47" y="8"/>
                </a:lnTo>
                <a:lnTo>
                  <a:pt x="52" y="11"/>
                </a:lnTo>
                <a:lnTo>
                  <a:pt x="53" y="13"/>
                </a:lnTo>
                <a:lnTo>
                  <a:pt x="55" y="15"/>
                </a:lnTo>
                <a:lnTo>
                  <a:pt x="55" y="15"/>
                </a:lnTo>
                <a:lnTo>
                  <a:pt x="55" y="20"/>
                </a:lnTo>
                <a:lnTo>
                  <a:pt x="55" y="22"/>
                </a:lnTo>
                <a:lnTo>
                  <a:pt x="56" y="25"/>
                </a:lnTo>
                <a:lnTo>
                  <a:pt x="56" y="25"/>
                </a:lnTo>
                <a:lnTo>
                  <a:pt x="57" y="27"/>
                </a:lnTo>
                <a:lnTo>
                  <a:pt x="58" y="31"/>
                </a:lnTo>
                <a:lnTo>
                  <a:pt x="59" y="40"/>
                </a:lnTo>
                <a:lnTo>
                  <a:pt x="59" y="40"/>
                </a:lnTo>
                <a:lnTo>
                  <a:pt x="61" y="45"/>
                </a:lnTo>
                <a:lnTo>
                  <a:pt x="62" y="49"/>
                </a:lnTo>
                <a:lnTo>
                  <a:pt x="62" y="52"/>
                </a:lnTo>
                <a:lnTo>
                  <a:pt x="61" y="54"/>
                </a:lnTo>
                <a:lnTo>
                  <a:pt x="58" y="56"/>
                </a:lnTo>
                <a:lnTo>
                  <a:pt x="53" y="5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9" name="Freeform 968"/>
          <p:cNvSpPr>
            <a:spLocks/>
          </p:cNvSpPr>
          <p:nvPr/>
        </p:nvSpPr>
        <p:spPr bwMode="gray">
          <a:xfrm>
            <a:off x="6988373" y="2043211"/>
            <a:ext cx="229882" cy="272467"/>
          </a:xfrm>
          <a:custGeom>
            <a:avLst/>
            <a:gdLst>
              <a:gd name="T0" fmla="*/ 135 w 136"/>
              <a:gd name="T1" fmla="*/ 52 h 159"/>
              <a:gd name="T2" fmla="*/ 122 w 136"/>
              <a:gd name="T3" fmla="*/ 67 h 159"/>
              <a:gd name="T4" fmla="*/ 104 w 136"/>
              <a:gd name="T5" fmla="*/ 73 h 159"/>
              <a:gd name="T6" fmla="*/ 97 w 136"/>
              <a:gd name="T7" fmla="*/ 80 h 159"/>
              <a:gd name="T8" fmla="*/ 90 w 136"/>
              <a:gd name="T9" fmla="*/ 82 h 159"/>
              <a:gd name="T10" fmla="*/ 82 w 136"/>
              <a:gd name="T11" fmla="*/ 92 h 159"/>
              <a:gd name="T12" fmla="*/ 75 w 136"/>
              <a:gd name="T13" fmla="*/ 133 h 159"/>
              <a:gd name="T14" fmla="*/ 69 w 136"/>
              <a:gd name="T15" fmla="*/ 142 h 159"/>
              <a:gd name="T16" fmla="*/ 58 w 136"/>
              <a:gd name="T17" fmla="*/ 147 h 159"/>
              <a:gd name="T18" fmla="*/ 46 w 136"/>
              <a:gd name="T19" fmla="*/ 146 h 159"/>
              <a:gd name="T20" fmla="*/ 44 w 136"/>
              <a:gd name="T21" fmla="*/ 153 h 159"/>
              <a:gd name="T22" fmla="*/ 43 w 136"/>
              <a:gd name="T23" fmla="*/ 157 h 159"/>
              <a:gd name="T24" fmla="*/ 35 w 136"/>
              <a:gd name="T25" fmla="*/ 159 h 159"/>
              <a:gd name="T26" fmla="*/ 24 w 136"/>
              <a:gd name="T27" fmla="*/ 157 h 159"/>
              <a:gd name="T28" fmla="*/ 17 w 136"/>
              <a:gd name="T29" fmla="*/ 137 h 159"/>
              <a:gd name="T30" fmla="*/ 8 w 136"/>
              <a:gd name="T31" fmla="*/ 130 h 159"/>
              <a:gd name="T32" fmla="*/ 1 w 136"/>
              <a:gd name="T33" fmla="*/ 122 h 159"/>
              <a:gd name="T34" fmla="*/ 1 w 136"/>
              <a:gd name="T35" fmla="*/ 115 h 159"/>
              <a:gd name="T36" fmla="*/ 3 w 136"/>
              <a:gd name="T37" fmla="*/ 110 h 159"/>
              <a:gd name="T38" fmla="*/ 5 w 136"/>
              <a:gd name="T39" fmla="*/ 92 h 159"/>
              <a:gd name="T40" fmla="*/ 6 w 136"/>
              <a:gd name="T41" fmla="*/ 84 h 159"/>
              <a:gd name="T42" fmla="*/ 10 w 136"/>
              <a:gd name="T43" fmla="*/ 77 h 159"/>
              <a:gd name="T44" fmla="*/ 11 w 136"/>
              <a:gd name="T45" fmla="*/ 58 h 159"/>
              <a:gd name="T46" fmla="*/ 17 w 136"/>
              <a:gd name="T47" fmla="*/ 47 h 159"/>
              <a:gd name="T48" fmla="*/ 19 w 136"/>
              <a:gd name="T49" fmla="*/ 46 h 159"/>
              <a:gd name="T50" fmla="*/ 22 w 136"/>
              <a:gd name="T51" fmla="*/ 41 h 159"/>
              <a:gd name="T52" fmla="*/ 18 w 136"/>
              <a:gd name="T53" fmla="*/ 36 h 159"/>
              <a:gd name="T54" fmla="*/ 17 w 136"/>
              <a:gd name="T55" fmla="*/ 32 h 159"/>
              <a:gd name="T56" fmla="*/ 17 w 136"/>
              <a:gd name="T57" fmla="*/ 25 h 159"/>
              <a:gd name="T58" fmla="*/ 12 w 136"/>
              <a:gd name="T59" fmla="*/ 24 h 159"/>
              <a:gd name="T60" fmla="*/ 18 w 136"/>
              <a:gd name="T61" fmla="*/ 15 h 159"/>
              <a:gd name="T62" fmla="*/ 26 w 136"/>
              <a:gd name="T63" fmla="*/ 10 h 159"/>
              <a:gd name="T64" fmla="*/ 34 w 136"/>
              <a:gd name="T65" fmla="*/ 7 h 159"/>
              <a:gd name="T66" fmla="*/ 39 w 136"/>
              <a:gd name="T67" fmla="*/ 3 h 159"/>
              <a:gd name="T68" fmla="*/ 59 w 136"/>
              <a:gd name="T69" fmla="*/ 0 h 159"/>
              <a:gd name="T70" fmla="*/ 64 w 136"/>
              <a:gd name="T71" fmla="*/ 0 h 159"/>
              <a:gd name="T72" fmla="*/ 62 w 136"/>
              <a:gd name="T73" fmla="*/ 4 h 159"/>
              <a:gd name="T74" fmla="*/ 58 w 136"/>
              <a:gd name="T75" fmla="*/ 14 h 159"/>
              <a:gd name="T76" fmla="*/ 62 w 136"/>
              <a:gd name="T77" fmla="*/ 14 h 159"/>
              <a:gd name="T78" fmla="*/ 70 w 136"/>
              <a:gd name="T79" fmla="*/ 12 h 159"/>
              <a:gd name="T80" fmla="*/ 76 w 136"/>
              <a:gd name="T81" fmla="*/ 14 h 159"/>
              <a:gd name="T82" fmla="*/ 82 w 136"/>
              <a:gd name="T83" fmla="*/ 16 h 159"/>
              <a:gd name="T84" fmla="*/ 87 w 136"/>
              <a:gd name="T85" fmla="*/ 20 h 159"/>
              <a:gd name="T86" fmla="*/ 91 w 136"/>
              <a:gd name="T87" fmla="*/ 26 h 159"/>
              <a:gd name="T88" fmla="*/ 93 w 136"/>
              <a:gd name="T89" fmla="*/ 24 h 159"/>
              <a:gd name="T90" fmla="*/ 96 w 136"/>
              <a:gd name="T91" fmla="*/ 19 h 159"/>
              <a:gd name="T92" fmla="*/ 103 w 136"/>
              <a:gd name="T93" fmla="*/ 18 h 159"/>
              <a:gd name="T94" fmla="*/ 109 w 136"/>
              <a:gd name="T95" fmla="*/ 20 h 159"/>
              <a:gd name="T96" fmla="*/ 123 w 136"/>
              <a:gd name="T97" fmla="*/ 35 h 159"/>
              <a:gd name="T98" fmla="*/ 126 w 136"/>
              <a:gd name="T99" fmla="*/ 41 h 159"/>
              <a:gd name="T100" fmla="*/ 131 w 136"/>
              <a:gd name="T101" fmla="*/ 42 h 159"/>
              <a:gd name="T102" fmla="*/ 136 w 136"/>
              <a:gd name="T103" fmla="*/ 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59">
                <a:moveTo>
                  <a:pt x="136" y="47"/>
                </a:moveTo>
                <a:lnTo>
                  <a:pt x="136" y="47"/>
                </a:lnTo>
                <a:lnTo>
                  <a:pt x="135" y="52"/>
                </a:lnTo>
                <a:lnTo>
                  <a:pt x="131" y="58"/>
                </a:lnTo>
                <a:lnTo>
                  <a:pt x="126" y="64"/>
                </a:lnTo>
                <a:lnTo>
                  <a:pt x="122" y="67"/>
                </a:lnTo>
                <a:lnTo>
                  <a:pt x="122" y="67"/>
                </a:lnTo>
                <a:lnTo>
                  <a:pt x="113" y="69"/>
                </a:lnTo>
                <a:lnTo>
                  <a:pt x="104" y="73"/>
                </a:lnTo>
                <a:lnTo>
                  <a:pt x="104" y="73"/>
                </a:lnTo>
                <a:lnTo>
                  <a:pt x="99" y="78"/>
                </a:lnTo>
                <a:lnTo>
                  <a:pt x="97" y="80"/>
                </a:lnTo>
                <a:lnTo>
                  <a:pt x="93" y="80"/>
                </a:lnTo>
                <a:lnTo>
                  <a:pt x="93" y="80"/>
                </a:lnTo>
                <a:lnTo>
                  <a:pt x="90" y="82"/>
                </a:lnTo>
                <a:lnTo>
                  <a:pt x="86" y="85"/>
                </a:lnTo>
                <a:lnTo>
                  <a:pt x="82" y="92"/>
                </a:lnTo>
                <a:lnTo>
                  <a:pt x="82" y="92"/>
                </a:lnTo>
                <a:lnTo>
                  <a:pt x="80" y="111"/>
                </a:lnTo>
                <a:lnTo>
                  <a:pt x="77" y="125"/>
                </a:lnTo>
                <a:lnTo>
                  <a:pt x="75" y="133"/>
                </a:lnTo>
                <a:lnTo>
                  <a:pt x="75" y="133"/>
                </a:lnTo>
                <a:lnTo>
                  <a:pt x="72" y="138"/>
                </a:lnTo>
                <a:lnTo>
                  <a:pt x="69" y="142"/>
                </a:lnTo>
                <a:lnTo>
                  <a:pt x="64" y="146"/>
                </a:lnTo>
                <a:lnTo>
                  <a:pt x="58" y="147"/>
                </a:lnTo>
                <a:lnTo>
                  <a:pt x="58" y="147"/>
                </a:lnTo>
                <a:lnTo>
                  <a:pt x="51" y="147"/>
                </a:lnTo>
                <a:lnTo>
                  <a:pt x="49" y="146"/>
                </a:lnTo>
                <a:lnTo>
                  <a:pt x="46" y="146"/>
                </a:lnTo>
                <a:lnTo>
                  <a:pt x="45" y="147"/>
                </a:lnTo>
                <a:lnTo>
                  <a:pt x="45" y="147"/>
                </a:lnTo>
                <a:lnTo>
                  <a:pt x="44" y="153"/>
                </a:lnTo>
                <a:lnTo>
                  <a:pt x="44" y="156"/>
                </a:lnTo>
                <a:lnTo>
                  <a:pt x="43" y="157"/>
                </a:lnTo>
                <a:lnTo>
                  <a:pt x="43" y="157"/>
                </a:lnTo>
                <a:lnTo>
                  <a:pt x="39" y="158"/>
                </a:lnTo>
                <a:lnTo>
                  <a:pt x="35" y="159"/>
                </a:lnTo>
                <a:lnTo>
                  <a:pt x="35" y="159"/>
                </a:lnTo>
                <a:lnTo>
                  <a:pt x="29" y="159"/>
                </a:lnTo>
                <a:lnTo>
                  <a:pt x="27" y="159"/>
                </a:lnTo>
                <a:lnTo>
                  <a:pt x="24" y="157"/>
                </a:lnTo>
                <a:lnTo>
                  <a:pt x="24" y="157"/>
                </a:lnTo>
                <a:lnTo>
                  <a:pt x="19" y="145"/>
                </a:lnTo>
                <a:lnTo>
                  <a:pt x="17" y="137"/>
                </a:lnTo>
                <a:lnTo>
                  <a:pt x="12" y="132"/>
                </a:lnTo>
                <a:lnTo>
                  <a:pt x="12" y="132"/>
                </a:lnTo>
                <a:lnTo>
                  <a:pt x="8" y="130"/>
                </a:lnTo>
                <a:lnTo>
                  <a:pt x="5" y="127"/>
                </a:lnTo>
                <a:lnTo>
                  <a:pt x="2" y="126"/>
                </a:lnTo>
                <a:lnTo>
                  <a:pt x="1" y="122"/>
                </a:lnTo>
                <a:lnTo>
                  <a:pt x="1" y="122"/>
                </a:lnTo>
                <a:lnTo>
                  <a:pt x="0" y="117"/>
                </a:lnTo>
                <a:lnTo>
                  <a:pt x="1" y="115"/>
                </a:lnTo>
                <a:lnTo>
                  <a:pt x="1" y="114"/>
                </a:lnTo>
                <a:lnTo>
                  <a:pt x="1" y="114"/>
                </a:lnTo>
                <a:lnTo>
                  <a:pt x="3" y="110"/>
                </a:lnTo>
                <a:lnTo>
                  <a:pt x="5" y="103"/>
                </a:lnTo>
                <a:lnTo>
                  <a:pt x="5" y="92"/>
                </a:lnTo>
                <a:lnTo>
                  <a:pt x="5" y="92"/>
                </a:lnTo>
                <a:lnTo>
                  <a:pt x="3" y="87"/>
                </a:lnTo>
                <a:lnTo>
                  <a:pt x="3" y="85"/>
                </a:lnTo>
                <a:lnTo>
                  <a:pt x="6" y="84"/>
                </a:lnTo>
                <a:lnTo>
                  <a:pt x="6" y="84"/>
                </a:lnTo>
                <a:lnTo>
                  <a:pt x="8" y="80"/>
                </a:lnTo>
                <a:lnTo>
                  <a:pt x="10" y="77"/>
                </a:lnTo>
                <a:lnTo>
                  <a:pt x="10" y="77"/>
                </a:lnTo>
                <a:lnTo>
                  <a:pt x="10" y="66"/>
                </a:lnTo>
                <a:lnTo>
                  <a:pt x="11" y="58"/>
                </a:lnTo>
                <a:lnTo>
                  <a:pt x="13" y="52"/>
                </a:lnTo>
                <a:lnTo>
                  <a:pt x="13" y="52"/>
                </a:lnTo>
                <a:lnTo>
                  <a:pt x="17" y="47"/>
                </a:lnTo>
                <a:lnTo>
                  <a:pt x="18" y="46"/>
                </a:lnTo>
                <a:lnTo>
                  <a:pt x="19" y="46"/>
                </a:lnTo>
                <a:lnTo>
                  <a:pt x="19" y="46"/>
                </a:lnTo>
                <a:lnTo>
                  <a:pt x="21" y="46"/>
                </a:lnTo>
                <a:lnTo>
                  <a:pt x="21" y="45"/>
                </a:lnTo>
                <a:lnTo>
                  <a:pt x="22" y="41"/>
                </a:lnTo>
                <a:lnTo>
                  <a:pt x="21" y="37"/>
                </a:lnTo>
                <a:lnTo>
                  <a:pt x="21" y="37"/>
                </a:lnTo>
                <a:lnTo>
                  <a:pt x="18" y="36"/>
                </a:lnTo>
                <a:lnTo>
                  <a:pt x="18" y="35"/>
                </a:lnTo>
                <a:lnTo>
                  <a:pt x="17" y="32"/>
                </a:lnTo>
                <a:lnTo>
                  <a:pt x="17" y="32"/>
                </a:lnTo>
                <a:lnTo>
                  <a:pt x="18" y="28"/>
                </a:lnTo>
                <a:lnTo>
                  <a:pt x="17" y="25"/>
                </a:lnTo>
                <a:lnTo>
                  <a:pt x="17" y="25"/>
                </a:lnTo>
                <a:lnTo>
                  <a:pt x="17" y="25"/>
                </a:lnTo>
                <a:lnTo>
                  <a:pt x="13" y="24"/>
                </a:lnTo>
                <a:lnTo>
                  <a:pt x="12" y="24"/>
                </a:lnTo>
                <a:lnTo>
                  <a:pt x="13" y="21"/>
                </a:lnTo>
                <a:lnTo>
                  <a:pt x="13" y="21"/>
                </a:lnTo>
                <a:lnTo>
                  <a:pt x="18" y="15"/>
                </a:lnTo>
                <a:lnTo>
                  <a:pt x="22" y="12"/>
                </a:lnTo>
                <a:lnTo>
                  <a:pt x="23" y="10"/>
                </a:lnTo>
                <a:lnTo>
                  <a:pt x="26" y="10"/>
                </a:lnTo>
                <a:lnTo>
                  <a:pt x="26" y="10"/>
                </a:lnTo>
                <a:lnTo>
                  <a:pt x="30" y="9"/>
                </a:lnTo>
                <a:lnTo>
                  <a:pt x="34" y="7"/>
                </a:lnTo>
                <a:lnTo>
                  <a:pt x="37" y="4"/>
                </a:lnTo>
                <a:lnTo>
                  <a:pt x="39" y="3"/>
                </a:lnTo>
                <a:lnTo>
                  <a:pt x="39" y="3"/>
                </a:lnTo>
                <a:lnTo>
                  <a:pt x="49" y="3"/>
                </a:lnTo>
                <a:lnTo>
                  <a:pt x="55" y="3"/>
                </a:lnTo>
                <a:lnTo>
                  <a:pt x="59" y="0"/>
                </a:lnTo>
                <a:lnTo>
                  <a:pt x="59" y="0"/>
                </a:lnTo>
                <a:lnTo>
                  <a:pt x="62" y="0"/>
                </a:lnTo>
                <a:lnTo>
                  <a:pt x="64" y="0"/>
                </a:lnTo>
                <a:lnTo>
                  <a:pt x="64" y="2"/>
                </a:lnTo>
                <a:lnTo>
                  <a:pt x="62" y="4"/>
                </a:lnTo>
                <a:lnTo>
                  <a:pt x="62" y="4"/>
                </a:lnTo>
                <a:lnTo>
                  <a:pt x="58" y="10"/>
                </a:lnTo>
                <a:lnTo>
                  <a:pt x="56" y="13"/>
                </a:lnTo>
                <a:lnTo>
                  <a:pt x="58" y="14"/>
                </a:lnTo>
                <a:lnTo>
                  <a:pt x="59" y="14"/>
                </a:lnTo>
                <a:lnTo>
                  <a:pt x="59" y="14"/>
                </a:lnTo>
                <a:lnTo>
                  <a:pt x="62" y="14"/>
                </a:lnTo>
                <a:lnTo>
                  <a:pt x="65" y="13"/>
                </a:lnTo>
                <a:lnTo>
                  <a:pt x="67" y="12"/>
                </a:lnTo>
                <a:lnTo>
                  <a:pt x="70" y="12"/>
                </a:lnTo>
                <a:lnTo>
                  <a:pt x="70" y="12"/>
                </a:lnTo>
                <a:lnTo>
                  <a:pt x="74" y="13"/>
                </a:lnTo>
                <a:lnTo>
                  <a:pt x="76" y="14"/>
                </a:lnTo>
                <a:lnTo>
                  <a:pt x="80" y="16"/>
                </a:lnTo>
                <a:lnTo>
                  <a:pt x="82" y="16"/>
                </a:lnTo>
                <a:lnTo>
                  <a:pt x="82" y="16"/>
                </a:lnTo>
                <a:lnTo>
                  <a:pt x="85" y="16"/>
                </a:lnTo>
                <a:lnTo>
                  <a:pt x="87" y="16"/>
                </a:lnTo>
                <a:lnTo>
                  <a:pt x="87" y="20"/>
                </a:lnTo>
                <a:lnTo>
                  <a:pt x="87" y="20"/>
                </a:lnTo>
                <a:lnTo>
                  <a:pt x="88" y="25"/>
                </a:lnTo>
                <a:lnTo>
                  <a:pt x="91" y="26"/>
                </a:lnTo>
                <a:lnTo>
                  <a:pt x="92" y="26"/>
                </a:lnTo>
                <a:lnTo>
                  <a:pt x="92" y="26"/>
                </a:lnTo>
                <a:lnTo>
                  <a:pt x="93" y="24"/>
                </a:lnTo>
                <a:lnTo>
                  <a:pt x="93" y="23"/>
                </a:lnTo>
                <a:lnTo>
                  <a:pt x="94" y="20"/>
                </a:lnTo>
                <a:lnTo>
                  <a:pt x="96" y="19"/>
                </a:lnTo>
                <a:lnTo>
                  <a:pt x="96" y="19"/>
                </a:lnTo>
                <a:lnTo>
                  <a:pt x="99" y="18"/>
                </a:lnTo>
                <a:lnTo>
                  <a:pt x="103" y="18"/>
                </a:lnTo>
                <a:lnTo>
                  <a:pt x="107" y="18"/>
                </a:lnTo>
                <a:lnTo>
                  <a:pt x="109" y="20"/>
                </a:lnTo>
                <a:lnTo>
                  <a:pt x="109" y="20"/>
                </a:lnTo>
                <a:lnTo>
                  <a:pt x="117" y="29"/>
                </a:lnTo>
                <a:lnTo>
                  <a:pt x="123" y="35"/>
                </a:lnTo>
                <a:lnTo>
                  <a:pt x="123" y="35"/>
                </a:lnTo>
                <a:lnTo>
                  <a:pt x="124" y="37"/>
                </a:lnTo>
                <a:lnTo>
                  <a:pt x="125" y="39"/>
                </a:lnTo>
                <a:lnTo>
                  <a:pt x="126" y="41"/>
                </a:lnTo>
                <a:lnTo>
                  <a:pt x="128" y="41"/>
                </a:lnTo>
                <a:lnTo>
                  <a:pt x="128" y="41"/>
                </a:lnTo>
                <a:lnTo>
                  <a:pt x="131" y="42"/>
                </a:lnTo>
                <a:lnTo>
                  <a:pt x="134" y="44"/>
                </a:lnTo>
                <a:lnTo>
                  <a:pt x="136" y="46"/>
                </a:lnTo>
                <a:lnTo>
                  <a:pt x="136" y="47"/>
                </a:lnTo>
                <a:close/>
              </a:path>
            </a:pathLst>
          </a:custGeom>
          <a:solidFill>
            <a:srgbClr val="B4B4B4"/>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0" name="Freeform 972"/>
          <p:cNvSpPr>
            <a:spLocks/>
          </p:cNvSpPr>
          <p:nvPr/>
        </p:nvSpPr>
        <p:spPr bwMode="gray">
          <a:xfrm>
            <a:off x="7407570" y="2096333"/>
            <a:ext cx="67612" cy="77113"/>
          </a:xfrm>
          <a:custGeom>
            <a:avLst/>
            <a:gdLst>
              <a:gd name="T0" fmla="*/ 24 w 40"/>
              <a:gd name="T1" fmla="*/ 41 h 45"/>
              <a:gd name="T2" fmla="*/ 24 w 40"/>
              <a:gd name="T3" fmla="*/ 41 h 45"/>
              <a:gd name="T4" fmla="*/ 19 w 40"/>
              <a:gd name="T5" fmla="*/ 33 h 45"/>
              <a:gd name="T6" fmla="*/ 16 w 40"/>
              <a:gd name="T7" fmla="*/ 30 h 45"/>
              <a:gd name="T8" fmla="*/ 13 w 40"/>
              <a:gd name="T9" fmla="*/ 26 h 45"/>
              <a:gd name="T10" fmla="*/ 13 w 40"/>
              <a:gd name="T11" fmla="*/ 26 h 45"/>
              <a:gd name="T12" fmla="*/ 4 w 40"/>
              <a:gd name="T13" fmla="*/ 21 h 45"/>
              <a:gd name="T14" fmla="*/ 2 w 40"/>
              <a:gd name="T15" fmla="*/ 17 h 45"/>
              <a:gd name="T16" fmla="*/ 0 w 40"/>
              <a:gd name="T17" fmla="*/ 15 h 45"/>
              <a:gd name="T18" fmla="*/ 2 w 40"/>
              <a:gd name="T19" fmla="*/ 14 h 45"/>
              <a:gd name="T20" fmla="*/ 2 w 40"/>
              <a:gd name="T21" fmla="*/ 14 h 45"/>
              <a:gd name="T22" fmla="*/ 7 w 40"/>
              <a:gd name="T23" fmla="*/ 3 h 45"/>
              <a:gd name="T24" fmla="*/ 7 w 40"/>
              <a:gd name="T25" fmla="*/ 3 h 45"/>
              <a:gd name="T26" fmla="*/ 11 w 40"/>
              <a:gd name="T27" fmla="*/ 1 h 45"/>
              <a:gd name="T28" fmla="*/ 21 w 40"/>
              <a:gd name="T29" fmla="*/ 0 h 45"/>
              <a:gd name="T30" fmla="*/ 32 w 40"/>
              <a:gd name="T31" fmla="*/ 1 h 45"/>
              <a:gd name="T32" fmla="*/ 36 w 40"/>
              <a:gd name="T33" fmla="*/ 1 h 45"/>
              <a:gd name="T34" fmla="*/ 39 w 40"/>
              <a:gd name="T35" fmla="*/ 3 h 45"/>
              <a:gd name="T36" fmla="*/ 39 w 40"/>
              <a:gd name="T37" fmla="*/ 3 h 45"/>
              <a:gd name="T38" fmla="*/ 40 w 40"/>
              <a:gd name="T39" fmla="*/ 6 h 45"/>
              <a:gd name="T40" fmla="*/ 40 w 40"/>
              <a:gd name="T41" fmla="*/ 9 h 45"/>
              <a:gd name="T42" fmla="*/ 40 w 40"/>
              <a:gd name="T43" fmla="*/ 13 h 45"/>
              <a:gd name="T44" fmla="*/ 39 w 40"/>
              <a:gd name="T45" fmla="*/ 16 h 45"/>
              <a:gd name="T46" fmla="*/ 39 w 40"/>
              <a:gd name="T47" fmla="*/ 16 h 45"/>
              <a:gd name="T48" fmla="*/ 35 w 40"/>
              <a:gd name="T49" fmla="*/ 26 h 45"/>
              <a:gd name="T50" fmla="*/ 34 w 40"/>
              <a:gd name="T51" fmla="*/ 30 h 45"/>
              <a:gd name="T52" fmla="*/ 32 w 40"/>
              <a:gd name="T53" fmla="*/ 32 h 45"/>
              <a:gd name="T54" fmla="*/ 32 w 40"/>
              <a:gd name="T55" fmla="*/ 32 h 45"/>
              <a:gd name="T56" fmla="*/ 30 w 40"/>
              <a:gd name="T57" fmla="*/ 35 h 45"/>
              <a:gd name="T58" fmla="*/ 29 w 40"/>
              <a:gd name="T59" fmla="*/ 37 h 45"/>
              <a:gd name="T60" fmla="*/ 29 w 40"/>
              <a:gd name="T61" fmla="*/ 37 h 45"/>
              <a:gd name="T62" fmla="*/ 26 w 40"/>
              <a:gd name="T63" fmla="*/ 43 h 45"/>
              <a:gd name="T64" fmla="*/ 26 w 40"/>
              <a:gd name="T65" fmla="*/ 45 h 45"/>
              <a:gd name="T66" fmla="*/ 25 w 40"/>
              <a:gd name="T67" fmla="*/ 45 h 45"/>
              <a:gd name="T68" fmla="*/ 24 w 40"/>
              <a:gd name="T69"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5">
                <a:moveTo>
                  <a:pt x="24" y="41"/>
                </a:moveTo>
                <a:lnTo>
                  <a:pt x="24" y="41"/>
                </a:lnTo>
                <a:lnTo>
                  <a:pt x="19" y="33"/>
                </a:lnTo>
                <a:lnTo>
                  <a:pt x="16" y="30"/>
                </a:lnTo>
                <a:lnTo>
                  <a:pt x="13" y="26"/>
                </a:lnTo>
                <a:lnTo>
                  <a:pt x="13" y="26"/>
                </a:lnTo>
                <a:lnTo>
                  <a:pt x="4" y="21"/>
                </a:lnTo>
                <a:lnTo>
                  <a:pt x="2" y="17"/>
                </a:lnTo>
                <a:lnTo>
                  <a:pt x="0" y="15"/>
                </a:lnTo>
                <a:lnTo>
                  <a:pt x="2" y="14"/>
                </a:lnTo>
                <a:lnTo>
                  <a:pt x="2" y="14"/>
                </a:lnTo>
                <a:lnTo>
                  <a:pt x="7" y="3"/>
                </a:lnTo>
                <a:lnTo>
                  <a:pt x="7" y="3"/>
                </a:lnTo>
                <a:lnTo>
                  <a:pt x="11" y="1"/>
                </a:lnTo>
                <a:lnTo>
                  <a:pt x="21" y="0"/>
                </a:lnTo>
                <a:lnTo>
                  <a:pt x="32" y="1"/>
                </a:lnTo>
                <a:lnTo>
                  <a:pt x="36" y="1"/>
                </a:lnTo>
                <a:lnTo>
                  <a:pt x="39" y="3"/>
                </a:lnTo>
                <a:lnTo>
                  <a:pt x="39" y="3"/>
                </a:lnTo>
                <a:lnTo>
                  <a:pt x="40" y="6"/>
                </a:lnTo>
                <a:lnTo>
                  <a:pt x="40" y="9"/>
                </a:lnTo>
                <a:lnTo>
                  <a:pt x="40" y="13"/>
                </a:lnTo>
                <a:lnTo>
                  <a:pt x="39" y="16"/>
                </a:lnTo>
                <a:lnTo>
                  <a:pt x="39" y="16"/>
                </a:lnTo>
                <a:lnTo>
                  <a:pt x="35" y="26"/>
                </a:lnTo>
                <a:lnTo>
                  <a:pt x="34" y="30"/>
                </a:lnTo>
                <a:lnTo>
                  <a:pt x="32" y="32"/>
                </a:lnTo>
                <a:lnTo>
                  <a:pt x="32" y="32"/>
                </a:lnTo>
                <a:lnTo>
                  <a:pt x="30" y="35"/>
                </a:lnTo>
                <a:lnTo>
                  <a:pt x="29" y="37"/>
                </a:lnTo>
                <a:lnTo>
                  <a:pt x="29" y="37"/>
                </a:lnTo>
                <a:lnTo>
                  <a:pt x="26" y="43"/>
                </a:lnTo>
                <a:lnTo>
                  <a:pt x="26" y="45"/>
                </a:lnTo>
                <a:lnTo>
                  <a:pt x="25" y="45"/>
                </a:lnTo>
                <a:lnTo>
                  <a:pt x="24" y="41"/>
                </a:lnTo>
                <a:close/>
              </a:path>
            </a:pathLst>
          </a:custGeom>
          <a:solidFill>
            <a:srgbClr val="B4B4B4"/>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1" name="Freeform 950"/>
          <p:cNvSpPr>
            <a:spLocks/>
          </p:cNvSpPr>
          <p:nvPr/>
        </p:nvSpPr>
        <p:spPr bwMode="gray">
          <a:xfrm>
            <a:off x="7943399" y="2812630"/>
            <a:ext cx="52399" cy="47982"/>
          </a:xfrm>
          <a:custGeom>
            <a:avLst/>
            <a:gdLst>
              <a:gd name="T0" fmla="*/ 7 w 31"/>
              <a:gd name="T1" fmla="*/ 24 h 28"/>
              <a:gd name="T2" fmla="*/ 7 w 31"/>
              <a:gd name="T3" fmla="*/ 24 h 28"/>
              <a:gd name="T4" fmla="*/ 6 w 31"/>
              <a:gd name="T5" fmla="*/ 24 h 28"/>
              <a:gd name="T6" fmla="*/ 5 w 31"/>
              <a:gd name="T7" fmla="*/ 23 h 28"/>
              <a:gd name="T8" fmla="*/ 5 w 31"/>
              <a:gd name="T9" fmla="*/ 23 h 28"/>
              <a:gd name="T10" fmla="*/ 3 w 31"/>
              <a:gd name="T11" fmla="*/ 23 h 28"/>
              <a:gd name="T12" fmla="*/ 3 w 31"/>
              <a:gd name="T13" fmla="*/ 23 h 28"/>
              <a:gd name="T14" fmla="*/ 2 w 31"/>
              <a:gd name="T15" fmla="*/ 27 h 28"/>
              <a:gd name="T16" fmla="*/ 1 w 31"/>
              <a:gd name="T17" fmla="*/ 28 h 28"/>
              <a:gd name="T18" fmla="*/ 0 w 31"/>
              <a:gd name="T19" fmla="*/ 27 h 28"/>
              <a:gd name="T20" fmla="*/ 0 w 31"/>
              <a:gd name="T21" fmla="*/ 27 h 28"/>
              <a:gd name="T22" fmla="*/ 0 w 31"/>
              <a:gd name="T23" fmla="*/ 24 h 28"/>
              <a:gd name="T24" fmla="*/ 0 w 31"/>
              <a:gd name="T25" fmla="*/ 22 h 28"/>
              <a:gd name="T26" fmla="*/ 2 w 31"/>
              <a:gd name="T27" fmla="*/ 16 h 28"/>
              <a:gd name="T28" fmla="*/ 2 w 31"/>
              <a:gd name="T29" fmla="*/ 16 h 28"/>
              <a:gd name="T30" fmla="*/ 8 w 31"/>
              <a:gd name="T31" fmla="*/ 8 h 28"/>
              <a:gd name="T32" fmla="*/ 11 w 31"/>
              <a:gd name="T33" fmla="*/ 5 h 28"/>
              <a:gd name="T34" fmla="*/ 15 w 31"/>
              <a:gd name="T35" fmla="*/ 2 h 28"/>
              <a:gd name="T36" fmla="*/ 15 w 31"/>
              <a:gd name="T37" fmla="*/ 2 h 28"/>
              <a:gd name="T38" fmla="*/ 21 w 31"/>
              <a:gd name="T39" fmla="*/ 2 h 28"/>
              <a:gd name="T40" fmla="*/ 26 w 31"/>
              <a:gd name="T41" fmla="*/ 2 h 28"/>
              <a:gd name="T42" fmla="*/ 26 w 31"/>
              <a:gd name="T43" fmla="*/ 2 h 28"/>
              <a:gd name="T44" fmla="*/ 29 w 31"/>
              <a:gd name="T45" fmla="*/ 0 h 28"/>
              <a:gd name="T46" fmla="*/ 31 w 31"/>
              <a:gd name="T47" fmla="*/ 0 h 28"/>
              <a:gd name="T48" fmla="*/ 31 w 31"/>
              <a:gd name="T49" fmla="*/ 1 h 28"/>
              <a:gd name="T50" fmla="*/ 31 w 31"/>
              <a:gd name="T51" fmla="*/ 1 h 28"/>
              <a:gd name="T52" fmla="*/ 29 w 31"/>
              <a:gd name="T53" fmla="*/ 6 h 28"/>
              <a:gd name="T54" fmla="*/ 27 w 31"/>
              <a:gd name="T55" fmla="*/ 11 h 28"/>
              <a:gd name="T56" fmla="*/ 23 w 31"/>
              <a:gd name="T57" fmla="*/ 17 h 28"/>
              <a:gd name="T58" fmla="*/ 18 w 31"/>
              <a:gd name="T59" fmla="*/ 19 h 28"/>
              <a:gd name="T60" fmla="*/ 18 w 31"/>
              <a:gd name="T61" fmla="*/ 19 h 28"/>
              <a:gd name="T62" fmla="*/ 12 w 31"/>
              <a:gd name="T63" fmla="*/ 23 h 28"/>
              <a:gd name="T64" fmla="*/ 7 w 31"/>
              <a:gd name="T6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8">
                <a:moveTo>
                  <a:pt x="7" y="24"/>
                </a:moveTo>
                <a:lnTo>
                  <a:pt x="7" y="24"/>
                </a:lnTo>
                <a:lnTo>
                  <a:pt x="6" y="24"/>
                </a:lnTo>
                <a:lnTo>
                  <a:pt x="5" y="23"/>
                </a:lnTo>
                <a:lnTo>
                  <a:pt x="5" y="23"/>
                </a:lnTo>
                <a:lnTo>
                  <a:pt x="3" y="23"/>
                </a:lnTo>
                <a:lnTo>
                  <a:pt x="3" y="23"/>
                </a:lnTo>
                <a:lnTo>
                  <a:pt x="2" y="27"/>
                </a:lnTo>
                <a:lnTo>
                  <a:pt x="1" y="28"/>
                </a:lnTo>
                <a:lnTo>
                  <a:pt x="0" y="27"/>
                </a:lnTo>
                <a:lnTo>
                  <a:pt x="0" y="27"/>
                </a:lnTo>
                <a:lnTo>
                  <a:pt x="0" y="24"/>
                </a:lnTo>
                <a:lnTo>
                  <a:pt x="0" y="22"/>
                </a:lnTo>
                <a:lnTo>
                  <a:pt x="2" y="16"/>
                </a:lnTo>
                <a:lnTo>
                  <a:pt x="2" y="16"/>
                </a:lnTo>
                <a:lnTo>
                  <a:pt x="8" y="8"/>
                </a:lnTo>
                <a:lnTo>
                  <a:pt x="11" y="5"/>
                </a:lnTo>
                <a:lnTo>
                  <a:pt x="15" y="2"/>
                </a:lnTo>
                <a:lnTo>
                  <a:pt x="15" y="2"/>
                </a:lnTo>
                <a:lnTo>
                  <a:pt x="21" y="2"/>
                </a:lnTo>
                <a:lnTo>
                  <a:pt x="26" y="2"/>
                </a:lnTo>
                <a:lnTo>
                  <a:pt x="26" y="2"/>
                </a:lnTo>
                <a:lnTo>
                  <a:pt x="29" y="0"/>
                </a:lnTo>
                <a:lnTo>
                  <a:pt x="31" y="0"/>
                </a:lnTo>
                <a:lnTo>
                  <a:pt x="31" y="1"/>
                </a:lnTo>
                <a:lnTo>
                  <a:pt x="31" y="1"/>
                </a:lnTo>
                <a:lnTo>
                  <a:pt x="29" y="6"/>
                </a:lnTo>
                <a:lnTo>
                  <a:pt x="27" y="11"/>
                </a:lnTo>
                <a:lnTo>
                  <a:pt x="23" y="17"/>
                </a:lnTo>
                <a:lnTo>
                  <a:pt x="18" y="19"/>
                </a:lnTo>
                <a:lnTo>
                  <a:pt x="18" y="19"/>
                </a:lnTo>
                <a:lnTo>
                  <a:pt x="12" y="23"/>
                </a:lnTo>
                <a:lnTo>
                  <a:pt x="7"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2" name="Freeform 906"/>
          <p:cNvSpPr>
            <a:spLocks/>
          </p:cNvSpPr>
          <p:nvPr/>
        </p:nvSpPr>
        <p:spPr bwMode="gray">
          <a:xfrm>
            <a:off x="8217229" y="6174768"/>
            <a:ext cx="28736" cy="30845"/>
          </a:xfrm>
          <a:custGeom>
            <a:avLst/>
            <a:gdLst>
              <a:gd name="T0" fmla="*/ 14 w 17"/>
              <a:gd name="T1" fmla="*/ 18 h 18"/>
              <a:gd name="T2" fmla="*/ 14 w 17"/>
              <a:gd name="T3" fmla="*/ 18 h 18"/>
              <a:gd name="T4" fmla="*/ 5 w 17"/>
              <a:gd name="T5" fmla="*/ 13 h 18"/>
              <a:gd name="T6" fmla="*/ 3 w 17"/>
              <a:gd name="T7" fmla="*/ 10 h 18"/>
              <a:gd name="T8" fmla="*/ 0 w 17"/>
              <a:gd name="T9" fmla="*/ 8 h 18"/>
              <a:gd name="T10" fmla="*/ 0 w 17"/>
              <a:gd name="T11" fmla="*/ 8 h 18"/>
              <a:gd name="T12" fmla="*/ 1 w 17"/>
              <a:gd name="T13" fmla="*/ 5 h 18"/>
              <a:gd name="T14" fmla="*/ 3 w 17"/>
              <a:gd name="T15" fmla="*/ 4 h 18"/>
              <a:gd name="T16" fmla="*/ 6 w 17"/>
              <a:gd name="T17" fmla="*/ 3 h 18"/>
              <a:gd name="T18" fmla="*/ 6 w 17"/>
              <a:gd name="T19" fmla="*/ 3 h 18"/>
              <a:gd name="T20" fmla="*/ 11 w 17"/>
              <a:gd name="T21" fmla="*/ 0 h 18"/>
              <a:gd name="T22" fmla="*/ 14 w 17"/>
              <a:gd name="T23" fmla="*/ 0 h 18"/>
              <a:gd name="T24" fmla="*/ 16 w 17"/>
              <a:gd name="T25" fmla="*/ 0 h 18"/>
              <a:gd name="T26" fmla="*/ 16 w 17"/>
              <a:gd name="T27" fmla="*/ 0 h 18"/>
              <a:gd name="T28" fmla="*/ 17 w 17"/>
              <a:gd name="T29" fmla="*/ 4 h 18"/>
              <a:gd name="T30" fmla="*/ 16 w 17"/>
              <a:gd name="T31" fmla="*/ 10 h 18"/>
              <a:gd name="T32" fmla="*/ 15 w 17"/>
              <a:gd name="T33" fmla="*/ 15 h 18"/>
              <a:gd name="T34" fmla="*/ 15 w 17"/>
              <a:gd name="T35" fmla="*/ 16 h 18"/>
              <a:gd name="T36" fmla="*/ 14 w 17"/>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4" y="18"/>
                </a:moveTo>
                <a:lnTo>
                  <a:pt x="14" y="18"/>
                </a:lnTo>
                <a:lnTo>
                  <a:pt x="5" y="13"/>
                </a:lnTo>
                <a:lnTo>
                  <a:pt x="3" y="10"/>
                </a:lnTo>
                <a:lnTo>
                  <a:pt x="0" y="8"/>
                </a:lnTo>
                <a:lnTo>
                  <a:pt x="0" y="8"/>
                </a:lnTo>
                <a:lnTo>
                  <a:pt x="1" y="5"/>
                </a:lnTo>
                <a:lnTo>
                  <a:pt x="3" y="4"/>
                </a:lnTo>
                <a:lnTo>
                  <a:pt x="6" y="3"/>
                </a:lnTo>
                <a:lnTo>
                  <a:pt x="6" y="3"/>
                </a:lnTo>
                <a:lnTo>
                  <a:pt x="11" y="0"/>
                </a:lnTo>
                <a:lnTo>
                  <a:pt x="14" y="0"/>
                </a:lnTo>
                <a:lnTo>
                  <a:pt x="16" y="0"/>
                </a:lnTo>
                <a:lnTo>
                  <a:pt x="16" y="0"/>
                </a:lnTo>
                <a:lnTo>
                  <a:pt x="17" y="4"/>
                </a:lnTo>
                <a:lnTo>
                  <a:pt x="16" y="10"/>
                </a:lnTo>
                <a:lnTo>
                  <a:pt x="15" y="15"/>
                </a:lnTo>
                <a:lnTo>
                  <a:pt x="15" y="16"/>
                </a:lnTo>
                <a:lnTo>
                  <a:pt x="14" y="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3" name="Freeform 920"/>
          <p:cNvSpPr>
            <a:spLocks/>
          </p:cNvSpPr>
          <p:nvPr/>
        </p:nvSpPr>
        <p:spPr bwMode="gray">
          <a:xfrm>
            <a:off x="8196945" y="4246936"/>
            <a:ext cx="33806" cy="35986"/>
          </a:xfrm>
          <a:custGeom>
            <a:avLst/>
            <a:gdLst>
              <a:gd name="T0" fmla="*/ 20 w 20"/>
              <a:gd name="T1" fmla="*/ 21 h 21"/>
              <a:gd name="T2" fmla="*/ 20 w 20"/>
              <a:gd name="T3" fmla="*/ 21 h 21"/>
              <a:gd name="T4" fmla="*/ 13 w 20"/>
              <a:gd name="T5" fmla="*/ 16 h 21"/>
              <a:gd name="T6" fmla="*/ 9 w 20"/>
              <a:gd name="T7" fmla="*/ 12 h 21"/>
              <a:gd name="T8" fmla="*/ 9 w 20"/>
              <a:gd name="T9" fmla="*/ 12 h 21"/>
              <a:gd name="T10" fmla="*/ 5 w 20"/>
              <a:gd name="T11" fmla="*/ 7 h 21"/>
              <a:gd name="T12" fmla="*/ 1 w 20"/>
              <a:gd name="T13" fmla="*/ 4 h 21"/>
              <a:gd name="T14" fmla="*/ 1 w 20"/>
              <a:gd name="T15" fmla="*/ 4 h 21"/>
              <a:gd name="T16" fmla="*/ 0 w 20"/>
              <a:gd name="T17" fmla="*/ 2 h 21"/>
              <a:gd name="T18" fmla="*/ 0 w 20"/>
              <a:gd name="T19" fmla="*/ 1 h 21"/>
              <a:gd name="T20" fmla="*/ 2 w 20"/>
              <a:gd name="T21" fmla="*/ 0 h 21"/>
              <a:gd name="T22" fmla="*/ 5 w 20"/>
              <a:gd name="T23" fmla="*/ 0 h 21"/>
              <a:gd name="T24" fmla="*/ 5 w 20"/>
              <a:gd name="T25" fmla="*/ 0 h 21"/>
              <a:gd name="T26" fmla="*/ 7 w 20"/>
              <a:gd name="T27" fmla="*/ 0 h 21"/>
              <a:gd name="T28" fmla="*/ 7 w 20"/>
              <a:gd name="T29" fmla="*/ 0 h 21"/>
              <a:gd name="T30" fmla="*/ 20 w 20"/>
              <a:gd name="T31" fmla="*/ 1 h 21"/>
              <a:gd name="T32" fmla="*/ 20 w 20"/>
              <a:gd name="T33" fmla="*/ 2 h 21"/>
              <a:gd name="T34" fmla="*/ 20 w 20"/>
              <a:gd name="T35" fmla="*/ 2 h 21"/>
              <a:gd name="T36" fmla="*/ 20 w 20"/>
              <a:gd name="T37" fmla="*/ 1 h 21"/>
              <a:gd name="T38" fmla="*/ 20 w 20"/>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1">
                <a:moveTo>
                  <a:pt x="20" y="21"/>
                </a:moveTo>
                <a:lnTo>
                  <a:pt x="20" y="21"/>
                </a:lnTo>
                <a:lnTo>
                  <a:pt x="13" y="16"/>
                </a:lnTo>
                <a:lnTo>
                  <a:pt x="9" y="12"/>
                </a:lnTo>
                <a:lnTo>
                  <a:pt x="9" y="12"/>
                </a:lnTo>
                <a:lnTo>
                  <a:pt x="5" y="7"/>
                </a:lnTo>
                <a:lnTo>
                  <a:pt x="1" y="4"/>
                </a:lnTo>
                <a:lnTo>
                  <a:pt x="1" y="4"/>
                </a:lnTo>
                <a:lnTo>
                  <a:pt x="0" y="2"/>
                </a:lnTo>
                <a:lnTo>
                  <a:pt x="0" y="1"/>
                </a:lnTo>
                <a:lnTo>
                  <a:pt x="2" y="0"/>
                </a:lnTo>
                <a:lnTo>
                  <a:pt x="5" y="0"/>
                </a:lnTo>
                <a:lnTo>
                  <a:pt x="5" y="0"/>
                </a:lnTo>
                <a:lnTo>
                  <a:pt x="7" y="0"/>
                </a:lnTo>
                <a:lnTo>
                  <a:pt x="7" y="0"/>
                </a:lnTo>
                <a:lnTo>
                  <a:pt x="20" y="1"/>
                </a:lnTo>
                <a:lnTo>
                  <a:pt x="20" y="2"/>
                </a:lnTo>
                <a:lnTo>
                  <a:pt x="20" y="2"/>
                </a:lnTo>
                <a:lnTo>
                  <a:pt x="20" y="1"/>
                </a:lnTo>
                <a:lnTo>
                  <a:pt x="20" y="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4" name="Freeform 918"/>
          <p:cNvSpPr>
            <a:spLocks/>
          </p:cNvSpPr>
          <p:nvPr/>
        </p:nvSpPr>
        <p:spPr bwMode="gray">
          <a:xfrm>
            <a:off x="8230752" y="4248650"/>
            <a:ext cx="76064" cy="41127"/>
          </a:xfrm>
          <a:custGeom>
            <a:avLst/>
            <a:gdLst>
              <a:gd name="T0" fmla="*/ 40 w 45"/>
              <a:gd name="T1" fmla="*/ 15 h 24"/>
              <a:gd name="T2" fmla="*/ 40 w 45"/>
              <a:gd name="T3" fmla="*/ 15 h 24"/>
              <a:gd name="T4" fmla="*/ 38 w 45"/>
              <a:gd name="T5" fmla="*/ 14 h 24"/>
              <a:gd name="T6" fmla="*/ 35 w 45"/>
              <a:gd name="T7" fmla="*/ 11 h 24"/>
              <a:gd name="T8" fmla="*/ 32 w 45"/>
              <a:gd name="T9" fmla="*/ 5 h 24"/>
              <a:gd name="T10" fmla="*/ 32 w 45"/>
              <a:gd name="T11" fmla="*/ 5 h 24"/>
              <a:gd name="T12" fmla="*/ 28 w 45"/>
              <a:gd name="T13" fmla="*/ 3 h 24"/>
              <a:gd name="T14" fmla="*/ 23 w 45"/>
              <a:gd name="T15" fmla="*/ 1 h 24"/>
              <a:gd name="T16" fmla="*/ 13 w 45"/>
              <a:gd name="T17" fmla="*/ 1 h 24"/>
              <a:gd name="T18" fmla="*/ 13 w 45"/>
              <a:gd name="T19" fmla="*/ 1 h 24"/>
              <a:gd name="T20" fmla="*/ 0 w 45"/>
              <a:gd name="T21" fmla="*/ 0 h 24"/>
              <a:gd name="T22" fmla="*/ 0 w 45"/>
              <a:gd name="T23" fmla="*/ 20 h 24"/>
              <a:gd name="T24" fmla="*/ 0 w 45"/>
              <a:gd name="T25" fmla="*/ 20 h 24"/>
              <a:gd name="T26" fmla="*/ 6 w 45"/>
              <a:gd name="T27" fmla="*/ 24 h 24"/>
              <a:gd name="T28" fmla="*/ 6 w 45"/>
              <a:gd name="T29" fmla="*/ 24 h 24"/>
              <a:gd name="T30" fmla="*/ 8 w 45"/>
              <a:gd name="T31" fmla="*/ 24 h 24"/>
              <a:gd name="T32" fmla="*/ 11 w 45"/>
              <a:gd name="T33" fmla="*/ 22 h 24"/>
              <a:gd name="T34" fmla="*/ 14 w 45"/>
              <a:gd name="T35" fmla="*/ 19 h 24"/>
              <a:gd name="T36" fmla="*/ 14 w 45"/>
              <a:gd name="T37" fmla="*/ 19 h 24"/>
              <a:gd name="T38" fmla="*/ 16 w 45"/>
              <a:gd name="T39" fmla="*/ 19 h 24"/>
              <a:gd name="T40" fmla="*/ 17 w 45"/>
              <a:gd name="T41" fmla="*/ 19 h 24"/>
              <a:gd name="T42" fmla="*/ 19 w 45"/>
              <a:gd name="T43" fmla="*/ 22 h 24"/>
              <a:gd name="T44" fmla="*/ 19 w 45"/>
              <a:gd name="T45" fmla="*/ 22 h 24"/>
              <a:gd name="T46" fmla="*/ 21 w 45"/>
              <a:gd name="T47" fmla="*/ 22 h 24"/>
              <a:gd name="T48" fmla="*/ 24 w 45"/>
              <a:gd name="T49" fmla="*/ 22 h 24"/>
              <a:gd name="T50" fmla="*/ 30 w 45"/>
              <a:gd name="T51" fmla="*/ 19 h 24"/>
              <a:gd name="T52" fmla="*/ 30 w 45"/>
              <a:gd name="T53" fmla="*/ 19 h 24"/>
              <a:gd name="T54" fmla="*/ 35 w 45"/>
              <a:gd name="T55" fmla="*/ 19 h 24"/>
              <a:gd name="T56" fmla="*/ 40 w 45"/>
              <a:gd name="T57" fmla="*/ 20 h 24"/>
              <a:gd name="T58" fmla="*/ 40 w 45"/>
              <a:gd name="T59" fmla="*/ 20 h 24"/>
              <a:gd name="T60" fmla="*/ 45 w 45"/>
              <a:gd name="T61" fmla="*/ 21 h 24"/>
              <a:gd name="T62" fmla="*/ 45 w 45"/>
              <a:gd name="T63" fmla="*/ 21 h 24"/>
              <a:gd name="T64" fmla="*/ 45 w 45"/>
              <a:gd name="T65" fmla="*/ 20 h 24"/>
              <a:gd name="T66" fmla="*/ 45 w 45"/>
              <a:gd name="T67" fmla="*/ 19 h 24"/>
              <a:gd name="T68" fmla="*/ 43 w 45"/>
              <a:gd name="T69" fmla="*/ 16 h 24"/>
              <a:gd name="T70" fmla="*/ 40 w 45"/>
              <a:gd name="T7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24">
                <a:moveTo>
                  <a:pt x="40" y="15"/>
                </a:moveTo>
                <a:lnTo>
                  <a:pt x="40" y="15"/>
                </a:lnTo>
                <a:lnTo>
                  <a:pt x="38" y="14"/>
                </a:lnTo>
                <a:lnTo>
                  <a:pt x="35" y="11"/>
                </a:lnTo>
                <a:lnTo>
                  <a:pt x="32" y="5"/>
                </a:lnTo>
                <a:lnTo>
                  <a:pt x="32" y="5"/>
                </a:lnTo>
                <a:lnTo>
                  <a:pt x="28" y="3"/>
                </a:lnTo>
                <a:lnTo>
                  <a:pt x="23" y="1"/>
                </a:lnTo>
                <a:lnTo>
                  <a:pt x="13" y="1"/>
                </a:lnTo>
                <a:lnTo>
                  <a:pt x="13" y="1"/>
                </a:lnTo>
                <a:lnTo>
                  <a:pt x="0" y="0"/>
                </a:lnTo>
                <a:lnTo>
                  <a:pt x="0" y="20"/>
                </a:lnTo>
                <a:lnTo>
                  <a:pt x="0" y="20"/>
                </a:lnTo>
                <a:lnTo>
                  <a:pt x="6" y="24"/>
                </a:lnTo>
                <a:lnTo>
                  <a:pt x="6" y="24"/>
                </a:lnTo>
                <a:lnTo>
                  <a:pt x="8" y="24"/>
                </a:lnTo>
                <a:lnTo>
                  <a:pt x="11" y="22"/>
                </a:lnTo>
                <a:lnTo>
                  <a:pt x="14" y="19"/>
                </a:lnTo>
                <a:lnTo>
                  <a:pt x="14" y="19"/>
                </a:lnTo>
                <a:lnTo>
                  <a:pt x="16" y="19"/>
                </a:lnTo>
                <a:lnTo>
                  <a:pt x="17" y="19"/>
                </a:lnTo>
                <a:lnTo>
                  <a:pt x="19" y="22"/>
                </a:lnTo>
                <a:lnTo>
                  <a:pt x="19" y="22"/>
                </a:lnTo>
                <a:lnTo>
                  <a:pt x="21" y="22"/>
                </a:lnTo>
                <a:lnTo>
                  <a:pt x="24" y="22"/>
                </a:lnTo>
                <a:lnTo>
                  <a:pt x="30" y="19"/>
                </a:lnTo>
                <a:lnTo>
                  <a:pt x="30" y="19"/>
                </a:lnTo>
                <a:lnTo>
                  <a:pt x="35" y="19"/>
                </a:lnTo>
                <a:lnTo>
                  <a:pt x="40" y="20"/>
                </a:lnTo>
                <a:lnTo>
                  <a:pt x="40" y="20"/>
                </a:lnTo>
                <a:lnTo>
                  <a:pt x="45" y="21"/>
                </a:lnTo>
                <a:lnTo>
                  <a:pt x="45" y="21"/>
                </a:lnTo>
                <a:lnTo>
                  <a:pt x="45" y="20"/>
                </a:lnTo>
                <a:lnTo>
                  <a:pt x="45" y="19"/>
                </a:lnTo>
                <a:lnTo>
                  <a:pt x="43" y="16"/>
                </a:lnTo>
                <a:lnTo>
                  <a:pt x="40"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5" name="Freeform 898"/>
          <p:cNvSpPr>
            <a:spLocks/>
          </p:cNvSpPr>
          <p:nvPr/>
        </p:nvSpPr>
        <p:spPr bwMode="gray">
          <a:xfrm>
            <a:off x="6324080" y="4234940"/>
            <a:ext cx="23665" cy="27418"/>
          </a:xfrm>
          <a:custGeom>
            <a:avLst/>
            <a:gdLst>
              <a:gd name="T0" fmla="*/ 1 w 14"/>
              <a:gd name="T1" fmla="*/ 16 h 16"/>
              <a:gd name="T2" fmla="*/ 1 w 14"/>
              <a:gd name="T3" fmla="*/ 16 h 16"/>
              <a:gd name="T4" fmla="*/ 0 w 14"/>
              <a:gd name="T5" fmla="*/ 14 h 16"/>
              <a:gd name="T6" fmla="*/ 0 w 14"/>
              <a:gd name="T7" fmla="*/ 12 h 16"/>
              <a:gd name="T8" fmla="*/ 0 w 14"/>
              <a:gd name="T9" fmla="*/ 9 h 16"/>
              <a:gd name="T10" fmla="*/ 0 w 14"/>
              <a:gd name="T11" fmla="*/ 6 h 16"/>
              <a:gd name="T12" fmla="*/ 0 w 14"/>
              <a:gd name="T13" fmla="*/ 6 h 16"/>
              <a:gd name="T14" fmla="*/ 0 w 14"/>
              <a:gd name="T15" fmla="*/ 3 h 16"/>
              <a:gd name="T16" fmla="*/ 0 w 14"/>
              <a:gd name="T17" fmla="*/ 1 h 16"/>
              <a:gd name="T18" fmla="*/ 1 w 14"/>
              <a:gd name="T19" fmla="*/ 0 h 16"/>
              <a:gd name="T20" fmla="*/ 4 w 14"/>
              <a:gd name="T21" fmla="*/ 0 h 16"/>
              <a:gd name="T22" fmla="*/ 4 w 14"/>
              <a:gd name="T23" fmla="*/ 0 h 16"/>
              <a:gd name="T24" fmla="*/ 7 w 14"/>
              <a:gd name="T25" fmla="*/ 1 h 16"/>
              <a:gd name="T26" fmla="*/ 11 w 14"/>
              <a:gd name="T27" fmla="*/ 3 h 16"/>
              <a:gd name="T28" fmla="*/ 12 w 14"/>
              <a:gd name="T29" fmla="*/ 6 h 16"/>
              <a:gd name="T30" fmla="*/ 14 w 14"/>
              <a:gd name="T31" fmla="*/ 7 h 16"/>
              <a:gd name="T32" fmla="*/ 12 w 14"/>
              <a:gd name="T33" fmla="*/ 8 h 16"/>
              <a:gd name="T34" fmla="*/ 12 w 14"/>
              <a:gd name="T35" fmla="*/ 8 h 16"/>
              <a:gd name="T36" fmla="*/ 7 w 14"/>
              <a:gd name="T37" fmla="*/ 14 h 16"/>
              <a:gd name="T38" fmla="*/ 4 w 14"/>
              <a:gd name="T39" fmla="*/ 16 h 16"/>
              <a:gd name="T40" fmla="*/ 1 w 14"/>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6">
                <a:moveTo>
                  <a:pt x="1" y="16"/>
                </a:moveTo>
                <a:lnTo>
                  <a:pt x="1" y="16"/>
                </a:lnTo>
                <a:lnTo>
                  <a:pt x="0" y="14"/>
                </a:lnTo>
                <a:lnTo>
                  <a:pt x="0" y="12"/>
                </a:lnTo>
                <a:lnTo>
                  <a:pt x="0" y="9"/>
                </a:lnTo>
                <a:lnTo>
                  <a:pt x="0" y="6"/>
                </a:lnTo>
                <a:lnTo>
                  <a:pt x="0" y="6"/>
                </a:lnTo>
                <a:lnTo>
                  <a:pt x="0" y="3"/>
                </a:lnTo>
                <a:lnTo>
                  <a:pt x="0" y="1"/>
                </a:lnTo>
                <a:lnTo>
                  <a:pt x="1" y="0"/>
                </a:lnTo>
                <a:lnTo>
                  <a:pt x="4" y="0"/>
                </a:lnTo>
                <a:lnTo>
                  <a:pt x="4" y="0"/>
                </a:lnTo>
                <a:lnTo>
                  <a:pt x="7" y="1"/>
                </a:lnTo>
                <a:lnTo>
                  <a:pt x="11" y="3"/>
                </a:lnTo>
                <a:lnTo>
                  <a:pt x="12" y="6"/>
                </a:lnTo>
                <a:lnTo>
                  <a:pt x="14" y="7"/>
                </a:lnTo>
                <a:lnTo>
                  <a:pt x="12" y="8"/>
                </a:lnTo>
                <a:lnTo>
                  <a:pt x="12" y="8"/>
                </a:lnTo>
                <a:lnTo>
                  <a:pt x="7" y="14"/>
                </a:lnTo>
                <a:lnTo>
                  <a:pt x="4" y="16"/>
                </a:lnTo>
                <a:lnTo>
                  <a:pt x="1"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6" name="Freeform 1489"/>
          <p:cNvSpPr>
            <a:spLocks/>
          </p:cNvSpPr>
          <p:nvPr/>
        </p:nvSpPr>
        <p:spPr bwMode="gray">
          <a:xfrm>
            <a:off x="8217228" y="1476000"/>
            <a:ext cx="1267734" cy="1477147"/>
          </a:xfrm>
          <a:custGeom>
            <a:avLst/>
            <a:gdLst>
              <a:gd name="T0" fmla="*/ 507 w 750"/>
              <a:gd name="T1" fmla="*/ 680 h 862"/>
              <a:gd name="T2" fmla="*/ 480 w 750"/>
              <a:gd name="T3" fmla="*/ 689 h 862"/>
              <a:gd name="T4" fmla="*/ 447 w 750"/>
              <a:gd name="T5" fmla="*/ 711 h 862"/>
              <a:gd name="T6" fmla="*/ 418 w 750"/>
              <a:gd name="T7" fmla="*/ 782 h 862"/>
              <a:gd name="T8" fmla="*/ 408 w 750"/>
              <a:gd name="T9" fmla="*/ 824 h 862"/>
              <a:gd name="T10" fmla="*/ 393 w 750"/>
              <a:gd name="T11" fmla="*/ 861 h 862"/>
              <a:gd name="T12" fmla="*/ 358 w 750"/>
              <a:gd name="T13" fmla="*/ 850 h 862"/>
              <a:gd name="T14" fmla="*/ 313 w 750"/>
              <a:gd name="T15" fmla="*/ 820 h 862"/>
              <a:gd name="T16" fmla="*/ 294 w 750"/>
              <a:gd name="T17" fmla="*/ 781 h 862"/>
              <a:gd name="T18" fmla="*/ 285 w 750"/>
              <a:gd name="T19" fmla="*/ 757 h 862"/>
              <a:gd name="T20" fmla="*/ 286 w 750"/>
              <a:gd name="T21" fmla="*/ 728 h 862"/>
              <a:gd name="T22" fmla="*/ 262 w 750"/>
              <a:gd name="T23" fmla="*/ 697 h 862"/>
              <a:gd name="T24" fmla="*/ 274 w 750"/>
              <a:gd name="T25" fmla="*/ 666 h 862"/>
              <a:gd name="T26" fmla="*/ 265 w 750"/>
              <a:gd name="T27" fmla="*/ 654 h 862"/>
              <a:gd name="T28" fmla="*/ 255 w 750"/>
              <a:gd name="T29" fmla="*/ 627 h 862"/>
              <a:gd name="T30" fmla="*/ 296 w 750"/>
              <a:gd name="T31" fmla="*/ 618 h 862"/>
              <a:gd name="T32" fmla="*/ 288 w 750"/>
              <a:gd name="T33" fmla="*/ 585 h 862"/>
              <a:gd name="T34" fmla="*/ 294 w 750"/>
              <a:gd name="T35" fmla="*/ 553 h 862"/>
              <a:gd name="T36" fmla="*/ 269 w 750"/>
              <a:gd name="T37" fmla="*/ 532 h 862"/>
              <a:gd name="T38" fmla="*/ 290 w 750"/>
              <a:gd name="T39" fmla="*/ 521 h 862"/>
              <a:gd name="T40" fmla="*/ 292 w 750"/>
              <a:gd name="T41" fmla="*/ 495 h 862"/>
              <a:gd name="T42" fmla="*/ 264 w 750"/>
              <a:gd name="T43" fmla="*/ 476 h 862"/>
              <a:gd name="T44" fmla="*/ 250 w 750"/>
              <a:gd name="T45" fmla="*/ 451 h 862"/>
              <a:gd name="T46" fmla="*/ 224 w 750"/>
              <a:gd name="T47" fmla="*/ 467 h 862"/>
              <a:gd name="T48" fmla="*/ 237 w 750"/>
              <a:gd name="T49" fmla="*/ 436 h 862"/>
              <a:gd name="T50" fmla="*/ 251 w 750"/>
              <a:gd name="T51" fmla="*/ 426 h 862"/>
              <a:gd name="T52" fmla="*/ 218 w 750"/>
              <a:gd name="T53" fmla="*/ 324 h 862"/>
              <a:gd name="T54" fmla="*/ 194 w 750"/>
              <a:gd name="T55" fmla="*/ 264 h 862"/>
              <a:gd name="T56" fmla="*/ 123 w 750"/>
              <a:gd name="T57" fmla="*/ 239 h 862"/>
              <a:gd name="T58" fmla="*/ 51 w 750"/>
              <a:gd name="T59" fmla="*/ 250 h 862"/>
              <a:gd name="T60" fmla="*/ 21 w 750"/>
              <a:gd name="T61" fmla="*/ 200 h 862"/>
              <a:gd name="T62" fmla="*/ 54 w 750"/>
              <a:gd name="T63" fmla="*/ 185 h 862"/>
              <a:gd name="T64" fmla="*/ 80 w 750"/>
              <a:gd name="T65" fmla="*/ 158 h 862"/>
              <a:gd name="T66" fmla="*/ 43 w 750"/>
              <a:gd name="T67" fmla="*/ 162 h 862"/>
              <a:gd name="T68" fmla="*/ 17 w 750"/>
              <a:gd name="T69" fmla="*/ 146 h 862"/>
              <a:gd name="T70" fmla="*/ 13 w 750"/>
              <a:gd name="T71" fmla="*/ 100 h 862"/>
              <a:gd name="T72" fmla="*/ 72 w 750"/>
              <a:gd name="T73" fmla="*/ 64 h 862"/>
              <a:gd name="T74" fmla="*/ 107 w 750"/>
              <a:gd name="T75" fmla="*/ 9 h 862"/>
              <a:gd name="T76" fmla="*/ 750 w 750"/>
              <a:gd name="T77" fmla="*/ 6 h 862"/>
              <a:gd name="T78" fmla="*/ 723 w 750"/>
              <a:gd name="T79" fmla="*/ 69 h 862"/>
              <a:gd name="T80" fmla="*/ 702 w 750"/>
              <a:gd name="T81" fmla="*/ 114 h 862"/>
              <a:gd name="T82" fmla="*/ 719 w 750"/>
              <a:gd name="T83" fmla="*/ 159 h 862"/>
              <a:gd name="T84" fmla="*/ 709 w 750"/>
              <a:gd name="T85" fmla="*/ 178 h 862"/>
              <a:gd name="T86" fmla="*/ 740 w 750"/>
              <a:gd name="T87" fmla="*/ 219 h 862"/>
              <a:gd name="T88" fmla="*/ 708 w 750"/>
              <a:gd name="T89" fmla="*/ 227 h 862"/>
              <a:gd name="T90" fmla="*/ 719 w 750"/>
              <a:gd name="T91" fmla="*/ 275 h 862"/>
              <a:gd name="T92" fmla="*/ 697 w 750"/>
              <a:gd name="T93" fmla="*/ 288 h 862"/>
              <a:gd name="T94" fmla="*/ 719 w 750"/>
              <a:gd name="T95" fmla="*/ 334 h 862"/>
              <a:gd name="T96" fmla="*/ 713 w 750"/>
              <a:gd name="T97" fmla="*/ 354 h 862"/>
              <a:gd name="T98" fmla="*/ 690 w 750"/>
              <a:gd name="T99" fmla="*/ 336 h 862"/>
              <a:gd name="T100" fmla="*/ 709 w 750"/>
              <a:gd name="T101" fmla="*/ 371 h 862"/>
              <a:gd name="T102" fmla="*/ 669 w 750"/>
              <a:gd name="T103" fmla="*/ 383 h 862"/>
              <a:gd name="T104" fmla="*/ 648 w 750"/>
              <a:gd name="T105" fmla="*/ 372 h 862"/>
              <a:gd name="T106" fmla="*/ 647 w 750"/>
              <a:gd name="T107" fmla="*/ 409 h 862"/>
              <a:gd name="T108" fmla="*/ 640 w 750"/>
              <a:gd name="T109" fmla="*/ 432 h 862"/>
              <a:gd name="T110" fmla="*/ 674 w 750"/>
              <a:gd name="T111" fmla="*/ 466 h 862"/>
              <a:gd name="T112" fmla="*/ 688 w 750"/>
              <a:gd name="T113" fmla="*/ 484 h 862"/>
              <a:gd name="T114" fmla="*/ 669 w 750"/>
              <a:gd name="T115" fmla="*/ 527 h 862"/>
              <a:gd name="T116" fmla="*/ 617 w 750"/>
              <a:gd name="T117" fmla="*/ 485 h 862"/>
              <a:gd name="T118" fmla="*/ 631 w 750"/>
              <a:gd name="T119" fmla="*/ 530 h 862"/>
              <a:gd name="T120" fmla="*/ 617 w 750"/>
              <a:gd name="T121" fmla="*/ 543 h 862"/>
              <a:gd name="T122" fmla="*/ 685 w 750"/>
              <a:gd name="T123" fmla="*/ 541 h 862"/>
              <a:gd name="T124" fmla="*/ 584 w 750"/>
              <a:gd name="T125" fmla="*/ 61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862">
                <a:moveTo>
                  <a:pt x="555" y="610"/>
                </a:moveTo>
                <a:lnTo>
                  <a:pt x="555" y="610"/>
                </a:lnTo>
                <a:lnTo>
                  <a:pt x="553" y="607"/>
                </a:lnTo>
                <a:lnTo>
                  <a:pt x="552" y="606"/>
                </a:lnTo>
                <a:lnTo>
                  <a:pt x="551" y="607"/>
                </a:lnTo>
                <a:lnTo>
                  <a:pt x="551" y="607"/>
                </a:lnTo>
                <a:lnTo>
                  <a:pt x="549" y="615"/>
                </a:lnTo>
                <a:lnTo>
                  <a:pt x="547" y="620"/>
                </a:lnTo>
                <a:lnTo>
                  <a:pt x="544" y="622"/>
                </a:lnTo>
                <a:lnTo>
                  <a:pt x="544" y="622"/>
                </a:lnTo>
                <a:lnTo>
                  <a:pt x="542" y="626"/>
                </a:lnTo>
                <a:lnTo>
                  <a:pt x="538" y="632"/>
                </a:lnTo>
                <a:lnTo>
                  <a:pt x="535" y="642"/>
                </a:lnTo>
                <a:lnTo>
                  <a:pt x="535" y="642"/>
                </a:lnTo>
                <a:lnTo>
                  <a:pt x="533" y="647"/>
                </a:lnTo>
                <a:lnTo>
                  <a:pt x="530" y="653"/>
                </a:lnTo>
                <a:lnTo>
                  <a:pt x="522" y="661"/>
                </a:lnTo>
                <a:lnTo>
                  <a:pt x="522" y="661"/>
                </a:lnTo>
                <a:lnTo>
                  <a:pt x="519" y="666"/>
                </a:lnTo>
                <a:lnTo>
                  <a:pt x="514" y="671"/>
                </a:lnTo>
                <a:lnTo>
                  <a:pt x="514" y="671"/>
                </a:lnTo>
                <a:lnTo>
                  <a:pt x="512" y="674"/>
                </a:lnTo>
                <a:lnTo>
                  <a:pt x="511" y="677"/>
                </a:lnTo>
                <a:lnTo>
                  <a:pt x="510" y="680"/>
                </a:lnTo>
                <a:lnTo>
                  <a:pt x="510" y="681"/>
                </a:lnTo>
                <a:lnTo>
                  <a:pt x="507" y="680"/>
                </a:lnTo>
                <a:lnTo>
                  <a:pt x="507" y="680"/>
                </a:lnTo>
                <a:lnTo>
                  <a:pt x="504" y="677"/>
                </a:lnTo>
                <a:lnTo>
                  <a:pt x="501" y="675"/>
                </a:lnTo>
                <a:lnTo>
                  <a:pt x="499" y="673"/>
                </a:lnTo>
                <a:lnTo>
                  <a:pt x="499" y="673"/>
                </a:lnTo>
                <a:lnTo>
                  <a:pt x="499" y="673"/>
                </a:lnTo>
                <a:lnTo>
                  <a:pt x="499" y="673"/>
                </a:lnTo>
                <a:lnTo>
                  <a:pt x="500" y="677"/>
                </a:lnTo>
                <a:lnTo>
                  <a:pt x="501" y="680"/>
                </a:lnTo>
                <a:lnTo>
                  <a:pt x="500" y="682"/>
                </a:lnTo>
                <a:lnTo>
                  <a:pt x="500" y="682"/>
                </a:lnTo>
                <a:lnTo>
                  <a:pt x="495" y="689"/>
                </a:lnTo>
                <a:lnTo>
                  <a:pt x="493" y="692"/>
                </a:lnTo>
                <a:lnTo>
                  <a:pt x="491" y="692"/>
                </a:lnTo>
                <a:lnTo>
                  <a:pt x="490" y="692"/>
                </a:lnTo>
                <a:lnTo>
                  <a:pt x="490" y="692"/>
                </a:lnTo>
                <a:lnTo>
                  <a:pt x="490" y="690"/>
                </a:lnTo>
                <a:lnTo>
                  <a:pt x="489" y="686"/>
                </a:lnTo>
                <a:lnTo>
                  <a:pt x="489" y="684"/>
                </a:lnTo>
                <a:lnTo>
                  <a:pt x="489" y="684"/>
                </a:lnTo>
                <a:lnTo>
                  <a:pt x="488" y="684"/>
                </a:lnTo>
                <a:lnTo>
                  <a:pt x="488" y="684"/>
                </a:lnTo>
                <a:lnTo>
                  <a:pt x="485" y="686"/>
                </a:lnTo>
                <a:lnTo>
                  <a:pt x="483" y="687"/>
                </a:lnTo>
                <a:lnTo>
                  <a:pt x="480" y="689"/>
                </a:lnTo>
                <a:lnTo>
                  <a:pt x="480" y="689"/>
                </a:lnTo>
                <a:lnTo>
                  <a:pt x="477" y="681"/>
                </a:lnTo>
                <a:lnTo>
                  <a:pt x="477" y="681"/>
                </a:lnTo>
                <a:lnTo>
                  <a:pt x="477" y="679"/>
                </a:lnTo>
                <a:lnTo>
                  <a:pt x="477" y="677"/>
                </a:lnTo>
                <a:lnTo>
                  <a:pt x="478" y="676"/>
                </a:lnTo>
                <a:lnTo>
                  <a:pt x="477" y="676"/>
                </a:lnTo>
                <a:lnTo>
                  <a:pt x="477" y="676"/>
                </a:lnTo>
                <a:lnTo>
                  <a:pt x="474" y="676"/>
                </a:lnTo>
                <a:lnTo>
                  <a:pt x="473" y="677"/>
                </a:lnTo>
                <a:lnTo>
                  <a:pt x="472" y="685"/>
                </a:lnTo>
                <a:lnTo>
                  <a:pt x="472" y="685"/>
                </a:lnTo>
                <a:lnTo>
                  <a:pt x="471" y="693"/>
                </a:lnTo>
                <a:lnTo>
                  <a:pt x="469" y="696"/>
                </a:lnTo>
                <a:lnTo>
                  <a:pt x="468" y="697"/>
                </a:lnTo>
                <a:lnTo>
                  <a:pt x="468" y="697"/>
                </a:lnTo>
                <a:lnTo>
                  <a:pt x="462" y="701"/>
                </a:lnTo>
                <a:lnTo>
                  <a:pt x="458" y="703"/>
                </a:lnTo>
                <a:lnTo>
                  <a:pt x="456" y="705"/>
                </a:lnTo>
                <a:lnTo>
                  <a:pt x="456" y="705"/>
                </a:lnTo>
                <a:lnTo>
                  <a:pt x="455" y="702"/>
                </a:lnTo>
                <a:lnTo>
                  <a:pt x="455" y="701"/>
                </a:lnTo>
                <a:lnTo>
                  <a:pt x="453" y="701"/>
                </a:lnTo>
                <a:lnTo>
                  <a:pt x="451" y="702"/>
                </a:lnTo>
                <a:lnTo>
                  <a:pt x="451" y="702"/>
                </a:lnTo>
                <a:lnTo>
                  <a:pt x="450" y="706"/>
                </a:lnTo>
                <a:lnTo>
                  <a:pt x="447" y="711"/>
                </a:lnTo>
                <a:lnTo>
                  <a:pt x="445" y="716"/>
                </a:lnTo>
                <a:lnTo>
                  <a:pt x="442" y="719"/>
                </a:lnTo>
                <a:lnTo>
                  <a:pt x="442" y="719"/>
                </a:lnTo>
                <a:lnTo>
                  <a:pt x="440" y="722"/>
                </a:lnTo>
                <a:lnTo>
                  <a:pt x="439" y="724"/>
                </a:lnTo>
                <a:lnTo>
                  <a:pt x="437" y="730"/>
                </a:lnTo>
                <a:lnTo>
                  <a:pt x="437" y="737"/>
                </a:lnTo>
                <a:lnTo>
                  <a:pt x="436" y="739"/>
                </a:lnTo>
                <a:lnTo>
                  <a:pt x="436" y="739"/>
                </a:lnTo>
                <a:lnTo>
                  <a:pt x="436" y="739"/>
                </a:lnTo>
                <a:lnTo>
                  <a:pt x="431" y="740"/>
                </a:lnTo>
                <a:lnTo>
                  <a:pt x="429" y="741"/>
                </a:lnTo>
                <a:lnTo>
                  <a:pt x="429" y="743"/>
                </a:lnTo>
                <a:lnTo>
                  <a:pt x="429" y="743"/>
                </a:lnTo>
                <a:lnTo>
                  <a:pt x="430" y="744"/>
                </a:lnTo>
                <a:lnTo>
                  <a:pt x="431" y="745"/>
                </a:lnTo>
                <a:lnTo>
                  <a:pt x="432" y="746"/>
                </a:lnTo>
                <a:lnTo>
                  <a:pt x="431" y="750"/>
                </a:lnTo>
                <a:lnTo>
                  <a:pt x="431" y="750"/>
                </a:lnTo>
                <a:lnTo>
                  <a:pt x="426" y="760"/>
                </a:lnTo>
                <a:lnTo>
                  <a:pt x="424" y="765"/>
                </a:lnTo>
                <a:lnTo>
                  <a:pt x="424" y="770"/>
                </a:lnTo>
                <a:lnTo>
                  <a:pt x="424" y="770"/>
                </a:lnTo>
                <a:lnTo>
                  <a:pt x="421" y="777"/>
                </a:lnTo>
                <a:lnTo>
                  <a:pt x="420" y="780"/>
                </a:lnTo>
                <a:lnTo>
                  <a:pt x="418" y="782"/>
                </a:lnTo>
                <a:lnTo>
                  <a:pt x="418" y="782"/>
                </a:lnTo>
                <a:lnTo>
                  <a:pt x="416" y="783"/>
                </a:lnTo>
                <a:lnTo>
                  <a:pt x="416" y="785"/>
                </a:lnTo>
                <a:lnTo>
                  <a:pt x="416" y="787"/>
                </a:lnTo>
                <a:lnTo>
                  <a:pt x="416" y="788"/>
                </a:lnTo>
                <a:lnTo>
                  <a:pt x="416" y="788"/>
                </a:lnTo>
                <a:lnTo>
                  <a:pt x="413" y="791"/>
                </a:lnTo>
                <a:lnTo>
                  <a:pt x="411" y="793"/>
                </a:lnTo>
                <a:lnTo>
                  <a:pt x="411" y="796"/>
                </a:lnTo>
                <a:lnTo>
                  <a:pt x="411" y="796"/>
                </a:lnTo>
                <a:lnTo>
                  <a:pt x="410" y="799"/>
                </a:lnTo>
                <a:lnTo>
                  <a:pt x="409" y="803"/>
                </a:lnTo>
                <a:lnTo>
                  <a:pt x="409" y="807"/>
                </a:lnTo>
                <a:lnTo>
                  <a:pt x="409" y="807"/>
                </a:lnTo>
                <a:lnTo>
                  <a:pt x="410" y="808"/>
                </a:lnTo>
                <a:lnTo>
                  <a:pt x="410" y="808"/>
                </a:lnTo>
                <a:lnTo>
                  <a:pt x="415" y="808"/>
                </a:lnTo>
                <a:lnTo>
                  <a:pt x="415" y="809"/>
                </a:lnTo>
                <a:lnTo>
                  <a:pt x="416" y="810"/>
                </a:lnTo>
                <a:lnTo>
                  <a:pt x="416" y="810"/>
                </a:lnTo>
                <a:lnTo>
                  <a:pt x="415" y="818"/>
                </a:lnTo>
                <a:lnTo>
                  <a:pt x="414" y="821"/>
                </a:lnTo>
                <a:lnTo>
                  <a:pt x="413" y="824"/>
                </a:lnTo>
                <a:lnTo>
                  <a:pt x="413" y="824"/>
                </a:lnTo>
                <a:lnTo>
                  <a:pt x="409" y="824"/>
                </a:lnTo>
                <a:lnTo>
                  <a:pt x="408" y="824"/>
                </a:lnTo>
                <a:lnTo>
                  <a:pt x="408" y="825"/>
                </a:lnTo>
                <a:lnTo>
                  <a:pt x="408" y="825"/>
                </a:lnTo>
                <a:lnTo>
                  <a:pt x="409" y="826"/>
                </a:lnTo>
                <a:lnTo>
                  <a:pt x="409" y="826"/>
                </a:lnTo>
                <a:lnTo>
                  <a:pt x="410" y="828"/>
                </a:lnTo>
                <a:lnTo>
                  <a:pt x="409" y="829"/>
                </a:lnTo>
                <a:lnTo>
                  <a:pt x="409" y="829"/>
                </a:lnTo>
                <a:lnTo>
                  <a:pt x="408" y="831"/>
                </a:lnTo>
                <a:lnTo>
                  <a:pt x="404" y="833"/>
                </a:lnTo>
                <a:lnTo>
                  <a:pt x="403" y="835"/>
                </a:lnTo>
                <a:lnTo>
                  <a:pt x="402" y="836"/>
                </a:lnTo>
                <a:lnTo>
                  <a:pt x="402" y="836"/>
                </a:lnTo>
                <a:lnTo>
                  <a:pt x="403" y="840"/>
                </a:lnTo>
                <a:lnTo>
                  <a:pt x="403" y="842"/>
                </a:lnTo>
                <a:lnTo>
                  <a:pt x="402" y="844"/>
                </a:lnTo>
                <a:lnTo>
                  <a:pt x="402" y="844"/>
                </a:lnTo>
                <a:lnTo>
                  <a:pt x="394" y="856"/>
                </a:lnTo>
                <a:lnTo>
                  <a:pt x="394" y="856"/>
                </a:lnTo>
                <a:lnTo>
                  <a:pt x="393" y="854"/>
                </a:lnTo>
                <a:lnTo>
                  <a:pt x="393" y="854"/>
                </a:lnTo>
                <a:lnTo>
                  <a:pt x="393" y="855"/>
                </a:lnTo>
                <a:lnTo>
                  <a:pt x="393" y="855"/>
                </a:lnTo>
                <a:lnTo>
                  <a:pt x="394" y="858"/>
                </a:lnTo>
                <a:lnTo>
                  <a:pt x="394" y="860"/>
                </a:lnTo>
                <a:lnTo>
                  <a:pt x="393" y="861"/>
                </a:lnTo>
                <a:lnTo>
                  <a:pt x="393" y="861"/>
                </a:lnTo>
                <a:lnTo>
                  <a:pt x="392" y="862"/>
                </a:lnTo>
                <a:lnTo>
                  <a:pt x="391" y="862"/>
                </a:lnTo>
                <a:lnTo>
                  <a:pt x="387" y="861"/>
                </a:lnTo>
                <a:lnTo>
                  <a:pt x="384" y="860"/>
                </a:lnTo>
                <a:lnTo>
                  <a:pt x="383" y="858"/>
                </a:lnTo>
                <a:lnTo>
                  <a:pt x="382" y="860"/>
                </a:lnTo>
                <a:lnTo>
                  <a:pt x="382" y="860"/>
                </a:lnTo>
                <a:lnTo>
                  <a:pt x="379" y="862"/>
                </a:lnTo>
                <a:lnTo>
                  <a:pt x="378" y="862"/>
                </a:lnTo>
                <a:lnTo>
                  <a:pt x="376" y="861"/>
                </a:lnTo>
                <a:lnTo>
                  <a:pt x="376" y="861"/>
                </a:lnTo>
                <a:lnTo>
                  <a:pt x="375" y="857"/>
                </a:lnTo>
                <a:lnTo>
                  <a:pt x="375" y="855"/>
                </a:lnTo>
                <a:lnTo>
                  <a:pt x="373" y="852"/>
                </a:lnTo>
                <a:lnTo>
                  <a:pt x="372" y="852"/>
                </a:lnTo>
                <a:lnTo>
                  <a:pt x="372" y="852"/>
                </a:lnTo>
                <a:lnTo>
                  <a:pt x="370" y="854"/>
                </a:lnTo>
                <a:lnTo>
                  <a:pt x="368" y="855"/>
                </a:lnTo>
                <a:lnTo>
                  <a:pt x="366" y="854"/>
                </a:lnTo>
                <a:lnTo>
                  <a:pt x="365" y="852"/>
                </a:lnTo>
                <a:lnTo>
                  <a:pt x="365" y="852"/>
                </a:lnTo>
                <a:lnTo>
                  <a:pt x="363" y="851"/>
                </a:lnTo>
                <a:lnTo>
                  <a:pt x="361" y="851"/>
                </a:lnTo>
                <a:lnTo>
                  <a:pt x="358" y="851"/>
                </a:lnTo>
                <a:lnTo>
                  <a:pt x="358" y="850"/>
                </a:lnTo>
                <a:lnTo>
                  <a:pt x="358" y="850"/>
                </a:lnTo>
                <a:lnTo>
                  <a:pt x="358" y="845"/>
                </a:lnTo>
                <a:lnTo>
                  <a:pt x="358" y="844"/>
                </a:lnTo>
                <a:lnTo>
                  <a:pt x="357" y="842"/>
                </a:lnTo>
                <a:lnTo>
                  <a:pt x="357" y="842"/>
                </a:lnTo>
                <a:lnTo>
                  <a:pt x="355" y="844"/>
                </a:lnTo>
                <a:lnTo>
                  <a:pt x="351" y="844"/>
                </a:lnTo>
                <a:lnTo>
                  <a:pt x="351" y="844"/>
                </a:lnTo>
                <a:lnTo>
                  <a:pt x="341" y="844"/>
                </a:lnTo>
                <a:lnTo>
                  <a:pt x="336" y="842"/>
                </a:lnTo>
                <a:lnTo>
                  <a:pt x="334" y="840"/>
                </a:lnTo>
                <a:lnTo>
                  <a:pt x="334" y="840"/>
                </a:lnTo>
                <a:lnTo>
                  <a:pt x="333" y="838"/>
                </a:lnTo>
                <a:lnTo>
                  <a:pt x="334" y="836"/>
                </a:lnTo>
                <a:lnTo>
                  <a:pt x="334" y="834"/>
                </a:lnTo>
                <a:lnTo>
                  <a:pt x="331" y="831"/>
                </a:lnTo>
                <a:lnTo>
                  <a:pt x="331" y="831"/>
                </a:lnTo>
                <a:lnTo>
                  <a:pt x="328" y="825"/>
                </a:lnTo>
                <a:lnTo>
                  <a:pt x="325" y="824"/>
                </a:lnTo>
                <a:lnTo>
                  <a:pt x="323" y="824"/>
                </a:lnTo>
                <a:lnTo>
                  <a:pt x="323" y="824"/>
                </a:lnTo>
                <a:lnTo>
                  <a:pt x="318" y="826"/>
                </a:lnTo>
                <a:lnTo>
                  <a:pt x="315" y="828"/>
                </a:lnTo>
                <a:lnTo>
                  <a:pt x="314" y="825"/>
                </a:lnTo>
                <a:lnTo>
                  <a:pt x="314" y="825"/>
                </a:lnTo>
                <a:lnTo>
                  <a:pt x="313" y="823"/>
                </a:lnTo>
                <a:lnTo>
                  <a:pt x="313" y="820"/>
                </a:lnTo>
                <a:lnTo>
                  <a:pt x="314" y="819"/>
                </a:lnTo>
                <a:lnTo>
                  <a:pt x="312" y="818"/>
                </a:lnTo>
                <a:lnTo>
                  <a:pt x="312" y="818"/>
                </a:lnTo>
                <a:lnTo>
                  <a:pt x="312" y="815"/>
                </a:lnTo>
                <a:lnTo>
                  <a:pt x="313" y="814"/>
                </a:lnTo>
                <a:lnTo>
                  <a:pt x="314" y="814"/>
                </a:lnTo>
                <a:lnTo>
                  <a:pt x="315" y="813"/>
                </a:lnTo>
                <a:lnTo>
                  <a:pt x="315" y="813"/>
                </a:lnTo>
                <a:lnTo>
                  <a:pt x="315" y="804"/>
                </a:lnTo>
                <a:lnTo>
                  <a:pt x="315" y="798"/>
                </a:lnTo>
                <a:lnTo>
                  <a:pt x="313" y="793"/>
                </a:lnTo>
                <a:lnTo>
                  <a:pt x="313" y="793"/>
                </a:lnTo>
                <a:lnTo>
                  <a:pt x="310" y="786"/>
                </a:lnTo>
                <a:lnTo>
                  <a:pt x="309" y="783"/>
                </a:lnTo>
                <a:lnTo>
                  <a:pt x="308" y="783"/>
                </a:lnTo>
                <a:lnTo>
                  <a:pt x="308" y="783"/>
                </a:lnTo>
                <a:lnTo>
                  <a:pt x="308" y="783"/>
                </a:lnTo>
                <a:lnTo>
                  <a:pt x="304" y="789"/>
                </a:lnTo>
                <a:lnTo>
                  <a:pt x="302" y="792"/>
                </a:lnTo>
                <a:lnTo>
                  <a:pt x="299" y="792"/>
                </a:lnTo>
                <a:lnTo>
                  <a:pt x="299" y="792"/>
                </a:lnTo>
                <a:lnTo>
                  <a:pt x="297" y="791"/>
                </a:lnTo>
                <a:lnTo>
                  <a:pt x="297" y="789"/>
                </a:lnTo>
                <a:lnTo>
                  <a:pt x="294" y="785"/>
                </a:lnTo>
                <a:lnTo>
                  <a:pt x="294" y="785"/>
                </a:lnTo>
                <a:lnTo>
                  <a:pt x="294" y="781"/>
                </a:lnTo>
                <a:lnTo>
                  <a:pt x="296" y="778"/>
                </a:lnTo>
                <a:lnTo>
                  <a:pt x="297" y="777"/>
                </a:lnTo>
                <a:lnTo>
                  <a:pt x="296" y="776"/>
                </a:lnTo>
                <a:lnTo>
                  <a:pt x="296" y="776"/>
                </a:lnTo>
                <a:lnTo>
                  <a:pt x="291" y="773"/>
                </a:lnTo>
                <a:lnTo>
                  <a:pt x="290" y="772"/>
                </a:lnTo>
                <a:lnTo>
                  <a:pt x="291" y="772"/>
                </a:lnTo>
                <a:lnTo>
                  <a:pt x="291" y="772"/>
                </a:lnTo>
                <a:lnTo>
                  <a:pt x="294" y="771"/>
                </a:lnTo>
                <a:lnTo>
                  <a:pt x="296" y="771"/>
                </a:lnTo>
                <a:lnTo>
                  <a:pt x="294" y="770"/>
                </a:lnTo>
                <a:lnTo>
                  <a:pt x="294" y="770"/>
                </a:lnTo>
                <a:lnTo>
                  <a:pt x="291" y="769"/>
                </a:lnTo>
                <a:lnTo>
                  <a:pt x="288" y="767"/>
                </a:lnTo>
                <a:lnTo>
                  <a:pt x="290" y="766"/>
                </a:lnTo>
                <a:lnTo>
                  <a:pt x="290" y="766"/>
                </a:lnTo>
                <a:lnTo>
                  <a:pt x="294" y="764"/>
                </a:lnTo>
                <a:lnTo>
                  <a:pt x="294" y="762"/>
                </a:lnTo>
                <a:lnTo>
                  <a:pt x="293" y="762"/>
                </a:lnTo>
                <a:lnTo>
                  <a:pt x="293" y="762"/>
                </a:lnTo>
                <a:lnTo>
                  <a:pt x="286" y="761"/>
                </a:lnTo>
                <a:lnTo>
                  <a:pt x="282" y="761"/>
                </a:lnTo>
                <a:lnTo>
                  <a:pt x="282" y="760"/>
                </a:lnTo>
                <a:lnTo>
                  <a:pt x="282" y="760"/>
                </a:lnTo>
                <a:lnTo>
                  <a:pt x="282" y="760"/>
                </a:lnTo>
                <a:lnTo>
                  <a:pt x="285" y="757"/>
                </a:lnTo>
                <a:lnTo>
                  <a:pt x="286" y="756"/>
                </a:lnTo>
                <a:lnTo>
                  <a:pt x="285" y="754"/>
                </a:lnTo>
                <a:lnTo>
                  <a:pt x="285" y="754"/>
                </a:lnTo>
                <a:lnTo>
                  <a:pt x="281" y="751"/>
                </a:lnTo>
                <a:lnTo>
                  <a:pt x="280" y="749"/>
                </a:lnTo>
                <a:lnTo>
                  <a:pt x="281" y="749"/>
                </a:lnTo>
                <a:lnTo>
                  <a:pt x="281" y="749"/>
                </a:lnTo>
                <a:lnTo>
                  <a:pt x="292" y="745"/>
                </a:lnTo>
                <a:lnTo>
                  <a:pt x="297" y="743"/>
                </a:lnTo>
                <a:lnTo>
                  <a:pt x="298" y="741"/>
                </a:lnTo>
                <a:lnTo>
                  <a:pt x="298" y="741"/>
                </a:lnTo>
                <a:lnTo>
                  <a:pt x="298" y="741"/>
                </a:lnTo>
                <a:lnTo>
                  <a:pt x="293" y="739"/>
                </a:lnTo>
                <a:lnTo>
                  <a:pt x="291" y="738"/>
                </a:lnTo>
                <a:lnTo>
                  <a:pt x="291" y="737"/>
                </a:lnTo>
                <a:lnTo>
                  <a:pt x="291" y="737"/>
                </a:lnTo>
                <a:lnTo>
                  <a:pt x="291" y="734"/>
                </a:lnTo>
                <a:lnTo>
                  <a:pt x="294" y="730"/>
                </a:lnTo>
                <a:lnTo>
                  <a:pt x="294" y="730"/>
                </a:lnTo>
                <a:lnTo>
                  <a:pt x="296" y="728"/>
                </a:lnTo>
                <a:lnTo>
                  <a:pt x="296" y="725"/>
                </a:lnTo>
                <a:lnTo>
                  <a:pt x="294" y="723"/>
                </a:lnTo>
                <a:lnTo>
                  <a:pt x="293" y="723"/>
                </a:lnTo>
                <a:lnTo>
                  <a:pt x="293" y="723"/>
                </a:lnTo>
                <a:lnTo>
                  <a:pt x="290" y="727"/>
                </a:lnTo>
                <a:lnTo>
                  <a:pt x="286" y="728"/>
                </a:lnTo>
                <a:lnTo>
                  <a:pt x="286" y="728"/>
                </a:lnTo>
                <a:lnTo>
                  <a:pt x="285" y="727"/>
                </a:lnTo>
                <a:lnTo>
                  <a:pt x="283" y="727"/>
                </a:lnTo>
                <a:lnTo>
                  <a:pt x="282" y="727"/>
                </a:lnTo>
                <a:lnTo>
                  <a:pt x="282" y="727"/>
                </a:lnTo>
                <a:lnTo>
                  <a:pt x="280" y="732"/>
                </a:lnTo>
                <a:lnTo>
                  <a:pt x="278" y="733"/>
                </a:lnTo>
                <a:lnTo>
                  <a:pt x="277" y="733"/>
                </a:lnTo>
                <a:lnTo>
                  <a:pt x="277" y="733"/>
                </a:lnTo>
                <a:lnTo>
                  <a:pt x="274" y="729"/>
                </a:lnTo>
                <a:lnTo>
                  <a:pt x="274" y="728"/>
                </a:lnTo>
                <a:lnTo>
                  <a:pt x="274" y="725"/>
                </a:lnTo>
                <a:lnTo>
                  <a:pt x="274" y="725"/>
                </a:lnTo>
                <a:lnTo>
                  <a:pt x="278" y="721"/>
                </a:lnTo>
                <a:lnTo>
                  <a:pt x="280" y="719"/>
                </a:lnTo>
                <a:lnTo>
                  <a:pt x="280" y="718"/>
                </a:lnTo>
                <a:lnTo>
                  <a:pt x="280" y="718"/>
                </a:lnTo>
                <a:lnTo>
                  <a:pt x="277" y="716"/>
                </a:lnTo>
                <a:lnTo>
                  <a:pt x="275" y="713"/>
                </a:lnTo>
                <a:lnTo>
                  <a:pt x="275" y="713"/>
                </a:lnTo>
                <a:lnTo>
                  <a:pt x="274" y="711"/>
                </a:lnTo>
                <a:lnTo>
                  <a:pt x="269" y="705"/>
                </a:lnTo>
                <a:lnTo>
                  <a:pt x="269" y="705"/>
                </a:lnTo>
                <a:lnTo>
                  <a:pt x="264" y="701"/>
                </a:lnTo>
                <a:lnTo>
                  <a:pt x="262" y="698"/>
                </a:lnTo>
                <a:lnTo>
                  <a:pt x="262" y="697"/>
                </a:lnTo>
                <a:lnTo>
                  <a:pt x="262" y="697"/>
                </a:lnTo>
                <a:lnTo>
                  <a:pt x="264" y="693"/>
                </a:lnTo>
                <a:lnTo>
                  <a:pt x="265" y="691"/>
                </a:lnTo>
                <a:lnTo>
                  <a:pt x="267" y="691"/>
                </a:lnTo>
                <a:lnTo>
                  <a:pt x="267" y="691"/>
                </a:lnTo>
                <a:lnTo>
                  <a:pt x="271" y="692"/>
                </a:lnTo>
                <a:lnTo>
                  <a:pt x="272" y="692"/>
                </a:lnTo>
                <a:lnTo>
                  <a:pt x="274" y="692"/>
                </a:lnTo>
                <a:lnTo>
                  <a:pt x="274" y="692"/>
                </a:lnTo>
                <a:lnTo>
                  <a:pt x="275" y="691"/>
                </a:lnTo>
                <a:lnTo>
                  <a:pt x="274" y="689"/>
                </a:lnTo>
                <a:lnTo>
                  <a:pt x="272" y="687"/>
                </a:lnTo>
                <a:lnTo>
                  <a:pt x="271" y="686"/>
                </a:lnTo>
                <a:lnTo>
                  <a:pt x="271" y="686"/>
                </a:lnTo>
                <a:lnTo>
                  <a:pt x="266" y="689"/>
                </a:lnTo>
                <a:lnTo>
                  <a:pt x="262" y="689"/>
                </a:lnTo>
                <a:lnTo>
                  <a:pt x="260" y="689"/>
                </a:lnTo>
                <a:lnTo>
                  <a:pt x="260" y="689"/>
                </a:lnTo>
                <a:lnTo>
                  <a:pt x="258" y="687"/>
                </a:lnTo>
                <a:lnTo>
                  <a:pt x="258" y="686"/>
                </a:lnTo>
                <a:lnTo>
                  <a:pt x="260" y="682"/>
                </a:lnTo>
                <a:lnTo>
                  <a:pt x="260" y="682"/>
                </a:lnTo>
                <a:lnTo>
                  <a:pt x="269" y="674"/>
                </a:lnTo>
                <a:lnTo>
                  <a:pt x="274" y="669"/>
                </a:lnTo>
                <a:lnTo>
                  <a:pt x="275" y="668"/>
                </a:lnTo>
                <a:lnTo>
                  <a:pt x="274" y="666"/>
                </a:lnTo>
                <a:lnTo>
                  <a:pt x="274" y="666"/>
                </a:lnTo>
                <a:lnTo>
                  <a:pt x="270" y="669"/>
                </a:lnTo>
                <a:lnTo>
                  <a:pt x="266" y="673"/>
                </a:lnTo>
                <a:lnTo>
                  <a:pt x="261" y="676"/>
                </a:lnTo>
                <a:lnTo>
                  <a:pt x="259" y="677"/>
                </a:lnTo>
                <a:lnTo>
                  <a:pt x="259" y="677"/>
                </a:lnTo>
                <a:lnTo>
                  <a:pt x="255" y="677"/>
                </a:lnTo>
                <a:lnTo>
                  <a:pt x="251" y="675"/>
                </a:lnTo>
                <a:lnTo>
                  <a:pt x="248" y="673"/>
                </a:lnTo>
                <a:lnTo>
                  <a:pt x="249" y="671"/>
                </a:lnTo>
                <a:lnTo>
                  <a:pt x="250" y="670"/>
                </a:lnTo>
                <a:lnTo>
                  <a:pt x="250" y="670"/>
                </a:lnTo>
                <a:lnTo>
                  <a:pt x="255" y="668"/>
                </a:lnTo>
                <a:lnTo>
                  <a:pt x="260" y="666"/>
                </a:lnTo>
                <a:lnTo>
                  <a:pt x="260" y="666"/>
                </a:lnTo>
                <a:lnTo>
                  <a:pt x="260" y="665"/>
                </a:lnTo>
                <a:lnTo>
                  <a:pt x="260" y="665"/>
                </a:lnTo>
                <a:lnTo>
                  <a:pt x="258" y="664"/>
                </a:lnTo>
                <a:lnTo>
                  <a:pt x="255" y="661"/>
                </a:lnTo>
                <a:lnTo>
                  <a:pt x="256" y="660"/>
                </a:lnTo>
                <a:lnTo>
                  <a:pt x="258" y="659"/>
                </a:lnTo>
                <a:lnTo>
                  <a:pt x="258" y="659"/>
                </a:lnTo>
                <a:lnTo>
                  <a:pt x="264" y="657"/>
                </a:lnTo>
                <a:lnTo>
                  <a:pt x="265" y="655"/>
                </a:lnTo>
                <a:lnTo>
                  <a:pt x="265" y="654"/>
                </a:lnTo>
                <a:lnTo>
                  <a:pt x="265" y="654"/>
                </a:lnTo>
                <a:lnTo>
                  <a:pt x="264" y="653"/>
                </a:lnTo>
                <a:lnTo>
                  <a:pt x="260" y="652"/>
                </a:lnTo>
                <a:lnTo>
                  <a:pt x="260" y="652"/>
                </a:lnTo>
                <a:lnTo>
                  <a:pt x="258" y="650"/>
                </a:lnTo>
                <a:lnTo>
                  <a:pt x="254" y="649"/>
                </a:lnTo>
                <a:lnTo>
                  <a:pt x="254" y="649"/>
                </a:lnTo>
                <a:lnTo>
                  <a:pt x="251" y="647"/>
                </a:lnTo>
                <a:lnTo>
                  <a:pt x="251" y="644"/>
                </a:lnTo>
                <a:lnTo>
                  <a:pt x="251" y="640"/>
                </a:lnTo>
                <a:lnTo>
                  <a:pt x="251" y="640"/>
                </a:lnTo>
                <a:lnTo>
                  <a:pt x="258" y="639"/>
                </a:lnTo>
                <a:lnTo>
                  <a:pt x="269" y="639"/>
                </a:lnTo>
                <a:lnTo>
                  <a:pt x="277" y="639"/>
                </a:lnTo>
                <a:lnTo>
                  <a:pt x="280" y="638"/>
                </a:lnTo>
                <a:lnTo>
                  <a:pt x="278" y="638"/>
                </a:lnTo>
                <a:lnTo>
                  <a:pt x="278" y="638"/>
                </a:lnTo>
                <a:lnTo>
                  <a:pt x="274" y="636"/>
                </a:lnTo>
                <a:lnTo>
                  <a:pt x="269" y="634"/>
                </a:lnTo>
                <a:lnTo>
                  <a:pt x="269" y="634"/>
                </a:lnTo>
                <a:lnTo>
                  <a:pt x="258" y="636"/>
                </a:lnTo>
                <a:lnTo>
                  <a:pt x="253" y="637"/>
                </a:lnTo>
                <a:lnTo>
                  <a:pt x="251" y="636"/>
                </a:lnTo>
                <a:lnTo>
                  <a:pt x="250" y="636"/>
                </a:lnTo>
                <a:lnTo>
                  <a:pt x="250" y="636"/>
                </a:lnTo>
                <a:lnTo>
                  <a:pt x="253" y="632"/>
                </a:lnTo>
                <a:lnTo>
                  <a:pt x="255" y="627"/>
                </a:lnTo>
                <a:lnTo>
                  <a:pt x="255" y="627"/>
                </a:lnTo>
                <a:lnTo>
                  <a:pt x="256" y="626"/>
                </a:lnTo>
                <a:lnTo>
                  <a:pt x="259" y="623"/>
                </a:lnTo>
                <a:lnTo>
                  <a:pt x="262" y="622"/>
                </a:lnTo>
                <a:lnTo>
                  <a:pt x="266" y="622"/>
                </a:lnTo>
                <a:lnTo>
                  <a:pt x="266" y="622"/>
                </a:lnTo>
                <a:lnTo>
                  <a:pt x="274" y="623"/>
                </a:lnTo>
                <a:lnTo>
                  <a:pt x="278" y="623"/>
                </a:lnTo>
                <a:lnTo>
                  <a:pt x="278" y="623"/>
                </a:lnTo>
                <a:lnTo>
                  <a:pt x="282" y="624"/>
                </a:lnTo>
                <a:lnTo>
                  <a:pt x="283" y="626"/>
                </a:lnTo>
                <a:lnTo>
                  <a:pt x="286" y="628"/>
                </a:lnTo>
                <a:lnTo>
                  <a:pt x="290" y="629"/>
                </a:lnTo>
                <a:lnTo>
                  <a:pt x="290" y="629"/>
                </a:lnTo>
                <a:lnTo>
                  <a:pt x="297" y="632"/>
                </a:lnTo>
                <a:lnTo>
                  <a:pt x="299" y="632"/>
                </a:lnTo>
                <a:lnTo>
                  <a:pt x="298" y="629"/>
                </a:lnTo>
                <a:lnTo>
                  <a:pt x="298" y="629"/>
                </a:lnTo>
                <a:lnTo>
                  <a:pt x="292" y="624"/>
                </a:lnTo>
                <a:lnTo>
                  <a:pt x="291" y="623"/>
                </a:lnTo>
                <a:lnTo>
                  <a:pt x="291" y="622"/>
                </a:lnTo>
                <a:lnTo>
                  <a:pt x="291" y="622"/>
                </a:lnTo>
                <a:lnTo>
                  <a:pt x="296" y="621"/>
                </a:lnTo>
                <a:lnTo>
                  <a:pt x="297" y="620"/>
                </a:lnTo>
                <a:lnTo>
                  <a:pt x="296" y="618"/>
                </a:lnTo>
                <a:lnTo>
                  <a:pt x="296" y="618"/>
                </a:lnTo>
                <a:lnTo>
                  <a:pt x="296" y="617"/>
                </a:lnTo>
                <a:lnTo>
                  <a:pt x="296" y="616"/>
                </a:lnTo>
                <a:lnTo>
                  <a:pt x="294" y="613"/>
                </a:lnTo>
                <a:lnTo>
                  <a:pt x="291" y="612"/>
                </a:lnTo>
                <a:lnTo>
                  <a:pt x="291" y="612"/>
                </a:lnTo>
                <a:lnTo>
                  <a:pt x="288" y="610"/>
                </a:lnTo>
                <a:lnTo>
                  <a:pt x="287" y="607"/>
                </a:lnTo>
                <a:lnTo>
                  <a:pt x="287" y="606"/>
                </a:lnTo>
                <a:lnTo>
                  <a:pt x="286" y="605"/>
                </a:lnTo>
                <a:lnTo>
                  <a:pt x="286" y="605"/>
                </a:lnTo>
                <a:lnTo>
                  <a:pt x="285" y="605"/>
                </a:lnTo>
                <a:lnTo>
                  <a:pt x="285" y="604"/>
                </a:lnTo>
                <a:lnTo>
                  <a:pt x="286" y="600"/>
                </a:lnTo>
                <a:lnTo>
                  <a:pt x="288" y="596"/>
                </a:lnTo>
                <a:lnTo>
                  <a:pt x="288" y="594"/>
                </a:lnTo>
                <a:lnTo>
                  <a:pt x="288" y="594"/>
                </a:lnTo>
                <a:lnTo>
                  <a:pt x="282" y="594"/>
                </a:lnTo>
                <a:lnTo>
                  <a:pt x="280" y="594"/>
                </a:lnTo>
                <a:lnTo>
                  <a:pt x="280" y="594"/>
                </a:lnTo>
                <a:lnTo>
                  <a:pt x="281" y="592"/>
                </a:lnTo>
                <a:lnTo>
                  <a:pt x="281" y="592"/>
                </a:lnTo>
                <a:lnTo>
                  <a:pt x="287" y="589"/>
                </a:lnTo>
                <a:lnTo>
                  <a:pt x="288" y="586"/>
                </a:lnTo>
                <a:lnTo>
                  <a:pt x="288" y="586"/>
                </a:lnTo>
                <a:lnTo>
                  <a:pt x="288" y="585"/>
                </a:lnTo>
                <a:lnTo>
                  <a:pt x="288" y="585"/>
                </a:lnTo>
                <a:lnTo>
                  <a:pt x="283" y="584"/>
                </a:lnTo>
                <a:lnTo>
                  <a:pt x="283" y="583"/>
                </a:lnTo>
                <a:lnTo>
                  <a:pt x="285" y="580"/>
                </a:lnTo>
                <a:lnTo>
                  <a:pt x="285" y="580"/>
                </a:lnTo>
                <a:lnTo>
                  <a:pt x="286" y="578"/>
                </a:lnTo>
                <a:lnTo>
                  <a:pt x="286" y="574"/>
                </a:lnTo>
                <a:lnTo>
                  <a:pt x="287" y="573"/>
                </a:lnTo>
                <a:lnTo>
                  <a:pt x="288" y="573"/>
                </a:lnTo>
                <a:lnTo>
                  <a:pt x="288" y="573"/>
                </a:lnTo>
                <a:lnTo>
                  <a:pt x="292" y="575"/>
                </a:lnTo>
                <a:lnTo>
                  <a:pt x="293" y="578"/>
                </a:lnTo>
                <a:lnTo>
                  <a:pt x="294" y="580"/>
                </a:lnTo>
                <a:lnTo>
                  <a:pt x="296" y="580"/>
                </a:lnTo>
                <a:lnTo>
                  <a:pt x="296" y="579"/>
                </a:lnTo>
                <a:lnTo>
                  <a:pt x="296" y="579"/>
                </a:lnTo>
                <a:lnTo>
                  <a:pt x="296" y="578"/>
                </a:lnTo>
                <a:lnTo>
                  <a:pt x="294" y="576"/>
                </a:lnTo>
                <a:lnTo>
                  <a:pt x="294" y="574"/>
                </a:lnTo>
                <a:lnTo>
                  <a:pt x="296" y="573"/>
                </a:lnTo>
                <a:lnTo>
                  <a:pt x="296" y="573"/>
                </a:lnTo>
                <a:lnTo>
                  <a:pt x="298" y="572"/>
                </a:lnTo>
                <a:lnTo>
                  <a:pt x="298" y="569"/>
                </a:lnTo>
                <a:lnTo>
                  <a:pt x="298" y="564"/>
                </a:lnTo>
                <a:lnTo>
                  <a:pt x="298" y="564"/>
                </a:lnTo>
                <a:lnTo>
                  <a:pt x="297" y="559"/>
                </a:lnTo>
                <a:lnTo>
                  <a:pt x="294" y="553"/>
                </a:lnTo>
                <a:lnTo>
                  <a:pt x="294" y="553"/>
                </a:lnTo>
                <a:lnTo>
                  <a:pt x="292" y="547"/>
                </a:lnTo>
                <a:lnTo>
                  <a:pt x="292" y="544"/>
                </a:lnTo>
                <a:lnTo>
                  <a:pt x="294" y="544"/>
                </a:lnTo>
                <a:lnTo>
                  <a:pt x="294" y="544"/>
                </a:lnTo>
                <a:lnTo>
                  <a:pt x="297" y="542"/>
                </a:lnTo>
                <a:lnTo>
                  <a:pt x="298" y="540"/>
                </a:lnTo>
                <a:lnTo>
                  <a:pt x="297" y="536"/>
                </a:lnTo>
                <a:lnTo>
                  <a:pt x="297" y="535"/>
                </a:lnTo>
                <a:lnTo>
                  <a:pt x="297" y="535"/>
                </a:lnTo>
                <a:lnTo>
                  <a:pt x="293" y="537"/>
                </a:lnTo>
                <a:lnTo>
                  <a:pt x="292" y="538"/>
                </a:lnTo>
                <a:lnTo>
                  <a:pt x="290" y="536"/>
                </a:lnTo>
                <a:lnTo>
                  <a:pt x="290" y="536"/>
                </a:lnTo>
                <a:lnTo>
                  <a:pt x="288" y="533"/>
                </a:lnTo>
                <a:lnTo>
                  <a:pt x="288" y="532"/>
                </a:lnTo>
                <a:lnTo>
                  <a:pt x="288" y="532"/>
                </a:lnTo>
                <a:lnTo>
                  <a:pt x="286" y="532"/>
                </a:lnTo>
                <a:lnTo>
                  <a:pt x="286" y="532"/>
                </a:lnTo>
                <a:lnTo>
                  <a:pt x="282" y="535"/>
                </a:lnTo>
                <a:lnTo>
                  <a:pt x="277" y="536"/>
                </a:lnTo>
                <a:lnTo>
                  <a:pt x="277" y="536"/>
                </a:lnTo>
                <a:lnTo>
                  <a:pt x="272" y="536"/>
                </a:lnTo>
                <a:lnTo>
                  <a:pt x="270" y="535"/>
                </a:lnTo>
                <a:lnTo>
                  <a:pt x="269" y="532"/>
                </a:lnTo>
                <a:lnTo>
                  <a:pt x="269" y="532"/>
                </a:lnTo>
                <a:lnTo>
                  <a:pt x="267" y="530"/>
                </a:lnTo>
                <a:lnTo>
                  <a:pt x="266" y="528"/>
                </a:lnTo>
                <a:lnTo>
                  <a:pt x="261" y="525"/>
                </a:lnTo>
                <a:lnTo>
                  <a:pt x="261" y="525"/>
                </a:lnTo>
                <a:lnTo>
                  <a:pt x="258" y="524"/>
                </a:lnTo>
                <a:lnTo>
                  <a:pt x="254" y="522"/>
                </a:lnTo>
                <a:lnTo>
                  <a:pt x="246" y="521"/>
                </a:lnTo>
                <a:lnTo>
                  <a:pt x="246" y="521"/>
                </a:lnTo>
                <a:lnTo>
                  <a:pt x="244" y="519"/>
                </a:lnTo>
                <a:lnTo>
                  <a:pt x="243" y="516"/>
                </a:lnTo>
                <a:lnTo>
                  <a:pt x="243" y="510"/>
                </a:lnTo>
                <a:lnTo>
                  <a:pt x="243" y="510"/>
                </a:lnTo>
                <a:lnTo>
                  <a:pt x="242" y="504"/>
                </a:lnTo>
                <a:lnTo>
                  <a:pt x="243" y="503"/>
                </a:lnTo>
                <a:lnTo>
                  <a:pt x="244" y="503"/>
                </a:lnTo>
                <a:lnTo>
                  <a:pt x="244" y="503"/>
                </a:lnTo>
                <a:lnTo>
                  <a:pt x="251" y="503"/>
                </a:lnTo>
                <a:lnTo>
                  <a:pt x="255" y="503"/>
                </a:lnTo>
                <a:lnTo>
                  <a:pt x="260" y="504"/>
                </a:lnTo>
                <a:lnTo>
                  <a:pt x="260" y="504"/>
                </a:lnTo>
                <a:lnTo>
                  <a:pt x="264" y="505"/>
                </a:lnTo>
                <a:lnTo>
                  <a:pt x="267" y="509"/>
                </a:lnTo>
                <a:lnTo>
                  <a:pt x="275" y="514"/>
                </a:lnTo>
                <a:lnTo>
                  <a:pt x="275" y="514"/>
                </a:lnTo>
                <a:lnTo>
                  <a:pt x="286" y="520"/>
                </a:lnTo>
                <a:lnTo>
                  <a:pt x="290" y="521"/>
                </a:lnTo>
                <a:lnTo>
                  <a:pt x="291" y="521"/>
                </a:lnTo>
                <a:lnTo>
                  <a:pt x="291" y="520"/>
                </a:lnTo>
                <a:lnTo>
                  <a:pt x="291" y="520"/>
                </a:lnTo>
                <a:lnTo>
                  <a:pt x="290" y="517"/>
                </a:lnTo>
                <a:lnTo>
                  <a:pt x="287" y="515"/>
                </a:lnTo>
                <a:lnTo>
                  <a:pt x="283" y="510"/>
                </a:lnTo>
                <a:lnTo>
                  <a:pt x="283" y="510"/>
                </a:lnTo>
                <a:lnTo>
                  <a:pt x="283" y="510"/>
                </a:lnTo>
                <a:lnTo>
                  <a:pt x="285" y="510"/>
                </a:lnTo>
                <a:lnTo>
                  <a:pt x="288" y="511"/>
                </a:lnTo>
                <a:lnTo>
                  <a:pt x="292" y="512"/>
                </a:lnTo>
                <a:lnTo>
                  <a:pt x="294" y="512"/>
                </a:lnTo>
                <a:lnTo>
                  <a:pt x="294" y="512"/>
                </a:lnTo>
                <a:lnTo>
                  <a:pt x="294" y="512"/>
                </a:lnTo>
                <a:lnTo>
                  <a:pt x="293" y="508"/>
                </a:lnTo>
                <a:lnTo>
                  <a:pt x="290" y="504"/>
                </a:lnTo>
                <a:lnTo>
                  <a:pt x="290" y="504"/>
                </a:lnTo>
                <a:lnTo>
                  <a:pt x="288" y="503"/>
                </a:lnTo>
                <a:lnTo>
                  <a:pt x="288" y="501"/>
                </a:lnTo>
                <a:lnTo>
                  <a:pt x="291" y="499"/>
                </a:lnTo>
                <a:lnTo>
                  <a:pt x="293" y="498"/>
                </a:lnTo>
                <a:lnTo>
                  <a:pt x="294" y="498"/>
                </a:lnTo>
                <a:lnTo>
                  <a:pt x="293" y="498"/>
                </a:lnTo>
                <a:lnTo>
                  <a:pt x="293" y="498"/>
                </a:lnTo>
                <a:lnTo>
                  <a:pt x="292" y="496"/>
                </a:lnTo>
                <a:lnTo>
                  <a:pt x="292" y="495"/>
                </a:lnTo>
                <a:lnTo>
                  <a:pt x="292" y="494"/>
                </a:lnTo>
                <a:lnTo>
                  <a:pt x="291" y="494"/>
                </a:lnTo>
                <a:lnTo>
                  <a:pt x="291" y="494"/>
                </a:lnTo>
                <a:lnTo>
                  <a:pt x="290" y="494"/>
                </a:lnTo>
                <a:lnTo>
                  <a:pt x="288" y="493"/>
                </a:lnTo>
                <a:lnTo>
                  <a:pt x="282" y="492"/>
                </a:lnTo>
                <a:lnTo>
                  <a:pt x="282" y="492"/>
                </a:lnTo>
                <a:lnTo>
                  <a:pt x="278" y="490"/>
                </a:lnTo>
                <a:lnTo>
                  <a:pt x="275" y="492"/>
                </a:lnTo>
                <a:lnTo>
                  <a:pt x="272" y="492"/>
                </a:lnTo>
                <a:lnTo>
                  <a:pt x="274" y="489"/>
                </a:lnTo>
                <a:lnTo>
                  <a:pt x="274" y="489"/>
                </a:lnTo>
                <a:lnTo>
                  <a:pt x="280" y="487"/>
                </a:lnTo>
                <a:lnTo>
                  <a:pt x="281" y="485"/>
                </a:lnTo>
                <a:lnTo>
                  <a:pt x="281" y="484"/>
                </a:lnTo>
                <a:lnTo>
                  <a:pt x="281" y="484"/>
                </a:lnTo>
                <a:lnTo>
                  <a:pt x="280" y="482"/>
                </a:lnTo>
                <a:lnTo>
                  <a:pt x="280" y="482"/>
                </a:lnTo>
                <a:lnTo>
                  <a:pt x="278" y="480"/>
                </a:lnTo>
                <a:lnTo>
                  <a:pt x="274" y="479"/>
                </a:lnTo>
                <a:lnTo>
                  <a:pt x="274" y="479"/>
                </a:lnTo>
                <a:lnTo>
                  <a:pt x="264" y="478"/>
                </a:lnTo>
                <a:lnTo>
                  <a:pt x="261" y="477"/>
                </a:lnTo>
                <a:lnTo>
                  <a:pt x="261" y="476"/>
                </a:lnTo>
                <a:lnTo>
                  <a:pt x="264" y="476"/>
                </a:lnTo>
                <a:lnTo>
                  <a:pt x="264" y="476"/>
                </a:lnTo>
                <a:lnTo>
                  <a:pt x="274" y="471"/>
                </a:lnTo>
                <a:lnTo>
                  <a:pt x="276" y="468"/>
                </a:lnTo>
                <a:lnTo>
                  <a:pt x="276" y="467"/>
                </a:lnTo>
                <a:lnTo>
                  <a:pt x="276" y="467"/>
                </a:lnTo>
                <a:lnTo>
                  <a:pt x="276" y="467"/>
                </a:lnTo>
                <a:lnTo>
                  <a:pt x="272" y="467"/>
                </a:lnTo>
                <a:lnTo>
                  <a:pt x="271" y="466"/>
                </a:lnTo>
                <a:lnTo>
                  <a:pt x="269" y="466"/>
                </a:lnTo>
                <a:lnTo>
                  <a:pt x="267" y="467"/>
                </a:lnTo>
                <a:lnTo>
                  <a:pt x="267" y="467"/>
                </a:lnTo>
                <a:lnTo>
                  <a:pt x="266" y="471"/>
                </a:lnTo>
                <a:lnTo>
                  <a:pt x="264" y="471"/>
                </a:lnTo>
                <a:lnTo>
                  <a:pt x="261" y="469"/>
                </a:lnTo>
                <a:lnTo>
                  <a:pt x="261" y="469"/>
                </a:lnTo>
                <a:lnTo>
                  <a:pt x="259" y="467"/>
                </a:lnTo>
                <a:lnTo>
                  <a:pt x="258" y="466"/>
                </a:lnTo>
                <a:lnTo>
                  <a:pt x="256" y="461"/>
                </a:lnTo>
                <a:lnTo>
                  <a:pt x="256" y="452"/>
                </a:lnTo>
                <a:lnTo>
                  <a:pt x="256" y="452"/>
                </a:lnTo>
                <a:lnTo>
                  <a:pt x="254" y="445"/>
                </a:lnTo>
                <a:lnTo>
                  <a:pt x="253" y="442"/>
                </a:lnTo>
                <a:lnTo>
                  <a:pt x="251" y="441"/>
                </a:lnTo>
                <a:lnTo>
                  <a:pt x="251" y="441"/>
                </a:lnTo>
                <a:lnTo>
                  <a:pt x="250" y="446"/>
                </a:lnTo>
                <a:lnTo>
                  <a:pt x="250" y="451"/>
                </a:lnTo>
                <a:lnTo>
                  <a:pt x="250" y="451"/>
                </a:lnTo>
                <a:lnTo>
                  <a:pt x="250" y="456"/>
                </a:lnTo>
                <a:lnTo>
                  <a:pt x="250" y="459"/>
                </a:lnTo>
                <a:lnTo>
                  <a:pt x="250" y="459"/>
                </a:lnTo>
                <a:lnTo>
                  <a:pt x="248" y="466"/>
                </a:lnTo>
                <a:lnTo>
                  <a:pt x="246" y="469"/>
                </a:lnTo>
                <a:lnTo>
                  <a:pt x="246" y="472"/>
                </a:lnTo>
                <a:lnTo>
                  <a:pt x="246" y="472"/>
                </a:lnTo>
                <a:lnTo>
                  <a:pt x="248" y="476"/>
                </a:lnTo>
                <a:lnTo>
                  <a:pt x="248" y="477"/>
                </a:lnTo>
                <a:lnTo>
                  <a:pt x="246" y="479"/>
                </a:lnTo>
                <a:lnTo>
                  <a:pt x="246" y="479"/>
                </a:lnTo>
                <a:lnTo>
                  <a:pt x="242" y="482"/>
                </a:lnTo>
                <a:lnTo>
                  <a:pt x="239" y="483"/>
                </a:lnTo>
                <a:lnTo>
                  <a:pt x="238" y="480"/>
                </a:lnTo>
                <a:lnTo>
                  <a:pt x="238" y="480"/>
                </a:lnTo>
                <a:lnTo>
                  <a:pt x="234" y="476"/>
                </a:lnTo>
                <a:lnTo>
                  <a:pt x="233" y="474"/>
                </a:lnTo>
                <a:lnTo>
                  <a:pt x="232" y="476"/>
                </a:lnTo>
                <a:lnTo>
                  <a:pt x="232" y="476"/>
                </a:lnTo>
                <a:lnTo>
                  <a:pt x="232" y="479"/>
                </a:lnTo>
                <a:lnTo>
                  <a:pt x="228" y="479"/>
                </a:lnTo>
                <a:lnTo>
                  <a:pt x="228" y="479"/>
                </a:lnTo>
                <a:lnTo>
                  <a:pt x="227" y="477"/>
                </a:lnTo>
                <a:lnTo>
                  <a:pt x="226" y="473"/>
                </a:lnTo>
                <a:lnTo>
                  <a:pt x="224" y="467"/>
                </a:lnTo>
                <a:lnTo>
                  <a:pt x="224" y="467"/>
                </a:lnTo>
                <a:lnTo>
                  <a:pt x="224" y="464"/>
                </a:lnTo>
                <a:lnTo>
                  <a:pt x="226" y="464"/>
                </a:lnTo>
                <a:lnTo>
                  <a:pt x="229" y="464"/>
                </a:lnTo>
                <a:lnTo>
                  <a:pt x="232" y="462"/>
                </a:lnTo>
                <a:lnTo>
                  <a:pt x="232" y="462"/>
                </a:lnTo>
                <a:lnTo>
                  <a:pt x="239" y="458"/>
                </a:lnTo>
                <a:lnTo>
                  <a:pt x="242" y="457"/>
                </a:lnTo>
                <a:lnTo>
                  <a:pt x="242" y="456"/>
                </a:lnTo>
                <a:lnTo>
                  <a:pt x="242" y="456"/>
                </a:lnTo>
                <a:lnTo>
                  <a:pt x="239" y="456"/>
                </a:lnTo>
                <a:lnTo>
                  <a:pt x="237" y="456"/>
                </a:lnTo>
                <a:lnTo>
                  <a:pt x="233" y="457"/>
                </a:lnTo>
                <a:lnTo>
                  <a:pt x="233" y="457"/>
                </a:lnTo>
                <a:lnTo>
                  <a:pt x="228" y="457"/>
                </a:lnTo>
                <a:lnTo>
                  <a:pt x="224" y="456"/>
                </a:lnTo>
                <a:lnTo>
                  <a:pt x="224" y="455"/>
                </a:lnTo>
                <a:lnTo>
                  <a:pt x="226" y="453"/>
                </a:lnTo>
                <a:lnTo>
                  <a:pt x="226" y="453"/>
                </a:lnTo>
                <a:lnTo>
                  <a:pt x="230" y="448"/>
                </a:lnTo>
                <a:lnTo>
                  <a:pt x="233" y="445"/>
                </a:lnTo>
                <a:lnTo>
                  <a:pt x="234" y="442"/>
                </a:lnTo>
                <a:lnTo>
                  <a:pt x="234" y="442"/>
                </a:lnTo>
                <a:lnTo>
                  <a:pt x="234" y="440"/>
                </a:lnTo>
                <a:lnTo>
                  <a:pt x="235" y="437"/>
                </a:lnTo>
                <a:lnTo>
                  <a:pt x="237" y="436"/>
                </a:lnTo>
                <a:lnTo>
                  <a:pt x="237" y="436"/>
                </a:lnTo>
                <a:lnTo>
                  <a:pt x="237" y="436"/>
                </a:lnTo>
                <a:lnTo>
                  <a:pt x="234" y="432"/>
                </a:lnTo>
                <a:lnTo>
                  <a:pt x="233" y="431"/>
                </a:lnTo>
                <a:lnTo>
                  <a:pt x="235" y="430"/>
                </a:lnTo>
                <a:lnTo>
                  <a:pt x="235" y="430"/>
                </a:lnTo>
                <a:lnTo>
                  <a:pt x="240" y="430"/>
                </a:lnTo>
                <a:lnTo>
                  <a:pt x="242" y="429"/>
                </a:lnTo>
                <a:lnTo>
                  <a:pt x="240" y="427"/>
                </a:lnTo>
                <a:lnTo>
                  <a:pt x="240" y="427"/>
                </a:lnTo>
                <a:lnTo>
                  <a:pt x="238" y="420"/>
                </a:lnTo>
                <a:lnTo>
                  <a:pt x="237" y="419"/>
                </a:lnTo>
                <a:lnTo>
                  <a:pt x="238" y="418"/>
                </a:lnTo>
                <a:lnTo>
                  <a:pt x="239" y="418"/>
                </a:lnTo>
                <a:lnTo>
                  <a:pt x="239" y="418"/>
                </a:lnTo>
                <a:lnTo>
                  <a:pt x="242" y="418"/>
                </a:lnTo>
                <a:lnTo>
                  <a:pt x="243" y="419"/>
                </a:lnTo>
                <a:lnTo>
                  <a:pt x="244" y="423"/>
                </a:lnTo>
                <a:lnTo>
                  <a:pt x="244" y="423"/>
                </a:lnTo>
                <a:lnTo>
                  <a:pt x="245" y="426"/>
                </a:lnTo>
                <a:lnTo>
                  <a:pt x="246" y="427"/>
                </a:lnTo>
                <a:lnTo>
                  <a:pt x="248" y="427"/>
                </a:lnTo>
                <a:lnTo>
                  <a:pt x="248" y="427"/>
                </a:lnTo>
                <a:lnTo>
                  <a:pt x="250" y="427"/>
                </a:lnTo>
                <a:lnTo>
                  <a:pt x="251" y="427"/>
                </a:lnTo>
                <a:lnTo>
                  <a:pt x="253" y="427"/>
                </a:lnTo>
                <a:lnTo>
                  <a:pt x="251" y="426"/>
                </a:lnTo>
                <a:lnTo>
                  <a:pt x="251" y="426"/>
                </a:lnTo>
                <a:lnTo>
                  <a:pt x="249" y="421"/>
                </a:lnTo>
                <a:lnTo>
                  <a:pt x="245" y="418"/>
                </a:lnTo>
                <a:lnTo>
                  <a:pt x="245" y="418"/>
                </a:lnTo>
                <a:lnTo>
                  <a:pt x="243" y="414"/>
                </a:lnTo>
                <a:lnTo>
                  <a:pt x="242" y="409"/>
                </a:lnTo>
                <a:lnTo>
                  <a:pt x="240" y="402"/>
                </a:lnTo>
                <a:lnTo>
                  <a:pt x="240" y="402"/>
                </a:lnTo>
                <a:lnTo>
                  <a:pt x="238" y="395"/>
                </a:lnTo>
                <a:lnTo>
                  <a:pt x="237" y="392"/>
                </a:lnTo>
                <a:lnTo>
                  <a:pt x="237" y="389"/>
                </a:lnTo>
                <a:lnTo>
                  <a:pt x="237" y="389"/>
                </a:lnTo>
                <a:lnTo>
                  <a:pt x="234" y="379"/>
                </a:lnTo>
                <a:lnTo>
                  <a:pt x="230" y="370"/>
                </a:lnTo>
                <a:lnTo>
                  <a:pt x="230" y="370"/>
                </a:lnTo>
                <a:lnTo>
                  <a:pt x="227" y="362"/>
                </a:lnTo>
                <a:lnTo>
                  <a:pt x="226" y="360"/>
                </a:lnTo>
                <a:lnTo>
                  <a:pt x="226" y="357"/>
                </a:lnTo>
                <a:lnTo>
                  <a:pt x="226" y="357"/>
                </a:lnTo>
                <a:lnTo>
                  <a:pt x="227" y="354"/>
                </a:lnTo>
                <a:lnTo>
                  <a:pt x="226" y="347"/>
                </a:lnTo>
                <a:lnTo>
                  <a:pt x="224" y="340"/>
                </a:lnTo>
                <a:lnTo>
                  <a:pt x="222" y="334"/>
                </a:lnTo>
                <a:lnTo>
                  <a:pt x="222" y="334"/>
                </a:lnTo>
                <a:lnTo>
                  <a:pt x="219" y="329"/>
                </a:lnTo>
                <a:lnTo>
                  <a:pt x="218" y="324"/>
                </a:lnTo>
                <a:lnTo>
                  <a:pt x="217" y="319"/>
                </a:lnTo>
                <a:lnTo>
                  <a:pt x="216" y="317"/>
                </a:lnTo>
                <a:lnTo>
                  <a:pt x="216" y="317"/>
                </a:lnTo>
                <a:lnTo>
                  <a:pt x="208" y="311"/>
                </a:lnTo>
                <a:lnTo>
                  <a:pt x="205" y="306"/>
                </a:lnTo>
                <a:lnTo>
                  <a:pt x="203" y="303"/>
                </a:lnTo>
                <a:lnTo>
                  <a:pt x="203" y="303"/>
                </a:lnTo>
                <a:lnTo>
                  <a:pt x="203" y="299"/>
                </a:lnTo>
                <a:lnTo>
                  <a:pt x="203" y="296"/>
                </a:lnTo>
                <a:lnTo>
                  <a:pt x="203" y="296"/>
                </a:lnTo>
                <a:lnTo>
                  <a:pt x="197" y="290"/>
                </a:lnTo>
                <a:lnTo>
                  <a:pt x="195" y="286"/>
                </a:lnTo>
                <a:lnTo>
                  <a:pt x="194" y="285"/>
                </a:lnTo>
                <a:lnTo>
                  <a:pt x="195" y="283"/>
                </a:lnTo>
                <a:lnTo>
                  <a:pt x="195" y="283"/>
                </a:lnTo>
                <a:lnTo>
                  <a:pt x="200" y="279"/>
                </a:lnTo>
                <a:lnTo>
                  <a:pt x="201" y="275"/>
                </a:lnTo>
                <a:lnTo>
                  <a:pt x="201" y="274"/>
                </a:lnTo>
                <a:lnTo>
                  <a:pt x="200" y="271"/>
                </a:lnTo>
                <a:lnTo>
                  <a:pt x="200" y="271"/>
                </a:lnTo>
                <a:lnTo>
                  <a:pt x="197" y="270"/>
                </a:lnTo>
                <a:lnTo>
                  <a:pt x="196" y="269"/>
                </a:lnTo>
                <a:lnTo>
                  <a:pt x="195" y="269"/>
                </a:lnTo>
                <a:lnTo>
                  <a:pt x="195" y="267"/>
                </a:lnTo>
                <a:lnTo>
                  <a:pt x="195" y="267"/>
                </a:lnTo>
                <a:lnTo>
                  <a:pt x="194" y="264"/>
                </a:lnTo>
                <a:lnTo>
                  <a:pt x="194" y="261"/>
                </a:lnTo>
                <a:lnTo>
                  <a:pt x="192" y="261"/>
                </a:lnTo>
                <a:lnTo>
                  <a:pt x="192" y="261"/>
                </a:lnTo>
                <a:lnTo>
                  <a:pt x="186" y="262"/>
                </a:lnTo>
                <a:lnTo>
                  <a:pt x="182" y="264"/>
                </a:lnTo>
                <a:lnTo>
                  <a:pt x="180" y="262"/>
                </a:lnTo>
                <a:lnTo>
                  <a:pt x="180" y="262"/>
                </a:lnTo>
                <a:lnTo>
                  <a:pt x="180" y="261"/>
                </a:lnTo>
                <a:lnTo>
                  <a:pt x="180" y="259"/>
                </a:lnTo>
                <a:lnTo>
                  <a:pt x="180" y="256"/>
                </a:lnTo>
                <a:lnTo>
                  <a:pt x="179" y="256"/>
                </a:lnTo>
                <a:lnTo>
                  <a:pt x="179" y="256"/>
                </a:lnTo>
                <a:lnTo>
                  <a:pt x="171" y="255"/>
                </a:lnTo>
                <a:lnTo>
                  <a:pt x="165" y="253"/>
                </a:lnTo>
                <a:lnTo>
                  <a:pt x="165" y="253"/>
                </a:lnTo>
                <a:lnTo>
                  <a:pt x="158" y="253"/>
                </a:lnTo>
                <a:lnTo>
                  <a:pt x="154" y="253"/>
                </a:lnTo>
                <a:lnTo>
                  <a:pt x="150" y="250"/>
                </a:lnTo>
                <a:lnTo>
                  <a:pt x="150" y="250"/>
                </a:lnTo>
                <a:lnTo>
                  <a:pt x="142" y="244"/>
                </a:lnTo>
                <a:lnTo>
                  <a:pt x="137" y="242"/>
                </a:lnTo>
                <a:lnTo>
                  <a:pt x="132" y="239"/>
                </a:lnTo>
                <a:lnTo>
                  <a:pt x="132" y="239"/>
                </a:lnTo>
                <a:lnTo>
                  <a:pt x="126" y="238"/>
                </a:lnTo>
                <a:lnTo>
                  <a:pt x="125" y="238"/>
                </a:lnTo>
                <a:lnTo>
                  <a:pt x="123" y="239"/>
                </a:lnTo>
                <a:lnTo>
                  <a:pt x="123" y="239"/>
                </a:lnTo>
                <a:lnTo>
                  <a:pt x="118" y="244"/>
                </a:lnTo>
                <a:lnTo>
                  <a:pt x="116" y="248"/>
                </a:lnTo>
                <a:lnTo>
                  <a:pt x="114" y="249"/>
                </a:lnTo>
                <a:lnTo>
                  <a:pt x="114" y="249"/>
                </a:lnTo>
                <a:lnTo>
                  <a:pt x="111" y="249"/>
                </a:lnTo>
                <a:lnTo>
                  <a:pt x="107" y="248"/>
                </a:lnTo>
                <a:lnTo>
                  <a:pt x="105" y="245"/>
                </a:lnTo>
                <a:lnTo>
                  <a:pt x="100" y="245"/>
                </a:lnTo>
                <a:lnTo>
                  <a:pt x="100" y="245"/>
                </a:lnTo>
                <a:lnTo>
                  <a:pt x="96" y="246"/>
                </a:lnTo>
                <a:lnTo>
                  <a:pt x="93" y="248"/>
                </a:lnTo>
                <a:lnTo>
                  <a:pt x="88" y="251"/>
                </a:lnTo>
                <a:lnTo>
                  <a:pt x="88" y="251"/>
                </a:lnTo>
                <a:lnTo>
                  <a:pt x="83" y="253"/>
                </a:lnTo>
                <a:lnTo>
                  <a:pt x="79" y="254"/>
                </a:lnTo>
                <a:lnTo>
                  <a:pt x="78" y="255"/>
                </a:lnTo>
                <a:lnTo>
                  <a:pt x="78" y="255"/>
                </a:lnTo>
                <a:lnTo>
                  <a:pt x="78" y="258"/>
                </a:lnTo>
                <a:lnTo>
                  <a:pt x="77" y="259"/>
                </a:lnTo>
                <a:lnTo>
                  <a:pt x="75" y="260"/>
                </a:lnTo>
                <a:lnTo>
                  <a:pt x="73" y="259"/>
                </a:lnTo>
                <a:lnTo>
                  <a:pt x="73" y="259"/>
                </a:lnTo>
                <a:lnTo>
                  <a:pt x="62" y="256"/>
                </a:lnTo>
                <a:lnTo>
                  <a:pt x="56" y="254"/>
                </a:lnTo>
                <a:lnTo>
                  <a:pt x="51" y="250"/>
                </a:lnTo>
                <a:lnTo>
                  <a:pt x="51" y="250"/>
                </a:lnTo>
                <a:lnTo>
                  <a:pt x="48" y="249"/>
                </a:lnTo>
                <a:lnTo>
                  <a:pt x="45" y="248"/>
                </a:lnTo>
                <a:lnTo>
                  <a:pt x="42" y="245"/>
                </a:lnTo>
                <a:lnTo>
                  <a:pt x="40" y="244"/>
                </a:lnTo>
                <a:lnTo>
                  <a:pt x="40" y="244"/>
                </a:lnTo>
                <a:lnTo>
                  <a:pt x="37" y="240"/>
                </a:lnTo>
                <a:lnTo>
                  <a:pt x="35" y="238"/>
                </a:lnTo>
                <a:lnTo>
                  <a:pt x="35" y="238"/>
                </a:lnTo>
                <a:lnTo>
                  <a:pt x="27" y="233"/>
                </a:lnTo>
                <a:lnTo>
                  <a:pt x="25" y="229"/>
                </a:lnTo>
                <a:lnTo>
                  <a:pt x="25" y="228"/>
                </a:lnTo>
                <a:lnTo>
                  <a:pt x="26" y="227"/>
                </a:lnTo>
                <a:lnTo>
                  <a:pt x="26" y="227"/>
                </a:lnTo>
                <a:lnTo>
                  <a:pt x="33" y="226"/>
                </a:lnTo>
                <a:lnTo>
                  <a:pt x="36" y="224"/>
                </a:lnTo>
                <a:lnTo>
                  <a:pt x="37" y="222"/>
                </a:lnTo>
                <a:lnTo>
                  <a:pt x="37" y="222"/>
                </a:lnTo>
                <a:lnTo>
                  <a:pt x="37" y="219"/>
                </a:lnTo>
                <a:lnTo>
                  <a:pt x="35" y="218"/>
                </a:lnTo>
                <a:lnTo>
                  <a:pt x="31" y="213"/>
                </a:lnTo>
                <a:lnTo>
                  <a:pt x="31" y="213"/>
                </a:lnTo>
                <a:lnTo>
                  <a:pt x="27" y="208"/>
                </a:lnTo>
                <a:lnTo>
                  <a:pt x="22" y="202"/>
                </a:lnTo>
                <a:lnTo>
                  <a:pt x="22" y="202"/>
                </a:lnTo>
                <a:lnTo>
                  <a:pt x="21" y="200"/>
                </a:lnTo>
                <a:lnTo>
                  <a:pt x="21" y="197"/>
                </a:lnTo>
                <a:lnTo>
                  <a:pt x="22" y="195"/>
                </a:lnTo>
                <a:lnTo>
                  <a:pt x="26" y="194"/>
                </a:lnTo>
                <a:lnTo>
                  <a:pt x="26" y="194"/>
                </a:lnTo>
                <a:lnTo>
                  <a:pt x="38" y="191"/>
                </a:lnTo>
                <a:lnTo>
                  <a:pt x="48" y="190"/>
                </a:lnTo>
                <a:lnTo>
                  <a:pt x="48" y="190"/>
                </a:lnTo>
                <a:lnTo>
                  <a:pt x="57" y="191"/>
                </a:lnTo>
                <a:lnTo>
                  <a:pt x="66" y="191"/>
                </a:lnTo>
                <a:lnTo>
                  <a:pt x="66" y="191"/>
                </a:lnTo>
                <a:lnTo>
                  <a:pt x="68" y="191"/>
                </a:lnTo>
                <a:lnTo>
                  <a:pt x="72" y="191"/>
                </a:lnTo>
                <a:lnTo>
                  <a:pt x="72" y="191"/>
                </a:lnTo>
                <a:lnTo>
                  <a:pt x="80" y="192"/>
                </a:lnTo>
                <a:lnTo>
                  <a:pt x="84" y="192"/>
                </a:lnTo>
                <a:lnTo>
                  <a:pt x="85" y="192"/>
                </a:lnTo>
                <a:lnTo>
                  <a:pt x="85" y="192"/>
                </a:lnTo>
                <a:lnTo>
                  <a:pt x="83" y="190"/>
                </a:lnTo>
                <a:lnTo>
                  <a:pt x="79" y="189"/>
                </a:lnTo>
                <a:lnTo>
                  <a:pt x="74" y="186"/>
                </a:lnTo>
                <a:lnTo>
                  <a:pt x="70" y="185"/>
                </a:lnTo>
                <a:lnTo>
                  <a:pt x="70" y="185"/>
                </a:lnTo>
                <a:lnTo>
                  <a:pt x="61" y="186"/>
                </a:lnTo>
                <a:lnTo>
                  <a:pt x="56" y="186"/>
                </a:lnTo>
                <a:lnTo>
                  <a:pt x="54" y="185"/>
                </a:lnTo>
                <a:lnTo>
                  <a:pt x="54" y="185"/>
                </a:lnTo>
                <a:lnTo>
                  <a:pt x="57" y="181"/>
                </a:lnTo>
                <a:lnTo>
                  <a:pt x="59" y="180"/>
                </a:lnTo>
                <a:lnTo>
                  <a:pt x="63" y="180"/>
                </a:lnTo>
                <a:lnTo>
                  <a:pt x="63" y="180"/>
                </a:lnTo>
                <a:lnTo>
                  <a:pt x="73" y="179"/>
                </a:lnTo>
                <a:lnTo>
                  <a:pt x="79" y="179"/>
                </a:lnTo>
                <a:lnTo>
                  <a:pt x="83" y="180"/>
                </a:lnTo>
                <a:lnTo>
                  <a:pt x="83" y="180"/>
                </a:lnTo>
                <a:lnTo>
                  <a:pt x="84" y="180"/>
                </a:lnTo>
                <a:lnTo>
                  <a:pt x="86" y="180"/>
                </a:lnTo>
                <a:lnTo>
                  <a:pt x="90" y="178"/>
                </a:lnTo>
                <a:lnTo>
                  <a:pt x="90" y="178"/>
                </a:lnTo>
                <a:lnTo>
                  <a:pt x="91" y="175"/>
                </a:lnTo>
                <a:lnTo>
                  <a:pt x="94" y="173"/>
                </a:lnTo>
                <a:lnTo>
                  <a:pt x="94" y="169"/>
                </a:lnTo>
                <a:lnTo>
                  <a:pt x="94" y="165"/>
                </a:lnTo>
                <a:lnTo>
                  <a:pt x="94" y="165"/>
                </a:lnTo>
                <a:lnTo>
                  <a:pt x="91" y="162"/>
                </a:lnTo>
                <a:lnTo>
                  <a:pt x="90" y="160"/>
                </a:lnTo>
                <a:lnTo>
                  <a:pt x="88" y="160"/>
                </a:lnTo>
                <a:lnTo>
                  <a:pt x="88" y="160"/>
                </a:lnTo>
                <a:lnTo>
                  <a:pt x="86" y="160"/>
                </a:lnTo>
                <a:lnTo>
                  <a:pt x="84" y="158"/>
                </a:lnTo>
                <a:lnTo>
                  <a:pt x="82" y="157"/>
                </a:lnTo>
                <a:lnTo>
                  <a:pt x="80" y="157"/>
                </a:lnTo>
                <a:lnTo>
                  <a:pt x="80" y="158"/>
                </a:lnTo>
                <a:lnTo>
                  <a:pt x="80" y="158"/>
                </a:lnTo>
                <a:lnTo>
                  <a:pt x="75" y="164"/>
                </a:lnTo>
                <a:lnTo>
                  <a:pt x="72" y="168"/>
                </a:lnTo>
                <a:lnTo>
                  <a:pt x="67" y="169"/>
                </a:lnTo>
                <a:lnTo>
                  <a:pt x="67" y="169"/>
                </a:lnTo>
                <a:lnTo>
                  <a:pt x="66" y="169"/>
                </a:lnTo>
                <a:lnTo>
                  <a:pt x="63" y="168"/>
                </a:lnTo>
                <a:lnTo>
                  <a:pt x="59" y="164"/>
                </a:lnTo>
                <a:lnTo>
                  <a:pt x="57" y="162"/>
                </a:lnTo>
                <a:lnTo>
                  <a:pt x="57" y="162"/>
                </a:lnTo>
                <a:lnTo>
                  <a:pt x="57" y="162"/>
                </a:lnTo>
                <a:lnTo>
                  <a:pt x="57" y="162"/>
                </a:lnTo>
                <a:lnTo>
                  <a:pt x="54" y="165"/>
                </a:lnTo>
                <a:lnTo>
                  <a:pt x="53" y="168"/>
                </a:lnTo>
                <a:lnTo>
                  <a:pt x="52" y="169"/>
                </a:lnTo>
                <a:lnTo>
                  <a:pt x="52" y="169"/>
                </a:lnTo>
                <a:lnTo>
                  <a:pt x="48" y="169"/>
                </a:lnTo>
                <a:lnTo>
                  <a:pt x="43" y="169"/>
                </a:lnTo>
                <a:lnTo>
                  <a:pt x="38" y="166"/>
                </a:lnTo>
                <a:lnTo>
                  <a:pt x="36" y="165"/>
                </a:lnTo>
                <a:lnTo>
                  <a:pt x="36" y="165"/>
                </a:lnTo>
                <a:lnTo>
                  <a:pt x="36" y="164"/>
                </a:lnTo>
                <a:lnTo>
                  <a:pt x="36" y="164"/>
                </a:lnTo>
                <a:lnTo>
                  <a:pt x="38" y="163"/>
                </a:lnTo>
                <a:lnTo>
                  <a:pt x="42" y="163"/>
                </a:lnTo>
                <a:lnTo>
                  <a:pt x="43" y="162"/>
                </a:lnTo>
                <a:lnTo>
                  <a:pt x="43" y="160"/>
                </a:lnTo>
                <a:lnTo>
                  <a:pt x="43" y="160"/>
                </a:lnTo>
                <a:lnTo>
                  <a:pt x="43" y="157"/>
                </a:lnTo>
                <a:lnTo>
                  <a:pt x="42" y="157"/>
                </a:lnTo>
                <a:lnTo>
                  <a:pt x="40" y="157"/>
                </a:lnTo>
                <a:lnTo>
                  <a:pt x="40" y="157"/>
                </a:lnTo>
                <a:lnTo>
                  <a:pt x="33" y="159"/>
                </a:lnTo>
                <a:lnTo>
                  <a:pt x="30" y="159"/>
                </a:lnTo>
                <a:lnTo>
                  <a:pt x="30" y="159"/>
                </a:lnTo>
                <a:lnTo>
                  <a:pt x="29" y="158"/>
                </a:lnTo>
                <a:lnTo>
                  <a:pt x="29" y="158"/>
                </a:lnTo>
                <a:lnTo>
                  <a:pt x="30" y="155"/>
                </a:lnTo>
                <a:lnTo>
                  <a:pt x="32" y="152"/>
                </a:lnTo>
                <a:lnTo>
                  <a:pt x="35" y="149"/>
                </a:lnTo>
                <a:lnTo>
                  <a:pt x="35" y="149"/>
                </a:lnTo>
                <a:lnTo>
                  <a:pt x="35" y="149"/>
                </a:lnTo>
                <a:lnTo>
                  <a:pt x="35" y="149"/>
                </a:lnTo>
                <a:lnTo>
                  <a:pt x="27" y="152"/>
                </a:lnTo>
                <a:lnTo>
                  <a:pt x="22" y="153"/>
                </a:lnTo>
                <a:lnTo>
                  <a:pt x="19" y="153"/>
                </a:lnTo>
                <a:lnTo>
                  <a:pt x="19" y="153"/>
                </a:lnTo>
                <a:lnTo>
                  <a:pt x="19" y="152"/>
                </a:lnTo>
                <a:lnTo>
                  <a:pt x="19" y="149"/>
                </a:lnTo>
                <a:lnTo>
                  <a:pt x="20" y="147"/>
                </a:lnTo>
                <a:lnTo>
                  <a:pt x="19" y="146"/>
                </a:lnTo>
                <a:lnTo>
                  <a:pt x="17" y="146"/>
                </a:lnTo>
                <a:lnTo>
                  <a:pt x="17" y="146"/>
                </a:lnTo>
                <a:lnTo>
                  <a:pt x="15" y="146"/>
                </a:lnTo>
                <a:lnTo>
                  <a:pt x="11" y="144"/>
                </a:lnTo>
                <a:lnTo>
                  <a:pt x="9" y="142"/>
                </a:lnTo>
                <a:lnTo>
                  <a:pt x="9" y="139"/>
                </a:lnTo>
                <a:lnTo>
                  <a:pt x="9" y="139"/>
                </a:lnTo>
                <a:lnTo>
                  <a:pt x="8" y="138"/>
                </a:lnTo>
                <a:lnTo>
                  <a:pt x="8" y="137"/>
                </a:lnTo>
                <a:lnTo>
                  <a:pt x="5" y="136"/>
                </a:lnTo>
                <a:lnTo>
                  <a:pt x="1" y="134"/>
                </a:lnTo>
                <a:lnTo>
                  <a:pt x="1" y="133"/>
                </a:lnTo>
                <a:lnTo>
                  <a:pt x="0" y="131"/>
                </a:lnTo>
                <a:lnTo>
                  <a:pt x="0" y="131"/>
                </a:lnTo>
                <a:lnTo>
                  <a:pt x="1" y="127"/>
                </a:lnTo>
                <a:lnTo>
                  <a:pt x="4" y="125"/>
                </a:lnTo>
                <a:lnTo>
                  <a:pt x="4" y="122"/>
                </a:lnTo>
                <a:lnTo>
                  <a:pt x="4" y="120"/>
                </a:lnTo>
                <a:lnTo>
                  <a:pt x="4" y="120"/>
                </a:lnTo>
                <a:lnTo>
                  <a:pt x="1" y="117"/>
                </a:lnTo>
                <a:lnTo>
                  <a:pt x="3" y="114"/>
                </a:lnTo>
                <a:lnTo>
                  <a:pt x="4" y="110"/>
                </a:lnTo>
                <a:lnTo>
                  <a:pt x="6" y="107"/>
                </a:lnTo>
                <a:lnTo>
                  <a:pt x="6" y="107"/>
                </a:lnTo>
                <a:lnTo>
                  <a:pt x="9" y="105"/>
                </a:lnTo>
                <a:lnTo>
                  <a:pt x="10" y="102"/>
                </a:lnTo>
                <a:lnTo>
                  <a:pt x="13" y="100"/>
                </a:lnTo>
                <a:lnTo>
                  <a:pt x="16" y="98"/>
                </a:lnTo>
                <a:lnTo>
                  <a:pt x="16" y="98"/>
                </a:lnTo>
                <a:lnTo>
                  <a:pt x="19" y="96"/>
                </a:lnTo>
                <a:lnTo>
                  <a:pt x="21" y="98"/>
                </a:lnTo>
                <a:lnTo>
                  <a:pt x="22" y="96"/>
                </a:lnTo>
                <a:lnTo>
                  <a:pt x="26" y="95"/>
                </a:lnTo>
                <a:lnTo>
                  <a:pt x="26" y="95"/>
                </a:lnTo>
                <a:lnTo>
                  <a:pt x="31" y="90"/>
                </a:lnTo>
                <a:lnTo>
                  <a:pt x="33" y="88"/>
                </a:lnTo>
                <a:lnTo>
                  <a:pt x="37" y="88"/>
                </a:lnTo>
                <a:lnTo>
                  <a:pt x="37" y="88"/>
                </a:lnTo>
                <a:lnTo>
                  <a:pt x="42" y="88"/>
                </a:lnTo>
                <a:lnTo>
                  <a:pt x="46" y="86"/>
                </a:lnTo>
                <a:lnTo>
                  <a:pt x="48" y="84"/>
                </a:lnTo>
                <a:lnTo>
                  <a:pt x="48" y="81"/>
                </a:lnTo>
                <a:lnTo>
                  <a:pt x="48" y="81"/>
                </a:lnTo>
                <a:lnTo>
                  <a:pt x="48" y="78"/>
                </a:lnTo>
                <a:lnTo>
                  <a:pt x="47" y="75"/>
                </a:lnTo>
                <a:lnTo>
                  <a:pt x="47" y="74"/>
                </a:lnTo>
                <a:lnTo>
                  <a:pt x="51" y="72"/>
                </a:lnTo>
                <a:lnTo>
                  <a:pt x="51" y="72"/>
                </a:lnTo>
                <a:lnTo>
                  <a:pt x="56" y="69"/>
                </a:lnTo>
                <a:lnTo>
                  <a:pt x="61" y="68"/>
                </a:lnTo>
                <a:lnTo>
                  <a:pt x="67" y="67"/>
                </a:lnTo>
                <a:lnTo>
                  <a:pt x="67" y="67"/>
                </a:lnTo>
                <a:lnTo>
                  <a:pt x="72" y="64"/>
                </a:lnTo>
                <a:lnTo>
                  <a:pt x="75" y="63"/>
                </a:lnTo>
                <a:lnTo>
                  <a:pt x="78" y="64"/>
                </a:lnTo>
                <a:lnTo>
                  <a:pt x="78" y="64"/>
                </a:lnTo>
                <a:lnTo>
                  <a:pt x="84" y="65"/>
                </a:lnTo>
                <a:lnTo>
                  <a:pt x="88" y="65"/>
                </a:lnTo>
                <a:lnTo>
                  <a:pt x="90" y="65"/>
                </a:lnTo>
                <a:lnTo>
                  <a:pt x="90" y="65"/>
                </a:lnTo>
                <a:lnTo>
                  <a:pt x="98" y="53"/>
                </a:lnTo>
                <a:lnTo>
                  <a:pt x="102" y="43"/>
                </a:lnTo>
                <a:lnTo>
                  <a:pt x="104" y="40"/>
                </a:lnTo>
                <a:lnTo>
                  <a:pt x="104" y="36"/>
                </a:lnTo>
                <a:lnTo>
                  <a:pt x="104" y="36"/>
                </a:lnTo>
                <a:lnTo>
                  <a:pt x="104" y="31"/>
                </a:lnTo>
                <a:lnTo>
                  <a:pt x="102" y="29"/>
                </a:lnTo>
                <a:lnTo>
                  <a:pt x="100" y="24"/>
                </a:lnTo>
                <a:lnTo>
                  <a:pt x="100" y="24"/>
                </a:lnTo>
                <a:lnTo>
                  <a:pt x="100" y="20"/>
                </a:lnTo>
                <a:lnTo>
                  <a:pt x="101" y="17"/>
                </a:lnTo>
                <a:lnTo>
                  <a:pt x="102" y="15"/>
                </a:lnTo>
                <a:lnTo>
                  <a:pt x="104" y="14"/>
                </a:lnTo>
                <a:lnTo>
                  <a:pt x="104" y="14"/>
                </a:lnTo>
                <a:lnTo>
                  <a:pt x="109" y="14"/>
                </a:lnTo>
                <a:lnTo>
                  <a:pt x="111" y="13"/>
                </a:lnTo>
                <a:lnTo>
                  <a:pt x="110" y="11"/>
                </a:lnTo>
                <a:lnTo>
                  <a:pt x="110" y="11"/>
                </a:lnTo>
                <a:lnTo>
                  <a:pt x="107" y="9"/>
                </a:lnTo>
                <a:lnTo>
                  <a:pt x="105" y="8"/>
                </a:lnTo>
                <a:lnTo>
                  <a:pt x="101" y="5"/>
                </a:lnTo>
                <a:lnTo>
                  <a:pt x="101" y="3"/>
                </a:lnTo>
                <a:lnTo>
                  <a:pt x="100" y="0"/>
                </a:lnTo>
                <a:lnTo>
                  <a:pt x="711" y="0"/>
                </a:lnTo>
                <a:lnTo>
                  <a:pt x="711" y="0"/>
                </a:lnTo>
                <a:lnTo>
                  <a:pt x="712" y="5"/>
                </a:lnTo>
                <a:lnTo>
                  <a:pt x="712" y="9"/>
                </a:lnTo>
                <a:lnTo>
                  <a:pt x="709" y="14"/>
                </a:lnTo>
                <a:lnTo>
                  <a:pt x="709" y="14"/>
                </a:lnTo>
                <a:lnTo>
                  <a:pt x="708" y="16"/>
                </a:lnTo>
                <a:lnTo>
                  <a:pt x="709" y="20"/>
                </a:lnTo>
                <a:lnTo>
                  <a:pt x="712" y="22"/>
                </a:lnTo>
                <a:lnTo>
                  <a:pt x="713" y="24"/>
                </a:lnTo>
                <a:lnTo>
                  <a:pt x="713" y="24"/>
                </a:lnTo>
                <a:lnTo>
                  <a:pt x="716" y="24"/>
                </a:lnTo>
                <a:lnTo>
                  <a:pt x="718" y="22"/>
                </a:lnTo>
                <a:lnTo>
                  <a:pt x="719" y="20"/>
                </a:lnTo>
                <a:lnTo>
                  <a:pt x="718" y="19"/>
                </a:lnTo>
                <a:lnTo>
                  <a:pt x="718" y="19"/>
                </a:lnTo>
                <a:lnTo>
                  <a:pt x="717" y="16"/>
                </a:lnTo>
                <a:lnTo>
                  <a:pt x="717" y="13"/>
                </a:lnTo>
                <a:lnTo>
                  <a:pt x="718" y="0"/>
                </a:lnTo>
                <a:lnTo>
                  <a:pt x="750" y="0"/>
                </a:lnTo>
                <a:lnTo>
                  <a:pt x="750" y="0"/>
                </a:lnTo>
                <a:lnTo>
                  <a:pt x="750" y="6"/>
                </a:lnTo>
                <a:lnTo>
                  <a:pt x="750" y="13"/>
                </a:lnTo>
                <a:lnTo>
                  <a:pt x="746" y="22"/>
                </a:lnTo>
                <a:lnTo>
                  <a:pt x="746" y="22"/>
                </a:lnTo>
                <a:lnTo>
                  <a:pt x="745" y="24"/>
                </a:lnTo>
                <a:lnTo>
                  <a:pt x="744" y="24"/>
                </a:lnTo>
                <a:lnTo>
                  <a:pt x="740" y="25"/>
                </a:lnTo>
                <a:lnTo>
                  <a:pt x="735" y="25"/>
                </a:lnTo>
                <a:lnTo>
                  <a:pt x="732" y="24"/>
                </a:lnTo>
                <a:lnTo>
                  <a:pt x="732" y="24"/>
                </a:lnTo>
                <a:lnTo>
                  <a:pt x="729" y="24"/>
                </a:lnTo>
                <a:lnTo>
                  <a:pt x="725" y="26"/>
                </a:lnTo>
                <a:lnTo>
                  <a:pt x="723" y="30"/>
                </a:lnTo>
                <a:lnTo>
                  <a:pt x="722" y="33"/>
                </a:lnTo>
                <a:lnTo>
                  <a:pt x="722" y="33"/>
                </a:lnTo>
                <a:lnTo>
                  <a:pt x="722" y="43"/>
                </a:lnTo>
                <a:lnTo>
                  <a:pt x="722" y="54"/>
                </a:lnTo>
                <a:lnTo>
                  <a:pt x="722" y="54"/>
                </a:lnTo>
                <a:lnTo>
                  <a:pt x="723" y="57"/>
                </a:lnTo>
                <a:lnTo>
                  <a:pt x="724" y="58"/>
                </a:lnTo>
                <a:lnTo>
                  <a:pt x="727" y="58"/>
                </a:lnTo>
                <a:lnTo>
                  <a:pt x="729" y="58"/>
                </a:lnTo>
                <a:lnTo>
                  <a:pt x="729" y="58"/>
                </a:lnTo>
                <a:lnTo>
                  <a:pt x="729" y="58"/>
                </a:lnTo>
                <a:lnTo>
                  <a:pt x="729" y="59"/>
                </a:lnTo>
                <a:lnTo>
                  <a:pt x="728" y="63"/>
                </a:lnTo>
                <a:lnTo>
                  <a:pt x="723" y="69"/>
                </a:lnTo>
                <a:lnTo>
                  <a:pt x="723" y="69"/>
                </a:lnTo>
                <a:lnTo>
                  <a:pt x="718" y="73"/>
                </a:lnTo>
                <a:lnTo>
                  <a:pt x="717" y="75"/>
                </a:lnTo>
                <a:lnTo>
                  <a:pt x="717" y="77"/>
                </a:lnTo>
                <a:lnTo>
                  <a:pt x="717" y="77"/>
                </a:lnTo>
                <a:lnTo>
                  <a:pt x="718" y="83"/>
                </a:lnTo>
                <a:lnTo>
                  <a:pt x="717" y="86"/>
                </a:lnTo>
                <a:lnTo>
                  <a:pt x="716" y="89"/>
                </a:lnTo>
                <a:lnTo>
                  <a:pt x="716" y="89"/>
                </a:lnTo>
                <a:lnTo>
                  <a:pt x="708" y="90"/>
                </a:lnTo>
                <a:lnTo>
                  <a:pt x="707" y="91"/>
                </a:lnTo>
                <a:lnTo>
                  <a:pt x="706" y="91"/>
                </a:lnTo>
                <a:lnTo>
                  <a:pt x="706" y="91"/>
                </a:lnTo>
                <a:lnTo>
                  <a:pt x="707" y="94"/>
                </a:lnTo>
                <a:lnTo>
                  <a:pt x="706" y="95"/>
                </a:lnTo>
                <a:lnTo>
                  <a:pt x="704" y="98"/>
                </a:lnTo>
                <a:lnTo>
                  <a:pt x="702" y="100"/>
                </a:lnTo>
                <a:lnTo>
                  <a:pt x="702" y="100"/>
                </a:lnTo>
                <a:lnTo>
                  <a:pt x="700" y="101"/>
                </a:lnTo>
                <a:lnTo>
                  <a:pt x="700" y="102"/>
                </a:lnTo>
                <a:lnTo>
                  <a:pt x="703" y="105"/>
                </a:lnTo>
                <a:lnTo>
                  <a:pt x="703" y="105"/>
                </a:lnTo>
                <a:lnTo>
                  <a:pt x="706" y="105"/>
                </a:lnTo>
                <a:lnTo>
                  <a:pt x="706" y="106"/>
                </a:lnTo>
                <a:lnTo>
                  <a:pt x="702" y="114"/>
                </a:lnTo>
                <a:lnTo>
                  <a:pt x="702" y="114"/>
                </a:lnTo>
                <a:lnTo>
                  <a:pt x="700" y="120"/>
                </a:lnTo>
                <a:lnTo>
                  <a:pt x="700" y="127"/>
                </a:lnTo>
                <a:lnTo>
                  <a:pt x="700" y="139"/>
                </a:lnTo>
                <a:lnTo>
                  <a:pt x="700" y="139"/>
                </a:lnTo>
                <a:lnTo>
                  <a:pt x="700" y="143"/>
                </a:lnTo>
                <a:lnTo>
                  <a:pt x="698" y="147"/>
                </a:lnTo>
                <a:lnTo>
                  <a:pt x="696" y="149"/>
                </a:lnTo>
                <a:lnTo>
                  <a:pt x="696" y="152"/>
                </a:lnTo>
                <a:lnTo>
                  <a:pt x="696" y="152"/>
                </a:lnTo>
                <a:lnTo>
                  <a:pt x="695" y="157"/>
                </a:lnTo>
                <a:lnTo>
                  <a:pt x="693" y="160"/>
                </a:lnTo>
                <a:lnTo>
                  <a:pt x="692" y="164"/>
                </a:lnTo>
                <a:lnTo>
                  <a:pt x="693" y="165"/>
                </a:lnTo>
                <a:lnTo>
                  <a:pt x="695" y="166"/>
                </a:lnTo>
                <a:lnTo>
                  <a:pt x="695" y="166"/>
                </a:lnTo>
                <a:lnTo>
                  <a:pt x="696" y="166"/>
                </a:lnTo>
                <a:lnTo>
                  <a:pt x="697" y="165"/>
                </a:lnTo>
                <a:lnTo>
                  <a:pt x="700" y="159"/>
                </a:lnTo>
                <a:lnTo>
                  <a:pt x="703" y="148"/>
                </a:lnTo>
                <a:lnTo>
                  <a:pt x="703" y="148"/>
                </a:lnTo>
                <a:lnTo>
                  <a:pt x="703" y="148"/>
                </a:lnTo>
                <a:lnTo>
                  <a:pt x="704" y="149"/>
                </a:lnTo>
                <a:lnTo>
                  <a:pt x="709" y="153"/>
                </a:lnTo>
                <a:lnTo>
                  <a:pt x="714" y="157"/>
                </a:lnTo>
                <a:lnTo>
                  <a:pt x="719" y="159"/>
                </a:lnTo>
                <a:lnTo>
                  <a:pt x="719" y="159"/>
                </a:lnTo>
                <a:lnTo>
                  <a:pt x="723" y="162"/>
                </a:lnTo>
                <a:lnTo>
                  <a:pt x="727" y="165"/>
                </a:lnTo>
                <a:lnTo>
                  <a:pt x="729" y="169"/>
                </a:lnTo>
                <a:lnTo>
                  <a:pt x="729" y="170"/>
                </a:lnTo>
                <a:lnTo>
                  <a:pt x="728" y="171"/>
                </a:lnTo>
                <a:lnTo>
                  <a:pt x="728" y="171"/>
                </a:lnTo>
                <a:lnTo>
                  <a:pt x="727" y="173"/>
                </a:lnTo>
                <a:lnTo>
                  <a:pt x="725" y="171"/>
                </a:lnTo>
                <a:lnTo>
                  <a:pt x="722" y="169"/>
                </a:lnTo>
                <a:lnTo>
                  <a:pt x="717" y="165"/>
                </a:lnTo>
                <a:lnTo>
                  <a:pt x="713" y="164"/>
                </a:lnTo>
                <a:lnTo>
                  <a:pt x="709" y="163"/>
                </a:lnTo>
                <a:lnTo>
                  <a:pt x="709" y="163"/>
                </a:lnTo>
                <a:lnTo>
                  <a:pt x="707" y="163"/>
                </a:lnTo>
                <a:lnTo>
                  <a:pt x="706" y="164"/>
                </a:lnTo>
                <a:lnTo>
                  <a:pt x="706" y="165"/>
                </a:lnTo>
                <a:lnTo>
                  <a:pt x="706" y="166"/>
                </a:lnTo>
                <a:lnTo>
                  <a:pt x="712" y="173"/>
                </a:lnTo>
                <a:lnTo>
                  <a:pt x="712" y="173"/>
                </a:lnTo>
                <a:lnTo>
                  <a:pt x="713" y="174"/>
                </a:lnTo>
                <a:lnTo>
                  <a:pt x="712" y="175"/>
                </a:lnTo>
                <a:lnTo>
                  <a:pt x="711" y="175"/>
                </a:lnTo>
                <a:lnTo>
                  <a:pt x="708" y="176"/>
                </a:lnTo>
                <a:lnTo>
                  <a:pt x="708" y="176"/>
                </a:lnTo>
                <a:lnTo>
                  <a:pt x="708" y="176"/>
                </a:lnTo>
                <a:lnTo>
                  <a:pt x="709" y="178"/>
                </a:lnTo>
                <a:lnTo>
                  <a:pt x="713" y="180"/>
                </a:lnTo>
                <a:lnTo>
                  <a:pt x="713" y="180"/>
                </a:lnTo>
                <a:lnTo>
                  <a:pt x="714" y="180"/>
                </a:lnTo>
                <a:lnTo>
                  <a:pt x="714" y="180"/>
                </a:lnTo>
                <a:lnTo>
                  <a:pt x="712" y="181"/>
                </a:lnTo>
                <a:lnTo>
                  <a:pt x="711" y="184"/>
                </a:lnTo>
                <a:lnTo>
                  <a:pt x="713" y="184"/>
                </a:lnTo>
                <a:lnTo>
                  <a:pt x="713" y="184"/>
                </a:lnTo>
                <a:lnTo>
                  <a:pt x="717" y="186"/>
                </a:lnTo>
                <a:lnTo>
                  <a:pt x="720" y="189"/>
                </a:lnTo>
                <a:lnTo>
                  <a:pt x="727" y="194"/>
                </a:lnTo>
                <a:lnTo>
                  <a:pt x="727" y="194"/>
                </a:lnTo>
                <a:lnTo>
                  <a:pt x="727" y="194"/>
                </a:lnTo>
                <a:lnTo>
                  <a:pt x="728" y="194"/>
                </a:lnTo>
                <a:lnTo>
                  <a:pt x="728" y="190"/>
                </a:lnTo>
                <a:lnTo>
                  <a:pt x="729" y="189"/>
                </a:lnTo>
                <a:lnTo>
                  <a:pt x="730" y="187"/>
                </a:lnTo>
                <a:lnTo>
                  <a:pt x="733" y="187"/>
                </a:lnTo>
                <a:lnTo>
                  <a:pt x="735" y="187"/>
                </a:lnTo>
                <a:lnTo>
                  <a:pt x="735" y="187"/>
                </a:lnTo>
                <a:lnTo>
                  <a:pt x="739" y="190"/>
                </a:lnTo>
                <a:lnTo>
                  <a:pt x="740" y="195"/>
                </a:lnTo>
                <a:lnTo>
                  <a:pt x="741" y="200"/>
                </a:lnTo>
                <a:lnTo>
                  <a:pt x="743" y="205"/>
                </a:lnTo>
                <a:lnTo>
                  <a:pt x="741" y="214"/>
                </a:lnTo>
                <a:lnTo>
                  <a:pt x="740" y="219"/>
                </a:lnTo>
                <a:lnTo>
                  <a:pt x="740" y="219"/>
                </a:lnTo>
                <a:lnTo>
                  <a:pt x="739" y="221"/>
                </a:lnTo>
                <a:lnTo>
                  <a:pt x="736" y="221"/>
                </a:lnTo>
                <a:lnTo>
                  <a:pt x="732" y="218"/>
                </a:lnTo>
                <a:lnTo>
                  <a:pt x="727" y="214"/>
                </a:lnTo>
                <a:lnTo>
                  <a:pt x="722" y="213"/>
                </a:lnTo>
                <a:lnTo>
                  <a:pt x="722" y="213"/>
                </a:lnTo>
                <a:lnTo>
                  <a:pt x="709" y="211"/>
                </a:lnTo>
                <a:lnTo>
                  <a:pt x="698" y="208"/>
                </a:lnTo>
                <a:lnTo>
                  <a:pt x="698" y="208"/>
                </a:lnTo>
                <a:lnTo>
                  <a:pt x="698" y="210"/>
                </a:lnTo>
                <a:lnTo>
                  <a:pt x="703" y="211"/>
                </a:lnTo>
                <a:lnTo>
                  <a:pt x="708" y="213"/>
                </a:lnTo>
                <a:lnTo>
                  <a:pt x="711" y="214"/>
                </a:lnTo>
                <a:lnTo>
                  <a:pt x="711" y="214"/>
                </a:lnTo>
                <a:lnTo>
                  <a:pt x="708" y="214"/>
                </a:lnTo>
                <a:lnTo>
                  <a:pt x="704" y="214"/>
                </a:lnTo>
                <a:lnTo>
                  <a:pt x="698" y="214"/>
                </a:lnTo>
                <a:lnTo>
                  <a:pt x="698" y="214"/>
                </a:lnTo>
                <a:lnTo>
                  <a:pt x="700" y="216"/>
                </a:lnTo>
                <a:lnTo>
                  <a:pt x="703" y="218"/>
                </a:lnTo>
                <a:lnTo>
                  <a:pt x="707" y="221"/>
                </a:lnTo>
                <a:lnTo>
                  <a:pt x="709" y="224"/>
                </a:lnTo>
                <a:lnTo>
                  <a:pt x="709" y="224"/>
                </a:lnTo>
                <a:lnTo>
                  <a:pt x="708" y="226"/>
                </a:lnTo>
                <a:lnTo>
                  <a:pt x="708" y="227"/>
                </a:lnTo>
                <a:lnTo>
                  <a:pt x="706" y="228"/>
                </a:lnTo>
                <a:lnTo>
                  <a:pt x="704" y="229"/>
                </a:lnTo>
                <a:lnTo>
                  <a:pt x="707" y="233"/>
                </a:lnTo>
                <a:lnTo>
                  <a:pt x="707" y="233"/>
                </a:lnTo>
                <a:lnTo>
                  <a:pt x="713" y="237"/>
                </a:lnTo>
                <a:lnTo>
                  <a:pt x="714" y="239"/>
                </a:lnTo>
                <a:lnTo>
                  <a:pt x="714" y="242"/>
                </a:lnTo>
                <a:lnTo>
                  <a:pt x="714" y="242"/>
                </a:lnTo>
                <a:lnTo>
                  <a:pt x="714" y="245"/>
                </a:lnTo>
                <a:lnTo>
                  <a:pt x="717" y="248"/>
                </a:lnTo>
                <a:lnTo>
                  <a:pt x="720" y="250"/>
                </a:lnTo>
                <a:lnTo>
                  <a:pt x="722" y="253"/>
                </a:lnTo>
                <a:lnTo>
                  <a:pt x="722" y="253"/>
                </a:lnTo>
                <a:lnTo>
                  <a:pt x="722" y="255"/>
                </a:lnTo>
                <a:lnTo>
                  <a:pt x="720" y="256"/>
                </a:lnTo>
                <a:lnTo>
                  <a:pt x="718" y="259"/>
                </a:lnTo>
                <a:lnTo>
                  <a:pt x="711" y="262"/>
                </a:lnTo>
                <a:lnTo>
                  <a:pt x="711" y="262"/>
                </a:lnTo>
                <a:lnTo>
                  <a:pt x="711" y="262"/>
                </a:lnTo>
                <a:lnTo>
                  <a:pt x="711" y="264"/>
                </a:lnTo>
                <a:lnTo>
                  <a:pt x="716" y="267"/>
                </a:lnTo>
                <a:lnTo>
                  <a:pt x="719" y="271"/>
                </a:lnTo>
                <a:lnTo>
                  <a:pt x="720" y="272"/>
                </a:lnTo>
                <a:lnTo>
                  <a:pt x="720" y="274"/>
                </a:lnTo>
                <a:lnTo>
                  <a:pt x="720" y="274"/>
                </a:lnTo>
                <a:lnTo>
                  <a:pt x="719" y="275"/>
                </a:lnTo>
                <a:lnTo>
                  <a:pt x="720" y="277"/>
                </a:lnTo>
                <a:lnTo>
                  <a:pt x="723" y="282"/>
                </a:lnTo>
                <a:lnTo>
                  <a:pt x="723" y="282"/>
                </a:lnTo>
                <a:lnTo>
                  <a:pt x="725" y="286"/>
                </a:lnTo>
                <a:lnTo>
                  <a:pt x="725" y="293"/>
                </a:lnTo>
                <a:lnTo>
                  <a:pt x="725" y="299"/>
                </a:lnTo>
                <a:lnTo>
                  <a:pt x="724" y="302"/>
                </a:lnTo>
                <a:lnTo>
                  <a:pt x="723" y="303"/>
                </a:lnTo>
                <a:lnTo>
                  <a:pt x="723" y="303"/>
                </a:lnTo>
                <a:lnTo>
                  <a:pt x="720" y="303"/>
                </a:lnTo>
                <a:lnTo>
                  <a:pt x="719" y="303"/>
                </a:lnTo>
                <a:lnTo>
                  <a:pt x="717" y="299"/>
                </a:lnTo>
                <a:lnTo>
                  <a:pt x="716" y="293"/>
                </a:lnTo>
                <a:lnTo>
                  <a:pt x="716" y="293"/>
                </a:lnTo>
                <a:lnTo>
                  <a:pt x="714" y="292"/>
                </a:lnTo>
                <a:lnTo>
                  <a:pt x="713" y="292"/>
                </a:lnTo>
                <a:lnTo>
                  <a:pt x="708" y="295"/>
                </a:lnTo>
                <a:lnTo>
                  <a:pt x="708" y="295"/>
                </a:lnTo>
                <a:lnTo>
                  <a:pt x="708" y="293"/>
                </a:lnTo>
                <a:lnTo>
                  <a:pt x="707" y="293"/>
                </a:lnTo>
                <a:lnTo>
                  <a:pt x="703" y="290"/>
                </a:lnTo>
                <a:lnTo>
                  <a:pt x="701" y="286"/>
                </a:lnTo>
                <a:lnTo>
                  <a:pt x="700" y="286"/>
                </a:lnTo>
                <a:lnTo>
                  <a:pt x="697" y="287"/>
                </a:lnTo>
                <a:lnTo>
                  <a:pt x="697" y="287"/>
                </a:lnTo>
                <a:lnTo>
                  <a:pt x="697" y="288"/>
                </a:lnTo>
                <a:lnTo>
                  <a:pt x="697" y="291"/>
                </a:lnTo>
                <a:lnTo>
                  <a:pt x="700" y="296"/>
                </a:lnTo>
                <a:lnTo>
                  <a:pt x="703" y="301"/>
                </a:lnTo>
                <a:lnTo>
                  <a:pt x="706" y="304"/>
                </a:lnTo>
                <a:lnTo>
                  <a:pt x="706" y="304"/>
                </a:lnTo>
                <a:lnTo>
                  <a:pt x="706" y="306"/>
                </a:lnTo>
                <a:lnTo>
                  <a:pt x="704" y="307"/>
                </a:lnTo>
                <a:lnTo>
                  <a:pt x="701" y="307"/>
                </a:lnTo>
                <a:lnTo>
                  <a:pt x="697" y="307"/>
                </a:lnTo>
                <a:lnTo>
                  <a:pt x="693" y="307"/>
                </a:lnTo>
                <a:lnTo>
                  <a:pt x="693" y="307"/>
                </a:lnTo>
                <a:lnTo>
                  <a:pt x="693" y="308"/>
                </a:lnTo>
                <a:lnTo>
                  <a:pt x="693" y="309"/>
                </a:lnTo>
                <a:lnTo>
                  <a:pt x="696" y="311"/>
                </a:lnTo>
                <a:lnTo>
                  <a:pt x="704" y="312"/>
                </a:lnTo>
                <a:lnTo>
                  <a:pt x="704" y="312"/>
                </a:lnTo>
                <a:lnTo>
                  <a:pt x="706" y="313"/>
                </a:lnTo>
                <a:lnTo>
                  <a:pt x="706" y="315"/>
                </a:lnTo>
                <a:lnTo>
                  <a:pt x="706" y="322"/>
                </a:lnTo>
                <a:lnTo>
                  <a:pt x="706" y="327"/>
                </a:lnTo>
                <a:lnTo>
                  <a:pt x="707" y="331"/>
                </a:lnTo>
                <a:lnTo>
                  <a:pt x="707" y="331"/>
                </a:lnTo>
                <a:lnTo>
                  <a:pt x="709" y="333"/>
                </a:lnTo>
                <a:lnTo>
                  <a:pt x="712" y="334"/>
                </a:lnTo>
                <a:lnTo>
                  <a:pt x="716" y="334"/>
                </a:lnTo>
                <a:lnTo>
                  <a:pt x="719" y="334"/>
                </a:lnTo>
                <a:lnTo>
                  <a:pt x="719" y="334"/>
                </a:lnTo>
                <a:lnTo>
                  <a:pt x="723" y="333"/>
                </a:lnTo>
                <a:lnTo>
                  <a:pt x="725" y="334"/>
                </a:lnTo>
                <a:lnTo>
                  <a:pt x="727" y="336"/>
                </a:lnTo>
                <a:lnTo>
                  <a:pt x="728" y="339"/>
                </a:lnTo>
                <a:lnTo>
                  <a:pt x="728" y="339"/>
                </a:lnTo>
                <a:lnTo>
                  <a:pt x="729" y="343"/>
                </a:lnTo>
                <a:lnTo>
                  <a:pt x="729" y="345"/>
                </a:lnTo>
                <a:lnTo>
                  <a:pt x="727" y="346"/>
                </a:lnTo>
                <a:lnTo>
                  <a:pt x="723" y="347"/>
                </a:lnTo>
                <a:lnTo>
                  <a:pt x="723" y="347"/>
                </a:lnTo>
                <a:lnTo>
                  <a:pt x="719" y="346"/>
                </a:lnTo>
                <a:lnTo>
                  <a:pt x="714" y="344"/>
                </a:lnTo>
                <a:lnTo>
                  <a:pt x="712" y="343"/>
                </a:lnTo>
                <a:lnTo>
                  <a:pt x="711" y="341"/>
                </a:lnTo>
                <a:lnTo>
                  <a:pt x="709" y="341"/>
                </a:lnTo>
                <a:lnTo>
                  <a:pt x="709" y="341"/>
                </a:lnTo>
                <a:lnTo>
                  <a:pt x="708" y="343"/>
                </a:lnTo>
                <a:lnTo>
                  <a:pt x="708" y="344"/>
                </a:lnTo>
                <a:lnTo>
                  <a:pt x="711" y="345"/>
                </a:lnTo>
                <a:lnTo>
                  <a:pt x="713" y="349"/>
                </a:lnTo>
                <a:lnTo>
                  <a:pt x="716" y="352"/>
                </a:lnTo>
                <a:lnTo>
                  <a:pt x="716" y="352"/>
                </a:lnTo>
                <a:lnTo>
                  <a:pt x="717" y="354"/>
                </a:lnTo>
                <a:lnTo>
                  <a:pt x="717" y="355"/>
                </a:lnTo>
                <a:lnTo>
                  <a:pt x="713" y="354"/>
                </a:lnTo>
                <a:lnTo>
                  <a:pt x="709" y="352"/>
                </a:lnTo>
                <a:lnTo>
                  <a:pt x="704" y="352"/>
                </a:lnTo>
                <a:lnTo>
                  <a:pt x="704" y="352"/>
                </a:lnTo>
                <a:lnTo>
                  <a:pt x="702" y="354"/>
                </a:lnTo>
                <a:lnTo>
                  <a:pt x="703" y="355"/>
                </a:lnTo>
                <a:lnTo>
                  <a:pt x="706" y="356"/>
                </a:lnTo>
                <a:lnTo>
                  <a:pt x="707" y="359"/>
                </a:lnTo>
                <a:lnTo>
                  <a:pt x="707" y="359"/>
                </a:lnTo>
                <a:lnTo>
                  <a:pt x="707" y="360"/>
                </a:lnTo>
                <a:lnTo>
                  <a:pt x="706" y="360"/>
                </a:lnTo>
                <a:lnTo>
                  <a:pt x="701" y="357"/>
                </a:lnTo>
                <a:lnTo>
                  <a:pt x="695" y="354"/>
                </a:lnTo>
                <a:lnTo>
                  <a:pt x="695" y="354"/>
                </a:lnTo>
                <a:lnTo>
                  <a:pt x="695" y="351"/>
                </a:lnTo>
                <a:lnTo>
                  <a:pt x="696" y="349"/>
                </a:lnTo>
                <a:lnTo>
                  <a:pt x="701" y="343"/>
                </a:lnTo>
                <a:lnTo>
                  <a:pt x="701" y="343"/>
                </a:lnTo>
                <a:lnTo>
                  <a:pt x="702" y="341"/>
                </a:lnTo>
                <a:lnTo>
                  <a:pt x="701" y="340"/>
                </a:lnTo>
                <a:lnTo>
                  <a:pt x="700" y="339"/>
                </a:lnTo>
                <a:lnTo>
                  <a:pt x="697" y="340"/>
                </a:lnTo>
                <a:lnTo>
                  <a:pt x="697" y="340"/>
                </a:lnTo>
                <a:lnTo>
                  <a:pt x="695" y="340"/>
                </a:lnTo>
                <a:lnTo>
                  <a:pt x="693" y="340"/>
                </a:lnTo>
                <a:lnTo>
                  <a:pt x="690" y="336"/>
                </a:lnTo>
                <a:lnTo>
                  <a:pt x="690" y="336"/>
                </a:lnTo>
                <a:lnTo>
                  <a:pt x="687" y="335"/>
                </a:lnTo>
                <a:lnTo>
                  <a:pt x="685" y="335"/>
                </a:lnTo>
                <a:lnTo>
                  <a:pt x="685" y="338"/>
                </a:lnTo>
                <a:lnTo>
                  <a:pt x="686" y="343"/>
                </a:lnTo>
                <a:lnTo>
                  <a:pt x="686" y="343"/>
                </a:lnTo>
                <a:lnTo>
                  <a:pt x="688" y="347"/>
                </a:lnTo>
                <a:lnTo>
                  <a:pt x="690" y="350"/>
                </a:lnTo>
                <a:lnTo>
                  <a:pt x="688" y="351"/>
                </a:lnTo>
                <a:lnTo>
                  <a:pt x="686" y="351"/>
                </a:lnTo>
                <a:lnTo>
                  <a:pt x="686" y="351"/>
                </a:lnTo>
                <a:lnTo>
                  <a:pt x="682" y="351"/>
                </a:lnTo>
                <a:lnTo>
                  <a:pt x="679" y="351"/>
                </a:lnTo>
                <a:lnTo>
                  <a:pt x="677" y="352"/>
                </a:lnTo>
                <a:lnTo>
                  <a:pt x="676" y="355"/>
                </a:lnTo>
                <a:lnTo>
                  <a:pt x="676" y="355"/>
                </a:lnTo>
                <a:lnTo>
                  <a:pt x="677" y="357"/>
                </a:lnTo>
                <a:lnTo>
                  <a:pt x="680" y="359"/>
                </a:lnTo>
                <a:lnTo>
                  <a:pt x="685" y="360"/>
                </a:lnTo>
                <a:lnTo>
                  <a:pt x="696" y="361"/>
                </a:lnTo>
                <a:lnTo>
                  <a:pt x="696" y="361"/>
                </a:lnTo>
                <a:lnTo>
                  <a:pt x="707" y="365"/>
                </a:lnTo>
                <a:lnTo>
                  <a:pt x="711" y="366"/>
                </a:lnTo>
                <a:lnTo>
                  <a:pt x="712" y="367"/>
                </a:lnTo>
                <a:lnTo>
                  <a:pt x="711" y="367"/>
                </a:lnTo>
                <a:lnTo>
                  <a:pt x="711" y="367"/>
                </a:lnTo>
                <a:lnTo>
                  <a:pt x="709" y="371"/>
                </a:lnTo>
                <a:lnTo>
                  <a:pt x="709" y="376"/>
                </a:lnTo>
                <a:lnTo>
                  <a:pt x="709" y="382"/>
                </a:lnTo>
                <a:lnTo>
                  <a:pt x="712" y="387"/>
                </a:lnTo>
                <a:lnTo>
                  <a:pt x="712" y="387"/>
                </a:lnTo>
                <a:lnTo>
                  <a:pt x="712" y="388"/>
                </a:lnTo>
                <a:lnTo>
                  <a:pt x="711" y="388"/>
                </a:lnTo>
                <a:lnTo>
                  <a:pt x="708" y="388"/>
                </a:lnTo>
                <a:lnTo>
                  <a:pt x="700" y="387"/>
                </a:lnTo>
                <a:lnTo>
                  <a:pt x="700" y="387"/>
                </a:lnTo>
                <a:lnTo>
                  <a:pt x="698" y="387"/>
                </a:lnTo>
                <a:lnTo>
                  <a:pt x="697" y="388"/>
                </a:lnTo>
                <a:lnTo>
                  <a:pt x="695" y="391"/>
                </a:lnTo>
                <a:lnTo>
                  <a:pt x="695" y="391"/>
                </a:lnTo>
                <a:lnTo>
                  <a:pt x="695" y="391"/>
                </a:lnTo>
                <a:lnTo>
                  <a:pt x="693" y="391"/>
                </a:lnTo>
                <a:lnTo>
                  <a:pt x="688" y="388"/>
                </a:lnTo>
                <a:lnTo>
                  <a:pt x="688" y="388"/>
                </a:lnTo>
                <a:lnTo>
                  <a:pt x="687" y="388"/>
                </a:lnTo>
                <a:lnTo>
                  <a:pt x="686" y="389"/>
                </a:lnTo>
                <a:lnTo>
                  <a:pt x="685" y="394"/>
                </a:lnTo>
                <a:lnTo>
                  <a:pt x="685" y="394"/>
                </a:lnTo>
                <a:lnTo>
                  <a:pt x="684" y="394"/>
                </a:lnTo>
                <a:lnTo>
                  <a:pt x="682" y="394"/>
                </a:lnTo>
                <a:lnTo>
                  <a:pt x="679" y="391"/>
                </a:lnTo>
                <a:lnTo>
                  <a:pt x="674" y="387"/>
                </a:lnTo>
                <a:lnTo>
                  <a:pt x="669" y="383"/>
                </a:lnTo>
                <a:lnTo>
                  <a:pt x="669" y="383"/>
                </a:lnTo>
                <a:lnTo>
                  <a:pt x="666" y="382"/>
                </a:lnTo>
                <a:lnTo>
                  <a:pt x="664" y="378"/>
                </a:lnTo>
                <a:lnTo>
                  <a:pt x="663" y="377"/>
                </a:lnTo>
                <a:lnTo>
                  <a:pt x="663" y="375"/>
                </a:lnTo>
                <a:lnTo>
                  <a:pt x="663" y="375"/>
                </a:lnTo>
                <a:lnTo>
                  <a:pt x="665" y="375"/>
                </a:lnTo>
                <a:lnTo>
                  <a:pt x="669" y="375"/>
                </a:lnTo>
                <a:lnTo>
                  <a:pt x="677" y="376"/>
                </a:lnTo>
                <a:lnTo>
                  <a:pt x="677" y="376"/>
                </a:lnTo>
                <a:lnTo>
                  <a:pt x="677" y="376"/>
                </a:lnTo>
                <a:lnTo>
                  <a:pt x="676" y="375"/>
                </a:lnTo>
                <a:lnTo>
                  <a:pt x="670" y="371"/>
                </a:lnTo>
                <a:lnTo>
                  <a:pt x="663" y="368"/>
                </a:lnTo>
                <a:lnTo>
                  <a:pt x="656" y="367"/>
                </a:lnTo>
                <a:lnTo>
                  <a:pt x="656" y="367"/>
                </a:lnTo>
                <a:lnTo>
                  <a:pt x="654" y="367"/>
                </a:lnTo>
                <a:lnTo>
                  <a:pt x="654" y="367"/>
                </a:lnTo>
                <a:lnTo>
                  <a:pt x="654" y="371"/>
                </a:lnTo>
                <a:lnTo>
                  <a:pt x="655" y="375"/>
                </a:lnTo>
                <a:lnTo>
                  <a:pt x="655" y="378"/>
                </a:lnTo>
                <a:lnTo>
                  <a:pt x="655" y="378"/>
                </a:lnTo>
                <a:lnTo>
                  <a:pt x="655" y="379"/>
                </a:lnTo>
                <a:lnTo>
                  <a:pt x="654" y="379"/>
                </a:lnTo>
                <a:lnTo>
                  <a:pt x="651" y="377"/>
                </a:lnTo>
                <a:lnTo>
                  <a:pt x="648" y="372"/>
                </a:lnTo>
                <a:lnTo>
                  <a:pt x="648" y="372"/>
                </a:lnTo>
                <a:lnTo>
                  <a:pt x="647" y="372"/>
                </a:lnTo>
                <a:lnTo>
                  <a:pt x="645" y="375"/>
                </a:lnTo>
                <a:lnTo>
                  <a:pt x="647" y="381"/>
                </a:lnTo>
                <a:lnTo>
                  <a:pt x="647" y="381"/>
                </a:lnTo>
                <a:lnTo>
                  <a:pt x="645" y="383"/>
                </a:lnTo>
                <a:lnTo>
                  <a:pt x="644" y="388"/>
                </a:lnTo>
                <a:lnTo>
                  <a:pt x="640" y="392"/>
                </a:lnTo>
                <a:lnTo>
                  <a:pt x="638" y="395"/>
                </a:lnTo>
                <a:lnTo>
                  <a:pt x="638" y="395"/>
                </a:lnTo>
                <a:lnTo>
                  <a:pt x="634" y="397"/>
                </a:lnTo>
                <a:lnTo>
                  <a:pt x="629" y="397"/>
                </a:lnTo>
                <a:lnTo>
                  <a:pt x="626" y="397"/>
                </a:lnTo>
                <a:lnTo>
                  <a:pt x="623" y="399"/>
                </a:lnTo>
                <a:lnTo>
                  <a:pt x="623" y="399"/>
                </a:lnTo>
                <a:lnTo>
                  <a:pt x="623" y="400"/>
                </a:lnTo>
                <a:lnTo>
                  <a:pt x="623" y="400"/>
                </a:lnTo>
                <a:lnTo>
                  <a:pt x="626" y="402"/>
                </a:lnTo>
                <a:lnTo>
                  <a:pt x="634" y="402"/>
                </a:lnTo>
                <a:lnTo>
                  <a:pt x="634" y="402"/>
                </a:lnTo>
                <a:lnTo>
                  <a:pt x="639" y="402"/>
                </a:lnTo>
                <a:lnTo>
                  <a:pt x="642" y="404"/>
                </a:lnTo>
                <a:lnTo>
                  <a:pt x="647" y="408"/>
                </a:lnTo>
                <a:lnTo>
                  <a:pt x="647" y="408"/>
                </a:lnTo>
                <a:lnTo>
                  <a:pt x="647" y="408"/>
                </a:lnTo>
                <a:lnTo>
                  <a:pt x="647" y="409"/>
                </a:lnTo>
                <a:lnTo>
                  <a:pt x="644" y="410"/>
                </a:lnTo>
                <a:lnTo>
                  <a:pt x="639" y="413"/>
                </a:lnTo>
                <a:lnTo>
                  <a:pt x="639" y="413"/>
                </a:lnTo>
                <a:lnTo>
                  <a:pt x="634" y="415"/>
                </a:lnTo>
                <a:lnTo>
                  <a:pt x="628" y="418"/>
                </a:lnTo>
                <a:lnTo>
                  <a:pt x="628" y="418"/>
                </a:lnTo>
                <a:lnTo>
                  <a:pt x="627" y="419"/>
                </a:lnTo>
                <a:lnTo>
                  <a:pt x="626" y="421"/>
                </a:lnTo>
                <a:lnTo>
                  <a:pt x="626" y="424"/>
                </a:lnTo>
                <a:lnTo>
                  <a:pt x="627" y="426"/>
                </a:lnTo>
                <a:lnTo>
                  <a:pt x="627" y="426"/>
                </a:lnTo>
                <a:lnTo>
                  <a:pt x="628" y="427"/>
                </a:lnTo>
                <a:lnTo>
                  <a:pt x="631" y="427"/>
                </a:lnTo>
                <a:lnTo>
                  <a:pt x="634" y="424"/>
                </a:lnTo>
                <a:lnTo>
                  <a:pt x="640" y="420"/>
                </a:lnTo>
                <a:lnTo>
                  <a:pt x="645" y="418"/>
                </a:lnTo>
                <a:lnTo>
                  <a:pt x="645" y="418"/>
                </a:lnTo>
                <a:lnTo>
                  <a:pt x="647" y="418"/>
                </a:lnTo>
                <a:lnTo>
                  <a:pt x="649" y="419"/>
                </a:lnTo>
                <a:lnTo>
                  <a:pt x="650" y="423"/>
                </a:lnTo>
                <a:lnTo>
                  <a:pt x="654" y="430"/>
                </a:lnTo>
                <a:lnTo>
                  <a:pt x="654" y="430"/>
                </a:lnTo>
                <a:lnTo>
                  <a:pt x="654" y="431"/>
                </a:lnTo>
                <a:lnTo>
                  <a:pt x="651" y="432"/>
                </a:lnTo>
                <a:lnTo>
                  <a:pt x="647" y="432"/>
                </a:lnTo>
                <a:lnTo>
                  <a:pt x="640" y="432"/>
                </a:lnTo>
                <a:lnTo>
                  <a:pt x="635" y="432"/>
                </a:lnTo>
                <a:lnTo>
                  <a:pt x="635" y="432"/>
                </a:lnTo>
                <a:lnTo>
                  <a:pt x="634" y="434"/>
                </a:lnTo>
                <a:lnTo>
                  <a:pt x="635" y="434"/>
                </a:lnTo>
                <a:lnTo>
                  <a:pt x="640" y="436"/>
                </a:lnTo>
                <a:lnTo>
                  <a:pt x="640" y="436"/>
                </a:lnTo>
                <a:lnTo>
                  <a:pt x="642" y="437"/>
                </a:lnTo>
                <a:lnTo>
                  <a:pt x="642" y="439"/>
                </a:lnTo>
                <a:lnTo>
                  <a:pt x="640" y="442"/>
                </a:lnTo>
                <a:lnTo>
                  <a:pt x="639" y="445"/>
                </a:lnTo>
                <a:lnTo>
                  <a:pt x="639" y="446"/>
                </a:lnTo>
                <a:lnTo>
                  <a:pt x="639" y="446"/>
                </a:lnTo>
                <a:lnTo>
                  <a:pt x="639" y="446"/>
                </a:lnTo>
                <a:lnTo>
                  <a:pt x="643" y="445"/>
                </a:lnTo>
                <a:lnTo>
                  <a:pt x="647" y="442"/>
                </a:lnTo>
                <a:lnTo>
                  <a:pt x="651" y="439"/>
                </a:lnTo>
                <a:lnTo>
                  <a:pt x="655" y="437"/>
                </a:lnTo>
                <a:lnTo>
                  <a:pt x="655" y="437"/>
                </a:lnTo>
                <a:lnTo>
                  <a:pt x="660" y="441"/>
                </a:lnTo>
                <a:lnTo>
                  <a:pt x="667" y="447"/>
                </a:lnTo>
                <a:lnTo>
                  <a:pt x="679" y="458"/>
                </a:lnTo>
                <a:lnTo>
                  <a:pt x="679" y="458"/>
                </a:lnTo>
                <a:lnTo>
                  <a:pt x="679" y="459"/>
                </a:lnTo>
                <a:lnTo>
                  <a:pt x="677" y="462"/>
                </a:lnTo>
                <a:lnTo>
                  <a:pt x="674" y="466"/>
                </a:lnTo>
                <a:lnTo>
                  <a:pt x="674" y="466"/>
                </a:lnTo>
                <a:lnTo>
                  <a:pt x="672" y="468"/>
                </a:lnTo>
                <a:lnTo>
                  <a:pt x="674" y="469"/>
                </a:lnTo>
                <a:lnTo>
                  <a:pt x="677" y="473"/>
                </a:lnTo>
                <a:lnTo>
                  <a:pt x="677" y="473"/>
                </a:lnTo>
                <a:lnTo>
                  <a:pt x="679" y="473"/>
                </a:lnTo>
                <a:lnTo>
                  <a:pt x="680" y="472"/>
                </a:lnTo>
                <a:lnTo>
                  <a:pt x="684" y="469"/>
                </a:lnTo>
                <a:lnTo>
                  <a:pt x="686" y="467"/>
                </a:lnTo>
                <a:lnTo>
                  <a:pt x="688" y="466"/>
                </a:lnTo>
                <a:lnTo>
                  <a:pt x="690" y="467"/>
                </a:lnTo>
                <a:lnTo>
                  <a:pt x="690" y="467"/>
                </a:lnTo>
                <a:lnTo>
                  <a:pt x="690" y="468"/>
                </a:lnTo>
                <a:lnTo>
                  <a:pt x="690" y="469"/>
                </a:lnTo>
                <a:lnTo>
                  <a:pt x="687" y="473"/>
                </a:lnTo>
                <a:lnTo>
                  <a:pt x="680" y="479"/>
                </a:lnTo>
                <a:lnTo>
                  <a:pt x="680" y="479"/>
                </a:lnTo>
                <a:lnTo>
                  <a:pt x="679" y="482"/>
                </a:lnTo>
                <a:lnTo>
                  <a:pt x="677" y="484"/>
                </a:lnTo>
                <a:lnTo>
                  <a:pt x="679" y="487"/>
                </a:lnTo>
                <a:lnTo>
                  <a:pt x="681" y="489"/>
                </a:lnTo>
                <a:lnTo>
                  <a:pt x="681" y="489"/>
                </a:lnTo>
                <a:lnTo>
                  <a:pt x="685" y="490"/>
                </a:lnTo>
                <a:lnTo>
                  <a:pt x="686" y="489"/>
                </a:lnTo>
                <a:lnTo>
                  <a:pt x="687" y="487"/>
                </a:lnTo>
                <a:lnTo>
                  <a:pt x="688" y="484"/>
                </a:lnTo>
                <a:lnTo>
                  <a:pt x="688" y="484"/>
                </a:lnTo>
                <a:lnTo>
                  <a:pt x="691" y="480"/>
                </a:lnTo>
                <a:lnTo>
                  <a:pt x="693" y="477"/>
                </a:lnTo>
                <a:lnTo>
                  <a:pt x="693" y="477"/>
                </a:lnTo>
                <a:lnTo>
                  <a:pt x="695" y="478"/>
                </a:lnTo>
                <a:lnTo>
                  <a:pt x="695" y="480"/>
                </a:lnTo>
                <a:lnTo>
                  <a:pt x="693" y="490"/>
                </a:lnTo>
                <a:lnTo>
                  <a:pt x="691" y="510"/>
                </a:lnTo>
                <a:lnTo>
                  <a:pt x="691" y="510"/>
                </a:lnTo>
                <a:lnTo>
                  <a:pt x="692" y="515"/>
                </a:lnTo>
                <a:lnTo>
                  <a:pt x="693" y="519"/>
                </a:lnTo>
                <a:lnTo>
                  <a:pt x="695" y="522"/>
                </a:lnTo>
                <a:lnTo>
                  <a:pt x="692" y="525"/>
                </a:lnTo>
                <a:lnTo>
                  <a:pt x="692" y="525"/>
                </a:lnTo>
                <a:lnTo>
                  <a:pt x="690" y="526"/>
                </a:lnTo>
                <a:lnTo>
                  <a:pt x="687" y="525"/>
                </a:lnTo>
                <a:lnTo>
                  <a:pt x="685" y="524"/>
                </a:lnTo>
                <a:lnTo>
                  <a:pt x="682" y="521"/>
                </a:lnTo>
                <a:lnTo>
                  <a:pt x="682" y="521"/>
                </a:lnTo>
                <a:lnTo>
                  <a:pt x="681" y="521"/>
                </a:lnTo>
                <a:lnTo>
                  <a:pt x="680" y="521"/>
                </a:lnTo>
                <a:lnTo>
                  <a:pt x="679" y="524"/>
                </a:lnTo>
                <a:lnTo>
                  <a:pt x="676" y="526"/>
                </a:lnTo>
                <a:lnTo>
                  <a:pt x="675" y="527"/>
                </a:lnTo>
                <a:lnTo>
                  <a:pt x="672" y="528"/>
                </a:lnTo>
                <a:lnTo>
                  <a:pt x="672" y="528"/>
                </a:lnTo>
                <a:lnTo>
                  <a:pt x="669" y="527"/>
                </a:lnTo>
                <a:lnTo>
                  <a:pt x="666" y="524"/>
                </a:lnTo>
                <a:lnTo>
                  <a:pt x="661" y="514"/>
                </a:lnTo>
                <a:lnTo>
                  <a:pt x="656" y="494"/>
                </a:lnTo>
                <a:lnTo>
                  <a:pt x="656" y="494"/>
                </a:lnTo>
                <a:lnTo>
                  <a:pt x="656" y="492"/>
                </a:lnTo>
                <a:lnTo>
                  <a:pt x="655" y="492"/>
                </a:lnTo>
                <a:lnTo>
                  <a:pt x="653" y="492"/>
                </a:lnTo>
                <a:lnTo>
                  <a:pt x="651" y="493"/>
                </a:lnTo>
                <a:lnTo>
                  <a:pt x="649" y="493"/>
                </a:lnTo>
                <a:lnTo>
                  <a:pt x="649" y="493"/>
                </a:lnTo>
                <a:lnTo>
                  <a:pt x="640" y="488"/>
                </a:lnTo>
                <a:lnTo>
                  <a:pt x="635" y="485"/>
                </a:lnTo>
                <a:lnTo>
                  <a:pt x="631" y="484"/>
                </a:lnTo>
                <a:lnTo>
                  <a:pt x="631" y="484"/>
                </a:lnTo>
                <a:lnTo>
                  <a:pt x="627" y="483"/>
                </a:lnTo>
                <a:lnTo>
                  <a:pt x="621" y="478"/>
                </a:lnTo>
                <a:lnTo>
                  <a:pt x="616" y="473"/>
                </a:lnTo>
                <a:lnTo>
                  <a:pt x="612" y="471"/>
                </a:lnTo>
                <a:lnTo>
                  <a:pt x="612" y="471"/>
                </a:lnTo>
                <a:lnTo>
                  <a:pt x="612" y="471"/>
                </a:lnTo>
                <a:lnTo>
                  <a:pt x="612" y="472"/>
                </a:lnTo>
                <a:lnTo>
                  <a:pt x="615" y="476"/>
                </a:lnTo>
                <a:lnTo>
                  <a:pt x="617" y="480"/>
                </a:lnTo>
                <a:lnTo>
                  <a:pt x="618" y="484"/>
                </a:lnTo>
                <a:lnTo>
                  <a:pt x="618" y="484"/>
                </a:lnTo>
                <a:lnTo>
                  <a:pt x="617" y="485"/>
                </a:lnTo>
                <a:lnTo>
                  <a:pt x="616" y="487"/>
                </a:lnTo>
                <a:lnTo>
                  <a:pt x="611" y="490"/>
                </a:lnTo>
                <a:lnTo>
                  <a:pt x="606" y="494"/>
                </a:lnTo>
                <a:lnTo>
                  <a:pt x="603" y="496"/>
                </a:lnTo>
                <a:lnTo>
                  <a:pt x="603" y="496"/>
                </a:lnTo>
                <a:lnTo>
                  <a:pt x="602" y="499"/>
                </a:lnTo>
                <a:lnTo>
                  <a:pt x="603" y="500"/>
                </a:lnTo>
                <a:lnTo>
                  <a:pt x="606" y="505"/>
                </a:lnTo>
                <a:lnTo>
                  <a:pt x="608" y="510"/>
                </a:lnTo>
                <a:lnTo>
                  <a:pt x="611" y="515"/>
                </a:lnTo>
                <a:lnTo>
                  <a:pt x="611" y="515"/>
                </a:lnTo>
                <a:lnTo>
                  <a:pt x="611" y="516"/>
                </a:lnTo>
                <a:lnTo>
                  <a:pt x="610" y="517"/>
                </a:lnTo>
                <a:lnTo>
                  <a:pt x="607" y="519"/>
                </a:lnTo>
                <a:lnTo>
                  <a:pt x="602" y="520"/>
                </a:lnTo>
                <a:lnTo>
                  <a:pt x="597" y="520"/>
                </a:lnTo>
                <a:lnTo>
                  <a:pt x="597" y="520"/>
                </a:lnTo>
                <a:lnTo>
                  <a:pt x="596" y="521"/>
                </a:lnTo>
                <a:lnTo>
                  <a:pt x="596" y="522"/>
                </a:lnTo>
                <a:lnTo>
                  <a:pt x="599" y="525"/>
                </a:lnTo>
                <a:lnTo>
                  <a:pt x="605" y="530"/>
                </a:lnTo>
                <a:lnTo>
                  <a:pt x="605" y="530"/>
                </a:lnTo>
                <a:lnTo>
                  <a:pt x="608" y="531"/>
                </a:lnTo>
                <a:lnTo>
                  <a:pt x="617" y="531"/>
                </a:lnTo>
                <a:lnTo>
                  <a:pt x="631" y="530"/>
                </a:lnTo>
                <a:lnTo>
                  <a:pt x="631" y="530"/>
                </a:lnTo>
                <a:lnTo>
                  <a:pt x="632" y="530"/>
                </a:lnTo>
                <a:lnTo>
                  <a:pt x="629" y="530"/>
                </a:lnTo>
                <a:lnTo>
                  <a:pt x="624" y="531"/>
                </a:lnTo>
                <a:lnTo>
                  <a:pt x="619" y="533"/>
                </a:lnTo>
                <a:lnTo>
                  <a:pt x="619" y="533"/>
                </a:lnTo>
                <a:lnTo>
                  <a:pt x="618" y="536"/>
                </a:lnTo>
                <a:lnTo>
                  <a:pt x="616" y="537"/>
                </a:lnTo>
                <a:lnTo>
                  <a:pt x="608" y="538"/>
                </a:lnTo>
                <a:lnTo>
                  <a:pt x="603" y="540"/>
                </a:lnTo>
                <a:lnTo>
                  <a:pt x="601" y="541"/>
                </a:lnTo>
                <a:lnTo>
                  <a:pt x="601" y="541"/>
                </a:lnTo>
                <a:lnTo>
                  <a:pt x="601" y="541"/>
                </a:lnTo>
                <a:lnTo>
                  <a:pt x="602" y="541"/>
                </a:lnTo>
                <a:lnTo>
                  <a:pt x="606" y="540"/>
                </a:lnTo>
                <a:lnTo>
                  <a:pt x="606" y="540"/>
                </a:lnTo>
                <a:lnTo>
                  <a:pt x="608" y="540"/>
                </a:lnTo>
                <a:lnTo>
                  <a:pt x="608" y="540"/>
                </a:lnTo>
                <a:lnTo>
                  <a:pt x="608" y="543"/>
                </a:lnTo>
                <a:lnTo>
                  <a:pt x="608" y="543"/>
                </a:lnTo>
                <a:lnTo>
                  <a:pt x="610" y="543"/>
                </a:lnTo>
                <a:lnTo>
                  <a:pt x="611" y="543"/>
                </a:lnTo>
                <a:lnTo>
                  <a:pt x="613" y="541"/>
                </a:lnTo>
                <a:lnTo>
                  <a:pt x="613" y="541"/>
                </a:lnTo>
                <a:lnTo>
                  <a:pt x="615" y="541"/>
                </a:lnTo>
                <a:lnTo>
                  <a:pt x="615" y="541"/>
                </a:lnTo>
                <a:lnTo>
                  <a:pt x="617" y="543"/>
                </a:lnTo>
                <a:lnTo>
                  <a:pt x="617" y="543"/>
                </a:lnTo>
                <a:lnTo>
                  <a:pt x="618" y="543"/>
                </a:lnTo>
                <a:lnTo>
                  <a:pt x="619" y="541"/>
                </a:lnTo>
                <a:lnTo>
                  <a:pt x="622" y="540"/>
                </a:lnTo>
                <a:lnTo>
                  <a:pt x="624" y="537"/>
                </a:lnTo>
                <a:lnTo>
                  <a:pt x="624" y="537"/>
                </a:lnTo>
                <a:lnTo>
                  <a:pt x="626" y="537"/>
                </a:lnTo>
                <a:lnTo>
                  <a:pt x="628" y="537"/>
                </a:lnTo>
                <a:lnTo>
                  <a:pt x="633" y="538"/>
                </a:lnTo>
                <a:lnTo>
                  <a:pt x="633" y="538"/>
                </a:lnTo>
                <a:lnTo>
                  <a:pt x="635" y="537"/>
                </a:lnTo>
                <a:lnTo>
                  <a:pt x="639" y="533"/>
                </a:lnTo>
                <a:lnTo>
                  <a:pt x="645" y="528"/>
                </a:lnTo>
                <a:lnTo>
                  <a:pt x="645" y="528"/>
                </a:lnTo>
                <a:lnTo>
                  <a:pt x="648" y="528"/>
                </a:lnTo>
                <a:lnTo>
                  <a:pt x="654" y="531"/>
                </a:lnTo>
                <a:lnTo>
                  <a:pt x="664" y="536"/>
                </a:lnTo>
                <a:lnTo>
                  <a:pt x="664" y="536"/>
                </a:lnTo>
                <a:lnTo>
                  <a:pt x="669" y="537"/>
                </a:lnTo>
                <a:lnTo>
                  <a:pt x="677" y="537"/>
                </a:lnTo>
                <a:lnTo>
                  <a:pt x="686" y="537"/>
                </a:lnTo>
                <a:lnTo>
                  <a:pt x="690" y="538"/>
                </a:lnTo>
                <a:lnTo>
                  <a:pt x="690" y="538"/>
                </a:lnTo>
                <a:lnTo>
                  <a:pt x="690" y="540"/>
                </a:lnTo>
                <a:lnTo>
                  <a:pt x="688" y="540"/>
                </a:lnTo>
                <a:lnTo>
                  <a:pt x="685" y="541"/>
                </a:lnTo>
                <a:lnTo>
                  <a:pt x="679" y="542"/>
                </a:lnTo>
                <a:lnTo>
                  <a:pt x="676" y="543"/>
                </a:lnTo>
                <a:lnTo>
                  <a:pt x="676" y="543"/>
                </a:lnTo>
                <a:lnTo>
                  <a:pt x="675" y="546"/>
                </a:lnTo>
                <a:lnTo>
                  <a:pt x="674" y="549"/>
                </a:lnTo>
                <a:lnTo>
                  <a:pt x="672" y="553"/>
                </a:lnTo>
                <a:lnTo>
                  <a:pt x="670" y="557"/>
                </a:lnTo>
                <a:lnTo>
                  <a:pt x="670" y="557"/>
                </a:lnTo>
                <a:lnTo>
                  <a:pt x="666" y="560"/>
                </a:lnTo>
                <a:lnTo>
                  <a:pt x="663" y="563"/>
                </a:lnTo>
                <a:lnTo>
                  <a:pt x="660" y="565"/>
                </a:lnTo>
                <a:lnTo>
                  <a:pt x="656" y="565"/>
                </a:lnTo>
                <a:lnTo>
                  <a:pt x="656" y="565"/>
                </a:lnTo>
                <a:lnTo>
                  <a:pt x="654" y="568"/>
                </a:lnTo>
                <a:lnTo>
                  <a:pt x="651" y="570"/>
                </a:lnTo>
                <a:lnTo>
                  <a:pt x="648" y="583"/>
                </a:lnTo>
                <a:lnTo>
                  <a:pt x="648" y="583"/>
                </a:lnTo>
                <a:lnTo>
                  <a:pt x="645" y="586"/>
                </a:lnTo>
                <a:lnTo>
                  <a:pt x="640" y="590"/>
                </a:lnTo>
                <a:lnTo>
                  <a:pt x="628" y="596"/>
                </a:lnTo>
                <a:lnTo>
                  <a:pt x="615" y="601"/>
                </a:lnTo>
                <a:lnTo>
                  <a:pt x="605" y="604"/>
                </a:lnTo>
                <a:lnTo>
                  <a:pt x="605" y="604"/>
                </a:lnTo>
                <a:lnTo>
                  <a:pt x="594" y="608"/>
                </a:lnTo>
                <a:lnTo>
                  <a:pt x="584" y="615"/>
                </a:lnTo>
                <a:lnTo>
                  <a:pt x="584" y="615"/>
                </a:lnTo>
                <a:lnTo>
                  <a:pt x="581" y="616"/>
                </a:lnTo>
                <a:lnTo>
                  <a:pt x="580" y="616"/>
                </a:lnTo>
                <a:lnTo>
                  <a:pt x="579" y="616"/>
                </a:lnTo>
                <a:lnTo>
                  <a:pt x="578" y="616"/>
                </a:lnTo>
                <a:lnTo>
                  <a:pt x="578" y="616"/>
                </a:lnTo>
                <a:lnTo>
                  <a:pt x="574" y="617"/>
                </a:lnTo>
                <a:lnTo>
                  <a:pt x="569" y="616"/>
                </a:lnTo>
                <a:lnTo>
                  <a:pt x="569" y="616"/>
                </a:lnTo>
                <a:lnTo>
                  <a:pt x="567" y="613"/>
                </a:lnTo>
                <a:lnTo>
                  <a:pt x="563" y="615"/>
                </a:lnTo>
                <a:lnTo>
                  <a:pt x="563" y="615"/>
                </a:lnTo>
                <a:lnTo>
                  <a:pt x="560" y="616"/>
                </a:lnTo>
                <a:lnTo>
                  <a:pt x="558" y="616"/>
                </a:lnTo>
                <a:lnTo>
                  <a:pt x="555" y="616"/>
                </a:lnTo>
                <a:lnTo>
                  <a:pt x="555" y="616"/>
                </a:lnTo>
                <a:lnTo>
                  <a:pt x="555" y="613"/>
                </a:lnTo>
                <a:lnTo>
                  <a:pt x="557" y="611"/>
                </a:lnTo>
                <a:lnTo>
                  <a:pt x="555" y="6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7" name="Freeform 1412"/>
          <p:cNvSpPr>
            <a:spLocks/>
          </p:cNvSpPr>
          <p:nvPr/>
        </p:nvSpPr>
        <p:spPr bwMode="gray">
          <a:xfrm>
            <a:off x="8038056" y="1923257"/>
            <a:ext cx="11832" cy="17137"/>
          </a:xfrm>
          <a:custGeom>
            <a:avLst/>
            <a:gdLst>
              <a:gd name="T0" fmla="*/ 5 w 7"/>
              <a:gd name="T1" fmla="*/ 9 h 10"/>
              <a:gd name="T2" fmla="*/ 5 w 7"/>
              <a:gd name="T3" fmla="*/ 9 h 10"/>
              <a:gd name="T4" fmla="*/ 4 w 7"/>
              <a:gd name="T5" fmla="*/ 10 h 10"/>
              <a:gd name="T6" fmla="*/ 3 w 7"/>
              <a:gd name="T7" fmla="*/ 9 h 10"/>
              <a:gd name="T8" fmla="*/ 0 w 7"/>
              <a:gd name="T9" fmla="*/ 8 h 10"/>
              <a:gd name="T10" fmla="*/ 0 w 7"/>
              <a:gd name="T11" fmla="*/ 5 h 10"/>
              <a:gd name="T12" fmla="*/ 0 w 7"/>
              <a:gd name="T13" fmla="*/ 5 h 10"/>
              <a:gd name="T14" fmla="*/ 0 w 7"/>
              <a:gd name="T15" fmla="*/ 1 h 10"/>
              <a:gd name="T16" fmla="*/ 2 w 7"/>
              <a:gd name="T17" fmla="*/ 0 h 10"/>
              <a:gd name="T18" fmla="*/ 4 w 7"/>
              <a:gd name="T19" fmla="*/ 0 h 10"/>
              <a:gd name="T20" fmla="*/ 4 w 7"/>
              <a:gd name="T21" fmla="*/ 0 h 10"/>
              <a:gd name="T22" fmla="*/ 5 w 7"/>
              <a:gd name="T23" fmla="*/ 1 h 10"/>
              <a:gd name="T24" fmla="*/ 7 w 7"/>
              <a:gd name="T25" fmla="*/ 4 h 10"/>
              <a:gd name="T26" fmla="*/ 5 w 7"/>
              <a:gd name="T2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5" y="9"/>
                </a:moveTo>
                <a:lnTo>
                  <a:pt x="5" y="9"/>
                </a:lnTo>
                <a:lnTo>
                  <a:pt x="4" y="10"/>
                </a:lnTo>
                <a:lnTo>
                  <a:pt x="3" y="9"/>
                </a:lnTo>
                <a:lnTo>
                  <a:pt x="0" y="8"/>
                </a:lnTo>
                <a:lnTo>
                  <a:pt x="0" y="5"/>
                </a:lnTo>
                <a:lnTo>
                  <a:pt x="0" y="5"/>
                </a:lnTo>
                <a:lnTo>
                  <a:pt x="0" y="1"/>
                </a:lnTo>
                <a:lnTo>
                  <a:pt x="2" y="0"/>
                </a:lnTo>
                <a:lnTo>
                  <a:pt x="4" y="0"/>
                </a:lnTo>
                <a:lnTo>
                  <a:pt x="4" y="0"/>
                </a:lnTo>
                <a:lnTo>
                  <a:pt x="5" y="1"/>
                </a:lnTo>
                <a:lnTo>
                  <a:pt x="7" y="4"/>
                </a:lnTo>
                <a:lnTo>
                  <a:pt x="5" y="9"/>
                </a:lnTo>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8" name="Freeform 1413"/>
          <p:cNvSpPr>
            <a:spLocks/>
          </p:cNvSpPr>
          <p:nvPr/>
        </p:nvSpPr>
        <p:spPr bwMode="gray">
          <a:xfrm>
            <a:off x="7620549" y="1945534"/>
            <a:ext cx="91277" cy="90823"/>
          </a:xfrm>
          <a:custGeom>
            <a:avLst/>
            <a:gdLst>
              <a:gd name="T0" fmla="*/ 53 w 54"/>
              <a:gd name="T1" fmla="*/ 50 h 53"/>
              <a:gd name="T2" fmla="*/ 43 w 54"/>
              <a:gd name="T3" fmla="*/ 53 h 53"/>
              <a:gd name="T4" fmla="*/ 39 w 54"/>
              <a:gd name="T5" fmla="*/ 51 h 53"/>
              <a:gd name="T6" fmla="*/ 27 w 54"/>
              <a:gd name="T7" fmla="*/ 43 h 53"/>
              <a:gd name="T8" fmla="*/ 25 w 54"/>
              <a:gd name="T9" fmla="*/ 40 h 53"/>
              <a:gd name="T10" fmla="*/ 21 w 54"/>
              <a:gd name="T11" fmla="*/ 34 h 53"/>
              <a:gd name="T12" fmla="*/ 20 w 54"/>
              <a:gd name="T13" fmla="*/ 33 h 53"/>
              <a:gd name="T14" fmla="*/ 16 w 54"/>
              <a:gd name="T15" fmla="*/ 33 h 53"/>
              <a:gd name="T16" fmla="*/ 15 w 54"/>
              <a:gd name="T17" fmla="*/ 32 h 53"/>
              <a:gd name="T18" fmla="*/ 15 w 54"/>
              <a:gd name="T19" fmla="*/ 24 h 53"/>
              <a:gd name="T20" fmla="*/ 17 w 54"/>
              <a:gd name="T21" fmla="*/ 19 h 53"/>
              <a:gd name="T22" fmla="*/ 23 w 54"/>
              <a:gd name="T23" fmla="*/ 16 h 53"/>
              <a:gd name="T24" fmla="*/ 26 w 54"/>
              <a:gd name="T25" fmla="*/ 11 h 53"/>
              <a:gd name="T26" fmla="*/ 25 w 54"/>
              <a:gd name="T27" fmla="*/ 7 h 53"/>
              <a:gd name="T28" fmla="*/ 23 w 54"/>
              <a:gd name="T29" fmla="*/ 6 h 53"/>
              <a:gd name="T30" fmla="*/ 21 w 54"/>
              <a:gd name="T31" fmla="*/ 6 h 53"/>
              <a:gd name="T32" fmla="*/ 17 w 54"/>
              <a:gd name="T33" fmla="*/ 8 h 53"/>
              <a:gd name="T34" fmla="*/ 13 w 54"/>
              <a:gd name="T35" fmla="*/ 13 h 53"/>
              <a:gd name="T36" fmla="*/ 9 w 54"/>
              <a:gd name="T37" fmla="*/ 13 h 53"/>
              <a:gd name="T38" fmla="*/ 1 w 54"/>
              <a:gd name="T39" fmla="*/ 5 h 53"/>
              <a:gd name="T40" fmla="*/ 0 w 54"/>
              <a:gd name="T41" fmla="*/ 2 h 53"/>
              <a:gd name="T42" fmla="*/ 2 w 54"/>
              <a:gd name="T43" fmla="*/ 1 h 53"/>
              <a:gd name="T44" fmla="*/ 6 w 54"/>
              <a:gd name="T45" fmla="*/ 0 h 53"/>
              <a:gd name="T46" fmla="*/ 27 w 54"/>
              <a:gd name="T47" fmla="*/ 0 h 53"/>
              <a:gd name="T48" fmla="*/ 36 w 54"/>
              <a:gd name="T49" fmla="*/ 0 h 53"/>
              <a:gd name="T50" fmla="*/ 43 w 54"/>
              <a:gd name="T51" fmla="*/ 1 h 53"/>
              <a:gd name="T52" fmla="*/ 44 w 54"/>
              <a:gd name="T53" fmla="*/ 3 h 53"/>
              <a:gd name="T54" fmla="*/ 48 w 54"/>
              <a:gd name="T55" fmla="*/ 12 h 53"/>
              <a:gd name="T56" fmla="*/ 50 w 54"/>
              <a:gd name="T57" fmla="*/ 14 h 53"/>
              <a:gd name="T58" fmla="*/ 53 w 54"/>
              <a:gd name="T59" fmla="*/ 21 h 53"/>
              <a:gd name="T60" fmla="*/ 53 w 54"/>
              <a:gd name="T61" fmla="*/ 28 h 53"/>
              <a:gd name="T62" fmla="*/ 52 w 54"/>
              <a:gd name="T63" fmla="*/ 37 h 53"/>
              <a:gd name="T64" fmla="*/ 52 w 54"/>
              <a:gd name="T65" fmla="*/ 39 h 53"/>
              <a:gd name="T66" fmla="*/ 54 w 54"/>
              <a:gd name="T6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3">
                <a:moveTo>
                  <a:pt x="53" y="50"/>
                </a:moveTo>
                <a:lnTo>
                  <a:pt x="53" y="50"/>
                </a:lnTo>
                <a:lnTo>
                  <a:pt x="47" y="53"/>
                </a:lnTo>
                <a:lnTo>
                  <a:pt x="43" y="53"/>
                </a:lnTo>
                <a:lnTo>
                  <a:pt x="39" y="51"/>
                </a:lnTo>
                <a:lnTo>
                  <a:pt x="39" y="51"/>
                </a:lnTo>
                <a:lnTo>
                  <a:pt x="33" y="48"/>
                </a:lnTo>
                <a:lnTo>
                  <a:pt x="27" y="43"/>
                </a:lnTo>
                <a:lnTo>
                  <a:pt x="27" y="43"/>
                </a:lnTo>
                <a:lnTo>
                  <a:pt x="25" y="40"/>
                </a:lnTo>
                <a:lnTo>
                  <a:pt x="22" y="38"/>
                </a:lnTo>
                <a:lnTo>
                  <a:pt x="21" y="34"/>
                </a:lnTo>
                <a:lnTo>
                  <a:pt x="20" y="33"/>
                </a:lnTo>
                <a:lnTo>
                  <a:pt x="20" y="33"/>
                </a:lnTo>
                <a:lnTo>
                  <a:pt x="17" y="34"/>
                </a:lnTo>
                <a:lnTo>
                  <a:pt x="16" y="33"/>
                </a:lnTo>
                <a:lnTo>
                  <a:pt x="15" y="32"/>
                </a:lnTo>
                <a:lnTo>
                  <a:pt x="15" y="32"/>
                </a:lnTo>
                <a:lnTo>
                  <a:pt x="15" y="28"/>
                </a:lnTo>
                <a:lnTo>
                  <a:pt x="15" y="24"/>
                </a:lnTo>
                <a:lnTo>
                  <a:pt x="16" y="21"/>
                </a:lnTo>
                <a:lnTo>
                  <a:pt x="17" y="19"/>
                </a:lnTo>
                <a:lnTo>
                  <a:pt x="17" y="19"/>
                </a:lnTo>
                <a:lnTo>
                  <a:pt x="23" y="16"/>
                </a:lnTo>
                <a:lnTo>
                  <a:pt x="25" y="13"/>
                </a:lnTo>
                <a:lnTo>
                  <a:pt x="26" y="11"/>
                </a:lnTo>
                <a:lnTo>
                  <a:pt x="26" y="11"/>
                </a:lnTo>
                <a:lnTo>
                  <a:pt x="25" y="7"/>
                </a:lnTo>
                <a:lnTo>
                  <a:pt x="25" y="6"/>
                </a:lnTo>
                <a:lnTo>
                  <a:pt x="23" y="6"/>
                </a:lnTo>
                <a:lnTo>
                  <a:pt x="23" y="6"/>
                </a:lnTo>
                <a:lnTo>
                  <a:pt x="21" y="6"/>
                </a:lnTo>
                <a:lnTo>
                  <a:pt x="18" y="7"/>
                </a:lnTo>
                <a:lnTo>
                  <a:pt x="17" y="8"/>
                </a:lnTo>
                <a:lnTo>
                  <a:pt x="17" y="8"/>
                </a:lnTo>
                <a:lnTo>
                  <a:pt x="13" y="13"/>
                </a:lnTo>
                <a:lnTo>
                  <a:pt x="11" y="14"/>
                </a:lnTo>
                <a:lnTo>
                  <a:pt x="9" y="13"/>
                </a:lnTo>
                <a:lnTo>
                  <a:pt x="9" y="13"/>
                </a:lnTo>
                <a:lnTo>
                  <a:pt x="1" y="5"/>
                </a:lnTo>
                <a:lnTo>
                  <a:pt x="1" y="5"/>
                </a:lnTo>
                <a:lnTo>
                  <a:pt x="0" y="2"/>
                </a:lnTo>
                <a:lnTo>
                  <a:pt x="0" y="1"/>
                </a:lnTo>
                <a:lnTo>
                  <a:pt x="2" y="1"/>
                </a:lnTo>
                <a:lnTo>
                  <a:pt x="6" y="0"/>
                </a:lnTo>
                <a:lnTo>
                  <a:pt x="6" y="0"/>
                </a:lnTo>
                <a:lnTo>
                  <a:pt x="17" y="1"/>
                </a:lnTo>
                <a:lnTo>
                  <a:pt x="27" y="0"/>
                </a:lnTo>
                <a:lnTo>
                  <a:pt x="27" y="0"/>
                </a:lnTo>
                <a:lnTo>
                  <a:pt x="36" y="0"/>
                </a:lnTo>
                <a:lnTo>
                  <a:pt x="39" y="0"/>
                </a:lnTo>
                <a:lnTo>
                  <a:pt x="43" y="1"/>
                </a:lnTo>
                <a:lnTo>
                  <a:pt x="43" y="1"/>
                </a:lnTo>
                <a:lnTo>
                  <a:pt x="44" y="3"/>
                </a:lnTo>
                <a:lnTo>
                  <a:pt x="47" y="8"/>
                </a:lnTo>
                <a:lnTo>
                  <a:pt x="48" y="12"/>
                </a:lnTo>
                <a:lnTo>
                  <a:pt x="50" y="14"/>
                </a:lnTo>
                <a:lnTo>
                  <a:pt x="50" y="14"/>
                </a:lnTo>
                <a:lnTo>
                  <a:pt x="52" y="17"/>
                </a:lnTo>
                <a:lnTo>
                  <a:pt x="53" y="21"/>
                </a:lnTo>
                <a:lnTo>
                  <a:pt x="53" y="28"/>
                </a:lnTo>
                <a:lnTo>
                  <a:pt x="53" y="28"/>
                </a:lnTo>
                <a:lnTo>
                  <a:pt x="52" y="34"/>
                </a:lnTo>
                <a:lnTo>
                  <a:pt x="52" y="37"/>
                </a:lnTo>
                <a:lnTo>
                  <a:pt x="52" y="39"/>
                </a:lnTo>
                <a:lnTo>
                  <a:pt x="52" y="39"/>
                </a:lnTo>
                <a:lnTo>
                  <a:pt x="54" y="44"/>
                </a:lnTo>
                <a:lnTo>
                  <a:pt x="54" y="48"/>
                </a:lnTo>
                <a:lnTo>
                  <a:pt x="53" y="5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9" name="Freeform 1415"/>
          <p:cNvSpPr>
            <a:spLocks/>
          </p:cNvSpPr>
          <p:nvPr/>
        </p:nvSpPr>
        <p:spPr bwMode="gray">
          <a:xfrm>
            <a:off x="7453208" y="1955815"/>
            <a:ext cx="23665" cy="30845"/>
          </a:xfrm>
          <a:custGeom>
            <a:avLst/>
            <a:gdLst>
              <a:gd name="T0" fmla="*/ 7 w 14"/>
              <a:gd name="T1" fmla="*/ 18 h 18"/>
              <a:gd name="T2" fmla="*/ 7 w 14"/>
              <a:gd name="T3" fmla="*/ 18 h 18"/>
              <a:gd name="T4" fmla="*/ 5 w 14"/>
              <a:gd name="T5" fmla="*/ 18 h 18"/>
              <a:gd name="T6" fmla="*/ 4 w 14"/>
              <a:gd name="T7" fmla="*/ 16 h 18"/>
              <a:gd name="T8" fmla="*/ 4 w 14"/>
              <a:gd name="T9" fmla="*/ 13 h 18"/>
              <a:gd name="T10" fmla="*/ 3 w 14"/>
              <a:gd name="T11" fmla="*/ 13 h 18"/>
              <a:gd name="T12" fmla="*/ 3 w 14"/>
              <a:gd name="T13" fmla="*/ 13 h 18"/>
              <a:gd name="T14" fmla="*/ 3 w 14"/>
              <a:gd name="T15" fmla="*/ 13 h 18"/>
              <a:gd name="T16" fmla="*/ 2 w 14"/>
              <a:gd name="T17" fmla="*/ 15 h 18"/>
              <a:gd name="T18" fmla="*/ 0 w 14"/>
              <a:gd name="T19" fmla="*/ 16 h 18"/>
              <a:gd name="T20" fmla="*/ 0 w 14"/>
              <a:gd name="T21" fmla="*/ 13 h 18"/>
              <a:gd name="T22" fmla="*/ 0 w 14"/>
              <a:gd name="T23" fmla="*/ 13 h 18"/>
              <a:gd name="T24" fmla="*/ 0 w 14"/>
              <a:gd name="T25" fmla="*/ 11 h 18"/>
              <a:gd name="T26" fmla="*/ 0 w 14"/>
              <a:gd name="T27" fmla="*/ 6 h 18"/>
              <a:gd name="T28" fmla="*/ 3 w 14"/>
              <a:gd name="T29" fmla="*/ 2 h 18"/>
              <a:gd name="T30" fmla="*/ 4 w 14"/>
              <a:gd name="T31" fmla="*/ 0 h 18"/>
              <a:gd name="T32" fmla="*/ 4 w 14"/>
              <a:gd name="T33" fmla="*/ 0 h 18"/>
              <a:gd name="T34" fmla="*/ 5 w 14"/>
              <a:gd name="T35" fmla="*/ 0 h 18"/>
              <a:gd name="T36" fmla="*/ 7 w 14"/>
              <a:gd name="T37" fmla="*/ 0 h 18"/>
              <a:gd name="T38" fmla="*/ 9 w 14"/>
              <a:gd name="T39" fmla="*/ 2 h 18"/>
              <a:gd name="T40" fmla="*/ 9 w 14"/>
              <a:gd name="T41" fmla="*/ 2 h 18"/>
              <a:gd name="T42" fmla="*/ 12 w 14"/>
              <a:gd name="T43" fmla="*/ 3 h 18"/>
              <a:gd name="T44" fmla="*/ 13 w 14"/>
              <a:gd name="T45" fmla="*/ 6 h 18"/>
              <a:gd name="T46" fmla="*/ 14 w 14"/>
              <a:gd name="T47" fmla="*/ 10 h 18"/>
              <a:gd name="T48" fmla="*/ 14 w 14"/>
              <a:gd name="T49" fmla="*/ 11 h 18"/>
              <a:gd name="T50" fmla="*/ 14 w 14"/>
              <a:gd name="T51" fmla="*/ 11 h 18"/>
              <a:gd name="T52" fmla="*/ 10 w 14"/>
              <a:gd name="T53" fmla="*/ 16 h 18"/>
              <a:gd name="T54" fmla="*/ 7 w 14"/>
              <a:gd name="T5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18">
                <a:moveTo>
                  <a:pt x="7" y="18"/>
                </a:moveTo>
                <a:lnTo>
                  <a:pt x="7" y="18"/>
                </a:lnTo>
                <a:lnTo>
                  <a:pt x="5" y="18"/>
                </a:lnTo>
                <a:lnTo>
                  <a:pt x="4" y="16"/>
                </a:lnTo>
                <a:lnTo>
                  <a:pt x="4" y="13"/>
                </a:lnTo>
                <a:lnTo>
                  <a:pt x="3" y="13"/>
                </a:lnTo>
                <a:lnTo>
                  <a:pt x="3" y="13"/>
                </a:lnTo>
                <a:lnTo>
                  <a:pt x="3" y="13"/>
                </a:lnTo>
                <a:lnTo>
                  <a:pt x="2" y="15"/>
                </a:lnTo>
                <a:lnTo>
                  <a:pt x="0" y="16"/>
                </a:lnTo>
                <a:lnTo>
                  <a:pt x="0" y="13"/>
                </a:lnTo>
                <a:lnTo>
                  <a:pt x="0" y="13"/>
                </a:lnTo>
                <a:lnTo>
                  <a:pt x="0" y="11"/>
                </a:lnTo>
                <a:lnTo>
                  <a:pt x="0" y="6"/>
                </a:lnTo>
                <a:lnTo>
                  <a:pt x="3" y="2"/>
                </a:lnTo>
                <a:lnTo>
                  <a:pt x="4" y="0"/>
                </a:lnTo>
                <a:lnTo>
                  <a:pt x="4" y="0"/>
                </a:lnTo>
                <a:lnTo>
                  <a:pt x="5" y="0"/>
                </a:lnTo>
                <a:lnTo>
                  <a:pt x="7" y="0"/>
                </a:lnTo>
                <a:lnTo>
                  <a:pt x="9" y="2"/>
                </a:lnTo>
                <a:lnTo>
                  <a:pt x="9" y="2"/>
                </a:lnTo>
                <a:lnTo>
                  <a:pt x="12" y="3"/>
                </a:lnTo>
                <a:lnTo>
                  <a:pt x="13" y="6"/>
                </a:lnTo>
                <a:lnTo>
                  <a:pt x="14" y="10"/>
                </a:lnTo>
                <a:lnTo>
                  <a:pt x="14" y="11"/>
                </a:lnTo>
                <a:lnTo>
                  <a:pt x="14" y="11"/>
                </a:lnTo>
                <a:lnTo>
                  <a:pt x="10" y="16"/>
                </a:lnTo>
                <a:lnTo>
                  <a:pt x="7" y="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0" name="Freeform 1417"/>
          <p:cNvSpPr>
            <a:spLocks/>
          </p:cNvSpPr>
          <p:nvPr/>
        </p:nvSpPr>
        <p:spPr bwMode="gray">
          <a:xfrm>
            <a:off x="7439685" y="1839289"/>
            <a:ext cx="175792" cy="161081"/>
          </a:xfrm>
          <a:custGeom>
            <a:avLst/>
            <a:gdLst>
              <a:gd name="T0" fmla="*/ 66 w 104"/>
              <a:gd name="T1" fmla="*/ 89 h 94"/>
              <a:gd name="T2" fmla="*/ 61 w 104"/>
              <a:gd name="T3" fmla="*/ 78 h 94"/>
              <a:gd name="T4" fmla="*/ 58 w 104"/>
              <a:gd name="T5" fmla="*/ 73 h 94"/>
              <a:gd name="T6" fmla="*/ 63 w 104"/>
              <a:gd name="T7" fmla="*/ 68 h 94"/>
              <a:gd name="T8" fmla="*/ 58 w 104"/>
              <a:gd name="T9" fmla="*/ 65 h 94"/>
              <a:gd name="T10" fmla="*/ 52 w 104"/>
              <a:gd name="T11" fmla="*/ 65 h 94"/>
              <a:gd name="T12" fmla="*/ 44 w 104"/>
              <a:gd name="T13" fmla="*/ 64 h 94"/>
              <a:gd name="T14" fmla="*/ 33 w 104"/>
              <a:gd name="T15" fmla="*/ 63 h 94"/>
              <a:gd name="T16" fmla="*/ 36 w 104"/>
              <a:gd name="T17" fmla="*/ 58 h 94"/>
              <a:gd name="T18" fmla="*/ 36 w 104"/>
              <a:gd name="T19" fmla="*/ 54 h 94"/>
              <a:gd name="T20" fmla="*/ 21 w 104"/>
              <a:gd name="T21" fmla="*/ 54 h 94"/>
              <a:gd name="T22" fmla="*/ 26 w 104"/>
              <a:gd name="T23" fmla="*/ 46 h 94"/>
              <a:gd name="T24" fmla="*/ 24 w 104"/>
              <a:gd name="T25" fmla="*/ 38 h 94"/>
              <a:gd name="T26" fmla="*/ 17 w 104"/>
              <a:gd name="T27" fmla="*/ 37 h 94"/>
              <a:gd name="T28" fmla="*/ 16 w 104"/>
              <a:gd name="T29" fmla="*/ 27 h 94"/>
              <a:gd name="T30" fmla="*/ 2 w 104"/>
              <a:gd name="T31" fmla="*/ 21 h 94"/>
              <a:gd name="T32" fmla="*/ 2 w 104"/>
              <a:gd name="T33" fmla="*/ 11 h 94"/>
              <a:gd name="T34" fmla="*/ 1 w 104"/>
              <a:gd name="T35" fmla="*/ 7 h 94"/>
              <a:gd name="T36" fmla="*/ 12 w 104"/>
              <a:gd name="T37" fmla="*/ 1 h 94"/>
              <a:gd name="T38" fmla="*/ 23 w 104"/>
              <a:gd name="T39" fmla="*/ 7 h 94"/>
              <a:gd name="T40" fmla="*/ 34 w 104"/>
              <a:gd name="T41" fmla="*/ 17 h 94"/>
              <a:gd name="T42" fmla="*/ 37 w 104"/>
              <a:gd name="T43" fmla="*/ 23 h 94"/>
              <a:gd name="T44" fmla="*/ 39 w 104"/>
              <a:gd name="T45" fmla="*/ 36 h 94"/>
              <a:gd name="T46" fmla="*/ 45 w 104"/>
              <a:gd name="T47" fmla="*/ 39 h 94"/>
              <a:gd name="T48" fmla="*/ 53 w 104"/>
              <a:gd name="T49" fmla="*/ 41 h 94"/>
              <a:gd name="T50" fmla="*/ 48 w 104"/>
              <a:gd name="T51" fmla="*/ 31 h 94"/>
              <a:gd name="T52" fmla="*/ 43 w 104"/>
              <a:gd name="T53" fmla="*/ 23 h 94"/>
              <a:gd name="T54" fmla="*/ 45 w 104"/>
              <a:gd name="T55" fmla="*/ 14 h 94"/>
              <a:gd name="T56" fmla="*/ 56 w 104"/>
              <a:gd name="T57" fmla="*/ 15 h 94"/>
              <a:gd name="T58" fmla="*/ 56 w 104"/>
              <a:gd name="T59" fmla="*/ 27 h 94"/>
              <a:gd name="T60" fmla="*/ 65 w 104"/>
              <a:gd name="T61" fmla="*/ 36 h 94"/>
              <a:gd name="T62" fmla="*/ 74 w 104"/>
              <a:gd name="T63" fmla="*/ 37 h 94"/>
              <a:gd name="T64" fmla="*/ 76 w 104"/>
              <a:gd name="T65" fmla="*/ 30 h 94"/>
              <a:gd name="T66" fmla="*/ 72 w 104"/>
              <a:gd name="T67" fmla="*/ 25 h 94"/>
              <a:gd name="T68" fmla="*/ 63 w 104"/>
              <a:gd name="T69" fmla="*/ 23 h 94"/>
              <a:gd name="T70" fmla="*/ 63 w 104"/>
              <a:gd name="T71" fmla="*/ 9 h 94"/>
              <a:gd name="T72" fmla="*/ 71 w 104"/>
              <a:gd name="T73" fmla="*/ 6 h 94"/>
              <a:gd name="T74" fmla="*/ 75 w 104"/>
              <a:gd name="T75" fmla="*/ 0 h 94"/>
              <a:gd name="T76" fmla="*/ 79 w 104"/>
              <a:gd name="T77" fmla="*/ 5 h 94"/>
              <a:gd name="T78" fmla="*/ 86 w 104"/>
              <a:gd name="T79" fmla="*/ 10 h 94"/>
              <a:gd name="T80" fmla="*/ 87 w 104"/>
              <a:gd name="T81" fmla="*/ 7 h 94"/>
              <a:gd name="T82" fmla="*/ 91 w 104"/>
              <a:gd name="T83" fmla="*/ 4 h 94"/>
              <a:gd name="T84" fmla="*/ 98 w 104"/>
              <a:gd name="T85" fmla="*/ 4 h 94"/>
              <a:gd name="T86" fmla="*/ 97 w 104"/>
              <a:gd name="T87" fmla="*/ 9 h 94"/>
              <a:gd name="T88" fmla="*/ 103 w 104"/>
              <a:gd name="T89" fmla="*/ 11 h 94"/>
              <a:gd name="T90" fmla="*/ 103 w 104"/>
              <a:gd name="T91" fmla="*/ 26 h 94"/>
              <a:gd name="T92" fmla="*/ 103 w 104"/>
              <a:gd name="T93" fmla="*/ 44 h 94"/>
              <a:gd name="T94" fmla="*/ 101 w 104"/>
              <a:gd name="T95" fmla="*/ 55 h 94"/>
              <a:gd name="T96" fmla="*/ 103 w 104"/>
              <a:gd name="T97" fmla="*/ 60 h 94"/>
              <a:gd name="T98" fmla="*/ 100 w 104"/>
              <a:gd name="T99" fmla="*/ 71 h 94"/>
              <a:gd name="T100" fmla="*/ 102 w 104"/>
              <a:gd name="T101" fmla="*/ 83 h 94"/>
              <a:gd name="T102" fmla="*/ 102 w 104"/>
              <a:gd name="T103" fmla="*/ 90 h 94"/>
              <a:gd name="T104" fmla="*/ 96 w 104"/>
              <a:gd name="T105" fmla="*/ 94 h 94"/>
              <a:gd name="T106" fmla="*/ 84 w 104"/>
              <a:gd name="T10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94">
                <a:moveTo>
                  <a:pt x="77" y="92"/>
                </a:moveTo>
                <a:lnTo>
                  <a:pt x="77" y="92"/>
                </a:lnTo>
                <a:lnTo>
                  <a:pt x="69" y="90"/>
                </a:lnTo>
                <a:lnTo>
                  <a:pt x="66" y="89"/>
                </a:lnTo>
                <a:lnTo>
                  <a:pt x="65" y="85"/>
                </a:lnTo>
                <a:lnTo>
                  <a:pt x="65" y="85"/>
                </a:lnTo>
                <a:lnTo>
                  <a:pt x="64" y="80"/>
                </a:lnTo>
                <a:lnTo>
                  <a:pt x="61" y="78"/>
                </a:lnTo>
                <a:lnTo>
                  <a:pt x="61" y="78"/>
                </a:lnTo>
                <a:lnTo>
                  <a:pt x="58" y="74"/>
                </a:lnTo>
                <a:lnTo>
                  <a:pt x="56" y="73"/>
                </a:lnTo>
                <a:lnTo>
                  <a:pt x="58" y="73"/>
                </a:lnTo>
                <a:lnTo>
                  <a:pt x="58" y="73"/>
                </a:lnTo>
                <a:lnTo>
                  <a:pt x="60" y="71"/>
                </a:lnTo>
                <a:lnTo>
                  <a:pt x="61" y="70"/>
                </a:lnTo>
                <a:lnTo>
                  <a:pt x="63" y="68"/>
                </a:lnTo>
                <a:lnTo>
                  <a:pt x="61" y="68"/>
                </a:lnTo>
                <a:lnTo>
                  <a:pt x="61" y="68"/>
                </a:lnTo>
                <a:lnTo>
                  <a:pt x="60" y="67"/>
                </a:lnTo>
                <a:lnTo>
                  <a:pt x="58" y="65"/>
                </a:lnTo>
                <a:lnTo>
                  <a:pt x="56" y="64"/>
                </a:lnTo>
                <a:lnTo>
                  <a:pt x="54" y="64"/>
                </a:lnTo>
                <a:lnTo>
                  <a:pt x="54" y="64"/>
                </a:lnTo>
                <a:lnTo>
                  <a:pt x="52" y="65"/>
                </a:lnTo>
                <a:lnTo>
                  <a:pt x="49" y="67"/>
                </a:lnTo>
                <a:lnTo>
                  <a:pt x="48" y="67"/>
                </a:lnTo>
                <a:lnTo>
                  <a:pt x="48" y="67"/>
                </a:lnTo>
                <a:lnTo>
                  <a:pt x="44" y="64"/>
                </a:lnTo>
                <a:lnTo>
                  <a:pt x="40" y="63"/>
                </a:lnTo>
                <a:lnTo>
                  <a:pt x="40" y="63"/>
                </a:lnTo>
                <a:lnTo>
                  <a:pt x="36" y="63"/>
                </a:lnTo>
                <a:lnTo>
                  <a:pt x="33" y="63"/>
                </a:lnTo>
                <a:lnTo>
                  <a:pt x="33" y="63"/>
                </a:lnTo>
                <a:lnTo>
                  <a:pt x="33" y="63"/>
                </a:lnTo>
                <a:lnTo>
                  <a:pt x="34" y="60"/>
                </a:lnTo>
                <a:lnTo>
                  <a:pt x="36" y="58"/>
                </a:lnTo>
                <a:lnTo>
                  <a:pt x="37" y="55"/>
                </a:lnTo>
                <a:lnTo>
                  <a:pt x="37" y="54"/>
                </a:lnTo>
                <a:lnTo>
                  <a:pt x="36" y="54"/>
                </a:lnTo>
                <a:lnTo>
                  <a:pt x="36" y="54"/>
                </a:lnTo>
                <a:lnTo>
                  <a:pt x="27" y="55"/>
                </a:lnTo>
                <a:lnTo>
                  <a:pt x="22" y="55"/>
                </a:lnTo>
                <a:lnTo>
                  <a:pt x="21" y="54"/>
                </a:lnTo>
                <a:lnTo>
                  <a:pt x="21" y="54"/>
                </a:lnTo>
                <a:lnTo>
                  <a:pt x="21" y="54"/>
                </a:lnTo>
                <a:lnTo>
                  <a:pt x="22" y="49"/>
                </a:lnTo>
                <a:lnTo>
                  <a:pt x="23" y="47"/>
                </a:lnTo>
                <a:lnTo>
                  <a:pt x="26" y="46"/>
                </a:lnTo>
                <a:lnTo>
                  <a:pt x="26" y="46"/>
                </a:lnTo>
                <a:lnTo>
                  <a:pt x="26" y="43"/>
                </a:lnTo>
                <a:lnTo>
                  <a:pt x="26" y="41"/>
                </a:lnTo>
                <a:lnTo>
                  <a:pt x="24" y="38"/>
                </a:lnTo>
                <a:lnTo>
                  <a:pt x="23" y="37"/>
                </a:lnTo>
                <a:lnTo>
                  <a:pt x="23" y="37"/>
                </a:lnTo>
                <a:lnTo>
                  <a:pt x="20" y="37"/>
                </a:lnTo>
                <a:lnTo>
                  <a:pt x="17" y="37"/>
                </a:lnTo>
                <a:lnTo>
                  <a:pt x="15" y="36"/>
                </a:lnTo>
                <a:lnTo>
                  <a:pt x="15" y="36"/>
                </a:lnTo>
                <a:lnTo>
                  <a:pt x="16" y="30"/>
                </a:lnTo>
                <a:lnTo>
                  <a:pt x="16" y="27"/>
                </a:lnTo>
                <a:lnTo>
                  <a:pt x="13" y="25"/>
                </a:lnTo>
                <a:lnTo>
                  <a:pt x="13" y="25"/>
                </a:lnTo>
                <a:lnTo>
                  <a:pt x="6" y="23"/>
                </a:lnTo>
                <a:lnTo>
                  <a:pt x="2" y="21"/>
                </a:lnTo>
                <a:lnTo>
                  <a:pt x="2" y="21"/>
                </a:lnTo>
                <a:lnTo>
                  <a:pt x="2" y="16"/>
                </a:lnTo>
                <a:lnTo>
                  <a:pt x="2" y="12"/>
                </a:lnTo>
                <a:lnTo>
                  <a:pt x="2" y="11"/>
                </a:lnTo>
                <a:lnTo>
                  <a:pt x="2" y="11"/>
                </a:lnTo>
                <a:lnTo>
                  <a:pt x="1" y="11"/>
                </a:lnTo>
                <a:lnTo>
                  <a:pt x="0" y="9"/>
                </a:lnTo>
                <a:lnTo>
                  <a:pt x="1" y="7"/>
                </a:lnTo>
                <a:lnTo>
                  <a:pt x="2" y="6"/>
                </a:lnTo>
                <a:lnTo>
                  <a:pt x="2" y="6"/>
                </a:lnTo>
                <a:lnTo>
                  <a:pt x="8" y="2"/>
                </a:lnTo>
                <a:lnTo>
                  <a:pt x="12" y="1"/>
                </a:lnTo>
                <a:lnTo>
                  <a:pt x="15" y="4"/>
                </a:lnTo>
                <a:lnTo>
                  <a:pt x="15" y="4"/>
                </a:lnTo>
                <a:lnTo>
                  <a:pt x="20" y="6"/>
                </a:lnTo>
                <a:lnTo>
                  <a:pt x="23" y="7"/>
                </a:lnTo>
                <a:lnTo>
                  <a:pt x="23" y="7"/>
                </a:lnTo>
                <a:lnTo>
                  <a:pt x="27" y="9"/>
                </a:lnTo>
                <a:lnTo>
                  <a:pt x="29" y="11"/>
                </a:lnTo>
                <a:lnTo>
                  <a:pt x="34" y="17"/>
                </a:lnTo>
                <a:lnTo>
                  <a:pt x="34" y="17"/>
                </a:lnTo>
                <a:lnTo>
                  <a:pt x="36" y="21"/>
                </a:lnTo>
                <a:lnTo>
                  <a:pt x="37" y="23"/>
                </a:lnTo>
                <a:lnTo>
                  <a:pt x="37" y="23"/>
                </a:lnTo>
                <a:lnTo>
                  <a:pt x="38" y="26"/>
                </a:lnTo>
                <a:lnTo>
                  <a:pt x="38" y="30"/>
                </a:lnTo>
                <a:lnTo>
                  <a:pt x="39" y="36"/>
                </a:lnTo>
                <a:lnTo>
                  <a:pt x="39" y="36"/>
                </a:lnTo>
                <a:lnTo>
                  <a:pt x="40" y="38"/>
                </a:lnTo>
                <a:lnTo>
                  <a:pt x="42" y="38"/>
                </a:lnTo>
                <a:lnTo>
                  <a:pt x="45" y="39"/>
                </a:lnTo>
                <a:lnTo>
                  <a:pt x="45" y="39"/>
                </a:lnTo>
                <a:lnTo>
                  <a:pt x="49" y="41"/>
                </a:lnTo>
                <a:lnTo>
                  <a:pt x="52" y="43"/>
                </a:lnTo>
                <a:lnTo>
                  <a:pt x="54" y="43"/>
                </a:lnTo>
                <a:lnTo>
                  <a:pt x="53" y="41"/>
                </a:lnTo>
                <a:lnTo>
                  <a:pt x="53" y="41"/>
                </a:lnTo>
                <a:lnTo>
                  <a:pt x="50" y="34"/>
                </a:lnTo>
                <a:lnTo>
                  <a:pt x="48" y="31"/>
                </a:lnTo>
                <a:lnTo>
                  <a:pt x="48" y="31"/>
                </a:lnTo>
                <a:lnTo>
                  <a:pt x="47" y="28"/>
                </a:lnTo>
                <a:lnTo>
                  <a:pt x="45" y="26"/>
                </a:lnTo>
                <a:lnTo>
                  <a:pt x="44" y="25"/>
                </a:lnTo>
                <a:lnTo>
                  <a:pt x="43" y="23"/>
                </a:lnTo>
                <a:lnTo>
                  <a:pt x="43" y="23"/>
                </a:lnTo>
                <a:lnTo>
                  <a:pt x="44" y="17"/>
                </a:lnTo>
                <a:lnTo>
                  <a:pt x="44" y="15"/>
                </a:lnTo>
                <a:lnTo>
                  <a:pt x="45" y="14"/>
                </a:lnTo>
                <a:lnTo>
                  <a:pt x="45" y="14"/>
                </a:lnTo>
                <a:lnTo>
                  <a:pt x="52" y="12"/>
                </a:lnTo>
                <a:lnTo>
                  <a:pt x="54" y="14"/>
                </a:lnTo>
                <a:lnTo>
                  <a:pt x="56" y="15"/>
                </a:lnTo>
                <a:lnTo>
                  <a:pt x="56" y="15"/>
                </a:lnTo>
                <a:lnTo>
                  <a:pt x="55" y="21"/>
                </a:lnTo>
                <a:lnTo>
                  <a:pt x="55" y="25"/>
                </a:lnTo>
                <a:lnTo>
                  <a:pt x="56" y="27"/>
                </a:lnTo>
                <a:lnTo>
                  <a:pt x="56" y="27"/>
                </a:lnTo>
                <a:lnTo>
                  <a:pt x="60" y="32"/>
                </a:lnTo>
                <a:lnTo>
                  <a:pt x="63" y="34"/>
                </a:lnTo>
                <a:lnTo>
                  <a:pt x="65" y="36"/>
                </a:lnTo>
                <a:lnTo>
                  <a:pt x="65" y="36"/>
                </a:lnTo>
                <a:lnTo>
                  <a:pt x="69" y="36"/>
                </a:lnTo>
                <a:lnTo>
                  <a:pt x="71" y="36"/>
                </a:lnTo>
                <a:lnTo>
                  <a:pt x="74" y="37"/>
                </a:lnTo>
                <a:lnTo>
                  <a:pt x="75" y="36"/>
                </a:lnTo>
                <a:lnTo>
                  <a:pt x="75" y="36"/>
                </a:lnTo>
                <a:lnTo>
                  <a:pt x="75" y="33"/>
                </a:lnTo>
                <a:lnTo>
                  <a:pt x="76" y="30"/>
                </a:lnTo>
                <a:lnTo>
                  <a:pt x="75" y="26"/>
                </a:lnTo>
                <a:lnTo>
                  <a:pt x="74" y="25"/>
                </a:lnTo>
                <a:lnTo>
                  <a:pt x="72" y="25"/>
                </a:lnTo>
                <a:lnTo>
                  <a:pt x="72" y="25"/>
                </a:lnTo>
                <a:lnTo>
                  <a:pt x="68" y="26"/>
                </a:lnTo>
                <a:lnTo>
                  <a:pt x="65" y="25"/>
                </a:lnTo>
                <a:lnTo>
                  <a:pt x="63" y="23"/>
                </a:lnTo>
                <a:lnTo>
                  <a:pt x="63" y="23"/>
                </a:lnTo>
                <a:lnTo>
                  <a:pt x="61" y="20"/>
                </a:lnTo>
                <a:lnTo>
                  <a:pt x="60" y="15"/>
                </a:lnTo>
                <a:lnTo>
                  <a:pt x="61" y="11"/>
                </a:lnTo>
                <a:lnTo>
                  <a:pt x="63" y="9"/>
                </a:lnTo>
                <a:lnTo>
                  <a:pt x="63" y="9"/>
                </a:lnTo>
                <a:lnTo>
                  <a:pt x="65" y="7"/>
                </a:lnTo>
                <a:lnTo>
                  <a:pt x="69" y="7"/>
                </a:lnTo>
                <a:lnTo>
                  <a:pt x="71" y="6"/>
                </a:lnTo>
                <a:lnTo>
                  <a:pt x="72" y="5"/>
                </a:lnTo>
                <a:lnTo>
                  <a:pt x="72" y="5"/>
                </a:lnTo>
                <a:lnTo>
                  <a:pt x="74" y="1"/>
                </a:lnTo>
                <a:lnTo>
                  <a:pt x="75" y="0"/>
                </a:lnTo>
                <a:lnTo>
                  <a:pt x="77" y="0"/>
                </a:lnTo>
                <a:lnTo>
                  <a:pt x="77" y="0"/>
                </a:lnTo>
                <a:lnTo>
                  <a:pt x="79" y="1"/>
                </a:lnTo>
                <a:lnTo>
                  <a:pt x="79" y="5"/>
                </a:lnTo>
                <a:lnTo>
                  <a:pt x="80" y="7"/>
                </a:lnTo>
                <a:lnTo>
                  <a:pt x="81" y="9"/>
                </a:lnTo>
                <a:lnTo>
                  <a:pt x="81" y="9"/>
                </a:lnTo>
                <a:lnTo>
                  <a:pt x="86" y="10"/>
                </a:lnTo>
                <a:lnTo>
                  <a:pt x="88" y="11"/>
                </a:lnTo>
                <a:lnTo>
                  <a:pt x="88" y="9"/>
                </a:lnTo>
                <a:lnTo>
                  <a:pt x="88" y="9"/>
                </a:lnTo>
                <a:lnTo>
                  <a:pt x="87" y="7"/>
                </a:lnTo>
                <a:lnTo>
                  <a:pt x="87" y="5"/>
                </a:lnTo>
                <a:lnTo>
                  <a:pt x="88" y="4"/>
                </a:lnTo>
                <a:lnTo>
                  <a:pt x="91" y="4"/>
                </a:lnTo>
                <a:lnTo>
                  <a:pt x="91" y="4"/>
                </a:lnTo>
                <a:lnTo>
                  <a:pt x="96" y="4"/>
                </a:lnTo>
                <a:lnTo>
                  <a:pt x="98" y="4"/>
                </a:lnTo>
                <a:lnTo>
                  <a:pt x="98" y="4"/>
                </a:lnTo>
                <a:lnTo>
                  <a:pt x="98" y="4"/>
                </a:lnTo>
                <a:lnTo>
                  <a:pt x="96" y="6"/>
                </a:lnTo>
                <a:lnTo>
                  <a:pt x="95" y="7"/>
                </a:lnTo>
                <a:lnTo>
                  <a:pt x="97" y="9"/>
                </a:lnTo>
                <a:lnTo>
                  <a:pt x="97" y="9"/>
                </a:lnTo>
                <a:lnTo>
                  <a:pt x="101" y="9"/>
                </a:lnTo>
                <a:lnTo>
                  <a:pt x="102" y="9"/>
                </a:lnTo>
                <a:lnTo>
                  <a:pt x="103" y="11"/>
                </a:lnTo>
                <a:lnTo>
                  <a:pt x="103" y="11"/>
                </a:lnTo>
                <a:lnTo>
                  <a:pt x="103" y="14"/>
                </a:lnTo>
                <a:lnTo>
                  <a:pt x="103" y="17"/>
                </a:lnTo>
                <a:lnTo>
                  <a:pt x="102" y="21"/>
                </a:lnTo>
                <a:lnTo>
                  <a:pt x="103" y="26"/>
                </a:lnTo>
                <a:lnTo>
                  <a:pt x="103" y="26"/>
                </a:lnTo>
                <a:lnTo>
                  <a:pt x="104" y="31"/>
                </a:lnTo>
                <a:lnTo>
                  <a:pt x="104" y="36"/>
                </a:lnTo>
                <a:lnTo>
                  <a:pt x="103" y="44"/>
                </a:lnTo>
                <a:lnTo>
                  <a:pt x="103" y="44"/>
                </a:lnTo>
                <a:lnTo>
                  <a:pt x="101" y="50"/>
                </a:lnTo>
                <a:lnTo>
                  <a:pt x="101" y="55"/>
                </a:lnTo>
                <a:lnTo>
                  <a:pt x="101" y="55"/>
                </a:lnTo>
                <a:lnTo>
                  <a:pt x="101" y="57"/>
                </a:lnTo>
                <a:lnTo>
                  <a:pt x="102" y="58"/>
                </a:lnTo>
                <a:lnTo>
                  <a:pt x="103" y="59"/>
                </a:lnTo>
                <a:lnTo>
                  <a:pt x="103" y="60"/>
                </a:lnTo>
                <a:lnTo>
                  <a:pt x="103" y="60"/>
                </a:lnTo>
                <a:lnTo>
                  <a:pt x="101" y="65"/>
                </a:lnTo>
                <a:lnTo>
                  <a:pt x="100" y="69"/>
                </a:lnTo>
                <a:lnTo>
                  <a:pt x="100" y="71"/>
                </a:lnTo>
                <a:lnTo>
                  <a:pt x="100" y="71"/>
                </a:lnTo>
                <a:lnTo>
                  <a:pt x="100" y="78"/>
                </a:lnTo>
                <a:lnTo>
                  <a:pt x="101" y="81"/>
                </a:lnTo>
                <a:lnTo>
                  <a:pt x="102" y="83"/>
                </a:lnTo>
                <a:lnTo>
                  <a:pt x="102" y="83"/>
                </a:lnTo>
                <a:lnTo>
                  <a:pt x="103" y="84"/>
                </a:lnTo>
                <a:lnTo>
                  <a:pt x="103" y="86"/>
                </a:lnTo>
                <a:lnTo>
                  <a:pt x="102" y="90"/>
                </a:lnTo>
                <a:lnTo>
                  <a:pt x="102" y="90"/>
                </a:lnTo>
                <a:lnTo>
                  <a:pt x="100" y="92"/>
                </a:lnTo>
                <a:lnTo>
                  <a:pt x="96" y="94"/>
                </a:lnTo>
                <a:lnTo>
                  <a:pt x="96" y="94"/>
                </a:lnTo>
                <a:lnTo>
                  <a:pt x="92" y="92"/>
                </a:lnTo>
                <a:lnTo>
                  <a:pt x="88" y="92"/>
                </a:lnTo>
                <a:lnTo>
                  <a:pt x="88" y="92"/>
                </a:lnTo>
                <a:lnTo>
                  <a:pt x="84" y="94"/>
                </a:lnTo>
                <a:lnTo>
                  <a:pt x="77" y="9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1" name="Freeform 1419"/>
          <p:cNvSpPr>
            <a:spLocks/>
          </p:cNvSpPr>
          <p:nvPr/>
        </p:nvSpPr>
        <p:spPr bwMode="gray">
          <a:xfrm>
            <a:off x="7216564" y="1832434"/>
            <a:ext cx="28736" cy="13709"/>
          </a:xfrm>
          <a:custGeom>
            <a:avLst/>
            <a:gdLst>
              <a:gd name="T0" fmla="*/ 15 w 17"/>
              <a:gd name="T1" fmla="*/ 8 h 8"/>
              <a:gd name="T2" fmla="*/ 15 w 17"/>
              <a:gd name="T3" fmla="*/ 8 h 8"/>
              <a:gd name="T4" fmla="*/ 6 w 17"/>
              <a:gd name="T5" fmla="*/ 8 h 8"/>
              <a:gd name="T6" fmla="*/ 1 w 17"/>
              <a:gd name="T7" fmla="*/ 6 h 8"/>
              <a:gd name="T8" fmla="*/ 0 w 17"/>
              <a:gd name="T9" fmla="*/ 5 h 8"/>
              <a:gd name="T10" fmla="*/ 0 w 17"/>
              <a:gd name="T11" fmla="*/ 5 h 8"/>
              <a:gd name="T12" fmla="*/ 0 w 17"/>
              <a:gd name="T13" fmla="*/ 5 h 8"/>
              <a:gd name="T14" fmla="*/ 1 w 17"/>
              <a:gd name="T15" fmla="*/ 3 h 8"/>
              <a:gd name="T16" fmla="*/ 1 w 17"/>
              <a:gd name="T17" fmla="*/ 2 h 8"/>
              <a:gd name="T18" fmla="*/ 4 w 17"/>
              <a:gd name="T19" fmla="*/ 0 h 8"/>
              <a:gd name="T20" fmla="*/ 7 w 17"/>
              <a:gd name="T21" fmla="*/ 0 h 8"/>
              <a:gd name="T22" fmla="*/ 7 w 17"/>
              <a:gd name="T23" fmla="*/ 0 h 8"/>
              <a:gd name="T24" fmla="*/ 12 w 17"/>
              <a:gd name="T25" fmla="*/ 0 h 8"/>
              <a:gd name="T26" fmla="*/ 16 w 17"/>
              <a:gd name="T27" fmla="*/ 3 h 8"/>
              <a:gd name="T28" fmla="*/ 17 w 17"/>
              <a:gd name="T29" fmla="*/ 4 h 8"/>
              <a:gd name="T30" fmla="*/ 17 w 17"/>
              <a:gd name="T31" fmla="*/ 5 h 8"/>
              <a:gd name="T32" fmla="*/ 17 w 17"/>
              <a:gd name="T33" fmla="*/ 6 h 8"/>
              <a:gd name="T34" fmla="*/ 15 w 17"/>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8">
                <a:moveTo>
                  <a:pt x="15" y="8"/>
                </a:moveTo>
                <a:lnTo>
                  <a:pt x="15" y="8"/>
                </a:lnTo>
                <a:lnTo>
                  <a:pt x="6" y="8"/>
                </a:lnTo>
                <a:lnTo>
                  <a:pt x="1" y="6"/>
                </a:lnTo>
                <a:lnTo>
                  <a:pt x="0" y="5"/>
                </a:lnTo>
                <a:lnTo>
                  <a:pt x="0" y="5"/>
                </a:lnTo>
                <a:lnTo>
                  <a:pt x="0" y="5"/>
                </a:lnTo>
                <a:lnTo>
                  <a:pt x="1" y="3"/>
                </a:lnTo>
                <a:lnTo>
                  <a:pt x="1" y="2"/>
                </a:lnTo>
                <a:lnTo>
                  <a:pt x="4" y="0"/>
                </a:lnTo>
                <a:lnTo>
                  <a:pt x="7" y="0"/>
                </a:lnTo>
                <a:lnTo>
                  <a:pt x="7" y="0"/>
                </a:lnTo>
                <a:lnTo>
                  <a:pt x="12" y="0"/>
                </a:lnTo>
                <a:lnTo>
                  <a:pt x="16" y="3"/>
                </a:lnTo>
                <a:lnTo>
                  <a:pt x="17" y="4"/>
                </a:lnTo>
                <a:lnTo>
                  <a:pt x="17" y="5"/>
                </a:lnTo>
                <a:lnTo>
                  <a:pt x="17" y="6"/>
                </a:lnTo>
                <a:lnTo>
                  <a:pt x="15"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2" name="Freeform 1421"/>
          <p:cNvSpPr>
            <a:spLocks/>
          </p:cNvSpPr>
          <p:nvPr/>
        </p:nvSpPr>
        <p:spPr bwMode="gray">
          <a:xfrm>
            <a:off x="7253751" y="1702199"/>
            <a:ext cx="84515" cy="83967"/>
          </a:xfrm>
          <a:custGeom>
            <a:avLst/>
            <a:gdLst>
              <a:gd name="T0" fmla="*/ 17 w 50"/>
              <a:gd name="T1" fmla="*/ 49 h 49"/>
              <a:gd name="T2" fmla="*/ 11 w 50"/>
              <a:gd name="T3" fmla="*/ 47 h 49"/>
              <a:gd name="T4" fmla="*/ 9 w 50"/>
              <a:gd name="T5" fmla="*/ 42 h 49"/>
              <a:gd name="T6" fmla="*/ 8 w 50"/>
              <a:gd name="T7" fmla="*/ 41 h 49"/>
              <a:gd name="T8" fmla="*/ 3 w 50"/>
              <a:gd name="T9" fmla="*/ 38 h 49"/>
              <a:gd name="T10" fmla="*/ 1 w 50"/>
              <a:gd name="T11" fmla="*/ 36 h 49"/>
              <a:gd name="T12" fmla="*/ 0 w 50"/>
              <a:gd name="T13" fmla="*/ 23 h 49"/>
              <a:gd name="T14" fmla="*/ 1 w 50"/>
              <a:gd name="T15" fmla="*/ 18 h 49"/>
              <a:gd name="T16" fmla="*/ 5 w 50"/>
              <a:gd name="T17" fmla="*/ 14 h 49"/>
              <a:gd name="T18" fmla="*/ 11 w 50"/>
              <a:gd name="T19" fmla="*/ 10 h 49"/>
              <a:gd name="T20" fmla="*/ 22 w 50"/>
              <a:gd name="T21" fmla="*/ 5 h 49"/>
              <a:gd name="T22" fmla="*/ 46 w 50"/>
              <a:gd name="T23" fmla="*/ 0 h 49"/>
              <a:gd name="T24" fmla="*/ 50 w 50"/>
              <a:gd name="T25" fmla="*/ 2 h 49"/>
              <a:gd name="T26" fmla="*/ 48 w 50"/>
              <a:gd name="T27" fmla="*/ 7 h 49"/>
              <a:gd name="T28" fmla="*/ 46 w 50"/>
              <a:gd name="T29" fmla="*/ 11 h 49"/>
              <a:gd name="T30" fmla="*/ 40 w 50"/>
              <a:gd name="T31" fmla="*/ 15 h 49"/>
              <a:gd name="T32" fmla="*/ 34 w 50"/>
              <a:gd name="T33" fmla="*/ 17 h 49"/>
              <a:gd name="T34" fmla="*/ 27 w 50"/>
              <a:gd name="T35" fmla="*/ 21 h 49"/>
              <a:gd name="T36" fmla="*/ 30 w 50"/>
              <a:gd name="T37" fmla="*/ 22 h 49"/>
              <a:gd name="T38" fmla="*/ 42 w 50"/>
              <a:gd name="T39" fmla="*/ 21 h 49"/>
              <a:gd name="T40" fmla="*/ 43 w 50"/>
              <a:gd name="T41" fmla="*/ 22 h 49"/>
              <a:gd name="T42" fmla="*/ 42 w 50"/>
              <a:gd name="T43" fmla="*/ 26 h 49"/>
              <a:gd name="T44" fmla="*/ 40 w 50"/>
              <a:gd name="T45" fmla="*/ 28 h 49"/>
              <a:gd name="T46" fmla="*/ 40 w 50"/>
              <a:gd name="T47" fmla="*/ 32 h 49"/>
              <a:gd name="T48" fmla="*/ 42 w 50"/>
              <a:gd name="T49" fmla="*/ 36 h 49"/>
              <a:gd name="T50" fmla="*/ 38 w 50"/>
              <a:gd name="T51" fmla="*/ 41 h 49"/>
              <a:gd name="T52" fmla="*/ 35 w 50"/>
              <a:gd name="T53" fmla="*/ 43 h 49"/>
              <a:gd name="T54" fmla="*/ 31 w 50"/>
              <a:gd name="T55" fmla="*/ 44 h 49"/>
              <a:gd name="T56" fmla="*/ 30 w 50"/>
              <a:gd name="T57" fmla="*/ 43 h 49"/>
              <a:gd name="T58" fmla="*/ 29 w 50"/>
              <a:gd name="T59" fmla="*/ 42 h 49"/>
              <a:gd name="T60" fmla="*/ 26 w 50"/>
              <a:gd name="T61" fmla="*/ 42 h 49"/>
              <a:gd name="T62" fmla="*/ 20 w 50"/>
              <a:gd name="T6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17" y="49"/>
                </a:moveTo>
                <a:lnTo>
                  <a:pt x="17" y="49"/>
                </a:lnTo>
                <a:lnTo>
                  <a:pt x="14" y="48"/>
                </a:lnTo>
                <a:lnTo>
                  <a:pt x="11" y="47"/>
                </a:lnTo>
                <a:lnTo>
                  <a:pt x="10" y="44"/>
                </a:lnTo>
                <a:lnTo>
                  <a:pt x="9" y="42"/>
                </a:lnTo>
                <a:lnTo>
                  <a:pt x="9" y="42"/>
                </a:lnTo>
                <a:lnTo>
                  <a:pt x="8" y="41"/>
                </a:lnTo>
                <a:lnTo>
                  <a:pt x="6" y="39"/>
                </a:lnTo>
                <a:lnTo>
                  <a:pt x="3" y="38"/>
                </a:lnTo>
                <a:lnTo>
                  <a:pt x="3" y="38"/>
                </a:lnTo>
                <a:lnTo>
                  <a:pt x="1" y="36"/>
                </a:lnTo>
                <a:lnTo>
                  <a:pt x="1" y="32"/>
                </a:lnTo>
                <a:lnTo>
                  <a:pt x="0" y="23"/>
                </a:lnTo>
                <a:lnTo>
                  <a:pt x="0" y="23"/>
                </a:lnTo>
                <a:lnTo>
                  <a:pt x="1" y="18"/>
                </a:lnTo>
                <a:lnTo>
                  <a:pt x="3" y="16"/>
                </a:lnTo>
                <a:lnTo>
                  <a:pt x="5" y="14"/>
                </a:lnTo>
                <a:lnTo>
                  <a:pt x="5" y="14"/>
                </a:lnTo>
                <a:lnTo>
                  <a:pt x="11" y="10"/>
                </a:lnTo>
                <a:lnTo>
                  <a:pt x="22" y="5"/>
                </a:lnTo>
                <a:lnTo>
                  <a:pt x="22" y="5"/>
                </a:lnTo>
                <a:lnTo>
                  <a:pt x="38" y="1"/>
                </a:lnTo>
                <a:lnTo>
                  <a:pt x="46" y="0"/>
                </a:lnTo>
                <a:lnTo>
                  <a:pt x="48" y="1"/>
                </a:lnTo>
                <a:lnTo>
                  <a:pt x="50" y="2"/>
                </a:lnTo>
                <a:lnTo>
                  <a:pt x="50" y="2"/>
                </a:lnTo>
                <a:lnTo>
                  <a:pt x="48" y="7"/>
                </a:lnTo>
                <a:lnTo>
                  <a:pt x="47" y="10"/>
                </a:lnTo>
                <a:lnTo>
                  <a:pt x="46" y="11"/>
                </a:lnTo>
                <a:lnTo>
                  <a:pt x="46" y="11"/>
                </a:lnTo>
                <a:lnTo>
                  <a:pt x="40" y="15"/>
                </a:lnTo>
                <a:lnTo>
                  <a:pt x="34" y="17"/>
                </a:lnTo>
                <a:lnTo>
                  <a:pt x="34" y="17"/>
                </a:lnTo>
                <a:lnTo>
                  <a:pt x="29" y="20"/>
                </a:lnTo>
                <a:lnTo>
                  <a:pt x="27" y="21"/>
                </a:lnTo>
                <a:lnTo>
                  <a:pt x="30" y="22"/>
                </a:lnTo>
                <a:lnTo>
                  <a:pt x="30" y="22"/>
                </a:lnTo>
                <a:lnTo>
                  <a:pt x="38" y="21"/>
                </a:lnTo>
                <a:lnTo>
                  <a:pt x="42" y="21"/>
                </a:lnTo>
                <a:lnTo>
                  <a:pt x="43" y="21"/>
                </a:lnTo>
                <a:lnTo>
                  <a:pt x="43" y="22"/>
                </a:lnTo>
                <a:lnTo>
                  <a:pt x="43" y="22"/>
                </a:lnTo>
                <a:lnTo>
                  <a:pt x="42" y="26"/>
                </a:lnTo>
                <a:lnTo>
                  <a:pt x="40" y="28"/>
                </a:lnTo>
                <a:lnTo>
                  <a:pt x="40" y="28"/>
                </a:lnTo>
                <a:lnTo>
                  <a:pt x="40" y="31"/>
                </a:lnTo>
                <a:lnTo>
                  <a:pt x="40" y="32"/>
                </a:lnTo>
                <a:lnTo>
                  <a:pt x="41" y="34"/>
                </a:lnTo>
                <a:lnTo>
                  <a:pt x="42" y="36"/>
                </a:lnTo>
                <a:lnTo>
                  <a:pt x="42" y="36"/>
                </a:lnTo>
                <a:lnTo>
                  <a:pt x="38" y="41"/>
                </a:lnTo>
                <a:lnTo>
                  <a:pt x="37" y="42"/>
                </a:lnTo>
                <a:lnTo>
                  <a:pt x="35" y="43"/>
                </a:lnTo>
                <a:lnTo>
                  <a:pt x="35" y="43"/>
                </a:lnTo>
                <a:lnTo>
                  <a:pt x="31" y="44"/>
                </a:lnTo>
                <a:lnTo>
                  <a:pt x="31" y="44"/>
                </a:lnTo>
                <a:lnTo>
                  <a:pt x="30" y="43"/>
                </a:lnTo>
                <a:lnTo>
                  <a:pt x="30" y="43"/>
                </a:lnTo>
                <a:lnTo>
                  <a:pt x="29" y="42"/>
                </a:lnTo>
                <a:lnTo>
                  <a:pt x="26" y="42"/>
                </a:lnTo>
                <a:lnTo>
                  <a:pt x="26" y="42"/>
                </a:lnTo>
                <a:lnTo>
                  <a:pt x="22" y="46"/>
                </a:lnTo>
                <a:lnTo>
                  <a:pt x="20" y="48"/>
                </a:lnTo>
                <a:lnTo>
                  <a:pt x="17" y="4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3" name="Freeform 1423"/>
          <p:cNvSpPr>
            <a:spLocks/>
          </p:cNvSpPr>
          <p:nvPr/>
        </p:nvSpPr>
        <p:spPr bwMode="gray">
          <a:xfrm>
            <a:off x="7216564" y="1710767"/>
            <a:ext cx="27045" cy="34272"/>
          </a:xfrm>
          <a:custGeom>
            <a:avLst/>
            <a:gdLst>
              <a:gd name="T0" fmla="*/ 10 w 16"/>
              <a:gd name="T1" fmla="*/ 20 h 20"/>
              <a:gd name="T2" fmla="*/ 10 w 16"/>
              <a:gd name="T3" fmla="*/ 20 h 20"/>
              <a:gd name="T4" fmla="*/ 7 w 16"/>
              <a:gd name="T5" fmla="*/ 18 h 20"/>
              <a:gd name="T6" fmla="*/ 7 w 16"/>
              <a:gd name="T7" fmla="*/ 17 h 20"/>
              <a:gd name="T8" fmla="*/ 6 w 16"/>
              <a:gd name="T9" fmla="*/ 16 h 20"/>
              <a:gd name="T10" fmla="*/ 6 w 16"/>
              <a:gd name="T11" fmla="*/ 16 h 20"/>
              <a:gd name="T12" fmla="*/ 6 w 16"/>
              <a:gd name="T13" fmla="*/ 16 h 20"/>
              <a:gd name="T14" fmla="*/ 4 w 16"/>
              <a:gd name="T15" fmla="*/ 13 h 20"/>
              <a:gd name="T16" fmla="*/ 1 w 16"/>
              <a:gd name="T17" fmla="*/ 11 h 20"/>
              <a:gd name="T18" fmla="*/ 1 w 16"/>
              <a:gd name="T19" fmla="*/ 11 h 20"/>
              <a:gd name="T20" fmla="*/ 0 w 16"/>
              <a:gd name="T21" fmla="*/ 10 h 20"/>
              <a:gd name="T22" fmla="*/ 0 w 16"/>
              <a:gd name="T23" fmla="*/ 9 h 20"/>
              <a:gd name="T24" fmla="*/ 3 w 16"/>
              <a:gd name="T25" fmla="*/ 5 h 20"/>
              <a:gd name="T26" fmla="*/ 3 w 16"/>
              <a:gd name="T27" fmla="*/ 5 h 20"/>
              <a:gd name="T28" fmla="*/ 5 w 16"/>
              <a:gd name="T29" fmla="*/ 0 h 20"/>
              <a:gd name="T30" fmla="*/ 6 w 16"/>
              <a:gd name="T31" fmla="*/ 0 h 20"/>
              <a:gd name="T32" fmla="*/ 6 w 16"/>
              <a:gd name="T33" fmla="*/ 0 h 20"/>
              <a:gd name="T34" fmla="*/ 6 w 16"/>
              <a:gd name="T35" fmla="*/ 0 h 20"/>
              <a:gd name="T36" fmla="*/ 7 w 16"/>
              <a:gd name="T37" fmla="*/ 4 h 20"/>
              <a:gd name="T38" fmla="*/ 10 w 16"/>
              <a:gd name="T39" fmla="*/ 6 h 20"/>
              <a:gd name="T40" fmla="*/ 10 w 16"/>
              <a:gd name="T41" fmla="*/ 6 h 20"/>
              <a:gd name="T42" fmla="*/ 15 w 16"/>
              <a:gd name="T43" fmla="*/ 12 h 20"/>
              <a:gd name="T44" fmla="*/ 16 w 16"/>
              <a:gd name="T45" fmla="*/ 15 h 20"/>
              <a:gd name="T46" fmla="*/ 16 w 16"/>
              <a:gd name="T47" fmla="*/ 16 h 20"/>
              <a:gd name="T48" fmla="*/ 16 w 16"/>
              <a:gd name="T49" fmla="*/ 16 h 20"/>
              <a:gd name="T50" fmla="*/ 14 w 16"/>
              <a:gd name="T51" fmla="*/ 18 h 20"/>
              <a:gd name="T52" fmla="*/ 11 w 16"/>
              <a:gd name="T53" fmla="*/ 20 h 20"/>
              <a:gd name="T54" fmla="*/ 10 w 16"/>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20">
                <a:moveTo>
                  <a:pt x="10" y="20"/>
                </a:moveTo>
                <a:lnTo>
                  <a:pt x="10" y="20"/>
                </a:lnTo>
                <a:lnTo>
                  <a:pt x="7" y="18"/>
                </a:lnTo>
                <a:lnTo>
                  <a:pt x="7" y="17"/>
                </a:lnTo>
                <a:lnTo>
                  <a:pt x="6" y="16"/>
                </a:lnTo>
                <a:lnTo>
                  <a:pt x="6" y="16"/>
                </a:lnTo>
                <a:lnTo>
                  <a:pt x="6" y="16"/>
                </a:lnTo>
                <a:lnTo>
                  <a:pt x="4" y="13"/>
                </a:lnTo>
                <a:lnTo>
                  <a:pt x="1" y="11"/>
                </a:lnTo>
                <a:lnTo>
                  <a:pt x="1" y="11"/>
                </a:lnTo>
                <a:lnTo>
                  <a:pt x="0" y="10"/>
                </a:lnTo>
                <a:lnTo>
                  <a:pt x="0" y="9"/>
                </a:lnTo>
                <a:lnTo>
                  <a:pt x="3" y="5"/>
                </a:lnTo>
                <a:lnTo>
                  <a:pt x="3" y="5"/>
                </a:lnTo>
                <a:lnTo>
                  <a:pt x="5" y="0"/>
                </a:lnTo>
                <a:lnTo>
                  <a:pt x="6" y="0"/>
                </a:lnTo>
                <a:lnTo>
                  <a:pt x="6" y="0"/>
                </a:lnTo>
                <a:lnTo>
                  <a:pt x="6" y="0"/>
                </a:lnTo>
                <a:lnTo>
                  <a:pt x="7" y="4"/>
                </a:lnTo>
                <a:lnTo>
                  <a:pt x="10" y="6"/>
                </a:lnTo>
                <a:lnTo>
                  <a:pt x="10" y="6"/>
                </a:lnTo>
                <a:lnTo>
                  <a:pt x="15" y="12"/>
                </a:lnTo>
                <a:lnTo>
                  <a:pt x="16" y="15"/>
                </a:lnTo>
                <a:lnTo>
                  <a:pt x="16" y="16"/>
                </a:lnTo>
                <a:lnTo>
                  <a:pt x="16" y="16"/>
                </a:lnTo>
                <a:lnTo>
                  <a:pt x="14" y="18"/>
                </a:lnTo>
                <a:lnTo>
                  <a:pt x="11" y="20"/>
                </a:lnTo>
                <a:lnTo>
                  <a:pt x="10" y="2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4" name="Freeform 1425"/>
          <p:cNvSpPr>
            <a:spLocks/>
          </p:cNvSpPr>
          <p:nvPr/>
        </p:nvSpPr>
        <p:spPr bwMode="gray">
          <a:xfrm>
            <a:off x="7252060" y="1630226"/>
            <a:ext cx="91277" cy="54836"/>
          </a:xfrm>
          <a:custGeom>
            <a:avLst/>
            <a:gdLst>
              <a:gd name="T0" fmla="*/ 6 w 54"/>
              <a:gd name="T1" fmla="*/ 30 h 32"/>
              <a:gd name="T2" fmla="*/ 6 w 54"/>
              <a:gd name="T3" fmla="*/ 30 h 32"/>
              <a:gd name="T4" fmla="*/ 2 w 54"/>
              <a:gd name="T5" fmla="*/ 30 h 32"/>
              <a:gd name="T6" fmla="*/ 0 w 54"/>
              <a:gd name="T7" fmla="*/ 28 h 32"/>
              <a:gd name="T8" fmla="*/ 0 w 54"/>
              <a:gd name="T9" fmla="*/ 27 h 32"/>
              <a:gd name="T10" fmla="*/ 1 w 54"/>
              <a:gd name="T11" fmla="*/ 25 h 32"/>
              <a:gd name="T12" fmla="*/ 1 w 54"/>
              <a:gd name="T13" fmla="*/ 25 h 32"/>
              <a:gd name="T14" fmla="*/ 9 w 54"/>
              <a:gd name="T15" fmla="*/ 17 h 32"/>
              <a:gd name="T16" fmla="*/ 12 w 54"/>
              <a:gd name="T17" fmla="*/ 15 h 32"/>
              <a:gd name="T18" fmla="*/ 16 w 54"/>
              <a:gd name="T19" fmla="*/ 14 h 32"/>
              <a:gd name="T20" fmla="*/ 16 w 54"/>
              <a:gd name="T21" fmla="*/ 14 h 32"/>
              <a:gd name="T22" fmla="*/ 23 w 54"/>
              <a:gd name="T23" fmla="*/ 12 h 32"/>
              <a:gd name="T24" fmla="*/ 26 w 54"/>
              <a:gd name="T25" fmla="*/ 11 h 32"/>
              <a:gd name="T26" fmla="*/ 28 w 54"/>
              <a:gd name="T27" fmla="*/ 9 h 32"/>
              <a:gd name="T28" fmla="*/ 28 w 54"/>
              <a:gd name="T29" fmla="*/ 9 h 32"/>
              <a:gd name="T30" fmla="*/ 30 w 54"/>
              <a:gd name="T31" fmla="*/ 5 h 32"/>
              <a:gd name="T32" fmla="*/ 33 w 54"/>
              <a:gd name="T33" fmla="*/ 3 h 32"/>
              <a:gd name="T34" fmla="*/ 37 w 54"/>
              <a:gd name="T35" fmla="*/ 0 h 32"/>
              <a:gd name="T36" fmla="*/ 38 w 54"/>
              <a:gd name="T37" fmla="*/ 0 h 32"/>
              <a:gd name="T38" fmla="*/ 41 w 54"/>
              <a:gd name="T39" fmla="*/ 0 h 32"/>
              <a:gd name="T40" fmla="*/ 41 w 54"/>
              <a:gd name="T41" fmla="*/ 0 h 32"/>
              <a:gd name="T42" fmla="*/ 42 w 54"/>
              <a:gd name="T43" fmla="*/ 3 h 32"/>
              <a:gd name="T44" fmla="*/ 43 w 54"/>
              <a:gd name="T45" fmla="*/ 5 h 32"/>
              <a:gd name="T46" fmla="*/ 44 w 54"/>
              <a:gd name="T47" fmla="*/ 8 h 32"/>
              <a:gd name="T48" fmla="*/ 47 w 54"/>
              <a:gd name="T49" fmla="*/ 9 h 32"/>
              <a:gd name="T50" fmla="*/ 47 w 54"/>
              <a:gd name="T51" fmla="*/ 9 h 32"/>
              <a:gd name="T52" fmla="*/ 49 w 54"/>
              <a:gd name="T53" fmla="*/ 10 h 32"/>
              <a:gd name="T54" fmla="*/ 52 w 54"/>
              <a:gd name="T55" fmla="*/ 14 h 32"/>
              <a:gd name="T56" fmla="*/ 54 w 54"/>
              <a:gd name="T57" fmla="*/ 19 h 32"/>
              <a:gd name="T58" fmla="*/ 54 w 54"/>
              <a:gd name="T59" fmla="*/ 19 h 32"/>
              <a:gd name="T60" fmla="*/ 54 w 54"/>
              <a:gd name="T61" fmla="*/ 24 h 32"/>
              <a:gd name="T62" fmla="*/ 53 w 54"/>
              <a:gd name="T63" fmla="*/ 27 h 32"/>
              <a:gd name="T64" fmla="*/ 51 w 54"/>
              <a:gd name="T65" fmla="*/ 30 h 32"/>
              <a:gd name="T66" fmla="*/ 51 w 54"/>
              <a:gd name="T67" fmla="*/ 30 h 32"/>
              <a:gd name="T68" fmla="*/ 46 w 54"/>
              <a:gd name="T69" fmla="*/ 31 h 32"/>
              <a:gd name="T70" fmla="*/ 42 w 54"/>
              <a:gd name="T71" fmla="*/ 32 h 32"/>
              <a:gd name="T72" fmla="*/ 38 w 54"/>
              <a:gd name="T73" fmla="*/ 31 h 32"/>
              <a:gd name="T74" fmla="*/ 38 w 54"/>
              <a:gd name="T75" fmla="*/ 31 h 32"/>
              <a:gd name="T76" fmla="*/ 35 w 54"/>
              <a:gd name="T77" fmla="*/ 28 h 32"/>
              <a:gd name="T78" fmla="*/ 30 w 54"/>
              <a:gd name="T79" fmla="*/ 26 h 32"/>
              <a:gd name="T80" fmla="*/ 27 w 54"/>
              <a:gd name="T81" fmla="*/ 24 h 32"/>
              <a:gd name="T82" fmla="*/ 26 w 54"/>
              <a:gd name="T83" fmla="*/ 24 h 32"/>
              <a:gd name="T84" fmla="*/ 26 w 54"/>
              <a:gd name="T85" fmla="*/ 24 h 32"/>
              <a:gd name="T86" fmla="*/ 26 w 54"/>
              <a:gd name="T87" fmla="*/ 24 h 32"/>
              <a:gd name="T88" fmla="*/ 26 w 54"/>
              <a:gd name="T89" fmla="*/ 28 h 32"/>
              <a:gd name="T90" fmla="*/ 26 w 54"/>
              <a:gd name="T91" fmla="*/ 30 h 32"/>
              <a:gd name="T92" fmla="*/ 25 w 54"/>
              <a:gd name="T93" fmla="*/ 30 h 32"/>
              <a:gd name="T94" fmla="*/ 25 w 54"/>
              <a:gd name="T95" fmla="*/ 30 h 32"/>
              <a:gd name="T96" fmla="*/ 22 w 54"/>
              <a:gd name="T97" fmla="*/ 28 h 32"/>
              <a:gd name="T98" fmla="*/ 20 w 54"/>
              <a:gd name="T99" fmla="*/ 27 h 32"/>
              <a:gd name="T100" fmla="*/ 16 w 54"/>
              <a:gd name="T101" fmla="*/ 25 h 32"/>
              <a:gd name="T102" fmla="*/ 16 w 54"/>
              <a:gd name="T103" fmla="*/ 25 h 32"/>
              <a:gd name="T104" fmla="*/ 12 w 54"/>
              <a:gd name="T105" fmla="*/ 27 h 32"/>
              <a:gd name="T106" fmla="*/ 9 w 54"/>
              <a:gd name="T107" fmla="*/ 28 h 32"/>
              <a:gd name="T108" fmla="*/ 6 w 54"/>
              <a:gd name="T109"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32">
                <a:moveTo>
                  <a:pt x="6" y="30"/>
                </a:moveTo>
                <a:lnTo>
                  <a:pt x="6" y="30"/>
                </a:lnTo>
                <a:lnTo>
                  <a:pt x="2" y="30"/>
                </a:lnTo>
                <a:lnTo>
                  <a:pt x="0" y="28"/>
                </a:lnTo>
                <a:lnTo>
                  <a:pt x="0" y="27"/>
                </a:lnTo>
                <a:lnTo>
                  <a:pt x="1" y="25"/>
                </a:lnTo>
                <a:lnTo>
                  <a:pt x="1" y="25"/>
                </a:lnTo>
                <a:lnTo>
                  <a:pt x="9" y="17"/>
                </a:lnTo>
                <a:lnTo>
                  <a:pt x="12" y="15"/>
                </a:lnTo>
                <a:lnTo>
                  <a:pt x="16" y="14"/>
                </a:lnTo>
                <a:lnTo>
                  <a:pt x="16" y="14"/>
                </a:lnTo>
                <a:lnTo>
                  <a:pt x="23" y="12"/>
                </a:lnTo>
                <a:lnTo>
                  <a:pt x="26" y="11"/>
                </a:lnTo>
                <a:lnTo>
                  <a:pt x="28" y="9"/>
                </a:lnTo>
                <a:lnTo>
                  <a:pt x="28" y="9"/>
                </a:lnTo>
                <a:lnTo>
                  <a:pt x="30" y="5"/>
                </a:lnTo>
                <a:lnTo>
                  <a:pt x="33" y="3"/>
                </a:lnTo>
                <a:lnTo>
                  <a:pt x="37" y="0"/>
                </a:lnTo>
                <a:lnTo>
                  <a:pt x="38" y="0"/>
                </a:lnTo>
                <a:lnTo>
                  <a:pt x="41" y="0"/>
                </a:lnTo>
                <a:lnTo>
                  <a:pt x="41" y="0"/>
                </a:lnTo>
                <a:lnTo>
                  <a:pt x="42" y="3"/>
                </a:lnTo>
                <a:lnTo>
                  <a:pt x="43" y="5"/>
                </a:lnTo>
                <a:lnTo>
                  <a:pt x="44" y="8"/>
                </a:lnTo>
                <a:lnTo>
                  <a:pt x="47" y="9"/>
                </a:lnTo>
                <a:lnTo>
                  <a:pt x="47" y="9"/>
                </a:lnTo>
                <a:lnTo>
                  <a:pt x="49" y="10"/>
                </a:lnTo>
                <a:lnTo>
                  <a:pt x="52" y="14"/>
                </a:lnTo>
                <a:lnTo>
                  <a:pt x="54" y="19"/>
                </a:lnTo>
                <a:lnTo>
                  <a:pt x="54" y="19"/>
                </a:lnTo>
                <a:lnTo>
                  <a:pt x="54" y="24"/>
                </a:lnTo>
                <a:lnTo>
                  <a:pt x="53" y="27"/>
                </a:lnTo>
                <a:lnTo>
                  <a:pt x="51" y="30"/>
                </a:lnTo>
                <a:lnTo>
                  <a:pt x="51" y="30"/>
                </a:lnTo>
                <a:lnTo>
                  <a:pt x="46" y="31"/>
                </a:lnTo>
                <a:lnTo>
                  <a:pt x="42" y="32"/>
                </a:lnTo>
                <a:lnTo>
                  <a:pt x="38" y="31"/>
                </a:lnTo>
                <a:lnTo>
                  <a:pt x="38" y="31"/>
                </a:lnTo>
                <a:lnTo>
                  <a:pt x="35" y="28"/>
                </a:lnTo>
                <a:lnTo>
                  <a:pt x="30" y="26"/>
                </a:lnTo>
                <a:lnTo>
                  <a:pt x="27" y="24"/>
                </a:lnTo>
                <a:lnTo>
                  <a:pt x="26" y="24"/>
                </a:lnTo>
                <a:lnTo>
                  <a:pt x="26" y="24"/>
                </a:lnTo>
                <a:lnTo>
                  <a:pt x="26" y="24"/>
                </a:lnTo>
                <a:lnTo>
                  <a:pt x="26" y="28"/>
                </a:lnTo>
                <a:lnTo>
                  <a:pt x="26" y="30"/>
                </a:lnTo>
                <a:lnTo>
                  <a:pt x="25" y="30"/>
                </a:lnTo>
                <a:lnTo>
                  <a:pt x="25" y="30"/>
                </a:lnTo>
                <a:lnTo>
                  <a:pt x="22" y="28"/>
                </a:lnTo>
                <a:lnTo>
                  <a:pt x="20" y="27"/>
                </a:lnTo>
                <a:lnTo>
                  <a:pt x="16" y="25"/>
                </a:lnTo>
                <a:lnTo>
                  <a:pt x="16" y="25"/>
                </a:lnTo>
                <a:lnTo>
                  <a:pt x="12" y="27"/>
                </a:lnTo>
                <a:lnTo>
                  <a:pt x="9" y="28"/>
                </a:lnTo>
                <a:lnTo>
                  <a:pt x="6" y="3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5" name="Freeform 1427"/>
          <p:cNvSpPr>
            <a:spLocks/>
          </p:cNvSpPr>
          <p:nvPr/>
        </p:nvSpPr>
        <p:spPr bwMode="gray">
          <a:xfrm>
            <a:off x="7429543" y="1746753"/>
            <a:ext cx="37187" cy="58263"/>
          </a:xfrm>
          <a:custGeom>
            <a:avLst/>
            <a:gdLst>
              <a:gd name="T0" fmla="*/ 21 w 22"/>
              <a:gd name="T1" fmla="*/ 33 h 34"/>
              <a:gd name="T2" fmla="*/ 21 w 22"/>
              <a:gd name="T3" fmla="*/ 33 h 34"/>
              <a:gd name="T4" fmla="*/ 17 w 22"/>
              <a:gd name="T5" fmla="*/ 34 h 34"/>
              <a:gd name="T6" fmla="*/ 13 w 22"/>
              <a:gd name="T7" fmla="*/ 34 h 34"/>
              <a:gd name="T8" fmla="*/ 10 w 22"/>
              <a:gd name="T9" fmla="*/ 33 h 34"/>
              <a:gd name="T10" fmla="*/ 8 w 22"/>
              <a:gd name="T11" fmla="*/ 32 h 34"/>
              <a:gd name="T12" fmla="*/ 8 w 22"/>
              <a:gd name="T13" fmla="*/ 32 h 34"/>
              <a:gd name="T14" fmla="*/ 6 w 22"/>
              <a:gd name="T15" fmla="*/ 22 h 34"/>
              <a:gd name="T16" fmla="*/ 5 w 22"/>
              <a:gd name="T17" fmla="*/ 17 h 34"/>
              <a:gd name="T18" fmla="*/ 3 w 22"/>
              <a:gd name="T19" fmla="*/ 12 h 34"/>
              <a:gd name="T20" fmla="*/ 3 w 22"/>
              <a:gd name="T21" fmla="*/ 12 h 34"/>
              <a:gd name="T22" fmla="*/ 1 w 22"/>
              <a:gd name="T23" fmla="*/ 8 h 34"/>
              <a:gd name="T24" fmla="*/ 0 w 22"/>
              <a:gd name="T25" fmla="*/ 5 h 34"/>
              <a:gd name="T26" fmla="*/ 0 w 22"/>
              <a:gd name="T27" fmla="*/ 1 h 34"/>
              <a:gd name="T28" fmla="*/ 1 w 22"/>
              <a:gd name="T29" fmla="*/ 0 h 34"/>
              <a:gd name="T30" fmla="*/ 1 w 22"/>
              <a:gd name="T31" fmla="*/ 0 h 34"/>
              <a:gd name="T32" fmla="*/ 3 w 22"/>
              <a:gd name="T33" fmla="*/ 0 h 34"/>
              <a:gd name="T34" fmla="*/ 7 w 22"/>
              <a:gd name="T35" fmla="*/ 2 h 34"/>
              <a:gd name="T36" fmla="*/ 11 w 22"/>
              <a:gd name="T37" fmla="*/ 6 h 34"/>
              <a:gd name="T38" fmla="*/ 12 w 22"/>
              <a:gd name="T39" fmla="*/ 10 h 34"/>
              <a:gd name="T40" fmla="*/ 12 w 22"/>
              <a:gd name="T41" fmla="*/ 10 h 34"/>
              <a:gd name="T42" fmla="*/ 14 w 22"/>
              <a:gd name="T43" fmla="*/ 17 h 34"/>
              <a:gd name="T44" fmla="*/ 17 w 22"/>
              <a:gd name="T45" fmla="*/ 23 h 34"/>
              <a:gd name="T46" fmla="*/ 17 w 22"/>
              <a:gd name="T47" fmla="*/ 23 h 34"/>
              <a:gd name="T48" fmla="*/ 21 w 22"/>
              <a:gd name="T49" fmla="*/ 28 h 34"/>
              <a:gd name="T50" fmla="*/ 22 w 22"/>
              <a:gd name="T51" fmla="*/ 32 h 34"/>
              <a:gd name="T52" fmla="*/ 21 w 22"/>
              <a:gd name="T53" fmla="*/ 32 h 34"/>
              <a:gd name="T54" fmla="*/ 21 w 22"/>
              <a:gd name="T5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4">
                <a:moveTo>
                  <a:pt x="21" y="33"/>
                </a:moveTo>
                <a:lnTo>
                  <a:pt x="21" y="33"/>
                </a:lnTo>
                <a:lnTo>
                  <a:pt x="17" y="34"/>
                </a:lnTo>
                <a:lnTo>
                  <a:pt x="13" y="34"/>
                </a:lnTo>
                <a:lnTo>
                  <a:pt x="10" y="33"/>
                </a:lnTo>
                <a:lnTo>
                  <a:pt x="8" y="32"/>
                </a:lnTo>
                <a:lnTo>
                  <a:pt x="8" y="32"/>
                </a:lnTo>
                <a:lnTo>
                  <a:pt x="6" y="22"/>
                </a:lnTo>
                <a:lnTo>
                  <a:pt x="5" y="17"/>
                </a:lnTo>
                <a:lnTo>
                  <a:pt x="3" y="12"/>
                </a:lnTo>
                <a:lnTo>
                  <a:pt x="3" y="12"/>
                </a:lnTo>
                <a:lnTo>
                  <a:pt x="1" y="8"/>
                </a:lnTo>
                <a:lnTo>
                  <a:pt x="0" y="5"/>
                </a:lnTo>
                <a:lnTo>
                  <a:pt x="0" y="1"/>
                </a:lnTo>
                <a:lnTo>
                  <a:pt x="1" y="0"/>
                </a:lnTo>
                <a:lnTo>
                  <a:pt x="1" y="0"/>
                </a:lnTo>
                <a:lnTo>
                  <a:pt x="3" y="0"/>
                </a:lnTo>
                <a:lnTo>
                  <a:pt x="7" y="2"/>
                </a:lnTo>
                <a:lnTo>
                  <a:pt x="11" y="6"/>
                </a:lnTo>
                <a:lnTo>
                  <a:pt x="12" y="10"/>
                </a:lnTo>
                <a:lnTo>
                  <a:pt x="12" y="10"/>
                </a:lnTo>
                <a:lnTo>
                  <a:pt x="14" y="17"/>
                </a:lnTo>
                <a:lnTo>
                  <a:pt x="17" y="23"/>
                </a:lnTo>
                <a:lnTo>
                  <a:pt x="17" y="23"/>
                </a:lnTo>
                <a:lnTo>
                  <a:pt x="21" y="28"/>
                </a:lnTo>
                <a:lnTo>
                  <a:pt x="22" y="32"/>
                </a:lnTo>
                <a:lnTo>
                  <a:pt x="21" y="32"/>
                </a:lnTo>
                <a:lnTo>
                  <a:pt x="21" y="3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6" name="Freeform 1429"/>
          <p:cNvSpPr>
            <a:spLocks/>
          </p:cNvSpPr>
          <p:nvPr/>
        </p:nvSpPr>
        <p:spPr bwMode="gray">
          <a:xfrm>
            <a:off x="7505607" y="1721049"/>
            <a:ext cx="35496" cy="20564"/>
          </a:xfrm>
          <a:custGeom>
            <a:avLst/>
            <a:gdLst>
              <a:gd name="T0" fmla="*/ 8 w 21"/>
              <a:gd name="T1" fmla="*/ 12 h 12"/>
              <a:gd name="T2" fmla="*/ 8 w 21"/>
              <a:gd name="T3" fmla="*/ 12 h 12"/>
              <a:gd name="T4" fmla="*/ 5 w 21"/>
              <a:gd name="T5" fmla="*/ 11 h 12"/>
              <a:gd name="T6" fmla="*/ 3 w 21"/>
              <a:gd name="T7" fmla="*/ 9 h 12"/>
              <a:gd name="T8" fmla="*/ 0 w 21"/>
              <a:gd name="T9" fmla="*/ 6 h 12"/>
              <a:gd name="T10" fmla="*/ 0 w 21"/>
              <a:gd name="T11" fmla="*/ 4 h 12"/>
              <a:gd name="T12" fmla="*/ 0 w 21"/>
              <a:gd name="T13" fmla="*/ 4 h 12"/>
              <a:gd name="T14" fmla="*/ 1 w 21"/>
              <a:gd name="T15" fmla="*/ 3 h 12"/>
              <a:gd name="T16" fmla="*/ 4 w 21"/>
              <a:gd name="T17" fmla="*/ 1 h 12"/>
              <a:gd name="T18" fmla="*/ 10 w 21"/>
              <a:gd name="T19" fmla="*/ 0 h 12"/>
              <a:gd name="T20" fmla="*/ 10 w 21"/>
              <a:gd name="T21" fmla="*/ 0 h 12"/>
              <a:gd name="T22" fmla="*/ 14 w 21"/>
              <a:gd name="T23" fmla="*/ 1 h 12"/>
              <a:gd name="T24" fmla="*/ 17 w 21"/>
              <a:gd name="T25" fmla="*/ 4 h 12"/>
              <a:gd name="T26" fmla="*/ 20 w 21"/>
              <a:gd name="T27" fmla="*/ 6 h 12"/>
              <a:gd name="T28" fmla="*/ 21 w 21"/>
              <a:gd name="T29" fmla="*/ 7 h 12"/>
              <a:gd name="T30" fmla="*/ 21 w 21"/>
              <a:gd name="T31" fmla="*/ 7 h 12"/>
              <a:gd name="T32" fmla="*/ 17 w 21"/>
              <a:gd name="T33" fmla="*/ 9 h 12"/>
              <a:gd name="T34" fmla="*/ 15 w 21"/>
              <a:gd name="T35" fmla="*/ 10 h 12"/>
              <a:gd name="T36" fmla="*/ 15 w 21"/>
              <a:gd name="T37" fmla="*/ 10 h 12"/>
              <a:gd name="T38" fmla="*/ 8 w 21"/>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2">
                <a:moveTo>
                  <a:pt x="8" y="12"/>
                </a:moveTo>
                <a:lnTo>
                  <a:pt x="8" y="12"/>
                </a:lnTo>
                <a:lnTo>
                  <a:pt x="5" y="11"/>
                </a:lnTo>
                <a:lnTo>
                  <a:pt x="3" y="9"/>
                </a:lnTo>
                <a:lnTo>
                  <a:pt x="0" y="6"/>
                </a:lnTo>
                <a:lnTo>
                  <a:pt x="0" y="4"/>
                </a:lnTo>
                <a:lnTo>
                  <a:pt x="0" y="4"/>
                </a:lnTo>
                <a:lnTo>
                  <a:pt x="1" y="3"/>
                </a:lnTo>
                <a:lnTo>
                  <a:pt x="4" y="1"/>
                </a:lnTo>
                <a:lnTo>
                  <a:pt x="10" y="0"/>
                </a:lnTo>
                <a:lnTo>
                  <a:pt x="10" y="0"/>
                </a:lnTo>
                <a:lnTo>
                  <a:pt x="14" y="1"/>
                </a:lnTo>
                <a:lnTo>
                  <a:pt x="17" y="4"/>
                </a:lnTo>
                <a:lnTo>
                  <a:pt x="20" y="6"/>
                </a:lnTo>
                <a:lnTo>
                  <a:pt x="21" y="7"/>
                </a:lnTo>
                <a:lnTo>
                  <a:pt x="21" y="7"/>
                </a:lnTo>
                <a:lnTo>
                  <a:pt x="17" y="9"/>
                </a:lnTo>
                <a:lnTo>
                  <a:pt x="15" y="10"/>
                </a:lnTo>
                <a:lnTo>
                  <a:pt x="15" y="10"/>
                </a:lnTo>
                <a:lnTo>
                  <a:pt x="8"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7" name="Freeform 1431"/>
          <p:cNvSpPr>
            <a:spLocks/>
          </p:cNvSpPr>
          <p:nvPr/>
        </p:nvSpPr>
        <p:spPr bwMode="gray">
          <a:xfrm>
            <a:off x="7434614" y="1556540"/>
            <a:ext cx="148747" cy="179931"/>
          </a:xfrm>
          <a:custGeom>
            <a:avLst/>
            <a:gdLst>
              <a:gd name="T0" fmla="*/ 72 w 88"/>
              <a:gd name="T1" fmla="*/ 102 h 105"/>
              <a:gd name="T2" fmla="*/ 66 w 88"/>
              <a:gd name="T3" fmla="*/ 87 h 105"/>
              <a:gd name="T4" fmla="*/ 61 w 88"/>
              <a:gd name="T5" fmla="*/ 78 h 105"/>
              <a:gd name="T6" fmla="*/ 52 w 88"/>
              <a:gd name="T7" fmla="*/ 74 h 105"/>
              <a:gd name="T8" fmla="*/ 47 w 88"/>
              <a:gd name="T9" fmla="*/ 71 h 105"/>
              <a:gd name="T10" fmla="*/ 42 w 88"/>
              <a:gd name="T11" fmla="*/ 74 h 105"/>
              <a:gd name="T12" fmla="*/ 40 w 88"/>
              <a:gd name="T13" fmla="*/ 71 h 105"/>
              <a:gd name="T14" fmla="*/ 37 w 88"/>
              <a:gd name="T15" fmla="*/ 70 h 105"/>
              <a:gd name="T16" fmla="*/ 23 w 88"/>
              <a:gd name="T17" fmla="*/ 75 h 105"/>
              <a:gd name="T18" fmla="*/ 16 w 88"/>
              <a:gd name="T19" fmla="*/ 70 h 105"/>
              <a:gd name="T20" fmla="*/ 11 w 88"/>
              <a:gd name="T21" fmla="*/ 59 h 105"/>
              <a:gd name="T22" fmla="*/ 13 w 88"/>
              <a:gd name="T23" fmla="*/ 57 h 105"/>
              <a:gd name="T24" fmla="*/ 26 w 88"/>
              <a:gd name="T25" fmla="*/ 59 h 105"/>
              <a:gd name="T26" fmla="*/ 31 w 88"/>
              <a:gd name="T27" fmla="*/ 57 h 105"/>
              <a:gd name="T28" fmla="*/ 31 w 88"/>
              <a:gd name="T29" fmla="*/ 53 h 105"/>
              <a:gd name="T30" fmla="*/ 25 w 88"/>
              <a:gd name="T31" fmla="*/ 49 h 105"/>
              <a:gd name="T32" fmla="*/ 31 w 88"/>
              <a:gd name="T33" fmla="*/ 46 h 105"/>
              <a:gd name="T34" fmla="*/ 24 w 88"/>
              <a:gd name="T35" fmla="*/ 43 h 105"/>
              <a:gd name="T36" fmla="*/ 21 w 88"/>
              <a:gd name="T37" fmla="*/ 39 h 105"/>
              <a:gd name="T38" fmla="*/ 25 w 88"/>
              <a:gd name="T39" fmla="*/ 34 h 105"/>
              <a:gd name="T40" fmla="*/ 23 w 88"/>
              <a:gd name="T41" fmla="*/ 28 h 105"/>
              <a:gd name="T42" fmla="*/ 20 w 88"/>
              <a:gd name="T43" fmla="*/ 27 h 105"/>
              <a:gd name="T44" fmla="*/ 13 w 88"/>
              <a:gd name="T45" fmla="*/ 41 h 105"/>
              <a:gd name="T46" fmla="*/ 10 w 88"/>
              <a:gd name="T47" fmla="*/ 34 h 105"/>
              <a:gd name="T48" fmla="*/ 14 w 88"/>
              <a:gd name="T49" fmla="*/ 28 h 105"/>
              <a:gd name="T50" fmla="*/ 11 w 88"/>
              <a:gd name="T51" fmla="*/ 25 h 105"/>
              <a:gd name="T52" fmla="*/ 3 w 88"/>
              <a:gd name="T53" fmla="*/ 26 h 105"/>
              <a:gd name="T54" fmla="*/ 2 w 88"/>
              <a:gd name="T55" fmla="*/ 11 h 105"/>
              <a:gd name="T56" fmla="*/ 0 w 88"/>
              <a:gd name="T57" fmla="*/ 6 h 105"/>
              <a:gd name="T58" fmla="*/ 8 w 88"/>
              <a:gd name="T59" fmla="*/ 6 h 105"/>
              <a:gd name="T60" fmla="*/ 20 w 88"/>
              <a:gd name="T61" fmla="*/ 1 h 105"/>
              <a:gd name="T62" fmla="*/ 23 w 88"/>
              <a:gd name="T63" fmla="*/ 1 h 105"/>
              <a:gd name="T64" fmla="*/ 26 w 88"/>
              <a:gd name="T65" fmla="*/ 6 h 105"/>
              <a:gd name="T66" fmla="*/ 32 w 88"/>
              <a:gd name="T67" fmla="*/ 6 h 105"/>
              <a:gd name="T68" fmla="*/ 32 w 88"/>
              <a:gd name="T69" fmla="*/ 16 h 105"/>
              <a:gd name="T70" fmla="*/ 34 w 88"/>
              <a:gd name="T71" fmla="*/ 25 h 105"/>
              <a:gd name="T72" fmla="*/ 37 w 88"/>
              <a:gd name="T73" fmla="*/ 27 h 105"/>
              <a:gd name="T74" fmla="*/ 39 w 88"/>
              <a:gd name="T75" fmla="*/ 15 h 105"/>
              <a:gd name="T76" fmla="*/ 41 w 88"/>
              <a:gd name="T77" fmla="*/ 14 h 105"/>
              <a:gd name="T78" fmla="*/ 50 w 88"/>
              <a:gd name="T79" fmla="*/ 18 h 105"/>
              <a:gd name="T80" fmla="*/ 55 w 88"/>
              <a:gd name="T81" fmla="*/ 23 h 105"/>
              <a:gd name="T82" fmla="*/ 57 w 88"/>
              <a:gd name="T83" fmla="*/ 28 h 105"/>
              <a:gd name="T84" fmla="*/ 56 w 88"/>
              <a:gd name="T85" fmla="*/ 34 h 105"/>
              <a:gd name="T86" fmla="*/ 62 w 88"/>
              <a:gd name="T87" fmla="*/ 33 h 105"/>
              <a:gd name="T88" fmla="*/ 69 w 88"/>
              <a:gd name="T89" fmla="*/ 32 h 105"/>
              <a:gd name="T90" fmla="*/ 73 w 88"/>
              <a:gd name="T91" fmla="*/ 37 h 105"/>
              <a:gd name="T92" fmla="*/ 74 w 88"/>
              <a:gd name="T93" fmla="*/ 41 h 105"/>
              <a:gd name="T94" fmla="*/ 79 w 88"/>
              <a:gd name="T95" fmla="*/ 44 h 105"/>
              <a:gd name="T96" fmla="*/ 83 w 88"/>
              <a:gd name="T97" fmla="*/ 47 h 105"/>
              <a:gd name="T98" fmla="*/ 82 w 88"/>
              <a:gd name="T99" fmla="*/ 52 h 105"/>
              <a:gd name="T100" fmla="*/ 77 w 88"/>
              <a:gd name="T101" fmla="*/ 63 h 105"/>
              <a:gd name="T102" fmla="*/ 80 w 88"/>
              <a:gd name="T103" fmla="*/ 69 h 105"/>
              <a:gd name="T104" fmla="*/ 84 w 88"/>
              <a:gd name="T105" fmla="*/ 75 h 105"/>
              <a:gd name="T106" fmla="*/ 88 w 88"/>
              <a:gd name="T107" fmla="*/ 94 h 105"/>
              <a:gd name="T108" fmla="*/ 85 w 88"/>
              <a:gd name="T109" fmla="*/ 102 h 105"/>
              <a:gd name="T110" fmla="*/ 79 w 88"/>
              <a:gd name="T11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05">
                <a:moveTo>
                  <a:pt x="74" y="105"/>
                </a:moveTo>
                <a:lnTo>
                  <a:pt x="74" y="105"/>
                </a:lnTo>
                <a:lnTo>
                  <a:pt x="72" y="102"/>
                </a:lnTo>
                <a:lnTo>
                  <a:pt x="69" y="97"/>
                </a:lnTo>
                <a:lnTo>
                  <a:pt x="66" y="87"/>
                </a:lnTo>
                <a:lnTo>
                  <a:pt x="66" y="87"/>
                </a:lnTo>
                <a:lnTo>
                  <a:pt x="63" y="81"/>
                </a:lnTo>
                <a:lnTo>
                  <a:pt x="61" y="78"/>
                </a:lnTo>
                <a:lnTo>
                  <a:pt x="61" y="78"/>
                </a:lnTo>
                <a:lnTo>
                  <a:pt x="56" y="75"/>
                </a:lnTo>
                <a:lnTo>
                  <a:pt x="52" y="74"/>
                </a:lnTo>
                <a:lnTo>
                  <a:pt x="52" y="74"/>
                </a:lnTo>
                <a:lnTo>
                  <a:pt x="50" y="73"/>
                </a:lnTo>
                <a:lnTo>
                  <a:pt x="48" y="71"/>
                </a:lnTo>
                <a:lnTo>
                  <a:pt x="47" y="71"/>
                </a:lnTo>
                <a:lnTo>
                  <a:pt x="47" y="71"/>
                </a:lnTo>
                <a:lnTo>
                  <a:pt x="43" y="74"/>
                </a:lnTo>
                <a:lnTo>
                  <a:pt x="42" y="74"/>
                </a:lnTo>
                <a:lnTo>
                  <a:pt x="41" y="73"/>
                </a:lnTo>
                <a:lnTo>
                  <a:pt x="41" y="73"/>
                </a:lnTo>
                <a:lnTo>
                  <a:pt x="40" y="71"/>
                </a:lnTo>
                <a:lnTo>
                  <a:pt x="39" y="70"/>
                </a:lnTo>
                <a:lnTo>
                  <a:pt x="37" y="70"/>
                </a:lnTo>
                <a:lnTo>
                  <a:pt x="37" y="70"/>
                </a:lnTo>
                <a:lnTo>
                  <a:pt x="30" y="73"/>
                </a:lnTo>
                <a:lnTo>
                  <a:pt x="23" y="75"/>
                </a:lnTo>
                <a:lnTo>
                  <a:pt x="23" y="75"/>
                </a:lnTo>
                <a:lnTo>
                  <a:pt x="20" y="75"/>
                </a:lnTo>
                <a:lnTo>
                  <a:pt x="19" y="74"/>
                </a:lnTo>
                <a:lnTo>
                  <a:pt x="16" y="70"/>
                </a:lnTo>
                <a:lnTo>
                  <a:pt x="16" y="70"/>
                </a:lnTo>
                <a:lnTo>
                  <a:pt x="11" y="63"/>
                </a:lnTo>
                <a:lnTo>
                  <a:pt x="11" y="59"/>
                </a:lnTo>
                <a:lnTo>
                  <a:pt x="11" y="58"/>
                </a:lnTo>
                <a:lnTo>
                  <a:pt x="13" y="57"/>
                </a:lnTo>
                <a:lnTo>
                  <a:pt x="13" y="57"/>
                </a:lnTo>
                <a:lnTo>
                  <a:pt x="16" y="55"/>
                </a:lnTo>
                <a:lnTo>
                  <a:pt x="20" y="57"/>
                </a:lnTo>
                <a:lnTo>
                  <a:pt x="26" y="59"/>
                </a:lnTo>
                <a:lnTo>
                  <a:pt x="26" y="59"/>
                </a:lnTo>
                <a:lnTo>
                  <a:pt x="29" y="59"/>
                </a:lnTo>
                <a:lnTo>
                  <a:pt x="31" y="57"/>
                </a:lnTo>
                <a:lnTo>
                  <a:pt x="32" y="55"/>
                </a:lnTo>
                <a:lnTo>
                  <a:pt x="31" y="53"/>
                </a:lnTo>
                <a:lnTo>
                  <a:pt x="31" y="53"/>
                </a:lnTo>
                <a:lnTo>
                  <a:pt x="25" y="51"/>
                </a:lnTo>
                <a:lnTo>
                  <a:pt x="25" y="49"/>
                </a:lnTo>
                <a:lnTo>
                  <a:pt x="25" y="49"/>
                </a:lnTo>
                <a:lnTo>
                  <a:pt x="25" y="49"/>
                </a:lnTo>
                <a:lnTo>
                  <a:pt x="30" y="47"/>
                </a:lnTo>
                <a:lnTo>
                  <a:pt x="31" y="46"/>
                </a:lnTo>
                <a:lnTo>
                  <a:pt x="30" y="44"/>
                </a:lnTo>
                <a:lnTo>
                  <a:pt x="30" y="44"/>
                </a:lnTo>
                <a:lnTo>
                  <a:pt x="24" y="43"/>
                </a:lnTo>
                <a:lnTo>
                  <a:pt x="21" y="42"/>
                </a:lnTo>
                <a:lnTo>
                  <a:pt x="21" y="41"/>
                </a:lnTo>
                <a:lnTo>
                  <a:pt x="21" y="39"/>
                </a:lnTo>
                <a:lnTo>
                  <a:pt x="21" y="39"/>
                </a:lnTo>
                <a:lnTo>
                  <a:pt x="25" y="36"/>
                </a:lnTo>
                <a:lnTo>
                  <a:pt x="25" y="34"/>
                </a:lnTo>
                <a:lnTo>
                  <a:pt x="25" y="33"/>
                </a:lnTo>
                <a:lnTo>
                  <a:pt x="25" y="33"/>
                </a:lnTo>
                <a:lnTo>
                  <a:pt x="23" y="28"/>
                </a:lnTo>
                <a:lnTo>
                  <a:pt x="23" y="26"/>
                </a:lnTo>
                <a:lnTo>
                  <a:pt x="20" y="27"/>
                </a:lnTo>
                <a:lnTo>
                  <a:pt x="20" y="27"/>
                </a:lnTo>
                <a:lnTo>
                  <a:pt x="16" y="34"/>
                </a:lnTo>
                <a:lnTo>
                  <a:pt x="14" y="38"/>
                </a:lnTo>
                <a:lnTo>
                  <a:pt x="13" y="41"/>
                </a:lnTo>
                <a:lnTo>
                  <a:pt x="13" y="41"/>
                </a:lnTo>
                <a:lnTo>
                  <a:pt x="10" y="37"/>
                </a:lnTo>
                <a:lnTo>
                  <a:pt x="10" y="34"/>
                </a:lnTo>
                <a:lnTo>
                  <a:pt x="11" y="32"/>
                </a:lnTo>
                <a:lnTo>
                  <a:pt x="11" y="32"/>
                </a:lnTo>
                <a:lnTo>
                  <a:pt x="14" y="28"/>
                </a:lnTo>
                <a:lnTo>
                  <a:pt x="14" y="26"/>
                </a:lnTo>
                <a:lnTo>
                  <a:pt x="11" y="25"/>
                </a:lnTo>
                <a:lnTo>
                  <a:pt x="11" y="25"/>
                </a:lnTo>
                <a:lnTo>
                  <a:pt x="7" y="26"/>
                </a:lnTo>
                <a:lnTo>
                  <a:pt x="4" y="26"/>
                </a:lnTo>
                <a:lnTo>
                  <a:pt x="3" y="26"/>
                </a:lnTo>
                <a:lnTo>
                  <a:pt x="3" y="26"/>
                </a:lnTo>
                <a:lnTo>
                  <a:pt x="3" y="17"/>
                </a:lnTo>
                <a:lnTo>
                  <a:pt x="2" y="11"/>
                </a:lnTo>
                <a:lnTo>
                  <a:pt x="0" y="7"/>
                </a:lnTo>
                <a:lnTo>
                  <a:pt x="0" y="7"/>
                </a:lnTo>
                <a:lnTo>
                  <a:pt x="0" y="6"/>
                </a:lnTo>
                <a:lnTo>
                  <a:pt x="2" y="6"/>
                </a:lnTo>
                <a:lnTo>
                  <a:pt x="4" y="7"/>
                </a:lnTo>
                <a:lnTo>
                  <a:pt x="8" y="6"/>
                </a:lnTo>
                <a:lnTo>
                  <a:pt x="8" y="6"/>
                </a:lnTo>
                <a:lnTo>
                  <a:pt x="16" y="2"/>
                </a:lnTo>
                <a:lnTo>
                  <a:pt x="20" y="1"/>
                </a:lnTo>
                <a:lnTo>
                  <a:pt x="21" y="0"/>
                </a:lnTo>
                <a:lnTo>
                  <a:pt x="23" y="1"/>
                </a:lnTo>
                <a:lnTo>
                  <a:pt x="23" y="1"/>
                </a:lnTo>
                <a:lnTo>
                  <a:pt x="23" y="5"/>
                </a:lnTo>
                <a:lnTo>
                  <a:pt x="24" y="6"/>
                </a:lnTo>
                <a:lnTo>
                  <a:pt x="26" y="6"/>
                </a:lnTo>
                <a:lnTo>
                  <a:pt x="26" y="6"/>
                </a:lnTo>
                <a:lnTo>
                  <a:pt x="31" y="6"/>
                </a:lnTo>
                <a:lnTo>
                  <a:pt x="32" y="6"/>
                </a:lnTo>
                <a:lnTo>
                  <a:pt x="34" y="7"/>
                </a:lnTo>
                <a:lnTo>
                  <a:pt x="34" y="7"/>
                </a:lnTo>
                <a:lnTo>
                  <a:pt x="32" y="16"/>
                </a:lnTo>
                <a:lnTo>
                  <a:pt x="32" y="21"/>
                </a:lnTo>
                <a:lnTo>
                  <a:pt x="34" y="25"/>
                </a:lnTo>
                <a:lnTo>
                  <a:pt x="34" y="25"/>
                </a:lnTo>
                <a:lnTo>
                  <a:pt x="36" y="28"/>
                </a:lnTo>
                <a:lnTo>
                  <a:pt x="36" y="28"/>
                </a:lnTo>
                <a:lnTo>
                  <a:pt x="37" y="27"/>
                </a:lnTo>
                <a:lnTo>
                  <a:pt x="37" y="27"/>
                </a:lnTo>
                <a:lnTo>
                  <a:pt x="37" y="18"/>
                </a:lnTo>
                <a:lnTo>
                  <a:pt x="39" y="15"/>
                </a:lnTo>
                <a:lnTo>
                  <a:pt x="40" y="14"/>
                </a:lnTo>
                <a:lnTo>
                  <a:pt x="41" y="14"/>
                </a:lnTo>
                <a:lnTo>
                  <a:pt x="41" y="14"/>
                </a:lnTo>
                <a:lnTo>
                  <a:pt x="45" y="14"/>
                </a:lnTo>
                <a:lnTo>
                  <a:pt x="47" y="15"/>
                </a:lnTo>
                <a:lnTo>
                  <a:pt x="50" y="18"/>
                </a:lnTo>
                <a:lnTo>
                  <a:pt x="50" y="18"/>
                </a:lnTo>
                <a:lnTo>
                  <a:pt x="52" y="21"/>
                </a:lnTo>
                <a:lnTo>
                  <a:pt x="55" y="23"/>
                </a:lnTo>
                <a:lnTo>
                  <a:pt x="55" y="23"/>
                </a:lnTo>
                <a:lnTo>
                  <a:pt x="57" y="25"/>
                </a:lnTo>
                <a:lnTo>
                  <a:pt x="57" y="28"/>
                </a:lnTo>
                <a:lnTo>
                  <a:pt x="57" y="28"/>
                </a:lnTo>
                <a:lnTo>
                  <a:pt x="55" y="32"/>
                </a:lnTo>
                <a:lnTo>
                  <a:pt x="56" y="34"/>
                </a:lnTo>
                <a:lnTo>
                  <a:pt x="58" y="34"/>
                </a:lnTo>
                <a:lnTo>
                  <a:pt x="58" y="34"/>
                </a:lnTo>
                <a:lnTo>
                  <a:pt x="62" y="33"/>
                </a:lnTo>
                <a:lnTo>
                  <a:pt x="64" y="32"/>
                </a:lnTo>
                <a:lnTo>
                  <a:pt x="67" y="31"/>
                </a:lnTo>
                <a:lnTo>
                  <a:pt x="69" y="32"/>
                </a:lnTo>
                <a:lnTo>
                  <a:pt x="69" y="32"/>
                </a:lnTo>
                <a:lnTo>
                  <a:pt x="72" y="34"/>
                </a:lnTo>
                <a:lnTo>
                  <a:pt x="73" y="37"/>
                </a:lnTo>
                <a:lnTo>
                  <a:pt x="74" y="39"/>
                </a:lnTo>
                <a:lnTo>
                  <a:pt x="74" y="41"/>
                </a:lnTo>
                <a:lnTo>
                  <a:pt x="74" y="41"/>
                </a:lnTo>
                <a:lnTo>
                  <a:pt x="74" y="42"/>
                </a:lnTo>
                <a:lnTo>
                  <a:pt x="75" y="43"/>
                </a:lnTo>
                <a:lnTo>
                  <a:pt x="79" y="44"/>
                </a:lnTo>
                <a:lnTo>
                  <a:pt x="79" y="44"/>
                </a:lnTo>
                <a:lnTo>
                  <a:pt x="82" y="46"/>
                </a:lnTo>
                <a:lnTo>
                  <a:pt x="83" y="47"/>
                </a:lnTo>
                <a:lnTo>
                  <a:pt x="83" y="49"/>
                </a:lnTo>
                <a:lnTo>
                  <a:pt x="82" y="52"/>
                </a:lnTo>
                <a:lnTo>
                  <a:pt x="82" y="52"/>
                </a:lnTo>
                <a:lnTo>
                  <a:pt x="78" y="58"/>
                </a:lnTo>
                <a:lnTo>
                  <a:pt x="77" y="60"/>
                </a:lnTo>
                <a:lnTo>
                  <a:pt x="77" y="63"/>
                </a:lnTo>
                <a:lnTo>
                  <a:pt x="77" y="63"/>
                </a:lnTo>
                <a:lnTo>
                  <a:pt x="78" y="65"/>
                </a:lnTo>
                <a:lnTo>
                  <a:pt x="80" y="69"/>
                </a:lnTo>
                <a:lnTo>
                  <a:pt x="83" y="71"/>
                </a:lnTo>
                <a:lnTo>
                  <a:pt x="84" y="75"/>
                </a:lnTo>
                <a:lnTo>
                  <a:pt x="84" y="75"/>
                </a:lnTo>
                <a:lnTo>
                  <a:pt x="87" y="84"/>
                </a:lnTo>
                <a:lnTo>
                  <a:pt x="88" y="89"/>
                </a:lnTo>
                <a:lnTo>
                  <a:pt x="88" y="94"/>
                </a:lnTo>
                <a:lnTo>
                  <a:pt x="88" y="94"/>
                </a:lnTo>
                <a:lnTo>
                  <a:pt x="87" y="100"/>
                </a:lnTo>
                <a:lnTo>
                  <a:pt x="85" y="102"/>
                </a:lnTo>
                <a:lnTo>
                  <a:pt x="84" y="103"/>
                </a:lnTo>
                <a:lnTo>
                  <a:pt x="84" y="103"/>
                </a:lnTo>
                <a:lnTo>
                  <a:pt x="79" y="105"/>
                </a:lnTo>
                <a:lnTo>
                  <a:pt x="77" y="105"/>
                </a:lnTo>
                <a:lnTo>
                  <a:pt x="74" y="10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8" name="Freeform 1433"/>
          <p:cNvSpPr>
            <a:spLocks/>
          </p:cNvSpPr>
          <p:nvPr/>
        </p:nvSpPr>
        <p:spPr bwMode="gray">
          <a:xfrm>
            <a:off x="7487014" y="1690204"/>
            <a:ext cx="13522" cy="11995"/>
          </a:xfrm>
          <a:custGeom>
            <a:avLst/>
            <a:gdLst>
              <a:gd name="T0" fmla="*/ 3 w 8"/>
              <a:gd name="T1" fmla="*/ 7 h 7"/>
              <a:gd name="T2" fmla="*/ 3 w 8"/>
              <a:gd name="T3" fmla="*/ 7 h 7"/>
              <a:gd name="T4" fmla="*/ 0 w 8"/>
              <a:gd name="T5" fmla="*/ 6 h 7"/>
              <a:gd name="T6" fmla="*/ 0 w 8"/>
              <a:gd name="T7" fmla="*/ 6 h 7"/>
              <a:gd name="T8" fmla="*/ 0 w 8"/>
              <a:gd name="T9" fmla="*/ 3 h 7"/>
              <a:gd name="T10" fmla="*/ 3 w 8"/>
              <a:gd name="T11" fmla="*/ 1 h 7"/>
              <a:gd name="T12" fmla="*/ 4 w 8"/>
              <a:gd name="T13" fmla="*/ 0 h 7"/>
              <a:gd name="T14" fmla="*/ 4 w 8"/>
              <a:gd name="T15" fmla="*/ 0 h 7"/>
              <a:gd name="T16" fmla="*/ 8 w 8"/>
              <a:gd name="T17" fmla="*/ 0 h 7"/>
              <a:gd name="T18" fmla="*/ 8 w 8"/>
              <a:gd name="T19" fmla="*/ 1 h 7"/>
              <a:gd name="T20" fmla="*/ 8 w 8"/>
              <a:gd name="T21" fmla="*/ 3 h 7"/>
              <a:gd name="T22" fmla="*/ 8 w 8"/>
              <a:gd name="T23" fmla="*/ 3 h 7"/>
              <a:gd name="T24" fmla="*/ 5 w 8"/>
              <a:gd name="T25" fmla="*/ 7 h 7"/>
              <a:gd name="T26" fmla="*/ 4 w 8"/>
              <a:gd name="T27" fmla="*/ 7 h 7"/>
              <a:gd name="T28" fmla="*/ 3 w 8"/>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3" y="7"/>
                </a:moveTo>
                <a:lnTo>
                  <a:pt x="3" y="7"/>
                </a:lnTo>
                <a:lnTo>
                  <a:pt x="0" y="6"/>
                </a:lnTo>
                <a:lnTo>
                  <a:pt x="0" y="6"/>
                </a:lnTo>
                <a:lnTo>
                  <a:pt x="0" y="3"/>
                </a:lnTo>
                <a:lnTo>
                  <a:pt x="3" y="1"/>
                </a:lnTo>
                <a:lnTo>
                  <a:pt x="4" y="0"/>
                </a:lnTo>
                <a:lnTo>
                  <a:pt x="4" y="0"/>
                </a:lnTo>
                <a:lnTo>
                  <a:pt x="8" y="0"/>
                </a:lnTo>
                <a:lnTo>
                  <a:pt x="8" y="1"/>
                </a:lnTo>
                <a:lnTo>
                  <a:pt x="8" y="3"/>
                </a:lnTo>
                <a:lnTo>
                  <a:pt x="8" y="3"/>
                </a:lnTo>
                <a:lnTo>
                  <a:pt x="5" y="7"/>
                </a:lnTo>
                <a:lnTo>
                  <a:pt x="4" y="7"/>
                </a:lnTo>
                <a:lnTo>
                  <a:pt x="3" y="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9" name="Freeform 1435"/>
          <p:cNvSpPr>
            <a:spLocks/>
          </p:cNvSpPr>
          <p:nvPr/>
        </p:nvSpPr>
        <p:spPr bwMode="gray">
          <a:xfrm>
            <a:off x="7654355" y="1739899"/>
            <a:ext cx="67612" cy="41127"/>
          </a:xfrm>
          <a:custGeom>
            <a:avLst/>
            <a:gdLst>
              <a:gd name="T0" fmla="*/ 33 w 40"/>
              <a:gd name="T1" fmla="*/ 24 h 24"/>
              <a:gd name="T2" fmla="*/ 33 w 40"/>
              <a:gd name="T3" fmla="*/ 24 h 24"/>
              <a:gd name="T4" fmla="*/ 29 w 40"/>
              <a:gd name="T5" fmla="*/ 24 h 24"/>
              <a:gd name="T6" fmla="*/ 25 w 40"/>
              <a:gd name="T7" fmla="*/ 24 h 24"/>
              <a:gd name="T8" fmla="*/ 23 w 40"/>
              <a:gd name="T9" fmla="*/ 22 h 24"/>
              <a:gd name="T10" fmla="*/ 21 w 40"/>
              <a:gd name="T11" fmla="*/ 21 h 24"/>
              <a:gd name="T12" fmla="*/ 21 w 40"/>
              <a:gd name="T13" fmla="*/ 21 h 24"/>
              <a:gd name="T14" fmla="*/ 16 w 40"/>
              <a:gd name="T15" fmla="*/ 22 h 24"/>
              <a:gd name="T16" fmla="*/ 14 w 40"/>
              <a:gd name="T17" fmla="*/ 22 h 24"/>
              <a:gd name="T18" fmla="*/ 12 w 40"/>
              <a:gd name="T19" fmla="*/ 22 h 24"/>
              <a:gd name="T20" fmla="*/ 12 w 40"/>
              <a:gd name="T21" fmla="*/ 22 h 24"/>
              <a:gd name="T22" fmla="*/ 11 w 40"/>
              <a:gd name="T23" fmla="*/ 20 h 24"/>
              <a:gd name="T24" fmla="*/ 8 w 40"/>
              <a:gd name="T25" fmla="*/ 20 h 24"/>
              <a:gd name="T26" fmla="*/ 8 w 40"/>
              <a:gd name="T27" fmla="*/ 20 h 24"/>
              <a:gd name="T28" fmla="*/ 6 w 40"/>
              <a:gd name="T29" fmla="*/ 19 h 24"/>
              <a:gd name="T30" fmla="*/ 2 w 40"/>
              <a:gd name="T31" fmla="*/ 16 h 24"/>
              <a:gd name="T32" fmla="*/ 0 w 40"/>
              <a:gd name="T33" fmla="*/ 12 h 24"/>
              <a:gd name="T34" fmla="*/ 0 w 40"/>
              <a:gd name="T35" fmla="*/ 10 h 24"/>
              <a:gd name="T36" fmla="*/ 0 w 40"/>
              <a:gd name="T37" fmla="*/ 10 h 24"/>
              <a:gd name="T38" fmla="*/ 1 w 40"/>
              <a:gd name="T39" fmla="*/ 6 h 24"/>
              <a:gd name="T40" fmla="*/ 3 w 40"/>
              <a:gd name="T41" fmla="*/ 4 h 24"/>
              <a:gd name="T42" fmla="*/ 9 w 40"/>
              <a:gd name="T43" fmla="*/ 0 h 24"/>
              <a:gd name="T44" fmla="*/ 9 w 40"/>
              <a:gd name="T45" fmla="*/ 0 h 24"/>
              <a:gd name="T46" fmla="*/ 11 w 40"/>
              <a:gd name="T47" fmla="*/ 1 h 24"/>
              <a:gd name="T48" fmla="*/ 12 w 40"/>
              <a:gd name="T49" fmla="*/ 1 h 24"/>
              <a:gd name="T50" fmla="*/ 12 w 40"/>
              <a:gd name="T51" fmla="*/ 3 h 24"/>
              <a:gd name="T52" fmla="*/ 14 w 40"/>
              <a:gd name="T53" fmla="*/ 3 h 24"/>
              <a:gd name="T54" fmla="*/ 14 w 40"/>
              <a:gd name="T55" fmla="*/ 3 h 24"/>
              <a:gd name="T56" fmla="*/ 16 w 40"/>
              <a:gd name="T57" fmla="*/ 3 h 24"/>
              <a:gd name="T58" fmla="*/ 17 w 40"/>
              <a:gd name="T59" fmla="*/ 1 h 24"/>
              <a:gd name="T60" fmla="*/ 18 w 40"/>
              <a:gd name="T61" fmla="*/ 0 h 24"/>
              <a:gd name="T62" fmla="*/ 21 w 40"/>
              <a:gd name="T63" fmla="*/ 0 h 24"/>
              <a:gd name="T64" fmla="*/ 21 w 40"/>
              <a:gd name="T65" fmla="*/ 0 h 24"/>
              <a:gd name="T66" fmla="*/ 23 w 40"/>
              <a:gd name="T67" fmla="*/ 1 h 24"/>
              <a:gd name="T68" fmla="*/ 24 w 40"/>
              <a:gd name="T69" fmla="*/ 3 h 24"/>
              <a:gd name="T70" fmla="*/ 27 w 40"/>
              <a:gd name="T71" fmla="*/ 3 h 24"/>
              <a:gd name="T72" fmla="*/ 27 w 40"/>
              <a:gd name="T73" fmla="*/ 3 h 24"/>
              <a:gd name="T74" fmla="*/ 34 w 40"/>
              <a:gd name="T75" fmla="*/ 4 h 24"/>
              <a:gd name="T76" fmla="*/ 39 w 40"/>
              <a:gd name="T77" fmla="*/ 6 h 24"/>
              <a:gd name="T78" fmla="*/ 39 w 40"/>
              <a:gd name="T79" fmla="*/ 6 h 24"/>
              <a:gd name="T80" fmla="*/ 40 w 40"/>
              <a:gd name="T81" fmla="*/ 10 h 24"/>
              <a:gd name="T82" fmla="*/ 40 w 40"/>
              <a:gd name="T83" fmla="*/ 11 h 24"/>
              <a:gd name="T84" fmla="*/ 39 w 40"/>
              <a:gd name="T85" fmla="*/ 14 h 24"/>
              <a:gd name="T86" fmla="*/ 39 w 40"/>
              <a:gd name="T87" fmla="*/ 14 h 24"/>
              <a:gd name="T88" fmla="*/ 38 w 40"/>
              <a:gd name="T89" fmla="*/ 16 h 24"/>
              <a:gd name="T90" fmla="*/ 37 w 40"/>
              <a:gd name="T91" fmla="*/ 20 h 24"/>
              <a:gd name="T92" fmla="*/ 35 w 40"/>
              <a:gd name="T93" fmla="*/ 22 h 24"/>
              <a:gd name="T94" fmla="*/ 33 w 40"/>
              <a:gd name="T9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24">
                <a:moveTo>
                  <a:pt x="33" y="24"/>
                </a:moveTo>
                <a:lnTo>
                  <a:pt x="33" y="24"/>
                </a:lnTo>
                <a:lnTo>
                  <a:pt x="29" y="24"/>
                </a:lnTo>
                <a:lnTo>
                  <a:pt x="25" y="24"/>
                </a:lnTo>
                <a:lnTo>
                  <a:pt x="23" y="22"/>
                </a:lnTo>
                <a:lnTo>
                  <a:pt x="21" y="21"/>
                </a:lnTo>
                <a:lnTo>
                  <a:pt x="21" y="21"/>
                </a:lnTo>
                <a:lnTo>
                  <a:pt x="16" y="22"/>
                </a:lnTo>
                <a:lnTo>
                  <a:pt x="14" y="22"/>
                </a:lnTo>
                <a:lnTo>
                  <a:pt x="12" y="22"/>
                </a:lnTo>
                <a:lnTo>
                  <a:pt x="12" y="22"/>
                </a:lnTo>
                <a:lnTo>
                  <a:pt x="11" y="20"/>
                </a:lnTo>
                <a:lnTo>
                  <a:pt x="8" y="20"/>
                </a:lnTo>
                <a:lnTo>
                  <a:pt x="8" y="20"/>
                </a:lnTo>
                <a:lnTo>
                  <a:pt x="6" y="19"/>
                </a:lnTo>
                <a:lnTo>
                  <a:pt x="2" y="16"/>
                </a:lnTo>
                <a:lnTo>
                  <a:pt x="0" y="12"/>
                </a:lnTo>
                <a:lnTo>
                  <a:pt x="0" y="10"/>
                </a:lnTo>
                <a:lnTo>
                  <a:pt x="0" y="10"/>
                </a:lnTo>
                <a:lnTo>
                  <a:pt x="1" y="6"/>
                </a:lnTo>
                <a:lnTo>
                  <a:pt x="3" y="4"/>
                </a:lnTo>
                <a:lnTo>
                  <a:pt x="9" y="0"/>
                </a:lnTo>
                <a:lnTo>
                  <a:pt x="9" y="0"/>
                </a:lnTo>
                <a:lnTo>
                  <a:pt x="11" y="1"/>
                </a:lnTo>
                <a:lnTo>
                  <a:pt x="12" y="1"/>
                </a:lnTo>
                <a:lnTo>
                  <a:pt x="12" y="3"/>
                </a:lnTo>
                <a:lnTo>
                  <a:pt x="14" y="3"/>
                </a:lnTo>
                <a:lnTo>
                  <a:pt x="14" y="3"/>
                </a:lnTo>
                <a:lnTo>
                  <a:pt x="16" y="3"/>
                </a:lnTo>
                <a:lnTo>
                  <a:pt x="17" y="1"/>
                </a:lnTo>
                <a:lnTo>
                  <a:pt x="18" y="0"/>
                </a:lnTo>
                <a:lnTo>
                  <a:pt x="21" y="0"/>
                </a:lnTo>
                <a:lnTo>
                  <a:pt x="21" y="0"/>
                </a:lnTo>
                <a:lnTo>
                  <a:pt x="23" y="1"/>
                </a:lnTo>
                <a:lnTo>
                  <a:pt x="24" y="3"/>
                </a:lnTo>
                <a:lnTo>
                  <a:pt x="27" y="3"/>
                </a:lnTo>
                <a:lnTo>
                  <a:pt x="27" y="3"/>
                </a:lnTo>
                <a:lnTo>
                  <a:pt x="34" y="4"/>
                </a:lnTo>
                <a:lnTo>
                  <a:pt x="39" y="6"/>
                </a:lnTo>
                <a:lnTo>
                  <a:pt x="39" y="6"/>
                </a:lnTo>
                <a:lnTo>
                  <a:pt x="40" y="10"/>
                </a:lnTo>
                <a:lnTo>
                  <a:pt x="40" y="11"/>
                </a:lnTo>
                <a:lnTo>
                  <a:pt x="39" y="14"/>
                </a:lnTo>
                <a:lnTo>
                  <a:pt x="39" y="14"/>
                </a:lnTo>
                <a:lnTo>
                  <a:pt x="38" y="16"/>
                </a:lnTo>
                <a:lnTo>
                  <a:pt x="37" y="20"/>
                </a:lnTo>
                <a:lnTo>
                  <a:pt x="35" y="22"/>
                </a:lnTo>
                <a:lnTo>
                  <a:pt x="33" y="2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0" name="Freeform 1439"/>
          <p:cNvSpPr>
            <a:spLocks/>
          </p:cNvSpPr>
          <p:nvPr/>
        </p:nvSpPr>
        <p:spPr bwMode="gray">
          <a:xfrm>
            <a:off x="7603645" y="1613090"/>
            <a:ext cx="81135" cy="126808"/>
          </a:xfrm>
          <a:custGeom>
            <a:avLst/>
            <a:gdLst>
              <a:gd name="T0" fmla="*/ 46 w 48"/>
              <a:gd name="T1" fmla="*/ 63 h 74"/>
              <a:gd name="T2" fmla="*/ 41 w 48"/>
              <a:gd name="T3" fmla="*/ 66 h 74"/>
              <a:gd name="T4" fmla="*/ 36 w 48"/>
              <a:gd name="T5" fmla="*/ 68 h 74"/>
              <a:gd name="T6" fmla="*/ 30 w 48"/>
              <a:gd name="T7" fmla="*/ 73 h 74"/>
              <a:gd name="T8" fmla="*/ 28 w 48"/>
              <a:gd name="T9" fmla="*/ 72 h 74"/>
              <a:gd name="T10" fmla="*/ 23 w 48"/>
              <a:gd name="T11" fmla="*/ 69 h 74"/>
              <a:gd name="T12" fmla="*/ 21 w 48"/>
              <a:gd name="T13" fmla="*/ 72 h 74"/>
              <a:gd name="T14" fmla="*/ 17 w 48"/>
              <a:gd name="T15" fmla="*/ 73 h 74"/>
              <a:gd name="T16" fmla="*/ 16 w 48"/>
              <a:gd name="T17" fmla="*/ 72 h 74"/>
              <a:gd name="T18" fmla="*/ 17 w 48"/>
              <a:gd name="T19" fmla="*/ 67 h 74"/>
              <a:gd name="T20" fmla="*/ 15 w 48"/>
              <a:gd name="T21" fmla="*/ 63 h 74"/>
              <a:gd name="T22" fmla="*/ 10 w 48"/>
              <a:gd name="T23" fmla="*/ 57 h 74"/>
              <a:gd name="T24" fmla="*/ 9 w 48"/>
              <a:gd name="T25" fmla="*/ 53 h 74"/>
              <a:gd name="T26" fmla="*/ 12 w 48"/>
              <a:gd name="T27" fmla="*/ 53 h 74"/>
              <a:gd name="T28" fmla="*/ 22 w 48"/>
              <a:gd name="T29" fmla="*/ 52 h 74"/>
              <a:gd name="T30" fmla="*/ 22 w 48"/>
              <a:gd name="T31" fmla="*/ 50 h 74"/>
              <a:gd name="T32" fmla="*/ 20 w 48"/>
              <a:gd name="T33" fmla="*/ 47 h 74"/>
              <a:gd name="T34" fmla="*/ 10 w 48"/>
              <a:gd name="T35" fmla="*/ 45 h 74"/>
              <a:gd name="T36" fmla="*/ 7 w 48"/>
              <a:gd name="T37" fmla="*/ 42 h 74"/>
              <a:gd name="T38" fmla="*/ 0 w 48"/>
              <a:gd name="T39" fmla="*/ 26 h 74"/>
              <a:gd name="T40" fmla="*/ 0 w 48"/>
              <a:gd name="T41" fmla="*/ 24 h 74"/>
              <a:gd name="T42" fmla="*/ 4 w 48"/>
              <a:gd name="T43" fmla="*/ 21 h 74"/>
              <a:gd name="T44" fmla="*/ 4 w 48"/>
              <a:gd name="T45" fmla="*/ 19 h 74"/>
              <a:gd name="T46" fmla="*/ 1 w 48"/>
              <a:gd name="T47" fmla="*/ 11 h 74"/>
              <a:gd name="T48" fmla="*/ 1 w 48"/>
              <a:gd name="T49" fmla="*/ 9 h 74"/>
              <a:gd name="T50" fmla="*/ 3 w 48"/>
              <a:gd name="T51" fmla="*/ 4 h 74"/>
              <a:gd name="T52" fmla="*/ 9 w 48"/>
              <a:gd name="T53" fmla="*/ 0 h 74"/>
              <a:gd name="T54" fmla="*/ 12 w 48"/>
              <a:gd name="T55" fmla="*/ 1 h 74"/>
              <a:gd name="T56" fmla="*/ 20 w 48"/>
              <a:gd name="T57" fmla="*/ 6 h 74"/>
              <a:gd name="T58" fmla="*/ 22 w 48"/>
              <a:gd name="T59" fmla="*/ 9 h 74"/>
              <a:gd name="T60" fmla="*/ 25 w 48"/>
              <a:gd name="T61" fmla="*/ 11 h 74"/>
              <a:gd name="T62" fmla="*/ 28 w 48"/>
              <a:gd name="T63" fmla="*/ 14 h 74"/>
              <a:gd name="T64" fmla="*/ 31 w 48"/>
              <a:gd name="T65" fmla="*/ 18 h 74"/>
              <a:gd name="T66" fmla="*/ 31 w 48"/>
              <a:gd name="T67" fmla="*/ 21 h 74"/>
              <a:gd name="T68" fmla="*/ 32 w 48"/>
              <a:gd name="T69" fmla="*/ 26 h 74"/>
              <a:gd name="T70" fmla="*/ 35 w 48"/>
              <a:gd name="T71" fmla="*/ 26 h 74"/>
              <a:gd name="T72" fmla="*/ 39 w 48"/>
              <a:gd name="T73" fmla="*/ 26 h 74"/>
              <a:gd name="T74" fmla="*/ 44 w 48"/>
              <a:gd name="T75" fmla="*/ 30 h 74"/>
              <a:gd name="T76" fmla="*/ 48 w 48"/>
              <a:gd name="T77" fmla="*/ 35 h 74"/>
              <a:gd name="T78" fmla="*/ 47 w 48"/>
              <a:gd name="T79" fmla="*/ 37 h 74"/>
              <a:gd name="T80" fmla="*/ 41 w 48"/>
              <a:gd name="T81" fmla="*/ 41 h 74"/>
              <a:gd name="T82" fmla="*/ 41 w 48"/>
              <a:gd name="T83" fmla="*/ 43 h 74"/>
              <a:gd name="T84" fmla="*/ 47 w 48"/>
              <a:gd name="T85" fmla="*/ 53 h 74"/>
              <a:gd name="T86" fmla="*/ 47 w 48"/>
              <a:gd name="T87" fmla="*/ 56 h 74"/>
              <a:gd name="T88" fmla="*/ 47 w 48"/>
              <a:gd name="T89"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4">
                <a:moveTo>
                  <a:pt x="46" y="63"/>
                </a:moveTo>
                <a:lnTo>
                  <a:pt x="46" y="63"/>
                </a:lnTo>
                <a:lnTo>
                  <a:pt x="43" y="66"/>
                </a:lnTo>
                <a:lnTo>
                  <a:pt x="41" y="66"/>
                </a:lnTo>
                <a:lnTo>
                  <a:pt x="36" y="68"/>
                </a:lnTo>
                <a:lnTo>
                  <a:pt x="36" y="68"/>
                </a:lnTo>
                <a:lnTo>
                  <a:pt x="32" y="72"/>
                </a:lnTo>
                <a:lnTo>
                  <a:pt x="30" y="73"/>
                </a:lnTo>
                <a:lnTo>
                  <a:pt x="28" y="72"/>
                </a:lnTo>
                <a:lnTo>
                  <a:pt x="28" y="72"/>
                </a:lnTo>
                <a:lnTo>
                  <a:pt x="26" y="69"/>
                </a:lnTo>
                <a:lnTo>
                  <a:pt x="23" y="69"/>
                </a:lnTo>
                <a:lnTo>
                  <a:pt x="23" y="69"/>
                </a:lnTo>
                <a:lnTo>
                  <a:pt x="21" y="72"/>
                </a:lnTo>
                <a:lnTo>
                  <a:pt x="20" y="74"/>
                </a:lnTo>
                <a:lnTo>
                  <a:pt x="17" y="73"/>
                </a:lnTo>
                <a:lnTo>
                  <a:pt x="17" y="73"/>
                </a:lnTo>
                <a:lnTo>
                  <a:pt x="16" y="72"/>
                </a:lnTo>
                <a:lnTo>
                  <a:pt x="17" y="69"/>
                </a:lnTo>
                <a:lnTo>
                  <a:pt x="17" y="67"/>
                </a:lnTo>
                <a:lnTo>
                  <a:pt x="15" y="63"/>
                </a:lnTo>
                <a:lnTo>
                  <a:pt x="15" y="63"/>
                </a:lnTo>
                <a:lnTo>
                  <a:pt x="12" y="59"/>
                </a:lnTo>
                <a:lnTo>
                  <a:pt x="10" y="57"/>
                </a:lnTo>
                <a:lnTo>
                  <a:pt x="7" y="54"/>
                </a:lnTo>
                <a:lnTo>
                  <a:pt x="9" y="53"/>
                </a:lnTo>
                <a:lnTo>
                  <a:pt x="9" y="53"/>
                </a:lnTo>
                <a:lnTo>
                  <a:pt x="12" y="53"/>
                </a:lnTo>
                <a:lnTo>
                  <a:pt x="17" y="53"/>
                </a:lnTo>
                <a:lnTo>
                  <a:pt x="22" y="52"/>
                </a:lnTo>
                <a:lnTo>
                  <a:pt x="22" y="51"/>
                </a:lnTo>
                <a:lnTo>
                  <a:pt x="22" y="50"/>
                </a:lnTo>
                <a:lnTo>
                  <a:pt x="22" y="50"/>
                </a:lnTo>
                <a:lnTo>
                  <a:pt x="20" y="47"/>
                </a:lnTo>
                <a:lnTo>
                  <a:pt x="16" y="46"/>
                </a:lnTo>
                <a:lnTo>
                  <a:pt x="10" y="45"/>
                </a:lnTo>
                <a:lnTo>
                  <a:pt x="10" y="45"/>
                </a:lnTo>
                <a:lnTo>
                  <a:pt x="7" y="42"/>
                </a:lnTo>
                <a:lnTo>
                  <a:pt x="5" y="36"/>
                </a:lnTo>
                <a:lnTo>
                  <a:pt x="0" y="26"/>
                </a:lnTo>
                <a:lnTo>
                  <a:pt x="0" y="26"/>
                </a:lnTo>
                <a:lnTo>
                  <a:pt x="0" y="24"/>
                </a:lnTo>
                <a:lnTo>
                  <a:pt x="3" y="22"/>
                </a:lnTo>
                <a:lnTo>
                  <a:pt x="4" y="21"/>
                </a:lnTo>
                <a:lnTo>
                  <a:pt x="4" y="19"/>
                </a:lnTo>
                <a:lnTo>
                  <a:pt x="4" y="19"/>
                </a:lnTo>
                <a:lnTo>
                  <a:pt x="3" y="14"/>
                </a:lnTo>
                <a:lnTo>
                  <a:pt x="1" y="11"/>
                </a:lnTo>
                <a:lnTo>
                  <a:pt x="1" y="9"/>
                </a:lnTo>
                <a:lnTo>
                  <a:pt x="1" y="9"/>
                </a:lnTo>
                <a:lnTo>
                  <a:pt x="1" y="6"/>
                </a:lnTo>
                <a:lnTo>
                  <a:pt x="3" y="4"/>
                </a:lnTo>
                <a:lnTo>
                  <a:pt x="5" y="1"/>
                </a:lnTo>
                <a:lnTo>
                  <a:pt x="9" y="0"/>
                </a:lnTo>
                <a:lnTo>
                  <a:pt x="9" y="0"/>
                </a:lnTo>
                <a:lnTo>
                  <a:pt x="12" y="1"/>
                </a:lnTo>
                <a:lnTo>
                  <a:pt x="17" y="3"/>
                </a:lnTo>
                <a:lnTo>
                  <a:pt x="20" y="6"/>
                </a:lnTo>
                <a:lnTo>
                  <a:pt x="22" y="9"/>
                </a:lnTo>
                <a:lnTo>
                  <a:pt x="22" y="9"/>
                </a:lnTo>
                <a:lnTo>
                  <a:pt x="23" y="10"/>
                </a:lnTo>
                <a:lnTo>
                  <a:pt x="25" y="11"/>
                </a:lnTo>
                <a:lnTo>
                  <a:pt x="28" y="14"/>
                </a:lnTo>
                <a:lnTo>
                  <a:pt x="28" y="14"/>
                </a:lnTo>
                <a:lnTo>
                  <a:pt x="31" y="15"/>
                </a:lnTo>
                <a:lnTo>
                  <a:pt x="31" y="18"/>
                </a:lnTo>
                <a:lnTo>
                  <a:pt x="31" y="21"/>
                </a:lnTo>
                <a:lnTo>
                  <a:pt x="31" y="21"/>
                </a:lnTo>
                <a:lnTo>
                  <a:pt x="31" y="25"/>
                </a:lnTo>
                <a:lnTo>
                  <a:pt x="32" y="26"/>
                </a:lnTo>
                <a:lnTo>
                  <a:pt x="35" y="26"/>
                </a:lnTo>
                <a:lnTo>
                  <a:pt x="35" y="26"/>
                </a:lnTo>
                <a:lnTo>
                  <a:pt x="37" y="26"/>
                </a:lnTo>
                <a:lnTo>
                  <a:pt x="39" y="26"/>
                </a:lnTo>
                <a:lnTo>
                  <a:pt x="44" y="30"/>
                </a:lnTo>
                <a:lnTo>
                  <a:pt x="44" y="30"/>
                </a:lnTo>
                <a:lnTo>
                  <a:pt x="48" y="34"/>
                </a:lnTo>
                <a:lnTo>
                  <a:pt x="48" y="35"/>
                </a:lnTo>
                <a:lnTo>
                  <a:pt x="47" y="37"/>
                </a:lnTo>
                <a:lnTo>
                  <a:pt x="47" y="37"/>
                </a:lnTo>
                <a:lnTo>
                  <a:pt x="42" y="40"/>
                </a:lnTo>
                <a:lnTo>
                  <a:pt x="41" y="41"/>
                </a:lnTo>
                <a:lnTo>
                  <a:pt x="41" y="43"/>
                </a:lnTo>
                <a:lnTo>
                  <a:pt x="41" y="43"/>
                </a:lnTo>
                <a:lnTo>
                  <a:pt x="44" y="50"/>
                </a:lnTo>
                <a:lnTo>
                  <a:pt x="47" y="53"/>
                </a:lnTo>
                <a:lnTo>
                  <a:pt x="47" y="56"/>
                </a:lnTo>
                <a:lnTo>
                  <a:pt x="47" y="56"/>
                </a:lnTo>
                <a:lnTo>
                  <a:pt x="47" y="59"/>
                </a:lnTo>
                <a:lnTo>
                  <a:pt x="47" y="62"/>
                </a:lnTo>
                <a:lnTo>
                  <a:pt x="46" y="6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1" name="Freeform 1441"/>
          <p:cNvSpPr>
            <a:spLocks/>
          </p:cNvSpPr>
          <p:nvPr/>
        </p:nvSpPr>
        <p:spPr bwMode="gray">
          <a:xfrm>
            <a:off x="7520820" y="1839289"/>
            <a:ext cx="20284" cy="11995"/>
          </a:xfrm>
          <a:custGeom>
            <a:avLst/>
            <a:gdLst>
              <a:gd name="T0" fmla="*/ 12 w 12"/>
              <a:gd name="T1" fmla="*/ 1 h 7"/>
              <a:gd name="T2" fmla="*/ 12 w 12"/>
              <a:gd name="T3" fmla="*/ 1 h 7"/>
              <a:gd name="T4" fmla="*/ 8 w 12"/>
              <a:gd name="T5" fmla="*/ 0 h 7"/>
              <a:gd name="T6" fmla="*/ 5 w 12"/>
              <a:gd name="T7" fmla="*/ 0 h 7"/>
              <a:gd name="T8" fmla="*/ 5 w 12"/>
              <a:gd name="T9" fmla="*/ 0 h 7"/>
              <a:gd name="T10" fmla="*/ 1 w 12"/>
              <a:gd name="T11" fmla="*/ 4 h 7"/>
              <a:gd name="T12" fmla="*/ 0 w 12"/>
              <a:gd name="T13" fmla="*/ 6 h 7"/>
              <a:gd name="T14" fmla="*/ 0 w 12"/>
              <a:gd name="T15" fmla="*/ 6 h 7"/>
              <a:gd name="T16" fmla="*/ 1 w 12"/>
              <a:gd name="T17" fmla="*/ 7 h 7"/>
              <a:gd name="T18" fmla="*/ 1 w 12"/>
              <a:gd name="T19" fmla="*/ 7 h 7"/>
              <a:gd name="T20" fmla="*/ 4 w 12"/>
              <a:gd name="T21" fmla="*/ 6 h 7"/>
              <a:gd name="T22" fmla="*/ 8 w 12"/>
              <a:gd name="T23" fmla="*/ 5 h 7"/>
              <a:gd name="T24" fmla="*/ 12 w 12"/>
              <a:gd name="T25" fmla="*/ 2 h 7"/>
              <a:gd name="T26" fmla="*/ 12 w 12"/>
              <a:gd name="T27" fmla="*/ 2 h 7"/>
              <a:gd name="T28" fmla="*/ 12 w 12"/>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
                <a:moveTo>
                  <a:pt x="12" y="1"/>
                </a:moveTo>
                <a:lnTo>
                  <a:pt x="12" y="1"/>
                </a:lnTo>
                <a:lnTo>
                  <a:pt x="8" y="0"/>
                </a:lnTo>
                <a:lnTo>
                  <a:pt x="5" y="0"/>
                </a:lnTo>
                <a:lnTo>
                  <a:pt x="5" y="0"/>
                </a:lnTo>
                <a:lnTo>
                  <a:pt x="1" y="4"/>
                </a:lnTo>
                <a:lnTo>
                  <a:pt x="0" y="6"/>
                </a:lnTo>
                <a:lnTo>
                  <a:pt x="0" y="6"/>
                </a:lnTo>
                <a:lnTo>
                  <a:pt x="1" y="7"/>
                </a:lnTo>
                <a:lnTo>
                  <a:pt x="1" y="7"/>
                </a:lnTo>
                <a:lnTo>
                  <a:pt x="4" y="6"/>
                </a:lnTo>
                <a:lnTo>
                  <a:pt x="8" y="5"/>
                </a:lnTo>
                <a:lnTo>
                  <a:pt x="12" y="2"/>
                </a:lnTo>
                <a:lnTo>
                  <a:pt x="12" y="2"/>
                </a:lnTo>
                <a:lnTo>
                  <a:pt x="12" y="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2" name="Freeform 1443"/>
          <p:cNvSpPr>
            <a:spLocks/>
          </p:cNvSpPr>
          <p:nvPr/>
        </p:nvSpPr>
        <p:spPr bwMode="gray">
          <a:xfrm>
            <a:off x="7806483" y="1476000"/>
            <a:ext cx="410746" cy="430120"/>
          </a:xfrm>
          <a:custGeom>
            <a:avLst/>
            <a:gdLst>
              <a:gd name="T0" fmla="*/ 241 w 243"/>
              <a:gd name="T1" fmla="*/ 15 h 251"/>
              <a:gd name="T2" fmla="*/ 210 w 243"/>
              <a:gd name="T3" fmla="*/ 17 h 251"/>
              <a:gd name="T4" fmla="*/ 203 w 243"/>
              <a:gd name="T5" fmla="*/ 21 h 251"/>
              <a:gd name="T6" fmla="*/ 200 w 243"/>
              <a:gd name="T7" fmla="*/ 40 h 251"/>
              <a:gd name="T8" fmla="*/ 179 w 243"/>
              <a:gd name="T9" fmla="*/ 40 h 251"/>
              <a:gd name="T10" fmla="*/ 178 w 243"/>
              <a:gd name="T11" fmla="*/ 45 h 251"/>
              <a:gd name="T12" fmla="*/ 162 w 243"/>
              <a:gd name="T13" fmla="*/ 48 h 251"/>
              <a:gd name="T14" fmla="*/ 168 w 243"/>
              <a:gd name="T15" fmla="*/ 53 h 251"/>
              <a:gd name="T16" fmla="*/ 194 w 243"/>
              <a:gd name="T17" fmla="*/ 61 h 251"/>
              <a:gd name="T18" fmla="*/ 182 w 243"/>
              <a:gd name="T19" fmla="*/ 64 h 251"/>
              <a:gd name="T20" fmla="*/ 169 w 243"/>
              <a:gd name="T21" fmla="*/ 68 h 251"/>
              <a:gd name="T22" fmla="*/ 153 w 243"/>
              <a:gd name="T23" fmla="*/ 78 h 251"/>
              <a:gd name="T24" fmla="*/ 177 w 243"/>
              <a:gd name="T25" fmla="*/ 79 h 251"/>
              <a:gd name="T26" fmla="*/ 194 w 243"/>
              <a:gd name="T27" fmla="*/ 94 h 251"/>
              <a:gd name="T28" fmla="*/ 172 w 243"/>
              <a:gd name="T29" fmla="*/ 104 h 251"/>
              <a:gd name="T30" fmla="*/ 184 w 243"/>
              <a:gd name="T31" fmla="*/ 123 h 251"/>
              <a:gd name="T32" fmla="*/ 180 w 243"/>
              <a:gd name="T33" fmla="*/ 133 h 251"/>
              <a:gd name="T34" fmla="*/ 171 w 243"/>
              <a:gd name="T35" fmla="*/ 147 h 251"/>
              <a:gd name="T36" fmla="*/ 151 w 243"/>
              <a:gd name="T37" fmla="*/ 160 h 251"/>
              <a:gd name="T38" fmla="*/ 148 w 243"/>
              <a:gd name="T39" fmla="*/ 182 h 251"/>
              <a:gd name="T40" fmla="*/ 103 w 243"/>
              <a:gd name="T41" fmla="*/ 174 h 251"/>
              <a:gd name="T42" fmla="*/ 100 w 243"/>
              <a:gd name="T43" fmla="*/ 189 h 251"/>
              <a:gd name="T44" fmla="*/ 119 w 243"/>
              <a:gd name="T45" fmla="*/ 189 h 251"/>
              <a:gd name="T46" fmla="*/ 135 w 243"/>
              <a:gd name="T47" fmla="*/ 195 h 251"/>
              <a:gd name="T48" fmla="*/ 146 w 243"/>
              <a:gd name="T49" fmla="*/ 205 h 251"/>
              <a:gd name="T50" fmla="*/ 152 w 243"/>
              <a:gd name="T51" fmla="*/ 221 h 251"/>
              <a:gd name="T52" fmla="*/ 120 w 243"/>
              <a:gd name="T53" fmla="*/ 249 h 251"/>
              <a:gd name="T54" fmla="*/ 100 w 243"/>
              <a:gd name="T55" fmla="*/ 230 h 251"/>
              <a:gd name="T56" fmla="*/ 97 w 243"/>
              <a:gd name="T57" fmla="*/ 235 h 251"/>
              <a:gd name="T58" fmla="*/ 83 w 243"/>
              <a:gd name="T59" fmla="*/ 224 h 251"/>
              <a:gd name="T60" fmla="*/ 68 w 243"/>
              <a:gd name="T61" fmla="*/ 222 h 251"/>
              <a:gd name="T62" fmla="*/ 57 w 243"/>
              <a:gd name="T63" fmla="*/ 228 h 251"/>
              <a:gd name="T64" fmla="*/ 54 w 243"/>
              <a:gd name="T65" fmla="*/ 245 h 251"/>
              <a:gd name="T66" fmla="*/ 41 w 243"/>
              <a:gd name="T67" fmla="*/ 222 h 251"/>
              <a:gd name="T68" fmla="*/ 30 w 243"/>
              <a:gd name="T69" fmla="*/ 219 h 251"/>
              <a:gd name="T70" fmla="*/ 17 w 243"/>
              <a:gd name="T71" fmla="*/ 222 h 251"/>
              <a:gd name="T72" fmla="*/ 8 w 243"/>
              <a:gd name="T73" fmla="*/ 234 h 251"/>
              <a:gd name="T74" fmla="*/ 1 w 243"/>
              <a:gd name="T75" fmla="*/ 219 h 251"/>
              <a:gd name="T76" fmla="*/ 24 w 243"/>
              <a:gd name="T77" fmla="*/ 197 h 251"/>
              <a:gd name="T78" fmla="*/ 28 w 243"/>
              <a:gd name="T79" fmla="*/ 184 h 251"/>
              <a:gd name="T80" fmla="*/ 13 w 243"/>
              <a:gd name="T81" fmla="*/ 162 h 251"/>
              <a:gd name="T82" fmla="*/ 39 w 243"/>
              <a:gd name="T83" fmla="*/ 152 h 251"/>
              <a:gd name="T84" fmla="*/ 68 w 243"/>
              <a:gd name="T85" fmla="*/ 180 h 251"/>
              <a:gd name="T86" fmla="*/ 87 w 243"/>
              <a:gd name="T87" fmla="*/ 158 h 251"/>
              <a:gd name="T88" fmla="*/ 75 w 243"/>
              <a:gd name="T89" fmla="*/ 170 h 251"/>
              <a:gd name="T90" fmla="*/ 54 w 243"/>
              <a:gd name="T91" fmla="*/ 154 h 251"/>
              <a:gd name="T92" fmla="*/ 60 w 243"/>
              <a:gd name="T93" fmla="*/ 133 h 251"/>
              <a:gd name="T94" fmla="*/ 61 w 243"/>
              <a:gd name="T95" fmla="*/ 123 h 251"/>
              <a:gd name="T96" fmla="*/ 43 w 243"/>
              <a:gd name="T97" fmla="*/ 137 h 251"/>
              <a:gd name="T98" fmla="*/ 38 w 243"/>
              <a:gd name="T99" fmla="*/ 131 h 251"/>
              <a:gd name="T100" fmla="*/ 28 w 243"/>
              <a:gd name="T101" fmla="*/ 126 h 251"/>
              <a:gd name="T102" fmla="*/ 32 w 243"/>
              <a:gd name="T103" fmla="*/ 98 h 251"/>
              <a:gd name="T104" fmla="*/ 56 w 243"/>
              <a:gd name="T105" fmla="*/ 80 h 251"/>
              <a:gd name="T106" fmla="*/ 93 w 243"/>
              <a:gd name="T107" fmla="*/ 104 h 251"/>
              <a:gd name="T108" fmla="*/ 83 w 243"/>
              <a:gd name="T109" fmla="*/ 86 h 251"/>
              <a:gd name="T110" fmla="*/ 96 w 243"/>
              <a:gd name="T111" fmla="*/ 80 h 251"/>
              <a:gd name="T112" fmla="*/ 61 w 243"/>
              <a:gd name="T113" fmla="*/ 68 h 251"/>
              <a:gd name="T114" fmla="*/ 75 w 243"/>
              <a:gd name="T115" fmla="*/ 65 h 251"/>
              <a:gd name="T116" fmla="*/ 59 w 243"/>
              <a:gd name="T117" fmla="*/ 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251">
                <a:moveTo>
                  <a:pt x="38" y="0"/>
                </a:moveTo>
                <a:lnTo>
                  <a:pt x="243" y="0"/>
                </a:lnTo>
                <a:lnTo>
                  <a:pt x="243" y="0"/>
                </a:lnTo>
                <a:lnTo>
                  <a:pt x="237" y="6"/>
                </a:lnTo>
                <a:lnTo>
                  <a:pt x="235" y="10"/>
                </a:lnTo>
                <a:lnTo>
                  <a:pt x="233" y="11"/>
                </a:lnTo>
                <a:lnTo>
                  <a:pt x="235" y="11"/>
                </a:lnTo>
                <a:lnTo>
                  <a:pt x="235" y="11"/>
                </a:lnTo>
                <a:lnTo>
                  <a:pt x="238" y="13"/>
                </a:lnTo>
                <a:lnTo>
                  <a:pt x="240" y="14"/>
                </a:lnTo>
                <a:lnTo>
                  <a:pt x="241" y="15"/>
                </a:lnTo>
                <a:lnTo>
                  <a:pt x="241" y="15"/>
                </a:lnTo>
                <a:lnTo>
                  <a:pt x="240" y="17"/>
                </a:lnTo>
                <a:lnTo>
                  <a:pt x="238" y="21"/>
                </a:lnTo>
                <a:lnTo>
                  <a:pt x="236" y="24"/>
                </a:lnTo>
                <a:lnTo>
                  <a:pt x="232" y="25"/>
                </a:lnTo>
                <a:lnTo>
                  <a:pt x="232" y="25"/>
                </a:lnTo>
                <a:lnTo>
                  <a:pt x="225" y="25"/>
                </a:lnTo>
                <a:lnTo>
                  <a:pt x="221" y="25"/>
                </a:lnTo>
                <a:lnTo>
                  <a:pt x="217" y="25"/>
                </a:lnTo>
                <a:lnTo>
                  <a:pt x="217" y="25"/>
                </a:lnTo>
                <a:lnTo>
                  <a:pt x="214" y="21"/>
                </a:lnTo>
                <a:lnTo>
                  <a:pt x="210" y="17"/>
                </a:lnTo>
                <a:lnTo>
                  <a:pt x="210" y="17"/>
                </a:lnTo>
                <a:lnTo>
                  <a:pt x="205" y="14"/>
                </a:lnTo>
                <a:lnTo>
                  <a:pt x="201" y="11"/>
                </a:lnTo>
                <a:lnTo>
                  <a:pt x="201" y="11"/>
                </a:lnTo>
                <a:lnTo>
                  <a:pt x="195" y="14"/>
                </a:lnTo>
                <a:lnTo>
                  <a:pt x="195" y="14"/>
                </a:lnTo>
                <a:lnTo>
                  <a:pt x="194" y="15"/>
                </a:lnTo>
                <a:lnTo>
                  <a:pt x="194" y="16"/>
                </a:lnTo>
                <a:lnTo>
                  <a:pt x="196" y="17"/>
                </a:lnTo>
                <a:lnTo>
                  <a:pt x="196" y="17"/>
                </a:lnTo>
                <a:lnTo>
                  <a:pt x="200" y="17"/>
                </a:lnTo>
                <a:lnTo>
                  <a:pt x="203" y="21"/>
                </a:lnTo>
                <a:lnTo>
                  <a:pt x="203" y="21"/>
                </a:lnTo>
                <a:lnTo>
                  <a:pt x="209" y="30"/>
                </a:lnTo>
                <a:lnTo>
                  <a:pt x="211" y="33"/>
                </a:lnTo>
                <a:lnTo>
                  <a:pt x="212" y="35"/>
                </a:lnTo>
                <a:lnTo>
                  <a:pt x="211" y="36"/>
                </a:lnTo>
                <a:lnTo>
                  <a:pt x="211" y="36"/>
                </a:lnTo>
                <a:lnTo>
                  <a:pt x="210" y="35"/>
                </a:lnTo>
                <a:lnTo>
                  <a:pt x="208" y="33"/>
                </a:lnTo>
                <a:lnTo>
                  <a:pt x="205" y="33"/>
                </a:lnTo>
                <a:lnTo>
                  <a:pt x="203" y="33"/>
                </a:lnTo>
                <a:lnTo>
                  <a:pt x="203" y="33"/>
                </a:lnTo>
                <a:lnTo>
                  <a:pt x="201" y="37"/>
                </a:lnTo>
                <a:lnTo>
                  <a:pt x="200" y="40"/>
                </a:lnTo>
                <a:lnTo>
                  <a:pt x="199" y="41"/>
                </a:lnTo>
                <a:lnTo>
                  <a:pt x="199" y="41"/>
                </a:lnTo>
                <a:lnTo>
                  <a:pt x="195" y="40"/>
                </a:lnTo>
                <a:lnTo>
                  <a:pt x="193" y="40"/>
                </a:lnTo>
                <a:lnTo>
                  <a:pt x="192" y="40"/>
                </a:lnTo>
                <a:lnTo>
                  <a:pt x="192" y="40"/>
                </a:lnTo>
                <a:lnTo>
                  <a:pt x="189" y="43"/>
                </a:lnTo>
                <a:lnTo>
                  <a:pt x="185" y="46"/>
                </a:lnTo>
                <a:lnTo>
                  <a:pt x="185" y="46"/>
                </a:lnTo>
                <a:lnTo>
                  <a:pt x="184" y="45"/>
                </a:lnTo>
                <a:lnTo>
                  <a:pt x="182" y="42"/>
                </a:lnTo>
                <a:lnTo>
                  <a:pt x="179" y="40"/>
                </a:lnTo>
                <a:lnTo>
                  <a:pt x="177" y="37"/>
                </a:lnTo>
                <a:lnTo>
                  <a:pt x="177" y="37"/>
                </a:lnTo>
                <a:lnTo>
                  <a:pt x="168" y="36"/>
                </a:lnTo>
                <a:lnTo>
                  <a:pt x="164" y="36"/>
                </a:lnTo>
                <a:lnTo>
                  <a:pt x="164" y="37"/>
                </a:lnTo>
                <a:lnTo>
                  <a:pt x="164" y="37"/>
                </a:lnTo>
                <a:lnTo>
                  <a:pt x="164" y="37"/>
                </a:lnTo>
                <a:lnTo>
                  <a:pt x="167" y="40"/>
                </a:lnTo>
                <a:lnTo>
                  <a:pt x="172" y="42"/>
                </a:lnTo>
                <a:lnTo>
                  <a:pt x="176" y="43"/>
                </a:lnTo>
                <a:lnTo>
                  <a:pt x="178" y="45"/>
                </a:lnTo>
                <a:lnTo>
                  <a:pt x="178" y="45"/>
                </a:lnTo>
                <a:lnTo>
                  <a:pt x="176" y="47"/>
                </a:lnTo>
                <a:lnTo>
                  <a:pt x="171" y="48"/>
                </a:lnTo>
                <a:lnTo>
                  <a:pt x="171" y="48"/>
                </a:lnTo>
                <a:lnTo>
                  <a:pt x="168" y="47"/>
                </a:lnTo>
                <a:lnTo>
                  <a:pt x="166" y="45"/>
                </a:lnTo>
                <a:lnTo>
                  <a:pt x="164" y="42"/>
                </a:lnTo>
                <a:lnTo>
                  <a:pt x="162" y="42"/>
                </a:lnTo>
                <a:lnTo>
                  <a:pt x="162" y="42"/>
                </a:lnTo>
                <a:lnTo>
                  <a:pt x="162" y="43"/>
                </a:lnTo>
                <a:lnTo>
                  <a:pt x="162" y="45"/>
                </a:lnTo>
                <a:lnTo>
                  <a:pt x="162" y="47"/>
                </a:lnTo>
                <a:lnTo>
                  <a:pt x="162" y="48"/>
                </a:lnTo>
                <a:lnTo>
                  <a:pt x="162" y="48"/>
                </a:lnTo>
                <a:lnTo>
                  <a:pt x="161" y="48"/>
                </a:lnTo>
                <a:lnTo>
                  <a:pt x="160" y="48"/>
                </a:lnTo>
                <a:lnTo>
                  <a:pt x="157" y="47"/>
                </a:lnTo>
                <a:lnTo>
                  <a:pt x="156" y="48"/>
                </a:lnTo>
                <a:lnTo>
                  <a:pt x="156" y="48"/>
                </a:lnTo>
                <a:lnTo>
                  <a:pt x="155" y="49"/>
                </a:lnTo>
                <a:lnTo>
                  <a:pt x="156" y="51"/>
                </a:lnTo>
                <a:lnTo>
                  <a:pt x="157" y="53"/>
                </a:lnTo>
                <a:lnTo>
                  <a:pt x="160" y="53"/>
                </a:lnTo>
                <a:lnTo>
                  <a:pt x="160" y="53"/>
                </a:lnTo>
                <a:lnTo>
                  <a:pt x="168" y="53"/>
                </a:lnTo>
                <a:lnTo>
                  <a:pt x="178" y="53"/>
                </a:lnTo>
                <a:lnTo>
                  <a:pt x="178" y="53"/>
                </a:lnTo>
                <a:lnTo>
                  <a:pt x="182" y="56"/>
                </a:lnTo>
                <a:lnTo>
                  <a:pt x="187" y="57"/>
                </a:lnTo>
                <a:lnTo>
                  <a:pt x="187" y="57"/>
                </a:lnTo>
                <a:lnTo>
                  <a:pt x="195" y="56"/>
                </a:lnTo>
                <a:lnTo>
                  <a:pt x="198" y="56"/>
                </a:lnTo>
                <a:lnTo>
                  <a:pt x="198" y="56"/>
                </a:lnTo>
                <a:lnTo>
                  <a:pt x="198" y="57"/>
                </a:lnTo>
                <a:lnTo>
                  <a:pt x="198" y="57"/>
                </a:lnTo>
                <a:lnTo>
                  <a:pt x="194" y="59"/>
                </a:lnTo>
                <a:lnTo>
                  <a:pt x="194" y="61"/>
                </a:lnTo>
                <a:lnTo>
                  <a:pt x="195" y="63"/>
                </a:lnTo>
                <a:lnTo>
                  <a:pt x="195" y="63"/>
                </a:lnTo>
                <a:lnTo>
                  <a:pt x="199" y="67"/>
                </a:lnTo>
                <a:lnTo>
                  <a:pt x="199" y="68"/>
                </a:lnTo>
                <a:lnTo>
                  <a:pt x="198" y="69"/>
                </a:lnTo>
                <a:lnTo>
                  <a:pt x="198" y="69"/>
                </a:lnTo>
                <a:lnTo>
                  <a:pt x="189" y="69"/>
                </a:lnTo>
                <a:lnTo>
                  <a:pt x="187" y="69"/>
                </a:lnTo>
                <a:lnTo>
                  <a:pt x="184" y="68"/>
                </a:lnTo>
                <a:lnTo>
                  <a:pt x="184" y="68"/>
                </a:lnTo>
                <a:lnTo>
                  <a:pt x="183" y="67"/>
                </a:lnTo>
                <a:lnTo>
                  <a:pt x="182" y="64"/>
                </a:lnTo>
                <a:lnTo>
                  <a:pt x="180" y="62"/>
                </a:lnTo>
                <a:lnTo>
                  <a:pt x="179" y="59"/>
                </a:lnTo>
                <a:lnTo>
                  <a:pt x="179" y="59"/>
                </a:lnTo>
                <a:lnTo>
                  <a:pt x="172" y="59"/>
                </a:lnTo>
                <a:lnTo>
                  <a:pt x="167" y="59"/>
                </a:lnTo>
                <a:lnTo>
                  <a:pt x="167" y="59"/>
                </a:lnTo>
                <a:lnTo>
                  <a:pt x="172" y="62"/>
                </a:lnTo>
                <a:lnTo>
                  <a:pt x="174" y="64"/>
                </a:lnTo>
                <a:lnTo>
                  <a:pt x="176" y="65"/>
                </a:lnTo>
                <a:lnTo>
                  <a:pt x="176" y="65"/>
                </a:lnTo>
                <a:lnTo>
                  <a:pt x="173" y="67"/>
                </a:lnTo>
                <a:lnTo>
                  <a:pt x="169" y="68"/>
                </a:lnTo>
                <a:lnTo>
                  <a:pt x="162" y="69"/>
                </a:lnTo>
                <a:lnTo>
                  <a:pt x="162" y="69"/>
                </a:lnTo>
                <a:lnTo>
                  <a:pt x="156" y="69"/>
                </a:lnTo>
                <a:lnTo>
                  <a:pt x="153" y="69"/>
                </a:lnTo>
                <a:lnTo>
                  <a:pt x="153" y="69"/>
                </a:lnTo>
                <a:lnTo>
                  <a:pt x="153" y="70"/>
                </a:lnTo>
                <a:lnTo>
                  <a:pt x="153" y="70"/>
                </a:lnTo>
                <a:lnTo>
                  <a:pt x="155" y="72"/>
                </a:lnTo>
                <a:lnTo>
                  <a:pt x="155" y="74"/>
                </a:lnTo>
                <a:lnTo>
                  <a:pt x="155" y="74"/>
                </a:lnTo>
                <a:lnTo>
                  <a:pt x="153" y="77"/>
                </a:lnTo>
                <a:lnTo>
                  <a:pt x="153" y="78"/>
                </a:lnTo>
                <a:lnTo>
                  <a:pt x="155" y="78"/>
                </a:lnTo>
                <a:lnTo>
                  <a:pt x="155" y="78"/>
                </a:lnTo>
                <a:lnTo>
                  <a:pt x="160" y="75"/>
                </a:lnTo>
                <a:lnTo>
                  <a:pt x="162" y="74"/>
                </a:lnTo>
                <a:lnTo>
                  <a:pt x="166" y="74"/>
                </a:lnTo>
                <a:lnTo>
                  <a:pt x="166" y="74"/>
                </a:lnTo>
                <a:lnTo>
                  <a:pt x="176" y="73"/>
                </a:lnTo>
                <a:lnTo>
                  <a:pt x="179" y="73"/>
                </a:lnTo>
                <a:lnTo>
                  <a:pt x="180" y="74"/>
                </a:lnTo>
                <a:lnTo>
                  <a:pt x="180" y="74"/>
                </a:lnTo>
                <a:lnTo>
                  <a:pt x="180" y="74"/>
                </a:lnTo>
                <a:lnTo>
                  <a:pt x="177" y="79"/>
                </a:lnTo>
                <a:lnTo>
                  <a:pt x="176" y="80"/>
                </a:lnTo>
                <a:lnTo>
                  <a:pt x="176" y="81"/>
                </a:lnTo>
                <a:lnTo>
                  <a:pt x="176" y="81"/>
                </a:lnTo>
                <a:lnTo>
                  <a:pt x="184" y="81"/>
                </a:lnTo>
                <a:lnTo>
                  <a:pt x="189" y="81"/>
                </a:lnTo>
                <a:lnTo>
                  <a:pt x="192" y="83"/>
                </a:lnTo>
                <a:lnTo>
                  <a:pt x="192" y="83"/>
                </a:lnTo>
                <a:lnTo>
                  <a:pt x="195" y="88"/>
                </a:lnTo>
                <a:lnTo>
                  <a:pt x="196" y="90"/>
                </a:lnTo>
                <a:lnTo>
                  <a:pt x="196" y="91"/>
                </a:lnTo>
                <a:lnTo>
                  <a:pt x="196" y="91"/>
                </a:lnTo>
                <a:lnTo>
                  <a:pt x="194" y="94"/>
                </a:lnTo>
                <a:lnTo>
                  <a:pt x="193" y="96"/>
                </a:lnTo>
                <a:lnTo>
                  <a:pt x="193" y="98"/>
                </a:lnTo>
                <a:lnTo>
                  <a:pt x="193" y="98"/>
                </a:lnTo>
                <a:lnTo>
                  <a:pt x="195" y="101"/>
                </a:lnTo>
                <a:lnTo>
                  <a:pt x="195" y="102"/>
                </a:lnTo>
                <a:lnTo>
                  <a:pt x="194" y="104"/>
                </a:lnTo>
                <a:lnTo>
                  <a:pt x="194" y="104"/>
                </a:lnTo>
                <a:lnTo>
                  <a:pt x="189" y="105"/>
                </a:lnTo>
                <a:lnTo>
                  <a:pt x="184" y="105"/>
                </a:lnTo>
                <a:lnTo>
                  <a:pt x="184" y="105"/>
                </a:lnTo>
                <a:lnTo>
                  <a:pt x="176" y="104"/>
                </a:lnTo>
                <a:lnTo>
                  <a:pt x="172" y="104"/>
                </a:lnTo>
                <a:lnTo>
                  <a:pt x="172" y="105"/>
                </a:lnTo>
                <a:lnTo>
                  <a:pt x="172" y="106"/>
                </a:lnTo>
                <a:lnTo>
                  <a:pt x="172" y="106"/>
                </a:lnTo>
                <a:lnTo>
                  <a:pt x="177" y="109"/>
                </a:lnTo>
                <a:lnTo>
                  <a:pt x="183" y="111"/>
                </a:lnTo>
                <a:lnTo>
                  <a:pt x="183" y="111"/>
                </a:lnTo>
                <a:lnTo>
                  <a:pt x="185" y="114"/>
                </a:lnTo>
                <a:lnTo>
                  <a:pt x="188" y="115"/>
                </a:lnTo>
                <a:lnTo>
                  <a:pt x="189" y="117"/>
                </a:lnTo>
                <a:lnTo>
                  <a:pt x="188" y="118"/>
                </a:lnTo>
                <a:lnTo>
                  <a:pt x="188" y="118"/>
                </a:lnTo>
                <a:lnTo>
                  <a:pt x="184" y="123"/>
                </a:lnTo>
                <a:lnTo>
                  <a:pt x="183" y="126"/>
                </a:lnTo>
                <a:lnTo>
                  <a:pt x="182" y="127"/>
                </a:lnTo>
                <a:lnTo>
                  <a:pt x="182" y="127"/>
                </a:lnTo>
                <a:lnTo>
                  <a:pt x="174" y="126"/>
                </a:lnTo>
                <a:lnTo>
                  <a:pt x="171" y="126"/>
                </a:lnTo>
                <a:lnTo>
                  <a:pt x="169" y="127"/>
                </a:lnTo>
                <a:lnTo>
                  <a:pt x="169" y="127"/>
                </a:lnTo>
                <a:lnTo>
                  <a:pt x="172" y="131"/>
                </a:lnTo>
                <a:lnTo>
                  <a:pt x="174" y="133"/>
                </a:lnTo>
                <a:lnTo>
                  <a:pt x="177" y="134"/>
                </a:lnTo>
                <a:lnTo>
                  <a:pt x="177" y="134"/>
                </a:lnTo>
                <a:lnTo>
                  <a:pt x="180" y="133"/>
                </a:lnTo>
                <a:lnTo>
                  <a:pt x="182" y="134"/>
                </a:lnTo>
                <a:lnTo>
                  <a:pt x="182" y="136"/>
                </a:lnTo>
                <a:lnTo>
                  <a:pt x="182" y="136"/>
                </a:lnTo>
                <a:lnTo>
                  <a:pt x="180" y="141"/>
                </a:lnTo>
                <a:lnTo>
                  <a:pt x="180" y="143"/>
                </a:lnTo>
                <a:lnTo>
                  <a:pt x="179" y="143"/>
                </a:lnTo>
                <a:lnTo>
                  <a:pt x="179" y="143"/>
                </a:lnTo>
                <a:lnTo>
                  <a:pt x="177" y="142"/>
                </a:lnTo>
                <a:lnTo>
                  <a:pt x="176" y="142"/>
                </a:lnTo>
                <a:lnTo>
                  <a:pt x="174" y="142"/>
                </a:lnTo>
                <a:lnTo>
                  <a:pt x="174" y="142"/>
                </a:lnTo>
                <a:lnTo>
                  <a:pt x="171" y="147"/>
                </a:lnTo>
                <a:lnTo>
                  <a:pt x="169" y="148"/>
                </a:lnTo>
                <a:lnTo>
                  <a:pt x="167" y="149"/>
                </a:lnTo>
                <a:lnTo>
                  <a:pt x="167" y="149"/>
                </a:lnTo>
                <a:lnTo>
                  <a:pt x="157" y="146"/>
                </a:lnTo>
                <a:lnTo>
                  <a:pt x="151" y="144"/>
                </a:lnTo>
                <a:lnTo>
                  <a:pt x="148" y="143"/>
                </a:lnTo>
                <a:lnTo>
                  <a:pt x="148" y="143"/>
                </a:lnTo>
                <a:lnTo>
                  <a:pt x="148" y="148"/>
                </a:lnTo>
                <a:lnTo>
                  <a:pt x="150" y="154"/>
                </a:lnTo>
                <a:lnTo>
                  <a:pt x="150" y="154"/>
                </a:lnTo>
                <a:lnTo>
                  <a:pt x="151" y="157"/>
                </a:lnTo>
                <a:lnTo>
                  <a:pt x="151" y="160"/>
                </a:lnTo>
                <a:lnTo>
                  <a:pt x="152" y="163"/>
                </a:lnTo>
                <a:lnTo>
                  <a:pt x="152" y="164"/>
                </a:lnTo>
                <a:lnTo>
                  <a:pt x="152" y="164"/>
                </a:lnTo>
                <a:lnTo>
                  <a:pt x="153" y="165"/>
                </a:lnTo>
                <a:lnTo>
                  <a:pt x="153" y="166"/>
                </a:lnTo>
                <a:lnTo>
                  <a:pt x="153" y="168"/>
                </a:lnTo>
                <a:lnTo>
                  <a:pt x="153" y="168"/>
                </a:lnTo>
                <a:lnTo>
                  <a:pt x="152" y="170"/>
                </a:lnTo>
                <a:lnTo>
                  <a:pt x="152" y="173"/>
                </a:lnTo>
                <a:lnTo>
                  <a:pt x="152" y="173"/>
                </a:lnTo>
                <a:lnTo>
                  <a:pt x="151" y="179"/>
                </a:lnTo>
                <a:lnTo>
                  <a:pt x="148" y="182"/>
                </a:lnTo>
                <a:lnTo>
                  <a:pt x="146" y="184"/>
                </a:lnTo>
                <a:lnTo>
                  <a:pt x="146" y="184"/>
                </a:lnTo>
                <a:lnTo>
                  <a:pt x="136" y="186"/>
                </a:lnTo>
                <a:lnTo>
                  <a:pt x="136" y="186"/>
                </a:lnTo>
                <a:lnTo>
                  <a:pt x="126" y="186"/>
                </a:lnTo>
                <a:lnTo>
                  <a:pt x="119" y="186"/>
                </a:lnTo>
                <a:lnTo>
                  <a:pt x="115" y="185"/>
                </a:lnTo>
                <a:lnTo>
                  <a:pt x="115" y="185"/>
                </a:lnTo>
                <a:lnTo>
                  <a:pt x="108" y="178"/>
                </a:lnTo>
                <a:lnTo>
                  <a:pt x="104" y="175"/>
                </a:lnTo>
                <a:lnTo>
                  <a:pt x="103" y="174"/>
                </a:lnTo>
                <a:lnTo>
                  <a:pt x="103" y="174"/>
                </a:lnTo>
                <a:lnTo>
                  <a:pt x="103" y="174"/>
                </a:lnTo>
                <a:lnTo>
                  <a:pt x="100" y="176"/>
                </a:lnTo>
                <a:lnTo>
                  <a:pt x="100" y="176"/>
                </a:lnTo>
                <a:lnTo>
                  <a:pt x="103" y="178"/>
                </a:lnTo>
                <a:lnTo>
                  <a:pt x="103" y="178"/>
                </a:lnTo>
                <a:lnTo>
                  <a:pt x="104" y="180"/>
                </a:lnTo>
                <a:lnTo>
                  <a:pt x="107" y="182"/>
                </a:lnTo>
                <a:lnTo>
                  <a:pt x="107" y="185"/>
                </a:lnTo>
                <a:lnTo>
                  <a:pt x="107" y="185"/>
                </a:lnTo>
                <a:lnTo>
                  <a:pt x="104" y="187"/>
                </a:lnTo>
                <a:lnTo>
                  <a:pt x="100" y="189"/>
                </a:lnTo>
                <a:lnTo>
                  <a:pt x="100" y="189"/>
                </a:lnTo>
                <a:lnTo>
                  <a:pt x="99" y="190"/>
                </a:lnTo>
                <a:lnTo>
                  <a:pt x="99" y="194"/>
                </a:lnTo>
                <a:lnTo>
                  <a:pt x="99" y="197"/>
                </a:lnTo>
                <a:lnTo>
                  <a:pt x="99" y="198"/>
                </a:lnTo>
                <a:lnTo>
                  <a:pt x="100" y="198"/>
                </a:lnTo>
                <a:lnTo>
                  <a:pt x="100" y="198"/>
                </a:lnTo>
                <a:lnTo>
                  <a:pt x="107" y="192"/>
                </a:lnTo>
                <a:lnTo>
                  <a:pt x="110" y="189"/>
                </a:lnTo>
                <a:lnTo>
                  <a:pt x="113" y="187"/>
                </a:lnTo>
                <a:lnTo>
                  <a:pt x="113" y="187"/>
                </a:lnTo>
                <a:lnTo>
                  <a:pt x="118" y="189"/>
                </a:lnTo>
                <a:lnTo>
                  <a:pt x="119" y="189"/>
                </a:lnTo>
                <a:lnTo>
                  <a:pt x="119" y="191"/>
                </a:lnTo>
                <a:lnTo>
                  <a:pt x="119" y="191"/>
                </a:lnTo>
                <a:lnTo>
                  <a:pt x="119" y="194"/>
                </a:lnTo>
                <a:lnTo>
                  <a:pt x="118" y="196"/>
                </a:lnTo>
                <a:lnTo>
                  <a:pt x="118" y="197"/>
                </a:lnTo>
                <a:lnTo>
                  <a:pt x="120" y="196"/>
                </a:lnTo>
                <a:lnTo>
                  <a:pt x="120" y="196"/>
                </a:lnTo>
                <a:lnTo>
                  <a:pt x="126" y="194"/>
                </a:lnTo>
                <a:lnTo>
                  <a:pt x="131" y="192"/>
                </a:lnTo>
                <a:lnTo>
                  <a:pt x="131" y="192"/>
                </a:lnTo>
                <a:lnTo>
                  <a:pt x="134" y="192"/>
                </a:lnTo>
                <a:lnTo>
                  <a:pt x="135" y="195"/>
                </a:lnTo>
                <a:lnTo>
                  <a:pt x="136" y="197"/>
                </a:lnTo>
                <a:lnTo>
                  <a:pt x="136" y="198"/>
                </a:lnTo>
                <a:lnTo>
                  <a:pt x="136" y="198"/>
                </a:lnTo>
                <a:lnTo>
                  <a:pt x="132" y="201"/>
                </a:lnTo>
                <a:lnTo>
                  <a:pt x="132" y="203"/>
                </a:lnTo>
                <a:lnTo>
                  <a:pt x="134" y="205"/>
                </a:lnTo>
                <a:lnTo>
                  <a:pt x="134" y="205"/>
                </a:lnTo>
                <a:lnTo>
                  <a:pt x="137" y="207"/>
                </a:lnTo>
                <a:lnTo>
                  <a:pt x="139" y="208"/>
                </a:lnTo>
                <a:lnTo>
                  <a:pt x="141" y="208"/>
                </a:lnTo>
                <a:lnTo>
                  <a:pt x="141" y="208"/>
                </a:lnTo>
                <a:lnTo>
                  <a:pt x="146" y="205"/>
                </a:lnTo>
                <a:lnTo>
                  <a:pt x="150" y="203"/>
                </a:lnTo>
                <a:lnTo>
                  <a:pt x="152" y="205"/>
                </a:lnTo>
                <a:lnTo>
                  <a:pt x="152" y="205"/>
                </a:lnTo>
                <a:lnTo>
                  <a:pt x="153" y="208"/>
                </a:lnTo>
                <a:lnTo>
                  <a:pt x="153" y="212"/>
                </a:lnTo>
                <a:lnTo>
                  <a:pt x="153" y="212"/>
                </a:lnTo>
                <a:lnTo>
                  <a:pt x="155" y="214"/>
                </a:lnTo>
                <a:lnTo>
                  <a:pt x="156" y="216"/>
                </a:lnTo>
                <a:lnTo>
                  <a:pt x="157" y="218"/>
                </a:lnTo>
                <a:lnTo>
                  <a:pt x="155" y="219"/>
                </a:lnTo>
                <a:lnTo>
                  <a:pt x="155" y="219"/>
                </a:lnTo>
                <a:lnTo>
                  <a:pt x="152" y="221"/>
                </a:lnTo>
                <a:lnTo>
                  <a:pt x="150" y="224"/>
                </a:lnTo>
                <a:lnTo>
                  <a:pt x="148" y="229"/>
                </a:lnTo>
                <a:lnTo>
                  <a:pt x="148" y="229"/>
                </a:lnTo>
                <a:lnTo>
                  <a:pt x="147" y="234"/>
                </a:lnTo>
                <a:lnTo>
                  <a:pt x="147" y="237"/>
                </a:lnTo>
                <a:lnTo>
                  <a:pt x="145" y="239"/>
                </a:lnTo>
                <a:lnTo>
                  <a:pt x="145" y="239"/>
                </a:lnTo>
                <a:lnTo>
                  <a:pt x="136" y="246"/>
                </a:lnTo>
                <a:lnTo>
                  <a:pt x="130" y="250"/>
                </a:lnTo>
                <a:lnTo>
                  <a:pt x="126" y="251"/>
                </a:lnTo>
                <a:lnTo>
                  <a:pt x="126" y="251"/>
                </a:lnTo>
                <a:lnTo>
                  <a:pt x="120" y="249"/>
                </a:lnTo>
                <a:lnTo>
                  <a:pt x="113" y="246"/>
                </a:lnTo>
                <a:lnTo>
                  <a:pt x="113" y="246"/>
                </a:lnTo>
                <a:lnTo>
                  <a:pt x="112" y="244"/>
                </a:lnTo>
                <a:lnTo>
                  <a:pt x="113" y="240"/>
                </a:lnTo>
                <a:lnTo>
                  <a:pt x="113" y="237"/>
                </a:lnTo>
                <a:lnTo>
                  <a:pt x="113" y="234"/>
                </a:lnTo>
                <a:lnTo>
                  <a:pt x="113" y="234"/>
                </a:lnTo>
                <a:lnTo>
                  <a:pt x="110" y="230"/>
                </a:lnTo>
                <a:lnTo>
                  <a:pt x="107" y="229"/>
                </a:lnTo>
                <a:lnTo>
                  <a:pt x="107" y="229"/>
                </a:lnTo>
                <a:lnTo>
                  <a:pt x="103" y="230"/>
                </a:lnTo>
                <a:lnTo>
                  <a:pt x="100" y="230"/>
                </a:lnTo>
                <a:lnTo>
                  <a:pt x="99" y="228"/>
                </a:lnTo>
                <a:lnTo>
                  <a:pt x="99" y="228"/>
                </a:lnTo>
                <a:lnTo>
                  <a:pt x="98" y="226"/>
                </a:lnTo>
                <a:lnTo>
                  <a:pt x="97" y="222"/>
                </a:lnTo>
                <a:lnTo>
                  <a:pt x="96" y="219"/>
                </a:lnTo>
                <a:lnTo>
                  <a:pt x="93" y="219"/>
                </a:lnTo>
                <a:lnTo>
                  <a:pt x="93" y="219"/>
                </a:lnTo>
                <a:lnTo>
                  <a:pt x="93" y="221"/>
                </a:lnTo>
                <a:lnTo>
                  <a:pt x="93" y="222"/>
                </a:lnTo>
                <a:lnTo>
                  <a:pt x="94" y="228"/>
                </a:lnTo>
                <a:lnTo>
                  <a:pt x="97" y="233"/>
                </a:lnTo>
                <a:lnTo>
                  <a:pt x="97" y="235"/>
                </a:lnTo>
                <a:lnTo>
                  <a:pt x="97" y="235"/>
                </a:lnTo>
                <a:lnTo>
                  <a:pt x="97" y="235"/>
                </a:lnTo>
                <a:lnTo>
                  <a:pt x="92" y="237"/>
                </a:lnTo>
                <a:lnTo>
                  <a:pt x="89" y="237"/>
                </a:lnTo>
                <a:lnTo>
                  <a:pt x="87" y="235"/>
                </a:lnTo>
                <a:lnTo>
                  <a:pt x="87" y="235"/>
                </a:lnTo>
                <a:lnTo>
                  <a:pt x="86" y="233"/>
                </a:lnTo>
                <a:lnTo>
                  <a:pt x="86" y="228"/>
                </a:lnTo>
                <a:lnTo>
                  <a:pt x="84" y="224"/>
                </a:lnTo>
                <a:lnTo>
                  <a:pt x="84" y="224"/>
                </a:lnTo>
                <a:lnTo>
                  <a:pt x="83" y="224"/>
                </a:lnTo>
                <a:lnTo>
                  <a:pt x="83" y="224"/>
                </a:lnTo>
                <a:lnTo>
                  <a:pt x="82" y="226"/>
                </a:lnTo>
                <a:lnTo>
                  <a:pt x="82" y="228"/>
                </a:lnTo>
                <a:lnTo>
                  <a:pt x="81" y="232"/>
                </a:lnTo>
                <a:lnTo>
                  <a:pt x="80" y="233"/>
                </a:lnTo>
                <a:lnTo>
                  <a:pt x="80" y="233"/>
                </a:lnTo>
                <a:lnTo>
                  <a:pt x="75" y="233"/>
                </a:lnTo>
                <a:lnTo>
                  <a:pt x="73" y="232"/>
                </a:lnTo>
                <a:lnTo>
                  <a:pt x="72" y="230"/>
                </a:lnTo>
                <a:lnTo>
                  <a:pt x="72" y="230"/>
                </a:lnTo>
                <a:lnTo>
                  <a:pt x="71" y="224"/>
                </a:lnTo>
                <a:lnTo>
                  <a:pt x="68" y="222"/>
                </a:lnTo>
                <a:lnTo>
                  <a:pt x="68" y="222"/>
                </a:lnTo>
                <a:lnTo>
                  <a:pt x="67" y="222"/>
                </a:lnTo>
                <a:lnTo>
                  <a:pt x="67" y="222"/>
                </a:lnTo>
                <a:lnTo>
                  <a:pt x="67" y="224"/>
                </a:lnTo>
                <a:lnTo>
                  <a:pt x="66" y="228"/>
                </a:lnTo>
                <a:lnTo>
                  <a:pt x="66" y="230"/>
                </a:lnTo>
                <a:lnTo>
                  <a:pt x="65" y="232"/>
                </a:lnTo>
                <a:lnTo>
                  <a:pt x="65" y="232"/>
                </a:lnTo>
                <a:lnTo>
                  <a:pt x="64" y="230"/>
                </a:lnTo>
                <a:lnTo>
                  <a:pt x="61" y="229"/>
                </a:lnTo>
                <a:lnTo>
                  <a:pt x="60" y="228"/>
                </a:lnTo>
                <a:lnTo>
                  <a:pt x="57" y="228"/>
                </a:lnTo>
                <a:lnTo>
                  <a:pt x="57" y="228"/>
                </a:lnTo>
                <a:lnTo>
                  <a:pt x="56" y="230"/>
                </a:lnTo>
                <a:lnTo>
                  <a:pt x="56" y="233"/>
                </a:lnTo>
                <a:lnTo>
                  <a:pt x="56" y="235"/>
                </a:lnTo>
                <a:lnTo>
                  <a:pt x="57" y="237"/>
                </a:lnTo>
                <a:lnTo>
                  <a:pt x="57" y="237"/>
                </a:lnTo>
                <a:lnTo>
                  <a:pt x="61" y="238"/>
                </a:lnTo>
                <a:lnTo>
                  <a:pt x="62" y="239"/>
                </a:lnTo>
                <a:lnTo>
                  <a:pt x="62" y="242"/>
                </a:lnTo>
                <a:lnTo>
                  <a:pt x="62" y="242"/>
                </a:lnTo>
                <a:lnTo>
                  <a:pt x="59" y="245"/>
                </a:lnTo>
                <a:lnTo>
                  <a:pt x="57" y="245"/>
                </a:lnTo>
                <a:lnTo>
                  <a:pt x="54" y="245"/>
                </a:lnTo>
                <a:lnTo>
                  <a:pt x="54" y="245"/>
                </a:lnTo>
                <a:lnTo>
                  <a:pt x="50" y="243"/>
                </a:lnTo>
                <a:lnTo>
                  <a:pt x="45" y="240"/>
                </a:lnTo>
                <a:lnTo>
                  <a:pt x="45" y="240"/>
                </a:lnTo>
                <a:lnTo>
                  <a:pt x="44" y="239"/>
                </a:lnTo>
                <a:lnTo>
                  <a:pt x="43" y="237"/>
                </a:lnTo>
                <a:lnTo>
                  <a:pt x="43" y="232"/>
                </a:lnTo>
                <a:lnTo>
                  <a:pt x="43" y="232"/>
                </a:lnTo>
                <a:lnTo>
                  <a:pt x="43" y="226"/>
                </a:lnTo>
                <a:lnTo>
                  <a:pt x="41" y="223"/>
                </a:lnTo>
                <a:lnTo>
                  <a:pt x="41" y="222"/>
                </a:lnTo>
                <a:lnTo>
                  <a:pt x="41" y="222"/>
                </a:lnTo>
                <a:lnTo>
                  <a:pt x="39" y="229"/>
                </a:lnTo>
                <a:lnTo>
                  <a:pt x="38" y="234"/>
                </a:lnTo>
                <a:lnTo>
                  <a:pt x="36" y="237"/>
                </a:lnTo>
                <a:lnTo>
                  <a:pt x="36" y="237"/>
                </a:lnTo>
                <a:lnTo>
                  <a:pt x="33" y="234"/>
                </a:lnTo>
                <a:lnTo>
                  <a:pt x="32" y="233"/>
                </a:lnTo>
                <a:lnTo>
                  <a:pt x="30" y="230"/>
                </a:lnTo>
                <a:lnTo>
                  <a:pt x="30" y="230"/>
                </a:lnTo>
                <a:lnTo>
                  <a:pt x="32" y="223"/>
                </a:lnTo>
                <a:lnTo>
                  <a:pt x="32" y="221"/>
                </a:lnTo>
                <a:lnTo>
                  <a:pt x="30" y="219"/>
                </a:lnTo>
                <a:lnTo>
                  <a:pt x="30" y="219"/>
                </a:lnTo>
                <a:lnTo>
                  <a:pt x="29" y="223"/>
                </a:lnTo>
                <a:lnTo>
                  <a:pt x="28" y="228"/>
                </a:lnTo>
                <a:lnTo>
                  <a:pt x="27" y="234"/>
                </a:lnTo>
                <a:lnTo>
                  <a:pt x="25" y="235"/>
                </a:lnTo>
                <a:lnTo>
                  <a:pt x="24" y="237"/>
                </a:lnTo>
                <a:lnTo>
                  <a:pt x="24" y="237"/>
                </a:lnTo>
                <a:lnTo>
                  <a:pt x="22" y="237"/>
                </a:lnTo>
                <a:lnTo>
                  <a:pt x="19" y="234"/>
                </a:lnTo>
                <a:lnTo>
                  <a:pt x="17" y="233"/>
                </a:lnTo>
                <a:lnTo>
                  <a:pt x="17" y="229"/>
                </a:lnTo>
                <a:lnTo>
                  <a:pt x="17" y="229"/>
                </a:lnTo>
                <a:lnTo>
                  <a:pt x="17" y="222"/>
                </a:lnTo>
                <a:lnTo>
                  <a:pt x="16" y="218"/>
                </a:lnTo>
                <a:lnTo>
                  <a:pt x="14" y="218"/>
                </a:lnTo>
                <a:lnTo>
                  <a:pt x="13" y="218"/>
                </a:lnTo>
                <a:lnTo>
                  <a:pt x="13" y="218"/>
                </a:lnTo>
                <a:lnTo>
                  <a:pt x="11" y="219"/>
                </a:lnTo>
                <a:lnTo>
                  <a:pt x="11" y="222"/>
                </a:lnTo>
                <a:lnTo>
                  <a:pt x="11" y="223"/>
                </a:lnTo>
                <a:lnTo>
                  <a:pt x="11" y="226"/>
                </a:lnTo>
                <a:lnTo>
                  <a:pt x="11" y="226"/>
                </a:lnTo>
                <a:lnTo>
                  <a:pt x="9" y="227"/>
                </a:lnTo>
                <a:lnTo>
                  <a:pt x="9" y="230"/>
                </a:lnTo>
                <a:lnTo>
                  <a:pt x="8" y="234"/>
                </a:lnTo>
                <a:lnTo>
                  <a:pt x="8" y="234"/>
                </a:lnTo>
                <a:lnTo>
                  <a:pt x="7" y="234"/>
                </a:lnTo>
                <a:lnTo>
                  <a:pt x="7" y="234"/>
                </a:lnTo>
                <a:lnTo>
                  <a:pt x="6" y="234"/>
                </a:lnTo>
                <a:lnTo>
                  <a:pt x="4" y="233"/>
                </a:lnTo>
                <a:lnTo>
                  <a:pt x="2" y="229"/>
                </a:lnTo>
                <a:lnTo>
                  <a:pt x="2" y="229"/>
                </a:lnTo>
                <a:lnTo>
                  <a:pt x="1" y="227"/>
                </a:lnTo>
                <a:lnTo>
                  <a:pt x="1" y="224"/>
                </a:lnTo>
                <a:lnTo>
                  <a:pt x="1" y="222"/>
                </a:lnTo>
                <a:lnTo>
                  <a:pt x="1" y="219"/>
                </a:lnTo>
                <a:lnTo>
                  <a:pt x="1" y="219"/>
                </a:lnTo>
                <a:lnTo>
                  <a:pt x="0" y="213"/>
                </a:lnTo>
                <a:lnTo>
                  <a:pt x="1" y="211"/>
                </a:lnTo>
                <a:lnTo>
                  <a:pt x="1" y="210"/>
                </a:lnTo>
                <a:lnTo>
                  <a:pt x="1" y="210"/>
                </a:lnTo>
                <a:lnTo>
                  <a:pt x="8" y="203"/>
                </a:lnTo>
                <a:lnTo>
                  <a:pt x="13" y="200"/>
                </a:lnTo>
                <a:lnTo>
                  <a:pt x="17" y="197"/>
                </a:lnTo>
                <a:lnTo>
                  <a:pt x="17" y="197"/>
                </a:lnTo>
                <a:lnTo>
                  <a:pt x="19" y="197"/>
                </a:lnTo>
                <a:lnTo>
                  <a:pt x="20" y="198"/>
                </a:lnTo>
                <a:lnTo>
                  <a:pt x="23" y="198"/>
                </a:lnTo>
                <a:lnTo>
                  <a:pt x="24" y="197"/>
                </a:lnTo>
                <a:lnTo>
                  <a:pt x="24" y="197"/>
                </a:lnTo>
                <a:lnTo>
                  <a:pt x="29" y="194"/>
                </a:lnTo>
                <a:lnTo>
                  <a:pt x="30" y="191"/>
                </a:lnTo>
                <a:lnTo>
                  <a:pt x="29" y="189"/>
                </a:lnTo>
                <a:lnTo>
                  <a:pt x="29" y="189"/>
                </a:lnTo>
                <a:lnTo>
                  <a:pt x="29" y="186"/>
                </a:lnTo>
                <a:lnTo>
                  <a:pt x="30" y="185"/>
                </a:lnTo>
                <a:lnTo>
                  <a:pt x="32" y="184"/>
                </a:lnTo>
                <a:lnTo>
                  <a:pt x="32" y="182"/>
                </a:lnTo>
                <a:lnTo>
                  <a:pt x="32" y="182"/>
                </a:lnTo>
                <a:lnTo>
                  <a:pt x="29" y="182"/>
                </a:lnTo>
                <a:lnTo>
                  <a:pt x="28" y="184"/>
                </a:lnTo>
                <a:lnTo>
                  <a:pt x="25" y="185"/>
                </a:lnTo>
                <a:lnTo>
                  <a:pt x="24" y="184"/>
                </a:lnTo>
                <a:lnTo>
                  <a:pt x="24" y="184"/>
                </a:lnTo>
                <a:lnTo>
                  <a:pt x="23" y="181"/>
                </a:lnTo>
                <a:lnTo>
                  <a:pt x="23" y="179"/>
                </a:lnTo>
                <a:lnTo>
                  <a:pt x="23" y="176"/>
                </a:lnTo>
                <a:lnTo>
                  <a:pt x="22" y="174"/>
                </a:lnTo>
                <a:lnTo>
                  <a:pt x="22" y="174"/>
                </a:lnTo>
                <a:lnTo>
                  <a:pt x="17" y="168"/>
                </a:lnTo>
                <a:lnTo>
                  <a:pt x="14" y="165"/>
                </a:lnTo>
                <a:lnTo>
                  <a:pt x="13" y="162"/>
                </a:lnTo>
                <a:lnTo>
                  <a:pt x="13" y="162"/>
                </a:lnTo>
                <a:lnTo>
                  <a:pt x="13" y="157"/>
                </a:lnTo>
                <a:lnTo>
                  <a:pt x="14" y="154"/>
                </a:lnTo>
                <a:lnTo>
                  <a:pt x="16" y="153"/>
                </a:lnTo>
                <a:lnTo>
                  <a:pt x="16" y="153"/>
                </a:lnTo>
                <a:lnTo>
                  <a:pt x="19" y="152"/>
                </a:lnTo>
                <a:lnTo>
                  <a:pt x="20" y="150"/>
                </a:lnTo>
                <a:lnTo>
                  <a:pt x="23" y="149"/>
                </a:lnTo>
                <a:lnTo>
                  <a:pt x="23" y="149"/>
                </a:lnTo>
                <a:lnTo>
                  <a:pt x="32" y="149"/>
                </a:lnTo>
                <a:lnTo>
                  <a:pt x="36" y="149"/>
                </a:lnTo>
                <a:lnTo>
                  <a:pt x="39" y="152"/>
                </a:lnTo>
                <a:lnTo>
                  <a:pt x="39" y="152"/>
                </a:lnTo>
                <a:lnTo>
                  <a:pt x="44" y="162"/>
                </a:lnTo>
                <a:lnTo>
                  <a:pt x="46" y="166"/>
                </a:lnTo>
                <a:lnTo>
                  <a:pt x="48" y="170"/>
                </a:lnTo>
                <a:lnTo>
                  <a:pt x="48" y="170"/>
                </a:lnTo>
                <a:lnTo>
                  <a:pt x="48" y="173"/>
                </a:lnTo>
                <a:lnTo>
                  <a:pt x="52" y="176"/>
                </a:lnTo>
                <a:lnTo>
                  <a:pt x="52" y="176"/>
                </a:lnTo>
                <a:lnTo>
                  <a:pt x="62" y="181"/>
                </a:lnTo>
                <a:lnTo>
                  <a:pt x="66" y="182"/>
                </a:lnTo>
                <a:lnTo>
                  <a:pt x="67" y="182"/>
                </a:lnTo>
                <a:lnTo>
                  <a:pt x="67" y="182"/>
                </a:lnTo>
                <a:lnTo>
                  <a:pt x="68" y="180"/>
                </a:lnTo>
                <a:lnTo>
                  <a:pt x="70" y="179"/>
                </a:lnTo>
                <a:lnTo>
                  <a:pt x="72" y="179"/>
                </a:lnTo>
                <a:lnTo>
                  <a:pt x="72" y="179"/>
                </a:lnTo>
                <a:lnTo>
                  <a:pt x="76" y="180"/>
                </a:lnTo>
                <a:lnTo>
                  <a:pt x="77" y="180"/>
                </a:lnTo>
                <a:lnTo>
                  <a:pt x="78" y="179"/>
                </a:lnTo>
                <a:lnTo>
                  <a:pt x="78" y="179"/>
                </a:lnTo>
                <a:lnTo>
                  <a:pt x="81" y="171"/>
                </a:lnTo>
                <a:lnTo>
                  <a:pt x="82" y="166"/>
                </a:lnTo>
                <a:lnTo>
                  <a:pt x="84" y="163"/>
                </a:lnTo>
                <a:lnTo>
                  <a:pt x="84" y="163"/>
                </a:lnTo>
                <a:lnTo>
                  <a:pt x="87" y="158"/>
                </a:lnTo>
                <a:lnTo>
                  <a:pt x="89" y="149"/>
                </a:lnTo>
                <a:lnTo>
                  <a:pt x="89" y="143"/>
                </a:lnTo>
                <a:lnTo>
                  <a:pt x="89" y="141"/>
                </a:lnTo>
                <a:lnTo>
                  <a:pt x="89" y="141"/>
                </a:lnTo>
                <a:lnTo>
                  <a:pt x="88" y="142"/>
                </a:lnTo>
                <a:lnTo>
                  <a:pt x="87" y="144"/>
                </a:lnTo>
                <a:lnTo>
                  <a:pt x="87" y="148"/>
                </a:lnTo>
                <a:lnTo>
                  <a:pt x="86" y="150"/>
                </a:lnTo>
                <a:lnTo>
                  <a:pt x="86" y="150"/>
                </a:lnTo>
                <a:lnTo>
                  <a:pt x="80" y="162"/>
                </a:lnTo>
                <a:lnTo>
                  <a:pt x="76" y="168"/>
                </a:lnTo>
                <a:lnTo>
                  <a:pt x="75" y="170"/>
                </a:lnTo>
                <a:lnTo>
                  <a:pt x="72" y="171"/>
                </a:lnTo>
                <a:lnTo>
                  <a:pt x="72" y="171"/>
                </a:lnTo>
                <a:lnTo>
                  <a:pt x="67" y="170"/>
                </a:lnTo>
                <a:lnTo>
                  <a:pt x="65" y="169"/>
                </a:lnTo>
                <a:lnTo>
                  <a:pt x="62" y="168"/>
                </a:lnTo>
                <a:lnTo>
                  <a:pt x="62" y="168"/>
                </a:lnTo>
                <a:lnTo>
                  <a:pt x="60" y="164"/>
                </a:lnTo>
                <a:lnTo>
                  <a:pt x="59" y="163"/>
                </a:lnTo>
                <a:lnTo>
                  <a:pt x="59" y="163"/>
                </a:lnTo>
                <a:lnTo>
                  <a:pt x="56" y="162"/>
                </a:lnTo>
                <a:lnTo>
                  <a:pt x="55" y="159"/>
                </a:lnTo>
                <a:lnTo>
                  <a:pt x="54" y="154"/>
                </a:lnTo>
                <a:lnTo>
                  <a:pt x="54" y="154"/>
                </a:lnTo>
                <a:lnTo>
                  <a:pt x="52" y="150"/>
                </a:lnTo>
                <a:lnTo>
                  <a:pt x="51" y="147"/>
                </a:lnTo>
                <a:lnTo>
                  <a:pt x="49" y="144"/>
                </a:lnTo>
                <a:lnTo>
                  <a:pt x="49" y="144"/>
                </a:lnTo>
                <a:lnTo>
                  <a:pt x="49" y="143"/>
                </a:lnTo>
                <a:lnTo>
                  <a:pt x="50" y="142"/>
                </a:lnTo>
                <a:lnTo>
                  <a:pt x="54" y="142"/>
                </a:lnTo>
                <a:lnTo>
                  <a:pt x="55" y="141"/>
                </a:lnTo>
                <a:lnTo>
                  <a:pt x="55" y="141"/>
                </a:lnTo>
                <a:lnTo>
                  <a:pt x="57" y="136"/>
                </a:lnTo>
                <a:lnTo>
                  <a:pt x="60" y="133"/>
                </a:lnTo>
                <a:lnTo>
                  <a:pt x="60" y="133"/>
                </a:lnTo>
                <a:lnTo>
                  <a:pt x="62" y="133"/>
                </a:lnTo>
                <a:lnTo>
                  <a:pt x="65" y="133"/>
                </a:lnTo>
                <a:lnTo>
                  <a:pt x="67" y="133"/>
                </a:lnTo>
                <a:lnTo>
                  <a:pt x="67" y="132"/>
                </a:lnTo>
                <a:lnTo>
                  <a:pt x="67" y="132"/>
                </a:lnTo>
                <a:lnTo>
                  <a:pt x="66" y="130"/>
                </a:lnTo>
                <a:lnTo>
                  <a:pt x="65" y="130"/>
                </a:lnTo>
                <a:lnTo>
                  <a:pt x="61" y="127"/>
                </a:lnTo>
                <a:lnTo>
                  <a:pt x="61" y="127"/>
                </a:lnTo>
                <a:lnTo>
                  <a:pt x="61" y="126"/>
                </a:lnTo>
                <a:lnTo>
                  <a:pt x="61" y="123"/>
                </a:lnTo>
                <a:lnTo>
                  <a:pt x="61" y="120"/>
                </a:lnTo>
                <a:lnTo>
                  <a:pt x="60" y="120"/>
                </a:lnTo>
                <a:lnTo>
                  <a:pt x="60" y="120"/>
                </a:lnTo>
                <a:lnTo>
                  <a:pt x="59" y="120"/>
                </a:lnTo>
                <a:lnTo>
                  <a:pt x="57" y="122"/>
                </a:lnTo>
                <a:lnTo>
                  <a:pt x="54" y="128"/>
                </a:lnTo>
                <a:lnTo>
                  <a:pt x="54" y="128"/>
                </a:lnTo>
                <a:lnTo>
                  <a:pt x="51" y="132"/>
                </a:lnTo>
                <a:lnTo>
                  <a:pt x="49" y="136"/>
                </a:lnTo>
                <a:lnTo>
                  <a:pt x="45" y="137"/>
                </a:lnTo>
                <a:lnTo>
                  <a:pt x="43" y="137"/>
                </a:lnTo>
                <a:lnTo>
                  <a:pt x="43" y="137"/>
                </a:lnTo>
                <a:lnTo>
                  <a:pt x="41" y="137"/>
                </a:lnTo>
                <a:lnTo>
                  <a:pt x="41" y="134"/>
                </a:lnTo>
                <a:lnTo>
                  <a:pt x="43" y="131"/>
                </a:lnTo>
                <a:lnTo>
                  <a:pt x="43" y="131"/>
                </a:lnTo>
                <a:lnTo>
                  <a:pt x="44" y="128"/>
                </a:lnTo>
                <a:lnTo>
                  <a:pt x="45" y="125"/>
                </a:lnTo>
                <a:lnTo>
                  <a:pt x="45" y="122"/>
                </a:lnTo>
                <a:lnTo>
                  <a:pt x="44" y="122"/>
                </a:lnTo>
                <a:lnTo>
                  <a:pt x="44" y="122"/>
                </a:lnTo>
                <a:lnTo>
                  <a:pt x="44" y="122"/>
                </a:lnTo>
                <a:lnTo>
                  <a:pt x="40" y="128"/>
                </a:lnTo>
                <a:lnTo>
                  <a:pt x="38" y="131"/>
                </a:lnTo>
                <a:lnTo>
                  <a:pt x="35" y="132"/>
                </a:lnTo>
                <a:lnTo>
                  <a:pt x="35" y="132"/>
                </a:lnTo>
                <a:lnTo>
                  <a:pt x="28" y="133"/>
                </a:lnTo>
                <a:lnTo>
                  <a:pt x="24" y="133"/>
                </a:lnTo>
                <a:lnTo>
                  <a:pt x="24" y="132"/>
                </a:lnTo>
                <a:lnTo>
                  <a:pt x="24" y="132"/>
                </a:lnTo>
                <a:lnTo>
                  <a:pt x="24" y="132"/>
                </a:lnTo>
                <a:lnTo>
                  <a:pt x="25" y="130"/>
                </a:lnTo>
                <a:lnTo>
                  <a:pt x="27" y="130"/>
                </a:lnTo>
                <a:lnTo>
                  <a:pt x="28" y="128"/>
                </a:lnTo>
                <a:lnTo>
                  <a:pt x="28" y="126"/>
                </a:lnTo>
                <a:lnTo>
                  <a:pt x="28" y="126"/>
                </a:lnTo>
                <a:lnTo>
                  <a:pt x="27" y="121"/>
                </a:lnTo>
                <a:lnTo>
                  <a:pt x="25" y="117"/>
                </a:lnTo>
                <a:lnTo>
                  <a:pt x="25" y="117"/>
                </a:lnTo>
                <a:lnTo>
                  <a:pt x="24" y="115"/>
                </a:lnTo>
                <a:lnTo>
                  <a:pt x="24" y="112"/>
                </a:lnTo>
                <a:lnTo>
                  <a:pt x="25" y="110"/>
                </a:lnTo>
                <a:lnTo>
                  <a:pt x="28" y="109"/>
                </a:lnTo>
                <a:lnTo>
                  <a:pt x="28" y="109"/>
                </a:lnTo>
                <a:lnTo>
                  <a:pt x="30" y="106"/>
                </a:lnTo>
                <a:lnTo>
                  <a:pt x="30" y="102"/>
                </a:lnTo>
                <a:lnTo>
                  <a:pt x="32" y="98"/>
                </a:lnTo>
                <a:lnTo>
                  <a:pt x="32" y="98"/>
                </a:lnTo>
                <a:lnTo>
                  <a:pt x="33" y="91"/>
                </a:lnTo>
                <a:lnTo>
                  <a:pt x="34" y="89"/>
                </a:lnTo>
                <a:lnTo>
                  <a:pt x="36" y="88"/>
                </a:lnTo>
                <a:lnTo>
                  <a:pt x="36" y="88"/>
                </a:lnTo>
                <a:lnTo>
                  <a:pt x="44" y="86"/>
                </a:lnTo>
                <a:lnTo>
                  <a:pt x="49" y="86"/>
                </a:lnTo>
                <a:lnTo>
                  <a:pt x="51" y="85"/>
                </a:lnTo>
                <a:lnTo>
                  <a:pt x="51" y="85"/>
                </a:lnTo>
                <a:lnTo>
                  <a:pt x="54" y="80"/>
                </a:lnTo>
                <a:lnTo>
                  <a:pt x="55" y="79"/>
                </a:lnTo>
                <a:lnTo>
                  <a:pt x="56" y="80"/>
                </a:lnTo>
                <a:lnTo>
                  <a:pt x="56" y="80"/>
                </a:lnTo>
                <a:lnTo>
                  <a:pt x="61" y="84"/>
                </a:lnTo>
                <a:lnTo>
                  <a:pt x="64" y="85"/>
                </a:lnTo>
                <a:lnTo>
                  <a:pt x="66" y="85"/>
                </a:lnTo>
                <a:lnTo>
                  <a:pt x="66" y="85"/>
                </a:lnTo>
                <a:lnTo>
                  <a:pt x="71" y="86"/>
                </a:lnTo>
                <a:lnTo>
                  <a:pt x="75" y="88"/>
                </a:lnTo>
                <a:lnTo>
                  <a:pt x="77" y="89"/>
                </a:lnTo>
                <a:lnTo>
                  <a:pt x="77" y="89"/>
                </a:lnTo>
                <a:lnTo>
                  <a:pt x="86" y="99"/>
                </a:lnTo>
                <a:lnTo>
                  <a:pt x="91" y="102"/>
                </a:lnTo>
                <a:lnTo>
                  <a:pt x="92" y="104"/>
                </a:lnTo>
                <a:lnTo>
                  <a:pt x="93" y="104"/>
                </a:lnTo>
                <a:lnTo>
                  <a:pt x="93" y="104"/>
                </a:lnTo>
                <a:lnTo>
                  <a:pt x="92" y="100"/>
                </a:lnTo>
                <a:lnTo>
                  <a:pt x="92" y="99"/>
                </a:lnTo>
                <a:lnTo>
                  <a:pt x="93" y="98"/>
                </a:lnTo>
                <a:lnTo>
                  <a:pt x="93" y="98"/>
                </a:lnTo>
                <a:lnTo>
                  <a:pt x="94" y="96"/>
                </a:lnTo>
                <a:lnTo>
                  <a:pt x="92" y="94"/>
                </a:lnTo>
                <a:lnTo>
                  <a:pt x="92" y="94"/>
                </a:lnTo>
                <a:lnTo>
                  <a:pt x="84" y="89"/>
                </a:lnTo>
                <a:lnTo>
                  <a:pt x="83" y="88"/>
                </a:lnTo>
                <a:lnTo>
                  <a:pt x="83" y="86"/>
                </a:lnTo>
                <a:lnTo>
                  <a:pt x="83" y="86"/>
                </a:lnTo>
                <a:lnTo>
                  <a:pt x="83" y="86"/>
                </a:lnTo>
                <a:lnTo>
                  <a:pt x="93" y="88"/>
                </a:lnTo>
                <a:lnTo>
                  <a:pt x="98" y="88"/>
                </a:lnTo>
                <a:lnTo>
                  <a:pt x="100" y="86"/>
                </a:lnTo>
                <a:lnTo>
                  <a:pt x="100" y="86"/>
                </a:lnTo>
                <a:lnTo>
                  <a:pt x="103" y="80"/>
                </a:lnTo>
                <a:lnTo>
                  <a:pt x="103" y="77"/>
                </a:lnTo>
                <a:lnTo>
                  <a:pt x="103" y="75"/>
                </a:lnTo>
                <a:lnTo>
                  <a:pt x="103" y="75"/>
                </a:lnTo>
                <a:lnTo>
                  <a:pt x="100" y="77"/>
                </a:lnTo>
                <a:lnTo>
                  <a:pt x="99" y="79"/>
                </a:lnTo>
                <a:lnTo>
                  <a:pt x="96" y="80"/>
                </a:lnTo>
                <a:lnTo>
                  <a:pt x="92" y="81"/>
                </a:lnTo>
                <a:lnTo>
                  <a:pt x="92" y="81"/>
                </a:lnTo>
                <a:lnTo>
                  <a:pt x="86" y="81"/>
                </a:lnTo>
                <a:lnTo>
                  <a:pt x="78" y="79"/>
                </a:lnTo>
                <a:lnTo>
                  <a:pt x="78" y="79"/>
                </a:lnTo>
                <a:lnTo>
                  <a:pt x="70" y="78"/>
                </a:lnTo>
                <a:lnTo>
                  <a:pt x="66" y="77"/>
                </a:lnTo>
                <a:lnTo>
                  <a:pt x="64" y="74"/>
                </a:lnTo>
                <a:lnTo>
                  <a:pt x="64" y="74"/>
                </a:lnTo>
                <a:lnTo>
                  <a:pt x="61" y="70"/>
                </a:lnTo>
                <a:lnTo>
                  <a:pt x="60" y="69"/>
                </a:lnTo>
                <a:lnTo>
                  <a:pt x="61" y="68"/>
                </a:lnTo>
                <a:lnTo>
                  <a:pt x="61" y="68"/>
                </a:lnTo>
                <a:lnTo>
                  <a:pt x="62" y="67"/>
                </a:lnTo>
                <a:lnTo>
                  <a:pt x="65" y="67"/>
                </a:lnTo>
                <a:lnTo>
                  <a:pt x="67" y="68"/>
                </a:lnTo>
                <a:lnTo>
                  <a:pt x="70" y="69"/>
                </a:lnTo>
                <a:lnTo>
                  <a:pt x="70" y="69"/>
                </a:lnTo>
                <a:lnTo>
                  <a:pt x="73" y="74"/>
                </a:lnTo>
                <a:lnTo>
                  <a:pt x="76" y="74"/>
                </a:lnTo>
                <a:lnTo>
                  <a:pt x="76" y="74"/>
                </a:lnTo>
                <a:lnTo>
                  <a:pt x="76" y="74"/>
                </a:lnTo>
                <a:lnTo>
                  <a:pt x="76" y="70"/>
                </a:lnTo>
                <a:lnTo>
                  <a:pt x="75" y="65"/>
                </a:lnTo>
                <a:lnTo>
                  <a:pt x="70" y="59"/>
                </a:lnTo>
                <a:lnTo>
                  <a:pt x="70" y="59"/>
                </a:lnTo>
                <a:lnTo>
                  <a:pt x="67" y="58"/>
                </a:lnTo>
                <a:lnTo>
                  <a:pt x="66" y="57"/>
                </a:lnTo>
                <a:lnTo>
                  <a:pt x="65" y="53"/>
                </a:lnTo>
                <a:lnTo>
                  <a:pt x="65" y="53"/>
                </a:lnTo>
                <a:lnTo>
                  <a:pt x="65" y="47"/>
                </a:lnTo>
                <a:lnTo>
                  <a:pt x="65" y="45"/>
                </a:lnTo>
                <a:lnTo>
                  <a:pt x="62" y="42"/>
                </a:lnTo>
                <a:lnTo>
                  <a:pt x="62" y="42"/>
                </a:lnTo>
                <a:lnTo>
                  <a:pt x="61" y="38"/>
                </a:lnTo>
                <a:lnTo>
                  <a:pt x="59" y="33"/>
                </a:lnTo>
                <a:lnTo>
                  <a:pt x="57" y="30"/>
                </a:lnTo>
                <a:lnTo>
                  <a:pt x="55" y="27"/>
                </a:lnTo>
                <a:lnTo>
                  <a:pt x="55" y="27"/>
                </a:lnTo>
                <a:lnTo>
                  <a:pt x="48" y="22"/>
                </a:lnTo>
                <a:lnTo>
                  <a:pt x="43" y="20"/>
                </a:lnTo>
                <a:lnTo>
                  <a:pt x="40" y="16"/>
                </a:lnTo>
                <a:lnTo>
                  <a:pt x="40" y="16"/>
                </a:lnTo>
                <a:lnTo>
                  <a:pt x="38" y="8"/>
                </a:lnTo>
                <a:lnTo>
                  <a:pt x="38"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3" name="Freeform 1445"/>
          <p:cNvSpPr>
            <a:spLocks/>
          </p:cNvSpPr>
          <p:nvPr/>
        </p:nvSpPr>
        <p:spPr bwMode="gray">
          <a:xfrm>
            <a:off x="7654355" y="1476000"/>
            <a:ext cx="248476" cy="233053"/>
          </a:xfrm>
          <a:custGeom>
            <a:avLst/>
            <a:gdLst>
              <a:gd name="T0" fmla="*/ 120 w 147"/>
              <a:gd name="T1" fmla="*/ 10 h 136"/>
              <a:gd name="T2" fmla="*/ 113 w 147"/>
              <a:gd name="T3" fmla="*/ 27 h 136"/>
              <a:gd name="T4" fmla="*/ 123 w 147"/>
              <a:gd name="T5" fmla="*/ 24 h 136"/>
              <a:gd name="T6" fmla="*/ 131 w 147"/>
              <a:gd name="T7" fmla="*/ 29 h 136"/>
              <a:gd name="T8" fmla="*/ 131 w 147"/>
              <a:gd name="T9" fmla="*/ 37 h 136"/>
              <a:gd name="T10" fmla="*/ 139 w 147"/>
              <a:gd name="T11" fmla="*/ 32 h 136"/>
              <a:gd name="T12" fmla="*/ 147 w 147"/>
              <a:gd name="T13" fmla="*/ 54 h 136"/>
              <a:gd name="T14" fmla="*/ 128 w 147"/>
              <a:gd name="T15" fmla="*/ 68 h 136"/>
              <a:gd name="T16" fmla="*/ 123 w 147"/>
              <a:gd name="T17" fmla="*/ 74 h 136"/>
              <a:gd name="T18" fmla="*/ 119 w 147"/>
              <a:gd name="T19" fmla="*/ 72 h 136"/>
              <a:gd name="T20" fmla="*/ 115 w 147"/>
              <a:gd name="T21" fmla="*/ 89 h 136"/>
              <a:gd name="T22" fmla="*/ 112 w 147"/>
              <a:gd name="T23" fmla="*/ 98 h 136"/>
              <a:gd name="T24" fmla="*/ 107 w 147"/>
              <a:gd name="T25" fmla="*/ 72 h 136"/>
              <a:gd name="T26" fmla="*/ 103 w 147"/>
              <a:gd name="T27" fmla="*/ 83 h 136"/>
              <a:gd name="T28" fmla="*/ 108 w 147"/>
              <a:gd name="T29" fmla="*/ 101 h 136"/>
              <a:gd name="T30" fmla="*/ 104 w 147"/>
              <a:gd name="T31" fmla="*/ 110 h 136"/>
              <a:gd name="T32" fmla="*/ 96 w 147"/>
              <a:gd name="T33" fmla="*/ 102 h 136"/>
              <a:gd name="T34" fmla="*/ 99 w 147"/>
              <a:gd name="T35" fmla="*/ 115 h 136"/>
              <a:gd name="T36" fmla="*/ 98 w 147"/>
              <a:gd name="T37" fmla="*/ 131 h 136"/>
              <a:gd name="T38" fmla="*/ 93 w 147"/>
              <a:gd name="T39" fmla="*/ 127 h 136"/>
              <a:gd name="T40" fmla="*/ 82 w 147"/>
              <a:gd name="T41" fmla="*/ 106 h 136"/>
              <a:gd name="T42" fmla="*/ 81 w 147"/>
              <a:gd name="T43" fmla="*/ 111 h 136"/>
              <a:gd name="T44" fmla="*/ 86 w 147"/>
              <a:gd name="T45" fmla="*/ 128 h 136"/>
              <a:gd name="T46" fmla="*/ 75 w 147"/>
              <a:gd name="T47" fmla="*/ 126 h 136"/>
              <a:gd name="T48" fmla="*/ 76 w 147"/>
              <a:gd name="T49" fmla="*/ 136 h 136"/>
              <a:gd name="T50" fmla="*/ 55 w 147"/>
              <a:gd name="T51" fmla="*/ 128 h 136"/>
              <a:gd name="T52" fmla="*/ 50 w 147"/>
              <a:gd name="T53" fmla="*/ 121 h 136"/>
              <a:gd name="T54" fmla="*/ 44 w 147"/>
              <a:gd name="T55" fmla="*/ 110 h 136"/>
              <a:gd name="T56" fmla="*/ 59 w 147"/>
              <a:gd name="T57" fmla="*/ 109 h 136"/>
              <a:gd name="T58" fmla="*/ 51 w 147"/>
              <a:gd name="T59" fmla="*/ 102 h 136"/>
              <a:gd name="T60" fmla="*/ 40 w 147"/>
              <a:gd name="T61" fmla="*/ 98 h 136"/>
              <a:gd name="T62" fmla="*/ 44 w 147"/>
              <a:gd name="T63" fmla="*/ 90 h 136"/>
              <a:gd name="T64" fmla="*/ 35 w 147"/>
              <a:gd name="T65" fmla="*/ 81 h 136"/>
              <a:gd name="T66" fmla="*/ 37 w 147"/>
              <a:gd name="T67" fmla="*/ 69 h 136"/>
              <a:gd name="T68" fmla="*/ 46 w 147"/>
              <a:gd name="T69" fmla="*/ 63 h 136"/>
              <a:gd name="T70" fmla="*/ 75 w 147"/>
              <a:gd name="T71" fmla="*/ 57 h 136"/>
              <a:gd name="T72" fmla="*/ 56 w 147"/>
              <a:gd name="T73" fmla="*/ 57 h 136"/>
              <a:gd name="T74" fmla="*/ 54 w 147"/>
              <a:gd name="T75" fmla="*/ 53 h 136"/>
              <a:gd name="T76" fmla="*/ 64 w 147"/>
              <a:gd name="T77" fmla="*/ 48 h 136"/>
              <a:gd name="T78" fmla="*/ 48 w 147"/>
              <a:gd name="T79" fmla="*/ 47 h 136"/>
              <a:gd name="T80" fmla="*/ 43 w 147"/>
              <a:gd name="T81" fmla="*/ 43 h 136"/>
              <a:gd name="T82" fmla="*/ 33 w 147"/>
              <a:gd name="T83" fmla="*/ 54 h 136"/>
              <a:gd name="T84" fmla="*/ 32 w 147"/>
              <a:gd name="T85" fmla="*/ 43 h 136"/>
              <a:gd name="T86" fmla="*/ 24 w 147"/>
              <a:gd name="T87" fmla="*/ 51 h 136"/>
              <a:gd name="T88" fmla="*/ 14 w 147"/>
              <a:gd name="T89" fmla="*/ 47 h 136"/>
              <a:gd name="T90" fmla="*/ 12 w 147"/>
              <a:gd name="T91" fmla="*/ 37 h 136"/>
              <a:gd name="T92" fmla="*/ 25 w 147"/>
              <a:gd name="T93" fmla="*/ 31 h 136"/>
              <a:gd name="T94" fmla="*/ 28 w 147"/>
              <a:gd name="T95" fmla="*/ 25 h 136"/>
              <a:gd name="T96" fmla="*/ 13 w 147"/>
              <a:gd name="T97" fmla="*/ 29 h 136"/>
              <a:gd name="T98" fmla="*/ 3 w 147"/>
              <a:gd name="T99" fmla="*/ 17 h 136"/>
              <a:gd name="T100" fmla="*/ 6 w 147"/>
              <a:gd name="T101" fmla="*/ 8 h 136"/>
              <a:gd name="T102" fmla="*/ 1 w 147"/>
              <a:gd name="T10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 h="136">
                <a:moveTo>
                  <a:pt x="1" y="0"/>
                </a:moveTo>
                <a:lnTo>
                  <a:pt x="122" y="0"/>
                </a:lnTo>
                <a:lnTo>
                  <a:pt x="122" y="0"/>
                </a:lnTo>
                <a:lnTo>
                  <a:pt x="120" y="6"/>
                </a:lnTo>
                <a:lnTo>
                  <a:pt x="120" y="10"/>
                </a:lnTo>
                <a:lnTo>
                  <a:pt x="120" y="10"/>
                </a:lnTo>
                <a:lnTo>
                  <a:pt x="119" y="16"/>
                </a:lnTo>
                <a:lnTo>
                  <a:pt x="117" y="22"/>
                </a:lnTo>
                <a:lnTo>
                  <a:pt x="117" y="22"/>
                </a:lnTo>
                <a:lnTo>
                  <a:pt x="113" y="27"/>
                </a:lnTo>
                <a:lnTo>
                  <a:pt x="113" y="29"/>
                </a:lnTo>
                <a:lnTo>
                  <a:pt x="114" y="29"/>
                </a:lnTo>
                <a:lnTo>
                  <a:pt x="114" y="29"/>
                </a:lnTo>
                <a:lnTo>
                  <a:pt x="120" y="25"/>
                </a:lnTo>
                <a:lnTo>
                  <a:pt x="123" y="24"/>
                </a:lnTo>
                <a:lnTo>
                  <a:pt x="124" y="24"/>
                </a:lnTo>
                <a:lnTo>
                  <a:pt x="124" y="24"/>
                </a:lnTo>
                <a:lnTo>
                  <a:pt x="128" y="26"/>
                </a:lnTo>
                <a:lnTo>
                  <a:pt x="130" y="27"/>
                </a:lnTo>
                <a:lnTo>
                  <a:pt x="131" y="29"/>
                </a:lnTo>
                <a:lnTo>
                  <a:pt x="131" y="29"/>
                </a:lnTo>
                <a:lnTo>
                  <a:pt x="130" y="35"/>
                </a:lnTo>
                <a:lnTo>
                  <a:pt x="130" y="37"/>
                </a:lnTo>
                <a:lnTo>
                  <a:pt x="131" y="37"/>
                </a:lnTo>
                <a:lnTo>
                  <a:pt x="131" y="37"/>
                </a:lnTo>
                <a:lnTo>
                  <a:pt x="131" y="37"/>
                </a:lnTo>
                <a:lnTo>
                  <a:pt x="135" y="33"/>
                </a:lnTo>
                <a:lnTo>
                  <a:pt x="136" y="32"/>
                </a:lnTo>
                <a:lnTo>
                  <a:pt x="139" y="32"/>
                </a:lnTo>
                <a:lnTo>
                  <a:pt x="139" y="32"/>
                </a:lnTo>
                <a:lnTo>
                  <a:pt x="141" y="38"/>
                </a:lnTo>
                <a:lnTo>
                  <a:pt x="146" y="48"/>
                </a:lnTo>
                <a:lnTo>
                  <a:pt x="146" y="48"/>
                </a:lnTo>
                <a:lnTo>
                  <a:pt x="147" y="52"/>
                </a:lnTo>
                <a:lnTo>
                  <a:pt x="147" y="54"/>
                </a:lnTo>
                <a:lnTo>
                  <a:pt x="147" y="56"/>
                </a:lnTo>
                <a:lnTo>
                  <a:pt x="147" y="56"/>
                </a:lnTo>
                <a:lnTo>
                  <a:pt x="136" y="62"/>
                </a:lnTo>
                <a:lnTo>
                  <a:pt x="130" y="65"/>
                </a:lnTo>
                <a:lnTo>
                  <a:pt x="128" y="68"/>
                </a:lnTo>
                <a:lnTo>
                  <a:pt x="128" y="68"/>
                </a:lnTo>
                <a:lnTo>
                  <a:pt x="125" y="72"/>
                </a:lnTo>
                <a:lnTo>
                  <a:pt x="124" y="74"/>
                </a:lnTo>
                <a:lnTo>
                  <a:pt x="123" y="74"/>
                </a:lnTo>
                <a:lnTo>
                  <a:pt x="123" y="74"/>
                </a:lnTo>
                <a:lnTo>
                  <a:pt x="122" y="74"/>
                </a:lnTo>
                <a:lnTo>
                  <a:pt x="120" y="72"/>
                </a:lnTo>
                <a:lnTo>
                  <a:pt x="119" y="72"/>
                </a:lnTo>
                <a:lnTo>
                  <a:pt x="119" y="72"/>
                </a:lnTo>
                <a:lnTo>
                  <a:pt x="119" y="72"/>
                </a:lnTo>
                <a:lnTo>
                  <a:pt x="118" y="80"/>
                </a:lnTo>
                <a:lnTo>
                  <a:pt x="118" y="84"/>
                </a:lnTo>
                <a:lnTo>
                  <a:pt x="117" y="86"/>
                </a:lnTo>
                <a:lnTo>
                  <a:pt x="117" y="86"/>
                </a:lnTo>
                <a:lnTo>
                  <a:pt x="115" y="89"/>
                </a:lnTo>
                <a:lnTo>
                  <a:pt x="114" y="93"/>
                </a:lnTo>
                <a:lnTo>
                  <a:pt x="113" y="96"/>
                </a:lnTo>
                <a:lnTo>
                  <a:pt x="113" y="98"/>
                </a:lnTo>
                <a:lnTo>
                  <a:pt x="112" y="98"/>
                </a:lnTo>
                <a:lnTo>
                  <a:pt x="112" y="98"/>
                </a:lnTo>
                <a:lnTo>
                  <a:pt x="110" y="96"/>
                </a:lnTo>
                <a:lnTo>
                  <a:pt x="109" y="93"/>
                </a:lnTo>
                <a:lnTo>
                  <a:pt x="109" y="84"/>
                </a:lnTo>
                <a:lnTo>
                  <a:pt x="108" y="74"/>
                </a:lnTo>
                <a:lnTo>
                  <a:pt x="107" y="72"/>
                </a:lnTo>
                <a:lnTo>
                  <a:pt x="107" y="70"/>
                </a:lnTo>
                <a:lnTo>
                  <a:pt x="107" y="70"/>
                </a:lnTo>
                <a:lnTo>
                  <a:pt x="104" y="73"/>
                </a:lnTo>
                <a:lnTo>
                  <a:pt x="103" y="75"/>
                </a:lnTo>
                <a:lnTo>
                  <a:pt x="103" y="83"/>
                </a:lnTo>
                <a:lnTo>
                  <a:pt x="103" y="83"/>
                </a:lnTo>
                <a:lnTo>
                  <a:pt x="104" y="90"/>
                </a:lnTo>
                <a:lnTo>
                  <a:pt x="107" y="98"/>
                </a:lnTo>
                <a:lnTo>
                  <a:pt x="107" y="98"/>
                </a:lnTo>
                <a:lnTo>
                  <a:pt x="108" y="101"/>
                </a:lnTo>
                <a:lnTo>
                  <a:pt x="108" y="105"/>
                </a:lnTo>
                <a:lnTo>
                  <a:pt x="107" y="110"/>
                </a:lnTo>
                <a:lnTo>
                  <a:pt x="107" y="110"/>
                </a:lnTo>
                <a:lnTo>
                  <a:pt x="106" y="110"/>
                </a:lnTo>
                <a:lnTo>
                  <a:pt x="104" y="110"/>
                </a:lnTo>
                <a:lnTo>
                  <a:pt x="102" y="106"/>
                </a:lnTo>
                <a:lnTo>
                  <a:pt x="99" y="104"/>
                </a:lnTo>
                <a:lnTo>
                  <a:pt x="98" y="102"/>
                </a:lnTo>
                <a:lnTo>
                  <a:pt x="98" y="102"/>
                </a:lnTo>
                <a:lnTo>
                  <a:pt x="96" y="102"/>
                </a:lnTo>
                <a:lnTo>
                  <a:pt x="96" y="104"/>
                </a:lnTo>
                <a:lnTo>
                  <a:pt x="94" y="106"/>
                </a:lnTo>
                <a:lnTo>
                  <a:pt x="96" y="110"/>
                </a:lnTo>
                <a:lnTo>
                  <a:pt x="96" y="110"/>
                </a:lnTo>
                <a:lnTo>
                  <a:pt x="99" y="115"/>
                </a:lnTo>
                <a:lnTo>
                  <a:pt x="101" y="116"/>
                </a:lnTo>
                <a:lnTo>
                  <a:pt x="101" y="118"/>
                </a:lnTo>
                <a:lnTo>
                  <a:pt x="101" y="118"/>
                </a:lnTo>
                <a:lnTo>
                  <a:pt x="99" y="127"/>
                </a:lnTo>
                <a:lnTo>
                  <a:pt x="98" y="131"/>
                </a:lnTo>
                <a:lnTo>
                  <a:pt x="98" y="132"/>
                </a:lnTo>
                <a:lnTo>
                  <a:pt x="97" y="132"/>
                </a:lnTo>
                <a:lnTo>
                  <a:pt x="97" y="132"/>
                </a:lnTo>
                <a:lnTo>
                  <a:pt x="93" y="128"/>
                </a:lnTo>
                <a:lnTo>
                  <a:pt x="93" y="127"/>
                </a:lnTo>
                <a:lnTo>
                  <a:pt x="92" y="125"/>
                </a:lnTo>
                <a:lnTo>
                  <a:pt x="92" y="125"/>
                </a:lnTo>
                <a:lnTo>
                  <a:pt x="91" y="120"/>
                </a:lnTo>
                <a:lnTo>
                  <a:pt x="88" y="115"/>
                </a:lnTo>
                <a:lnTo>
                  <a:pt x="82" y="106"/>
                </a:lnTo>
                <a:lnTo>
                  <a:pt x="82" y="106"/>
                </a:lnTo>
                <a:lnTo>
                  <a:pt x="81" y="106"/>
                </a:lnTo>
                <a:lnTo>
                  <a:pt x="80" y="107"/>
                </a:lnTo>
                <a:lnTo>
                  <a:pt x="81" y="111"/>
                </a:lnTo>
                <a:lnTo>
                  <a:pt x="81" y="111"/>
                </a:lnTo>
                <a:lnTo>
                  <a:pt x="85" y="120"/>
                </a:lnTo>
                <a:lnTo>
                  <a:pt x="88" y="128"/>
                </a:lnTo>
                <a:lnTo>
                  <a:pt x="88" y="128"/>
                </a:lnTo>
                <a:lnTo>
                  <a:pt x="88" y="130"/>
                </a:lnTo>
                <a:lnTo>
                  <a:pt x="86" y="128"/>
                </a:lnTo>
                <a:lnTo>
                  <a:pt x="81" y="126"/>
                </a:lnTo>
                <a:lnTo>
                  <a:pt x="81" y="126"/>
                </a:lnTo>
                <a:lnTo>
                  <a:pt x="77" y="125"/>
                </a:lnTo>
                <a:lnTo>
                  <a:pt x="75" y="125"/>
                </a:lnTo>
                <a:lnTo>
                  <a:pt x="75" y="126"/>
                </a:lnTo>
                <a:lnTo>
                  <a:pt x="75" y="126"/>
                </a:lnTo>
                <a:lnTo>
                  <a:pt x="76" y="132"/>
                </a:lnTo>
                <a:lnTo>
                  <a:pt x="77" y="134"/>
                </a:lnTo>
                <a:lnTo>
                  <a:pt x="77" y="134"/>
                </a:lnTo>
                <a:lnTo>
                  <a:pt x="76" y="136"/>
                </a:lnTo>
                <a:lnTo>
                  <a:pt x="76" y="136"/>
                </a:lnTo>
                <a:lnTo>
                  <a:pt x="66" y="133"/>
                </a:lnTo>
                <a:lnTo>
                  <a:pt x="60" y="131"/>
                </a:lnTo>
                <a:lnTo>
                  <a:pt x="55" y="128"/>
                </a:lnTo>
                <a:lnTo>
                  <a:pt x="55" y="128"/>
                </a:lnTo>
                <a:lnTo>
                  <a:pt x="53" y="126"/>
                </a:lnTo>
                <a:lnTo>
                  <a:pt x="53" y="125"/>
                </a:lnTo>
                <a:lnTo>
                  <a:pt x="53" y="123"/>
                </a:lnTo>
                <a:lnTo>
                  <a:pt x="50" y="121"/>
                </a:lnTo>
                <a:lnTo>
                  <a:pt x="50" y="121"/>
                </a:lnTo>
                <a:lnTo>
                  <a:pt x="46" y="117"/>
                </a:lnTo>
                <a:lnTo>
                  <a:pt x="44" y="115"/>
                </a:lnTo>
                <a:lnTo>
                  <a:pt x="43" y="111"/>
                </a:lnTo>
                <a:lnTo>
                  <a:pt x="44" y="110"/>
                </a:lnTo>
                <a:lnTo>
                  <a:pt x="44" y="110"/>
                </a:lnTo>
                <a:lnTo>
                  <a:pt x="48" y="109"/>
                </a:lnTo>
                <a:lnTo>
                  <a:pt x="53" y="110"/>
                </a:lnTo>
                <a:lnTo>
                  <a:pt x="56" y="110"/>
                </a:lnTo>
                <a:lnTo>
                  <a:pt x="59" y="110"/>
                </a:lnTo>
                <a:lnTo>
                  <a:pt x="59" y="109"/>
                </a:lnTo>
                <a:lnTo>
                  <a:pt x="59" y="109"/>
                </a:lnTo>
                <a:lnTo>
                  <a:pt x="59" y="106"/>
                </a:lnTo>
                <a:lnTo>
                  <a:pt x="56" y="104"/>
                </a:lnTo>
                <a:lnTo>
                  <a:pt x="54" y="102"/>
                </a:lnTo>
                <a:lnTo>
                  <a:pt x="51" y="102"/>
                </a:lnTo>
                <a:lnTo>
                  <a:pt x="51" y="102"/>
                </a:lnTo>
                <a:lnTo>
                  <a:pt x="44" y="101"/>
                </a:lnTo>
                <a:lnTo>
                  <a:pt x="41" y="100"/>
                </a:lnTo>
                <a:lnTo>
                  <a:pt x="40" y="98"/>
                </a:lnTo>
                <a:lnTo>
                  <a:pt x="40" y="98"/>
                </a:lnTo>
                <a:lnTo>
                  <a:pt x="38" y="93"/>
                </a:lnTo>
                <a:lnTo>
                  <a:pt x="38" y="91"/>
                </a:lnTo>
                <a:lnTo>
                  <a:pt x="39" y="90"/>
                </a:lnTo>
                <a:lnTo>
                  <a:pt x="39" y="90"/>
                </a:lnTo>
                <a:lnTo>
                  <a:pt x="44" y="90"/>
                </a:lnTo>
                <a:lnTo>
                  <a:pt x="44" y="89"/>
                </a:lnTo>
                <a:lnTo>
                  <a:pt x="43" y="89"/>
                </a:lnTo>
                <a:lnTo>
                  <a:pt x="43" y="89"/>
                </a:lnTo>
                <a:lnTo>
                  <a:pt x="40" y="86"/>
                </a:lnTo>
                <a:lnTo>
                  <a:pt x="35" y="81"/>
                </a:lnTo>
                <a:lnTo>
                  <a:pt x="33" y="78"/>
                </a:lnTo>
                <a:lnTo>
                  <a:pt x="33" y="75"/>
                </a:lnTo>
                <a:lnTo>
                  <a:pt x="33" y="74"/>
                </a:lnTo>
                <a:lnTo>
                  <a:pt x="33" y="74"/>
                </a:lnTo>
                <a:lnTo>
                  <a:pt x="37" y="69"/>
                </a:lnTo>
                <a:lnTo>
                  <a:pt x="39" y="67"/>
                </a:lnTo>
                <a:lnTo>
                  <a:pt x="39" y="67"/>
                </a:lnTo>
                <a:lnTo>
                  <a:pt x="40" y="65"/>
                </a:lnTo>
                <a:lnTo>
                  <a:pt x="43" y="64"/>
                </a:lnTo>
                <a:lnTo>
                  <a:pt x="46" y="63"/>
                </a:lnTo>
                <a:lnTo>
                  <a:pt x="50" y="63"/>
                </a:lnTo>
                <a:lnTo>
                  <a:pt x="50" y="63"/>
                </a:lnTo>
                <a:lnTo>
                  <a:pt x="56" y="63"/>
                </a:lnTo>
                <a:lnTo>
                  <a:pt x="64" y="61"/>
                </a:lnTo>
                <a:lnTo>
                  <a:pt x="75" y="57"/>
                </a:lnTo>
                <a:lnTo>
                  <a:pt x="75" y="57"/>
                </a:lnTo>
                <a:lnTo>
                  <a:pt x="75" y="56"/>
                </a:lnTo>
                <a:lnTo>
                  <a:pt x="73" y="56"/>
                </a:lnTo>
                <a:lnTo>
                  <a:pt x="65" y="56"/>
                </a:lnTo>
                <a:lnTo>
                  <a:pt x="56" y="57"/>
                </a:lnTo>
                <a:lnTo>
                  <a:pt x="53" y="57"/>
                </a:lnTo>
                <a:lnTo>
                  <a:pt x="51" y="56"/>
                </a:lnTo>
                <a:lnTo>
                  <a:pt x="51" y="56"/>
                </a:lnTo>
                <a:lnTo>
                  <a:pt x="53" y="54"/>
                </a:lnTo>
                <a:lnTo>
                  <a:pt x="54" y="53"/>
                </a:lnTo>
                <a:lnTo>
                  <a:pt x="59" y="52"/>
                </a:lnTo>
                <a:lnTo>
                  <a:pt x="64" y="49"/>
                </a:lnTo>
                <a:lnTo>
                  <a:pt x="65" y="49"/>
                </a:lnTo>
                <a:lnTo>
                  <a:pt x="64" y="48"/>
                </a:lnTo>
                <a:lnTo>
                  <a:pt x="64" y="48"/>
                </a:lnTo>
                <a:lnTo>
                  <a:pt x="51" y="46"/>
                </a:lnTo>
                <a:lnTo>
                  <a:pt x="51" y="46"/>
                </a:lnTo>
                <a:lnTo>
                  <a:pt x="50" y="46"/>
                </a:lnTo>
                <a:lnTo>
                  <a:pt x="49" y="47"/>
                </a:lnTo>
                <a:lnTo>
                  <a:pt x="48" y="47"/>
                </a:lnTo>
                <a:lnTo>
                  <a:pt x="45" y="47"/>
                </a:lnTo>
                <a:lnTo>
                  <a:pt x="45" y="47"/>
                </a:lnTo>
                <a:lnTo>
                  <a:pt x="44" y="46"/>
                </a:lnTo>
                <a:lnTo>
                  <a:pt x="44" y="45"/>
                </a:lnTo>
                <a:lnTo>
                  <a:pt x="43" y="43"/>
                </a:lnTo>
                <a:lnTo>
                  <a:pt x="40" y="45"/>
                </a:lnTo>
                <a:lnTo>
                  <a:pt x="40" y="45"/>
                </a:lnTo>
                <a:lnTo>
                  <a:pt x="35" y="52"/>
                </a:lnTo>
                <a:lnTo>
                  <a:pt x="34" y="54"/>
                </a:lnTo>
                <a:lnTo>
                  <a:pt x="33" y="54"/>
                </a:lnTo>
                <a:lnTo>
                  <a:pt x="33" y="53"/>
                </a:lnTo>
                <a:lnTo>
                  <a:pt x="33" y="53"/>
                </a:lnTo>
                <a:lnTo>
                  <a:pt x="32" y="49"/>
                </a:lnTo>
                <a:lnTo>
                  <a:pt x="32" y="46"/>
                </a:lnTo>
                <a:lnTo>
                  <a:pt x="32" y="43"/>
                </a:lnTo>
                <a:lnTo>
                  <a:pt x="32" y="42"/>
                </a:lnTo>
                <a:lnTo>
                  <a:pt x="32" y="42"/>
                </a:lnTo>
                <a:lnTo>
                  <a:pt x="32" y="42"/>
                </a:lnTo>
                <a:lnTo>
                  <a:pt x="27" y="48"/>
                </a:lnTo>
                <a:lnTo>
                  <a:pt x="24" y="51"/>
                </a:lnTo>
                <a:lnTo>
                  <a:pt x="23" y="51"/>
                </a:lnTo>
                <a:lnTo>
                  <a:pt x="22" y="51"/>
                </a:lnTo>
                <a:lnTo>
                  <a:pt x="22" y="51"/>
                </a:lnTo>
                <a:lnTo>
                  <a:pt x="18" y="48"/>
                </a:lnTo>
                <a:lnTo>
                  <a:pt x="14" y="47"/>
                </a:lnTo>
                <a:lnTo>
                  <a:pt x="14" y="47"/>
                </a:lnTo>
                <a:lnTo>
                  <a:pt x="13" y="46"/>
                </a:lnTo>
                <a:lnTo>
                  <a:pt x="11" y="43"/>
                </a:lnTo>
                <a:lnTo>
                  <a:pt x="11" y="40"/>
                </a:lnTo>
                <a:lnTo>
                  <a:pt x="12" y="37"/>
                </a:lnTo>
                <a:lnTo>
                  <a:pt x="12" y="37"/>
                </a:lnTo>
                <a:lnTo>
                  <a:pt x="14" y="36"/>
                </a:lnTo>
                <a:lnTo>
                  <a:pt x="18" y="35"/>
                </a:lnTo>
                <a:lnTo>
                  <a:pt x="22" y="33"/>
                </a:lnTo>
                <a:lnTo>
                  <a:pt x="25" y="31"/>
                </a:lnTo>
                <a:lnTo>
                  <a:pt x="25" y="31"/>
                </a:lnTo>
                <a:lnTo>
                  <a:pt x="28" y="29"/>
                </a:lnTo>
                <a:lnTo>
                  <a:pt x="29" y="26"/>
                </a:lnTo>
                <a:lnTo>
                  <a:pt x="29" y="25"/>
                </a:lnTo>
                <a:lnTo>
                  <a:pt x="28" y="25"/>
                </a:lnTo>
                <a:lnTo>
                  <a:pt x="28" y="25"/>
                </a:lnTo>
                <a:lnTo>
                  <a:pt x="23" y="26"/>
                </a:lnTo>
                <a:lnTo>
                  <a:pt x="18" y="26"/>
                </a:lnTo>
                <a:lnTo>
                  <a:pt x="18" y="26"/>
                </a:lnTo>
                <a:lnTo>
                  <a:pt x="13" y="29"/>
                </a:lnTo>
                <a:lnTo>
                  <a:pt x="11" y="29"/>
                </a:lnTo>
                <a:lnTo>
                  <a:pt x="8" y="26"/>
                </a:lnTo>
                <a:lnTo>
                  <a:pt x="8" y="26"/>
                </a:lnTo>
                <a:lnTo>
                  <a:pt x="6" y="22"/>
                </a:lnTo>
                <a:lnTo>
                  <a:pt x="3" y="17"/>
                </a:lnTo>
                <a:lnTo>
                  <a:pt x="2" y="11"/>
                </a:lnTo>
                <a:lnTo>
                  <a:pt x="2" y="11"/>
                </a:lnTo>
                <a:lnTo>
                  <a:pt x="3" y="10"/>
                </a:lnTo>
                <a:lnTo>
                  <a:pt x="5" y="9"/>
                </a:lnTo>
                <a:lnTo>
                  <a:pt x="6" y="8"/>
                </a:lnTo>
                <a:lnTo>
                  <a:pt x="6" y="6"/>
                </a:lnTo>
                <a:lnTo>
                  <a:pt x="6" y="6"/>
                </a:lnTo>
                <a:lnTo>
                  <a:pt x="1" y="3"/>
                </a:lnTo>
                <a:lnTo>
                  <a:pt x="0" y="1"/>
                </a:lnTo>
                <a:lnTo>
                  <a:pt x="1"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4" name="Freeform 1447"/>
          <p:cNvSpPr>
            <a:spLocks/>
          </p:cNvSpPr>
          <p:nvPr/>
        </p:nvSpPr>
        <p:spPr bwMode="gray">
          <a:xfrm>
            <a:off x="7554626" y="1476000"/>
            <a:ext cx="33807" cy="37700"/>
          </a:xfrm>
          <a:custGeom>
            <a:avLst/>
            <a:gdLst>
              <a:gd name="T0" fmla="*/ 19 w 20"/>
              <a:gd name="T1" fmla="*/ 0 h 22"/>
              <a:gd name="T2" fmla="*/ 0 w 20"/>
              <a:gd name="T3" fmla="*/ 0 h 22"/>
              <a:gd name="T4" fmla="*/ 0 w 20"/>
              <a:gd name="T5" fmla="*/ 0 h 22"/>
              <a:gd name="T6" fmla="*/ 0 w 20"/>
              <a:gd name="T7" fmla="*/ 4 h 22"/>
              <a:gd name="T8" fmla="*/ 0 w 20"/>
              <a:gd name="T9" fmla="*/ 6 h 22"/>
              <a:gd name="T10" fmla="*/ 1 w 20"/>
              <a:gd name="T11" fmla="*/ 8 h 22"/>
              <a:gd name="T12" fmla="*/ 1 w 20"/>
              <a:gd name="T13" fmla="*/ 8 h 22"/>
              <a:gd name="T14" fmla="*/ 6 w 20"/>
              <a:gd name="T15" fmla="*/ 9 h 22"/>
              <a:gd name="T16" fmla="*/ 7 w 20"/>
              <a:gd name="T17" fmla="*/ 9 h 22"/>
              <a:gd name="T18" fmla="*/ 8 w 20"/>
              <a:gd name="T19" fmla="*/ 10 h 22"/>
              <a:gd name="T20" fmla="*/ 8 w 20"/>
              <a:gd name="T21" fmla="*/ 10 h 22"/>
              <a:gd name="T22" fmla="*/ 12 w 20"/>
              <a:gd name="T23" fmla="*/ 19 h 22"/>
              <a:gd name="T24" fmla="*/ 14 w 20"/>
              <a:gd name="T25" fmla="*/ 21 h 22"/>
              <a:gd name="T26" fmla="*/ 14 w 20"/>
              <a:gd name="T27" fmla="*/ 22 h 22"/>
              <a:gd name="T28" fmla="*/ 16 w 20"/>
              <a:gd name="T29" fmla="*/ 22 h 22"/>
              <a:gd name="T30" fmla="*/ 16 w 20"/>
              <a:gd name="T31" fmla="*/ 22 h 22"/>
              <a:gd name="T32" fmla="*/ 19 w 20"/>
              <a:gd name="T33" fmla="*/ 10 h 22"/>
              <a:gd name="T34" fmla="*/ 20 w 20"/>
              <a:gd name="T35" fmla="*/ 4 h 22"/>
              <a:gd name="T36" fmla="*/ 20 w 20"/>
              <a:gd name="T37" fmla="*/ 1 h 22"/>
              <a:gd name="T38" fmla="*/ 19 w 20"/>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19" y="0"/>
                </a:moveTo>
                <a:lnTo>
                  <a:pt x="0" y="0"/>
                </a:lnTo>
                <a:lnTo>
                  <a:pt x="0" y="0"/>
                </a:lnTo>
                <a:lnTo>
                  <a:pt x="0" y="4"/>
                </a:lnTo>
                <a:lnTo>
                  <a:pt x="0" y="6"/>
                </a:lnTo>
                <a:lnTo>
                  <a:pt x="1" y="8"/>
                </a:lnTo>
                <a:lnTo>
                  <a:pt x="1" y="8"/>
                </a:lnTo>
                <a:lnTo>
                  <a:pt x="6" y="9"/>
                </a:lnTo>
                <a:lnTo>
                  <a:pt x="7" y="9"/>
                </a:lnTo>
                <a:lnTo>
                  <a:pt x="8" y="10"/>
                </a:lnTo>
                <a:lnTo>
                  <a:pt x="8" y="10"/>
                </a:lnTo>
                <a:lnTo>
                  <a:pt x="12" y="19"/>
                </a:lnTo>
                <a:lnTo>
                  <a:pt x="14" y="21"/>
                </a:lnTo>
                <a:lnTo>
                  <a:pt x="14" y="22"/>
                </a:lnTo>
                <a:lnTo>
                  <a:pt x="16" y="22"/>
                </a:lnTo>
                <a:lnTo>
                  <a:pt x="16" y="22"/>
                </a:lnTo>
                <a:lnTo>
                  <a:pt x="19" y="10"/>
                </a:lnTo>
                <a:lnTo>
                  <a:pt x="20" y="4"/>
                </a:lnTo>
                <a:lnTo>
                  <a:pt x="20" y="1"/>
                </a:lnTo>
                <a:lnTo>
                  <a:pt x="19"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5" name="Freeform 1491"/>
          <p:cNvSpPr>
            <a:spLocks/>
          </p:cNvSpPr>
          <p:nvPr/>
        </p:nvSpPr>
        <p:spPr bwMode="gray">
          <a:xfrm>
            <a:off x="6795677" y="3083383"/>
            <a:ext cx="13522" cy="23991"/>
          </a:xfrm>
          <a:custGeom>
            <a:avLst/>
            <a:gdLst>
              <a:gd name="T0" fmla="*/ 0 w 8"/>
              <a:gd name="T1" fmla="*/ 2 h 14"/>
              <a:gd name="T2" fmla="*/ 0 w 8"/>
              <a:gd name="T3" fmla="*/ 2 h 14"/>
              <a:gd name="T4" fmla="*/ 0 w 8"/>
              <a:gd name="T5" fmla="*/ 3 h 14"/>
              <a:gd name="T6" fmla="*/ 2 w 8"/>
              <a:gd name="T7" fmla="*/ 7 h 14"/>
              <a:gd name="T8" fmla="*/ 3 w 8"/>
              <a:gd name="T9" fmla="*/ 10 h 14"/>
              <a:gd name="T10" fmla="*/ 3 w 8"/>
              <a:gd name="T11" fmla="*/ 12 h 14"/>
              <a:gd name="T12" fmla="*/ 3 w 8"/>
              <a:gd name="T13" fmla="*/ 12 h 14"/>
              <a:gd name="T14" fmla="*/ 3 w 8"/>
              <a:gd name="T15" fmla="*/ 13 h 14"/>
              <a:gd name="T16" fmla="*/ 4 w 8"/>
              <a:gd name="T17" fmla="*/ 14 h 14"/>
              <a:gd name="T18" fmla="*/ 7 w 8"/>
              <a:gd name="T19" fmla="*/ 14 h 14"/>
              <a:gd name="T20" fmla="*/ 8 w 8"/>
              <a:gd name="T21" fmla="*/ 13 h 14"/>
              <a:gd name="T22" fmla="*/ 8 w 8"/>
              <a:gd name="T23" fmla="*/ 13 h 14"/>
              <a:gd name="T24" fmla="*/ 8 w 8"/>
              <a:gd name="T25" fmla="*/ 10 h 14"/>
              <a:gd name="T26" fmla="*/ 7 w 8"/>
              <a:gd name="T27" fmla="*/ 5 h 14"/>
              <a:gd name="T28" fmla="*/ 4 w 8"/>
              <a:gd name="T29" fmla="*/ 2 h 14"/>
              <a:gd name="T30" fmla="*/ 3 w 8"/>
              <a:gd name="T31" fmla="*/ 0 h 14"/>
              <a:gd name="T32" fmla="*/ 0 w 8"/>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4">
                <a:moveTo>
                  <a:pt x="0" y="2"/>
                </a:moveTo>
                <a:lnTo>
                  <a:pt x="0" y="2"/>
                </a:lnTo>
                <a:lnTo>
                  <a:pt x="0" y="3"/>
                </a:lnTo>
                <a:lnTo>
                  <a:pt x="2" y="7"/>
                </a:lnTo>
                <a:lnTo>
                  <a:pt x="3" y="10"/>
                </a:lnTo>
                <a:lnTo>
                  <a:pt x="3" y="12"/>
                </a:lnTo>
                <a:lnTo>
                  <a:pt x="3" y="12"/>
                </a:lnTo>
                <a:lnTo>
                  <a:pt x="3" y="13"/>
                </a:lnTo>
                <a:lnTo>
                  <a:pt x="4" y="14"/>
                </a:lnTo>
                <a:lnTo>
                  <a:pt x="7" y="14"/>
                </a:lnTo>
                <a:lnTo>
                  <a:pt x="8" y="13"/>
                </a:lnTo>
                <a:lnTo>
                  <a:pt x="8" y="13"/>
                </a:lnTo>
                <a:lnTo>
                  <a:pt x="8" y="10"/>
                </a:lnTo>
                <a:lnTo>
                  <a:pt x="7" y="5"/>
                </a:lnTo>
                <a:lnTo>
                  <a:pt x="4" y="2"/>
                </a:lnTo>
                <a:lnTo>
                  <a:pt x="3" y="0"/>
                </a:lnTo>
                <a:lnTo>
                  <a:pt x="0" y="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6" name="Freeform 1493"/>
          <p:cNvSpPr>
            <a:spLocks/>
          </p:cNvSpPr>
          <p:nvPr/>
        </p:nvSpPr>
        <p:spPr bwMode="gray">
          <a:xfrm>
            <a:off x="6080674" y="3170777"/>
            <a:ext cx="30425" cy="20564"/>
          </a:xfrm>
          <a:custGeom>
            <a:avLst/>
            <a:gdLst>
              <a:gd name="T0" fmla="*/ 16 w 18"/>
              <a:gd name="T1" fmla="*/ 9 h 12"/>
              <a:gd name="T2" fmla="*/ 16 w 18"/>
              <a:gd name="T3" fmla="*/ 9 h 12"/>
              <a:gd name="T4" fmla="*/ 12 w 18"/>
              <a:gd name="T5" fmla="*/ 10 h 12"/>
              <a:gd name="T6" fmla="*/ 7 w 18"/>
              <a:gd name="T7" fmla="*/ 11 h 12"/>
              <a:gd name="T8" fmla="*/ 2 w 18"/>
              <a:gd name="T9" fmla="*/ 12 h 12"/>
              <a:gd name="T10" fmla="*/ 1 w 18"/>
              <a:gd name="T11" fmla="*/ 12 h 12"/>
              <a:gd name="T12" fmla="*/ 0 w 18"/>
              <a:gd name="T13" fmla="*/ 11 h 12"/>
              <a:gd name="T14" fmla="*/ 0 w 18"/>
              <a:gd name="T15" fmla="*/ 11 h 12"/>
              <a:gd name="T16" fmla="*/ 0 w 18"/>
              <a:gd name="T17" fmla="*/ 10 h 12"/>
              <a:gd name="T18" fmla="*/ 1 w 18"/>
              <a:gd name="T19" fmla="*/ 7 h 12"/>
              <a:gd name="T20" fmla="*/ 6 w 18"/>
              <a:gd name="T21" fmla="*/ 4 h 12"/>
              <a:gd name="T22" fmla="*/ 6 w 18"/>
              <a:gd name="T23" fmla="*/ 4 h 12"/>
              <a:gd name="T24" fmla="*/ 11 w 18"/>
              <a:gd name="T25" fmla="*/ 1 h 12"/>
              <a:gd name="T26" fmla="*/ 13 w 18"/>
              <a:gd name="T27" fmla="*/ 0 h 12"/>
              <a:gd name="T28" fmla="*/ 15 w 18"/>
              <a:gd name="T29" fmla="*/ 1 h 12"/>
              <a:gd name="T30" fmla="*/ 15 w 18"/>
              <a:gd name="T31" fmla="*/ 1 h 12"/>
              <a:gd name="T32" fmla="*/ 17 w 18"/>
              <a:gd name="T33" fmla="*/ 5 h 12"/>
              <a:gd name="T34" fmla="*/ 18 w 18"/>
              <a:gd name="T35" fmla="*/ 7 h 12"/>
              <a:gd name="T36" fmla="*/ 17 w 18"/>
              <a:gd name="T37" fmla="*/ 9 h 12"/>
              <a:gd name="T38" fmla="*/ 16 w 18"/>
              <a:gd name="T3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2">
                <a:moveTo>
                  <a:pt x="16" y="9"/>
                </a:moveTo>
                <a:lnTo>
                  <a:pt x="16" y="9"/>
                </a:lnTo>
                <a:lnTo>
                  <a:pt x="12" y="10"/>
                </a:lnTo>
                <a:lnTo>
                  <a:pt x="7" y="11"/>
                </a:lnTo>
                <a:lnTo>
                  <a:pt x="2" y="12"/>
                </a:lnTo>
                <a:lnTo>
                  <a:pt x="1" y="12"/>
                </a:lnTo>
                <a:lnTo>
                  <a:pt x="0" y="11"/>
                </a:lnTo>
                <a:lnTo>
                  <a:pt x="0" y="11"/>
                </a:lnTo>
                <a:lnTo>
                  <a:pt x="0" y="10"/>
                </a:lnTo>
                <a:lnTo>
                  <a:pt x="1" y="7"/>
                </a:lnTo>
                <a:lnTo>
                  <a:pt x="6" y="4"/>
                </a:lnTo>
                <a:lnTo>
                  <a:pt x="6" y="4"/>
                </a:lnTo>
                <a:lnTo>
                  <a:pt x="11" y="1"/>
                </a:lnTo>
                <a:lnTo>
                  <a:pt x="13" y="0"/>
                </a:lnTo>
                <a:lnTo>
                  <a:pt x="15" y="1"/>
                </a:lnTo>
                <a:lnTo>
                  <a:pt x="15" y="1"/>
                </a:lnTo>
                <a:lnTo>
                  <a:pt x="17" y="5"/>
                </a:lnTo>
                <a:lnTo>
                  <a:pt x="18" y="7"/>
                </a:lnTo>
                <a:lnTo>
                  <a:pt x="17" y="9"/>
                </a:lnTo>
                <a:lnTo>
                  <a:pt x="16" y="9"/>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7" name="Freeform 1495"/>
          <p:cNvSpPr>
            <a:spLocks/>
          </p:cNvSpPr>
          <p:nvPr/>
        </p:nvSpPr>
        <p:spPr bwMode="gray">
          <a:xfrm>
            <a:off x="6026584" y="3217045"/>
            <a:ext cx="16903" cy="18850"/>
          </a:xfrm>
          <a:custGeom>
            <a:avLst/>
            <a:gdLst>
              <a:gd name="T0" fmla="*/ 10 w 10"/>
              <a:gd name="T1" fmla="*/ 5 h 11"/>
              <a:gd name="T2" fmla="*/ 10 w 10"/>
              <a:gd name="T3" fmla="*/ 5 h 11"/>
              <a:gd name="T4" fmla="*/ 5 w 10"/>
              <a:gd name="T5" fmla="*/ 9 h 11"/>
              <a:gd name="T6" fmla="*/ 1 w 10"/>
              <a:gd name="T7" fmla="*/ 11 h 11"/>
              <a:gd name="T8" fmla="*/ 0 w 10"/>
              <a:gd name="T9" fmla="*/ 11 h 11"/>
              <a:gd name="T10" fmla="*/ 0 w 10"/>
              <a:gd name="T11" fmla="*/ 11 h 11"/>
              <a:gd name="T12" fmla="*/ 0 w 10"/>
              <a:gd name="T13" fmla="*/ 9 h 11"/>
              <a:gd name="T14" fmla="*/ 1 w 10"/>
              <a:gd name="T15" fmla="*/ 4 h 11"/>
              <a:gd name="T16" fmla="*/ 4 w 10"/>
              <a:gd name="T17" fmla="*/ 0 h 11"/>
              <a:gd name="T18" fmla="*/ 5 w 10"/>
              <a:gd name="T19" fmla="*/ 0 h 11"/>
              <a:gd name="T20" fmla="*/ 6 w 10"/>
              <a:gd name="T21" fmla="*/ 0 h 11"/>
              <a:gd name="T22" fmla="*/ 6 w 10"/>
              <a:gd name="T23" fmla="*/ 0 h 11"/>
              <a:gd name="T24" fmla="*/ 9 w 10"/>
              <a:gd name="T25" fmla="*/ 0 h 11"/>
              <a:gd name="T26" fmla="*/ 10 w 10"/>
              <a:gd name="T27" fmla="*/ 1 h 11"/>
              <a:gd name="T28" fmla="*/ 10 w 10"/>
              <a:gd name="T29" fmla="*/ 4 h 11"/>
              <a:gd name="T30" fmla="*/ 10 w 10"/>
              <a:gd name="T3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1">
                <a:moveTo>
                  <a:pt x="10" y="5"/>
                </a:moveTo>
                <a:lnTo>
                  <a:pt x="10" y="5"/>
                </a:lnTo>
                <a:lnTo>
                  <a:pt x="5" y="9"/>
                </a:lnTo>
                <a:lnTo>
                  <a:pt x="1" y="11"/>
                </a:lnTo>
                <a:lnTo>
                  <a:pt x="0" y="11"/>
                </a:lnTo>
                <a:lnTo>
                  <a:pt x="0" y="11"/>
                </a:lnTo>
                <a:lnTo>
                  <a:pt x="0" y="9"/>
                </a:lnTo>
                <a:lnTo>
                  <a:pt x="1" y="4"/>
                </a:lnTo>
                <a:lnTo>
                  <a:pt x="4" y="0"/>
                </a:lnTo>
                <a:lnTo>
                  <a:pt x="5" y="0"/>
                </a:lnTo>
                <a:lnTo>
                  <a:pt x="6" y="0"/>
                </a:lnTo>
                <a:lnTo>
                  <a:pt x="6" y="0"/>
                </a:lnTo>
                <a:lnTo>
                  <a:pt x="9" y="0"/>
                </a:lnTo>
                <a:lnTo>
                  <a:pt x="10" y="1"/>
                </a:lnTo>
                <a:lnTo>
                  <a:pt x="10" y="4"/>
                </a:lnTo>
                <a:lnTo>
                  <a:pt x="10"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8" name="Freeform 1497"/>
          <p:cNvSpPr>
            <a:spLocks/>
          </p:cNvSpPr>
          <p:nvPr/>
        </p:nvSpPr>
        <p:spPr bwMode="gray">
          <a:xfrm>
            <a:off x="5991088" y="3234182"/>
            <a:ext cx="18594" cy="18850"/>
          </a:xfrm>
          <a:custGeom>
            <a:avLst/>
            <a:gdLst>
              <a:gd name="T0" fmla="*/ 10 w 11"/>
              <a:gd name="T1" fmla="*/ 0 h 11"/>
              <a:gd name="T2" fmla="*/ 10 w 11"/>
              <a:gd name="T3" fmla="*/ 0 h 11"/>
              <a:gd name="T4" fmla="*/ 7 w 11"/>
              <a:gd name="T5" fmla="*/ 1 h 11"/>
              <a:gd name="T6" fmla="*/ 2 w 11"/>
              <a:gd name="T7" fmla="*/ 5 h 11"/>
              <a:gd name="T8" fmla="*/ 0 w 11"/>
              <a:gd name="T9" fmla="*/ 9 h 11"/>
              <a:gd name="T10" fmla="*/ 0 w 11"/>
              <a:gd name="T11" fmla="*/ 10 h 11"/>
              <a:gd name="T12" fmla="*/ 0 w 11"/>
              <a:gd name="T13" fmla="*/ 11 h 11"/>
              <a:gd name="T14" fmla="*/ 0 w 11"/>
              <a:gd name="T15" fmla="*/ 11 h 11"/>
              <a:gd name="T16" fmla="*/ 2 w 11"/>
              <a:gd name="T17" fmla="*/ 11 h 11"/>
              <a:gd name="T18" fmla="*/ 4 w 11"/>
              <a:gd name="T19" fmla="*/ 11 h 11"/>
              <a:gd name="T20" fmla="*/ 9 w 11"/>
              <a:gd name="T21" fmla="*/ 7 h 11"/>
              <a:gd name="T22" fmla="*/ 11 w 11"/>
              <a:gd name="T23" fmla="*/ 2 h 11"/>
              <a:gd name="T24" fmla="*/ 11 w 11"/>
              <a:gd name="T25" fmla="*/ 1 h 11"/>
              <a:gd name="T26" fmla="*/ 10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0" y="0"/>
                </a:moveTo>
                <a:lnTo>
                  <a:pt x="10" y="0"/>
                </a:lnTo>
                <a:lnTo>
                  <a:pt x="7" y="1"/>
                </a:lnTo>
                <a:lnTo>
                  <a:pt x="2" y="5"/>
                </a:lnTo>
                <a:lnTo>
                  <a:pt x="0" y="9"/>
                </a:lnTo>
                <a:lnTo>
                  <a:pt x="0" y="10"/>
                </a:lnTo>
                <a:lnTo>
                  <a:pt x="0" y="11"/>
                </a:lnTo>
                <a:lnTo>
                  <a:pt x="0" y="11"/>
                </a:lnTo>
                <a:lnTo>
                  <a:pt x="2" y="11"/>
                </a:lnTo>
                <a:lnTo>
                  <a:pt x="4" y="11"/>
                </a:lnTo>
                <a:lnTo>
                  <a:pt x="9" y="7"/>
                </a:lnTo>
                <a:lnTo>
                  <a:pt x="11" y="2"/>
                </a:lnTo>
                <a:lnTo>
                  <a:pt x="11" y="1"/>
                </a:lnTo>
                <a:lnTo>
                  <a:pt x="10"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9" name="Freeform 1501"/>
          <p:cNvSpPr>
            <a:spLocks/>
          </p:cNvSpPr>
          <p:nvPr/>
        </p:nvSpPr>
        <p:spPr bwMode="gray">
          <a:xfrm>
            <a:off x="7975514" y="3237609"/>
            <a:ext cx="42258" cy="25704"/>
          </a:xfrm>
          <a:custGeom>
            <a:avLst/>
            <a:gdLst>
              <a:gd name="T0" fmla="*/ 23 w 25"/>
              <a:gd name="T1" fmla="*/ 15 h 15"/>
              <a:gd name="T2" fmla="*/ 23 w 25"/>
              <a:gd name="T3" fmla="*/ 15 h 15"/>
              <a:gd name="T4" fmla="*/ 18 w 25"/>
              <a:gd name="T5" fmla="*/ 15 h 15"/>
              <a:gd name="T6" fmla="*/ 13 w 25"/>
              <a:gd name="T7" fmla="*/ 13 h 15"/>
              <a:gd name="T8" fmla="*/ 4 w 25"/>
              <a:gd name="T9" fmla="*/ 9 h 15"/>
              <a:gd name="T10" fmla="*/ 4 w 25"/>
              <a:gd name="T11" fmla="*/ 9 h 15"/>
              <a:gd name="T12" fmla="*/ 2 w 25"/>
              <a:gd name="T13" fmla="*/ 7 h 15"/>
              <a:gd name="T14" fmla="*/ 0 w 25"/>
              <a:gd name="T15" fmla="*/ 3 h 15"/>
              <a:gd name="T16" fmla="*/ 0 w 25"/>
              <a:gd name="T17" fmla="*/ 2 h 15"/>
              <a:gd name="T18" fmla="*/ 2 w 25"/>
              <a:gd name="T19" fmla="*/ 0 h 15"/>
              <a:gd name="T20" fmla="*/ 2 w 25"/>
              <a:gd name="T21" fmla="*/ 0 h 15"/>
              <a:gd name="T22" fmla="*/ 7 w 25"/>
              <a:gd name="T23" fmla="*/ 3 h 15"/>
              <a:gd name="T24" fmla="*/ 16 w 25"/>
              <a:gd name="T25" fmla="*/ 7 h 15"/>
              <a:gd name="T26" fmla="*/ 16 w 25"/>
              <a:gd name="T27" fmla="*/ 7 h 15"/>
              <a:gd name="T28" fmla="*/ 21 w 25"/>
              <a:gd name="T29" fmla="*/ 8 h 15"/>
              <a:gd name="T30" fmla="*/ 24 w 25"/>
              <a:gd name="T31" fmla="*/ 11 h 15"/>
              <a:gd name="T32" fmla="*/ 25 w 25"/>
              <a:gd name="T33" fmla="*/ 14 h 15"/>
              <a:gd name="T34" fmla="*/ 24 w 25"/>
              <a:gd name="T35" fmla="*/ 14 h 15"/>
              <a:gd name="T36" fmla="*/ 23 w 25"/>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5">
                <a:moveTo>
                  <a:pt x="23" y="15"/>
                </a:moveTo>
                <a:lnTo>
                  <a:pt x="23" y="15"/>
                </a:lnTo>
                <a:lnTo>
                  <a:pt x="18" y="15"/>
                </a:lnTo>
                <a:lnTo>
                  <a:pt x="13" y="13"/>
                </a:lnTo>
                <a:lnTo>
                  <a:pt x="4" y="9"/>
                </a:lnTo>
                <a:lnTo>
                  <a:pt x="4" y="9"/>
                </a:lnTo>
                <a:lnTo>
                  <a:pt x="2" y="7"/>
                </a:lnTo>
                <a:lnTo>
                  <a:pt x="0" y="3"/>
                </a:lnTo>
                <a:lnTo>
                  <a:pt x="0" y="2"/>
                </a:lnTo>
                <a:lnTo>
                  <a:pt x="2" y="0"/>
                </a:lnTo>
                <a:lnTo>
                  <a:pt x="2" y="0"/>
                </a:lnTo>
                <a:lnTo>
                  <a:pt x="7" y="3"/>
                </a:lnTo>
                <a:lnTo>
                  <a:pt x="16" y="7"/>
                </a:lnTo>
                <a:lnTo>
                  <a:pt x="16" y="7"/>
                </a:lnTo>
                <a:lnTo>
                  <a:pt x="21" y="8"/>
                </a:lnTo>
                <a:lnTo>
                  <a:pt x="24" y="11"/>
                </a:lnTo>
                <a:lnTo>
                  <a:pt x="25" y="14"/>
                </a:lnTo>
                <a:lnTo>
                  <a:pt x="24" y="14"/>
                </a:lnTo>
                <a:lnTo>
                  <a:pt x="23" y="1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0" name="Freeform 1437"/>
          <p:cNvSpPr>
            <a:spLocks/>
          </p:cNvSpPr>
          <p:nvPr/>
        </p:nvSpPr>
        <p:spPr bwMode="gray">
          <a:xfrm>
            <a:off x="7770986" y="1760462"/>
            <a:ext cx="27045" cy="39414"/>
          </a:xfrm>
          <a:custGeom>
            <a:avLst/>
            <a:gdLst>
              <a:gd name="T0" fmla="*/ 13 w 16"/>
              <a:gd name="T1" fmla="*/ 23 h 23"/>
              <a:gd name="T2" fmla="*/ 13 w 16"/>
              <a:gd name="T3" fmla="*/ 23 h 23"/>
              <a:gd name="T4" fmla="*/ 9 w 16"/>
              <a:gd name="T5" fmla="*/ 21 h 23"/>
              <a:gd name="T6" fmla="*/ 4 w 16"/>
              <a:gd name="T7" fmla="*/ 20 h 23"/>
              <a:gd name="T8" fmla="*/ 2 w 16"/>
              <a:gd name="T9" fmla="*/ 18 h 23"/>
              <a:gd name="T10" fmla="*/ 0 w 16"/>
              <a:gd name="T11" fmla="*/ 14 h 23"/>
              <a:gd name="T12" fmla="*/ 0 w 16"/>
              <a:gd name="T13" fmla="*/ 14 h 23"/>
              <a:gd name="T14" fmla="*/ 0 w 16"/>
              <a:gd name="T15" fmla="*/ 9 h 23"/>
              <a:gd name="T16" fmla="*/ 1 w 16"/>
              <a:gd name="T17" fmla="*/ 5 h 23"/>
              <a:gd name="T18" fmla="*/ 2 w 16"/>
              <a:gd name="T19" fmla="*/ 2 h 23"/>
              <a:gd name="T20" fmla="*/ 4 w 16"/>
              <a:gd name="T21" fmla="*/ 0 h 23"/>
              <a:gd name="T22" fmla="*/ 4 w 16"/>
              <a:gd name="T23" fmla="*/ 0 h 23"/>
              <a:gd name="T24" fmla="*/ 7 w 16"/>
              <a:gd name="T25" fmla="*/ 0 h 23"/>
              <a:gd name="T26" fmla="*/ 9 w 16"/>
              <a:gd name="T27" fmla="*/ 3 h 23"/>
              <a:gd name="T28" fmla="*/ 13 w 16"/>
              <a:gd name="T29" fmla="*/ 8 h 23"/>
              <a:gd name="T30" fmla="*/ 13 w 16"/>
              <a:gd name="T31" fmla="*/ 8 h 23"/>
              <a:gd name="T32" fmla="*/ 16 w 16"/>
              <a:gd name="T33" fmla="*/ 10 h 23"/>
              <a:gd name="T34" fmla="*/ 16 w 16"/>
              <a:gd name="T35" fmla="*/ 15 h 23"/>
              <a:gd name="T36" fmla="*/ 16 w 16"/>
              <a:gd name="T37" fmla="*/ 20 h 23"/>
              <a:gd name="T38" fmla="*/ 14 w 16"/>
              <a:gd name="T39" fmla="*/ 21 h 23"/>
              <a:gd name="T40" fmla="*/ 13 w 16"/>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13" y="23"/>
                </a:moveTo>
                <a:lnTo>
                  <a:pt x="13" y="23"/>
                </a:lnTo>
                <a:lnTo>
                  <a:pt x="9" y="21"/>
                </a:lnTo>
                <a:lnTo>
                  <a:pt x="4" y="20"/>
                </a:lnTo>
                <a:lnTo>
                  <a:pt x="2" y="18"/>
                </a:lnTo>
                <a:lnTo>
                  <a:pt x="0" y="14"/>
                </a:lnTo>
                <a:lnTo>
                  <a:pt x="0" y="14"/>
                </a:lnTo>
                <a:lnTo>
                  <a:pt x="0" y="9"/>
                </a:lnTo>
                <a:lnTo>
                  <a:pt x="1" y="5"/>
                </a:lnTo>
                <a:lnTo>
                  <a:pt x="2" y="2"/>
                </a:lnTo>
                <a:lnTo>
                  <a:pt x="4" y="0"/>
                </a:lnTo>
                <a:lnTo>
                  <a:pt x="4" y="0"/>
                </a:lnTo>
                <a:lnTo>
                  <a:pt x="7" y="0"/>
                </a:lnTo>
                <a:lnTo>
                  <a:pt x="9" y="3"/>
                </a:lnTo>
                <a:lnTo>
                  <a:pt x="13" y="8"/>
                </a:lnTo>
                <a:lnTo>
                  <a:pt x="13" y="8"/>
                </a:lnTo>
                <a:lnTo>
                  <a:pt x="16" y="10"/>
                </a:lnTo>
                <a:lnTo>
                  <a:pt x="16" y="15"/>
                </a:lnTo>
                <a:lnTo>
                  <a:pt x="16" y="20"/>
                </a:lnTo>
                <a:lnTo>
                  <a:pt x="14" y="21"/>
                </a:lnTo>
                <a:lnTo>
                  <a:pt x="13" y="2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1" name="Freeform 1031"/>
          <p:cNvSpPr>
            <a:spLocks/>
          </p:cNvSpPr>
          <p:nvPr/>
        </p:nvSpPr>
        <p:spPr bwMode="gray">
          <a:xfrm>
            <a:off x="8249344" y="6147349"/>
            <a:ext cx="50710" cy="95963"/>
          </a:xfrm>
          <a:custGeom>
            <a:avLst/>
            <a:gdLst>
              <a:gd name="T0" fmla="*/ 27 w 30"/>
              <a:gd name="T1" fmla="*/ 2 h 56"/>
              <a:gd name="T2" fmla="*/ 24 w 30"/>
              <a:gd name="T3" fmla="*/ 6 h 56"/>
              <a:gd name="T4" fmla="*/ 23 w 30"/>
              <a:gd name="T5" fmla="*/ 6 h 56"/>
              <a:gd name="T6" fmla="*/ 21 w 30"/>
              <a:gd name="T7" fmla="*/ 3 h 56"/>
              <a:gd name="T8" fmla="*/ 19 w 30"/>
              <a:gd name="T9" fmla="*/ 2 h 56"/>
              <a:gd name="T10" fmla="*/ 17 w 30"/>
              <a:gd name="T11" fmla="*/ 5 h 56"/>
              <a:gd name="T12" fmla="*/ 13 w 30"/>
              <a:gd name="T13" fmla="*/ 8 h 56"/>
              <a:gd name="T14" fmla="*/ 12 w 30"/>
              <a:gd name="T15" fmla="*/ 9 h 56"/>
              <a:gd name="T16" fmla="*/ 12 w 30"/>
              <a:gd name="T17" fmla="*/ 13 h 56"/>
              <a:gd name="T18" fmla="*/ 16 w 30"/>
              <a:gd name="T19" fmla="*/ 14 h 56"/>
              <a:gd name="T20" fmla="*/ 19 w 30"/>
              <a:gd name="T21" fmla="*/ 16 h 56"/>
              <a:gd name="T22" fmla="*/ 23 w 30"/>
              <a:gd name="T23" fmla="*/ 21 h 56"/>
              <a:gd name="T24" fmla="*/ 22 w 30"/>
              <a:gd name="T25" fmla="*/ 22 h 56"/>
              <a:gd name="T26" fmla="*/ 12 w 30"/>
              <a:gd name="T27" fmla="*/ 30 h 56"/>
              <a:gd name="T28" fmla="*/ 11 w 30"/>
              <a:gd name="T29" fmla="*/ 30 h 56"/>
              <a:gd name="T30" fmla="*/ 11 w 30"/>
              <a:gd name="T31" fmla="*/ 34 h 56"/>
              <a:gd name="T32" fmla="*/ 13 w 30"/>
              <a:gd name="T33" fmla="*/ 36 h 56"/>
              <a:gd name="T34" fmla="*/ 23 w 30"/>
              <a:gd name="T35" fmla="*/ 43 h 56"/>
              <a:gd name="T36" fmla="*/ 22 w 30"/>
              <a:gd name="T37" fmla="*/ 45 h 56"/>
              <a:gd name="T38" fmla="*/ 13 w 30"/>
              <a:gd name="T39" fmla="*/ 42 h 56"/>
              <a:gd name="T40" fmla="*/ 12 w 30"/>
              <a:gd name="T41" fmla="*/ 43 h 56"/>
              <a:gd name="T42" fmla="*/ 11 w 30"/>
              <a:gd name="T43" fmla="*/ 46 h 56"/>
              <a:gd name="T44" fmla="*/ 10 w 30"/>
              <a:gd name="T45" fmla="*/ 46 h 56"/>
              <a:gd name="T46" fmla="*/ 2 w 30"/>
              <a:gd name="T47" fmla="*/ 43 h 56"/>
              <a:gd name="T48" fmla="*/ 1 w 30"/>
              <a:gd name="T49" fmla="*/ 45 h 56"/>
              <a:gd name="T50" fmla="*/ 0 w 30"/>
              <a:gd name="T51" fmla="*/ 50 h 56"/>
              <a:gd name="T52" fmla="*/ 1 w 30"/>
              <a:gd name="T53" fmla="*/ 53 h 56"/>
              <a:gd name="T54" fmla="*/ 3 w 30"/>
              <a:gd name="T55" fmla="*/ 53 h 56"/>
              <a:gd name="T56" fmla="*/ 11 w 30"/>
              <a:gd name="T57" fmla="*/ 53 h 56"/>
              <a:gd name="T58" fmla="*/ 13 w 30"/>
              <a:gd name="T59" fmla="*/ 54 h 56"/>
              <a:gd name="T60" fmla="*/ 21 w 30"/>
              <a:gd name="T61" fmla="*/ 56 h 56"/>
              <a:gd name="T62" fmla="*/ 28 w 30"/>
              <a:gd name="T63" fmla="*/ 56 h 56"/>
              <a:gd name="T64" fmla="*/ 30 w 30"/>
              <a:gd name="T65" fmla="*/ 0 h 56"/>
              <a:gd name="T66" fmla="*/ 28 w 30"/>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56">
                <a:moveTo>
                  <a:pt x="27" y="2"/>
                </a:moveTo>
                <a:lnTo>
                  <a:pt x="27" y="2"/>
                </a:lnTo>
                <a:lnTo>
                  <a:pt x="26" y="5"/>
                </a:lnTo>
                <a:lnTo>
                  <a:pt x="24" y="6"/>
                </a:lnTo>
                <a:lnTo>
                  <a:pt x="23" y="6"/>
                </a:lnTo>
                <a:lnTo>
                  <a:pt x="23" y="6"/>
                </a:lnTo>
                <a:lnTo>
                  <a:pt x="22" y="4"/>
                </a:lnTo>
                <a:lnTo>
                  <a:pt x="21" y="3"/>
                </a:lnTo>
                <a:lnTo>
                  <a:pt x="21" y="2"/>
                </a:lnTo>
                <a:lnTo>
                  <a:pt x="19" y="2"/>
                </a:lnTo>
                <a:lnTo>
                  <a:pt x="19" y="2"/>
                </a:lnTo>
                <a:lnTo>
                  <a:pt x="17" y="5"/>
                </a:lnTo>
                <a:lnTo>
                  <a:pt x="13" y="8"/>
                </a:lnTo>
                <a:lnTo>
                  <a:pt x="13" y="8"/>
                </a:lnTo>
                <a:lnTo>
                  <a:pt x="12" y="8"/>
                </a:lnTo>
                <a:lnTo>
                  <a:pt x="12" y="9"/>
                </a:lnTo>
                <a:lnTo>
                  <a:pt x="12" y="10"/>
                </a:lnTo>
                <a:lnTo>
                  <a:pt x="12" y="13"/>
                </a:lnTo>
                <a:lnTo>
                  <a:pt x="12" y="13"/>
                </a:lnTo>
                <a:lnTo>
                  <a:pt x="16" y="14"/>
                </a:lnTo>
                <a:lnTo>
                  <a:pt x="19" y="16"/>
                </a:lnTo>
                <a:lnTo>
                  <a:pt x="19" y="16"/>
                </a:lnTo>
                <a:lnTo>
                  <a:pt x="23" y="19"/>
                </a:lnTo>
                <a:lnTo>
                  <a:pt x="23" y="21"/>
                </a:lnTo>
                <a:lnTo>
                  <a:pt x="22" y="22"/>
                </a:lnTo>
                <a:lnTo>
                  <a:pt x="22" y="22"/>
                </a:lnTo>
                <a:lnTo>
                  <a:pt x="17" y="27"/>
                </a:lnTo>
                <a:lnTo>
                  <a:pt x="12" y="30"/>
                </a:lnTo>
                <a:lnTo>
                  <a:pt x="12" y="30"/>
                </a:lnTo>
                <a:lnTo>
                  <a:pt x="11" y="30"/>
                </a:lnTo>
                <a:lnTo>
                  <a:pt x="11" y="32"/>
                </a:lnTo>
                <a:lnTo>
                  <a:pt x="11" y="34"/>
                </a:lnTo>
                <a:lnTo>
                  <a:pt x="13" y="36"/>
                </a:lnTo>
                <a:lnTo>
                  <a:pt x="13" y="36"/>
                </a:lnTo>
                <a:lnTo>
                  <a:pt x="21" y="42"/>
                </a:lnTo>
                <a:lnTo>
                  <a:pt x="23" y="43"/>
                </a:lnTo>
                <a:lnTo>
                  <a:pt x="22" y="45"/>
                </a:lnTo>
                <a:lnTo>
                  <a:pt x="22" y="45"/>
                </a:lnTo>
                <a:lnTo>
                  <a:pt x="17" y="43"/>
                </a:lnTo>
                <a:lnTo>
                  <a:pt x="13" y="42"/>
                </a:lnTo>
                <a:lnTo>
                  <a:pt x="12" y="43"/>
                </a:lnTo>
                <a:lnTo>
                  <a:pt x="12" y="43"/>
                </a:lnTo>
                <a:lnTo>
                  <a:pt x="11" y="46"/>
                </a:lnTo>
                <a:lnTo>
                  <a:pt x="11" y="46"/>
                </a:lnTo>
                <a:lnTo>
                  <a:pt x="10" y="46"/>
                </a:lnTo>
                <a:lnTo>
                  <a:pt x="10" y="46"/>
                </a:lnTo>
                <a:lnTo>
                  <a:pt x="5" y="45"/>
                </a:lnTo>
                <a:lnTo>
                  <a:pt x="2" y="43"/>
                </a:lnTo>
                <a:lnTo>
                  <a:pt x="1" y="45"/>
                </a:lnTo>
                <a:lnTo>
                  <a:pt x="1" y="45"/>
                </a:lnTo>
                <a:lnTo>
                  <a:pt x="0" y="46"/>
                </a:lnTo>
                <a:lnTo>
                  <a:pt x="0" y="50"/>
                </a:lnTo>
                <a:lnTo>
                  <a:pt x="0" y="52"/>
                </a:lnTo>
                <a:lnTo>
                  <a:pt x="1" y="53"/>
                </a:lnTo>
                <a:lnTo>
                  <a:pt x="1" y="53"/>
                </a:lnTo>
                <a:lnTo>
                  <a:pt x="3" y="53"/>
                </a:lnTo>
                <a:lnTo>
                  <a:pt x="7" y="53"/>
                </a:lnTo>
                <a:lnTo>
                  <a:pt x="11" y="53"/>
                </a:lnTo>
                <a:lnTo>
                  <a:pt x="13" y="54"/>
                </a:lnTo>
                <a:lnTo>
                  <a:pt x="13" y="54"/>
                </a:lnTo>
                <a:lnTo>
                  <a:pt x="17" y="56"/>
                </a:lnTo>
                <a:lnTo>
                  <a:pt x="21" y="56"/>
                </a:lnTo>
                <a:lnTo>
                  <a:pt x="28" y="56"/>
                </a:lnTo>
                <a:lnTo>
                  <a:pt x="28" y="56"/>
                </a:lnTo>
                <a:lnTo>
                  <a:pt x="30" y="56"/>
                </a:lnTo>
                <a:lnTo>
                  <a:pt x="30" y="0"/>
                </a:lnTo>
                <a:lnTo>
                  <a:pt x="30" y="0"/>
                </a:lnTo>
                <a:lnTo>
                  <a:pt x="28" y="0"/>
                </a:lnTo>
                <a:lnTo>
                  <a:pt x="27" y="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2" name="Freeform 1033"/>
          <p:cNvSpPr>
            <a:spLocks/>
          </p:cNvSpPr>
          <p:nvPr/>
        </p:nvSpPr>
        <p:spPr bwMode="gray">
          <a:xfrm>
            <a:off x="8300054" y="6147349"/>
            <a:ext cx="79444" cy="101104"/>
          </a:xfrm>
          <a:custGeom>
            <a:avLst/>
            <a:gdLst>
              <a:gd name="T0" fmla="*/ 46 w 47"/>
              <a:gd name="T1" fmla="*/ 53 h 59"/>
              <a:gd name="T2" fmla="*/ 46 w 47"/>
              <a:gd name="T3" fmla="*/ 53 h 59"/>
              <a:gd name="T4" fmla="*/ 34 w 47"/>
              <a:gd name="T5" fmla="*/ 47 h 59"/>
              <a:gd name="T6" fmla="*/ 28 w 47"/>
              <a:gd name="T7" fmla="*/ 43 h 59"/>
              <a:gd name="T8" fmla="*/ 24 w 47"/>
              <a:gd name="T9" fmla="*/ 41 h 59"/>
              <a:gd name="T10" fmla="*/ 24 w 47"/>
              <a:gd name="T11" fmla="*/ 41 h 59"/>
              <a:gd name="T12" fmla="*/ 20 w 47"/>
              <a:gd name="T13" fmla="*/ 36 h 59"/>
              <a:gd name="T14" fmla="*/ 17 w 47"/>
              <a:gd name="T15" fmla="*/ 32 h 59"/>
              <a:gd name="T16" fmla="*/ 12 w 47"/>
              <a:gd name="T17" fmla="*/ 27 h 59"/>
              <a:gd name="T18" fmla="*/ 9 w 47"/>
              <a:gd name="T19" fmla="*/ 24 h 59"/>
              <a:gd name="T20" fmla="*/ 9 w 47"/>
              <a:gd name="T21" fmla="*/ 24 h 59"/>
              <a:gd name="T22" fmla="*/ 8 w 47"/>
              <a:gd name="T23" fmla="*/ 21 h 59"/>
              <a:gd name="T24" fmla="*/ 5 w 47"/>
              <a:gd name="T25" fmla="*/ 20 h 59"/>
              <a:gd name="T26" fmla="*/ 4 w 47"/>
              <a:gd name="T27" fmla="*/ 19 h 59"/>
              <a:gd name="T28" fmla="*/ 4 w 47"/>
              <a:gd name="T29" fmla="*/ 16 h 59"/>
              <a:gd name="T30" fmla="*/ 4 w 47"/>
              <a:gd name="T31" fmla="*/ 16 h 59"/>
              <a:gd name="T32" fmla="*/ 5 w 47"/>
              <a:gd name="T33" fmla="*/ 14 h 59"/>
              <a:gd name="T34" fmla="*/ 7 w 47"/>
              <a:gd name="T35" fmla="*/ 13 h 59"/>
              <a:gd name="T36" fmla="*/ 7 w 47"/>
              <a:gd name="T37" fmla="*/ 10 h 59"/>
              <a:gd name="T38" fmla="*/ 5 w 47"/>
              <a:gd name="T39" fmla="*/ 6 h 59"/>
              <a:gd name="T40" fmla="*/ 5 w 47"/>
              <a:gd name="T41" fmla="*/ 6 h 59"/>
              <a:gd name="T42" fmla="*/ 3 w 47"/>
              <a:gd name="T43" fmla="*/ 3 h 59"/>
              <a:gd name="T44" fmla="*/ 0 w 47"/>
              <a:gd name="T45" fmla="*/ 0 h 59"/>
              <a:gd name="T46" fmla="*/ 0 w 47"/>
              <a:gd name="T47" fmla="*/ 56 h 59"/>
              <a:gd name="T48" fmla="*/ 0 w 47"/>
              <a:gd name="T49" fmla="*/ 56 h 59"/>
              <a:gd name="T50" fmla="*/ 12 w 47"/>
              <a:gd name="T51" fmla="*/ 56 h 59"/>
              <a:gd name="T52" fmla="*/ 17 w 47"/>
              <a:gd name="T53" fmla="*/ 56 h 59"/>
              <a:gd name="T54" fmla="*/ 20 w 47"/>
              <a:gd name="T55" fmla="*/ 56 h 59"/>
              <a:gd name="T56" fmla="*/ 20 w 47"/>
              <a:gd name="T57" fmla="*/ 56 h 59"/>
              <a:gd name="T58" fmla="*/ 26 w 47"/>
              <a:gd name="T59" fmla="*/ 58 h 59"/>
              <a:gd name="T60" fmla="*/ 33 w 47"/>
              <a:gd name="T61" fmla="*/ 59 h 59"/>
              <a:gd name="T62" fmla="*/ 33 w 47"/>
              <a:gd name="T63" fmla="*/ 59 h 59"/>
              <a:gd name="T64" fmla="*/ 36 w 47"/>
              <a:gd name="T65" fmla="*/ 57 h 59"/>
              <a:gd name="T66" fmla="*/ 39 w 47"/>
              <a:gd name="T67" fmla="*/ 57 h 59"/>
              <a:gd name="T68" fmla="*/ 41 w 47"/>
              <a:gd name="T69" fmla="*/ 56 h 59"/>
              <a:gd name="T70" fmla="*/ 41 w 47"/>
              <a:gd name="T71" fmla="*/ 56 h 59"/>
              <a:gd name="T72" fmla="*/ 46 w 47"/>
              <a:gd name="T73" fmla="*/ 56 h 59"/>
              <a:gd name="T74" fmla="*/ 47 w 47"/>
              <a:gd name="T75" fmla="*/ 54 h 59"/>
              <a:gd name="T76" fmla="*/ 46 w 47"/>
              <a:gd name="T77"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59">
                <a:moveTo>
                  <a:pt x="46" y="53"/>
                </a:moveTo>
                <a:lnTo>
                  <a:pt x="46" y="53"/>
                </a:lnTo>
                <a:lnTo>
                  <a:pt x="34" y="47"/>
                </a:lnTo>
                <a:lnTo>
                  <a:pt x="28" y="43"/>
                </a:lnTo>
                <a:lnTo>
                  <a:pt x="24" y="41"/>
                </a:lnTo>
                <a:lnTo>
                  <a:pt x="24" y="41"/>
                </a:lnTo>
                <a:lnTo>
                  <a:pt x="20" y="36"/>
                </a:lnTo>
                <a:lnTo>
                  <a:pt x="17" y="32"/>
                </a:lnTo>
                <a:lnTo>
                  <a:pt x="12" y="27"/>
                </a:lnTo>
                <a:lnTo>
                  <a:pt x="9" y="24"/>
                </a:lnTo>
                <a:lnTo>
                  <a:pt x="9" y="24"/>
                </a:lnTo>
                <a:lnTo>
                  <a:pt x="8" y="21"/>
                </a:lnTo>
                <a:lnTo>
                  <a:pt x="5" y="20"/>
                </a:lnTo>
                <a:lnTo>
                  <a:pt x="4" y="19"/>
                </a:lnTo>
                <a:lnTo>
                  <a:pt x="4" y="16"/>
                </a:lnTo>
                <a:lnTo>
                  <a:pt x="4" y="16"/>
                </a:lnTo>
                <a:lnTo>
                  <a:pt x="5" y="14"/>
                </a:lnTo>
                <a:lnTo>
                  <a:pt x="7" y="13"/>
                </a:lnTo>
                <a:lnTo>
                  <a:pt x="7" y="10"/>
                </a:lnTo>
                <a:lnTo>
                  <a:pt x="5" y="6"/>
                </a:lnTo>
                <a:lnTo>
                  <a:pt x="5" y="6"/>
                </a:lnTo>
                <a:lnTo>
                  <a:pt x="3" y="3"/>
                </a:lnTo>
                <a:lnTo>
                  <a:pt x="0" y="0"/>
                </a:lnTo>
                <a:lnTo>
                  <a:pt x="0" y="56"/>
                </a:lnTo>
                <a:lnTo>
                  <a:pt x="0" y="56"/>
                </a:lnTo>
                <a:lnTo>
                  <a:pt x="12" y="56"/>
                </a:lnTo>
                <a:lnTo>
                  <a:pt x="17" y="56"/>
                </a:lnTo>
                <a:lnTo>
                  <a:pt x="20" y="56"/>
                </a:lnTo>
                <a:lnTo>
                  <a:pt x="20" y="56"/>
                </a:lnTo>
                <a:lnTo>
                  <a:pt x="26" y="58"/>
                </a:lnTo>
                <a:lnTo>
                  <a:pt x="33" y="59"/>
                </a:lnTo>
                <a:lnTo>
                  <a:pt x="33" y="59"/>
                </a:lnTo>
                <a:lnTo>
                  <a:pt x="36" y="57"/>
                </a:lnTo>
                <a:lnTo>
                  <a:pt x="39" y="57"/>
                </a:lnTo>
                <a:lnTo>
                  <a:pt x="41" y="56"/>
                </a:lnTo>
                <a:lnTo>
                  <a:pt x="41" y="56"/>
                </a:lnTo>
                <a:lnTo>
                  <a:pt x="46" y="56"/>
                </a:lnTo>
                <a:lnTo>
                  <a:pt x="47" y="54"/>
                </a:lnTo>
                <a:lnTo>
                  <a:pt x="46" y="5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3" name="Freeform 1035"/>
          <p:cNvSpPr>
            <a:spLocks/>
          </p:cNvSpPr>
          <p:nvPr/>
        </p:nvSpPr>
        <p:spPr bwMode="gray">
          <a:xfrm>
            <a:off x="6919069" y="3335286"/>
            <a:ext cx="114942" cy="80540"/>
          </a:xfrm>
          <a:custGeom>
            <a:avLst/>
            <a:gdLst>
              <a:gd name="T0" fmla="*/ 65 w 68"/>
              <a:gd name="T1" fmla="*/ 47 h 47"/>
              <a:gd name="T2" fmla="*/ 65 w 68"/>
              <a:gd name="T3" fmla="*/ 47 h 47"/>
              <a:gd name="T4" fmla="*/ 62 w 68"/>
              <a:gd name="T5" fmla="*/ 47 h 47"/>
              <a:gd name="T6" fmla="*/ 55 w 68"/>
              <a:gd name="T7" fmla="*/ 46 h 47"/>
              <a:gd name="T8" fmla="*/ 51 w 68"/>
              <a:gd name="T9" fmla="*/ 43 h 47"/>
              <a:gd name="T10" fmla="*/ 47 w 68"/>
              <a:gd name="T11" fmla="*/ 39 h 47"/>
              <a:gd name="T12" fmla="*/ 47 w 68"/>
              <a:gd name="T13" fmla="*/ 39 h 47"/>
              <a:gd name="T14" fmla="*/ 44 w 68"/>
              <a:gd name="T15" fmla="*/ 37 h 47"/>
              <a:gd name="T16" fmla="*/ 43 w 68"/>
              <a:gd name="T17" fmla="*/ 36 h 47"/>
              <a:gd name="T18" fmla="*/ 38 w 68"/>
              <a:gd name="T19" fmla="*/ 34 h 47"/>
              <a:gd name="T20" fmla="*/ 38 w 68"/>
              <a:gd name="T21" fmla="*/ 34 h 47"/>
              <a:gd name="T22" fmla="*/ 36 w 68"/>
              <a:gd name="T23" fmla="*/ 33 h 47"/>
              <a:gd name="T24" fmla="*/ 31 w 68"/>
              <a:gd name="T25" fmla="*/ 28 h 47"/>
              <a:gd name="T26" fmla="*/ 31 w 68"/>
              <a:gd name="T27" fmla="*/ 28 h 47"/>
              <a:gd name="T28" fmla="*/ 3 w 68"/>
              <a:gd name="T29" fmla="*/ 7 h 47"/>
              <a:gd name="T30" fmla="*/ 3 w 68"/>
              <a:gd name="T31" fmla="*/ 7 h 47"/>
              <a:gd name="T32" fmla="*/ 0 w 68"/>
              <a:gd name="T33" fmla="*/ 5 h 47"/>
              <a:gd name="T34" fmla="*/ 0 w 68"/>
              <a:gd name="T35" fmla="*/ 2 h 47"/>
              <a:gd name="T36" fmla="*/ 3 w 68"/>
              <a:gd name="T37" fmla="*/ 0 h 47"/>
              <a:gd name="T38" fmla="*/ 4 w 68"/>
              <a:gd name="T39" fmla="*/ 0 h 47"/>
              <a:gd name="T40" fmla="*/ 4 w 68"/>
              <a:gd name="T41" fmla="*/ 0 h 47"/>
              <a:gd name="T42" fmla="*/ 16 w 68"/>
              <a:gd name="T43" fmla="*/ 4 h 47"/>
              <a:gd name="T44" fmla="*/ 28 w 68"/>
              <a:gd name="T45" fmla="*/ 9 h 47"/>
              <a:gd name="T46" fmla="*/ 28 w 68"/>
              <a:gd name="T47" fmla="*/ 9 h 47"/>
              <a:gd name="T48" fmla="*/ 32 w 68"/>
              <a:gd name="T49" fmla="*/ 10 h 47"/>
              <a:gd name="T50" fmla="*/ 37 w 68"/>
              <a:gd name="T51" fmla="*/ 14 h 47"/>
              <a:gd name="T52" fmla="*/ 42 w 68"/>
              <a:gd name="T53" fmla="*/ 18 h 47"/>
              <a:gd name="T54" fmla="*/ 44 w 68"/>
              <a:gd name="T55" fmla="*/ 21 h 47"/>
              <a:gd name="T56" fmla="*/ 44 w 68"/>
              <a:gd name="T57" fmla="*/ 21 h 47"/>
              <a:gd name="T58" fmla="*/ 46 w 68"/>
              <a:gd name="T59" fmla="*/ 23 h 47"/>
              <a:gd name="T60" fmla="*/ 49 w 68"/>
              <a:gd name="T61" fmla="*/ 25 h 47"/>
              <a:gd name="T62" fmla="*/ 53 w 68"/>
              <a:gd name="T63" fmla="*/ 28 h 47"/>
              <a:gd name="T64" fmla="*/ 57 w 68"/>
              <a:gd name="T65" fmla="*/ 31 h 47"/>
              <a:gd name="T66" fmla="*/ 57 w 68"/>
              <a:gd name="T67" fmla="*/ 31 h 47"/>
              <a:gd name="T68" fmla="*/ 65 w 68"/>
              <a:gd name="T69" fmla="*/ 41 h 47"/>
              <a:gd name="T70" fmla="*/ 68 w 68"/>
              <a:gd name="T71" fmla="*/ 46 h 47"/>
              <a:gd name="T72" fmla="*/ 68 w 68"/>
              <a:gd name="T73" fmla="*/ 47 h 47"/>
              <a:gd name="T74" fmla="*/ 65 w 68"/>
              <a:gd name="T7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47">
                <a:moveTo>
                  <a:pt x="65" y="47"/>
                </a:moveTo>
                <a:lnTo>
                  <a:pt x="65" y="47"/>
                </a:lnTo>
                <a:lnTo>
                  <a:pt x="62" y="47"/>
                </a:lnTo>
                <a:lnTo>
                  <a:pt x="55" y="46"/>
                </a:lnTo>
                <a:lnTo>
                  <a:pt x="51" y="43"/>
                </a:lnTo>
                <a:lnTo>
                  <a:pt x="47" y="39"/>
                </a:lnTo>
                <a:lnTo>
                  <a:pt x="47" y="39"/>
                </a:lnTo>
                <a:lnTo>
                  <a:pt x="44" y="37"/>
                </a:lnTo>
                <a:lnTo>
                  <a:pt x="43" y="36"/>
                </a:lnTo>
                <a:lnTo>
                  <a:pt x="38" y="34"/>
                </a:lnTo>
                <a:lnTo>
                  <a:pt x="38" y="34"/>
                </a:lnTo>
                <a:lnTo>
                  <a:pt x="36" y="33"/>
                </a:lnTo>
                <a:lnTo>
                  <a:pt x="31" y="28"/>
                </a:lnTo>
                <a:lnTo>
                  <a:pt x="31" y="28"/>
                </a:lnTo>
                <a:lnTo>
                  <a:pt x="3" y="7"/>
                </a:lnTo>
                <a:lnTo>
                  <a:pt x="3" y="7"/>
                </a:lnTo>
                <a:lnTo>
                  <a:pt x="0" y="5"/>
                </a:lnTo>
                <a:lnTo>
                  <a:pt x="0" y="2"/>
                </a:lnTo>
                <a:lnTo>
                  <a:pt x="3" y="0"/>
                </a:lnTo>
                <a:lnTo>
                  <a:pt x="4" y="0"/>
                </a:lnTo>
                <a:lnTo>
                  <a:pt x="4" y="0"/>
                </a:lnTo>
                <a:lnTo>
                  <a:pt x="16" y="4"/>
                </a:lnTo>
                <a:lnTo>
                  <a:pt x="28" y="9"/>
                </a:lnTo>
                <a:lnTo>
                  <a:pt x="28" y="9"/>
                </a:lnTo>
                <a:lnTo>
                  <a:pt x="32" y="10"/>
                </a:lnTo>
                <a:lnTo>
                  <a:pt x="37" y="14"/>
                </a:lnTo>
                <a:lnTo>
                  <a:pt x="42" y="18"/>
                </a:lnTo>
                <a:lnTo>
                  <a:pt x="44" y="21"/>
                </a:lnTo>
                <a:lnTo>
                  <a:pt x="44" y="21"/>
                </a:lnTo>
                <a:lnTo>
                  <a:pt x="46" y="23"/>
                </a:lnTo>
                <a:lnTo>
                  <a:pt x="49" y="25"/>
                </a:lnTo>
                <a:lnTo>
                  <a:pt x="53" y="28"/>
                </a:lnTo>
                <a:lnTo>
                  <a:pt x="57" y="31"/>
                </a:lnTo>
                <a:lnTo>
                  <a:pt x="57" y="31"/>
                </a:lnTo>
                <a:lnTo>
                  <a:pt x="65" y="41"/>
                </a:lnTo>
                <a:lnTo>
                  <a:pt x="68" y="46"/>
                </a:lnTo>
                <a:lnTo>
                  <a:pt x="68" y="47"/>
                </a:lnTo>
                <a:lnTo>
                  <a:pt x="65" y="4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4" name="Freeform 1037"/>
          <p:cNvSpPr>
            <a:spLocks/>
          </p:cNvSpPr>
          <p:nvPr/>
        </p:nvSpPr>
        <p:spPr bwMode="gray">
          <a:xfrm>
            <a:off x="6802438" y="3119368"/>
            <a:ext cx="54090" cy="53122"/>
          </a:xfrm>
          <a:custGeom>
            <a:avLst/>
            <a:gdLst>
              <a:gd name="T0" fmla="*/ 21 w 32"/>
              <a:gd name="T1" fmla="*/ 31 h 31"/>
              <a:gd name="T2" fmla="*/ 21 w 32"/>
              <a:gd name="T3" fmla="*/ 31 h 31"/>
              <a:gd name="T4" fmla="*/ 11 w 32"/>
              <a:gd name="T5" fmla="*/ 30 h 31"/>
              <a:gd name="T6" fmla="*/ 8 w 32"/>
              <a:gd name="T7" fmla="*/ 27 h 31"/>
              <a:gd name="T8" fmla="*/ 6 w 32"/>
              <a:gd name="T9" fmla="*/ 26 h 31"/>
              <a:gd name="T10" fmla="*/ 6 w 32"/>
              <a:gd name="T11" fmla="*/ 26 h 31"/>
              <a:gd name="T12" fmla="*/ 6 w 32"/>
              <a:gd name="T13" fmla="*/ 23 h 31"/>
              <a:gd name="T14" fmla="*/ 6 w 32"/>
              <a:gd name="T15" fmla="*/ 21 h 31"/>
              <a:gd name="T16" fmla="*/ 4 w 32"/>
              <a:gd name="T17" fmla="*/ 16 h 31"/>
              <a:gd name="T18" fmla="*/ 4 w 32"/>
              <a:gd name="T19" fmla="*/ 16 h 31"/>
              <a:gd name="T20" fmla="*/ 1 w 32"/>
              <a:gd name="T21" fmla="*/ 10 h 31"/>
              <a:gd name="T22" fmla="*/ 0 w 32"/>
              <a:gd name="T23" fmla="*/ 5 h 31"/>
              <a:gd name="T24" fmla="*/ 1 w 32"/>
              <a:gd name="T25" fmla="*/ 2 h 31"/>
              <a:gd name="T26" fmla="*/ 1 w 32"/>
              <a:gd name="T27" fmla="*/ 0 h 31"/>
              <a:gd name="T28" fmla="*/ 3 w 32"/>
              <a:gd name="T29" fmla="*/ 0 h 31"/>
              <a:gd name="T30" fmla="*/ 3 w 32"/>
              <a:gd name="T31" fmla="*/ 0 h 31"/>
              <a:gd name="T32" fmla="*/ 5 w 32"/>
              <a:gd name="T33" fmla="*/ 2 h 31"/>
              <a:gd name="T34" fmla="*/ 8 w 32"/>
              <a:gd name="T35" fmla="*/ 5 h 31"/>
              <a:gd name="T36" fmla="*/ 11 w 32"/>
              <a:gd name="T37" fmla="*/ 9 h 31"/>
              <a:gd name="T38" fmla="*/ 15 w 32"/>
              <a:gd name="T39" fmla="*/ 13 h 31"/>
              <a:gd name="T40" fmla="*/ 15 w 32"/>
              <a:gd name="T41" fmla="*/ 13 h 31"/>
              <a:gd name="T42" fmla="*/ 20 w 32"/>
              <a:gd name="T43" fmla="*/ 16 h 31"/>
              <a:gd name="T44" fmla="*/ 21 w 32"/>
              <a:gd name="T45" fmla="*/ 18 h 31"/>
              <a:gd name="T46" fmla="*/ 24 w 32"/>
              <a:gd name="T47" fmla="*/ 16 h 31"/>
              <a:gd name="T48" fmla="*/ 24 w 32"/>
              <a:gd name="T49" fmla="*/ 16 h 31"/>
              <a:gd name="T50" fmla="*/ 26 w 32"/>
              <a:gd name="T51" fmla="*/ 16 h 31"/>
              <a:gd name="T52" fmla="*/ 28 w 32"/>
              <a:gd name="T53" fmla="*/ 16 h 31"/>
              <a:gd name="T54" fmla="*/ 31 w 32"/>
              <a:gd name="T55" fmla="*/ 19 h 31"/>
              <a:gd name="T56" fmla="*/ 32 w 32"/>
              <a:gd name="T57" fmla="*/ 21 h 31"/>
              <a:gd name="T58" fmla="*/ 32 w 32"/>
              <a:gd name="T59" fmla="*/ 21 h 31"/>
              <a:gd name="T60" fmla="*/ 30 w 32"/>
              <a:gd name="T61" fmla="*/ 25 h 31"/>
              <a:gd name="T62" fmla="*/ 27 w 32"/>
              <a:gd name="T63" fmla="*/ 27 h 31"/>
              <a:gd name="T64" fmla="*/ 24 w 32"/>
              <a:gd name="T65" fmla="*/ 31 h 31"/>
              <a:gd name="T66" fmla="*/ 21 w 32"/>
              <a:gd name="T6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31">
                <a:moveTo>
                  <a:pt x="21" y="31"/>
                </a:moveTo>
                <a:lnTo>
                  <a:pt x="21" y="31"/>
                </a:lnTo>
                <a:lnTo>
                  <a:pt x="11" y="30"/>
                </a:lnTo>
                <a:lnTo>
                  <a:pt x="8" y="27"/>
                </a:lnTo>
                <a:lnTo>
                  <a:pt x="6" y="26"/>
                </a:lnTo>
                <a:lnTo>
                  <a:pt x="6" y="26"/>
                </a:lnTo>
                <a:lnTo>
                  <a:pt x="6" y="23"/>
                </a:lnTo>
                <a:lnTo>
                  <a:pt x="6" y="21"/>
                </a:lnTo>
                <a:lnTo>
                  <a:pt x="4" y="16"/>
                </a:lnTo>
                <a:lnTo>
                  <a:pt x="4" y="16"/>
                </a:lnTo>
                <a:lnTo>
                  <a:pt x="1" y="10"/>
                </a:lnTo>
                <a:lnTo>
                  <a:pt x="0" y="5"/>
                </a:lnTo>
                <a:lnTo>
                  <a:pt x="1" y="2"/>
                </a:lnTo>
                <a:lnTo>
                  <a:pt x="1" y="0"/>
                </a:lnTo>
                <a:lnTo>
                  <a:pt x="3" y="0"/>
                </a:lnTo>
                <a:lnTo>
                  <a:pt x="3" y="0"/>
                </a:lnTo>
                <a:lnTo>
                  <a:pt x="5" y="2"/>
                </a:lnTo>
                <a:lnTo>
                  <a:pt x="8" y="5"/>
                </a:lnTo>
                <a:lnTo>
                  <a:pt x="11" y="9"/>
                </a:lnTo>
                <a:lnTo>
                  <a:pt x="15" y="13"/>
                </a:lnTo>
                <a:lnTo>
                  <a:pt x="15" y="13"/>
                </a:lnTo>
                <a:lnTo>
                  <a:pt x="20" y="16"/>
                </a:lnTo>
                <a:lnTo>
                  <a:pt x="21" y="18"/>
                </a:lnTo>
                <a:lnTo>
                  <a:pt x="24" y="16"/>
                </a:lnTo>
                <a:lnTo>
                  <a:pt x="24" y="16"/>
                </a:lnTo>
                <a:lnTo>
                  <a:pt x="26" y="16"/>
                </a:lnTo>
                <a:lnTo>
                  <a:pt x="28" y="16"/>
                </a:lnTo>
                <a:lnTo>
                  <a:pt x="31" y="19"/>
                </a:lnTo>
                <a:lnTo>
                  <a:pt x="32" y="21"/>
                </a:lnTo>
                <a:lnTo>
                  <a:pt x="32" y="21"/>
                </a:lnTo>
                <a:lnTo>
                  <a:pt x="30" y="25"/>
                </a:lnTo>
                <a:lnTo>
                  <a:pt x="27" y="27"/>
                </a:lnTo>
                <a:lnTo>
                  <a:pt x="24" y="31"/>
                </a:lnTo>
                <a:lnTo>
                  <a:pt x="21" y="3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5" name="Freeform 1039"/>
          <p:cNvSpPr>
            <a:spLocks/>
          </p:cNvSpPr>
          <p:nvPr/>
        </p:nvSpPr>
        <p:spPr bwMode="gray">
          <a:xfrm>
            <a:off x="6821031" y="3196482"/>
            <a:ext cx="23665" cy="66832"/>
          </a:xfrm>
          <a:custGeom>
            <a:avLst/>
            <a:gdLst>
              <a:gd name="T0" fmla="*/ 14 w 14"/>
              <a:gd name="T1" fmla="*/ 5 h 39"/>
              <a:gd name="T2" fmla="*/ 14 w 14"/>
              <a:gd name="T3" fmla="*/ 5 h 39"/>
              <a:gd name="T4" fmla="*/ 9 w 14"/>
              <a:gd name="T5" fmla="*/ 5 h 39"/>
              <a:gd name="T6" fmla="*/ 5 w 14"/>
              <a:gd name="T7" fmla="*/ 3 h 39"/>
              <a:gd name="T8" fmla="*/ 5 w 14"/>
              <a:gd name="T9" fmla="*/ 3 h 39"/>
              <a:gd name="T10" fmla="*/ 1 w 14"/>
              <a:gd name="T11" fmla="*/ 1 h 39"/>
              <a:gd name="T12" fmla="*/ 0 w 14"/>
              <a:gd name="T13" fmla="*/ 0 h 39"/>
              <a:gd name="T14" fmla="*/ 0 w 14"/>
              <a:gd name="T15" fmla="*/ 1 h 39"/>
              <a:gd name="T16" fmla="*/ 0 w 14"/>
              <a:gd name="T17" fmla="*/ 1 h 39"/>
              <a:gd name="T18" fmla="*/ 0 w 14"/>
              <a:gd name="T19" fmla="*/ 8 h 39"/>
              <a:gd name="T20" fmla="*/ 0 w 14"/>
              <a:gd name="T21" fmla="*/ 14 h 39"/>
              <a:gd name="T22" fmla="*/ 1 w 14"/>
              <a:gd name="T23" fmla="*/ 21 h 39"/>
              <a:gd name="T24" fmla="*/ 1 w 14"/>
              <a:gd name="T25" fmla="*/ 21 h 39"/>
              <a:gd name="T26" fmla="*/ 6 w 14"/>
              <a:gd name="T27" fmla="*/ 33 h 39"/>
              <a:gd name="T28" fmla="*/ 9 w 14"/>
              <a:gd name="T29" fmla="*/ 38 h 39"/>
              <a:gd name="T30" fmla="*/ 10 w 14"/>
              <a:gd name="T31" fmla="*/ 39 h 39"/>
              <a:gd name="T32" fmla="*/ 11 w 14"/>
              <a:gd name="T33" fmla="*/ 39 h 39"/>
              <a:gd name="T34" fmla="*/ 11 w 14"/>
              <a:gd name="T35" fmla="*/ 39 h 39"/>
              <a:gd name="T36" fmla="*/ 13 w 14"/>
              <a:gd name="T37" fmla="*/ 35 h 39"/>
              <a:gd name="T38" fmla="*/ 14 w 14"/>
              <a:gd name="T39" fmla="*/ 31 h 39"/>
              <a:gd name="T40" fmla="*/ 14 w 14"/>
              <a:gd name="T41" fmla="*/ 26 h 39"/>
              <a:gd name="T42" fmla="*/ 13 w 14"/>
              <a:gd name="T43" fmla="*/ 22 h 39"/>
              <a:gd name="T44" fmla="*/ 13 w 14"/>
              <a:gd name="T45" fmla="*/ 22 h 39"/>
              <a:gd name="T46" fmla="*/ 13 w 14"/>
              <a:gd name="T47" fmla="*/ 18 h 39"/>
              <a:gd name="T48" fmla="*/ 14 w 14"/>
              <a:gd name="T49" fmla="*/ 12 h 39"/>
              <a:gd name="T50" fmla="*/ 14 w 14"/>
              <a:gd name="T51" fmla="*/ 7 h 39"/>
              <a:gd name="T52" fmla="*/ 14 w 14"/>
              <a:gd name="T5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9">
                <a:moveTo>
                  <a:pt x="14" y="5"/>
                </a:moveTo>
                <a:lnTo>
                  <a:pt x="14" y="5"/>
                </a:lnTo>
                <a:lnTo>
                  <a:pt x="9" y="5"/>
                </a:lnTo>
                <a:lnTo>
                  <a:pt x="5" y="3"/>
                </a:lnTo>
                <a:lnTo>
                  <a:pt x="5" y="3"/>
                </a:lnTo>
                <a:lnTo>
                  <a:pt x="1" y="1"/>
                </a:lnTo>
                <a:lnTo>
                  <a:pt x="0" y="0"/>
                </a:lnTo>
                <a:lnTo>
                  <a:pt x="0" y="1"/>
                </a:lnTo>
                <a:lnTo>
                  <a:pt x="0" y="1"/>
                </a:lnTo>
                <a:lnTo>
                  <a:pt x="0" y="8"/>
                </a:lnTo>
                <a:lnTo>
                  <a:pt x="0" y="14"/>
                </a:lnTo>
                <a:lnTo>
                  <a:pt x="1" y="21"/>
                </a:lnTo>
                <a:lnTo>
                  <a:pt x="1" y="21"/>
                </a:lnTo>
                <a:lnTo>
                  <a:pt x="6" y="33"/>
                </a:lnTo>
                <a:lnTo>
                  <a:pt x="9" y="38"/>
                </a:lnTo>
                <a:lnTo>
                  <a:pt x="10" y="39"/>
                </a:lnTo>
                <a:lnTo>
                  <a:pt x="11" y="39"/>
                </a:lnTo>
                <a:lnTo>
                  <a:pt x="11" y="39"/>
                </a:lnTo>
                <a:lnTo>
                  <a:pt x="13" y="35"/>
                </a:lnTo>
                <a:lnTo>
                  <a:pt x="14" y="31"/>
                </a:lnTo>
                <a:lnTo>
                  <a:pt x="14" y="26"/>
                </a:lnTo>
                <a:lnTo>
                  <a:pt x="13" y="22"/>
                </a:lnTo>
                <a:lnTo>
                  <a:pt x="13" y="22"/>
                </a:lnTo>
                <a:lnTo>
                  <a:pt x="13" y="18"/>
                </a:lnTo>
                <a:lnTo>
                  <a:pt x="14" y="12"/>
                </a:lnTo>
                <a:lnTo>
                  <a:pt x="14" y="7"/>
                </a:lnTo>
                <a:lnTo>
                  <a:pt x="14" y="5"/>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6" name="Freeform 1057"/>
          <p:cNvSpPr>
            <a:spLocks/>
          </p:cNvSpPr>
          <p:nvPr/>
        </p:nvSpPr>
        <p:spPr bwMode="gray">
          <a:xfrm>
            <a:off x="6016442" y="2941151"/>
            <a:ext cx="35496" cy="25704"/>
          </a:xfrm>
          <a:custGeom>
            <a:avLst/>
            <a:gdLst>
              <a:gd name="T0" fmla="*/ 19 w 21"/>
              <a:gd name="T1" fmla="*/ 12 h 15"/>
              <a:gd name="T2" fmla="*/ 19 w 21"/>
              <a:gd name="T3" fmla="*/ 12 h 15"/>
              <a:gd name="T4" fmla="*/ 15 w 21"/>
              <a:gd name="T5" fmla="*/ 13 h 15"/>
              <a:gd name="T6" fmla="*/ 12 w 21"/>
              <a:gd name="T7" fmla="*/ 15 h 15"/>
              <a:gd name="T8" fmla="*/ 10 w 21"/>
              <a:gd name="T9" fmla="*/ 15 h 15"/>
              <a:gd name="T10" fmla="*/ 10 w 21"/>
              <a:gd name="T11" fmla="*/ 15 h 15"/>
              <a:gd name="T12" fmla="*/ 3 w 21"/>
              <a:gd name="T13" fmla="*/ 11 h 15"/>
              <a:gd name="T14" fmla="*/ 0 w 21"/>
              <a:gd name="T15" fmla="*/ 8 h 15"/>
              <a:gd name="T16" fmla="*/ 0 w 21"/>
              <a:gd name="T17" fmla="*/ 7 h 15"/>
              <a:gd name="T18" fmla="*/ 0 w 21"/>
              <a:gd name="T19" fmla="*/ 6 h 15"/>
              <a:gd name="T20" fmla="*/ 0 w 21"/>
              <a:gd name="T21" fmla="*/ 6 h 15"/>
              <a:gd name="T22" fmla="*/ 8 w 21"/>
              <a:gd name="T23" fmla="*/ 1 h 15"/>
              <a:gd name="T24" fmla="*/ 12 w 21"/>
              <a:gd name="T25" fmla="*/ 0 h 15"/>
              <a:gd name="T26" fmla="*/ 15 w 21"/>
              <a:gd name="T27" fmla="*/ 0 h 15"/>
              <a:gd name="T28" fmla="*/ 16 w 21"/>
              <a:gd name="T29" fmla="*/ 0 h 15"/>
              <a:gd name="T30" fmla="*/ 16 w 21"/>
              <a:gd name="T31" fmla="*/ 0 h 15"/>
              <a:gd name="T32" fmla="*/ 19 w 21"/>
              <a:gd name="T33" fmla="*/ 7 h 15"/>
              <a:gd name="T34" fmla="*/ 21 w 21"/>
              <a:gd name="T35" fmla="*/ 11 h 15"/>
              <a:gd name="T36" fmla="*/ 21 w 21"/>
              <a:gd name="T37" fmla="*/ 12 h 15"/>
              <a:gd name="T38" fmla="*/ 19 w 21"/>
              <a:gd name="T3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5">
                <a:moveTo>
                  <a:pt x="19" y="12"/>
                </a:moveTo>
                <a:lnTo>
                  <a:pt x="19" y="12"/>
                </a:lnTo>
                <a:lnTo>
                  <a:pt x="15" y="13"/>
                </a:lnTo>
                <a:lnTo>
                  <a:pt x="12" y="15"/>
                </a:lnTo>
                <a:lnTo>
                  <a:pt x="10" y="15"/>
                </a:lnTo>
                <a:lnTo>
                  <a:pt x="10" y="15"/>
                </a:lnTo>
                <a:lnTo>
                  <a:pt x="3" y="11"/>
                </a:lnTo>
                <a:lnTo>
                  <a:pt x="0" y="8"/>
                </a:lnTo>
                <a:lnTo>
                  <a:pt x="0" y="7"/>
                </a:lnTo>
                <a:lnTo>
                  <a:pt x="0" y="6"/>
                </a:lnTo>
                <a:lnTo>
                  <a:pt x="0" y="6"/>
                </a:lnTo>
                <a:lnTo>
                  <a:pt x="8" y="1"/>
                </a:lnTo>
                <a:lnTo>
                  <a:pt x="12" y="0"/>
                </a:lnTo>
                <a:lnTo>
                  <a:pt x="15" y="0"/>
                </a:lnTo>
                <a:lnTo>
                  <a:pt x="16" y="0"/>
                </a:lnTo>
                <a:lnTo>
                  <a:pt x="16" y="0"/>
                </a:lnTo>
                <a:lnTo>
                  <a:pt x="19" y="7"/>
                </a:lnTo>
                <a:lnTo>
                  <a:pt x="21" y="11"/>
                </a:lnTo>
                <a:lnTo>
                  <a:pt x="21" y="12"/>
                </a:lnTo>
                <a:lnTo>
                  <a:pt x="19" y="1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7" name="Freeform 1181"/>
          <p:cNvSpPr>
            <a:spLocks noEditPoints="1"/>
          </p:cNvSpPr>
          <p:nvPr/>
        </p:nvSpPr>
        <p:spPr bwMode="gray">
          <a:xfrm>
            <a:off x="7799722" y="2092906"/>
            <a:ext cx="660912" cy="783128"/>
          </a:xfrm>
          <a:custGeom>
            <a:avLst/>
            <a:gdLst>
              <a:gd name="T0" fmla="*/ 379 w 391"/>
              <a:gd name="T1" fmla="*/ 294 h 457"/>
              <a:gd name="T2" fmla="*/ 359 w 391"/>
              <a:gd name="T3" fmla="*/ 285 h 457"/>
              <a:gd name="T4" fmla="*/ 353 w 391"/>
              <a:gd name="T5" fmla="*/ 279 h 457"/>
              <a:gd name="T6" fmla="*/ 341 w 391"/>
              <a:gd name="T7" fmla="*/ 252 h 457"/>
              <a:gd name="T8" fmla="*/ 320 w 391"/>
              <a:gd name="T9" fmla="*/ 242 h 457"/>
              <a:gd name="T10" fmla="*/ 305 w 391"/>
              <a:gd name="T11" fmla="*/ 230 h 457"/>
              <a:gd name="T12" fmla="*/ 292 w 391"/>
              <a:gd name="T13" fmla="*/ 212 h 457"/>
              <a:gd name="T14" fmla="*/ 295 w 391"/>
              <a:gd name="T15" fmla="*/ 198 h 457"/>
              <a:gd name="T16" fmla="*/ 283 w 391"/>
              <a:gd name="T17" fmla="*/ 168 h 457"/>
              <a:gd name="T18" fmla="*/ 274 w 391"/>
              <a:gd name="T19" fmla="*/ 140 h 457"/>
              <a:gd name="T20" fmla="*/ 244 w 391"/>
              <a:gd name="T21" fmla="*/ 118 h 457"/>
              <a:gd name="T22" fmla="*/ 213 w 391"/>
              <a:gd name="T23" fmla="*/ 98 h 457"/>
              <a:gd name="T24" fmla="*/ 159 w 391"/>
              <a:gd name="T25" fmla="*/ 66 h 457"/>
              <a:gd name="T26" fmla="*/ 145 w 391"/>
              <a:gd name="T27" fmla="*/ 88 h 457"/>
              <a:gd name="T28" fmla="*/ 122 w 391"/>
              <a:gd name="T29" fmla="*/ 72 h 457"/>
              <a:gd name="T30" fmla="*/ 118 w 391"/>
              <a:gd name="T31" fmla="*/ 61 h 457"/>
              <a:gd name="T32" fmla="*/ 120 w 391"/>
              <a:gd name="T33" fmla="*/ 19 h 457"/>
              <a:gd name="T34" fmla="*/ 93 w 391"/>
              <a:gd name="T35" fmla="*/ 15 h 457"/>
              <a:gd name="T36" fmla="*/ 95 w 391"/>
              <a:gd name="T37" fmla="*/ 37 h 457"/>
              <a:gd name="T38" fmla="*/ 74 w 391"/>
              <a:gd name="T39" fmla="*/ 61 h 457"/>
              <a:gd name="T40" fmla="*/ 75 w 391"/>
              <a:gd name="T41" fmla="*/ 88 h 457"/>
              <a:gd name="T42" fmla="*/ 101 w 391"/>
              <a:gd name="T43" fmla="*/ 127 h 457"/>
              <a:gd name="T44" fmla="*/ 80 w 391"/>
              <a:gd name="T45" fmla="*/ 128 h 457"/>
              <a:gd name="T46" fmla="*/ 65 w 391"/>
              <a:gd name="T47" fmla="*/ 97 h 457"/>
              <a:gd name="T48" fmla="*/ 75 w 391"/>
              <a:gd name="T49" fmla="*/ 15 h 457"/>
              <a:gd name="T50" fmla="*/ 21 w 391"/>
              <a:gd name="T51" fmla="*/ 21 h 457"/>
              <a:gd name="T52" fmla="*/ 7 w 391"/>
              <a:gd name="T53" fmla="*/ 99 h 457"/>
              <a:gd name="T54" fmla="*/ 38 w 391"/>
              <a:gd name="T55" fmla="*/ 136 h 457"/>
              <a:gd name="T56" fmla="*/ 49 w 391"/>
              <a:gd name="T57" fmla="*/ 157 h 457"/>
              <a:gd name="T58" fmla="*/ 69 w 391"/>
              <a:gd name="T59" fmla="*/ 168 h 457"/>
              <a:gd name="T60" fmla="*/ 117 w 391"/>
              <a:gd name="T61" fmla="*/ 177 h 457"/>
              <a:gd name="T62" fmla="*/ 173 w 391"/>
              <a:gd name="T63" fmla="*/ 182 h 457"/>
              <a:gd name="T64" fmla="*/ 197 w 391"/>
              <a:gd name="T65" fmla="*/ 204 h 457"/>
              <a:gd name="T66" fmla="*/ 224 w 391"/>
              <a:gd name="T67" fmla="*/ 241 h 457"/>
              <a:gd name="T68" fmla="*/ 235 w 391"/>
              <a:gd name="T69" fmla="*/ 287 h 457"/>
              <a:gd name="T70" fmla="*/ 210 w 391"/>
              <a:gd name="T71" fmla="*/ 333 h 457"/>
              <a:gd name="T72" fmla="*/ 164 w 391"/>
              <a:gd name="T73" fmla="*/ 337 h 457"/>
              <a:gd name="T74" fmla="*/ 176 w 391"/>
              <a:gd name="T75" fmla="*/ 384 h 457"/>
              <a:gd name="T76" fmla="*/ 234 w 391"/>
              <a:gd name="T77" fmla="*/ 384 h 457"/>
              <a:gd name="T78" fmla="*/ 250 w 391"/>
              <a:gd name="T79" fmla="*/ 406 h 457"/>
              <a:gd name="T80" fmla="*/ 269 w 391"/>
              <a:gd name="T81" fmla="*/ 426 h 457"/>
              <a:gd name="T82" fmla="*/ 326 w 391"/>
              <a:gd name="T83" fmla="*/ 457 h 457"/>
              <a:gd name="T84" fmla="*/ 306 w 391"/>
              <a:gd name="T85" fmla="*/ 415 h 457"/>
              <a:gd name="T86" fmla="*/ 294 w 391"/>
              <a:gd name="T87" fmla="*/ 396 h 457"/>
              <a:gd name="T88" fmla="*/ 329 w 391"/>
              <a:gd name="T89" fmla="*/ 420 h 457"/>
              <a:gd name="T90" fmla="*/ 351 w 391"/>
              <a:gd name="T91" fmla="*/ 441 h 457"/>
              <a:gd name="T92" fmla="*/ 351 w 391"/>
              <a:gd name="T93" fmla="*/ 412 h 457"/>
              <a:gd name="T94" fmla="*/ 346 w 391"/>
              <a:gd name="T95" fmla="*/ 388 h 457"/>
              <a:gd name="T96" fmla="*/ 322 w 391"/>
              <a:gd name="T97" fmla="*/ 361 h 457"/>
              <a:gd name="T98" fmla="*/ 310 w 391"/>
              <a:gd name="T99" fmla="*/ 338 h 457"/>
              <a:gd name="T100" fmla="*/ 306 w 391"/>
              <a:gd name="T101" fmla="*/ 317 h 457"/>
              <a:gd name="T102" fmla="*/ 330 w 391"/>
              <a:gd name="T103" fmla="*/ 322 h 457"/>
              <a:gd name="T104" fmla="*/ 343 w 391"/>
              <a:gd name="T105" fmla="*/ 336 h 457"/>
              <a:gd name="T106" fmla="*/ 357 w 391"/>
              <a:gd name="T107" fmla="*/ 348 h 457"/>
              <a:gd name="T108" fmla="*/ 364 w 391"/>
              <a:gd name="T109" fmla="*/ 330 h 457"/>
              <a:gd name="T110" fmla="*/ 389 w 391"/>
              <a:gd name="T111" fmla="*/ 327 h 457"/>
              <a:gd name="T112" fmla="*/ 248 w 391"/>
              <a:gd name="T113" fmla="*/ 372 h 457"/>
              <a:gd name="T114" fmla="*/ 248 w 391"/>
              <a:gd name="T115" fmla="*/ 341 h 457"/>
              <a:gd name="T116" fmla="*/ 267 w 391"/>
              <a:gd name="T117" fmla="*/ 313 h 457"/>
              <a:gd name="T118" fmla="*/ 253 w 391"/>
              <a:gd name="T119" fmla="*/ 309 h 457"/>
              <a:gd name="T120" fmla="*/ 285 w 391"/>
              <a:gd name="T121" fmla="*/ 30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457">
                <a:moveTo>
                  <a:pt x="384" y="305"/>
                </a:moveTo>
                <a:lnTo>
                  <a:pt x="384" y="305"/>
                </a:lnTo>
                <a:lnTo>
                  <a:pt x="388" y="305"/>
                </a:lnTo>
                <a:lnTo>
                  <a:pt x="389" y="303"/>
                </a:lnTo>
                <a:lnTo>
                  <a:pt x="391" y="299"/>
                </a:lnTo>
                <a:lnTo>
                  <a:pt x="391" y="299"/>
                </a:lnTo>
                <a:lnTo>
                  <a:pt x="391" y="298"/>
                </a:lnTo>
                <a:lnTo>
                  <a:pt x="391" y="297"/>
                </a:lnTo>
                <a:lnTo>
                  <a:pt x="388" y="297"/>
                </a:lnTo>
                <a:lnTo>
                  <a:pt x="388" y="297"/>
                </a:lnTo>
                <a:lnTo>
                  <a:pt x="386" y="295"/>
                </a:lnTo>
                <a:lnTo>
                  <a:pt x="384" y="292"/>
                </a:lnTo>
                <a:lnTo>
                  <a:pt x="383" y="289"/>
                </a:lnTo>
                <a:lnTo>
                  <a:pt x="381" y="287"/>
                </a:lnTo>
                <a:lnTo>
                  <a:pt x="381" y="287"/>
                </a:lnTo>
                <a:lnTo>
                  <a:pt x="380" y="288"/>
                </a:lnTo>
                <a:lnTo>
                  <a:pt x="379" y="289"/>
                </a:lnTo>
                <a:lnTo>
                  <a:pt x="379" y="294"/>
                </a:lnTo>
                <a:lnTo>
                  <a:pt x="379" y="294"/>
                </a:lnTo>
                <a:lnTo>
                  <a:pt x="378" y="294"/>
                </a:lnTo>
                <a:lnTo>
                  <a:pt x="375" y="294"/>
                </a:lnTo>
                <a:lnTo>
                  <a:pt x="369" y="293"/>
                </a:lnTo>
                <a:lnTo>
                  <a:pt x="369" y="293"/>
                </a:lnTo>
                <a:lnTo>
                  <a:pt x="368" y="292"/>
                </a:lnTo>
                <a:lnTo>
                  <a:pt x="369" y="288"/>
                </a:lnTo>
                <a:lnTo>
                  <a:pt x="370" y="283"/>
                </a:lnTo>
                <a:lnTo>
                  <a:pt x="370" y="283"/>
                </a:lnTo>
                <a:lnTo>
                  <a:pt x="369" y="283"/>
                </a:lnTo>
                <a:lnTo>
                  <a:pt x="367" y="284"/>
                </a:lnTo>
                <a:lnTo>
                  <a:pt x="363" y="289"/>
                </a:lnTo>
                <a:lnTo>
                  <a:pt x="363" y="289"/>
                </a:lnTo>
                <a:lnTo>
                  <a:pt x="362" y="290"/>
                </a:lnTo>
                <a:lnTo>
                  <a:pt x="361" y="288"/>
                </a:lnTo>
                <a:lnTo>
                  <a:pt x="361" y="287"/>
                </a:lnTo>
                <a:lnTo>
                  <a:pt x="359" y="285"/>
                </a:lnTo>
                <a:lnTo>
                  <a:pt x="359" y="285"/>
                </a:lnTo>
                <a:lnTo>
                  <a:pt x="357" y="285"/>
                </a:lnTo>
                <a:lnTo>
                  <a:pt x="354" y="288"/>
                </a:lnTo>
                <a:lnTo>
                  <a:pt x="347" y="294"/>
                </a:lnTo>
                <a:lnTo>
                  <a:pt x="347" y="294"/>
                </a:lnTo>
                <a:lnTo>
                  <a:pt x="346" y="294"/>
                </a:lnTo>
                <a:lnTo>
                  <a:pt x="345" y="294"/>
                </a:lnTo>
                <a:lnTo>
                  <a:pt x="346" y="292"/>
                </a:lnTo>
                <a:lnTo>
                  <a:pt x="347" y="289"/>
                </a:lnTo>
                <a:lnTo>
                  <a:pt x="348" y="288"/>
                </a:lnTo>
                <a:lnTo>
                  <a:pt x="348" y="288"/>
                </a:lnTo>
                <a:lnTo>
                  <a:pt x="349" y="287"/>
                </a:lnTo>
                <a:lnTo>
                  <a:pt x="348" y="284"/>
                </a:lnTo>
                <a:lnTo>
                  <a:pt x="347" y="280"/>
                </a:lnTo>
                <a:lnTo>
                  <a:pt x="347" y="280"/>
                </a:lnTo>
                <a:lnTo>
                  <a:pt x="347" y="279"/>
                </a:lnTo>
                <a:lnTo>
                  <a:pt x="349" y="279"/>
                </a:lnTo>
                <a:lnTo>
                  <a:pt x="353" y="279"/>
                </a:lnTo>
                <a:lnTo>
                  <a:pt x="353" y="279"/>
                </a:lnTo>
                <a:lnTo>
                  <a:pt x="353" y="277"/>
                </a:lnTo>
                <a:lnTo>
                  <a:pt x="353" y="273"/>
                </a:lnTo>
                <a:lnTo>
                  <a:pt x="351" y="267"/>
                </a:lnTo>
                <a:lnTo>
                  <a:pt x="348" y="263"/>
                </a:lnTo>
                <a:lnTo>
                  <a:pt x="348" y="263"/>
                </a:lnTo>
                <a:lnTo>
                  <a:pt x="347" y="262"/>
                </a:lnTo>
                <a:lnTo>
                  <a:pt x="346" y="262"/>
                </a:lnTo>
                <a:lnTo>
                  <a:pt x="343" y="263"/>
                </a:lnTo>
                <a:lnTo>
                  <a:pt x="342" y="263"/>
                </a:lnTo>
                <a:lnTo>
                  <a:pt x="341" y="263"/>
                </a:lnTo>
                <a:lnTo>
                  <a:pt x="340" y="263"/>
                </a:lnTo>
                <a:lnTo>
                  <a:pt x="340" y="263"/>
                </a:lnTo>
                <a:lnTo>
                  <a:pt x="338" y="260"/>
                </a:lnTo>
                <a:lnTo>
                  <a:pt x="340" y="257"/>
                </a:lnTo>
                <a:lnTo>
                  <a:pt x="341" y="253"/>
                </a:lnTo>
                <a:lnTo>
                  <a:pt x="341" y="252"/>
                </a:lnTo>
                <a:lnTo>
                  <a:pt x="341" y="252"/>
                </a:lnTo>
                <a:lnTo>
                  <a:pt x="341" y="252"/>
                </a:lnTo>
                <a:lnTo>
                  <a:pt x="338" y="252"/>
                </a:lnTo>
                <a:lnTo>
                  <a:pt x="335" y="256"/>
                </a:lnTo>
                <a:lnTo>
                  <a:pt x="335" y="256"/>
                </a:lnTo>
                <a:lnTo>
                  <a:pt x="332" y="257"/>
                </a:lnTo>
                <a:lnTo>
                  <a:pt x="331" y="256"/>
                </a:lnTo>
                <a:lnTo>
                  <a:pt x="330" y="255"/>
                </a:lnTo>
                <a:lnTo>
                  <a:pt x="327" y="253"/>
                </a:lnTo>
                <a:lnTo>
                  <a:pt x="327" y="253"/>
                </a:lnTo>
                <a:lnTo>
                  <a:pt x="325" y="253"/>
                </a:lnTo>
                <a:lnTo>
                  <a:pt x="322" y="251"/>
                </a:lnTo>
                <a:lnTo>
                  <a:pt x="321" y="248"/>
                </a:lnTo>
                <a:lnTo>
                  <a:pt x="319" y="247"/>
                </a:lnTo>
                <a:lnTo>
                  <a:pt x="319" y="247"/>
                </a:lnTo>
                <a:lnTo>
                  <a:pt x="317" y="246"/>
                </a:lnTo>
                <a:lnTo>
                  <a:pt x="316" y="245"/>
                </a:lnTo>
                <a:lnTo>
                  <a:pt x="320" y="244"/>
                </a:lnTo>
                <a:lnTo>
                  <a:pt x="320" y="244"/>
                </a:lnTo>
                <a:lnTo>
                  <a:pt x="320" y="242"/>
                </a:lnTo>
                <a:lnTo>
                  <a:pt x="320" y="242"/>
                </a:lnTo>
                <a:lnTo>
                  <a:pt x="319" y="240"/>
                </a:lnTo>
                <a:lnTo>
                  <a:pt x="315" y="239"/>
                </a:lnTo>
                <a:lnTo>
                  <a:pt x="313" y="237"/>
                </a:lnTo>
                <a:lnTo>
                  <a:pt x="313" y="237"/>
                </a:lnTo>
                <a:lnTo>
                  <a:pt x="306" y="237"/>
                </a:lnTo>
                <a:lnTo>
                  <a:pt x="300" y="235"/>
                </a:lnTo>
                <a:lnTo>
                  <a:pt x="300" y="235"/>
                </a:lnTo>
                <a:lnTo>
                  <a:pt x="295" y="232"/>
                </a:lnTo>
                <a:lnTo>
                  <a:pt x="293" y="232"/>
                </a:lnTo>
                <a:lnTo>
                  <a:pt x="293" y="231"/>
                </a:lnTo>
                <a:lnTo>
                  <a:pt x="293" y="231"/>
                </a:lnTo>
                <a:lnTo>
                  <a:pt x="294" y="230"/>
                </a:lnTo>
                <a:lnTo>
                  <a:pt x="296" y="230"/>
                </a:lnTo>
                <a:lnTo>
                  <a:pt x="304" y="231"/>
                </a:lnTo>
                <a:lnTo>
                  <a:pt x="304" y="231"/>
                </a:lnTo>
                <a:lnTo>
                  <a:pt x="305" y="231"/>
                </a:lnTo>
                <a:lnTo>
                  <a:pt x="305" y="230"/>
                </a:lnTo>
                <a:lnTo>
                  <a:pt x="303" y="228"/>
                </a:lnTo>
                <a:lnTo>
                  <a:pt x="298" y="224"/>
                </a:lnTo>
                <a:lnTo>
                  <a:pt x="298" y="224"/>
                </a:lnTo>
                <a:lnTo>
                  <a:pt x="296" y="224"/>
                </a:lnTo>
                <a:lnTo>
                  <a:pt x="296" y="223"/>
                </a:lnTo>
                <a:lnTo>
                  <a:pt x="300" y="221"/>
                </a:lnTo>
                <a:lnTo>
                  <a:pt x="300" y="221"/>
                </a:lnTo>
                <a:lnTo>
                  <a:pt x="301" y="221"/>
                </a:lnTo>
                <a:lnTo>
                  <a:pt x="301" y="220"/>
                </a:lnTo>
                <a:lnTo>
                  <a:pt x="300" y="219"/>
                </a:lnTo>
                <a:lnTo>
                  <a:pt x="299" y="218"/>
                </a:lnTo>
                <a:lnTo>
                  <a:pt x="299" y="218"/>
                </a:lnTo>
                <a:lnTo>
                  <a:pt x="300" y="216"/>
                </a:lnTo>
                <a:lnTo>
                  <a:pt x="300" y="216"/>
                </a:lnTo>
                <a:lnTo>
                  <a:pt x="300" y="216"/>
                </a:lnTo>
                <a:lnTo>
                  <a:pt x="300" y="215"/>
                </a:lnTo>
                <a:lnTo>
                  <a:pt x="299" y="214"/>
                </a:lnTo>
                <a:lnTo>
                  <a:pt x="292" y="212"/>
                </a:lnTo>
                <a:lnTo>
                  <a:pt x="292" y="212"/>
                </a:lnTo>
                <a:lnTo>
                  <a:pt x="292" y="212"/>
                </a:lnTo>
                <a:lnTo>
                  <a:pt x="293" y="212"/>
                </a:lnTo>
                <a:lnTo>
                  <a:pt x="296" y="210"/>
                </a:lnTo>
                <a:lnTo>
                  <a:pt x="306" y="210"/>
                </a:lnTo>
                <a:lnTo>
                  <a:pt x="306" y="210"/>
                </a:lnTo>
                <a:lnTo>
                  <a:pt x="309" y="210"/>
                </a:lnTo>
                <a:lnTo>
                  <a:pt x="311" y="209"/>
                </a:lnTo>
                <a:lnTo>
                  <a:pt x="314" y="208"/>
                </a:lnTo>
                <a:lnTo>
                  <a:pt x="315" y="205"/>
                </a:lnTo>
                <a:lnTo>
                  <a:pt x="315" y="205"/>
                </a:lnTo>
                <a:lnTo>
                  <a:pt x="314" y="204"/>
                </a:lnTo>
                <a:lnTo>
                  <a:pt x="313" y="203"/>
                </a:lnTo>
                <a:lnTo>
                  <a:pt x="308" y="202"/>
                </a:lnTo>
                <a:lnTo>
                  <a:pt x="296" y="199"/>
                </a:lnTo>
                <a:lnTo>
                  <a:pt x="296" y="199"/>
                </a:lnTo>
                <a:lnTo>
                  <a:pt x="295" y="199"/>
                </a:lnTo>
                <a:lnTo>
                  <a:pt x="295" y="198"/>
                </a:lnTo>
                <a:lnTo>
                  <a:pt x="296" y="196"/>
                </a:lnTo>
                <a:lnTo>
                  <a:pt x="303" y="191"/>
                </a:lnTo>
                <a:lnTo>
                  <a:pt x="303" y="191"/>
                </a:lnTo>
                <a:lnTo>
                  <a:pt x="306" y="187"/>
                </a:lnTo>
                <a:lnTo>
                  <a:pt x="310" y="186"/>
                </a:lnTo>
                <a:lnTo>
                  <a:pt x="310" y="186"/>
                </a:lnTo>
                <a:lnTo>
                  <a:pt x="311" y="186"/>
                </a:lnTo>
                <a:lnTo>
                  <a:pt x="311" y="183"/>
                </a:lnTo>
                <a:lnTo>
                  <a:pt x="310" y="177"/>
                </a:lnTo>
                <a:lnTo>
                  <a:pt x="308" y="165"/>
                </a:lnTo>
                <a:lnTo>
                  <a:pt x="308" y="165"/>
                </a:lnTo>
                <a:lnTo>
                  <a:pt x="306" y="162"/>
                </a:lnTo>
                <a:lnTo>
                  <a:pt x="304" y="162"/>
                </a:lnTo>
                <a:lnTo>
                  <a:pt x="298" y="166"/>
                </a:lnTo>
                <a:lnTo>
                  <a:pt x="298" y="166"/>
                </a:lnTo>
                <a:lnTo>
                  <a:pt x="292" y="168"/>
                </a:lnTo>
                <a:lnTo>
                  <a:pt x="283" y="168"/>
                </a:lnTo>
                <a:lnTo>
                  <a:pt x="283" y="168"/>
                </a:lnTo>
                <a:lnTo>
                  <a:pt x="279" y="167"/>
                </a:lnTo>
                <a:lnTo>
                  <a:pt x="280" y="166"/>
                </a:lnTo>
                <a:lnTo>
                  <a:pt x="287" y="162"/>
                </a:lnTo>
                <a:lnTo>
                  <a:pt x="287" y="162"/>
                </a:lnTo>
                <a:lnTo>
                  <a:pt x="290" y="161"/>
                </a:lnTo>
                <a:lnTo>
                  <a:pt x="294" y="157"/>
                </a:lnTo>
                <a:lnTo>
                  <a:pt x="298" y="152"/>
                </a:lnTo>
                <a:lnTo>
                  <a:pt x="298" y="152"/>
                </a:lnTo>
                <a:lnTo>
                  <a:pt x="298" y="151"/>
                </a:lnTo>
                <a:lnTo>
                  <a:pt x="296" y="150"/>
                </a:lnTo>
                <a:lnTo>
                  <a:pt x="293" y="148"/>
                </a:lnTo>
                <a:lnTo>
                  <a:pt x="293" y="148"/>
                </a:lnTo>
                <a:lnTo>
                  <a:pt x="290" y="146"/>
                </a:lnTo>
                <a:lnTo>
                  <a:pt x="287" y="144"/>
                </a:lnTo>
                <a:lnTo>
                  <a:pt x="284" y="143"/>
                </a:lnTo>
                <a:lnTo>
                  <a:pt x="280" y="141"/>
                </a:lnTo>
                <a:lnTo>
                  <a:pt x="280" y="141"/>
                </a:lnTo>
                <a:lnTo>
                  <a:pt x="274" y="140"/>
                </a:lnTo>
                <a:lnTo>
                  <a:pt x="271" y="139"/>
                </a:lnTo>
                <a:lnTo>
                  <a:pt x="268" y="136"/>
                </a:lnTo>
                <a:lnTo>
                  <a:pt x="268" y="136"/>
                </a:lnTo>
                <a:lnTo>
                  <a:pt x="266" y="134"/>
                </a:lnTo>
                <a:lnTo>
                  <a:pt x="264" y="133"/>
                </a:lnTo>
                <a:lnTo>
                  <a:pt x="263" y="133"/>
                </a:lnTo>
                <a:lnTo>
                  <a:pt x="263" y="133"/>
                </a:lnTo>
                <a:lnTo>
                  <a:pt x="261" y="132"/>
                </a:lnTo>
                <a:lnTo>
                  <a:pt x="260" y="130"/>
                </a:lnTo>
                <a:lnTo>
                  <a:pt x="258" y="127"/>
                </a:lnTo>
                <a:lnTo>
                  <a:pt x="258" y="127"/>
                </a:lnTo>
                <a:lnTo>
                  <a:pt x="258" y="123"/>
                </a:lnTo>
                <a:lnTo>
                  <a:pt x="258" y="120"/>
                </a:lnTo>
                <a:lnTo>
                  <a:pt x="257" y="118"/>
                </a:lnTo>
                <a:lnTo>
                  <a:pt x="257" y="118"/>
                </a:lnTo>
                <a:lnTo>
                  <a:pt x="253" y="116"/>
                </a:lnTo>
                <a:lnTo>
                  <a:pt x="251" y="116"/>
                </a:lnTo>
                <a:lnTo>
                  <a:pt x="244" y="118"/>
                </a:lnTo>
                <a:lnTo>
                  <a:pt x="244" y="118"/>
                </a:lnTo>
                <a:lnTo>
                  <a:pt x="240" y="117"/>
                </a:lnTo>
                <a:lnTo>
                  <a:pt x="235" y="114"/>
                </a:lnTo>
                <a:lnTo>
                  <a:pt x="229" y="112"/>
                </a:lnTo>
                <a:lnTo>
                  <a:pt x="225" y="111"/>
                </a:lnTo>
                <a:lnTo>
                  <a:pt x="225" y="111"/>
                </a:lnTo>
                <a:lnTo>
                  <a:pt x="223" y="109"/>
                </a:lnTo>
                <a:lnTo>
                  <a:pt x="221" y="109"/>
                </a:lnTo>
                <a:lnTo>
                  <a:pt x="220" y="106"/>
                </a:lnTo>
                <a:lnTo>
                  <a:pt x="220" y="106"/>
                </a:lnTo>
                <a:lnTo>
                  <a:pt x="219" y="104"/>
                </a:lnTo>
                <a:lnTo>
                  <a:pt x="216" y="104"/>
                </a:lnTo>
                <a:lnTo>
                  <a:pt x="214" y="103"/>
                </a:lnTo>
                <a:lnTo>
                  <a:pt x="214" y="103"/>
                </a:lnTo>
                <a:lnTo>
                  <a:pt x="213" y="103"/>
                </a:lnTo>
                <a:lnTo>
                  <a:pt x="213" y="102"/>
                </a:lnTo>
                <a:lnTo>
                  <a:pt x="213" y="98"/>
                </a:lnTo>
                <a:lnTo>
                  <a:pt x="213" y="98"/>
                </a:lnTo>
                <a:lnTo>
                  <a:pt x="209" y="96"/>
                </a:lnTo>
                <a:lnTo>
                  <a:pt x="205" y="93"/>
                </a:lnTo>
                <a:lnTo>
                  <a:pt x="205" y="93"/>
                </a:lnTo>
                <a:lnTo>
                  <a:pt x="203" y="92"/>
                </a:lnTo>
                <a:lnTo>
                  <a:pt x="203" y="88"/>
                </a:lnTo>
                <a:lnTo>
                  <a:pt x="203" y="86"/>
                </a:lnTo>
                <a:lnTo>
                  <a:pt x="203" y="83"/>
                </a:lnTo>
                <a:lnTo>
                  <a:pt x="203" y="83"/>
                </a:lnTo>
                <a:lnTo>
                  <a:pt x="198" y="77"/>
                </a:lnTo>
                <a:lnTo>
                  <a:pt x="194" y="75"/>
                </a:lnTo>
                <a:lnTo>
                  <a:pt x="191" y="72"/>
                </a:lnTo>
                <a:lnTo>
                  <a:pt x="191" y="72"/>
                </a:lnTo>
                <a:lnTo>
                  <a:pt x="187" y="71"/>
                </a:lnTo>
                <a:lnTo>
                  <a:pt x="182" y="69"/>
                </a:lnTo>
                <a:lnTo>
                  <a:pt x="182" y="69"/>
                </a:lnTo>
                <a:lnTo>
                  <a:pt x="177" y="67"/>
                </a:lnTo>
                <a:lnTo>
                  <a:pt x="170" y="67"/>
                </a:lnTo>
                <a:lnTo>
                  <a:pt x="159" y="66"/>
                </a:lnTo>
                <a:lnTo>
                  <a:pt x="159" y="66"/>
                </a:lnTo>
                <a:lnTo>
                  <a:pt x="156" y="67"/>
                </a:lnTo>
                <a:lnTo>
                  <a:pt x="155" y="69"/>
                </a:lnTo>
                <a:lnTo>
                  <a:pt x="152" y="72"/>
                </a:lnTo>
                <a:lnTo>
                  <a:pt x="152" y="72"/>
                </a:lnTo>
                <a:lnTo>
                  <a:pt x="154" y="74"/>
                </a:lnTo>
                <a:lnTo>
                  <a:pt x="156" y="76"/>
                </a:lnTo>
                <a:lnTo>
                  <a:pt x="159" y="79"/>
                </a:lnTo>
                <a:lnTo>
                  <a:pt x="160" y="80"/>
                </a:lnTo>
                <a:lnTo>
                  <a:pt x="160" y="80"/>
                </a:lnTo>
                <a:lnTo>
                  <a:pt x="159" y="80"/>
                </a:lnTo>
                <a:lnTo>
                  <a:pt x="155" y="80"/>
                </a:lnTo>
                <a:lnTo>
                  <a:pt x="149" y="77"/>
                </a:lnTo>
                <a:lnTo>
                  <a:pt x="149" y="77"/>
                </a:lnTo>
                <a:lnTo>
                  <a:pt x="148" y="79"/>
                </a:lnTo>
                <a:lnTo>
                  <a:pt x="148" y="80"/>
                </a:lnTo>
                <a:lnTo>
                  <a:pt x="146" y="83"/>
                </a:lnTo>
                <a:lnTo>
                  <a:pt x="145" y="88"/>
                </a:lnTo>
                <a:lnTo>
                  <a:pt x="144" y="91"/>
                </a:lnTo>
                <a:lnTo>
                  <a:pt x="144" y="91"/>
                </a:lnTo>
                <a:lnTo>
                  <a:pt x="143" y="91"/>
                </a:lnTo>
                <a:lnTo>
                  <a:pt x="141" y="90"/>
                </a:lnTo>
                <a:lnTo>
                  <a:pt x="140" y="83"/>
                </a:lnTo>
                <a:lnTo>
                  <a:pt x="140" y="71"/>
                </a:lnTo>
                <a:lnTo>
                  <a:pt x="140" y="71"/>
                </a:lnTo>
                <a:lnTo>
                  <a:pt x="140" y="69"/>
                </a:lnTo>
                <a:lnTo>
                  <a:pt x="139" y="67"/>
                </a:lnTo>
                <a:lnTo>
                  <a:pt x="135" y="65"/>
                </a:lnTo>
                <a:lnTo>
                  <a:pt x="135" y="65"/>
                </a:lnTo>
                <a:lnTo>
                  <a:pt x="133" y="66"/>
                </a:lnTo>
                <a:lnTo>
                  <a:pt x="132" y="67"/>
                </a:lnTo>
                <a:lnTo>
                  <a:pt x="128" y="72"/>
                </a:lnTo>
                <a:lnTo>
                  <a:pt x="128" y="72"/>
                </a:lnTo>
                <a:lnTo>
                  <a:pt x="127" y="74"/>
                </a:lnTo>
                <a:lnTo>
                  <a:pt x="125" y="74"/>
                </a:lnTo>
                <a:lnTo>
                  <a:pt x="122" y="72"/>
                </a:lnTo>
                <a:lnTo>
                  <a:pt x="122" y="72"/>
                </a:lnTo>
                <a:lnTo>
                  <a:pt x="120" y="74"/>
                </a:lnTo>
                <a:lnTo>
                  <a:pt x="118" y="76"/>
                </a:lnTo>
                <a:lnTo>
                  <a:pt x="116" y="85"/>
                </a:lnTo>
                <a:lnTo>
                  <a:pt x="116" y="85"/>
                </a:lnTo>
                <a:lnTo>
                  <a:pt x="113" y="88"/>
                </a:lnTo>
                <a:lnTo>
                  <a:pt x="111" y="91"/>
                </a:lnTo>
                <a:lnTo>
                  <a:pt x="108" y="92"/>
                </a:lnTo>
                <a:lnTo>
                  <a:pt x="106" y="92"/>
                </a:lnTo>
                <a:lnTo>
                  <a:pt x="106" y="92"/>
                </a:lnTo>
                <a:lnTo>
                  <a:pt x="104" y="92"/>
                </a:lnTo>
                <a:lnTo>
                  <a:pt x="104" y="90"/>
                </a:lnTo>
                <a:lnTo>
                  <a:pt x="106" y="83"/>
                </a:lnTo>
                <a:lnTo>
                  <a:pt x="111" y="71"/>
                </a:lnTo>
                <a:lnTo>
                  <a:pt x="111" y="71"/>
                </a:lnTo>
                <a:lnTo>
                  <a:pt x="112" y="67"/>
                </a:lnTo>
                <a:lnTo>
                  <a:pt x="113" y="65"/>
                </a:lnTo>
                <a:lnTo>
                  <a:pt x="118" y="61"/>
                </a:lnTo>
                <a:lnTo>
                  <a:pt x="118" y="61"/>
                </a:lnTo>
                <a:lnTo>
                  <a:pt x="118" y="58"/>
                </a:lnTo>
                <a:lnTo>
                  <a:pt x="118" y="51"/>
                </a:lnTo>
                <a:lnTo>
                  <a:pt x="116" y="43"/>
                </a:lnTo>
                <a:lnTo>
                  <a:pt x="116" y="43"/>
                </a:lnTo>
                <a:lnTo>
                  <a:pt x="116" y="40"/>
                </a:lnTo>
                <a:lnTo>
                  <a:pt x="117" y="38"/>
                </a:lnTo>
                <a:lnTo>
                  <a:pt x="119" y="34"/>
                </a:lnTo>
                <a:lnTo>
                  <a:pt x="119" y="34"/>
                </a:lnTo>
                <a:lnTo>
                  <a:pt x="120" y="33"/>
                </a:lnTo>
                <a:lnTo>
                  <a:pt x="120" y="32"/>
                </a:lnTo>
                <a:lnTo>
                  <a:pt x="118" y="29"/>
                </a:lnTo>
                <a:lnTo>
                  <a:pt x="118" y="29"/>
                </a:lnTo>
                <a:lnTo>
                  <a:pt x="118" y="27"/>
                </a:lnTo>
                <a:lnTo>
                  <a:pt x="118" y="26"/>
                </a:lnTo>
                <a:lnTo>
                  <a:pt x="119" y="23"/>
                </a:lnTo>
                <a:lnTo>
                  <a:pt x="120" y="19"/>
                </a:lnTo>
                <a:lnTo>
                  <a:pt x="120" y="19"/>
                </a:lnTo>
                <a:lnTo>
                  <a:pt x="119" y="5"/>
                </a:lnTo>
                <a:lnTo>
                  <a:pt x="119" y="5"/>
                </a:lnTo>
                <a:lnTo>
                  <a:pt x="119" y="3"/>
                </a:lnTo>
                <a:lnTo>
                  <a:pt x="118" y="3"/>
                </a:lnTo>
                <a:lnTo>
                  <a:pt x="114" y="2"/>
                </a:lnTo>
                <a:lnTo>
                  <a:pt x="107" y="5"/>
                </a:lnTo>
                <a:lnTo>
                  <a:pt x="107" y="5"/>
                </a:lnTo>
                <a:lnTo>
                  <a:pt x="102" y="6"/>
                </a:lnTo>
                <a:lnTo>
                  <a:pt x="100" y="6"/>
                </a:lnTo>
                <a:lnTo>
                  <a:pt x="97" y="8"/>
                </a:lnTo>
                <a:lnTo>
                  <a:pt x="97" y="8"/>
                </a:lnTo>
                <a:lnTo>
                  <a:pt x="98" y="10"/>
                </a:lnTo>
                <a:lnTo>
                  <a:pt x="100" y="13"/>
                </a:lnTo>
                <a:lnTo>
                  <a:pt x="102" y="17"/>
                </a:lnTo>
                <a:lnTo>
                  <a:pt x="102" y="17"/>
                </a:lnTo>
                <a:lnTo>
                  <a:pt x="101" y="17"/>
                </a:lnTo>
                <a:lnTo>
                  <a:pt x="100" y="17"/>
                </a:lnTo>
                <a:lnTo>
                  <a:pt x="93" y="15"/>
                </a:lnTo>
                <a:lnTo>
                  <a:pt x="93" y="15"/>
                </a:lnTo>
                <a:lnTo>
                  <a:pt x="91" y="15"/>
                </a:lnTo>
                <a:lnTo>
                  <a:pt x="88" y="15"/>
                </a:lnTo>
                <a:lnTo>
                  <a:pt x="86" y="16"/>
                </a:lnTo>
                <a:lnTo>
                  <a:pt x="85" y="17"/>
                </a:lnTo>
                <a:lnTo>
                  <a:pt x="85" y="17"/>
                </a:lnTo>
                <a:lnTo>
                  <a:pt x="86" y="18"/>
                </a:lnTo>
                <a:lnTo>
                  <a:pt x="90" y="19"/>
                </a:lnTo>
                <a:lnTo>
                  <a:pt x="92" y="21"/>
                </a:lnTo>
                <a:lnTo>
                  <a:pt x="95" y="23"/>
                </a:lnTo>
                <a:lnTo>
                  <a:pt x="95" y="23"/>
                </a:lnTo>
                <a:lnTo>
                  <a:pt x="98" y="27"/>
                </a:lnTo>
                <a:lnTo>
                  <a:pt x="102" y="31"/>
                </a:lnTo>
                <a:lnTo>
                  <a:pt x="102" y="31"/>
                </a:lnTo>
                <a:lnTo>
                  <a:pt x="102" y="32"/>
                </a:lnTo>
                <a:lnTo>
                  <a:pt x="101" y="33"/>
                </a:lnTo>
                <a:lnTo>
                  <a:pt x="98" y="35"/>
                </a:lnTo>
                <a:lnTo>
                  <a:pt x="95" y="37"/>
                </a:lnTo>
                <a:lnTo>
                  <a:pt x="91" y="38"/>
                </a:lnTo>
                <a:lnTo>
                  <a:pt x="91" y="38"/>
                </a:lnTo>
                <a:lnTo>
                  <a:pt x="88" y="38"/>
                </a:lnTo>
                <a:lnTo>
                  <a:pt x="86" y="37"/>
                </a:lnTo>
                <a:lnTo>
                  <a:pt x="85" y="37"/>
                </a:lnTo>
                <a:lnTo>
                  <a:pt x="81" y="38"/>
                </a:lnTo>
                <a:lnTo>
                  <a:pt x="81" y="38"/>
                </a:lnTo>
                <a:lnTo>
                  <a:pt x="79" y="38"/>
                </a:lnTo>
                <a:lnTo>
                  <a:pt x="77" y="38"/>
                </a:lnTo>
                <a:lnTo>
                  <a:pt x="76" y="37"/>
                </a:lnTo>
                <a:lnTo>
                  <a:pt x="74" y="37"/>
                </a:lnTo>
                <a:lnTo>
                  <a:pt x="74" y="37"/>
                </a:lnTo>
                <a:lnTo>
                  <a:pt x="74" y="38"/>
                </a:lnTo>
                <a:lnTo>
                  <a:pt x="72" y="39"/>
                </a:lnTo>
                <a:lnTo>
                  <a:pt x="72" y="45"/>
                </a:lnTo>
                <a:lnTo>
                  <a:pt x="74" y="58"/>
                </a:lnTo>
                <a:lnTo>
                  <a:pt x="74" y="58"/>
                </a:lnTo>
                <a:lnTo>
                  <a:pt x="74" y="61"/>
                </a:lnTo>
                <a:lnTo>
                  <a:pt x="75" y="64"/>
                </a:lnTo>
                <a:lnTo>
                  <a:pt x="80" y="69"/>
                </a:lnTo>
                <a:lnTo>
                  <a:pt x="80" y="69"/>
                </a:lnTo>
                <a:lnTo>
                  <a:pt x="82" y="71"/>
                </a:lnTo>
                <a:lnTo>
                  <a:pt x="82" y="74"/>
                </a:lnTo>
                <a:lnTo>
                  <a:pt x="82" y="75"/>
                </a:lnTo>
                <a:lnTo>
                  <a:pt x="81" y="76"/>
                </a:lnTo>
                <a:lnTo>
                  <a:pt x="81" y="76"/>
                </a:lnTo>
                <a:lnTo>
                  <a:pt x="79" y="76"/>
                </a:lnTo>
                <a:lnTo>
                  <a:pt x="76" y="75"/>
                </a:lnTo>
                <a:lnTo>
                  <a:pt x="74" y="74"/>
                </a:lnTo>
                <a:lnTo>
                  <a:pt x="71" y="74"/>
                </a:lnTo>
                <a:lnTo>
                  <a:pt x="71" y="74"/>
                </a:lnTo>
                <a:lnTo>
                  <a:pt x="71" y="76"/>
                </a:lnTo>
                <a:lnTo>
                  <a:pt x="72" y="80"/>
                </a:lnTo>
                <a:lnTo>
                  <a:pt x="74" y="83"/>
                </a:lnTo>
                <a:lnTo>
                  <a:pt x="75" y="88"/>
                </a:lnTo>
                <a:lnTo>
                  <a:pt x="75" y="88"/>
                </a:lnTo>
                <a:lnTo>
                  <a:pt x="76" y="92"/>
                </a:lnTo>
                <a:lnTo>
                  <a:pt x="79" y="95"/>
                </a:lnTo>
                <a:lnTo>
                  <a:pt x="82" y="98"/>
                </a:lnTo>
                <a:lnTo>
                  <a:pt x="86" y="99"/>
                </a:lnTo>
                <a:lnTo>
                  <a:pt x="86" y="99"/>
                </a:lnTo>
                <a:lnTo>
                  <a:pt x="88" y="101"/>
                </a:lnTo>
                <a:lnTo>
                  <a:pt x="88" y="102"/>
                </a:lnTo>
                <a:lnTo>
                  <a:pt x="90" y="106"/>
                </a:lnTo>
                <a:lnTo>
                  <a:pt x="90" y="106"/>
                </a:lnTo>
                <a:lnTo>
                  <a:pt x="93" y="108"/>
                </a:lnTo>
                <a:lnTo>
                  <a:pt x="98" y="112"/>
                </a:lnTo>
                <a:lnTo>
                  <a:pt x="103" y="116"/>
                </a:lnTo>
                <a:lnTo>
                  <a:pt x="106" y="118"/>
                </a:lnTo>
                <a:lnTo>
                  <a:pt x="106" y="118"/>
                </a:lnTo>
                <a:lnTo>
                  <a:pt x="106" y="122"/>
                </a:lnTo>
                <a:lnTo>
                  <a:pt x="104" y="123"/>
                </a:lnTo>
                <a:lnTo>
                  <a:pt x="101" y="127"/>
                </a:lnTo>
                <a:lnTo>
                  <a:pt x="101" y="127"/>
                </a:lnTo>
                <a:lnTo>
                  <a:pt x="100" y="127"/>
                </a:lnTo>
                <a:lnTo>
                  <a:pt x="98" y="127"/>
                </a:lnTo>
                <a:lnTo>
                  <a:pt x="98" y="125"/>
                </a:lnTo>
                <a:lnTo>
                  <a:pt x="97" y="125"/>
                </a:lnTo>
                <a:lnTo>
                  <a:pt x="97" y="125"/>
                </a:lnTo>
                <a:lnTo>
                  <a:pt x="96" y="125"/>
                </a:lnTo>
                <a:lnTo>
                  <a:pt x="95" y="128"/>
                </a:lnTo>
                <a:lnTo>
                  <a:pt x="93" y="130"/>
                </a:lnTo>
                <a:lnTo>
                  <a:pt x="92" y="133"/>
                </a:lnTo>
                <a:lnTo>
                  <a:pt x="92" y="133"/>
                </a:lnTo>
                <a:lnTo>
                  <a:pt x="91" y="133"/>
                </a:lnTo>
                <a:lnTo>
                  <a:pt x="91" y="132"/>
                </a:lnTo>
                <a:lnTo>
                  <a:pt x="90" y="129"/>
                </a:lnTo>
                <a:lnTo>
                  <a:pt x="88" y="123"/>
                </a:lnTo>
                <a:lnTo>
                  <a:pt x="88" y="123"/>
                </a:lnTo>
                <a:lnTo>
                  <a:pt x="86" y="123"/>
                </a:lnTo>
                <a:lnTo>
                  <a:pt x="84" y="125"/>
                </a:lnTo>
                <a:lnTo>
                  <a:pt x="80" y="128"/>
                </a:lnTo>
                <a:lnTo>
                  <a:pt x="76" y="130"/>
                </a:lnTo>
                <a:lnTo>
                  <a:pt x="76" y="130"/>
                </a:lnTo>
                <a:lnTo>
                  <a:pt x="75" y="130"/>
                </a:lnTo>
                <a:lnTo>
                  <a:pt x="75" y="129"/>
                </a:lnTo>
                <a:lnTo>
                  <a:pt x="76" y="127"/>
                </a:lnTo>
                <a:lnTo>
                  <a:pt x="81" y="119"/>
                </a:lnTo>
                <a:lnTo>
                  <a:pt x="81" y="119"/>
                </a:lnTo>
                <a:lnTo>
                  <a:pt x="81" y="118"/>
                </a:lnTo>
                <a:lnTo>
                  <a:pt x="81" y="116"/>
                </a:lnTo>
                <a:lnTo>
                  <a:pt x="80" y="114"/>
                </a:lnTo>
                <a:lnTo>
                  <a:pt x="79" y="114"/>
                </a:lnTo>
                <a:lnTo>
                  <a:pt x="79" y="114"/>
                </a:lnTo>
                <a:lnTo>
                  <a:pt x="77" y="113"/>
                </a:lnTo>
                <a:lnTo>
                  <a:pt x="77" y="112"/>
                </a:lnTo>
                <a:lnTo>
                  <a:pt x="76" y="108"/>
                </a:lnTo>
                <a:lnTo>
                  <a:pt x="74" y="106"/>
                </a:lnTo>
                <a:lnTo>
                  <a:pt x="74" y="106"/>
                </a:lnTo>
                <a:lnTo>
                  <a:pt x="65" y="97"/>
                </a:lnTo>
                <a:lnTo>
                  <a:pt x="61" y="92"/>
                </a:lnTo>
                <a:lnTo>
                  <a:pt x="59" y="87"/>
                </a:lnTo>
                <a:lnTo>
                  <a:pt x="59" y="87"/>
                </a:lnTo>
                <a:lnTo>
                  <a:pt x="58" y="85"/>
                </a:lnTo>
                <a:lnTo>
                  <a:pt x="58" y="81"/>
                </a:lnTo>
                <a:lnTo>
                  <a:pt x="60" y="74"/>
                </a:lnTo>
                <a:lnTo>
                  <a:pt x="61" y="67"/>
                </a:lnTo>
                <a:lnTo>
                  <a:pt x="63" y="63"/>
                </a:lnTo>
                <a:lnTo>
                  <a:pt x="63" y="63"/>
                </a:lnTo>
                <a:lnTo>
                  <a:pt x="61" y="53"/>
                </a:lnTo>
                <a:lnTo>
                  <a:pt x="60" y="47"/>
                </a:lnTo>
                <a:lnTo>
                  <a:pt x="59" y="40"/>
                </a:lnTo>
                <a:lnTo>
                  <a:pt x="59" y="40"/>
                </a:lnTo>
                <a:lnTo>
                  <a:pt x="60" y="37"/>
                </a:lnTo>
                <a:lnTo>
                  <a:pt x="61" y="33"/>
                </a:lnTo>
                <a:lnTo>
                  <a:pt x="66" y="26"/>
                </a:lnTo>
                <a:lnTo>
                  <a:pt x="75" y="15"/>
                </a:lnTo>
                <a:lnTo>
                  <a:pt x="75" y="15"/>
                </a:lnTo>
                <a:lnTo>
                  <a:pt x="80" y="7"/>
                </a:lnTo>
                <a:lnTo>
                  <a:pt x="82" y="3"/>
                </a:lnTo>
                <a:lnTo>
                  <a:pt x="82" y="1"/>
                </a:lnTo>
                <a:lnTo>
                  <a:pt x="82" y="1"/>
                </a:lnTo>
                <a:lnTo>
                  <a:pt x="82" y="0"/>
                </a:lnTo>
                <a:lnTo>
                  <a:pt x="81" y="0"/>
                </a:lnTo>
                <a:lnTo>
                  <a:pt x="79" y="1"/>
                </a:lnTo>
                <a:lnTo>
                  <a:pt x="79" y="1"/>
                </a:lnTo>
                <a:lnTo>
                  <a:pt x="74" y="2"/>
                </a:lnTo>
                <a:lnTo>
                  <a:pt x="64" y="2"/>
                </a:lnTo>
                <a:lnTo>
                  <a:pt x="49" y="2"/>
                </a:lnTo>
                <a:lnTo>
                  <a:pt x="49" y="2"/>
                </a:lnTo>
                <a:lnTo>
                  <a:pt x="38" y="7"/>
                </a:lnTo>
                <a:lnTo>
                  <a:pt x="28" y="12"/>
                </a:lnTo>
                <a:lnTo>
                  <a:pt x="28" y="12"/>
                </a:lnTo>
                <a:lnTo>
                  <a:pt x="24" y="16"/>
                </a:lnTo>
                <a:lnTo>
                  <a:pt x="21" y="21"/>
                </a:lnTo>
                <a:lnTo>
                  <a:pt x="21" y="21"/>
                </a:lnTo>
                <a:lnTo>
                  <a:pt x="15" y="27"/>
                </a:lnTo>
                <a:lnTo>
                  <a:pt x="10" y="32"/>
                </a:lnTo>
                <a:lnTo>
                  <a:pt x="10" y="32"/>
                </a:lnTo>
                <a:lnTo>
                  <a:pt x="8" y="33"/>
                </a:lnTo>
                <a:lnTo>
                  <a:pt x="8" y="34"/>
                </a:lnTo>
                <a:lnTo>
                  <a:pt x="10" y="40"/>
                </a:lnTo>
                <a:lnTo>
                  <a:pt x="11" y="51"/>
                </a:lnTo>
                <a:lnTo>
                  <a:pt x="11" y="51"/>
                </a:lnTo>
                <a:lnTo>
                  <a:pt x="10" y="58"/>
                </a:lnTo>
                <a:lnTo>
                  <a:pt x="7" y="66"/>
                </a:lnTo>
                <a:lnTo>
                  <a:pt x="5" y="75"/>
                </a:lnTo>
                <a:lnTo>
                  <a:pt x="1" y="80"/>
                </a:lnTo>
                <a:lnTo>
                  <a:pt x="1" y="80"/>
                </a:lnTo>
                <a:lnTo>
                  <a:pt x="0" y="85"/>
                </a:lnTo>
                <a:lnTo>
                  <a:pt x="1" y="90"/>
                </a:lnTo>
                <a:lnTo>
                  <a:pt x="4" y="95"/>
                </a:lnTo>
                <a:lnTo>
                  <a:pt x="7" y="99"/>
                </a:lnTo>
                <a:lnTo>
                  <a:pt x="7" y="99"/>
                </a:lnTo>
                <a:lnTo>
                  <a:pt x="11" y="103"/>
                </a:lnTo>
                <a:lnTo>
                  <a:pt x="11" y="104"/>
                </a:lnTo>
                <a:lnTo>
                  <a:pt x="11" y="107"/>
                </a:lnTo>
                <a:lnTo>
                  <a:pt x="11" y="107"/>
                </a:lnTo>
                <a:lnTo>
                  <a:pt x="11" y="109"/>
                </a:lnTo>
                <a:lnTo>
                  <a:pt x="12" y="113"/>
                </a:lnTo>
                <a:lnTo>
                  <a:pt x="16" y="120"/>
                </a:lnTo>
                <a:lnTo>
                  <a:pt x="16" y="120"/>
                </a:lnTo>
                <a:lnTo>
                  <a:pt x="17" y="123"/>
                </a:lnTo>
                <a:lnTo>
                  <a:pt x="20" y="123"/>
                </a:lnTo>
                <a:lnTo>
                  <a:pt x="27" y="125"/>
                </a:lnTo>
                <a:lnTo>
                  <a:pt x="27" y="125"/>
                </a:lnTo>
                <a:lnTo>
                  <a:pt x="32" y="128"/>
                </a:lnTo>
                <a:lnTo>
                  <a:pt x="36" y="130"/>
                </a:lnTo>
                <a:lnTo>
                  <a:pt x="39" y="135"/>
                </a:lnTo>
                <a:lnTo>
                  <a:pt x="39" y="135"/>
                </a:lnTo>
                <a:lnTo>
                  <a:pt x="39" y="136"/>
                </a:lnTo>
                <a:lnTo>
                  <a:pt x="38" y="136"/>
                </a:lnTo>
                <a:lnTo>
                  <a:pt x="34" y="135"/>
                </a:lnTo>
                <a:lnTo>
                  <a:pt x="26" y="134"/>
                </a:lnTo>
                <a:lnTo>
                  <a:pt x="26" y="134"/>
                </a:lnTo>
                <a:lnTo>
                  <a:pt x="26" y="134"/>
                </a:lnTo>
                <a:lnTo>
                  <a:pt x="26" y="135"/>
                </a:lnTo>
                <a:lnTo>
                  <a:pt x="27" y="138"/>
                </a:lnTo>
                <a:lnTo>
                  <a:pt x="32" y="145"/>
                </a:lnTo>
                <a:lnTo>
                  <a:pt x="32" y="145"/>
                </a:lnTo>
                <a:lnTo>
                  <a:pt x="34" y="148"/>
                </a:lnTo>
                <a:lnTo>
                  <a:pt x="37" y="149"/>
                </a:lnTo>
                <a:lnTo>
                  <a:pt x="38" y="148"/>
                </a:lnTo>
                <a:lnTo>
                  <a:pt x="42" y="149"/>
                </a:lnTo>
                <a:lnTo>
                  <a:pt x="42" y="149"/>
                </a:lnTo>
                <a:lnTo>
                  <a:pt x="45" y="150"/>
                </a:lnTo>
                <a:lnTo>
                  <a:pt x="47" y="152"/>
                </a:lnTo>
                <a:lnTo>
                  <a:pt x="49" y="157"/>
                </a:lnTo>
                <a:lnTo>
                  <a:pt x="49" y="157"/>
                </a:lnTo>
                <a:lnTo>
                  <a:pt x="49" y="157"/>
                </a:lnTo>
                <a:lnTo>
                  <a:pt x="48" y="157"/>
                </a:lnTo>
                <a:lnTo>
                  <a:pt x="44" y="156"/>
                </a:lnTo>
                <a:lnTo>
                  <a:pt x="40" y="155"/>
                </a:lnTo>
                <a:lnTo>
                  <a:pt x="39" y="155"/>
                </a:lnTo>
                <a:lnTo>
                  <a:pt x="40" y="155"/>
                </a:lnTo>
                <a:lnTo>
                  <a:pt x="40" y="155"/>
                </a:lnTo>
                <a:lnTo>
                  <a:pt x="45" y="161"/>
                </a:lnTo>
                <a:lnTo>
                  <a:pt x="50" y="166"/>
                </a:lnTo>
                <a:lnTo>
                  <a:pt x="50" y="166"/>
                </a:lnTo>
                <a:lnTo>
                  <a:pt x="53" y="167"/>
                </a:lnTo>
                <a:lnTo>
                  <a:pt x="54" y="166"/>
                </a:lnTo>
                <a:lnTo>
                  <a:pt x="56" y="164"/>
                </a:lnTo>
                <a:lnTo>
                  <a:pt x="56" y="164"/>
                </a:lnTo>
                <a:lnTo>
                  <a:pt x="59" y="165"/>
                </a:lnTo>
                <a:lnTo>
                  <a:pt x="61" y="167"/>
                </a:lnTo>
                <a:lnTo>
                  <a:pt x="65" y="170"/>
                </a:lnTo>
                <a:lnTo>
                  <a:pt x="65" y="170"/>
                </a:lnTo>
                <a:lnTo>
                  <a:pt x="69" y="168"/>
                </a:lnTo>
                <a:lnTo>
                  <a:pt x="72" y="167"/>
                </a:lnTo>
                <a:lnTo>
                  <a:pt x="72" y="167"/>
                </a:lnTo>
                <a:lnTo>
                  <a:pt x="75" y="168"/>
                </a:lnTo>
                <a:lnTo>
                  <a:pt x="76" y="171"/>
                </a:lnTo>
                <a:lnTo>
                  <a:pt x="79" y="173"/>
                </a:lnTo>
                <a:lnTo>
                  <a:pt x="81" y="176"/>
                </a:lnTo>
                <a:lnTo>
                  <a:pt x="81" y="176"/>
                </a:lnTo>
                <a:lnTo>
                  <a:pt x="86" y="177"/>
                </a:lnTo>
                <a:lnTo>
                  <a:pt x="92" y="177"/>
                </a:lnTo>
                <a:lnTo>
                  <a:pt x="103" y="178"/>
                </a:lnTo>
                <a:lnTo>
                  <a:pt x="103" y="178"/>
                </a:lnTo>
                <a:lnTo>
                  <a:pt x="108" y="180"/>
                </a:lnTo>
                <a:lnTo>
                  <a:pt x="111" y="181"/>
                </a:lnTo>
                <a:lnTo>
                  <a:pt x="111" y="181"/>
                </a:lnTo>
                <a:lnTo>
                  <a:pt x="113" y="180"/>
                </a:lnTo>
                <a:lnTo>
                  <a:pt x="116" y="177"/>
                </a:lnTo>
                <a:lnTo>
                  <a:pt x="116" y="177"/>
                </a:lnTo>
                <a:lnTo>
                  <a:pt x="117" y="177"/>
                </a:lnTo>
                <a:lnTo>
                  <a:pt x="118" y="178"/>
                </a:lnTo>
                <a:lnTo>
                  <a:pt x="118" y="180"/>
                </a:lnTo>
                <a:lnTo>
                  <a:pt x="119" y="180"/>
                </a:lnTo>
                <a:lnTo>
                  <a:pt x="119" y="180"/>
                </a:lnTo>
                <a:lnTo>
                  <a:pt x="129" y="178"/>
                </a:lnTo>
                <a:lnTo>
                  <a:pt x="143" y="176"/>
                </a:lnTo>
                <a:lnTo>
                  <a:pt x="143" y="176"/>
                </a:lnTo>
                <a:lnTo>
                  <a:pt x="157" y="173"/>
                </a:lnTo>
                <a:lnTo>
                  <a:pt x="157" y="173"/>
                </a:lnTo>
                <a:lnTo>
                  <a:pt x="161" y="175"/>
                </a:lnTo>
                <a:lnTo>
                  <a:pt x="164" y="178"/>
                </a:lnTo>
                <a:lnTo>
                  <a:pt x="167" y="183"/>
                </a:lnTo>
                <a:lnTo>
                  <a:pt x="171" y="187"/>
                </a:lnTo>
                <a:lnTo>
                  <a:pt x="171" y="187"/>
                </a:lnTo>
                <a:lnTo>
                  <a:pt x="172" y="187"/>
                </a:lnTo>
                <a:lnTo>
                  <a:pt x="173" y="187"/>
                </a:lnTo>
                <a:lnTo>
                  <a:pt x="173" y="182"/>
                </a:lnTo>
                <a:lnTo>
                  <a:pt x="173" y="182"/>
                </a:lnTo>
                <a:lnTo>
                  <a:pt x="175" y="180"/>
                </a:lnTo>
                <a:lnTo>
                  <a:pt x="176" y="178"/>
                </a:lnTo>
                <a:lnTo>
                  <a:pt x="178" y="177"/>
                </a:lnTo>
                <a:lnTo>
                  <a:pt x="181" y="177"/>
                </a:lnTo>
                <a:lnTo>
                  <a:pt x="181" y="177"/>
                </a:lnTo>
                <a:lnTo>
                  <a:pt x="182" y="177"/>
                </a:lnTo>
                <a:lnTo>
                  <a:pt x="182" y="180"/>
                </a:lnTo>
                <a:lnTo>
                  <a:pt x="181" y="183"/>
                </a:lnTo>
                <a:lnTo>
                  <a:pt x="181" y="183"/>
                </a:lnTo>
                <a:lnTo>
                  <a:pt x="181" y="186"/>
                </a:lnTo>
                <a:lnTo>
                  <a:pt x="181" y="189"/>
                </a:lnTo>
                <a:lnTo>
                  <a:pt x="182" y="193"/>
                </a:lnTo>
                <a:lnTo>
                  <a:pt x="184" y="197"/>
                </a:lnTo>
                <a:lnTo>
                  <a:pt x="184" y="197"/>
                </a:lnTo>
                <a:lnTo>
                  <a:pt x="187" y="199"/>
                </a:lnTo>
                <a:lnTo>
                  <a:pt x="189" y="200"/>
                </a:lnTo>
                <a:lnTo>
                  <a:pt x="197" y="204"/>
                </a:lnTo>
                <a:lnTo>
                  <a:pt x="197" y="204"/>
                </a:lnTo>
                <a:lnTo>
                  <a:pt x="200" y="207"/>
                </a:lnTo>
                <a:lnTo>
                  <a:pt x="204" y="208"/>
                </a:lnTo>
                <a:lnTo>
                  <a:pt x="212" y="208"/>
                </a:lnTo>
                <a:lnTo>
                  <a:pt x="212" y="208"/>
                </a:lnTo>
                <a:lnTo>
                  <a:pt x="215" y="209"/>
                </a:lnTo>
                <a:lnTo>
                  <a:pt x="218" y="210"/>
                </a:lnTo>
                <a:lnTo>
                  <a:pt x="219" y="213"/>
                </a:lnTo>
                <a:lnTo>
                  <a:pt x="218" y="214"/>
                </a:lnTo>
                <a:lnTo>
                  <a:pt x="218" y="214"/>
                </a:lnTo>
                <a:lnTo>
                  <a:pt x="215" y="218"/>
                </a:lnTo>
                <a:lnTo>
                  <a:pt x="215" y="223"/>
                </a:lnTo>
                <a:lnTo>
                  <a:pt x="216" y="228"/>
                </a:lnTo>
                <a:lnTo>
                  <a:pt x="218" y="231"/>
                </a:lnTo>
                <a:lnTo>
                  <a:pt x="218" y="231"/>
                </a:lnTo>
                <a:lnTo>
                  <a:pt x="220" y="237"/>
                </a:lnTo>
                <a:lnTo>
                  <a:pt x="221" y="240"/>
                </a:lnTo>
                <a:lnTo>
                  <a:pt x="224" y="241"/>
                </a:lnTo>
                <a:lnTo>
                  <a:pt x="224" y="241"/>
                </a:lnTo>
                <a:lnTo>
                  <a:pt x="226" y="242"/>
                </a:lnTo>
                <a:lnTo>
                  <a:pt x="228" y="244"/>
                </a:lnTo>
                <a:lnTo>
                  <a:pt x="228" y="252"/>
                </a:lnTo>
                <a:lnTo>
                  <a:pt x="228" y="252"/>
                </a:lnTo>
                <a:lnTo>
                  <a:pt x="229" y="258"/>
                </a:lnTo>
                <a:lnTo>
                  <a:pt x="231" y="263"/>
                </a:lnTo>
                <a:lnTo>
                  <a:pt x="235" y="267"/>
                </a:lnTo>
                <a:lnTo>
                  <a:pt x="236" y="272"/>
                </a:lnTo>
                <a:lnTo>
                  <a:pt x="236" y="272"/>
                </a:lnTo>
                <a:lnTo>
                  <a:pt x="235" y="274"/>
                </a:lnTo>
                <a:lnTo>
                  <a:pt x="234" y="276"/>
                </a:lnTo>
                <a:lnTo>
                  <a:pt x="230" y="277"/>
                </a:lnTo>
                <a:lnTo>
                  <a:pt x="230" y="277"/>
                </a:lnTo>
                <a:lnTo>
                  <a:pt x="230" y="279"/>
                </a:lnTo>
                <a:lnTo>
                  <a:pt x="231" y="282"/>
                </a:lnTo>
                <a:lnTo>
                  <a:pt x="235" y="285"/>
                </a:lnTo>
                <a:lnTo>
                  <a:pt x="235" y="285"/>
                </a:lnTo>
                <a:lnTo>
                  <a:pt x="235" y="287"/>
                </a:lnTo>
                <a:lnTo>
                  <a:pt x="235" y="287"/>
                </a:lnTo>
                <a:lnTo>
                  <a:pt x="231" y="288"/>
                </a:lnTo>
                <a:lnTo>
                  <a:pt x="224" y="290"/>
                </a:lnTo>
                <a:lnTo>
                  <a:pt x="224" y="290"/>
                </a:lnTo>
                <a:lnTo>
                  <a:pt x="220" y="293"/>
                </a:lnTo>
                <a:lnTo>
                  <a:pt x="216" y="297"/>
                </a:lnTo>
                <a:lnTo>
                  <a:pt x="214" y="301"/>
                </a:lnTo>
                <a:lnTo>
                  <a:pt x="212" y="305"/>
                </a:lnTo>
                <a:lnTo>
                  <a:pt x="212" y="305"/>
                </a:lnTo>
                <a:lnTo>
                  <a:pt x="213" y="310"/>
                </a:lnTo>
                <a:lnTo>
                  <a:pt x="215" y="315"/>
                </a:lnTo>
                <a:lnTo>
                  <a:pt x="221" y="324"/>
                </a:lnTo>
                <a:lnTo>
                  <a:pt x="221" y="324"/>
                </a:lnTo>
                <a:lnTo>
                  <a:pt x="221" y="327"/>
                </a:lnTo>
                <a:lnTo>
                  <a:pt x="219" y="330"/>
                </a:lnTo>
                <a:lnTo>
                  <a:pt x="213" y="333"/>
                </a:lnTo>
                <a:lnTo>
                  <a:pt x="213" y="333"/>
                </a:lnTo>
                <a:lnTo>
                  <a:pt x="210" y="333"/>
                </a:lnTo>
                <a:lnTo>
                  <a:pt x="209" y="333"/>
                </a:lnTo>
                <a:lnTo>
                  <a:pt x="205" y="332"/>
                </a:lnTo>
                <a:lnTo>
                  <a:pt x="205" y="332"/>
                </a:lnTo>
                <a:lnTo>
                  <a:pt x="202" y="332"/>
                </a:lnTo>
                <a:lnTo>
                  <a:pt x="196" y="333"/>
                </a:lnTo>
                <a:lnTo>
                  <a:pt x="196" y="333"/>
                </a:lnTo>
                <a:lnTo>
                  <a:pt x="193" y="333"/>
                </a:lnTo>
                <a:lnTo>
                  <a:pt x="189" y="332"/>
                </a:lnTo>
                <a:lnTo>
                  <a:pt x="186" y="329"/>
                </a:lnTo>
                <a:lnTo>
                  <a:pt x="186" y="329"/>
                </a:lnTo>
                <a:lnTo>
                  <a:pt x="183" y="329"/>
                </a:lnTo>
                <a:lnTo>
                  <a:pt x="178" y="329"/>
                </a:lnTo>
                <a:lnTo>
                  <a:pt x="173" y="329"/>
                </a:lnTo>
                <a:lnTo>
                  <a:pt x="171" y="330"/>
                </a:lnTo>
                <a:lnTo>
                  <a:pt x="171" y="330"/>
                </a:lnTo>
                <a:lnTo>
                  <a:pt x="165" y="335"/>
                </a:lnTo>
                <a:lnTo>
                  <a:pt x="165" y="335"/>
                </a:lnTo>
                <a:lnTo>
                  <a:pt x="164" y="337"/>
                </a:lnTo>
                <a:lnTo>
                  <a:pt x="165" y="338"/>
                </a:lnTo>
                <a:lnTo>
                  <a:pt x="168" y="341"/>
                </a:lnTo>
                <a:lnTo>
                  <a:pt x="168" y="341"/>
                </a:lnTo>
                <a:lnTo>
                  <a:pt x="170" y="343"/>
                </a:lnTo>
                <a:lnTo>
                  <a:pt x="170" y="347"/>
                </a:lnTo>
                <a:lnTo>
                  <a:pt x="168" y="354"/>
                </a:lnTo>
                <a:lnTo>
                  <a:pt x="168" y="354"/>
                </a:lnTo>
                <a:lnTo>
                  <a:pt x="166" y="357"/>
                </a:lnTo>
                <a:lnTo>
                  <a:pt x="164" y="358"/>
                </a:lnTo>
                <a:lnTo>
                  <a:pt x="161" y="361"/>
                </a:lnTo>
                <a:lnTo>
                  <a:pt x="160" y="363"/>
                </a:lnTo>
                <a:lnTo>
                  <a:pt x="160" y="363"/>
                </a:lnTo>
                <a:lnTo>
                  <a:pt x="160" y="367"/>
                </a:lnTo>
                <a:lnTo>
                  <a:pt x="162" y="373"/>
                </a:lnTo>
                <a:lnTo>
                  <a:pt x="168" y="381"/>
                </a:lnTo>
                <a:lnTo>
                  <a:pt x="168" y="381"/>
                </a:lnTo>
                <a:lnTo>
                  <a:pt x="171" y="383"/>
                </a:lnTo>
                <a:lnTo>
                  <a:pt x="176" y="384"/>
                </a:lnTo>
                <a:lnTo>
                  <a:pt x="180" y="384"/>
                </a:lnTo>
                <a:lnTo>
                  <a:pt x="184" y="384"/>
                </a:lnTo>
                <a:lnTo>
                  <a:pt x="184" y="384"/>
                </a:lnTo>
                <a:lnTo>
                  <a:pt x="194" y="379"/>
                </a:lnTo>
                <a:lnTo>
                  <a:pt x="200" y="375"/>
                </a:lnTo>
                <a:lnTo>
                  <a:pt x="204" y="375"/>
                </a:lnTo>
                <a:lnTo>
                  <a:pt x="204" y="375"/>
                </a:lnTo>
                <a:lnTo>
                  <a:pt x="210" y="377"/>
                </a:lnTo>
                <a:lnTo>
                  <a:pt x="216" y="379"/>
                </a:lnTo>
                <a:lnTo>
                  <a:pt x="216" y="379"/>
                </a:lnTo>
                <a:lnTo>
                  <a:pt x="221" y="380"/>
                </a:lnTo>
                <a:lnTo>
                  <a:pt x="221" y="379"/>
                </a:lnTo>
                <a:lnTo>
                  <a:pt x="223" y="378"/>
                </a:lnTo>
                <a:lnTo>
                  <a:pt x="223" y="378"/>
                </a:lnTo>
                <a:lnTo>
                  <a:pt x="223" y="377"/>
                </a:lnTo>
                <a:lnTo>
                  <a:pt x="224" y="377"/>
                </a:lnTo>
                <a:lnTo>
                  <a:pt x="228" y="379"/>
                </a:lnTo>
                <a:lnTo>
                  <a:pt x="234" y="384"/>
                </a:lnTo>
                <a:lnTo>
                  <a:pt x="234" y="384"/>
                </a:lnTo>
                <a:lnTo>
                  <a:pt x="235" y="386"/>
                </a:lnTo>
                <a:lnTo>
                  <a:pt x="235" y="390"/>
                </a:lnTo>
                <a:lnTo>
                  <a:pt x="235" y="393"/>
                </a:lnTo>
                <a:lnTo>
                  <a:pt x="235" y="395"/>
                </a:lnTo>
                <a:lnTo>
                  <a:pt x="235" y="395"/>
                </a:lnTo>
                <a:lnTo>
                  <a:pt x="237" y="397"/>
                </a:lnTo>
                <a:lnTo>
                  <a:pt x="240" y="397"/>
                </a:lnTo>
                <a:lnTo>
                  <a:pt x="245" y="397"/>
                </a:lnTo>
                <a:lnTo>
                  <a:pt x="245" y="397"/>
                </a:lnTo>
                <a:lnTo>
                  <a:pt x="248" y="397"/>
                </a:lnTo>
                <a:lnTo>
                  <a:pt x="250" y="399"/>
                </a:lnTo>
                <a:lnTo>
                  <a:pt x="255" y="402"/>
                </a:lnTo>
                <a:lnTo>
                  <a:pt x="255" y="402"/>
                </a:lnTo>
                <a:lnTo>
                  <a:pt x="255" y="402"/>
                </a:lnTo>
                <a:lnTo>
                  <a:pt x="255" y="404"/>
                </a:lnTo>
                <a:lnTo>
                  <a:pt x="252" y="405"/>
                </a:lnTo>
                <a:lnTo>
                  <a:pt x="250" y="406"/>
                </a:lnTo>
                <a:lnTo>
                  <a:pt x="247" y="409"/>
                </a:lnTo>
                <a:lnTo>
                  <a:pt x="247" y="409"/>
                </a:lnTo>
                <a:lnTo>
                  <a:pt x="246" y="411"/>
                </a:lnTo>
                <a:lnTo>
                  <a:pt x="248" y="413"/>
                </a:lnTo>
                <a:lnTo>
                  <a:pt x="255" y="417"/>
                </a:lnTo>
                <a:lnTo>
                  <a:pt x="255" y="417"/>
                </a:lnTo>
                <a:lnTo>
                  <a:pt x="258" y="418"/>
                </a:lnTo>
                <a:lnTo>
                  <a:pt x="260" y="421"/>
                </a:lnTo>
                <a:lnTo>
                  <a:pt x="260" y="423"/>
                </a:lnTo>
                <a:lnTo>
                  <a:pt x="261" y="425"/>
                </a:lnTo>
                <a:lnTo>
                  <a:pt x="261" y="425"/>
                </a:lnTo>
                <a:lnTo>
                  <a:pt x="266" y="429"/>
                </a:lnTo>
                <a:lnTo>
                  <a:pt x="268" y="431"/>
                </a:lnTo>
                <a:lnTo>
                  <a:pt x="271" y="431"/>
                </a:lnTo>
                <a:lnTo>
                  <a:pt x="271" y="431"/>
                </a:lnTo>
                <a:lnTo>
                  <a:pt x="272" y="431"/>
                </a:lnTo>
                <a:lnTo>
                  <a:pt x="271" y="428"/>
                </a:lnTo>
                <a:lnTo>
                  <a:pt x="269" y="426"/>
                </a:lnTo>
                <a:lnTo>
                  <a:pt x="269" y="426"/>
                </a:lnTo>
                <a:lnTo>
                  <a:pt x="269" y="426"/>
                </a:lnTo>
                <a:lnTo>
                  <a:pt x="273" y="427"/>
                </a:lnTo>
                <a:lnTo>
                  <a:pt x="280" y="432"/>
                </a:lnTo>
                <a:lnTo>
                  <a:pt x="280" y="432"/>
                </a:lnTo>
                <a:lnTo>
                  <a:pt x="285" y="434"/>
                </a:lnTo>
                <a:lnTo>
                  <a:pt x="287" y="437"/>
                </a:lnTo>
                <a:lnTo>
                  <a:pt x="287" y="437"/>
                </a:lnTo>
                <a:lnTo>
                  <a:pt x="289" y="438"/>
                </a:lnTo>
                <a:lnTo>
                  <a:pt x="295" y="439"/>
                </a:lnTo>
                <a:lnTo>
                  <a:pt x="304" y="441"/>
                </a:lnTo>
                <a:lnTo>
                  <a:pt x="304" y="441"/>
                </a:lnTo>
                <a:lnTo>
                  <a:pt x="308" y="442"/>
                </a:lnTo>
                <a:lnTo>
                  <a:pt x="313" y="448"/>
                </a:lnTo>
                <a:lnTo>
                  <a:pt x="319" y="453"/>
                </a:lnTo>
                <a:lnTo>
                  <a:pt x="324" y="457"/>
                </a:lnTo>
                <a:lnTo>
                  <a:pt x="324" y="457"/>
                </a:lnTo>
                <a:lnTo>
                  <a:pt x="326" y="457"/>
                </a:lnTo>
                <a:lnTo>
                  <a:pt x="327" y="457"/>
                </a:lnTo>
                <a:lnTo>
                  <a:pt x="330" y="454"/>
                </a:lnTo>
                <a:lnTo>
                  <a:pt x="332" y="448"/>
                </a:lnTo>
                <a:lnTo>
                  <a:pt x="332" y="448"/>
                </a:lnTo>
                <a:lnTo>
                  <a:pt x="332" y="445"/>
                </a:lnTo>
                <a:lnTo>
                  <a:pt x="331" y="444"/>
                </a:lnTo>
                <a:lnTo>
                  <a:pt x="330" y="439"/>
                </a:lnTo>
                <a:lnTo>
                  <a:pt x="330" y="439"/>
                </a:lnTo>
                <a:lnTo>
                  <a:pt x="330" y="437"/>
                </a:lnTo>
                <a:lnTo>
                  <a:pt x="327" y="433"/>
                </a:lnTo>
                <a:lnTo>
                  <a:pt x="325" y="431"/>
                </a:lnTo>
                <a:lnTo>
                  <a:pt x="322" y="429"/>
                </a:lnTo>
                <a:lnTo>
                  <a:pt x="322" y="429"/>
                </a:lnTo>
                <a:lnTo>
                  <a:pt x="320" y="428"/>
                </a:lnTo>
                <a:lnTo>
                  <a:pt x="316" y="425"/>
                </a:lnTo>
                <a:lnTo>
                  <a:pt x="309" y="418"/>
                </a:lnTo>
                <a:lnTo>
                  <a:pt x="309" y="418"/>
                </a:lnTo>
                <a:lnTo>
                  <a:pt x="306" y="415"/>
                </a:lnTo>
                <a:lnTo>
                  <a:pt x="306" y="413"/>
                </a:lnTo>
                <a:lnTo>
                  <a:pt x="306" y="412"/>
                </a:lnTo>
                <a:lnTo>
                  <a:pt x="308" y="411"/>
                </a:lnTo>
                <a:lnTo>
                  <a:pt x="308" y="411"/>
                </a:lnTo>
                <a:lnTo>
                  <a:pt x="306" y="410"/>
                </a:lnTo>
                <a:lnTo>
                  <a:pt x="305" y="410"/>
                </a:lnTo>
                <a:lnTo>
                  <a:pt x="303" y="410"/>
                </a:lnTo>
                <a:lnTo>
                  <a:pt x="303" y="410"/>
                </a:lnTo>
                <a:lnTo>
                  <a:pt x="301" y="411"/>
                </a:lnTo>
                <a:lnTo>
                  <a:pt x="299" y="410"/>
                </a:lnTo>
                <a:lnTo>
                  <a:pt x="296" y="406"/>
                </a:lnTo>
                <a:lnTo>
                  <a:pt x="296" y="406"/>
                </a:lnTo>
                <a:lnTo>
                  <a:pt x="293" y="399"/>
                </a:lnTo>
                <a:lnTo>
                  <a:pt x="290" y="395"/>
                </a:lnTo>
                <a:lnTo>
                  <a:pt x="290" y="395"/>
                </a:lnTo>
                <a:lnTo>
                  <a:pt x="290" y="395"/>
                </a:lnTo>
                <a:lnTo>
                  <a:pt x="292" y="395"/>
                </a:lnTo>
                <a:lnTo>
                  <a:pt x="294" y="396"/>
                </a:lnTo>
                <a:lnTo>
                  <a:pt x="294" y="396"/>
                </a:lnTo>
                <a:lnTo>
                  <a:pt x="295" y="396"/>
                </a:lnTo>
                <a:lnTo>
                  <a:pt x="296" y="394"/>
                </a:lnTo>
                <a:lnTo>
                  <a:pt x="296" y="394"/>
                </a:lnTo>
                <a:lnTo>
                  <a:pt x="298" y="395"/>
                </a:lnTo>
                <a:lnTo>
                  <a:pt x="300" y="397"/>
                </a:lnTo>
                <a:lnTo>
                  <a:pt x="306" y="404"/>
                </a:lnTo>
                <a:lnTo>
                  <a:pt x="306" y="404"/>
                </a:lnTo>
                <a:lnTo>
                  <a:pt x="308" y="405"/>
                </a:lnTo>
                <a:lnTo>
                  <a:pt x="309" y="405"/>
                </a:lnTo>
                <a:lnTo>
                  <a:pt x="310" y="402"/>
                </a:lnTo>
                <a:lnTo>
                  <a:pt x="310" y="402"/>
                </a:lnTo>
                <a:lnTo>
                  <a:pt x="311" y="402"/>
                </a:lnTo>
                <a:lnTo>
                  <a:pt x="313" y="405"/>
                </a:lnTo>
                <a:lnTo>
                  <a:pt x="317" y="411"/>
                </a:lnTo>
                <a:lnTo>
                  <a:pt x="317" y="411"/>
                </a:lnTo>
                <a:lnTo>
                  <a:pt x="324" y="416"/>
                </a:lnTo>
                <a:lnTo>
                  <a:pt x="329" y="420"/>
                </a:lnTo>
                <a:lnTo>
                  <a:pt x="329" y="420"/>
                </a:lnTo>
                <a:lnTo>
                  <a:pt x="330" y="422"/>
                </a:lnTo>
                <a:lnTo>
                  <a:pt x="333" y="423"/>
                </a:lnTo>
                <a:lnTo>
                  <a:pt x="340" y="426"/>
                </a:lnTo>
                <a:lnTo>
                  <a:pt x="340" y="426"/>
                </a:lnTo>
                <a:lnTo>
                  <a:pt x="341" y="428"/>
                </a:lnTo>
                <a:lnTo>
                  <a:pt x="341" y="429"/>
                </a:lnTo>
                <a:lnTo>
                  <a:pt x="338" y="434"/>
                </a:lnTo>
                <a:lnTo>
                  <a:pt x="338" y="434"/>
                </a:lnTo>
                <a:lnTo>
                  <a:pt x="340" y="437"/>
                </a:lnTo>
                <a:lnTo>
                  <a:pt x="341" y="437"/>
                </a:lnTo>
                <a:lnTo>
                  <a:pt x="343" y="437"/>
                </a:lnTo>
                <a:lnTo>
                  <a:pt x="343" y="437"/>
                </a:lnTo>
                <a:lnTo>
                  <a:pt x="346" y="438"/>
                </a:lnTo>
                <a:lnTo>
                  <a:pt x="349" y="441"/>
                </a:lnTo>
                <a:lnTo>
                  <a:pt x="349" y="441"/>
                </a:lnTo>
                <a:lnTo>
                  <a:pt x="349" y="441"/>
                </a:lnTo>
                <a:lnTo>
                  <a:pt x="351" y="441"/>
                </a:lnTo>
                <a:lnTo>
                  <a:pt x="352" y="438"/>
                </a:lnTo>
                <a:lnTo>
                  <a:pt x="354" y="433"/>
                </a:lnTo>
                <a:lnTo>
                  <a:pt x="354" y="433"/>
                </a:lnTo>
                <a:lnTo>
                  <a:pt x="353" y="432"/>
                </a:lnTo>
                <a:lnTo>
                  <a:pt x="351" y="431"/>
                </a:lnTo>
                <a:lnTo>
                  <a:pt x="348" y="431"/>
                </a:lnTo>
                <a:lnTo>
                  <a:pt x="347" y="429"/>
                </a:lnTo>
                <a:lnTo>
                  <a:pt x="347" y="429"/>
                </a:lnTo>
                <a:lnTo>
                  <a:pt x="347" y="425"/>
                </a:lnTo>
                <a:lnTo>
                  <a:pt x="348" y="420"/>
                </a:lnTo>
                <a:lnTo>
                  <a:pt x="348" y="420"/>
                </a:lnTo>
                <a:lnTo>
                  <a:pt x="348" y="415"/>
                </a:lnTo>
                <a:lnTo>
                  <a:pt x="347" y="411"/>
                </a:lnTo>
                <a:lnTo>
                  <a:pt x="347" y="411"/>
                </a:lnTo>
                <a:lnTo>
                  <a:pt x="347" y="410"/>
                </a:lnTo>
                <a:lnTo>
                  <a:pt x="348" y="411"/>
                </a:lnTo>
                <a:lnTo>
                  <a:pt x="351" y="412"/>
                </a:lnTo>
                <a:lnTo>
                  <a:pt x="351" y="412"/>
                </a:lnTo>
                <a:lnTo>
                  <a:pt x="352" y="413"/>
                </a:lnTo>
                <a:lnTo>
                  <a:pt x="353" y="412"/>
                </a:lnTo>
                <a:lnTo>
                  <a:pt x="357" y="411"/>
                </a:lnTo>
                <a:lnTo>
                  <a:pt x="357" y="411"/>
                </a:lnTo>
                <a:lnTo>
                  <a:pt x="358" y="411"/>
                </a:lnTo>
                <a:lnTo>
                  <a:pt x="358" y="411"/>
                </a:lnTo>
                <a:lnTo>
                  <a:pt x="357" y="409"/>
                </a:lnTo>
                <a:lnTo>
                  <a:pt x="356" y="406"/>
                </a:lnTo>
                <a:lnTo>
                  <a:pt x="356" y="404"/>
                </a:lnTo>
                <a:lnTo>
                  <a:pt x="356" y="404"/>
                </a:lnTo>
                <a:lnTo>
                  <a:pt x="356" y="402"/>
                </a:lnTo>
                <a:lnTo>
                  <a:pt x="354" y="400"/>
                </a:lnTo>
                <a:lnTo>
                  <a:pt x="351" y="397"/>
                </a:lnTo>
                <a:lnTo>
                  <a:pt x="351" y="397"/>
                </a:lnTo>
                <a:lnTo>
                  <a:pt x="349" y="393"/>
                </a:lnTo>
                <a:lnTo>
                  <a:pt x="348" y="390"/>
                </a:lnTo>
                <a:lnTo>
                  <a:pt x="346" y="388"/>
                </a:lnTo>
                <a:lnTo>
                  <a:pt x="346" y="388"/>
                </a:lnTo>
                <a:lnTo>
                  <a:pt x="343" y="385"/>
                </a:lnTo>
                <a:lnTo>
                  <a:pt x="342" y="380"/>
                </a:lnTo>
                <a:lnTo>
                  <a:pt x="340" y="377"/>
                </a:lnTo>
                <a:lnTo>
                  <a:pt x="337" y="373"/>
                </a:lnTo>
                <a:lnTo>
                  <a:pt x="337" y="373"/>
                </a:lnTo>
                <a:lnTo>
                  <a:pt x="335" y="369"/>
                </a:lnTo>
                <a:lnTo>
                  <a:pt x="333" y="367"/>
                </a:lnTo>
                <a:lnTo>
                  <a:pt x="331" y="362"/>
                </a:lnTo>
                <a:lnTo>
                  <a:pt x="331" y="362"/>
                </a:lnTo>
                <a:lnTo>
                  <a:pt x="330" y="362"/>
                </a:lnTo>
                <a:lnTo>
                  <a:pt x="330" y="362"/>
                </a:lnTo>
                <a:lnTo>
                  <a:pt x="327" y="364"/>
                </a:lnTo>
                <a:lnTo>
                  <a:pt x="327" y="364"/>
                </a:lnTo>
                <a:lnTo>
                  <a:pt x="327" y="364"/>
                </a:lnTo>
                <a:lnTo>
                  <a:pt x="326" y="363"/>
                </a:lnTo>
                <a:lnTo>
                  <a:pt x="325" y="362"/>
                </a:lnTo>
                <a:lnTo>
                  <a:pt x="322" y="361"/>
                </a:lnTo>
                <a:lnTo>
                  <a:pt x="322" y="361"/>
                </a:lnTo>
                <a:lnTo>
                  <a:pt x="319" y="359"/>
                </a:lnTo>
                <a:lnTo>
                  <a:pt x="315" y="359"/>
                </a:lnTo>
                <a:lnTo>
                  <a:pt x="315" y="359"/>
                </a:lnTo>
                <a:lnTo>
                  <a:pt x="314" y="358"/>
                </a:lnTo>
                <a:lnTo>
                  <a:pt x="314" y="356"/>
                </a:lnTo>
                <a:lnTo>
                  <a:pt x="315" y="353"/>
                </a:lnTo>
                <a:lnTo>
                  <a:pt x="317" y="352"/>
                </a:lnTo>
                <a:lnTo>
                  <a:pt x="317" y="352"/>
                </a:lnTo>
                <a:lnTo>
                  <a:pt x="319" y="351"/>
                </a:lnTo>
                <a:lnTo>
                  <a:pt x="319" y="349"/>
                </a:lnTo>
                <a:lnTo>
                  <a:pt x="315" y="346"/>
                </a:lnTo>
                <a:lnTo>
                  <a:pt x="315" y="346"/>
                </a:lnTo>
                <a:lnTo>
                  <a:pt x="314" y="342"/>
                </a:lnTo>
                <a:lnTo>
                  <a:pt x="313" y="341"/>
                </a:lnTo>
                <a:lnTo>
                  <a:pt x="311" y="341"/>
                </a:lnTo>
                <a:lnTo>
                  <a:pt x="311" y="341"/>
                </a:lnTo>
                <a:lnTo>
                  <a:pt x="310" y="340"/>
                </a:lnTo>
                <a:lnTo>
                  <a:pt x="310" y="338"/>
                </a:lnTo>
                <a:lnTo>
                  <a:pt x="310" y="335"/>
                </a:lnTo>
                <a:lnTo>
                  <a:pt x="310" y="335"/>
                </a:lnTo>
                <a:lnTo>
                  <a:pt x="310" y="333"/>
                </a:lnTo>
                <a:lnTo>
                  <a:pt x="308" y="333"/>
                </a:lnTo>
                <a:lnTo>
                  <a:pt x="305" y="333"/>
                </a:lnTo>
                <a:lnTo>
                  <a:pt x="304" y="332"/>
                </a:lnTo>
                <a:lnTo>
                  <a:pt x="304" y="332"/>
                </a:lnTo>
                <a:lnTo>
                  <a:pt x="304" y="330"/>
                </a:lnTo>
                <a:lnTo>
                  <a:pt x="306" y="327"/>
                </a:lnTo>
                <a:lnTo>
                  <a:pt x="308" y="326"/>
                </a:lnTo>
                <a:lnTo>
                  <a:pt x="308" y="326"/>
                </a:lnTo>
                <a:lnTo>
                  <a:pt x="309" y="325"/>
                </a:lnTo>
                <a:lnTo>
                  <a:pt x="308" y="324"/>
                </a:lnTo>
                <a:lnTo>
                  <a:pt x="304" y="321"/>
                </a:lnTo>
                <a:lnTo>
                  <a:pt x="304" y="321"/>
                </a:lnTo>
                <a:lnTo>
                  <a:pt x="304" y="320"/>
                </a:lnTo>
                <a:lnTo>
                  <a:pt x="304" y="319"/>
                </a:lnTo>
                <a:lnTo>
                  <a:pt x="306" y="317"/>
                </a:lnTo>
                <a:lnTo>
                  <a:pt x="306" y="317"/>
                </a:lnTo>
                <a:lnTo>
                  <a:pt x="308" y="316"/>
                </a:lnTo>
                <a:lnTo>
                  <a:pt x="309" y="314"/>
                </a:lnTo>
                <a:lnTo>
                  <a:pt x="310" y="311"/>
                </a:lnTo>
                <a:lnTo>
                  <a:pt x="311" y="310"/>
                </a:lnTo>
                <a:lnTo>
                  <a:pt x="311" y="310"/>
                </a:lnTo>
                <a:lnTo>
                  <a:pt x="315" y="309"/>
                </a:lnTo>
                <a:lnTo>
                  <a:pt x="317" y="306"/>
                </a:lnTo>
                <a:lnTo>
                  <a:pt x="317" y="306"/>
                </a:lnTo>
                <a:lnTo>
                  <a:pt x="319" y="308"/>
                </a:lnTo>
                <a:lnTo>
                  <a:pt x="320" y="309"/>
                </a:lnTo>
                <a:lnTo>
                  <a:pt x="321" y="315"/>
                </a:lnTo>
                <a:lnTo>
                  <a:pt x="321" y="315"/>
                </a:lnTo>
                <a:lnTo>
                  <a:pt x="324" y="319"/>
                </a:lnTo>
                <a:lnTo>
                  <a:pt x="326" y="324"/>
                </a:lnTo>
                <a:lnTo>
                  <a:pt x="326" y="324"/>
                </a:lnTo>
                <a:lnTo>
                  <a:pt x="329" y="324"/>
                </a:lnTo>
                <a:lnTo>
                  <a:pt x="330" y="322"/>
                </a:lnTo>
                <a:lnTo>
                  <a:pt x="332" y="320"/>
                </a:lnTo>
                <a:lnTo>
                  <a:pt x="332" y="320"/>
                </a:lnTo>
                <a:lnTo>
                  <a:pt x="333" y="320"/>
                </a:lnTo>
                <a:lnTo>
                  <a:pt x="333" y="321"/>
                </a:lnTo>
                <a:lnTo>
                  <a:pt x="332" y="325"/>
                </a:lnTo>
                <a:lnTo>
                  <a:pt x="332" y="325"/>
                </a:lnTo>
                <a:lnTo>
                  <a:pt x="333" y="326"/>
                </a:lnTo>
                <a:lnTo>
                  <a:pt x="335" y="326"/>
                </a:lnTo>
                <a:lnTo>
                  <a:pt x="338" y="326"/>
                </a:lnTo>
                <a:lnTo>
                  <a:pt x="338" y="326"/>
                </a:lnTo>
                <a:lnTo>
                  <a:pt x="341" y="326"/>
                </a:lnTo>
                <a:lnTo>
                  <a:pt x="340" y="327"/>
                </a:lnTo>
                <a:lnTo>
                  <a:pt x="336" y="331"/>
                </a:lnTo>
                <a:lnTo>
                  <a:pt x="336" y="331"/>
                </a:lnTo>
                <a:lnTo>
                  <a:pt x="336" y="332"/>
                </a:lnTo>
                <a:lnTo>
                  <a:pt x="338" y="333"/>
                </a:lnTo>
                <a:lnTo>
                  <a:pt x="343" y="336"/>
                </a:lnTo>
                <a:lnTo>
                  <a:pt x="343" y="336"/>
                </a:lnTo>
                <a:lnTo>
                  <a:pt x="345" y="337"/>
                </a:lnTo>
                <a:lnTo>
                  <a:pt x="345" y="337"/>
                </a:lnTo>
                <a:lnTo>
                  <a:pt x="342" y="341"/>
                </a:lnTo>
                <a:lnTo>
                  <a:pt x="342" y="341"/>
                </a:lnTo>
                <a:lnTo>
                  <a:pt x="341" y="342"/>
                </a:lnTo>
                <a:lnTo>
                  <a:pt x="342" y="342"/>
                </a:lnTo>
                <a:lnTo>
                  <a:pt x="347" y="342"/>
                </a:lnTo>
                <a:lnTo>
                  <a:pt x="347" y="342"/>
                </a:lnTo>
                <a:lnTo>
                  <a:pt x="348" y="342"/>
                </a:lnTo>
                <a:lnTo>
                  <a:pt x="348" y="343"/>
                </a:lnTo>
                <a:lnTo>
                  <a:pt x="347" y="346"/>
                </a:lnTo>
                <a:lnTo>
                  <a:pt x="345" y="349"/>
                </a:lnTo>
                <a:lnTo>
                  <a:pt x="345" y="349"/>
                </a:lnTo>
                <a:lnTo>
                  <a:pt x="348" y="349"/>
                </a:lnTo>
                <a:lnTo>
                  <a:pt x="354" y="347"/>
                </a:lnTo>
                <a:lnTo>
                  <a:pt x="354" y="347"/>
                </a:lnTo>
                <a:lnTo>
                  <a:pt x="356" y="347"/>
                </a:lnTo>
                <a:lnTo>
                  <a:pt x="357" y="348"/>
                </a:lnTo>
                <a:lnTo>
                  <a:pt x="359" y="351"/>
                </a:lnTo>
                <a:lnTo>
                  <a:pt x="363" y="353"/>
                </a:lnTo>
                <a:lnTo>
                  <a:pt x="365" y="354"/>
                </a:lnTo>
                <a:lnTo>
                  <a:pt x="365" y="354"/>
                </a:lnTo>
                <a:lnTo>
                  <a:pt x="367" y="354"/>
                </a:lnTo>
                <a:lnTo>
                  <a:pt x="367" y="354"/>
                </a:lnTo>
                <a:lnTo>
                  <a:pt x="364" y="351"/>
                </a:lnTo>
                <a:lnTo>
                  <a:pt x="362" y="347"/>
                </a:lnTo>
                <a:lnTo>
                  <a:pt x="361" y="346"/>
                </a:lnTo>
                <a:lnTo>
                  <a:pt x="361" y="346"/>
                </a:lnTo>
                <a:lnTo>
                  <a:pt x="362" y="345"/>
                </a:lnTo>
                <a:lnTo>
                  <a:pt x="362" y="342"/>
                </a:lnTo>
                <a:lnTo>
                  <a:pt x="362" y="340"/>
                </a:lnTo>
                <a:lnTo>
                  <a:pt x="363" y="338"/>
                </a:lnTo>
                <a:lnTo>
                  <a:pt x="363" y="338"/>
                </a:lnTo>
                <a:lnTo>
                  <a:pt x="364" y="337"/>
                </a:lnTo>
                <a:lnTo>
                  <a:pt x="364" y="336"/>
                </a:lnTo>
                <a:lnTo>
                  <a:pt x="364" y="330"/>
                </a:lnTo>
                <a:lnTo>
                  <a:pt x="364" y="330"/>
                </a:lnTo>
                <a:lnTo>
                  <a:pt x="364" y="330"/>
                </a:lnTo>
                <a:lnTo>
                  <a:pt x="365" y="330"/>
                </a:lnTo>
                <a:lnTo>
                  <a:pt x="367" y="332"/>
                </a:lnTo>
                <a:lnTo>
                  <a:pt x="373" y="338"/>
                </a:lnTo>
                <a:lnTo>
                  <a:pt x="373" y="338"/>
                </a:lnTo>
                <a:lnTo>
                  <a:pt x="374" y="340"/>
                </a:lnTo>
                <a:lnTo>
                  <a:pt x="375" y="338"/>
                </a:lnTo>
                <a:lnTo>
                  <a:pt x="375" y="336"/>
                </a:lnTo>
                <a:lnTo>
                  <a:pt x="378" y="333"/>
                </a:lnTo>
                <a:lnTo>
                  <a:pt x="378" y="333"/>
                </a:lnTo>
                <a:lnTo>
                  <a:pt x="380" y="333"/>
                </a:lnTo>
                <a:lnTo>
                  <a:pt x="383" y="333"/>
                </a:lnTo>
                <a:lnTo>
                  <a:pt x="389" y="333"/>
                </a:lnTo>
                <a:lnTo>
                  <a:pt x="389" y="333"/>
                </a:lnTo>
                <a:lnTo>
                  <a:pt x="390" y="332"/>
                </a:lnTo>
                <a:lnTo>
                  <a:pt x="390" y="330"/>
                </a:lnTo>
                <a:lnTo>
                  <a:pt x="389" y="327"/>
                </a:lnTo>
                <a:lnTo>
                  <a:pt x="386" y="324"/>
                </a:lnTo>
                <a:lnTo>
                  <a:pt x="386" y="324"/>
                </a:lnTo>
                <a:lnTo>
                  <a:pt x="380" y="317"/>
                </a:lnTo>
                <a:lnTo>
                  <a:pt x="377" y="309"/>
                </a:lnTo>
                <a:lnTo>
                  <a:pt x="377" y="309"/>
                </a:lnTo>
                <a:lnTo>
                  <a:pt x="377" y="306"/>
                </a:lnTo>
                <a:lnTo>
                  <a:pt x="378" y="305"/>
                </a:lnTo>
                <a:lnTo>
                  <a:pt x="384" y="305"/>
                </a:lnTo>
                <a:close/>
                <a:moveTo>
                  <a:pt x="266" y="361"/>
                </a:moveTo>
                <a:lnTo>
                  <a:pt x="266" y="361"/>
                </a:lnTo>
                <a:lnTo>
                  <a:pt x="264" y="368"/>
                </a:lnTo>
                <a:lnTo>
                  <a:pt x="263" y="373"/>
                </a:lnTo>
                <a:lnTo>
                  <a:pt x="261" y="375"/>
                </a:lnTo>
                <a:lnTo>
                  <a:pt x="261" y="375"/>
                </a:lnTo>
                <a:lnTo>
                  <a:pt x="256" y="374"/>
                </a:lnTo>
                <a:lnTo>
                  <a:pt x="252" y="374"/>
                </a:lnTo>
                <a:lnTo>
                  <a:pt x="248" y="372"/>
                </a:lnTo>
                <a:lnTo>
                  <a:pt x="248" y="372"/>
                </a:lnTo>
                <a:lnTo>
                  <a:pt x="245" y="368"/>
                </a:lnTo>
                <a:lnTo>
                  <a:pt x="244" y="362"/>
                </a:lnTo>
                <a:lnTo>
                  <a:pt x="244" y="362"/>
                </a:lnTo>
                <a:lnTo>
                  <a:pt x="242" y="357"/>
                </a:lnTo>
                <a:lnTo>
                  <a:pt x="241" y="353"/>
                </a:lnTo>
                <a:lnTo>
                  <a:pt x="241" y="353"/>
                </a:lnTo>
                <a:lnTo>
                  <a:pt x="244" y="353"/>
                </a:lnTo>
                <a:lnTo>
                  <a:pt x="245" y="354"/>
                </a:lnTo>
                <a:lnTo>
                  <a:pt x="247" y="353"/>
                </a:lnTo>
                <a:lnTo>
                  <a:pt x="247" y="353"/>
                </a:lnTo>
                <a:lnTo>
                  <a:pt x="247" y="349"/>
                </a:lnTo>
                <a:lnTo>
                  <a:pt x="246" y="346"/>
                </a:lnTo>
                <a:lnTo>
                  <a:pt x="245" y="341"/>
                </a:lnTo>
                <a:lnTo>
                  <a:pt x="245" y="340"/>
                </a:lnTo>
                <a:lnTo>
                  <a:pt x="246" y="340"/>
                </a:lnTo>
                <a:lnTo>
                  <a:pt x="246" y="340"/>
                </a:lnTo>
                <a:lnTo>
                  <a:pt x="247" y="340"/>
                </a:lnTo>
                <a:lnTo>
                  <a:pt x="248" y="341"/>
                </a:lnTo>
                <a:lnTo>
                  <a:pt x="251" y="342"/>
                </a:lnTo>
                <a:lnTo>
                  <a:pt x="253" y="343"/>
                </a:lnTo>
                <a:lnTo>
                  <a:pt x="253" y="343"/>
                </a:lnTo>
                <a:lnTo>
                  <a:pt x="257" y="345"/>
                </a:lnTo>
                <a:lnTo>
                  <a:pt x="262" y="347"/>
                </a:lnTo>
                <a:lnTo>
                  <a:pt x="266" y="351"/>
                </a:lnTo>
                <a:lnTo>
                  <a:pt x="267" y="353"/>
                </a:lnTo>
                <a:lnTo>
                  <a:pt x="267" y="353"/>
                </a:lnTo>
                <a:lnTo>
                  <a:pt x="266" y="357"/>
                </a:lnTo>
                <a:lnTo>
                  <a:pt x="266" y="361"/>
                </a:lnTo>
                <a:close/>
                <a:moveTo>
                  <a:pt x="279" y="311"/>
                </a:moveTo>
                <a:lnTo>
                  <a:pt x="279" y="311"/>
                </a:lnTo>
                <a:lnTo>
                  <a:pt x="277" y="313"/>
                </a:lnTo>
                <a:lnTo>
                  <a:pt x="274" y="314"/>
                </a:lnTo>
                <a:lnTo>
                  <a:pt x="272" y="315"/>
                </a:lnTo>
                <a:lnTo>
                  <a:pt x="269" y="315"/>
                </a:lnTo>
                <a:lnTo>
                  <a:pt x="269" y="315"/>
                </a:lnTo>
                <a:lnTo>
                  <a:pt x="267" y="313"/>
                </a:lnTo>
                <a:lnTo>
                  <a:pt x="266" y="313"/>
                </a:lnTo>
                <a:lnTo>
                  <a:pt x="263" y="313"/>
                </a:lnTo>
                <a:lnTo>
                  <a:pt x="263" y="313"/>
                </a:lnTo>
                <a:lnTo>
                  <a:pt x="261" y="313"/>
                </a:lnTo>
                <a:lnTo>
                  <a:pt x="260" y="314"/>
                </a:lnTo>
                <a:lnTo>
                  <a:pt x="260" y="315"/>
                </a:lnTo>
                <a:lnTo>
                  <a:pt x="258" y="316"/>
                </a:lnTo>
                <a:lnTo>
                  <a:pt x="258" y="316"/>
                </a:lnTo>
                <a:lnTo>
                  <a:pt x="257" y="317"/>
                </a:lnTo>
                <a:lnTo>
                  <a:pt x="256" y="319"/>
                </a:lnTo>
                <a:lnTo>
                  <a:pt x="255" y="320"/>
                </a:lnTo>
                <a:lnTo>
                  <a:pt x="253" y="320"/>
                </a:lnTo>
                <a:lnTo>
                  <a:pt x="253" y="320"/>
                </a:lnTo>
                <a:lnTo>
                  <a:pt x="253" y="320"/>
                </a:lnTo>
                <a:lnTo>
                  <a:pt x="253" y="317"/>
                </a:lnTo>
                <a:lnTo>
                  <a:pt x="255" y="313"/>
                </a:lnTo>
                <a:lnTo>
                  <a:pt x="255" y="313"/>
                </a:lnTo>
                <a:lnTo>
                  <a:pt x="253" y="309"/>
                </a:lnTo>
                <a:lnTo>
                  <a:pt x="252" y="305"/>
                </a:lnTo>
                <a:lnTo>
                  <a:pt x="250" y="301"/>
                </a:lnTo>
                <a:lnTo>
                  <a:pt x="250" y="299"/>
                </a:lnTo>
                <a:lnTo>
                  <a:pt x="250" y="299"/>
                </a:lnTo>
                <a:lnTo>
                  <a:pt x="252" y="292"/>
                </a:lnTo>
                <a:lnTo>
                  <a:pt x="252" y="288"/>
                </a:lnTo>
                <a:lnTo>
                  <a:pt x="252" y="284"/>
                </a:lnTo>
                <a:lnTo>
                  <a:pt x="252" y="284"/>
                </a:lnTo>
                <a:lnTo>
                  <a:pt x="251" y="282"/>
                </a:lnTo>
                <a:lnTo>
                  <a:pt x="253" y="282"/>
                </a:lnTo>
                <a:lnTo>
                  <a:pt x="256" y="283"/>
                </a:lnTo>
                <a:lnTo>
                  <a:pt x="258" y="285"/>
                </a:lnTo>
                <a:lnTo>
                  <a:pt x="258" y="285"/>
                </a:lnTo>
                <a:lnTo>
                  <a:pt x="266" y="292"/>
                </a:lnTo>
                <a:lnTo>
                  <a:pt x="272" y="297"/>
                </a:lnTo>
                <a:lnTo>
                  <a:pt x="272" y="297"/>
                </a:lnTo>
                <a:lnTo>
                  <a:pt x="280" y="300"/>
                </a:lnTo>
                <a:lnTo>
                  <a:pt x="285" y="303"/>
                </a:lnTo>
                <a:lnTo>
                  <a:pt x="287" y="306"/>
                </a:lnTo>
                <a:lnTo>
                  <a:pt x="287" y="306"/>
                </a:lnTo>
                <a:lnTo>
                  <a:pt x="285" y="308"/>
                </a:lnTo>
                <a:lnTo>
                  <a:pt x="283" y="310"/>
                </a:lnTo>
                <a:lnTo>
                  <a:pt x="280" y="311"/>
                </a:lnTo>
                <a:lnTo>
                  <a:pt x="279" y="31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8" name="Freeform 1185"/>
          <p:cNvSpPr>
            <a:spLocks noEditPoints="1"/>
          </p:cNvSpPr>
          <p:nvPr/>
        </p:nvSpPr>
        <p:spPr bwMode="gray">
          <a:xfrm>
            <a:off x="6624955" y="2262555"/>
            <a:ext cx="1969213" cy="1365761"/>
          </a:xfrm>
          <a:custGeom>
            <a:avLst/>
            <a:gdLst>
              <a:gd name="T0" fmla="*/ 1113 w 1165"/>
              <a:gd name="T1" fmla="*/ 557 h 797"/>
              <a:gd name="T2" fmla="*/ 1080 w 1165"/>
              <a:gd name="T3" fmla="*/ 473 h 797"/>
              <a:gd name="T4" fmla="*/ 1040 w 1165"/>
              <a:gd name="T5" fmla="*/ 395 h 797"/>
              <a:gd name="T6" fmla="*/ 971 w 1165"/>
              <a:gd name="T7" fmla="*/ 424 h 797"/>
              <a:gd name="T8" fmla="*/ 918 w 1165"/>
              <a:gd name="T9" fmla="*/ 339 h 797"/>
              <a:gd name="T10" fmla="*/ 860 w 1165"/>
              <a:gd name="T11" fmla="*/ 404 h 797"/>
              <a:gd name="T12" fmla="*/ 857 w 1165"/>
              <a:gd name="T13" fmla="*/ 521 h 797"/>
              <a:gd name="T14" fmla="*/ 836 w 1165"/>
              <a:gd name="T15" fmla="*/ 622 h 797"/>
              <a:gd name="T16" fmla="*/ 734 w 1165"/>
              <a:gd name="T17" fmla="*/ 513 h 797"/>
              <a:gd name="T18" fmla="*/ 634 w 1165"/>
              <a:gd name="T19" fmla="*/ 385 h 797"/>
              <a:gd name="T20" fmla="*/ 662 w 1165"/>
              <a:gd name="T21" fmla="*/ 321 h 797"/>
              <a:gd name="T22" fmla="*/ 724 w 1165"/>
              <a:gd name="T23" fmla="*/ 265 h 797"/>
              <a:gd name="T24" fmla="*/ 738 w 1165"/>
              <a:gd name="T25" fmla="*/ 210 h 797"/>
              <a:gd name="T26" fmla="*/ 780 w 1165"/>
              <a:gd name="T27" fmla="*/ 212 h 797"/>
              <a:gd name="T28" fmla="*/ 813 w 1165"/>
              <a:gd name="T29" fmla="*/ 119 h 797"/>
              <a:gd name="T30" fmla="*/ 759 w 1165"/>
              <a:gd name="T31" fmla="*/ 94 h 797"/>
              <a:gd name="T32" fmla="*/ 747 w 1165"/>
              <a:gd name="T33" fmla="*/ 174 h 797"/>
              <a:gd name="T34" fmla="*/ 699 w 1165"/>
              <a:gd name="T35" fmla="*/ 132 h 797"/>
              <a:gd name="T36" fmla="*/ 664 w 1165"/>
              <a:gd name="T37" fmla="*/ 76 h 797"/>
              <a:gd name="T38" fmla="*/ 609 w 1165"/>
              <a:gd name="T39" fmla="*/ 25 h 797"/>
              <a:gd name="T40" fmla="*/ 641 w 1165"/>
              <a:gd name="T41" fmla="*/ 120 h 797"/>
              <a:gd name="T42" fmla="*/ 605 w 1165"/>
              <a:gd name="T43" fmla="*/ 159 h 797"/>
              <a:gd name="T44" fmla="*/ 514 w 1165"/>
              <a:gd name="T45" fmla="*/ 153 h 797"/>
              <a:gd name="T46" fmla="*/ 472 w 1165"/>
              <a:gd name="T47" fmla="*/ 133 h 797"/>
              <a:gd name="T48" fmla="*/ 438 w 1165"/>
              <a:gd name="T49" fmla="*/ 183 h 797"/>
              <a:gd name="T50" fmla="*/ 346 w 1165"/>
              <a:gd name="T51" fmla="*/ 148 h 797"/>
              <a:gd name="T52" fmla="*/ 265 w 1165"/>
              <a:gd name="T53" fmla="*/ 89 h 797"/>
              <a:gd name="T54" fmla="*/ 197 w 1165"/>
              <a:gd name="T55" fmla="*/ 74 h 797"/>
              <a:gd name="T56" fmla="*/ 152 w 1165"/>
              <a:gd name="T57" fmla="*/ 69 h 797"/>
              <a:gd name="T58" fmla="*/ 74 w 1165"/>
              <a:gd name="T59" fmla="*/ 125 h 797"/>
              <a:gd name="T60" fmla="*/ 57 w 1165"/>
              <a:gd name="T61" fmla="*/ 427 h 797"/>
              <a:gd name="T62" fmla="*/ 151 w 1165"/>
              <a:gd name="T63" fmla="*/ 562 h 797"/>
              <a:gd name="T64" fmla="*/ 196 w 1165"/>
              <a:gd name="T65" fmla="*/ 625 h 797"/>
              <a:gd name="T66" fmla="*/ 665 w 1165"/>
              <a:gd name="T67" fmla="*/ 676 h 797"/>
              <a:gd name="T68" fmla="*/ 772 w 1165"/>
              <a:gd name="T69" fmla="*/ 705 h 797"/>
              <a:gd name="T70" fmla="*/ 803 w 1165"/>
              <a:gd name="T71" fmla="*/ 780 h 797"/>
              <a:gd name="T72" fmla="*/ 914 w 1165"/>
              <a:gd name="T73" fmla="*/ 744 h 797"/>
              <a:gd name="T74" fmla="*/ 1057 w 1165"/>
              <a:gd name="T75" fmla="*/ 736 h 797"/>
              <a:gd name="T76" fmla="*/ 1081 w 1165"/>
              <a:gd name="T77" fmla="*/ 728 h 797"/>
              <a:gd name="T78" fmla="*/ 1047 w 1165"/>
              <a:gd name="T79" fmla="*/ 676 h 797"/>
              <a:gd name="T80" fmla="*/ 1060 w 1165"/>
              <a:gd name="T81" fmla="*/ 636 h 797"/>
              <a:gd name="T82" fmla="*/ 247 w 1165"/>
              <a:gd name="T83" fmla="*/ 178 h 797"/>
              <a:gd name="T84" fmla="*/ 306 w 1165"/>
              <a:gd name="T85" fmla="*/ 319 h 797"/>
              <a:gd name="T86" fmla="*/ 266 w 1165"/>
              <a:gd name="T87" fmla="*/ 262 h 797"/>
              <a:gd name="T88" fmla="*/ 265 w 1165"/>
              <a:gd name="T89" fmla="*/ 232 h 797"/>
              <a:gd name="T90" fmla="*/ 276 w 1165"/>
              <a:gd name="T91" fmla="*/ 196 h 797"/>
              <a:gd name="T92" fmla="*/ 415 w 1165"/>
              <a:gd name="T93" fmla="*/ 279 h 797"/>
              <a:gd name="T94" fmla="*/ 349 w 1165"/>
              <a:gd name="T95" fmla="*/ 385 h 797"/>
              <a:gd name="T96" fmla="*/ 354 w 1165"/>
              <a:gd name="T97" fmla="*/ 339 h 797"/>
              <a:gd name="T98" fmla="*/ 394 w 1165"/>
              <a:gd name="T99" fmla="*/ 344 h 797"/>
              <a:gd name="T100" fmla="*/ 402 w 1165"/>
              <a:gd name="T101" fmla="*/ 436 h 797"/>
              <a:gd name="T102" fmla="*/ 454 w 1165"/>
              <a:gd name="T103" fmla="*/ 312 h 797"/>
              <a:gd name="T104" fmla="*/ 440 w 1165"/>
              <a:gd name="T105" fmla="*/ 279 h 797"/>
              <a:gd name="T106" fmla="*/ 598 w 1165"/>
              <a:gd name="T107" fmla="*/ 354 h 797"/>
              <a:gd name="T108" fmla="*/ 559 w 1165"/>
              <a:gd name="T109" fmla="*/ 217 h 797"/>
              <a:gd name="T110" fmla="*/ 568 w 1165"/>
              <a:gd name="T111" fmla="*/ 233 h 797"/>
              <a:gd name="T112" fmla="*/ 545 w 1165"/>
              <a:gd name="T113" fmla="*/ 305 h 797"/>
              <a:gd name="T114" fmla="*/ 557 w 1165"/>
              <a:gd name="T115" fmla="*/ 498 h 797"/>
              <a:gd name="T116" fmla="*/ 596 w 1165"/>
              <a:gd name="T117" fmla="*/ 606 h 797"/>
              <a:gd name="T118" fmla="*/ 607 w 1165"/>
              <a:gd name="T119" fmla="*/ 616 h 797"/>
              <a:gd name="T120" fmla="*/ 712 w 1165"/>
              <a:gd name="T121" fmla="*/ 642 h 797"/>
              <a:gd name="T122" fmla="*/ 1052 w 1165"/>
              <a:gd name="T123" fmla="*/ 55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5" h="797">
                <a:moveTo>
                  <a:pt x="1161" y="593"/>
                </a:moveTo>
                <a:lnTo>
                  <a:pt x="1161" y="593"/>
                </a:lnTo>
                <a:lnTo>
                  <a:pt x="1158" y="592"/>
                </a:lnTo>
                <a:lnTo>
                  <a:pt x="1158" y="590"/>
                </a:lnTo>
                <a:lnTo>
                  <a:pt x="1158" y="588"/>
                </a:lnTo>
                <a:lnTo>
                  <a:pt x="1158" y="588"/>
                </a:lnTo>
                <a:lnTo>
                  <a:pt x="1160" y="583"/>
                </a:lnTo>
                <a:lnTo>
                  <a:pt x="1161" y="580"/>
                </a:lnTo>
                <a:lnTo>
                  <a:pt x="1161" y="578"/>
                </a:lnTo>
                <a:lnTo>
                  <a:pt x="1161" y="578"/>
                </a:lnTo>
                <a:lnTo>
                  <a:pt x="1160" y="576"/>
                </a:lnTo>
                <a:lnTo>
                  <a:pt x="1160" y="576"/>
                </a:lnTo>
                <a:lnTo>
                  <a:pt x="1160" y="574"/>
                </a:lnTo>
                <a:lnTo>
                  <a:pt x="1160" y="574"/>
                </a:lnTo>
                <a:lnTo>
                  <a:pt x="1164" y="571"/>
                </a:lnTo>
                <a:lnTo>
                  <a:pt x="1165" y="568"/>
                </a:lnTo>
                <a:lnTo>
                  <a:pt x="1164" y="567"/>
                </a:lnTo>
                <a:lnTo>
                  <a:pt x="1164" y="567"/>
                </a:lnTo>
                <a:lnTo>
                  <a:pt x="1159" y="563"/>
                </a:lnTo>
                <a:lnTo>
                  <a:pt x="1155" y="562"/>
                </a:lnTo>
                <a:lnTo>
                  <a:pt x="1153" y="562"/>
                </a:lnTo>
                <a:lnTo>
                  <a:pt x="1153" y="562"/>
                </a:lnTo>
                <a:lnTo>
                  <a:pt x="1150" y="562"/>
                </a:lnTo>
                <a:lnTo>
                  <a:pt x="1148" y="563"/>
                </a:lnTo>
                <a:lnTo>
                  <a:pt x="1147" y="564"/>
                </a:lnTo>
                <a:lnTo>
                  <a:pt x="1145" y="563"/>
                </a:lnTo>
                <a:lnTo>
                  <a:pt x="1145" y="563"/>
                </a:lnTo>
                <a:lnTo>
                  <a:pt x="1142" y="556"/>
                </a:lnTo>
                <a:lnTo>
                  <a:pt x="1139" y="552"/>
                </a:lnTo>
                <a:lnTo>
                  <a:pt x="1138" y="551"/>
                </a:lnTo>
                <a:lnTo>
                  <a:pt x="1138" y="551"/>
                </a:lnTo>
                <a:lnTo>
                  <a:pt x="1129" y="553"/>
                </a:lnTo>
                <a:lnTo>
                  <a:pt x="1124" y="556"/>
                </a:lnTo>
                <a:lnTo>
                  <a:pt x="1123" y="557"/>
                </a:lnTo>
                <a:lnTo>
                  <a:pt x="1123" y="558"/>
                </a:lnTo>
                <a:lnTo>
                  <a:pt x="1123" y="558"/>
                </a:lnTo>
                <a:lnTo>
                  <a:pt x="1122" y="559"/>
                </a:lnTo>
                <a:lnTo>
                  <a:pt x="1122" y="562"/>
                </a:lnTo>
                <a:lnTo>
                  <a:pt x="1118" y="563"/>
                </a:lnTo>
                <a:lnTo>
                  <a:pt x="1118" y="563"/>
                </a:lnTo>
                <a:lnTo>
                  <a:pt x="1108" y="568"/>
                </a:lnTo>
                <a:lnTo>
                  <a:pt x="1102" y="571"/>
                </a:lnTo>
                <a:lnTo>
                  <a:pt x="1101" y="571"/>
                </a:lnTo>
                <a:lnTo>
                  <a:pt x="1100" y="571"/>
                </a:lnTo>
                <a:lnTo>
                  <a:pt x="1100" y="571"/>
                </a:lnTo>
                <a:lnTo>
                  <a:pt x="1102" y="567"/>
                </a:lnTo>
                <a:lnTo>
                  <a:pt x="1106" y="563"/>
                </a:lnTo>
                <a:lnTo>
                  <a:pt x="1113" y="557"/>
                </a:lnTo>
                <a:lnTo>
                  <a:pt x="1113" y="557"/>
                </a:lnTo>
                <a:lnTo>
                  <a:pt x="1118" y="553"/>
                </a:lnTo>
                <a:lnTo>
                  <a:pt x="1128" y="550"/>
                </a:lnTo>
                <a:lnTo>
                  <a:pt x="1136" y="546"/>
                </a:lnTo>
                <a:lnTo>
                  <a:pt x="1139" y="543"/>
                </a:lnTo>
                <a:lnTo>
                  <a:pt x="1139" y="543"/>
                </a:lnTo>
                <a:lnTo>
                  <a:pt x="1138" y="541"/>
                </a:lnTo>
                <a:lnTo>
                  <a:pt x="1136" y="539"/>
                </a:lnTo>
                <a:lnTo>
                  <a:pt x="1136" y="539"/>
                </a:lnTo>
                <a:lnTo>
                  <a:pt x="1133" y="539"/>
                </a:lnTo>
                <a:lnTo>
                  <a:pt x="1129" y="539"/>
                </a:lnTo>
                <a:lnTo>
                  <a:pt x="1126" y="537"/>
                </a:lnTo>
                <a:lnTo>
                  <a:pt x="1123" y="536"/>
                </a:lnTo>
                <a:lnTo>
                  <a:pt x="1123" y="536"/>
                </a:lnTo>
                <a:lnTo>
                  <a:pt x="1121" y="532"/>
                </a:lnTo>
                <a:lnTo>
                  <a:pt x="1117" y="529"/>
                </a:lnTo>
                <a:lnTo>
                  <a:pt x="1117" y="529"/>
                </a:lnTo>
                <a:lnTo>
                  <a:pt x="1113" y="529"/>
                </a:lnTo>
                <a:lnTo>
                  <a:pt x="1111" y="529"/>
                </a:lnTo>
                <a:lnTo>
                  <a:pt x="1108" y="527"/>
                </a:lnTo>
                <a:lnTo>
                  <a:pt x="1108" y="527"/>
                </a:lnTo>
                <a:lnTo>
                  <a:pt x="1106" y="523"/>
                </a:lnTo>
                <a:lnTo>
                  <a:pt x="1104" y="518"/>
                </a:lnTo>
                <a:lnTo>
                  <a:pt x="1104" y="518"/>
                </a:lnTo>
                <a:lnTo>
                  <a:pt x="1097" y="513"/>
                </a:lnTo>
                <a:lnTo>
                  <a:pt x="1094" y="510"/>
                </a:lnTo>
                <a:lnTo>
                  <a:pt x="1091" y="509"/>
                </a:lnTo>
                <a:lnTo>
                  <a:pt x="1091" y="509"/>
                </a:lnTo>
                <a:lnTo>
                  <a:pt x="1089" y="509"/>
                </a:lnTo>
                <a:lnTo>
                  <a:pt x="1088" y="508"/>
                </a:lnTo>
                <a:lnTo>
                  <a:pt x="1084" y="504"/>
                </a:lnTo>
                <a:lnTo>
                  <a:pt x="1084" y="504"/>
                </a:lnTo>
                <a:lnTo>
                  <a:pt x="1081" y="503"/>
                </a:lnTo>
                <a:lnTo>
                  <a:pt x="1080" y="500"/>
                </a:lnTo>
                <a:lnTo>
                  <a:pt x="1079" y="498"/>
                </a:lnTo>
                <a:lnTo>
                  <a:pt x="1080" y="497"/>
                </a:lnTo>
                <a:lnTo>
                  <a:pt x="1080" y="497"/>
                </a:lnTo>
                <a:lnTo>
                  <a:pt x="1085" y="493"/>
                </a:lnTo>
                <a:lnTo>
                  <a:pt x="1088" y="492"/>
                </a:lnTo>
                <a:lnTo>
                  <a:pt x="1088" y="491"/>
                </a:lnTo>
                <a:lnTo>
                  <a:pt x="1088" y="489"/>
                </a:lnTo>
                <a:lnTo>
                  <a:pt x="1088" y="489"/>
                </a:lnTo>
                <a:lnTo>
                  <a:pt x="1084" y="484"/>
                </a:lnTo>
                <a:lnTo>
                  <a:pt x="1081" y="482"/>
                </a:lnTo>
                <a:lnTo>
                  <a:pt x="1081" y="479"/>
                </a:lnTo>
                <a:lnTo>
                  <a:pt x="1081" y="479"/>
                </a:lnTo>
                <a:lnTo>
                  <a:pt x="1081" y="477"/>
                </a:lnTo>
                <a:lnTo>
                  <a:pt x="1080" y="473"/>
                </a:lnTo>
                <a:lnTo>
                  <a:pt x="1076" y="467"/>
                </a:lnTo>
                <a:lnTo>
                  <a:pt x="1076" y="467"/>
                </a:lnTo>
                <a:lnTo>
                  <a:pt x="1074" y="463"/>
                </a:lnTo>
                <a:lnTo>
                  <a:pt x="1073" y="460"/>
                </a:lnTo>
                <a:lnTo>
                  <a:pt x="1072" y="456"/>
                </a:lnTo>
                <a:lnTo>
                  <a:pt x="1070" y="455"/>
                </a:lnTo>
                <a:lnTo>
                  <a:pt x="1070" y="455"/>
                </a:lnTo>
                <a:lnTo>
                  <a:pt x="1068" y="452"/>
                </a:lnTo>
                <a:lnTo>
                  <a:pt x="1065" y="450"/>
                </a:lnTo>
                <a:lnTo>
                  <a:pt x="1065" y="450"/>
                </a:lnTo>
                <a:lnTo>
                  <a:pt x="1060" y="450"/>
                </a:lnTo>
                <a:lnTo>
                  <a:pt x="1057" y="449"/>
                </a:lnTo>
                <a:lnTo>
                  <a:pt x="1057" y="449"/>
                </a:lnTo>
                <a:lnTo>
                  <a:pt x="1057" y="449"/>
                </a:lnTo>
                <a:lnTo>
                  <a:pt x="1057" y="449"/>
                </a:lnTo>
                <a:lnTo>
                  <a:pt x="1063" y="446"/>
                </a:lnTo>
                <a:lnTo>
                  <a:pt x="1065" y="444"/>
                </a:lnTo>
                <a:lnTo>
                  <a:pt x="1065" y="443"/>
                </a:lnTo>
                <a:lnTo>
                  <a:pt x="1065" y="443"/>
                </a:lnTo>
                <a:lnTo>
                  <a:pt x="1064" y="438"/>
                </a:lnTo>
                <a:lnTo>
                  <a:pt x="1063" y="436"/>
                </a:lnTo>
                <a:lnTo>
                  <a:pt x="1060" y="435"/>
                </a:lnTo>
                <a:lnTo>
                  <a:pt x="1060" y="435"/>
                </a:lnTo>
                <a:lnTo>
                  <a:pt x="1054" y="435"/>
                </a:lnTo>
                <a:lnTo>
                  <a:pt x="1053" y="434"/>
                </a:lnTo>
                <a:lnTo>
                  <a:pt x="1052" y="434"/>
                </a:lnTo>
                <a:lnTo>
                  <a:pt x="1053" y="433"/>
                </a:lnTo>
                <a:lnTo>
                  <a:pt x="1053" y="433"/>
                </a:lnTo>
                <a:lnTo>
                  <a:pt x="1056" y="431"/>
                </a:lnTo>
                <a:lnTo>
                  <a:pt x="1058" y="429"/>
                </a:lnTo>
                <a:lnTo>
                  <a:pt x="1059" y="427"/>
                </a:lnTo>
                <a:lnTo>
                  <a:pt x="1059" y="425"/>
                </a:lnTo>
                <a:lnTo>
                  <a:pt x="1059" y="425"/>
                </a:lnTo>
                <a:lnTo>
                  <a:pt x="1054" y="418"/>
                </a:lnTo>
                <a:lnTo>
                  <a:pt x="1052" y="413"/>
                </a:lnTo>
                <a:lnTo>
                  <a:pt x="1049" y="412"/>
                </a:lnTo>
                <a:lnTo>
                  <a:pt x="1049" y="412"/>
                </a:lnTo>
                <a:lnTo>
                  <a:pt x="1048" y="411"/>
                </a:lnTo>
                <a:lnTo>
                  <a:pt x="1047" y="409"/>
                </a:lnTo>
                <a:lnTo>
                  <a:pt x="1047" y="406"/>
                </a:lnTo>
                <a:lnTo>
                  <a:pt x="1047" y="406"/>
                </a:lnTo>
                <a:lnTo>
                  <a:pt x="1047" y="398"/>
                </a:lnTo>
                <a:lnTo>
                  <a:pt x="1047" y="395"/>
                </a:lnTo>
                <a:lnTo>
                  <a:pt x="1047" y="392"/>
                </a:lnTo>
                <a:lnTo>
                  <a:pt x="1047" y="392"/>
                </a:lnTo>
                <a:lnTo>
                  <a:pt x="1044" y="392"/>
                </a:lnTo>
                <a:lnTo>
                  <a:pt x="1042" y="393"/>
                </a:lnTo>
                <a:lnTo>
                  <a:pt x="1040" y="395"/>
                </a:lnTo>
                <a:lnTo>
                  <a:pt x="1038" y="398"/>
                </a:lnTo>
                <a:lnTo>
                  <a:pt x="1038" y="398"/>
                </a:lnTo>
                <a:lnTo>
                  <a:pt x="1037" y="407"/>
                </a:lnTo>
                <a:lnTo>
                  <a:pt x="1035" y="411"/>
                </a:lnTo>
                <a:lnTo>
                  <a:pt x="1033" y="412"/>
                </a:lnTo>
                <a:lnTo>
                  <a:pt x="1033" y="412"/>
                </a:lnTo>
                <a:lnTo>
                  <a:pt x="1031" y="413"/>
                </a:lnTo>
                <a:lnTo>
                  <a:pt x="1028" y="414"/>
                </a:lnTo>
                <a:lnTo>
                  <a:pt x="1027" y="418"/>
                </a:lnTo>
                <a:lnTo>
                  <a:pt x="1027" y="423"/>
                </a:lnTo>
                <a:lnTo>
                  <a:pt x="1027" y="423"/>
                </a:lnTo>
                <a:lnTo>
                  <a:pt x="1026" y="429"/>
                </a:lnTo>
                <a:lnTo>
                  <a:pt x="1025" y="434"/>
                </a:lnTo>
                <a:lnTo>
                  <a:pt x="1024" y="438"/>
                </a:lnTo>
                <a:lnTo>
                  <a:pt x="1024" y="438"/>
                </a:lnTo>
                <a:lnTo>
                  <a:pt x="1021" y="439"/>
                </a:lnTo>
                <a:lnTo>
                  <a:pt x="1019" y="439"/>
                </a:lnTo>
                <a:lnTo>
                  <a:pt x="1016" y="440"/>
                </a:lnTo>
                <a:lnTo>
                  <a:pt x="1016" y="440"/>
                </a:lnTo>
                <a:lnTo>
                  <a:pt x="1012" y="444"/>
                </a:lnTo>
                <a:lnTo>
                  <a:pt x="1010" y="446"/>
                </a:lnTo>
                <a:lnTo>
                  <a:pt x="1009" y="447"/>
                </a:lnTo>
                <a:lnTo>
                  <a:pt x="1009" y="447"/>
                </a:lnTo>
                <a:lnTo>
                  <a:pt x="1008" y="449"/>
                </a:lnTo>
                <a:lnTo>
                  <a:pt x="1006" y="450"/>
                </a:lnTo>
                <a:lnTo>
                  <a:pt x="1005" y="451"/>
                </a:lnTo>
                <a:lnTo>
                  <a:pt x="1004" y="451"/>
                </a:lnTo>
                <a:lnTo>
                  <a:pt x="1004" y="451"/>
                </a:lnTo>
                <a:lnTo>
                  <a:pt x="998" y="447"/>
                </a:lnTo>
                <a:lnTo>
                  <a:pt x="995" y="445"/>
                </a:lnTo>
                <a:lnTo>
                  <a:pt x="994" y="443"/>
                </a:lnTo>
                <a:lnTo>
                  <a:pt x="994" y="443"/>
                </a:lnTo>
                <a:lnTo>
                  <a:pt x="994" y="441"/>
                </a:lnTo>
                <a:lnTo>
                  <a:pt x="991" y="440"/>
                </a:lnTo>
                <a:lnTo>
                  <a:pt x="989" y="439"/>
                </a:lnTo>
                <a:lnTo>
                  <a:pt x="987" y="439"/>
                </a:lnTo>
                <a:lnTo>
                  <a:pt x="987" y="439"/>
                </a:lnTo>
                <a:lnTo>
                  <a:pt x="983" y="443"/>
                </a:lnTo>
                <a:lnTo>
                  <a:pt x="980" y="443"/>
                </a:lnTo>
                <a:lnTo>
                  <a:pt x="978" y="441"/>
                </a:lnTo>
                <a:lnTo>
                  <a:pt x="978" y="441"/>
                </a:lnTo>
                <a:lnTo>
                  <a:pt x="977" y="438"/>
                </a:lnTo>
                <a:lnTo>
                  <a:pt x="975" y="433"/>
                </a:lnTo>
                <a:lnTo>
                  <a:pt x="975" y="433"/>
                </a:lnTo>
                <a:lnTo>
                  <a:pt x="971" y="428"/>
                </a:lnTo>
                <a:lnTo>
                  <a:pt x="971" y="425"/>
                </a:lnTo>
                <a:lnTo>
                  <a:pt x="971" y="424"/>
                </a:lnTo>
                <a:lnTo>
                  <a:pt x="971" y="424"/>
                </a:lnTo>
                <a:lnTo>
                  <a:pt x="973" y="420"/>
                </a:lnTo>
                <a:lnTo>
                  <a:pt x="974" y="417"/>
                </a:lnTo>
                <a:lnTo>
                  <a:pt x="974" y="414"/>
                </a:lnTo>
                <a:lnTo>
                  <a:pt x="973" y="412"/>
                </a:lnTo>
                <a:lnTo>
                  <a:pt x="973" y="412"/>
                </a:lnTo>
                <a:lnTo>
                  <a:pt x="968" y="408"/>
                </a:lnTo>
                <a:lnTo>
                  <a:pt x="967" y="407"/>
                </a:lnTo>
                <a:lnTo>
                  <a:pt x="968" y="406"/>
                </a:lnTo>
                <a:lnTo>
                  <a:pt x="968" y="406"/>
                </a:lnTo>
                <a:lnTo>
                  <a:pt x="972" y="403"/>
                </a:lnTo>
                <a:lnTo>
                  <a:pt x="973" y="399"/>
                </a:lnTo>
                <a:lnTo>
                  <a:pt x="973" y="399"/>
                </a:lnTo>
                <a:lnTo>
                  <a:pt x="977" y="390"/>
                </a:lnTo>
                <a:lnTo>
                  <a:pt x="977" y="385"/>
                </a:lnTo>
                <a:lnTo>
                  <a:pt x="977" y="383"/>
                </a:lnTo>
                <a:lnTo>
                  <a:pt x="974" y="382"/>
                </a:lnTo>
                <a:lnTo>
                  <a:pt x="974" y="382"/>
                </a:lnTo>
                <a:lnTo>
                  <a:pt x="971" y="381"/>
                </a:lnTo>
                <a:lnTo>
                  <a:pt x="967" y="381"/>
                </a:lnTo>
                <a:lnTo>
                  <a:pt x="961" y="381"/>
                </a:lnTo>
                <a:lnTo>
                  <a:pt x="961" y="381"/>
                </a:lnTo>
                <a:lnTo>
                  <a:pt x="957" y="380"/>
                </a:lnTo>
                <a:lnTo>
                  <a:pt x="955" y="376"/>
                </a:lnTo>
                <a:lnTo>
                  <a:pt x="950" y="371"/>
                </a:lnTo>
                <a:lnTo>
                  <a:pt x="950" y="371"/>
                </a:lnTo>
                <a:lnTo>
                  <a:pt x="947" y="367"/>
                </a:lnTo>
                <a:lnTo>
                  <a:pt x="946" y="366"/>
                </a:lnTo>
                <a:lnTo>
                  <a:pt x="946" y="365"/>
                </a:lnTo>
                <a:lnTo>
                  <a:pt x="946" y="365"/>
                </a:lnTo>
                <a:lnTo>
                  <a:pt x="947" y="362"/>
                </a:lnTo>
                <a:lnTo>
                  <a:pt x="947" y="361"/>
                </a:lnTo>
                <a:lnTo>
                  <a:pt x="946" y="359"/>
                </a:lnTo>
                <a:lnTo>
                  <a:pt x="943" y="359"/>
                </a:lnTo>
                <a:lnTo>
                  <a:pt x="943" y="359"/>
                </a:lnTo>
                <a:lnTo>
                  <a:pt x="939" y="359"/>
                </a:lnTo>
                <a:lnTo>
                  <a:pt x="936" y="358"/>
                </a:lnTo>
                <a:lnTo>
                  <a:pt x="934" y="356"/>
                </a:lnTo>
                <a:lnTo>
                  <a:pt x="934" y="356"/>
                </a:lnTo>
                <a:lnTo>
                  <a:pt x="930" y="351"/>
                </a:lnTo>
                <a:lnTo>
                  <a:pt x="929" y="350"/>
                </a:lnTo>
                <a:lnTo>
                  <a:pt x="927" y="350"/>
                </a:lnTo>
                <a:lnTo>
                  <a:pt x="927" y="350"/>
                </a:lnTo>
                <a:lnTo>
                  <a:pt x="926" y="350"/>
                </a:lnTo>
                <a:lnTo>
                  <a:pt x="925" y="349"/>
                </a:lnTo>
                <a:lnTo>
                  <a:pt x="923" y="345"/>
                </a:lnTo>
                <a:lnTo>
                  <a:pt x="923" y="345"/>
                </a:lnTo>
                <a:lnTo>
                  <a:pt x="920" y="342"/>
                </a:lnTo>
                <a:lnTo>
                  <a:pt x="918" y="339"/>
                </a:lnTo>
                <a:lnTo>
                  <a:pt x="915" y="338"/>
                </a:lnTo>
                <a:lnTo>
                  <a:pt x="915" y="338"/>
                </a:lnTo>
                <a:lnTo>
                  <a:pt x="905" y="338"/>
                </a:lnTo>
                <a:lnTo>
                  <a:pt x="897" y="338"/>
                </a:lnTo>
                <a:lnTo>
                  <a:pt x="897" y="338"/>
                </a:lnTo>
                <a:lnTo>
                  <a:pt x="894" y="338"/>
                </a:lnTo>
                <a:lnTo>
                  <a:pt x="892" y="337"/>
                </a:lnTo>
                <a:lnTo>
                  <a:pt x="889" y="335"/>
                </a:lnTo>
                <a:lnTo>
                  <a:pt x="887" y="335"/>
                </a:lnTo>
                <a:lnTo>
                  <a:pt x="887" y="335"/>
                </a:lnTo>
                <a:lnTo>
                  <a:pt x="877" y="334"/>
                </a:lnTo>
                <a:lnTo>
                  <a:pt x="866" y="333"/>
                </a:lnTo>
                <a:lnTo>
                  <a:pt x="866" y="333"/>
                </a:lnTo>
                <a:lnTo>
                  <a:pt x="863" y="334"/>
                </a:lnTo>
                <a:lnTo>
                  <a:pt x="861" y="335"/>
                </a:lnTo>
                <a:lnTo>
                  <a:pt x="857" y="340"/>
                </a:lnTo>
                <a:lnTo>
                  <a:pt x="857" y="340"/>
                </a:lnTo>
                <a:lnTo>
                  <a:pt x="854" y="343"/>
                </a:lnTo>
                <a:lnTo>
                  <a:pt x="852" y="345"/>
                </a:lnTo>
                <a:lnTo>
                  <a:pt x="854" y="348"/>
                </a:lnTo>
                <a:lnTo>
                  <a:pt x="854" y="348"/>
                </a:lnTo>
                <a:lnTo>
                  <a:pt x="856" y="351"/>
                </a:lnTo>
                <a:lnTo>
                  <a:pt x="856" y="355"/>
                </a:lnTo>
                <a:lnTo>
                  <a:pt x="856" y="358"/>
                </a:lnTo>
                <a:lnTo>
                  <a:pt x="857" y="359"/>
                </a:lnTo>
                <a:lnTo>
                  <a:pt x="857" y="359"/>
                </a:lnTo>
                <a:lnTo>
                  <a:pt x="860" y="360"/>
                </a:lnTo>
                <a:lnTo>
                  <a:pt x="861" y="360"/>
                </a:lnTo>
                <a:lnTo>
                  <a:pt x="860" y="364"/>
                </a:lnTo>
                <a:lnTo>
                  <a:pt x="860" y="364"/>
                </a:lnTo>
                <a:lnTo>
                  <a:pt x="856" y="370"/>
                </a:lnTo>
                <a:lnTo>
                  <a:pt x="852" y="376"/>
                </a:lnTo>
                <a:lnTo>
                  <a:pt x="852" y="376"/>
                </a:lnTo>
                <a:lnTo>
                  <a:pt x="850" y="381"/>
                </a:lnTo>
                <a:lnTo>
                  <a:pt x="850" y="383"/>
                </a:lnTo>
                <a:lnTo>
                  <a:pt x="851" y="385"/>
                </a:lnTo>
                <a:lnTo>
                  <a:pt x="852" y="385"/>
                </a:lnTo>
                <a:lnTo>
                  <a:pt x="852" y="385"/>
                </a:lnTo>
                <a:lnTo>
                  <a:pt x="856" y="385"/>
                </a:lnTo>
                <a:lnTo>
                  <a:pt x="857" y="386"/>
                </a:lnTo>
                <a:lnTo>
                  <a:pt x="857" y="387"/>
                </a:lnTo>
                <a:lnTo>
                  <a:pt x="857" y="390"/>
                </a:lnTo>
                <a:lnTo>
                  <a:pt x="857" y="390"/>
                </a:lnTo>
                <a:lnTo>
                  <a:pt x="857" y="398"/>
                </a:lnTo>
                <a:lnTo>
                  <a:pt x="857" y="403"/>
                </a:lnTo>
                <a:lnTo>
                  <a:pt x="859" y="404"/>
                </a:lnTo>
                <a:lnTo>
                  <a:pt x="860" y="404"/>
                </a:lnTo>
                <a:lnTo>
                  <a:pt x="860" y="404"/>
                </a:lnTo>
                <a:lnTo>
                  <a:pt x="862" y="406"/>
                </a:lnTo>
                <a:lnTo>
                  <a:pt x="863" y="407"/>
                </a:lnTo>
                <a:lnTo>
                  <a:pt x="862" y="409"/>
                </a:lnTo>
                <a:lnTo>
                  <a:pt x="861" y="412"/>
                </a:lnTo>
                <a:lnTo>
                  <a:pt x="861" y="412"/>
                </a:lnTo>
                <a:lnTo>
                  <a:pt x="860" y="414"/>
                </a:lnTo>
                <a:lnTo>
                  <a:pt x="859" y="418"/>
                </a:lnTo>
                <a:lnTo>
                  <a:pt x="859" y="420"/>
                </a:lnTo>
                <a:lnTo>
                  <a:pt x="860" y="422"/>
                </a:lnTo>
                <a:lnTo>
                  <a:pt x="860" y="422"/>
                </a:lnTo>
                <a:lnTo>
                  <a:pt x="861" y="422"/>
                </a:lnTo>
                <a:lnTo>
                  <a:pt x="862" y="423"/>
                </a:lnTo>
                <a:lnTo>
                  <a:pt x="861" y="424"/>
                </a:lnTo>
                <a:lnTo>
                  <a:pt x="859" y="427"/>
                </a:lnTo>
                <a:lnTo>
                  <a:pt x="859" y="427"/>
                </a:lnTo>
                <a:lnTo>
                  <a:pt x="851" y="431"/>
                </a:lnTo>
                <a:lnTo>
                  <a:pt x="846" y="435"/>
                </a:lnTo>
                <a:lnTo>
                  <a:pt x="846" y="435"/>
                </a:lnTo>
                <a:lnTo>
                  <a:pt x="846" y="438"/>
                </a:lnTo>
                <a:lnTo>
                  <a:pt x="845" y="440"/>
                </a:lnTo>
                <a:lnTo>
                  <a:pt x="846" y="444"/>
                </a:lnTo>
                <a:lnTo>
                  <a:pt x="849" y="446"/>
                </a:lnTo>
                <a:lnTo>
                  <a:pt x="849" y="446"/>
                </a:lnTo>
                <a:lnTo>
                  <a:pt x="851" y="449"/>
                </a:lnTo>
                <a:lnTo>
                  <a:pt x="852" y="452"/>
                </a:lnTo>
                <a:lnTo>
                  <a:pt x="855" y="460"/>
                </a:lnTo>
                <a:lnTo>
                  <a:pt x="855" y="460"/>
                </a:lnTo>
                <a:lnTo>
                  <a:pt x="856" y="462"/>
                </a:lnTo>
                <a:lnTo>
                  <a:pt x="859" y="463"/>
                </a:lnTo>
                <a:lnTo>
                  <a:pt x="861" y="465"/>
                </a:lnTo>
                <a:lnTo>
                  <a:pt x="862" y="468"/>
                </a:lnTo>
                <a:lnTo>
                  <a:pt x="862" y="468"/>
                </a:lnTo>
                <a:lnTo>
                  <a:pt x="863" y="478"/>
                </a:lnTo>
                <a:lnTo>
                  <a:pt x="867" y="487"/>
                </a:lnTo>
                <a:lnTo>
                  <a:pt x="867" y="487"/>
                </a:lnTo>
                <a:lnTo>
                  <a:pt x="867" y="494"/>
                </a:lnTo>
                <a:lnTo>
                  <a:pt x="867" y="503"/>
                </a:lnTo>
                <a:lnTo>
                  <a:pt x="866" y="510"/>
                </a:lnTo>
                <a:lnTo>
                  <a:pt x="865" y="514"/>
                </a:lnTo>
                <a:lnTo>
                  <a:pt x="865" y="514"/>
                </a:lnTo>
                <a:lnTo>
                  <a:pt x="862" y="516"/>
                </a:lnTo>
                <a:lnTo>
                  <a:pt x="861" y="520"/>
                </a:lnTo>
                <a:lnTo>
                  <a:pt x="861" y="524"/>
                </a:lnTo>
                <a:lnTo>
                  <a:pt x="860" y="524"/>
                </a:lnTo>
                <a:lnTo>
                  <a:pt x="860" y="524"/>
                </a:lnTo>
                <a:lnTo>
                  <a:pt x="860" y="524"/>
                </a:lnTo>
                <a:lnTo>
                  <a:pt x="857" y="521"/>
                </a:lnTo>
                <a:lnTo>
                  <a:pt x="857" y="521"/>
                </a:lnTo>
                <a:lnTo>
                  <a:pt x="856" y="523"/>
                </a:lnTo>
                <a:lnTo>
                  <a:pt x="856" y="523"/>
                </a:lnTo>
                <a:lnTo>
                  <a:pt x="854" y="530"/>
                </a:lnTo>
                <a:lnTo>
                  <a:pt x="852" y="534"/>
                </a:lnTo>
                <a:lnTo>
                  <a:pt x="850" y="536"/>
                </a:lnTo>
                <a:lnTo>
                  <a:pt x="850" y="536"/>
                </a:lnTo>
                <a:lnTo>
                  <a:pt x="845" y="539"/>
                </a:lnTo>
                <a:lnTo>
                  <a:pt x="843" y="540"/>
                </a:lnTo>
                <a:lnTo>
                  <a:pt x="843" y="542"/>
                </a:lnTo>
                <a:lnTo>
                  <a:pt x="843" y="542"/>
                </a:lnTo>
                <a:lnTo>
                  <a:pt x="846" y="546"/>
                </a:lnTo>
                <a:lnTo>
                  <a:pt x="849" y="548"/>
                </a:lnTo>
                <a:lnTo>
                  <a:pt x="849" y="551"/>
                </a:lnTo>
                <a:lnTo>
                  <a:pt x="849" y="551"/>
                </a:lnTo>
                <a:lnTo>
                  <a:pt x="847" y="558"/>
                </a:lnTo>
                <a:lnTo>
                  <a:pt x="846" y="562"/>
                </a:lnTo>
                <a:lnTo>
                  <a:pt x="846" y="564"/>
                </a:lnTo>
                <a:lnTo>
                  <a:pt x="846" y="564"/>
                </a:lnTo>
                <a:lnTo>
                  <a:pt x="847" y="572"/>
                </a:lnTo>
                <a:lnTo>
                  <a:pt x="849" y="577"/>
                </a:lnTo>
                <a:lnTo>
                  <a:pt x="851" y="579"/>
                </a:lnTo>
                <a:lnTo>
                  <a:pt x="851" y="579"/>
                </a:lnTo>
                <a:lnTo>
                  <a:pt x="852" y="582"/>
                </a:lnTo>
                <a:lnTo>
                  <a:pt x="855" y="584"/>
                </a:lnTo>
                <a:lnTo>
                  <a:pt x="855" y="587"/>
                </a:lnTo>
                <a:lnTo>
                  <a:pt x="855" y="590"/>
                </a:lnTo>
                <a:lnTo>
                  <a:pt x="855" y="590"/>
                </a:lnTo>
                <a:lnTo>
                  <a:pt x="855" y="599"/>
                </a:lnTo>
                <a:lnTo>
                  <a:pt x="854" y="601"/>
                </a:lnTo>
                <a:lnTo>
                  <a:pt x="851" y="603"/>
                </a:lnTo>
                <a:lnTo>
                  <a:pt x="851" y="603"/>
                </a:lnTo>
                <a:lnTo>
                  <a:pt x="849" y="605"/>
                </a:lnTo>
                <a:lnTo>
                  <a:pt x="847" y="608"/>
                </a:lnTo>
                <a:lnTo>
                  <a:pt x="849" y="612"/>
                </a:lnTo>
                <a:lnTo>
                  <a:pt x="849" y="612"/>
                </a:lnTo>
                <a:lnTo>
                  <a:pt x="849" y="617"/>
                </a:lnTo>
                <a:lnTo>
                  <a:pt x="847" y="619"/>
                </a:lnTo>
                <a:lnTo>
                  <a:pt x="846" y="617"/>
                </a:lnTo>
                <a:lnTo>
                  <a:pt x="846" y="617"/>
                </a:lnTo>
                <a:lnTo>
                  <a:pt x="843" y="615"/>
                </a:lnTo>
                <a:lnTo>
                  <a:pt x="840" y="614"/>
                </a:lnTo>
                <a:lnTo>
                  <a:pt x="839" y="614"/>
                </a:lnTo>
                <a:lnTo>
                  <a:pt x="839" y="614"/>
                </a:lnTo>
                <a:lnTo>
                  <a:pt x="839" y="616"/>
                </a:lnTo>
                <a:lnTo>
                  <a:pt x="839" y="619"/>
                </a:lnTo>
                <a:lnTo>
                  <a:pt x="839" y="622"/>
                </a:lnTo>
                <a:lnTo>
                  <a:pt x="838" y="622"/>
                </a:lnTo>
                <a:lnTo>
                  <a:pt x="836" y="622"/>
                </a:lnTo>
                <a:lnTo>
                  <a:pt x="836" y="622"/>
                </a:lnTo>
                <a:lnTo>
                  <a:pt x="833" y="620"/>
                </a:lnTo>
                <a:lnTo>
                  <a:pt x="828" y="616"/>
                </a:lnTo>
                <a:lnTo>
                  <a:pt x="825" y="611"/>
                </a:lnTo>
                <a:lnTo>
                  <a:pt x="824" y="608"/>
                </a:lnTo>
                <a:lnTo>
                  <a:pt x="824" y="608"/>
                </a:lnTo>
                <a:lnTo>
                  <a:pt x="824" y="606"/>
                </a:lnTo>
                <a:lnTo>
                  <a:pt x="825" y="605"/>
                </a:lnTo>
                <a:lnTo>
                  <a:pt x="827" y="604"/>
                </a:lnTo>
                <a:lnTo>
                  <a:pt x="824" y="603"/>
                </a:lnTo>
                <a:lnTo>
                  <a:pt x="824" y="603"/>
                </a:lnTo>
                <a:lnTo>
                  <a:pt x="814" y="599"/>
                </a:lnTo>
                <a:lnTo>
                  <a:pt x="809" y="596"/>
                </a:lnTo>
                <a:lnTo>
                  <a:pt x="806" y="594"/>
                </a:lnTo>
                <a:lnTo>
                  <a:pt x="806" y="594"/>
                </a:lnTo>
                <a:lnTo>
                  <a:pt x="806" y="592"/>
                </a:lnTo>
                <a:lnTo>
                  <a:pt x="806" y="590"/>
                </a:lnTo>
                <a:lnTo>
                  <a:pt x="806" y="588"/>
                </a:lnTo>
                <a:lnTo>
                  <a:pt x="802" y="584"/>
                </a:lnTo>
                <a:lnTo>
                  <a:pt x="802" y="584"/>
                </a:lnTo>
                <a:lnTo>
                  <a:pt x="792" y="578"/>
                </a:lnTo>
                <a:lnTo>
                  <a:pt x="788" y="574"/>
                </a:lnTo>
                <a:lnTo>
                  <a:pt x="788" y="573"/>
                </a:lnTo>
                <a:lnTo>
                  <a:pt x="788" y="571"/>
                </a:lnTo>
                <a:lnTo>
                  <a:pt x="788" y="571"/>
                </a:lnTo>
                <a:lnTo>
                  <a:pt x="790" y="562"/>
                </a:lnTo>
                <a:lnTo>
                  <a:pt x="791" y="557"/>
                </a:lnTo>
                <a:lnTo>
                  <a:pt x="791" y="552"/>
                </a:lnTo>
                <a:lnTo>
                  <a:pt x="791" y="552"/>
                </a:lnTo>
                <a:lnTo>
                  <a:pt x="790" y="548"/>
                </a:lnTo>
                <a:lnTo>
                  <a:pt x="790" y="545"/>
                </a:lnTo>
                <a:lnTo>
                  <a:pt x="791" y="542"/>
                </a:lnTo>
                <a:lnTo>
                  <a:pt x="793" y="540"/>
                </a:lnTo>
                <a:lnTo>
                  <a:pt x="793" y="540"/>
                </a:lnTo>
                <a:lnTo>
                  <a:pt x="798" y="535"/>
                </a:lnTo>
                <a:lnTo>
                  <a:pt x="799" y="534"/>
                </a:lnTo>
                <a:lnTo>
                  <a:pt x="798" y="532"/>
                </a:lnTo>
                <a:lnTo>
                  <a:pt x="798" y="532"/>
                </a:lnTo>
                <a:lnTo>
                  <a:pt x="779" y="531"/>
                </a:lnTo>
                <a:lnTo>
                  <a:pt x="766" y="530"/>
                </a:lnTo>
                <a:lnTo>
                  <a:pt x="759" y="530"/>
                </a:lnTo>
                <a:lnTo>
                  <a:pt x="759" y="530"/>
                </a:lnTo>
                <a:lnTo>
                  <a:pt x="756" y="529"/>
                </a:lnTo>
                <a:lnTo>
                  <a:pt x="755" y="527"/>
                </a:lnTo>
                <a:lnTo>
                  <a:pt x="751" y="525"/>
                </a:lnTo>
                <a:lnTo>
                  <a:pt x="751" y="525"/>
                </a:lnTo>
                <a:lnTo>
                  <a:pt x="743" y="519"/>
                </a:lnTo>
                <a:lnTo>
                  <a:pt x="734" y="513"/>
                </a:lnTo>
                <a:lnTo>
                  <a:pt x="734" y="513"/>
                </a:lnTo>
                <a:lnTo>
                  <a:pt x="728" y="508"/>
                </a:lnTo>
                <a:lnTo>
                  <a:pt x="723" y="503"/>
                </a:lnTo>
                <a:lnTo>
                  <a:pt x="723" y="503"/>
                </a:lnTo>
                <a:lnTo>
                  <a:pt x="713" y="493"/>
                </a:lnTo>
                <a:lnTo>
                  <a:pt x="708" y="489"/>
                </a:lnTo>
                <a:lnTo>
                  <a:pt x="706" y="487"/>
                </a:lnTo>
                <a:lnTo>
                  <a:pt x="706" y="487"/>
                </a:lnTo>
                <a:lnTo>
                  <a:pt x="699" y="488"/>
                </a:lnTo>
                <a:lnTo>
                  <a:pt x="695" y="488"/>
                </a:lnTo>
                <a:lnTo>
                  <a:pt x="692" y="487"/>
                </a:lnTo>
                <a:lnTo>
                  <a:pt x="692" y="487"/>
                </a:lnTo>
                <a:lnTo>
                  <a:pt x="684" y="481"/>
                </a:lnTo>
                <a:lnTo>
                  <a:pt x="680" y="478"/>
                </a:lnTo>
                <a:lnTo>
                  <a:pt x="676" y="478"/>
                </a:lnTo>
                <a:lnTo>
                  <a:pt x="676" y="478"/>
                </a:lnTo>
                <a:lnTo>
                  <a:pt x="668" y="483"/>
                </a:lnTo>
                <a:lnTo>
                  <a:pt x="663" y="487"/>
                </a:lnTo>
                <a:lnTo>
                  <a:pt x="659" y="487"/>
                </a:lnTo>
                <a:lnTo>
                  <a:pt x="659" y="487"/>
                </a:lnTo>
                <a:lnTo>
                  <a:pt x="659" y="486"/>
                </a:lnTo>
                <a:lnTo>
                  <a:pt x="659" y="482"/>
                </a:lnTo>
                <a:lnTo>
                  <a:pt x="662" y="477"/>
                </a:lnTo>
                <a:lnTo>
                  <a:pt x="662" y="477"/>
                </a:lnTo>
                <a:lnTo>
                  <a:pt x="658" y="460"/>
                </a:lnTo>
                <a:lnTo>
                  <a:pt x="655" y="449"/>
                </a:lnTo>
                <a:lnTo>
                  <a:pt x="653" y="443"/>
                </a:lnTo>
                <a:lnTo>
                  <a:pt x="653" y="443"/>
                </a:lnTo>
                <a:lnTo>
                  <a:pt x="648" y="439"/>
                </a:lnTo>
                <a:lnTo>
                  <a:pt x="646" y="439"/>
                </a:lnTo>
                <a:lnTo>
                  <a:pt x="643" y="438"/>
                </a:lnTo>
                <a:lnTo>
                  <a:pt x="643" y="438"/>
                </a:lnTo>
                <a:lnTo>
                  <a:pt x="639" y="441"/>
                </a:lnTo>
                <a:lnTo>
                  <a:pt x="637" y="443"/>
                </a:lnTo>
                <a:lnTo>
                  <a:pt x="634" y="441"/>
                </a:lnTo>
                <a:lnTo>
                  <a:pt x="634" y="441"/>
                </a:lnTo>
                <a:lnTo>
                  <a:pt x="630" y="434"/>
                </a:lnTo>
                <a:lnTo>
                  <a:pt x="627" y="431"/>
                </a:lnTo>
                <a:lnTo>
                  <a:pt x="626" y="428"/>
                </a:lnTo>
                <a:lnTo>
                  <a:pt x="626" y="428"/>
                </a:lnTo>
                <a:lnTo>
                  <a:pt x="627" y="424"/>
                </a:lnTo>
                <a:lnTo>
                  <a:pt x="627" y="422"/>
                </a:lnTo>
                <a:lnTo>
                  <a:pt x="627" y="419"/>
                </a:lnTo>
                <a:lnTo>
                  <a:pt x="627" y="419"/>
                </a:lnTo>
                <a:lnTo>
                  <a:pt x="627" y="413"/>
                </a:lnTo>
                <a:lnTo>
                  <a:pt x="630" y="403"/>
                </a:lnTo>
                <a:lnTo>
                  <a:pt x="634" y="385"/>
                </a:lnTo>
                <a:lnTo>
                  <a:pt x="634" y="385"/>
                </a:lnTo>
                <a:lnTo>
                  <a:pt x="637" y="381"/>
                </a:lnTo>
                <a:lnTo>
                  <a:pt x="639" y="379"/>
                </a:lnTo>
                <a:lnTo>
                  <a:pt x="641" y="375"/>
                </a:lnTo>
                <a:lnTo>
                  <a:pt x="641" y="371"/>
                </a:lnTo>
                <a:lnTo>
                  <a:pt x="641" y="371"/>
                </a:lnTo>
                <a:lnTo>
                  <a:pt x="637" y="364"/>
                </a:lnTo>
                <a:lnTo>
                  <a:pt x="634" y="358"/>
                </a:lnTo>
                <a:lnTo>
                  <a:pt x="634" y="358"/>
                </a:lnTo>
                <a:lnTo>
                  <a:pt x="632" y="349"/>
                </a:lnTo>
                <a:lnTo>
                  <a:pt x="632" y="346"/>
                </a:lnTo>
                <a:lnTo>
                  <a:pt x="632" y="345"/>
                </a:lnTo>
                <a:lnTo>
                  <a:pt x="633" y="344"/>
                </a:lnTo>
                <a:lnTo>
                  <a:pt x="633" y="344"/>
                </a:lnTo>
                <a:lnTo>
                  <a:pt x="636" y="345"/>
                </a:lnTo>
                <a:lnTo>
                  <a:pt x="637" y="346"/>
                </a:lnTo>
                <a:lnTo>
                  <a:pt x="638" y="348"/>
                </a:lnTo>
                <a:lnTo>
                  <a:pt x="639" y="346"/>
                </a:lnTo>
                <a:lnTo>
                  <a:pt x="639" y="346"/>
                </a:lnTo>
                <a:lnTo>
                  <a:pt x="639" y="339"/>
                </a:lnTo>
                <a:lnTo>
                  <a:pt x="641" y="337"/>
                </a:lnTo>
                <a:lnTo>
                  <a:pt x="642" y="337"/>
                </a:lnTo>
                <a:lnTo>
                  <a:pt x="642" y="337"/>
                </a:lnTo>
                <a:lnTo>
                  <a:pt x="644" y="338"/>
                </a:lnTo>
                <a:lnTo>
                  <a:pt x="647" y="340"/>
                </a:lnTo>
                <a:lnTo>
                  <a:pt x="649" y="346"/>
                </a:lnTo>
                <a:lnTo>
                  <a:pt x="649" y="346"/>
                </a:lnTo>
                <a:lnTo>
                  <a:pt x="653" y="348"/>
                </a:lnTo>
                <a:lnTo>
                  <a:pt x="657" y="348"/>
                </a:lnTo>
                <a:lnTo>
                  <a:pt x="660" y="348"/>
                </a:lnTo>
                <a:lnTo>
                  <a:pt x="662" y="348"/>
                </a:lnTo>
                <a:lnTo>
                  <a:pt x="660" y="346"/>
                </a:lnTo>
                <a:lnTo>
                  <a:pt x="660" y="346"/>
                </a:lnTo>
                <a:lnTo>
                  <a:pt x="657" y="343"/>
                </a:lnTo>
                <a:lnTo>
                  <a:pt x="654" y="340"/>
                </a:lnTo>
                <a:lnTo>
                  <a:pt x="654" y="339"/>
                </a:lnTo>
                <a:lnTo>
                  <a:pt x="655" y="338"/>
                </a:lnTo>
                <a:lnTo>
                  <a:pt x="655" y="338"/>
                </a:lnTo>
                <a:lnTo>
                  <a:pt x="660" y="333"/>
                </a:lnTo>
                <a:lnTo>
                  <a:pt x="662" y="329"/>
                </a:lnTo>
                <a:lnTo>
                  <a:pt x="662" y="327"/>
                </a:lnTo>
                <a:lnTo>
                  <a:pt x="662" y="327"/>
                </a:lnTo>
                <a:lnTo>
                  <a:pt x="657" y="322"/>
                </a:lnTo>
                <a:lnTo>
                  <a:pt x="655" y="321"/>
                </a:lnTo>
                <a:lnTo>
                  <a:pt x="655" y="319"/>
                </a:lnTo>
                <a:lnTo>
                  <a:pt x="655" y="319"/>
                </a:lnTo>
                <a:lnTo>
                  <a:pt x="655" y="319"/>
                </a:lnTo>
                <a:lnTo>
                  <a:pt x="659" y="319"/>
                </a:lnTo>
                <a:lnTo>
                  <a:pt x="662" y="321"/>
                </a:lnTo>
                <a:lnTo>
                  <a:pt x="668" y="324"/>
                </a:lnTo>
                <a:lnTo>
                  <a:pt x="668" y="324"/>
                </a:lnTo>
                <a:lnTo>
                  <a:pt x="674" y="328"/>
                </a:lnTo>
                <a:lnTo>
                  <a:pt x="676" y="329"/>
                </a:lnTo>
                <a:lnTo>
                  <a:pt x="680" y="328"/>
                </a:lnTo>
                <a:lnTo>
                  <a:pt x="680" y="328"/>
                </a:lnTo>
                <a:lnTo>
                  <a:pt x="682" y="327"/>
                </a:lnTo>
                <a:lnTo>
                  <a:pt x="684" y="324"/>
                </a:lnTo>
                <a:lnTo>
                  <a:pt x="685" y="322"/>
                </a:lnTo>
                <a:lnTo>
                  <a:pt x="685" y="318"/>
                </a:lnTo>
                <a:lnTo>
                  <a:pt x="685" y="318"/>
                </a:lnTo>
                <a:lnTo>
                  <a:pt x="681" y="313"/>
                </a:lnTo>
                <a:lnTo>
                  <a:pt x="676" y="307"/>
                </a:lnTo>
                <a:lnTo>
                  <a:pt x="669" y="301"/>
                </a:lnTo>
                <a:lnTo>
                  <a:pt x="663" y="296"/>
                </a:lnTo>
                <a:lnTo>
                  <a:pt x="663" y="296"/>
                </a:lnTo>
                <a:lnTo>
                  <a:pt x="670" y="300"/>
                </a:lnTo>
                <a:lnTo>
                  <a:pt x="685" y="307"/>
                </a:lnTo>
                <a:lnTo>
                  <a:pt x="685" y="307"/>
                </a:lnTo>
                <a:lnTo>
                  <a:pt x="686" y="307"/>
                </a:lnTo>
                <a:lnTo>
                  <a:pt x="687" y="307"/>
                </a:lnTo>
                <a:lnTo>
                  <a:pt x="689" y="306"/>
                </a:lnTo>
                <a:lnTo>
                  <a:pt x="689" y="301"/>
                </a:lnTo>
                <a:lnTo>
                  <a:pt x="689" y="297"/>
                </a:lnTo>
                <a:lnTo>
                  <a:pt x="689" y="297"/>
                </a:lnTo>
                <a:lnTo>
                  <a:pt x="686" y="291"/>
                </a:lnTo>
                <a:lnTo>
                  <a:pt x="686" y="290"/>
                </a:lnTo>
                <a:lnTo>
                  <a:pt x="690" y="290"/>
                </a:lnTo>
                <a:lnTo>
                  <a:pt x="690" y="290"/>
                </a:lnTo>
                <a:lnTo>
                  <a:pt x="692" y="290"/>
                </a:lnTo>
                <a:lnTo>
                  <a:pt x="695" y="289"/>
                </a:lnTo>
                <a:lnTo>
                  <a:pt x="697" y="287"/>
                </a:lnTo>
                <a:lnTo>
                  <a:pt x="697" y="285"/>
                </a:lnTo>
                <a:lnTo>
                  <a:pt x="697" y="285"/>
                </a:lnTo>
                <a:lnTo>
                  <a:pt x="699" y="285"/>
                </a:lnTo>
                <a:lnTo>
                  <a:pt x="700" y="286"/>
                </a:lnTo>
                <a:lnTo>
                  <a:pt x="703" y="289"/>
                </a:lnTo>
                <a:lnTo>
                  <a:pt x="708" y="292"/>
                </a:lnTo>
                <a:lnTo>
                  <a:pt x="712" y="294"/>
                </a:lnTo>
                <a:lnTo>
                  <a:pt x="712" y="294"/>
                </a:lnTo>
                <a:lnTo>
                  <a:pt x="715" y="291"/>
                </a:lnTo>
                <a:lnTo>
                  <a:pt x="718" y="289"/>
                </a:lnTo>
                <a:lnTo>
                  <a:pt x="721" y="285"/>
                </a:lnTo>
                <a:lnTo>
                  <a:pt x="722" y="281"/>
                </a:lnTo>
                <a:lnTo>
                  <a:pt x="722" y="281"/>
                </a:lnTo>
                <a:lnTo>
                  <a:pt x="722" y="273"/>
                </a:lnTo>
                <a:lnTo>
                  <a:pt x="722" y="269"/>
                </a:lnTo>
                <a:lnTo>
                  <a:pt x="724" y="265"/>
                </a:lnTo>
                <a:lnTo>
                  <a:pt x="724" y="265"/>
                </a:lnTo>
                <a:lnTo>
                  <a:pt x="727" y="258"/>
                </a:lnTo>
                <a:lnTo>
                  <a:pt x="728" y="254"/>
                </a:lnTo>
                <a:lnTo>
                  <a:pt x="727" y="253"/>
                </a:lnTo>
                <a:lnTo>
                  <a:pt x="726" y="252"/>
                </a:lnTo>
                <a:lnTo>
                  <a:pt x="726" y="252"/>
                </a:lnTo>
                <a:lnTo>
                  <a:pt x="717" y="250"/>
                </a:lnTo>
                <a:lnTo>
                  <a:pt x="711" y="249"/>
                </a:lnTo>
                <a:lnTo>
                  <a:pt x="705" y="247"/>
                </a:lnTo>
                <a:lnTo>
                  <a:pt x="705" y="247"/>
                </a:lnTo>
                <a:lnTo>
                  <a:pt x="694" y="243"/>
                </a:lnTo>
                <a:lnTo>
                  <a:pt x="684" y="241"/>
                </a:lnTo>
                <a:lnTo>
                  <a:pt x="684" y="241"/>
                </a:lnTo>
                <a:lnTo>
                  <a:pt x="668" y="242"/>
                </a:lnTo>
                <a:lnTo>
                  <a:pt x="657" y="242"/>
                </a:lnTo>
                <a:lnTo>
                  <a:pt x="653" y="242"/>
                </a:lnTo>
                <a:lnTo>
                  <a:pt x="653" y="242"/>
                </a:lnTo>
                <a:lnTo>
                  <a:pt x="657" y="239"/>
                </a:lnTo>
                <a:lnTo>
                  <a:pt x="662" y="238"/>
                </a:lnTo>
                <a:lnTo>
                  <a:pt x="662" y="238"/>
                </a:lnTo>
                <a:lnTo>
                  <a:pt x="670" y="237"/>
                </a:lnTo>
                <a:lnTo>
                  <a:pt x="675" y="236"/>
                </a:lnTo>
                <a:lnTo>
                  <a:pt x="676" y="234"/>
                </a:lnTo>
                <a:lnTo>
                  <a:pt x="676" y="234"/>
                </a:lnTo>
                <a:lnTo>
                  <a:pt x="674" y="232"/>
                </a:lnTo>
                <a:lnTo>
                  <a:pt x="674" y="230"/>
                </a:lnTo>
                <a:lnTo>
                  <a:pt x="675" y="228"/>
                </a:lnTo>
                <a:lnTo>
                  <a:pt x="675" y="228"/>
                </a:lnTo>
                <a:lnTo>
                  <a:pt x="678" y="227"/>
                </a:lnTo>
                <a:lnTo>
                  <a:pt x="680" y="228"/>
                </a:lnTo>
                <a:lnTo>
                  <a:pt x="689" y="230"/>
                </a:lnTo>
                <a:lnTo>
                  <a:pt x="689" y="230"/>
                </a:lnTo>
                <a:lnTo>
                  <a:pt x="694" y="232"/>
                </a:lnTo>
                <a:lnTo>
                  <a:pt x="700" y="234"/>
                </a:lnTo>
                <a:lnTo>
                  <a:pt x="710" y="241"/>
                </a:lnTo>
                <a:lnTo>
                  <a:pt x="710" y="241"/>
                </a:lnTo>
                <a:lnTo>
                  <a:pt x="719" y="244"/>
                </a:lnTo>
                <a:lnTo>
                  <a:pt x="726" y="247"/>
                </a:lnTo>
                <a:lnTo>
                  <a:pt x="731" y="247"/>
                </a:lnTo>
                <a:lnTo>
                  <a:pt x="731" y="247"/>
                </a:lnTo>
                <a:lnTo>
                  <a:pt x="734" y="243"/>
                </a:lnTo>
                <a:lnTo>
                  <a:pt x="740" y="236"/>
                </a:lnTo>
                <a:lnTo>
                  <a:pt x="748" y="226"/>
                </a:lnTo>
                <a:lnTo>
                  <a:pt x="748" y="226"/>
                </a:lnTo>
                <a:lnTo>
                  <a:pt x="748" y="225"/>
                </a:lnTo>
                <a:lnTo>
                  <a:pt x="747" y="222"/>
                </a:lnTo>
                <a:lnTo>
                  <a:pt x="743" y="216"/>
                </a:lnTo>
                <a:lnTo>
                  <a:pt x="738" y="210"/>
                </a:lnTo>
                <a:lnTo>
                  <a:pt x="737" y="209"/>
                </a:lnTo>
                <a:lnTo>
                  <a:pt x="738" y="207"/>
                </a:lnTo>
                <a:lnTo>
                  <a:pt x="738" y="207"/>
                </a:lnTo>
                <a:lnTo>
                  <a:pt x="739" y="207"/>
                </a:lnTo>
                <a:lnTo>
                  <a:pt x="740" y="209"/>
                </a:lnTo>
                <a:lnTo>
                  <a:pt x="743" y="209"/>
                </a:lnTo>
                <a:lnTo>
                  <a:pt x="745" y="209"/>
                </a:lnTo>
                <a:lnTo>
                  <a:pt x="745" y="209"/>
                </a:lnTo>
                <a:lnTo>
                  <a:pt x="751" y="206"/>
                </a:lnTo>
                <a:lnTo>
                  <a:pt x="754" y="206"/>
                </a:lnTo>
                <a:lnTo>
                  <a:pt x="754" y="207"/>
                </a:lnTo>
                <a:lnTo>
                  <a:pt x="754" y="207"/>
                </a:lnTo>
                <a:lnTo>
                  <a:pt x="756" y="215"/>
                </a:lnTo>
                <a:lnTo>
                  <a:pt x="758" y="218"/>
                </a:lnTo>
                <a:lnTo>
                  <a:pt x="760" y="221"/>
                </a:lnTo>
                <a:lnTo>
                  <a:pt x="760" y="221"/>
                </a:lnTo>
                <a:lnTo>
                  <a:pt x="767" y="225"/>
                </a:lnTo>
                <a:lnTo>
                  <a:pt x="770" y="225"/>
                </a:lnTo>
                <a:lnTo>
                  <a:pt x="771" y="223"/>
                </a:lnTo>
                <a:lnTo>
                  <a:pt x="770" y="222"/>
                </a:lnTo>
                <a:lnTo>
                  <a:pt x="770" y="222"/>
                </a:lnTo>
                <a:lnTo>
                  <a:pt x="766" y="216"/>
                </a:lnTo>
                <a:lnTo>
                  <a:pt x="765" y="214"/>
                </a:lnTo>
                <a:lnTo>
                  <a:pt x="766" y="212"/>
                </a:lnTo>
                <a:lnTo>
                  <a:pt x="766" y="212"/>
                </a:lnTo>
                <a:lnTo>
                  <a:pt x="767" y="212"/>
                </a:lnTo>
                <a:lnTo>
                  <a:pt x="769" y="211"/>
                </a:lnTo>
                <a:lnTo>
                  <a:pt x="769" y="207"/>
                </a:lnTo>
                <a:lnTo>
                  <a:pt x="769" y="207"/>
                </a:lnTo>
                <a:lnTo>
                  <a:pt x="770" y="205"/>
                </a:lnTo>
                <a:lnTo>
                  <a:pt x="770" y="205"/>
                </a:lnTo>
                <a:lnTo>
                  <a:pt x="770" y="204"/>
                </a:lnTo>
                <a:lnTo>
                  <a:pt x="769" y="201"/>
                </a:lnTo>
                <a:lnTo>
                  <a:pt x="769" y="201"/>
                </a:lnTo>
                <a:lnTo>
                  <a:pt x="760" y="195"/>
                </a:lnTo>
                <a:lnTo>
                  <a:pt x="758" y="193"/>
                </a:lnTo>
                <a:lnTo>
                  <a:pt x="756" y="191"/>
                </a:lnTo>
                <a:lnTo>
                  <a:pt x="756" y="191"/>
                </a:lnTo>
                <a:lnTo>
                  <a:pt x="759" y="190"/>
                </a:lnTo>
                <a:lnTo>
                  <a:pt x="761" y="190"/>
                </a:lnTo>
                <a:lnTo>
                  <a:pt x="764" y="190"/>
                </a:lnTo>
                <a:lnTo>
                  <a:pt x="767" y="191"/>
                </a:lnTo>
                <a:lnTo>
                  <a:pt x="767" y="191"/>
                </a:lnTo>
                <a:lnTo>
                  <a:pt x="771" y="195"/>
                </a:lnTo>
                <a:lnTo>
                  <a:pt x="774" y="199"/>
                </a:lnTo>
                <a:lnTo>
                  <a:pt x="774" y="199"/>
                </a:lnTo>
                <a:lnTo>
                  <a:pt x="777" y="206"/>
                </a:lnTo>
                <a:lnTo>
                  <a:pt x="780" y="212"/>
                </a:lnTo>
                <a:lnTo>
                  <a:pt x="780" y="212"/>
                </a:lnTo>
                <a:lnTo>
                  <a:pt x="781" y="216"/>
                </a:lnTo>
                <a:lnTo>
                  <a:pt x="782" y="217"/>
                </a:lnTo>
                <a:lnTo>
                  <a:pt x="783" y="218"/>
                </a:lnTo>
                <a:lnTo>
                  <a:pt x="783" y="218"/>
                </a:lnTo>
                <a:lnTo>
                  <a:pt x="785" y="216"/>
                </a:lnTo>
                <a:lnTo>
                  <a:pt x="786" y="215"/>
                </a:lnTo>
                <a:lnTo>
                  <a:pt x="786" y="212"/>
                </a:lnTo>
                <a:lnTo>
                  <a:pt x="788" y="210"/>
                </a:lnTo>
                <a:lnTo>
                  <a:pt x="788" y="210"/>
                </a:lnTo>
                <a:lnTo>
                  <a:pt x="795" y="206"/>
                </a:lnTo>
                <a:lnTo>
                  <a:pt x="802" y="201"/>
                </a:lnTo>
                <a:lnTo>
                  <a:pt x="802" y="201"/>
                </a:lnTo>
                <a:lnTo>
                  <a:pt x="804" y="198"/>
                </a:lnTo>
                <a:lnTo>
                  <a:pt x="806" y="196"/>
                </a:lnTo>
                <a:lnTo>
                  <a:pt x="809" y="195"/>
                </a:lnTo>
                <a:lnTo>
                  <a:pt x="809" y="195"/>
                </a:lnTo>
                <a:lnTo>
                  <a:pt x="812" y="194"/>
                </a:lnTo>
                <a:lnTo>
                  <a:pt x="814" y="193"/>
                </a:lnTo>
                <a:lnTo>
                  <a:pt x="815" y="190"/>
                </a:lnTo>
                <a:lnTo>
                  <a:pt x="815" y="189"/>
                </a:lnTo>
                <a:lnTo>
                  <a:pt x="815" y="189"/>
                </a:lnTo>
                <a:lnTo>
                  <a:pt x="814" y="179"/>
                </a:lnTo>
                <a:lnTo>
                  <a:pt x="813" y="172"/>
                </a:lnTo>
                <a:lnTo>
                  <a:pt x="812" y="168"/>
                </a:lnTo>
                <a:lnTo>
                  <a:pt x="812" y="168"/>
                </a:lnTo>
                <a:lnTo>
                  <a:pt x="808" y="162"/>
                </a:lnTo>
                <a:lnTo>
                  <a:pt x="806" y="158"/>
                </a:lnTo>
                <a:lnTo>
                  <a:pt x="806" y="154"/>
                </a:lnTo>
                <a:lnTo>
                  <a:pt x="806" y="154"/>
                </a:lnTo>
                <a:lnTo>
                  <a:pt x="804" y="147"/>
                </a:lnTo>
                <a:lnTo>
                  <a:pt x="803" y="141"/>
                </a:lnTo>
                <a:lnTo>
                  <a:pt x="803" y="141"/>
                </a:lnTo>
                <a:lnTo>
                  <a:pt x="801" y="137"/>
                </a:lnTo>
                <a:lnTo>
                  <a:pt x="801" y="135"/>
                </a:lnTo>
                <a:lnTo>
                  <a:pt x="803" y="135"/>
                </a:lnTo>
                <a:lnTo>
                  <a:pt x="803" y="135"/>
                </a:lnTo>
                <a:lnTo>
                  <a:pt x="812" y="135"/>
                </a:lnTo>
                <a:lnTo>
                  <a:pt x="815" y="135"/>
                </a:lnTo>
                <a:lnTo>
                  <a:pt x="817" y="133"/>
                </a:lnTo>
                <a:lnTo>
                  <a:pt x="817" y="132"/>
                </a:lnTo>
                <a:lnTo>
                  <a:pt x="817" y="132"/>
                </a:lnTo>
                <a:lnTo>
                  <a:pt x="818" y="126"/>
                </a:lnTo>
                <a:lnTo>
                  <a:pt x="817" y="124"/>
                </a:lnTo>
                <a:lnTo>
                  <a:pt x="815" y="122"/>
                </a:lnTo>
                <a:lnTo>
                  <a:pt x="815" y="122"/>
                </a:lnTo>
                <a:lnTo>
                  <a:pt x="813" y="120"/>
                </a:lnTo>
                <a:lnTo>
                  <a:pt x="813" y="119"/>
                </a:lnTo>
                <a:lnTo>
                  <a:pt x="814" y="117"/>
                </a:lnTo>
                <a:lnTo>
                  <a:pt x="814" y="117"/>
                </a:lnTo>
                <a:lnTo>
                  <a:pt x="815" y="115"/>
                </a:lnTo>
                <a:lnTo>
                  <a:pt x="817" y="114"/>
                </a:lnTo>
                <a:lnTo>
                  <a:pt x="815" y="113"/>
                </a:lnTo>
                <a:lnTo>
                  <a:pt x="814" y="111"/>
                </a:lnTo>
                <a:lnTo>
                  <a:pt x="814" y="111"/>
                </a:lnTo>
                <a:lnTo>
                  <a:pt x="809" y="114"/>
                </a:lnTo>
                <a:lnTo>
                  <a:pt x="807" y="114"/>
                </a:lnTo>
                <a:lnTo>
                  <a:pt x="804" y="114"/>
                </a:lnTo>
                <a:lnTo>
                  <a:pt x="804" y="114"/>
                </a:lnTo>
                <a:lnTo>
                  <a:pt x="803" y="109"/>
                </a:lnTo>
                <a:lnTo>
                  <a:pt x="802" y="108"/>
                </a:lnTo>
                <a:lnTo>
                  <a:pt x="803" y="106"/>
                </a:lnTo>
                <a:lnTo>
                  <a:pt x="803" y="106"/>
                </a:lnTo>
                <a:lnTo>
                  <a:pt x="803" y="105"/>
                </a:lnTo>
                <a:lnTo>
                  <a:pt x="802" y="104"/>
                </a:lnTo>
                <a:lnTo>
                  <a:pt x="799" y="103"/>
                </a:lnTo>
                <a:lnTo>
                  <a:pt x="799" y="100"/>
                </a:lnTo>
                <a:lnTo>
                  <a:pt x="799" y="100"/>
                </a:lnTo>
                <a:lnTo>
                  <a:pt x="802" y="95"/>
                </a:lnTo>
                <a:lnTo>
                  <a:pt x="803" y="94"/>
                </a:lnTo>
                <a:lnTo>
                  <a:pt x="802" y="93"/>
                </a:lnTo>
                <a:lnTo>
                  <a:pt x="802" y="93"/>
                </a:lnTo>
                <a:lnTo>
                  <a:pt x="795" y="90"/>
                </a:lnTo>
                <a:lnTo>
                  <a:pt x="792" y="90"/>
                </a:lnTo>
                <a:lnTo>
                  <a:pt x="791" y="90"/>
                </a:lnTo>
                <a:lnTo>
                  <a:pt x="791" y="90"/>
                </a:lnTo>
                <a:lnTo>
                  <a:pt x="790" y="92"/>
                </a:lnTo>
                <a:lnTo>
                  <a:pt x="787" y="93"/>
                </a:lnTo>
                <a:lnTo>
                  <a:pt x="785" y="94"/>
                </a:lnTo>
                <a:lnTo>
                  <a:pt x="782" y="93"/>
                </a:lnTo>
                <a:lnTo>
                  <a:pt x="782" y="93"/>
                </a:lnTo>
                <a:lnTo>
                  <a:pt x="779" y="89"/>
                </a:lnTo>
                <a:lnTo>
                  <a:pt x="776" y="88"/>
                </a:lnTo>
                <a:lnTo>
                  <a:pt x="774" y="87"/>
                </a:lnTo>
                <a:lnTo>
                  <a:pt x="774" y="87"/>
                </a:lnTo>
                <a:lnTo>
                  <a:pt x="767" y="88"/>
                </a:lnTo>
                <a:lnTo>
                  <a:pt x="764" y="88"/>
                </a:lnTo>
                <a:lnTo>
                  <a:pt x="761" y="88"/>
                </a:lnTo>
                <a:lnTo>
                  <a:pt x="761" y="88"/>
                </a:lnTo>
                <a:lnTo>
                  <a:pt x="759" y="87"/>
                </a:lnTo>
                <a:lnTo>
                  <a:pt x="758" y="87"/>
                </a:lnTo>
                <a:lnTo>
                  <a:pt x="758" y="88"/>
                </a:lnTo>
                <a:lnTo>
                  <a:pt x="758" y="88"/>
                </a:lnTo>
                <a:lnTo>
                  <a:pt x="759" y="92"/>
                </a:lnTo>
                <a:lnTo>
                  <a:pt x="759" y="93"/>
                </a:lnTo>
                <a:lnTo>
                  <a:pt x="759" y="94"/>
                </a:lnTo>
                <a:lnTo>
                  <a:pt x="759" y="94"/>
                </a:lnTo>
                <a:lnTo>
                  <a:pt x="758" y="95"/>
                </a:lnTo>
                <a:lnTo>
                  <a:pt x="758" y="98"/>
                </a:lnTo>
                <a:lnTo>
                  <a:pt x="760" y="105"/>
                </a:lnTo>
                <a:lnTo>
                  <a:pt x="760" y="105"/>
                </a:lnTo>
                <a:lnTo>
                  <a:pt x="760" y="108"/>
                </a:lnTo>
                <a:lnTo>
                  <a:pt x="760" y="110"/>
                </a:lnTo>
                <a:lnTo>
                  <a:pt x="760" y="111"/>
                </a:lnTo>
                <a:lnTo>
                  <a:pt x="761" y="113"/>
                </a:lnTo>
                <a:lnTo>
                  <a:pt x="761" y="113"/>
                </a:lnTo>
                <a:lnTo>
                  <a:pt x="766" y="115"/>
                </a:lnTo>
                <a:lnTo>
                  <a:pt x="769" y="117"/>
                </a:lnTo>
                <a:lnTo>
                  <a:pt x="769" y="119"/>
                </a:lnTo>
                <a:lnTo>
                  <a:pt x="769" y="119"/>
                </a:lnTo>
                <a:lnTo>
                  <a:pt x="769" y="119"/>
                </a:lnTo>
                <a:lnTo>
                  <a:pt x="771" y="121"/>
                </a:lnTo>
                <a:lnTo>
                  <a:pt x="772" y="122"/>
                </a:lnTo>
                <a:lnTo>
                  <a:pt x="774" y="122"/>
                </a:lnTo>
                <a:lnTo>
                  <a:pt x="772" y="124"/>
                </a:lnTo>
                <a:lnTo>
                  <a:pt x="772" y="124"/>
                </a:lnTo>
                <a:lnTo>
                  <a:pt x="770" y="126"/>
                </a:lnTo>
                <a:lnTo>
                  <a:pt x="767" y="127"/>
                </a:lnTo>
                <a:lnTo>
                  <a:pt x="765" y="127"/>
                </a:lnTo>
                <a:lnTo>
                  <a:pt x="765" y="127"/>
                </a:lnTo>
                <a:lnTo>
                  <a:pt x="760" y="125"/>
                </a:lnTo>
                <a:lnTo>
                  <a:pt x="759" y="126"/>
                </a:lnTo>
                <a:lnTo>
                  <a:pt x="759" y="126"/>
                </a:lnTo>
                <a:lnTo>
                  <a:pt x="759" y="126"/>
                </a:lnTo>
                <a:lnTo>
                  <a:pt x="758" y="131"/>
                </a:lnTo>
                <a:lnTo>
                  <a:pt x="756" y="138"/>
                </a:lnTo>
                <a:lnTo>
                  <a:pt x="755" y="146"/>
                </a:lnTo>
                <a:lnTo>
                  <a:pt x="753" y="151"/>
                </a:lnTo>
                <a:lnTo>
                  <a:pt x="753" y="151"/>
                </a:lnTo>
                <a:lnTo>
                  <a:pt x="751" y="154"/>
                </a:lnTo>
                <a:lnTo>
                  <a:pt x="750" y="158"/>
                </a:lnTo>
                <a:lnTo>
                  <a:pt x="749" y="162"/>
                </a:lnTo>
                <a:lnTo>
                  <a:pt x="748" y="163"/>
                </a:lnTo>
                <a:lnTo>
                  <a:pt x="747" y="163"/>
                </a:lnTo>
                <a:lnTo>
                  <a:pt x="747" y="163"/>
                </a:lnTo>
                <a:lnTo>
                  <a:pt x="744" y="161"/>
                </a:lnTo>
                <a:lnTo>
                  <a:pt x="743" y="159"/>
                </a:lnTo>
                <a:lnTo>
                  <a:pt x="743" y="158"/>
                </a:lnTo>
                <a:lnTo>
                  <a:pt x="742" y="161"/>
                </a:lnTo>
                <a:lnTo>
                  <a:pt x="742" y="161"/>
                </a:lnTo>
                <a:lnTo>
                  <a:pt x="743" y="164"/>
                </a:lnTo>
                <a:lnTo>
                  <a:pt x="745" y="169"/>
                </a:lnTo>
                <a:lnTo>
                  <a:pt x="747" y="173"/>
                </a:lnTo>
                <a:lnTo>
                  <a:pt x="747" y="174"/>
                </a:lnTo>
                <a:lnTo>
                  <a:pt x="745" y="175"/>
                </a:lnTo>
                <a:lnTo>
                  <a:pt x="745" y="175"/>
                </a:lnTo>
                <a:lnTo>
                  <a:pt x="743" y="177"/>
                </a:lnTo>
                <a:lnTo>
                  <a:pt x="740" y="179"/>
                </a:lnTo>
                <a:lnTo>
                  <a:pt x="738" y="181"/>
                </a:lnTo>
                <a:lnTo>
                  <a:pt x="735" y="181"/>
                </a:lnTo>
                <a:lnTo>
                  <a:pt x="735" y="181"/>
                </a:lnTo>
                <a:lnTo>
                  <a:pt x="732" y="180"/>
                </a:lnTo>
                <a:lnTo>
                  <a:pt x="729" y="179"/>
                </a:lnTo>
                <a:lnTo>
                  <a:pt x="727" y="175"/>
                </a:lnTo>
                <a:lnTo>
                  <a:pt x="727" y="175"/>
                </a:lnTo>
                <a:lnTo>
                  <a:pt x="724" y="169"/>
                </a:lnTo>
                <a:lnTo>
                  <a:pt x="719" y="163"/>
                </a:lnTo>
                <a:lnTo>
                  <a:pt x="719" y="163"/>
                </a:lnTo>
                <a:lnTo>
                  <a:pt x="719" y="159"/>
                </a:lnTo>
                <a:lnTo>
                  <a:pt x="718" y="154"/>
                </a:lnTo>
                <a:lnTo>
                  <a:pt x="718" y="146"/>
                </a:lnTo>
                <a:lnTo>
                  <a:pt x="718" y="146"/>
                </a:lnTo>
                <a:lnTo>
                  <a:pt x="718" y="143"/>
                </a:lnTo>
                <a:lnTo>
                  <a:pt x="719" y="142"/>
                </a:lnTo>
                <a:lnTo>
                  <a:pt x="721" y="142"/>
                </a:lnTo>
                <a:lnTo>
                  <a:pt x="722" y="142"/>
                </a:lnTo>
                <a:lnTo>
                  <a:pt x="722" y="142"/>
                </a:lnTo>
                <a:lnTo>
                  <a:pt x="723" y="143"/>
                </a:lnTo>
                <a:lnTo>
                  <a:pt x="724" y="142"/>
                </a:lnTo>
                <a:lnTo>
                  <a:pt x="724" y="135"/>
                </a:lnTo>
                <a:lnTo>
                  <a:pt x="724" y="135"/>
                </a:lnTo>
                <a:lnTo>
                  <a:pt x="726" y="130"/>
                </a:lnTo>
                <a:lnTo>
                  <a:pt x="726" y="127"/>
                </a:lnTo>
                <a:lnTo>
                  <a:pt x="726" y="124"/>
                </a:lnTo>
                <a:lnTo>
                  <a:pt x="724" y="121"/>
                </a:lnTo>
                <a:lnTo>
                  <a:pt x="724" y="121"/>
                </a:lnTo>
                <a:lnTo>
                  <a:pt x="719" y="116"/>
                </a:lnTo>
                <a:lnTo>
                  <a:pt x="716" y="111"/>
                </a:lnTo>
                <a:lnTo>
                  <a:pt x="716" y="111"/>
                </a:lnTo>
                <a:lnTo>
                  <a:pt x="713" y="110"/>
                </a:lnTo>
                <a:lnTo>
                  <a:pt x="710" y="109"/>
                </a:lnTo>
                <a:lnTo>
                  <a:pt x="706" y="109"/>
                </a:lnTo>
                <a:lnTo>
                  <a:pt x="705" y="110"/>
                </a:lnTo>
                <a:lnTo>
                  <a:pt x="705" y="110"/>
                </a:lnTo>
                <a:lnTo>
                  <a:pt x="701" y="113"/>
                </a:lnTo>
                <a:lnTo>
                  <a:pt x="700" y="115"/>
                </a:lnTo>
                <a:lnTo>
                  <a:pt x="700" y="117"/>
                </a:lnTo>
                <a:lnTo>
                  <a:pt x="700" y="117"/>
                </a:lnTo>
                <a:lnTo>
                  <a:pt x="701" y="121"/>
                </a:lnTo>
                <a:lnTo>
                  <a:pt x="701" y="126"/>
                </a:lnTo>
                <a:lnTo>
                  <a:pt x="700" y="130"/>
                </a:lnTo>
                <a:lnTo>
                  <a:pt x="699" y="132"/>
                </a:lnTo>
                <a:lnTo>
                  <a:pt x="699" y="132"/>
                </a:lnTo>
                <a:lnTo>
                  <a:pt x="697" y="135"/>
                </a:lnTo>
                <a:lnTo>
                  <a:pt x="695" y="138"/>
                </a:lnTo>
                <a:lnTo>
                  <a:pt x="692" y="142"/>
                </a:lnTo>
                <a:lnTo>
                  <a:pt x="690" y="143"/>
                </a:lnTo>
                <a:lnTo>
                  <a:pt x="690" y="143"/>
                </a:lnTo>
                <a:lnTo>
                  <a:pt x="687" y="142"/>
                </a:lnTo>
                <a:lnTo>
                  <a:pt x="686" y="140"/>
                </a:lnTo>
                <a:lnTo>
                  <a:pt x="684" y="132"/>
                </a:lnTo>
                <a:lnTo>
                  <a:pt x="684" y="132"/>
                </a:lnTo>
                <a:lnTo>
                  <a:pt x="685" y="122"/>
                </a:lnTo>
                <a:lnTo>
                  <a:pt x="684" y="117"/>
                </a:lnTo>
                <a:lnTo>
                  <a:pt x="682" y="114"/>
                </a:lnTo>
                <a:lnTo>
                  <a:pt x="682" y="114"/>
                </a:lnTo>
                <a:lnTo>
                  <a:pt x="678" y="110"/>
                </a:lnTo>
                <a:lnTo>
                  <a:pt x="675" y="109"/>
                </a:lnTo>
                <a:lnTo>
                  <a:pt x="675" y="108"/>
                </a:lnTo>
                <a:lnTo>
                  <a:pt x="675" y="108"/>
                </a:lnTo>
                <a:lnTo>
                  <a:pt x="680" y="108"/>
                </a:lnTo>
                <a:lnTo>
                  <a:pt x="682" y="108"/>
                </a:lnTo>
                <a:lnTo>
                  <a:pt x="681" y="106"/>
                </a:lnTo>
                <a:lnTo>
                  <a:pt x="681" y="106"/>
                </a:lnTo>
                <a:lnTo>
                  <a:pt x="680" y="105"/>
                </a:lnTo>
                <a:lnTo>
                  <a:pt x="678" y="104"/>
                </a:lnTo>
                <a:lnTo>
                  <a:pt x="671" y="100"/>
                </a:lnTo>
                <a:lnTo>
                  <a:pt x="671" y="100"/>
                </a:lnTo>
                <a:lnTo>
                  <a:pt x="669" y="99"/>
                </a:lnTo>
                <a:lnTo>
                  <a:pt x="669" y="97"/>
                </a:lnTo>
                <a:lnTo>
                  <a:pt x="668" y="94"/>
                </a:lnTo>
                <a:lnTo>
                  <a:pt x="665" y="93"/>
                </a:lnTo>
                <a:lnTo>
                  <a:pt x="665" y="93"/>
                </a:lnTo>
                <a:lnTo>
                  <a:pt x="659" y="89"/>
                </a:lnTo>
                <a:lnTo>
                  <a:pt x="658" y="88"/>
                </a:lnTo>
                <a:lnTo>
                  <a:pt x="658" y="85"/>
                </a:lnTo>
                <a:lnTo>
                  <a:pt x="658" y="85"/>
                </a:lnTo>
                <a:lnTo>
                  <a:pt x="660" y="84"/>
                </a:lnTo>
                <a:lnTo>
                  <a:pt x="663" y="84"/>
                </a:lnTo>
                <a:lnTo>
                  <a:pt x="665" y="83"/>
                </a:lnTo>
                <a:lnTo>
                  <a:pt x="669" y="81"/>
                </a:lnTo>
                <a:lnTo>
                  <a:pt x="669" y="81"/>
                </a:lnTo>
                <a:lnTo>
                  <a:pt x="670" y="78"/>
                </a:lnTo>
                <a:lnTo>
                  <a:pt x="671" y="76"/>
                </a:lnTo>
                <a:lnTo>
                  <a:pt x="671" y="74"/>
                </a:lnTo>
                <a:lnTo>
                  <a:pt x="670" y="74"/>
                </a:lnTo>
                <a:lnTo>
                  <a:pt x="670" y="74"/>
                </a:lnTo>
                <a:lnTo>
                  <a:pt x="669" y="76"/>
                </a:lnTo>
                <a:lnTo>
                  <a:pt x="668" y="76"/>
                </a:lnTo>
                <a:lnTo>
                  <a:pt x="664" y="76"/>
                </a:lnTo>
                <a:lnTo>
                  <a:pt x="664" y="76"/>
                </a:lnTo>
                <a:lnTo>
                  <a:pt x="659" y="74"/>
                </a:lnTo>
                <a:lnTo>
                  <a:pt x="659" y="73"/>
                </a:lnTo>
                <a:lnTo>
                  <a:pt x="660" y="73"/>
                </a:lnTo>
                <a:lnTo>
                  <a:pt x="660" y="73"/>
                </a:lnTo>
                <a:lnTo>
                  <a:pt x="668" y="72"/>
                </a:lnTo>
                <a:lnTo>
                  <a:pt x="670" y="71"/>
                </a:lnTo>
                <a:lnTo>
                  <a:pt x="670" y="68"/>
                </a:lnTo>
                <a:lnTo>
                  <a:pt x="670" y="68"/>
                </a:lnTo>
                <a:lnTo>
                  <a:pt x="668" y="60"/>
                </a:lnTo>
                <a:lnTo>
                  <a:pt x="664" y="55"/>
                </a:lnTo>
                <a:lnTo>
                  <a:pt x="660" y="50"/>
                </a:lnTo>
                <a:lnTo>
                  <a:pt x="660" y="50"/>
                </a:lnTo>
                <a:lnTo>
                  <a:pt x="653" y="41"/>
                </a:lnTo>
                <a:lnTo>
                  <a:pt x="650" y="37"/>
                </a:lnTo>
                <a:lnTo>
                  <a:pt x="649" y="34"/>
                </a:lnTo>
                <a:lnTo>
                  <a:pt x="649" y="34"/>
                </a:lnTo>
                <a:lnTo>
                  <a:pt x="646" y="26"/>
                </a:lnTo>
                <a:lnTo>
                  <a:pt x="646" y="23"/>
                </a:lnTo>
                <a:lnTo>
                  <a:pt x="646" y="19"/>
                </a:lnTo>
                <a:lnTo>
                  <a:pt x="646" y="19"/>
                </a:lnTo>
                <a:lnTo>
                  <a:pt x="644" y="15"/>
                </a:lnTo>
                <a:lnTo>
                  <a:pt x="642" y="9"/>
                </a:lnTo>
                <a:lnTo>
                  <a:pt x="637" y="3"/>
                </a:lnTo>
                <a:lnTo>
                  <a:pt x="634" y="2"/>
                </a:lnTo>
                <a:lnTo>
                  <a:pt x="632" y="0"/>
                </a:lnTo>
                <a:lnTo>
                  <a:pt x="632" y="0"/>
                </a:lnTo>
                <a:lnTo>
                  <a:pt x="625" y="0"/>
                </a:lnTo>
                <a:lnTo>
                  <a:pt x="621" y="2"/>
                </a:lnTo>
                <a:lnTo>
                  <a:pt x="620" y="3"/>
                </a:lnTo>
                <a:lnTo>
                  <a:pt x="620" y="5"/>
                </a:lnTo>
                <a:lnTo>
                  <a:pt x="620" y="5"/>
                </a:lnTo>
                <a:lnTo>
                  <a:pt x="620" y="9"/>
                </a:lnTo>
                <a:lnTo>
                  <a:pt x="621" y="13"/>
                </a:lnTo>
                <a:lnTo>
                  <a:pt x="623" y="17"/>
                </a:lnTo>
                <a:lnTo>
                  <a:pt x="623" y="19"/>
                </a:lnTo>
                <a:lnTo>
                  <a:pt x="623" y="19"/>
                </a:lnTo>
                <a:lnTo>
                  <a:pt x="622" y="23"/>
                </a:lnTo>
                <a:lnTo>
                  <a:pt x="621" y="24"/>
                </a:lnTo>
                <a:lnTo>
                  <a:pt x="620" y="23"/>
                </a:lnTo>
                <a:lnTo>
                  <a:pt x="620" y="23"/>
                </a:lnTo>
                <a:lnTo>
                  <a:pt x="616" y="20"/>
                </a:lnTo>
                <a:lnTo>
                  <a:pt x="615" y="20"/>
                </a:lnTo>
                <a:lnTo>
                  <a:pt x="614" y="20"/>
                </a:lnTo>
                <a:lnTo>
                  <a:pt x="614" y="20"/>
                </a:lnTo>
                <a:lnTo>
                  <a:pt x="611" y="23"/>
                </a:lnTo>
                <a:lnTo>
                  <a:pt x="610" y="24"/>
                </a:lnTo>
                <a:lnTo>
                  <a:pt x="609" y="25"/>
                </a:lnTo>
                <a:lnTo>
                  <a:pt x="609" y="25"/>
                </a:lnTo>
                <a:lnTo>
                  <a:pt x="606" y="34"/>
                </a:lnTo>
                <a:lnTo>
                  <a:pt x="602" y="44"/>
                </a:lnTo>
                <a:lnTo>
                  <a:pt x="602" y="44"/>
                </a:lnTo>
                <a:lnTo>
                  <a:pt x="601" y="55"/>
                </a:lnTo>
                <a:lnTo>
                  <a:pt x="602" y="67"/>
                </a:lnTo>
                <a:lnTo>
                  <a:pt x="602" y="67"/>
                </a:lnTo>
                <a:lnTo>
                  <a:pt x="604" y="73"/>
                </a:lnTo>
                <a:lnTo>
                  <a:pt x="605" y="77"/>
                </a:lnTo>
                <a:lnTo>
                  <a:pt x="607" y="78"/>
                </a:lnTo>
                <a:lnTo>
                  <a:pt x="611" y="78"/>
                </a:lnTo>
                <a:lnTo>
                  <a:pt x="611" y="78"/>
                </a:lnTo>
                <a:lnTo>
                  <a:pt x="612" y="79"/>
                </a:lnTo>
                <a:lnTo>
                  <a:pt x="614" y="82"/>
                </a:lnTo>
                <a:lnTo>
                  <a:pt x="615" y="83"/>
                </a:lnTo>
                <a:lnTo>
                  <a:pt x="617" y="84"/>
                </a:lnTo>
                <a:lnTo>
                  <a:pt x="617" y="84"/>
                </a:lnTo>
                <a:lnTo>
                  <a:pt x="618" y="85"/>
                </a:lnTo>
                <a:lnTo>
                  <a:pt x="620" y="87"/>
                </a:lnTo>
                <a:lnTo>
                  <a:pt x="622" y="89"/>
                </a:lnTo>
                <a:lnTo>
                  <a:pt x="625" y="93"/>
                </a:lnTo>
                <a:lnTo>
                  <a:pt x="627" y="94"/>
                </a:lnTo>
                <a:lnTo>
                  <a:pt x="627" y="94"/>
                </a:lnTo>
                <a:lnTo>
                  <a:pt x="632" y="93"/>
                </a:lnTo>
                <a:lnTo>
                  <a:pt x="633" y="93"/>
                </a:lnTo>
                <a:lnTo>
                  <a:pt x="636" y="94"/>
                </a:lnTo>
                <a:lnTo>
                  <a:pt x="636" y="94"/>
                </a:lnTo>
                <a:lnTo>
                  <a:pt x="639" y="95"/>
                </a:lnTo>
                <a:lnTo>
                  <a:pt x="644" y="95"/>
                </a:lnTo>
                <a:lnTo>
                  <a:pt x="648" y="97"/>
                </a:lnTo>
                <a:lnTo>
                  <a:pt x="648" y="97"/>
                </a:lnTo>
                <a:lnTo>
                  <a:pt x="648" y="98"/>
                </a:lnTo>
                <a:lnTo>
                  <a:pt x="648" y="98"/>
                </a:lnTo>
                <a:lnTo>
                  <a:pt x="644" y="99"/>
                </a:lnTo>
                <a:lnTo>
                  <a:pt x="642" y="99"/>
                </a:lnTo>
                <a:lnTo>
                  <a:pt x="639" y="100"/>
                </a:lnTo>
                <a:lnTo>
                  <a:pt x="637" y="103"/>
                </a:lnTo>
                <a:lnTo>
                  <a:pt x="637" y="103"/>
                </a:lnTo>
                <a:lnTo>
                  <a:pt x="634" y="113"/>
                </a:lnTo>
                <a:lnTo>
                  <a:pt x="631" y="119"/>
                </a:lnTo>
                <a:lnTo>
                  <a:pt x="631" y="119"/>
                </a:lnTo>
                <a:lnTo>
                  <a:pt x="630" y="122"/>
                </a:lnTo>
                <a:lnTo>
                  <a:pt x="630" y="125"/>
                </a:lnTo>
                <a:lnTo>
                  <a:pt x="630" y="126"/>
                </a:lnTo>
                <a:lnTo>
                  <a:pt x="631" y="126"/>
                </a:lnTo>
                <a:lnTo>
                  <a:pt x="631" y="126"/>
                </a:lnTo>
                <a:lnTo>
                  <a:pt x="637" y="122"/>
                </a:lnTo>
                <a:lnTo>
                  <a:pt x="641" y="120"/>
                </a:lnTo>
                <a:lnTo>
                  <a:pt x="642" y="120"/>
                </a:lnTo>
                <a:lnTo>
                  <a:pt x="642" y="120"/>
                </a:lnTo>
                <a:lnTo>
                  <a:pt x="642" y="120"/>
                </a:lnTo>
                <a:lnTo>
                  <a:pt x="642" y="125"/>
                </a:lnTo>
                <a:lnTo>
                  <a:pt x="642" y="129"/>
                </a:lnTo>
                <a:lnTo>
                  <a:pt x="643" y="131"/>
                </a:lnTo>
                <a:lnTo>
                  <a:pt x="643" y="131"/>
                </a:lnTo>
                <a:lnTo>
                  <a:pt x="644" y="132"/>
                </a:lnTo>
                <a:lnTo>
                  <a:pt x="644" y="133"/>
                </a:lnTo>
                <a:lnTo>
                  <a:pt x="644" y="136"/>
                </a:lnTo>
                <a:lnTo>
                  <a:pt x="643" y="136"/>
                </a:lnTo>
                <a:lnTo>
                  <a:pt x="643" y="136"/>
                </a:lnTo>
                <a:lnTo>
                  <a:pt x="637" y="137"/>
                </a:lnTo>
                <a:lnTo>
                  <a:pt x="633" y="138"/>
                </a:lnTo>
                <a:lnTo>
                  <a:pt x="631" y="141"/>
                </a:lnTo>
                <a:lnTo>
                  <a:pt x="631" y="141"/>
                </a:lnTo>
                <a:lnTo>
                  <a:pt x="627" y="149"/>
                </a:lnTo>
                <a:lnTo>
                  <a:pt x="625" y="152"/>
                </a:lnTo>
                <a:lnTo>
                  <a:pt x="623" y="154"/>
                </a:lnTo>
                <a:lnTo>
                  <a:pt x="623" y="154"/>
                </a:lnTo>
                <a:lnTo>
                  <a:pt x="621" y="156"/>
                </a:lnTo>
                <a:lnTo>
                  <a:pt x="620" y="157"/>
                </a:lnTo>
                <a:lnTo>
                  <a:pt x="617" y="161"/>
                </a:lnTo>
                <a:lnTo>
                  <a:pt x="617" y="161"/>
                </a:lnTo>
                <a:lnTo>
                  <a:pt x="616" y="163"/>
                </a:lnTo>
                <a:lnTo>
                  <a:pt x="615" y="164"/>
                </a:lnTo>
                <a:lnTo>
                  <a:pt x="615" y="167"/>
                </a:lnTo>
                <a:lnTo>
                  <a:pt x="616" y="169"/>
                </a:lnTo>
                <a:lnTo>
                  <a:pt x="616" y="169"/>
                </a:lnTo>
                <a:lnTo>
                  <a:pt x="621" y="178"/>
                </a:lnTo>
                <a:lnTo>
                  <a:pt x="622" y="181"/>
                </a:lnTo>
                <a:lnTo>
                  <a:pt x="621" y="185"/>
                </a:lnTo>
                <a:lnTo>
                  <a:pt x="621" y="185"/>
                </a:lnTo>
                <a:lnTo>
                  <a:pt x="621" y="188"/>
                </a:lnTo>
                <a:lnTo>
                  <a:pt x="620" y="191"/>
                </a:lnTo>
                <a:lnTo>
                  <a:pt x="620" y="193"/>
                </a:lnTo>
                <a:lnTo>
                  <a:pt x="618" y="191"/>
                </a:lnTo>
                <a:lnTo>
                  <a:pt x="618" y="191"/>
                </a:lnTo>
                <a:lnTo>
                  <a:pt x="616" y="183"/>
                </a:lnTo>
                <a:lnTo>
                  <a:pt x="614" y="179"/>
                </a:lnTo>
                <a:lnTo>
                  <a:pt x="610" y="175"/>
                </a:lnTo>
                <a:lnTo>
                  <a:pt x="610" y="175"/>
                </a:lnTo>
                <a:lnTo>
                  <a:pt x="606" y="173"/>
                </a:lnTo>
                <a:lnTo>
                  <a:pt x="604" y="168"/>
                </a:lnTo>
                <a:lnTo>
                  <a:pt x="602" y="164"/>
                </a:lnTo>
                <a:lnTo>
                  <a:pt x="602" y="163"/>
                </a:lnTo>
                <a:lnTo>
                  <a:pt x="602" y="163"/>
                </a:lnTo>
                <a:lnTo>
                  <a:pt x="605" y="159"/>
                </a:lnTo>
                <a:lnTo>
                  <a:pt x="605" y="157"/>
                </a:lnTo>
                <a:lnTo>
                  <a:pt x="604" y="156"/>
                </a:lnTo>
                <a:lnTo>
                  <a:pt x="604" y="156"/>
                </a:lnTo>
                <a:lnTo>
                  <a:pt x="601" y="152"/>
                </a:lnTo>
                <a:lnTo>
                  <a:pt x="601" y="151"/>
                </a:lnTo>
                <a:lnTo>
                  <a:pt x="601" y="149"/>
                </a:lnTo>
                <a:lnTo>
                  <a:pt x="601" y="149"/>
                </a:lnTo>
                <a:lnTo>
                  <a:pt x="604" y="146"/>
                </a:lnTo>
                <a:lnTo>
                  <a:pt x="604" y="145"/>
                </a:lnTo>
                <a:lnTo>
                  <a:pt x="601" y="143"/>
                </a:lnTo>
                <a:lnTo>
                  <a:pt x="601" y="143"/>
                </a:lnTo>
                <a:lnTo>
                  <a:pt x="594" y="138"/>
                </a:lnTo>
                <a:lnTo>
                  <a:pt x="591" y="137"/>
                </a:lnTo>
                <a:lnTo>
                  <a:pt x="589" y="137"/>
                </a:lnTo>
                <a:lnTo>
                  <a:pt x="589" y="137"/>
                </a:lnTo>
                <a:lnTo>
                  <a:pt x="585" y="142"/>
                </a:lnTo>
                <a:lnTo>
                  <a:pt x="583" y="145"/>
                </a:lnTo>
                <a:lnTo>
                  <a:pt x="583" y="147"/>
                </a:lnTo>
                <a:lnTo>
                  <a:pt x="583" y="147"/>
                </a:lnTo>
                <a:lnTo>
                  <a:pt x="586" y="157"/>
                </a:lnTo>
                <a:lnTo>
                  <a:pt x="588" y="163"/>
                </a:lnTo>
                <a:lnTo>
                  <a:pt x="588" y="164"/>
                </a:lnTo>
                <a:lnTo>
                  <a:pt x="588" y="164"/>
                </a:lnTo>
                <a:lnTo>
                  <a:pt x="588" y="164"/>
                </a:lnTo>
                <a:lnTo>
                  <a:pt x="583" y="159"/>
                </a:lnTo>
                <a:lnTo>
                  <a:pt x="580" y="158"/>
                </a:lnTo>
                <a:lnTo>
                  <a:pt x="579" y="157"/>
                </a:lnTo>
                <a:lnTo>
                  <a:pt x="579" y="157"/>
                </a:lnTo>
                <a:lnTo>
                  <a:pt x="574" y="161"/>
                </a:lnTo>
                <a:lnTo>
                  <a:pt x="570" y="162"/>
                </a:lnTo>
                <a:lnTo>
                  <a:pt x="568" y="162"/>
                </a:lnTo>
                <a:lnTo>
                  <a:pt x="568" y="162"/>
                </a:lnTo>
                <a:lnTo>
                  <a:pt x="561" y="161"/>
                </a:lnTo>
                <a:lnTo>
                  <a:pt x="557" y="161"/>
                </a:lnTo>
                <a:lnTo>
                  <a:pt x="553" y="161"/>
                </a:lnTo>
                <a:lnTo>
                  <a:pt x="553" y="161"/>
                </a:lnTo>
                <a:lnTo>
                  <a:pt x="545" y="164"/>
                </a:lnTo>
                <a:lnTo>
                  <a:pt x="537" y="167"/>
                </a:lnTo>
                <a:lnTo>
                  <a:pt x="537" y="167"/>
                </a:lnTo>
                <a:lnTo>
                  <a:pt x="526" y="164"/>
                </a:lnTo>
                <a:lnTo>
                  <a:pt x="526" y="164"/>
                </a:lnTo>
                <a:lnTo>
                  <a:pt x="525" y="163"/>
                </a:lnTo>
                <a:lnTo>
                  <a:pt x="522" y="162"/>
                </a:lnTo>
                <a:lnTo>
                  <a:pt x="520" y="159"/>
                </a:lnTo>
                <a:lnTo>
                  <a:pt x="518" y="158"/>
                </a:lnTo>
                <a:lnTo>
                  <a:pt x="518" y="158"/>
                </a:lnTo>
                <a:lnTo>
                  <a:pt x="515" y="156"/>
                </a:lnTo>
                <a:lnTo>
                  <a:pt x="514" y="153"/>
                </a:lnTo>
                <a:lnTo>
                  <a:pt x="511" y="151"/>
                </a:lnTo>
                <a:lnTo>
                  <a:pt x="510" y="149"/>
                </a:lnTo>
                <a:lnTo>
                  <a:pt x="509" y="149"/>
                </a:lnTo>
                <a:lnTo>
                  <a:pt x="509" y="149"/>
                </a:lnTo>
                <a:lnTo>
                  <a:pt x="502" y="152"/>
                </a:lnTo>
                <a:lnTo>
                  <a:pt x="499" y="152"/>
                </a:lnTo>
                <a:lnTo>
                  <a:pt x="497" y="149"/>
                </a:lnTo>
                <a:lnTo>
                  <a:pt x="497" y="149"/>
                </a:lnTo>
                <a:lnTo>
                  <a:pt x="494" y="147"/>
                </a:lnTo>
                <a:lnTo>
                  <a:pt x="490" y="146"/>
                </a:lnTo>
                <a:lnTo>
                  <a:pt x="487" y="143"/>
                </a:lnTo>
                <a:lnTo>
                  <a:pt x="483" y="140"/>
                </a:lnTo>
                <a:lnTo>
                  <a:pt x="483" y="140"/>
                </a:lnTo>
                <a:lnTo>
                  <a:pt x="482" y="135"/>
                </a:lnTo>
                <a:lnTo>
                  <a:pt x="482" y="130"/>
                </a:lnTo>
                <a:lnTo>
                  <a:pt x="482" y="126"/>
                </a:lnTo>
                <a:lnTo>
                  <a:pt x="481" y="125"/>
                </a:lnTo>
                <a:lnTo>
                  <a:pt x="481" y="124"/>
                </a:lnTo>
                <a:lnTo>
                  <a:pt x="481" y="124"/>
                </a:lnTo>
                <a:lnTo>
                  <a:pt x="477" y="124"/>
                </a:lnTo>
                <a:lnTo>
                  <a:pt x="472" y="124"/>
                </a:lnTo>
                <a:lnTo>
                  <a:pt x="462" y="125"/>
                </a:lnTo>
                <a:lnTo>
                  <a:pt x="462" y="125"/>
                </a:lnTo>
                <a:lnTo>
                  <a:pt x="445" y="127"/>
                </a:lnTo>
                <a:lnTo>
                  <a:pt x="445" y="127"/>
                </a:lnTo>
                <a:lnTo>
                  <a:pt x="441" y="130"/>
                </a:lnTo>
                <a:lnTo>
                  <a:pt x="439" y="135"/>
                </a:lnTo>
                <a:lnTo>
                  <a:pt x="439" y="135"/>
                </a:lnTo>
                <a:lnTo>
                  <a:pt x="435" y="140"/>
                </a:lnTo>
                <a:lnTo>
                  <a:pt x="434" y="142"/>
                </a:lnTo>
                <a:lnTo>
                  <a:pt x="435" y="143"/>
                </a:lnTo>
                <a:lnTo>
                  <a:pt x="435" y="143"/>
                </a:lnTo>
                <a:lnTo>
                  <a:pt x="440" y="148"/>
                </a:lnTo>
                <a:lnTo>
                  <a:pt x="442" y="149"/>
                </a:lnTo>
                <a:lnTo>
                  <a:pt x="442" y="149"/>
                </a:lnTo>
                <a:lnTo>
                  <a:pt x="442" y="148"/>
                </a:lnTo>
                <a:lnTo>
                  <a:pt x="442" y="148"/>
                </a:lnTo>
                <a:lnTo>
                  <a:pt x="442" y="143"/>
                </a:lnTo>
                <a:lnTo>
                  <a:pt x="444" y="142"/>
                </a:lnTo>
                <a:lnTo>
                  <a:pt x="445" y="142"/>
                </a:lnTo>
                <a:lnTo>
                  <a:pt x="445" y="142"/>
                </a:lnTo>
                <a:lnTo>
                  <a:pt x="450" y="143"/>
                </a:lnTo>
                <a:lnTo>
                  <a:pt x="452" y="143"/>
                </a:lnTo>
                <a:lnTo>
                  <a:pt x="455" y="142"/>
                </a:lnTo>
                <a:lnTo>
                  <a:pt x="455" y="142"/>
                </a:lnTo>
                <a:lnTo>
                  <a:pt x="466" y="135"/>
                </a:lnTo>
                <a:lnTo>
                  <a:pt x="466" y="135"/>
                </a:lnTo>
                <a:lnTo>
                  <a:pt x="472" y="133"/>
                </a:lnTo>
                <a:lnTo>
                  <a:pt x="474" y="133"/>
                </a:lnTo>
                <a:lnTo>
                  <a:pt x="474" y="133"/>
                </a:lnTo>
                <a:lnTo>
                  <a:pt x="474" y="135"/>
                </a:lnTo>
                <a:lnTo>
                  <a:pt x="474" y="135"/>
                </a:lnTo>
                <a:lnTo>
                  <a:pt x="471" y="138"/>
                </a:lnTo>
                <a:lnTo>
                  <a:pt x="467" y="142"/>
                </a:lnTo>
                <a:lnTo>
                  <a:pt x="467" y="142"/>
                </a:lnTo>
                <a:lnTo>
                  <a:pt x="462" y="145"/>
                </a:lnTo>
                <a:lnTo>
                  <a:pt x="457" y="147"/>
                </a:lnTo>
                <a:lnTo>
                  <a:pt x="457" y="147"/>
                </a:lnTo>
                <a:lnTo>
                  <a:pt x="454" y="151"/>
                </a:lnTo>
                <a:lnTo>
                  <a:pt x="450" y="152"/>
                </a:lnTo>
                <a:lnTo>
                  <a:pt x="450" y="152"/>
                </a:lnTo>
                <a:lnTo>
                  <a:pt x="445" y="154"/>
                </a:lnTo>
                <a:lnTo>
                  <a:pt x="441" y="156"/>
                </a:lnTo>
                <a:lnTo>
                  <a:pt x="440" y="158"/>
                </a:lnTo>
                <a:lnTo>
                  <a:pt x="440" y="158"/>
                </a:lnTo>
                <a:lnTo>
                  <a:pt x="439" y="163"/>
                </a:lnTo>
                <a:lnTo>
                  <a:pt x="438" y="168"/>
                </a:lnTo>
                <a:lnTo>
                  <a:pt x="438" y="168"/>
                </a:lnTo>
                <a:lnTo>
                  <a:pt x="438" y="169"/>
                </a:lnTo>
                <a:lnTo>
                  <a:pt x="439" y="170"/>
                </a:lnTo>
                <a:lnTo>
                  <a:pt x="441" y="173"/>
                </a:lnTo>
                <a:lnTo>
                  <a:pt x="441" y="174"/>
                </a:lnTo>
                <a:lnTo>
                  <a:pt x="441" y="174"/>
                </a:lnTo>
                <a:lnTo>
                  <a:pt x="442" y="178"/>
                </a:lnTo>
                <a:lnTo>
                  <a:pt x="445" y="183"/>
                </a:lnTo>
                <a:lnTo>
                  <a:pt x="445" y="183"/>
                </a:lnTo>
                <a:lnTo>
                  <a:pt x="446" y="184"/>
                </a:lnTo>
                <a:lnTo>
                  <a:pt x="446" y="186"/>
                </a:lnTo>
                <a:lnTo>
                  <a:pt x="444" y="193"/>
                </a:lnTo>
                <a:lnTo>
                  <a:pt x="444" y="193"/>
                </a:lnTo>
                <a:lnTo>
                  <a:pt x="444" y="196"/>
                </a:lnTo>
                <a:lnTo>
                  <a:pt x="446" y="200"/>
                </a:lnTo>
                <a:lnTo>
                  <a:pt x="447" y="202"/>
                </a:lnTo>
                <a:lnTo>
                  <a:pt x="447" y="204"/>
                </a:lnTo>
                <a:lnTo>
                  <a:pt x="445" y="202"/>
                </a:lnTo>
                <a:lnTo>
                  <a:pt x="445" y="202"/>
                </a:lnTo>
                <a:lnTo>
                  <a:pt x="440" y="200"/>
                </a:lnTo>
                <a:lnTo>
                  <a:pt x="436" y="196"/>
                </a:lnTo>
                <a:lnTo>
                  <a:pt x="434" y="193"/>
                </a:lnTo>
                <a:lnTo>
                  <a:pt x="433" y="191"/>
                </a:lnTo>
                <a:lnTo>
                  <a:pt x="434" y="190"/>
                </a:lnTo>
                <a:lnTo>
                  <a:pt x="434" y="190"/>
                </a:lnTo>
                <a:lnTo>
                  <a:pt x="438" y="186"/>
                </a:lnTo>
                <a:lnTo>
                  <a:pt x="438" y="184"/>
                </a:lnTo>
                <a:lnTo>
                  <a:pt x="438" y="183"/>
                </a:lnTo>
                <a:lnTo>
                  <a:pt x="438" y="183"/>
                </a:lnTo>
                <a:lnTo>
                  <a:pt x="434" y="175"/>
                </a:lnTo>
                <a:lnTo>
                  <a:pt x="431" y="173"/>
                </a:lnTo>
                <a:lnTo>
                  <a:pt x="430" y="172"/>
                </a:lnTo>
                <a:lnTo>
                  <a:pt x="429" y="172"/>
                </a:lnTo>
                <a:lnTo>
                  <a:pt x="429" y="172"/>
                </a:lnTo>
                <a:lnTo>
                  <a:pt x="424" y="175"/>
                </a:lnTo>
                <a:lnTo>
                  <a:pt x="423" y="175"/>
                </a:lnTo>
                <a:lnTo>
                  <a:pt x="423" y="174"/>
                </a:lnTo>
                <a:lnTo>
                  <a:pt x="423" y="174"/>
                </a:lnTo>
                <a:lnTo>
                  <a:pt x="423" y="167"/>
                </a:lnTo>
                <a:lnTo>
                  <a:pt x="424" y="164"/>
                </a:lnTo>
                <a:lnTo>
                  <a:pt x="423" y="163"/>
                </a:lnTo>
                <a:lnTo>
                  <a:pt x="423" y="163"/>
                </a:lnTo>
                <a:lnTo>
                  <a:pt x="419" y="164"/>
                </a:lnTo>
                <a:lnTo>
                  <a:pt x="417" y="164"/>
                </a:lnTo>
                <a:lnTo>
                  <a:pt x="415" y="163"/>
                </a:lnTo>
                <a:lnTo>
                  <a:pt x="415" y="163"/>
                </a:lnTo>
                <a:lnTo>
                  <a:pt x="412" y="157"/>
                </a:lnTo>
                <a:lnTo>
                  <a:pt x="409" y="154"/>
                </a:lnTo>
                <a:lnTo>
                  <a:pt x="407" y="153"/>
                </a:lnTo>
                <a:lnTo>
                  <a:pt x="407" y="153"/>
                </a:lnTo>
                <a:lnTo>
                  <a:pt x="402" y="158"/>
                </a:lnTo>
                <a:lnTo>
                  <a:pt x="397" y="162"/>
                </a:lnTo>
                <a:lnTo>
                  <a:pt x="393" y="163"/>
                </a:lnTo>
                <a:lnTo>
                  <a:pt x="393" y="163"/>
                </a:lnTo>
                <a:lnTo>
                  <a:pt x="381" y="164"/>
                </a:lnTo>
                <a:lnTo>
                  <a:pt x="372" y="165"/>
                </a:lnTo>
                <a:lnTo>
                  <a:pt x="367" y="165"/>
                </a:lnTo>
                <a:lnTo>
                  <a:pt x="367" y="165"/>
                </a:lnTo>
                <a:lnTo>
                  <a:pt x="365" y="164"/>
                </a:lnTo>
                <a:lnTo>
                  <a:pt x="362" y="165"/>
                </a:lnTo>
                <a:lnTo>
                  <a:pt x="361" y="165"/>
                </a:lnTo>
                <a:lnTo>
                  <a:pt x="357" y="164"/>
                </a:lnTo>
                <a:lnTo>
                  <a:pt x="357" y="164"/>
                </a:lnTo>
                <a:lnTo>
                  <a:pt x="344" y="161"/>
                </a:lnTo>
                <a:lnTo>
                  <a:pt x="340" y="158"/>
                </a:lnTo>
                <a:lnTo>
                  <a:pt x="339" y="158"/>
                </a:lnTo>
                <a:lnTo>
                  <a:pt x="340" y="157"/>
                </a:lnTo>
                <a:lnTo>
                  <a:pt x="340" y="157"/>
                </a:lnTo>
                <a:lnTo>
                  <a:pt x="348" y="156"/>
                </a:lnTo>
                <a:lnTo>
                  <a:pt x="349" y="154"/>
                </a:lnTo>
                <a:lnTo>
                  <a:pt x="349" y="153"/>
                </a:lnTo>
                <a:lnTo>
                  <a:pt x="349" y="153"/>
                </a:lnTo>
                <a:lnTo>
                  <a:pt x="348" y="151"/>
                </a:lnTo>
                <a:lnTo>
                  <a:pt x="345" y="149"/>
                </a:lnTo>
                <a:lnTo>
                  <a:pt x="344" y="148"/>
                </a:lnTo>
                <a:lnTo>
                  <a:pt x="346" y="148"/>
                </a:lnTo>
                <a:lnTo>
                  <a:pt x="346" y="148"/>
                </a:lnTo>
                <a:lnTo>
                  <a:pt x="351" y="148"/>
                </a:lnTo>
                <a:lnTo>
                  <a:pt x="353" y="147"/>
                </a:lnTo>
                <a:lnTo>
                  <a:pt x="354" y="146"/>
                </a:lnTo>
                <a:lnTo>
                  <a:pt x="354" y="146"/>
                </a:lnTo>
                <a:lnTo>
                  <a:pt x="351" y="143"/>
                </a:lnTo>
                <a:lnTo>
                  <a:pt x="351" y="141"/>
                </a:lnTo>
                <a:lnTo>
                  <a:pt x="355" y="141"/>
                </a:lnTo>
                <a:lnTo>
                  <a:pt x="355" y="141"/>
                </a:lnTo>
                <a:lnTo>
                  <a:pt x="359" y="141"/>
                </a:lnTo>
                <a:lnTo>
                  <a:pt x="361" y="141"/>
                </a:lnTo>
                <a:lnTo>
                  <a:pt x="364" y="141"/>
                </a:lnTo>
                <a:lnTo>
                  <a:pt x="365" y="141"/>
                </a:lnTo>
                <a:lnTo>
                  <a:pt x="365" y="141"/>
                </a:lnTo>
                <a:lnTo>
                  <a:pt x="365" y="138"/>
                </a:lnTo>
                <a:lnTo>
                  <a:pt x="365" y="136"/>
                </a:lnTo>
                <a:lnTo>
                  <a:pt x="364" y="133"/>
                </a:lnTo>
                <a:lnTo>
                  <a:pt x="361" y="131"/>
                </a:lnTo>
                <a:lnTo>
                  <a:pt x="361" y="131"/>
                </a:lnTo>
                <a:lnTo>
                  <a:pt x="355" y="125"/>
                </a:lnTo>
                <a:lnTo>
                  <a:pt x="353" y="122"/>
                </a:lnTo>
                <a:lnTo>
                  <a:pt x="348" y="121"/>
                </a:lnTo>
                <a:lnTo>
                  <a:pt x="348" y="121"/>
                </a:lnTo>
                <a:lnTo>
                  <a:pt x="338" y="120"/>
                </a:lnTo>
                <a:lnTo>
                  <a:pt x="335" y="120"/>
                </a:lnTo>
                <a:lnTo>
                  <a:pt x="337" y="122"/>
                </a:lnTo>
                <a:lnTo>
                  <a:pt x="337" y="122"/>
                </a:lnTo>
                <a:lnTo>
                  <a:pt x="339" y="127"/>
                </a:lnTo>
                <a:lnTo>
                  <a:pt x="340" y="129"/>
                </a:lnTo>
                <a:lnTo>
                  <a:pt x="338" y="129"/>
                </a:lnTo>
                <a:lnTo>
                  <a:pt x="338" y="129"/>
                </a:lnTo>
                <a:lnTo>
                  <a:pt x="322" y="122"/>
                </a:lnTo>
                <a:lnTo>
                  <a:pt x="322" y="122"/>
                </a:lnTo>
                <a:lnTo>
                  <a:pt x="318" y="120"/>
                </a:lnTo>
                <a:lnTo>
                  <a:pt x="314" y="117"/>
                </a:lnTo>
                <a:lnTo>
                  <a:pt x="312" y="115"/>
                </a:lnTo>
                <a:lnTo>
                  <a:pt x="309" y="114"/>
                </a:lnTo>
                <a:lnTo>
                  <a:pt x="309" y="114"/>
                </a:lnTo>
                <a:lnTo>
                  <a:pt x="307" y="113"/>
                </a:lnTo>
                <a:lnTo>
                  <a:pt x="307" y="110"/>
                </a:lnTo>
                <a:lnTo>
                  <a:pt x="306" y="109"/>
                </a:lnTo>
                <a:lnTo>
                  <a:pt x="303" y="108"/>
                </a:lnTo>
                <a:lnTo>
                  <a:pt x="303" y="108"/>
                </a:lnTo>
                <a:lnTo>
                  <a:pt x="287" y="100"/>
                </a:lnTo>
                <a:lnTo>
                  <a:pt x="277" y="95"/>
                </a:lnTo>
                <a:lnTo>
                  <a:pt x="271" y="93"/>
                </a:lnTo>
                <a:lnTo>
                  <a:pt x="271" y="93"/>
                </a:lnTo>
                <a:lnTo>
                  <a:pt x="269" y="92"/>
                </a:lnTo>
                <a:lnTo>
                  <a:pt x="265" y="89"/>
                </a:lnTo>
                <a:lnTo>
                  <a:pt x="261" y="88"/>
                </a:lnTo>
                <a:lnTo>
                  <a:pt x="258" y="87"/>
                </a:lnTo>
                <a:lnTo>
                  <a:pt x="258" y="87"/>
                </a:lnTo>
                <a:lnTo>
                  <a:pt x="249" y="85"/>
                </a:lnTo>
                <a:lnTo>
                  <a:pt x="245" y="87"/>
                </a:lnTo>
                <a:lnTo>
                  <a:pt x="245" y="87"/>
                </a:lnTo>
                <a:lnTo>
                  <a:pt x="244" y="88"/>
                </a:lnTo>
                <a:lnTo>
                  <a:pt x="244" y="88"/>
                </a:lnTo>
                <a:lnTo>
                  <a:pt x="243" y="90"/>
                </a:lnTo>
                <a:lnTo>
                  <a:pt x="241" y="94"/>
                </a:lnTo>
                <a:lnTo>
                  <a:pt x="238" y="97"/>
                </a:lnTo>
                <a:lnTo>
                  <a:pt x="237" y="97"/>
                </a:lnTo>
                <a:lnTo>
                  <a:pt x="234" y="97"/>
                </a:lnTo>
                <a:lnTo>
                  <a:pt x="234" y="97"/>
                </a:lnTo>
                <a:lnTo>
                  <a:pt x="233" y="94"/>
                </a:lnTo>
                <a:lnTo>
                  <a:pt x="233" y="92"/>
                </a:lnTo>
                <a:lnTo>
                  <a:pt x="236" y="88"/>
                </a:lnTo>
                <a:lnTo>
                  <a:pt x="236" y="88"/>
                </a:lnTo>
                <a:lnTo>
                  <a:pt x="233" y="84"/>
                </a:lnTo>
                <a:lnTo>
                  <a:pt x="232" y="82"/>
                </a:lnTo>
                <a:lnTo>
                  <a:pt x="232" y="78"/>
                </a:lnTo>
                <a:lnTo>
                  <a:pt x="232" y="78"/>
                </a:lnTo>
                <a:lnTo>
                  <a:pt x="232" y="77"/>
                </a:lnTo>
                <a:lnTo>
                  <a:pt x="232" y="76"/>
                </a:lnTo>
                <a:lnTo>
                  <a:pt x="228" y="77"/>
                </a:lnTo>
                <a:lnTo>
                  <a:pt x="228" y="77"/>
                </a:lnTo>
                <a:lnTo>
                  <a:pt x="227" y="78"/>
                </a:lnTo>
                <a:lnTo>
                  <a:pt x="227" y="79"/>
                </a:lnTo>
                <a:lnTo>
                  <a:pt x="227" y="84"/>
                </a:lnTo>
                <a:lnTo>
                  <a:pt x="227" y="84"/>
                </a:lnTo>
                <a:lnTo>
                  <a:pt x="227" y="87"/>
                </a:lnTo>
                <a:lnTo>
                  <a:pt x="226" y="88"/>
                </a:lnTo>
                <a:lnTo>
                  <a:pt x="225" y="89"/>
                </a:lnTo>
                <a:lnTo>
                  <a:pt x="225" y="90"/>
                </a:lnTo>
                <a:lnTo>
                  <a:pt x="225" y="90"/>
                </a:lnTo>
                <a:lnTo>
                  <a:pt x="223" y="95"/>
                </a:lnTo>
                <a:lnTo>
                  <a:pt x="223" y="98"/>
                </a:lnTo>
                <a:lnTo>
                  <a:pt x="221" y="99"/>
                </a:lnTo>
                <a:lnTo>
                  <a:pt x="221" y="99"/>
                </a:lnTo>
                <a:lnTo>
                  <a:pt x="218" y="99"/>
                </a:lnTo>
                <a:lnTo>
                  <a:pt x="215" y="98"/>
                </a:lnTo>
                <a:lnTo>
                  <a:pt x="212" y="95"/>
                </a:lnTo>
                <a:lnTo>
                  <a:pt x="209" y="92"/>
                </a:lnTo>
                <a:lnTo>
                  <a:pt x="209" y="92"/>
                </a:lnTo>
                <a:lnTo>
                  <a:pt x="202" y="83"/>
                </a:lnTo>
                <a:lnTo>
                  <a:pt x="200" y="79"/>
                </a:lnTo>
                <a:lnTo>
                  <a:pt x="197" y="74"/>
                </a:lnTo>
                <a:lnTo>
                  <a:pt x="197" y="74"/>
                </a:lnTo>
                <a:lnTo>
                  <a:pt x="196" y="68"/>
                </a:lnTo>
                <a:lnTo>
                  <a:pt x="194" y="63"/>
                </a:lnTo>
                <a:lnTo>
                  <a:pt x="188" y="55"/>
                </a:lnTo>
                <a:lnTo>
                  <a:pt x="188" y="55"/>
                </a:lnTo>
                <a:lnTo>
                  <a:pt x="183" y="50"/>
                </a:lnTo>
                <a:lnTo>
                  <a:pt x="180" y="49"/>
                </a:lnTo>
                <a:lnTo>
                  <a:pt x="180" y="50"/>
                </a:lnTo>
                <a:lnTo>
                  <a:pt x="180" y="50"/>
                </a:lnTo>
                <a:lnTo>
                  <a:pt x="179" y="52"/>
                </a:lnTo>
                <a:lnTo>
                  <a:pt x="179" y="55"/>
                </a:lnTo>
                <a:lnTo>
                  <a:pt x="179" y="56"/>
                </a:lnTo>
                <a:lnTo>
                  <a:pt x="179" y="56"/>
                </a:lnTo>
                <a:lnTo>
                  <a:pt x="181" y="61"/>
                </a:lnTo>
                <a:lnTo>
                  <a:pt x="183" y="63"/>
                </a:lnTo>
                <a:lnTo>
                  <a:pt x="184" y="65"/>
                </a:lnTo>
                <a:lnTo>
                  <a:pt x="184" y="65"/>
                </a:lnTo>
                <a:lnTo>
                  <a:pt x="188" y="68"/>
                </a:lnTo>
                <a:lnTo>
                  <a:pt x="189" y="69"/>
                </a:lnTo>
                <a:lnTo>
                  <a:pt x="188" y="71"/>
                </a:lnTo>
                <a:lnTo>
                  <a:pt x="188" y="71"/>
                </a:lnTo>
                <a:lnTo>
                  <a:pt x="185" y="71"/>
                </a:lnTo>
                <a:lnTo>
                  <a:pt x="184" y="72"/>
                </a:lnTo>
                <a:lnTo>
                  <a:pt x="183" y="73"/>
                </a:lnTo>
                <a:lnTo>
                  <a:pt x="183" y="73"/>
                </a:lnTo>
                <a:lnTo>
                  <a:pt x="181" y="77"/>
                </a:lnTo>
                <a:lnTo>
                  <a:pt x="179" y="79"/>
                </a:lnTo>
                <a:lnTo>
                  <a:pt x="179" y="79"/>
                </a:lnTo>
                <a:lnTo>
                  <a:pt x="178" y="82"/>
                </a:lnTo>
                <a:lnTo>
                  <a:pt x="177" y="85"/>
                </a:lnTo>
                <a:lnTo>
                  <a:pt x="177" y="88"/>
                </a:lnTo>
                <a:lnTo>
                  <a:pt x="175" y="89"/>
                </a:lnTo>
                <a:lnTo>
                  <a:pt x="175" y="89"/>
                </a:lnTo>
                <a:lnTo>
                  <a:pt x="173" y="89"/>
                </a:lnTo>
                <a:lnTo>
                  <a:pt x="172" y="87"/>
                </a:lnTo>
                <a:lnTo>
                  <a:pt x="169" y="84"/>
                </a:lnTo>
                <a:lnTo>
                  <a:pt x="167" y="84"/>
                </a:lnTo>
                <a:lnTo>
                  <a:pt x="167" y="84"/>
                </a:lnTo>
                <a:lnTo>
                  <a:pt x="162" y="88"/>
                </a:lnTo>
                <a:lnTo>
                  <a:pt x="161" y="88"/>
                </a:lnTo>
                <a:lnTo>
                  <a:pt x="159" y="88"/>
                </a:lnTo>
                <a:lnTo>
                  <a:pt x="159" y="87"/>
                </a:lnTo>
                <a:lnTo>
                  <a:pt x="159" y="87"/>
                </a:lnTo>
                <a:lnTo>
                  <a:pt x="159" y="81"/>
                </a:lnTo>
                <a:lnTo>
                  <a:pt x="159" y="77"/>
                </a:lnTo>
                <a:lnTo>
                  <a:pt x="158" y="74"/>
                </a:lnTo>
                <a:lnTo>
                  <a:pt x="158" y="74"/>
                </a:lnTo>
                <a:lnTo>
                  <a:pt x="153" y="69"/>
                </a:lnTo>
                <a:lnTo>
                  <a:pt x="152" y="69"/>
                </a:lnTo>
                <a:lnTo>
                  <a:pt x="149" y="71"/>
                </a:lnTo>
                <a:lnTo>
                  <a:pt x="149" y="71"/>
                </a:lnTo>
                <a:lnTo>
                  <a:pt x="147" y="74"/>
                </a:lnTo>
                <a:lnTo>
                  <a:pt x="143" y="78"/>
                </a:lnTo>
                <a:lnTo>
                  <a:pt x="137" y="83"/>
                </a:lnTo>
                <a:lnTo>
                  <a:pt x="137" y="83"/>
                </a:lnTo>
                <a:lnTo>
                  <a:pt x="133" y="93"/>
                </a:lnTo>
                <a:lnTo>
                  <a:pt x="130" y="100"/>
                </a:lnTo>
                <a:lnTo>
                  <a:pt x="129" y="103"/>
                </a:lnTo>
                <a:lnTo>
                  <a:pt x="129" y="103"/>
                </a:lnTo>
                <a:lnTo>
                  <a:pt x="124" y="106"/>
                </a:lnTo>
                <a:lnTo>
                  <a:pt x="122" y="108"/>
                </a:lnTo>
                <a:lnTo>
                  <a:pt x="122" y="106"/>
                </a:lnTo>
                <a:lnTo>
                  <a:pt x="122" y="106"/>
                </a:lnTo>
                <a:lnTo>
                  <a:pt x="127" y="98"/>
                </a:lnTo>
                <a:lnTo>
                  <a:pt x="129" y="93"/>
                </a:lnTo>
                <a:lnTo>
                  <a:pt x="129" y="89"/>
                </a:lnTo>
                <a:lnTo>
                  <a:pt x="129" y="89"/>
                </a:lnTo>
                <a:lnTo>
                  <a:pt x="127" y="87"/>
                </a:lnTo>
                <a:lnTo>
                  <a:pt x="126" y="85"/>
                </a:lnTo>
                <a:lnTo>
                  <a:pt x="125" y="85"/>
                </a:lnTo>
                <a:lnTo>
                  <a:pt x="125" y="85"/>
                </a:lnTo>
                <a:lnTo>
                  <a:pt x="119" y="93"/>
                </a:lnTo>
                <a:lnTo>
                  <a:pt x="115" y="98"/>
                </a:lnTo>
                <a:lnTo>
                  <a:pt x="111" y="101"/>
                </a:lnTo>
                <a:lnTo>
                  <a:pt x="111" y="101"/>
                </a:lnTo>
                <a:lnTo>
                  <a:pt x="95" y="114"/>
                </a:lnTo>
                <a:lnTo>
                  <a:pt x="95" y="114"/>
                </a:lnTo>
                <a:lnTo>
                  <a:pt x="94" y="116"/>
                </a:lnTo>
                <a:lnTo>
                  <a:pt x="94" y="120"/>
                </a:lnTo>
                <a:lnTo>
                  <a:pt x="93" y="122"/>
                </a:lnTo>
                <a:lnTo>
                  <a:pt x="93" y="122"/>
                </a:lnTo>
                <a:lnTo>
                  <a:pt x="92" y="122"/>
                </a:lnTo>
                <a:lnTo>
                  <a:pt x="92" y="122"/>
                </a:lnTo>
                <a:lnTo>
                  <a:pt x="90" y="119"/>
                </a:lnTo>
                <a:lnTo>
                  <a:pt x="89" y="116"/>
                </a:lnTo>
                <a:lnTo>
                  <a:pt x="87" y="117"/>
                </a:lnTo>
                <a:lnTo>
                  <a:pt x="87" y="117"/>
                </a:lnTo>
                <a:lnTo>
                  <a:pt x="87" y="119"/>
                </a:lnTo>
                <a:lnTo>
                  <a:pt x="85" y="121"/>
                </a:lnTo>
                <a:lnTo>
                  <a:pt x="85" y="122"/>
                </a:lnTo>
                <a:lnTo>
                  <a:pt x="84" y="124"/>
                </a:lnTo>
                <a:lnTo>
                  <a:pt x="84" y="124"/>
                </a:lnTo>
                <a:lnTo>
                  <a:pt x="79" y="121"/>
                </a:lnTo>
                <a:lnTo>
                  <a:pt x="77" y="121"/>
                </a:lnTo>
                <a:lnTo>
                  <a:pt x="76" y="122"/>
                </a:lnTo>
                <a:lnTo>
                  <a:pt x="76" y="122"/>
                </a:lnTo>
                <a:lnTo>
                  <a:pt x="74" y="125"/>
                </a:lnTo>
                <a:lnTo>
                  <a:pt x="73" y="126"/>
                </a:lnTo>
                <a:lnTo>
                  <a:pt x="71" y="125"/>
                </a:lnTo>
                <a:lnTo>
                  <a:pt x="71" y="125"/>
                </a:lnTo>
                <a:lnTo>
                  <a:pt x="66" y="121"/>
                </a:lnTo>
                <a:lnTo>
                  <a:pt x="63" y="120"/>
                </a:lnTo>
                <a:lnTo>
                  <a:pt x="63" y="121"/>
                </a:lnTo>
                <a:lnTo>
                  <a:pt x="63" y="121"/>
                </a:lnTo>
                <a:lnTo>
                  <a:pt x="62" y="122"/>
                </a:lnTo>
                <a:lnTo>
                  <a:pt x="62" y="124"/>
                </a:lnTo>
                <a:lnTo>
                  <a:pt x="60" y="125"/>
                </a:lnTo>
                <a:lnTo>
                  <a:pt x="58" y="125"/>
                </a:lnTo>
                <a:lnTo>
                  <a:pt x="58" y="125"/>
                </a:lnTo>
                <a:lnTo>
                  <a:pt x="50" y="119"/>
                </a:lnTo>
                <a:lnTo>
                  <a:pt x="44" y="113"/>
                </a:lnTo>
                <a:lnTo>
                  <a:pt x="44" y="113"/>
                </a:lnTo>
                <a:lnTo>
                  <a:pt x="41" y="109"/>
                </a:lnTo>
                <a:lnTo>
                  <a:pt x="39" y="105"/>
                </a:lnTo>
                <a:lnTo>
                  <a:pt x="39" y="105"/>
                </a:lnTo>
                <a:lnTo>
                  <a:pt x="36" y="103"/>
                </a:lnTo>
                <a:lnTo>
                  <a:pt x="34" y="99"/>
                </a:lnTo>
                <a:lnTo>
                  <a:pt x="31" y="95"/>
                </a:lnTo>
                <a:lnTo>
                  <a:pt x="29" y="93"/>
                </a:lnTo>
                <a:lnTo>
                  <a:pt x="29" y="93"/>
                </a:lnTo>
                <a:lnTo>
                  <a:pt x="24" y="93"/>
                </a:lnTo>
                <a:lnTo>
                  <a:pt x="16" y="93"/>
                </a:lnTo>
                <a:lnTo>
                  <a:pt x="16" y="93"/>
                </a:lnTo>
                <a:lnTo>
                  <a:pt x="9" y="92"/>
                </a:lnTo>
                <a:lnTo>
                  <a:pt x="0" y="92"/>
                </a:lnTo>
                <a:lnTo>
                  <a:pt x="0" y="397"/>
                </a:lnTo>
                <a:lnTo>
                  <a:pt x="0" y="397"/>
                </a:lnTo>
                <a:lnTo>
                  <a:pt x="5" y="396"/>
                </a:lnTo>
                <a:lnTo>
                  <a:pt x="10" y="395"/>
                </a:lnTo>
                <a:lnTo>
                  <a:pt x="20" y="392"/>
                </a:lnTo>
                <a:lnTo>
                  <a:pt x="20" y="392"/>
                </a:lnTo>
                <a:lnTo>
                  <a:pt x="23" y="392"/>
                </a:lnTo>
                <a:lnTo>
                  <a:pt x="24" y="393"/>
                </a:lnTo>
                <a:lnTo>
                  <a:pt x="25" y="396"/>
                </a:lnTo>
                <a:lnTo>
                  <a:pt x="26" y="401"/>
                </a:lnTo>
                <a:lnTo>
                  <a:pt x="28" y="406"/>
                </a:lnTo>
                <a:lnTo>
                  <a:pt x="28" y="406"/>
                </a:lnTo>
                <a:lnTo>
                  <a:pt x="44" y="428"/>
                </a:lnTo>
                <a:lnTo>
                  <a:pt x="44" y="428"/>
                </a:lnTo>
                <a:lnTo>
                  <a:pt x="46" y="430"/>
                </a:lnTo>
                <a:lnTo>
                  <a:pt x="47" y="431"/>
                </a:lnTo>
                <a:lnTo>
                  <a:pt x="53" y="430"/>
                </a:lnTo>
                <a:lnTo>
                  <a:pt x="53" y="430"/>
                </a:lnTo>
                <a:lnTo>
                  <a:pt x="55" y="429"/>
                </a:lnTo>
                <a:lnTo>
                  <a:pt x="57" y="427"/>
                </a:lnTo>
                <a:lnTo>
                  <a:pt x="63" y="419"/>
                </a:lnTo>
                <a:lnTo>
                  <a:pt x="68" y="413"/>
                </a:lnTo>
                <a:lnTo>
                  <a:pt x="71" y="411"/>
                </a:lnTo>
                <a:lnTo>
                  <a:pt x="73" y="409"/>
                </a:lnTo>
                <a:lnTo>
                  <a:pt x="73" y="409"/>
                </a:lnTo>
                <a:lnTo>
                  <a:pt x="74" y="411"/>
                </a:lnTo>
                <a:lnTo>
                  <a:pt x="76" y="412"/>
                </a:lnTo>
                <a:lnTo>
                  <a:pt x="79" y="417"/>
                </a:lnTo>
                <a:lnTo>
                  <a:pt x="84" y="429"/>
                </a:lnTo>
                <a:lnTo>
                  <a:pt x="84" y="429"/>
                </a:lnTo>
                <a:lnTo>
                  <a:pt x="85" y="431"/>
                </a:lnTo>
                <a:lnTo>
                  <a:pt x="87" y="434"/>
                </a:lnTo>
                <a:lnTo>
                  <a:pt x="92" y="439"/>
                </a:lnTo>
                <a:lnTo>
                  <a:pt x="97" y="443"/>
                </a:lnTo>
                <a:lnTo>
                  <a:pt x="100" y="446"/>
                </a:lnTo>
                <a:lnTo>
                  <a:pt x="100" y="446"/>
                </a:lnTo>
                <a:lnTo>
                  <a:pt x="105" y="454"/>
                </a:lnTo>
                <a:lnTo>
                  <a:pt x="108" y="459"/>
                </a:lnTo>
                <a:lnTo>
                  <a:pt x="114" y="463"/>
                </a:lnTo>
                <a:lnTo>
                  <a:pt x="114" y="463"/>
                </a:lnTo>
                <a:lnTo>
                  <a:pt x="119" y="471"/>
                </a:lnTo>
                <a:lnTo>
                  <a:pt x="124" y="477"/>
                </a:lnTo>
                <a:lnTo>
                  <a:pt x="127" y="484"/>
                </a:lnTo>
                <a:lnTo>
                  <a:pt x="131" y="489"/>
                </a:lnTo>
                <a:lnTo>
                  <a:pt x="131" y="489"/>
                </a:lnTo>
                <a:lnTo>
                  <a:pt x="137" y="495"/>
                </a:lnTo>
                <a:lnTo>
                  <a:pt x="145" y="502"/>
                </a:lnTo>
                <a:lnTo>
                  <a:pt x="151" y="507"/>
                </a:lnTo>
                <a:lnTo>
                  <a:pt x="152" y="509"/>
                </a:lnTo>
                <a:lnTo>
                  <a:pt x="153" y="511"/>
                </a:lnTo>
                <a:lnTo>
                  <a:pt x="153" y="530"/>
                </a:lnTo>
                <a:lnTo>
                  <a:pt x="153" y="531"/>
                </a:lnTo>
                <a:lnTo>
                  <a:pt x="153" y="531"/>
                </a:lnTo>
                <a:lnTo>
                  <a:pt x="152" y="532"/>
                </a:lnTo>
                <a:lnTo>
                  <a:pt x="151" y="536"/>
                </a:lnTo>
                <a:lnTo>
                  <a:pt x="149" y="539"/>
                </a:lnTo>
                <a:lnTo>
                  <a:pt x="148" y="542"/>
                </a:lnTo>
                <a:lnTo>
                  <a:pt x="148" y="542"/>
                </a:lnTo>
                <a:lnTo>
                  <a:pt x="149" y="546"/>
                </a:lnTo>
                <a:lnTo>
                  <a:pt x="151" y="548"/>
                </a:lnTo>
                <a:lnTo>
                  <a:pt x="154" y="552"/>
                </a:lnTo>
                <a:lnTo>
                  <a:pt x="154" y="552"/>
                </a:lnTo>
                <a:lnTo>
                  <a:pt x="156" y="556"/>
                </a:lnTo>
                <a:lnTo>
                  <a:pt x="156" y="557"/>
                </a:lnTo>
                <a:lnTo>
                  <a:pt x="153" y="558"/>
                </a:lnTo>
                <a:lnTo>
                  <a:pt x="153" y="558"/>
                </a:lnTo>
                <a:lnTo>
                  <a:pt x="151" y="561"/>
                </a:lnTo>
                <a:lnTo>
                  <a:pt x="151" y="562"/>
                </a:lnTo>
                <a:lnTo>
                  <a:pt x="153" y="564"/>
                </a:lnTo>
                <a:lnTo>
                  <a:pt x="156" y="566"/>
                </a:lnTo>
                <a:lnTo>
                  <a:pt x="156" y="566"/>
                </a:lnTo>
                <a:lnTo>
                  <a:pt x="161" y="566"/>
                </a:lnTo>
                <a:lnTo>
                  <a:pt x="163" y="566"/>
                </a:lnTo>
                <a:lnTo>
                  <a:pt x="163" y="564"/>
                </a:lnTo>
                <a:lnTo>
                  <a:pt x="163" y="564"/>
                </a:lnTo>
                <a:lnTo>
                  <a:pt x="165" y="559"/>
                </a:lnTo>
                <a:lnTo>
                  <a:pt x="167" y="557"/>
                </a:lnTo>
                <a:lnTo>
                  <a:pt x="168" y="557"/>
                </a:lnTo>
                <a:lnTo>
                  <a:pt x="169" y="557"/>
                </a:lnTo>
                <a:lnTo>
                  <a:pt x="169" y="557"/>
                </a:lnTo>
                <a:lnTo>
                  <a:pt x="173" y="562"/>
                </a:lnTo>
                <a:lnTo>
                  <a:pt x="174" y="564"/>
                </a:lnTo>
                <a:lnTo>
                  <a:pt x="174" y="566"/>
                </a:lnTo>
                <a:lnTo>
                  <a:pt x="174" y="566"/>
                </a:lnTo>
                <a:lnTo>
                  <a:pt x="170" y="567"/>
                </a:lnTo>
                <a:lnTo>
                  <a:pt x="168" y="569"/>
                </a:lnTo>
                <a:lnTo>
                  <a:pt x="168" y="569"/>
                </a:lnTo>
                <a:lnTo>
                  <a:pt x="169" y="571"/>
                </a:lnTo>
                <a:lnTo>
                  <a:pt x="170" y="573"/>
                </a:lnTo>
                <a:lnTo>
                  <a:pt x="174" y="577"/>
                </a:lnTo>
                <a:lnTo>
                  <a:pt x="174" y="577"/>
                </a:lnTo>
                <a:lnTo>
                  <a:pt x="179" y="584"/>
                </a:lnTo>
                <a:lnTo>
                  <a:pt x="181" y="588"/>
                </a:lnTo>
                <a:lnTo>
                  <a:pt x="183" y="589"/>
                </a:lnTo>
                <a:lnTo>
                  <a:pt x="184" y="588"/>
                </a:lnTo>
                <a:lnTo>
                  <a:pt x="184" y="588"/>
                </a:lnTo>
                <a:lnTo>
                  <a:pt x="190" y="585"/>
                </a:lnTo>
                <a:lnTo>
                  <a:pt x="194" y="584"/>
                </a:lnTo>
                <a:lnTo>
                  <a:pt x="194" y="584"/>
                </a:lnTo>
                <a:lnTo>
                  <a:pt x="193" y="590"/>
                </a:lnTo>
                <a:lnTo>
                  <a:pt x="190" y="594"/>
                </a:lnTo>
                <a:lnTo>
                  <a:pt x="189" y="596"/>
                </a:lnTo>
                <a:lnTo>
                  <a:pt x="189" y="596"/>
                </a:lnTo>
                <a:lnTo>
                  <a:pt x="185" y="604"/>
                </a:lnTo>
                <a:lnTo>
                  <a:pt x="183" y="611"/>
                </a:lnTo>
                <a:lnTo>
                  <a:pt x="183" y="611"/>
                </a:lnTo>
                <a:lnTo>
                  <a:pt x="181" y="614"/>
                </a:lnTo>
                <a:lnTo>
                  <a:pt x="183" y="615"/>
                </a:lnTo>
                <a:lnTo>
                  <a:pt x="184" y="617"/>
                </a:lnTo>
                <a:lnTo>
                  <a:pt x="184" y="617"/>
                </a:lnTo>
                <a:lnTo>
                  <a:pt x="188" y="620"/>
                </a:lnTo>
                <a:lnTo>
                  <a:pt x="190" y="621"/>
                </a:lnTo>
                <a:lnTo>
                  <a:pt x="193" y="622"/>
                </a:lnTo>
                <a:lnTo>
                  <a:pt x="193" y="622"/>
                </a:lnTo>
                <a:lnTo>
                  <a:pt x="195" y="622"/>
                </a:lnTo>
                <a:lnTo>
                  <a:pt x="196" y="625"/>
                </a:lnTo>
                <a:lnTo>
                  <a:pt x="196" y="625"/>
                </a:lnTo>
                <a:lnTo>
                  <a:pt x="196" y="626"/>
                </a:lnTo>
                <a:lnTo>
                  <a:pt x="196" y="627"/>
                </a:lnTo>
                <a:lnTo>
                  <a:pt x="199" y="628"/>
                </a:lnTo>
                <a:lnTo>
                  <a:pt x="202" y="630"/>
                </a:lnTo>
                <a:lnTo>
                  <a:pt x="202" y="630"/>
                </a:lnTo>
                <a:lnTo>
                  <a:pt x="211" y="628"/>
                </a:lnTo>
                <a:lnTo>
                  <a:pt x="215" y="628"/>
                </a:lnTo>
                <a:lnTo>
                  <a:pt x="216" y="630"/>
                </a:lnTo>
                <a:lnTo>
                  <a:pt x="216" y="630"/>
                </a:lnTo>
                <a:lnTo>
                  <a:pt x="217" y="631"/>
                </a:lnTo>
                <a:lnTo>
                  <a:pt x="217" y="631"/>
                </a:lnTo>
                <a:lnTo>
                  <a:pt x="218" y="631"/>
                </a:lnTo>
                <a:lnTo>
                  <a:pt x="218" y="631"/>
                </a:lnTo>
                <a:lnTo>
                  <a:pt x="222" y="631"/>
                </a:lnTo>
                <a:lnTo>
                  <a:pt x="223" y="630"/>
                </a:lnTo>
                <a:lnTo>
                  <a:pt x="225" y="628"/>
                </a:lnTo>
                <a:lnTo>
                  <a:pt x="225" y="631"/>
                </a:lnTo>
                <a:lnTo>
                  <a:pt x="225" y="631"/>
                </a:lnTo>
                <a:lnTo>
                  <a:pt x="222" y="636"/>
                </a:lnTo>
                <a:lnTo>
                  <a:pt x="222" y="638"/>
                </a:lnTo>
                <a:lnTo>
                  <a:pt x="223" y="641"/>
                </a:lnTo>
                <a:lnTo>
                  <a:pt x="223" y="641"/>
                </a:lnTo>
                <a:lnTo>
                  <a:pt x="226" y="642"/>
                </a:lnTo>
                <a:lnTo>
                  <a:pt x="227" y="642"/>
                </a:lnTo>
                <a:lnTo>
                  <a:pt x="228" y="642"/>
                </a:lnTo>
                <a:lnTo>
                  <a:pt x="228" y="644"/>
                </a:lnTo>
                <a:lnTo>
                  <a:pt x="228" y="644"/>
                </a:lnTo>
                <a:lnTo>
                  <a:pt x="231" y="649"/>
                </a:lnTo>
                <a:lnTo>
                  <a:pt x="233" y="652"/>
                </a:lnTo>
                <a:lnTo>
                  <a:pt x="236" y="652"/>
                </a:lnTo>
                <a:lnTo>
                  <a:pt x="236" y="652"/>
                </a:lnTo>
                <a:lnTo>
                  <a:pt x="237" y="651"/>
                </a:lnTo>
                <a:lnTo>
                  <a:pt x="238" y="651"/>
                </a:lnTo>
                <a:lnTo>
                  <a:pt x="242" y="656"/>
                </a:lnTo>
                <a:lnTo>
                  <a:pt x="242" y="656"/>
                </a:lnTo>
                <a:lnTo>
                  <a:pt x="245" y="659"/>
                </a:lnTo>
                <a:lnTo>
                  <a:pt x="248" y="662"/>
                </a:lnTo>
                <a:lnTo>
                  <a:pt x="623" y="662"/>
                </a:lnTo>
                <a:lnTo>
                  <a:pt x="623" y="662"/>
                </a:lnTo>
                <a:lnTo>
                  <a:pt x="627" y="663"/>
                </a:lnTo>
                <a:lnTo>
                  <a:pt x="632" y="664"/>
                </a:lnTo>
                <a:lnTo>
                  <a:pt x="641" y="668"/>
                </a:lnTo>
                <a:lnTo>
                  <a:pt x="648" y="673"/>
                </a:lnTo>
                <a:lnTo>
                  <a:pt x="654" y="674"/>
                </a:lnTo>
                <a:lnTo>
                  <a:pt x="654" y="674"/>
                </a:lnTo>
                <a:lnTo>
                  <a:pt x="659" y="675"/>
                </a:lnTo>
                <a:lnTo>
                  <a:pt x="665" y="676"/>
                </a:lnTo>
                <a:lnTo>
                  <a:pt x="675" y="681"/>
                </a:lnTo>
                <a:lnTo>
                  <a:pt x="675" y="681"/>
                </a:lnTo>
                <a:lnTo>
                  <a:pt x="678" y="681"/>
                </a:lnTo>
                <a:lnTo>
                  <a:pt x="680" y="681"/>
                </a:lnTo>
                <a:lnTo>
                  <a:pt x="684" y="680"/>
                </a:lnTo>
                <a:lnTo>
                  <a:pt x="686" y="678"/>
                </a:lnTo>
                <a:lnTo>
                  <a:pt x="691" y="676"/>
                </a:lnTo>
                <a:lnTo>
                  <a:pt x="691" y="676"/>
                </a:lnTo>
                <a:lnTo>
                  <a:pt x="694" y="676"/>
                </a:lnTo>
                <a:lnTo>
                  <a:pt x="696" y="678"/>
                </a:lnTo>
                <a:lnTo>
                  <a:pt x="699" y="679"/>
                </a:lnTo>
                <a:lnTo>
                  <a:pt x="701" y="680"/>
                </a:lnTo>
                <a:lnTo>
                  <a:pt x="701" y="680"/>
                </a:lnTo>
                <a:lnTo>
                  <a:pt x="707" y="680"/>
                </a:lnTo>
                <a:lnTo>
                  <a:pt x="712" y="679"/>
                </a:lnTo>
                <a:lnTo>
                  <a:pt x="712" y="679"/>
                </a:lnTo>
                <a:lnTo>
                  <a:pt x="718" y="670"/>
                </a:lnTo>
                <a:lnTo>
                  <a:pt x="718" y="670"/>
                </a:lnTo>
                <a:lnTo>
                  <a:pt x="722" y="667"/>
                </a:lnTo>
                <a:lnTo>
                  <a:pt x="723" y="665"/>
                </a:lnTo>
                <a:lnTo>
                  <a:pt x="724" y="665"/>
                </a:lnTo>
                <a:lnTo>
                  <a:pt x="724" y="665"/>
                </a:lnTo>
                <a:lnTo>
                  <a:pt x="728" y="667"/>
                </a:lnTo>
                <a:lnTo>
                  <a:pt x="731" y="668"/>
                </a:lnTo>
                <a:lnTo>
                  <a:pt x="734" y="668"/>
                </a:lnTo>
                <a:lnTo>
                  <a:pt x="734" y="668"/>
                </a:lnTo>
                <a:lnTo>
                  <a:pt x="738" y="668"/>
                </a:lnTo>
                <a:lnTo>
                  <a:pt x="742" y="669"/>
                </a:lnTo>
                <a:lnTo>
                  <a:pt x="745" y="670"/>
                </a:lnTo>
                <a:lnTo>
                  <a:pt x="748" y="673"/>
                </a:lnTo>
                <a:lnTo>
                  <a:pt x="748" y="673"/>
                </a:lnTo>
                <a:lnTo>
                  <a:pt x="749" y="675"/>
                </a:lnTo>
                <a:lnTo>
                  <a:pt x="750" y="679"/>
                </a:lnTo>
                <a:lnTo>
                  <a:pt x="751" y="683"/>
                </a:lnTo>
                <a:lnTo>
                  <a:pt x="753" y="684"/>
                </a:lnTo>
                <a:lnTo>
                  <a:pt x="754" y="684"/>
                </a:lnTo>
                <a:lnTo>
                  <a:pt x="754" y="684"/>
                </a:lnTo>
                <a:lnTo>
                  <a:pt x="758" y="684"/>
                </a:lnTo>
                <a:lnTo>
                  <a:pt x="760" y="684"/>
                </a:lnTo>
                <a:lnTo>
                  <a:pt x="763" y="684"/>
                </a:lnTo>
                <a:lnTo>
                  <a:pt x="764" y="686"/>
                </a:lnTo>
                <a:lnTo>
                  <a:pt x="764" y="686"/>
                </a:lnTo>
                <a:lnTo>
                  <a:pt x="766" y="694"/>
                </a:lnTo>
                <a:lnTo>
                  <a:pt x="770" y="697"/>
                </a:lnTo>
                <a:lnTo>
                  <a:pt x="770" y="697"/>
                </a:lnTo>
                <a:lnTo>
                  <a:pt x="771" y="701"/>
                </a:lnTo>
                <a:lnTo>
                  <a:pt x="772" y="705"/>
                </a:lnTo>
                <a:lnTo>
                  <a:pt x="772" y="705"/>
                </a:lnTo>
                <a:lnTo>
                  <a:pt x="772" y="710"/>
                </a:lnTo>
                <a:lnTo>
                  <a:pt x="771" y="711"/>
                </a:lnTo>
                <a:lnTo>
                  <a:pt x="772" y="712"/>
                </a:lnTo>
                <a:lnTo>
                  <a:pt x="772" y="712"/>
                </a:lnTo>
                <a:lnTo>
                  <a:pt x="777" y="715"/>
                </a:lnTo>
                <a:lnTo>
                  <a:pt x="777" y="715"/>
                </a:lnTo>
                <a:lnTo>
                  <a:pt x="787" y="717"/>
                </a:lnTo>
                <a:lnTo>
                  <a:pt x="787" y="717"/>
                </a:lnTo>
                <a:lnTo>
                  <a:pt x="798" y="718"/>
                </a:lnTo>
                <a:lnTo>
                  <a:pt x="807" y="721"/>
                </a:lnTo>
                <a:lnTo>
                  <a:pt x="813" y="722"/>
                </a:lnTo>
                <a:lnTo>
                  <a:pt x="813" y="722"/>
                </a:lnTo>
                <a:lnTo>
                  <a:pt x="827" y="729"/>
                </a:lnTo>
                <a:lnTo>
                  <a:pt x="831" y="733"/>
                </a:lnTo>
                <a:lnTo>
                  <a:pt x="833" y="736"/>
                </a:lnTo>
                <a:lnTo>
                  <a:pt x="833" y="737"/>
                </a:lnTo>
                <a:lnTo>
                  <a:pt x="833" y="737"/>
                </a:lnTo>
                <a:lnTo>
                  <a:pt x="833" y="747"/>
                </a:lnTo>
                <a:lnTo>
                  <a:pt x="833" y="752"/>
                </a:lnTo>
                <a:lnTo>
                  <a:pt x="833" y="754"/>
                </a:lnTo>
                <a:lnTo>
                  <a:pt x="833" y="754"/>
                </a:lnTo>
                <a:lnTo>
                  <a:pt x="828" y="753"/>
                </a:lnTo>
                <a:lnTo>
                  <a:pt x="824" y="750"/>
                </a:lnTo>
                <a:lnTo>
                  <a:pt x="824" y="750"/>
                </a:lnTo>
                <a:lnTo>
                  <a:pt x="822" y="750"/>
                </a:lnTo>
                <a:lnTo>
                  <a:pt x="820" y="750"/>
                </a:lnTo>
                <a:lnTo>
                  <a:pt x="820" y="750"/>
                </a:lnTo>
                <a:lnTo>
                  <a:pt x="818" y="745"/>
                </a:lnTo>
                <a:lnTo>
                  <a:pt x="817" y="743"/>
                </a:lnTo>
                <a:lnTo>
                  <a:pt x="815" y="742"/>
                </a:lnTo>
                <a:lnTo>
                  <a:pt x="815" y="742"/>
                </a:lnTo>
                <a:lnTo>
                  <a:pt x="814" y="743"/>
                </a:lnTo>
                <a:lnTo>
                  <a:pt x="815" y="744"/>
                </a:lnTo>
                <a:lnTo>
                  <a:pt x="815" y="749"/>
                </a:lnTo>
                <a:lnTo>
                  <a:pt x="815" y="749"/>
                </a:lnTo>
                <a:lnTo>
                  <a:pt x="815" y="755"/>
                </a:lnTo>
                <a:lnTo>
                  <a:pt x="814" y="758"/>
                </a:lnTo>
                <a:lnTo>
                  <a:pt x="813" y="759"/>
                </a:lnTo>
                <a:lnTo>
                  <a:pt x="813" y="759"/>
                </a:lnTo>
                <a:lnTo>
                  <a:pt x="812" y="761"/>
                </a:lnTo>
                <a:lnTo>
                  <a:pt x="811" y="766"/>
                </a:lnTo>
                <a:lnTo>
                  <a:pt x="809" y="775"/>
                </a:lnTo>
                <a:lnTo>
                  <a:pt x="809" y="775"/>
                </a:lnTo>
                <a:lnTo>
                  <a:pt x="807" y="780"/>
                </a:lnTo>
                <a:lnTo>
                  <a:pt x="806" y="781"/>
                </a:lnTo>
                <a:lnTo>
                  <a:pt x="804" y="781"/>
                </a:lnTo>
                <a:lnTo>
                  <a:pt x="803" y="780"/>
                </a:lnTo>
                <a:lnTo>
                  <a:pt x="803" y="780"/>
                </a:lnTo>
                <a:lnTo>
                  <a:pt x="802" y="782"/>
                </a:lnTo>
                <a:lnTo>
                  <a:pt x="802" y="782"/>
                </a:lnTo>
                <a:lnTo>
                  <a:pt x="799" y="787"/>
                </a:lnTo>
                <a:lnTo>
                  <a:pt x="798" y="792"/>
                </a:lnTo>
                <a:lnTo>
                  <a:pt x="798" y="792"/>
                </a:lnTo>
                <a:lnTo>
                  <a:pt x="802" y="795"/>
                </a:lnTo>
                <a:lnTo>
                  <a:pt x="804" y="796"/>
                </a:lnTo>
                <a:lnTo>
                  <a:pt x="806" y="797"/>
                </a:lnTo>
                <a:lnTo>
                  <a:pt x="806" y="797"/>
                </a:lnTo>
                <a:lnTo>
                  <a:pt x="809" y="796"/>
                </a:lnTo>
                <a:lnTo>
                  <a:pt x="812" y="793"/>
                </a:lnTo>
                <a:lnTo>
                  <a:pt x="817" y="787"/>
                </a:lnTo>
                <a:lnTo>
                  <a:pt x="817" y="787"/>
                </a:lnTo>
                <a:lnTo>
                  <a:pt x="819" y="787"/>
                </a:lnTo>
                <a:lnTo>
                  <a:pt x="822" y="787"/>
                </a:lnTo>
                <a:lnTo>
                  <a:pt x="828" y="789"/>
                </a:lnTo>
                <a:lnTo>
                  <a:pt x="828" y="789"/>
                </a:lnTo>
                <a:lnTo>
                  <a:pt x="834" y="786"/>
                </a:lnTo>
                <a:lnTo>
                  <a:pt x="840" y="785"/>
                </a:lnTo>
                <a:lnTo>
                  <a:pt x="840" y="785"/>
                </a:lnTo>
                <a:lnTo>
                  <a:pt x="843" y="785"/>
                </a:lnTo>
                <a:lnTo>
                  <a:pt x="843" y="785"/>
                </a:lnTo>
                <a:lnTo>
                  <a:pt x="860" y="776"/>
                </a:lnTo>
                <a:lnTo>
                  <a:pt x="860" y="776"/>
                </a:lnTo>
                <a:lnTo>
                  <a:pt x="852" y="777"/>
                </a:lnTo>
                <a:lnTo>
                  <a:pt x="852" y="777"/>
                </a:lnTo>
                <a:lnTo>
                  <a:pt x="844" y="779"/>
                </a:lnTo>
                <a:lnTo>
                  <a:pt x="841" y="777"/>
                </a:lnTo>
                <a:lnTo>
                  <a:pt x="840" y="776"/>
                </a:lnTo>
                <a:lnTo>
                  <a:pt x="840" y="776"/>
                </a:lnTo>
                <a:lnTo>
                  <a:pt x="841" y="774"/>
                </a:lnTo>
                <a:lnTo>
                  <a:pt x="845" y="770"/>
                </a:lnTo>
                <a:lnTo>
                  <a:pt x="850" y="768"/>
                </a:lnTo>
                <a:lnTo>
                  <a:pt x="852" y="765"/>
                </a:lnTo>
                <a:lnTo>
                  <a:pt x="852" y="765"/>
                </a:lnTo>
                <a:lnTo>
                  <a:pt x="862" y="765"/>
                </a:lnTo>
                <a:lnTo>
                  <a:pt x="867" y="765"/>
                </a:lnTo>
                <a:lnTo>
                  <a:pt x="872" y="765"/>
                </a:lnTo>
                <a:lnTo>
                  <a:pt x="872" y="765"/>
                </a:lnTo>
                <a:lnTo>
                  <a:pt x="878" y="761"/>
                </a:lnTo>
                <a:lnTo>
                  <a:pt x="882" y="760"/>
                </a:lnTo>
                <a:lnTo>
                  <a:pt x="884" y="760"/>
                </a:lnTo>
                <a:lnTo>
                  <a:pt x="884" y="760"/>
                </a:lnTo>
                <a:lnTo>
                  <a:pt x="884" y="760"/>
                </a:lnTo>
                <a:lnTo>
                  <a:pt x="900" y="750"/>
                </a:lnTo>
                <a:lnTo>
                  <a:pt x="908" y="745"/>
                </a:lnTo>
                <a:lnTo>
                  <a:pt x="914" y="744"/>
                </a:lnTo>
                <a:lnTo>
                  <a:pt x="914" y="744"/>
                </a:lnTo>
                <a:lnTo>
                  <a:pt x="932" y="744"/>
                </a:lnTo>
                <a:lnTo>
                  <a:pt x="950" y="743"/>
                </a:lnTo>
                <a:lnTo>
                  <a:pt x="950" y="743"/>
                </a:lnTo>
                <a:lnTo>
                  <a:pt x="953" y="739"/>
                </a:lnTo>
                <a:lnTo>
                  <a:pt x="959" y="732"/>
                </a:lnTo>
                <a:lnTo>
                  <a:pt x="966" y="724"/>
                </a:lnTo>
                <a:lnTo>
                  <a:pt x="968" y="718"/>
                </a:lnTo>
                <a:lnTo>
                  <a:pt x="968" y="718"/>
                </a:lnTo>
                <a:lnTo>
                  <a:pt x="969" y="713"/>
                </a:lnTo>
                <a:lnTo>
                  <a:pt x="973" y="707"/>
                </a:lnTo>
                <a:lnTo>
                  <a:pt x="978" y="702"/>
                </a:lnTo>
                <a:lnTo>
                  <a:pt x="982" y="700"/>
                </a:lnTo>
                <a:lnTo>
                  <a:pt x="982" y="700"/>
                </a:lnTo>
                <a:lnTo>
                  <a:pt x="985" y="699"/>
                </a:lnTo>
                <a:lnTo>
                  <a:pt x="990" y="697"/>
                </a:lnTo>
                <a:lnTo>
                  <a:pt x="1001" y="700"/>
                </a:lnTo>
                <a:lnTo>
                  <a:pt x="1001" y="700"/>
                </a:lnTo>
                <a:lnTo>
                  <a:pt x="1003" y="700"/>
                </a:lnTo>
                <a:lnTo>
                  <a:pt x="1004" y="702"/>
                </a:lnTo>
                <a:lnTo>
                  <a:pt x="1004" y="710"/>
                </a:lnTo>
                <a:lnTo>
                  <a:pt x="1005" y="717"/>
                </a:lnTo>
                <a:lnTo>
                  <a:pt x="1005" y="720"/>
                </a:lnTo>
                <a:lnTo>
                  <a:pt x="1006" y="722"/>
                </a:lnTo>
                <a:lnTo>
                  <a:pt x="1006" y="722"/>
                </a:lnTo>
                <a:lnTo>
                  <a:pt x="1009" y="726"/>
                </a:lnTo>
                <a:lnTo>
                  <a:pt x="1009" y="729"/>
                </a:lnTo>
                <a:lnTo>
                  <a:pt x="1008" y="734"/>
                </a:lnTo>
                <a:lnTo>
                  <a:pt x="1008" y="734"/>
                </a:lnTo>
                <a:lnTo>
                  <a:pt x="1009" y="738"/>
                </a:lnTo>
                <a:lnTo>
                  <a:pt x="1014" y="742"/>
                </a:lnTo>
                <a:lnTo>
                  <a:pt x="1014" y="742"/>
                </a:lnTo>
                <a:lnTo>
                  <a:pt x="1015" y="742"/>
                </a:lnTo>
                <a:lnTo>
                  <a:pt x="1015" y="742"/>
                </a:lnTo>
                <a:lnTo>
                  <a:pt x="1021" y="742"/>
                </a:lnTo>
                <a:lnTo>
                  <a:pt x="1025" y="740"/>
                </a:lnTo>
                <a:lnTo>
                  <a:pt x="1032" y="737"/>
                </a:lnTo>
                <a:lnTo>
                  <a:pt x="1032" y="737"/>
                </a:lnTo>
                <a:lnTo>
                  <a:pt x="1038" y="734"/>
                </a:lnTo>
                <a:lnTo>
                  <a:pt x="1040" y="733"/>
                </a:lnTo>
                <a:lnTo>
                  <a:pt x="1040" y="734"/>
                </a:lnTo>
                <a:lnTo>
                  <a:pt x="1040" y="734"/>
                </a:lnTo>
                <a:lnTo>
                  <a:pt x="1040" y="737"/>
                </a:lnTo>
                <a:lnTo>
                  <a:pt x="1040" y="737"/>
                </a:lnTo>
                <a:lnTo>
                  <a:pt x="1042" y="737"/>
                </a:lnTo>
                <a:lnTo>
                  <a:pt x="1042" y="737"/>
                </a:lnTo>
                <a:lnTo>
                  <a:pt x="1052" y="736"/>
                </a:lnTo>
                <a:lnTo>
                  <a:pt x="1056" y="736"/>
                </a:lnTo>
                <a:lnTo>
                  <a:pt x="1057" y="736"/>
                </a:lnTo>
                <a:lnTo>
                  <a:pt x="1057" y="736"/>
                </a:lnTo>
                <a:lnTo>
                  <a:pt x="1053" y="739"/>
                </a:lnTo>
                <a:lnTo>
                  <a:pt x="1052" y="742"/>
                </a:lnTo>
                <a:lnTo>
                  <a:pt x="1049" y="742"/>
                </a:lnTo>
                <a:lnTo>
                  <a:pt x="1049" y="742"/>
                </a:lnTo>
                <a:lnTo>
                  <a:pt x="1046" y="742"/>
                </a:lnTo>
                <a:lnTo>
                  <a:pt x="1044" y="742"/>
                </a:lnTo>
                <a:lnTo>
                  <a:pt x="1041" y="744"/>
                </a:lnTo>
                <a:lnTo>
                  <a:pt x="1041" y="744"/>
                </a:lnTo>
                <a:lnTo>
                  <a:pt x="1031" y="750"/>
                </a:lnTo>
                <a:lnTo>
                  <a:pt x="1027" y="753"/>
                </a:lnTo>
                <a:lnTo>
                  <a:pt x="1025" y="755"/>
                </a:lnTo>
                <a:lnTo>
                  <a:pt x="1025" y="755"/>
                </a:lnTo>
                <a:lnTo>
                  <a:pt x="1025" y="759"/>
                </a:lnTo>
                <a:lnTo>
                  <a:pt x="1026" y="765"/>
                </a:lnTo>
                <a:lnTo>
                  <a:pt x="1028" y="769"/>
                </a:lnTo>
                <a:lnTo>
                  <a:pt x="1030" y="770"/>
                </a:lnTo>
                <a:lnTo>
                  <a:pt x="1031" y="771"/>
                </a:lnTo>
                <a:lnTo>
                  <a:pt x="1031" y="771"/>
                </a:lnTo>
                <a:lnTo>
                  <a:pt x="1035" y="770"/>
                </a:lnTo>
                <a:lnTo>
                  <a:pt x="1040" y="766"/>
                </a:lnTo>
                <a:lnTo>
                  <a:pt x="1043" y="764"/>
                </a:lnTo>
                <a:lnTo>
                  <a:pt x="1044" y="761"/>
                </a:lnTo>
                <a:lnTo>
                  <a:pt x="1044" y="761"/>
                </a:lnTo>
                <a:lnTo>
                  <a:pt x="1047" y="754"/>
                </a:lnTo>
                <a:lnTo>
                  <a:pt x="1051" y="752"/>
                </a:lnTo>
                <a:lnTo>
                  <a:pt x="1052" y="750"/>
                </a:lnTo>
                <a:lnTo>
                  <a:pt x="1054" y="750"/>
                </a:lnTo>
                <a:lnTo>
                  <a:pt x="1054" y="750"/>
                </a:lnTo>
                <a:lnTo>
                  <a:pt x="1062" y="753"/>
                </a:lnTo>
                <a:lnTo>
                  <a:pt x="1064" y="753"/>
                </a:lnTo>
                <a:lnTo>
                  <a:pt x="1068" y="752"/>
                </a:lnTo>
                <a:lnTo>
                  <a:pt x="1068" y="752"/>
                </a:lnTo>
                <a:lnTo>
                  <a:pt x="1073" y="749"/>
                </a:lnTo>
                <a:lnTo>
                  <a:pt x="1078" y="745"/>
                </a:lnTo>
                <a:lnTo>
                  <a:pt x="1084" y="742"/>
                </a:lnTo>
                <a:lnTo>
                  <a:pt x="1088" y="740"/>
                </a:lnTo>
                <a:lnTo>
                  <a:pt x="1088" y="740"/>
                </a:lnTo>
                <a:lnTo>
                  <a:pt x="1092" y="738"/>
                </a:lnTo>
                <a:lnTo>
                  <a:pt x="1094" y="738"/>
                </a:lnTo>
                <a:lnTo>
                  <a:pt x="1094" y="736"/>
                </a:lnTo>
                <a:lnTo>
                  <a:pt x="1094" y="736"/>
                </a:lnTo>
                <a:lnTo>
                  <a:pt x="1091" y="733"/>
                </a:lnTo>
                <a:lnTo>
                  <a:pt x="1090" y="732"/>
                </a:lnTo>
                <a:lnTo>
                  <a:pt x="1086" y="731"/>
                </a:lnTo>
                <a:lnTo>
                  <a:pt x="1086" y="731"/>
                </a:lnTo>
                <a:lnTo>
                  <a:pt x="1083" y="729"/>
                </a:lnTo>
                <a:lnTo>
                  <a:pt x="1081" y="728"/>
                </a:lnTo>
                <a:lnTo>
                  <a:pt x="1080" y="727"/>
                </a:lnTo>
                <a:lnTo>
                  <a:pt x="1079" y="727"/>
                </a:lnTo>
                <a:lnTo>
                  <a:pt x="1079" y="727"/>
                </a:lnTo>
                <a:lnTo>
                  <a:pt x="1075" y="728"/>
                </a:lnTo>
                <a:lnTo>
                  <a:pt x="1069" y="728"/>
                </a:lnTo>
                <a:lnTo>
                  <a:pt x="1069" y="728"/>
                </a:lnTo>
                <a:lnTo>
                  <a:pt x="1062" y="726"/>
                </a:lnTo>
                <a:lnTo>
                  <a:pt x="1059" y="724"/>
                </a:lnTo>
                <a:lnTo>
                  <a:pt x="1058" y="722"/>
                </a:lnTo>
                <a:lnTo>
                  <a:pt x="1058" y="722"/>
                </a:lnTo>
                <a:lnTo>
                  <a:pt x="1056" y="721"/>
                </a:lnTo>
                <a:lnTo>
                  <a:pt x="1053" y="721"/>
                </a:lnTo>
                <a:lnTo>
                  <a:pt x="1048" y="721"/>
                </a:lnTo>
                <a:lnTo>
                  <a:pt x="1046" y="721"/>
                </a:lnTo>
                <a:lnTo>
                  <a:pt x="1046" y="721"/>
                </a:lnTo>
                <a:lnTo>
                  <a:pt x="1044" y="720"/>
                </a:lnTo>
                <a:lnTo>
                  <a:pt x="1043" y="717"/>
                </a:lnTo>
                <a:lnTo>
                  <a:pt x="1043" y="715"/>
                </a:lnTo>
                <a:lnTo>
                  <a:pt x="1042" y="712"/>
                </a:lnTo>
                <a:lnTo>
                  <a:pt x="1042" y="712"/>
                </a:lnTo>
                <a:lnTo>
                  <a:pt x="1037" y="707"/>
                </a:lnTo>
                <a:lnTo>
                  <a:pt x="1036" y="705"/>
                </a:lnTo>
                <a:lnTo>
                  <a:pt x="1037" y="704"/>
                </a:lnTo>
                <a:lnTo>
                  <a:pt x="1037" y="704"/>
                </a:lnTo>
                <a:lnTo>
                  <a:pt x="1038" y="701"/>
                </a:lnTo>
                <a:lnTo>
                  <a:pt x="1041" y="697"/>
                </a:lnTo>
                <a:lnTo>
                  <a:pt x="1041" y="694"/>
                </a:lnTo>
                <a:lnTo>
                  <a:pt x="1041" y="691"/>
                </a:lnTo>
                <a:lnTo>
                  <a:pt x="1040" y="691"/>
                </a:lnTo>
                <a:lnTo>
                  <a:pt x="1040" y="691"/>
                </a:lnTo>
                <a:lnTo>
                  <a:pt x="1035" y="691"/>
                </a:lnTo>
                <a:lnTo>
                  <a:pt x="1032" y="691"/>
                </a:lnTo>
                <a:lnTo>
                  <a:pt x="1030" y="689"/>
                </a:lnTo>
                <a:lnTo>
                  <a:pt x="1030" y="689"/>
                </a:lnTo>
                <a:lnTo>
                  <a:pt x="1027" y="688"/>
                </a:lnTo>
                <a:lnTo>
                  <a:pt x="1024" y="686"/>
                </a:lnTo>
                <a:lnTo>
                  <a:pt x="1021" y="685"/>
                </a:lnTo>
                <a:lnTo>
                  <a:pt x="1021" y="684"/>
                </a:lnTo>
                <a:lnTo>
                  <a:pt x="1021" y="684"/>
                </a:lnTo>
                <a:lnTo>
                  <a:pt x="1021" y="684"/>
                </a:lnTo>
                <a:lnTo>
                  <a:pt x="1022" y="683"/>
                </a:lnTo>
                <a:lnTo>
                  <a:pt x="1025" y="683"/>
                </a:lnTo>
                <a:lnTo>
                  <a:pt x="1031" y="684"/>
                </a:lnTo>
                <a:lnTo>
                  <a:pt x="1031" y="684"/>
                </a:lnTo>
                <a:lnTo>
                  <a:pt x="1037" y="684"/>
                </a:lnTo>
                <a:lnTo>
                  <a:pt x="1041" y="683"/>
                </a:lnTo>
                <a:lnTo>
                  <a:pt x="1044" y="680"/>
                </a:lnTo>
                <a:lnTo>
                  <a:pt x="1047" y="676"/>
                </a:lnTo>
                <a:lnTo>
                  <a:pt x="1047" y="676"/>
                </a:lnTo>
                <a:lnTo>
                  <a:pt x="1048" y="673"/>
                </a:lnTo>
                <a:lnTo>
                  <a:pt x="1048" y="669"/>
                </a:lnTo>
                <a:lnTo>
                  <a:pt x="1048" y="669"/>
                </a:lnTo>
                <a:lnTo>
                  <a:pt x="1048" y="664"/>
                </a:lnTo>
                <a:lnTo>
                  <a:pt x="1047" y="663"/>
                </a:lnTo>
                <a:lnTo>
                  <a:pt x="1043" y="660"/>
                </a:lnTo>
                <a:lnTo>
                  <a:pt x="1043" y="660"/>
                </a:lnTo>
                <a:lnTo>
                  <a:pt x="1038" y="659"/>
                </a:lnTo>
                <a:lnTo>
                  <a:pt x="1033" y="658"/>
                </a:lnTo>
                <a:lnTo>
                  <a:pt x="1030" y="658"/>
                </a:lnTo>
                <a:lnTo>
                  <a:pt x="1026" y="658"/>
                </a:lnTo>
                <a:lnTo>
                  <a:pt x="1026" y="658"/>
                </a:lnTo>
                <a:lnTo>
                  <a:pt x="1014" y="663"/>
                </a:lnTo>
                <a:lnTo>
                  <a:pt x="1000" y="670"/>
                </a:lnTo>
                <a:lnTo>
                  <a:pt x="1000" y="670"/>
                </a:lnTo>
                <a:lnTo>
                  <a:pt x="991" y="674"/>
                </a:lnTo>
                <a:lnTo>
                  <a:pt x="989" y="676"/>
                </a:lnTo>
                <a:lnTo>
                  <a:pt x="984" y="679"/>
                </a:lnTo>
                <a:lnTo>
                  <a:pt x="984" y="679"/>
                </a:lnTo>
                <a:lnTo>
                  <a:pt x="979" y="685"/>
                </a:lnTo>
                <a:lnTo>
                  <a:pt x="973" y="694"/>
                </a:lnTo>
                <a:lnTo>
                  <a:pt x="967" y="701"/>
                </a:lnTo>
                <a:lnTo>
                  <a:pt x="964" y="704"/>
                </a:lnTo>
                <a:lnTo>
                  <a:pt x="962" y="705"/>
                </a:lnTo>
                <a:lnTo>
                  <a:pt x="962" y="705"/>
                </a:lnTo>
                <a:lnTo>
                  <a:pt x="961" y="705"/>
                </a:lnTo>
                <a:lnTo>
                  <a:pt x="961" y="704"/>
                </a:lnTo>
                <a:lnTo>
                  <a:pt x="962" y="702"/>
                </a:lnTo>
                <a:lnTo>
                  <a:pt x="967" y="695"/>
                </a:lnTo>
                <a:lnTo>
                  <a:pt x="967" y="695"/>
                </a:lnTo>
                <a:lnTo>
                  <a:pt x="974" y="683"/>
                </a:lnTo>
                <a:lnTo>
                  <a:pt x="982" y="672"/>
                </a:lnTo>
                <a:lnTo>
                  <a:pt x="982" y="672"/>
                </a:lnTo>
                <a:lnTo>
                  <a:pt x="989" y="664"/>
                </a:lnTo>
                <a:lnTo>
                  <a:pt x="993" y="660"/>
                </a:lnTo>
                <a:lnTo>
                  <a:pt x="996" y="659"/>
                </a:lnTo>
                <a:lnTo>
                  <a:pt x="996" y="659"/>
                </a:lnTo>
                <a:lnTo>
                  <a:pt x="1003" y="656"/>
                </a:lnTo>
                <a:lnTo>
                  <a:pt x="1008" y="653"/>
                </a:lnTo>
                <a:lnTo>
                  <a:pt x="1008" y="653"/>
                </a:lnTo>
                <a:lnTo>
                  <a:pt x="1014" y="643"/>
                </a:lnTo>
                <a:lnTo>
                  <a:pt x="1019" y="637"/>
                </a:lnTo>
                <a:lnTo>
                  <a:pt x="1022" y="635"/>
                </a:lnTo>
                <a:lnTo>
                  <a:pt x="1022" y="635"/>
                </a:lnTo>
                <a:lnTo>
                  <a:pt x="1030" y="635"/>
                </a:lnTo>
                <a:lnTo>
                  <a:pt x="1040" y="635"/>
                </a:lnTo>
                <a:lnTo>
                  <a:pt x="1060" y="636"/>
                </a:lnTo>
                <a:lnTo>
                  <a:pt x="1060" y="636"/>
                </a:lnTo>
                <a:lnTo>
                  <a:pt x="1088" y="635"/>
                </a:lnTo>
                <a:lnTo>
                  <a:pt x="1104" y="635"/>
                </a:lnTo>
                <a:lnTo>
                  <a:pt x="1112" y="632"/>
                </a:lnTo>
                <a:lnTo>
                  <a:pt x="1112" y="632"/>
                </a:lnTo>
                <a:lnTo>
                  <a:pt x="1116" y="630"/>
                </a:lnTo>
                <a:lnTo>
                  <a:pt x="1118" y="626"/>
                </a:lnTo>
                <a:lnTo>
                  <a:pt x="1122" y="620"/>
                </a:lnTo>
                <a:lnTo>
                  <a:pt x="1122" y="620"/>
                </a:lnTo>
                <a:lnTo>
                  <a:pt x="1124" y="617"/>
                </a:lnTo>
                <a:lnTo>
                  <a:pt x="1127" y="615"/>
                </a:lnTo>
                <a:lnTo>
                  <a:pt x="1129" y="612"/>
                </a:lnTo>
                <a:lnTo>
                  <a:pt x="1132" y="612"/>
                </a:lnTo>
                <a:lnTo>
                  <a:pt x="1132" y="612"/>
                </a:lnTo>
                <a:lnTo>
                  <a:pt x="1138" y="611"/>
                </a:lnTo>
                <a:lnTo>
                  <a:pt x="1145" y="609"/>
                </a:lnTo>
                <a:lnTo>
                  <a:pt x="1145" y="609"/>
                </a:lnTo>
                <a:lnTo>
                  <a:pt x="1154" y="606"/>
                </a:lnTo>
                <a:lnTo>
                  <a:pt x="1159" y="604"/>
                </a:lnTo>
                <a:lnTo>
                  <a:pt x="1161" y="600"/>
                </a:lnTo>
                <a:lnTo>
                  <a:pt x="1161" y="600"/>
                </a:lnTo>
                <a:lnTo>
                  <a:pt x="1163" y="595"/>
                </a:lnTo>
                <a:lnTo>
                  <a:pt x="1163" y="594"/>
                </a:lnTo>
                <a:lnTo>
                  <a:pt x="1161" y="593"/>
                </a:lnTo>
                <a:close/>
                <a:moveTo>
                  <a:pt x="227" y="184"/>
                </a:moveTo>
                <a:lnTo>
                  <a:pt x="227" y="184"/>
                </a:lnTo>
                <a:lnTo>
                  <a:pt x="226" y="186"/>
                </a:lnTo>
                <a:lnTo>
                  <a:pt x="223" y="188"/>
                </a:lnTo>
                <a:lnTo>
                  <a:pt x="221" y="189"/>
                </a:lnTo>
                <a:lnTo>
                  <a:pt x="221" y="189"/>
                </a:lnTo>
                <a:lnTo>
                  <a:pt x="216" y="186"/>
                </a:lnTo>
                <a:lnTo>
                  <a:pt x="215" y="185"/>
                </a:lnTo>
                <a:lnTo>
                  <a:pt x="216" y="183"/>
                </a:lnTo>
                <a:lnTo>
                  <a:pt x="216" y="183"/>
                </a:lnTo>
                <a:lnTo>
                  <a:pt x="221" y="179"/>
                </a:lnTo>
                <a:lnTo>
                  <a:pt x="223" y="178"/>
                </a:lnTo>
                <a:lnTo>
                  <a:pt x="225" y="178"/>
                </a:lnTo>
                <a:lnTo>
                  <a:pt x="225" y="178"/>
                </a:lnTo>
                <a:lnTo>
                  <a:pt x="226" y="181"/>
                </a:lnTo>
                <a:lnTo>
                  <a:pt x="227" y="183"/>
                </a:lnTo>
                <a:lnTo>
                  <a:pt x="227" y="184"/>
                </a:lnTo>
                <a:close/>
                <a:moveTo>
                  <a:pt x="239" y="180"/>
                </a:moveTo>
                <a:lnTo>
                  <a:pt x="239" y="180"/>
                </a:lnTo>
                <a:lnTo>
                  <a:pt x="241" y="174"/>
                </a:lnTo>
                <a:lnTo>
                  <a:pt x="242" y="174"/>
                </a:lnTo>
                <a:lnTo>
                  <a:pt x="244" y="175"/>
                </a:lnTo>
                <a:lnTo>
                  <a:pt x="244" y="175"/>
                </a:lnTo>
                <a:lnTo>
                  <a:pt x="247" y="178"/>
                </a:lnTo>
                <a:lnTo>
                  <a:pt x="248" y="181"/>
                </a:lnTo>
                <a:lnTo>
                  <a:pt x="249" y="185"/>
                </a:lnTo>
                <a:lnTo>
                  <a:pt x="249" y="188"/>
                </a:lnTo>
                <a:lnTo>
                  <a:pt x="249" y="188"/>
                </a:lnTo>
                <a:lnTo>
                  <a:pt x="248" y="191"/>
                </a:lnTo>
                <a:lnTo>
                  <a:pt x="248" y="193"/>
                </a:lnTo>
                <a:lnTo>
                  <a:pt x="245" y="194"/>
                </a:lnTo>
                <a:lnTo>
                  <a:pt x="245" y="194"/>
                </a:lnTo>
                <a:lnTo>
                  <a:pt x="243" y="193"/>
                </a:lnTo>
                <a:lnTo>
                  <a:pt x="241" y="189"/>
                </a:lnTo>
                <a:lnTo>
                  <a:pt x="239" y="184"/>
                </a:lnTo>
                <a:lnTo>
                  <a:pt x="239" y="180"/>
                </a:lnTo>
                <a:close/>
                <a:moveTo>
                  <a:pt x="250" y="397"/>
                </a:moveTo>
                <a:lnTo>
                  <a:pt x="250" y="397"/>
                </a:lnTo>
                <a:lnTo>
                  <a:pt x="247" y="398"/>
                </a:lnTo>
                <a:lnTo>
                  <a:pt x="243" y="398"/>
                </a:lnTo>
                <a:lnTo>
                  <a:pt x="241" y="397"/>
                </a:lnTo>
                <a:lnTo>
                  <a:pt x="242" y="396"/>
                </a:lnTo>
                <a:lnTo>
                  <a:pt x="242" y="395"/>
                </a:lnTo>
                <a:lnTo>
                  <a:pt x="242" y="395"/>
                </a:lnTo>
                <a:lnTo>
                  <a:pt x="250" y="391"/>
                </a:lnTo>
                <a:lnTo>
                  <a:pt x="253" y="390"/>
                </a:lnTo>
                <a:lnTo>
                  <a:pt x="255" y="390"/>
                </a:lnTo>
                <a:lnTo>
                  <a:pt x="255" y="390"/>
                </a:lnTo>
                <a:lnTo>
                  <a:pt x="257" y="391"/>
                </a:lnTo>
                <a:lnTo>
                  <a:pt x="254" y="393"/>
                </a:lnTo>
                <a:lnTo>
                  <a:pt x="250" y="397"/>
                </a:lnTo>
                <a:close/>
                <a:moveTo>
                  <a:pt x="301" y="327"/>
                </a:moveTo>
                <a:lnTo>
                  <a:pt x="301" y="327"/>
                </a:lnTo>
                <a:lnTo>
                  <a:pt x="297" y="328"/>
                </a:lnTo>
                <a:lnTo>
                  <a:pt x="293" y="328"/>
                </a:lnTo>
                <a:lnTo>
                  <a:pt x="286" y="327"/>
                </a:lnTo>
                <a:lnTo>
                  <a:pt x="279" y="324"/>
                </a:lnTo>
                <a:lnTo>
                  <a:pt x="277" y="323"/>
                </a:lnTo>
                <a:lnTo>
                  <a:pt x="277" y="321"/>
                </a:lnTo>
                <a:lnTo>
                  <a:pt x="277" y="321"/>
                </a:lnTo>
                <a:lnTo>
                  <a:pt x="279" y="318"/>
                </a:lnTo>
                <a:lnTo>
                  <a:pt x="281" y="316"/>
                </a:lnTo>
                <a:lnTo>
                  <a:pt x="284" y="316"/>
                </a:lnTo>
                <a:lnTo>
                  <a:pt x="287" y="317"/>
                </a:lnTo>
                <a:lnTo>
                  <a:pt x="287" y="317"/>
                </a:lnTo>
                <a:lnTo>
                  <a:pt x="292" y="319"/>
                </a:lnTo>
                <a:lnTo>
                  <a:pt x="297" y="319"/>
                </a:lnTo>
                <a:lnTo>
                  <a:pt x="297" y="319"/>
                </a:lnTo>
                <a:lnTo>
                  <a:pt x="302" y="318"/>
                </a:lnTo>
                <a:lnTo>
                  <a:pt x="305" y="318"/>
                </a:lnTo>
                <a:lnTo>
                  <a:pt x="306" y="319"/>
                </a:lnTo>
                <a:lnTo>
                  <a:pt x="306" y="319"/>
                </a:lnTo>
                <a:lnTo>
                  <a:pt x="306" y="322"/>
                </a:lnTo>
                <a:lnTo>
                  <a:pt x="305" y="323"/>
                </a:lnTo>
                <a:lnTo>
                  <a:pt x="301" y="327"/>
                </a:lnTo>
                <a:close/>
                <a:moveTo>
                  <a:pt x="317" y="214"/>
                </a:moveTo>
                <a:lnTo>
                  <a:pt x="317" y="214"/>
                </a:lnTo>
                <a:lnTo>
                  <a:pt x="314" y="221"/>
                </a:lnTo>
                <a:lnTo>
                  <a:pt x="312" y="227"/>
                </a:lnTo>
                <a:lnTo>
                  <a:pt x="312" y="227"/>
                </a:lnTo>
                <a:lnTo>
                  <a:pt x="311" y="230"/>
                </a:lnTo>
                <a:lnTo>
                  <a:pt x="309" y="231"/>
                </a:lnTo>
                <a:lnTo>
                  <a:pt x="312" y="232"/>
                </a:lnTo>
                <a:lnTo>
                  <a:pt x="312" y="232"/>
                </a:lnTo>
                <a:lnTo>
                  <a:pt x="314" y="234"/>
                </a:lnTo>
                <a:lnTo>
                  <a:pt x="316" y="238"/>
                </a:lnTo>
                <a:lnTo>
                  <a:pt x="316" y="238"/>
                </a:lnTo>
                <a:lnTo>
                  <a:pt x="317" y="246"/>
                </a:lnTo>
                <a:lnTo>
                  <a:pt x="317" y="247"/>
                </a:lnTo>
                <a:lnTo>
                  <a:pt x="317" y="247"/>
                </a:lnTo>
                <a:lnTo>
                  <a:pt x="317" y="247"/>
                </a:lnTo>
                <a:lnTo>
                  <a:pt x="314" y="242"/>
                </a:lnTo>
                <a:lnTo>
                  <a:pt x="312" y="239"/>
                </a:lnTo>
                <a:lnTo>
                  <a:pt x="311" y="239"/>
                </a:lnTo>
                <a:lnTo>
                  <a:pt x="311" y="239"/>
                </a:lnTo>
                <a:lnTo>
                  <a:pt x="305" y="239"/>
                </a:lnTo>
                <a:lnTo>
                  <a:pt x="302" y="239"/>
                </a:lnTo>
                <a:lnTo>
                  <a:pt x="301" y="238"/>
                </a:lnTo>
                <a:lnTo>
                  <a:pt x="301" y="238"/>
                </a:lnTo>
                <a:lnTo>
                  <a:pt x="300" y="236"/>
                </a:lnTo>
                <a:lnTo>
                  <a:pt x="297" y="236"/>
                </a:lnTo>
                <a:lnTo>
                  <a:pt x="295" y="234"/>
                </a:lnTo>
                <a:lnTo>
                  <a:pt x="292" y="236"/>
                </a:lnTo>
                <a:lnTo>
                  <a:pt x="292" y="236"/>
                </a:lnTo>
                <a:lnTo>
                  <a:pt x="289" y="239"/>
                </a:lnTo>
                <a:lnTo>
                  <a:pt x="289" y="242"/>
                </a:lnTo>
                <a:lnTo>
                  <a:pt x="290" y="243"/>
                </a:lnTo>
                <a:lnTo>
                  <a:pt x="290" y="243"/>
                </a:lnTo>
                <a:lnTo>
                  <a:pt x="292" y="247"/>
                </a:lnTo>
                <a:lnTo>
                  <a:pt x="293" y="249"/>
                </a:lnTo>
                <a:lnTo>
                  <a:pt x="292" y="250"/>
                </a:lnTo>
                <a:lnTo>
                  <a:pt x="292" y="250"/>
                </a:lnTo>
                <a:lnTo>
                  <a:pt x="289" y="254"/>
                </a:lnTo>
                <a:lnTo>
                  <a:pt x="282" y="255"/>
                </a:lnTo>
                <a:lnTo>
                  <a:pt x="282" y="255"/>
                </a:lnTo>
                <a:lnTo>
                  <a:pt x="277" y="258"/>
                </a:lnTo>
                <a:lnTo>
                  <a:pt x="273" y="260"/>
                </a:lnTo>
                <a:lnTo>
                  <a:pt x="268" y="263"/>
                </a:lnTo>
                <a:lnTo>
                  <a:pt x="266" y="263"/>
                </a:lnTo>
                <a:lnTo>
                  <a:pt x="266" y="262"/>
                </a:lnTo>
                <a:lnTo>
                  <a:pt x="266" y="262"/>
                </a:lnTo>
                <a:lnTo>
                  <a:pt x="266" y="260"/>
                </a:lnTo>
                <a:lnTo>
                  <a:pt x="269" y="258"/>
                </a:lnTo>
                <a:lnTo>
                  <a:pt x="274" y="254"/>
                </a:lnTo>
                <a:lnTo>
                  <a:pt x="274" y="254"/>
                </a:lnTo>
                <a:lnTo>
                  <a:pt x="279" y="250"/>
                </a:lnTo>
                <a:lnTo>
                  <a:pt x="281" y="248"/>
                </a:lnTo>
                <a:lnTo>
                  <a:pt x="282" y="246"/>
                </a:lnTo>
                <a:lnTo>
                  <a:pt x="282" y="246"/>
                </a:lnTo>
                <a:lnTo>
                  <a:pt x="282" y="244"/>
                </a:lnTo>
                <a:lnTo>
                  <a:pt x="281" y="243"/>
                </a:lnTo>
                <a:lnTo>
                  <a:pt x="279" y="243"/>
                </a:lnTo>
                <a:lnTo>
                  <a:pt x="276" y="244"/>
                </a:lnTo>
                <a:lnTo>
                  <a:pt x="276" y="244"/>
                </a:lnTo>
                <a:lnTo>
                  <a:pt x="270" y="247"/>
                </a:lnTo>
                <a:lnTo>
                  <a:pt x="265" y="248"/>
                </a:lnTo>
                <a:lnTo>
                  <a:pt x="265" y="248"/>
                </a:lnTo>
                <a:lnTo>
                  <a:pt x="264" y="249"/>
                </a:lnTo>
                <a:lnTo>
                  <a:pt x="261" y="252"/>
                </a:lnTo>
                <a:lnTo>
                  <a:pt x="258" y="257"/>
                </a:lnTo>
                <a:lnTo>
                  <a:pt x="258" y="257"/>
                </a:lnTo>
                <a:lnTo>
                  <a:pt x="255" y="258"/>
                </a:lnTo>
                <a:lnTo>
                  <a:pt x="253" y="258"/>
                </a:lnTo>
                <a:lnTo>
                  <a:pt x="247" y="254"/>
                </a:lnTo>
                <a:lnTo>
                  <a:pt x="247" y="254"/>
                </a:lnTo>
                <a:lnTo>
                  <a:pt x="243" y="252"/>
                </a:lnTo>
                <a:lnTo>
                  <a:pt x="243" y="250"/>
                </a:lnTo>
                <a:lnTo>
                  <a:pt x="244" y="249"/>
                </a:lnTo>
                <a:lnTo>
                  <a:pt x="244" y="249"/>
                </a:lnTo>
                <a:lnTo>
                  <a:pt x="247" y="246"/>
                </a:lnTo>
                <a:lnTo>
                  <a:pt x="247" y="244"/>
                </a:lnTo>
                <a:lnTo>
                  <a:pt x="245" y="242"/>
                </a:lnTo>
                <a:lnTo>
                  <a:pt x="245" y="242"/>
                </a:lnTo>
                <a:lnTo>
                  <a:pt x="245" y="241"/>
                </a:lnTo>
                <a:lnTo>
                  <a:pt x="245" y="241"/>
                </a:lnTo>
                <a:lnTo>
                  <a:pt x="250" y="239"/>
                </a:lnTo>
                <a:lnTo>
                  <a:pt x="250" y="239"/>
                </a:lnTo>
                <a:lnTo>
                  <a:pt x="253" y="238"/>
                </a:lnTo>
                <a:lnTo>
                  <a:pt x="255" y="237"/>
                </a:lnTo>
                <a:lnTo>
                  <a:pt x="255" y="234"/>
                </a:lnTo>
                <a:lnTo>
                  <a:pt x="255" y="233"/>
                </a:lnTo>
                <a:lnTo>
                  <a:pt x="255" y="233"/>
                </a:lnTo>
                <a:lnTo>
                  <a:pt x="253" y="230"/>
                </a:lnTo>
                <a:lnTo>
                  <a:pt x="253" y="228"/>
                </a:lnTo>
                <a:lnTo>
                  <a:pt x="255" y="230"/>
                </a:lnTo>
                <a:lnTo>
                  <a:pt x="255" y="230"/>
                </a:lnTo>
                <a:lnTo>
                  <a:pt x="263" y="232"/>
                </a:lnTo>
                <a:lnTo>
                  <a:pt x="265" y="232"/>
                </a:lnTo>
                <a:lnTo>
                  <a:pt x="268" y="230"/>
                </a:lnTo>
                <a:lnTo>
                  <a:pt x="268" y="230"/>
                </a:lnTo>
                <a:lnTo>
                  <a:pt x="270" y="225"/>
                </a:lnTo>
                <a:lnTo>
                  <a:pt x="270" y="222"/>
                </a:lnTo>
                <a:lnTo>
                  <a:pt x="270" y="221"/>
                </a:lnTo>
                <a:lnTo>
                  <a:pt x="270" y="221"/>
                </a:lnTo>
                <a:lnTo>
                  <a:pt x="265" y="223"/>
                </a:lnTo>
                <a:lnTo>
                  <a:pt x="264" y="223"/>
                </a:lnTo>
                <a:lnTo>
                  <a:pt x="263" y="223"/>
                </a:lnTo>
                <a:lnTo>
                  <a:pt x="263" y="223"/>
                </a:lnTo>
                <a:lnTo>
                  <a:pt x="261" y="220"/>
                </a:lnTo>
                <a:lnTo>
                  <a:pt x="260" y="218"/>
                </a:lnTo>
                <a:lnTo>
                  <a:pt x="257" y="218"/>
                </a:lnTo>
                <a:lnTo>
                  <a:pt x="257" y="218"/>
                </a:lnTo>
                <a:lnTo>
                  <a:pt x="252" y="220"/>
                </a:lnTo>
                <a:lnTo>
                  <a:pt x="249" y="220"/>
                </a:lnTo>
                <a:lnTo>
                  <a:pt x="247" y="218"/>
                </a:lnTo>
                <a:lnTo>
                  <a:pt x="247" y="218"/>
                </a:lnTo>
                <a:lnTo>
                  <a:pt x="243" y="217"/>
                </a:lnTo>
                <a:lnTo>
                  <a:pt x="242" y="218"/>
                </a:lnTo>
                <a:lnTo>
                  <a:pt x="241" y="220"/>
                </a:lnTo>
                <a:lnTo>
                  <a:pt x="241" y="220"/>
                </a:lnTo>
                <a:lnTo>
                  <a:pt x="239" y="223"/>
                </a:lnTo>
                <a:lnTo>
                  <a:pt x="237" y="223"/>
                </a:lnTo>
                <a:lnTo>
                  <a:pt x="234" y="223"/>
                </a:lnTo>
                <a:lnTo>
                  <a:pt x="234" y="223"/>
                </a:lnTo>
                <a:lnTo>
                  <a:pt x="232" y="222"/>
                </a:lnTo>
                <a:lnTo>
                  <a:pt x="231" y="220"/>
                </a:lnTo>
                <a:lnTo>
                  <a:pt x="229" y="217"/>
                </a:lnTo>
                <a:lnTo>
                  <a:pt x="229" y="215"/>
                </a:lnTo>
                <a:lnTo>
                  <a:pt x="229" y="215"/>
                </a:lnTo>
                <a:lnTo>
                  <a:pt x="233" y="214"/>
                </a:lnTo>
                <a:lnTo>
                  <a:pt x="237" y="212"/>
                </a:lnTo>
                <a:lnTo>
                  <a:pt x="241" y="211"/>
                </a:lnTo>
                <a:lnTo>
                  <a:pt x="242" y="209"/>
                </a:lnTo>
                <a:lnTo>
                  <a:pt x="242" y="209"/>
                </a:lnTo>
                <a:lnTo>
                  <a:pt x="244" y="207"/>
                </a:lnTo>
                <a:lnTo>
                  <a:pt x="247" y="207"/>
                </a:lnTo>
                <a:lnTo>
                  <a:pt x="249" y="207"/>
                </a:lnTo>
                <a:lnTo>
                  <a:pt x="253" y="206"/>
                </a:lnTo>
                <a:lnTo>
                  <a:pt x="253" y="206"/>
                </a:lnTo>
                <a:lnTo>
                  <a:pt x="258" y="205"/>
                </a:lnTo>
                <a:lnTo>
                  <a:pt x="265" y="204"/>
                </a:lnTo>
                <a:lnTo>
                  <a:pt x="265" y="204"/>
                </a:lnTo>
                <a:lnTo>
                  <a:pt x="269" y="202"/>
                </a:lnTo>
                <a:lnTo>
                  <a:pt x="271" y="201"/>
                </a:lnTo>
                <a:lnTo>
                  <a:pt x="276" y="196"/>
                </a:lnTo>
                <a:lnTo>
                  <a:pt x="276" y="196"/>
                </a:lnTo>
                <a:lnTo>
                  <a:pt x="281" y="193"/>
                </a:lnTo>
                <a:lnTo>
                  <a:pt x="285" y="191"/>
                </a:lnTo>
                <a:lnTo>
                  <a:pt x="289" y="191"/>
                </a:lnTo>
                <a:lnTo>
                  <a:pt x="289" y="191"/>
                </a:lnTo>
                <a:lnTo>
                  <a:pt x="297" y="194"/>
                </a:lnTo>
                <a:lnTo>
                  <a:pt x="298" y="195"/>
                </a:lnTo>
                <a:lnTo>
                  <a:pt x="298" y="196"/>
                </a:lnTo>
                <a:lnTo>
                  <a:pt x="298" y="196"/>
                </a:lnTo>
                <a:lnTo>
                  <a:pt x="286" y="206"/>
                </a:lnTo>
                <a:lnTo>
                  <a:pt x="286" y="206"/>
                </a:lnTo>
                <a:lnTo>
                  <a:pt x="284" y="210"/>
                </a:lnTo>
                <a:lnTo>
                  <a:pt x="282" y="212"/>
                </a:lnTo>
                <a:lnTo>
                  <a:pt x="284" y="212"/>
                </a:lnTo>
                <a:lnTo>
                  <a:pt x="284" y="212"/>
                </a:lnTo>
                <a:lnTo>
                  <a:pt x="286" y="216"/>
                </a:lnTo>
                <a:lnTo>
                  <a:pt x="287" y="216"/>
                </a:lnTo>
                <a:lnTo>
                  <a:pt x="290" y="216"/>
                </a:lnTo>
                <a:lnTo>
                  <a:pt x="290" y="216"/>
                </a:lnTo>
                <a:lnTo>
                  <a:pt x="293" y="214"/>
                </a:lnTo>
                <a:lnTo>
                  <a:pt x="295" y="212"/>
                </a:lnTo>
                <a:lnTo>
                  <a:pt x="297" y="212"/>
                </a:lnTo>
                <a:lnTo>
                  <a:pt x="297" y="212"/>
                </a:lnTo>
                <a:lnTo>
                  <a:pt x="301" y="216"/>
                </a:lnTo>
                <a:lnTo>
                  <a:pt x="303" y="217"/>
                </a:lnTo>
                <a:lnTo>
                  <a:pt x="307" y="216"/>
                </a:lnTo>
                <a:lnTo>
                  <a:pt x="307" y="216"/>
                </a:lnTo>
                <a:lnTo>
                  <a:pt x="309" y="215"/>
                </a:lnTo>
                <a:lnTo>
                  <a:pt x="311" y="212"/>
                </a:lnTo>
                <a:lnTo>
                  <a:pt x="312" y="210"/>
                </a:lnTo>
                <a:lnTo>
                  <a:pt x="314" y="209"/>
                </a:lnTo>
                <a:lnTo>
                  <a:pt x="314" y="209"/>
                </a:lnTo>
                <a:lnTo>
                  <a:pt x="316" y="209"/>
                </a:lnTo>
                <a:lnTo>
                  <a:pt x="317" y="210"/>
                </a:lnTo>
                <a:lnTo>
                  <a:pt x="318" y="211"/>
                </a:lnTo>
                <a:lnTo>
                  <a:pt x="317" y="214"/>
                </a:lnTo>
                <a:close/>
                <a:moveTo>
                  <a:pt x="386" y="294"/>
                </a:moveTo>
                <a:lnTo>
                  <a:pt x="386" y="294"/>
                </a:lnTo>
                <a:lnTo>
                  <a:pt x="391" y="292"/>
                </a:lnTo>
                <a:lnTo>
                  <a:pt x="392" y="290"/>
                </a:lnTo>
                <a:lnTo>
                  <a:pt x="393" y="287"/>
                </a:lnTo>
                <a:lnTo>
                  <a:pt x="396" y="286"/>
                </a:lnTo>
                <a:lnTo>
                  <a:pt x="396" y="286"/>
                </a:lnTo>
                <a:lnTo>
                  <a:pt x="403" y="284"/>
                </a:lnTo>
                <a:lnTo>
                  <a:pt x="408" y="280"/>
                </a:lnTo>
                <a:lnTo>
                  <a:pt x="408" y="280"/>
                </a:lnTo>
                <a:lnTo>
                  <a:pt x="409" y="280"/>
                </a:lnTo>
                <a:lnTo>
                  <a:pt x="413" y="279"/>
                </a:lnTo>
                <a:lnTo>
                  <a:pt x="415" y="279"/>
                </a:lnTo>
                <a:lnTo>
                  <a:pt x="415" y="280"/>
                </a:lnTo>
                <a:lnTo>
                  <a:pt x="415" y="280"/>
                </a:lnTo>
                <a:lnTo>
                  <a:pt x="415" y="281"/>
                </a:lnTo>
                <a:lnTo>
                  <a:pt x="418" y="281"/>
                </a:lnTo>
                <a:lnTo>
                  <a:pt x="420" y="280"/>
                </a:lnTo>
                <a:lnTo>
                  <a:pt x="420" y="280"/>
                </a:lnTo>
                <a:lnTo>
                  <a:pt x="423" y="285"/>
                </a:lnTo>
                <a:lnTo>
                  <a:pt x="423" y="287"/>
                </a:lnTo>
                <a:lnTo>
                  <a:pt x="422" y="290"/>
                </a:lnTo>
                <a:lnTo>
                  <a:pt x="422" y="290"/>
                </a:lnTo>
                <a:lnTo>
                  <a:pt x="418" y="294"/>
                </a:lnTo>
                <a:lnTo>
                  <a:pt x="415" y="295"/>
                </a:lnTo>
                <a:lnTo>
                  <a:pt x="415" y="294"/>
                </a:lnTo>
                <a:lnTo>
                  <a:pt x="415" y="294"/>
                </a:lnTo>
                <a:lnTo>
                  <a:pt x="417" y="287"/>
                </a:lnTo>
                <a:lnTo>
                  <a:pt x="417" y="285"/>
                </a:lnTo>
                <a:lnTo>
                  <a:pt x="417" y="284"/>
                </a:lnTo>
                <a:lnTo>
                  <a:pt x="415" y="284"/>
                </a:lnTo>
                <a:lnTo>
                  <a:pt x="415" y="284"/>
                </a:lnTo>
                <a:lnTo>
                  <a:pt x="412" y="285"/>
                </a:lnTo>
                <a:lnTo>
                  <a:pt x="408" y="289"/>
                </a:lnTo>
                <a:lnTo>
                  <a:pt x="408" y="289"/>
                </a:lnTo>
                <a:lnTo>
                  <a:pt x="403" y="291"/>
                </a:lnTo>
                <a:lnTo>
                  <a:pt x="396" y="295"/>
                </a:lnTo>
                <a:lnTo>
                  <a:pt x="396" y="295"/>
                </a:lnTo>
                <a:lnTo>
                  <a:pt x="391" y="296"/>
                </a:lnTo>
                <a:lnTo>
                  <a:pt x="388" y="297"/>
                </a:lnTo>
                <a:lnTo>
                  <a:pt x="388" y="297"/>
                </a:lnTo>
                <a:lnTo>
                  <a:pt x="386" y="301"/>
                </a:lnTo>
                <a:lnTo>
                  <a:pt x="385" y="302"/>
                </a:lnTo>
                <a:lnTo>
                  <a:pt x="383" y="302"/>
                </a:lnTo>
                <a:lnTo>
                  <a:pt x="383" y="302"/>
                </a:lnTo>
                <a:lnTo>
                  <a:pt x="381" y="300"/>
                </a:lnTo>
                <a:lnTo>
                  <a:pt x="380" y="298"/>
                </a:lnTo>
                <a:lnTo>
                  <a:pt x="381" y="296"/>
                </a:lnTo>
                <a:lnTo>
                  <a:pt x="386" y="294"/>
                </a:lnTo>
                <a:close/>
                <a:moveTo>
                  <a:pt x="376" y="367"/>
                </a:moveTo>
                <a:lnTo>
                  <a:pt x="376" y="367"/>
                </a:lnTo>
                <a:lnTo>
                  <a:pt x="371" y="369"/>
                </a:lnTo>
                <a:lnTo>
                  <a:pt x="370" y="370"/>
                </a:lnTo>
                <a:lnTo>
                  <a:pt x="369" y="370"/>
                </a:lnTo>
                <a:lnTo>
                  <a:pt x="369" y="370"/>
                </a:lnTo>
                <a:lnTo>
                  <a:pt x="370" y="375"/>
                </a:lnTo>
                <a:lnTo>
                  <a:pt x="370" y="376"/>
                </a:lnTo>
                <a:lnTo>
                  <a:pt x="367" y="377"/>
                </a:lnTo>
                <a:lnTo>
                  <a:pt x="367" y="377"/>
                </a:lnTo>
                <a:lnTo>
                  <a:pt x="356" y="382"/>
                </a:lnTo>
                <a:lnTo>
                  <a:pt x="349" y="385"/>
                </a:lnTo>
                <a:lnTo>
                  <a:pt x="343" y="385"/>
                </a:lnTo>
                <a:lnTo>
                  <a:pt x="343" y="385"/>
                </a:lnTo>
                <a:lnTo>
                  <a:pt x="335" y="382"/>
                </a:lnTo>
                <a:lnTo>
                  <a:pt x="328" y="377"/>
                </a:lnTo>
                <a:lnTo>
                  <a:pt x="328" y="377"/>
                </a:lnTo>
                <a:lnTo>
                  <a:pt x="325" y="375"/>
                </a:lnTo>
                <a:lnTo>
                  <a:pt x="324" y="372"/>
                </a:lnTo>
                <a:lnTo>
                  <a:pt x="324" y="371"/>
                </a:lnTo>
                <a:lnTo>
                  <a:pt x="325" y="370"/>
                </a:lnTo>
                <a:lnTo>
                  <a:pt x="325" y="370"/>
                </a:lnTo>
                <a:lnTo>
                  <a:pt x="328" y="371"/>
                </a:lnTo>
                <a:lnTo>
                  <a:pt x="330" y="371"/>
                </a:lnTo>
                <a:lnTo>
                  <a:pt x="332" y="372"/>
                </a:lnTo>
                <a:lnTo>
                  <a:pt x="333" y="371"/>
                </a:lnTo>
                <a:lnTo>
                  <a:pt x="333" y="371"/>
                </a:lnTo>
                <a:lnTo>
                  <a:pt x="332" y="369"/>
                </a:lnTo>
                <a:lnTo>
                  <a:pt x="333" y="367"/>
                </a:lnTo>
                <a:lnTo>
                  <a:pt x="334" y="367"/>
                </a:lnTo>
                <a:lnTo>
                  <a:pt x="334" y="367"/>
                </a:lnTo>
                <a:lnTo>
                  <a:pt x="339" y="366"/>
                </a:lnTo>
                <a:lnTo>
                  <a:pt x="340" y="365"/>
                </a:lnTo>
                <a:lnTo>
                  <a:pt x="340" y="364"/>
                </a:lnTo>
                <a:lnTo>
                  <a:pt x="340" y="364"/>
                </a:lnTo>
                <a:lnTo>
                  <a:pt x="340" y="360"/>
                </a:lnTo>
                <a:lnTo>
                  <a:pt x="340" y="358"/>
                </a:lnTo>
                <a:lnTo>
                  <a:pt x="340" y="356"/>
                </a:lnTo>
                <a:lnTo>
                  <a:pt x="340" y="356"/>
                </a:lnTo>
                <a:lnTo>
                  <a:pt x="344" y="355"/>
                </a:lnTo>
                <a:lnTo>
                  <a:pt x="345" y="354"/>
                </a:lnTo>
                <a:lnTo>
                  <a:pt x="346" y="354"/>
                </a:lnTo>
                <a:lnTo>
                  <a:pt x="346" y="354"/>
                </a:lnTo>
                <a:lnTo>
                  <a:pt x="350" y="354"/>
                </a:lnTo>
                <a:lnTo>
                  <a:pt x="351" y="353"/>
                </a:lnTo>
                <a:lnTo>
                  <a:pt x="351" y="351"/>
                </a:lnTo>
                <a:lnTo>
                  <a:pt x="351" y="351"/>
                </a:lnTo>
                <a:lnTo>
                  <a:pt x="350" y="346"/>
                </a:lnTo>
                <a:lnTo>
                  <a:pt x="346" y="337"/>
                </a:lnTo>
                <a:lnTo>
                  <a:pt x="346" y="337"/>
                </a:lnTo>
                <a:lnTo>
                  <a:pt x="339" y="329"/>
                </a:lnTo>
                <a:lnTo>
                  <a:pt x="338" y="327"/>
                </a:lnTo>
                <a:lnTo>
                  <a:pt x="338" y="327"/>
                </a:lnTo>
                <a:lnTo>
                  <a:pt x="339" y="326"/>
                </a:lnTo>
                <a:lnTo>
                  <a:pt x="339" y="326"/>
                </a:lnTo>
                <a:lnTo>
                  <a:pt x="345" y="328"/>
                </a:lnTo>
                <a:lnTo>
                  <a:pt x="349" y="330"/>
                </a:lnTo>
                <a:lnTo>
                  <a:pt x="351" y="333"/>
                </a:lnTo>
                <a:lnTo>
                  <a:pt x="351" y="333"/>
                </a:lnTo>
                <a:lnTo>
                  <a:pt x="354" y="339"/>
                </a:lnTo>
                <a:lnTo>
                  <a:pt x="355" y="340"/>
                </a:lnTo>
                <a:lnTo>
                  <a:pt x="357" y="342"/>
                </a:lnTo>
                <a:lnTo>
                  <a:pt x="357" y="342"/>
                </a:lnTo>
                <a:lnTo>
                  <a:pt x="359" y="343"/>
                </a:lnTo>
                <a:lnTo>
                  <a:pt x="360" y="344"/>
                </a:lnTo>
                <a:lnTo>
                  <a:pt x="361" y="346"/>
                </a:lnTo>
                <a:lnTo>
                  <a:pt x="365" y="348"/>
                </a:lnTo>
                <a:lnTo>
                  <a:pt x="365" y="348"/>
                </a:lnTo>
                <a:lnTo>
                  <a:pt x="372" y="348"/>
                </a:lnTo>
                <a:lnTo>
                  <a:pt x="375" y="348"/>
                </a:lnTo>
                <a:lnTo>
                  <a:pt x="376" y="346"/>
                </a:lnTo>
                <a:lnTo>
                  <a:pt x="376" y="346"/>
                </a:lnTo>
                <a:lnTo>
                  <a:pt x="378" y="343"/>
                </a:lnTo>
                <a:lnTo>
                  <a:pt x="381" y="340"/>
                </a:lnTo>
                <a:lnTo>
                  <a:pt x="381" y="340"/>
                </a:lnTo>
                <a:lnTo>
                  <a:pt x="389" y="337"/>
                </a:lnTo>
                <a:lnTo>
                  <a:pt x="397" y="332"/>
                </a:lnTo>
                <a:lnTo>
                  <a:pt x="397" y="332"/>
                </a:lnTo>
                <a:lnTo>
                  <a:pt x="401" y="329"/>
                </a:lnTo>
                <a:lnTo>
                  <a:pt x="406" y="327"/>
                </a:lnTo>
                <a:lnTo>
                  <a:pt x="415" y="326"/>
                </a:lnTo>
                <a:lnTo>
                  <a:pt x="415" y="326"/>
                </a:lnTo>
                <a:lnTo>
                  <a:pt x="425" y="326"/>
                </a:lnTo>
                <a:lnTo>
                  <a:pt x="429" y="327"/>
                </a:lnTo>
                <a:lnTo>
                  <a:pt x="431" y="328"/>
                </a:lnTo>
                <a:lnTo>
                  <a:pt x="431" y="329"/>
                </a:lnTo>
                <a:lnTo>
                  <a:pt x="431" y="329"/>
                </a:lnTo>
                <a:lnTo>
                  <a:pt x="431" y="333"/>
                </a:lnTo>
                <a:lnTo>
                  <a:pt x="431" y="334"/>
                </a:lnTo>
                <a:lnTo>
                  <a:pt x="430" y="334"/>
                </a:lnTo>
                <a:lnTo>
                  <a:pt x="430" y="334"/>
                </a:lnTo>
                <a:lnTo>
                  <a:pt x="428" y="332"/>
                </a:lnTo>
                <a:lnTo>
                  <a:pt x="425" y="330"/>
                </a:lnTo>
                <a:lnTo>
                  <a:pt x="424" y="332"/>
                </a:lnTo>
                <a:lnTo>
                  <a:pt x="424" y="332"/>
                </a:lnTo>
                <a:lnTo>
                  <a:pt x="422" y="335"/>
                </a:lnTo>
                <a:lnTo>
                  <a:pt x="419" y="340"/>
                </a:lnTo>
                <a:lnTo>
                  <a:pt x="419" y="340"/>
                </a:lnTo>
                <a:lnTo>
                  <a:pt x="418" y="344"/>
                </a:lnTo>
                <a:lnTo>
                  <a:pt x="417" y="345"/>
                </a:lnTo>
                <a:lnTo>
                  <a:pt x="414" y="345"/>
                </a:lnTo>
                <a:lnTo>
                  <a:pt x="414" y="345"/>
                </a:lnTo>
                <a:lnTo>
                  <a:pt x="404" y="342"/>
                </a:lnTo>
                <a:lnTo>
                  <a:pt x="401" y="340"/>
                </a:lnTo>
                <a:lnTo>
                  <a:pt x="398" y="340"/>
                </a:lnTo>
                <a:lnTo>
                  <a:pt x="397" y="340"/>
                </a:lnTo>
                <a:lnTo>
                  <a:pt x="397" y="340"/>
                </a:lnTo>
                <a:lnTo>
                  <a:pt x="394" y="344"/>
                </a:lnTo>
                <a:lnTo>
                  <a:pt x="393" y="348"/>
                </a:lnTo>
                <a:lnTo>
                  <a:pt x="392" y="355"/>
                </a:lnTo>
                <a:lnTo>
                  <a:pt x="392" y="355"/>
                </a:lnTo>
                <a:lnTo>
                  <a:pt x="389" y="360"/>
                </a:lnTo>
                <a:lnTo>
                  <a:pt x="388" y="361"/>
                </a:lnTo>
                <a:lnTo>
                  <a:pt x="386" y="362"/>
                </a:lnTo>
                <a:lnTo>
                  <a:pt x="386" y="362"/>
                </a:lnTo>
                <a:lnTo>
                  <a:pt x="378" y="361"/>
                </a:lnTo>
                <a:lnTo>
                  <a:pt x="375" y="361"/>
                </a:lnTo>
                <a:lnTo>
                  <a:pt x="373" y="362"/>
                </a:lnTo>
                <a:lnTo>
                  <a:pt x="373" y="362"/>
                </a:lnTo>
                <a:lnTo>
                  <a:pt x="376" y="366"/>
                </a:lnTo>
                <a:lnTo>
                  <a:pt x="376" y="367"/>
                </a:lnTo>
                <a:lnTo>
                  <a:pt x="376" y="367"/>
                </a:lnTo>
                <a:close/>
                <a:moveTo>
                  <a:pt x="444" y="428"/>
                </a:moveTo>
                <a:lnTo>
                  <a:pt x="444" y="428"/>
                </a:lnTo>
                <a:lnTo>
                  <a:pt x="439" y="429"/>
                </a:lnTo>
                <a:lnTo>
                  <a:pt x="435" y="430"/>
                </a:lnTo>
                <a:lnTo>
                  <a:pt x="433" y="431"/>
                </a:lnTo>
                <a:lnTo>
                  <a:pt x="433" y="431"/>
                </a:lnTo>
                <a:lnTo>
                  <a:pt x="424" y="430"/>
                </a:lnTo>
                <a:lnTo>
                  <a:pt x="420" y="430"/>
                </a:lnTo>
                <a:lnTo>
                  <a:pt x="417" y="433"/>
                </a:lnTo>
                <a:lnTo>
                  <a:pt x="417" y="433"/>
                </a:lnTo>
                <a:lnTo>
                  <a:pt x="413" y="438"/>
                </a:lnTo>
                <a:lnTo>
                  <a:pt x="412" y="440"/>
                </a:lnTo>
                <a:lnTo>
                  <a:pt x="409" y="441"/>
                </a:lnTo>
                <a:lnTo>
                  <a:pt x="409" y="441"/>
                </a:lnTo>
                <a:lnTo>
                  <a:pt x="403" y="441"/>
                </a:lnTo>
                <a:lnTo>
                  <a:pt x="401" y="441"/>
                </a:lnTo>
                <a:lnTo>
                  <a:pt x="399" y="441"/>
                </a:lnTo>
                <a:lnTo>
                  <a:pt x="399" y="441"/>
                </a:lnTo>
                <a:lnTo>
                  <a:pt x="396" y="445"/>
                </a:lnTo>
                <a:lnTo>
                  <a:pt x="393" y="446"/>
                </a:lnTo>
                <a:lnTo>
                  <a:pt x="391" y="446"/>
                </a:lnTo>
                <a:lnTo>
                  <a:pt x="391" y="446"/>
                </a:lnTo>
                <a:lnTo>
                  <a:pt x="387" y="444"/>
                </a:lnTo>
                <a:lnTo>
                  <a:pt x="386" y="441"/>
                </a:lnTo>
                <a:lnTo>
                  <a:pt x="387" y="441"/>
                </a:lnTo>
                <a:lnTo>
                  <a:pt x="387" y="441"/>
                </a:lnTo>
                <a:lnTo>
                  <a:pt x="392" y="440"/>
                </a:lnTo>
                <a:lnTo>
                  <a:pt x="394" y="440"/>
                </a:lnTo>
                <a:lnTo>
                  <a:pt x="396" y="438"/>
                </a:lnTo>
                <a:lnTo>
                  <a:pt x="396" y="438"/>
                </a:lnTo>
                <a:lnTo>
                  <a:pt x="397" y="436"/>
                </a:lnTo>
                <a:lnTo>
                  <a:pt x="398" y="436"/>
                </a:lnTo>
                <a:lnTo>
                  <a:pt x="399" y="436"/>
                </a:lnTo>
                <a:lnTo>
                  <a:pt x="402" y="436"/>
                </a:lnTo>
                <a:lnTo>
                  <a:pt x="402" y="436"/>
                </a:lnTo>
                <a:lnTo>
                  <a:pt x="413" y="427"/>
                </a:lnTo>
                <a:lnTo>
                  <a:pt x="419" y="422"/>
                </a:lnTo>
                <a:lnTo>
                  <a:pt x="422" y="419"/>
                </a:lnTo>
                <a:lnTo>
                  <a:pt x="424" y="419"/>
                </a:lnTo>
                <a:lnTo>
                  <a:pt x="424" y="419"/>
                </a:lnTo>
                <a:lnTo>
                  <a:pt x="426" y="420"/>
                </a:lnTo>
                <a:lnTo>
                  <a:pt x="429" y="422"/>
                </a:lnTo>
                <a:lnTo>
                  <a:pt x="431" y="423"/>
                </a:lnTo>
                <a:lnTo>
                  <a:pt x="434" y="424"/>
                </a:lnTo>
                <a:lnTo>
                  <a:pt x="434" y="424"/>
                </a:lnTo>
                <a:lnTo>
                  <a:pt x="442" y="423"/>
                </a:lnTo>
                <a:lnTo>
                  <a:pt x="447" y="423"/>
                </a:lnTo>
                <a:lnTo>
                  <a:pt x="450" y="424"/>
                </a:lnTo>
                <a:lnTo>
                  <a:pt x="450" y="424"/>
                </a:lnTo>
                <a:lnTo>
                  <a:pt x="451" y="427"/>
                </a:lnTo>
                <a:lnTo>
                  <a:pt x="450" y="427"/>
                </a:lnTo>
                <a:lnTo>
                  <a:pt x="444" y="428"/>
                </a:lnTo>
                <a:close/>
                <a:moveTo>
                  <a:pt x="433" y="306"/>
                </a:moveTo>
                <a:lnTo>
                  <a:pt x="433" y="306"/>
                </a:lnTo>
                <a:lnTo>
                  <a:pt x="433" y="305"/>
                </a:lnTo>
                <a:lnTo>
                  <a:pt x="434" y="305"/>
                </a:lnTo>
                <a:lnTo>
                  <a:pt x="436" y="305"/>
                </a:lnTo>
                <a:lnTo>
                  <a:pt x="439" y="306"/>
                </a:lnTo>
                <a:lnTo>
                  <a:pt x="442" y="307"/>
                </a:lnTo>
                <a:lnTo>
                  <a:pt x="442" y="307"/>
                </a:lnTo>
                <a:lnTo>
                  <a:pt x="444" y="307"/>
                </a:lnTo>
                <a:lnTo>
                  <a:pt x="444" y="307"/>
                </a:lnTo>
                <a:lnTo>
                  <a:pt x="441" y="310"/>
                </a:lnTo>
                <a:lnTo>
                  <a:pt x="439" y="312"/>
                </a:lnTo>
                <a:lnTo>
                  <a:pt x="435" y="312"/>
                </a:lnTo>
                <a:lnTo>
                  <a:pt x="435" y="312"/>
                </a:lnTo>
                <a:lnTo>
                  <a:pt x="434" y="312"/>
                </a:lnTo>
                <a:lnTo>
                  <a:pt x="433" y="310"/>
                </a:lnTo>
                <a:lnTo>
                  <a:pt x="434" y="308"/>
                </a:lnTo>
                <a:lnTo>
                  <a:pt x="433" y="306"/>
                </a:lnTo>
                <a:close/>
                <a:moveTo>
                  <a:pt x="444" y="324"/>
                </a:moveTo>
                <a:lnTo>
                  <a:pt x="444" y="324"/>
                </a:lnTo>
                <a:lnTo>
                  <a:pt x="442" y="324"/>
                </a:lnTo>
                <a:lnTo>
                  <a:pt x="442" y="324"/>
                </a:lnTo>
                <a:lnTo>
                  <a:pt x="445" y="322"/>
                </a:lnTo>
                <a:lnTo>
                  <a:pt x="447" y="318"/>
                </a:lnTo>
                <a:lnTo>
                  <a:pt x="449" y="316"/>
                </a:lnTo>
                <a:lnTo>
                  <a:pt x="449" y="316"/>
                </a:lnTo>
                <a:lnTo>
                  <a:pt x="450" y="312"/>
                </a:lnTo>
                <a:lnTo>
                  <a:pt x="452" y="311"/>
                </a:lnTo>
                <a:lnTo>
                  <a:pt x="452" y="311"/>
                </a:lnTo>
                <a:lnTo>
                  <a:pt x="454" y="312"/>
                </a:lnTo>
                <a:lnTo>
                  <a:pt x="454" y="313"/>
                </a:lnTo>
                <a:lnTo>
                  <a:pt x="451" y="317"/>
                </a:lnTo>
                <a:lnTo>
                  <a:pt x="447" y="322"/>
                </a:lnTo>
                <a:lnTo>
                  <a:pt x="444" y="324"/>
                </a:lnTo>
                <a:close/>
                <a:moveTo>
                  <a:pt x="467" y="287"/>
                </a:moveTo>
                <a:lnTo>
                  <a:pt x="467" y="287"/>
                </a:lnTo>
                <a:lnTo>
                  <a:pt x="463" y="290"/>
                </a:lnTo>
                <a:lnTo>
                  <a:pt x="461" y="291"/>
                </a:lnTo>
                <a:lnTo>
                  <a:pt x="461" y="294"/>
                </a:lnTo>
                <a:lnTo>
                  <a:pt x="461" y="294"/>
                </a:lnTo>
                <a:lnTo>
                  <a:pt x="460" y="298"/>
                </a:lnTo>
                <a:lnTo>
                  <a:pt x="460" y="301"/>
                </a:lnTo>
                <a:lnTo>
                  <a:pt x="460" y="302"/>
                </a:lnTo>
                <a:lnTo>
                  <a:pt x="460" y="302"/>
                </a:lnTo>
                <a:lnTo>
                  <a:pt x="457" y="305"/>
                </a:lnTo>
                <a:lnTo>
                  <a:pt x="456" y="305"/>
                </a:lnTo>
                <a:lnTo>
                  <a:pt x="456" y="302"/>
                </a:lnTo>
                <a:lnTo>
                  <a:pt x="456" y="302"/>
                </a:lnTo>
                <a:lnTo>
                  <a:pt x="455" y="301"/>
                </a:lnTo>
                <a:lnTo>
                  <a:pt x="455" y="300"/>
                </a:lnTo>
                <a:lnTo>
                  <a:pt x="455" y="297"/>
                </a:lnTo>
                <a:lnTo>
                  <a:pt x="455" y="296"/>
                </a:lnTo>
                <a:lnTo>
                  <a:pt x="455" y="296"/>
                </a:lnTo>
                <a:lnTo>
                  <a:pt x="456" y="291"/>
                </a:lnTo>
                <a:lnTo>
                  <a:pt x="456" y="290"/>
                </a:lnTo>
                <a:lnTo>
                  <a:pt x="455" y="290"/>
                </a:lnTo>
                <a:lnTo>
                  <a:pt x="455" y="290"/>
                </a:lnTo>
                <a:lnTo>
                  <a:pt x="450" y="294"/>
                </a:lnTo>
                <a:lnTo>
                  <a:pt x="447" y="295"/>
                </a:lnTo>
                <a:lnTo>
                  <a:pt x="445" y="295"/>
                </a:lnTo>
                <a:lnTo>
                  <a:pt x="445" y="295"/>
                </a:lnTo>
                <a:lnTo>
                  <a:pt x="442" y="290"/>
                </a:lnTo>
                <a:lnTo>
                  <a:pt x="442" y="289"/>
                </a:lnTo>
                <a:lnTo>
                  <a:pt x="441" y="287"/>
                </a:lnTo>
                <a:lnTo>
                  <a:pt x="441" y="287"/>
                </a:lnTo>
                <a:lnTo>
                  <a:pt x="438" y="289"/>
                </a:lnTo>
                <a:lnTo>
                  <a:pt x="434" y="289"/>
                </a:lnTo>
                <a:lnTo>
                  <a:pt x="434" y="289"/>
                </a:lnTo>
                <a:lnTo>
                  <a:pt x="431" y="287"/>
                </a:lnTo>
                <a:lnTo>
                  <a:pt x="429" y="285"/>
                </a:lnTo>
                <a:lnTo>
                  <a:pt x="426" y="281"/>
                </a:lnTo>
                <a:lnTo>
                  <a:pt x="426" y="279"/>
                </a:lnTo>
                <a:lnTo>
                  <a:pt x="426" y="279"/>
                </a:lnTo>
                <a:lnTo>
                  <a:pt x="429" y="279"/>
                </a:lnTo>
                <a:lnTo>
                  <a:pt x="433" y="278"/>
                </a:lnTo>
                <a:lnTo>
                  <a:pt x="438" y="278"/>
                </a:lnTo>
                <a:lnTo>
                  <a:pt x="438" y="278"/>
                </a:lnTo>
                <a:lnTo>
                  <a:pt x="440" y="279"/>
                </a:lnTo>
                <a:lnTo>
                  <a:pt x="441" y="281"/>
                </a:lnTo>
                <a:lnTo>
                  <a:pt x="442" y="284"/>
                </a:lnTo>
                <a:lnTo>
                  <a:pt x="444" y="285"/>
                </a:lnTo>
                <a:lnTo>
                  <a:pt x="444" y="285"/>
                </a:lnTo>
                <a:lnTo>
                  <a:pt x="445" y="286"/>
                </a:lnTo>
                <a:lnTo>
                  <a:pt x="445" y="286"/>
                </a:lnTo>
                <a:lnTo>
                  <a:pt x="445" y="287"/>
                </a:lnTo>
                <a:lnTo>
                  <a:pt x="446" y="287"/>
                </a:lnTo>
                <a:lnTo>
                  <a:pt x="446" y="287"/>
                </a:lnTo>
                <a:lnTo>
                  <a:pt x="447" y="287"/>
                </a:lnTo>
                <a:lnTo>
                  <a:pt x="449" y="285"/>
                </a:lnTo>
                <a:lnTo>
                  <a:pt x="450" y="284"/>
                </a:lnTo>
                <a:lnTo>
                  <a:pt x="451" y="282"/>
                </a:lnTo>
                <a:lnTo>
                  <a:pt x="451" y="282"/>
                </a:lnTo>
                <a:lnTo>
                  <a:pt x="454" y="282"/>
                </a:lnTo>
                <a:lnTo>
                  <a:pt x="455" y="284"/>
                </a:lnTo>
                <a:lnTo>
                  <a:pt x="456" y="285"/>
                </a:lnTo>
                <a:lnTo>
                  <a:pt x="458" y="286"/>
                </a:lnTo>
                <a:lnTo>
                  <a:pt x="458" y="286"/>
                </a:lnTo>
                <a:lnTo>
                  <a:pt x="465" y="286"/>
                </a:lnTo>
                <a:lnTo>
                  <a:pt x="467" y="287"/>
                </a:lnTo>
                <a:lnTo>
                  <a:pt x="467" y="287"/>
                </a:lnTo>
                <a:lnTo>
                  <a:pt x="467" y="287"/>
                </a:lnTo>
                <a:close/>
                <a:moveTo>
                  <a:pt x="605" y="455"/>
                </a:moveTo>
                <a:lnTo>
                  <a:pt x="605" y="455"/>
                </a:lnTo>
                <a:lnTo>
                  <a:pt x="606" y="455"/>
                </a:lnTo>
                <a:lnTo>
                  <a:pt x="606" y="456"/>
                </a:lnTo>
                <a:lnTo>
                  <a:pt x="602" y="459"/>
                </a:lnTo>
                <a:lnTo>
                  <a:pt x="602" y="459"/>
                </a:lnTo>
                <a:lnTo>
                  <a:pt x="602" y="460"/>
                </a:lnTo>
                <a:lnTo>
                  <a:pt x="602" y="461"/>
                </a:lnTo>
                <a:lnTo>
                  <a:pt x="601" y="461"/>
                </a:lnTo>
                <a:lnTo>
                  <a:pt x="600" y="461"/>
                </a:lnTo>
                <a:lnTo>
                  <a:pt x="600" y="461"/>
                </a:lnTo>
                <a:lnTo>
                  <a:pt x="598" y="461"/>
                </a:lnTo>
                <a:lnTo>
                  <a:pt x="596" y="460"/>
                </a:lnTo>
                <a:lnTo>
                  <a:pt x="598" y="459"/>
                </a:lnTo>
                <a:lnTo>
                  <a:pt x="598" y="459"/>
                </a:lnTo>
                <a:lnTo>
                  <a:pt x="599" y="459"/>
                </a:lnTo>
                <a:lnTo>
                  <a:pt x="598" y="457"/>
                </a:lnTo>
                <a:lnTo>
                  <a:pt x="596" y="455"/>
                </a:lnTo>
                <a:lnTo>
                  <a:pt x="596" y="455"/>
                </a:lnTo>
                <a:lnTo>
                  <a:pt x="596" y="454"/>
                </a:lnTo>
                <a:lnTo>
                  <a:pt x="599" y="455"/>
                </a:lnTo>
                <a:lnTo>
                  <a:pt x="601" y="455"/>
                </a:lnTo>
                <a:lnTo>
                  <a:pt x="605" y="455"/>
                </a:lnTo>
                <a:close/>
                <a:moveTo>
                  <a:pt x="598" y="354"/>
                </a:moveTo>
                <a:lnTo>
                  <a:pt x="598" y="354"/>
                </a:lnTo>
                <a:lnTo>
                  <a:pt x="598" y="355"/>
                </a:lnTo>
                <a:lnTo>
                  <a:pt x="598" y="356"/>
                </a:lnTo>
                <a:lnTo>
                  <a:pt x="596" y="359"/>
                </a:lnTo>
                <a:lnTo>
                  <a:pt x="594" y="361"/>
                </a:lnTo>
                <a:lnTo>
                  <a:pt x="594" y="361"/>
                </a:lnTo>
                <a:lnTo>
                  <a:pt x="593" y="360"/>
                </a:lnTo>
                <a:lnTo>
                  <a:pt x="593" y="360"/>
                </a:lnTo>
                <a:lnTo>
                  <a:pt x="591" y="356"/>
                </a:lnTo>
                <a:lnTo>
                  <a:pt x="591" y="351"/>
                </a:lnTo>
                <a:lnTo>
                  <a:pt x="591" y="351"/>
                </a:lnTo>
                <a:lnTo>
                  <a:pt x="591" y="350"/>
                </a:lnTo>
                <a:lnTo>
                  <a:pt x="594" y="350"/>
                </a:lnTo>
                <a:lnTo>
                  <a:pt x="598" y="354"/>
                </a:lnTo>
                <a:close/>
                <a:moveTo>
                  <a:pt x="590" y="327"/>
                </a:moveTo>
                <a:lnTo>
                  <a:pt x="590" y="327"/>
                </a:lnTo>
                <a:lnTo>
                  <a:pt x="593" y="329"/>
                </a:lnTo>
                <a:lnTo>
                  <a:pt x="595" y="329"/>
                </a:lnTo>
                <a:lnTo>
                  <a:pt x="596" y="330"/>
                </a:lnTo>
                <a:lnTo>
                  <a:pt x="596" y="332"/>
                </a:lnTo>
                <a:lnTo>
                  <a:pt x="596" y="332"/>
                </a:lnTo>
                <a:lnTo>
                  <a:pt x="595" y="337"/>
                </a:lnTo>
                <a:lnTo>
                  <a:pt x="594" y="339"/>
                </a:lnTo>
                <a:lnTo>
                  <a:pt x="591" y="339"/>
                </a:lnTo>
                <a:lnTo>
                  <a:pt x="591" y="339"/>
                </a:lnTo>
                <a:lnTo>
                  <a:pt x="588" y="338"/>
                </a:lnTo>
                <a:lnTo>
                  <a:pt x="584" y="335"/>
                </a:lnTo>
                <a:lnTo>
                  <a:pt x="582" y="333"/>
                </a:lnTo>
                <a:lnTo>
                  <a:pt x="582" y="332"/>
                </a:lnTo>
                <a:lnTo>
                  <a:pt x="582" y="330"/>
                </a:lnTo>
                <a:lnTo>
                  <a:pt x="582" y="330"/>
                </a:lnTo>
                <a:lnTo>
                  <a:pt x="585" y="327"/>
                </a:lnTo>
                <a:lnTo>
                  <a:pt x="588" y="326"/>
                </a:lnTo>
                <a:lnTo>
                  <a:pt x="590" y="327"/>
                </a:lnTo>
                <a:close/>
                <a:moveTo>
                  <a:pt x="531" y="226"/>
                </a:moveTo>
                <a:lnTo>
                  <a:pt x="531" y="226"/>
                </a:lnTo>
                <a:lnTo>
                  <a:pt x="536" y="223"/>
                </a:lnTo>
                <a:lnTo>
                  <a:pt x="537" y="223"/>
                </a:lnTo>
                <a:lnTo>
                  <a:pt x="540" y="225"/>
                </a:lnTo>
                <a:lnTo>
                  <a:pt x="540" y="225"/>
                </a:lnTo>
                <a:lnTo>
                  <a:pt x="542" y="227"/>
                </a:lnTo>
                <a:lnTo>
                  <a:pt x="545" y="230"/>
                </a:lnTo>
                <a:lnTo>
                  <a:pt x="548" y="231"/>
                </a:lnTo>
                <a:lnTo>
                  <a:pt x="551" y="231"/>
                </a:lnTo>
                <a:lnTo>
                  <a:pt x="551" y="231"/>
                </a:lnTo>
                <a:lnTo>
                  <a:pt x="552" y="226"/>
                </a:lnTo>
                <a:lnTo>
                  <a:pt x="556" y="221"/>
                </a:lnTo>
                <a:lnTo>
                  <a:pt x="556" y="221"/>
                </a:lnTo>
                <a:lnTo>
                  <a:pt x="559" y="217"/>
                </a:lnTo>
                <a:lnTo>
                  <a:pt x="561" y="217"/>
                </a:lnTo>
                <a:lnTo>
                  <a:pt x="561" y="218"/>
                </a:lnTo>
                <a:lnTo>
                  <a:pt x="561" y="218"/>
                </a:lnTo>
                <a:lnTo>
                  <a:pt x="561" y="223"/>
                </a:lnTo>
                <a:lnTo>
                  <a:pt x="561" y="225"/>
                </a:lnTo>
                <a:lnTo>
                  <a:pt x="562" y="225"/>
                </a:lnTo>
                <a:lnTo>
                  <a:pt x="562" y="225"/>
                </a:lnTo>
                <a:lnTo>
                  <a:pt x="564" y="223"/>
                </a:lnTo>
                <a:lnTo>
                  <a:pt x="566" y="223"/>
                </a:lnTo>
                <a:lnTo>
                  <a:pt x="566" y="225"/>
                </a:lnTo>
                <a:lnTo>
                  <a:pt x="566" y="225"/>
                </a:lnTo>
                <a:lnTo>
                  <a:pt x="566" y="227"/>
                </a:lnTo>
                <a:lnTo>
                  <a:pt x="566" y="228"/>
                </a:lnTo>
                <a:lnTo>
                  <a:pt x="567" y="228"/>
                </a:lnTo>
                <a:lnTo>
                  <a:pt x="567" y="228"/>
                </a:lnTo>
                <a:lnTo>
                  <a:pt x="572" y="227"/>
                </a:lnTo>
                <a:lnTo>
                  <a:pt x="574" y="226"/>
                </a:lnTo>
                <a:lnTo>
                  <a:pt x="574" y="226"/>
                </a:lnTo>
                <a:lnTo>
                  <a:pt x="577" y="221"/>
                </a:lnTo>
                <a:lnTo>
                  <a:pt x="578" y="218"/>
                </a:lnTo>
                <a:lnTo>
                  <a:pt x="578" y="217"/>
                </a:lnTo>
                <a:lnTo>
                  <a:pt x="579" y="217"/>
                </a:lnTo>
                <a:lnTo>
                  <a:pt x="579" y="217"/>
                </a:lnTo>
                <a:lnTo>
                  <a:pt x="583" y="220"/>
                </a:lnTo>
                <a:lnTo>
                  <a:pt x="585" y="221"/>
                </a:lnTo>
                <a:lnTo>
                  <a:pt x="585" y="223"/>
                </a:lnTo>
                <a:lnTo>
                  <a:pt x="585" y="223"/>
                </a:lnTo>
                <a:lnTo>
                  <a:pt x="585" y="226"/>
                </a:lnTo>
                <a:lnTo>
                  <a:pt x="588" y="227"/>
                </a:lnTo>
                <a:lnTo>
                  <a:pt x="589" y="228"/>
                </a:lnTo>
                <a:lnTo>
                  <a:pt x="589" y="230"/>
                </a:lnTo>
                <a:lnTo>
                  <a:pt x="589" y="230"/>
                </a:lnTo>
                <a:lnTo>
                  <a:pt x="588" y="233"/>
                </a:lnTo>
                <a:lnTo>
                  <a:pt x="586" y="234"/>
                </a:lnTo>
                <a:lnTo>
                  <a:pt x="585" y="233"/>
                </a:lnTo>
                <a:lnTo>
                  <a:pt x="585" y="233"/>
                </a:lnTo>
                <a:lnTo>
                  <a:pt x="583" y="227"/>
                </a:lnTo>
                <a:lnTo>
                  <a:pt x="582" y="226"/>
                </a:lnTo>
                <a:lnTo>
                  <a:pt x="580" y="225"/>
                </a:lnTo>
                <a:lnTo>
                  <a:pt x="580" y="225"/>
                </a:lnTo>
                <a:lnTo>
                  <a:pt x="579" y="228"/>
                </a:lnTo>
                <a:lnTo>
                  <a:pt x="577" y="232"/>
                </a:lnTo>
                <a:lnTo>
                  <a:pt x="577" y="232"/>
                </a:lnTo>
                <a:lnTo>
                  <a:pt x="574" y="234"/>
                </a:lnTo>
                <a:lnTo>
                  <a:pt x="572" y="234"/>
                </a:lnTo>
                <a:lnTo>
                  <a:pt x="572" y="234"/>
                </a:lnTo>
                <a:lnTo>
                  <a:pt x="569" y="233"/>
                </a:lnTo>
                <a:lnTo>
                  <a:pt x="568" y="233"/>
                </a:lnTo>
                <a:lnTo>
                  <a:pt x="566" y="233"/>
                </a:lnTo>
                <a:lnTo>
                  <a:pt x="566" y="233"/>
                </a:lnTo>
                <a:lnTo>
                  <a:pt x="563" y="234"/>
                </a:lnTo>
                <a:lnTo>
                  <a:pt x="561" y="236"/>
                </a:lnTo>
                <a:lnTo>
                  <a:pt x="559" y="236"/>
                </a:lnTo>
                <a:lnTo>
                  <a:pt x="559" y="236"/>
                </a:lnTo>
                <a:lnTo>
                  <a:pt x="558" y="233"/>
                </a:lnTo>
                <a:lnTo>
                  <a:pt x="557" y="232"/>
                </a:lnTo>
                <a:lnTo>
                  <a:pt x="557" y="231"/>
                </a:lnTo>
                <a:lnTo>
                  <a:pt x="556" y="231"/>
                </a:lnTo>
                <a:lnTo>
                  <a:pt x="556" y="231"/>
                </a:lnTo>
                <a:lnTo>
                  <a:pt x="552" y="234"/>
                </a:lnTo>
                <a:lnTo>
                  <a:pt x="548" y="236"/>
                </a:lnTo>
                <a:lnTo>
                  <a:pt x="548" y="236"/>
                </a:lnTo>
                <a:lnTo>
                  <a:pt x="547" y="237"/>
                </a:lnTo>
                <a:lnTo>
                  <a:pt x="545" y="238"/>
                </a:lnTo>
                <a:lnTo>
                  <a:pt x="543" y="238"/>
                </a:lnTo>
                <a:lnTo>
                  <a:pt x="543" y="238"/>
                </a:lnTo>
                <a:lnTo>
                  <a:pt x="542" y="237"/>
                </a:lnTo>
                <a:lnTo>
                  <a:pt x="542" y="234"/>
                </a:lnTo>
                <a:lnTo>
                  <a:pt x="541" y="233"/>
                </a:lnTo>
                <a:lnTo>
                  <a:pt x="540" y="232"/>
                </a:lnTo>
                <a:lnTo>
                  <a:pt x="540" y="232"/>
                </a:lnTo>
                <a:lnTo>
                  <a:pt x="532" y="228"/>
                </a:lnTo>
                <a:lnTo>
                  <a:pt x="531" y="227"/>
                </a:lnTo>
                <a:lnTo>
                  <a:pt x="531" y="226"/>
                </a:lnTo>
                <a:close/>
                <a:moveTo>
                  <a:pt x="537" y="330"/>
                </a:moveTo>
                <a:lnTo>
                  <a:pt x="537" y="330"/>
                </a:lnTo>
                <a:lnTo>
                  <a:pt x="535" y="332"/>
                </a:lnTo>
                <a:lnTo>
                  <a:pt x="532" y="333"/>
                </a:lnTo>
                <a:lnTo>
                  <a:pt x="531" y="332"/>
                </a:lnTo>
                <a:lnTo>
                  <a:pt x="531" y="332"/>
                </a:lnTo>
                <a:lnTo>
                  <a:pt x="531" y="330"/>
                </a:lnTo>
                <a:lnTo>
                  <a:pt x="531" y="329"/>
                </a:lnTo>
                <a:lnTo>
                  <a:pt x="531" y="327"/>
                </a:lnTo>
                <a:lnTo>
                  <a:pt x="530" y="324"/>
                </a:lnTo>
                <a:lnTo>
                  <a:pt x="530" y="324"/>
                </a:lnTo>
                <a:lnTo>
                  <a:pt x="526" y="318"/>
                </a:lnTo>
                <a:lnTo>
                  <a:pt x="526" y="316"/>
                </a:lnTo>
                <a:lnTo>
                  <a:pt x="526" y="314"/>
                </a:lnTo>
                <a:lnTo>
                  <a:pt x="526" y="314"/>
                </a:lnTo>
                <a:lnTo>
                  <a:pt x="530" y="312"/>
                </a:lnTo>
                <a:lnTo>
                  <a:pt x="534" y="310"/>
                </a:lnTo>
                <a:lnTo>
                  <a:pt x="534" y="310"/>
                </a:lnTo>
                <a:lnTo>
                  <a:pt x="540" y="306"/>
                </a:lnTo>
                <a:lnTo>
                  <a:pt x="543" y="305"/>
                </a:lnTo>
                <a:lnTo>
                  <a:pt x="545" y="305"/>
                </a:lnTo>
                <a:lnTo>
                  <a:pt x="545" y="305"/>
                </a:lnTo>
                <a:lnTo>
                  <a:pt x="541" y="310"/>
                </a:lnTo>
                <a:lnTo>
                  <a:pt x="541" y="313"/>
                </a:lnTo>
                <a:lnTo>
                  <a:pt x="541" y="314"/>
                </a:lnTo>
                <a:lnTo>
                  <a:pt x="541" y="314"/>
                </a:lnTo>
                <a:lnTo>
                  <a:pt x="545" y="316"/>
                </a:lnTo>
                <a:lnTo>
                  <a:pt x="545" y="316"/>
                </a:lnTo>
                <a:lnTo>
                  <a:pt x="545" y="318"/>
                </a:lnTo>
                <a:lnTo>
                  <a:pt x="545" y="318"/>
                </a:lnTo>
                <a:lnTo>
                  <a:pt x="541" y="324"/>
                </a:lnTo>
                <a:lnTo>
                  <a:pt x="537" y="330"/>
                </a:lnTo>
                <a:close/>
                <a:moveTo>
                  <a:pt x="552" y="509"/>
                </a:moveTo>
                <a:lnTo>
                  <a:pt x="552" y="509"/>
                </a:lnTo>
                <a:lnTo>
                  <a:pt x="551" y="508"/>
                </a:lnTo>
                <a:lnTo>
                  <a:pt x="550" y="507"/>
                </a:lnTo>
                <a:lnTo>
                  <a:pt x="550" y="505"/>
                </a:lnTo>
                <a:lnTo>
                  <a:pt x="547" y="504"/>
                </a:lnTo>
                <a:lnTo>
                  <a:pt x="547" y="504"/>
                </a:lnTo>
                <a:lnTo>
                  <a:pt x="546" y="503"/>
                </a:lnTo>
                <a:lnTo>
                  <a:pt x="545" y="502"/>
                </a:lnTo>
                <a:lnTo>
                  <a:pt x="545" y="499"/>
                </a:lnTo>
                <a:lnTo>
                  <a:pt x="547" y="498"/>
                </a:lnTo>
                <a:lnTo>
                  <a:pt x="547" y="498"/>
                </a:lnTo>
                <a:lnTo>
                  <a:pt x="552" y="497"/>
                </a:lnTo>
                <a:lnTo>
                  <a:pt x="556" y="495"/>
                </a:lnTo>
                <a:lnTo>
                  <a:pt x="558" y="492"/>
                </a:lnTo>
                <a:lnTo>
                  <a:pt x="558" y="492"/>
                </a:lnTo>
                <a:lnTo>
                  <a:pt x="563" y="482"/>
                </a:lnTo>
                <a:lnTo>
                  <a:pt x="566" y="476"/>
                </a:lnTo>
                <a:lnTo>
                  <a:pt x="566" y="476"/>
                </a:lnTo>
                <a:lnTo>
                  <a:pt x="568" y="471"/>
                </a:lnTo>
                <a:lnTo>
                  <a:pt x="569" y="470"/>
                </a:lnTo>
                <a:lnTo>
                  <a:pt x="570" y="471"/>
                </a:lnTo>
                <a:lnTo>
                  <a:pt x="570" y="471"/>
                </a:lnTo>
                <a:lnTo>
                  <a:pt x="573" y="477"/>
                </a:lnTo>
                <a:lnTo>
                  <a:pt x="573" y="478"/>
                </a:lnTo>
                <a:lnTo>
                  <a:pt x="574" y="478"/>
                </a:lnTo>
                <a:lnTo>
                  <a:pt x="574" y="478"/>
                </a:lnTo>
                <a:lnTo>
                  <a:pt x="577" y="479"/>
                </a:lnTo>
                <a:lnTo>
                  <a:pt x="577" y="482"/>
                </a:lnTo>
                <a:lnTo>
                  <a:pt x="575" y="484"/>
                </a:lnTo>
                <a:lnTo>
                  <a:pt x="574" y="487"/>
                </a:lnTo>
                <a:lnTo>
                  <a:pt x="574" y="487"/>
                </a:lnTo>
                <a:lnTo>
                  <a:pt x="572" y="488"/>
                </a:lnTo>
                <a:lnTo>
                  <a:pt x="569" y="488"/>
                </a:lnTo>
                <a:lnTo>
                  <a:pt x="567" y="488"/>
                </a:lnTo>
                <a:lnTo>
                  <a:pt x="564" y="489"/>
                </a:lnTo>
                <a:lnTo>
                  <a:pt x="564" y="489"/>
                </a:lnTo>
                <a:lnTo>
                  <a:pt x="557" y="498"/>
                </a:lnTo>
                <a:lnTo>
                  <a:pt x="554" y="502"/>
                </a:lnTo>
                <a:lnTo>
                  <a:pt x="553" y="504"/>
                </a:lnTo>
                <a:lnTo>
                  <a:pt x="553" y="504"/>
                </a:lnTo>
                <a:lnTo>
                  <a:pt x="553" y="508"/>
                </a:lnTo>
                <a:lnTo>
                  <a:pt x="553" y="509"/>
                </a:lnTo>
                <a:lnTo>
                  <a:pt x="552" y="509"/>
                </a:lnTo>
                <a:close/>
                <a:moveTo>
                  <a:pt x="579" y="637"/>
                </a:moveTo>
                <a:lnTo>
                  <a:pt x="579" y="637"/>
                </a:lnTo>
                <a:lnTo>
                  <a:pt x="578" y="636"/>
                </a:lnTo>
                <a:lnTo>
                  <a:pt x="577" y="632"/>
                </a:lnTo>
                <a:lnTo>
                  <a:pt x="575" y="627"/>
                </a:lnTo>
                <a:lnTo>
                  <a:pt x="575" y="626"/>
                </a:lnTo>
                <a:lnTo>
                  <a:pt x="575" y="626"/>
                </a:lnTo>
                <a:lnTo>
                  <a:pt x="578" y="626"/>
                </a:lnTo>
                <a:lnTo>
                  <a:pt x="580" y="626"/>
                </a:lnTo>
                <a:lnTo>
                  <a:pt x="583" y="628"/>
                </a:lnTo>
                <a:lnTo>
                  <a:pt x="584" y="630"/>
                </a:lnTo>
                <a:lnTo>
                  <a:pt x="584" y="630"/>
                </a:lnTo>
                <a:lnTo>
                  <a:pt x="584" y="635"/>
                </a:lnTo>
                <a:lnTo>
                  <a:pt x="583" y="636"/>
                </a:lnTo>
                <a:lnTo>
                  <a:pt x="579" y="637"/>
                </a:lnTo>
                <a:close/>
                <a:moveTo>
                  <a:pt x="607" y="630"/>
                </a:moveTo>
                <a:lnTo>
                  <a:pt x="607" y="630"/>
                </a:lnTo>
                <a:lnTo>
                  <a:pt x="606" y="635"/>
                </a:lnTo>
                <a:lnTo>
                  <a:pt x="605" y="636"/>
                </a:lnTo>
                <a:lnTo>
                  <a:pt x="602" y="636"/>
                </a:lnTo>
                <a:lnTo>
                  <a:pt x="602" y="636"/>
                </a:lnTo>
                <a:lnTo>
                  <a:pt x="601" y="635"/>
                </a:lnTo>
                <a:lnTo>
                  <a:pt x="600" y="633"/>
                </a:lnTo>
                <a:lnTo>
                  <a:pt x="600" y="628"/>
                </a:lnTo>
                <a:lnTo>
                  <a:pt x="601" y="625"/>
                </a:lnTo>
                <a:lnTo>
                  <a:pt x="601" y="621"/>
                </a:lnTo>
                <a:lnTo>
                  <a:pt x="601" y="621"/>
                </a:lnTo>
                <a:lnTo>
                  <a:pt x="602" y="620"/>
                </a:lnTo>
                <a:lnTo>
                  <a:pt x="604" y="619"/>
                </a:lnTo>
                <a:lnTo>
                  <a:pt x="604" y="619"/>
                </a:lnTo>
                <a:lnTo>
                  <a:pt x="602" y="617"/>
                </a:lnTo>
                <a:lnTo>
                  <a:pt x="601" y="616"/>
                </a:lnTo>
                <a:lnTo>
                  <a:pt x="601" y="616"/>
                </a:lnTo>
                <a:lnTo>
                  <a:pt x="601" y="611"/>
                </a:lnTo>
                <a:lnTo>
                  <a:pt x="601" y="610"/>
                </a:lnTo>
                <a:lnTo>
                  <a:pt x="600" y="610"/>
                </a:lnTo>
                <a:lnTo>
                  <a:pt x="600" y="610"/>
                </a:lnTo>
                <a:lnTo>
                  <a:pt x="596" y="614"/>
                </a:lnTo>
                <a:lnTo>
                  <a:pt x="595" y="614"/>
                </a:lnTo>
                <a:lnTo>
                  <a:pt x="594" y="612"/>
                </a:lnTo>
                <a:lnTo>
                  <a:pt x="594" y="612"/>
                </a:lnTo>
                <a:lnTo>
                  <a:pt x="596" y="606"/>
                </a:lnTo>
                <a:lnTo>
                  <a:pt x="596" y="603"/>
                </a:lnTo>
                <a:lnTo>
                  <a:pt x="595" y="603"/>
                </a:lnTo>
                <a:lnTo>
                  <a:pt x="595" y="601"/>
                </a:lnTo>
                <a:lnTo>
                  <a:pt x="595" y="601"/>
                </a:lnTo>
                <a:lnTo>
                  <a:pt x="591" y="601"/>
                </a:lnTo>
                <a:lnTo>
                  <a:pt x="589" y="603"/>
                </a:lnTo>
                <a:lnTo>
                  <a:pt x="585" y="603"/>
                </a:lnTo>
                <a:lnTo>
                  <a:pt x="583" y="600"/>
                </a:lnTo>
                <a:lnTo>
                  <a:pt x="583" y="600"/>
                </a:lnTo>
                <a:lnTo>
                  <a:pt x="577" y="592"/>
                </a:lnTo>
                <a:lnTo>
                  <a:pt x="574" y="585"/>
                </a:lnTo>
                <a:lnTo>
                  <a:pt x="573" y="583"/>
                </a:lnTo>
                <a:lnTo>
                  <a:pt x="573" y="583"/>
                </a:lnTo>
                <a:lnTo>
                  <a:pt x="573" y="580"/>
                </a:lnTo>
                <a:lnTo>
                  <a:pt x="574" y="579"/>
                </a:lnTo>
                <a:lnTo>
                  <a:pt x="575" y="578"/>
                </a:lnTo>
                <a:lnTo>
                  <a:pt x="573" y="578"/>
                </a:lnTo>
                <a:lnTo>
                  <a:pt x="573" y="578"/>
                </a:lnTo>
                <a:lnTo>
                  <a:pt x="567" y="577"/>
                </a:lnTo>
                <a:lnTo>
                  <a:pt x="564" y="576"/>
                </a:lnTo>
                <a:lnTo>
                  <a:pt x="564" y="574"/>
                </a:lnTo>
                <a:lnTo>
                  <a:pt x="564" y="574"/>
                </a:lnTo>
                <a:lnTo>
                  <a:pt x="567" y="564"/>
                </a:lnTo>
                <a:lnTo>
                  <a:pt x="569" y="561"/>
                </a:lnTo>
                <a:lnTo>
                  <a:pt x="569" y="559"/>
                </a:lnTo>
                <a:lnTo>
                  <a:pt x="570" y="559"/>
                </a:lnTo>
                <a:lnTo>
                  <a:pt x="570" y="559"/>
                </a:lnTo>
                <a:lnTo>
                  <a:pt x="575" y="559"/>
                </a:lnTo>
                <a:lnTo>
                  <a:pt x="580" y="559"/>
                </a:lnTo>
                <a:lnTo>
                  <a:pt x="580" y="559"/>
                </a:lnTo>
                <a:lnTo>
                  <a:pt x="583" y="561"/>
                </a:lnTo>
                <a:lnTo>
                  <a:pt x="585" y="563"/>
                </a:lnTo>
                <a:lnTo>
                  <a:pt x="586" y="566"/>
                </a:lnTo>
                <a:lnTo>
                  <a:pt x="588" y="569"/>
                </a:lnTo>
                <a:lnTo>
                  <a:pt x="588" y="569"/>
                </a:lnTo>
                <a:lnTo>
                  <a:pt x="590" y="578"/>
                </a:lnTo>
                <a:lnTo>
                  <a:pt x="594" y="585"/>
                </a:lnTo>
                <a:lnTo>
                  <a:pt x="594" y="585"/>
                </a:lnTo>
                <a:lnTo>
                  <a:pt x="595" y="592"/>
                </a:lnTo>
                <a:lnTo>
                  <a:pt x="595" y="595"/>
                </a:lnTo>
                <a:lnTo>
                  <a:pt x="598" y="599"/>
                </a:lnTo>
                <a:lnTo>
                  <a:pt x="598" y="599"/>
                </a:lnTo>
                <a:lnTo>
                  <a:pt x="601" y="603"/>
                </a:lnTo>
                <a:lnTo>
                  <a:pt x="602" y="605"/>
                </a:lnTo>
                <a:lnTo>
                  <a:pt x="602" y="608"/>
                </a:lnTo>
                <a:lnTo>
                  <a:pt x="602" y="608"/>
                </a:lnTo>
                <a:lnTo>
                  <a:pt x="605" y="611"/>
                </a:lnTo>
                <a:lnTo>
                  <a:pt x="607" y="616"/>
                </a:lnTo>
                <a:lnTo>
                  <a:pt x="607" y="616"/>
                </a:lnTo>
                <a:lnTo>
                  <a:pt x="607" y="616"/>
                </a:lnTo>
                <a:lnTo>
                  <a:pt x="607" y="617"/>
                </a:lnTo>
                <a:lnTo>
                  <a:pt x="606" y="617"/>
                </a:lnTo>
                <a:lnTo>
                  <a:pt x="606" y="617"/>
                </a:lnTo>
                <a:lnTo>
                  <a:pt x="606" y="617"/>
                </a:lnTo>
                <a:lnTo>
                  <a:pt x="607" y="624"/>
                </a:lnTo>
                <a:lnTo>
                  <a:pt x="607" y="630"/>
                </a:lnTo>
                <a:close/>
                <a:moveTo>
                  <a:pt x="617" y="286"/>
                </a:moveTo>
                <a:lnTo>
                  <a:pt x="617" y="286"/>
                </a:lnTo>
                <a:lnTo>
                  <a:pt x="615" y="286"/>
                </a:lnTo>
                <a:lnTo>
                  <a:pt x="612" y="284"/>
                </a:lnTo>
                <a:lnTo>
                  <a:pt x="611" y="281"/>
                </a:lnTo>
                <a:lnTo>
                  <a:pt x="611" y="280"/>
                </a:lnTo>
                <a:lnTo>
                  <a:pt x="611" y="280"/>
                </a:lnTo>
                <a:lnTo>
                  <a:pt x="616" y="278"/>
                </a:lnTo>
                <a:lnTo>
                  <a:pt x="622" y="278"/>
                </a:lnTo>
                <a:lnTo>
                  <a:pt x="622" y="278"/>
                </a:lnTo>
                <a:lnTo>
                  <a:pt x="627" y="280"/>
                </a:lnTo>
                <a:lnTo>
                  <a:pt x="633" y="282"/>
                </a:lnTo>
                <a:lnTo>
                  <a:pt x="637" y="286"/>
                </a:lnTo>
                <a:lnTo>
                  <a:pt x="638" y="286"/>
                </a:lnTo>
                <a:lnTo>
                  <a:pt x="638" y="287"/>
                </a:lnTo>
                <a:lnTo>
                  <a:pt x="638" y="287"/>
                </a:lnTo>
                <a:lnTo>
                  <a:pt x="627" y="285"/>
                </a:lnTo>
                <a:lnTo>
                  <a:pt x="627" y="285"/>
                </a:lnTo>
                <a:lnTo>
                  <a:pt x="617" y="286"/>
                </a:lnTo>
                <a:close/>
                <a:moveTo>
                  <a:pt x="676" y="567"/>
                </a:moveTo>
                <a:lnTo>
                  <a:pt x="676" y="567"/>
                </a:lnTo>
                <a:lnTo>
                  <a:pt x="674" y="566"/>
                </a:lnTo>
                <a:lnTo>
                  <a:pt x="670" y="563"/>
                </a:lnTo>
                <a:lnTo>
                  <a:pt x="670" y="561"/>
                </a:lnTo>
                <a:lnTo>
                  <a:pt x="670" y="559"/>
                </a:lnTo>
                <a:lnTo>
                  <a:pt x="673" y="559"/>
                </a:lnTo>
                <a:lnTo>
                  <a:pt x="673" y="559"/>
                </a:lnTo>
                <a:lnTo>
                  <a:pt x="676" y="561"/>
                </a:lnTo>
                <a:lnTo>
                  <a:pt x="680" y="562"/>
                </a:lnTo>
                <a:lnTo>
                  <a:pt x="682" y="564"/>
                </a:lnTo>
                <a:lnTo>
                  <a:pt x="682" y="564"/>
                </a:lnTo>
                <a:lnTo>
                  <a:pt x="681" y="566"/>
                </a:lnTo>
                <a:lnTo>
                  <a:pt x="676" y="567"/>
                </a:lnTo>
                <a:close/>
                <a:moveTo>
                  <a:pt x="719" y="656"/>
                </a:moveTo>
                <a:lnTo>
                  <a:pt x="719" y="656"/>
                </a:lnTo>
                <a:lnTo>
                  <a:pt x="717" y="656"/>
                </a:lnTo>
                <a:lnTo>
                  <a:pt x="716" y="653"/>
                </a:lnTo>
                <a:lnTo>
                  <a:pt x="713" y="649"/>
                </a:lnTo>
                <a:lnTo>
                  <a:pt x="712" y="643"/>
                </a:lnTo>
                <a:lnTo>
                  <a:pt x="712" y="642"/>
                </a:lnTo>
                <a:lnTo>
                  <a:pt x="713" y="641"/>
                </a:lnTo>
                <a:lnTo>
                  <a:pt x="713" y="641"/>
                </a:lnTo>
                <a:lnTo>
                  <a:pt x="715" y="641"/>
                </a:lnTo>
                <a:lnTo>
                  <a:pt x="717" y="642"/>
                </a:lnTo>
                <a:lnTo>
                  <a:pt x="719" y="644"/>
                </a:lnTo>
                <a:lnTo>
                  <a:pt x="722" y="647"/>
                </a:lnTo>
                <a:lnTo>
                  <a:pt x="722" y="647"/>
                </a:lnTo>
                <a:lnTo>
                  <a:pt x="723" y="649"/>
                </a:lnTo>
                <a:lnTo>
                  <a:pt x="723" y="652"/>
                </a:lnTo>
                <a:lnTo>
                  <a:pt x="722" y="654"/>
                </a:lnTo>
                <a:lnTo>
                  <a:pt x="719" y="656"/>
                </a:lnTo>
                <a:close/>
                <a:moveTo>
                  <a:pt x="1037" y="561"/>
                </a:moveTo>
                <a:lnTo>
                  <a:pt x="1037" y="561"/>
                </a:lnTo>
                <a:lnTo>
                  <a:pt x="1036" y="558"/>
                </a:lnTo>
                <a:lnTo>
                  <a:pt x="1035" y="557"/>
                </a:lnTo>
                <a:lnTo>
                  <a:pt x="1035" y="556"/>
                </a:lnTo>
                <a:lnTo>
                  <a:pt x="1031" y="555"/>
                </a:lnTo>
                <a:lnTo>
                  <a:pt x="1031" y="555"/>
                </a:lnTo>
                <a:lnTo>
                  <a:pt x="1019" y="548"/>
                </a:lnTo>
                <a:lnTo>
                  <a:pt x="1014" y="545"/>
                </a:lnTo>
                <a:lnTo>
                  <a:pt x="1012" y="543"/>
                </a:lnTo>
                <a:lnTo>
                  <a:pt x="1012" y="542"/>
                </a:lnTo>
                <a:lnTo>
                  <a:pt x="1012" y="542"/>
                </a:lnTo>
                <a:lnTo>
                  <a:pt x="1016" y="541"/>
                </a:lnTo>
                <a:lnTo>
                  <a:pt x="1020" y="541"/>
                </a:lnTo>
                <a:lnTo>
                  <a:pt x="1027" y="543"/>
                </a:lnTo>
                <a:lnTo>
                  <a:pt x="1027" y="543"/>
                </a:lnTo>
                <a:lnTo>
                  <a:pt x="1036" y="547"/>
                </a:lnTo>
                <a:lnTo>
                  <a:pt x="1042" y="551"/>
                </a:lnTo>
                <a:lnTo>
                  <a:pt x="1044" y="553"/>
                </a:lnTo>
                <a:lnTo>
                  <a:pt x="1044" y="553"/>
                </a:lnTo>
                <a:lnTo>
                  <a:pt x="1044" y="556"/>
                </a:lnTo>
                <a:lnTo>
                  <a:pt x="1043" y="559"/>
                </a:lnTo>
                <a:lnTo>
                  <a:pt x="1040" y="561"/>
                </a:lnTo>
                <a:lnTo>
                  <a:pt x="1037" y="561"/>
                </a:lnTo>
                <a:close/>
                <a:moveTo>
                  <a:pt x="1070" y="546"/>
                </a:moveTo>
                <a:lnTo>
                  <a:pt x="1070" y="546"/>
                </a:lnTo>
                <a:lnTo>
                  <a:pt x="1068" y="548"/>
                </a:lnTo>
                <a:lnTo>
                  <a:pt x="1065" y="548"/>
                </a:lnTo>
                <a:lnTo>
                  <a:pt x="1064" y="548"/>
                </a:lnTo>
                <a:lnTo>
                  <a:pt x="1064" y="548"/>
                </a:lnTo>
                <a:lnTo>
                  <a:pt x="1059" y="550"/>
                </a:lnTo>
                <a:lnTo>
                  <a:pt x="1057" y="551"/>
                </a:lnTo>
                <a:lnTo>
                  <a:pt x="1057" y="551"/>
                </a:lnTo>
                <a:lnTo>
                  <a:pt x="1054" y="552"/>
                </a:lnTo>
                <a:lnTo>
                  <a:pt x="1052" y="553"/>
                </a:lnTo>
                <a:lnTo>
                  <a:pt x="1052" y="551"/>
                </a:lnTo>
                <a:lnTo>
                  <a:pt x="1052" y="551"/>
                </a:lnTo>
                <a:lnTo>
                  <a:pt x="1052" y="547"/>
                </a:lnTo>
                <a:lnTo>
                  <a:pt x="1051" y="545"/>
                </a:lnTo>
                <a:lnTo>
                  <a:pt x="1051" y="545"/>
                </a:lnTo>
                <a:lnTo>
                  <a:pt x="1046" y="543"/>
                </a:lnTo>
                <a:lnTo>
                  <a:pt x="1041" y="543"/>
                </a:lnTo>
                <a:lnTo>
                  <a:pt x="1041" y="543"/>
                </a:lnTo>
                <a:lnTo>
                  <a:pt x="1036" y="542"/>
                </a:lnTo>
                <a:lnTo>
                  <a:pt x="1035" y="541"/>
                </a:lnTo>
                <a:lnTo>
                  <a:pt x="1033" y="539"/>
                </a:lnTo>
                <a:lnTo>
                  <a:pt x="1033" y="539"/>
                </a:lnTo>
                <a:lnTo>
                  <a:pt x="1033" y="536"/>
                </a:lnTo>
                <a:lnTo>
                  <a:pt x="1035" y="535"/>
                </a:lnTo>
                <a:lnTo>
                  <a:pt x="1036" y="536"/>
                </a:lnTo>
                <a:lnTo>
                  <a:pt x="1036" y="536"/>
                </a:lnTo>
                <a:lnTo>
                  <a:pt x="1042" y="537"/>
                </a:lnTo>
                <a:lnTo>
                  <a:pt x="1046" y="539"/>
                </a:lnTo>
                <a:lnTo>
                  <a:pt x="1047" y="537"/>
                </a:lnTo>
                <a:lnTo>
                  <a:pt x="1047" y="537"/>
                </a:lnTo>
                <a:lnTo>
                  <a:pt x="1047" y="536"/>
                </a:lnTo>
                <a:lnTo>
                  <a:pt x="1046" y="534"/>
                </a:lnTo>
                <a:lnTo>
                  <a:pt x="1046" y="531"/>
                </a:lnTo>
                <a:lnTo>
                  <a:pt x="1047" y="530"/>
                </a:lnTo>
                <a:lnTo>
                  <a:pt x="1047" y="530"/>
                </a:lnTo>
                <a:lnTo>
                  <a:pt x="1051" y="532"/>
                </a:lnTo>
                <a:lnTo>
                  <a:pt x="1054" y="535"/>
                </a:lnTo>
                <a:lnTo>
                  <a:pt x="1057" y="537"/>
                </a:lnTo>
                <a:lnTo>
                  <a:pt x="1059" y="540"/>
                </a:lnTo>
                <a:lnTo>
                  <a:pt x="1059" y="540"/>
                </a:lnTo>
                <a:lnTo>
                  <a:pt x="1063" y="540"/>
                </a:lnTo>
                <a:lnTo>
                  <a:pt x="1067" y="540"/>
                </a:lnTo>
                <a:lnTo>
                  <a:pt x="1069" y="540"/>
                </a:lnTo>
                <a:lnTo>
                  <a:pt x="1070" y="541"/>
                </a:lnTo>
                <a:lnTo>
                  <a:pt x="1070" y="542"/>
                </a:lnTo>
                <a:lnTo>
                  <a:pt x="1070" y="54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9" name="Freeform 1049"/>
          <p:cNvSpPr>
            <a:spLocks/>
          </p:cNvSpPr>
          <p:nvPr/>
        </p:nvSpPr>
        <p:spPr bwMode="gray">
          <a:xfrm>
            <a:off x="6352815" y="3035401"/>
            <a:ext cx="25354" cy="13709"/>
          </a:xfrm>
          <a:custGeom>
            <a:avLst/>
            <a:gdLst>
              <a:gd name="T0" fmla="*/ 6 w 15"/>
              <a:gd name="T1" fmla="*/ 8 h 8"/>
              <a:gd name="T2" fmla="*/ 6 w 15"/>
              <a:gd name="T3" fmla="*/ 8 h 8"/>
              <a:gd name="T4" fmla="*/ 4 w 15"/>
              <a:gd name="T5" fmla="*/ 8 h 8"/>
              <a:gd name="T6" fmla="*/ 1 w 15"/>
              <a:gd name="T7" fmla="*/ 5 h 8"/>
              <a:gd name="T8" fmla="*/ 0 w 15"/>
              <a:gd name="T9" fmla="*/ 3 h 8"/>
              <a:gd name="T10" fmla="*/ 1 w 15"/>
              <a:gd name="T11" fmla="*/ 0 h 8"/>
              <a:gd name="T12" fmla="*/ 1 w 15"/>
              <a:gd name="T13" fmla="*/ 0 h 8"/>
              <a:gd name="T14" fmla="*/ 5 w 15"/>
              <a:gd name="T15" fmla="*/ 0 h 8"/>
              <a:gd name="T16" fmla="*/ 9 w 15"/>
              <a:gd name="T17" fmla="*/ 3 h 8"/>
              <a:gd name="T18" fmla="*/ 15 w 15"/>
              <a:gd name="T19" fmla="*/ 5 h 8"/>
              <a:gd name="T20" fmla="*/ 15 w 15"/>
              <a:gd name="T21" fmla="*/ 5 h 8"/>
              <a:gd name="T22" fmla="*/ 15 w 15"/>
              <a:gd name="T23" fmla="*/ 5 h 8"/>
              <a:gd name="T24" fmla="*/ 13 w 15"/>
              <a:gd name="T25" fmla="*/ 6 h 8"/>
              <a:gd name="T26" fmla="*/ 6 w 15"/>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
                <a:moveTo>
                  <a:pt x="6" y="8"/>
                </a:moveTo>
                <a:lnTo>
                  <a:pt x="6" y="8"/>
                </a:lnTo>
                <a:lnTo>
                  <a:pt x="4" y="8"/>
                </a:lnTo>
                <a:lnTo>
                  <a:pt x="1" y="5"/>
                </a:lnTo>
                <a:lnTo>
                  <a:pt x="0" y="3"/>
                </a:lnTo>
                <a:lnTo>
                  <a:pt x="1" y="0"/>
                </a:lnTo>
                <a:lnTo>
                  <a:pt x="1" y="0"/>
                </a:lnTo>
                <a:lnTo>
                  <a:pt x="5" y="0"/>
                </a:lnTo>
                <a:lnTo>
                  <a:pt x="9" y="3"/>
                </a:lnTo>
                <a:lnTo>
                  <a:pt x="15" y="5"/>
                </a:lnTo>
                <a:lnTo>
                  <a:pt x="15" y="5"/>
                </a:lnTo>
                <a:lnTo>
                  <a:pt x="15" y="5"/>
                </a:lnTo>
                <a:lnTo>
                  <a:pt x="13" y="6"/>
                </a:lnTo>
                <a:lnTo>
                  <a:pt x="6" y="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0" name="Freeform 1047"/>
          <p:cNvSpPr>
            <a:spLocks/>
          </p:cNvSpPr>
          <p:nvPr/>
        </p:nvSpPr>
        <p:spPr bwMode="gray">
          <a:xfrm>
            <a:off x="6308867" y="3049110"/>
            <a:ext cx="54090" cy="59977"/>
          </a:xfrm>
          <a:custGeom>
            <a:avLst/>
            <a:gdLst>
              <a:gd name="T0" fmla="*/ 10 w 32"/>
              <a:gd name="T1" fmla="*/ 34 h 35"/>
              <a:gd name="T2" fmla="*/ 10 w 32"/>
              <a:gd name="T3" fmla="*/ 34 h 35"/>
              <a:gd name="T4" fmla="*/ 9 w 32"/>
              <a:gd name="T5" fmla="*/ 29 h 35"/>
              <a:gd name="T6" fmla="*/ 8 w 32"/>
              <a:gd name="T7" fmla="*/ 28 h 35"/>
              <a:gd name="T8" fmla="*/ 8 w 32"/>
              <a:gd name="T9" fmla="*/ 27 h 35"/>
              <a:gd name="T10" fmla="*/ 8 w 32"/>
              <a:gd name="T11" fmla="*/ 27 h 35"/>
              <a:gd name="T12" fmla="*/ 3 w 32"/>
              <a:gd name="T13" fmla="*/ 27 h 35"/>
              <a:gd name="T14" fmla="*/ 2 w 32"/>
              <a:gd name="T15" fmla="*/ 25 h 35"/>
              <a:gd name="T16" fmla="*/ 0 w 32"/>
              <a:gd name="T17" fmla="*/ 23 h 35"/>
              <a:gd name="T18" fmla="*/ 0 w 32"/>
              <a:gd name="T19" fmla="*/ 23 h 35"/>
              <a:gd name="T20" fmla="*/ 2 w 32"/>
              <a:gd name="T21" fmla="*/ 16 h 35"/>
              <a:gd name="T22" fmla="*/ 3 w 32"/>
              <a:gd name="T23" fmla="*/ 13 h 35"/>
              <a:gd name="T24" fmla="*/ 5 w 32"/>
              <a:gd name="T25" fmla="*/ 12 h 35"/>
              <a:gd name="T26" fmla="*/ 5 w 32"/>
              <a:gd name="T27" fmla="*/ 12 h 35"/>
              <a:gd name="T28" fmla="*/ 10 w 32"/>
              <a:gd name="T29" fmla="*/ 13 h 35"/>
              <a:gd name="T30" fmla="*/ 11 w 32"/>
              <a:gd name="T31" fmla="*/ 13 h 35"/>
              <a:gd name="T32" fmla="*/ 13 w 32"/>
              <a:gd name="T33" fmla="*/ 13 h 35"/>
              <a:gd name="T34" fmla="*/ 13 w 32"/>
              <a:gd name="T35" fmla="*/ 13 h 35"/>
              <a:gd name="T36" fmla="*/ 11 w 32"/>
              <a:gd name="T37" fmla="*/ 8 h 35"/>
              <a:gd name="T38" fmla="*/ 11 w 32"/>
              <a:gd name="T39" fmla="*/ 7 h 35"/>
              <a:gd name="T40" fmla="*/ 13 w 32"/>
              <a:gd name="T41" fmla="*/ 7 h 35"/>
              <a:gd name="T42" fmla="*/ 13 w 32"/>
              <a:gd name="T43" fmla="*/ 7 h 35"/>
              <a:gd name="T44" fmla="*/ 19 w 32"/>
              <a:gd name="T45" fmla="*/ 7 h 35"/>
              <a:gd name="T46" fmla="*/ 21 w 32"/>
              <a:gd name="T47" fmla="*/ 7 h 35"/>
              <a:gd name="T48" fmla="*/ 23 w 32"/>
              <a:gd name="T49" fmla="*/ 6 h 35"/>
              <a:gd name="T50" fmla="*/ 23 w 32"/>
              <a:gd name="T51" fmla="*/ 6 h 35"/>
              <a:gd name="T52" fmla="*/ 21 w 32"/>
              <a:gd name="T53" fmla="*/ 1 h 35"/>
              <a:gd name="T54" fmla="*/ 21 w 32"/>
              <a:gd name="T55" fmla="*/ 0 h 35"/>
              <a:gd name="T56" fmla="*/ 23 w 32"/>
              <a:gd name="T57" fmla="*/ 1 h 35"/>
              <a:gd name="T58" fmla="*/ 23 w 32"/>
              <a:gd name="T59" fmla="*/ 1 h 35"/>
              <a:gd name="T60" fmla="*/ 26 w 32"/>
              <a:gd name="T61" fmla="*/ 4 h 35"/>
              <a:gd name="T62" fmla="*/ 27 w 32"/>
              <a:gd name="T63" fmla="*/ 7 h 35"/>
              <a:gd name="T64" fmla="*/ 29 w 32"/>
              <a:gd name="T65" fmla="*/ 8 h 35"/>
              <a:gd name="T66" fmla="*/ 29 w 32"/>
              <a:gd name="T67" fmla="*/ 8 h 35"/>
              <a:gd name="T68" fmla="*/ 30 w 32"/>
              <a:gd name="T69" fmla="*/ 9 h 35"/>
              <a:gd name="T70" fmla="*/ 32 w 32"/>
              <a:gd name="T71" fmla="*/ 12 h 35"/>
              <a:gd name="T72" fmla="*/ 32 w 32"/>
              <a:gd name="T73" fmla="*/ 14 h 35"/>
              <a:gd name="T74" fmla="*/ 31 w 32"/>
              <a:gd name="T75" fmla="*/ 16 h 35"/>
              <a:gd name="T76" fmla="*/ 31 w 32"/>
              <a:gd name="T77" fmla="*/ 16 h 35"/>
              <a:gd name="T78" fmla="*/ 27 w 32"/>
              <a:gd name="T79" fmla="*/ 23 h 35"/>
              <a:gd name="T80" fmla="*/ 25 w 32"/>
              <a:gd name="T81" fmla="*/ 27 h 35"/>
              <a:gd name="T82" fmla="*/ 24 w 32"/>
              <a:gd name="T83" fmla="*/ 28 h 35"/>
              <a:gd name="T84" fmla="*/ 24 w 32"/>
              <a:gd name="T85" fmla="*/ 28 h 35"/>
              <a:gd name="T86" fmla="*/ 21 w 32"/>
              <a:gd name="T87" fmla="*/ 25 h 35"/>
              <a:gd name="T88" fmla="*/ 20 w 32"/>
              <a:gd name="T89" fmla="*/ 25 h 35"/>
              <a:gd name="T90" fmla="*/ 19 w 32"/>
              <a:gd name="T91" fmla="*/ 25 h 35"/>
              <a:gd name="T92" fmla="*/ 19 w 32"/>
              <a:gd name="T93" fmla="*/ 25 h 35"/>
              <a:gd name="T94" fmla="*/ 15 w 32"/>
              <a:gd name="T95" fmla="*/ 32 h 35"/>
              <a:gd name="T96" fmla="*/ 13 w 32"/>
              <a:gd name="T97" fmla="*/ 34 h 35"/>
              <a:gd name="T98" fmla="*/ 11 w 32"/>
              <a:gd name="T99" fmla="*/ 35 h 35"/>
              <a:gd name="T100" fmla="*/ 10 w 32"/>
              <a:gd name="T101"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0" y="34"/>
                </a:moveTo>
                <a:lnTo>
                  <a:pt x="10" y="34"/>
                </a:lnTo>
                <a:lnTo>
                  <a:pt x="9" y="29"/>
                </a:lnTo>
                <a:lnTo>
                  <a:pt x="8" y="28"/>
                </a:lnTo>
                <a:lnTo>
                  <a:pt x="8" y="27"/>
                </a:lnTo>
                <a:lnTo>
                  <a:pt x="8" y="27"/>
                </a:lnTo>
                <a:lnTo>
                  <a:pt x="3" y="27"/>
                </a:lnTo>
                <a:lnTo>
                  <a:pt x="2" y="25"/>
                </a:lnTo>
                <a:lnTo>
                  <a:pt x="0" y="23"/>
                </a:lnTo>
                <a:lnTo>
                  <a:pt x="0" y="23"/>
                </a:lnTo>
                <a:lnTo>
                  <a:pt x="2" y="16"/>
                </a:lnTo>
                <a:lnTo>
                  <a:pt x="3" y="13"/>
                </a:lnTo>
                <a:lnTo>
                  <a:pt x="5" y="12"/>
                </a:lnTo>
                <a:lnTo>
                  <a:pt x="5" y="12"/>
                </a:lnTo>
                <a:lnTo>
                  <a:pt x="10" y="13"/>
                </a:lnTo>
                <a:lnTo>
                  <a:pt x="11" y="13"/>
                </a:lnTo>
                <a:lnTo>
                  <a:pt x="13" y="13"/>
                </a:lnTo>
                <a:lnTo>
                  <a:pt x="13" y="13"/>
                </a:lnTo>
                <a:lnTo>
                  <a:pt x="11" y="8"/>
                </a:lnTo>
                <a:lnTo>
                  <a:pt x="11" y="7"/>
                </a:lnTo>
                <a:lnTo>
                  <a:pt x="13" y="7"/>
                </a:lnTo>
                <a:lnTo>
                  <a:pt x="13" y="7"/>
                </a:lnTo>
                <a:lnTo>
                  <a:pt x="19" y="7"/>
                </a:lnTo>
                <a:lnTo>
                  <a:pt x="21" y="7"/>
                </a:lnTo>
                <a:lnTo>
                  <a:pt x="23" y="6"/>
                </a:lnTo>
                <a:lnTo>
                  <a:pt x="23" y="6"/>
                </a:lnTo>
                <a:lnTo>
                  <a:pt x="21" y="1"/>
                </a:lnTo>
                <a:lnTo>
                  <a:pt x="21" y="0"/>
                </a:lnTo>
                <a:lnTo>
                  <a:pt x="23" y="1"/>
                </a:lnTo>
                <a:lnTo>
                  <a:pt x="23" y="1"/>
                </a:lnTo>
                <a:lnTo>
                  <a:pt x="26" y="4"/>
                </a:lnTo>
                <a:lnTo>
                  <a:pt x="27" y="7"/>
                </a:lnTo>
                <a:lnTo>
                  <a:pt x="29" y="8"/>
                </a:lnTo>
                <a:lnTo>
                  <a:pt x="29" y="8"/>
                </a:lnTo>
                <a:lnTo>
                  <a:pt x="30" y="9"/>
                </a:lnTo>
                <a:lnTo>
                  <a:pt x="32" y="12"/>
                </a:lnTo>
                <a:lnTo>
                  <a:pt x="32" y="14"/>
                </a:lnTo>
                <a:lnTo>
                  <a:pt x="31" y="16"/>
                </a:lnTo>
                <a:lnTo>
                  <a:pt x="31" y="16"/>
                </a:lnTo>
                <a:lnTo>
                  <a:pt x="27" y="23"/>
                </a:lnTo>
                <a:lnTo>
                  <a:pt x="25" y="27"/>
                </a:lnTo>
                <a:lnTo>
                  <a:pt x="24" y="28"/>
                </a:lnTo>
                <a:lnTo>
                  <a:pt x="24" y="28"/>
                </a:lnTo>
                <a:lnTo>
                  <a:pt x="21" y="25"/>
                </a:lnTo>
                <a:lnTo>
                  <a:pt x="20" y="25"/>
                </a:lnTo>
                <a:lnTo>
                  <a:pt x="19" y="25"/>
                </a:lnTo>
                <a:lnTo>
                  <a:pt x="19" y="25"/>
                </a:lnTo>
                <a:lnTo>
                  <a:pt x="15" y="32"/>
                </a:lnTo>
                <a:lnTo>
                  <a:pt x="13" y="34"/>
                </a:lnTo>
                <a:lnTo>
                  <a:pt x="11" y="35"/>
                </a:lnTo>
                <a:lnTo>
                  <a:pt x="10" y="3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1" name="Freeform 1041"/>
          <p:cNvSpPr>
            <a:spLocks/>
          </p:cNvSpPr>
          <p:nvPr/>
        </p:nvSpPr>
        <p:spPr bwMode="gray">
          <a:xfrm>
            <a:off x="6738206" y="3042255"/>
            <a:ext cx="38877" cy="73686"/>
          </a:xfrm>
          <a:custGeom>
            <a:avLst/>
            <a:gdLst>
              <a:gd name="T0" fmla="*/ 21 w 23"/>
              <a:gd name="T1" fmla="*/ 42 h 43"/>
              <a:gd name="T2" fmla="*/ 21 w 23"/>
              <a:gd name="T3" fmla="*/ 42 h 43"/>
              <a:gd name="T4" fmla="*/ 18 w 23"/>
              <a:gd name="T5" fmla="*/ 36 h 43"/>
              <a:gd name="T6" fmla="*/ 16 w 23"/>
              <a:gd name="T7" fmla="*/ 28 h 43"/>
              <a:gd name="T8" fmla="*/ 12 w 23"/>
              <a:gd name="T9" fmla="*/ 22 h 43"/>
              <a:gd name="T10" fmla="*/ 10 w 23"/>
              <a:gd name="T11" fmla="*/ 17 h 43"/>
              <a:gd name="T12" fmla="*/ 10 w 23"/>
              <a:gd name="T13" fmla="*/ 17 h 43"/>
              <a:gd name="T14" fmla="*/ 4 w 23"/>
              <a:gd name="T15" fmla="*/ 7 h 43"/>
              <a:gd name="T16" fmla="*/ 0 w 23"/>
              <a:gd name="T17" fmla="*/ 4 h 43"/>
              <a:gd name="T18" fmla="*/ 0 w 23"/>
              <a:gd name="T19" fmla="*/ 1 h 43"/>
              <a:gd name="T20" fmla="*/ 0 w 23"/>
              <a:gd name="T21" fmla="*/ 1 h 43"/>
              <a:gd name="T22" fmla="*/ 0 w 23"/>
              <a:gd name="T23" fmla="*/ 1 h 43"/>
              <a:gd name="T24" fmla="*/ 2 w 23"/>
              <a:gd name="T25" fmla="*/ 0 h 43"/>
              <a:gd name="T26" fmla="*/ 4 w 23"/>
              <a:gd name="T27" fmla="*/ 1 h 43"/>
              <a:gd name="T28" fmla="*/ 9 w 23"/>
              <a:gd name="T29" fmla="*/ 5 h 43"/>
              <a:gd name="T30" fmla="*/ 9 w 23"/>
              <a:gd name="T31" fmla="*/ 5 h 43"/>
              <a:gd name="T32" fmla="*/ 15 w 23"/>
              <a:gd name="T33" fmla="*/ 11 h 43"/>
              <a:gd name="T34" fmla="*/ 16 w 23"/>
              <a:gd name="T35" fmla="*/ 15 h 43"/>
              <a:gd name="T36" fmla="*/ 16 w 23"/>
              <a:gd name="T37" fmla="*/ 15 h 43"/>
              <a:gd name="T38" fmla="*/ 20 w 23"/>
              <a:gd name="T39" fmla="*/ 20 h 43"/>
              <a:gd name="T40" fmla="*/ 23 w 23"/>
              <a:gd name="T41" fmla="*/ 24 h 43"/>
              <a:gd name="T42" fmla="*/ 23 w 23"/>
              <a:gd name="T43" fmla="*/ 24 h 43"/>
              <a:gd name="T44" fmla="*/ 23 w 23"/>
              <a:gd name="T45" fmla="*/ 37 h 43"/>
              <a:gd name="T46" fmla="*/ 23 w 23"/>
              <a:gd name="T47" fmla="*/ 42 h 43"/>
              <a:gd name="T48" fmla="*/ 22 w 23"/>
              <a:gd name="T49" fmla="*/ 43 h 43"/>
              <a:gd name="T50" fmla="*/ 21 w 23"/>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43">
                <a:moveTo>
                  <a:pt x="21" y="42"/>
                </a:moveTo>
                <a:lnTo>
                  <a:pt x="21" y="42"/>
                </a:lnTo>
                <a:lnTo>
                  <a:pt x="18" y="36"/>
                </a:lnTo>
                <a:lnTo>
                  <a:pt x="16" y="28"/>
                </a:lnTo>
                <a:lnTo>
                  <a:pt x="12" y="22"/>
                </a:lnTo>
                <a:lnTo>
                  <a:pt x="10" y="17"/>
                </a:lnTo>
                <a:lnTo>
                  <a:pt x="10" y="17"/>
                </a:lnTo>
                <a:lnTo>
                  <a:pt x="4" y="7"/>
                </a:lnTo>
                <a:lnTo>
                  <a:pt x="0" y="4"/>
                </a:lnTo>
                <a:lnTo>
                  <a:pt x="0" y="1"/>
                </a:lnTo>
                <a:lnTo>
                  <a:pt x="0" y="1"/>
                </a:lnTo>
                <a:lnTo>
                  <a:pt x="0" y="1"/>
                </a:lnTo>
                <a:lnTo>
                  <a:pt x="2" y="0"/>
                </a:lnTo>
                <a:lnTo>
                  <a:pt x="4" y="1"/>
                </a:lnTo>
                <a:lnTo>
                  <a:pt x="9" y="5"/>
                </a:lnTo>
                <a:lnTo>
                  <a:pt x="9" y="5"/>
                </a:lnTo>
                <a:lnTo>
                  <a:pt x="15" y="11"/>
                </a:lnTo>
                <a:lnTo>
                  <a:pt x="16" y="15"/>
                </a:lnTo>
                <a:lnTo>
                  <a:pt x="16" y="15"/>
                </a:lnTo>
                <a:lnTo>
                  <a:pt x="20" y="20"/>
                </a:lnTo>
                <a:lnTo>
                  <a:pt x="23" y="24"/>
                </a:lnTo>
                <a:lnTo>
                  <a:pt x="23" y="24"/>
                </a:lnTo>
                <a:lnTo>
                  <a:pt x="23" y="37"/>
                </a:lnTo>
                <a:lnTo>
                  <a:pt x="23" y="42"/>
                </a:lnTo>
                <a:lnTo>
                  <a:pt x="22" y="43"/>
                </a:lnTo>
                <a:lnTo>
                  <a:pt x="21" y="4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2" name="Freeform 1043"/>
          <p:cNvSpPr>
            <a:spLocks/>
          </p:cNvSpPr>
          <p:nvPr/>
        </p:nvSpPr>
        <p:spPr bwMode="gray">
          <a:xfrm>
            <a:off x="6768632" y="3045682"/>
            <a:ext cx="25354" cy="37700"/>
          </a:xfrm>
          <a:custGeom>
            <a:avLst/>
            <a:gdLst>
              <a:gd name="T0" fmla="*/ 9 w 15"/>
              <a:gd name="T1" fmla="*/ 21 h 22"/>
              <a:gd name="T2" fmla="*/ 9 w 15"/>
              <a:gd name="T3" fmla="*/ 21 h 22"/>
              <a:gd name="T4" fmla="*/ 9 w 15"/>
              <a:gd name="T5" fmla="*/ 19 h 22"/>
              <a:gd name="T6" fmla="*/ 9 w 15"/>
              <a:gd name="T7" fmla="*/ 16 h 22"/>
              <a:gd name="T8" fmla="*/ 9 w 15"/>
              <a:gd name="T9" fmla="*/ 14 h 22"/>
              <a:gd name="T10" fmla="*/ 8 w 15"/>
              <a:gd name="T11" fmla="*/ 11 h 22"/>
              <a:gd name="T12" fmla="*/ 8 w 15"/>
              <a:gd name="T13" fmla="*/ 11 h 22"/>
              <a:gd name="T14" fmla="*/ 2 w 15"/>
              <a:gd name="T15" fmla="*/ 4 h 22"/>
              <a:gd name="T16" fmla="*/ 0 w 15"/>
              <a:gd name="T17" fmla="*/ 2 h 22"/>
              <a:gd name="T18" fmla="*/ 0 w 15"/>
              <a:gd name="T19" fmla="*/ 0 h 22"/>
              <a:gd name="T20" fmla="*/ 0 w 15"/>
              <a:gd name="T21" fmla="*/ 0 h 22"/>
              <a:gd name="T22" fmla="*/ 0 w 15"/>
              <a:gd name="T23" fmla="*/ 0 h 22"/>
              <a:gd name="T24" fmla="*/ 9 w 15"/>
              <a:gd name="T25" fmla="*/ 4 h 22"/>
              <a:gd name="T26" fmla="*/ 14 w 15"/>
              <a:gd name="T27" fmla="*/ 6 h 22"/>
              <a:gd name="T28" fmla="*/ 15 w 15"/>
              <a:gd name="T29" fmla="*/ 9 h 22"/>
              <a:gd name="T30" fmla="*/ 15 w 15"/>
              <a:gd name="T31" fmla="*/ 9 h 22"/>
              <a:gd name="T32" fmla="*/ 15 w 15"/>
              <a:gd name="T33" fmla="*/ 14 h 22"/>
              <a:gd name="T34" fmla="*/ 14 w 15"/>
              <a:gd name="T35" fmla="*/ 19 h 22"/>
              <a:gd name="T36" fmla="*/ 12 w 15"/>
              <a:gd name="T37" fmla="*/ 22 h 22"/>
              <a:gd name="T38" fmla="*/ 10 w 15"/>
              <a:gd name="T39" fmla="*/ 22 h 22"/>
              <a:gd name="T40" fmla="*/ 9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9" y="21"/>
                </a:moveTo>
                <a:lnTo>
                  <a:pt x="9" y="21"/>
                </a:lnTo>
                <a:lnTo>
                  <a:pt x="9" y="19"/>
                </a:lnTo>
                <a:lnTo>
                  <a:pt x="9" y="16"/>
                </a:lnTo>
                <a:lnTo>
                  <a:pt x="9" y="14"/>
                </a:lnTo>
                <a:lnTo>
                  <a:pt x="8" y="11"/>
                </a:lnTo>
                <a:lnTo>
                  <a:pt x="8" y="11"/>
                </a:lnTo>
                <a:lnTo>
                  <a:pt x="2" y="4"/>
                </a:lnTo>
                <a:lnTo>
                  <a:pt x="0" y="2"/>
                </a:lnTo>
                <a:lnTo>
                  <a:pt x="0" y="0"/>
                </a:lnTo>
                <a:lnTo>
                  <a:pt x="0" y="0"/>
                </a:lnTo>
                <a:lnTo>
                  <a:pt x="0" y="0"/>
                </a:lnTo>
                <a:lnTo>
                  <a:pt x="9" y="4"/>
                </a:lnTo>
                <a:lnTo>
                  <a:pt x="14" y="6"/>
                </a:lnTo>
                <a:lnTo>
                  <a:pt x="15" y="9"/>
                </a:lnTo>
                <a:lnTo>
                  <a:pt x="15" y="9"/>
                </a:lnTo>
                <a:lnTo>
                  <a:pt x="15" y="14"/>
                </a:lnTo>
                <a:lnTo>
                  <a:pt x="14" y="19"/>
                </a:lnTo>
                <a:lnTo>
                  <a:pt x="12" y="22"/>
                </a:lnTo>
                <a:lnTo>
                  <a:pt x="10" y="22"/>
                </a:lnTo>
                <a:lnTo>
                  <a:pt x="9" y="2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3" name="Freeform 1063"/>
          <p:cNvSpPr>
            <a:spLocks/>
          </p:cNvSpPr>
          <p:nvPr/>
        </p:nvSpPr>
        <p:spPr bwMode="gray">
          <a:xfrm>
            <a:off x="7777748" y="4721610"/>
            <a:ext cx="20284" cy="22277"/>
          </a:xfrm>
          <a:custGeom>
            <a:avLst/>
            <a:gdLst>
              <a:gd name="T0" fmla="*/ 2 w 12"/>
              <a:gd name="T1" fmla="*/ 13 h 13"/>
              <a:gd name="T2" fmla="*/ 2 w 12"/>
              <a:gd name="T3" fmla="*/ 13 h 13"/>
              <a:gd name="T4" fmla="*/ 0 w 12"/>
              <a:gd name="T5" fmla="*/ 13 h 13"/>
              <a:gd name="T6" fmla="*/ 0 w 12"/>
              <a:gd name="T7" fmla="*/ 12 h 13"/>
              <a:gd name="T8" fmla="*/ 2 w 12"/>
              <a:gd name="T9" fmla="*/ 11 h 13"/>
              <a:gd name="T10" fmla="*/ 3 w 12"/>
              <a:gd name="T11" fmla="*/ 9 h 13"/>
              <a:gd name="T12" fmla="*/ 3 w 12"/>
              <a:gd name="T13" fmla="*/ 6 h 13"/>
              <a:gd name="T14" fmla="*/ 3 w 12"/>
              <a:gd name="T15" fmla="*/ 6 h 13"/>
              <a:gd name="T16" fmla="*/ 0 w 12"/>
              <a:gd name="T17" fmla="*/ 1 h 13"/>
              <a:gd name="T18" fmla="*/ 0 w 12"/>
              <a:gd name="T19" fmla="*/ 0 h 13"/>
              <a:gd name="T20" fmla="*/ 3 w 12"/>
              <a:gd name="T21" fmla="*/ 0 h 13"/>
              <a:gd name="T22" fmla="*/ 3 w 12"/>
              <a:gd name="T23" fmla="*/ 0 h 13"/>
              <a:gd name="T24" fmla="*/ 8 w 12"/>
              <a:gd name="T25" fmla="*/ 4 h 13"/>
              <a:gd name="T26" fmla="*/ 10 w 12"/>
              <a:gd name="T27" fmla="*/ 6 h 13"/>
              <a:gd name="T28" fmla="*/ 12 w 12"/>
              <a:gd name="T29" fmla="*/ 9 h 13"/>
              <a:gd name="T30" fmla="*/ 12 w 12"/>
              <a:gd name="T31" fmla="*/ 9 h 13"/>
              <a:gd name="T32" fmla="*/ 7 w 12"/>
              <a:gd name="T33" fmla="*/ 11 h 13"/>
              <a:gd name="T34" fmla="*/ 4 w 12"/>
              <a:gd name="T35" fmla="*/ 13 h 13"/>
              <a:gd name="T36" fmla="*/ 2 w 1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2" y="13"/>
                </a:moveTo>
                <a:lnTo>
                  <a:pt x="2" y="13"/>
                </a:lnTo>
                <a:lnTo>
                  <a:pt x="0" y="13"/>
                </a:lnTo>
                <a:lnTo>
                  <a:pt x="0" y="12"/>
                </a:lnTo>
                <a:lnTo>
                  <a:pt x="2" y="11"/>
                </a:lnTo>
                <a:lnTo>
                  <a:pt x="3" y="9"/>
                </a:lnTo>
                <a:lnTo>
                  <a:pt x="3" y="6"/>
                </a:lnTo>
                <a:lnTo>
                  <a:pt x="3" y="6"/>
                </a:lnTo>
                <a:lnTo>
                  <a:pt x="0" y="1"/>
                </a:lnTo>
                <a:lnTo>
                  <a:pt x="0" y="0"/>
                </a:lnTo>
                <a:lnTo>
                  <a:pt x="3" y="0"/>
                </a:lnTo>
                <a:lnTo>
                  <a:pt x="3" y="0"/>
                </a:lnTo>
                <a:lnTo>
                  <a:pt x="8" y="4"/>
                </a:lnTo>
                <a:lnTo>
                  <a:pt x="10" y="6"/>
                </a:lnTo>
                <a:lnTo>
                  <a:pt x="12" y="9"/>
                </a:lnTo>
                <a:lnTo>
                  <a:pt x="12" y="9"/>
                </a:lnTo>
                <a:lnTo>
                  <a:pt x="7" y="11"/>
                </a:lnTo>
                <a:lnTo>
                  <a:pt x="4" y="13"/>
                </a:lnTo>
                <a:lnTo>
                  <a:pt x="2" y="1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4" name="Freeform 246"/>
          <p:cNvSpPr>
            <a:spLocks noEditPoints="1"/>
          </p:cNvSpPr>
          <p:nvPr/>
        </p:nvSpPr>
        <p:spPr bwMode="gray">
          <a:xfrm>
            <a:off x="6002921" y="2307110"/>
            <a:ext cx="880653" cy="870523"/>
          </a:xfrm>
          <a:custGeom>
            <a:avLst/>
            <a:gdLst>
              <a:gd name="T0" fmla="*/ 473 w 521"/>
              <a:gd name="T1" fmla="*/ 428 h 508"/>
              <a:gd name="T2" fmla="*/ 436 w 521"/>
              <a:gd name="T3" fmla="*/ 387 h 508"/>
              <a:gd name="T4" fmla="*/ 391 w 521"/>
              <a:gd name="T5" fmla="*/ 366 h 508"/>
              <a:gd name="T6" fmla="*/ 329 w 521"/>
              <a:gd name="T7" fmla="*/ 51 h 508"/>
              <a:gd name="T8" fmla="*/ 272 w 521"/>
              <a:gd name="T9" fmla="*/ 41 h 508"/>
              <a:gd name="T10" fmla="*/ 220 w 521"/>
              <a:gd name="T11" fmla="*/ 32 h 508"/>
              <a:gd name="T12" fmla="*/ 188 w 521"/>
              <a:gd name="T13" fmla="*/ 21 h 508"/>
              <a:gd name="T14" fmla="*/ 174 w 521"/>
              <a:gd name="T15" fmla="*/ 23 h 508"/>
              <a:gd name="T16" fmla="*/ 151 w 521"/>
              <a:gd name="T17" fmla="*/ 8 h 508"/>
              <a:gd name="T18" fmla="*/ 104 w 521"/>
              <a:gd name="T19" fmla="*/ 35 h 508"/>
              <a:gd name="T20" fmla="*/ 73 w 521"/>
              <a:gd name="T21" fmla="*/ 59 h 508"/>
              <a:gd name="T22" fmla="*/ 25 w 521"/>
              <a:gd name="T23" fmla="*/ 101 h 508"/>
              <a:gd name="T24" fmla="*/ 26 w 521"/>
              <a:gd name="T25" fmla="*/ 123 h 508"/>
              <a:gd name="T26" fmla="*/ 57 w 521"/>
              <a:gd name="T27" fmla="*/ 163 h 508"/>
              <a:gd name="T28" fmla="*/ 96 w 521"/>
              <a:gd name="T29" fmla="*/ 180 h 508"/>
              <a:gd name="T30" fmla="*/ 79 w 521"/>
              <a:gd name="T31" fmla="*/ 183 h 508"/>
              <a:gd name="T32" fmla="*/ 89 w 521"/>
              <a:gd name="T33" fmla="*/ 195 h 508"/>
              <a:gd name="T34" fmla="*/ 66 w 521"/>
              <a:gd name="T35" fmla="*/ 201 h 508"/>
              <a:gd name="T36" fmla="*/ 43 w 521"/>
              <a:gd name="T37" fmla="*/ 181 h 508"/>
              <a:gd name="T38" fmla="*/ 20 w 521"/>
              <a:gd name="T39" fmla="*/ 199 h 508"/>
              <a:gd name="T40" fmla="*/ 5 w 521"/>
              <a:gd name="T41" fmla="*/ 218 h 508"/>
              <a:gd name="T42" fmla="*/ 31 w 521"/>
              <a:gd name="T43" fmla="*/ 254 h 508"/>
              <a:gd name="T44" fmla="*/ 73 w 521"/>
              <a:gd name="T45" fmla="*/ 249 h 508"/>
              <a:gd name="T46" fmla="*/ 91 w 521"/>
              <a:gd name="T47" fmla="*/ 250 h 508"/>
              <a:gd name="T48" fmla="*/ 87 w 521"/>
              <a:gd name="T49" fmla="*/ 282 h 508"/>
              <a:gd name="T50" fmla="*/ 48 w 521"/>
              <a:gd name="T51" fmla="*/ 290 h 508"/>
              <a:gd name="T52" fmla="*/ 25 w 521"/>
              <a:gd name="T53" fmla="*/ 334 h 508"/>
              <a:gd name="T54" fmla="*/ 26 w 521"/>
              <a:gd name="T55" fmla="*/ 351 h 508"/>
              <a:gd name="T56" fmla="*/ 48 w 521"/>
              <a:gd name="T57" fmla="*/ 372 h 508"/>
              <a:gd name="T58" fmla="*/ 73 w 521"/>
              <a:gd name="T59" fmla="*/ 385 h 508"/>
              <a:gd name="T60" fmla="*/ 77 w 521"/>
              <a:gd name="T61" fmla="*/ 401 h 508"/>
              <a:gd name="T62" fmla="*/ 85 w 521"/>
              <a:gd name="T63" fmla="*/ 420 h 508"/>
              <a:gd name="T64" fmla="*/ 116 w 521"/>
              <a:gd name="T65" fmla="*/ 414 h 508"/>
              <a:gd name="T66" fmla="*/ 130 w 521"/>
              <a:gd name="T67" fmla="*/ 409 h 508"/>
              <a:gd name="T68" fmla="*/ 146 w 521"/>
              <a:gd name="T69" fmla="*/ 419 h 508"/>
              <a:gd name="T70" fmla="*/ 115 w 521"/>
              <a:gd name="T71" fmla="*/ 467 h 508"/>
              <a:gd name="T72" fmla="*/ 80 w 521"/>
              <a:gd name="T73" fmla="*/ 489 h 508"/>
              <a:gd name="T74" fmla="*/ 88 w 521"/>
              <a:gd name="T75" fmla="*/ 493 h 508"/>
              <a:gd name="T76" fmla="*/ 116 w 521"/>
              <a:gd name="T77" fmla="*/ 484 h 508"/>
              <a:gd name="T78" fmla="*/ 168 w 521"/>
              <a:gd name="T79" fmla="*/ 450 h 508"/>
              <a:gd name="T80" fmla="*/ 200 w 521"/>
              <a:gd name="T81" fmla="*/ 410 h 508"/>
              <a:gd name="T82" fmla="*/ 205 w 521"/>
              <a:gd name="T83" fmla="*/ 385 h 508"/>
              <a:gd name="T84" fmla="*/ 237 w 521"/>
              <a:gd name="T85" fmla="*/ 346 h 508"/>
              <a:gd name="T86" fmla="*/ 249 w 521"/>
              <a:gd name="T87" fmla="*/ 357 h 508"/>
              <a:gd name="T88" fmla="*/ 221 w 521"/>
              <a:gd name="T89" fmla="*/ 385 h 508"/>
              <a:gd name="T90" fmla="*/ 228 w 521"/>
              <a:gd name="T91" fmla="*/ 397 h 508"/>
              <a:gd name="T92" fmla="*/ 269 w 521"/>
              <a:gd name="T93" fmla="*/ 378 h 508"/>
              <a:gd name="T94" fmla="*/ 271 w 521"/>
              <a:gd name="T95" fmla="*/ 355 h 508"/>
              <a:gd name="T96" fmla="*/ 292 w 521"/>
              <a:gd name="T97" fmla="*/ 361 h 508"/>
              <a:gd name="T98" fmla="*/ 325 w 521"/>
              <a:gd name="T99" fmla="*/ 377 h 508"/>
              <a:gd name="T100" fmla="*/ 386 w 521"/>
              <a:gd name="T101" fmla="*/ 382 h 508"/>
              <a:gd name="T102" fmla="*/ 414 w 521"/>
              <a:gd name="T103" fmla="*/ 419 h 508"/>
              <a:gd name="T104" fmla="*/ 429 w 521"/>
              <a:gd name="T105" fmla="*/ 409 h 508"/>
              <a:gd name="T106" fmla="*/ 440 w 521"/>
              <a:gd name="T107" fmla="*/ 397 h 508"/>
              <a:gd name="T108" fmla="*/ 461 w 521"/>
              <a:gd name="T109" fmla="*/ 426 h 508"/>
              <a:gd name="T110" fmla="*/ 485 w 521"/>
              <a:gd name="T111" fmla="*/ 458 h 508"/>
              <a:gd name="T112" fmla="*/ 508 w 521"/>
              <a:gd name="T113" fmla="*/ 482 h 508"/>
              <a:gd name="T114" fmla="*/ 514 w 521"/>
              <a:gd name="T115" fmla="*/ 508 h 508"/>
              <a:gd name="T116" fmla="*/ 165 w 521"/>
              <a:gd name="T117" fmla="*/ 399 h 508"/>
              <a:gd name="T118" fmla="*/ 186 w 521"/>
              <a:gd name="T119" fmla="*/ 392 h 508"/>
              <a:gd name="T120" fmla="*/ 184 w 521"/>
              <a:gd name="T121" fmla="*/ 36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508">
                <a:moveTo>
                  <a:pt x="521" y="485"/>
                </a:moveTo>
                <a:lnTo>
                  <a:pt x="521" y="485"/>
                </a:lnTo>
                <a:lnTo>
                  <a:pt x="520" y="483"/>
                </a:lnTo>
                <a:lnTo>
                  <a:pt x="519" y="481"/>
                </a:lnTo>
                <a:lnTo>
                  <a:pt x="513" y="476"/>
                </a:lnTo>
                <a:lnTo>
                  <a:pt x="505" y="469"/>
                </a:lnTo>
                <a:lnTo>
                  <a:pt x="499" y="463"/>
                </a:lnTo>
                <a:lnTo>
                  <a:pt x="499" y="463"/>
                </a:lnTo>
                <a:lnTo>
                  <a:pt x="495" y="458"/>
                </a:lnTo>
                <a:lnTo>
                  <a:pt x="492" y="451"/>
                </a:lnTo>
                <a:lnTo>
                  <a:pt x="487" y="445"/>
                </a:lnTo>
                <a:lnTo>
                  <a:pt x="482" y="437"/>
                </a:lnTo>
                <a:lnTo>
                  <a:pt x="482" y="437"/>
                </a:lnTo>
                <a:lnTo>
                  <a:pt x="476" y="433"/>
                </a:lnTo>
                <a:lnTo>
                  <a:pt x="473" y="428"/>
                </a:lnTo>
                <a:lnTo>
                  <a:pt x="468" y="420"/>
                </a:lnTo>
                <a:lnTo>
                  <a:pt x="468" y="420"/>
                </a:lnTo>
                <a:lnTo>
                  <a:pt x="465" y="417"/>
                </a:lnTo>
                <a:lnTo>
                  <a:pt x="460" y="413"/>
                </a:lnTo>
                <a:lnTo>
                  <a:pt x="455" y="408"/>
                </a:lnTo>
                <a:lnTo>
                  <a:pt x="453" y="405"/>
                </a:lnTo>
                <a:lnTo>
                  <a:pt x="452" y="403"/>
                </a:lnTo>
                <a:lnTo>
                  <a:pt x="452" y="403"/>
                </a:lnTo>
                <a:lnTo>
                  <a:pt x="447" y="391"/>
                </a:lnTo>
                <a:lnTo>
                  <a:pt x="444" y="386"/>
                </a:lnTo>
                <a:lnTo>
                  <a:pt x="442" y="385"/>
                </a:lnTo>
                <a:lnTo>
                  <a:pt x="441" y="383"/>
                </a:lnTo>
                <a:lnTo>
                  <a:pt x="441" y="383"/>
                </a:lnTo>
                <a:lnTo>
                  <a:pt x="439" y="385"/>
                </a:lnTo>
                <a:lnTo>
                  <a:pt x="436" y="387"/>
                </a:lnTo>
                <a:lnTo>
                  <a:pt x="431" y="393"/>
                </a:lnTo>
                <a:lnTo>
                  <a:pt x="425" y="401"/>
                </a:lnTo>
                <a:lnTo>
                  <a:pt x="423" y="403"/>
                </a:lnTo>
                <a:lnTo>
                  <a:pt x="421" y="404"/>
                </a:lnTo>
                <a:lnTo>
                  <a:pt x="421" y="404"/>
                </a:lnTo>
                <a:lnTo>
                  <a:pt x="415" y="405"/>
                </a:lnTo>
                <a:lnTo>
                  <a:pt x="414" y="404"/>
                </a:lnTo>
                <a:lnTo>
                  <a:pt x="412" y="402"/>
                </a:lnTo>
                <a:lnTo>
                  <a:pt x="412" y="402"/>
                </a:lnTo>
                <a:lnTo>
                  <a:pt x="396" y="380"/>
                </a:lnTo>
                <a:lnTo>
                  <a:pt x="396" y="380"/>
                </a:lnTo>
                <a:lnTo>
                  <a:pt x="394" y="375"/>
                </a:lnTo>
                <a:lnTo>
                  <a:pt x="393" y="370"/>
                </a:lnTo>
                <a:lnTo>
                  <a:pt x="392" y="367"/>
                </a:lnTo>
                <a:lnTo>
                  <a:pt x="391" y="366"/>
                </a:lnTo>
                <a:lnTo>
                  <a:pt x="388" y="366"/>
                </a:lnTo>
                <a:lnTo>
                  <a:pt x="388" y="366"/>
                </a:lnTo>
                <a:lnTo>
                  <a:pt x="378" y="369"/>
                </a:lnTo>
                <a:lnTo>
                  <a:pt x="373" y="370"/>
                </a:lnTo>
                <a:lnTo>
                  <a:pt x="368" y="371"/>
                </a:lnTo>
                <a:lnTo>
                  <a:pt x="368" y="66"/>
                </a:lnTo>
                <a:lnTo>
                  <a:pt x="368" y="66"/>
                </a:lnTo>
                <a:lnTo>
                  <a:pt x="366" y="64"/>
                </a:lnTo>
                <a:lnTo>
                  <a:pt x="366" y="64"/>
                </a:lnTo>
                <a:lnTo>
                  <a:pt x="354" y="58"/>
                </a:lnTo>
                <a:lnTo>
                  <a:pt x="341" y="51"/>
                </a:lnTo>
                <a:lnTo>
                  <a:pt x="341" y="51"/>
                </a:lnTo>
                <a:lnTo>
                  <a:pt x="336" y="48"/>
                </a:lnTo>
                <a:lnTo>
                  <a:pt x="334" y="50"/>
                </a:lnTo>
                <a:lnTo>
                  <a:pt x="329" y="51"/>
                </a:lnTo>
                <a:lnTo>
                  <a:pt x="329" y="51"/>
                </a:lnTo>
                <a:lnTo>
                  <a:pt x="323" y="52"/>
                </a:lnTo>
                <a:lnTo>
                  <a:pt x="317" y="52"/>
                </a:lnTo>
                <a:lnTo>
                  <a:pt x="309" y="52"/>
                </a:lnTo>
                <a:lnTo>
                  <a:pt x="302" y="51"/>
                </a:lnTo>
                <a:lnTo>
                  <a:pt x="302" y="51"/>
                </a:lnTo>
                <a:lnTo>
                  <a:pt x="295" y="50"/>
                </a:lnTo>
                <a:lnTo>
                  <a:pt x="288" y="48"/>
                </a:lnTo>
                <a:lnTo>
                  <a:pt x="282" y="48"/>
                </a:lnTo>
                <a:lnTo>
                  <a:pt x="280" y="47"/>
                </a:lnTo>
                <a:lnTo>
                  <a:pt x="280" y="47"/>
                </a:lnTo>
                <a:lnTo>
                  <a:pt x="277" y="43"/>
                </a:lnTo>
                <a:lnTo>
                  <a:pt x="275" y="42"/>
                </a:lnTo>
                <a:lnTo>
                  <a:pt x="272" y="41"/>
                </a:lnTo>
                <a:lnTo>
                  <a:pt x="272" y="41"/>
                </a:lnTo>
                <a:lnTo>
                  <a:pt x="260" y="39"/>
                </a:lnTo>
                <a:lnTo>
                  <a:pt x="249" y="36"/>
                </a:lnTo>
                <a:lnTo>
                  <a:pt x="249" y="36"/>
                </a:lnTo>
                <a:lnTo>
                  <a:pt x="240" y="34"/>
                </a:lnTo>
                <a:lnTo>
                  <a:pt x="236" y="34"/>
                </a:lnTo>
                <a:lnTo>
                  <a:pt x="232" y="34"/>
                </a:lnTo>
                <a:lnTo>
                  <a:pt x="232" y="34"/>
                </a:lnTo>
                <a:lnTo>
                  <a:pt x="229" y="37"/>
                </a:lnTo>
                <a:lnTo>
                  <a:pt x="227" y="37"/>
                </a:lnTo>
                <a:lnTo>
                  <a:pt x="224" y="37"/>
                </a:lnTo>
                <a:lnTo>
                  <a:pt x="224" y="37"/>
                </a:lnTo>
                <a:lnTo>
                  <a:pt x="222" y="36"/>
                </a:lnTo>
                <a:lnTo>
                  <a:pt x="221" y="35"/>
                </a:lnTo>
                <a:lnTo>
                  <a:pt x="221" y="34"/>
                </a:lnTo>
                <a:lnTo>
                  <a:pt x="220" y="32"/>
                </a:lnTo>
                <a:lnTo>
                  <a:pt x="220" y="32"/>
                </a:lnTo>
                <a:lnTo>
                  <a:pt x="213" y="29"/>
                </a:lnTo>
                <a:lnTo>
                  <a:pt x="211" y="27"/>
                </a:lnTo>
                <a:lnTo>
                  <a:pt x="211" y="25"/>
                </a:lnTo>
                <a:lnTo>
                  <a:pt x="211" y="25"/>
                </a:lnTo>
                <a:lnTo>
                  <a:pt x="215" y="21"/>
                </a:lnTo>
                <a:lnTo>
                  <a:pt x="215" y="19"/>
                </a:lnTo>
                <a:lnTo>
                  <a:pt x="215" y="18"/>
                </a:lnTo>
                <a:lnTo>
                  <a:pt x="213" y="18"/>
                </a:lnTo>
                <a:lnTo>
                  <a:pt x="213" y="18"/>
                </a:lnTo>
                <a:lnTo>
                  <a:pt x="204" y="19"/>
                </a:lnTo>
                <a:lnTo>
                  <a:pt x="194" y="21"/>
                </a:lnTo>
                <a:lnTo>
                  <a:pt x="194" y="21"/>
                </a:lnTo>
                <a:lnTo>
                  <a:pt x="191" y="21"/>
                </a:lnTo>
                <a:lnTo>
                  <a:pt x="188" y="21"/>
                </a:lnTo>
                <a:lnTo>
                  <a:pt x="185" y="20"/>
                </a:lnTo>
                <a:lnTo>
                  <a:pt x="184" y="19"/>
                </a:lnTo>
                <a:lnTo>
                  <a:pt x="184" y="18"/>
                </a:lnTo>
                <a:lnTo>
                  <a:pt x="184" y="18"/>
                </a:lnTo>
                <a:lnTo>
                  <a:pt x="188" y="14"/>
                </a:lnTo>
                <a:lnTo>
                  <a:pt x="188" y="11"/>
                </a:lnTo>
                <a:lnTo>
                  <a:pt x="188" y="10"/>
                </a:lnTo>
                <a:lnTo>
                  <a:pt x="188" y="10"/>
                </a:lnTo>
                <a:lnTo>
                  <a:pt x="185" y="10"/>
                </a:lnTo>
                <a:lnTo>
                  <a:pt x="183" y="10"/>
                </a:lnTo>
                <a:lnTo>
                  <a:pt x="180" y="11"/>
                </a:lnTo>
                <a:lnTo>
                  <a:pt x="179" y="13"/>
                </a:lnTo>
                <a:lnTo>
                  <a:pt x="179" y="13"/>
                </a:lnTo>
                <a:lnTo>
                  <a:pt x="176" y="20"/>
                </a:lnTo>
                <a:lnTo>
                  <a:pt x="174" y="23"/>
                </a:lnTo>
                <a:lnTo>
                  <a:pt x="174" y="23"/>
                </a:lnTo>
                <a:lnTo>
                  <a:pt x="173" y="23"/>
                </a:lnTo>
                <a:lnTo>
                  <a:pt x="173" y="23"/>
                </a:lnTo>
                <a:lnTo>
                  <a:pt x="172" y="19"/>
                </a:lnTo>
                <a:lnTo>
                  <a:pt x="172" y="15"/>
                </a:lnTo>
                <a:lnTo>
                  <a:pt x="172" y="9"/>
                </a:lnTo>
                <a:lnTo>
                  <a:pt x="172" y="9"/>
                </a:lnTo>
                <a:lnTo>
                  <a:pt x="164" y="4"/>
                </a:lnTo>
                <a:lnTo>
                  <a:pt x="164" y="4"/>
                </a:lnTo>
                <a:lnTo>
                  <a:pt x="159" y="0"/>
                </a:lnTo>
                <a:lnTo>
                  <a:pt x="157" y="0"/>
                </a:lnTo>
                <a:lnTo>
                  <a:pt x="154" y="0"/>
                </a:lnTo>
                <a:lnTo>
                  <a:pt x="154" y="0"/>
                </a:lnTo>
                <a:lnTo>
                  <a:pt x="153" y="3"/>
                </a:lnTo>
                <a:lnTo>
                  <a:pt x="151" y="8"/>
                </a:lnTo>
                <a:lnTo>
                  <a:pt x="148" y="14"/>
                </a:lnTo>
                <a:lnTo>
                  <a:pt x="146" y="18"/>
                </a:lnTo>
                <a:lnTo>
                  <a:pt x="146" y="18"/>
                </a:lnTo>
                <a:lnTo>
                  <a:pt x="139" y="20"/>
                </a:lnTo>
                <a:lnTo>
                  <a:pt x="132" y="23"/>
                </a:lnTo>
                <a:lnTo>
                  <a:pt x="126" y="24"/>
                </a:lnTo>
                <a:lnTo>
                  <a:pt x="121" y="25"/>
                </a:lnTo>
                <a:lnTo>
                  <a:pt x="121" y="25"/>
                </a:lnTo>
                <a:lnTo>
                  <a:pt x="116" y="24"/>
                </a:lnTo>
                <a:lnTo>
                  <a:pt x="114" y="24"/>
                </a:lnTo>
                <a:lnTo>
                  <a:pt x="111" y="24"/>
                </a:lnTo>
                <a:lnTo>
                  <a:pt x="111" y="24"/>
                </a:lnTo>
                <a:lnTo>
                  <a:pt x="109" y="30"/>
                </a:lnTo>
                <a:lnTo>
                  <a:pt x="106" y="34"/>
                </a:lnTo>
                <a:lnTo>
                  <a:pt x="104" y="35"/>
                </a:lnTo>
                <a:lnTo>
                  <a:pt x="104" y="35"/>
                </a:lnTo>
                <a:lnTo>
                  <a:pt x="96" y="37"/>
                </a:lnTo>
                <a:lnTo>
                  <a:pt x="90" y="39"/>
                </a:lnTo>
                <a:lnTo>
                  <a:pt x="84" y="40"/>
                </a:lnTo>
                <a:lnTo>
                  <a:pt x="84" y="40"/>
                </a:lnTo>
                <a:lnTo>
                  <a:pt x="80" y="41"/>
                </a:lnTo>
                <a:lnTo>
                  <a:pt x="79" y="43"/>
                </a:lnTo>
                <a:lnTo>
                  <a:pt x="79" y="46"/>
                </a:lnTo>
                <a:lnTo>
                  <a:pt x="79" y="47"/>
                </a:lnTo>
                <a:lnTo>
                  <a:pt x="79" y="47"/>
                </a:lnTo>
                <a:lnTo>
                  <a:pt x="77" y="50"/>
                </a:lnTo>
                <a:lnTo>
                  <a:pt x="75" y="53"/>
                </a:lnTo>
                <a:lnTo>
                  <a:pt x="74" y="57"/>
                </a:lnTo>
                <a:lnTo>
                  <a:pt x="73" y="59"/>
                </a:lnTo>
                <a:lnTo>
                  <a:pt x="73" y="59"/>
                </a:lnTo>
                <a:lnTo>
                  <a:pt x="71" y="63"/>
                </a:lnTo>
                <a:lnTo>
                  <a:pt x="68" y="69"/>
                </a:lnTo>
                <a:lnTo>
                  <a:pt x="64" y="80"/>
                </a:lnTo>
                <a:lnTo>
                  <a:pt x="64" y="80"/>
                </a:lnTo>
                <a:lnTo>
                  <a:pt x="59" y="90"/>
                </a:lnTo>
                <a:lnTo>
                  <a:pt x="56" y="95"/>
                </a:lnTo>
                <a:lnTo>
                  <a:pt x="53" y="98"/>
                </a:lnTo>
                <a:lnTo>
                  <a:pt x="53" y="98"/>
                </a:lnTo>
                <a:lnTo>
                  <a:pt x="50" y="96"/>
                </a:lnTo>
                <a:lnTo>
                  <a:pt x="46" y="98"/>
                </a:lnTo>
                <a:lnTo>
                  <a:pt x="46" y="98"/>
                </a:lnTo>
                <a:lnTo>
                  <a:pt x="37" y="99"/>
                </a:lnTo>
                <a:lnTo>
                  <a:pt x="26" y="100"/>
                </a:lnTo>
                <a:lnTo>
                  <a:pt x="26" y="100"/>
                </a:lnTo>
                <a:lnTo>
                  <a:pt x="25" y="101"/>
                </a:lnTo>
                <a:lnTo>
                  <a:pt x="24" y="103"/>
                </a:lnTo>
                <a:lnTo>
                  <a:pt x="23" y="106"/>
                </a:lnTo>
                <a:lnTo>
                  <a:pt x="23" y="110"/>
                </a:lnTo>
                <a:lnTo>
                  <a:pt x="23" y="111"/>
                </a:lnTo>
                <a:lnTo>
                  <a:pt x="21" y="112"/>
                </a:lnTo>
                <a:lnTo>
                  <a:pt x="21" y="112"/>
                </a:lnTo>
                <a:lnTo>
                  <a:pt x="18" y="112"/>
                </a:lnTo>
                <a:lnTo>
                  <a:pt x="16" y="114"/>
                </a:lnTo>
                <a:lnTo>
                  <a:pt x="16" y="115"/>
                </a:lnTo>
                <a:lnTo>
                  <a:pt x="16" y="115"/>
                </a:lnTo>
                <a:lnTo>
                  <a:pt x="19" y="117"/>
                </a:lnTo>
                <a:lnTo>
                  <a:pt x="21" y="119"/>
                </a:lnTo>
                <a:lnTo>
                  <a:pt x="24" y="121"/>
                </a:lnTo>
                <a:lnTo>
                  <a:pt x="26" y="123"/>
                </a:lnTo>
                <a:lnTo>
                  <a:pt x="26" y="123"/>
                </a:lnTo>
                <a:lnTo>
                  <a:pt x="29" y="126"/>
                </a:lnTo>
                <a:lnTo>
                  <a:pt x="30" y="127"/>
                </a:lnTo>
                <a:lnTo>
                  <a:pt x="32" y="127"/>
                </a:lnTo>
                <a:lnTo>
                  <a:pt x="34" y="130"/>
                </a:lnTo>
                <a:lnTo>
                  <a:pt x="34" y="130"/>
                </a:lnTo>
                <a:lnTo>
                  <a:pt x="40" y="136"/>
                </a:lnTo>
                <a:lnTo>
                  <a:pt x="45" y="141"/>
                </a:lnTo>
                <a:lnTo>
                  <a:pt x="45" y="141"/>
                </a:lnTo>
                <a:lnTo>
                  <a:pt x="48" y="143"/>
                </a:lnTo>
                <a:lnTo>
                  <a:pt x="50" y="147"/>
                </a:lnTo>
                <a:lnTo>
                  <a:pt x="50" y="147"/>
                </a:lnTo>
                <a:lnTo>
                  <a:pt x="52" y="153"/>
                </a:lnTo>
                <a:lnTo>
                  <a:pt x="56" y="160"/>
                </a:lnTo>
                <a:lnTo>
                  <a:pt x="56" y="160"/>
                </a:lnTo>
                <a:lnTo>
                  <a:pt x="57" y="163"/>
                </a:lnTo>
                <a:lnTo>
                  <a:pt x="61" y="165"/>
                </a:lnTo>
                <a:lnTo>
                  <a:pt x="63" y="167"/>
                </a:lnTo>
                <a:lnTo>
                  <a:pt x="67" y="167"/>
                </a:lnTo>
                <a:lnTo>
                  <a:pt x="67" y="167"/>
                </a:lnTo>
                <a:lnTo>
                  <a:pt x="75" y="167"/>
                </a:lnTo>
                <a:lnTo>
                  <a:pt x="80" y="169"/>
                </a:lnTo>
                <a:lnTo>
                  <a:pt x="82" y="169"/>
                </a:lnTo>
                <a:lnTo>
                  <a:pt x="82" y="170"/>
                </a:lnTo>
                <a:lnTo>
                  <a:pt x="82" y="170"/>
                </a:lnTo>
                <a:lnTo>
                  <a:pt x="83" y="173"/>
                </a:lnTo>
                <a:lnTo>
                  <a:pt x="84" y="174"/>
                </a:lnTo>
                <a:lnTo>
                  <a:pt x="88" y="178"/>
                </a:lnTo>
                <a:lnTo>
                  <a:pt x="88" y="178"/>
                </a:lnTo>
                <a:lnTo>
                  <a:pt x="93" y="179"/>
                </a:lnTo>
                <a:lnTo>
                  <a:pt x="96" y="180"/>
                </a:lnTo>
                <a:lnTo>
                  <a:pt x="100" y="180"/>
                </a:lnTo>
                <a:lnTo>
                  <a:pt x="101" y="181"/>
                </a:lnTo>
                <a:lnTo>
                  <a:pt x="101" y="181"/>
                </a:lnTo>
                <a:lnTo>
                  <a:pt x="101" y="181"/>
                </a:lnTo>
                <a:lnTo>
                  <a:pt x="100" y="184"/>
                </a:lnTo>
                <a:lnTo>
                  <a:pt x="99" y="185"/>
                </a:lnTo>
                <a:lnTo>
                  <a:pt x="96" y="185"/>
                </a:lnTo>
                <a:lnTo>
                  <a:pt x="96" y="185"/>
                </a:lnTo>
                <a:lnTo>
                  <a:pt x="88" y="183"/>
                </a:lnTo>
                <a:lnTo>
                  <a:pt x="83" y="180"/>
                </a:lnTo>
                <a:lnTo>
                  <a:pt x="80" y="178"/>
                </a:lnTo>
                <a:lnTo>
                  <a:pt x="80" y="178"/>
                </a:lnTo>
                <a:lnTo>
                  <a:pt x="78" y="176"/>
                </a:lnTo>
                <a:lnTo>
                  <a:pt x="78" y="178"/>
                </a:lnTo>
                <a:lnTo>
                  <a:pt x="79" y="183"/>
                </a:lnTo>
                <a:lnTo>
                  <a:pt x="79" y="183"/>
                </a:lnTo>
                <a:lnTo>
                  <a:pt x="79" y="189"/>
                </a:lnTo>
                <a:lnTo>
                  <a:pt x="79" y="190"/>
                </a:lnTo>
                <a:lnTo>
                  <a:pt x="80" y="190"/>
                </a:lnTo>
                <a:lnTo>
                  <a:pt x="80" y="190"/>
                </a:lnTo>
                <a:lnTo>
                  <a:pt x="84" y="186"/>
                </a:lnTo>
                <a:lnTo>
                  <a:pt x="85" y="185"/>
                </a:lnTo>
                <a:lnTo>
                  <a:pt x="88" y="188"/>
                </a:lnTo>
                <a:lnTo>
                  <a:pt x="88" y="188"/>
                </a:lnTo>
                <a:lnTo>
                  <a:pt x="93" y="192"/>
                </a:lnTo>
                <a:lnTo>
                  <a:pt x="94" y="194"/>
                </a:lnTo>
                <a:lnTo>
                  <a:pt x="94" y="195"/>
                </a:lnTo>
                <a:lnTo>
                  <a:pt x="94" y="195"/>
                </a:lnTo>
                <a:lnTo>
                  <a:pt x="90" y="195"/>
                </a:lnTo>
                <a:lnTo>
                  <a:pt x="89" y="195"/>
                </a:lnTo>
                <a:lnTo>
                  <a:pt x="88" y="196"/>
                </a:lnTo>
                <a:lnTo>
                  <a:pt x="88" y="196"/>
                </a:lnTo>
                <a:lnTo>
                  <a:pt x="88" y="201"/>
                </a:lnTo>
                <a:lnTo>
                  <a:pt x="87" y="204"/>
                </a:lnTo>
                <a:lnTo>
                  <a:pt x="84" y="204"/>
                </a:lnTo>
                <a:lnTo>
                  <a:pt x="84" y="204"/>
                </a:lnTo>
                <a:lnTo>
                  <a:pt x="79" y="201"/>
                </a:lnTo>
                <a:lnTo>
                  <a:pt x="75" y="201"/>
                </a:lnTo>
                <a:lnTo>
                  <a:pt x="75" y="201"/>
                </a:lnTo>
                <a:lnTo>
                  <a:pt x="73" y="204"/>
                </a:lnTo>
                <a:lnTo>
                  <a:pt x="71" y="204"/>
                </a:lnTo>
                <a:lnTo>
                  <a:pt x="71" y="204"/>
                </a:lnTo>
                <a:lnTo>
                  <a:pt x="71" y="204"/>
                </a:lnTo>
                <a:lnTo>
                  <a:pt x="68" y="202"/>
                </a:lnTo>
                <a:lnTo>
                  <a:pt x="66" y="201"/>
                </a:lnTo>
                <a:lnTo>
                  <a:pt x="66" y="201"/>
                </a:lnTo>
                <a:lnTo>
                  <a:pt x="62" y="201"/>
                </a:lnTo>
                <a:lnTo>
                  <a:pt x="59" y="200"/>
                </a:lnTo>
                <a:lnTo>
                  <a:pt x="57" y="199"/>
                </a:lnTo>
                <a:lnTo>
                  <a:pt x="57" y="199"/>
                </a:lnTo>
                <a:lnTo>
                  <a:pt x="55" y="194"/>
                </a:lnTo>
                <a:lnTo>
                  <a:pt x="55" y="191"/>
                </a:lnTo>
                <a:lnTo>
                  <a:pt x="55" y="189"/>
                </a:lnTo>
                <a:lnTo>
                  <a:pt x="55" y="189"/>
                </a:lnTo>
                <a:lnTo>
                  <a:pt x="56" y="183"/>
                </a:lnTo>
                <a:lnTo>
                  <a:pt x="56" y="179"/>
                </a:lnTo>
                <a:lnTo>
                  <a:pt x="56" y="178"/>
                </a:lnTo>
                <a:lnTo>
                  <a:pt x="56" y="178"/>
                </a:lnTo>
                <a:lnTo>
                  <a:pt x="47" y="179"/>
                </a:lnTo>
                <a:lnTo>
                  <a:pt x="43" y="181"/>
                </a:lnTo>
                <a:lnTo>
                  <a:pt x="40" y="183"/>
                </a:lnTo>
                <a:lnTo>
                  <a:pt x="40" y="183"/>
                </a:lnTo>
                <a:lnTo>
                  <a:pt x="39" y="184"/>
                </a:lnTo>
                <a:lnTo>
                  <a:pt x="36" y="185"/>
                </a:lnTo>
                <a:lnTo>
                  <a:pt x="34" y="188"/>
                </a:lnTo>
                <a:lnTo>
                  <a:pt x="30" y="189"/>
                </a:lnTo>
                <a:lnTo>
                  <a:pt x="30" y="189"/>
                </a:lnTo>
                <a:lnTo>
                  <a:pt x="27" y="192"/>
                </a:lnTo>
                <a:lnTo>
                  <a:pt x="26" y="195"/>
                </a:lnTo>
                <a:lnTo>
                  <a:pt x="26" y="195"/>
                </a:lnTo>
                <a:lnTo>
                  <a:pt x="25" y="197"/>
                </a:lnTo>
                <a:lnTo>
                  <a:pt x="24" y="199"/>
                </a:lnTo>
                <a:lnTo>
                  <a:pt x="23" y="199"/>
                </a:lnTo>
                <a:lnTo>
                  <a:pt x="23" y="199"/>
                </a:lnTo>
                <a:lnTo>
                  <a:pt x="20" y="199"/>
                </a:lnTo>
                <a:lnTo>
                  <a:pt x="18" y="201"/>
                </a:lnTo>
                <a:lnTo>
                  <a:pt x="11" y="205"/>
                </a:lnTo>
                <a:lnTo>
                  <a:pt x="11" y="205"/>
                </a:lnTo>
                <a:lnTo>
                  <a:pt x="8" y="206"/>
                </a:lnTo>
                <a:lnTo>
                  <a:pt x="5" y="207"/>
                </a:lnTo>
                <a:lnTo>
                  <a:pt x="4" y="208"/>
                </a:lnTo>
                <a:lnTo>
                  <a:pt x="4" y="208"/>
                </a:lnTo>
                <a:lnTo>
                  <a:pt x="3" y="212"/>
                </a:lnTo>
                <a:lnTo>
                  <a:pt x="2" y="213"/>
                </a:lnTo>
                <a:lnTo>
                  <a:pt x="0" y="213"/>
                </a:lnTo>
                <a:lnTo>
                  <a:pt x="0" y="213"/>
                </a:lnTo>
                <a:lnTo>
                  <a:pt x="0" y="215"/>
                </a:lnTo>
                <a:lnTo>
                  <a:pt x="0" y="216"/>
                </a:lnTo>
                <a:lnTo>
                  <a:pt x="5" y="218"/>
                </a:lnTo>
                <a:lnTo>
                  <a:pt x="5" y="218"/>
                </a:lnTo>
                <a:lnTo>
                  <a:pt x="10" y="221"/>
                </a:lnTo>
                <a:lnTo>
                  <a:pt x="11" y="222"/>
                </a:lnTo>
                <a:lnTo>
                  <a:pt x="11" y="224"/>
                </a:lnTo>
                <a:lnTo>
                  <a:pt x="11" y="224"/>
                </a:lnTo>
                <a:lnTo>
                  <a:pt x="13" y="228"/>
                </a:lnTo>
                <a:lnTo>
                  <a:pt x="14" y="232"/>
                </a:lnTo>
                <a:lnTo>
                  <a:pt x="18" y="238"/>
                </a:lnTo>
                <a:lnTo>
                  <a:pt x="18" y="238"/>
                </a:lnTo>
                <a:lnTo>
                  <a:pt x="19" y="240"/>
                </a:lnTo>
                <a:lnTo>
                  <a:pt x="20" y="245"/>
                </a:lnTo>
                <a:lnTo>
                  <a:pt x="21" y="249"/>
                </a:lnTo>
                <a:lnTo>
                  <a:pt x="23" y="252"/>
                </a:lnTo>
                <a:lnTo>
                  <a:pt x="24" y="252"/>
                </a:lnTo>
                <a:lnTo>
                  <a:pt x="24" y="252"/>
                </a:lnTo>
                <a:lnTo>
                  <a:pt x="31" y="254"/>
                </a:lnTo>
                <a:lnTo>
                  <a:pt x="35" y="255"/>
                </a:lnTo>
                <a:lnTo>
                  <a:pt x="40" y="254"/>
                </a:lnTo>
                <a:lnTo>
                  <a:pt x="40" y="254"/>
                </a:lnTo>
                <a:lnTo>
                  <a:pt x="48" y="253"/>
                </a:lnTo>
                <a:lnTo>
                  <a:pt x="56" y="253"/>
                </a:lnTo>
                <a:lnTo>
                  <a:pt x="56" y="253"/>
                </a:lnTo>
                <a:lnTo>
                  <a:pt x="61" y="252"/>
                </a:lnTo>
                <a:lnTo>
                  <a:pt x="63" y="250"/>
                </a:lnTo>
                <a:lnTo>
                  <a:pt x="63" y="250"/>
                </a:lnTo>
                <a:lnTo>
                  <a:pt x="64" y="250"/>
                </a:lnTo>
                <a:lnTo>
                  <a:pt x="66" y="252"/>
                </a:lnTo>
                <a:lnTo>
                  <a:pt x="67" y="253"/>
                </a:lnTo>
                <a:lnTo>
                  <a:pt x="69" y="252"/>
                </a:lnTo>
                <a:lnTo>
                  <a:pt x="69" y="252"/>
                </a:lnTo>
                <a:lnTo>
                  <a:pt x="73" y="249"/>
                </a:lnTo>
                <a:lnTo>
                  <a:pt x="77" y="245"/>
                </a:lnTo>
                <a:lnTo>
                  <a:pt x="80" y="242"/>
                </a:lnTo>
                <a:lnTo>
                  <a:pt x="82" y="240"/>
                </a:lnTo>
                <a:lnTo>
                  <a:pt x="84" y="239"/>
                </a:lnTo>
                <a:lnTo>
                  <a:pt x="84" y="239"/>
                </a:lnTo>
                <a:lnTo>
                  <a:pt x="85" y="240"/>
                </a:lnTo>
                <a:lnTo>
                  <a:pt x="87" y="242"/>
                </a:lnTo>
                <a:lnTo>
                  <a:pt x="88" y="243"/>
                </a:lnTo>
                <a:lnTo>
                  <a:pt x="89" y="243"/>
                </a:lnTo>
                <a:lnTo>
                  <a:pt x="89" y="243"/>
                </a:lnTo>
                <a:lnTo>
                  <a:pt x="91" y="242"/>
                </a:lnTo>
                <a:lnTo>
                  <a:pt x="93" y="242"/>
                </a:lnTo>
                <a:lnTo>
                  <a:pt x="93" y="244"/>
                </a:lnTo>
                <a:lnTo>
                  <a:pt x="93" y="244"/>
                </a:lnTo>
                <a:lnTo>
                  <a:pt x="91" y="250"/>
                </a:lnTo>
                <a:lnTo>
                  <a:pt x="91" y="252"/>
                </a:lnTo>
                <a:lnTo>
                  <a:pt x="89" y="253"/>
                </a:lnTo>
                <a:lnTo>
                  <a:pt x="89" y="253"/>
                </a:lnTo>
                <a:lnTo>
                  <a:pt x="89" y="253"/>
                </a:lnTo>
                <a:lnTo>
                  <a:pt x="89" y="254"/>
                </a:lnTo>
                <a:lnTo>
                  <a:pt x="90" y="255"/>
                </a:lnTo>
                <a:lnTo>
                  <a:pt x="93" y="258"/>
                </a:lnTo>
                <a:lnTo>
                  <a:pt x="94" y="260"/>
                </a:lnTo>
                <a:lnTo>
                  <a:pt x="94" y="260"/>
                </a:lnTo>
                <a:lnTo>
                  <a:pt x="95" y="270"/>
                </a:lnTo>
                <a:lnTo>
                  <a:pt x="95" y="275"/>
                </a:lnTo>
                <a:lnTo>
                  <a:pt x="93" y="279"/>
                </a:lnTo>
                <a:lnTo>
                  <a:pt x="93" y="279"/>
                </a:lnTo>
                <a:lnTo>
                  <a:pt x="90" y="281"/>
                </a:lnTo>
                <a:lnTo>
                  <a:pt x="87" y="282"/>
                </a:lnTo>
                <a:lnTo>
                  <a:pt x="80" y="284"/>
                </a:lnTo>
                <a:lnTo>
                  <a:pt x="80" y="284"/>
                </a:lnTo>
                <a:lnTo>
                  <a:pt x="78" y="284"/>
                </a:lnTo>
                <a:lnTo>
                  <a:pt x="75" y="286"/>
                </a:lnTo>
                <a:lnTo>
                  <a:pt x="71" y="290"/>
                </a:lnTo>
                <a:lnTo>
                  <a:pt x="71" y="290"/>
                </a:lnTo>
                <a:lnTo>
                  <a:pt x="64" y="293"/>
                </a:lnTo>
                <a:lnTo>
                  <a:pt x="62" y="295"/>
                </a:lnTo>
                <a:lnTo>
                  <a:pt x="61" y="293"/>
                </a:lnTo>
                <a:lnTo>
                  <a:pt x="61" y="293"/>
                </a:lnTo>
                <a:lnTo>
                  <a:pt x="58" y="291"/>
                </a:lnTo>
                <a:lnTo>
                  <a:pt x="57" y="290"/>
                </a:lnTo>
                <a:lnTo>
                  <a:pt x="55" y="290"/>
                </a:lnTo>
                <a:lnTo>
                  <a:pt x="55" y="290"/>
                </a:lnTo>
                <a:lnTo>
                  <a:pt x="48" y="290"/>
                </a:lnTo>
                <a:lnTo>
                  <a:pt x="46" y="290"/>
                </a:lnTo>
                <a:lnTo>
                  <a:pt x="43" y="291"/>
                </a:lnTo>
                <a:lnTo>
                  <a:pt x="43" y="291"/>
                </a:lnTo>
                <a:lnTo>
                  <a:pt x="42" y="295"/>
                </a:lnTo>
                <a:lnTo>
                  <a:pt x="41" y="300"/>
                </a:lnTo>
                <a:lnTo>
                  <a:pt x="40" y="303"/>
                </a:lnTo>
                <a:lnTo>
                  <a:pt x="39" y="307"/>
                </a:lnTo>
                <a:lnTo>
                  <a:pt x="39" y="307"/>
                </a:lnTo>
                <a:lnTo>
                  <a:pt x="32" y="316"/>
                </a:lnTo>
                <a:lnTo>
                  <a:pt x="29" y="320"/>
                </a:lnTo>
                <a:lnTo>
                  <a:pt x="26" y="325"/>
                </a:lnTo>
                <a:lnTo>
                  <a:pt x="26" y="325"/>
                </a:lnTo>
                <a:lnTo>
                  <a:pt x="26" y="330"/>
                </a:lnTo>
                <a:lnTo>
                  <a:pt x="26" y="333"/>
                </a:lnTo>
                <a:lnTo>
                  <a:pt x="25" y="334"/>
                </a:lnTo>
                <a:lnTo>
                  <a:pt x="25" y="334"/>
                </a:lnTo>
                <a:lnTo>
                  <a:pt x="23" y="336"/>
                </a:lnTo>
                <a:lnTo>
                  <a:pt x="21" y="339"/>
                </a:lnTo>
                <a:lnTo>
                  <a:pt x="21" y="341"/>
                </a:lnTo>
                <a:lnTo>
                  <a:pt x="23" y="343"/>
                </a:lnTo>
                <a:lnTo>
                  <a:pt x="23" y="343"/>
                </a:lnTo>
                <a:lnTo>
                  <a:pt x="25" y="341"/>
                </a:lnTo>
                <a:lnTo>
                  <a:pt x="27" y="340"/>
                </a:lnTo>
                <a:lnTo>
                  <a:pt x="29" y="339"/>
                </a:lnTo>
                <a:lnTo>
                  <a:pt x="29" y="340"/>
                </a:lnTo>
                <a:lnTo>
                  <a:pt x="29" y="340"/>
                </a:lnTo>
                <a:lnTo>
                  <a:pt x="27" y="345"/>
                </a:lnTo>
                <a:lnTo>
                  <a:pt x="25" y="349"/>
                </a:lnTo>
                <a:lnTo>
                  <a:pt x="25" y="349"/>
                </a:lnTo>
                <a:lnTo>
                  <a:pt x="26" y="351"/>
                </a:lnTo>
                <a:lnTo>
                  <a:pt x="29" y="353"/>
                </a:lnTo>
                <a:lnTo>
                  <a:pt x="35" y="355"/>
                </a:lnTo>
                <a:lnTo>
                  <a:pt x="35" y="355"/>
                </a:lnTo>
                <a:lnTo>
                  <a:pt x="41" y="359"/>
                </a:lnTo>
                <a:lnTo>
                  <a:pt x="47" y="361"/>
                </a:lnTo>
                <a:lnTo>
                  <a:pt x="47" y="361"/>
                </a:lnTo>
                <a:lnTo>
                  <a:pt x="51" y="361"/>
                </a:lnTo>
                <a:lnTo>
                  <a:pt x="53" y="361"/>
                </a:lnTo>
                <a:lnTo>
                  <a:pt x="56" y="362"/>
                </a:lnTo>
                <a:lnTo>
                  <a:pt x="56" y="364"/>
                </a:lnTo>
                <a:lnTo>
                  <a:pt x="56" y="364"/>
                </a:lnTo>
                <a:lnTo>
                  <a:pt x="53" y="366"/>
                </a:lnTo>
                <a:lnTo>
                  <a:pt x="52" y="367"/>
                </a:lnTo>
                <a:lnTo>
                  <a:pt x="50" y="370"/>
                </a:lnTo>
                <a:lnTo>
                  <a:pt x="48" y="372"/>
                </a:lnTo>
                <a:lnTo>
                  <a:pt x="48" y="372"/>
                </a:lnTo>
                <a:lnTo>
                  <a:pt x="48" y="378"/>
                </a:lnTo>
                <a:lnTo>
                  <a:pt x="48" y="381"/>
                </a:lnTo>
                <a:lnTo>
                  <a:pt x="50" y="383"/>
                </a:lnTo>
                <a:lnTo>
                  <a:pt x="50" y="383"/>
                </a:lnTo>
                <a:lnTo>
                  <a:pt x="52" y="385"/>
                </a:lnTo>
                <a:lnTo>
                  <a:pt x="55" y="387"/>
                </a:lnTo>
                <a:lnTo>
                  <a:pt x="55" y="387"/>
                </a:lnTo>
                <a:lnTo>
                  <a:pt x="56" y="389"/>
                </a:lnTo>
                <a:lnTo>
                  <a:pt x="59" y="389"/>
                </a:lnTo>
                <a:lnTo>
                  <a:pt x="66" y="389"/>
                </a:lnTo>
                <a:lnTo>
                  <a:pt x="66" y="389"/>
                </a:lnTo>
                <a:lnTo>
                  <a:pt x="69" y="388"/>
                </a:lnTo>
                <a:lnTo>
                  <a:pt x="72" y="387"/>
                </a:lnTo>
                <a:lnTo>
                  <a:pt x="73" y="385"/>
                </a:lnTo>
                <a:lnTo>
                  <a:pt x="73" y="383"/>
                </a:lnTo>
                <a:lnTo>
                  <a:pt x="73" y="383"/>
                </a:lnTo>
                <a:lnTo>
                  <a:pt x="72" y="380"/>
                </a:lnTo>
                <a:lnTo>
                  <a:pt x="72" y="376"/>
                </a:lnTo>
                <a:lnTo>
                  <a:pt x="73" y="373"/>
                </a:lnTo>
                <a:lnTo>
                  <a:pt x="74" y="372"/>
                </a:lnTo>
                <a:lnTo>
                  <a:pt x="74" y="372"/>
                </a:lnTo>
                <a:lnTo>
                  <a:pt x="75" y="373"/>
                </a:lnTo>
                <a:lnTo>
                  <a:pt x="77" y="378"/>
                </a:lnTo>
                <a:lnTo>
                  <a:pt x="78" y="386"/>
                </a:lnTo>
                <a:lnTo>
                  <a:pt x="78" y="386"/>
                </a:lnTo>
                <a:lnTo>
                  <a:pt x="79" y="389"/>
                </a:lnTo>
                <a:lnTo>
                  <a:pt x="78" y="396"/>
                </a:lnTo>
                <a:lnTo>
                  <a:pt x="78" y="396"/>
                </a:lnTo>
                <a:lnTo>
                  <a:pt x="77" y="401"/>
                </a:lnTo>
                <a:lnTo>
                  <a:pt x="78" y="404"/>
                </a:lnTo>
                <a:lnTo>
                  <a:pt x="78" y="404"/>
                </a:lnTo>
                <a:lnTo>
                  <a:pt x="80" y="408"/>
                </a:lnTo>
                <a:lnTo>
                  <a:pt x="82" y="410"/>
                </a:lnTo>
                <a:lnTo>
                  <a:pt x="82" y="410"/>
                </a:lnTo>
                <a:lnTo>
                  <a:pt x="80" y="413"/>
                </a:lnTo>
                <a:lnTo>
                  <a:pt x="77" y="415"/>
                </a:lnTo>
                <a:lnTo>
                  <a:pt x="77" y="415"/>
                </a:lnTo>
                <a:lnTo>
                  <a:pt x="73" y="419"/>
                </a:lnTo>
                <a:lnTo>
                  <a:pt x="72" y="420"/>
                </a:lnTo>
                <a:lnTo>
                  <a:pt x="74" y="420"/>
                </a:lnTo>
                <a:lnTo>
                  <a:pt x="74" y="420"/>
                </a:lnTo>
                <a:lnTo>
                  <a:pt x="80" y="421"/>
                </a:lnTo>
                <a:lnTo>
                  <a:pt x="83" y="421"/>
                </a:lnTo>
                <a:lnTo>
                  <a:pt x="85" y="420"/>
                </a:lnTo>
                <a:lnTo>
                  <a:pt x="85" y="420"/>
                </a:lnTo>
                <a:lnTo>
                  <a:pt x="93" y="415"/>
                </a:lnTo>
                <a:lnTo>
                  <a:pt x="96" y="412"/>
                </a:lnTo>
                <a:lnTo>
                  <a:pt x="101" y="412"/>
                </a:lnTo>
                <a:lnTo>
                  <a:pt x="101" y="412"/>
                </a:lnTo>
                <a:lnTo>
                  <a:pt x="105" y="413"/>
                </a:lnTo>
                <a:lnTo>
                  <a:pt x="107" y="414"/>
                </a:lnTo>
                <a:lnTo>
                  <a:pt x="110" y="415"/>
                </a:lnTo>
                <a:lnTo>
                  <a:pt x="111" y="415"/>
                </a:lnTo>
                <a:lnTo>
                  <a:pt x="111" y="415"/>
                </a:lnTo>
                <a:lnTo>
                  <a:pt x="112" y="414"/>
                </a:lnTo>
                <a:lnTo>
                  <a:pt x="112" y="413"/>
                </a:lnTo>
                <a:lnTo>
                  <a:pt x="114" y="413"/>
                </a:lnTo>
                <a:lnTo>
                  <a:pt x="116" y="414"/>
                </a:lnTo>
                <a:lnTo>
                  <a:pt x="116" y="414"/>
                </a:lnTo>
                <a:lnTo>
                  <a:pt x="122" y="420"/>
                </a:lnTo>
                <a:lnTo>
                  <a:pt x="125" y="423"/>
                </a:lnTo>
                <a:lnTo>
                  <a:pt x="126" y="423"/>
                </a:lnTo>
                <a:lnTo>
                  <a:pt x="127" y="421"/>
                </a:lnTo>
                <a:lnTo>
                  <a:pt x="127" y="421"/>
                </a:lnTo>
                <a:lnTo>
                  <a:pt x="127" y="419"/>
                </a:lnTo>
                <a:lnTo>
                  <a:pt x="126" y="418"/>
                </a:lnTo>
                <a:lnTo>
                  <a:pt x="125" y="417"/>
                </a:lnTo>
                <a:lnTo>
                  <a:pt x="123" y="414"/>
                </a:lnTo>
                <a:lnTo>
                  <a:pt x="123" y="414"/>
                </a:lnTo>
                <a:lnTo>
                  <a:pt x="126" y="408"/>
                </a:lnTo>
                <a:lnTo>
                  <a:pt x="127" y="407"/>
                </a:lnTo>
                <a:lnTo>
                  <a:pt x="130" y="407"/>
                </a:lnTo>
                <a:lnTo>
                  <a:pt x="130" y="407"/>
                </a:lnTo>
                <a:lnTo>
                  <a:pt x="130" y="409"/>
                </a:lnTo>
                <a:lnTo>
                  <a:pt x="131" y="412"/>
                </a:lnTo>
                <a:lnTo>
                  <a:pt x="131" y="414"/>
                </a:lnTo>
                <a:lnTo>
                  <a:pt x="133" y="415"/>
                </a:lnTo>
                <a:lnTo>
                  <a:pt x="133" y="415"/>
                </a:lnTo>
                <a:lnTo>
                  <a:pt x="137" y="415"/>
                </a:lnTo>
                <a:lnTo>
                  <a:pt x="142" y="413"/>
                </a:lnTo>
                <a:lnTo>
                  <a:pt x="147" y="409"/>
                </a:lnTo>
                <a:lnTo>
                  <a:pt x="147" y="409"/>
                </a:lnTo>
                <a:lnTo>
                  <a:pt x="149" y="405"/>
                </a:lnTo>
                <a:lnTo>
                  <a:pt x="149" y="405"/>
                </a:lnTo>
                <a:lnTo>
                  <a:pt x="151" y="408"/>
                </a:lnTo>
                <a:lnTo>
                  <a:pt x="151" y="408"/>
                </a:lnTo>
                <a:lnTo>
                  <a:pt x="151" y="410"/>
                </a:lnTo>
                <a:lnTo>
                  <a:pt x="149" y="413"/>
                </a:lnTo>
                <a:lnTo>
                  <a:pt x="146" y="419"/>
                </a:lnTo>
                <a:lnTo>
                  <a:pt x="146" y="419"/>
                </a:lnTo>
                <a:lnTo>
                  <a:pt x="141" y="425"/>
                </a:lnTo>
                <a:lnTo>
                  <a:pt x="138" y="428"/>
                </a:lnTo>
                <a:lnTo>
                  <a:pt x="137" y="431"/>
                </a:lnTo>
                <a:lnTo>
                  <a:pt x="137" y="431"/>
                </a:lnTo>
                <a:lnTo>
                  <a:pt x="137" y="439"/>
                </a:lnTo>
                <a:lnTo>
                  <a:pt x="136" y="444"/>
                </a:lnTo>
                <a:lnTo>
                  <a:pt x="135" y="449"/>
                </a:lnTo>
                <a:lnTo>
                  <a:pt x="135" y="449"/>
                </a:lnTo>
                <a:lnTo>
                  <a:pt x="130" y="458"/>
                </a:lnTo>
                <a:lnTo>
                  <a:pt x="128" y="462"/>
                </a:lnTo>
                <a:lnTo>
                  <a:pt x="126" y="465"/>
                </a:lnTo>
                <a:lnTo>
                  <a:pt x="126" y="465"/>
                </a:lnTo>
                <a:lnTo>
                  <a:pt x="120" y="466"/>
                </a:lnTo>
                <a:lnTo>
                  <a:pt x="115" y="467"/>
                </a:lnTo>
                <a:lnTo>
                  <a:pt x="112" y="469"/>
                </a:lnTo>
                <a:lnTo>
                  <a:pt x="112" y="469"/>
                </a:lnTo>
                <a:lnTo>
                  <a:pt x="107" y="478"/>
                </a:lnTo>
                <a:lnTo>
                  <a:pt x="105" y="482"/>
                </a:lnTo>
                <a:lnTo>
                  <a:pt x="103" y="484"/>
                </a:lnTo>
                <a:lnTo>
                  <a:pt x="103" y="484"/>
                </a:lnTo>
                <a:lnTo>
                  <a:pt x="101" y="484"/>
                </a:lnTo>
                <a:lnTo>
                  <a:pt x="100" y="483"/>
                </a:lnTo>
                <a:lnTo>
                  <a:pt x="99" y="483"/>
                </a:lnTo>
                <a:lnTo>
                  <a:pt x="96" y="483"/>
                </a:lnTo>
                <a:lnTo>
                  <a:pt x="96" y="483"/>
                </a:lnTo>
                <a:lnTo>
                  <a:pt x="93" y="484"/>
                </a:lnTo>
                <a:lnTo>
                  <a:pt x="89" y="485"/>
                </a:lnTo>
                <a:lnTo>
                  <a:pt x="84" y="487"/>
                </a:lnTo>
                <a:lnTo>
                  <a:pt x="80" y="489"/>
                </a:lnTo>
                <a:lnTo>
                  <a:pt x="80" y="489"/>
                </a:lnTo>
                <a:lnTo>
                  <a:pt x="77" y="495"/>
                </a:lnTo>
                <a:lnTo>
                  <a:pt x="74" y="499"/>
                </a:lnTo>
                <a:lnTo>
                  <a:pt x="74" y="499"/>
                </a:lnTo>
                <a:lnTo>
                  <a:pt x="74" y="500"/>
                </a:lnTo>
                <a:lnTo>
                  <a:pt x="73" y="501"/>
                </a:lnTo>
                <a:lnTo>
                  <a:pt x="74" y="503"/>
                </a:lnTo>
                <a:lnTo>
                  <a:pt x="77" y="503"/>
                </a:lnTo>
                <a:lnTo>
                  <a:pt x="77" y="503"/>
                </a:lnTo>
                <a:lnTo>
                  <a:pt x="82" y="504"/>
                </a:lnTo>
                <a:lnTo>
                  <a:pt x="83" y="503"/>
                </a:lnTo>
                <a:lnTo>
                  <a:pt x="84" y="500"/>
                </a:lnTo>
                <a:lnTo>
                  <a:pt x="84" y="500"/>
                </a:lnTo>
                <a:lnTo>
                  <a:pt x="87" y="495"/>
                </a:lnTo>
                <a:lnTo>
                  <a:pt x="88" y="493"/>
                </a:lnTo>
                <a:lnTo>
                  <a:pt x="89" y="494"/>
                </a:lnTo>
                <a:lnTo>
                  <a:pt x="89" y="494"/>
                </a:lnTo>
                <a:lnTo>
                  <a:pt x="89" y="497"/>
                </a:lnTo>
                <a:lnTo>
                  <a:pt x="89" y="498"/>
                </a:lnTo>
                <a:lnTo>
                  <a:pt x="90" y="499"/>
                </a:lnTo>
                <a:lnTo>
                  <a:pt x="93" y="498"/>
                </a:lnTo>
                <a:lnTo>
                  <a:pt x="93" y="498"/>
                </a:lnTo>
                <a:lnTo>
                  <a:pt x="101" y="494"/>
                </a:lnTo>
                <a:lnTo>
                  <a:pt x="109" y="490"/>
                </a:lnTo>
                <a:lnTo>
                  <a:pt x="109" y="490"/>
                </a:lnTo>
                <a:lnTo>
                  <a:pt x="110" y="488"/>
                </a:lnTo>
                <a:lnTo>
                  <a:pt x="111" y="485"/>
                </a:lnTo>
                <a:lnTo>
                  <a:pt x="112" y="484"/>
                </a:lnTo>
                <a:lnTo>
                  <a:pt x="116" y="484"/>
                </a:lnTo>
                <a:lnTo>
                  <a:pt x="116" y="484"/>
                </a:lnTo>
                <a:lnTo>
                  <a:pt x="121" y="483"/>
                </a:lnTo>
                <a:lnTo>
                  <a:pt x="123" y="481"/>
                </a:lnTo>
                <a:lnTo>
                  <a:pt x="128" y="476"/>
                </a:lnTo>
                <a:lnTo>
                  <a:pt x="128" y="476"/>
                </a:lnTo>
                <a:lnTo>
                  <a:pt x="135" y="472"/>
                </a:lnTo>
                <a:lnTo>
                  <a:pt x="146" y="467"/>
                </a:lnTo>
                <a:lnTo>
                  <a:pt x="156" y="463"/>
                </a:lnTo>
                <a:lnTo>
                  <a:pt x="160" y="460"/>
                </a:lnTo>
                <a:lnTo>
                  <a:pt x="160" y="460"/>
                </a:lnTo>
                <a:lnTo>
                  <a:pt x="160" y="458"/>
                </a:lnTo>
                <a:lnTo>
                  <a:pt x="160" y="456"/>
                </a:lnTo>
                <a:lnTo>
                  <a:pt x="162" y="455"/>
                </a:lnTo>
                <a:lnTo>
                  <a:pt x="164" y="452"/>
                </a:lnTo>
                <a:lnTo>
                  <a:pt x="164" y="452"/>
                </a:lnTo>
                <a:lnTo>
                  <a:pt x="168" y="450"/>
                </a:lnTo>
                <a:lnTo>
                  <a:pt x="170" y="445"/>
                </a:lnTo>
                <a:lnTo>
                  <a:pt x="176" y="437"/>
                </a:lnTo>
                <a:lnTo>
                  <a:pt x="176" y="437"/>
                </a:lnTo>
                <a:lnTo>
                  <a:pt x="180" y="435"/>
                </a:lnTo>
                <a:lnTo>
                  <a:pt x="183" y="434"/>
                </a:lnTo>
                <a:lnTo>
                  <a:pt x="185" y="434"/>
                </a:lnTo>
                <a:lnTo>
                  <a:pt x="188" y="433"/>
                </a:lnTo>
                <a:lnTo>
                  <a:pt x="188" y="433"/>
                </a:lnTo>
                <a:lnTo>
                  <a:pt x="189" y="431"/>
                </a:lnTo>
                <a:lnTo>
                  <a:pt x="189" y="429"/>
                </a:lnTo>
                <a:lnTo>
                  <a:pt x="189" y="428"/>
                </a:lnTo>
                <a:lnTo>
                  <a:pt x="190" y="426"/>
                </a:lnTo>
                <a:lnTo>
                  <a:pt x="190" y="426"/>
                </a:lnTo>
                <a:lnTo>
                  <a:pt x="195" y="418"/>
                </a:lnTo>
                <a:lnTo>
                  <a:pt x="200" y="410"/>
                </a:lnTo>
                <a:lnTo>
                  <a:pt x="200" y="410"/>
                </a:lnTo>
                <a:lnTo>
                  <a:pt x="200" y="409"/>
                </a:lnTo>
                <a:lnTo>
                  <a:pt x="200" y="408"/>
                </a:lnTo>
                <a:lnTo>
                  <a:pt x="195" y="407"/>
                </a:lnTo>
                <a:lnTo>
                  <a:pt x="195" y="407"/>
                </a:lnTo>
                <a:lnTo>
                  <a:pt x="190" y="404"/>
                </a:lnTo>
                <a:lnTo>
                  <a:pt x="190" y="402"/>
                </a:lnTo>
                <a:lnTo>
                  <a:pt x="191" y="399"/>
                </a:lnTo>
                <a:lnTo>
                  <a:pt x="191" y="399"/>
                </a:lnTo>
                <a:lnTo>
                  <a:pt x="194" y="396"/>
                </a:lnTo>
                <a:lnTo>
                  <a:pt x="196" y="392"/>
                </a:lnTo>
                <a:lnTo>
                  <a:pt x="199" y="388"/>
                </a:lnTo>
                <a:lnTo>
                  <a:pt x="202" y="386"/>
                </a:lnTo>
                <a:lnTo>
                  <a:pt x="202" y="386"/>
                </a:lnTo>
                <a:lnTo>
                  <a:pt x="205" y="385"/>
                </a:lnTo>
                <a:lnTo>
                  <a:pt x="206" y="382"/>
                </a:lnTo>
                <a:lnTo>
                  <a:pt x="206" y="376"/>
                </a:lnTo>
                <a:lnTo>
                  <a:pt x="206" y="376"/>
                </a:lnTo>
                <a:lnTo>
                  <a:pt x="208" y="367"/>
                </a:lnTo>
                <a:lnTo>
                  <a:pt x="211" y="362"/>
                </a:lnTo>
                <a:lnTo>
                  <a:pt x="215" y="360"/>
                </a:lnTo>
                <a:lnTo>
                  <a:pt x="215" y="360"/>
                </a:lnTo>
                <a:lnTo>
                  <a:pt x="226" y="353"/>
                </a:lnTo>
                <a:lnTo>
                  <a:pt x="226" y="353"/>
                </a:lnTo>
                <a:lnTo>
                  <a:pt x="229" y="348"/>
                </a:lnTo>
                <a:lnTo>
                  <a:pt x="232" y="344"/>
                </a:lnTo>
                <a:lnTo>
                  <a:pt x="233" y="344"/>
                </a:lnTo>
                <a:lnTo>
                  <a:pt x="233" y="344"/>
                </a:lnTo>
                <a:lnTo>
                  <a:pt x="233" y="344"/>
                </a:lnTo>
                <a:lnTo>
                  <a:pt x="237" y="346"/>
                </a:lnTo>
                <a:lnTo>
                  <a:pt x="238" y="346"/>
                </a:lnTo>
                <a:lnTo>
                  <a:pt x="239" y="345"/>
                </a:lnTo>
                <a:lnTo>
                  <a:pt x="239" y="345"/>
                </a:lnTo>
                <a:lnTo>
                  <a:pt x="244" y="341"/>
                </a:lnTo>
                <a:lnTo>
                  <a:pt x="247" y="339"/>
                </a:lnTo>
                <a:lnTo>
                  <a:pt x="247" y="339"/>
                </a:lnTo>
                <a:lnTo>
                  <a:pt x="247" y="340"/>
                </a:lnTo>
                <a:lnTo>
                  <a:pt x="247" y="340"/>
                </a:lnTo>
                <a:lnTo>
                  <a:pt x="245" y="346"/>
                </a:lnTo>
                <a:lnTo>
                  <a:pt x="245" y="351"/>
                </a:lnTo>
                <a:lnTo>
                  <a:pt x="245" y="351"/>
                </a:lnTo>
                <a:lnTo>
                  <a:pt x="249" y="355"/>
                </a:lnTo>
                <a:lnTo>
                  <a:pt x="250" y="356"/>
                </a:lnTo>
                <a:lnTo>
                  <a:pt x="249" y="357"/>
                </a:lnTo>
                <a:lnTo>
                  <a:pt x="249" y="357"/>
                </a:lnTo>
                <a:lnTo>
                  <a:pt x="239" y="357"/>
                </a:lnTo>
                <a:lnTo>
                  <a:pt x="239" y="357"/>
                </a:lnTo>
                <a:lnTo>
                  <a:pt x="238" y="356"/>
                </a:lnTo>
                <a:lnTo>
                  <a:pt x="237" y="355"/>
                </a:lnTo>
                <a:lnTo>
                  <a:pt x="236" y="355"/>
                </a:lnTo>
                <a:lnTo>
                  <a:pt x="233" y="355"/>
                </a:lnTo>
                <a:lnTo>
                  <a:pt x="233" y="355"/>
                </a:lnTo>
                <a:lnTo>
                  <a:pt x="228" y="359"/>
                </a:lnTo>
                <a:lnTo>
                  <a:pt x="227" y="360"/>
                </a:lnTo>
                <a:lnTo>
                  <a:pt x="226" y="361"/>
                </a:lnTo>
                <a:lnTo>
                  <a:pt x="226" y="361"/>
                </a:lnTo>
                <a:lnTo>
                  <a:pt x="224" y="371"/>
                </a:lnTo>
                <a:lnTo>
                  <a:pt x="222" y="382"/>
                </a:lnTo>
                <a:lnTo>
                  <a:pt x="222" y="382"/>
                </a:lnTo>
                <a:lnTo>
                  <a:pt x="221" y="385"/>
                </a:lnTo>
                <a:lnTo>
                  <a:pt x="221" y="387"/>
                </a:lnTo>
                <a:lnTo>
                  <a:pt x="222" y="388"/>
                </a:lnTo>
                <a:lnTo>
                  <a:pt x="223" y="388"/>
                </a:lnTo>
                <a:lnTo>
                  <a:pt x="223" y="388"/>
                </a:lnTo>
                <a:lnTo>
                  <a:pt x="227" y="386"/>
                </a:lnTo>
                <a:lnTo>
                  <a:pt x="227" y="386"/>
                </a:lnTo>
                <a:lnTo>
                  <a:pt x="228" y="386"/>
                </a:lnTo>
                <a:lnTo>
                  <a:pt x="228" y="386"/>
                </a:lnTo>
                <a:lnTo>
                  <a:pt x="223" y="391"/>
                </a:lnTo>
                <a:lnTo>
                  <a:pt x="221" y="394"/>
                </a:lnTo>
                <a:lnTo>
                  <a:pt x="221" y="397"/>
                </a:lnTo>
                <a:lnTo>
                  <a:pt x="221" y="397"/>
                </a:lnTo>
                <a:lnTo>
                  <a:pt x="222" y="398"/>
                </a:lnTo>
                <a:lnTo>
                  <a:pt x="224" y="398"/>
                </a:lnTo>
                <a:lnTo>
                  <a:pt x="228" y="397"/>
                </a:lnTo>
                <a:lnTo>
                  <a:pt x="231" y="396"/>
                </a:lnTo>
                <a:lnTo>
                  <a:pt x="231" y="396"/>
                </a:lnTo>
                <a:lnTo>
                  <a:pt x="233" y="393"/>
                </a:lnTo>
                <a:lnTo>
                  <a:pt x="234" y="393"/>
                </a:lnTo>
                <a:lnTo>
                  <a:pt x="240" y="391"/>
                </a:lnTo>
                <a:lnTo>
                  <a:pt x="240" y="391"/>
                </a:lnTo>
                <a:lnTo>
                  <a:pt x="243" y="388"/>
                </a:lnTo>
                <a:lnTo>
                  <a:pt x="245" y="386"/>
                </a:lnTo>
                <a:lnTo>
                  <a:pt x="249" y="383"/>
                </a:lnTo>
                <a:lnTo>
                  <a:pt x="253" y="382"/>
                </a:lnTo>
                <a:lnTo>
                  <a:pt x="253" y="382"/>
                </a:lnTo>
                <a:lnTo>
                  <a:pt x="261" y="382"/>
                </a:lnTo>
                <a:lnTo>
                  <a:pt x="266" y="381"/>
                </a:lnTo>
                <a:lnTo>
                  <a:pt x="269" y="378"/>
                </a:lnTo>
                <a:lnTo>
                  <a:pt x="269" y="378"/>
                </a:lnTo>
                <a:lnTo>
                  <a:pt x="272" y="376"/>
                </a:lnTo>
                <a:lnTo>
                  <a:pt x="276" y="375"/>
                </a:lnTo>
                <a:lnTo>
                  <a:pt x="279" y="373"/>
                </a:lnTo>
                <a:lnTo>
                  <a:pt x="279" y="372"/>
                </a:lnTo>
                <a:lnTo>
                  <a:pt x="279" y="372"/>
                </a:lnTo>
                <a:lnTo>
                  <a:pt x="277" y="370"/>
                </a:lnTo>
                <a:lnTo>
                  <a:pt x="274" y="367"/>
                </a:lnTo>
                <a:lnTo>
                  <a:pt x="268" y="362"/>
                </a:lnTo>
                <a:lnTo>
                  <a:pt x="268" y="362"/>
                </a:lnTo>
                <a:lnTo>
                  <a:pt x="266" y="361"/>
                </a:lnTo>
                <a:lnTo>
                  <a:pt x="266" y="357"/>
                </a:lnTo>
                <a:lnTo>
                  <a:pt x="266" y="355"/>
                </a:lnTo>
                <a:lnTo>
                  <a:pt x="268" y="354"/>
                </a:lnTo>
                <a:lnTo>
                  <a:pt x="268" y="354"/>
                </a:lnTo>
                <a:lnTo>
                  <a:pt x="271" y="355"/>
                </a:lnTo>
                <a:lnTo>
                  <a:pt x="275" y="355"/>
                </a:lnTo>
                <a:lnTo>
                  <a:pt x="275" y="355"/>
                </a:lnTo>
                <a:lnTo>
                  <a:pt x="276" y="356"/>
                </a:lnTo>
                <a:lnTo>
                  <a:pt x="279" y="357"/>
                </a:lnTo>
                <a:lnTo>
                  <a:pt x="281" y="357"/>
                </a:lnTo>
                <a:lnTo>
                  <a:pt x="284" y="357"/>
                </a:lnTo>
                <a:lnTo>
                  <a:pt x="284" y="357"/>
                </a:lnTo>
                <a:lnTo>
                  <a:pt x="286" y="355"/>
                </a:lnTo>
                <a:lnTo>
                  <a:pt x="287" y="355"/>
                </a:lnTo>
                <a:lnTo>
                  <a:pt x="290" y="355"/>
                </a:lnTo>
                <a:lnTo>
                  <a:pt x="290" y="356"/>
                </a:lnTo>
                <a:lnTo>
                  <a:pt x="290" y="356"/>
                </a:lnTo>
                <a:lnTo>
                  <a:pt x="290" y="360"/>
                </a:lnTo>
                <a:lnTo>
                  <a:pt x="290" y="361"/>
                </a:lnTo>
                <a:lnTo>
                  <a:pt x="292" y="361"/>
                </a:lnTo>
                <a:lnTo>
                  <a:pt x="292" y="361"/>
                </a:lnTo>
                <a:lnTo>
                  <a:pt x="296" y="361"/>
                </a:lnTo>
                <a:lnTo>
                  <a:pt x="298" y="364"/>
                </a:lnTo>
                <a:lnTo>
                  <a:pt x="298" y="364"/>
                </a:lnTo>
                <a:lnTo>
                  <a:pt x="303" y="369"/>
                </a:lnTo>
                <a:lnTo>
                  <a:pt x="307" y="370"/>
                </a:lnTo>
                <a:lnTo>
                  <a:pt x="309" y="370"/>
                </a:lnTo>
                <a:lnTo>
                  <a:pt x="309" y="370"/>
                </a:lnTo>
                <a:lnTo>
                  <a:pt x="314" y="369"/>
                </a:lnTo>
                <a:lnTo>
                  <a:pt x="317" y="370"/>
                </a:lnTo>
                <a:lnTo>
                  <a:pt x="318" y="371"/>
                </a:lnTo>
                <a:lnTo>
                  <a:pt x="318" y="371"/>
                </a:lnTo>
                <a:lnTo>
                  <a:pt x="322" y="375"/>
                </a:lnTo>
                <a:lnTo>
                  <a:pt x="323" y="377"/>
                </a:lnTo>
                <a:lnTo>
                  <a:pt x="325" y="377"/>
                </a:lnTo>
                <a:lnTo>
                  <a:pt x="325" y="377"/>
                </a:lnTo>
                <a:lnTo>
                  <a:pt x="334" y="378"/>
                </a:lnTo>
                <a:lnTo>
                  <a:pt x="346" y="380"/>
                </a:lnTo>
                <a:lnTo>
                  <a:pt x="346" y="380"/>
                </a:lnTo>
                <a:lnTo>
                  <a:pt x="352" y="381"/>
                </a:lnTo>
                <a:lnTo>
                  <a:pt x="360" y="383"/>
                </a:lnTo>
                <a:lnTo>
                  <a:pt x="370" y="386"/>
                </a:lnTo>
                <a:lnTo>
                  <a:pt x="370" y="386"/>
                </a:lnTo>
                <a:lnTo>
                  <a:pt x="375" y="385"/>
                </a:lnTo>
                <a:lnTo>
                  <a:pt x="380" y="382"/>
                </a:lnTo>
                <a:lnTo>
                  <a:pt x="384" y="380"/>
                </a:lnTo>
                <a:lnTo>
                  <a:pt x="386" y="380"/>
                </a:lnTo>
                <a:lnTo>
                  <a:pt x="387" y="380"/>
                </a:lnTo>
                <a:lnTo>
                  <a:pt x="387" y="380"/>
                </a:lnTo>
                <a:lnTo>
                  <a:pt x="386" y="382"/>
                </a:lnTo>
                <a:lnTo>
                  <a:pt x="384" y="385"/>
                </a:lnTo>
                <a:lnTo>
                  <a:pt x="383" y="388"/>
                </a:lnTo>
                <a:lnTo>
                  <a:pt x="384" y="391"/>
                </a:lnTo>
                <a:lnTo>
                  <a:pt x="384" y="391"/>
                </a:lnTo>
                <a:lnTo>
                  <a:pt x="392" y="398"/>
                </a:lnTo>
                <a:lnTo>
                  <a:pt x="396" y="401"/>
                </a:lnTo>
                <a:lnTo>
                  <a:pt x="399" y="402"/>
                </a:lnTo>
                <a:lnTo>
                  <a:pt x="399" y="402"/>
                </a:lnTo>
                <a:lnTo>
                  <a:pt x="405" y="402"/>
                </a:lnTo>
                <a:lnTo>
                  <a:pt x="408" y="404"/>
                </a:lnTo>
                <a:lnTo>
                  <a:pt x="408" y="407"/>
                </a:lnTo>
                <a:lnTo>
                  <a:pt x="408" y="407"/>
                </a:lnTo>
                <a:lnTo>
                  <a:pt x="410" y="414"/>
                </a:lnTo>
                <a:lnTo>
                  <a:pt x="412" y="418"/>
                </a:lnTo>
                <a:lnTo>
                  <a:pt x="414" y="419"/>
                </a:lnTo>
                <a:lnTo>
                  <a:pt x="414" y="419"/>
                </a:lnTo>
                <a:lnTo>
                  <a:pt x="418" y="419"/>
                </a:lnTo>
                <a:lnTo>
                  <a:pt x="423" y="421"/>
                </a:lnTo>
                <a:lnTo>
                  <a:pt x="423" y="421"/>
                </a:lnTo>
                <a:lnTo>
                  <a:pt x="426" y="425"/>
                </a:lnTo>
                <a:lnTo>
                  <a:pt x="428" y="426"/>
                </a:lnTo>
                <a:lnTo>
                  <a:pt x="429" y="425"/>
                </a:lnTo>
                <a:lnTo>
                  <a:pt x="429" y="425"/>
                </a:lnTo>
                <a:lnTo>
                  <a:pt x="431" y="421"/>
                </a:lnTo>
                <a:lnTo>
                  <a:pt x="432" y="419"/>
                </a:lnTo>
                <a:lnTo>
                  <a:pt x="431" y="417"/>
                </a:lnTo>
                <a:lnTo>
                  <a:pt x="431" y="417"/>
                </a:lnTo>
                <a:lnTo>
                  <a:pt x="429" y="412"/>
                </a:lnTo>
                <a:lnTo>
                  <a:pt x="428" y="409"/>
                </a:lnTo>
                <a:lnTo>
                  <a:pt x="429" y="409"/>
                </a:lnTo>
                <a:lnTo>
                  <a:pt x="429" y="409"/>
                </a:lnTo>
                <a:lnTo>
                  <a:pt x="434" y="412"/>
                </a:lnTo>
                <a:lnTo>
                  <a:pt x="436" y="414"/>
                </a:lnTo>
                <a:lnTo>
                  <a:pt x="439" y="418"/>
                </a:lnTo>
                <a:lnTo>
                  <a:pt x="439" y="418"/>
                </a:lnTo>
                <a:lnTo>
                  <a:pt x="441" y="424"/>
                </a:lnTo>
                <a:lnTo>
                  <a:pt x="442" y="426"/>
                </a:lnTo>
                <a:lnTo>
                  <a:pt x="444" y="426"/>
                </a:lnTo>
                <a:lnTo>
                  <a:pt x="444" y="426"/>
                </a:lnTo>
                <a:lnTo>
                  <a:pt x="445" y="424"/>
                </a:lnTo>
                <a:lnTo>
                  <a:pt x="445" y="419"/>
                </a:lnTo>
                <a:lnTo>
                  <a:pt x="444" y="410"/>
                </a:lnTo>
                <a:lnTo>
                  <a:pt x="444" y="410"/>
                </a:lnTo>
                <a:lnTo>
                  <a:pt x="441" y="401"/>
                </a:lnTo>
                <a:lnTo>
                  <a:pt x="440" y="397"/>
                </a:lnTo>
                <a:lnTo>
                  <a:pt x="440" y="396"/>
                </a:lnTo>
                <a:lnTo>
                  <a:pt x="441" y="396"/>
                </a:lnTo>
                <a:lnTo>
                  <a:pt x="441" y="396"/>
                </a:lnTo>
                <a:lnTo>
                  <a:pt x="444" y="397"/>
                </a:lnTo>
                <a:lnTo>
                  <a:pt x="445" y="399"/>
                </a:lnTo>
                <a:lnTo>
                  <a:pt x="447" y="407"/>
                </a:lnTo>
                <a:lnTo>
                  <a:pt x="447" y="407"/>
                </a:lnTo>
                <a:lnTo>
                  <a:pt x="448" y="417"/>
                </a:lnTo>
                <a:lnTo>
                  <a:pt x="450" y="421"/>
                </a:lnTo>
                <a:lnTo>
                  <a:pt x="452" y="425"/>
                </a:lnTo>
                <a:lnTo>
                  <a:pt x="452" y="425"/>
                </a:lnTo>
                <a:lnTo>
                  <a:pt x="455" y="426"/>
                </a:lnTo>
                <a:lnTo>
                  <a:pt x="457" y="426"/>
                </a:lnTo>
                <a:lnTo>
                  <a:pt x="461" y="426"/>
                </a:lnTo>
                <a:lnTo>
                  <a:pt x="461" y="426"/>
                </a:lnTo>
                <a:lnTo>
                  <a:pt x="463" y="428"/>
                </a:lnTo>
                <a:lnTo>
                  <a:pt x="465" y="430"/>
                </a:lnTo>
                <a:lnTo>
                  <a:pt x="467" y="433"/>
                </a:lnTo>
                <a:lnTo>
                  <a:pt x="471" y="435"/>
                </a:lnTo>
                <a:lnTo>
                  <a:pt x="471" y="435"/>
                </a:lnTo>
                <a:lnTo>
                  <a:pt x="474" y="439"/>
                </a:lnTo>
                <a:lnTo>
                  <a:pt x="476" y="442"/>
                </a:lnTo>
                <a:lnTo>
                  <a:pt x="477" y="447"/>
                </a:lnTo>
                <a:lnTo>
                  <a:pt x="477" y="447"/>
                </a:lnTo>
                <a:lnTo>
                  <a:pt x="478" y="450"/>
                </a:lnTo>
                <a:lnTo>
                  <a:pt x="479" y="451"/>
                </a:lnTo>
                <a:lnTo>
                  <a:pt x="482" y="452"/>
                </a:lnTo>
                <a:lnTo>
                  <a:pt x="484" y="455"/>
                </a:lnTo>
                <a:lnTo>
                  <a:pt x="484" y="455"/>
                </a:lnTo>
                <a:lnTo>
                  <a:pt x="485" y="458"/>
                </a:lnTo>
                <a:lnTo>
                  <a:pt x="487" y="462"/>
                </a:lnTo>
                <a:lnTo>
                  <a:pt x="487" y="466"/>
                </a:lnTo>
                <a:lnTo>
                  <a:pt x="489" y="469"/>
                </a:lnTo>
                <a:lnTo>
                  <a:pt x="489" y="469"/>
                </a:lnTo>
                <a:lnTo>
                  <a:pt x="494" y="473"/>
                </a:lnTo>
                <a:lnTo>
                  <a:pt x="497" y="474"/>
                </a:lnTo>
                <a:lnTo>
                  <a:pt x="498" y="477"/>
                </a:lnTo>
                <a:lnTo>
                  <a:pt x="498" y="477"/>
                </a:lnTo>
                <a:lnTo>
                  <a:pt x="497" y="482"/>
                </a:lnTo>
                <a:lnTo>
                  <a:pt x="497" y="483"/>
                </a:lnTo>
                <a:lnTo>
                  <a:pt x="499" y="483"/>
                </a:lnTo>
                <a:lnTo>
                  <a:pt x="499" y="483"/>
                </a:lnTo>
                <a:lnTo>
                  <a:pt x="505" y="481"/>
                </a:lnTo>
                <a:lnTo>
                  <a:pt x="506" y="481"/>
                </a:lnTo>
                <a:lnTo>
                  <a:pt x="508" y="482"/>
                </a:lnTo>
                <a:lnTo>
                  <a:pt x="508" y="482"/>
                </a:lnTo>
                <a:lnTo>
                  <a:pt x="509" y="483"/>
                </a:lnTo>
                <a:lnTo>
                  <a:pt x="511" y="487"/>
                </a:lnTo>
                <a:lnTo>
                  <a:pt x="511" y="490"/>
                </a:lnTo>
                <a:lnTo>
                  <a:pt x="511" y="493"/>
                </a:lnTo>
                <a:lnTo>
                  <a:pt x="511" y="493"/>
                </a:lnTo>
                <a:lnTo>
                  <a:pt x="513" y="495"/>
                </a:lnTo>
                <a:lnTo>
                  <a:pt x="513" y="498"/>
                </a:lnTo>
                <a:lnTo>
                  <a:pt x="514" y="500"/>
                </a:lnTo>
                <a:lnTo>
                  <a:pt x="513" y="501"/>
                </a:lnTo>
                <a:lnTo>
                  <a:pt x="513" y="501"/>
                </a:lnTo>
                <a:lnTo>
                  <a:pt x="511" y="504"/>
                </a:lnTo>
                <a:lnTo>
                  <a:pt x="511" y="505"/>
                </a:lnTo>
                <a:lnTo>
                  <a:pt x="513" y="506"/>
                </a:lnTo>
                <a:lnTo>
                  <a:pt x="514" y="508"/>
                </a:lnTo>
                <a:lnTo>
                  <a:pt x="514" y="508"/>
                </a:lnTo>
                <a:lnTo>
                  <a:pt x="516" y="506"/>
                </a:lnTo>
                <a:lnTo>
                  <a:pt x="519" y="505"/>
                </a:lnTo>
                <a:lnTo>
                  <a:pt x="520" y="504"/>
                </a:lnTo>
                <a:lnTo>
                  <a:pt x="521" y="504"/>
                </a:lnTo>
                <a:lnTo>
                  <a:pt x="521" y="505"/>
                </a:lnTo>
                <a:lnTo>
                  <a:pt x="521" y="504"/>
                </a:lnTo>
                <a:lnTo>
                  <a:pt x="521" y="485"/>
                </a:lnTo>
                <a:close/>
                <a:moveTo>
                  <a:pt x="186" y="392"/>
                </a:moveTo>
                <a:lnTo>
                  <a:pt x="186" y="392"/>
                </a:lnTo>
                <a:lnTo>
                  <a:pt x="181" y="396"/>
                </a:lnTo>
                <a:lnTo>
                  <a:pt x="175" y="399"/>
                </a:lnTo>
                <a:lnTo>
                  <a:pt x="172" y="401"/>
                </a:lnTo>
                <a:lnTo>
                  <a:pt x="168" y="401"/>
                </a:lnTo>
                <a:lnTo>
                  <a:pt x="165" y="399"/>
                </a:lnTo>
                <a:lnTo>
                  <a:pt x="163" y="398"/>
                </a:lnTo>
                <a:lnTo>
                  <a:pt x="163" y="398"/>
                </a:lnTo>
                <a:lnTo>
                  <a:pt x="163" y="397"/>
                </a:lnTo>
                <a:lnTo>
                  <a:pt x="164" y="396"/>
                </a:lnTo>
                <a:lnTo>
                  <a:pt x="167" y="394"/>
                </a:lnTo>
                <a:lnTo>
                  <a:pt x="173" y="392"/>
                </a:lnTo>
                <a:lnTo>
                  <a:pt x="173" y="392"/>
                </a:lnTo>
                <a:lnTo>
                  <a:pt x="180" y="387"/>
                </a:lnTo>
                <a:lnTo>
                  <a:pt x="184" y="386"/>
                </a:lnTo>
                <a:lnTo>
                  <a:pt x="186" y="385"/>
                </a:lnTo>
                <a:lnTo>
                  <a:pt x="186" y="385"/>
                </a:lnTo>
                <a:lnTo>
                  <a:pt x="188" y="386"/>
                </a:lnTo>
                <a:lnTo>
                  <a:pt x="189" y="388"/>
                </a:lnTo>
                <a:lnTo>
                  <a:pt x="189" y="389"/>
                </a:lnTo>
                <a:lnTo>
                  <a:pt x="186" y="392"/>
                </a:lnTo>
                <a:close/>
                <a:moveTo>
                  <a:pt x="196" y="360"/>
                </a:moveTo>
                <a:lnTo>
                  <a:pt x="196" y="360"/>
                </a:lnTo>
                <a:lnTo>
                  <a:pt x="192" y="364"/>
                </a:lnTo>
                <a:lnTo>
                  <a:pt x="190" y="366"/>
                </a:lnTo>
                <a:lnTo>
                  <a:pt x="188" y="369"/>
                </a:lnTo>
                <a:lnTo>
                  <a:pt x="188" y="369"/>
                </a:lnTo>
                <a:lnTo>
                  <a:pt x="183" y="373"/>
                </a:lnTo>
                <a:lnTo>
                  <a:pt x="180" y="375"/>
                </a:lnTo>
                <a:lnTo>
                  <a:pt x="176" y="376"/>
                </a:lnTo>
                <a:lnTo>
                  <a:pt x="176" y="376"/>
                </a:lnTo>
                <a:lnTo>
                  <a:pt x="176" y="376"/>
                </a:lnTo>
                <a:lnTo>
                  <a:pt x="176" y="375"/>
                </a:lnTo>
                <a:lnTo>
                  <a:pt x="178" y="371"/>
                </a:lnTo>
                <a:lnTo>
                  <a:pt x="180" y="367"/>
                </a:lnTo>
                <a:lnTo>
                  <a:pt x="184" y="365"/>
                </a:lnTo>
                <a:lnTo>
                  <a:pt x="184" y="365"/>
                </a:lnTo>
                <a:lnTo>
                  <a:pt x="192" y="361"/>
                </a:lnTo>
                <a:lnTo>
                  <a:pt x="195" y="359"/>
                </a:lnTo>
                <a:lnTo>
                  <a:pt x="196" y="359"/>
                </a:lnTo>
                <a:lnTo>
                  <a:pt x="196" y="36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5" name="Freeform 250"/>
          <p:cNvSpPr>
            <a:spLocks/>
          </p:cNvSpPr>
          <p:nvPr/>
        </p:nvSpPr>
        <p:spPr bwMode="gray">
          <a:xfrm>
            <a:off x="7820006" y="4277782"/>
            <a:ext cx="28736" cy="58263"/>
          </a:xfrm>
          <a:custGeom>
            <a:avLst/>
            <a:gdLst>
              <a:gd name="T0" fmla="*/ 9 w 17"/>
              <a:gd name="T1" fmla="*/ 34 h 34"/>
              <a:gd name="T2" fmla="*/ 9 w 17"/>
              <a:gd name="T3" fmla="*/ 34 h 34"/>
              <a:gd name="T4" fmla="*/ 10 w 17"/>
              <a:gd name="T5" fmla="*/ 32 h 34"/>
              <a:gd name="T6" fmla="*/ 10 w 17"/>
              <a:gd name="T7" fmla="*/ 32 h 34"/>
              <a:gd name="T8" fmla="*/ 12 w 17"/>
              <a:gd name="T9" fmla="*/ 30 h 34"/>
              <a:gd name="T10" fmla="*/ 15 w 17"/>
              <a:gd name="T11" fmla="*/ 27 h 34"/>
              <a:gd name="T12" fmla="*/ 15 w 17"/>
              <a:gd name="T13" fmla="*/ 25 h 34"/>
              <a:gd name="T14" fmla="*/ 16 w 17"/>
              <a:gd name="T15" fmla="*/ 21 h 34"/>
              <a:gd name="T16" fmla="*/ 16 w 17"/>
              <a:gd name="T17" fmla="*/ 21 h 34"/>
              <a:gd name="T18" fmla="*/ 17 w 17"/>
              <a:gd name="T19" fmla="*/ 10 h 34"/>
              <a:gd name="T20" fmla="*/ 16 w 17"/>
              <a:gd name="T21" fmla="*/ 2 h 34"/>
              <a:gd name="T22" fmla="*/ 16 w 17"/>
              <a:gd name="T23" fmla="*/ 2 h 34"/>
              <a:gd name="T24" fmla="*/ 16 w 17"/>
              <a:gd name="T25" fmla="*/ 0 h 34"/>
              <a:gd name="T26" fmla="*/ 16 w 17"/>
              <a:gd name="T27" fmla="*/ 0 h 34"/>
              <a:gd name="T28" fmla="*/ 12 w 17"/>
              <a:gd name="T29" fmla="*/ 2 h 34"/>
              <a:gd name="T30" fmla="*/ 9 w 17"/>
              <a:gd name="T31" fmla="*/ 4 h 34"/>
              <a:gd name="T32" fmla="*/ 6 w 17"/>
              <a:gd name="T33" fmla="*/ 7 h 34"/>
              <a:gd name="T34" fmla="*/ 0 w 17"/>
              <a:gd name="T35" fmla="*/ 7 h 34"/>
              <a:gd name="T36" fmla="*/ 0 w 17"/>
              <a:gd name="T37" fmla="*/ 34 h 34"/>
              <a:gd name="T38" fmla="*/ 9 w 17"/>
              <a:gd name="T3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4">
                <a:moveTo>
                  <a:pt x="9" y="34"/>
                </a:moveTo>
                <a:lnTo>
                  <a:pt x="9" y="34"/>
                </a:lnTo>
                <a:lnTo>
                  <a:pt x="10" y="32"/>
                </a:lnTo>
                <a:lnTo>
                  <a:pt x="10" y="32"/>
                </a:lnTo>
                <a:lnTo>
                  <a:pt x="12" y="30"/>
                </a:lnTo>
                <a:lnTo>
                  <a:pt x="15" y="27"/>
                </a:lnTo>
                <a:lnTo>
                  <a:pt x="15" y="25"/>
                </a:lnTo>
                <a:lnTo>
                  <a:pt x="16" y="21"/>
                </a:lnTo>
                <a:lnTo>
                  <a:pt x="16" y="21"/>
                </a:lnTo>
                <a:lnTo>
                  <a:pt x="17" y="10"/>
                </a:lnTo>
                <a:lnTo>
                  <a:pt x="16" y="2"/>
                </a:lnTo>
                <a:lnTo>
                  <a:pt x="16" y="2"/>
                </a:lnTo>
                <a:lnTo>
                  <a:pt x="16" y="0"/>
                </a:lnTo>
                <a:lnTo>
                  <a:pt x="16" y="0"/>
                </a:lnTo>
                <a:lnTo>
                  <a:pt x="12" y="2"/>
                </a:lnTo>
                <a:lnTo>
                  <a:pt x="9" y="4"/>
                </a:lnTo>
                <a:lnTo>
                  <a:pt x="6" y="7"/>
                </a:lnTo>
                <a:lnTo>
                  <a:pt x="0" y="7"/>
                </a:lnTo>
                <a:lnTo>
                  <a:pt x="0" y="34"/>
                </a:lnTo>
                <a:lnTo>
                  <a:pt x="9" y="34"/>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6" name="Freeform 251"/>
          <p:cNvSpPr>
            <a:spLocks/>
          </p:cNvSpPr>
          <p:nvPr/>
        </p:nvSpPr>
        <p:spPr bwMode="gray">
          <a:xfrm>
            <a:off x="7750703" y="4289777"/>
            <a:ext cx="92967" cy="95963"/>
          </a:xfrm>
          <a:custGeom>
            <a:avLst/>
            <a:gdLst>
              <a:gd name="T0" fmla="*/ 55 w 55"/>
              <a:gd name="T1" fmla="*/ 32 h 56"/>
              <a:gd name="T2" fmla="*/ 55 w 55"/>
              <a:gd name="T3" fmla="*/ 32 h 56"/>
              <a:gd name="T4" fmla="*/ 52 w 55"/>
              <a:gd name="T5" fmla="*/ 32 h 56"/>
              <a:gd name="T6" fmla="*/ 52 w 55"/>
              <a:gd name="T7" fmla="*/ 32 h 56"/>
              <a:gd name="T8" fmla="*/ 50 w 55"/>
              <a:gd name="T9" fmla="*/ 29 h 56"/>
              <a:gd name="T10" fmla="*/ 49 w 55"/>
              <a:gd name="T11" fmla="*/ 28 h 56"/>
              <a:gd name="T12" fmla="*/ 50 w 55"/>
              <a:gd name="T13" fmla="*/ 27 h 56"/>
              <a:gd name="T14" fmla="*/ 41 w 55"/>
              <a:gd name="T15" fmla="*/ 27 h 56"/>
              <a:gd name="T16" fmla="*/ 41 w 55"/>
              <a:gd name="T17" fmla="*/ 0 h 56"/>
              <a:gd name="T18" fmla="*/ 14 w 55"/>
              <a:gd name="T19" fmla="*/ 0 h 56"/>
              <a:gd name="T20" fmla="*/ 14 w 55"/>
              <a:gd name="T21" fmla="*/ 0 h 56"/>
              <a:gd name="T22" fmla="*/ 14 w 55"/>
              <a:gd name="T23" fmla="*/ 1 h 56"/>
              <a:gd name="T24" fmla="*/ 14 w 55"/>
              <a:gd name="T25" fmla="*/ 7 h 56"/>
              <a:gd name="T26" fmla="*/ 14 w 55"/>
              <a:gd name="T27" fmla="*/ 7 h 56"/>
              <a:gd name="T28" fmla="*/ 16 w 55"/>
              <a:gd name="T29" fmla="*/ 12 h 56"/>
              <a:gd name="T30" fmla="*/ 20 w 55"/>
              <a:gd name="T31" fmla="*/ 17 h 56"/>
              <a:gd name="T32" fmla="*/ 24 w 55"/>
              <a:gd name="T33" fmla="*/ 23 h 56"/>
              <a:gd name="T34" fmla="*/ 25 w 55"/>
              <a:gd name="T35" fmla="*/ 24 h 56"/>
              <a:gd name="T36" fmla="*/ 25 w 55"/>
              <a:gd name="T37" fmla="*/ 27 h 56"/>
              <a:gd name="T38" fmla="*/ 25 w 55"/>
              <a:gd name="T39" fmla="*/ 27 h 56"/>
              <a:gd name="T40" fmla="*/ 20 w 55"/>
              <a:gd name="T41" fmla="*/ 29 h 56"/>
              <a:gd name="T42" fmla="*/ 14 w 55"/>
              <a:gd name="T43" fmla="*/ 30 h 56"/>
              <a:gd name="T44" fmla="*/ 8 w 55"/>
              <a:gd name="T45" fmla="*/ 32 h 56"/>
              <a:gd name="T46" fmla="*/ 4 w 55"/>
              <a:gd name="T47" fmla="*/ 33 h 56"/>
              <a:gd name="T48" fmla="*/ 4 w 55"/>
              <a:gd name="T49" fmla="*/ 33 h 56"/>
              <a:gd name="T50" fmla="*/ 2 w 55"/>
              <a:gd name="T51" fmla="*/ 38 h 56"/>
              <a:gd name="T52" fmla="*/ 0 w 55"/>
              <a:gd name="T53" fmla="*/ 46 h 56"/>
              <a:gd name="T54" fmla="*/ 0 w 55"/>
              <a:gd name="T55" fmla="*/ 46 h 56"/>
              <a:gd name="T56" fmla="*/ 5 w 55"/>
              <a:gd name="T57" fmla="*/ 51 h 56"/>
              <a:gd name="T58" fmla="*/ 9 w 55"/>
              <a:gd name="T59" fmla="*/ 52 h 56"/>
              <a:gd name="T60" fmla="*/ 14 w 55"/>
              <a:gd name="T61" fmla="*/ 54 h 56"/>
              <a:gd name="T62" fmla="*/ 14 w 55"/>
              <a:gd name="T63" fmla="*/ 54 h 56"/>
              <a:gd name="T64" fmla="*/ 31 w 55"/>
              <a:gd name="T65" fmla="*/ 56 h 56"/>
              <a:gd name="T66" fmla="*/ 31 w 55"/>
              <a:gd name="T67" fmla="*/ 56 h 56"/>
              <a:gd name="T68" fmla="*/ 42 w 55"/>
              <a:gd name="T69" fmla="*/ 45 h 56"/>
              <a:gd name="T70" fmla="*/ 55 w 55"/>
              <a:gd name="T71"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6">
                <a:moveTo>
                  <a:pt x="55" y="32"/>
                </a:moveTo>
                <a:lnTo>
                  <a:pt x="55" y="32"/>
                </a:lnTo>
                <a:lnTo>
                  <a:pt x="52" y="32"/>
                </a:lnTo>
                <a:lnTo>
                  <a:pt x="52" y="32"/>
                </a:lnTo>
                <a:lnTo>
                  <a:pt x="50" y="29"/>
                </a:lnTo>
                <a:lnTo>
                  <a:pt x="49" y="28"/>
                </a:lnTo>
                <a:lnTo>
                  <a:pt x="50" y="27"/>
                </a:lnTo>
                <a:lnTo>
                  <a:pt x="41" y="27"/>
                </a:lnTo>
                <a:lnTo>
                  <a:pt x="41" y="0"/>
                </a:lnTo>
                <a:lnTo>
                  <a:pt x="14" y="0"/>
                </a:lnTo>
                <a:lnTo>
                  <a:pt x="14" y="0"/>
                </a:lnTo>
                <a:lnTo>
                  <a:pt x="14" y="1"/>
                </a:lnTo>
                <a:lnTo>
                  <a:pt x="14" y="7"/>
                </a:lnTo>
                <a:lnTo>
                  <a:pt x="14" y="7"/>
                </a:lnTo>
                <a:lnTo>
                  <a:pt x="16" y="12"/>
                </a:lnTo>
                <a:lnTo>
                  <a:pt x="20" y="17"/>
                </a:lnTo>
                <a:lnTo>
                  <a:pt x="24" y="23"/>
                </a:lnTo>
                <a:lnTo>
                  <a:pt x="25" y="24"/>
                </a:lnTo>
                <a:lnTo>
                  <a:pt x="25" y="27"/>
                </a:lnTo>
                <a:lnTo>
                  <a:pt x="25" y="27"/>
                </a:lnTo>
                <a:lnTo>
                  <a:pt x="20" y="29"/>
                </a:lnTo>
                <a:lnTo>
                  <a:pt x="14" y="30"/>
                </a:lnTo>
                <a:lnTo>
                  <a:pt x="8" y="32"/>
                </a:lnTo>
                <a:lnTo>
                  <a:pt x="4" y="33"/>
                </a:lnTo>
                <a:lnTo>
                  <a:pt x="4" y="33"/>
                </a:lnTo>
                <a:lnTo>
                  <a:pt x="2" y="38"/>
                </a:lnTo>
                <a:lnTo>
                  <a:pt x="0" y="46"/>
                </a:lnTo>
                <a:lnTo>
                  <a:pt x="0" y="46"/>
                </a:lnTo>
                <a:lnTo>
                  <a:pt x="5" y="51"/>
                </a:lnTo>
                <a:lnTo>
                  <a:pt x="9" y="52"/>
                </a:lnTo>
                <a:lnTo>
                  <a:pt x="14" y="54"/>
                </a:lnTo>
                <a:lnTo>
                  <a:pt x="14" y="54"/>
                </a:lnTo>
                <a:lnTo>
                  <a:pt x="31" y="56"/>
                </a:lnTo>
                <a:lnTo>
                  <a:pt x="31" y="56"/>
                </a:lnTo>
                <a:lnTo>
                  <a:pt x="42" y="45"/>
                </a:lnTo>
                <a:lnTo>
                  <a:pt x="55" y="3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7" name="Freeform 253"/>
          <p:cNvSpPr>
            <a:spLocks/>
          </p:cNvSpPr>
          <p:nvPr/>
        </p:nvSpPr>
        <p:spPr bwMode="gray">
          <a:xfrm>
            <a:off x="8541769" y="5439622"/>
            <a:ext cx="130154" cy="130235"/>
          </a:xfrm>
          <a:custGeom>
            <a:avLst/>
            <a:gdLst>
              <a:gd name="T0" fmla="*/ 50 w 77"/>
              <a:gd name="T1" fmla="*/ 18 h 76"/>
              <a:gd name="T2" fmla="*/ 50 w 77"/>
              <a:gd name="T3" fmla="*/ 18 h 76"/>
              <a:gd name="T4" fmla="*/ 36 w 77"/>
              <a:gd name="T5" fmla="*/ 11 h 76"/>
              <a:gd name="T6" fmla="*/ 25 w 77"/>
              <a:gd name="T7" fmla="*/ 3 h 76"/>
              <a:gd name="T8" fmla="*/ 25 w 77"/>
              <a:gd name="T9" fmla="*/ 3 h 76"/>
              <a:gd name="T10" fmla="*/ 20 w 77"/>
              <a:gd name="T11" fmla="*/ 1 h 76"/>
              <a:gd name="T12" fmla="*/ 14 w 77"/>
              <a:gd name="T13" fmla="*/ 0 h 76"/>
              <a:gd name="T14" fmla="*/ 14 w 77"/>
              <a:gd name="T15" fmla="*/ 0 h 76"/>
              <a:gd name="T16" fmla="*/ 9 w 77"/>
              <a:gd name="T17" fmla="*/ 3 h 76"/>
              <a:gd name="T18" fmla="*/ 8 w 77"/>
              <a:gd name="T19" fmla="*/ 4 h 76"/>
              <a:gd name="T20" fmla="*/ 8 w 77"/>
              <a:gd name="T21" fmla="*/ 7 h 76"/>
              <a:gd name="T22" fmla="*/ 8 w 77"/>
              <a:gd name="T23" fmla="*/ 7 h 76"/>
              <a:gd name="T24" fmla="*/ 6 w 77"/>
              <a:gd name="T25" fmla="*/ 23 h 76"/>
              <a:gd name="T26" fmla="*/ 5 w 77"/>
              <a:gd name="T27" fmla="*/ 34 h 76"/>
              <a:gd name="T28" fmla="*/ 4 w 77"/>
              <a:gd name="T29" fmla="*/ 43 h 76"/>
              <a:gd name="T30" fmla="*/ 4 w 77"/>
              <a:gd name="T31" fmla="*/ 43 h 76"/>
              <a:gd name="T32" fmla="*/ 2 w 77"/>
              <a:gd name="T33" fmla="*/ 53 h 76"/>
              <a:gd name="T34" fmla="*/ 0 w 77"/>
              <a:gd name="T35" fmla="*/ 64 h 76"/>
              <a:gd name="T36" fmla="*/ 0 w 77"/>
              <a:gd name="T37" fmla="*/ 64 h 76"/>
              <a:gd name="T38" fmla="*/ 9 w 77"/>
              <a:gd name="T39" fmla="*/ 67 h 76"/>
              <a:gd name="T40" fmla="*/ 9 w 77"/>
              <a:gd name="T41" fmla="*/ 67 h 76"/>
              <a:gd name="T42" fmla="*/ 11 w 77"/>
              <a:gd name="T43" fmla="*/ 69 h 76"/>
              <a:gd name="T44" fmla="*/ 14 w 77"/>
              <a:gd name="T45" fmla="*/ 69 h 76"/>
              <a:gd name="T46" fmla="*/ 18 w 77"/>
              <a:gd name="T47" fmla="*/ 69 h 76"/>
              <a:gd name="T48" fmla="*/ 20 w 77"/>
              <a:gd name="T49" fmla="*/ 70 h 76"/>
              <a:gd name="T50" fmla="*/ 20 w 77"/>
              <a:gd name="T51" fmla="*/ 70 h 76"/>
              <a:gd name="T52" fmla="*/ 24 w 77"/>
              <a:gd name="T53" fmla="*/ 73 h 76"/>
              <a:gd name="T54" fmla="*/ 27 w 77"/>
              <a:gd name="T55" fmla="*/ 75 h 76"/>
              <a:gd name="T56" fmla="*/ 32 w 77"/>
              <a:gd name="T57" fmla="*/ 76 h 76"/>
              <a:gd name="T58" fmla="*/ 32 w 77"/>
              <a:gd name="T59" fmla="*/ 76 h 76"/>
              <a:gd name="T60" fmla="*/ 46 w 77"/>
              <a:gd name="T61" fmla="*/ 75 h 76"/>
              <a:gd name="T62" fmla="*/ 53 w 77"/>
              <a:gd name="T63" fmla="*/ 73 h 76"/>
              <a:gd name="T64" fmla="*/ 58 w 77"/>
              <a:gd name="T65" fmla="*/ 71 h 76"/>
              <a:gd name="T66" fmla="*/ 58 w 77"/>
              <a:gd name="T67" fmla="*/ 71 h 76"/>
              <a:gd name="T68" fmla="*/ 64 w 77"/>
              <a:gd name="T69" fmla="*/ 65 h 76"/>
              <a:gd name="T70" fmla="*/ 70 w 77"/>
              <a:gd name="T71" fmla="*/ 57 h 76"/>
              <a:gd name="T72" fmla="*/ 70 w 77"/>
              <a:gd name="T73" fmla="*/ 57 h 76"/>
              <a:gd name="T74" fmla="*/ 74 w 77"/>
              <a:gd name="T75" fmla="*/ 50 h 76"/>
              <a:gd name="T76" fmla="*/ 77 w 77"/>
              <a:gd name="T77" fmla="*/ 44 h 76"/>
              <a:gd name="T78" fmla="*/ 77 w 77"/>
              <a:gd name="T79" fmla="*/ 44 h 76"/>
              <a:gd name="T80" fmla="*/ 70 w 77"/>
              <a:gd name="T81" fmla="*/ 39 h 76"/>
              <a:gd name="T82" fmla="*/ 64 w 77"/>
              <a:gd name="T83" fmla="*/ 33 h 76"/>
              <a:gd name="T84" fmla="*/ 64 w 77"/>
              <a:gd name="T85" fmla="*/ 33 h 76"/>
              <a:gd name="T86" fmla="*/ 59 w 77"/>
              <a:gd name="T87" fmla="*/ 28 h 76"/>
              <a:gd name="T88" fmla="*/ 58 w 77"/>
              <a:gd name="T89" fmla="*/ 24 h 76"/>
              <a:gd name="T90" fmla="*/ 54 w 77"/>
              <a:gd name="T91" fmla="*/ 22 h 76"/>
              <a:gd name="T92" fmla="*/ 50 w 77"/>
              <a:gd name="T9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6">
                <a:moveTo>
                  <a:pt x="50" y="18"/>
                </a:moveTo>
                <a:lnTo>
                  <a:pt x="50" y="18"/>
                </a:lnTo>
                <a:lnTo>
                  <a:pt x="36" y="11"/>
                </a:lnTo>
                <a:lnTo>
                  <a:pt x="25" y="3"/>
                </a:lnTo>
                <a:lnTo>
                  <a:pt x="25" y="3"/>
                </a:lnTo>
                <a:lnTo>
                  <a:pt x="20" y="1"/>
                </a:lnTo>
                <a:lnTo>
                  <a:pt x="14" y="0"/>
                </a:lnTo>
                <a:lnTo>
                  <a:pt x="14" y="0"/>
                </a:lnTo>
                <a:lnTo>
                  <a:pt x="9" y="3"/>
                </a:lnTo>
                <a:lnTo>
                  <a:pt x="8" y="4"/>
                </a:lnTo>
                <a:lnTo>
                  <a:pt x="8" y="7"/>
                </a:lnTo>
                <a:lnTo>
                  <a:pt x="8" y="7"/>
                </a:lnTo>
                <a:lnTo>
                  <a:pt x="6" y="23"/>
                </a:lnTo>
                <a:lnTo>
                  <a:pt x="5" y="34"/>
                </a:lnTo>
                <a:lnTo>
                  <a:pt x="4" y="43"/>
                </a:lnTo>
                <a:lnTo>
                  <a:pt x="4" y="43"/>
                </a:lnTo>
                <a:lnTo>
                  <a:pt x="2" y="53"/>
                </a:lnTo>
                <a:lnTo>
                  <a:pt x="0" y="64"/>
                </a:lnTo>
                <a:lnTo>
                  <a:pt x="0" y="64"/>
                </a:lnTo>
                <a:lnTo>
                  <a:pt x="9" y="67"/>
                </a:lnTo>
                <a:lnTo>
                  <a:pt x="9" y="67"/>
                </a:lnTo>
                <a:lnTo>
                  <a:pt x="11" y="69"/>
                </a:lnTo>
                <a:lnTo>
                  <a:pt x="14" y="69"/>
                </a:lnTo>
                <a:lnTo>
                  <a:pt x="18" y="69"/>
                </a:lnTo>
                <a:lnTo>
                  <a:pt x="20" y="70"/>
                </a:lnTo>
                <a:lnTo>
                  <a:pt x="20" y="70"/>
                </a:lnTo>
                <a:lnTo>
                  <a:pt x="24" y="73"/>
                </a:lnTo>
                <a:lnTo>
                  <a:pt x="27" y="75"/>
                </a:lnTo>
                <a:lnTo>
                  <a:pt x="32" y="76"/>
                </a:lnTo>
                <a:lnTo>
                  <a:pt x="32" y="76"/>
                </a:lnTo>
                <a:lnTo>
                  <a:pt x="46" y="75"/>
                </a:lnTo>
                <a:lnTo>
                  <a:pt x="53" y="73"/>
                </a:lnTo>
                <a:lnTo>
                  <a:pt x="58" y="71"/>
                </a:lnTo>
                <a:lnTo>
                  <a:pt x="58" y="71"/>
                </a:lnTo>
                <a:lnTo>
                  <a:pt x="64" y="65"/>
                </a:lnTo>
                <a:lnTo>
                  <a:pt x="70" y="57"/>
                </a:lnTo>
                <a:lnTo>
                  <a:pt x="70" y="57"/>
                </a:lnTo>
                <a:lnTo>
                  <a:pt x="74" y="50"/>
                </a:lnTo>
                <a:lnTo>
                  <a:pt x="77" y="44"/>
                </a:lnTo>
                <a:lnTo>
                  <a:pt x="77" y="44"/>
                </a:lnTo>
                <a:lnTo>
                  <a:pt x="70" y="39"/>
                </a:lnTo>
                <a:lnTo>
                  <a:pt x="64" y="33"/>
                </a:lnTo>
                <a:lnTo>
                  <a:pt x="64" y="33"/>
                </a:lnTo>
                <a:lnTo>
                  <a:pt x="59" y="28"/>
                </a:lnTo>
                <a:lnTo>
                  <a:pt x="58" y="24"/>
                </a:lnTo>
                <a:lnTo>
                  <a:pt x="54" y="22"/>
                </a:lnTo>
                <a:lnTo>
                  <a:pt x="50" y="18"/>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8" name="Freeform 255"/>
          <p:cNvSpPr>
            <a:spLocks noEditPoints="1"/>
          </p:cNvSpPr>
          <p:nvPr/>
        </p:nvSpPr>
        <p:spPr bwMode="gray">
          <a:xfrm>
            <a:off x="8169900" y="4594804"/>
            <a:ext cx="917839" cy="920218"/>
          </a:xfrm>
          <a:custGeom>
            <a:avLst/>
            <a:gdLst>
              <a:gd name="T0" fmla="*/ 527 w 543"/>
              <a:gd name="T1" fmla="*/ 133 h 537"/>
              <a:gd name="T2" fmla="*/ 483 w 543"/>
              <a:gd name="T3" fmla="*/ 116 h 537"/>
              <a:gd name="T4" fmla="*/ 436 w 543"/>
              <a:gd name="T5" fmla="*/ 106 h 537"/>
              <a:gd name="T6" fmla="*/ 409 w 543"/>
              <a:gd name="T7" fmla="*/ 101 h 537"/>
              <a:gd name="T8" fmla="*/ 370 w 543"/>
              <a:gd name="T9" fmla="*/ 78 h 537"/>
              <a:gd name="T10" fmla="*/ 350 w 543"/>
              <a:gd name="T11" fmla="*/ 95 h 537"/>
              <a:gd name="T12" fmla="*/ 354 w 543"/>
              <a:gd name="T13" fmla="*/ 74 h 537"/>
              <a:gd name="T14" fmla="*/ 332 w 543"/>
              <a:gd name="T15" fmla="*/ 67 h 537"/>
              <a:gd name="T16" fmla="*/ 321 w 543"/>
              <a:gd name="T17" fmla="*/ 73 h 537"/>
              <a:gd name="T18" fmla="*/ 335 w 543"/>
              <a:gd name="T19" fmla="*/ 51 h 537"/>
              <a:gd name="T20" fmla="*/ 316 w 543"/>
              <a:gd name="T21" fmla="*/ 17 h 537"/>
              <a:gd name="T22" fmla="*/ 286 w 543"/>
              <a:gd name="T23" fmla="*/ 42 h 537"/>
              <a:gd name="T24" fmla="*/ 255 w 543"/>
              <a:gd name="T25" fmla="*/ 39 h 537"/>
              <a:gd name="T26" fmla="*/ 219 w 543"/>
              <a:gd name="T27" fmla="*/ 53 h 537"/>
              <a:gd name="T28" fmla="*/ 201 w 543"/>
              <a:gd name="T29" fmla="*/ 38 h 537"/>
              <a:gd name="T30" fmla="*/ 191 w 543"/>
              <a:gd name="T31" fmla="*/ 0 h 537"/>
              <a:gd name="T32" fmla="*/ 172 w 543"/>
              <a:gd name="T33" fmla="*/ 16 h 537"/>
              <a:gd name="T34" fmla="*/ 133 w 543"/>
              <a:gd name="T35" fmla="*/ 12 h 537"/>
              <a:gd name="T36" fmla="*/ 142 w 543"/>
              <a:gd name="T37" fmla="*/ 42 h 537"/>
              <a:gd name="T38" fmla="*/ 116 w 543"/>
              <a:gd name="T39" fmla="*/ 59 h 537"/>
              <a:gd name="T40" fmla="*/ 89 w 543"/>
              <a:gd name="T41" fmla="*/ 46 h 537"/>
              <a:gd name="T42" fmla="*/ 74 w 543"/>
              <a:gd name="T43" fmla="*/ 55 h 537"/>
              <a:gd name="T44" fmla="*/ 64 w 543"/>
              <a:gd name="T45" fmla="*/ 71 h 537"/>
              <a:gd name="T46" fmla="*/ 59 w 543"/>
              <a:gd name="T47" fmla="*/ 113 h 537"/>
              <a:gd name="T48" fmla="*/ 44 w 543"/>
              <a:gd name="T49" fmla="*/ 128 h 537"/>
              <a:gd name="T50" fmla="*/ 26 w 543"/>
              <a:gd name="T51" fmla="*/ 131 h 537"/>
              <a:gd name="T52" fmla="*/ 9 w 543"/>
              <a:gd name="T53" fmla="*/ 150 h 537"/>
              <a:gd name="T54" fmla="*/ 9 w 543"/>
              <a:gd name="T55" fmla="*/ 185 h 537"/>
              <a:gd name="T56" fmla="*/ 42 w 543"/>
              <a:gd name="T57" fmla="*/ 191 h 537"/>
              <a:gd name="T58" fmla="*/ 52 w 543"/>
              <a:gd name="T59" fmla="*/ 209 h 537"/>
              <a:gd name="T60" fmla="*/ 92 w 543"/>
              <a:gd name="T61" fmla="*/ 202 h 537"/>
              <a:gd name="T62" fmla="*/ 119 w 543"/>
              <a:gd name="T63" fmla="*/ 196 h 537"/>
              <a:gd name="T64" fmla="*/ 133 w 543"/>
              <a:gd name="T65" fmla="*/ 229 h 537"/>
              <a:gd name="T66" fmla="*/ 169 w 543"/>
              <a:gd name="T67" fmla="*/ 245 h 537"/>
              <a:gd name="T68" fmla="*/ 190 w 543"/>
              <a:gd name="T69" fmla="*/ 254 h 537"/>
              <a:gd name="T70" fmla="*/ 201 w 543"/>
              <a:gd name="T71" fmla="*/ 281 h 537"/>
              <a:gd name="T72" fmla="*/ 219 w 543"/>
              <a:gd name="T73" fmla="*/ 284 h 537"/>
              <a:gd name="T74" fmla="*/ 229 w 543"/>
              <a:gd name="T75" fmla="*/ 304 h 537"/>
              <a:gd name="T76" fmla="*/ 225 w 543"/>
              <a:gd name="T77" fmla="*/ 341 h 537"/>
              <a:gd name="T78" fmla="*/ 251 w 543"/>
              <a:gd name="T79" fmla="*/ 369 h 537"/>
              <a:gd name="T80" fmla="*/ 262 w 543"/>
              <a:gd name="T81" fmla="*/ 389 h 537"/>
              <a:gd name="T82" fmla="*/ 268 w 543"/>
              <a:gd name="T83" fmla="*/ 414 h 537"/>
              <a:gd name="T84" fmla="*/ 279 w 543"/>
              <a:gd name="T85" fmla="*/ 438 h 537"/>
              <a:gd name="T86" fmla="*/ 244 w 543"/>
              <a:gd name="T87" fmla="*/ 473 h 537"/>
              <a:gd name="T88" fmla="*/ 245 w 543"/>
              <a:gd name="T89" fmla="*/ 496 h 537"/>
              <a:gd name="T90" fmla="*/ 284 w 543"/>
              <a:gd name="T91" fmla="*/ 526 h 537"/>
              <a:gd name="T92" fmla="*/ 299 w 543"/>
              <a:gd name="T93" fmla="*/ 530 h 537"/>
              <a:gd name="T94" fmla="*/ 311 w 543"/>
              <a:gd name="T95" fmla="*/ 500 h 537"/>
              <a:gd name="T96" fmla="*/ 316 w 543"/>
              <a:gd name="T97" fmla="*/ 504 h 537"/>
              <a:gd name="T98" fmla="*/ 334 w 543"/>
              <a:gd name="T99" fmla="*/ 489 h 537"/>
              <a:gd name="T100" fmla="*/ 353 w 543"/>
              <a:gd name="T101" fmla="*/ 464 h 537"/>
              <a:gd name="T102" fmla="*/ 353 w 543"/>
              <a:gd name="T103" fmla="*/ 446 h 537"/>
              <a:gd name="T104" fmla="*/ 354 w 543"/>
              <a:gd name="T105" fmla="*/ 422 h 537"/>
              <a:gd name="T106" fmla="*/ 391 w 543"/>
              <a:gd name="T107" fmla="*/ 393 h 537"/>
              <a:gd name="T108" fmla="*/ 422 w 543"/>
              <a:gd name="T109" fmla="*/ 382 h 537"/>
              <a:gd name="T110" fmla="*/ 460 w 543"/>
              <a:gd name="T111" fmla="*/ 355 h 537"/>
              <a:gd name="T112" fmla="*/ 478 w 543"/>
              <a:gd name="T113" fmla="*/ 316 h 537"/>
              <a:gd name="T114" fmla="*/ 486 w 543"/>
              <a:gd name="T115" fmla="*/ 277 h 537"/>
              <a:gd name="T116" fmla="*/ 499 w 543"/>
              <a:gd name="T117" fmla="*/ 233 h 537"/>
              <a:gd name="T118" fmla="*/ 540 w 543"/>
              <a:gd name="T119" fmla="*/ 177 h 537"/>
              <a:gd name="T120" fmla="*/ 342 w 543"/>
              <a:gd name="T121" fmla="*/ 131 h 537"/>
              <a:gd name="T122" fmla="*/ 345 w 543"/>
              <a:gd name="T123" fmla="*/ 12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537">
                <a:moveTo>
                  <a:pt x="539" y="147"/>
                </a:moveTo>
                <a:lnTo>
                  <a:pt x="539" y="147"/>
                </a:lnTo>
                <a:lnTo>
                  <a:pt x="538" y="143"/>
                </a:lnTo>
                <a:lnTo>
                  <a:pt x="537" y="140"/>
                </a:lnTo>
                <a:lnTo>
                  <a:pt x="537" y="138"/>
                </a:lnTo>
                <a:lnTo>
                  <a:pt x="534" y="137"/>
                </a:lnTo>
                <a:lnTo>
                  <a:pt x="534" y="137"/>
                </a:lnTo>
                <a:lnTo>
                  <a:pt x="527" y="133"/>
                </a:lnTo>
                <a:lnTo>
                  <a:pt x="521" y="131"/>
                </a:lnTo>
                <a:lnTo>
                  <a:pt x="515" y="129"/>
                </a:lnTo>
                <a:lnTo>
                  <a:pt x="515" y="129"/>
                </a:lnTo>
                <a:lnTo>
                  <a:pt x="502" y="128"/>
                </a:lnTo>
                <a:lnTo>
                  <a:pt x="496" y="127"/>
                </a:lnTo>
                <a:lnTo>
                  <a:pt x="492" y="124"/>
                </a:lnTo>
                <a:lnTo>
                  <a:pt x="492" y="124"/>
                </a:lnTo>
                <a:lnTo>
                  <a:pt x="483" y="116"/>
                </a:lnTo>
                <a:lnTo>
                  <a:pt x="478" y="111"/>
                </a:lnTo>
                <a:lnTo>
                  <a:pt x="474" y="110"/>
                </a:lnTo>
                <a:lnTo>
                  <a:pt x="469" y="110"/>
                </a:lnTo>
                <a:lnTo>
                  <a:pt x="469" y="110"/>
                </a:lnTo>
                <a:lnTo>
                  <a:pt x="453" y="108"/>
                </a:lnTo>
                <a:lnTo>
                  <a:pt x="439" y="107"/>
                </a:lnTo>
                <a:lnTo>
                  <a:pt x="439" y="107"/>
                </a:lnTo>
                <a:lnTo>
                  <a:pt x="436" y="106"/>
                </a:lnTo>
                <a:lnTo>
                  <a:pt x="432" y="105"/>
                </a:lnTo>
                <a:lnTo>
                  <a:pt x="428" y="102"/>
                </a:lnTo>
                <a:lnTo>
                  <a:pt x="423" y="102"/>
                </a:lnTo>
                <a:lnTo>
                  <a:pt x="423" y="102"/>
                </a:lnTo>
                <a:lnTo>
                  <a:pt x="416" y="102"/>
                </a:lnTo>
                <a:lnTo>
                  <a:pt x="416" y="102"/>
                </a:lnTo>
                <a:lnTo>
                  <a:pt x="412" y="102"/>
                </a:lnTo>
                <a:lnTo>
                  <a:pt x="409" y="101"/>
                </a:lnTo>
                <a:lnTo>
                  <a:pt x="409" y="101"/>
                </a:lnTo>
                <a:lnTo>
                  <a:pt x="405" y="96"/>
                </a:lnTo>
                <a:lnTo>
                  <a:pt x="403" y="94"/>
                </a:lnTo>
                <a:lnTo>
                  <a:pt x="400" y="92"/>
                </a:lnTo>
                <a:lnTo>
                  <a:pt x="400" y="92"/>
                </a:lnTo>
                <a:lnTo>
                  <a:pt x="377" y="81"/>
                </a:lnTo>
                <a:lnTo>
                  <a:pt x="377" y="81"/>
                </a:lnTo>
                <a:lnTo>
                  <a:pt x="370" y="78"/>
                </a:lnTo>
                <a:lnTo>
                  <a:pt x="367" y="76"/>
                </a:lnTo>
                <a:lnTo>
                  <a:pt x="363" y="78"/>
                </a:lnTo>
                <a:lnTo>
                  <a:pt x="363" y="78"/>
                </a:lnTo>
                <a:lnTo>
                  <a:pt x="359" y="81"/>
                </a:lnTo>
                <a:lnTo>
                  <a:pt x="356" y="87"/>
                </a:lnTo>
                <a:lnTo>
                  <a:pt x="353" y="92"/>
                </a:lnTo>
                <a:lnTo>
                  <a:pt x="351" y="95"/>
                </a:lnTo>
                <a:lnTo>
                  <a:pt x="350" y="95"/>
                </a:lnTo>
                <a:lnTo>
                  <a:pt x="350" y="95"/>
                </a:lnTo>
                <a:lnTo>
                  <a:pt x="350" y="95"/>
                </a:lnTo>
                <a:lnTo>
                  <a:pt x="350" y="94"/>
                </a:lnTo>
                <a:lnTo>
                  <a:pt x="352" y="89"/>
                </a:lnTo>
                <a:lnTo>
                  <a:pt x="357" y="80"/>
                </a:lnTo>
                <a:lnTo>
                  <a:pt x="357" y="80"/>
                </a:lnTo>
                <a:lnTo>
                  <a:pt x="356" y="76"/>
                </a:lnTo>
                <a:lnTo>
                  <a:pt x="354" y="74"/>
                </a:lnTo>
                <a:lnTo>
                  <a:pt x="351" y="73"/>
                </a:lnTo>
                <a:lnTo>
                  <a:pt x="351" y="73"/>
                </a:lnTo>
                <a:lnTo>
                  <a:pt x="342" y="74"/>
                </a:lnTo>
                <a:lnTo>
                  <a:pt x="340" y="74"/>
                </a:lnTo>
                <a:lnTo>
                  <a:pt x="337" y="73"/>
                </a:lnTo>
                <a:lnTo>
                  <a:pt x="337" y="73"/>
                </a:lnTo>
                <a:lnTo>
                  <a:pt x="334" y="68"/>
                </a:lnTo>
                <a:lnTo>
                  <a:pt x="332" y="67"/>
                </a:lnTo>
                <a:lnTo>
                  <a:pt x="330" y="68"/>
                </a:lnTo>
                <a:lnTo>
                  <a:pt x="330" y="68"/>
                </a:lnTo>
                <a:lnTo>
                  <a:pt x="325" y="73"/>
                </a:lnTo>
                <a:lnTo>
                  <a:pt x="324" y="74"/>
                </a:lnTo>
                <a:lnTo>
                  <a:pt x="322" y="74"/>
                </a:lnTo>
                <a:lnTo>
                  <a:pt x="321" y="74"/>
                </a:lnTo>
                <a:lnTo>
                  <a:pt x="321" y="74"/>
                </a:lnTo>
                <a:lnTo>
                  <a:pt x="321" y="73"/>
                </a:lnTo>
                <a:lnTo>
                  <a:pt x="322" y="71"/>
                </a:lnTo>
                <a:lnTo>
                  <a:pt x="325" y="69"/>
                </a:lnTo>
                <a:lnTo>
                  <a:pt x="331" y="64"/>
                </a:lnTo>
                <a:lnTo>
                  <a:pt x="331" y="64"/>
                </a:lnTo>
                <a:lnTo>
                  <a:pt x="332" y="62"/>
                </a:lnTo>
                <a:lnTo>
                  <a:pt x="334" y="58"/>
                </a:lnTo>
                <a:lnTo>
                  <a:pt x="335" y="54"/>
                </a:lnTo>
                <a:lnTo>
                  <a:pt x="335" y="51"/>
                </a:lnTo>
                <a:lnTo>
                  <a:pt x="335" y="51"/>
                </a:lnTo>
                <a:lnTo>
                  <a:pt x="332" y="47"/>
                </a:lnTo>
                <a:lnTo>
                  <a:pt x="329" y="42"/>
                </a:lnTo>
                <a:lnTo>
                  <a:pt x="329" y="42"/>
                </a:lnTo>
                <a:lnTo>
                  <a:pt x="326" y="37"/>
                </a:lnTo>
                <a:lnTo>
                  <a:pt x="322" y="30"/>
                </a:lnTo>
                <a:lnTo>
                  <a:pt x="316" y="17"/>
                </a:lnTo>
                <a:lnTo>
                  <a:pt x="316" y="17"/>
                </a:lnTo>
                <a:lnTo>
                  <a:pt x="314" y="14"/>
                </a:lnTo>
                <a:lnTo>
                  <a:pt x="314" y="14"/>
                </a:lnTo>
                <a:lnTo>
                  <a:pt x="308" y="25"/>
                </a:lnTo>
                <a:lnTo>
                  <a:pt x="302" y="32"/>
                </a:lnTo>
                <a:lnTo>
                  <a:pt x="302" y="32"/>
                </a:lnTo>
                <a:lnTo>
                  <a:pt x="297" y="37"/>
                </a:lnTo>
                <a:lnTo>
                  <a:pt x="290" y="41"/>
                </a:lnTo>
                <a:lnTo>
                  <a:pt x="286" y="42"/>
                </a:lnTo>
                <a:lnTo>
                  <a:pt x="282" y="43"/>
                </a:lnTo>
                <a:lnTo>
                  <a:pt x="282" y="43"/>
                </a:lnTo>
                <a:lnTo>
                  <a:pt x="278" y="43"/>
                </a:lnTo>
                <a:lnTo>
                  <a:pt x="272" y="42"/>
                </a:lnTo>
                <a:lnTo>
                  <a:pt x="272" y="42"/>
                </a:lnTo>
                <a:lnTo>
                  <a:pt x="263" y="39"/>
                </a:lnTo>
                <a:lnTo>
                  <a:pt x="258" y="39"/>
                </a:lnTo>
                <a:lnTo>
                  <a:pt x="255" y="39"/>
                </a:lnTo>
                <a:lnTo>
                  <a:pt x="255" y="39"/>
                </a:lnTo>
                <a:lnTo>
                  <a:pt x="247" y="42"/>
                </a:lnTo>
                <a:lnTo>
                  <a:pt x="239" y="44"/>
                </a:lnTo>
                <a:lnTo>
                  <a:pt x="231" y="48"/>
                </a:lnTo>
                <a:lnTo>
                  <a:pt x="225" y="49"/>
                </a:lnTo>
                <a:lnTo>
                  <a:pt x="225" y="49"/>
                </a:lnTo>
                <a:lnTo>
                  <a:pt x="222" y="51"/>
                </a:lnTo>
                <a:lnTo>
                  <a:pt x="219" y="53"/>
                </a:lnTo>
                <a:lnTo>
                  <a:pt x="217" y="55"/>
                </a:lnTo>
                <a:lnTo>
                  <a:pt x="213" y="57"/>
                </a:lnTo>
                <a:lnTo>
                  <a:pt x="213" y="57"/>
                </a:lnTo>
                <a:lnTo>
                  <a:pt x="210" y="57"/>
                </a:lnTo>
                <a:lnTo>
                  <a:pt x="208" y="54"/>
                </a:lnTo>
                <a:lnTo>
                  <a:pt x="204" y="51"/>
                </a:lnTo>
                <a:lnTo>
                  <a:pt x="202" y="44"/>
                </a:lnTo>
                <a:lnTo>
                  <a:pt x="201" y="38"/>
                </a:lnTo>
                <a:lnTo>
                  <a:pt x="201" y="38"/>
                </a:lnTo>
                <a:lnTo>
                  <a:pt x="201" y="27"/>
                </a:lnTo>
                <a:lnTo>
                  <a:pt x="201" y="17"/>
                </a:lnTo>
                <a:lnTo>
                  <a:pt x="201" y="17"/>
                </a:lnTo>
                <a:lnTo>
                  <a:pt x="201" y="12"/>
                </a:lnTo>
                <a:lnTo>
                  <a:pt x="198" y="6"/>
                </a:lnTo>
                <a:lnTo>
                  <a:pt x="194" y="3"/>
                </a:lnTo>
                <a:lnTo>
                  <a:pt x="191" y="0"/>
                </a:lnTo>
                <a:lnTo>
                  <a:pt x="191" y="0"/>
                </a:lnTo>
                <a:lnTo>
                  <a:pt x="190" y="0"/>
                </a:lnTo>
                <a:lnTo>
                  <a:pt x="188" y="1"/>
                </a:lnTo>
                <a:lnTo>
                  <a:pt x="186" y="5"/>
                </a:lnTo>
                <a:lnTo>
                  <a:pt x="183" y="10"/>
                </a:lnTo>
                <a:lnTo>
                  <a:pt x="180" y="14"/>
                </a:lnTo>
                <a:lnTo>
                  <a:pt x="180" y="14"/>
                </a:lnTo>
                <a:lnTo>
                  <a:pt x="172" y="16"/>
                </a:lnTo>
                <a:lnTo>
                  <a:pt x="161" y="17"/>
                </a:lnTo>
                <a:lnTo>
                  <a:pt x="144" y="17"/>
                </a:lnTo>
                <a:lnTo>
                  <a:pt x="144" y="17"/>
                </a:lnTo>
                <a:lnTo>
                  <a:pt x="142" y="17"/>
                </a:lnTo>
                <a:lnTo>
                  <a:pt x="140" y="16"/>
                </a:lnTo>
                <a:lnTo>
                  <a:pt x="138" y="14"/>
                </a:lnTo>
                <a:lnTo>
                  <a:pt x="134" y="12"/>
                </a:lnTo>
                <a:lnTo>
                  <a:pt x="133" y="12"/>
                </a:lnTo>
                <a:lnTo>
                  <a:pt x="130" y="14"/>
                </a:lnTo>
                <a:lnTo>
                  <a:pt x="130" y="14"/>
                </a:lnTo>
                <a:lnTo>
                  <a:pt x="129" y="15"/>
                </a:lnTo>
                <a:lnTo>
                  <a:pt x="129" y="19"/>
                </a:lnTo>
                <a:lnTo>
                  <a:pt x="133" y="25"/>
                </a:lnTo>
                <a:lnTo>
                  <a:pt x="140" y="39"/>
                </a:lnTo>
                <a:lnTo>
                  <a:pt x="140" y="39"/>
                </a:lnTo>
                <a:lnTo>
                  <a:pt x="142" y="42"/>
                </a:lnTo>
                <a:lnTo>
                  <a:pt x="142" y="43"/>
                </a:lnTo>
                <a:lnTo>
                  <a:pt x="139" y="47"/>
                </a:lnTo>
                <a:lnTo>
                  <a:pt x="135" y="51"/>
                </a:lnTo>
                <a:lnTo>
                  <a:pt x="132" y="53"/>
                </a:lnTo>
                <a:lnTo>
                  <a:pt x="132" y="53"/>
                </a:lnTo>
                <a:lnTo>
                  <a:pt x="123" y="58"/>
                </a:lnTo>
                <a:lnTo>
                  <a:pt x="116" y="59"/>
                </a:lnTo>
                <a:lnTo>
                  <a:pt x="116" y="59"/>
                </a:lnTo>
                <a:lnTo>
                  <a:pt x="111" y="58"/>
                </a:lnTo>
                <a:lnTo>
                  <a:pt x="106" y="54"/>
                </a:lnTo>
                <a:lnTo>
                  <a:pt x="102" y="51"/>
                </a:lnTo>
                <a:lnTo>
                  <a:pt x="100" y="47"/>
                </a:lnTo>
                <a:lnTo>
                  <a:pt x="100" y="47"/>
                </a:lnTo>
                <a:lnTo>
                  <a:pt x="98" y="44"/>
                </a:lnTo>
                <a:lnTo>
                  <a:pt x="96" y="44"/>
                </a:lnTo>
                <a:lnTo>
                  <a:pt x="89" y="46"/>
                </a:lnTo>
                <a:lnTo>
                  <a:pt x="89" y="46"/>
                </a:lnTo>
                <a:lnTo>
                  <a:pt x="86" y="46"/>
                </a:lnTo>
                <a:lnTo>
                  <a:pt x="86" y="48"/>
                </a:lnTo>
                <a:lnTo>
                  <a:pt x="87" y="53"/>
                </a:lnTo>
                <a:lnTo>
                  <a:pt x="87" y="53"/>
                </a:lnTo>
                <a:lnTo>
                  <a:pt x="86" y="55"/>
                </a:lnTo>
                <a:lnTo>
                  <a:pt x="82" y="55"/>
                </a:lnTo>
                <a:lnTo>
                  <a:pt x="74" y="55"/>
                </a:lnTo>
                <a:lnTo>
                  <a:pt x="74" y="55"/>
                </a:lnTo>
                <a:lnTo>
                  <a:pt x="70" y="55"/>
                </a:lnTo>
                <a:lnTo>
                  <a:pt x="68" y="58"/>
                </a:lnTo>
                <a:lnTo>
                  <a:pt x="61" y="65"/>
                </a:lnTo>
                <a:lnTo>
                  <a:pt x="61" y="65"/>
                </a:lnTo>
                <a:lnTo>
                  <a:pt x="61" y="67"/>
                </a:lnTo>
                <a:lnTo>
                  <a:pt x="61" y="68"/>
                </a:lnTo>
                <a:lnTo>
                  <a:pt x="64" y="71"/>
                </a:lnTo>
                <a:lnTo>
                  <a:pt x="68" y="76"/>
                </a:lnTo>
                <a:lnTo>
                  <a:pt x="70" y="80"/>
                </a:lnTo>
                <a:lnTo>
                  <a:pt x="70" y="80"/>
                </a:lnTo>
                <a:lnTo>
                  <a:pt x="70" y="86"/>
                </a:lnTo>
                <a:lnTo>
                  <a:pt x="68" y="92"/>
                </a:lnTo>
                <a:lnTo>
                  <a:pt x="63" y="106"/>
                </a:lnTo>
                <a:lnTo>
                  <a:pt x="63" y="106"/>
                </a:lnTo>
                <a:lnTo>
                  <a:pt x="59" y="113"/>
                </a:lnTo>
                <a:lnTo>
                  <a:pt x="58" y="121"/>
                </a:lnTo>
                <a:lnTo>
                  <a:pt x="57" y="129"/>
                </a:lnTo>
                <a:lnTo>
                  <a:pt x="54" y="128"/>
                </a:lnTo>
                <a:lnTo>
                  <a:pt x="54" y="128"/>
                </a:lnTo>
                <a:lnTo>
                  <a:pt x="52" y="128"/>
                </a:lnTo>
                <a:lnTo>
                  <a:pt x="48" y="128"/>
                </a:lnTo>
                <a:lnTo>
                  <a:pt x="48" y="128"/>
                </a:lnTo>
                <a:lnTo>
                  <a:pt x="44" y="128"/>
                </a:lnTo>
                <a:lnTo>
                  <a:pt x="41" y="129"/>
                </a:lnTo>
                <a:lnTo>
                  <a:pt x="41" y="129"/>
                </a:lnTo>
                <a:lnTo>
                  <a:pt x="37" y="131"/>
                </a:lnTo>
                <a:lnTo>
                  <a:pt x="33" y="131"/>
                </a:lnTo>
                <a:lnTo>
                  <a:pt x="33" y="131"/>
                </a:lnTo>
                <a:lnTo>
                  <a:pt x="29" y="131"/>
                </a:lnTo>
                <a:lnTo>
                  <a:pt x="26" y="131"/>
                </a:lnTo>
                <a:lnTo>
                  <a:pt x="26" y="131"/>
                </a:lnTo>
                <a:lnTo>
                  <a:pt x="22" y="133"/>
                </a:lnTo>
                <a:lnTo>
                  <a:pt x="18" y="137"/>
                </a:lnTo>
                <a:lnTo>
                  <a:pt x="17" y="140"/>
                </a:lnTo>
                <a:lnTo>
                  <a:pt x="16" y="144"/>
                </a:lnTo>
                <a:lnTo>
                  <a:pt x="16" y="144"/>
                </a:lnTo>
                <a:lnTo>
                  <a:pt x="16" y="145"/>
                </a:lnTo>
                <a:lnTo>
                  <a:pt x="13" y="147"/>
                </a:lnTo>
                <a:lnTo>
                  <a:pt x="9" y="150"/>
                </a:lnTo>
                <a:lnTo>
                  <a:pt x="2" y="154"/>
                </a:lnTo>
                <a:lnTo>
                  <a:pt x="0" y="156"/>
                </a:lnTo>
                <a:lnTo>
                  <a:pt x="0" y="156"/>
                </a:lnTo>
                <a:lnTo>
                  <a:pt x="0" y="160"/>
                </a:lnTo>
                <a:lnTo>
                  <a:pt x="2" y="168"/>
                </a:lnTo>
                <a:lnTo>
                  <a:pt x="6" y="182"/>
                </a:lnTo>
                <a:lnTo>
                  <a:pt x="6" y="182"/>
                </a:lnTo>
                <a:lnTo>
                  <a:pt x="9" y="185"/>
                </a:lnTo>
                <a:lnTo>
                  <a:pt x="11" y="187"/>
                </a:lnTo>
                <a:lnTo>
                  <a:pt x="18" y="191"/>
                </a:lnTo>
                <a:lnTo>
                  <a:pt x="26" y="193"/>
                </a:lnTo>
                <a:lnTo>
                  <a:pt x="32" y="195"/>
                </a:lnTo>
                <a:lnTo>
                  <a:pt x="32" y="195"/>
                </a:lnTo>
                <a:lnTo>
                  <a:pt x="37" y="193"/>
                </a:lnTo>
                <a:lnTo>
                  <a:pt x="42" y="191"/>
                </a:lnTo>
                <a:lnTo>
                  <a:pt x="42" y="191"/>
                </a:lnTo>
                <a:lnTo>
                  <a:pt x="47" y="188"/>
                </a:lnTo>
                <a:lnTo>
                  <a:pt x="49" y="188"/>
                </a:lnTo>
                <a:lnTo>
                  <a:pt x="49" y="188"/>
                </a:lnTo>
                <a:lnTo>
                  <a:pt x="50" y="191"/>
                </a:lnTo>
                <a:lnTo>
                  <a:pt x="50" y="197"/>
                </a:lnTo>
                <a:lnTo>
                  <a:pt x="50" y="204"/>
                </a:lnTo>
                <a:lnTo>
                  <a:pt x="52" y="209"/>
                </a:lnTo>
                <a:lnTo>
                  <a:pt x="52" y="209"/>
                </a:lnTo>
                <a:lnTo>
                  <a:pt x="53" y="211"/>
                </a:lnTo>
                <a:lnTo>
                  <a:pt x="55" y="211"/>
                </a:lnTo>
                <a:lnTo>
                  <a:pt x="61" y="211"/>
                </a:lnTo>
                <a:lnTo>
                  <a:pt x="76" y="209"/>
                </a:lnTo>
                <a:lnTo>
                  <a:pt x="76" y="209"/>
                </a:lnTo>
                <a:lnTo>
                  <a:pt x="82" y="208"/>
                </a:lnTo>
                <a:lnTo>
                  <a:pt x="87" y="206"/>
                </a:lnTo>
                <a:lnTo>
                  <a:pt x="92" y="202"/>
                </a:lnTo>
                <a:lnTo>
                  <a:pt x="97" y="200"/>
                </a:lnTo>
                <a:lnTo>
                  <a:pt x="97" y="200"/>
                </a:lnTo>
                <a:lnTo>
                  <a:pt x="107" y="196"/>
                </a:lnTo>
                <a:lnTo>
                  <a:pt x="112" y="193"/>
                </a:lnTo>
                <a:lnTo>
                  <a:pt x="117" y="192"/>
                </a:lnTo>
                <a:lnTo>
                  <a:pt x="117" y="192"/>
                </a:lnTo>
                <a:lnTo>
                  <a:pt x="118" y="193"/>
                </a:lnTo>
                <a:lnTo>
                  <a:pt x="119" y="196"/>
                </a:lnTo>
                <a:lnTo>
                  <a:pt x="121" y="203"/>
                </a:lnTo>
                <a:lnTo>
                  <a:pt x="119" y="211"/>
                </a:lnTo>
                <a:lnTo>
                  <a:pt x="119" y="216"/>
                </a:lnTo>
                <a:lnTo>
                  <a:pt x="119" y="216"/>
                </a:lnTo>
                <a:lnTo>
                  <a:pt x="122" y="219"/>
                </a:lnTo>
                <a:lnTo>
                  <a:pt x="124" y="222"/>
                </a:lnTo>
                <a:lnTo>
                  <a:pt x="133" y="229"/>
                </a:lnTo>
                <a:lnTo>
                  <a:pt x="133" y="229"/>
                </a:lnTo>
                <a:lnTo>
                  <a:pt x="137" y="232"/>
                </a:lnTo>
                <a:lnTo>
                  <a:pt x="143" y="233"/>
                </a:lnTo>
                <a:lnTo>
                  <a:pt x="154" y="235"/>
                </a:lnTo>
                <a:lnTo>
                  <a:pt x="154" y="235"/>
                </a:lnTo>
                <a:lnTo>
                  <a:pt x="158" y="238"/>
                </a:lnTo>
                <a:lnTo>
                  <a:pt x="162" y="240"/>
                </a:lnTo>
                <a:lnTo>
                  <a:pt x="169" y="245"/>
                </a:lnTo>
                <a:lnTo>
                  <a:pt x="169" y="245"/>
                </a:lnTo>
                <a:lnTo>
                  <a:pt x="170" y="246"/>
                </a:lnTo>
                <a:lnTo>
                  <a:pt x="172" y="248"/>
                </a:lnTo>
                <a:lnTo>
                  <a:pt x="178" y="248"/>
                </a:lnTo>
                <a:lnTo>
                  <a:pt x="185" y="249"/>
                </a:lnTo>
                <a:lnTo>
                  <a:pt x="187" y="250"/>
                </a:lnTo>
                <a:lnTo>
                  <a:pt x="188" y="251"/>
                </a:lnTo>
                <a:lnTo>
                  <a:pt x="188" y="251"/>
                </a:lnTo>
                <a:lnTo>
                  <a:pt x="190" y="254"/>
                </a:lnTo>
                <a:lnTo>
                  <a:pt x="190" y="256"/>
                </a:lnTo>
                <a:lnTo>
                  <a:pt x="190" y="260"/>
                </a:lnTo>
                <a:lnTo>
                  <a:pt x="191" y="262"/>
                </a:lnTo>
                <a:lnTo>
                  <a:pt x="191" y="262"/>
                </a:lnTo>
                <a:lnTo>
                  <a:pt x="196" y="272"/>
                </a:lnTo>
                <a:lnTo>
                  <a:pt x="198" y="277"/>
                </a:lnTo>
                <a:lnTo>
                  <a:pt x="201" y="281"/>
                </a:lnTo>
                <a:lnTo>
                  <a:pt x="201" y="281"/>
                </a:lnTo>
                <a:lnTo>
                  <a:pt x="203" y="282"/>
                </a:lnTo>
                <a:lnTo>
                  <a:pt x="206" y="283"/>
                </a:lnTo>
                <a:lnTo>
                  <a:pt x="212" y="283"/>
                </a:lnTo>
                <a:lnTo>
                  <a:pt x="212" y="283"/>
                </a:lnTo>
                <a:lnTo>
                  <a:pt x="217" y="282"/>
                </a:lnTo>
                <a:lnTo>
                  <a:pt x="217" y="282"/>
                </a:lnTo>
                <a:lnTo>
                  <a:pt x="218" y="283"/>
                </a:lnTo>
                <a:lnTo>
                  <a:pt x="219" y="284"/>
                </a:lnTo>
                <a:lnTo>
                  <a:pt x="219" y="287"/>
                </a:lnTo>
                <a:lnTo>
                  <a:pt x="219" y="296"/>
                </a:lnTo>
                <a:lnTo>
                  <a:pt x="219" y="296"/>
                </a:lnTo>
                <a:lnTo>
                  <a:pt x="220" y="298"/>
                </a:lnTo>
                <a:lnTo>
                  <a:pt x="223" y="300"/>
                </a:lnTo>
                <a:lnTo>
                  <a:pt x="226" y="302"/>
                </a:lnTo>
                <a:lnTo>
                  <a:pt x="229" y="304"/>
                </a:lnTo>
                <a:lnTo>
                  <a:pt x="229" y="304"/>
                </a:lnTo>
                <a:lnTo>
                  <a:pt x="230" y="308"/>
                </a:lnTo>
                <a:lnTo>
                  <a:pt x="230" y="314"/>
                </a:lnTo>
                <a:lnTo>
                  <a:pt x="229" y="321"/>
                </a:lnTo>
                <a:lnTo>
                  <a:pt x="226" y="326"/>
                </a:lnTo>
                <a:lnTo>
                  <a:pt x="226" y="326"/>
                </a:lnTo>
                <a:lnTo>
                  <a:pt x="224" y="330"/>
                </a:lnTo>
                <a:lnTo>
                  <a:pt x="224" y="334"/>
                </a:lnTo>
                <a:lnTo>
                  <a:pt x="225" y="341"/>
                </a:lnTo>
                <a:lnTo>
                  <a:pt x="225" y="341"/>
                </a:lnTo>
                <a:lnTo>
                  <a:pt x="228" y="352"/>
                </a:lnTo>
                <a:lnTo>
                  <a:pt x="229" y="363"/>
                </a:lnTo>
                <a:lnTo>
                  <a:pt x="229" y="363"/>
                </a:lnTo>
                <a:lnTo>
                  <a:pt x="230" y="366"/>
                </a:lnTo>
                <a:lnTo>
                  <a:pt x="233" y="367"/>
                </a:lnTo>
                <a:lnTo>
                  <a:pt x="242" y="369"/>
                </a:lnTo>
                <a:lnTo>
                  <a:pt x="251" y="369"/>
                </a:lnTo>
                <a:lnTo>
                  <a:pt x="256" y="371"/>
                </a:lnTo>
                <a:lnTo>
                  <a:pt x="256" y="371"/>
                </a:lnTo>
                <a:lnTo>
                  <a:pt x="258" y="373"/>
                </a:lnTo>
                <a:lnTo>
                  <a:pt x="260" y="377"/>
                </a:lnTo>
                <a:lnTo>
                  <a:pt x="262" y="382"/>
                </a:lnTo>
                <a:lnTo>
                  <a:pt x="262" y="385"/>
                </a:lnTo>
                <a:lnTo>
                  <a:pt x="262" y="385"/>
                </a:lnTo>
                <a:lnTo>
                  <a:pt x="262" y="389"/>
                </a:lnTo>
                <a:lnTo>
                  <a:pt x="265" y="392"/>
                </a:lnTo>
                <a:lnTo>
                  <a:pt x="268" y="395"/>
                </a:lnTo>
                <a:lnTo>
                  <a:pt x="268" y="395"/>
                </a:lnTo>
                <a:lnTo>
                  <a:pt x="270" y="399"/>
                </a:lnTo>
                <a:lnTo>
                  <a:pt x="271" y="404"/>
                </a:lnTo>
                <a:lnTo>
                  <a:pt x="270" y="410"/>
                </a:lnTo>
                <a:lnTo>
                  <a:pt x="268" y="414"/>
                </a:lnTo>
                <a:lnTo>
                  <a:pt x="268" y="414"/>
                </a:lnTo>
                <a:lnTo>
                  <a:pt x="267" y="416"/>
                </a:lnTo>
                <a:lnTo>
                  <a:pt x="268" y="419"/>
                </a:lnTo>
                <a:lnTo>
                  <a:pt x="274" y="422"/>
                </a:lnTo>
                <a:lnTo>
                  <a:pt x="274" y="422"/>
                </a:lnTo>
                <a:lnTo>
                  <a:pt x="276" y="424"/>
                </a:lnTo>
                <a:lnTo>
                  <a:pt x="277" y="426"/>
                </a:lnTo>
                <a:lnTo>
                  <a:pt x="279" y="431"/>
                </a:lnTo>
                <a:lnTo>
                  <a:pt x="279" y="438"/>
                </a:lnTo>
                <a:lnTo>
                  <a:pt x="279" y="443"/>
                </a:lnTo>
                <a:lnTo>
                  <a:pt x="279" y="443"/>
                </a:lnTo>
                <a:lnTo>
                  <a:pt x="278" y="445"/>
                </a:lnTo>
                <a:lnTo>
                  <a:pt x="276" y="448"/>
                </a:lnTo>
                <a:lnTo>
                  <a:pt x="267" y="454"/>
                </a:lnTo>
                <a:lnTo>
                  <a:pt x="249" y="468"/>
                </a:lnTo>
                <a:lnTo>
                  <a:pt x="249" y="468"/>
                </a:lnTo>
                <a:lnTo>
                  <a:pt x="244" y="473"/>
                </a:lnTo>
                <a:lnTo>
                  <a:pt x="240" y="478"/>
                </a:lnTo>
                <a:lnTo>
                  <a:pt x="238" y="484"/>
                </a:lnTo>
                <a:lnTo>
                  <a:pt x="235" y="489"/>
                </a:lnTo>
                <a:lnTo>
                  <a:pt x="235" y="489"/>
                </a:lnTo>
                <a:lnTo>
                  <a:pt x="234" y="493"/>
                </a:lnTo>
                <a:lnTo>
                  <a:pt x="234" y="493"/>
                </a:lnTo>
                <a:lnTo>
                  <a:pt x="240" y="494"/>
                </a:lnTo>
                <a:lnTo>
                  <a:pt x="245" y="496"/>
                </a:lnTo>
                <a:lnTo>
                  <a:pt x="245" y="496"/>
                </a:lnTo>
                <a:lnTo>
                  <a:pt x="256" y="504"/>
                </a:lnTo>
                <a:lnTo>
                  <a:pt x="270" y="511"/>
                </a:lnTo>
                <a:lnTo>
                  <a:pt x="270" y="511"/>
                </a:lnTo>
                <a:lnTo>
                  <a:pt x="274" y="515"/>
                </a:lnTo>
                <a:lnTo>
                  <a:pt x="278" y="517"/>
                </a:lnTo>
                <a:lnTo>
                  <a:pt x="279" y="521"/>
                </a:lnTo>
                <a:lnTo>
                  <a:pt x="284" y="526"/>
                </a:lnTo>
                <a:lnTo>
                  <a:pt x="284" y="526"/>
                </a:lnTo>
                <a:lnTo>
                  <a:pt x="290" y="532"/>
                </a:lnTo>
                <a:lnTo>
                  <a:pt x="297" y="537"/>
                </a:lnTo>
                <a:lnTo>
                  <a:pt x="297" y="537"/>
                </a:lnTo>
                <a:lnTo>
                  <a:pt x="298" y="533"/>
                </a:lnTo>
                <a:lnTo>
                  <a:pt x="298" y="533"/>
                </a:lnTo>
                <a:lnTo>
                  <a:pt x="298" y="531"/>
                </a:lnTo>
                <a:lnTo>
                  <a:pt x="299" y="530"/>
                </a:lnTo>
                <a:lnTo>
                  <a:pt x="303" y="526"/>
                </a:lnTo>
                <a:lnTo>
                  <a:pt x="303" y="526"/>
                </a:lnTo>
                <a:lnTo>
                  <a:pt x="308" y="521"/>
                </a:lnTo>
                <a:lnTo>
                  <a:pt x="309" y="518"/>
                </a:lnTo>
                <a:lnTo>
                  <a:pt x="310" y="515"/>
                </a:lnTo>
                <a:lnTo>
                  <a:pt x="310" y="515"/>
                </a:lnTo>
                <a:lnTo>
                  <a:pt x="310" y="505"/>
                </a:lnTo>
                <a:lnTo>
                  <a:pt x="311" y="500"/>
                </a:lnTo>
                <a:lnTo>
                  <a:pt x="313" y="497"/>
                </a:lnTo>
                <a:lnTo>
                  <a:pt x="313" y="497"/>
                </a:lnTo>
                <a:lnTo>
                  <a:pt x="315" y="496"/>
                </a:lnTo>
                <a:lnTo>
                  <a:pt x="318" y="495"/>
                </a:lnTo>
                <a:lnTo>
                  <a:pt x="320" y="495"/>
                </a:lnTo>
                <a:lnTo>
                  <a:pt x="320" y="496"/>
                </a:lnTo>
                <a:lnTo>
                  <a:pt x="320" y="496"/>
                </a:lnTo>
                <a:lnTo>
                  <a:pt x="316" y="504"/>
                </a:lnTo>
                <a:lnTo>
                  <a:pt x="315" y="507"/>
                </a:lnTo>
                <a:lnTo>
                  <a:pt x="315" y="509"/>
                </a:lnTo>
                <a:lnTo>
                  <a:pt x="316" y="509"/>
                </a:lnTo>
                <a:lnTo>
                  <a:pt x="316" y="509"/>
                </a:lnTo>
                <a:lnTo>
                  <a:pt x="324" y="502"/>
                </a:lnTo>
                <a:lnTo>
                  <a:pt x="331" y="495"/>
                </a:lnTo>
                <a:lnTo>
                  <a:pt x="331" y="495"/>
                </a:lnTo>
                <a:lnTo>
                  <a:pt x="334" y="489"/>
                </a:lnTo>
                <a:lnTo>
                  <a:pt x="337" y="481"/>
                </a:lnTo>
                <a:lnTo>
                  <a:pt x="340" y="474"/>
                </a:lnTo>
                <a:lnTo>
                  <a:pt x="341" y="472"/>
                </a:lnTo>
                <a:lnTo>
                  <a:pt x="343" y="470"/>
                </a:lnTo>
                <a:lnTo>
                  <a:pt x="343" y="470"/>
                </a:lnTo>
                <a:lnTo>
                  <a:pt x="350" y="468"/>
                </a:lnTo>
                <a:lnTo>
                  <a:pt x="351" y="467"/>
                </a:lnTo>
                <a:lnTo>
                  <a:pt x="353" y="464"/>
                </a:lnTo>
                <a:lnTo>
                  <a:pt x="353" y="464"/>
                </a:lnTo>
                <a:lnTo>
                  <a:pt x="353" y="462"/>
                </a:lnTo>
                <a:lnTo>
                  <a:pt x="353" y="458"/>
                </a:lnTo>
                <a:lnTo>
                  <a:pt x="353" y="454"/>
                </a:lnTo>
                <a:lnTo>
                  <a:pt x="354" y="452"/>
                </a:lnTo>
                <a:lnTo>
                  <a:pt x="354" y="452"/>
                </a:lnTo>
                <a:lnTo>
                  <a:pt x="354" y="448"/>
                </a:lnTo>
                <a:lnTo>
                  <a:pt x="353" y="446"/>
                </a:lnTo>
                <a:lnTo>
                  <a:pt x="352" y="442"/>
                </a:lnTo>
                <a:lnTo>
                  <a:pt x="352" y="438"/>
                </a:lnTo>
                <a:lnTo>
                  <a:pt x="352" y="438"/>
                </a:lnTo>
                <a:lnTo>
                  <a:pt x="352" y="435"/>
                </a:lnTo>
                <a:lnTo>
                  <a:pt x="352" y="431"/>
                </a:lnTo>
                <a:lnTo>
                  <a:pt x="352" y="426"/>
                </a:lnTo>
                <a:lnTo>
                  <a:pt x="354" y="422"/>
                </a:lnTo>
                <a:lnTo>
                  <a:pt x="354" y="422"/>
                </a:lnTo>
                <a:lnTo>
                  <a:pt x="366" y="410"/>
                </a:lnTo>
                <a:lnTo>
                  <a:pt x="372" y="404"/>
                </a:lnTo>
                <a:lnTo>
                  <a:pt x="379" y="400"/>
                </a:lnTo>
                <a:lnTo>
                  <a:pt x="379" y="400"/>
                </a:lnTo>
                <a:lnTo>
                  <a:pt x="383" y="399"/>
                </a:lnTo>
                <a:lnTo>
                  <a:pt x="386" y="397"/>
                </a:lnTo>
                <a:lnTo>
                  <a:pt x="389" y="395"/>
                </a:lnTo>
                <a:lnTo>
                  <a:pt x="391" y="393"/>
                </a:lnTo>
                <a:lnTo>
                  <a:pt x="391" y="393"/>
                </a:lnTo>
                <a:lnTo>
                  <a:pt x="395" y="392"/>
                </a:lnTo>
                <a:lnTo>
                  <a:pt x="399" y="389"/>
                </a:lnTo>
                <a:lnTo>
                  <a:pt x="403" y="385"/>
                </a:lnTo>
                <a:lnTo>
                  <a:pt x="406" y="383"/>
                </a:lnTo>
                <a:lnTo>
                  <a:pt x="406" y="383"/>
                </a:lnTo>
                <a:lnTo>
                  <a:pt x="414" y="382"/>
                </a:lnTo>
                <a:lnTo>
                  <a:pt x="422" y="382"/>
                </a:lnTo>
                <a:lnTo>
                  <a:pt x="432" y="381"/>
                </a:lnTo>
                <a:lnTo>
                  <a:pt x="439" y="379"/>
                </a:lnTo>
                <a:lnTo>
                  <a:pt x="439" y="379"/>
                </a:lnTo>
                <a:lnTo>
                  <a:pt x="446" y="377"/>
                </a:lnTo>
                <a:lnTo>
                  <a:pt x="449" y="373"/>
                </a:lnTo>
                <a:lnTo>
                  <a:pt x="455" y="367"/>
                </a:lnTo>
                <a:lnTo>
                  <a:pt x="455" y="367"/>
                </a:lnTo>
                <a:lnTo>
                  <a:pt x="460" y="355"/>
                </a:lnTo>
                <a:lnTo>
                  <a:pt x="465" y="346"/>
                </a:lnTo>
                <a:lnTo>
                  <a:pt x="469" y="341"/>
                </a:lnTo>
                <a:lnTo>
                  <a:pt x="469" y="341"/>
                </a:lnTo>
                <a:lnTo>
                  <a:pt x="471" y="336"/>
                </a:lnTo>
                <a:lnTo>
                  <a:pt x="474" y="330"/>
                </a:lnTo>
                <a:lnTo>
                  <a:pt x="476" y="323"/>
                </a:lnTo>
                <a:lnTo>
                  <a:pt x="478" y="316"/>
                </a:lnTo>
                <a:lnTo>
                  <a:pt x="478" y="316"/>
                </a:lnTo>
                <a:lnTo>
                  <a:pt x="479" y="309"/>
                </a:lnTo>
                <a:lnTo>
                  <a:pt x="480" y="302"/>
                </a:lnTo>
                <a:lnTo>
                  <a:pt x="483" y="291"/>
                </a:lnTo>
                <a:lnTo>
                  <a:pt x="483" y="291"/>
                </a:lnTo>
                <a:lnTo>
                  <a:pt x="484" y="288"/>
                </a:lnTo>
                <a:lnTo>
                  <a:pt x="485" y="286"/>
                </a:lnTo>
                <a:lnTo>
                  <a:pt x="485" y="283"/>
                </a:lnTo>
                <a:lnTo>
                  <a:pt x="486" y="277"/>
                </a:lnTo>
                <a:lnTo>
                  <a:pt x="486" y="277"/>
                </a:lnTo>
                <a:lnTo>
                  <a:pt x="485" y="257"/>
                </a:lnTo>
                <a:lnTo>
                  <a:pt x="485" y="249"/>
                </a:lnTo>
                <a:lnTo>
                  <a:pt x="486" y="245"/>
                </a:lnTo>
                <a:lnTo>
                  <a:pt x="487" y="244"/>
                </a:lnTo>
                <a:lnTo>
                  <a:pt x="487" y="244"/>
                </a:lnTo>
                <a:lnTo>
                  <a:pt x="494" y="239"/>
                </a:lnTo>
                <a:lnTo>
                  <a:pt x="499" y="233"/>
                </a:lnTo>
                <a:lnTo>
                  <a:pt x="499" y="233"/>
                </a:lnTo>
                <a:lnTo>
                  <a:pt x="508" y="217"/>
                </a:lnTo>
                <a:lnTo>
                  <a:pt x="515" y="208"/>
                </a:lnTo>
                <a:lnTo>
                  <a:pt x="521" y="201"/>
                </a:lnTo>
                <a:lnTo>
                  <a:pt x="521" y="201"/>
                </a:lnTo>
                <a:lnTo>
                  <a:pt x="528" y="195"/>
                </a:lnTo>
                <a:lnTo>
                  <a:pt x="535" y="186"/>
                </a:lnTo>
                <a:lnTo>
                  <a:pt x="540" y="177"/>
                </a:lnTo>
                <a:lnTo>
                  <a:pt x="542" y="174"/>
                </a:lnTo>
                <a:lnTo>
                  <a:pt x="543" y="170"/>
                </a:lnTo>
                <a:lnTo>
                  <a:pt x="543" y="170"/>
                </a:lnTo>
                <a:lnTo>
                  <a:pt x="542" y="158"/>
                </a:lnTo>
                <a:lnTo>
                  <a:pt x="540" y="152"/>
                </a:lnTo>
                <a:lnTo>
                  <a:pt x="539" y="147"/>
                </a:lnTo>
                <a:close/>
                <a:moveTo>
                  <a:pt x="342" y="131"/>
                </a:moveTo>
                <a:lnTo>
                  <a:pt x="342" y="131"/>
                </a:lnTo>
                <a:lnTo>
                  <a:pt x="341" y="131"/>
                </a:lnTo>
                <a:lnTo>
                  <a:pt x="340" y="129"/>
                </a:lnTo>
                <a:lnTo>
                  <a:pt x="340" y="126"/>
                </a:lnTo>
                <a:lnTo>
                  <a:pt x="341" y="122"/>
                </a:lnTo>
                <a:lnTo>
                  <a:pt x="342" y="119"/>
                </a:lnTo>
                <a:lnTo>
                  <a:pt x="342" y="119"/>
                </a:lnTo>
                <a:lnTo>
                  <a:pt x="343" y="119"/>
                </a:lnTo>
                <a:lnTo>
                  <a:pt x="345" y="121"/>
                </a:lnTo>
                <a:lnTo>
                  <a:pt x="345" y="124"/>
                </a:lnTo>
                <a:lnTo>
                  <a:pt x="345" y="128"/>
                </a:lnTo>
                <a:lnTo>
                  <a:pt x="343" y="131"/>
                </a:lnTo>
                <a:lnTo>
                  <a:pt x="342" y="131"/>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9" name="Freeform 258"/>
          <p:cNvSpPr>
            <a:spLocks/>
          </p:cNvSpPr>
          <p:nvPr/>
        </p:nvSpPr>
        <p:spPr bwMode="gray">
          <a:xfrm>
            <a:off x="7906212" y="4455999"/>
            <a:ext cx="67612" cy="61691"/>
          </a:xfrm>
          <a:custGeom>
            <a:avLst/>
            <a:gdLst>
              <a:gd name="T0" fmla="*/ 40 w 40"/>
              <a:gd name="T1" fmla="*/ 16 h 36"/>
              <a:gd name="T2" fmla="*/ 40 w 40"/>
              <a:gd name="T3" fmla="*/ 16 h 36"/>
              <a:gd name="T4" fmla="*/ 34 w 40"/>
              <a:gd name="T5" fmla="*/ 11 h 36"/>
              <a:gd name="T6" fmla="*/ 32 w 40"/>
              <a:gd name="T7" fmla="*/ 8 h 36"/>
              <a:gd name="T8" fmla="*/ 29 w 40"/>
              <a:gd name="T9" fmla="*/ 5 h 36"/>
              <a:gd name="T10" fmla="*/ 29 w 40"/>
              <a:gd name="T11" fmla="*/ 5 h 36"/>
              <a:gd name="T12" fmla="*/ 28 w 40"/>
              <a:gd name="T13" fmla="*/ 1 h 36"/>
              <a:gd name="T14" fmla="*/ 28 w 40"/>
              <a:gd name="T15" fmla="*/ 1 h 36"/>
              <a:gd name="T16" fmla="*/ 0 w 40"/>
              <a:gd name="T17" fmla="*/ 0 h 36"/>
              <a:gd name="T18" fmla="*/ 0 w 40"/>
              <a:gd name="T19" fmla="*/ 0 h 36"/>
              <a:gd name="T20" fmla="*/ 1 w 40"/>
              <a:gd name="T21" fmla="*/ 3 h 36"/>
              <a:gd name="T22" fmla="*/ 1 w 40"/>
              <a:gd name="T23" fmla="*/ 3 h 36"/>
              <a:gd name="T24" fmla="*/ 1 w 40"/>
              <a:gd name="T25" fmla="*/ 10 h 36"/>
              <a:gd name="T26" fmla="*/ 1 w 40"/>
              <a:gd name="T27" fmla="*/ 13 h 36"/>
              <a:gd name="T28" fmla="*/ 2 w 40"/>
              <a:gd name="T29" fmla="*/ 16 h 36"/>
              <a:gd name="T30" fmla="*/ 2 w 40"/>
              <a:gd name="T31" fmla="*/ 16 h 36"/>
              <a:gd name="T32" fmla="*/ 8 w 40"/>
              <a:gd name="T33" fmla="*/ 19 h 36"/>
              <a:gd name="T34" fmla="*/ 11 w 40"/>
              <a:gd name="T35" fmla="*/ 19 h 36"/>
              <a:gd name="T36" fmla="*/ 12 w 40"/>
              <a:gd name="T37" fmla="*/ 18 h 36"/>
              <a:gd name="T38" fmla="*/ 12 w 40"/>
              <a:gd name="T39" fmla="*/ 18 h 36"/>
              <a:gd name="T40" fmla="*/ 12 w 40"/>
              <a:gd name="T41" fmla="*/ 16 h 36"/>
              <a:gd name="T42" fmla="*/ 13 w 40"/>
              <a:gd name="T43" fmla="*/ 18 h 36"/>
              <a:gd name="T44" fmla="*/ 13 w 40"/>
              <a:gd name="T45" fmla="*/ 18 h 36"/>
              <a:gd name="T46" fmla="*/ 16 w 40"/>
              <a:gd name="T47" fmla="*/ 23 h 36"/>
              <a:gd name="T48" fmla="*/ 18 w 40"/>
              <a:gd name="T49" fmla="*/ 24 h 36"/>
              <a:gd name="T50" fmla="*/ 22 w 40"/>
              <a:gd name="T51" fmla="*/ 26 h 36"/>
              <a:gd name="T52" fmla="*/ 22 w 40"/>
              <a:gd name="T53" fmla="*/ 26 h 36"/>
              <a:gd name="T54" fmla="*/ 25 w 40"/>
              <a:gd name="T55" fmla="*/ 27 h 36"/>
              <a:gd name="T56" fmla="*/ 27 w 40"/>
              <a:gd name="T57" fmla="*/ 29 h 36"/>
              <a:gd name="T58" fmla="*/ 28 w 40"/>
              <a:gd name="T59" fmla="*/ 33 h 36"/>
              <a:gd name="T60" fmla="*/ 28 w 40"/>
              <a:gd name="T61" fmla="*/ 33 h 36"/>
              <a:gd name="T62" fmla="*/ 30 w 40"/>
              <a:gd name="T63" fmla="*/ 34 h 36"/>
              <a:gd name="T64" fmla="*/ 33 w 40"/>
              <a:gd name="T65" fmla="*/ 36 h 36"/>
              <a:gd name="T66" fmla="*/ 38 w 40"/>
              <a:gd name="T67" fmla="*/ 36 h 36"/>
              <a:gd name="T68" fmla="*/ 38 w 40"/>
              <a:gd name="T69" fmla="*/ 36 h 36"/>
              <a:gd name="T70" fmla="*/ 38 w 40"/>
              <a:gd name="T71" fmla="*/ 29 h 36"/>
              <a:gd name="T72" fmla="*/ 37 w 40"/>
              <a:gd name="T73" fmla="*/ 26 h 36"/>
              <a:gd name="T74" fmla="*/ 37 w 40"/>
              <a:gd name="T75" fmla="*/ 26 h 36"/>
              <a:gd name="T76" fmla="*/ 37 w 40"/>
              <a:gd name="T77" fmla="*/ 23 h 36"/>
              <a:gd name="T78" fmla="*/ 37 w 40"/>
              <a:gd name="T79" fmla="*/ 21 h 36"/>
              <a:gd name="T80" fmla="*/ 40 w 40"/>
              <a:gd name="T8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36">
                <a:moveTo>
                  <a:pt x="40" y="16"/>
                </a:moveTo>
                <a:lnTo>
                  <a:pt x="40" y="16"/>
                </a:lnTo>
                <a:lnTo>
                  <a:pt x="34" y="11"/>
                </a:lnTo>
                <a:lnTo>
                  <a:pt x="32" y="8"/>
                </a:lnTo>
                <a:lnTo>
                  <a:pt x="29" y="5"/>
                </a:lnTo>
                <a:lnTo>
                  <a:pt x="29" y="5"/>
                </a:lnTo>
                <a:lnTo>
                  <a:pt x="28" y="1"/>
                </a:lnTo>
                <a:lnTo>
                  <a:pt x="28" y="1"/>
                </a:lnTo>
                <a:lnTo>
                  <a:pt x="0" y="0"/>
                </a:lnTo>
                <a:lnTo>
                  <a:pt x="0" y="0"/>
                </a:lnTo>
                <a:lnTo>
                  <a:pt x="1" y="3"/>
                </a:lnTo>
                <a:lnTo>
                  <a:pt x="1" y="3"/>
                </a:lnTo>
                <a:lnTo>
                  <a:pt x="1" y="10"/>
                </a:lnTo>
                <a:lnTo>
                  <a:pt x="1" y="13"/>
                </a:lnTo>
                <a:lnTo>
                  <a:pt x="2" y="16"/>
                </a:lnTo>
                <a:lnTo>
                  <a:pt x="2" y="16"/>
                </a:lnTo>
                <a:lnTo>
                  <a:pt x="8" y="19"/>
                </a:lnTo>
                <a:lnTo>
                  <a:pt x="11" y="19"/>
                </a:lnTo>
                <a:lnTo>
                  <a:pt x="12" y="18"/>
                </a:lnTo>
                <a:lnTo>
                  <a:pt x="12" y="18"/>
                </a:lnTo>
                <a:lnTo>
                  <a:pt x="12" y="16"/>
                </a:lnTo>
                <a:lnTo>
                  <a:pt x="13" y="18"/>
                </a:lnTo>
                <a:lnTo>
                  <a:pt x="13" y="18"/>
                </a:lnTo>
                <a:lnTo>
                  <a:pt x="16" y="23"/>
                </a:lnTo>
                <a:lnTo>
                  <a:pt x="18" y="24"/>
                </a:lnTo>
                <a:lnTo>
                  <a:pt x="22" y="26"/>
                </a:lnTo>
                <a:lnTo>
                  <a:pt x="22" y="26"/>
                </a:lnTo>
                <a:lnTo>
                  <a:pt x="25" y="27"/>
                </a:lnTo>
                <a:lnTo>
                  <a:pt x="27" y="29"/>
                </a:lnTo>
                <a:lnTo>
                  <a:pt x="28" y="33"/>
                </a:lnTo>
                <a:lnTo>
                  <a:pt x="28" y="33"/>
                </a:lnTo>
                <a:lnTo>
                  <a:pt x="30" y="34"/>
                </a:lnTo>
                <a:lnTo>
                  <a:pt x="33" y="36"/>
                </a:lnTo>
                <a:lnTo>
                  <a:pt x="38" y="36"/>
                </a:lnTo>
                <a:lnTo>
                  <a:pt x="38" y="36"/>
                </a:lnTo>
                <a:lnTo>
                  <a:pt x="38" y="29"/>
                </a:lnTo>
                <a:lnTo>
                  <a:pt x="37" y="26"/>
                </a:lnTo>
                <a:lnTo>
                  <a:pt x="37" y="26"/>
                </a:lnTo>
                <a:lnTo>
                  <a:pt x="37" y="23"/>
                </a:lnTo>
                <a:lnTo>
                  <a:pt x="37" y="21"/>
                </a:lnTo>
                <a:lnTo>
                  <a:pt x="40" y="16"/>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0" name="Freeform 260"/>
          <p:cNvSpPr>
            <a:spLocks/>
          </p:cNvSpPr>
          <p:nvPr/>
        </p:nvSpPr>
        <p:spPr bwMode="gray">
          <a:xfrm>
            <a:off x="7860573" y="4360036"/>
            <a:ext cx="103109" cy="97677"/>
          </a:xfrm>
          <a:custGeom>
            <a:avLst/>
            <a:gdLst>
              <a:gd name="T0" fmla="*/ 54 w 61"/>
              <a:gd name="T1" fmla="*/ 47 h 57"/>
              <a:gd name="T2" fmla="*/ 54 w 61"/>
              <a:gd name="T3" fmla="*/ 47 h 57"/>
              <a:gd name="T4" fmla="*/ 55 w 61"/>
              <a:gd name="T5" fmla="*/ 46 h 57"/>
              <a:gd name="T6" fmla="*/ 55 w 61"/>
              <a:gd name="T7" fmla="*/ 43 h 57"/>
              <a:gd name="T8" fmla="*/ 55 w 61"/>
              <a:gd name="T9" fmla="*/ 42 h 57"/>
              <a:gd name="T10" fmla="*/ 56 w 61"/>
              <a:gd name="T11" fmla="*/ 40 h 57"/>
              <a:gd name="T12" fmla="*/ 56 w 61"/>
              <a:gd name="T13" fmla="*/ 40 h 57"/>
              <a:gd name="T14" fmla="*/ 56 w 61"/>
              <a:gd name="T15" fmla="*/ 36 h 57"/>
              <a:gd name="T16" fmla="*/ 56 w 61"/>
              <a:gd name="T17" fmla="*/ 30 h 57"/>
              <a:gd name="T18" fmla="*/ 57 w 61"/>
              <a:gd name="T19" fmla="*/ 24 h 57"/>
              <a:gd name="T20" fmla="*/ 59 w 61"/>
              <a:gd name="T21" fmla="*/ 20 h 57"/>
              <a:gd name="T22" fmla="*/ 59 w 61"/>
              <a:gd name="T23" fmla="*/ 20 h 57"/>
              <a:gd name="T24" fmla="*/ 61 w 61"/>
              <a:gd name="T25" fmla="*/ 16 h 57"/>
              <a:gd name="T26" fmla="*/ 61 w 61"/>
              <a:gd name="T27" fmla="*/ 14 h 57"/>
              <a:gd name="T28" fmla="*/ 61 w 61"/>
              <a:gd name="T29" fmla="*/ 10 h 57"/>
              <a:gd name="T30" fmla="*/ 60 w 61"/>
              <a:gd name="T31" fmla="*/ 8 h 57"/>
              <a:gd name="T32" fmla="*/ 60 w 61"/>
              <a:gd name="T33" fmla="*/ 8 h 57"/>
              <a:gd name="T34" fmla="*/ 57 w 61"/>
              <a:gd name="T35" fmla="*/ 0 h 57"/>
              <a:gd name="T36" fmla="*/ 57 w 61"/>
              <a:gd name="T37" fmla="*/ 0 h 57"/>
              <a:gd name="T38" fmla="*/ 38 w 61"/>
              <a:gd name="T39" fmla="*/ 9 h 57"/>
              <a:gd name="T40" fmla="*/ 38 w 61"/>
              <a:gd name="T41" fmla="*/ 9 h 57"/>
              <a:gd name="T42" fmla="*/ 20 w 61"/>
              <a:gd name="T43" fmla="*/ 18 h 57"/>
              <a:gd name="T44" fmla="*/ 0 w 61"/>
              <a:gd name="T45" fmla="*/ 31 h 57"/>
              <a:gd name="T46" fmla="*/ 0 w 61"/>
              <a:gd name="T47" fmla="*/ 31 h 57"/>
              <a:gd name="T48" fmla="*/ 1 w 61"/>
              <a:gd name="T49" fmla="*/ 32 h 57"/>
              <a:gd name="T50" fmla="*/ 1 w 61"/>
              <a:gd name="T51" fmla="*/ 32 h 57"/>
              <a:gd name="T52" fmla="*/ 7 w 61"/>
              <a:gd name="T53" fmla="*/ 37 h 57"/>
              <a:gd name="T54" fmla="*/ 14 w 61"/>
              <a:gd name="T55" fmla="*/ 42 h 57"/>
              <a:gd name="T56" fmla="*/ 14 w 61"/>
              <a:gd name="T57" fmla="*/ 42 h 57"/>
              <a:gd name="T58" fmla="*/ 17 w 61"/>
              <a:gd name="T59" fmla="*/ 46 h 57"/>
              <a:gd name="T60" fmla="*/ 20 w 61"/>
              <a:gd name="T61" fmla="*/ 50 h 57"/>
              <a:gd name="T62" fmla="*/ 20 w 61"/>
              <a:gd name="T63" fmla="*/ 50 h 57"/>
              <a:gd name="T64" fmla="*/ 24 w 61"/>
              <a:gd name="T65" fmla="*/ 52 h 57"/>
              <a:gd name="T66" fmla="*/ 27 w 61"/>
              <a:gd name="T67" fmla="*/ 56 h 57"/>
              <a:gd name="T68" fmla="*/ 27 w 61"/>
              <a:gd name="T69" fmla="*/ 56 h 57"/>
              <a:gd name="T70" fmla="*/ 55 w 61"/>
              <a:gd name="T71" fmla="*/ 57 h 57"/>
              <a:gd name="T72" fmla="*/ 55 w 61"/>
              <a:gd name="T73" fmla="*/ 57 h 57"/>
              <a:gd name="T74" fmla="*/ 52 w 61"/>
              <a:gd name="T75" fmla="*/ 51 h 57"/>
              <a:gd name="T76" fmla="*/ 52 w 61"/>
              <a:gd name="T77" fmla="*/ 48 h 57"/>
              <a:gd name="T78" fmla="*/ 54 w 61"/>
              <a:gd name="T7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57">
                <a:moveTo>
                  <a:pt x="54" y="47"/>
                </a:moveTo>
                <a:lnTo>
                  <a:pt x="54" y="47"/>
                </a:lnTo>
                <a:lnTo>
                  <a:pt x="55" y="46"/>
                </a:lnTo>
                <a:lnTo>
                  <a:pt x="55" y="43"/>
                </a:lnTo>
                <a:lnTo>
                  <a:pt x="55" y="42"/>
                </a:lnTo>
                <a:lnTo>
                  <a:pt x="56" y="40"/>
                </a:lnTo>
                <a:lnTo>
                  <a:pt x="56" y="40"/>
                </a:lnTo>
                <a:lnTo>
                  <a:pt x="56" y="36"/>
                </a:lnTo>
                <a:lnTo>
                  <a:pt x="56" y="30"/>
                </a:lnTo>
                <a:lnTo>
                  <a:pt x="57" y="24"/>
                </a:lnTo>
                <a:lnTo>
                  <a:pt x="59" y="20"/>
                </a:lnTo>
                <a:lnTo>
                  <a:pt x="59" y="20"/>
                </a:lnTo>
                <a:lnTo>
                  <a:pt x="61" y="16"/>
                </a:lnTo>
                <a:lnTo>
                  <a:pt x="61" y="14"/>
                </a:lnTo>
                <a:lnTo>
                  <a:pt x="61" y="10"/>
                </a:lnTo>
                <a:lnTo>
                  <a:pt x="60" y="8"/>
                </a:lnTo>
                <a:lnTo>
                  <a:pt x="60" y="8"/>
                </a:lnTo>
                <a:lnTo>
                  <a:pt x="57" y="0"/>
                </a:lnTo>
                <a:lnTo>
                  <a:pt x="57" y="0"/>
                </a:lnTo>
                <a:lnTo>
                  <a:pt x="38" y="9"/>
                </a:lnTo>
                <a:lnTo>
                  <a:pt x="38" y="9"/>
                </a:lnTo>
                <a:lnTo>
                  <a:pt x="20" y="18"/>
                </a:lnTo>
                <a:lnTo>
                  <a:pt x="0" y="31"/>
                </a:lnTo>
                <a:lnTo>
                  <a:pt x="0" y="31"/>
                </a:lnTo>
                <a:lnTo>
                  <a:pt x="1" y="32"/>
                </a:lnTo>
                <a:lnTo>
                  <a:pt x="1" y="32"/>
                </a:lnTo>
                <a:lnTo>
                  <a:pt x="7" y="37"/>
                </a:lnTo>
                <a:lnTo>
                  <a:pt x="14" y="42"/>
                </a:lnTo>
                <a:lnTo>
                  <a:pt x="14" y="42"/>
                </a:lnTo>
                <a:lnTo>
                  <a:pt x="17" y="46"/>
                </a:lnTo>
                <a:lnTo>
                  <a:pt x="20" y="50"/>
                </a:lnTo>
                <a:lnTo>
                  <a:pt x="20" y="50"/>
                </a:lnTo>
                <a:lnTo>
                  <a:pt x="24" y="52"/>
                </a:lnTo>
                <a:lnTo>
                  <a:pt x="27" y="56"/>
                </a:lnTo>
                <a:lnTo>
                  <a:pt x="27" y="56"/>
                </a:lnTo>
                <a:lnTo>
                  <a:pt x="55" y="57"/>
                </a:lnTo>
                <a:lnTo>
                  <a:pt x="55" y="57"/>
                </a:lnTo>
                <a:lnTo>
                  <a:pt x="52" y="51"/>
                </a:lnTo>
                <a:lnTo>
                  <a:pt x="52" y="48"/>
                </a:lnTo>
                <a:lnTo>
                  <a:pt x="54" y="47"/>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1" name="Freeform 262"/>
          <p:cNvSpPr>
            <a:spLocks/>
          </p:cNvSpPr>
          <p:nvPr/>
        </p:nvSpPr>
        <p:spPr bwMode="gray">
          <a:xfrm>
            <a:off x="8146236" y="5126028"/>
            <a:ext cx="187624" cy="1047026"/>
          </a:xfrm>
          <a:custGeom>
            <a:avLst/>
            <a:gdLst>
              <a:gd name="T0" fmla="*/ 41 w 111"/>
              <a:gd name="T1" fmla="*/ 554 h 611"/>
              <a:gd name="T2" fmla="*/ 26 w 111"/>
              <a:gd name="T3" fmla="*/ 557 h 611"/>
              <a:gd name="T4" fmla="*/ 27 w 111"/>
              <a:gd name="T5" fmla="*/ 531 h 611"/>
              <a:gd name="T6" fmla="*/ 46 w 111"/>
              <a:gd name="T7" fmla="*/ 485 h 611"/>
              <a:gd name="T8" fmla="*/ 47 w 111"/>
              <a:gd name="T9" fmla="*/ 455 h 611"/>
              <a:gd name="T10" fmla="*/ 52 w 111"/>
              <a:gd name="T11" fmla="*/ 441 h 611"/>
              <a:gd name="T12" fmla="*/ 56 w 111"/>
              <a:gd name="T13" fmla="*/ 433 h 611"/>
              <a:gd name="T14" fmla="*/ 45 w 111"/>
              <a:gd name="T15" fmla="*/ 418 h 611"/>
              <a:gd name="T16" fmla="*/ 45 w 111"/>
              <a:gd name="T17" fmla="*/ 397 h 611"/>
              <a:gd name="T18" fmla="*/ 48 w 111"/>
              <a:gd name="T19" fmla="*/ 352 h 611"/>
              <a:gd name="T20" fmla="*/ 56 w 111"/>
              <a:gd name="T21" fmla="*/ 328 h 611"/>
              <a:gd name="T22" fmla="*/ 64 w 111"/>
              <a:gd name="T23" fmla="*/ 281 h 611"/>
              <a:gd name="T24" fmla="*/ 69 w 111"/>
              <a:gd name="T25" fmla="*/ 255 h 611"/>
              <a:gd name="T26" fmla="*/ 66 w 111"/>
              <a:gd name="T27" fmla="*/ 199 h 611"/>
              <a:gd name="T28" fmla="*/ 87 w 111"/>
              <a:gd name="T29" fmla="*/ 116 h 611"/>
              <a:gd name="T30" fmla="*/ 110 w 111"/>
              <a:gd name="T31" fmla="*/ 82 h 611"/>
              <a:gd name="T32" fmla="*/ 101 w 111"/>
              <a:gd name="T33" fmla="*/ 72 h 611"/>
              <a:gd name="T34" fmla="*/ 90 w 111"/>
              <a:gd name="T35" fmla="*/ 32 h 611"/>
              <a:gd name="T36" fmla="*/ 82 w 111"/>
              <a:gd name="T37" fmla="*/ 9 h 611"/>
              <a:gd name="T38" fmla="*/ 63 w 111"/>
              <a:gd name="T39" fmla="*/ 10 h 611"/>
              <a:gd name="T40" fmla="*/ 64 w 111"/>
              <a:gd name="T41" fmla="*/ 40 h 611"/>
              <a:gd name="T42" fmla="*/ 66 w 111"/>
              <a:gd name="T43" fmla="*/ 74 h 611"/>
              <a:gd name="T44" fmla="*/ 58 w 111"/>
              <a:gd name="T45" fmla="*/ 84 h 611"/>
              <a:gd name="T46" fmla="*/ 59 w 111"/>
              <a:gd name="T47" fmla="*/ 120 h 611"/>
              <a:gd name="T48" fmla="*/ 53 w 111"/>
              <a:gd name="T49" fmla="*/ 159 h 611"/>
              <a:gd name="T50" fmla="*/ 50 w 111"/>
              <a:gd name="T51" fmla="*/ 176 h 611"/>
              <a:gd name="T52" fmla="*/ 51 w 111"/>
              <a:gd name="T53" fmla="*/ 210 h 611"/>
              <a:gd name="T54" fmla="*/ 40 w 111"/>
              <a:gd name="T55" fmla="*/ 260 h 611"/>
              <a:gd name="T56" fmla="*/ 21 w 111"/>
              <a:gd name="T57" fmla="*/ 302 h 611"/>
              <a:gd name="T58" fmla="*/ 25 w 111"/>
              <a:gd name="T59" fmla="*/ 320 h 611"/>
              <a:gd name="T60" fmla="*/ 23 w 111"/>
              <a:gd name="T61" fmla="*/ 348 h 611"/>
              <a:gd name="T62" fmla="*/ 20 w 111"/>
              <a:gd name="T63" fmla="*/ 381 h 611"/>
              <a:gd name="T64" fmla="*/ 20 w 111"/>
              <a:gd name="T65" fmla="*/ 405 h 611"/>
              <a:gd name="T66" fmla="*/ 30 w 111"/>
              <a:gd name="T67" fmla="*/ 387 h 611"/>
              <a:gd name="T68" fmla="*/ 31 w 111"/>
              <a:gd name="T69" fmla="*/ 380 h 611"/>
              <a:gd name="T70" fmla="*/ 34 w 111"/>
              <a:gd name="T71" fmla="*/ 396 h 611"/>
              <a:gd name="T72" fmla="*/ 29 w 111"/>
              <a:gd name="T73" fmla="*/ 419 h 611"/>
              <a:gd name="T74" fmla="*/ 30 w 111"/>
              <a:gd name="T75" fmla="*/ 436 h 611"/>
              <a:gd name="T76" fmla="*/ 30 w 111"/>
              <a:gd name="T77" fmla="*/ 445 h 611"/>
              <a:gd name="T78" fmla="*/ 24 w 111"/>
              <a:gd name="T79" fmla="*/ 460 h 611"/>
              <a:gd name="T80" fmla="*/ 14 w 111"/>
              <a:gd name="T81" fmla="*/ 457 h 611"/>
              <a:gd name="T82" fmla="*/ 5 w 111"/>
              <a:gd name="T83" fmla="*/ 457 h 611"/>
              <a:gd name="T84" fmla="*/ 0 w 111"/>
              <a:gd name="T85" fmla="*/ 477 h 611"/>
              <a:gd name="T86" fmla="*/ 8 w 111"/>
              <a:gd name="T87" fmla="*/ 476 h 611"/>
              <a:gd name="T88" fmla="*/ 23 w 111"/>
              <a:gd name="T89" fmla="*/ 497 h 611"/>
              <a:gd name="T90" fmla="*/ 18 w 111"/>
              <a:gd name="T91" fmla="*/ 499 h 611"/>
              <a:gd name="T92" fmla="*/ 15 w 111"/>
              <a:gd name="T93" fmla="*/ 511 h 611"/>
              <a:gd name="T94" fmla="*/ 14 w 111"/>
              <a:gd name="T95" fmla="*/ 526 h 611"/>
              <a:gd name="T96" fmla="*/ 13 w 111"/>
              <a:gd name="T97" fmla="*/ 535 h 611"/>
              <a:gd name="T98" fmla="*/ 13 w 111"/>
              <a:gd name="T99" fmla="*/ 548 h 611"/>
              <a:gd name="T100" fmla="*/ 13 w 111"/>
              <a:gd name="T101" fmla="*/ 562 h 611"/>
              <a:gd name="T102" fmla="*/ 15 w 111"/>
              <a:gd name="T103" fmla="*/ 577 h 611"/>
              <a:gd name="T104" fmla="*/ 15 w 111"/>
              <a:gd name="T105" fmla="*/ 586 h 611"/>
              <a:gd name="T106" fmla="*/ 19 w 111"/>
              <a:gd name="T107" fmla="*/ 599 h 611"/>
              <a:gd name="T108" fmla="*/ 25 w 111"/>
              <a:gd name="T109" fmla="*/ 591 h 611"/>
              <a:gd name="T110" fmla="*/ 27 w 111"/>
              <a:gd name="T111" fmla="*/ 609 h 611"/>
              <a:gd name="T112" fmla="*/ 39 w 111"/>
              <a:gd name="T113" fmla="*/ 606 h 611"/>
              <a:gd name="T114" fmla="*/ 52 w 111"/>
              <a:gd name="T115" fmla="*/ 602 h 611"/>
              <a:gd name="T116" fmla="*/ 62 w 111"/>
              <a:gd name="T117" fmla="*/ 604 h 611"/>
              <a:gd name="T118" fmla="*/ 80 w 111"/>
              <a:gd name="T119" fmla="*/ 593 h 611"/>
              <a:gd name="T120" fmla="*/ 67 w 111"/>
              <a:gd name="T121" fmla="*/ 58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611">
                <a:moveTo>
                  <a:pt x="43" y="582"/>
                </a:moveTo>
                <a:lnTo>
                  <a:pt x="43" y="582"/>
                </a:lnTo>
                <a:lnTo>
                  <a:pt x="41" y="575"/>
                </a:lnTo>
                <a:lnTo>
                  <a:pt x="41" y="569"/>
                </a:lnTo>
                <a:lnTo>
                  <a:pt x="41" y="558"/>
                </a:lnTo>
                <a:lnTo>
                  <a:pt x="41" y="558"/>
                </a:lnTo>
                <a:lnTo>
                  <a:pt x="41" y="554"/>
                </a:lnTo>
                <a:lnTo>
                  <a:pt x="40" y="553"/>
                </a:lnTo>
                <a:lnTo>
                  <a:pt x="39" y="553"/>
                </a:lnTo>
                <a:lnTo>
                  <a:pt x="36" y="554"/>
                </a:lnTo>
                <a:lnTo>
                  <a:pt x="36" y="554"/>
                </a:lnTo>
                <a:lnTo>
                  <a:pt x="31" y="558"/>
                </a:lnTo>
                <a:lnTo>
                  <a:pt x="29" y="558"/>
                </a:lnTo>
                <a:lnTo>
                  <a:pt x="26" y="557"/>
                </a:lnTo>
                <a:lnTo>
                  <a:pt x="26" y="557"/>
                </a:lnTo>
                <a:lnTo>
                  <a:pt x="25" y="553"/>
                </a:lnTo>
                <a:lnTo>
                  <a:pt x="24" y="546"/>
                </a:lnTo>
                <a:lnTo>
                  <a:pt x="24" y="538"/>
                </a:lnTo>
                <a:lnTo>
                  <a:pt x="25" y="535"/>
                </a:lnTo>
                <a:lnTo>
                  <a:pt x="27" y="531"/>
                </a:lnTo>
                <a:lnTo>
                  <a:pt x="27" y="531"/>
                </a:lnTo>
                <a:lnTo>
                  <a:pt x="36" y="519"/>
                </a:lnTo>
                <a:lnTo>
                  <a:pt x="39" y="514"/>
                </a:lnTo>
                <a:lnTo>
                  <a:pt x="40" y="509"/>
                </a:lnTo>
                <a:lnTo>
                  <a:pt x="40" y="509"/>
                </a:lnTo>
                <a:lnTo>
                  <a:pt x="41" y="498"/>
                </a:lnTo>
                <a:lnTo>
                  <a:pt x="42" y="492"/>
                </a:lnTo>
                <a:lnTo>
                  <a:pt x="46" y="485"/>
                </a:lnTo>
                <a:lnTo>
                  <a:pt x="46" y="485"/>
                </a:lnTo>
                <a:lnTo>
                  <a:pt x="47" y="483"/>
                </a:lnTo>
                <a:lnTo>
                  <a:pt x="47" y="479"/>
                </a:lnTo>
                <a:lnTo>
                  <a:pt x="48" y="469"/>
                </a:lnTo>
                <a:lnTo>
                  <a:pt x="47" y="461"/>
                </a:lnTo>
                <a:lnTo>
                  <a:pt x="47" y="455"/>
                </a:lnTo>
                <a:lnTo>
                  <a:pt x="47" y="455"/>
                </a:lnTo>
                <a:lnTo>
                  <a:pt x="46" y="452"/>
                </a:lnTo>
                <a:lnTo>
                  <a:pt x="47" y="450"/>
                </a:lnTo>
                <a:lnTo>
                  <a:pt x="50" y="447"/>
                </a:lnTo>
                <a:lnTo>
                  <a:pt x="52" y="444"/>
                </a:lnTo>
                <a:lnTo>
                  <a:pt x="53" y="442"/>
                </a:lnTo>
                <a:lnTo>
                  <a:pt x="52" y="441"/>
                </a:lnTo>
                <a:lnTo>
                  <a:pt x="52" y="441"/>
                </a:lnTo>
                <a:lnTo>
                  <a:pt x="47" y="436"/>
                </a:lnTo>
                <a:lnTo>
                  <a:pt x="46" y="436"/>
                </a:lnTo>
                <a:lnTo>
                  <a:pt x="47" y="435"/>
                </a:lnTo>
                <a:lnTo>
                  <a:pt x="47" y="435"/>
                </a:lnTo>
                <a:lnTo>
                  <a:pt x="52" y="434"/>
                </a:lnTo>
                <a:lnTo>
                  <a:pt x="56" y="433"/>
                </a:lnTo>
                <a:lnTo>
                  <a:pt x="56" y="433"/>
                </a:lnTo>
                <a:lnTo>
                  <a:pt x="55" y="430"/>
                </a:lnTo>
                <a:lnTo>
                  <a:pt x="55" y="430"/>
                </a:lnTo>
                <a:lnTo>
                  <a:pt x="51" y="428"/>
                </a:lnTo>
                <a:lnTo>
                  <a:pt x="47" y="425"/>
                </a:lnTo>
                <a:lnTo>
                  <a:pt x="45" y="421"/>
                </a:lnTo>
                <a:lnTo>
                  <a:pt x="43" y="420"/>
                </a:lnTo>
                <a:lnTo>
                  <a:pt x="45" y="418"/>
                </a:lnTo>
                <a:lnTo>
                  <a:pt x="45" y="418"/>
                </a:lnTo>
                <a:lnTo>
                  <a:pt x="46" y="414"/>
                </a:lnTo>
                <a:lnTo>
                  <a:pt x="48" y="413"/>
                </a:lnTo>
                <a:lnTo>
                  <a:pt x="50" y="410"/>
                </a:lnTo>
                <a:lnTo>
                  <a:pt x="48" y="407"/>
                </a:lnTo>
                <a:lnTo>
                  <a:pt x="48" y="407"/>
                </a:lnTo>
                <a:lnTo>
                  <a:pt x="45" y="397"/>
                </a:lnTo>
                <a:lnTo>
                  <a:pt x="43" y="392"/>
                </a:lnTo>
                <a:lnTo>
                  <a:pt x="43" y="387"/>
                </a:lnTo>
                <a:lnTo>
                  <a:pt x="43" y="387"/>
                </a:lnTo>
                <a:lnTo>
                  <a:pt x="46" y="375"/>
                </a:lnTo>
                <a:lnTo>
                  <a:pt x="47" y="360"/>
                </a:lnTo>
                <a:lnTo>
                  <a:pt x="47" y="360"/>
                </a:lnTo>
                <a:lnTo>
                  <a:pt x="48" y="352"/>
                </a:lnTo>
                <a:lnTo>
                  <a:pt x="50" y="346"/>
                </a:lnTo>
                <a:lnTo>
                  <a:pt x="50" y="346"/>
                </a:lnTo>
                <a:lnTo>
                  <a:pt x="51" y="343"/>
                </a:lnTo>
                <a:lnTo>
                  <a:pt x="52" y="338"/>
                </a:lnTo>
                <a:lnTo>
                  <a:pt x="55" y="332"/>
                </a:lnTo>
                <a:lnTo>
                  <a:pt x="55" y="332"/>
                </a:lnTo>
                <a:lnTo>
                  <a:pt x="56" y="328"/>
                </a:lnTo>
                <a:lnTo>
                  <a:pt x="56" y="320"/>
                </a:lnTo>
                <a:lnTo>
                  <a:pt x="55" y="303"/>
                </a:lnTo>
                <a:lnTo>
                  <a:pt x="55" y="303"/>
                </a:lnTo>
                <a:lnTo>
                  <a:pt x="56" y="296"/>
                </a:lnTo>
                <a:lnTo>
                  <a:pt x="58" y="290"/>
                </a:lnTo>
                <a:lnTo>
                  <a:pt x="61" y="285"/>
                </a:lnTo>
                <a:lnTo>
                  <a:pt x="64" y="281"/>
                </a:lnTo>
                <a:lnTo>
                  <a:pt x="64" y="281"/>
                </a:lnTo>
                <a:lnTo>
                  <a:pt x="66" y="279"/>
                </a:lnTo>
                <a:lnTo>
                  <a:pt x="67" y="275"/>
                </a:lnTo>
                <a:lnTo>
                  <a:pt x="67" y="268"/>
                </a:lnTo>
                <a:lnTo>
                  <a:pt x="68" y="261"/>
                </a:lnTo>
                <a:lnTo>
                  <a:pt x="69" y="255"/>
                </a:lnTo>
                <a:lnTo>
                  <a:pt x="69" y="255"/>
                </a:lnTo>
                <a:lnTo>
                  <a:pt x="69" y="253"/>
                </a:lnTo>
                <a:lnTo>
                  <a:pt x="71" y="249"/>
                </a:lnTo>
                <a:lnTo>
                  <a:pt x="69" y="238"/>
                </a:lnTo>
                <a:lnTo>
                  <a:pt x="68" y="220"/>
                </a:lnTo>
                <a:lnTo>
                  <a:pt x="68" y="220"/>
                </a:lnTo>
                <a:lnTo>
                  <a:pt x="67" y="206"/>
                </a:lnTo>
                <a:lnTo>
                  <a:pt x="66" y="199"/>
                </a:lnTo>
                <a:lnTo>
                  <a:pt x="67" y="191"/>
                </a:lnTo>
                <a:lnTo>
                  <a:pt x="67" y="191"/>
                </a:lnTo>
                <a:lnTo>
                  <a:pt x="77" y="160"/>
                </a:lnTo>
                <a:lnTo>
                  <a:pt x="85" y="130"/>
                </a:lnTo>
                <a:lnTo>
                  <a:pt x="85" y="130"/>
                </a:lnTo>
                <a:lnTo>
                  <a:pt x="85" y="123"/>
                </a:lnTo>
                <a:lnTo>
                  <a:pt x="87" y="116"/>
                </a:lnTo>
                <a:lnTo>
                  <a:pt x="88" y="109"/>
                </a:lnTo>
                <a:lnTo>
                  <a:pt x="90" y="105"/>
                </a:lnTo>
                <a:lnTo>
                  <a:pt x="91" y="103"/>
                </a:lnTo>
                <a:lnTo>
                  <a:pt x="91" y="103"/>
                </a:lnTo>
                <a:lnTo>
                  <a:pt x="98" y="96"/>
                </a:lnTo>
                <a:lnTo>
                  <a:pt x="105" y="89"/>
                </a:lnTo>
                <a:lnTo>
                  <a:pt x="110" y="82"/>
                </a:lnTo>
                <a:lnTo>
                  <a:pt x="111" y="79"/>
                </a:lnTo>
                <a:lnTo>
                  <a:pt x="111" y="77"/>
                </a:lnTo>
                <a:lnTo>
                  <a:pt x="111" y="77"/>
                </a:lnTo>
                <a:lnTo>
                  <a:pt x="108" y="75"/>
                </a:lnTo>
                <a:lnTo>
                  <a:pt x="105" y="75"/>
                </a:lnTo>
                <a:lnTo>
                  <a:pt x="101" y="74"/>
                </a:lnTo>
                <a:lnTo>
                  <a:pt x="101" y="72"/>
                </a:lnTo>
                <a:lnTo>
                  <a:pt x="100" y="69"/>
                </a:lnTo>
                <a:lnTo>
                  <a:pt x="100" y="69"/>
                </a:lnTo>
                <a:lnTo>
                  <a:pt x="96" y="53"/>
                </a:lnTo>
                <a:lnTo>
                  <a:pt x="91" y="40"/>
                </a:lnTo>
                <a:lnTo>
                  <a:pt x="91" y="40"/>
                </a:lnTo>
                <a:lnTo>
                  <a:pt x="90" y="35"/>
                </a:lnTo>
                <a:lnTo>
                  <a:pt x="90" y="32"/>
                </a:lnTo>
                <a:lnTo>
                  <a:pt x="91" y="30"/>
                </a:lnTo>
                <a:lnTo>
                  <a:pt x="89" y="26"/>
                </a:lnTo>
                <a:lnTo>
                  <a:pt x="89" y="26"/>
                </a:lnTo>
                <a:lnTo>
                  <a:pt x="83" y="18"/>
                </a:lnTo>
                <a:lnTo>
                  <a:pt x="82" y="14"/>
                </a:lnTo>
                <a:lnTo>
                  <a:pt x="82" y="9"/>
                </a:lnTo>
                <a:lnTo>
                  <a:pt x="82" y="9"/>
                </a:lnTo>
                <a:lnTo>
                  <a:pt x="83" y="3"/>
                </a:lnTo>
                <a:lnTo>
                  <a:pt x="82" y="0"/>
                </a:lnTo>
                <a:lnTo>
                  <a:pt x="79" y="0"/>
                </a:lnTo>
                <a:lnTo>
                  <a:pt x="79" y="0"/>
                </a:lnTo>
                <a:lnTo>
                  <a:pt x="73" y="3"/>
                </a:lnTo>
                <a:lnTo>
                  <a:pt x="63" y="10"/>
                </a:lnTo>
                <a:lnTo>
                  <a:pt x="63" y="10"/>
                </a:lnTo>
                <a:lnTo>
                  <a:pt x="67" y="18"/>
                </a:lnTo>
                <a:lnTo>
                  <a:pt x="68" y="21"/>
                </a:lnTo>
                <a:lnTo>
                  <a:pt x="67" y="25"/>
                </a:lnTo>
                <a:lnTo>
                  <a:pt x="67" y="25"/>
                </a:lnTo>
                <a:lnTo>
                  <a:pt x="64" y="32"/>
                </a:lnTo>
                <a:lnTo>
                  <a:pt x="64" y="36"/>
                </a:lnTo>
                <a:lnTo>
                  <a:pt x="64" y="40"/>
                </a:lnTo>
                <a:lnTo>
                  <a:pt x="64" y="40"/>
                </a:lnTo>
                <a:lnTo>
                  <a:pt x="67" y="45"/>
                </a:lnTo>
                <a:lnTo>
                  <a:pt x="67" y="48"/>
                </a:lnTo>
                <a:lnTo>
                  <a:pt x="67" y="53"/>
                </a:lnTo>
                <a:lnTo>
                  <a:pt x="67" y="53"/>
                </a:lnTo>
                <a:lnTo>
                  <a:pt x="67" y="67"/>
                </a:lnTo>
                <a:lnTo>
                  <a:pt x="66" y="74"/>
                </a:lnTo>
                <a:lnTo>
                  <a:pt x="66" y="75"/>
                </a:lnTo>
                <a:lnTo>
                  <a:pt x="64" y="77"/>
                </a:lnTo>
                <a:lnTo>
                  <a:pt x="64" y="77"/>
                </a:lnTo>
                <a:lnTo>
                  <a:pt x="59" y="80"/>
                </a:lnTo>
                <a:lnTo>
                  <a:pt x="58" y="82"/>
                </a:lnTo>
                <a:lnTo>
                  <a:pt x="58" y="84"/>
                </a:lnTo>
                <a:lnTo>
                  <a:pt x="58" y="84"/>
                </a:lnTo>
                <a:lnTo>
                  <a:pt x="61" y="91"/>
                </a:lnTo>
                <a:lnTo>
                  <a:pt x="61" y="96"/>
                </a:lnTo>
                <a:lnTo>
                  <a:pt x="61" y="101"/>
                </a:lnTo>
                <a:lnTo>
                  <a:pt x="61" y="101"/>
                </a:lnTo>
                <a:lnTo>
                  <a:pt x="59" y="111"/>
                </a:lnTo>
                <a:lnTo>
                  <a:pt x="59" y="120"/>
                </a:lnTo>
                <a:lnTo>
                  <a:pt x="59" y="120"/>
                </a:lnTo>
                <a:lnTo>
                  <a:pt x="57" y="131"/>
                </a:lnTo>
                <a:lnTo>
                  <a:pt x="56" y="142"/>
                </a:lnTo>
                <a:lnTo>
                  <a:pt x="56" y="142"/>
                </a:lnTo>
                <a:lnTo>
                  <a:pt x="56" y="151"/>
                </a:lnTo>
                <a:lnTo>
                  <a:pt x="55" y="157"/>
                </a:lnTo>
                <a:lnTo>
                  <a:pt x="53" y="159"/>
                </a:lnTo>
                <a:lnTo>
                  <a:pt x="53" y="159"/>
                </a:lnTo>
                <a:lnTo>
                  <a:pt x="51" y="162"/>
                </a:lnTo>
                <a:lnTo>
                  <a:pt x="48" y="167"/>
                </a:lnTo>
                <a:lnTo>
                  <a:pt x="47" y="171"/>
                </a:lnTo>
                <a:lnTo>
                  <a:pt x="47" y="173"/>
                </a:lnTo>
                <a:lnTo>
                  <a:pt x="48" y="175"/>
                </a:lnTo>
                <a:lnTo>
                  <a:pt x="48" y="175"/>
                </a:lnTo>
                <a:lnTo>
                  <a:pt x="50" y="176"/>
                </a:lnTo>
                <a:lnTo>
                  <a:pt x="51" y="179"/>
                </a:lnTo>
                <a:lnTo>
                  <a:pt x="48" y="183"/>
                </a:lnTo>
                <a:lnTo>
                  <a:pt x="48" y="183"/>
                </a:lnTo>
                <a:lnTo>
                  <a:pt x="48" y="189"/>
                </a:lnTo>
                <a:lnTo>
                  <a:pt x="48" y="196"/>
                </a:lnTo>
                <a:lnTo>
                  <a:pt x="51" y="210"/>
                </a:lnTo>
                <a:lnTo>
                  <a:pt x="51" y="210"/>
                </a:lnTo>
                <a:lnTo>
                  <a:pt x="51" y="216"/>
                </a:lnTo>
                <a:lnTo>
                  <a:pt x="51" y="222"/>
                </a:lnTo>
                <a:lnTo>
                  <a:pt x="50" y="233"/>
                </a:lnTo>
                <a:lnTo>
                  <a:pt x="50" y="233"/>
                </a:lnTo>
                <a:lnTo>
                  <a:pt x="43" y="247"/>
                </a:lnTo>
                <a:lnTo>
                  <a:pt x="43" y="247"/>
                </a:lnTo>
                <a:lnTo>
                  <a:pt x="40" y="260"/>
                </a:lnTo>
                <a:lnTo>
                  <a:pt x="34" y="275"/>
                </a:lnTo>
                <a:lnTo>
                  <a:pt x="34" y="275"/>
                </a:lnTo>
                <a:lnTo>
                  <a:pt x="30" y="286"/>
                </a:lnTo>
                <a:lnTo>
                  <a:pt x="29" y="291"/>
                </a:lnTo>
                <a:lnTo>
                  <a:pt x="26" y="296"/>
                </a:lnTo>
                <a:lnTo>
                  <a:pt x="26" y="296"/>
                </a:lnTo>
                <a:lnTo>
                  <a:pt x="21" y="302"/>
                </a:lnTo>
                <a:lnTo>
                  <a:pt x="20" y="306"/>
                </a:lnTo>
                <a:lnTo>
                  <a:pt x="21" y="309"/>
                </a:lnTo>
                <a:lnTo>
                  <a:pt x="21" y="309"/>
                </a:lnTo>
                <a:lnTo>
                  <a:pt x="25" y="314"/>
                </a:lnTo>
                <a:lnTo>
                  <a:pt x="26" y="317"/>
                </a:lnTo>
                <a:lnTo>
                  <a:pt x="25" y="320"/>
                </a:lnTo>
                <a:lnTo>
                  <a:pt x="25" y="320"/>
                </a:lnTo>
                <a:lnTo>
                  <a:pt x="25" y="323"/>
                </a:lnTo>
                <a:lnTo>
                  <a:pt x="26" y="325"/>
                </a:lnTo>
                <a:lnTo>
                  <a:pt x="26" y="328"/>
                </a:lnTo>
                <a:lnTo>
                  <a:pt x="26" y="332"/>
                </a:lnTo>
                <a:lnTo>
                  <a:pt x="26" y="332"/>
                </a:lnTo>
                <a:lnTo>
                  <a:pt x="25" y="340"/>
                </a:lnTo>
                <a:lnTo>
                  <a:pt x="23" y="348"/>
                </a:lnTo>
                <a:lnTo>
                  <a:pt x="23" y="348"/>
                </a:lnTo>
                <a:lnTo>
                  <a:pt x="21" y="352"/>
                </a:lnTo>
                <a:lnTo>
                  <a:pt x="21" y="359"/>
                </a:lnTo>
                <a:lnTo>
                  <a:pt x="20" y="368"/>
                </a:lnTo>
                <a:lnTo>
                  <a:pt x="20" y="368"/>
                </a:lnTo>
                <a:lnTo>
                  <a:pt x="21" y="376"/>
                </a:lnTo>
                <a:lnTo>
                  <a:pt x="20" y="381"/>
                </a:lnTo>
                <a:lnTo>
                  <a:pt x="20" y="381"/>
                </a:lnTo>
                <a:lnTo>
                  <a:pt x="18" y="386"/>
                </a:lnTo>
                <a:lnTo>
                  <a:pt x="16" y="393"/>
                </a:lnTo>
                <a:lnTo>
                  <a:pt x="16" y="393"/>
                </a:lnTo>
                <a:lnTo>
                  <a:pt x="18" y="401"/>
                </a:lnTo>
                <a:lnTo>
                  <a:pt x="19" y="404"/>
                </a:lnTo>
                <a:lnTo>
                  <a:pt x="20" y="405"/>
                </a:lnTo>
                <a:lnTo>
                  <a:pt x="20" y="405"/>
                </a:lnTo>
                <a:lnTo>
                  <a:pt x="21" y="404"/>
                </a:lnTo>
                <a:lnTo>
                  <a:pt x="24" y="401"/>
                </a:lnTo>
                <a:lnTo>
                  <a:pt x="25" y="393"/>
                </a:lnTo>
                <a:lnTo>
                  <a:pt x="25" y="393"/>
                </a:lnTo>
                <a:lnTo>
                  <a:pt x="29" y="389"/>
                </a:lnTo>
                <a:lnTo>
                  <a:pt x="30" y="387"/>
                </a:lnTo>
                <a:lnTo>
                  <a:pt x="30" y="385"/>
                </a:lnTo>
                <a:lnTo>
                  <a:pt x="30" y="385"/>
                </a:lnTo>
                <a:lnTo>
                  <a:pt x="29" y="380"/>
                </a:lnTo>
                <a:lnTo>
                  <a:pt x="29" y="378"/>
                </a:lnTo>
                <a:lnTo>
                  <a:pt x="30" y="378"/>
                </a:lnTo>
                <a:lnTo>
                  <a:pt x="30" y="378"/>
                </a:lnTo>
                <a:lnTo>
                  <a:pt x="31" y="380"/>
                </a:lnTo>
                <a:lnTo>
                  <a:pt x="32" y="378"/>
                </a:lnTo>
                <a:lnTo>
                  <a:pt x="34" y="378"/>
                </a:lnTo>
                <a:lnTo>
                  <a:pt x="34" y="382"/>
                </a:lnTo>
                <a:lnTo>
                  <a:pt x="34" y="382"/>
                </a:lnTo>
                <a:lnTo>
                  <a:pt x="35" y="388"/>
                </a:lnTo>
                <a:lnTo>
                  <a:pt x="34" y="396"/>
                </a:lnTo>
                <a:lnTo>
                  <a:pt x="34" y="396"/>
                </a:lnTo>
                <a:lnTo>
                  <a:pt x="32" y="401"/>
                </a:lnTo>
                <a:lnTo>
                  <a:pt x="32" y="407"/>
                </a:lnTo>
                <a:lnTo>
                  <a:pt x="34" y="410"/>
                </a:lnTo>
                <a:lnTo>
                  <a:pt x="32" y="413"/>
                </a:lnTo>
                <a:lnTo>
                  <a:pt x="32" y="413"/>
                </a:lnTo>
                <a:lnTo>
                  <a:pt x="31" y="417"/>
                </a:lnTo>
                <a:lnTo>
                  <a:pt x="29" y="419"/>
                </a:lnTo>
                <a:lnTo>
                  <a:pt x="29" y="419"/>
                </a:lnTo>
                <a:lnTo>
                  <a:pt x="32" y="424"/>
                </a:lnTo>
                <a:lnTo>
                  <a:pt x="34" y="429"/>
                </a:lnTo>
                <a:lnTo>
                  <a:pt x="34" y="429"/>
                </a:lnTo>
                <a:lnTo>
                  <a:pt x="32" y="433"/>
                </a:lnTo>
                <a:lnTo>
                  <a:pt x="31" y="435"/>
                </a:lnTo>
                <a:lnTo>
                  <a:pt x="30" y="436"/>
                </a:lnTo>
                <a:lnTo>
                  <a:pt x="30" y="436"/>
                </a:lnTo>
                <a:lnTo>
                  <a:pt x="27" y="436"/>
                </a:lnTo>
                <a:lnTo>
                  <a:pt x="26" y="437"/>
                </a:lnTo>
                <a:lnTo>
                  <a:pt x="26" y="440"/>
                </a:lnTo>
                <a:lnTo>
                  <a:pt x="27" y="442"/>
                </a:lnTo>
                <a:lnTo>
                  <a:pt x="27" y="442"/>
                </a:lnTo>
                <a:lnTo>
                  <a:pt x="30" y="445"/>
                </a:lnTo>
                <a:lnTo>
                  <a:pt x="29" y="447"/>
                </a:lnTo>
                <a:lnTo>
                  <a:pt x="29" y="447"/>
                </a:lnTo>
                <a:lnTo>
                  <a:pt x="26" y="450"/>
                </a:lnTo>
                <a:lnTo>
                  <a:pt x="25" y="452"/>
                </a:lnTo>
                <a:lnTo>
                  <a:pt x="24" y="457"/>
                </a:lnTo>
                <a:lnTo>
                  <a:pt x="24" y="457"/>
                </a:lnTo>
                <a:lnTo>
                  <a:pt x="24" y="460"/>
                </a:lnTo>
                <a:lnTo>
                  <a:pt x="23" y="461"/>
                </a:lnTo>
                <a:lnTo>
                  <a:pt x="20" y="460"/>
                </a:lnTo>
                <a:lnTo>
                  <a:pt x="20" y="460"/>
                </a:lnTo>
                <a:lnTo>
                  <a:pt x="18" y="458"/>
                </a:lnTo>
                <a:lnTo>
                  <a:pt x="16" y="458"/>
                </a:lnTo>
                <a:lnTo>
                  <a:pt x="15" y="458"/>
                </a:lnTo>
                <a:lnTo>
                  <a:pt x="14" y="457"/>
                </a:lnTo>
                <a:lnTo>
                  <a:pt x="14" y="457"/>
                </a:lnTo>
                <a:lnTo>
                  <a:pt x="11" y="455"/>
                </a:lnTo>
                <a:lnTo>
                  <a:pt x="9" y="453"/>
                </a:lnTo>
                <a:lnTo>
                  <a:pt x="8" y="453"/>
                </a:lnTo>
                <a:lnTo>
                  <a:pt x="5" y="455"/>
                </a:lnTo>
                <a:lnTo>
                  <a:pt x="5" y="455"/>
                </a:lnTo>
                <a:lnTo>
                  <a:pt x="5" y="457"/>
                </a:lnTo>
                <a:lnTo>
                  <a:pt x="5" y="460"/>
                </a:lnTo>
                <a:lnTo>
                  <a:pt x="5" y="461"/>
                </a:lnTo>
                <a:lnTo>
                  <a:pt x="4" y="462"/>
                </a:lnTo>
                <a:lnTo>
                  <a:pt x="4" y="462"/>
                </a:lnTo>
                <a:lnTo>
                  <a:pt x="2" y="466"/>
                </a:lnTo>
                <a:lnTo>
                  <a:pt x="0" y="472"/>
                </a:lnTo>
                <a:lnTo>
                  <a:pt x="0" y="477"/>
                </a:lnTo>
                <a:lnTo>
                  <a:pt x="0" y="478"/>
                </a:lnTo>
                <a:lnTo>
                  <a:pt x="0" y="478"/>
                </a:lnTo>
                <a:lnTo>
                  <a:pt x="0" y="478"/>
                </a:lnTo>
                <a:lnTo>
                  <a:pt x="5" y="474"/>
                </a:lnTo>
                <a:lnTo>
                  <a:pt x="7" y="474"/>
                </a:lnTo>
                <a:lnTo>
                  <a:pt x="8" y="476"/>
                </a:lnTo>
                <a:lnTo>
                  <a:pt x="8" y="476"/>
                </a:lnTo>
                <a:lnTo>
                  <a:pt x="10" y="487"/>
                </a:lnTo>
                <a:lnTo>
                  <a:pt x="10" y="487"/>
                </a:lnTo>
                <a:lnTo>
                  <a:pt x="13" y="492"/>
                </a:lnTo>
                <a:lnTo>
                  <a:pt x="14" y="494"/>
                </a:lnTo>
                <a:lnTo>
                  <a:pt x="15" y="495"/>
                </a:lnTo>
                <a:lnTo>
                  <a:pt x="15" y="495"/>
                </a:lnTo>
                <a:lnTo>
                  <a:pt x="23" y="497"/>
                </a:lnTo>
                <a:lnTo>
                  <a:pt x="25" y="498"/>
                </a:lnTo>
                <a:lnTo>
                  <a:pt x="25" y="498"/>
                </a:lnTo>
                <a:lnTo>
                  <a:pt x="25" y="499"/>
                </a:lnTo>
                <a:lnTo>
                  <a:pt x="25" y="499"/>
                </a:lnTo>
                <a:lnTo>
                  <a:pt x="24" y="499"/>
                </a:lnTo>
                <a:lnTo>
                  <a:pt x="20" y="499"/>
                </a:lnTo>
                <a:lnTo>
                  <a:pt x="18" y="499"/>
                </a:lnTo>
                <a:lnTo>
                  <a:pt x="14" y="500"/>
                </a:lnTo>
                <a:lnTo>
                  <a:pt x="14" y="500"/>
                </a:lnTo>
                <a:lnTo>
                  <a:pt x="13" y="501"/>
                </a:lnTo>
                <a:lnTo>
                  <a:pt x="13" y="504"/>
                </a:lnTo>
                <a:lnTo>
                  <a:pt x="15" y="509"/>
                </a:lnTo>
                <a:lnTo>
                  <a:pt x="15" y="509"/>
                </a:lnTo>
                <a:lnTo>
                  <a:pt x="15" y="511"/>
                </a:lnTo>
                <a:lnTo>
                  <a:pt x="15" y="513"/>
                </a:lnTo>
                <a:lnTo>
                  <a:pt x="13" y="516"/>
                </a:lnTo>
                <a:lnTo>
                  <a:pt x="13" y="516"/>
                </a:lnTo>
                <a:lnTo>
                  <a:pt x="11" y="521"/>
                </a:lnTo>
                <a:lnTo>
                  <a:pt x="13" y="524"/>
                </a:lnTo>
                <a:lnTo>
                  <a:pt x="14" y="526"/>
                </a:lnTo>
                <a:lnTo>
                  <a:pt x="14" y="526"/>
                </a:lnTo>
                <a:lnTo>
                  <a:pt x="16" y="526"/>
                </a:lnTo>
                <a:lnTo>
                  <a:pt x="18" y="529"/>
                </a:lnTo>
                <a:lnTo>
                  <a:pt x="16" y="530"/>
                </a:lnTo>
                <a:lnTo>
                  <a:pt x="15" y="531"/>
                </a:lnTo>
                <a:lnTo>
                  <a:pt x="15" y="531"/>
                </a:lnTo>
                <a:lnTo>
                  <a:pt x="13" y="532"/>
                </a:lnTo>
                <a:lnTo>
                  <a:pt x="13" y="535"/>
                </a:lnTo>
                <a:lnTo>
                  <a:pt x="15" y="540"/>
                </a:lnTo>
                <a:lnTo>
                  <a:pt x="15" y="540"/>
                </a:lnTo>
                <a:lnTo>
                  <a:pt x="16" y="546"/>
                </a:lnTo>
                <a:lnTo>
                  <a:pt x="16" y="547"/>
                </a:lnTo>
                <a:lnTo>
                  <a:pt x="14" y="548"/>
                </a:lnTo>
                <a:lnTo>
                  <a:pt x="14" y="548"/>
                </a:lnTo>
                <a:lnTo>
                  <a:pt x="13" y="548"/>
                </a:lnTo>
                <a:lnTo>
                  <a:pt x="13" y="549"/>
                </a:lnTo>
                <a:lnTo>
                  <a:pt x="14" y="553"/>
                </a:lnTo>
                <a:lnTo>
                  <a:pt x="15" y="557"/>
                </a:lnTo>
                <a:lnTo>
                  <a:pt x="15" y="559"/>
                </a:lnTo>
                <a:lnTo>
                  <a:pt x="15" y="559"/>
                </a:lnTo>
                <a:lnTo>
                  <a:pt x="14" y="561"/>
                </a:lnTo>
                <a:lnTo>
                  <a:pt x="13" y="562"/>
                </a:lnTo>
                <a:lnTo>
                  <a:pt x="15" y="565"/>
                </a:lnTo>
                <a:lnTo>
                  <a:pt x="15" y="565"/>
                </a:lnTo>
                <a:lnTo>
                  <a:pt x="18" y="570"/>
                </a:lnTo>
                <a:lnTo>
                  <a:pt x="18" y="572"/>
                </a:lnTo>
                <a:lnTo>
                  <a:pt x="16" y="574"/>
                </a:lnTo>
                <a:lnTo>
                  <a:pt x="16" y="574"/>
                </a:lnTo>
                <a:lnTo>
                  <a:pt x="15" y="577"/>
                </a:lnTo>
                <a:lnTo>
                  <a:pt x="15" y="579"/>
                </a:lnTo>
                <a:lnTo>
                  <a:pt x="16" y="582"/>
                </a:lnTo>
                <a:lnTo>
                  <a:pt x="15" y="584"/>
                </a:lnTo>
                <a:lnTo>
                  <a:pt x="15" y="584"/>
                </a:lnTo>
                <a:lnTo>
                  <a:pt x="14" y="584"/>
                </a:lnTo>
                <a:lnTo>
                  <a:pt x="14" y="585"/>
                </a:lnTo>
                <a:lnTo>
                  <a:pt x="15" y="586"/>
                </a:lnTo>
                <a:lnTo>
                  <a:pt x="15" y="589"/>
                </a:lnTo>
                <a:lnTo>
                  <a:pt x="15" y="589"/>
                </a:lnTo>
                <a:lnTo>
                  <a:pt x="15" y="593"/>
                </a:lnTo>
                <a:lnTo>
                  <a:pt x="16" y="596"/>
                </a:lnTo>
                <a:lnTo>
                  <a:pt x="18" y="599"/>
                </a:lnTo>
                <a:lnTo>
                  <a:pt x="19" y="599"/>
                </a:lnTo>
                <a:lnTo>
                  <a:pt x="19" y="599"/>
                </a:lnTo>
                <a:lnTo>
                  <a:pt x="19" y="599"/>
                </a:lnTo>
                <a:lnTo>
                  <a:pt x="23" y="593"/>
                </a:lnTo>
                <a:lnTo>
                  <a:pt x="25" y="589"/>
                </a:lnTo>
                <a:lnTo>
                  <a:pt x="25" y="589"/>
                </a:lnTo>
                <a:lnTo>
                  <a:pt x="26" y="589"/>
                </a:lnTo>
                <a:lnTo>
                  <a:pt x="26" y="589"/>
                </a:lnTo>
                <a:lnTo>
                  <a:pt x="25" y="591"/>
                </a:lnTo>
                <a:lnTo>
                  <a:pt x="24" y="598"/>
                </a:lnTo>
                <a:lnTo>
                  <a:pt x="24" y="598"/>
                </a:lnTo>
                <a:lnTo>
                  <a:pt x="23" y="604"/>
                </a:lnTo>
                <a:lnTo>
                  <a:pt x="23" y="606"/>
                </a:lnTo>
                <a:lnTo>
                  <a:pt x="24" y="609"/>
                </a:lnTo>
                <a:lnTo>
                  <a:pt x="24" y="609"/>
                </a:lnTo>
                <a:lnTo>
                  <a:pt x="27" y="609"/>
                </a:lnTo>
                <a:lnTo>
                  <a:pt x="30" y="609"/>
                </a:lnTo>
                <a:lnTo>
                  <a:pt x="32" y="609"/>
                </a:lnTo>
                <a:lnTo>
                  <a:pt x="31" y="610"/>
                </a:lnTo>
                <a:lnTo>
                  <a:pt x="31" y="610"/>
                </a:lnTo>
                <a:lnTo>
                  <a:pt x="31" y="611"/>
                </a:lnTo>
                <a:lnTo>
                  <a:pt x="34" y="611"/>
                </a:lnTo>
                <a:lnTo>
                  <a:pt x="39" y="606"/>
                </a:lnTo>
                <a:lnTo>
                  <a:pt x="39" y="606"/>
                </a:lnTo>
                <a:lnTo>
                  <a:pt x="46" y="601"/>
                </a:lnTo>
                <a:lnTo>
                  <a:pt x="50" y="600"/>
                </a:lnTo>
                <a:lnTo>
                  <a:pt x="51" y="599"/>
                </a:lnTo>
                <a:lnTo>
                  <a:pt x="52" y="600"/>
                </a:lnTo>
                <a:lnTo>
                  <a:pt x="52" y="600"/>
                </a:lnTo>
                <a:lnTo>
                  <a:pt x="52" y="602"/>
                </a:lnTo>
                <a:lnTo>
                  <a:pt x="51" y="605"/>
                </a:lnTo>
                <a:lnTo>
                  <a:pt x="51" y="607"/>
                </a:lnTo>
                <a:lnTo>
                  <a:pt x="53" y="607"/>
                </a:lnTo>
                <a:lnTo>
                  <a:pt x="53" y="607"/>
                </a:lnTo>
                <a:lnTo>
                  <a:pt x="59" y="607"/>
                </a:lnTo>
                <a:lnTo>
                  <a:pt x="61" y="606"/>
                </a:lnTo>
                <a:lnTo>
                  <a:pt x="62" y="604"/>
                </a:lnTo>
                <a:lnTo>
                  <a:pt x="62" y="604"/>
                </a:lnTo>
                <a:lnTo>
                  <a:pt x="63" y="600"/>
                </a:lnTo>
                <a:lnTo>
                  <a:pt x="66" y="599"/>
                </a:lnTo>
                <a:lnTo>
                  <a:pt x="72" y="595"/>
                </a:lnTo>
                <a:lnTo>
                  <a:pt x="72" y="595"/>
                </a:lnTo>
                <a:lnTo>
                  <a:pt x="78" y="594"/>
                </a:lnTo>
                <a:lnTo>
                  <a:pt x="80" y="593"/>
                </a:lnTo>
                <a:lnTo>
                  <a:pt x="82" y="590"/>
                </a:lnTo>
                <a:lnTo>
                  <a:pt x="82" y="590"/>
                </a:lnTo>
                <a:lnTo>
                  <a:pt x="83" y="589"/>
                </a:lnTo>
                <a:lnTo>
                  <a:pt x="83" y="589"/>
                </a:lnTo>
                <a:lnTo>
                  <a:pt x="75" y="586"/>
                </a:lnTo>
                <a:lnTo>
                  <a:pt x="67" y="585"/>
                </a:lnTo>
                <a:lnTo>
                  <a:pt x="67" y="585"/>
                </a:lnTo>
                <a:lnTo>
                  <a:pt x="53" y="585"/>
                </a:lnTo>
                <a:lnTo>
                  <a:pt x="47" y="584"/>
                </a:lnTo>
                <a:lnTo>
                  <a:pt x="45" y="583"/>
                </a:lnTo>
                <a:lnTo>
                  <a:pt x="43" y="58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2" name="Freeform 264"/>
          <p:cNvSpPr>
            <a:spLocks/>
          </p:cNvSpPr>
          <p:nvPr/>
        </p:nvSpPr>
        <p:spPr bwMode="gray">
          <a:xfrm>
            <a:off x="7968753" y="4483417"/>
            <a:ext cx="138605" cy="68545"/>
          </a:xfrm>
          <a:custGeom>
            <a:avLst/>
            <a:gdLst>
              <a:gd name="T0" fmla="*/ 71 w 82"/>
              <a:gd name="T1" fmla="*/ 10 h 40"/>
              <a:gd name="T2" fmla="*/ 54 w 82"/>
              <a:gd name="T3" fmla="*/ 6 h 40"/>
              <a:gd name="T4" fmla="*/ 50 w 82"/>
              <a:gd name="T5" fmla="*/ 6 h 40"/>
              <a:gd name="T6" fmla="*/ 39 w 82"/>
              <a:gd name="T7" fmla="*/ 11 h 40"/>
              <a:gd name="T8" fmla="*/ 30 w 82"/>
              <a:gd name="T9" fmla="*/ 13 h 40"/>
              <a:gd name="T10" fmla="*/ 22 w 82"/>
              <a:gd name="T11" fmla="*/ 12 h 40"/>
              <a:gd name="T12" fmla="*/ 19 w 82"/>
              <a:gd name="T13" fmla="*/ 11 h 40"/>
              <a:gd name="T14" fmla="*/ 16 w 82"/>
              <a:gd name="T15" fmla="*/ 12 h 40"/>
              <a:gd name="T16" fmla="*/ 12 w 82"/>
              <a:gd name="T17" fmla="*/ 11 h 40"/>
              <a:gd name="T18" fmla="*/ 9 w 82"/>
              <a:gd name="T19" fmla="*/ 6 h 40"/>
              <a:gd name="T20" fmla="*/ 4 w 82"/>
              <a:gd name="T21" fmla="*/ 0 h 40"/>
              <a:gd name="T22" fmla="*/ 3 w 82"/>
              <a:gd name="T23" fmla="*/ 0 h 40"/>
              <a:gd name="T24" fmla="*/ 0 w 82"/>
              <a:gd name="T25" fmla="*/ 5 h 40"/>
              <a:gd name="T26" fmla="*/ 0 w 82"/>
              <a:gd name="T27" fmla="*/ 10 h 40"/>
              <a:gd name="T28" fmla="*/ 1 w 82"/>
              <a:gd name="T29" fmla="*/ 13 h 40"/>
              <a:gd name="T30" fmla="*/ 2 w 82"/>
              <a:gd name="T31" fmla="*/ 20 h 40"/>
              <a:gd name="T32" fmla="*/ 4 w 82"/>
              <a:gd name="T33" fmla="*/ 21 h 40"/>
              <a:gd name="T34" fmla="*/ 12 w 82"/>
              <a:gd name="T35" fmla="*/ 22 h 40"/>
              <a:gd name="T36" fmla="*/ 16 w 82"/>
              <a:gd name="T37" fmla="*/ 23 h 40"/>
              <a:gd name="T38" fmla="*/ 22 w 82"/>
              <a:gd name="T39" fmla="*/ 29 h 40"/>
              <a:gd name="T40" fmla="*/ 27 w 82"/>
              <a:gd name="T41" fmla="*/ 33 h 40"/>
              <a:gd name="T42" fmla="*/ 36 w 82"/>
              <a:gd name="T43" fmla="*/ 33 h 40"/>
              <a:gd name="T44" fmla="*/ 43 w 82"/>
              <a:gd name="T45" fmla="*/ 33 h 40"/>
              <a:gd name="T46" fmla="*/ 43 w 82"/>
              <a:gd name="T47" fmla="*/ 32 h 40"/>
              <a:gd name="T48" fmla="*/ 38 w 82"/>
              <a:gd name="T49" fmla="*/ 24 h 40"/>
              <a:gd name="T50" fmla="*/ 39 w 82"/>
              <a:gd name="T51" fmla="*/ 22 h 40"/>
              <a:gd name="T52" fmla="*/ 43 w 82"/>
              <a:gd name="T53" fmla="*/ 20 h 40"/>
              <a:gd name="T54" fmla="*/ 46 w 82"/>
              <a:gd name="T55" fmla="*/ 16 h 40"/>
              <a:gd name="T56" fmla="*/ 54 w 82"/>
              <a:gd name="T57" fmla="*/ 12 h 40"/>
              <a:gd name="T58" fmla="*/ 56 w 82"/>
              <a:gd name="T59" fmla="*/ 13 h 40"/>
              <a:gd name="T60" fmla="*/ 66 w 82"/>
              <a:gd name="T61" fmla="*/ 20 h 40"/>
              <a:gd name="T62" fmla="*/ 67 w 82"/>
              <a:gd name="T63" fmla="*/ 23 h 40"/>
              <a:gd name="T64" fmla="*/ 68 w 82"/>
              <a:gd name="T65" fmla="*/ 31 h 40"/>
              <a:gd name="T66" fmla="*/ 73 w 82"/>
              <a:gd name="T67" fmla="*/ 38 h 40"/>
              <a:gd name="T68" fmla="*/ 76 w 82"/>
              <a:gd name="T69" fmla="*/ 40 h 40"/>
              <a:gd name="T70" fmla="*/ 80 w 82"/>
              <a:gd name="T71" fmla="*/ 28 h 40"/>
              <a:gd name="T72" fmla="*/ 82 w 82"/>
              <a:gd name="T73" fmla="*/ 17 h 40"/>
              <a:gd name="T74" fmla="*/ 75 w 82"/>
              <a:gd name="T7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40">
                <a:moveTo>
                  <a:pt x="71" y="10"/>
                </a:moveTo>
                <a:lnTo>
                  <a:pt x="71" y="10"/>
                </a:lnTo>
                <a:lnTo>
                  <a:pt x="59" y="6"/>
                </a:lnTo>
                <a:lnTo>
                  <a:pt x="54" y="6"/>
                </a:lnTo>
                <a:lnTo>
                  <a:pt x="50" y="6"/>
                </a:lnTo>
                <a:lnTo>
                  <a:pt x="50" y="6"/>
                </a:lnTo>
                <a:lnTo>
                  <a:pt x="44" y="8"/>
                </a:lnTo>
                <a:lnTo>
                  <a:pt x="39" y="11"/>
                </a:lnTo>
                <a:lnTo>
                  <a:pt x="39" y="11"/>
                </a:lnTo>
                <a:lnTo>
                  <a:pt x="30" y="13"/>
                </a:lnTo>
                <a:lnTo>
                  <a:pt x="25" y="13"/>
                </a:lnTo>
                <a:lnTo>
                  <a:pt x="22" y="12"/>
                </a:lnTo>
                <a:lnTo>
                  <a:pt x="22" y="12"/>
                </a:lnTo>
                <a:lnTo>
                  <a:pt x="19" y="11"/>
                </a:lnTo>
                <a:lnTo>
                  <a:pt x="17" y="12"/>
                </a:lnTo>
                <a:lnTo>
                  <a:pt x="16" y="12"/>
                </a:lnTo>
                <a:lnTo>
                  <a:pt x="12" y="11"/>
                </a:lnTo>
                <a:lnTo>
                  <a:pt x="12" y="11"/>
                </a:lnTo>
                <a:lnTo>
                  <a:pt x="11" y="7"/>
                </a:lnTo>
                <a:lnTo>
                  <a:pt x="9" y="6"/>
                </a:lnTo>
                <a:lnTo>
                  <a:pt x="8" y="3"/>
                </a:lnTo>
                <a:lnTo>
                  <a:pt x="4" y="0"/>
                </a:lnTo>
                <a:lnTo>
                  <a:pt x="4" y="0"/>
                </a:lnTo>
                <a:lnTo>
                  <a:pt x="3" y="0"/>
                </a:lnTo>
                <a:lnTo>
                  <a:pt x="3" y="0"/>
                </a:lnTo>
                <a:lnTo>
                  <a:pt x="0" y="5"/>
                </a:lnTo>
                <a:lnTo>
                  <a:pt x="0" y="7"/>
                </a:lnTo>
                <a:lnTo>
                  <a:pt x="0" y="10"/>
                </a:lnTo>
                <a:lnTo>
                  <a:pt x="0" y="10"/>
                </a:lnTo>
                <a:lnTo>
                  <a:pt x="1" y="13"/>
                </a:lnTo>
                <a:lnTo>
                  <a:pt x="1" y="20"/>
                </a:lnTo>
                <a:lnTo>
                  <a:pt x="2" y="20"/>
                </a:lnTo>
                <a:lnTo>
                  <a:pt x="2" y="20"/>
                </a:lnTo>
                <a:lnTo>
                  <a:pt x="4" y="21"/>
                </a:lnTo>
                <a:lnTo>
                  <a:pt x="8" y="22"/>
                </a:lnTo>
                <a:lnTo>
                  <a:pt x="12" y="22"/>
                </a:lnTo>
                <a:lnTo>
                  <a:pt x="16" y="23"/>
                </a:lnTo>
                <a:lnTo>
                  <a:pt x="16" y="23"/>
                </a:lnTo>
                <a:lnTo>
                  <a:pt x="19" y="26"/>
                </a:lnTo>
                <a:lnTo>
                  <a:pt x="22" y="29"/>
                </a:lnTo>
                <a:lnTo>
                  <a:pt x="23" y="32"/>
                </a:lnTo>
                <a:lnTo>
                  <a:pt x="27" y="33"/>
                </a:lnTo>
                <a:lnTo>
                  <a:pt x="27" y="33"/>
                </a:lnTo>
                <a:lnTo>
                  <a:pt x="36" y="33"/>
                </a:lnTo>
                <a:lnTo>
                  <a:pt x="41" y="33"/>
                </a:lnTo>
                <a:lnTo>
                  <a:pt x="43" y="33"/>
                </a:lnTo>
                <a:lnTo>
                  <a:pt x="43" y="32"/>
                </a:lnTo>
                <a:lnTo>
                  <a:pt x="43" y="32"/>
                </a:lnTo>
                <a:lnTo>
                  <a:pt x="39" y="27"/>
                </a:lnTo>
                <a:lnTo>
                  <a:pt x="38" y="24"/>
                </a:lnTo>
                <a:lnTo>
                  <a:pt x="38" y="23"/>
                </a:lnTo>
                <a:lnTo>
                  <a:pt x="39" y="22"/>
                </a:lnTo>
                <a:lnTo>
                  <a:pt x="39" y="22"/>
                </a:lnTo>
                <a:lnTo>
                  <a:pt x="43" y="20"/>
                </a:lnTo>
                <a:lnTo>
                  <a:pt x="46" y="16"/>
                </a:lnTo>
                <a:lnTo>
                  <a:pt x="46" y="16"/>
                </a:lnTo>
                <a:lnTo>
                  <a:pt x="51" y="12"/>
                </a:lnTo>
                <a:lnTo>
                  <a:pt x="54" y="12"/>
                </a:lnTo>
                <a:lnTo>
                  <a:pt x="56" y="13"/>
                </a:lnTo>
                <a:lnTo>
                  <a:pt x="56" y="13"/>
                </a:lnTo>
                <a:lnTo>
                  <a:pt x="64" y="17"/>
                </a:lnTo>
                <a:lnTo>
                  <a:pt x="66" y="20"/>
                </a:lnTo>
                <a:lnTo>
                  <a:pt x="67" y="23"/>
                </a:lnTo>
                <a:lnTo>
                  <a:pt x="67" y="23"/>
                </a:lnTo>
                <a:lnTo>
                  <a:pt x="67" y="27"/>
                </a:lnTo>
                <a:lnTo>
                  <a:pt x="68" y="31"/>
                </a:lnTo>
                <a:lnTo>
                  <a:pt x="71" y="36"/>
                </a:lnTo>
                <a:lnTo>
                  <a:pt x="73" y="38"/>
                </a:lnTo>
                <a:lnTo>
                  <a:pt x="73" y="38"/>
                </a:lnTo>
                <a:lnTo>
                  <a:pt x="76" y="40"/>
                </a:lnTo>
                <a:lnTo>
                  <a:pt x="76" y="40"/>
                </a:lnTo>
                <a:lnTo>
                  <a:pt x="80" y="28"/>
                </a:lnTo>
                <a:lnTo>
                  <a:pt x="82" y="17"/>
                </a:lnTo>
                <a:lnTo>
                  <a:pt x="82" y="17"/>
                </a:lnTo>
                <a:lnTo>
                  <a:pt x="77" y="13"/>
                </a:lnTo>
                <a:lnTo>
                  <a:pt x="75" y="11"/>
                </a:lnTo>
                <a:lnTo>
                  <a:pt x="71" y="1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5" name="Freeform 700"/>
          <p:cNvSpPr>
            <a:spLocks/>
          </p:cNvSpPr>
          <p:nvPr/>
        </p:nvSpPr>
        <p:spPr bwMode="gray">
          <a:xfrm>
            <a:off x="4632612" y="4728466"/>
            <a:ext cx="236644" cy="200494"/>
          </a:xfrm>
          <a:custGeom>
            <a:avLst/>
            <a:gdLst>
              <a:gd name="T0" fmla="*/ 139 w 140"/>
              <a:gd name="T1" fmla="*/ 27 h 117"/>
              <a:gd name="T2" fmla="*/ 134 w 140"/>
              <a:gd name="T3" fmla="*/ 24 h 117"/>
              <a:gd name="T4" fmla="*/ 135 w 140"/>
              <a:gd name="T5" fmla="*/ 22 h 117"/>
              <a:gd name="T6" fmla="*/ 132 w 140"/>
              <a:gd name="T7" fmla="*/ 18 h 117"/>
              <a:gd name="T8" fmla="*/ 128 w 140"/>
              <a:gd name="T9" fmla="*/ 23 h 117"/>
              <a:gd name="T10" fmla="*/ 121 w 140"/>
              <a:gd name="T11" fmla="*/ 22 h 117"/>
              <a:gd name="T12" fmla="*/ 113 w 140"/>
              <a:gd name="T13" fmla="*/ 21 h 117"/>
              <a:gd name="T14" fmla="*/ 95 w 140"/>
              <a:gd name="T15" fmla="*/ 12 h 117"/>
              <a:gd name="T16" fmla="*/ 89 w 140"/>
              <a:gd name="T17" fmla="*/ 19 h 117"/>
              <a:gd name="T18" fmla="*/ 83 w 140"/>
              <a:gd name="T19" fmla="*/ 21 h 117"/>
              <a:gd name="T20" fmla="*/ 71 w 140"/>
              <a:gd name="T21" fmla="*/ 19 h 117"/>
              <a:gd name="T22" fmla="*/ 69 w 140"/>
              <a:gd name="T23" fmla="*/ 21 h 117"/>
              <a:gd name="T24" fmla="*/ 75 w 140"/>
              <a:gd name="T25" fmla="*/ 25 h 117"/>
              <a:gd name="T26" fmla="*/ 74 w 140"/>
              <a:gd name="T27" fmla="*/ 29 h 117"/>
              <a:gd name="T28" fmla="*/ 73 w 140"/>
              <a:gd name="T29" fmla="*/ 33 h 117"/>
              <a:gd name="T30" fmla="*/ 63 w 140"/>
              <a:gd name="T31" fmla="*/ 38 h 117"/>
              <a:gd name="T32" fmla="*/ 60 w 140"/>
              <a:gd name="T33" fmla="*/ 34 h 117"/>
              <a:gd name="T34" fmla="*/ 62 w 140"/>
              <a:gd name="T35" fmla="*/ 32 h 117"/>
              <a:gd name="T36" fmla="*/ 49 w 140"/>
              <a:gd name="T37" fmla="*/ 24 h 117"/>
              <a:gd name="T38" fmla="*/ 48 w 140"/>
              <a:gd name="T39" fmla="*/ 22 h 117"/>
              <a:gd name="T40" fmla="*/ 49 w 140"/>
              <a:gd name="T41" fmla="*/ 14 h 117"/>
              <a:gd name="T42" fmla="*/ 44 w 140"/>
              <a:gd name="T43" fmla="*/ 8 h 117"/>
              <a:gd name="T44" fmla="*/ 20 w 140"/>
              <a:gd name="T45" fmla="*/ 1 h 117"/>
              <a:gd name="T46" fmla="*/ 15 w 140"/>
              <a:gd name="T47" fmla="*/ 2 h 117"/>
              <a:gd name="T48" fmla="*/ 10 w 140"/>
              <a:gd name="T49" fmla="*/ 3 h 117"/>
              <a:gd name="T50" fmla="*/ 0 w 140"/>
              <a:gd name="T51" fmla="*/ 0 h 117"/>
              <a:gd name="T52" fmla="*/ 0 w 140"/>
              <a:gd name="T53" fmla="*/ 6 h 117"/>
              <a:gd name="T54" fmla="*/ 5 w 140"/>
              <a:gd name="T55" fmla="*/ 6 h 117"/>
              <a:gd name="T56" fmla="*/ 7 w 140"/>
              <a:gd name="T57" fmla="*/ 7 h 117"/>
              <a:gd name="T58" fmla="*/ 14 w 140"/>
              <a:gd name="T59" fmla="*/ 16 h 117"/>
              <a:gd name="T60" fmla="*/ 27 w 140"/>
              <a:gd name="T61" fmla="*/ 22 h 117"/>
              <a:gd name="T62" fmla="*/ 38 w 140"/>
              <a:gd name="T63" fmla="*/ 23 h 117"/>
              <a:gd name="T64" fmla="*/ 31 w 140"/>
              <a:gd name="T65" fmla="*/ 30 h 117"/>
              <a:gd name="T66" fmla="*/ 21 w 140"/>
              <a:gd name="T67" fmla="*/ 32 h 117"/>
              <a:gd name="T68" fmla="*/ 22 w 140"/>
              <a:gd name="T69" fmla="*/ 33 h 117"/>
              <a:gd name="T70" fmla="*/ 35 w 140"/>
              <a:gd name="T71" fmla="*/ 41 h 117"/>
              <a:gd name="T72" fmla="*/ 31 w 140"/>
              <a:gd name="T73" fmla="*/ 43 h 117"/>
              <a:gd name="T74" fmla="*/ 31 w 140"/>
              <a:gd name="T75" fmla="*/ 49 h 117"/>
              <a:gd name="T76" fmla="*/ 37 w 140"/>
              <a:gd name="T77" fmla="*/ 48 h 117"/>
              <a:gd name="T78" fmla="*/ 41 w 140"/>
              <a:gd name="T79" fmla="*/ 44 h 117"/>
              <a:gd name="T80" fmla="*/ 42 w 140"/>
              <a:gd name="T81" fmla="*/ 39 h 117"/>
              <a:gd name="T82" fmla="*/ 47 w 140"/>
              <a:gd name="T83" fmla="*/ 44 h 117"/>
              <a:gd name="T84" fmla="*/ 64 w 140"/>
              <a:gd name="T85" fmla="*/ 51 h 117"/>
              <a:gd name="T86" fmla="*/ 76 w 140"/>
              <a:gd name="T87" fmla="*/ 56 h 117"/>
              <a:gd name="T88" fmla="*/ 91 w 140"/>
              <a:gd name="T89" fmla="*/ 65 h 117"/>
              <a:gd name="T90" fmla="*/ 102 w 140"/>
              <a:gd name="T91" fmla="*/ 71 h 117"/>
              <a:gd name="T92" fmla="*/ 115 w 140"/>
              <a:gd name="T93" fmla="*/ 88 h 117"/>
              <a:gd name="T94" fmla="*/ 118 w 140"/>
              <a:gd name="T95" fmla="*/ 97 h 117"/>
              <a:gd name="T96" fmla="*/ 108 w 140"/>
              <a:gd name="T97" fmla="*/ 94 h 117"/>
              <a:gd name="T98" fmla="*/ 100 w 140"/>
              <a:gd name="T99" fmla="*/ 103 h 117"/>
              <a:gd name="T100" fmla="*/ 99 w 140"/>
              <a:gd name="T101" fmla="*/ 108 h 117"/>
              <a:gd name="T102" fmla="*/ 106 w 140"/>
              <a:gd name="T103" fmla="*/ 106 h 117"/>
              <a:gd name="T104" fmla="*/ 113 w 140"/>
              <a:gd name="T105" fmla="*/ 103 h 117"/>
              <a:gd name="T106" fmla="*/ 118 w 140"/>
              <a:gd name="T107" fmla="*/ 107 h 117"/>
              <a:gd name="T108" fmla="*/ 124 w 140"/>
              <a:gd name="T109" fmla="*/ 102 h 117"/>
              <a:gd name="T110" fmla="*/ 129 w 140"/>
              <a:gd name="T111" fmla="*/ 103 h 117"/>
              <a:gd name="T112" fmla="*/ 132 w 140"/>
              <a:gd name="T113" fmla="*/ 107 h 117"/>
              <a:gd name="T114" fmla="*/ 140 w 140"/>
              <a:gd name="T115" fmla="*/ 9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17">
                <a:moveTo>
                  <a:pt x="138" y="85"/>
                </a:moveTo>
                <a:lnTo>
                  <a:pt x="139" y="75"/>
                </a:lnTo>
                <a:lnTo>
                  <a:pt x="139" y="27"/>
                </a:lnTo>
                <a:lnTo>
                  <a:pt x="139" y="27"/>
                </a:lnTo>
                <a:lnTo>
                  <a:pt x="135" y="25"/>
                </a:lnTo>
                <a:lnTo>
                  <a:pt x="134" y="24"/>
                </a:lnTo>
                <a:lnTo>
                  <a:pt x="134" y="24"/>
                </a:lnTo>
                <a:lnTo>
                  <a:pt x="134" y="24"/>
                </a:lnTo>
                <a:lnTo>
                  <a:pt x="135" y="22"/>
                </a:lnTo>
                <a:lnTo>
                  <a:pt x="134" y="21"/>
                </a:lnTo>
                <a:lnTo>
                  <a:pt x="133" y="18"/>
                </a:lnTo>
                <a:lnTo>
                  <a:pt x="132" y="18"/>
                </a:lnTo>
                <a:lnTo>
                  <a:pt x="132" y="18"/>
                </a:lnTo>
                <a:lnTo>
                  <a:pt x="129" y="22"/>
                </a:lnTo>
                <a:lnTo>
                  <a:pt x="128" y="23"/>
                </a:lnTo>
                <a:lnTo>
                  <a:pt x="126" y="24"/>
                </a:lnTo>
                <a:lnTo>
                  <a:pt x="126" y="24"/>
                </a:lnTo>
                <a:lnTo>
                  <a:pt x="121" y="22"/>
                </a:lnTo>
                <a:lnTo>
                  <a:pt x="117" y="21"/>
                </a:lnTo>
                <a:lnTo>
                  <a:pt x="113" y="21"/>
                </a:lnTo>
                <a:lnTo>
                  <a:pt x="113" y="21"/>
                </a:lnTo>
                <a:lnTo>
                  <a:pt x="108" y="18"/>
                </a:lnTo>
                <a:lnTo>
                  <a:pt x="102" y="16"/>
                </a:lnTo>
                <a:lnTo>
                  <a:pt x="95" y="12"/>
                </a:lnTo>
                <a:lnTo>
                  <a:pt x="95" y="12"/>
                </a:lnTo>
                <a:lnTo>
                  <a:pt x="91" y="17"/>
                </a:lnTo>
                <a:lnTo>
                  <a:pt x="89" y="19"/>
                </a:lnTo>
                <a:lnTo>
                  <a:pt x="86" y="21"/>
                </a:lnTo>
                <a:lnTo>
                  <a:pt x="86" y="21"/>
                </a:lnTo>
                <a:lnTo>
                  <a:pt x="83" y="21"/>
                </a:lnTo>
                <a:lnTo>
                  <a:pt x="78" y="19"/>
                </a:lnTo>
                <a:lnTo>
                  <a:pt x="78" y="19"/>
                </a:lnTo>
                <a:lnTo>
                  <a:pt x="71" y="19"/>
                </a:lnTo>
                <a:lnTo>
                  <a:pt x="69" y="21"/>
                </a:lnTo>
                <a:lnTo>
                  <a:pt x="69" y="21"/>
                </a:lnTo>
                <a:lnTo>
                  <a:pt x="69" y="21"/>
                </a:lnTo>
                <a:lnTo>
                  <a:pt x="74" y="23"/>
                </a:lnTo>
                <a:lnTo>
                  <a:pt x="75" y="24"/>
                </a:lnTo>
                <a:lnTo>
                  <a:pt x="75" y="25"/>
                </a:lnTo>
                <a:lnTo>
                  <a:pt x="75" y="25"/>
                </a:lnTo>
                <a:lnTo>
                  <a:pt x="74" y="27"/>
                </a:lnTo>
                <a:lnTo>
                  <a:pt x="74" y="29"/>
                </a:lnTo>
                <a:lnTo>
                  <a:pt x="74" y="32"/>
                </a:lnTo>
                <a:lnTo>
                  <a:pt x="73" y="33"/>
                </a:lnTo>
                <a:lnTo>
                  <a:pt x="73" y="33"/>
                </a:lnTo>
                <a:lnTo>
                  <a:pt x="68" y="37"/>
                </a:lnTo>
                <a:lnTo>
                  <a:pt x="65" y="38"/>
                </a:lnTo>
                <a:lnTo>
                  <a:pt x="63" y="38"/>
                </a:lnTo>
                <a:lnTo>
                  <a:pt x="63" y="38"/>
                </a:lnTo>
                <a:lnTo>
                  <a:pt x="60" y="37"/>
                </a:lnTo>
                <a:lnTo>
                  <a:pt x="60" y="34"/>
                </a:lnTo>
                <a:lnTo>
                  <a:pt x="62" y="32"/>
                </a:lnTo>
                <a:lnTo>
                  <a:pt x="62" y="32"/>
                </a:lnTo>
                <a:lnTo>
                  <a:pt x="62" y="32"/>
                </a:lnTo>
                <a:lnTo>
                  <a:pt x="55" y="28"/>
                </a:lnTo>
                <a:lnTo>
                  <a:pt x="49" y="24"/>
                </a:lnTo>
                <a:lnTo>
                  <a:pt x="49" y="24"/>
                </a:lnTo>
                <a:lnTo>
                  <a:pt x="48" y="24"/>
                </a:lnTo>
                <a:lnTo>
                  <a:pt x="47" y="23"/>
                </a:lnTo>
                <a:lnTo>
                  <a:pt x="48" y="22"/>
                </a:lnTo>
                <a:lnTo>
                  <a:pt x="49" y="18"/>
                </a:lnTo>
                <a:lnTo>
                  <a:pt x="49" y="17"/>
                </a:lnTo>
                <a:lnTo>
                  <a:pt x="49" y="14"/>
                </a:lnTo>
                <a:lnTo>
                  <a:pt x="49" y="14"/>
                </a:lnTo>
                <a:lnTo>
                  <a:pt x="47" y="11"/>
                </a:lnTo>
                <a:lnTo>
                  <a:pt x="44" y="8"/>
                </a:lnTo>
                <a:lnTo>
                  <a:pt x="39" y="5"/>
                </a:lnTo>
                <a:lnTo>
                  <a:pt x="39" y="5"/>
                </a:lnTo>
                <a:lnTo>
                  <a:pt x="20" y="1"/>
                </a:lnTo>
                <a:lnTo>
                  <a:pt x="20" y="1"/>
                </a:lnTo>
                <a:lnTo>
                  <a:pt x="17" y="2"/>
                </a:lnTo>
                <a:lnTo>
                  <a:pt x="15" y="2"/>
                </a:lnTo>
                <a:lnTo>
                  <a:pt x="12" y="3"/>
                </a:lnTo>
                <a:lnTo>
                  <a:pt x="10" y="3"/>
                </a:lnTo>
                <a:lnTo>
                  <a:pt x="10" y="3"/>
                </a:lnTo>
                <a:lnTo>
                  <a:pt x="4" y="1"/>
                </a:lnTo>
                <a:lnTo>
                  <a:pt x="1" y="0"/>
                </a:lnTo>
                <a:lnTo>
                  <a:pt x="0" y="0"/>
                </a:lnTo>
                <a:lnTo>
                  <a:pt x="0" y="0"/>
                </a:lnTo>
                <a:lnTo>
                  <a:pt x="0" y="3"/>
                </a:lnTo>
                <a:lnTo>
                  <a:pt x="0" y="6"/>
                </a:lnTo>
                <a:lnTo>
                  <a:pt x="2" y="6"/>
                </a:lnTo>
                <a:lnTo>
                  <a:pt x="2" y="6"/>
                </a:lnTo>
                <a:lnTo>
                  <a:pt x="5" y="6"/>
                </a:lnTo>
                <a:lnTo>
                  <a:pt x="5" y="6"/>
                </a:lnTo>
                <a:lnTo>
                  <a:pt x="6" y="6"/>
                </a:lnTo>
                <a:lnTo>
                  <a:pt x="7" y="7"/>
                </a:lnTo>
                <a:lnTo>
                  <a:pt x="7" y="7"/>
                </a:lnTo>
                <a:lnTo>
                  <a:pt x="11" y="13"/>
                </a:lnTo>
                <a:lnTo>
                  <a:pt x="14" y="16"/>
                </a:lnTo>
                <a:lnTo>
                  <a:pt x="20" y="18"/>
                </a:lnTo>
                <a:lnTo>
                  <a:pt x="20" y="18"/>
                </a:lnTo>
                <a:lnTo>
                  <a:pt x="27" y="22"/>
                </a:lnTo>
                <a:lnTo>
                  <a:pt x="33" y="22"/>
                </a:lnTo>
                <a:lnTo>
                  <a:pt x="38" y="23"/>
                </a:lnTo>
                <a:lnTo>
                  <a:pt x="38" y="23"/>
                </a:lnTo>
                <a:lnTo>
                  <a:pt x="36" y="27"/>
                </a:lnTo>
                <a:lnTo>
                  <a:pt x="33" y="29"/>
                </a:lnTo>
                <a:lnTo>
                  <a:pt x="31" y="30"/>
                </a:lnTo>
                <a:lnTo>
                  <a:pt x="31" y="30"/>
                </a:lnTo>
                <a:lnTo>
                  <a:pt x="23" y="30"/>
                </a:lnTo>
                <a:lnTo>
                  <a:pt x="21" y="32"/>
                </a:lnTo>
                <a:lnTo>
                  <a:pt x="21" y="33"/>
                </a:lnTo>
                <a:lnTo>
                  <a:pt x="22" y="33"/>
                </a:lnTo>
                <a:lnTo>
                  <a:pt x="22" y="33"/>
                </a:lnTo>
                <a:lnTo>
                  <a:pt x="31" y="38"/>
                </a:lnTo>
                <a:lnTo>
                  <a:pt x="33" y="40"/>
                </a:lnTo>
                <a:lnTo>
                  <a:pt x="35" y="41"/>
                </a:lnTo>
                <a:lnTo>
                  <a:pt x="33" y="41"/>
                </a:lnTo>
                <a:lnTo>
                  <a:pt x="33" y="41"/>
                </a:lnTo>
                <a:lnTo>
                  <a:pt x="31" y="43"/>
                </a:lnTo>
                <a:lnTo>
                  <a:pt x="30" y="44"/>
                </a:lnTo>
                <a:lnTo>
                  <a:pt x="30" y="46"/>
                </a:lnTo>
                <a:lnTo>
                  <a:pt x="31" y="49"/>
                </a:lnTo>
                <a:lnTo>
                  <a:pt x="31" y="49"/>
                </a:lnTo>
                <a:lnTo>
                  <a:pt x="35" y="49"/>
                </a:lnTo>
                <a:lnTo>
                  <a:pt x="37" y="48"/>
                </a:lnTo>
                <a:lnTo>
                  <a:pt x="39" y="46"/>
                </a:lnTo>
                <a:lnTo>
                  <a:pt x="41" y="44"/>
                </a:lnTo>
                <a:lnTo>
                  <a:pt x="41" y="44"/>
                </a:lnTo>
                <a:lnTo>
                  <a:pt x="39" y="39"/>
                </a:lnTo>
                <a:lnTo>
                  <a:pt x="39" y="38"/>
                </a:lnTo>
                <a:lnTo>
                  <a:pt x="42" y="39"/>
                </a:lnTo>
                <a:lnTo>
                  <a:pt x="42" y="39"/>
                </a:lnTo>
                <a:lnTo>
                  <a:pt x="44" y="43"/>
                </a:lnTo>
                <a:lnTo>
                  <a:pt x="47" y="44"/>
                </a:lnTo>
                <a:lnTo>
                  <a:pt x="51" y="46"/>
                </a:lnTo>
                <a:lnTo>
                  <a:pt x="51" y="46"/>
                </a:lnTo>
                <a:lnTo>
                  <a:pt x="64" y="51"/>
                </a:lnTo>
                <a:lnTo>
                  <a:pt x="70" y="54"/>
                </a:lnTo>
                <a:lnTo>
                  <a:pt x="76" y="56"/>
                </a:lnTo>
                <a:lnTo>
                  <a:pt x="76" y="56"/>
                </a:lnTo>
                <a:lnTo>
                  <a:pt x="84" y="61"/>
                </a:lnTo>
                <a:lnTo>
                  <a:pt x="91" y="65"/>
                </a:lnTo>
                <a:lnTo>
                  <a:pt x="91" y="65"/>
                </a:lnTo>
                <a:lnTo>
                  <a:pt x="94" y="65"/>
                </a:lnTo>
                <a:lnTo>
                  <a:pt x="99" y="67"/>
                </a:lnTo>
                <a:lnTo>
                  <a:pt x="102" y="71"/>
                </a:lnTo>
                <a:lnTo>
                  <a:pt x="106" y="76"/>
                </a:lnTo>
                <a:lnTo>
                  <a:pt x="106" y="76"/>
                </a:lnTo>
                <a:lnTo>
                  <a:pt x="115" y="88"/>
                </a:lnTo>
                <a:lnTo>
                  <a:pt x="118" y="94"/>
                </a:lnTo>
                <a:lnTo>
                  <a:pt x="118" y="96"/>
                </a:lnTo>
                <a:lnTo>
                  <a:pt x="118" y="97"/>
                </a:lnTo>
                <a:lnTo>
                  <a:pt x="118" y="97"/>
                </a:lnTo>
                <a:lnTo>
                  <a:pt x="112" y="96"/>
                </a:lnTo>
                <a:lnTo>
                  <a:pt x="108" y="94"/>
                </a:lnTo>
                <a:lnTo>
                  <a:pt x="106" y="97"/>
                </a:lnTo>
                <a:lnTo>
                  <a:pt x="106" y="97"/>
                </a:lnTo>
                <a:lnTo>
                  <a:pt x="100" y="103"/>
                </a:lnTo>
                <a:lnTo>
                  <a:pt x="97" y="107"/>
                </a:lnTo>
                <a:lnTo>
                  <a:pt x="97" y="108"/>
                </a:lnTo>
                <a:lnTo>
                  <a:pt x="99" y="108"/>
                </a:lnTo>
                <a:lnTo>
                  <a:pt x="99" y="108"/>
                </a:lnTo>
                <a:lnTo>
                  <a:pt x="101" y="107"/>
                </a:lnTo>
                <a:lnTo>
                  <a:pt x="106" y="106"/>
                </a:lnTo>
                <a:lnTo>
                  <a:pt x="111" y="103"/>
                </a:lnTo>
                <a:lnTo>
                  <a:pt x="113" y="103"/>
                </a:lnTo>
                <a:lnTo>
                  <a:pt x="113" y="103"/>
                </a:lnTo>
                <a:lnTo>
                  <a:pt x="115" y="106"/>
                </a:lnTo>
                <a:lnTo>
                  <a:pt x="116" y="107"/>
                </a:lnTo>
                <a:lnTo>
                  <a:pt x="118" y="107"/>
                </a:lnTo>
                <a:lnTo>
                  <a:pt x="118" y="107"/>
                </a:lnTo>
                <a:lnTo>
                  <a:pt x="122" y="103"/>
                </a:lnTo>
                <a:lnTo>
                  <a:pt x="124" y="102"/>
                </a:lnTo>
                <a:lnTo>
                  <a:pt x="126" y="102"/>
                </a:lnTo>
                <a:lnTo>
                  <a:pt x="126" y="102"/>
                </a:lnTo>
                <a:lnTo>
                  <a:pt x="129" y="103"/>
                </a:lnTo>
                <a:lnTo>
                  <a:pt x="131" y="104"/>
                </a:lnTo>
                <a:lnTo>
                  <a:pt x="132" y="107"/>
                </a:lnTo>
                <a:lnTo>
                  <a:pt x="132" y="107"/>
                </a:lnTo>
                <a:lnTo>
                  <a:pt x="134" y="112"/>
                </a:lnTo>
                <a:lnTo>
                  <a:pt x="140" y="117"/>
                </a:lnTo>
                <a:lnTo>
                  <a:pt x="140" y="94"/>
                </a:lnTo>
                <a:lnTo>
                  <a:pt x="138" y="85"/>
                </a:lnTo>
                <a:close/>
              </a:path>
            </a:pathLst>
          </a:custGeom>
          <a:solidFill>
            <a:srgbClr val="B4B4B4"/>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6" name="Freeform 701"/>
          <p:cNvSpPr>
            <a:spLocks/>
          </p:cNvSpPr>
          <p:nvPr/>
        </p:nvSpPr>
        <p:spPr bwMode="gray">
          <a:xfrm>
            <a:off x="4865862" y="4774734"/>
            <a:ext cx="234953" cy="193640"/>
          </a:xfrm>
          <a:custGeom>
            <a:avLst/>
            <a:gdLst>
              <a:gd name="T0" fmla="*/ 138 w 139"/>
              <a:gd name="T1" fmla="*/ 109 h 113"/>
              <a:gd name="T2" fmla="*/ 125 w 139"/>
              <a:gd name="T3" fmla="*/ 101 h 113"/>
              <a:gd name="T4" fmla="*/ 117 w 139"/>
              <a:gd name="T5" fmla="*/ 93 h 113"/>
              <a:gd name="T6" fmla="*/ 109 w 139"/>
              <a:gd name="T7" fmla="*/ 88 h 113"/>
              <a:gd name="T8" fmla="*/ 105 w 139"/>
              <a:gd name="T9" fmla="*/ 85 h 113"/>
              <a:gd name="T10" fmla="*/ 100 w 139"/>
              <a:gd name="T11" fmla="*/ 76 h 113"/>
              <a:gd name="T12" fmla="*/ 86 w 139"/>
              <a:gd name="T13" fmla="*/ 59 h 113"/>
              <a:gd name="T14" fmla="*/ 86 w 139"/>
              <a:gd name="T15" fmla="*/ 58 h 113"/>
              <a:gd name="T16" fmla="*/ 95 w 139"/>
              <a:gd name="T17" fmla="*/ 58 h 113"/>
              <a:gd name="T18" fmla="*/ 100 w 139"/>
              <a:gd name="T19" fmla="*/ 56 h 113"/>
              <a:gd name="T20" fmla="*/ 100 w 139"/>
              <a:gd name="T21" fmla="*/ 56 h 113"/>
              <a:gd name="T22" fmla="*/ 91 w 139"/>
              <a:gd name="T23" fmla="*/ 47 h 113"/>
              <a:gd name="T24" fmla="*/ 86 w 139"/>
              <a:gd name="T25" fmla="*/ 44 h 113"/>
              <a:gd name="T26" fmla="*/ 71 w 139"/>
              <a:gd name="T27" fmla="*/ 40 h 113"/>
              <a:gd name="T28" fmla="*/ 69 w 139"/>
              <a:gd name="T29" fmla="*/ 39 h 113"/>
              <a:gd name="T30" fmla="*/ 69 w 139"/>
              <a:gd name="T31" fmla="*/ 34 h 113"/>
              <a:gd name="T32" fmla="*/ 65 w 139"/>
              <a:gd name="T33" fmla="*/ 31 h 113"/>
              <a:gd name="T34" fmla="*/ 57 w 139"/>
              <a:gd name="T35" fmla="*/ 24 h 113"/>
              <a:gd name="T36" fmla="*/ 53 w 139"/>
              <a:gd name="T37" fmla="*/ 19 h 113"/>
              <a:gd name="T38" fmla="*/ 45 w 139"/>
              <a:gd name="T39" fmla="*/ 16 h 113"/>
              <a:gd name="T40" fmla="*/ 41 w 139"/>
              <a:gd name="T41" fmla="*/ 14 h 113"/>
              <a:gd name="T42" fmla="*/ 29 w 139"/>
              <a:gd name="T43" fmla="*/ 8 h 113"/>
              <a:gd name="T44" fmla="*/ 17 w 139"/>
              <a:gd name="T45" fmla="*/ 6 h 113"/>
              <a:gd name="T46" fmla="*/ 6 w 139"/>
              <a:gd name="T47" fmla="*/ 2 h 113"/>
              <a:gd name="T48" fmla="*/ 1 w 139"/>
              <a:gd name="T49" fmla="*/ 0 h 113"/>
              <a:gd name="T50" fmla="*/ 0 w 139"/>
              <a:gd name="T51" fmla="*/ 58 h 113"/>
              <a:gd name="T52" fmla="*/ 2 w 139"/>
              <a:gd name="T53" fmla="*/ 90 h 113"/>
              <a:gd name="T54" fmla="*/ 6 w 139"/>
              <a:gd name="T55" fmla="*/ 93 h 113"/>
              <a:gd name="T56" fmla="*/ 9 w 139"/>
              <a:gd name="T57" fmla="*/ 93 h 113"/>
              <a:gd name="T58" fmla="*/ 26 w 139"/>
              <a:gd name="T59" fmla="*/ 92 h 113"/>
              <a:gd name="T60" fmla="*/ 33 w 139"/>
              <a:gd name="T61" fmla="*/ 91 h 113"/>
              <a:gd name="T62" fmla="*/ 36 w 139"/>
              <a:gd name="T63" fmla="*/ 88 h 113"/>
              <a:gd name="T64" fmla="*/ 34 w 139"/>
              <a:gd name="T65" fmla="*/ 87 h 113"/>
              <a:gd name="T66" fmla="*/ 29 w 139"/>
              <a:gd name="T67" fmla="*/ 80 h 113"/>
              <a:gd name="T68" fmla="*/ 31 w 139"/>
              <a:gd name="T69" fmla="*/ 79 h 113"/>
              <a:gd name="T70" fmla="*/ 39 w 139"/>
              <a:gd name="T71" fmla="*/ 77 h 113"/>
              <a:gd name="T72" fmla="*/ 41 w 139"/>
              <a:gd name="T73" fmla="*/ 77 h 113"/>
              <a:gd name="T74" fmla="*/ 42 w 139"/>
              <a:gd name="T75" fmla="*/ 75 h 113"/>
              <a:gd name="T76" fmla="*/ 45 w 139"/>
              <a:gd name="T77" fmla="*/ 72 h 113"/>
              <a:gd name="T78" fmla="*/ 52 w 139"/>
              <a:gd name="T79" fmla="*/ 74 h 113"/>
              <a:gd name="T80" fmla="*/ 57 w 139"/>
              <a:gd name="T81" fmla="*/ 74 h 113"/>
              <a:gd name="T82" fmla="*/ 57 w 139"/>
              <a:gd name="T83" fmla="*/ 74 h 113"/>
              <a:gd name="T84" fmla="*/ 58 w 139"/>
              <a:gd name="T85" fmla="*/ 72 h 113"/>
              <a:gd name="T86" fmla="*/ 61 w 139"/>
              <a:gd name="T87" fmla="*/ 72 h 113"/>
              <a:gd name="T88" fmla="*/ 73 w 139"/>
              <a:gd name="T89" fmla="*/ 75 h 113"/>
              <a:gd name="T90" fmla="*/ 74 w 139"/>
              <a:gd name="T91" fmla="*/ 77 h 113"/>
              <a:gd name="T92" fmla="*/ 79 w 139"/>
              <a:gd name="T93" fmla="*/ 85 h 113"/>
              <a:gd name="T94" fmla="*/ 82 w 139"/>
              <a:gd name="T95" fmla="*/ 91 h 113"/>
              <a:gd name="T96" fmla="*/ 89 w 139"/>
              <a:gd name="T97" fmla="*/ 98 h 113"/>
              <a:gd name="T98" fmla="*/ 102 w 139"/>
              <a:gd name="T99" fmla="*/ 103 h 113"/>
              <a:gd name="T100" fmla="*/ 107 w 139"/>
              <a:gd name="T101" fmla="*/ 103 h 113"/>
              <a:gd name="T102" fmla="*/ 122 w 139"/>
              <a:gd name="T103" fmla="*/ 109 h 113"/>
              <a:gd name="T104" fmla="*/ 124 w 139"/>
              <a:gd name="T105" fmla="*/ 111 h 113"/>
              <a:gd name="T106" fmla="*/ 127 w 139"/>
              <a:gd name="T107" fmla="*/ 113 h 113"/>
              <a:gd name="T108" fmla="*/ 130 w 139"/>
              <a:gd name="T109" fmla="*/ 113 h 113"/>
              <a:gd name="T110" fmla="*/ 139 w 139"/>
              <a:gd name="T11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13">
                <a:moveTo>
                  <a:pt x="138" y="109"/>
                </a:moveTo>
                <a:lnTo>
                  <a:pt x="138" y="109"/>
                </a:lnTo>
                <a:lnTo>
                  <a:pt x="133" y="106"/>
                </a:lnTo>
                <a:lnTo>
                  <a:pt x="125" y="101"/>
                </a:lnTo>
                <a:lnTo>
                  <a:pt x="125" y="101"/>
                </a:lnTo>
                <a:lnTo>
                  <a:pt x="117" y="93"/>
                </a:lnTo>
                <a:lnTo>
                  <a:pt x="109" y="88"/>
                </a:lnTo>
                <a:lnTo>
                  <a:pt x="109" y="88"/>
                </a:lnTo>
                <a:lnTo>
                  <a:pt x="107" y="87"/>
                </a:lnTo>
                <a:lnTo>
                  <a:pt x="105" y="85"/>
                </a:lnTo>
                <a:lnTo>
                  <a:pt x="100" y="76"/>
                </a:lnTo>
                <a:lnTo>
                  <a:pt x="100" y="76"/>
                </a:lnTo>
                <a:lnTo>
                  <a:pt x="90" y="65"/>
                </a:lnTo>
                <a:lnTo>
                  <a:pt x="86" y="59"/>
                </a:lnTo>
                <a:lnTo>
                  <a:pt x="85" y="58"/>
                </a:lnTo>
                <a:lnTo>
                  <a:pt x="86" y="58"/>
                </a:lnTo>
                <a:lnTo>
                  <a:pt x="86" y="58"/>
                </a:lnTo>
                <a:lnTo>
                  <a:pt x="95" y="58"/>
                </a:lnTo>
                <a:lnTo>
                  <a:pt x="98" y="58"/>
                </a:lnTo>
                <a:lnTo>
                  <a:pt x="100" y="56"/>
                </a:lnTo>
                <a:lnTo>
                  <a:pt x="100" y="56"/>
                </a:lnTo>
                <a:lnTo>
                  <a:pt x="100" y="56"/>
                </a:lnTo>
                <a:lnTo>
                  <a:pt x="95" y="50"/>
                </a:lnTo>
                <a:lnTo>
                  <a:pt x="91" y="47"/>
                </a:lnTo>
                <a:lnTo>
                  <a:pt x="86" y="44"/>
                </a:lnTo>
                <a:lnTo>
                  <a:pt x="86" y="44"/>
                </a:lnTo>
                <a:lnTo>
                  <a:pt x="76" y="43"/>
                </a:lnTo>
                <a:lnTo>
                  <a:pt x="71" y="40"/>
                </a:lnTo>
                <a:lnTo>
                  <a:pt x="70" y="40"/>
                </a:lnTo>
                <a:lnTo>
                  <a:pt x="69" y="39"/>
                </a:lnTo>
                <a:lnTo>
                  <a:pt x="69" y="39"/>
                </a:lnTo>
                <a:lnTo>
                  <a:pt x="69" y="34"/>
                </a:lnTo>
                <a:lnTo>
                  <a:pt x="68" y="33"/>
                </a:lnTo>
                <a:lnTo>
                  <a:pt x="65" y="31"/>
                </a:lnTo>
                <a:lnTo>
                  <a:pt x="65" y="31"/>
                </a:lnTo>
                <a:lnTo>
                  <a:pt x="57" y="24"/>
                </a:lnTo>
                <a:lnTo>
                  <a:pt x="53" y="19"/>
                </a:lnTo>
                <a:lnTo>
                  <a:pt x="53" y="19"/>
                </a:lnTo>
                <a:lnTo>
                  <a:pt x="52" y="17"/>
                </a:lnTo>
                <a:lnTo>
                  <a:pt x="45" y="16"/>
                </a:lnTo>
                <a:lnTo>
                  <a:pt x="45" y="16"/>
                </a:lnTo>
                <a:lnTo>
                  <a:pt x="41" y="14"/>
                </a:lnTo>
                <a:lnTo>
                  <a:pt x="37" y="12"/>
                </a:lnTo>
                <a:lnTo>
                  <a:pt x="29" y="8"/>
                </a:lnTo>
                <a:lnTo>
                  <a:pt x="29" y="8"/>
                </a:lnTo>
                <a:lnTo>
                  <a:pt x="17" y="6"/>
                </a:lnTo>
                <a:lnTo>
                  <a:pt x="11" y="5"/>
                </a:lnTo>
                <a:lnTo>
                  <a:pt x="6" y="2"/>
                </a:lnTo>
                <a:lnTo>
                  <a:pt x="6" y="2"/>
                </a:lnTo>
                <a:lnTo>
                  <a:pt x="1" y="0"/>
                </a:lnTo>
                <a:lnTo>
                  <a:pt x="1" y="48"/>
                </a:lnTo>
                <a:lnTo>
                  <a:pt x="0" y="58"/>
                </a:lnTo>
                <a:lnTo>
                  <a:pt x="2" y="67"/>
                </a:lnTo>
                <a:lnTo>
                  <a:pt x="2" y="90"/>
                </a:lnTo>
                <a:lnTo>
                  <a:pt x="2" y="90"/>
                </a:lnTo>
                <a:lnTo>
                  <a:pt x="6" y="93"/>
                </a:lnTo>
                <a:lnTo>
                  <a:pt x="9" y="93"/>
                </a:lnTo>
                <a:lnTo>
                  <a:pt x="9" y="93"/>
                </a:lnTo>
                <a:lnTo>
                  <a:pt x="17" y="92"/>
                </a:lnTo>
                <a:lnTo>
                  <a:pt x="26" y="92"/>
                </a:lnTo>
                <a:lnTo>
                  <a:pt x="26" y="92"/>
                </a:lnTo>
                <a:lnTo>
                  <a:pt x="33" y="91"/>
                </a:lnTo>
                <a:lnTo>
                  <a:pt x="36" y="90"/>
                </a:lnTo>
                <a:lnTo>
                  <a:pt x="36" y="88"/>
                </a:lnTo>
                <a:lnTo>
                  <a:pt x="34" y="87"/>
                </a:lnTo>
                <a:lnTo>
                  <a:pt x="34" y="87"/>
                </a:lnTo>
                <a:lnTo>
                  <a:pt x="31" y="82"/>
                </a:lnTo>
                <a:lnTo>
                  <a:pt x="29" y="80"/>
                </a:lnTo>
                <a:lnTo>
                  <a:pt x="31" y="79"/>
                </a:lnTo>
                <a:lnTo>
                  <a:pt x="31" y="79"/>
                </a:lnTo>
                <a:lnTo>
                  <a:pt x="37" y="77"/>
                </a:lnTo>
                <a:lnTo>
                  <a:pt x="39" y="77"/>
                </a:lnTo>
                <a:lnTo>
                  <a:pt x="41" y="77"/>
                </a:lnTo>
                <a:lnTo>
                  <a:pt x="41" y="77"/>
                </a:lnTo>
                <a:lnTo>
                  <a:pt x="41" y="76"/>
                </a:lnTo>
                <a:lnTo>
                  <a:pt x="42" y="75"/>
                </a:lnTo>
                <a:lnTo>
                  <a:pt x="45" y="72"/>
                </a:lnTo>
                <a:lnTo>
                  <a:pt x="45" y="72"/>
                </a:lnTo>
                <a:lnTo>
                  <a:pt x="48" y="72"/>
                </a:lnTo>
                <a:lnTo>
                  <a:pt x="52" y="74"/>
                </a:lnTo>
                <a:lnTo>
                  <a:pt x="54" y="74"/>
                </a:lnTo>
                <a:lnTo>
                  <a:pt x="57" y="74"/>
                </a:lnTo>
                <a:lnTo>
                  <a:pt x="57" y="74"/>
                </a:lnTo>
                <a:lnTo>
                  <a:pt x="57" y="74"/>
                </a:lnTo>
                <a:lnTo>
                  <a:pt x="57" y="72"/>
                </a:lnTo>
                <a:lnTo>
                  <a:pt x="58" y="72"/>
                </a:lnTo>
                <a:lnTo>
                  <a:pt x="61" y="72"/>
                </a:lnTo>
                <a:lnTo>
                  <a:pt x="61" y="72"/>
                </a:lnTo>
                <a:lnTo>
                  <a:pt x="69" y="75"/>
                </a:lnTo>
                <a:lnTo>
                  <a:pt x="73" y="75"/>
                </a:lnTo>
                <a:lnTo>
                  <a:pt x="73" y="75"/>
                </a:lnTo>
                <a:lnTo>
                  <a:pt x="74" y="77"/>
                </a:lnTo>
                <a:lnTo>
                  <a:pt x="76" y="81"/>
                </a:lnTo>
                <a:lnTo>
                  <a:pt x="79" y="85"/>
                </a:lnTo>
                <a:lnTo>
                  <a:pt x="79" y="85"/>
                </a:lnTo>
                <a:lnTo>
                  <a:pt x="82" y="91"/>
                </a:lnTo>
                <a:lnTo>
                  <a:pt x="89" y="98"/>
                </a:lnTo>
                <a:lnTo>
                  <a:pt x="89" y="98"/>
                </a:lnTo>
                <a:lnTo>
                  <a:pt x="95" y="102"/>
                </a:lnTo>
                <a:lnTo>
                  <a:pt x="102" y="103"/>
                </a:lnTo>
                <a:lnTo>
                  <a:pt x="102" y="103"/>
                </a:lnTo>
                <a:lnTo>
                  <a:pt x="107" y="103"/>
                </a:lnTo>
                <a:lnTo>
                  <a:pt x="113" y="106"/>
                </a:lnTo>
                <a:lnTo>
                  <a:pt x="122" y="109"/>
                </a:lnTo>
                <a:lnTo>
                  <a:pt x="122" y="109"/>
                </a:lnTo>
                <a:lnTo>
                  <a:pt x="124" y="111"/>
                </a:lnTo>
                <a:lnTo>
                  <a:pt x="125" y="112"/>
                </a:lnTo>
                <a:lnTo>
                  <a:pt x="127" y="113"/>
                </a:lnTo>
                <a:lnTo>
                  <a:pt x="130" y="113"/>
                </a:lnTo>
                <a:lnTo>
                  <a:pt x="130" y="113"/>
                </a:lnTo>
                <a:lnTo>
                  <a:pt x="137" y="113"/>
                </a:lnTo>
                <a:lnTo>
                  <a:pt x="139" y="112"/>
                </a:lnTo>
                <a:lnTo>
                  <a:pt x="138" y="109"/>
                </a:lnTo>
                <a:close/>
              </a:path>
            </a:pathLst>
          </a:custGeom>
          <a:solidFill>
            <a:srgbClr val="B4B4B4"/>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4" name="Freeform 591"/>
          <p:cNvSpPr>
            <a:spLocks noChangeAspect="1"/>
          </p:cNvSpPr>
          <p:nvPr/>
        </p:nvSpPr>
        <p:spPr bwMode="gray">
          <a:xfrm>
            <a:off x="1232120" y="4429569"/>
            <a:ext cx="67466" cy="38584"/>
          </a:xfrm>
          <a:custGeom>
            <a:avLst/>
            <a:gdLst>
              <a:gd name="T0" fmla="*/ 18 w 39"/>
              <a:gd name="T1" fmla="*/ 22 h 22"/>
              <a:gd name="T2" fmla="*/ 18 w 39"/>
              <a:gd name="T3" fmla="*/ 22 h 22"/>
              <a:gd name="T4" fmla="*/ 17 w 39"/>
              <a:gd name="T5" fmla="*/ 21 h 22"/>
              <a:gd name="T6" fmla="*/ 17 w 39"/>
              <a:gd name="T7" fmla="*/ 21 h 22"/>
              <a:gd name="T8" fmla="*/ 16 w 39"/>
              <a:gd name="T9" fmla="*/ 19 h 22"/>
              <a:gd name="T10" fmla="*/ 16 w 39"/>
              <a:gd name="T11" fmla="*/ 19 h 22"/>
              <a:gd name="T12" fmla="*/ 15 w 39"/>
              <a:gd name="T13" fmla="*/ 18 h 22"/>
              <a:gd name="T14" fmla="*/ 15 w 39"/>
              <a:gd name="T15" fmla="*/ 18 h 22"/>
              <a:gd name="T16" fmla="*/ 13 w 39"/>
              <a:gd name="T17" fmla="*/ 15 h 22"/>
              <a:gd name="T18" fmla="*/ 13 w 39"/>
              <a:gd name="T19" fmla="*/ 15 h 22"/>
              <a:gd name="T20" fmla="*/ 12 w 39"/>
              <a:gd name="T21" fmla="*/ 12 h 22"/>
              <a:gd name="T22" fmla="*/ 9 w 39"/>
              <a:gd name="T23" fmla="*/ 10 h 22"/>
              <a:gd name="T24" fmla="*/ 9 w 39"/>
              <a:gd name="T25" fmla="*/ 10 h 22"/>
              <a:gd name="T26" fmla="*/ 0 w 39"/>
              <a:gd name="T27" fmla="*/ 5 h 22"/>
              <a:gd name="T28" fmla="*/ 0 w 39"/>
              <a:gd name="T29" fmla="*/ 5 h 22"/>
              <a:gd name="T30" fmla="*/ 34 w 39"/>
              <a:gd name="T31" fmla="*/ 0 h 22"/>
              <a:gd name="T32" fmla="*/ 36 w 39"/>
              <a:gd name="T33" fmla="*/ 0 h 22"/>
              <a:gd name="T34" fmla="*/ 36 w 39"/>
              <a:gd name="T35" fmla="*/ 0 h 22"/>
              <a:gd name="T36" fmla="*/ 38 w 39"/>
              <a:gd name="T37" fmla="*/ 0 h 22"/>
              <a:gd name="T38" fmla="*/ 38 w 39"/>
              <a:gd name="T39" fmla="*/ 0 h 22"/>
              <a:gd name="T40" fmla="*/ 39 w 39"/>
              <a:gd name="T41" fmla="*/ 6 h 22"/>
              <a:gd name="T42" fmla="*/ 39 w 39"/>
              <a:gd name="T43" fmla="*/ 6 h 22"/>
              <a:gd name="T44" fmla="*/ 39 w 39"/>
              <a:gd name="T45" fmla="*/ 8 h 22"/>
              <a:gd name="T46" fmla="*/ 38 w 39"/>
              <a:gd name="T47" fmla="*/ 10 h 22"/>
              <a:gd name="T48" fmla="*/ 38 w 39"/>
              <a:gd name="T49" fmla="*/ 10 h 22"/>
              <a:gd name="T50" fmla="*/ 31 w 39"/>
              <a:gd name="T51" fmla="*/ 15 h 22"/>
              <a:gd name="T52" fmla="*/ 18 w 39"/>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2">
                <a:moveTo>
                  <a:pt x="18" y="22"/>
                </a:moveTo>
                <a:lnTo>
                  <a:pt x="18" y="22"/>
                </a:lnTo>
                <a:lnTo>
                  <a:pt x="17" y="21"/>
                </a:lnTo>
                <a:lnTo>
                  <a:pt x="17" y="21"/>
                </a:lnTo>
                <a:lnTo>
                  <a:pt x="16" y="19"/>
                </a:lnTo>
                <a:lnTo>
                  <a:pt x="16" y="19"/>
                </a:lnTo>
                <a:lnTo>
                  <a:pt x="15" y="18"/>
                </a:lnTo>
                <a:lnTo>
                  <a:pt x="15" y="18"/>
                </a:lnTo>
                <a:lnTo>
                  <a:pt x="13" y="15"/>
                </a:lnTo>
                <a:lnTo>
                  <a:pt x="13" y="15"/>
                </a:lnTo>
                <a:lnTo>
                  <a:pt x="12" y="12"/>
                </a:lnTo>
                <a:lnTo>
                  <a:pt x="9" y="10"/>
                </a:lnTo>
                <a:lnTo>
                  <a:pt x="9" y="10"/>
                </a:lnTo>
                <a:lnTo>
                  <a:pt x="0" y="5"/>
                </a:lnTo>
                <a:lnTo>
                  <a:pt x="0" y="5"/>
                </a:lnTo>
                <a:lnTo>
                  <a:pt x="34" y="0"/>
                </a:lnTo>
                <a:lnTo>
                  <a:pt x="36" y="0"/>
                </a:lnTo>
                <a:lnTo>
                  <a:pt x="36" y="0"/>
                </a:lnTo>
                <a:lnTo>
                  <a:pt x="38" y="0"/>
                </a:lnTo>
                <a:lnTo>
                  <a:pt x="38" y="0"/>
                </a:lnTo>
                <a:lnTo>
                  <a:pt x="39" y="6"/>
                </a:lnTo>
                <a:lnTo>
                  <a:pt x="39" y="6"/>
                </a:lnTo>
                <a:lnTo>
                  <a:pt x="39" y="8"/>
                </a:lnTo>
                <a:lnTo>
                  <a:pt x="38" y="10"/>
                </a:lnTo>
                <a:lnTo>
                  <a:pt x="38" y="10"/>
                </a:lnTo>
                <a:lnTo>
                  <a:pt x="31" y="15"/>
                </a:lnTo>
                <a:lnTo>
                  <a:pt x="18" y="22"/>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7" name="フリーフォーム 396"/>
          <p:cNvSpPr/>
          <p:nvPr/>
        </p:nvSpPr>
        <p:spPr bwMode="gray">
          <a:xfrm>
            <a:off x="1075544" y="4336706"/>
            <a:ext cx="7542" cy="7685"/>
          </a:xfrm>
          <a:custGeom>
            <a:avLst/>
            <a:gdLst>
              <a:gd name="connsiteX0" fmla="*/ 74 w 253876"/>
              <a:gd name="connsiteY0" fmla="*/ 181302 h 258667"/>
              <a:gd name="connsiteX1" fmla="*/ 54395 w 253876"/>
              <a:gd name="connsiteY1" fmla="*/ 108874 h 258667"/>
              <a:gd name="connsiteX2" fmla="*/ 40815 w 253876"/>
              <a:gd name="connsiteY2" fmla="*/ 86241 h 258667"/>
              <a:gd name="connsiteX3" fmla="*/ 31761 w 253876"/>
              <a:gd name="connsiteY3" fmla="*/ 68134 h 258667"/>
              <a:gd name="connsiteX4" fmla="*/ 36288 w 253876"/>
              <a:gd name="connsiteY4" fmla="*/ 233 h 258667"/>
              <a:gd name="connsiteX5" fmla="*/ 86082 w 253876"/>
              <a:gd name="connsiteY5" fmla="*/ 45500 h 258667"/>
              <a:gd name="connsiteX6" fmla="*/ 131349 w 253876"/>
              <a:gd name="connsiteY6" fmla="*/ 36447 h 258667"/>
              <a:gd name="connsiteX7" fmla="*/ 158510 w 253876"/>
              <a:gd name="connsiteY7" fmla="*/ 4760 h 258667"/>
              <a:gd name="connsiteX8" fmla="*/ 190197 w 253876"/>
              <a:gd name="connsiteY8" fmla="*/ 36447 h 258667"/>
              <a:gd name="connsiteX9" fmla="*/ 217357 w 253876"/>
              <a:gd name="connsiteY9" fmla="*/ 36447 h 258667"/>
              <a:gd name="connsiteX10" fmla="*/ 226411 w 253876"/>
              <a:gd name="connsiteY10" fmla="*/ 77187 h 258667"/>
              <a:gd name="connsiteX11" fmla="*/ 253571 w 253876"/>
              <a:gd name="connsiteY11" fmla="*/ 113401 h 258667"/>
              <a:gd name="connsiteX12" fmla="*/ 235464 w 253876"/>
              <a:gd name="connsiteY12" fmla="*/ 167722 h 258667"/>
              <a:gd name="connsiteX13" fmla="*/ 158510 w 253876"/>
              <a:gd name="connsiteY13" fmla="*/ 212989 h 258667"/>
              <a:gd name="connsiteX14" fmla="*/ 144929 w 253876"/>
              <a:gd name="connsiteY14" fmla="*/ 258257 h 258667"/>
              <a:gd name="connsiteX15" fmla="*/ 108716 w 253876"/>
              <a:gd name="connsiteY15" fmla="*/ 235623 h 258667"/>
              <a:gd name="connsiteX16" fmla="*/ 67975 w 253876"/>
              <a:gd name="connsiteY16" fmla="*/ 240150 h 258667"/>
              <a:gd name="connsiteX17" fmla="*/ 74 w 253876"/>
              <a:gd name="connsiteY17" fmla="*/ 181302 h 2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876" h="258667">
                <a:moveTo>
                  <a:pt x="74" y="181302"/>
                </a:moveTo>
                <a:cubicBezTo>
                  <a:pt x="-2189" y="159423"/>
                  <a:pt x="47605" y="124717"/>
                  <a:pt x="54395" y="108874"/>
                </a:cubicBezTo>
                <a:cubicBezTo>
                  <a:pt x="61185" y="93030"/>
                  <a:pt x="44587" y="93031"/>
                  <a:pt x="40815" y="86241"/>
                </a:cubicBezTo>
                <a:cubicBezTo>
                  <a:pt x="37043" y="79451"/>
                  <a:pt x="32515" y="82469"/>
                  <a:pt x="31761" y="68134"/>
                </a:cubicBezTo>
                <a:cubicBezTo>
                  <a:pt x="31007" y="53799"/>
                  <a:pt x="27235" y="4005"/>
                  <a:pt x="36288" y="233"/>
                </a:cubicBezTo>
                <a:cubicBezTo>
                  <a:pt x="45341" y="-3539"/>
                  <a:pt x="70239" y="39464"/>
                  <a:pt x="86082" y="45500"/>
                </a:cubicBezTo>
                <a:cubicBezTo>
                  <a:pt x="101926" y="51536"/>
                  <a:pt x="119278" y="43237"/>
                  <a:pt x="131349" y="36447"/>
                </a:cubicBezTo>
                <a:cubicBezTo>
                  <a:pt x="143420" y="29657"/>
                  <a:pt x="148702" y="4760"/>
                  <a:pt x="158510" y="4760"/>
                </a:cubicBezTo>
                <a:cubicBezTo>
                  <a:pt x="168318" y="4760"/>
                  <a:pt x="180389" y="31166"/>
                  <a:pt x="190197" y="36447"/>
                </a:cubicBezTo>
                <a:cubicBezTo>
                  <a:pt x="200005" y="41728"/>
                  <a:pt x="211321" y="29657"/>
                  <a:pt x="217357" y="36447"/>
                </a:cubicBezTo>
                <a:cubicBezTo>
                  <a:pt x="223393" y="43237"/>
                  <a:pt x="220375" y="64361"/>
                  <a:pt x="226411" y="77187"/>
                </a:cubicBezTo>
                <a:cubicBezTo>
                  <a:pt x="232447" y="90013"/>
                  <a:pt x="252062" y="98312"/>
                  <a:pt x="253571" y="113401"/>
                </a:cubicBezTo>
                <a:cubicBezTo>
                  <a:pt x="255080" y="128490"/>
                  <a:pt x="251307" y="151124"/>
                  <a:pt x="235464" y="167722"/>
                </a:cubicBezTo>
                <a:cubicBezTo>
                  <a:pt x="219621" y="184320"/>
                  <a:pt x="173599" y="197900"/>
                  <a:pt x="158510" y="212989"/>
                </a:cubicBezTo>
                <a:cubicBezTo>
                  <a:pt x="143421" y="228078"/>
                  <a:pt x="153228" y="254485"/>
                  <a:pt x="144929" y="258257"/>
                </a:cubicBezTo>
                <a:cubicBezTo>
                  <a:pt x="136630" y="262029"/>
                  <a:pt x="121542" y="238641"/>
                  <a:pt x="108716" y="235623"/>
                </a:cubicBezTo>
                <a:cubicBezTo>
                  <a:pt x="95890" y="232605"/>
                  <a:pt x="85328" y="247695"/>
                  <a:pt x="67975" y="240150"/>
                </a:cubicBezTo>
                <a:cubicBezTo>
                  <a:pt x="50622" y="232605"/>
                  <a:pt x="2337" y="203181"/>
                  <a:pt x="74" y="181302"/>
                </a:cubicBezTo>
                <a:close/>
              </a:path>
            </a:pathLst>
          </a:custGeom>
          <a:solidFill>
            <a:srgbClr val="B4B4B4"/>
          </a:solidFill>
          <a:ln w="3175">
            <a:solidFill>
              <a:schemeClr val="bg1"/>
            </a:solidFill>
            <a:round/>
            <a:headEnd/>
            <a:tailEnd/>
          </a:ln>
          <a:extLst/>
        </p:spPr>
        <p:txBody>
          <a:bodyPr vert="horz" wrap="square" lIns="91440" tIns="45720" rIns="91440" bIns="45720" numCol="1" rtlCol="0" anchor="t" anchorCtr="0" compatLnSpc="1">
            <a:prstTxWarp prst="textNoShape">
              <a:avLst/>
            </a:prstTxWarp>
          </a:bodyPr>
          <a:lstStyle/>
          <a:p>
            <a:pPr algn="ctr"/>
            <a:endParaRPr kumimoji="1" lang="ja-JP" altLang="en-US" dirty="0">
              <a:solidFill>
                <a:prstClr val="black"/>
              </a:solidFill>
            </a:endParaRPr>
          </a:p>
        </p:txBody>
      </p:sp>
      <p:sp>
        <p:nvSpPr>
          <p:cNvPr id="398" name="フリーフォーム 397"/>
          <p:cNvSpPr/>
          <p:nvPr/>
        </p:nvSpPr>
        <p:spPr bwMode="gray">
          <a:xfrm>
            <a:off x="1054022" y="4360455"/>
            <a:ext cx="9195" cy="12332"/>
          </a:xfrm>
          <a:custGeom>
            <a:avLst/>
            <a:gdLst>
              <a:gd name="connsiteX0" fmla="*/ 57739 w 309507"/>
              <a:gd name="connsiteY0" fmla="*/ 295705 h 415103"/>
              <a:gd name="connsiteX1" fmla="*/ 14877 w 309507"/>
              <a:gd name="connsiteY1" fmla="*/ 262367 h 415103"/>
              <a:gd name="connsiteX2" fmla="*/ 22020 w 309507"/>
              <a:gd name="connsiteY2" fmla="*/ 231411 h 415103"/>
              <a:gd name="connsiteX3" fmla="*/ 10114 w 309507"/>
              <a:gd name="connsiteY3" fmla="*/ 219505 h 415103"/>
              <a:gd name="connsiteX4" fmla="*/ 22020 w 309507"/>
              <a:gd name="connsiteY4" fmla="*/ 195692 h 415103"/>
              <a:gd name="connsiteX5" fmla="*/ 26783 w 309507"/>
              <a:gd name="connsiteY5" fmla="*/ 190930 h 415103"/>
              <a:gd name="connsiteX6" fmla="*/ 24402 w 309507"/>
              <a:gd name="connsiteY6" fmla="*/ 157592 h 415103"/>
              <a:gd name="connsiteX7" fmla="*/ 589 w 309507"/>
              <a:gd name="connsiteY7" fmla="*/ 143305 h 415103"/>
              <a:gd name="connsiteX8" fmla="*/ 10114 w 309507"/>
              <a:gd name="connsiteY8" fmla="*/ 114730 h 415103"/>
              <a:gd name="connsiteX9" fmla="*/ 41070 w 309507"/>
              <a:gd name="connsiteY9" fmla="*/ 107586 h 415103"/>
              <a:gd name="connsiteX10" fmla="*/ 50595 w 309507"/>
              <a:gd name="connsiteY10" fmla="*/ 90917 h 415103"/>
              <a:gd name="connsiteX11" fmla="*/ 26783 w 309507"/>
              <a:gd name="connsiteY11" fmla="*/ 81392 h 415103"/>
              <a:gd name="connsiteX12" fmla="*/ 26783 w 309507"/>
              <a:gd name="connsiteY12" fmla="*/ 57580 h 415103"/>
              <a:gd name="connsiteX13" fmla="*/ 14877 w 309507"/>
              <a:gd name="connsiteY13" fmla="*/ 38530 h 415103"/>
              <a:gd name="connsiteX14" fmla="*/ 29164 w 309507"/>
              <a:gd name="connsiteY14" fmla="*/ 9955 h 415103"/>
              <a:gd name="connsiteX15" fmla="*/ 72027 w 309507"/>
              <a:gd name="connsiteY15" fmla="*/ 430 h 415103"/>
              <a:gd name="connsiteX16" fmla="*/ 100602 w 309507"/>
              <a:gd name="connsiteY16" fmla="*/ 21861 h 415103"/>
              <a:gd name="connsiteX17" fmla="*/ 91077 w 309507"/>
              <a:gd name="connsiteY17" fmla="*/ 62342 h 415103"/>
              <a:gd name="connsiteX18" fmla="*/ 136320 w 309507"/>
              <a:gd name="connsiteY18" fmla="*/ 98061 h 415103"/>
              <a:gd name="connsiteX19" fmla="*/ 207758 w 309507"/>
              <a:gd name="connsiteY19" fmla="*/ 152830 h 415103"/>
              <a:gd name="connsiteX20" fmla="*/ 260145 w 309507"/>
              <a:gd name="connsiteY20" fmla="*/ 200455 h 415103"/>
              <a:gd name="connsiteX21" fmla="*/ 257764 w 309507"/>
              <a:gd name="connsiteY21" fmla="*/ 233792 h 415103"/>
              <a:gd name="connsiteX22" fmla="*/ 305389 w 309507"/>
              <a:gd name="connsiteY22" fmla="*/ 245699 h 415103"/>
              <a:gd name="connsiteX23" fmla="*/ 305389 w 309507"/>
              <a:gd name="connsiteY23" fmla="*/ 329042 h 415103"/>
              <a:gd name="connsiteX24" fmla="*/ 291102 w 309507"/>
              <a:gd name="connsiteY24" fmla="*/ 343330 h 415103"/>
              <a:gd name="connsiteX25" fmla="*/ 283958 w 309507"/>
              <a:gd name="connsiteY25" fmla="*/ 374286 h 415103"/>
              <a:gd name="connsiteX26" fmla="*/ 260145 w 309507"/>
              <a:gd name="connsiteY26" fmla="*/ 414767 h 415103"/>
              <a:gd name="connsiteX27" fmla="*/ 186327 w 309507"/>
              <a:gd name="connsiteY27" fmla="*/ 393336 h 415103"/>
              <a:gd name="connsiteX28" fmla="*/ 157752 w 309507"/>
              <a:gd name="connsiteY28" fmla="*/ 388574 h 415103"/>
              <a:gd name="connsiteX29" fmla="*/ 88695 w 309507"/>
              <a:gd name="connsiteY29" fmla="*/ 362380 h 415103"/>
              <a:gd name="connsiteX30" fmla="*/ 57739 w 309507"/>
              <a:gd name="connsiteY30" fmla="*/ 295705 h 41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9507" h="415103">
                <a:moveTo>
                  <a:pt x="57739" y="295705"/>
                </a:moveTo>
                <a:cubicBezTo>
                  <a:pt x="45436" y="279036"/>
                  <a:pt x="20830" y="273083"/>
                  <a:pt x="14877" y="262367"/>
                </a:cubicBezTo>
                <a:cubicBezTo>
                  <a:pt x="8924" y="251651"/>
                  <a:pt x="22814" y="238555"/>
                  <a:pt x="22020" y="231411"/>
                </a:cubicBezTo>
                <a:cubicBezTo>
                  <a:pt x="21226" y="224267"/>
                  <a:pt x="10114" y="225458"/>
                  <a:pt x="10114" y="219505"/>
                </a:cubicBezTo>
                <a:cubicBezTo>
                  <a:pt x="10114" y="213552"/>
                  <a:pt x="19242" y="200454"/>
                  <a:pt x="22020" y="195692"/>
                </a:cubicBezTo>
                <a:cubicBezTo>
                  <a:pt x="24798" y="190929"/>
                  <a:pt x="26386" y="197280"/>
                  <a:pt x="26783" y="190930"/>
                </a:cubicBezTo>
                <a:cubicBezTo>
                  <a:pt x="27180" y="184580"/>
                  <a:pt x="28768" y="165529"/>
                  <a:pt x="24402" y="157592"/>
                </a:cubicBezTo>
                <a:cubicBezTo>
                  <a:pt x="20036" y="149655"/>
                  <a:pt x="2970" y="150449"/>
                  <a:pt x="589" y="143305"/>
                </a:cubicBezTo>
                <a:cubicBezTo>
                  <a:pt x="-1792" y="136161"/>
                  <a:pt x="3367" y="120683"/>
                  <a:pt x="10114" y="114730"/>
                </a:cubicBezTo>
                <a:cubicBezTo>
                  <a:pt x="16861" y="108777"/>
                  <a:pt x="34323" y="111555"/>
                  <a:pt x="41070" y="107586"/>
                </a:cubicBezTo>
                <a:cubicBezTo>
                  <a:pt x="47817" y="103617"/>
                  <a:pt x="52976" y="95283"/>
                  <a:pt x="50595" y="90917"/>
                </a:cubicBezTo>
                <a:cubicBezTo>
                  <a:pt x="48214" y="86551"/>
                  <a:pt x="30752" y="86948"/>
                  <a:pt x="26783" y="81392"/>
                </a:cubicBezTo>
                <a:cubicBezTo>
                  <a:pt x="22814" y="75836"/>
                  <a:pt x="28767" y="64724"/>
                  <a:pt x="26783" y="57580"/>
                </a:cubicBezTo>
                <a:cubicBezTo>
                  <a:pt x="24799" y="50436"/>
                  <a:pt x="14480" y="46467"/>
                  <a:pt x="14877" y="38530"/>
                </a:cubicBezTo>
                <a:cubicBezTo>
                  <a:pt x="15274" y="30593"/>
                  <a:pt x="19639" y="16305"/>
                  <a:pt x="29164" y="9955"/>
                </a:cubicBezTo>
                <a:cubicBezTo>
                  <a:pt x="38689" y="3605"/>
                  <a:pt x="60121" y="-1554"/>
                  <a:pt x="72027" y="430"/>
                </a:cubicBezTo>
                <a:cubicBezTo>
                  <a:pt x="83933" y="2414"/>
                  <a:pt x="97427" y="11542"/>
                  <a:pt x="100602" y="21861"/>
                </a:cubicBezTo>
                <a:cubicBezTo>
                  <a:pt x="103777" y="32180"/>
                  <a:pt x="85124" y="49642"/>
                  <a:pt x="91077" y="62342"/>
                </a:cubicBezTo>
                <a:cubicBezTo>
                  <a:pt x="97030" y="75042"/>
                  <a:pt x="136320" y="98061"/>
                  <a:pt x="136320" y="98061"/>
                </a:cubicBezTo>
                <a:cubicBezTo>
                  <a:pt x="155767" y="113142"/>
                  <a:pt x="187121" y="135764"/>
                  <a:pt x="207758" y="152830"/>
                </a:cubicBezTo>
                <a:cubicBezTo>
                  <a:pt x="228396" y="169896"/>
                  <a:pt x="251811" y="186961"/>
                  <a:pt x="260145" y="200455"/>
                </a:cubicBezTo>
                <a:cubicBezTo>
                  <a:pt x="268479" y="213949"/>
                  <a:pt x="250223" y="226251"/>
                  <a:pt x="257764" y="233792"/>
                </a:cubicBezTo>
                <a:cubicBezTo>
                  <a:pt x="265305" y="241333"/>
                  <a:pt x="297452" y="229824"/>
                  <a:pt x="305389" y="245699"/>
                </a:cubicBezTo>
                <a:cubicBezTo>
                  <a:pt x="313326" y="261574"/>
                  <a:pt x="307770" y="312770"/>
                  <a:pt x="305389" y="329042"/>
                </a:cubicBezTo>
                <a:cubicBezTo>
                  <a:pt x="303008" y="345314"/>
                  <a:pt x="294674" y="335789"/>
                  <a:pt x="291102" y="343330"/>
                </a:cubicBezTo>
                <a:cubicBezTo>
                  <a:pt x="287530" y="350871"/>
                  <a:pt x="289118" y="362380"/>
                  <a:pt x="283958" y="374286"/>
                </a:cubicBezTo>
                <a:cubicBezTo>
                  <a:pt x="278799" y="386192"/>
                  <a:pt x="276417" y="411592"/>
                  <a:pt x="260145" y="414767"/>
                </a:cubicBezTo>
                <a:cubicBezTo>
                  <a:pt x="243873" y="417942"/>
                  <a:pt x="203393" y="397702"/>
                  <a:pt x="186327" y="393336"/>
                </a:cubicBezTo>
                <a:cubicBezTo>
                  <a:pt x="169262" y="388971"/>
                  <a:pt x="174024" y="393733"/>
                  <a:pt x="157752" y="388574"/>
                </a:cubicBezTo>
                <a:cubicBezTo>
                  <a:pt x="141480" y="383415"/>
                  <a:pt x="104967" y="371508"/>
                  <a:pt x="88695" y="362380"/>
                </a:cubicBezTo>
                <a:cubicBezTo>
                  <a:pt x="72423" y="353252"/>
                  <a:pt x="70042" y="312374"/>
                  <a:pt x="57739" y="295705"/>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426" name="フリーフォーム 425"/>
          <p:cNvSpPr/>
          <p:nvPr/>
        </p:nvSpPr>
        <p:spPr bwMode="gray">
          <a:xfrm>
            <a:off x="1068331" y="4360676"/>
            <a:ext cx="4324" cy="6090"/>
          </a:xfrm>
          <a:custGeom>
            <a:avLst/>
            <a:gdLst>
              <a:gd name="connsiteX0" fmla="*/ 21401 w 145556"/>
              <a:gd name="connsiteY0" fmla="*/ 100131 h 204989"/>
              <a:gd name="connsiteX1" fmla="*/ 4732 w 145556"/>
              <a:gd name="connsiteY1" fmla="*/ 50125 h 204989"/>
              <a:gd name="connsiteX2" fmla="*/ 35688 w 145556"/>
              <a:gd name="connsiteY2" fmla="*/ 28694 h 204989"/>
              <a:gd name="connsiteX3" fmla="*/ 49976 w 145556"/>
              <a:gd name="connsiteY3" fmla="*/ 119 h 204989"/>
              <a:gd name="connsiteX4" fmla="*/ 76170 w 145556"/>
              <a:gd name="connsiteY4" fmla="*/ 19169 h 204989"/>
              <a:gd name="connsiteX5" fmla="*/ 95220 w 145556"/>
              <a:gd name="connsiteY5" fmla="*/ 35837 h 204989"/>
              <a:gd name="connsiteX6" fmla="*/ 121413 w 145556"/>
              <a:gd name="connsiteY6" fmla="*/ 35837 h 204989"/>
              <a:gd name="connsiteX7" fmla="*/ 123795 w 145556"/>
              <a:gd name="connsiteY7" fmla="*/ 85844 h 204989"/>
              <a:gd name="connsiteX8" fmla="*/ 145226 w 145556"/>
              <a:gd name="connsiteY8" fmla="*/ 142994 h 204989"/>
              <a:gd name="connsiteX9" fmla="*/ 104745 w 145556"/>
              <a:gd name="connsiteY9" fmla="*/ 195381 h 204989"/>
              <a:gd name="connsiteX10" fmla="*/ 78551 w 145556"/>
              <a:gd name="connsiteY10" fmla="*/ 183475 h 204989"/>
              <a:gd name="connsiteX11" fmla="*/ 66645 w 145556"/>
              <a:gd name="connsiteY11" fmla="*/ 204906 h 204989"/>
              <a:gd name="connsiteX12" fmla="*/ 2351 w 145556"/>
              <a:gd name="connsiteY12" fmla="*/ 173950 h 204989"/>
              <a:gd name="connsiteX13" fmla="*/ 21401 w 145556"/>
              <a:gd name="connsiteY13" fmla="*/ 100131 h 20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556" h="204989">
                <a:moveTo>
                  <a:pt x="21401" y="100131"/>
                </a:moveTo>
                <a:cubicBezTo>
                  <a:pt x="21798" y="79494"/>
                  <a:pt x="2351" y="62031"/>
                  <a:pt x="4732" y="50125"/>
                </a:cubicBezTo>
                <a:cubicBezTo>
                  <a:pt x="7113" y="38219"/>
                  <a:pt x="28147" y="37028"/>
                  <a:pt x="35688" y="28694"/>
                </a:cubicBezTo>
                <a:cubicBezTo>
                  <a:pt x="43229" y="20360"/>
                  <a:pt x="43229" y="1706"/>
                  <a:pt x="49976" y="119"/>
                </a:cubicBezTo>
                <a:cubicBezTo>
                  <a:pt x="56723" y="-1469"/>
                  <a:pt x="68629" y="13216"/>
                  <a:pt x="76170" y="19169"/>
                </a:cubicBezTo>
                <a:cubicBezTo>
                  <a:pt x="83711" y="25122"/>
                  <a:pt x="87680" y="33059"/>
                  <a:pt x="95220" y="35837"/>
                </a:cubicBezTo>
                <a:cubicBezTo>
                  <a:pt x="102760" y="38615"/>
                  <a:pt x="116651" y="27502"/>
                  <a:pt x="121413" y="35837"/>
                </a:cubicBezTo>
                <a:cubicBezTo>
                  <a:pt x="126176" y="44171"/>
                  <a:pt x="119826" y="67984"/>
                  <a:pt x="123795" y="85844"/>
                </a:cubicBezTo>
                <a:cubicBezTo>
                  <a:pt x="127764" y="103704"/>
                  <a:pt x="148401" y="124738"/>
                  <a:pt x="145226" y="142994"/>
                </a:cubicBezTo>
                <a:cubicBezTo>
                  <a:pt x="142051" y="161250"/>
                  <a:pt x="115857" y="188634"/>
                  <a:pt x="104745" y="195381"/>
                </a:cubicBezTo>
                <a:cubicBezTo>
                  <a:pt x="93633" y="202128"/>
                  <a:pt x="84901" y="181888"/>
                  <a:pt x="78551" y="183475"/>
                </a:cubicBezTo>
                <a:cubicBezTo>
                  <a:pt x="72201" y="185063"/>
                  <a:pt x="79345" y="206493"/>
                  <a:pt x="66645" y="204906"/>
                </a:cubicBezTo>
                <a:cubicBezTo>
                  <a:pt x="53945" y="203319"/>
                  <a:pt x="13067" y="188238"/>
                  <a:pt x="2351" y="173950"/>
                </a:cubicBezTo>
                <a:cubicBezTo>
                  <a:pt x="-8365" y="159662"/>
                  <a:pt x="21004" y="120768"/>
                  <a:pt x="21401" y="100131"/>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653" name="フリーフォーム 652"/>
          <p:cNvSpPr/>
          <p:nvPr/>
        </p:nvSpPr>
        <p:spPr bwMode="gray">
          <a:xfrm>
            <a:off x="1035689" y="4368245"/>
            <a:ext cx="6041" cy="6519"/>
          </a:xfrm>
          <a:custGeom>
            <a:avLst/>
            <a:gdLst>
              <a:gd name="connsiteX0" fmla="*/ 95371 w 204909"/>
              <a:gd name="connsiteY0" fmla="*/ 216694 h 219463"/>
              <a:gd name="connsiteX1" fmla="*/ 12028 w 204909"/>
              <a:gd name="connsiteY1" fmla="*/ 164307 h 219463"/>
              <a:gd name="connsiteX2" fmla="*/ 121 w 204909"/>
              <a:gd name="connsiteY2" fmla="*/ 152400 h 219463"/>
              <a:gd name="connsiteX3" fmla="*/ 7265 w 204909"/>
              <a:gd name="connsiteY3" fmla="*/ 88107 h 219463"/>
              <a:gd name="connsiteX4" fmla="*/ 28696 w 204909"/>
              <a:gd name="connsiteY4" fmla="*/ 38100 h 219463"/>
              <a:gd name="connsiteX5" fmla="*/ 90609 w 204909"/>
              <a:gd name="connsiteY5" fmla="*/ 19050 h 219463"/>
              <a:gd name="connsiteX6" fmla="*/ 121565 w 204909"/>
              <a:gd name="connsiteY6" fmla="*/ 0 h 219463"/>
              <a:gd name="connsiteX7" fmla="*/ 173953 w 204909"/>
              <a:gd name="connsiteY7" fmla="*/ 19050 h 219463"/>
              <a:gd name="connsiteX8" fmla="*/ 188240 w 204909"/>
              <a:gd name="connsiteY8" fmla="*/ 92869 h 219463"/>
              <a:gd name="connsiteX9" fmla="*/ 204909 w 204909"/>
              <a:gd name="connsiteY9" fmla="*/ 114300 h 219463"/>
              <a:gd name="connsiteX10" fmla="*/ 188240 w 204909"/>
              <a:gd name="connsiteY10" fmla="*/ 180975 h 219463"/>
              <a:gd name="connsiteX11" fmla="*/ 150140 w 204909"/>
              <a:gd name="connsiteY11" fmla="*/ 207169 h 219463"/>
              <a:gd name="connsiteX12" fmla="*/ 95371 w 204909"/>
              <a:gd name="connsiteY12" fmla="*/ 216694 h 219463"/>
              <a:gd name="connsiteX0" fmla="*/ 95371 w 204909"/>
              <a:gd name="connsiteY0" fmla="*/ 216816 h 219585"/>
              <a:gd name="connsiteX1" fmla="*/ 12028 w 204909"/>
              <a:gd name="connsiteY1" fmla="*/ 164429 h 219585"/>
              <a:gd name="connsiteX2" fmla="*/ 121 w 204909"/>
              <a:gd name="connsiteY2" fmla="*/ 152522 h 219585"/>
              <a:gd name="connsiteX3" fmla="*/ 7265 w 204909"/>
              <a:gd name="connsiteY3" fmla="*/ 88229 h 219585"/>
              <a:gd name="connsiteX4" fmla="*/ 28696 w 204909"/>
              <a:gd name="connsiteY4" fmla="*/ 38222 h 219585"/>
              <a:gd name="connsiteX5" fmla="*/ 90609 w 204909"/>
              <a:gd name="connsiteY5" fmla="*/ 19172 h 219585"/>
              <a:gd name="connsiteX6" fmla="*/ 121565 w 204909"/>
              <a:gd name="connsiteY6" fmla="*/ 122 h 219585"/>
              <a:gd name="connsiteX7" fmla="*/ 173953 w 204909"/>
              <a:gd name="connsiteY7" fmla="*/ 28697 h 219585"/>
              <a:gd name="connsiteX8" fmla="*/ 188240 w 204909"/>
              <a:gd name="connsiteY8" fmla="*/ 92991 h 219585"/>
              <a:gd name="connsiteX9" fmla="*/ 204909 w 204909"/>
              <a:gd name="connsiteY9" fmla="*/ 114422 h 219585"/>
              <a:gd name="connsiteX10" fmla="*/ 188240 w 204909"/>
              <a:gd name="connsiteY10" fmla="*/ 181097 h 219585"/>
              <a:gd name="connsiteX11" fmla="*/ 150140 w 204909"/>
              <a:gd name="connsiteY11" fmla="*/ 207291 h 219585"/>
              <a:gd name="connsiteX12" fmla="*/ 95371 w 204909"/>
              <a:gd name="connsiteY12" fmla="*/ 216816 h 219585"/>
              <a:gd name="connsiteX0" fmla="*/ 95438 w 204976"/>
              <a:gd name="connsiteY0" fmla="*/ 216833 h 219602"/>
              <a:gd name="connsiteX1" fmla="*/ 12095 w 204976"/>
              <a:gd name="connsiteY1" fmla="*/ 164446 h 219602"/>
              <a:gd name="connsiteX2" fmla="*/ 188 w 204976"/>
              <a:gd name="connsiteY2" fmla="*/ 152539 h 219602"/>
              <a:gd name="connsiteX3" fmla="*/ 7332 w 204976"/>
              <a:gd name="connsiteY3" fmla="*/ 88246 h 219602"/>
              <a:gd name="connsiteX4" fmla="*/ 38288 w 204976"/>
              <a:gd name="connsiteY4" fmla="*/ 50145 h 219602"/>
              <a:gd name="connsiteX5" fmla="*/ 90676 w 204976"/>
              <a:gd name="connsiteY5" fmla="*/ 19189 h 219602"/>
              <a:gd name="connsiteX6" fmla="*/ 121632 w 204976"/>
              <a:gd name="connsiteY6" fmla="*/ 139 h 219602"/>
              <a:gd name="connsiteX7" fmla="*/ 174020 w 204976"/>
              <a:gd name="connsiteY7" fmla="*/ 28714 h 219602"/>
              <a:gd name="connsiteX8" fmla="*/ 188307 w 204976"/>
              <a:gd name="connsiteY8" fmla="*/ 93008 h 219602"/>
              <a:gd name="connsiteX9" fmla="*/ 204976 w 204976"/>
              <a:gd name="connsiteY9" fmla="*/ 114439 h 219602"/>
              <a:gd name="connsiteX10" fmla="*/ 188307 w 204976"/>
              <a:gd name="connsiteY10" fmla="*/ 181114 h 219602"/>
              <a:gd name="connsiteX11" fmla="*/ 150207 w 204976"/>
              <a:gd name="connsiteY11" fmla="*/ 207308 h 219602"/>
              <a:gd name="connsiteX12" fmla="*/ 95438 w 204976"/>
              <a:gd name="connsiteY12" fmla="*/ 216833 h 219602"/>
              <a:gd name="connsiteX0" fmla="*/ 96202 w 205740"/>
              <a:gd name="connsiteY0" fmla="*/ 216833 h 219431"/>
              <a:gd name="connsiteX1" fmla="*/ 24765 w 205740"/>
              <a:gd name="connsiteY1" fmla="*/ 166827 h 219431"/>
              <a:gd name="connsiteX2" fmla="*/ 952 w 205740"/>
              <a:gd name="connsiteY2" fmla="*/ 152539 h 219431"/>
              <a:gd name="connsiteX3" fmla="*/ 8096 w 205740"/>
              <a:gd name="connsiteY3" fmla="*/ 88246 h 219431"/>
              <a:gd name="connsiteX4" fmla="*/ 39052 w 205740"/>
              <a:gd name="connsiteY4" fmla="*/ 50145 h 219431"/>
              <a:gd name="connsiteX5" fmla="*/ 91440 w 205740"/>
              <a:gd name="connsiteY5" fmla="*/ 19189 h 219431"/>
              <a:gd name="connsiteX6" fmla="*/ 122396 w 205740"/>
              <a:gd name="connsiteY6" fmla="*/ 139 h 219431"/>
              <a:gd name="connsiteX7" fmla="*/ 174784 w 205740"/>
              <a:gd name="connsiteY7" fmla="*/ 28714 h 219431"/>
              <a:gd name="connsiteX8" fmla="*/ 189071 w 205740"/>
              <a:gd name="connsiteY8" fmla="*/ 93008 h 219431"/>
              <a:gd name="connsiteX9" fmla="*/ 205740 w 205740"/>
              <a:gd name="connsiteY9" fmla="*/ 114439 h 219431"/>
              <a:gd name="connsiteX10" fmla="*/ 189071 w 205740"/>
              <a:gd name="connsiteY10" fmla="*/ 181114 h 219431"/>
              <a:gd name="connsiteX11" fmla="*/ 150971 w 205740"/>
              <a:gd name="connsiteY11" fmla="*/ 207308 h 219431"/>
              <a:gd name="connsiteX12" fmla="*/ 96202 w 205740"/>
              <a:gd name="connsiteY12" fmla="*/ 216833 h 219431"/>
              <a:gd name="connsiteX0" fmla="*/ 96202 w 196397"/>
              <a:gd name="connsiteY0" fmla="*/ 216833 h 219431"/>
              <a:gd name="connsiteX1" fmla="*/ 24765 w 196397"/>
              <a:gd name="connsiteY1" fmla="*/ 166827 h 219431"/>
              <a:gd name="connsiteX2" fmla="*/ 952 w 196397"/>
              <a:gd name="connsiteY2" fmla="*/ 152539 h 219431"/>
              <a:gd name="connsiteX3" fmla="*/ 8096 w 196397"/>
              <a:gd name="connsiteY3" fmla="*/ 88246 h 219431"/>
              <a:gd name="connsiteX4" fmla="*/ 39052 w 196397"/>
              <a:gd name="connsiteY4" fmla="*/ 50145 h 219431"/>
              <a:gd name="connsiteX5" fmla="*/ 91440 w 196397"/>
              <a:gd name="connsiteY5" fmla="*/ 19189 h 219431"/>
              <a:gd name="connsiteX6" fmla="*/ 122396 w 196397"/>
              <a:gd name="connsiteY6" fmla="*/ 139 h 219431"/>
              <a:gd name="connsiteX7" fmla="*/ 174784 w 196397"/>
              <a:gd name="connsiteY7" fmla="*/ 28714 h 219431"/>
              <a:gd name="connsiteX8" fmla="*/ 189071 w 196397"/>
              <a:gd name="connsiteY8" fmla="*/ 93008 h 219431"/>
              <a:gd name="connsiteX9" fmla="*/ 196215 w 196397"/>
              <a:gd name="connsiteY9" fmla="*/ 114439 h 219431"/>
              <a:gd name="connsiteX10" fmla="*/ 189071 w 196397"/>
              <a:gd name="connsiteY10" fmla="*/ 181114 h 219431"/>
              <a:gd name="connsiteX11" fmla="*/ 150971 w 196397"/>
              <a:gd name="connsiteY11" fmla="*/ 207308 h 219431"/>
              <a:gd name="connsiteX12" fmla="*/ 96202 w 196397"/>
              <a:gd name="connsiteY12" fmla="*/ 216833 h 219431"/>
              <a:gd name="connsiteX0" fmla="*/ 96202 w 203359"/>
              <a:gd name="connsiteY0" fmla="*/ 216833 h 219431"/>
              <a:gd name="connsiteX1" fmla="*/ 24765 w 203359"/>
              <a:gd name="connsiteY1" fmla="*/ 166827 h 219431"/>
              <a:gd name="connsiteX2" fmla="*/ 952 w 203359"/>
              <a:gd name="connsiteY2" fmla="*/ 152539 h 219431"/>
              <a:gd name="connsiteX3" fmla="*/ 8096 w 203359"/>
              <a:gd name="connsiteY3" fmla="*/ 88246 h 219431"/>
              <a:gd name="connsiteX4" fmla="*/ 39052 w 203359"/>
              <a:gd name="connsiteY4" fmla="*/ 50145 h 219431"/>
              <a:gd name="connsiteX5" fmla="*/ 91440 w 203359"/>
              <a:gd name="connsiteY5" fmla="*/ 19189 h 219431"/>
              <a:gd name="connsiteX6" fmla="*/ 122396 w 203359"/>
              <a:gd name="connsiteY6" fmla="*/ 139 h 219431"/>
              <a:gd name="connsiteX7" fmla="*/ 174784 w 203359"/>
              <a:gd name="connsiteY7" fmla="*/ 28714 h 219431"/>
              <a:gd name="connsiteX8" fmla="*/ 189071 w 203359"/>
              <a:gd name="connsiteY8" fmla="*/ 93008 h 219431"/>
              <a:gd name="connsiteX9" fmla="*/ 203359 w 203359"/>
              <a:gd name="connsiteY9" fmla="*/ 114439 h 219431"/>
              <a:gd name="connsiteX10" fmla="*/ 189071 w 203359"/>
              <a:gd name="connsiteY10" fmla="*/ 181114 h 219431"/>
              <a:gd name="connsiteX11" fmla="*/ 150971 w 203359"/>
              <a:gd name="connsiteY11" fmla="*/ 207308 h 219431"/>
              <a:gd name="connsiteX12" fmla="*/ 96202 w 203359"/>
              <a:gd name="connsiteY12" fmla="*/ 216833 h 21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359" h="219431">
                <a:moveTo>
                  <a:pt x="96202" y="216833"/>
                </a:moveTo>
                <a:cubicBezTo>
                  <a:pt x="75168" y="210086"/>
                  <a:pt x="40640" y="177543"/>
                  <a:pt x="24765" y="166827"/>
                </a:cubicBezTo>
                <a:cubicBezTo>
                  <a:pt x="8890" y="156111"/>
                  <a:pt x="3730" y="165636"/>
                  <a:pt x="952" y="152539"/>
                </a:cubicBezTo>
                <a:cubicBezTo>
                  <a:pt x="-1826" y="139442"/>
                  <a:pt x="1746" y="105312"/>
                  <a:pt x="8096" y="88246"/>
                </a:cubicBezTo>
                <a:cubicBezTo>
                  <a:pt x="14446" y="71180"/>
                  <a:pt x="25161" y="61654"/>
                  <a:pt x="39052" y="50145"/>
                </a:cubicBezTo>
                <a:cubicBezTo>
                  <a:pt x="52943" y="38636"/>
                  <a:pt x="77549" y="27523"/>
                  <a:pt x="91440" y="19189"/>
                </a:cubicBezTo>
                <a:cubicBezTo>
                  <a:pt x="105331" y="10855"/>
                  <a:pt x="108505" y="-1449"/>
                  <a:pt x="122396" y="139"/>
                </a:cubicBezTo>
                <a:cubicBezTo>
                  <a:pt x="136287" y="1727"/>
                  <a:pt x="163672" y="13236"/>
                  <a:pt x="174784" y="28714"/>
                </a:cubicBezTo>
                <a:cubicBezTo>
                  <a:pt x="185897" y="44192"/>
                  <a:pt x="184308" y="78720"/>
                  <a:pt x="189071" y="93008"/>
                </a:cubicBezTo>
                <a:cubicBezTo>
                  <a:pt x="193834" y="107296"/>
                  <a:pt x="203359" y="99755"/>
                  <a:pt x="203359" y="114439"/>
                </a:cubicBezTo>
                <a:cubicBezTo>
                  <a:pt x="203359" y="129123"/>
                  <a:pt x="198199" y="165636"/>
                  <a:pt x="189071" y="181114"/>
                </a:cubicBezTo>
                <a:cubicBezTo>
                  <a:pt x="179943" y="196592"/>
                  <a:pt x="164068" y="198577"/>
                  <a:pt x="150971" y="207308"/>
                </a:cubicBezTo>
                <a:cubicBezTo>
                  <a:pt x="137874" y="216039"/>
                  <a:pt x="117236" y="223580"/>
                  <a:pt x="96202" y="216833"/>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3" name="フリーフォーム 782"/>
          <p:cNvSpPr/>
          <p:nvPr/>
        </p:nvSpPr>
        <p:spPr bwMode="gray">
          <a:xfrm>
            <a:off x="1029491" y="4372312"/>
            <a:ext cx="2040" cy="2952"/>
          </a:xfrm>
          <a:custGeom>
            <a:avLst/>
            <a:gdLst>
              <a:gd name="connsiteX0" fmla="*/ 47793 w 81306"/>
              <a:gd name="connsiteY0" fmla="*/ 107732 h 107856"/>
              <a:gd name="connsiteX1" fmla="*/ 168 w 81306"/>
              <a:gd name="connsiteY1" fmla="*/ 72013 h 107856"/>
              <a:gd name="connsiteX2" fmla="*/ 33505 w 81306"/>
              <a:gd name="connsiteY2" fmla="*/ 14863 h 107856"/>
              <a:gd name="connsiteX3" fmla="*/ 73987 w 81306"/>
              <a:gd name="connsiteY3" fmla="*/ 2957 h 107856"/>
              <a:gd name="connsiteX4" fmla="*/ 81130 w 81306"/>
              <a:gd name="connsiteY4" fmla="*/ 60107 h 107856"/>
              <a:gd name="connsiteX5" fmla="*/ 47793 w 81306"/>
              <a:gd name="connsiteY5" fmla="*/ 107732 h 107856"/>
              <a:gd name="connsiteX0" fmla="*/ 47793 w 81306"/>
              <a:gd name="connsiteY0" fmla="*/ 105878 h 106002"/>
              <a:gd name="connsiteX1" fmla="*/ 168 w 81306"/>
              <a:gd name="connsiteY1" fmla="*/ 70159 h 106002"/>
              <a:gd name="connsiteX2" fmla="*/ 33505 w 81306"/>
              <a:gd name="connsiteY2" fmla="*/ 13009 h 106002"/>
              <a:gd name="connsiteX3" fmla="*/ 73987 w 81306"/>
              <a:gd name="connsiteY3" fmla="*/ 1103 h 106002"/>
              <a:gd name="connsiteX4" fmla="*/ 81130 w 81306"/>
              <a:gd name="connsiteY4" fmla="*/ 58253 h 106002"/>
              <a:gd name="connsiteX5" fmla="*/ 47793 w 81306"/>
              <a:gd name="connsiteY5" fmla="*/ 105878 h 106002"/>
              <a:gd name="connsiteX0" fmla="*/ 47793 w 84878"/>
              <a:gd name="connsiteY0" fmla="*/ 98990 h 99114"/>
              <a:gd name="connsiteX1" fmla="*/ 168 w 84878"/>
              <a:gd name="connsiteY1" fmla="*/ 63271 h 99114"/>
              <a:gd name="connsiteX2" fmla="*/ 33505 w 84878"/>
              <a:gd name="connsiteY2" fmla="*/ 6121 h 99114"/>
              <a:gd name="connsiteX3" fmla="*/ 78749 w 84878"/>
              <a:gd name="connsiteY3" fmla="*/ 1359 h 99114"/>
              <a:gd name="connsiteX4" fmla="*/ 81130 w 84878"/>
              <a:gd name="connsiteY4" fmla="*/ 51365 h 99114"/>
              <a:gd name="connsiteX5" fmla="*/ 47793 w 84878"/>
              <a:gd name="connsiteY5" fmla="*/ 98990 h 99114"/>
              <a:gd name="connsiteX0" fmla="*/ 33718 w 70803"/>
              <a:gd name="connsiteY0" fmla="*/ 98990 h 99006"/>
              <a:gd name="connsiteX1" fmla="*/ 380 w 70803"/>
              <a:gd name="connsiteY1" fmla="*/ 56127 h 99006"/>
              <a:gd name="connsiteX2" fmla="*/ 19430 w 70803"/>
              <a:gd name="connsiteY2" fmla="*/ 6121 h 99006"/>
              <a:gd name="connsiteX3" fmla="*/ 64674 w 70803"/>
              <a:gd name="connsiteY3" fmla="*/ 1359 h 99006"/>
              <a:gd name="connsiteX4" fmla="*/ 67055 w 70803"/>
              <a:gd name="connsiteY4" fmla="*/ 51365 h 99006"/>
              <a:gd name="connsiteX5" fmla="*/ 33718 w 70803"/>
              <a:gd name="connsiteY5" fmla="*/ 98990 h 99006"/>
              <a:gd name="connsiteX0" fmla="*/ 33338 w 70423"/>
              <a:gd name="connsiteY0" fmla="*/ 98990 h 99006"/>
              <a:gd name="connsiteX1" fmla="*/ 0 w 70423"/>
              <a:gd name="connsiteY1" fmla="*/ 56127 h 99006"/>
              <a:gd name="connsiteX2" fmla="*/ 19050 w 70423"/>
              <a:gd name="connsiteY2" fmla="*/ 6121 h 99006"/>
              <a:gd name="connsiteX3" fmla="*/ 64294 w 70423"/>
              <a:gd name="connsiteY3" fmla="*/ 1359 h 99006"/>
              <a:gd name="connsiteX4" fmla="*/ 66675 w 70423"/>
              <a:gd name="connsiteY4" fmla="*/ 51365 h 99006"/>
              <a:gd name="connsiteX5" fmla="*/ 33338 w 70423"/>
              <a:gd name="connsiteY5" fmla="*/ 98990 h 99006"/>
              <a:gd name="connsiteX0" fmla="*/ 33390 w 70475"/>
              <a:gd name="connsiteY0" fmla="*/ 98990 h 99369"/>
              <a:gd name="connsiteX1" fmla="*/ 23865 w 70475"/>
              <a:gd name="connsiteY1" fmla="*/ 72796 h 99369"/>
              <a:gd name="connsiteX2" fmla="*/ 52 w 70475"/>
              <a:gd name="connsiteY2" fmla="*/ 56127 h 99369"/>
              <a:gd name="connsiteX3" fmla="*/ 19102 w 70475"/>
              <a:gd name="connsiteY3" fmla="*/ 6121 h 99369"/>
              <a:gd name="connsiteX4" fmla="*/ 64346 w 70475"/>
              <a:gd name="connsiteY4" fmla="*/ 1359 h 99369"/>
              <a:gd name="connsiteX5" fmla="*/ 66727 w 70475"/>
              <a:gd name="connsiteY5" fmla="*/ 51365 h 99369"/>
              <a:gd name="connsiteX6" fmla="*/ 33390 w 70475"/>
              <a:gd name="connsiteY6" fmla="*/ 98990 h 99369"/>
              <a:gd name="connsiteX0" fmla="*/ 33390 w 70475"/>
              <a:gd name="connsiteY0" fmla="*/ 98990 h 99369"/>
              <a:gd name="connsiteX1" fmla="*/ 23865 w 70475"/>
              <a:gd name="connsiteY1" fmla="*/ 72796 h 99369"/>
              <a:gd name="connsiteX2" fmla="*/ 52 w 70475"/>
              <a:gd name="connsiteY2" fmla="*/ 56127 h 99369"/>
              <a:gd name="connsiteX3" fmla="*/ 19102 w 70475"/>
              <a:gd name="connsiteY3" fmla="*/ 6121 h 99369"/>
              <a:gd name="connsiteX4" fmla="*/ 64346 w 70475"/>
              <a:gd name="connsiteY4" fmla="*/ 1359 h 99369"/>
              <a:gd name="connsiteX5" fmla="*/ 66727 w 70475"/>
              <a:gd name="connsiteY5" fmla="*/ 51365 h 99369"/>
              <a:gd name="connsiteX6" fmla="*/ 33390 w 70475"/>
              <a:gd name="connsiteY6" fmla="*/ 98990 h 99369"/>
              <a:gd name="connsiteX0" fmla="*/ 33390 w 68653"/>
              <a:gd name="connsiteY0" fmla="*/ 98990 h 99369"/>
              <a:gd name="connsiteX1" fmla="*/ 23865 w 68653"/>
              <a:gd name="connsiteY1" fmla="*/ 72796 h 99369"/>
              <a:gd name="connsiteX2" fmla="*/ 52 w 68653"/>
              <a:gd name="connsiteY2" fmla="*/ 56127 h 99369"/>
              <a:gd name="connsiteX3" fmla="*/ 19102 w 68653"/>
              <a:gd name="connsiteY3" fmla="*/ 6121 h 99369"/>
              <a:gd name="connsiteX4" fmla="*/ 64346 w 68653"/>
              <a:gd name="connsiteY4" fmla="*/ 1359 h 99369"/>
              <a:gd name="connsiteX5" fmla="*/ 66727 w 68653"/>
              <a:gd name="connsiteY5" fmla="*/ 51365 h 99369"/>
              <a:gd name="connsiteX6" fmla="*/ 33390 w 68653"/>
              <a:gd name="connsiteY6" fmla="*/ 98990 h 99369"/>
              <a:gd name="connsiteX0" fmla="*/ 33390 w 68653"/>
              <a:gd name="connsiteY0" fmla="*/ 98990 h 99369"/>
              <a:gd name="connsiteX1" fmla="*/ 23865 w 68653"/>
              <a:gd name="connsiteY1" fmla="*/ 72796 h 99369"/>
              <a:gd name="connsiteX2" fmla="*/ 52 w 68653"/>
              <a:gd name="connsiteY2" fmla="*/ 56127 h 99369"/>
              <a:gd name="connsiteX3" fmla="*/ 19102 w 68653"/>
              <a:gd name="connsiteY3" fmla="*/ 6121 h 99369"/>
              <a:gd name="connsiteX4" fmla="*/ 64346 w 68653"/>
              <a:gd name="connsiteY4" fmla="*/ 1359 h 99369"/>
              <a:gd name="connsiteX5" fmla="*/ 66727 w 68653"/>
              <a:gd name="connsiteY5" fmla="*/ 51365 h 99369"/>
              <a:gd name="connsiteX6" fmla="*/ 33390 w 68653"/>
              <a:gd name="connsiteY6" fmla="*/ 98990 h 99369"/>
              <a:gd name="connsiteX0" fmla="*/ 33390 w 68653"/>
              <a:gd name="connsiteY0" fmla="*/ 98990 h 99369"/>
              <a:gd name="connsiteX1" fmla="*/ 23865 w 68653"/>
              <a:gd name="connsiteY1" fmla="*/ 72796 h 99369"/>
              <a:gd name="connsiteX2" fmla="*/ 52 w 68653"/>
              <a:gd name="connsiteY2" fmla="*/ 56127 h 99369"/>
              <a:gd name="connsiteX3" fmla="*/ 19102 w 68653"/>
              <a:gd name="connsiteY3" fmla="*/ 6121 h 99369"/>
              <a:gd name="connsiteX4" fmla="*/ 64346 w 68653"/>
              <a:gd name="connsiteY4" fmla="*/ 1359 h 99369"/>
              <a:gd name="connsiteX5" fmla="*/ 66727 w 68653"/>
              <a:gd name="connsiteY5" fmla="*/ 51365 h 99369"/>
              <a:gd name="connsiteX6" fmla="*/ 33390 w 68653"/>
              <a:gd name="connsiteY6" fmla="*/ 98990 h 9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3" h="99369">
                <a:moveTo>
                  <a:pt x="33390" y="98990"/>
                </a:moveTo>
                <a:cubicBezTo>
                  <a:pt x="26246" y="102562"/>
                  <a:pt x="29421" y="79940"/>
                  <a:pt x="23865" y="72796"/>
                </a:cubicBezTo>
                <a:cubicBezTo>
                  <a:pt x="18309" y="65652"/>
                  <a:pt x="-1138" y="67636"/>
                  <a:pt x="52" y="56127"/>
                </a:cubicBezTo>
                <a:cubicBezTo>
                  <a:pt x="9577" y="43031"/>
                  <a:pt x="6799" y="22392"/>
                  <a:pt x="19102" y="6121"/>
                </a:cubicBezTo>
                <a:cubicBezTo>
                  <a:pt x="38549" y="20805"/>
                  <a:pt x="56409" y="-6182"/>
                  <a:pt x="64346" y="1359"/>
                </a:cubicBezTo>
                <a:cubicBezTo>
                  <a:pt x="65139" y="27950"/>
                  <a:pt x="71886" y="35093"/>
                  <a:pt x="66727" y="51365"/>
                </a:cubicBezTo>
                <a:cubicBezTo>
                  <a:pt x="61568" y="67637"/>
                  <a:pt x="40534" y="95418"/>
                  <a:pt x="33390" y="98990"/>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4" name="フリーフォーム 783"/>
          <p:cNvSpPr/>
          <p:nvPr/>
        </p:nvSpPr>
        <p:spPr bwMode="gray">
          <a:xfrm>
            <a:off x="1074507" y="4320124"/>
            <a:ext cx="3161" cy="7240"/>
          </a:xfrm>
          <a:custGeom>
            <a:avLst/>
            <a:gdLst>
              <a:gd name="connsiteX0" fmla="*/ 61160 w 106404"/>
              <a:gd name="connsiteY0" fmla="*/ 243558 h 243703"/>
              <a:gd name="connsiteX1" fmla="*/ 37347 w 106404"/>
              <a:gd name="connsiteY1" fmla="*/ 179264 h 243703"/>
              <a:gd name="connsiteX2" fmla="*/ 46872 w 106404"/>
              <a:gd name="connsiteY2" fmla="*/ 148308 h 243703"/>
              <a:gd name="connsiteX3" fmla="*/ 25441 w 106404"/>
              <a:gd name="connsiteY3" fmla="*/ 138783 h 243703"/>
              <a:gd name="connsiteX4" fmla="*/ 6391 w 106404"/>
              <a:gd name="connsiteY4" fmla="*/ 138783 h 243703"/>
              <a:gd name="connsiteX5" fmla="*/ 15916 w 106404"/>
              <a:gd name="connsiteY5" fmla="*/ 84014 h 243703"/>
              <a:gd name="connsiteX6" fmla="*/ 1629 w 106404"/>
              <a:gd name="connsiteY6" fmla="*/ 41152 h 243703"/>
              <a:gd name="connsiteX7" fmla="*/ 61160 w 106404"/>
              <a:gd name="connsiteY7" fmla="*/ 670 h 243703"/>
              <a:gd name="connsiteX8" fmla="*/ 87354 w 106404"/>
              <a:gd name="connsiteY8" fmla="*/ 17339 h 243703"/>
              <a:gd name="connsiteX9" fmla="*/ 104022 w 106404"/>
              <a:gd name="connsiteY9" fmla="*/ 36389 h 243703"/>
              <a:gd name="connsiteX10" fmla="*/ 92116 w 106404"/>
              <a:gd name="connsiteY10" fmla="*/ 60202 h 243703"/>
              <a:gd name="connsiteX11" fmla="*/ 101641 w 106404"/>
              <a:gd name="connsiteY11" fmla="*/ 84014 h 243703"/>
              <a:gd name="connsiteX12" fmla="*/ 89735 w 106404"/>
              <a:gd name="connsiteY12" fmla="*/ 119733 h 243703"/>
              <a:gd name="connsiteX13" fmla="*/ 106404 w 106404"/>
              <a:gd name="connsiteY13" fmla="*/ 160214 h 243703"/>
              <a:gd name="connsiteX14" fmla="*/ 89735 w 106404"/>
              <a:gd name="connsiteY14" fmla="*/ 195933 h 243703"/>
              <a:gd name="connsiteX15" fmla="*/ 61160 w 106404"/>
              <a:gd name="connsiteY15" fmla="*/ 243558 h 2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404" h="243703">
                <a:moveTo>
                  <a:pt x="61160" y="243558"/>
                </a:moveTo>
                <a:cubicBezTo>
                  <a:pt x="52429" y="240780"/>
                  <a:pt x="39728" y="195139"/>
                  <a:pt x="37347" y="179264"/>
                </a:cubicBezTo>
                <a:cubicBezTo>
                  <a:pt x="34966" y="163389"/>
                  <a:pt x="48856" y="155055"/>
                  <a:pt x="46872" y="148308"/>
                </a:cubicBezTo>
                <a:cubicBezTo>
                  <a:pt x="44888" y="141561"/>
                  <a:pt x="32188" y="140370"/>
                  <a:pt x="25441" y="138783"/>
                </a:cubicBezTo>
                <a:cubicBezTo>
                  <a:pt x="18694" y="137195"/>
                  <a:pt x="7978" y="147911"/>
                  <a:pt x="6391" y="138783"/>
                </a:cubicBezTo>
                <a:cubicBezTo>
                  <a:pt x="4803" y="129655"/>
                  <a:pt x="16710" y="100286"/>
                  <a:pt x="15916" y="84014"/>
                </a:cubicBezTo>
                <a:cubicBezTo>
                  <a:pt x="15122" y="67742"/>
                  <a:pt x="-5912" y="55043"/>
                  <a:pt x="1629" y="41152"/>
                </a:cubicBezTo>
                <a:cubicBezTo>
                  <a:pt x="9170" y="27261"/>
                  <a:pt x="46873" y="4639"/>
                  <a:pt x="61160" y="670"/>
                </a:cubicBezTo>
                <a:cubicBezTo>
                  <a:pt x="75447" y="-3299"/>
                  <a:pt x="80210" y="11386"/>
                  <a:pt x="87354" y="17339"/>
                </a:cubicBezTo>
                <a:cubicBezTo>
                  <a:pt x="94498" y="23292"/>
                  <a:pt x="103228" y="29245"/>
                  <a:pt x="104022" y="36389"/>
                </a:cubicBezTo>
                <a:cubicBezTo>
                  <a:pt x="104816" y="43533"/>
                  <a:pt x="92513" y="52265"/>
                  <a:pt x="92116" y="60202"/>
                </a:cubicBezTo>
                <a:cubicBezTo>
                  <a:pt x="91719" y="68139"/>
                  <a:pt x="102038" y="74092"/>
                  <a:pt x="101641" y="84014"/>
                </a:cubicBezTo>
                <a:cubicBezTo>
                  <a:pt x="101244" y="93936"/>
                  <a:pt x="88941" y="107033"/>
                  <a:pt x="89735" y="119733"/>
                </a:cubicBezTo>
                <a:cubicBezTo>
                  <a:pt x="90529" y="132433"/>
                  <a:pt x="106404" y="147514"/>
                  <a:pt x="106404" y="160214"/>
                </a:cubicBezTo>
                <a:cubicBezTo>
                  <a:pt x="106404" y="172914"/>
                  <a:pt x="91322" y="183233"/>
                  <a:pt x="89735" y="195933"/>
                </a:cubicBezTo>
                <a:cubicBezTo>
                  <a:pt x="88148" y="208633"/>
                  <a:pt x="69891" y="246336"/>
                  <a:pt x="61160" y="243558"/>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5" name="フリーフォーム 784"/>
          <p:cNvSpPr/>
          <p:nvPr/>
        </p:nvSpPr>
        <p:spPr bwMode="gray">
          <a:xfrm>
            <a:off x="1037248" y="4324597"/>
            <a:ext cx="11653" cy="5883"/>
          </a:xfrm>
          <a:custGeom>
            <a:avLst/>
            <a:gdLst>
              <a:gd name="connsiteX0" fmla="*/ 162810 w 392233"/>
              <a:gd name="connsiteY0" fmla="*/ 97766 h 198012"/>
              <a:gd name="connsiteX1" fmla="*/ 108041 w 392233"/>
              <a:gd name="connsiteY1" fmla="*/ 197779 h 198012"/>
              <a:gd name="connsiteX2" fmla="*/ 86610 w 392233"/>
              <a:gd name="connsiteY2" fmla="*/ 123960 h 198012"/>
              <a:gd name="connsiteX3" fmla="*/ 15172 w 392233"/>
              <a:gd name="connsiteY3" fmla="*/ 76335 h 198012"/>
              <a:gd name="connsiteX4" fmla="*/ 5647 w 392233"/>
              <a:gd name="connsiteY4" fmla="*/ 31091 h 198012"/>
              <a:gd name="connsiteX5" fmla="*/ 84229 w 392233"/>
              <a:gd name="connsiteY5" fmla="*/ 135 h 198012"/>
              <a:gd name="connsiteX6" fmla="*/ 141379 w 392233"/>
              <a:gd name="connsiteY6" fmla="*/ 42998 h 198012"/>
              <a:gd name="connsiteX7" fmla="*/ 184241 w 392233"/>
              <a:gd name="connsiteY7" fmla="*/ 42998 h 198012"/>
              <a:gd name="connsiteX8" fmla="*/ 186622 w 392233"/>
              <a:gd name="connsiteY8" fmla="*/ 19185 h 198012"/>
              <a:gd name="connsiteX9" fmla="*/ 224722 w 392233"/>
              <a:gd name="connsiteY9" fmla="*/ 50141 h 198012"/>
              <a:gd name="connsiteX10" fmla="*/ 267585 w 392233"/>
              <a:gd name="connsiteY10" fmla="*/ 71573 h 198012"/>
              <a:gd name="connsiteX11" fmla="*/ 267585 w 392233"/>
              <a:gd name="connsiteY11" fmla="*/ 54904 h 198012"/>
              <a:gd name="connsiteX12" fmla="*/ 331879 w 392233"/>
              <a:gd name="connsiteY12" fmla="*/ 78716 h 198012"/>
              <a:gd name="connsiteX13" fmla="*/ 355691 w 392233"/>
              <a:gd name="connsiteY13" fmla="*/ 71573 h 198012"/>
              <a:gd name="connsiteX14" fmla="*/ 391410 w 392233"/>
              <a:gd name="connsiteY14" fmla="*/ 123960 h 198012"/>
              <a:gd name="connsiteX15" fmla="*/ 317591 w 392233"/>
              <a:gd name="connsiteY15" fmla="*/ 131104 h 198012"/>
              <a:gd name="connsiteX16" fmla="*/ 246154 w 392233"/>
              <a:gd name="connsiteY16" fmla="*/ 95385 h 198012"/>
              <a:gd name="connsiteX17" fmla="*/ 215197 w 392233"/>
              <a:gd name="connsiteY17" fmla="*/ 88241 h 198012"/>
              <a:gd name="connsiteX18" fmla="*/ 162810 w 392233"/>
              <a:gd name="connsiteY18" fmla="*/ 97766 h 19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233" h="198012">
                <a:moveTo>
                  <a:pt x="162810" y="97766"/>
                </a:moveTo>
                <a:cubicBezTo>
                  <a:pt x="144951" y="116022"/>
                  <a:pt x="120741" y="193413"/>
                  <a:pt x="108041" y="197779"/>
                </a:cubicBezTo>
                <a:cubicBezTo>
                  <a:pt x="95341" y="202145"/>
                  <a:pt x="102088" y="144201"/>
                  <a:pt x="86610" y="123960"/>
                </a:cubicBezTo>
                <a:cubicBezTo>
                  <a:pt x="71132" y="103719"/>
                  <a:pt x="28666" y="91813"/>
                  <a:pt x="15172" y="76335"/>
                </a:cubicBezTo>
                <a:cubicBezTo>
                  <a:pt x="1678" y="60857"/>
                  <a:pt x="-5862" y="43791"/>
                  <a:pt x="5647" y="31091"/>
                </a:cubicBezTo>
                <a:cubicBezTo>
                  <a:pt x="17156" y="18391"/>
                  <a:pt x="61607" y="-1850"/>
                  <a:pt x="84229" y="135"/>
                </a:cubicBezTo>
                <a:cubicBezTo>
                  <a:pt x="106851" y="2119"/>
                  <a:pt x="124710" y="35854"/>
                  <a:pt x="141379" y="42998"/>
                </a:cubicBezTo>
                <a:cubicBezTo>
                  <a:pt x="158048" y="50142"/>
                  <a:pt x="176701" y="46967"/>
                  <a:pt x="184241" y="42998"/>
                </a:cubicBezTo>
                <a:cubicBezTo>
                  <a:pt x="191781" y="39029"/>
                  <a:pt x="179875" y="17994"/>
                  <a:pt x="186622" y="19185"/>
                </a:cubicBezTo>
                <a:cubicBezTo>
                  <a:pt x="193369" y="20375"/>
                  <a:pt x="211228" y="41410"/>
                  <a:pt x="224722" y="50141"/>
                </a:cubicBezTo>
                <a:cubicBezTo>
                  <a:pt x="238216" y="58872"/>
                  <a:pt x="260441" y="70779"/>
                  <a:pt x="267585" y="71573"/>
                </a:cubicBezTo>
                <a:cubicBezTo>
                  <a:pt x="274729" y="72367"/>
                  <a:pt x="256869" y="53714"/>
                  <a:pt x="267585" y="54904"/>
                </a:cubicBezTo>
                <a:cubicBezTo>
                  <a:pt x="278301" y="56094"/>
                  <a:pt x="317195" y="75938"/>
                  <a:pt x="331879" y="78716"/>
                </a:cubicBezTo>
                <a:cubicBezTo>
                  <a:pt x="346563" y="81494"/>
                  <a:pt x="345769" y="64032"/>
                  <a:pt x="355691" y="71573"/>
                </a:cubicBezTo>
                <a:cubicBezTo>
                  <a:pt x="365613" y="79114"/>
                  <a:pt x="397760" y="114038"/>
                  <a:pt x="391410" y="123960"/>
                </a:cubicBezTo>
                <a:cubicBezTo>
                  <a:pt x="385060" y="133882"/>
                  <a:pt x="341800" y="135866"/>
                  <a:pt x="317591" y="131104"/>
                </a:cubicBezTo>
                <a:cubicBezTo>
                  <a:pt x="293382" y="126342"/>
                  <a:pt x="263220" y="102529"/>
                  <a:pt x="246154" y="95385"/>
                </a:cubicBezTo>
                <a:cubicBezTo>
                  <a:pt x="229088" y="88241"/>
                  <a:pt x="229484" y="87447"/>
                  <a:pt x="215197" y="88241"/>
                </a:cubicBezTo>
                <a:cubicBezTo>
                  <a:pt x="200910" y="89035"/>
                  <a:pt x="180669" y="79510"/>
                  <a:pt x="162810" y="97766"/>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6" name="フリーフォーム 785"/>
          <p:cNvSpPr/>
          <p:nvPr/>
        </p:nvSpPr>
        <p:spPr bwMode="gray">
          <a:xfrm>
            <a:off x="1028502" y="4321344"/>
            <a:ext cx="2830" cy="2268"/>
          </a:xfrm>
          <a:custGeom>
            <a:avLst/>
            <a:gdLst>
              <a:gd name="connsiteX0" fmla="*/ 2 w 95256"/>
              <a:gd name="connsiteY0" fmla="*/ 1298 h 44385"/>
              <a:gd name="connsiteX1" fmla="*/ 57152 w 95256"/>
              <a:gd name="connsiteY1" fmla="*/ 44161 h 44385"/>
              <a:gd name="connsiteX2" fmla="*/ 95252 w 95256"/>
              <a:gd name="connsiteY2" fmla="*/ 17967 h 44385"/>
              <a:gd name="connsiteX3" fmla="*/ 59533 w 95256"/>
              <a:gd name="connsiteY3" fmla="*/ 13204 h 44385"/>
              <a:gd name="connsiteX4" fmla="*/ 2 w 95256"/>
              <a:gd name="connsiteY4" fmla="*/ 1298 h 44385"/>
              <a:gd name="connsiteX0" fmla="*/ 631 w 95885"/>
              <a:gd name="connsiteY0" fmla="*/ 3663 h 46750"/>
              <a:gd name="connsiteX1" fmla="*/ 57781 w 95885"/>
              <a:gd name="connsiteY1" fmla="*/ 46526 h 46750"/>
              <a:gd name="connsiteX2" fmla="*/ 95881 w 95885"/>
              <a:gd name="connsiteY2" fmla="*/ 20332 h 46750"/>
              <a:gd name="connsiteX3" fmla="*/ 60162 w 95885"/>
              <a:gd name="connsiteY3" fmla="*/ 15569 h 46750"/>
              <a:gd name="connsiteX4" fmla="*/ 29206 w 95885"/>
              <a:gd name="connsiteY4" fmla="*/ 3663 h 46750"/>
              <a:gd name="connsiteX5" fmla="*/ 631 w 95885"/>
              <a:gd name="connsiteY5" fmla="*/ 3663 h 46750"/>
              <a:gd name="connsiteX0" fmla="*/ 979 w 96233"/>
              <a:gd name="connsiteY0" fmla="*/ 33460 h 76547"/>
              <a:gd name="connsiteX1" fmla="*/ 58129 w 96233"/>
              <a:gd name="connsiteY1" fmla="*/ 76323 h 76547"/>
              <a:gd name="connsiteX2" fmla="*/ 96229 w 96233"/>
              <a:gd name="connsiteY2" fmla="*/ 50129 h 76547"/>
              <a:gd name="connsiteX3" fmla="*/ 60510 w 96233"/>
              <a:gd name="connsiteY3" fmla="*/ 45366 h 76547"/>
              <a:gd name="connsiteX4" fmla="*/ 24791 w 96233"/>
              <a:gd name="connsiteY4" fmla="*/ 122 h 76547"/>
              <a:gd name="connsiteX5" fmla="*/ 979 w 96233"/>
              <a:gd name="connsiteY5" fmla="*/ 33460 h 76547"/>
              <a:gd name="connsiteX0" fmla="*/ 979 w 96232"/>
              <a:gd name="connsiteY0" fmla="*/ 33460 h 76547"/>
              <a:gd name="connsiteX1" fmla="*/ 58129 w 96232"/>
              <a:gd name="connsiteY1" fmla="*/ 76323 h 76547"/>
              <a:gd name="connsiteX2" fmla="*/ 96229 w 96232"/>
              <a:gd name="connsiteY2" fmla="*/ 50129 h 76547"/>
              <a:gd name="connsiteX3" fmla="*/ 46223 w 96232"/>
              <a:gd name="connsiteY3" fmla="*/ 45366 h 76547"/>
              <a:gd name="connsiteX4" fmla="*/ 24791 w 96232"/>
              <a:gd name="connsiteY4" fmla="*/ 122 h 76547"/>
              <a:gd name="connsiteX5" fmla="*/ 979 w 96232"/>
              <a:gd name="connsiteY5" fmla="*/ 33460 h 76547"/>
              <a:gd name="connsiteX0" fmla="*/ 979 w 96232"/>
              <a:gd name="connsiteY0" fmla="*/ 33460 h 76329"/>
              <a:gd name="connsiteX1" fmla="*/ 22411 w 96232"/>
              <a:gd name="connsiteY1" fmla="*/ 52511 h 76329"/>
              <a:gd name="connsiteX2" fmla="*/ 58129 w 96232"/>
              <a:gd name="connsiteY2" fmla="*/ 76323 h 76329"/>
              <a:gd name="connsiteX3" fmla="*/ 96229 w 96232"/>
              <a:gd name="connsiteY3" fmla="*/ 50129 h 76329"/>
              <a:gd name="connsiteX4" fmla="*/ 46223 w 96232"/>
              <a:gd name="connsiteY4" fmla="*/ 45366 h 76329"/>
              <a:gd name="connsiteX5" fmla="*/ 24791 w 96232"/>
              <a:gd name="connsiteY5" fmla="*/ 122 h 76329"/>
              <a:gd name="connsiteX6" fmla="*/ 979 w 96232"/>
              <a:gd name="connsiteY6" fmla="*/ 33460 h 76329"/>
              <a:gd name="connsiteX0" fmla="*/ 0 w 95253"/>
              <a:gd name="connsiteY0" fmla="*/ 33438 h 76347"/>
              <a:gd name="connsiteX1" fmla="*/ 23813 w 95253"/>
              <a:gd name="connsiteY1" fmla="*/ 42964 h 76347"/>
              <a:gd name="connsiteX2" fmla="*/ 57150 w 95253"/>
              <a:gd name="connsiteY2" fmla="*/ 76301 h 76347"/>
              <a:gd name="connsiteX3" fmla="*/ 95250 w 95253"/>
              <a:gd name="connsiteY3" fmla="*/ 50107 h 76347"/>
              <a:gd name="connsiteX4" fmla="*/ 45244 w 95253"/>
              <a:gd name="connsiteY4" fmla="*/ 45344 h 76347"/>
              <a:gd name="connsiteX5" fmla="*/ 23812 w 95253"/>
              <a:gd name="connsiteY5" fmla="*/ 100 h 76347"/>
              <a:gd name="connsiteX6" fmla="*/ 0 w 95253"/>
              <a:gd name="connsiteY6" fmla="*/ 33438 h 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3" h="76347">
                <a:moveTo>
                  <a:pt x="0" y="33438"/>
                </a:moveTo>
                <a:cubicBezTo>
                  <a:pt x="0" y="40582"/>
                  <a:pt x="14288" y="35820"/>
                  <a:pt x="23813" y="42964"/>
                </a:cubicBezTo>
                <a:cubicBezTo>
                  <a:pt x="33338" y="50108"/>
                  <a:pt x="45244" y="75111"/>
                  <a:pt x="57150" y="76301"/>
                </a:cubicBezTo>
                <a:cubicBezTo>
                  <a:pt x="69056" y="77491"/>
                  <a:pt x="94853" y="55266"/>
                  <a:pt x="95250" y="50107"/>
                </a:cubicBezTo>
                <a:cubicBezTo>
                  <a:pt x="95647" y="44948"/>
                  <a:pt x="57150" y="53679"/>
                  <a:pt x="45244" y="45344"/>
                </a:cubicBezTo>
                <a:cubicBezTo>
                  <a:pt x="33338" y="37010"/>
                  <a:pt x="33734" y="2084"/>
                  <a:pt x="23812" y="100"/>
                </a:cubicBezTo>
                <a:cubicBezTo>
                  <a:pt x="13890" y="-1884"/>
                  <a:pt x="0" y="26294"/>
                  <a:pt x="0" y="33438"/>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7" name="フリーフォーム 786"/>
          <p:cNvSpPr/>
          <p:nvPr/>
        </p:nvSpPr>
        <p:spPr bwMode="gray">
          <a:xfrm>
            <a:off x="1013569" y="4310424"/>
            <a:ext cx="10301" cy="8428"/>
          </a:xfrm>
          <a:custGeom>
            <a:avLst/>
            <a:gdLst>
              <a:gd name="connsiteX0" fmla="*/ 131169 w 346723"/>
              <a:gd name="connsiteY0" fmla="*/ 279557 h 287768"/>
              <a:gd name="connsiteX1" fmla="*/ 57350 w 346723"/>
              <a:gd name="connsiteY1" fmla="*/ 281939 h 287768"/>
              <a:gd name="connsiteX2" fmla="*/ 45444 w 346723"/>
              <a:gd name="connsiteY2" fmla="*/ 205739 h 287768"/>
              <a:gd name="connsiteX3" fmla="*/ 200 w 346723"/>
              <a:gd name="connsiteY3" fmla="*/ 150970 h 287768"/>
              <a:gd name="connsiteX4" fmla="*/ 28775 w 346723"/>
              <a:gd name="connsiteY4" fmla="*/ 108107 h 287768"/>
              <a:gd name="connsiteX5" fmla="*/ 26394 w 346723"/>
              <a:gd name="connsiteY5" fmla="*/ 93820 h 287768"/>
              <a:gd name="connsiteX6" fmla="*/ 74019 w 346723"/>
              <a:gd name="connsiteY6" fmla="*/ 96201 h 287768"/>
              <a:gd name="connsiteX7" fmla="*/ 138313 w 346723"/>
              <a:gd name="connsiteY7" fmla="*/ 36670 h 287768"/>
              <a:gd name="connsiteX8" fmla="*/ 178794 w 346723"/>
              <a:gd name="connsiteY8" fmla="*/ 46195 h 287768"/>
              <a:gd name="connsiteX9" fmla="*/ 224038 w 346723"/>
              <a:gd name="connsiteY9" fmla="*/ 8095 h 287768"/>
              <a:gd name="connsiteX10" fmla="*/ 245469 w 346723"/>
              <a:gd name="connsiteY10" fmla="*/ 951 h 287768"/>
              <a:gd name="connsiteX11" fmla="*/ 276425 w 346723"/>
              <a:gd name="connsiteY11" fmla="*/ 22382 h 287768"/>
              <a:gd name="connsiteX12" fmla="*/ 319288 w 346723"/>
              <a:gd name="connsiteY12" fmla="*/ 43814 h 287768"/>
              <a:gd name="connsiteX13" fmla="*/ 340719 w 346723"/>
              <a:gd name="connsiteY13" fmla="*/ 74770 h 287768"/>
              <a:gd name="connsiteX14" fmla="*/ 340719 w 346723"/>
              <a:gd name="connsiteY14" fmla="*/ 122395 h 287768"/>
              <a:gd name="connsiteX15" fmla="*/ 271663 w 346723"/>
              <a:gd name="connsiteY15" fmla="*/ 179545 h 287768"/>
              <a:gd name="connsiteX16" fmla="*/ 221656 w 346723"/>
              <a:gd name="connsiteY16" fmla="*/ 181926 h 287768"/>
              <a:gd name="connsiteX17" fmla="*/ 185938 w 346723"/>
              <a:gd name="connsiteY17" fmla="*/ 255745 h 287768"/>
              <a:gd name="connsiteX18" fmla="*/ 131169 w 346723"/>
              <a:gd name="connsiteY18" fmla="*/ 279557 h 287768"/>
              <a:gd name="connsiteX0" fmla="*/ 131169 w 346723"/>
              <a:gd name="connsiteY0" fmla="*/ 279557 h 283693"/>
              <a:gd name="connsiteX1" fmla="*/ 57350 w 346723"/>
              <a:gd name="connsiteY1" fmla="*/ 281939 h 283693"/>
              <a:gd name="connsiteX2" fmla="*/ 45444 w 346723"/>
              <a:gd name="connsiteY2" fmla="*/ 205739 h 283693"/>
              <a:gd name="connsiteX3" fmla="*/ 200 w 346723"/>
              <a:gd name="connsiteY3" fmla="*/ 150970 h 283693"/>
              <a:gd name="connsiteX4" fmla="*/ 28775 w 346723"/>
              <a:gd name="connsiteY4" fmla="*/ 108107 h 283693"/>
              <a:gd name="connsiteX5" fmla="*/ 26394 w 346723"/>
              <a:gd name="connsiteY5" fmla="*/ 93820 h 283693"/>
              <a:gd name="connsiteX6" fmla="*/ 74019 w 346723"/>
              <a:gd name="connsiteY6" fmla="*/ 96201 h 283693"/>
              <a:gd name="connsiteX7" fmla="*/ 138313 w 346723"/>
              <a:gd name="connsiteY7" fmla="*/ 36670 h 283693"/>
              <a:gd name="connsiteX8" fmla="*/ 178794 w 346723"/>
              <a:gd name="connsiteY8" fmla="*/ 46195 h 283693"/>
              <a:gd name="connsiteX9" fmla="*/ 224038 w 346723"/>
              <a:gd name="connsiteY9" fmla="*/ 8095 h 283693"/>
              <a:gd name="connsiteX10" fmla="*/ 245469 w 346723"/>
              <a:gd name="connsiteY10" fmla="*/ 951 h 283693"/>
              <a:gd name="connsiteX11" fmla="*/ 276425 w 346723"/>
              <a:gd name="connsiteY11" fmla="*/ 22382 h 283693"/>
              <a:gd name="connsiteX12" fmla="*/ 319288 w 346723"/>
              <a:gd name="connsiteY12" fmla="*/ 43814 h 283693"/>
              <a:gd name="connsiteX13" fmla="*/ 340719 w 346723"/>
              <a:gd name="connsiteY13" fmla="*/ 74770 h 283693"/>
              <a:gd name="connsiteX14" fmla="*/ 340719 w 346723"/>
              <a:gd name="connsiteY14" fmla="*/ 122395 h 283693"/>
              <a:gd name="connsiteX15" fmla="*/ 271663 w 346723"/>
              <a:gd name="connsiteY15" fmla="*/ 179545 h 283693"/>
              <a:gd name="connsiteX16" fmla="*/ 221656 w 346723"/>
              <a:gd name="connsiteY16" fmla="*/ 181926 h 283693"/>
              <a:gd name="connsiteX17" fmla="*/ 185938 w 346723"/>
              <a:gd name="connsiteY17" fmla="*/ 255745 h 283693"/>
              <a:gd name="connsiteX18" fmla="*/ 131169 w 346723"/>
              <a:gd name="connsiteY18" fmla="*/ 279557 h 283693"/>
              <a:gd name="connsiteX0" fmla="*/ 131169 w 346723"/>
              <a:gd name="connsiteY0" fmla="*/ 279557 h 283693"/>
              <a:gd name="connsiteX1" fmla="*/ 57350 w 346723"/>
              <a:gd name="connsiteY1" fmla="*/ 281939 h 283693"/>
              <a:gd name="connsiteX2" fmla="*/ 45444 w 346723"/>
              <a:gd name="connsiteY2" fmla="*/ 205739 h 283693"/>
              <a:gd name="connsiteX3" fmla="*/ 200 w 346723"/>
              <a:gd name="connsiteY3" fmla="*/ 150970 h 283693"/>
              <a:gd name="connsiteX4" fmla="*/ 28775 w 346723"/>
              <a:gd name="connsiteY4" fmla="*/ 108107 h 283693"/>
              <a:gd name="connsiteX5" fmla="*/ 26394 w 346723"/>
              <a:gd name="connsiteY5" fmla="*/ 93820 h 283693"/>
              <a:gd name="connsiteX6" fmla="*/ 74019 w 346723"/>
              <a:gd name="connsiteY6" fmla="*/ 96201 h 283693"/>
              <a:gd name="connsiteX7" fmla="*/ 138313 w 346723"/>
              <a:gd name="connsiteY7" fmla="*/ 36670 h 283693"/>
              <a:gd name="connsiteX8" fmla="*/ 178794 w 346723"/>
              <a:gd name="connsiteY8" fmla="*/ 46195 h 283693"/>
              <a:gd name="connsiteX9" fmla="*/ 224038 w 346723"/>
              <a:gd name="connsiteY9" fmla="*/ 8095 h 283693"/>
              <a:gd name="connsiteX10" fmla="*/ 245469 w 346723"/>
              <a:gd name="connsiteY10" fmla="*/ 951 h 283693"/>
              <a:gd name="connsiteX11" fmla="*/ 276425 w 346723"/>
              <a:gd name="connsiteY11" fmla="*/ 22382 h 283693"/>
              <a:gd name="connsiteX12" fmla="*/ 319288 w 346723"/>
              <a:gd name="connsiteY12" fmla="*/ 43814 h 283693"/>
              <a:gd name="connsiteX13" fmla="*/ 340719 w 346723"/>
              <a:gd name="connsiteY13" fmla="*/ 74770 h 283693"/>
              <a:gd name="connsiteX14" fmla="*/ 340719 w 346723"/>
              <a:gd name="connsiteY14" fmla="*/ 122395 h 283693"/>
              <a:gd name="connsiteX15" fmla="*/ 271663 w 346723"/>
              <a:gd name="connsiteY15" fmla="*/ 179545 h 283693"/>
              <a:gd name="connsiteX16" fmla="*/ 221656 w 346723"/>
              <a:gd name="connsiteY16" fmla="*/ 181926 h 283693"/>
              <a:gd name="connsiteX17" fmla="*/ 185938 w 346723"/>
              <a:gd name="connsiteY17" fmla="*/ 255745 h 283693"/>
              <a:gd name="connsiteX18" fmla="*/ 131169 w 346723"/>
              <a:gd name="connsiteY18" fmla="*/ 279557 h 2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723" h="283693">
                <a:moveTo>
                  <a:pt x="131169" y="279557"/>
                </a:moveTo>
                <a:cubicBezTo>
                  <a:pt x="97832" y="236298"/>
                  <a:pt x="71637" y="294242"/>
                  <a:pt x="57350" y="281939"/>
                </a:cubicBezTo>
                <a:cubicBezTo>
                  <a:pt x="43062" y="269636"/>
                  <a:pt x="54969" y="227567"/>
                  <a:pt x="45444" y="205739"/>
                </a:cubicBezTo>
                <a:cubicBezTo>
                  <a:pt x="35919" y="183911"/>
                  <a:pt x="2978" y="167242"/>
                  <a:pt x="200" y="150970"/>
                </a:cubicBezTo>
                <a:cubicBezTo>
                  <a:pt x="-2578" y="134698"/>
                  <a:pt x="24409" y="117632"/>
                  <a:pt x="28775" y="108107"/>
                </a:cubicBezTo>
                <a:cubicBezTo>
                  <a:pt x="33141" y="98582"/>
                  <a:pt x="18853" y="95804"/>
                  <a:pt x="26394" y="93820"/>
                </a:cubicBezTo>
                <a:cubicBezTo>
                  <a:pt x="33935" y="91836"/>
                  <a:pt x="55366" y="105726"/>
                  <a:pt x="74019" y="96201"/>
                </a:cubicBezTo>
                <a:cubicBezTo>
                  <a:pt x="92672" y="86676"/>
                  <a:pt x="120851" y="45004"/>
                  <a:pt x="138313" y="36670"/>
                </a:cubicBezTo>
                <a:cubicBezTo>
                  <a:pt x="155775" y="28336"/>
                  <a:pt x="164506" y="50958"/>
                  <a:pt x="178794" y="46195"/>
                </a:cubicBezTo>
                <a:cubicBezTo>
                  <a:pt x="193082" y="41432"/>
                  <a:pt x="212926" y="15636"/>
                  <a:pt x="224038" y="8095"/>
                </a:cubicBezTo>
                <a:cubicBezTo>
                  <a:pt x="235151" y="554"/>
                  <a:pt x="236738" y="-1430"/>
                  <a:pt x="245469" y="951"/>
                </a:cubicBezTo>
                <a:cubicBezTo>
                  <a:pt x="254200" y="3332"/>
                  <a:pt x="264122" y="15238"/>
                  <a:pt x="276425" y="22382"/>
                </a:cubicBezTo>
                <a:cubicBezTo>
                  <a:pt x="288728" y="29526"/>
                  <a:pt x="308572" y="35083"/>
                  <a:pt x="319288" y="43814"/>
                </a:cubicBezTo>
                <a:cubicBezTo>
                  <a:pt x="310954" y="69214"/>
                  <a:pt x="337147" y="61673"/>
                  <a:pt x="340719" y="74770"/>
                </a:cubicBezTo>
                <a:cubicBezTo>
                  <a:pt x="344291" y="87867"/>
                  <a:pt x="352228" y="104933"/>
                  <a:pt x="340719" y="122395"/>
                </a:cubicBezTo>
                <a:cubicBezTo>
                  <a:pt x="329210" y="139857"/>
                  <a:pt x="291507" y="169623"/>
                  <a:pt x="271663" y="179545"/>
                </a:cubicBezTo>
                <a:cubicBezTo>
                  <a:pt x="251819" y="189467"/>
                  <a:pt x="235944" y="169226"/>
                  <a:pt x="221656" y="181926"/>
                </a:cubicBezTo>
                <a:cubicBezTo>
                  <a:pt x="207369" y="194626"/>
                  <a:pt x="201813" y="238283"/>
                  <a:pt x="185938" y="255745"/>
                </a:cubicBezTo>
                <a:cubicBezTo>
                  <a:pt x="170063" y="273207"/>
                  <a:pt x="152600" y="275191"/>
                  <a:pt x="131169" y="279557"/>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8" name="フリーフォーム 787"/>
          <p:cNvSpPr/>
          <p:nvPr/>
        </p:nvSpPr>
        <p:spPr bwMode="gray">
          <a:xfrm>
            <a:off x="1020616" y="4318227"/>
            <a:ext cx="6292" cy="4122"/>
          </a:xfrm>
          <a:custGeom>
            <a:avLst/>
            <a:gdLst>
              <a:gd name="connsiteX0" fmla="*/ 1399 w 215884"/>
              <a:gd name="connsiteY0" fmla="*/ 85953 h 138358"/>
              <a:gd name="connsiteX1" fmla="*/ 39499 w 215884"/>
              <a:gd name="connsiteY1" fmla="*/ 26421 h 138358"/>
              <a:gd name="connsiteX2" fmla="*/ 94268 w 215884"/>
              <a:gd name="connsiteY2" fmla="*/ 50234 h 138358"/>
              <a:gd name="connsiteX3" fmla="*/ 113318 w 215884"/>
              <a:gd name="connsiteY3" fmla="*/ 9753 h 138358"/>
              <a:gd name="connsiteX4" fmla="*/ 129987 w 215884"/>
              <a:gd name="connsiteY4" fmla="*/ 7371 h 138358"/>
              <a:gd name="connsiteX5" fmla="*/ 153799 w 215884"/>
              <a:gd name="connsiteY5" fmla="*/ 228 h 138358"/>
              <a:gd name="connsiteX6" fmla="*/ 175230 w 215884"/>
              <a:gd name="connsiteY6" fmla="*/ 16896 h 138358"/>
              <a:gd name="connsiteX7" fmla="*/ 146655 w 215884"/>
              <a:gd name="connsiteY7" fmla="*/ 38328 h 138358"/>
              <a:gd name="connsiteX8" fmla="*/ 179993 w 215884"/>
              <a:gd name="connsiteY8" fmla="*/ 57378 h 138358"/>
              <a:gd name="connsiteX9" fmla="*/ 206187 w 215884"/>
              <a:gd name="connsiteY9" fmla="*/ 52615 h 138358"/>
              <a:gd name="connsiteX10" fmla="*/ 206187 w 215884"/>
              <a:gd name="connsiteY10" fmla="*/ 100240 h 138358"/>
              <a:gd name="connsiteX11" fmla="*/ 89505 w 215884"/>
              <a:gd name="connsiteY11" fmla="*/ 138340 h 138358"/>
              <a:gd name="connsiteX12" fmla="*/ 1399 w 215884"/>
              <a:gd name="connsiteY12" fmla="*/ 85953 h 138358"/>
              <a:gd name="connsiteX0" fmla="*/ 1399 w 212063"/>
              <a:gd name="connsiteY0" fmla="*/ 85953 h 138358"/>
              <a:gd name="connsiteX1" fmla="*/ 39499 w 212063"/>
              <a:gd name="connsiteY1" fmla="*/ 26421 h 138358"/>
              <a:gd name="connsiteX2" fmla="*/ 94268 w 212063"/>
              <a:gd name="connsiteY2" fmla="*/ 50234 h 138358"/>
              <a:gd name="connsiteX3" fmla="*/ 113318 w 212063"/>
              <a:gd name="connsiteY3" fmla="*/ 9753 h 138358"/>
              <a:gd name="connsiteX4" fmla="*/ 129987 w 212063"/>
              <a:gd name="connsiteY4" fmla="*/ 7371 h 138358"/>
              <a:gd name="connsiteX5" fmla="*/ 153799 w 212063"/>
              <a:gd name="connsiteY5" fmla="*/ 228 h 138358"/>
              <a:gd name="connsiteX6" fmla="*/ 175230 w 212063"/>
              <a:gd name="connsiteY6" fmla="*/ 16896 h 138358"/>
              <a:gd name="connsiteX7" fmla="*/ 146655 w 212063"/>
              <a:gd name="connsiteY7" fmla="*/ 38328 h 138358"/>
              <a:gd name="connsiteX8" fmla="*/ 179993 w 212063"/>
              <a:gd name="connsiteY8" fmla="*/ 57378 h 138358"/>
              <a:gd name="connsiteX9" fmla="*/ 206187 w 212063"/>
              <a:gd name="connsiteY9" fmla="*/ 52615 h 138358"/>
              <a:gd name="connsiteX10" fmla="*/ 206187 w 212063"/>
              <a:gd name="connsiteY10" fmla="*/ 100240 h 138358"/>
              <a:gd name="connsiteX11" fmla="*/ 89505 w 212063"/>
              <a:gd name="connsiteY11" fmla="*/ 138340 h 138358"/>
              <a:gd name="connsiteX12" fmla="*/ 1399 w 212063"/>
              <a:gd name="connsiteY12" fmla="*/ 85953 h 138358"/>
              <a:gd name="connsiteX0" fmla="*/ 1399 w 212063"/>
              <a:gd name="connsiteY0" fmla="*/ 85953 h 138747"/>
              <a:gd name="connsiteX1" fmla="*/ 39499 w 212063"/>
              <a:gd name="connsiteY1" fmla="*/ 26421 h 138747"/>
              <a:gd name="connsiteX2" fmla="*/ 94268 w 212063"/>
              <a:gd name="connsiteY2" fmla="*/ 50234 h 138747"/>
              <a:gd name="connsiteX3" fmla="*/ 113318 w 212063"/>
              <a:gd name="connsiteY3" fmla="*/ 9753 h 138747"/>
              <a:gd name="connsiteX4" fmla="*/ 129987 w 212063"/>
              <a:gd name="connsiteY4" fmla="*/ 7371 h 138747"/>
              <a:gd name="connsiteX5" fmla="*/ 153799 w 212063"/>
              <a:gd name="connsiteY5" fmla="*/ 228 h 138747"/>
              <a:gd name="connsiteX6" fmla="*/ 175230 w 212063"/>
              <a:gd name="connsiteY6" fmla="*/ 16896 h 138747"/>
              <a:gd name="connsiteX7" fmla="*/ 146655 w 212063"/>
              <a:gd name="connsiteY7" fmla="*/ 38328 h 138747"/>
              <a:gd name="connsiteX8" fmla="*/ 179993 w 212063"/>
              <a:gd name="connsiteY8" fmla="*/ 57378 h 138747"/>
              <a:gd name="connsiteX9" fmla="*/ 206187 w 212063"/>
              <a:gd name="connsiteY9" fmla="*/ 52615 h 138747"/>
              <a:gd name="connsiteX10" fmla="*/ 206187 w 212063"/>
              <a:gd name="connsiteY10" fmla="*/ 100240 h 138747"/>
              <a:gd name="connsiteX11" fmla="*/ 139513 w 212063"/>
              <a:gd name="connsiteY11" fmla="*/ 109765 h 138747"/>
              <a:gd name="connsiteX12" fmla="*/ 89505 w 212063"/>
              <a:gd name="connsiteY12" fmla="*/ 138340 h 138747"/>
              <a:gd name="connsiteX13" fmla="*/ 1399 w 212063"/>
              <a:gd name="connsiteY13" fmla="*/ 85953 h 138747"/>
              <a:gd name="connsiteX0" fmla="*/ 1399 w 212063"/>
              <a:gd name="connsiteY0" fmla="*/ 85953 h 138747"/>
              <a:gd name="connsiteX1" fmla="*/ 39499 w 212063"/>
              <a:gd name="connsiteY1" fmla="*/ 26421 h 138747"/>
              <a:gd name="connsiteX2" fmla="*/ 94268 w 212063"/>
              <a:gd name="connsiteY2" fmla="*/ 50234 h 138747"/>
              <a:gd name="connsiteX3" fmla="*/ 113318 w 212063"/>
              <a:gd name="connsiteY3" fmla="*/ 9753 h 138747"/>
              <a:gd name="connsiteX4" fmla="*/ 129987 w 212063"/>
              <a:gd name="connsiteY4" fmla="*/ 7371 h 138747"/>
              <a:gd name="connsiteX5" fmla="*/ 153799 w 212063"/>
              <a:gd name="connsiteY5" fmla="*/ 228 h 138747"/>
              <a:gd name="connsiteX6" fmla="*/ 175230 w 212063"/>
              <a:gd name="connsiteY6" fmla="*/ 16896 h 138747"/>
              <a:gd name="connsiteX7" fmla="*/ 146655 w 212063"/>
              <a:gd name="connsiteY7" fmla="*/ 38328 h 138747"/>
              <a:gd name="connsiteX8" fmla="*/ 179993 w 212063"/>
              <a:gd name="connsiteY8" fmla="*/ 57378 h 138747"/>
              <a:gd name="connsiteX9" fmla="*/ 206187 w 212063"/>
              <a:gd name="connsiteY9" fmla="*/ 52615 h 138747"/>
              <a:gd name="connsiteX10" fmla="*/ 206187 w 212063"/>
              <a:gd name="connsiteY10" fmla="*/ 100240 h 138747"/>
              <a:gd name="connsiteX11" fmla="*/ 139513 w 212063"/>
              <a:gd name="connsiteY11" fmla="*/ 109765 h 138747"/>
              <a:gd name="connsiteX12" fmla="*/ 89505 w 212063"/>
              <a:gd name="connsiteY12" fmla="*/ 138340 h 138747"/>
              <a:gd name="connsiteX13" fmla="*/ 1399 w 212063"/>
              <a:gd name="connsiteY13" fmla="*/ 85953 h 138747"/>
              <a:gd name="connsiteX0" fmla="*/ 1399 w 212063"/>
              <a:gd name="connsiteY0" fmla="*/ 85953 h 138747"/>
              <a:gd name="connsiteX1" fmla="*/ 39499 w 212063"/>
              <a:gd name="connsiteY1" fmla="*/ 26421 h 138747"/>
              <a:gd name="connsiteX2" fmla="*/ 94268 w 212063"/>
              <a:gd name="connsiteY2" fmla="*/ 50234 h 138747"/>
              <a:gd name="connsiteX3" fmla="*/ 113318 w 212063"/>
              <a:gd name="connsiteY3" fmla="*/ 9753 h 138747"/>
              <a:gd name="connsiteX4" fmla="*/ 129987 w 212063"/>
              <a:gd name="connsiteY4" fmla="*/ 7371 h 138747"/>
              <a:gd name="connsiteX5" fmla="*/ 153799 w 212063"/>
              <a:gd name="connsiteY5" fmla="*/ 228 h 138747"/>
              <a:gd name="connsiteX6" fmla="*/ 175230 w 212063"/>
              <a:gd name="connsiteY6" fmla="*/ 16896 h 138747"/>
              <a:gd name="connsiteX7" fmla="*/ 146655 w 212063"/>
              <a:gd name="connsiteY7" fmla="*/ 38328 h 138747"/>
              <a:gd name="connsiteX8" fmla="*/ 179993 w 212063"/>
              <a:gd name="connsiteY8" fmla="*/ 57378 h 138747"/>
              <a:gd name="connsiteX9" fmla="*/ 206187 w 212063"/>
              <a:gd name="connsiteY9" fmla="*/ 52615 h 138747"/>
              <a:gd name="connsiteX10" fmla="*/ 206187 w 212063"/>
              <a:gd name="connsiteY10" fmla="*/ 100240 h 138747"/>
              <a:gd name="connsiteX11" fmla="*/ 139513 w 212063"/>
              <a:gd name="connsiteY11" fmla="*/ 109765 h 138747"/>
              <a:gd name="connsiteX12" fmla="*/ 89505 w 212063"/>
              <a:gd name="connsiteY12" fmla="*/ 138340 h 138747"/>
              <a:gd name="connsiteX13" fmla="*/ 1399 w 212063"/>
              <a:gd name="connsiteY13" fmla="*/ 85953 h 138747"/>
              <a:gd name="connsiteX0" fmla="*/ 1119 w 211783"/>
              <a:gd name="connsiteY0" fmla="*/ 85953 h 138747"/>
              <a:gd name="connsiteX1" fmla="*/ 48744 w 211783"/>
              <a:gd name="connsiteY1" fmla="*/ 43089 h 138747"/>
              <a:gd name="connsiteX2" fmla="*/ 93988 w 211783"/>
              <a:gd name="connsiteY2" fmla="*/ 50234 h 138747"/>
              <a:gd name="connsiteX3" fmla="*/ 113038 w 211783"/>
              <a:gd name="connsiteY3" fmla="*/ 9753 h 138747"/>
              <a:gd name="connsiteX4" fmla="*/ 129707 w 211783"/>
              <a:gd name="connsiteY4" fmla="*/ 7371 h 138747"/>
              <a:gd name="connsiteX5" fmla="*/ 153519 w 211783"/>
              <a:gd name="connsiteY5" fmla="*/ 228 h 138747"/>
              <a:gd name="connsiteX6" fmla="*/ 174950 w 211783"/>
              <a:gd name="connsiteY6" fmla="*/ 16896 h 138747"/>
              <a:gd name="connsiteX7" fmla="*/ 146375 w 211783"/>
              <a:gd name="connsiteY7" fmla="*/ 38328 h 138747"/>
              <a:gd name="connsiteX8" fmla="*/ 179713 w 211783"/>
              <a:gd name="connsiteY8" fmla="*/ 57378 h 138747"/>
              <a:gd name="connsiteX9" fmla="*/ 205907 w 211783"/>
              <a:gd name="connsiteY9" fmla="*/ 52615 h 138747"/>
              <a:gd name="connsiteX10" fmla="*/ 205907 w 211783"/>
              <a:gd name="connsiteY10" fmla="*/ 100240 h 138747"/>
              <a:gd name="connsiteX11" fmla="*/ 139233 w 211783"/>
              <a:gd name="connsiteY11" fmla="*/ 109765 h 138747"/>
              <a:gd name="connsiteX12" fmla="*/ 89225 w 211783"/>
              <a:gd name="connsiteY12" fmla="*/ 138340 h 138747"/>
              <a:gd name="connsiteX13" fmla="*/ 1119 w 211783"/>
              <a:gd name="connsiteY13" fmla="*/ 85953 h 138747"/>
              <a:gd name="connsiteX0" fmla="*/ 1119 w 211783"/>
              <a:gd name="connsiteY0" fmla="*/ 85953 h 138747"/>
              <a:gd name="connsiteX1" fmla="*/ 48744 w 211783"/>
              <a:gd name="connsiteY1" fmla="*/ 43089 h 138747"/>
              <a:gd name="connsiteX2" fmla="*/ 93988 w 211783"/>
              <a:gd name="connsiteY2" fmla="*/ 50234 h 138747"/>
              <a:gd name="connsiteX3" fmla="*/ 113038 w 211783"/>
              <a:gd name="connsiteY3" fmla="*/ 9753 h 138747"/>
              <a:gd name="connsiteX4" fmla="*/ 129707 w 211783"/>
              <a:gd name="connsiteY4" fmla="*/ 7371 h 138747"/>
              <a:gd name="connsiteX5" fmla="*/ 153519 w 211783"/>
              <a:gd name="connsiteY5" fmla="*/ 228 h 138747"/>
              <a:gd name="connsiteX6" fmla="*/ 174950 w 211783"/>
              <a:gd name="connsiteY6" fmla="*/ 16896 h 138747"/>
              <a:gd name="connsiteX7" fmla="*/ 146375 w 211783"/>
              <a:gd name="connsiteY7" fmla="*/ 38328 h 138747"/>
              <a:gd name="connsiteX8" fmla="*/ 179713 w 211783"/>
              <a:gd name="connsiteY8" fmla="*/ 57378 h 138747"/>
              <a:gd name="connsiteX9" fmla="*/ 205907 w 211783"/>
              <a:gd name="connsiteY9" fmla="*/ 52615 h 138747"/>
              <a:gd name="connsiteX10" fmla="*/ 205907 w 211783"/>
              <a:gd name="connsiteY10" fmla="*/ 100240 h 138747"/>
              <a:gd name="connsiteX11" fmla="*/ 139233 w 211783"/>
              <a:gd name="connsiteY11" fmla="*/ 109765 h 138747"/>
              <a:gd name="connsiteX12" fmla="*/ 89225 w 211783"/>
              <a:gd name="connsiteY12" fmla="*/ 138340 h 138747"/>
              <a:gd name="connsiteX13" fmla="*/ 1119 w 211783"/>
              <a:gd name="connsiteY13" fmla="*/ 85953 h 1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783" h="138747">
                <a:moveTo>
                  <a:pt x="1119" y="85953"/>
                </a:moveTo>
                <a:cubicBezTo>
                  <a:pt x="-7215" y="67300"/>
                  <a:pt x="33266" y="49042"/>
                  <a:pt x="48744" y="43089"/>
                </a:cubicBezTo>
                <a:cubicBezTo>
                  <a:pt x="64222" y="37136"/>
                  <a:pt x="83272" y="55790"/>
                  <a:pt x="93988" y="50234"/>
                </a:cubicBezTo>
                <a:cubicBezTo>
                  <a:pt x="92798" y="28009"/>
                  <a:pt x="107085" y="16897"/>
                  <a:pt x="113038" y="9753"/>
                </a:cubicBezTo>
                <a:cubicBezTo>
                  <a:pt x="118991" y="2609"/>
                  <a:pt x="122960" y="8958"/>
                  <a:pt x="129707" y="7371"/>
                </a:cubicBezTo>
                <a:cubicBezTo>
                  <a:pt x="136454" y="5783"/>
                  <a:pt x="145978" y="-1360"/>
                  <a:pt x="153519" y="228"/>
                </a:cubicBezTo>
                <a:cubicBezTo>
                  <a:pt x="161060" y="1816"/>
                  <a:pt x="176141" y="10546"/>
                  <a:pt x="174950" y="16896"/>
                </a:cubicBezTo>
                <a:cubicBezTo>
                  <a:pt x="173759" y="23246"/>
                  <a:pt x="145581" y="31581"/>
                  <a:pt x="146375" y="38328"/>
                </a:cubicBezTo>
                <a:cubicBezTo>
                  <a:pt x="147169" y="45075"/>
                  <a:pt x="169791" y="54997"/>
                  <a:pt x="179713" y="57378"/>
                </a:cubicBezTo>
                <a:cubicBezTo>
                  <a:pt x="189635" y="59759"/>
                  <a:pt x="201541" y="45471"/>
                  <a:pt x="205907" y="52615"/>
                </a:cubicBezTo>
                <a:cubicBezTo>
                  <a:pt x="188842" y="71665"/>
                  <a:pt x="225354" y="85952"/>
                  <a:pt x="205907" y="100240"/>
                </a:cubicBezTo>
                <a:cubicBezTo>
                  <a:pt x="200748" y="110559"/>
                  <a:pt x="158680" y="103415"/>
                  <a:pt x="139233" y="109765"/>
                </a:cubicBezTo>
                <a:cubicBezTo>
                  <a:pt x="119786" y="116115"/>
                  <a:pt x="112244" y="142309"/>
                  <a:pt x="89225" y="138340"/>
                </a:cubicBezTo>
                <a:cubicBezTo>
                  <a:pt x="80493" y="120083"/>
                  <a:pt x="35647" y="95081"/>
                  <a:pt x="1119" y="85953"/>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89" name="フリーフォーム 788"/>
          <p:cNvSpPr/>
          <p:nvPr/>
        </p:nvSpPr>
        <p:spPr bwMode="gray">
          <a:xfrm>
            <a:off x="1032744" y="4326212"/>
            <a:ext cx="982" cy="657"/>
          </a:xfrm>
          <a:custGeom>
            <a:avLst/>
            <a:gdLst>
              <a:gd name="connsiteX0" fmla="*/ 385 w 58286"/>
              <a:gd name="connsiteY0" fmla="*/ 13296 h 60967"/>
              <a:gd name="connsiteX1" fmla="*/ 33722 w 58286"/>
              <a:gd name="connsiteY1" fmla="*/ 60921 h 60967"/>
              <a:gd name="connsiteX2" fmla="*/ 57535 w 58286"/>
              <a:gd name="connsiteY2" fmla="*/ 3771 h 60967"/>
              <a:gd name="connsiteX3" fmla="*/ 385 w 58286"/>
              <a:gd name="connsiteY3" fmla="*/ 13296 h 60967"/>
              <a:gd name="connsiteX0" fmla="*/ 964 w 58499"/>
              <a:gd name="connsiteY0" fmla="*/ 9963 h 24394"/>
              <a:gd name="connsiteX1" fmla="*/ 24776 w 58499"/>
              <a:gd name="connsiteY1" fmla="*/ 24250 h 24394"/>
              <a:gd name="connsiteX2" fmla="*/ 58114 w 58499"/>
              <a:gd name="connsiteY2" fmla="*/ 438 h 24394"/>
              <a:gd name="connsiteX3" fmla="*/ 964 w 58499"/>
              <a:gd name="connsiteY3" fmla="*/ 9963 h 24394"/>
              <a:gd name="connsiteX0" fmla="*/ 65 w 33049"/>
              <a:gd name="connsiteY0" fmla="*/ 7691 h 22118"/>
              <a:gd name="connsiteX1" fmla="*/ 23877 w 33049"/>
              <a:gd name="connsiteY1" fmla="*/ 21978 h 22118"/>
              <a:gd name="connsiteX2" fmla="*/ 31021 w 33049"/>
              <a:gd name="connsiteY2" fmla="*/ 547 h 22118"/>
              <a:gd name="connsiteX3" fmla="*/ 65 w 33049"/>
              <a:gd name="connsiteY3" fmla="*/ 7691 h 22118"/>
            </a:gdLst>
            <a:ahLst/>
            <a:cxnLst>
              <a:cxn ang="0">
                <a:pos x="connsiteX0" y="connsiteY0"/>
              </a:cxn>
              <a:cxn ang="0">
                <a:pos x="connsiteX1" y="connsiteY1"/>
              </a:cxn>
              <a:cxn ang="0">
                <a:pos x="connsiteX2" y="connsiteY2"/>
              </a:cxn>
              <a:cxn ang="0">
                <a:pos x="connsiteX3" y="connsiteY3"/>
              </a:cxn>
            </a:cxnLst>
            <a:rect l="l" t="t" r="r" b="b"/>
            <a:pathLst>
              <a:path w="33049" h="22118">
                <a:moveTo>
                  <a:pt x="65" y="7691"/>
                </a:moveTo>
                <a:cubicBezTo>
                  <a:pt x="-1126" y="11263"/>
                  <a:pt x="14352" y="23566"/>
                  <a:pt x="23877" y="21978"/>
                </a:cubicBezTo>
                <a:cubicBezTo>
                  <a:pt x="33402" y="20391"/>
                  <a:pt x="34990" y="2928"/>
                  <a:pt x="31021" y="547"/>
                </a:cubicBezTo>
                <a:cubicBezTo>
                  <a:pt x="27052" y="-1834"/>
                  <a:pt x="1256" y="4119"/>
                  <a:pt x="65" y="7691"/>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90" name="フリーフォーム 789"/>
          <p:cNvSpPr/>
          <p:nvPr/>
        </p:nvSpPr>
        <p:spPr bwMode="gray">
          <a:xfrm>
            <a:off x="1031051" y="4325242"/>
            <a:ext cx="597" cy="509"/>
          </a:xfrm>
          <a:custGeom>
            <a:avLst/>
            <a:gdLst>
              <a:gd name="connsiteX0" fmla="*/ 385 w 58286"/>
              <a:gd name="connsiteY0" fmla="*/ 13296 h 60967"/>
              <a:gd name="connsiteX1" fmla="*/ 33722 w 58286"/>
              <a:gd name="connsiteY1" fmla="*/ 60921 h 60967"/>
              <a:gd name="connsiteX2" fmla="*/ 57535 w 58286"/>
              <a:gd name="connsiteY2" fmla="*/ 3771 h 60967"/>
              <a:gd name="connsiteX3" fmla="*/ 385 w 58286"/>
              <a:gd name="connsiteY3" fmla="*/ 13296 h 60967"/>
              <a:gd name="connsiteX0" fmla="*/ 964 w 58499"/>
              <a:gd name="connsiteY0" fmla="*/ 9963 h 24394"/>
              <a:gd name="connsiteX1" fmla="*/ 24776 w 58499"/>
              <a:gd name="connsiteY1" fmla="*/ 24250 h 24394"/>
              <a:gd name="connsiteX2" fmla="*/ 58114 w 58499"/>
              <a:gd name="connsiteY2" fmla="*/ 438 h 24394"/>
              <a:gd name="connsiteX3" fmla="*/ 964 w 58499"/>
              <a:gd name="connsiteY3" fmla="*/ 9963 h 24394"/>
              <a:gd name="connsiteX0" fmla="*/ 65 w 33049"/>
              <a:gd name="connsiteY0" fmla="*/ 7691 h 22118"/>
              <a:gd name="connsiteX1" fmla="*/ 23877 w 33049"/>
              <a:gd name="connsiteY1" fmla="*/ 21978 h 22118"/>
              <a:gd name="connsiteX2" fmla="*/ 31021 w 33049"/>
              <a:gd name="connsiteY2" fmla="*/ 547 h 22118"/>
              <a:gd name="connsiteX3" fmla="*/ 65 w 33049"/>
              <a:gd name="connsiteY3" fmla="*/ 7691 h 22118"/>
              <a:gd name="connsiteX0" fmla="*/ 5 w 38239"/>
              <a:gd name="connsiteY0" fmla="*/ 9339 h 42740"/>
              <a:gd name="connsiteX1" fmla="*/ 33342 w 38239"/>
              <a:gd name="connsiteY1" fmla="*/ 42676 h 42740"/>
              <a:gd name="connsiteX2" fmla="*/ 30961 w 38239"/>
              <a:gd name="connsiteY2" fmla="*/ 2195 h 42740"/>
              <a:gd name="connsiteX3" fmla="*/ 5 w 38239"/>
              <a:gd name="connsiteY3" fmla="*/ 9339 h 42740"/>
              <a:gd name="connsiteX0" fmla="*/ 64 w 33048"/>
              <a:gd name="connsiteY0" fmla="*/ 9104 h 40129"/>
              <a:gd name="connsiteX1" fmla="*/ 23876 w 33048"/>
              <a:gd name="connsiteY1" fmla="*/ 40060 h 40129"/>
              <a:gd name="connsiteX2" fmla="*/ 31020 w 33048"/>
              <a:gd name="connsiteY2" fmla="*/ 1960 h 40129"/>
              <a:gd name="connsiteX3" fmla="*/ 64 w 33048"/>
              <a:gd name="connsiteY3" fmla="*/ 9104 h 40129"/>
              <a:gd name="connsiteX0" fmla="*/ 114 w 25426"/>
              <a:gd name="connsiteY0" fmla="*/ 28651 h 38483"/>
              <a:gd name="connsiteX1" fmla="*/ 16783 w 25426"/>
              <a:gd name="connsiteY1" fmla="*/ 38176 h 38483"/>
              <a:gd name="connsiteX2" fmla="*/ 23927 w 25426"/>
              <a:gd name="connsiteY2" fmla="*/ 76 h 38483"/>
              <a:gd name="connsiteX3" fmla="*/ 114 w 25426"/>
              <a:gd name="connsiteY3" fmla="*/ 28651 h 38483"/>
              <a:gd name="connsiteX0" fmla="*/ 120 w 20081"/>
              <a:gd name="connsiteY0" fmla="*/ 7409 h 17133"/>
              <a:gd name="connsiteX1" fmla="*/ 16789 w 20081"/>
              <a:gd name="connsiteY1" fmla="*/ 16934 h 17133"/>
              <a:gd name="connsiteX2" fmla="*/ 9645 w 20081"/>
              <a:gd name="connsiteY2" fmla="*/ 265 h 17133"/>
              <a:gd name="connsiteX3" fmla="*/ 120 w 20081"/>
              <a:gd name="connsiteY3" fmla="*/ 7409 h 17133"/>
            </a:gdLst>
            <a:ahLst/>
            <a:cxnLst>
              <a:cxn ang="0">
                <a:pos x="connsiteX0" y="connsiteY0"/>
              </a:cxn>
              <a:cxn ang="0">
                <a:pos x="connsiteX1" y="connsiteY1"/>
              </a:cxn>
              <a:cxn ang="0">
                <a:pos x="connsiteX2" y="connsiteY2"/>
              </a:cxn>
              <a:cxn ang="0">
                <a:pos x="connsiteX3" y="connsiteY3"/>
              </a:cxn>
            </a:cxnLst>
            <a:rect l="l" t="t" r="r" b="b"/>
            <a:pathLst>
              <a:path w="20081" h="17133">
                <a:moveTo>
                  <a:pt x="120" y="7409"/>
                </a:moveTo>
                <a:cubicBezTo>
                  <a:pt x="1311" y="10187"/>
                  <a:pt x="7264" y="18522"/>
                  <a:pt x="16789" y="16934"/>
                </a:cubicBezTo>
                <a:cubicBezTo>
                  <a:pt x="26314" y="15347"/>
                  <a:pt x="12423" y="1852"/>
                  <a:pt x="9645" y="265"/>
                </a:cubicBezTo>
                <a:cubicBezTo>
                  <a:pt x="6867" y="-1322"/>
                  <a:pt x="-1071" y="4631"/>
                  <a:pt x="120" y="7409"/>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91" name="フリーフォーム 790"/>
          <p:cNvSpPr/>
          <p:nvPr/>
        </p:nvSpPr>
        <p:spPr bwMode="gray">
          <a:xfrm>
            <a:off x="1031706" y="4370346"/>
            <a:ext cx="704" cy="441"/>
          </a:xfrm>
          <a:custGeom>
            <a:avLst/>
            <a:gdLst>
              <a:gd name="connsiteX0" fmla="*/ 385 w 58286"/>
              <a:gd name="connsiteY0" fmla="*/ 13296 h 60967"/>
              <a:gd name="connsiteX1" fmla="*/ 33722 w 58286"/>
              <a:gd name="connsiteY1" fmla="*/ 60921 h 60967"/>
              <a:gd name="connsiteX2" fmla="*/ 57535 w 58286"/>
              <a:gd name="connsiteY2" fmla="*/ 3771 h 60967"/>
              <a:gd name="connsiteX3" fmla="*/ 385 w 58286"/>
              <a:gd name="connsiteY3" fmla="*/ 13296 h 60967"/>
              <a:gd name="connsiteX0" fmla="*/ 964 w 58499"/>
              <a:gd name="connsiteY0" fmla="*/ 9963 h 24394"/>
              <a:gd name="connsiteX1" fmla="*/ 24776 w 58499"/>
              <a:gd name="connsiteY1" fmla="*/ 24250 h 24394"/>
              <a:gd name="connsiteX2" fmla="*/ 58114 w 58499"/>
              <a:gd name="connsiteY2" fmla="*/ 438 h 24394"/>
              <a:gd name="connsiteX3" fmla="*/ 964 w 58499"/>
              <a:gd name="connsiteY3" fmla="*/ 9963 h 24394"/>
              <a:gd name="connsiteX0" fmla="*/ 65 w 33049"/>
              <a:gd name="connsiteY0" fmla="*/ 7691 h 22118"/>
              <a:gd name="connsiteX1" fmla="*/ 23877 w 33049"/>
              <a:gd name="connsiteY1" fmla="*/ 21978 h 22118"/>
              <a:gd name="connsiteX2" fmla="*/ 31021 w 33049"/>
              <a:gd name="connsiteY2" fmla="*/ 547 h 22118"/>
              <a:gd name="connsiteX3" fmla="*/ 65 w 33049"/>
              <a:gd name="connsiteY3" fmla="*/ 7691 h 22118"/>
              <a:gd name="connsiteX0" fmla="*/ 5 w 38239"/>
              <a:gd name="connsiteY0" fmla="*/ 9339 h 42740"/>
              <a:gd name="connsiteX1" fmla="*/ 33342 w 38239"/>
              <a:gd name="connsiteY1" fmla="*/ 42676 h 42740"/>
              <a:gd name="connsiteX2" fmla="*/ 30961 w 38239"/>
              <a:gd name="connsiteY2" fmla="*/ 2195 h 42740"/>
              <a:gd name="connsiteX3" fmla="*/ 5 w 38239"/>
              <a:gd name="connsiteY3" fmla="*/ 9339 h 42740"/>
              <a:gd name="connsiteX0" fmla="*/ 64 w 33048"/>
              <a:gd name="connsiteY0" fmla="*/ 9104 h 40129"/>
              <a:gd name="connsiteX1" fmla="*/ 23876 w 33048"/>
              <a:gd name="connsiteY1" fmla="*/ 40060 h 40129"/>
              <a:gd name="connsiteX2" fmla="*/ 31020 w 33048"/>
              <a:gd name="connsiteY2" fmla="*/ 1960 h 40129"/>
              <a:gd name="connsiteX3" fmla="*/ 64 w 33048"/>
              <a:gd name="connsiteY3" fmla="*/ 9104 h 40129"/>
              <a:gd name="connsiteX0" fmla="*/ 114 w 25426"/>
              <a:gd name="connsiteY0" fmla="*/ 28651 h 38483"/>
              <a:gd name="connsiteX1" fmla="*/ 16783 w 25426"/>
              <a:gd name="connsiteY1" fmla="*/ 38176 h 38483"/>
              <a:gd name="connsiteX2" fmla="*/ 23927 w 25426"/>
              <a:gd name="connsiteY2" fmla="*/ 76 h 38483"/>
              <a:gd name="connsiteX3" fmla="*/ 114 w 25426"/>
              <a:gd name="connsiteY3" fmla="*/ 28651 h 38483"/>
              <a:gd name="connsiteX0" fmla="*/ 120 w 20081"/>
              <a:gd name="connsiteY0" fmla="*/ 7409 h 17133"/>
              <a:gd name="connsiteX1" fmla="*/ 16789 w 20081"/>
              <a:gd name="connsiteY1" fmla="*/ 16934 h 17133"/>
              <a:gd name="connsiteX2" fmla="*/ 9645 w 20081"/>
              <a:gd name="connsiteY2" fmla="*/ 265 h 17133"/>
              <a:gd name="connsiteX3" fmla="*/ 120 w 20081"/>
              <a:gd name="connsiteY3" fmla="*/ 7409 h 17133"/>
              <a:gd name="connsiteX0" fmla="*/ 55 w 23779"/>
              <a:gd name="connsiteY0" fmla="*/ 12076 h 21817"/>
              <a:gd name="connsiteX1" fmla="*/ 16724 w 23779"/>
              <a:gd name="connsiteY1" fmla="*/ 21601 h 21817"/>
              <a:gd name="connsiteX2" fmla="*/ 21486 w 23779"/>
              <a:gd name="connsiteY2" fmla="*/ 170 h 21817"/>
              <a:gd name="connsiteX3" fmla="*/ 55 w 23779"/>
              <a:gd name="connsiteY3" fmla="*/ 12076 h 21817"/>
              <a:gd name="connsiteX0" fmla="*/ 153 w 36469"/>
              <a:gd name="connsiteY0" fmla="*/ 12165 h 24248"/>
              <a:gd name="connsiteX1" fmla="*/ 33491 w 36469"/>
              <a:gd name="connsiteY1" fmla="*/ 24072 h 24248"/>
              <a:gd name="connsiteX2" fmla="*/ 21584 w 36469"/>
              <a:gd name="connsiteY2" fmla="*/ 259 h 24248"/>
              <a:gd name="connsiteX3" fmla="*/ 153 w 36469"/>
              <a:gd name="connsiteY3" fmla="*/ 12165 h 24248"/>
              <a:gd name="connsiteX0" fmla="*/ 138 w 38882"/>
              <a:gd name="connsiteY0" fmla="*/ 1070 h 34467"/>
              <a:gd name="connsiteX1" fmla="*/ 35857 w 38882"/>
              <a:gd name="connsiteY1" fmla="*/ 34408 h 34467"/>
              <a:gd name="connsiteX2" fmla="*/ 23950 w 38882"/>
              <a:gd name="connsiteY2" fmla="*/ 10595 h 34467"/>
              <a:gd name="connsiteX3" fmla="*/ 138 w 38882"/>
              <a:gd name="connsiteY3" fmla="*/ 1070 h 34467"/>
              <a:gd name="connsiteX0" fmla="*/ 423 w 63318"/>
              <a:gd name="connsiteY0" fmla="*/ 34063 h 67476"/>
              <a:gd name="connsiteX1" fmla="*/ 36142 w 63318"/>
              <a:gd name="connsiteY1" fmla="*/ 67401 h 67476"/>
              <a:gd name="connsiteX2" fmla="*/ 62335 w 63318"/>
              <a:gd name="connsiteY2" fmla="*/ 726 h 67476"/>
              <a:gd name="connsiteX3" fmla="*/ 423 w 63318"/>
              <a:gd name="connsiteY3" fmla="*/ 34063 h 67476"/>
              <a:gd name="connsiteX0" fmla="*/ 531 w 63250"/>
              <a:gd name="connsiteY0" fmla="*/ 33653 h 55210"/>
              <a:gd name="connsiteX1" fmla="*/ 33869 w 63250"/>
              <a:gd name="connsiteY1" fmla="*/ 55085 h 55210"/>
              <a:gd name="connsiteX2" fmla="*/ 62443 w 63250"/>
              <a:gd name="connsiteY2" fmla="*/ 316 h 55210"/>
              <a:gd name="connsiteX3" fmla="*/ 531 w 63250"/>
              <a:gd name="connsiteY3" fmla="*/ 33653 h 55210"/>
              <a:gd name="connsiteX0" fmla="*/ 682 w 55986"/>
              <a:gd name="connsiteY0" fmla="*/ 45292 h 55313"/>
              <a:gd name="connsiteX1" fmla="*/ 26876 w 55986"/>
              <a:gd name="connsiteY1" fmla="*/ 54818 h 55313"/>
              <a:gd name="connsiteX2" fmla="*/ 55450 w 55986"/>
              <a:gd name="connsiteY2" fmla="*/ 49 h 55313"/>
              <a:gd name="connsiteX3" fmla="*/ 682 w 55986"/>
              <a:gd name="connsiteY3" fmla="*/ 45292 h 55313"/>
              <a:gd name="connsiteX0" fmla="*/ 222 w 29262"/>
              <a:gd name="connsiteY0" fmla="*/ 5127 h 14844"/>
              <a:gd name="connsiteX1" fmla="*/ 26416 w 29262"/>
              <a:gd name="connsiteY1" fmla="*/ 14653 h 14844"/>
              <a:gd name="connsiteX2" fmla="*/ 14509 w 29262"/>
              <a:gd name="connsiteY2" fmla="*/ 365 h 14844"/>
              <a:gd name="connsiteX3" fmla="*/ 222 w 29262"/>
              <a:gd name="connsiteY3" fmla="*/ 5127 h 14844"/>
            </a:gdLst>
            <a:ahLst/>
            <a:cxnLst>
              <a:cxn ang="0">
                <a:pos x="connsiteX0" y="connsiteY0"/>
              </a:cxn>
              <a:cxn ang="0">
                <a:pos x="connsiteX1" y="connsiteY1"/>
              </a:cxn>
              <a:cxn ang="0">
                <a:pos x="connsiteX2" y="connsiteY2"/>
              </a:cxn>
              <a:cxn ang="0">
                <a:pos x="connsiteX3" y="connsiteY3"/>
              </a:cxn>
            </a:cxnLst>
            <a:rect l="l" t="t" r="r" b="b"/>
            <a:pathLst>
              <a:path w="29262" h="14844">
                <a:moveTo>
                  <a:pt x="222" y="5127"/>
                </a:moveTo>
                <a:cubicBezTo>
                  <a:pt x="2206" y="7508"/>
                  <a:pt x="16891" y="16241"/>
                  <a:pt x="26416" y="14653"/>
                </a:cubicBezTo>
                <a:cubicBezTo>
                  <a:pt x="35941" y="13066"/>
                  <a:pt x="18875" y="1953"/>
                  <a:pt x="14509" y="365"/>
                </a:cubicBezTo>
                <a:cubicBezTo>
                  <a:pt x="10143" y="-1223"/>
                  <a:pt x="-1762" y="2746"/>
                  <a:pt x="222" y="5127"/>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92" name="フリーフォーム 791"/>
          <p:cNvSpPr/>
          <p:nvPr/>
        </p:nvSpPr>
        <p:spPr bwMode="gray">
          <a:xfrm>
            <a:off x="1030436" y="4370364"/>
            <a:ext cx="564" cy="718"/>
          </a:xfrm>
          <a:custGeom>
            <a:avLst/>
            <a:gdLst>
              <a:gd name="connsiteX0" fmla="*/ 385 w 58286"/>
              <a:gd name="connsiteY0" fmla="*/ 13296 h 60967"/>
              <a:gd name="connsiteX1" fmla="*/ 33722 w 58286"/>
              <a:gd name="connsiteY1" fmla="*/ 60921 h 60967"/>
              <a:gd name="connsiteX2" fmla="*/ 57535 w 58286"/>
              <a:gd name="connsiteY2" fmla="*/ 3771 h 60967"/>
              <a:gd name="connsiteX3" fmla="*/ 385 w 58286"/>
              <a:gd name="connsiteY3" fmla="*/ 13296 h 60967"/>
              <a:gd name="connsiteX0" fmla="*/ 964 w 58499"/>
              <a:gd name="connsiteY0" fmla="*/ 9963 h 24394"/>
              <a:gd name="connsiteX1" fmla="*/ 24776 w 58499"/>
              <a:gd name="connsiteY1" fmla="*/ 24250 h 24394"/>
              <a:gd name="connsiteX2" fmla="*/ 58114 w 58499"/>
              <a:gd name="connsiteY2" fmla="*/ 438 h 24394"/>
              <a:gd name="connsiteX3" fmla="*/ 964 w 58499"/>
              <a:gd name="connsiteY3" fmla="*/ 9963 h 24394"/>
              <a:gd name="connsiteX0" fmla="*/ 65 w 33049"/>
              <a:gd name="connsiteY0" fmla="*/ 7691 h 22118"/>
              <a:gd name="connsiteX1" fmla="*/ 23877 w 33049"/>
              <a:gd name="connsiteY1" fmla="*/ 21978 h 22118"/>
              <a:gd name="connsiteX2" fmla="*/ 31021 w 33049"/>
              <a:gd name="connsiteY2" fmla="*/ 547 h 22118"/>
              <a:gd name="connsiteX3" fmla="*/ 65 w 33049"/>
              <a:gd name="connsiteY3" fmla="*/ 7691 h 22118"/>
              <a:gd name="connsiteX0" fmla="*/ 5 w 38239"/>
              <a:gd name="connsiteY0" fmla="*/ 9339 h 42740"/>
              <a:gd name="connsiteX1" fmla="*/ 33342 w 38239"/>
              <a:gd name="connsiteY1" fmla="*/ 42676 h 42740"/>
              <a:gd name="connsiteX2" fmla="*/ 30961 w 38239"/>
              <a:gd name="connsiteY2" fmla="*/ 2195 h 42740"/>
              <a:gd name="connsiteX3" fmla="*/ 5 w 38239"/>
              <a:gd name="connsiteY3" fmla="*/ 9339 h 42740"/>
              <a:gd name="connsiteX0" fmla="*/ 64 w 33048"/>
              <a:gd name="connsiteY0" fmla="*/ 9104 h 40129"/>
              <a:gd name="connsiteX1" fmla="*/ 23876 w 33048"/>
              <a:gd name="connsiteY1" fmla="*/ 40060 h 40129"/>
              <a:gd name="connsiteX2" fmla="*/ 31020 w 33048"/>
              <a:gd name="connsiteY2" fmla="*/ 1960 h 40129"/>
              <a:gd name="connsiteX3" fmla="*/ 64 w 33048"/>
              <a:gd name="connsiteY3" fmla="*/ 9104 h 40129"/>
              <a:gd name="connsiteX0" fmla="*/ 114 w 25426"/>
              <a:gd name="connsiteY0" fmla="*/ 28651 h 38483"/>
              <a:gd name="connsiteX1" fmla="*/ 16783 w 25426"/>
              <a:gd name="connsiteY1" fmla="*/ 38176 h 38483"/>
              <a:gd name="connsiteX2" fmla="*/ 23927 w 25426"/>
              <a:gd name="connsiteY2" fmla="*/ 76 h 38483"/>
              <a:gd name="connsiteX3" fmla="*/ 114 w 25426"/>
              <a:gd name="connsiteY3" fmla="*/ 28651 h 38483"/>
              <a:gd name="connsiteX0" fmla="*/ 120 w 20081"/>
              <a:gd name="connsiteY0" fmla="*/ 7409 h 17133"/>
              <a:gd name="connsiteX1" fmla="*/ 16789 w 20081"/>
              <a:gd name="connsiteY1" fmla="*/ 16934 h 17133"/>
              <a:gd name="connsiteX2" fmla="*/ 9645 w 20081"/>
              <a:gd name="connsiteY2" fmla="*/ 265 h 17133"/>
              <a:gd name="connsiteX3" fmla="*/ 120 w 20081"/>
              <a:gd name="connsiteY3" fmla="*/ 7409 h 17133"/>
              <a:gd name="connsiteX0" fmla="*/ 55 w 23779"/>
              <a:gd name="connsiteY0" fmla="*/ 12076 h 21817"/>
              <a:gd name="connsiteX1" fmla="*/ 16724 w 23779"/>
              <a:gd name="connsiteY1" fmla="*/ 21601 h 21817"/>
              <a:gd name="connsiteX2" fmla="*/ 21486 w 23779"/>
              <a:gd name="connsiteY2" fmla="*/ 170 h 21817"/>
              <a:gd name="connsiteX3" fmla="*/ 55 w 23779"/>
              <a:gd name="connsiteY3" fmla="*/ 12076 h 21817"/>
              <a:gd name="connsiteX0" fmla="*/ 153 w 36469"/>
              <a:gd name="connsiteY0" fmla="*/ 12165 h 24248"/>
              <a:gd name="connsiteX1" fmla="*/ 33491 w 36469"/>
              <a:gd name="connsiteY1" fmla="*/ 24072 h 24248"/>
              <a:gd name="connsiteX2" fmla="*/ 21584 w 36469"/>
              <a:gd name="connsiteY2" fmla="*/ 259 h 24248"/>
              <a:gd name="connsiteX3" fmla="*/ 153 w 36469"/>
              <a:gd name="connsiteY3" fmla="*/ 12165 h 24248"/>
              <a:gd name="connsiteX0" fmla="*/ 138 w 38882"/>
              <a:gd name="connsiteY0" fmla="*/ 1070 h 34467"/>
              <a:gd name="connsiteX1" fmla="*/ 35857 w 38882"/>
              <a:gd name="connsiteY1" fmla="*/ 34408 h 34467"/>
              <a:gd name="connsiteX2" fmla="*/ 23950 w 38882"/>
              <a:gd name="connsiteY2" fmla="*/ 10595 h 34467"/>
              <a:gd name="connsiteX3" fmla="*/ 138 w 38882"/>
              <a:gd name="connsiteY3" fmla="*/ 1070 h 34467"/>
              <a:gd name="connsiteX0" fmla="*/ 423 w 63318"/>
              <a:gd name="connsiteY0" fmla="*/ 34063 h 67476"/>
              <a:gd name="connsiteX1" fmla="*/ 36142 w 63318"/>
              <a:gd name="connsiteY1" fmla="*/ 67401 h 67476"/>
              <a:gd name="connsiteX2" fmla="*/ 62335 w 63318"/>
              <a:gd name="connsiteY2" fmla="*/ 726 h 67476"/>
              <a:gd name="connsiteX3" fmla="*/ 423 w 63318"/>
              <a:gd name="connsiteY3" fmla="*/ 34063 h 67476"/>
              <a:gd name="connsiteX0" fmla="*/ 531 w 63250"/>
              <a:gd name="connsiteY0" fmla="*/ 33653 h 55210"/>
              <a:gd name="connsiteX1" fmla="*/ 33869 w 63250"/>
              <a:gd name="connsiteY1" fmla="*/ 55085 h 55210"/>
              <a:gd name="connsiteX2" fmla="*/ 62443 w 63250"/>
              <a:gd name="connsiteY2" fmla="*/ 316 h 55210"/>
              <a:gd name="connsiteX3" fmla="*/ 531 w 63250"/>
              <a:gd name="connsiteY3" fmla="*/ 33653 h 55210"/>
              <a:gd name="connsiteX0" fmla="*/ 682 w 55986"/>
              <a:gd name="connsiteY0" fmla="*/ 45292 h 55313"/>
              <a:gd name="connsiteX1" fmla="*/ 26876 w 55986"/>
              <a:gd name="connsiteY1" fmla="*/ 54818 h 55313"/>
              <a:gd name="connsiteX2" fmla="*/ 55450 w 55986"/>
              <a:gd name="connsiteY2" fmla="*/ 49 h 55313"/>
              <a:gd name="connsiteX3" fmla="*/ 682 w 55986"/>
              <a:gd name="connsiteY3" fmla="*/ 45292 h 55313"/>
              <a:gd name="connsiteX0" fmla="*/ 222 w 29262"/>
              <a:gd name="connsiteY0" fmla="*/ 5127 h 14844"/>
              <a:gd name="connsiteX1" fmla="*/ 26416 w 29262"/>
              <a:gd name="connsiteY1" fmla="*/ 14653 h 14844"/>
              <a:gd name="connsiteX2" fmla="*/ 14509 w 29262"/>
              <a:gd name="connsiteY2" fmla="*/ 365 h 14844"/>
              <a:gd name="connsiteX3" fmla="*/ 222 w 29262"/>
              <a:gd name="connsiteY3" fmla="*/ 5127 h 14844"/>
              <a:gd name="connsiteX0" fmla="*/ 38 w 34581"/>
              <a:gd name="connsiteY0" fmla="*/ 12075 h 21817"/>
              <a:gd name="connsiteX1" fmla="*/ 26232 w 34581"/>
              <a:gd name="connsiteY1" fmla="*/ 21601 h 21817"/>
              <a:gd name="connsiteX2" fmla="*/ 31964 w 34581"/>
              <a:gd name="connsiteY2" fmla="*/ 170 h 21817"/>
              <a:gd name="connsiteX3" fmla="*/ 38 w 34581"/>
              <a:gd name="connsiteY3" fmla="*/ 12075 h 21817"/>
              <a:gd name="connsiteX0" fmla="*/ 844 w 69871"/>
              <a:gd name="connsiteY0" fmla="*/ 14132 h 54668"/>
              <a:gd name="connsiteX1" fmla="*/ 68196 w 69871"/>
              <a:gd name="connsiteY1" fmla="*/ 54614 h 54668"/>
              <a:gd name="connsiteX2" fmla="*/ 32770 w 69871"/>
              <a:gd name="connsiteY2" fmla="*/ 2227 h 54668"/>
              <a:gd name="connsiteX3" fmla="*/ 844 w 69871"/>
              <a:gd name="connsiteY3" fmla="*/ 14132 h 54668"/>
              <a:gd name="connsiteX0" fmla="*/ 8 w 35936"/>
              <a:gd name="connsiteY0" fmla="*/ 12165 h 24248"/>
              <a:gd name="connsiteX1" fmla="*/ 29140 w 35936"/>
              <a:gd name="connsiteY1" fmla="*/ 24072 h 24248"/>
              <a:gd name="connsiteX2" fmla="*/ 31934 w 35936"/>
              <a:gd name="connsiteY2" fmla="*/ 260 h 24248"/>
              <a:gd name="connsiteX3" fmla="*/ 8 w 35936"/>
              <a:gd name="connsiteY3" fmla="*/ 12165 h 24248"/>
              <a:gd name="connsiteX0" fmla="*/ 18 w 23453"/>
              <a:gd name="connsiteY0" fmla="*/ 14431 h 24183"/>
              <a:gd name="connsiteX1" fmla="*/ 17391 w 23453"/>
              <a:gd name="connsiteY1" fmla="*/ 23957 h 24183"/>
              <a:gd name="connsiteX2" fmla="*/ 20185 w 23453"/>
              <a:gd name="connsiteY2" fmla="*/ 145 h 24183"/>
              <a:gd name="connsiteX3" fmla="*/ 18 w 23453"/>
              <a:gd name="connsiteY3" fmla="*/ 14431 h 24183"/>
            </a:gdLst>
            <a:ahLst/>
            <a:cxnLst>
              <a:cxn ang="0">
                <a:pos x="connsiteX0" y="connsiteY0"/>
              </a:cxn>
              <a:cxn ang="0">
                <a:pos x="connsiteX1" y="connsiteY1"/>
              </a:cxn>
              <a:cxn ang="0">
                <a:pos x="connsiteX2" y="connsiteY2"/>
              </a:cxn>
              <a:cxn ang="0">
                <a:pos x="connsiteX3" y="connsiteY3"/>
              </a:cxn>
            </a:cxnLst>
            <a:rect l="l" t="t" r="r" b="b"/>
            <a:pathLst>
              <a:path w="23453" h="24183">
                <a:moveTo>
                  <a:pt x="18" y="14431"/>
                </a:moveTo>
                <a:cubicBezTo>
                  <a:pt x="-448" y="18400"/>
                  <a:pt x="7866" y="25545"/>
                  <a:pt x="17391" y="23957"/>
                </a:cubicBezTo>
                <a:cubicBezTo>
                  <a:pt x="26916" y="22370"/>
                  <a:pt x="23080" y="1733"/>
                  <a:pt x="20185" y="145"/>
                </a:cubicBezTo>
                <a:cubicBezTo>
                  <a:pt x="17290" y="-1443"/>
                  <a:pt x="484" y="10462"/>
                  <a:pt x="18" y="14431"/>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94" name="フリーフォーム 793"/>
          <p:cNvSpPr/>
          <p:nvPr/>
        </p:nvSpPr>
        <p:spPr bwMode="gray">
          <a:xfrm>
            <a:off x="6462707" y="5217500"/>
            <a:ext cx="5511" cy="4124"/>
          </a:xfrm>
          <a:custGeom>
            <a:avLst/>
            <a:gdLst>
              <a:gd name="connsiteX0" fmla="*/ 48777 w 2978632"/>
              <a:gd name="connsiteY0" fmla="*/ 1009788 h 2226990"/>
              <a:gd name="connsiteX1" fmla="*/ 4886 w 2978632"/>
              <a:gd name="connsiteY1" fmla="*/ 629397 h 2226990"/>
              <a:gd name="connsiteX2" fmla="*/ 165821 w 2978632"/>
              <a:gd name="connsiteY2" fmla="*/ 336789 h 2226990"/>
              <a:gd name="connsiteX3" fmla="*/ 531581 w 2978632"/>
              <a:gd name="connsiteY3" fmla="*/ 29551 h 2226990"/>
              <a:gd name="connsiteX4" fmla="*/ 787613 w 2978632"/>
              <a:gd name="connsiteY4" fmla="*/ 73442 h 2226990"/>
              <a:gd name="connsiteX5" fmla="*/ 853449 w 2978632"/>
              <a:gd name="connsiteY5" fmla="*/ 290 h 2226990"/>
              <a:gd name="connsiteX6" fmla="*/ 1182633 w 2978632"/>
              <a:gd name="connsiteY6" fmla="*/ 51497 h 2226990"/>
              <a:gd name="connsiteX7" fmla="*/ 1358198 w 2978632"/>
              <a:gd name="connsiteY7" fmla="*/ 139279 h 2226990"/>
              <a:gd name="connsiteX8" fmla="*/ 1577654 w 2978632"/>
              <a:gd name="connsiteY8" fmla="*/ 219746 h 2226990"/>
              <a:gd name="connsiteX9" fmla="*/ 1541078 w 2978632"/>
              <a:gd name="connsiteY9" fmla="*/ 161225 h 2226990"/>
              <a:gd name="connsiteX10" fmla="*/ 1628861 w 2978632"/>
              <a:gd name="connsiteY10" fmla="*/ 175855 h 2226990"/>
              <a:gd name="connsiteX11" fmla="*/ 2045827 w 2978632"/>
              <a:gd name="connsiteY11" fmla="*/ 124649 h 2226990"/>
              <a:gd name="connsiteX12" fmla="*/ 2316489 w 2978632"/>
              <a:gd name="connsiteY12" fmla="*/ 234377 h 2226990"/>
              <a:gd name="connsiteX13" fmla="*/ 2506685 w 2978632"/>
              <a:gd name="connsiteY13" fmla="*/ 424572 h 2226990"/>
              <a:gd name="connsiteX14" fmla="*/ 2718825 w 2978632"/>
              <a:gd name="connsiteY14" fmla="*/ 534300 h 2226990"/>
              <a:gd name="connsiteX15" fmla="*/ 2770032 w 2978632"/>
              <a:gd name="connsiteY15" fmla="*/ 834223 h 2226990"/>
              <a:gd name="connsiteX16" fmla="*/ 2887075 w 2978632"/>
              <a:gd name="connsiteY16" fmla="*/ 1178037 h 2226990"/>
              <a:gd name="connsiteX17" fmla="*/ 2967542 w 2978632"/>
              <a:gd name="connsiteY17" fmla="*/ 1302396 h 2226990"/>
              <a:gd name="connsiteX18" fmla="*/ 2974857 w 2978632"/>
              <a:gd name="connsiteY18" fmla="*/ 1338972 h 2226990"/>
              <a:gd name="connsiteX19" fmla="*/ 2938281 w 2978632"/>
              <a:gd name="connsiteY19" fmla="*/ 1346287 h 2226990"/>
              <a:gd name="connsiteX20" fmla="*/ 2894390 w 2978632"/>
              <a:gd name="connsiteY20" fmla="*/ 1375548 h 2226990"/>
              <a:gd name="connsiteX21" fmla="*/ 2865129 w 2978632"/>
              <a:gd name="connsiteY21" fmla="*/ 1456015 h 2226990"/>
              <a:gd name="connsiteX22" fmla="*/ 2828553 w 2978632"/>
              <a:gd name="connsiteY22" fmla="*/ 1485276 h 2226990"/>
              <a:gd name="connsiteX23" fmla="*/ 2828553 w 2978632"/>
              <a:gd name="connsiteY23" fmla="*/ 1580373 h 2226990"/>
              <a:gd name="connsiteX24" fmla="*/ 2865129 w 2978632"/>
              <a:gd name="connsiteY24" fmla="*/ 1682786 h 2226990"/>
              <a:gd name="connsiteX25" fmla="*/ 2791977 w 2978632"/>
              <a:gd name="connsiteY25" fmla="*/ 1763253 h 2226990"/>
              <a:gd name="connsiteX26" fmla="*/ 2718825 w 2978632"/>
              <a:gd name="connsiteY26" fmla="*/ 1960764 h 2226990"/>
              <a:gd name="connsiteX27" fmla="*/ 2660304 w 2978632"/>
              <a:gd name="connsiteY27" fmla="*/ 1975394 h 2226990"/>
              <a:gd name="connsiteX28" fmla="*/ 2674934 w 2978632"/>
              <a:gd name="connsiteY28" fmla="*/ 2026601 h 2226990"/>
              <a:gd name="connsiteX29" fmla="*/ 2521315 w 2978632"/>
              <a:gd name="connsiteY29" fmla="*/ 2143644 h 2226990"/>
              <a:gd name="connsiteX30" fmla="*/ 2192131 w 2978632"/>
              <a:gd name="connsiteY30" fmla="*/ 2216796 h 2226990"/>
              <a:gd name="connsiteX31" fmla="*/ 2104349 w 2978632"/>
              <a:gd name="connsiteY31" fmla="*/ 2224111 h 2226990"/>
              <a:gd name="connsiteX32" fmla="*/ 2045827 w 2978632"/>
              <a:gd name="connsiteY32" fmla="*/ 2194850 h 2226990"/>
              <a:gd name="connsiteX33" fmla="*/ 1979990 w 2978632"/>
              <a:gd name="connsiteY33" fmla="*/ 2209481 h 2226990"/>
              <a:gd name="connsiteX34" fmla="*/ 1782480 w 2978632"/>
              <a:gd name="connsiteY34" fmla="*/ 2085122 h 2226990"/>
              <a:gd name="connsiteX35" fmla="*/ 1636176 w 2978632"/>
              <a:gd name="connsiteY35" fmla="*/ 2019285 h 2226990"/>
              <a:gd name="connsiteX36" fmla="*/ 1482557 w 2978632"/>
              <a:gd name="connsiteY36" fmla="*/ 2041231 h 2226990"/>
              <a:gd name="connsiteX37" fmla="*/ 1328937 w 2978632"/>
              <a:gd name="connsiteY37" fmla="*/ 1990025 h 2226990"/>
              <a:gd name="connsiteX38" fmla="*/ 992438 w 2978632"/>
              <a:gd name="connsiteY38" fmla="*/ 1953449 h 2226990"/>
              <a:gd name="connsiteX39" fmla="*/ 787613 w 2978632"/>
              <a:gd name="connsiteY39" fmla="*/ 1799829 h 2226990"/>
              <a:gd name="connsiteX40" fmla="*/ 465744 w 2978632"/>
              <a:gd name="connsiteY40" fmla="*/ 1763253 h 2226990"/>
              <a:gd name="connsiteX41" fmla="*/ 377961 w 2978632"/>
              <a:gd name="connsiteY41" fmla="*/ 1733993 h 2226990"/>
              <a:gd name="connsiteX42" fmla="*/ 121929 w 2978632"/>
              <a:gd name="connsiteY42" fmla="*/ 1331657 h 2226990"/>
              <a:gd name="connsiteX43" fmla="*/ 48777 w 2978632"/>
              <a:gd name="connsiteY43" fmla="*/ 1009788 h 2226990"/>
              <a:gd name="connsiteX0" fmla="*/ 75190 w 2975784"/>
              <a:gd name="connsiteY0" fmla="*/ 987843 h 2226990"/>
              <a:gd name="connsiteX1" fmla="*/ 2038 w 2975784"/>
              <a:gd name="connsiteY1" fmla="*/ 629397 h 2226990"/>
              <a:gd name="connsiteX2" fmla="*/ 162973 w 2975784"/>
              <a:gd name="connsiteY2" fmla="*/ 336789 h 2226990"/>
              <a:gd name="connsiteX3" fmla="*/ 528733 w 2975784"/>
              <a:gd name="connsiteY3" fmla="*/ 29551 h 2226990"/>
              <a:gd name="connsiteX4" fmla="*/ 784765 w 2975784"/>
              <a:gd name="connsiteY4" fmla="*/ 73442 h 2226990"/>
              <a:gd name="connsiteX5" fmla="*/ 850601 w 2975784"/>
              <a:gd name="connsiteY5" fmla="*/ 290 h 2226990"/>
              <a:gd name="connsiteX6" fmla="*/ 1179785 w 2975784"/>
              <a:gd name="connsiteY6" fmla="*/ 51497 h 2226990"/>
              <a:gd name="connsiteX7" fmla="*/ 1355350 w 2975784"/>
              <a:gd name="connsiteY7" fmla="*/ 139279 h 2226990"/>
              <a:gd name="connsiteX8" fmla="*/ 1574806 w 2975784"/>
              <a:gd name="connsiteY8" fmla="*/ 219746 h 2226990"/>
              <a:gd name="connsiteX9" fmla="*/ 1538230 w 2975784"/>
              <a:gd name="connsiteY9" fmla="*/ 161225 h 2226990"/>
              <a:gd name="connsiteX10" fmla="*/ 1626013 w 2975784"/>
              <a:gd name="connsiteY10" fmla="*/ 175855 h 2226990"/>
              <a:gd name="connsiteX11" fmla="*/ 2042979 w 2975784"/>
              <a:gd name="connsiteY11" fmla="*/ 124649 h 2226990"/>
              <a:gd name="connsiteX12" fmla="*/ 2313641 w 2975784"/>
              <a:gd name="connsiteY12" fmla="*/ 234377 h 2226990"/>
              <a:gd name="connsiteX13" fmla="*/ 2503837 w 2975784"/>
              <a:gd name="connsiteY13" fmla="*/ 424572 h 2226990"/>
              <a:gd name="connsiteX14" fmla="*/ 2715977 w 2975784"/>
              <a:gd name="connsiteY14" fmla="*/ 534300 h 2226990"/>
              <a:gd name="connsiteX15" fmla="*/ 2767184 w 2975784"/>
              <a:gd name="connsiteY15" fmla="*/ 834223 h 2226990"/>
              <a:gd name="connsiteX16" fmla="*/ 2884227 w 2975784"/>
              <a:gd name="connsiteY16" fmla="*/ 1178037 h 2226990"/>
              <a:gd name="connsiteX17" fmla="*/ 2964694 w 2975784"/>
              <a:gd name="connsiteY17" fmla="*/ 1302396 h 2226990"/>
              <a:gd name="connsiteX18" fmla="*/ 2972009 w 2975784"/>
              <a:gd name="connsiteY18" fmla="*/ 1338972 h 2226990"/>
              <a:gd name="connsiteX19" fmla="*/ 2935433 w 2975784"/>
              <a:gd name="connsiteY19" fmla="*/ 1346287 h 2226990"/>
              <a:gd name="connsiteX20" fmla="*/ 2891542 w 2975784"/>
              <a:gd name="connsiteY20" fmla="*/ 1375548 h 2226990"/>
              <a:gd name="connsiteX21" fmla="*/ 2862281 w 2975784"/>
              <a:gd name="connsiteY21" fmla="*/ 1456015 h 2226990"/>
              <a:gd name="connsiteX22" fmla="*/ 2825705 w 2975784"/>
              <a:gd name="connsiteY22" fmla="*/ 1485276 h 2226990"/>
              <a:gd name="connsiteX23" fmla="*/ 2825705 w 2975784"/>
              <a:gd name="connsiteY23" fmla="*/ 1580373 h 2226990"/>
              <a:gd name="connsiteX24" fmla="*/ 2862281 w 2975784"/>
              <a:gd name="connsiteY24" fmla="*/ 1682786 h 2226990"/>
              <a:gd name="connsiteX25" fmla="*/ 2789129 w 2975784"/>
              <a:gd name="connsiteY25" fmla="*/ 1763253 h 2226990"/>
              <a:gd name="connsiteX26" fmla="*/ 2715977 w 2975784"/>
              <a:gd name="connsiteY26" fmla="*/ 1960764 h 2226990"/>
              <a:gd name="connsiteX27" fmla="*/ 2657456 w 2975784"/>
              <a:gd name="connsiteY27" fmla="*/ 1975394 h 2226990"/>
              <a:gd name="connsiteX28" fmla="*/ 2672086 w 2975784"/>
              <a:gd name="connsiteY28" fmla="*/ 2026601 h 2226990"/>
              <a:gd name="connsiteX29" fmla="*/ 2518467 w 2975784"/>
              <a:gd name="connsiteY29" fmla="*/ 2143644 h 2226990"/>
              <a:gd name="connsiteX30" fmla="*/ 2189283 w 2975784"/>
              <a:gd name="connsiteY30" fmla="*/ 2216796 h 2226990"/>
              <a:gd name="connsiteX31" fmla="*/ 2101501 w 2975784"/>
              <a:gd name="connsiteY31" fmla="*/ 2224111 h 2226990"/>
              <a:gd name="connsiteX32" fmla="*/ 2042979 w 2975784"/>
              <a:gd name="connsiteY32" fmla="*/ 2194850 h 2226990"/>
              <a:gd name="connsiteX33" fmla="*/ 1977142 w 2975784"/>
              <a:gd name="connsiteY33" fmla="*/ 2209481 h 2226990"/>
              <a:gd name="connsiteX34" fmla="*/ 1779632 w 2975784"/>
              <a:gd name="connsiteY34" fmla="*/ 2085122 h 2226990"/>
              <a:gd name="connsiteX35" fmla="*/ 1633328 w 2975784"/>
              <a:gd name="connsiteY35" fmla="*/ 2019285 h 2226990"/>
              <a:gd name="connsiteX36" fmla="*/ 1479709 w 2975784"/>
              <a:gd name="connsiteY36" fmla="*/ 2041231 h 2226990"/>
              <a:gd name="connsiteX37" fmla="*/ 1326089 w 2975784"/>
              <a:gd name="connsiteY37" fmla="*/ 1990025 h 2226990"/>
              <a:gd name="connsiteX38" fmla="*/ 989590 w 2975784"/>
              <a:gd name="connsiteY38" fmla="*/ 1953449 h 2226990"/>
              <a:gd name="connsiteX39" fmla="*/ 784765 w 2975784"/>
              <a:gd name="connsiteY39" fmla="*/ 1799829 h 2226990"/>
              <a:gd name="connsiteX40" fmla="*/ 462896 w 2975784"/>
              <a:gd name="connsiteY40" fmla="*/ 1763253 h 2226990"/>
              <a:gd name="connsiteX41" fmla="*/ 375113 w 2975784"/>
              <a:gd name="connsiteY41" fmla="*/ 1733993 h 2226990"/>
              <a:gd name="connsiteX42" fmla="*/ 119081 w 2975784"/>
              <a:gd name="connsiteY42" fmla="*/ 1331657 h 2226990"/>
              <a:gd name="connsiteX43" fmla="*/ 75190 w 2975784"/>
              <a:gd name="connsiteY43" fmla="*/ 987843 h 2226990"/>
              <a:gd name="connsiteX0" fmla="*/ 75190 w 2975784"/>
              <a:gd name="connsiteY0" fmla="*/ 987843 h 2226990"/>
              <a:gd name="connsiteX1" fmla="*/ 2038 w 2975784"/>
              <a:gd name="connsiteY1" fmla="*/ 629397 h 2226990"/>
              <a:gd name="connsiteX2" fmla="*/ 162973 w 2975784"/>
              <a:gd name="connsiteY2" fmla="*/ 336789 h 2226990"/>
              <a:gd name="connsiteX3" fmla="*/ 528733 w 2975784"/>
              <a:gd name="connsiteY3" fmla="*/ 29551 h 2226990"/>
              <a:gd name="connsiteX4" fmla="*/ 784765 w 2975784"/>
              <a:gd name="connsiteY4" fmla="*/ 73442 h 2226990"/>
              <a:gd name="connsiteX5" fmla="*/ 850601 w 2975784"/>
              <a:gd name="connsiteY5" fmla="*/ 290 h 2226990"/>
              <a:gd name="connsiteX6" fmla="*/ 1179785 w 2975784"/>
              <a:gd name="connsiteY6" fmla="*/ 51497 h 2226990"/>
              <a:gd name="connsiteX7" fmla="*/ 1355350 w 2975784"/>
              <a:gd name="connsiteY7" fmla="*/ 139279 h 2226990"/>
              <a:gd name="connsiteX8" fmla="*/ 1574806 w 2975784"/>
              <a:gd name="connsiteY8" fmla="*/ 219746 h 2226990"/>
              <a:gd name="connsiteX9" fmla="*/ 1538230 w 2975784"/>
              <a:gd name="connsiteY9" fmla="*/ 161225 h 2226990"/>
              <a:gd name="connsiteX10" fmla="*/ 1626013 w 2975784"/>
              <a:gd name="connsiteY10" fmla="*/ 175855 h 2226990"/>
              <a:gd name="connsiteX11" fmla="*/ 2042979 w 2975784"/>
              <a:gd name="connsiteY11" fmla="*/ 124649 h 2226990"/>
              <a:gd name="connsiteX12" fmla="*/ 2313641 w 2975784"/>
              <a:gd name="connsiteY12" fmla="*/ 234377 h 2226990"/>
              <a:gd name="connsiteX13" fmla="*/ 2503837 w 2975784"/>
              <a:gd name="connsiteY13" fmla="*/ 424572 h 2226990"/>
              <a:gd name="connsiteX14" fmla="*/ 2715977 w 2975784"/>
              <a:gd name="connsiteY14" fmla="*/ 534300 h 2226990"/>
              <a:gd name="connsiteX15" fmla="*/ 2767184 w 2975784"/>
              <a:gd name="connsiteY15" fmla="*/ 834223 h 2226990"/>
              <a:gd name="connsiteX16" fmla="*/ 2884227 w 2975784"/>
              <a:gd name="connsiteY16" fmla="*/ 1178037 h 2226990"/>
              <a:gd name="connsiteX17" fmla="*/ 2964694 w 2975784"/>
              <a:gd name="connsiteY17" fmla="*/ 1302396 h 2226990"/>
              <a:gd name="connsiteX18" fmla="*/ 2972009 w 2975784"/>
              <a:gd name="connsiteY18" fmla="*/ 1338972 h 2226990"/>
              <a:gd name="connsiteX19" fmla="*/ 2935433 w 2975784"/>
              <a:gd name="connsiteY19" fmla="*/ 1346287 h 2226990"/>
              <a:gd name="connsiteX20" fmla="*/ 2891542 w 2975784"/>
              <a:gd name="connsiteY20" fmla="*/ 1375548 h 2226990"/>
              <a:gd name="connsiteX21" fmla="*/ 2862281 w 2975784"/>
              <a:gd name="connsiteY21" fmla="*/ 1456015 h 2226990"/>
              <a:gd name="connsiteX22" fmla="*/ 2825705 w 2975784"/>
              <a:gd name="connsiteY22" fmla="*/ 1485276 h 2226990"/>
              <a:gd name="connsiteX23" fmla="*/ 2825705 w 2975784"/>
              <a:gd name="connsiteY23" fmla="*/ 1580373 h 2226990"/>
              <a:gd name="connsiteX24" fmla="*/ 2862281 w 2975784"/>
              <a:gd name="connsiteY24" fmla="*/ 1682786 h 2226990"/>
              <a:gd name="connsiteX25" fmla="*/ 2789129 w 2975784"/>
              <a:gd name="connsiteY25" fmla="*/ 1763253 h 2226990"/>
              <a:gd name="connsiteX26" fmla="*/ 2715977 w 2975784"/>
              <a:gd name="connsiteY26" fmla="*/ 1960764 h 2226990"/>
              <a:gd name="connsiteX27" fmla="*/ 2657456 w 2975784"/>
              <a:gd name="connsiteY27" fmla="*/ 1975394 h 2226990"/>
              <a:gd name="connsiteX28" fmla="*/ 2672086 w 2975784"/>
              <a:gd name="connsiteY28" fmla="*/ 2026601 h 2226990"/>
              <a:gd name="connsiteX29" fmla="*/ 2518467 w 2975784"/>
              <a:gd name="connsiteY29" fmla="*/ 2143644 h 2226990"/>
              <a:gd name="connsiteX30" fmla="*/ 2189283 w 2975784"/>
              <a:gd name="connsiteY30" fmla="*/ 2216796 h 2226990"/>
              <a:gd name="connsiteX31" fmla="*/ 2101501 w 2975784"/>
              <a:gd name="connsiteY31" fmla="*/ 2224111 h 2226990"/>
              <a:gd name="connsiteX32" fmla="*/ 2042979 w 2975784"/>
              <a:gd name="connsiteY32" fmla="*/ 2194850 h 2226990"/>
              <a:gd name="connsiteX33" fmla="*/ 1977142 w 2975784"/>
              <a:gd name="connsiteY33" fmla="*/ 2209481 h 2226990"/>
              <a:gd name="connsiteX34" fmla="*/ 1779632 w 2975784"/>
              <a:gd name="connsiteY34" fmla="*/ 2085122 h 2226990"/>
              <a:gd name="connsiteX35" fmla="*/ 1633328 w 2975784"/>
              <a:gd name="connsiteY35" fmla="*/ 2019285 h 2226990"/>
              <a:gd name="connsiteX36" fmla="*/ 1479709 w 2975784"/>
              <a:gd name="connsiteY36" fmla="*/ 2041231 h 2226990"/>
              <a:gd name="connsiteX37" fmla="*/ 1326089 w 2975784"/>
              <a:gd name="connsiteY37" fmla="*/ 1990025 h 2226990"/>
              <a:gd name="connsiteX38" fmla="*/ 989590 w 2975784"/>
              <a:gd name="connsiteY38" fmla="*/ 1953449 h 2226990"/>
              <a:gd name="connsiteX39" fmla="*/ 784765 w 2975784"/>
              <a:gd name="connsiteY39" fmla="*/ 1799829 h 2226990"/>
              <a:gd name="connsiteX40" fmla="*/ 462896 w 2975784"/>
              <a:gd name="connsiteY40" fmla="*/ 1763253 h 2226990"/>
              <a:gd name="connsiteX41" fmla="*/ 375113 w 2975784"/>
              <a:gd name="connsiteY41" fmla="*/ 1733993 h 2226990"/>
              <a:gd name="connsiteX42" fmla="*/ 119081 w 2975784"/>
              <a:gd name="connsiteY42" fmla="*/ 1331657 h 2226990"/>
              <a:gd name="connsiteX43" fmla="*/ 75190 w 2975784"/>
              <a:gd name="connsiteY43" fmla="*/ 987843 h 2226990"/>
              <a:gd name="connsiteX0" fmla="*/ 75190 w 2975784"/>
              <a:gd name="connsiteY0" fmla="*/ 987843 h 2226990"/>
              <a:gd name="connsiteX1" fmla="*/ 2038 w 2975784"/>
              <a:gd name="connsiteY1" fmla="*/ 629397 h 2226990"/>
              <a:gd name="connsiteX2" fmla="*/ 162973 w 2975784"/>
              <a:gd name="connsiteY2" fmla="*/ 336789 h 2226990"/>
              <a:gd name="connsiteX3" fmla="*/ 528733 w 2975784"/>
              <a:gd name="connsiteY3" fmla="*/ 29551 h 2226990"/>
              <a:gd name="connsiteX4" fmla="*/ 784765 w 2975784"/>
              <a:gd name="connsiteY4" fmla="*/ 73442 h 2226990"/>
              <a:gd name="connsiteX5" fmla="*/ 850601 w 2975784"/>
              <a:gd name="connsiteY5" fmla="*/ 290 h 2226990"/>
              <a:gd name="connsiteX6" fmla="*/ 1179785 w 2975784"/>
              <a:gd name="connsiteY6" fmla="*/ 51497 h 2226990"/>
              <a:gd name="connsiteX7" fmla="*/ 1355350 w 2975784"/>
              <a:gd name="connsiteY7" fmla="*/ 139279 h 2226990"/>
              <a:gd name="connsiteX8" fmla="*/ 1574806 w 2975784"/>
              <a:gd name="connsiteY8" fmla="*/ 219746 h 2226990"/>
              <a:gd name="connsiteX9" fmla="*/ 1538230 w 2975784"/>
              <a:gd name="connsiteY9" fmla="*/ 161225 h 2226990"/>
              <a:gd name="connsiteX10" fmla="*/ 1626013 w 2975784"/>
              <a:gd name="connsiteY10" fmla="*/ 175855 h 2226990"/>
              <a:gd name="connsiteX11" fmla="*/ 2042979 w 2975784"/>
              <a:gd name="connsiteY11" fmla="*/ 124649 h 2226990"/>
              <a:gd name="connsiteX12" fmla="*/ 2313641 w 2975784"/>
              <a:gd name="connsiteY12" fmla="*/ 234377 h 2226990"/>
              <a:gd name="connsiteX13" fmla="*/ 2503837 w 2975784"/>
              <a:gd name="connsiteY13" fmla="*/ 424572 h 2226990"/>
              <a:gd name="connsiteX14" fmla="*/ 2715977 w 2975784"/>
              <a:gd name="connsiteY14" fmla="*/ 534300 h 2226990"/>
              <a:gd name="connsiteX15" fmla="*/ 2767184 w 2975784"/>
              <a:gd name="connsiteY15" fmla="*/ 834223 h 2226990"/>
              <a:gd name="connsiteX16" fmla="*/ 2884227 w 2975784"/>
              <a:gd name="connsiteY16" fmla="*/ 1178037 h 2226990"/>
              <a:gd name="connsiteX17" fmla="*/ 2964694 w 2975784"/>
              <a:gd name="connsiteY17" fmla="*/ 1302396 h 2226990"/>
              <a:gd name="connsiteX18" fmla="*/ 2972009 w 2975784"/>
              <a:gd name="connsiteY18" fmla="*/ 1338972 h 2226990"/>
              <a:gd name="connsiteX19" fmla="*/ 2935433 w 2975784"/>
              <a:gd name="connsiteY19" fmla="*/ 1346287 h 2226990"/>
              <a:gd name="connsiteX20" fmla="*/ 2891542 w 2975784"/>
              <a:gd name="connsiteY20" fmla="*/ 1375548 h 2226990"/>
              <a:gd name="connsiteX21" fmla="*/ 2862281 w 2975784"/>
              <a:gd name="connsiteY21" fmla="*/ 1456015 h 2226990"/>
              <a:gd name="connsiteX22" fmla="*/ 2825705 w 2975784"/>
              <a:gd name="connsiteY22" fmla="*/ 1485276 h 2226990"/>
              <a:gd name="connsiteX23" fmla="*/ 2825705 w 2975784"/>
              <a:gd name="connsiteY23" fmla="*/ 1580373 h 2226990"/>
              <a:gd name="connsiteX24" fmla="*/ 2862281 w 2975784"/>
              <a:gd name="connsiteY24" fmla="*/ 1682786 h 2226990"/>
              <a:gd name="connsiteX25" fmla="*/ 2789129 w 2975784"/>
              <a:gd name="connsiteY25" fmla="*/ 1763253 h 2226990"/>
              <a:gd name="connsiteX26" fmla="*/ 2715977 w 2975784"/>
              <a:gd name="connsiteY26" fmla="*/ 1960764 h 2226990"/>
              <a:gd name="connsiteX27" fmla="*/ 2657456 w 2975784"/>
              <a:gd name="connsiteY27" fmla="*/ 1975394 h 2226990"/>
              <a:gd name="connsiteX28" fmla="*/ 2672086 w 2975784"/>
              <a:gd name="connsiteY28" fmla="*/ 2026601 h 2226990"/>
              <a:gd name="connsiteX29" fmla="*/ 2518467 w 2975784"/>
              <a:gd name="connsiteY29" fmla="*/ 2143644 h 2226990"/>
              <a:gd name="connsiteX30" fmla="*/ 2189283 w 2975784"/>
              <a:gd name="connsiteY30" fmla="*/ 2216796 h 2226990"/>
              <a:gd name="connsiteX31" fmla="*/ 2101501 w 2975784"/>
              <a:gd name="connsiteY31" fmla="*/ 2224111 h 2226990"/>
              <a:gd name="connsiteX32" fmla="*/ 2042979 w 2975784"/>
              <a:gd name="connsiteY32" fmla="*/ 2194850 h 2226990"/>
              <a:gd name="connsiteX33" fmla="*/ 1977142 w 2975784"/>
              <a:gd name="connsiteY33" fmla="*/ 2209481 h 2226990"/>
              <a:gd name="connsiteX34" fmla="*/ 1779632 w 2975784"/>
              <a:gd name="connsiteY34" fmla="*/ 2085122 h 2226990"/>
              <a:gd name="connsiteX35" fmla="*/ 1633328 w 2975784"/>
              <a:gd name="connsiteY35" fmla="*/ 2019285 h 2226990"/>
              <a:gd name="connsiteX36" fmla="*/ 1479709 w 2975784"/>
              <a:gd name="connsiteY36" fmla="*/ 2041231 h 2226990"/>
              <a:gd name="connsiteX37" fmla="*/ 1326089 w 2975784"/>
              <a:gd name="connsiteY37" fmla="*/ 1990025 h 2226990"/>
              <a:gd name="connsiteX38" fmla="*/ 989590 w 2975784"/>
              <a:gd name="connsiteY38" fmla="*/ 1953449 h 2226990"/>
              <a:gd name="connsiteX39" fmla="*/ 784765 w 2975784"/>
              <a:gd name="connsiteY39" fmla="*/ 1799829 h 2226990"/>
              <a:gd name="connsiteX40" fmla="*/ 462896 w 2975784"/>
              <a:gd name="connsiteY40" fmla="*/ 1763253 h 2226990"/>
              <a:gd name="connsiteX41" fmla="*/ 375113 w 2975784"/>
              <a:gd name="connsiteY41" fmla="*/ 1733993 h 2226990"/>
              <a:gd name="connsiteX42" fmla="*/ 119081 w 2975784"/>
              <a:gd name="connsiteY42" fmla="*/ 1331657 h 2226990"/>
              <a:gd name="connsiteX43" fmla="*/ 75190 w 2975784"/>
              <a:gd name="connsiteY43" fmla="*/ 987843 h 2226990"/>
              <a:gd name="connsiteX0" fmla="*/ 75190 w 2975784"/>
              <a:gd name="connsiteY0" fmla="*/ 987843 h 2226990"/>
              <a:gd name="connsiteX1" fmla="*/ 2038 w 2975784"/>
              <a:gd name="connsiteY1" fmla="*/ 629397 h 2226990"/>
              <a:gd name="connsiteX2" fmla="*/ 162973 w 2975784"/>
              <a:gd name="connsiteY2" fmla="*/ 336789 h 2226990"/>
              <a:gd name="connsiteX3" fmla="*/ 528733 w 2975784"/>
              <a:gd name="connsiteY3" fmla="*/ 29551 h 2226990"/>
              <a:gd name="connsiteX4" fmla="*/ 784765 w 2975784"/>
              <a:gd name="connsiteY4" fmla="*/ 73442 h 2226990"/>
              <a:gd name="connsiteX5" fmla="*/ 850601 w 2975784"/>
              <a:gd name="connsiteY5" fmla="*/ 290 h 2226990"/>
              <a:gd name="connsiteX6" fmla="*/ 1179785 w 2975784"/>
              <a:gd name="connsiteY6" fmla="*/ 51497 h 2226990"/>
              <a:gd name="connsiteX7" fmla="*/ 1355350 w 2975784"/>
              <a:gd name="connsiteY7" fmla="*/ 139279 h 2226990"/>
              <a:gd name="connsiteX8" fmla="*/ 1574806 w 2975784"/>
              <a:gd name="connsiteY8" fmla="*/ 219746 h 2226990"/>
              <a:gd name="connsiteX9" fmla="*/ 1538230 w 2975784"/>
              <a:gd name="connsiteY9" fmla="*/ 161225 h 2226990"/>
              <a:gd name="connsiteX10" fmla="*/ 1626013 w 2975784"/>
              <a:gd name="connsiteY10" fmla="*/ 175855 h 2226990"/>
              <a:gd name="connsiteX11" fmla="*/ 2042979 w 2975784"/>
              <a:gd name="connsiteY11" fmla="*/ 124649 h 2226990"/>
              <a:gd name="connsiteX12" fmla="*/ 2313641 w 2975784"/>
              <a:gd name="connsiteY12" fmla="*/ 234377 h 2226990"/>
              <a:gd name="connsiteX13" fmla="*/ 2503837 w 2975784"/>
              <a:gd name="connsiteY13" fmla="*/ 424572 h 2226990"/>
              <a:gd name="connsiteX14" fmla="*/ 2715977 w 2975784"/>
              <a:gd name="connsiteY14" fmla="*/ 534300 h 2226990"/>
              <a:gd name="connsiteX15" fmla="*/ 2767184 w 2975784"/>
              <a:gd name="connsiteY15" fmla="*/ 834223 h 2226990"/>
              <a:gd name="connsiteX16" fmla="*/ 2884227 w 2975784"/>
              <a:gd name="connsiteY16" fmla="*/ 1178037 h 2226990"/>
              <a:gd name="connsiteX17" fmla="*/ 2964694 w 2975784"/>
              <a:gd name="connsiteY17" fmla="*/ 1302396 h 2226990"/>
              <a:gd name="connsiteX18" fmla="*/ 2972009 w 2975784"/>
              <a:gd name="connsiteY18" fmla="*/ 1338972 h 2226990"/>
              <a:gd name="connsiteX19" fmla="*/ 2935433 w 2975784"/>
              <a:gd name="connsiteY19" fmla="*/ 1346287 h 2226990"/>
              <a:gd name="connsiteX20" fmla="*/ 2891542 w 2975784"/>
              <a:gd name="connsiteY20" fmla="*/ 1375548 h 2226990"/>
              <a:gd name="connsiteX21" fmla="*/ 2862281 w 2975784"/>
              <a:gd name="connsiteY21" fmla="*/ 1456015 h 2226990"/>
              <a:gd name="connsiteX22" fmla="*/ 2825705 w 2975784"/>
              <a:gd name="connsiteY22" fmla="*/ 1485276 h 2226990"/>
              <a:gd name="connsiteX23" fmla="*/ 2825705 w 2975784"/>
              <a:gd name="connsiteY23" fmla="*/ 1580373 h 2226990"/>
              <a:gd name="connsiteX24" fmla="*/ 2862281 w 2975784"/>
              <a:gd name="connsiteY24" fmla="*/ 1682786 h 2226990"/>
              <a:gd name="connsiteX25" fmla="*/ 2789129 w 2975784"/>
              <a:gd name="connsiteY25" fmla="*/ 1763253 h 2226990"/>
              <a:gd name="connsiteX26" fmla="*/ 2715977 w 2975784"/>
              <a:gd name="connsiteY26" fmla="*/ 1960764 h 2226990"/>
              <a:gd name="connsiteX27" fmla="*/ 2657456 w 2975784"/>
              <a:gd name="connsiteY27" fmla="*/ 1975394 h 2226990"/>
              <a:gd name="connsiteX28" fmla="*/ 2672086 w 2975784"/>
              <a:gd name="connsiteY28" fmla="*/ 2026601 h 2226990"/>
              <a:gd name="connsiteX29" fmla="*/ 2518467 w 2975784"/>
              <a:gd name="connsiteY29" fmla="*/ 2143644 h 2226990"/>
              <a:gd name="connsiteX30" fmla="*/ 2189283 w 2975784"/>
              <a:gd name="connsiteY30" fmla="*/ 2216796 h 2226990"/>
              <a:gd name="connsiteX31" fmla="*/ 2101501 w 2975784"/>
              <a:gd name="connsiteY31" fmla="*/ 2224111 h 2226990"/>
              <a:gd name="connsiteX32" fmla="*/ 2042979 w 2975784"/>
              <a:gd name="connsiteY32" fmla="*/ 2194850 h 2226990"/>
              <a:gd name="connsiteX33" fmla="*/ 1977142 w 2975784"/>
              <a:gd name="connsiteY33" fmla="*/ 2209481 h 2226990"/>
              <a:gd name="connsiteX34" fmla="*/ 1779632 w 2975784"/>
              <a:gd name="connsiteY34" fmla="*/ 2085122 h 2226990"/>
              <a:gd name="connsiteX35" fmla="*/ 1633328 w 2975784"/>
              <a:gd name="connsiteY35" fmla="*/ 2019285 h 2226990"/>
              <a:gd name="connsiteX36" fmla="*/ 1479709 w 2975784"/>
              <a:gd name="connsiteY36" fmla="*/ 2041231 h 2226990"/>
              <a:gd name="connsiteX37" fmla="*/ 1326089 w 2975784"/>
              <a:gd name="connsiteY37" fmla="*/ 1990025 h 2226990"/>
              <a:gd name="connsiteX38" fmla="*/ 989590 w 2975784"/>
              <a:gd name="connsiteY38" fmla="*/ 1953449 h 2226990"/>
              <a:gd name="connsiteX39" fmla="*/ 784765 w 2975784"/>
              <a:gd name="connsiteY39" fmla="*/ 1799829 h 2226990"/>
              <a:gd name="connsiteX40" fmla="*/ 462896 w 2975784"/>
              <a:gd name="connsiteY40" fmla="*/ 1763253 h 2226990"/>
              <a:gd name="connsiteX41" fmla="*/ 375113 w 2975784"/>
              <a:gd name="connsiteY41" fmla="*/ 1733993 h 2226990"/>
              <a:gd name="connsiteX42" fmla="*/ 119081 w 2975784"/>
              <a:gd name="connsiteY42" fmla="*/ 1331657 h 2226990"/>
              <a:gd name="connsiteX43" fmla="*/ 75190 w 2975784"/>
              <a:gd name="connsiteY43" fmla="*/ 987843 h 22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5784" h="2226990">
                <a:moveTo>
                  <a:pt x="75190" y="987843"/>
                </a:moveTo>
                <a:cubicBezTo>
                  <a:pt x="55683" y="870800"/>
                  <a:pt x="-12592" y="737906"/>
                  <a:pt x="2038" y="629397"/>
                </a:cubicBezTo>
                <a:cubicBezTo>
                  <a:pt x="16668" y="520888"/>
                  <a:pt x="75191" y="436763"/>
                  <a:pt x="162973" y="336789"/>
                </a:cubicBezTo>
                <a:cubicBezTo>
                  <a:pt x="250756" y="236815"/>
                  <a:pt x="425101" y="73442"/>
                  <a:pt x="528733" y="29551"/>
                </a:cubicBezTo>
                <a:cubicBezTo>
                  <a:pt x="632365" y="-14340"/>
                  <a:pt x="731120" y="78319"/>
                  <a:pt x="784765" y="73442"/>
                </a:cubicBezTo>
                <a:cubicBezTo>
                  <a:pt x="838410" y="68565"/>
                  <a:pt x="784764" y="3947"/>
                  <a:pt x="850601" y="290"/>
                </a:cubicBezTo>
                <a:cubicBezTo>
                  <a:pt x="916438" y="-3367"/>
                  <a:pt x="1095660" y="28332"/>
                  <a:pt x="1179785" y="51497"/>
                </a:cubicBezTo>
                <a:cubicBezTo>
                  <a:pt x="1263910" y="74662"/>
                  <a:pt x="1289513" y="111238"/>
                  <a:pt x="1355350" y="139279"/>
                </a:cubicBezTo>
                <a:cubicBezTo>
                  <a:pt x="1421187" y="167320"/>
                  <a:pt x="1544326" y="216088"/>
                  <a:pt x="1574806" y="219746"/>
                </a:cubicBezTo>
                <a:cubicBezTo>
                  <a:pt x="1605286" y="223404"/>
                  <a:pt x="1529696" y="168540"/>
                  <a:pt x="1538230" y="161225"/>
                </a:cubicBezTo>
                <a:cubicBezTo>
                  <a:pt x="1546765" y="153910"/>
                  <a:pt x="1541888" y="181951"/>
                  <a:pt x="1626013" y="175855"/>
                </a:cubicBezTo>
                <a:cubicBezTo>
                  <a:pt x="1710138" y="169759"/>
                  <a:pt x="1928374" y="114895"/>
                  <a:pt x="2042979" y="124649"/>
                </a:cubicBezTo>
                <a:cubicBezTo>
                  <a:pt x="2157584" y="134403"/>
                  <a:pt x="2236831" y="184390"/>
                  <a:pt x="2313641" y="234377"/>
                </a:cubicBezTo>
                <a:cubicBezTo>
                  <a:pt x="2390451" y="284364"/>
                  <a:pt x="2436781" y="374585"/>
                  <a:pt x="2503837" y="424572"/>
                </a:cubicBezTo>
                <a:cubicBezTo>
                  <a:pt x="2570893" y="474559"/>
                  <a:pt x="2672086" y="466025"/>
                  <a:pt x="2715977" y="534300"/>
                </a:cubicBezTo>
                <a:cubicBezTo>
                  <a:pt x="2759868" y="602575"/>
                  <a:pt x="2739142" y="726934"/>
                  <a:pt x="2767184" y="834223"/>
                </a:cubicBezTo>
                <a:cubicBezTo>
                  <a:pt x="2795226" y="941512"/>
                  <a:pt x="2851309" y="1100008"/>
                  <a:pt x="2884227" y="1178037"/>
                </a:cubicBezTo>
                <a:cubicBezTo>
                  <a:pt x="2917145" y="1256066"/>
                  <a:pt x="2950064" y="1275574"/>
                  <a:pt x="2964694" y="1302396"/>
                </a:cubicBezTo>
                <a:cubicBezTo>
                  <a:pt x="2979324" y="1329219"/>
                  <a:pt x="2976886" y="1331657"/>
                  <a:pt x="2972009" y="1338972"/>
                </a:cubicBezTo>
                <a:cubicBezTo>
                  <a:pt x="2967132" y="1346287"/>
                  <a:pt x="2948844" y="1340191"/>
                  <a:pt x="2935433" y="1346287"/>
                </a:cubicBezTo>
                <a:cubicBezTo>
                  <a:pt x="2922022" y="1352383"/>
                  <a:pt x="2903734" y="1357260"/>
                  <a:pt x="2891542" y="1375548"/>
                </a:cubicBezTo>
                <a:cubicBezTo>
                  <a:pt x="2879350" y="1393836"/>
                  <a:pt x="2873254" y="1437727"/>
                  <a:pt x="2862281" y="1456015"/>
                </a:cubicBezTo>
                <a:cubicBezTo>
                  <a:pt x="2851308" y="1474303"/>
                  <a:pt x="2831801" y="1464550"/>
                  <a:pt x="2825705" y="1485276"/>
                </a:cubicBezTo>
                <a:cubicBezTo>
                  <a:pt x="2819609" y="1506002"/>
                  <a:pt x="2819609" y="1547455"/>
                  <a:pt x="2825705" y="1580373"/>
                </a:cubicBezTo>
                <a:cubicBezTo>
                  <a:pt x="2831801" y="1613291"/>
                  <a:pt x="2868377" y="1652306"/>
                  <a:pt x="2862281" y="1682786"/>
                </a:cubicBezTo>
                <a:cubicBezTo>
                  <a:pt x="2856185" y="1713266"/>
                  <a:pt x="2813513" y="1716923"/>
                  <a:pt x="2789129" y="1763253"/>
                </a:cubicBezTo>
                <a:cubicBezTo>
                  <a:pt x="2764745" y="1809583"/>
                  <a:pt x="2737923" y="1925407"/>
                  <a:pt x="2715977" y="1960764"/>
                </a:cubicBezTo>
                <a:cubicBezTo>
                  <a:pt x="2694031" y="1996121"/>
                  <a:pt x="2664771" y="1964421"/>
                  <a:pt x="2657456" y="1975394"/>
                </a:cubicBezTo>
                <a:cubicBezTo>
                  <a:pt x="2650141" y="1986367"/>
                  <a:pt x="2695251" y="1998559"/>
                  <a:pt x="2672086" y="2026601"/>
                </a:cubicBezTo>
                <a:cubicBezTo>
                  <a:pt x="2648921" y="2054643"/>
                  <a:pt x="2598934" y="2111945"/>
                  <a:pt x="2518467" y="2143644"/>
                </a:cubicBezTo>
                <a:cubicBezTo>
                  <a:pt x="2438000" y="2175343"/>
                  <a:pt x="2258777" y="2203385"/>
                  <a:pt x="2189283" y="2216796"/>
                </a:cubicBezTo>
                <a:cubicBezTo>
                  <a:pt x="2119789" y="2230207"/>
                  <a:pt x="2125885" y="2227769"/>
                  <a:pt x="2101501" y="2224111"/>
                </a:cubicBezTo>
                <a:cubicBezTo>
                  <a:pt x="2077117" y="2220453"/>
                  <a:pt x="2063706" y="2197288"/>
                  <a:pt x="2042979" y="2194850"/>
                </a:cubicBezTo>
                <a:cubicBezTo>
                  <a:pt x="2022253" y="2192412"/>
                  <a:pt x="2021033" y="2227769"/>
                  <a:pt x="1977142" y="2209481"/>
                </a:cubicBezTo>
                <a:cubicBezTo>
                  <a:pt x="1933251" y="2191193"/>
                  <a:pt x="1836934" y="2116821"/>
                  <a:pt x="1779632" y="2085122"/>
                </a:cubicBezTo>
                <a:cubicBezTo>
                  <a:pt x="1722330" y="2053423"/>
                  <a:pt x="1683315" y="2026600"/>
                  <a:pt x="1633328" y="2019285"/>
                </a:cubicBezTo>
                <a:cubicBezTo>
                  <a:pt x="1583341" y="2011970"/>
                  <a:pt x="1530915" y="2009532"/>
                  <a:pt x="1479709" y="2041231"/>
                </a:cubicBezTo>
                <a:cubicBezTo>
                  <a:pt x="1428503" y="2036354"/>
                  <a:pt x="1407775" y="2004655"/>
                  <a:pt x="1326089" y="1990025"/>
                </a:cubicBezTo>
                <a:cubicBezTo>
                  <a:pt x="1244403" y="1975395"/>
                  <a:pt x="1079811" y="1985148"/>
                  <a:pt x="989590" y="1953449"/>
                </a:cubicBezTo>
                <a:cubicBezTo>
                  <a:pt x="899369" y="1921750"/>
                  <a:pt x="872547" y="1831528"/>
                  <a:pt x="784765" y="1799829"/>
                </a:cubicBezTo>
                <a:cubicBezTo>
                  <a:pt x="696983" y="1768130"/>
                  <a:pt x="531171" y="1774226"/>
                  <a:pt x="462896" y="1763253"/>
                </a:cubicBezTo>
                <a:cubicBezTo>
                  <a:pt x="394621" y="1752280"/>
                  <a:pt x="403155" y="1740089"/>
                  <a:pt x="375113" y="1733993"/>
                </a:cubicBezTo>
                <a:cubicBezTo>
                  <a:pt x="317810" y="1662060"/>
                  <a:pt x="191013" y="1404809"/>
                  <a:pt x="119081" y="1331657"/>
                </a:cubicBezTo>
                <a:cubicBezTo>
                  <a:pt x="69094" y="1207299"/>
                  <a:pt x="94697" y="1104886"/>
                  <a:pt x="75190" y="987843"/>
                </a:cubicBezTo>
                <a:close/>
              </a:path>
            </a:pathLst>
          </a:custGeom>
          <a:solidFill>
            <a:srgbClr val="B4B4B4"/>
          </a:solidFill>
          <a:ln w="3175">
            <a:solidFill>
              <a:schemeClr val="bg1"/>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dirty="0">
              <a:solidFill>
                <a:prstClr val="black"/>
              </a:solidFill>
            </a:endParaRPr>
          </a:p>
        </p:txBody>
      </p:sp>
      <p:sp>
        <p:nvSpPr>
          <p:cNvPr id="796" name="フリーフォーム 795"/>
          <p:cNvSpPr/>
          <p:nvPr/>
        </p:nvSpPr>
        <p:spPr bwMode="gray">
          <a:xfrm>
            <a:off x="2089387" y="3628835"/>
            <a:ext cx="61782" cy="48443"/>
          </a:xfrm>
          <a:custGeom>
            <a:avLst/>
            <a:gdLst>
              <a:gd name="connsiteX0" fmla="*/ 0 w 721755"/>
              <a:gd name="connsiteY0" fmla="*/ 172950 h 442906"/>
              <a:gd name="connsiteX1" fmla="*/ 35719 w 721755"/>
              <a:gd name="connsiteY1" fmla="*/ 44363 h 442906"/>
              <a:gd name="connsiteX2" fmla="*/ 11906 w 721755"/>
              <a:gd name="connsiteY2" fmla="*/ 58650 h 442906"/>
              <a:gd name="connsiteX3" fmla="*/ 42863 w 721755"/>
              <a:gd name="connsiteY3" fmla="*/ 3881 h 442906"/>
              <a:gd name="connsiteX4" fmla="*/ 161925 w 721755"/>
              <a:gd name="connsiteY4" fmla="*/ 6263 h 442906"/>
              <a:gd name="connsiteX5" fmla="*/ 190500 w 721755"/>
              <a:gd name="connsiteY5" fmla="*/ 20550 h 442906"/>
              <a:gd name="connsiteX6" fmla="*/ 245269 w 721755"/>
              <a:gd name="connsiteY6" fmla="*/ 149138 h 442906"/>
              <a:gd name="connsiteX7" fmla="*/ 409575 w 721755"/>
              <a:gd name="connsiteY7" fmla="*/ 68175 h 442906"/>
              <a:gd name="connsiteX8" fmla="*/ 581025 w 721755"/>
              <a:gd name="connsiteY8" fmla="*/ 61031 h 442906"/>
              <a:gd name="connsiteX9" fmla="*/ 623888 w 721755"/>
              <a:gd name="connsiteY9" fmla="*/ 192000 h 442906"/>
              <a:gd name="connsiteX10" fmla="*/ 721519 w 721755"/>
              <a:gd name="connsiteY10" fmla="*/ 358688 h 442906"/>
              <a:gd name="connsiteX11" fmla="*/ 650081 w 721755"/>
              <a:gd name="connsiteY11" fmla="*/ 399169 h 442906"/>
              <a:gd name="connsiteX12" fmla="*/ 609600 w 721755"/>
              <a:gd name="connsiteY12" fmla="*/ 411075 h 442906"/>
              <a:gd name="connsiteX13" fmla="*/ 269081 w 721755"/>
              <a:gd name="connsiteY13" fmla="*/ 425363 h 442906"/>
              <a:gd name="connsiteX14" fmla="*/ 252413 w 721755"/>
              <a:gd name="connsiteY14" fmla="*/ 141994 h 442906"/>
              <a:gd name="connsiteX0" fmla="*/ 23852 w 709888"/>
              <a:gd name="connsiteY0" fmla="*/ 44363 h 442906"/>
              <a:gd name="connsiteX1" fmla="*/ 39 w 709888"/>
              <a:gd name="connsiteY1" fmla="*/ 58650 h 442906"/>
              <a:gd name="connsiteX2" fmla="*/ 30996 w 709888"/>
              <a:gd name="connsiteY2" fmla="*/ 3881 h 442906"/>
              <a:gd name="connsiteX3" fmla="*/ 150058 w 709888"/>
              <a:gd name="connsiteY3" fmla="*/ 6263 h 442906"/>
              <a:gd name="connsiteX4" fmla="*/ 178633 w 709888"/>
              <a:gd name="connsiteY4" fmla="*/ 20550 h 442906"/>
              <a:gd name="connsiteX5" fmla="*/ 233402 w 709888"/>
              <a:gd name="connsiteY5" fmla="*/ 149138 h 442906"/>
              <a:gd name="connsiteX6" fmla="*/ 397708 w 709888"/>
              <a:gd name="connsiteY6" fmla="*/ 68175 h 442906"/>
              <a:gd name="connsiteX7" fmla="*/ 569158 w 709888"/>
              <a:gd name="connsiteY7" fmla="*/ 61031 h 442906"/>
              <a:gd name="connsiteX8" fmla="*/ 612021 w 709888"/>
              <a:gd name="connsiteY8" fmla="*/ 192000 h 442906"/>
              <a:gd name="connsiteX9" fmla="*/ 709652 w 709888"/>
              <a:gd name="connsiteY9" fmla="*/ 358688 h 442906"/>
              <a:gd name="connsiteX10" fmla="*/ 638214 w 709888"/>
              <a:gd name="connsiteY10" fmla="*/ 399169 h 442906"/>
              <a:gd name="connsiteX11" fmla="*/ 597733 w 709888"/>
              <a:gd name="connsiteY11" fmla="*/ 411075 h 442906"/>
              <a:gd name="connsiteX12" fmla="*/ 257214 w 709888"/>
              <a:gd name="connsiteY12" fmla="*/ 425363 h 442906"/>
              <a:gd name="connsiteX13" fmla="*/ 240546 w 709888"/>
              <a:gd name="connsiteY13" fmla="*/ 141994 h 442906"/>
              <a:gd name="connsiteX0" fmla="*/ 23852 w 709888"/>
              <a:gd name="connsiteY0" fmla="*/ 44363 h 442906"/>
              <a:gd name="connsiteX1" fmla="*/ 39 w 709888"/>
              <a:gd name="connsiteY1" fmla="*/ 58650 h 442906"/>
              <a:gd name="connsiteX2" fmla="*/ 30996 w 709888"/>
              <a:gd name="connsiteY2" fmla="*/ 3881 h 442906"/>
              <a:gd name="connsiteX3" fmla="*/ 150058 w 709888"/>
              <a:gd name="connsiteY3" fmla="*/ 6263 h 442906"/>
              <a:gd name="connsiteX4" fmla="*/ 178633 w 709888"/>
              <a:gd name="connsiteY4" fmla="*/ 20550 h 442906"/>
              <a:gd name="connsiteX5" fmla="*/ 233402 w 709888"/>
              <a:gd name="connsiteY5" fmla="*/ 149138 h 442906"/>
              <a:gd name="connsiteX6" fmla="*/ 397708 w 709888"/>
              <a:gd name="connsiteY6" fmla="*/ 68175 h 442906"/>
              <a:gd name="connsiteX7" fmla="*/ 569158 w 709888"/>
              <a:gd name="connsiteY7" fmla="*/ 61031 h 442906"/>
              <a:gd name="connsiteX8" fmla="*/ 612021 w 709888"/>
              <a:gd name="connsiteY8" fmla="*/ 192000 h 442906"/>
              <a:gd name="connsiteX9" fmla="*/ 709652 w 709888"/>
              <a:gd name="connsiteY9" fmla="*/ 358688 h 442906"/>
              <a:gd name="connsiteX10" fmla="*/ 638214 w 709888"/>
              <a:gd name="connsiteY10" fmla="*/ 399169 h 442906"/>
              <a:gd name="connsiteX11" fmla="*/ 597733 w 709888"/>
              <a:gd name="connsiteY11" fmla="*/ 411075 h 442906"/>
              <a:gd name="connsiteX12" fmla="*/ 257214 w 709888"/>
              <a:gd name="connsiteY12" fmla="*/ 425363 h 442906"/>
              <a:gd name="connsiteX13" fmla="*/ 240546 w 709888"/>
              <a:gd name="connsiteY13" fmla="*/ 141994 h 442906"/>
              <a:gd name="connsiteX14" fmla="*/ 23852 w 709888"/>
              <a:gd name="connsiteY14" fmla="*/ 44363 h 442906"/>
              <a:gd name="connsiteX0" fmla="*/ 18649 w 704685"/>
              <a:gd name="connsiteY0" fmla="*/ 43306 h 441849"/>
              <a:gd name="connsiteX1" fmla="*/ 25793 w 704685"/>
              <a:gd name="connsiteY1" fmla="*/ 2824 h 441849"/>
              <a:gd name="connsiteX2" fmla="*/ 144855 w 704685"/>
              <a:gd name="connsiteY2" fmla="*/ 5206 h 441849"/>
              <a:gd name="connsiteX3" fmla="*/ 173430 w 704685"/>
              <a:gd name="connsiteY3" fmla="*/ 19493 h 441849"/>
              <a:gd name="connsiteX4" fmla="*/ 228199 w 704685"/>
              <a:gd name="connsiteY4" fmla="*/ 148081 h 441849"/>
              <a:gd name="connsiteX5" fmla="*/ 392505 w 704685"/>
              <a:gd name="connsiteY5" fmla="*/ 67118 h 441849"/>
              <a:gd name="connsiteX6" fmla="*/ 563955 w 704685"/>
              <a:gd name="connsiteY6" fmla="*/ 59974 h 441849"/>
              <a:gd name="connsiteX7" fmla="*/ 606818 w 704685"/>
              <a:gd name="connsiteY7" fmla="*/ 190943 h 441849"/>
              <a:gd name="connsiteX8" fmla="*/ 704449 w 704685"/>
              <a:gd name="connsiteY8" fmla="*/ 357631 h 441849"/>
              <a:gd name="connsiteX9" fmla="*/ 633011 w 704685"/>
              <a:gd name="connsiteY9" fmla="*/ 398112 h 441849"/>
              <a:gd name="connsiteX10" fmla="*/ 592530 w 704685"/>
              <a:gd name="connsiteY10" fmla="*/ 410018 h 441849"/>
              <a:gd name="connsiteX11" fmla="*/ 252011 w 704685"/>
              <a:gd name="connsiteY11" fmla="*/ 424306 h 441849"/>
              <a:gd name="connsiteX12" fmla="*/ 235343 w 704685"/>
              <a:gd name="connsiteY12" fmla="*/ 140937 h 441849"/>
              <a:gd name="connsiteX13" fmla="*/ 18649 w 704685"/>
              <a:gd name="connsiteY13" fmla="*/ 43306 h 441849"/>
              <a:gd name="connsiteX0" fmla="*/ 209550 w 678892"/>
              <a:gd name="connsiteY0" fmla="*/ 140937 h 441849"/>
              <a:gd name="connsiteX1" fmla="*/ 0 w 678892"/>
              <a:gd name="connsiteY1" fmla="*/ 2824 h 441849"/>
              <a:gd name="connsiteX2" fmla="*/ 119062 w 678892"/>
              <a:gd name="connsiteY2" fmla="*/ 5206 h 441849"/>
              <a:gd name="connsiteX3" fmla="*/ 147637 w 678892"/>
              <a:gd name="connsiteY3" fmla="*/ 19493 h 441849"/>
              <a:gd name="connsiteX4" fmla="*/ 202406 w 678892"/>
              <a:gd name="connsiteY4" fmla="*/ 148081 h 441849"/>
              <a:gd name="connsiteX5" fmla="*/ 366712 w 678892"/>
              <a:gd name="connsiteY5" fmla="*/ 67118 h 441849"/>
              <a:gd name="connsiteX6" fmla="*/ 538162 w 678892"/>
              <a:gd name="connsiteY6" fmla="*/ 59974 h 441849"/>
              <a:gd name="connsiteX7" fmla="*/ 581025 w 678892"/>
              <a:gd name="connsiteY7" fmla="*/ 190943 h 441849"/>
              <a:gd name="connsiteX8" fmla="*/ 678656 w 678892"/>
              <a:gd name="connsiteY8" fmla="*/ 357631 h 441849"/>
              <a:gd name="connsiteX9" fmla="*/ 607218 w 678892"/>
              <a:gd name="connsiteY9" fmla="*/ 398112 h 441849"/>
              <a:gd name="connsiteX10" fmla="*/ 566737 w 678892"/>
              <a:gd name="connsiteY10" fmla="*/ 410018 h 441849"/>
              <a:gd name="connsiteX11" fmla="*/ 226218 w 678892"/>
              <a:gd name="connsiteY11" fmla="*/ 424306 h 441849"/>
              <a:gd name="connsiteX12" fmla="*/ 209550 w 678892"/>
              <a:gd name="connsiteY12" fmla="*/ 140937 h 441849"/>
              <a:gd name="connsiteX0" fmla="*/ 90488 w 559830"/>
              <a:gd name="connsiteY0" fmla="*/ 136494 h 437406"/>
              <a:gd name="connsiteX1" fmla="*/ 0 w 559830"/>
              <a:gd name="connsiteY1" fmla="*/ 763 h 437406"/>
              <a:gd name="connsiteX2" fmla="*/ 28575 w 559830"/>
              <a:gd name="connsiteY2" fmla="*/ 15050 h 437406"/>
              <a:gd name="connsiteX3" fmla="*/ 83344 w 559830"/>
              <a:gd name="connsiteY3" fmla="*/ 143638 h 437406"/>
              <a:gd name="connsiteX4" fmla="*/ 247650 w 559830"/>
              <a:gd name="connsiteY4" fmla="*/ 62675 h 437406"/>
              <a:gd name="connsiteX5" fmla="*/ 419100 w 559830"/>
              <a:gd name="connsiteY5" fmla="*/ 55531 h 437406"/>
              <a:gd name="connsiteX6" fmla="*/ 461963 w 559830"/>
              <a:gd name="connsiteY6" fmla="*/ 186500 h 437406"/>
              <a:gd name="connsiteX7" fmla="*/ 559594 w 559830"/>
              <a:gd name="connsiteY7" fmla="*/ 353188 h 437406"/>
              <a:gd name="connsiteX8" fmla="*/ 488156 w 559830"/>
              <a:gd name="connsiteY8" fmla="*/ 393669 h 437406"/>
              <a:gd name="connsiteX9" fmla="*/ 447675 w 559830"/>
              <a:gd name="connsiteY9" fmla="*/ 405575 h 437406"/>
              <a:gd name="connsiteX10" fmla="*/ 107156 w 559830"/>
              <a:gd name="connsiteY10" fmla="*/ 419863 h 437406"/>
              <a:gd name="connsiteX11" fmla="*/ 90488 w 559830"/>
              <a:gd name="connsiteY11" fmla="*/ 136494 h 437406"/>
              <a:gd name="connsiteX0" fmla="*/ 61913 w 531255"/>
              <a:gd name="connsiteY0" fmla="*/ 121444 h 422356"/>
              <a:gd name="connsiteX1" fmla="*/ 0 w 531255"/>
              <a:gd name="connsiteY1" fmla="*/ 0 h 422356"/>
              <a:gd name="connsiteX2" fmla="*/ 54769 w 531255"/>
              <a:gd name="connsiteY2" fmla="*/ 128588 h 422356"/>
              <a:gd name="connsiteX3" fmla="*/ 219075 w 531255"/>
              <a:gd name="connsiteY3" fmla="*/ 47625 h 422356"/>
              <a:gd name="connsiteX4" fmla="*/ 390525 w 531255"/>
              <a:gd name="connsiteY4" fmla="*/ 40481 h 422356"/>
              <a:gd name="connsiteX5" fmla="*/ 433388 w 531255"/>
              <a:gd name="connsiteY5" fmla="*/ 171450 h 422356"/>
              <a:gd name="connsiteX6" fmla="*/ 531019 w 531255"/>
              <a:gd name="connsiteY6" fmla="*/ 338138 h 422356"/>
              <a:gd name="connsiteX7" fmla="*/ 459581 w 531255"/>
              <a:gd name="connsiteY7" fmla="*/ 378619 h 422356"/>
              <a:gd name="connsiteX8" fmla="*/ 419100 w 531255"/>
              <a:gd name="connsiteY8" fmla="*/ 390525 h 422356"/>
              <a:gd name="connsiteX9" fmla="*/ 78581 w 531255"/>
              <a:gd name="connsiteY9" fmla="*/ 404813 h 422356"/>
              <a:gd name="connsiteX10" fmla="*/ 61913 w 531255"/>
              <a:gd name="connsiteY10" fmla="*/ 121444 h 422356"/>
              <a:gd name="connsiteX0" fmla="*/ 22054 w 491396"/>
              <a:gd name="connsiteY0" fmla="*/ 91645 h 392557"/>
              <a:gd name="connsiteX1" fmla="*/ 14910 w 491396"/>
              <a:gd name="connsiteY1" fmla="*/ 98789 h 392557"/>
              <a:gd name="connsiteX2" fmla="*/ 179216 w 491396"/>
              <a:gd name="connsiteY2" fmla="*/ 17826 h 392557"/>
              <a:gd name="connsiteX3" fmla="*/ 350666 w 491396"/>
              <a:gd name="connsiteY3" fmla="*/ 10682 h 392557"/>
              <a:gd name="connsiteX4" fmla="*/ 393529 w 491396"/>
              <a:gd name="connsiteY4" fmla="*/ 141651 h 392557"/>
              <a:gd name="connsiteX5" fmla="*/ 491160 w 491396"/>
              <a:gd name="connsiteY5" fmla="*/ 308339 h 392557"/>
              <a:gd name="connsiteX6" fmla="*/ 419722 w 491396"/>
              <a:gd name="connsiteY6" fmla="*/ 348820 h 392557"/>
              <a:gd name="connsiteX7" fmla="*/ 379241 w 491396"/>
              <a:gd name="connsiteY7" fmla="*/ 360726 h 392557"/>
              <a:gd name="connsiteX8" fmla="*/ 38722 w 491396"/>
              <a:gd name="connsiteY8" fmla="*/ 375014 h 392557"/>
              <a:gd name="connsiteX9" fmla="*/ 22054 w 491396"/>
              <a:gd name="connsiteY9" fmla="*/ 91645 h 392557"/>
              <a:gd name="connsiteX0" fmla="*/ 43578 w 496252"/>
              <a:gd name="connsiteY0" fmla="*/ 375014 h 392036"/>
              <a:gd name="connsiteX1" fmla="*/ 19766 w 496252"/>
              <a:gd name="connsiteY1" fmla="*/ 98789 h 392036"/>
              <a:gd name="connsiteX2" fmla="*/ 184072 w 496252"/>
              <a:gd name="connsiteY2" fmla="*/ 17826 h 392036"/>
              <a:gd name="connsiteX3" fmla="*/ 355522 w 496252"/>
              <a:gd name="connsiteY3" fmla="*/ 10682 h 392036"/>
              <a:gd name="connsiteX4" fmla="*/ 398385 w 496252"/>
              <a:gd name="connsiteY4" fmla="*/ 141651 h 392036"/>
              <a:gd name="connsiteX5" fmla="*/ 496016 w 496252"/>
              <a:gd name="connsiteY5" fmla="*/ 308339 h 392036"/>
              <a:gd name="connsiteX6" fmla="*/ 424578 w 496252"/>
              <a:gd name="connsiteY6" fmla="*/ 348820 h 392036"/>
              <a:gd name="connsiteX7" fmla="*/ 384097 w 496252"/>
              <a:gd name="connsiteY7" fmla="*/ 360726 h 392036"/>
              <a:gd name="connsiteX8" fmla="*/ 43578 w 496252"/>
              <a:gd name="connsiteY8" fmla="*/ 375014 h 392036"/>
              <a:gd name="connsiteX0" fmla="*/ 43578 w 496252"/>
              <a:gd name="connsiteY0" fmla="*/ 375014 h 392036"/>
              <a:gd name="connsiteX1" fmla="*/ 19766 w 496252"/>
              <a:gd name="connsiteY1" fmla="*/ 98789 h 392036"/>
              <a:gd name="connsiteX2" fmla="*/ 184072 w 496252"/>
              <a:gd name="connsiteY2" fmla="*/ 17826 h 392036"/>
              <a:gd name="connsiteX3" fmla="*/ 355522 w 496252"/>
              <a:gd name="connsiteY3" fmla="*/ 10682 h 392036"/>
              <a:gd name="connsiteX4" fmla="*/ 398385 w 496252"/>
              <a:gd name="connsiteY4" fmla="*/ 141651 h 392036"/>
              <a:gd name="connsiteX5" fmla="*/ 496016 w 496252"/>
              <a:gd name="connsiteY5" fmla="*/ 308339 h 392036"/>
              <a:gd name="connsiteX6" fmla="*/ 424578 w 496252"/>
              <a:gd name="connsiteY6" fmla="*/ 348820 h 392036"/>
              <a:gd name="connsiteX7" fmla="*/ 384097 w 496252"/>
              <a:gd name="connsiteY7" fmla="*/ 360726 h 392036"/>
              <a:gd name="connsiteX8" fmla="*/ 43578 w 496252"/>
              <a:gd name="connsiteY8" fmla="*/ 375014 h 392036"/>
              <a:gd name="connsiteX0" fmla="*/ 43578 w 496252"/>
              <a:gd name="connsiteY0" fmla="*/ 375014 h 392036"/>
              <a:gd name="connsiteX1" fmla="*/ 19766 w 496252"/>
              <a:gd name="connsiteY1" fmla="*/ 98789 h 392036"/>
              <a:gd name="connsiteX2" fmla="*/ 184072 w 496252"/>
              <a:gd name="connsiteY2" fmla="*/ 17826 h 392036"/>
              <a:gd name="connsiteX3" fmla="*/ 355522 w 496252"/>
              <a:gd name="connsiteY3" fmla="*/ 10682 h 392036"/>
              <a:gd name="connsiteX4" fmla="*/ 398385 w 496252"/>
              <a:gd name="connsiteY4" fmla="*/ 141651 h 392036"/>
              <a:gd name="connsiteX5" fmla="*/ 496016 w 496252"/>
              <a:gd name="connsiteY5" fmla="*/ 308339 h 392036"/>
              <a:gd name="connsiteX6" fmla="*/ 424578 w 496252"/>
              <a:gd name="connsiteY6" fmla="*/ 348820 h 392036"/>
              <a:gd name="connsiteX7" fmla="*/ 384097 w 496252"/>
              <a:gd name="connsiteY7" fmla="*/ 360726 h 392036"/>
              <a:gd name="connsiteX8" fmla="*/ 43578 w 496252"/>
              <a:gd name="connsiteY8" fmla="*/ 375014 h 392036"/>
              <a:gd name="connsiteX0" fmla="*/ 43578 w 496252"/>
              <a:gd name="connsiteY0" fmla="*/ 375014 h 392036"/>
              <a:gd name="connsiteX1" fmla="*/ 19766 w 496252"/>
              <a:gd name="connsiteY1" fmla="*/ 98789 h 392036"/>
              <a:gd name="connsiteX2" fmla="*/ 184072 w 496252"/>
              <a:gd name="connsiteY2" fmla="*/ 17826 h 392036"/>
              <a:gd name="connsiteX3" fmla="*/ 355522 w 496252"/>
              <a:gd name="connsiteY3" fmla="*/ 10682 h 392036"/>
              <a:gd name="connsiteX4" fmla="*/ 398385 w 496252"/>
              <a:gd name="connsiteY4" fmla="*/ 141651 h 392036"/>
              <a:gd name="connsiteX5" fmla="*/ 496016 w 496252"/>
              <a:gd name="connsiteY5" fmla="*/ 308339 h 392036"/>
              <a:gd name="connsiteX6" fmla="*/ 424578 w 496252"/>
              <a:gd name="connsiteY6" fmla="*/ 348820 h 392036"/>
              <a:gd name="connsiteX7" fmla="*/ 384097 w 496252"/>
              <a:gd name="connsiteY7" fmla="*/ 360726 h 392036"/>
              <a:gd name="connsiteX8" fmla="*/ 43578 w 496252"/>
              <a:gd name="connsiteY8" fmla="*/ 375014 h 392036"/>
              <a:gd name="connsiteX0" fmla="*/ 28473 w 481147"/>
              <a:gd name="connsiteY0" fmla="*/ 375014 h 392036"/>
              <a:gd name="connsiteX1" fmla="*/ 4661 w 481147"/>
              <a:gd name="connsiteY1" fmla="*/ 98789 h 392036"/>
              <a:gd name="connsiteX2" fmla="*/ 168967 w 481147"/>
              <a:gd name="connsiteY2" fmla="*/ 17826 h 392036"/>
              <a:gd name="connsiteX3" fmla="*/ 340417 w 481147"/>
              <a:gd name="connsiteY3" fmla="*/ 10682 h 392036"/>
              <a:gd name="connsiteX4" fmla="*/ 383280 w 481147"/>
              <a:gd name="connsiteY4" fmla="*/ 141651 h 392036"/>
              <a:gd name="connsiteX5" fmla="*/ 480911 w 481147"/>
              <a:gd name="connsiteY5" fmla="*/ 308339 h 392036"/>
              <a:gd name="connsiteX6" fmla="*/ 409473 w 481147"/>
              <a:gd name="connsiteY6" fmla="*/ 348820 h 392036"/>
              <a:gd name="connsiteX7" fmla="*/ 368992 w 481147"/>
              <a:gd name="connsiteY7" fmla="*/ 360726 h 392036"/>
              <a:gd name="connsiteX8" fmla="*/ 28473 w 481147"/>
              <a:gd name="connsiteY8" fmla="*/ 375014 h 392036"/>
              <a:gd name="connsiteX0" fmla="*/ 23812 w 476486"/>
              <a:gd name="connsiteY0" fmla="*/ 375014 h 392036"/>
              <a:gd name="connsiteX1" fmla="*/ 0 w 476486"/>
              <a:gd name="connsiteY1" fmla="*/ 98789 h 392036"/>
              <a:gd name="connsiteX2" fmla="*/ 164306 w 476486"/>
              <a:gd name="connsiteY2" fmla="*/ 17826 h 392036"/>
              <a:gd name="connsiteX3" fmla="*/ 335756 w 476486"/>
              <a:gd name="connsiteY3" fmla="*/ 10682 h 392036"/>
              <a:gd name="connsiteX4" fmla="*/ 378619 w 476486"/>
              <a:gd name="connsiteY4" fmla="*/ 141651 h 392036"/>
              <a:gd name="connsiteX5" fmla="*/ 476250 w 476486"/>
              <a:gd name="connsiteY5" fmla="*/ 308339 h 392036"/>
              <a:gd name="connsiteX6" fmla="*/ 404812 w 476486"/>
              <a:gd name="connsiteY6" fmla="*/ 348820 h 392036"/>
              <a:gd name="connsiteX7" fmla="*/ 364331 w 476486"/>
              <a:gd name="connsiteY7" fmla="*/ 360726 h 392036"/>
              <a:gd name="connsiteX8" fmla="*/ 23812 w 476486"/>
              <a:gd name="connsiteY8" fmla="*/ 375014 h 392036"/>
              <a:gd name="connsiteX0" fmla="*/ 23812 w 476486"/>
              <a:gd name="connsiteY0" fmla="*/ 375014 h 392036"/>
              <a:gd name="connsiteX1" fmla="*/ 0 w 476486"/>
              <a:gd name="connsiteY1" fmla="*/ 98789 h 392036"/>
              <a:gd name="connsiteX2" fmla="*/ 164306 w 476486"/>
              <a:gd name="connsiteY2" fmla="*/ 17826 h 392036"/>
              <a:gd name="connsiteX3" fmla="*/ 335756 w 476486"/>
              <a:gd name="connsiteY3" fmla="*/ 10682 h 392036"/>
              <a:gd name="connsiteX4" fmla="*/ 378619 w 476486"/>
              <a:gd name="connsiteY4" fmla="*/ 141651 h 392036"/>
              <a:gd name="connsiteX5" fmla="*/ 476250 w 476486"/>
              <a:gd name="connsiteY5" fmla="*/ 308339 h 392036"/>
              <a:gd name="connsiteX6" fmla="*/ 404812 w 476486"/>
              <a:gd name="connsiteY6" fmla="*/ 348820 h 392036"/>
              <a:gd name="connsiteX7" fmla="*/ 364331 w 476486"/>
              <a:gd name="connsiteY7" fmla="*/ 360726 h 392036"/>
              <a:gd name="connsiteX8" fmla="*/ 23812 w 476486"/>
              <a:gd name="connsiteY8" fmla="*/ 375014 h 392036"/>
              <a:gd name="connsiteX0" fmla="*/ 23812 w 476486"/>
              <a:gd name="connsiteY0" fmla="*/ 375014 h 375014"/>
              <a:gd name="connsiteX1" fmla="*/ 0 w 476486"/>
              <a:gd name="connsiteY1" fmla="*/ 98789 h 375014"/>
              <a:gd name="connsiteX2" fmla="*/ 164306 w 476486"/>
              <a:gd name="connsiteY2" fmla="*/ 17826 h 375014"/>
              <a:gd name="connsiteX3" fmla="*/ 335756 w 476486"/>
              <a:gd name="connsiteY3" fmla="*/ 10682 h 375014"/>
              <a:gd name="connsiteX4" fmla="*/ 378619 w 476486"/>
              <a:gd name="connsiteY4" fmla="*/ 141651 h 375014"/>
              <a:gd name="connsiteX5" fmla="*/ 476250 w 476486"/>
              <a:gd name="connsiteY5" fmla="*/ 308339 h 375014"/>
              <a:gd name="connsiteX6" fmla="*/ 404812 w 476486"/>
              <a:gd name="connsiteY6" fmla="*/ 348820 h 375014"/>
              <a:gd name="connsiteX7" fmla="*/ 364331 w 476486"/>
              <a:gd name="connsiteY7" fmla="*/ 360726 h 375014"/>
              <a:gd name="connsiteX8" fmla="*/ 23812 w 476486"/>
              <a:gd name="connsiteY8" fmla="*/ 375014 h 375014"/>
              <a:gd name="connsiteX0" fmla="*/ 23812 w 476486"/>
              <a:gd name="connsiteY0" fmla="*/ 375014 h 375014"/>
              <a:gd name="connsiteX1" fmla="*/ 0 w 476486"/>
              <a:gd name="connsiteY1" fmla="*/ 98789 h 375014"/>
              <a:gd name="connsiteX2" fmla="*/ 164306 w 476486"/>
              <a:gd name="connsiteY2" fmla="*/ 17826 h 375014"/>
              <a:gd name="connsiteX3" fmla="*/ 335756 w 476486"/>
              <a:gd name="connsiteY3" fmla="*/ 10682 h 375014"/>
              <a:gd name="connsiteX4" fmla="*/ 378619 w 476486"/>
              <a:gd name="connsiteY4" fmla="*/ 141651 h 375014"/>
              <a:gd name="connsiteX5" fmla="*/ 476250 w 476486"/>
              <a:gd name="connsiteY5" fmla="*/ 308339 h 375014"/>
              <a:gd name="connsiteX6" fmla="*/ 404812 w 476486"/>
              <a:gd name="connsiteY6" fmla="*/ 348820 h 375014"/>
              <a:gd name="connsiteX7" fmla="*/ 364331 w 476486"/>
              <a:gd name="connsiteY7" fmla="*/ 360726 h 375014"/>
              <a:gd name="connsiteX8" fmla="*/ 23812 w 476486"/>
              <a:gd name="connsiteY8" fmla="*/ 375014 h 375014"/>
              <a:gd name="connsiteX0" fmla="*/ 23812 w 476250"/>
              <a:gd name="connsiteY0" fmla="*/ 375014 h 375014"/>
              <a:gd name="connsiteX1" fmla="*/ 0 w 476250"/>
              <a:gd name="connsiteY1" fmla="*/ 98789 h 375014"/>
              <a:gd name="connsiteX2" fmla="*/ 164306 w 476250"/>
              <a:gd name="connsiteY2" fmla="*/ 17826 h 375014"/>
              <a:gd name="connsiteX3" fmla="*/ 335756 w 476250"/>
              <a:gd name="connsiteY3" fmla="*/ 10682 h 375014"/>
              <a:gd name="connsiteX4" fmla="*/ 378619 w 476250"/>
              <a:gd name="connsiteY4" fmla="*/ 141651 h 375014"/>
              <a:gd name="connsiteX5" fmla="*/ 476250 w 476250"/>
              <a:gd name="connsiteY5" fmla="*/ 308339 h 375014"/>
              <a:gd name="connsiteX6" fmla="*/ 404812 w 476250"/>
              <a:gd name="connsiteY6" fmla="*/ 348820 h 375014"/>
              <a:gd name="connsiteX7" fmla="*/ 364331 w 476250"/>
              <a:gd name="connsiteY7" fmla="*/ 360726 h 375014"/>
              <a:gd name="connsiteX8" fmla="*/ 23812 w 476250"/>
              <a:gd name="connsiteY8" fmla="*/ 375014 h 375014"/>
              <a:gd name="connsiteX0" fmla="*/ 23812 w 476250"/>
              <a:gd name="connsiteY0" fmla="*/ 375014 h 375014"/>
              <a:gd name="connsiteX1" fmla="*/ 0 w 476250"/>
              <a:gd name="connsiteY1" fmla="*/ 98789 h 375014"/>
              <a:gd name="connsiteX2" fmla="*/ 164306 w 476250"/>
              <a:gd name="connsiteY2" fmla="*/ 17826 h 375014"/>
              <a:gd name="connsiteX3" fmla="*/ 335756 w 476250"/>
              <a:gd name="connsiteY3" fmla="*/ 10682 h 375014"/>
              <a:gd name="connsiteX4" fmla="*/ 378619 w 476250"/>
              <a:gd name="connsiteY4" fmla="*/ 141651 h 375014"/>
              <a:gd name="connsiteX5" fmla="*/ 476250 w 476250"/>
              <a:gd name="connsiteY5" fmla="*/ 308339 h 375014"/>
              <a:gd name="connsiteX6" fmla="*/ 404812 w 476250"/>
              <a:gd name="connsiteY6" fmla="*/ 348820 h 375014"/>
              <a:gd name="connsiteX7" fmla="*/ 364331 w 476250"/>
              <a:gd name="connsiteY7" fmla="*/ 360726 h 375014"/>
              <a:gd name="connsiteX8" fmla="*/ 23812 w 476250"/>
              <a:gd name="connsiteY8" fmla="*/ 375014 h 375014"/>
              <a:gd name="connsiteX0" fmla="*/ 23812 w 476250"/>
              <a:gd name="connsiteY0" fmla="*/ 375014 h 375014"/>
              <a:gd name="connsiteX1" fmla="*/ 0 w 476250"/>
              <a:gd name="connsiteY1" fmla="*/ 98789 h 375014"/>
              <a:gd name="connsiteX2" fmla="*/ 164306 w 476250"/>
              <a:gd name="connsiteY2" fmla="*/ 17826 h 375014"/>
              <a:gd name="connsiteX3" fmla="*/ 335756 w 476250"/>
              <a:gd name="connsiteY3" fmla="*/ 10682 h 375014"/>
              <a:gd name="connsiteX4" fmla="*/ 378619 w 476250"/>
              <a:gd name="connsiteY4" fmla="*/ 141651 h 375014"/>
              <a:gd name="connsiteX5" fmla="*/ 476250 w 476250"/>
              <a:gd name="connsiteY5" fmla="*/ 308339 h 375014"/>
              <a:gd name="connsiteX6" fmla="*/ 404812 w 476250"/>
              <a:gd name="connsiteY6" fmla="*/ 348820 h 375014"/>
              <a:gd name="connsiteX7" fmla="*/ 364331 w 476250"/>
              <a:gd name="connsiteY7" fmla="*/ 360726 h 375014"/>
              <a:gd name="connsiteX8" fmla="*/ 23812 w 476250"/>
              <a:gd name="connsiteY8" fmla="*/ 375014 h 375014"/>
              <a:gd name="connsiteX0" fmla="*/ 23812 w 476250"/>
              <a:gd name="connsiteY0" fmla="*/ 375014 h 375014"/>
              <a:gd name="connsiteX1" fmla="*/ 0 w 476250"/>
              <a:gd name="connsiteY1" fmla="*/ 98789 h 375014"/>
              <a:gd name="connsiteX2" fmla="*/ 164306 w 476250"/>
              <a:gd name="connsiteY2" fmla="*/ 17826 h 375014"/>
              <a:gd name="connsiteX3" fmla="*/ 335756 w 476250"/>
              <a:gd name="connsiteY3" fmla="*/ 10682 h 375014"/>
              <a:gd name="connsiteX4" fmla="*/ 378619 w 476250"/>
              <a:gd name="connsiteY4" fmla="*/ 141651 h 375014"/>
              <a:gd name="connsiteX5" fmla="*/ 476250 w 476250"/>
              <a:gd name="connsiteY5" fmla="*/ 308339 h 375014"/>
              <a:gd name="connsiteX6" fmla="*/ 404812 w 476250"/>
              <a:gd name="connsiteY6" fmla="*/ 348820 h 375014"/>
              <a:gd name="connsiteX7" fmla="*/ 364331 w 476250"/>
              <a:gd name="connsiteY7" fmla="*/ 360726 h 375014"/>
              <a:gd name="connsiteX8" fmla="*/ 23812 w 476250"/>
              <a:gd name="connsiteY8" fmla="*/ 375014 h 375014"/>
              <a:gd name="connsiteX0" fmla="*/ 23812 w 476250"/>
              <a:gd name="connsiteY0" fmla="*/ 364332 h 364332"/>
              <a:gd name="connsiteX1" fmla="*/ 0 w 476250"/>
              <a:gd name="connsiteY1" fmla="*/ 88107 h 364332"/>
              <a:gd name="connsiteX2" fmla="*/ 164306 w 476250"/>
              <a:gd name="connsiteY2" fmla="*/ 7144 h 364332"/>
              <a:gd name="connsiteX3" fmla="*/ 335756 w 476250"/>
              <a:gd name="connsiteY3" fmla="*/ 0 h 364332"/>
              <a:gd name="connsiteX4" fmla="*/ 378619 w 476250"/>
              <a:gd name="connsiteY4" fmla="*/ 130969 h 364332"/>
              <a:gd name="connsiteX5" fmla="*/ 476250 w 476250"/>
              <a:gd name="connsiteY5" fmla="*/ 297657 h 364332"/>
              <a:gd name="connsiteX6" fmla="*/ 404812 w 476250"/>
              <a:gd name="connsiteY6" fmla="*/ 338138 h 364332"/>
              <a:gd name="connsiteX7" fmla="*/ 364331 w 476250"/>
              <a:gd name="connsiteY7" fmla="*/ 350044 h 364332"/>
              <a:gd name="connsiteX8" fmla="*/ 23812 w 476250"/>
              <a:gd name="connsiteY8" fmla="*/ 364332 h 364332"/>
              <a:gd name="connsiteX0" fmla="*/ 23812 w 476250"/>
              <a:gd name="connsiteY0" fmla="*/ 364332 h 364332"/>
              <a:gd name="connsiteX1" fmla="*/ 0 w 476250"/>
              <a:gd name="connsiteY1" fmla="*/ 88107 h 364332"/>
              <a:gd name="connsiteX2" fmla="*/ 164306 w 476250"/>
              <a:gd name="connsiteY2" fmla="*/ 7144 h 364332"/>
              <a:gd name="connsiteX3" fmla="*/ 335756 w 476250"/>
              <a:gd name="connsiteY3" fmla="*/ 0 h 364332"/>
              <a:gd name="connsiteX4" fmla="*/ 378619 w 476250"/>
              <a:gd name="connsiteY4" fmla="*/ 130969 h 364332"/>
              <a:gd name="connsiteX5" fmla="*/ 476250 w 476250"/>
              <a:gd name="connsiteY5" fmla="*/ 297657 h 364332"/>
              <a:gd name="connsiteX6" fmla="*/ 404812 w 476250"/>
              <a:gd name="connsiteY6" fmla="*/ 338138 h 364332"/>
              <a:gd name="connsiteX7" fmla="*/ 364331 w 476250"/>
              <a:gd name="connsiteY7" fmla="*/ 350044 h 364332"/>
              <a:gd name="connsiteX8" fmla="*/ 23812 w 476250"/>
              <a:gd name="connsiteY8" fmla="*/ 364332 h 364332"/>
              <a:gd name="connsiteX0" fmla="*/ 23812 w 476250"/>
              <a:gd name="connsiteY0" fmla="*/ 364332 h 364332"/>
              <a:gd name="connsiteX1" fmla="*/ 0 w 476250"/>
              <a:gd name="connsiteY1" fmla="*/ 88107 h 364332"/>
              <a:gd name="connsiteX2" fmla="*/ 164306 w 476250"/>
              <a:gd name="connsiteY2" fmla="*/ 7144 h 364332"/>
              <a:gd name="connsiteX3" fmla="*/ 335756 w 476250"/>
              <a:gd name="connsiteY3" fmla="*/ 0 h 364332"/>
              <a:gd name="connsiteX4" fmla="*/ 378619 w 476250"/>
              <a:gd name="connsiteY4" fmla="*/ 130969 h 364332"/>
              <a:gd name="connsiteX5" fmla="*/ 476250 w 476250"/>
              <a:gd name="connsiteY5" fmla="*/ 297657 h 364332"/>
              <a:gd name="connsiteX6" fmla="*/ 404812 w 476250"/>
              <a:gd name="connsiteY6" fmla="*/ 338138 h 364332"/>
              <a:gd name="connsiteX7" fmla="*/ 364331 w 476250"/>
              <a:gd name="connsiteY7" fmla="*/ 350044 h 364332"/>
              <a:gd name="connsiteX8" fmla="*/ 23812 w 476250"/>
              <a:gd name="connsiteY8" fmla="*/ 364332 h 364332"/>
              <a:gd name="connsiteX0" fmla="*/ 23812 w 476250"/>
              <a:gd name="connsiteY0" fmla="*/ 364945 h 364945"/>
              <a:gd name="connsiteX1" fmla="*/ 0 w 476250"/>
              <a:gd name="connsiteY1" fmla="*/ 88720 h 364945"/>
              <a:gd name="connsiteX2" fmla="*/ 164306 w 476250"/>
              <a:gd name="connsiteY2" fmla="*/ 7757 h 364945"/>
              <a:gd name="connsiteX3" fmla="*/ 335756 w 476250"/>
              <a:gd name="connsiteY3" fmla="*/ 613 h 364945"/>
              <a:gd name="connsiteX4" fmla="*/ 378619 w 476250"/>
              <a:gd name="connsiteY4" fmla="*/ 131582 h 364945"/>
              <a:gd name="connsiteX5" fmla="*/ 476250 w 476250"/>
              <a:gd name="connsiteY5" fmla="*/ 298270 h 364945"/>
              <a:gd name="connsiteX6" fmla="*/ 404812 w 476250"/>
              <a:gd name="connsiteY6" fmla="*/ 338751 h 364945"/>
              <a:gd name="connsiteX7" fmla="*/ 364331 w 476250"/>
              <a:gd name="connsiteY7" fmla="*/ 350657 h 364945"/>
              <a:gd name="connsiteX8" fmla="*/ 23812 w 476250"/>
              <a:gd name="connsiteY8" fmla="*/ 364945 h 364945"/>
              <a:gd name="connsiteX0" fmla="*/ 23812 w 476250"/>
              <a:gd name="connsiteY0" fmla="*/ 364945 h 364945"/>
              <a:gd name="connsiteX1" fmla="*/ 0 w 476250"/>
              <a:gd name="connsiteY1" fmla="*/ 88720 h 364945"/>
              <a:gd name="connsiteX2" fmla="*/ 164306 w 476250"/>
              <a:gd name="connsiteY2" fmla="*/ 7757 h 364945"/>
              <a:gd name="connsiteX3" fmla="*/ 335756 w 476250"/>
              <a:gd name="connsiteY3" fmla="*/ 613 h 364945"/>
              <a:gd name="connsiteX4" fmla="*/ 378619 w 476250"/>
              <a:gd name="connsiteY4" fmla="*/ 131582 h 364945"/>
              <a:gd name="connsiteX5" fmla="*/ 476250 w 476250"/>
              <a:gd name="connsiteY5" fmla="*/ 298270 h 364945"/>
              <a:gd name="connsiteX6" fmla="*/ 404812 w 476250"/>
              <a:gd name="connsiteY6" fmla="*/ 338751 h 364945"/>
              <a:gd name="connsiteX7" fmla="*/ 364331 w 476250"/>
              <a:gd name="connsiteY7" fmla="*/ 350657 h 364945"/>
              <a:gd name="connsiteX8" fmla="*/ 23812 w 476250"/>
              <a:gd name="connsiteY8" fmla="*/ 364945 h 364945"/>
              <a:gd name="connsiteX0" fmla="*/ 23812 w 476250"/>
              <a:gd name="connsiteY0" fmla="*/ 367083 h 367083"/>
              <a:gd name="connsiteX1" fmla="*/ 0 w 476250"/>
              <a:gd name="connsiteY1" fmla="*/ 90858 h 367083"/>
              <a:gd name="connsiteX2" fmla="*/ 164306 w 476250"/>
              <a:gd name="connsiteY2" fmla="*/ 9895 h 367083"/>
              <a:gd name="connsiteX3" fmla="*/ 335756 w 476250"/>
              <a:gd name="connsiteY3" fmla="*/ 370 h 367083"/>
              <a:gd name="connsiteX4" fmla="*/ 378619 w 476250"/>
              <a:gd name="connsiteY4" fmla="*/ 133720 h 367083"/>
              <a:gd name="connsiteX5" fmla="*/ 476250 w 476250"/>
              <a:gd name="connsiteY5" fmla="*/ 300408 h 367083"/>
              <a:gd name="connsiteX6" fmla="*/ 404812 w 476250"/>
              <a:gd name="connsiteY6" fmla="*/ 340889 h 367083"/>
              <a:gd name="connsiteX7" fmla="*/ 364331 w 476250"/>
              <a:gd name="connsiteY7" fmla="*/ 352795 h 367083"/>
              <a:gd name="connsiteX8" fmla="*/ 23812 w 476250"/>
              <a:gd name="connsiteY8" fmla="*/ 367083 h 367083"/>
              <a:gd name="connsiteX0" fmla="*/ 23812 w 476250"/>
              <a:gd name="connsiteY0" fmla="*/ 366713 h 366713"/>
              <a:gd name="connsiteX1" fmla="*/ 0 w 476250"/>
              <a:gd name="connsiteY1" fmla="*/ 90488 h 366713"/>
              <a:gd name="connsiteX2" fmla="*/ 164306 w 476250"/>
              <a:gd name="connsiteY2" fmla="*/ 9525 h 366713"/>
              <a:gd name="connsiteX3" fmla="*/ 335756 w 476250"/>
              <a:gd name="connsiteY3" fmla="*/ 0 h 366713"/>
              <a:gd name="connsiteX4" fmla="*/ 378619 w 476250"/>
              <a:gd name="connsiteY4" fmla="*/ 133350 h 366713"/>
              <a:gd name="connsiteX5" fmla="*/ 476250 w 476250"/>
              <a:gd name="connsiteY5" fmla="*/ 300038 h 366713"/>
              <a:gd name="connsiteX6" fmla="*/ 404812 w 476250"/>
              <a:gd name="connsiteY6" fmla="*/ 340519 h 366713"/>
              <a:gd name="connsiteX7" fmla="*/ 364331 w 476250"/>
              <a:gd name="connsiteY7" fmla="*/ 352425 h 366713"/>
              <a:gd name="connsiteX8" fmla="*/ 23812 w 476250"/>
              <a:gd name="connsiteY8" fmla="*/ 366713 h 366713"/>
              <a:gd name="connsiteX0" fmla="*/ 23812 w 476250"/>
              <a:gd name="connsiteY0" fmla="*/ 366713 h 366713"/>
              <a:gd name="connsiteX1" fmla="*/ 0 w 476250"/>
              <a:gd name="connsiteY1" fmla="*/ 90488 h 366713"/>
              <a:gd name="connsiteX2" fmla="*/ 164306 w 476250"/>
              <a:gd name="connsiteY2" fmla="*/ 9525 h 366713"/>
              <a:gd name="connsiteX3" fmla="*/ 335756 w 476250"/>
              <a:gd name="connsiteY3" fmla="*/ 0 h 366713"/>
              <a:gd name="connsiteX4" fmla="*/ 378619 w 476250"/>
              <a:gd name="connsiteY4" fmla="*/ 133350 h 366713"/>
              <a:gd name="connsiteX5" fmla="*/ 476250 w 476250"/>
              <a:gd name="connsiteY5" fmla="*/ 300038 h 366713"/>
              <a:gd name="connsiteX6" fmla="*/ 404812 w 476250"/>
              <a:gd name="connsiteY6" fmla="*/ 340519 h 366713"/>
              <a:gd name="connsiteX7" fmla="*/ 364331 w 476250"/>
              <a:gd name="connsiteY7" fmla="*/ 352425 h 366713"/>
              <a:gd name="connsiteX8" fmla="*/ 23812 w 476250"/>
              <a:gd name="connsiteY8" fmla="*/ 366713 h 366713"/>
              <a:gd name="connsiteX0" fmla="*/ 23812 w 476250"/>
              <a:gd name="connsiteY0" fmla="*/ 366713 h 366713"/>
              <a:gd name="connsiteX1" fmla="*/ 0 w 476250"/>
              <a:gd name="connsiteY1" fmla="*/ 90488 h 366713"/>
              <a:gd name="connsiteX2" fmla="*/ 164306 w 476250"/>
              <a:gd name="connsiteY2" fmla="*/ 9525 h 366713"/>
              <a:gd name="connsiteX3" fmla="*/ 335756 w 476250"/>
              <a:gd name="connsiteY3" fmla="*/ 0 h 366713"/>
              <a:gd name="connsiteX4" fmla="*/ 378619 w 476250"/>
              <a:gd name="connsiteY4" fmla="*/ 133350 h 366713"/>
              <a:gd name="connsiteX5" fmla="*/ 476250 w 476250"/>
              <a:gd name="connsiteY5" fmla="*/ 300038 h 366713"/>
              <a:gd name="connsiteX6" fmla="*/ 404812 w 476250"/>
              <a:gd name="connsiteY6" fmla="*/ 340519 h 366713"/>
              <a:gd name="connsiteX7" fmla="*/ 364331 w 476250"/>
              <a:gd name="connsiteY7" fmla="*/ 352425 h 366713"/>
              <a:gd name="connsiteX8" fmla="*/ 23812 w 476250"/>
              <a:gd name="connsiteY8" fmla="*/ 366713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0" h="366713">
                <a:moveTo>
                  <a:pt x="23812" y="366713"/>
                </a:moveTo>
                <a:cubicBezTo>
                  <a:pt x="8334" y="275432"/>
                  <a:pt x="9921" y="152401"/>
                  <a:pt x="0" y="90488"/>
                </a:cubicBezTo>
                <a:cubicBezTo>
                  <a:pt x="32941" y="71438"/>
                  <a:pt x="108347" y="36115"/>
                  <a:pt x="164306" y="9525"/>
                </a:cubicBezTo>
                <a:cubicBezTo>
                  <a:pt x="239314" y="4367"/>
                  <a:pt x="295275" y="3175"/>
                  <a:pt x="335756" y="0"/>
                </a:cubicBezTo>
                <a:cubicBezTo>
                  <a:pt x="354807" y="49212"/>
                  <a:pt x="364728" y="76597"/>
                  <a:pt x="378619" y="133350"/>
                </a:cubicBezTo>
                <a:cubicBezTo>
                  <a:pt x="402035" y="182960"/>
                  <a:pt x="459979" y="260748"/>
                  <a:pt x="476250" y="300038"/>
                </a:cubicBezTo>
                <a:cubicBezTo>
                  <a:pt x="430609" y="329803"/>
                  <a:pt x="423465" y="331788"/>
                  <a:pt x="404812" y="340519"/>
                </a:cubicBezTo>
                <a:cubicBezTo>
                  <a:pt x="386159" y="349250"/>
                  <a:pt x="384968" y="340915"/>
                  <a:pt x="364331" y="352425"/>
                </a:cubicBezTo>
                <a:cubicBezTo>
                  <a:pt x="300831" y="356791"/>
                  <a:pt x="146446" y="360363"/>
                  <a:pt x="23812" y="366713"/>
                </a:cubicBezTo>
                <a:close/>
              </a:path>
            </a:pathLst>
          </a:custGeom>
          <a:solidFill>
            <a:srgbClr val="B4B4B4"/>
          </a:solidFill>
          <a:ln w="3175">
            <a:solidFill>
              <a:schemeClr val="bg1"/>
            </a:solidFill>
            <a:round/>
            <a:headEnd/>
            <a:tailEnd/>
          </a:ln>
          <a:extLst/>
        </p:spPr>
        <p:txBody>
          <a:bodyPr rtlCol="0" anchor="ctr"/>
          <a:lstStyle/>
          <a:p>
            <a:pPr algn="ctr"/>
            <a:endParaRPr kumimoji="1" lang="ja-JP" altLang="en-US" dirty="0">
              <a:solidFill>
                <a:prstClr val="black"/>
              </a:solidFill>
            </a:endParaRPr>
          </a:p>
        </p:txBody>
      </p:sp>
      <p:sp>
        <p:nvSpPr>
          <p:cNvPr id="797" name="フリーフォーム 796"/>
          <p:cNvSpPr/>
          <p:nvPr/>
        </p:nvSpPr>
        <p:spPr bwMode="gray">
          <a:xfrm>
            <a:off x="2057569" y="3621600"/>
            <a:ext cx="35258" cy="97200"/>
          </a:xfrm>
          <a:custGeom>
            <a:avLst/>
            <a:gdLst>
              <a:gd name="connsiteX0" fmla="*/ 9525 w 271463"/>
              <a:gd name="connsiteY0" fmla="*/ 45244 h 735807"/>
              <a:gd name="connsiteX1" fmla="*/ 45244 w 271463"/>
              <a:gd name="connsiteY1" fmla="*/ 0 h 735807"/>
              <a:gd name="connsiteX2" fmla="*/ 159544 w 271463"/>
              <a:gd name="connsiteY2" fmla="*/ 0 h 735807"/>
              <a:gd name="connsiteX3" fmla="*/ 192881 w 271463"/>
              <a:gd name="connsiteY3" fmla="*/ 16669 h 735807"/>
              <a:gd name="connsiteX4" fmla="*/ 245269 w 271463"/>
              <a:gd name="connsiteY4" fmla="*/ 147638 h 735807"/>
              <a:gd name="connsiteX5" fmla="*/ 271463 w 271463"/>
              <a:gd name="connsiteY5" fmla="*/ 590550 h 735807"/>
              <a:gd name="connsiteX6" fmla="*/ 109538 w 271463"/>
              <a:gd name="connsiteY6" fmla="*/ 735807 h 735807"/>
              <a:gd name="connsiteX7" fmla="*/ 76200 w 271463"/>
              <a:gd name="connsiteY7" fmla="*/ 681038 h 735807"/>
              <a:gd name="connsiteX8" fmla="*/ 52388 w 271463"/>
              <a:gd name="connsiteY8" fmla="*/ 607219 h 735807"/>
              <a:gd name="connsiteX9" fmla="*/ 38100 w 271463"/>
              <a:gd name="connsiteY9" fmla="*/ 490538 h 735807"/>
              <a:gd name="connsiteX10" fmla="*/ 35719 w 271463"/>
              <a:gd name="connsiteY10" fmla="*/ 221457 h 735807"/>
              <a:gd name="connsiteX11" fmla="*/ 0 w 271463"/>
              <a:gd name="connsiteY11" fmla="*/ 176213 h 735807"/>
              <a:gd name="connsiteX12" fmla="*/ 9525 w 271463"/>
              <a:gd name="connsiteY12" fmla="*/ 45244 h 735807"/>
              <a:gd name="connsiteX0" fmla="*/ 9525 w 271463"/>
              <a:gd name="connsiteY0" fmla="*/ 52388 h 735807"/>
              <a:gd name="connsiteX1" fmla="*/ 45244 w 271463"/>
              <a:gd name="connsiteY1" fmla="*/ 0 h 735807"/>
              <a:gd name="connsiteX2" fmla="*/ 159544 w 271463"/>
              <a:gd name="connsiteY2" fmla="*/ 0 h 735807"/>
              <a:gd name="connsiteX3" fmla="*/ 192881 w 271463"/>
              <a:gd name="connsiteY3" fmla="*/ 16669 h 735807"/>
              <a:gd name="connsiteX4" fmla="*/ 245269 w 271463"/>
              <a:gd name="connsiteY4" fmla="*/ 147638 h 735807"/>
              <a:gd name="connsiteX5" fmla="*/ 271463 w 271463"/>
              <a:gd name="connsiteY5" fmla="*/ 590550 h 735807"/>
              <a:gd name="connsiteX6" fmla="*/ 109538 w 271463"/>
              <a:gd name="connsiteY6" fmla="*/ 735807 h 735807"/>
              <a:gd name="connsiteX7" fmla="*/ 76200 w 271463"/>
              <a:gd name="connsiteY7" fmla="*/ 681038 h 735807"/>
              <a:gd name="connsiteX8" fmla="*/ 52388 w 271463"/>
              <a:gd name="connsiteY8" fmla="*/ 607219 h 735807"/>
              <a:gd name="connsiteX9" fmla="*/ 38100 w 271463"/>
              <a:gd name="connsiteY9" fmla="*/ 490538 h 735807"/>
              <a:gd name="connsiteX10" fmla="*/ 35719 w 271463"/>
              <a:gd name="connsiteY10" fmla="*/ 221457 h 735807"/>
              <a:gd name="connsiteX11" fmla="*/ 0 w 271463"/>
              <a:gd name="connsiteY11" fmla="*/ 176213 h 735807"/>
              <a:gd name="connsiteX12" fmla="*/ 9525 w 271463"/>
              <a:gd name="connsiteY12" fmla="*/ 52388 h 735807"/>
              <a:gd name="connsiteX0" fmla="*/ 9525 w 271463"/>
              <a:gd name="connsiteY0" fmla="*/ 52388 h 735807"/>
              <a:gd name="connsiteX1" fmla="*/ 7144 w 271463"/>
              <a:gd name="connsiteY1" fmla="*/ 83344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76213 h 735807"/>
              <a:gd name="connsiteX13" fmla="*/ 9525 w 271463"/>
              <a:gd name="connsiteY13" fmla="*/ 52388 h 735807"/>
              <a:gd name="connsiteX0" fmla="*/ 83344 w 271463"/>
              <a:gd name="connsiteY0" fmla="*/ 54770 h 735807"/>
              <a:gd name="connsiteX1" fmla="*/ 7144 w 271463"/>
              <a:gd name="connsiteY1" fmla="*/ 83344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76213 h 735807"/>
              <a:gd name="connsiteX13" fmla="*/ 83344 w 271463"/>
              <a:gd name="connsiteY13" fmla="*/ 54770 h 735807"/>
              <a:gd name="connsiteX0" fmla="*/ 83344 w 271463"/>
              <a:gd name="connsiteY0" fmla="*/ 54770 h 735807"/>
              <a:gd name="connsiteX1" fmla="*/ 4763 w 271463"/>
              <a:gd name="connsiteY1" fmla="*/ 57150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76213 h 735807"/>
              <a:gd name="connsiteX13" fmla="*/ 83344 w 271463"/>
              <a:gd name="connsiteY13" fmla="*/ 54770 h 735807"/>
              <a:gd name="connsiteX0" fmla="*/ 35719 w 271463"/>
              <a:gd name="connsiteY0" fmla="*/ 33339 h 735807"/>
              <a:gd name="connsiteX1" fmla="*/ 4763 w 271463"/>
              <a:gd name="connsiteY1" fmla="*/ 57150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76213 h 735807"/>
              <a:gd name="connsiteX13" fmla="*/ 35719 w 271463"/>
              <a:gd name="connsiteY13" fmla="*/ 33339 h 735807"/>
              <a:gd name="connsiteX0" fmla="*/ 35719 w 271463"/>
              <a:gd name="connsiteY0" fmla="*/ 40483 h 735807"/>
              <a:gd name="connsiteX1" fmla="*/ 4763 w 271463"/>
              <a:gd name="connsiteY1" fmla="*/ 57150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76213 h 735807"/>
              <a:gd name="connsiteX13" fmla="*/ 35719 w 271463"/>
              <a:gd name="connsiteY13" fmla="*/ 40483 h 735807"/>
              <a:gd name="connsiteX0" fmla="*/ 35719 w 271463"/>
              <a:gd name="connsiteY0" fmla="*/ 40483 h 735807"/>
              <a:gd name="connsiteX1" fmla="*/ 4763 w 271463"/>
              <a:gd name="connsiteY1" fmla="*/ 57150 h 735807"/>
              <a:gd name="connsiteX2" fmla="*/ 45244 w 271463"/>
              <a:gd name="connsiteY2" fmla="*/ 0 h 735807"/>
              <a:gd name="connsiteX3" fmla="*/ 159544 w 271463"/>
              <a:gd name="connsiteY3" fmla="*/ 0 h 735807"/>
              <a:gd name="connsiteX4" fmla="*/ 192881 w 271463"/>
              <a:gd name="connsiteY4" fmla="*/ 16669 h 735807"/>
              <a:gd name="connsiteX5" fmla="*/ 245269 w 271463"/>
              <a:gd name="connsiteY5" fmla="*/ 147638 h 735807"/>
              <a:gd name="connsiteX6" fmla="*/ 271463 w 271463"/>
              <a:gd name="connsiteY6" fmla="*/ 590550 h 735807"/>
              <a:gd name="connsiteX7" fmla="*/ 109538 w 271463"/>
              <a:gd name="connsiteY7" fmla="*/ 735807 h 735807"/>
              <a:gd name="connsiteX8" fmla="*/ 76200 w 271463"/>
              <a:gd name="connsiteY8" fmla="*/ 681038 h 735807"/>
              <a:gd name="connsiteX9" fmla="*/ 52388 w 271463"/>
              <a:gd name="connsiteY9" fmla="*/ 607219 h 735807"/>
              <a:gd name="connsiteX10" fmla="*/ 38100 w 271463"/>
              <a:gd name="connsiteY10" fmla="*/ 490538 h 735807"/>
              <a:gd name="connsiteX11" fmla="*/ 35719 w 271463"/>
              <a:gd name="connsiteY11" fmla="*/ 221457 h 735807"/>
              <a:gd name="connsiteX12" fmla="*/ 0 w 271463"/>
              <a:gd name="connsiteY12" fmla="*/ 169069 h 735807"/>
              <a:gd name="connsiteX13" fmla="*/ 35719 w 271463"/>
              <a:gd name="connsiteY13" fmla="*/ 40483 h 735807"/>
              <a:gd name="connsiteX0" fmla="*/ 35719 w 271792"/>
              <a:gd name="connsiteY0" fmla="*/ 40483 h 735807"/>
              <a:gd name="connsiteX1" fmla="*/ 4763 w 271792"/>
              <a:gd name="connsiteY1" fmla="*/ 57150 h 735807"/>
              <a:gd name="connsiteX2" fmla="*/ 45244 w 271792"/>
              <a:gd name="connsiteY2" fmla="*/ 0 h 735807"/>
              <a:gd name="connsiteX3" fmla="*/ 159544 w 271792"/>
              <a:gd name="connsiteY3" fmla="*/ 0 h 735807"/>
              <a:gd name="connsiteX4" fmla="*/ 192881 w 271792"/>
              <a:gd name="connsiteY4" fmla="*/ 16669 h 735807"/>
              <a:gd name="connsiteX5" fmla="*/ 245269 w 271792"/>
              <a:gd name="connsiteY5" fmla="*/ 147638 h 735807"/>
              <a:gd name="connsiteX6" fmla="*/ 271463 w 271792"/>
              <a:gd name="connsiteY6" fmla="*/ 590550 h 735807"/>
              <a:gd name="connsiteX7" fmla="*/ 109538 w 271792"/>
              <a:gd name="connsiteY7" fmla="*/ 735807 h 735807"/>
              <a:gd name="connsiteX8" fmla="*/ 76200 w 271792"/>
              <a:gd name="connsiteY8" fmla="*/ 681038 h 735807"/>
              <a:gd name="connsiteX9" fmla="*/ 52388 w 271792"/>
              <a:gd name="connsiteY9" fmla="*/ 607219 h 735807"/>
              <a:gd name="connsiteX10" fmla="*/ 38100 w 271792"/>
              <a:gd name="connsiteY10" fmla="*/ 490538 h 735807"/>
              <a:gd name="connsiteX11" fmla="*/ 35719 w 271792"/>
              <a:gd name="connsiteY11" fmla="*/ 221457 h 735807"/>
              <a:gd name="connsiteX12" fmla="*/ 0 w 271792"/>
              <a:gd name="connsiteY12" fmla="*/ 169069 h 735807"/>
              <a:gd name="connsiteX13" fmla="*/ 35719 w 271792"/>
              <a:gd name="connsiteY13" fmla="*/ 40483 h 735807"/>
              <a:gd name="connsiteX0" fmla="*/ 35719 w 271792"/>
              <a:gd name="connsiteY0" fmla="*/ 40483 h 735807"/>
              <a:gd name="connsiteX1" fmla="*/ 4763 w 271792"/>
              <a:gd name="connsiteY1" fmla="*/ 57150 h 735807"/>
              <a:gd name="connsiteX2" fmla="*/ 45244 w 271792"/>
              <a:gd name="connsiteY2" fmla="*/ 0 h 735807"/>
              <a:gd name="connsiteX3" fmla="*/ 159544 w 271792"/>
              <a:gd name="connsiteY3" fmla="*/ 0 h 735807"/>
              <a:gd name="connsiteX4" fmla="*/ 192881 w 271792"/>
              <a:gd name="connsiteY4" fmla="*/ 16669 h 735807"/>
              <a:gd name="connsiteX5" fmla="*/ 245269 w 271792"/>
              <a:gd name="connsiteY5" fmla="*/ 147638 h 735807"/>
              <a:gd name="connsiteX6" fmla="*/ 271463 w 271792"/>
              <a:gd name="connsiteY6" fmla="*/ 590550 h 735807"/>
              <a:gd name="connsiteX7" fmla="*/ 109538 w 271792"/>
              <a:gd name="connsiteY7" fmla="*/ 735807 h 735807"/>
              <a:gd name="connsiteX8" fmla="*/ 76200 w 271792"/>
              <a:gd name="connsiteY8" fmla="*/ 681038 h 735807"/>
              <a:gd name="connsiteX9" fmla="*/ 52388 w 271792"/>
              <a:gd name="connsiteY9" fmla="*/ 607219 h 735807"/>
              <a:gd name="connsiteX10" fmla="*/ 38100 w 271792"/>
              <a:gd name="connsiteY10" fmla="*/ 490538 h 735807"/>
              <a:gd name="connsiteX11" fmla="*/ 35719 w 271792"/>
              <a:gd name="connsiteY11" fmla="*/ 221457 h 735807"/>
              <a:gd name="connsiteX12" fmla="*/ 0 w 271792"/>
              <a:gd name="connsiteY12" fmla="*/ 169069 h 735807"/>
              <a:gd name="connsiteX13" fmla="*/ 35719 w 271792"/>
              <a:gd name="connsiteY13" fmla="*/ 40483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792" h="735807">
                <a:moveTo>
                  <a:pt x="35719" y="40483"/>
                </a:moveTo>
                <a:lnTo>
                  <a:pt x="4763" y="57150"/>
                </a:lnTo>
                <a:lnTo>
                  <a:pt x="45244" y="0"/>
                </a:lnTo>
                <a:lnTo>
                  <a:pt x="159544" y="0"/>
                </a:lnTo>
                <a:lnTo>
                  <a:pt x="192881" y="16669"/>
                </a:lnTo>
                <a:lnTo>
                  <a:pt x="245269" y="147638"/>
                </a:lnTo>
                <a:cubicBezTo>
                  <a:pt x="254000" y="295275"/>
                  <a:pt x="274639" y="442913"/>
                  <a:pt x="271463" y="590550"/>
                </a:cubicBezTo>
                <a:cubicBezTo>
                  <a:pt x="219869" y="638969"/>
                  <a:pt x="163513" y="687388"/>
                  <a:pt x="109538" y="735807"/>
                </a:cubicBezTo>
                <a:lnTo>
                  <a:pt x="76200" y="681038"/>
                </a:lnTo>
                <a:lnTo>
                  <a:pt x="52388" y="607219"/>
                </a:lnTo>
                <a:lnTo>
                  <a:pt x="38100" y="490538"/>
                </a:lnTo>
                <a:cubicBezTo>
                  <a:pt x="37306" y="400844"/>
                  <a:pt x="36513" y="311151"/>
                  <a:pt x="35719" y="221457"/>
                </a:cubicBezTo>
                <a:lnTo>
                  <a:pt x="0" y="169069"/>
                </a:lnTo>
                <a:lnTo>
                  <a:pt x="35719" y="40483"/>
                </a:lnTo>
                <a:close/>
              </a:path>
            </a:pathLst>
          </a:custGeom>
          <a:solidFill>
            <a:srgbClr val="B4B4B4"/>
          </a:solidFill>
          <a:ln w="3175">
            <a:solidFill>
              <a:schemeClr val="bg1"/>
            </a:solidFill>
            <a:round/>
            <a:headEnd/>
            <a:tailEnd/>
          </a:ln>
          <a:extLst/>
        </p:spPr>
        <p:txBody>
          <a:bodyPr vert="horz" wrap="square" lIns="91440" tIns="45720" rIns="91440" bIns="45720" numCol="1" rtlCol="0" anchor="t" anchorCtr="0" compatLnSpc="1">
            <a:prstTxWarp prst="textNoShape">
              <a:avLst/>
            </a:prstTxWarp>
          </a:bodyPr>
          <a:lstStyle/>
          <a:p>
            <a:pPr algn="ctr"/>
            <a:endParaRPr kumimoji="1" lang="ja-JP" altLang="en-US" dirty="0">
              <a:solidFill>
                <a:prstClr val="black"/>
              </a:solidFill>
            </a:endParaRPr>
          </a:p>
        </p:txBody>
      </p:sp>
      <p:sp>
        <p:nvSpPr>
          <p:cNvPr id="799" name="Freeform 1214"/>
          <p:cNvSpPr>
            <a:spLocks/>
          </p:cNvSpPr>
          <p:nvPr/>
        </p:nvSpPr>
        <p:spPr bwMode="gray">
          <a:xfrm>
            <a:off x="2058338" y="3503289"/>
            <a:ext cx="97356" cy="125859"/>
          </a:xfrm>
          <a:custGeom>
            <a:avLst/>
            <a:gdLst>
              <a:gd name="connsiteX0" fmla="*/ 553009 w 1854206"/>
              <a:gd name="connsiteY0" fmla="*/ 0 h 2605433"/>
              <a:gd name="connsiteX1" fmla="*/ 618069 w 1854206"/>
              <a:gd name="connsiteY1" fmla="*/ 263841 h 2605433"/>
              <a:gd name="connsiteX2" fmla="*/ 715659 w 1854206"/>
              <a:gd name="connsiteY2" fmla="*/ 428742 h 2605433"/>
              <a:gd name="connsiteX3" fmla="*/ 813248 w 1854206"/>
              <a:gd name="connsiteY3" fmla="*/ 593643 h 2605433"/>
              <a:gd name="connsiteX4" fmla="*/ 878308 w 1854206"/>
              <a:gd name="connsiteY4" fmla="*/ 659603 h 2605433"/>
              <a:gd name="connsiteX5" fmla="*/ 975898 w 1854206"/>
              <a:gd name="connsiteY5" fmla="*/ 758544 h 2605433"/>
              <a:gd name="connsiteX6" fmla="*/ 1040958 w 1854206"/>
              <a:gd name="connsiteY6" fmla="*/ 824504 h 2605433"/>
              <a:gd name="connsiteX7" fmla="*/ 1073488 w 1854206"/>
              <a:gd name="connsiteY7" fmla="*/ 923445 h 2605433"/>
              <a:gd name="connsiteX8" fmla="*/ 1203608 w 1854206"/>
              <a:gd name="connsiteY8" fmla="*/ 989405 h 2605433"/>
              <a:gd name="connsiteX9" fmla="*/ 1301197 w 1854206"/>
              <a:gd name="connsiteY9" fmla="*/ 1022385 h 2605433"/>
              <a:gd name="connsiteX10" fmla="*/ 1398787 w 1854206"/>
              <a:gd name="connsiteY10" fmla="*/ 1022385 h 2605433"/>
              <a:gd name="connsiteX11" fmla="*/ 1593966 w 1854206"/>
              <a:gd name="connsiteY11" fmla="*/ 956425 h 2605433"/>
              <a:gd name="connsiteX12" fmla="*/ 1659026 w 1854206"/>
              <a:gd name="connsiteY12" fmla="*/ 989405 h 2605433"/>
              <a:gd name="connsiteX13" fmla="*/ 1659026 w 1854206"/>
              <a:gd name="connsiteY13" fmla="*/ 1022385 h 2605433"/>
              <a:gd name="connsiteX14" fmla="*/ 1659026 w 1854206"/>
              <a:gd name="connsiteY14" fmla="*/ 1121326 h 2605433"/>
              <a:gd name="connsiteX15" fmla="*/ 1724086 w 1854206"/>
              <a:gd name="connsiteY15" fmla="*/ 1220266 h 2605433"/>
              <a:gd name="connsiteX16" fmla="*/ 1821676 w 1854206"/>
              <a:gd name="connsiteY16" fmla="*/ 1319207 h 2605433"/>
              <a:gd name="connsiteX17" fmla="*/ 1854206 w 1854206"/>
              <a:gd name="connsiteY17" fmla="*/ 1484108 h 2605433"/>
              <a:gd name="connsiteX18" fmla="*/ 1724086 w 1854206"/>
              <a:gd name="connsiteY18" fmla="*/ 1484108 h 2605433"/>
              <a:gd name="connsiteX19" fmla="*/ 1659026 w 1854206"/>
              <a:gd name="connsiteY19" fmla="*/ 1517088 h 2605433"/>
              <a:gd name="connsiteX20" fmla="*/ 1593966 w 1854206"/>
              <a:gd name="connsiteY20" fmla="*/ 1550068 h 2605433"/>
              <a:gd name="connsiteX21" fmla="*/ 1528907 w 1854206"/>
              <a:gd name="connsiteY21" fmla="*/ 1813909 h 2605433"/>
              <a:gd name="connsiteX22" fmla="*/ 1398787 w 1854206"/>
              <a:gd name="connsiteY22" fmla="*/ 2242651 h 2605433"/>
              <a:gd name="connsiteX23" fmla="*/ 1398787 w 1854206"/>
              <a:gd name="connsiteY23" fmla="*/ 2374572 h 2605433"/>
              <a:gd name="connsiteX24" fmla="*/ 1008428 w 1854206"/>
              <a:gd name="connsiteY24" fmla="*/ 2407552 h 2605433"/>
              <a:gd name="connsiteX25" fmla="*/ 618069 w 1854206"/>
              <a:gd name="connsiteY25" fmla="*/ 2605433 h 2605433"/>
              <a:gd name="connsiteX26" fmla="*/ 520479 w 1854206"/>
              <a:gd name="connsiteY26" fmla="*/ 2440532 h 2605433"/>
              <a:gd name="connsiteX27" fmla="*/ 455419 w 1854206"/>
              <a:gd name="connsiteY27" fmla="*/ 2275631 h 2605433"/>
              <a:gd name="connsiteX28" fmla="*/ 520479 w 1854206"/>
              <a:gd name="connsiteY28" fmla="*/ 2440531 h 2605433"/>
              <a:gd name="connsiteX29" fmla="*/ 618069 w 1854206"/>
              <a:gd name="connsiteY29" fmla="*/ 2605432 h 2605433"/>
              <a:gd name="connsiteX30" fmla="*/ 1008428 w 1854206"/>
              <a:gd name="connsiteY30" fmla="*/ 2407551 h 2605433"/>
              <a:gd name="connsiteX31" fmla="*/ 1132690 w 1854206"/>
              <a:gd name="connsiteY31" fmla="*/ 2397053 h 2605433"/>
              <a:gd name="connsiteX32" fmla="*/ 1223748 w 1854206"/>
              <a:gd name="connsiteY32" fmla="*/ 2133739 h 2605433"/>
              <a:gd name="connsiteX33" fmla="*/ 1053816 w 1854206"/>
              <a:gd name="connsiteY33" fmla="*/ 2087051 h 2605433"/>
              <a:gd name="connsiteX34" fmla="*/ 1066917 w 1854206"/>
              <a:gd name="connsiteY34" fmla="*/ 2029410 h 2605433"/>
              <a:gd name="connsiteX35" fmla="*/ 990936 w 1854206"/>
              <a:gd name="connsiteY35" fmla="*/ 2008450 h 2605433"/>
              <a:gd name="connsiteX36" fmla="*/ 969975 w 1854206"/>
              <a:gd name="connsiteY36" fmla="*/ 1945568 h 2605433"/>
              <a:gd name="connsiteX37" fmla="*/ 946395 w 1854206"/>
              <a:gd name="connsiteY37" fmla="*/ 1953429 h 2605433"/>
              <a:gd name="connsiteX38" fmla="*/ 930931 w 1854206"/>
              <a:gd name="connsiteY38" fmla="*/ 1882099 h 2605433"/>
              <a:gd name="connsiteX39" fmla="*/ 812772 w 1854206"/>
              <a:gd name="connsiteY39" fmla="*/ 1853866 h 2605433"/>
              <a:gd name="connsiteX40" fmla="*/ 829147 w 1854206"/>
              <a:gd name="connsiteY40" fmla="*/ 1824458 h 2605433"/>
              <a:gd name="connsiteX41" fmla="*/ 797051 w 1854206"/>
              <a:gd name="connsiteY41" fmla="*/ 1793605 h 2605433"/>
              <a:gd name="connsiteX42" fmla="*/ 692248 w 1854206"/>
              <a:gd name="connsiteY42" fmla="*/ 1835527 h 2605433"/>
              <a:gd name="connsiteX43" fmla="*/ 744650 w 1854206"/>
              <a:gd name="connsiteY43" fmla="*/ 1887928 h 2605433"/>
              <a:gd name="connsiteX44" fmla="*/ 715830 w 1854206"/>
              <a:gd name="connsiteY44" fmla="*/ 1953429 h 2605433"/>
              <a:gd name="connsiteX45" fmla="*/ 694869 w 1854206"/>
              <a:gd name="connsiteY45" fmla="*/ 1942949 h 2605433"/>
              <a:gd name="connsiteX46" fmla="*/ 647708 w 1854206"/>
              <a:gd name="connsiteY46" fmla="*/ 1977010 h 2605433"/>
              <a:gd name="connsiteX47" fmla="*/ 663428 w 1854206"/>
              <a:gd name="connsiteY47" fmla="*/ 2021551 h 2605433"/>
              <a:gd name="connsiteX48" fmla="*/ 637229 w 1854206"/>
              <a:gd name="connsiteY48" fmla="*/ 2055612 h 2605433"/>
              <a:gd name="connsiteX49" fmla="*/ 595307 w 1854206"/>
              <a:gd name="connsiteY49" fmla="*/ 2042511 h 2605433"/>
              <a:gd name="connsiteX50" fmla="*/ 553386 w 1854206"/>
              <a:gd name="connsiteY50" fmla="*/ 2060852 h 2605433"/>
              <a:gd name="connsiteX51" fmla="*/ 542971 w 1854206"/>
              <a:gd name="connsiteY51" fmla="*/ 2104342 h 2605433"/>
              <a:gd name="connsiteX52" fmla="*/ 487949 w 1854206"/>
              <a:gd name="connsiteY52" fmla="*/ 2087072 h 2605433"/>
              <a:gd name="connsiteX53" fmla="*/ 487949 w 1854206"/>
              <a:gd name="connsiteY53" fmla="*/ 2011790 h 2605433"/>
              <a:gd name="connsiteX54" fmla="*/ 455419 w 1854206"/>
              <a:gd name="connsiteY54" fmla="*/ 1879870 h 2605433"/>
              <a:gd name="connsiteX55" fmla="*/ 390359 w 1854206"/>
              <a:gd name="connsiteY55" fmla="*/ 1747949 h 2605433"/>
              <a:gd name="connsiteX56" fmla="*/ 325300 w 1854206"/>
              <a:gd name="connsiteY56" fmla="*/ 1649008 h 2605433"/>
              <a:gd name="connsiteX57" fmla="*/ 97590 w 1854206"/>
              <a:gd name="connsiteY57" fmla="*/ 1385167 h 2605433"/>
              <a:gd name="connsiteX58" fmla="*/ 162650 w 1854206"/>
              <a:gd name="connsiteY58" fmla="*/ 1286227 h 2605433"/>
              <a:gd name="connsiteX59" fmla="*/ 162650 w 1854206"/>
              <a:gd name="connsiteY59" fmla="*/ 1121326 h 2605433"/>
              <a:gd name="connsiteX60" fmla="*/ 130120 w 1854206"/>
              <a:gd name="connsiteY60" fmla="*/ 857484 h 2605433"/>
              <a:gd name="connsiteX61" fmla="*/ 97590 w 1854206"/>
              <a:gd name="connsiteY61" fmla="*/ 593643 h 2605433"/>
              <a:gd name="connsiteX62" fmla="*/ 0 w 1854206"/>
              <a:gd name="connsiteY62" fmla="*/ 329802 h 2605433"/>
              <a:gd name="connsiteX63" fmla="*/ 0 w 1854206"/>
              <a:gd name="connsiteY63" fmla="*/ 230861 h 2605433"/>
              <a:gd name="connsiteX64" fmla="*/ 97590 w 1854206"/>
              <a:gd name="connsiteY64" fmla="*/ 164901 h 2605433"/>
              <a:gd name="connsiteX65" fmla="*/ 195180 w 1854206"/>
              <a:gd name="connsiteY65" fmla="*/ 131921 h 2605433"/>
              <a:gd name="connsiteX66" fmla="*/ 553009 w 1854206"/>
              <a:gd name="connsiteY66" fmla="*/ 0 h 2605433"/>
              <a:gd name="connsiteX0" fmla="*/ 553009 w 1854206"/>
              <a:gd name="connsiteY0" fmla="*/ 0 h 2605433"/>
              <a:gd name="connsiteX1" fmla="*/ 618069 w 1854206"/>
              <a:gd name="connsiteY1" fmla="*/ 263841 h 2605433"/>
              <a:gd name="connsiteX2" fmla="*/ 715659 w 1854206"/>
              <a:gd name="connsiteY2" fmla="*/ 428742 h 2605433"/>
              <a:gd name="connsiteX3" fmla="*/ 813248 w 1854206"/>
              <a:gd name="connsiteY3" fmla="*/ 593643 h 2605433"/>
              <a:gd name="connsiteX4" fmla="*/ 878308 w 1854206"/>
              <a:gd name="connsiteY4" fmla="*/ 659603 h 2605433"/>
              <a:gd name="connsiteX5" fmla="*/ 975898 w 1854206"/>
              <a:gd name="connsiteY5" fmla="*/ 758544 h 2605433"/>
              <a:gd name="connsiteX6" fmla="*/ 1040958 w 1854206"/>
              <a:gd name="connsiteY6" fmla="*/ 824504 h 2605433"/>
              <a:gd name="connsiteX7" fmla="*/ 1073488 w 1854206"/>
              <a:gd name="connsiteY7" fmla="*/ 923445 h 2605433"/>
              <a:gd name="connsiteX8" fmla="*/ 1203608 w 1854206"/>
              <a:gd name="connsiteY8" fmla="*/ 989405 h 2605433"/>
              <a:gd name="connsiteX9" fmla="*/ 1301197 w 1854206"/>
              <a:gd name="connsiteY9" fmla="*/ 1022385 h 2605433"/>
              <a:gd name="connsiteX10" fmla="*/ 1398787 w 1854206"/>
              <a:gd name="connsiteY10" fmla="*/ 1022385 h 2605433"/>
              <a:gd name="connsiteX11" fmla="*/ 1593966 w 1854206"/>
              <a:gd name="connsiteY11" fmla="*/ 956425 h 2605433"/>
              <a:gd name="connsiteX12" fmla="*/ 1659026 w 1854206"/>
              <a:gd name="connsiteY12" fmla="*/ 989405 h 2605433"/>
              <a:gd name="connsiteX13" fmla="*/ 1659026 w 1854206"/>
              <a:gd name="connsiteY13" fmla="*/ 1022385 h 2605433"/>
              <a:gd name="connsiteX14" fmla="*/ 1659026 w 1854206"/>
              <a:gd name="connsiteY14" fmla="*/ 1121326 h 2605433"/>
              <a:gd name="connsiteX15" fmla="*/ 1724086 w 1854206"/>
              <a:gd name="connsiteY15" fmla="*/ 1220266 h 2605433"/>
              <a:gd name="connsiteX16" fmla="*/ 1821676 w 1854206"/>
              <a:gd name="connsiteY16" fmla="*/ 1319207 h 2605433"/>
              <a:gd name="connsiteX17" fmla="*/ 1854206 w 1854206"/>
              <a:gd name="connsiteY17" fmla="*/ 1484108 h 2605433"/>
              <a:gd name="connsiteX18" fmla="*/ 1724086 w 1854206"/>
              <a:gd name="connsiteY18" fmla="*/ 1484108 h 2605433"/>
              <a:gd name="connsiteX19" fmla="*/ 1659026 w 1854206"/>
              <a:gd name="connsiteY19" fmla="*/ 1517088 h 2605433"/>
              <a:gd name="connsiteX20" fmla="*/ 1593966 w 1854206"/>
              <a:gd name="connsiteY20" fmla="*/ 1550068 h 2605433"/>
              <a:gd name="connsiteX21" fmla="*/ 1528907 w 1854206"/>
              <a:gd name="connsiteY21" fmla="*/ 1813909 h 2605433"/>
              <a:gd name="connsiteX22" fmla="*/ 1398787 w 1854206"/>
              <a:gd name="connsiteY22" fmla="*/ 2242651 h 2605433"/>
              <a:gd name="connsiteX23" fmla="*/ 1398787 w 1854206"/>
              <a:gd name="connsiteY23" fmla="*/ 2374572 h 2605433"/>
              <a:gd name="connsiteX24" fmla="*/ 1008428 w 1854206"/>
              <a:gd name="connsiteY24" fmla="*/ 2407552 h 2605433"/>
              <a:gd name="connsiteX25" fmla="*/ 618069 w 1854206"/>
              <a:gd name="connsiteY25" fmla="*/ 2605433 h 2605433"/>
              <a:gd name="connsiteX26" fmla="*/ 520479 w 1854206"/>
              <a:gd name="connsiteY26" fmla="*/ 2440532 h 2605433"/>
              <a:gd name="connsiteX27" fmla="*/ 455419 w 1854206"/>
              <a:gd name="connsiteY27" fmla="*/ 2275631 h 2605433"/>
              <a:gd name="connsiteX28" fmla="*/ 618069 w 1854206"/>
              <a:gd name="connsiteY28" fmla="*/ 2605432 h 2605433"/>
              <a:gd name="connsiteX29" fmla="*/ 1008428 w 1854206"/>
              <a:gd name="connsiteY29" fmla="*/ 2407551 h 2605433"/>
              <a:gd name="connsiteX30" fmla="*/ 1132690 w 1854206"/>
              <a:gd name="connsiteY30" fmla="*/ 2397053 h 2605433"/>
              <a:gd name="connsiteX31" fmla="*/ 1223748 w 1854206"/>
              <a:gd name="connsiteY31" fmla="*/ 2133739 h 2605433"/>
              <a:gd name="connsiteX32" fmla="*/ 1053816 w 1854206"/>
              <a:gd name="connsiteY32" fmla="*/ 2087051 h 2605433"/>
              <a:gd name="connsiteX33" fmla="*/ 1066917 w 1854206"/>
              <a:gd name="connsiteY33" fmla="*/ 2029410 h 2605433"/>
              <a:gd name="connsiteX34" fmla="*/ 990936 w 1854206"/>
              <a:gd name="connsiteY34" fmla="*/ 2008450 h 2605433"/>
              <a:gd name="connsiteX35" fmla="*/ 969975 w 1854206"/>
              <a:gd name="connsiteY35" fmla="*/ 1945568 h 2605433"/>
              <a:gd name="connsiteX36" fmla="*/ 946395 w 1854206"/>
              <a:gd name="connsiteY36" fmla="*/ 1953429 h 2605433"/>
              <a:gd name="connsiteX37" fmla="*/ 930931 w 1854206"/>
              <a:gd name="connsiteY37" fmla="*/ 1882099 h 2605433"/>
              <a:gd name="connsiteX38" fmla="*/ 812772 w 1854206"/>
              <a:gd name="connsiteY38" fmla="*/ 1853866 h 2605433"/>
              <a:gd name="connsiteX39" fmla="*/ 829147 w 1854206"/>
              <a:gd name="connsiteY39" fmla="*/ 1824458 h 2605433"/>
              <a:gd name="connsiteX40" fmla="*/ 797051 w 1854206"/>
              <a:gd name="connsiteY40" fmla="*/ 1793605 h 2605433"/>
              <a:gd name="connsiteX41" fmla="*/ 692248 w 1854206"/>
              <a:gd name="connsiteY41" fmla="*/ 1835527 h 2605433"/>
              <a:gd name="connsiteX42" fmla="*/ 744650 w 1854206"/>
              <a:gd name="connsiteY42" fmla="*/ 1887928 h 2605433"/>
              <a:gd name="connsiteX43" fmla="*/ 715830 w 1854206"/>
              <a:gd name="connsiteY43" fmla="*/ 1953429 h 2605433"/>
              <a:gd name="connsiteX44" fmla="*/ 694869 w 1854206"/>
              <a:gd name="connsiteY44" fmla="*/ 1942949 h 2605433"/>
              <a:gd name="connsiteX45" fmla="*/ 647708 w 1854206"/>
              <a:gd name="connsiteY45" fmla="*/ 1977010 h 2605433"/>
              <a:gd name="connsiteX46" fmla="*/ 663428 w 1854206"/>
              <a:gd name="connsiteY46" fmla="*/ 2021551 h 2605433"/>
              <a:gd name="connsiteX47" fmla="*/ 637229 w 1854206"/>
              <a:gd name="connsiteY47" fmla="*/ 2055612 h 2605433"/>
              <a:gd name="connsiteX48" fmla="*/ 595307 w 1854206"/>
              <a:gd name="connsiteY48" fmla="*/ 2042511 h 2605433"/>
              <a:gd name="connsiteX49" fmla="*/ 553386 w 1854206"/>
              <a:gd name="connsiteY49" fmla="*/ 2060852 h 2605433"/>
              <a:gd name="connsiteX50" fmla="*/ 542971 w 1854206"/>
              <a:gd name="connsiteY50" fmla="*/ 2104342 h 2605433"/>
              <a:gd name="connsiteX51" fmla="*/ 487949 w 1854206"/>
              <a:gd name="connsiteY51" fmla="*/ 2087072 h 2605433"/>
              <a:gd name="connsiteX52" fmla="*/ 487949 w 1854206"/>
              <a:gd name="connsiteY52" fmla="*/ 2011790 h 2605433"/>
              <a:gd name="connsiteX53" fmla="*/ 455419 w 1854206"/>
              <a:gd name="connsiteY53" fmla="*/ 1879870 h 2605433"/>
              <a:gd name="connsiteX54" fmla="*/ 390359 w 1854206"/>
              <a:gd name="connsiteY54" fmla="*/ 1747949 h 2605433"/>
              <a:gd name="connsiteX55" fmla="*/ 325300 w 1854206"/>
              <a:gd name="connsiteY55" fmla="*/ 1649008 h 2605433"/>
              <a:gd name="connsiteX56" fmla="*/ 97590 w 1854206"/>
              <a:gd name="connsiteY56" fmla="*/ 1385167 h 2605433"/>
              <a:gd name="connsiteX57" fmla="*/ 162650 w 1854206"/>
              <a:gd name="connsiteY57" fmla="*/ 1286227 h 2605433"/>
              <a:gd name="connsiteX58" fmla="*/ 162650 w 1854206"/>
              <a:gd name="connsiteY58" fmla="*/ 1121326 h 2605433"/>
              <a:gd name="connsiteX59" fmla="*/ 130120 w 1854206"/>
              <a:gd name="connsiteY59" fmla="*/ 857484 h 2605433"/>
              <a:gd name="connsiteX60" fmla="*/ 97590 w 1854206"/>
              <a:gd name="connsiteY60" fmla="*/ 593643 h 2605433"/>
              <a:gd name="connsiteX61" fmla="*/ 0 w 1854206"/>
              <a:gd name="connsiteY61" fmla="*/ 329802 h 2605433"/>
              <a:gd name="connsiteX62" fmla="*/ 0 w 1854206"/>
              <a:gd name="connsiteY62" fmla="*/ 230861 h 2605433"/>
              <a:gd name="connsiteX63" fmla="*/ 97590 w 1854206"/>
              <a:gd name="connsiteY63" fmla="*/ 164901 h 2605433"/>
              <a:gd name="connsiteX64" fmla="*/ 195180 w 1854206"/>
              <a:gd name="connsiteY64" fmla="*/ 131921 h 2605433"/>
              <a:gd name="connsiteX65" fmla="*/ 553009 w 1854206"/>
              <a:gd name="connsiteY65" fmla="*/ 0 h 2605433"/>
              <a:gd name="connsiteX0" fmla="*/ 553009 w 1854206"/>
              <a:gd name="connsiteY0" fmla="*/ 0 h 2605433"/>
              <a:gd name="connsiteX1" fmla="*/ 618069 w 1854206"/>
              <a:gd name="connsiteY1" fmla="*/ 263841 h 2605433"/>
              <a:gd name="connsiteX2" fmla="*/ 715659 w 1854206"/>
              <a:gd name="connsiteY2" fmla="*/ 428742 h 2605433"/>
              <a:gd name="connsiteX3" fmla="*/ 813248 w 1854206"/>
              <a:gd name="connsiteY3" fmla="*/ 593643 h 2605433"/>
              <a:gd name="connsiteX4" fmla="*/ 878308 w 1854206"/>
              <a:gd name="connsiteY4" fmla="*/ 659603 h 2605433"/>
              <a:gd name="connsiteX5" fmla="*/ 975898 w 1854206"/>
              <a:gd name="connsiteY5" fmla="*/ 758544 h 2605433"/>
              <a:gd name="connsiteX6" fmla="*/ 1040958 w 1854206"/>
              <a:gd name="connsiteY6" fmla="*/ 824504 h 2605433"/>
              <a:gd name="connsiteX7" fmla="*/ 1073488 w 1854206"/>
              <a:gd name="connsiteY7" fmla="*/ 923445 h 2605433"/>
              <a:gd name="connsiteX8" fmla="*/ 1203608 w 1854206"/>
              <a:gd name="connsiteY8" fmla="*/ 989405 h 2605433"/>
              <a:gd name="connsiteX9" fmla="*/ 1301197 w 1854206"/>
              <a:gd name="connsiteY9" fmla="*/ 1022385 h 2605433"/>
              <a:gd name="connsiteX10" fmla="*/ 1398787 w 1854206"/>
              <a:gd name="connsiteY10" fmla="*/ 1022385 h 2605433"/>
              <a:gd name="connsiteX11" fmla="*/ 1593966 w 1854206"/>
              <a:gd name="connsiteY11" fmla="*/ 956425 h 2605433"/>
              <a:gd name="connsiteX12" fmla="*/ 1659026 w 1854206"/>
              <a:gd name="connsiteY12" fmla="*/ 989405 h 2605433"/>
              <a:gd name="connsiteX13" fmla="*/ 1659026 w 1854206"/>
              <a:gd name="connsiteY13" fmla="*/ 1022385 h 2605433"/>
              <a:gd name="connsiteX14" fmla="*/ 1659026 w 1854206"/>
              <a:gd name="connsiteY14" fmla="*/ 1121326 h 2605433"/>
              <a:gd name="connsiteX15" fmla="*/ 1724086 w 1854206"/>
              <a:gd name="connsiteY15" fmla="*/ 1220266 h 2605433"/>
              <a:gd name="connsiteX16" fmla="*/ 1821676 w 1854206"/>
              <a:gd name="connsiteY16" fmla="*/ 1319207 h 2605433"/>
              <a:gd name="connsiteX17" fmla="*/ 1854206 w 1854206"/>
              <a:gd name="connsiteY17" fmla="*/ 1484108 h 2605433"/>
              <a:gd name="connsiteX18" fmla="*/ 1724086 w 1854206"/>
              <a:gd name="connsiteY18" fmla="*/ 1484108 h 2605433"/>
              <a:gd name="connsiteX19" fmla="*/ 1659026 w 1854206"/>
              <a:gd name="connsiteY19" fmla="*/ 1517088 h 2605433"/>
              <a:gd name="connsiteX20" fmla="*/ 1593966 w 1854206"/>
              <a:gd name="connsiteY20" fmla="*/ 1550068 h 2605433"/>
              <a:gd name="connsiteX21" fmla="*/ 1528907 w 1854206"/>
              <a:gd name="connsiteY21" fmla="*/ 1813909 h 2605433"/>
              <a:gd name="connsiteX22" fmla="*/ 1398787 w 1854206"/>
              <a:gd name="connsiteY22" fmla="*/ 2242651 h 2605433"/>
              <a:gd name="connsiteX23" fmla="*/ 1398787 w 1854206"/>
              <a:gd name="connsiteY23" fmla="*/ 2374572 h 2605433"/>
              <a:gd name="connsiteX24" fmla="*/ 1008428 w 1854206"/>
              <a:gd name="connsiteY24" fmla="*/ 2407552 h 2605433"/>
              <a:gd name="connsiteX25" fmla="*/ 618069 w 1854206"/>
              <a:gd name="connsiteY25" fmla="*/ 2605433 h 2605433"/>
              <a:gd name="connsiteX26" fmla="*/ 520479 w 1854206"/>
              <a:gd name="connsiteY26" fmla="*/ 2440532 h 2605433"/>
              <a:gd name="connsiteX27" fmla="*/ 618069 w 1854206"/>
              <a:gd name="connsiteY27" fmla="*/ 2605432 h 2605433"/>
              <a:gd name="connsiteX28" fmla="*/ 1008428 w 1854206"/>
              <a:gd name="connsiteY28" fmla="*/ 2407551 h 2605433"/>
              <a:gd name="connsiteX29" fmla="*/ 1132690 w 1854206"/>
              <a:gd name="connsiteY29" fmla="*/ 2397053 h 2605433"/>
              <a:gd name="connsiteX30" fmla="*/ 1223748 w 1854206"/>
              <a:gd name="connsiteY30" fmla="*/ 2133739 h 2605433"/>
              <a:gd name="connsiteX31" fmla="*/ 1053816 w 1854206"/>
              <a:gd name="connsiteY31" fmla="*/ 2087051 h 2605433"/>
              <a:gd name="connsiteX32" fmla="*/ 1066917 w 1854206"/>
              <a:gd name="connsiteY32" fmla="*/ 2029410 h 2605433"/>
              <a:gd name="connsiteX33" fmla="*/ 990936 w 1854206"/>
              <a:gd name="connsiteY33" fmla="*/ 2008450 h 2605433"/>
              <a:gd name="connsiteX34" fmla="*/ 969975 w 1854206"/>
              <a:gd name="connsiteY34" fmla="*/ 1945568 h 2605433"/>
              <a:gd name="connsiteX35" fmla="*/ 946395 w 1854206"/>
              <a:gd name="connsiteY35" fmla="*/ 1953429 h 2605433"/>
              <a:gd name="connsiteX36" fmla="*/ 930931 w 1854206"/>
              <a:gd name="connsiteY36" fmla="*/ 1882099 h 2605433"/>
              <a:gd name="connsiteX37" fmla="*/ 812772 w 1854206"/>
              <a:gd name="connsiteY37" fmla="*/ 1853866 h 2605433"/>
              <a:gd name="connsiteX38" fmla="*/ 829147 w 1854206"/>
              <a:gd name="connsiteY38" fmla="*/ 1824458 h 2605433"/>
              <a:gd name="connsiteX39" fmla="*/ 797051 w 1854206"/>
              <a:gd name="connsiteY39" fmla="*/ 1793605 h 2605433"/>
              <a:gd name="connsiteX40" fmla="*/ 692248 w 1854206"/>
              <a:gd name="connsiteY40" fmla="*/ 1835527 h 2605433"/>
              <a:gd name="connsiteX41" fmla="*/ 744650 w 1854206"/>
              <a:gd name="connsiteY41" fmla="*/ 1887928 h 2605433"/>
              <a:gd name="connsiteX42" fmla="*/ 715830 w 1854206"/>
              <a:gd name="connsiteY42" fmla="*/ 1953429 h 2605433"/>
              <a:gd name="connsiteX43" fmla="*/ 694869 w 1854206"/>
              <a:gd name="connsiteY43" fmla="*/ 1942949 h 2605433"/>
              <a:gd name="connsiteX44" fmla="*/ 647708 w 1854206"/>
              <a:gd name="connsiteY44" fmla="*/ 1977010 h 2605433"/>
              <a:gd name="connsiteX45" fmla="*/ 663428 w 1854206"/>
              <a:gd name="connsiteY45" fmla="*/ 2021551 h 2605433"/>
              <a:gd name="connsiteX46" fmla="*/ 637229 w 1854206"/>
              <a:gd name="connsiteY46" fmla="*/ 2055612 h 2605433"/>
              <a:gd name="connsiteX47" fmla="*/ 595307 w 1854206"/>
              <a:gd name="connsiteY47" fmla="*/ 2042511 h 2605433"/>
              <a:gd name="connsiteX48" fmla="*/ 553386 w 1854206"/>
              <a:gd name="connsiteY48" fmla="*/ 2060852 h 2605433"/>
              <a:gd name="connsiteX49" fmla="*/ 542971 w 1854206"/>
              <a:gd name="connsiteY49" fmla="*/ 2104342 h 2605433"/>
              <a:gd name="connsiteX50" fmla="*/ 487949 w 1854206"/>
              <a:gd name="connsiteY50" fmla="*/ 2087072 h 2605433"/>
              <a:gd name="connsiteX51" fmla="*/ 487949 w 1854206"/>
              <a:gd name="connsiteY51" fmla="*/ 2011790 h 2605433"/>
              <a:gd name="connsiteX52" fmla="*/ 455419 w 1854206"/>
              <a:gd name="connsiteY52" fmla="*/ 1879870 h 2605433"/>
              <a:gd name="connsiteX53" fmla="*/ 390359 w 1854206"/>
              <a:gd name="connsiteY53" fmla="*/ 1747949 h 2605433"/>
              <a:gd name="connsiteX54" fmla="*/ 325300 w 1854206"/>
              <a:gd name="connsiteY54" fmla="*/ 1649008 h 2605433"/>
              <a:gd name="connsiteX55" fmla="*/ 97590 w 1854206"/>
              <a:gd name="connsiteY55" fmla="*/ 1385167 h 2605433"/>
              <a:gd name="connsiteX56" fmla="*/ 162650 w 1854206"/>
              <a:gd name="connsiteY56" fmla="*/ 1286227 h 2605433"/>
              <a:gd name="connsiteX57" fmla="*/ 162650 w 1854206"/>
              <a:gd name="connsiteY57" fmla="*/ 1121326 h 2605433"/>
              <a:gd name="connsiteX58" fmla="*/ 130120 w 1854206"/>
              <a:gd name="connsiteY58" fmla="*/ 857484 h 2605433"/>
              <a:gd name="connsiteX59" fmla="*/ 97590 w 1854206"/>
              <a:gd name="connsiteY59" fmla="*/ 593643 h 2605433"/>
              <a:gd name="connsiteX60" fmla="*/ 0 w 1854206"/>
              <a:gd name="connsiteY60" fmla="*/ 329802 h 2605433"/>
              <a:gd name="connsiteX61" fmla="*/ 0 w 1854206"/>
              <a:gd name="connsiteY61" fmla="*/ 230861 h 2605433"/>
              <a:gd name="connsiteX62" fmla="*/ 97590 w 1854206"/>
              <a:gd name="connsiteY62" fmla="*/ 164901 h 2605433"/>
              <a:gd name="connsiteX63" fmla="*/ 195180 w 1854206"/>
              <a:gd name="connsiteY63" fmla="*/ 131921 h 2605433"/>
              <a:gd name="connsiteX64" fmla="*/ 553009 w 1854206"/>
              <a:gd name="connsiteY64" fmla="*/ 0 h 2605433"/>
              <a:gd name="connsiteX0" fmla="*/ 553009 w 1854206"/>
              <a:gd name="connsiteY0" fmla="*/ 0 h 2605433"/>
              <a:gd name="connsiteX1" fmla="*/ 618069 w 1854206"/>
              <a:gd name="connsiteY1" fmla="*/ 263841 h 2605433"/>
              <a:gd name="connsiteX2" fmla="*/ 715659 w 1854206"/>
              <a:gd name="connsiteY2" fmla="*/ 428742 h 2605433"/>
              <a:gd name="connsiteX3" fmla="*/ 813248 w 1854206"/>
              <a:gd name="connsiteY3" fmla="*/ 593643 h 2605433"/>
              <a:gd name="connsiteX4" fmla="*/ 878308 w 1854206"/>
              <a:gd name="connsiteY4" fmla="*/ 659603 h 2605433"/>
              <a:gd name="connsiteX5" fmla="*/ 975898 w 1854206"/>
              <a:gd name="connsiteY5" fmla="*/ 758544 h 2605433"/>
              <a:gd name="connsiteX6" fmla="*/ 1040958 w 1854206"/>
              <a:gd name="connsiteY6" fmla="*/ 824504 h 2605433"/>
              <a:gd name="connsiteX7" fmla="*/ 1073488 w 1854206"/>
              <a:gd name="connsiteY7" fmla="*/ 923445 h 2605433"/>
              <a:gd name="connsiteX8" fmla="*/ 1203608 w 1854206"/>
              <a:gd name="connsiteY8" fmla="*/ 989405 h 2605433"/>
              <a:gd name="connsiteX9" fmla="*/ 1301197 w 1854206"/>
              <a:gd name="connsiteY9" fmla="*/ 1022385 h 2605433"/>
              <a:gd name="connsiteX10" fmla="*/ 1398787 w 1854206"/>
              <a:gd name="connsiteY10" fmla="*/ 1022385 h 2605433"/>
              <a:gd name="connsiteX11" fmla="*/ 1593966 w 1854206"/>
              <a:gd name="connsiteY11" fmla="*/ 956425 h 2605433"/>
              <a:gd name="connsiteX12" fmla="*/ 1659026 w 1854206"/>
              <a:gd name="connsiteY12" fmla="*/ 989405 h 2605433"/>
              <a:gd name="connsiteX13" fmla="*/ 1659026 w 1854206"/>
              <a:gd name="connsiteY13" fmla="*/ 1022385 h 2605433"/>
              <a:gd name="connsiteX14" fmla="*/ 1659026 w 1854206"/>
              <a:gd name="connsiteY14" fmla="*/ 1121326 h 2605433"/>
              <a:gd name="connsiteX15" fmla="*/ 1724086 w 1854206"/>
              <a:gd name="connsiteY15" fmla="*/ 1220266 h 2605433"/>
              <a:gd name="connsiteX16" fmla="*/ 1821676 w 1854206"/>
              <a:gd name="connsiteY16" fmla="*/ 1319207 h 2605433"/>
              <a:gd name="connsiteX17" fmla="*/ 1854206 w 1854206"/>
              <a:gd name="connsiteY17" fmla="*/ 1484108 h 2605433"/>
              <a:gd name="connsiteX18" fmla="*/ 1724086 w 1854206"/>
              <a:gd name="connsiteY18" fmla="*/ 1484108 h 2605433"/>
              <a:gd name="connsiteX19" fmla="*/ 1659026 w 1854206"/>
              <a:gd name="connsiteY19" fmla="*/ 1517088 h 2605433"/>
              <a:gd name="connsiteX20" fmla="*/ 1593966 w 1854206"/>
              <a:gd name="connsiteY20" fmla="*/ 1550068 h 2605433"/>
              <a:gd name="connsiteX21" fmla="*/ 1528907 w 1854206"/>
              <a:gd name="connsiteY21" fmla="*/ 1813909 h 2605433"/>
              <a:gd name="connsiteX22" fmla="*/ 1398787 w 1854206"/>
              <a:gd name="connsiteY22" fmla="*/ 2242651 h 2605433"/>
              <a:gd name="connsiteX23" fmla="*/ 1398787 w 1854206"/>
              <a:gd name="connsiteY23" fmla="*/ 2374572 h 2605433"/>
              <a:gd name="connsiteX24" fmla="*/ 1008428 w 1854206"/>
              <a:gd name="connsiteY24" fmla="*/ 2407552 h 2605433"/>
              <a:gd name="connsiteX25" fmla="*/ 618069 w 1854206"/>
              <a:gd name="connsiteY25" fmla="*/ 2605433 h 2605433"/>
              <a:gd name="connsiteX26" fmla="*/ 618069 w 1854206"/>
              <a:gd name="connsiteY26" fmla="*/ 2605432 h 2605433"/>
              <a:gd name="connsiteX27" fmla="*/ 1008428 w 1854206"/>
              <a:gd name="connsiteY27" fmla="*/ 2407551 h 2605433"/>
              <a:gd name="connsiteX28" fmla="*/ 1132690 w 1854206"/>
              <a:gd name="connsiteY28" fmla="*/ 2397053 h 2605433"/>
              <a:gd name="connsiteX29" fmla="*/ 1223748 w 1854206"/>
              <a:gd name="connsiteY29" fmla="*/ 2133739 h 2605433"/>
              <a:gd name="connsiteX30" fmla="*/ 1053816 w 1854206"/>
              <a:gd name="connsiteY30" fmla="*/ 2087051 h 2605433"/>
              <a:gd name="connsiteX31" fmla="*/ 1066917 w 1854206"/>
              <a:gd name="connsiteY31" fmla="*/ 2029410 h 2605433"/>
              <a:gd name="connsiteX32" fmla="*/ 990936 w 1854206"/>
              <a:gd name="connsiteY32" fmla="*/ 2008450 h 2605433"/>
              <a:gd name="connsiteX33" fmla="*/ 969975 w 1854206"/>
              <a:gd name="connsiteY33" fmla="*/ 1945568 h 2605433"/>
              <a:gd name="connsiteX34" fmla="*/ 946395 w 1854206"/>
              <a:gd name="connsiteY34" fmla="*/ 1953429 h 2605433"/>
              <a:gd name="connsiteX35" fmla="*/ 930931 w 1854206"/>
              <a:gd name="connsiteY35" fmla="*/ 1882099 h 2605433"/>
              <a:gd name="connsiteX36" fmla="*/ 812772 w 1854206"/>
              <a:gd name="connsiteY36" fmla="*/ 1853866 h 2605433"/>
              <a:gd name="connsiteX37" fmla="*/ 829147 w 1854206"/>
              <a:gd name="connsiteY37" fmla="*/ 1824458 h 2605433"/>
              <a:gd name="connsiteX38" fmla="*/ 797051 w 1854206"/>
              <a:gd name="connsiteY38" fmla="*/ 1793605 h 2605433"/>
              <a:gd name="connsiteX39" fmla="*/ 692248 w 1854206"/>
              <a:gd name="connsiteY39" fmla="*/ 1835527 h 2605433"/>
              <a:gd name="connsiteX40" fmla="*/ 744650 w 1854206"/>
              <a:gd name="connsiteY40" fmla="*/ 1887928 h 2605433"/>
              <a:gd name="connsiteX41" fmla="*/ 715830 w 1854206"/>
              <a:gd name="connsiteY41" fmla="*/ 1953429 h 2605433"/>
              <a:gd name="connsiteX42" fmla="*/ 694869 w 1854206"/>
              <a:gd name="connsiteY42" fmla="*/ 1942949 h 2605433"/>
              <a:gd name="connsiteX43" fmla="*/ 647708 w 1854206"/>
              <a:gd name="connsiteY43" fmla="*/ 1977010 h 2605433"/>
              <a:gd name="connsiteX44" fmla="*/ 663428 w 1854206"/>
              <a:gd name="connsiteY44" fmla="*/ 2021551 h 2605433"/>
              <a:gd name="connsiteX45" fmla="*/ 637229 w 1854206"/>
              <a:gd name="connsiteY45" fmla="*/ 2055612 h 2605433"/>
              <a:gd name="connsiteX46" fmla="*/ 595307 w 1854206"/>
              <a:gd name="connsiteY46" fmla="*/ 2042511 h 2605433"/>
              <a:gd name="connsiteX47" fmla="*/ 553386 w 1854206"/>
              <a:gd name="connsiteY47" fmla="*/ 2060852 h 2605433"/>
              <a:gd name="connsiteX48" fmla="*/ 542971 w 1854206"/>
              <a:gd name="connsiteY48" fmla="*/ 2104342 h 2605433"/>
              <a:gd name="connsiteX49" fmla="*/ 487949 w 1854206"/>
              <a:gd name="connsiteY49" fmla="*/ 2087072 h 2605433"/>
              <a:gd name="connsiteX50" fmla="*/ 487949 w 1854206"/>
              <a:gd name="connsiteY50" fmla="*/ 2011790 h 2605433"/>
              <a:gd name="connsiteX51" fmla="*/ 455419 w 1854206"/>
              <a:gd name="connsiteY51" fmla="*/ 1879870 h 2605433"/>
              <a:gd name="connsiteX52" fmla="*/ 390359 w 1854206"/>
              <a:gd name="connsiteY52" fmla="*/ 1747949 h 2605433"/>
              <a:gd name="connsiteX53" fmla="*/ 325300 w 1854206"/>
              <a:gd name="connsiteY53" fmla="*/ 1649008 h 2605433"/>
              <a:gd name="connsiteX54" fmla="*/ 97590 w 1854206"/>
              <a:gd name="connsiteY54" fmla="*/ 1385167 h 2605433"/>
              <a:gd name="connsiteX55" fmla="*/ 162650 w 1854206"/>
              <a:gd name="connsiteY55" fmla="*/ 1286227 h 2605433"/>
              <a:gd name="connsiteX56" fmla="*/ 162650 w 1854206"/>
              <a:gd name="connsiteY56" fmla="*/ 1121326 h 2605433"/>
              <a:gd name="connsiteX57" fmla="*/ 130120 w 1854206"/>
              <a:gd name="connsiteY57" fmla="*/ 857484 h 2605433"/>
              <a:gd name="connsiteX58" fmla="*/ 97590 w 1854206"/>
              <a:gd name="connsiteY58" fmla="*/ 593643 h 2605433"/>
              <a:gd name="connsiteX59" fmla="*/ 0 w 1854206"/>
              <a:gd name="connsiteY59" fmla="*/ 329802 h 2605433"/>
              <a:gd name="connsiteX60" fmla="*/ 0 w 1854206"/>
              <a:gd name="connsiteY60" fmla="*/ 230861 h 2605433"/>
              <a:gd name="connsiteX61" fmla="*/ 97590 w 1854206"/>
              <a:gd name="connsiteY61" fmla="*/ 164901 h 2605433"/>
              <a:gd name="connsiteX62" fmla="*/ 195180 w 1854206"/>
              <a:gd name="connsiteY62" fmla="*/ 131921 h 2605433"/>
              <a:gd name="connsiteX63" fmla="*/ 553009 w 1854206"/>
              <a:gd name="connsiteY63" fmla="*/ 0 h 2605433"/>
              <a:gd name="connsiteX0" fmla="*/ 553009 w 1854206"/>
              <a:gd name="connsiteY0" fmla="*/ 0 h 2605433"/>
              <a:gd name="connsiteX1" fmla="*/ 618069 w 1854206"/>
              <a:gd name="connsiteY1" fmla="*/ 263841 h 2605433"/>
              <a:gd name="connsiteX2" fmla="*/ 715659 w 1854206"/>
              <a:gd name="connsiteY2" fmla="*/ 428742 h 2605433"/>
              <a:gd name="connsiteX3" fmla="*/ 813248 w 1854206"/>
              <a:gd name="connsiteY3" fmla="*/ 593643 h 2605433"/>
              <a:gd name="connsiteX4" fmla="*/ 878308 w 1854206"/>
              <a:gd name="connsiteY4" fmla="*/ 659603 h 2605433"/>
              <a:gd name="connsiteX5" fmla="*/ 975898 w 1854206"/>
              <a:gd name="connsiteY5" fmla="*/ 758544 h 2605433"/>
              <a:gd name="connsiteX6" fmla="*/ 1040958 w 1854206"/>
              <a:gd name="connsiteY6" fmla="*/ 824504 h 2605433"/>
              <a:gd name="connsiteX7" fmla="*/ 1073488 w 1854206"/>
              <a:gd name="connsiteY7" fmla="*/ 923445 h 2605433"/>
              <a:gd name="connsiteX8" fmla="*/ 1203608 w 1854206"/>
              <a:gd name="connsiteY8" fmla="*/ 989405 h 2605433"/>
              <a:gd name="connsiteX9" fmla="*/ 1301197 w 1854206"/>
              <a:gd name="connsiteY9" fmla="*/ 1022385 h 2605433"/>
              <a:gd name="connsiteX10" fmla="*/ 1398787 w 1854206"/>
              <a:gd name="connsiteY10" fmla="*/ 1022385 h 2605433"/>
              <a:gd name="connsiteX11" fmla="*/ 1593966 w 1854206"/>
              <a:gd name="connsiteY11" fmla="*/ 956425 h 2605433"/>
              <a:gd name="connsiteX12" fmla="*/ 1659026 w 1854206"/>
              <a:gd name="connsiteY12" fmla="*/ 989405 h 2605433"/>
              <a:gd name="connsiteX13" fmla="*/ 1659026 w 1854206"/>
              <a:gd name="connsiteY13" fmla="*/ 1022385 h 2605433"/>
              <a:gd name="connsiteX14" fmla="*/ 1659026 w 1854206"/>
              <a:gd name="connsiteY14" fmla="*/ 1121326 h 2605433"/>
              <a:gd name="connsiteX15" fmla="*/ 1724086 w 1854206"/>
              <a:gd name="connsiteY15" fmla="*/ 1220266 h 2605433"/>
              <a:gd name="connsiteX16" fmla="*/ 1821676 w 1854206"/>
              <a:gd name="connsiteY16" fmla="*/ 1319207 h 2605433"/>
              <a:gd name="connsiteX17" fmla="*/ 1854206 w 1854206"/>
              <a:gd name="connsiteY17" fmla="*/ 1484108 h 2605433"/>
              <a:gd name="connsiteX18" fmla="*/ 1724086 w 1854206"/>
              <a:gd name="connsiteY18" fmla="*/ 1484108 h 2605433"/>
              <a:gd name="connsiteX19" fmla="*/ 1659026 w 1854206"/>
              <a:gd name="connsiteY19" fmla="*/ 1517088 h 2605433"/>
              <a:gd name="connsiteX20" fmla="*/ 1593966 w 1854206"/>
              <a:gd name="connsiteY20" fmla="*/ 1550068 h 2605433"/>
              <a:gd name="connsiteX21" fmla="*/ 1528907 w 1854206"/>
              <a:gd name="connsiteY21" fmla="*/ 1813909 h 2605433"/>
              <a:gd name="connsiteX22" fmla="*/ 1398787 w 1854206"/>
              <a:gd name="connsiteY22" fmla="*/ 2242651 h 2605433"/>
              <a:gd name="connsiteX23" fmla="*/ 1398787 w 1854206"/>
              <a:gd name="connsiteY23" fmla="*/ 2374572 h 2605433"/>
              <a:gd name="connsiteX24" fmla="*/ 1008428 w 1854206"/>
              <a:gd name="connsiteY24" fmla="*/ 2407552 h 2605433"/>
              <a:gd name="connsiteX25" fmla="*/ 618069 w 1854206"/>
              <a:gd name="connsiteY25" fmla="*/ 2605433 h 2605433"/>
              <a:gd name="connsiteX26" fmla="*/ 1008428 w 1854206"/>
              <a:gd name="connsiteY26" fmla="*/ 2407551 h 2605433"/>
              <a:gd name="connsiteX27" fmla="*/ 1132690 w 1854206"/>
              <a:gd name="connsiteY27" fmla="*/ 2397053 h 2605433"/>
              <a:gd name="connsiteX28" fmla="*/ 1223748 w 1854206"/>
              <a:gd name="connsiteY28" fmla="*/ 2133739 h 2605433"/>
              <a:gd name="connsiteX29" fmla="*/ 1053816 w 1854206"/>
              <a:gd name="connsiteY29" fmla="*/ 2087051 h 2605433"/>
              <a:gd name="connsiteX30" fmla="*/ 1066917 w 1854206"/>
              <a:gd name="connsiteY30" fmla="*/ 2029410 h 2605433"/>
              <a:gd name="connsiteX31" fmla="*/ 990936 w 1854206"/>
              <a:gd name="connsiteY31" fmla="*/ 2008450 h 2605433"/>
              <a:gd name="connsiteX32" fmla="*/ 969975 w 1854206"/>
              <a:gd name="connsiteY32" fmla="*/ 1945568 h 2605433"/>
              <a:gd name="connsiteX33" fmla="*/ 946395 w 1854206"/>
              <a:gd name="connsiteY33" fmla="*/ 1953429 h 2605433"/>
              <a:gd name="connsiteX34" fmla="*/ 930931 w 1854206"/>
              <a:gd name="connsiteY34" fmla="*/ 1882099 h 2605433"/>
              <a:gd name="connsiteX35" fmla="*/ 812772 w 1854206"/>
              <a:gd name="connsiteY35" fmla="*/ 1853866 h 2605433"/>
              <a:gd name="connsiteX36" fmla="*/ 829147 w 1854206"/>
              <a:gd name="connsiteY36" fmla="*/ 1824458 h 2605433"/>
              <a:gd name="connsiteX37" fmla="*/ 797051 w 1854206"/>
              <a:gd name="connsiteY37" fmla="*/ 1793605 h 2605433"/>
              <a:gd name="connsiteX38" fmla="*/ 692248 w 1854206"/>
              <a:gd name="connsiteY38" fmla="*/ 1835527 h 2605433"/>
              <a:gd name="connsiteX39" fmla="*/ 744650 w 1854206"/>
              <a:gd name="connsiteY39" fmla="*/ 1887928 h 2605433"/>
              <a:gd name="connsiteX40" fmla="*/ 715830 w 1854206"/>
              <a:gd name="connsiteY40" fmla="*/ 1953429 h 2605433"/>
              <a:gd name="connsiteX41" fmla="*/ 694869 w 1854206"/>
              <a:gd name="connsiteY41" fmla="*/ 1942949 h 2605433"/>
              <a:gd name="connsiteX42" fmla="*/ 647708 w 1854206"/>
              <a:gd name="connsiteY42" fmla="*/ 1977010 h 2605433"/>
              <a:gd name="connsiteX43" fmla="*/ 663428 w 1854206"/>
              <a:gd name="connsiteY43" fmla="*/ 2021551 h 2605433"/>
              <a:gd name="connsiteX44" fmla="*/ 637229 w 1854206"/>
              <a:gd name="connsiteY44" fmla="*/ 2055612 h 2605433"/>
              <a:gd name="connsiteX45" fmla="*/ 595307 w 1854206"/>
              <a:gd name="connsiteY45" fmla="*/ 2042511 h 2605433"/>
              <a:gd name="connsiteX46" fmla="*/ 553386 w 1854206"/>
              <a:gd name="connsiteY46" fmla="*/ 2060852 h 2605433"/>
              <a:gd name="connsiteX47" fmla="*/ 542971 w 1854206"/>
              <a:gd name="connsiteY47" fmla="*/ 2104342 h 2605433"/>
              <a:gd name="connsiteX48" fmla="*/ 487949 w 1854206"/>
              <a:gd name="connsiteY48" fmla="*/ 2087072 h 2605433"/>
              <a:gd name="connsiteX49" fmla="*/ 487949 w 1854206"/>
              <a:gd name="connsiteY49" fmla="*/ 2011790 h 2605433"/>
              <a:gd name="connsiteX50" fmla="*/ 455419 w 1854206"/>
              <a:gd name="connsiteY50" fmla="*/ 1879870 h 2605433"/>
              <a:gd name="connsiteX51" fmla="*/ 390359 w 1854206"/>
              <a:gd name="connsiteY51" fmla="*/ 1747949 h 2605433"/>
              <a:gd name="connsiteX52" fmla="*/ 325300 w 1854206"/>
              <a:gd name="connsiteY52" fmla="*/ 1649008 h 2605433"/>
              <a:gd name="connsiteX53" fmla="*/ 97590 w 1854206"/>
              <a:gd name="connsiteY53" fmla="*/ 1385167 h 2605433"/>
              <a:gd name="connsiteX54" fmla="*/ 162650 w 1854206"/>
              <a:gd name="connsiteY54" fmla="*/ 1286227 h 2605433"/>
              <a:gd name="connsiteX55" fmla="*/ 162650 w 1854206"/>
              <a:gd name="connsiteY55" fmla="*/ 1121326 h 2605433"/>
              <a:gd name="connsiteX56" fmla="*/ 130120 w 1854206"/>
              <a:gd name="connsiteY56" fmla="*/ 857484 h 2605433"/>
              <a:gd name="connsiteX57" fmla="*/ 97590 w 1854206"/>
              <a:gd name="connsiteY57" fmla="*/ 593643 h 2605433"/>
              <a:gd name="connsiteX58" fmla="*/ 0 w 1854206"/>
              <a:gd name="connsiteY58" fmla="*/ 329802 h 2605433"/>
              <a:gd name="connsiteX59" fmla="*/ 0 w 1854206"/>
              <a:gd name="connsiteY59" fmla="*/ 230861 h 2605433"/>
              <a:gd name="connsiteX60" fmla="*/ 97590 w 1854206"/>
              <a:gd name="connsiteY60" fmla="*/ 164901 h 2605433"/>
              <a:gd name="connsiteX61" fmla="*/ 195180 w 1854206"/>
              <a:gd name="connsiteY61" fmla="*/ 131921 h 2605433"/>
              <a:gd name="connsiteX62" fmla="*/ 553009 w 1854206"/>
              <a:gd name="connsiteY62" fmla="*/ 0 h 2605433"/>
              <a:gd name="connsiteX0" fmla="*/ 553009 w 1854206"/>
              <a:gd name="connsiteY0" fmla="*/ 0 h 2407552"/>
              <a:gd name="connsiteX1" fmla="*/ 618069 w 1854206"/>
              <a:gd name="connsiteY1" fmla="*/ 263841 h 2407552"/>
              <a:gd name="connsiteX2" fmla="*/ 715659 w 1854206"/>
              <a:gd name="connsiteY2" fmla="*/ 428742 h 2407552"/>
              <a:gd name="connsiteX3" fmla="*/ 813248 w 1854206"/>
              <a:gd name="connsiteY3" fmla="*/ 593643 h 2407552"/>
              <a:gd name="connsiteX4" fmla="*/ 878308 w 1854206"/>
              <a:gd name="connsiteY4" fmla="*/ 659603 h 2407552"/>
              <a:gd name="connsiteX5" fmla="*/ 975898 w 1854206"/>
              <a:gd name="connsiteY5" fmla="*/ 758544 h 2407552"/>
              <a:gd name="connsiteX6" fmla="*/ 1040958 w 1854206"/>
              <a:gd name="connsiteY6" fmla="*/ 824504 h 2407552"/>
              <a:gd name="connsiteX7" fmla="*/ 1073488 w 1854206"/>
              <a:gd name="connsiteY7" fmla="*/ 923445 h 2407552"/>
              <a:gd name="connsiteX8" fmla="*/ 1203608 w 1854206"/>
              <a:gd name="connsiteY8" fmla="*/ 989405 h 2407552"/>
              <a:gd name="connsiteX9" fmla="*/ 1301197 w 1854206"/>
              <a:gd name="connsiteY9" fmla="*/ 1022385 h 2407552"/>
              <a:gd name="connsiteX10" fmla="*/ 1398787 w 1854206"/>
              <a:gd name="connsiteY10" fmla="*/ 1022385 h 2407552"/>
              <a:gd name="connsiteX11" fmla="*/ 1593966 w 1854206"/>
              <a:gd name="connsiteY11" fmla="*/ 956425 h 2407552"/>
              <a:gd name="connsiteX12" fmla="*/ 1659026 w 1854206"/>
              <a:gd name="connsiteY12" fmla="*/ 989405 h 2407552"/>
              <a:gd name="connsiteX13" fmla="*/ 1659026 w 1854206"/>
              <a:gd name="connsiteY13" fmla="*/ 1022385 h 2407552"/>
              <a:gd name="connsiteX14" fmla="*/ 1659026 w 1854206"/>
              <a:gd name="connsiteY14" fmla="*/ 1121326 h 2407552"/>
              <a:gd name="connsiteX15" fmla="*/ 1724086 w 1854206"/>
              <a:gd name="connsiteY15" fmla="*/ 1220266 h 2407552"/>
              <a:gd name="connsiteX16" fmla="*/ 1821676 w 1854206"/>
              <a:gd name="connsiteY16" fmla="*/ 1319207 h 2407552"/>
              <a:gd name="connsiteX17" fmla="*/ 1854206 w 1854206"/>
              <a:gd name="connsiteY17" fmla="*/ 1484108 h 2407552"/>
              <a:gd name="connsiteX18" fmla="*/ 1724086 w 1854206"/>
              <a:gd name="connsiteY18" fmla="*/ 1484108 h 2407552"/>
              <a:gd name="connsiteX19" fmla="*/ 1659026 w 1854206"/>
              <a:gd name="connsiteY19" fmla="*/ 1517088 h 2407552"/>
              <a:gd name="connsiteX20" fmla="*/ 1593966 w 1854206"/>
              <a:gd name="connsiteY20" fmla="*/ 1550068 h 2407552"/>
              <a:gd name="connsiteX21" fmla="*/ 1528907 w 1854206"/>
              <a:gd name="connsiteY21" fmla="*/ 1813909 h 2407552"/>
              <a:gd name="connsiteX22" fmla="*/ 1398787 w 1854206"/>
              <a:gd name="connsiteY22" fmla="*/ 2242651 h 2407552"/>
              <a:gd name="connsiteX23" fmla="*/ 1398787 w 1854206"/>
              <a:gd name="connsiteY23" fmla="*/ 2374572 h 2407552"/>
              <a:gd name="connsiteX24" fmla="*/ 1008428 w 1854206"/>
              <a:gd name="connsiteY24" fmla="*/ 2407552 h 2407552"/>
              <a:gd name="connsiteX25" fmla="*/ 1008428 w 1854206"/>
              <a:gd name="connsiteY25" fmla="*/ 2407551 h 2407552"/>
              <a:gd name="connsiteX26" fmla="*/ 1132690 w 1854206"/>
              <a:gd name="connsiteY26" fmla="*/ 2397053 h 2407552"/>
              <a:gd name="connsiteX27" fmla="*/ 1223748 w 1854206"/>
              <a:gd name="connsiteY27" fmla="*/ 2133739 h 2407552"/>
              <a:gd name="connsiteX28" fmla="*/ 1053816 w 1854206"/>
              <a:gd name="connsiteY28" fmla="*/ 2087051 h 2407552"/>
              <a:gd name="connsiteX29" fmla="*/ 1066917 w 1854206"/>
              <a:gd name="connsiteY29" fmla="*/ 2029410 h 2407552"/>
              <a:gd name="connsiteX30" fmla="*/ 990936 w 1854206"/>
              <a:gd name="connsiteY30" fmla="*/ 2008450 h 2407552"/>
              <a:gd name="connsiteX31" fmla="*/ 969975 w 1854206"/>
              <a:gd name="connsiteY31" fmla="*/ 1945568 h 2407552"/>
              <a:gd name="connsiteX32" fmla="*/ 946395 w 1854206"/>
              <a:gd name="connsiteY32" fmla="*/ 1953429 h 2407552"/>
              <a:gd name="connsiteX33" fmla="*/ 930931 w 1854206"/>
              <a:gd name="connsiteY33" fmla="*/ 1882099 h 2407552"/>
              <a:gd name="connsiteX34" fmla="*/ 812772 w 1854206"/>
              <a:gd name="connsiteY34" fmla="*/ 1853866 h 2407552"/>
              <a:gd name="connsiteX35" fmla="*/ 829147 w 1854206"/>
              <a:gd name="connsiteY35" fmla="*/ 1824458 h 2407552"/>
              <a:gd name="connsiteX36" fmla="*/ 797051 w 1854206"/>
              <a:gd name="connsiteY36" fmla="*/ 1793605 h 2407552"/>
              <a:gd name="connsiteX37" fmla="*/ 692248 w 1854206"/>
              <a:gd name="connsiteY37" fmla="*/ 1835527 h 2407552"/>
              <a:gd name="connsiteX38" fmla="*/ 744650 w 1854206"/>
              <a:gd name="connsiteY38" fmla="*/ 1887928 h 2407552"/>
              <a:gd name="connsiteX39" fmla="*/ 715830 w 1854206"/>
              <a:gd name="connsiteY39" fmla="*/ 1953429 h 2407552"/>
              <a:gd name="connsiteX40" fmla="*/ 694869 w 1854206"/>
              <a:gd name="connsiteY40" fmla="*/ 1942949 h 2407552"/>
              <a:gd name="connsiteX41" fmla="*/ 647708 w 1854206"/>
              <a:gd name="connsiteY41" fmla="*/ 1977010 h 2407552"/>
              <a:gd name="connsiteX42" fmla="*/ 663428 w 1854206"/>
              <a:gd name="connsiteY42" fmla="*/ 2021551 h 2407552"/>
              <a:gd name="connsiteX43" fmla="*/ 637229 w 1854206"/>
              <a:gd name="connsiteY43" fmla="*/ 2055612 h 2407552"/>
              <a:gd name="connsiteX44" fmla="*/ 595307 w 1854206"/>
              <a:gd name="connsiteY44" fmla="*/ 2042511 h 2407552"/>
              <a:gd name="connsiteX45" fmla="*/ 553386 w 1854206"/>
              <a:gd name="connsiteY45" fmla="*/ 2060852 h 2407552"/>
              <a:gd name="connsiteX46" fmla="*/ 542971 w 1854206"/>
              <a:gd name="connsiteY46" fmla="*/ 2104342 h 2407552"/>
              <a:gd name="connsiteX47" fmla="*/ 487949 w 1854206"/>
              <a:gd name="connsiteY47" fmla="*/ 2087072 h 2407552"/>
              <a:gd name="connsiteX48" fmla="*/ 487949 w 1854206"/>
              <a:gd name="connsiteY48" fmla="*/ 2011790 h 2407552"/>
              <a:gd name="connsiteX49" fmla="*/ 455419 w 1854206"/>
              <a:gd name="connsiteY49" fmla="*/ 1879870 h 2407552"/>
              <a:gd name="connsiteX50" fmla="*/ 390359 w 1854206"/>
              <a:gd name="connsiteY50" fmla="*/ 1747949 h 2407552"/>
              <a:gd name="connsiteX51" fmla="*/ 325300 w 1854206"/>
              <a:gd name="connsiteY51" fmla="*/ 1649008 h 2407552"/>
              <a:gd name="connsiteX52" fmla="*/ 97590 w 1854206"/>
              <a:gd name="connsiteY52" fmla="*/ 1385167 h 2407552"/>
              <a:gd name="connsiteX53" fmla="*/ 162650 w 1854206"/>
              <a:gd name="connsiteY53" fmla="*/ 1286227 h 2407552"/>
              <a:gd name="connsiteX54" fmla="*/ 162650 w 1854206"/>
              <a:gd name="connsiteY54" fmla="*/ 1121326 h 2407552"/>
              <a:gd name="connsiteX55" fmla="*/ 130120 w 1854206"/>
              <a:gd name="connsiteY55" fmla="*/ 857484 h 2407552"/>
              <a:gd name="connsiteX56" fmla="*/ 97590 w 1854206"/>
              <a:gd name="connsiteY56" fmla="*/ 593643 h 2407552"/>
              <a:gd name="connsiteX57" fmla="*/ 0 w 1854206"/>
              <a:gd name="connsiteY57" fmla="*/ 329802 h 2407552"/>
              <a:gd name="connsiteX58" fmla="*/ 0 w 1854206"/>
              <a:gd name="connsiteY58" fmla="*/ 230861 h 2407552"/>
              <a:gd name="connsiteX59" fmla="*/ 97590 w 1854206"/>
              <a:gd name="connsiteY59" fmla="*/ 164901 h 2407552"/>
              <a:gd name="connsiteX60" fmla="*/ 195180 w 1854206"/>
              <a:gd name="connsiteY60" fmla="*/ 131921 h 2407552"/>
              <a:gd name="connsiteX61" fmla="*/ 553009 w 1854206"/>
              <a:gd name="connsiteY61" fmla="*/ 0 h 2407552"/>
              <a:gd name="connsiteX0" fmla="*/ 553009 w 1854206"/>
              <a:gd name="connsiteY0" fmla="*/ 0 h 2407552"/>
              <a:gd name="connsiteX1" fmla="*/ 618069 w 1854206"/>
              <a:gd name="connsiteY1" fmla="*/ 263841 h 2407552"/>
              <a:gd name="connsiteX2" fmla="*/ 715659 w 1854206"/>
              <a:gd name="connsiteY2" fmla="*/ 428742 h 2407552"/>
              <a:gd name="connsiteX3" fmla="*/ 813248 w 1854206"/>
              <a:gd name="connsiteY3" fmla="*/ 593643 h 2407552"/>
              <a:gd name="connsiteX4" fmla="*/ 878308 w 1854206"/>
              <a:gd name="connsiteY4" fmla="*/ 659603 h 2407552"/>
              <a:gd name="connsiteX5" fmla="*/ 975898 w 1854206"/>
              <a:gd name="connsiteY5" fmla="*/ 758544 h 2407552"/>
              <a:gd name="connsiteX6" fmla="*/ 1040958 w 1854206"/>
              <a:gd name="connsiteY6" fmla="*/ 824504 h 2407552"/>
              <a:gd name="connsiteX7" fmla="*/ 1073488 w 1854206"/>
              <a:gd name="connsiteY7" fmla="*/ 923445 h 2407552"/>
              <a:gd name="connsiteX8" fmla="*/ 1203608 w 1854206"/>
              <a:gd name="connsiteY8" fmla="*/ 989405 h 2407552"/>
              <a:gd name="connsiteX9" fmla="*/ 1301197 w 1854206"/>
              <a:gd name="connsiteY9" fmla="*/ 1022385 h 2407552"/>
              <a:gd name="connsiteX10" fmla="*/ 1398787 w 1854206"/>
              <a:gd name="connsiteY10" fmla="*/ 1022385 h 2407552"/>
              <a:gd name="connsiteX11" fmla="*/ 1593966 w 1854206"/>
              <a:gd name="connsiteY11" fmla="*/ 956425 h 2407552"/>
              <a:gd name="connsiteX12" fmla="*/ 1659026 w 1854206"/>
              <a:gd name="connsiteY12" fmla="*/ 989405 h 2407552"/>
              <a:gd name="connsiteX13" fmla="*/ 1659026 w 1854206"/>
              <a:gd name="connsiteY13" fmla="*/ 1022385 h 2407552"/>
              <a:gd name="connsiteX14" fmla="*/ 1659026 w 1854206"/>
              <a:gd name="connsiteY14" fmla="*/ 1121326 h 2407552"/>
              <a:gd name="connsiteX15" fmla="*/ 1724086 w 1854206"/>
              <a:gd name="connsiteY15" fmla="*/ 1220266 h 2407552"/>
              <a:gd name="connsiteX16" fmla="*/ 1821676 w 1854206"/>
              <a:gd name="connsiteY16" fmla="*/ 1319207 h 2407552"/>
              <a:gd name="connsiteX17" fmla="*/ 1854206 w 1854206"/>
              <a:gd name="connsiteY17" fmla="*/ 1484108 h 2407552"/>
              <a:gd name="connsiteX18" fmla="*/ 1724086 w 1854206"/>
              <a:gd name="connsiteY18" fmla="*/ 1484108 h 2407552"/>
              <a:gd name="connsiteX19" fmla="*/ 1659026 w 1854206"/>
              <a:gd name="connsiteY19" fmla="*/ 1517088 h 2407552"/>
              <a:gd name="connsiteX20" fmla="*/ 1593966 w 1854206"/>
              <a:gd name="connsiteY20" fmla="*/ 1550068 h 2407552"/>
              <a:gd name="connsiteX21" fmla="*/ 1528907 w 1854206"/>
              <a:gd name="connsiteY21" fmla="*/ 1813909 h 2407552"/>
              <a:gd name="connsiteX22" fmla="*/ 1398787 w 1854206"/>
              <a:gd name="connsiteY22" fmla="*/ 2242651 h 2407552"/>
              <a:gd name="connsiteX23" fmla="*/ 1398787 w 1854206"/>
              <a:gd name="connsiteY23" fmla="*/ 2374572 h 2407552"/>
              <a:gd name="connsiteX24" fmla="*/ 1008428 w 1854206"/>
              <a:gd name="connsiteY24" fmla="*/ 2407552 h 2407552"/>
              <a:gd name="connsiteX25" fmla="*/ 1132690 w 1854206"/>
              <a:gd name="connsiteY25" fmla="*/ 2397053 h 2407552"/>
              <a:gd name="connsiteX26" fmla="*/ 1223748 w 1854206"/>
              <a:gd name="connsiteY26" fmla="*/ 2133739 h 2407552"/>
              <a:gd name="connsiteX27" fmla="*/ 1053816 w 1854206"/>
              <a:gd name="connsiteY27" fmla="*/ 2087051 h 2407552"/>
              <a:gd name="connsiteX28" fmla="*/ 1066917 w 1854206"/>
              <a:gd name="connsiteY28" fmla="*/ 2029410 h 2407552"/>
              <a:gd name="connsiteX29" fmla="*/ 990936 w 1854206"/>
              <a:gd name="connsiteY29" fmla="*/ 2008450 h 2407552"/>
              <a:gd name="connsiteX30" fmla="*/ 969975 w 1854206"/>
              <a:gd name="connsiteY30" fmla="*/ 1945568 h 2407552"/>
              <a:gd name="connsiteX31" fmla="*/ 946395 w 1854206"/>
              <a:gd name="connsiteY31" fmla="*/ 1953429 h 2407552"/>
              <a:gd name="connsiteX32" fmla="*/ 930931 w 1854206"/>
              <a:gd name="connsiteY32" fmla="*/ 1882099 h 2407552"/>
              <a:gd name="connsiteX33" fmla="*/ 812772 w 1854206"/>
              <a:gd name="connsiteY33" fmla="*/ 1853866 h 2407552"/>
              <a:gd name="connsiteX34" fmla="*/ 829147 w 1854206"/>
              <a:gd name="connsiteY34" fmla="*/ 1824458 h 2407552"/>
              <a:gd name="connsiteX35" fmla="*/ 797051 w 1854206"/>
              <a:gd name="connsiteY35" fmla="*/ 1793605 h 2407552"/>
              <a:gd name="connsiteX36" fmla="*/ 692248 w 1854206"/>
              <a:gd name="connsiteY36" fmla="*/ 1835527 h 2407552"/>
              <a:gd name="connsiteX37" fmla="*/ 744650 w 1854206"/>
              <a:gd name="connsiteY37" fmla="*/ 1887928 h 2407552"/>
              <a:gd name="connsiteX38" fmla="*/ 715830 w 1854206"/>
              <a:gd name="connsiteY38" fmla="*/ 1953429 h 2407552"/>
              <a:gd name="connsiteX39" fmla="*/ 694869 w 1854206"/>
              <a:gd name="connsiteY39" fmla="*/ 1942949 h 2407552"/>
              <a:gd name="connsiteX40" fmla="*/ 647708 w 1854206"/>
              <a:gd name="connsiteY40" fmla="*/ 1977010 h 2407552"/>
              <a:gd name="connsiteX41" fmla="*/ 663428 w 1854206"/>
              <a:gd name="connsiteY41" fmla="*/ 2021551 h 2407552"/>
              <a:gd name="connsiteX42" fmla="*/ 637229 w 1854206"/>
              <a:gd name="connsiteY42" fmla="*/ 2055612 h 2407552"/>
              <a:gd name="connsiteX43" fmla="*/ 595307 w 1854206"/>
              <a:gd name="connsiteY43" fmla="*/ 2042511 h 2407552"/>
              <a:gd name="connsiteX44" fmla="*/ 553386 w 1854206"/>
              <a:gd name="connsiteY44" fmla="*/ 2060852 h 2407552"/>
              <a:gd name="connsiteX45" fmla="*/ 542971 w 1854206"/>
              <a:gd name="connsiteY45" fmla="*/ 2104342 h 2407552"/>
              <a:gd name="connsiteX46" fmla="*/ 487949 w 1854206"/>
              <a:gd name="connsiteY46" fmla="*/ 2087072 h 2407552"/>
              <a:gd name="connsiteX47" fmla="*/ 487949 w 1854206"/>
              <a:gd name="connsiteY47" fmla="*/ 2011790 h 2407552"/>
              <a:gd name="connsiteX48" fmla="*/ 455419 w 1854206"/>
              <a:gd name="connsiteY48" fmla="*/ 1879870 h 2407552"/>
              <a:gd name="connsiteX49" fmla="*/ 390359 w 1854206"/>
              <a:gd name="connsiteY49" fmla="*/ 1747949 h 2407552"/>
              <a:gd name="connsiteX50" fmla="*/ 325300 w 1854206"/>
              <a:gd name="connsiteY50" fmla="*/ 1649008 h 2407552"/>
              <a:gd name="connsiteX51" fmla="*/ 97590 w 1854206"/>
              <a:gd name="connsiteY51" fmla="*/ 1385167 h 2407552"/>
              <a:gd name="connsiteX52" fmla="*/ 162650 w 1854206"/>
              <a:gd name="connsiteY52" fmla="*/ 1286227 h 2407552"/>
              <a:gd name="connsiteX53" fmla="*/ 162650 w 1854206"/>
              <a:gd name="connsiteY53" fmla="*/ 1121326 h 2407552"/>
              <a:gd name="connsiteX54" fmla="*/ 130120 w 1854206"/>
              <a:gd name="connsiteY54" fmla="*/ 857484 h 2407552"/>
              <a:gd name="connsiteX55" fmla="*/ 97590 w 1854206"/>
              <a:gd name="connsiteY55" fmla="*/ 593643 h 2407552"/>
              <a:gd name="connsiteX56" fmla="*/ 0 w 1854206"/>
              <a:gd name="connsiteY56" fmla="*/ 329802 h 2407552"/>
              <a:gd name="connsiteX57" fmla="*/ 0 w 1854206"/>
              <a:gd name="connsiteY57" fmla="*/ 230861 h 2407552"/>
              <a:gd name="connsiteX58" fmla="*/ 97590 w 1854206"/>
              <a:gd name="connsiteY58" fmla="*/ 164901 h 2407552"/>
              <a:gd name="connsiteX59" fmla="*/ 195180 w 1854206"/>
              <a:gd name="connsiteY59" fmla="*/ 131921 h 2407552"/>
              <a:gd name="connsiteX60" fmla="*/ 553009 w 1854206"/>
              <a:gd name="connsiteY60" fmla="*/ 0 h 2407552"/>
              <a:gd name="connsiteX0" fmla="*/ 553009 w 1854206"/>
              <a:gd name="connsiteY0" fmla="*/ 0 h 2397053"/>
              <a:gd name="connsiteX1" fmla="*/ 618069 w 1854206"/>
              <a:gd name="connsiteY1" fmla="*/ 263841 h 2397053"/>
              <a:gd name="connsiteX2" fmla="*/ 715659 w 1854206"/>
              <a:gd name="connsiteY2" fmla="*/ 428742 h 2397053"/>
              <a:gd name="connsiteX3" fmla="*/ 813248 w 1854206"/>
              <a:gd name="connsiteY3" fmla="*/ 593643 h 2397053"/>
              <a:gd name="connsiteX4" fmla="*/ 878308 w 1854206"/>
              <a:gd name="connsiteY4" fmla="*/ 659603 h 2397053"/>
              <a:gd name="connsiteX5" fmla="*/ 975898 w 1854206"/>
              <a:gd name="connsiteY5" fmla="*/ 758544 h 2397053"/>
              <a:gd name="connsiteX6" fmla="*/ 1040958 w 1854206"/>
              <a:gd name="connsiteY6" fmla="*/ 824504 h 2397053"/>
              <a:gd name="connsiteX7" fmla="*/ 1073488 w 1854206"/>
              <a:gd name="connsiteY7" fmla="*/ 923445 h 2397053"/>
              <a:gd name="connsiteX8" fmla="*/ 1203608 w 1854206"/>
              <a:gd name="connsiteY8" fmla="*/ 989405 h 2397053"/>
              <a:gd name="connsiteX9" fmla="*/ 1301197 w 1854206"/>
              <a:gd name="connsiteY9" fmla="*/ 1022385 h 2397053"/>
              <a:gd name="connsiteX10" fmla="*/ 1398787 w 1854206"/>
              <a:gd name="connsiteY10" fmla="*/ 1022385 h 2397053"/>
              <a:gd name="connsiteX11" fmla="*/ 1593966 w 1854206"/>
              <a:gd name="connsiteY11" fmla="*/ 956425 h 2397053"/>
              <a:gd name="connsiteX12" fmla="*/ 1659026 w 1854206"/>
              <a:gd name="connsiteY12" fmla="*/ 989405 h 2397053"/>
              <a:gd name="connsiteX13" fmla="*/ 1659026 w 1854206"/>
              <a:gd name="connsiteY13" fmla="*/ 1022385 h 2397053"/>
              <a:gd name="connsiteX14" fmla="*/ 1659026 w 1854206"/>
              <a:gd name="connsiteY14" fmla="*/ 1121326 h 2397053"/>
              <a:gd name="connsiteX15" fmla="*/ 1724086 w 1854206"/>
              <a:gd name="connsiteY15" fmla="*/ 1220266 h 2397053"/>
              <a:gd name="connsiteX16" fmla="*/ 1821676 w 1854206"/>
              <a:gd name="connsiteY16" fmla="*/ 1319207 h 2397053"/>
              <a:gd name="connsiteX17" fmla="*/ 1854206 w 1854206"/>
              <a:gd name="connsiteY17" fmla="*/ 1484108 h 2397053"/>
              <a:gd name="connsiteX18" fmla="*/ 1724086 w 1854206"/>
              <a:gd name="connsiteY18" fmla="*/ 1484108 h 2397053"/>
              <a:gd name="connsiteX19" fmla="*/ 1659026 w 1854206"/>
              <a:gd name="connsiteY19" fmla="*/ 1517088 h 2397053"/>
              <a:gd name="connsiteX20" fmla="*/ 1593966 w 1854206"/>
              <a:gd name="connsiteY20" fmla="*/ 1550068 h 2397053"/>
              <a:gd name="connsiteX21" fmla="*/ 1528907 w 1854206"/>
              <a:gd name="connsiteY21" fmla="*/ 1813909 h 2397053"/>
              <a:gd name="connsiteX22" fmla="*/ 1398787 w 1854206"/>
              <a:gd name="connsiteY22" fmla="*/ 2242651 h 2397053"/>
              <a:gd name="connsiteX23" fmla="*/ 1398787 w 1854206"/>
              <a:gd name="connsiteY23" fmla="*/ 2374572 h 2397053"/>
              <a:gd name="connsiteX24" fmla="*/ 1132690 w 1854206"/>
              <a:gd name="connsiteY24" fmla="*/ 2397053 h 2397053"/>
              <a:gd name="connsiteX25" fmla="*/ 1223748 w 1854206"/>
              <a:gd name="connsiteY25" fmla="*/ 2133739 h 2397053"/>
              <a:gd name="connsiteX26" fmla="*/ 1053816 w 1854206"/>
              <a:gd name="connsiteY26" fmla="*/ 2087051 h 2397053"/>
              <a:gd name="connsiteX27" fmla="*/ 1066917 w 1854206"/>
              <a:gd name="connsiteY27" fmla="*/ 2029410 h 2397053"/>
              <a:gd name="connsiteX28" fmla="*/ 990936 w 1854206"/>
              <a:gd name="connsiteY28" fmla="*/ 2008450 h 2397053"/>
              <a:gd name="connsiteX29" fmla="*/ 969975 w 1854206"/>
              <a:gd name="connsiteY29" fmla="*/ 1945568 h 2397053"/>
              <a:gd name="connsiteX30" fmla="*/ 946395 w 1854206"/>
              <a:gd name="connsiteY30" fmla="*/ 1953429 h 2397053"/>
              <a:gd name="connsiteX31" fmla="*/ 930931 w 1854206"/>
              <a:gd name="connsiteY31" fmla="*/ 1882099 h 2397053"/>
              <a:gd name="connsiteX32" fmla="*/ 812772 w 1854206"/>
              <a:gd name="connsiteY32" fmla="*/ 1853866 h 2397053"/>
              <a:gd name="connsiteX33" fmla="*/ 829147 w 1854206"/>
              <a:gd name="connsiteY33" fmla="*/ 1824458 h 2397053"/>
              <a:gd name="connsiteX34" fmla="*/ 797051 w 1854206"/>
              <a:gd name="connsiteY34" fmla="*/ 1793605 h 2397053"/>
              <a:gd name="connsiteX35" fmla="*/ 692248 w 1854206"/>
              <a:gd name="connsiteY35" fmla="*/ 1835527 h 2397053"/>
              <a:gd name="connsiteX36" fmla="*/ 744650 w 1854206"/>
              <a:gd name="connsiteY36" fmla="*/ 1887928 h 2397053"/>
              <a:gd name="connsiteX37" fmla="*/ 715830 w 1854206"/>
              <a:gd name="connsiteY37" fmla="*/ 1953429 h 2397053"/>
              <a:gd name="connsiteX38" fmla="*/ 694869 w 1854206"/>
              <a:gd name="connsiteY38" fmla="*/ 1942949 h 2397053"/>
              <a:gd name="connsiteX39" fmla="*/ 647708 w 1854206"/>
              <a:gd name="connsiteY39" fmla="*/ 1977010 h 2397053"/>
              <a:gd name="connsiteX40" fmla="*/ 663428 w 1854206"/>
              <a:gd name="connsiteY40" fmla="*/ 2021551 h 2397053"/>
              <a:gd name="connsiteX41" fmla="*/ 637229 w 1854206"/>
              <a:gd name="connsiteY41" fmla="*/ 2055612 h 2397053"/>
              <a:gd name="connsiteX42" fmla="*/ 595307 w 1854206"/>
              <a:gd name="connsiteY42" fmla="*/ 2042511 h 2397053"/>
              <a:gd name="connsiteX43" fmla="*/ 553386 w 1854206"/>
              <a:gd name="connsiteY43" fmla="*/ 2060852 h 2397053"/>
              <a:gd name="connsiteX44" fmla="*/ 542971 w 1854206"/>
              <a:gd name="connsiteY44" fmla="*/ 2104342 h 2397053"/>
              <a:gd name="connsiteX45" fmla="*/ 487949 w 1854206"/>
              <a:gd name="connsiteY45" fmla="*/ 2087072 h 2397053"/>
              <a:gd name="connsiteX46" fmla="*/ 487949 w 1854206"/>
              <a:gd name="connsiteY46" fmla="*/ 2011790 h 2397053"/>
              <a:gd name="connsiteX47" fmla="*/ 455419 w 1854206"/>
              <a:gd name="connsiteY47" fmla="*/ 1879870 h 2397053"/>
              <a:gd name="connsiteX48" fmla="*/ 390359 w 1854206"/>
              <a:gd name="connsiteY48" fmla="*/ 1747949 h 2397053"/>
              <a:gd name="connsiteX49" fmla="*/ 325300 w 1854206"/>
              <a:gd name="connsiteY49" fmla="*/ 1649008 h 2397053"/>
              <a:gd name="connsiteX50" fmla="*/ 97590 w 1854206"/>
              <a:gd name="connsiteY50" fmla="*/ 1385167 h 2397053"/>
              <a:gd name="connsiteX51" fmla="*/ 162650 w 1854206"/>
              <a:gd name="connsiteY51" fmla="*/ 1286227 h 2397053"/>
              <a:gd name="connsiteX52" fmla="*/ 162650 w 1854206"/>
              <a:gd name="connsiteY52" fmla="*/ 1121326 h 2397053"/>
              <a:gd name="connsiteX53" fmla="*/ 130120 w 1854206"/>
              <a:gd name="connsiteY53" fmla="*/ 857484 h 2397053"/>
              <a:gd name="connsiteX54" fmla="*/ 97590 w 1854206"/>
              <a:gd name="connsiteY54" fmla="*/ 593643 h 2397053"/>
              <a:gd name="connsiteX55" fmla="*/ 0 w 1854206"/>
              <a:gd name="connsiteY55" fmla="*/ 329802 h 2397053"/>
              <a:gd name="connsiteX56" fmla="*/ 0 w 1854206"/>
              <a:gd name="connsiteY56" fmla="*/ 230861 h 2397053"/>
              <a:gd name="connsiteX57" fmla="*/ 97590 w 1854206"/>
              <a:gd name="connsiteY57" fmla="*/ 164901 h 2397053"/>
              <a:gd name="connsiteX58" fmla="*/ 195180 w 1854206"/>
              <a:gd name="connsiteY58" fmla="*/ 131921 h 2397053"/>
              <a:gd name="connsiteX59" fmla="*/ 553009 w 1854206"/>
              <a:gd name="connsiteY59" fmla="*/ 0 h 23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54206" h="2397053">
                <a:moveTo>
                  <a:pt x="553009" y="0"/>
                </a:moveTo>
                <a:lnTo>
                  <a:pt x="618069" y="263841"/>
                </a:lnTo>
                <a:lnTo>
                  <a:pt x="715659" y="428742"/>
                </a:lnTo>
                <a:lnTo>
                  <a:pt x="813248" y="593643"/>
                </a:lnTo>
                <a:lnTo>
                  <a:pt x="878308" y="659603"/>
                </a:lnTo>
                <a:lnTo>
                  <a:pt x="975898" y="758544"/>
                </a:lnTo>
                <a:lnTo>
                  <a:pt x="1040958" y="824504"/>
                </a:lnTo>
                <a:lnTo>
                  <a:pt x="1073488" y="923445"/>
                </a:lnTo>
                <a:lnTo>
                  <a:pt x="1203608" y="989405"/>
                </a:lnTo>
                <a:lnTo>
                  <a:pt x="1301197" y="1022385"/>
                </a:lnTo>
                <a:lnTo>
                  <a:pt x="1398787" y="1022385"/>
                </a:lnTo>
                <a:lnTo>
                  <a:pt x="1593966" y="956425"/>
                </a:lnTo>
                <a:lnTo>
                  <a:pt x="1659026" y="989405"/>
                </a:lnTo>
                <a:lnTo>
                  <a:pt x="1659026" y="1022385"/>
                </a:lnTo>
                <a:lnTo>
                  <a:pt x="1659026" y="1121326"/>
                </a:lnTo>
                <a:lnTo>
                  <a:pt x="1724086" y="1220266"/>
                </a:lnTo>
                <a:lnTo>
                  <a:pt x="1821676" y="1319207"/>
                </a:lnTo>
                <a:lnTo>
                  <a:pt x="1854206" y="1484108"/>
                </a:lnTo>
                <a:lnTo>
                  <a:pt x="1724086" y="1484108"/>
                </a:lnTo>
                <a:lnTo>
                  <a:pt x="1659026" y="1517088"/>
                </a:lnTo>
                <a:lnTo>
                  <a:pt x="1593966" y="1550068"/>
                </a:lnTo>
                <a:lnTo>
                  <a:pt x="1528907" y="1813909"/>
                </a:lnTo>
                <a:lnTo>
                  <a:pt x="1398787" y="2242651"/>
                </a:lnTo>
                <a:lnTo>
                  <a:pt x="1398787" y="2374572"/>
                </a:lnTo>
                <a:lnTo>
                  <a:pt x="1132690" y="2397053"/>
                </a:lnTo>
                <a:lnTo>
                  <a:pt x="1223748" y="2133739"/>
                </a:lnTo>
                <a:lnTo>
                  <a:pt x="1053816" y="2087051"/>
                </a:lnTo>
                <a:lnTo>
                  <a:pt x="1066917" y="2029410"/>
                </a:lnTo>
                <a:lnTo>
                  <a:pt x="990936" y="2008450"/>
                </a:lnTo>
                <a:lnTo>
                  <a:pt x="969975" y="1945568"/>
                </a:lnTo>
                <a:lnTo>
                  <a:pt x="946395" y="1953429"/>
                </a:lnTo>
                <a:lnTo>
                  <a:pt x="930931" y="1882099"/>
                </a:lnTo>
                <a:lnTo>
                  <a:pt x="812772" y="1853866"/>
                </a:lnTo>
                <a:lnTo>
                  <a:pt x="829147" y="1824458"/>
                </a:lnTo>
                <a:lnTo>
                  <a:pt x="797051" y="1793605"/>
                </a:lnTo>
                <a:lnTo>
                  <a:pt x="692248" y="1835527"/>
                </a:lnTo>
                <a:lnTo>
                  <a:pt x="744650" y="1887928"/>
                </a:lnTo>
                <a:lnTo>
                  <a:pt x="715830" y="1953429"/>
                </a:lnTo>
                <a:lnTo>
                  <a:pt x="694869" y="1942949"/>
                </a:lnTo>
                <a:lnTo>
                  <a:pt x="647708" y="1977010"/>
                </a:lnTo>
                <a:lnTo>
                  <a:pt x="663428" y="2021551"/>
                </a:lnTo>
                <a:lnTo>
                  <a:pt x="637229" y="2055612"/>
                </a:lnTo>
                <a:lnTo>
                  <a:pt x="595307" y="2042511"/>
                </a:lnTo>
                <a:lnTo>
                  <a:pt x="553386" y="2060852"/>
                </a:lnTo>
                <a:lnTo>
                  <a:pt x="542971" y="2104342"/>
                </a:lnTo>
                <a:lnTo>
                  <a:pt x="487949" y="2087072"/>
                </a:lnTo>
                <a:lnTo>
                  <a:pt x="487949" y="2011790"/>
                </a:lnTo>
                <a:lnTo>
                  <a:pt x="455419" y="1879870"/>
                </a:lnTo>
                <a:lnTo>
                  <a:pt x="390359" y="1747949"/>
                </a:lnTo>
                <a:lnTo>
                  <a:pt x="325300" y="1649008"/>
                </a:lnTo>
                <a:lnTo>
                  <a:pt x="97590" y="1385167"/>
                </a:lnTo>
                <a:lnTo>
                  <a:pt x="162650" y="1286227"/>
                </a:lnTo>
                <a:lnTo>
                  <a:pt x="162650" y="1121326"/>
                </a:lnTo>
                <a:lnTo>
                  <a:pt x="130120" y="857484"/>
                </a:lnTo>
                <a:lnTo>
                  <a:pt x="97590" y="593643"/>
                </a:lnTo>
                <a:lnTo>
                  <a:pt x="0" y="329802"/>
                </a:lnTo>
                <a:lnTo>
                  <a:pt x="0" y="230861"/>
                </a:lnTo>
                <a:lnTo>
                  <a:pt x="97590" y="164901"/>
                </a:lnTo>
                <a:lnTo>
                  <a:pt x="195180" y="131921"/>
                </a:lnTo>
                <a:lnTo>
                  <a:pt x="553009" y="0"/>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0" name="Freeform 1214"/>
          <p:cNvSpPr>
            <a:spLocks/>
          </p:cNvSpPr>
          <p:nvPr/>
        </p:nvSpPr>
        <p:spPr bwMode="gray">
          <a:xfrm>
            <a:off x="2082250" y="3597463"/>
            <a:ext cx="40341" cy="42626"/>
          </a:xfrm>
          <a:custGeom>
            <a:avLst/>
            <a:gdLst>
              <a:gd name="connsiteX0" fmla="*/ 271546 w 805010"/>
              <a:gd name="connsiteY0" fmla="*/ 0 h 841236"/>
              <a:gd name="connsiteX1" fmla="*/ 457172 w 805010"/>
              <a:gd name="connsiteY1" fmla="*/ 0 h 841236"/>
              <a:gd name="connsiteX2" fmla="*/ 676999 w 805010"/>
              <a:gd name="connsiteY2" fmla="*/ 259974 h 841236"/>
              <a:gd name="connsiteX3" fmla="*/ 805010 w 805010"/>
              <a:gd name="connsiteY3" fmla="*/ 406224 h 841236"/>
              <a:gd name="connsiteX4" fmla="*/ 677271 w 805010"/>
              <a:gd name="connsiteY4" fmla="*/ 632857 h 841236"/>
              <a:gd name="connsiteX5" fmla="*/ 553009 w 805010"/>
              <a:gd name="connsiteY5" fmla="*/ 643355 h 841236"/>
              <a:gd name="connsiteX6" fmla="*/ 162650 w 805010"/>
              <a:gd name="connsiteY6" fmla="*/ 841236 h 841236"/>
              <a:gd name="connsiteX7" fmla="*/ 65060 w 805010"/>
              <a:gd name="connsiteY7" fmla="*/ 676335 h 841236"/>
              <a:gd name="connsiteX8" fmla="*/ 0 w 805010"/>
              <a:gd name="connsiteY8" fmla="*/ 511434 h 841236"/>
              <a:gd name="connsiteX9" fmla="*/ 32530 w 805010"/>
              <a:gd name="connsiteY9" fmla="*/ 379514 h 841236"/>
              <a:gd name="connsiteX10" fmla="*/ 32530 w 805010"/>
              <a:gd name="connsiteY10" fmla="*/ 272024 h 841236"/>
              <a:gd name="connsiteX11" fmla="*/ 271546 w 805010"/>
              <a:gd name="connsiteY11" fmla="*/ 0 h 841236"/>
              <a:gd name="connsiteX0" fmla="*/ 271546 w 805010"/>
              <a:gd name="connsiteY0" fmla="*/ 0 h 841236"/>
              <a:gd name="connsiteX1" fmla="*/ 457172 w 805010"/>
              <a:gd name="connsiteY1" fmla="*/ 0 h 841236"/>
              <a:gd name="connsiteX2" fmla="*/ 598397 w 805010"/>
              <a:gd name="connsiteY2" fmla="*/ 322855 h 841236"/>
              <a:gd name="connsiteX3" fmla="*/ 805010 w 805010"/>
              <a:gd name="connsiteY3" fmla="*/ 406224 h 841236"/>
              <a:gd name="connsiteX4" fmla="*/ 677271 w 805010"/>
              <a:gd name="connsiteY4" fmla="*/ 632857 h 841236"/>
              <a:gd name="connsiteX5" fmla="*/ 553009 w 805010"/>
              <a:gd name="connsiteY5" fmla="*/ 643355 h 841236"/>
              <a:gd name="connsiteX6" fmla="*/ 162650 w 805010"/>
              <a:gd name="connsiteY6" fmla="*/ 841236 h 841236"/>
              <a:gd name="connsiteX7" fmla="*/ 65060 w 805010"/>
              <a:gd name="connsiteY7" fmla="*/ 676335 h 841236"/>
              <a:gd name="connsiteX8" fmla="*/ 0 w 805010"/>
              <a:gd name="connsiteY8" fmla="*/ 511434 h 841236"/>
              <a:gd name="connsiteX9" fmla="*/ 32530 w 805010"/>
              <a:gd name="connsiteY9" fmla="*/ 379514 h 841236"/>
              <a:gd name="connsiteX10" fmla="*/ 32530 w 805010"/>
              <a:gd name="connsiteY10" fmla="*/ 272024 h 841236"/>
              <a:gd name="connsiteX11" fmla="*/ 271546 w 805010"/>
              <a:gd name="connsiteY11" fmla="*/ 0 h 841236"/>
              <a:gd name="connsiteX0" fmla="*/ 271546 w 768329"/>
              <a:gd name="connsiteY0" fmla="*/ 0 h 841236"/>
              <a:gd name="connsiteX1" fmla="*/ 457172 w 768329"/>
              <a:gd name="connsiteY1" fmla="*/ 0 h 841236"/>
              <a:gd name="connsiteX2" fmla="*/ 598397 w 768329"/>
              <a:gd name="connsiteY2" fmla="*/ 322855 h 841236"/>
              <a:gd name="connsiteX3" fmla="*/ 768329 w 768329"/>
              <a:gd name="connsiteY3" fmla="*/ 369543 h 841236"/>
              <a:gd name="connsiteX4" fmla="*/ 677271 w 768329"/>
              <a:gd name="connsiteY4" fmla="*/ 632857 h 841236"/>
              <a:gd name="connsiteX5" fmla="*/ 553009 w 768329"/>
              <a:gd name="connsiteY5" fmla="*/ 643355 h 841236"/>
              <a:gd name="connsiteX6" fmla="*/ 162650 w 768329"/>
              <a:gd name="connsiteY6" fmla="*/ 841236 h 841236"/>
              <a:gd name="connsiteX7" fmla="*/ 65060 w 768329"/>
              <a:gd name="connsiteY7" fmla="*/ 676335 h 841236"/>
              <a:gd name="connsiteX8" fmla="*/ 0 w 768329"/>
              <a:gd name="connsiteY8" fmla="*/ 511434 h 841236"/>
              <a:gd name="connsiteX9" fmla="*/ 32530 w 768329"/>
              <a:gd name="connsiteY9" fmla="*/ 379514 h 841236"/>
              <a:gd name="connsiteX10" fmla="*/ 32530 w 768329"/>
              <a:gd name="connsiteY10" fmla="*/ 272024 h 841236"/>
              <a:gd name="connsiteX11" fmla="*/ 271546 w 768329"/>
              <a:gd name="connsiteY11" fmla="*/ 0 h 841236"/>
              <a:gd name="connsiteX0" fmla="*/ 271546 w 768329"/>
              <a:gd name="connsiteY0" fmla="*/ 0 h 841236"/>
              <a:gd name="connsiteX1" fmla="*/ 457172 w 768329"/>
              <a:gd name="connsiteY1" fmla="*/ 0 h 841236"/>
              <a:gd name="connsiteX2" fmla="*/ 569577 w 768329"/>
              <a:gd name="connsiteY2" fmla="*/ 254734 h 841236"/>
              <a:gd name="connsiteX3" fmla="*/ 598397 w 768329"/>
              <a:gd name="connsiteY3" fmla="*/ 322855 h 841236"/>
              <a:gd name="connsiteX4" fmla="*/ 768329 w 768329"/>
              <a:gd name="connsiteY4" fmla="*/ 369543 h 841236"/>
              <a:gd name="connsiteX5" fmla="*/ 677271 w 768329"/>
              <a:gd name="connsiteY5" fmla="*/ 632857 h 841236"/>
              <a:gd name="connsiteX6" fmla="*/ 553009 w 768329"/>
              <a:gd name="connsiteY6" fmla="*/ 643355 h 841236"/>
              <a:gd name="connsiteX7" fmla="*/ 162650 w 768329"/>
              <a:gd name="connsiteY7" fmla="*/ 841236 h 841236"/>
              <a:gd name="connsiteX8" fmla="*/ 65060 w 768329"/>
              <a:gd name="connsiteY8" fmla="*/ 676335 h 841236"/>
              <a:gd name="connsiteX9" fmla="*/ 0 w 768329"/>
              <a:gd name="connsiteY9" fmla="*/ 511434 h 841236"/>
              <a:gd name="connsiteX10" fmla="*/ 32530 w 768329"/>
              <a:gd name="connsiteY10" fmla="*/ 379514 h 841236"/>
              <a:gd name="connsiteX11" fmla="*/ 32530 w 768329"/>
              <a:gd name="connsiteY11" fmla="*/ 272024 h 841236"/>
              <a:gd name="connsiteX12" fmla="*/ 271546 w 768329"/>
              <a:gd name="connsiteY12" fmla="*/ 0 h 841236"/>
              <a:gd name="connsiteX0" fmla="*/ 271546 w 768329"/>
              <a:gd name="connsiteY0" fmla="*/ 0 h 841236"/>
              <a:gd name="connsiteX1" fmla="*/ 457172 w 768329"/>
              <a:gd name="connsiteY1" fmla="*/ 0 h 841236"/>
              <a:gd name="connsiteX2" fmla="*/ 608878 w 768329"/>
              <a:gd name="connsiteY2" fmla="*/ 259974 h 841236"/>
              <a:gd name="connsiteX3" fmla="*/ 598397 w 768329"/>
              <a:gd name="connsiteY3" fmla="*/ 322855 h 841236"/>
              <a:gd name="connsiteX4" fmla="*/ 768329 w 768329"/>
              <a:gd name="connsiteY4" fmla="*/ 369543 h 841236"/>
              <a:gd name="connsiteX5" fmla="*/ 677271 w 768329"/>
              <a:gd name="connsiteY5" fmla="*/ 632857 h 841236"/>
              <a:gd name="connsiteX6" fmla="*/ 553009 w 768329"/>
              <a:gd name="connsiteY6" fmla="*/ 643355 h 841236"/>
              <a:gd name="connsiteX7" fmla="*/ 162650 w 768329"/>
              <a:gd name="connsiteY7" fmla="*/ 841236 h 841236"/>
              <a:gd name="connsiteX8" fmla="*/ 65060 w 768329"/>
              <a:gd name="connsiteY8" fmla="*/ 676335 h 841236"/>
              <a:gd name="connsiteX9" fmla="*/ 0 w 768329"/>
              <a:gd name="connsiteY9" fmla="*/ 511434 h 841236"/>
              <a:gd name="connsiteX10" fmla="*/ 32530 w 768329"/>
              <a:gd name="connsiteY10" fmla="*/ 379514 h 841236"/>
              <a:gd name="connsiteX11" fmla="*/ 32530 w 768329"/>
              <a:gd name="connsiteY11" fmla="*/ 272024 h 841236"/>
              <a:gd name="connsiteX12" fmla="*/ 271546 w 768329"/>
              <a:gd name="connsiteY12" fmla="*/ 0 h 841236"/>
              <a:gd name="connsiteX0" fmla="*/ 271546 w 768329"/>
              <a:gd name="connsiteY0" fmla="*/ 0 h 841236"/>
              <a:gd name="connsiteX1" fmla="*/ 457172 w 768329"/>
              <a:gd name="connsiteY1" fmla="*/ 0 h 841236"/>
              <a:gd name="connsiteX2" fmla="*/ 611498 w 768329"/>
              <a:gd name="connsiteY2" fmla="*/ 265214 h 841236"/>
              <a:gd name="connsiteX3" fmla="*/ 598397 w 768329"/>
              <a:gd name="connsiteY3" fmla="*/ 322855 h 841236"/>
              <a:gd name="connsiteX4" fmla="*/ 768329 w 768329"/>
              <a:gd name="connsiteY4" fmla="*/ 369543 h 841236"/>
              <a:gd name="connsiteX5" fmla="*/ 677271 w 768329"/>
              <a:gd name="connsiteY5" fmla="*/ 632857 h 841236"/>
              <a:gd name="connsiteX6" fmla="*/ 553009 w 768329"/>
              <a:gd name="connsiteY6" fmla="*/ 643355 h 841236"/>
              <a:gd name="connsiteX7" fmla="*/ 162650 w 768329"/>
              <a:gd name="connsiteY7" fmla="*/ 841236 h 841236"/>
              <a:gd name="connsiteX8" fmla="*/ 65060 w 768329"/>
              <a:gd name="connsiteY8" fmla="*/ 676335 h 841236"/>
              <a:gd name="connsiteX9" fmla="*/ 0 w 768329"/>
              <a:gd name="connsiteY9" fmla="*/ 511434 h 841236"/>
              <a:gd name="connsiteX10" fmla="*/ 32530 w 768329"/>
              <a:gd name="connsiteY10" fmla="*/ 379514 h 841236"/>
              <a:gd name="connsiteX11" fmla="*/ 32530 w 768329"/>
              <a:gd name="connsiteY11" fmla="*/ 272024 h 841236"/>
              <a:gd name="connsiteX12" fmla="*/ 271546 w 768329"/>
              <a:gd name="connsiteY12" fmla="*/ 0 h 841236"/>
              <a:gd name="connsiteX0" fmla="*/ 271546 w 768329"/>
              <a:gd name="connsiteY0" fmla="*/ 0 h 841236"/>
              <a:gd name="connsiteX1" fmla="*/ 457172 w 768329"/>
              <a:gd name="connsiteY1" fmla="*/ 0 h 841236"/>
              <a:gd name="connsiteX2" fmla="*/ 548617 w 768329"/>
              <a:gd name="connsiteY2" fmla="*/ 160412 h 841236"/>
              <a:gd name="connsiteX3" fmla="*/ 611498 w 768329"/>
              <a:gd name="connsiteY3" fmla="*/ 265214 h 841236"/>
              <a:gd name="connsiteX4" fmla="*/ 598397 w 768329"/>
              <a:gd name="connsiteY4" fmla="*/ 322855 h 841236"/>
              <a:gd name="connsiteX5" fmla="*/ 768329 w 768329"/>
              <a:gd name="connsiteY5" fmla="*/ 369543 h 841236"/>
              <a:gd name="connsiteX6" fmla="*/ 677271 w 768329"/>
              <a:gd name="connsiteY6" fmla="*/ 632857 h 841236"/>
              <a:gd name="connsiteX7" fmla="*/ 553009 w 768329"/>
              <a:gd name="connsiteY7" fmla="*/ 643355 h 841236"/>
              <a:gd name="connsiteX8" fmla="*/ 162650 w 768329"/>
              <a:gd name="connsiteY8" fmla="*/ 841236 h 841236"/>
              <a:gd name="connsiteX9" fmla="*/ 65060 w 768329"/>
              <a:gd name="connsiteY9" fmla="*/ 676335 h 841236"/>
              <a:gd name="connsiteX10" fmla="*/ 0 w 768329"/>
              <a:gd name="connsiteY10" fmla="*/ 511434 h 841236"/>
              <a:gd name="connsiteX11" fmla="*/ 32530 w 768329"/>
              <a:gd name="connsiteY11" fmla="*/ 379514 h 841236"/>
              <a:gd name="connsiteX12" fmla="*/ 32530 w 768329"/>
              <a:gd name="connsiteY12" fmla="*/ 272024 h 841236"/>
              <a:gd name="connsiteX13" fmla="*/ 271546 w 768329"/>
              <a:gd name="connsiteY13" fmla="*/ 0 h 841236"/>
              <a:gd name="connsiteX0" fmla="*/ 271546 w 768329"/>
              <a:gd name="connsiteY0" fmla="*/ 0 h 841236"/>
              <a:gd name="connsiteX1" fmla="*/ 457172 w 768329"/>
              <a:gd name="connsiteY1" fmla="*/ 0 h 841236"/>
              <a:gd name="connsiteX2" fmla="*/ 535517 w 768329"/>
              <a:gd name="connsiteY2" fmla="*/ 244254 h 841236"/>
              <a:gd name="connsiteX3" fmla="*/ 611498 w 768329"/>
              <a:gd name="connsiteY3" fmla="*/ 265214 h 841236"/>
              <a:gd name="connsiteX4" fmla="*/ 598397 w 768329"/>
              <a:gd name="connsiteY4" fmla="*/ 322855 h 841236"/>
              <a:gd name="connsiteX5" fmla="*/ 768329 w 768329"/>
              <a:gd name="connsiteY5" fmla="*/ 369543 h 841236"/>
              <a:gd name="connsiteX6" fmla="*/ 677271 w 768329"/>
              <a:gd name="connsiteY6" fmla="*/ 632857 h 841236"/>
              <a:gd name="connsiteX7" fmla="*/ 553009 w 768329"/>
              <a:gd name="connsiteY7" fmla="*/ 643355 h 841236"/>
              <a:gd name="connsiteX8" fmla="*/ 162650 w 768329"/>
              <a:gd name="connsiteY8" fmla="*/ 841236 h 841236"/>
              <a:gd name="connsiteX9" fmla="*/ 65060 w 768329"/>
              <a:gd name="connsiteY9" fmla="*/ 676335 h 841236"/>
              <a:gd name="connsiteX10" fmla="*/ 0 w 768329"/>
              <a:gd name="connsiteY10" fmla="*/ 511434 h 841236"/>
              <a:gd name="connsiteX11" fmla="*/ 32530 w 768329"/>
              <a:gd name="connsiteY11" fmla="*/ 379514 h 841236"/>
              <a:gd name="connsiteX12" fmla="*/ 32530 w 768329"/>
              <a:gd name="connsiteY12" fmla="*/ 272024 h 841236"/>
              <a:gd name="connsiteX13" fmla="*/ 271546 w 768329"/>
              <a:gd name="connsiteY13" fmla="*/ 0 h 841236"/>
              <a:gd name="connsiteX0" fmla="*/ 271546 w 768329"/>
              <a:gd name="connsiteY0" fmla="*/ 0 h 841236"/>
              <a:gd name="connsiteX1" fmla="*/ 457172 w 768329"/>
              <a:gd name="connsiteY1" fmla="*/ 0 h 841236"/>
              <a:gd name="connsiteX2" fmla="*/ 514556 w 768329"/>
              <a:gd name="connsiteY2" fmla="*/ 181372 h 841236"/>
              <a:gd name="connsiteX3" fmla="*/ 535517 w 768329"/>
              <a:gd name="connsiteY3" fmla="*/ 244254 h 841236"/>
              <a:gd name="connsiteX4" fmla="*/ 611498 w 768329"/>
              <a:gd name="connsiteY4" fmla="*/ 265214 h 841236"/>
              <a:gd name="connsiteX5" fmla="*/ 598397 w 768329"/>
              <a:gd name="connsiteY5" fmla="*/ 322855 h 841236"/>
              <a:gd name="connsiteX6" fmla="*/ 768329 w 768329"/>
              <a:gd name="connsiteY6" fmla="*/ 369543 h 841236"/>
              <a:gd name="connsiteX7" fmla="*/ 677271 w 768329"/>
              <a:gd name="connsiteY7" fmla="*/ 632857 h 841236"/>
              <a:gd name="connsiteX8" fmla="*/ 553009 w 768329"/>
              <a:gd name="connsiteY8" fmla="*/ 643355 h 841236"/>
              <a:gd name="connsiteX9" fmla="*/ 162650 w 768329"/>
              <a:gd name="connsiteY9" fmla="*/ 841236 h 841236"/>
              <a:gd name="connsiteX10" fmla="*/ 65060 w 768329"/>
              <a:gd name="connsiteY10" fmla="*/ 676335 h 841236"/>
              <a:gd name="connsiteX11" fmla="*/ 0 w 768329"/>
              <a:gd name="connsiteY11" fmla="*/ 511434 h 841236"/>
              <a:gd name="connsiteX12" fmla="*/ 32530 w 768329"/>
              <a:gd name="connsiteY12" fmla="*/ 379514 h 841236"/>
              <a:gd name="connsiteX13" fmla="*/ 32530 w 768329"/>
              <a:gd name="connsiteY13" fmla="*/ 272024 h 841236"/>
              <a:gd name="connsiteX14" fmla="*/ 271546 w 768329"/>
              <a:gd name="connsiteY14" fmla="*/ 0 h 841236"/>
              <a:gd name="connsiteX0" fmla="*/ 271546 w 768329"/>
              <a:gd name="connsiteY0" fmla="*/ 0 h 841236"/>
              <a:gd name="connsiteX1" fmla="*/ 457172 w 768329"/>
              <a:gd name="connsiteY1" fmla="*/ 0 h 841236"/>
              <a:gd name="connsiteX2" fmla="*/ 504076 w 768329"/>
              <a:gd name="connsiteY2" fmla="*/ 139451 h 841236"/>
              <a:gd name="connsiteX3" fmla="*/ 514556 w 768329"/>
              <a:gd name="connsiteY3" fmla="*/ 181372 h 841236"/>
              <a:gd name="connsiteX4" fmla="*/ 535517 w 768329"/>
              <a:gd name="connsiteY4" fmla="*/ 244254 h 841236"/>
              <a:gd name="connsiteX5" fmla="*/ 611498 w 768329"/>
              <a:gd name="connsiteY5" fmla="*/ 265214 h 841236"/>
              <a:gd name="connsiteX6" fmla="*/ 598397 w 768329"/>
              <a:gd name="connsiteY6" fmla="*/ 322855 h 841236"/>
              <a:gd name="connsiteX7" fmla="*/ 768329 w 768329"/>
              <a:gd name="connsiteY7" fmla="*/ 369543 h 841236"/>
              <a:gd name="connsiteX8" fmla="*/ 677271 w 768329"/>
              <a:gd name="connsiteY8" fmla="*/ 632857 h 841236"/>
              <a:gd name="connsiteX9" fmla="*/ 553009 w 768329"/>
              <a:gd name="connsiteY9" fmla="*/ 643355 h 841236"/>
              <a:gd name="connsiteX10" fmla="*/ 162650 w 768329"/>
              <a:gd name="connsiteY10" fmla="*/ 841236 h 841236"/>
              <a:gd name="connsiteX11" fmla="*/ 65060 w 768329"/>
              <a:gd name="connsiteY11" fmla="*/ 676335 h 841236"/>
              <a:gd name="connsiteX12" fmla="*/ 0 w 768329"/>
              <a:gd name="connsiteY12" fmla="*/ 511434 h 841236"/>
              <a:gd name="connsiteX13" fmla="*/ 32530 w 768329"/>
              <a:gd name="connsiteY13" fmla="*/ 379514 h 841236"/>
              <a:gd name="connsiteX14" fmla="*/ 32530 w 768329"/>
              <a:gd name="connsiteY14" fmla="*/ 272024 h 841236"/>
              <a:gd name="connsiteX15" fmla="*/ 271546 w 768329"/>
              <a:gd name="connsiteY15" fmla="*/ 0 h 841236"/>
              <a:gd name="connsiteX0" fmla="*/ 271546 w 768329"/>
              <a:gd name="connsiteY0" fmla="*/ 0 h 841236"/>
              <a:gd name="connsiteX1" fmla="*/ 457172 w 768329"/>
              <a:gd name="connsiteY1" fmla="*/ 0 h 841236"/>
              <a:gd name="connsiteX2" fmla="*/ 490976 w 768329"/>
              <a:gd name="connsiteY2" fmla="*/ 189233 h 841236"/>
              <a:gd name="connsiteX3" fmla="*/ 514556 w 768329"/>
              <a:gd name="connsiteY3" fmla="*/ 181372 h 841236"/>
              <a:gd name="connsiteX4" fmla="*/ 535517 w 768329"/>
              <a:gd name="connsiteY4" fmla="*/ 244254 h 841236"/>
              <a:gd name="connsiteX5" fmla="*/ 611498 w 768329"/>
              <a:gd name="connsiteY5" fmla="*/ 265214 h 841236"/>
              <a:gd name="connsiteX6" fmla="*/ 598397 w 768329"/>
              <a:gd name="connsiteY6" fmla="*/ 322855 h 841236"/>
              <a:gd name="connsiteX7" fmla="*/ 768329 w 768329"/>
              <a:gd name="connsiteY7" fmla="*/ 369543 h 841236"/>
              <a:gd name="connsiteX8" fmla="*/ 677271 w 768329"/>
              <a:gd name="connsiteY8" fmla="*/ 632857 h 841236"/>
              <a:gd name="connsiteX9" fmla="*/ 553009 w 768329"/>
              <a:gd name="connsiteY9" fmla="*/ 643355 h 841236"/>
              <a:gd name="connsiteX10" fmla="*/ 162650 w 768329"/>
              <a:gd name="connsiteY10" fmla="*/ 841236 h 841236"/>
              <a:gd name="connsiteX11" fmla="*/ 65060 w 768329"/>
              <a:gd name="connsiteY11" fmla="*/ 676335 h 841236"/>
              <a:gd name="connsiteX12" fmla="*/ 0 w 768329"/>
              <a:gd name="connsiteY12" fmla="*/ 511434 h 841236"/>
              <a:gd name="connsiteX13" fmla="*/ 32530 w 768329"/>
              <a:gd name="connsiteY13" fmla="*/ 379514 h 841236"/>
              <a:gd name="connsiteX14" fmla="*/ 32530 w 768329"/>
              <a:gd name="connsiteY14" fmla="*/ 272024 h 841236"/>
              <a:gd name="connsiteX15" fmla="*/ 271546 w 768329"/>
              <a:gd name="connsiteY15" fmla="*/ 0 h 841236"/>
              <a:gd name="connsiteX0" fmla="*/ 271546 w 768329"/>
              <a:gd name="connsiteY0" fmla="*/ 0 h 841236"/>
              <a:gd name="connsiteX1" fmla="*/ 475512 w 768329"/>
              <a:gd name="connsiteY1" fmla="*/ 117903 h 841236"/>
              <a:gd name="connsiteX2" fmla="*/ 490976 w 768329"/>
              <a:gd name="connsiteY2" fmla="*/ 189233 h 841236"/>
              <a:gd name="connsiteX3" fmla="*/ 514556 w 768329"/>
              <a:gd name="connsiteY3" fmla="*/ 181372 h 841236"/>
              <a:gd name="connsiteX4" fmla="*/ 535517 w 768329"/>
              <a:gd name="connsiteY4" fmla="*/ 244254 h 841236"/>
              <a:gd name="connsiteX5" fmla="*/ 611498 w 768329"/>
              <a:gd name="connsiteY5" fmla="*/ 265214 h 841236"/>
              <a:gd name="connsiteX6" fmla="*/ 598397 w 768329"/>
              <a:gd name="connsiteY6" fmla="*/ 322855 h 841236"/>
              <a:gd name="connsiteX7" fmla="*/ 768329 w 768329"/>
              <a:gd name="connsiteY7" fmla="*/ 369543 h 841236"/>
              <a:gd name="connsiteX8" fmla="*/ 677271 w 768329"/>
              <a:gd name="connsiteY8" fmla="*/ 632857 h 841236"/>
              <a:gd name="connsiteX9" fmla="*/ 553009 w 768329"/>
              <a:gd name="connsiteY9" fmla="*/ 643355 h 841236"/>
              <a:gd name="connsiteX10" fmla="*/ 162650 w 768329"/>
              <a:gd name="connsiteY10" fmla="*/ 841236 h 841236"/>
              <a:gd name="connsiteX11" fmla="*/ 65060 w 768329"/>
              <a:gd name="connsiteY11" fmla="*/ 676335 h 841236"/>
              <a:gd name="connsiteX12" fmla="*/ 0 w 768329"/>
              <a:gd name="connsiteY12" fmla="*/ 511434 h 841236"/>
              <a:gd name="connsiteX13" fmla="*/ 32530 w 768329"/>
              <a:gd name="connsiteY13" fmla="*/ 379514 h 841236"/>
              <a:gd name="connsiteX14" fmla="*/ 32530 w 768329"/>
              <a:gd name="connsiteY14" fmla="*/ 272024 h 841236"/>
              <a:gd name="connsiteX15" fmla="*/ 271546 w 768329"/>
              <a:gd name="connsiteY15" fmla="*/ 0 h 841236"/>
              <a:gd name="connsiteX0" fmla="*/ 271546 w 768329"/>
              <a:gd name="connsiteY0" fmla="*/ 0 h 841236"/>
              <a:gd name="connsiteX1" fmla="*/ 375693 w 768329"/>
              <a:gd name="connsiteY1" fmla="*/ 60850 h 841236"/>
              <a:gd name="connsiteX2" fmla="*/ 475512 w 768329"/>
              <a:gd name="connsiteY2" fmla="*/ 117903 h 841236"/>
              <a:gd name="connsiteX3" fmla="*/ 490976 w 768329"/>
              <a:gd name="connsiteY3" fmla="*/ 189233 h 841236"/>
              <a:gd name="connsiteX4" fmla="*/ 514556 w 768329"/>
              <a:gd name="connsiteY4" fmla="*/ 181372 h 841236"/>
              <a:gd name="connsiteX5" fmla="*/ 535517 w 768329"/>
              <a:gd name="connsiteY5" fmla="*/ 244254 h 841236"/>
              <a:gd name="connsiteX6" fmla="*/ 611498 w 768329"/>
              <a:gd name="connsiteY6" fmla="*/ 265214 h 841236"/>
              <a:gd name="connsiteX7" fmla="*/ 598397 w 768329"/>
              <a:gd name="connsiteY7" fmla="*/ 322855 h 841236"/>
              <a:gd name="connsiteX8" fmla="*/ 768329 w 768329"/>
              <a:gd name="connsiteY8" fmla="*/ 369543 h 841236"/>
              <a:gd name="connsiteX9" fmla="*/ 677271 w 768329"/>
              <a:gd name="connsiteY9" fmla="*/ 632857 h 841236"/>
              <a:gd name="connsiteX10" fmla="*/ 553009 w 768329"/>
              <a:gd name="connsiteY10" fmla="*/ 643355 h 841236"/>
              <a:gd name="connsiteX11" fmla="*/ 162650 w 768329"/>
              <a:gd name="connsiteY11" fmla="*/ 841236 h 841236"/>
              <a:gd name="connsiteX12" fmla="*/ 65060 w 768329"/>
              <a:gd name="connsiteY12" fmla="*/ 676335 h 841236"/>
              <a:gd name="connsiteX13" fmla="*/ 0 w 768329"/>
              <a:gd name="connsiteY13" fmla="*/ 511434 h 841236"/>
              <a:gd name="connsiteX14" fmla="*/ 32530 w 768329"/>
              <a:gd name="connsiteY14" fmla="*/ 379514 h 841236"/>
              <a:gd name="connsiteX15" fmla="*/ 32530 w 768329"/>
              <a:gd name="connsiteY15" fmla="*/ 272024 h 841236"/>
              <a:gd name="connsiteX16" fmla="*/ 271546 w 768329"/>
              <a:gd name="connsiteY16" fmla="*/ 0 h 841236"/>
              <a:gd name="connsiteX0" fmla="*/ 271546 w 768329"/>
              <a:gd name="connsiteY0" fmla="*/ 0 h 841236"/>
              <a:gd name="connsiteX1" fmla="*/ 357353 w 768329"/>
              <a:gd name="connsiteY1" fmla="*/ 89670 h 841236"/>
              <a:gd name="connsiteX2" fmla="*/ 475512 w 768329"/>
              <a:gd name="connsiteY2" fmla="*/ 117903 h 841236"/>
              <a:gd name="connsiteX3" fmla="*/ 490976 w 768329"/>
              <a:gd name="connsiteY3" fmla="*/ 189233 h 841236"/>
              <a:gd name="connsiteX4" fmla="*/ 514556 w 768329"/>
              <a:gd name="connsiteY4" fmla="*/ 181372 h 841236"/>
              <a:gd name="connsiteX5" fmla="*/ 535517 w 768329"/>
              <a:gd name="connsiteY5" fmla="*/ 244254 h 841236"/>
              <a:gd name="connsiteX6" fmla="*/ 611498 w 768329"/>
              <a:gd name="connsiteY6" fmla="*/ 265214 h 841236"/>
              <a:gd name="connsiteX7" fmla="*/ 598397 w 768329"/>
              <a:gd name="connsiteY7" fmla="*/ 322855 h 841236"/>
              <a:gd name="connsiteX8" fmla="*/ 768329 w 768329"/>
              <a:gd name="connsiteY8" fmla="*/ 369543 h 841236"/>
              <a:gd name="connsiteX9" fmla="*/ 677271 w 768329"/>
              <a:gd name="connsiteY9" fmla="*/ 632857 h 841236"/>
              <a:gd name="connsiteX10" fmla="*/ 553009 w 768329"/>
              <a:gd name="connsiteY10" fmla="*/ 643355 h 841236"/>
              <a:gd name="connsiteX11" fmla="*/ 162650 w 768329"/>
              <a:gd name="connsiteY11" fmla="*/ 841236 h 841236"/>
              <a:gd name="connsiteX12" fmla="*/ 65060 w 768329"/>
              <a:gd name="connsiteY12" fmla="*/ 676335 h 841236"/>
              <a:gd name="connsiteX13" fmla="*/ 0 w 768329"/>
              <a:gd name="connsiteY13" fmla="*/ 511434 h 841236"/>
              <a:gd name="connsiteX14" fmla="*/ 32530 w 768329"/>
              <a:gd name="connsiteY14" fmla="*/ 379514 h 841236"/>
              <a:gd name="connsiteX15" fmla="*/ 32530 w 768329"/>
              <a:gd name="connsiteY15" fmla="*/ 272024 h 841236"/>
              <a:gd name="connsiteX16" fmla="*/ 271546 w 768329"/>
              <a:gd name="connsiteY16" fmla="*/ 0 h 841236"/>
              <a:gd name="connsiteX0" fmla="*/ 373728 w 768329"/>
              <a:gd name="connsiteY0" fmla="*/ 0 h 780974"/>
              <a:gd name="connsiteX1" fmla="*/ 357353 w 768329"/>
              <a:gd name="connsiteY1" fmla="*/ 29408 h 780974"/>
              <a:gd name="connsiteX2" fmla="*/ 475512 w 768329"/>
              <a:gd name="connsiteY2" fmla="*/ 57641 h 780974"/>
              <a:gd name="connsiteX3" fmla="*/ 490976 w 768329"/>
              <a:gd name="connsiteY3" fmla="*/ 128971 h 780974"/>
              <a:gd name="connsiteX4" fmla="*/ 514556 w 768329"/>
              <a:gd name="connsiteY4" fmla="*/ 121110 h 780974"/>
              <a:gd name="connsiteX5" fmla="*/ 535517 w 768329"/>
              <a:gd name="connsiteY5" fmla="*/ 183992 h 780974"/>
              <a:gd name="connsiteX6" fmla="*/ 611498 w 768329"/>
              <a:gd name="connsiteY6" fmla="*/ 204952 h 780974"/>
              <a:gd name="connsiteX7" fmla="*/ 598397 w 768329"/>
              <a:gd name="connsiteY7" fmla="*/ 262593 h 780974"/>
              <a:gd name="connsiteX8" fmla="*/ 768329 w 768329"/>
              <a:gd name="connsiteY8" fmla="*/ 309281 h 780974"/>
              <a:gd name="connsiteX9" fmla="*/ 677271 w 768329"/>
              <a:gd name="connsiteY9" fmla="*/ 572595 h 780974"/>
              <a:gd name="connsiteX10" fmla="*/ 553009 w 768329"/>
              <a:gd name="connsiteY10" fmla="*/ 583093 h 780974"/>
              <a:gd name="connsiteX11" fmla="*/ 162650 w 768329"/>
              <a:gd name="connsiteY11" fmla="*/ 780974 h 780974"/>
              <a:gd name="connsiteX12" fmla="*/ 65060 w 768329"/>
              <a:gd name="connsiteY12" fmla="*/ 616073 h 780974"/>
              <a:gd name="connsiteX13" fmla="*/ 0 w 768329"/>
              <a:gd name="connsiteY13" fmla="*/ 451172 h 780974"/>
              <a:gd name="connsiteX14" fmla="*/ 32530 w 768329"/>
              <a:gd name="connsiteY14" fmla="*/ 319252 h 780974"/>
              <a:gd name="connsiteX15" fmla="*/ 32530 w 768329"/>
              <a:gd name="connsiteY15" fmla="*/ 211762 h 780974"/>
              <a:gd name="connsiteX16" fmla="*/ 373728 w 768329"/>
              <a:gd name="connsiteY16" fmla="*/ 0 h 780974"/>
              <a:gd name="connsiteX0" fmla="*/ 373728 w 768329"/>
              <a:gd name="connsiteY0" fmla="*/ 0 h 780974"/>
              <a:gd name="connsiteX1" fmla="*/ 357353 w 768329"/>
              <a:gd name="connsiteY1" fmla="*/ 29408 h 780974"/>
              <a:gd name="connsiteX2" fmla="*/ 475512 w 768329"/>
              <a:gd name="connsiteY2" fmla="*/ 57641 h 780974"/>
              <a:gd name="connsiteX3" fmla="*/ 490976 w 768329"/>
              <a:gd name="connsiteY3" fmla="*/ 128971 h 780974"/>
              <a:gd name="connsiteX4" fmla="*/ 514556 w 768329"/>
              <a:gd name="connsiteY4" fmla="*/ 121110 h 780974"/>
              <a:gd name="connsiteX5" fmla="*/ 535517 w 768329"/>
              <a:gd name="connsiteY5" fmla="*/ 183992 h 780974"/>
              <a:gd name="connsiteX6" fmla="*/ 611498 w 768329"/>
              <a:gd name="connsiteY6" fmla="*/ 204952 h 780974"/>
              <a:gd name="connsiteX7" fmla="*/ 598397 w 768329"/>
              <a:gd name="connsiteY7" fmla="*/ 262593 h 780974"/>
              <a:gd name="connsiteX8" fmla="*/ 768329 w 768329"/>
              <a:gd name="connsiteY8" fmla="*/ 309281 h 780974"/>
              <a:gd name="connsiteX9" fmla="*/ 677271 w 768329"/>
              <a:gd name="connsiteY9" fmla="*/ 572595 h 780974"/>
              <a:gd name="connsiteX10" fmla="*/ 553009 w 768329"/>
              <a:gd name="connsiteY10" fmla="*/ 583093 h 780974"/>
              <a:gd name="connsiteX11" fmla="*/ 162650 w 768329"/>
              <a:gd name="connsiteY11" fmla="*/ 780974 h 780974"/>
              <a:gd name="connsiteX12" fmla="*/ 65060 w 768329"/>
              <a:gd name="connsiteY12" fmla="*/ 616073 h 780974"/>
              <a:gd name="connsiteX13" fmla="*/ 0 w 768329"/>
              <a:gd name="connsiteY13" fmla="*/ 451172 h 780974"/>
              <a:gd name="connsiteX14" fmla="*/ 32530 w 768329"/>
              <a:gd name="connsiteY14" fmla="*/ 319252 h 780974"/>
              <a:gd name="connsiteX15" fmla="*/ 32530 w 768329"/>
              <a:gd name="connsiteY15" fmla="*/ 211762 h 780974"/>
              <a:gd name="connsiteX16" fmla="*/ 273511 w 768329"/>
              <a:gd name="connsiteY16" fmla="*/ 55609 h 780974"/>
              <a:gd name="connsiteX17" fmla="*/ 373728 w 768329"/>
              <a:gd name="connsiteY17" fmla="*/ 0 h 780974"/>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341632 w 768329"/>
              <a:gd name="connsiteY16" fmla="*/ 0 h 811827"/>
              <a:gd name="connsiteX17" fmla="*/ 373728 w 768329"/>
              <a:gd name="connsiteY17"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49930 w 768329"/>
              <a:gd name="connsiteY16" fmla="*/ 70742 h 811827"/>
              <a:gd name="connsiteX17" fmla="*/ 341632 w 768329"/>
              <a:gd name="connsiteY17" fmla="*/ 0 h 811827"/>
              <a:gd name="connsiteX18" fmla="*/ 373728 w 768329"/>
              <a:gd name="connsiteY18"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36829 w 768329"/>
              <a:gd name="connsiteY16" fmla="*/ 41922 h 811827"/>
              <a:gd name="connsiteX17" fmla="*/ 341632 w 768329"/>
              <a:gd name="connsiteY17" fmla="*/ 0 h 811827"/>
              <a:gd name="connsiteX18" fmla="*/ 373728 w 768329"/>
              <a:gd name="connsiteY18"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92289 w 768329"/>
              <a:gd name="connsiteY16" fmla="*/ 86463 h 811827"/>
              <a:gd name="connsiteX17" fmla="*/ 236829 w 768329"/>
              <a:gd name="connsiteY17" fmla="*/ 41922 h 811827"/>
              <a:gd name="connsiteX18" fmla="*/ 341632 w 768329"/>
              <a:gd name="connsiteY18" fmla="*/ 0 h 811827"/>
              <a:gd name="connsiteX19" fmla="*/ 373728 w 768329"/>
              <a:gd name="connsiteY19"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89231 w 768329"/>
              <a:gd name="connsiteY16" fmla="*/ 94323 h 811827"/>
              <a:gd name="connsiteX17" fmla="*/ 236829 w 768329"/>
              <a:gd name="connsiteY17" fmla="*/ 41922 h 811827"/>
              <a:gd name="connsiteX18" fmla="*/ 341632 w 768329"/>
              <a:gd name="connsiteY18" fmla="*/ 0 h 811827"/>
              <a:gd name="connsiteX19" fmla="*/ 373728 w 768329"/>
              <a:gd name="connsiteY19"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18490 w 768329"/>
              <a:gd name="connsiteY16" fmla="*/ 133624 h 811827"/>
              <a:gd name="connsiteX17" fmla="*/ 289231 w 768329"/>
              <a:gd name="connsiteY17" fmla="*/ 94323 h 811827"/>
              <a:gd name="connsiteX18" fmla="*/ 236829 w 768329"/>
              <a:gd name="connsiteY18" fmla="*/ 41922 h 811827"/>
              <a:gd name="connsiteX19" fmla="*/ 341632 w 768329"/>
              <a:gd name="connsiteY19" fmla="*/ 0 h 811827"/>
              <a:gd name="connsiteX20" fmla="*/ 373728 w 768329"/>
              <a:gd name="connsiteY20"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60411 w 768329"/>
              <a:gd name="connsiteY16" fmla="*/ 159824 h 811827"/>
              <a:gd name="connsiteX17" fmla="*/ 289231 w 768329"/>
              <a:gd name="connsiteY17" fmla="*/ 94323 h 811827"/>
              <a:gd name="connsiteX18" fmla="*/ 236829 w 768329"/>
              <a:gd name="connsiteY18" fmla="*/ 41922 h 811827"/>
              <a:gd name="connsiteX19" fmla="*/ 341632 w 768329"/>
              <a:gd name="connsiteY19" fmla="*/ 0 h 811827"/>
              <a:gd name="connsiteX20" fmla="*/ 373728 w 768329"/>
              <a:gd name="connsiteY20"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97529 w 768329"/>
              <a:gd name="connsiteY16" fmla="*/ 186025 h 811827"/>
              <a:gd name="connsiteX17" fmla="*/ 260411 w 768329"/>
              <a:gd name="connsiteY17" fmla="*/ 159824 h 811827"/>
              <a:gd name="connsiteX18" fmla="*/ 289231 w 768329"/>
              <a:gd name="connsiteY18" fmla="*/ 94323 h 811827"/>
              <a:gd name="connsiteX19" fmla="*/ 236829 w 768329"/>
              <a:gd name="connsiteY19" fmla="*/ 41922 h 811827"/>
              <a:gd name="connsiteX20" fmla="*/ 341632 w 768329"/>
              <a:gd name="connsiteY20" fmla="*/ 0 h 811827"/>
              <a:gd name="connsiteX21" fmla="*/ 373728 w 768329"/>
              <a:gd name="connsiteY21"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39450 w 768329"/>
              <a:gd name="connsiteY16" fmla="*/ 149344 h 811827"/>
              <a:gd name="connsiteX17" fmla="*/ 260411 w 768329"/>
              <a:gd name="connsiteY17" fmla="*/ 159824 h 811827"/>
              <a:gd name="connsiteX18" fmla="*/ 289231 w 768329"/>
              <a:gd name="connsiteY18" fmla="*/ 94323 h 811827"/>
              <a:gd name="connsiteX19" fmla="*/ 236829 w 768329"/>
              <a:gd name="connsiteY19" fmla="*/ 41922 h 811827"/>
              <a:gd name="connsiteX20" fmla="*/ 341632 w 768329"/>
              <a:gd name="connsiteY20" fmla="*/ 0 h 811827"/>
              <a:gd name="connsiteX21" fmla="*/ 373728 w 768329"/>
              <a:gd name="connsiteY21"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55608 w 768329"/>
              <a:gd name="connsiteY16" fmla="*/ 186025 h 811827"/>
              <a:gd name="connsiteX17" fmla="*/ 239450 w 768329"/>
              <a:gd name="connsiteY17" fmla="*/ 149344 h 811827"/>
              <a:gd name="connsiteX18" fmla="*/ 260411 w 768329"/>
              <a:gd name="connsiteY18" fmla="*/ 159824 h 811827"/>
              <a:gd name="connsiteX19" fmla="*/ 289231 w 768329"/>
              <a:gd name="connsiteY19" fmla="*/ 94323 h 811827"/>
              <a:gd name="connsiteX20" fmla="*/ 236829 w 768329"/>
              <a:gd name="connsiteY20" fmla="*/ 41922 h 811827"/>
              <a:gd name="connsiteX21" fmla="*/ 341632 w 768329"/>
              <a:gd name="connsiteY21" fmla="*/ 0 h 811827"/>
              <a:gd name="connsiteX22" fmla="*/ 373728 w 768329"/>
              <a:gd name="connsiteY22"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05389 w 768329"/>
              <a:gd name="connsiteY16" fmla="*/ 186025 h 811827"/>
              <a:gd name="connsiteX17" fmla="*/ 239450 w 768329"/>
              <a:gd name="connsiteY17" fmla="*/ 149344 h 811827"/>
              <a:gd name="connsiteX18" fmla="*/ 260411 w 768329"/>
              <a:gd name="connsiteY18" fmla="*/ 159824 h 811827"/>
              <a:gd name="connsiteX19" fmla="*/ 289231 w 768329"/>
              <a:gd name="connsiteY19" fmla="*/ 94323 h 811827"/>
              <a:gd name="connsiteX20" fmla="*/ 236829 w 768329"/>
              <a:gd name="connsiteY20" fmla="*/ 41922 h 811827"/>
              <a:gd name="connsiteX21" fmla="*/ 341632 w 768329"/>
              <a:gd name="connsiteY21" fmla="*/ 0 h 811827"/>
              <a:gd name="connsiteX22" fmla="*/ 373728 w 768329"/>
              <a:gd name="connsiteY22"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16307 w 768329"/>
              <a:gd name="connsiteY16" fmla="*/ 209605 h 811827"/>
              <a:gd name="connsiteX17" fmla="*/ 205389 w 768329"/>
              <a:gd name="connsiteY17" fmla="*/ 186025 h 811827"/>
              <a:gd name="connsiteX18" fmla="*/ 239450 w 768329"/>
              <a:gd name="connsiteY18" fmla="*/ 149344 h 811827"/>
              <a:gd name="connsiteX19" fmla="*/ 260411 w 768329"/>
              <a:gd name="connsiteY19" fmla="*/ 159824 h 811827"/>
              <a:gd name="connsiteX20" fmla="*/ 289231 w 768329"/>
              <a:gd name="connsiteY20" fmla="*/ 94323 h 811827"/>
              <a:gd name="connsiteX21" fmla="*/ 236829 w 768329"/>
              <a:gd name="connsiteY21" fmla="*/ 41922 h 811827"/>
              <a:gd name="connsiteX22" fmla="*/ 341632 w 768329"/>
              <a:gd name="connsiteY22" fmla="*/ 0 h 811827"/>
              <a:gd name="connsiteX23" fmla="*/ 373728 w 768329"/>
              <a:gd name="connsiteY23"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08009 w 768329"/>
              <a:gd name="connsiteY16" fmla="*/ 238426 h 811827"/>
              <a:gd name="connsiteX17" fmla="*/ 205389 w 768329"/>
              <a:gd name="connsiteY17" fmla="*/ 186025 h 811827"/>
              <a:gd name="connsiteX18" fmla="*/ 239450 w 768329"/>
              <a:gd name="connsiteY18" fmla="*/ 149344 h 811827"/>
              <a:gd name="connsiteX19" fmla="*/ 260411 w 768329"/>
              <a:gd name="connsiteY19" fmla="*/ 159824 h 811827"/>
              <a:gd name="connsiteX20" fmla="*/ 289231 w 768329"/>
              <a:gd name="connsiteY20" fmla="*/ 94323 h 811827"/>
              <a:gd name="connsiteX21" fmla="*/ 236829 w 768329"/>
              <a:gd name="connsiteY21" fmla="*/ 41922 h 811827"/>
              <a:gd name="connsiteX22" fmla="*/ 341632 w 768329"/>
              <a:gd name="connsiteY22" fmla="*/ 0 h 811827"/>
              <a:gd name="connsiteX23" fmla="*/ 373728 w 768329"/>
              <a:gd name="connsiteY23"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08009 w 768329"/>
              <a:gd name="connsiteY16" fmla="*/ 238426 h 811827"/>
              <a:gd name="connsiteX17" fmla="*/ 192289 w 768329"/>
              <a:gd name="connsiteY17" fmla="*/ 183405 h 811827"/>
              <a:gd name="connsiteX18" fmla="*/ 239450 w 768329"/>
              <a:gd name="connsiteY18" fmla="*/ 149344 h 811827"/>
              <a:gd name="connsiteX19" fmla="*/ 260411 w 768329"/>
              <a:gd name="connsiteY19" fmla="*/ 159824 h 811827"/>
              <a:gd name="connsiteX20" fmla="*/ 289231 w 768329"/>
              <a:gd name="connsiteY20" fmla="*/ 94323 h 811827"/>
              <a:gd name="connsiteX21" fmla="*/ 236829 w 768329"/>
              <a:gd name="connsiteY21" fmla="*/ 41922 h 811827"/>
              <a:gd name="connsiteX22" fmla="*/ 341632 w 768329"/>
              <a:gd name="connsiteY22" fmla="*/ 0 h 811827"/>
              <a:gd name="connsiteX23" fmla="*/ 373728 w 768329"/>
              <a:gd name="connsiteY23"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208009 w 768329"/>
              <a:gd name="connsiteY16" fmla="*/ 227946 h 811827"/>
              <a:gd name="connsiteX17" fmla="*/ 192289 w 768329"/>
              <a:gd name="connsiteY17" fmla="*/ 183405 h 811827"/>
              <a:gd name="connsiteX18" fmla="*/ 239450 w 768329"/>
              <a:gd name="connsiteY18" fmla="*/ 149344 h 811827"/>
              <a:gd name="connsiteX19" fmla="*/ 260411 w 768329"/>
              <a:gd name="connsiteY19" fmla="*/ 159824 h 811827"/>
              <a:gd name="connsiteX20" fmla="*/ 289231 w 768329"/>
              <a:gd name="connsiteY20" fmla="*/ 94323 h 811827"/>
              <a:gd name="connsiteX21" fmla="*/ 236829 w 768329"/>
              <a:gd name="connsiteY21" fmla="*/ 41922 h 811827"/>
              <a:gd name="connsiteX22" fmla="*/ 341632 w 768329"/>
              <a:gd name="connsiteY22" fmla="*/ 0 h 811827"/>
              <a:gd name="connsiteX23" fmla="*/ 373728 w 768329"/>
              <a:gd name="connsiteY23"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24168 w 768329"/>
              <a:gd name="connsiteY16" fmla="*/ 238426 h 811827"/>
              <a:gd name="connsiteX17" fmla="*/ 208009 w 768329"/>
              <a:gd name="connsiteY17" fmla="*/ 227946 h 811827"/>
              <a:gd name="connsiteX18" fmla="*/ 192289 w 768329"/>
              <a:gd name="connsiteY18" fmla="*/ 183405 h 811827"/>
              <a:gd name="connsiteX19" fmla="*/ 239450 w 768329"/>
              <a:gd name="connsiteY19" fmla="*/ 149344 h 811827"/>
              <a:gd name="connsiteX20" fmla="*/ 260411 w 768329"/>
              <a:gd name="connsiteY20" fmla="*/ 159824 h 811827"/>
              <a:gd name="connsiteX21" fmla="*/ 289231 w 768329"/>
              <a:gd name="connsiteY21" fmla="*/ 94323 h 811827"/>
              <a:gd name="connsiteX22" fmla="*/ 236829 w 768329"/>
              <a:gd name="connsiteY22" fmla="*/ 41922 h 811827"/>
              <a:gd name="connsiteX23" fmla="*/ 341632 w 768329"/>
              <a:gd name="connsiteY23" fmla="*/ 0 h 811827"/>
              <a:gd name="connsiteX24" fmla="*/ 373728 w 768329"/>
              <a:gd name="connsiteY24"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81810 w 768329"/>
              <a:gd name="connsiteY16" fmla="*/ 262007 h 811827"/>
              <a:gd name="connsiteX17" fmla="*/ 208009 w 768329"/>
              <a:gd name="connsiteY17" fmla="*/ 227946 h 811827"/>
              <a:gd name="connsiteX18" fmla="*/ 192289 w 768329"/>
              <a:gd name="connsiteY18" fmla="*/ 183405 h 811827"/>
              <a:gd name="connsiteX19" fmla="*/ 239450 w 768329"/>
              <a:gd name="connsiteY19" fmla="*/ 149344 h 811827"/>
              <a:gd name="connsiteX20" fmla="*/ 260411 w 768329"/>
              <a:gd name="connsiteY20" fmla="*/ 159824 h 811827"/>
              <a:gd name="connsiteX21" fmla="*/ 289231 w 768329"/>
              <a:gd name="connsiteY21" fmla="*/ 94323 h 811827"/>
              <a:gd name="connsiteX22" fmla="*/ 236829 w 768329"/>
              <a:gd name="connsiteY22" fmla="*/ 41922 h 811827"/>
              <a:gd name="connsiteX23" fmla="*/ 341632 w 768329"/>
              <a:gd name="connsiteY23" fmla="*/ 0 h 811827"/>
              <a:gd name="connsiteX24" fmla="*/ 373728 w 768329"/>
              <a:gd name="connsiteY24"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03207 w 768329"/>
              <a:gd name="connsiteY16" fmla="*/ 254146 h 811827"/>
              <a:gd name="connsiteX17" fmla="*/ 181810 w 768329"/>
              <a:gd name="connsiteY17" fmla="*/ 262007 h 811827"/>
              <a:gd name="connsiteX18" fmla="*/ 208009 w 768329"/>
              <a:gd name="connsiteY18" fmla="*/ 227946 h 811827"/>
              <a:gd name="connsiteX19" fmla="*/ 192289 w 768329"/>
              <a:gd name="connsiteY19" fmla="*/ 183405 h 811827"/>
              <a:gd name="connsiteX20" fmla="*/ 239450 w 768329"/>
              <a:gd name="connsiteY20" fmla="*/ 149344 h 811827"/>
              <a:gd name="connsiteX21" fmla="*/ 260411 w 768329"/>
              <a:gd name="connsiteY21" fmla="*/ 159824 h 811827"/>
              <a:gd name="connsiteX22" fmla="*/ 289231 w 768329"/>
              <a:gd name="connsiteY22" fmla="*/ 94323 h 811827"/>
              <a:gd name="connsiteX23" fmla="*/ 236829 w 768329"/>
              <a:gd name="connsiteY23" fmla="*/ 41922 h 811827"/>
              <a:gd name="connsiteX24" fmla="*/ 341632 w 768329"/>
              <a:gd name="connsiteY24" fmla="*/ 0 h 811827"/>
              <a:gd name="connsiteX25" fmla="*/ 373728 w 768329"/>
              <a:gd name="connsiteY25"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139888 w 768329"/>
              <a:gd name="connsiteY16" fmla="*/ 248906 h 811827"/>
              <a:gd name="connsiteX17" fmla="*/ 181810 w 768329"/>
              <a:gd name="connsiteY17" fmla="*/ 262007 h 811827"/>
              <a:gd name="connsiteX18" fmla="*/ 208009 w 768329"/>
              <a:gd name="connsiteY18" fmla="*/ 227946 h 811827"/>
              <a:gd name="connsiteX19" fmla="*/ 192289 w 768329"/>
              <a:gd name="connsiteY19" fmla="*/ 183405 h 811827"/>
              <a:gd name="connsiteX20" fmla="*/ 239450 w 768329"/>
              <a:gd name="connsiteY20" fmla="*/ 149344 h 811827"/>
              <a:gd name="connsiteX21" fmla="*/ 260411 w 768329"/>
              <a:gd name="connsiteY21" fmla="*/ 159824 h 811827"/>
              <a:gd name="connsiteX22" fmla="*/ 289231 w 768329"/>
              <a:gd name="connsiteY22" fmla="*/ 94323 h 811827"/>
              <a:gd name="connsiteX23" fmla="*/ 236829 w 768329"/>
              <a:gd name="connsiteY23" fmla="*/ 41922 h 811827"/>
              <a:gd name="connsiteX24" fmla="*/ 341632 w 768329"/>
              <a:gd name="connsiteY24" fmla="*/ 0 h 811827"/>
              <a:gd name="connsiteX25" fmla="*/ 373728 w 768329"/>
              <a:gd name="connsiteY25"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82247 w 768329"/>
              <a:gd name="connsiteY16" fmla="*/ 246286 h 811827"/>
              <a:gd name="connsiteX17" fmla="*/ 139888 w 768329"/>
              <a:gd name="connsiteY17" fmla="*/ 248906 h 811827"/>
              <a:gd name="connsiteX18" fmla="*/ 181810 w 768329"/>
              <a:gd name="connsiteY18" fmla="*/ 262007 h 811827"/>
              <a:gd name="connsiteX19" fmla="*/ 208009 w 768329"/>
              <a:gd name="connsiteY19" fmla="*/ 227946 h 811827"/>
              <a:gd name="connsiteX20" fmla="*/ 192289 w 768329"/>
              <a:gd name="connsiteY20" fmla="*/ 183405 h 811827"/>
              <a:gd name="connsiteX21" fmla="*/ 239450 w 768329"/>
              <a:gd name="connsiteY21" fmla="*/ 149344 h 811827"/>
              <a:gd name="connsiteX22" fmla="*/ 260411 w 768329"/>
              <a:gd name="connsiteY22" fmla="*/ 159824 h 811827"/>
              <a:gd name="connsiteX23" fmla="*/ 289231 w 768329"/>
              <a:gd name="connsiteY23" fmla="*/ 94323 h 811827"/>
              <a:gd name="connsiteX24" fmla="*/ 236829 w 768329"/>
              <a:gd name="connsiteY24" fmla="*/ 41922 h 811827"/>
              <a:gd name="connsiteX25" fmla="*/ 341632 w 768329"/>
              <a:gd name="connsiteY25" fmla="*/ 0 h 811827"/>
              <a:gd name="connsiteX26" fmla="*/ 373728 w 768329"/>
              <a:gd name="connsiteY26"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530 w 768329"/>
              <a:gd name="connsiteY15" fmla="*/ 242615 h 811827"/>
              <a:gd name="connsiteX16" fmla="*/ 97967 w 768329"/>
              <a:gd name="connsiteY16" fmla="*/ 267247 h 811827"/>
              <a:gd name="connsiteX17" fmla="*/ 139888 w 768329"/>
              <a:gd name="connsiteY17" fmla="*/ 248906 h 811827"/>
              <a:gd name="connsiteX18" fmla="*/ 181810 w 768329"/>
              <a:gd name="connsiteY18" fmla="*/ 262007 h 811827"/>
              <a:gd name="connsiteX19" fmla="*/ 208009 w 768329"/>
              <a:gd name="connsiteY19" fmla="*/ 227946 h 811827"/>
              <a:gd name="connsiteX20" fmla="*/ 192289 w 768329"/>
              <a:gd name="connsiteY20" fmla="*/ 183405 h 811827"/>
              <a:gd name="connsiteX21" fmla="*/ 239450 w 768329"/>
              <a:gd name="connsiteY21" fmla="*/ 149344 h 811827"/>
              <a:gd name="connsiteX22" fmla="*/ 260411 w 768329"/>
              <a:gd name="connsiteY22" fmla="*/ 159824 h 811827"/>
              <a:gd name="connsiteX23" fmla="*/ 289231 w 768329"/>
              <a:gd name="connsiteY23" fmla="*/ 94323 h 811827"/>
              <a:gd name="connsiteX24" fmla="*/ 236829 w 768329"/>
              <a:gd name="connsiteY24" fmla="*/ 41922 h 811827"/>
              <a:gd name="connsiteX25" fmla="*/ 341632 w 768329"/>
              <a:gd name="connsiteY25" fmla="*/ 0 h 811827"/>
              <a:gd name="connsiteX26" fmla="*/ 373728 w 768329"/>
              <a:gd name="connsiteY26"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87552 w 768329"/>
              <a:gd name="connsiteY15" fmla="*/ 310737 h 811827"/>
              <a:gd name="connsiteX16" fmla="*/ 97967 w 768329"/>
              <a:gd name="connsiteY16" fmla="*/ 267247 h 811827"/>
              <a:gd name="connsiteX17" fmla="*/ 139888 w 768329"/>
              <a:gd name="connsiteY17" fmla="*/ 248906 h 811827"/>
              <a:gd name="connsiteX18" fmla="*/ 181810 w 768329"/>
              <a:gd name="connsiteY18" fmla="*/ 262007 h 811827"/>
              <a:gd name="connsiteX19" fmla="*/ 208009 w 768329"/>
              <a:gd name="connsiteY19" fmla="*/ 227946 h 811827"/>
              <a:gd name="connsiteX20" fmla="*/ 192289 w 768329"/>
              <a:gd name="connsiteY20" fmla="*/ 183405 h 811827"/>
              <a:gd name="connsiteX21" fmla="*/ 239450 w 768329"/>
              <a:gd name="connsiteY21" fmla="*/ 149344 h 811827"/>
              <a:gd name="connsiteX22" fmla="*/ 260411 w 768329"/>
              <a:gd name="connsiteY22" fmla="*/ 159824 h 811827"/>
              <a:gd name="connsiteX23" fmla="*/ 289231 w 768329"/>
              <a:gd name="connsiteY23" fmla="*/ 94323 h 811827"/>
              <a:gd name="connsiteX24" fmla="*/ 236829 w 768329"/>
              <a:gd name="connsiteY24" fmla="*/ 41922 h 811827"/>
              <a:gd name="connsiteX25" fmla="*/ 341632 w 768329"/>
              <a:gd name="connsiteY25" fmla="*/ 0 h 811827"/>
              <a:gd name="connsiteX26" fmla="*/ 373728 w 768329"/>
              <a:gd name="connsiteY26"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50806 w 768329"/>
              <a:gd name="connsiteY15" fmla="*/ 335368 h 811827"/>
              <a:gd name="connsiteX16" fmla="*/ 87552 w 768329"/>
              <a:gd name="connsiteY16" fmla="*/ 310737 h 811827"/>
              <a:gd name="connsiteX17" fmla="*/ 97967 w 768329"/>
              <a:gd name="connsiteY17" fmla="*/ 267247 h 811827"/>
              <a:gd name="connsiteX18" fmla="*/ 139888 w 768329"/>
              <a:gd name="connsiteY18" fmla="*/ 248906 h 811827"/>
              <a:gd name="connsiteX19" fmla="*/ 181810 w 768329"/>
              <a:gd name="connsiteY19" fmla="*/ 262007 h 811827"/>
              <a:gd name="connsiteX20" fmla="*/ 208009 w 768329"/>
              <a:gd name="connsiteY20" fmla="*/ 227946 h 811827"/>
              <a:gd name="connsiteX21" fmla="*/ 192289 w 768329"/>
              <a:gd name="connsiteY21" fmla="*/ 183405 h 811827"/>
              <a:gd name="connsiteX22" fmla="*/ 239450 w 768329"/>
              <a:gd name="connsiteY22" fmla="*/ 149344 h 811827"/>
              <a:gd name="connsiteX23" fmla="*/ 260411 w 768329"/>
              <a:gd name="connsiteY23" fmla="*/ 159824 h 811827"/>
              <a:gd name="connsiteX24" fmla="*/ 289231 w 768329"/>
              <a:gd name="connsiteY24" fmla="*/ 94323 h 811827"/>
              <a:gd name="connsiteX25" fmla="*/ 236829 w 768329"/>
              <a:gd name="connsiteY25" fmla="*/ 41922 h 811827"/>
              <a:gd name="connsiteX26" fmla="*/ 341632 w 768329"/>
              <a:gd name="connsiteY26" fmla="*/ 0 h 811827"/>
              <a:gd name="connsiteX27" fmla="*/ 373728 w 768329"/>
              <a:gd name="connsiteY27"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5086 w 768329"/>
              <a:gd name="connsiteY15" fmla="*/ 293447 h 811827"/>
              <a:gd name="connsiteX16" fmla="*/ 87552 w 768329"/>
              <a:gd name="connsiteY16" fmla="*/ 310737 h 811827"/>
              <a:gd name="connsiteX17" fmla="*/ 97967 w 768329"/>
              <a:gd name="connsiteY17" fmla="*/ 267247 h 811827"/>
              <a:gd name="connsiteX18" fmla="*/ 139888 w 768329"/>
              <a:gd name="connsiteY18" fmla="*/ 248906 h 811827"/>
              <a:gd name="connsiteX19" fmla="*/ 181810 w 768329"/>
              <a:gd name="connsiteY19" fmla="*/ 262007 h 811827"/>
              <a:gd name="connsiteX20" fmla="*/ 208009 w 768329"/>
              <a:gd name="connsiteY20" fmla="*/ 227946 h 811827"/>
              <a:gd name="connsiteX21" fmla="*/ 192289 w 768329"/>
              <a:gd name="connsiteY21" fmla="*/ 183405 h 811827"/>
              <a:gd name="connsiteX22" fmla="*/ 239450 w 768329"/>
              <a:gd name="connsiteY22" fmla="*/ 149344 h 811827"/>
              <a:gd name="connsiteX23" fmla="*/ 260411 w 768329"/>
              <a:gd name="connsiteY23" fmla="*/ 159824 h 811827"/>
              <a:gd name="connsiteX24" fmla="*/ 289231 w 768329"/>
              <a:gd name="connsiteY24" fmla="*/ 94323 h 811827"/>
              <a:gd name="connsiteX25" fmla="*/ 236829 w 768329"/>
              <a:gd name="connsiteY25" fmla="*/ 41922 h 811827"/>
              <a:gd name="connsiteX26" fmla="*/ 341632 w 768329"/>
              <a:gd name="connsiteY26" fmla="*/ 0 h 811827"/>
              <a:gd name="connsiteX27" fmla="*/ 373728 w 768329"/>
              <a:gd name="connsiteY27" fmla="*/ 30853 h 811827"/>
              <a:gd name="connsiteX0" fmla="*/ 373728 w 768329"/>
              <a:gd name="connsiteY0" fmla="*/ 30853 h 811827"/>
              <a:gd name="connsiteX1" fmla="*/ 357353 w 768329"/>
              <a:gd name="connsiteY1" fmla="*/ 60261 h 811827"/>
              <a:gd name="connsiteX2" fmla="*/ 475512 w 768329"/>
              <a:gd name="connsiteY2" fmla="*/ 88494 h 811827"/>
              <a:gd name="connsiteX3" fmla="*/ 490976 w 768329"/>
              <a:gd name="connsiteY3" fmla="*/ 159824 h 811827"/>
              <a:gd name="connsiteX4" fmla="*/ 514556 w 768329"/>
              <a:gd name="connsiteY4" fmla="*/ 151963 h 811827"/>
              <a:gd name="connsiteX5" fmla="*/ 535517 w 768329"/>
              <a:gd name="connsiteY5" fmla="*/ 214845 h 811827"/>
              <a:gd name="connsiteX6" fmla="*/ 611498 w 768329"/>
              <a:gd name="connsiteY6" fmla="*/ 235805 h 811827"/>
              <a:gd name="connsiteX7" fmla="*/ 598397 w 768329"/>
              <a:gd name="connsiteY7" fmla="*/ 293446 h 811827"/>
              <a:gd name="connsiteX8" fmla="*/ 768329 w 768329"/>
              <a:gd name="connsiteY8" fmla="*/ 340134 h 811827"/>
              <a:gd name="connsiteX9" fmla="*/ 677271 w 768329"/>
              <a:gd name="connsiteY9" fmla="*/ 603448 h 811827"/>
              <a:gd name="connsiteX10" fmla="*/ 553009 w 768329"/>
              <a:gd name="connsiteY10" fmla="*/ 613946 h 811827"/>
              <a:gd name="connsiteX11" fmla="*/ 162650 w 768329"/>
              <a:gd name="connsiteY11" fmla="*/ 811827 h 811827"/>
              <a:gd name="connsiteX12" fmla="*/ 65060 w 768329"/>
              <a:gd name="connsiteY12" fmla="*/ 646926 h 811827"/>
              <a:gd name="connsiteX13" fmla="*/ 0 w 768329"/>
              <a:gd name="connsiteY13" fmla="*/ 482025 h 811827"/>
              <a:gd name="connsiteX14" fmla="*/ 32530 w 768329"/>
              <a:gd name="connsiteY14" fmla="*/ 350105 h 811827"/>
              <a:gd name="connsiteX15" fmla="*/ 32466 w 768329"/>
              <a:gd name="connsiteY15" fmla="*/ 293447 h 811827"/>
              <a:gd name="connsiteX16" fmla="*/ 87552 w 768329"/>
              <a:gd name="connsiteY16" fmla="*/ 310737 h 811827"/>
              <a:gd name="connsiteX17" fmla="*/ 97967 w 768329"/>
              <a:gd name="connsiteY17" fmla="*/ 267247 h 811827"/>
              <a:gd name="connsiteX18" fmla="*/ 139888 w 768329"/>
              <a:gd name="connsiteY18" fmla="*/ 248906 h 811827"/>
              <a:gd name="connsiteX19" fmla="*/ 181810 w 768329"/>
              <a:gd name="connsiteY19" fmla="*/ 262007 h 811827"/>
              <a:gd name="connsiteX20" fmla="*/ 208009 w 768329"/>
              <a:gd name="connsiteY20" fmla="*/ 227946 h 811827"/>
              <a:gd name="connsiteX21" fmla="*/ 192289 w 768329"/>
              <a:gd name="connsiteY21" fmla="*/ 183405 h 811827"/>
              <a:gd name="connsiteX22" fmla="*/ 239450 w 768329"/>
              <a:gd name="connsiteY22" fmla="*/ 149344 h 811827"/>
              <a:gd name="connsiteX23" fmla="*/ 260411 w 768329"/>
              <a:gd name="connsiteY23" fmla="*/ 159824 h 811827"/>
              <a:gd name="connsiteX24" fmla="*/ 289231 w 768329"/>
              <a:gd name="connsiteY24" fmla="*/ 94323 h 811827"/>
              <a:gd name="connsiteX25" fmla="*/ 236829 w 768329"/>
              <a:gd name="connsiteY25" fmla="*/ 41922 h 811827"/>
              <a:gd name="connsiteX26" fmla="*/ 341632 w 768329"/>
              <a:gd name="connsiteY26" fmla="*/ 0 h 811827"/>
              <a:gd name="connsiteX27" fmla="*/ 373728 w 768329"/>
              <a:gd name="connsiteY27" fmla="*/ 30853 h 81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329" h="811827">
                <a:moveTo>
                  <a:pt x="373728" y="30853"/>
                </a:moveTo>
                <a:lnTo>
                  <a:pt x="357353" y="60261"/>
                </a:lnTo>
                <a:lnTo>
                  <a:pt x="475512" y="88494"/>
                </a:lnTo>
                <a:lnTo>
                  <a:pt x="490976" y="159824"/>
                </a:lnTo>
                <a:lnTo>
                  <a:pt x="514556" y="151963"/>
                </a:lnTo>
                <a:lnTo>
                  <a:pt x="535517" y="214845"/>
                </a:lnTo>
                <a:lnTo>
                  <a:pt x="611498" y="235805"/>
                </a:lnTo>
                <a:lnTo>
                  <a:pt x="598397" y="293446"/>
                </a:lnTo>
                <a:lnTo>
                  <a:pt x="768329" y="340134"/>
                </a:lnTo>
                <a:lnTo>
                  <a:pt x="677271" y="603448"/>
                </a:lnTo>
                <a:lnTo>
                  <a:pt x="553009" y="613946"/>
                </a:lnTo>
                <a:lnTo>
                  <a:pt x="162650" y="811827"/>
                </a:lnTo>
                <a:lnTo>
                  <a:pt x="65060" y="646926"/>
                </a:lnTo>
                <a:lnTo>
                  <a:pt x="0" y="482025"/>
                </a:lnTo>
                <a:lnTo>
                  <a:pt x="32530" y="350105"/>
                </a:lnTo>
                <a:cubicBezTo>
                  <a:pt x="32509" y="331219"/>
                  <a:pt x="32487" y="312333"/>
                  <a:pt x="32466" y="293447"/>
                </a:cubicBezTo>
                <a:lnTo>
                  <a:pt x="87552" y="310737"/>
                </a:lnTo>
                <a:lnTo>
                  <a:pt x="97967" y="267247"/>
                </a:lnTo>
                <a:lnTo>
                  <a:pt x="139888" y="248906"/>
                </a:lnTo>
                <a:lnTo>
                  <a:pt x="181810" y="262007"/>
                </a:lnTo>
                <a:lnTo>
                  <a:pt x="208009" y="227946"/>
                </a:lnTo>
                <a:lnTo>
                  <a:pt x="192289" y="183405"/>
                </a:lnTo>
                <a:lnTo>
                  <a:pt x="239450" y="149344"/>
                </a:lnTo>
                <a:lnTo>
                  <a:pt x="260411" y="159824"/>
                </a:lnTo>
                <a:lnTo>
                  <a:pt x="289231" y="94323"/>
                </a:lnTo>
                <a:lnTo>
                  <a:pt x="236829" y="41922"/>
                </a:lnTo>
                <a:lnTo>
                  <a:pt x="341632" y="0"/>
                </a:lnTo>
                <a:lnTo>
                  <a:pt x="373728" y="30853"/>
                </a:lnTo>
                <a:close/>
              </a:path>
            </a:pathLst>
          </a:custGeom>
          <a:solidFill>
            <a:srgbClr val="B4B4B4"/>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3" name="フリーフォーム 792"/>
          <p:cNvSpPr>
            <a:spLocks noChangeAspect="1"/>
          </p:cNvSpPr>
          <p:nvPr/>
        </p:nvSpPr>
        <p:spPr bwMode="gray">
          <a:xfrm>
            <a:off x="6332597" y="4656876"/>
            <a:ext cx="9478" cy="9869"/>
          </a:xfrm>
          <a:custGeom>
            <a:avLst/>
            <a:gdLst>
              <a:gd name="connsiteX0" fmla="*/ 70147 w 310641"/>
              <a:gd name="connsiteY0" fmla="*/ 241485 h 323441"/>
              <a:gd name="connsiteX1" fmla="*/ 120154 w 310641"/>
              <a:gd name="connsiteY1" fmla="*/ 234341 h 323441"/>
              <a:gd name="connsiteX2" fmla="*/ 255885 w 310641"/>
              <a:gd name="connsiteY2" fmla="*/ 320066 h 323441"/>
              <a:gd name="connsiteX3" fmla="*/ 305891 w 310641"/>
              <a:gd name="connsiteY3" fmla="*/ 303397 h 323441"/>
              <a:gd name="connsiteX4" fmla="*/ 305891 w 310641"/>
              <a:gd name="connsiteY4" fmla="*/ 277203 h 323441"/>
              <a:gd name="connsiteX5" fmla="*/ 282079 w 310641"/>
              <a:gd name="connsiteY5" fmla="*/ 243866 h 323441"/>
              <a:gd name="connsiteX6" fmla="*/ 184447 w 310641"/>
              <a:gd name="connsiteY6" fmla="*/ 208147 h 323441"/>
              <a:gd name="connsiteX7" fmla="*/ 148729 w 310641"/>
              <a:gd name="connsiteY7" fmla="*/ 193860 h 323441"/>
              <a:gd name="connsiteX8" fmla="*/ 136822 w 310641"/>
              <a:gd name="connsiteY8" fmla="*/ 139091 h 323441"/>
              <a:gd name="connsiteX9" fmla="*/ 191591 w 310641"/>
              <a:gd name="connsiteY9" fmla="*/ 79560 h 323441"/>
              <a:gd name="connsiteX10" fmla="*/ 170160 w 310641"/>
              <a:gd name="connsiteY10" fmla="*/ 50985 h 323441"/>
              <a:gd name="connsiteX11" fmla="*/ 122535 w 310641"/>
              <a:gd name="connsiteY11" fmla="*/ 50985 h 323441"/>
              <a:gd name="connsiteX12" fmla="*/ 72529 w 310641"/>
              <a:gd name="connsiteY12" fmla="*/ 10503 h 323441"/>
              <a:gd name="connsiteX13" fmla="*/ 53479 w 310641"/>
              <a:gd name="connsiteY13" fmla="*/ 978 h 323441"/>
              <a:gd name="connsiteX14" fmla="*/ 8235 w 310641"/>
              <a:gd name="connsiteY14" fmla="*/ 8122 h 323441"/>
              <a:gd name="connsiteX15" fmla="*/ 22522 w 310641"/>
              <a:gd name="connsiteY15" fmla="*/ 70035 h 323441"/>
              <a:gd name="connsiteX16" fmla="*/ 36810 w 310641"/>
              <a:gd name="connsiteY16" fmla="*/ 27172 h 323441"/>
              <a:gd name="connsiteX17" fmla="*/ 84435 w 310641"/>
              <a:gd name="connsiteY17" fmla="*/ 67653 h 323441"/>
              <a:gd name="connsiteX18" fmla="*/ 58241 w 310641"/>
              <a:gd name="connsiteY18" fmla="*/ 120041 h 323441"/>
              <a:gd name="connsiteX19" fmla="*/ 27285 w 310641"/>
              <a:gd name="connsiteY19" fmla="*/ 124803 h 323441"/>
              <a:gd name="connsiteX20" fmla="*/ 1091 w 310641"/>
              <a:gd name="connsiteY20" fmla="*/ 170047 h 323441"/>
              <a:gd name="connsiteX21" fmla="*/ 70147 w 310641"/>
              <a:gd name="connsiteY21" fmla="*/ 241485 h 3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641" h="323441">
                <a:moveTo>
                  <a:pt x="70147" y="241485"/>
                </a:moveTo>
                <a:cubicBezTo>
                  <a:pt x="89991" y="252201"/>
                  <a:pt x="89198" y="221244"/>
                  <a:pt x="120154" y="234341"/>
                </a:cubicBezTo>
                <a:cubicBezTo>
                  <a:pt x="151110" y="247438"/>
                  <a:pt x="224929" y="308557"/>
                  <a:pt x="255885" y="320066"/>
                </a:cubicBezTo>
                <a:cubicBezTo>
                  <a:pt x="286841" y="331575"/>
                  <a:pt x="297557" y="310541"/>
                  <a:pt x="305891" y="303397"/>
                </a:cubicBezTo>
                <a:cubicBezTo>
                  <a:pt x="314225" y="296253"/>
                  <a:pt x="309860" y="287125"/>
                  <a:pt x="305891" y="277203"/>
                </a:cubicBezTo>
                <a:cubicBezTo>
                  <a:pt x="301922" y="267281"/>
                  <a:pt x="302320" y="255375"/>
                  <a:pt x="282079" y="243866"/>
                </a:cubicBezTo>
                <a:cubicBezTo>
                  <a:pt x="261838" y="232357"/>
                  <a:pt x="206672" y="216481"/>
                  <a:pt x="184447" y="208147"/>
                </a:cubicBezTo>
                <a:cubicBezTo>
                  <a:pt x="162222" y="199813"/>
                  <a:pt x="156667" y="205369"/>
                  <a:pt x="148729" y="193860"/>
                </a:cubicBezTo>
                <a:cubicBezTo>
                  <a:pt x="140792" y="182351"/>
                  <a:pt x="129678" y="158141"/>
                  <a:pt x="136822" y="139091"/>
                </a:cubicBezTo>
                <a:cubicBezTo>
                  <a:pt x="143966" y="120041"/>
                  <a:pt x="186035" y="94244"/>
                  <a:pt x="191591" y="79560"/>
                </a:cubicBezTo>
                <a:cubicBezTo>
                  <a:pt x="197147" y="64876"/>
                  <a:pt x="181669" y="55748"/>
                  <a:pt x="170160" y="50985"/>
                </a:cubicBezTo>
                <a:cubicBezTo>
                  <a:pt x="158651" y="46222"/>
                  <a:pt x="138807" y="57732"/>
                  <a:pt x="122535" y="50985"/>
                </a:cubicBezTo>
                <a:cubicBezTo>
                  <a:pt x="106263" y="44238"/>
                  <a:pt x="84038" y="18837"/>
                  <a:pt x="72529" y="10503"/>
                </a:cubicBezTo>
                <a:cubicBezTo>
                  <a:pt x="61020" y="2169"/>
                  <a:pt x="64195" y="1375"/>
                  <a:pt x="53479" y="978"/>
                </a:cubicBezTo>
                <a:cubicBezTo>
                  <a:pt x="42763" y="581"/>
                  <a:pt x="13394" y="-3387"/>
                  <a:pt x="8235" y="8122"/>
                </a:cubicBezTo>
                <a:cubicBezTo>
                  <a:pt x="3076" y="19631"/>
                  <a:pt x="17760" y="66860"/>
                  <a:pt x="22522" y="70035"/>
                </a:cubicBezTo>
                <a:cubicBezTo>
                  <a:pt x="27284" y="73210"/>
                  <a:pt x="26491" y="27569"/>
                  <a:pt x="36810" y="27172"/>
                </a:cubicBezTo>
                <a:cubicBezTo>
                  <a:pt x="47129" y="26775"/>
                  <a:pt x="80863" y="52175"/>
                  <a:pt x="84435" y="67653"/>
                </a:cubicBezTo>
                <a:cubicBezTo>
                  <a:pt x="88007" y="83131"/>
                  <a:pt x="67766" y="110516"/>
                  <a:pt x="58241" y="120041"/>
                </a:cubicBezTo>
                <a:cubicBezTo>
                  <a:pt x="48716" y="129566"/>
                  <a:pt x="36810" y="116469"/>
                  <a:pt x="27285" y="124803"/>
                </a:cubicBezTo>
                <a:cubicBezTo>
                  <a:pt x="17760" y="133137"/>
                  <a:pt x="-5259" y="149410"/>
                  <a:pt x="1091" y="170047"/>
                </a:cubicBezTo>
                <a:cubicBezTo>
                  <a:pt x="7441" y="190684"/>
                  <a:pt x="50303" y="230769"/>
                  <a:pt x="70147" y="241485"/>
                </a:cubicBezTo>
                <a:close/>
              </a:path>
            </a:pathLst>
          </a:custGeom>
          <a:solidFill>
            <a:srgbClr val="B4B4B4"/>
          </a:solidFill>
          <a:ln w="3175">
            <a:solidFill>
              <a:schemeClr val="bg1"/>
            </a:solidFill>
            <a:round/>
            <a:headEnd/>
            <a:tailEnd/>
          </a:ln>
          <a:extLst/>
        </p:spPr>
        <p:txBody>
          <a:bodyPr vert="horz" wrap="square" lIns="91440" tIns="45720" rIns="91440" bIns="45720" numCol="1" rtlCol="0" anchor="t" anchorCtr="0" compatLnSpc="1">
            <a:prstTxWarp prst="textNoShape">
              <a:avLst/>
            </a:prstTxWarp>
          </a:bodyPr>
          <a:lstStyle/>
          <a:p>
            <a:pPr algn="ctr"/>
            <a:endParaRPr kumimoji="1" lang="ja-JP" altLang="en-US" dirty="0">
              <a:solidFill>
                <a:prstClr val="black"/>
              </a:solidFill>
            </a:endParaRPr>
          </a:p>
        </p:txBody>
      </p:sp>
      <p:sp>
        <p:nvSpPr>
          <p:cNvPr id="7" name="円/楕円 6"/>
          <p:cNvSpPr/>
          <p:nvPr/>
        </p:nvSpPr>
        <p:spPr>
          <a:xfrm>
            <a:off x="3937645" y="4702461"/>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0" name="直線コネクタ 9"/>
          <p:cNvCxnSpPr>
            <a:endCxn id="499" idx="21"/>
          </p:cNvCxnSpPr>
          <p:nvPr/>
        </p:nvCxnSpPr>
        <p:spPr>
          <a:xfrm>
            <a:off x="3072412" y="4681341"/>
            <a:ext cx="873890" cy="10196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7413490" y="3785970"/>
            <a:ext cx="217450" cy="82800"/>
            <a:chOff x="7340753" y="3785970"/>
            <a:chExt cx="217450" cy="82800"/>
          </a:xfrm>
        </p:grpSpPr>
        <p:sp>
          <p:nvSpPr>
            <p:cNvPr id="12" name="正方形/長方形 11"/>
            <p:cNvSpPr/>
            <p:nvPr/>
          </p:nvSpPr>
          <p:spPr>
            <a:xfrm>
              <a:off x="7450203" y="3796770"/>
              <a:ext cx="108000" cy="72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13" name="正方形/長方形 12"/>
            <p:cNvSpPr/>
            <p:nvPr/>
          </p:nvSpPr>
          <p:spPr>
            <a:xfrm>
              <a:off x="7340753" y="3785970"/>
              <a:ext cx="108000" cy="828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sp>
        <p:nvSpPr>
          <p:cNvPr id="801" name="正方形/長方形 800"/>
          <p:cNvSpPr/>
          <p:nvPr/>
        </p:nvSpPr>
        <p:spPr>
          <a:xfrm>
            <a:off x="4714762" y="5144589"/>
            <a:ext cx="108000" cy="28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02" name="正方形/長方形 801"/>
          <p:cNvSpPr/>
          <p:nvPr/>
        </p:nvSpPr>
        <p:spPr>
          <a:xfrm>
            <a:off x="4610625" y="5144589"/>
            <a:ext cx="108000" cy="28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04" name="正方形/長方形 803"/>
          <p:cNvSpPr/>
          <p:nvPr/>
        </p:nvSpPr>
        <p:spPr>
          <a:xfrm>
            <a:off x="5341188" y="5391382"/>
            <a:ext cx="108000" cy="360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05" name="正方形/長方形 804"/>
          <p:cNvSpPr/>
          <p:nvPr/>
        </p:nvSpPr>
        <p:spPr>
          <a:xfrm>
            <a:off x="5231738" y="5391382"/>
            <a:ext cx="108000" cy="360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nvGrpSpPr>
          <p:cNvPr id="9" name="グループ化 8"/>
          <p:cNvGrpSpPr/>
          <p:nvPr/>
        </p:nvGrpSpPr>
        <p:grpSpPr>
          <a:xfrm>
            <a:off x="3783967" y="4071066"/>
            <a:ext cx="217450" cy="108000"/>
            <a:chOff x="4426865" y="3934996"/>
            <a:chExt cx="217450" cy="108000"/>
          </a:xfrm>
        </p:grpSpPr>
        <p:sp>
          <p:nvSpPr>
            <p:cNvPr id="807" name="正方形/長方形 806"/>
            <p:cNvSpPr/>
            <p:nvPr/>
          </p:nvSpPr>
          <p:spPr>
            <a:xfrm>
              <a:off x="4536315" y="3934996"/>
              <a:ext cx="108000" cy="10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08" name="正方形/長方形 807"/>
            <p:cNvSpPr/>
            <p:nvPr/>
          </p:nvSpPr>
          <p:spPr>
            <a:xfrm>
              <a:off x="4426865" y="3970996"/>
              <a:ext cx="108000" cy="72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grpSp>
        <p:nvGrpSpPr>
          <p:cNvPr id="11" name="グループ化 10"/>
          <p:cNvGrpSpPr/>
          <p:nvPr/>
        </p:nvGrpSpPr>
        <p:grpSpPr>
          <a:xfrm>
            <a:off x="4501874" y="3960616"/>
            <a:ext cx="217450" cy="504000"/>
            <a:chOff x="3587213" y="3679998"/>
            <a:chExt cx="217450" cy="504000"/>
          </a:xfrm>
        </p:grpSpPr>
        <p:sp>
          <p:nvSpPr>
            <p:cNvPr id="811" name="正方形/長方形 810"/>
            <p:cNvSpPr/>
            <p:nvPr/>
          </p:nvSpPr>
          <p:spPr>
            <a:xfrm>
              <a:off x="3696663" y="3935446"/>
              <a:ext cx="108000" cy="24855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12" name="正方形/長方形 811"/>
            <p:cNvSpPr/>
            <p:nvPr/>
          </p:nvSpPr>
          <p:spPr>
            <a:xfrm>
              <a:off x="3587213" y="3679998"/>
              <a:ext cx="108000" cy="504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sp>
        <p:nvSpPr>
          <p:cNvPr id="814" name="正方形/長方形 813"/>
          <p:cNvSpPr/>
          <p:nvPr/>
        </p:nvSpPr>
        <p:spPr>
          <a:xfrm>
            <a:off x="4248327" y="4366234"/>
            <a:ext cx="108000" cy="720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15" name="正方形/長方形 814"/>
          <p:cNvSpPr/>
          <p:nvPr/>
        </p:nvSpPr>
        <p:spPr>
          <a:xfrm>
            <a:off x="4149510" y="4186234"/>
            <a:ext cx="108000" cy="900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798" name="円/楕円 797"/>
          <p:cNvSpPr/>
          <p:nvPr/>
        </p:nvSpPr>
        <p:spPr>
          <a:xfrm>
            <a:off x="7211780" y="3744774"/>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809" name="直線コネクタ 808"/>
          <p:cNvCxnSpPr>
            <a:endCxn id="798" idx="0"/>
          </p:cNvCxnSpPr>
          <p:nvPr/>
        </p:nvCxnSpPr>
        <p:spPr>
          <a:xfrm flipH="1">
            <a:off x="7301780" y="2714953"/>
            <a:ext cx="221282" cy="102982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5" name="円/楕円 1224"/>
          <p:cNvSpPr/>
          <p:nvPr/>
        </p:nvSpPr>
        <p:spPr>
          <a:xfrm>
            <a:off x="4096190" y="3983765"/>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227" name="直線コネクタ 1226"/>
          <p:cNvCxnSpPr/>
          <p:nvPr/>
        </p:nvCxnSpPr>
        <p:spPr>
          <a:xfrm>
            <a:off x="3499316" y="3273404"/>
            <a:ext cx="572692" cy="779725"/>
          </a:xfrm>
          <a:prstGeom prst="line">
            <a:avLst/>
          </a:prstGeom>
          <a:solidFill>
            <a:srgbClr val="FFC000"/>
          </a:solidFill>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0" name="円/楕円 1229"/>
          <p:cNvSpPr/>
          <p:nvPr/>
        </p:nvSpPr>
        <p:spPr>
          <a:xfrm>
            <a:off x="4291496" y="4039721"/>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232" name="直線コネクタ 1231"/>
          <p:cNvCxnSpPr>
            <a:endCxn id="1230" idx="0"/>
          </p:cNvCxnSpPr>
          <p:nvPr/>
        </p:nvCxnSpPr>
        <p:spPr>
          <a:xfrm>
            <a:off x="4303506" y="2891512"/>
            <a:ext cx="77990" cy="11482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4" name="円/楕円 1233"/>
          <p:cNvSpPr/>
          <p:nvPr/>
        </p:nvSpPr>
        <p:spPr>
          <a:xfrm>
            <a:off x="4537612" y="3631141"/>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236" name="直線コネクタ 1235"/>
          <p:cNvCxnSpPr>
            <a:endCxn id="1234" idx="0"/>
          </p:cNvCxnSpPr>
          <p:nvPr/>
        </p:nvCxnSpPr>
        <p:spPr>
          <a:xfrm flipH="1">
            <a:off x="4627612" y="2833247"/>
            <a:ext cx="281322" cy="7978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8" name="円/楕円 1237"/>
          <p:cNvSpPr/>
          <p:nvPr/>
        </p:nvSpPr>
        <p:spPr>
          <a:xfrm>
            <a:off x="4976833" y="5517265"/>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240" name="直線コネクタ 1239"/>
          <p:cNvCxnSpPr>
            <a:endCxn id="1238" idx="0"/>
          </p:cNvCxnSpPr>
          <p:nvPr/>
        </p:nvCxnSpPr>
        <p:spPr>
          <a:xfrm flipH="1">
            <a:off x="5066833" y="5054913"/>
            <a:ext cx="185556" cy="46235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1" name="円/楕円 1240"/>
          <p:cNvSpPr/>
          <p:nvPr/>
        </p:nvSpPr>
        <p:spPr>
          <a:xfrm>
            <a:off x="4619482" y="5469025"/>
            <a:ext cx="180000" cy="18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cxnSp>
        <p:nvCxnSpPr>
          <p:cNvPr id="1243" name="直線コネクタ 1242"/>
          <p:cNvCxnSpPr>
            <a:stCxn id="825" idx="6"/>
            <a:endCxn id="1241" idx="4"/>
          </p:cNvCxnSpPr>
          <p:nvPr/>
        </p:nvCxnSpPr>
        <p:spPr>
          <a:xfrm flipV="1">
            <a:off x="4625806" y="5649025"/>
            <a:ext cx="83676" cy="20183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4" name="正方形/長方形 1243"/>
          <p:cNvSpPr/>
          <p:nvPr/>
        </p:nvSpPr>
        <p:spPr>
          <a:xfrm>
            <a:off x="4886620" y="3208520"/>
            <a:ext cx="108000" cy="720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1245" name="正方形/長方形 1244"/>
          <p:cNvSpPr/>
          <p:nvPr/>
        </p:nvSpPr>
        <p:spPr>
          <a:xfrm>
            <a:off x="4777170" y="3280520"/>
            <a:ext cx="108000" cy="64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nvGrpSpPr>
          <p:cNvPr id="6" name="グループ化 5"/>
          <p:cNvGrpSpPr/>
          <p:nvPr/>
        </p:nvGrpSpPr>
        <p:grpSpPr>
          <a:xfrm>
            <a:off x="743583" y="3868339"/>
            <a:ext cx="2459149" cy="2429598"/>
            <a:chOff x="563366" y="3730110"/>
            <a:chExt cx="2459149" cy="2429598"/>
          </a:xfrm>
        </p:grpSpPr>
        <p:sp>
          <p:nvSpPr>
            <p:cNvPr id="1252" name="Oval 21"/>
            <p:cNvSpPr>
              <a:spLocks noChangeAspect="1"/>
            </p:cNvSpPr>
            <p:nvPr/>
          </p:nvSpPr>
          <p:spPr bwMode="gray">
            <a:xfrm>
              <a:off x="563366" y="3807220"/>
              <a:ext cx="2459149" cy="2352488"/>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kumimoji="1" lang="en-US" altLang="ja-JP" sz="3200" dirty="0">
                <a:solidFill>
                  <a:prstClr val="white"/>
                </a:solidFill>
              </a:endParaRPr>
            </a:p>
          </p:txBody>
        </p:sp>
        <p:sp>
          <p:nvSpPr>
            <p:cNvPr id="1254" name="正方形/長方形 1253"/>
            <p:cNvSpPr>
              <a:spLocks noChangeAspect="1"/>
            </p:cNvSpPr>
            <p:nvPr/>
          </p:nvSpPr>
          <p:spPr>
            <a:xfrm>
              <a:off x="1072940" y="3730110"/>
              <a:ext cx="1440000" cy="485980"/>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400" b="1" u="sng" dirty="0">
                  <a:solidFill>
                    <a:prstClr val="black"/>
                  </a:solidFill>
                </a:rPr>
                <a:t>シンガポール</a:t>
              </a:r>
              <a:endParaRPr lang="en-US" altLang="ja-JP" sz="1400" b="1" u="sng" dirty="0">
                <a:solidFill>
                  <a:prstClr val="black"/>
                </a:solidFill>
              </a:endParaRPr>
            </a:p>
          </p:txBody>
        </p:sp>
      </p:grpSp>
      <p:sp>
        <p:nvSpPr>
          <p:cNvPr id="813" name="Oval 21"/>
          <p:cNvSpPr>
            <a:spLocks noChangeAspect="1"/>
          </p:cNvSpPr>
          <p:nvPr/>
        </p:nvSpPr>
        <p:spPr bwMode="gray">
          <a:xfrm>
            <a:off x="4865536" y="1464319"/>
            <a:ext cx="1930264" cy="193779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kumimoji="1" lang="ja-JP" altLang="en-US" sz="1200" b="1" dirty="0">
              <a:solidFill>
                <a:prstClr val="white"/>
              </a:solidFill>
            </a:endParaRPr>
          </a:p>
        </p:txBody>
      </p:sp>
      <p:sp>
        <p:nvSpPr>
          <p:cNvPr id="810" name="正方形/長方形 809"/>
          <p:cNvSpPr>
            <a:spLocks noChangeAspect="1"/>
          </p:cNvSpPr>
          <p:nvPr/>
        </p:nvSpPr>
        <p:spPr>
          <a:xfrm>
            <a:off x="5308204" y="1444303"/>
            <a:ext cx="1008651" cy="35722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400" b="1" u="sng" dirty="0">
                <a:solidFill>
                  <a:prstClr val="black"/>
                </a:solidFill>
              </a:rPr>
              <a:t>ソウル</a:t>
            </a:r>
            <a:endParaRPr lang="en-US" altLang="ja-JP" sz="1400" b="1" u="sng" dirty="0">
              <a:solidFill>
                <a:prstClr val="black"/>
              </a:solidFill>
            </a:endParaRPr>
          </a:p>
        </p:txBody>
      </p:sp>
      <p:sp>
        <p:nvSpPr>
          <p:cNvPr id="820" name="Oval 21"/>
          <p:cNvSpPr>
            <a:spLocks noChangeAspect="1"/>
          </p:cNvSpPr>
          <p:nvPr/>
        </p:nvSpPr>
        <p:spPr bwMode="gray">
          <a:xfrm>
            <a:off x="5074782" y="3772568"/>
            <a:ext cx="1682861" cy="1642255"/>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300" dirty="0" smtClean="0">
              <a:solidFill>
                <a:srgbClr val="313131"/>
              </a:solidFill>
            </a:endParaRPr>
          </a:p>
        </p:txBody>
      </p:sp>
      <p:sp>
        <p:nvSpPr>
          <p:cNvPr id="819" name="正方形/長方形 818"/>
          <p:cNvSpPr>
            <a:spLocks noChangeAspect="1"/>
          </p:cNvSpPr>
          <p:nvPr/>
        </p:nvSpPr>
        <p:spPr>
          <a:xfrm>
            <a:off x="5531337" y="3695660"/>
            <a:ext cx="749771" cy="258127"/>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400" b="1" u="sng" dirty="0" smtClean="0">
                <a:solidFill>
                  <a:prstClr val="black"/>
                </a:solidFill>
              </a:rPr>
              <a:t>シドニー</a:t>
            </a:r>
            <a:endParaRPr lang="en-US" altLang="ja-JP" sz="1400" b="1" u="sng" dirty="0">
              <a:solidFill>
                <a:prstClr val="black"/>
              </a:solidFill>
            </a:endParaRPr>
          </a:p>
        </p:txBody>
      </p:sp>
      <p:grpSp>
        <p:nvGrpSpPr>
          <p:cNvPr id="2" name="グループ化 1"/>
          <p:cNvGrpSpPr/>
          <p:nvPr/>
        </p:nvGrpSpPr>
        <p:grpSpPr>
          <a:xfrm>
            <a:off x="3169069" y="5134187"/>
            <a:ext cx="1456737" cy="1433341"/>
            <a:chOff x="2871890" y="5208618"/>
            <a:chExt cx="1280416" cy="1249521"/>
          </a:xfrm>
        </p:grpSpPr>
        <p:sp>
          <p:nvSpPr>
            <p:cNvPr id="825" name="Oval 21"/>
            <p:cNvSpPr>
              <a:spLocks noChangeAspect="1"/>
            </p:cNvSpPr>
            <p:nvPr/>
          </p:nvSpPr>
          <p:spPr bwMode="gray">
            <a:xfrm>
              <a:off x="2871890" y="5208618"/>
              <a:ext cx="1280416" cy="1249521"/>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kumimoji="1" lang="en-US" altLang="ja-JP" sz="1800" dirty="0" smtClean="0">
                <a:solidFill>
                  <a:prstClr val="white"/>
                </a:solidFill>
              </a:endParaRPr>
            </a:p>
          </p:txBody>
        </p:sp>
        <p:sp>
          <p:nvSpPr>
            <p:cNvPr id="824" name="正方形/長方形 823"/>
            <p:cNvSpPr>
              <a:spLocks noChangeAspect="1"/>
            </p:cNvSpPr>
            <p:nvPr/>
          </p:nvSpPr>
          <p:spPr>
            <a:xfrm>
              <a:off x="3098098" y="5218009"/>
              <a:ext cx="828000" cy="285059"/>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200" b="1" u="sng" dirty="0" smtClean="0">
                  <a:solidFill>
                    <a:prstClr val="black"/>
                  </a:solidFill>
                </a:rPr>
                <a:t>メルボルン</a:t>
              </a:r>
              <a:endParaRPr lang="en-US" altLang="ja-JP" sz="1200" b="1" u="sng" dirty="0">
                <a:solidFill>
                  <a:prstClr val="black"/>
                </a:solidFill>
              </a:endParaRPr>
            </a:p>
          </p:txBody>
        </p:sp>
      </p:grpSp>
      <p:grpSp>
        <p:nvGrpSpPr>
          <p:cNvPr id="17" name="グループ化 16"/>
          <p:cNvGrpSpPr/>
          <p:nvPr/>
        </p:nvGrpSpPr>
        <p:grpSpPr>
          <a:xfrm>
            <a:off x="2264936" y="2212928"/>
            <a:ext cx="1388640" cy="1347116"/>
            <a:chOff x="3096871" y="1444303"/>
            <a:chExt cx="1388640" cy="1347116"/>
          </a:xfrm>
        </p:grpSpPr>
        <p:grpSp>
          <p:nvGrpSpPr>
            <p:cNvPr id="836" name="グループ化 835"/>
            <p:cNvGrpSpPr>
              <a:grpSpLocks noChangeAspect="1"/>
            </p:cNvGrpSpPr>
            <p:nvPr/>
          </p:nvGrpSpPr>
          <p:grpSpPr bwMode="gray">
            <a:xfrm>
              <a:off x="3096871" y="1541898"/>
              <a:ext cx="1388640" cy="1249521"/>
              <a:chOff x="579861" y="1282478"/>
              <a:chExt cx="3861347" cy="3560414"/>
            </a:xfrm>
            <a:solidFill>
              <a:schemeClr val="accent3"/>
            </a:solidFill>
          </p:grpSpPr>
          <p:sp>
            <p:nvSpPr>
              <p:cNvPr id="838" name="Oval 21"/>
              <p:cNvSpPr>
                <a:spLocks noChangeAspect="1"/>
              </p:cNvSpPr>
              <p:nvPr/>
            </p:nvSpPr>
            <p:spPr bwMode="gray">
              <a:xfrm>
                <a:off x="755277" y="1282478"/>
                <a:ext cx="3560412" cy="3560414"/>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300" dirty="0" smtClean="0">
                  <a:solidFill>
                    <a:srgbClr val="313131"/>
                  </a:solidFill>
                </a:endParaRPr>
              </a:p>
            </p:txBody>
          </p:sp>
          <p:sp>
            <p:nvSpPr>
              <p:cNvPr id="839" name="Rectangle 24"/>
              <p:cNvSpPr/>
              <p:nvPr/>
            </p:nvSpPr>
            <p:spPr bwMode="gray">
              <a:xfrm>
                <a:off x="579861" y="2392907"/>
                <a:ext cx="3861347" cy="16616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200" b="1" dirty="0" smtClean="0">
                    <a:solidFill>
                      <a:prstClr val="white"/>
                    </a:solidFill>
                  </a:rPr>
                  <a:t>2014</a:t>
                </a:r>
                <a:r>
                  <a:rPr kumimoji="1" lang="ja-JP" altLang="en-US" sz="1200" b="1" dirty="0" smtClean="0">
                    <a:solidFill>
                      <a:prstClr val="white"/>
                    </a:solidFill>
                  </a:rPr>
                  <a:t>年：</a:t>
                </a:r>
                <a:r>
                  <a:rPr kumimoji="1" lang="en-US" altLang="ja-JP" sz="1200" b="1" dirty="0" smtClean="0">
                    <a:solidFill>
                      <a:prstClr val="white"/>
                    </a:solidFill>
                  </a:rPr>
                  <a:t>23</a:t>
                </a:r>
                <a:r>
                  <a:rPr kumimoji="1" lang="ja-JP" altLang="en-US" sz="1200" b="1" dirty="0" smtClean="0">
                    <a:solidFill>
                      <a:prstClr val="white"/>
                    </a:solidFill>
                  </a:rPr>
                  <a:t>件</a:t>
                </a:r>
                <a:endParaRPr kumimoji="1" lang="en-US" altLang="ja-JP" sz="1200" b="1" dirty="0" smtClean="0">
                  <a:solidFill>
                    <a:prstClr val="white"/>
                  </a:solidFill>
                </a:endParaRPr>
              </a:p>
              <a:p>
                <a:pPr algn="ctr"/>
                <a:r>
                  <a:rPr kumimoji="1" lang="en-US" altLang="ja-JP" sz="1200" b="1" dirty="0">
                    <a:solidFill>
                      <a:prstClr val="black"/>
                    </a:solidFill>
                  </a:rPr>
                  <a:t>2013</a:t>
                </a:r>
                <a:r>
                  <a:rPr kumimoji="1" lang="ja-JP" altLang="en-US" sz="1200" b="1" dirty="0" smtClean="0">
                    <a:solidFill>
                      <a:prstClr val="black"/>
                    </a:solidFill>
                  </a:rPr>
                  <a:t>年：</a:t>
                </a:r>
                <a:r>
                  <a:rPr kumimoji="1" lang="en-US" altLang="ja-JP" sz="1200" b="1" dirty="0" smtClean="0">
                    <a:solidFill>
                      <a:prstClr val="black"/>
                    </a:solidFill>
                  </a:rPr>
                  <a:t>16</a:t>
                </a:r>
                <a:r>
                  <a:rPr kumimoji="1" lang="ja-JP" altLang="en-US" sz="1200" b="1" dirty="0" smtClean="0">
                    <a:solidFill>
                      <a:prstClr val="black"/>
                    </a:solidFill>
                  </a:rPr>
                  <a:t>件</a:t>
                </a:r>
                <a:endParaRPr kumimoji="1" lang="en-US" altLang="ja-JP" sz="1200" b="1" dirty="0" smtClean="0">
                  <a:solidFill>
                    <a:prstClr val="black"/>
                  </a:solidFill>
                </a:endParaRPr>
              </a:p>
            </p:txBody>
          </p:sp>
        </p:grpSp>
        <p:sp>
          <p:nvSpPr>
            <p:cNvPr id="837" name="正方形/長方形 836"/>
            <p:cNvSpPr>
              <a:spLocks noChangeAspect="1"/>
            </p:cNvSpPr>
            <p:nvPr/>
          </p:nvSpPr>
          <p:spPr>
            <a:xfrm>
              <a:off x="3386163" y="1444303"/>
              <a:ext cx="828000" cy="285059"/>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200" b="1" u="sng" dirty="0">
                  <a:solidFill>
                    <a:prstClr val="black"/>
                  </a:solidFill>
                </a:rPr>
                <a:t>マカオ</a:t>
              </a:r>
            </a:p>
          </p:txBody>
        </p:sp>
      </p:grpSp>
      <p:sp>
        <p:nvSpPr>
          <p:cNvPr id="843" name="Oval 21"/>
          <p:cNvSpPr>
            <a:spLocks noChangeAspect="1"/>
          </p:cNvSpPr>
          <p:nvPr/>
        </p:nvSpPr>
        <p:spPr bwMode="gray">
          <a:xfrm>
            <a:off x="7126553" y="1549234"/>
            <a:ext cx="1280416" cy="1249521"/>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kumimoji="1" lang="en-US" altLang="ja-JP" sz="1200" b="1" dirty="0" smtClean="0">
              <a:solidFill>
                <a:prstClr val="white"/>
              </a:solidFill>
            </a:endParaRPr>
          </a:p>
        </p:txBody>
      </p:sp>
      <p:sp>
        <p:nvSpPr>
          <p:cNvPr id="842" name="正方形/長方形 841"/>
          <p:cNvSpPr>
            <a:spLocks noChangeAspect="1"/>
          </p:cNvSpPr>
          <p:nvPr/>
        </p:nvSpPr>
        <p:spPr>
          <a:xfrm>
            <a:off x="7352761" y="1444303"/>
            <a:ext cx="828000" cy="285059"/>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200" b="1" u="sng" dirty="0">
                <a:solidFill>
                  <a:prstClr val="black"/>
                </a:solidFill>
              </a:rPr>
              <a:t>ラスベガス</a:t>
            </a:r>
          </a:p>
        </p:txBody>
      </p:sp>
      <p:sp>
        <p:nvSpPr>
          <p:cNvPr id="795" name="正方形/長方形 794"/>
          <p:cNvSpPr/>
          <p:nvPr/>
        </p:nvSpPr>
        <p:spPr>
          <a:xfrm>
            <a:off x="716389" y="6567528"/>
            <a:ext cx="9072000" cy="202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ja-JP" altLang="en-US" sz="1000" dirty="0" smtClean="0">
                <a:solidFill>
                  <a:prstClr val="black"/>
                </a:solidFill>
              </a:rPr>
              <a:t>出所：</a:t>
            </a:r>
            <a:r>
              <a:rPr kumimoji="1" lang="ja-JP" altLang="en-US" sz="1000" dirty="0">
                <a:solidFill>
                  <a:prstClr val="black"/>
                </a:solidFill>
              </a:rPr>
              <a:t> 「日本政府観光局（</a:t>
            </a:r>
            <a:r>
              <a:rPr kumimoji="1" lang="en-US" altLang="ja-JP" sz="1000" dirty="0">
                <a:solidFill>
                  <a:prstClr val="black"/>
                </a:solidFill>
              </a:rPr>
              <a:t>JNTO</a:t>
            </a:r>
            <a:r>
              <a:rPr kumimoji="1" lang="ja-JP" altLang="en-US" sz="1000" dirty="0">
                <a:solidFill>
                  <a:prstClr val="black"/>
                </a:solidFill>
              </a:rPr>
              <a:t>）</a:t>
            </a:r>
            <a:r>
              <a:rPr kumimoji="1" lang="en-US" altLang="ja-JP" sz="1000" dirty="0">
                <a:solidFill>
                  <a:prstClr val="black"/>
                </a:solidFill>
              </a:rPr>
              <a:t>2014 </a:t>
            </a:r>
            <a:r>
              <a:rPr kumimoji="1" lang="ja-JP" altLang="en-US" sz="1000" dirty="0">
                <a:solidFill>
                  <a:prstClr val="black"/>
                </a:solidFill>
              </a:rPr>
              <a:t>年国際会議統計」 </a:t>
            </a:r>
            <a:r>
              <a:rPr kumimoji="1" lang="ja-JP" altLang="en-US" sz="1000" dirty="0" smtClean="0">
                <a:solidFill>
                  <a:prstClr val="black"/>
                </a:solidFill>
              </a:rPr>
              <a:t>、「</a:t>
            </a:r>
            <a:r>
              <a:rPr kumimoji="1" lang="en-US" altLang="ja-JP" sz="1000" dirty="0" smtClean="0">
                <a:solidFill>
                  <a:prstClr val="black"/>
                </a:solidFill>
              </a:rPr>
              <a:t>ICCA</a:t>
            </a:r>
            <a:r>
              <a:rPr kumimoji="1" lang="ja-JP" altLang="en-US" sz="1000" dirty="0" smtClean="0">
                <a:solidFill>
                  <a:prstClr val="black"/>
                </a:solidFill>
              </a:rPr>
              <a:t>　</a:t>
            </a:r>
            <a:r>
              <a:rPr kumimoji="1" lang="en-US" altLang="ja-JP" sz="1000" dirty="0" smtClean="0">
                <a:solidFill>
                  <a:prstClr val="black"/>
                </a:solidFill>
              </a:rPr>
              <a:t>ICCA Statistics Report 2013, 2014</a:t>
            </a:r>
            <a:r>
              <a:rPr kumimoji="1" lang="ja-JP" altLang="en-US" sz="1000" dirty="0" smtClean="0">
                <a:solidFill>
                  <a:prstClr val="black"/>
                </a:solidFill>
              </a:rPr>
              <a:t>」をもとに作成</a:t>
            </a:r>
            <a:endParaRPr kumimoji="1" lang="en-US" altLang="ja-JP" sz="1000" dirty="0" smtClean="0">
              <a:solidFill>
                <a:prstClr val="black"/>
              </a:solidFill>
            </a:endParaRPr>
          </a:p>
        </p:txBody>
      </p:sp>
      <p:sp>
        <p:nvSpPr>
          <p:cNvPr id="803" name="テキスト ボックス 802"/>
          <p:cNvSpPr txBox="1"/>
          <p:nvPr/>
        </p:nvSpPr>
        <p:spPr>
          <a:xfrm>
            <a:off x="5685946" y="6097057"/>
            <a:ext cx="4102441" cy="453183"/>
          </a:xfrm>
          <a:prstGeom prst="rect">
            <a:avLst/>
          </a:prstGeom>
          <a:noFill/>
        </p:spPr>
        <p:txBody>
          <a:bodyPr wrap="square" lIns="36000" tIns="36000" rIns="36000" bIns="36000" rtlCol="0" anchor="ctr" anchorCtr="0">
            <a:noAutofit/>
          </a:bodyPr>
          <a:lstStyle/>
          <a:p>
            <a:r>
              <a:rPr kumimoji="1" lang="en-US" altLang="ja-JP" sz="1000" dirty="0" smtClean="0">
                <a:solidFill>
                  <a:prstClr val="black"/>
                </a:solidFill>
              </a:rPr>
              <a:t>※1</a:t>
            </a:r>
            <a:r>
              <a:rPr kumimoji="1" lang="ja-JP" altLang="en-US" sz="1000" dirty="0">
                <a:solidFill>
                  <a:prstClr val="black"/>
                </a:solidFill>
              </a:rPr>
              <a:t>　マカオ、ラスベガスの国際会議開催件数は</a:t>
            </a:r>
            <a:r>
              <a:rPr kumimoji="1" lang="en-US" altLang="ja-JP" sz="1000" dirty="0">
                <a:solidFill>
                  <a:prstClr val="black"/>
                </a:solidFill>
              </a:rPr>
              <a:t>ICCA</a:t>
            </a:r>
            <a:r>
              <a:rPr kumimoji="1" lang="ja-JP" altLang="en-US" sz="1000" dirty="0">
                <a:solidFill>
                  <a:prstClr val="black"/>
                </a:solidFill>
              </a:rPr>
              <a:t>統計によるものを</a:t>
            </a:r>
            <a:r>
              <a:rPr kumimoji="1" lang="ja-JP" altLang="en-US" sz="1000" dirty="0" smtClean="0">
                <a:solidFill>
                  <a:prstClr val="black"/>
                </a:solidFill>
              </a:rPr>
              <a:t>記載</a:t>
            </a:r>
            <a:endParaRPr kumimoji="1" lang="en-US" altLang="ja-JP" sz="1000" dirty="0" smtClean="0">
              <a:solidFill>
                <a:prstClr val="black"/>
              </a:solidFill>
              <a:latin typeface="Arial"/>
            </a:endParaRPr>
          </a:p>
          <a:p>
            <a:r>
              <a:rPr kumimoji="1" lang="en-US" altLang="ja-JP" sz="1000" dirty="0" smtClean="0">
                <a:solidFill>
                  <a:prstClr val="black"/>
                </a:solidFill>
                <a:latin typeface="Arial"/>
              </a:rPr>
              <a:t>※2</a:t>
            </a:r>
            <a:r>
              <a:rPr kumimoji="1" lang="ja-JP" altLang="en-US" sz="1000" dirty="0" smtClean="0">
                <a:solidFill>
                  <a:prstClr val="black"/>
                </a:solidFill>
                <a:latin typeface="Arial"/>
              </a:rPr>
              <a:t>　（　）内の順位は国際会議開催件数の世界ランキング</a:t>
            </a:r>
          </a:p>
        </p:txBody>
      </p:sp>
      <p:grpSp>
        <p:nvGrpSpPr>
          <p:cNvPr id="8" name="グループ化 7"/>
          <p:cNvGrpSpPr/>
          <p:nvPr/>
        </p:nvGrpSpPr>
        <p:grpSpPr>
          <a:xfrm>
            <a:off x="395220" y="1451003"/>
            <a:ext cx="2171667" cy="914848"/>
            <a:chOff x="8091206" y="3494714"/>
            <a:chExt cx="1825203" cy="914848"/>
          </a:xfrm>
        </p:grpSpPr>
        <p:sp>
          <p:nvSpPr>
            <p:cNvPr id="806" name="テキスト ボックス 805"/>
            <p:cNvSpPr txBox="1"/>
            <p:nvPr/>
          </p:nvSpPr>
          <p:spPr>
            <a:xfrm>
              <a:off x="8091206" y="3494714"/>
              <a:ext cx="1825203" cy="914848"/>
            </a:xfrm>
            <a:prstGeom prst="rect">
              <a:avLst/>
            </a:prstGeom>
            <a:noFill/>
          </p:spPr>
          <p:txBody>
            <a:bodyPr wrap="square" lIns="72000" tIns="72000" rIns="72000" bIns="72000" rtlCol="0" anchor="ctr" anchorCtr="0">
              <a:spAutoFit/>
            </a:bodyPr>
            <a:lstStyle/>
            <a:p>
              <a:r>
                <a:rPr kumimoji="1" lang="en-US" altLang="ja-JP" sz="1000" dirty="0" smtClean="0">
                  <a:solidFill>
                    <a:prstClr val="black"/>
                  </a:solidFill>
                  <a:latin typeface="Arial"/>
                </a:rPr>
                <a:t>【</a:t>
              </a:r>
              <a:r>
                <a:rPr kumimoji="1" lang="ja-JP" altLang="en-US" sz="1000" dirty="0" smtClean="0">
                  <a:solidFill>
                    <a:prstClr val="black"/>
                  </a:solidFill>
                  <a:latin typeface="Arial"/>
                </a:rPr>
                <a:t>凡例</a:t>
              </a:r>
              <a:r>
                <a:rPr kumimoji="1" lang="en-US" altLang="ja-JP" sz="1000" dirty="0" smtClean="0">
                  <a:solidFill>
                    <a:prstClr val="black"/>
                  </a:solidFill>
                  <a:latin typeface="Arial"/>
                </a:rPr>
                <a:t>】</a:t>
              </a:r>
            </a:p>
            <a:p>
              <a:r>
                <a:rPr kumimoji="1" lang="ja-JP" altLang="en-US" sz="1000" dirty="0">
                  <a:solidFill>
                    <a:prstClr val="black"/>
                  </a:solidFill>
                  <a:latin typeface="Arial"/>
                </a:rPr>
                <a:t>　　</a:t>
              </a:r>
              <a:r>
                <a:rPr kumimoji="1" lang="en-US" altLang="ja-JP" sz="1000" dirty="0" smtClean="0">
                  <a:solidFill>
                    <a:prstClr val="black"/>
                  </a:solidFill>
                  <a:latin typeface="ＭＳ Ｐゴシック"/>
                </a:rPr>
                <a:t>…2014</a:t>
              </a:r>
              <a:r>
                <a:rPr kumimoji="1" lang="ja-JP" altLang="en-US" sz="1000" dirty="0" smtClean="0">
                  <a:solidFill>
                    <a:prstClr val="black"/>
                  </a:solidFill>
                  <a:latin typeface="ＭＳ Ｐゴシック"/>
                </a:rPr>
                <a:t>年国際会議開催件数</a:t>
              </a:r>
              <a:endParaRPr kumimoji="1" lang="en-US" altLang="ja-JP" sz="1000" dirty="0" smtClean="0">
                <a:solidFill>
                  <a:prstClr val="black"/>
                </a:solidFill>
                <a:latin typeface="ＭＳ Ｐゴシック"/>
              </a:endParaRPr>
            </a:p>
            <a:p>
              <a:r>
                <a:rPr kumimoji="1" lang="ja-JP" altLang="en-US" sz="1000" dirty="0">
                  <a:solidFill>
                    <a:prstClr val="black"/>
                  </a:solidFill>
                  <a:latin typeface="ＭＳ Ｐゴシック"/>
                </a:rPr>
                <a:t>　</a:t>
              </a:r>
              <a:r>
                <a:rPr kumimoji="1" lang="ja-JP" altLang="en-US" sz="1000" dirty="0" smtClean="0">
                  <a:solidFill>
                    <a:prstClr val="black"/>
                  </a:solidFill>
                  <a:latin typeface="ＭＳ Ｐゴシック"/>
                </a:rPr>
                <a:t>　</a:t>
              </a:r>
              <a:r>
                <a:rPr kumimoji="1" lang="en-US" altLang="ja-JP" sz="1000" dirty="0" smtClean="0">
                  <a:solidFill>
                    <a:prstClr val="black"/>
                  </a:solidFill>
                  <a:latin typeface="ＭＳ Ｐゴシック"/>
                </a:rPr>
                <a:t>…2013</a:t>
              </a:r>
              <a:r>
                <a:rPr kumimoji="1" lang="ja-JP" altLang="en-US" sz="1000" dirty="0" smtClean="0">
                  <a:solidFill>
                    <a:prstClr val="black"/>
                  </a:solidFill>
                  <a:latin typeface="ＭＳ Ｐゴシック"/>
                </a:rPr>
                <a:t>年国際会議開催件数</a:t>
              </a:r>
            </a:p>
          </p:txBody>
        </p:sp>
        <p:sp>
          <p:nvSpPr>
            <p:cNvPr id="816" name="正方形/長方形 815"/>
            <p:cNvSpPr/>
            <p:nvPr/>
          </p:nvSpPr>
          <p:spPr>
            <a:xfrm>
              <a:off x="8177140" y="4043407"/>
              <a:ext cx="108000" cy="10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sp>
          <p:nvSpPr>
            <p:cNvPr id="817" name="正方形/長方形 816"/>
            <p:cNvSpPr/>
            <p:nvPr/>
          </p:nvSpPr>
          <p:spPr>
            <a:xfrm>
              <a:off x="8177140" y="3898069"/>
              <a:ext cx="108000" cy="10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smtClean="0">
                <a:solidFill>
                  <a:prstClr val="black"/>
                </a:solidFill>
              </a:endParaRPr>
            </a:p>
          </p:txBody>
        </p:sp>
      </p:grpSp>
      <p:sp>
        <p:nvSpPr>
          <p:cNvPr id="822" name="Rectangle 24"/>
          <p:cNvSpPr/>
          <p:nvPr/>
        </p:nvSpPr>
        <p:spPr bwMode="gray">
          <a:xfrm>
            <a:off x="7087299" y="1880864"/>
            <a:ext cx="1388640" cy="5831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200" b="1" dirty="0" smtClean="0">
                <a:solidFill>
                  <a:prstClr val="white"/>
                </a:solidFill>
              </a:rPr>
              <a:t>2014</a:t>
            </a:r>
            <a:r>
              <a:rPr kumimoji="1" lang="ja-JP" altLang="en-US" sz="1200" b="1" dirty="0" smtClean="0">
                <a:solidFill>
                  <a:prstClr val="white"/>
                </a:solidFill>
              </a:rPr>
              <a:t>年：</a:t>
            </a:r>
            <a:r>
              <a:rPr kumimoji="1" lang="en-US" altLang="ja-JP" sz="1200" b="1" dirty="0" smtClean="0">
                <a:solidFill>
                  <a:prstClr val="white"/>
                </a:solidFill>
              </a:rPr>
              <a:t>14</a:t>
            </a:r>
            <a:r>
              <a:rPr kumimoji="1" lang="ja-JP" altLang="en-US" sz="1200" b="1" dirty="0" smtClean="0">
                <a:solidFill>
                  <a:prstClr val="white"/>
                </a:solidFill>
              </a:rPr>
              <a:t>件</a:t>
            </a:r>
            <a:endParaRPr kumimoji="1" lang="en-US" altLang="ja-JP" sz="1200" b="1" dirty="0" smtClean="0">
              <a:solidFill>
                <a:prstClr val="white"/>
              </a:solidFill>
            </a:endParaRPr>
          </a:p>
          <a:p>
            <a:pPr algn="ctr"/>
            <a:r>
              <a:rPr kumimoji="1" lang="en-US" altLang="ja-JP" sz="1200" b="1" dirty="0">
                <a:solidFill>
                  <a:prstClr val="black"/>
                </a:solidFill>
              </a:rPr>
              <a:t>2013</a:t>
            </a:r>
            <a:r>
              <a:rPr kumimoji="1" lang="ja-JP" altLang="en-US" sz="1200" b="1" dirty="0" smtClean="0">
                <a:solidFill>
                  <a:prstClr val="black"/>
                </a:solidFill>
              </a:rPr>
              <a:t>年：</a:t>
            </a:r>
            <a:r>
              <a:rPr kumimoji="1" lang="en-US" altLang="ja-JP" sz="1200" b="1" dirty="0" smtClean="0">
                <a:solidFill>
                  <a:prstClr val="black"/>
                </a:solidFill>
              </a:rPr>
              <a:t>18</a:t>
            </a:r>
            <a:r>
              <a:rPr kumimoji="1" lang="ja-JP" altLang="en-US" sz="1200" b="1" dirty="0" smtClean="0">
                <a:solidFill>
                  <a:prstClr val="black"/>
                </a:solidFill>
              </a:rPr>
              <a:t>件</a:t>
            </a:r>
            <a:endParaRPr kumimoji="1" lang="en-US" altLang="ja-JP" sz="1200" b="1" dirty="0" smtClean="0">
              <a:solidFill>
                <a:prstClr val="black"/>
              </a:solidFill>
            </a:endParaRPr>
          </a:p>
        </p:txBody>
      </p:sp>
      <p:sp>
        <p:nvSpPr>
          <p:cNvPr id="823" name="Rectangle 24"/>
          <p:cNvSpPr/>
          <p:nvPr/>
        </p:nvSpPr>
        <p:spPr bwMode="gray">
          <a:xfrm>
            <a:off x="4957125" y="2128892"/>
            <a:ext cx="1853474" cy="5831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600" b="1" dirty="0" smtClean="0">
                <a:solidFill>
                  <a:prstClr val="white"/>
                </a:solidFill>
              </a:rPr>
              <a:t>2014</a:t>
            </a:r>
            <a:r>
              <a:rPr kumimoji="1" lang="ja-JP" altLang="en-US" sz="1600" b="1" dirty="0" smtClean="0">
                <a:solidFill>
                  <a:prstClr val="white"/>
                </a:solidFill>
              </a:rPr>
              <a:t>年：</a:t>
            </a:r>
            <a:endParaRPr kumimoji="1" lang="en-US" altLang="ja-JP" sz="1600" b="1" dirty="0" smtClean="0">
              <a:solidFill>
                <a:prstClr val="white"/>
              </a:solidFill>
            </a:endParaRPr>
          </a:p>
          <a:p>
            <a:pPr algn="ctr"/>
            <a:r>
              <a:rPr kumimoji="1" lang="en-US" altLang="ja-JP" sz="1600" b="1" dirty="0" smtClean="0">
                <a:solidFill>
                  <a:prstClr val="white"/>
                </a:solidFill>
              </a:rPr>
              <a:t>249</a:t>
            </a:r>
            <a:r>
              <a:rPr kumimoji="1" lang="ja-JP" altLang="en-US" sz="1600" b="1" dirty="0" smtClean="0">
                <a:solidFill>
                  <a:prstClr val="white"/>
                </a:solidFill>
              </a:rPr>
              <a:t>件（</a:t>
            </a:r>
            <a:r>
              <a:rPr kumimoji="1" lang="en-US" altLang="ja-JP" sz="1600" b="1" dirty="0">
                <a:solidFill>
                  <a:prstClr val="white"/>
                </a:solidFill>
              </a:rPr>
              <a:t>4</a:t>
            </a:r>
            <a:r>
              <a:rPr kumimoji="1" lang="ja-JP" altLang="en-US" sz="1600" b="1" dirty="0" smtClean="0">
                <a:solidFill>
                  <a:prstClr val="white"/>
                </a:solidFill>
              </a:rPr>
              <a:t>位）</a:t>
            </a:r>
            <a:endParaRPr kumimoji="1" lang="en-US" altLang="ja-JP" sz="1600" b="1" dirty="0" smtClean="0">
              <a:solidFill>
                <a:prstClr val="white"/>
              </a:solidFill>
            </a:endParaRPr>
          </a:p>
          <a:p>
            <a:pPr algn="ctr"/>
            <a:r>
              <a:rPr kumimoji="1" lang="en-US" altLang="ja-JP" sz="1600" b="1" dirty="0">
                <a:solidFill>
                  <a:prstClr val="black"/>
                </a:solidFill>
              </a:rPr>
              <a:t>2013</a:t>
            </a:r>
            <a:r>
              <a:rPr kumimoji="1" lang="ja-JP" altLang="en-US" sz="1600" b="1" dirty="0" smtClean="0">
                <a:solidFill>
                  <a:prstClr val="black"/>
                </a:solidFill>
              </a:rPr>
              <a:t>年：</a:t>
            </a:r>
            <a:endParaRPr kumimoji="1" lang="en-US" altLang="ja-JP" sz="1600" b="1" dirty="0" smtClean="0">
              <a:solidFill>
                <a:prstClr val="black"/>
              </a:solidFill>
            </a:endParaRPr>
          </a:p>
          <a:p>
            <a:pPr algn="ctr"/>
            <a:r>
              <a:rPr kumimoji="1" lang="en-US" altLang="ja-JP" sz="1600" b="1" dirty="0" smtClean="0">
                <a:solidFill>
                  <a:prstClr val="black"/>
                </a:solidFill>
              </a:rPr>
              <a:t>242</a:t>
            </a:r>
            <a:r>
              <a:rPr kumimoji="1" lang="ja-JP" altLang="en-US" sz="1600" b="1" dirty="0" smtClean="0">
                <a:solidFill>
                  <a:prstClr val="black"/>
                </a:solidFill>
              </a:rPr>
              <a:t>件（</a:t>
            </a:r>
            <a:r>
              <a:rPr kumimoji="1" lang="en-US" altLang="ja-JP" sz="1600" b="1" dirty="0">
                <a:solidFill>
                  <a:prstClr val="black"/>
                </a:solidFill>
              </a:rPr>
              <a:t>5</a:t>
            </a:r>
            <a:r>
              <a:rPr kumimoji="1" lang="ja-JP" altLang="en-US" sz="1600" b="1" dirty="0" smtClean="0">
                <a:solidFill>
                  <a:prstClr val="black"/>
                </a:solidFill>
              </a:rPr>
              <a:t>位）</a:t>
            </a:r>
            <a:endParaRPr kumimoji="1" lang="en-US" altLang="ja-JP" sz="1600" b="1" dirty="0" smtClean="0">
              <a:solidFill>
                <a:prstClr val="black"/>
              </a:solidFill>
            </a:endParaRPr>
          </a:p>
        </p:txBody>
      </p:sp>
      <p:grpSp>
        <p:nvGrpSpPr>
          <p:cNvPr id="16" name="グループ化 15"/>
          <p:cNvGrpSpPr/>
          <p:nvPr/>
        </p:nvGrpSpPr>
        <p:grpSpPr>
          <a:xfrm>
            <a:off x="3219744" y="1594185"/>
            <a:ext cx="1735552" cy="1335827"/>
            <a:chOff x="1962703" y="2518935"/>
            <a:chExt cx="1735552" cy="1335827"/>
          </a:xfrm>
        </p:grpSpPr>
        <p:sp>
          <p:nvSpPr>
            <p:cNvPr id="833" name="Oval 21"/>
            <p:cNvSpPr>
              <a:spLocks noChangeAspect="1"/>
            </p:cNvSpPr>
            <p:nvPr/>
          </p:nvSpPr>
          <p:spPr bwMode="gray">
            <a:xfrm>
              <a:off x="2189467" y="2605241"/>
              <a:ext cx="1280416" cy="1249521"/>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kumimoji="1" lang="ja-JP" altLang="en-US" sz="1400" b="1" dirty="0">
                <a:solidFill>
                  <a:prstClr val="white"/>
                </a:solidFill>
              </a:endParaRPr>
            </a:p>
          </p:txBody>
        </p:sp>
        <p:grpSp>
          <p:nvGrpSpPr>
            <p:cNvPr id="15" name="グループ化 14"/>
            <p:cNvGrpSpPr/>
            <p:nvPr/>
          </p:nvGrpSpPr>
          <p:grpSpPr>
            <a:xfrm>
              <a:off x="1962703" y="2518935"/>
              <a:ext cx="1735552" cy="1037747"/>
              <a:chOff x="1962703" y="2518935"/>
              <a:chExt cx="1735552" cy="1037747"/>
            </a:xfrm>
          </p:grpSpPr>
          <p:sp>
            <p:nvSpPr>
              <p:cNvPr id="832" name="正方形/長方形 831"/>
              <p:cNvSpPr>
                <a:spLocks noChangeAspect="1"/>
              </p:cNvSpPr>
              <p:nvPr/>
            </p:nvSpPr>
            <p:spPr>
              <a:xfrm>
                <a:off x="2415675" y="2518935"/>
                <a:ext cx="828000" cy="285059"/>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pPr>
                <a:r>
                  <a:rPr lang="ja-JP" altLang="en-US" sz="1200" b="1" u="sng" dirty="0" smtClean="0">
                    <a:solidFill>
                      <a:prstClr val="black"/>
                    </a:solidFill>
                  </a:rPr>
                  <a:t>香港</a:t>
                </a:r>
                <a:endParaRPr lang="en-US" altLang="ja-JP" sz="1200" b="1" u="sng" dirty="0">
                  <a:solidFill>
                    <a:prstClr val="black"/>
                  </a:solidFill>
                </a:endParaRPr>
              </a:p>
            </p:txBody>
          </p:sp>
          <p:sp>
            <p:nvSpPr>
              <p:cNvPr id="826" name="Rectangle 24"/>
              <p:cNvSpPr/>
              <p:nvPr/>
            </p:nvSpPr>
            <p:spPr bwMode="gray">
              <a:xfrm>
                <a:off x="1962703" y="2973540"/>
                <a:ext cx="1735552" cy="5831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200" b="1" dirty="0" smtClean="0">
                    <a:solidFill>
                      <a:prstClr val="white"/>
                    </a:solidFill>
                  </a:rPr>
                  <a:t>2014</a:t>
                </a:r>
                <a:r>
                  <a:rPr kumimoji="1" lang="ja-JP" altLang="en-US" sz="1200" b="1" dirty="0" smtClean="0">
                    <a:solidFill>
                      <a:prstClr val="white"/>
                    </a:solidFill>
                  </a:rPr>
                  <a:t>年：</a:t>
                </a:r>
                <a:endParaRPr kumimoji="1" lang="en-US" altLang="ja-JP" sz="1200" b="1" dirty="0" smtClean="0">
                  <a:solidFill>
                    <a:prstClr val="white"/>
                  </a:solidFill>
                </a:endParaRPr>
              </a:p>
              <a:p>
                <a:pPr algn="ctr"/>
                <a:r>
                  <a:rPr kumimoji="1" lang="en-US" altLang="ja-JP" sz="1200" b="1" dirty="0" smtClean="0">
                    <a:solidFill>
                      <a:prstClr val="white"/>
                    </a:solidFill>
                  </a:rPr>
                  <a:t>41</a:t>
                </a:r>
                <a:r>
                  <a:rPr kumimoji="1" lang="ja-JP" altLang="en-US" sz="1200" b="1" dirty="0" smtClean="0">
                    <a:solidFill>
                      <a:prstClr val="white"/>
                    </a:solidFill>
                  </a:rPr>
                  <a:t>件（</a:t>
                </a:r>
                <a:r>
                  <a:rPr kumimoji="1" lang="en-US" altLang="ja-JP" sz="1200" b="1" dirty="0" smtClean="0">
                    <a:solidFill>
                      <a:prstClr val="white"/>
                    </a:solidFill>
                  </a:rPr>
                  <a:t>46</a:t>
                </a:r>
                <a:r>
                  <a:rPr kumimoji="1" lang="ja-JP" altLang="en-US" sz="1200" b="1" dirty="0" smtClean="0">
                    <a:solidFill>
                      <a:prstClr val="white"/>
                    </a:solidFill>
                  </a:rPr>
                  <a:t>位）</a:t>
                </a:r>
                <a:endParaRPr kumimoji="1" lang="en-US" altLang="ja-JP" sz="1200" b="1" dirty="0" smtClean="0">
                  <a:solidFill>
                    <a:prstClr val="white"/>
                  </a:solidFill>
                </a:endParaRPr>
              </a:p>
              <a:p>
                <a:pPr algn="ctr"/>
                <a:r>
                  <a:rPr kumimoji="1" lang="en-US" altLang="ja-JP" sz="1200" b="1" dirty="0">
                    <a:solidFill>
                      <a:prstClr val="black"/>
                    </a:solidFill>
                  </a:rPr>
                  <a:t>2013</a:t>
                </a:r>
                <a:r>
                  <a:rPr kumimoji="1" lang="ja-JP" altLang="en-US" sz="1200" b="1" dirty="0" smtClean="0">
                    <a:solidFill>
                      <a:prstClr val="black"/>
                    </a:solidFill>
                  </a:rPr>
                  <a:t>年：</a:t>
                </a:r>
                <a:endParaRPr kumimoji="1" lang="en-US" altLang="ja-JP" sz="1200" b="1" dirty="0" smtClean="0">
                  <a:solidFill>
                    <a:prstClr val="black"/>
                  </a:solidFill>
                </a:endParaRPr>
              </a:p>
              <a:p>
                <a:pPr algn="ctr"/>
                <a:r>
                  <a:rPr kumimoji="1" lang="en-US" altLang="ja-JP" sz="1200" b="1" dirty="0" smtClean="0">
                    <a:solidFill>
                      <a:prstClr val="black"/>
                    </a:solidFill>
                  </a:rPr>
                  <a:t>112</a:t>
                </a:r>
                <a:r>
                  <a:rPr kumimoji="1" lang="ja-JP" altLang="en-US" sz="1200" b="1" dirty="0" smtClean="0">
                    <a:solidFill>
                      <a:prstClr val="black"/>
                    </a:solidFill>
                  </a:rPr>
                  <a:t>件（</a:t>
                </a:r>
                <a:r>
                  <a:rPr kumimoji="1" lang="en-US" altLang="ja-JP" sz="1200" b="1" dirty="0" smtClean="0">
                    <a:solidFill>
                      <a:prstClr val="black"/>
                    </a:solidFill>
                  </a:rPr>
                  <a:t>14</a:t>
                </a:r>
                <a:r>
                  <a:rPr kumimoji="1" lang="ja-JP" altLang="en-US" sz="1200" b="1" dirty="0" smtClean="0">
                    <a:solidFill>
                      <a:prstClr val="black"/>
                    </a:solidFill>
                  </a:rPr>
                  <a:t>位）</a:t>
                </a:r>
                <a:endParaRPr kumimoji="1" lang="en-US" altLang="ja-JP" sz="1200" b="1" dirty="0" smtClean="0">
                  <a:solidFill>
                    <a:prstClr val="black"/>
                  </a:solidFill>
                </a:endParaRPr>
              </a:p>
            </p:txBody>
          </p:sp>
        </p:grpSp>
      </p:grpSp>
      <p:sp>
        <p:nvSpPr>
          <p:cNvPr id="828" name="Rectangle 24"/>
          <p:cNvSpPr/>
          <p:nvPr/>
        </p:nvSpPr>
        <p:spPr bwMode="gray">
          <a:xfrm>
            <a:off x="1038709" y="4534789"/>
            <a:ext cx="1853474" cy="12081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800" b="1" dirty="0" smtClean="0">
                <a:solidFill>
                  <a:prstClr val="white"/>
                </a:solidFill>
              </a:rPr>
              <a:t>2014</a:t>
            </a:r>
            <a:r>
              <a:rPr kumimoji="1" lang="ja-JP" altLang="en-US" sz="1800" b="1" dirty="0" smtClean="0">
                <a:solidFill>
                  <a:prstClr val="white"/>
                </a:solidFill>
              </a:rPr>
              <a:t>年：</a:t>
            </a:r>
            <a:endParaRPr kumimoji="1" lang="en-US" altLang="ja-JP" sz="1800" b="1" dirty="0" smtClean="0">
              <a:solidFill>
                <a:prstClr val="white"/>
              </a:solidFill>
            </a:endParaRPr>
          </a:p>
          <a:p>
            <a:pPr algn="ctr"/>
            <a:r>
              <a:rPr kumimoji="1" lang="en-US" altLang="ja-JP" sz="1800" b="1" dirty="0" smtClean="0">
                <a:solidFill>
                  <a:prstClr val="white"/>
                </a:solidFill>
              </a:rPr>
              <a:t>850</a:t>
            </a:r>
            <a:r>
              <a:rPr kumimoji="1" lang="ja-JP" altLang="en-US" sz="1800" b="1" dirty="0" smtClean="0">
                <a:solidFill>
                  <a:prstClr val="white"/>
                </a:solidFill>
              </a:rPr>
              <a:t>件（</a:t>
            </a:r>
            <a:r>
              <a:rPr kumimoji="1" lang="en-US" altLang="ja-JP" sz="1800" b="1" dirty="0">
                <a:solidFill>
                  <a:prstClr val="white"/>
                </a:solidFill>
              </a:rPr>
              <a:t>1</a:t>
            </a:r>
            <a:r>
              <a:rPr kumimoji="1" lang="ja-JP" altLang="en-US" sz="1800" b="1" dirty="0" smtClean="0">
                <a:solidFill>
                  <a:prstClr val="white"/>
                </a:solidFill>
              </a:rPr>
              <a:t>位）</a:t>
            </a:r>
            <a:endParaRPr kumimoji="1" lang="en-US" altLang="ja-JP" sz="1800" b="1" dirty="0" smtClean="0">
              <a:solidFill>
                <a:prstClr val="white"/>
              </a:solidFill>
            </a:endParaRPr>
          </a:p>
          <a:p>
            <a:pPr algn="ctr"/>
            <a:r>
              <a:rPr kumimoji="1" lang="en-US" altLang="ja-JP" sz="1800" b="1" dirty="0">
                <a:solidFill>
                  <a:prstClr val="black"/>
                </a:solidFill>
              </a:rPr>
              <a:t>2013</a:t>
            </a:r>
            <a:r>
              <a:rPr kumimoji="1" lang="ja-JP" altLang="en-US" sz="1800" b="1" dirty="0" smtClean="0">
                <a:solidFill>
                  <a:prstClr val="black"/>
                </a:solidFill>
              </a:rPr>
              <a:t>年：</a:t>
            </a:r>
            <a:endParaRPr kumimoji="1" lang="en-US" altLang="ja-JP" sz="1800" b="1" dirty="0" smtClean="0">
              <a:solidFill>
                <a:prstClr val="black"/>
              </a:solidFill>
            </a:endParaRPr>
          </a:p>
          <a:p>
            <a:pPr algn="ctr"/>
            <a:r>
              <a:rPr kumimoji="1" lang="en-US" altLang="ja-JP" sz="1800" b="1" dirty="0" smtClean="0">
                <a:solidFill>
                  <a:prstClr val="black"/>
                </a:solidFill>
              </a:rPr>
              <a:t>994</a:t>
            </a:r>
            <a:r>
              <a:rPr kumimoji="1" lang="ja-JP" altLang="en-US" sz="1800" b="1" dirty="0" smtClean="0">
                <a:solidFill>
                  <a:prstClr val="black"/>
                </a:solidFill>
              </a:rPr>
              <a:t>件（</a:t>
            </a:r>
            <a:r>
              <a:rPr kumimoji="1" lang="en-US" altLang="ja-JP" sz="1800" b="1" dirty="0" smtClean="0">
                <a:solidFill>
                  <a:prstClr val="black"/>
                </a:solidFill>
              </a:rPr>
              <a:t>1</a:t>
            </a:r>
            <a:r>
              <a:rPr kumimoji="1" lang="ja-JP" altLang="en-US" sz="1800" b="1" dirty="0" smtClean="0">
                <a:solidFill>
                  <a:prstClr val="black"/>
                </a:solidFill>
              </a:rPr>
              <a:t>位）</a:t>
            </a:r>
            <a:endParaRPr kumimoji="1" lang="en-US" altLang="ja-JP" sz="1800" b="1" dirty="0" smtClean="0">
              <a:solidFill>
                <a:prstClr val="black"/>
              </a:solidFill>
            </a:endParaRPr>
          </a:p>
        </p:txBody>
      </p:sp>
      <p:sp>
        <p:nvSpPr>
          <p:cNvPr id="829" name="Rectangle 24"/>
          <p:cNvSpPr/>
          <p:nvPr/>
        </p:nvSpPr>
        <p:spPr bwMode="gray">
          <a:xfrm>
            <a:off x="5070740" y="4157289"/>
            <a:ext cx="1735552" cy="9174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400" b="1" dirty="0" smtClean="0">
                <a:solidFill>
                  <a:prstClr val="white"/>
                </a:solidFill>
              </a:rPr>
              <a:t>2014</a:t>
            </a:r>
            <a:r>
              <a:rPr kumimoji="1" lang="ja-JP" altLang="en-US" sz="1400" b="1" dirty="0" smtClean="0">
                <a:solidFill>
                  <a:prstClr val="white"/>
                </a:solidFill>
              </a:rPr>
              <a:t>年：</a:t>
            </a:r>
            <a:endParaRPr kumimoji="1" lang="en-US" altLang="ja-JP" sz="1400" b="1" dirty="0" smtClean="0">
              <a:solidFill>
                <a:prstClr val="white"/>
              </a:solidFill>
            </a:endParaRPr>
          </a:p>
          <a:p>
            <a:pPr algn="ctr"/>
            <a:r>
              <a:rPr kumimoji="1" lang="en-US" altLang="ja-JP" sz="1400" b="1" dirty="0" smtClean="0">
                <a:solidFill>
                  <a:prstClr val="white"/>
                </a:solidFill>
              </a:rPr>
              <a:t>120</a:t>
            </a:r>
            <a:r>
              <a:rPr kumimoji="1" lang="ja-JP" altLang="en-US" sz="1400" b="1" dirty="0" smtClean="0">
                <a:solidFill>
                  <a:prstClr val="white"/>
                </a:solidFill>
              </a:rPr>
              <a:t>件（</a:t>
            </a:r>
            <a:r>
              <a:rPr kumimoji="1" lang="en-US" altLang="ja-JP" sz="1400" b="1" dirty="0">
                <a:solidFill>
                  <a:prstClr val="white"/>
                </a:solidFill>
              </a:rPr>
              <a:t>1</a:t>
            </a:r>
            <a:r>
              <a:rPr kumimoji="1" lang="en-US" altLang="ja-JP" sz="1400" b="1" dirty="0" smtClean="0">
                <a:solidFill>
                  <a:prstClr val="white"/>
                </a:solidFill>
              </a:rPr>
              <a:t>6</a:t>
            </a:r>
            <a:r>
              <a:rPr kumimoji="1" lang="ja-JP" altLang="en-US" sz="1400" b="1" dirty="0" smtClean="0">
                <a:solidFill>
                  <a:prstClr val="white"/>
                </a:solidFill>
              </a:rPr>
              <a:t>位）</a:t>
            </a:r>
            <a:endParaRPr kumimoji="1" lang="en-US" altLang="ja-JP" sz="1400" b="1" dirty="0" smtClean="0">
              <a:solidFill>
                <a:prstClr val="white"/>
              </a:solidFill>
            </a:endParaRPr>
          </a:p>
          <a:p>
            <a:pPr algn="ctr"/>
            <a:r>
              <a:rPr kumimoji="1" lang="en-US" altLang="ja-JP" sz="1400" b="1" dirty="0">
                <a:solidFill>
                  <a:prstClr val="black"/>
                </a:solidFill>
              </a:rPr>
              <a:t>2013</a:t>
            </a:r>
            <a:r>
              <a:rPr kumimoji="1" lang="ja-JP" altLang="en-US" sz="1400" b="1" dirty="0" smtClean="0">
                <a:solidFill>
                  <a:prstClr val="black"/>
                </a:solidFill>
              </a:rPr>
              <a:t>年：</a:t>
            </a:r>
            <a:endParaRPr kumimoji="1" lang="en-US" altLang="ja-JP" sz="1400" b="1" dirty="0" smtClean="0">
              <a:solidFill>
                <a:prstClr val="black"/>
              </a:solidFill>
            </a:endParaRPr>
          </a:p>
          <a:p>
            <a:pPr algn="ctr"/>
            <a:r>
              <a:rPr kumimoji="1" lang="en-US" altLang="ja-JP" sz="1400" b="1" dirty="0" smtClean="0">
                <a:solidFill>
                  <a:prstClr val="black"/>
                </a:solidFill>
              </a:rPr>
              <a:t>124</a:t>
            </a:r>
            <a:r>
              <a:rPr kumimoji="1" lang="ja-JP" altLang="en-US" sz="1400" b="1" dirty="0" smtClean="0">
                <a:solidFill>
                  <a:prstClr val="black"/>
                </a:solidFill>
              </a:rPr>
              <a:t>件（</a:t>
            </a:r>
            <a:r>
              <a:rPr kumimoji="1" lang="en-US" altLang="ja-JP" sz="1400" b="1" dirty="0" smtClean="0">
                <a:solidFill>
                  <a:prstClr val="black"/>
                </a:solidFill>
              </a:rPr>
              <a:t>12</a:t>
            </a:r>
            <a:r>
              <a:rPr kumimoji="1" lang="ja-JP" altLang="en-US" sz="1400" b="1" dirty="0" smtClean="0">
                <a:solidFill>
                  <a:prstClr val="black"/>
                </a:solidFill>
              </a:rPr>
              <a:t>位）</a:t>
            </a:r>
            <a:endParaRPr kumimoji="1" lang="en-US" altLang="ja-JP" sz="1400" b="1" dirty="0" smtClean="0">
              <a:solidFill>
                <a:prstClr val="black"/>
              </a:solidFill>
            </a:endParaRPr>
          </a:p>
        </p:txBody>
      </p:sp>
      <p:sp>
        <p:nvSpPr>
          <p:cNvPr id="830" name="Rectangle 24"/>
          <p:cNvSpPr/>
          <p:nvPr/>
        </p:nvSpPr>
        <p:spPr bwMode="gray">
          <a:xfrm>
            <a:off x="3036268" y="5469025"/>
            <a:ext cx="1735552" cy="9174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en-US" altLang="ja-JP" sz="1200" b="1" dirty="0" smtClean="0">
                <a:solidFill>
                  <a:prstClr val="white"/>
                </a:solidFill>
              </a:rPr>
              <a:t>2014</a:t>
            </a:r>
            <a:r>
              <a:rPr kumimoji="1" lang="ja-JP" altLang="en-US" sz="1200" b="1" dirty="0" smtClean="0">
                <a:solidFill>
                  <a:prstClr val="white"/>
                </a:solidFill>
              </a:rPr>
              <a:t>年：</a:t>
            </a:r>
            <a:endParaRPr kumimoji="1" lang="en-US" altLang="ja-JP" sz="1200" b="1" dirty="0" smtClean="0">
              <a:solidFill>
                <a:prstClr val="white"/>
              </a:solidFill>
            </a:endParaRPr>
          </a:p>
          <a:p>
            <a:pPr algn="ctr"/>
            <a:r>
              <a:rPr kumimoji="1" lang="en-US" altLang="ja-JP" sz="1200" b="1" dirty="0" smtClean="0">
                <a:solidFill>
                  <a:prstClr val="white"/>
                </a:solidFill>
              </a:rPr>
              <a:t>62</a:t>
            </a:r>
            <a:r>
              <a:rPr kumimoji="1" lang="ja-JP" altLang="en-US" sz="1200" b="1" dirty="0" smtClean="0">
                <a:solidFill>
                  <a:prstClr val="white"/>
                </a:solidFill>
              </a:rPr>
              <a:t>件（</a:t>
            </a:r>
            <a:r>
              <a:rPr kumimoji="1" lang="en-US" altLang="ja-JP" sz="1200" b="1" dirty="0" smtClean="0">
                <a:solidFill>
                  <a:prstClr val="white"/>
                </a:solidFill>
              </a:rPr>
              <a:t>31</a:t>
            </a:r>
            <a:r>
              <a:rPr kumimoji="1" lang="ja-JP" altLang="en-US" sz="1200" b="1" dirty="0" smtClean="0">
                <a:solidFill>
                  <a:prstClr val="white"/>
                </a:solidFill>
              </a:rPr>
              <a:t>位）</a:t>
            </a:r>
            <a:endParaRPr kumimoji="1" lang="en-US" altLang="ja-JP" sz="1200" b="1" dirty="0" smtClean="0">
              <a:solidFill>
                <a:prstClr val="white"/>
              </a:solidFill>
            </a:endParaRPr>
          </a:p>
          <a:p>
            <a:pPr algn="ctr"/>
            <a:r>
              <a:rPr kumimoji="1" lang="en-US" altLang="ja-JP" sz="1200" b="1" dirty="0" smtClean="0">
                <a:solidFill>
                  <a:prstClr val="black"/>
                </a:solidFill>
              </a:rPr>
              <a:t>2013</a:t>
            </a:r>
            <a:r>
              <a:rPr kumimoji="1" lang="ja-JP" altLang="en-US" sz="1200" b="1" dirty="0" smtClean="0">
                <a:solidFill>
                  <a:prstClr val="black"/>
                </a:solidFill>
              </a:rPr>
              <a:t>年：</a:t>
            </a:r>
            <a:endParaRPr kumimoji="1" lang="en-US" altLang="ja-JP" sz="1200" b="1" dirty="0" smtClean="0">
              <a:solidFill>
                <a:prstClr val="black"/>
              </a:solidFill>
            </a:endParaRPr>
          </a:p>
          <a:p>
            <a:pPr algn="ctr"/>
            <a:r>
              <a:rPr kumimoji="1" lang="en-US" altLang="ja-JP" sz="1200" b="1" dirty="0" smtClean="0">
                <a:solidFill>
                  <a:prstClr val="black"/>
                </a:solidFill>
              </a:rPr>
              <a:t>73</a:t>
            </a:r>
            <a:r>
              <a:rPr kumimoji="1" lang="ja-JP" altLang="en-US" sz="1200" b="1" dirty="0" smtClean="0">
                <a:solidFill>
                  <a:prstClr val="black"/>
                </a:solidFill>
              </a:rPr>
              <a:t>件（</a:t>
            </a:r>
            <a:r>
              <a:rPr kumimoji="1" lang="en-US" altLang="ja-JP" sz="1200" b="1" dirty="0" smtClean="0">
                <a:solidFill>
                  <a:prstClr val="black"/>
                </a:solidFill>
              </a:rPr>
              <a:t>25</a:t>
            </a:r>
            <a:r>
              <a:rPr kumimoji="1" lang="ja-JP" altLang="en-US" sz="1200" b="1" dirty="0" smtClean="0">
                <a:solidFill>
                  <a:prstClr val="black"/>
                </a:solidFill>
              </a:rPr>
              <a:t>位）</a:t>
            </a:r>
            <a:endParaRPr kumimoji="1" lang="en-US" altLang="ja-JP" sz="1200" b="1" dirty="0" smtClean="0">
              <a:solidFill>
                <a:prstClr val="black"/>
              </a:solidFill>
            </a:endParaRPr>
          </a:p>
        </p:txBody>
      </p:sp>
    </p:spTree>
    <p:extLst>
      <p:ext uri="{BB962C8B-B14F-4D97-AF65-F5344CB8AC3E}">
        <p14:creationId xmlns:p14="http://schemas.microsoft.com/office/powerpoint/2010/main" val="39836351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93</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海外</a:t>
            </a:r>
            <a:r>
              <a:rPr lang="ja-JP" altLang="en-US" smtClean="0"/>
              <a:t>都市（</a:t>
            </a:r>
            <a:r>
              <a:rPr lang="en-US" altLang="ja-JP" smtClean="0"/>
              <a:t>MICE</a:t>
            </a:r>
            <a:r>
              <a:rPr lang="ja-JP" altLang="en-US" smtClean="0"/>
              <a:t>戦略</a:t>
            </a:r>
            <a:r>
              <a:rPr lang="ja-JP" altLang="en-US" dirty="0" smtClean="0"/>
              <a:t>）</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0" name="正方形/長方形 9"/>
          <p:cNvSpPr/>
          <p:nvPr/>
        </p:nvSpPr>
        <p:spPr>
          <a:xfrm>
            <a:off x="416496" y="1483732"/>
            <a:ext cx="2422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項目</a:t>
            </a:r>
          </a:p>
        </p:txBody>
      </p:sp>
      <p:grpSp>
        <p:nvGrpSpPr>
          <p:cNvPr id="30" name="グループ化 29"/>
          <p:cNvGrpSpPr/>
          <p:nvPr/>
        </p:nvGrpSpPr>
        <p:grpSpPr>
          <a:xfrm>
            <a:off x="416496" y="1764601"/>
            <a:ext cx="9060336" cy="720000"/>
            <a:chOff x="416496" y="1779827"/>
            <a:chExt cx="9060336" cy="234000"/>
          </a:xfrm>
        </p:grpSpPr>
        <p:sp>
          <p:nvSpPr>
            <p:cNvPr id="31" name="正方形/長方形 30"/>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ソウルとシドニーでは</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a:t>
              </a:r>
              <a:r>
                <a:rPr kumimoji="1" lang="ja-JP" altLang="en-US" sz="1200" dirty="0" smtClean="0">
                  <a:solidFill>
                    <a:prstClr val="black"/>
                  </a:solidFill>
                </a:rPr>
                <a:t>を、メルボルンでは</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を主たるターゲットとしていることが確認された。</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その他の海外都市については、ターゲットとするイベントが</a:t>
              </a:r>
              <a:r>
                <a:rPr kumimoji="1" lang="en-US" altLang="ja-JP" sz="1200" dirty="0">
                  <a:solidFill>
                    <a:prstClr val="black"/>
                  </a:solidFill>
                </a:rPr>
                <a:t>M</a:t>
              </a:r>
              <a:r>
                <a:rPr kumimoji="1" lang="ja-JP" altLang="en-US" sz="1200" dirty="0">
                  <a:solidFill>
                    <a:prstClr val="black"/>
                  </a:solidFill>
                </a:rPr>
                <a:t>・</a:t>
              </a:r>
              <a:r>
                <a:rPr kumimoji="1" lang="en-US" altLang="ja-JP" sz="1200" dirty="0">
                  <a:solidFill>
                    <a:prstClr val="black"/>
                  </a:solidFill>
                </a:rPr>
                <a:t>I</a:t>
              </a:r>
              <a:r>
                <a:rPr kumimoji="1" lang="ja-JP" altLang="en-US" sz="1200" dirty="0">
                  <a:solidFill>
                    <a:prstClr val="black"/>
                  </a:solidFill>
                </a:rPr>
                <a:t>・</a:t>
              </a:r>
              <a:r>
                <a:rPr kumimoji="1" lang="en-US" altLang="ja-JP" sz="1200" dirty="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a:t>
              </a:r>
              <a:r>
                <a:rPr kumimoji="1" lang="ja-JP" altLang="en-US" sz="1200" dirty="0" smtClean="0">
                  <a:solidFill>
                    <a:prstClr val="black"/>
                  </a:solidFill>
                </a:rPr>
                <a:t>のいずれかであ</a:t>
              </a:r>
              <a:r>
                <a:rPr kumimoji="1" lang="ja-JP" altLang="en-US" sz="1200" dirty="0">
                  <a:solidFill>
                    <a:prstClr val="black"/>
                  </a:solidFill>
                </a:rPr>
                <a:t>る</a:t>
              </a:r>
              <a:r>
                <a:rPr kumimoji="1" lang="ja-JP" altLang="en-US" sz="1200" dirty="0" smtClean="0">
                  <a:solidFill>
                    <a:prstClr val="black"/>
                  </a:solidFill>
                </a:rPr>
                <a:t>か確認することはできなかった。</a:t>
              </a:r>
              <a:endParaRPr kumimoji="1" lang="en-US" altLang="ja-JP" sz="1200" dirty="0" smtClean="0">
                <a:solidFill>
                  <a:prstClr val="black"/>
                </a:solidFill>
              </a:endParaRPr>
            </a:p>
          </p:txBody>
        </p:sp>
        <p:sp>
          <p:nvSpPr>
            <p:cNvPr id="32" name="正方形/長方形 31"/>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ターゲットとするイベント</a:t>
              </a:r>
              <a:endParaRPr kumimoji="1" lang="en-US" altLang="ja-JP" sz="1200" dirty="0" smtClean="0">
                <a:solidFill>
                  <a:prstClr val="black"/>
                </a:solidFill>
              </a:endParaRPr>
            </a:p>
            <a:p>
              <a:pPr algn="ctr"/>
              <a:r>
                <a:rPr kumimoji="1" lang="ja-JP" altLang="en-US" sz="1200" dirty="0" smtClean="0">
                  <a:solidFill>
                    <a:prstClr val="black"/>
                  </a:solidFill>
                </a:rPr>
                <a:t>（</a:t>
              </a:r>
              <a:r>
                <a:rPr kumimoji="1" lang="en-US" altLang="ja-JP" sz="1200" dirty="0" smtClean="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a:t>
              </a:r>
              <a:r>
                <a:rPr kumimoji="1" lang="ja-JP" altLang="en-US" sz="1200" dirty="0" smtClean="0">
                  <a:solidFill>
                    <a:prstClr val="black"/>
                  </a:solidFill>
                </a:rPr>
                <a:t>）</a:t>
              </a:r>
            </a:p>
          </p:txBody>
        </p:sp>
      </p:grpSp>
      <p:grpSp>
        <p:nvGrpSpPr>
          <p:cNvPr id="25" name="グループ化 24"/>
          <p:cNvGrpSpPr/>
          <p:nvPr/>
        </p:nvGrpSpPr>
        <p:grpSpPr>
          <a:xfrm>
            <a:off x="416496" y="2519513"/>
            <a:ext cx="9060336" cy="720000"/>
            <a:chOff x="416496" y="1779827"/>
            <a:chExt cx="9060336" cy="234000"/>
          </a:xfrm>
        </p:grpSpPr>
        <p:sp>
          <p:nvSpPr>
            <p:cNvPr id="26" name="正方形/長方形 25"/>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ソウル、マカオ、シドニー、メルボルンにおいては、「大規模」な催事や「国際的」な催事をターゲットとしていることが確認された。</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その他の海外都市においては、ターゲットとする催事規模について、確認することはできなかった。</a:t>
              </a:r>
              <a:endParaRPr kumimoji="1" lang="ja-JP" altLang="en-US" sz="1200" dirty="0">
                <a:solidFill>
                  <a:prstClr val="black"/>
                </a:solidFill>
              </a:endParaRPr>
            </a:p>
          </p:txBody>
        </p:sp>
        <p:sp>
          <p:nvSpPr>
            <p:cNvPr id="33" name="正方形/長方形 32"/>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ターゲットとする催事規模</a:t>
              </a:r>
            </a:p>
          </p:txBody>
        </p:sp>
      </p:grpSp>
      <p:grpSp>
        <p:nvGrpSpPr>
          <p:cNvPr id="34" name="グループ化 33"/>
          <p:cNvGrpSpPr/>
          <p:nvPr/>
        </p:nvGrpSpPr>
        <p:grpSpPr>
          <a:xfrm>
            <a:off x="416496" y="3276599"/>
            <a:ext cx="9060336" cy="720000"/>
            <a:chOff x="416496" y="1779827"/>
            <a:chExt cx="9060336" cy="234000"/>
          </a:xfrm>
        </p:grpSpPr>
        <p:sp>
          <p:nvSpPr>
            <p:cNvPr id="35" name="正方形/長方形 34"/>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ソウルを除き、学術の重点分野を設定しているか否かを確認</a:t>
              </a:r>
              <a:r>
                <a:rPr kumimoji="1" lang="ja-JP" altLang="en-US" sz="1200" dirty="0">
                  <a:solidFill>
                    <a:prstClr val="black"/>
                  </a:solidFill>
                </a:rPr>
                <a:t>すること</a:t>
              </a:r>
              <a:r>
                <a:rPr kumimoji="1" lang="ja-JP" altLang="en-US" sz="1200" dirty="0" smtClean="0">
                  <a:solidFill>
                    <a:prstClr val="black"/>
                  </a:solidFill>
                </a:rPr>
                <a:t>はできなかった。</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ソウルでは、ソウルらしい</a:t>
              </a:r>
              <a:r>
                <a:rPr kumimoji="1" lang="en-US" altLang="ja-JP" sz="1200" dirty="0" smtClean="0">
                  <a:solidFill>
                    <a:prstClr val="black"/>
                  </a:solidFill>
                </a:rPr>
                <a:t>MICE</a:t>
              </a:r>
              <a:r>
                <a:rPr kumimoji="1" lang="ja-JP" altLang="en-US" sz="1200" dirty="0" smtClean="0">
                  <a:solidFill>
                    <a:prstClr val="black"/>
                  </a:solidFill>
                </a:rPr>
                <a:t>を育成する観点から、韓流関連学会を重点分野として設定。</a:t>
              </a:r>
              <a:endParaRPr kumimoji="1" lang="ja-JP" altLang="en-US" sz="1200" dirty="0">
                <a:solidFill>
                  <a:prstClr val="black"/>
                </a:solidFill>
              </a:endParaRPr>
            </a:p>
          </p:txBody>
        </p:sp>
        <p:sp>
          <p:nvSpPr>
            <p:cNvPr id="36" name="正方形/長方形 35"/>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重点分野（学術）</a:t>
              </a:r>
            </a:p>
          </p:txBody>
        </p:sp>
      </p:grpSp>
      <p:grpSp>
        <p:nvGrpSpPr>
          <p:cNvPr id="37" name="グループ化 36"/>
          <p:cNvGrpSpPr/>
          <p:nvPr/>
        </p:nvGrpSpPr>
        <p:grpSpPr>
          <a:xfrm>
            <a:off x="416496" y="4038860"/>
            <a:ext cx="9060336" cy="1022238"/>
            <a:chOff x="416496" y="1779827"/>
            <a:chExt cx="9060336" cy="234000"/>
          </a:xfrm>
        </p:grpSpPr>
        <p:sp>
          <p:nvSpPr>
            <p:cNvPr id="38" name="正方形/長方形 37"/>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では韓流関連産業を、シンガポールではデザイン、教育、ヘルスケア、バイオメディカル等の産業分野を、マカオではクリエイティブ産業を、メルボルンでは知識集約型産業を重点分野として設定しており、海外都市ごとに重点分野は異なる。</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その他の海外都市においては、産業の重点分野を設定しているか否かを確認することはできなかった。</a:t>
              </a:r>
              <a:endParaRPr kumimoji="1" lang="ja-JP" altLang="en-US" sz="1200" dirty="0">
                <a:solidFill>
                  <a:prstClr val="black"/>
                </a:solidFill>
              </a:endParaRPr>
            </a:p>
          </p:txBody>
        </p:sp>
        <p:sp>
          <p:nvSpPr>
            <p:cNvPr id="39" name="正方形/長方形 38"/>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重点</a:t>
              </a:r>
              <a:r>
                <a:rPr kumimoji="1" lang="ja-JP" altLang="en-US" sz="1200" dirty="0" smtClean="0">
                  <a:solidFill>
                    <a:prstClr val="black"/>
                  </a:solidFill>
                </a:rPr>
                <a:t>分野（産業）</a:t>
              </a:r>
            </a:p>
          </p:txBody>
        </p:sp>
      </p:grpSp>
      <p:grpSp>
        <p:nvGrpSpPr>
          <p:cNvPr id="40" name="グループ化 39"/>
          <p:cNvGrpSpPr/>
          <p:nvPr/>
        </p:nvGrpSpPr>
        <p:grpSpPr>
          <a:xfrm>
            <a:off x="416496" y="5114259"/>
            <a:ext cx="9060336" cy="567638"/>
            <a:chOff x="416496" y="1779827"/>
            <a:chExt cx="9060336" cy="234000"/>
          </a:xfrm>
        </p:grpSpPr>
        <p:sp>
          <p:nvSpPr>
            <p:cNvPr id="41" name="正方形/長方形 40"/>
            <p:cNvSpPr/>
            <p:nvPr/>
          </p:nvSpPr>
          <p:spPr>
            <a:xfrm>
              <a:off x="2924832" y="1779827"/>
              <a:ext cx="6552000" cy="234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各都市とも、観光施策の一環</a:t>
              </a:r>
              <a:r>
                <a:rPr kumimoji="1" lang="ja-JP" altLang="en-US" sz="1200" smtClean="0">
                  <a:solidFill>
                    <a:prstClr val="black"/>
                  </a:solidFill>
                </a:rPr>
                <a:t>として</a:t>
              </a:r>
              <a:r>
                <a:rPr kumimoji="1" lang="en-US" altLang="ja-JP" sz="1200" smtClean="0">
                  <a:solidFill>
                    <a:prstClr val="black"/>
                  </a:solidFill>
                </a:rPr>
                <a:t>MICE</a:t>
              </a:r>
              <a:r>
                <a:rPr kumimoji="1" lang="ja-JP" altLang="en-US" sz="1200" smtClean="0">
                  <a:solidFill>
                    <a:prstClr val="black"/>
                  </a:solidFill>
                </a:rPr>
                <a:t>誘致</a:t>
              </a:r>
              <a:r>
                <a:rPr kumimoji="1" lang="ja-JP" altLang="en-US" sz="1200" dirty="0" smtClean="0">
                  <a:solidFill>
                    <a:prstClr val="black"/>
                  </a:solidFill>
                </a:rPr>
                <a:t>を行っているため、観光資源の</a:t>
              </a:r>
              <a:r>
                <a:rPr kumimoji="1" lang="ja-JP" altLang="en-US" sz="1200" smtClean="0">
                  <a:solidFill>
                    <a:prstClr val="black"/>
                  </a:solidFill>
                </a:rPr>
                <a:t>活用と</a:t>
              </a:r>
              <a:r>
                <a:rPr kumimoji="1" lang="en-US" altLang="ja-JP" sz="1200" smtClean="0">
                  <a:solidFill>
                    <a:prstClr val="black"/>
                  </a:solidFill>
                </a:rPr>
                <a:t>MICE</a:t>
              </a:r>
              <a:r>
                <a:rPr kumimoji="1" lang="ja-JP" altLang="en-US" sz="1200" smtClean="0">
                  <a:solidFill>
                    <a:prstClr val="black"/>
                  </a:solidFill>
                </a:rPr>
                <a:t>戦略</a:t>
              </a:r>
              <a:r>
                <a:rPr kumimoji="1" lang="ja-JP" altLang="en-US" sz="1200" dirty="0" smtClean="0">
                  <a:solidFill>
                    <a:prstClr val="black"/>
                  </a:solidFill>
                </a:rPr>
                <a:t>との関係性は強い。</a:t>
              </a:r>
              <a:endParaRPr kumimoji="1" lang="en-US" altLang="ja-JP" sz="1200" dirty="0" smtClean="0">
                <a:solidFill>
                  <a:prstClr val="black"/>
                </a:solidFill>
              </a:endParaRPr>
            </a:p>
          </p:txBody>
        </p:sp>
        <p:sp>
          <p:nvSpPr>
            <p:cNvPr id="42" name="正方形/長方形 41"/>
            <p:cNvSpPr/>
            <p:nvPr/>
          </p:nvSpPr>
          <p:spPr>
            <a:xfrm>
              <a:off x="416496" y="1779827"/>
              <a:ext cx="2422800" cy="23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観光資源活用</a:t>
              </a:r>
            </a:p>
          </p:txBody>
        </p:sp>
      </p:grpSp>
      <p:sp>
        <p:nvSpPr>
          <p:cNvPr id="43" name="正方形/長方形 42"/>
          <p:cNvSpPr/>
          <p:nvPr/>
        </p:nvSpPr>
        <p:spPr>
          <a:xfrm>
            <a:off x="416496" y="5760511"/>
            <a:ext cx="9072000" cy="695405"/>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200" dirty="0" smtClean="0">
                <a:solidFill>
                  <a:prstClr val="black"/>
                </a:solidFill>
              </a:rPr>
              <a:t>※MICE</a:t>
            </a:r>
            <a:r>
              <a:rPr kumimoji="1" lang="ja-JP" altLang="en-US" sz="1200" dirty="0" smtClean="0">
                <a:solidFill>
                  <a:prstClr val="black"/>
                </a:solidFill>
              </a:rPr>
              <a:t>戦略を掲げている国は韓国のみである。ただし、シンガポールでは、</a:t>
            </a:r>
            <a:r>
              <a:rPr kumimoji="1" lang="en-US" altLang="ja-JP" sz="1200" dirty="0" smtClean="0">
                <a:solidFill>
                  <a:prstClr val="black"/>
                </a:solidFill>
              </a:rPr>
              <a:t>MICE</a:t>
            </a:r>
            <a:r>
              <a:rPr kumimoji="1" lang="ja-JP" altLang="en-US" sz="1200" dirty="0" smtClean="0">
                <a:solidFill>
                  <a:prstClr val="black"/>
                </a:solidFill>
              </a:rPr>
              <a:t>ロードマップを策定している。その他、ラスベガス以外は　観光アクションプラン等を策定しており、その中で</a:t>
            </a:r>
            <a:r>
              <a:rPr kumimoji="1" lang="en-US" altLang="ja-JP" sz="1200" dirty="0" smtClean="0">
                <a:solidFill>
                  <a:prstClr val="black"/>
                </a:solidFill>
              </a:rPr>
              <a:t>MICE</a:t>
            </a:r>
            <a:r>
              <a:rPr kumimoji="1" lang="ja-JP" altLang="en-US" sz="1200" dirty="0" smtClean="0">
                <a:solidFill>
                  <a:prstClr val="black"/>
                </a:solidFill>
              </a:rPr>
              <a:t>に関する記述がなされている。ラスベガスについては、報告書形式では</a:t>
            </a:r>
            <a:r>
              <a:rPr kumimoji="1" lang="en-US" altLang="ja-JP" sz="1200" dirty="0" smtClean="0">
                <a:solidFill>
                  <a:prstClr val="black"/>
                </a:solidFill>
              </a:rPr>
              <a:t>MICE</a:t>
            </a:r>
            <a:r>
              <a:rPr kumimoji="1" lang="ja-JP" altLang="en-US" sz="1200" dirty="0" smtClean="0">
                <a:solidFill>
                  <a:prstClr val="black"/>
                </a:solidFill>
              </a:rPr>
              <a:t>関連の記述は確認できなかった。</a:t>
            </a:r>
            <a:endParaRPr kumimoji="1" lang="ja-JP" altLang="en-US" sz="1200" dirty="0">
              <a:solidFill>
                <a:prstClr val="black"/>
              </a:solidFill>
            </a:endParaRPr>
          </a:p>
        </p:txBody>
      </p:sp>
    </p:spTree>
    <p:extLst>
      <p:ext uri="{BB962C8B-B14F-4D97-AF65-F5344CB8AC3E}">
        <p14:creationId xmlns:p14="http://schemas.microsoft.com/office/powerpoint/2010/main" val="34882139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a:r>
            <a:br>
              <a:rPr lang="en-US" altLang="ja-JP" dirty="0"/>
            </a:b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94</a:t>
            </a:fld>
            <a:endParaRPr lang="ja-JP" altLang="en-US" dirty="0">
              <a:solidFill>
                <a:srgbClr val="313131"/>
              </a:solidFill>
            </a:endParaRPr>
          </a:p>
        </p:txBody>
      </p:sp>
      <p:sp>
        <p:nvSpPr>
          <p:cNvPr id="5" name="テキスト プレースホルダー 4"/>
          <p:cNvSpPr>
            <a:spLocks noGrp="1"/>
          </p:cNvSpPr>
          <p:nvPr>
            <p:ph type="body" sz="quarter" idx="15"/>
          </p:nvPr>
        </p:nvSpPr>
        <p:spPr>
          <a:xfrm>
            <a:off x="415925" y="1016000"/>
            <a:ext cx="4320000" cy="432000"/>
          </a:xfrm>
        </p:spPr>
        <p:txBody>
          <a:bodyPr/>
          <a:lstStyle/>
          <a:p>
            <a:r>
              <a:rPr lang="ja-JP" altLang="en-US" dirty="0" smtClean="0"/>
              <a:t>海外都市（誘致施策）</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31" name="正方形/長方形 30"/>
          <p:cNvSpPr/>
          <p:nvPr/>
        </p:nvSpPr>
        <p:spPr>
          <a:xfrm>
            <a:off x="2924832" y="1783652"/>
            <a:ext cx="6552000" cy="648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多くの海外都市は、民間</a:t>
            </a:r>
            <a:r>
              <a:rPr kumimoji="1" lang="ja-JP" altLang="en-US" sz="1200" dirty="0">
                <a:solidFill>
                  <a:prstClr val="black"/>
                </a:solidFill>
              </a:rPr>
              <a:t>企業、大学</a:t>
            </a:r>
            <a:r>
              <a:rPr kumimoji="1" lang="ja-JP" altLang="en-US" sz="1200" dirty="0" smtClean="0">
                <a:solidFill>
                  <a:prstClr val="black"/>
                </a:solidFill>
              </a:rPr>
              <a:t>、研究所等とのパートナーシップ等を形成し、プロモーション　活動を強化している。</a:t>
            </a:r>
            <a:endParaRPr kumimoji="1" lang="en-US" altLang="ja-JP" sz="1200" dirty="0" smtClean="0">
              <a:solidFill>
                <a:prstClr val="black"/>
              </a:solidFill>
            </a:endParaRPr>
          </a:p>
        </p:txBody>
      </p:sp>
      <p:sp>
        <p:nvSpPr>
          <p:cNvPr id="24" name="正方形/長方形 23"/>
          <p:cNvSpPr/>
          <p:nvPr/>
        </p:nvSpPr>
        <p:spPr>
          <a:xfrm>
            <a:off x="2924832" y="2506970"/>
            <a:ext cx="6552000" cy="648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開催</a:t>
            </a:r>
            <a:r>
              <a:rPr kumimoji="1" lang="ja-JP" altLang="en-US" sz="1200" dirty="0">
                <a:solidFill>
                  <a:prstClr val="black"/>
                </a:solidFill>
              </a:rPr>
              <a:t>支援としては</a:t>
            </a:r>
            <a:r>
              <a:rPr kumimoji="1" lang="ja-JP" altLang="en-US" sz="1200" dirty="0" smtClean="0">
                <a:solidFill>
                  <a:prstClr val="black"/>
                </a:solidFill>
              </a:rPr>
              <a:t>、ユニークベニューの活用や</a:t>
            </a:r>
            <a:r>
              <a:rPr kumimoji="1" lang="en-US" altLang="ja-JP" sz="1200" dirty="0" smtClean="0">
                <a:solidFill>
                  <a:prstClr val="black"/>
                </a:solidFill>
              </a:rPr>
              <a:t>Wi-Fi</a:t>
            </a:r>
            <a:r>
              <a:rPr kumimoji="1" lang="ja-JP" altLang="en-US" sz="1200" dirty="0" smtClean="0">
                <a:solidFill>
                  <a:prstClr val="black"/>
                </a:solidFill>
              </a:rPr>
              <a:t>環境の</a:t>
            </a:r>
            <a:r>
              <a:rPr kumimoji="1" lang="ja-JP" altLang="en-US" sz="1200" smtClean="0">
                <a:solidFill>
                  <a:prstClr val="black"/>
                </a:solidFill>
              </a:rPr>
              <a:t>整備、</a:t>
            </a:r>
            <a:r>
              <a:rPr kumimoji="1" lang="en-US" altLang="ja-JP" sz="1200" smtClean="0">
                <a:solidFill>
                  <a:prstClr val="black"/>
                </a:solidFill>
              </a:rPr>
              <a:t>MICE</a:t>
            </a:r>
            <a:r>
              <a:rPr kumimoji="1" lang="ja-JP" altLang="en-US" sz="1200" smtClean="0">
                <a:solidFill>
                  <a:prstClr val="black"/>
                </a:solidFill>
              </a:rPr>
              <a:t>参加者</a:t>
            </a:r>
            <a:r>
              <a:rPr kumimoji="1" lang="ja-JP" altLang="en-US" sz="1200" dirty="0" smtClean="0">
                <a:solidFill>
                  <a:prstClr val="black"/>
                </a:solidFill>
              </a:rPr>
              <a:t>を対象</a:t>
            </a:r>
            <a:r>
              <a:rPr kumimoji="1" lang="ja-JP" altLang="en-US" sz="1200" dirty="0">
                <a:solidFill>
                  <a:prstClr val="black"/>
                </a:solidFill>
              </a:rPr>
              <a:t>と</a:t>
            </a:r>
            <a:r>
              <a:rPr kumimoji="1" lang="ja-JP" altLang="en-US" sz="1200" dirty="0" smtClean="0">
                <a:solidFill>
                  <a:prstClr val="black"/>
                </a:solidFill>
              </a:rPr>
              <a:t>した観光案内等が挙げられる。また、</a:t>
            </a:r>
            <a:r>
              <a:rPr kumimoji="1" lang="ja-JP" altLang="en-US" sz="1200" dirty="0">
                <a:solidFill>
                  <a:prstClr val="black"/>
                </a:solidFill>
              </a:rPr>
              <a:t>シドニー</a:t>
            </a:r>
            <a:r>
              <a:rPr kumimoji="1" lang="ja-JP" altLang="en-US" sz="1200" dirty="0" smtClean="0">
                <a:solidFill>
                  <a:prstClr val="black"/>
                </a:solidFill>
              </a:rPr>
              <a:t>では安全</a:t>
            </a:r>
            <a:r>
              <a:rPr kumimoji="1" lang="ja-JP" altLang="en-US" sz="1200" dirty="0">
                <a:solidFill>
                  <a:prstClr val="black"/>
                </a:solidFill>
              </a:rPr>
              <a:t>で活気</a:t>
            </a:r>
            <a:r>
              <a:rPr kumimoji="1" lang="ja-JP" altLang="en-US" sz="1200" dirty="0" smtClean="0">
                <a:solidFill>
                  <a:prstClr val="black"/>
                </a:solidFill>
              </a:rPr>
              <a:t>溢れるナイトタイムエコノミーを推進しており、アフターコンベンション充実に寄与している</a:t>
            </a:r>
            <a:r>
              <a:rPr kumimoji="1" lang="ja-JP" altLang="en-US" sz="1200" dirty="0">
                <a:solidFill>
                  <a:prstClr val="black"/>
                </a:solidFill>
              </a:rPr>
              <a:t>。</a:t>
            </a:r>
          </a:p>
        </p:txBody>
      </p:sp>
      <p:sp>
        <p:nvSpPr>
          <p:cNvPr id="29" name="正方形/長方形 28"/>
          <p:cNvSpPr/>
          <p:nvPr/>
        </p:nvSpPr>
        <p:spPr>
          <a:xfrm>
            <a:off x="2924832" y="3230288"/>
            <a:ext cx="6552000" cy="648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各国・</a:t>
            </a:r>
            <a:r>
              <a:rPr kumimoji="1" lang="ja-JP" altLang="en-US" sz="1200" smtClean="0">
                <a:solidFill>
                  <a:prstClr val="black"/>
                </a:solidFill>
              </a:rPr>
              <a:t>地域は</a:t>
            </a:r>
            <a:r>
              <a:rPr kumimoji="1" lang="en-US" altLang="ja-JP" sz="1200" smtClean="0">
                <a:solidFill>
                  <a:prstClr val="black"/>
                </a:solidFill>
              </a:rPr>
              <a:t>MICE</a:t>
            </a:r>
            <a:r>
              <a:rPr kumimoji="1" lang="ja-JP" altLang="en-US" sz="1200" smtClean="0">
                <a:solidFill>
                  <a:prstClr val="black"/>
                </a:solidFill>
              </a:rPr>
              <a:t>催事</a:t>
            </a:r>
            <a:r>
              <a:rPr kumimoji="1" lang="ja-JP" altLang="en-US" sz="1200" dirty="0" smtClean="0">
                <a:solidFill>
                  <a:prstClr val="black"/>
                </a:solidFill>
              </a:rPr>
              <a:t>の誘致・開催支援として助成金制度を用意している。（ただし、香港、ラスベガスは確認できなかった。）</a:t>
            </a:r>
            <a:endParaRPr kumimoji="1" lang="ja-JP" altLang="en-US" sz="1200" dirty="0">
              <a:solidFill>
                <a:prstClr val="black"/>
              </a:solidFill>
            </a:endParaRPr>
          </a:p>
        </p:txBody>
      </p:sp>
      <p:sp>
        <p:nvSpPr>
          <p:cNvPr id="46" name="正方形/長方形 45"/>
          <p:cNvSpPr/>
          <p:nvPr/>
        </p:nvSpPr>
        <p:spPr>
          <a:xfrm>
            <a:off x="2924832" y="3953606"/>
            <a:ext cx="6552000" cy="59934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ソウルでは、</a:t>
            </a:r>
            <a:r>
              <a:rPr kumimoji="1" lang="en-US" altLang="ja-JP" sz="1200" dirty="0" smtClean="0">
                <a:solidFill>
                  <a:prstClr val="black"/>
                </a:solidFill>
              </a:rPr>
              <a:t>MICE</a:t>
            </a:r>
            <a:r>
              <a:rPr kumimoji="1" lang="ja-JP" altLang="en-US" sz="1200" dirty="0" smtClean="0">
                <a:solidFill>
                  <a:prstClr val="black"/>
                </a:solidFill>
              </a:rPr>
              <a:t>関連情報</a:t>
            </a:r>
            <a:r>
              <a:rPr kumimoji="1" lang="ja-JP" altLang="en-US" sz="1200" dirty="0">
                <a:solidFill>
                  <a:prstClr val="black"/>
                </a:solidFill>
              </a:rPr>
              <a:t>データベース</a:t>
            </a:r>
            <a:r>
              <a:rPr kumimoji="1" lang="ja-JP" altLang="en-US" sz="1200" dirty="0" smtClean="0">
                <a:solidFill>
                  <a:prstClr val="black"/>
                </a:solidFill>
              </a:rPr>
              <a:t>を構築し、</a:t>
            </a:r>
            <a:r>
              <a:rPr kumimoji="1" lang="en-US" altLang="ja-JP" sz="1200" dirty="0" smtClean="0">
                <a:solidFill>
                  <a:prstClr val="black"/>
                </a:solidFill>
              </a:rPr>
              <a:t>MICE</a:t>
            </a:r>
            <a:r>
              <a:rPr kumimoji="1" lang="ja-JP" altLang="en-US" sz="1200" dirty="0" smtClean="0">
                <a:solidFill>
                  <a:prstClr val="black"/>
                </a:solidFill>
              </a:rPr>
              <a:t>産業関連機関間で情報共有を図って　いる。</a:t>
            </a:r>
            <a:endParaRPr kumimoji="1" lang="en-US" altLang="ja-JP" sz="1200" dirty="0" smtClean="0">
              <a:solidFill>
                <a:prstClr val="black"/>
              </a:solidFill>
            </a:endParaRPr>
          </a:p>
          <a:p>
            <a:pPr marL="171450" indent="-171450">
              <a:buFont typeface="Wingdings" panose="05000000000000000000" pitchFamily="2" charset="2"/>
              <a:buChar char="n"/>
            </a:pPr>
            <a:r>
              <a:rPr kumimoji="1" lang="ja-JP" altLang="en-US" sz="1200" dirty="0" smtClean="0">
                <a:solidFill>
                  <a:prstClr val="black"/>
                </a:solidFill>
              </a:rPr>
              <a:t>マカオ</a:t>
            </a:r>
            <a:r>
              <a:rPr kumimoji="1" lang="ja-JP" altLang="en-US" sz="1200" dirty="0">
                <a:solidFill>
                  <a:prstClr val="black"/>
                </a:solidFill>
              </a:rPr>
              <a:t>やシドニーでは、観光消費額の高い顧客層にマーケティング対象</a:t>
            </a:r>
            <a:r>
              <a:rPr kumimoji="1" lang="ja-JP" altLang="en-US" sz="1200" dirty="0" smtClean="0">
                <a:solidFill>
                  <a:prstClr val="black"/>
                </a:solidFill>
              </a:rPr>
              <a:t>を絞っている。</a:t>
            </a:r>
            <a:endParaRPr kumimoji="1" lang="ja-JP" altLang="en-US" sz="1200" dirty="0">
              <a:solidFill>
                <a:prstClr val="black"/>
              </a:solidFill>
            </a:endParaRPr>
          </a:p>
        </p:txBody>
      </p:sp>
      <p:sp>
        <p:nvSpPr>
          <p:cNvPr id="49" name="正方形/長方形 48"/>
          <p:cNvSpPr/>
          <p:nvPr/>
        </p:nvSpPr>
        <p:spPr>
          <a:xfrm>
            <a:off x="2924832" y="4598774"/>
            <a:ext cx="6552000" cy="648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ソウル、メルボルン及びラスベガスにおける</a:t>
            </a:r>
            <a:r>
              <a:rPr kumimoji="1" lang="en-US" altLang="ja-JP" sz="1200" dirty="0" smtClean="0">
                <a:solidFill>
                  <a:prstClr val="black"/>
                </a:solidFill>
              </a:rPr>
              <a:t>MICE</a:t>
            </a:r>
            <a:r>
              <a:rPr kumimoji="1" lang="ja-JP" altLang="en-US" sz="1200" dirty="0" smtClean="0">
                <a:solidFill>
                  <a:prstClr val="black"/>
                </a:solidFill>
              </a:rPr>
              <a:t>施設について、拡張の計画がある。なお、ビクトリア州</a:t>
            </a:r>
            <a:r>
              <a:rPr kumimoji="1" lang="ja-JP" altLang="en-US" sz="1200" dirty="0">
                <a:solidFill>
                  <a:prstClr val="black"/>
                </a:solidFill>
              </a:rPr>
              <a:t>政府は</a:t>
            </a:r>
            <a:r>
              <a:rPr kumimoji="1" lang="en-US" altLang="ja-JP" sz="1200" dirty="0" smtClean="0">
                <a:solidFill>
                  <a:prstClr val="black"/>
                </a:solidFill>
              </a:rPr>
              <a:t>2015</a:t>
            </a:r>
            <a:r>
              <a:rPr kumimoji="1" lang="ja-JP" altLang="en-US" sz="1200" dirty="0" smtClean="0">
                <a:solidFill>
                  <a:prstClr val="black"/>
                </a:solidFill>
              </a:rPr>
              <a:t>～</a:t>
            </a:r>
            <a:r>
              <a:rPr kumimoji="1" lang="en-US" altLang="ja-JP" sz="1200" dirty="0" smtClean="0">
                <a:solidFill>
                  <a:prstClr val="black"/>
                </a:solidFill>
              </a:rPr>
              <a:t>2016</a:t>
            </a:r>
            <a:r>
              <a:rPr kumimoji="1" lang="ja-JP" altLang="en-US" sz="1200" dirty="0">
                <a:solidFill>
                  <a:prstClr val="black"/>
                </a:solidFill>
              </a:rPr>
              <a:t>年度に施設拡張のため</a:t>
            </a:r>
            <a:r>
              <a:rPr kumimoji="1" lang="en-US" altLang="ja-JP" sz="1200" dirty="0">
                <a:solidFill>
                  <a:prstClr val="black"/>
                </a:solidFill>
              </a:rPr>
              <a:t>205</a:t>
            </a:r>
            <a:r>
              <a:rPr kumimoji="1" lang="ja-JP" altLang="en-US" sz="1200" dirty="0" smtClean="0">
                <a:solidFill>
                  <a:prstClr val="black"/>
                </a:solidFill>
              </a:rPr>
              <a:t>百万</a:t>
            </a:r>
            <a:r>
              <a:rPr kumimoji="1" lang="en-US" altLang="ja-JP" sz="1200" dirty="0" smtClean="0">
                <a:solidFill>
                  <a:prstClr val="black"/>
                </a:solidFill>
              </a:rPr>
              <a:t>AUD</a:t>
            </a:r>
            <a:r>
              <a:rPr kumimoji="1" lang="ja-JP" altLang="en-US" sz="1200" dirty="0" smtClean="0">
                <a:solidFill>
                  <a:prstClr val="black"/>
                </a:solidFill>
              </a:rPr>
              <a:t>の予算を確保した。</a:t>
            </a:r>
            <a:endParaRPr kumimoji="1" lang="ja-JP" altLang="en-US" sz="1200" dirty="0">
              <a:solidFill>
                <a:prstClr val="black"/>
              </a:solidFill>
            </a:endParaRPr>
          </a:p>
        </p:txBody>
      </p:sp>
      <p:sp>
        <p:nvSpPr>
          <p:cNvPr id="52" name="正方形/長方形 51"/>
          <p:cNvSpPr/>
          <p:nvPr/>
        </p:nvSpPr>
        <p:spPr>
          <a:xfrm>
            <a:off x="2924832" y="5322094"/>
            <a:ext cx="6552000" cy="648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200" dirty="0" smtClean="0">
                <a:solidFill>
                  <a:prstClr val="black"/>
                </a:solidFill>
              </a:rPr>
              <a:t>シドニーやメルボルンでは、既存交通インフラや宿泊施設の高稼働に伴う機会損失を課題として　挙げて</a:t>
            </a:r>
            <a:r>
              <a:rPr kumimoji="1" lang="ja-JP" altLang="en-US" sz="1200" dirty="0">
                <a:solidFill>
                  <a:prstClr val="black"/>
                </a:solidFill>
              </a:rPr>
              <a:t>おり</a:t>
            </a:r>
            <a:r>
              <a:rPr kumimoji="1" lang="ja-JP" altLang="en-US" sz="1200" dirty="0" smtClean="0">
                <a:solidFill>
                  <a:prstClr val="black"/>
                </a:solidFill>
              </a:rPr>
              <a:t>、誘致方策の中でインフラ整備等の解決</a:t>
            </a:r>
            <a:r>
              <a:rPr kumimoji="1" lang="ja-JP" altLang="en-US" sz="1200" dirty="0">
                <a:solidFill>
                  <a:prstClr val="black"/>
                </a:solidFill>
              </a:rPr>
              <a:t>策（民間事業者による宿泊施設投資を推進・支援する環境整備</a:t>
            </a:r>
            <a:r>
              <a:rPr kumimoji="1" lang="ja-JP" altLang="en-US" sz="1200" dirty="0" smtClean="0">
                <a:solidFill>
                  <a:prstClr val="black"/>
                </a:solidFill>
              </a:rPr>
              <a:t>等）を提示している。</a:t>
            </a:r>
            <a:endParaRPr kumimoji="1" lang="en-US" altLang="ja-JP" sz="1200" dirty="0" smtClean="0">
              <a:solidFill>
                <a:prstClr val="black"/>
              </a:solidFill>
            </a:endParaRPr>
          </a:p>
        </p:txBody>
      </p:sp>
      <p:sp>
        <p:nvSpPr>
          <p:cNvPr id="32" name="正方形/長方形 31"/>
          <p:cNvSpPr/>
          <p:nvPr/>
        </p:nvSpPr>
        <p:spPr>
          <a:xfrm>
            <a:off x="1688664" y="1783652"/>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連携促進</a:t>
            </a:r>
            <a:endParaRPr kumimoji="1" lang="en-US" altLang="ja-JP" sz="1200" dirty="0" smtClean="0">
              <a:solidFill>
                <a:prstClr val="black"/>
              </a:solidFill>
            </a:endParaRPr>
          </a:p>
        </p:txBody>
      </p:sp>
      <p:sp>
        <p:nvSpPr>
          <p:cNvPr id="27" name="正方形/長方形 26"/>
          <p:cNvSpPr/>
          <p:nvPr/>
        </p:nvSpPr>
        <p:spPr>
          <a:xfrm>
            <a:off x="1688664" y="2506970"/>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開催支援</a:t>
            </a:r>
            <a:endParaRPr kumimoji="1" lang="en-US" altLang="ja-JP" sz="1200" dirty="0" smtClean="0">
              <a:solidFill>
                <a:prstClr val="black"/>
              </a:solidFill>
            </a:endParaRPr>
          </a:p>
        </p:txBody>
      </p:sp>
      <p:sp>
        <p:nvSpPr>
          <p:cNvPr id="44" name="正方形/長方形 43"/>
          <p:cNvSpPr/>
          <p:nvPr/>
        </p:nvSpPr>
        <p:spPr>
          <a:xfrm>
            <a:off x="1688664" y="3230288"/>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助成支援</a:t>
            </a:r>
            <a:endParaRPr kumimoji="1" lang="en-US" altLang="ja-JP" sz="1200" dirty="0" smtClean="0">
              <a:solidFill>
                <a:prstClr val="black"/>
              </a:solidFill>
            </a:endParaRPr>
          </a:p>
        </p:txBody>
      </p:sp>
      <p:sp>
        <p:nvSpPr>
          <p:cNvPr id="47" name="正方形/長方形 46"/>
          <p:cNvSpPr/>
          <p:nvPr/>
        </p:nvSpPr>
        <p:spPr>
          <a:xfrm>
            <a:off x="1688664" y="3953606"/>
            <a:ext cx="1152000" cy="599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マーケティング</a:t>
            </a:r>
            <a:endParaRPr kumimoji="1" lang="en-US" altLang="ja-JP" sz="1200" dirty="0" smtClean="0">
              <a:solidFill>
                <a:prstClr val="black"/>
              </a:solidFill>
            </a:endParaRPr>
          </a:p>
        </p:txBody>
      </p:sp>
      <p:sp>
        <p:nvSpPr>
          <p:cNvPr id="50" name="正方形/長方形 49"/>
          <p:cNvSpPr/>
          <p:nvPr/>
        </p:nvSpPr>
        <p:spPr>
          <a:xfrm>
            <a:off x="1688664" y="4608299"/>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施設拡張・新設</a:t>
            </a:r>
            <a:endParaRPr kumimoji="1" lang="en-US" altLang="ja-JP" sz="1200" dirty="0" smtClean="0">
              <a:solidFill>
                <a:prstClr val="black"/>
              </a:solidFill>
            </a:endParaRPr>
          </a:p>
        </p:txBody>
      </p:sp>
      <p:sp>
        <p:nvSpPr>
          <p:cNvPr id="53" name="正方形/長方形 52"/>
          <p:cNvSpPr/>
          <p:nvPr/>
        </p:nvSpPr>
        <p:spPr>
          <a:xfrm>
            <a:off x="1688664" y="5331619"/>
            <a:ext cx="1152000" cy="648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施設機能強化</a:t>
            </a:r>
            <a:endParaRPr kumimoji="1" lang="en-US" altLang="ja-JP" sz="1200" dirty="0" smtClean="0">
              <a:solidFill>
                <a:prstClr val="black"/>
              </a:solidFill>
            </a:endParaRPr>
          </a:p>
        </p:txBody>
      </p:sp>
      <p:sp>
        <p:nvSpPr>
          <p:cNvPr id="54" name="正方形/長方形 53"/>
          <p:cNvSpPr/>
          <p:nvPr/>
        </p:nvSpPr>
        <p:spPr>
          <a:xfrm>
            <a:off x="416496" y="1483732"/>
            <a:ext cx="1188000" cy="23622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大項目</a:t>
            </a:r>
          </a:p>
        </p:txBody>
      </p:sp>
      <p:sp>
        <p:nvSpPr>
          <p:cNvPr id="55" name="正方形/長方形 54"/>
          <p:cNvSpPr/>
          <p:nvPr/>
        </p:nvSpPr>
        <p:spPr>
          <a:xfrm>
            <a:off x="416496" y="1783652"/>
            <a:ext cx="1188000" cy="276929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ソフト施策</a:t>
            </a:r>
            <a:endParaRPr kumimoji="1" lang="en-US" altLang="ja-JP" sz="1200" dirty="0" smtClean="0">
              <a:solidFill>
                <a:prstClr val="black"/>
              </a:solidFill>
            </a:endParaRPr>
          </a:p>
        </p:txBody>
      </p:sp>
      <p:sp>
        <p:nvSpPr>
          <p:cNvPr id="56" name="正方形/長方形 55"/>
          <p:cNvSpPr/>
          <p:nvPr/>
        </p:nvSpPr>
        <p:spPr>
          <a:xfrm>
            <a:off x="416496" y="4608299"/>
            <a:ext cx="1188000" cy="1371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ハード施策</a:t>
            </a:r>
            <a:endParaRPr kumimoji="1" lang="en-US" altLang="ja-JP" sz="1200" dirty="0" smtClean="0">
              <a:solidFill>
                <a:prstClr val="black"/>
              </a:solidFill>
            </a:endParaRPr>
          </a:p>
        </p:txBody>
      </p:sp>
      <p:sp>
        <p:nvSpPr>
          <p:cNvPr id="22" name="正方形/長方形 21"/>
          <p:cNvSpPr/>
          <p:nvPr/>
        </p:nvSpPr>
        <p:spPr>
          <a:xfrm>
            <a:off x="1688664" y="1485952"/>
            <a:ext cx="11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小項目</a:t>
            </a:r>
          </a:p>
        </p:txBody>
      </p:sp>
    </p:spTree>
    <p:extLst>
      <p:ext uri="{BB962C8B-B14F-4D97-AF65-F5344CB8AC3E}">
        <p14:creationId xmlns:p14="http://schemas.microsoft.com/office/powerpoint/2010/main" val="1360473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a:r>
            <a:br>
              <a:rPr lang="en-US" altLang="ja-JP" dirty="0"/>
            </a:br>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ア</a:t>
            </a:r>
            <a:r>
              <a:rPr lang="ja-JP" altLang="en-US" dirty="0"/>
              <a:t>　</a:t>
            </a:r>
            <a:r>
              <a:rPr lang="ja-JP" altLang="en-US"/>
              <a:t>世界</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a:xfrm>
            <a:off x="410400" y="6641165"/>
            <a:ext cx="180000" cy="169200"/>
          </a:xfrm>
        </p:spPr>
        <p:txBody>
          <a:bodyPr/>
          <a:lstStyle/>
          <a:p>
            <a:fld id="{AA5FCFE5-FE56-4EF1-80A8-07776887C2A1}" type="slidenum">
              <a:rPr lang="ja-JP" altLang="en-US" smtClean="0">
                <a:solidFill>
                  <a:srgbClr val="313131"/>
                </a:solidFill>
              </a:rPr>
              <a:pPr/>
              <a:t>95</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smtClean="0"/>
              <a:t>海外</a:t>
            </a:r>
            <a:r>
              <a:rPr lang="en-US" altLang="ja-JP" smtClean="0"/>
              <a:t>MICE</a:t>
            </a:r>
            <a:r>
              <a:rPr lang="ja-JP" altLang="en-US" smtClean="0"/>
              <a:t>施設</a:t>
            </a:r>
            <a:endParaRPr lang="en-US" altLang="ja-JP" dirty="0" smtClean="0"/>
          </a:p>
        </p:txBody>
      </p:sp>
      <p:sp>
        <p:nvSpPr>
          <p:cNvPr id="8" name="正方形/長方形 7"/>
          <p:cNvSpPr/>
          <p:nvPr/>
        </p:nvSpPr>
        <p:spPr>
          <a:xfrm>
            <a:off x="2924832" y="1483732"/>
            <a:ext cx="6552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0" name="正方形/長方形 9"/>
          <p:cNvSpPr/>
          <p:nvPr/>
        </p:nvSpPr>
        <p:spPr>
          <a:xfrm>
            <a:off x="416496" y="1483732"/>
            <a:ext cx="2422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項目</a:t>
            </a:r>
          </a:p>
        </p:txBody>
      </p:sp>
      <p:sp>
        <p:nvSpPr>
          <p:cNvPr id="28" name="正方形/長方形 27"/>
          <p:cNvSpPr/>
          <p:nvPr/>
        </p:nvSpPr>
        <p:spPr>
          <a:xfrm>
            <a:off x="2924832" y="5229647"/>
            <a:ext cx="6552000" cy="104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600"/>
              </a:spcBef>
              <a:buFont typeface="Wingdings" panose="05000000000000000000" pitchFamily="2" charset="2"/>
              <a:buChar char="n"/>
            </a:pPr>
            <a:r>
              <a:rPr kumimoji="1" lang="ja-JP" altLang="en-US" sz="1050" dirty="0" smtClean="0">
                <a:solidFill>
                  <a:prstClr val="black"/>
                </a:solidFill>
              </a:rPr>
              <a:t>海外の</a:t>
            </a:r>
            <a:r>
              <a:rPr kumimoji="1" lang="en-US" altLang="ja-JP" sz="1050" dirty="0" smtClean="0">
                <a:solidFill>
                  <a:prstClr val="black"/>
                </a:solidFill>
              </a:rPr>
              <a:t>MICE</a:t>
            </a:r>
            <a:r>
              <a:rPr kumimoji="1" lang="ja-JP" altLang="en-US" sz="1050" dirty="0" smtClean="0">
                <a:solidFill>
                  <a:prstClr val="black"/>
                </a:solidFill>
              </a:rPr>
              <a:t>施設は施設の拡張を計画を策定</a:t>
            </a:r>
            <a:r>
              <a:rPr kumimoji="1" lang="ja-JP" altLang="en-US" sz="1050" dirty="0">
                <a:solidFill>
                  <a:prstClr val="black"/>
                </a:solidFill>
              </a:rPr>
              <a:t>しており</a:t>
            </a:r>
            <a:r>
              <a:rPr kumimoji="1" lang="ja-JP" altLang="en-US" sz="1050" dirty="0" smtClean="0">
                <a:solidFill>
                  <a:prstClr val="black"/>
                </a:solidFill>
              </a:rPr>
              <a:t>、展示場面積の拡張等既存の</a:t>
            </a:r>
            <a:r>
              <a:rPr kumimoji="1" lang="en-US" altLang="ja-JP" sz="1050" dirty="0" smtClean="0">
                <a:solidFill>
                  <a:prstClr val="black"/>
                </a:solidFill>
              </a:rPr>
              <a:t>MICE</a:t>
            </a:r>
            <a:r>
              <a:rPr kumimoji="1" lang="ja-JP" altLang="en-US" sz="1050" dirty="0" smtClean="0">
                <a:solidFill>
                  <a:prstClr val="black"/>
                </a:solidFill>
              </a:rPr>
              <a:t>資源を強化している。</a:t>
            </a:r>
            <a:endParaRPr kumimoji="1" lang="en-US" altLang="ja-JP" sz="1050" dirty="0" smtClean="0">
              <a:solidFill>
                <a:prstClr val="black"/>
              </a:solidFill>
            </a:endParaRPr>
          </a:p>
          <a:p>
            <a:pPr>
              <a:spcBef>
                <a:spcPts val="600"/>
              </a:spcBef>
            </a:pPr>
            <a:r>
              <a:rPr kumimoji="1" lang="en-US" altLang="ja-JP" sz="1050" dirty="0" smtClean="0">
                <a:solidFill>
                  <a:prstClr val="black"/>
                </a:solidFill>
              </a:rPr>
              <a:t>※1  </a:t>
            </a:r>
            <a:r>
              <a:rPr kumimoji="1" lang="ja-JP" altLang="en-US" sz="1050" dirty="0" smtClean="0">
                <a:solidFill>
                  <a:prstClr val="black"/>
                </a:solidFill>
              </a:rPr>
              <a:t>ビクトリア州</a:t>
            </a:r>
            <a:r>
              <a:rPr kumimoji="1" lang="ja-JP" altLang="en-US" sz="1050" dirty="0">
                <a:solidFill>
                  <a:prstClr val="black"/>
                </a:solidFill>
              </a:rPr>
              <a:t>政府</a:t>
            </a:r>
            <a:r>
              <a:rPr kumimoji="1" lang="ja-JP" altLang="en-US" sz="1050" dirty="0" smtClean="0">
                <a:solidFill>
                  <a:prstClr val="black"/>
                </a:solidFill>
              </a:rPr>
              <a:t>は</a:t>
            </a:r>
            <a:r>
              <a:rPr kumimoji="1" lang="ja-JP" altLang="en-US" sz="1050" dirty="0">
                <a:solidFill>
                  <a:prstClr val="black"/>
                </a:solidFill>
              </a:rPr>
              <a:t>メルボルン・</a:t>
            </a:r>
            <a:r>
              <a:rPr kumimoji="1" lang="ja-JP" altLang="en-US" sz="1050" dirty="0" smtClean="0">
                <a:solidFill>
                  <a:prstClr val="black"/>
                </a:solidFill>
              </a:rPr>
              <a:t>コンベンションアンドエキシビションセンター拡張</a:t>
            </a:r>
            <a:r>
              <a:rPr kumimoji="1" lang="ja-JP" altLang="en-US" sz="1050" dirty="0">
                <a:solidFill>
                  <a:prstClr val="black"/>
                </a:solidFill>
              </a:rPr>
              <a:t>のため</a:t>
            </a:r>
            <a:r>
              <a:rPr kumimoji="1" lang="en-US" altLang="ja-JP" sz="1050" dirty="0">
                <a:solidFill>
                  <a:prstClr val="black"/>
                </a:solidFill>
              </a:rPr>
              <a:t>205</a:t>
            </a:r>
            <a:r>
              <a:rPr kumimoji="1" lang="ja-JP" altLang="en-US" sz="1050" dirty="0" smtClean="0">
                <a:solidFill>
                  <a:prstClr val="black"/>
                </a:solidFill>
              </a:rPr>
              <a:t>百万</a:t>
            </a:r>
            <a:r>
              <a:rPr kumimoji="1" lang="en-US" altLang="ja-JP" sz="1050" dirty="0" smtClean="0">
                <a:solidFill>
                  <a:prstClr val="black"/>
                </a:solidFill>
              </a:rPr>
              <a:t>AUD</a:t>
            </a:r>
            <a:r>
              <a:rPr kumimoji="1" lang="ja-JP" altLang="en-US" sz="1050" dirty="0" smtClean="0">
                <a:solidFill>
                  <a:prstClr val="black"/>
                </a:solidFill>
              </a:rPr>
              <a:t>の予算を確保している。</a:t>
            </a:r>
            <a:endParaRPr kumimoji="1" lang="en-US" altLang="ja-JP" sz="1050" dirty="0" smtClean="0">
              <a:solidFill>
                <a:prstClr val="black"/>
              </a:solidFill>
            </a:endParaRPr>
          </a:p>
          <a:p>
            <a:pPr>
              <a:spcBef>
                <a:spcPts val="600"/>
              </a:spcBef>
            </a:pPr>
            <a:r>
              <a:rPr kumimoji="1" lang="en-US" altLang="ja-JP" sz="1050" dirty="0" smtClean="0">
                <a:solidFill>
                  <a:prstClr val="black"/>
                </a:solidFill>
              </a:rPr>
              <a:t>※2 </a:t>
            </a:r>
            <a:r>
              <a:rPr kumimoji="1" lang="ja-JP" altLang="en-US" sz="1050" dirty="0" smtClean="0">
                <a:solidFill>
                  <a:prstClr val="black"/>
                </a:solidFill>
              </a:rPr>
              <a:t>ニューサウスウェールズ州政府は民間企業であるダーリング・ハーバー・ライブ（</a:t>
            </a:r>
            <a:r>
              <a:rPr kumimoji="1" lang="en-US" altLang="ja-JP" sz="1050" dirty="0">
                <a:solidFill>
                  <a:prstClr val="black"/>
                </a:solidFill>
              </a:rPr>
              <a:t>Darling </a:t>
            </a:r>
            <a:r>
              <a:rPr kumimoji="1" lang="en-US" altLang="ja-JP" sz="1050" dirty="0" smtClean="0">
                <a:solidFill>
                  <a:prstClr val="black"/>
                </a:solidFill>
              </a:rPr>
              <a:t>Harbor </a:t>
            </a:r>
            <a:r>
              <a:rPr kumimoji="1" lang="en-US" altLang="ja-JP" sz="1050" dirty="0">
                <a:solidFill>
                  <a:prstClr val="black"/>
                </a:solidFill>
              </a:rPr>
              <a:t>Live</a:t>
            </a:r>
            <a:r>
              <a:rPr kumimoji="1" lang="ja-JP" altLang="en-US" sz="1050" dirty="0" smtClean="0">
                <a:solidFill>
                  <a:prstClr val="black"/>
                </a:solidFill>
              </a:rPr>
              <a:t>）と共同　出資で</a:t>
            </a:r>
            <a:r>
              <a:rPr kumimoji="1" lang="en-US" altLang="ja-JP" sz="1050" dirty="0" smtClean="0">
                <a:solidFill>
                  <a:prstClr val="black"/>
                </a:solidFill>
              </a:rPr>
              <a:t>1,500</a:t>
            </a:r>
            <a:r>
              <a:rPr kumimoji="1" lang="ja-JP" altLang="en-US" sz="1050" dirty="0">
                <a:solidFill>
                  <a:prstClr val="black"/>
                </a:solidFill>
              </a:rPr>
              <a:t>百万</a:t>
            </a:r>
            <a:r>
              <a:rPr kumimoji="1" lang="en-US" altLang="ja-JP" sz="1050" dirty="0" smtClean="0">
                <a:solidFill>
                  <a:prstClr val="black"/>
                </a:solidFill>
              </a:rPr>
              <a:t>AUD</a:t>
            </a:r>
            <a:r>
              <a:rPr kumimoji="1" lang="ja-JP" altLang="en-US" sz="1050" dirty="0" smtClean="0">
                <a:solidFill>
                  <a:prstClr val="black"/>
                </a:solidFill>
              </a:rPr>
              <a:t>を開発のために投資を予定している。</a:t>
            </a:r>
            <a:endParaRPr kumimoji="1" lang="en-US" altLang="ja-JP" sz="1050" dirty="0" smtClean="0">
              <a:solidFill>
                <a:prstClr val="black"/>
              </a:solidFill>
            </a:endParaRPr>
          </a:p>
        </p:txBody>
      </p:sp>
      <p:sp>
        <p:nvSpPr>
          <p:cNvPr id="29" name="正方形/長方形 28"/>
          <p:cNvSpPr/>
          <p:nvPr/>
        </p:nvSpPr>
        <p:spPr>
          <a:xfrm>
            <a:off x="416496" y="5229647"/>
            <a:ext cx="2422800" cy="104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拡張計画</a:t>
            </a:r>
            <a:endParaRPr kumimoji="1" lang="en-US" altLang="ja-JP" sz="1200" dirty="0" smtClean="0">
              <a:solidFill>
                <a:prstClr val="black"/>
              </a:solidFill>
            </a:endParaRPr>
          </a:p>
        </p:txBody>
      </p:sp>
      <p:sp>
        <p:nvSpPr>
          <p:cNvPr id="31" name="正方形/長方形 30"/>
          <p:cNvSpPr/>
          <p:nvPr/>
        </p:nvSpPr>
        <p:spPr>
          <a:xfrm>
            <a:off x="2924832" y="1762386"/>
            <a:ext cx="6552000" cy="32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buFont typeface="Wingdings" panose="05000000000000000000" pitchFamily="2" charset="2"/>
              <a:buChar char="n"/>
            </a:pPr>
            <a:r>
              <a:rPr kumimoji="1" lang="ja-JP" altLang="en-US" sz="1050" dirty="0" smtClean="0">
                <a:solidFill>
                  <a:prstClr val="black"/>
                </a:solidFill>
              </a:rPr>
              <a:t>調査対象施設全</a:t>
            </a:r>
            <a:r>
              <a:rPr kumimoji="1" lang="en-US" altLang="ja-JP" sz="1050" dirty="0" smtClean="0">
                <a:solidFill>
                  <a:prstClr val="black"/>
                </a:solidFill>
              </a:rPr>
              <a:t>12</a:t>
            </a:r>
            <a:r>
              <a:rPr kumimoji="1" lang="ja-JP" altLang="en-US" sz="1050" dirty="0" smtClean="0">
                <a:solidFill>
                  <a:prstClr val="black"/>
                </a:solidFill>
              </a:rPr>
              <a:t>施設中、民設民営の施設が</a:t>
            </a:r>
            <a:r>
              <a:rPr kumimoji="1" lang="en-US" altLang="ja-JP" sz="1050" dirty="0" smtClean="0">
                <a:solidFill>
                  <a:prstClr val="black"/>
                </a:solidFill>
              </a:rPr>
              <a:t>7</a:t>
            </a:r>
            <a:r>
              <a:rPr kumimoji="1" lang="ja-JP" altLang="en-US" sz="1050" dirty="0" smtClean="0">
                <a:solidFill>
                  <a:prstClr val="black"/>
                </a:solidFill>
              </a:rPr>
              <a:t>施設、公設民営が</a:t>
            </a:r>
            <a:r>
              <a:rPr kumimoji="1" lang="en-US" altLang="ja-JP" sz="1050" dirty="0" smtClean="0">
                <a:solidFill>
                  <a:prstClr val="black"/>
                </a:solidFill>
              </a:rPr>
              <a:t>2</a:t>
            </a:r>
            <a:r>
              <a:rPr kumimoji="1" lang="ja-JP" altLang="en-US" sz="1050" dirty="0" smtClean="0">
                <a:solidFill>
                  <a:prstClr val="black"/>
                </a:solidFill>
              </a:rPr>
              <a:t>施設</a:t>
            </a:r>
            <a:r>
              <a:rPr kumimoji="1" lang="ja-JP" altLang="en-US" sz="1050" b="1" dirty="0" smtClean="0">
                <a:solidFill>
                  <a:prstClr val="black"/>
                </a:solidFill>
              </a:rPr>
              <a:t>、</a:t>
            </a:r>
            <a:r>
              <a:rPr kumimoji="1" lang="ja-JP" altLang="en-US" sz="1050" dirty="0" smtClean="0">
                <a:solidFill>
                  <a:prstClr val="black"/>
                </a:solidFill>
              </a:rPr>
              <a:t>公設公営が</a:t>
            </a:r>
            <a:r>
              <a:rPr kumimoji="1" lang="en-US" altLang="ja-JP" sz="1050" dirty="0" smtClean="0">
                <a:solidFill>
                  <a:prstClr val="black"/>
                </a:solidFill>
              </a:rPr>
              <a:t>1</a:t>
            </a:r>
            <a:r>
              <a:rPr kumimoji="1" lang="ja-JP" altLang="en-US" sz="1050" dirty="0" smtClean="0">
                <a:solidFill>
                  <a:prstClr val="black"/>
                </a:solidFill>
              </a:rPr>
              <a:t>施設、その他が</a:t>
            </a:r>
            <a:r>
              <a:rPr kumimoji="1" lang="en-US" altLang="ja-JP" sz="1050" dirty="0" smtClean="0">
                <a:solidFill>
                  <a:prstClr val="black"/>
                </a:solidFill>
              </a:rPr>
              <a:t>2</a:t>
            </a:r>
            <a:r>
              <a:rPr kumimoji="1" lang="ja-JP" altLang="en-US" sz="1050" dirty="0" smtClean="0">
                <a:solidFill>
                  <a:prstClr val="black"/>
                </a:solidFill>
              </a:rPr>
              <a:t>施設</a:t>
            </a:r>
            <a:r>
              <a:rPr kumimoji="1" lang="en-US" altLang="ja-JP" sz="1050" baseline="30000" dirty="0" smtClean="0">
                <a:solidFill>
                  <a:prstClr val="black"/>
                </a:solidFill>
              </a:rPr>
              <a:t>*1</a:t>
            </a:r>
            <a:endParaRPr kumimoji="1" lang="ja-JP" altLang="en-US" sz="1050" baseline="30000" dirty="0" smtClean="0">
              <a:solidFill>
                <a:prstClr val="black"/>
              </a:solidFill>
            </a:endParaRPr>
          </a:p>
        </p:txBody>
      </p:sp>
      <p:sp>
        <p:nvSpPr>
          <p:cNvPr id="32" name="正方形/長方形 31"/>
          <p:cNvSpPr/>
          <p:nvPr/>
        </p:nvSpPr>
        <p:spPr>
          <a:xfrm>
            <a:off x="416496" y="1762386"/>
            <a:ext cx="2422800" cy="324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施設所有者・運営</a:t>
            </a:r>
            <a:r>
              <a:rPr kumimoji="1" lang="ja-JP" altLang="en-US" sz="1200" dirty="0">
                <a:solidFill>
                  <a:prstClr val="black"/>
                </a:solidFill>
              </a:rPr>
              <a:t>主体</a:t>
            </a:r>
            <a:endParaRPr kumimoji="1" lang="ja-JP" altLang="en-US" sz="1200" dirty="0" smtClean="0">
              <a:solidFill>
                <a:prstClr val="black"/>
              </a:solidFill>
            </a:endParaRPr>
          </a:p>
        </p:txBody>
      </p:sp>
      <p:sp>
        <p:nvSpPr>
          <p:cNvPr id="46" name="正方形/長方形 45"/>
          <p:cNvSpPr/>
          <p:nvPr/>
        </p:nvSpPr>
        <p:spPr>
          <a:xfrm>
            <a:off x="2924832" y="4205894"/>
            <a:ext cx="6552000" cy="97199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buFont typeface="Wingdings" panose="05000000000000000000" pitchFamily="2" charset="2"/>
              <a:buChar char="n"/>
            </a:pPr>
            <a:r>
              <a:rPr kumimoji="1" lang="en-US" altLang="ja-JP" sz="1050" dirty="0" smtClean="0">
                <a:solidFill>
                  <a:prstClr val="black"/>
                </a:solidFill>
              </a:rPr>
              <a:t>MICE</a:t>
            </a:r>
            <a:r>
              <a:rPr kumimoji="1" lang="ja-JP" altLang="en-US" sz="1050" dirty="0" smtClean="0">
                <a:solidFill>
                  <a:prstClr val="black"/>
                </a:solidFill>
              </a:rPr>
              <a:t>施設の有する機能の</a:t>
            </a:r>
            <a:r>
              <a:rPr kumimoji="1" lang="en-US" altLang="ja-JP" sz="1050" dirty="0" smtClean="0">
                <a:solidFill>
                  <a:prstClr val="black"/>
                </a:solidFill>
              </a:rPr>
              <a:t>1</a:t>
            </a:r>
            <a:r>
              <a:rPr kumimoji="1" lang="ja-JP" altLang="en-US" sz="1050" dirty="0" smtClean="0">
                <a:solidFill>
                  <a:prstClr val="black"/>
                </a:solidFill>
              </a:rPr>
              <a:t>つに会議場・展示場のスペース分割があるが、この点、マリーナベイ・</a:t>
            </a:r>
            <a:r>
              <a:rPr kumimoji="1" lang="ja-JP" altLang="en-US" sz="1050" dirty="0">
                <a:solidFill>
                  <a:prstClr val="black"/>
                </a:solidFill>
              </a:rPr>
              <a:t>サンズ・エキスポ＆</a:t>
            </a:r>
            <a:r>
              <a:rPr kumimoji="1" lang="ja-JP" altLang="en-US" sz="1050" dirty="0" smtClean="0">
                <a:solidFill>
                  <a:prstClr val="black"/>
                </a:solidFill>
              </a:rPr>
              <a:t>コンベンションセンター（シンガポール）のボールルームは最大</a:t>
            </a:r>
            <a:r>
              <a:rPr kumimoji="1" lang="en-US" altLang="ja-JP" sz="1050" dirty="0" smtClean="0">
                <a:solidFill>
                  <a:prstClr val="black"/>
                </a:solidFill>
              </a:rPr>
              <a:t>16</a:t>
            </a:r>
            <a:r>
              <a:rPr kumimoji="1" lang="ja-JP" altLang="en-US" sz="1050" dirty="0" smtClean="0">
                <a:solidFill>
                  <a:prstClr val="black"/>
                </a:solidFill>
              </a:rPr>
              <a:t>分割して利用することが可能であり、　催事規模等に合わせた柔軟な対応が可能である。</a:t>
            </a:r>
            <a:endParaRPr kumimoji="1" lang="en-US" altLang="ja-JP" sz="1050" dirty="0" smtClean="0">
              <a:solidFill>
                <a:prstClr val="black"/>
              </a:solidFill>
            </a:endParaRPr>
          </a:p>
          <a:p>
            <a:pPr marL="171450" indent="-171450">
              <a:spcBef>
                <a:spcPts val="600"/>
              </a:spcBef>
              <a:buFont typeface="Wingdings" panose="05000000000000000000" pitchFamily="2" charset="2"/>
              <a:buChar char="n"/>
            </a:pPr>
            <a:r>
              <a:rPr kumimoji="1" lang="en-US" altLang="ja-JP" sz="1050" dirty="0" smtClean="0">
                <a:solidFill>
                  <a:prstClr val="black"/>
                </a:solidFill>
              </a:rPr>
              <a:t>KINTEX</a:t>
            </a:r>
            <a:r>
              <a:rPr kumimoji="1" lang="ja-JP" altLang="en-US" sz="1050" dirty="0" smtClean="0">
                <a:solidFill>
                  <a:prstClr val="black"/>
                </a:solidFill>
              </a:rPr>
              <a:t>（韓国）及びマリーナベイ・</a:t>
            </a:r>
            <a:r>
              <a:rPr kumimoji="1" lang="ja-JP" altLang="en-US" sz="1050" dirty="0">
                <a:solidFill>
                  <a:prstClr val="black"/>
                </a:solidFill>
              </a:rPr>
              <a:t>サンズ・エキスポ＆</a:t>
            </a:r>
            <a:r>
              <a:rPr kumimoji="1" lang="ja-JP" altLang="en-US" sz="1050" dirty="0" smtClean="0">
                <a:solidFill>
                  <a:prstClr val="black"/>
                </a:solidFill>
              </a:rPr>
              <a:t>コンベンションセンター（シンガポール）では最大</a:t>
            </a:r>
            <a:r>
              <a:rPr kumimoji="1" lang="en-US" altLang="ja-JP" sz="1050" dirty="0" smtClean="0">
                <a:solidFill>
                  <a:prstClr val="black"/>
                </a:solidFill>
              </a:rPr>
              <a:t>8</a:t>
            </a:r>
            <a:r>
              <a:rPr kumimoji="1" lang="ja-JP" altLang="en-US" sz="1050" dirty="0">
                <a:solidFill>
                  <a:prstClr val="black"/>
                </a:solidFill>
              </a:rPr>
              <a:t>カ</a:t>
            </a:r>
            <a:r>
              <a:rPr kumimoji="1" lang="ja-JP" altLang="en-US" sz="1050" dirty="0" smtClean="0">
                <a:solidFill>
                  <a:prstClr val="black"/>
                </a:solidFill>
              </a:rPr>
              <a:t>国語を同時通訳する設備を完備しており、</a:t>
            </a:r>
            <a:r>
              <a:rPr kumimoji="1" lang="en-US" altLang="ja-JP" sz="1050" dirty="0" smtClean="0">
                <a:solidFill>
                  <a:prstClr val="black"/>
                </a:solidFill>
              </a:rPr>
              <a:t>UIA</a:t>
            </a:r>
            <a:r>
              <a:rPr kumimoji="1" lang="ja-JP" altLang="en-US" sz="1050" dirty="0" smtClean="0">
                <a:solidFill>
                  <a:prstClr val="black"/>
                </a:solidFill>
              </a:rPr>
              <a:t>基準の国際会議（</a:t>
            </a:r>
            <a:r>
              <a:rPr kumimoji="1" lang="en-US" altLang="ja-JP" sz="1050" dirty="0" smtClean="0">
                <a:solidFill>
                  <a:prstClr val="black"/>
                </a:solidFill>
              </a:rPr>
              <a:t>5</a:t>
            </a:r>
            <a:r>
              <a:rPr kumimoji="1" lang="ja-JP" altLang="en-US" sz="1050" dirty="0" smtClean="0">
                <a:solidFill>
                  <a:prstClr val="black"/>
                </a:solidFill>
              </a:rPr>
              <a:t>カ国以上の参加国）も難なく開催できる。</a:t>
            </a:r>
            <a:endParaRPr kumimoji="1" lang="en-US" altLang="ja-JP" sz="1050" dirty="0" smtClean="0">
              <a:solidFill>
                <a:prstClr val="black"/>
              </a:solidFill>
            </a:endParaRPr>
          </a:p>
        </p:txBody>
      </p:sp>
      <p:sp>
        <p:nvSpPr>
          <p:cNvPr id="47" name="正方形/長方形 46"/>
          <p:cNvSpPr/>
          <p:nvPr/>
        </p:nvSpPr>
        <p:spPr>
          <a:xfrm>
            <a:off x="416496" y="4205895"/>
            <a:ext cx="2422800" cy="97199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black"/>
                </a:solidFill>
              </a:rPr>
              <a:t>機能</a:t>
            </a:r>
          </a:p>
        </p:txBody>
      </p:sp>
      <p:sp>
        <p:nvSpPr>
          <p:cNvPr id="58" name="正方形/長方形 57"/>
          <p:cNvSpPr/>
          <p:nvPr/>
        </p:nvSpPr>
        <p:spPr>
          <a:xfrm>
            <a:off x="2924832" y="2138140"/>
            <a:ext cx="6552000" cy="2016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1450" indent="-171450">
              <a:spcBef>
                <a:spcPts val="600"/>
              </a:spcBef>
              <a:buFont typeface="Wingdings" panose="05000000000000000000" pitchFamily="2" charset="2"/>
              <a:buChar char="n"/>
            </a:pPr>
            <a:r>
              <a:rPr kumimoji="1" lang="ja-JP" altLang="en-US" sz="1050" dirty="0">
                <a:solidFill>
                  <a:prstClr val="black"/>
                </a:solidFill>
              </a:rPr>
              <a:t>調査対象施設全</a:t>
            </a:r>
            <a:r>
              <a:rPr kumimoji="1" lang="en-US" altLang="ja-JP" sz="1050" dirty="0">
                <a:solidFill>
                  <a:prstClr val="black"/>
                </a:solidFill>
              </a:rPr>
              <a:t>12</a:t>
            </a:r>
            <a:r>
              <a:rPr kumimoji="1" lang="ja-JP" altLang="en-US" sz="1050" dirty="0">
                <a:solidFill>
                  <a:prstClr val="black"/>
                </a:solidFill>
              </a:rPr>
              <a:t>施設中</a:t>
            </a:r>
            <a:r>
              <a:rPr kumimoji="1" lang="ja-JP" altLang="en-US" sz="1050" dirty="0" smtClean="0">
                <a:solidFill>
                  <a:prstClr val="black"/>
                </a:solidFill>
              </a:rPr>
              <a:t>最大の会議キャパシティを有しているのは</a:t>
            </a:r>
            <a:r>
              <a:rPr kumimoji="1" lang="ja-JP" altLang="en-US" sz="1050" dirty="0">
                <a:solidFill>
                  <a:prstClr val="black"/>
                </a:solidFill>
              </a:rPr>
              <a:t>アジアワールド・エキスポ</a:t>
            </a:r>
            <a:r>
              <a:rPr kumimoji="1" lang="ja-JP" altLang="en-US" sz="1050" dirty="0" smtClean="0">
                <a:solidFill>
                  <a:prstClr val="black"/>
                </a:solidFill>
              </a:rPr>
              <a:t>（</a:t>
            </a:r>
            <a:r>
              <a:rPr kumimoji="1" lang="ja-JP" altLang="en-US" sz="1050" dirty="0">
                <a:solidFill>
                  <a:prstClr val="black"/>
                </a:solidFill>
              </a:rPr>
              <a:t>香港</a:t>
            </a:r>
            <a:r>
              <a:rPr kumimoji="1" lang="ja-JP" altLang="en-US" sz="1050" dirty="0" smtClean="0">
                <a:solidFill>
                  <a:prstClr val="black"/>
                </a:solidFill>
              </a:rPr>
              <a:t>）であり、</a:t>
            </a:r>
            <a:r>
              <a:rPr kumimoji="1" lang="en-US" altLang="ja-JP" sz="1050" dirty="0" smtClean="0">
                <a:solidFill>
                  <a:prstClr val="black"/>
                </a:solidFill>
              </a:rPr>
              <a:t>13,500</a:t>
            </a:r>
            <a:r>
              <a:rPr kumimoji="1" lang="ja-JP" altLang="en-US" sz="1050" dirty="0">
                <a:solidFill>
                  <a:prstClr val="black"/>
                </a:solidFill>
              </a:rPr>
              <a:t>人を</a:t>
            </a:r>
            <a:r>
              <a:rPr kumimoji="1" lang="ja-JP" altLang="en-US" sz="1050" dirty="0" smtClean="0">
                <a:solidFill>
                  <a:prstClr val="black"/>
                </a:solidFill>
              </a:rPr>
              <a:t>収容することができる。</a:t>
            </a:r>
            <a:endParaRPr kumimoji="1" lang="en-US" altLang="ja-JP" sz="1050" dirty="0" smtClean="0">
              <a:solidFill>
                <a:prstClr val="black"/>
              </a:solidFill>
            </a:endParaRPr>
          </a:p>
          <a:p>
            <a:pPr marL="171450" indent="-171450">
              <a:spcBef>
                <a:spcPts val="600"/>
              </a:spcBef>
              <a:buFont typeface="Wingdings" panose="05000000000000000000" pitchFamily="2" charset="2"/>
              <a:buChar char="n"/>
            </a:pPr>
            <a:r>
              <a:rPr kumimoji="1" lang="ja-JP" altLang="en-US" sz="1050" dirty="0" smtClean="0">
                <a:solidFill>
                  <a:prstClr val="black"/>
                </a:solidFill>
              </a:rPr>
              <a:t>調査対象施設全</a:t>
            </a:r>
            <a:r>
              <a:rPr kumimoji="1" lang="en-US" altLang="ja-JP" sz="1050" dirty="0" smtClean="0">
                <a:solidFill>
                  <a:prstClr val="black"/>
                </a:solidFill>
              </a:rPr>
              <a:t>12</a:t>
            </a:r>
            <a:r>
              <a:rPr kumimoji="1" lang="ja-JP" altLang="en-US" sz="1050" dirty="0" smtClean="0">
                <a:solidFill>
                  <a:prstClr val="black"/>
                </a:solidFill>
              </a:rPr>
              <a:t>施設中最大の展示キャパシティを有しているのは</a:t>
            </a:r>
            <a:r>
              <a:rPr kumimoji="1" lang="ja-JP" altLang="en-US" sz="1050" dirty="0" smtClean="0">
                <a:solidFill>
                  <a:prstClr val="black"/>
                </a:solidFill>
              </a:rPr>
              <a:t>、ラスベガス</a:t>
            </a:r>
            <a:r>
              <a:rPr kumimoji="1" lang="ja-JP" altLang="en-US" sz="1050" dirty="0" smtClean="0">
                <a:solidFill>
                  <a:prstClr val="black"/>
                </a:solidFill>
              </a:rPr>
              <a:t>・コンベンションセンター（ラスベガス）で、</a:t>
            </a:r>
            <a:r>
              <a:rPr kumimoji="1" lang="en-US" altLang="ja-JP" sz="1050" dirty="0" smtClean="0">
                <a:solidFill>
                  <a:prstClr val="black"/>
                </a:solidFill>
              </a:rPr>
              <a:t>180,290</a:t>
            </a:r>
            <a:r>
              <a:rPr kumimoji="1" lang="ja-JP" altLang="en-US" sz="1050" dirty="0" smtClean="0">
                <a:solidFill>
                  <a:prstClr val="black"/>
                </a:solidFill>
              </a:rPr>
              <a:t>㎡である。同施設は米国家電</a:t>
            </a:r>
            <a:r>
              <a:rPr kumimoji="1" lang="ja-JP" altLang="en-US" sz="1050" dirty="0">
                <a:solidFill>
                  <a:prstClr val="black"/>
                </a:solidFill>
              </a:rPr>
              <a:t>協</a:t>
            </a:r>
            <a:r>
              <a:rPr kumimoji="1" lang="ja-JP" altLang="en-US" sz="1050" dirty="0" smtClean="0">
                <a:solidFill>
                  <a:prstClr val="black"/>
                </a:solidFill>
              </a:rPr>
              <a:t>会が主催する国際家電ショー</a:t>
            </a:r>
            <a:r>
              <a:rPr kumimoji="1" lang="en-US" altLang="ja-JP" sz="1050" dirty="0" smtClean="0">
                <a:solidFill>
                  <a:prstClr val="black"/>
                </a:solidFill>
              </a:rPr>
              <a:t>CES</a:t>
            </a:r>
            <a:r>
              <a:rPr kumimoji="1" lang="ja-JP" altLang="en-US" sz="1050" dirty="0" smtClean="0">
                <a:solidFill>
                  <a:prstClr val="black"/>
                </a:solidFill>
              </a:rPr>
              <a:t>（</a:t>
            </a:r>
            <a:r>
              <a:rPr kumimoji="1" lang="en-US" altLang="ja-JP" sz="1050" dirty="0" smtClean="0">
                <a:solidFill>
                  <a:prstClr val="black"/>
                </a:solidFill>
              </a:rPr>
              <a:t>Consumer Electronics Show</a:t>
            </a:r>
            <a:r>
              <a:rPr kumimoji="1" lang="ja-JP" altLang="en-US" sz="1050" dirty="0" smtClean="0">
                <a:solidFill>
                  <a:prstClr val="black"/>
                </a:solidFill>
              </a:rPr>
              <a:t>）を代表的な催事として主催しており、</a:t>
            </a:r>
            <a:r>
              <a:rPr kumimoji="1" lang="en-US" altLang="ja-JP" sz="1050" dirty="0" smtClean="0">
                <a:solidFill>
                  <a:prstClr val="black"/>
                </a:solidFill>
              </a:rPr>
              <a:t>2015</a:t>
            </a:r>
            <a:r>
              <a:rPr kumimoji="1" lang="ja-JP" altLang="en-US" sz="1050" dirty="0" smtClean="0">
                <a:solidFill>
                  <a:prstClr val="black"/>
                </a:solidFill>
              </a:rPr>
              <a:t>年には</a:t>
            </a:r>
            <a:r>
              <a:rPr kumimoji="1" lang="en-US" altLang="ja-JP" sz="1050" dirty="0" smtClean="0">
                <a:solidFill>
                  <a:prstClr val="black"/>
                </a:solidFill>
              </a:rPr>
              <a:t>49</a:t>
            </a:r>
            <a:r>
              <a:rPr kumimoji="1" lang="ja-JP" altLang="en-US" sz="1050" dirty="0" smtClean="0">
                <a:solidFill>
                  <a:prstClr val="black"/>
                </a:solidFill>
              </a:rPr>
              <a:t>の催事を主催している。</a:t>
            </a:r>
            <a:endParaRPr kumimoji="1" lang="en-US" altLang="ja-JP" sz="1050" dirty="0" smtClean="0">
              <a:solidFill>
                <a:prstClr val="black"/>
              </a:solidFill>
            </a:endParaRPr>
          </a:p>
          <a:p>
            <a:pPr marL="171450" indent="-171450">
              <a:spcBef>
                <a:spcPts val="600"/>
              </a:spcBef>
              <a:buFont typeface="Wingdings" panose="05000000000000000000" pitchFamily="2" charset="2"/>
              <a:buChar char="n"/>
            </a:pPr>
            <a:r>
              <a:rPr kumimoji="1" lang="ja-JP" altLang="en-US" sz="1050" dirty="0" smtClean="0">
                <a:solidFill>
                  <a:prstClr val="black"/>
                </a:solidFill>
              </a:rPr>
              <a:t>施設キャパシティ面をみると、会議施設又は展示施設のいずれかに注力する傾向があるが</a:t>
            </a:r>
            <a:r>
              <a:rPr kumimoji="1" lang="ja-JP" altLang="en-US" sz="1050" dirty="0">
                <a:solidFill>
                  <a:prstClr val="black"/>
                </a:solidFill>
              </a:rPr>
              <a:t>、アジアワールド</a:t>
            </a:r>
            <a:r>
              <a:rPr kumimoji="1" lang="ja-JP" altLang="en-US" sz="1050" dirty="0" smtClean="0">
                <a:solidFill>
                  <a:prstClr val="black"/>
                </a:solidFill>
              </a:rPr>
              <a:t>・　エキスポ</a:t>
            </a:r>
            <a:r>
              <a:rPr kumimoji="1" lang="ja-JP" altLang="en-US" sz="1050" dirty="0">
                <a:solidFill>
                  <a:prstClr val="black"/>
                </a:solidFill>
              </a:rPr>
              <a:t>（香港</a:t>
            </a:r>
            <a:r>
              <a:rPr kumimoji="1" lang="ja-JP" altLang="en-US" sz="1050" dirty="0" smtClean="0">
                <a:solidFill>
                  <a:prstClr val="black"/>
                </a:solidFill>
              </a:rPr>
              <a:t>）、インターナショナルコンベンションセンター</a:t>
            </a:r>
            <a:r>
              <a:rPr kumimoji="1" lang="ja-JP" altLang="en-US" sz="1050" dirty="0" smtClean="0">
                <a:solidFill>
                  <a:prstClr val="black"/>
                </a:solidFill>
              </a:rPr>
              <a:t>・シドニー（オーストラリア</a:t>
            </a:r>
            <a:r>
              <a:rPr kumimoji="1" lang="ja-JP" altLang="en-US" sz="1050" dirty="0" smtClean="0">
                <a:solidFill>
                  <a:prstClr val="black"/>
                </a:solidFill>
              </a:rPr>
              <a:t>）</a:t>
            </a:r>
            <a:r>
              <a:rPr kumimoji="1" lang="ja-JP" altLang="en-US" sz="1050" dirty="0">
                <a:solidFill>
                  <a:prstClr val="black"/>
                </a:solidFill>
              </a:rPr>
              <a:t>、</a:t>
            </a:r>
            <a:r>
              <a:rPr kumimoji="1" lang="ja-JP" altLang="en-US" sz="1050" dirty="0" smtClean="0">
                <a:solidFill>
                  <a:prstClr val="black"/>
                </a:solidFill>
              </a:rPr>
              <a:t>ザ</a:t>
            </a:r>
            <a:r>
              <a:rPr kumimoji="1" lang="ja-JP" altLang="en-US" sz="1050" dirty="0" smtClean="0">
                <a:solidFill>
                  <a:prstClr val="black"/>
                </a:solidFill>
              </a:rPr>
              <a:t>・ベネチアン</a:t>
            </a:r>
            <a:r>
              <a:rPr kumimoji="1" lang="en-US" altLang="ja-JP" sz="1050" dirty="0">
                <a:solidFill>
                  <a:prstClr val="black"/>
                </a:solidFill>
              </a:rPr>
              <a:t> </a:t>
            </a:r>
            <a:r>
              <a:rPr kumimoji="1" lang="ja-JP" altLang="en-US" sz="1050" dirty="0" smtClean="0">
                <a:solidFill>
                  <a:prstClr val="black"/>
                </a:solidFill>
              </a:rPr>
              <a:t>アンド　ザ・</a:t>
            </a:r>
            <a:r>
              <a:rPr kumimoji="1" lang="ja-JP" altLang="en-US" sz="1050" dirty="0" smtClean="0">
                <a:solidFill>
                  <a:prstClr val="black"/>
                </a:solidFill>
              </a:rPr>
              <a:t>パラッツォサンズ</a:t>
            </a:r>
            <a:r>
              <a:rPr kumimoji="1" lang="ja-JP" altLang="en-US" sz="1050" dirty="0" smtClean="0">
                <a:solidFill>
                  <a:prstClr val="black"/>
                </a:solidFill>
              </a:rPr>
              <a:t>・エキスポ＆</a:t>
            </a:r>
            <a:r>
              <a:rPr kumimoji="1" lang="ja-JP" altLang="en-US" sz="1050" dirty="0" smtClean="0">
                <a:solidFill>
                  <a:prstClr val="black"/>
                </a:solidFill>
              </a:rPr>
              <a:t>コンベンションセンター及びマンダレイベイ</a:t>
            </a:r>
            <a:r>
              <a:rPr kumimoji="1" lang="ja-JP" altLang="en-US" sz="1050" dirty="0" smtClean="0">
                <a:solidFill>
                  <a:prstClr val="black"/>
                </a:solidFill>
              </a:rPr>
              <a:t>・コンベンションセンター（ともにラスベガス）</a:t>
            </a:r>
            <a:r>
              <a:rPr kumimoji="1" lang="ja-JP" altLang="en-US" sz="1050" dirty="0" smtClean="0">
                <a:solidFill>
                  <a:prstClr val="black"/>
                </a:solidFill>
              </a:rPr>
              <a:t>の</a:t>
            </a:r>
            <a:r>
              <a:rPr kumimoji="1" lang="en-US" altLang="ja-JP" sz="1050" dirty="0" smtClean="0">
                <a:solidFill>
                  <a:prstClr val="black"/>
                </a:solidFill>
              </a:rPr>
              <a:t>4</a:t>
            </a:r>
            <a:r>
              <a:rPr kumimoji="1" lang="ja-JP" altLang="en-US" sz="1050" smtClean="0">
                <a:solidFill>
                  <a:prstClr val="black"/>
                </a:solidFill>
              </a:rPr>
              <a:t>施設</a:t>
            </a:r>
            <a:r>
              <a:rPr kumimoji="1" lang="ja-JP" altLang="en-US" sz="1050" dirty="0" smtClean="0">
                <a:solidFill>
                  <a:prstClr val="black"/>
                </a:solidFill>
              </a:rPr>
              <a:t>について</a:t>
            </a:r>
            <a:r>
              <a:rPr kumimoji="1" lang="ja-JP" altLang="en-US" sz="1050" smtClean="0">
                <a:solidFill>
                  <a:prstClr val="black"/>
                </a:solidFill>
              </a:rPr>
              <a:t>は</a:t>
            </a:r>
            <a:r>
              <a:rPr kumimoji="1" lang="ja-JP" altLang="en-US" sz="1050" smtClean="0">
                <a:solidFill>
                  <a:prstClr val="black"/>
                </a:solidFill>
              </a:rPr>
              <a:t>、会議</a:t>
            </a:r>
            <a:r>
              <a:rPr kumimoji="1" lang="ja-JP" altLang="en-US" sz="1050" dirty="0" smtClean="0">
                <a:solidFill>
                  <a:prstClr val="black"/>
                </a:solidFill>
              </a:rPr>
              <a:t>施設及び展示施設ともにマリーナベイ・サンズ　サンズ・エキスポ＆コンベンションセンター（シンガポール）の最大会議場収容人数</a:t>
            </a:r>
            <a:r>
              <a:rPr kumimoji="1" lang="en-US" altLang="ja-JP" sz="1050" dirty="0" smtClean="0">
                <a:solidFill>
                  <a:prstClr val="black"/>
                </a:solidFill>
              </a:rPr>
              <a:t>8,000</a:t>
            </a:r>
            <a:r>
              <a:rPr kumimoji="1" lang="ja-JP" altLang="en-US" sz="1050" dirty="0" smtClean="0">
                <a:solidFill>
                  <a:prstClr val="black"/>
                </a:solidFill>
              </a:rPr>
              <a:t>人、総展示面積</a:t>
            </a:r>
            <a:r>
              <a:rPr kumimoji="1" lang="en-US" altLang="ja-JP" sz="1050" dirty="0" smtClean="0">
                <a:solidFill>
                  <a:prstClr val="black"/>
                </a:solidFill>
              </a:rPr>
              <a:t>30,000</a:t>
            </a:r>
            <a:r>
              <a:rPr kumimoji="1" lang="ja-JP" altLang="en-US" sz="1050" dirty="0" smtClean="0">
                <a:solidFill>
                  <a:prstClr val="black"/>
                </a:solidFill>
              </a:rPr>
              <a:t>㎡を</a:t>
            </a:r>
            <a:r>
              <a:rPr kumimoji="1" lang="ja-JP" altLang="en-US" sz="1050" dirty="0">
                <a:solidFill>
                  <a:prstClr val="black"/>
                </a:solidFill>
              </a:rPr>
              <a:t>上回る</a:t>
            </a:r>
            <a:r>
              <a:rPr kumimoji="1" lang="ja-JP" altLang="en-US" sz="1050" dirty="0" smtClean="0">
                <a:solidFill>
                  <a:prstClr val="black"/>
                </a:solidFill>
              </a:rPr>
              <a:t>。</a:t>
            </a:r>
            <a:endParaRPr kumimoji="1" lang="en-US" altLang="ja-JP" sz="1050" dirty="0" smtClean="0">
              <a:solidFill>
                <a:prstClr val="black"/>
              </a:solidFill>
            </a:endParaRPr>
          </a:p>
        </p:txBody>
      </p:sp>
      <p:sp>
        <p:nvSpPr>
          <p:cNvPr id="59" name="正方形/長方形 58"/>
          <p:cNvSpPr/>
          <p:nvPr/>
        </p:nvSpPr>
        <p:spPr>
          <a:xfrm>
            <a:off x="416496" y="2138140"/>
            <a:ext cx="2422800" cy="2016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rPr>
              <a:t>規模</a:t>
            </a:r>
            <a:endParaRPr kumimoji="1" lang="ja-JP" altLang="en-US" sz="1200" dirty="0" smtClean="0">
              <a:solidFill>
                <a:prstClr val="black"/>
              </a:solidFill>
            </a:endParaRPr>
          </a:p>
        </p:txBody>
      </p:sp>
      <p:sp>
        <p:nvSpPr>
          <p:cNvPr id="19" name="正方形/長方形 18"/>
          <p:cNvSpPr/>
          <p:nvPr/>
        </p:nvSpPr>
        <p:spPr>
          <a:xfrm>
            <a:off x="411103" y="6440203"/>
            <a:ext cx="8247273" cy="202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en-US" altLang="ja-JP" sz="1000" dirty="0" smtClean="0">
                <a:solidFill>
                  <a:prstClr val="black"/>
                </a:solidFill>
              </a:rPr>
              <a:t>*1 KINTEX</a:t>
            </a:r>
            <a:r>
              <a:rPr kumimoji="1" lang="ja-JP" altLang="en-US" sz="1000" dirty="0">
                <a:solidFill>
                  <a:prstClr val="black"/>
                </a:solidFill>
              </a:rPr>
              <a:t>（</a:t>
            </a:r>
            <a:r>
              <a:rPr kumimoji="1" lang="ja-JP" altLang="en-US" sz="1000" dirty="0" smtClean="0">
                <a:solidFill>
                  <a:prstClr val="black"/>
                </a:solidFill>
              </a:rPr>
              <a:t>施設所有者：不明、運営主体：民間企業）及びアジアワールド・エキスポ（施設所有者：民間企業、運営主体：官民共同出資）</a:t>
            </a:r>
            <a:endParaRPr kumimoji="1" lang="en-US" altLang="ja-JP" sz="1000" dirty="0" smtClean="0">
              <a:solidFill>
                <a:prstClr val="black"/>
              </a:solidFill>
            </a:endParaRPr>
          </a:p>
        </p:txBody>
      </p:sp>
    </p:spTree>
    <p:extLst>
      <p:ext uri="{BB962C8B-B14F-4D97-AF65-F5344CB8AC3E}">
        <p14:creationId xmlns:p14="http://schemas.microsoft.com/office/powerpoint/2010/main" val="8750752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96</a:t>
            </a:fld>
            <a:endParaRPr lang="ja-JP" altLang="en-US" dirty="0">
              <a:solidFill>
                <a:srgbClr val="313131"/>
              </a:solidFill>
            </a:endParaRPr>
          </a:p>
        </p:txBody>
      </p:sp>
      <p:sp>
        <p:nvSpPr>
          <p:cNvPr id="36" name="テキスト プレースホルダ 1"/>
          <p:cNvSpPr>
            <a:spLocks noGrp="1"/>
          </p:cNvSpPr>
          <p:nvPr>
            <p:ph type="body" sz="quarter" idx="15"/>
          </p:nvPr>
        </p:nvSpPr>
        <p:spPr bwMode="gray">
          <a:xfrm>
            <a:off x="968400" y="2124000"/>
            <a:ext cx="5176793" cy="667409"/>
          </a:xfrm>
        </p:spPr>
        <p:txBody>
          <a:bodyPr anchor="ctr"/>
          <a:lstStyle/>
          <a:p>
            <a:pPr>
              <a:spcBef>
                <a:spcPts val="0"/>
              </a:spcBef>
            </a:pPr>
            <a:r>
              <a:rPr lang="ja-JP" altLang="en-US" sz="2800" dirty="0" smtClean="0">
                <a:solidFill>
                  <a:schemeClr val="tx1"/>
                </a:solidFill>
              </a:rPr>
              <a:t>（</a:t>
            </a:r>
            <a:r>
              <a:rPr lang="ja-JP" altLang="en-US" sz="2800" dirty="0">
                <a:solidFill>
                  <a:schemeClr val="tx1"/>
                </a:solidFill>
              </a:rPr>
              <a:t>４） </a:t>
            </a:r>
            <a:r>
              <a:rPr lang="en-US" altLang="ja-JP" sz="2800" dirty="0" smtClean="0">
                <a:solidFill>
                  <a:schemeClr val="tx1"/>
                </a:solidFill>
              </a:rPr>
              <a:t>MICE</a:t>
            </a:r>
            <a:r>
              <a:rPr lang="ja-JP" altLang="en-US" sz="2800" dirty="0" smtClean="0">
                <a:solidFill>
                  <a:schemeClr val="tx1"/>
                </a:solidFill>
              </a:rPr>
              <a:t>施設</a:t>
            </a:r>
            <a:r>
              <a:rPr lang="ja-JP" altLang="en-US" sz="2800" dirty="0">
                <a:solidFill>
                  <a:schemeClr val="tx1"/>
                </a:solidFill>
              </a:rPr>
              <a:t>の需要調査・整備検討</a:t>
            </a:r>
          </a:p>
          <a:p>
            <a:pPr>
              <a:spcBef>
                <a:spcPts val="0"/>
              </a:spcBef>
            </a:pPr>
            <a:r>
              <a:rPr lang="ja-JP" altLang="en-US" sz="2800" dirty="0" smtClean="0">
                <a:solidFill>
                  <a:schemeClr val="tx1"/>
                </a:solidFill>
              </a:rPr>
              <a:t>イ</a:t>
            </a:r>
            <a:r>
              <a:rPr lang="ja-JP" altLang="en-US" sz="2800" dirty="0">
                <a:solidFill>
                  <a:schemeClr val="tx1"/>
                </a:solidFill>
              </a:rPr>
              <a:t>　</a:t>
            </a:r>
            <a:r>
              <a:rPr lang="ja-JP" altLang="en-US" sz="2800" dirty="0" smtClean="0">
                <a:solidFill>
                  <a:schemeClr val="tx1"/>
                </a:solidFill>
              </a:rPr>
              <a:t>国内・大阪市内の</a:t>
            </a:r>
            <a:r>
              <a:rPr lang="en-US" altLang="ja-JP" sz="2800" dirty="0" smtClean="0">
                <a:solidFill>
                  <a:schemeClr val="tx1"/>
                </a:solidFill>
              </a:rPr>
              <a:t>MICE</a:t>
            </a:r>
            <a:r>
              <a:rPr lang="ja-JP" altLang="en-US" sz="2800" dirty="0" smtClean="0">
                <a:solidFill>
                  <a:schemeClr val="tx1"/>
                </a:solidFill>
              </a:rPr>
              <a:t>分析</a:t>
            </a:r>
            <a:endParaRPr lang="ja-JP" altLang="en-US" sz="2800" dirty="0">
              <a:solidFill>
                <a:schemeClr val="tx1"/>
              </a:solidFill>
            </a:endParaRPr>
          </a:p>
        </p:txBody>
      </p:sp>
      <p:graphicFrame>
        <p:nvGraphicFramePr>
          <p:cNvPr id="6" name="Group 155"/>
          <p:cNvGraphicFramePr>
            <a:graphicFrameLocks/>
          </p:cNvGraphicFramePr>
          <p:nvPr>
            <p:extLst/>
          </p:nvPr>
        </p:nvGraphicFramePr>
        <p:xfrm>
          <a:off x="4525282" y="3204354"/>
          <a:ext cx="4961618" cy="2160000"/>
        </p:xfrm>
        <a:graphic>
          <a:graphicData uri="http://schemas.openxmlformats.org/drawingml/2006/table">
            <a:tbl>
              <a:tblPr/>
              <a:tblGrid>
                <a:gridCol w="4097107"/>
                <a:gridCol w="864511"/>
              </a:tblGrid>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ja-JP" altLang="en-US" sz="1200" dirty="0" smtClean="0"/>
                        <a:t>国内都市・</a:t>
                      </a:r>
                      <a:r>
                        <a:rPr lang="en-US" altLang="ja-JP" sz="1200" dirty="0" smtClean="0"/>
                        <a:t>MICE</a:t>
                      </a:r>
                      <a:r>
                        <a:rPr lang="ja-JP" altLang="en-US" sz="1200" dirty="0" smtClean="0"/>
                        <a:t>施設</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97</a:t>
                      </a:r>
                    </a:p>
                  </a:txBody>
                  <a:tcPr marL="72000" marR="72000" marT="72000" marB="72000" anchor="ctr" horzOverflow="overflow">
                    <a:lnL cap="flat">
                      <a:noFill/>
                    </a:lnL>
                    <a:lnR cap="flat">
                      <a:noFill/>
                    </a:lnR>
                    <a:lnT cap="flat">
                      <a:noFill/>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lang="ja-JP" altLang="en-US" sz="1200" dirty="0" smtClean="0"/>
                        <a:t>国内都市の国際会議の誘致件数</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99</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国内</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都市（</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戦略</a:t>
                      </a: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100</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dirty="0" smtClean="0">
                          <a:ln>
                            <a:noFill/>
                          </a:ln>
                          <a:solidFill>
                            <a:schemeClr val="tx1"/>
                          </a:solidFill>
                          <a:effectLst/>
                          <a:latin typeface="Arial" charset="0"/>
                          <a:ea typeface="ＭＳ Ｐゴシック" pitchFamily="50" charset="-128"/>
                        </a:rPr>
                        <a:t>国内都市（誘致施策）</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101</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r h="4320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pPr>
                      <a:r>
                        <a:rPr kumimoji="0" lang="ja-JP" altLang="en-US" sz="1200" b="0" i="0" u="none" strike="noStrike" cap="none" normalizeH="0" baseline="0" smtClean="0">
                          <a:ln>
                            <a:noFill/>
                          </a:ln>
                          <a:solidFill>
                            <a:schemeClr val="tx1"/>
                          </a:solidFill>
                          <a:effectLst/>
                          <a:latin typeface="Arial" charset="0"/>
                          <a:ea typeface="ＭＳ Ｐゴシック" pitchFamily="50" charset="-128"/>
                        </a:rPr>
                        <a:t>国内</a:t>
                      </a:r>
                      <a:r>
                        <a:rPr kumimoji="0" lang="en-US" altLang="ja-JP" sz="1200" b="0" i="0" u="none" strike="noStrike" cap="none" normalizeH="0" baseline="0" smtClean="0">
                          <a:ln>
                            <a:noFill/>
                          </a:ln>
                          <a:solidFill>
                            <a:schemeClr val="tx1"/>
                          </a:solidFill>
                          <a:effectLst/>
                          <a:latin typeface="Arial" charset="0"/>
                          <a:ea typeface="ＭＳ Ｐゴシック" pitchFamily="50" charset="-128"/>
                        </a:rPr>
                        <a:t>MICE</a:t>
                      </a:r>
                      <a:r>
                        <a:rPr kumimoji="0" lang="ja-JP" altLang="en-US" sz="1200" b="0" i="0" u="none" strike="noStrike" cap="none" normalizeH="0" baseline="0" smtClean="0">
                          <a:ln>
                            <a:noFill/>
                          </a:ln>
                          <a:solidFill>
                            <a:schemeClr val="tx1"/>
                          </a:solidFill>
                          <a:effectLst/>
                          <a:latin typeface="Arial" charset="0"/>
                          <a:ea typeface="ＭＳ Ｐゴシック" pitchFamily="50" charset="-128"/>
                        </a:rPr>
                        <a:t>施設</a:t>
                      </a: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	</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altLang="ja-JP" sz="1200" b="0" i="0" u="none" strike="noStrike" cap="none" normalizeH="0" baseline="0" dirty="0" smtClean="0">
                          <a:ln>
                            <a:noFill/>
                          </a:ln>
                          <a:solidFill>
                            <a:schemeClr val="tx1"/>
                          </a:solidFill>
                          <a:effectLst/>
                          <a:latin typeface="Arial" charset="0"/>
                          <a:ea typeface="ＭＳ Ｐゴシック" pitchFamily="50" charset="-128"/>
                        </a:rPr>
                        <a:t>P. 102</a:t>
                      </a:r>
                    </a:p>
                  </a:txBody>
                  <a:tcPr marL="72000" marR="72000" marT="72000" marB="72000" anchor="ctr" horzOverflow="overflow">
                    <a:lnL cap="flat">
                      <a:noFill/>
                    </a:lnL>
                    <a:lnR cap="flat">
                      <a:noFill/>
                    </a:lnR>
                    <a:lnT w="12700" cap="flat" cmpd="sng" algn="ctr">
                      <a:solidFill>
                        <a:srgbClr val="575757"/>
                      </a:solidFill>
                      <a:prstDash val="solid"/>
                      <a:round/>
                      <a:headEnd type="none" w="med" len="med"/>
                      <a:tailEnd type="none" w="med" len="med"/>
                    </a:lnT>
                    <a:lnB w="12700" cap="flat" cmpd="sng" algn="ctr">
                      <a:solidFill>
                        <a:srgbClr val="57575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76720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a:t>
            </a:r>
            <a:r>
              <a:rPr lang="ja-JP" altLang="en-US" dirty="0" smtClean="0"/>
              <a:t>日本・大阪</a:t>
            </a:r>
            <a:r>
              <a:rPr lang="ja-JP" altLang="en-US" smtClean="0"/>
              <a:t>市内の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97</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a:t>
            </a:r>
            <a:r>
              <a:rPr lang="ja-JP" altLang="en-US" smtClean="0"/>
              <a:t>都市・</a:t>
            </a:r>
            <a:r>
              <a:rPr lang="en-US" altLang="ja-JP" smtClean="0"/>
              <a:t>MICE</a:t>
            </a:r>
            <a:r>
              <a:rPr lang="ja-JP" altLang="en-US" smtClean="0"/>
              <a:t>施設</a:t>
            </a:r>
            <a:r>
              <a:rPr lang="ja-JP" altLang="en-US" dirty="0" smtClean="0"/>
              <a:t>（</a:t>
            </a:r>
            <a:r>
              <a:rPr lang="en-US" altLang="ja-JP" dirty="0" smtClean="0"/>
              <a:t>1/2</a:t>
            </a:r>
            <a:r>
              <a:rPr lang="ja-JP" altLang="en-US" dirty="0" smtClean="0"/>
              <a:t>）</a:t>
            </a:r>
            <a:endParaRPr lang="en-US" altLang="ja-JP" dirty="0" smtClean="0"/>
          </a:p>
        </p:txBody>
      </p:sp>
      <p:sp>
        <p:nvSpPr>
          <p:cNvPr id="13" name="正方形/長方形 12"/>
          <p:cNvSpPr/>
          <p:nvPr/>
        </p:nvSpPr>
        <p:spPr>
          <a:xfrm>
            <a:off x="2163000" y="1483732"/>
            <a:ext cx="7326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8" name="正方形/長方形 17"/>
          <p:cNvSpPr/>
          <p:nvPr/>
        </p:nvSpPr>
        <p:spPr>
          <a:xfrm>
            <a:off x="416496" y="1483732"/>
            <a:ext cx="1666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white"/>
                </a:solidFill>
              </a:rPr>
              <a:t>都市名</a:t>
            </a:r>
            <a:endParaRPr kumimoji="1" lang="ja-JP" altLang="en-US" sz="1200" dirty="0" smtClean="0">
              <a:solidFill>
                <a:prstClr val="white"/>
              </a:solidFill>
            </a:endParaRPr>
          </a:p>
        </p:txBody>
      </p:sp>
      <p:sp>
        <p:nvSpPr>
          <p:cNvPr id="20" name="正方形/長方形 19"/>
          <p:cNvSpPr/>
          <p:nvPr/>
        </p:nvSpPr>
        <p:spPr>
          <a:xfrm>
            <a:off x="416496" y="1777964"/>
            <a:ext cx="1666800" cy="1116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smtClean="0">
                <a:solidFill>
                  <a:prstClr val="black"/>
                </a:solidFill>
              </a:rPr>
              <a:t>東京都</a:t>
            </a:r>
            <a:endParaRPr kumimoji="1" lang="en-US" altLang="ja-JP" sz="1400" b="1" dirty="0" smtClean="0">
              <a:solidFill>
                <a:prstClr val="black"/>
              </a:solidFill>
            </a:endParaRPr>
          </a:p>
          <a:p>
            <a:pPr algn="ctr"/>
            <a:r>
              <a:rPr kumimoji="1" lang="ja-JP" altLang="en-US" sz="1400" b="1" dirty="0" smtClean="0">
                <a:solidFill>
                  <a:prstClr val="black"/>
                </a:solidFill>
              </a:rPr>
              <a:t>（</a:t>
            </a:r>
            <a:r>
              <a:rPr kumimoji="1" lang="en-US" altLang="ja-JP" sz="1400" b="1" dirty="0" smtClean="0">
                <a:solidFill>
                  <a:prstClr val="black"/>
                </a:solidFill>
              </a:rPr>
              <a:t>23</a:t>
            </a:r>
            <a:r>
              <a:rPr kumimoji="1" lang="ja-JP" altLang="en-US" sz="1400" b="1" dirty="0" smtClean="0">
                <a:solidFill>
                  <a:prstClr val="black"/>
                </a:solidFill>
              </a:rPr>
              <a:t>区）</a:t>
            </a:r>
            <a:endParaRPr kumimoji="1" lang="en-US" altLang="ja-JP" sz="1400" b="1" dirty="0" smtClean="0">
              <a:solidFill>
                <a:prstClr val="black"/>
              </a:solidFill>
            </a:endParaRPr>
          </a:p>
        </p:txBody>
      </p:sp>
      <p:sp>
        <p:nvSpPr>
          <p:cNvPr id="21" name="正方形/長方形 20"/>
          <p:cNvSpPr/>
          <p:nvPr/>
        </p:nvSpPr>
        <p:spPr>
          <a:xfrm>
            <a:off x="2163000" y="1777964"/>
            <a:ext cx="7326000" cy="1116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a:solidFill>
                  <a:prstClr val="black"/>
                </a:solidFill>
              </a:rPr>
              <a:t>国際</a:t>
            </a:r>
            <a:r>
              <a:rPr kumimoji="1" lang="ja-JP" altLang="en-US" sz="1200" b="1" dirty="0" smtClean="0">
                <a:solidFill>
                  <a:prstClr val="black"/>
                </a:solidFill>
              </a:rPr>
              <a:t>会議誘致実績の更なる向上にむけた体制</a:t>
            </a:r>
            <a:r>
              <a:rPr kumimoji="1" lang="ja-JP" altLang="en-US" sz="1200" b="1" dirty="0">
                <a:solidFill>
                  <a:prstClr val="black"/>
                </a:solidFill>
              </a:rPr>
              <a:t>の</a:t>
            </a:r>
            <a:r>
              <a:rPr kumimoji="1" lang="ja-JP" altLang="en-US" sz="1200" b="1" dirty="0" smtClean="0">
                <a:solidFill>
                  <a:prstClr val="black"/>
                </a:solidFill>
              </a:rPr>
              <a:t>強化、各種施策を実行</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smtClean="0">
                <a:solidFill>
                  <a:srgbClr val="002776"/>
                </a:solidFill>
              </a:rPr>
              <a:t>主な</a:t>
            </a:r>
            <a:r>
              <a:rPr kumimoji="1" lang="en-US" altLang="ja-JP" sz="1200" b="1" dirty="0" smtClean="0">
                <a:solidFill>
                  <a:srgbClr val="002776"/>
                </a:solidFill>
              </a:rPr>
              <a:t>MICE</a:t>
            </a:r>
            <a:r>
              <a:rPr kumimoji="1" lang="ja-JP" altLang="en-US" sz="1200" b="1" dirty="0" smtClean="0">
                <a:solidFill>
                  <a:srgbClr val="002776"/>
                </a:solidFill>
              </a:rPr>
              <a:t>施設の稼働率</a:t>
            </a:r>
            <a:r>
              <a:rPr kumimoji="1" lang="ja-JP" altLang="en-US" sz="1200" b="1" dirty="0">
                <a:solidFill>
                  <a:srgbClr val="002776"/>
                </a:solidFill>
              </a:rPr>
              <a:t>：</a:t>
            </a:r>
            <a:r>
              <a:rPr kumimoji="1" lang="ja-JP" altLang="en-US" sz="1200" b="1" dirty="0" smtClean="0">
                <a:solidFill>
                  <a:srgbClr val="002776"/>
                </a:solidFill>
              </a:rPr>
              <a:t>東京国際フォーラム</a:t>
            </a:r>
            <a:r>
              <a:rPr kumimoji="1" lang="en-US" altLang="ja-JP" sz="1200" b="1" dirty="0" smtClean="0">
                <a:solidFill>
                  <a:srgbClr val="002776"/>
                </a:solidFill>
              </a:rPr>
              <a:t>69.8%</a:t>
            </a:r>
            <a:r>
              <a:rPr kumimoji="1" lang="ja-JP" altLang="en-US" sz="1200" b="1" dirty="0" smtClean="0">
                <a:solidFill>
                  <a:srgbClr val="002776"/>
                </a:solidFill>
              </a:rPr>
              <a:t>（</a:t>
            </a:r>
            <a:r>
              <a:rPr kumimoji="1" lang="en-US" altLang="ja-JP" sz="1200" b="1" dirty="0" smtClean="0">
                <a:solidFill>
                  <a:srgbClr val="002776"/>
                </a:solidFill>
              </a:rPr>
              <a:t>2015</a:t>
            </a:r>
            <a:r>
              <a:rPr kumimoji="1" lang="ja-JP" altLang="en-US" sz="1200" b="1" dirty="0" smtClean="0">
                <a:solidFill>
                  <a:srgbClr val="002776"/>
                </a:solidFill>
              </a:rPr>
              <a:t>年）</a:t>
            </a:r>
            <a:r>
              <a:rPr kumimoji="1" lang="ja-JP" altLang="en-US" sz="1200" b="1" dirty="0">
                <a:solidFill>
                  <a:srgbClr val="002776"/>
                </a:solidFill>
              </a:rPr>
              <a:t>、</a:t>
            </a:r>
            <a:r>
              <a:rPr kumimoji="1" lang="ja-JP" altLang="en-US" sz="1200" b="1" dirty="0" smtClean="0">
                <a:solidFill>
                  <a:srgbClr val="002776"/>
                </a:solidFill>
              </a:rPr>
              <a:t>東京国際展示場</a:t>
            </a:r>
            <a:r>
              <a:rPr kumimoji="1" lang="en-US" altLang="ja-JP" sz="1200" b="1" dirty="0" smtClean="0">
                <a:solidFill>
                  <a:srgbClr val="002776"/>
                </a:solidFill>
              </a:rPr>
              <a:t>74.0%</a:t>
            </a:r>
            <a:r>
              <a:rPr kumimoji="1" lang="ja-JP" altLang="en-US" sz="1200" b="1" dirty="0" smtClean="0">
                <a:solidFill>
                  <a:srgbClr val="002776"/>
                </a:solidFill>
              </a:rPr>
              <a:t>（</a:t>
            </a:r>
            <a:r>
              <a:rPr kumimoji="1" lang="en-US" altLang="ja-JP" sz="1200" b="1" dirty="0" smtClean="0">
                <a:solidFill>
                  <a:srgbClr val="002776"/>
                </a:solidFill>
              </a:rPr>
              <a:t>2013</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立地の</a:t>
            </a:r>
            <a:r>
              <a:rPr kumimoji="1" lang="ja-JP" altLang="en-US" sz="1200" dirty="0" smtClean="0">
                <a:solidFill>
                  <a:prstClr val="black"/>
                </a:solidFill>
              </a:rPr>
              <a:t>強み</a:t>
            </a:r>
            <a:r>
              <a:rPr kumimoji="1" lang="ja-JP" altLang="en-US" sz="1200" dirty="0">
                <a:solidFill>
                  <a:prstClr val="black"/>
                </a:solidFill>
              </a:rPr>
              <a:t>や</a:t>
            </a:r>
            <a:r>
              <a:rPr kumimoji="1" lang="ja-JP" altLang="en-US" sz="1200" dirty="0" smtClean="0">
                <a:solidFill>
                  <a:prstClr val="black"/>
                </a:solidFill>
              </a:rPr>
              <a:t>顧客ニーズに即した</a:t>
            </a:r>
            <a:r>
              <a:rPr kumimoji="1" lang="en-US" altLang="ja-JP" sz="1200" dirty="0" smtClean="0">
                <a:solidFill>
                  <a:prstClr val="black"/>
                </a:solidFill>
              </a:rPr>
              <a:t>MICE</a:t>
            </a:r>
            <a:r>
              <a:rPr kumimoji="1" lang="ja-JP" altLang="en-US" sz="1200" dirty="0" smtClean="0">
                <a:solidFill>
                  <a:prstClr val="black"/>
                </a:solidFill>
              </a:rPr>
              <a:t>施設の機能を活かして、多数の国際会議の誘致に成功しているが、現状には満足せず、</a:t>
            </a:r>
            <a:r>
              <a:rPr kumimoji="1" lang="en-US" altLang="ja-JP" sz="1200" dirty="0" smtClean="0">
                <a:solidFill>
                  <a:prstClr val="black"/>
                </a:solidFill>
              </a:rPr>
              <a:t>2024</a:t>
            </a:r>
            <a:r>
              <a:rPr kumimoji="1" lang="ja-JP" altLang="en-US" sz="1200" dirty="0" smtClean="0">
                <a:solidFill>
                  <a:prstClr val="black"/>
                </a:solidFill>
              </a:rPr>
              <a:t>年頃までに世界</a:t>
            </a:r>
            <a:r>
              <a:rPr kumimoji="1" lang="en-US" altLang="ja-JP" sz="1200" dirty="0" smtClean="0">
                <a:solidFill>
                  <a:prstClr val="black"/>
                </a:solidFill>
              </a:rPr>
              <a:t>TOP</a:t>
            </a:r>
            <a:r>
              <a:rPr kumimoji="1" lang="en-US" altLang="ja-JP" sz="1200" dirty="0">
                <a:solidFill>
                  <a:prstClr val="black"/>
                </a:solidFill>
              </a:rPr>
              <a:t>3</a:t>
            </a:r>
            <a:r>
              <a:rPr kumimoji="1" lang="ja-JP" altLang="en-US" sz="1200" dirty="0" smtClean="0">
                <a:solidFill>
                  <a:prstClr val="black"/>
                </a:solidFill>
              </a:rPr>
              <a:t>を目指す。誘致・開催に伴う様々な機関や他都市との連携、東京が有するポテンシャルの活用、グローバル対応の</a:t>
            </a:r>
            <a:r>
              <a:rPr kumimoji="1" lang="en-US" altLang="ja-JP" sz="1200" dirty="0" smtClean="0">
                <a:solidFill>
                  <a:prstClr val="black"/>
                </a:solidFill>
              </a:rPr>
              <a:t>3</a:t>
            </a:r>
            <a:r>
              <a:rPr kumimoji="1" lang="ja-JP" altLang="en-US" sz="1200" dirty="0" smtClean="0">
                <a:solidFill>
                  <a:prstClr val="black"/>
                </a:solidFill>
              </a:rPr>
              <a:t>点を強化することで、更なる誘致を狙っている。</a:t>
            </a:r>
            <a:endParaRPr kumimoji="1" lang="en-US" altLang="ja-JP" sz="1200" dirty="0">
              <a:solidFill>
                <a:prstClr val="black"/>
              </a:solidFill>
            </a:endParaRPr>
          </a:p>
        </p:txBody>
      </p:sp>
      <p:sp>
        <p:nvSpPr>
          <p:cNvPr id="36" name="正方形/長方形 35"/>
          <p:cNvSpPr/>
          <p:nvPr/>
        </p:nvSpPr>
        <p:spPr>
          <a:xfrm>
            <a:off x="416496" y="2951106"/>
            <a:ext cx="1666800" cy="1116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横浜市</a:t>
            </a:r>
            <a:endParaRPr kumimoji="1" lang="en-US" altLang="ja-JP" sz="1400" b="1" dirty="0" smtClean="0">
              <a:solidFill>
                <a:prstClr val="black"/>
              </a:solidFill>
            </a:endParaRPr>
          </a:p>
        </p:txBody>
      </p:sp>
      <p:sp>
        <p:nvSpPr>
          <p:cNvPr id="37" name="正方形/長方形 36"/>
          <p:cNvSpPr/>
          <p:nvPr/>
        </p:nvSpPr>
        <p:spPr>
          <a:xfrm>
            <a:off x="2163000" y="2951106"/>
            <a:ext cx="7326000" cy="1116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a:solidFill>
                  <a:prstClr val="black"/>
                </a:solidFill>
              </a:rPr>
              <a:t>ターゲット</a:t>
            </a:r>
            <a:r>
              <a:rPr kumimoji="1" lang="ja-JP" altLang="en-US" sz="1200" b="1" dirty="0" smtClean="0">
                <a:solidFill>
                  <a:prstClr val="black"/>
                </a:solidFill>
              </a:rPr>
              <a:t>を明確にした誘致に成功するものの、稼働率が高く機会損失が発生</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a:solidFill>
                  <a:srgbClr val="002776"/>
                </a:solidFill>
              </a:rPr>
              <a:t>主</a:t>
            </a:r>
            <a:r>
              <a:rPr kumimoji="1" lang="ja-JP" altLang="en-US" sz="1200" b="1" dirty="0" smtClean="0">
                <a:solidFill>
                  <a:srgbClr val="002776"/>
                </a:solidFill>
              </a:rPr>
              <a:t>な</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a:t>
            </a:r>
            <a:r>
              <a:rPr kumimoji="1" lang="zh-CN" altLang="en-US" sz="1200" b="1" dirty="0" smtClean="0">
                <a:solidFill>
                  <a:srgbClr val="002776"/>
                </a:solidFill>
              </a:rPr>
              <a:t>横浜国際平和</a:t>
            </a:r>
            <a:r>
              <a:rPr kumimoji="1" lang="ja-JP" altLang="en-US" sz="1200" b="1" dirty="0" smtClean="0">
                <a:solidFill>
                  <a:srgbClr val="002776"/>
                </a:solidFill>
              </a:rPr>
              <a:t>会議場（展示ホール）</a:t>
            </a:r>
            <a:r>
              <a:rPr kumimoji="1" lang="en-US" altLang="ja-JP" sz="1200" b="1" dirty="0" smtClean="0">
                <a:solidFill>
                  <a:srgbClr val="002776"/>
                </a:solidFill>
              </a:rPr>
              <a:t>79.0%</a:t>
            </a:r>
            <a:r>
              <a:rPr kumimoji="1" lang="ja-JP" altLang="en-US" sz="1200" b="1" dirty="0" smtClean="0">
                <a:solidFill>
                  <a:srgbClr val="002776"/>
                </a:solidFill>
              </a:rPr>
              <a:t>（</a:t>
            </a:r>
            <a:r>
              <a:rPr kumimoji="1" lang="en-US" altLang="ja-JP" sz="1200" b="1" dirty="0" smtClean="0">
                <a:solidFill>
                  <a:srgbClr val="002776"/>
                </a:solidFill>
              </a:rPr>
              <a:t>2014</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国際</a:t>
            </a:r>
            <a:r>
              <a:rPr kumimoji="1" lang="ja-JP" altLang="en-US" sz="1200" dirty="0" smtClean="0">
                <a:solidFill>
                  <a:prstClr val="black"/>
                </a:solidFill>
              </a:rPr>
              <a:t>会議、医学系会議など、ターゲットを明確にしており、それらの分野は</a:t>
            </a:r>
            <a:r>
              <a:rPr kumimoji="1" lang="zh-CN" altLang="en-US" sz="1200" dirty="0" smtClean="0">
                <a:solidFill>
                  <a:prstClr val="black"/>
                </a:solidFill>
              </a:rPr>
              <a:t>㈱横浜国際平和会議場</a:t>
            </a:r>
            <a:r>
              <a:rPr kumimoji="1" lang="ja-JP" altLang="en-US" sz="1200" dirty="0" smtClean="0">
                <a:solidFill>
                  <a:prstClr val="black"/>
                </a:solidFill>
              </a:rPr>
              <a:t>において開催件数が国内トップとなるなど誘致に成功している。しかし、稼働率が</a:t>
            </a:r>
            <a:r>
              <a:rPr kumimoji="1" lang="en-US" altLang="ja-JP" sz="1200" dirty="0" smtClean="0">
                <a:solidFill>
                  <a:prstClr val="black"/>
                </a:solidFill>
              </a:rPr>
              <a:t>79%</a:t>
            </a:r>
            <a:r>
              <a:rPr kumimoji="1" lang="ja-JP" altLang="en-US" sz="1200" dirty="0" smtClean="0">
                <a:solidFill>
                  <a:prstClr val="black"/>
                </a:solidFill>
              </a:rPr>
              <a:t>と高く機会損失が発生。また、一部の顧客のニーズに対応できない案件も存在しているため、</a:t>
            </a:r>
            <a:r>
              <a:rPr kumimoji="1" lang="zh-CN" altLang="en-US" sz="1200" dirty="0" smtClean="0">
                <a:solidFill>
                  <a:prstClr val="black"/>
                </a:solidFill>
              </a:rPr>
              <a:t>㈱横浜国際平和会議場</a:t>
            </a:r>
            <a:r>
              <a:rPr kumimoji="1" lang="ja-JP" altLang="en-US" sz="1200" dirty="0" smtClean="0">
                <a:solidFill>
                  <a:prstClr val="black"/>
                </a:solidFill>
              </a:rPr>
              <a:t>では大規模修繕・　　新規施設の整備を実行している。</a:t>
            </a:r>
            <a:endParaRPr kumimoji="1" lang="en-US" altLang="ja-JP" sz="1200" dirty="0">
              <a:solidFill>
                <a:prstClr val="black"/>
              </a:solidFill>
            </a:endParaRPr>
          </a:p>
        </p:txBody>
      </p:sp>
      <p:sp>
        <p:nvSpPr>
          <p:cNvPr id="39" name="正方形/長方形 38"/>
          <p:cNvSpPr/>
          <p:nvPr/>
        </p:nvSpPr>
        <p:spPr>
          <a:xfrm>
            <a:off x="416496" y="4124248"/>
            <a:ext cx="1666800" cy="1116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千葉</a:t>
            </a:r>
            <a:r>
              <a:rPr kumimoji="1" lang="ja-JP" altLang="en-US" sz="1400" b="1" dirty="0" smtClean="0">
                <a:solidFill>
                  <a:prstClr val="black"/>
                </a:solidFill>
              </a:rPr>
              <a:t>市</a:t>
            </a:r>
            <a:endParaRPr kumimoji="1" lang="en-US" altLang="ja-JP" sz="1400" b="1" dirty="0" smtClean="0">
              <a:solidFill>
                <a:prstClr val="black"/>
              </a:solidFill>
            </a:endParaRPr>
          </a:p>
        </p:txBody>
      </p:sp>
      <p:sp>
        <p:nvSpPr>
          <p:cNvPr id="40" name="正方形/長方形 39"/>
          <p:cNvSpPr/>
          <p:nvPr/>
        </p:nvSpPr>
        <p:spPr>
          <a:xfrm>
            <a:off x="2163000" y="4124248"/>
            <a:ext cx="7326000" cy="1116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smtClean="0">
                <a:solidFill>
                  <a:prstClr val="black"/>
                </a:solidFill>
              </a:rPr>
              <a:t>「千葉らしさ」を創出する各種施策を通じた誘致で、他の都市への遅れの挽回を目指す</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a:solidFill>
                  <a:srgbClr val="002776"/>
                </a:solidFill>
              </a:rPr>
              <a:t>主</a:t>
            </a:r>
            <a:r>
              <a:rPr kumimoji="1" lang="ja-JP" altLang="en-US" sz="1200" b="1" dirty="0" smtClean="0">
                <a:solidFill>
                  <a:srgbClr val="002776"/>
                </a:solidFill>
              </a:rPr>
              <a:t>な</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：幕張メッセ</a:t>
            </a:r>
            <a:r>
              <a:rPr kumimoji="1" lang="en-US" altLang="ja-JP" sz="1200" b="1" dirty="0" smtClean="0">
                <a:solidFill>
                  <a:srgbClr val="002776"/>
                </a:solidFill>
              </a:rPr>
              <a:t>42.5%</a:t>
            </a:r>
            <a:r>
              <a:rPr kumimoji="1" lang="ja-JP" altLang="en-US" sz="1200" b="1" dirty="0" smtClean="0">
                <a:solidFill>
                  <a:srgbClr val="002776"/>
                </a:solidFill>
              </a:rPr>
              <a:t>（</a:t>
            </a:r>
            <a:r>
              <a:rPr kumimoji="1" lang="en-US" altLang="ja-JP" sz="1200" b="1" dirty="0" smtClean="0">
                <a:solidFill>
                  <a:srgbClr val="002776"/>
                </a:solidFill>
              </a:rPr>
              <a:t>2013</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日本</a:t>
            </a:r>
            <a:r>
              <a:rPr kumimoji="1" lang="ja-JP" altLang="en-US" sz="1200" dirty="0" smtClean="0">
                <a:solidFill>
                  <a:prstClr val="black"/>
                </a:solidFill>
              </a:rPr>
              <a:t>有数の</a:t>
            </a:r>
            <a:r>
              <a:rPr kumimoji="1" lang="en-US" altLang="ja-JP" sz="1200" dirty="0" smtClean="0">
                <a:solidFill>
                  <a:prstClr val="black"/>
                </a:solidFill>
              </a:rPr>
              <a:t>MICE</a:t>
            </a:r>
            <a:r>
              <a:rPr kumimoji="1" lang="ja-JP" altLang="en-US" sz="1200" dirty="0" smtClean="0">
                <a:solidFill>
                  <a:prstClr val="black"/>
                </a:solidFill>
              </a:rPr>
              <a:t>施設である幕張メッセを有しながらも、東京都と横浜市との差別化が図られず、国際会議　開催件数は毎年減少傾向にある。現状を打開するため、会議・報奨旅行に関して細かな数値目標を掲げ、「千葉らしさ」を創出するための各種施策を通じて、スポーツ系会議等を中心としたイベントの誘致を目指している。</a:t>
            </a:r>
            <a:endParaRPr kumimoji="1" lang="en-US" altLang="ja-JP" sz="1200" dirty="0">
              <a:solidFill>
                <a:prstClr val="black"/>
              </a:solidFill>
            </a:endParaRPr>
          </a:p>
        </p:txBody>
      </p:sp>
      <p:sp>
        <p:nvSpPr>
          <p:cNvPr id="27" name="正方形/長方形 26"/>
          <p:cNvSpPr/>
          <p:nvPr/>
        </p:nvSpPr>
        <p:spPr>
          <a:xfrm>
            <a:off x="414396" y="5297390"/>
            <a:ext cx="1666800" cy="1116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京都</a:t>
            </a:r>
            <a:r>
              <a:rPr kumimoji="1" lang="ja-JP" altLang="en-US" sz="1400" b="1" dirty="0" smtClean="0">
                <a:solidFill>
                  <a:prstClr val="black"/>
                </a:solidFill>
              </a:rPr>
              <a:t>市</a:t>
            </a:r>
            <a:endParaRPr kumimoji="1" lang="en-US" altLang="ja-JP" sz="1400" b="1" dirty="0" smtClean="0">
              <a:solidFill>
                <a:prstClr val="black"/>
              </a:solidFill>
            </a:endParaRPr>
          </a:p>
        </p:txBody>
      </p:sp>
      <p:sp>
        <p:nvSpPr>
          <p:cNvPr id="28" name="正方形/長方形 27"/>
          <p:cNvSpPr/>
          <p:nvPr/>
        </p:nvSpPr>
        <p:spPr>
          <a:xfrm>
            <a:off x="2160900" y="5297390"/>
            <a:ext cx="7326000" cy="1116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a:solidFill>
                  <a:prstClr val="black"/>
                </a:solidFill>
              </a:rPr>
              <a:t>都市</a:t>
            </a:r>
            <a:r>
              <a:rPr kumimoji="1" lang="ja-JP" altLang="en-US" sz="1200" b="1" dirty="0" smtClean="0">
                <a:solidFill>
                  <a:prstClr val="black"/>
                </a:solidFill>
              </a:rPr>
              <a:t>の強みをアピールした誘致に成功するが、</a:t>
            </a:r>
            <a:r>
              <a:rPr kumimoji="1" lang="en-US" altLang="ja-JP" sz="1200" b="1" dirty="0" smtClean="0">
                <a:solidFill>
                  <a:prstClr val="black"/>
                </a:solidFill>
              </a:rPr>
              <a:t>MICE</a:t>
            </a:r>
            <a:r>
              <a:rPr kumimoji="1" lang="ja-JP" altLang="en-US" sz="1200" b="1" dirty="0" smtClean="0">
                <a:solidFill>
                  <a:prstClr val="black"/>
                </a:solidFill>
              </a:rPr>
              <a:t>施設のキャパシティ不足に伴う失注が生じている</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a:solidFill>
                  <a:srgbClr val="002776"/>
                </a:solidFill>
              </a:rPr>
              <a:t>主</a:t>
            </a:r>
            <a:r>
              <a:rPr kumimoji="1" lang="ja-JP" altLang="en-US" sz="1200" b="1" dirty="0" smtClean="0">
                <a:solidFill>
                  <a:srgbClr val="002776"/>
                </a:solidFill>
              </a:rPr>
              <a:t>な</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：国立京都国際会館（イベントホール）</a:t>
            </a:r>
            <a:r>
              <a:rPr kumimoji="1" lang="en-US" altLang="ja-JP" sz="1200" b="1" dirty="0" smtClean="0">
                <a:solidFill>
                  <a:srgbClr val="002776"/>
                </a:solidFill>
              </a:rPr>
              <a:t>42.9%</a:t>
            </a:r>
            <a:r>
              <a:rPr kumimoji="1" lang="ja-JP" altLang="en-US" sz="1200" b="1" dirty="0" smtClean="0">
                <a:solidFill>
                  <a:srgbClr val="002776"/>
                </a:solidFill>
              </a:rPr>
              <a:t>（</a:t>
            </a:r>
            <a:r>
              <a:rPr kumimoji="1" lang="en-US" altLang="ja-JP" sz="1200" b="1" dirty="0" smtClean="0">
                <a:solidFill>
                  <a:srgbClr val="002776"/>
                </a:solidFill>
              </a:rPr>
              <a:t>2014</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smtClean="0">
                <a:solidFill>
                  <a:prstClr val="black"/>
                </a:solidFill>
              </a:rPr>
              <a:t>京都の持つ</a:t>
            </a:r>
            <a:r>
              <a:rPr kumimoji="1" lang="ja-JP" altLang="en-US" sz="1200" dirty="0">
                <a:solidFill>
                  <a:prstClr val="black"/>
                </a:solidFill>
              </a:rPr>
              <a:t>強み（歴史的・文化的資源、大学の集積など）をベースと</a:t>
            </a:r>
            <a:r>
              <a:rPr kumimoji="1" lang="ja-JP" altLang="en-US" sz="1200" dirty="0" smtClean="0">
                <a:solidFill>
                  <a:prstClr val="black"/>
                </a:solidFill>
              </a:rPr>
              <a:t>した</a:t>
            </a:r>
            <a:r>
              <a:rPr kumimoji="1" lang="en-US" altLang="ja-JP" sz="1200" dirty="0" smtClean="0">
                <a:solidFill>
                  <a:prstClr val="black"/>
                </a:solidFill>
              </a:rPr>
              <a:t>MICE</a:t>
            </a:r>
            <a:r>
              <a:rPr kumimoji="1" lang="ja-JP" altLang="en-US" sz="1200" dirty="0" smtClean="0">
                <a:solidFill>
                  <a:prstClr val="black"/>
                </a:solidFill>
              </a:rPr>
              <a:t>戦略</a:t>
            </a:r>
            <a:r>
              <a:rPr kumimoji="1" lang="ja-JP" altLang="en-US" sz="1200" dirty="0">
                <a:solidFill>
                  <a:prstClr val="black"/>
                </a:solidFill>
              </a:rPr>
              <a:t>や誘致施策を前面に出している。それらが功を奏し、国際会議開催件数の増加率は高いが</a:t>
            </a:r>
            <a:r>
              <a:rPr kumimoji="1" lang="ja-JP" altLang="en-US" sz="1200" dirty="0" smtClean="0">
                <a:solidFill>
                  <a:prstClr val="black"/>
                </a:solidFill>
              </a:rPr>
              <a:t>、それに</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の</a:t>
            </a:r>
            <a:r>
              <a:rPr kumimoji="1" lang="ja-JP" altLang="en-US" sz="1200" dirty="0" smtClean="0">
                <a:solidFill>
                  <a:prstClr val="black"/>
                </a:solidFill>
              </a:rPr>
              <a:t>キャパシティが追いつかずに失注するケースもあり、</a:t>
            </a:r>
            <a:r>
              <a:rPr kumimoji="1" lang="ja-JP" altLang="en-US" sz="1200" dirty="0">
                <a:solidFill>
                  <a:prstClr val="black"/>
                </a:solidFill>
              </a:rPr>
              <a:t>京都国際会館で</a:t>
            </a:r>
            <a:r>
              <a:rPr kumimoji="1" lang="ja-JP" altLang="en-US" sz="1200" dirty="0" smtClean="0">
                <a:solidFill>
                  <a:prstClr val="black"/>
                </a:solidFill>
              </a:rPr>
              <a:t>は、</a:t>
            </a:r>
            <a:r>
              <a:rPr kumimoji="1" lang="en-US" altLang="ja-JP" sz="1200" dirty="0" smtClean="0">
                <a:solidFill>
                  <a:prstClr val="black"/>
                </a:solidFill>
              </a:rPr>
              <a:t>2018</a:t>
            </a:r>
            <a:r>
              <a:rPr kumimoji="1" lang="ja-JP" altLang="en-US" sz="1200" dirty="0" smtClean="0">
                <a:solidFill>
                  <a:prstClr val="black"/>
                </a:solidFill>
              </a:rPr>
              <a:t>年</a:t>
            </a:r>
            <a:r>
              <a:rPr kumimoji="1" lang="ja-JP" altLang="en-US" sz="1200" dirty="0">
                <a:solidFill>
                  <a:prstClr val="black"/>
                </a:solidFill>
              </a:rPr>
              <a:t>までにニューホールの大規模な工事を進めている</a:t>
            </a:r>
            <a:r>
              <a:rPr kumimoji="1" lang="ja-JP" altLang="en-US" sz="1200" dirty="0" smtClean="0">
                <a:solidFill>
                  <a:prstClr val="black"/>
                </a:solidFill>
              </a:rPr>
              <a:t>。</a:t>
            </a:r>
            <a:endParaRPr kumimoji="1" lang="en-US" altLang="ja-JP" sz="1200" dirty="0">
              <a:solidFill>
                <a:prstClr val="black"/>
              </a:solidFill>
            </a:endParaRPr>
          </a:p>
        </p:txBody>
      </p:sp>
    </p:spTree>
    <p:extLst>
      <p:ext uri="{BB962C8B-B14F-4D97-AF65-F5344CB8AC3E}">
        <p14:creationId xmlns:p14="http://schemas.microsoft.com/office/powerpoint/2010/main" val="29982160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日本・大阪</a:t>
            </a:r>
            <a:r>
              <a:rPr lang="ja-JP" altLang="en-US"/>
              <a:t>市内</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98</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a:t>
            </a:r>
            <a:r>
              <a:rPr lang="ja-JP" altLang="en-US" smtClean="0"/>
              <a:t>都市・</a:t>
            </a:r>
            <a:r>
              <a:rPr lang="en-US" altLang="ja-JP" smtClean="0"/>
              <a:t>MICE</a:t>
            </a:r>
            <a:r>
              <a:rPr lang="ja-JP" altLang="en-US" smtClean="0"/>
              <a:t>施設</a:t>
            </a:r>
            <a:r>
              <a:rPr lang="ja-JP" altLang="en-US" dirty="0" smtClean="0"/>
              <a:t>（</a:t>
            </a:r>
            <a:r>
              <a:rPr lang="en-US" altLang="ja-JP" dirty="0" smtClean="0"/>
              <a:t>2/2</a:t>
            </a:r>
            <a:r>
              <a:rPr lang="ja-JP" altLang="en-US" dirty="0" smtClean="0"/>
              <a:t>）</a:t>
            </a:r>
            <a:endParaRPr lang="en-US" altLang="ja-JP" dirty="0"/>
          </a:p>
        </p:txBody>
      </p:sp>
      <p:sp>
        <p:nvSpPr>
          <p:cNvPr id="13" name="正方形/長方形 12"/>
          <p:cNvSpPr/>
          <p:nvPr/>
        </p:nvSpPr>
        <p:spPr>
          <a:xfrm>
            <a:off x="2163000" y="1483732"/>
            <a:ext cx="73260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smtClean="0">
                <a:solidFill>
                  <a:prstClr val="white"/>
                </a:solidFill>
              </a:rPr>
              <a:t>調査内容</a:t>
            </a:r>
          </a:p>
        </p:txBody>
      </p:sp>
      <p:sp>
        <p:nvSpPr>
          <p:cNvPr id="18" name="正方形/長方形 17"/>
          <p:cNvSpPr/>
          <p:nvPr/>
        </p:nvSpPr>
        <p:spPr>
          <a:xfrm>
            <a:off x="416496" y="1483732"/>
            <a:ext cx="1666800" cy="23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white"/>
                </a:solidFill>
              </a:rPr>
              <a:t>都市名</a:t>
            </a:r>
            <a:endParaRPr kumimoji="1" lang="ja-JP" altLang="en-US" sz="1200" dirty="0" smtClean="0">
              <a:solidFill>
                <a:prstClr val="white"/>
              </a:solidFill>
            </a:endParaRPr>
          </a:p>
        </p:txBody>
      </p:sp>
      <p:grpSp>
        <p:nvGrpSpPr>
          <p:cNvPr id="3" name="グループ化 2"/>
          <p:cNvGrpSpPr/>
          <p:nvPr/>
        </p:nvGrpSpPr>
        <p:grpSpPr>
          <a:xfrm>
            <a:off x="416496" y="1777964"/>
            <a:ext cx="9072504" cy="1116000"/>
            <a:chOff x="416496" y="1777964"/>
            <a:chExt cx="9072504" cy="720000"/>
          </a:xfrm>
        </p:grpSpPr>
        <p:sp>
          <p:nvSpPr>
            <p:cNvPr id="20" name="正方形/長方形 19"/>
            <p:cNvSpPr/>
            <p:nvPr/>
          </p:nvSpPr>
          <p:spPr>
            <a:xfrm>
              <a:off x="416496" y="1777964"/>
              <a:ext cx="1666800" cy="720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神戸市</a:t>
              </a:r>
              <a:endParaRPr kumimoji="1" lang="en-US" altLang="ja-JP" sz="1400" b="1" dirty="0" smtClean="0">
                <a:solidFill>
                  <a:prstClr val="black"/>
                </a:solidFill>
              </a:endParaRPr>
            </a:p>
          </p:txBody>
        </p:sp>
        <p:sp>
          <p:nvSpPr>
            <p:cNvPr id="21" name="正方形/長方形 20"/>
            <p:cNvSpPr/>
            <p:nvPr/>
          </p:nvSpPr>
          <p:spPr>
            <a:xfrm>
              <a:off x="2163000" y="1777964"/>
              <a:ext cx="7326000" cy="72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a:solidFill>
                    <a:prstClr val="black"/>
                  </a:solidFill>
                </a:rPr>
                <a:t>医学系</a:t>
              </a:r>
              <a:r>
                <a:rPr kumimoji="1" lang="ja-JP" altLang="en-US" sz="1200" b="1" dirty="0" smtClean="0">
                  <a:solidFill>
                    <a:prstClr val="black"/>
                  </a:solidFill>
                </a:rPr>
                <a:t>会議の開催実績は優れているが、</a:t>
              </a:r>
              <a:r>
                <a:rPr kumimoji="1" lang="en-US" altLang="ja-JP" sz="1200" b="1" dirty="0" smtClean="0">
                  <a:solidFill>
                    <a:prstClr val="black"/>
                  </a:solidFill>
                </a:rPr>
                <a:t>MICE</a:t>
              </a:r>
              <a:r>
                <a:rPr kumimoji="1" lang="ja-JP" altLang="en-US" sz="1200" b="1" dirty="0" smtClean="0">
                  <a:solidFill>
                    <a:prstClr val="black"/>
                  </a:solidFill>
                </a:rPr>
                <a:t>施設の老朽化に伴い誘致に関しては課題が残る</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a:solidFill>
                    <a:srgbClr val="002776"/>
                  </a:solidFill>
                </a:rPr>
                <a:t>主</a:t>
              </a:r>
              <a:r>
                <a:rPr kumimoji="1" lang="ja-JP" altLang="en-US" sz="1200" b="1" dirty="0" smtClean="0">
                  <a:solidFill>
                    <a:srgbClr val="002776"/>
                  </a:solidFill>
                </a:rPr>
                <a:t>な</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：神戸市コンベンションセンター（会議場全館）</a:t>
              </a:r>
              <a:r>
                <a:rPr kumimoji="1" lang="en-US" altLang="ja-JP" sz="1200" b="1" dirty="0" smtClean="0">
                  <a:solidFill>
                    <a:srgbClr val="002776"/>
                  </a:solidFill>
                </a:rPr>
                <a:t>37.0%</a:t>
              </a:r>
              <a:r>
                <a:rPr kumimoji="1" lang="ja-JP" altLang="en-US" sz="1200" b="1" dirty="0" smtClean="0">
                  <a:solidFill>
                    <a:srgbClr val="002776"/>
                  </a:solidFill>
                </a:rPr>
                <a:t>（</a:t>
              </a:r>
              <a:r>
                <a:rPr kumimoji="1" lang="en-US" altLang="ja-JP" sz="1200" b="1" dirty="0" smtClean="0">
                  <a:solidFill>
                    <a:srgbClr val="002776"/>
                  </a:solidFill>
                </a:rPr>
                <a:t>2014</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神戸</a:t>
              </a:r>
              <a:r>
                <a:rPr kumimoji="1" lang="ja-JP" altLang="en-US" sz="1200" dirty="0" smtClean="0">
                  <a:solidFill>
                    <a:prstClr val="black"/>
                  </a:solidFill>
                </a:rPr>
                <a:t>市</a:t>
              </a:r>
              <a:r>
                <a:rPr kumimoji="1" lang="ja-JP" altLang="en-US" sz="1200" dirty="0">
                  <a:solidFill>
                    <a:prstClr val="black"/>
                  </a:solidFill>
                </a:rPr>
                <a:t>の</a:t>
              </a:r>
              <a:r>
                <a:rPr kumimoji="1" lang="ja-JP" altLang="en-US" sz="1200" dirty="0" smtClean="0">
                  <a:solidFill>
                    <a:prstClr val="black"/>
                  </a:solidFill>
                </a:rPr>
                <a:t>強み</a:t>
              </a:r>
              <a:r>
                <a:rPr kumimoji="1" lang="ja-JP" altLang="en-US" sz="1200" dirty="0">
                  <a:solidFill>
                    <a:prstClr val="black"/>
                  </a:solidFill>
                </a:rPr>
                <a:t>であり、経済効果も高い医療分野をメインターゲットにしており、医学系会議の開催実績</a:t>
              </a:r>
              <a:r>
                <a:rPr kumimoji="1" lang="ja-JP" altLang="en-US" sz="1200" dirty="0" smtClean="0">
                  <a:solidFill>
                    <a:prstClr val="black"/>
                  </a:solidFill>
                </a:rPr>
                <a:t>は優れて</a:t>
              </a:r>
              <a:r>
                <a:rPr kumimoji="1" lang="ja-JP" altLang="en-US" sz="1200" dirty="0">
                  <a:solidFill>
                    <a:prstClr val="black"/>
                  </a:solidFill>
                </a:rPr>
                <a:t>いる。しかし</a:t>
              </a:r>
              <a:r>
                <a:rPr kumimoji="1" lang="ja-JP" altLang="en-US" sz="1200" dirty="0" smtClean="0">
                  <a:solidFill>
                    <a:prstClr val="black"/>
                  </a:solidFill>
                </a:rPr>
                <a:t>、</a:t>
              </a:r>
              <a:r>
                <a:rPr kumimoji="1" lang="en-US" altLang="ja-JP" sz="1200" dirty="0" smtClean="0">
                  <a:solidFill>
                    <a:prstClr val="black"/>
                  </a:solidFill>
                </a:rPr>
                <a:t>MICE</a:t>
              </a:r>
              <a:r>
                <a:rPr kumimoji="1" lang="ja-JP" altLang="en-US" sz="1200" dirty="0" smtClean="0">
                  <a:solidFill>
                    <a:prstClr val="black"/>
                  </a:solidFill>
                </a:rPr>
                <a:t>施設</a:t>
              </a:r>
              <a:r>
                <a:rPr kumimoji="1" lang="ja-JP" altLang="en-US" sz="1200" dirty="0">
                  <a:solidFill>
                    <a:prstClr val="black"/>
                  </a:solidFill>
                </a:rPr>
                <a:t>の老朽化が進んでおり、一部の機能が顧客のニーズに即して</a:t>
              </a:r>
              <a:r>
                <a:rPr kumimoji="1" lang="ja-JP" altLang="en-US" sz="1200" dirty="0" smtClean="0">
                  <a:solidFill>
                    <a:prstClr val="black"/>
                  </a:solidFill>
                </a:rPr>
                <a:t>おらずに失注するケースもあり、結果的に稼働率</a:t>
              </a:r>
              <a:r>
                <a:rPr kumimoji="1" lang="ja-JP" altLang="en-US" sz="1200" dirty="0">
                  <a:solidFill>
                    <a:prstClr val="black"/>
                  </a:solidFill>
                </a:rPr>
                <a:t>も他の主要な</a:t>
              </a:r>
              <a:r>
                <a:rPr kumimoji="1" lang="ja-JP" altLang="en-US" sz="1200" dirty="0" smtClean="0">
                  <a:solidFill>
                    <a:prstClr val="black"/>
                  </a:solidFill>
                </a:rPr>
                <a:t>国内</a:t>
              </a:r>
              <a:r>
                <a:rPr kumimoji="1" lang="ja-JP" altLang="en-US" sz="1200" dirty="0">
                  <a:solidFill>
                    <a:prstClr val="black"/>
                  </a:solidFill>
                </a:rPr>
                <a:t>他</a:t>
              </a:r>
              <a:r>
                <a:rPr kumimoji="1" lang="ja-JP" altLang="en-US" sz="1200" dirty="0" smtClean="0">
                  <a:solidFill>
                    <a:prstClr val="black"/>
                  </a:solidFill>
                </a:rPr>
                <a:t>都市</a:t>
              </a:r>
              <a:r>
                <a:rPr kumimoji="1" lang="ja-JP" altLang="en-US" sz="1200" dirty="0">
                  <a:solidFill>
                    <a:prstClr val="black"/>
                  </a:solidFill>
                </a:rPr>
                <a:t>と比較すると低い</a:t>
              </a:r>
              <a:r>
                <a:rPr kumimoji="1" lang="ja-JP" altLang="en-US" sz="1200" dirty="0" smtClean="0">
                  <a:solidFill>
                    <a:prstClr val="black"/>
                  </a:solidFill>
                </a:rPr>
                <a:t>。</a:t>
              </a:r>
              <a:endParaRPr kumimoji="1" lang="ja-JP" altLang="en-US" sz="1200" dirty="0">
                <a:solidFill>
                  <a:prstClr val="black"/>
                </a:solidFill>
              </a:endParaRPr>
            </a:p>
          </p:txBody>
        </p:sp>
      </p:grpSp>
      <p:grpSp>
        <p:nvGrpSpPr>
          <p:cNvPr id="6" name="グループ化 5"/>
          <p:cNvGrpSpPr/>
          <p:nvPr/>
        </p:nvGrpSpPr>
        <p:grpSpPr>
          <a:xfrm>
            <a:off x="416496" y="2951106"/>
            <a:ext cx="9072504" cy="1116000"/>
            <a:chOff x="416496" y="2536419"/>
            <a:chExt cx="9072504" cy="720000"/>
          </a:xfrm>
        </p:grpSpPr>
        <p:sp>
          <p:nvSpPr>
            <p:cNvPr id="36" name="正方形/長方形 35"/>
            <p:cNvSpPr/>
            <p:nvPr/>
          </p:nvSpPr>
          <p:spPr>
            <a:xfrm>
              <a:off x="416496" y="2536419"/>
              <a:ext cx="1666800" cy="720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福岡</a:t>
              </a:r>
              <a:r>
                <a:rPr kumimoji="1" lang="ja-JP" altLang="en-US" sz="1400" b="1" dirty="0" smtClean="0">
                  <a:solidFill>
                    <a:prstClr val="black"/>
                  </a:solidFill>
                </a:rPr>
                <a:t>市</a:t>
              </a:r>
              <a:endParaRPr kumimoji="1" lang="en-US" altLang="ja-JP" sz="1400" b="1" dirty="0" smtClean="0">
                <a:solidFill>
                  <a:prstClr val="black"/>
                </a:solidFill>
              </a:endParaRPr>
            </a:p>
          </p:txBody>
        </p:sp>
        <p:sp>
          <p:nvSpPr>
            <p:cNvPr id="37" name="正方形/長方形 36"/>
            <p:cNvSpPr/>
            <p:nvPr/>
          </p:nvSpPr>
          <p:spPr>
            <a:xfrm>
              <a:off x="2163000" y="2536419"/>
              <a:ext cx="7326000" cy="72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b="1" dirty="0" smtClean="0">
                  <a:solidFill>
                    <a:prstClr val="black"/>
                  </a:solidFill>
                </a:rPr>
                <a:t>明確なターゲット設定と都市の強みのアピールを通じ誘致に成功するが、</a:t>
              </a:r>
              <a:r>
                <a:rPr kumimoji="1" lang="ja-JP" altLang="en-US" sz="1200" b="1" dirty="0">
                  <a:solidFill>
                    <a:prstClr val="black"/>
                  </a:solidFill>
                </a:rPr>
                <a:t>稼働率が</a:t>
              </a:r>
              <a:r>
                <a:rPr kumimoji="1" lang="ja-JP" altLang="en-US" sz="1200" b="1" dirty="0" smtClean="0">
                  <a:solidFill>
                    <a:prstClr val="black"/>
                  </a:solidFill>
                </a:rPr>
                <a:t>高く機会</a:t>
              </a:r>
              <a:r>
                <a:rPr kumimoji="1" lang="ja-JP" altLang="en-US" sz="1200" b="1" dirty="0">
                  <a:solidFill>
                    <a:prstClr val="black"/>
                  </a:solidFill>
                </a:rPr>
                <a:t>損失が</a:t>
              </a:r>
              <a:r>
                <a:rPr kumimoji="1" lang="ja-JP" altLang="en-US" sz="1200" b="1" dirty="0" smtClean="0">
                  <a:solidFill>
                    <a:prstClr val="black"/>
                  </a:solidFill>
                </a:rPr>
                <a:t>発生</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a:solidFill>
                    <a:srgbClr val="002776"/>
                  </a:solidFill>
                </a:rPr>
                <a:t>主</a:t>
              </a:r>
              <a:r>
                <a:rPr kumimoji="1" lang="ja-JP" altLang="en-US" sz="1200" b="1" smtClean="0">
                  <a:solidFill>
                    <a:srgbClr val="002776"/>
                  </a:solidFill>
                </a:rPr>
                <a:t>な</a:t>
              </a:r>
              <a:r>
                <a:rPr kumimoji="1" lang="en-US" altLang="ja-JP" sz="1200" b="1" smtClean="0">
                  <a:solidFill>
                    <a:srgbClr val="002776"/>
                  </a:solidFill>
                </a:rPr>
                <a:t>MICE</a:t>
              </a:r>
              <a:r>
                <a:rPr kumimoji="1" lang="ja-JP" altLang="en-US" sz="1200" b="1"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：マリンメッセ福岡</a:t>
              </a:r>
              <a:r>
                <a:rPr kumimoji="1" lang="en-US" altLang="ja-JP" sz="1200" b="1" dirty="0" smtClean="0">
                  <a:solidFill>
                    <a:srgbClr val="002776"/>
                  </a:solidFill>
                </a:rPr>
                <a:t>86.6%</a:t>
              </a:r>
              <a:r>
                <a:rPr kumimoji="1" lang="ja-JP" altLang="en-US" sz="1200" b="1" dirty="0" smtClean="0">
                  <a:solidFill>
                    <a:srgbClr val="002776"/>
                  </a:solidFill>
                </a:rPr>
                <a:t>（</a:t>
              </a:r>
              <a:r>
                <a:rPr kumimoji="1" lang="en-US" altLang="ja-JP" sz="1200" b="1" dirty="0" smtClean="0">
                  <a:solidFill>
                    <a:srgbClr val="002776"/>
                  </a:solidFill>
                </a:rPr>
                <a:t>2015</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経済</a:t>
              </a:r>
              <a:r>
                <a:rPr kumimoji="1" lang="ja-JP" altLang="en-US" sz="1200" dirty="0" smtClean="0">
                  <a:solidFill>
                    <a:prstClr val="black"/>
                  </a:solidFill>
                </a:rPr>
                <a:t>効果</a:t>
              </a:r>
              <a:r>
                <a:rPr kumimoji="1" lang="ja-JP" altLang="en-US" sz="1200" dirty="0">
                  <a:solidFill>
                    <a:prstClr val="black"/>
                  </a:solidFill>
                </a:rPr>
                <a:t>の</a:t>
              </a:r>
              <a:r>
                <a:rPr kumimoji="1" lang="ja-JP" altLang="en-US" sz="1200" dirty="0" smtClean="0">
                  <a:solidFill>
                    <a:prstClr val="black"/>
                  </a:solidFill>
                </a:rPr>
                <a:t>大きい</a:t>
              </a:r>
              <a:r>
                <a:rPr kumimoji="1" lang="ja-JP" altLang="en-US" sz="1200" dirty="0">
                  <a:solidFill>
                    <a:prstClr val="black"/>
                  </a:solidFill>
                </a:rPr>
                <a:t>大規模会議をターゲットとし、国内で最もアジアに近い大都市であるなどの福岡市の強みを活かした誘致を行っている。誘致</a:t>
              </a:r>
              <a:r>
                <a:rPr kumimoji="1" lang="ja-JP" altLang="en-US" sz="1200" dirty="0" smtClean="0">
                  <a:solidFill>
                    <a:prstClr val="black"/>
                  </a:solidFill>
                </a:rPr>
                <a:t>は成功</a:t>
              </a:r>
              <a:r>
                <a:rPr kumimoji="1" lang="ja-JP" altLang="en-US" sz="1200" dirty="0">
                  <a:solidFill>
                    <a:prstClr val="black"/>
                  </a:solidFill>
                </a:rPr>
                <a:t>しており、国際会議の開催件数の増加率</a:t>
              </a:r>
              <a:r>
                <a:rPr kumimoji="1" lang="ja-JP" altLang="en-US" sz="1200" dirty="0" smtClean="0">
                  <a:solidFill>
                    <a:prstClr val="black"/>
                  </a:solidFill>
                </a:rPr>
                <a:t>は主要都市内で最も</a:t>
              </a:r>
              <a:r>
                <a:rPr kumimoji="1" lang="ja-JP" altLang="en-US" sz="1200" smtClean="0">
                  <a:solidFill>
                    <a:prstClr val="black"/>
                  </a:solidFill>
                </a:rPr>
                <a:t>高く、</a:t>
              </a:r>
              <a:r>
                <a:rPr kumimoji="1" lang="en-US" altLang="ja-JP" sz="1200" smtClean="0">
                  <a:solidFill>
                    <a:prstClr val="black"/>
                  </a:solidFill>
                </a:rPr>
                <a:t>MICE</a:t>
              </a:r>
              <a:r>
                <a:rPr kumimoji="1" lang="ja-JP" altLang="en-US" sz="1200" smtClean="0">
                  <a:solidFill>
                    <a:prstClr val="black"/>
                  </a:solidFill>
                </a:rPr>
                <a:t>施設</a:t>
              </a:r>
              <a:r>
                <a:rPr kumimoji="1" lang="ja-JP" altLang="en-US" sz="1200" dirty="0">
                  <a:solidFill>
                    <a:prstClr val="black"/>
                  </a:solidFill>
                </a:rPr>
                <a:t>の稼働率</a:t>
              </a:r>
              <a:r>
                <a:rPr kumimoji="1" lang="ja-JP" altLang="en-US" sz="1200" dirty="0" smtClean="0">
                  <a:solidFill>
                    <a:prstClr val="black"/>
                  </a:solidFill>
                </a:rPr>
                <a:t>も</a:t>
              </a:r>
              <a:r>
                <a:rPr kumimoji="1" lang="en-US" altLang="ja-JP" sz="1200" dirty="0" smtClean="0">
                  <a:solidFill>
                    <a:prstClr val="black"/>
                  </a:solidFill>
                </a:rPr>
                <a:t>86%</a:t>
              </a:r>
              <a:r>
                <a:rPr kumimoji="1" lang="ja-JP" altLang="en-US" sz="1200" dirty="0" smtClean="0">
                  <a:solidFill>
                    <a:prstClr val="black"/>
                  </a:solidFill>
                </a:rPr>
                <a:t>と非常</a:t>
              </a:r>
              <a:r>
                <a:rPr kumimoji="1" lang="ja-JP" altLang="en-US" sz="1200" dirty="0">
                  <a:solidFill>
                    <a:prstClr val="black"/>
                  </a:solidFill>
                </a:rPr>
                <a:t>に高い。しかしながら</a:t>
              </a:r>
              <a:r>
                <a:rPr kumimoji="1" lang="ja-JP" altLang="en-US" sz="1200" dirty="0" smtClean="0">
                  <a:solidFill>
                    <a:prstClr val="black"/>
                  </a:solidFill>
                </a:rPr>
                <a:t>、稼働率が高いため機会</a:t>
              </a:r>
              <a:r>
                <a:rPr kumimoji="1" lang="ja-JP" altLang="en-US" sz="1200" dirty="0">
                  <a:solidFill>
                    <a:prstClr val="black"/>
                  </a:solidFill>
                </a:rPr>
                <a:t>損失が発生している</a:t>
              </a:r>
              <a:r>
                <a:rPr kumimoji="1" lang="ja-JP" altLang="en-US" sz="1200" dirty="0" smtClean="0">
                  <a:solidFill>
                    <a:prstClr val="black"/>
                  </a:solidFill>
                </a:rPr>
                <a:t>。</a:t>
              </a:r>
              <a:endParaRPr kumimoji="1" lang="ja-JP" altLang="en-US" sz="1200" dirty="0">
                <a:solidFill>
                  <a:prstClr val="black"/>
                </a:solidFill>
              </a:endParaRPr>
            </a:p>
          </p:txBody>
        </p:sp>
      </p:grpSp>
      <p:grpSp>
        <p:nvGrpSpPr>
          <p:cNvPr id="7" name="グループ化 6"/>
          <p:cNvGrpSpPr/>
          <p:nvPr/>
        </p:nvGrpSpPr>
        <p:grpSpPr>
          <a:xfrm>
            <a:off x="416496" y="4124248"/>
            <a:ext cx="9072504" cy="1116000"/>
            <a:chOff x="416496" y="3294874"/>
            <a:chExt cx="9072504" cy="720000"/>
          </a:xfrm>
        </p:grpSpPr>
        <p:sp>
          <p:nvSpPr>
            <p:cNvPr id="39" name="正方形/長方形 38"/>
            <p:cNvSpPr/>
            <p:nvPr/>
          </p:nvSpPr>
          <p:spPr>
            <a:xfrm>
              <a:off x="416496" y="3294874"/>
              <a:ext cx="1666800" cy="720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400" b="1" dirty="0">
                  <a:solidFill>
                    <a:prstClr val="black"/>
                  </a:solidFill>
                </a:rPr>
                <a:t>北九州</a:t>
              </a:r>
              <a:r>
                <a:rPr kumimoji="1" lang="ja-JP" altLang="en-US" sz="1400" b="1" dirty="0" smtClean="0">
                  <a:solidFill>
                    <a:prstClr val="black"/>
                  </a:solidFill>
                </a:rPr>
                <a:t>市</a:t>
              </a:r>
              <a:endParaRPr kumimoji="1" lang="en-US" altLang="ja-JP" sz="1400" b="1" dirty="0" smtClean="0">
                <a:solidFill>
                  <a:prstClr val="black"/>
                </a:solidFill>
              </a:endParaRPr>
            </a:p>
          </p:txBody>
        </p:sp>
        <p:sp>
          <p:nvSpPr>
            <p:cNvPr id="40" name="正方形/長方形 39"/>
            <p:cNvSpPr/>
            <p:nvPr/>
          </p:nvSpPr>
          <p:spPr>
            <a:xfrm>
              <a:off x="2163000" y="3294874"/>
              <a:ext cx="7326000" cy="72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en-US" altLang="ja-JP" sz="1200" b="1" dirty="0" smtClean="0">
                  <a:solidFill>
                    <a:prstClr val="black"/>
                  </a:solidFill>
                </a:rPr>
                <a:t>M</a:t>
              </a:r>
              <a:r>
                <a:rPr kumimoji="1" lang="ja-JP" altLang="en-US" sz="1200" b="1" dirty="0">
                  <a:solidFill>
                    <a:prstClr val="black"/>
                  </a:solidFill>
                </a:rPr>
                <a:t>・</a:t>
              </a:r>
              <a:r>
                <a:rPr kumimoji="1" lang="en-US" altLang="ja-JP" sz="1200" b="1" dirty="0">
                  <a:solidFill>
                    <a:prstClr val="black"/>
                  </a:solidFill>
                </a:rPr>
                <a:t>I</a:t>
              </a:r>
              <a:r>
                <a:rPr kumimoji="1" lang="ja-JP" altLang="en-US" sz="1200" b="1" dirty="0">
                  <a:solidFill>
                    <a:prstClr val="black"/>
                  </a:solidFill>
                </a:rPr>
                <a:t>・</a:t>
              </a:r>
              <a:r>
                <a:rPr kumimoji="1" lang="en-US" altLang="ja-JP" sz="1200" b="1" dirty="0">
                  <a:solidFill>
                    <a:prstClr val="black"/>
                  </a:solidFill>
                </a:rPr>
                <a:t>C</a:t>
              </a:r>
              <a:r>
                <a:rPr kumimoji="1" lang="ja-JP" altLang="en-US" sz="1200" b="1" dirty="0">
                  <a:solidFill>
                    <a:prstClr val="black"/>
                  </a:solidFill>
                </a:rPr>
                <a:t>・</a:t>
              </a:r>
              <a:r>
                <a:rPr kumimoji="1" lang="en-US" altLang="ja-JP" sz="1200" b="1" dirty="0" smtClean="0">
                  <a:solidFill>
                    <a:prstClr val="black"/>
                  </a:solidFill>
                </a:rPr>
                <a:t>E</a:t>
              </a:r>
              <a:r>
                <a:rPr kumimoji="1" lang="ja-JP" altLang="en-US" sz="1200" b="1" dirty="0">
                  <a:solidFill>
                    <a:prstClr val="black"/>
                  </a:solidFill>
                </a:rPr>
                <a:t>全て</a:t>
              </a:r>
              <a:r>
                <a:rPr kumimoji="1" lang="ja-JP" altLang="en-US" sz="1200" b="1" dirty="0" smtClean="0">
                  <a:solidFill>
                    <a:prstClr val="black"/>
                  </a:solidFill>
                </a:rPr>
                <a:t>を重視した全方位な戦略と、</a:t>
              </a:r>
              <a:r>
                <a:rPr kumimoji="1" lang="en-US" altLang="ja-JP" sz="1200" b="1" dirty="0" smtClean="0">
                  <a:solidFill>
                    <a:prstClr val="black"/>
                  </a:solidFill>
                </a:rPr>
                <a:t>MICE</a:t>
              </a:r>
              <a:r>
                <a:rPr kumimoji="1" lang="ja-JP" altLang="en-US" sz="1200" b="1" dirty="0" smtClean="0">
                  <a:solidFill>
                    <a:prstClr val="black"/>
                  </a:solidFill>
                </a:rPr>
                <a:t>誘致に向けた体制強化を通じ、国際会議の誘致に成功</a:t>
              </a:r>
              <a:endParaRPr kumimoji="1" lang="en-US" altLang="ja-JP" sz="1200" b="1" dirty="0" smtClean="0">
                <a:solidFill>
                  <a:prstClr val="black"/>
                </a:solidFill>
              </a:endParaRPr>
            </a:p>
            <a:p>
              <a:pPr marL="265113" indent="-179388">
                <a:spcBef>
                  <a:spcPts val="0"/>
                </a:spcBef>
                <a:buFont typeface="Wingdings" panose="05000000000000000000" pitchFamily="2" charset="2"/>
                <a:buChar char="Ø"/>
              </a:pPr>
              <a:r>
                <a:rPr kumimoji="1" lang="ja-JP" altLang="en-US" sz="1200" b="1" dirty="0">
                  <a:solidFill>
                    <a:srgbClr val="002776"/>
                  </a:solidFill>
                </a:rPr>
                <a:t>主</a:t>
              </a:r>
              <a:r>
                <a:rPr kumimoji="1" lang="ja-JP" altLang="en-US" sz="1200" b="1" dirty="0" smtClean="0">
                  <a:solidFill>
                    <a:srgbClr val="002776"/>
                  </a:solidFill>
                </a:rPr>
                <a:t>な</a:t>
              </a:r>
              <a:r>
                <a:rPr kumimoji="1" lang="en-US" altLang="ja-JP" sz="1200" b="1" dirty="0" smtClean="0">
                  <a:solidFill>
                    <a:srgbClr val="002776"/>
                  </a:solidFill>
                </a:rPr>
                <a:t>MICE</a:t>
              </a:r>
              <a:r>
                <a:rPr kumimoji="1" lang="ja-JP" altLang="en-US" sz="1200" b="1" dirty="0" smtClean="0">
                  <a:solidFill>
                    <a:srgbClr val="002776"/>
                  </a:solidFill>
                </a:rPr>
                <a:t>施設</a:t>
              </a:r>
              <a:r>
                <a:rPr kumimoji="1" lang="ja-JP" altLang="en-US" sz="1200" b="1" dirty="0">
                  <a:solidFill>
                    <a:srgbClr val="002776"/>
                  </a:solidFill>
                </a:rPr>
                <a:t>の稼働率</a:t>
              </a:r>
              <a:r>
                <a:rPr kumimoji="1" lang="ja-JP" altLang="en-US" sz="1200" b="1" dirty="0" smtClean="0">
                  <a:solidFill>
                    <a:srgbClr val="002776"/>
                  </a:solidFill>
                </a:rPr>
                <a:t>：西日本総合展示場（新館）</a:t>
              </a:r>
              <a:r>
                <a:rPr kumimoji="1" lang="en-US" altLang="ja-JP" sz="1200" b="1" dirty="0" smtClean="0">
                  <a:solidFill>
                    <a:srgbClr val="002776"/>
                  </a:solidFill>
                </a:rPr>
                <a:t>84.1%</a:t>
              </a:r>
              <a:r>
                <a:rPr kumimoji="1" lang="ja-JP" altLang="en-US" sz="1200" b="1" dirty="0" smtClean="0">
                  <a:solidFill>
                    <a:srgbClr val="002776"/>
                  </a:solidFill>
                </a:rPr>
                <a:t>（</a:t>
              </a:r>
              <a:r>
                <a:rPr kumimoji="1" lang="en-US" altLang="ja-JP" sz="1200" b="1" dirty="0" smtClean="0">
                  <a:solidFill>
                    <a:srgbClr val="002776"/>
                  </a:solidFill>
                </a:rPr>
                <a:t>2015</a:t>
              </a:r>
              <a:r>
                <a:rPr kumimoji="1" lang="ja-JP" altLang="en-US" sz="1200" b="1" dirty="0" smtClean="0">
                  <a:solidFill>
                    <a:srgbClr val="002776"/>
                  </a:solidFill>
                </a:rPr>
                <a:t>年）</a:t>
              </a:r>
              <a:endParaRPr kumimoji="1" lang="en-US" altLang="ja-JP" sz="1200" b="1" dirty="0" smtClean="0">
                <a:solidFill>
                  <a:srgbClr val="002776"/>
                </a:solidFill>
              </a:endParaRPr>
            </a:p>
            <a:p>
              <a:pPr marL="265113" indent="-179388">
                <a:spcBef>
                  <a:spcPts val="0"/>
                </a:spcBef>
                <a:buFont typeface="Wingdings" panose="05000000000000000000" pitchFamily="2" charset="2"/>
                <a:buChar char="Ø"/>
              </a:pPr>
              <a:r>
                <a:rPr kumimoji="1" lang="en-US" altLang="ja-JP" sz="1200" dirty="0">
                  <a:solidFill>
                    <a:prstClr val="black"/>
                  </a:solidFill>
                </a:rPr>
                <a:t>M</a:t>
              </a:r>
              <a:r>
                <a:rPr kumimoji="1" lang="ja-JP" altLang="en-US" sz="1200" dirty="0" smtClean="0">
                  <a:solidFill>
                    <a:prstClr val="black"/>
                  </a:solidFill>
                </a:rPr>
                <a:t>・</a:t>
              </a:r>
              <a:r>
                <a:rPr kumimoji="1" lang="en-US" altLang="ja-JP" sz="1200" dirty="0" smtClean="0">
                  <a:solidFill>
                    <a:prstClr val="black"/>
                  </a:solidFill>
                </a:rPr>
                <a:t>I</a:t>
              </a:r>
              <a:r>
                <a:rPr kumimoji="1" lang="ja-JP" altLang="en-US" sz="1200" dirty="0" smtClean="0">
                  <a:solidFill>
                    <a:prstClr val="black"/>
                  </a:solidFill>
                </a:rPr>
                <a:t>・</a:t>
              </a:r>
              <a:r>
                <a:rPr kumimoji="1" lang="en-US" altLang="ja-JP" sz="1200" dirty="0" smtClean="0">
                  <a:solidFill>
                    <a:prstClr val="black"/>
                  </a:solidFill>
                </a:rPr>
                <a:t>C</a:t>
              </a:r>
              <a:r>
                <a:rPr kumimoji="1" lang="ja-JP" altLang="en-US" sz="1200" dirty="0" smtClean="0">
                  <a:solidFill>
                    <a:prstClr val="black"/>
                  </a:solidFill>
                </a:rPr>
                <a:t>・</a:t>
              </a:r>
              <a:r>
                <a:rPr kumimoji="1" lang="en-US" altLang="ja-JP" sz="1200" dirty="0" smtClean="0">
                  <a:solidFill>
                    <a:prstClr val="black"/>
                  </a:solidFill>
                </a:rPr>
                <a:t>E</a:t>
              </a:r>
              <a:r>
                <a:rPr kumimoji="1" lang="ja-JP" altLang="en-US" sz="1200" dirty="0" smtClean="0">
                  <a:solidFill>
                    <a:prstClr val="black"/>
                  </a:solidFill>
                </a:rPr>
                <a:t>の全て</a:t>
              </a:r>
              <a:r>
                <a:rPr kumimoji="1" lang="ja-JP" altLang="en-US" sz="1200" dirty="0">
                  <a:solidFill>
                    <a:prstClr val="black"/>
                  </a:solidFill>
                </a:rPr>
                <a:t>を重視し、それぞれで異なる</a:t>
              </a:r>
              <a:r>
                <a:rPr kumimoji="1" lang="ja-JP" altLang="en-US" sz="1200" dirty="0" smtClean="0">
                  <a:solidFill>
                    <a:prstClr val="black"/>
                  </a:solidFill>
                </a:rPr>
                <a:t>目標・目的を設定し</a:t>
              </a:r>
              <a:r>
                <a:rPr kumimoji="1" lang="ja-JP" altLang="en-US" sz="1200" dirty="0">
                  <a:solidFill>
                    <a:prstClr val="black"/>
                  </a:solidFill>
                </a:rPr>
                <a:t>ている</a:t>
              </a:r>
              <a:r>
                <a:rPr kumimoji="1" lang="ja-JP" altLang="en-US" sz="1200" dirty="0" smtClean="0">
                  <a:solidFill>
                    <a:prstClr val="black"/>
                  </a:solidFill>
                </a:rPr>
                <a:t>。</a:t>
              </a:r>
              <a:r>
                <a:rPr kumimoji="1" lang="ja-JP" altLang="en-US" sz="1200" dirty="0">
                  <a:solidFill>
                    <a:prstClr val="black"/>
                  </a:solidFill>
                </a:rPr>
                <a:t>近隣</a:t>
              </a:r>
              <a:r>
                <a:rPr kumimoji="1" lang="ja-JP" altLang="en-US" sz="1200" dirty="0" smtClean="0">
                  <a:solidFill>
                    <a:prstClr val="black"/>
                  </a:solidFill>
                </a:rPr>
                <a:t>に非常</a:t>
              </a:r>
              <a:r>
                <a:rPr kumimoji="1" lang="ja-JP" altLang="en-US" sz="1200" dirty="0">
                  <a:solidFill>
                    <a:prstClr val="black"/>
                  </a:solidFill>
                </a:rPr>
                <a:t>に強力な福岡市がある中、各機関との連携や多面的な</a:t>
              </a:r>
              <a:r>
                <a:rPr kumimoji="1" lang="ja-JP" altLang="en-US" sz="1200" dirty="0" smtClean="0">
                  <a:solidFill>
                    <a:prstClr val="black"/>
                  </a:solidFill>
                </a:rPr>
                <a:t>助成の実施、開催支援など、</a:t>
              </a:r>
              <a:r>
                <a:rPr kumimoji="1" lang="en-US" altLang="ja-JP" sz="1200" dirty="0" smtClean="0">
                  <a:solidFill>
                    <a:prstClr val="black"/>
                  </a:solidFill>
                </a:rPr>
                <a:t>MICE</a:t>
              </a:r>
              <a:r>
                <a:rPr kumimoji="1" lang="ja-JP" altLang="en-US" sz="1200" dirty="0" smtClean="0">
                  <a:solidFill>
                    <a:prstClr val="black"/>
                  </a:solidFill>
                </a:rPr>
                <a:t>誘致のための体制を強化した結果、国際</a:t>
              </a:r>
              <a:r>
                <a:rPr kumimoji="1" lang="ja-JP" altLang="en-US" sz="1200" dirty="0">
                  <a:solidFill>
                    <a:prstClr val="black"/>
                  </a:solidFill>
                </a:rPr>
                <a:t>会議の開催</a:t>
              </a:r>
              <a:r>
                <a:rPr kumimoji="1" lang="ja-JP" altLang="en-US" sz="1200" dirty="0" smtClean="0">
                  <a:solidFill>
                    <a:prstClr val="black"/>
                  </a:solidFill>
                </a:rPr>
                <a:t>件数は増加傾向にある。</a:t>
              </a:r>
              <a:endParaRPr kumimoji="1" lang="ja-JP" altLang="en-US" sz="1200" dirty="0">
                <a:solidFill>
                  <a:prstClr val="black"/>
                </a:solidFill>
              </a:endParaRPr>
            </a:p>
          </p:txBody>
        </p:sp>
      </p:grpSp>
    </p:spTree>
    <p:extLst>
      <p:ext uri="{BB962C8B-B14F-4D97-AF65-F5344CB8AC3E}">
        <p14:creationId xmlns:p14="http://schemas.microsoft.com/office/powerpoint/2010/main" val="13786577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a:t>） </a:t>
            </a:r>
            <a:r>
              <a:rPr lang="en-US" altLang="ja-JP" smtClean="0"/>
              <a:t>MICE</a:t>
            </a:r>
            <a:r>
              <a:rPr lang="ja-JP" altLang="en-US" smtClean="0"/>
              <a:t>施設</a:t>
            </a:r>
            <a:r>
              <a:rPr lang="ja-JP" altLang="en-US" dirty="0"/>
              <a:t>の需要調査・整備検討</a:t>
            </a:r>
            <a:br>
              <a:rPr lang="ja-JP" altLang="en-US" dirty="0"/>
            </a:br>
            <a:r>
              <a:rPr lang="ja-JP" altLang="en-US" dirty="0" smtClean="0"/>
              <a:t>イ</a:t>
            </a:r>
            <a:r>
              <a:rPr lang="ja-JP" altLang="en-US" dirty="0"/>
              <a:t>　日本・大阪</a:t>
            </a:r>
            <a:r>
              <a:rPr lang="ja-JP" altLang="en-US"/>
              <a:t>市内</a:t>
            </a:r>
            <a:r>
              <a:rPr lang="ja-JP" altLang="en-US" smtClean="0"/>
              <a:t>の</a:t>
            </a:r>
            <a:r>
              <a:rPr lang="en-US" altLang="ja-JP" smtClean="0"/>
              <a:t>MICE</a:t>
            </a:r>
            <a:r>
              <a:rPr lang="ja-JP" altLang="en-US" smtClean="0"/>
              <a:t>分析</a:t>
            </a:r>
            <a:endParaRPr kumimoji="1" lang="ja-JP" altLang="en-US" dirty="0"/>
          </a:p>
        </p:txBody>
      </p:sp>
      <p:sp>
        <p:nvSpPr>
          <p:cNvPr id="4" name="スライド番号プレースホルダー 3"/>
          <p:cNvSpPr>
            <a:spLocks noGrp="1"/>
          </p:cNvSpPr>
          <p:nvPr>
            <p:ph type="sldNum" sz="quarter" idx="11"/>
          </p:nvPr>
        </p:nvSpPr>
        <p:spPr/>
        <p:txBody>
          <a:bodyPr/>
          <a:lstStyle/>
          <a:p>
            <a:fld id="{AA5FCFE5-FE56-4EF1-80A8-07776887C2A1}" type="slidenum">
              <a:rPr lang="ja-JP" altLang="en-US" smtClean="0">
                <a:solidFill>
                  <a:srgbClr val="313131"/>
                </a:solidFill>
              </a:rPr>
              <a:pPr/>
              <a:t>99</a:t>
            </a:fld>
            <a:endParaRPr lang="ja-JP" altLang="en-US" dirty="0">
              <a:solidFill>
                <a:srgbClr val="313131"/>
              </a:solidFill>
            </a:endParaRPr>
          </a:p>
        </p:txBody>
      </p:sp>
      <p:sp>
        <p:nvSpPr>
          <p:cNvPr id="5" name="テキスト プレースホルダー 4"/>
          <p:cNvSpPr>
            <a:spLocks noGrp="1"/>
          </p:cNvSpPr>
          <p:nvPr>
            <p:ph type="body" sz="quarter" idx="15"/>
          </p:nvPr>
        </p:nvSpPr>
        <p:spPr/>
        <p:txBody>
          <a:bodyPr/>
          <a:lstStyle/>
          <a:p>
            <a:r>
              <a:rPr lang="ja-JP" altLang="en-US" dirty="0" smtClean="0"/>
              <a:t>国内都市の</a:t>
            </a:r>
            <a:r>
              <a:rPr lang="ja-JP" altLang="en-US" dirty="0"/>
              <a:t>国際会議の誘致件数</a:t>
            </a:r>
            <a:endParaRPr lang="en-US" altLang="ja-JP" dirty="0" smtClean="0"/>
          </a:p>
        </p:txBody>
      </p:sp>
      <p:sp>
        <p:nvSpPr>
          <p:cNvPr id="8" name="正方形/長方形 7"/>
          <p:cNvSpPr/>
          <p:nvPr/>
        </p:nvSpPr>
        <p:spPr>
          <a:xfrm>
            <a:off x="417000" y="5167429"/>
            <a:ext cx="9072000" cy="122104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1450" indent="-171450">
              <a:spcBef>
                <a:spcPts val="600"/>
              </a:spcBef>
              <a:buFont typeface="Wingdings" panose="05000000000000000000" pitchFamily="2" charset="2"/>
              <a:buChar char="n"/>
            </a:pPr>
            <a:r>
              <a:rPr kumimoji="1" lang="ja-JP" altLang="en-US" sz="1200" dirty="0">
                <a:solidFill>
                  <a:prstClr val="black"/>
                </a:solidFill>
              </a:rPr>
              <a:t>国内の</a:t>
            </a:r>
            <a:r>
              <a:rPr kumimoji="1" lang="ja-JP" altLang="en-US" sz="1200" dirty="0" smtClean="0">
                <a:solidFill>
                  <a:prstClr val="black"/>
                </a:solidFill>
              </a:rPr>
              <a:t>主要都市</a:t>
            </a:r>
            <a:r>
              <a:rPr kumimoji="1" lang="ja-JP" altLang="en-US" sz="1200" dirty="0">
                <a:solidFill>
                  <a:prstClr val="black"/>
                </a:solidFill>
              </a:rPr>
              <a:t>は、千葉市を除いて国際会議の誘致件数を年々増加させて</a:t>
            </a:r>
            <a:r>
              <a:rPr kumimoji="1" lang="ja-JP" altLang="en-US" sz="1200" dirty="0" smtClean="0">
                <a:solidFill>
                  <a:prstClr val="black"/>
                </a:solidFill>
              </a:rPr>
              <a:t>いる。</a:t>
            </a:r>
            <a:endParaRPr kumimoji="1" lang="en-US" altLang="ja-JP" sz="1200" dirty="0" smtClean="0">
              <a:solidFill>
                <a:prstClr val="black"/>
              </a:solidFill>
            </a:endParaRPr>
          </a:p>
          <a:p>
            <a:pPr marL="171450" indent="-171450">
              <a:spcBef>
                <a:spcPts val="600"/>
              </a:spcBef>
              <a:buFont typeface="Wingdings" panose="05000000000000000000" pitchFamily="2" charset="2"/>
              <a:buChar char="n"/>
            </a:pPr>
            <a:r>
              <a:rPr kumimoji="1" lang="ja-JP" altLang="en-US" sz="1200" dirty="0" smtClean="0">
                <a:solidFill>
                  <a:prstClr val="black"/>
                </a:solidFill>
              </a:rPr>
              <a:t>多くの自治体では、国際会議の誘致件数を数値目標に掲げながら誘致を成功させているが、経済波及効果（横浜市）、</a:t>
            </a:r>
            <a:r>
              <a:rPr kumimoji="1" lang="en-US" altLang="ja-JP" sz="1200" dirty="0" smtClean="0">
                <a:solidFill>
                  <a:prstClr val="black"/>
                </a:solidFill>
              </a:rPr>
              <a:t>ICCA</a:t>
            </a:r>
            <a:r>
              <a:rPr kumimoji="1" lang="ja-JP" altLang="en-US" sz="1200" dirty="0" smtClean="0">
                <a:solidFill>
                  <a:prstClr val="black"/>
                </a:solidFill>
              </a:rPr>
              <a:t>統計基準　（京都市・福岡市）などのユニークな指標を数値目標に掲げている自治体も存在する。</a:t>
            </a:r>
            <a:endParaRPr kumimoji="1" lang="en-US" altLang="ja-JP" sz="1200" dirty="0" smtClean="0">
              <a:solidFill>
                <a:prstClr val="black"/>
              </a:solidFill>
            </a:endParaRPr>
          </a:p>
          <a:p>
            <a:pPr marL="265113" indent="-179388">
              <a:spcBef>
                <a:spcPts val="0"/>
              </a:spcBef>
              <a:buFont typeface="Wingdings" panose="05000000000000000000" pitchFamily="2" charset="2"/>
              <a:buChar char="Ø"/>
            </a:pPr>
            <a:r>
              <a:rPr kumimoji="1" lang="ja-JP" altLang="en-US" sz="1200" dirty="0">
                <a:solidFill>
                  <a:prstClr val="black"/>
                </a:solidFill>
              </a:rPr>
              <a:t>ユニーク</a:t>
            </a:r>
            <a:r>
              <a:rPr kumimoji="1" lang="ja-JP" altLang="en-US" sz="1200" dirty="0" smtClean="0">
                <a:solidFill>
                  <a:prstClr val="black"/>
                </a:solidFill>
              </a:rPr>
              <a:t>な指標を数値目標に掲げるのは、経済効果を最大まで高めたい（横浜市）、観光資源を有効活用したい（京都市）、アジアからのアクセスを最大限活用したい（福岡市）など、自治体の特性が背景にある。</a:t>
            </a:r>
          </a:p>
        </p:txBody>
      </p:sp>
      <p:sp>
        <p:nvSpPr>
          <p:cNvPr id="19" name="正方形/長方形 18"/>
          <p:cNvSpPr/>
          <p:nvPr/>
        </p:nvSpPr>
        <p:spPr>
          <a:xfrm>
            <a:off x="416999" y="6388471"/>
            <a:ext cx="9072000" cy="202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ja-JP" altLang="en-US" sz="1000" dirty="0" smtClean="0">
                <a:solidFill>
                  <a:prstClr val="black"/>
                </a:solidFill>
              </a:rPr>
              <a:t>出所：</a:t>
            </a:r>
            <a:r>
              <a:rPr kumimoji="1" lang="zh-TW" altLang="en-US" sz="1000" dirty="0" smtClean="0">
                <a:solidFill>
                  <a:prstClr val="black"/>
                </a:solidFill>
              </a:rPr>
              <a:t>日本政府観光局（</a:t>
            </a:r>
            <a:r>
              <a:rPr kumimoji="1" lang="en-US" altLang="zh-TW" sz="1000" dirty="0" smtClean="0">
                <a:solidFill>
                  <a:prstClr val="black"/>
                </a:solidFill>
              </a:rPr>
              <a:t>JNTO) </a:t>
            </a:r>
            <a:r>
              <a:rPr kumimoji="1" lang="zh-TW" altLang="en-US" sz="1000" dirty="0" smtClean="0">
                <a:solidFill>
                  <a:prstClr val="black"/>
                </a:solidFill>
              </a:rPr>
              <a:t>国際</a:t>
            </a:r>
            <a:r>
              <a:rPr kumimoji="1" lang="zh-TW" altLang="en-US" sz="1000" dirty="0">
                <a:solidFill>
                  <a:prstClr val="black"/>
                </a:solidFill>
              </a:rPr>
              <a:t>会議</a:t>
            </a:r>
            <a:r>
              <a:rPr kumimoji="1" lang="zh-TW" altLang="en-US" sz="1000" dirty="0" smtClean="0">
                <a:solidFill>
                  <a:prstClr val="black"/>
                </a:solidFill>
              </a:rPr>
              <a:t>統計</a:t>
            </a:r>
            <a:endParaRPr kumimoji="1" lang="en-US" altLang="ja-JP" sz="1000" dirty="0" smtClean="0">
              <a:solidFill>
                <a:prstClr val="black"/>
              </a:solidFill>
            </a:endParaRPr>
          </a:p>
        </p:txBody>
      </p:sp>
      <p:pic>
        <p:nvPicPr>
          <p:cNvPr id="297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477959"/>
            <a:ext cx="90773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8175172" y="4397830"/>
            <a:ext cx="1440000" cy="61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kumimoji="1" lang="en-US" altLang="ja-JP" sz="1000" dirty="0" smtClean="0">
                <a:solidFill>
                  <a:prstClr val="black"/>
                </a:solidFill>
              </a:rPr>
              <a:t>※</a:t>
            </a:r>
          </a:p>
          <a:p>
            <a:r>
              <a:rPr kumimoji="1" lang="ja-JP" altLang="en-US" sz="1000" dirty="0">
                <a:solidFill>
                  <a:prstClr val="black"/>
                </a:solidFill>
              </a:rPr>
              <a:t>上記</a:t>
            </a:r>
            <a:r>
              <a:rPr kumimoji="1" lang="ja-JP" altLang="en-US" sz="1000" dirty="0" smtClean="0">
                <a:solidFill>
                  <a:prstClr val="black"/>
                </a:solidFill>
              </a:rPr>
              <a:t>は</a:t>
            </a:r>
            <a:r>
              <a:rPr kumimoji="1" lang="en-US" altLang="ja-JP" sz="1000" dirty="0" smtClean="0">
                <a:solidFill>
                  <a:prstClr val="black"/>
                </a:solidFill>
              </a:rPr>
              <a:t>2014</a:t>
            </a:r>
            <a:r>
              <a:rPr kumimoji="1" lang="ja-JP" altLang="en-US" sz="1000" dirty="0" smtClean="0">
                <a:solidFill>
                  <a:prstClr val="black"/>
                </a:solidFill>
              </a:rPr>
              <a:t>年の開催件数順（降順）でソート</a:t>
            </a:r>
            <a:r>
              <a:rPr kumimoji="1" lang="ja-JP" altLang="en-US" sz="1000" dirty="0">
                <a:solidFill>
                  <a:prstClr val="black"/>
                </a:solidFill>
              </a:rPr>
              <a:t>している</a:t>
            </a:r>
            <a:endParaRPr kumimoji="1" lang="ja-JP" altLang="en-US" sz="1000" dirty="0" smtClean="0">
              <a:solidFill>
                <a:prstClr val="black"/>
              </a:solidFill>
            </a:endParaRPr>
          </a:p>
        </p:txBody>
      </p:sp>
    </p:spTree>
    <p:extLst>
      <p:ext uri="{BB962C8B-B14F-4D97-AF65-F5344CB8AC3E}">
        <p14:creationId xmlns:p14="http://schemas.microsoft.com/office/powerpoint/2010/main" val="28797124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CDC">
            <a:alpha val="69804"/>
          </a:srgbClr>
        </a:solidFill>
        <a:ln w="19050">
          <a:solidFill>
            <a:schemeClr val="tx1">
              <a:lumMod val="50000"/>
              <a:lumOff val="50000"/>
            </a:schemeClr>
          </a:solidFill>
        </a:ln>
      </a:spPr>
      <a:bodyPr lIns="72000" tIns="72000" rIns="72000" bIns="72000" rtlCol="0" anchor="ctr" anchorCtr="0"/>
      <a:lstStyle>
        <a:defPP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0.xml><?xml version="1.0" encoding="utf-8"?>
<a:theme xmlns:a="http://schemas.openxmlformats.org/drawingml/2006/main" name="7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1.xml><?xml version="1.0" encoding="utf-8"?>
<a:theme xmlns:a="http://schemas.openxmlformats.org/drawingml/2006/main" name="8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2.xml><?xml version="1.0" encoding="utf-8"?>
<a:theme xmlns:a="http://schemas.openxmlformats.org/drawingml/2006/main" name="9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3.xml><?xml version="1.0" encoding="utf-8"?>
<a:theme xmlns:a="http://schemas.openxmlformats.org/drawingml/2006/main" name="10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4.xml><?xml version="1.0" encoding="utf-8"?>
<a:theme xmlns:a="http://schemas.openxmlformats.org/drawingml/2006/main" name="11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5.xml><?xml version="1.0" encoding="utf-8"?>
<a:theme xmlns:a="http://schemas.openxmlformats.org/drawingml/2006/main" name="12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6.xml><?xml version="1.0" encoding="utf-8"?>
<a:theme xmlns:a="http://schemas.openxmlformats.org/drawingml/2006/main" name="13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7.xml><?xml version="1.0" encoding="utf-8"?>
<a:theme xmlns:a="http://schemas.openxmlformats.org/drawingml/2006/main" name="14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8.xml><?xml version="1.0" encoding="utf-8"?>
<a:theme xmlns:a="http://schemas.openxmlformats.org/drawingml/2006/main" name="15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19.xml><?xml version="1.0" encoding="utf-8"?>
<a:theme xmlns:a="http://schemas.openxmlformats.org/drawingml/2006/main" name="16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7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21.xml><?xml version="1.0" encoding="utf-8"?>
<a:theme xmlns:a="http://schemas.openxmlformats.org/drawingml/2006/main" name="18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22.xml><?xml version="1.0" encoding="utf-8"?>
<a:theme xmlns:a="http://schemas.openxmlformats.org/drawingml/2006/main" name="19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ohmatsu Proposal Template_J_20160420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200" dirty="0" err="1" smtClean="0"/>
        </a:defPPr>
      </a:lstStyle>
    </a:txDef>
  </a:objectDefaults>
  <a:extraClrSchemeLst/>
</a:theme>
</file>

<file path=ppt/theme/theme4.xml><?xml version="1.0" encoding="utf-8"?>
<a:theme xmlns:a="http://schemas.openxmlformats.org/drawingml/2006/main" name="1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5.xml><?xml version="1.0" encoding="utf-8"?>
<a:theme xmlns:a="http://schemas.openxmlformats.org/drawingml/2006/main" name="2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6.xml><?xml version="1.0" encoding="utf-8"?>
<a:theme xmlns:a="http://schemas.openxmlformats.org/drawingml/2006/main" name="3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7.xml><?xml version="1.0" encoding="utf-8"?>
<a:theme xmlns:a="http://schemas.openxmlformats.org/drawingml/2006/main" name="4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8.xml><?xml version="1.0" encoding="utf-8"?>
<a:theme xmlns:a="http://schemas.openxmlformats.org/drawingml/2006/main" name="5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9.xml><?xml version="1.0" encoding="utf-8"?>
<a:theme xmlns:a="http://schemas.openxmlformats.org/drawingml/2006/main" name="6_Tohmatsu Proposal Template_J_20160420">
  <a:themeElements>
    <a:clrScheme name="ユーザー定義">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ee1ab9bf-6fba-4470-ae98-e5144ebfb4bc">01_テンプレート &gt; 03_トーマツテンプレート_日本語／2015年</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F6F7E4EBADD9E47A9E0A7126DCCDCF8" ma:contentTypeVersion="2" ma:contentTypeDescription="新しいドキュメントを作成します。" ma:contentTypeScope="" ma:versionID="a76adcc3be6af679a31c6befe8eb0aaf">
  <xsd:schema xmlns:xsd="http://www.w3.org/2001/XMLSchema" xmlns:xs="http://www.w3.org/2001/XMLSchema" xmlns:p="http://schemas.microsoft.com/office/2006/metadata/properties" xmlns:ns2="ee1ab9bf-6fba-4470-ae98-e5144ebfb4bc" targetNamespace="http://schemas.microsoft.com/office/2006/metadata/properties" ma:root="true" ma:fieldsID="c7c5ac149a267c296877c86c9000b2bf" ns2:_="">
    <xsd:import namespace="ee1ab9bf-6fba-4470-ae98-e5144ebfb4b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ab9bf-6fba-4470-ae98-e5144ebfb4bc"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10D75-CCF6-483B-965C-EB18F9989D81}">
  <ds:schemaRefs>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ee1ab9bf-6fba-4470-ae98-e5144ebfb4bc"/>
  </ds:schemaRefs>
</ds:datastoreItem>
</file>

<file path=customXml/itemProps2.xml><?xml version="1.0" encoding="utf-8"?>
<ds:datastoreItem xmlns:ds="http://schemas.openxmlformats.org/officeDocument/2006/customXml" ds:itemID="{4DB0573C-3D9F-430F-AA53-0D0AA5554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ab9bf-6fba-4470-ae98-e5144ebfb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091D0-4110-4FF5-8034-336546945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和文テンプレート_jan2012</Template>
  <TotalTime>0</TotalTime>
  <Words>27336</Words>
  <Application>Microsoft Office PowerPoint</Application>
  <PresentationFormat>A4 210 x 297 mm</PresentationFormat>
  <Paragraphs>3624</Paragraphs>
  <Slides>146</Slides>
  <Notes>29</Notes>
  <HiddenSlides>0</HiddenSlides>
  <MMClips>0</MMClips>
  <ScaleCrop>false</ScaleCrop>
  <HeadingPairs>
    <vt:vector size="6" baseType="variant">
      <vt:variant>
        <vt:lpstr>テーマ</vt:lpstr>
      </vt:variant>
      <vt:variant>
        <vt:i4>22</vt:i4>
      </vt:variant>
      <vt:variant>
        <vt:lpstr>埋め込まれた OLE サーバー</vt:lpstr>
      </vt:variant>
      <vt:variant>
        <vt:i4>1</vt:i4>
      </vt:variant>
      <vt:variant>
        <vt:lpstr>スライド タイトル</vt:lpstr>
      </vt:variant>
      <vt:variant>
        <vt:i4>146</vt:i4>
      </vt:variant>
    </vt:vector>
  </HeadingPairs>
  <TitlesOfParts>
    <vt:vector size="169" baseType="lpstr">
      <vt:lpstr>Tohmatsu Proposal Template_J_20160420</vt:lpstr>
      <vt:lpstr>デザインの設定</vt:lpstr>
      <vt:lpstr>Tohmatsu Proposal Template_J_20160420_補足版（本文あり）</vt:lpstr>
      <vt:lpstr>1_Tohmatsu Proposal Template_J_20160420</vt:lpstr>
      <vt:lpstr>2_Tohmatsu Proposal Template_J_20160420</vt:lpstr>
      <vt:lpstr>3_Tohmatsu Proposal Template_J_20160420</vt:lpstr>
      <vt:lpstr>4_Tohmatsu Proposal Template_J_20160420</vt:lpstr>
      <vt:lpstr>5_Tohmatsu Proposal Template_J_20160420</vt:lpstr>
      <vt:lpstr>6_Tohmatsu Proposal Template_J_20160420</vt:lpstr>
      <vt:lpstr>7_Tohmatsu Proposal Template_J_20160420</vt:lpstr>
      <vt:lpstr>8_Tohmatsu Proposal Template_J_20160420</vt:lpstr>
      <vt:lpstr>9_Tohmatsu Proposal Template_J_20160420</vt:lpstr>
      <vt:lpstr>10_Tohmatsu Proposal Template_J_20160420</vt:lpstr>
      <vt:lpstr>11_Tohmatsu Proposal Template_J_20160420</vt:lpstr>
      <vt:lpstr>12_Tohmatsu Proposal Template_J_20160420</vt:lpstr>
      <vt:lpstr>13_Tohmatsu Proposal Template_J_20160420</vt:lpstr>
      <vt:lpstr>14_Tohmatsu Proposal Template_J_20160420</vt:lpstr>
      <vt:lpstr>15_Tohmatsu Proposal Template_J_20160420</vt:lpstr>
      <vt:lpstr>16_Tohmatsu Proposal Template_J_20160420</vt:lpstr>
      <vt:lpstr>17_Tohmatsu Proposal Template_J_20160420</vt:lpstr>
      <vt:lpstr>18_Tohmatsu Proposal Template_J_20160420</vt:lpstr>
      <vt:lpstr>19_Tohmatsu Proposal Template_J_20160420</vt:lpstr>
      <vt:lpstr>think-cell Slide</vt:lpstr>
      <vt:lpstr>統合型リゾート（IR）立地による影響調査</vt:lpstr>
      <vt:lpstr>PowerPoint プレゼンテーション</vt:lpstr>
      <vt:lpstr>はじめに（1/2）</vt:lpstr>
      <vt:lpstr>はじめに（2/2）</vt:lpstr>
      <vt:lpstr>PowerPoint プレゼンテーション</vt:lpstr>
      <vt:lpstr>（1）集客見込数 Summary</vt:lpstr>
      <vt:lpstr>（１）集客見込数 IR施設への集客見込数（内国人・外国人別）　</vt:lpstr>
      <vt:lpstr>（１）集客見込数 IR施設への集客見込数（内国人・外国人別）　</vt:lpstr>
      <vt:lpstr>PowerPoint プレゼンテーション</vt:lpstr>
      <vt:lpstr>（2）立地効果（大阪市域、府域、近畿圏） Summary</vt:lpstr>
      <vt:lpstr>PowerPoint プレゼンテーション</vt:lpstr>
      <vt:lpstr> （2）立地効果（大阪市域、府域、近畿圏） 試算の基本的な考え方</vt:lpstr>
      <vt:lpstr> （2）立地効果（大阪市域、府域、近畿圏） 試算の基本的な考え方</vt:lpstr>
      <vt:lpstr>（2）立地効果（大阪市域、府域、近畿圏） 試算の基本的な考え方</vt:lpstr>
      <vt:lpstr>（2）立地効果（大阪市域、府域、近畿圏） 試算の基本的な考え方</vt:lpstr>
      <vt:lpstr>（2）立地効果（大阪市域、府域、近畿圏） 試算の基本的な考え方</vt:lpstr>
      <vt:lpstr>PowerPoint プレゼンテーション</vt:lpstr>
      <vt:lpstr>（2）立地効果（大阪市域、府域、近畿圏） ア　直接効果の試算結果</vt:lpstr>
      <vt:lpstr>（2）立地効果（大阪市域、府域、近畿圏） ア　直接効果の試算結果</vt:lpstr>
      <vt:lpstr>（2）立地効果（大阪市域、府域、近畿圏） ア　直接効果の試算結果</vt:lpstr>
      <vt:lpstr>PowerPoint プレゼンテーション</vt:lpstr>
      <vt:lpstr>（2）立地効果（大阪市域、府域、近畿圏） イ　経済効果の試算結果</vt:lpstr>
      <vt:lpstr>PowerPoint プレゼンテーション</vt:lpstr>
      <vt:lpstr>（2）立地効果（大阪市域、府域、近畿圏） ウ　税収効果の試算結果</vt:lpstr>
      <vt:lpstr>PowerPoint プレゼンテーション</vt:lpstr>
      <vt:lpstr>PowerPoint プレゼンテーション</vt:lpstr>
      <vt:lpstr>（３）課題と対策   （ア）　ＩＲ立地による懸念事項・課題 </vt:lpstr>
      <vt:lpstr>PowerPoint プレゼンテーション</vt:lpstr>
      <vt:lpstr>（３）課題と対策   （イ）　懸念事項・課題対策の現状・実態</vt:lpstr>
      <vt:lpstr>（３）課題と対策 （イ）　懸念事項・課題対策の現状・実態</vt:lpstr>
      <vt:lpstr>（３）課題と対策 （イ）　懸念事項・課題対策の現状・実態</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（３）課題と対策 ウ　諸外国の懸念事項・課題対策事例調査</vt:lpstr>
      <vt:lpstr>PowerPoint プレゼンテーション</vt:lpstr>
      <vt:lpstr>（３）課題と対策 エ　諸外国の事例を大阪で採用した場合の有効性と課題</vt:lpstr>
      <vt:lpstr>PowerPoint プレゼンテーション</vt:lpstr>
      <vt:lpstr>（３）課題と対策 オ　今後実施が想定される対策</vt:lpstr>
      <vt:lpstr>（３）課題と対策 オ　今後実施が想定される対策</vt:lpstr>
      <vt:lpstr>（３）課題と対策 オ　今後実施が想定される対策</vt:lpstr>
      <vt:lpstr>（３）課題と対策 オ　今後実施が想定される対策</vt:lpstr>
      <vt:lpstr>（３）課題と対策 オ　今後実施が想定される対策</vt:lpstr>
      <vt:lpstr>（３）課題と対策 オ　今後実施が想定される対策</vt:lpstr>
      <vt:lpstr>PowerPoint プレゼンテーション</vt:lpstr>
      <vt:lpstr>（３）課題と対策 （キ）　既存の公営競技（競艇・競輪）への影響</vt:lpstr>
      <vt:lpstr>（３）課題と対策 （キ）　既存の公営競技（競艇・競輪）への影響</vt:lpstr>
      <vt:lpstr>（３）課題と対策 （キ）　既存の公営競技（競艇・競輪）への影響</vt:lpstr>
      <vt:lpstr>（３）課題と対策 （キ）　既存の公営競技（競艇・競輪）への影響</vt:lpstr>
      <vt:lpstr>PowerPoint プレゼンテーション</vt:lpstr>
      <vt:lpstr>PowerPoint プレゼンテーション</vt:lpstr>
      <vt:lpstr>（４） MICE施設の需要調査・整備検討 はじめに</vt:lpstr>
      <vt:lpstr>PowerPoint プレゼンテーション</vt:lpstr>
      <vt:lpstr>（４） MICE施設の需要調査・整備検討 調査の全体像</vt:lpstr>
      <vt:lpstr>（４） MICE施設の需要調査・整備検討 調査の全体像</vt:lpstr>
      <vt:lpstr>PowerPoint プレゼンテーション</vt:lpstr>
      <vt:lpstr>（４） MICE施設の需要調査・整備検討 全体Summary</vt:lpstr>
      <vt:lpstr>PowerPoint プレゼンテーション</vt:lpstr>
      <vt:lpstr>（４） MICE施設の需要調査・整備検討 ア　世界のMICE分析</vt:lpstr>
      <vt:lpstr> （４） MICE施設の需要調査・整備検討 ア　世界のMICE分析</vt:lpstr>
      <vt:lpstr>（４） MICE施設の需要調査・整備検討 ア　世界のMICE分析</vt:lpstr>
      <vt:lpstr>（４） MICE施設の需要調査・整備検討 ア　世界のMICE分析</vt:lpstr>
      <vt:lpstr> （４） MICE施設の需要調査・整備検討 ア　世界のMICE分析</vt:lpstr>
      <vt:lpstr>（４） MICE施設の需要調査・整備検討 ア　世界のMICE分析</vt:lpstr>
      <vt:lpstr> （４） MICE施設の需要調査・整備検討 ア　世界のMICE分析</vt:lpstr>
      <vt:lpstr> （４） MICE施設の需要調査・整備検討 ア　世界のMICE分析</vt:lpstr>
      <vt:lpstr>PowerPoint プレゼンテーション</vt:lpstr>
      <vt:lpstr>（４） MICE施設の需要調査・整備検討 イ　日本・大阪市内のMICE分析</vt:lpstr>
      <vt:lpstr>（４） MICE施設の需要調査・整備検討 イ　日本・大阪市内のMICE分析</vt:lpstr>
      <vt:lpstr>（４） MICE施設の需要調査・整備検討 イ　日本・大阪市内のMICE分析</vt:lpstr>
      <vt:lpstr>（４） MICE施設の需要調査・整備検討 イ　日本・大阪市内のMICE分析</vt:lpstr>
      <vt:lpstr>（４） MICE施設の需要調査・整備検討 イ　日本・大阪市内のMICE分析</vt:lpstr>
      <vt:lpstr>（４） MICE施設の需要調査・整備検討 イ　日本・大阪市内のMICE分析</vt:lpstr>
      <vt:lpstr>PowerPoint プレゼンテーション</vt:lpstr>
      <vt:lpstr>（４） MICE施設の需要調査・整備検討 ウ　大阪MICEの目標</vt:lpstr>
      <vt:lpstr>（４） MICE施設の需要調査・整備検討 ウ　大阪MICEの目標</vt:lpstr>
      <vt:lpstr>（４） MICE施設の需要調査・整備検討 ウ　大阪MICEの目標</vt:lpstr>
      <vt:lpstr>PowerPoint プレゼンテーション</vt:lpstr>
      <vt:lpstr>（４） MICE施設の需要調査・整備検討 エ　MICE別の需要</vt:lpstr>
      <vt:lpstr>（４） MICE施設の需要調査・整備検討 エ　MICE別の需要</vt:lpstr>
      <vt:lpstr>（４） MICE施設の需要調査・整備検討 エ　MICE別の需要</vt:lpstr>
      <vt:lpstr>（４） MICE施設の需要調査・整備検討 エ　MICE別の需要</vt:lpstr>
      <vt:lpstr>（４） MICE施設の需要調査・整備検討 エ　MICE別の需要</vt:lpstr>
      <vt:lpstr>（４） MICE施設の需要調査・整備検討 エ　MICE別の需要</vt:lpstr>
      <vt:lpstr>（４） MICE施設の需要調査・整備検討 エ　MICE別の需要</vt:lpstr>
      <vt:lpstr>（４） MICE施設の需要調査・整備検討 エ　MICE別の需要</vt:lpstr>
      <vt:lpstr>PowerPoint プレゼンテーション</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（４） MICE施設の需要調査・整備検討 オ　具体的な施策等の検討</vt:lpstr>
      <vt:lpstr>PowerPoint プレゼンテーション</vt:lpstr>
      <vt:lpstr>（４） MICE施設の需要調査・整備検討 カ　ベイエリア（夢洲）におけるMICEのあり方についての検討</vt:lpstr>
      <vt:lpstr>（４） MICE施設の需要調査・整備検討 カ　ベイエリア（夢洲）におけるMICEのあり方についての検討</vt:lpstr>
      <vt:lpstr>（４） MICE施設の需要調査・整備検討 カ　ベイエリア（夢洲）におけるMICEのあり方についての検討</vt:lpstr>
      <vt:lpstr>（４） MICE施設の需要調査・整備検討 カ　ベイエリア（夢洲）におけるMICEのあり方についての検討</vt:lpstr>
      <vt:lpstr>（４） MICE施設の需要調査・整備検討 カ　ベイエリア（夢洲）におけるMICEのあり方についての検討</vt:lpstr>
      <vt:lpstr>（４） MICE施設の需要調査・整備検討 カ　ベイエリア（夢洲）におけるMICEのあり方についての検討</vt:lpstr>
      <vt:lpstr>（４） MICE施設の需要調査・整備検討 カ　ベイエリア（夢洲）におけるMICEのあり方についての検討</vt:lpstr>
      <vt:lpstr>PowerPoint プレゼンテーション</vt:lpstr>
      <vt:lpstr>PowerPoint プレゼンテーション</vt:lpstr>
      <vt:lpstr>（５）夢洲地区の候補地・候補圏域としての優位性 ア　日本国内における競合他地域との比較</vt:lpstr>
      <vt:lpstr>（５）夢洲地区の候補地・候補圏域としての優位性 ア　日本国内における競合他地域との比較</vt:lpstr>
      <vt:lpstr>PowerPoint プレゼンテーション</vt:lpstr>
      <vt:lpstr>（５）夢洲地区の候補地・候補圏域としての優位性 イ　想定される国の区域指定基準への合致性</vt:lpstr>
      <vt:lpstr>（５）夢洲地区の候補地・候補圏域としての優位性 イ　想定される国の区域指定基準への合致性  </vt:lpstr>
      <vt:lpstr>（５）夢洲地区の候補地・候補圏域としての優位性 イ　想定される国の区域指定基準への合致性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2013-03-14T03:44:27Z</dcterms:created>
  <dcterms:modified xsi:type="dcterms:W3CDTF">2017-02-07T07:14:10Z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0x0101006F6F7E4EBADD9E47A9E0A7126DCCDCF8</vt:lpwstr>
  </property>
</Properties>
</file>