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3261" autoAdjust="0"/>
  </p:normalViewPr>
  <p:slideViewPr>
    <p:cSldViewPr snapToGrid="0">
      <p:cViewPr varScale="1">
        <p:scale>
          <a:sx n="72" d="100"/>
          <a:sy n="72" d="100"/>
        </p:scale>
        <p:origin x="-70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FF42D221-406E-411C-9261-49F7CAE2EADA}" type="datetimeFigureOut">
              <a:rPr kumimoji="1" lang="ja-JP" altLang="en-US" smtClean="0"/>
              <a:t>2018/5/22</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B00144E-D621-434C-A27F-DC87E7822991}" type="slidenum">
              <a:rPr kumimoji="1" lang="ja-JP" altLang="en-US" smtClean="0"/>
              <a:t>‹#›</a:t>
            </a:fld>
            <a:endParaRPr kumimoji="1" lang="ja-JP" altLang="en-US"/>
          </a:p>
        </p:txBody>
      </p:sp>
    </p:spTree>
    <p:extLst>
      <p:ext uri="{BB962C8B-B14F-4D97-AF65-F5344CB8AC3E}">
        <p14:creationId xmlns:p14="http://schemas.microsoft.com/office/powerpoint/2010/main" val="4160239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B00144E-D621-434C-A27F-DC87E7822991}" type="slidenum">
              <a:rPr kumimoji="1" lang="ja-JP" altLang="en-US" smtClean="0"/>
              <a:t>1</a:t>
            </a:fld>
            <a:endParaRPr kumimoji="1" lang="ja-JP" altLang="en-US"/>
          </a:p>
        </p:txBody>
      </p:sp>
    </p:spTree>
    <p:extLst>
      <p:ext uri="{BB962C8B-B14F-4D97-AF65-F5344CB8AC3E}">
        <p14:creationId xmlns:p14="http://schemas.microsoft.com/office/powerpoint/2010/main" val="4173683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0A426A5-F10A-45F0-B908-072CDCE0477F}" type="datetimeFigureOut">
              <a:rPr kumimoji="1" lang="ja-JP" altLang="en-US" smtClean="0"/>
              <a:t>2018/5/22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28E7259-B0FF-4D74-BD45-FA03A7414808}" type="slidenum">
              <a:rPr kumimoji="1" lang="ja-JP" altLang="en-US" smtClean="0"/>
              <a:t>‹#›</a:t>
            </a:fld>
            <a:endParaRPr kumimoji="1" lang="ja-JP" altLang="en-US"/>
          </a:p>
        </p:txBody>
      </p:sp>
    </p:spTree>
    <p:extLst>
      <p:ext uri="{BB962C8B-B14F-4D97-AF65-F5344CB8AC3E}">
        <p14:creationId xmlns:p14="http://schemas.microsoft.com/office/powerpoint/2010/main" val="2846442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0A426A5-F10A-45F0-B908-072CDCE0477F}" type="datetimeFigureOut">
              <a:rPr kumimoji="1" lang="ja-JP" altLang="en-US" smtClean="0"/>
              <a:t>2018/5/22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28E7259-B0FF-4D74-BD45-FA03A7414808}" type="slidenum">
              <a:rPr kumimoji="1" lang="ja-JP" altLang="en-US" smtClean="0"/>
              <a:t>‹#›</a:t>
            </a:fld>
            <a:endParaRPr kumimoji="1" lang="ja-JP" altLang="en-US"/>
          </a:p>
        </p:txBody>
      </p:sp>
    </p:spTree>
    <p:extLst>
      <p:ext uri="{BB962C8B-B14F-4D97-AF65-F5344CB8AC3E}">
        <p14:creationId xmlns:p14="http://schemas.microsoft.com/office/powerpoint/2010/main" val="2291052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0A426A5-F10A-45F0-B908-072CDCE0477F}" type="datetimeFigureOut">
              <a:rPr kumimoji="1" lang="ja-JP" altLang="en-US" smtClean="0"/>
              <a:t>2018/5/22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28E7259-B0FF-4D74-BD45-FA03A7414808}" type="slidenum">
              <a:rPr kumimoji="1" lang="ja-JP" altLang="en-US" smtClean="0"/>
              <a:t>‹#›</a:t>
            </a:fld>
            <a:endParaRPr kumimoji="1" lang="ja-JP" altLang="en-US"/>
          </a:p>
        </p:txBody>
      </p:sp>
    </p:spTree>
    <p:extLst>
      <p:ext uri="{BB962C8B-B14F-4D97-AF65-F5344CB8AC3E}">
        <p14:creationId xmlns:p14="http://schemas.microsoft.com/office/powerpoint/2010/main" val="4039970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0A426A5-F10A-45F0-B908-072CDCE0477F}" type="datetimeFigureOut">
              <a:rPr kumimoji="1" lang="ja-JP" altLang="en-US" smtClean="0"/>
              <a:t>2018/5/22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28E7259-B0FF-4D74-BD45-FA03A7414808}" type="slidenum">
              <a:rPr kumimoji="1" lang="ja-JP" altLang="en-US" smtClean="0"/>
              <a:t>‹#›</a:t>
            </a:fld>
            <a:endParaRPr kumimoji="1" lang="ja-JP" altLang="en-US"/>
          </a:p>
        </p:txBody>
      </p:sp>
    </p:spTree>
    <p:extLst>
      <p:ext uri="{BB962C8B-B14F-4D97-AF65-F5344CB8AC3E}">
        <p14:creationId xmlns:p14="http://schemas.microsoft.com/office/powerpoint/2010/main" val="881342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0A426A5-F10A-45F0-B908-072CDCE0477F}" type="datetimeFigureOut">
              <a:rPr kumimoji="1" lang="ja-JP" altLang="en-US" smtClean="0"/>
              <a:t>2018/5/22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28E7259-B0FF-4D74-BD45-FA03A7414808}" type="slidenum">
              <a:rPr kumimoji="1" lang="ja-JP" altLang="en-US" smtClean="0"/>
              <a:t>‹#›</a:t>
            </a:fld>
            <a:endParaRPr kumimoji="1" lang="ja-JP" altLang="en-US"/>
          </a:p>
        </p:txBody>
      </p:sp>
    </p:spTree>
    <p:extLst>
      <p:ext uri="{BB962C8B-B14F-4D97-AF65-F5344CB8AC3E}">
        <p14:creationId xmlns:p14="http://schemas.microsoft.com/office/powerpoint/2010/main" val="1872479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0A426A5-F10A-45F0-B908-072CDCE0477F}" type="datetimeFigureOut">
              <a:rPr kumimoji="1" lang="ja-JP" altLang="en-US" smtClean="0"/>
              <a:t>2018/5/22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28E7259-B0FF-4D74-BD45-FA03A7414808}" type="slidenum">
              <a:rPr kumimoji="1" lang="ja-JP" altLang="en-US" smtClean="0"/>
              <a:t>‹#›</a:t>
            </a:fld>
            <a:endParaRPr kumimoji="1" lang="ja-JP" altLang="en-US"/>
          </a:p>
        </p:txBody>
      </p:sp>
    </p:spTree>
    <p:extLst>
      <p:ext uri="{BB962C8B-B14F-4D97-AF65-F5344CB8AC3E}">
        <p14:creationId xmlns:p14="http://schemas.microsoft.com/office/powerpoint/2010/main" val="562473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0A426A5-F10A-45F0-B908-072CDCE0477F}" type="datetimeFigureOut">
              <a:rPr kumimoji="1" lang="ja-JP" altLang="en-US" smtClean="0"/>
              <a:t>2018/5/22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28E7259-B0FF-4D74-BD45-FA03A7414808}" type="slidenum">
              <a:rPr kumimoji="1" lang="ja-JP" altLang="en-US" smtClean="0"/>
              <a:t>‹#›</a:t>
            </a:fld>
            <a:endParaRPr kumimoji="1" lang="ja-JP" altLang="en-US"/>
          </a:p>
        </p:txBody>
      </p:sp>
    </p:spTree>
    <p:extLst>
      <p:ext uri="{BB962C8B-B14F-4D97-AF65-F5344CB8AC3E}">
        <p14:creationId xmlns:p14="http://schemas.microsoft.com/office/powerpoint/2010/main" val="4284523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0A426A5-F10A-45F0-B908-072CDCE0477F}" type="datetimeFigureOut">
              <a:rPr kumimoji="1" lang="ja-JP" altLang="en-US" smtClean="0"/>
              <a:t>2018/5/22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28E7259-B0FF-4D74-BD45-FA03A7414808}" type="slidenum">
              <a:rPr kumimoji="1" lang="ja-JP" altLang="en-US" smtClean="0"/>
              <a:t>‹#›</a:t>
            </a:fld>
            <a:endParaRPr kumimoji="1" lang="ja-JP" altLang="en-US"/>
          </a:p>
        </p:txBody>
      </p:sp>
    </p:spTree>
    <p:extLst>
      <p:ext uri="{BB962C8B-B14F-4D97-AF65-F5344CB8AC3E}">
        <p14:creationId xmlns:p14="http://schemas.microsoft.com/office/powerpoint/2010/main" val="3980787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0A426A5-F10A-45F0-B908-072CDCE0477F}" type="datetimeFigureOut">
              <a:rPr kumimoji="1" lang="ja-JP" altLang="en-US" smtClean="0"/>
              <a:t>2018/5/22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28E7259-B0FF-4D74-BD45-FA03A7414808}" type="slidenum">
              <a:rPr kumimoji="1" lang="ja-JP" altLang="en-US" smtClean="0"/>
              <a:t>‹#›</a:t>
            </a:fld>
            <a:endParaRPr kumimoji="1" lang="ja-JP" altLang="en-US"/>
          </a:p>
        </p:txBody>
      </p:sp>
    </p:spTree>
    <p:extLst>
      <p:ext uri="{BB962C8B-B14F-4D97-AF65-F5344CB8AC3E}">
        <p14:creationId xmlns:p14="http://schemas.microsoft.com/office/powerpoint/2010/main" val="277981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0A426A5-F10A-45F0-B908-072CDCE0477F}" type="datetimeFigureOut">
              <a:rPr kumimoji="1" lang="ja-JP" altLang="en-US" smtClean="0"/>
              <a:t>2018/5/22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28E7259-B0FF-4D74-BD45-FA03A7414808}" type="slidenum">
              <a:rPr kumimoji="1" lang="ja-JP" altLang="en-US" smtClean="0"/>
              <a:t>‹#›</a:t>
            </a:fld>
            <a:endParaRPr kumimoji="1" lang="ja-JP" altLang="en-US"/>
          </a:p>
        </p:txBody>
      </p:sp>
    </p:spTree>
    <p:extLst>
      <p:ext uri="{BB962C8B-B14F-4D97-AF65-F5344CB8AC3E}">
        <p14:creationId xmlns:p14="http://schemas.microsoft.com/office/powerpoint/2010/main" val="3527998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0A426A5-F10A-45F0-B908-072CDCE0477F}" type="datetimeFigureOut">
              <a:rPr kumimoji="1" lang="ja-JP" altLang="en-US" smtClean="0"/>
              <a:t>2018/5/22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28E7259-B0FF-4D74-BD45-FA03A7414808}" type="slidenum">
              <a:rPr kumimoji="1" lang="ja-JP" altLang="en-US" smtClean="0"/>
              <a:t>‹#›</a:t>
            </a:fld>
            <a:endParaRPr kumimoji="1" lang="ja-JP" altLang="en-US"/>
          </a:p>
        </p:txBody>
      </p:sp>
    </p:spTree>
    <p:extLst>
      <p:ext uri="{BB962C8B-B14F-4D97-AF65-F5344CB8AC3E}">
        <p14:creationId xmlns:p14="http://schemas.microsoft.com/office/powerpoint/2010/main" val="1999139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A426A5-F10A-45F0-B908-072CDCE0477F}" type="datetimeFigureOut">
              <a:rPr kumimoji="1" lang="ja-JP" altLang="en-US" smtClean="0"/>
              <a:t>2018/5/22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8E7259-B0FF-4D74-BD45-FA03A7414808}" type="slidenum">
              <a:rPr kumimoji="1" lang="ja-JP" altLang="en-US" smtClean="0"/>
              <a:t>‹#›</a:t>
            </a:fld>
            <a:endParaRPr kumimoji="1" lang="ja-JP" altLang="en-US"/>
          </a:p>
        </p:txBody>
      </p:sp>
    </p:spTree>
    <p:extLst>
      <p:ext uri="{BB962C8B-B14F-4D97-AF65-F5344CB8AC3E}">
        <p14:creationId xmlns:p14="http://schemas.microsoft.com/office/powerpoint/2010/main" val="3409574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32522" y="0"/>
            <a:ext cx="11913703" cy="437322"/>
          </a:xfrm>
          <a:solidFill>
            <a:schemeClr val="accent1">
              <a:lumMod val="40000"/>
              <a:lumOff val="60000"/>
            </a:schemeClr>
          </a:solidFill>
        </p:spPr>
        <p:txBody>
          <a:bodyPr>
            <a:normAutofit/>
          </a:bodyPr>
          <a:lstStyle/>
          <a:p>
            <a:pPr algn="l"/>
            <a:r>
              <a:rPr kumimoji="1" lang="ja-JP" altLang="en-US" sz="2000" b="1" dirty="0" smtClean="0">
                <a:latin typeface="ＭＳ Ｐゴシック" panose="020B0600070205080204" pitchFamily="50" charset="-128"/>
                <a:ea typeface="ＭＳ Ｐゴシック" panose="020B0600070205080204" pitchFamily="50" charset="-128"/>
              </a:rPr>
              <a:t>　　　　　　　　</a:t>
            </a:r>
            <a:r>
              <a:rPr kumimoji="1" lang="ja-JP" altLang="en-US" sz="2000" b="1" smtClean="0">
                <a:latin typeface="ＭＳ Ｐゴシック" panose="020B0600070205080204" pitchFamily="50" charset="-128"/>
                <a:ea typeface="ＭＳ Ｐゴシック" panose="020B0600070205080204" pitchFamily="50" charset="-128"/>
              </a:rPr>
              <a:t>　　　　　　　ギャンブル</a:t>
            </a:r>
            <a:r>
              <a:rPr kumimoji="1" lang="ja-JP" altLang="en-US" sz="2000" b="1" dirty="0" smtClean="0">
                <a:latin typeface="ＭＳ Ｐゴシック" panose="020B0600070205080204" pitchFamily="50" charset="-128"/>
                <a:ea typeface="ＭＳ Ｐゴシック" panose="020B0600070205080204" pitchFamily="50" charset="-128"/>
              </a:rPr>
              <a:t>等依存症対策基本法案の比較（主な相違点）　　　　　　　</a:t>
            </a:r>
            <a:r>
              <a:rPr kumimoji="1" lang="ja-JP" altLang="en-US" sz="2000" b="1" smtClean="0">
                <a:latin typeface="ＭＳ Ｐゴシック" panose="020B0600070205080204" pitchFamily="50" charset="-128"/>
                <a:ea typeface="ＭＳ Ｐゴシック" panose="020B0600070205080204" pitchFamily="50" charset="-128"/>
              </a:rPr>
              <a:t>　　　　≪資料７≫</a:t>
            </a:r>
            <a:endParaRPr kumimoji="1" lang="ja-JP" altLang="en-US" sz="2000" b="1" dirty="0">
              <a:latin typeface="ＭＳ Ｐゴシック" panose="020B0600070205080204" pitchFamily="50" charset="-128"/>
              <a:ea typeface="ＭＳ Ｐゴシック" panose="020B060007020508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3175541022"/>
              </p:ext>
            </p:extLst>
          </p:nvPr>
        </p:nvGraphicFramePr>
        <p:xfrm>
          <a:off x="116375" y="541821"/>
          <a:ext cx="11943103" cy="6245093"/>
        </p:xfrm>
        <a:graphic>
          <a:graphicData uri="http://schemas.openxmlformats.org/drawingml/2006/table">
            <a:tbl>
              <a:tblPr firstRow="1" bandRow="1">
                <a:tableStyleId>{5C22544A-7EE6-4342-B048-85BDC9FD1C3A}</a:tableStyleId>
              </a:tblPr>
              <a:tblGrid>
                <a:gridCol w="2830422">
                  <a:extLst>
                    <a:ext uri="{9D8B030D-6E8A-4147-A177-3AD203B41FA5}">
                      <a16:colId xmlns:a16="http://schemas.microsoft.com/office/drawing/2014/main" xmlns="" val="2807189148"/>
                    </a:ext>
                  </a:extLst>
                </a:gridCol>
                <a:gridCol w="4524771">
                  <a:extLst>
                    <a:ext uri="{9D8B030D-6E8A-4147-A177-3AD203B41FA5}">
                      <a16:colId xmlns:a16="http://schemas.microsoft.com/office/drawing/2014/main" xmlns="" val="2215495945"/>
                    </a:ext>
                  </a:extLst>
                </a:gridCol>
                <a:gridCol w="4587910">
                  <a:extLst>
                    <a:ext uri="{9D8B030D-6E8A-4147-A177-3AD203B41FA5}">
                      <a16:colId xmlns:a16="http://schemas.microsoft.com/office/drawing/2014/main" xmlns="" val="1043292066"/>
                    </a:ext>
                  </a:extLst>
                </a:gridCol>
              </a:tblGrid>
              <a:tr h="511059">
                <a:tc>
                  <a:txBody>
                    <a:bodyPr/>
                    <a:lstStyle/>
                    <a:p>
                      <a:pPr algn="ctr"/>
                      <a:r>
                        <a:rPr kumimoji="1" lang="ja-JP" altLang="en-US" sz="1600" dirty="0" smtClean="0">
                          <a:latin typeface="ＭＳ Ｐゴシック" panose="020B0600070205080204" pitchFamily="50" charset="-128"/>
                          <a:ea typeface="ＭＳ Ｐゴシック" panose="020B0600070205080204" pitchFamily="50" charset="-128"/>
                        </a:rPr>
                        <a:t>相違点</a:t>
                      </a:r>
                      <a:endParaRPr kumimoji="1" lang="en-US" altLang="ja-JP" sz="1600" dirty="0" smtClean="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dirty="0" smtClean="0">
                          <a:latin typeface="ＭＳ Ｐゴシック" panose="020B0600070205080204" pitchFamily="50" charset="-128"/>
                          <a:ea typeface="ＭＳ Ｐゴシック" panose="020B0600070205080204" pitchFamily="50" charset="-128"/>
                        </a:rPr>
                        <a:t>自民・公明・日本維新の会</a:t>
                      </a:r>
                      <a:endParaRPr kumimoji="1" lang="en-US" altLang="ja-JP" sz="1600" dirty="0" smtClean="0">
                        <a:latin typeface="ＭＳ Ｐゴシック" panose="020B0600070205080204" pitchFamily="50" charset="-128"/>
                        <a:ea typeface="ＭＳ Ｐゴシック" panose="020B0600070205080204" pitchFamily="50" charset="-128"/>
                      </a:endParaRPr>
                    </a:p>
                    <a:p>
                      <a:pPr algn="ctr"/>
                      <a:r>
                        <a:rPr kumimoji="1" lang="ja-JP" altLang="en-US" sz="1600" dirty="0" smtClean="0">
                          <a:latin typeface="ＭＳ Ｐゴシック" panose="020B0600070205080204" pitchFamily="50" charset="-128"/>
                          <a:ea typeface="ＭＳ Ｐゴシック" panose="020B0600070205080204" pitchFamily="50" charset="-128"/>
                        </a:rPr>
                        <a:t>（</a:t>
                      </a:r>
                      <a:r>
                        <a:rPr kumimoji="1" lang="en-US" altLang="ja-JP" sz="1600" dirty="0" smtClean="0">
                          <a:latin typeface="ＭＳ Ｐゴシック" panose="020B0600070205080204" pitchFamily="50" charset="-128"/>
                          <a:ea typeface="ＭＳ Ｐゴシック" panose="020B0600070205080204" pitchFamily="50" charset="-128"/>
                        </a:rPr>
                        <a:t>H30.5.16</a:t>
                      </a:r>
                      <a:r>
                        <a:rPr kumimoji="1" lang="ja-JP" altLang="en-US" sz="1600" dirty="0" smtClean="0">
                          <a:latin typeface="ＭＳ Ｐゴシック" panose="020B0600070205080204" pitchFamily="50" charset="-128"/>
                          <a:ea typeface="ＭＳ Ｐゴシック" panose="020B0600070205080204" pitchFamily="50" charset="-128"/>
                        </a:rPr>
                        <a:t>衆議院提出）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dirty="0" smtClean="0">
                          <a:latin typeface="ＭＳ Ｐゴシック" panose="020B0600070205080204" pitchFamily="50" charset="-128"/>
                          <a:ea typeface="ＭＳ Ｐゴシック" panose="020B0600070205080204" pitchFamily="50" charset="-128"/>
                        </a:rPr>
                        <a:t>立憲・自由・社民・無所属</a:t>
                      </a:r>
                      <a:endParaRPr kumimoji="1" lang="en-US" altLang="ja-JP" sz="1600" dirty="0" smtClean="0">
                        <a:latin typeface="ＭＳ Ｐゴシック" panose="020B0600070205080204" pitchFamily="50" charset="-128"/>
                        <a:ea typeface="ＭＳ Ｐゴシック" panose="020B0600070205080204" pitchFamily="50" charset="-128"/>
                      </a:endParaRPr>
                    </a:p>
                    <a:p>
                      <a:pPr algn="ctr"/>
                      <a:r>
                        <a:rPr kumimoji="1" lang="ja-JP" altLang="en-US" sz="1600" dirty="0" smtClean="0">
                          <a:latin typeface="ＭＳ Ｐゴシック" panose="020B0600070205080204" pitchFamily="50" charset="-128"/>
                          <a:ea typeface="ＭＳ Ｐゴシック" panose="020B0600070205080204" pitchFamily="50" charset="-128"/>
                        </a:rPr>
                        <a:t>（</a:t>
                      </a:r>
                      <a:r>
                        <a:rPr kumimoji="1" lang="en-US" altLang="ja-JP" sz="1600" dirty="0" smtClean="0">
                          <a:latin typeface="ＭＳ Ｐゴシック" panose="020B0600070205080204" pitchFamily="50" charset="-128"/>
                          <a:ea typeface="ＭＳ Ｐゴシック" panose="020B0600070205080204" pitchFamily="50" charset="-128"/>
                        </a:rPr>
                        <a:t>H29.12.6</a:t>
                      </a:r>
                      <a:r>
                        <a:rPr kumimoji="1" lang="ja-JP" altLang="en-US" sz="1600" dirty="0" smtClean="0">
                          <a:latin typeface="ＭＳ Ｐゴシック" panose="020B0600070205080204" pitchFamily="50" charset="-128"/>
                          <a:ea typeface="ＭＳ Ｐゴシック" panose="020B0600070205080204" pitchFamily="50" charset="-128"/>
                        </a:rPr>
                        <a:t>衆議院提出）</a:t>
                      </a:r>
                      <a:endParaRPr kumimoji="1" lang="en-US" altLang="ja-JP" sz="1600" dirty="0" smtClean="0">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070819760"/>
                  </a:ext>
                </a:extLst>
              </a:tr>
              <a:tr h="423073">
                <a:tc>
                  <a:txBody>
                    <a:bodyPr/>
                    <a:lstStyle/>
                    <a:p>
                      <a:pPr algn="ctr"/>
                      <a:r>
                        <a:rPr kumimoji="1" lang="ja-JP" altLang="en-US" sz="1300" dirty="0" smtClean="0">
                          <a:latin typeface="ＭＳ Ｐゴシック" panose="020B0600070205080204" pitchFamily="50" charset="-128"/>
                          <a:ea typeface="ＭＳ Ｐゴシック" panose="020B0600070205080204" pitchFamily="50" charset="-128"/>
                        </a:rPr>
                        <a:t>法案名</a:t>
                      </a:r>
                      <a:endParaRPr kumimoji="1" lang="en-US" altLang="ja-JP" sz="1300" dirty="0" smtClean="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smtClean="0">
                          <a:latin typeface="ＭＳ Ｐゴシック" panose="020B0600070205080204" pitchFamily="50" charset="-128"/>
                          <a:ea typeface="ＭＳ Ｐゴシック" panose="020B0600070205080204" pitchFamily="50" charset="-128"/>
                        </a:rPr>
                        <a:t>ギャンブル</a:t>
                      </a:r>
                      <a:r>
                        <a:rPr kumimoji="1" lang="ja-JP" altLang="en-US" sz="1300" u="sng" dirty="0" smtClean="0">
                          <a:latin typeface="ＭＳ Ｐゴシック" panose="020B0600070205080204" pitchFamily="50" charset="-128"/>
                          <a:ea typeface="ＭＳ Ｐゴシック" panose="020B0600070205080204" pitchFamily="50" charset="-128"/>
                        </a:rPr>
                        <a:t>等</a:t>
                      </a:r>
                      <a:r>
                        <a:rPr kumimoji="1" lang="ja-JP" altLang="en-US" sz="1300" dirty="0" smtClean="0">
                          <a:latin typeface="ＭＳ Ｐゴシック" panose="020B0600070205080204" pitchFamily="50" charset="-128"/>
                          <a:ea typeface="ＭＳ Ｐゴシック" panose="020B0600070205080204" pitchFamily="50" charset="-128"/>
                        </a:rPr>
                        <a:t>依存症対策基本法</a:t>
                      </a:r>
                      <a:endParaRPr kumimoji="1" lang="ja-JP" altLang="en-US" sz="1300" u="none"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smtClean="0">
                          <a:latin typeface="ＭＳ Ｐゴシック" panose="020B0600070205080204" pitchFamily="50" charset="-128"/>
                          <a:ea typeface="ＭＳ Ｐゴシック" panose="020B0600070205080204" pitchFamily="50" charset="-128"/>
                        </a:rPr>
                        <a:t>ギャンブル依存症対策基本法</a:t>
                      </a:r>
                      <a:endParaRPr kumimoji="1" lang="ja-JP" altLang="en-US" sz="1300" u="none"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8717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smtClean="0">
                          <a:latin typeface="ＭＳ Ｐゴシック" panose="020B0600070205080204" pitchFamily="50" charset="-128"/>
                          <a:ea typeface="ＭＳ Ｐゴシック" panose="020B0600070205080204" pitchFamily="50" charset="-128"/>
                        </a:rPr>
                        <a:t>都道府県推進計画</a:t>
                      </a:r>
                      <a:endParaRPr kumimoji="1" lang="en-US" altLang="ja-JP" sz="1300" dirty="0" smtClean="0">
                        <a:latin typeface="ＭＳ Ｐゴシック" panose="020B0600070205080204" pitchFamily="50" charset="-128"/>
                        <a:ea typeface="ＭＳ Ｐゴシック" panose="020B060007020508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300" dirty="0" smtClean="0">
                          <a:latin typeface="ＭＳ Ｐゴシック" panose="020B0600070205080204" pitchFamily="50" charset="-128"/>
                          <a:ea typeface="ＭＳ Ｐゴシック" panose="020B0600070205080204" pitchFamily="50" charset="-128"/>
                        </a:rPr>
                        <a:t>〔</a:t>
                      </a:r>
                      <a:r>
                        <a:rPr kumimoji="1" lang="ja-JP" altLang="en-US" sz="1300" dirty="0" smtClean="0">
                          <a:latin typeface="ＭＳ Ｐゴシック" panose="020B0600070205080204" pitchFamily="50" charset="-128"/>
                          <a:ea typeface="ＭＳ Ｐゴシック" panose="020B0600070205080204" pitchFamily="50" charset="-128"/>
                        </a:rPr>
                        <a:t>責務の度合い、見直しサイクルの相違</a:t>
                      </a:r>
                      <a:r>
                        <a:rPr kumimoji="1" lang="en-US" altLang="ja-JP" sz="1300" dirty="0" smtClean="0">
                          <a:latin typeface="ＭＳ Ｐゴシック" panose="020B0600070205080204" pitchFamily="50" charset="-128"/>
                          <a:ea typeface="ＭＳ Ｐゴシック" panose="020B060007020508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300" dirty="0" smtClean="0">
                          <a:latin typeface="ＭＳ Ｐゴシック" panose="020B0600070205080204" pitchFamily="50" charset="-128"/>
                          <a:ea typeface="ＭＳ Ｐゴシック" panose="020B0600070205080204" pitchFamily="50" charset="-128"/>
                        </a:rPr>
                        <a:t>推進計画の策定に</a:t>
                      </a:r>
                      <a:r>
                        <a:rPr kumimoji="1" lang="ja-JP" altLang="en-US" sz="1300" u="sng" dirty="0" smtClean="0">
                          <a:latin typeface="ＭＳ Ｐゴシック" panose="020B0600070205080204" pitchFamily="50" charset="-128"/>
                          <a:ea typeface="ＭＳ Ｐゴシック" panose="020B0600070205080204" pitchFamily="50" charset="-128"/>
                        </a:rPr>
                        <a:t>努力義務</a:t>
                      </a:r>
                      <a:r>
                        <a:rPr kumimoji="1" lang="ja-JP" altLang="en-US" sz="1300" dirty="0" smtClean="0">
                          <a:latin typeface="ＭＳ Ｐゴシック" panose="020B0600070205080204" pitchFamily="50" charset="-128"/>
                          <a:ea typeface="ＭＳ Ｐゴシック" panose="020B0600070205080204" pitchFamily="50" charset="-128"/>
                        </a:rPr>
                        <a:t>を負う</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smtClean="0">
                          <a:latin typeface="ＭＳ Ｐゴシック" panose="020B0600070205080204" pitchFamily="50" charset="-128"/>
                          <a:ea typeface="ＭＳ Ｐゴシック" panose="020B0600070205080204" pitchFamily="50" charset="-128"/>
                        </a:rPr>
                        <a:t>少なくとも</a:t>
                      </a:r>
                      <a:r>
                        <a:rPr kumimoji="1" lang="ja-JP" altLang="en-US" sz="1300" u="sng" dirty="0" smtClean="0">
                          <a:latin typeface="ＭＳ Ｐゴシック" panose="020B0600070205080204" pitchFamily="50" charset="-128"/>
                          <a:ea typeface="ＭＳ Ｐゴシック" panose="020B0600070205080204" pitchFamily="50" charset="-128"/>
                        </a:rPr>
                        <a:t>３年ごとに</a:t>
                      </a:r>
                      <a:r>
                        <a:rPr kumimoji="1" lang="ja-JP" altLang="en-US" sz="1300" dirty="0" smtClean="0">
                          <a:latin typeface="ＭＳ Ｐゴシック" panose="020B0600070205080204" pitchFamily="50" charset="-128"/>
                          <a:ea typeface="ＭＳ Ｐゴシック" panose="020B0600070205080204" pitchFamily="50" charset="-128"/>
                        </a:rPr>
                        <a:t>、推進計画に検討を加</a:t>
                      </a:r>
                      <a:endParaRPr kumimoji="1" lang="en-US" altLang="ja-JP" sz="1300"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smtClean="0">
                          <a:latin typeface="ＭＳ Ｐゴシック" panose="020B0600070205080204" pitchFamily="50" charset="-128"/>
                          <a:ea typeface="ＭＳ Ｐゴシック" panose="020B0600070205080204" pitchFamily="50" charset="-128"/>
                        </a:rPr>
                        <a:t>える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300" dirty="0" smtClean="0">
                          <a:latin typeface="ＭＳ Ｐゴシック" panose="020B0600070205080204" pitchFamily="50" charset="-128"/>
                          <a:ea typeface="ＭＳ Ｐゴシック" panose="020B0600070205080204" pitchFamily="50" charset="-128"/>
                        </a:rPr>
                        <a:t>推進計画の策定に</a:t>
                      </a:r>
                      <a:r>
                        <a:rPr kumimoji="1" lang="ja-JP" altLang="en-US" sz="1300" u="sng" dirty="0" smtClean="0">
                          <a:latin typeface="ＭＳ Ｐゴシック" panose="020B0600070205080204" pitchFamily="50" charset="-128"/>
                          <a:ea typeface="ＭＳ Ｐゴシック" panose="020B0600070205080204" pitchFamily="50" charset="-128"/>
                        </a:rPr>
                        <a:t>義務</a:t>
                      </a:r>
                      <a:r>
                        <a:rPr kumimoji="1" lang="ja-JP" altLang="en-US" sz="1300" dirty="0" smtClean="0">
                          <a:latin typeface="ＭＳ Ｐゴシック" panose="020B0600070205080204" pitchFamily="50" charset="-128"/>
                          <a:ea typeface="ＭＳ Ｐゴシック" panose="020B0600070205080204" pitchFamily="50" charset="-128"/>
                        </a:rPr>
                        <a:t>を負う</a:t>
                      </a:r>
                      <a:endParaRPr kumimoji="1" lang="en-US" altLang="ja-JP" sz="1300"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smtClean="0">
                          <a:latin typeface="ＭＳ Ｐゴシック" panose="020B0600070205080204" pitchFamily="50" charset="-128"/>
                          <a:ea typeface="ＭＳ Ｐゴシック" panose="020B0600070205080204" pitchFamily="50" charset="-128"/>
                        </a:rPr>
                        <a:t>少なくとも</a:t>
                      </a:r>
                      <a:r>
                        <a:rPr kumimoji="1" lang="ja-JP" altLang="en-US" sz="1300" u="sng" dirty="0" smtClean="0">
                          <a:latin typeface="ＭＳ Ｐゴシック" panose="020B0600070205080204" pitchFamily="50" charset="-128"/>
                          <a:ea typeface="ＭＳ Ｐゴシック" panose="020B0600070205080204" pitchFamily="50" charset="-128"/>
                        </a:rPr>
                        <a:t>５年ごとに</a:t>
                      </a:r>
                      <a:r>
                        <a:rPr kumimoji="1" lang="ja-JP" altLang="en-US" sz="1300" dirty="0" smtClean="0">
                          <a:latin typeface="ＭＳ Ｐゴシック" panose="020B0600070205080204" pitchFamily="50" charset="-128"/>
                          <a:ea typeface="ＭＳ Ｐゴシック" panose="020B0600070205080204" pitchFamily="50" charset="-128"/>
                        </a:rPr>
                        <a:t>、推進計画に検討を加</a:t>
                      </a:r>
                      <a:endParaRPr kumimoji="1" lang="en-US" altLang="ja-JP" sz="1300"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smtClean="0">
                          <a:latin typeface="ＭＳ Ｐゴシック" panose="020B0600070205080204" pitchFamily="50" charset="-128"/>
                          <a:ea typeface="ＭＳ Ｐゴシック" panose="020B0600070205080204" pitchFamily="50" charset="-128"/>
                        </a:rPr>
                        <a:t>える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5"/>
                  </a:ext>
                </a:extLst>
              </a:tr>
              <a:tr h="1191010">
                <a:tc>
                  <a:txBody>
                    <a:bodyPr/>
                    <a:lstStyle/>
                    <a:p>
                      <a:pPr algn="ctr"/>
                      <a:r>
                        <a:rPr kumimoji="1" lang="ja-JP" altLang="en-US" sz="1300" dirty="0" smtClean="0">
                          <a:latin typeface="ＭＳ Ｐゴシック" panose="020B0600070205080204" pitchFamily="50" charset="-128"/>
                          <a:ea typeface="ＭＳ Ｐゴシック" panose="020B0600070205080204" pitchFamily="50" charset="-128"/>
                        </a:rPr>
                        <a:t>推進体制</a:t>
                      </a:r>
                      <a:endParaRPr kumimoji="1" lang="en-US" altLang="ja-JP" sz="1300" dirty="0" smtClean="0">
                        <a:latin typeface="ＭＳ Ｐゴシック" panose="020B0600070205080204" pitchFamily="50" charset="-128"/>
                        <a:ea typeface="ＭＳ Ｐゴシック" panose="020B0600070205080204" pitchFamily="50" charset="-128"/>
                      </a:endParaRPr>
                    </a:p>
                    <a:p>
                      <a:pPr algn="ctr"/>
                      <a:r>
                        <a:rPr kumimoji="1" lang="en-US" altLang="ja-JP" sz="1300" dirty="0" smtClean="0">
                          <a:latin typeface="ＭＳ Ｐゴシック" panose="020B0600070205080204" pitchFamily="50" charset="-128"/>
                          <a:ea typeface="ＭＳ Ｐゴシック" panose="020B0600070205080204" pitchFamily="50" charset="-128"/>
                        </a:rPr>
                        <a:t>〔</a:t>
                      </a:r>
                      <a:r>
                        <a:rPr kumimoji="1" lang="ja-JP" altLang="en-US" sz="1300" dirty="0" smtClean="0">
                          <a:latin typeface="ＭＳ Ｐゴシック" panose="020B0600070205080204" pitchFamily="50" charset="-128"/>
                          <a:ea typeface="ＭＳ Ｐゴシック" panose="020B0600070205080204" pitchFamily="50" charset="-128"/>
                        </a:rPr>
                        <a:t>本部会議の有無</a:t>
                      </a:r>
                      <a:r>
                        <a:rPr kumimoji="1" lang="en-US" altLang="ja-JP" sz="1300" dirty="0" smtClean="0">
                          <a:latin typeface="ＭＳ Ｐゴシック" panose="020B0600070205080204" pitchFamily="50" charset="-128"/>
                          <a:ea typeface="ＭＳ Ｐゴシック" panose="020B060007020508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u="sng" dirty="0" smtClean="0">
                          <a:latin typeface="ＭＳ Ｐゴシック" panose="020B0600070205080204" pitchFamily="50" charset="-128"/>
                          <a:ea typeface="ＭＳ Ｐゴシック" panose="020B0600070205080204" pitchFamily="50" charset="-128"/>
                        </a:rPr>
                        <a:t>内閣官房長官を本部長とする「ギャンブル等依存症対策推進本部」</a:t>
                      </a:r>
                      <a:r>
                        <a:rPr kumimoji="1" lang="ja-JP" altLang="en-US" sz="1300" u="none" dirty="0" smtClean="0">
                          <a:latin typeface="ＭＳ Ｐゴシック" panose="020B0600070205080204" pitchFamily="50" charset="-128"/>
                          <a:ea typeface="ＭＳ Ｐゴシック" panose="020B0600070205080204" pitchFamily="50" charset="-128"/>
                        </a:rPr>
                        <a:t>を設置</a:t>
                      </a:r>
                      <a:endParaRPr kumimoji="1" lang="en-US" altLang="ja-JP" sz="1300" u="none"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300" u="none"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u="none" dirty="0" smtClean="0">
                          <a:latin typeface="ＭＳ Ｐゴシック" panose="020B0600070205080204" pitchFamily="50" charset="-128"/>
                          <a:ea typeface="ＭＳ Ｐゴシック" panose="020B0600070205080204" pitchFamily="50" charset="-128"/>
                        </a:rPr>
                        <a:t>本部長：内閣官房長官</a:t>
                      </a:r>
                      <a:endParaRPr kumimoji="1" lang="en-US" altLang="ja-JP" sz="1300" u="none"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u="none" dirty="0" smtClean="0">
                          <a:latin typeface="ＭＳ Ｐゴシック" panose="020B0600070205080204" pitchFamily="50" charset="-128"/>
                          <a:ea typeface="ＭＳ Ｐゴシック" panose="020B0600070205080204" pitchFamily="50" charset="-128"/>
                        </a:rPr>
                        <a:t>副本部長：国務大臣</a:t>
                      </a:r>
                      <a:endParaRPr kumimoji="1" lang="en-US" altLang="ja-JP" sz="1300" u="none" dirty="0" smtClean="0">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u="sng" dirty="0" smtClean="0">
                          <a:latin typeface="ＭＳ Ｐゴシック" panose="020B0600070205080204" pitchFamily="50" charset="-128"/>
                          <a:ea typeface="ＭＳ Ｐゴシック" panose="020B0600070205080204" pitchFamily="50" charset="-128"/>
                        </a:rPr>
                        <a:t>内閣総理大臣を本部長とする「ギャンブル等依存症対策推進本部」</a:t>
                      </a:r>
                      <a:r>
                        <a:rPr kumimoji="1" lang="ja-JP" altLang="en-US" sz="1300" u="none" dirty="0" smtClean="0">
                          <a:latin typeface="ＭＳ Ｐゴシック" panose="020B0600070205080204" pitchFamily="50" charset="-128"/>
                          <a:ea typeface="ＭＳ Ｐゴシック" panose="020B0600070205080204" pitchFamily="50" charset="-128"/>
                        </a:rPr>
                        <a:t>を設置</a:t>
                      </a:r>
                      <a:endParaRPr kumimoji="1" lang="en-US" altLang="ja-JP" sz="1300" u="none" dirty="0" smtClean="0">
                        <a:latin typeface="ＭＳ Ｐゴシック" panose="020B0600070205080204" pitchFamily="50" charset="-128"/>
                        <a:ea typeface="ＭＳ Ｐゴシック" panose="020B0600070205080204" pitchFamily="50" charset="-128"/>
                      </a:endParaRPr>
                    </a:p>
                    <a:p>
                      <a:endParaRPr kumimoji="1" lang="en-US" altLang="ja-JP" sz="1300" dirty="0" smtClean="0">
                        <a:latin typeface="ＭＳ Ｐゴシック" panose="020B0600070205080204" pitchFamily="50" charset="-128"/>
                        <a:ea typeface="ＭＳ Ｐゴシック" panose="020B0600070205080204" pitchFamily="50" charset="-128"/>
                      </a:endParaRPr>
                    </a:p>
                    <a:p>
                      <a:r>
                        <a:rPr kumimoji="1" lang="ja-JP" altLang="en-US" sz="1300" dirty="0" smtClean="0">
                          <a:latin typeface="ＭＳ Ｐゴシック" panose="020B0600070205080204" pitchFamily="50" charset="-128"/>
                          <a:ea typeface="ＭＳ Ｐゴシック" panose="020B0600070205080204" pitchFamily="50" charset="-128"/>
                        </a:rPr>
                        <a:t>本部長</a:t>
                      </a:r>
                      <a:r>
                        <a:rPr kumimoji="1" lang="ja-JP" altLang="en-US" sz="1300" u="none" dirty="0" smtClean="0">
                          <a:latin typeface="ＭＳ Ｐゴシック" panose="020B0600070205080204" pitchFamily="50" charset="-128"/>
                          <a:ea typeface="ＭＳ Ｐゴシック" panose="020B0600070205080204" pitchFamily="50" charset="-128"/>
                        </a:rPr>
                        <a:t>：内閣総理大臣</a:t>
                      </a:r>
                      <a:endParaRPr kumimoji="1" lang="en-US" altLang="ja-JP" sz="1300" u="none" dirty="0" smtClean="0">
                        <a:latin typeface="ＭＳ Ｐゴシック" panose="020B0600070205080204" pitchFamily="50" charset="-128"/>
                        <a:ea typeface="ＭＳ Ｐゴシック" panose="020B0600070205080204" pitchFamily="50" charset="-128"/>
                      </a:endParaRPr>
                    </a:p>
                    <a:p>
                      <a:r>
                        <a:rPr kumimoji="1" lang="ja-JP" altLang="en-US" sz="1300" dirty="0" smtClean="0">
                          <a:latin typeface="ＭＳ Ｐゴシック" panose="020B0600070205080204" pitchFamily="50" charset="-128"/>
                          <a:ea typeface="ＭＳ Ｐゴシック" panose="020B0600070205080204" pitchFamily="50" charset="-128"/>
                        </a:rPr>
                        <a:t>副本部長：内閣官房長官及び厚生労働大臣</a:t>
                      </a:r>
                      <a:endParaRPr kumimoji="1" lang="en-US" altLang="ja-JP" sz="1300" dirty="0" smtClean="0">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510250">
                <a:tc>
                  <a:txBody>
                    <a:bodyPr/>
                    <a:lstStyle/>
                    <a:p>
                      <a:pPr algn="l"/>
                      <a:r>
                        <a:rPr kumimoji="1" lang="ja-JP" altLang="en-US" sz="1300" dirty="0" smtClean="0">
                          <a:latin typeface="ＭＳ Ｐゴシック" panose="020B0600070205080204" pitchFamily="50" charset="-128"/>
                          <a:ea typeface="ＭＳ Ｐゴシック" panose="020B0600070205080204" pitchFamily="50" charset="-128"/>
                        </a:rPr>
                        <a:t>依存症患者等からの意見聴取</a:t>
                      </a:r>
                      <a:endParaRPr kumimoji="1" lang="en-US" altLang="ja-JP" sz="1300" dirty="0" smtClean="0">
                        <a:latin typeface="ＭＳ Ｐゴシック" panose="020B0600070205080204" pitchFamily="50" charset="-128"/>
                        <a:ea typeface="ＭＳ Ｐゴシック" panose="020B0600070205080204" pitchFamily="50" charset="-128"/>
                      </a:endParaRPr>
                    </a:p>
                    <a:p>
                      <a:pPr algn="l"/>
                      <a:r>
                        <a:rPr kumimoji="1" lang="en-US" altLang="ja-JP" sz="1300" dirty="0" smtClean="0">
                          <a:latin typeface="ＭＳ Ｐゴシック" panose="020B0600070205080204" pitchFamily="50" charset="-128"/>
                          <a:ea typeface="ＭＳ Ｐゴシック" panose="020B0600070205080204" pitchFamily="50" charset="-128"/>
                        </a:rPr>
                        <a:t>〔</a:t>
                      </a:r>
                      <a:r>
                        <a:rPr kumimoji="1" lang="ja-JP" altLang="en-US" sz="1300" dirty="0" smtClean="0">
                          <a:latin typeface="ＭＳ Ｐゴシック" panose="020B0600070205080204" pitchFamily="50" charset="-128"/>
                          <a:ea typeface="ＭＳ Ｐゴシック" panose="020B0600070205080204" pitchFamily="50" charset="-128"/>
                        </a:rPr>
                        <a:t>当事者参画手法の相違</a:t>
                      </a:r>
                      <a:r>
                        <a:rPr kumimoji="1" lang="en-US" altLang="ja-JP" sz="1300" dirty="0" smtClean="0">
                          <a:latin typeface="ＭＳ Ｐゴシック" panose="020B0600070205080204" pitchFamily="50" charset="-128"/>
                          <a:ea typeface="ＭＳ Ｐゴシック" panose="020B060007020508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u="none" dirty="0" smtClean="0">
                          <a:latin typeface="ＭＳ Ｐゴシック" panose="020B0600070205080204" pitchFamily="50" charset="-128"/>
                          <a:ea typeface="ＭＳ Ｐゴシック" panose="020B0600070205080204" pitchFamily="50" charset="-128"/>
                        </a:rPr>
                        <a:t>本部は、「推進基本計画案」を作成、施策の実施状況の評価結果の</a:t>
                      </a:r>
                      <a:r>
                        <a:rPr kumimoji="1" lang="ja-JP" altLang="en-US" sz="1300" u="none" smtClean="0">
                          <a:latin typeface="ＭＳ Ｐゴシック" panose="020B0600070205080204" pitchFamily="50" charset="-128"/>
                          <a:ea typeface="ＭＳ Ｐゴシック" panose="020B0600070205080204" pitchFamily="50" charset="-128"/>
                        </a:rPr>
                        <a:t>とりまとめのために</a:t>
                      </a:r>
                      <a:r>
                        <a:rPr kumimoji="1" lang="ja-JP" altLang="en-US" sz="1300" u="none" dirty="0" smtClean="0">
                          <a:latin typeface="ＭＳ Ｐゴシック" panose="020B0600070205080204" pitchFamily="50" charset="-128"/>
                          <a:ea typeface="ＭＳ Ｐゴシック" panose="020B0600070205080204" pitchFamily="50" charset="-128"/>
                        </a:rPr>
                        <a:t>、</a:t>
                      </a:r>
                      <a:r>
                        <a:rPr kumimoji="1" lang="ja-JP" altLang="en-US" sz="1300" u="sng" dirty="0" smtClean="0">
                          <a:latin typeface="ＭＳ Ｐゴシック" panose="020B0600070205080204" pitchFamily="50" charset="-128"/>
                          <a:ea typeface="ＭＳ Ｐゴシック" panose="020B0600070205080204" pitchFamily="50" charset="-128"/>
                        </a:rPr>
                        <a:t>「ギャンブル等依存症対策推進関係者</a:t>
                      </a:r>
                      <a:r>
                        <a:rPr kumimoji="1" lang="ja-JP" altLang="en-US" sz="1300" u="sng" smtClean="0">
                          <a:latin typeface="ＭＳ Ｐゴシック" panose="020B0600070205080204" pitchFamily="50" charset="-128"/>
                          <a:ea typeface="ＭＳ Ｐゴシック" panose="020B0600070205080204" pitchFamily="50" charset="-128"/>
                        </a:rPr>
                        <a:t>会議」を設置</a:t>
                      </a:r>
                      <a:endParaRPr kumimoji="1" lang="en-US" altLang="ja-JP" sz="1300" u="sng"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300" u="sng"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u="none" dirty="0" smtClean="0">
                          <a:latin typeface="ＭＳ Ｐゴシック" panose="020B0600070205080204" pitchFamily="50" charset="-128"/>
                          <a:ea typeface="ＭＳ Ｐゴシック" panose="020B0600070205080204" pitchFamily="50" charset="-128"/>
                        </a:rPr>
                        <a:t>（構成：依存症患者等、その家族の代表者、関係事業者、専門家のうちから内閣総理大臣が任命）</a:t>
                      </a:r>
                      <a:endParaRPr kumimoji="1" lang="en-US" altLang="ja-JP" sz="1300" dirty="0" smtClean="0">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u="none" dirty="0" smtClean="0">
                          <a:latin typeface="ＭＳ Ｐゴシック" panose="020B0600070205080204" pitchFamily="50" charset="-128"/>
                          <a:ea typeface="ＭＳ Ｐゴシック" panose="020B0600070205080204" pitchFamily="50" charset="-128"/>
                        </a:rPr>
                        <a:t>依存症対策推進本部長の諮問に応じて</a:t>
                      </a:r>
                      <a:r>
                        <a:rPr kumimoji="1" lang="ja-JP" altLang="en-US" sz="1300" u="none" smtClean="0">
                          <a:latin typeface="ＭＳ Ｐゴシック" panose="020B0600070205080204" pitchFamily="50" charset="-128"/>
                          <a:ea typeface="ＭＳ Ｐゴシック" panose="020B0600070205080204" pitchFamily="50" charset="-128"/>
                        </a:rPr>
                        <a:t>、</a:t>
                      </a:r>
                      <a:r>
                        <a:rPr kumimoji="1" lang="ja-JP" altLang="en-US" sz="1300" u="none" smtClean="0">
                          <a:latin typeface="ＭＳ Ｐゴシック" panose="020B0600070205080204" pitchFamily="50" charset="-128"/>
                          <a:ea typeface="ＭＳ Ｐゴシック" panose="020B0600070205080204" pitchFamily="50" charset="-128"/>
                        </a:rPr>
                        <a:t>ギャンブル</a:t>
                      </a:r>
                      <a:r>
                        <a:rPr kumimoji="1" lang="ja-JP" altLang="en-US" sz="1300" u="none" dirty="0" smtClean="0">
                          <a:latin typeface="ＭＳ Ｐゴシック" panose="020B0600070205080204" pitchFamily="50" charset="-128"/>
                          <a:ea typeface="ＭＳ Ｐゴシック" panose="020B0600070205080204" pitchFamily="50" charset="-128"/>
                        </a:rPr>
                        <a:t>依存症対策の推進に関する重要事項を調査審議等のため</a:t>
                      </a:r>
                      <a:r>
                        <a:rPr kumimoji="1" lang="ja-JP" altLang="en-US" sz="1300" u="sng" dirty="0" smtClean="0">
                          <a:latin typeface="ＭＳ Ｐゴシック" panose="020B0600070205080204" pitchFamily="50" charset="-128"/>
                          <a:ea typeface="ＭＳ Ｐゴシック" panose="020B0600070205080204" pitchFamily="50" charset="-128"/>
                        </a:rPr>
                        <a:t>に「ギャンブル依存症対策関係者会議」を設置</a:t>
                      </a:r>
                      <a:endParaRPr kumimoji="1" lang="en-US" altLang="ja-JP" sz="1300" u="sng"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300" u="none"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u="none" dirty="0" smtClean="0">
                          <a:latin typeface="ＭＳ Ｐゴシック" panose="020B0600070205080204" pitchFamily="50" charset="-128"/>
                          <a:ea typeface="ＭＳ Ｐゴシック" panose="020B0600070205080204" pitchFamily="50" charset="-128"/>
                        </a:rPr>
                        <a:t>（構成：依存症患者等、その家族の代表者、専門家のうちから内閣総理大臣が任命）</a:t>
                      </a:r>
                      <a:endParaRPr kumimoji="1" lang="en-US" altLang="ja-JP" sz="1300" dirty="0" smtClean="0">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698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smtClean="0">
                          <a:latin typeface="ＭＳ Ｐゴシック" panose="020B0600070205080204" pitchFamily="50" charset="-128"/>
                          <a:ea typeface="ＭＳ Ｐゴシック" panose="020B0600070205080204" pitchFamily="50" charset="-128"/>
                        </a:rPr>
                        <a:t>その他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u="none" dirty="0" smtClean="0">
                          <a:latin typeface="ＭＳ Ｐゴシック" panose="020B0600070205080204" pitchFamily="50" charset="-128"/>
                          <a:ea typeface="ＭＳ Ｐゴシック" panose="020B0600070205080204" pitchFamily="50" charset="-128"/>
                        </a:rPr>
                        <a:t>＜</a:t>
                      </a:r>
                      <a:r>
                        <a:rPr kumimoji="1" lang="ja-JP" altLang="en-US" sz="1300" dirty="0" smtClean="0">
                          <a:latin typeface="ＭＳ Ｐゴシック" panose="020B0600070205080204" pitchFamily="50" charset="-128"/>
                          <a:ea typeface="ＭＳ Ｐゴシック" panose="020B0600070205080204" pitchFamily="50" charset="-128"/>
                        </a:rPr>
                        <a:t>アルコール・薬物等に対する依存に関する　</a:t>
                      </a:r>
                      <a:endParaRPr kumimoji="1" lang="en-US" altLang="ja-JP" sz="1300"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smtClean="0">
                          <a:latin typeface="ＭＳ Ｐゴシック" panose="020B0600070205080204" pitchFamily="50" charset="-128"/>
                          <a:ea typeface="ＭＳ Ｐゴシック" panose="020B0600070205080204" pitchFamily="50" charset="-128"/>
                        </a:rPr>
                        <a:t>　施策との有機的な連携への配慮＞</a:t>
                      </a:r>
                      <a:endParaRPr kumimoji="1" lang="en-US" altLang="ja-JP" sz="1300" u="none"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u="none" dirty="0" smtClean="0">
                          <a:latin typeface="ＭＳ Ｐゴシック" panose="020B0600070205080204" pitchFamily="50" charset="-128"/>
                          <a:ea typeface="ＭＳ Ｐゴシック" panose="020B0600070205080204" pitchFamily="50" charset="-128"/>
                        </a:rPr>
                        <a:t>ギャンブル等依存症対策を講じるにあたっては、</a:t>
                      </a:r>
                      <a:r>
                        <a:rPr kumimoji="1" lang="ja-JP" altLang="en-US" sz="1300" u="sng" dirty="0" smtClean="0">
                          <a:latin typeface="ＭＳ Ｐゴシック" panose="020B0600070205080204" pitchFamily="50" charset="-128"/>
                          <a:ea typeface="ＭＳ Ｐゴシック" panose="020B0600070205080204" pitchFamily="50" charset="-128"/>
                        </a:rPr>
                        <a:t>アルコール・薬物等に対する依存に関する施策との有機的な連携が図られるよう、必要な配慮がなされるものとする</a:t>
                      </a:r>
                      <a:endParaRPr kumimoji="1" lang="en-US" altLang="ja-JP" sz="1300" u="sng" dirty="0" smtClean="0">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smtClean="0">
                          <a:latin typeface="ＭＳ Ｐゴシック" panose="020B0600070205080204" pitchFamily="50" charset="-128"/>
                          <a:ea typeface="ＭＳ Ｐゴシック" panose="020B0600070205080204" pitchFamily="50" charset="-128"/>
                        </a:rPr>
                        <a:t>＜経済的負担の軽減＞</a:t>
                      </a:r>
                      <a:endParaRPr kumimoji="1" lang="en-US" altLang="ja-JP" sz="1300" dirty="0" smtClean="0">
                        <a:latin typeface="ＭＳ Ｐゴシック" panose="020B0600070205080204" pitchFamily="50" charset="-128"/>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smtClean="0">
                          <a:latin typeface="ＭＳ Ｐゴシック" panose="020B0600070205080204" pitchFamily="50" charset="-128"/>
                          <a:ea typeface="ＭＳ Ｐゴシック" panose="020B0600070205080204" pitchFamily="50" charset="-128"/>
                        </a:rPr>
                        <a:t>民間による支援を受けるギャンブル依存症の患者等及びその家族の</a:t>
                      </a:r>
                      <a:r>
                        <a:rPr kumimoji="1" lang="ja-JP" altLang="en-US" sz="1300" u="sng" dirty="0" smtClean="0">
                          <a:latin typeface="ＭＳ Ｐゴシック" panose="020B0600070205080204" pitchFamily="50" charset="-128"/>
                          <a:ea typeface="ＭＳ Ｐゴシック" panose="020B0600070205080204" pitchFamily="50" charset="-128"/>
                        </a:rPr>
                        <a:t>経済的負担を軽減するために必要な施策を講ずる</a:t>
                      </a:r>
                      <a:r>
                        <a:rPr kumimoji="1" lang="ja-JP" altLang="en-US" sz="1300" dirty="0" smtClean="0">
                          <a:latin typeface="ＭＳ Ｐゴシック" panose="020B0600070205080204" pitchFamily="50" charset="-128"/>
                          <a:ea typeface="ＭＳ Ｐゴシック" panose="020B0600070205080204" pitchFamily="50" charset="-128"/>
                        </a:rPr>
                        <a:t>ものとする</a:t>
                      </a:r>
                      <a:endParaRPr kumimoji="1" lang="ja-JP" altLang="en-US" sz="1300" u="sng" dirty="0" smtClean="0">
                        <a:latin typeface="ＭＳ Ｐゴシック" panose="020B0600070205080204" pitchFamily="50" charset="-128"/>
                        <a:ea typeface="ＭＳ Ｐゴシック" panose="020B060007020508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700" dirty="0" smtClean="0">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212255702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607</TotalTime>
  <Words>345</Words>
  <Application>Microsoft Office PowerPoint</Application>
  <PresentationFormat>ユーザー設定</PresentationFormat>
  <Paragraphs>42</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　　　　　　　　　　　　　　　ギャンブル等依存症対策基本法案の比較（主な相違点）　　　　　　　　　　　≪資料７≫</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2018-05-14T09:49:37Z</cp:lastPrinted>
  <dcterms:created xsi:type="dcterms:W3CDTF">2017-09-08T01:09:37Z</dcterms:created>
  <dcterms:modified xsi:type="dcterms:W3CDTF">2018-05-21T23:09:19Z</dcterms:modified>
</cp:coreProperties>
</file>